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A9F707" w14:textId="77777777" w:rsidR="00F03F38" w:rsidRDefault="00F03F38" w:rsidP="00F03F38">
      <w:pPr>
        <w:jc w:val="both"/>
        <w:rPr>
          <w:rFonts w:ascii="Calibri" w:hAnsi="Calibri"/>
          <w:sz w:val="22"/>
          <w:szCs w:val="22"/>
        </w:rPr>
      </w:pPr>
    </w:p>
    <w:p w14:paraId="22A9F708" w14:textId="77777777" w:rsidR="00F03F38" w:rsidRDefault="00F03F38" w:rsidP="00F03F38">
      <w:pPr>
        <w:jc w:val="both"/>
        <w:rPr>
          <w:rFonts w:ascii="Calibri" w:hAnsi="Calibri"/>
          <w:sz w:val="22"/>
          <w:szCs w:val="22"/>
        </w:rPr>
      </w:pPr>
    </w:p>
    <w:p w14:paraId="22A9F709" w14:textId="055E2B25" w:rsidR="00F03F38" w:rsidRDefault="00F03F38" w:rsidP="00F03F38">
      <w:pPr>
        <w:pStyle w:val="DocTitle"/>
        <w:pageBreakBefore w:val="0"/>
        <w:pBdr>
          <w:top w:val="single" w:sz="18" w:space="1" w:color="333399"/>
          <w:left w:val="single" w:sz="18" w:space="4" w:color="333399"/>
          <w:right w:val="single" w:sz="18" w:space="4" w:color="333399"/>
        </w:pBdr>
        <w:jc w:val="center"/>
        <w:rPr>
          <w:rFonts w:ascii="Calibri" w:hAnsi="Calibri"/>
          <w:sz w:val="40"/>
          <w:szCs w:val="40"/>
        </w:rPr>
      </w:pPr>
      <w:r>
        <w:rPr>
          <w:rFonts w:ascii="Calibri" w:hAnsi="Calibri"/>
          <w:sz w:val="22"/>
          <w:szCs w:val="22"/>
        </w:rPr>
        <w:br/>
      </w:r>
      <w:r>
        <w:rPr>
          <w:rFonts w:ascii="Calibri" w:hAnsi="Calibri"/>
          <w:sz w:val="22"/>
          <w:szCs w:val="22"/>
        </w:rPr>
        <w:br/>
      </w:r>
      <w:r>
        <w:rPr>
          <w:rFonts w:ascii="Calibri" w:hAnsi="Calibri"/>
          <w:sz w:val="22"/>
          <w:szCs w:val="22"/>
        </w:rPr>
        <w:br/>
      </w:r>
      <w:r>
        <w:rPr>
          <w:rFonts w:ascii="Calibri" w:hAnsi="Calibri"/>
        </w:rPr>
        <w:br/>
      </w:r>
      <w:bookmarkStart w:id="0" w:name="_Toc450043740"/>
      <w:bookmarkStart w:id="1" w:name="_Toc453668423"/>
      <w:r>
        <w:rPr>
          <w:rFonts w:ascii="Calibri" w:hAnsi="Calibri"/>
          <w:sz w:val="40"/>
          <w:szCs w:val="40"/>
        </w:rPr>
        <w:t xml:space="preserve">Request for Tenders dated </w:t>
      </w:r>
      <w:sdt>
        <w:sdtPr>
          <w:rPr>
            <w:rFonts w:ascii="Calibri" w:hAnsi="Calibri"/>
            <w:sz w:val="40"/>
            <w:szCs w:val="40"/>
          </w:rPr>
          <w:id w:val="1406194"/>
          <w:placeholder>
            <w:docPart w:val="5B200EEEB7314A74848DFA0BEBE12B12"/>
          </w:placeholder>
        </w:sdtPr>
        <w:sdtEndPr/>
        <w:sdtContent>
          <w:r w:rsidR="001360C2">
            <w:rPr>
              <w:rStyle w:val="normaltextrun"/>
              <w:rFonts w:ascii="Calibri" w:hAnsi="Calibri" w:cs="Calibri"/>
              <w:sz w:val="40"/>
              <w:szCs w:val="40"/>
              <w:shd w:val="clear" w:color="auto" w:fill="FFFFFF"/>
            </w:rPr>
            <w:t>3rd</w:t>
          </w:r>
          <w:r w:rsidR="00965060" w:rsidRPr="00965060">
            <w:rPr>
              <w:rStyle w:val="normaltextrun"/>
              <w:rFonts w:ascii="Calibri" w:hAnsi="Calibri" w:cs="Calibri"/>
              <w:sz w:val="40"/>
              <w:szCs w:val="40"/>
              <w:shd w:val="clear" w:color="auto" w:fill="FFFFFF"/>
            </w:rPr>
            <w:t> </w:t>
          </w:r>
          <w:r w:rsidR="00503B64">
            <w:rPr>
              <w:rStyle w:val="normaltextrun"/>
              <w:rFonts w:ascii="Calibri" w:hAnsi="Calibri" w:cs="Calibri"/>
              <w:sz w:val="40"/>
              <w:szCs w:val="40"/>
              <w:shd w:val="clear" w:color="auto" w:fill="FFFFFF"/>
            </w:rPr>
            <w:t>Ju</w:t>
          </w:r>
          <w:r w:rsidR="00912AC7">
            <w:rPr>
              <w:rStyle w:val="normaltextrun"/>
              <w:rFonts w:ascii="Calibri" w:hAnsi="Calibri" w:cs="Calibri"/>
              <w:sz w:val="40"/>
              <w:szCs w:val="40"/>
              <w:shd w:val="clear" w:color="auto" w:fill="FFFFFF"/>
            </w:rPr>
            <w:t>ly</w:t>
          </w:r>
          <w:r w:rsidR="00965060" w:rsidRPr="00965060">
            <w:rPr>
              <w:rStyle w:val="normaltextrun"/>
              <w:rFonts w:ascii="Calibri" w:hAnsi="Calibri" w:cs="Calibri"/>
              <w:sz w:val="40"/>
              <w:szCs w:val="40"/>
              <w:shd w:val="clear" w:color="auto" w:fill="FFFFFF"/>
            </w:rPr>
            <w:t> 2026</w:t>
          </w:r>
        </w:sdtContent>
      </w:sdt>
      <w:r>
        <w:rPr>
          <w:rFonts w:ascii="Calibri" w:hAnsi="Calibri"/>
          <w:sz w:val="40"/>
          <w:szCs w:val="40"/>
        </w:rPr>
        <w:br/>
        <w:t xml:space="preserve">for the supply of </w:t>
      </w:r>
      <w:r>
        <w:rPr>
          <w:rFonts w:ascii="Calibri" w:hAnsi="Calibri"/>
          <w:sz w:val="40"/>
          <w:szCs w:val="40"/>
        </w:rPr>
        <w:br/>
      </w:r>
      <w:bookmarkStart w:id="2" w:name="bkGoods"/>
      <w:sdt>
        <w:sdtPr>
          <w:rPr>
            <w:rFonts w:ascii="Calibri" w:hAnsi="Calibri"/>
            <w:sz w:val="40"/>
            <w:szCs w:val="40"/>
          </w:rPr>
          <w:id w:val="1406195"/>
          <w:placeholder>
            <w:docPart w:val="5B200EEEB7314A74848DFA0BEBE12B12"/>
          </w:placeholder>
        </w:sdtPr>
        <w:sdtEndPr/>
        <w:sdtContent>
          <w:bookmarkEnd w:id="2"/>
          <w:r w:rsidR="00147BF0">
            <w:rPr>
              <w:rFonts w:ascii="Calibri" w:hAnsi="Calibri"/>
              <w:sz w:val="40"/>
              <w:szCs w:val="40"/>
            </w:rPr>
            <w:t>Adobe Products</w:t>
          </w:r>
        </w:sdtContent>
      </w:sdt>
      <w:bookmarkEnd w:id="0"/>
      <w:bookmarkEnd w:id="1"/>
    </w:p>
    <w:p w14:paraId="22A9F70B" w14:textId="51F6029B" w:rsidR="00F03F38" w:rsidRDefault="00F03F38" w:rsidP="00F03F38">
      <w:pPr>
        <w:pStyle w:val="DocTitle"/>
        <w:pageBreakBefore w:val="0"/>
        <w:pBdr>
          <w:top w:val="single" w:sz="18" w:space="1" w:color="333399"/>
          <w:left w:val="single" w:sz="18" w:space="4" w:color="333399"/>
          <w:right w:val="single" w:sz="18" w:space="4" w:color="333399"/>
        </w:pBdr>
        <w:jc w:val="center"/>
        <w:rPr>
          <w:rFonts w:ascii="Calibri" w:hAnsi="Calibri"/>
          <w:sz w:val="22"/>
          <w:szCs w:val="22"/>
        </w:rPr>
      </w:pPr>
      <w:r>
        <w:rPr>
          <w:rFonts w:ascii="Calibri" w:hAnsi="Calibri"/>
          <w:sz w:val="40"/>
          <w:szCs w:val="40"/>
        </w:rPr>
        <w:br/>
      </w:r>
      <w:bookmarkStart w:id="3" w:name="_Toc453668424"/>
      <w:r w:rsidR="002E4A3E">
        <w:rPr>
          <w:rFonts w:ascii="Calibri" w:hAnsi="Calibri"/>
          <w:sz w:val="40"/>
          <w:szCs w:val="40"/>
        </w:rPr>
        <w:t>Tender procedure: Open procedure</w:t>
      </w:r>
      <w:r w:rsidR="002E4A3E">
        <w:rPr>
          <w:rFonts w:ascii="Calibri" w:hAnsi="Calibri"/>
          <w:sz w:val="40"/>
          <w:szCs w:val="40"/>
        </w:rPr>
        <w:br/>
      </w:r>
      <w:r>
        <w:rPr>
          <w:rFonts w:ascii="Calibri" w:hAnsi="Calibri"/>
          <w:sz w:val="40"/>
          <w:szCs w:val="40"/>
        </w:rPr>
        <w:br/>
      </w:r>
      <w:bookmarkStart w:id="4" w:name="bkRFTdate"/>
      <w:bookmarkStart w:id="5" w:name="_Toc450043741"/>
      <w:r>
        <w:rPr>
          <w:rFonts w:ascii="Calibri" w:hAnsi="Calibri"/>
          <w:sz w:val="40"/>
          <w:szCs w:val="40"/>
        </w:rPr>
        <w:t xml:space="preserve">Tender Deadline: </w:t>
      </w:r>
      <w:sdt>
        <w:sdtPr>
          <w:rPr>
            <w:rFonts w:ascii="Calibri" w:hAnsi="Calibri"/>
            <w:sz w:val="40"/>
            <w:szCs w:val="40"/>
            <w:highlight w:val="lightGray"/>
          </w:rPr>
          <w:id w:val="1406196"/>
          <w:placeholder>
            <w:docPart w:val="5B200EEEB7314A74848DFA0BEBE12B12"/>
          </w:placeholder>
        </w:sdtPr>
        <w:sdtEndPr/>
        <w:sdtContent>
          <w:r w:rsidRPr="00295622">
            <w:rPr>
              <w:rFonts w:ascii="Calibri" w:hAnsi="Calibri"/>
              <w:sz w:val="40"/>
              <w:szCs w:val="40"/>
            </w:rPr>
            <w:t>[</w:t>
          </w:r>
          <w:r w:rsidR="006500B4" w:rsidRPr="00295622">
            <w:rPr>
              <w:rFonts w:ascii="Calibri" w:hAnsi="Calibri"/>
              <w:sz w:val="40"/>
              <w:szCs w:val="40"/>
            </w:rPr>
            <w:t>3pm</w:t>
          </w:r>
          <w:r w:rsidRPr="00295622">
            <w:rPr>
              <w:rFonts w:ascii="Calibri" w:hAnsi="Calibri"/>
              <w:sz w:val="40"/>
              <w:szCs w:val="40"/>
            </w:rPr>
            <w:t xml:space="preserve">/ </w:t>
          </w:r>
          <w:r w:rsidR="005E13FE">
            <w:rPr>
              <w:rFonts w:ascii="Calibri" w:hAnsi="Calibri"/>
              <w:sz w:val="40"/>
              <w:szCs w:val="40"/>
            </w:rPr>
            <w:t>3</w:t>
          </w:r>
          <w:r w:rsidR="005E13FE">
            <w:rPr>
              <w:rFonts w:ascii="Calibri" w:hAnsi="Calibri"/>
              <w:sz w:val="40"/>
              <w:szCs w:val="40"/>
              <w:vertAlign w:val="superscript"/>
            </w:rPr>
            <w:t>rd</w:t>
          </w:r>
          <w:r w:rsidR="006500B4" w:rsidRPr="00295622">
            <w:rPr>
              <w:rFonts w:ascii="Calibri" w:hAnsi="Calibri"/>
              <w:sz w:val="40"/>
              <w:szCs w:val="40"/>
            </w:rPr>
            <w:t xml:space="preserve"> </w:t>
          </w:r>
          <w:r w:rsidR="005948EF">
            <w:rPr>
              <w:rFonts w:ascii="Calibri" w:hAnsi="Calibri"/>
              <w:sz w:val="40"/>
              <w:szCs w:val="40"/>
            </w:rPr>
            <w:t>August</w:t>
          </w:r>
          <w:r w:rsidR="006500B4" w:rsidRPr="00295622">
            <w:rPr>
              <w:rFonts w:ascii="Calibri" w:hAnsi="Calibri"/>
              <w:sz w:val="40"/>
              <w:szCs w:val="40"/>
            </w:rPr>
            <w:t xml:space="preserve"> 2026</w:t>
          </w:r>
          <w:r>
            <w:rPr>
              <w:rFonts w:ascii="Calibri" w:hAnsi="Calibri"/>
              <w:sz w:val="40"/>
              <w:szCs w:val="40"/>
              <w:highlight w:val="lightGray"/>
            </w:rPr>
            <w:t>]</w:t>
          </w:r>
          <w:bookmarkEnd w:id="4"/>
        </w:sdtContent>
      </w:sdt>
      <w:bookmarkEnd w:id="3"/>
      <w:bookmarkEnd w:id="5"/>
      <w:r>
        <w:rPr>
          <w:rFonts w:ascii="Calibri" w:hAnsi="Calibri"/>
          <w:sz w:val="40"/>
          <w:szCs w:val="40"/>
        </w:rPr>
        <w:br/>
      </w:r>
      <w:r>
        <w:rPr>
          <w:rFonts w:ascii="Calibri" w:hAnsi="Calibri"/>
          <w:sz w:val="22"/>
          <w:szCs w:val="22"/>
        </w:rPr>
        <w:br/>
      </w:r>
      <w:r>
        <w:rPr>
          <w:rFonts w:ascii="Calibri" w:hAnsi="Calibri"/>
          <w:sz w:val="22"/>
          <w:szCs w:val="22"/>
        </w:rPr>
        <w:lastRenderedPageBreak/>
        <w:br/>
      </w:r>
    </w:p>
    <w:p w14:paraId="22A9F70C" w14:textId="77777777" w:rsidR="00F03F38" w:rsidRDefault="00F03F38" w:rsidP="00F03F38">
      <w:pPr>
        <w:jc w:val="both"/>
        <w:rPr>
          <w:rFonts w:ascii="Calibri" w:hAnsi="Calibri"/>
          <w:sz w:val="22"/>
          <w:szCs w:val="22"/>
        </w:rPr>
      </w:pPr>
    </w:p>
    <w:p w14:paraId="6E8F10D8" w14:textId="77777777" w:rsidR="005B3465" w:rsidRDefault="005B3465">
      <w:pPr>
        <w:spacing w:after="200" w:line="276" w:lineRule="auto"/>
        <w:rPr>
          <w:rFonts w:asciiTheme="majorHAnsi" w:eastAsiaTheme="majorEastAsia" w:hAnsiTheme="majorHAnsi" w:cstheme="majorBidi"/>
          <w:b/>
          <w:bCs/>
          <w:color w:val="365F91" w:themeColor="accent1" w:themeShade="BF"/>
          <w:sz w:val="28"/>
          <w:szCs w:val="28"/>
          <w:lang w:val="en-US" w:eastAsia="ja-JP"/>
        </w:rPr>
      </w:pPr>
      <w:r>
        <w:br w:type="page"/>
      </w:r>
    </w:p>
    <w:p w14:paraId="39422C13" w14:textId="77777777" w:rsidR="00C32CD6" w:rsidRPr="00C32CD6" w:rsidRDefault="00C32CD6" w:rsidP="00C32CD6">
      <w:pPr>
        <w:keepNext/>
        <w:pageBreakBefore/>
        <w:pBdr>
          <w:bottom w:val="single" w:sz="18" w:space="1" w:color="333399"/>
        </w:pBdr>
        <w:tabs>
          <w:tab w:val="left" w:pos="397"/>
          <w:tab w:val="left" w:pos="907"/>
          <w:tab w:val="left" w:pos="1134"/>
        </w:tabs>
        <w:spacing w:before="320" w:after="160"/>
        <w:jc w:val="both"/>
        <w:outlineLvl w:val="0"/>
        <w:rPr>
          <w:rFonts w:ascii="Calibri" w:hAnsi="Calibri"/>
          <w:b/>
          <w:bCs/>
          <w:color w:val="333399"/>
          <w:sz w:val="32"/>
          <w:szCs w:val="32"/>
          <w:lang w:val="en-US"/>
        </w:rPr>
      </w:pPr>
      <w:r w:rsidRPr="00C32CD6">
        <w:rPr>
          <w:rFonts w:ascii="Calibri" w:hAnsi="Calibri"/>
          <w:b/>
          <w:bCs/>
          <w:color w:val="333399"/>
          <w:sz w:val="32"/>
          <w:szCs w:val="32"/>
          <w:lang w:val="en-US"/>
        </w:rPr>
        <w:lastRenderedPageBreak/>
        <w:t>Contents</w:t>
      </w:r>
    </w:p>
    <w:p w14:paraId="3AA194D1"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Part 1: </w:t>
      </w:r>
      <w:r w:rsidRPr="00C32CD6">
        <w:rPr>
          <w:rFonts w:ascii="Calibri" w:hAnsi="Calibri"/>
          <w:sz w:val="22"/>
          <w:szCs w:val="22"/>
        </w:rPr>
        <w:tab/>
      </w:r>
      <w:r w:rsidRPr="00C32CD6">
        <w:rPr>
          <w:rFonts w:ascii="Calibri" w:hAnsi="Calibri"/>
          <w:sz w:val="22"/>
          <w:szCs w:val="22"/>
        </w:rPr>
        <w:tab/>
      </w:r>
      <w:r w:rsidRPr="00C32CD6">
        <w:rPr>
          <w:rFonts w:ascii="Calibri" w:hAnsi="Calibri"/>
          <w:sz w:val="22"/>
          <w:szCs w:val="22"/>
        </w:rPr>
        <w:tab/>
        <w:t xml:space="preserve">Introduction </w:t>
      </w:r>
    </w:p>
    <w:p w14:paraId="63D6ED71"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Part 2: </w:t>
      </w:r>
      <w:r w:rsidRPr="00C32CD6">
        <w:rPr>
          <w:rFonts w:ascii="Calibri" w:hAnsi="Calibri"/>
          <w:sz w:val="22"/>
          <w:szCs w:val="22"/>
        </w:rPr>
        <w:tab/>
      </w:r>
      <w:r w:rsidRPr="00C32CD6">
        <w:rPr>
          <w:rFonts w:ascii="Calibri" w:hAnsi="Calibri"/>
          <w:sz w:val="22"/>
          <w:szCs w:val="22"/>
        </w:rPr>
        <w:tab/>
      </w:r>
      <w:r w:rsidRPr="00C32CD6">
        <w:rPr>
          <w:rFonts w:ascii="Calibri" w:hAnsi="Calibri"/>
          <w:sz w:val="22"/>
          <w:szCs w:val="22"/>
        </w:rPr>
        <w:tab/>
        <w:t xml:space="preserve">Instructions to Tenderers </w:t>
      </w:r>
    </w:p>
    <w:p w14:paraId="475FE7E2"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Part 3: </w:t>
      </w:r>
      <w:r w:rsidRPr="00C32CD6">
        <w:rPr>
          <w:rFonts w:ascii="Calibri" w:hAnsi="Calibri"/>
          <w:sz w:val="22"/>
          <w:szCs w:val="22"/>
        </w:rPr>
        <w:tab/>
      </w:r>
      <w:r w:rsidRPr="00C32CD6">
        <w:rPr>
          <w:rFonts w:ascii="Calibri" w:hAnsi="Calibri"/>
          <w:sz w:val="22"/>
          <w:szCs w:val="22"/>
        </w:rPr>
        <w:tab/>
      </w:r>
      <w:r w:rsidRPr="00C32CD6">
        <w:rPr>
          <w:rFonts w:ascii="Calibri" w:hAnsi="Calibri"/>
          <w:sz w:val="22"/>
          <w:szCs w:val="22"/>
        </w:rPr>
        <w:tab/>
        <w:t xml:space="preserve">Selection and Award Criteria </w:t>
      </w:r>
    </w:p>
    <w:p w14:paraId="454FAF27"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Appendix 1: </w:t>
      </w:r>
      <w:r w:rsidRPr="00C32CD6">
        <w:rPr>
          <w:rFonts w:ascii="Calibri" w:hAnsi="Calibri"/>
          <w:sz w:val="22"/>
          <w:szCs w:val="22"/>
        </w:rPr>
        <w:tab/>
      </w:r>
      <w:r w:rsidRPr="00C32CD6">
        <w:rPr>
          <w:rFonts w:ascii="Calibri" w:hAnsi="Calibri"/>
          <w:sz w:val="22"/>
          <w:szCs w:val="22"/>
        </w:rPr>
        <w:tab/>
        <w:t xml:space="preserve">Requirements and Specifications </w:t>
      </w:r>
    </w:p>
    <w:p w14:paraId="1CFF5425"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Appendix 2: </w:t>
      </w:r>
      <w:r w:rsidRPr="00C32CD6">
        <w:rPr>
          <w:rFonts w:ascii="Calibri" w:hAnsi="Calibri"/>
          <w:sz w:val="22"/>
          <w:szCs w:val="22"/>
        </w:rPr>
        <w:tab/>
      </w:r>
      <w:r w:rsidRPr="00C32CD6">
        <w:rPr>
          <w:rFonts w:ascii="Calibri" w:hAnsi="Calibri"/>
          <w:sz w:val="22"/>
          <w:szCs w:val="22"/>
        </w:rPr>
        <w:tab/>
        <w:t>Pricing Schedule</w:t>
      </w:r>
    </w:p>
    <w:p w14:paraId="0A4BD547" w14:textId="77777777"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Appendix 3: </w:t>
      </w:r>
      <w:r w:rsidRPr="00C32CD6">
        <w:rPr>
          <w:rFonts w:ascii="Calibri" w:hAnsi="Calibri"/>
          <w:sz w:val="22"/>
          <w:szCs w:val="22"/>
        </w:rPr>
        <w:tab/>
      </w:r>
      <w:r w:rsidRPr="00C32CD6">
        <w:rPr>
          <w:rFonts w:ascii="Calibri" w:hAnsi="Calibri"/>
          <w:sz w:val="22"/>
          <w:szCs w:val="22"/>
        </w:rPr>
        <w:tab/>
        <w:t>Tenderer’s Statement</w:t>
      </w:r>
    </w:p>
    <w:p w14:paraId="67F06D99" w14:textId="2E7E1FCD"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Appendix </w:t>
      </w:r>
      <w:r w:rsidR="00983EE5">
        <w:rPr>
          <w:rFonts w:ascii="Calibri" w:hAnsi="Calibri"/>
          <w:sz w:val="22"/>
          <w:szCs w:val="22"/>
        </w:rPr>
        <w:t>4</w:t>
      </w:r>
      <w:r w:rsidRPr="00C32CD6">
        <w:rPr>
          <w:rFonts w:ascii="Calibri" w:hAnsi="Calibri"/>
          <w:sz w:val="22"/>
          <w:szCs w:val="22"/>
        </w:rPr>
        <w:t xml:space="preserve">: </w:t>
      </w:r>
      <w:r w:rsidRPr="00C32CD6">
        <w:rPr>
          <w:rFonts w:ascii="Calibri" w:hAnsi="Calibri"/>
          <w:sz w:val="22"/>
          <w:szCs w:val="22"/>
        </w:rPr>
        <w:tab/>
      </w:r>
      <w:r w:rsidRPr="00C32CD6">
        <w:rPr>
          <w:rFonts w:ascii="Calibri" w:hAnsi="Calibri"/>
          <w:sz w:val="22"/>
          <w:szCs w:val="22"/>
        </w:rPr>
        <w:tab/>
        <w:t>Declaration as to Personal Circumstances of Tenderer</w:t>
      </w:r>
    </w:p>
    <w:p w14:paraId="0DA963DF" w14:textId="30964ED5" w:rsidR="00C32CD6" w:rsidRPr="00C32CD6" w:rsidRDefault="00C32CD6" w:rsidP="00C32CD6">
      <w:pPr>
        <w:spacing w:after="240"/>
        <w:jc w:val="both"/>
        <w:rPr>
          <w:rFonts w:ascii="Calibri" w:hAnsi="Calibri"/>
          <w:sz w:val="22"/>
          <w:szCs w:val="22"/>
        </w:rPr>
      </w:pPr>
      <w:r w:rsidRPr="00C32CD6">
        <w:rPr>
          <w:rFonts w:ascii="Calibri" w:hAnsi="Calibri"/>
          <w:sz w:val="22"/>
          <w:szCs w:val="22"/>
        </w:rPr>
        <w:t xml:space="preserve">Appendix </w:t>
      </w:r>
      <w:r w:rsidR="00983EE5">
        <w:rPr>
          <w:rFonts w:ascii="Calibri" w:hAnsi="Calibri"/>
          <w:sz w:val="22"/>
          <w:szCs w:val="22"/>
        </w:rPr>
        <w:t>5</w:t>
      </w:r>
      <w:r w:rsidRPr="00C32CD6">
        <w:rPr>
          <w:rFonts w:ascii="Calibri" w:hAnsi="Calibri"/>
          <w:sz w:val="22"/>
          <w:szCs w:val="22"/>
        </w:rPr>
        <w:t xml:space="preserve">: </w:t>
      </w:r>
      <w:r w:rsidRPr="00C32CD6">
        <w:rPr>
          <w:rFonts w:ascii="Calibri" w:hAnsi="Calibri"/>
          <w:sz w:val="22"/>
          <w:szCs w:val="22"/>
        </w:rPr>
        <w:tab/>
      </w:r>
      <w:r w:rsidRPr="00C32CD6">
        <w:rPr>
          <w:rFonts w:ascii="Calibri" w:hAnsi="Calibri"/>
          <w:sz w:val="22"/>
          <w:szCs w:val="22"/>
        </w:rPr>
        <w:tab/>
        <w:t>Goods Contract</w:t>
      </w:r>
    </w:p>
    <w:p w14:paraId="36691AF5" w14:textId="6ACC1794" w:rsidR="00C32CD6" w:rsidRPr="00FE2F97" w:rsidRDefault="00C32CD6" w:rsidP="00C32CD6">
      <w:pPr>
        <w:spacing w:after="240"/>
        <w:rPr>
          <w:rFonts w:ascii="Calibri" w:hAnsi="Calibri"/>
          <w:sz w:val="22"/>
          <w:szCs w:val="22"/>
        </w:rPr>
      </w:pPr>
      <w:r w:rsidRPr="00C32CD6">
        <w:rPr>
          <w:rFonts w:ascii="Calibri" w:hAnsi="Calibri"/>
          <w:sz w:val="22"/>
          <w:szCs w:val="22"/>
        </w:rPr>
        <w:t xml:space="preserve">Appendix </w:t>
      </w:r>
      <w:r w:rsidR="00983EE5">
        <w:rPr>
          <w:rFonts w:ascii="Calibri" w:hAnsi="Calibri"/>
          <w:sz w:val="22"/>
          <w:szCs w:val="22"/>
        </w:rPr>
        <w:t>6</w:t>
      </w:r>
      <w:r w:rsidRPr="00C32CD6">
        <w:rPr>
          <w:rFonts w:ascii="Calibri" w:hAnsi="Calibri"/>
          <w:sz w:val="22"/>
          <w:szCs w:val="22"/>
        </w:rPr>
        <w:t xml:space="preserve">: </w:t>
      </w:r>
      <w:r w:rsidRPr="00C32CD6">
        <w:rPr>
          <w:rFonts w:ascii="Calibri" w:hAnsi="Calibri"/>
          <w:sz w:val="22"/>
          <w:szCs w:val="22"/>
        </w:rPr>
        <w:tab/>
      </w:r>
      <w:r w:rsidRPr="00C32CD6">
        <w:rPr>
          <w:rFonts w:ascii="Calibri" w:hAnsi="Calibri"/>
          <w:sz w:val="22"/>
          <w:szCs w:val="22"/>
        </w:rPr>
        <w:tab/>
        <w:t>Confidentiality Agreement</w:t>
      </w:r>
    </w:p>
    <w:p w14:paraId="793C04A3" w14:textId="5FD2048F" w:rsidR="00C32CD6" w:rsidRPr="00FE2F97" w:rsidRDefault="00C32CD6" w:rsidP="00C32CD6">
      <w:pPr>
        <w:spacing w:after="240"/>
        <w:rPr>
          <w:rFonts w:ascii="Calibri" w:hAnsi="Calibri"/>
          <w:sz w:val="22"/>
          <w:szCs w:val="22"/>
        </w:rPr>
      </w:pPr>
      <w:r w:rsidRPr="00FE2F97">
        <w:rPr>
          <w:rFonts w:ascii="Calibri" w:hAnsi="Calibri"/>
          <w:sz w:val="22"/>
          <w:szCs w:val="22"/>
        </w:rPr>
        <w:t xml:space="preserve">Appendix </w:t>
      </w:r>
      <w:r w:rsidR="00983EE5">
        <w:rPr>
          <w:rFonts w:ascii="Calibri" w:hAnsi="Calibri"/>
          <w:sz w:val="22"/>
          <w:szCs w:val="22"/>
        </w:rPr>
        <w:t>7</w:t>
      </w:r>
      <w:r w:rsidRPr="00FE2F97">
        <w:rPr>
          <w:rFonts w:ascii="Calibri" w:hAnsi="Calibri"/>
          <w:sz w:val="22"/>
          <w:szCs w:val="22"/>
        </w:rPr>
        <w:t>:</w:t>
      </w:r>
      <w:r w:rsidRPr="00FE2F97">
        <w:rPr>
          <w:rFonts w:ascii="Calibri" w:hAnsi="Calibri"/>
          <w:sz w:val="22"/>
          <w:szCs w:val="22"/>
        </w:rPr>
        <w:tab/>
      </w:r>
      <w:r w:rsidRPr="00FE2F97">
        <w:rPr>
          <w:rFonts w:ascii="Calibri" w:hAnsi="Calibri"/>
          <w:sz w:val="22"/>
          <w:szCs w:val="22"/>
        </w:rPr>
        <w:tab/>
        <w:t>Information &amp; Communication Technology (ICT) Acceptable Use Policy</w:t>
      </w:r>
    </w:p>
    <w:p w14:paraId="4D44398F" w14:textId="5B668343" w:rsidR="005B3465" w:rsidRPr="00C835E9" w:rsidRDefault="00C32CD6" w:rsidP="00C835E9">
      <w:pPr>
        <w:spacing w:after="240"/>
        <w:rPr>
          <w:rFonts w:asciiTheme="minorHAnsi" w:hAnsiTheme="minorHAnsi" w:cstheme="minorHAnsi"/>
          <w:color w:val="0000FF"/>
          <w:sz w:val="22"/>
          <w:szCs w:val="22"/>
        </w:rPr>
      </w:pPr>
      <w:r w:rsidRPr="00FE2F97">
        <w:rPr>
          <w:rFonts w:ascii="Calibri" w:hAnsi="Calibri"/>
          <w:sz w:val="22"/>
          <w:szCs w:val="22"/>
        </w:rPr>
        <w:t xml:space="preserve">Appendix </w:t>
      </w:r>
      <w:r w:rsidR="00983EE5">
        <w:rPr>
          <w:rFonts w:ascii="Calibri" w:hAnsi="Calibri"/>
          <w:sz w:val="22"/>
          <w:szCs w:val="22"/>
        </w:rPr>
        <w:t>8</w:t>
      </w:r>
      <w:r w:rsidRPr="00FE2F97">
        <w:rPr>
          <w:rFonts w:ascii="Calibri" w:hAnsi="Calibri"/>
          <w:sz w:val="22"/>
          <w:szCs w:val="22"/>
        </w:rPr>
        <w:t>:</w:t>
      </w:r>
      <w:r w:rsidRPr="00FE2F97">
        <w:rPr>
          <w:rFonts w:ascii="Calibri" w:hAnsi="Calibri"/>
          <w:sz w:val="22"/>
          <w:szCs w:val="22"/>
        </w:rPr>
        <w:tab/>
      </w:r>
      <w:r w:rsidRPr="00FE2F97">
        <w:rPr>
          <w:rFonts w:ascii="Calibri" w:hAnsi="Calibri"/>
          <w:sz w:val="22"/>
          <w:szCs w:val="22"/>
        </w:rPr>
        <w:tab/>
        <w:t xml:space="preserve">Overview of </w:t>
      </w:r>
      <w:r w:rsidR="007C4916">
        <w:rPr>
          <w:rFonts w:ascii="Calibri" w:hAnsi="Calibri"/>
          <w:sz w:val="22"/>
          <w:szCs w:val="22"/>
        </w:rPr>
        <w:t>Contracting Authority</w:t>
      </w:r>
      <w:r w:rsidRPr="00FE2F97">
        <w:rPr>
          <w:rFonts w:ascii="Calibri" w:hAnsi="Calibri"/>
          <w:sz w:val="22"/>
          <w:szCs w:val="22"/>
        </w:rPr>
        <w:t>’s current IT environment and key projects</w:t>
      </w:r>
    </w:p>
    <w:p w14:paraId="31DFED7F" w14:textId="77777777" w:rsidR="005B3465" w:rsidRPr="00420047" w:rsidRDefault="005B3465" w:rsidP="005B3465">
      <w:pPr>
        <w:rPr>
          <w:rFonts w:asciiTheme="minorHAnsi" w:hAnsiTheme="minorHAnsi" w:cstheme="minorHAnsi"/>
          <w:color w:val="FF0000"/>
          <w:sz w:val="22"/>
          <w:szCs w:val="22"/>
        </w:rPr>
      </w:pPr>
    </w:p>
    <w:p w14:paraId="557B8572" w14:textId="7792F669" w:rsidR="00F7493F" w:rsidRPr="004B65ED" w:rsidRDefault="00F7493F" w:rsidP="00F7493F">
      <w:pPr>
        <w:jc w:val="both"/>
        <w:rPr>
          <w:rFonts w:asciiTheme="minorHAnsi" w:hAnsiTheme="minorHAnsi" w:cstheme="minorHAnsi"/>
          <w:color w:val="0000FF"/>
        </w:rPr>
      </w:pPr>
    </w:p>
    <w:p w14:paraId="2656D0BD" w14:textId="26655C3E" w:rsidR="0030547D" w:rsidRPr="00E22DC6" w:rsidRDefault="0030547D" w:rsidP="0030547D">
      <w:pPr>
        <w:rPr>
          <w:rFonts w:asciiTheme="minorHAnsi" w:hAnsiTheme="minorHAnsi" w:cstheme="minorHAnsi"/>
          <w:sz w:val="32"/>
          <w:szCs w:val="32"/>
        </w:rPr>
      </w:pPr>
      <w:r w:rsidRPr="005B3465">
        <w:rPr>
          <w:rFonts w:asciiTheme="minorHAnsi" w:hAnsiTheme="minorHAnsi" w:cstheme="minorHAnsi"/>
          <w:b/>
        </w:rPr>
        <w:br w:type="page"/>
      </w:r>
    </w:p>
    <w:p w14:paraId="22A9F719" w14:textId="77777777" w:rsidR="00F03F38" w:rsidRDefault="00F03F38" w:rsidP="00F03F38">
      <w:pPr>
        <w:pStyle w:val="Heading1"/>
        <w:jc w:val="both"/>
        <w:rPr>
          <w:rFonts w:ascii="Calibri" w:hAnsi="Calibri"/>
        </w:rPr>
      </w:pPr>
      <w:bookmarkStart w:id="6" w:name="_Toc453668425"/>
      <w:r>
        <w:rPr>
          <w:rFonts w:ascii="Calibri" w:hAnsi="Calibri"/>
        </w:rPr>
        <w:lastRenderedPageBreak/>
        <w:t>Part 1: Introduction</w:t>
      </w:r>
      <w:bookmarkEnd w:id="6"/>
    </w:p>
    <w:tbl>
      <w:tblPr>
        <w:tblW w:w="9322" w:type="dxa"/>
        <w:tblLayout w:type="fixed"/>
        <w:tblLook w:val="01E0" w:firstRow="1" w:lastRow="1" w:firstColumn="1" w:lastColumn="1" w:noHBand="0" w:noVBand="0"/>
      </w:tblPr>
      <w:tblGrid>
        <w:gridCol w:w="675"/>
        <w:gridCol w:w="8647"/>
      </w:tblGrid>
      <w:tr w:rsidR="00F03F38" w:rsidRPr="0054389A" w14:paraId="22A9F71C" w14:textId="77777777" w:rsidTr="00F76EB0">
        <w:tc>
          <w:tcPr>
            <w:tcW w:w="675" w:type="dxa"/>
            <w:hideMark/>
          </w:tcPr>
          <w:p w14:paraId="37901282" w14:textId="2D22E237" w:rsidR="00F03F38" w:rsidRPr="0054389A" w:rsidRDefault="001022EE" w:rsidP="00016B73">
            <w:pPr>
              <w:jc w:val="both"/>
              <w:rPr>
                <w:rFonts w:ascii="Calibri" w:hAnsi="Calibri"/>
                <w:color w:val="0000FF"/>
                <w:sz w:val="22"/>
                <w:szCs w:val="22"/>
              </w:rPr>
            </w:pPr>
            <w:r w:rsidRPr="0054389A">
              <w:rPr>
                <w:rFonts w:ascii="Calibri" w:hAnsi="Calibri"/>
                <w:color w:val="0000FF"/>
                <w:sz w:val="22"/>
                <w:szCs w:val="22"/>
              </w:rPr>
              <w:t>1.1</w:t>
            </w:r>
          </w:p>
          <w:p w14:paraId="22A9F71A" w14:textId="0E88F79E" w:rsidR="001022EE" w:rsidRPr="0054389A" w:rsidRDefault="001022EE" w:rsidP="00016B73">
            <w:pPr>
              <w:jc w:val="both"/>
              <w:rPr>
                <w:rFonts w:ascii="Calibri" w:hAnsi="Calibri"/>
                <w:color w:val="0000FF"/>
                <w:sz w:val="22"/>
                <w:szCs w:val="22"/>
              </w:rPr>
            </w:pPr>
          </w:p>
        </w:tc>
        <w:bookmarkStart w:id="7" w:name="bkContractAuth"/>
        <w:tc>
          <w:tcPr>
            <w:tcW w:w="8647" w:type="dxa"/>
            <w:hideMark/>
          </w:tcPr>
          <w:p w14:paraId="22A9F71B" w14:textId="542340BD" w:rsidR="00016B73" w:rsidRPr="0054389A" w:rsidRDefault="00B7276D" w:rsidP="00016B73">
            <w:pPr>
              <w:spacing w:after="200" w:line="316" w:lineRule="auto"/>
              <w:jc w:val="both"/>
              <w:rPr>
                <w:rFonts w:ascii="Calibri" w:hAnsi="Calibri"/>
                <w:sz w:val="22"/>
                <w:szCs w:val="22"/>
              </w:rPr>
            </w:pPr>
            <w:sdt>
              <w:sdtPr>
                <w:rPr>
                  <w:rFonts w:ascii="Calibri" w:hAnsi="Calibri"/>
                  <w:sz w:val="22"/>
                  <w:szCs w:val="22"/>
                </w:rPr>
                <w:id w:val="1406198"/>
                <w:placeholder>
                  <w:docPart w:val="5B200EEEB7314A74848DFA0BEBE12B12"/>
                </w:placeholder>
              </w:sdtPr>
              <w:sdtEndPr/>
              <w:sdtContent>
                <w:bookmarkEnd w:id="7"/>
                <w:r w:rsidR="005B3465" w:rsidRPr="0054389A">
                  <w:rPr>
                    <w:rFonts w:ascii="Calibri" w:hAnsi="Calibri"/>
                    <w:sz w:val="22"/>
                    <w:szCs w:val="22"/>
                  </w:rPr>
                  <w:t>The Minister fo</w:t>
                </w:r>
                <w:r w:rsidR="00690069">
                  <w:rPr>
                    <w:rFonts w:ascii="Calibri" w:hAnsi="Calibri"/>
                    <w:sz w:val="22"/>
                    <w:szCs w:val="22"/>
                  </w:rPr>
                  <w:t>r</w:t>
                </w:r>
                <w:r w:rsidR="005758C8">
                  <w:rPr>
                    <w:rFonts w:ascii="Calibri" w:hAnsi="Calibri"/>
                    <w:sz w:val="22"/>
                    <w:szCs w:val="22"/>
                  </w:rPr>
                  <w:t xml:space="preserve"> </w:t>
                </w:r>
                <w:r w:rsidR="005B3465" w:rsidRPr="0054389A">
                  <w:rPr>
                    <w:rFonts w:ascii="Calibri" w:hAnsi="Calibri"/>
                    <w:sz w:val="22"/>
                    <w:szCs w:val="22"/>
                  </w:rPr>
                  <w:t>Social Protection</w:t>
                </w:r>
              </w:sdtContent>
            </w:sdt>
            <w:r w:rsidR="00F03F38" w:rsidRPr="0054389A">
              <w:rPr>
                <w:rFonts w:ascii="Calibri" w:hAnsi="Calibri"/>
                <w:sz w:val="22"/>
                <w:szCs w:val="22"/>
              </w:rPr>
              <w:t xml:space="preserve"> (the “Contracting Authority”) invites tenders (“Tenders”) to this request for tenders (“RFT”) from economic operators (“Tenderers”) for the supply of the goods as described in Appendix 1 to this RFT (the “Goods”).</w:t>
            </w:r>
          </w:p>
        </w:tc>
      </w:tr>
      <w:tr w:rsidR="00F03F38" w:rsidRPr="0054389A" w14:paraId="22A9F71F" w14:textId="77777777" w:rsidTr="00EB7ED5">
        <w:trPr>
          <w:trHeight w:val="2245"/>
        </w:trPr>
        <w:tc>
          <w:tcPr>
            <w:tcW w:w="675" w:type="dxa"/>
            <w:hideMark/>
          </w:tcPr>
          <w:p w14:paraId="22A9F71D" w14:textId="77777777" w:rsidR="00F03F38" w:rsidRPr="0054389A" w:rsidRDefault="00F03F38">
            <w:pPr>
              <w:jc w:val="both"/>
              <w:rPr>
                <w:rFonts w:ascii="Calibri" w:hAnsi="Calibri"/>
                <w:color w:val="0000FF"/>
                <w:sz w:val="22"/>
                <w:szCs w:val="22"/>
              </w:rPr>
            </w:pPr>
            <w:r w:rsidRPr="0054389A">
              <w:rPr>
                <w:rFonts w:ascii="Calibri" w:hAnsi="Calibri"/>
                <w:color w:val="0000FF"/>
                <w:sz w:val="22"/>
                <w:szCs w:val="22"/>
              </w:rPr>
              <w:t>1.2</w:t>
            </w:r>
          </w:p>
        </w:tc>
        <w:tc>
          <w:tcPr>
            <w:tcW w:w="8647" w:type="dxa"/>
            <w:hideMark/>
          </w:tcPr>
          <w:p w14:paraId="037D5676" w14:textId="53322F1F" w:rsidR="00F03F38" w:rsidRPr="0054389A" w:rsidRDefault="00F03F38">
            <w:pPr>
              <w:spacing w:after="200" w:line="316" w:lineRule="auto"/>
              <w:jc w:val="both"/>
              <w:rPr>
                <w:rFonts w:ascii="Calibri" w:hAnsi="Calibri"/>
                <w:sz w:val="22"/>
                <w:szCs w:val="22"/>
              </w:rPr>
            </w:pPr>
            <w:r w:rsidRPr="0054389A">
              <w:rPr>
                <w:rFonts w:ascii="Calibri" w:hAnsi="Calibri"/>
                <w:sz w:val="22"/>
                <w:szCs w:val="22"/>
              </w:rPr>
              <w:t xml:space="preserve">In summary, the Goods comprise: </w:t>
            </w:r>
            <w:sdt>
              <w:sdtPr>
                <w:rPr>
                  <w:rFonts w:ascii="Calibri" w:hAnsi="Calibri"/>
                  <w:sz w:val="22"/>
                  <w:szCs w:val="22"/>
                </w:rPr>
                <w:id w:val="1406315"/>
              </w:sdtPr>
              <w:sdtEndPr/>
              <w:sdtContent>
                <w:r w:rsidR="00147BF0">
                  <w:rPr>
                    <w:rFonts w:ascii="Calibri" w:hAnsi="Calibri"/>
                    <w:sz w:val="22"/>
                    <w:szCs w:val="22"/>
                  </w:rPr>
                  <w:t xml:space="preserve">Adobe </w:t>
                </w:r>
                <w:r w:rsidR="0067788A">
                  <w:rPr>
                    <w:rFonts w:ascii="Calibri" w:hAnsi="Calibri"/>
                    <w:sz w:val="22"/>
                    <w:szCs w:val="22"/>
                  </w:rPr>
                  <w:t>Software</w:t>
                </w:r>
              </w:sdtContent>
            </w:sdt>
            <w:r w:rsidRPr="0054389A">
              <w:rPr>
                <w:rFonts w:ascii="Calibri" w:hAnsi="Calibri"/>
                <w:sz w:val="22"/>
                <w:szCs w:val="22"/>
              </w:rPr>
              <w:t>.</w:t>
            </w:r>
            <w:r w:rsidR="005B3465" w:rsidRPr="0054389A">
              <w:rPr>
                <w:rFonts w:ascii="Calibri" w:hAnsi="Calibri"/>
                <w:sz w:val="22"/>
                <w:szCs w:val="22"/>
              </w:rPr>
              <w:t xml:space="preserve">  </w:t>
            </w:r>
          </w:p>
          <w:p w14:paraId="1752F70B" w14:textId="76EB7B88" w:rsidR="0067788A" w:rsidRPr="0067788A" w:rsidRDefault="00531FDE" w:rsidP="0067788A">
            <w:pPr>
              <w:spacing w:after="200" w:line="276" w:lineRule="auto"/>
              <w:jc w:val="both"/>
              <w:rPr>
                <w:rFonts w:asciiTheme="minorHAnsi" w:hAnsiTheme="minorHAnsi" w:cstheme="minorHAnsi"/>
                <w:b/>
                <w:bCs/>
                <w:color w:val="000000" w:themeColor="text1"/>
                <w:sz w:val="22"/>
                <w:szCs w:val="22"/>
              </w:rPr>
            </w:pPr>
            <w:r>
              <w:rPr>
                <w:rFonts w:asciiTheme="minorHAnsi" w:hAnsiTheme="minorHAnsi" w:cstheme="minorHAnsi"/>
                <w:b/>
                <w:bCs/>
                <w:color w:val="000000" w:themeColor="text1"/>
                <w:sz w:val="22"/>
                <w:szCs w:val="22"/>
              </w:rPr>
              <w:t>Draw down for a</w:t>
            </w:r>
            <w:r w:rsidR="00147BF0" w:rsidRPr="00147BF0">
              <w:rPr>
                <w:rFonts w:asciiTheme="minorHAnsi" w:hAnsiTheme="minorHAnsi" w:cstheme="minorHAnsi"/>
                <w:b/>
                <w:bCs/>
                <w:color w:val="000000" w:themeColor="text1"/>
                <w:sz w:val="22"/>
                <w:szCs w:val="22"/>
              </w:rPr>
              <w:t>ll Adobe Products</w:t>
            </w:r>
            <w:r>
              <w:rPr>
                <w:rFonts w:asciiTheme="minorHAnsi" w:hAnsiTheme="minorHAnsi" w:cstheme="minorHAnsi"/>
                <w:b/>
                <w:bCs/>
                <w:color w:val="000000" w:themeColor="text1"/>
                <w:sz w:val="22"/>
                <w:szCs w:val="22"/>
              </w:rPr>
              <w:t xml:space="preserve"> </w:t>
            </w:r>
            <w:r w:rsidR="00B37353">
              <w:rPr>
                <w:rFonts w:asciiTheme="minorHAnsi" w:hAnsiTheme="minorHAnsi" w:cstheme="minorHAnsi"/>
                <w:b/>
                <w:bCs/>
                <w:color w:val="000000" w:themeColor="text1"/>
                <w:sz w:val="22"/>
                <w:szCs w:val="22"/>
              </w:rPr>
              <w:t>listed in Appendix 1: 2 (e).</w:t>
            </w:r>
          </w:p>
          <w:p w14:paraId="22A9F71E" w14:textId="69BF396D" w:rsidR="0067788A" w:rsidRPr="0067788A" w:rsidRDefault="0067788A" w:rsidP="0067788A">
            <w:pPr>
              <w:rPr>
                <w:rFonts w:asciiTheme="minorHAnsi" w:hAnsiTheme="minorHAnsi"/>
              </w:rPr>
            </w:pPr>
          </w:p>
        </w:tc>
      </w:tr>
      <w:tr w:rsidR="00F03F38" w:rsidRPr="0054389A" w14:paraId="22A9F724" w14:textId="77777777" w:rsidTr="00F76EB0">
        <w:tc>
          <w:tcPr>
            <w:tcW w:w="675" w:type="dxa"/>
            <w:hideMark/>
          </w:tcPr>
          <w:p w14:paraId="22A9F720" w14:textId="7A6A9AF2" w:rsidR="00F03F38" w:rsidRPr="0054389A" w:rsidRDefault="00F03F38">
            <w:pPr>
              <w:jc w:val="both"/>
              <w:rPr>
                <w:rFonts w:ascii="Calibri" w:hAnsi="Calibri"/>
                <w:color w:val="0000FF"/>
                <w:sz w:val="22"/>
                <w:szCs w:val="22"/>
              </w:rPr>
            </w:pPr>
            <w:r w:rsidRPr="0054389A">
              <w:rPr>
                <w:rFonts w:ascii="Calibri" w:hAnsi="Calibri"/>
                <w:color w:val="0000FF"/>
                <w:sz w:val="22"/>
                <w:szCs w:val="22"/>
              </w:rPr>
              <w:t>1.3</w:t>
            </w:r>
          </w:p>
        </w:tc>
        <w:tc>
          <w:tcPr>
            <w:tcW w:w="8647" w:type="dxa"/>
            <w:hideMark/>
          </w:tcPr>
          <w:sdt>
            <w:sdtPr>
              <w:rPr>
                <w:rFonts w:ascii="Calibri" w:hAnsi="Calibri"/>
                <w:i/>
                <w:color w:val="FF0000"/>
                <w:sz w:val="22"/>
                <w:szCs w:val="22"/>
              </w:rPr>
              <w:id w:val="33629817"/>
            </w:sdtPr>
            <w:sdtEndPr>
              <w:rPr>
                <w:rFonts w:asciiTheme="minorHAnsi" w:hAnsiTheme="minorHAnsi" w:cstheme="minorHAnsi"/>
                <w:i w:val="0"/>
                <w:color w:val="0000FF"/>
              </w:rPr>
            </w:sdtEndPr>
            <w:sdtContent>
              <w:p w14:paraId="22A9F723" w14:textId="3FA60986" w:rsidR="00F03F38" w:rsidRPr="00EB7ED5" w:rsidRDefault="00147BF0" w:rsidP="00EB7ED5">
                <w:pPr>
                  <w:spacing w:after="200" w:line="316" w:lineRule="auto"/>
                  <w:jc w:val="both"/>
                  <w:rPr>
                    <w:rFonts w:ascii="Calibri" w:hAnsi="Calibri"/>
                    <w:iCs/>
                    <w:color w:val="FF0000"/>
                    <w:sz w:val="22"/>
                    <w:szCs w:val="22"/>
                  </w:rPr>
                </w:pPr>
                <w:r w:rsidRPr="00EB7ED5">
                  <w:rPr>
                    <w:rFonts w:ascii="Calibri" w:hAnsi="Calibri"/>
                    <w:b/>
                    <w:bCs/>
                    <w:iCs/>
                    <w:color w:val="FF0000"/>
                    <w:sz w:val="22"/>
                    <w:szCs w:val="22"/>
                  </w:rPr>
                  <w:t>Not Used</w:t>
                </w:r>
              </w:p>
            </w:sdtContent>
          </w:sdt>
        </w:tc>
      </w:tr>
      <w:tr w:rsidR="00F03F38" w:rsidRPr="0054389A" w14:paraId="22A9F727" w14:textId="77777777" w:rsidTr="00F76EB0">
        <w:trPr>
          <w:trHeight w:val="740"/>
        </w:trPr>
        <w:tc>
          <w:tcPr>
            <w:tcW w:w="675" w:type="dxa"/>
            <w:hideMark/>
          </w:tcPr>
          <w:p w14:paraId="22A9F725" w14:textId="77777777" w:rsidR="00F03F38" w:rsidRPr="0054389A" w:rsidRDefault="00F03F38">
            <w:pPr>
              <w:jc w:val="both"/>
              <w:rPr>
                <w:rFonts w:ascii="Calibri" w:hAnsi="Calibri"/>
                <w:color w:val="0000FF"/>
                <w:sz w:val="22"/>
                <w:szCs w:val="22"/>
              </w:rPr>
            </w:pPr>
            <w:r w:rsidRPr="0054389A">
              <w:rPr>
                <w:rFonts w:ascii="Calibri" w:hAnsi="Calibri"/>
                <w:color w:val="0000FF"/>
                <w:sz w:val="22"/>
                <w:szCs w:val="22"/>
              </w:rPr>
              <w:t>1.4</w:t>
            </w:r>
          </w:p>
        </w:tc>
        <w:tc>
          <w:tcPr>
            <w:tcW w:w="8647" w:type="dxa"/>
            <w:hideMark/>
          </w:tcPr>
          <w:p w14:paraId="22A9F726" w14:textId="133807C5" w:rsidR="00016B73" w:rsidRPr="0054389A" w:rsidRDefault="00FE793C">
            <w:pPr>
              <w:spacing w:after="200" w:line="316" w:lineRule="auto"/>
              <w:jc w:val="both"/>
              <w:rPr>
                <w:rFonts w:ascii="Calibri" w:hAnsi="Calibri"/>
                <w:sz w:val="22"/>
                <w:szCs w:val="22"/>
              </w:rPr>
            </w:pPr>
            <w:r w:rsidRPr="00794D2B">
              <w:rPr>
                <w:rFonts w:ascii="Calibri" w:hAnsi="Calibri"/>
                <w:sz w:val="22"/>
                <w:szCs w:val="22"/>
              </w:rPr>
              <w:t>This public procurement competition (the “Competition”) will be conducted in accordance with the open procedure under the European Union (Award of Public Authority Contracts) Regulations 2016 (Statutory Instrument 284 of 2016) (the “Regulations”).</w:t>
            </w:r>
            <w:r w:rsidRPr="00794D2B">
              <w:rPr>
                <w:szCs w:val="22"/>
              </w:rPr>
              <w:t xml:space="preserve"> </w:t>
            </w:r>
            <w:r w:rsidR="002272C6" w:rsidRPr="0054389A">
              <w:rPr>
                <w:rFonts w:ascii="Calibri" w:hAnsi="Calibri"/>
                <w:sz w:val="22"/>
                <w:szCs w:val="22"/>
              </w:rPr>
              <w:t xml:space="preserve">Any contract </w:t>
            </w:r>
            <w:r w:rsidR="00F03F38" w:rsidRPr="0054389A">
              <w:rPr>
                <w:rFonts w:ascii="Calibri" w:hAnsi="Calibri"/>
                <w:sz w:val="22"/>
                <w:szCs w:val="22"/>
              </w:rPr>
              <w:t xml:space="preserve">that may result from this Competition (the “Goods Contract”) will be issued for a term of </w:t>
            </w:r>
            <w:r w:rsidR="00147BF0">
              <w:rPr>
                <w:rFonts w:ascii="Calibri" w:hAnsi="Calibri"/>
                <w:sz w:val="22"/>
                <w:szCs w:val="22"/>
              </w:rPr>
              <w:t xml:space="preserve">36 months </w:t>
            </w:r>
            <w:r w:rsidR="00F03F38" w:rsidRPr="0054389A">
              <w:rPr>
                <w:rFonts w:ascii="Calibri" w:hAnsi="Calibri"/>
                <w:sz w:val="22"/>
                <w:szCs w:val="22"/>
              </w:rPr>
              <w:t xml:space="preserve">(“the Term”). </w:t>
            </w:r>
          </w:p>
        </w:tc>
      </w:tr>
      <w:tr w:rsidR="00F03F38" w:rsidRPr="0054389A" w14:paraId="22A9F72B" w14:textId="77777777" w:rsidTr="00F76EB0">
        <w:trPr>
          <w:trHeight w:val="1996"/>
        </w:trPr>
        <w:tc>
          <w:tcPr>
            <w:tcW w:w="675" w:type="dxa"/>
            <w:hideMark/>
          </w:tcPr>
          <w:p w14:paraId="22A9F728" w14:textId="77777777" w:rsidR="00F03F38" w:rsidRPr="0054389A" w:rsidRDefault="00F03F38">
            <w:pPr>
              <w:jc w:val="both"/>
              <w:rPr>
                <w:rFonts w:ascii="Calibri" w:hAnsi="Calibri"/>
                <w:color w:val="0000FF"/>
                <w:sz w:val="22"/>
                <w:szCs w:val="22"/>
              </w:rPr>
            </w:pPr>
            <w:r w:rsidRPr="0054389A">
              <w:rPr>
                <w:rFonts w:ascii="Calibri" w:hAnsi="Calibri"/>
                <w:color w:val="0000FF"/>
                <w:sz w:val="22"/>
                <w:szCs w:val="22"/>
              </w:rPr>
              <w:t>1.5</w:t>
            </w:r>
          </w:p>
        </w:tc>
        <w:tc>
          <w:tcPr>
            <w:tcW w:w="8647" w:type="dxa"/>
            <w:hideMark/>
          </w:tcPr>
          <w:sdt>
            <w:sdtPr>
              <w:rPr>
                <w:rFonts w:ascii="Calibri" w:hAnsi="Calibri"/>
                <w:i/>
                <w:color w:val="FF0000"/>
                <w:sz w:val="22"/>
                <w:szCs w:val="22"/>
              </w:rPr>
              <w:id w:val="32442884"/>
              <w:placeholder>
                <w:docPart w:val="5B200EEEB7314A74848DFA0BEBE12B12"/>
              </w:placeholder>
            </w:sdtPr>
            <w:sdtEndPr/>
            <w:sdtContent>
              <w:p w14:paraId="22A9F72A" w14:textId="789659A0" w:rsidR="00F03F38" w:rsidRPr="00EB7ED5" w:rsidRDefault="00F03F38" w:rsidP="00EB7ED5">
                <w:pPr>
                  <w:spacing w:after="200" w:line="316" w:lineRule="auto"/>
                  <w:jc w:val="both"/>
                  <w:rPr>
                    <w:rFonts w:ascii="Calibri" w:hAnsi="Calibri"/>
                    <w:i/>
                    <w:color w:val="FF0000"/>
                    <w:sz w:val="22"/>
                    <w:szCs w:val="22"/>
                  </w:rPr>
                </w:pPr>
                <w:r w:rsidRPr="0054389A">
                  <w:rPr>
                    <w:rFonts w:ascii="Calibri" w:hAnsi="Calibri"/>
                    <w:sz w:val="22"/>
                    <w:szCs w:val="22"/>
                  </w:rPr>
                  <w:t>The Contracting Authority reserves the right to extend the Term for</w:t>
                </w:r>
                <w:r w:rsidRPr="00EB7ED5">
                  <w:rPr>
                    <w:rFonts w:ascii="Calibri" w:hAnsi="Calibri"/>
                    <w:b/>
                    <w:bCs/>
                    <w:sz w:val="22"/>
                    <w:szCs w:val="22"/>
                  </w:rPr>
                  <w:t xml:space="preserve"> </w:t>
                </w:r>
                <w:r w:rsidR="00EB7ED5" w:rsidRPr="00EB7ED5">
                  <w:rPr>
                    <w:rFonts w:ascii="Calibri" w:hAnsi="Calibri"/>
                    <w:b/>
                    <w:bCs/>
                    <w:sz w:val="22"/>
                    <w:szCs w:val="22"/>
                  </w:rPr>
                  <w:t>2</w:t>
                </w:r>
                <w:r w:rsidRPr="0054389A">
                  <w:rPr>
                    <w:rFonts w:ascii="Calibri" w:hAnsi="Calibri"/>
                    <w:sz w:val="22"/>
                    <w:szCs w:val="22"/>
                  </w:rPr>
                  <w:t xml:space="preserve"> periods</w:t>
                </w:r>
                <w:r w:rsidR="009E0EC7">
                  <w:rPr>
                    <w:rFonts w:ascii="Calibri" w:hAnsi="Calibri"/>
                    <w:sz w:val="22"/>
                    <w:szCs w:val="22"/>
                  </w:rPr>
                  <w:t xml:space="preserve"> of</w:t>
                </w:r>
                <w:r w:rsidRPr="0054389A">
                  <w:rPr>
                    <w:rFonts w:ascii="Calibri" w:hAnsi="Calibri"/>
                    <w:sz w:val="22"/>
                    <w:szCs w:val="22"/>
                  </w:rPr>
                  <w:t xml:space="preserve"> </w:t>
                </w:r>
                <w:r w:rsidR="00147BF0" w:rsidRPr="00147BF0">
                  <w:rPr>
                    <w:rFonts w:ascii="Calibri" w:hAnsi="Calibri"/>
                    <w:b/>
                    <w:bCs/>
                    <w:sz w:val="22"/>
                    <w:szCs w:val="22"/>
                  </w:rPr>
                  <w:t>12 month</w:t>
                </w:r>
                <w:r w:rsidR="009E0EC7">
                  <w:rPr>
                    <w:rFonts w:ascii="Calibri" w:hAnsi="Calibri"/>
                    <w:b/>
                    <w:bCs/>
                    <w:sz w:val="22"/>
                    <w:szCs w:val="22"/>
                  </w:rPr>
                  <w:t xml:space="preserve">s, </w:t>
                </w:r>
                <w:r w:rsidR="009E0EC7" w:rsidRPr="009E0EC7">
                  <w:rPr>
                    <w:rFonts w:ascii="Calibri" w:hAnsi="Calibri"/>
                    <w:sz w:val="22"/>
                    <w:szCs w:val="22"/>
                  </w:rPr>
                  <w:t>such</w:t>
                </w:r>
                <w:r w:rsidR="009E0EC7">
                  <w:rPr>
                    <w:rFonts w:ascii="Calibri" w:hAnsi="Calibri"/>
                    <w:sz w:val="22"/>
                    <w:szCs w:val="22"/>
                  </w:rPr>
                  <w:t xml:space="preserve"> </w:t>
                </w:r>
                <w:r w:rsidRPr="0054389A">
                  <w:rPr>
                    <w:rFonts w:ascii="Calibri" w:hAnsi="Calibri"/>
                    <w:sz w:val="22"/>
                    <w:szCs w:val="22"/>
                  </w:rPr>
                  <w:t>extension</w:t>
                </w:r>
                <w:r w:rsidR="00EB7ED5">
                  <w:rPr>
                    <w:rFonts w:ascii="Calibri" w:hAnsi="Calibri"/>
                    <w:sz w:val="22"/>
                    <w:szCs w:val="22"/>
                  </w:rPr>
                  <w:t>s</w:t>
                </w:r>
                <w:r w:rsidRPr="0054389A">
                  <w:rPr>
                    <w:rFonts w:ascii="Calibri" w:hAnsi="Calibri"/>
                    <w:sz w:val="22"/>
                    <w:szCs w:val="22"/>
                  </w:rPr>
                  <w:t xml:space="preserve"> on the same terms and conditions, subject to the Contracting Authority’s obligations at law.</w:t>
                </w:r>
              </w:p>
            </w:sdtContent>
          </w:sdt>
        </w:tc>
      </w:tr>
    </w:tbl>
    <w:p w14:paraId="30ABF638" w14:textId="3362C7E7" w:rsidR="002272C6" w:rsidRPr="0054389A" w:rsidRDefault="002272C6">
      <w:pPr>
        <w:rPr>
          <w:sz w:val="22"/>
          <w:szCs w:val="22"/>
        </w:rPr>
      </w:pPr>
    </w:p>
    <w:tbl>
      <w:tblPr>
        <w:tblW w:w="9322" w:type="dxa"/>
        <w:tblLayout w:type="fixed"/>
        <w:tblLook w:val="01E0" w:firstRow="1" w:lastRow="1" w:firstColumn="1" w:lastColumn="1" w:noHBand="0" w:noVBand="0"/>
      </w:tblPr>
      <w:tblGrid>
        <w:gridCol w:w="675"/>
        <w:gridCol w:w="8647"/>
      </w:tblGrid>
      <w:tr w:rsidR="00F03F38" w:rsidRPr="0054389A" w14:paraId="22A9F72E" w14:textId="77777777" w:rsidTr="00F76EB0">
        <w:tc>
          <w:tcPr>
            <w:tcW w:w="675" w:type="dxa"/>
            <w:hideMark/>
          </w:tcPr>
          <w:p w14:paraId="22A9F72C" w14:textId="03B507A6" w:rsidR="00F03F38" w:rsidRPr="0054389A" w:rsidRDefault="00D112A4" w:rsidP="00527CC2">
            <w:pPr>
              <w:jc w:val="both"/>
              <w:rPr>
                <w:rFonts w:ascii="Calibri" w:hAnsi="Calibri"/>
                <w:color w:val="0000FF"/>
                <w:sz w:val="22"/>
                <w:szCs w:val="22"/>
              </w:rPr>
            </w:pPr>
            <w:r w:rsidRPr="0054389A">
              <w:rPr>
                <w:rFonts w:ascii="Calibri" w:hAnsi="Calibri"/>
                <w:color w:val="0000FF"/>
                <w:sz w:val="22"/>
                <w:szCs w:val="22"/>
              </w:rPr>
              <w:t>1.6</w:t>
            </w:r>
          </w:p>
        </w:tc>
        <w:tc>
          <w:tcPr>
            <w:tcW w:w="8647" w:type="dxa"/>
            <w:hideMark/>
          </w:tcPr>
          <w:p w14:paraId="22A9F72D" w14:textId="57E2FA1D" w:rsidR="001022EE" w:rsidRPr="0054389A" w:rsidRDefault="00F03F38" w:rsidP="00527CC2">
            <w:pPr>
              <w:spacing w:after="200" w:line="276" w:lineRule="auto"/>
              <w:jc w:val="both"/>
              <w:rPr>
                <w:rFonts w:ascii="Calibri" w:eastAsia="Calibri" w:hAnsi="Calibri"/>
                <w:sz w:val="22"/>
                <w:szCs w:val="22"/>
                <w:lang w:val="en-IE"/>
              </w:rPr>
            </w:pPr>
            <w:r w:rsidRPr="0054389A">
              <w:rPr>
                <w:rFonts w:ascii="Calibri" w:hAnsi="Calibri"/>
                <w:sz w:val="22"/>
                <w:szCs w:val="22"/>
              </w:rPr>
              <w:t xml:space="preserve">The Contracting Authority estimates that the expenditure on the Goods to be covered by the proposed </w:t>
            </w:r>
            <w:sdt>
              <w:sdtPr>
                <w:rPr>
                  <w:rFonts w:ascii="Calibri" w:hAnsi="Calibri"/>
                  <w:sz w:val="22"/>
                  <w:szCs w:val="22"/>
                  <w:shd w:val="clear" w:color="auto" w:fill="BFBFBF" w:themeFill="background1" w:themeFillShade="BF"/>
                </w:rPr>
                <w:id w:val="33831881"/>
                <w:placeholder>
                  <w:docPart w:val="5B200EEEB7314A74848DFA0BEBE12B12"/>
                </w:placeholder>
              </w:sdtPr>
              <w:sdtEndPr/>
              <w:sdtContent>
                <w:r w:rsidRPr="00295622">
                  <w:rPr>
                    <w:rFonts w:ascii="Calibri" w:hAnsi="Calibri"/>
                    <w:sz w:val="22"/>
                    <w:szCs w:val="22"/>
                  </w:rPr>
                  <w:t>Goods Contracts</w:t>
                </w:r>
              </w:sdtContent>
            </w:sdt>
            <w:r w:rsidRPr="0054389A">
              <w:rPr>
                <w:rFonts w:ascii="Calibri" w:hAnsi="Calibri"/>
                <w:sz w:val="22"/>
                <w:szCs w:val="22"/>
              </w:rPr>
              <w:t xml:space="preserve"> may amount to some</w:t>
            </w:r>
            <w:r w:rsidRPr="00295622">
              <w:rPr>
                <w:rFonts w:ascii="Calibri" w:hAnsi="Calibri"/>
                <w:sz w:val="22"/>
                <w:szCs w:val="22"/>
              </w:rPr>
              <w:t xml:space="preserve"> </w:t>
            </w:r>
            <w:sdt>
              <w:sdtPr>
                <w:rPr>
                  <w:rFonts w:ascii="Calibri" w:hAnsi="Calibri"/>
                  <w:sz w:val="22"/>
                  <w:szCs w:val="22"/>
                </w:rPr>
                <w:id w:val="32442854"/>
                <w:placeholder>
                  <w:docPart w:val="5B200EEEB7314A74848DFA0BEBE12B12"/>
                </w:placeholder>
              </w:sdtPr>
              <w:sdtEndPr/>
              <w:sdtContent>
                <w:r w:rsidR="00147BF0" w:rsidRPr="00295622">
                  <w:rPr>
                    <w:rFonts w:ascii="Calibri" w:hAnsi="Calibri"/>
                    <w:b/>
                    <w:bCs/>
                    <w:sz w:val="22"/>
                    <w:szCs w:val="22"/>
                  </w:rPr>
                  <w:t>€</w:t>
                </w:r>
                <w:r w:rsidR="00EB7ED5" w:rsidRPr="00295622">
                  <w:rPr>
                    <w:rFonts w:ascii="Calibri" w:hAnsi="Calibri"/>
                    <w:b/>
                    <w:bCs/>
                    <w:sz w:val="22"/>
                    <w:szCs w:val="22"/>
                  </w:rPr>
                  <w:t>8</w:t>
                </w:r>
                <w:r w:rsidR="00147BF0" w:rsidRPr="00295622">
                  <w:rPr>
                    <w:rFonts w:ascii="Calibri" w:hAnsi="Calibri"/>
                    <w:b/>
                    <w:bCs/>
                    <w:sz w:val="22"/>
                    <w:szCs w:val="22"/>
                  </w:rPr>
                  <w:t>00K</w:t>
                </w:r>
                <w:r w:rsidR="00147BF0" w:rsidRPr="00295622">
                  <w:rPr>
                    <w:rFonts w:ascii="Calibri" w:hAnsi="Calibri"/>
                    <w:sz w:val="22"/>
                    <w:szCs w:val="22"/>
                  </w:rPr>
                  <w:t xml:space="preserve"> </w:t>
                </w:r>
              </w:sdtContent>
            </w:sdt>
            <w:r w:rsidRPr="0054389A">
              <w:rPr>
                <w:rFonts w:ascii="Calibri" w:hAnsi="Calibri"/>
                <w:sz w:val="22"/>
                <w:szCs w:val="22"/>
              </w:rPr>
              <w:t>excl. VAT) over the Term</w:t>
            </w:r>
            <w:r w:rsidR="00966AD2">
              <w:rPr>
                <w:rFonts w:ascii="Calibri" w:hAnsi="Calibri"/>
                <w:sz w:val="22"/>
                <w:szCs w:val="22"/>
              </w:rPr>
              <w:t xml:space="preserve"> and any possible extensions</w:t>
            </w:r>
            <w:r w:rsidRPr="0054389A">
              <w:rPr>
                <w:rFonts w:ascii="Calibri" w:hAnsi="Calibri"/>
                <w:sz w:val="22"/>
                <w:szCs w:val="22"/>
              </w:rPr>
              <w:t>.  Tenderers must understand that this figure is an estimate based on current and future expected usage.</w:t>
            </w:r>
          </w:p>
        </w:tc>
      </w:tr>
      <w:tr w:rsidR="00F03F38" w:rsidRPr="0054389A" w14:paraId="22A9F732" w14:textId="77777777" w:rsidTr="00F76EB0">
        <w:tc>
          <w:tcPr>
            <w:tcW w:w="675" w:type="dxa"/>
            <w:hideMark/>
          </w:tcPr>
          <w:p w14:paraId="22A9F72F" w14:textId="6F61DEC2" w:rsidR="00F03F38" w:rsidRPr="0054389A" w:rsidRDefault="00D112A4">
            <w:pPr>
              <w:spacing w:line="360" w:lineRule="auto"/>
              <w:jc w:val="both"/>
              <w:rPr>
                <w:rFonts w:ascii="Calibri" w:hAnsi="Calibri"/>
                <w:color w:val="0000FF"/>
                <w:sz w:val="22"/>
                <w:szCs w:val="22"/>
              </w:rPr>
            </w:pPr>
            <w:r w:rsidRPr="0054389A">
              <w:rPr>
                <w:rFonts w:ascii="Calibri" w:hAnsi="Calibri"/>
                <w:color w:val="0000FF"/>
                <w:sz w:val="22"/>
                <w:szCs w:val="22"/>
              </w:rPr>
              <w:t>1.7</w:t>
            </w:r>
          </w:p>
        </w:tc>
        <w:tc>
          <w:tcPr>
            <w:tcW w:w="8647" w:type="dxa"/>
            <w:hideMark/>
          </w:tcPr>
          <w:p w14:paraId="22A9F730" w14:textId="0648AAA1" w:rsidR="00F03F38" w:rsidRPr="0054389A" w:rsidRDefault="00F03F38">
            <w:pPr>
              <w:spacing w:after="120" w:line="314" w:lineRule="auto"/>
              <w:jc w:val="both"/>
              <w:rPr>
                <w:rFonts w:ascii="Calibri" w:hAnsi="Calibri"/>
                <w:sz w:val="22"/>
                <w:szCs w:val="22"/>
              </w:rPr>
            </w:pPr>
            <w:r w:rsidRPr="0054389A">
              <w:rPr>
                <w:rFonts w:ascii="Calibri" w:hAnsi="Calibri"/>
                <w:sz w:val="22"/>
                <w:szCs w:val="22"/>
              </w:rPr>
              <w:t>Contracting Authority policy seeks to encourage participation on a fair and equal basis by Small and Medium Enterprises (“</w:t>
            </w:r>
            <w:proofErr w:type="gramStart"/>
            <w:r w:rsidRPr="0054389A">
              <w:rPr>
                <w:rFonts w:ascii="Calibri" w:hAnsi="Calibri"/>
                <w:sz w:val="22"/>
                <w:szCs w:val="22"/>
              </w:rPr>
              <w:t>SME”s</w:t>
            </w:r>
            <w:proofErr w:type="gramEnd"/>
            <w:r w:rsidRPr="0054389A">
              <w:rPr>
                <w:rFonts w:ascii="Calibri" w:hAnsi="Calibri"/>
                <w:sz w:val="22"/>
                <w:szCs w:val="22"/>
              </w:rPr>
              <w:t xml:space="preserve">)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22A9F731" w14:textId="7F942A7C" w:rsidR="00016B73" w:rsidRPr="0054389A" w:rsidRDefault="00F03F38" w:rsidP="00527CC2">
            <w:pPr>
              <w:spacing w:after="200" w:line="316" w:lineRule="auto"/>
              <w:jc w:val="both"/>
              <w:rPr>
                <w:rFonts w:ascii="Calibri" w:hAnsi="Calibri"/>
                <w:sz w:val="22"/>
                <w:szCs w:val="22"/>
              </w:rPr>
            </w:pPr>
            <w:r w:rsidRPr="0054389A">
              <w:rPr>
                <w:rFonts w:ascii="Calibri" w:hAnsi="Calibri"/>
                <w:sz w:val="22"/>
                <w:szCs w:val="22"/>
              </w:rPr>
              <w:t>Larger enterprises are also encouraged, subject to paragraph 2.5, to consider the practical ways that SMEs can be included in their proposals to maximise the social and economic benefits of any Goods Contract that ma</w:t>
            </w:r>
            <w:r w:rsidR="00D112A4" w:rsidRPr="0054389A">
              <w:rPr>
                <w:rFonts w:ascii="Calibri" w:hAnsi="Calibri"/>
                <w:sz w:val="22"/>
                <w:szCs w:val="22"/>
              </w:rPr>
              <w:t>y result from this Competition.</w:t>
            </w:r>
          </w:p>
        </w:tc>
      </w:tr>
      <w:tr w:rsidR="00D112A4" w:rsidRPr="0054389A" w14:paraId="5E212CD1" w14:textId="77777777" w:rsidTr="002F184A">
        <w:tc>
          <w:tcPr>
            <w:tcW w:w="675" w:type="dxa"/>
          </w:tcPr>
          <w:p w14:paraId="41B06DD9" w14:textId="7EA2089B" w:rsidR="00D112A4" w:rsidRPr="0054389A" w:rsidRDefault="00D112A4" w:rsidP="002F184A">
            <w:pPr>
              <w:jc w:val="both"/>
              <w:rPr>
                <w:rFonts w:ascii="Calibri" w:hAnsi="Calibri"/>
                <w:color w:val="0000FF"/>
                <w:sz w:val="22"/>
                <w:szCs w:val="22"/>
              </w:rPr>
            </w:pPr>
            <w:bookmarkStart w:id="8" w:name="_Toc453668426"/>
            <w:r w:rsidRPr="0054389A">
              <w:rPr>
                <w:rFonts w:ascii="Calibri" w:hAnsi="Calibri"/>
                <w:color w:val="0000FF"/>
                <w:sz w:val="22"/>
                <w:szCs w:val="22"/>
              </w:rPr>
              <w:t>1.8</w:t>
            </w:r>
          </w:p>
        </w:tc>
        <w:tc>
          <w:tcPr>
            <w:tcW w:w="8647" w:type="dxa"/>
          </w:tcPr>
          <w:p w14:paraId="2872FB58" w14:textId="07C22ACB" w:rsidR="00D112A4" w:rsidRPr="0054389A" w:rsidRDefault="00D112A4" w:rsidP="00C2470C">
            <w:pPr>
              <w:suppressAutoHyphens/>
              <w:spacing w:before="240" w:after="200" w:line="276" w:lineRule="auto"/>
              <w:contextualSpacing/>
              <w:jc w:val="both"/>
              <w:rPr>
                <w:rFonts w:ascii="Calibri" w:eastAsia="Calibri" w:hAnsi="Calibri"/>
                <w:sz w:val="22"/>
                <w:szCs w:val="22"/>
                <w:lang w:val="en-IE"/>
              </w:rPr>
            </w:pPr>
            <w:r w:rsidRPr="0054389A">
              <w:rPr>
                <w:rFonts w:ascii="Calibri" w:hAnsi="Calibri"/>
                <w:sz w:val="22"/>
                <w:szCs w:val="22"/>
              </w:rPr>
              <w:t xml:space="preserve">Information about the </w:t>
            </w:r>
            <w:r w:rsidR="007C4916">
              <w:rPr>
                <w:rFonts w:ascii="Calibri" w:hAnsi="Calibri"/>
                <w:sz w:val="22"/>
                <w:szCs w:val="22"/>
              </w:rPr>
              <w:t>Contracting Authority</w:t>
            </w:r>
            <w:r w:rsidRPr="0054389A">
              <w:rPr>
                <w:rFonts w:ascii="Calibri" w:hAnsi="Calibri"/>
                <w:sz w:val="22"/>
                <w:szCs w:val="22"/>
              </w:rPr>
              <w:t xml:space="preserve"> and its services can be found on the </w:t>
            </w:r>
            <w:r w:rsidR="007C4916">
              <w:rPr>
                <w:rFonts w:ascii="Calibri" w:hAnsi="Calibri"/>
                <w:sz w:val="22"/>
                <w:szCs w:val="22"/>
              </w:rPr>
              <w:t>Contracting Authority</w:t>
            </w:r>
            <w:r w:rsidRPr="0054389A">
              <w:rPr>
                <w:rFonts w:ascii="Calibri" w:hAnsi="Calibri"/>
                <w:sz w:val="22"/>
                <w:szCs w:val="22"/>
              </w:rPr>
              <w:t>’s website at</w:t>
            </w:r>
            <w:r w:rsidR="00917ED7">
              <w:t xml:space="preserve"> </w:t>
            </w:r>
            <w:hyperlink r:id="rId13" w:history="1">
              <w:r w:rsidR="00C2470C" w:rsidRPr="00C2470C">
                <w:rPr>
                  <w:rStyle w:val="Hyperlink"/>
                </w:rPr>
                <w:t>www.gov.ie</w:t>
              </w:r>
            </w:hyperlink>
            <w:r w:rsidRPr="0054389A">
              <w:rPr>
                <w:rFonts w:ascii="Calibri" w:eastAsia="Calibri" w:hAnsi="Calibri"/>
                <w:sz w:val="22"/>
                <w:szCs w:val="22"/>
                <w:lang w:val="en-IE"/>
              </w:rPr>
              <w:t xml:space="preserve">. </w:t>
            </w:r>
            <w:r w:rsidRPr="0054389A">
              <w:rPr>
                <w:rFonts w:ascii="Calibri" w:hAnsi="Calibri"/>
                <w:sz w:val="22"/>
                <w:szCs w:val="22"/>
              </w:rPr>
              <w:t>Other background information specific to this RFT is included at Appendix</w:t>
            </w:r>
            <w:r w:rsidR="009E0EC7">
              <w:rPr>
                <w:rFonts w:ascii="Calibri" w:hAnsi="Calibri"/>
                <w:sz w:val="22"/>
                <w:szCs w:val="22"/>
              </w:rPr>
              <w:t xml:space="preserve"> 1</w:t>
            </w:r>
            <w:r w:rsidR="009E0EC7">
              <w:rPr>
                <w:rFonts w:ascii="Calibri" w:eastAsia="Calibri" w:hAnsi="Calibri"/>
                <w:sz w:val="22"/>
                <w:szCs w:val="22"/>
                <w:lang w:val="en-IE"/>
              </w:rPr>
              <w:t>.</w:t>
            </w:r>
          </w:p>
        </w:tc>
      </w:tr>
      <w:tr w:rsidR="00D112A4" w:rsidRPr="0054389A" w14:paraId="7F42C462" w14:textId="77777777" w:rsidTr="002F184A">
        <w:tc>
          <w:tcPr>
            <w:tcW w:w="675" w:type="dxa"/>
          </w:tcPr>
          <w:p w14:paraId="23AEFF1F" w14:textId="77777777" w:rsidR="00D112A4" w:rsidRPr="0054389A" w:rsidRDefault="00D112A4" w:rsidP="002F184A">
            <w:pPr>
              <w:jc w:val="both"/>
              <w:rPr>
                <w:rFonts w:ascii="Calibri" w:hAnsi="Calibri"/>
                <w:color w:val="0000FF"/>
                <w:sz w:val="22"/>
                <w:szCs w:val="22"/>
              </w:rPr>
            </w:pPr>
          </w:p>
        </w:tc>
        <w:tc>
          <w:tcPr>
            <w:tcW w:w="8647" w:type="dxa"/>
          </w:tcPr>
          <w:p w14:paraId="0B7E16F1" w14:textId="77777777" w:rsidR="00D112A4" w:rsidRPr="0054389A" w:rsidRDefault="00D112A4" w:rsidP="002F184A">
            <w:pPr>
              <w:suppressAutoHyphens/>
              <w:spacing w:before="240" w:after="200" w:line="276" w:lineRule="auto"/>
              <w:contextualSpacing/>
              <w:jc w:val="both"/>
              <w:rPr>
                <w:rFonts w:ascii="Calibri" w:hAnsi="Calibri"/>
                <w:sz w:val="22"/>
                <w:szCs w:val="22"/>
              </w:rPr>
            </w:pPr>
          </w:p>
        </w:tc>
      </w:tr>
      <w:tr w:rsidR="00D112A4" w:rsidRPr="0054389A" w14:paraId="44700535" w14:textId="77777777" w:rsidTr="00D112A4">
        <w:tc>
          <w:tcPr>
            <w:tcW w:w="675" w:type="dxa"/>
          </w:tcPr>
          <w:p w14:paraId="6F9BAA2E" w14:textId="77B0E1D1" w:rsidR="00D112A4" w:rsidRPr="0054389A" w:rsidRDefault="00D112A4" w:rsidP="002F184A">
            <w:pPr>
              <w:jc w:val="both"/>
              <w:rPr>
                <w:rFonts w:ascii="Calibri" w:hAnsi="Calibri"/>
                <w:color w:val="0000FF"/>
                <w:sz w:val="22"/>
                <w:szCs w:val="22"/>
              </w:rPr>
            </w:pPr>
            <w:r w:rsidRPr="0054389A">
              <w:rPr>
                <w:rFonts w:ascii="Calibri" w:hAnsi="Calibri"/>
                <w:color w:val="0000FF"/>
                <w:sz w:val="22"/>
                <w:szCs w:val="22"/>
              </w:rPr>
              <w:t>1.9</w:t>
            </w:r>
          </w:p>
        </w:tc>
        <w:tc>
          <w:tcPr>
            <w:tcW w:w="8647" w:type="dxa"/>
          </w:tcPr>
          <w:p w14:paraId="41DC8891" w14:textId="13CCA40A" w:rsidR="00D112A4" w:rsidRPr="0054389A" w:rsidRDefault="00D112A4" w:rsidP="00D112A4">
            <w:pPr>
              <w:suppressAutoHyphens/>
              <w:spacing w:before="240" w:after="200" w:line="276" w:lineRule="auto"/>
              <w:contextualSpacing/>
              <w:jc w:val="both"/>
              <w:rPr>
                <w:rFonts w:ascii="Calibri" w:hAnsi="Calibri"/>
                <w:sz w:val="22"/>
                <w:szCs w:val="22"/>
              </w:rPr>
            </w:pPr>
            <w:r w:rsidRPr="0054389A">
              <w:rPr>
                <w:rFonts w:ascii="Calibri" w:hAnsi="Calibri"/>
                <w:sz w:val="22"/>
                <w:szCs w:val="22"/>
              </w:rPr>
              <w:t xml:space="preserve">An overview of </w:t>
            </w:r>
            <w:r w:rsidR="007C4916">
              <w:rPr>
                <w:rFonts w:ascii="Calibri" w:hAnsi="Calibri"/>
                <w:sz w:val="22"/>
                <w:szCs w:val="22"/>
              </w:rPr>
              <w:t>Contracting Authority</w:t>
            </w:r>
            <w:r w:rsidRPr="0054389A">
              <w:rPr>
                <w:rFonts w:ascii="Calibri" w:hAnsi="Calibri"/>
                <w:sz w:val="22"/>
                <w:szCs w:val="22"/>
              </w:rPr>
              <w:t xml:space="preserve">’s current IT environment and key projects is included at Appendix </w:t>
            </w:r>
            <w:r w:rsidR="009E0EC7">
              <w:rPr>
                <w:rFonts w:ascii="Calibri" w:hAnsi="Calibri"/>
                <w:sz w:val="22"/>
                <w:szCs w:val="22"/>
              </w:rPr>
              <w:t>8.</w:t>
            </w:r>
          </w:p>
        </w:tc>
      </w:tr>
    </w:tbl>
    <w:p w14:paraId="22A9F733" w14:textId="3FC586F5" w:rsidR="00F03F38" w:rsidRDefault="00D112A4" w:rsidP="00F03F38">
      <w:pPr>
        <w:pStyle w:val="Heading1"/>
        <w:jc w:val="both"/>
        <w:rPr>
          <w:rFonts w:ascii="Calibri" w:hAnsi="Calibri"/>
        </w:rPr>
      </w:pPr>
      <w:r>
        <w:rPr>
          <w:rFonts w:ascii="Calibri" w:hAnsi="Calibri"/>
        </w:rPr>
        <w:t xml:space="preserve"> </w:t>
      </w:r>
      <w:r w:rsidR="00F03F38">
        <w:rPr>
          <w:rFonts w:ascii="Calibri" w:hAnsi="Calibri"/>
        </w:rPr>
        <w:t>Part 2: Instructions to Tenderers</w:t>
      </w:r>
      <w:bookmarkEnd w:id="8"/>
    </w:p>
    <w:p w14:paraId="22A9F734" w14:textId="77777777" w:rsidR="00F03F38" w:rsidRPr="00EC06BE" w:rsidRDefault="00F03F38" w:rsidP="00F03F38">
      <w:pPr>
        <w:pStyle w:val="Heading2"/>
        <w:jc w:val="both"/>
        <w:rPr>
          <w:rFonts w:ascii="Calibri" w:hAnsi="Calibri"/>
          <w:b w:val="0"/>
        </w:rPr>
      </w:pPr>
      <w:bookmarkStart w:id="9" w:name="_Toc450043745"/>
      <w:bookmarkStart w:id="10" w:name="_Toc453668427"/>
      <w:r w:rsidRPr="00EC06BE">
        <w:rPr>
          <w:rFonts w:ascii="Calibri" w:hAnsi="Calibri"/>
          <w:b w:val="0"/>
        </w:rPr>
        <w:t>2.1</w:t>
      </w:r>
      <w:r w:rsidRPr="00EC06BE">
        <w:rPr>
          <w:rFonts w:ascii="Calibri" w:hAnsi="Calibri"/>
          <w:b w:val="0"/>
        </w:rPr>
        <w:tab/>
        <w:t>Important Notices</w:t>
      </w:r>
      <w:bookmarkEnd w:id="9"/>
      <w:bookmarkEnd w:id="10"/>
    </w:p>
    <w:tbl>
      <w:tblPr>
        <w:tblW w:w="9535" w:type="dxa"/>
        <w:tblLayout w:type="fixed"/>
        <w:tblLook w:val="01E0" w:firstRow="1" w:lastRow="1" w:firstColumn="1" w:lastColumn="1" w:noHBand="0" w:noVBand="0"/>
      </w:tblPr>
      <w:tblGrid>
        <w:gridCol w:w="806"/>
        <w:gridCol w:w="8729"/>
      </w:tblGrid>
      <w:tr w:rsidR="00F03F38" w14:paraId="22A9F737" w14:textId="77777777" w:rsidTr="007F6BA1">
        <w:trPr>
          <w:trHeight w:val="2161"/>
        </w:trPr>
        <w:tc>
          <w:tcPr>
            <w:tcW w:w="806" w:type="dxa"/>
            <w:hideMark/>
          </w:tcPr>
          <w:p w14:paraId="22A9F735" w14:textId="77777777" w:rsidR="00F03F38" w:rsidRDefault="00F03F38">
            <w:pPr>
              <w:jc w:val="both"/>
              <w:rPr>
                <w:rFonts w:ascii="Calibri" w:hAnsi="Calibri"/>
                <w:color w:val="0000FF"/>
                <w:sz w:val="22"/>
                <w:szCs w:val="22"/>
              </w:rPr>
            </w:pPr>
            <w:r>
              <w:rPr>
                <w:rFonts w:ascii="Calibri" w:hAnsi="Calibri"/>
                <w:color w:val="0000FF"/>
                <w:sz w:val="22"/>
                <w:szCs w:val="22"/>
              </w:rPr>
              <w:t>2.1.1</w:t>
            </w:r>
          </w:p>
        </w:tc>
        <w:tc>
          <w:tcPr>
            <w:tcW w:w="8729" w:type="dxa"/>
            <w:hideMark/>
          </w:tcPr>
          <w:p w14:paraId="22A9F736"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 </w:t>
            </w:r>
          </w:p>
        </w:tc>
      </w:tr>
      <w:tr w:rsidR="00F03F38" w14:paraId="22A9F73F" w14:textId="77777777" w:rsidTr="007F6BA1">
        <w:trPr>
          <w:trHeight w:val="4699"/>
        </w:trPr>
        <w:tc>
          <w:tcPr>
            <w:tcW w:w="806" w:type="dxa"/>
            <w:hideMark/>
          </w:tcPr>
          <w:p w14:paraId="22A9F738" w14:textId="77777777" w:rsidR="00F03F38" w:rsidRDefault="00F03F38">
            <w:pPr>
              <w:jc w:val="both"/>
              <w:rPr>
                <w:rFonts w:ascii="Calibri" w:hAnsi="Calibri"/>
                <w:color w:val="0000FF"/>
                <w:sz w:val="22"/>
                <w:szCs w:val="22"/>
              </w:rPr>
            </w:pPr>
            <w:r>
              <w:rPr>
                <w:rFonts w:ascii="Calibri" w:hAnsi="Calibri"/>
                <w:color w:val="0000FF"/>
                <w:sz w:val="22"/>
                <w:szCs w:val="22"/>
              </w:rPr>
              <w:t>2.1.2</w:t>
            </w:r>
          </w:p>
        </w:tc>
        <w:tc>
          <w:tcPr>
            <w:tcW w:w="8729" w:type="dxa"/>
            <w:hideMark/>
          </w:tcPr>
          <w:p w14:paraId="22A9F739" w14:textId="77777777" w:rsidR="00F03F38" w:rsidRDefault="00F03F38">
            <w:pPr>
              <w:spacing w:after="200" w:line="314" w:lineRule="auto"/>
              <w:jc w:val="both"/>
              <w:rPr>
                <w:rFonts w:ascii="Calibri" w:hAnsi="Calibri"/>
                <w:sz w:val="22"/>
                <w:szCs w:val="22"/>
              </w:rPr>
            </w:pPr>
            <w:r>
              <w:rPr>
                <w:rFonts w:ascii="Calibri" w:hAnsi="Calibri"/>
                <w:sz w:val="22"/>
                <w:szCs w:val="22"/>
              </w:rPr>
              <w:t xml:space="preserve">The Contracting Authority does not bind itself to accept the lowest priced or any Tender.  </w:t>
            </w:r>
          </w:p>
          <w:p w14:paraId="22A9F73A" w14:textId="77777777" w:rsidR="00F03F38" w:rsidRDefault="00F03F38">
            <w:pPr>
              <w:spacing w:after="200" w:line="314" w:lineRule="auto"/>
              <w:jc w:val="both"/>
              <w:rPr>
                <w:rFonts w:ascii="Calibri" w:hAnsi="Calibri"/>
                <w:sz w:val="22"/>
                <w:szCs w:val="22"/>
              </w:rPr>
            </w:pPr>
            <w:r>
              <w:rPr>
                <w:rFonts w:ascii="Calibri" w:hAnsi="Calibri"/>
                <w:sz w:val="22"/>
                <w:szCs w:val="22"/>
              </w:rPr>
              <w:t xml:space="preserve">This RFT does not constitute an offer or commitment to </w:t>
            </w:r>
            <w:proofErr w:type="gramStart"/>
            <w:r>
              <w:rPr>
                <w:rFonts w:ascii="Calibri" w:hAnsi="Calibri"/>
                <w:sz w:val="22"/>
                <w:szCs w:val="22"/>
              </w:rPr>
              <w:t>enter into</w:t>
            </w:r>
            <w:proofErr w:type="gramEnd"/>
            <w:r>
              <w:rPr>
                <w:rFonts w:ascii="Calibri" w:hAnsi="Calibri"/>
                <w:sz w:val="22"/>
                <w:szCs w:val="22"/>
              </w:rPr>
              <w:t xml:space="preserve"> a Goods Contract.  </w:t>
            </w:r>
          </w:p>
          <w:p w14:paraId="22A9F73B" w14:textId="77777777" w:rsidR="00F03F38" w:rsidRDefault="00F03F38">
            <w:pPr>
              <w:spacing w:after="200" w:line="314" w:lineRule="auto"/>
              <w:jc w:val="both"/>
              <w:rPr>
                <w:rFonts w:ascii="Calibri" w:hAnsi="Calibri"/>
                <w:sz w:val="22"/>
                <w:szCs w:val="22"/>
              </w:rPr>
            </w:pPr>
            <w:r>
              <w:rPr>
                <w:rFonts w:ascii="Calibri" w:hAnsi="Calibri"/>
                <w:sz w:val="22"/>
                <w:szCs w:val="22"/>
              </w:rPr>
              <w:t>No contractual rights in relation to the Contracting Authority will exist unless and until a formal written Goods Contract has been executed by or on behalf of the Contracting Authority.</w:t>
            </w:r>
          </w:p>
          <w:p w14:paraId="22A9F73C" w14:textId="77777777" w:rsidR="00F03F38" w:rsidRDefault="00F03F38">
            <w:pPr>
              <w:spacing w:after="200" w:line="314" w:lineRule="auto"/>
              <w:jc w:val="both"/>
              <w:rPr>
                <w:rFonts w:ascii="Calibri" w:hAnsi="Calibri"/>
                <w:sz w:val="22"/>
                <w:szCs w:val="22"/>
              </w:rPr>
            </w:pPr>
            <w:r>
              <w:rPr>
                <w:rFonts w:ascii="Calibri" w:hAnsi="Calibri"/>
                <w:sz w:val="22"/>
                <w:szCs w:val="22"/>
              </w:rPr>
              <w:t xml:space="preserve">Any notification of preferred bidder status by the Contracting Authority shall not give rise to any enforceable rights by the Tenderer. </w:t>
            </w:r>
          </w:p>
          <w:p w14:paraId="22A9F73D" w14:textId="77777777" w:rsidR="00F03F38" w:rsidRDefault="00F03F38">
            <w:pPr>
              <w:spacing w:after="200" w:line="314" w:lineRule="auto"/>
              <w:jc w:val="both"/>
              <w:rPr>
                <w:rFonts w:ascii="Calibri" w:hAnsi="Calibri"/>
                <w:sz w:val="22"/>
                <w:szCs w:val="22"/>
              </w:rPr>
            </w:pPr>
            <w:r>
              <w:rPr>
                <w:rFonts w:ascii="Calibri" w:hAnsi="Calibri"/>
                <w:sz w:val="22"/>
                <w:szCs w:val="22"/>
              </w:rPr>
              <w:t>The award of a Goods Contract does not confer exclusivity on the successful Tenderer.</w:t>
            </w:r>
          </w:p>
          <w:p w14:paraId="22A9F73E" w14:textId="4E5F7BBE" w:rsidR="00F03F38" w:rsidRDefault="00F03F38">
            <w:pPr>
              <w:spacing w:after="200" w:line="314" w:lineRule="auto"/>
              <w:jc w:val="both"/>
              <w:rPr>
                <w:rFonts w:ascii="Calibri" w:hAnsi="Calibri"/>
                <w:sz w:val="22"/>
                <w:szCs w:val="22"/>
              </w:rPr>
            </w:pPr>
            <w:r>
              <w:rPr>
                <w:rFonts w:ascii="Calibri" w:hAnsi="Calibri"/>
                <w:sz w:val="22"/>
                <w:szCs w:val="22"/>
              </w:rPr>
              <w:t>The Contracting Authority may cancel this Competitio</w:t>
            </w:r>
            <w:r w:rsidR="009E0EC7">
              <w:rPr>
                <w:rFonts w:ascii="Calibri" w:hAnsi="Calibri"/>
                <w:sz w:val="22"/>
                <w:szCs w:val="22"/>
              </w:rPr>
              <w:t>n</w:t>
            </w:r>
            <w:r>
              <w:rPr>
                <w:rFonts w:ascii="Calibri" w:hAnsi="Calibri"/>
                <w:i/>
                <w:sz w:val="22"/>
                <w:szCs w:val="22"/>
              </w:rPr>
              <w:t xml:space="preserve"> </w:t>
            </w:r>
            <w:r>
              <w:rPr>
                <w:rFonts w:ascii="Calibri" w:hAnsi="Calibri"/>
                <w:sz w:val="22"/>
                <w:szCs w:val="22"/>
              </w:rPr>
              <w:t xml:space="preserve">at any time prior to a formal written Goods Contract being executed by or on behalf of the Contracting Authority.  </w:t>
            </w:r>
          </w:p>
        </w:tc>
      </w:tr>
      <w:tr w:rsidR="00F03F38" w14:paraId="22A9F742" w14:textId="77777777" w:rsidTr="007F6BA1">
        <w:trPr>
          <w:trHeight w:val="1474"/>
        </w:trPr>
        <w:tc>
          <w:tcPr>
            <w:tcW w:w="806" w:type="dxa"/>
            <w:hideMark/>
          </w:tcPr>
          <w:p w14:paraId="22A9F740" w14:textId="77777777" w:rsidR="00F03F38" w:rsidRPr="003F00C8" w:rsidRDefault="00F03F38">
            <w:pPr>
              <w:jc w:val="both"/>
              <w:rPr>
                <w:rFonts w:ascii="Calibri" w:hAnsi="Calibri"/>
                <w:color w:val="0000FF"/>
                <w:sz w:val="22"/>
                <w:szCs w:val="22"/>
              </w:rPr>
            </w:pPr>
            <w:r w:rsidRPr="003F00C8">
              <w:rPr>
                <w:rFonts w:ascii="Calibri" w:hAnsi="Calibri"/>
                <w:color w:val="0070C0"/>
                <w:sz w:val="22"/>
                <w:szCs w:val="22"/>
              </w:rPr>
              <w:t>2.1.3</w:t>
            </w:r>
          </w:p>
        </w:tc>
        <w:tc>
          <w:tcPr>
            <w:tcW w:w="8729" w:type="dxa"/>
            <w:hideMark/>
          </w:tcPr>
          <w:p w14:paraId="22A9F741" w14:textId="044D02C3" w:rsidR="00EC06BE" w:rsidRPr="007F6BA1" w:rsidRDefault="00F03F38" w:rsidP="007F6BA1">
            <w:pPr>
              <w:spacing w:after="200" w:line="316" w:lineRule="auto"/>
              <w:jc w:val="both"/>
              <w:rPr>
                <w:rFonts w:ascii="Calibri" w:hAnsi="Calibri"/>
                <w:sz w:val="22"/>
                <w:szCs w:val="22"/>
              </w:rPr>
            </w:pPr>
            <w:r>
              <w:rPr>
                <w:rFonts w:ascii="Calibri" w:hAnsi="Calibri"/>
                <w:sz w:val="22"/>
                <w:szCs w:val="22"/>
              </w:rPr>
              <w:t xml:space="preserve">This RFT supersedes and replaces </w:t>
            </w:r>
            <w:proofErr w:type="gramStart"/>
            <w:r>
              <w:rPr>
                <w:rFonts w:ascii="Calibri" w:hAnsi="Calibri"/>
                <w:sz w:val="22"/>
                <w:szCs w:val="22"/>
              </w:rPr>
              <w:t>any and all</w:t>
            </w:r>
            <w:proofErr w:type="gramEnd"/>
            <w:r>
              <w:rPr>
                <w:rFonts w:ascii="Calibri" w:hAnsi="Calibri"/>
                <w:sz w:val="22"/>
                <w:szCs w:val="22"/>
              </w:rPr>
              <w:t xml:space="preserve"> previous documentation, communications and correspondence between the Contracting Authority and Tenderers, and Tenderers should place no reliance on such previous do</w:t>
            </w:r>
            <w:r w:rsidR="007F6BA1">
              <w:rPr>
                <w:rFonts w:ascii="Calibri" w:hAnsi="Calibri"/>
                <w:sz w:val="22"/>
                <w:szCs w:val="22"/>
              </w:rPr>
              <w:t>cumentation and correspondence.</w:t>
            </w:r>
          </w:p>
        </w:tc>
      </w:tr>
      <w:tr w:rsidR="007F6BA1" w14:paraId="5F792BC8" w14:textId="77777777" w:rsidTr="007F6BA1">
        <w:trPr>
          <w:trHeight w:val="2203"/>
        </w:trPr>
        <w:tc>
          <w:tcPr>
            <w:tcW w:w="806" w:type="dxa"/>
          </w:tcPr>
          <w:p w14:paraId="41EABD2B" w14:textId="469171A5" w:rsidR="007F6BA1" w:rsidRDefault="007F6BA1">
            <w:pPr>
              <w:jc w:val="both"/>
              <w:rPr>
                <w:rFonts w:ascii="Calibri" w:hAnsi="Calibri"/>
                <w:color w:val="0000FF"/>
                <w:sz w:val="22"/>
                <w:szCs w:val="22"/>
              </w:rPr>
            </w:pPr>
            <w:r>
              <w:rPr>
                <w:rFonts w:ascii="Calibri" w:hAnsi="Calibri"/>
                <w:color w:val="0000FF"/>
                <w:sz w:val="22"/>
                <w:szCs w:val="22"/>
              </w:rPr>
              <w:t>2.1.4</w:t>
            </w:r>
          </w:p>
        </w:tc>
        <w:tc>
          <w:tcPr>
            <w:tcW w:w="8729" w:type="dxa"/>
          </w:tcPr>
          <w:p w14:paraId="7579D164" w14:textId="77777777" w:rsidR="007F6BA1" w:rsidRPr="007F6BA1" w:rsidRDefault="007F6BA1" w:rsidP="007F6BA1">
            <w:pPr>
              <w:spacing w:after="200" w:line="317" w:lineRule="auto"/>
              <w:jc w:val="both"/>
              <w:rPr>
                <w:rFonts w:ascii="Calibri" w:hAnsi="Calibri" w:cs="Calibri"/>
                <w:sz w:val="22"/>
                <w:szCs w:val="22"/>
              </w:rPr>
            </w:pPr>
            <w:r w:rsidRPr="007F6BA1">
              <w:rPr>
                <w:rFonts w:ascii="Calibri" w:hAnsi="Calibri" w:cs="Calibri"/>
                <w:sz w:val="22"/>
                <w:szCs w:val="22"/>
              </w:rPr>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Commissioner or other supervisory authority for data protection in Ireland from time to time.</w:t>
            </w:r>
          </w:p>
          <w:p w14:paraId="5D62CDF5" w14:textId="77777777" w:rsidR="007F6BA1" w:rsidRPr="007F6BA1" w:rsidRDefault="007F6BA1" w:rsidP="007F6BA1">
            <w:pPr>
              <w:spacing w:after="200" w:line="317" w:lineRule="auto"/>
              <w:jc w:val="both"/>
              <w:rPr>
                <w:rFonts w:ascii="Calibri" w:hAnsi="Calibri" w:cs="Calibri"/>
                <w:sz w:val="22"/>
                <w:szCs w:val="22"/>
              </w:rPr>
            </w:pPr>
            <w:r w:rsidRPr="007F6BA1">
              <w:rPr>
                <w:rFonts w:ascii="Calibri" w:hAnsi="Calibri" w:cs="Calibri"/>
                <w:sz w:val="22"/>
                <w:szCs w:val="22"/>
              </w:rP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7F818AD2" w14:textId="77777777" w:rsidR="007F6BA1" w:rsidRDefault="007F6BA1" w:rsidP="00E93857">
            <w:pPr>
              <w:spacing w:after="200" w:line="317" w:lineRule="auto"/>
              <w:jc w:val="both"/>
              <w:rPr>
                <w:rFonts w:ascii="Calibri" w:hAnsi="Calibri" w:cs="Calibri"/>
                <w:sz w:val="22"/>
                <w:szCs w:val="22"/>
              </w:rPr>
            </w:pPr>
            <w:r w:rsidRPr="007F6BA1">
              <w:rPr>
                <w:rFonts w:ascii="Calibri" w:hAnsi="Calibri" w:cs="Calibri"/>
                <w:sz w:val="22"/>
                <w:szCs w:val="22"/>
              </w:rPr>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w:t>
            </w:r>
            <w:r w:rsidR="00E93857">
              <w:rPr>
                <w:rFonts w:ascii="Calibri" w:hAnsi="Calibri" w:cs="Calibri"/>
                <w:sz w:val="22"/>
                <w:szCs w:val="22"/>
              </w:rPr>
              <w:t xml:space="preserve">ipation in this Competition .  </w:t>
            </w:r>
          </w:p>
          <w:p w14:paraId="6567F043" w14:textId="3DF873DC" w:rsidR="007820DF" w:rsidRPr="00E93857" w:rsidRDefault="007820DF" w:rsidP="00E93857">
            <w:pPr>
              <w:spacing w:after="200" w:line="317" w:lineRule="auto"/>
              <w:jc w:val="both"/>
              <w:rPr>
                <w:rFonts w:ascii="Calibri" w:hAnsi="Calibri" w:cs="Calibri"/>
                <w:sz w:val="22"/>
                <w:szCs w:val="22"/>
              </w:rPr>
            </w:pPr>
          </w:p>
        </w:tc>
      </w:tr>
      <w:tr w:rsidR="007820DF" w14:paraId="51CA0C10" w14:textId="77777777" w:rsidTr="007820DF">
        <w:trPr>
          <w:trHeight w:val="2203"/>
        </w:trPr>
        <w:tc>
          <w:tcPr>
            <w:tcW w:w="806" w:type="dxa"/>
          </w:tcPr>
          <w:p w14:paraId="4137E309" w14:textId="77777777" w:rsidR="007820DF" w:rsidRPr="00FD7BE4" w:rsidRDefault="007820DF" w:rsidP="007820DF">
            <w:pPr>
              <w:jc w:val="both"/>
              <w:rPr>
                <w:rFonts w:ascii="Calibri" w:hAnsi="Calibri" w:cs="Calibri"/>
                <w:color w:val="0000FF"/>
                <w:sz w:val="22"/>
                <w:szCs w:val="22"/>
              </w:rPr>
            </w:pPr>
            <w:r w:rsidRPr="00FD7BE4">
              <w:rPr>
                <w:rFonts w:ascii="Calibri" w:hAnsi="Calibri" w:cs="Calibri"/>
                <w:color w:val="0000FF"/>
                <w:sz w:val="22"/>
                <w:szCs w:val="22"/>
              </w:rPr>
              <w:t>2.1.5</w:t>
            </w:r>
          </w:p>
        </w:tc>
        <w:tc>
          <w:tcPr>
            <w:tcW w:w="8729" w:type="dxa"/>
          </w:tcPr>
          <w:p w14:paraId="180D979B" w14:textId="77777777" w:rsidR="007820DF" w:rsidRPr="00FD7BE4" w:rsidRDefault="007820DF" w:rsidP="007820DF">
            <w:pPr>
              <w:spacing w:after="200" w:line="317" w:lineRule="auto"/>
              <w:jc w:val="both"/>
              <w:rPr>
                <w:rFonts w:ascii="Calibri" w:hAnsi="Calibri" w:cs="Calibri"/>
                <w:sz w:val="22"/>
                <w:szCs w:val="22"/>
              </w:rPr>
            </w:pPr>
            <w:r w:rsidRPr="00FD7BE4">
              <w:rPr>
                <w:rFonts w:ascii="Calibri" w:hAnsi="Calibri" w:cs="Calibri"/>
                <w:sz w:val="22"/>
                <w:szCs w:val="22"/>
              </w:rP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6E1D3F56" w14:textId="77777777" w:rsidR="007820DF" w:rsidRDefault="007820DF" w:rsidP="007820DF">
            <w:pPr>
              <w:spacing w:after="200" w:line="317" w:lineRule="auto"/>
              <w:jc w:val="both"/>
              <w:rPr>
                <w:rFonts w:ascii="Calibri" w:hAnsi="Calibri" w:cs="Calibri"/>
                <w:sz w:val="22"/>
                <w:szCs w:val="22"/>
              </w:rPr>
            </w:pPr>
            <w:proofErr w:type="gramStart"/>
            <w:r w:rsidRPr="00FD7BE4">
              <w:rPr>
                <w:rFonts w:ascii="Calibri" w:hAnsi="Calibri" w:cs="Calibri"/>
                <w:sz w:val="22"/>
                <w:szCs w:val="22"/>
              </w:rPr>
              <w:t>In particular, tenderers</w:t>
            </w:r>
            <w:proofErr w:type="gramEnd"/>
            <w:r w:rsidRPr="00FD7BE4">
              <w:rPr>
                <w:rFonts w:ascii="Calibri" w:hAnsi="Calibri" w:cs="Calibri"/>
                <w:sz w:val="22"/>
                <w:szCs w:val="22"/>
              </w:rPr>
              <w:t xml:space="preserve"> and candidates should note in Article 6 of Regulation (EU) 2022/1031, the obligations for a Contracting Authority in the context of a procurement procedure where the EU Commission has adopted an IPI measure.  </w:t>
            </w:r>
          </w:p>
          <w:p w14:paraId="5A7E3B68" w14:textId="61A3FA17" w:rsidR="00682D9F" w:rsidRPr="00FD7BE4" w:rsidRDefault="00682D9F" w:rsidP="007820DF">
            <w:pPr>
              <w:spacing w:after="200" w:line="317" w:lineRule="auto"/>
              <w:jc w:val="both"/>
              <w:rPr>
                <w:rFonts w:ascii="Calibri" w:hAnsi="Calibri" w:cs="Calibri"/>
                <w:sz w:val="22"/>
                <w:szCs w:val="22"/>
              </w:rPr>
            </w:pPr>
            <w:r>
              <w:rPr>
                <w:rFonts w:ascii="Calibri" w:hAnsi="Calibri" w:cs="Calibri"/>
                <w:sz w:val="22"/>
                <w:szCs w:val="22"/>
              </w:rPr>
              <w:t xml:space="preserve">Tenderers are referred to the provisions of Regulation (EU) 2022/2560 of the European Parliament and of the Council on Foreign Subsidies distorting the Internal Market, in addition to the Commission Implementing Regulation (EU) 2023/1441, and their obligation to comply therewith.  </w:t>
            </w:r>
            <w:proofErr w:type="gramStart"/>
            <w:r>
              <w:rPr>
                <w:rFonts w:ascii="Calibri" w:hAnsi="Calibri" w:cs="Calibri"/>
                <w:sz w:val="22"/>
                <w:szCs w:val="22"/>
              </w:rPr>
              <w:t>In particular, tenderers</w:t>
            </w:r>
            <w:proofErr w:type="gramEnd"/>
            <w:r>
              <w:rPr>
                <w:rFonts w:ascii="Calibri" w:hAnsi="Calibri" w:cs="Calibri"/>
                <w:sz w:val="22"/>
                <w:szCs w:val="22"/>
              </w:rP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regards, Tenderers and Candidates are referred to Appendix 3A</w:t>
            </w:r>
            <w:r w:rsidR="00826EE8">
              <w:rPr>
                <w:rFonts w:ascii="Calibri" w:hAnsi="Calibri" w:cs="Calibri"/>
                <w:sz w:val="22"/>
                <w:szCs w:val="22"/>
              </w:rPr>
              <w:t xml:space="preserve"> of the RFT</w:t>
            </w:r>
          </w:p>
          <w:p w14:paraId="60199DDD" w14:textId="77777777" w:rsidR="00FD7BE4" w:rsidRPr="00FD7BE4" w:rsidRDefault="00FD7BE4" w:rsidP="00682D9F">
            <w:pPr>
              <w:rPr>
                <w:rFonts w:ascii="Calibri" w:hAnsi="Calibri" w:cs="Calibri"/>
                <w:sz w:val="22"/>
                <w:szCs w:val="22"/>
              </w:rPr>
            </w:pPr>
          </w:p>
        </w:tc>
      </w:tr>
      <w:tr w:rsidR="00DF1933" w14:paraId="31DDB31D" w14:textId="77777777" w:rsidTr="007F6BA1">
        <w:trPr>
          <w:trHeight w:val="227"/>
        </w:trPr>
        <w:tc>
          <w:tcPr>
            <w:tcW w:w="806" w:type="dxa"/>
          </w:tcPr>
          <w:p w14:paraId="3BF04956" w14:textId="77777777" w:rsidR="00DF1933" w:rsidRDefault="00DF1933">
            <w:pPr>
              <w:jc w:val="both"/>
              <w:rPr>
                <w:rFonts w:ascii="Calibri" w:hAnsi="Calibri"/>
                <w:color w:val="0000FF"/>
                <w:sz w:val="22"/>
                <w:szCs w:val="22"/>
              </w:rPr>
            </w:pPr>
          </w:p>
        </w:tc>
        <w:tc>
          <w:tcPr>
            <w:tcW w:w="8729" w:type="dxa"/>
          </w:tcPr>
          <w:p w14:paraId="0C3A4109" w14:textId="77777777" w:rsidR="00DF1933" w:rsidRDefault="00DF1933" w:rsidP="002E4A3E">
            <w:pPr>
              <w:spacing w:after="200" w:line="316" w:lineRule="auto"/>
              <w:jc w:val="both"/>
              <w:rPr>
                <w:rFonts w:ascii="Calibri" w:hAnsi="Calibri"/>
                <w:sz w:val="22"/>
                <w:szCs w:val="22"/>
              </w:rPr>
            </w:pPr>
          </w:p>
        </w:tc>
      </w:tr>
    </w:tbl>
    <w:p w14:paraId="22A9F743" w14:textId="77777777" w:rsidR="00F03F38" w:rsidRDefault="00F03F38" w:rsidP="00F03F38">
      <w:pPr>
        <w:pStyle w:val="Heading2"/>
        <w:jc w:val="both"/>
        <w:rPr>
          <w:rFonts w:ascii="Calibri" w:hAnsi="Calibri"/>
        </w:rPr>
      </w:pPr>
      <w:bookmarkStart w:id="11" w:name="_Toc450043746"/>
      <w:bookmarkStart w:id="12" w:name="_Toc453668428"/>
      <w:r>
        <w:rPr>
          <w:rFonts w:ascii="Calibri" w:hAnsi="Calibri"/>
        </w:rPr>
        <w:t>2.2</w:t>
      </w:r>
      <w:r>
        <w:rPr>
          <w:rFonts w:ascii="Calibri" w:hAnsi="Calibri"/>
        </w:rPr>
        <w:tab/>
        <w:t>Compliant Tenders</w:t>
      </w:r>
      <w:bookmarkEnd w:id="11"/>
      <w:bookmarkEnd w:id="12"/>
      <w:r>
        <w:rPr>
          <w:rFonts w:ascii="Calibri" w:hAnsi="Calibri"/>
        </w:rPr>
        <w:t xml:space="preserve"> </w:t>
      </w:r>
    </w:p>
    <w:tbl>
      <w:tblPr>
        <w:tblW w:w="0" w:type="auto"/>
        <w:tblLook w:val="01E0" w:firstRow="1" w:lastRow="1" w:firstColumn="1" w:lastColumn="1" w:noHBand="0" w:noVBand="0"/>
      </w:tblPr>
      <w:tblGrid>
        <w:gridCol w:w="665"/>
        <w:gridCol w:w="710"/>
        <w:gridCol w:w="7696"/>
      </w:tblGrid>
      <w:tr w:rsidR="00F03F38" w14:paraId="22A9F74A" w14:textId="77777777" w:rsidTr="00F03F38">
        <w:tc>
          <w:tcPr>
            <w:tcW w:w="665" w:type="dxa"/>
            <w:hideMark/>
          </w:tcPr>
          <w:p w14:paraId="22A9F744" w14:textId="77777777" w:rsidR="00F03F38" w:rsidRDefault="00F03F38">
            <w:pPr>
              <w:jc w:val="both"/>
              <w:rPr>
                <w:rFonts w:ascii="Calibri" w:hAnsi="Calibri"/>
                <w:color w:val="0000FF"/>
                <w:sz w:val="22"/>
                <w:szCs w:val="22"/>
              </w:rPr>
            </w:pPr>
            <w:r>
              <w:rPr>
                <w:rFonts w:ascii="Calibri" w:hAnsi="Calibri"/>
                <w:color w:val="0000FF"/>
                <w:sz w:val="22"/>
                <w:szCs w:val="22"/>
              </w:rPr>
              <w:t>2.2.1</w:t>
            </w:r>
          </w:p>
        </w:tc>
        <w:tc>
          <w:tcPr>
            <w:tcW w:w="8622" w:type="dxa"/>
            <w:gridSpan w:val="2"/>
            <w:hideMark/>
          </w:tcPr>
          <w:p w14:paraId="22A9F745" w14:textId="77777777" w:rsidR="00F03F38" w:rsidRDefault="00F03F38">
            <w:pPr>
              <w:spacing w:after="200" w:line="314" w:lineRule="auto"/>
              <w:jc w:val="both"/>
              <w:rPr>
                <w:rFonts w:ascii="Calibri" w:hAnsi="Calibri"/>
                <w:sz w:val="22"/>
                <w:szCs w:val="22"/>
              </w:rPr>
            </w:pPr>
            <w:r>
              <w:rPr>
                <w:rFonts w:ascii="Calibri" w:hAnsi="Calibri"/>
                <w:sz w:val="22"/>
                <w:szCs w:val="22"/>
              </w:rP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22A9F746" w14:textId="77777777" w:rsidR="00F03F38" w:rsidRDefault="00F03F38" w:rsidP="003622A6">
            <w:pPr>
              <w:numPr>
                <w:ilvl w:val="0"/>
                <w:numId w:val="3"/>
              </w:numPr>
              <w:spacing w:after="200" w:line="314" w:lineRule="auto"/>
              <w:jc w:val="both"/>
              <w:rPr>
                <w:rFonts w:ascii="Calibri" w:hAnsi="Calibri"/>
                <w:sz w:val="22"/>
                <w:szCs w:val="22"/>
              </w:rPr>
            </w:pPr>
            <w:r>
              <w:rPr>
                <w:rFonts w:ascii="Calibri" w:hAnsi="Calibri"/>
                <w:sz w:val="22"/>
                <w:szCs w:val="22"/>
              </w:rPr>
              <w:t xml:space="preserve">seeking written clarification from the </w:t>
            </w:r>
            <w:proofErr w:type="gramStart"/>
            <w:r>
              <w:rPr>
                <w:rFonts w:ascii="Calibri" w:hAnsi="Calibri"/>
                <w:sz w:val="22"/>
                <w:szCs w:val="22"/>
              </w:rPr>
              <w:t>Tenderer;</w:t>
            </w:r>
            <w:proofErr w:type="gramEnd"/>
          </w:p>
          <w:p w14:paraId="22A9F747" w14:textId="77777777" w:rsidR="00F03F38" w:rsidRDefault="00F03F38" w:rsidP="003622A6">
            <w:pPr>
              <w:numPr>
                <w:ilvl w:val="0"/>
                <w:numId w:val="3"/>
              </w:numPr>
              <w:spacing w:after="200" w:line="314" w:lineRule="auto"/>
              <w:jc w:val="both"/>
              <w:rPr>
                <w:rFonts w:ascii="Calibri" w:hAnsi="Calibri"/>
                <w:sz w:val="22"/>
                <w:szCs w:val="22"/>
              </w:rPr>
            </w:pPr>
            <w:r>
              <w:rPr>
                <w:rFonts w:ascii="Calibri" w:hAnsi="Calibri"/>
                <w:sz w:val="22"/>
                <w:szCs w:val="22"/>
              </w:rPr>
              <w:t xml:space="preserve">seeking further information from the </w:t>
            </w:r>
            <w:proofErr w:type="gramStart"/>
            <w:r>
              <w:rPr>
                <w:rFonts w:ascii="Calibri" w:hAnsi="Calibri"/>
                <w:sz w:val="22"/>
                <w:szCs w:val="22"/>
              </w:rPr>
              <w:t>Tenderer;</w:t>
            </w:r>
            <w:proofErr w:type="gramEnd"/>
          </w:p>
          <w:p w14:paraId="22A9F748" w14:textId="2D6EF73A" w:rsidR="00F03F38" w:rsidRDefault="00F03F38" w:rsidP="003622A6">
            <w:pPr>
              <w:numPr>
                <w:ilvl w:val="0"/>
                <w:numId w:val="3"/>
              </w:numPr>
              <w:spacing w:after="200" w:line="314" w:lineRule="auto"/>
              <w:jc w:val="both"/>
              <w:rPr>
                <w:rFonts w:ascii="Calibri" w:hAnsi="Calibri"/>
                <w:sz w:val="22"/>
                <w:szCs w:val="22"/>
              </w:rPr>
            </w:pPr>
            <w:r>
              <w:rPr>
                <w:rFonts w:ascii="Calibri" w:hAnsi="Calibri"/>
                <w:sz w:val="22"/>
                <w:szCs w:val="22"/>
              </w:rPr>
              <w:t>waiving a requirement, which in Contracting Authority’s view</w:t>
            </w:r>
            <w:r w:rsidR="00917ED7">
              <w:rPr>
                <w:rFonts w:ascii="Calibri" w:hAnsi="Calibri"/>
                <w:sz w:val="22"/>
                <w:szCs w:val="22"/>
              </w:rPr>
              <w:t>, is non-material or procedural</w:t>
            </w:r>
          </w:p>
          <w:p w14:paraId="22A9F749" w14:textId="77777777" w:rsidR="00F03F38" w:rsidRDefault="00F03F38">
            <w:pPr>
              <w:spacing w:after="200" w:line="316" w:lineRule="auto"/>
              <w:jc w:val="both"/>
              <w:rPr>
                <w:rFonts w:ascii="Calibri" w:hAnsi="Calibri"/>
                <w:sz w:val="22"/>
                <w:szCs w:val="22"/>
              </w:rPr>
            </w:pPr>
            <w:r>
              <w:rPr>
                <w:rFonts w:ascii="Calibri" w:hAnsi="Calibri"/>
                <w:sz w:val="22"/>
                <w:szCs w:val="22"/>
              </w:rPr>
              <w:t>Tenderers are required:</w:t>
            </w:r>
          </w:p>
        </w:tc>
      </w:tr>
      <w:tr w:rsidR="00F03F38" w14:paraId="22A9F750" w14:textId="77777777" w:rsidTr="00F03F38">
        <w:tc>
          <w:tcPr>
            <w:tcW w:w="665" w:type="dxa"/>
          </w:tcPr>
          <w:p w14:paraId="22A9F74B" w14:textId="77777777" w:rsidR="00F03F38" w:rsidRDefault="00F03F38">
            <w:pPr>
              <w:jc w:val="both"/>
              <w:rPr>
                <w:rFonts w:ascii="Calibri" w:hAnsi="Calibri"/>
                <w:color w:val="0000FF"/>
                <w:sz w:val="22"/>
                <w:szCs w:val="22"/>
              </w:rPr>
            </w:pPr>
          </w:p>
        </w:tc>
        <w:tc>
          <w:tcPr>
            <w:tcW w:w="719" w:type="dxa"/>
            <w:hideMark/>
          </w:tcPr>
          <w:p w14:paraId="22A9F74C" w14:textId="77777777" w:rsidR="00F03F38" w:rsidRDefault="00F03F38">
            <w:pPr>
              <w:spacing w:after="200" w:line="316" w:lineRule="auto"/>
              <w:jc w:val="both"/>
              <w:rPr>
                <w:rFonts w:ascii="Calibri" w:hAnsi="Calibri"/>
                <w:sz w:val="22"/>
                <w:szCs w:val="22"/>
              </w:rPr>
            </w:pPr>
            <w:r>
              <w:rPr>
                <w:rFonts w:ascii="Calibri" w:hAnsi="Calibri"/>
                <w:color w:val="0000FF"/>
                <w:sz w:val="22"/>
                <w:szCs w:val="22"/>
              </w:rPr>
              <w:t>(a)</w:t>
            </w:r>
          </w:p>
        </w:tc>
        <w:tc>
          <w:tcPr>
            <w:tcW w:w="7903" w:type="dxa"/>
            <w:hideMark/>
          </w:tcPr>
          <w:p w14:paraId="22A9F74D" w14:textId="731CE978" w:rsidR="00F03F38" w:rsidRDefault="00F03F38">
            <w:pPr>
              <w:spacing w:after="200" w:line="316" w:lineRule="auto"/>
              <w:jc w:val="both"/>
              <w:rPr>
                <w:rFonts w:ascii="Calibri" w:hAnsi="Calibri"/>
                <w:sz w:val="22"/>
                <w:szCs w:val="22"/>
              </w:rPr>
            </w:pPr>
            <w:r>
              <w:rPr>
                <w:rFonts w:ascii="Calibri" w:hAnsi="Calibri"/>
                <w:sz w:val="22"/>
                <w:szCs w:val="22"/>
              </w:rPr>
              <w:t>To complete and submit with their Tender the</w:t>
            </w:r>
            <w:r w:rsidR="005849C8">
              <w:rPr>
                <w:rFonts w:ascii="Calibri" w:hAnsi="Calibri"/>
                <w:sz w:val="22"/>
                <w:szCs w:val="22"/>
              </w:rPr>
              <w:t xml:space="preserve"> electronic version of </w:t>
            </w:r>
            <w:r w:rsidR="00917ED7">
              <w:rPr>
                <w:rFonts w:ascii="Calibri" w:hAnsi="Calibri"/>
                <w:sz w:val="22"/>
                <w:szCs w:val="22"/>
              </w:rPr>
              <w:t>the European</w:t>
            </w:r>
            <w:r>
              <w:rPr>
                <w:rFonts w:ascii="Calibri" w:hAnsi="Calibri"/>
                <w:sz w:val="22"/>
                <w:szCs w:val="22"/>
              </w:rPr>
              <w:t xml:space="preserve"> Single Procurement Document (“</w:t>
            </w:r>
            <w:proofErr w:type="spellStart"/>
            <w:r w:rsidR="005849C8">
              <w:fldChar w:fldCharType="begin"/>
            </w:r>
            <w:r w:rsidR="005849C8">
              <w:instrText>HYPERLINK "https://ogp.gov.ie/wp-content/uploads/Information-Note-ESPD.pdf"</w:instrText>
            </w:r>
            <w:r w:rsidR="005849C8">
              <w:fldChar w:fldCharType="separate"/>
            </w:r>
            <w:r w:rsidR="005849C8" w:rsidRPr="005849C8">
              <w:rPr>
                <w:rStyle w:val="Hyperlink"/>
                <w:rFonts w:ascii="Calibri" w:hAnsi="Calibri"/>
                <w:sz w:val="22"/>
                <w:szCs w:val="22"/>
              </w:rPr>
              <w:t>e</w:t>
            </w:r>
            <w:r w:rsidRPr="005849C8">
              <w:rPr>
                <w:rStyle w:val="Hyperlink"/>
                <w:rFonts w:ascii="Calibri" w:hAnsi="Calibri"/>
                <w:sz w:val="22"/>
                <w:szCs w:val="22"/>
              </w:rPr>
              <w:t>ESPD</w:t>
            </w:r>
            <w:proofErr w:type="spellEnd"/>
            <w:r w:rsidR="005849C8">
              <w:fldChar w:fldCharType="end"/>
            </w:r>
            <w:r>
              <w:rPr>
                <w:rFonts w:ascii="Calibri" w:hAnsi="Calibri"/>
                <w:sz w:val="22"/>
                <w:szCs w:val="22"/>
              </w:rPr>
              <w:t>”)</w:t>
            </w:r>
            <w:r w:rsidR="00996038">
              <w:rPr>
                <w:rFonts w:ascii="Calibri" w:hAnsi="Calibri"/>
                <w:sz w:val="22"/>
                <w:szCs w:val="22"/>
              </w:rPr>
              <w:t>.</w:t>
            </w:r>
            <w:r>
              <w:rPr>
                <w:rFonts w:ascii="Calibri" w:hAnsi="Calibri"/>
                <w:sz w:val="22"/>
                <w:szCs w:val="22"/>
              </w:rPr>
              <w:t xml:space="preserve"> </w:t>
            </w:r>
            <w:r w:rsidR="00996038">
              <w:rPr>
                <w:rFonts w:ascii="Calibri" w:hAnsi="Calibri"/>
                <w:sz w:val="22"/>
                <w:szCs w:val="22"/>
              </w:rPr>
              <w:t xml:space="preserve">Tenderers may submit an </w:t>
            </w:r>
            <w:proofErr w:type="spellStart"/>
            <w:r w:rsidR="00996038">
              <w:rPr>
                <w:rFonts w:ascii="Calibri" w:hAnsi="Calibri"/>
                <w:sz w:val="22"/>
                <w:szCs w:val="22"/>
              </w:rPr>
              <w:t>eESPD</w:t>
            </w:r>
            <w:proofErr w:type="spellEnd"/>
            <w:r w:rsidR="00996038">
              <w:rPr>
                <w:rFonts w:ascii="Calibri" w:hAnsi="Calibri"/>
                <w:sz w:val="22"/>
                <w:szCs w:val="22"/>
              </w:rPr>
              <w:t xml:space="preserve"> which has already been used in a previous procurement </w:t>
            </w:r>
            <w:r w:rsidR="00201A88">
              <w:rPr>
                <w:rFonts w:ascii="Calibri" w:hAnsi="Calibri"/>
                <w:sz w:val="22"/>
                <w:szCs w:val="22"/>
              </w:rPr>
              <w:t xml:space="preserve">procedure PROVIDED THAT they confirm </w:t>
            </w:r>
            <w:proofErr w:type="gramStart"/>
            <w:r w:rsidR="00201A88">
              <w:rPr>
                <w:rFonts w:ascii="Calibri" w:hAnsi="Calibri"/>
                <w:sz w:val="22"/>
                <w:szCs w:val="22"/>
              </w:rPr>
              <w:t xml:space="preserve">that </w:t>
            </w:r>
            <w:r>
              <w:rPr>
                <w:rFonts w:ascii="Calibri" w:hAnsi="Calibri"/>
                <w:sz w:val="22"/>
                <w:szCs w:val="22"/>
              </w:rPr>
              <w:t>:</w:t>
            </w:r>
            <w:proofErr w:type="gramEnd"/>
            <w:r>
              <w:rPr>
                <w:rFonts w:ascii="Calibri" w:hAnsi="Calibri"/>
                <w:sz w:val="22"/>
                <w:szCs w:val="22"/>
              </w:rPr>
              <w:t xml:space="preserve"> </w:t>
            </w:r>
          </w:p>
          <w:p w14:paraId="22A9F74E" w14:textId="77777777" w:rsidR="00F03F38" w:rsidRDefault="00F03F38" w:rsidP="003622A6">
            <w:pPr>
              <w:pStyle w:val="ListParagraph"/>
              <w:numPr>
                <w:ilvl w:val="0"/>
                <w:numId w:val="4"/>
              </w:numPr>
              <w:spacing w:after="200" w:line="316" w:lineRule="auto"/>
              <w:ind w:left="614" w:hanging="283"/>
              <w:jc w:val="both"/>
              <w:rPr>
                <w:rFonts w:ascii="Calibri" w:hAnsi="Calibri"/>
                <w:sz w:val="22"/>
                <w:szCs w:val="22"/>
              </w:rPr>
            </w:pPr>
            <w:r>
              <w:rPr>
                <w:rFonts w:ascii="Calibri" w:hAnsi="Calibri"/>
                <w:sz w:val="22"/>
                <w:szCs w:val="22"/>
              </w:rPr>
              <w:t xml:space="preserve"> the information contained in it continues to be correct; and </w:t>
            </w:r>
          </w:p>
          <w:p w14:paraId="22A9F74F" w14:textId="77777777" w:rsidR="00F03F38" w:rsidRDefault="00F03F38" w:rsidP="003622A6">
            <w:pPr>
              <w:pStyle w:val="ListParagraph"/>
              <w:numPr>
                <w:ilvl w:val="0"/>
                <w:numId w:val="4"/>
              </w:numPr>
              <w:spacing w:after="200" w:line="316" w:lineRule="auto"/>
              <w:ind w:left="614" w:hanging="283"/>
              <w:jc w:val="both"/>
              <w:rPr>
                <w:rFonts w:ascii="Calibri" w:hAnsi="Calibri"/>
                <w:sz w:val="22"/>
                <w:szCs w:val="22"/>
              </w:rPr>
            </w:pPr>
            <w:r>
              <w:rPr>
                <w:rFonts w:ascii="Calibri" w:hAnsi="Calibri"/>
                <w:sz w:val="22"/>
                <w:szCs w:val="22"/>
              </w:rPr>
              <w:t xml:space="preserve"> that they satisfy the Selection Criteria for this Competition as set out at part 3.2 below.</w:t>
            </w:r>
          </w:p>
        </w:tc>
      </w:tr>
      <w:tr w:rsidR="00F03F38" w14:paraId="22A9F754" w14:textId="77777777" w:rsidTr="00F03F38">
        <w:tc>
          <w:tcPr>
            <w:tcW w:w="665" w:type="dxa"/>
          </w:tcPr>
          <w:p w14:paraId="22A9F751" w14:textId="77777777" w:rsidR="00F03F38" w:rsidRDefault="00F03F38">
            <w:pPr>
              <w:jc w:val="both"/>
              <w:rPr>
                <w:rFonts w:ascii="Calibri" w:hAnsi="Calibri"/>
                <w:color w:val="0000FF"/>
                <w:sz w:val="22"/>
                <w:szCs w:val="22"/>
              </w:rPr>
            </w:pPr>
          </w:p>
        </w:tc>
        <w:tc>
          <w:tcPr>
            <w:tcW w:w="719" w:type="dxa"/>
            <w:hideMark/>
          </w:tcPr>
          <w:p w14:paraId="22A9F752"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(b)</w:t>
            </w:r>
          </w:p>
        </w:tc>
        <w:tc>
          <w:tcPr>
            <w:tcW w:w="7903" w:type="dxa"/>
            <w:hideMark/>
          </w:tcPr>
          <w:p w14:paraId="22A9F753"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To submit all documentation which this RFT requires to be submitted </w:t>
            </w:r>
            <w:r>
              <w:rPr>
                <w:rFonts w:ascii="Calibri" w:hAnsi="Calibri"/>
                <w:sz w:val="22"/>
                <w:szCs w:val="22"/>
                <w:u w:val="single"/>
              </w:rPr>
              <w:t>with their Tender;</w:t>
            </w:r>
          </w:p>
        </w:tc>
      </w:tr>
      <w:tr w:rsidR="00F03F38" w14:paraId="22A9F758" w14:textId="77777777" w:rsidTr="00F03F38">
        <w:tc>
          <w:tcPr>
            <w:tcW w:w="665" w:type="dxa"/>
          </w:tcPr>
          <w:p w14:paraId="22A9F755" w14:textId="77777777" w:rsidR="00F03F38" w:rsidRDefault="00F03F38">
            <w:pPr>
              <w:jc w:val="both"/>
              <w:rPr>
                <w:rFonts w:ascii="Calibri" w:hAnsi="Calibri"/>
                <w:color w:val="0000FF"/>
                <w:sz w:val="22"/>
                <w:szCs w:val="22"/>
              </w:rPr>
            </w:pPr>
          </w:p>
        </w:tc>
        <w:tc>
          <w:tcPr>
            <w:tcW w:w="719" w:type="dxa"/>
            <w:hideMark/>
          </w:tcPr>
          <w:p w14:paraId="22A9F756" w14:textId="77777777" w:rsidR="00F03F38" w:rsidRDefault="00F03F38">
            <w:pPr>
              <w:spacing w:after="200" w:line="316" w:lineRule="auto"/>
              <w:jc w:val="both"/>
              <w:rPr>
                <w:rFonts w:ascii="Calibri" w:hAnsi="Calibri"/>
                <w:sz w:val="22"/>
                <w:szCs w:val="22"/>
              </w:rPr>
            </w:pPr>
            <w:r>
              <w:rPr>
                <w:rFonts w:ascii="Calibri" w:hAnsi="Calibri"/>
                <w:color w:val="0000FF"/>
                <w:sz w:val="22"/>
                <w:szCs w:val="22"/>
              </w:rPr>
              <w:t>(c)</w:t>
            </w:r>
          </w:p>
        </w:tc>
        <w:tc>
          <w:tcPr>
            <w:tcW w:w="7903" w:type="dxa"/>
            <w:hideMark/>
          </w:tcPr>
          <w:p w14:paraId="22A9F757" w14:textId="77777777" w:rsidR="00F03F38" w:rsidRDefault="00F03F38">
            <w:pPr>
              <w:spacing w:after="200" w:line="316" w:lineRule="auto"/>
              <w:jc w:val="both"/>
              <w:rPr>
                <w:rFonts w:ascii="Calibri" w:hAnsi="Calibri"/>
                <w:sz w:val="22"/>
                <w:szCs w:val="22"/>
              </w:rPr>
            </w:pPr>
            <w:r>
              <w:rPr>
                <w:rFonts w:ascii="Calibri" w:hAnsi="Calibri"/>
                <w:sz w:val="22"/>
                <w:szCs w:val="22"/>
              </w:rPr>
              <w:t>To follow the format of this RFT and respond to each element in the order as set out in this RFT;</w:t>
            </w:r>
          </w:p>
        </w:tc>
      </w:tr>
      <w:tr w:rsidR="00F03F38" w14:paraId="22A9F75C" w14:textId="77777777" w:rsidTr="00F03F38">
        <w:tc>
          <w:tcPr>
            <w:tcW w:w="665" w:type="dxa"/>
          </w:tcPr>
          <w:p w14:paraId="22A9F759" w14:textId="77777777" w:rsidR="00F03F38" w:rsidRDefault="00F03F38">
            <w:pPr>
              <w:jc w:val="both"/>
              <w:rPr>
                <w:rFonts w:ascii="Calibri" w:hAnsi="Calibri"/>
                <w:color w:val="0000FF"/>
                <w:sz w:val="22"/>
                <w:szCs w:val="22"/>
              </w:rPr>
            </w:pPr>
          </w:p>
        </w:tc>
        <w:tc>
          <w:tcPr>
            <w:tcW w:w="719" w:type="dxa"/>
            <w:hideMark/>
          </w:tcPr>
          <w:p w14:paraId="22A9F75A" w14:textId="77777777" w:rsidR="00F03F38" w:rsidRDefault="00F03F38">
            <w:pPr>
              <w:spacing w:after="200" w:line="316" w:lineRule="auto"/>
              <w:jc w:val="both"/>
              <w:rPr>
                <w:rFonts w:ascii="Calibri" w:hAnsi="Calibri"/>
                <w:sz w:val="22"/>
                <w:szCs w:val="22"/>
              </w:rPr>
            </w:pPr>
            <w:r>
              <w:rPr>
                <w:rFonts w:ascii="Calibri" w:hAnsi="Calibri"/>
                <w:color w:val="0000FF"/>
                <w:sz w:val="22"/>
                <w:szCs w:val="22"/>
              </w:rPr>
              <w:t>(d)</w:t>
            </w:r>
          </w:p>
        </w:tc>
        <w:tc>
          <w:tcPr>
            <w:tcW w:w="7903" w:type="dxa"/>
            <w:hideMark/>
          </w:tcPr>
          <w:p w14:paraId="22A9F75B" w14:textId="77777777" w:rsidR="00F03F38" w:rsidRDefault="00F03F38">
            <w:pPr>
              <w:spacing w:after="200" w:line="316" w:lineRule="auto"/>
              <w:jc w:val="both"/>
              <w:rPr>
                <w:rFonts w:ascii="Calibri" w:hAnsi="Calibri"/>
                <w:sz w:val="22"/>
                <w:szCs w:val="22"/>
              </w:rPr>
            </w:pPr>
            <w:r>
              <w:rPr>
                <w:rFonts w:ascii="Calibri" w:hAnsi="Calibri"/>
                <w:sz w:val="22"/>
                <w:szCs w:val="22"/>
              </w:rPr>
              <w:t>To conform to and comply with all instructions and requirements set out within this RFT;</w:t>
            </w:r>
          </w:p>
        </w:tc>
      </w:tr>
      <w:tr w:rsidR="00F03F38" w14:paraId="22A9F760" w14:textId="77777777" w:rsidTr="00F03F38">
        <w:tc>
          <w:tcPr>
            <w:tcW w:w="665" w:type="dxa"/>
          </w:tcPr>
          <w:p w14:paraId="22A9F75D" w14:textId="77777777" w:rsidR="00F03F38" w:rsidRDefault="00F03F38">
            <w:pPr>
              <w:jc w:val="both"/>
              <w:rPr>
                <w:rFonts w:ascii="Calibri" w:hAnsi="Calibri"/>
                <w:color w:val="0000FF"/>
                <w:sz w:val="22"/>
                <w:szCs w:val="22"/>
              </w:rPr>
            </w:pPr>
          </w:p>
        </w:tc>
        <w:tc>
          <w:tcPr>
            <w:tcW w:w="719" w:type="dxa"/>
            <w:hideMark/>
          </w:tcPr>
          <w:p w14:paraId="22A9F75E" w14:textId="77777777" w:rsidR="00F03F38" w:rsidRDefault="00F03F38">
            <w:pPr>
              <w:spacing w:after="200" w:line="316" w:lineRule="auto"/>
              <w:jc w:val="both"/>
              <w:rPr>
                <w:rFonts w:ascii="Calibri" w:hAnsi="Calibri"/>
                <w:sz w:val="22"/>
                <w:szCs w:val="22"/>
              </w:rPr>
            </w:pPr>
            <w:r>
              <w:rPr>
                <w:rFonts w:ascii="Calibri" w:hAnsi="Calibri"/>
                <w:color w:val="0000FF"/>
                <w:sz w:val="22"/>
                <w:szCs w:val="22"/>
              </w:rPr>
              <w:t>(e)</w:t>
            </w:r>
          </w:p>
        </w:tc>
        <w:tc>
          <w:tcPr>
            <w:tcW w:w="7903" w:type="dxa"/>
            <w:hideMark/>
          </w:tcPr>
          <w:p w14:paraId="22A9F75F" w14:textId="77777777" w:rsidR="00F03F38" w:rsidRDefault="00F03F38">
            <w:pPr>
              <w:spacing w:after="200" w:line="316" w:lineRule="auto"/>
              <w:jc w:val="both"/>
              <w:rPr>
                <w:rFonts w:ascii="Calibri" w:hAnsi="Calibri"/>
                <w:sz w:val="22"/>
                <w:szCs w:val="22"/>
              </w:rPr>
            </w:pPr>
            <w:r>
              <w:rPr>
                <w:rFonts w:ascii="Calibri" w:hAnsi="Calibri"/>
                <w:sz w:val="22"/>
                <w:szCs w:val="22"/>
              </w:rPr>
              <w:t>To submit the statement required under paragraph 2.4 below; and</w:t>
            </w:r>
          </w:p>
        </w:tc>
      </w:tr>
      <w:tr w:rsidR="00F03F38" w14:paraId="22A9F764" w14:textId="77777777" w:rsidTr="00F03F38">
        <w:tc>
          <w:tcPr>
            <w:tcW w:w="665" w:type="dxa"/>
          </w:tcPr>
          <w:p w14:paraId="22A9F761" w14:textId="77777777" w:rsidR="00F03F38" w:rsidRDefault="00F03F38">
            <w:pPr>
              <w:jc w:val="both"/>
              <w:rPr>
                <w:rFonts w:ascii="Calibri" w:hAnsi="Calibri"/>
                <w:color w:val="0000FF"/>
                <w:sz w:val="22"/>
                <w:szCs w:val="22"/>
              </w:rPr>
            </w:pPr>
          </w:p>
        </w:tc>
        <w:tc>
          <w:tcPr>
            <w:tcW w:w="719" w:type="dxa"/>
            <w:hideMark/>
          </w:tcPr>
          <w:p w14:paraId="22A9F762" w14:textId="77777777" w:rsidR="00F03F38" w:rsidRDefault="00F03F38">
            <w:pPr>
              <w:spacing w:after="200" w:line="316" w:lineRule="auto"/>
              <w:jc w:val="both"/>
              <w:rPr>
                <w:rFonts w:ascii="Calibri" w:hAnsi="Calibri"/>
                <w:sz w:val="22"/>
                <w:szCs w:val="22"/>
              </w:rPr>
            </w:pPr>
            <w:r>
              <w:rPr>
                <w:rFonts w:ascii="Calibri" w:hAnsi="Calibri"/>
                <w:color w:val="0000FF"/>
                <w:sz w:val="22"/>
                <w:szCs w:val="22"/>
              </w:rPr>
              <w:t>(f)</w:t>
            </w:r>
          </w:p>
        </w:tc>
        <w:tc>
          <w:tcPr>
            <w:tcW w:w="7903" w:type="dxa"/>
            <w:hideMark/>
          </w:tcPr>
          <w:p w14:paraId="22A9F763" w14:textId="77777777" w:rsidR="00F03F38" w:rsidRDefault="00F03F38">
            <w:pPr>
              <w:spacing w:after="200" w:line="316" w:lineRule="auto"/>
              <w:jc w:val="both"/>
              <w:rPr>
                <w:rFonts w:ascii="Calibri" w:hAnsi="Calibri"/>
                <w:sz w:val="22"/>
                <w:szCs w:val="22"/>
              </w:rPr>
            </w:pPr>
            <w:r>
              <w:rPr>
                <w:rFonts w:ascii="Calibri" w:hAnsi="Calibri"/>
                <w:sz w:val="22"/>
                <w:szCs w:val="22"/>
              </w:rPr>
              <w:t>Not to alter or edit this RFT in any way.</w:t>
            </w:r>
          </w:p>
        </w:tc>
      </w:tr>
      <w:tr w:rsidR="00F03F38" w14:paraId="22A9F768" w14:textId="77777777" w:rsidTr="00966AD2">
        <w:trPr>
          <w:trHeight w:val="958"/>
        </w:trPr>
        <w:tc>
          <w:tcPr>
            <w:tcW w:w="665" w:type="dxa"/>
            <w:hideMark/>
          </w:tcPr>
          <w:p w14:paraId="22A9F765" w14:textId="77777777" w:rsidR="00F03F38" w:rsidRDefault="00F03F38">
            <w:pPr>
              <w:jc w:val="both"/>
              <w:rPr>
                <w:rFonts w:ascii="Calibri" w:hAnsi="Calibri"/>
                <w:color w:val="0000FF"/>
                <w:sz w:val="22"/>
                <w:szCs w:val="22"/>
              </w:rPr>
            </w:pPr>
            <w:r>
              <w:rPr>
                <w:rFonts w:ascii="Calibri" w:hAnsi="Calibri"/>
                <w:color w:val="0000FF"/>
                <w:sz w:val="22"/>
                <w:szCs w:val="22"/>
              </w:rPr>
              <w:t>2.2.2</w:t>
            </w:r>
          </w:p>
        </w:tc>
        <w:tc>
          <w:tcPr>
            <w:tcW w:w="8622" w:type="dxa"/>
            <w:gridSpan w:val="2"/>
          </w:tcPr>
          <w:p w14:paraId="22A9F767" w14:textId="5B297A97" w:rsidR="00F03F38" w:rsidRDefault="00F03F38" w:rsidP="00966AD2">
            <w:pPr>
              <w:spacing w:line="316" w:lineRule="auto"/>
              <w:jc w:val="both"/>
              <w:rPr>
                <w:rFonts w:ascii="Calibri" w:hAnsi="Calibri"/>
                <w:sz w:val="22"/>
                <w:szCs w:val="22"/>
              </w:rPr>
            </w:pPr>
            <w:r>
              <w:rPr>
                <w:rFonts w:ascii="Calibri" w:hAnsi="Calibri"/>
                <w:sz w:val="22"/>
                <w:szCs w:val="22"/>
              </w:rPr>
              <w:t xml:space="preserve">Without prejudice to the generality of paragraph 2.2.1, failure to comply with </w:t>
            </w:r>
            <w:proofErr w:type="gramStart"/>
            <w:r>
              <w:rPr>
                <w:rFonts w:ascii="Calibri" w:hAnsi="Calibri"/>
                <w:sz w:val="22"/>
                <w:szCs w:val="22"/>
              </w:rPr>
              <w:t>paragraph</w:t>
            </w:r>
            <w:proofErr w:type="gramEnd"/>
            <w:r>
              <w:rPr>
                <w:rFonts w:ascii="Calibri" w:hAnsi="Calibri"/>
                <w:sz w:val="22"/>
                <w:szCs w:val="22"/>
              </w:rPr>
              <w:t xml:space="preserve"> 2.6.1, 2.6.2 or 2.6.3 below will render the Tender non-com</w:t>
            </w:r>
            <w:r w:rsidR="00966AD2">
              <w:rPr>
                <w:rFonts w:ascii="Calibri" w:hAnsi="Calibri"/>
                <w:sz w:val="22"/>
                <w:szCs w:val="22"/>
              </w:rPr>
              <w:t>pliant and it will be rejected.</w:t>
            </w:r>
          </w:p>
        </w:tc>
      </w:tr>
    </w:tbl>
    <w:p w14:paraId="22A9F769" w14:textId="77777777" w:rsidR="00F03F38" w:rsidRDefault="00F03F38" w:rsidP="00F03F38">
      <w:pPr>
        <w:pStyle w:val="Heading2"/>
        <w:jc w:val="both"/>
        <w:rPr>
          <w:rFonts w:ascii="Calibri" w:hAnsi="Calibri"/>
        </w:rPr>
      </w:pPr>
      <w:bookmarkStart w:id="13" w:name="_Toc450043747"/>
      <w:bookmarkStart w:id="14" w:name="_Toc453668429"/>
      <w:r>
        <w:rPr>
          <w:rFonts w:ascii="Calibri" w:hAnsi="Calibri"/>
        </w:rPr>
        <w:t>2.3</w:t>
      </w:r>
      <w:r>
        <w:rPr>
          <w:rFonts w:ascii="Calibri" w:hAnsi="Calibri"/>
        </w:rPr>
        <w:tab/>
        <w:t>Goods Contract</w:t>
      </w:r>
      <w:bookmarkEnd w:id="13"/>
      <w:bookmarkEnd w:id="14"/>
      <w:r>
        <w:rPr>
          <w:rFonts w:ascii="Calibri" w:hAnsi="Calibri"/>
        </w:rPr>
        <w:t xml:space="preserve"> </w:t>
      </w:r>
    </w:p>
    <w:tbl>
      <w:tblPr>
        <w:tblW w:w="0" w:type="auto"/>
        <w:tblLayout w:type="fixed"/>
        <w:tblLook w:val="01E0" w:firstRow="1" w:lastRow="1" w:firstColumn="1" w:lastColumn="1" w:noHBand="0" w:noVBand="0"/>
      </w:tblPr>
      <w:tblGrid>
        <w:gridCol w:w="794"/>
        <w:gridCol w:w="8448"/>
      </w:tblGrid>
      <w:tr w:rsidR="00F03F38" w14:paraId="22A9F76C" w14:textId="77777777" w:rsidTr="00F03F38">
        <w:tc>
          <w:tcPr>
            <w:tcW w:w="794" w:type="dxa"/>
            <w:hideMark/>
          </w:tcPr>
          <w:p w14:paraId="22A9F76A" w14:textId="77777777" w:rsidR="00F03F38" w:rsidRDefault="00F03F38">
            <w:pPr>
              <w:jc w:val="both"/>
              <w:rPr>
                <w:rFonts w:ascii="Calibri" w:hAnsi="Calibri"/>
                <w:color w:val="0000FF"/>
                <w:sz w:val="22"/>
                <w:szCs w:val="22"/>
              </w:rPr>
            </w:pPr>
            <w:r>
              <w:rPr>
                <w:rFonts w:ascii="Calibri" w:hAnsi="Calibri"/>
                <w:color w:val="0000FF"/>
                <w:sz w:val="22"/>
                <w:szCs w:val="22"/>
              </w:rPr>
              <w:t>2.3.1</w:t>
            </w:r>
          </w:p>
        </w:tc>
        <w:tc>
          <w:tcPr>
            <w:tcW w:w="8448" w:type="dxa"/>
            <w:hideMark/>
          </w:tcPr>
          <w:p w14:paraId="22A9F76B" w14:textId="1A6600A8" w:rsidR="00F03F38" w:rsidRDefault="00F03F38" w:rsidP="00A337A1">
            <w:pPr>
              <w:spacing w:after="200" w:line="316" w:lineRule="auto"/>
              <w:jc w:val="both"/>
              <w:rPr>
                <w:rFonts w:ascii="Calibri" w:hAnsi="Calibri"/>
                <w:sz w:val="22"/>
                <w:szCs w:val="22"/>
              </w:rPr>
            </w:pPr>
            <w:r>
              <w:rPr>
                <w:rFonts w:ascii="Calibri" w:hAnsi="Calibri"/>
                <w:sz w:val="22"/>
                <w:szCs w:val="22"/>
              </w:rPr>
              <w:t xml:space="preserve">Tenderers should note the terms and conditions of </w:t>
            </w:r>
            <w:r w:rsidR="001A650E">
              <w:rPr>
                <w:rFonts w:ascii="Calibri" w:hAnsi="Calibri"/>
                <w:sz w:val="22"/>
                <w:szCs w:val="22"/>
              </w:rPr>
              <w:t xml:space="preserve">the Goods Contract at Appendix </w:t>
            </w:r>
            <w:r w:rsidR="00A337A1">
              <w:rPr>
                <w:rFonts w:ascii="Calibri" w:hAnsi="Calibri"/>
                <w:sz w:val="22"/>
                <w:szCs w:val="22"/>
              </w:rPr>
              <w:t>5</w:t>
            </w:r>
            <w:r>
              <w:rPr>
                <w:rFonts w:ascii="Calibri" w:hAnsi="Calibri"/>
                <w:sz w:val="22"/>
                <w:szCs w:val="22"/>
              </w:rPr>
              <w:t xml:space="preserve"> to this RFT.</w:t>
            </w:r>
          </w:p>
        </w:tc>
      </w:tr>
      <w:tr w:rsidR="00F03F38" w14:paraId="22A9F76F" w14:textId="77777777" w:rsidTr="00F03F38">
        <w:tc>
          <w:tcPr>
            <w:tcW w:w="794" w:type="dxa"/>
            <w:hideMark/>
          </w:tcPr>
          <w:p w14:paraId="22A9F76D" w14:textId="77777777" w:rsidR="00F03F38" w:rsidRDefault="00F03F38">
            <w:pPr>
              <w:jc w:val="both"/>
              <w:rPr>
                <w:rFonts w:ascii="Calibri" w:hAnsi="Calibri"/>
                <w:color w:val="0000FF"/>
                <w:sz w:val="22"/>
                <w:szCs w:val="22"/>
              </w:rPr>
            </w:pPr>
            <w:r>
              <w:rPr>
                <w:rFonts w:ascii="Calibri" w:hAnsi="Calibri"/>
                <w:color w:val="0000FF"/>
                <w:sz w:val="22"/>
                <w:szCs w:val="22"/>
              </w:rPr>
              <w:t>2.3.2</w:t>
            </w:r>
          </w:p>
        </w:tc>
        <w:tc>
          <w:tcPr>
            <w:tcW w:w="8448" w:type="dxa"/>
            <w:hideMark/>
          </w:tcPr>
          <w:p w14:paraId="44A42908"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Tenderers are required to confirm their acceptance </w:t>
            </w:r>
            <w:r>
              <w:rPr>
                <w:rFonts w:ascii="Calibri" w:hAnsi="Calibri"/>
                <w:sz w:val="22"/>
              </w:rPr>
              <w:t xml:space="preserve">of the terms and conditions of the </w:t>
            </w:r>
            <w:r>
              <w:rPr>
                <w:rFonts w:ascii="Calibri" w:hAnsi="Calibri"/>
                <w:sz w:val="22"/>
                <w:szCs w:val="22"/>
              </w:rPr>
              <w:t>Goods Contract by signing the Tenderer’s Statement at Appendix 3.  Tenderers may not amend the Goods Contract.</w:t>
            </w:r>
          </w:p>
          <w:p w14:paraId="22A9F76E" w14:textId="77777777" w:rsidR="00724A19" w:rsidRDefault="00724A19">
            <w:pPr>
              <w:spacing w:after="200" w:line="316" w:lineRule="auto"/>
              <w:jc w:val="both"/>
              <w:rPr>
                <w:rFonts w:ascii="Calibri" w:hAnsi="Calibri"/>
                <w:sz w:val="22"/>
                <w:szCs w:val="22"/>
              </w:rPr>
            </w:pPr>
          </w:p>
        </w:tc>
      </w:tr>
    </w:tbl>
    <w:p w14:paraId="22A9F770" w14:textId="77777777" w:rsidR="00F03F38" w:rsidRDefault="00F03F38" w:rsidP="00F03F38">
      <w:pPr>
        <w:pStyle w:val="Heading2"/>
        <w:jc w:val="both"/>
        <w:rPr>
          <w:rFonts w:ascii="Calibri" w:hAnsi="Calibri"/>
        </w:rPr>
      </w:pPr>
      <w:bookmarkStart w:id="15" w:name="_Toc450043748"/>
      <w:bookmarkStart w:id="16" w:name="_Toc453668430"/>
      <w:r>
        <w:rPr>
          <w:rFonts w:ascii="Calibri" w:hAnsi="Calibri"/>
        </w:rPr>
        <w:t>2.4</w:t>
      </w:r>
      <w:r>
        <w:rPr>
          <w:rFonts w:ascii="Calibri" w:hAnsi="Calibri"/>
        </w:rPr>
        <w:tab/>
        <w:t>Acceptance of RFT Requirements</w:t>
      </w:r>
      <w:bookmarkEnd w:id="15"/>
      <w:bookmarkEnd w:id="16"/>
    </w:p>
    <w:p w14:paraId="22A9F771"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2A9F772" w14:textId="77777777" w:rsidR="00F03F38" w:rsidRDefault="00F03F38" w:rsidP="00F03F38">
      <w:pPr>
        <w:pStyle w:val="Heading2"/>
        <w:jc w:val="both"/>
        <w:rPr>
          <w:rFonts w:ascii="Calibri" w:hAnsi="Calibri"/>
        </w:rPr>
      </w:pPr>
      <w:bookmarkStart w:id="17" w:name="_Toc450043749"/>
      <w:bookmarkStart w:id="18" w:name="_Toc453668431"/>
      <w:r>
        <w:rPr>
          <w:rFonts w:ascii="Calibri" w:hAnsi="Calibri"/>
        </w:rPr>
        <w:t>2.5</w:t>
      </w:r>
      <w:r>
        <w:rPr>
          <w:rFonts w:ascii="Calibri" w:hAnsi="Calibri"/>
        </w:rPr>
        <w:tab/>
        <w:t>Consortia and Prime / Subcontractors</w:t>
      </w:r>
      <w:bookmarkEnd w:id="17"/>
      <w:bookmarkEnd w:id="18"/>
    </w:p>
    <w:p w14:paraId="42849B66" w14:textId="2EA96275" w:rsidR="00A51AFF" w:rsidRPr="00A51AFF" w:rsidRDefault="00A51AFF" w:rsidP="00A51AFF">
      <w:pPr>
        <w:spacing w:after="120" w:line="360" w:lineRule="auto"/>
        <w:jc w:val="both"/>
        <w:rPr>
          <w:rFonts w:ascii="Calibri" w:hAnsi="Calibri"/>
          <w:sz w:val="22"/>
          <w:szCs w:val="22"/>
        </w:rPr>
      </w:pPr>
      <w:r w:rsidRPr="00A51AFF">
        <w:rPr>
          <w:rFonts w:ascii="Calibri" w:hAnsi="Calibri"/>
          <w:sz w:val="22"/>
          <w:szCs w:val="22"/>
        </w:rPr>
        <w:t xml:space="preserve">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w:t>
      </w:r>
      <w:r w:rsidR="00F34838">
        <w:rPr>
          <w:rFonts w:ascii="Calibri" w:hAnsi="Calibri"/>
          <w:sz w:val="22"/>
          <w:szCs w:val="22"/>
        </w:rPr>
        <w:t xml:space="preserve">and comprehensively </w:t>
      </w:r>
      <w:r w:rsidRPr="00A51AFF">
        <w:rPr>
          <w:rFonts w:ascii="Calibri" w:hAnsi="Calibri"/>
          <w:sz w:val="22"/>
          <w:szCs w:val="22"/>
        </w:rPr>
        <w:t>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5301052A" w14:textId="77777777" w:rsidR="007F6BA1" w:rsidRPr="00A51AFF" w:rsidRDefault="007F6BA1" w:rsidP="007F6BA1">
      <w:pPr>
        <w:spacing w:after="200" w:line="317" w:lineRule="auto"/>
        <w:jc w:val="both"/>
        <w:rPr>
          <w:rFonts w:ascii="Calibri" w:hAnsi="Calibri" w:cs="Calibri"/>
          <w:sz w:val="22"/>
          <w:szCs w:val="22"/>
        </w:rPr>
      </w:pPr>
      <w:r w:rsidRPr="00A51AFF">
        <w:rPr>
          <w:rFonts w:ascii="Calibri" w:hAnsi="Calibri" w:cs="Calibri"/>
          <w:sz w:val="22"/>
          <w:szCs w:val="22"/>
        </w:rPr>
        <w:t xml:space="preserve">Prior to and as a condition of award of any Goods Contract, the successful Tenderer shall be required to designate a single entity who will carry overall responsibility for the Goods Contract (the “Prime Contractor”), irrespective of </w:t>
      </w:r>
      <w:proofErr w:type="gramStart"/>
      <w:r w:rsidRPr="00A51AFF">
        <w:rPr>
          <w:rFonts w:ascii="Calibri" w:hAnsi="Calibri" w:cs="Calibri"/>
          <w:sz w:val="22"/>
          <w:szCs w:val="22"/>
        </w:rPr>
        <w:t>whether or not</w:t>
      </w:r>
      <w:proofErr w:type="gramEnd"/>
      <w:r w:rsidRPr="00A51AFF">
        <w:rPr>
          <w:rFonts w:ascii="Calibri" w:hAnsi="Calibri" w:cs="Calibri"/>
          <w:sz w:val="22"/>
          <w:szCs w:val="22"/>
        </w:rPr>
        <w:t xml:space="preserve"> tasks are to be performed by a subcontractor or other consortium member (the “Subcontractor”).</w:t>
      </w:r>
    </w:p>
    <w:p w14:paraId="7D91AD5D" w14:textId="77777777" w:rsidR="007F6BA1" w:rsidRDefault="007F6BA1" w:rsidP="00F03F38">
      <w:pPr>
        <w:spacing w:after="200" w:line="316" w:lineRule="auto"/>
        <w:jc w:val="both"/>
        <w:rPr>
          <w:rFonts w:ascii="Calibri" w:hAnsi="Calibri"/>
          <w:sz w:val="22"/>
          <w:szCs w:val="22"/>
        </w:rPr>
      </w:pPr>
    </w:p>
    <w:p w14:paraId="22A9F774" w14:textId="77777777" w:rsidR="00F03F38" w:rsidRDefault="00F03F38" w:rsidP="00F03F38">
      <w:pPr>
        <w:pStyle w:val="Heading2"/>
        <w:jc w:val="both"/>
        <w:rPr>
          <w:rFonts w:ascii="Calibri" w:hAnsi="Calibri"/>
        </w:rPr>
      </w:pPr>
      <w:bookmarkStart w:id="19" w:name="_Toc450043750"/>
      <w:bookmarkStart w:id="20" w:name="_Toc453668432"/>
      <w:r>
        <w:rPr>
          <w:rFonts w:ascii="Calibri" w:hAnsi="Calibri"/>
        </w:rPr>
        <w:t>2.6</w:t>
      </w:r>
      <w:r>
        <w:rPr>
          <w:rFonts w:ascii="Calibri" w:hAnsi="Calibri"/>
        </w:rPr>
        <w:tab/>
        <w:t>Tender Submission Requirements</w:t>
      </w:r>
      <w:bookmarkEnd w:id="19"/>
      <w:bookmarkEnd w:id="20"/>
    </w:p>
    <w:tbl>
      <w:tblPr>
        <w:tblW w:w="9288" w:type="dxa"/>
        <w:tblLook w:val="01E0" w:firstRow="1" w:lastRow="1" w:firstColumn="1" w:lastColumn="1" w:noHBand="0" w:noVBand="0"/>
      </w:tblPr>
      <w:tblGrid>
        <w:gridCol w:w="798"/>
        <w:gridCol w:w="8490"/>
      </w:tblGrid>
      <w:tr w:rsidR="00F03F38" w14:paraId="22A9F779" w14:textId="77777777" w:rsidTr="00923C16">
        <w:tc>
          <w:tcPr>
            <w:tcW w:w="798" w:type="dxa"/>
            <w:hideMark/>
          </w:tcPr>
          <w:p w14:paraId="22A9F775" w14:textId="77777777" w:rsidR="00F03F38" w:rsidRDefault="00F03F38">
            <w:pPr>
              <w:jc w:val="both"/>
              <w:rPr>
                <w:rFonts w:ascii="Calibri" w:hAnsi="Calibri"/>
                <w:color w:val="0000FF"/>
                <w:sz w:val="22"/>
                <w:szCs w:val="22"/>
              </w:rPr>
            </w:pPr>
            <w:r>
              <w:rPr>
                <w:rFonts w:ascii="Calibri" w:hAnsi="Calibri"/>
                <w:color w:val="0000FF"/>
                <w:sz w:val="22"/>
                <w:szCs w:val="22"/>
              </w:rPr>
              <w:t>2.6.1</w:t>
            </w:r>
          </w:p>
        </w:tc>
        <w:tc>
          <w:tcPr>
            <w:tcW w:w="8490" w:type="dxa"/>
            <w:hideMark/>
          </w:tcPr>
          <w:sdt>
            <w:sdtPr>
              <w:rPr>
                <w:rFonts w:ascii="Calibri" w:hAnsi="Calibri"/>
                <w:color w:val="FF0000"/>
                <w:sz w:val="22"/>
                <w:highlight w:val="lightGray"/>
              </w:rPr>
              <w:id w:val="437764801"/>
            </w:sdtPr>
            <w:sdtEndPr/>
            <w:sdtContent>
              <w:sdt>
                <w:sdtPr>
                  <w:rPr>
                    <w:color w:val="FF0000"/>
                    <w:highlight w:val="lightGray"/>
                  </w:rPr>
                  <w:id w:val="1692955989"/>
                  <w:placeholder>
                    <w:docPart w:val="C27109E5EC994726BE7516761459120C"/>
                  </w:placeholder>
                </w:sdtPr>
                <w:sdtEndPr/>
                <w:sdtContent>
                  <w:sdt>
                    <w:sdtPr>
                      <w:rPr>
                        <w:color w:val="FF0000"/>
                        <w:highlight w:val="lightGray"/>
                      </w:rPr>
                      <w:id w:val="-1741394898"/>
                      <w:placeholder>
                        <w:docPart w:val="ABC32C28FDCD4FA4B7B3237E0CB279E0"/>
                      </w:placeholder>
                    </w:sdtPr>
                    <w:sdtEndPr>
                      <w:rPr>
                        <w:rFonts w:asciiTheme="minorHAnsi" w:hAnsiTheme="minorHAnsi" w:cstheme="minorHAnsi"/>
                        <w:sz w:val="22"/>
                        <w:szCs w:val="22"/>
                      </w:rPr>
                    </w:sdtEndPr>
                    <w:sdtContent>
                      <w:p w14:paraId="34BF56B3" w14:textId="433C4863" w:rsidR="00D70FA9" w:rsidRPr="0067788A" w:rsidRDefault="00206275" w:rsidP="0067788A">
                        <w:pPr>
                          <w:spacing w:after="120" w:line="276" w:lineRule="auto"/>
                          <w:jc w:val="both"/>
                          <w:rPr>
                            <w:rFonts w:asciiTheme="minorHAnsi" w:hAnsiTheme="minorHAnsi" w:cstheme="minorHAnsi"/>
                            <w:sz w:val="22"/>
                            <w:szCs w:val="22"/>
                          </w:rPr>
                        </w:pPr>
                        <w:r w:rsidRPr="00295622">
                          <w:rPr>
                            <w:rFonts w:asciiTheme="minorHAnsi" w:hAnsiTheme="minorHAnsi" w:cstheme="minorHAnsi"/>
                            <w:b/>
                            <w:color w:val="000000" w:themeColor="text1"/>
                            <w:sz w:val="22"/>
                            <w:szCs w:val="22"/>
                          </w:rPr>
                          <w:t xml:space="preserve">  </w:t>
                        </w:r>
                        <w:r w:rsidR="00D70FA9" w:rsidRPr="00295622">
                          <w:rPr>
                            <w:rFonts w:asciiTheme="minorHAnsi" w:hAnsiTheme="minorHAnsi" w:cstheme="minorHAnsi"/>
                            <w:sz w:val="22"/>
                            <w:szCs w:val="22"/>
                          </w:rPr>
                          <w:t xml:space="preserve">Tenders must be submitted via the ‘electronic </w:t>
                        </w:r>
                        <w:proofErr w:type="spellStart"/>
                        <w:r w:rsidR="00D70FA9" w:rsidRPr="00295622">
                          <w:rPr>
                            <w:rFonts w:asciiTheme="minorHAnsi" w:hAnsiTheme="minorHAnsi" w:cstheme="minorHAnsi"/>
                            <w:sz w:val="22"/>
                            <w:szCs w:val="22"/>
                          </w:rPr>
                          <w:t>tenderbox</w:t>
                        </w:r>
                        <w:proofErr w:type="spellEnd"/>
                        <w:r w:rsidR="00D70FA9" w:rsidRPr="00295622">
                          <w:rPr>
                            <w:rFonts w:asciiTheme="minorHAnsi" w:hAnsiTheme="minorHAnsi" w:cstheme="minorHAnsi"/>
                            <w:sz w:val="22"/>
                            <w:szCs w:val="22"/>
                          </w:rPr>
                          <w:t xml:space="preserve">’ available on </w:t>
                        </w:r>
                        <w:hyperlink r:id="rId14" w:history="1">
                          <w:r w:rsidR="00D70FA9" w:rsidRPr="00295622">
                            <w:rPr>
                              <w:rStyle w:val="Hyperlink"/>
                              <w:rFonts w:asciiTheme="minorHAnsi" w:hAnsiTheme="minorHAnsi" w:cstheme="minorHAnsi"/>
                              <w:sz w:val="22"/>
                              <w:szCs w:val="22"/>
                            </w:rPr>
                            <w:t>www.etenders.gov.ie</w:t>
                          </w:r>
                        </w:hyperlink>
                        <w:r w:rsidR="00D70FA9" w:rsidRPr="00295622">
                          <w:rPr>
                            <w:rFonts w:asciiTheme="minorHAnsi" w:hAnsiTheme="minorHAnsi" w:cstheme="minorHAnsi"/>
                            <w:sz w:val="22"/>
                            <w:szCs w:val="22"/>
                          </w:rPr>
                          <w:t xml:space="preserve">.   Only Tenders submitted to the electronic </w:t>
                        </w:r>
                        <w:proofErr w:type="spellStart"/>
                        <w:r w:rsidR="00D70FA9" w:rsidRPr="00295622">
                          <w:rPr>
                            <w:rFonts w:asciiTheme="minorHAnsi" w:hAnsiTheme="minorHAnsi" w:cstheme="minorHAnsi"/>
                            <w:sz w:val="22"/>
                            <w:szCs w:val="22"/>
                          </w:rPr>
                          <w:t>tenderbox</w:t>
                        </w:r>
                        <w:proofErr w:type="spellEnd"/>
                        <w:r w:rsidR="00D70FA9" w:rsidRPr="00295622">
                          <w:rPr>
                            <w:rFonts w:asciiTheme="minorHAnsi" w:hAnsiTheme="minorHAnsi" w:cstheme="minorHAnsi"/>
                            <w:sz w:val="22"/>
                            <w:szCs w:val="22"/>
                          </w:rPr>
                          <w:t xml:space="preserve"> will be accepted.  Tenders submitted by any other means (including but not limited </w:t>
                        </w:r>
                        <w:proofErr w:type="gramStart"/>
                        <w:r w:rsidR="00D70FA9" w:rsidRPr="00295622">
                          <w:rPr>
                            <w:rFonts w:asciiTheme="minorHAnsi" w:hAnsiTheme="minorHAnsi" w:cstheme="minorHAnsi"/>
                            <w:sz w:val="22"/>
                            <w:szCs w:val="22"/>
                          </w:rPr>
                          <w:t>to:</w:t>
                        </w:r>
                        <w:proofErr w:type="gramEnd"/>
                        <w:r w:rsidR="00D70FA9" w:rsidRPr="00295622">
                          <w:rPr>
                            <w:rFonts w:asciiTheme="minorHAnsi" w:hAnsiTheme="minorHAnsi" w:cstheme="minorHAnsi"/>
                            <w:sz w:val="22"/>
                            <w:szCs w:val="22"/>
                          </w:rPr>
                          <w:t xml:space="preserve"> by email, fax, post, hand delivery, etc.) will NOT be accepted</w:t>
                        </w:r>
                        <w:r w:rsidR="00D70FA9" w:rsidRPr="00D70FA9">
                          <w:rPr>
                            <w:rFonts w:asciiTheme="minorHAnsi" w:hAnsiTheme="minorHAnsi" w:cstheme="minorHAnsi"/>
                            <w:sz w:val="22"/>
                            <w:szCs w:val="22"/>
                            <w:highlight w:val="lightGray"/>
                          </w:rPr>
                          <w:t>.</w:t>
                        </w:r>
                      </w:p>
                      <w:p w14:paraId="2B6DD1B1" w14:textId="77777777" w:rsidR="00D70FA9" w:rsidRPr="00295622" w:rsidRDefault="00D70FA9" w:rsidP="00D70FA9">
                        <w:pPr>
                          <w:jc w:val="both"/>
                          <w:rPr>
                            <w:rFonts w:asciiTheme="minorHAnsi" w:hAnsiTheme="minorHAnsi" w:cstheme="minorHAnsi"/>
                            <w:sz w:val="22"/>
                            <w:szCs w:val="22"/>
                          </w:rPr>
                        </w:pPr>
                        <w:r w:rsidRPr="00295622">
                          <w:rPr>
                            <w:rFonts w:asciiTheme="minorHAnsi" w:hAnsiTheme="minorHAnsi" w:cstheme="minorHAnsi"/>
                            <w:sz w:val="22"/>
                            <w:szCs w:val="22"/>
                          </w:rPr>
                          <w:t xml:space="preserve">Tenderers must ensure that they give themselves sufficient time to upload and submit all required tender documentation in their Tender before the Tender Deadline (as defined in paragraph 2.6.2). Tenderers should </w:t>
                        </w:r>
                        <w:proofErr w:type="gramStart"/>
                        <w:r w:rsidRPr="00295622">
                          <w:rPr>
                            <w:rFonts w:asciiTheme="minorHAnsi" w:hAnsiTheme="minorHAnsi" w:cstheme="minorHAnsi"/>
                            <w:sz w:val="22"/>
                            <w:szCs w:val="22"/>
                          </w:rPr>
                          <w:t>take into account</w:t>
                        </w:r>
                        <w:proofErr w:type="gramEnd"/>
                        <w:r w:rsidRPr="00295622">
                          <w:rPr>
                            <w:rFonts w:asciiTheme="minorHAnsi" w:hAnsiTheme="minorHAnsi" w:cstheme="minorHAnsi"/>
                            <w:sz w:val="22"/>
                            <w:szCs w:val="22"/>
                          </w:rPr>
                          <w:t xml:space="preserve"> the fact that upload speeds vary.  </w:t>
                        </w:r>
                      </w:p>
                      <w:p w14:paraId="2F1243C6" w14:textId="77777777" w:rsidR="00D70FA9" w:rsidRPr="00295622" w:rsidRDefault="00D70FA9" w:rsidP="00D70FA9">
                        <w:pPr>
                          <w:jc w:val="both"/>
                          <w:rPr>
                            <w:rFonts w:asciiTheme="minorHAnsi" w:hAnsiTheme="minorHAnsi" w:cstheme="minorHAnsi"/>
                            <w:sz w:val="22"/>
                            <w:szCs w:val="22"/>
                          </w:rPr>
                        </w:pPr>
                        <w:r w:rsidRPr="00295622">
                          <w:rPr>
                            <w:rFonts w:asciiTheme="minorHAnsi" w:hAnsiTheme="minorHAnsi" w:cstheme="minorHAnsi"/>
                            <w:sz w:val="22"/>
                            <w:szCs w:val="22"/>
                          </w:rPr>
                          <w:t xml:space="preserve">Tenderers must note that in the electronic </w:t>
                        </w:r>
                        <w:proofErr w:type="spellStart"/>
                        <w:r w:rsidRPr="00295622">
                          <w:rPr>
                            <w:rFonts w:asciiTheme="minorHAnsi" w:hAnsiTheme="minorHAnsi" w:cstheme="minorHAnsi"/>
                            <w:sz w:val="22"/>
                            <w:szCs w:val="22"/>
                          </w:rPr>
                          <w:t>tenderbox</w:t>
                        </w:r>
                        <w:proofErr w:type="spellEnd"/>
                        <w:r w:rsidRPr="00295622">
                          <w:rPr>
                            <w:rFonts w:asciiTheme="minorHAnsi" w:hAnsiTheme="minorHAnsi" w:cstheme="minorHAnsi"/>
                            <w:sz w:val="22"/>
                            <w:szCs w:val="22"/>
                          </w:rPr>
                          <w:t xml:space="preserve">, there is a current file size limit of 250MB for each single file uploaded, with a maximum total limit of 2GB for all documentation (combined) in the Tender submitted.  </w:t>
                        </w:r>
                      </w:p>
                      <w:p w14:paraId="6ABEDFEA" w14:textId="77777777" w:rsidR="00D70FA9" w:rsidRPr="00D70FA9" w:rsidRDefault="00D70FA9" w:rsidP="00D70FA9">
                        <w:pPr>
                          <w:jc w:val="both"/>
                          <w:rPr>
                            <w:rFonts w:asciiTheme="minorHAnsi" w:hAnsiTheme="minorHAnsi" w:cstheme="minorHAnsi"/>
                            <w:sz w:val="22"/>
                            <w:szCs w:val="22"/>
                            <w:highlight w:val="lightGray"/>
                          </w:rPr>
                        </w:pPr>
                        <w:proofErr w:type="gramStart"/>
                        <w:r w:rsidRPr="00295622">
                          <w:rPr>
                            <w:rFonts w:asciiTheme="minorHAnsi" w:hAnsiTheme="minorHAnsi" w:cstheme="minorHAnsi"/>
                            <w:sz w:val="22"/>
                            <w:szCs w:val="22"/>
                          </w:rPr>
                          <w:t>In order to</w:t>
                        </w:r>
                        <w:proofErr w:type="gramEnd"/>
                        <w:r w:rsidRPr="00295622">
                          <w:rPr>
                            <w:rFonts w:asciiTheme="minorHAnsi" w:hAnsiTheme="minorHAnsi" w:cstheme="minorHAnsi"/>
                            <w:sz w:val="22"/>
                            <w:szCs w:val="22"/>
                          </w:rPr>
                          <w:t xml:space="preserve"> submit a Tender to the electronic </w:t>
                        </w:r>
                        <w:proofErr w:type="spellStart"/>
                        <w:r w:rsidRPr="00295622">
                          <w:rPr>
                            <w:rFonts w:asciiTheme="minorHAnsi" w:hAnsiTheme="minorHAnsi" w:cstheme="minorHAnsi"/>
                            <w:sz w:val="22"/>
                            <w:szCs w:val="22"/>
                          </w:rPr>
                          <w:t>tenderbox</w:t>
                        </w:r>
                        <w:proofErr w:type="spellEnd"/>
                        <w:r w:rsidRPr="00295622">
                          <w:rPr>
                            <w:rFonts w:asciiTheme="minorHAnsi" w:hAnsiTheme="minorHAnsi" w:cstheme="minorHAnsi"/>
                            <w:sz w:val="22"/>
                            <w:szCs w:val="22"/>
                          </w:rPr>
                          <w:t xml:space="preserve">, Tenderers must ensure that they follow the necessary steps on the </w:t>
                        </w:r>
                        <w:proofErr w:type="spellStart"/>
                        <w:r w:rsidRPr="00295622">
                          <w:rPr>
                            <w:rFonts w:asciiTheme="minorHAnsi" w:hAnsiTheme="minorHAnsi" w:cstheme="minorHAnsi"/>
                            <w:sz w:val="22"/>
                            <w:szCs w:val="22"/>
                          </w:rPr>
                          <w:t>eTenders</w:t>
                        </w:r>
                        <w:proofErr w:type="spellEnd"/>
                        <w:r w:rsidRPr="00295622">
                          <w:rPr>
                            <w:rFonts w:asciiTheme="minorHAnsi" w:hAnsiTheme="minorHAnsi" w:cstheme="minorHAnsi"/>
                            <w:sz w:val="22"/>
                            <w:szCs w:val="22"/>
                          </w:rPr>
                          <w:t xml:space="preserve"> platform to ensure that their tender has been submitted properly, which includes ensuring that the “Submit” button has been clicked. </w:t>
                        </w:r>
                        <w:proofErr w:type="gramStart"/>
                        <w:r w:rsidRPr="00295622">
                          <w:rPr>
                            <w:rFonts w:asciiTheme="minorHAnsi" w:hAnsiTheme="minorHAnsi" w:cstheme="minorHAnsi"/>
                            <w:sz w:val="22"/>
                            <w:szCs w:val="22"/>
                          </w:rPr>
                          <w:t>in the event that</w:t>
                        </w:r>
                        <w:proofErr w:type="gramEnd"/>
                        <w:r w:rsidRPr="00295622">
                          <w:rPr>
                            <w:rFonts w:asciiTheme="minorHAnsi" w:hAnsiTheme="minorHAnsi" w:cstheme="minorHAnsi"/>
                            <w:sz w:val="22"/>
                            <w:szCs w:val="22"/>
                          </w:rPr>
                          <w:t xml:space="preserve"> Tenderers need to modify or change any aspect of their Tender before the Tender Deadline, the Tender in its entirety will need to be re-submitted. Tenderers should be aware that the “Submit” button will be disabled automatically at the Tender Deadline</w:t>
                        </w:r>
                        <w:r w:rsidRPr="00D70FA9">
                          <w:rPr>
                            <w:rFonts w:asciiTheme="minorHAnsi" w:hAnsiTheme="minorHAnsi" w:cstheme="minorHAnsi"/>
                            <w:sz w:val="22"/>
                            <w:szCs w:val="22"/>
                            <w:highlight w:val="lightGray"/>
                          </w:rPr>
                          <w:t>.</w:t>
                        </w:r>
                      </w:p>
                      <w:p w14:paraId="22A9F778" w14:textId="6C57A185" w:rsidR="00FE793C" w:rsidRPr="00A75CE6" w:rsidRDefault="00D70FA9" w:rsidP="00A75CE6">
                        <w:pPr>
                          <w:jc w:val="both"/>
                          <w:rPr>
                            <w:rFonts w:asciiTheme="minorHAnsi" w:hAnsiTheme="minorHAnsi" w:cstheme="minorHAnsi"/>
                            <w:sz w:val="22"/>
                            <w:szCs w:val="22"/>
                          </w:rPr>
                        </w:pPr>
                        <w:r w:rsidRPr="00D70FA9">
                          <w:rPr>
                            <w:rFonts w:asciiTheme="minorHAnsi" w:hAnsiTheme="minorHAnsi" w:cstheme="minorHAnsi"/>
                            <w:sz w:val="22"/>
                            <w:szCs w:val="22"/>
                            <w:highlight w:val="lightGray"/>
                          </w:rPr>
                          <w:t xml:space="preserve"> </w:t>
                        </w:r>
                      </w:p>
                    </w:sdtContent>
                  </w:sdt>
                </w:sdtContent>
              </w:sdt>
            </w:sdtContent>
          </w:sdt>
        </w:tc>
      </w:tr>
      <w:tr w:rsidR="00F03F38" w14:paraId="22A9F77C" w14:textId="77777777" w:rsidTr="00923C16">
        <w:tc>
          <w:tcPr>
            <w:tcW w:w="798" w:type="dxa"/>
            <w:hideMark/>
          </w:tcPr>
          <w:p w14:paraId="22A9F77A" w14:textId="77777777" w:rsidR="00F03F38" w:rsidRDefault="00F03F38">
            <w:pPr>
              <w:jc w:val="both"/>
              <w:rPr>
                <w:rFonts w:ascii="Calibri" w:hAnsi="Calibri"/>
                <w:color w:val="0000FF"/>
                <w:sz w:val="22"/>
                <w:szCs w:val="22"/>
              </w:rPr>
            </w:pPr>
            <w:r>
              <w:rPr>
                <w:rFonts w:ascii="Calibri" w:hAnsi="Calibri"/>
                <w:color w:val="0000FF"/>
                <w:sz w:val="22"/>
                <w:szCs w:val="22"/>
              </w:rPr>
              <w:t>2.6.2</w:t>
            </w:r>
          </w:p>
        </w:tc>
        <w:tc>
          <w:tcPr>
            <w:tcW w:w="8490" w:type="dxa"/>
            <w:hideMark/>
          </w:tcPr>
          <w:p w14:paraId="22A9F77B" w14:textId="590D8671" w:rsidR="00F03F38" w:rsidRDefault="00F03F38">
            <w:pPr>
              <w:spacing w:after="200" w:line="316" w:lineRule="auto"/>
              <w:jc w:val="both"/>
              <w:rPr>
                <w:rFonts w:ascii="Calibri" w:hAnsi="Calibri"/>
                <w:sz w:val="22"/>
                <w:szCs w:val="22"/>
              </w:rPr>
            </w:pPr>
            <w:r>
              <w:rPr>
                <w:rFonts w:ascii="Calibri" w:hAnsi="Calibri"/>
                <w:sz w:val="22"/>
                <w:szCs w:val="22"/>
              </w:rPr>
              <w:t xml:space="preserve">Tenders must be received not later than </w:t>
            </w:r>
            <w:sdt>
              <w:sdtPr>
                <w:rPr>
                  <w:rFonts w:ascii="Calibri" w:hAnsi="Calibri"/>
                  <w:sz w:val="22"/>
                  <w:szCs w:val="22"/>
                  <w:highlight w:val="lightGray"/>
                </w:rPr>
                <w:id w:val="1406206"/>
              </w:sdtPr>
              <w:sdtEndPr/>
              <w:sdtContent>
                <w:r w:rsidR="00A75CE6" w:rsidRPr="00295622">
                  <w:rPr>
                    <w:rFonts w:ascii="Calibri" w:hAnsi="Calibri"/>
                    <w:sz w:val="22"/>
                    <w:szCs w:val="22"/>
                  </w:rPr>
                  <w:t xml:space="preserve">3pm </w:t>
                </w:r>
              </w:sdtContent>
            </w:sdt>
            <w:r>
              <w:rPr>
                <w:rFonts w:ascii="Calibri" w:hAnsi="Calibri"/>
                <w:sz w:val="22"/>
                <w:szCs w:val="22"/>
              </w:rPr>
              <w:t xml:space="preserve">on </w:t>
            </w:r>
            <w:r w:rsidR="005E13FE">
              <w:rPr>
                <w:rFonts w:ascii="Calibri" w:hAnsi="Calibri"/>
                <w:sz w:val="22"/>
                <w:szCs w:val="22"/>
              </w:rPr>
              <w:t>3</w:t>
            </w:r>
            <w:r w:rsidR="005E13FE" w:rsidRPr="005E13FE">
              <w:rPr>
                <w:rFonts w:ascii="Calibri" w:hAnsi="Calibri"/>
                <w:sz w:val="22"/>
                <w:szCs w:val="22"/>
                <w:vertAlign w:val="superscript"/>
              </w:rPr>
              <w:t>rd</w:t>
            </w:r>
            <w:r w:rsidR="00A75CE6">
              <w:rPr>
                <w:rFonts w:ascii="Calibri" w:hAnsi="Calibri"/>
                <w:sz w:val="22"/>
                <w:szCs w:val="22"/>
              </w:rPr>
              <w:t xml:space="preserve"> </w:t>
            </w:r>
            <w:r w:rsidR="005948EF">
              <w:rPr>
                <w:rFonts w:ascii="Calibri" w:hAnsi="Calibri"/>
                <w:sz w:val="22"/>
                <w:szCs w:val="22"/>
              </w:rPr>
              <w:t>August</w:t>
            </w:r>
            <w:r w:rsidR="00A75CE6">
              <w:rPr>
                <w:rFonts w:ascii="Calibri" w:hAnsi="Calibri"/>
                <w:sz w:val="22"/>
                <w:szCs w:val="22"/>
              </w:rPr>
              <w:t xml:space="preserve"> 2026</w:t>
            </w:r>
            <w:r>
              <w:rPr>
                <w:rFonts w:ascii="Calibri" w:hAnsi="Calibri"/>
                <w:sz w:val="22"/>
                <w:szCs w:val="22"/>
              </w:rPr>
              <w:t xml:space="preserve"> (the “Tender Deadli</w:t>
            </w:r>
            <w:r w:rsidR="00A75CE6">
              <w:rPr>
                <w:rFonts w:ascii="Calibri" w:hAnsi="Calibri"/>
                <w:sz w:val="22"/>
                <w:szCs w:val="22"/>
              </w:rPr>
              <w:t>ne”)</w:t>
            </w:r>
            <w:r>
              <w:rPr>
                <w:rFonts w:ascii="Calibri" w:hAnsi="Calibri"/>
                <w:sz w:val="22"/>
                <w:szCs w:val="22"/>
              </w:rPr>
              <w:t xml:space="preserve">.  Tenders that are received late WILL NOT be considered in this Competition. </w:t>
            </w:r>
          </w:p>
        </w:tc>
      </w:tr>
      <w:tr w:rsidR="00F03F38" w14:paraId="22A9F77F" w14:textId="77777777" w:rsidTr="00923C16">
        <w:tc>
          <w:tcPr>
            <w:tcW w:w="798" w:type="dxa"/>
            <w:hideMark/>
          </w:tcPr>
          <w:p w14:paraId="22A9F77D" w14:textId="77777777" w:rsidR="00F03F38" w:rsidRDefault="00F03F38">
            <w:pPr>
              <w:spacing w:line="320" w:lineRule="exact"/>
              <w:jc w:val="both"/>
              <w:rPr>
                <w:rFonts w:ascii="Calibri" w:hAnsi="Calibri"/>
                <w:color w:val="0000FF"/>
                <w:sz w:val="22"/>
                <w:szCs w:val="22"/>
              </w:rPr>
            </w:pPr>
            <w:r>
              <w:rPr>
                <w:rFonts w:ascii="Calibri" w:hAnsi="Calibri"/>
                <w:color w:val="0000FF"/>
                <w:sz w:val="22"/>
                <w:szCs w:val="22"/>
              </w:rPr>
              <w:t>2.6.3</w:t>
            </w:r>
          </w:p>
        </w:tc>
        <w:tc>
          <w:tcPr>
            <w:tcW w:w="8490" w:type="dxa"/>
            <w:hideMark/>
          </w:tcPr>
          <w:p w14:paraId="22A9F77E" w14:textId="20867EF7" w:rsidR="00F03F38" w:rsidRDefault="00F03F38">
            <w:pPr>
              <w:spacing w:after="200" w:line="316" w:lineRule="auto"/>
              <w:jc w:val="both"/>
              <w:rPr>
                <w:rFonts w:ascii="Calibri" w:hAnsi="Calibri"/>
                <w:sz w:val="22"/>
                <w:szCs w:val="22"/>
              </w:rPr>
            </w:pPr>
            <w:bookmarkStart w:id="21" w:name="Text100"/>
            <w:r>
              <w:rPr>
                <w:rFonts w:ascii="Calibri" w:hAnsi="Calibri"/>
                <w:sz w:val="22"/>
                <w:szCs w:val="22"/>
              </w:rPr>
              <w:t>Tenders must be submitted in</w:t>
            </w:r>
            <w:r w:rsidR="00A75CE6">
              <w:rPr>
                <w:rFonts w:ascii="Calibri" w:hAnsi="Calibri"/>
                <w:sz w:val="22"/>
                <w:szCs w:val="22"/>
              </w:rPr>
              <w:t xml:space="preserve"> English</w:t>
            </w:r>
            <w:r>
              <w:rPr>
                <w:rFonts w:ascii="Calibri" w:hAnsi="Calibri"/>
                <w:sz w:val="22"/>
                <w:szCs w:val="22"/>
              </w:rPr>
              <w:t>.</w:t>
            </w:r>
            <w:bookmarkEnd w:id="21"/>
          </w:p>
        </w:tc>
      </w:tr>
      <w:tr w:rsidR="00F03F38" w14:paraId="22A9F783" w14:textId="77777777" w:rsidTr="00923C16">
        <w:tc>
          <w:tcPr>
            <w:tcW w:w="798" w:type="dxa"/>
            <w:hideMark/>
          </w:tcPr>
          <w:p w14:paraId="22A9F780" w14:textId="77777777" w:rsidR="00F03F38" w:rsidRDefault="00F03F38">
            <w:pPr>
              <w:spacing w:line="320" w:lineRule="exact"/>
              <w:jc w:val="both"/>
              <w:rPr>
                <w:rFonts w:ascii="Calibri" w:hAnsi="Calibri"/>
                <w:color w:val="0000FF"/>
                <w:sz w:val="22"/>
                <w:szCs w:val="22"/>
              </w:rPr>
            </w:pPr>
            <w:r>
              <w:rPr>
                <w:rFonts w:ascii="Calibri" w:hAnsi="Calibri"/>
                <w:color w:val="0000FF"/>
                <w:sz w:val="22"/>
                <w:szCs w:val="22"/>
              </w:rPr>
              <w:t>2.6.4</w:t>
            </w:r>
          </w:p>
        </w:tc>
        <w:tc>
          <w:tcPr>
            <w:tcW w:w="8490" w:type="dxa"/>
            <w:hideMark/>
          </w:tcPr>
          <w:sdt>
            <w:sdtPr>
              <w:rPr>
                <w:rFonts w:ascii="Calibri" w:hAnsi="Calibri"/>
                <w:color w:val="FF0000"/>
                <w:sz w:val="22"/>
                <w:szCs w:val="22"/>
              </w:rPr>
              <w:id w:val="1406203"/>
              <w:placeholder>
                <w:docPart w:val="5B200EEEB7314A74848DFA0BEBE12B12"/>
              </w:placeholder>
            </w:sdtPr>
            <w:sdtEndPr/>
            <w:sdtContent>
              <w:p w14:paraId="22A9F782" w14:textId="35A3A54E" w:rsidR="00F03F38" w:rsidRPr="001A4D01" w:rsidRDefault="00BC3188" w:rsidP="00F34838">
                <w:pPr>
                  <w:spacing w:after="200" w:line="314" w:lineRule="auto"/>
                  <w:jc w:val="both"/>
                  <w:rPr>
                    <w:rFonts w:asciiTheme="minorHAnsi" w:hAnsiTheme="minorHAnsi" w:cstheme="minorHAnsi"/>
                    <w:sz w:val="22"/>
                    <w:szCs w:val="22"/>
                  </w:rPr>
                </w:pPr>
                <w:r w:rsidRPr="00295622">
                  <w:rPr>
                    <w:rFonts w:ascii="Calibri" w:hAnsi="Calibri"/>
                    <w:sz w:val="22"/>
                    <w:szCs w:val="22"/>
                  </w:rPr>
                  <w:t>Subject to paragraph 2.14 and 2.18, each Tenderer is limited to submitting one Tender in its own capacity and one Tender as part of a consortium/group of undertakings under this</w:t>
                </w:r>
                <w:r w:rsidR="00A75CE6">
                  <w:rPr>
                    <w:rFonts w:ascii="Calibri" w:hAnsi="Calibri"/>
                    <w:sz w:val="22"/>
                    <w:szCs w:val="22"/>
                  </w:rPr>
                  <w:t xml:space="preserve"> RFT.</w:t>
                </w:r>
              </w:p>
            </w:sdtContent>
          </w:sdt>
        </w:tc>
      </w:tr>
      <w:tr w:rsidR="00F03F38" w14:paraId="22A9F786" w14:textId="77777777" w:rsidTr="001A4D01">
        <w:trPr>
          <w:trHeight w:val="1385"/>
        </w:trPr>
        <w:tc>
          <w:tcPr>
            <w:tcW w:w="798" w:type="dxa"/>
            <w:hideMark/>
          </w:tcPr>
          <w:p w14:paraId="22A9F784" w14:textId="77777777" w:rsidR="00F03F38" w:rsidRDefault="00F03F38">
            <w:pPr>
              <w:spacing w:line="320" w:lineRule="exact"/>
              <w:jc w:val="both"/>
              <w:rPr>
                <w:rFonts w:ascii="Calibri" w:hAnsi="Calibri"/>
                <w:color w:val="0000FF"/>
                <w:sz w:val="22"/>
                <w:szCs w:val="22"/>
              </w:rPr>
            </w:pPr>
            <w:r>
              <w:rPr>
                <w:rFonts w:ascii="Calibri" w:hAnsi="Calibri"/>
                <w:color w:val="0000FF"/>
                <w:sz w:val="22"/>
                <w:szCs w:val="22"/>
              </w:rPr>
              <w:t>2.6.5</w:t>
            </w:r>
          </w:p>
        </w:tc>
        <w:tc>
          <w:tcPr>
            <w:tcW w:w="8490" w:type="dxa"/>
            <w:hideMark/>
          </w:tcPr>
          <w:p w14:paraId="22A9F785" w14:textId="7D3CF603" w:rsidR="00F03F38" w:rsidRDefault="00F03F38">
            <w:pPr>
              <w:spacing w:after="200" w:line="316" w:lineRule="auto"/>
              <w:jc w:val="both"/>
              <w:rPr>
                <w:rFonts w:ascii="Calibri" w:hAnsi="Calibri"/>
                <w:sz w:val="22"/>
                <w:szCs w:val="22"/>
              </w:rPr>
            </w:pPr>
            <w:r>
              <w:rPr>
                <w:rFonts w:ascii="Calibri" w:hAnsi="Calibri"/>
                <w:sz w:val="22"/>
                <w:szCs w:val="22"/>
              </w:rPr>
              <w:t xml:space="preserve">All </w:t>
            </w:r>
            <w:r w:rsidRPr="00A75CE6">
              <w:rPr>
                <w:rFonts w:ascii="Calibri" w:hAnsi="Calibri"/>
                <w:sz w:val="22"/>
                <w:szCs w:val="22"/>
              </w:rPr>
              <w:t xml:space="preserve">Tenders submitted in soft copy must be compiled such that they can be read immediately using </w:t>
            </w:r>
            <w:sdt>
              <w:sdtPr>
                <w:rPr>
                  <w:rFonts w:ascii="Calibri" w:hAnsi="Calibri"/>
                  <w:sz w:val="22"/>
                  <w:szCs w:val="22"/>
                </w:rPr>
                <w:id w:val="1406260"/>
                <w:placeholder>
                  <w:docPart w:val="5B200EEEB7314A74848DFA0BEBE12B12"/>
                </w:placeholder>
              </w:sdtPr>
              <w:sdtEndPr/>
              <w:sdtContent>
                <w:r w:rsidR="00A75CE6" w:rsidRPr="00A75CE6">
                  <w:rPr>
                    <w:rFonts w:ascii="Calibri" w:hAnsi="Calibri"/>
                    <w:sz w:val="22"/>
                    <w:szCs w:val="22"/>
                  </w:rPr>
                  <w:t>Adobe Reader</w:t>
                </w:r>
              </w:sdtContent>
            </w:sdt>
            <w:r>
              <w:rPr>
                <w:rFonts w:ascii="Calibri" w:hAnsi="Calibri"/>
                <w:sz w:val="22"/>
                <w:szCs w:val="22"/>
              </w:rPr>
              <w:t xml:space="preserve">.  The Contracting Authority is not responsible for corruption in electronic documents. Tenderers must ensure electronic documents are not corrupt. </w:t>
            </w:r>
          </w:p>
        </w:tc>
      </w:tr>
    </w:tbl>
    <w:p w14:paraId="22A9F787" w14:textId="77777777" w:rsidR="00F03F38" w:rsidRDefault="00F03F38" w:rsidP="00F03F38">
      <w:pPr>
        <w:pStyle w:val="Heading2"/>
        <w:ind w:firstLine="0"/>
        <w:jc w:val="both"/>
        <w:rPr>
          <w:rFonts w:ascii="Calibri" w:hAnsi="Calibri"/>
        </w:rPr>
      </w:pPr>
      <w:bookmarkStart w:id="22" w:name="_Toc450043751"/>
      <w:bookmarkStart w:id="23" w:name="_Toc453668433"/>
      <w:r>
        <w:rPr>
          <w:rFonts w:ascii="Calibri" w:hAnsi="Calibri"/>
        </w:rPr>
        <w:t>2.7</w:t>
      </w:r>
      <w:r>
        <w:rPr>
          <w:rFonts w:ascii="Calibri" w:hAnsi="Calibri"/>
        </w:rPr>
        <w:tab/>
        <w:t>Queries and Clarifications</w:t>
      </w:r>
      <w:bookmarkEnd w:id="22"/>
      <w:bookmarkEnd w:id="23"/>
    </w:p>
    <w:tbl>
      <w:tblPr>
        <w:tblW w:w="0" w:type="auto"/>
        <w:tblLayout w:type="fixed"/>
        <w:tblLook w:val="01E0" w:firstRow="1" w:lastRow="1" w:firstColumn="1" w:lastColumn="1" w:noHBand="0" w:noVBand="0"/>
      </w:tblPr>
      <w:tblGrid>
        <w:gridCol w:w="794"/>
        <w:gridCol w:w="8448"/>
      </w:tblGrid>
      <w:tr w:rsidR="00F03F38" w14:paraId="22A9F78A" w14:textId="77777777" w:rsidTr="00F03F38">
        <w:tc>
          <w:tcPr>
            <w:tcW w:w="794" w:type="dxa"/>
            <w:hideMark/>
          </w:tcPr>
          <w:p w14:paraId="22A9F788" w14:textId="77777777" w:rsidR="00F03F38" w:rsidRDefault="00F03F38">
            <w:pPr>
              <w:keepLines/>
              <w:spacing w:line="320" w:lineRule="exact"/>
              <w:jc w:val="both"/>
              <w:rPr>
                <w:rFonts w:ascii="Calibri" w:hAnsi="Calibri"/>
                <w:color w:val="0000FF"/>
                <w:sz w:val="22"/>
                <w:szCs w:val="22"/>
                <w:highlight w:val="yellow"/>
              </w:rPr>
            </w:pPr>
            <w:r>
              <w:rPr>
                <w:rFonts w:ascii="Calibri" w:hAnsi="Calibri"/>
                <w:color w:val="0000FF"/>
                <w:sz w:val="22"/>
                <w:szCs w:val="22"/>
              </w:rPr>
              <w:t>2.7.1</w:t>
            </w:r>
          </w:p>
        </w:tc>
        <w:tc>
          <w:tcPr>
            <w:tcW w:w="8448" w:type="dxa"/>
            <w:hideMark/>
          </w:tcPr>
          <w:p w14:paraId="22A9F789" w14:textId="59CC8EA2" w:rsidR="00F03F38" w:rsidRDefault="00F03F38">
            <w:pPr>
              <w:spacing w:after="200" w:line="316" w:lineRule="auto"/>
              <w:jc w:val="both"/>
              <w:rPr>
                <w:rFonts w:ascii="Calibri" w:hAnsi="Calibri"/>
                <w:sz w:val="22"/>
                <w:szCs w:val="22"/>
                <w:highlight w:val="yellow"/>
              </w:rPr>
            </w:pPr>
            <w:r>
              <w:rPr>
                <w:rFonts w:ascii="Calibri" w:hAnsi="Calibri"/>
                <w:sz w:val="22"/>
                <w:szCs w:val="22"/>
              </w:rPr>
              <w:t xml:space="preserve">All queries relating to any aspect of this Competition or of this RFT must be directed to the messaging facility on </w:t>
            </w:r>
            <w:hyperlink r:id="rId15" w:history="1">
              <w:r>
                <w:rPr>
                  <w:rStyle w:val="Hyperlink"/>
                  <w:rFonts w:ascii="Calibri" w:hAnsi="Calibri"/>
                  <w:sz w:val="22"/>
                  <w:szCs w:val="22"/>
                </w:rPr>
                <w:t>www.etenders.gov.ie</w:t>
              </w:r>
            </w:hyperlink>
            <w:r>
              <w:rPr>
                <w:rFonts w:ascii="Calibri" w:hAnsi="Calibri"/>
                <w:sz w:val="22"/>
                <w:szCs w:val="22"/>
              </w:rPr>
              <w:t>.  Queries will be accepted no later than</w:t>
            </w:r>
            <w:r w:rsidR="00A75CE6">
              <w:rPr>
                <w:rFonts w:ascii="Calibri" w:hAnsi="Calibri"/>
                <w:sz w:val="22"/>
                <w:szCs w:val="22"/>
              </w:rPr>
              <w:t xml:space="preserve"> </w:t>
            </w:r>
            <w:r w:rsidR="003D4BD5">
              <w:rPr>
                <w:rFonts w:ascii="Calibri" w:hAnsi="Calibri"/>
                <w:b/>
                <w:bCs/>
                <w:sz w:val="22"/>
                <w:szCs w:val="22"/>
              </w:rPr>
              <w:t xml:space="preserve">3pm </w:t>
            </w:r>
            <w:r>
              <w:rPr>
                <w:rFonts w:ascii="Calibri" w:hAnsi="Calibri"/>
                <w:sz w:val="22"/>
                <w:szCs w:val="22"/>
              </w:rPr>
              <w:t xml:space="preserve">on </w:t>
            </w:r>
            <w:r w:rsidR="001360C2">
              <w:rPr>
                <w:rFonts w:ascii="Calibri" w:hAnsi="Calibri"/>
                <w:b/>
                <w:bCs/>
                <w:sz w:val="22"/>
                <w:szCs w:val="22"/>
              </w:rPr>
              <w:t>17</w:t>
            </w:r>
            <w:r w:rsidR="00A75CE6" w:rsidRPr="00A75CE6">
              <w:rPr>
                <w:rFonts w:ascii="Calibri" w:hAnsi="Calibri"/>
                <w:b/>
                <w:bCs/>
                <w:sz w:val="22"/>
                <w:szCs w:val="22"/>
                <w:vertAlign w:val="superscript"/>
              </w:rPr>
              <w:t>th</w:t>
            </w:r>
            <w:r w:rsidR="00A75CE6">
              <w:rPr>
                <w:rFonts w:ascii="Calibri" w:hAnsi="Calibri"/>
                <w:b/>
                <w:bCs/>
                <w:sz w:val="22"/>
                <w:szCs w:val="22"/>
              </w:rPr>
              <w:t xml:space="preserve"> </w:t>
            </w:r>
            <w:r w:rsidR="00CD0722">
              <w:rPr>
                <w:rFonts w:ascii="Calibri" w:hAnsi="Calibri"/>
                <w:b/>
                <w:bCs/>
                <w:sz w:val="22"/>
                <w:szCs w:val="22"/>
              </w:rPr>
              <w:t>Ju</w:t>
            </w:r>
            <w:r w:rsidR="003161FB">
              <w:rPr>
                <w:rFonts w:ascii="Calibri" w:hAnsi="Calibri"/>
                <w:b/>
                <w:bCs/>
                <w:sz w:val="22"/>
                <w:szCs w:val="22"/>
              </w:rPr>
              <w:t>ly</w:t>
            </w:r>
            <w:r w:rsidR="00A75CE6">
              <w:rPr>
                <w:rFonts w:ascii="Calibri" w:hAnsi="Calibri"/>
                <w:b/>
                <w:bCs/>
                <w:sz w:val="22"/>
                <w:szCs w:val="22"/>
              </w:rPr>
              <w:t xml:space="preserve"> 2026 </w:t>
            </w:r>
            <w:r>
              <w:rPr>
                <w:rFonts w:ascii="Calibri" w:hAnsi="Calibri"/>
                <w:sz w:val="22"/>
                <w:szCs w:val="22"/>
              </w:rPr>
              <w:t xml:space="preserve">unless otherwise published by the Contracting Authority.  For the avoidance of doubt, Tenderers may not contact the Contracting Authority directly </w:t>
            </w:r>
            <w:r>
              <w:rPr>
                <w:rFonts w:ascii="Calibri" w:hAnsi="Calibri"/>
                <w:sz w:val="22"/>
              </w:rPr>
              <w:t>regarding any aspect of this Competition</w:t>
            </w:r>
            <w:r>
              <w:rPr>
                <w:rFonts w:ascii="Calibri" w:hAnsi="Calibri"/>
                <w:sz w:val="22"/>
                <w:szCs w:val="22"/>
              </w:rPr>
              <w:t>.</w:t>
            </w:r>
          </w:p>
        </w:tc>
      </w:tr>
      <w:tr w:rsidR="00F03F38" w14:paraId="22A9F78D" w14:textId="77777777" w:rsidTr="00F03F38">
        <w:tc>
          <w:tcPr>
            <w:tcW w:w="794" w:type="dxa"/>
            <w:hideMark/>
          </w:tcPr>
          <w:p w14:paraId="22A9F78B" w14:textId="77777777" w:rsidR="00F03F38" w:rsidRDefault="00F03F38">
            <w:pPr>
              <w:keepLines/>
              <w:spacing w:line="320" w:lineRule="exact"/>
              <w:jc w:val="both"/>
              <w:rPr>
                <w:rFonts w:ascii="Calibri" w:hAnsi="Calibri"/>
                <w:color w:val="0000FF"/>
                <w:sz w:val="22"/>
                <w:szCs w:val="22"/>
                <w:highlight w:val="yellow"/>
              </w:rPr>
            </w:pPr>
            <w:r>
              <w:rPr>
                <w:rFonts w:ascii="Calibri" w:hAnsi="Calibri"/>
                <w:color w:val="0000FF"/>
                <w:sz w:val="22"/>
                <w:szCs w:val="22"/>
              </w:rPr>
              <w:t>2.7.2</w:t>
            </w:r>
          </w:p>
        </w:tc>
        <w:tc>
          <w:tcPr>
            <w:tcW w:w="8448" w:type="dxa"/>
            <w:hideMark/>
          </w:tcPr>
          <w:p w14:paraId="22A9F78C"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All responses to queries will be issued by the Contracting Authority via the messaging facility on </w:t>
            </w:r>
            <w:hyperlink r:id="rId16" w:history="1">
              <w:r>
                <w:rPr>
                  <w:rStyle w:val="Hyperlink"/>
                  <w:rFonts w:ascii="Calibri" w:hAnsi="Calibri"/>
                  <w:sz w:val="22"/>
                  <w:szCs w:val="22"/>
                </w:rPr>
                <w:t>www.etenders.gov.ie</w:t>
              </w:r>
            </w:hyperlink>
            <w:r>
              <w:rPr>
                <w:rFonts w:ascii="Calibri" w:hAnsi="Calibri"/>
                <w:sz w:val="22"/>
                <w:szCs w:val="22"/>
              </w:rPr>
              <w:t xml:space="preserve">. Where appropriate, queries may be amalgamated. Tenderers should note that the Contracting Authority will not respond to individual Tenderers privately. </w:t>
            </w:r>
          </w:p>
        </w:tc>
      </w:tr>
      <w:tr w:rsidR="00F03F38" w14:paraId="22A9F790" w14:textId="77777777" w:rsidTr="00F03F38">
        <w:tc>
          <w:tcPr>
            <w:tcW w:w="794" w:type="dxa"/>
            <w:hideMark/>
          </w:tcPr>
          <w:p w14:paraId="22A9F78E" w14:textId="77777777" w:rsidR="00F03F38" w:rsidRDefault="00F03F38">
            <w:pPr>
              <w:keepLines/>
              <w:spacing w:line="320" w:lineRule="exact"/>
              <w:jc w:val="both"/>
              <w:rPr>
                <w:rFonts w:ascii="Calibri" w:hAnsi="Calibri"/>
                <w:color w:val="0000FF"/>
                <w:sz w:val="22"/>
                <w:szCs w:val="22"/>
              </w:rPr>
            </w:pPr>
            <w:r>
              <w:rPr>
                <w:rFonts w:ascii="Calibri" w:hAnsi="Calibri"/>
                <w:color w:val="0000FF"/>
                <w:sz w:val="22"/>
                <w:szCs w:val="22"/>
              </w:rPr>
              <w:t>2.7.3</w:t>
            </w:r>
          </w:p>
        </w:tc>
        <w:tc>
          <w:tcPr>
            <w:tcW w:w="8448" w:type="dxa"/>
            <w:hideMark/>
          </w:tcPr>
          <w:p w14:paraId="22A9F78F" w14:textId="60BA102B" w:rsidR="00F03F38" w:rsidRDefault="00F03F38" w:rsidP="00F3142E">
            <w:pPr>
              <w:spacing w:after="200" w:line="316" w:lineRule="auto"/>
              <w:jc w:val="both"/>
              <w:rPr>
                <w:rFonts w:ascii="Calibri" w:hAnsi="Calibri"/>
                <w:sz w:val="22"/>
                <w:szCs w:val="22"/>
              </w:rPr>
            </w:pPr>
            <w:r>
              <w:rPr>
                <w:rFonts w:ascii="Calibri" w:hAnsi="Calibri"/>
                <w:sz w:val="22"/>
                <w:szCs w:val="22"/>
              </w:rPr>
              <w:t>The Contracting Authority reserves the right to issue or seek written clarifications.</w:t>
            </w:r>
            <w:r w:rsidR="003F67D0">
              <w:rPr>
                <w:rFonts w:ascii="Calibri" w:hAnsi="Calibri"/>
                <w:sz w:val="22"/>
                <w:szCs w:val="22"/>
              </w:rPr>
              <w:t xml:space="preserve"> </w:t>
            </w:r>
          </w:p>
        </w:tc>
      </w:tr>
      <w:tr w:rsidR="00F03F38" w14:paraId="22A9F793" w14:textId="77777777" w:rsidTr="00F03F38">
        <w:tc>
          <w:tcPr>
            <w:tcW w:w="794" w:type="dxa"/>
            <w:hideMark/>
          </w:tcPr>
          <w:p w14:paraId="22A9F791" w14:textId="77777777" w:rsidR="00F03F38" w:rsidRDefault="00F03F38">
            <w:pPr>
              <w:keepLines/>
              <w:spacing w:line="320" w:lineRule="exact"/>
              <w:jc w:val="both"/>
              <w:rPr>
                <w:rFonts w:ascii="Calibri" w:hAnsi="Calibri"/>
                <w:color w:val="0000FF"/>
                <w:sz w:val="22"/>
                <w:szCs w:val="22"/>
              </w:rPr>
            </w:pPr>
            <w:r>
              <w:rPr>
                <w:rFonts w:ascii="Calibri" w:hAnsi="Calibri"/>
                <w:color w:val="0000FF"/>
                <w:sz w:val="22"/>
                <w:szCs w:val="22"/>
              </w:rPr>
              <w:t>2.7.4</w:t>
            </w:r>
          </w:p>
        </w:tc>
        <w:tc>
          <w:tcPr>
            <w:tcW w:w="8448" w:type="dxa"/>
            <w:hideMark/>
          </w:tcPr>
          <w:p w14:paraId="22A9F792" w14:textId="2EB9E48A" w:rsidR="00A842A0" w:rsidRDefault="00F03F38">
            <w:pPr>
              <w:spacing w:after="200" w:line="316" w:lineRule="auto"/>
              <w:jc w:val="both"/>
              <w:rPr>
                <w:rFonts w:ascii="Calibri" w:hAnsi="Calibri"/>
                <w:sz w:val="22"/>
                <w:szCs w:val="22"/>
              </w:rPr>
            </w:pPr>
            <w:r>
              <w:rPr>
                <w:rFonts w:ascii="Calibri" w:hAnsi="Calibri"/>
                <w:sz w:val="22"/>
                <w:szCs w:val="22"/>
              </w:rPr>
              <w:t>The Contracting Authority reserves the right at any time before the Tender Deadline, to update or amend the information contained in this document and/or to extend the Tender Deadline.  Participating Tenderers will be informed of any such amendment or extensio</w:t>
            </w:r>
            <w:r w:rsidR="0040293B">
              <w:rPr>
                <w:rFonts w:ascii="Calibri" w:hAnsi="Calibri"/>
                <w:sz w:val="22"/>
                <w:szCs w:val="22"/>
              </w:rPr>
              <w:t xml:space="preserve">n through the </w:t>
            </w:r>
            <w:proofErr w:type="spellStart"/>
            <w:r w:rsidR="0040293B">
              <w:rPr>
                <w:rFonts w:ascii="Calibri" w:hAnsi="Calibri"/>
                <w:sz w:val="22"/>
                <w:szCs w:val="22"/>
              </w:rPr>
              <w:t>eTenders</w:t>
            </w:r>
            <w:proofErr w:type="spellEnd"/>
            <w:r w:rsidR="0040293B">
              <w:rPr>
                <w:rFonts w:ascii="Calibri" w:hAnsi="Calibri"/>
                <w:sz w:val="22"/>
                <w:szCs w:val="22"/>
              </w:rPr>
              <w:t xml:space="preserve"> website.</w:t>
            </w:r>
          </w:p>
        </w:tc>
      </w:tr>
      <w:tr w:rsidR="00F03F38" w14:paraId="22A9F796" w14:textId="77777777" w:rsidTr="001A4D01">
        <w:trPr>
          <w:trHeight w:val="1032"/>
        </w:trPr>
        <w:tc>
          <w:tcPr>
            <w:tcW w:w="794" w:type="dxa"/>
            <w:hideMark/>
          </w:tcPr>
          <w:p w14:paraId="22A9F794" w14:textId="77777777" w:rsidR="00F03F38" w:rsidRDefault="00F03F38">
            <w:pPr>
              <w:keepLines/>
              <w:spacing w:line="320" w:lineRule="exact"/>
              <w:jc w:val="both"/>
              <w:rPr>
                <w:rFonts w:ascii="Calibri" w:hAnsi="Calibri"/>
                <w:color w:val="0000FF"/>
                <w:sz w:val="22"/>
                <w:szCs w:val="22"/>
              </w:rPr>
            </w:pPr>
            <w:r>
              <w:rPr>
                <w:rFonts w:ascii="Calibri" w:hAnsi="Calibri"/>
                <w:color w:val="0000FF"/>
                <w:sz w:val="22"/>
                <w:szCs w:val="22"/>
              </w:rPr>
              <w:t>2.7.5</w:t>
            </w:r>
          </w:p>
        </w:tc>
        <w:tc>
          <w:tcPr>
            <w:tcW w:w="8448" w:type="dxa"/>
            <w:hideMark/>
          </w:tcPr>
          <w:p w14:paraId="22A9F795"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Tenderers should ensure that they register their interest in this Competition, by clicking on the “Accept” button on </w:t>
            </w:r>
            <w:hyperlink r:id="rId17" w:history="1">
              <w:r>
                <w:rPr>
                  <w:rStyle w:val="Hyperlink"/>
                  <w:rFonts w:ascii="Calibri" w:hAnsi="Calibri"/>
                  <w:sz w:val="22"/>
                  <w:szCs w:val="22"/>
                </w:rPr>
                <w:t>www.etenders.gov.ie</w:t>
              </w:r>
            </w:hyperlink>
            <w:r>
              <w:rPr>
                <w:rFonts w:ascii="Calibri" w:hAnsi="Calibri"/>
                <w:sz w:val="22"/>
                <w:szCs w:val="22"/>
              </w:rPr>
              <w:t>, in order to receive all responses to queries and other updates in relation to this Competition.</w:t>
            </w:r>
          </w:p>
        </w:tc>
      </w:tr>
    </w:tbl>
    <w:p w14:paraId="22A9F797" w14:textId="77777777" w:rsidR="00F03F38" w:rsidRDefault="00F03F38" w:rsidP="00F03F38">
      <w:pPr>
        <w:pStyle w:val="Heading2"/>
        <w:jc w:val="both"/>
        <w:rPr>
          <w:rFonts w:ascii="Calibri" w:hAnsi="Calibri"/>
        </w:rPr>
      </w:pPr>
      <w:bookmarkStart w:id="24" w:name="_Toc450043752"/>
      <w:bookmarkStart w:id="25" w:name="_Toc453668434"/>
      <w:r>
        <w:rPr>
          <w:rFonts w:ascii="Calibri" w:hAnsi="Calibri"/>
        </w:rPr>
        <w:t>2.8</w:t>
      </w:r>
      <w:r>
        <w:rPr>
          <w:rFonts w:ascii="Calibri" w:hAnsi="Calibri"/>
        </w:rPr>
        <w:tab/>
        <w:t>Tendering Costs</w:t>
      </w:r>
      <w:bookmarkEnd w:id="24"/>
      <w:bookmarkEnd w:id="25"/>
    </w:p>
    <w:tbl>
      <w:tblPr>
        <w:tblW w:w="0" w:type="auto"/>
        <w:tblLayout w:type="fixed"/>
        <w:tblLook w:val="01E0" w:firstRow="1" w:lastRow="1" w:firstColumn="1" w:lastColumn="1" w:noHBand="0" w:noVBand="0"/>
      </w:tblPr>
      <w:tblGrid>
        <w:gridCol w:w="794"/>
        <w:gridCol w:w="8448"/>
      </w:tblGrid>
      <w:tr w:rsidR="00F03F38" w14:paraId="22A9F79A" w14:textId="77777777" w:rsidTr="00F03F38">
        <w:tc>
          <w:tcPr>
            <w:tcW w:w="794" w:type="dxa"/>
            <w:hideMark/>
          </w:tcPr>
          <w:p w14:paraId="22A9F798" w14:textId="77777777" w:rsidR="00F03F38" w:rsidRDefault="00F03F38">
            <w:pPr>
              <w:jc w:val="both"/>
              <w:rPr>
                <w:rFonts w:ascii="Calibri" w:hAnsi="Calibri"/>
                <w:color w:val="0000FF"/>
                <w:sz w:val="22"/>
                <w:szCs w:val="22"/>
              </w:rPr>
            </w:pPr>
            <w:r>
              <w:rPr>
                <w:rFonts w:ascii="Calibri" w:hAnsi="Calibri"/>
                <w:color w:val="0000FF"/>
                <w:sz w:val="22"/>
                <w:szCs w:val="22"/>
              </w:rPr>
              <w:t>2.8.1</w:t>
            </w:r>
          </w:p>
        </w:tc>
        <w:tc>
          <w:tcPr>
            <w:tcW w:w="8448" w:type="dxa"/>
            <w:hideMark/>
          </w:tcPr>
          <w:p w14:paraId="22A9F799" w14:textId="77777777" w:rsidR="00F03F38" w:rsidRDefault="00F03F38">
            <w:pPr>
              <w:spacing w:after="200" w:line="316" w:lineRule="auto"/>
              <w:jc w:val="both"/>
              <w:rPr>
                <w:rFonts w:ascii="Calibri" w:hAnsi="Calibri"/>
                <w:sz w:val="22"/>
                <w:szCs w:val="22"/>
              </w:rPr>
            </w:pPr>
            <w:r>
              <w:rPr>
                <w:rFonts w:ascii="Calibri" w:hAnsi="Calibri"/>
                <w:sz w:val="22"/>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F03F38" w14:paraId="22A9F79D" w14:textId="77777777" w:rsidTr="00F03F38">
        <w:tc>
          <w:tcPr>
            <w:tcW w:w="794" w:type="dxa"/>
            <w:hideMark/>
          </w:tcPr>
          <w:p w14:paraId="22A9F79B" w14:textId="77777777" w:rsidR="00F03F38" w:rsidRDefault="00F03F38">
            <w:pPr>
              <w:jc w:val="both"/>
              <w:rPr>
                <w:rFonts w:ascii="Calibri" w:hAnsi="Calibri"/>
                <w:color w:val="0000FF"/>
                <w:sz w:val="22"/>
                <w:szCs w:val="22"/>
              </w:rPr>
            </w:pPr>
            <w:r>
              <w:rPr>
                <w:rFonts w:ascii="Calibri" w:hAnsi="Calibri"/>
                <w:color w:val="0000FF"/>
                <w:sz w:val="22"/>
                <w:szCs w:val="22"/>
              </w:rPr>
              <w:t>2.8.2</w:t>
            </w:r>
          </w:p>
        </w:tc>
        <w:tc>
          <w:tcPr>
            <w:tcW w:w="8448" w:type="dxa"/>
            <w:hideMark/>
          </w:tcPr>
          <w:p w14:paraId="22A9F79C" w14:textId="2C815C93" w:rsidR="00F03F38" w:rsidRDefault="00F03F38" w:rsidP="0040293B">
            <w:pPr>
              <w:spacing w:after="200" w:line="316" w:lineRule="auto"/>
              <w:jc w:val="both"/>
              <w:rPr>
                <w:rFonts w:ascii="Calibri" w:hAnsi="Calibri"/>
                <w:sz w:val="22"/>
                <w:szCs w:val="22"/>
              </w:rPr>
            </w:pPr>
            <w:r>
              <w:rPr>
                <w:rFonts w:ascii="Calibri" w:hAnsi="Calibri"/>
                <w:sz w:val="22"/>
                <w:szCs w:val="22"/>
              </w:rPr>
              <w:t>Without prejudice to the generality of paragraph 2.8.1, all costs and expenses relating to the supply of samples for purposes of tendering and their return after evaluation or participation in field trials (if any) will be borne exclusively by the Tenderer.</w:t>
            </w:r>
            <w:r w:rsidR="00A842A0">
              <w:rPr>
                <w:rFonts w:ascii="Calibri" w:hAnsi="Calibri"/>
                <w:sz w:val="22"/>
                <w:szCs w:val="22"/>
              </w:rPr>
              <w:t xml:space="preserve"> </w:t>
            </w:r>
          </w:p>
        </w:tc>
      </w:tr>
    </w:tbl>
    <w:p w14:paraId="22A9F79F" w14:textId="77777777" w:rsidR="00F03F38" w:rsidRDefault="00F03F38" w:rsidP="00F03F38">
      <w:pPr>
        <w:pStyle w:val="Heading2"/>
        <w:keepNext w:val="0"/>
        <w:spacing w:before="0" w:after="0"/>
        <w:ind w:firstLine="0"/>
        <w:jc w:val="both"/>
      </w:pPr>
      <w:bookmarkStart w:id="26" w:name="_Toc450043753"/>
      <w:bookmarkStart w:id="27" w:name="_Toc453668435"/>
      <w:r>
        <w:rPr>
          <w:rFonts w:ascii="Calibri" w:hAnsi="Calibri"/>
        </w:rPr>
        <w:t>2.9</w:t>
      </w:r>
      <w:r>
        <w:rPr>
          <w:rFonts w:ascii="Calibri" w:hAnsi="Calibri"/>
        </w:rPr>
        <w:tab/>
        <w:t>Confidentiality</w:t>
      </w:r>
      <w:bookmarkEnd w:id="26"/>
      <w:bookmarkEnd w:id="27"/>
      <w:r>
        <w:rPr>
          <w:rFonts w:ascii="Calibri" w:hAnsi="Calibri"/>
        </w:rPr>
        <w:t xml:space="preserve"> </w:t>
      </w:r>
    </w:p>
    <w:tbl>
      <w:tblPr>
        <w:tblW w:w="0" w:type="auto"/>
        <w:tblLook w:val="01E0" w:firstRow="1" w:lastRow="1" w:firstColumn="1" w:lastColumn="1" w:noHBand="0" w:noVBand="0"/>
      </w:tblPr>
      <w:tblGrid>
        <w:gridCol w:w="662"/>
        <w:gridCol w:w="603"/>
        <w:gridCol w:w="7806"/>
      </w:tblGrid>
      <w:tr w:rsidR="00F03F38" w14:paraId="22A9F7A2" w14:textId="77777777" w:rsidTr="00F03F38">
        <w:tc>
          <w:tcPr>
            <w:tcW w:w="662" w:type="dxa"/>
            <w:hideMark/>
          </w:tcPr>
          <w:p w14:paraId="22A9F7A0"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 xml:space="preserve">2.9.1 </w:t>
            </w:r>
          </w:p>
        </w:tc>
        <w:tc>
          <w:tcPr>
            <w:tcW w:w="8625" w:type="dxa"/>
            <w:gridSpan w:val="2"/>
            <w:hideMark/>
          </w:tcPr>
          <w:p w14:paraId="22A9F7A1"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All documentation, drawings, data, statistics, information, patterns, samples or material disclosed or furnished by the Contracting Authority to Tenderers </w:t>
            </w:r>
            <w:proofErr w:type="gramStart"/>
            <w:r>
              <w:rPr>
                <w:rFonts w:ascii="Calibri" w:hAnsi="Calibri"/>
                <w:sz w:val="22"/>
                <w:szCs w:val="22"/>
              </w:rPr>
              <w:t>during the course of</w:t>
            </w:r>
            <w:proofErr w:type="gramEnd"/>
            <w:r>
              <w:rPr>
                <w:rFonts w:ascii="Calibri" w:hAnsi="Calibri"/>
                <w:sz w:val="22"/>
                <w:szCs w:val="22"/>
              </w:rPr>
              <w:t xml:space="preserve"> this Competition:</w:t>
            </w:r>
          </w:p>
        </w:tc>
      </w:tr>
      <w:tr w:rsidR="00F03F38" w14:paraId="22A9F7A6" w14:textId="77777777" w:rsidTr="00F03F38">
        <w:tc>
          <w:tcPr>
            <w:tcW w:w="662" w:type="dxa"/>
          </w:tcPr>
          <w:p w14:paraId="22A9F7A3" w14:textId="77777777" w:rsidR="00F03F38" w:rsidRDefault="00F03F38">
            <w:pPr>
              <w:spacing w:after="200" w:line="316" w:lineRule="auto"/>
              <w:jc w:val="both"/>
              <w:rPr>
                <w:rFonts w:ascii="Calibri" w:hAnsi="Calibri"/>
                <w:color w:val="0000FF"/>
                <w:sz w:val="22"/>
                <w:szCs w:val="22"/>
              </w:rPr>
            </w:pPr>
          </w:p>
        </w:tc>
        <w:tc>
          <w:tcPr>
            <w:tcW w:w="608" w:type="dxa"/>
            <w:hideMark/>
          </w:tcPr>
          <w:p w14:paraId="22A9F7A4"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(a)</w:t>
            </w:r>
          </w:p>
        </w:tc>
        <w:tc>
          <w:tcPr>
            <w:tcW w:w="8017" w:type="dxa"/>
            <w:hideMark/>
          </w:tcPr>
          <w:p w14:paraId="22A9F7A5" w14:textId="77777777" w:rsidR="00F03F38" w:rsidRDefault="00F03F38">
            <w:pPr>
              <w:spacing w:after="200" w:line="316" w:lineRule="auto"/>
              <w:jc w:val="both"/>
              <w:rPr>
                <w:rFonts w:ascii="Calibri" w:hAnsi="Calibri"/>
                <w:sz w:val="22"/>
                <w:szCs w:val="22"/>
              </w:rPr>
            </w:pPr>
            <w:r>
              <w:rPr>
                <w:rFonts w:ascii="Calibri" w:hAnsi="Calibri"/>
                <w:sz w:val="22"/>
                <w:szCs w:val="22"/>
              </w:rPr>
              <w:t>are furnished for the sole purpose of replying to this RFT only;</w:t>
            </w:r>
          </w:p>
        </w:tc>
      </w:tr>
      <w:tr w:rsidR="00F03F38" w14:paraId="22A9F7AA" w14:textId="77777777" w:rsidTr="00F03F38">
        <w:tc>
          <w:tcPr>
            <w:tcW w:w="662" w:type="dxa"/>
          </w:tcPr>
          <w:p w14:paraId="22A9F7A7" w14:textId="77777777" w:rsidR="00F03F38" w:rsidRDefault="00F03F38">
            <w:pPr>
              <w:spacing w:after="200" w:line="316" w:lineRule="auto"/>
              <w:jc w:val="both"/>
              <w:rPr>
                <w:rFonts w:ascii="Calibri" w:hAnsi="Calibri"/>
                <w:color w:val="0000FF"/>
                <w:sz w:val="22"/>
                <w:szCs w:val="22"/>
              </w:rPr>
            </w:pPr>
          </w:p>
        </w:tc>
        <w:tc>
          <w:tcPr>
            <w:tcW w:w="608" w:type="dxa"/>
            <w:hideMark/>
          </w:tcPr>
          <w:p w14:paraId="22A9F7A8"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(b)</w:t>
            </w:r>
          </w:p>
        </w:tc>
        <w:tc>
          <w:tcPr>
            <w:tcW w:w="8017" w:type="dxa"/>
            <w:hideMark/>
          </w:tcPr>
          <w:p w14:paraId="22A9F7A9" w14:textId="77777777" w:rsidR="00F03F38" w:rsidRDefault="00F03F38">
            <w:pPr>
              <w:spacing w:after="200" w:line="316" w:lineRule="auto"/>
              <w:jc w:val="both"/>
              <w:rPr>
                <w:rFonts w:ascii="Calibri" w:hAnsi="Calibri"/>
                <w:sz w:val="22"/>
                <w:szCs w:val="22"/>
              </w:rPr>
            </w:pPr>
            <w:r>
              <w:rPr>
                <w:rFonts w:ascii="Calibri" w:hAnsi="Calibri"/>
                <w:sz w:val="22"/>
                <w:szCs w:val="22"/>
              </w:rPr>
              <w:t>may not be used, communicated, reproduced or published for any other purpose without the prior written permission of the Contracting Authority;</w:t>
            </w:r>
          </w:p>
        </w:tc>
      </w:tr>
      <w:tr w:rsidR="00F03F38" w14:paraId="22A9F7AE" w14:textId="77777777" w:rsidTr="00343258">
        <w:tc>
          <w:tcPr>
            <w:tcW w:w="662" w:type="dxa"/>
          </w:tcPr>
          <w:p w14:paraId="22A9F7AB" w14:textId="77777777" w:rsidR="00F03F38" w:rsidRDefault="00F03F38">
            <w:pPr>
              <w:spacing w:after="200" w:line="316" w:lineRule="auto"/>
              <w:jc w:val="both"/>
              <w:rPr>
                <w:rFonts w:ascii="Calibri" w:hAnsi="Calibri"/>
                <w:color w:val="0000FF"/>
                <w:sz w:val="22"/>
                <w:szCs w:val="22"/>
              </w:rPr>
            </w:pPr>
          </w:p>
        </w:tc>
        <w:tc>
          <w:tcPr>
            <w:tcW w:w="608" w:type="dxa"/>
            <w:hideMark/>
          </w:tcPr>
          <w:p w14:paraId="22A9F7AC"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(c)</w:t>
            </w:r>
          </w:p>
        </w:tc>
        <w:tc>
          <w:tcPr>
            <w:tcW w:w="8017" w:type="dxa"/>
            <w:hideMark/>
          </w:tcPr>
          <w:p w14:paraId="22A9F7AD" w14:textId="77777777" w:rsidR="00F03F38" w:rsidRDefault="00F03F38">
            <w:pPr>
              <w:spacing w:after="80" w:line="316" w:lineRule="auto"/>
              <w:jc w:val="both"/>
              <w:rPr>
                <w:rFonts w:ascii="Calibri" w:hAnsi="Calibri"/>
                <w:sz w:val="22"/>
                <w:szCs w:val="22"/>
              </w:rPr>
            </w:pPr>
            <w:r>
              <w:rPr>
                <w:rFonts w:ascii="Calibri" w:hAnsi="Calibri"/>
                <w:sz w:val="22"/>
                <w:szCs w:val="22"/>
              </w:rPr>
              <w:t>shall be treated as confidential by the Tenderer and by any third parties (including subcontractors) engaged or consulted by the Tenderer; and</w:t>
            </w:r>
          </w:p>
        </w:tc>
      </w:tr>
      <w:tr w:rsidR="00F03F38" w14:paraId="22A9F7B2" w14:textId="77777777" w:rsidTr="00343258">
        <w:tc>
          <w:tcPr>
            <w:tcW w:w="662" w:type="dxa"/>
          </w:tcPr>
          <w:p w14:paraId="22A9F7AF" w14:textId="77777777" w:rsidR="00F03F38" w:rsidRDefault="00F03F38">
            <w:pPr>
              <w:spacing w:after="200" w:line="316" w:lineRule="auto"/>
              <w:jc w:val="both"/>
              <w:rPr>
                <w:rFonts w:ascii="Calibri" w:hAnsi="Calibri"/>
                <w:color w:val="0000FF"/>
                <w:sz w:val="22"/>
                <w:szCs w:val="22"/>
              </w:rPr>
            </w:pPr>
          </w:p>
        </w:tc>
        <w:tc>
          <w:tcPr>
            <w:tcW w:w="608" w:type="dxa"/>
            <w:hideMark/>
          </w:tcPr>
          <w:p w14:paraId="22A9F7B0"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(d)</w:t>
            </w:r>
          </w:p>
        </w:tc>
        <w:tc>
          <w:tcPr>
            <w:tcW w:w="8017" w:type="dxa"/>
            <w:hideMark/>
          </w:tcPr>
          <w:p w14:paraId="22A9F7B1" w14:textId="77777777" w:rsidR="00F03F38" w:rsidRDefault="00F03F38">
            <w:pPr>
              <w:spacing w:after="80" w:line="316" w:lineRule="auto"/>
              <w:jc w:val="both"/>
              <w:rPr>
                <w:rFonts w:ascii="Calibri" w:hAnsi="Calibri"/>
                <w:sz w:val="22"/>
                <w:szCs w:val="22"/>
              </w:rPr>
            </w:pPr>
            <w:r>
              <w:rPr>
                <w:rFonts w:ascii="Calibri" w:hAnsi="Calibri"/>
                <w:sz w:val="22"/>
                <w:szCs w:val="22"/>
              </w:rPr>
              <w:t xml:space="preserve">must be returned immediately to the Contracting Authority upon cancellation or completion of this public procurement competition if </w:t>
            </w:r>
            <w:proofErr w:type="gramStart"/>
            <w:r>
              <w:rPr>
                <w:rFonts w:ascii="Calibri" w:hAnsi="Calibri"/>
                <w:sz w:val="22"/>
                <w:szCs w:val="22"/>
              </w:rPr>
              <w:t>so</w:t>
            </w:r>
            <w:proofErr w:type="gramEnd"/>
            <w:r>
              <w:rPr>
                <w:rFonts w:ascii="Calibri" w:hAnsi="Calibri"/>
                <w:sz w:val="22"/>
                <w:szCs w:val="22"/>
              </w:rPr>
              <w:t xml:space="preserve"> requested by the Contracting Authority.</w:t>
            </w:r>
          </w:p>
        </w:tc>
      </w:tr>
    </w:tbl>
    <w:p w14:paraId="22A9F7B3" w14:textId="30F7F779" w:rsidR="00F03F38" w:rsidRDefault="0040293B" w:rsidP="00CE0D30">
      <w:pPr>
        <w:pStyle w:val="Heading2"/>
        <w:pBdr>
          <w:top w:val="single" w:sz="4" w:space="1" w:color="auto"/>
          <w:left w:val="single" w:sz="4" w:space="4" w:color="auto"/>
          <w:bottom w:val="single" w:sz="4" w:space="1" w:color="auto"/>
          <w:right w:val="single" w:sz="4" w:space="4" w:color="auto"/>
          <w:between w:val="single" w:sz="4" w:space="1" w:color="auto"/>
          <w:bar w:val="single" w:sz="4" w:color="auto"/>
        </w:pBdr>
        <w:jc w:val="both"/>
        <w:rPr>
          <w:rFonts w:ascii="Calibri" w:hAnsi="Calibri"/>
        </w:rPr>
      </w:pPr>
      <w:bookmarkStart w:id="28" w:name="_Toc450043754"/>
      <w:bookmarkStart w:id="29" w:name="_Toc453668436"/>
      <w:r>
        <w:rPr>
          <w:rFonts w:ascii="Calibri" w:hAnsi="Calibri"/>
        </w:rPr>
        <w:t>2.10</w:t>
      </w:r>
      <w:r w:rsidR="00F03F38">
        <w:rPr>
          <w:rFonts w:ascii="Calibri" w:hAnsi="Calibri"/>
        </w:rPr>
        <w:tab/>
        <w:t>Pricing</w:t>
      </w:r>
      <w:bookmarkEnd w:id="28"/>
      <w:bookmarkEnd w:id="29"/>
    </w:p>
    <w:tbl>
      <w:tblPr>
        <w:tblW w:w="0" w:type="auto"/>
        <w:tblLook w:val="01E0" w:firstRow="1" w:lastRow="1" w:firstColumn="1" w:lastColumn="1" w:noHBand="0" w:noVBand="0"/>
      </w:tblPr>
      <w:tblGrid>
        <w:gridCol w:w="793"/>
        <w:gridCol w:w="8278"/>
      </w:tblGrid>
      <w:tr w:rsidR="00F03F38" w14:paraId="22A9F7B6" w14:textId="77777777" w:rsidTr="00343258">
        <w:tc>
          <w:tcPr>
            <w:tcW w:w="794" w:type="dxa"/>
            <w:hideMark/>
          </w:tcPr>
          <w:p w14:paraId="22A9F7B4" w14:textId="3372D908" w:rsidR="00F03F38" w:rsidRDefault="0040293B">
            <w:pPr>
              <w:spacing w:line="320" w:lineRule="exact"/>
              <w:jc w:val="both"/>
              <w:rPr>
                <w:rFonts w:ascii="Calibri" w:hAnsi="Calibri"/>
                <w:color w:val="0000FF"/>
                <w:sz w:val="22"/>
                <w:szCs w:val="22"/>
              </w:rPr>
            </w:pPr>
            <w:r>
              <w:rPr>
                <w:rFonts w:ascii="Calibri" w:hAnsi="Calibri"/>
                <w:color w:val="0000FF"/>
                <w:sz w:val="22"/>
                <w:szCs w:val="22"/>
              </w:rPr>
              <w:t>2.10</w:t>
            </w:r>
            <w:r w:rsidR="00F03F38">
              <w:rPr>
                <w:rFonts w:ascii="Calibri" w:hAnsi="Calibri"/>
                <w:color w:val="0000FF"/>
                <w:sz w:val="22"/>
                <w:szCs w:val="22"/>
              </w:rPr>
              <w:t>.1</w:t>
            </w:r>
          </w:p>
        </w:tc>
        <w:tc>
          <w:tcPr>
            <w:tcW w:w="8448" w:type="dxa"/>
            <w:hideMark/>
          </w:tcPr>
          <w:p w14:paraId="22A9F7B5" w14:textId="635D3E0F" w:rsidR="00762789" w:rsidRPr="002206E2" w:rsidRDefault="00F03F38" w:rsidP="002206E2">
            <w:pPr>
              <w:spacing w:before="80" w:after="240" w:line="316" w:lineRule="auto"/>
              <w:jc w:val="both"/>
              <w:rPr>
                <w:rFonts w:ascii="Calibri" w:hAnsi="Calibri"/>
                <w:sz w:val="22"/>
                <w:szCs w:val="22"/>
              </w:rPr>
            </w:pPr>
            <w:r>
              <w:rPr>
                <w:rFonts w:ascii="Calibri" w:hAnsi="Calibri"/>
                <w:sz w:val="22"/>
                <w:szCs w:val="22"/>
              </w:rPr>
              <w:t>All Tenderers must complete the Pricing Schedule at Appendix 2 to this RFT.</w:t>
            </w:r>
          </w:p>
        </w:tc>
      </w:tr>
      <w:tr w:rsidR="00F03F38" w14:paraId="22A9F7B9" w14:textId="77777777" w:rsidTr="00343258">
        <w:tc>
          <w:tcPr>
            <w:tcW w:w="794" w:type="dxa"/>
            <w:hideMark/>
          </w:tcPr>
          <w:p w14:paraId="22A9F7B7" w14:textId="1B1F918E" w:rsidR="00F03F38" w:rsidRDefault="00F03F38">
            <w:pPr>
              <w:spacing w:line="320" w:lineRule="exact"/>
              <w:jc w:val="both"/>
              <w:rPr>
                <w:rFonts w:ascii="Calibri" w:hAnsi="Calibri"/>
                <w:color w:val="0000FF"/>
                <w:sz w:val="22"/>
                <w:szCs w:val="22"/>
              </w:rPr>
            </w:pPr>
            <w:r>
              <w:rPr>
                <w:rFonts w:ascii="Calibri" w:hAnsi="Calibri"/>
                <w:color w:val="0000FF"/>
                <w:sz w:val="22"/>
                <w:szCs w:val="22"/>
              </w:rPr>
              <w:t>2.1</w:t>
            </w:r>
            <w:r w:rsidR="0040293B">
              <w:rPr>
                <w:rFonts w:ascii="Calibri" w:hAnsi="Calibri"/>
                <w:color w:val="0000FF"/>
                <w:sz w:val="22"/>
                <w:szCs w:val="22"/>
              </w:rPr>
              <w:t>0</w:t>
            </w:r>
            <w:r>
              <w:rPr>
                <w:rFonts w:ascii="Calibri" w:hAnsi="Calibri"/>
                <w:color w:val="0000FF"/>
                <w:sz w:val="22"/>
                <w:szCs w:val="22"/>
              </w:rPr>
              <w:t>.2</w:t>
            </w:r>
          </w:p>
        </w:tc>
        <w:tc>
          <w:tcPr>
            <w:tcW w:w="8448" w:type="dxa"/>
            <w:hideMark/>
          </w:tcPr>
          <w:p w14:paraId="22A9F7B8" w14:textId="77777777" w:rsidR="00F03F38" w:rsidRDefault="00F03F38">
            <w:pPr>
              <w:spacing w:before="80" w:after="240" w:line="316" w:lineRule="auto"/>
              <w:jc w:val="both"/>
              <w:rPr>
                <w:rFonts w:ascii="Calibri" w:hAnsi="Calibri"/>
                <w:sz w:val="22"/>
                <w:szCs w:val="22"/>
              </w:rPr>
            </w:pPr>
            <w:r>
              <w:rPr>
                <w:rFonts w:ascii="Calibri" w:hAnsi="Calibri"/>
                <w:sz w:val="22"/>
                <w:szCs w:val="22"/>
              </w:rPr>
              <w:t>All prices quoted must be all-inclusive (i.e. including but not being limited to shipping, packaging, delivery, ancillary costs and all other costs/expenses), be expressed in Euro only and exclusive of VAT.  The VAT rate(s) where applicable should be indicated separately.</w:t>
            </w:r>
          </w:p>
        </w:tc>
      </w:tr>
      <w:tr w:rsidR="00F03F38" w14:paraId="22A9F7BC" w14:textId="77777777" w:rsidTr="00343258">
        <w:tc>
          <w:tcPr>
            <w:tcW w:w="794" w:type="dxa"/>
            <w:hideMark/>
          </w:tcPr>
          <w:p w14:paraId="22A9F7BA" w14:textId="0105BDAC" w:rsidR="00F03F38" w:rsidRDefault="0040293B">
            <w:pPr>
              <w:spacing w:line="320" w:lineRule="exact"/>
              <w:jc w:val="both"/>
              <w:rPr>
                <w:rFonts w:ascii="Calibri" w:hAnsi="Calibri"/>
                <w:color w:val="0000FF"/>
                <w:sz w:val="22"/>
                <w:szCs w:val="22"/>
              </w:rPr>
            </w:pPr>
            <w:r>
              <w:rPr>
                <w:rFonts w:ascii="Calibri" w:hAnsi="Calibri"/>
                <w:color w:val="0000FF"/>
                <w:sz w:val="22"/>
                <w:szCs w:val="22"/>
              </w:rPr>
              <w:t>2.10</w:t>
            </w:r>
            <w:r w:rsidR="00F03F38">
              <w:rPr>
                <w:rFonts w:ascii="Calibri" w:hAnsi="Calibri"/>
                <w:color w:val="0000FF"/>
                <w:sz w:val="22"/>
                <w:szCs w:val="22"/>
              </w:rPr>
              <w:t>.3</w:t>
            </w:r>
          </w:p>
        </w:tc>
        <w:tc>
          <w:tcPr>
            <w:tcW w:w="8448" w:type="dxa"/>
            <w:hideMark/>
          </w:tcPr>
          <w:p w14:paraId="22A9F7BB" w14:textId="70EC14BD" w:rsidR="00F03F38" w:rsidRDefault="00F03F38">
            <w:pPr>
              <w:spacing w:after="80" w:line="316" w:lineRule="auto"/>
              <w:jc w:val="both"/>
              <w:rPr>
                <w:rFonts w:ascii="Calibri" w:hAnsi="Calibri"/>
                <w:sz w:val="22"/>
                <w:szCs w:val="22"/>
              </w:rPr>
            </w:pPr>
            <w:r>
              <w:rPr>
                <w:rFonts w:ascii="Calibri" w:hAnsi="Calibri"/>
                <w:sz w:val="22"/>
                <w:szCs w:val="22"/>
              </w:rPr>
              <w:t xml:space="preserve">Tenderers must confirm that all prices quoted in the Tender will remain valid for </w:t>
            </w:r>
            <w:r w:rsidR="00531FDE">
              <w:rPr>
                <w:rFonts w:ascii="Calibri" w:hAnsi="Calibri"/>
                <w:sz w:val="22"/>
                <w:szCs w:val="22"/>
              </w:rPr>
              <w:t>3</w:t>
            </w:r>
            <w:r w:rsidR="003A3907" w:rsidRPr="003A3907">
              <w:rPr>
                <w:rFonts w:ascii="Calibri" w:hAnsi="Calibri"/>
                <w:b/>
                <w:bCs/>
                <w:sz w:val="22"/>
                <w:szCs w:val="22"/>
              </w:rPr>
              <w:t>0 days</w:t>
            </w:r>
            <w:r>
              <w:rPr>
                <w:rFonts w:ascii="Calibri" w:hAnsi="Calibri"/>
                <w:sz w:val="22"/>
                <w:szCs w:val="22"/>
              </w:rPr>
              <w:t xml:space="preserve"> commencing from the Tender Deadline.</w:t>
            </w:r>
          </w:p>
        </w:tc>
      </w:tr>
      <w:tr w:rsidR="00F03F38" w14:paraId="22A9F7BF" w14:textId="77777777" w:rsidTr="00343258">
        <w:tc>
          <w:tcPr>
            <w:tcW w:w="794" w:type="dxa"/>
            <w:hideMark/>
          </w:tcPr>
          <w:p w14:paraId="22A9F7BD" w14:textId="2731719E" w:rsidR="00F03F38" w:rsidRDefault="0040293B">
            <w:pPr>
              <w:spacing w:line="320" w:lineRule="exact"/>
              <w:jc w:val="both"/>
              <w:rPr>
                <w:rFonts w:ascii="Calibri" w:hAnsi="Calibri"/>
                <w:color w:val="0000FF"/>
                <w:sz w:val="22"/>
                <w:szCs w:val="22"/>
              </w:rPr>
            </w:pPr>
            <w:r>
              <w:rPr>
                <w:rFonts w:ascii="Calibri" w:hAnsi="Calibri"/>
                <w:color w:val="0000FF"/>
                <w:sz w:val="22"/>
                <w:szCs w:val="22"/>
              </w:rPr>
              <w:t>2.10</w:t>
            </w:r>
            <w:r w:rsidR="00F03F38">
              <w:rPr>
                <w:rFonts w:ascii="Calibri" w:hAnsi="Calibri"/>
                <w:color w:val="0000FF"/>
                <w:sz w:val="22"/>
                <w:szCs w:val="22"/>
              </w:rPr>
              <w:t>.4</w:t>
            </w:r>
          </w:p>
        </w:tc>
        <w:tc>
          <w:tcPr>
            <w:tcW w:w="8448" w:type="dxa"/>
            <w:hideMark/>
          </w:tcPr>
          <w:p w14:paraId="22A9F7BE" w14:textId="77777777" w:rsidR="00F03F38" w:rsidRDefault="00F03F38">
            <w:pPr>
              <w:spacing w:after="80" w:line="316" w:lineRule="auto"/>
              <w:jc w:val="both"/>
              <w:rPr>
                <w:rFonts w:ascii="Calibri" w:hAnsi="Calibri"/>
                <w:sz w:val="22"/>
                <w:szCs w:val="22"/>
              </w:rPr>
            </w:pPr>
            <w:r>
              <w:rPr>
                <w:rFonts w:ascii="Calibri" w:hAnsi="Calibri"/>
                <w:sz w:val="22"/>
                <w:szCs w:val="22"/>
              </w:rPr>
              <w:t>Any currency variations occurring over the term of the Goods Contract shall be borne by the Tenderer.</w:t>
            </w:r>
          </w:p>
        </w:tc>
      </w:tr>
      <w:tr w:rsidR="00F03F38" w14:paraId="22A9F7C2" w14:textId="77777777" w:rsidTr="00343258">
        <w:tc>
          <w:tcPr>
            <w:tcW w:w="794" w:type="dxa"/>
            <w:hideMark/>
          </w:tcPr>
          <w:p w14:paraId="22A9F7C0" w14:textId="663DBB08" w:rsidR="00F03F38" w:rsidRDefault="0040293B">
            <w:pPr>
              <w:spacing w:line="320" w:lineRule="exact"/>
              <w:jc w:val="both"/>
              <w:rPr>
                <w:rFonts w:ascii="Calibri" w:hAnsi="Calibri"/>
                <w:color w:val="0000FF"/>
                <w:sz w:val="22"/>
                <w:szCs w:val="22"/>
              </w:rPr>
            </w:pPr>
            <w:r>
              <w:rPr>
                <w:rFonts w:ascii="Calibri" w:hAnsi="Calibri"/>
                <w:color w:val="0000FF"/>
                <w:sz w:val="22"/>
                <w:szCs w:val="22"/>
              </w:rPr>
              <w:t>2.10</w:t>
            </w:r>
            <w:r w:rsidR="00F03F38">
              <w:rPr>
                <w:rFonts w:ascii="Calibri" w:hAnsi="Calibri"/>
                <w:color w:val="0000FF"/>
                <w:sz w:val="22"/>
                <w:szCs w:val="22"/>
              </w:rPr>
              <w:t>.5</w:t>
            </w:r>
          </w:p>
        </w:tc>
        <w:tc>
          <w:tcPr>
            <w:tcW w:w="8448" w:type="dxa"/>
            <w:hideMark/>
          </w:tcPr>
          <w:p w14:paraId="22A9F7C1" w14:textId="7AEB02E5" w:rsidR="00F03F38" w:rsidRDefault="00F03F38">
            <w:pPr>
              <w:spacing w:after="80" w:line="316" w:lineRule="auto"/>
              <w:jc w:val="both"/>
              <w:rPr>
                <w:rFonts w:ascii="Calibri" w:hAnsi="Calibri"/>
                <w:sz w:val="22"/>
                <w:szCs w:val="22"/>
              </w:rPr>
            </w:pPr>
            <w:r>
              <w:rPr>
                <w:rFonts w:ascii="Calibri" w:hAnsi="Calibri"/>
                <w:sz w:val="22"/>
                <w:szCs w:val="22"/>
              </w:rPr>
              <w:t xml:space="preserve">Payments for Goods supplied under this RFT shall be made subject to and in accordance with </w:t>
            </w:r>
            <w:r w:rsidR="001A650E">
              <w:rPr>
                <w:rFonts w:ascii="Calibri" w:hAnsi="Calibri"/>
                <w:sz w:val="22"/>
                <w:szCs w:val="22"/>
              </w:rPr>
              <w:t xml:space="preserve">the Goods Contract at Appendix </w:t>
            </w:r>
            <w:r w:rsidR="00783805">
              <w:rPr>
                <w:rFonts w:ascii="Calibri" w:hAnsi="Calibri"/>
                <w:sz w:val="22"/>
                <w:szCs w:val="22"/>
              </w:rPr>
              <w:t>5</w:t>
            </w:r>
            <w:r>
              <w:rPr>
                <w:rFonts w:ascii="Calibri" w:hAnsi="Calibri"/>
                <w:sz w:val="22"/>
                <w:szCs w:val="22"/>
              </w:rPr>
              <w:t xml:space="preserve"> to this RFT</w:t>
            </w:r>
          </w:p>
        </w:tc>
      </w:tr>
      <w:tr w:rsidR="00F03F38" w14:paraId="22A9F7C6" w14:textId="77777777" w:rsidTr="00343258">
        <w:tc>
          <w:tcPr>
            <w:tcW w:w="794" w:type="dxa"/>
            <w:hideMark/>
          </w:tcPr>
          <w:p w14:paraId="22A9F7C3" w14:textId="477E341A" w:rsidR="00F03F38" w:rsidRDefault="0040293B">
            <w:pPr>
              <w:spacing w:line="320" w:lineRule="exact"/>
              <w:jc w:val="both"/>
              <w:rPr>
                <w:rFonts w:ascii="Calibri" w:hAnsi="Calibri"/>
                <w:color w:val="0000FF"/>
                <w:sz w:val="22"/>
                <w:szCs w:val="22"/>
              </w:rPr>
            </w:pPr>
            <w:r>
              <w:rPr>
                <w:rFonts w:ascii="Calibri" w:hAnsi="Calibri"/>
                <w:color w:val="0000FF"/>
                <w:sz w:val="22"/>
                <w:szCs w:val="22"/>
              </w:rPr>
              <w:t>2.10</w:t>
            </w:r>
            <w:r w:rsidR="00F03F38">
              <w:rPr>
                <w:rFonts w:ascii="Calibri" w:hAnsi="Calibri"/>
                <w:color w:val="0000FF"/>
                <w:sz w:val="22"/>
                <w:szCs w:val="22"/>
              </w:rPr>
              <w:t>.6</w:t>
            </w:r>
          </w:p>
        </w:tc>
        <w:tc>
          <w:tcPr>
            <w:tcW w:w="8448" w:type="dxa"/>
            <w:hideMark/>
          </w:tcPr>
          <w:sdt>
            <w:sdtPr>
              <w:rPr>
                <w:rFonts w:ascii="Calibri" w:hAnsi="Calibri"/>
                <w:sz w:val="22"/>
                <w:szCs w:val="22"/>
              </w:rPr>
              <w:id w:val="1406506"/>
              <w:placeholder>
                <w:docPart w:val="5B200EEEB7314A74848DFA0BEBE12B12"/>
              </w:placeholder>
            </w:sdtPr>
            <w:sdtEndPr/>
            <w:sdtContent>
              <w:p w14:paraId="4861DA10" w14:textId="195A6333" w:rsidR="003B0F04" w:rsidRDefault="00531FDE" w:rsidP="003B0F04">
                <w:pPr>
                  <w:spacing w:after="80" w:line="316" w:lineRule="auto"/>
                  <w:jc w:val="both"/>
                  <w:rPr>
                    <w:rFonts w:ascii="Calibri" w:hAnsi="Calibri"/>
                    <w:sz w:val="22"/>
                    <w:szCs w:val="22"/>
                  </w:rPr>
                </w:pPr>
                <w:r>
                  <w:rPr>
                    <w:rFonts w:ascii="Calibri" w:hAnsi="Calibri"/>
                    <w:sz w:val="22"/>
                    <w:szCs w:val="22"/>
                  </w:rPr>
                  <w:t xml:space="preserve">Tenderers </w:t>
                </w:r>
                <w:r w:rsidR="00ED3C16">
                  <w:rPr>
                    <w:rFonts w:ascii="Calibri" w:hAnsi="Calibri"/>
                    <w:sz w:val="22"/>
                    <w:szCs w:val="22"/>
                  </w:rPr>
                  <w:t xml:space="preserve">should note that while Adobe may increase its official list price for products on a monthly basis, the percentage markup applied </w:t>
                </w:r>
                <w:proofErr w:type="spellStart"/>
                <w:r w:rsidR="00ED3C16">
                  <w:rPr>
                    <w:rFonts w:ascii="Calibri" w:hAnsi="Calibri"/>
                    <w:sz w:val="22"/>
                    <w:szCs w:val="22"/>
                  </w:rPr>
                  <w:t>ontop</w:t>
                </w:r>
                <w:proofErr w:type="spellEnd"/>
                <w:r w:rsidR="00ED3C16">
                  <w:rPr>
                    <w:rFonts w:ascii="Calibri" w:hAnsi="Calibri"/>
                    <w:sz w:val="22"/>
                    <w:szCs w:val="22"/>
                  </w:rPr>
                  <w:t xml:space="preserve"> of the official Adobe list price should not increase during the maximum term of the contract</w:t>
                </w:r>
                <w:r w:rsidR="003B0F04">
                  <w:rPr>
                    <w:rFonts w:ascii="Calibri" w:hAnsi="Calibri"/>
                    <w:sz w:val="22"/>
                    <w:szCs w:val="22"/>
                  </w:rPr>
                  <w:t>, however the total price may be increased or decreased only on the first anniversary of the Effective Date of the Goods Contract (as defined in the Goods Contract) and on subsequent anniversaries of the Effective Date thereafter, and then only by any increase in the official Adobe price list.</w:t>
                </w:r>
              </w:p>
              <w:p w14:paraId="73DC6AB2" w14:textId="6CF76566" w:rsidR="00531FDE" w:rsidRDefault="00531FDE" w:rsidP="00531FDE">
                <w:pPr>
                  <w:spacing w:after="80" w:line="316" w:lineRule="auto"/>
                  <w:jc w:val="both"/>
                  <w:rPr>
                    <w:rFonts w:ascii="Calibri" w:hAnsi="Calibri"/>
                    <w:sz w:val="22"/>
                    <w:szCs w:val="22"/>
                  </w:rPr>
                </w:pPr>
              </w:p>
              <w:p w14:paraId="22A9F7C5" w14:textId="69F61337" w:rsidR="00F03F38" w:rsidRPr="003A3907" w:rsidRDefault="00B7276D" w:rsidP="003A3907">
                <w:pPr>
                  <w:spacing w:after="200" w:line="314" w:lineRule="auto"/>
                  <w:jc w:val="both"/>
                  <w:rPr>
                    <w:rFonts w:ascii="Calibri" w:hAnsi="Calibri"/>
                    <w:noProof/>
                    <w:color w:val="FF0000"/>
                    <w:sz w:val="22"/>
                    <w:szCs w:val="22"/>
                    <w:highlight w:val="lightGray"/>
                  </w:rPr>
                </w:pPr>
              </w:p>
            </w:sdtContent>
          </w:sdt>
        </w:tc>
      </w:tr>
      <w:tr w:rsidR="00E45FB8" w14:paraId="2AAC1462" w14:textId="77777777" w:rsidTr="000A084B">
        <w:tc>
          <w:tcPr>
            <w:tcW w:w="794" w:type="dxa"/>
          </w:tcPr>
          <w:p w14:paraId="6D62E4EC" w14:textId="1F657B11" w:rsidR="00E45FB8" w:rsidRDefault="000A084B">
            <w:pPr>
              <w:spacing w:line="320" w:lineRule="exact"/>
              <w:jc w:val="both"/>
              <w:rPr>
                <w:rFonts w:ascii="Calibri" w:hAnsi="Calibri"/>
                <w:color w:val="0000FF"/>
                <w:sz w:val="22"/>
                <w:szCs w:val="22"/>
              </w:rPr>
            </w:pPr>
            <w:r>
              <w:br w:type="page"/>
            </w:r>
            <w:r w:rsidR="0040293B">
              <w:rPr>
                <w:rFonts w:ascii="Calibri" w:hAnsi="Calibri"/>
                <w:color w:val="0000FF"/>
                <w:sz w:val="22"/>
                <w:szCs w:val="22"/>
              </w:rPr>
              <w:t>2.10</w:t>
            </w:r>
            <w:r>
              <w:rPr>
                <w:rFonts w:ascii="Calibri" w:hAnsi="Calibri"/>
                <w:color w:val="0000FF"/>
                <w:sz w:val="22"/>
                <w:szCs w:val="22"/>
              </w:rPr>
              <w:t>.7</w:t>
            </w:r>
          </w:p>
        </w:tc>
        <w:tc>
          <w:tcPr>
            <w:tcW w:w="8448" w:type="dxa"/>
          </w:tcPr>
          <w:p w14:paraId="05F532D7" w14:textId="1789BFB0" w:rsidR="00E45FB8" w:rsidRPr="003A3907" w:rsidRDefault="00CD7E3F" w:rsidP="003A3907">
            <w:pPr>
              <w:spacing w:after="120" w:line="314" w:lineRule="auto"/>
              <w:jc w:val="both"/>
              <w:rPr>
                <w:rFonts w:ascii="Calibri" w:hAnsi="Calibri"/>
                <w:noProof/>
                <w:color w:val="FF0000"/>
                <w:sz w:val="22"/>
                <w:szCs w:val="22"/>
                <w:highlight w:val="lightGray"/>
              </w:rPr>
            </w:pPr>
            <w:r w:rsidRPr="00295622">
              <w:rPr>
                <w:rFonts w:ascii="Calibri" w:hAnsi="Calibri"/>
                <w:noProof/>
                <w:sz w:val="22"/>
                <w:szCs w:val="22"/>
              </w:rPr>
              <w:t>Not Used</w:t>
            </w:r>
          </w:p>
        </w:tc>
      </w:tr>
    </w:tbl>
    <w:p w14:paraId="22A9F7C7" w14:textId="5251297B" w:rsidR="00F03F38" w:rsidRDefault="00F03F38" w:rsidP="00F03F38">
      <w:pPr>
        <w:pStyle w:val="Heading2"/>
        <w:keepNext w:val="0"/>
        <w:keepLines/>
        <w:spacing w:after="100"/>
        <w:ind w:firstLine="0"/>
        <w:jc w:val="both"/>
        <w:rPr>
          <w:rFonts w:ascii="Calibri" w:hAnsi="Calibri"/>
        </w:rPr>
      </w:pPr>
      <w:bookmarkStart w:id="30" w:name="_Toc450043755"/>
      <w:bookmarkStart w:id="31" w:name="_Toc453668437"/>
      <w:r>
        <w:rPr>
          <w:rFonts w:ascii="Calibri" w:hAnsi="Calibri"/>
        </w:rPr>
        <w:t>2.1</w:t>
      </w:r>
      <w:r w:rsidR="00E93D48">
        <w:rPr>
          <w:rFonts w:ascii="Calibri" w:hAnsi="Calibri"/>
        </w:rPr>
        <w:t>1</w:t>
      </w:r>
      <w:r>
        <w:rPr>
          <w:rFonts w:ascii="Calibri" w:hAnsi="Calibri"/>
        </w:rPr>
        <w:tab/>
        <w:t>Environmental, Social and Labour Law</w:t>
      </w:r>
      <w:bookmarkEnd w:id="30"/>
      <w:bookmarkEnd w:id="31"/>
    </w:p>
    <w:p w14:paraId="4B0760BE" w14:textId="77777777" w:rsidR="00BC3188" w:rsidRPr="00BC3188" w:rsidRDefault="00BC3188" w:rsidP="00BC3188">
      <w:pPr>
        <w:spacing w:after="120" w:line="276" w:lineRule="auto"/>
        <w:jc w:val="both"/>
        <w:rPr>
          <w:rFonts w:ascii="Calibri" w:hAnsi="Calibri"/>
          <w:sz w:val="22"/>
        </w:rPr>
      </w:pPr>
      <w:bookmarkStart w:id="32" w:name="_Toc450043756"/>
      <w:bookmarkStart w:id="33" w:name="_Toc453668438"/>
      <w:r w:rsidRPr="00BC3188">
        <w:rPr>
          <w:rFonts w:ascii="Calibri" w:hAnsi="Calibri"/>
          <w:sz w:val="22"/>
          <w:szCs w:val="22"/>
        </w:rPr>
        <w:t xml:space="preserve">In the performance of any Goods Contract awarded, the successful Tenderer(s), and their Subcontractors (if any),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Schedule 7 of the Regulations. </w:t>
      </w:r>
    </w:p>
    <w:p w14:paraId="22A9F7C9" w14:textId="0AFD418A" w:rsidR="00F03F38" w:rsidRDefault="00E93D48" w:rsidP="00F03F38">
      <w:pPr>
        <w:pStyle w:val="Heading2"/>
        <w:jc w:val="both"/>
        <w:rPr>
          <w:rFonts w:ascii="Calibri" w:hAnsi="Calibri"/>
        </w:rPr>
      </w:pPr>
      <w:r>
        <w:rPr>
          <w:rFonts w:ascii="Calibri" w:hAnsi="Calibri"/>
        </w:rPr>
        <w:t>2.12</w:t>
      </w:r>
      <w:r w:rsidR="00F03F38">
        <w:rPr>
          <w:rFonts w:ascii="Calibri" w:hAnsi="Calibri"/>
        </w:rPr>
        <w:tab/>
        <w:t>Publicity</w:t>
      </w:r>
      <w:bookmarkEnd w:id="32"/>
      <w:bookmarkEnd w:id="33"/>
    </w:p>
    <w:p w14:paraId="22A9F7CA"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No publicity regarding this Competition or any Goods Contract pursuant to this Competition is permitted unless and until the Contracting Authority has given its prior written consent to the relevant communication. </w:t>
      </w:r>
    </w:p>
    <w:p w14:paraId="22A9F7CB" w14:textId="0F5131AC" w:rsidR="00F03F38" w:rsidRDefault="00E93D48" w:rsidP="00F03F38">
      <w:pPr>
        <w:pStyle w:val="Heading2"/>
        <w:jc w:val="both"/>
        <w:rPr>
          <w:rFonts w:ascii="Calibri" w:hAnsi="Calibri"/>
        </w:rPr>
      </w:pPr>
      <w:bookmarkStart w:id="34" w:name="_Toc450043757"/>
      <w:bookmarkStart w:id="35" w:name="_Toc453668439"/>
      <w:r>
        <w:rPr>
          <w:rFonts w:ascii="Calibri" w:hAnsi="Calibri"/>
        </w:rPr>
        <w:t>2.13</w:t>
      </w:r>
      <w:r w:rsidR="00F03F38">
        <w:rPr>
          <w:rFonts w:ascii="Calibri" w:hAnsi="Calibri"/>
        </w:rPr>
        <w:tab/>
        <w:t>Registrable Interest</w:t>
      </w:r>
      <w:bookmarkEnd w:id="34"/>
      <w:bookmarkEnd w:id="35"/>
      <w:r w:rsidR="00F03F38">
        <w:rPr>
          <w:rFonts w:ascii="Calibri" w:hAnsi="Calibri"/>
        </w:rPr>
        <w:t xml:space="preserve"> </w:t>
      </w:r>
    </w:p>
    <w:p w14:paraId="22A9F7CC"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 becoming known to the Tenderer or Subcontractor. </w:t>
      </w:r>
    </w:p>
    <w:p w14:paraId="22A9F7CD"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The terms “Registrable Interest” and “Relative” shall be interpreted as per Section 2 of the Ethics in Public Office Acts 1995 and 2001, copies of which are available at www.irishstatutebook.gov.ie. The Contracting Authority will, in its absolute discretion, decide on the appropriate course of action, which may in appropriate circumstances include eliminating a Tenderer from this Competition or terminating any Goods Contract </w:t>
      </w:r>
      <w:proofErr w:type="gramStart"/>
      <w:r>
        <w:rPr>
          <w:rFonts w:ascii="Calibri" w:hAnsi="Calibri"/>
          <w:sz w:val="22"/>
          <w:szCs w:val="22"/>
        </w:rPr>
        <w:t>entered into</w:t>
      </w:r>
      <w:proofErr w:type="gramEnd"/>
      <w:r>
        <w:rPr>
          <w:rFonts w:ascii="Calibri" w:hAnsi="Calibri"/>
          <w:sz w:val="22"/>
          <w:szCs w:val="22"/>
        </w:rPr>
        <w:t xml:space="preserve"> by a Tenderer. </w:t>
      </w:r>
    </w:p>
    <w:p w14:paraId="22A9F7CE" w14:textId="149BD6D6" w:rsidR="00F03F38" w:rsidRDefault="00E93D48" w:rsidP="00F03F38">
      <w:pPr>
        <w:pStyle w:val="Heading2"/>
        <w:jc w:val="both"/>
        <w:rPr>
          <w:rFonts w:ascii="Calibri" w:hAnsi="Calibri"/>
        </w:rPr>
      </w:pPr>
      <w:bookmarkStart w:id="36" w:name="_Toc450043758"/>
      <w:bookmarkStart w:id="37" w:name="_Toc453668440"/>
      <w:r>
        <w:rPr>
          <w:rFonts w:ascii="Calibri" w:hAnsi="Calibri"/>
        </w:rPr>
        <w:t>2.14</w:t>
      </w:r>
      <w:r w:rsidR="00F03F38">
        <w:rPr>
          <w:rFonts w:ascii="Calibri" w:hAnsi="Calibri"/>
        </w:rPr>
        <w:tab/>
        <w:t>Anti-Competitive Conduct</w:t>
      </w:r>
      <w:bookmarkEnd w:id="36"/>
      <w:bookmarkEnd w:id="37"/>
    </w:p>
    <w:p w14:paraId="22A9F7CF"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Tenderers’ attention is drawn to the Competition Act 2002 (as amended, the “2002 Act”). The 2002 Act makes it a criminal offence for Tenderers to collude on prices or terms in a public procurement competition. </w:t>
      </w:r>
    </w:p>
    <w:p w14:paraId="22A9F7D0" w14:textId="7A2F922D" w:rsidR="00F03F38" w:rsidRDefault="00E93D48" w:rsidP="00F03F38">
      <w:pPr>
        <w:pStyle w:val="Heading2"/>
        <w:jc w:val="both"/>
        <w:rPr>
          <w:rFonts w:ascii="Calibri" w:hAnsi="Calibri"/>
        </w:rPr>
      </w:pPr>
      <w:bookmarkStart w:id="38" w:name="_Toc450043759"/>
      <w:bookmarkStart w:id="39" w:name="_Toc453668441"/>
      <w:r>
        <w:rPr>
          <w:rFonts w:ascii="Calibri" w:hAnsi="Calibri"/>
        </w:rPr>
        <w:t>2.15</w:t>
      </w:r>
      <w:r w:rsidR="00F03F38">
        <w:rPr>
          <w:rFonts w:ascii="Calibri" w:hAnsi="Calibri"/>
        </w:rPr>
        <w:t xml:space="preserve"> Industry Terms Used in this RFT</w:t>
      </w:r>
      <w:bookmarkEnd w:id="38"/>
      <w:bookmarkEnd w:id="39"/>
    </w:p>
    <w:p w14:paraId="22A9F7D1"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Where reference is made to a particular item, source, process, trademark, or type in this RFT then all such references are to be given the meaning generally understood in the relevant industry and operational environment. </w:t>
      </w:r>
    </w:p>
    <w:p w14:paraId="22A9F7D2" w14:textId="5640C936" w:rsidR="00F03F38" w:rsidRDefault="00E93D48" w:rsidP="00F03F38">
      <w:pPr>
        <w:pStyle w:val="Heading2"/>
        <w:jc w:val="both"/>
        <w:rPr>
          <w:rFonts w:ascii="Calibri" w:hAnsi="Calibri"/>
        </w:rPr>
      </w:pPr>
      <w:bookmarkStart w:id="40" w:name="_Toc450043760"/>
      <w:bookmarkStart w:id="41" w:name="_Toc453668442"/>
      <w:r>
        <w:rPr>
          <w:rFonts w:ascii="Calibri" w:hAnsi="Calibri"/>
        </w:rPr>
        <w:t>2.16</w:t>
      </w:r>
      <w:r w:rsidR="00F03F38">
        <w:rPr>
          <w:rFonts w:ascii="Calibri" w:hAnsi="Calibri"/>
        </w:rPr>
        <w:tab/>
        <w:t>Freedom of Information</w:t>
      </w:r>
      <w:bookmarkEnd w:id="40"/>
      <w:bookmarkEnd w:id="41"/>
    </w:p>
    <w:tbl>
      <w:tblPr>
        <w:tblW w:w="0" w:type="auto"/>
        <w:tblLook w:val="01E0" w:firstRow="1" w:lastRow="1" w:firstColumn="1" w:lastColumn="1" w:noHBand="0" w:noVBand="0"/>
      </w:tblPr>
      <w:tblGrid>
        <w:gridCol w:w="794"/>
        <w:gridCol w:w="8277"/>
      </w:tblGrid>
      <w:tr w:rsidR="00F03F38" w14:paraId="22A9F7D5" w14:textId="77777777" w:rsidTr="00F03F38">
        <w:tc>
          <w:tcPr>
            <w:tcW w:w="794" w:type="dxa"/>
            <w:hideMark/>
          </w:tcPr>
          <w:p w14:paraId="22A9F7D3" w14:textId="12A00E39" w:rsidR="00F03F38" w:rsidRDefault="00E93D48">
            <w:pPr>
              <w:spacing w:after="200" w:line="316" w:lineRule="auto"/>
              <w:jc w:val="both"/>
              <w:rPr>
                <w:rFonts w:ascii="Calibri" w:hAnsi="Calibri"/>
                <w:color w:val="0000FF"/>
                <w:sz w:val="22"/>
                <w:szCs w:val="22"/>
              </w:rPr>
            </w:pPr>
            <w:r>
              <w:rPr>
                <w:rFonts w:ascii="Calibri" w:hAnsi="Calibri"/>
                <w:color w:val="0000FF"/>
                <w:sz w:val="22"/>
                <w:szCs w:val="22"/>
              </w:rPr>
              <w:t>2.16</w:t>
            </w:r>
            <w:r w:rsidR="00F03F38">
              <w:rPr>
                <w:rFonts w:ascii="Calibri" w:hAnsi="Calibri"/>
                <w:color w:val="0000FF"/>
                <w:sz w:val="22"/>
                <w:szCs w:val="22"/>
              </w:rPr>
              <w:t>.1</w:t>
            </w:r>
          </w:p>
        </w:tc>
        <w:tc>
          <w:tcPr>
            <w:tcW w:w="8448" w:type="dxa"/>
            <w:hideMark/>
          </w:tcPr>
          <w:p w14:paraId="22A9F7D4" w14:textId="2FE6AF33" w:rsidR="00F03F38" w:rsidRDefault="00BC3188">
            <w:pPr>
              <w:spacing w:after="200" w:line="316" w:lineRule="auto"/>
              <w:jc w:val="both"/>
              <w:rPr>
                <w:rFonts w:ascii="Calibri" w:hAnsi="Calibri"/>
                <w:sz w:val="22"/>
                <w:szCs w:val="22"/>
              </w:rPr>
            </w:pPr>
            <w:r w:rsidRPr="00BC3188">
              <w:rPr>
                <w:rFonts w:ascii="Calibri" w:hAnsi="Calibri"/>
                <w:sz w:val="22"/>
                <w:szCs w:val="22"/>
              </w:rPr>
              <w:t>Tenderers should be aware that, under the Freedom of Information Act 2014 and the European Communities (Access to Information on the Environment) Regulations 2007 to 2014, information provided by them during this Competition may be liable to be disclosed.</w:t>
            </w:r>
          </w:p>
        </w:tc>
      </w:tr>
      <w:tr w:rsidR="00F03F38" w14:paraId="22A9F7D8" w14:textId="77777777" w:rsidTr="00F03F38">
        <w:tc>
          <w:tcPr>
            <w:tcW w:w="794" w:type="dxa"/>
            <w:hideMark/>
          </w:tcPr>
          <w:p w14:paraId="22A9F7D6" w14:textId="14AA5EA2" w:rsidR="00F03F38" w:rsidRDefault="00E93D48">
            <w:pPr>
              <w:spacing w:after="200" w:line="316" w:lineRule="auto"/>
              <w:jc w:val="both"/>
              <w:rPr>
                <w:rFonts w:ascii="Calibri" w:hAnsi="Calibri"/>
                <w:color w:val="0000FF"/>
                <w:sz w:val="22"/>
                <w:szCs w:val="22"/>
              </w:rPr>
            </w:pPr>
            <w:r>
              <w:rPr>
                <w:rFonts w:ascii="Calibri" w:hAnsi="Calibri"/>
                <w:color w:val="0000FF"/>
                <w:sz w:val="22"/>
                <w:szCs w:val="22"/>
              </w:rPr>
              <w:t>2.16</w:t>
            </w:r>
            <w:r w:rsidR="00F03F38">
              <w:rPr>
                <w:rFonts w:ascii="Calibri" w:hAnsi="Calibri"/>
                <w:color w:val="0000FF"/>
                <w:sz w:val="22"/>
                <w:szCs w:val="22"/>
              </w:rPr>
              <w:t>.2</w:t>
            </w:r>
          </w:p>
        </w:tc>
        <w:tc>
          <w:tcPr>
            <w:tcW w:w="8448" w:type="dxa"/>
            <w:hideMark/>
          </w:tcPr>
          <w:p w14:paraId="22A9F7D7" w14:textId="5BDC9307" w:rsidR="00F03F38" w:rsidRDefault="00571CB7" w:rsidP="00544C6F">
            <w:pPr>
              <w:spacing w:after="200" w:line="316" w:lineRule="auto"/>
              <w:jc w:val="both"/>
              <w:rPr>
                <w:rFonts w:ascii="Calibri" w:hAnsi="Calibri"/>
                <w:sz w:val="22"/>
                <w:szCs w:val="22"/>
              </w:rPr>
            </w:pPr>
            <w:r w:rsidRPr="00013256">
              <w:rPr>
                <w:rFonts w:ascii="Calibri" w:hAnsi="Calibri"/>
                <w:sz w:val="22"/>
                <w:szCs w:val="22"/>
              </w:rPr>
              <w:t xml:space="preserve">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its decision on a request received.  The Contracting Authority accepts no liability whatsoever in respect of any information provided which is subsequently released (irrespective of notification) or in respect of any consequential damage suffered </w:t>
            </w:r>
            <w:proofErr w:type="gramStart"/>
            <w:r w:rsidRPr="00013256">
              <w:rPr>
                <w:rFonts w:ascii="Calibri" w:hAnsi="Calibri"/>
                <w:sz w:val="22"/>
                <w:szCs w:val="22"/>
              </w:rPr>
              <w:t>as a result of</w:t>
            </w:r>
            <w:proofErr w:type="gramEnd"/>
            <w:r w:rsidRPr="00013256">
              <w:rPr>
                <w:rFonts w:ascii="Calibri" w:hAnsi="Calibri"/>
                <w:sz w:val="22"/>
                <w:szCs w:val="22"/>
              </w:rPr>
              <w:t xml:space="preserve"> such obligations.</w:t>
            </w:r>
          </w:p>
        </w:tc>
      </w:tr>
    </w:tbl>
    <w:p w14:paraId="22A9F7D9" w14:textId="5DB88315" w:rsidR="00F03F38" w:rsidRDefault="00E93D48" w:rsidP="00F03F38">
      <w:pPr>
        <w:pStyle w:val="Heading2"/>
        <w:jc w:val="both"/>
        <w:rPr>
          <w:rFonts w:ascii="Calibri" w:hAnsi="Calibri"/>
        </w:rPr>
      </w:pPr>
      <w:bookmarkStart w:id="42" w:name="_Toc450043761"/>
      <w:bookmarkStart w:id="43" w:name="_Toc453668443"/>
      <w:r>
        <w:rPr>
          <w:rFonts w:ascii="Calibri" w:hAnsi="Calibri"/>
        </w:rPr>
        <w:t>2.17</w:t>
      </w:r>
      <w:r w:rsidR="00F03F38">
        <w:rPr>
          <w:rFonts w:ascii="Calibri" w:hAnsi="Calibri"/>
        </w:rPr>
        <w:tab/>
        <w:t>Tax Clearance</w:t>
      </w:r>
      <w:bookmarkEnd w:id="42"/>
      <w:bookmarkEnd w:id="43"/>
    </w:p>
    <w:tbl>
      <w:tblPr>
        <w:tblW w:w="0" w:type="auto"/>
        <w:tblLayout w:type="fixed"/>
        <w:tblLook w:val="01E0" w:firstRow="1" w:lastRow="1" w:firstColumn="1" w:lastColumn="1" w:noHBand="0" w:noVBand="0"/>
      </w:tblPr>
      <w:tblGrid>
        <w:gridCol w:w="794"/>
        <w:gridCol w:w="8448"/>
      </w:tblGrid>
      <w:tr w:rsidR="00F03F38" w14:paraId="22A9F7DC" w14:textId="77777777" w:rsidTr="00F03F38">
        <w:tc>
          <w:tcPr>
            <w:tcW w:w="794" w:type="dxa"/>
            <w:hideMark/>
          </w:tcPr>
          <w:p w14:paraId="22A9F7DA" w14:textId="200E354D" w:rsidR="00F03F38" w:rsidRDefault="00E93D48">
            <w:pPr>
              <w:jc w:val="both"/>
              <w:rPr>
                <w:rFonts w:ascii="Calibri" w:hAnsi="Calibri"/>
                <w:color w:val="0000FF"/>
                <w:sz w:val="22"/>
                <w:szCs w:val="22"/>
              </w:rPr>
            </w:pPr>
            <w:r>
              <w:rPr>
                <w:rFonts w:ascii="Calibri" w:hAnsi="Calibri"/>
                <w:color w:val="0000FF"/>
                <w:sz w:val="22"/>
                <w:szCs w:val="22"/>
              </w:rPr>
              <w:t>2.17</w:t>
            </w:r>
            <w:r w:rsidR="00F03F38">
              <w:rPr>
                <w:rFonts w:ascii="Calibri" w:hAnsi="Calibri"/>
                <w:color w:val="0000FF"/>
                <w:sz w:val="22"/>
                <w:szCs w:val="22"/>
              </w:rPr>
              <w:t>.1</w:t>
            </w:r>
          </w:p>
        </w:tc>
        <w:tc>
          <w:tcPr>
            <w:tcW w:w="8448" w:type="dxa"/>
            <w:hideMark/>
          </w:tcPr>
          <w:p w14:paraId="22A9F7DB" w14:textId="77777777" w:rsidR="00F03F38" w:rsidRDefault="00F03F38">
            <w:pPr>
              <w:spacing w:after="200" w:line="314" w:lineRule="auto"/>
              <w:jc w:val="both"/>
              <w:rPr>
                <w:rFonts w:ascii="Calibri" w:hAnsi="Calibri"/>
                <w:sz w:val="22"/>
                <w:szCs w:val="22"/>
              </w:rPr>
            </w:pPr>
            <w:r>
              <w:rPr>
                <w:rFonts w:ascii="Calibri" w:hAnsi="Calibri"/>
                <w:sz w:val="22"/>
                <w:szCs w:val="22"/>
              </w:rPr>
              <w:t xml:space="preserve">It will be a condition of any Goods Contract pursuant to this Competition that the successful Tenderer(s) shall, for the term of such contract(s), comply with all EU and domestic tax laws.  Tenderers are referred to </w:t>
            </w:r>
            <w:hyperlink r:id="rId18" w:history="1">
              <w:r>
                <w:rPr>
                  <w:rStyle w:val="Hyperlink"/>
                  <w:rFonts w:ascii="Calibri" w:hAnsi="Calibri"/>
                  <w:sz w:val="22"/>
                  <w:szCs w:val="22"/>
                </w:rPr>
                <w:t>www.revenue.ie</w:t>
              </w:r>
            </w:hyperlink>
            <w:r>
              <w:rPr>
                <w:rFonts w:ascii="Calibri" w:hAnsi="Calibri"/>
                <w:sz w:val="22"/>
                <w:szCs w:val="22"/>
              </w:rPr>
              <w:t xml:space="preserve"> for further information.  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Pr>
                <w:rFonts w:ascii="Calibri" w:hAnsi="Calibri"/>
                <w:sz w:val="22"/>
                <w:szCs w:val="22"/>
              </w:rPr>
              <w:t>numbers</w:t>
            </w:r>
            <w:proofErr w:type="gramEnd"/>
            <w:r>
              <w:rPr>
                <w:rFonts w:ascii="Calibri" w:hAnsi="Calibri"/>
                <w:sz w:val="22"/>
                <w:szCs w:val="22"/>
              </w:rPr>
              <w:t xml:space="preserve"> the successful Tenderer acknowledges and agrees that the Contracting Authority has the permission of the successful Tenderer to verify its tax cleared position online.</w:t>
            </w:r>
          </w:p>
        </w:tc>
      </w:tr>
      <w:tr w:rsidR="00A86636" w14:paraId="7B2DE35D" w14:textId="77777777" w:rsidTr="00F34838">
        <w:trPr>
          <w:trHeight w:hRule="exact" w:val="846"/>
        </w:trPr>
        <w:tc>
          <w:tcPr>
            <w:tcW w:w="794" w:type="dxa"/>
          </w:tcPr>
          <w:p w14:paraId="3DC2098E" w14:textId="63F83C23" w:rsidR="00A86636" w:rsidRDefault="00E93D48">
            <w:pPr>
              <w:jc w:val="both"/>
              <w:rPr>
                <w:rFonts w:ascii="Calibri" w:hAnsi="Calibri"/>
                <w:color w:val="0000FF"/>
                <w:sz w:val="22"/>
                <w:szCs w:val="22"/>
              </w:rPr>
            </w:pPr>
            <w:r>
              <w:rPr>
                <w:rFonts w:ascii="Calibri" w:hAnsi="Calibri"/>
                <w:color w:val="0000FF"/>
                <w:sz w:val="22"/>
                <w:szCs w:val="22"/>
              </w:rPr>
              <w:t>2.17</w:t>
            </w:r>
            <w:r w:rsidR="00A86636">
              <w:rPr>
                <w:rFonts w:ascii="Calibri" w:hAnsi="Calibri"/>
                <w:color w:val="0000FF"/>
                <w:sz w:val="22"/>
                <w:szCs w:val="22"/>
              </w:rPr>
              <w:t>.2</w:t>
            </w:r>
          </w:p>
        </w:tc>
        <w:tc>
          <w:tcPr>
            <w:tcW w:w="8448" w:type="dxa"/>
          </w:tcPr>
          <w:p w14:paraId="57F55E42" w14:textId="0699377C" w:rsidR="00A86636" w:rsidRPr="001A1DB6" w:rsidRDefault="00574CD9" w:rsidP="00917ED7">
            <w:pPr>
              <w:spacing w:after="200" w:line="276" w:lineRule="auto"/>
              <w:jc w:val="both"/>
              <w:rPr>
                <w:rFonts w:ascii="Calibri" w:hAnsi="Calibri"/>
                <w:sz w:val="22"/>
                <w:szCs w:val="22"/>
              </w:rPr>
            </w:pPr>
            <w:r w:rsidRPr="00E94CE1">
              <w:rPr>
                <w:rFonts w:ascii="Calibri" w:hAnsi="Calibri"/>
                <w:sz w:val="22"/>
                <w:szCs w:val="22"/>
              </w:rPr>
              <w:t xml:space="preserve">Non-resident successful Tenderers who have no tax registration number in this State must </w:t>
            </w:r>
            <w:r w:rsidR="00917ED7">
              <w:rPr>
                <w:rFonts w:ascii="Calibri" w:hAnsi="Calibri"/>
                <w:sz w:val="22"/>
                <w:szCs w:val="22"/>
              </w:rPr>
              <w:t xml:space="preserve">apply for a tax clearance certificate. </w:t>
            </w:r>
            <w:r w:rsidRPr="00E94CE1">
              <w:rPr>
                <w:rFonts w:ascii="Calibri" w:hAnsi="Calibri"/>
                <w:sz w:val="22"/>
                <w:szCs w:val="22"/>
              </w:rPr>
              <w:t xml:space="preserve">  This </w:t>
            </w:r>
            <w:proofErr w:type="gramStart"/>
            <w:r w:rsidR="00917ED7">
              <w:rPr>
                <w:rFonts w:ascii="Calibri" w:hAnsi="Calibri"/>
                <w:sz w:val="22"/>
                <w:szCs w:val="22"/>
              </w:rPr>
              <w:t>has to</w:t>
            </w:r>
            <w:proofErr w:type="gramEnd"/>
            <w:r w:rsidR="00917ED7">
              <w:rPr>
                <w:rFonts w:ascii="Calibri" w:hAnsi="Calibri"/>
                <w:sz w:val="22"/>
                <w:szCs w:val="22"/>
              </w:rPr>
              <w:t xml:space="preserve"> be done online. More details can be found at:</w:t>
            </w:r>
            <w:r w:rsidRPr="008A7F8D">
              <w:rPr>
                <w:rFonts w:ascii="Calibri" w:eastAsia="Calibri" w:hAnsi="Calibri"/>
                <w:color w:val="00B050"/>
                <w:sz w:val="22"/>
                <w:szCs w:val="22"/>
                <w:lang w:val="en-IE" w:eastAsia="en-IE"/>
              </w:rPr>
              <w:t xml:space="preserve"> </w:t>
            </w:r>
            <w:hyperlink r:id="rId19" w:history="1">
              <w:r w:rsidR="00917ED7">
                <w:rPr>
                  <w:rStyle w:val="Hyperlink"/>
                  <w:rFonts w:ascii="Calibri" w:eastAsia="Calibri" w:hAnsi="Calibri"/>
                  <w:sz w:val="22"/>
                  <w:szCs w:val="22"/>
                  <w:lang w:val="en-IE" w:eastAsia="en-IE"/>
                </w:rPr>
                <w:t>How-to-apply-for-a-tax-clearance-certificate/non-resident-applications</w:t>
              </w:r>
            </w:hyperlink>
            <w:r w:rsidR="006D788D">
              <w:rPr>
                <w:rFonts w:ascii="Calibri" w:eastAsia="Calibri" w:hAnsi="Calibri"/>
                <w:color w:val="00B050"/>
                <w:sz w:val="22"/>
                <w:szCs w:val="22"/>
                <w:lang w:val="en-IE" w:eastAsia="en-IE"/>
              </w:rPr>
              <w:t>.</w:t>
            </w:r>
          </w:p>
        </w:tc>
      </w:tr>
      <w:tr w:rsidR="00A86636" w14:paraId="1F7EE99D" w14:textId="77777777" w:rsidTr="00F03F38">
        <w:tc>
          <w:tcPr>
            <w:tcW w:w="794" w:type="dxa"/>
          </w:tcPr>
          <w:p w14:paraId="3EFE14ED" w14:textId="087B392F" w:rsidR="00A86636" w:rsidRDefault="00E93D48">
            <w:pPr>
              <w:jc w:val="both"/>
              <w:rPr>
                <w:rFonts w:ascii="Calibri" w:hAnsi="Calibri"/>
                <w:color w:val="0000FF"/>
                <w:sz w:val="22"/>
                <w:szCs w:val="22"/>
              </w:rPr>
            </w:pPr>
            <w:r>
              <w:rPr>
                <w:rFonts w:ascii="Calibri" w:hAnsi="Calibri"/>
                <w:color w:val="0000FF"/>
                <w:sz w:val="22"/>
                <w:szCs w:val="22"/>
              </w:rPr>
              <w:t>2.17</w:t>
            </w:r>
            <w:r w:rsidR="00A86636">
              <w:rPr>
                <w:rFonts w:ascii="Calibri" w:hAnsi="Calibri"/>
                <w:color w:val="0000FF"/>
                <w:sz w:val="22"/>
                <w:szCs w:val="22"/>
              </w:rPr>
              <w:t>.3</w:t>
            </w:r>
          </w:p>
        </w:tc>
        <w:tc>
          <w:tcPr>
            <w:tcW w:w="8448" w:type="dxa"/>
          </w:tcPr>
          <w:p w14:paraId="34759FC4" w14:textId="2B73CB07" w:rsidR="00A86636" w:rsidRPr="00A86636" w:rsidRDefault="00E93D48" w:rsidP="00560B2F">
            <w:pPr>
              <w:spacing w:after="200" w:line="276" w:lineRule="auto"/>
              <w:jc w:val="both"/>
              <w:rPr>
                <w:rFonts w:ascii="Calibri" w:eastAsia="Calibri" w:hAnsi="Calibri"/>
                <w:color w:val="00B050"/>
                <w:lang w:val="en-IE"/>
              </w:rPr>
            </w:pPr>
            <w:r w:rsidRPr="00D601C3">
              <w:rPr>
                <w:rFonts w:ascii="Calibri" w:hAnsi="Calibri"/>
                <w:sz w:val="22"/>
                <w:szCs w:val="22"/>
              </w:rPr>
              <w:t>T</w:t>
            </w:r>
            <w:r w:rsidR="00A86636" w:rsidRPr="00D601C3">
              <w:rPr>
                <w:rFonts w:ascii="Calibri" w:hAnsi="Calibri"/>
                <w:sz w:val="22"/>
                <w:szCs w:val="22"/>
              </w:rPr>
              <w:t xml:space="preserve">he successful Tenderer must retain records of tax reference numbers for any subcontractors where payments exceed €650 (incl. VAT).  Tenderers should note that the provisions of </w:t>
            </w:r>
            <w:hyperlink r:id="rId20" w:history="1">
              <w:r w:rsidR="00A86636" w:rsidRPr="001A1DB6">
                <w:rPr>
                  <w:rFonts w:ascii="Calibri" w:eastAsia="Calibri" w:hAnsi="Calibri"/>
                  <w:color w:val="6E551E"/>
                  <w:sz w:val="22"/>
                  <w:szCs w:val="22"/>
                  <w:u w:val="single"/>
                  <w:lang w:val="en-IE"/>
                </w:rPr>
                <w:t>Department of Finance Circular 43/06</w:t>
              </w:r>
            </w:hyperlink>
            <w:r w:rsidR="00A27A75">
              <w:rPr>
                <w:rFonts w:ascii="Calibri" w:eastAsia="Calibri" w:hAnsi="Calibri"/>
                <w:lang w:val="en-IE"/>
              </w:rPr>
              <w:t xml:space="preserve"> </w:t>
            </w:r>
            <w:r w:rsidR="00A86636" w:rsidRPr="00D601C3">
              <w:rPr>
                <w:rFonts w:ascii="Calibri" w:hAnsi="Calibri"/>
                <w:sz w:val="22"/>
                <w:szCs w:val="22"/>
              </w:rPr>
              <w:t xml:space="preserve">apply to any Contract awarded under this RFT and the </w:t>
            </w:r>
            <w:r w:rsidR="007C4916">
              <w:rPr>
                <w:rFonts w:ascii="Calibri" w:hAnsi="Calibri"/>
                <w:sz w:val="22"/>
                <w:szCs w:val="22"/>
              </w:rPr>
              <w:t>Contracting Authority</w:t>
            </w:r>
            <w:r w:rsidR="00A86636" w:rsidRPr="00D601C3">
              <w:rPr>
                <w:rFonts w:ascii="Calibri" w:hAnsi="Calibri"/>
                <w:sz w:val="22"/>
                <w:szCs w:val="22"/>
              </w:rPr>
              <w:t xml:space="preserve"> may require </w:t>
            </w:r>
            <w:r w:rsidR="00560B2F" w:rsidRPr="00D601C3">
              <w:rPr>
                <w:rFonts w:ascii="Calibri" w:hAnsi="Calibri"/>
                <w:sz w:val="22"/>
                <w:szCs w:val="22"/>
              </w:rPr>
              <w:t xml:space="preserve">the </w:t>
            </w:r>
            <w:r w:rsidR="00A86636" w:rsidRPr="00D601C3">
              <w:rPr>
                <w:rFonts w:ascii="Calibri" w:hAnsi="Calibri"/>
                <w:sz w:val="22"/>
                <w:szCs w:val="22"/>
              </w:rPr>
              <w:t xml:space="preserve">Tax </w:t>
            </w:r>
            <w:r w:rsidR="00560B2F" w:rsidRPr="00D601C3">
              <w:rPr>
                <w:rFonts w:ascii="Calibri" w:hAnsi="Calibri"/>
                <w:sz w:val="22"/>
                <w:szCs w:val="22"/>
              </w:rPr>
              <w:t>Reference Number</w:t>
            </w:r>
            <w:r w:rsidR="00A86636" w:rsidRPr="00D601C3">
              <w:rPr>
                <w:rFonts w:ascii="Calibri" w:hAnsi="Calibri"/>
                <w:sz w:val="22"/>
                <w:szCs w:val="22"/>
              </w:rPr>
              <w:t xml:space="preserve"> for any subcontractor where payments exceed €2,600 (incl. VAT) in a twelve-month period.</w:t>
            </w:r>
          </w:p>
        </w:tc>
      </w:tr>
    </w:tbl>
    <w:p w14:paraId="22A9F7DD" w14:textId="087A6377" w:rsidR="00F03F38" w:rsidRDefault="00E93D48" w:rsidP="00F03F38">
      <w:pPr>
        <w:pStyle w:val="Heading2"/>
        <w:jc w:val="both"/>
        <w:rPr>
          <w:rFonts w:ascii="Calibri" w:hAnsi="Calibri"/>
        </w:rPr>
      </w:pPr>
      <w:bookmarkStart w:id="44" w:name="_Toc450043762"/>
      <w:bookmarkStart w:id="45" w:name="_Toc453668444"/>
      <w:r>
        <w:rPr>
          <w:rFonts w:ascii="Calibri" w:hAnsi="Calibri"/>
        </w:rPr>
        <w:t>2.18</w:t>
      </w:r>
      <w:r w:rsidR="00F03F38">
        <w:rPr>
          <w:rFonts w:ascii="Calibri" w:hAnsi="Calibri"/>
        </w:rPr>
        <w:tab/>
        <w:t>Conflicts of Interest</w:t>
      </w:r>
      <w:bookmarkEnd w:id="44"/>
      <w:bookmarkEnd w:id="45"/>
    </w:p>
    <w:p w14:paraId="22A9F7DE" w14:textId="66BB39D4"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Any conflict of interest or potential conflict of interest on the part of a Tenderer, Subcontractor or individual employee(s) or agent(s) of a Tenderer or Subcontractors(s) must be fully disclosed to the Contracting Authority as soon as the conflict or potential conflict is or becomes apparent.  </w:t>
      </w:r>
      <w:r w:rsidR="00FC3F90">
        <w:rPr>
          <w:rFonts w:ascii="Calibri" w:hAnsi="Calibri"/>
          <w:sz w:val="22"/>
          <w:szCs w:val="22"/>
        </w:rPr>
        <w:t xml:space="preserve">Tenderers are required to declare that the preparation of their Tender was carried out independently. </w:t>
      </w:r>
      <w:r>
        <w:rPr>
          <w:rFonts w:ascii="Calibri" w:hAnsi="Calibri"/>
          <w:sz w:val="22"/>
          <w:szCs w:val="22"/>
        </w:rPr>
        <w:t xml:space="preserve">In the event of any actual or potential conflict of interest, the Contracting Authority may invite Tenderers to propose means by which the conflict of interest might be </w:t>
      </w:r>
      <w:r w:rsidRPr="00783805">
        <w:rPr>
          <w:rFonts w:ascii="Calibri" w:hAnsi="Calibri"/>
          <w:sz w:val="22"/>
          <w:szCs w:val="22"/>
        </w:rPr>
        <w:t>removed</w:t>
      </w:r>
      <w:r w:rsidR="00463421" w:rsidRPr="00783805">
        <w:rPr>
          <w:rFonts w:ascii="Calibri" w:hAnsi="Calibri"/>
          <w:sz w:val="22"/>
          <w:szCs w:val="22"/>
        </w:rPr>
        <w:t xml:space="preserve"> and in circumstances where there are links between Tenderers, the Contracting Authority may seek further information to confirm the Tenders have been prepared independently</w:t>
      </w:r>
      <w:r w:rsidRPr="00783805">
        <w:rPr>
          <w:rFonts w:ascii="Calibri" w:hAnsi="Calibri"/>
          <w:sz w:val="22"/>
          <w:szCs w:val="22"/>
        </w:rPr>
        <w:t>.</w:t>
      </w:r>
      <w:r>
        <w:rPr>
          <w:rFonts w:ascii="Calibri" w:hAnsi="Calibri"/>
          <w:sz w:val="22"/>
          <w:szCs w:val="22"/>
        </w:rPr>
        <w:t xml:space="preserve"> The Contracting Authority will, at its absolute discretion, decide on the appropriate course of action, which may in appropriate circumstances include eliminating a Tenderer from this Competition or terminating any Goods Contract </w:t>
      </w:r>
      <w:proofErr w:type="gramStart"/>
      <w:r>
        <w:rPr>
          <w:rFonts w:ascii="Calibri" w:hAnsi="Calibri"/>
          <w:sz w:val="22"/>
          <w:szCs w:val="22"/>
        </w:rPr>
        <w:t>entered into</w:t>
      </w:r>
      <w:proofErr w:type="gramEnd"/>
      <w:r>
        <w:rPr>
          <w:rFonts w:ascii="Calibri" w:hAnsi="Calibri"/>
          <w:sz w:val="22"/>
          <w:szCs w:val="22"/>
        </w:rPr>
        <w:t xml:space="preserve"> by a Tenderer. </w:t>
      </w:r>
    </w:p>
    <w:p w14:paraId="22A9F7DF" w14:textId="65C51D5E" w:rsidR="00F03F38" w:rsidRDefault="00426D60" w:rsidP="00F03F38">
      <w:pPr>
        <w:pStyle w:val="Heading2"/>
        <w:jc w:val="both"/>
        <w:rPr>
          <w:rFonts w:ascii="Calibri" w:hAnsi="Calibri"/>
        </w:rPr>
      </w:pPr>
      <w:bookmarkStart w:id="46" w:name="_Toc450043763"/>
      <w:bookmarkStart w:id="47" w:name="_Toc453668445"/>
      <w:r>
        <w:rPr>
          <w:rFonts w:ascii="Calibri" w:hAnsi="Calibri"/>
        </w:rPr>
        <w:t>2.19</w:t>
      </w:r>
      <w:r w:rsidR="00F03F38">
        <w:rPr>
          <w:rFonts w:ascii="Calibri" w:hAnsi="Calibri"/>
        </w:rPr>
        <w:tab/>
        <w:t>Withdrawal from this Competition</w:t>
      </w:r>
      <w:bookmarkEnd w:id="46"/>
      <w:bookmarkEnd w:id="47"/>
    </w:p>
    <w:p w14:paraId="22A9F7E0"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Tenderers are required to notify the Contracting Authority immediately, via the e-tenders website, if at any stage they decide to withdraw from this Competition. </w:t>
      </w:r>
    </w:p>
    <w:p w14:paraId="22A9F7E1" w14:textId="568787B5" w:rsidR="00F03F38" w:rsidRDefault="00426D60" w:rsidP="00F03F38">
      <w:pPr>
        <w:pStyle w:val="Heading2"/>
        <w:jc w:val="both"/>
        <w:rPr>
          <w:rFonts w:ascii="Calibri" w:hAnsi="Calibri"/>
        </w:rPr>
      </w:pPr>
      <w:bookmarkStart w:id="48" w:name="_Toc450043764"/>
      <w:bookmarkStart w:id="49" w:name="_Toc453668446"/>
      <w:r>
        <w:rPr>
          <w:rFonts w:ascii="Calibri" w:hAnsi="Calibri"/>
        </w:rPr>
        <w:t>2.20</w:t>
      </w:r>
      <w:r w:rsidR="00F03F38">
        <w:rPr>
          <w:rFonts w:ascii="Calibri" w:hAnsi="Calibri"/>
        </w:rPr>
        <w:tab/>
        <w:t>Site Visit</w:t>
      </w:r>
      <w:bookmarkEnd w:id="48"/>
      <w:bookmarkEnd w:id="49"/>
    </w:p>
    <w:tbl>
      <w:tblPr>
        <w:tblW w:w="0" w:type="auto"/>
        <w:tblLayout w:type="fixed"/>
        <w:tblLook w:val="01E0" w:firstRow="1" w:lastRow="1" w:firstColumn="1" w:lastColumn="1" w:noHBand="0" w:noVBand="0"/>
      </w:tblPr>
      <w:tblGrid>
        <w:gridCol w:w="794"/>
        <w:gridCol w:w="8448"/>
      </w:tblGrid>
      <w:tr w:rsidR="00F03F38" w14:paraId="22A9F7E5" w14:textId="77777777" w:rsidTr="00F03F38">
        <w:tc>
          <w:tcPr>
            <w:tcW w:w="794" w:type="dxa"/>
            <w:hideMark/>
          </w:tcPr>
          <w:p w14:paraId="22A9F7E2" w14:textId="206DE47D" w:rsidR="00F03F38" w:rsidRDefault="00D02210" w:rsidP="00426D60">
            <w:pPr>
              <w:jc w:val="both"/>
              <w:rPr>
                <w:rFonts w:ascii="Calibri" w:hAnsi="Calibri"/>
                <w:color w:val="0000FF"/>
                <w:sz w:val="22"/>
                <w:szCs w:val="22"/>
              </w:rPr>
            </w:pPr>
            <w:r>
              <w:rPr>
                <w:rFonts w:ascii="Calibri" w:hAnsi="Calibri"/>
                <w:color w:val="0000FF"/>
                <w:sz w:val="22"/>
                <w:szCs w:val="22"/>
              </w:rPr>
              <w:t>2.2</w:t>
            </w:r>
            <w:r w:rsidR="00426D60">
              <w:rPr>
                <w:rFonts w:ascii="Calibri" w:hAnsi="Calibri"/>
                <w:color w:val="0000FF"/>
                <w:sz w:val="22"/>
                <w:szCs w:val="22"/>
              </w:rPr>
              <w:t>0</w:t>
            </w:r>
            <w:r w:rsidR="00F03F38">
              <w:rPr>
                <w:rFonts w:ascii="Calibri" w:hAnsi="Calibri"/>
                <w:color w:val="0000FF"/>
                <w:sz w:val="22"/>
                <w:szCs w:val="22"/>
              </w:rPr>
              <w:t>.1</w:t>
            </w:r>
          </w:p>
        </w:tc>
        <w:tc>
          <w:tcPr>
            <w:tcW w:w="8448" w:type="dxa"/>
            <w:hideMark/>
          </w:tcPr>
          <w:sdt>
            <w:sdtPr>
              <w:rPr>
                <w:rFonts w:ascii="Calibri" w:hAnsi="Calibri"/>
                <w:i/>
                <w:color w:val="FF0000"/>
                <w:sz w:val="22"/>
                <w:szCs w:val="22"/>
              </w:rPr>
              <w:id w:val="1406555"/>
              <w:placeholder>
                <w:docPart w:val="5B200EEEB7314A74848DFA0BEBE12B12"/>
              </w:placeholder>
            </w:sdtPr>
            <w:sdtEndPr/>
            <w:sdtContent>
              <w:p w14:paraId="22A9F7E4" w14:textId="68B88E32" w:rsidR="00F03F38" w:rsidRPr="003A3907" w:rsidRDefault="00F03F38" w:rsidP="003A3907">
                <w:pPr>
                  <w:spacing w:after="200" w:line="314" w:lineRule="auto"/>
                  <w:jc w:val="both"/>
                  <w:rPr>
                    <w:rFonts w:ascii="Calibri" w:hAnsi="Calibri"/>
                    <w:iCs/>
                    <w:color w:val="FF0000"/>
                    <w:sz w:val="22"/>
                    <w:szCs w:val="22"/>
                  </w:rPr>
                </w:pPr>
                <w:r w:rsidRPr="00295622">
                  <w:rPr>
                    <w:rFonts w:ascii="Calibri" w:hAnsi="Calibri"/>
                    <w:iCs/>
                    <w:sz w:val="22"/>
                    <w:szCs w:val="22"/>
                  </w:rPr>
                  <w:t>Not Use</w:t>
                </w:r>
                <w:r w:rsidR="003A3907" w:rsidRPr="00295622">
                  <w:rPr>
                    <w:rFonts w:ascii="Calibri" w:hAnsi="Calibri"/>
                    <w:iCs/>
                    <w:sz w:val="22"/>
                    <w:szCs w:val="22"/>
                  </w:rPr>
                  <w:t>d</w:t>
                </w:r>
              </w:p>
            </w:sdtContent>
          </w:sdt>
        </w:tc>
      </w:tr>
      <w:tr w:rsidR="0015783F" w:rsidRPr="001A1DB6" w14:paraId="10866F31" w14:textId="77777777" w:rsidTr="00F03F38">
        <w:tc>
          <w:tcPr>
            <w:tcW w:w="794" w:type="dxa"/>
          </w:tcPr>
          <w:p w14:paraId="3FF0BFA8" w14:textId="53926FBF" w:rsidR="0015783F" w:rsidRDefault="00D02210" w:rsidP="00426D60">
            <w:pPr>
              <w:jc w:val="both"/>
              <w:rPr>
                <w:rFonts w:ascii="Calibri" w:hAnsi="Calibri"/>
                <w:color w:val="0000FF"/>
                <w:sz w:val="22"/>
                <w:szCs w:val="22"/>
              </w:rPr>
            </w:pPr>
            <w:r>
              <w:rPr>
                <w:rFonts w:ascii="Calibri" w:hAnsi="Calibri"/>
                <w:color w:val="0000FF"/>
                <w:sz w:val="22"/>
                <w:szCs w:val="22"/>
              </w:rPr>
              <w:t>2.2</w:t>
            </w:r>
            <w:r w:rsidR="00426D60">
              <w:rPr>
                <w:rFonts w:ascii="Calibri" w:hAnsi="Calibri"/>
                <w:color w:val="0000FF"/>
                <w:sz w:val="22"/>
                <w:szCs w:val="22"/>
              </w:rPr>
              <w:t>0</w:t>
            </w:r>
            <w:r w:rsidR="0015783F">
              <w:rPr>
                <w:rFonts w:ascii="Calibri" w:hAnsi="Calibri"/>
                <w:color w:val="0000FF"/>
                <w:sz w:val="22"/>
                <w:szCs w:val="22"/>
              </w:rPr>
              <w:t>.2</w:t>
            </w:r>
          </w:p>
        </w:tc>
        <w:tc>
          <w:tcPr>
            <w:tcW w:w="8448" w:type="dxa"/>
          </w:tcPr>
          <w:p w14:paraId="11F57497" w14:textId="7EE3CFFA" w:rsidR="0015783F" w:rsidRPr="003A3907" w:rsidRDefault="002D2AD5" w:rsidP="002D2AD5">
            <w:pPr>
              <w:spacing w:after="200" w:line="314" w:lineRule="auto"/>
              <w:jc w:val="both"/>
              <w:rPr>
                <w:rFonts w:ascii="Calibri" w:hAnsi="Calibri"/>
                <w:iCs/>
                <w:sz w:val="22"/>
                <w:szCs w:val="22"/>
              </w:rPr>
            </w:pPr>
            <w:r w:rsidRPr="00295622">
              <w:rPr>
                <w:rFonts w:ascii="Calibri" w:hAnsi="Calibri"/>
                <w:iCs/>
                <w:sz w:val="22"/>
                <w:szCs w:val="22"/>
              </w:rPr>
              <w:t>Not Used</w:t>
            </w:r>
            <w:r w:rsidR="00D601C3" w:rsidRPr="00295622">
              <w:rPr>
                <w:rFonts w:ascii="Calibri" w:hAnsi="Calibri"/>
                <w:iCs/>
                <w:noProof/>
                <w:sz w:val="22"/>
                <w:szCs w:val="22"/>
              </w:rPr>
              <w:t xml:space="preserve"> </w:t>
            </w:r>
          </w:p>
        </w:tc>
      </w:tr>
    </w:tbl>
    <w:p w14:paraId="22A9F7E6" w14:textId="4589C521" w:rsidR="00F03F38" w:rsidRDefault="00426D60" w:rsidP="00F03F38">
      <w:pPr>
        <w:pStyle w:val="Heading2"/>
        <w:keepNext w:val="0"/>
        <w:keepLines/>
        <w:spacing w:after="100"/>
        <w:ind w:firstLine="0"/>
        <w:jc w:val="both"/>
      </w:pPr>
      <w:bookmarkStart w:id="50" w:name="_Toc450043765"/>
      <w:bookmarkStart w:id="51" w:name="_Toc453668447"/>
      <w:r>
        <w:rPr>
          <w:rFonts w:ascii="Calibri" w:hAnsi="Calibri"/>
        </w:rPr>
        <w:t>2.21</w:t>
      </w:r>
      <w:r w:rsidR="00F03F38">
        <w:rPr>
          <w:rFonts w:ascii="Calibri" w:hAnsi="Calibri"/>
        </w:rPr>
        <w:tab/>
        <w:t>Insurance</w:t>
      </w:r>
      <w:bookmarkEnd w:id="50"/>
      <w:bookmarkEnd w:id="51"/>
    </w:p>
    <w:tbl>
      <w:tblPr>
        <w:tblW w:w="9288" w:type="dxa"/>
        <w:tblLook w:val="01E0" w:firstRow="1" w:lastRow="1" w:firstColumn="1" w:lastColumn="1" w:noHBand="0" w:noVBand="0"/>
      </w:tblPr>
      <w:tblGrid>
        <w:gridCol w:w="796"/>
        <w:gridCol w:w="540"/>
        <w:gridCol w:w="7952"/>
      </w:tblGrid>
      <w:tr w:rsidR="0015783F" w14:paraId="56ADB0EC" w14:textId="77777777" w:rsidTr="00F03F38">
        <w:tc>
          <w:tcPr>
            <w:tcW w:w="794" w:type="dxa"/>
          </w:tcPr>
          <w:p w14:paraId="44060FAF" w14:textId="77777777" w:rsidR="0015783F" w:rsidRDefault="0015783F">
            <w:pPr>
              <w:jc w:val="both"/>
              <w:rPr>
                <w:rFonts w:ascii="Calibri" w:hAnsi="Calibri"/>
                <w:color w:val="0000FF"/>
                <w:sz w:val="22"/>
                <w:szCs w:val="22"/>
              </w:rPr>
            </w:pPr>
          </w:p>
        </w:tc>
        <w:tc>
          <w:tcPr>
            <w:tcW w:w="8472" w:type="dxa"/>
            <w:gridSpan w:val="2"/>
          </w:tcPr>
          <w:p w14:paraId="37947DDF" w14:textId="297499E4" w:rsidR="00081C01" w:rsidRPr="0015783F" w:rsidRDefault="00081C01" w:rsidP="00081C01">
            <w:pPr>
              <w:spacing w:after="200" w:line="276" w:lineRule="auto"/>
              <w:jc w:val="both"/>
              <w:rPr>
                <w:rFonts w:ascii="Calibri" w:eastAsia="Calibri" w:hAnsi="Calibri"/>
                <w:color w:val="0000FF"/>
                <w:lang w:val="en-IE"/>
              </w:rPr>
            </w:pPr>
          </w:p>
        </w:tc>
      </w:tr>
      <w:tr w:rsidR="00F03F38" w14:paraId="22A9F7FC" w14:textId="77777777" w:rsidTr="00F03F38">
        <w:tc>
          <w:tcPr>
            <w:tcW w:w="794" w:type="dxa"/>
            <w:hideMark/>
          </w:tcPr>
          <w:p w14:paraId="22A9F7E7" w14:textId="55E7BDCC" w:rsidR="00F03F38" w:rsidRDefault="00426D60">
            <w:pPr>
              <w:jc w:val="both"/>
              <w:rPr>
                <w:rFonts w:ascii="Calibri" w:hAnsi="Calibri"/>
                <w:color w:val="0000FF"/>
                <w:sz w:val="22"/>
                <w:szCs w:val="22"/>
              </w:rPr>
            </w:pPr>
            <w:r>
              <w:rPr>
                <w:rFonts w:ascii="Calibri" w:hAnsi="Calibri"/>
                <w:color w:val="0000FF"/>
                <w:sz w:val="22"/>
                <w:szCs w:val="22"/>
              </w:rPr>
              <w:t>2.21</w:t>
            </w:r>
            <w:r w:rsidR="00F03F38">
              <w:rPr>
                <w:rFonts w:ascii="Calibri" w:hAnsi="Calibri"/>
                <w:color w:val="0000FF"/>
                <w:sz w:val="22"/>
                <w:szCs w:val="22"/>
              </w:rPr>
              <w:t>.1</w:t>
            </w:r>
          </w:p>
        </w:tc>
        <w:tc>
          <w:tcPr>
            <w:tcW w:w="8472" w:type="dxa"/>
            <w:gridSpan w:val="2"/>
            <w:hideMark/>
          </w:tcPr>
          <w:p w14:paraId="22A9F7E8" w14:textId="77777777" w:rsidR="00F03F38" w:rsidRDefault="00F03F38">
            <w:pPr>
              <w:spacing w:after="200" w:line="316" w:lineRule="auto"/>
              <w:jc w:val="both"/>
              <w:rPr>
                <w:rFonts w:ascii="Calibri" w:hAnsi="Calibri"/>
                <w:sz w:val="22"/>
                <w:szCs w:val="22"/>
              </w:rPr>
            </w:pPr>
            <w:r>
              <w:rPr>
                <w:rFonts w:ascii="Calibri" w:hAnsi="Calibri"/>
                <w:sz w:val="22"/>
                <w:szCs w:val="22"/>
              </w:rPr>
              <w:t>The successful Tenderer shall be required to hold for the term of the Goods Contract the following insurances:</w:t>
            </w:r>
          </w:p>
          <w:sdt>
            <w:sdtPr>
              <w:rPr>
                <w:rFonts w:ascii="Calibri" w:hAnsi="Calibri"/>
                <w:b/>
                <w:color w:val="FFFFFF"/>
                <w:sz w:val="22"/>
                <w:szCs w:val="22"/>
              </w:rPr>
              <w:id w:val="1406421"/>
              <w:placeholder>
                <w:docPart w:val="5B200EEEB7314A74848DFA0BEBE12B12"/>
              </w:placeholder>
            </w:sdtPr>
            <w:sdtEndPr>
              <w:rPr>
                <w:b w:val="0"/>
                <w:color w:val="auto"/>
              </w:rPr>
            </w:sdtEndPr>
            <w:sdtContent>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5148"/>
                  <w:gridCol w:w="3098"/>
                </w:tblGrid>
                <w:tr w:rsidR="00F03F38" w14:paraId="22A9F7EB" w14:textId="77777777" w:rsidTr="00872F79">
                  <w:tc>
                    <w:tcPr>
                      <w:tcW w:w="5148" w:type="dxa"/>
                      <w:tcBorders>
                        <w:top w:val="single" w:sz="12" w:space="0" w:color="FFFFFF"/>
                        <w:left w:val="single" w:sz="12" w:space="0" w:color="FFFFFF"/>
                        <w:bottom w:val="single" w:sz="12" w:space="0" w:color="FFFFFF"/>
                        <w:right w:val="single" w:sz="12" w:space="0" w:color="FFFFFF"/>
                      </w:tcBorders>
                      <w:shd w:val="clear" w:color="auto" w:fill="737373"/>
                      <w:hideMark/>
                    </w:tcPr>
                    <w:p w14:paraId="22A9F7E9" w14:textId="77777777" w:rsidR="00F03F38" w:rsidRDefault="00F03F38">
                      <w:pPr>
                        <w:jc w:val="both"/>
                        <w:rPr>
                          <w:rFonts w:ascii="Calibri" w:hAnsi="Calibri"/>
                          <w:b/>
                          <w:color w:val="FFFFFF"/>
                          <w:sz w:val="22"/>
                          <w:szCs w:val="22"/>
                        </w:rPr>
                      </w:pPr>
                      <w:r>
                        <w:rPr>
                          <w:rFonts w:ascii="Calibri" w:hAnsi="Calibri"/>
                          <w:b/>
                          <w:color w:val="FFFFFF"/>
                          <w:sz w:val="22"/>
                          <w:szCs w:val="22"/>
                        </w:rPr>
                        <w:t>Type of Insurance</w:t>
                      </w:r>
                    </w:p>
                  </w:tc>
                  <w:tc>
                    <w:tcPr>
                      <w:tcW w:w="3098" w:type="dxa"/>
                      <w:tcBorders>
                        <w:top w:val="single" w:sz="12" w:space="0" w:color="FFFFFF"/>
                        <w:left w:val="single" w:sz="12" w:space="0" w:color="FFFFFF"/>
                        <w:bottom w:val="single" w:sz="12" w:space="0" w:color="FFFFFF"/>
                        <w:right w:val="single" w:sz="12" w:space="0" w:color="FFFFFF"/>
                      </w:tcBorders>
                      <w:shd w:val="clear" w:color="auto" w:fill="737373"/>
                      <w:hideMark/>
                    </w:tcPr>
                    <w:p w14:paraId="22A9F7EA" w14:textId="77777777" w:rsidR="00F03F38" w:rsidRDefault="00F03F38">
                      <w:pPr>
                        <w:jc w:val="both"/>
                        <w:rPr>
                          <w:rFonts w:ascii="Calibri" w:hAnsi="Calibri"/>
                          <w:b/>
                          <w:color w:val="FFFFFF"/>
                          <w:sz w:val="22"/>
                          <w:szCs w:val="22"/>
                        </w:rPr>
                      </w:pPr>
                      <w:r>
                        <w:rPr>
                          <w:rFonts w:ascii="Calibri" w:hAnsi="Calibri"/>
                          <w:b/>
                          <w:color w:val="FFFFFF"/>
                          <w:sz w:val="22"/>
                          <w:szCs w:val="22"/>
                        </w:rPr>
                        <w:t>Indemnity Limit</w:t>
                      </w:r>
                    </w:p>
                  </w:tc>
                </w:tr>
                <w:sdt>
                  <w:sdtPr>
                    <w:rPr>
                      <w:rFonts w:ascii="Calibri" w:hAnsi="Calibri"/>
                      <w:sz w:val="22"/>
                      <w:szCs w:val="22"/>
                    </w:rPr>
                    <w:id w:val="1406275"/>
                    <w:placeholder>
                      <w:docPart w:val="5B200EEEB7314A74848DFA0BEBE12B12"/>
                    </w:placeholder>
                  </w:sdtPr>
                  <w:sdtEndPr/>
                  <w:sdtContent>
                    <w:tr w:rsidR="00F03F38" w14:paraId="22A9F7EE" w14:textId="77777777" w:rsidTr="00872F79">
                      <w:tc>
                        <w:tcPr>
                          <w:tcW w:w="514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EC" w14:textId="77777777" w:rsidR="00F03F38" w:rsidRDefault="00F03F38">
                          <w:pPr>
                            <w:jc w:val="both"/>
                            <w:rPr>
                              <w:rFonts w:ascii="Calibri" w:hAnsi="Calibri"/>
                              <w:sz w:val="22"/>
                              <w:szCs w:val="22"/>
                            </w:rPr>
                          </w:pPr>
                          <w:r>
                            <w:rPr>
                              <w:rFonts w:ascii="Calibri" w:hAnsi="Calibri"/>
                              <w:sz w:val="22"/>
                              <w:szCs w:val="22"/>
                            </w:rPr>
                            <w:t>Employer’s Liability</w:t>
                          </w:r>
                        </w:p>
                      </w:tc>
                      <w:tc>
                        <w:tcPr>
                          <w:tcW w:w="309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ED" w14:textId="0A52BB47" w:rsidR="00F03F38" w:rsidRDefault="00F03F38">
                          <w:pPr>
                            <w:jc w:val="both"/>
                            <w:rPr>
                              <w:rFonts w:ascii="Calibri" w:hAnsi="Calibri"/>
                              <w:sz w:val="22"/>
                              <w:szCs w:val="22"/>
                            </w:rPr>
                          </w:pPr>
                          <w:r>
                            <w:rPr>
                              <w:rFonts w:ascii="Calibri" w:hAnsi="Calibri"/>
                              <w:sz w:val="22"/>
                              <w:szCs w:val="22"/>
                            </w:rPr>
                            <w:fldChar w:fldCharType="begin">
                              <w:ffData>
                                <w:name w:val="Text87"/>
                                <w:enabled/>
                                <w:calcOnExit w:val="0"/>
                                <w:textInput/>
                              </w:ffData>
                            </w:fldChar>
                          </w:r>
                          <w:bookmarkStart w:id="52" w:name="Text87"/>
                          <w:r>
                            <w:rPr>
                              <w:rFonts w:ascii="Calibri" w:hAnsi="Calibri"/>
                              <w:sz w:val="22"/>
                              <w:szCs w:val="22"/>
                            </w:rPr>
                            <w:instrText xml:space="preserve"> FORMTEXT </w:instrText>
                          </w:r>
                          <w:r>
                            <w:rPr>
                              <w:rFonts w:ascii="Calibri" w:hAnsi="Calibri"/>
                              <w:sz w:val="22"/>
                              <w:szCs w:val="22"/>
                            </w:rPr>
                          </w:r>
                          <w:r>
                            <w:rPr>
                              <w:rFonts w:ascii="Calibri" w:hAnsi="Calibri"/>
                              <w:sz w:val="22"/>
                              <w:szCs w:val="22"/>
                            </w:rPr>
                            <w:fldChar w:fldCharType="separate"/>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fldChar w:fldCharType="end"/>
                          </w:r>
                          <w:bookmarkEnd w:id="52"/>
                          <w:r w:rsidR="003A3907">
                            <w:t>€12.7m</w:t>
                          </w:r>
                        </w:p>
                      </w:tc>
                    </w:tr>
                  </w:sdtContent>
                </w:sdt>
                <w:sdt>
                  <w:sdtPr>
                    <w:rPr>
                      <w:rFonts w:ascii="Calibri" w:hAnsi="Calibri"/>
                      <w:sz w:val="22"/>
                      <w:szCs w:val="22"/>
                    </w:rPr>
                    <w:id w:val="1406276"/>
                    <w:placeholder>
                      <w:docPart w:val="5B200EEEB7314A74848DFA0BEBE12B12"/>
                    </w:placeholder>
                  </w:sdtPr>
                  <w:sdtEndPr/>
                  <w:sdtContent>
                    <w:tr w:rsidR="00F03F38" w14:paraId="22A9F7F1" w14:textId="77777777" w:rsidTr="00872F79">
                      <w:tc>
                        <w:tcPr>
                          <w:tcW w:w="514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EF" w14:textId="77777777" w:rsidR="00F03F38" w:rsidRDefault="00F03F38">
                          <w:pPr>
                            <w:jc w:val="both"/>
                            <w:rPr>
                              <w:rFonts w:ascii="Calibri" w:hAnsi="Calibri"/>
                              <w:sz w:val="22"/>
                              <w:szCs w:val="22"/>
                            </w:rPr>
                          </w:pPr>
                          <w:r>
                            <w:rPr>
                              <w:rFonts w:ascii="Calibri" w:hAnsi="Calibri"/>
                              <w:sz w:val="22"/>
                              <w:szCs w:val="22"/>
                            </w:rPr>
                            <w:t>Public Liability</w:t>
                          </w:r>
                        </w:p>
                      </w:tc>
                      <w:tc>
                        <w:tcPr>
                          <w:tcW w:w="309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F0" w14:textId="3FB38138" w:rsidR="00F03F38" w:rsidRDefault="00F03F38">
                          <w:pPr>
                            <w:jc w:val="both"/>
                            <w:rPr>
                              <w:rFonts w:ascii="Calibri" w:hAnsi="Calibri"/>
                              <w:sz w:val="22"/>
                              <w:szCs w:val="22"/>
                            </w:rPr>
                          </w:pPr>
                          <w:r>
                            <w:rPr>
                              <w:rFonts w:ascii="Calibri" w:hAnsi="Calibri"/>
                              <w:sz w:val="22"/>
                              <w:szCs w:val="22"/>
                            </w:rPr>
                            <w:fldChar w:fldCharType="begin">
                              <w:ffData>
                                <w:name w:val=""/>
                                <w:enabled/>
                                <w:calcOnExit w:val="0"/>
                                <w:textInput/>
                              </w:ffData>
                            </w:fldChar>
                          </w:r>
                          <w:r>
                            <w:rPr>
                              <w:rFonts w:ascii="Calibri" w:hAnsi="Calibri"/>
                              <w:sz w:val="22"/>
                              <w:szCs w:val="22"/>
                            </w:rPr>
                            <w:instrText xml:space="preserve"> FORMTEXT </w:instrText>
                          </w:r>
                          <w:r>
                            <w:rPr>
                              <w:rFonts w:ascii="Calibri" w:hAnsi="Calibri"/>
                              <w:sz w:val="22"/>
                              <w:szCs w:val="22"/>
                            </w:rPr>
                          </w:r>
                          <w:r>
                            <w:rPr>
                              <w:rFonts w:ascii="Calibri" w:hAnsi="Calibri"/>
                              <w:sz w:val="22"/>
                              <w:szCs w:val="22"/>
                            </w:rPr>
                            <w:fldChar w:fldCharType="separate"/>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sz w:val="22"/>
                              <w:szCs w:val="22"/>
                            </w:rPr>
                            <w:fldChar w:fldCharType="end"/>
                          </w:r>
                          <w:r w:rsidR="003A3907">
                            <w:rPr>
                              <w:rFonts w:ascii="Calibri" w:hAnsi="Calibri"/>
                              <w:sz w:val="22"/>
                              <w:szCs w:val="22"/>
                            </w:rPr>
                            <w:t>€6.5m</w:t>
                          </w:r>
                        </w:p>
                      </w:tc>
                    </w:tr>
                  </w:sdtContent>
                </w:sdt>
                <w:sdt>
                  <w:sdtPr>
                    <w:rPr>
                      <w:rFonts w:ascii="Calibri" w:hAnsi="Calibri"/>
                      <w:sz w:val="22"/>
                      <w:szCs w:val="22"/>
                    </w:rPr>
                    <w:id w:val="1406277"/>
                    <w:placeholder>
                      <w:docPart w:val="5B200EEEB7314A74848DFA0BEBE12B12"/>
                    </w:placeholder>
                  </w:sdtPr>
                  <w:sdtEndPr/>
                  <w:sdtContent>
                    <w:tr w:rsidR="00F03F38" w14:paraId="22A9F7F4" w14:textId="77777777" w:rsidTr="00872F79">
                      <w:tc>
                        <w:tcPr>
                          <w:tcW w:w="514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F2" w14:textId="77777777" w:rsidR="00F03F38" w:rsidRDefault="00F03F38">
                          <w:pPr>
                            <w:jc w:val="both"/>
                            <w:rPr>
                              <w:rFonts w:ascii="Calibri" w:hAnsi="Calibri"/>
                              <w:sz w:val="22"/>
                              <w:szCs w:val="22"/>
                            </w:rPr>
                          </w:pPr>
                          <w:r>
                            <w:rPr>
                              <w:rFonts w:ascii="Calibri" w:hAnsi="Calibri"/>
                              <w:sz w:val="22"/>
                              <w:szCs w:val="22"/>
                            </w:rPr>
                            <w:t>Professional Indemnity</w:t>
                          </w:r>
                        </w:p>
                      </w:tc>
                      <w:tc>
                        <w:tcPr>
                          <w:tcW w:w="309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F3" w14:textId="54553EFE" w:rsidR="00F03F38" w:rsidRDefault="00F03F38">
                          <w:pPr>
                            <w:jc w:val="both"/>
                            <w:rPr>
                              <w:rFonts w:ascii="Calibri" w:hAnsi="Calibri"/>
                              <w:sz w:val="22"/>
                              <w:szCs w:val="22"/>
                            </w:rPr>
                          </w:pPr>
                          <w:r>
                            <w:rPr>
                              <w:rFonts w:ascii="Calibri" w:hAnsi="Calibri"/>
                              <w:sz w:val="22"/>
                              <w:szCs w:val="22"/>
                            </w:rPr>
                            <w:fldChar w:fldCharType="begin">
                              <w:ffData>
                                <w:name w:val=""/>
                                <w:enabled/>
                                <w:calcOnExit w:val="0"/>
                                <w:textInput/>
                              </w:ffData>
                            </w:fldChar>
                          </w:r>
                          <w:r>
                            <w:rPr>
                              <w:rFonts w:ascii="Calibri" w:hAnsi="Calibri"/>
                              <w:sz w:val="22"/>
                              <w:szCs w:val="22"/>
                            </w:rPr>
                            <w:instrText xml:space="preserve"> FORMTEXT </w:instrText>
                          </w:r>
                          <w:r>
                            <w:rPr>
                              <w:rFonts w:ascii="Calibri" w:hAnsi="Calibri"/>
                              <w:sz w:val="22"/>
                              <w:szCs w:val="22"/>
                            </w:rPr>
                          </w:r>
                          <w:r>
                            <w:rPr>
                              <w:rFonts w:ascii="Calibri" w:hAnsi="Calibri"/>
                              <w:sz w:val="22"/>
                              <w:szCs w:val="22"/>
                            </w:rPr>
                            <w:fldChar w:fldCharType="separate"/>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sz w:val="22"/>
                              <w:szCs w:val="22"/>
                            </w:rPr>
                            <w:fldChar w:fldCharType="end"/>
                          </w:r>
                          <w:r w:rsidR="003A3907">
                            <w:rPr>
                              <w:rFonts w:ascii="Calibri" w:hAnsi="Calibri"/>
                              <w:sz w:val="22"/>
                              <w:szCs w:val="22"/>
                            </w:rPr>
                            <w:t>€6.5m</w:t>
                          </w:r>
                        </w:p>
                      </w:tc>
                    </w:tr>
                  </w:sdtContent>
                </w:sdt>
                <w:sdt>
                  <w:sdtPr>
                    <w:rPr>
                      <w:rFonts w:ascii="Calibri" w:hAnsi="Calibri"/>
                      <w:sz w:val="22"/>
                      <w:szCs w:val="22"/>
                    </w:rPr>
                    <w:id w:val="1406278"/>
                    <w:placeholder>
                      <w:docPart w:val="5B200EEEB7314A74848DFA0BEBE12B12"/>
                    </w:placeholder>
                  </w:sdtPr>
                  <w:sdtEndPr/>
                  <w:sdtContent>
                    <w:tr w:rsidR="00F03F38" w14:paraId="22A9F7F7" w14:textId="77777777" w:rsidTr="00872F79">
                      <w:tc>
                        <w:tcPr>
                          <w:tcW w:w="514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F5" w14:textId="77777777" w:rsidR="00F03F38" w:rsidRDefault="00F03F38">
                          <w:pPr>
                            <w:jc w:val="both"/>
                            <w:rPr>
                              <w:rFonts w:ascii="Calibri" w:hAnsi="Calibri"/>
                              <w:sz w:val="22"/>
                              <w:szCs w:val="22"/>
                            </w:rPr>
                          </w:pPr>
                          <w:r>
                            <w:rPr>
                              <w:rFonts w:ascii="Calibri" w:hAnsi="Calibri"/>
                              <w:sz w:val="22"/>
                              <w:szCs w:val="22"/>
                            </w:rPr>
                            <w:t>Product Liability</w:t>
                          </w:r>
                        </w:p>
                      </w:tc>
                      <w:tc>
                        <w:tcPr>
                          <w:tcW w:w="3098" w:type="dxa"/>
                          <w:tcBorders>
                            <w:top w:val="single" w:sz="12" w:space="0" w:color="FFFFFF"/>
                            <w:left w:val="single" w:sz="12" w:space="0" w:color="FFFFFF"/>
                            <w:bottom w:val="single" w:sz="12" w:space="0" w:color="FFFFFF"/>
                            <w:right w:val="single" w:sz="12" w:space="0" w:color="FFFFFF"/>
                          </w:tcBorders>
                          <w:shd w:val="clear" w:color="auto" w:fill="CCCCCC"/>
                          <w:hideMark/>
                        </w:tcPr>
                        <w:p w14:paraId="22A9F7F6" w14:textId="00165971" w:rsidR="00F03F38" w:rsidRDefault="00F03F38">
                          <w:pPr>
                            <w:jc w:val="both"/>
                            <w:rPr>
                              <w:rFonts w:ascii="Calibri" w:hAnsi="Calibri"/>
                              <w:sz w:val="22"/>
                              <w:szCs w:val="22"/>
                            </w:rPr>
                          </w:pPr>
                          <w:r>
                            <w:rPr>
                              <w:rFonts w:ascii="Calibri" w:hAnsi="Calibri"/>
                              <w:sz w:val="22"/>
                              <w:szCs w:val="22"/>
                            </w:rPr>
                            <w:fldChar w:fldCharType="begin">
                              <w:ffData>
                                <w:name w:val=""/>
                                <w:enabled/>
                                <w:calcOnExit w:val="0"/>
                                <w:textInput/>
                              </w:ffData>
                            </w:fldChar>
                          </w:r>
                          <w:r>
                            <w:rPr>
                              <w:rFonts w:ascii="Calibri" w:hAnsi="Calibri"/>
                              <w:sz w:val="22"/>
                              <w:szCs w:val="22"/>
                            </w:rPr>
                            <w:instrText xml:space="preserve"> FORMTEXT </w:instrText>
                          </w:r>
                          <w:r>
                            <w:rPr>
                              <w:rFonts w:ascii="Calibri" w:hAnsi="Calibri"/>
                              <w:sz w:val="22"/>
                              <w:szCs w:val="22"/>
                            </w:rPr>
                          </w:r>
                          <w:r>
                            <w:rPr>
                              <w:rFonts w:ascii="Calibri" w:hAnsi="Calibri"/>
                              <w:sz w:val="22"/>
                              <w:szCs w:val="22"/>
                            </w:rPr>
                            <w:fldChar w:fldCharType="separate"/>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noProof/>
                              <w:sz w:val="22"/>
                              <w:szCs w:val="22"/>
                            </w:rPr>
                            <w:t> </w:t>
                          </w:r>
                          <w:r>
                            <w:rPr>
                              <w:rFonts w:ascii="Calibri" w:hAnsi="Calibri"/>
                              <w:sz w:val="22"/>
                              <w:szCs w:val="22"/>
                            </w:rPr>
                            <w:fldChar w:fldCharType="end"/>
                          </w:r>
                          <w:r w:rsidR="003A3907">
                            <w:rPr>
                              <w:rFonts w:ascii="Calibri" w:hAnsi="Calibri"/>
                              <w:sz w:val="22"/>
                              <w:szCs w:val="22"/>
                            </w:rPr>
                            <w:t>€6.5m</w:t>
                          </w:r>
                        </w:p>
                      </w:tc>
                    </w:tr>
                  </w:sdtContent>
                </w:sdt>
              </w:tbl>
            </w:sdtContent>
          </w:sdt>
          <w:p w14:paraId="22A9F7FB" w14:textId="77777777" w:rsidR="00F03F38" w:rsidRDefault="00F03F38">
            <w:pPr>
              <w:jc w:val="both"/>
              <w:rPr>
                <w:rFonts w:ascii="Calibri" w:hAnsi="Calibri"/>
                <w:sz w:val="22"/>
                <w:szCs w:val="22"/>
              </w:rPr>
            </w:pPr>
          </w:p>
        </w:tc>
      </w:tr>
      <w:tr w:rsidR="00F03F38" w14:paraId="22A9F7FF" w14:textId="77777777" w:rsidTr="00F03F38">
        <w:tc>
          <w:tcPr>
            <w:tcW w:w="794" w:type="dxa"/>
            <w:hideMark/>
          </w:tcPr>
          <w:p w14:paraId="22A9F7FD" w14:textId="65B93DF5" w:rsidR="00F03F38" w:rsidRDefault="00426D60">
            <w:pPr>
              <w:spacing w:before="80"/>
              <w:jc w:val="both"/>
              <w:rPr>
                <w:rFonts w:ascii="Calibri" w:hAnsi="Calibri"/>
                <w:color w:val="0000FF"/>
                <w:sz w:val="22"/>
                <w:szCs w:val="22"/>
              </w:rPr>
            </w:pPr>
            <w:r>
              <w:rPr>
                <w:rFonts w:ascii="Calibri" w:hAnsi="Calibri"/>
                <w:color w:val="0000FF"/>
                <w:sz w:val="22"/>
                <w:szCs w:val="22"/>
              </w:rPr>
              <w:t>2.21</w:t>
            </w:r>
            <w:r w:rsidR="00F03F38">
              <w:rPr>
                <w:rFonts w:ascii="Calibri" w:hAnsi="Calibri"/>
                <w:color w:val="0000FF"/>
                <w:sz w:val="22"/>
                <w:szCs w:val="22"/>
              </w:rPr>
              <w:t>.2</w:t>
            </w:r>
          </w:p>
        </w:tc>
        <w:tc>
          <w:tcPr>
            <w:tcW w:w="8472" w:type="dxa"/>
            <w:gridSpan w:val="2"/>
            <w:hideMark/>
          </w:tcPr>
          <w:p w14:paraId="22A9F7FE" w14:textId="197ACC22" w:rsidR="00F03F38" w:rsidRDefault="0019570A" w:rsidP="0015783F">
            <w:pPr>
              <w:spacing w:before="80" w:after="200" w:line="316" w:lineRule="auto"/>
              <w:jc w:val="both"/>
              <w:rPr>
                <w:rFonts w:ascii="Calibri" w:hAnsi="Calibri"/>
                <w:sz w:val="22"/>
                <w:szCs w:val="22"/>
              </w:rPr>
            </w:pPr>
            <w:r w:rsidRPr="0019570A">
              <w:rPr>
                <w:rFonts w:ascii="Calibri" w:hAnsi="Calibri"/>
                <w:sz w:val="22"/>
                <w:szCs w:val="22"/>
              </w:rPr>
              <w:t>By signing the Tenderer’s Statement at Appendix 3, Tenderers confirm, that if awarded a Goods Contract under this Competition, (</w:t>
            </w:r>
            <w:proofErr w:type="spellStart"/>
            <w:r w:rsidRPr="0019570A">
              <w:rPr>
                <w:rFonts w:ascii="Calibri" w:hAnsi="Calibri"/>
                <w:sz w:val="22"/>
                <w:szCs w:val="22"/>
              </w:rPr>
              <w:t>i</w:t>
            </w:r>
            <w:proofErr w:type="spellEnd"/>
            <w:r w:rsidRPr="0019570A">
              <w:rPr>
                <w:rFonts w:ascii="Calibri" w:hAnsi="Calibri"/>
                <w:sz w:val="22"/>
                <w:szCs w:val="22"/>
              </w:rPr>
              <w:t>) they will, from the Effective Date of the Goods Contract (as defined in the Goods Contract), obtain and hold the types and levels of insurance as specified at paragraph 2.21.1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 A formal confirmation from the Tenderer's insurance company or broker to this effect will be requested from the successful Tenderer(s) prior to the award of (and shall be a condition of) any Goods Contract.</w:t>
            </w:r>
          </w:p>
        </w:tc>
      </w:tr>
      <w:tr w:rsidR="00F03F38" w14:paraId="22A9F802" w14:textId="77777777" w:rsidTr="00F03F38">
        <w:tc>
          <w:tcPr>
            <w:tcW w:w="794" w:type="dxa"/>
            <w:hideMark/>
          </w:tcPr>
          <w:p w14:paraId="22A9F800" w14:textId="0004ABB9" w:rsidR="00F03F38" w:rsidRDefault="00F03F38" w:rsidP="00D02210">
            <w:pPr>
              <w:jc w:val="both"/>
              <w:rPr>
                <w:rFonts w:ascii="Calibri" w:hAnsi="Calibri"/>
                <w:color w:val="0000FF"/>
                <w:sz w:val="22"/>
                <w:szCs w:val="22"/>
              </w:rPr>
            </w:pPr>
            <w:r>
              <w:rPr>
                <w:rFonts w:ascii="Calibri" w:hAnsi="Calibri"/>
                <w:color w:val="0000FF"/>
                <w:sz w:val="22"/>
                <w:szCs w:val="22"/>
              </w:rPr>
              <w:t>2.2</w:t>
            </w:r>
            <w:r w:rsidR="00426D60">
              <w:rPr>
                <w:rFonts w:ascii="Calibri" w:hAnsi="Calibri"/>
                <w:color w:val="0000FF"/>
                <w:sz w:val="22"/>
                <w:szCs w:val="22"/>
              </w:rPr>
              <w:t>1</w:t>
            </w:r>
            <w:r>
              <w:rPr>
                <w:rFonts w:ascii="Calibri" w:hAnsi="Calibri"/>
                <w:color w:val="0000FF"/>
                <w:sz w:val="22"/>
                <w:szCs w:val="22"/>
              </w:rPr>
              <w:t>.3</w:t>
            </w:r>
          </w:p>
        </w:tc>
        <w:tc>
          <w:tcPr>
            <w:tcW w:w="8472" w:type="dxa"/>
            <w:gridSpan w:val="2"/>
            <w:hideMark/>
          </w:tcPr>
          <w:p w14:paraId="22A9F801" w14:textId="77777777" w:rsidR="00F03F38" w:rsidRDefault="00F03F38">
            <w:pPr>
              <w:spacing w:after="200" w:line="316" w:lineRule="auto"/>
              <w:jc w:val="both"/>
              <w:rPr>
                <w:rFonts w:ascii="Calibri" w:hAnsi="Calibri"/>
                <w:sz w:val="22"/>
                <w:szCs w:val="22"/>
              </w:rPr>
            </w:pPr>
            <w:r>
              <w:rPr>
                <w:rFonts w:ascii="Calibri" w:hAnsi="Calibri"/>
                <w:sz w:val="22"/>
                <w:szCs w:val="22"/>
              </w:rPr>
              <w:t>The successful Tenderer will, during the term of the Goods Contract, be required to:</w:t>
            </w:r>
          </w:p>
        </w:tc>
      </w:tr>
      <w:tr w:rsidR="00F03F38" w14:paraId="22A9F806" w14:textId="77777777" w:rsidTr="00F03F38">
        <w:tc>
          <w:tcPr>
            <w:tcW w:w="794" w:type="dxa"/>
          </w:tcPr>
          <w:p w14:paraId="22A9F803" w14:textId="77777777" w:rsidR="00F03F38" w:rsidRDefault="00F03F38">
            <w:pPr>
              <w:jc w:val="both"/>
              <w:rPr>
                <w:rFonts w:ascii="Calibri" w:hAnsi="Calibri"/>
                <w:color w:val="0000FF"/>
                <w:sz w:val="22"/>
                <w:szCs w:val="22"/>
              </w:rPr>
            </w:pPr>
          </w:p>
        </w:tc>
        <w:tc>
          <w:tcPr>
            <w:tcW w:w="539" w:type="dxa"/>
            <w:hideMark/>
          </w:tcPr>
          <w:p w14:paraId="22A9F804" w14:textId="77777777" w:rsidR="00F03F38" w:rsidRDefault="00F03F38">
            <w:pPr>
              <w:jc w:val="both"/>
              <w:rPr>
                <w:rFonts w:ascii="Calibri" w:hAnsi="Calibri"/>
                <w:sz w:val="22"/>
                <w:szCs w:val="22"/>
              </w:rPr>
            </w:pPr>
            <w:r>
              <w:rPr>
                <w:rFonts w:ascii="Calibri" w:hAnsi="Calibri"/>
                <w:sz w:val="22"/>
                <w:szCs w:val="22"/>
              </w:rPr>
              <w:t>(a)</w:t>
            </w:r>
          </w:p>
        </w:tc>
        <w:tc>
          <w:tcPr>
            <w:tcW w:w="7933" w:type="dxa"/>
            <w:hideMark/>
          </w:tcPr>
          <w:p w14:paraId="22A9F805" w14:textId="77777777" w:rsidR="00F03F38" w:rsidRDefault="00F03F38">
            <w:pPr>
              <w:spacing w:after="80" w:line="316" w:lineRule="auto"/>
              <w:jc w:val="both"/>
              <w:rPr>
                <w:rFonts w:ascii="Calibri" w:hAnsi="Calibri"/>
                <w:sz w:val="22"/>
                <w:szCs w:val="22"/>
              </w:rPr>
            </w:pPr>
            <w:r>
              <w:rPr>
                <w:rFonts w:ascii="Calibri" w:hAnsi="Calibri"/>
                <w:sz w:val="22"/>
                <w:szCs w:val="22"/>
              </w:rPr>
              <w:t>immediately advise the Contracting Authority of any material change to its insured status;</w:t>
            </w:r>
          </w:p>
        </w:tc>
      </w:tr>
      <w:tr w:rsidR="00F03F38" w14:paraId="22A9F80A" w14:textId="77777777" w:rsidTr="00F03F38">
        <w:tc>
          <w:tcPr>
            <w:tcW w:w="794" w:type="dxa"/>
          </w:tcPr>
          <w:p w14:paraId="22A9F807" w14:textId="77777777" w:rsidR="00F03F38" w:rsidRDefault="00F03F38">
            <w:pPr>
              <w:jc w:val="both"/>
              <w:rPr>
                <w:rFonts w:ascii="Calibri" w:hAnsi="Calibri"/>
                <w:color w:val="0000FF"/>
                <w:sz w:val="22"/>
                <w:szCs w:val="22"/>
              </w:rPr>
            </w:pPr>
          </w:p>
        </w:tc>
        <w:tc>
          <w:tcPr>
            <w:tcW w:w="539" w:type="dxa"/>
            <w:hideMark/>
          </w:tcPr>
          <w:p w14:paraId="22A9F808" w14:textId="77777777" w:rsidR="00F03F38" w:rsidRDefault="00F03F38">
            <w:pPr>
              <w:jc w:val="both"/>
              <w:rPr>
                <w:rFonts w:ascii="Calibri" w:hAnsi="Calibri"/>
                <w:sz w:val="22"/>
                <w:szCs w:val="22"/>
              </w:rPr>
            </w:pPr>
            <w:r>
              <w:rPr>
                <w:rFonts w:ascii="Calibri" w:hAnsi="Calibri"/>
                <w:sz w:val="22"/>
                <w:szCs w:val="22"/>
              </w:rPr>
              <w:t>(b)</w:t>
            </w:r>
          </w:p>
        </w:tc>
        <w:tc>
          <w:tcPr>
            <w:tcW w:w="7933" w:type="dxa"/>
            <w:hideMark/>
          </w:tcPr>
          <w:p w14:paraId="22A9F809" w14:textId="77777777" w:rsidR="00F03F38" w:rsidRDefault="00F03F38">
            <w:pPr>
              <w:spacing w:after="200" w:line="316" w:lineRule="auto"/>
              <w:jc w:val="both"/>
              <w:rPr>
                <w:rFonts w:ascii="Calibri" w:hAnsi="Calibri"/>
                <w:sz w:val="22"/>
                <w:szCs w:val="22"/>
              </w:rPr>
            </w:pPr>
            <w:r>
              <w:rPr>
                <w:rFonts w:ascii="Calibri" w:hAnsi="Calibri"/>
                <w:sz w:val="22"/>
                <w:szCs w:val="22"/>
              </w:rPr>
              <w:t>produce proof of current premiums paid upon request;</w:t>
            </w:r>
          </w:p>
        </w:tc>
      </w:tr>
      <w:tr w:rsidR="00F03F38" w14:paraId="22A9F80E" w14:textId="77777777" w:rsidTr="00F03F38">
        <w:tc>
          <w:tcPr>
            <w:tcW w:w="794" w:type="dxa"/>
          </w:tcPr>
          <w:p w14:paraId="22A9F80B" w14:textId="77777777" w:rsidR="00F03F38" w:rsidRDefault="00F03F38">
            <w:pPr>
              <w:jc w:val="both"/>
              <w:rPr>
                <w:rFonts w:ascii="Calibri" w:hAnsi="Calibri"/>
                <w:color w:val="0000FF"/>
                <w:sz w:val="22"/>
                <w:szCs w:val="22"/>
              </w:rPr>
            </w:pPr>
          </w:p>
        </w:tc>
        <w:tc>
          <w:tcPr>
            <w:tcW w:w="539" w:type="dxa"/>
            <w:hideMark/>
          </w:tcPr>
          <w:p w14:paraId="22A9F80C" w14:textId="77777777" w:rsidR="00F03F38" w:rsidRDefault="00F03F38">
            <w:pPr>
              <w:jc w:val="both"/>
              <w:rPr>
                <w:rFonts w:ascii="Calibri" w:hAnsi="Calibri"/>
                <w:sz w:val="22"/>
                <w:szCs w:val="22"/>
              </w:rPr>
            </w:pPr>
            <w:r>
              <w:rPr>
                <w:rFonts w:ascii="Calibri" w:hAnsi="Calibri"/>
                <w:sz w:val="22"/>
                <w:szCs w:val="22"/>
              </w:rPr>
              <w:t>(c)</w:t>
            </w:r>
          </w:p>
        </w:tc>
        <w:tc>
          <w:tcPr>
            <w:tcW w:w="7933" w:type="dxa"/>
            <w:hideMark/>
          </w:tcPr>
          <w:p w14:paraId="22A9F80D" w14:textId="15E58898" w:rsidR="00F03F38" w:rsidRDefault="00F03F38">
            <w:pPr>
              <w:spacing w:after="200" w:line="316" w:lineRule="auto"/>
              <w:jc w:val="both"/>
              <w:rPr>
                <w:rFonts w:ascii="Calibri" w:hAnsi="Calibri"/>
                <w:sz w:val="22"/>
                <w:szCs w:val="22"/>
              </w:rPr>
            </w:pPr>
            <w:r>
              <w:rPr>
                <w:rFonts w:ascii="Calibri" w:hAnsi="Calibri"/>
                <w:sz w:val="22"/>
                <w:szCs w:val="22"/>
              </w:rPr>
              <w:t xml:space="preserve">produce valid certificates of insurance upon </w:t>
            </w:r>
            <w:r w:rsidR="00AB1813">
              <w:rPr>
                <w:rFonts w:ascii="Calibri" w:hAnsi="Calibri"/>
                <w:sz w:val="22"/>
                <w:szCs w:val="22"/>
              </w:rPr>
              <w:t>request</w:t>
            </w:r>
          </w:p>
        </w:tc>
      </w:tr>
    </w:tbl>
    <w:p w14:paraId="22A9F80F" w14:textId="247678B1" w:rsidR="00F03F38" w:rsidRDefault="00426D60" w:rsidP="00F03F38">
      <w:pPr>
        <w:pStyle w:val="Heading2"/>
        <w:keepNext w:val="0"/>
        <w:keepLines/>
        <w:spacing w:after="100"/>
        <w:ind w:firstLine="0"/>
        <w:jc w:val="both"/>
        <w:rPr>
          <w:rFonts w:ascii="Calibri" w:hAnsi="Calibri"/>
        </w:rPr>
      </w:pPr>
      <w:bookmarkStart w:id="53" w:name="_Toc450043766"/>
      <w:bookmarkStart w:id="54" w:name="_Toc453668448"/>
      <w:r>
        <w:rPr>
          <w:rFonts w:ascii="Calibri" w:hAnsi="Calibri"/>
        </w:rPr>
        <w:t>2.22</w:t>
      </w:r>
      <w:r w:rsidR="00F03F38">
        <w:rPr>
          <w:rFonts w:ascii="Calibri" w:hAnsi="Calibri"/>
        </w:rPr>
        <w:tab/>
        <w:t>Samples</w:t>
      </w:r>
      <w:bookmarkEnd w:id="53"/>
      <w:bookmarkEnd w:id="54"/>
    </w:p>
    <w:p w14:paraId="270E5D60" w14:textId="13788401" w:rsidR="00872F79" w:rsidRPr="00295622" w:rsidRDefault="00872F79" w:rsidP="00872F79">
      <w:pPr>
        <w:rPr>
          <w:rFonts w:asciiTheme="minorHAnsi" w:hAnsiTheme="minorHAnsi" w:cstheme="minorHAnsi"/>
          <w:sz w:val="22"/>
          <w:szCs w:val="22"/>
        </w:rPr>
      </w:pPr>
      <w:r w:rsidRPr="00295622">
        <w:rPr>
          <w:rFonts w:asciiTheme="minorHAnsi" w:hAnsiTheme="minorHAnsi" w:cstheme="minorHAnsi"/>
          <w:sz w:val="22"/>
          <w:szCs w:val="22"/>
        </w:rPr>
        <w:t>Not Used</w:t>
      </w:r>
    </w:p>
    <w:p w14:paraId="01B5FA46" w14:textId="4F79D22A" w:rsidR="0040293B" w:rsidRDefault="00426D60" w:rsidP="0040293B">
      <w:pPr>
        <w:pStyle w:val="Heading2"/>
        <w:pBdr>
          <w:top w:val="single" w:sz="4" w:space="1" w:color="auto"/>
          <w:left w:val="single" w:sz="4" w:space="4" w:color="auto"/>
          <w:bottom w:val="single" w:sz="4" w:space="1" w:color="auto"/>
          <w:right w:val="single" w:sz="4" w:space="4" w:color="auto"/>
          <w:between w:val="single" w:sz="4" w:space="1" w:color="auto"/>
          <w:bar w:val="single" w:sz="4" w:color="auto"/>
        </w:pBdr>
        <w:jc w:val="both"/>
        <w:rPr>
          <w:rFonts w:ascii="Calibri" w:hAnsi="Calibri"/>
        </w:rPr>
      </w:pPr>
      <w:bookmarkStart w:id="55" w:name="_Toc453668449"/>
      <w:r>
        <w:rPr>
          <w:rFonts w:ascii="Calibri" w:hAnsi="Calibri"/>
        </w:rPr>
        <w:t>2.23</w:t>
      </w:r>
      <w:r w:rsidR="0040293B">
        <w:rPr>
          <w:rFonts w:ascii="Calibri" w:hAnsi="Calibri"/>
        </w:rPr>
        <w:tab/>
        <w:t>ICT Acceptable Use Policy</w:t>
      </w:r>
      <w:bookmarkEnd w:id="55"/>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16"/>
        <w:gridCol w:w="8255"/>
      </w:tblGrid>
      <w:tr w:rsidR="00426D60" w:rsidRPr="00426D60" w14:paraId="6DB8F412" w14:textId="77777777" w:rsidTr="00E3225D">
        <w:tc>
          <w:tcPr>
            <w:tcW w:w="817" w:type="dxa"/>
          </w:tcPr>
          <w:p w14:paraId="3D4EF68B" w14:textId="789A6ED4" w:rsidR="0040293B" w:rsidRPr="00426D60" w:rsidRDefault="0040293B" w:rsidP="00D601C3">
            <w:pPr>
              <w:jc w:val="both"/>
              <w:rPr>
                <w:rFonts w:ascii="Calibri" w:hAnsi="Calibri"/>
                <w:color w:val="00B050"/>
                <w:sz w:val="22"/>
                <w:szCs w:val="22"/>
                <w:lang w:eastAsia="en-US"/>
              </w:rPr>
            </w:pPr>
            <w:r w:rsidRPr="00D601C3">
              <w:rPr>
                <w:rFonts w:ascii="Calibri" w:hAnsi="Calibri"/>
                <w:color w:val="0000FF"/>
                <w:sz w:val="22"/>
                <w:szCs w:val="22"/>
                <w:lang w:eastAsia="en-US"/>
              </w:rPr>
              <w:t>2</w:t>
            </w:r>
            <w:r w:rsidR="00426D60" w:rsidRPr="00D601C3">
              <w:rPr>
                <w:rFonts w:ascii="Calibri" w:hAnsi="Calibri"/>
                <w:color w:val="0000FF"/>
                <w:sz w:val="22"/>
                <w:szCs w:val="22"/>
                <w:lang w:eastAsia="en-US"/>
              </w:rPr>
              <w:t>.23</w:t>
            </w:r>
            <w:r w:rsidRPr="00D601C3">
              <w:rPr>
                <w:rFonts w:ascii="Calibri" w:hAnsi="Calibri"/>
                <w:color w:val="0000FF"/>
                <w:sz w:val="22"/>
                <w:szCs w:val="22"/>
                <w:lang w:eastAsia="en-US"/>
              </w:rPr>
              <w:t>.1</w:t>
            </w:r>
          </w:p>
        </w:tc>
        <w:tc>
          <w:tcPr>
            <w:tcW w:w="8470" w:type="dxa"/>
          </w:tcPr>
          <w:p w14:paraId="1955054C" w14:textId="6D2C266F" w:rsidR="0040293B" w:rsidRPr="00D601C3" w:rsidRDefault="0040293B" w:rsidP="00E3225D">
            <w:pPr>
              <w:spacing w:before="80" w:after="240" w:line="316" w:lineRule="auto"/>
              <w:jc w:val="both"/>
              <w:rPr>
                <w:rFonts w:ascii="Calibri" w:hAnsi="Calibri"/>
                <w:b/>
              </w:rPr>
            </w:pPr>
            <w:r w:rsidRPr="00D601C3">
              <w:rPr>
                <w:rFonts w:ascii="Calibri" w:hAnsi="Calibri"/>
                <w:sz w:val="22"/>
                <w:szCs w:val="22"/>
                <w:lang w:eastAsia="en-US"/>
              </w:rPr>
              <w:t xml:space="preserve">The use of the </w:t>
            </w:r>
            <w:r w:rsidR="007C4916">
              <w:rPr>
                <w:rFonts w:ascii="Calibri" w:hAnsi="Calibri"/>
                <w:sz w:val="22"/>
                <w:szCs w:val="22"/>
                <w:lang w:eastAsia="en-US"/>
              </w:rPr>
              <w:t>Contracting Authority</w:t>
            </w:r>
            <w:r w:rsidRPr="00D601C3">
              <w:rPr>
                <w:rFonts w:ascii="Calibri" w:hAnsi="Calibri"/>
                <w:sz w:val="22"/>
                <w:szCs w:val="22"/>
                <w:lang w:eastAsia="en-US"/>
              </w:rPr>
              <w:t xml:space="preserve">'s ICT network resources (including all electronic communication systems and equipment) is a revocable privilege.  By using or accessing the network, the successful Tenderer must comply with the </w:t>
            </w:r>
            <w:r w:rsidR="007C4916">
              <w:rPr>
                <w:rFonts w:ascii="Calibri" w:hAnsi="Calibri"/>
                <w:sz w:val="22"/>
                <w:szCs w:val="22"/>
                <w:lang w:eastAsia="en-US"/>
              </w:rPr>
              <w:t>Contracting Authority</w:t>
            </w:r>
            <w:r w:rsidRPr="00D601C3">
              <w:rPr>
                <w:rFonts w:ascii="Calibri" w:hAnsi="Calibri"/>
                <w:sz w:val="22"/>
                <w:szCs w:val="22"/>
                <w:lang w:eastAsia="en-US"/>
              </w:rPr>
              <w:t>’s ICT Acceptable Use Policy and other applicable policies, as well as all relevant applicable laws and regulations.</w:t>
            </w:r>
          </w:p>
        </w:tc>
      </w:tr>
      <w:tr w:rsidR="00426D60" w:rsidRPr="00426D60" w14:paraId="51F4D44A" w14:textId="77777777" w:rsidTr="00E3225D">
        <w:tc>
          <w:tcPr>
            <w:tcW w:w="817" w:type="dxa"/>
          </w:tcPr>
          <w:p w14:paraId="6B7850F8" w14:textId="11714004" w:rsidR="0040293B" w:rsidRPr="00426D60" w:rsidRDefault="00426D60" w:rsidP="00D601C3">
            <w:pPr>
              <w:jc w:val="both"/>
              <w:rPr>
                <w:rFonts w:ascii="Calibri" w:hAnsi="Calibri"/>
                <w:color w:val="00B050"/>
                <w:sz w:val="22"/>
                <w:szCs w:val="22"/>
                <w:lang w:eastAsia="en-US"/>
              </w:rPr>
            </w:pPr>
            <w:r w:rsidRPr="00D601C3">
              <w:rPr>
                <w:rFonts w:ascii="Calibri" w:hAnsi="Calibri"/>
                <w:color w:val="0000FF"/>
                <w:sz w:val="22"/>
                <w:szCs w:val="22"/>
                <w:lang w:eastAsia="en-US"/>
              </w:rPr>
              <w:t>2.23</w:t>
            </w:r>
            <w:r w:rsidR="0040293B" w:rsidRPr="00D601C3">
              <w:rPr>
                <w:rFonts w:ascii="Calibri" w:hAnsi="Calibri"/>
                <w:color w:val="0000FF"/>
                <w:sz w:val="22"/>
                <w:szCs w:val="22"/>
                <w:lang w:eastAsia="en-US"/>
              </w:rPr>
              <w:t>.2</w:t>
            </w:r>
          </w:p>
        </w:tc>
        <w:tc>
          <w:tcPr>
            <w:tcW w:w="8470" w:type="dxa"/>
          </w:tcPr>
          <w:p w14:paraId="01C732CF" w14:textId="3555E780" w:rsidR="0040293B" w:rsidRPr="00D601C3" w:rsidRDefault="0040293B" w:rsidP="00914DE0">
            <w:pPr>
              <w:spacing w:before="80" w:after="240" w:line="316" w:lineRule="auto"/>
              <w:jc w:val="both"/>
              <w:rPr>
                <w:rFonts w:ascii="Calibri" w:hAnsi="Calibri"/>
                <w:sz w:val="22"/>
                <w:szCs w:val="22"/>
                <w:lang w:eastAsia="en-US"/>
              </w:rPr>
            </w:pPr>
            <w:r w:rsidRPr="00D601C3">
              <w:rPr>
                <w:rFonts w:ascii="Calibri" w:hAnsi="Calibri"/>
                <w:sz w:val="22"/>
                <w:szCs w:val="22"/>
                <w:lang w:eastAsia="en-US"/>
              </w:rPr>
              <w:t xml:space="preserve">The successful Tenderer(s) will be required to comply with and execute the ICT Acceptable </w:t>
            </w:r>
            <w:r w:rsidR="001A650E">
              <w:rPr>
                <w:rFonts w:ascii="Calibri" w:hAnsi="Calibri"/>
                <w:sz w:val="22"/>
                <w:szCs w:val="22"/>
                <w:lang w:eastAsia="en-US"/>
              </w:rPr>
              <w:t xml:space="preserve">Use Policy set out at Appendix </w:t>
            </w:r>
            <w:r w:rsidR="00914DE0">
              <w:rPr>
                <w:rFonts w:ascii="Calibri" w:hAnsi="Calibri"/>
                <w:sz w:val="22"/>
                <w:szCs w:val="22"/>
                <w:lang w:eastAsia="en-US"/>
              </w:rPr>
              <w:t>7</w:t>
            </w:r>
            <w:r w:rsidRPr="00D601C3">
              <w:rPr>
                <w:rFonts w:ascii="Calibri" w:hAnsi="Calibri"/>
                <w:sz w:val="22"/>
                <w:szCs w:val="22"/>
                <w:lang w:eastAsia="en-US"/>
              </w:rPr>
              <w:t>.</w:t>
            </w:r>
          </w:p>
        </w:tc>
      </w:tr>
      <w:tr w:rsidR="00426D60" w:rsidRPr="00426D60" w14:paraId="3BDA2258" w14:textId="77777777" w:rsidTr="00E3225D">
        <w:tc>
          <w:tcPr>
            <w:tcW w:w="817" w:type="dxa"/>
          </w:tcPr>
          <w:p w14:paraId="3880F15A" w14:textId="2491472C" w:rsidR="0040293B" w:rsidRPr="00426D60" w:rsidRDefault="00426D60" w:rsidP="00D601C3">
            <w:pPr>
              <w:jc w:val="both"/>
              <w:rPr>
                <w:rFonts w:ascii="Calibri" w:hAnsi="Calibri"/>
                <w:color w:val="00B050"/>
                <w:sz w:val="22"/>
                <w:szCs w:val="22"/>
                <w:lang w:eastAsia="en-US"/>
              </w:rPr>
            </w:pPr>
            <w:r w:rsidRPr="00D601C3">
              <w:rPr>
                <w:rFonts w:ascii="Calibri" w:hAnsi="Calibri"/>
                <w:color w:val="0000FF"/>
                <w:sz w:val="22"/>
                <w:szCs w:val="22"/>
                <w:lang w:eastAsia="en-US"/>
              </w:rPr>
              <w:t>2.23</w:t>
            </w:r>
            <w:r w:rsidR="0040293B" w:rsidRPr="00D601C3">
              <w:rPr>
                <w:rFonts w:ascii="Calibri" w:hAnsi="Calibri"/>
                <w:color w:val="0000FF"/>
                <w:sz w:val="22"/>
                <w:szCs w:val="22"/>
                <w:lang w:eastAsia="en-US"/>
              </w:rPr>
              <w:t>.3</w:t>
            </w:r>
          </w:p>
        </w:tc>
        <w:tc>
          <w:tcPr>
            <w:tcW w:w="8470" w:type="dxa"/>
          </w:tcPr>
          <w:p w14:paraId="45B7EBB4" w14:textId="7A5F5AF1" w:rsidR="0040293B" w:rsidRPr="00426D60" w:rsidRDefault="0040293B" w:rsidP="00914DE0">
            <w:pPr>
              <w:spacing w:before="80" w:after="240" w:line="316" w:lineRule="auto"/>
              <w:jc w:val="both"/>
              <w:rPr>
                <w:rFonts w:ascii="Calibri" w:hAnsi="Calibri"/>
                <w:color w:val="00B050"/>
                <w:sz w:val="22"/>
                <w:szCs w:val="22"/>
                <w:lang w:eastAsia="en-US"/>
              </w:rPr>
            </w:pPr>
            <w:r w:rsidRPr="00D601C3">
              <w:rPr>
                <w:rFonts w:ascii="Calibri" w:hAnsi="Calibri"/>
                <w:sz w:val="22"/>
                <w:szCs w:val="22"/>
                <w:lang w:eastAsia="en-US"/>
              </w:rPr>
              <w:t xml:space="preserve">The successful Tenderer must return the original signed ICT Acceptable Use </w:t>
            </w:r>
            <w:r w:rsidR="001A650E">
              <w:rPr>
                <w:rFonts w:ascii="Calibri" w:hAnsi="Calibri"/>
                <w:sz w:val="22"/>
                <w:szCs w:val="22"/>
                <w:lang w:eastAsia="en-US"/>
              </w:rPr>
              <w:t>Policy, as set out in Appendix</w:t>
            </w:r>
            <w:r w:rsidR="00914DE0">
              <w:rPr>
                <w:rFonts w:ascii="Calibri" w:hAnsi="Calibri"/>
                <w:sz w:val="22"/>
                <w:szCs w:val="22"/>
                <w:lang w:eastAsia="en-US"/>
              </w:rPr>
              <w:t xml:space="preserve"> 7</w:t>
            </w:r>
            <w:r w:rsidRPr="00D601C3">
              <w:rPr>
                <w:rFonts w:ascii="Calibri" w:hAnsi="Calibri"/>
                <w:sz w:val="22"/>
                <w:szCs w:val="22"/>
                <w:lang w:eastAsia="en-US"/>
              </w:rPr>
              <w:t xml:space="preserve"> (“ICT Acceptable Use Policy”), to the </w:t>
            </w:r>
            <w:r w:rsidR="007C4916">
              <w:rPr>
                <w:rFonts w:ascii="Calibri" w:hAnsi="Calibri"/>
                <w:sz w:val="22"/>
                <w:szCs w:val="22"/>
                <w:lang w:eastAsia="en-US"/>
              </w:rPr>
              <w:t>Contracting Authority</w:t>
            </w:r>
            <w:r w:rsidRPr="00D601C3">
              <w:rPr>
                <w:rFonts w:ascii="Calibri" w:hAnsi="Calibri"/>
                <w:sz w:val="22"/>
                <w:szCs w:val="22"/>
                <w:lang w:eastAsia="en-US"/>
              </w:rPr>
              <w:t xml:space="preserve"> in accordance with section 3.6 below. The ICT Acceptable Use Policy must be in the form as set ou</w:t>
            </w:r>
            <w:r w:rsidR="001A650E">
              <w:rPr>
                <w:rFonts w:ascii="Calibri" w:hAnsi="Calibri"/>
                <w:sz w:val="22"/>
                <w:szCs w:val="22"/>
                <w:lang w:eastAsia="en-US"/>
              </w:rPr>
              <w:t xml:space="preserve">t at Appendix </w:t>
            </w:r>
            <w:r w:rsidR="00914DE0">
              <w:rPr>
                <w:rFonts w:ascii="Calibri" w:hAnsi="Calibri"/>
                <w:sz w:val="22"/>
                <w:szCs w:val="22"/>
                <w:lang w:eastAsia="en-US"/>
              </w:rPr>
              <w:t>7</w:t>
            </w:r>
            <w:r w:rsidRPr="00D601C3">
              <w:rPr>
                <w:rFonts w:ascii="Calibri" w:hAnsi="Calibri"/>
                <w:sz w:val="22"/>
                <w:szCs w:val="22"/>
                <w:lang w:eastAsia="en-US"/>
              </w:rPr>
              <w:t xml:space="preserve"> and Tenderers may not amend the ICT Acceptable Use Policy.</w:t>
            </w:r>
          </w:p>
        </w:tc>
      </w:tr>
    </w:tbl>
    <w:p w14:paraId="18411D02" w14:textId="7927DDDF" w:rsidR="00426D60" w:rsidRDefault="00426D60" w:rsidP="00426D60">
      <w:pPr>
        <w:pStyle w:val="Heading2"/>
        <w:jc w:val="both"/>
        <w:rPr>
          <w:rFonts w:ascii="Calibri" w:hAnsi="Calibri"/>
        </w:rPr>
      </w:pPr>
      <w:bookmarkStart w:id="56" w:name="_Toc453668450"/>
      <w:r>
        <w:rPr>
          <w:rFonts w:ascii="Calibri" w:hAnsi="Calibri"/>
        </w:rPr>
        <w:t>2.24</w:t>
      </w:r>
      <w:r>
        <w:rPr>
          <w:rFonts w:ascii="Calibri" w:hAnsi="Calibri"/>
        </w:rPr>
        <w:tab/>
        <w:t>Interference</w:t>
      </w:r>
      <w:bookmarkEnd w:id="56"/>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1"/>
      </w:tblGrid>
      <w:tr w:rsidR="00426D60" w:rsidRPr="0015783F" w14:paraId="1D2B51DF" w14:textId="77777777" w:rsidTr="00E3225D">
        <w:tc>
          <w:tcPr>
            <w:tcW w:w="9287" w:type="dxa"/>
          </w:tcPr>
          <w:p w14:paraId="15028815" w14:textId="203BED38" w:rsidR="00426D60" w:rsidRPr="0015783F" w:rsidRDefault="00426D60" w:rsidP="00E3225D">
            <w:pPr>
              <w:spacing w:after="200" w:line="316" w:lineRule="auto"/>
              <w:jc w:val="both"/>
              <w:rPr>
                <w:rFonts w:ascii="Calibri" w:hAnsi="Calibri"/>
                <w:color w:val="00B050"/>
              </w:rPr>
            </w:pPr>
            <w:r w:rsidRPr="00D601C3">
              <w:rPr>
                <w:rFonts w:ascii="Calibri" w:hAnsi="Calibri"/>
                <w:sz w:val="22"/>
                <w:szCs w:val="22"/>
              </w:rPr>
              <w:t xml:space="preserve">Any effort by the Tenderer (or anyone acting on behalf of the Tenderer with or without his/her knowledge) to influence the </w:t>
            </w:r>
            <w:r w:rsidR="007C4916">
              <w:rPr>
                <w:rFonts w:ascii="Calibri" w:hAnsi="Calibri"/>
                <w:sz w:val="22"/>
                <w:szCs w:val="22"/>
              </w:rPr>
              <w:t>Contracting Authority</w:t>
            </w:r>
            <w:r w:rsidRPr="00D601C3">
              <w:rPr>
                <w:rFonts w:ascii="Calibri" w:hAnsi="Calibri"/>
                <w:sz w:val="22"/>
                <w:szCs w:val="22"/>
              </w:rPr>
              <w:t>’s personnel in the process of examination, evaluation and comparison of tenders and recommendations concerning the award of the contract may result in the rejection of the Tender.</w:t>
            </w:r>
            <w:r w:rsidRPr="00D601C3">
              <w:rPr>
                <w:rFonts w:ascii="Calibri" w:hAnsi="Calibri"/>
                <w:sz w:val="22"/>
                <w:szCs w:val="22"/>
              </w:rPr>
              <w:tab/>
            </w:r>
          </w:p>
        </w:tc>
      </w:tr>
    </w:tbl>
    <w:p w14:paraId="7224A304" w14:textId="3BC37550" w:rsidR="00E93D48" w:rsidRDefault="00426D60" w:rsidP="00E93D48">
      <w:pPr>
        <w:pStyle w:val="Heading2"/>
        <w:jc w:val="both"/>
        <w:rPr>
          <w:rFonts w:ascii="Calibri" w:hAnsi="Calibri"/>
        </w:rPr>
      </w:pPr>
      <w:bookmarkStart w:id="57" w:name="_Toc453668451"/>
      <w:r>
        <w:rPr>
          <w:rFonts w:ascii="Calibri" w:hAnsi="Calibri"/>
        </w:rPr>
        <w:t>2.25</w:t>
      </w:r>
      <w:r w:rsidR="00E93D48">
        <w:rPr>
          <w:rFonts w:ascii="Calibri" w:hAnsi="Calibri"/>
        </w:rPr>
        <w:tab/>
        <w:t>Licences and Permissions</w:t>
      </w:r>
      <w:bookmarkEnd w:id="57"/>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61"/>
      </w:tblGrid>
      <w:tr w:rsidR="00463421" w:rsidRPr="00463421" w14:paraId="5C282001" w14:textId="77777777" w:rsidTr="00463421">
        <w:tc>
          <w:tcPr>
            <w:tcW w:w="9061" w:type="dxa"/>
          </w:tcPr>
          <w:p w14:paraId="26350C5D" w14:textId="77777777" w:rsidR="00463421" w:rsidRPr="00463421" w:rsidRDefault="00463421" w:rsidP="00463421">
            <w:pPr>
              <w:spacing w:after="200" w:line="316" w:lineRule="auto"/>
              <w:jc w:val="both"/>
              <w:rPr>
                <w:rFonts w:ascii="Calibri" w:hAnsi="Calibri"/>
              </w:rPr>
            </w:pPr>
            <w:r w:rsidRPr="00463421">
              <w:rPr>
                <w:rFonts w:ascii="Calibri" w:hAnsi="Calibri"/>
                <w:sz w:val="22"/>
                <w:szCs w:val="22"/>
              </w:rPr>
              <w:t xml:space="preserve">Tenderers are responsible for identifying, obtaining and maintaining all necessary licences, permits, permissions, approvals, authorisations, certificates, exemptions, filings, registrations and all other matters official or otherwise which are required in connection with the financing, undertaking, carrying out, completing, implementing, supporting and maintaining their Tenders and the exercise of their rights or the discharge or their obligations under this Goods Contract. </w:t>
            </w:r>
          </w:p>
        </w:tc>
      </w:tr>
    </w:tbl>
    <w:p w14:paraId="75BA2DB0" w14:textId="77777777" w:rsidR="006A00BC" w:rsidRDefault="006A00BC" w:rsidP="006A00BC">
      <w:pPr>
        <w:pStyle w:val="Heading2"/>
        <w:keepNext w:val="0"/>
        <w:keepLines/>
        <w:spacing w:after="100"/>
        <w:ind w:firstLine="0"/>
        <w:jc w:val="both"/>
      </w:pPr>
      <w:bookmarkStart w:id="58" w:name="_Toc453668452"/>
      <w:r>
        <w:rPr>
          <w:rFonts w:ascii="Calibri" w:hAnsi="Calibri"/>
        </w:rPr>
        <w:t>2.26</w:t>
      </w:r>
      <w:r>
        <w:rPr>
          <w:rFonts w:ascii="Calibri" w:hAnsi="Calibri"/>
        </w:rPr>
        <w:tab/>
        <w:t>Compliance with Policies</w:t>
      </w:r>
      <w:bookmarkEnd w:id="58"/>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1"/>
      </w:tblGrid>
      <w:tr w:rsidR="006A00BC" w:rsidRPr="006A00BC" w14:paraId="1F46FC52" w14:textId="77777777" w:rsidTr="006A00BC">
        <w:tc>
          <w:tcPr>
            <w:tcW w:w="9287" w:type="dxa"/>
          </w:tcPr>
          <w:p w14:paraId="43BC0635" w14:textId="20354E3A" w:rsidR="006A00BC" w:rsidRPr="001A1DB6" w:rsidRDefault="006A00BC" w:rsidP="006A00BC">
            <w:pPr>
              <w:spacing w:after="200" w:line="276" w:lineRule="auto"/>
              <w:jc w:val="both"/>
              <w:rPr>
                <w:rFonts w:ascii="Calibri" w:eastAsia="Calibri" w:hAnsi="Calibri"/>
                <w:color w:val="00B050"/>
                <w:sz w:val="22"/>
                <w:szCs w:val="22"/>
                <w:lang w:val="en-IE"/>
              </w:rPr>
            </w:pPr>
            <w:r w:rsidRPr="00D601C3">
              <w:rPr>
                <w:rFonts w:ascii="Calibri" w:eastAsia="Calibri" w:hAnsi="Calibri"/>
                <w:sz w:val="22"/>
                <w:szCs w:val="22"/>
                <w:lang w:val="en-IE"/>
              </w:rPr>
              <w:t xml:space="preserve">The Successful Tenderer shall comply with all policies and/or guidelines relating to the provision of the goods, including but not being limited to complying with policies and/or protocols on employment law, official language, and health and safety regulations as deemed reasonably necessary, from time to time, by the Contracting Authority and / or person having control over and/or responsibility for any place(s) including but not being limited to other premises in or from which the goods are provided. </w:t>
            </w:r>
          </w:p>
        </w:tc>
      </w:tr>
    </w:tbl>
    <w:p w14:paraId="22A9F850" w14:textId="77777777" w:rsidR="00F03F38" w:rsidRDefault="00F03F38" w:rsidP="00F03F38">
      <w:pPr>
        <w:pStyle w:val="Heading1"/>
        <w:jc w:val="both"/>
        <w:rPr>
          <w:rFonts w:ascii="Calibri" w:hAnsi="Calibri"/>
        </w:rPr>
      </w:pPr>
      <w:bookmarkStart w:id="59" w:name="_Toc453668453"/>
      <w:r>
        <w:rPr>
          <w:rFonts w:ascii="Calibri" w:hAnsi="Calibri"/>
        </w:rPr>
        <w:t>Part 3: Selection and Award Criteria</w:t>
      </w:r>
      <w:bookmarkEnd w:id="59"/>
    </w:p>
    <w:p w14:paraId="22A9F851" w14:textId="77777777" w:rsidR="00F03F38" w:rsidRDefault="00F03F38" w:rsidP="00F03F38">
      <w:pPr>
        <w:pStyle w:val="Heading2"/>
        <w:jc w:val="both"/>
      </w:pPr>
      <w:bookmarkStart w:id="60" w:name="_Toc450043768"/>
      <w:bookmarkStart w:id="61" w:name="_Toc453668454"/>
      <w:r>
        <w:rPr>
          <w:rFonts w:ascii="Calibri" w:hAnsi="Calibri"/>
        </w:rPr>
        <w:t>3.1</w:t>
      </w:r>
      <w:r>
        <w:rPr>
          <w:rFonts w:ascii="Calibri" w:hAnsi="Calibri"/>
        </w:rPr>
        <w:tab/>
        <w:t>Compliant Tenders</w:t>
      </w:r>
      <w:bookmarkEnd w:id="60"/>
      <w:bookmarkEnd w:id="61"/>
    </w:p>
    <w:tbl>
      <w:tblPr>
        <w:tblW w:w="9287" w:type="dxa"/>
        <w:tblLook w:val="01E0" w:firstRow="1" w:lastRow="1" w:firstColumn="1" w:lastColumn="1" w:noHBand="0" w:noVBand="0"/>
      </w:tblPr>
      <w:tblGrid>
        <w:gridCol w:w="671"/>
        <w:gridCol w:w="678"/>
        <w:gridCol w:w="7938"/>
      </w:tblGrid>
      <w:tr w:rsidR="00E55AB1" w14:paraId="05FE845B" w14:textId="77777777" w:rsidTr="00F75FA8">
        <w:tc>
          <w:tcPr>
            <w:tcW w:w="9287" w:type="dxa"/>
            <w:gridSpan w:val="3"/>
          </w:tcPr>
          <w:p w14:paraId="267C34B3" w14:textId="4E05C05C" w:rsidR="00E55AB1" w:rsidRPr="001A1DB6" w:rsidRDefault="00E55AB1" w:rsidP="004F5A86">
            <w:pPr>
              <w:spacing w:after="200" w:line="276" w:lineRule="auto"/>
              <w:ind w:left="709"/>
              <w:jc w:val="both"/>
              <w:rPr>
                <w:rFonts w:ascii="Calibri" w:eastAsia="Calibri" w:hAnsi="Calibri" w:cs="Calibri"/>
                <w:sz w:val="22"/>
                <w:szCs w:val="22"/>
                <w:lang w:val="en-IE"/>
              </w:rPr>
            </w:pPr>
          </w:p>
        </w:tc>
      </w:tr>
      <w:tr w:rsidR="00F03F38" w14:paraId="22A9F854" w14:textId="77777777" w:rsidTr="00F03F38">
        <w:tc>
          <w:tcPr>
            <w:tcW w:w="1349" w:type="dxa"/>
            <w:gridSpan w:val="2"/>
            <w:hideMark/>
          </w:tcPr>
          <w:p w14:paraId="22A9F852"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3.1</w:t>
            </w:r>
          </w:p>
        </w:tc>
        <w:tc>
          <w:tcPr>
            <w:tcW w:w="7938" w:type="dxa"/>
            <w:hideMark/>
          </w:tcPr>
          <w:p w14:paraId="22A9F853" w14:textId="77777777" w:rsidR="00F03F38" w:rsidRDefault="00F03F38">
            <w:pPr>
              <w:spacing w:line="316" w:lineRule="auto"/>
              <w:jc w:val="both"/>
              <w:rPr>
                <w:rFonts w:ascii="Calibri" w:hAnsi="Calibri"/>
                <w:sz w:val="22"/>
                <w:szCs w:val="22"/>
              </w:rPr>
            </w:pPr>
            <w:r>
              <w:rPr>
                <w:rFonts w:ascii="Calibri" w:hAnsi="Calibri"/>
                <w:sz w:val="22"/>
                <w:szCs w:val="22"/>
              </w:rPr>
              <w:t xml:space="preserve">Only those Tenderers who </w:t>
            </w:r>
            <w:proofErr w:type="gramStart"/>
            <w:r>
              <w:rPr>
                <w:rFonts w:ascii="Calibri" w:hAnsi="Calibri"/>
                <w:sz w:val="22"/>
                <w:szCs w:val="22"/>
              </w:rPr>
              <w:t>have:-</w:t>
            </w:r>
            <w:proofErr w:type="gramEnd"/>
          </w:p>
        </w:tc>
      </w:tr>
      <w:tr w:rsidR="00E55AB1" w14:paraId="3DA8B6E8" w14:textId="77777777" w:rsidTr="00F75FA8">
        <w:tc>
          <w:tcPr>
            <w:tcW w:w="9287" w:type="dxa"/>
            <w:gridSpan w:val="3"/>
          </w:tcPr>
          <w:p w14:paraId="44CE6941" w14:textId="0B22B851" w:rsidR="00E55AB1" w:rsidRPr="00E55AB1" w:rsidRDefault="00E55AB1" w:rsidP="002206E2">
            <w:pPr>
              <w:spacing w:after="200" w:line="276" w:lineRule="auto"/>
              <w:jc w:val="both"/>
              <w:rPr>
                <w:rFonts w:ascii="Calibri" w:eastAsia="Calibri" w:hAnsi="Calibri"/>
                <w:color w:val="0000FF"/>
                <w:lang w:val="en-IE"/>
              </w:rPr>
            </w:pPr>
          </w:p>
        </w:tc>
      </w:tr>
      <w:tr w:rsidR="00F03F38" w14:paraId="22A9F858" w14:textId="77777777" w:rsidTr="00F03F38">
        <w:tc>
          <w:tcPr>
            <w:tcW w:w="671" w:type="dxa"/>
          </w:tcPr>
          <w:p w14:paraId="22A9F855" w14:textId="77777777" w:rsidR="00F03F38" w:rsidRDefault="00F03F38">
            <w:pPr>
              <w:spacing w:after="200" w:line="316" w:lineRule="auto"/>
              <w:jc w:val="both"/>
              <w:rPr>
                <w:rFonts w:ascii="Calibri" w:hAnsi="Calibri"/>
                <w:color w:val="0000FF"/>
                <w:sz w:val="22"/>
                <w:szCs w:val="22"/>
              </w:rPr>
            </w:pPr>
          </w:p>
        </w:tc>
        <w:tc>
          <w:tcPr>
            <w:tcW w:w="678" w:type="dxa"/>
            <w:hideMark/>
          </w:tcPr>
          <w:p w14:paraId="22A9F856"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(a)</w:t>
            </w:r>
          </w:p>
        </w:tc>
        <w:tc>
          <w:tcPr>
            <w:tcW w:w="7938" w:type="dxa"/>
            <w:hideMark/>
          </w:tcPr>
          <w:p w14:paraId="22A9F857" w14:textId="77777777" w:rsidR="00F03F38" w:rsidRDefault="00F03F38">
            <w:pPr>
              <w:spacing w:line="316" w:lineRule="auto"/>
              <w:jc w:val="both"/>
              <w:rPr>
                <w:rFonts w:ascii="Calibri" w:hAnsi="Calibri"/>
                <w:sz w:val="22"/>
                <w:szCs w:val="22"/>
              </w:rPr>
            </w:pPr>
            <w:r>
              <w:rPr>
                <w:rFonts w:ascii="Calibri" w:hAnsi="Calibri"/>
                <w:sz w:val="22"/>
                <w:szCs w:val="22"/>
              </w:rPr>
              <w:t>Submitted compliant Tenders pursuant to paragraph 2.2 above; and</w:t>
            </w:r>
          </w:p>
        </w:tc>
      </w:tr>
      <w:tr w:rsidR="00F03F38" w14:paraId="22A9F85C" w14:textId="77777777" w:rsidTr="00F03F38">
        <w:tc>
          <w:tcPr>
            <w:tcW w:w="671" w:type="dxa"/>
          </w:tcPr>
          <w:p w14:paraId="22A9F859" w14:textId="77777777" w:rsidR="00F03F38" w:rsidRDefault="00F03F38">
            <w:pPr>
              <w:spacing w:after="200" w:line="316" w:lineRule="auto"/>
              <w:jc w:val="both"/>
              <w:rPr>
                <w:rFonts w:ascii="Calibri" w:hAnsi="Calibri"/>
                <w:color w:val="0000FF"/>
                <w:sz w:val="22"/>
                <w:szCs w:val="22"/>
              </w:rPr>
            </w:pPr>
          </w:p>
        </w:tc>
        <w:tc>
          <w:tcPr>
            <w:tcW w:w="678" w:type="dxa"/>
            <w:hideMark/>
          </w:tcPr>
          <w:p w14:paraId="22A9F85A"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(b)</w:t>
            </w:r>
          </w:p>
        </w:tc>
        <w:tc>
          <w:tcPr>
            <w:tcW w:w="7938" w:type="dxa"/>
            <w:hideMark/>
          </w:tcPr>
          <w:p w14:paraId="4AE53842" w14:textId="1607B209" w:rsidR="0019570A" w:rsidRPr="0019570A" w:rsidRDefault="0019570A" w:rsidP="0019570A">
            <w:pPr>
              <w:spacing w:line="316" w:lineRule="auto"/>
              <w:jc w:val="both"/>
              <w:rPr>
                <w:rFonts w:ascii="Calibri" w:hAnsi="Calibri"/>
                <w:sz w:val="22"/>
                <w:szCs w:val="22"/>
              </w:rPr>
            </w:pPr>
            <w:r w:rsidRPr="0019570A">
              <w:rPr>
                <w:rFonts w:ascii="Calibri" w:hAnsi="Calibri"/>
                <w:sz w:val="22"/>
                <w:szCs w:val="22"/>
              </w:rPr>
              <w:t xml:space="preserve">Declared by way of </w:t>
            </w:r>
            <w:proofErr w:type="spellStart"/>
            <w:r w:rsidR="00FC4931">
              <w:rPr>
                <w:rFonts w:ascii="Calibri" w:hAnsi="Calibri"/>
                <w:sz w:val="22"/>
                <w:szCs w:val="22"/>
              </w:rPr>
              <w:t>e</w:t>
            </w:r>
            <w:r w:rsidRPr="0019570A">
              <w:rPr>
                <w:rFonts w:ascii="Calibri" w:hAnsi="Calibri"/>
                <w:sz w:val="22"/>
                <w:szCs w:val="22"/>
              </w:rPr>
              <w:t>ESPD</w:t>
            </w:r>
            <w:proofErr w:type="spellEnd"/>
            <w:r w:rsidRPr="0019570A">
              <w:rPr>
                <w:rFonts w:ascii="Calibri" w:hAnsi="Calibri"/>
                <w:sz w:val="22"/>
                <w:szCs w:val="22"/>
              </w:rPr>
              <w:t xml:space="preserve"> that either:</w:t>
            </w:r>
          </w:p>
          <w:p w14:paraId="56AC0BED" w14:textId="1E8CFC06" w:rsidR="0019570A" w:rsidRPr="0019570A" w:rsidRDefault="0019570A" w:rsidP="0019570A">
            <w:pPr>
              <w:spacing w:line="316" w:lineRule="auto"/>
              <w:ind w:left="720"/>
              <w:jc w:val="both"/>
              <w:rPr>
                <w:rFonts w:ascii="Calibri" w:hAnsi="Calibri"/>
                <w:sz w:val="22"/>
                <w:szCs w:val="22"/>
              </w:rPr>
            </w:pPr>
            <w:r>
              <w:rPr>
                <w:rFonts w:ascii="Calibri" w:hAnsi="Calibri"/>
                <w:sz w:val="22"/>
                <w:szCs w:val="22"/>
              </w:rPr>
              <w:t>(</w:t>
            </w:r>
            <w:proofErr w:type="spellStart"/>
            <w:r>
              <w:rPr>
                <w:rFonts w:ascii="Calibri" w:hAnsi="Calibri"/>
                <w:sz w:val="22"/>
                <w:szCs w:val="22"/>
              </w:rPr>
              <w:t>i</w:t>
            </w:r>
            <w:proofErr w:type="spellEnd"/>
            <w:r>
              <w:rPr>
                <w:rFonts w:ascii="Calibri" w:hAnsi="Calibri"/>
                <w:sz w:val="22"/>
                <w:szCs w:val="22"/>
              </w:rPr>
              <w:t xml:space="preserve">) </w:t>
            </w:r>
            <w:r w:rsidRPr="0019570A">
              <w:rPr>
                <w:rFonts w:ascii="Calibri" w:hAnsi="Calibri"/>
                <w:sz w:val="22"/>
                <w:szCs w:val="22"/>
              </w:rPr>
              <w:t>no mandatory grounds for exclusion of the Tenderer pursuant to Regulation 57 of the Regulations apply to them, or</w:t>
            </w:r>
          </w:p>
          <w:p w14:paraId="22A9F85B" w14:textId="0B0523D9" w:rsidR="00F03F38" w:rsidRDefault="0019570A" w:rsidP="0019570A">
            <w:pPr>
              <w:spacing w:line="316" w:lineRule="auto"/>
              <w:ind w:left="720"/>
              <w:jc w:val="both"/>
              <w:rPr>
                <w:rFonts w:ascii="Calibri" w:hAnsi="Calibri"/>
                <w:sz w:val="22"/>
                <w:szCs w:val="22"/>
              </w:rPr>
            </w:pPr>
            <w:r w:rsidRPr="0019570A">
              <w:rPr>
                <w:rFonts w:ascii="Calibri" w:hAnsi="Calibri"/>
                <w:sz w:val="22"/>
                <w:szCs w:val="22"/>
              </w:rPr>
              <w:t>(ii</w:t>
            </w:r>
            <w:r>
              <w:rPr>
                <w:rFonts w:ascii="Calibri" w:hAnsi="Calibri"/>
                <w:sz w:val="22"/>
                <w:szCs w:val="22"/>
              </w:rPr>
              <w:t xml:space="preserve">) </w:t>
            </w:r>
            <w:r w:rsidRPr="0019570A">
              <w:rPr>
                <w:rFonts w:ascii="Calibri" w:hAnsi="Calibri"/>
                <w:sz w:val="22"/>
                <w:szCs w:val="22"/>
              </w:rPr>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 and</w:t>
            </w:r>
          </w:p>
        </w:tc>
      </w:tr>
      <w:tr w:rsidR="00F03F38" w14:paraId="22A9F86F" w14:textId="77777777" w:rsidTr="00F03F38">
        <w:tc>
          <w:tcPr>
            <w:tcW w:w="671" w:type="dxa"/>
          </w:tcPr>
          <w:p w14:paraId="22A9F85D" w14:textId="77777777" w:rsidR="00F03F38" w:rsidRDefault="00F03F38">
            <w:pPr>
              <w:spacing w:after="200" w:line="316" w:lineRule="auto"/>
              <w:jc w:val="both"/>
              <w:rPr>
                <w:rFonts w:ascii="Calibri" w:hAnsi="Calibri"/>
                <w:color w:val="0000FF"/>
                <w:sz w:val="22"/>
                <w:szCs w:val="22"/>
              </w:rPr>
            </w:pPr>
          </w:p>
        </w:tc>
        <w:tc>
          <w:tcPr>
            <w:tcW w:w="678" w:type="dxa"/>
            <w:hideMark/>
          </w:tcPr>
          <w:p w14:paraId="22A9F85E"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(c)</w:t>
            </w:r>
          </w:p>
        </w:tc>
        <w:tc>
          <w:tcPr>
            <w:tcW w:w="7938" w:type="dxa"/>
          </w:tcPr>
          <w:p w14:paraId="22A9F85F" w14:textId="480246BB" w:rsidR="00F03F38" w:rsidRDefault="00F03F38">
            <w:pPr>
              <w:spacing w:line="316" w:lineRule="auto"/>
              <w:jc w:val="both"/>
              <w:rPr>
                <w:rFonts w:ascii="Calibri" w:hAnsi="Calibri"/>
                <w:sz w:val="22"/>
                <w:szCs w:val="22"/>
              </w:rPr>
            </w:pPr>
            <w:r>
              <w:rPr>
                <w:rFonts w:ascii="Calibri" w:hAnsi="Calibri"/>
                <w:sz w:val="22"/>
                <w:szCs w:val="22"/>
              </w:rPr>
              <w:t xml:space="preserve">Declared by way of </w:t>
            </w:r>
            <w:proofErr w:type="spellStart"/>
            <w:r w:rsidR="00FC4931">
              <w:rPr>
                <w:rFonts w:ascii="Calibri" w:hAnsi="Calibri"/>
                <w:sz w:val="22"/>
                <w:szCs w:val="22"/>
              </w:rPr>
              <w:t>e</w:t>
            </w:r>
            <w:r>
              <w:rPr>
                <w:rFonts w:ascii="Calibri" w:hAnsi="Calibri"/>
                <w:sz w:val="22"/>
                <w:szCs w:val="22"/>
              </w:rPr>
              <w:t>ESPD</w:t>
            </w:r>
            <w:proofErr w:type="spellEnd"/>
            <w:r>
              <w:rPr>
                <w:rFonts w:ascii="Calibri" w:hAnsi="Calibri"/>
                <w:sz w:val="22"/>
                <w:szCs w:val="22"/>
              </w:rPr>
              <w:t xml:space="preserve"> that they satisfy the selection criteria for this Competition as set out in part 3.2 below (the “Selection Criteria”</w:t>
            </w:r>
            <w:proofErr w:type="gramStart"/>
            <w:r>
              <w:rPr>
                <w:rFonts w:ascii="Calibri" w:hAnsi="Calibri"/>
                <w:sz w:val="22"/>
                <w:szCs w:val="22"/>
              </w:rPr>
              <w:t>);</w:t>
            </w:r>
            <w:proofErr w:type="gramEnd"/>
          </w:p>
          <w:p w14:paraId="22A9F860" w14:textId="77777777" w:rsidR="00F03F38" w:rsidRDefault="00F03F38">
            <w:pPr>
              <w:spacing w:line="316" w:lineRule="auto"/>
              <w:jc w:val="both"/>
              <w:rPr>
                <w:rFonts w:ascii="Calibri" w:hAnsi="Calibri"/>
                <w:sz w:val="22"/>
                <w:szCs w:val="22"/>
              </w:rPr>
            </w:pPr>
          </w:p>
          <w:p w14:paraId="313DF437" w14:textId="5B21A5C1" w:rsidR="004565E5" w:rsidRDefault="00F03F38" w:rsidP="004565E5">
            <w:pPr>
              <w:spacing w:after="240" w:line="316" w:lineRule="auto"/>
              <w:jc w:val="both"/>
              <w:rPr>
                <w:rFonts w:ascii="Calibri" w:hAnsi="Calibri"/>
                <w:sz w:val="22"/>
                <w:szCs w:val="22"/>
              </w:rPr>
            </w:pPr>
            <w:r>
              <w:rPr>
                <w:rFonts w:ascii="Calibri" w:hAnsi="Calibri"/>
                <w:sz w:val="22"/>
                <w:szCs w:val="22"/>
              </w:rPr>
              <w:t>will be evaluated in accordance with the Award Criteria at part 3.3 below.</w:t>
            </w:r>
          </w:p>
          <w:p w14:paraId="045ECC1B" w14:textId="1B479F55" w:rsidR="004565E5" w:rsidRDefault="004565E5" w:rsidP="004565E5">
            <w:pPr>
              <w:spacing w:after="240" w:line="316" w:lineRule="auto"/>
              <w:jc w:val="both"/>
              <w:rPr>
                <w:rFonts w:ascii="Calibri" w:hAnsi="Calibri"/>
                <w:sz w:val="22"/>
                <w:szCs w:val="22"/>
              </w:rPr>
            </w:pPr>
            <w:r w:rsidRPr="004565E5">
              <w:rPr>
                <w:rFonts w:ascii="Calibri" w:hAnsi="Calibri"/>
                <w:sz w:val="22"/>
                <w:szCs w:val="22"/>
              </w:rPr>
              <w:t>However, please note that the Contracting Authority also reserves the right to exclude from evaluation a Tenderer to whom a discretionary ground for exclusion pursuant to Regulation 57 of the Regulations applies.</w:t>
            </w:r>
          </w:p>
          <w:p w14:paraId="1E72B558" w14:textId="77777777" w:rsidR="0019570A" w:rsidRPr="0019570A" w:rsidRDefault="0019570A" w:rsidP="0019570A">
            <w:pPr>
              <w:spacing w:line="312" w:lineRule="auto"/>
              <w:jc w:val="both"/>
              <w:rPr>
                <w:rFonts w:ascii="Calibri" w:hAnsi="Calibri"/>
                <w:sz w:val="22"/>
                <w:szCs w:val="22"/>
              </w:rPr>
            </w:pPr>
            <w:r w:rsidRPr="0019570A">
              <w:rPr>
                <w:rFonts w:ascii="Calibri" w:hAnsi="Calibri"/>
                <w:sz w:val="22"/>
                <w:szCs w:val="22"/>
              </w:rPr>
              <w:t xml:space="preserve">Tenderers should note that where a Tenderer is relying on the capacity of other entities (for example, Subcontractors) for the purposes of fulfilling any of the Selection Criteria in part 3.2 below it must ensure the each such entity: </w:t>
            </w:r>
          </w:p>
          <w:p w14:paraId="31A3C258" w14:textId="517FDFA5" w:rsidR="0019570A" w:rsidRPr="0019570A" w:rsidRDefault="0019570A" w:rsidP="0019570A">
            <w:pPr>
              <w:spacing w:line="312" w:lineRule="auto"/>
              <w:ind w:left="720"/>
              <w:jc w:val="both"/>
              <w:rPr>
                <w:rFonts w:ascii="Calibri" w:hAnsi="Calibri"/>
                <w:sz w:val="22"/>
                <w:szCs w:val="22"/>
              </w:rPr>
            </w:pPr>
            <w:r w:rsidRPr="0019570A">
              <w:rPr>
                <w:rFonts w:ascii="Calibri" w:hAnsi="Calibri"/>
                <w:sz w:val="22"/>
                <w:szCs w:val="22"/>
              </w:rPr>
              <w:t>(</w:t>
            </w:r>
            <w:proofErr w:type="spellStart"/>
            <w:r w:rsidRPr="0019570A">
              <w:rPr>
                <w:rFonts w:ascii="Calibri" w:hAnsi="Calibri"/>
                <w:sz w:val="22"/>
                <w:szCs w:val="22"/>
              </w:rPr>
              <w:t>i</w:t>
            </w:r>
            <w:proofErr w:type="spellEnd"/>
            <w:r w:rsidRPr="0019570A">
              <w:rPr>
                <w:rFonts w:ascii="Calibri" w:hAnsi="Calibri"/>
                <w:sz w:val="22"/>
                <w:szCs w:val="22"/>
              </w:rPr>
              <w:t xml:space="preserve">) completes and submits a separate </w:t>
            </w:r>
            <w:proofErr w:type="spellStart"/>
            <w:r w:rsidR="00706C32">
              <w:rPr>
                <w:rFonts w:ascii="Calibri" w:hAnsi="Calibri"/>
                <w:sz w:val="22"/>
                <w:szCs w:val="22"/>
              </w:rPr>
              <w:t>e</w:t>
            </w:r>
            <w:r w:rsidRPr="0019570A">
              <w:rPr>
                <w:rFonts w:ascii="Calibri" w:hAnsi="Calibri"/>
                <w:sz w:val="22"/>
                <w:szCs w:val="22"/>
              </w:rPr>
              <w:t>ESPD</w:t>
            </w:r>
            <w:proofErr w:type="spellEnd"/>
            <w:r w:rsidRPr="0019570A">
              <w:rPr>
                <w:rFonts w:ascii="Calibri" w:hAnsi="Calibri"/>
                <w:sz w:val="22"/>
                <w:szCs w:val="22"/>
              </w:rPr>
              <w:t xml:space="preserve"> in respect of each such entity; and </w:t>
            </w:r>
          </w:p>
          <w:p w14:paraId="22A9F865" w14:textId="442DDA11" w:rsidR="00F03F38" w:rsidRPr="0019570A" w:rsidRDefault="0019570A" w:rsidP="0019570A">
            <w:pPr>
              <w:spacing w:after="200" w:line="312" w:lineRule="auto"/>
              <w:ind w:left="720"/>
              <w:jc w:val="both"/>
              <w:rPr>
                <w:rFonts w:ascii="Calibri" w:hAnsi="Calibri"/>
                <w:sz w:val="22"/>
                <w:szCs w:val="22"/>
              </w:rPr>
            </w:pPr>
            <w:r>
              <w:rPr>
                <w:rFonts w:ascii="Calibri" w:hAnsi="Calibri"/>
                <w:sz w:val="22"/>
                <w:szCs w:val="22"/>
              </w:rPr>
              <w:t xml:space="preserve">(ii) </w:t>
            </w:r>
            <w:r w:rsidRPr="0019570A">
              <w:rPr>
                <w:rFonts w:ascii="Calibri" w:hAnsi="Calibri"/>
                <w:sz w:val="22"/>
                <w:szCs w:val="22"/>
              </w:rPr>
              <w:t>when requested by the Contracting Authority, submit proof, to the satisfaction of the Contracting Authority, that each such entity will place the necessary resources at the disposal of the Tenderer.</w:t>
            </w:r>
          </w:p>
          <w:p w14:paraId="22A9F866" w14:textId="6B8AEA10" w:rsidR="00F03F38" w:rsidRDefault="00F03F38">
            <w:pPr>
              <w:spacing w:after="200" w:line="312" w:lineRule="auto"/>
              <w:jc w:val="both"/>
              <w:rPr>
                <w:rFonts w:ascii="Calibri" w:hAnsi="Calibri"/>
                <w:sz w:val="22"/>
                <w:szCs w:val="22"/>
              </w:rPr>
            </w:pPr>
            <w:r>
              <w:rPr>
                <w:rFonts w:ascii="Calibri" w:hAnsi="Calibri"/>
                <w:sz w:val="22"/>
                <w:szCs w:val="22"/>
              </w:rPr>
              <w:t xml:space="preserve">Where a Tenderer (Prime Contractor) intends to subcontract any share of any Goods Contract to a Subcontractor, but is not relying on the capacity of such Subcontractor for the purposes of fulfilling any of the Selection Criteria in part 3.2 below, it must submit a separate </w:t>
            </w:r>
            <w:proofErr w:type="spellStart"/>
            <w:r w:rsidR="00FC4931">
              <w:rPr>
                <w:rFonts w:ascii="Calibri" w:hAnsi="Calibri"/>
                <w:sz w:val="22"/>
                <w:szCs w:val="22"/>
              </w:rPr>
              <w:t>e</w:t>
            </w:r>
            <w:r>
              <w:rPr>
                <w:rFonts w:ascii="Calibri" w:hAnsi="Calibri"/>
                <w:sz w:val="22"/>
                <w:szCs w:val="22"/>
              </w:rPr>
              <w:t>ESPD</w:t>
            </w:r>
            <w:proofErr w:type="spellEnd"/>
            <w:r>
              <w:rPr>
                <w:rFonts w:ascii="Calibri" w:hAnsi="Calibri"/>
                <w:sz w:val="22"/>
                <w:szCs w:val="22"/>
              </w:rPr>
              <w:t xml:space="preserve"> in respect of such Subcontractor completing those sections of the </w:t>
            </w:r>
            <w:proofErr w:type="spellStart"/>
            <w:r w:rsidR="00FC4931">
              <w:rPr>
                <w:rFonts w:ascii="Calibri" w:hAnsi="Calibri"/>
                <w:sz w:val="22"/>
                <w:szCs w:val="22"/>
              </w:rPr>
              <w:t>e</w:t>
            </w:r>
            <w:r>
              <w:rPr>
                <w:rFonts w:ascii="Calibri" w:hAnsi="Calibri"/>
                <w:sz w:val="22"/>
                <w:szCs w:val="22"/>
              </w:rPr>
              <w:t>ESPD</w:t>
            </w:r>
            <w:proofErr w:type="spellEnd"/>
            <w:r>
              <w:rPr>
                <w:rFonts w:ascii="Calibri" w:hAnsi="Calibri"/>
                <w:sz w:val="22"/>
                <w:szCs w:val="22"/>
              </w:rPr>
              <w:t xml:space="preserve"> which are specified in section </w:t>
            </w:r>
            <w:r w:rsidR="004A3A23">
              <w:rPr>
                <w:rFonts w:ascii="Calibri" w:hAnsi="Calibri"/>
                <w:sz w:val="22"/>
                <w:szCs w:val="22"/>
              </w:rPr>
              <w:t>2.</w:t>
            </w:r>
            <w:r>
              <w:rPr>
                <w:rFonts w:ascii="Calibri" w:hAnsi="Calibri"/>
                <w:sz w:val="22"/>
                <w:szCs w:val="22"/>
              </w:rPr>
              <w:t xml:space="preserve">D of the </w:t>
            </w:r>
            <w:proofErr w:type="spellStart"/>
            <w:r w:rsidR="00FC4931">
              <w:rPr>
                <w:rFonts w:ascii="Calibri" w:hAnsi="Calibri"/>
                <w:sz w:val="22"/>
                <w:szCs w:val="22"/>
              </w:rPr>
              <w:t>e</w:t>
            </w:r>
            <w:r>
              <w:rPr>
                <w:rFonts w:ascii="Calibri" w:hAnsi="Calibri"/>
                <w:sz w:val="22"/>
                <w:szCs w:val="22"/>
              </w:rPr>
              <w:t>ESPD</w:t>
            </w:r>
            <w:proofErr w:type="spellEnd"/>
            <w:r>
              <w:rPr>
                <w:rFonts w:ascii="Calibri" w:hAnsi="Calibri"/>
                <w:sz w:val="22"/>
                <w:szCs w:val="22"/>
              </w:rPr>
              <w:t xml:space="preserve"> for this Competition.</w:t>
            </w:r>
          </w:p>
          <w:p w14:paraId="7D71A68F" w14:textId="77777777" w:rsidR="00C829E6" w:rsidRDefault="00C829E6">
            <w:pPr>
              <w:pStyle w:val="western"/>
              <w:suppressAutoHyphens w:val="0"/>
              <w:spacing w:before="0" w:line="312" w:lineRule="auto"/>
              <w:rPr>
                <w:rFonts w:ascii="Calibri" w:eastAsia="Times New Roman" w:hAnsi="Calibri"/>
                <w:sz w:val="22"/>
                <w:szCs w:val="22"/>
                <w:lang w:eastAsia="en-US"/>
              </w:rPr>
            </w:pPr>
            <w:r w:rsidRPr="00C829E6">
              <w:rPr>
                <w:rFonts w:ascii="Calibri" w:eastAsia="Times New Roman" w:hAnsi="Calibri"/>
                <w:sz w:val="22"/>
                <w:szCs w:val="22"/>
                <w:lang w:eastAsia="en-US"/>
              </w:rPr>
              <w:t xml:space="preserve">The Contracting Authority may decide to examine Tenders before verifying the absence of exclusion grounds in Regulation 57 of the Regulations (the “Exclusion Grounds”) and the fulfilment of the Selection Criteria.   </w:t>
            </w:r>
          </w:p>
          <w:p w14:paraId="22A9F868" w14:textId="0C0FA6E0" w:rsidR="00F03F38" w:rsidRDefault="00F03F38" w:rsidP="00C829E6">
            <w:pPr>
              <w:pStyle w:val="western"/>
              <w:suppressAutoHyphens w:val="0"/>
              <w:spacing w:line="312" w:lineRule="auto"/>
              <w:rPr>
                <w:rFonts w:ascii="Calibri" w:eastAsia="Times New Roman" w:hAnsi="Calibri"/>
                <w:sz w:val="22"/>
                <w:szCs w:val="22"/>
                <w:lang w:eastAsia="en-US"/>
              </w:rPr>
            </w:pPr>
            <w:r>
              <w:rPr>
                <w:rFonts w:ascii="Calibri" w:eastAsia="Times New Roman" w:hAnsi="Calibri"/>
                <w:sz w:val="22"/>
                <w:szCs w:val="22"/>
                <w:lang w:eastAsia="en-US"/>
              </w:rPr>
              <w:t xml:space="preserve">However, notwithstanding anything to the contrary in this part 3.1, the Contracting Authority reserves the right to ask Tenderers at any moment during the Competition to submit any or </w:t>
            </w:r>
            <w:proofErr w:type="gramStart"/>
            <w:r>
              <w:rPr>
                <w:rFonts w:ascii="Calibri" w:eastAsia="Times New Roman" w:hAnsi="Calibri"/>
                <w:sz w:val="22"/>
                <w:szCs w:val="22"/>
                <w:lang w:eastAsia="en-US"/>
              </w:rPr>
              <w:t>all of</w:t>
            </w:r>
            <w:proofErr w:type="gramEnd"/>
            <w:r>
              <w:rPr>
                <w:rFonts w:ascii="Calibri" w:eastAsia="Times New Roman" w:hAnsi="Calibri"/>
                <w:sz w:val="22"/>
                <w:szCs w:val="22"/>
                <w:lang w:eastAsia="en-US"/>
              </w:rPr>
              <w:t xml:space="preserve"> the following for the purposes of verification of the status of the Tenderer (including the Prime Contractor and any Subcontractor): </w:t>
            </w:r>
          </w:p>
          <w:p w14:paraId="22A9F869" w14:textId="5FA81719" w:rsidR="00F03F38" w:rsidRDefault="00F03F38" w:rsidP="003A333D">
            <w:pPr>
              <w:pStyle w:val="western"/>
              <w:numPr>
                <w:ilvl w:val="0"/>
                <w:numId w:val="5"/>
              </w:numPr>
              <w:suppressAutoHyphens w:val="0"/>
              <w:spacing w:before="0" w:line="312" w:lineRule="auto"/>
              <w:ind w:left="1077"/>
              <w:rPr>
                <w:rFonts w:ascii="Calibri" w:eastAsia="Times New Roman" w:hAnsi="Calibri"/>
                <w:sz w:val="22"/>
                <w:szCs w:val="22"/>
                <w:lang w:eastAsia="en-US"/>
              </w:rPr>
            </w:pPr>
            <w:r>
              <w:rPr>
                <w:rFonts w:ascii="Calibri" w:eastAsia="Times New Roman" w:hAnsi="Calibri"/>
                <w:sz w:val="22"/>
                <w:szCs w:val="22"/>
                <w:lang w:eastAsia="en-US"/>
              </w:rPr>
              <w:t xml:space="preserve">a Declaration in the form attached at Appendix </w:t>
            </w:r>
            <w:proofErr w:type="gramStart"/>
            <w:r w:rsidR="00FC4931">
              <w:rPr>
                <w:rFonts w:ascii="Calibri" w:eastAsia="Times New Roman" w:hAnsi="Calibri"/>
                <w:sz w:val="22"/>
                <w:szCs w:val="22"/>
                <w:lang w:eastAsia="en-US"/>
              </w:rPr>
              <w:t>4</w:t>
            </w:r>
            <w:r>
              <w:rPr>
                <w:rFonts w:ascii="Calibri" w:eastAsia="Times New Roman" w:hAnsi="Calibri"/>
                <w:sz w:val="22"/>
                <w:szCs w:val="22"/>
                <w:lang w:eastAsia="en-US"/>
              </w:rPr>
              <w:t>;</w:t>
            </w:r>
            <w:proofErr w:type="gramEnd"/>
            <w:r>
              <w:rPr>
                <w:rFonts w:ascii="Calibri" w:eastAsia="Times New Roman" w:hAnsi="Calibri"/>
                <w:sz w:val="22"/>
                <w:szCs w:val="22"/>
                <w:lang w:eastAsia="en-US"/>
              </w:rPr>
              <w:t xml:space="preserve"> </w:t>
            </w:r>
          </w:p>
          <w:p w14:paraId="22A9F86A" w14:textId="77777777" w:rsidR="00F03F38" w:rsidRDefault="00F03F38" w:rsidP="003A333D">
            <w:pPr>
              <w:pStyle w:val="western"/>
              <w:numPr>
                <w:ilvl w:val="0"/>
                <w:numId w:val="5"/>
              </w:numPr>
              <w:suppressAutoHyphens w:val="0"/>
              <w:spacing w:before="0" w:line="312" w:lineRule="auto"/>
              <w:ind w:left="1077"/>
              <w:rPr>
                <w:rFonts w:ascii="Calibri" w:eastAsia="Times New Roman" w:hAnsi="Calibri"/>
                <w:sz w:val="22"/>
                <w:szCs w:val="22"/>
                <w:lang w:eastAsia="en-US"/>
              </w:rPr>
            </w:pPr>
            <w:r>
              <w:rPr>
                <w:rFonts w:ascii="Calibri" w:eastAsia="Times New Roman" w:hAnsi="Calibri"/>
                <w:sz w:val="22"/>
                <w:szCs w:val="22"/>
                <w:lang w:val="en-IE" w:eastAsia="en-US"/>
              </w:rPr>
              <w:t>evidence to the effect that measures taken by the entity concerned are sufficient to demonstrate its reliability despite the existence of a relevant Exclusion Ground; and</w:t>
            </w:r>
          </w:p>
          <w:p w14:paraId="22A9F86B" w14:textId="3D4B3E54" w:rsidR="00F03F38" w:rsidRDefault="00F03F38" w:rsidP="003A333D">
            <w:pPr>
              <w:pStyle w:val="western"/>
              <w:numPr>
                <w:ilvl w:val="0"/>
                <w:numId w:val="5"/>
              </w:numPr>
              <w:suppressAutoHyphens w:val="0"/>
              <w:spacing w:before="0" w:line="312" w:lineRule="auto"/>
              <w:ind w:left="1077"/>
              <w:rPr>
                <w:rFonts w:ascii="Calibri" w:eastAsia="Times New Roman" w:hAnsi="Calibri"/>
                <w:sz w:val="22"/>
                <w:szCs w:val="22"/>
                <w:lang w:eastAsia="en-US"/>
              </w:rPr>
            </w:pPr>
            <w:r>
              <w:rPr>
                <w:rFonts w:ascii="Calibri" w:eastAsia="Times New Roman" w:hAnsi="Calibri"/>
                <w:sz w:val="22"/>
                <w:szCs w:val="22"/>
                <w:lang w:eastAsia="en-US"/>
              </w:rPr>
              <w:t>in the case of the Prime Contractor and any Subcontractor on whose capacity the Prime Contractor relies, all or any of the supporting documents specified at paragraph 3.2 below.</w:t>
            </w:r>
          </w:p>
          <w:p w14:paraId="0AA2F409" w14:textId="3F4D041F" w:rsidR="00B0321A" w:rsidRPr="00783805" w:rsidRDefault="00B0321A" w:rsidP="003A333D">
            <w:pPr>
              <w:pStyle w:val="western"/>
              <w:numPr>
                <w:ilvl w:val="0"/>
                <w:numId w:val="5"/>
              </w:numPr>
              <w:suppressAutoHyphens w:val="0"/>
              <w:spacing w:before="0" w:line="312" w:lineRule="auto"/>
              <w:ind w:left="1077"/>
              <w:rPr>
                <w:rFonts w:ascii="Calibri" w:eastAsia="Times New Roman" w:hAnsi="Calibri"/>
                <w:sz w:val="22"/>
                <w:szCs w:val="22"/>
                <w:lang w:eastAsia="en-US"/>
              </w:rPr>
            </w:pPr>
            <w:r w:rsidRPr="00783805">
              <w:rPr>
                <w:rFonts w:ascii="Calibri" w:eastAsia="Times New Roman" w:hAnsi="Calibri"/>
                <w:sz w:val="22"/>
                <w:szCs w:val="22"/>
                <w:lang w:eastAsia="en-US"/>
              </w:rPr>
              <w:t>information concerning the Tenderer, and any proposed subcontractors, for the purposes of Regulation (EU) No 833/2104 (as amended by EU Regulation 2022/576 or any subsequent amendments to same) including, but not limited to, in respect of natural persons, copies of identity documents and, in respect of legal persons, a certificate or extract from the commercial register or other competent authority of the country in which the legal person is established; and</w:t>
            </w:r>
          </w:p>
          <w:p w14:paraId="4FCC45B3" w14:textId="15C52AC8" w:rsidR="00B0321A" w:rsidRPr="00783805" w:rsidRDefault="00B0321A" w:rsidP="003A333D">
            <w:pPr>
              <w:pStyle w:val="western"/>
              <w:numPr>
                <w:ilvl w:val="0"/>
                <w:numId w:val="5"/>
              </w:numPr>
              <w:suppressAutoHyphens w:val="0"/>
              <w:spacing w:before="0" w:line="312" w:lineRule="auto"/>
              <w:ind w:left="1077"/>
              <w:rPr>
                <w:rFonts w:ascii="Calibri" w:eastAsia="Times New Roman" w:hAnsi="Calibri"/>
                <w:sz w:val="22"/>
                <w:szCs w:val="22"/>
                <w:lang w:eastAsia="en-US"/>
              </w:rPr>
            </w:pPr>
            <w:r w:rsidRPr="00783805">
              <w:rPr>
                <w:rFonts w:ascii="Calibri" w:eastAsia="Times New Roman" w:hAnsi="Calibri"/>
                <w:sz w:val="22"/>
                <w:szCs w:val="22"/>
                <w:lang w:eastAsia="en-US"/>
              </w:rPr>
              <w:t>information concerning the origin of the goods, if any, for the purpose of assessing compliance with Regulation (EU) No 833/2014 (as amended by EU Regulation 2022/576 or any subsequent amendments to same).</w:t>
            </w:r>
          </w:p>
          <w:p w14:paraId="22A9F86C" w14:textId="77777777" w:rsidR="00F03F38" w:rsidRDefault="00F03F38">
            <w:pPr>
              <w:pStyle w:val="western"/>
              <w:suppressAutoHyphens w:val="0"/>
              <w:spacing w:before="0" w:line="312" w:lineRule="auto"/>
              <w:ind w:left="1077"/>
              <w:rPr>
                <w:rFonts w:ascii="Calibri" w:eastAsia="Times New Roman" w:hAnsi="Calibri"/>
                <w:sz w:val="22"/>
                <w:szCs w:val="22"/>
                <w:lang w:eastAsia="en-US"/>
              </w:rPr>
            </w:pPr>
          </w:p>
          <w:p w14:paraId="22A9F86D" w14:textId="77777777" w:rsidR="00F03F38" w:rsidRDefault="00F03F38">
            <w:pPr>
              <w:pStyle w:val="western"/>
              <w:suppressAutoHyphens w:val="0"/>
              <w:spacing w:before="0" w:after="200" w:line="312" w:lineRule="auto"/>
              <w:rPr>
                <w:rFonts w:ascii="Calibri" w:eastAsia="Times New Roman" w:hAnsi="Calibri"/>
                <w:sz w:val="22"/>
                <w:szCs w:val="22"/>
                <w:lang w:eastAsia="en-US"/>
              </w:rPr>
            </w:pPr>
            <w:r>
              <w:rPr>
                <w:rFonts w:ascii="Calibri" w:eastAsia="Times New Roman" w:hAnsi="Calibri"/>
                <w:sz w:val="22"/>
                <w:szCs w:val="22"/>
                <w:lang w:eastAsia="en-US"/>
              </w:rPr>
              <w:t>If a Tenderer does not, upon request by the Contracting Authority, provide evidence which is considered by the Contracting Authority as sufficient to demonstrate (</w:t>
            </w:r>
            <w:proofErr w:type="spellStart"/>
            <w:r>
              <w:rPr>
                <w:rFonts w:ascii="Calibri" w:eastAsia="Times New Roman" w:hAnsi="Calibri"/>
                <w:sz w:val="22"/>
                <w:szCs w:val="22"/>
                <w:lang w:eastAsia="en-US"/>
              </w:rPr>
              <w:t>i</w:t>
            </w:r>
            <w:proofErr w:type="spellEnd"/>
            <w:r>
              <w:rPr>
                <w:rFonts w:ascii="Calibri" w:eastAsia="Times New Roman" w:hAnsi="Calibri"/>
                <w:sz w:val="22"/>
                <w:szCs w:val="22"/>
                <w:lang w:eastAsia="en-US"/>
              </w:rPr>
              <w:t>)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22A9F86E" w14:textId="1AE75A51" w:rsidR="00F03F38" w:rsidRDefault="00F03F38">
            <w:pPr>
              <w:spacing w:line="316" w:lineRule="auto"/>
              <w:jc w:val="both"/>
              <w:rPr>
                <w:rFonts w:ascii="Calibri" w:hAnsi="Calibri"/>
                <w:sz w:val="22"/>
                <w:szCs w:val="22"/>
              </w:rPr>
            </w:pPr>
            <w:r>
              <w:rPr>
                <w:rFonts w:ascii="Calibri" w:hAnsi="Calibri"/>
                <w:sz w:val="22"/>
                <w:szCs w:val="22"/>
              </w:rPr>
              <w:t>If a Tenderer does not, upon request by the Contracting Authority, provide evidence which is considered by the Contracting Authority as sufficient to demonstrate (</w:t>
            </w:r>
            <w:proofErr w:type="spellStart"/>
            <w:r>
              <w:rPr>
                <w:rFonts w:ascii="Calibri" w:hAnsi="Calibri"/>
                <w:sz w:val="22"/>
                <w:szCs w:val="22"/>
              </w:rPr>
              <w:t>i</w:t>
            </w:r>
            <w:proofErr w:type="spellEnd"/>
            <w:r>
              <w:rPr>
                <w:rFonts w:ascii="Calibri" w:hAnsi="Calibri"/>
                <w:sz w:val="22"/>
                <w:szCs w:val="22"/>
              </w:rPr>
              <w:t>) the fulfilment by any Subcontractor on whose capacity the Prime Contractor relies of the Selection Criteria (or any one of them) in accordance with this RFT and (ii) the absence of Exclusion Grounds in respect of any Subcontractor, or the reliability of any Subcontractor despite the existence of a relevant Exclusion Ground</w:t>
            </w:r>
            <w:r w:rsidR="00B0321A">
              <w:rPr>
                <w:rFonts w:ascii="Calibri" w:hAnsi="Calibri"/>
                <w:sz w:val="22"/>
                <w:szCs w:val="22"/>
              </w:rPr>
              <w:t xml:space="preserve"> </w:t>
            </w:r>
            <w:r w:rsidR="00B0321A" w:rsidRPr="00783805">
              <w:rPr>
                <w:rFonts w:ascii="Calibri" w:hAnsi="Calibri"/>
                <w:sz w:val="22"/>
                <w:szCs w:val="22"/>
              </w:rPr>
              <w:t xml:space="preserve">and (iii) that any proposed Subcontractor on </w:t>
            </w:r>
            <w:r w:rsidR="002D6C25" w:rsidRPr="00783805">
              <w:rPr>
                <w:rFonts w:ascii="Calibri" w:hAnsi="Calibri"/>
                <w:sz w:val="22"/>
                <w:szCs w:val="22"/>
              </w:rPr>
              <w:t>whose</w:t>
            </w:r>
            <w:r w:rsidR="00B0321A" w:rsidRPr="00783805">
              <w:rPr>
                <w:rFonts w:ascii="Calibri" w:hAnsi="Calibri"/>
                <w:sz w:val="22"/>
                <w:szCs w:val="22"/>
              </w:rPr>
              <w:t xml:space="preserve"> capacity the Tenderer relies (where the value of that subcontract exceeds 10% of the value of the Services Contract) does not come within the category of prohibited economic operators identified in Regulation (EU) no 833/2014 (as amended by EU Regulation 2022/576) then</w:t>
            </w:r>
            <w:r w:rsidRPr="00783805">
              <w:rPr>
                <w:rFonts w:ascii="Calibri" w:hAnsi="Calibri"/>
                <w:sz w:val="22"/>
                <w:szCs w:val="22"/>
              </w:rPr>
              <w:t xml:space="preserve">, it shall be excluded from further participation in this Competition </w:t>
            </w:r>
            <w:r w:rsidRPr="00783805">
              <w:rPr>
                <w:rFonts w:ascii="Calibri" w:hAnsi="Calibri"/>
                <w:i/>
                <w:sz w:val="22"/>
                <w:szCs w:val="22"/>
              </w:rPr>
              <w:t xml:space="preserve">unless </w:t>
            </w:r>
            <w:r w:rsidRPr="00783805">
              <w:rPr>
                <w:rFonts w:ascii="Calibri" w:hAnsi="Calibri"/>
                <w:sz w:val="22"/>
                <w:szCs w:val="22"/>
              </w:rPr>
              <w:t>it replaces the Subcontractor</w:t>
            </w:r>
            <w:r>
              <w:rPr>
                <w:rFonts w:ascii="Calibri" w:hAnsi="Calibri"/>
                <w:sz w:val="22"/>
                <w:szCs w:val="22"/>
              </w:rPr>
              <w:t xml:space="preserve"> with one which meets all relevant requirements of this RFT.</w:t>
            </w:r>
          </w:p>
        </w:tc>
      </w:tr>
    </w:tbl>
    <w:p w14:paraId="22A9F870" w14:textId="77777777" w:rsidR="00F03F38" w:rsidRDefault="00F03F38" w:rsidP="00F03F38">
      <w:pPr>
        <w:pStyle w:val="BodyText"/>
        <w:suppressAutoHyphens w:val="0"/>
        <w:spacing w:after="200" w:line="312" w:lineRule="auto"/>
        <w:rPr>
          <w:rFonts w:ascii="Calibri" w:hAnsi="Calibri"/>
          <w:sz w:val="22"/>
          <w:szCs w:val="22"/>
        </w:rPr>
      </w:pPr>
    </w:p>
    <w:p w14:paraId="22A9F871" w14:textId="77777777" w:rsidR="00F03F38" w:rsidRDefault="00F03F38" w:rsidP="00F03F38">
      <w:pPr>
        <w:pStyle w:val="Heading2"/>
        <w:jc w:val="both"/>
        <w:rPr>
          <w:rFonts w:ascii="Calibri" w:hAnsi="Calibri"/>
        </w:rPr>
      </w:pPr>
      <w:bookmarkStart w:id="62" w:name="_Toc450043769"/>
      <w:bookmarkStart w:id="63" w:name="_Toc453668455"/>
      <w:r>
        <w:rPr>
          <w:rFonts w:ascii="Calibri" w:hAnsi="Calibri"/>
        </w:rPr>
        <w:t>3.2</w:t>
      </w:r>
      <w:r>
        <w:rPr>
          <w:rFonts w:ascii="Calibri" w:hAnsi="Calibri"/>
        </w:rPr>
        <w:tab/>
        <w:t>Selection Criteria</w:t>
      </w:r>
      <w:bookmarkEnd w:id="62"/>
      <w:bookmarkEnd w:id="63"/>
    </w:p>
    <w:tbl>
      <w:tblPr>
        <w:tblW w:w="9287" w:type="dxa"/>
        <w:tblLook w:val="01E0" w:firstRow="1" w:lastRow="1" w:firstColumn="1" w:lastColumn="1" w:noHBand="0" w:noVBand="0"/>
      </w:tblPr>
      <w:tblGrid>
        <w:gridCol w:w="666"/>
        <w:gridCol w:w="703"/>
        <w:gridCol w:w="7918"/>
      </w:tblGrid>
      <w:tr w:rsidR="00E55AB1" w:rsidRPr="001A1DB6" w14:paraId="57775F9B" w14:textId="77777777" w:rsidTr="00E55AB1">
        <w:tc>
          <w:tcPr>
            <w:tcW w:w="9287" w:type="dxa"/>
            <w:gridSpan w:val="3"/>
          </w:tcPr>
          <w:p w14:paraId="1E5C56B7" w14:textId="0E7F0C3C" w:rsidR="00C70202" w:rsidRPr="001A1DB6" w:rsidRDefault="00C70202" w:rsidP="002206E2">
            <w:pPr>
              <w:spacing w:after="200" w:line="276" w:lineRule="auto"/>
              <w:jc w:val="both"/>
              <w:rPr>
                <w:rFonts w:ascii="Calibri" w:eastAsia="Calibri" w:hAnsi="Calibri"/>
                <w:color w:val="0000FF"/>
                <w:sz w:val="22"/>
                <w:szCs w:val="22"/>
                <w:lang w:val="en-IE"/>
              </w:rPr>
            </w:pPr>
          </w:p>
        </w:tc>
      </w:tr>
      <w:tr w:rsidR="00F03F38" w:rsidRPr="001A1DB6" w14:paraId="22A9F875" w14:textId="77777777" w:rsidTr="00E55AB1">
        <w:tc>
          <w:tcPr>
            <w:tcW w:w="1369" w:type="dxa"/>
            <w:gridSpan w:val="2"/>
          </w:tcPr>
          <w:p w14:paraId="22A9F872" w14:textId="77777777" w:rsidR="00F03F38" w:rsidRPr="001A1DB6" w:rsidRDefault="00F03F38">
            <w:pPr>
              <w:spacing w:after="200" w:line="316" w:lineRule="auto"/>
              <w:jc w:val="both"/>
              <w:rPr>
                <w:rFonts w:ascii="Calibri" w:hAnsi="Calibri"/>
                <w:color w:val="0000FF"/>
                <w:sz w:val="22"/>
                <w:szCs w:val="22"/>
              </w:rPr>
            </w:pPr>
            <w:r w:rsidRPr="001A1DB6">
              <w:rPr>
                <w:rFonts w:ascii="Calibri" w:hAnsi="Calibri"/>
                <w:color w:val="0000FF"/>
                <w:sz w:val="22"/>
                <w:szCs w:val="22"/>
              </w:rPr>
              <w:t>3.2</w:t>
            </w:r>
          </w:p>
          <w:p w14:paraId="22A9F873" w14:textId="77777777" w:rsidR="00F03F38" w:rsidRPr="001A1DB6" w:rsidRDefault="00F03F38">
            <w:pPr>
              <w:spacing w:after="200" w:line="316" w:lineRule="auto"/>
              <w:jc w:val="both"/>
              <w:rPr>
                <w:rFonts w:ascii="Calibri" w:hAnsi="Calibri"/>
                <w:color w:val="0000FF"/>
                <w:sz w:val="22"/>
                <w:szCs w:val="22"/>
              </w:rPr>
            </w:pPr>
          </w:p>
        </w:tc>
        <w:tc>
          <w:tcPr>
            <w:tcW w:w="7918" w:type="dxa"/>
            <w:hideMark/>
          </w:tcPr>
          <w:p w14:paraId="22A9F874" w14:textId="4DBEDD6D" w:rsidR="00F03F38" w:rsidRPr="001A1DB6" w:rsidRDefault="0019570A" w:rsidP="00510B71">
            <w:pPr>
              <w:spacing w:line="316" w:lineRule="auto"/>
              <w:jc w:val="both"/>
              <w:rPr>
                <w:rFonts w:ascii="Calibri" w:hAnsi="Calibri"/>
                <w:sz w:val="22"/>
                <w:szCs w:val="22"/>
              </w:rPr>
            </w:pPr>
            <w:r w:rsidRPr="0019570A">
              <w:rPr>
                <w:rFonts w:ascii="Calibri" w:hAnsi="Calibri"/>
                <w:sz w:val="22"/>
                <w:szCs w:val="22"/>
              </w:rPr>
              <w:t>Tenderers will either pass OR fail each of the Selecti</w:t>
            </w:r>
            <w:r w:rsidR="003C4C01">
              <w:rPr>
                <w:rFonts w:ascii="Calibri" w:hAnsi="Calibri"/>
                <w:sz w:val="22"/>
                <w:szCs w:val="22"/>
              </w:rPr>
              <w:t xml:space="preserve">on Criteria in this part 3.2. </w:t>
            </w:r>
            <w:r w:rsidRPr="0019570A">
              <w:rPr>
                <w:rFonts w:ascii="Calibri" w:hAnsi="Calibri"/>
                <w:sz w:val="22"/>
                <w:szCs w:val="22"/>
              </w:rPr>
              <w:t>A Tenderer who fails a selection criterion will be excluded from participating in this Competition.</w:t>
            </w:r>
          </w:p>
        </w:tc>
      </w:tr>
      <w:tr w:rsidR="00F03F38" w14:paraId="22A9F87D" w14:textId="77777777" w:rsidTr="00F03F38">
        <w:tc>
          <w:tcPr>
            <w:tcW w:w="666" w:type="dxa"/>
          </w:tcPr>
          <w:p w14:paraId="22A9F876" w14:textId="77777777" w:rsidR="00F03F38" w:rsidRDefault="00F03F38">
            <w:pPr>
              <w:spacing w:after="200" w:line="316" w:lineRule="auto"/>
              <w:jc w:val="both"/>
              <w:rPr>
                <w:rFonts w:ascii="Calibri" w:hAnsi="Calibri"/>
                <w:color w:val="0000FF"/>
                <w:sz w:val="22"/>
                <w:szCs w:val="22"/>
              </w:rPr>
            </w:pPr>
          </w:p>
        </w:tc>
        <w:tc>
          <w:tcPr>
            <w:tcW w:w="703" w:type="dxa"/>
            <w:hideMark/>
          </w:tcPr>
          <w:p w14:paraId="22A9F877"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3.</w:t>
            </w:r>
            <w:proofErr w:type="gramStart"/>
            <w:r>
              <w:rPr>
                <w:rFonts w:ascii="Calibri" w:hAnsi="Calibri"/>
                <w:color w:val="0000FF"/>
                <w:sz w:val="22"/>
                <w:szCs w:val="22"/>
              </w:rPr>
              <w:t>2.A</w:t>
            </w:r>
            <w:proofErr w:type="gramEnd"/>
          </w:p>
        </w:tc>
        <w:tc>
          <w:tcPr>
            <w:tcW w:w="7918" w:type="dxa"/>
          </w:tcPr>
          <w:p w14:paraId="22A9F878" w14:textId="77777777" w:rsidR="00F03F38" w:rsidRDefault="00F03F38">
            <w:pPr>
              <w:spacing w:line="316" w:lineRule="auto"/>
              <w:jc w:val="both"/>
              <w:rPr>
                <w:rFonts w:ascii="Calibri" w:hAnsi="Calibri"/>
                <w:b/>
                <w:sz w:val="22"/>
                <w:szCs w:val="22"/>
              </w:rPr>
            </w:pPr>
            <w:r>
              <w:rPr>
                <w:rFonts w:ascii="Calibri" w:hAnsi="Calibri"/>
                <w:b/>
                <w:sz w:val="22"/>
                <w:szCs w:val="22"/>
              </w:rPr>
              <w:t xml:space="preserve">Economic and Financial Standing </w:t>
            </w:r>
          </w:p>
          <w:p w14:paraId="22A9F879" w14:textId="5489A239" w:rsidR="00F03F38" w:rsidRDefault="00F03F38">
            <w:pPr>
              <w:spacing w:after="200" w:line="316" w:lineRule="auto"/>
              <w:jc w:val="both"/>
              <w:rPr>
                <w:rFonts w:ascii="Calibri" w:hAnsi="Calibri"/>
                <w:sz w:val="22"/>
                <w:szCs w:val="22"/>
              </w:rPr>
            </w:pPr>
            <w:r>
              <w:rPr>
                <w:rFonts w:ascii="Calibri" w:hAnsi="Calibri"/>
                <w:sz w:val="22"/>
                <w:szCs w:val="22"/>
              </w:rPr>
              <w:t xml:space="preserve">Tenderers must declare by way of </w:t>
            </w:r>
            <w:proofErr w:type="spellStart"/>
            <w:r w:rsidR="003C4C01">
              <w:rPr>
                <w:rFonts w:ascii="Calibri" w:hAnsi="Calibri"/>
                <w:sz w:val="22"/>
                <w:szCs w:val="22"/>
              </w:rPr>
              <w:t>e</w:t>
            </w:r>
            <w:r>
              <w:rPr>
                <w:rFonts w:ascii="Calibri" w:hAnsi="Calibri"/>
                <w:sz w:val="22"/>
                <w:szCs w:val="22"/>
              </w:rPr>
              <w:t>ESPD</w:t>
            </w:r>
            <w:proofErr w:type="spellEnd"/>
            <w:r>
              <w:rPr>
                <w:rFonts w:ascii="Calibri" w:hAnsi="Calibri"/>
                <w:sz w:val="22"/>
                <w:szCs w:val="22"/>
              </w:rPr>
              <w:t xml:space="preserve"> that they satisfy the financial and economic standing requirement(s) set out below</w:t>
            </w:r>
            <w:r w:rsidR="00BE743D">
              <w:rPr>
                <w:rFonts w:ascii="Calibri" w:hAnsi="Calibri"/>
                <w:sz w:val="22"/>
                <w:szCs w:val="22"/>
              </w:rPr>
              <w:t xml:space="preserve"> </w:t>
            </w:r>
            <w:r>
              <w:rPr>
                <w:rFonts w:ascii="Calibri" w:hAnsi="Calibri"/>
                <w:sz w:val="22"/>
                <w:szCs w:val="22"/>
              </w:rPr>
              <w:t>and that they are able, upon request and without delay, to provide the supporting documentation specified below to the Contracting Authority in each case.</w:t>
            </w:r>
          </w:p>
          <w:sdt>
            <w:sdtPr>
              <w:rPr>
                <w:rFonts w:ascii="Calibri" w:hAnsi="Calibri"/>
                <w:sz w:val="22"/>
                <w:szCs w:val="22"/>
              </w:rPr>
              <w:id w:val="32442857"/>
              <w:placeholder>
                <w:docPart w:val="5B200EEEB7314A74848DFA0BEBE12B12"/>
              </w:placeholder>
            </w:sdtPr>
            <w:sdtEndPr/>
            <w:sdtContent>
              <w:p w14:paraId="4790D486" w14:textId="749478FC" w:rsidR="009E21B2" w:rsidRPr="002206E2" w:rsidRDefault="00F03F38" w:rsidP="002206E2">
                <w:pPr>
                  <w:spacing w:after="200" w:line="316" w:lineRule="auto"/>
                  <w:jc w:val="both"/>
                  <w:rPr>
                    <w:rFonts w:ascii="Calibri" w:hAnsi="Calibri"/>
                    <w:color w:val="FF0000"/>
                    <w:sz w:val="22"/>
                    <w:szCs w:val="22"/>
                    <w:highlight w:val="lightGray"/>
                  </w:rPr>
                </w:pPr>
                <w:r>
                  <w:rPr>
                    <w:rFonts w:ascii="Calibri" w:hAnsi="Calibri"/>
                    <w:sz w:val="22"/>
                    <w:szCs w:val="22"/>
                  </w:rPr>
                  <w:t xml:space="preserve"> </w:t>
                </w:r>
              </w:p>
              <w:tbl>
                <w:tblPr>
                  <w:tblStyle w:val="TableGrid"/>
                  <w:tblW w:w="0" w:type="auto"/>
                  <w:tblInd w:w="0" w:type="dxa"/>
                  <w:tblLook w:val="04A0" w:firstRow="1" w:lastRow="0" w:firstColumn="1" w:lastColumn="0" w:noHBand="0" w:noVBand="1"/>
                </w:tblPr>
                <w:tblGrid>
                  <w:gridCol w:w="1316"/>
                  <w:gridCol w:w="6376"/>
                </w:tblGrid>
                <w:tr w:rsidR="009E21B2" w14:paraId="7F82FF18" w14:textId="77777777" w:rsidTr="009E21B2">
                  <w:tc>
                    <w:tcPr>
                      <w:tcW w:w="1316" w:type="dxa"/>
                    </w:tcPr>
                    <w:p w14:paraId="4ADF27C9" w14:textId="450F13B9" w:rsidR="009E21B2" w:rsidRPr="001A1DB6" w:rsidRDefault="009E21B2" w:rsidP="009E21B2">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2.A.</w:t>
                      </w:r>
                      <w:proofErr w:type="gramEnd"/>
                      <w:r w:rsidRPr="001A1DB6">
                        <w:rPr>
                          <w:rFonts w:ascii="Calibri" w:hAnsi="Calibri"/>
                          <w:color w:val="0000FF"/>
                          <w:sz w:val="22"/>
                          <w:szCs w:val="22"/>
                        </w:rPr>
                        <w:t>1</w:t>
                      </w:r>
                    </w:p>
                  </w:tc>
                  <w:tc>
                    <w:tcPr>
                      <w:tcW w:w="6376" w:type="dxa"/>
                    </w:tcPr>
                    <w:p w14:paraId="6E063743" w14:textId="616FEB89" w:rsidR="009E21B2" w:rsidRPr="00BE743D" w:rsidRDefault="009E21B2" w:rsidP="004F5A86">
                      <w:pPr>
                        <w:spacing w:after="200" w:line="276" w:lineRule="auto"/>
                        <w:jc w:val="both"/>
                        <w:rPr>
                          <w:rFonts w:ascii="Calibri" w:hAnsi="Calibri"/>
                          <w:b/>
                          <w:color w:val="00B050"/>
                          <w:sz w:val="22"/>
                          <w:szCs w:val="22"/>
                        </w:rPr>
                      </w:pPr>
                      <w:r w:rsidRPr="00A7094B">
                        <w:rPr>
                          <w:rFonts w:ascii="Calibri" w:hAnsi="Calibri"/>
                          <w:sz w:val="22"/>
                          <w:szCs w:val="22"/>
                        </w:rPr>
                        <w:t>Th</w:t>
                      </w:r>
                      <w:r w:rsidR="00923C16">
                        <w:rPr>
                          <w:rFonts w:ascii="Calibri" w:hAnsi="Calibri"/>
                          <w:sz w:val="22"/>
                          <w:szCs w:val="22"/>
                        </w:rPr>
                        <w:t>e minimum turnover for selec</w:t>
                      </w:r>
                      <w:r w:rsidRPr="00A7094B">
                        <w:rPr>
                          <w:rFonts w:ascii="Calibri" w:hAnsi="Calibri"/>
                          <w:sz w:val="22"/>
                          <w:szCs w:val="22"/>
                        </w:rPr>
                        <w:t xml:space="preserve">tion is </w:t>
                      </w:r>
                      <w:r w:rsidR="00BE743D" w:rsidRPr="00BE743D">
                        <w:rPr>
                          <w:rFonts w:ascii="Calibri" w:hAnsi="Calibri"/>
                          <w:b/>
                          <w:bCs/>
                          <w:sz w:val="22"/>
                          <w:szCs w:val="22"/>
                        </w:rPr>
                        <w:t>€</w:t>
                      </w:r>
                      <w:r w:rsidR="00BE743D">
                        <w:rPr>
                          <w:rFonts w:ascii="Calibri" w:hAnsi="Calibri"/>
                          <w:b/>
                          <w:bCs/>
                          <w:sz w:val="22"/>
                          <w:szCs w:val="22"/>
                        </w:rPr>
                        <w:t>250</w:t>
                      </w:r>
                      <w:r w:rsidR="00BE743D" w:rsidRPr="00BE743D">
                        <w:rPr>
                          <w:rFonts w:ascii="Calibri" w:hAnsi="Calibri"/>
                          <w:b/>
                          <w:bCs/>
                          <w:sz w:val="22"/>
                          <w:szCs w:val="22"/>
                        </w:rPr>
                        <w:t>k</w:t>
                      </w:r>
                      <w:r w:rsidR="00A7094B" w:rsidRPr="001A1DB6">
                        <w:rPr>
                          <w:rFonts w:ascii="Calibri" w:hAnsi="Calibri"/>
                          <w:color w:val="FF0000"/>
                          <w:sz w:val="22"/>
                          <w:szCs w:val="22"/>
                        </w:rPr>
                        <w:t xml:space="preserve"> </w:t>
                      </w:r>
                      <w:r w:rsidRPr="00A7094B">
                        <w:rPr>
                          <w:rFonts w:ascii="Calibri" w:hAnsi="Calibri"/>
                          <w:sz w:val="22"/>
                          <w:szCs w:val="22"/>
                        </w:rPr>
                        <w:t>per annum for the three (3) most recent years of audited accounts or where the date of establishment is more recent, the turnover must be demonstrated for each of the years the entity has been established.</w:t>
                      </w:r>
                      <w:r w:rsidRPr="001A1DB6">
                        <w:rPr>
                          <w:rFonts w:ascii="Calibri" w:hAnsi="Calibri"/>
                          <w:color w:val="0000FF"/>
                          <w:sz w:val="22"/>
                          <w:szCs w:val="22"/>
                        </w:rPr>
                        <w:t xml:space="preserve"> </w:t>
                      </w:r>
                    </w:p>
                  </w:tc>
                </w:tr>
                <w:tr w:rsidR="009E21B2" w14:paraId="184847A4" w14:textId="77777777" w:rsidTr="009E21B2">
                  <w:tc>
                    <w:tcPr>
                      <w:tcW w:w="1316" w:type="dxa"/>
                    </w:tcPr>
                    <w:p w14:paraId="5F81425D" w14:textId="5CC623DA" w:rsidR="009E21B2" w:rsidRPr="001A1DB6" w:rsidRDefault="009E21B2" w:rsidP="009E21B2">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2.A.</w:t>
                      </w:r>
                      <w:proofErr w:type="gramEnd"/>
                      <w:r w:rsidRPr="001A1DB6">
                        <w:rPr>
                          <w:rFonts w:ascii="Calibri" w:hAnsi="Calibri"/>
                          <w:color w:val="0000FF"/>
                          <w:sz w:val="22"/>
                          <w:szCs w:val="22"/>
                        </w:rPr>
                        <w:t>2</w:t>
                      </w:r>
                    </w:p>
                  </w:tc>
                  <w:tc>
                    <w:tcPr>
                      <w:tcW w:w="6376" w:type="dxa"/>
                    </w:tcPr>
                    <w:p w14:paraId="751F9DD4" w14:textId="5FA3E3F7" w:rsidR="009E21B2" w:rsidRPr="00A7094B" w:rsidRDefault="009E21B2" w:rsidP="00A7094B">
                      <w:pPr>
                        <w:spacing w:after="200" w:line="276" w:lineRule="auto"/>
                        <w:jc w:val="both"/>
                        <w:rPr>
                          <w:rFonts w:ascii="Calibri" w:hAnsi="Calibri"/>
                          <w:b/>
                          <w:sz w:val="22"/>
                          <w:szCs w:val="22"/>
                        </w:rPr>
                      </w:pPr>
                      <w:r w:rsidRPr="00A7094B">
                        <w:rPr>
                          <w:rFonts w:ascii="Calibri" w:hAnsi="Calibri"/>
                          <w:sz w:val="22"/>
                          <w:szCs w:val="22"/>
                        </w:rPr>
                        <w:t xml:space="preserve">Tenderers must complete the table below in relation to turnover, and by means of a letter or statement from a professional auditor, must provide evidence that such turnover is true and correct </w:t>
                      </w:r>
                      <w:r w:rsidRPr="00A7094B">
                        <w:rPr>
                          <w:rFonts w:ascii="Calibri" w:hAnsi="Calibri"/>
                          <w:b/>
                          <w:sz w:val="22"/>
                          <w:szCs w:val="22"/>
                        </w:rPr>
                        <w:t>OR</w:t>
                      </w:r>
                      <w:r w:rsidRPr="00A7094B">
                        <w:rPr>
                          <w:rFonts w:ascii="Calibri" w:hAnsi="Calibri"/>
                          <w:sz w:val="22"/>
                          <w:szCs w:val="22"/>
                        </w:rPr>
                        <w:t xml:space="preserve"> the successful Tenderer will be required to furnish evidence of turnover levels by means of a letter or statement from an auditor, prior to (and shall be a condition of) award of contract. By explanation, Y is the most recent completed financial year of the Tenderer; Y-1 is the previous year, etc.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93"/>
                        <w:gridCol w:w="1316"/>
                        <w:gridCol w:w="1316"/>
                        <w:gridCol w:w="1316"/>
                      </w:tblGrid>
                      <w:tr w:rsidR="009E21B2" w:rsidRPr="00A7094B" w14:paraId="2E68CC39" w14:textId="77777777" w:rsidTr="009E21B2">
                        <w:tc>
                          <w:tcPr>
                            <w:tcW w:w="1593" w:type="dxa"/>
                          </w:tcPr>
                          <w:p w14:paraId="58F6C29A" w14:textId="77777777" w:rsidR="009E21B2" w:rsidRPr="00A7094B" w:rsidRDefault="009E21B2" w:rsidP="009E21B2">
                            <w:pPr>
                              <w:contextualSpacing/>
                              <w:jc w:val="both"/>
                              <w:rPr>
                                <w:rFonts w:ascii="Calibri" w:hAnsi="Calibri"/>
                                <w:sz w:val="22"/>
                                <w:szCs w:val="22"/>
                              </w:rPr>
                            </w:pPr>
                          </w:p>
                        </w:tc>
                        <w:tc>
                          <w:tcPr>
                            <w:tcW w:w="1316" w:type="dxa"/>
                          </w:tcPr>
                          <w:p w14:paraId="0D948011"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Y</w:t>
                            </w:r>
                          </w:p>
                        </w:tc>
                        <w:tc>
                          <w:tcPr>
                            <w:tcW w:w="1316" w:type="dxa"/>
                          </w:tcPr>
                          <w:p w14:paraId="1501B1CB"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Y-1</w:t>
                            </w:r>
                          </w:p>
                        </w:tc>
                        <w:tc>
                          <w:tcPr>
                            <w:tcW w:w="1316" w:type="dxa"/>
                          </w:tcPr>
                          <w:p w14:paraId="7D0E7343"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Y-2</w:t>
                            </w:r>
                          </w:p>
                        </w:tc>
                      </w:tr>
                      <w:tr w:rsidR="009E21B2" w:rsidRPr="00A7094B" w14:paraId="71657854" w14:textId="77777777" w:rsidTr="009E21B2">
                        <w:tc>
                          <w:tcPr>
                            <w:tcW w:w="1593" w:type="dxa"/>
                          </w:tcPr>
                          <w:p w14:paraId="056F7C5B"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Turnover</w:t>
                            </w:r>
                          </w:p>
                        </w:tc>
                        <w:tc>
                          <w:tcPr>
                            <w:tcW w:w="1316" w:type="dxa"/>
                          </w:tcPr>
                          <w:p w14:paraId="210253C7"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 ,000</w:t>
                            </w:r>
                          </w:p>
                        </w:tc>
                        <w:tc>
                          <w:tcPr>
                            <w:tcW w:w="1316" w:type="dxa"/>
                          </w:tcPr>
                          <w:p w14:paraId="7154ACEA"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 ,000</w:t>
                            </w:r>
                          </w:p>
                        </w:tc>
                        <w:tc>
                          <w:tcPr>
                            <w:tcW w:w="1316" w:type="dxa"/>
                          </w:tcPr>
                          <w:p w14:paraId="587A92FA" w14:textId="77777777" w:rsidR="009E21B2" w:rsidRPr="00A7094B" w:rsidRDefault="009E21B2" w:rsidP="009E21B2">
                            <w:pPr>
                              <w:contextualSpacing/>
                              <w:jc w:val="center"/>
                              <w:rPr>
                                <w:rFonts w:ascii="Calibri" w:hAnsi="Calibri"/>
                                <w:sz w:val="22"/>
                                <w:szCs w:val="22"/>
                              </w:rPr>
                            </w:pPr>
                            <w:r w:rsidRPr="00A7094B">
                              <w:rPr>
                                <w:rFonts w:ascii="Calibri" w:hAnsi="Calibri"/>
                                <w:sz w:val="22"/>
                                <w:szCs w:val="22"/>
                              </w:rPr>
                              <w:t>€ ,000</w:t>
                            </w:r>
                          </w:p>
                        </w:tc>
                      </w:tr>
                    </w:tbl>
                    <w:p w14:paraId="7CDBD35B" w14:textId="77777777" w:rsidR="009E21B2" w:rsidRPr="001A1DB6" w:rsidRDefault="009E21B2">
                      <w:pPr>
                        <w:spacing w:line="360" w:lineRule="auto"/>
                        <w:jc w:val="both"/>
                        <w:rPr>
                          <w:rFonts w:ascii="Calibri" w:hAnsi="Calibri"/>
                          <w:sz w:val="22"/>
                          <w:szCs w:val="22"/>
                        </w:rPr>
                      </w:pPr>
                    </w:p>
                  </w:tc>
                </w:tr>
                <w:tr w:rsidR="009E21B2" w14:paraId="6C317361" w14:textId="77777777" w:rsidTr="009E21B2">
                  <w:tc>
                    <w:tcPr>
                      <w:tcW w:w="1316" w:type="dxa"/>
                    </w:tcPr>
                    <w:p w14:paraId="531C727B" w14:textId="3FCCB031" w:rsidR="009E21B2" w:rsidRPr="001A1DB6" w:rsidRDefault="009E21B2" w:rsidP="009E21B2">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2.A.</w:t>
                      </w:r>
                      <w:proofErr w:type="gramEnd"/>
                      <w:r w:rsidRPr="001A1DB6">
                        <w:rPr>
                          <w:rFonts w:ascii="Calibri" w:hAnsi="Calibri"/>
                          <w:color w:val="0000FF"/>
                          <w:sz w:val="22"/>
                          <w:szCs w:val="22"/>
                        </w:rPr>
                        <w:t>3</w:t>
                      </w:r>
                    </w:p>
                  </w:tc>
                  <w:tc>
                    <w:tcPr>
                      <w:tcW w:w="6376" w:type="dxa"/>
                    </w:tcPr>
                    <w:p w14:paraId="38C8DF4D" w14:textId="74A01A60" w:rsidR="009E21B2" w:rsidRPr="00A7094B" w:rsidRDefault="009E21B2" w:rsidP="009E21B2">
                      <w:pPr>
                        <w:spacing w:after="200" w:line="276" w:lineRule="auto"/>
                        <w:contextualSpacing/>
                        <w:jc w:val="both"/>
                        <w:rPr>
                          <w:rFonts w:ascii="Calibri" w:hAnsi="Calibri"/>
                          <w:sz w:val="22"/>
                          <w:szCs w:val="22"/>
                        </w:rPr>
                      </w:pPr>
                      <w:r w:rsidRPr="00A7094B">
                        <w:rPr>
                          <w:rFonts w:ascii="Calibri" w:hAnsi="Calibri"/>
                          <w:sz w:val="22"/>
                          <w:szCs w:val="22"/>
                        </w:rPr>
                        <w:t xml:space="preserve">Tenderers should note that if they are relying on the capacity of other entities must submit when requested by the </w:t>
                      </w:r>
                      <w:r w:rsidR="007C4916">
                        <w:rPr>
                          <w:rFonts w:ascii="Calibri" w:hAnsi="Calibri"/>
                          <w:sz w:val="22"/>
                          <w:szCs w:val="22"/>
                        </w:rPr>
                        <w:t>Contracting Authority</w:t>
                      </w:r>
                      <w:r w:rsidRPr="00A7094B">
                        <w:rPr>
                          <w:rFonts w:ascii="Calibri" w:hAnsi="Calibri"/>
                          <w:sz w:val="22"/>
                          <w:szCs w:val="22"/>
                        </w:rPr>
                        <w:t xml:space="preserve"> an undertaking, duly evidenced, from those entities that they will place the necessary financial resources at the disposal of the Tenderer.</w:t>
                      </w:r>
                    </w:p>
                    <w:p w14:paraId="0560C34F" w14:textId="77777777" w:rsidR="009E21B2" w:rsidRPr="001A1DB6" w:rsidRDefault="009E21B2">
                      <w:pPr>
                        <w:spacing w:line="360" w:lineRule="auto"/>
                        <w:jc w:val="both"/>
                        <w:rPr>
                          <w:rFonts w:ascii="Calibri" w:hAnsi="Calibri"/>
                          <w:color w:val="00B050"/>
                          <w:sz w:val="22"/>
                          <w:szCs w:val="22"/>
                        </w:rPr>
                      </w:pPr>
                    </w:p>
                  </w:tc>
                </w:tr>
                <w:tr w:rsidR="009E21B2" w14:paraId="5C994A9F" w14:textId="77777777" w:rsidTr="009E21B2">
                  <w:tc>
                    <w:tcPr>
                      <w:tcW w:w="1316" w:type="dxa"/>
                    </w:tcPr>
                    <w:p w14:paraId="40244D98" w14:textId="361E7B80" w:rsidR="009E21B2" w:rsidRPr="001A1DB6" w:rsidRDefault="009E21B2" w:rsidP="009E21B2">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2.A.</w:t>
                      </w:r>
                      <w:proofErr w:type="gramEnd"/>
                      <w:r w:rsidRPr="001A1DB6">
                        <w:rPr>
                          <w:rFonts w:ascii="Calibri" w:hAnsi="Calibri"/>
                          <w:color w:val="0000FF"/>
                          <w:sz w:val="22"/>
                          <w:szCs w:val="22"/>
                        </w:rPr>
                        <w:t>4</w:t>
                      </w:r>
                    </w:p>
                  </w:tc>
                  <w:tc>
                    <w:tcPr>
                      <w:tcW w:w="6376" w:type="dxa"/>
                    </w:tcPr>
                    <w:p w14:paraId="4BC195B6" w14:textId="6E8B9C76" w:rsidR="009E21B2" w:rsidRPr="001A1DB6" w:rsidRDefault="009E21B2" w:rsidP="009E21B2">
                      <w:pPr>
                        <w:spacing w:after="200" w:line="276" w:lineRule="auto"/>
                        <w:contextualSpacing/>
                        <w:jc w:val="both"/>
                        <w:rPr>
                          <w:rFonts w:ascii="Calibri" w:hAnsi="Calibri"/>
                          <w:color w:val="00B050"/>
                          <w:sz w:val="22"/>
                          <w:szCs w:val="22"/>
                        </w:rPr>
                      </w:pPr>
                      <w:r w:rsidRPr="00A7094B">
                        <w:rPr>
                          <w:rFonts w:ascii="Calibri" w:hAnsi="Calibri"/>
                          <w:sz w:val="22"/>
                          <w:szCs w:val="22"/>
                        </w:rPr>
                        <w:t xml:space="preserve">In the case of a consortium as referred to in section 2.5, this information is required in respect of </w:t>
                      </w:r>
                      <w:proofErr w:type="gramStart"/>
                      <w:r w:rsidRPr="00A7094B">
                        <w:rPr>
                          <w:rFonts w:ascii="Calibri" w:hAnsi="Calibri"/>
                          <w:sz w:val="22"/>
                          <w:szCs w:val="22"/>
                        </w:rPr>
                        <w:t>all of</w:t>
                      </w:r>
                      <w:proofErr w:type="gramEnd"/>
                      <w:r w:rsidRPr="00A7094B">
                        <w:rPr>
                          <w:rFonts w:ascii="Calibri" w:hAnsi="Calibri"/>
                          <w:sz w:val="22"/>
                          <w:szCs w:val="22"/>
                        </w:rPr>
                        <w:t xml:space="preserve"> the members of the consortium and must be provided by the Prime Contractor in a composite format.</w:t>
                      </w:r>
                    </w:p>
                  </w:tc>
                </w:tr>
              </w:tbl>
              <w:p w14:paraId="22A9F87C" w14:textId="58D7849C" w:rsidR="00F03F38" w:rsidRDefault="00B7276D" w:rsidP="00F75FA8">
                <w:pPr>
                  <w:spacing w:line="360" w:lineRule="auto"/>
                  <w:jc w:val="both"/>
                  <w:rPr>
                    <w:rFonts w:ascii="Calibri" w:hAnsi="Calibri"/>
                    <w:sz w:val="22"/>
                    <w:szCs w:val="22"/>
                  </w:rPr>
                </w:pPr>
              </w:p>
            </w:sdtContent>
          </w:sdt>
        </w:tc>
      </w:tr>
    </w:tbl>
    <w:p w14:paraId="22A9F87E" w14:textId="77777777" w:rsidR="00F03F38" w:rsidRDefault="00F03F38" w:rsidP="00F03F38">
      <w:pPr>
        <w:spacing w:line="316" w:lineRule="auto"/>
        <w:rPr>
          <w:rFonts w:ascii="Calibri" w:hAnsi="Calibri"/>
          <w:sz w:val="22"/>
          <w:szCs w:val="22"/>
        </w:rPr>
        <w:sectPr w:rsidR="00F03F38" w:rsidSect="00454E73">
          <w:headerReference w:type="default" r:id="rId21"/>
          <w:footerReference w:type="default" r:id="rId22"/>
          <w:pgSz w:w="11907" w:h="16840"/>
          <w:pgMar w:top="1418" w:right="1418" w:bottom="851" w:left="1418" w:header="709" w:footer="709" w:gutter="0"/>
          <w:cols w:space="720"/>
        </w:sectPr>
      </w:pPr>
    </w:p>
    <w:tbl>
      <w:tblPr>
        <w:tblW w:w="9287" w:type="dxa"/>
        <w:tblLook w:val="01E0" w:firstRow="1" w:lastRow="1" w:firstColumn="1" w:lastColumn="1" w:noHBand="0" w:noVBand="0"/>
      </w:tblPr>
      <w:tblGrid>
        <w:gridCol w:w="666"/>
        <w:gridCol w:w="702"/>
        <w:gridCol w:w="7919"/>
      </w:tblGrid>
      <w:tr w:rsidR="00F03F38" w14:paraId="22A9F883" w14:textId="77777777" w:rsidTr="00F03F38">
        <w:tc>
          <w:tcPr>
            <w:tcW w:w="666" w:type="dxa"/>
          </w:tcPr>
          <w:p w14:paraId="22A9F880" w14:textId="77777777" w:rsidR="00F03F38" w:rsidRDefault="00F03F38">
            <w:pPr>
              <w:spacing w:after="200" w:line="316" w:lineRule="auto"/>
              <w:jc w:val="both"/>
              <w:rPr>
                <w:rFonts w:ascii="Calibri" w:hAnsi="Calibri"/>
                <w:color w:val="0000FF"/>
                <w:sz w:val="22"/>
                <w:szCs w:val="22"/>
              </w:rPr>
            </w:pPr>
          </w:p>
        </w:tc>
        <w:tc>
          <w:tcPr>
            <w:tcW w:w="702" w:type="dxa"/>
          </w:tcPr>
          <w:p w14:paraId="22A9F881" w14:textId="77777777" w:rsidR="00F03F38" w:rsidRDefault="00F03F38">
            <w:pPr>
              <w:spacing w:after="200" w:line="316" w:lineRule="auto"/>
              <w:jc w:val="both"/>
              <w:rPr>
                <w:rFonts w:ascii="Calibri" w:hAnsi="Calibri"/>
                <w:color w:val="0000FF"/>
                <w:sz w:val="22"/>
                <w:szCs w:val="22"/>
              </w:rPr>
            </w:pPr>
          </w:p>
        </w:tc>
        <w:tc>
          <w:tcPr>
            <w:tcW w:w="7919" w:type="dxa"/>
            <w:hideMark/>
          </w:tcPr>
          <w:p w14:paraId="22A9F882" w14:textId="77777777" w:rsidR="00F03F38" w:rsidRDefault="00F03F38">
            <w:pPr>
              <w:spacing w:after="200" w:line="316" w:lineRule="auto"/>
              <w:jc w:val="both"/>
              <w:rPr>
                <w:rFonts w:ascii="Calibri" w:hAnsi="Calibri"/>
                <w:sz w:val="22"/>
                <w:szCs w:val="22"/>
              </w:rPr>
            </w:pPr>
            <w:r>
              <w:rPr>
                <w:rFonts w:ascii="Calibri" w:hAnsi="Calibri"/>
                <w:sz w:val="22"/>
                <w:szCs w:val="22"/>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F03F38" w14:paraId="22A9F88B" w14:textId="77777777" w:rsidTr="00F03F38">
        <w:tc>
          <w:tcPr>
            <w:tcW w:w="666" w:type="dxa"/>
          </w:tcPr>
          <w:p w14:paraId="22A9F884" w14:textId="77777777" w:rsidR="00F03F38" w:rsidRDefault="00F03F38">
            <w:pPr>
              <w:spacing w:after="200" w:line="316" w:lineRule="auto"/>
              <w:jc w:val="both"/>
              <w:rPr>
                <w:rFonts w:ascii="Calibri" w:hAnsi="Calibri"/>
                <w:color w:val="0000FF"/>
                <w:sz w:val="22"/>
                <w:szCs w:val="22"/>
              </w:rPr>
            </w:pPr>
          </w:p>
        </w:tc>
        <w:tc>
          <w:tcPr>
            <w:tcW w:w="702" w:type="dxa"/>
            <w:hideMark/>
          </w:tcPr>
          <w:p w14:paraId="22A9F885" w14:textId="77777777" w:rsidR="00F03F38" w:rsidRDefault="00F03F38">
            <w:pPr>
              <w:spacing w:after="200" w:line="316" w:lineRule="auto"/>
              <w:jc w:val="both"/>
              <w:rPr>
                <w:rFonts w:ascii="Calibri" w:hAnsi="Calibri"/>
                <w:color w:val="0000FF"/>
                <w:sz w:val="22"/>
                <w:szCs w:val="22"/>
              </w:rPr>
            </w:pPr>
            <w:r>
              <w:rPr>
                <w:rFonts w:ascii="Calibri" w:hAnsi="Calibri"/>
                <w:color w:val="0000FF"/>
                <w:sz w:val="22"/>
                <w:szCs w:val="22"/>
              </w:rPr>
              <w:t>3.</w:t>
            </w:r>
            <w:proofErr w:type="gramStart"/>
            <w:r>
              <w:rPr>
                <w:rFonts w:ascii="Calibri" w:hAnsi="Calibri"/>
                <w:color w:val="0000FF"/>
                <w:sz w:val="22"/>
                <w:szCs w:val="22"/>
              </w:rPr>
              <w:t>2.B</w:t>
            </w:r>
            <w:proofErr w:type="gramEnd"/>
          </w:p>
        </w:tc>
        <w:tc>
          <w:tcPr>
            <w:tcW w:w="7919" w:type="dxa"/>
          </w:tcPr>
          <w:p w14:paraId="22A9F886" w14:textId="77777777" w:rsidR="00F03F38" w:rsidRDefault="00F03F38">
            <w:pPr>
              <w:spacing w:line="316" w:lineRule="auto"/>
              <w:jc w:val="both"/>
              <w:rPr>
                <w:rFonts w:ascii="Calibri" w:hAnsi="Calibri"/>
                <w:b/>
                <w:sz w:val="22"/>
                <w:szCs w:val="22"/>
              </w:rPr>
            </w:pPr>
            <w:r>
              <w:rPr>
                <w:rFonts w:ascii="Calibri" w:hAnsi="Calibri"/>
                <w:b/>
                <w:sz w:val="22"/>
                <w:szCs w:val="22"/>
              </w:rPr>
              <w:t>Technical and Professional Ability</w:t>
            </w:r>
          </w:p>
          <w:p w14:paraId="77B76CED" w14:textId="03B58B94" w:rsidR="00F75FA8" w:rsidRPr="00F75FA8" w:rsidRDefault="00F03F38" w:rsidP="00F75FA8">
            <w:pPr>
              <w:spacing w:line="360" w:lineRule="auto"/>
              <w:jc w:val="both"/>
              <w:rPr>
                <w:rFonts w:ascii="Calibri" w:hAnsi="Calibri"/>
                <w:b/>
                <w:color w:val="0070C0"/>
                <w:sz w:val="22"/>
                <w:szCs w:val="22"/>
              </w:rPr>
            </w:pPr>
            <w:r>
              <w:rPr>
                <w:rFonts w:ascii="Calibri" w:hAnsi="Calibri"/>
                <w:sz w:val="22"/>
                <w:szCs w:val="22"/>
              </w:rPr>
              <w:t xml:space="preserve">Tenderers must declare by way of ESPD that they satisfy the technical and professional requirement(s) set out below and that they are able, upon request and without delay, to provide the supporting documentation specified below to the Contracting Authority in each case. </w:t>
            </w:r>
          </w:p>
          <w:p w14:paraId="22A9F887" w14:textId="2D9A8534" w:rsidR="00F03F38" w:rsidRDefault="00F03F38">
            <w:pPr>
              <w:spacing w:line="360" w:lineRule="auto"/>
              <w:jc w:val="both"/>
              <w:rPr>
                <w:rFonts w:ascii="Calibri" w:hAnsi="Calibri"/>
                <w:sz w:val="22"/>
                <w:szCs w:val="22"/>
              </w:rPr>
            </w:pPr>
          </w:p>
          <w:sdt>
            <w:sdtPr>
              <w:rPr>
                <w:rFonts w:ascii="Calibri" w:hAnsi="Calibri"/>
                <w:color w:val="FF0000"/>
                <w:sz w:val="22"/>
                <w:szCs w:val="22"/>
                <w:highlight w:val="lightGray"/>
              </w:rPr>
              <w:id w:val="2956737"/>
            </w:sdtPr>
            <w:sdtEndPr/>
            <w:sdtContent>
              <w:p w14:paraId="1BF4F8F4" w14:textId="2F1308EE" w:rsidR="00F75FA8" w:rsidRPr="00BE743D" w:rsidRDefault="00F75FA8" w:rsidP="00BE743D">
                <w:pPr>
                  <w:spacing w:after="200" w:line="316" w:lineRule="auto"/>
                  <w:ind w:left="720"/>
                  <w:jc w:val="both"/>
                  <w:rPr>
                    <w:rFonts w:ascii="Calibri" w:hAnsi="Calibri"/>
                    <w:color w:val="FF0000"/>
                    <w:sz w:val="22"/>
                    <w:szCs w:val="22"/>
                    <w:highlight w:val="lightGray"/>
                  </w:rPr>
                </w:pPr>
              </w:p>
              <w:tbl>
                <w:tblPr>
                  <w:tblStyle w:val="TableGrid"/>
                  <w:tblW w:w="0" w:type="auto"/>
                  <w:tblInd w:w="7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4"/>
                  <w:gridCol w:w="6089"/>
                </w:tblGrid>
                <w:tr w:rsidR="00F75FA8" w14:paraId="4D7C5C66" w14:textId="77777777" w:rsidTr="00923C16">
                  <w:tc>
                    <w:tcPr>
                      <w:tcW w:w="884" w:type="dxa"/>
                    </w:tcPr>
                    <w:p w14:paraId="009173EF" w14:textId="46C2EFCF" w:rsidR="00F75FA8" w:rsidRPr="001A1DB6" w:rsidRDefault="00F75FA8">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2.B.</w:t>
                      </w:r>
                      <w:proofErr w:type="gramEnd"/>
                      <w:r w:rsidRPr="001A1DB6">
                        <w:rPr>
                          <w:rFonts w:ascii="Calibri" w:hAnsi="Calibri"/>
                          <w:color w:val="0000FF"/>
                          <w:sz w:val="22"/>
                          <w:szCs w:val="22"/>
                        </w:rPr>
                        <w:t>1</w:t>
                      </w:r>
                    </w:p>
                  </w:tc>
                  <w:tc>
                    <w:tcPr>
                      <w:tcW w:w="6089" w:type="dxa"/>
                    </w:tcPr>
                    <w:p w14:paraId="6F2CB0B2" w14:textId="55C72515" w:rsidR="00F75FA8" w:rsidRPr="00A7094B" w:rsidRDefault="00F75FA8" w:rsidP="00F75FA8">
                      <w:pPr>
                        <w:spacing w:after="200" w:line="276" w:lineRule="auto"/>
                        <w:jc w:val="both"/>
                        <w:rPr>
                          <w:rFonts w:ascii="Calibri" w:eastAsia="Calibri" w:hAnsi="Calibri"/>
                          <w:sz w:val="22"/>
                          <w:szCs w:val="22"/>
                          <w:lang w:val="en-IE"/>
                        </w:rPr>
                      </w:pPr>
                      <w:r w:rsidRPr="00A7094B">
                        <w:rPr>
                          <w:rFonts w:ascii="Calibri" w:hAnsi="Calibri"/>
                          <w:sz w:val="22"/>
                          <w:szCs w:val="22"/>
                        </w:rPr>
                        <w:t>Tenderers must provide details of key contracts undertaken, whether in Ireland or internationally, including contracts currently underway, over the past</w:t>
                      </w:r>
                      <w:r w:rsidR="00BE743D">
                        <w:rPr>
                          <w:rFonts w:ascii="Calibri" w:hAnsi="Calibri"/>
                          <w:sz w:val="22"/>
                          <w:szCs w:val="22"/>
                        </w:rPr>
                        <w:t xml:space="preserve"> 3</w:t>
                      </w:r>
                      <w:r w:rsidRPr="001A1DB6">
                        <w:rPr>
                          <w:rFonts w:ascii="Calibri" w:hAnsi="Calibri"/>
                          <w:sz w:val="22"/>
                          <w:szCs w:val="22"/>
                        </w:rPr>
                        <w:t xml:space="preserve"> </w:t>
                      </w:r>
                      <w:r w:rsidRPr="00A7094B">
                        <w:rPr>
                          <w:rFonts w:ascii="Calibri" w:hAnsi="Calibri"/>
                          <w:sz w:val="22"/>
                          <w:szCs w:val="22"/>
                        </w:rPr>
                        <w:t xml:space="preserve">years demonstrating </w:t>
                      </w:r>
                      <w:sdt>
                        <w:sdtPr>
                          <w:rPr>
                            <w:rFonts w:ascii="Calibri" w:hAnsi="Calibri"/>
                            <w:sz w:val="22"/>
                            <w:szCs w:val="22"/>
                            <w:highlight w:val="lightGray"/>
                          </w:rPr>
                          <w:id w:val="1042406341"/>
                        </w:sdtPr>
                        <w:sdtEndPr>
                          <w:rPr>
                            <w:highlight w:val="none"/>
                          </w:rPr>
                        </w:sdtEndPr>
                        <w:sdtContent>
                          <w:r w:rsidR="00A7094B" w:rsidRPr="00295622">
                            <w:rPr>
                              <w:rFonts w:ascii="Calibri" w:hAnsi="Calibri"/>
                              <w:sz w:val="22"/>
                              <w:szCs w:val="22"/>
                              <w:lang w:eastAsia="en-US"/>
                            </w:rPr>
                            <w:t>proven experience and expertise in the supply</w:t>
                          </w:r>
                          <w:r w:rsidR="00B91FF7" w:rsidRPr="00295622">
                            <w:rPr>
                              <w:rFonts w:ascii="Calibri" w:hAnsi="Calibri"/>
                              <w:sz w:val="22"/>
                              <w:szCs w:val="22"/>
                              <w:lang w:eastAsia="en-US"/>
                            </w:rPr>
                            <w:t xml:space="preserve"> of software licenses/subscriptions and support</w:t>
                          </w:r>
                        </w:sdtContent>
                      </w:sdt>
                      <w:r w:rsidR="00A7094B">
                        <w:rPr>
                          <w:rFonts w:ascii="Calibri" w:hAnsi="Calibri"/>
                          <w:sz w:val="22"/>
                          <w:szCs w:val="22"/>
                        </w:rPr>
                        <w:t>.</w:t>
                      </w:r>
                      <w:r w:rsidR="00A7094B" w:rsidRPr="001A1DB6">
                        <w:rPr>
                          <w:rFonts w:ascii="Calibri" w:hAnsi="Calibri"/>
                          <w:color w:val="FF0000"/>
                          <w:sz w:val="22"/>
                          <w:szCs w:val="22"/>
                        </w:rPr>
                        <w:t xml:space="preserve"> </w:t>
                      </w:r>
                      <w:r w:rsidRPr="001A1DB6">
                        <w:rPr>
                          <w:rFonts w:ascii="Calibri" w:hAnsi="Calibri"/>
                          <w:color w:val="00B050"/>
                          <w:sz w:val="22"/>
                          <w:szCs w:val="22"/>
                        </w:rPr>
                        <w:t xml:space="preserve"> </w:t>
                      </w:r>
                      <w:r w:rsidRPr="00A7094B">
                        <w:rPr>
                          <w:rFonts w:ascii="Calibri" w:hAnsi="Calibri"/>
                          <w:sz w:val="22"/>
                          <w:szCs w:val="22"/>
                        </w:rPr>
                        <w:t>For each such contract, please provide details of:</w:t>
                      </w:r>
                    </w:p>
                    <w:p w14:paraId="20837DC6" w14:textId="77777777" w:rsidR="00F75FA8" w:rsidRPr="00A7094B" w:rsidRDefault="00F75FA8" w:rsidP="00EF2642">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 xml:space="preserve">Name and place of </w:t>
                      </w:r>
                      <w:proofErr w:type="gramStart"/>
                      <w:r w:rsidRPr="00A7094B">
                        <w:rPr>
                          <w:rFonts w:ascii="Calibri" w:hAnsi="Calibri"/>
                          <w:sz w:val="22"/>
                          <w:szCs w:val="22"/>
                        </w:rPr>
                        <w:t>contract;</w:t>
                      </w:r>
                      <w:proofErr w:type="gramEnd"/>
                    </w:p>
                    <w:p w14:paraId="6F7CD7FD" w14:textId="1D55FBCE" w:rsidR="00F75FA8" w:rsidRPr="00A7094B" w:rsidRDefault="00B91FF7" w:rsidP="00EF2642">
                      <w:pPr>
                        <w:numPr>
                          <w:ilvl w:val="0"/>
                          <w:numId w:val="12"/>
                        </w:numPr>
                        <w:spacing w:after="200" w:line="276" w:lineRule="auto"/>
                        <w:contextualSpacing/>
                        <w:jc w:val="both"/>
                        <w:rPr>
                          <w:rFonts w:ascii="Calibri" w:hAnsi="Calibri"/>
                          <w:sz w:val="22"/>
                          <w:szCs w:val="22"/>
                        </w:rPr>
                      </w:pPr>
                      <w:r>
                        <w:rPr>
                          <w:rFonts w:ascii="Calibri" w:hAnsi="Calibri"/>
                          <w:sz w:val="22"/>
                          <w:szCs w:val="22"/>
                        </w:rPr>
                        <w:t>D</w:t>
                      </w:r>
                      <w:r w:rsidR="00F75FA8" w:rsidRPr="00A7094B">
                        <w:rPr>
                          <w:rFonts w:ascii="Calibri" w:hAnsi="Calibri"/>
                          <w:sz w:val="22"/>
                          <w:szCs w:val="22"/>
                        </w:rPr>
                        <w:t xml:space="preserve">escription of goods </w:t>
                      </w:r>
                      <w:proofErr w:type="gramStart"/>
                      <w:r w:rsidR="00F75FA8" w:rsidRPr="00A7094B">
                        <w:rPr>
                          <w:rFonts w:ascii="Calibri" w:hAnsi="Calibri"/>
                          <w:sz w:val="22"/>
                          <w:szCs w:val="22"/>
                        </w:rPr>
                        <w:t>provided;</w:t>
                      </w:r>
                      <w:proofErr w:type="gramEnd"/>
                      <w:r w:rsidR="00F75FA8" w:rsidRPr="00A7094B">
                        <w:rPr>
                          <w:rFonts w:ascii="Calibri" w:hAnsi="Calibri"/>
                          <w:sz w:val="22"/>
                          <w:szCs w:val="22"/>
                        </w:rPr>
                        <w:t xml:space="preserve"> </w:t>
                      </w:r>
                    </w:p>
                    <w:p w14:paraId="2590B7F1" w14:textId="7D6A2C97" w:rsidR="00F75FA8" w:rsidRPr="00B91FF7" w:rsidRDefault="00F75FA8" w:rsidP="00B91FF7">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 xml:space="preserve">Value of contract per </w:t>
                      </w:r>
                      <w:proofErr w:type="gramStart"/>
                      <w:r w:rsidRPr="00A7094B">
                        <w:rPr>
                          <w:rFonts w:ascii="Calibri" w:hAnsi="Calibri"/>
                          <w:sz w:val="22"/>
                          <w:szCs w:val="22"/>
                        </w:rPr>
                        <w:t>annum;</w:t>
                      </w:r>
                      <w:proofErr w:type="gramEnd"/>
                    </w:p>
                    <w:p w14:paraId="3BED4F8C" w14:textId="77777777" w:rsidR="00F75FA8" w:rsidRPr="00A7094B" w:rsidRDefault="00F75FA8" w:rsidP="00EF2642">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 xml:space="preserve">Number of orders processed successfully per </w:t>
                      </w:r>
                      <w:proofErr w:type="gramStart"/>
                      <w:r w:rsidRPr="00A7094B">
                        <w:rPr>
                          <w:rFonts w:ascii="Calibri" w:hAnsi="Calibri"/>
                          <w:sz w:val="22"/>
                          <w:szCs w:val="22"/>
                        </w:rPr>
                        <w:t>annum;</w:t>
                      </w:r>
                      <w:proofErr w:type="gramEnd"/>
                    </w:p>
                    <w:p w14:paraId="1A119424" w14:textId="77777777" w:rsidR="00F75FA8" w:rsidRPr="00A7094B" w:rsidRDefault="00F75FA8" w:rsidP="00EF2642">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 xml:space="preserve">Number of deliveries per </w:t>
                      </w:r>
                      <w:proofErr w:type="gramStart"/>
                      <w:r w:rsidRPr="00A7094B">
                        <w:rPr>
                          <w:rFonts w:ascii="Calibri" w:hAnsi="Calibri"/>
                          <w:sz w:val="22"/>
                          <w:szCs w:val="22"/>
                        </w:rPr>
                        <w:t>annum;</w:t>
                      </w:r>
                      <w:proofErr w:type="gramEnd"/>
                    </w:p>
                    <w:p w14:paraId="2F6CDA3C" w14:textId="77777777" w:rsidR="00F75FA8" w:rsidRPr="00A7094B" w:rsidRDefault="00F75FA8" w:rsidP="00EF2642">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 xml:space="preserve">Reference contact name and </w:t>
                      </w:r>
                      <w:proofErr w:type="gramStart"/>
                      <w:r w:rsidRPr="00A7094B">
                        <w:rPr>
                          <w:rFonts w:ascii="Calibri" w:hAnsi="Calibri"/>
                          <w:sz w:val="22"/>
                          <w:szCs w:val="22"/>
                        </w:rPr>
                        <w:t>position;</w:t>
                      </w:r>
                      <w:proofErr w:type="gramEnd"/>
                    </w:p>
                    <w:p w14:paraId="7DFCE943" w14:textId="77777777" w:rsidR="00F75FA8" w:rsidRPr="00A7094B" w:rsidRDefault="00F75FA8" w:rsidP="00EF2642">
                      <w:pPr>
                        <w:numPr>
                          <w:ilvl w:val="0"/>
                          <w:numId w:val="12"/>
                        </w:numPr>
                        <w:spacing w:after="200" w:line="276" w:lineRule="auto"/>
                        <w:contextualSpacing/>
                        <w:jc w:val="both"/>
                        <w:rPr>
                          <w:rFonts w:ascii="Calibri" w:hAnsi="Calibri"/>
                          <w:sz w:val="22"/>
                          <w:szCs w:val="22"/>
                        </w:rPr>
                      </w:pPr>
                      <w:r w:rsidRPr="00A7094B">
                        <w:rPr>
                          <w:rFonts w:ascii="Calibri" w:hAnsi="Calibri"/>
                          <w:sz w:val="22"/>
                          <w:szCs w:val="22"/>
                        </w:rPr>
                        <w:t>Contact email address.</w:t>
                      </w:r>
                    </w:p>
                    <w:p w14:paraId="671937BE" w14:textId="3D92A0A4" w:rsidR="00F75FA8" w:rsidRPr="001A1DB6" w:rsidRDefault="00F75FA8" w:rsidP="00F75FA8">
                      <w:pPr>
                        <w:contextualSpacing/>
                        <w:jc w:val="both"/>
                        <w:rPr>
                          <w:rFonts w:ascii="Calibri" w:hAnsi="Calibri"/>
                          <w:color w:val="0000FF"/>
                          <w:sz w:val="22"/>
                          <w:szCs w:val="22"/>
                        </w:rPr>
                      </w:pPr>
                    </w:p>
                  </w:tc>
                </w:tr>
                <w:tr w:rsidR="00F75FA8" w14:paraId="67807986" w14:textId="77777777" w:rsidTr="00923C16">
                  <w:tc>
                    <w:tcPr>
                      <w:tcW w:w="884" w:type="dxa"/>
                    </w:tcPr>
                    <w:p w14:paraId="36F19B55" w14:textId="003D2BEF" w:rsidR="00F75FA8" w:rsidRPr="001A1DB6" w:rsidRDefault="00F75FA8">
                      <w:pPr>
                        <w:spacing w:after="200" w:line="316" w:lineRule="auto"/>
                        <w:jc w:val="both"/>
                        <w:rPr>
                          <w:rFonts w:ascii="Calibri" w:hAnsi="Calibri"/>
                          <w:color w:val="0000FF"/>
                          <w:sz w:val="22"/>
                          <w:szCs w:val="22"/>
                        </w:rPr>
                      </w:pPr>
                      <w:r w:rsidRPr="001A1DB6">
                        <w:rPr>
                          <w:rFonts w:ascii="Calibri" w:hAnsi="Calibri"/>
                          <w:color w:val="0000FF"/>
                          <w:sz w:val="22"/>
                          <w:szCs w:val="22"/>
                        </w:rPr>
                        <w:t>3.</w:t>
                      </w:r>
                      <w:proofErr w:type="gramStart"/>
                      <w:r w:rsidRPr="001A1DB6">
                        <w:rPr>
                          <w:rFonts w:ascii="Calibri" w:hAnsi="Calibri"/>
                          <w:color w:val="0000FF"/>
                          <w:sz w:val="22"/>
                          <w:szCs w:val="22"/>
                        </w:rPr>
                        <w:t>2.B.</w:t>
                      </w:r>
                      <w:proofErr w:type="gramEnd"/>
                      <w:r w:rsidRPr="001A1DB6">
                        <w:rPr>
                          <w:rFonts w:ascii="Calibri" w:hAnsi="Calibri"/>
                          <w:color w:val="0000FF"/>
                          <w:sz w:val="22"/>
                          <w:szCs w:val="22"/>
                        </w:rPr>
                        <w:t>2</w:t>
                      </w:r>
                    </w:p>
                  </w:tc>
                  <w:tc>
                    <w:tcPr>
                      <w:tcW w:w="6089" w:type="dxa"/>
                    </w:tcPr>
                    <w:p w14:paraId="6DE0E365" w14:textId="4F2F7E97" w:rsidR="00F75FA8" w:rsidRPr="001A1DB6" w:rsidRDefault="00F75FA8" w:rsidP="00F75FA8">
                      <w:pPr>
                        <w:spacing w:after="200" w:line="276" w:lineRule="auto"/>
                        <w:jc w:val="both"/>
                        <w:rPr>
                          <w:rFonts w:ascii="Calibri" w:eastAsia="Calibri" w:hAnsi="Calibri"/>
                          <w:sz w:val="22"/>
                          <w:szCs w:val="22"/>
                          <w:lang w:val="en-IE"/>
                        </w:rPr>
                      </w:pPr>
                      <w:r w:rsidRPr="00A7094B">
                        <w:rPr>
                          <w:rFonts w:ascii="Calibri" w:eastAsia="Calibri" w:hAnsi="Calibri"/>
                          <w:sz w:val="22"/>
                          <w:szCs w:val="22"/>
                          <w:lang w:val="en-IE"/>
                        </w:rPr>
                        <w:t>Tenderers should note that economic operators relying on the capacity of other entities must submit with their Tender an undertaking, duly evidenced, from those entities that they will place the necessary resources at the disposal of the Tenderer.</w:t>
                      </w:r>
                    </w:p>
                  </w:tc>
                </w:tr>
              </w:tbl>
              <w:p w14:paraId="22A9F889" w14:textId="1FFF730C" w:rsidR="00F03F38" w:rsidRDefault="00B7276D">
                <w:pPr>
                  <w:spacing w:after="200" w:line="316" w:lineRule="auto"/>
                  <w:ind w:left="720"/>
                  <w:jc w:val="both"/>
                  <w:rPr>
                    <w:rFonts w:ascii="Calibri" w:hAnsi="Calibri"/>
                    <w:sz w:val="22"/>
                    <w:szCs w:val="22"/>
                  </w:rPr>
                </w:pPr>
              </w:p>
            </w:sdtContent>
          </w:sdt>
          <w:p w14:paraId="22A9F88A" w14:textId="77777777" w:rsidR="00F03F38" w:rsidRDefault="00F03F38">
            <w:pPr>
              <w:spacing w:after="200" w:line="316" w:lineRule="auto"/>
              <w:jc w:val="both"/>
              <w:rPr>
                <w:rFonts w:ascii="Calibri" w:hAnsi="Calibri"/>
                <w:sz w:val="22"/>
                <w:szCs w:val="22"/>
              </w:rPr>
            </w:pPr>
          </w:p>
        </w:tc>
      </w:tr>
      <w:tr w:rsidR="00F03F38" w14:paraId="22A9F88F" w14:textId="77777777" w:rsidTr="00F03F38">
        <w:tc>
          <w:tcPr>
            <w:tcW w:w="666" w:type="dxa"/>
          </w:tcPr>
          <w:p w14:paraId="22A9F88C" w14:textId="77777777" w:rsidR="00F03F38" w:rsidRDefault="00F03F38">
            <w:pPr>
              <w:spacing w:after="200" w:line="316" w:lineRule="auto"/>
              <w:jc w:val="both"/>
              <w:rPr>
                <w:rFonts w:ascii="Calibri" w:hAnsi="Calibri"/>
                <w:color w:val="0000FF"/>
                <w:sz w:val="22"/>
                <w:szCs w:val="22"/>
              </w:rPr>
            </w:pPr>
            <w:bookmarkStart w:id="64" w:name="Text81"/>
          </w:p>
        </w:tc>
        <w:tc>
          <w:tcPr>
            <w:tcW w:w="702" w:type="dxa"/>
          </w:tcPr>
          <w:p w14:paraId="22A9F88D" w14:textId="77777777" w:rsidR="00F03F38" w:rsidRDefault="00F03F38">
            <w:pPr>
              <w:spacing w:after="200" w:line="316" w:lineRule="auto"/>
              <w:jc w:val="both"/>
              <w:rPr>
                <w:rFonts w:ascii="Calibri" w:hAnsi="Calibri"/>
                <w:color w:val="0000FF"/>
                <w:sz w:val="22"/>
                <w:szCs w:val="22"/>
              </w:rPr>
            </w:pPr>
          </w:p>
        </w:tc>
        <w:tc>
          <w:tcPr>
            <w:tcW w:w="7919" w:type="dxa"/>
            <w:hideMark/>
          </w:tcPr>
          <w:p w14:paraId="22A9F88E" w14:textId="77777777" w:rsidR="00F03F38" w:rsidRDefault="00F03F38">
            <w:pPr>
              <w:spacing w:line="316" w:lineRule="auto"/>
              <w:jc w:val="both"/>
              <w:rPr>
                <w:rFonts w:ascii="Calibri" w:hAnsi="Calibri"/>
                <w:b/>
                <w:sz w:val="22"/>
                <w:szCs w:val="22"/>
              </w:rPr>
            </w:pPr>
            <w:r>
              <w:rPr>
                <w:rFonts w:ascii="Calibri" w:hAnsi="Calibri"/>
                <w:sz w:val="22"/>
                <w:szCs w:val="22"/>
              </w:rPr>
              <w:t>Tenderers must provide the supporting documentation specified above without delay when requested by the Contracting Authority.</w:t>
            </w:r>
          </w:p>
        </w:tc>
      </w:tr>
    </w:tbl>
    <w:p w14:paraId="22A9F890" w14:textId="77777777" w:rsidR="00F03F38" w:rsidRDefault="00F03F38" w:rsidP="00F03F38">
      <w:pPr>
        <w:spacing w:line="316" w:lineRule="auto"/>
        <w:rPr>
          <w:rFonts w:ascii="Calibri" w:hAnsi="Calibri"/>
          <w:sz w:val="22"/>
          <w:szCs w:val="22"/>
        </w:rPr>
        <w:sectPr w:rsidR="00F03F38" w:rsidSect="00454E73">
          <w:type w:val="continuous"/>
          <w:pgSz w:w="11907" w:h="16840"/>
          <w:pgMar w:top="1418" w:right="1418" w:bottom="851" w:left="1418" w:header="709" w:footer="709" w:gutter="0"/>
          <w:cols w:space="720"/>
        </w:sectPr>
      </w:pPr>
    </w:p>
    <w:p w14:paraId="643E9A0B" w14:textId="77777777" w:rsidR="00923C16" w:rsidRDefault="00923C16">
      <w:pPr>
        <w:spacing w:after="200" w:line="276" w:lineRule="auto"/>
        <w:rPr>
          <w:rFonts w:ascii="Calibri" w:hAnsi="Calibri"/>
          <w:b/>
          <w:color w:val="FFFFFF"/>
          <w:sz w:val="22"/>
          <w:szCs w:val="22"/>
        </w:rPr>
      </w:pPr>
      <w:bookmarkStart w:id="65" w:name="_Toc450043770"/>
      <w:bookmarkStart w:id="66" w:name="_Toc453668456"/>
      <w:bookmarkEnd w:id="64"/>
      <w:r>
        <w:rPr>
          <w:rFonts w:ascii="Calibri" w:hAnsi="Calibri"/>
        </w:rPr>
        <w:br w:type="page"/>
      </w:r>
    </w:p>
    <w:p w14:paraId="22A9F891" w14:textId="0148E324" w:rsidR="00F03F38" w:rsidRDefault="00F03F38" w:rsidP="00F03F38">
      <w:pPr>
        <w:pStyle w:val="Heading2"/>
        <w:keepNext w:val="0"/>
        <w:keepLines/>
        <w:spacing w:after="100"/>
        <w:ind w:firstLine="0"/>
        <w:jc w:val="both"/>
        <w:rPr>
          <w:rFonts w:ascii="Calibri" w:hAnsi="Calibri"/>
        </w:rPr>
      </w:pPr>
      <w:r>
        <w:rPr>
          <w:rFonts w:ascii="Calibri" w:hAnsi="Calibri"/>
        </w:rPr>
        <w:t>3.3</w:t>
      </w:r>
      <w:r>
        <w:rPr>
          <w:rFonts w:ascii="Calibri" w:hAnsi="Calibri"/>
        </w:rPr>
        <w:tab/>
        <w:t>Award Criteria</w:t>
      </w:r>
      <w:bookmarkEnd w:id="65"/>
      <w:bookmarkEnd w:id="66"/>
    </w:p>
    <w:tbl>
      <w:tblPr>
        <w:tblW w:w="0" w:type="auto"/>
        <w:tblLook w:val="01E0" w:firstRow="1" w:lastRow="1" w:firstColumn="1" w:lastColumn="1" w:noHBand="0" w:noVBand="0"/>
      </w:tblPr>
      <w:tblGrid>
        <w:gridCol w:w="787"/>
        <w:gridCol w:w="8284"/>
      </w:tblGrid>
      <w:tr w:rsidR="00F03F38" w14:paraId="22A9F896" w14:textId="77777777" w:rsidTr="00F03F38">
        <w:tc>
          <w:tcPr>
            <w:tcW w:w="792" w:type="dxa"/>
            <w:hideMark/>
          </w:tcPr>
          <w:p w14:paraId="5CCF7A23" w14:textId="77777777" w:rsidR="00F03F38" w:rsidRPr="00ED3C16" w:rsidRDefault="00F03F38" w:rsidP="00BD6198">
            <w:pPr>
              <w:jc w:val="both"/>
              <w:rPr>
                <w:rFonts w:ascii="Calibri" w:hAnsi="Calibri"/>
                <w:color w:val="0000FF"/>
                <w:sz w:val="22"/>
                <w:szCs w:val="22"/>
              </w:rPr>
            </w:pPr>
            <w:r w:rsidRPr="00ED3C16">
              <w:rPr>
                <w:rFonts w:ascii="Calibri" w:hAnsi="Calibri"/>
                <w:color w:val="0000FF"/>
                <w:sz w:val="22"/>
                <w:szCs w:val="22"/>
              </w:rPr>
              <w:t>3.3.1</w:t>
            </w:r>
          </w:p>
          <w:p w14:paraId="22A9F892" w14:textId="77777777" w:rsidR="00ED3C16" w:rsidRPr="00E21645" w:rsidRDefault="00ED3C16" w:rsidP="00BD6198">
            <w:pPr>
              <w:jc w:val="both"/>
              <w:rPr>
                <w:rFonts w:ascii="Calibri" w:hAnsi="Calibri"/>
                <w:b/>
                <w:bCs/>
                <w:color w:val="000080"/>
                <w:sz w:val="22"/>
                <w:szCs w:val="22"/>
                <w:highlight w:val="yellow"/>
              </w:rPr>
            </w:pPr>
          </w:p>
        </w:tc>
        <w:tc>
          <w:tcPr>
            <w:tcW w:w="8495" w:type="dxa"/>
          </w:tcPr>
          <w:p w14:paraId="22A9F893" w14:textId="77777777" w:rsidR="00F03F38" w:rsidRDefault="00F03F38">
            <w:pPr>
              <w:spacing w:after="200" w:line="316" w:lineRule="auto"/>
              <w:jc w:val="both"/>
              <w:rPr>
                <w:rFonts w:ascii="Calibri" w:hAnsi="Calibri"/>
                <w:sz w:val="22"/>
                <w:szCs w:val="22"/>
              </w:rPr>
            </w:pPr>
            <w:r>
              <w:rPr>
                <w:rFonts w:ascii="Calibri" w:hAnsi="Calibri"/>
                <w:sz w:val="22"/>
                <w:szCs w:val="22"/>
              </w:rPr>
              <w:t xml:space="preserve">The Goods Contract will be awarded </w:t>
            </w:r>
            <w:proofErr w:type="gramStart"/>
            <w:r>
              <w:rPr>
                <w:rFonts w:ascii="Calibri" w:hAnsi="Calibri"/>
                <w:sz w:val="22"/>
                <w:szCs w:val="22"/>
              </w:rPr>
              <w:t>on the basis of</w:t>
            </w:r>
            <w:proofErr w:type="gramEnd"/>
            <w:r>
              <w:rPr>
                <w:rFonts w:ascii="Calibri" w:hAnsi="Calibri"/>
                <w:sz w:val="22"/>
                <w:szCs w:val="22"/>
              </w:rPr>
              <w:t xml:space="preserve"> the </w:t>
            </w:r>
            <w:bookmarkStart w:id="67" w:name="Dropdown11"/>
            <w:r>
              <w:rPr>
                <w:rFonts w:ascii="Calibri" w:hAnsi="Calibri"/>
                <w:sz w:val="22"/>
                <w:szCs w:val="22"/>
              </w:rPr>
              <w:t xml:space="preserve">most economically advantageous tender(s) </w:t>
            </w:r>
            <w:r>
              <w:rPr>
                <w:rFonts w:ascii="Calibri" w:hAnsi="Calibri"/>
                <w:sz w:val="22"/>
              </w:rPr>
              <w:t>as identified in accordance with the following criteria:</w:t>
            </w:r>
            <w:bookmarkEnd w:id="67"/>
          </w:p>
          <w:sdt>
            <w:sdtPr>
              <w:rPr>
                <w:rFonts w:ascii="Calibri" w:hAnsi="Calibri"/>
                <w:sz w:val="22"/>
                <w:szCs w:val="22"/>
              </w:rPr>
              <w:id w:val="1406281"/>
              <w:placeholder>
                <w:docPart w:val="5B200EEEB7314A74848DFA0BEBE12B12"/>
              </w:placeholder>
            </w:sdtPr>
            <w:sdtEndPr/>
            <w:sdtContent>
              <w:p w14:paraId="6F77E820" w14:textId="07B26B57" w:rsidR="00F75FA8" w:rsidRPr="0057367E" w:rsidRDefault="00F75FA8" w:rsidP="0057367E">
                <w:pPr>
                  <w:spacing w:after="200" w:line="316" w:lineRule="auto"/>
                  <w:jc w:val="both"/>
                  <w:rPr>
                    <w:rFonts w:ascii="Calibri" w:hAnsi="Calibri"/>
                    <w:sz w:val="22"/>
                    <w:szCs w:val="22"/>
                    <w:highlight w:val="lightGray"/>
                  </w:rPr>
                </w:pPr>
              </w:p>
              <w:p w14:paraId="6610FCE6" w14:textId="4E2977C9" w:rsidR="00F75FA8" w:rsidRPr="00A7094B" w:rsidRDefault="00F75FA8" w:rsidP="00EF2642">
                <w:pPr>
                  <w:numPr>
                    <w:ilvl w:val="1"/>
                    <w:numId w:val="13"/>
                  </w:numPr>
                  <w:spacing w:after="200" w:line="276" w:lineRule="auto"/>
                  <w:ind w:left="1134"/>
                  <w:jc w:val="both"/>
                  <w:rPr>
                    <w:rFonts w:ascii="Calibri" w:hAnsi="Calibri"/>
                    <w:bCs/>
                    <w:sz w:val="22"/>
                    <w:szCs w:val="22"/>
                    <w:lang w:val="en-US"/>
                  </w:rPr>
                </w:pPr>
                <w:r w:rsidRPr="00A7094B">
                  <w:rPr>
                    <w:rFonts w:ascii="Calibri" w:hAnsi="Calibri"/>
                    <w:bCs/>
                    <w:sz w:val="22"/>
                    <w:szCs w:val="22"/>
                    <w:lang w:val="en-US"/>
                  </w:rPr>
                  <w:t>Overall cost of the proposed solution</w:t>
                </w:r>
                <w:r w:rsidR="0057367E">
                  <w:rPr>
                    <w:rFonts w:ascii="Calibri" w:hAnsi="Calibri"/>
                    <w:bCs/>
                    <w:sz w:val="22"/>
                    <w:szCs w:val="22"/>
                    <w:lang w:val="en-US"/>
                  </w:rPr>
                  <w:t>: 90%</w:t>
                </w:r>
              </w:p>
              <w:p w14:paraId="4FC4FF76" w14:textId="27DEC3CE" w:rsidR="0057367E" w:rsidRPr="0057367E" w:rsidRDefault="00CC117C" w:rsidP="00FE2E8A">
                <w:pPr>
                  <w:numPr>
                    <w:ilvl w:val="1"/>
                    <w:numId w:val="13"/>
                  </w:numPr>
                  <w:spacing w:after="200" w:line="276" w:lineRule="auto"/>
                  <w:ind w:left="1134"/>
                  <w:jc w:val="both"/>
                  <w:rPr>
                    <w:rFonts w:ascii="Calibri" w:hAnsi="Calibri"/>
                    <w:bCs/>
                    <w:color w:val="00B050"/>
                    <w:sz w:val="22"/>
                    <w:szCs w:val="22"/>
                    <w:lang w:val="en-US"/>
                  </w:rPr>
                </w:pPr>
                <w:r>
                  <w:rPr>
                    <w:rFonts w:asciiTheme="minorHAnsi" w:hAnsiTheme="minorHAnsi" w:cstheme="minorHAnsi"/>
                    <w:iCs/>
                    <w:sz w:val="22"/>
                    <w:szCs w:val="22"/>
                  </w:rPr>
                  <w:t>Contract Management, Customer Support and Availability of Adobe Products</w:t>
                </w:r>
                <w:r w:rsidR="0057367E">
                  <w:rPr>
                    <w:rFonts w:ascii="Calibri" w:hAnsi="Calibri"/>
                    <w:bCs/>
                    <w:sz w:val="22"/>
                    <w:szCs w:val="22"/>
                    <w:lang w:val="en-US"/>
                  </w:rPr>
                  <w:t>: 10%</w:t>
                </w:r>
              </w:p>
              <w:p w14:paraId="57715A08" w14:textId="608D9AC1" w:rsidR="002E4788" w:rsidRDefault="002E4788" w:rsidP="000E42F0">
                <w:pPr>
                  <w:spacing w:after="200" w:line="276" w:lineRule="auto"/>
                  <w:ind w:left="737"/>
                  <w:jc w:val="both"/>
                  <w:rPr>
                    <w:rFonts w:ascii="Calibri" w:hAnsi="Calibri"/>
                    <w:bCs/>
                    <w:color w:val="00B050"/>
                    <w:sz w:val="22"/>
                    <w:szCs w:val="22"/>
                    <w:lang w:val="en-US"/>
                  </w:rPr>
                </w:pPr>
              </w:p>
              <w:p w14:paraId="061B0D6B" w14:textId="77777777" w:rsidR="002E4788" w:rsidRPr="0050109A" w:rsidRDefault="002E4788" w:rsidP="002E4788">
                <w:pPr>
                  <w:spacing w:line="276" w:lineRule="auto"/>
                  <w:ind w:left="1134"/>
                  <w:jc w:val="both"/>
                  <w:rPr>
                    <w:rFonts w:ascii="Calibri" w:hAnsi="Calibri"/>
                    <w:bCs/>
                    <w:color w:val="00B050"/>
                    <w:sz w:val="22"/>
                    <w:szCs w:val="22"/>
                    <w:lang w:val="en-US"/>
                  </w:rPr>
                </w:pPr>
              </w:p>
              <w:p w14:paraId="22A9F895" w14:textId="09685027" w:rsidR="00F03F38" w:rsidRPr="00923C16" w:rsidRDefault="00B7276D" w:rsidP="004F5A86">
                <w:pPr>
                  <w:ind w:left="531"/>
                  <w:jc w:val="both"/>
                  <w:rPr>
                    <w:rFonts w:ascii="Calibri" w:hAnsi="Calibri"/>
                    <w:bCs/>
                    <w:color w:val="0000FF"/>
                    <w:sz w:val="22"/>
                    <w:szCs w:val="22"/>
                    <w:lang w:val="en-IE"/>
                  </w:rPr>
                </w:pPr>
              </w:p>
            </w:sdtContent>
          </w:sdt>
        </w:tc>
      </w:tr>
    </w:tbl>
    <w:p w14:paraId="243D74BF" w14:textId="5D9139FD" w:rsidR="008128FF" w:rsidRDefault="008128FF" w:rsidP="008128FF">
      <w:pPr>
        <w:rPr>
          <w:rFonts w:ascii="Calibri" w:hAnsi="Calibri"/>
          <w:sz w:val="22"/>
          <w:szCs w:val="22"/>
          <w:lang w:val="en-IE"/>
        </w:rPr>
      </w:pPr>
    </w:p>
    <w:p w14:paraId="7920BC37" w14:textId="64B48F23" w:rsidR="008128FF" w:rsidRPr="008128FF" w:rsidRDefault="008128FF" w:rsidP="008128FF">
      <w:pPr>
        <w:rPr>
          <w:rFonts w:asciiTheme="minorHAnsi" w:hAnsiTheme="minorHAnsi" w:cstheme="minorHAnsi"/>
          <w:b/>
        </w:rPr>
      </w:pPr>
      <w:r w:rsidRPr="008128FF">
        <w:rPr>
          <w:rFonts w:ascii="Calibri" w:hAnsi="Calibri"/>
          <w:b/>
          <w:sz w:val="22"/>
          <w:szCs w:val="22"/>
          <w:lang w:val="en-IE"/>
        </w:rPr>
        <w:t>Award Sub Criteria</w:t>
      </w:r>
      <w:r w:rsidRPr="008128FF">
        <w:rPr>
          <w:rFonts w:asciiTheme="minorHAnsi" w:hAnsiTheme="minorHAnsi" w:cstheme="minorHAnsi"/>
          <w:b/>
        </w:rPr>
        <w:t xml:space="preserve"> </w:t>
      </w:r>
    </w:p>
    <w:p w14:paraId="77E182FD" w14:textId="77777777" w:rsidR="008128FF" w:rsidRPr="001A650E" w:rsidRDefault="008128FF" w:rsidP="008128FF"/>
    <w:p w14:paraId="216B0B3D" w14:textId="77777777" w:rsidR="008128FF" w:rsidRPr="001A650E" w:rsidRDefault="008128FF" w:rsidP="002D6C25">
      <w:pPr>
        <w:jc w:val="both"/>
      </w:pPr>
      <w:r w:rsidRPr="001A650E">
        <w:rPr>
          <w:rFonts w:ascii="Calibri" w:hAnsi="Calibri"/>
          <w:sz w:val="22"/>
          <w:szCs w:val="22"/>
          <w:lang w:val="en-IE"/>
        </w:rPr>
        <w:t xml:space="preserve">Listed below </w:t>
      </w:r>
      <w:proofErr w:type="gramStart"/>
      <w:r w:rsidRPr="001A650E">
        <w:rPr>
          <w:rFonts w:ascii="Calibri" w:hAnsi="Calibri"/>
          <w:sz w:val="22"/>
          <w:szCs w:val="22"/>
          <w:lang w:val="en-IE"/>
        </w:rPr>
        <w:t>is</w:t>
      </w:r>
      <w:proofErr w:type="gramEnd"/>
      <w:r w:rsidRPr="001A650E">
        <w:rPr>
          <w:rFonts w:ascii="Calibri" w:hAnsi="Calibri"/>
          <w:sz w:val="22"/>
          <w:szCs w:val="22"/>
          <w:lang w:val="en-IE"/>
        </w:rPr>
        <w:t xml:space="preserve"> the award sub-criteria that will apply to each of the award criteria set out above.  Tenderers must score the minimum marks allocated to each of the award criteria listed above (excluding “Overall cost” which does not have a minimum mark).   Failure to achieve the minimum mark in any or </w:t>
      </w:r>
      <w:proofErr w:type="gramStart"/>
      <w:r w:rsidRPr="001A650E">
        <w:rPr>
          <w:rFonts w:ascii="Calibri" w:hAnsi="Calibri"/>
          <w:sz w:val="22"/>
          <w:szCs w:val="22"/>
          <w:lang w:val="en-IE"/>
        </w:rPr>
        <w:t>all of</w:t>
      </w:r>
      <w:proofErr w:type="gramEnd"/>
      <w:r w:rsidRPr="001A650E">
        <w:rPr>
          <w:rFonts w:ascii="Calibri" w:hAnsi="Calibri"/>
          <w:sz w:val="22"/>
          <w:szCs w:val="22"/>
          <w:lang w:val="en-IE"/>
        </w:rPr>
        <w:t xml:space="preserve"> these criteria will result in the tenderer being eliminated from this Competition. </w:t>
      </w:r>
    </w:p>
    <w:p w14:paraId="229AE938" w14:textId="77777777" w:rsidR="008128FF" w:rsidRPr="001A1DB6" w:rsidRDefault="008128FF" w:rsidP="008128FF">
      <w:pPr>
        <w:ind w:left="531"/>
        <w:jc w:val="both"/>
        <w:rPr>
          <w:rFonts w:ascii="Calibri" w:hAnsi="Calibri"/>
          <w:bCs/>
          <w:color w:val="0000FF"/>
          <w:sz w:val="22"/>
          <w:szCs w:val="22"/>
          <w:lang w:val="en-IE"/>
        </w:rPr>
      </w:pPr>
    </w:p>
    <w:tbl>
      <w:tblPr>
        <w:tblW w:w="0" w:type="auto"/>
        <w:tblCellMar>
          <w:left w:w="0" w:type="dxa"/>
          <w:right w:w="0" w:type="dxa"/>
        </w:tblCellMar>
        <w:tblLook w:val="04A0" w:firstRow="1" w:lastRow="0" w:firstColumn="1" w:lastColumn="0" w:noHBand="0" w:noVBand="1"/>
      </w:tblPr>
      <w:tblGrid>
        <w:gridCol w:w="1517"/>
        <w:gridCol w:w="1261"/>
        <w:gridCol w:w="2582"/>
        <w:gridCol w:w="1108"/>
        <w:gridCol w:w="1429"/>
      </w:tblGrid>
      <w:tr w:rsidR="000E42F0" w:rsidRPr="002D6C25" w14:paraId="1C8F9AB6" w14:textId="77777777" w:rsidTr="000E42F0">
        <w:tc>
          <w:tcPr>
            <w:tcW w:w="1517" w:type="dxa"/>
            <w:tcBorders>
              <w:top w:val="single" w:sz="8" w:space="0" w:color="auto"/>
              <w:left w:val="single" w:sz="8" w:space="0" w:color="auto"/>
              <w:bottom w:val="single" w:sz="8" w:space="0" w:color="auto"/>
              <w:right w:val="single" w:sz="8" w:space="0" w:color="auto"/>
            </w:tcBorders>
            <w:shd w:val="clear" w:color="auto" w:fill="C6D9F1"/>
            <w:tcMar>
              <w:top w:w="0" w:type="dxa"/>
              <w:left w:w="108" w:type="dxa"/>
              <w:bottom w:w="0" w:type="dxa"/>
              <w:right w:w="108" w:type="dxa"/>
            </w:tcMar>
            <w:hideMark/>
          </w:tcPr>
          <w:p w14:paraId="2BF1DCD1"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Award Criterion No.</w:t>
            </w:r>
          </w:p>
        </w:tc>
        <w:tc>
          <w:tcPr>
            <w:tcW w:w="1261" w:type="dxa"/>
            <w:tcBorders>
              <w:top w:val="single" w:sz="8" w:space="0" w:color="auto"/>
              <w:left w:val="nil"/>
              <w:bottom w:val="single" w:sz="8" w:space="0" w:color="auto"/>
              <w:right w:val="single" w:sz="8" w:space="0" w:color="auto"/>
            </w:tcBorders>
            <w:shd w:val="clear" w:color="auto" w:fill="C6D9F1"/>
            <w:tcMar>
              <w:top w:w="0" w:type="dxa"/>
              <w:left w:w="108" w:type="dxa"/>
              <w:bottom w:w="0" w:type="dxa"/>
              <w:right w:w="108" w:type="dxa"/>
            </w:tcMar>
            <w:hideMark/>
          </w:tcPr>
          <w:p w14:paraId="78B0FEBC"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RFT Reference</w:t>
            </w:r>
          </w:p>
        </w:tc>
        <w:tc>
          <w:tcPr>
            <w:tcW w:w="2582" w:type="dxa"/>
            <w:tcBorders>
              <w:top w:val="single" w:sz="8" w:space="0" w:color="auto"/>
              <w:left w:val="nil"/>
              <w:bottom w:val="single" w:sz="8" w:space="0" w:color="auto"/>
              <w:right w:val="single" w:sz="8" w:space="0" w:color="auto"/>
            </w:tcBorders>
            <w:shd w:val="clear" w:color="auto" w:fill="C6D9F1"/>
            <w:tcMar>
              <w:top w:w="0" w:type="dxa"/>
              <w:left w:w="108" w:type="dxa"/>
              <w:bottom w:w="0" w:type="dxa"/>
              <w:right w:w="108" w:type="dxa"/>
            </w:tcMar>
            <w:hideMark/>
          </w:tcPr>
          <w:p w14:paraId="39297712"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Description</w:t>
            </w:r>
          </w:p>
        </w:tc>
        <w:tc>
          <w:tcPr>
            <w:tcW w:w="1108" w:type="dxa"/>
            <w:tcBorders>
              <w:top w:val="single" w:sz="8" w:space="0" w:color="auto"/>
              <w:left w:val="nil"/>
              <w:bottom w:val="single" w:sz="8" w:space="0" w:color="auto"/>
              <w:right w:val="single" w:sz="8" w:space="0" w:color="auto"/>
            </w:tcBorders>
            <w:shd w:val="clear" w:color="auto" w:fill="C6D9F1"/>
            <w:tcMar>
              <w:top w:w="0" w:type="dxa"/>
              <w:left w:w="108" w:type="dxa"/>
              <w:bottom w:w="0" w:type="dxa"/>
              <w:right w:w="108" w:type="dxa"/>
            </w:tcMar>
            <w:hideMark/>
          </w:tcPr>
          <w:p w14:paraId="06C9C249"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Criterion Score</w:t>
            </w:r>
          </w:p>
        </w:tc>
        <w:tc>
          <w:tcPr>
            <w:tcW w:w="1429" w:type="dxa"/>
            <w:tcBorders>
              <w:top w:val="single" w:sz="8" w:space="0" w:color="auto"/>
              <w:left w:val="nil"/>
              <w:bottom w:val="single" w:sz="8" w:space="0" w:color="auto"/>
              <w:right w:val="single" w:sz="8" w:space="0" w:color="auto"/>
            </w:tcBorders>
            <w:shd w:val="clear" w:color="auto" w:fill="C6D9F1"/>
            <w:tcMar>
              <w:top w:w="0" w:type="dxa"/>
              <w:left w:w="108" w:type="dxa"/>
              <w:bottom w:w="0" w:type="dxa"/>
              <w:right w:w="108" w:type="dxa"/>
            </w:tcMar>
            <w:hideMark/>
          </w:tcPr>
          <w:p w14:paraId="052F2EB5"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Mark Available</w:t>
            </w:r>
          </w:p>
        </w:tc>
      </w:tr>
      <w:tr w:rsidR="000E42F0" w:rsidRPr="002D6C25" w14:paraId="7C9E6012" w14:textId="77777777" w:rsidTr="000E42F0">
        <w:tc>
          <w:tcPr>
            <w:tcW w:w="1517" w:type="dxa"/>
            <w:tcBorders>
              <w:top w:val="nil"/>
              <w:left w:val="single" w:sz="8" w:space="0" w:color="auto"/>
              <w:bottom w:val="single" w:sz="8" w:space="0" w:color="auto"/>
              <w:right w:val="single" w:sz="8" w:space="0" w:color="auto"/>
            </w:tcBorders>
            <w:shd w:val="clear" w:color="auto" w:fill="C6D9F1"/>
            <w:tcMar>
              <w:top w:w="0" w:type="dxa"/>
              <w:left w:w="108" w:type="dxa"/>
              <w:bottom w:w="0" w:type="dxa"/>
              <w:right w:w="108" w:type="dxa"/>
            </w:tcMar>
            <w:vAlign w:val="center"/>
            <w:hideMark/>
          </w:tcPr>
          <w:p w14:paraId="4C2EE6CC"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1.</w:t>
            </w:r>
          </w:p>
        </w:tc>
        <w:tc>
          <w:tcPr>
            <w:tcW w:w="1261"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3E59002B" w14:textId="77777777" w:rsidR="000E42F0" w:rsidRPr="002D6C25" w:rsidRDefault="000E42F0" w:rsidP="00CF5B30">
            <w:pPr>
              <w:rPr>
                <w:rFonts w:asciiTheme="minorHAnsi" w:hAnsiTheme="minorHAnsi" w:cstheme="minorHAnsi"/>
                <w:b/>
                <w:bCs/>
                <w:i/>
                <w:sz w:val="22"/>
                <w:szCs w:val="22"/>
              </w:rPr>
            </w:pPr>
          </w:p>
        </w:tc>
        <w:tc>
          <w:tcPr>
            <w:tcW w:w="2582"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hideMark/>
          </w:tcPr>
          <w:p w14:paraId="77684636" w14:textId="77777777" w:rsidR="000E42F0" w:rsidRPr="002D6C25" w:rsidRDefault="000E42F0" w:rsidP="00CF5B30">
            <w:pPr>
              <w:rPr>
                <w:rFonts w:asciiTheme="minorHAnsi" w:hAnsiTheme="minorHAnsi" w:cstheme="minorHAnsi"/>
                <w:b/>
                <w:bCs/>
                <w:i/>
                <w:sz w:val="22"/>
                <w:szCs w:val="22"/>
              </w:rPr>
            </w:pPr>
          </w:p>
        </w:tc>
        <w:tc>
          <w:tcPr>
            <w:tcW w:w="1108"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765A8897" w14:textId="77777777" w:rsidR="000E42F0" w:rsidRPr="002D6C25" w:rsidRDefault="000E42F0" w:rsidP="00CF5B30">
            <w:pPr>
              <w:rPr>
                <w:rFonts w:asciiTheme="minorHAnsi" w:hAnsiTheme="minorHAnsi" w:cstheme="minorHAnsi"/>
                <w:b/>
                <w:bCs/>
                <w:i/>
                <w:sz w:val="22"/>
                <w:szCs w:val="22"/>
              </w:rPr>
            </w:pPr>
          </w:p>
        </w:tc>
        <w:tc>
          <w:tcPr>
            <w:tcW w:w="1429"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0A36F62E" w14:textId="77777777" w:rsidR="000E42F0" w:rsidRPr="002D6C25" w:rsidRDefault="000E42F0" w:rsidP="00CF5B30">
            <w:pPr>
              <w:rPr>
                <w:rFonts w:asciiTheme="minorHAnsi" w:hAnsiTheme="minorHAnsi" w:cstheme="minorHAnsi"/>
                <w:b/>
                <w:bCs/>
                <w:i/>
                <w:sz w:val="22"/>
                <w:szCs w:val="22"/>
              </w:rPr>
            </w:pPr>
          </w:p>
        </w:tc>
      </w:tr>
      <w:tr w:rsidR="000E42F0" w:rsidRPr="002D6C25" w14:paraId="68D30A35" w14:textId="77777777" w:rsidTr="000E42F0">
        <w:tc>
          <w:tcPr>
            <w:tcW w:w="151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62D897D6" w14:textId="4AFED019" w:rsidR="000E42F0" w:rsidRPr="00E21645" w:rsidRDefault="00D1105F" w:rsidP="00CF5B30">
            <w:pPr>
              <w:rPr>
                <w:rFonts w:asciiTheme="minorHAnsi" w:hAnsiTheme="minorHAnsi" w:cstheme="minorHAnsi"/>
                <w:iCs/>
                <w:sz w:val="22"/>
                <w:szCs w:val="22"/>
              </w:rPr>
            </w:pPr>
            <w:r>
              <w:rPr>
                <w:rFonts w:asciiTheme="minorHAnsi" w:hAnsiTheme="minorHAnsi" w:cstheme="minorHAnsi"/>
                <w:iCs/>
                <w:sz w:val="22"/>
                <w:szCs w:val="22"/>
              </w:rPr>
              <w:t>Contract Management, Customer Support and Availability of Adobe Products.</w:t>
            </w:r>
          </w:p>
        </w:tc>
        <w:tc>
          <w:tcPr>
            <w:tcW w:w="1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00E5F35A" w14:textId="77777777" w:rsidR="005948EF" w:rsidRDefault="00D1105F" w:rsidP="00CF5B30">
            <w:pPr>
              <w:rPr>
                <w:rFonts w:asciiTheme="minorHAnsi" w:hAnsiTheme="minorHAnsi" w:cstheme="minorHAnsi"/>
                <w:i/>
                <w:sz w:val="22"/>
                <w:szCs w:val="22"/>
              </w:rPr>
            </w:pPr>
            <w:r>
              <w:rPr>
                <w:rFonts w:asciiTheme="minorHAnsi" w:hAnsiTheme="minorHAnsi" w:cstheme="minorHAnsi"/>
                <w:i/>
                <w:sz w:val="22"/>
                <w:szCs w:val="22"/>
              </w:rPr>
              <w:t>Appendix 2</w:t>
            </w:r>
          </w:p>
          <w:p w14:paraId="2A45CBFA" w14:textId="09D664CE" w:rsidR="000E42F0" w:rsidRPr="002D6C25" w:rsidRDefault="00290E58" w:rsidP="00CF5B30">
            <w:pPr>
              <w:rPr>
                <w:rFonts w:asciiTheme="minorHAnsi" w:hAnsiTheme="minorHAnsi" w:cstheme="minorHAnsi"/>
                <w:i/>
                <w:sz w:val="22"/>
                <w:szCs w:val="22"/>
              </w:rPr>
            </w:pPr>
            <w:r>
              <w:rPr>
                <w:rFonts w:asciiTheme="minorHAnsi" w:hAnsiTheme="minorHAnsi" w:cstheme="minorHAnsi"/>
                <w:i/>
                <w:sz w:val="22"/>
                <w:szCs w:val="22"/>
              </w:rPr>
              <w:t xml:space="preserve">(2.5) </w:t>
            </w:r>
            <w:r w:rsidR="00912AC7">
              <w:rPr>
                <w:rFonts w:asciiTheme="minorHAnsi" w:hAnsiTheme="minorHAnsi" w:cstheme="minorHAnsi"/>
                <w:i/>
                <w:sz w:val="22"/>
                <w:szCs w:val="22"/>
              </w:rPr>
              <w:t xml:space="preserve"> </w:t>
            </w:r>
          </w:p>
        </w:tc>
        <w:tc>
          <w:tcPr>
            <w:tcW w:w="2582"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52AF0A7D" w14:textId="5F19E346" w:rsidR="000E42F0" w:rsidRPr="002D6C25" w:rsidRDefault="00D1105F" w:rsidP="00CF5B30">
            <w:pPr>
              <w:rPr>
                <w:rFonts w:asciiTheme="minorHAnsi" w:hAnsiTheme="minorHAnsi" w:cstheme="minorHAnsi"/>
                <w:i/>
                <w:sz w:val="22"/>
                <w:szCs w:val="22"/>
              </w:rPr>
            </w:pPr>
            <w:r>
              <w:rPr>
                <w:rFonts w:asciiTheme="minorHAnsi" w:hAnsiTheme="minorHAnsi" w:cstheme="minorHAnsi"/>
                <w:i/>
                <w:sz w:val="22"/>
                <w:szCs w:val="22"/>
              </w:rPr>
              <w:t>Details of contract management proposal, customer support, problem management and provide catalogue of available products with prices.</w:t>
            </w:r>
          </w:p>
        </w:tc>
        <w:tc>
          <w:tcPr>
            <w:tcW w:w="1108" w:type="dxa"/>
            <w:tcBorders>
              <w:top w:val="nil"/>
              <w:left w:val="nil"/>
              <w:bottom w:val="single" w:sz="8" w:space="0" w:color="auto"/>
              <w:right w:val="single" w:sz="8" w:space="0" w:color="auto"/>
            </w:tcBorders>
            <w:tcMar>
              <w:top w:w="0" w:type="dxa"/>
              <w:left w:w="108" w:type="dxa"/>
              <w:bottom w:w="0" w:type="dxa"/>
              <w:right w:w="108" w:type="dxa"/>
            </w:tcMar>
            <w:vAlign w:val="center"/>
          </w:tcPr>
          <w:p w14:paraId="203240FE" w14:textId="73C6488B" w:rsidR="000E42F0" w:rsidRPr="002D6C25" w:rsidRDefault="000E42F0" w:rsidP="00CF5B30">
            <w:pPr>
              <w:rPr>
                <w:rFonts w:asciiTheme="minorHAnsi" w:hAnsiTheme="minorHAnsi" w:cstheme="minorHAnsi"/>
                <w:i/>
                <w:sz w:val="22"/>
                <w:szCs w:val="22"/>
              </w:rPr>
            </w:pPr>
            <w:r>
              <w:rPr>
                <w:rFonts w:asciiTheme="minorHAnsi" w:hAnsiTheme="minorHAnsi" w:cstheme="minorHAnsi"/>
                <w:i/>
                <w:sz w:val="22"/>
                <w:szCs w:val="22"/>
              </w:rPr>
              <w:t>10%</w:t>
            </w:r>
          </w:p>
        </w:tc>
        <w:tc>
          <w:tcPr>
            <w:tcW w:w="1429" w:type="dxa"/>
            <w:tcBorders>
              <w:top w:val="nil"/>
              <w:left w:val="nil"/>
              <w:bottom w:val="single" w:sz="8" w:space="0" w:color="auto"/>
              <w:right w:val="single" w:sz="8" w:space="0" w:color="auto"/>
            </w:tcBorders>
            <w:tcMar>
              <w:top w:w="0" w:type="dxa"/>
              <w:left w:w="108" w:type="dxa"/>
              <w:bottom w:w="0" w:type="dxa"/>
              <w:right w:w="108" w:type="dxa"/>
            </w:tcMar>
            <w:vAlign w:val="center"/>
          </w:tcPr>
          <w:p w14:paraId="42F4131C" w14:textId="3BB3BB28" w:rsidR="000E42F0" w:rsidRPr="002D6C25" w:rsidRDefault="000E42F0" w:rsidP="00CF5B30">
            <w:pPr>
              <w:rPr>
                <w:rFonts w:asciiTheme="minorHAnsi" w:hAnsiTheme="minorHAnsi" w:cstheme="minorHAnsi"/>
                <w:i/>
                <w:sz w:val="22"/>
                <w:szCs w:val="22"/>
              </w:rPr>
            </w:pPr>
            <w:r>
              <w:rPr>
                <w:rFonts w:asciiTheme="minorHAnsi" w:hAnsiTheme="minorHAnsi" w:cstheme="minorHAnsi"/>
                <w:i/>
                <w:sz w:val="22"/>
                <w:szCs w:val="22"/>
              </w:rPr>
              <w:t>100</w:t>
            </w:r>
          </w:p>
        </w:tc>
      </w:tr>
      <w:tr w:rsidR="000E42F0" w:rsidRPr="002D6C25" w14:paraId="26451523" w14:textId="77777777" w:rsidTr="000E42F0">
        <w:tc>
          <w:tcPr>
            <w:tcW w:w="151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033B87EC" w14:textId="77777777" w:rsidR="000E42F0" w:rsidRPr="002D6C25" w:rsidRDefault="000E42F0" w:rsidP="00CF5B30">
            <w:pPr>
              <w:rPr>
                <w:rFonts w:asciiTheme="minorHAnsi" w:hAnsiTheme="minorHAnsi" w:cstheme="minorHAnsi"/>
                <w:i/>
                <w:sz w:val="22"/>
                <w:szCs w:val="22"/>
              </w:rPr>
            </w:pPr>
          </w:p>
        </w:tc>
        <w:tc>
          <w:tcPr>
            <w:tcW w:w="1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DDA1518" w14:textId="77777777" w:rsidR="000E42F0" w:rsidRPr="002D6C25" w:rsidRDefault="000E42F0" w:rsidP="00CF5B30">
            <w:pPr>
              <w:rPr>
                <w:rFonts w:asciiTheme="minorHAnsi" w:hAnsiTheme="minorHAnsi" w:cstheme="minorHAnsi"/>
                <w:i/>
                <w:sz w:val="22"/>
                <w:szCs w:val="22"/>
              </w:rPr>
            </w:pPr>
          </w:p>
        </w:tc>
        <w:tc>
          <w:tcPr>
            <w:tcW w:w="2582"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52680194" w14:textId="77777777" w:rsidR="000E42F0" w:rsidRPr="002D6C25" w:rsidRDefault="000E42F0" w:rsidP="00CF5B30">
            <w:pPr>
              <w:rPr>
                <w:rFonts w:asciiTheme="minorHAnsi" w:hAnsiTheme="minorHAnsi" w:cstheme="minorHAnsi"/>
                <w:i/>
                <w:sz w:val="22"/>
                <w:szCs w:val="22"/>
              </w:rPr>
            </w:pPr>
          </w:p>
        </w:tc>
        <w:tc>
          <w:tcPr>
            <w:tcW w:w="1108" w:type="dxa"/>
            <w:tcBorders>
              <w:top w:val="nil"/>
              <w:left w:val="nil"/>
              <w:bottom w:val="single" w:sz="8" w:space="0" w:color="auto"/>
              <w:right w:val="single" w:sz="8" w:space="0" w:color="auto"/>
            </w:tcBorders>
            <w:tcMar>
              <w:top w:w="0" w:type="dxa"/>
              <w:left w:w="108" w:type="dxa"/>
              <w:bottom w:w="0" w:type="dxa"/>
              <w:right w:w="108" w:type="dxa"/>
            </w:tcMar>
            <w:vAlign w:val="center"/>
          </w:tcPr>
          <w:p w14:paraId="7B115CA9" w14:textId="77777777" w:rsidR="000E42F0" w:rsidRPr="002D6C25" w:rsidRDefault="000E42F0" w:rsidP="00CF5B30">
            <w:pPr>
              <w:rPr>
                <w:rFonts w:asciiTheme="minorHAnsi" w:hAnsiTheme="minorHAnsi" w:cstheme="minorHAnsi"/>
                <w:i/>
                <w:sz w:val="22"/>
                <w:szCs w:val="22"/>
              </w:rPr>
            </w:pPr>
          </w:p>
        </w:tc>
        <w:tc>
          <w:tcPr>
            <w:tcW w:w="1429" w:type="dxa"/>
            <w:tcBorders>
              <w:top w:val="nil"/>
              <w:left w:val="nil"/>
              <w:bottom w:val="single" w:sz="8" w:space="0" w:color="auto"/>
              <w:right w:val="single" w:sz="8" w:space="0" w:color="auto"/>
            </w:tcBorders>
            <w:tcMar>
              <w:top w:w="0" w:type="dxa"/>
              <w:left w:w="108" w:type="dxa"/>
              <w:bottom w:w="0" w:type="dxa"/>
              <w:right w:w="108" w:type="dxa"/>
            </w:tcMar>
            <w:vAlign w:val="center"/>
          </w:tcPr>
          <w:p w14:paraId="641CADB0" w14:textId="77777777" w:rsidR="000E42F0" w:rsidRPr="002D6C25" w:rsidRDefault="000E42F0" w:rsidP="00CF5B30">
            <w:pPr>
              <w:rPr>
                <w:rFonts w:asciiTheme="minorHAnsi" w:hAnsiTheme="minorHAnsi" w:cstheme="minorHAnsi"/>
                <w:i/>
                <w:sz w:val="22"/>
                <w:szCs w:val="22"/>
              </w:rPr>
            </w:pPr>
          </w:p>
        </w:tc>
      </w:tr>
      <w:tr w:rsidR="000E42F0" w:rsidRPr="002D6C25" w14:paraId="2709D4C3" w14:textId="77777777" w:rsidTr="000E42F0">
        <w:tc>
          <w:tcPr>
            <w:tcW w:w="151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4348A121" w14:textId="77777777" w:rsidR="000E42F0" w:rsidRPr="002D6C25" w:rsidRDefault="000E42F0" w:rsidP="00CF5B30">
            <w:pPr>
              <w:rPr>
                <w:rFonts w:asciiTheme="minorHAnsi" w:hAnsiTheme="minorHAnsi" w:cstheme="minorHAnsi"/>
                <w:i/>
                <w:sz w:val="22"/>
                <w:szCs w:val="22"/>
              </w:rPr>
            </w:pPr>
          </w:p>
        </w:tc>
        <w:tc>
          <w:tcPr>
            <w:tcW w:w="1261" w:type="dxa"/>
            <w:tcBorders>
              <w:top w:val="nil"/>
              <w:left w:val="nil"/>
              <w:bottom w:val="single" w:sz="8" w:space="0" w:color="auto"/>
              <w:right w:val="single" w:sz="8" w:space="0" w:color="auto"/>
            </w:tcBorders>
            <w:tcMar>
              <w:top w:w="0" w:type="dxa"/>
              <w:left w:w="108" w:type="dxa"/>
              <w:bottom w:w="0" w:type="dxa"/>
              <w:right w:w="108" w:type="dxa"/>
            </w:tcMar>
            <w:vAlign w:val="center"/>
          </w:tcPr>
          <w:p w14:paraId="545A386B" w14:textId="77777777" w:rsidR="000E42F0" w:rsidRPr="002D6C25" w:rsidRDefault="000E42F0" w:rsidP="00CF5B30">
            <w:pPr>
              <w:rPr>
                <w:rFonts w:asciiTheme="minorHAnsi" w:hAnsiTheme="minorHAnsi" w:cstheme="minorHAnsi"/>
                <w:i/>
                <w:sz w:val="22"/>
                <w:szCs w:val="22"/>
              </w:rPr>
            </w:pPr>
          </w:p>
        </w:tc>
        <w:tc>
          <w:tcPr>
            <w:tcW w:w="2582" w:type="dxa"/>
            <w:tcBorders>
              <w:top w:val="nil"/>
              <w:left w:val="nil"/>
              <w:bottom w:val="single" w:sz="8" w:space="0" w:color="auto"/>
              <w:right w:val="single" w:sz="8" w:space="0" w:color="auto"/>
            </w:tcBorders>
            <w:tcMar>
              <w:top w:w="0" w:type="dxa"/>
              <w:left w:w="108" w:type="dxa"/>
              <w:bottom w:w="0" w:type="dxa"/>
              <w:right w:w="108" w:type="dxa"/>
            </w:tcMar>
            <w:vAlign w:val="center"/>
          </w:tcPr>
          <w:p w14:paraId="24333B03" w14:textId="77777777" w:rsidR="000E42F0" w:rsidRPr="002D6C25" w:rsidRDefault="000E42F0" w:rsidP="00CF5B30">
            <w:pPr>
              <w:rPr>
                <w:rFonts w:asciiTheme="minorHAnsi" w:hAnsiTheme="minorHAnsi" w:cstheme="minorHAnsi"/>
                <w:i/>
                <w:sz w:val="22"/>
                <w:szCs w:val="22"/>
              </w:rPr>
            </w:pPr>
          </w:p>
        </w:tc>
        <w:tc>
          <w:tcPr>
            <w:tcW w:w="1108" w:type="dxa"/>
            <w:tcBorders>
              <w:top w:val="nil"/>
              <w:left w:val="nil"/>
              <w:bottom w:val="single" w:sz="8" w:space="0" w:color="auto"/>
              <w:right w:val="single" w:sz="8" w:space="0" w:color="auto"/>
            </w:tcBorders>
            <w:tcMar>
              <w:top w:w="0" w:type="dxa"/>
              <w:left w:w="108" w:type="dxa"/>
              <w:bottom w:w="0" w:type="dxa"/>
              <w:right w:w="108" w:type="dxa"/>
            </w:tcMar>
            <w:vAlign w:val="center"/>
          </w:tcPr>
          <w:p w14:paraId="5C6BA945" w14:textId="77777777" w:rsidR="000E42F0" w:rsidRPr="002D6C25" w:rsidRDefault="000E42F0" w:rsidP="00CF5B30">
            <w:pPr>
              <w:rPr>
                <w:rFonts w:asciiTheme="minorHAnsi" w:hAnsiTheme="minorHAnsi" w:cstheme="minorHAnsi"/>
                <w:i/>
                <w:sz w:val="22"/>
                <w:szCs w:val="22"/>
              </w:rPr>
            </w:pPr>
          </w:p>
        </w:tc>
        <w:tc>
          <w:tcPr>
            <w:tcW w:w="1429" w:type="dxa"/>
            <w:tcBorders>
              <w:top w:val="nil"/>
              <w:left w:val="nil"/>
              <w:bottom w:val="single" w:sz="8" w:space="0" w:color="auto"/>
              <w:right w:val="single" w:sz="8" w:space="0" w:color="auto"/>
            </w:tcBorders>
            <w:tcMar>
              <w:top w:w="0" w:type="dxa"/>
              <w:left w:w="108" w:type="dxa"/>
              <w:bottom w:w="0" w:type="dxa"/>
              <w:right w:w="108" w:type="dxa"/>
            </w:tcMar>
            <w:vAlign w:val="center"/>
          </w:tcPr>
          <w:p w14:paraId="2949AB56" w14:textId="77777777" w:rsidR="000E42F0" w:rsidRPr="002D6C25" w:rsidRDefault="000E42F0" w:rsidP="00CF5B30">
            <w:pPr>
              <w:rPr>
                <w:rFonts w:asciiTheme="minorHAnsi" w:hAnsiTheme="minorHAnsi" w:cstheme="minorHAnsi"/>
                <w:i/>
                <w:sz w:val="22"/>
                <w:szCs w:val="22"/>
              </w:rPr>
            </w:pPr>
          </w:p>
        </w:tc>
      </w:tr>
      <w:tr w:rsidR="000E42F0" w:rsidRPr="002D6C25" w14:paraId="1E94B6ED" w14:textId="77777777" w:rsidTr="000E42F0">
        <w:tc>
          <w:tcPr>
            <w:tcW w:w="1517" w:type="dxa"/>
            <w:tcBorders>
              <w:top w:val="nil"/>
              <w:left w:val="single" w:sz="8" w:space="0" w:color="auto"/>
              <w:bottom w:val="single" w:sz="8" w:space="0" w:color="auto"/>
              <w:right w:val="single" w:sz="8" w:space="0" w:color="auto"/>
            </w:tcBorders>
            <w:shd w:val="clear" w:color="auto" w:fill="C6D9F1"/>
            <w:tcMar>
              <w:top w:w="0" w:type="dxa"/>
              <w:left w:w="108" w:type="dxa"/>
              <w:bottom w:w="0" w:type="dxa"/>
              <w:right w:w="108" w:type="dxa"/>
            </w:tcMar>
            <w:vAlign w:val="center"/>
            <w:hideMark/>
          </w:tcPr>
          <w:p w14:paraId="3F34031F"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2.</w:t>
            </w:r>
          </w:p>
        </w:tc>
        <w:tc>
          <w:tcPr>
            <w:tcW w:w="1261"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4968A4A3" w14:textId="77777777" w:rsidR="000E42F0" w:rsidRPr="002D6C25" w:rsidRDefault="000E42F0" w:rsidP="00CF5B30">
            <w:pPr>
              <w:rPr>
                <w:rFonts w:asciiTheme="minorHAnsi" w:hAnsiTheme="minorHAnsi" w:cstheme="minorHAnsi"/>
                <w:b/>
                <w:bCs/>
                <w:i/>
                <w:sz w:val="22"/>
                <w:szCs w:val="22"/>
              </w:rPr>
            </w:pPr>
          </w:p>
        </w:tc>
        <w:tc>
          <w:tcPr>
            <w:tcW w:w="2582"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hideMark/>
          </w:tcPr>
          <w:p w14:paraId="4E80DC07" w14:textId="77777777" w:rsidR="000E42F0" w:rsidRPr="002D6C25" w:rsidRDefault="000E42F0" w:rsidP="00CF5B30">
            <w:pPr>
              <w:rPr>
                <w:rFonts w:asciiTheme="minorHAnsi" w:hAnsiTheme="minorHAnsi" w:cstheme="minorHAnsi"/>
                <w:b/>
                <w:bCs/>
                <w:i/>
                <w:sz w:val="22"/>
                <w:szCs w:val="22"/>
              </w:rPr>
            </w:pPr>
          </w:p>
        </w:tc>
        <w:tc>
          <w:tcPr>
            <w:tcW w:w="1108"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4085D814" w14:textId="77777777" w:rsidR="000E42F0" w:rsidRPr="002D6C25" w:rsidRDefault="000E42F0" w:rsidP="00CF5B30">
            <w:pPr>
              <w:rPr>
                <w:rFonts w:asciiTheme="minorHAnsi" w:hAnsiTheme="minorHAnsi" w:cstheme="minorHAnsi"/>
                <w:b/>
                <w:bCs/>
                <w:i/>
                <w:sz w:val="22"/>
                <w:szCs w:val="22"/>
              </w:rPr>
            </w:pPr>
          </w:p>
        </w:tc>
        <w:tc>
          <w:tcPr>
            <w:tcW w:w="1429"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69BF4171" w14:textId="77777777" w:rsidR="000E42F0" w:rsidRPr="002D6C25" w:rsidRDefault="000E42F0" w:rsidP="00CF5B30">
            <w:pPr>
              <w:rPr>
                <w:rFonts w:asciiTheme="minorHAnsi" w:hAnsiTheme="minorHAnsi" w:cstheme="minorHAnsi"/>
                <w:b/>
                <w:bCs/>
                <w:i/>
                <w:sz w:val="22"/>
                <w:szCs w:val="22"/>
              </w:rPr>
            </w:pPr>
          </w:p>
        </w:tc>
      </w:tr>
      <w:tr w:rsidR="000E42F0" w:rsidRPr="002D6C25" w14:paraId="75A8077F" w14:textId="77777777" w:rsidTr="000E42F0">
        <w:tc>
          <w:tcPr>
            <w:tcW w:w="151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4A3A6EC0" w14:textId="0A8D7445" w:rsidR="000E42F0" w:rsidRPr="002D6C25" w:rsidRDefault="000E42F0" w:rsidP="00CF5B30">
            <w:pPr>
              <w:rPr>
                <w:rFonts w:asciiTheme="minorHAnsi" w:hAnsiTheme="minorHAnsi" w:cstheme="minorHAnsi"/>
                <w:i/>
                <w:sz w:val="22"/>
                <w:szCs w:val="22"/>
              </w:rPr>
            </w:pPr>
            <w:r w:rsidRPr="00A7094B">
              <w:rPr>
                <w:rFonts w:ascii="Calibri" w:hAnsi="Calibri"/>
                <w:bCs/>
                <w:sz w:val="22"/>
                <w:szCs w:val="22"/>
                <w:lang w:val="en-US"/>
              </w:rPr>
              <w:t>Overall cost of the proposed solution</w:t>
            </w:r>
          </w:p>
        </w:tc>
        <w:tc>
          <w:tcPr>
            <w:tcW w:w="1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1EEB6AAA" w14:textId="77777777" w:rsidR="000E42F0" w:rsidRDefault="000E42F0" w:rsidP="00CF5B30">
            <w:pPr>
              <w:rPr>
                <w:rFonts w:asciiTheme="minorHAnsi" w:hAnsiTheme="minorHAnsi" w:cstheme="minorHAnsi"/>
                <w:i/>
                <w:sz w:val="22"/>
                <w:szCs w:val="22"/>
              </w:rPr>
            </w:pPr>
            <w:r>
              <w:rPr>
                <w:rFonts w:asciiTheme="minorHAnsi" w:hAnsiTheme="minorHAnsi" w:cstheme="minorHAnsi"/>
                <w:i/>
                <w:sz w:val="22"/>
                <w:szCs w:val="22"/>
              </w:rPr>
              <w:t xml:space="preserve">Appendix </w:t>
            </w:r>
            <w:r w:rsidR="00C737F0">
              <w:rPr>
                <w:rFonts w:asciiTheme="minorHAnsi" w:hAnsiTheme="minorHAnsi" w:cstheme="minorHAnsi"/>
                <w:i/>
                <w:sz w:val="22"/>
                <w:szCs w:val="22"/>
              </w:rPr>
              <w:t>2</w:t>
            </w:r>
            <w:r w:rsidR="00912AC7">
              <w:rPr>
                <w:rFonts w:asciiTheme="minorHAnsi" w:hAnsiTheme="minorHAnsi" w:cstheme="minorHAnsi"/>
                <w:i/>
                <w:sz w:val="22"/>
                <w:szCs w:val="22"/>
              </w:rPr>
              <w:t xml:space="preserve"> </w:t>
            </w:r>
            <w:r w:rsidR="00290E58">
              <w:rPr>
                <w:rFonts w:asciiTheme="minorHAnsi" w:hAnsiTheme="minorHAnsi" w:cstheme="minorHAnsi"/>
                <w:i/>
                <w:sz w:val="22"/>
                <w:szCs w:val="22"/>
              </w:rPr>
              <w:t>(2.1 - 2.4)</w:t>
            </w:r>
          </w:p>
          <w:p w14:paraId="3EB78E9F" w14:textId="3A82ABDD" w:rsidR="005948EF" w:rsidRPr="002D6C25" w:rsidRDefault="005948EF" w:rsidP="00CF5B30">
            <w:pPr>
              <w:rPr>
                <w:rFonts w:asciiTheme="minorHAnsi" w:hAnsiTheme="minorHAnsi" w:cstheme="minorHAnsi"/>
                <w:i/>
                <w:sz w:val="22"/>
                <w:szCs w:val="22"/>
              </w:rPr>
            </w:pPr>
            <w:r>
              <w:rPr>
                <w:rFonts w:asciiTheme="minorHAnsi" w:hAnsiTheme="minorHAnsi" w:cstheme="minorHAnsi"/>
                <w:i/>
                <w:sz w:val="22"/>
                <w:szCs w:val="22"/>
              </w:rPr>
              <w:t>Appendix 1 (2a-2h)</w:t>
            </w:r>
          </w:p>
        </w:tc>
        <w:tc>
          <w:tcPr>
            <w:tcW w:w="2582"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2E73F8F" w14:textId="3675177B" w:rsidR="000E42F0" w:rsidRPr="00912AC7" w:rsidRDefault="000E42F0" w:rsidP="00CF5B30">
            <w:pPr>
              <w:rPr>
                <w:rFonts w:asciiTheme="minorHAnsi" w:hAnsiTheme="minorHAnsi" w:cstheme="minorHAnsi"/>
                <w:i/>
                <w:sz w:val="22"/>
                <w:szCs w:val="22"/>
              </w:rPr>
            </w:pPr>
            <w:r w:rsidRPr="00912AC7">
              <w:rPr>
                <w:rFonts w:asciiTheme="minorHAnsi" w:hAnsiTheme="minorHAnsi" w:cstheme="minorHAnsi"/>
                <w:i/>
                <w:sz w:val="22"/>
                <w:szCs w:val="22"/>
              </w:rPr>
              <w:t xml:space="preserve">Cost of </w:t>
            </w:r>
            <w:r w:rsidR="00AA6F66" w:rsidRPr="00912AC7">
              <w:rPr>
                <w:rFonts w:asciiTheme="minorHAnsi" w:hAnsiTheme="minorHAnsi" w:cstheme="minorHAnsi"/>
                <w:i/>
                <w:sz w:val="22"/>
                <w:szCs w:val="22"/>
              </w:rPr>
              <w:t xml:space="preserve">specified quantity of </w:t>
            </w:r>
            <w:r w:rsidRPr="00912AC7">
              <w:rPr>
                <w:rFonts w:asciiTheme="minorHAnsi" w:hAnsiTheme="minorHAnsi" w:cstheme="minorHAnsi"/>
                <w:i/>
                <w:sz w:val="22"/>
                <w:szCs w:val="22"/>
              </w:rPr>
              <w:t xml:space="preserve">products </w:t>
            </w:r>
            <w:r w:rsidR="00AA6F66" w:rsidRPr="00912AC7">
              <w:rPr>
                <w:rFonts w:asciiTheme="minorHAnsi" w:hAnsiTheme="minorHAnsi" w:cstheme="minorHAnsi"/>
                <w:i/>
                <w:sz w:val="22"/>
                <w:szCs w:val="22"/>
              </w:rPr>
              <w:t xml:space="preserve">listed </w:t>
            </w:r>
            <w:proofErr w:type="gramStart"/>
            <w:r w:rsidR="00AA6F66" w:rsidRPr="00912AC7">
              <w:rPr>
                <w:rFonts w:asciiTheme="minorHAnsi" w:hAnsiTheme="minorHAnsi" w:cstheme="minorHAnsi"/>
                <w:i/>
                <w:sz w:val="22"/>
                <w:szCs w:val="22"/>
              </w:rPr>
              <w:t xml:space="preserve">in </w:t>
            </w:r>
            <w:r w:rsidRPr="00912AC7">
              <w:rPr>
                <w:rFonts w:asciiTheme="minorHAnsi" w:hAnsiTheme="minorHAnsi" w:cstheme="minorHAnsi"/>
                <w:i/>
                <w:sz w:val="22"/>
                <w:szCs w:val="22"/>
              </w:rPr>
              <w:t xml:space="preserve"> pricing</w:t>
            </w:r>
            <w:proofErr w:type="gramEnd"/>
            <w:r w:rsidRPr="00912AC7">
              <w:rPr>
                <w:rFonts w:asciiTheme="minorHAnsi" w:hAnsiTheme="minorHAnsi" w:cstheme="minorHAnsi"/>
                <w:i/>
                <w:sz w:val="22"/>
                <w:szCs w:val="22"/>
              </w:rPr>
              <w:t xml:space="preserve"> schedule</w:t>
            </w:r>
            <w:r w:rsidR="00AA6F66" w:rsidRPr="00912AC7">
              <w:rPr>
                <w:rFonts w:asciiTheme="minorHAnsi" w:hAnsiTheme="minorHAnsi" w:cstheme="minorHAnsi"/>
                <w:i/>
                <w:sz w:val="22"/>
                <w:szCs w:val="22"/>
              </w:rPr>
              <w:t xml:space="preserve"> for one year.</w:t>
            </w:r>
          </w:p>
        </w:tc>
        <w:tc>
          <w:tcPr>
            <w:tcW w:w="1108" w:type="dxa"/>
            <w:tcBorders>
              <w:top w:val="nil"/>
              <w:left w:val="nil"/>
              <w:bottom w:val="single" w:sz="8" w:space="0" w:color="auto"/>
              <w:right w:val="single" w:sz="8" w:space="0" w:color="auto"/>
            </w:tcBorders>
            <w:tcMar>
              <w:top w:w="0" w:type="dxa"/>
              <w:left w:w="108" w:type="dxa"/>
              <w:bottom w:w="0" w:type="dxa"/>
              <w:right w:w="108" w:type="dxa"/>
            </w:tcMar>
            <w:vAlign w:val="center"/>
          </w:tcPr>
          <w:p w14:paraId="1C7E039A" w14:textId="125120F9" w:rsidR="000E42F0" w:rsidRPr="002D6C25" w:rsidRDefault="000E42F0" w:rsidP="00CF5B30">
            <w:pPr>
              <w:rPr>
                <w:rFonts w:asciiTheme="minorHAnsi" w:hAnsiTheme="minorHAnsi" w:cstheme="minorHAnsi"/>
                <w:i/>
                <w:sz w:val="22"/>
                <w:szCs w:val="22"/>
              </w:rPr>
            </w:pPr>
            <w:r>
              <w:rPr>
                <w:rFonts w:asciiTheme="minorHAnsi" w:hAnsiTheme="minorHAnsi" w:cstheme="minorHAnsi"/>
                <w:i/>
                <w:sz w:val="22"/>
                <w:szCs w:val="22"/>
              </w:rPr>
              <w:t>90%</w:t>
            </w:r>
          </w:p>
        </w:tc>
        <w:tc>
          <w:tcPr>
            <w:tcW w:w="1429" w:type="dxa"/>
            <w:tcBorders>
              <w:top w:val="nil"/>
              <w:left w:val="nil"/>
              <w:bottom w:val="single" w:sz="8" w:space="0" w:color="auto"/>
              <w:right w:val="single" w:sz="8" w:space="0" w:color="auto"/>
            </w:tcBorders>
            <w:tcMar>
              <w:top w:w="0" w:type="dxa"/>
              <w:left w:w="108" w:type="dxa"/>
              <w:bottom w:w="0" w:type="dxa"/>
              <w:right w:w="108" w:type="dxa"/>
            </w:tcMar>
            <w:vAlign w:val="center"/>
          </w:tcPr>
          <w:p w14:paraId="295CFCB2" w14:textId="72F18914" w:rsidR="000E42F0" w:rsidRPr="002D6C25" w:rsidRDefault="000E42F0" w:rsidP="00CF5B30">
            <w:pPr>
              <w:rPr>
                <w:rFonts w:asciiTheme="minorHAnsi" w:hAnsiTheme="minorHAnsi" w:cstheme="minorHAnsi"/>
                <w:i/>
                <w:sz w:val="22"/>
                <w:szCs w:val="22"/>
              </w:rPr>
            </w:pPr>
            <w:r>
              <w:rPr>
                <w:rFonts w:asciiTheme="minorHAnsi" w:hAnsiTheme="minorHAnsi" w:cstheme="minorHAnsi"/>
                <w:i/>
                <w:sz w:val="22"/>
                <w:szCs w:val="22"/>
              </w:rPr>
              <w:t>900</w:t>
            </w:r>
          </w:p>
        </w:tc>
      </w:tr>
      <w:tr w:rsidR="000E42F0" w:rsidRPr="002D6C25" w14:paraId="4A8A8247" w14:textId="77777777" w:rsidTr="000E42F0">
        <w:tc>
          <w:tcPr>
            <w:tcW w:w="1517" w:type="dxa"/>
            <w:tcBorders>
              <w:top w:val="nil"/>
              <w:left w:val="single" w:sz="8" w:space="0" w:color="auto"/>
              <w:bottom w:val="single" w:sz="8" w:space="0" w:color="auto"/>
              <w:right w:val="single" w:sz="8" w:space="0" w:color="auto"/>
            </w:tcBorders>
            <w:tcMar>
              <w:top w:w="0" w:type="dxa"/>
              <w:left w:w="108" w:type="dxa"/>
              <w:bottom w:w="0" w:type="dxa"/>
              <w:right w:w="108" w:type="dxa"/>
            </w:tcMar>
            <w:vAlign w:val="center"/>
          </w:tcPr>
          <w:p w14:paraId="4A3485B4" w14:textId="77777777" w:rsidR="000E42F0" w:rsidRPr="002D6C25" w:rsidRDefault="000E42F0" w:rsidP="00CF5B30">
            <w:pPr>
              <w:rPr>
                <w:rFonts w:asciiTheme="minorHAnsi" w:hAnsiTheme="minorHAnsi" w:cstheme="minorHAnsi"/>
                <w:i/>
                <w:sz w:val="22"/>
                <w:szCs w:val="22"/>
              </w:rPr>
            </w:pPr>
          </w:p>
        </w:tc>
        <w:tc>
          <w:tcPr>
            <w:tcW w:w="1261"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5BFA19E3" w14:textId="77777777" w:rsidR="000E42F0" w:rsidRPr="002D6C25" w:rsidRDefault="000E42F0" w:rsidP="00CF5B30">
            <w:pPr>
              <w:rPr>
                <w:rFonts w:asciiTheme="minorHAnsi" w:hAnsiTheme="minorHAnsi" w:cstheme="minorHAnsi"/>
                <w:i/>
                <w:sz w:val="22"/>
                <w:szCs w:val="22"/>
              </w:rPr>
            </w:pPr>
          </w:p>
        </w:tc>
        <w:tc>
          <w:tcPr>
            <w:tcW w:w="2582" w:type="dxa"/>
            <w:tcBorders>
              <w:top w:val="nil"/>
              <w:left w:val="nil"/>
              <w:bottom w:val="single" w:sz="8" w:space="0" w:color="auto"/>
              <w:right w:val="single" w:sz="8" w:space="0" w:color="auto"/>
            </w:tcBorders>
            <w:tcMar>
              <w:top w:w="0" w:type="dxa"/>
              <w:left w:w="108" w:type="dxa"/>
              <w:bottom w:w="0" w:type="dxa"/>
              <w:right w:w="108" w:type="dxa"/>
            </w:tcMar>
            <w:vAlign w:val="center"/>
            <w:hideMark/>
          </w:tcPr>
          <w:p w14:paraId="24C00EF4" w14:textId="77777777" w:rsidR="000E42F0" w:rsidRPr="002D6C25" w:rsidRDefault="000E42F0" w:rsidP="00CF5B30">
            <w:pPr>
              <w:rPr>
                <w:rFonts w:asciiTheme="minorHAnsi" w:hAnsiTheme="minorHAnsi" w:cstheme="minorHAnsi"/>
                <w:i/>
                <w:sz w:val="22"/>
                <w:szCs w:val="22"/>
              </w:rPr>
            </w:pPr>
          </w:p>
        </w:tc>
        <w:tc>
          <w:tcPr>
            <w:tcW w:w="1108" w:type="dxa"/>
            <w:tcBorders>
              <w:top w:val="nil"/>
              <w:left w:val="nil"/>
              <w:bottom w:val="single" w:sz="8" w:space="0" w:color="auto"/>
              <w:right w:val="single" w:sz="8" w:space="0" w:color="auto"/>
            </w:tcBorders>
            <w:tcMar>
              <w:top w:w="0" w:type="dxa"/>
              <w:left w:w="108" w:type="dxa"/>
              <w:bottom w:w="0" w:type="dxa"/>
              <w:right w:w="108" w:type="dxa"/>
            </w:tcMar>
            <w:vAlign w:val="center"/>
          </w:tcPr>
          <w:p w14:paraId="770A7949" w14:textId="77777777" w:rsidR="000E42F0" w:rsidRPr="002D6C25" w:rsidRDefault="000E42F0" w:rsidP="00CF5B30">
            <w:pPr>
              <w:rPr>
                <w:rFonts w:asciiTheme="minorHAnsi" w:hAnsiTheme="minorHAnsi" w:cstheme="minorHAnsi"/>
                <w:i/>
                <w:sz w:val="22"/>
                <w:szCs w:val="22"/>
              </w:rPr>
            </w:pPr>
          </w:p>
        </w:tc>
        <w:tc>
          <w:tcPr>
            <w:tcW w:w="1429" w:type="dxa"/>
            <w:tcBorders>
              <w:top w:val="nil"/>
              <w:left w:val="nil"/>
              <w:bottom w:val="single" w:sz="8" w:space="0" w:color="auto"/>
              <w:right w:val="single" w:sz="8" w:space="0" w:color="auto"/>
            </w:tcBorders>
            <w:tcMar>
              <w:top w:w="0" w:type="dxa"/>
              <w:left w:w="108" w:type="dxa"/>
              <w:bottom w:w="0" w:type="dxa"/>
              <w:right w:w="108" w:type="dxa"/>
            </w:tcMar>
            <w:vAlign w:val="center"/>
          </w:tcPr>
          <w:p w14:paraId="67DBCCC5" w14:textId="77777777" w:rsidR="000E42F0" w:rsidRPr="002D6C25" w:rsidRDefault="000E42F0" w:rsidP="00CF5B30">
            <w:pPr>
              <w:rPr>
                <w:rFonts w:asciiTheme="minorHAnsi" w:hAnsiTheme="minorHAnsi" w:cstheme="minorHAnsi"/>
                <w:i/>
                <w:sz w:val="22"/>
                <w:szCs w:val="22"/>
              </w:rPr>
            </w:pPr>
          </w:p>
        </w:tc>
      </w:tr>
      <w:tr w:rsidR="000E42F0" w:rsidRPr="002D6C25" w14:paraId="729C8552" w14:textId="77777777" w:rsidTr="000E42F0">
        <w:tc>
          <w:tcPr>
            <w:tcW w:w="1517" w:type="dxa"/>
            <w:tcBorders>
              <w:top w:val="single" w:sz="8" w:space="0" w:color="auto"/>
              <w:left w:val="single" w:sz="8" w:space="0" w:color="auto"/>
              <w:bottom w:val="single" w:sz="8" w:space="0" w:color="auto"/>
              <w:right w:val="single" w:sz="8" w:space="0" w:color="auto"/>
            </w:tcBorders>
            <w:shd w:val="clear" w:color="auto" w:fill="FFFFFF"/>
            <w:tcMar>
              <w:top w:w="0" w:type="dxa"/>
              <w:left w:w="108" w:type="dxa"/>
              <w:bottom w:w="0" w:type="dxa"/>
              <w:right w:w="108" w:type="dxa"/>
            </w:tcMar>
            <w:vAlign w:val="center"/>
          </w:tcPr>
          <w:p w14:paraId="1F089C9E" w14:textId="77777777" w:rsidR="000E42F0" w:rsidRPr="002D6C25" w:rsidRDefault="000E42F0" w:rsidP="00CF5B30">
            <w:pPr>
              <w:rPr>
                <w:rFonts w:asciiTheme="minorHAnsi" w:hAnsiTheme="minorHAnsi" w:cstheme="minorHAnsi"/>
                <w:b/>
                <w:bCs/>
                <w:i/>
                <w:sz w:val="22"/>
                <w:szCs w:val="22"/>
              </w:rPr>
            </w:pPr>
          </w:p>
        </w:tc>
        <w:tc>
          <w:tcPr>
            <w:tcW w:w="1261"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vAlign w:val="center"/>
          </w:tcPr>
          <w:p w14:paraId="286D29E0" w14:textId="77777777" w:rsidR="000E42F0" w:rsidRPr="002D6C25" w:rsidRDefault="000E42F0" w:rsidP="00CF5B30">
            <w:pPr>
              <w:rPr>
                <w:rFonts w:asciiTheme="minorHAnsi" w:hAnsiTheme="minorHAnsi" w:cstheme="minorHAnsi"/>
                <w:b/>
                <w:bCs/>
                <w:i/>
                <w:sz w:val="22"/>
                <w:szCs w:val="22"/>
              </w:rPr>
            </w:pPr>
          </w:p>
        </w:tc>
        <w:tc>
          <w:tcPr>
            <w:tcW w:w="2582"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vAlign w:val="center"/>
          </w:tcPr>
          <w:p w14:paraId="7EEC2CFF" w14:textId="77777777" w:rsidR="000E42F0" w:rsidRPr="002D6C25" w:rsidRDefault="000E42F0" w:rsidP="00CF5B30">
            <w:pPr>
              <w:rPr>
                <w:rFonts w:asciiTheme="minorHAnsi" w:hAnsiTheme="minorHAnsi" w:cstheme="minorHAnsi"/>
                <w:b/>
                <w:bCs/>
                <w:i/>
                <w:sz w:val="22"/>
                <w:szCs w:val="22"/>
              </w:rPr>
            </w:pPr>
          </w:p>
        </w:tc>
        <w:tc>
          <w:tcPr>
            <w:tcW w:w="1108"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vAlign w:val="center"/>
          </w:tcPr>
          <w:p w14:paraId="45871C6F" w14:textId="77777777" w:rsidR="000E42F0" w:rsidRPr="002D6C25" w:rsidRDefault="000E42F0" w:rsidP="00CF5B30">
            <w:pPr>
              <w:rPr>
                <w:rFonts w:asciiTheme="minorHAnsi" w:hAnsiTheme="minorHAnsi" w:cstheme="minorHAnsi"/>
                <w:b/>
                <w:bCs/>
                <w:i/>
                <w:sz w:val="22"/>
                <w:szCs w:val="22"/>
              </w:rPr>
            </w:pPr>
          </w:p>
        </w:tc>
        <w:tc>
          <w:tcPr>
            <w:tcW w:w="1429" w:type="dxa"/>
            <w:tcBorders>
              <w:top w:val="single" w:sz="8" w:space="0" w:color="auto"/>
              <w:left w:val="nil"/>
              <w:bottom w:val="single" w:sz="8" w:space="0" w:color="auto"/>
              <w:right w:val="single" w:sz="8" w:space="0" w:color="auto"/>
            </w:tcBorders>
            <w:shd w:val="clear" w:color="auto" w:fill="FFFFFF"/>
            <w:tcMar>
              <w:top w:w="0" w:type="dxa"/>
              <w:left w:w="108" w:type="dxa"/>
              <w:bottom w:w="0" w:type="dxa"/>
              <w:right w:w="108" w:type="dxa"/>
            </w:tcMar>
            <w:vAlign w:val="center"/>
          </w:tcPr>
          <w:p w14:paraId="6B5ABA72" w14:textId="77777777" w:rsidR="000E42F0" w:rsidRPr="002D6C25" w:rsidRDefault="000E42F0" w:rsidP="00CF5B30">
            <w:pPr>
              <w:rPr>
                <w:rFonts w:asciiTheme="minorHAnsi" w:hAnsiTheme="minorHAnsi" w:cstheme="minorHAnsi"/>
                <w:b/>
                <w:bCs/>
                <w:i/>
                <w:sz w:val="22"/>
                <w:szCs w:val="22"/>
              </w:rPr>
            </w:pPr>
          </w:p>
        </w:tc>
      </w:tr>
      <w:tr w:rsidR="000E42F0" w:rsidRPr="002D6C25" w14:paraId="7EE14C6A" w14:textId="77777777" w:rsidTr="000E42F0">
        <w:tc>
          <w:tcPr>
            <w:tcW w:w="1517" w:type="dxa"/>
            <w:tcBorders>
              <w:top w:val="nil"/>
              <w:left w:val="single" w:sz="8" w:space="0" w:color="auto"/>
              <w:bottom w:val="single" w:sz="8" w:space="0" w:color="auto"/>
              <w:right w:val="single" w:sz="8" w:space="0" w:color="auto"/>
            </w:tcBorders>
            <w:shd w:val="clear" w:color="auto" w:fill="C6D9F1"/>
            <w:tcMar>
              <w:top w:w="0" w:type="dxa"/>
              <w:left w:w="108" w:type="dxa"/>
              <w:bottom w:w="0" w:type="dxa"/>
              <w:right w:w="108" w:type="dxa"/>
            </w:tcMar>
            <w:vAlign w:val="center"/>
          </w:tcPr>
          <w:p w14:paraId="79B385A2" w14:textId="77777777" w:rsidR="000E42F0" w:rsidRPr="002D6C25" w:rsidRDefault="000E42F0" w:rsidP="00CF5B30">
            <w:pPr>
              <w:rPr>
                <w:rFonts w:asciiTheme="minorHAnsi" w:hAnsiTheme="minorHAnsi" w:cstheme="minorHAnsi"/>
                <w:b/>
                <w:bCs/>
                <w:i/>
                <w:sz w:val="22"/>
                <w:szCs w:val="22"/>
              </w:rPr>
            </w:pPr>
          </w:p>
        </w:tc>
        <w:tc>
          <w:tcPr>
            <w:tcW w:w="1261"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771A98F3" w14:textId="77777777" w:rsidR="000E42F0" w:rsidRPr="002D6C25" w:rsidRDefault="000E42F0" w:rsidP="00CF5B30">
            <w:pPr>
              <w:rPr>
                <w:rFonts w:asciiTheme="minorHAnsi" w:hAnsiTheme="minorHAnsi" w:cstheme="minorHAnsi"/>
                <w:b/>
                <w:bCs/>
                <w:i/>
                <w:sz w:val="22"/>
                <w:szCs w:val="22"/>
              </w:rPr>
            </w:pPr>
          </w:p>
        </w:tc>
        <w:tc>
          <w:tcPr>
            <w:tcW w:w="2582"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hideMark/>
          </w:tcPr>
          <w:p w14:paraId="526AA148" w14:textId="77777777" w:rsidR="000E42F0" w:rsidRPr="002D6C25" w:rsidRDefault="000E42F0" w:rsidP="00CF5B30">
            <w:pPr>
              <w:rPr>
                <w:rFonts w:asciiTheme="minorHAnsi" w:hAnsiTheme="minorHAnsi" w:cstheme="minorHAnsi"/>
                <w:b/>
                <w:bCs/>
                <w:i/>
                <w:sz w:val="22"/>
                <w:szCs w:val="22"/>
              </w:rPr>
            </w:pPr>
            <w:r w:rsidRPr="002D6C25">
              <w:rPr>
                <w:rFonts w:asciiTheme="minorHAnsi" w:hAnsiTheme="minorHAnsi" w:cstheme="minorHAnsi"/>
                <w:b/>
                <w:bCs/>
                <w:i/>
                <w:sz w:val="22"/>
                <w:szCs w:val="22"/>
              </w:rPr>
              <w:t>Total</w:t>
            </w:r>
          </w:p>
        </w:tc>
        <w:tc>
          <w:tcPr>
            <w:tcW w:w="1108"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5FBA1C7F" w14:textId="75C1647D" w:rsidR="000E42F0" w:rsidRPr="002D6C25" w:rsidRDefault="008C70E7" w:rsidP="00CF5B30">
            <w:pPr>
              <w:rPr>
                <w:rFonts w:asciiTheme="minorHAnsi" w:hAnsiTheme="minorHAnsi" w:cstheme="minorHAnsi"/>
                <w:b/>
                <w:bCs/>
                <w:i/>
                <w:sz w:val="22"/>
                <w:szCs w:val="22"/>
              </w:rPr>
            </w:pPr>
            <w:r>
              <w:rPr>
                <w:rFonts w:asciiTheme="minorHAnsi" w:hAnsiTheme="minorHAnsi" w:cstheme="minorHAnsi"/>
                <w:b/>
                <w:bCs/>
                <w:i/>
                <w:sz w:val="22"/>
                <w:szCs w:val="22"/>
              </w:rPr>
              <w:t>100%</w:t>
            </w:r>
          </w:p>
        </w:tc>
        <w:tc>
          <w:tcPr>
            <w:tcW w:w="1429" w:type="dxa"/>
            <w:tcBorders>
              <w:top w:val="nil"/>
              <w:left w:val="nil"/>
              <w:bottom w:val="single" w:sz="8" w:space="0" w:color="auto"/>
              <w:right w:val="single" w:sz="8" w:space="0" w:color="auto"/>
            </w:tcBorders>
            <w:shd w:val="clear" w:color="auto" w:fill="C6D9F1"/>
            <w:tcMar>
              <w:top w:w="0" w:type="dxa"/>
              <w:left w:w="108" w:type="dxa"/>
              <w:bottom w:w="0" w:type="dxa"/>
              <w:right w:w="108" w:type="dxa"/>
            </w:tcMar>
            <w:vAlign w:val="center"/>
          </w:tcPr>
          <w:p w14:paraId="01E43012" w14:textId="179F17D6" w:rsidR="000E42F0" w:rsidRPr="002D6C25" w:rsidRDefault="008C70E7" w:rsidP="00CF5B30">
            <w:pPr>
              <w:rPr>
                <w:rFonts w:asciiTheme="minorHAnsi" w:hAnsiTheme="minorHAnsi" w:cstheme="minorHAnsi"/>
                <w:b/>
                <w:bCs/>
                <w:i/>
                <w:sz w:val="22"/>
                <w:szCs w:val="22"/>
              </w:rPr>
            </w:pPr>
            <w:r>
              <w:rPr>
                <w:rFonts w:asciiTheme="minorHAnsi" w:hAnsiTheme="minorHAnsi" w:cstheme="minorHAnsi"/>
                <w:b/>
                <w:bCs/>
                <w:i/>
                <w:sz w:val="22"/>
                <w:szCs w:val="22"/>
              </w:rPr>
              <w:t>1000</w:t>
            </w:r>
          </w:p>
        </w:tc>
      </w:tr>
    </w:tbl>
    <w:p w14:paraId="7DE4240D" w14:textId="77777777" w:rsidR="008128FF" w:rsidRDefault="008128FF"/>
    <w:tbl>
      <w:tblPr>
        <w:tblW w:w="0" w:type="auto"/>
        <w:tblLook w:val="01E0" w:firstRow="1" w:lastRow="1" w:firstColumn="1" w:lastColumn="1" w:noHBand="0" w:noVBand="0"/>
      </w:tblPr>
      <w:tblGrid>
        <w:gridCol w:w="788"/>
        <w:gridCol w:w="8283"/>
      </w:tblGrid>
      <w:tr w:rsidR="00F03F38" w14:paraId="22A9F89B" w14:textId="77777777" w:rsidTr="00F03F38">
        <w:tc>
          <w:tcPr>
            <w:tcW w:w="792" w:type="dxa"/>
            <w:hideMark/>
          </w:tcPr>
          <w:p w14:paraId="22A9F897" w14:textId="4FDC7C81" w:rsidR="00F03F38" w:rsidRPr="00BD6198" w:rsidRDefault="00F03F38" w:rsidP="00BD6198">
            <w:pPr>
              <w:jc w:val="both"/>
              <w:rPr>
                <w:rFonts w:ascii="Calibri" w:hAnsi="Calibri"/>
                <w:color w:val="0000FF"/>
                <w:sz w:val="22"/>
                <w:szCs w:val="22"/>
              </w:rPr>
            </w:pPr>
            <w:r w:rsidRPr="00BD6198">
              <w:rPr>
                <w:rFonts w:ascii="Calibri" w:hAnsi="Calibri"/>
                <w:color w:val="0000FF"/>
                <w:sz w:val="22"/>
                <w:szCs w:val="22"/>
              </w:rPr>
              <w:t>3.3.2</w:t>
            </w:r>
          </w:p>
        </w:tc>
        <w:tc>
          <w:tcPr>
            <w:tcW w:w="8495" w:type="dxa"/>
            <w:hideMark/>
          </w:tcPr>
          <w:p w14:paraId="22A9F898" w14:textId="77777777" w:rsidR="00F03F38" w:rsidRDefault="00F03F38">
            <w:pPr>
              <w:pStyle w:val="western"/>
              <w:suppressAutoHyphens w:val="0"/>
              <w:spacing w:before="0" w:after="200" w:line="312" w:lineRule="auto"/>
              <w:rPr>
                <w:rFonts w:ascii="Calibri" w:eastAsia="Times New Roman" w:hAnsi="Calibri"/>
                <w:sz w:val="22"/>
                <w:szCs w:val="22"/>
                <w:lang w:val="en-IE" w:eastAsia="en-US"/>
              </w:rPr>
            </w:pPr>
            <w:r>
              <w:rPr>
                <w:rFonts w:ascii="Calibri" w:eastAsia="Times New Roman" w:hAnsi="Calibri"/>
                <w:sz w:val="22"/>
                <w:szCs w:val="22"/>
                <w:lang w:val="en-IE" w:eastAsia="en-US"/>
              </w:rPr>
              <w:t>Subject to parts 2.1 (Important Notices) and 3.5 (Standstill Period) of this RFT, award of the Goods Contract to the highest ranked Tenderer (as determined by paragraph 3.3.1 will be conditional upon:</w:t>
            </w:r>
          </w:p>
          <w:p w14:paraId="22A9F899" w14:textId="7FEB494D" w:rsidR="00F03F38" w:rsidRDefault="00F03F38">
            <w:pPr>
              <w:pStyle w:val="western"/>
              <w:suppressAutoHyphens w:val="0"/>
              <w:spacing w:before="0" w:after="200" w:line="312" w:lineRule="auto"/>
              <w:ind w:left="720" w:hanging="720"/>
              <w:rPr>
                <w:rFonts w:ascii="Calibri" w:eastAsia="Times New Roman" w:hAnsi="Calibri"/>
                <w:sz w:val="22"/>
                <w:szCs w:val="22"/>
                <w:lang w:eastAsia="en-US"/>
              </w:rPr>
            </w:pPr>
            <w:r>
              <w:rPr>
                <w:rFonts w:ascii="Calibri" w:eastAsia="Times New Roman" w:hAnsi="Calibri"/>
                <w:sz w:val="22"/>
                <w:szCs w:val="22"/>
                <w:lang w:val="en-IE" w:eastAsia="en-US"/>
              </w:rPr>
              <w:t>(a)</w:t>
            </w:r>
            <w:r>
              <w:rPr>
                <w:rFonts w:ascii="Calibri" w:eastAsia="Times New Roman" w:hAnsi="Calibri"/>
                <w:sz w:val="22"/>
                <w:szCs w:val="22"/>
                <w:lang w:val="en-IE" w:eastAsia="en-US"/>
              </w:rPr>
              <w:tab/>
              <w:t>the Tenderer submitting the following evidence in respect of the Tenderer (including the Prime Contractor and any Subcontractors, as applicable in accordance with part 3.1 above) to the extent not already provided, within seven (7) days of request by the Contracting Authority:</w:t>
            </w:r>
            <w:r>
              <w:rPr>
                <w:rFonts w:ascii="Calibri" w:eastAsia="Times New Roman" w:hAnsi="Calibri"/>
                <w:sz w:val="22"/>
                <w:szCs w:val="22"/>
                <w:lang w:eastAsia="en-US"/>
              </w:rPr>
              <w:t xml:space="preserve"> (</w:t>
            </w:r>
            <w:proofErr w:type="spellStart"/>
            <w:r>
              <w:rPr>
                <w:rFonts w:ascii="Calibri" w:eastAsia="Times New Roman" w:hAnsi="Calibri"/>
                <w:sz w:val="22"/>
                <w:szCs w:val="22"/>
                <w:lang w:eastAsia="en-US"/>
              </w:rPr>
              <w:t>i</w:t>
            </w:r>
            <w:proofErr w:type="spellEnd"/>
            <w:r>
              <w:rPr>
                <w:rFonts w:ascii="Calibri" w:eastAsia="Times New Roman" w:hAnsi="Calibri"/>
                <w:sz w:val="22"/>
                <w:szCs w:val="22"/>
                <w:lang w:eastAsia="en-US"/>
              </w:rPr>
              <w:t>) a Declaration in</w:t>
            </w:r>
            <w:r w:rsidR="009A3948">
              <w:rPr>
                <w:rFonts w:ascii="Calibri" w:eastAsia="Times New Roman" w:hAnsi="Calibri"/>
                <w:sz w:val="22"/>
                <w:szCs w:val="22"/>
                <w:lang w:eastAsia="en-US"/>
              </w:rPr>
              <w:t xml:space="preserve"> the form attached at Appendix 4</w:t>
            </w:r>
            <w:r>
              <w:rPr>
                <w:rFonts w:ascii="Calibri" w:eastAsia="Times New Roman" w:hAnsi="Calibri"/>
                <w:sz w:val="22"/>
                <w:szCs w:val="22"/>
                <w:lang w:eastAsia="en-US"/>
              </w:rPr>
              <w:t>; (ii)</w:t>
            </w:r>
            <w:r w:rsidR="002D6C25">
              <w:rPr>
                <w:rFonts w:ascii="Calibri" w:eastAsia="Times New Roman" w:hAnsi="Calibri"/>
                <w:sz w:val="22"/>
                <w:szCs w:val="22"/>
                <w:lang w:eastAsia="en-US"/>
              </w:rPr>
              <w:t xml:space="preserve"> if applicable,</w:t>
            </w:r>
            <w:r>
              <w:rPr>
                <w:rFonts w:ascii="Calibri" w:eastAsia="Times New Roman" w:hAnsi="Calibri"/>
                <w:sz w:val="22"/>
                <w:szCs w:val="22"/>
                <w:lang w:eastAsia="en-US"/>
              </w:rPr>
              <w:t xml:space="preserve"> </w:t>
            </w:r>
            <w:r>
              <w:rPr>
                <w:rFonts w:ascii="Calibri" w:eastAsia="Times New Roman" w:hAnsi="Calibri"/>
                <w:sz w:val="22"/>
                <w:szCs w:val="22"/>
                <w:lang w:val="en-IE" w:eastAsia="en-US"/>
              </w:rPr>
              <w:t xml:space="preserve">evidence to the effect that measures taken by the entity concerned are sufficient to demonstrate its reliability despite the existence of a relevant ground for exclusion; (iii) </w:t>
            </w:r>
            <w:r>
              <w:rPr>
                <w:rFonts w:ascii="Calibri" w:eastAsia="Times New Roman" w:hAnsi="Calibri"/>
                <w:sz w:val="22"/>
                <w:szCs w:val="22"/>
                <w:lang w:eastAsia="en-US"/>
              </w:rPr>
              <w:t>all or any of the supporting documents specified at part 3.2; and</w:t>
            </w:r>
          </w:p>
          <w:p w14:paraId="22A9F89A" w14:textId="3113D263" w:rsidR="00F03F38" w:rsidRDefault="00F03F38" w:rsidP="00C829E6">
            <w:pPr>
              <w:spacing w:after="200" w:line="316" w:lineRule="auto"/>
              <w:ind w:left="768" w:hanging="768"/>
              <w:jc w:val="both"/>
              <w:rPr>
                <w:rFonts w:ascii="Calibri" w:hAnsi="Calibri"/>
                <w:sz w:val="22"/>
                <w:szCs w:val="22"/>
              </w:rPr>
            </w:pPr>
            <w:r>
              <w:rPr>
                <w:rFonts w:ascii="Calibri" w:hAnsi="Calibri"/>
                <w:sz w:val="22"/>
                <w:szCs w:val="22"/>
              </w:rPr>
              <w:t>(b)</w:t>
            </w:r>
            <w:r>
              <w:rPr>
                <w:rFonts w:ascii="Calibri" w:hAnsi="Calibri"/>
                <w:sz w:val="22"/>
                <w:szCs w:val="22"/>
              </w:rPr>
              <w:tab/>
            </w:r>
            <w:r w:rsidR="00C829E6" w:rsidRPr="00C829E6">
              <w:rPr>
                <w:rFonts w:ascii="Calibri" w:hAnsi="Calibri"/>
                <w:sz w:val="22"/>
                <w:szCs w:val="22"/>
              </w:rPr>
              <w:t>the evidence specified at paragraph 3.3.2 (a) above demonstrating that each entity concerned meets the Selection Criteria and the compliance requirements s</w:t>
            </w:r>
            <w:r w:rsidR="00CE67BA">
              <w:rPr>
                <w:rFonts w:ascii="Calibri" w:hAnsi="Calibri"/>
                <w:sz w:val="22"/>
                <w:szCs w:val="22"/>
              </w:rPr>
              <w:t>pecified at paragraph 3.1 above.</w:t>
            </w:r>
          </w:p>
        </w:tc>
      </w:tr>
      <w:tr w:rsidR="008B4592" w14:paraId="03E54B8E" w14:textId="77777777" w:rsidTr="00F03F38">
        <w:tc>
          <w:tcPr>
            <w:tcW w:w="792" w:type="dxa"/>
          </w:tcPr>
          <w:p w14:paraId="727DFD6F" w14:textId="675956EC" w:rsidR="008B4592" w:rsidRDefault="0019133D" w:rsidP="00BD6198">
            <w:pPr>
              <w:jc w:val="both"/>
              <w:rPr>
                <w:rFonts w:ascii="Calibri" w:hAnsi="Calibri"/>
                <w:color w:val="000080"/>
                <w:sz w:val="22"/>
                <w:szCs w:val="22"/>
              </w:rPr>
            </w:pPr>
            <w:r>
              <w:rPr>
                <w:rFonts w:ascii="Calibri" w:hAnsi="Calibri"/>
                <w:color w:val="0000FF"/>
                <w:sz w:val="22"/>
                <w:szCs w:val="22"/>
              </w:rPr>
              <w:t>3.3.3</w:t>
            </w:r>
          </w:p>
        </w:tc>
        <w:tc>
          <w:tcPr>
            <w:tcW w:w="8495" w:type="dxa"/>
          </w:tcPr>
          <w:p w14:paraId="6670792B" w14:textId="5C25B609" w:rsidR="008B4592" w:rsidRPr="008C70E7" w:rsidRDefault="00BD6198" w:rsidP="00BD6198">
            <w:pPr>
              <w:spacing w:after="200" w:line="316" w:lineRule="auto"/>
              <w:jc w:val="both"/>
              <w:rPr>
                <w:rFonts w:ascii="Calibri" w:hAnsi="Calibri"/>
                <w:iCs/>
                <w:color w:val="FF0000"/>
                <w:sz w:val="22"/>
                <w:szCs w:val="22"/>
              </w:rPr>
            </w:pPr>
            <w:r w:rsidRPr="00295622">
              <w:rPr>
                <w:rFonts w:ascii="Calibri" w:hAnsi="Calibri"/>
                <w:iCs/>
                <w:sz w:val="22"/>
                <w:szCs w:val="22"/>
              </w:rPr>
              <w:t>Not Use</w:t>
            </w:r>
            <w:r w:rsidR="008C70E7" w:rsidRPr="00295622">
              <w:rPr>
                <w:rFonts w:ascii="Calibri" w:hAnsi="Calibri"/>
                <w:iCs/>
                <w:sz w:val="22"/>
                <w:szCs w:val="22"/>
              </w:rPr>
              <w:t>d</w:t>
            </w:r>
          </w:p>
        </w:tc>
      </w:tr>
      <w:tr w:rsidR="008B4592" w14:paraId="40AD438F" w14:textId="77777777" w:rsidTr="00F03F38">
        <w:tc>
          <w:tcPr>
            <w:tcW w:w="792" w:type="dxa"/>
          </w:tcPr>
          <w:p w14:paraId="17F2749F" w14:textId="67F79420" w:rsidR="008B4592" w:rsidRDefault="008B4592" w:rsidP="00BD6198">
            <w:pPr>
              <w:jc w:val="both"/>
              <w:rPr>
                <w:rFonts w:ascii="Calibri" w:hAnsi="Calibri"/>
                <w:color w:val="000080"/>
                <w:sz w:val="22"/>
                <w:szCs w:val="22"/>
              </w:rPr>
            </w:pPr>
            <w:r w:rsidRPr="00BD6198">
              <w:rPr>
                <w:rFonts w:ascii="Calibri" w:hAnsi="Calibri"/>
                <w:color w:val="0000FF"/>
                <w:sz w:val="22"/>
                <w:szCs w:val="22"/>
              </w:rPr>
              <w:t>3.3</w:t>
            </w:r>
            <w:r w:rsidR="006C7E35" w:rsidRPr="00BD6198">
              <w:rPr>
                <w:rFonts w:ascii="Calibri" w:hAnsi="Calibri"/>
                <w:color w:val="0000FF"/>
                <w:sz w:val="22"/>
                <w:szCs w:val="22"/>
              </w:rPr>
              <w:t>.</w:t>
            </w:r>
            <w:r w:rsidR="0019133D">
              <w:rPr>
                <w:rFonts w:ascii="Calibri" w:hAnsi="Calibri"/>
                <w:color w:val="0000FF"/>
                <w:sz w:val="22"/>
                <w:szCs w:val="22"/>
              </w:rPr>
              <w:t>4</w:t>
            </w:r>
          </w:p>
        </w:tc>
        <w:tc>
          <w:tcPr>
            <w:tcW w:w="8495" w:type="dxa"/>
          </w:tcPr>
          <w:p w14:paraId="4B70C7C9" w14:textId="19DCD988" w:rsidR="008B4592" w:rsidRPr="00D97695" w:rsidRDefault="008B4592">
            <w:pPr>
              <w:pStyle w:val="western"/>
              <w:suppressAutoHyphens w:val="0"/>
              <w:spacing w:before="0" w:after="200" w:line="312" w:lineRule="auto"/>
              <w:rPr>
                <w:rFonts w:ascii="Calibri" w:eastAsia="Times New Roman" w:hAnsi="Calibri"/>
                <w:color w:val="00B050"/>
                <w:sz w:val="22"/>
                <w:szCs w:val="22"/>
                <w:lang w:val="en-IE" w:eastAsia="en-US"/>
              </w:rPr>
            </w:pPr>
            <w:r w:rsidRPr="00BD6198">
              <w:rPr>
                <w:rFonts w:ascii="Calibri" w:eastAsia="Times New Roman" w:hAnsi="Calibri"/>
                <w:sz w:val="22"/>
                <w:szCs w:val="22"/>
                <w:lang w:val="en-IE" w:eastAsia="en-US"/>
              </w:rPr>
              <w:t xml:space="preserve">It should be noted that the </w:t>
            </w:r>
            <w:r w:rsidR="007C4916">
              <w:rPr>
                <w:rFonts w:ascii="Calibri" w:eastAsia="Times New Roman" w:hAnsi="Calibri"/>
                <w:sz w:val="22"/>
                <w:szCs w:val="22"/>
                <w:lang w:val="en-IE" w:eastAsia="en-US"/>
              </w:rPr>
              <w:t>Contracting Authority</w:t>
            </w:r>
            <w:r w:rsidRPr="00BD6198">
              <w:rPr>
                <w:rFonts w:ascii="Calibri" w:eastAsia="Times New Roman" w:hAnsi="Calibri"/>
                <w:sz w:val="22"/>
                <w:szCs w:val="22"/>
                <w:lang w:val="en-IE" w:eastAsia="en-US"/>
              </w:rPr>
              <w:t xml:space="preserve"> will use a standard formula to calculate the marks in respect of “Overall cost”, whereby maximum marks are awarded to the lowest priced tender and costs of the remaining tenders are expressed as a percentage of the lowest priced tender (Inverse Proportionality).</w:t>
            </w:r>
          </w:p>
        </w:tc>
      </w:tr>
    </w:tbl>
    <w:p w14:paraId="22A9F89C" w14:textId="77777777" w:rsidR="00F03F38" w:rsidRDefault="00F03F38" w:rsidP="00F03F38">
      <w:pPr>
        <w:rPr>
          <w:rFonts w:ascii="Calibri" w:hAnsi="Calibri"/>
          <w:sz w:val="22"/>
          <w:szCs w:val="22"/>
        </w:rPr>
        <w:sectPr w:rsidR="00F03F38" w:rsidSect="00454E73">
          <w:type w:val="continuous"/>
          <w:pgSz w:w="11907" w:h="16840"/>
          <w:pgMar w:top="1418" w:right="1418" w:bottom="851" w:left="1418" w:header="709" w:footer="709" w:gutter="0"/>
          <w:cols w:space="720"/>
        </w:sectPr>
      </w:pPr>
    </w:p>
    <w:p w14:paraId="22A9F89D" w14:textId="77777777" w:rsidR="00F03F38" w:rsidRDefault="00F03F38" w:rsidP="00F03F38">
      <w:pPr>
        <w:pStyle w:val="Heading2"/>
        <w:jc w:val="both"/>
        <w:rPr>
          <w:rFonts w:ascii="Calibri" w:hAnsi="Calibri"/>
        </w:rPr>
      </w:pPr>
      <w:bookmarkStart w:id="68" w:name="_Toc450043771"/>
      <w:bookmarkStart w:id="69" w:name="_Toc453668457"/>
      <w:r>
        <w:rPr>
          <w:rFonts w:ascii="Calibri" w:hAnsi="Calibri"/>
        </w:rPr>
        <w:t>3.4</w:t>
      </w:r>
      <w:r>
        <w:rPr>
          <w:rFonts w:ascii="Calibri" w:hAnsi="Calibri"/>
        </w:rPr>
        <w:tab/>
        <w:t>Presentation of Proposals</w:t>
      </w:r>
      <w:bookmarkEnd w:id="68"/>
      <w:bookmarkEnd w:id="69"/>
    </w:p>
    <w:p w14:paraId="22A9F89E" w14:textId="7F7870A3" w:rsidR="00F03F38" w:rsidRDefault="00F03F38" w:rsidP="00F03F38">
      <w:pPr>
        <w:spacing w:after="200" w:line="316" w:lineRule="auto"/>
        <w:jc w:val="both"/>
        <w:rPr>
          <w:rFonts w:ascii="Calibri" w:hAnsi="Calibri"/>
          <w:sz w:val="22"/>
          <w:szCs w:val="22"/>
        </w:rPr>
      </w:pPr>
      <w:r w:rsidRPr="007B2D12">
        <w:rPr>
          <w:rFonts w:ascii="Calibri" w:hAnsi="Calibri"/>
          <w:sz w:val="22"/>
          <w:szCs w:val="22"/>
        </w:rPr>
        <w:t>Tenderers may be required to make a presentation of the proposal contained in their Tender. The Contracting Authority will not be responsible for the cost of such presentations (in accordance with paragraph 2.8).  Performance at presentations will NOT be evaluated.</w:t>
      </w:r>
      <w:r>
        <w:rPr>
          <w:rFonts w:ascii="Calibri" w:hAnsi="Calibri"/>
          <w:sz w:val="22"/>
          <w:szCs w:val="22"/>
        </w:rPr>
        <w:t xml:space="preserve"> </w:t>
      </w:r>
    </w:p>
    <w:p w14:paraId="22A9F89F" w14:textId="77777777" w:rsidR="00F03F38" w:rsidRDefault="00F03F38" w:rsidP="00F03F38">
      <w:pPr>
        <w:pStyle w:val="Heading2"/>
        <w:jc w:val="both"/>
        <w:rPr>
          <w:rFonts w:ascii="Calibri" w:hAnsi="Calibri"/>
        </w:rPr>
      </w:pPr>
      <w:bookmarkStart w:id="70" w:name="_Toc450043772"/>
      <w:bookmarkStart w:id="71" w:name="_Toc453668458"/>
      <w:r>
        <w:rPr>
          <w:rFonts w:ascii="Calibri" w:hAnsi="Calibri"/>
        </w:rPr>
        <w:t>3.5.</w:t>
      </w:r>
      <w:r>
        <w:rPr>
          <w:rFonts w:ascii="Calibri" w:hAnsi="Calibri"/>
        </w:rPr>
        <w:tab/>
        <w:t>Standstill Period</w:t>
      </w:r>
      <w:bookmarkEnd w:id="70"/>
      <w:bookmarkEnd w:id="71"/>
      <w:r>
        <w:rPr>
          <w:rFonts w:ascii="Calibri" w:hAnsi="Calibri"/>
        </w:rPr>
        <w:t xml:space="preserve"> </w:t>
      </w:r>
    </w:p>
    <w:tbl>
      <w:tblPr>
        <w:tblW w:w="0" w:type="auto"/>
        <w:tblLook w:val="01E0" w:firstRow="1" w:lastRow="1" w:firstColumn="1" w:lastColumn="1" w:noHBand="0" w:noVBand="0"/>
      </w:tblPr>
      <w:tblGrid>
        <w:gridCol w:w="662"/>
        <w:gridCol w:w="8409"/>
      </w:tblGrid>
      <w:tr w:rsidR="00F03F38" w14:paraId="22A9F8A2" w14:textId="77777777" w:rsidTr="00F03F38">
        <w:tc>
          <w:tcPr>
            <w:tcW w:w="662" w:type="dxa"/>
            <w:hideMark/>
          </w:tcPr>
          <w:p w14:paraId="22A9F8A0" w14:textId="77777777" w:rsidR="00F03F38" w:rsidRDefault="00F03F38">
            <w:pPr>
              <w:jc w:val="both"/>
              <w:rPr>
                <w:rFonts w:ascii="Calibri" w:hAnsi="Calibri"/>
                <w:color w:val="0000FF"/>
                <w:sz w:val="22"/>
                <w:szCs w:val="22"/>
              </w:rPr>
            </w:pPr>
            <w:r>
              <w:rPr>
                <w:rFonts w:ascii="Calibri" w:hAnsi="Calibri"/>
                <w:color w:val="0000FF"/>
                <w:sz w:val="22"/>
                <w:szCs w:val="22"/>
              </w:rPr>
              <w:t>3.5.1</w:t>
            </w:r>
          </w:p>
        </w:tc>
        <w:tc>
          <w:tcPr>
            <w:tcW w:w="8625" w:type="dxa"/>
            <w:hideMark/>
          </w:tcPr>
          <w:p w14:paraId="22A9F8A1" w14:textId="32A122BD" w:rsidR="00F03F38" w:rsidRDefault="00C829E6">
            <w:pPr>
              <w:spacing w:after="200" w:line="316" w:lineRule="auto"/>
              <w:jc w:val="both"/>
              <w:rPr>
                <w:rFonts w:ascii="Calibri" w:hAnsi="Calibri"/>
                <w:sz w:val="22"/>
                <w:szCs w:val="22"/>
              </w:rPr>
            </w:pPr>
            <w:r w:rsidRPr="00C829E6">
              <w:rPr>
                <w:rFonts w:ascii="Calibri" w:hAnsi="Calibri"/>
                <w:sz w:val="22"/>
                <w:szCs w:val="22"/>
              </w:rPr>
              <w:t xml:space="preserve">In circumstances where the European Communities (Public Authorities' Contracts) (Review Procedures) Regulations 2010 (Statutory Instrument 130 of 2010), as amended by the European Communities (Public Authorities’ Contracts) (Review Procedures) (Amendment) Regulations 2015 (Statutory Instrument 192 of 2015) </w:t>
            </w:r>
            <w:r w:rsidR="00E45226">
              <w:rPr>
                <w:rFonts w:ascii="Calibri" w:hAnsi="Calibri"/>
                <w:sz w:val="22"/>
                <w:szCs w:val="22"/>
              </w:rPr>
              <w:t xml:space="preserve">and the European Communities (Public Authorities’ Contracts (Review Procedures) (Amendment) Regulation 2017 (Statutory Instrument 327 of 2017) </w:t>
            </w:r>
            <w:r w:rsidRPr="00C829E6">
              <w:rPr>
                <w:rFonts w:ascii="Calibri" w:hAnsi="Calibri"/>
                <w:sz w:val="22"/>
                <w:szCs w:val="22"/>
              </w:rPr>
              <w:t>apply, no contract can or will be executed or take effect until at least fourteen (14) calendar days after the day on which the Tenderers have been sent a notice informing them of the result of this Competition (the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F03F38" w14:paraId="22A9F8A5" w14:textId="77777777" w:rsidTr="00F03F38">
        <w:tc>
          <w:tcPr>
            <w:tcW w:w="662" w:type="dxa"/>
            <w:hideMark/>
          </w:tcPr>
          <w:p w14:paraId="22A9F8A3" w14:textId="77777777" w:rsidR="00F03F38" w:rsidRDefault="00F03F38">
            <w:pPr>
              <w:jc w:val="both"/>
              <w:rPr>
                <w:rFonts w:ascii="Calibri" w:hAnsi="Calibri"/>
                <w:color w:val="0000FF"/>
                <w:sz w:val="22"/>
                <w:szCs w:val="22"/>
              </w:rPr>
            </w:pPr>
            <w:r>
              <w:rPr>
                <w:rFonts w:ascii="Calibri" w:hAnsi="Calibri"/>
                <w:color w:val="0000FF"/>
                <w:sz w:val="22"/>
                <w:szCs w:val="22"/>
              </w:rPr>
              <w:t>3.5.2</w:t>
            </w:r>
          </w:p>
        </w:tc>
        <w:tc>
          <w:tcPr>
            <w:tcW w:w="8625" w:type="dxa"/>
            <w:hideMark/>
          </w:tcPr>
          <w:p w14:paraId="22A9F8A4" w14:textId="77777777" w:rsidR="00F03F38" w:rsidRDefault="00F03F38">
            <w:pPr>
              <w:spacing w:after="200" w:line="316" w:lineRule="auto"/>
              <w:jc w:val="both"/>
              <w:rPr>
                <w:rFonts w:ascii="Calibri" w:hAnsi="Calibri"/>
                <w:sz w:val="22"/>
                <w:szCs w:val="22"/>
              </w:rPr>
            </w:pPr>
            <w:r>
              <w:rPr>
                <w:rFonts w:ascii="Calibri" w:hAnsi="Calibri"/>
                <w:sz w:val="22"/>
                <w:szCs w:val="22"/>
              </w:rPr>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22A9F8A6" w14:textId="77777777" w:rsidR="00F03F38" w:rsidRDefault="00F03F38" w:rsidP="00E3225D">
      <w:pPr>
        <w:pStyle w:val="Heading2"/>
        <w:pageBreakBefore/>
        <w:ind w:firstLine="0"/>
        <w:jc w:val="both"/>
        <w:rPr>
          <w:rFonts w:ascii="Calibri" w:hAnsi="Calibri"/>
        </w:rPr>
      </w:pPr>
      <w:bookmarkStart w:id="72" w:name="_Toc450043773"/>
      <w:bookmarkStart w:id="73" w:name="_Toc453668459"/>
      <w:r>
        <w:rPr>
          <w:rFonts w:ascii="Calibri" w:hAnsi="Calibri"/>
        </w:rPr>
        <w:t>3.6</w:t>
      </w:r>
      <w:r>
        <w:rPr>
          <w:rFonts w:ascii="Calibri" w:hAnsi="Calibri"/>
        </w:rPr>
        <w:tab/>
        <w:t>Return of Signed Contracts</w:t>
      </w:r>
      <w:bookmarkEnd w:id="72"/>
      <w:bookmarkEnd w:id="73"/>
    </w:p>
    <w:tbl>
      <w:tblPr>
        <w:tblW w:w="0" w:type="auto"/>
        <w:tblLook w:val="01E0" w:firstRow="1" w:lastRow="1" w:firstColumn="1" w:lastColumn="1" w:noHBand="0" w:noVBand="0"/>
      </w:tblPr>
      <w:tblGrid>
        <w:gridCol w:w="662"/>
        <w:gridCol w:w="8409"/>
      </w:tblGrid>
      <w:tr w:rsidR="00F03F38" w14:paraId="22A9F8A9" w14:textId="77777777" w:rsidTr="00F03F38">
        <w:tc>
          <w:tcPr>
            <w:tcW w:w="656" w:type="dxa"/>
            <w:hideMark/>
          </w:tcPr>
          <w:p w14:paraId="22A9F8A7" w14:textId="77777777" w:rsidR="00F03F38" w:rsidRDefault="00F03F38">
            <w:pPr>
              <w:jc w:val="both"/>
              <w:rPr>
                <w:rFonts w:ascii="Calibri" w:hAnsi="Calibri"/>
                <w:color w:val="0000FF"/>
                <w:sz w:val="22"/>
                <w:szCs w:val="22"/>
              </w:rPr>
            </w:pPr>
            <w:r>
              <w:rPr>
                <w:rFonts w:ascii="Calibri" w:hAnsi="Calibri"/>
                <w:color w:val="0000FF"/>
                <w:sz w:val="22"/>
                <w:szCs w:val="22"/>
              </w:rPr>
              <w:t>3.6.1</w:t>
            </w:r>
          </w:p>
        </w:tc>
        <w:tc>
          <w:tcPr>
            <w:tcW w:w="9765" w:type="dxa"/>
            <w:hideMark/>
          </w:tcPr>
          <w:p w14:paraId="22A9F8A8" w14:textId="4229B58A" w:rsidR="00F03F38" w:rsidRPr="004B1C0F" w:rsidRDefault="004B1C0F">
            <w:pPr>
              <w:spacing w:after="200" w:line="316" w:lineRule="auto"/>
              <w:jc w:val="both"/>
              <w:rPr>
                <w:rFonts w:asciiTheme="minorHAnsi" w:hAnsiTheme="minorHAnsi" w:cstheme="minorHAnsi"/>
                <w:sz w:val="22"/>
                <w:szCs w:val="22"/>
              </w:rPr>
            </w:pPr>
            <w:r w:rsidRPr="004B1C0F">
              <w:rPr>
                <w:rFonts w:asciiTheme="minorHAnsi" w:hAnsiTheme="minorHAnsi" w:cstheme="minorHAnsi"/>
                <w:sz w:val="22"/>
                <w:szCs w:val="22"/>
              </w:rPr>
              <w:t>The successful Tenderer must sign and return the Goods Contract and the Confidentiality Agreement, both in duplicate to the Contracting Authority no later than</w:t>
            </w:r>
            <w:r w:rsidR="008C70E7">
              <w:rPr>
                <w:rFonts w:asciiTheme="minorHAnsi" w:hAnsiTheme="minorHAnsi" w:cstheme="minorHAnsi"/>
                <w:sz w:val="22"/>
                <w:szCs w:val="22"/>
              </w:rPr>
              <w:t xml:space="preserve"> 14</w:t>
            </w:r>
            <w:r w:rsidRPr="004B1C0F">
              <w:rPr>
                <w:rFonts w:asciiTheme="minorHAnsi" w:hAnsiTheme="minorHAnsi" w:cstheme="minorHAnsi"/>
                <w:sz w:val="22"/>
                <w:szCs w:val="22"/>
              </w:rPr>
              <w:t xml:space="preserve"> 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F03F38" w14:paraId="22A9F8AC" w14:textId="77777777" w:rsidTr="00F03F38">
        <w:tc>
          <w:tcPr>
            <w:tcW w:w="656" w:type="dxa"/>
            <w:hideMark/>
          </w:tcPr>
          <w:p w14:paraId="22A9F8AA" w14:textId="77777777" w:rsidR="00F03F38" w:rsidRDefault="00F03F38">
            <w:pPr>
              <w:jc w:val="both"/>
              <w:rPr>
                <w:rFonts w:ascii="Calibri" w:hAnsi="Calibri"/>
                <w:color w:val="0000FF"/>
                <w:sz w:val="22"/>
                <w:szCs w:val="22"/>
              </w:rPr>
            </w:pPr>
            <w:r>
              <w:rPr>
                <w:rFonts w:ascii="Calibri" w:hAnsi="Calibri"/>
                <w:color w:val="0000FF"/>
                <w:sz w:val="22"/>
                <w:szCs w:val="22"/>
              </w:rPr>
              <w:t>3.6.2</w:t>
            </w:r>
          </w:p>
        </w:tc>
        <w:tc>
          <w:tcPr>
            <w:tcW w:w="9765" w:type="dxa"/>
            <w:hideMark/>
          </w:tcPr>
          <w:p w14:paraId="22A9F8AB" w14:textId="50356599" w:rsidR="00F03F38" w:rsidRDefault="00F03F38">
            <w:pPr>
              <w:spacing w:after="200" w:line="316" w:lineRule="auto"/>
              <w:jc w:val="both"/>
              <w:rPr>
                <w:rFonts w:ascii="Calibri" w:hAnsi="Calibri"/>
                <w:sz w:val="22"/>
                <w:szCs w:val="22"/>
              </w:rPr>
            </w:pPr>
            <w:r>
              <w:rPr>
                <w:rFonts w:ascii="Calibri" w:hAnsi="Calibri"/>
                <w:sz w:val="22"/>
                <w:szCs w:val="22"/>
              </w:rPr>
              <w:t>Where the signed Goods Contract</w:t>
            </w:r>
            <w:r w:rsidR="00AE4174" w:rsidRPr="00BD6198">
              <w:rPr>
                <w:rFonts w:ascii="Calibri" w:hAnsi="Calibri"/>
                <w:sz w:val="22"/>
                <w:szCs w:val="22"/>
              </w:rPr>
              <w:t>, the ICT Acceptable Use Policy</w:t>
            </w:r>
            <w:r>
              <w:rPr>
                <w:rFonts w:ascii="Calibri" w:hAnsi="Calibri"/>
                <w:sz w:val="22"/>
                <w:szCs w:val="22"/>
              </w:rPr>
              <w:t xml:space="preserve"> and the Confidentiality Agreement have not been received by the Contracting Authority within the period as specified at </w:t>
            </w:r>
            <w:r w:rsidR="000618FC">
              <w:rPr>
                <w:rFonts w:ascii="Calibri" w:hAnsi="Calibri"/>
                <w:sz w:val="22"/>
                <w:szCs w:val="22"/>
              </w:rPr>
              <w:t>paragraph</w:t>
            </w:r>
            <w:r>
              <w:rPr>
                <w:rFonts w:ascii="Calibri" w:hAnsi="Calibri"/>
                <w:sz w:val="22"/>
                <w:szCs w:val="22"/>
              </w:rPr>
              <w:t xml:space="preserve"> 3.6.1 then the Contracting Authority may proceed to award the Goods Contract to the next highest-ranked Tenderer in accordance with paragraph 3.6.1 above.</w:t>
            </w:r>
          </w:p>
        </w:tc>
      </w:tr>
    </w:tbl>
    <w:p w14:paraId="22A9F8AD" w14:textId="77777777" w:rsidR="00F03F38" w:rsidRDefault="00F03F38" w:rsidP="00F03F38">
      <w:pPr>
        <w:jc w:val="both"/>
        <w:rPr>
          <w:rFonts w:ascii="Calibri" w:hAnsi="Calibri"/>
          <w:sz w:val="22"/>
          <w:szCs w:val="22"/>
        </w:rPr>
      </w:pPr>
    </w:p>
    <w:p w14:paraId="22A9F8AE" w14:textId="77777777" w:rsidR="00F03F38" w:rsidRDefault="00F03F38" w:rsidP="00F03F38">
      <w:pPr>
        <w:pStyle w:val="Heading1"/>
        <w:rPr>
          <w:rFonts w:ascii="Calibri" w:hAnsi="Calibri"/>
        </w:rPr>
      </w:pPr>
      <w:bookmarkStart w:id="74" w:name="_Toc453668460"/>
      <w:r>
        <w:rPr>
          <w:rFonts w:ascii="Calibri" w:hAnsi="Calibri"/>
        </w:rPr>
        <w:t>Appendix 1: Requirements and Specifications</w:t>
      </w:r>
      <w:bookmarkEnd w:id="74"/>
    </w:p>
    <w:p w14:paraId="22A9F8AF" w14:textId="77777777" w:rsidR="00F03F38" w:rsidRDefault="00F03F38" w:rsidP="00F03F38">
      <w:pPr>
        <w:rPr>
          <w:rFonts w:ascii="Calibri" w:hAnsi="Calibri"/>
          <w:b/>
          <w:bCs/>
          <w:color w:val="333399"/>
          <w:sz w:val="32"/>
          <w:szCs w:val="32"/>
          <w:lang w:val="en-US"/>
        </w:rPr>
        <w:sectPr w:rsidR="00F03F38" w:rsidSect="00454E73">
          <w:type w:val="continuous"/>
          <w:pgSz w:w="11907" w:h="16840"/>
          <w:pgMar w:top="1418" w:right="1418" w:bottom="851" w:left="1418" w:header="709" w:footer="709" w:gutter="0"/>
          <w:cols w:space="720"/>
        </w:sectPr>
      </w:pPr>
    </w:p>
    <w:p w14:paraId="22A9F8B0" w14:textId="77777777" w:rsidR="00F03F38" w:rsidRDefault="00F03F38" w:rsidP="00F03F38">
      <w:pPr>
        <w:spacing w:after="200" w:line="316" w:lineRule="auto"/>
        <w:jc w:val="both"/>
        <w:rPr>
          <w:rFonts w:ascii="Calibri" w:hAnsi="Calibri"/>
          <w:b/>
          <w:sz w:val="22"/>
          <w:szCs w:val="22"/>
        </w:rPr>
      </w:pPr>
      <w:r>
        <w:rPr>
          <w:rFonts w:ascii="Calibri" w:hAnsi="Calibri"/>
          <w:b/>
          <w:sz w:val="22"/>
          <w:szCs w:val="22"/>
        </w:rPr>
        <w:t>Tenderers must address each of the issues and requirements in this part of the RFT and submit a detailed description in each case which demonstrates how these issues and requirements will be dealt with / met and their approach to the proposed delivery of the Goods. A mere affirmative statement by the Tenderer that it can / will do so or a reiteration of the tender requirements is NOT sufficient in this regard.</w:t>
      </w:r>
    </w:p>
    <w:sdt>
      <w:sdtPr>
        <w:rPr>
          <w:rFonts w:ascii="Calibri" w:hAnsi="Calibri"/>
          <w:color w:val="FF0000"/>
          <w:sz w:val="22"/>
          <w:szCs w:val="22"/>
        </w:rPr>
        <w:id w:val="1406286"/>
        <w:placeholder>
          <w:docPart w:val="5B200EEEB7314A74848DFA0BEBE12B12"/>
        </w:placeholder>
      </w:sdtPr>
      <w:sdtEndPr/>
      <w:sdtContent>
        <w:p w14:paraId="31385353" w14:textId="6C45A433" w:rsidR="00AE4174" w:rsidRPr="0030122D" w:rsidRDefault="00AE4174" w:rsidP="00AE4174">
          <w:pPr>
            <w:jc w:val="both"/>
            <w:rPr>
              <w:rFonts w:ascii="Calibri" w:hAnsi="Calibri"/>
              <w:sz w:val="22"/>
              <w:szCs w:val="22"/>
            </w:rPr>
          </w:pPr>
        </w:p>
        <w:p w14:paraId="5B0939D5" w14:textId="77777777" w:rsidR="00AE4174" w:rsidRPr="00BD6198" w:rsidRDefault="00AE4174" w:rsidP="00EF2642">
          <w:pPr>
            <w:numPr>
              <w:ilvl w:val="0"/>
              <w:numId w:val="19"/>
            </w:numPr>
            <w:spacing w:after="200" w:line="276" w:lineRule="auto"/>
            <w:rPr>
              <w:rFonts w:asciiTheme="minorHAnsi" w:hAnsiTheme="minorHAnsi" w:cstheme="minorHAnsi"/>
              <w:b/>
              <w:sz w:val="22"/>
              <w:szCs w:val="22"/>
            </w:rPr>
          </w:pPr>
          <w:bookmarkStart w:id="75" w:name="_Toc162950939"/>
          <w:bookmarkStart w:id="76" w:name="_Toc194723292"/>
          <w:bookmarkStart w:id="77" w:name="_Toc194723345"/>
          <w:bookmarkStart w:id="78" w:name="_Toc234896607"/>
          <w:bookmarkStart w:id="79" w:name="_Toc234896651"/>
          <w:bookmarkStart w:id="80" w:name="_Toc234896799"/>
          <w:bookmarkStart w:id="81" w:name="_Toc234896877"/>
          <w:bookmarkStart w:id="82" w:name="_Toc364336965"/>
          <w:r w:rsidRPr="00BD6198">
            <w:rPr>
              <w:rFonts w:asciiTheme="minorHAnsi" w:hAnsiTheme="minorHAnsi" w:cstheme="minorHAnsi"/>
              <w:b/>
              <w:sz w:val="22"/>
              <w:szCs w:val="22"/>
            </w:rPr>
            <w:t>Background and Context</w:t>
          </w:r>
        </w:p>
        <w:p w14:paraId="1130F5CC" w14:textId="469F24D3" w:rsidR="00021B4C" w:rsidRPr="00021B4C" w:rsidRDefault="00021B4C" w:rsidP="0098213A">
          <w:pPr>
            <w:pStyle w:val="ListParagraph"/>
            <w:spacing w:after="200" w:line="276" w:lineRule="auto"/>
            <w:jc w:val="both"/>
            <w:rPr>
              <w:rFonts w:asciiTheme="minorHAnsi" w:hAnsiTheme="minorHAnsi" w:cstheme="minorHAnsi"/>
              <w:bCs/>
              <w:color w:val="000000" w:themeColor="text1"/>
              <w:sz w:val="22"/>
              <w:szCs w:val="22"/>
            </w:rPr>
          </w:pPr>
          <w:r w:rsidRPr="00021B4C">
            <w:rPr>
              <w:rFonts w:asciiTheme="minorHAnsi" w:hAnsiTheme="minorHAnsi" w:cstheme="minorHAnsi"/>
              <w:bCs/>
              <w:color w:val="000000" w:themeColor="text1"/>
              <w:sz w:val="22"/>
              <w:szCs w:val="22"/>
            </w:rPr>
            <w:t xml:space="preserve">The Department currently pays for Adobe Products as listed </w:t>
          </w:r>
          <w:r w:rsidR="000B350C">
            <w:rPr>
              <w:rFonts w:asciiTheme="minorHAnsi" w:hAnsiTheme="minorHAnsi" w:cstheme="minorHAnsi"/>
              <w:bCs/>
              <w:color w:val="000000" w:themeColor="text1"/>
              <w:sz w:val="22"/>
              <w:szCs w:val="22"/>
            </w:rPr>
            <w:t>in the Technical Specifications section in 2. (e)</w:t>
          </w:r>
          <w:r w:rsidR="0098213A">
            <w:rPr>
              <w:rFonts w:asciiTheme="minorHAnsi" w:hAnsiTheme="minorHAnsi" w:cstheme="minorHAnsi"/>
              <w:bCs/>
              <w:color w:val="000000" w:themeColor="text1"/>
              <w:sz w:val="22"/>
              <w:szCs w:val="22"/>
            </w:rPr>
            <w:t xml:space="preserve">. These products are due for renewal </w:t>
          </w:r>
          <w:r w:rsidR="001E4023">
            <w:rPr>
              <w:rFonts w:asciiTheme="minorHAnsi" w:hAnsiTheme="minorHAnsi" w:cstheme="minorHAnsi"/>
              <w:bCs/>
              <w:color w:val="000000" w:themeColor="text1"/>
              <w:sz w:val="22"/>
              <w:szCs w:val="22"/>
            </w:rPr>
            <w:t>from</w:t>
          </w:r>
          <w:r w:rsidR="0098213A">
            <w:rPr>
              <w:rFonts w:asciiTheme="minorHAnsi" w:hAnsiTheme="minorHAnsi" w:cstheme="minorHAnsi"/>
              <w:bCs/>
              <w:color w:val="000000" w:themeColor="text1"/>
              <w:sz w:val="22"/>
              <w:szCs w:val="22"/>
            </w:rPr>
            <w:t xml:space="preserve"> 0</w:t>
          </w:r>
          <w:r w:rsidR="00813F81">
            <w:rPr>
              <w:rFonts w:asciiTheme="minorHAnsi" w:hAnsiTheme="minorHAnsi" w:cstheme="minorHAnsi"/>
              <w:bCs/>
              <w:color w:val="000000" w:themeColor="text1"/>
              <w:sz w:val="22"/>
              <w:szCs w:val="22"/>
            </w:rPr>
            <w:t>7</w:t>
          </w:r>
          <w:r w:rsidR="001E4023" w:rsidRPr="001E4023">
            <w:rPr>
              <w:rFonts w:asciiTheme="minorHAnsi" w:hAnsiTheme="minorHAnsi" w:cstheme="minorHAnsi"/>
              <w:bCs/>
              <w:color w:val="000000" w:themeColor="text1"/>
              <w:sz w:val="22"/>
              <w:szCs w:val="22"/>
              <w:vertAlign w:val="superscript"/>
            </w:rPr>
            <w:t>th</w:t>
          </w:r>
          <w:r w:rsidR="001E4023">
            <w:rPr>
              <w:rFonts w:asciiTheme="minorHAnsi" w:hAnsiTheme="minorHAnsi" w:cstheme="minorHAnsi"/>
              <w:bCs/>
              <w:color w:val="000000" w:themeColor="text1"/>
              <w:sz w:val="22"/>
              <w:szCs w:val="22"/>
            </w:rPr>
            <w:t xml:space="preserve"> October </w:t>
          </w:r>
          <w:r w:rsidR="0098213A">
            <w:rPr>
              <w:rFonts w:asciiTheme="minorHAnsi" w:hAnsiTheme="minorHAnsi" w:cstheme="minorHAnsi"/>
              <w:bCs/>
              <w:color w:val="000000" w:themeColor="text1"/>
              <w:sz w:val="22"/>
              <w:szCs w:val="22"/>
            </w:rPr>
            <w:t xml:space="preserve">2026. Demand for Adobe products is expected to increase each year. The Department needs to procure the </w:t>
          </w:r>
          <w:r w:rsidR="0098213A" w:rsidRPr="003F00C8">
            <w:rPr>
              <w:rFonts w:asciiTheme="minorHAnsi" w:hAnsiTheme="minorHAnsi" w:cstheme="minorHAnsi"/>
              <w:bCs/>
              <w:sz w:val="22"/>
              <w:szCs w:val="22"/>
            </w:rPr>
            <w:t>yearly</w:t>
          </w:r>
          <w:r w:rsidR="0098213A">
            <w:rPr>
              <w:rFonts w:asciiTheme="minorHAnsi" w:hAnsiTheme="minorHAnsi" w:cstheme="minorHAnsi"/>
              <w:bCs/>
              <w:color w:val="000000" w:themeColor="text1"/>
              <w:sz w:val="22"/>
              <w:szCs w:val="22"/>
            </w:rPr>
            <w:t xml:space="preserve"> renewal of these products as well as any additional quantity of these products with the option of drawing down quantities of other Adobe Products not currently used.</w:t>
          </w:r>
          <w:r w:rsidRPr="00021B4C">
            <w:rPr>
              <w:rFonts w:asciiTheme="minorHAnsi" w:hAnsiTheme="minorHAnsi" w:cstheme="minorHAnsi"/>
              <w:bCs/>
              <w:color w:val="000000" w:themeColor="text1"/>
              <w:sz w:val="22"/>
              <w:szCs w:val="22"/>
            </w:rPr>
            <w:t xml:space="preserve"> </w:t>
          </w:r>
        </w:p>
        <w:p w14:paraId="78D684F6" w14:textId="77777777" w:rsidR="0014160F" w:rsidRDefault="0014160F" w:rsidP="0014160F">
          <w:pPr>
            <w:jc w:val="both"/>
            <w:rPr>
              <w:rFonts w:asciiTheme="minorHAnsi" w:hAnsiTheme="minorHAnsi" w:cstheme="minorHAnsi"/>
              <w:color w:val="0000FF"/>
              <w:sz w:val="22"/>
              <w:szCs w:val="22"/>
            </w:rPr>
          </w:pPr>
        </w:p>
        <w:p w14:paraId="162F8CF9" w14:textId="77777777" w:rsidR="00531FDE" w:rsidRDefault="00531FDE" w:rsidP="0014160F">
          <w:pPr>
            <w:jc w:val="both"/>
            <w:rPr>
              <w:rFonts w:asciiTheme="minorHAnsi" w:hAnsiTheme="minorHAnsi" w:cstheme="minorHAnsi"/>
              <w:color w:val="0000FF"/>
              <w:sz w:val="22"/>
              <w:szCs w:val="22"/>
            </w:rPr>
          </w:pPr>
        </w:p>
        <w:p w14:paraId="5630AF19" w14:textId="77777777" w:rsidR="00531FDE" w:rsidRDefault="00531FDE" w:rsidP="0014160F">
          <w:pPr>
            <w:jc w:val="both"/>
            <w:rPr>
              <w:rFonts w:asciiTheme="minorHAnsi" w:hAnsiTheme="minorHAnsi" w:cstheme="minorHAnsi"/>
              <w:color w:val="0000FF"/>
              <w:sz w:val="22"/>
              <w:szCs w:val="22"/>
            </w:rPr>
          </w:pPr>
        </w:p>
        <w:bookmarkEnd w:id="75"/>
        <w:bookmarkEnd w:id="76"/>
        <w:bookmarkEnd w:id="77"/>
        <w:bookmarkEnd w:id="78"/>
        <w:bookmarkEnd w:id="79"/>
        <w:bookmarkEnd w:id="80"/>
        <w:bookmarkEnd w:id="81"/>
        <w:bookmarkEnd w:id="82"/>
        <w:p w14:paraId="4DED02E7" w14:textId="77777777" w:rsidR="00AE4174" w:rsidRPr="00531FDE" w:rsidRDefault="00AE4174" w:rsidP="00EF2642">
          <w:pPr>
            <w:numPr>
              <w:ilvl w:val="0"/>
              <w:numId w:val="19"/>
            </w:numPr>
            <w:spacing w:after="200" w:line="276" w:lineRule="auto"/>
            <w:rPr>
              <w:rFonts w:asciiTheme="minorHAnsi" w:hAnsiTheme="minorHAnsi" w:cstheme="minorHAnsi"/>
              <w:sz w:val="22"/>
              <w:szCs w:val="22"/>
              <w:u w:val="single"/>
            </w:rPr>
          </w:pPr>
          <w:r w:rsidRPr="00BD6198">
            <w:rPr>
              <w:rFonts w:asciiTheme="minorHAnsi" w:hAnsiTheme="minorHAnsi" w:cstheme="minorHAnsi"/>
              <w:b/>
              <w:bCs/>
              <w:sz w:val="22"/>
              <w:szCs w:val="22"/>
            </w:rPr>
            <w:t>Technical Specifications</w:t>
          </w:r>
        </w:p>
        <w:p w14:paraId="2E65A776" w14:textId="77777777" w:rsidR="00531FDE" w:rsidRPr="00BD6198" w:rsidRDefault="00531FDE" w:rsidP="00531FDE">
          <w:pPr>
            <w:spacing w:after="200" w:line="276" w:lineRule="auto"/>
            <w:ind w:left="360"/>
            <w:rPr>
              <w:rFonts w:asciiTheme="minorHAnsi" w:hAnsiTheme="minorHAnsi" w:cstheme="minorHAnsi"/>
              <w:sz w:val="22"/>
              <w:szCs w:val="22"/>
              <w:u w:val="single"/>
            </w:rPr>
          </w:pPr>
        </w:p>
        <w:p w14:paraId="18954671" w14:textId="5FF48A4A" w:rsidR="00AE4174" w:rsidRDefault="00AE4174" w:rsidP="00EF2642">
          <w:pPr>
            <w:numPr>
              <w:ilvl w:val="0"/>
              <w:numId w:val="17"/>
            </w:numPr>
            <w:spacing w:before="240" w:after="240"/>
            <w:ind w:hanging="720"/>
            <w:jc w:val="both"/>
            <w:rPr>
              <w:rFonts w:asciiTheme="minorHAnsi" w:hAnsiTheme="minorHAnsi" w:cstheme="minorHAnsi"/>
              <w:bCs/>
              <w:sz w:val="22"/>
              <w:szCs w:val="22"/>
            </w:rPr>
          </w:pPr>
          <w:r w:rsidRPr="00BD6198">
            <w:rPr>
              <w:rFonts w:asciiTheme="minorHAnsi" w:hAnsiTheme="minorHAnsi" w:cstheme="minorHAnsi"/>
              <w:bCs/>
              <w:sz w:val="22"/>
              <w:szCs w:val="22"/>
            </w:rPr>
            <w:t xml:space="preserve">The </w:t>
          </w:r>
          <w:r w:rsidR="007C4916">
            <w:rPr>
              <w:rFonts w:asciiTheme="minorHAnsi" w:hAnsiTheme="minorHAnsi" w:cstheme="minorHAnsi"/>
              <w:bCs/>
              <w:sz w:val="22"/>
              <w:szCs w:val="22"/>
            </w:rPr>
            <w:t>Contracting Authority</w:t>
          </w:r>
          <w:r w:rsidRPr="00BD6198">
            <w:rPr>
              <w:rFonts w:asciiTheme="minorHAnsi" w:hAnsiTheme="minorHAnsi" w:cstheme="minorHAnsi"/>
              <w:bCs/>
              <w:sz w:val="22"/>
              <w:szCs w:val="22"/>
            </w:rPr>
            <w:t xml:space="preserve"> </w:t>
          </w:r>
          <w:r w:rsidR="008E63A6">
            <w:rPr>
              <w:rFonts w:asciiTheme="minorHAnsi" w:hAnsiTheme="minorHAnsi" w:cstheme="minorHAnsi"/>
              <w:bCs/>
              <w:sz w:val="22"/>
              <w:szCs w:val="22"/>
            </w:rPr>
            <w:t xml:space="preserve">will draw down </w:t>
          </w:r>
          <w:r w:rsidR="0098213A">
            <w:rPr>
              <w:rFonts w:asciiTheme="minorHAnsi" w:hAnsiTheme="minorHAnsi" w:cstheme="minorHAnsi"/>
              <w:bCs/>
              <w:sz w:val="22"/>
              <w:szCs w:val="22"/>
            </w:rPr>
            <w:t xml:space="preserve">the Adobe products listed in 2 </w:t>
          </w:r>
          <w:r w:rsidR="0098213A" w:rsidRPr="003F00C8">
            <w:rPr>
              <w:rFonts w:asciiTheme="minorHAnsi" w:hAnsiTheme="minorHAnsi" w:cstheme="minorHAnsi"/>
              <w:bCs/>
              <w:sz w:val="22"/>
              <w:szCs w:val="22"/>
            </w:rPr>
            <w:t>(</w:t>
          </w:r>
          <w:r w:rsidR="001F42E4">
            <w:rPr>
              <w:rFonts w:asciiTheme="minorHAnsi" w:hAnsiTheme="minorHAnsi" w:cstheme="minorHAnsi"/>
              <w:bCs/>
              <w:sz w:val="22"/>
              <w:szCs w:val="22"/>
            </w:rPr>
            <w:t>h</w:t>
          </w:r>
          <w:r w:rsidR="0098213A" w:rsidRPr="003F00C8">
            <w:rPr>
              <w:rFonts w:asciiTheme="minorHAnsi" w:hAnsiTheme="minorHAnsi" w:cstheme="minorHAnsi"/>
              <w:bCs/>
              <w:sz w:val="22"/>
              <w:szCs w:val="22"/>
            </w:rPr>
            <w:t xml:space="preserve">) </w:t>
          </w:r>
          <w:r w:rsidR="0098213A">
            <w:rPr>
              <w:rFonts w:asciiTheme="minorHAnsi" w:hAnsiTheme="minorHAnsi" w:cstheme="minorHAnsi"/>
              <w:bCs/>
              <w:sz w:val="22"/>
              <w:szCs w:val="22"/>
            </w:rPr>
            <w:t xml:space="preserve">together with the option of drawing down additional Adobe products not </w:t>
          </w:r>
          <w:proofErr w:type="gramStart"/>
          <w:r w:rsidR="0098213A">
            <w:rPr>
              <w:rFonts w:asciiTheme="minorHAnsi" w:hAnsiTheme="minorHAnsi" w:cstheme="minorHAnsi"/>
              <w:bCs/>
              <w:sz w:val="22"/>
              <w:szCs w:val="22"/>
            </w:rPr>
            <w:t xml:space="preserve">listed </w:t>
          </w:r>
          <w:r w:rsidR="008E63A6">
            <w:rPr>
              <w:rFonts w:asciiTheme="minorHAnsi" w:hAnsiTheme="minorHAnsi" w:cstheme="minorHAnsi"/>
              <w:bCs/>
              <w:sz w:val="22"/>
              <w:szCs w:val="22"/>
            </w:rPr>
            <w:t xml:space="preserve"> over</w:t>
          </w:r>
          <w:proofErr w:type="gramEnd"/>
          <w:r w:rsidR="008E63A6">
            <w:rPr>
              <w:rFonts w:asciiTheme="minorHAnsi" w:hAnsiTheme="minorHAnsi" w:cstheme="minorHAnsi"/>
              <w:bCs/>
              <w:sz w:val="22"/>
              <w:szCs w:val="22"/>
            </w:rPr>
            <w:t xml:space="preserve"> the period of the contract</w:t>
          </w:r>
          <w:r w:rsidR="000B350C">
            <w:rPr>
              <w:rFonts w:asciiTheme="minorHAnsi" w:hAnsiTheme="minorHAnsi" w:cstheme="minorHAnsi"/>
              <w:bCs/>
              <w:sz w:val="22"/>
              <w:szCs w:val="22"/>
            </w:rPr>
            <w:t>.</w:t>
          </w:r>
        </w:p>
        <w:p w14:paraId="55F9F0D5" w14:textId="77777777" w:rsidR="00531FDE" w:rsidRPr="00AE4174" w:rsidRDefault="00531FDE" w:rsidP="00531FDE">
          <w:pPr>
            <w:spacing w:before="240" w:after="240"/>
            <w:ind w:left="720"/>
            <w:jc w:val="both"/>
            <w:rPr>
              <w:rFonts w:asciiTheme="minorHAnsi" w:hAnsiTheme="minorHAnsi" w:cstheme="minorHAnsi"/>
              <w:bCs/>
              <w:sz w:val="22"/>
              <w:szCs w:val="22"/>
            </w:rPr>
          </w:pPr>
        </w:p>
        <w:p w14:paraId="31BC0D75" w14:textId="20BD370A" w:rsidR="00AE4174" w:rsidRPr="00531FDE" w:rsidRDefault="00AE4174" w:rsidP="00EF2642">
          <w:pPr>
            <w:numPr>
              <w:ilvl w:val="0"/>
              <w:numId w:val="17"/>
            </w:numPr>
            <w:spacing w:before="240" w:after="240"/>
            <w:ind w:hanging="720"/>
            <w:jc w:val="both"/>
            <w:rPr>
              <w:rFonts w:asciiTheme="minorHAnsi" w:hAnsiTheme="minorHAnsi" w:cstheme="minorHAnsi"/>
              <w:bCs/>
              <w:sz w:val="22"/>
              <w:szCs w:val="22"/>
            </w:rPr>
          </w:pPr>
          <w:r w:rsidRPr="00BD6198">
            <w:rPr>
              <w:rFonts w:ascii="Calibri" w:hAnsi="Calibri" w:cstheme="minorHAnsi"/>
              <w:sz w:val="22"/>
              <w:szCs w:val="22"/>
            </w:rPr>
            <w:t>It</w:t>
          </w:r>
          <w:r w:rsidR="00F00780" w:rsidRPr="00BD6198">
            <w:rPr>
              <w:rFonts w:ascii="Calibri" w:hAnsi="Calibri" w:cstheme="minorHAnsi"/>
              <w:sz w:val="22"/>
              <w:szCs w:val="22"/>
            </w:rPr>
            <w:t xml:space="preserve"> is intended to meet any additional requirements for </w:t>
          </w:r>
          <w:sdt>
            <w:sdtPr>
              <w:rPr>
                <w:rFonts w:ascii="Calibri" w:hAnsi="Calibri"/>
                <w:sz w:val="40"/>
                <w:szCs w:val="40"/>
              </w:rPr>
              <w:id w:val="151570036"/>
            </w:sdtPr>
            <w:sdtEndPr/>
            <w:sdtContent>
              <w:r w:rsidR="00F00780">
                <w:rPr>
                  <w:rFonts w:ascii="Calibri" w:hAnsi="Calibri"/>
                  <w:sz w:val="22"/>
                  <w:szCs w:val="22"/>
                </w:rPr>
                <w:t>the listed Adobe Software</w:t>
              </w:r>
            </w:sdtContent>
          </w:sdt>
          <w:r w:rsidR="00F00780" w:rsidRPr="00BD6198">
            <w:rPr>
              <w:rFonts w:ascii="Calibri" w:hAnsi="Calibri" w:cstheme="minorHAnsi"/>
              <w:sz w:val="22"/>
              <w:szCs w:val="22"/>
            </w:rPr>
            <w:t xml:space="preserve"> which the </w:t>
          </w:r>
          <w:r w:rsidR="00F00780">
            <w:rPr>
              <w:rFonts w:ascii="Calibri" w:hAnsi="Calibri" w:cstheme="minorHAnsi"/>
              <w:sz w:val="22"/>
              <w:szCs w:val="22"/>
            </w:rPr>
            <w:t>Contracting Authority</w:t>
          </w:r>
          <w:r w:rsidR="00F00780" w:rsidRPr="00BD6198">
            <w:rPr>
              <w:rFonts w:ascii="Calibri" w:hAnsi="Calibri" w:cstheme="minorHAnsi"/>
              <w:sz w:val="22"/>
              <w:szCs w:val="22"/>
            </w:rPr>
            <w:t xml:space="preserve"> may have from this invitation to Tender</w:t>
          </w:r>
          <w:r w:rsidR="00F00780">
            <w:rPr>
              <w:rFonts w:ascii="Calibri" w:hAnsi="Calibri" w:cstheme="minorHAnsi"/>
              <w:sz w:val="22"/>
              <w:szCs w:val="22"/>
            </w:rPr>
            <w:t>.</w:t>
          </w:r>
        </w:p>
        <w:p w14:paraId="3862E73D" w14:textId="77777777" w:rsidR="00531FDE" w:rsidRPr="001F47CE" w:rsidRDefault="00531FDE" w:rsidP="00531FDE">
          <w:pPr>
            <w:spacing w:before="240" w:after="240"/>
            <w:jc w:val="both"/>
            <w:rPr>
              <w:rFonts w:asciiTheme="minorHAnsi" w:hAnsiTheme="minorHAnsi" w:cstheme="minorHAnsi"/>
              <w:bCs/>
              <w:sz w:val="22"/>
              <w:szCs w:val="22"/>
            </w:rPr>
          </w:pPr>
        </w:p>
        <w:p w14:paraId="4384AC6F" w14:textId="67B6AC08" w:rsidR="00531FDE" w:rsidRPr="00F00780" w:rsidRDefault="00F00780" w:rsidP="00F00780">
          <w:pPr>
            <w:numPr>
              <w:ilvl w:val="0"/>
              <w:numId w:val="17"/>
            </w:numPr>
            <w:spacing w:before="240" w:after="240"/>
            <w:ind w:hanging="720"/>
            <w:jc w:val="both"/>
            <w:rPr>
              <w:rFonts w:asciiTheme="minorHAnsi" w:hAnsiTheme="minorHAnsi" w:cstheme="minorHAnsi"/>
              <w:bCs/>
              <w:sz w:val="22"/>
              <w:szCs w:val="22"/>
            </w:rPr>
          </w:pPr>
          <w:r>
            <w:rPr>
              <w:rFonts w:ascii="Calibri" w:hAnsi="Calibri" w:cstheme="minorHAnsi"/>
              <w:sz w:val="22"/>
              <w:szCs w:val="22"/>
            </w:rPr>
            <w:t>It is likely that the requirement for Adobe products will grow over the term of contract however it may also reduce, in the event of a reduction the</w:t>
          </w:r>
          <w:r w:rsidRPr="00BD6198">
            <w:rPr>
              <w:rFonts w:ascii="Calibri" w:hAnsi="Calibri" w:cstheme="minorHAnsi"/>
              <w:sz w:val="22"/>
              <w:szCs w:val="22"/>
            </w:rPr>
            <w:t xml:space="preserve"> </w:t>
          </w:r>
          <w:r>
            <w:rPr>
              <w:rFonts w:ascii="Calibri" w:hAnsi="Calibri" w:cstheme="minorHAnsi"/>
              <w:sz w:val="22"/>
              <w:szCs w:val="22"/>
            </w:rPr>
            <w:t>Contracting Authority</w:t>
          </w:r>
          <w:r w:rsidRPr="00BD6198">
            <w:rPr>
              <w:rFonts w:ascii="Calibri" w:hAnsi="Calibri" w:cstheme="minorHAnsi"/>
              <w:sz w:val="22"/>
              <w:szCs w:val="22"/>
            </w:rPr>
            <w:t xml:space="preserve"> will</w:t>
          </w:r>
          <w:r>
            <w:rPr>
              <w:rFonts w:ascii="Calibri" w:hAnsi="Calibri" w:cstheme="minorHAnsi"/>
              <w:sz w:val="22"/>
              <w:szCs w:val="22"/>
            </w:rPr>
            <w:t xml:space="preserve"> commit to procuring a minimum of 100 Adobe licenses for a </w:t>
          </w:r>
          <w:proofErr w:type="gramStart"/>
          <w:r>
            <w:rPr>
              <w:rFonts w:ascii="Calibri" w:hAnsi="Calibri" w:cstheme="minorHAnsi"/>
              <w:sz w:val="22"/>
              <w:szCs w:val="22"/>
            </w:rPr>
            <w:t>3 year</w:t>
          </w:r>
          <w:proofErr w:type="gramEnd"/>
          <w:r>
            <w:rPr>
              <w:rFonts w:ascii="Calibri" w:hAnsi="Calibri" w:cstheme="minorHAnsi"/>
              <w:sz w:val="22"/>
              <w:szCs w:val="22"/>
            </w:rPr>
            <w:t xml:space="preserve"> period at a fixed price over these 3 years.  If </w:t>
          </w:r>
          <w:proofErr w:type="spellStart"/>
          <w:r>
            <w:rPr>
              <w:rFonts w:ascii="Calibri" w:hAnsi="Calibri" w:cstheme="minorHAnsi"/>
              <w:sz w:val="22"/>
              <w:szCs w:val="22"/>
            </w:rPr>
            <w:t>additonal</w:t>
          </w:r>
          <w:proofErr w:type="spellEnd"/>
          <w:r>
            <w:rPr>
              <w:rFonts w:ascii="Calibri" w:hAnsi="Calibri" w:cstheme="minorHAnsi"/>
              <w:sz w:val="22"/>
              <w:szCs w:val="22"/>
            </w:rPr>
            <w:t xml:space="preserve"> quantities of the listed Adobe products are required during the initial </w:t>
          </w:r>
          <w:proofErr w:type="gramStart"/>
          <w:r>
            <w:rPr>
              <w:rFonts w:ascii="Calibri" w:hAnsi="Calibri" w:cstheme="minorHAnsi"/>
              <w:sz w:val="22"/>
              <w:szCs w:val="22"/>
            </w:rPr>
            <w:t>3 year</w:t>
          </w:r>
          <w:proofErr w:type="gramEnd"/>
          <w:r>
            <w:rPr>
              <w:rFonts w:ascii="Calibri" w:hAnsi="Calibri" w:cstheme="minorHAnsi"/>
              <w:sz w:val="22"/>
              <w:szCs w:val="22"/>
            </w:rPr>
            <w:t xml:space="preserve"> period they are expected to be provided at the same fixed price.</w:t>
          </w:r>
        </w:p>
        <w:p w14:paraId="23A0FB9F" w14:textId="2197A7A6" w:rsidR="00531FDE" w:rsidRPr="00925CAC" w:rsidRDefault="00531FDE" w:rsidP="00E37534">
          <w:pPr>
            <w:numPr>
              <w:ilvl w:val="0"/>
              <w:numId w:val="17"/>
            </w:numPr>
            <w:spacing w:before="240" w:after="240"/>
            <w:ind w:hanging="720"/>
            <w:jc w:val="both"/>
            <w:rPr>
              <w:rFonts w:asciiTheme="minorHAnsi" w:hAnsiTheme="minorHAnsi" w:cstheme="minorHAnsi"/>
              <w:bCs/>
              <w:sz w:val="22"/>
              <w:szCs w:val="22"/>
            </w:rPr>
          </w:pPr>
          <w:r w:rsidRPr="00925CAC">
            <w:rPr>
              <w:rFonts w:ascii="Calibri" w:hAnsi="Calibri" w:cstheme="minorHAnsi"/>
              <w:sz w:val="22"/>
              <w:szCs w:val="22"/>
            </w:rPr>
            <w:t xml:space="preserve">The </w:t>
          </w:r>
          <w:r w:rsidR="00925CAC">
            <w:rPr>
              <w:rFonts w:asciiTheme="minorHAnsi" w:hAnsiTheme="minorHAnsi" w:cstheme="minorHAnsi"/>
              <w:bCs/>
              <w:sz w:val="22"/>
              <w:szCs w:val="22"/>
            </w:rPr>
            <w:t>Contracting Authority may procure Adobe product licenses for an optional fourth and optional fifth year based on the same percentage markup on the official Adobe price list at that time.</w:t>
          </w:r>
        </w:p>
        <w:p w14:paraId="0BDC718F" w14:textId="02A6F63E" w:rsidR="00531FDE" w:rsidRPr="00925CAC" w:rsidRDefault="00531FDE" w:rsidP="00956C53">
          <w:pPr>
            <w:numPr>
              <w:ilvl w:val="0"/>
              <w:numId w:val="17"/>
            </w:numPr>
            <w:spacing w:before="240" w:after="240"/>
            <w:ind w:hanging="720"/>
            <w:jc w:val="both"/>
            <w:rPr>
              <w:rFonts w:asciiTheme="minorHAnsi" w:hAnsiTheme="minorHAnsi" w:cstheme="minorHAnsi"/>
              <w:bCs/>
              <w:sz w:val="22"/>
              <w:szCs w:val="22"/>
            </w:rPr>
          </w:pPr>
          <w:r w:rsidRPr="00925CAC">
            <w:rPr>
              <w:rFonts w:ascii="Calibri" w:hAnsi="Calibri" w:cstheme="minorHAnsi"/>
              <w:sz w:val="22"/>
              <w:szCs w:val="22"/>
            </w:rPr>
            <w:t xml:space="preserve">The </w:t>
          </w:r>
          <w:r w:rsidR="00925CAC">
            <w:rPr>
              <w:rFonts w:ascii="Calibri" w:hAnsi="Calibri" w:cstheme="minorHAnsi"/>
              <w:sz w:val="22"/>
              <w:szCs w:val="22"/>
            </w:rPr>
            <w:t>Contracting Authority may purchase any additional Adobe Software from the successful vendor’s range for the duration of the contract. The software listed below is currently what the Contracting Authority has licences for</w:t>
          </w:r>
        </w:p>
        <w:p w14:paraId="7C8EC304" w14:textId="77777777" w:rsidR="00531FDE" w:rsidRPr="00AE4174" w:rsidRDefault="00531FDE" w:rsidP="00531FDE">
          <w:pPr>
            <w:spacing w:before="240" w:after="240"/>
            <w:ind w:left="720"/>
            <w:jc w:val="both"/>
            <w:rPr>
              <w:rFonts w:asciiTheme="minorHAnsi" w:hAnsiTheme="minorHAnsi" w:cstheme="minorHAnsi"/>
              <w:bCs/>
              <w:sz w:val="22"/>
              <w:szCs w:val="22"/>
            </w:rPr>
          </w:pPr>
        </w:p>
        <w:p w14:paraId="34FC62EB" w14:textId="77777777" w:rsidR="00925CAC" w:rsidRPr="00531FDE" w:rsidRDefault="00AE4174" w:rsidP="00925CAC">
          <w:pPr>
            <w:numPr>
              <w:ilvl w:val="0"/>
              <w:numId w:val="17"/>
            </w:numPr>
            <w:spacing w:before="240" w:after="240"/>
            <w:ind w:hanging="720"/>
            <w:jc w:val="both"/>
            <w:rPr>
              <w:rFonts w:asciiTheme="minorHAnsi" w:hAnsiTheme="minorHAnsi" w:cstheme="minorHAnsi"/>
              <w:bCs/>
              <w:sz w:val="22"/>
              <w:szCs w:val="22"/>
            </w:rPr>
          </w:pPr>
          <w:r w:rsidRPr="00E65157">
            <w:rPr>
              <w:rFonts w:ascii="Calibri" w:hAnsi="Calibri" w:cstheme="minorHAnsi"/>
              <w:bCs/>
              <w:sz w:val="22"/>
              <w:szCs w:val="22"/>
            </w:rPr>
            <w:t xml:space="preserve">The </w:t>
          </w:r>
          <w:r w:rsidR="00925CAC">
            <w:rPr>
              <w:rFonts w:ascii="Calibri" w:hAnsi="Calibri" w:cstheme="minorHAnsi"/>
              <w:sz w:val="22"/>
              <w:szCs w:val="22"/>
            </w:rPr>
            <w:t xml:space="preserve">percentage </w:t>
          </w:r>
          <w:proofErr w:type="spellStart"/>
          <w:r w:rsidR="00925CAC">
            <w:rPr>
              <w:rFonts w:ascii="Calibri" w:hAnsi="Calibri" w:cstheme="minorHAnsi"/>
              <w:sz w:val="22"/>
              <w:szCs w:val="22"/>
            </w:rPr>
            <w:t>mark up</w:t>
          </w:r>
          <w:proofErr w:type="spellEnd"/>
          <w:r w:rsidR="00925CAC">
            <w:rPr>
              <w:rFonts w:ascii="Calibri" w:hAnsi="Calibri" w:cstheme="minorHAnsi"/>
              <w:sz w:val="22"/>
              <w:szCs w:val="22"/>
            </w:rPr>
            <w:t xml:space="preserve"> added by Vendors to the official Adobe price list must remain the same or less for the duration of the contract.</w:t>
          </w:r>
        </w:p>
        <w:p w14:paraId="165D0205" w14:textId="746A6B0B" w:rsidR="00AE4174" w:rsidRPr="00925CAC" w:rsidRDefault="00925CAC" w:rsidP="00925CAC">
          <w:pPr>
            <w:numPr>
              <w:ilvl w:val="0"/>
              <w:numId w:val="17"/>
            </w:numPr>
            <w:spacing w:before="240" w:after="240"/>
            <w:ind w:hanging="720"/>
            <w:jc w:val="both"/>
            <w:rPr>
              <w:rFonts w:ascii="Calibri" w:hAnsi="Calibri" w:cstheme="minorHAnsi"/>
              <w:bCs/>
              <w:sz w:val="22"/>
              <w:szCs w:val="22"/>
            </w:rPr>
          </w:pPr>
          <w:r w:rsidRPr="00E65157">
            <w:rPr>
              <w:rFonts w:ascii="Calibri" w:hAnsi="Calibri" w:cstheme="minorHAnsi"/>
              <w:bCs/>
              <w:sz w:val="22"/>
              <w:szCs w:val="22"/>
            </w:rPr>
            <w:t xml:space="preserve">The </w:t>
          </w:r>
          <w:sdt>
            <w:sdtPr>
              <w:rPr>
                <w:rFonts w:ascii="Calibri" w:hAnsi="Calibri"/>
                <w:sz w:val="40"/>
                <w:szCs w:val="40"/>
              </w:rPr>
              <w:id w:val="1474409295"/>
            </w:sdtPr>
            <w:sdtEndPr/>
            <w:sdtContent>
              <w:r>
                <w:rPr>
                  <w:rFonts w:ascii="Calibri" w:hAnsi="Calibri"/>
                  <w:sz w:val="22"/>
                  <w:szCs w:val="22"/>
                </w:rPr>
                <w:t xml:space="preserve">Adobe Software </w:t>
              </w:r>
            </w:sdtContent>
          </w:sdt>
          <w:r w:rsidRPr="00E65157">
            <w:rPr>
              <w:rFonts w:ascii="Calibri" w:hAnsi="Calibri" w:cstheme="minorHAnsi"/>
              <w:bCs/>
              <w:sz w:val="22"/>
              <w:szCs w:val="22"/>
            </w:rPr>
            <w:t xml:space="preserve">specification required by the </w:t>
          </w:r>
          <w:r>
            <w:rPr>
              <w:rFonts w:ascii="Calibri" w:hAnsi="Calibri" w:cstheme="minorHAnsi"/>
              <w:bCs/>
              <w:sz w:val="22"/>
              <w:szCs w:val="22"/>
            </w:rPr>
            <w:t>Contracting Authority</w:t>
          </w:r>
          <w:r w:rsidRPr="00E65157">
            <w:rPr>
              <w:rFonts w:ascii="Calibri" w:hAnsi="Calibri" w:cstheme="minorHAnsi"/>
              <w:bCs/>
              <w:sz w:val="22"/>
              <w:szCs w:val="22"/>
            </w:rPr>
            <w:t xml:space="preserve"> </w:t>
          </w:r>
          <w:r w:rsidRPr="00E65157">
            <w:rPr>
              <w:rFonts w:ascii="Calibri" w:hAnsi="Calibri" w:cstheme="minorHAnsi"/>
              <w:b/>
              <w:sz w:val="22"/>
              <w:szCs w:val="22"/>
            </w:rPr>
            <w:t>must</w:t>
          </w:r>
          <w:r w:rsidRPr="00E65157">
            <w:rPr>
              <w:rFonts w:ascii="Calibri" w:hAnsi="Calibri" w:cstheme="minorHAnsi"/>
              <w:bCs/>
              <w:sz w:val="22"/>
              <w:szCs w:val="22"/>
            </w:rPr>
            <w:t xml:space="preserve"> provide the features outlined in this </w:t>
          </w:r>
          <w:r w:rsidRPr="00E65157">
            <w:rPr>
              <w:rFonts w:ascii="Calibri" w:hAnsi="Calibri" w:cstheme="minorHAnsi"/>
              <w:sz w:val="22"/>
              <w:szCs w:val="22"/>
            </w:rPr>
            <w:t>Appendix</w:t>
          </w:r>
          <w:r w:rsidRPr="00E65157">
            <w:rPr>
              <w:rFonts w:ascii="Calibri" w:hAnsi="Calibri" w:cstheme="minorHAnsi"/>
              <w:b/>
              <w:sz w:val="22"/>
              <w:szCs w:val="22"/>
            </w:rPr>
            <w:t xml:space="preserve"> 1 </w:t>
          </w:r>
          <w:r w:rsidRPr="00E65157">
            <w:rPr>
              <w:rFonts w:ascii="Calibri" w:hAnsi="Calibri" w:cstheme="minorHAnsi"/>
              <w:bCs/>
              <w:sz w:val="22"/>
              <w:szCs w:val="22"/>
            </w:rPr>
            <w:t xml:space="preserve">and </w:t>
          </w:r>
          <w:r w:rsidRPr="00E65157">
            <w:rPr>
              <w:rFonts w:ascii="Calibri" w:hAnsi="Calibri" w:cstheme="minorHAnsi"/>
              <w:b/>
              <w:sz w:val="22"/>
              <w:szCs w:val="22"/>
            </w:rPr>
            <w:t>must</w:t>
          </w:r>
          <w:r w:rsidRPr="00E65157">
            <w:rPr>
              <w:rFonts w:ascii="Calibri" w:hAnsi="Calibri" w:cstheme="minorHAnsi"/>
              <w:bCs/>
              <w:sz w:val="22"/>
              <w:szCs w:val="22"/>
            </w:rPr>
            <w:t xml:space="preserve"> meet the requirements set out below.</w:t>
          </w:r>
        </w:p>
        <w:p w14:paraId="67018706" w14:textId="2717322C" w:rsidR="0030122D" w:rsidRPr="00E65157" w:rsidRDefault="00AE4174" w:rsidP="00EF2642">
          <w:pPr>
            <w:numPr>
              <w:ilvl w:val="0"/>
              <w:numId w:val="17"/>
            </w:numPr>
            <w:spacing w:before="240" w:after="240"/>
            <w:ind w:hanging="720"/>
            <w:jc w:val="both"/>
            <w:rPr>
              <w:rFonts w:ascii="Calibri" w:hAnsi="Calibri" w:cstheme="minorHAnsi"/>
              <w:bCs/>
              <w:sz w:val="22"/>
              <w:szCs w:val="22"/>
            </w:rPr>
          </w:pPr>
          <w:r w:rsidRPr="00E65157">
            <w:rPr>
              <w:rFonts w:ascii="Calibri" w:hAnsi="Calibri" w:cstheme="minorHAnsi"/>
              <w:bCs/>
              <w:sz w:val="22"/>
              <w:szCs w:val="22"/>
            </w:rPr>
            <w:t xml:space="preserve">Requirements are: </w:t>
          </w:r>
          <w:sdt>
            <w:sdtPr>
              <w:rPr>
                <w:rFonts w:ascii="Calibri" w:hAnsi="Calibri"/>
                <w:sz w:val="40"/>
                <w:szCs w:val="40"/>
              </w:rPr>
              <w:id w:val="1537088888"/>
              <w:showingPlcHdr/>
            </w:sdtPr>
            <w:sdtEndPr/>
            <w:sdtContent>
              <w:r w:rsidR="0030122D">
                <w:rPr>
                  <w:rFonts w:ascii="Calibri" w:hAnsi="Calibri"/>
                  <w:sz w:val="40"/>
                  <w:szCs w:val="40"/>
                </w:rPr>
                <w:t xml:space="preserve">     </w:t>
              </w:r>
            </w:sdtContent>
          </w:sdt>
        </w:p>
        <w:tbl>
          <w:tblPr>
            <w:tblStyle w:val="TableGrid"/>
            <w:tblW w:w="4480" w:type="dxa"/>
            <w:tblInd w:w="0" w:type="dxa"/>
            <w:tblLook w:val="04A0" w:firstRow="1" w:lastRow="0" w:firstColumn="1" w:lastColumn="0" w:noHBand="0" w:noVBand="1"/>
          </w:tblPr>
          <w:tblGrid>
            <w:gridCol w:w="2972"/>
            <w:gridCol w:w="1508"/>
          </w:tblGrid>
          <w:tr w:rsidR="0030122D" w14:paraId="7A3D7AD0" w14:textId="77777777" w:rsidTr="00FE2E8A">
            <w:trPr>
              <w:trHeight w:val="290"/>
            </w:trPr>
            <w:tc>
              <w:tcPr>
                <w:tcW w:w="2972" w:type="dxa"/>
                <w:noWrap/>
                <w:hideMark/>
              </w:tcPr>
              <w:p w14:paraId="40A5E7CB" w14:textId="77777777" w:rsidR="0030122D" w:rsidRPr="00735290" w:rsidRDefault="0030122D" w:rsidP="00FE2E8A">
                <w:pPr>
                  <w:rPr>
                    <w:rFonts w:ascii="Calibri" w:hAnsi="Calibri" w:cs="Calibri"/>
                    <w:b/>
                    <w:bCs/>
                    <w:color w:val="FF0000"/>
                    <w:sz w:val="22"/>
                    <w:szCs w:val="22"/>
                    <w:lang w:val="en-IE"/>
                  </w:rPr>
                </w:pPr>
                <w:r w:rsidRPr="003F00C8">
                  <w:rPr>
                    <w:rFonts w:ascii="Calibri" w:hAnsi="Calibri" w:cs="Calibri"/>
                    <w:b/>
                    <w:bCs/>
                    <w:sz w:val="22"/>
                    <w:szCs w:val="22"/>
                  </w:rPr>
                  <w:t>Adobe Products</w:t>
                </w:r>
              </w:p>
            </w:tc>
            <w:tc>
              <w:tcPr>
                <w:tcW w:w="1508" w:type="dxa"/>
                <w:noWrap/>
                <w:hideMark/>
              </w:tcPr>
              <w:p w14:paraId="37BA1ED4" w14:textId="6244EF6F" w:rsidR="0030122D" w:rsidRPr="00735290" w:rsidRDefault="0030122D" w:rsidP="00FE2E8A">
                <w:pPr>
                  <w:rPr>
                    <w:rFonts w:ascii="Calibri" w:hAnsi="Calibri" w:cs="Calibri"/>
                    <w:b/>
                    <w:bCs/>
                    <w:color w:val="FF0000"/>
                    <w:sz w:val="22"/>
                    <w:szCs w:val="22"/>
                  </w:rPr>
                </w:pPr>
                <w:r w:rsidRPr="003F00C8">
                  <w:rPr>
                    <w:rFonts w:ascii="Calibri" w:hAnsi="Calibri" w:cs="Calibri"/>
                    <w:b/>
                    <w:bCs/>
                    <w:sz w:val="22"/>
                    <w:szCs w:val="22"/>
                  </w:rPr>
                  <w:t>Current Number of Licenses</w:t>
                </w:r>
              </w:p>
            </w:tc>
          </w:tr>
          <w:tr w:rsidR="0030122D" w14:paraId="53BAF0B5" w14:textId="77777777" w:rsidTr="00FE2E8A">
            <w:trPr>
              <w:trHeight w:val="290"/>
            </w:trPr>
            <w:tc>
              <w:tcPr>
                <w:tcW w:w="2972" w:type="dxa"/>
                <w:noWrap/>
                <w:hideMark/>
              </w:tcPr>
              <w:p w14:paraId="239D6890"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ACROBAT PRO</w:t>
                </w:r>
              </w:p>
            </w:tc>
            <w:tc>
              <w:tcPr>
                <w:tcW w:w="1508" w:type="dxa"/>
                <w:noWrap/>
                <w:hideMark/>
              </w:tcPr>
              <w:p w14:paraId="68C11E79" w14:textId="7B8FD339"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16</w:t>
                </w:r>
                <w:r w:rsidR="00735290">
                  <w:rPr>
                    <w:rFonts w:ascii="Calibri" w:hAnsi="Calibri" w:cs="Calibri"/>
                    <w:color w:val="000000"/>
                    <w:sz w:val="22"/>
                    <w:szCs w:val="22"/>
                  </w:rPr>
                  <w:t>7</w:t>
                </w:r>
              </w:p>
            </w:tc>
          </w:tr>
          <w:tr w:rsidR="0030122D" w14:paraId="34B15CF0" w14:textId="77777777" w:rsidTr="00FE2E8A">
            <w:trPr>
              <w:trHeight w:val="290"/>
            </w:trPr>
            <w:tc>
              <w:tcPr>
                <w:tcW w:w="2972" w:type="dxa"/>
                <w:noWrap/>
                <w:hideMark/>
              </w:tcPr>
              <w:p w14:paraId="45B1270C"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ACROBAT STANDARD</w:t>
                </w:r>
              </w:p>
            </w:tc>
            <w:tc>
              <w:tcPr>
                <w:tcW w:w="1508" w:type="dxa"/>
                <w:noWrap/>
                <w:hideMark/>
              </w:tcPr>
              <w:p w14:paraId="3833C24A" w14:textId="77777777"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19</w:t>
                </w:r>
              </w:p>
            </w:tc>
          </w:tr>
          <w:tr w:rsidR="0030122D" w14:paraId="3CA633E8" w14:textId="77777777" w:rsidTr="00FE2E8A">
            <w:trPr>
              <w:trHeight w:val="290"/>
            </w:trPr>
            <w:tc>
              <w:tcPr>
                <w:tcW w:w="2972" w:type="dxa"/>
                <w:noWrap/>
                <w:hideMark/>
              </w:tcPr>
              <w:p w14:paraId="134724AE"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CREATIVE CLOUD</w:t>
                </w:r>
              </w:p>
            </w:tc>
            <w:tc>
              <w:tcPr>
                <w:tcW w:w="1508" w:type="dxa"/>
                <w:noWrap/>
                <w:hideMark/>
              </w:tcPr>
              <w:p w14:paraId="2B56D13F" w14:textId="77777777"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29</w:t>
                </w:r>
              </w:p>
            </w:tc>
          </w:tr>
          <w:tr w:rsidR="0030122D" w14:paraId="5F0FA7E4" w14:textId="77777777" w:rsidTr="00FE2E8A">
            <w:trPr>
              <w:trHeight w:val="290"/>
            </w:trPr>
            <w:tc>
              <w:tcPr>
                <w:tcW w:w="2972" w:type="dxa"/>
                <w:noWrap/>
                <w:hideMark/>
              </w:tcPr>
              <w:p w14:paraId="4F2212D6"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INDESIGN</w:t>
                </w:r>
              </w:p>
            </w:tc>
            <w:tc>
              <w:tcPr>
                <w:tcW w:w="1508" w:type="dxa"/>
                <w:noWrap/>
                <w:hideMark/>
              </w:tcPr>
              <w:p w14:paraId="6939877D" w14:textId="429A5BC1"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1</w:t>
                </w:r>
                <w:r w:rsidR="00735290">
                  <w:rPr>
                    <w:rFonts w:ascii="Calibri" w:hAnsi="Calibri" w:cs="Calibri"/>
                    <w:color w:val="000000"/>
                    <w:sz w:val="22"/>
                    <w:szCs w:val="22"/>
                  </w:rPr>
                  <w:t>3</w:t>
                </w:r>
              </w:p>
            </w:tc>
          </w:tr>
          <w:tr w:rsidR="0030122D" w14:paraId="4BD5519B" w14:textId="77777777" w:rsidTr="00FE2E8A">
            <w:trPr>
              <w:trHeight w:val="290"/>
            </w:trPr>
            <w:tc>
              <w:tcPr>
                <w:tcW w:w="2972" w:type="dxa"/>
                <w:noWrap/>
                <w:hideMark/>
              </w:tcPr>
              <w:p w14:paraId="76A8BBBA"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PHOTOSHOP</w:t>
                </w:r>
              </w:p>
            </w:tc>
            <w:tc>
              <w:tcPr>
                <w:tcW w:w="1508" w:type="dxa"/>
                <w:noWrap/>
                <w:hideMark/>
              </w:tcPr>
              <w:p w14:paraId="4236CFF9" w14:textId="77777777"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8</w:t>
                </w:r>
              </w:p>
            </w:tc>
          </w:tr>
          <w:tr w:rsidR="0030122D" w14:paraId="755E8E73" w14:textId="77777777" w:rsidTr="00FE2E8A">
            <w:trPr>
              <w:trHeight w:val="290"/>
            </w:trPr>
            <w:tc>
              <w:tcPr>
                <w:tcW w:w="2972" w:type="dxa"/>
                <w:noWrap/>
                <w:hideMark/>
              </w:tcPr>
              <w:p w14:paraId="51A89275" w14:textId="77777777" w:rsidR="0030122D" w:rsidRDefault="0030122D" w:rsidP="00FE2E8A">
                <w:pPr>
                  <w:rPr>
                    <w:rFonts w:ascii="Calibri" w:hAnsi="Calibri" w:cs="Calibri"/>
                    <w:color w:val="000000"/>
                    <w:sz w:val="22"/>
                    <w:szCs w:val="22"/>
                  </w:rPr>
                </w:pPr>
                <w:r>
                  <w:rPr>
                    <w:rFonts w:ascii="Calibri" w:hAnsi="Calibri" w:cs="Calibri"/>
                    <w:color w:val="000000"/>
                    <w:sz w:val="22"/>
                    <w:szCs w:val="22"/>
                  </w:rPr>
                  <w:t>ADOBE PREMIERE PRO</w:t>
                </w:r>
              </w:p>
            </w:tc>
            <w:tc>
              <w:tcPr>
                <w:tcW w:w="1508" w:type="dxa"/>
                <w:noWrap/>
                <w:hideMark/>
              </w:tcPr>
              <w:p w14:paraId="4B07629A" w14:textId="77777777" w:rsidR="0030122D" w:rsidRDefault="0030122D" w:rsidP="00FE2E8A">
                <w:pPr>
                  <w:jc w:val="right"/>
                  <w:rPr>
                    <w:rFonts w:ascii="Calibri" w:hAnsi="Calibri" w:cs="Calibri"/>
                    <w:color w:val="000000"/>
                    <w:sz w:val="22"/>
                    <w:szCs w:val="22"/>
                  </w:rPr>
                </w:pPr>
                <w:r>
                  <w:rPr>
                    <w:rFonts w:ascii="Calibri" w:hAnsi="Calibri" w:cs="Calibri"/>
                    <w:color w:val="000000"/>
                    <w:sz w:val="22"/>
                    <w:szCs w:val="22"/>
                  </w:rPr>
                  <w:t>6</w:t>
                </w:r>
              </w:p>
            </w:tc>
          </w:tr>
          <w:tr w:rsidR="00735290" w14:paraId="30A4E4F9" w14:textId="77777777" w:rsidTr="00FE2E8A">
            <w:trPr>
              <w:trHeight w:val="290"/>
            </w:trPr>
            <w:tc>
              <w:tcPr>
                <w:tcW w:w="2972" w:type="dxa"/>
                <w:noWrap/>
              </w:tcPr>
              <w:p w14:paraId="549DA6BA" w14:textId="6B566A55" w:rsidR="00735290" w:rsidRDefault="00735290" w:rsidP="00FE2E8A">
                <w:pPr>
                  <w:rPr>
                    <w:rFonts w:ascii="Calibri" w:hAnsi="Calibri" w:cs="Calibri"/>
                    <w:color w:val="000000"/>
                    <w:sz w:val="22"/>
                    <w:szCs w:val="22"/>
                  </w:rPr>
                </w:pPr>
                <w:r>
                  <w:rPr>
                    <w:rFonts w:ascii="Calibri" w:hAnsi="Calibri" w:cs="Calibri"/>
                    <w:color w:val="000000"/>
                    <w:sz w:val="22"/>
                    <w:szCs w:val="22"/>
                  </w:rPr>
                  <w:t>ILLUSTRATOR</w:t>
                </w:r>
              </w:p>
            </w:tc>
            <w:tc>
              <w:tcPr>
                <w:tcW w:w="1508" w:type="dxa"/>
                <w:noWrap/>
              </w:tcPr>
              <w:p w14:paraId="3F12005E" w14:textId="69D606D4" w:rsidR="00735290" w:rsidRDefault="00735290" w:rsidP="00FE2E8A">
                <w:pPr>
                  <w:jc w:val="right"/>
                  <w:rPr>
                    <w:rFonts w:ascii="Calibri" w:hAnsi="Calibri" w:cs="Calibri"/>
                    <w:color w:val="000000"/>
                    <w:sz w:val="22"/>
                    <w:szCs w:val="22"/>
                  </w:rPr>
                </w:pPr>
                <w:r>
                  <w:rPr>
                    <w:rFonts w:ascii="Calibri" w:hAnsi="Calibri" w:cs="Calibri"/>
                    <w:color w:val="000000"/>
                    <w:sz w:val="22"/>
                    <w:szCs w:val="22"/>
                  </w:rPr>
                  <w:t>1</w:t>
                </w:r>
              </w:p>
            </w:tc>
          </w:tr>
        </w:tbl>
        <w:p w14:paraId="09233C5B" w14:textId="72955C44" w:rsidR="00AE4174" w:rsidRPr="00E65157" w:rsidRDefault="00AE4174" w:rsidP="0030122D">
          <w:pPr>
            <w:spacing w:before="240" w:after="240"/>
            <w:jc w:val="both"/>
            <w:rPr>
              <w:rFonts w:ascii="Calibri" w:hAnsi="Calibri" w:cstheme="minorHAnsi"/>
              <w:bCs/>
              <w:sz w:val="22"/>
              <w:szCs w:val="22"/>
            </w:rPr>
          </w:pPr>
        </w:p>
        <w:p w14:paraId="256FC8F2" w14:textId="77777777" w:rsidR="00AE4174" w:rsidRPr="00E65157" w:rsidRDefault="00AE4174" w:rsidP="00531FDE">
          <w:pPr>
            <w:widowControl w:val="0"/>
            <w:tabs>
              <w:tab w:val="left" w:pos="426"/>
              <w:tab w:val="left" w:pos="709"/>
            </w:tabs>
            <w:autoSpaceDE w:val="0"/>
            <w:autoSpaceDN w:val="0"/>
            <w:adjustRightInd w:val="0"/>
            <w:jc w:val="both"/>
            <w:rPr>
              <w:rFonts w:ascii="Calibri" w:hAnsi="Calibri" w:cstheme="minorHAnsi"/>
              <w:sz w:val="22"/>
              <w:szCs w:val="22"/>
            </w:rPr>
          </w:pPr>
        </w:p>
        <w:p w14:paraId="3873229F" w14:textId="77777777" w:rsidR="00AE4174" w:rsidRPr="001A1DB6" w:rsidRDefault="00AE4174" w:rsidP="00AE4174">
          <w:pPr>
            <w:pStyle w:val="ListParagraph"/>
            <w:jc w:val="both"/>
            <w:rPr>
              <w:rFonts w:ascii="Calibri" w:hAnsi="Calibri" w:cstheme="minorHAnsi"/>
              <w:b/>
              <w:bCs/>
              <w:sz w:val="22"/>
              <w:szCs w:val="22"/>
              <w:u w:val="single"/>
            </w:rPr>
          </w:pPr>
        </w:p>
        <w:p w14:paraId="7A57BB7F" w14:textId="77777777" w:rsidR="00AE4174" w:rsidRPr="001A1DB6" w:rsidRDefault="00AE4174" w:rsidP="00531FDE">
          <w:pPr>
            <w:widowControl w:val="0"/>
            <w:tabs>
              <w:tab w:val="num" w:pos="720"/>
              <w:tab w:val="left" w:pos="1440"/>
              <w:tab w:val="left" w:pos="4608"/>
              <w:tab w:val="left" w:pos="5760"/>
              <w:tab w:val="left" w:pos="6912"/>
              <w:tab w:val="left" w:pos="8064"/>
              <w:tab w:val="right" w:pos="9360"/>
            </w:tabs>
            <w:autoSpaceDE w:val="0"/>
            <w:autoSpaceDN w:val="0"/>
            <w:adjustRightInd w:val="0"/>
            <w:jc w:val="both"/>
            <w:rPr>
              <w:rFonts w:ascii="Calibri" w:hAnsi="Calibri" w:cstheme="minorHAnsi"/>
              <w:color w:val="00B050"/>
              <w:sz w:val="22"/>
              <w:szCs w:val="22"/>
            </w:rPr>
          </w:pPr>
        </w:p>
        <w:p w14:paraId="15962CDF" w14:textId="292FD04B" w:rsidR="00AE4174" w:rsidRPr="00283654" w:rsidRDefault="00AE4174" w:rsidP="00283654">
          <w:pPr>
            <w:widowControl w:val="0"/>
            <w:tabs>
              <w:tab w:val="left" w:pos="426"/>
              <w:tab w:val="left" w:pos="709"/>
            </w:tabs>
            <w:autoSpaceDE w:val="0"/>
            <w:autoSpaceDN w:val="0"/>
            <w:adjustRightInd w:val="0"/>
            <w:ind w:left="426"/>
            <w:jc w:val="both"/>
            <w:rPr>
              <w:rFonts w:ascii="Calibri" w:hAnsi="Calibri" w:cstheme="minorHAnsi"/>
              <w:sz w:val="22"/>
              <w:szCs w:val="22"/>
            </w:rPr>
          </w:pPr>
        </w:p>
        <w:p w14:paraId="22A9F8B2" w14:textId="494F161E" w:rsidR="00F03F38" w:rsidRDefault="00B7276D" w:rsidP="00F03F38">
          <w:pPr>
            <w:jc w:val="both"/>
            <w:rPr>
              <w:rFonts w:ascii="Calibri" w:hAnsi="Calibri"/>
              <w:color w:val="FF0000"/>
              <w:sz w:val="22"/>
              <w:szCs w:val="22"/>
            </w:rPr>
          </w:pPr>
        </w:p>
      </w:sdtContent>
    </w:sdt>
    <w:p w14:paraId="22A9F8B3" w14:textId="77777777" w:rsidR="00F03F38" w:rsidRDefault="00F03F38" w:rsidP="00F03F38">
      <w:pPr>
        <w:jc w:val="both"/>
        <w:rPr>
          <w:rFonts w:ascii="Calibri" w:hAnsi="Calibri"/>
          <w:sz w:val="22"/>
          <w:szCs w:val="22"/>
        </w:rPr>
      </w:pPr>
    </w:p>
    <w:p w14:paraId="22A9F8B4" w14:textId="77777777" w:rsidR="00F03F38" w:rsidRDefault="00F03F38" w:rsidP="00F03F38">
      <w:pPr>
        <w:jc w:val="both"/>
        <w:rPr>
          <w:rFonts w:ascii="Calibri" w:hAnsi="Calibri"/>
          <w:sz w:val="22"/>
          <w:szCs w:val="22"/>
        </w:rPr>
      </w:pPr>
    </w:p>
    <w:p w14:paraId="22A9F8B5" w14:textId="77777777" w:rsidR="00F03F38" w:rsidRDefault="00F03F38" w:rsidP="00F03F38">
      <w:pPr>
        <w:rPr>
          <w:rFonts w:ascii="Calibri" w:hAnsi="Calibri"/>
          <w:sz w:val="22"/>
          <w:szCs w:val="22"/>
        </w:rPr>
        <w:sectPr w:rsidR="00F03F38" w:rsidSect="00454E73">
          <w:type w:val="continuous"/>
          <w:pgSz w:w="11907" w:h="16840"/>
          <w:pgMar w:top="1418" w:right="1418" w:bottom="851" w:left="1418" w:header="709" w:footer="709" w:gutter="0"/>
          <w:cols w:space="720"/>
          <w:formProt w:val="0"/>
        </w:sectPr>
      </w:pPr>
    </w:p>
    <w:p w14:paraId="22A9F8B6" w14:textId="77777777" w:rsidR="00F03F38" w:rsidRDefault="00F03F38" w:rsidP="00F03F38">
      <w:pPr>
        <w:jc w:val="both"/>
        <w:rPr>
          <w:rFonts w:ascii="Calibri" w:hAnsi="Calibri"/>
          <w:sz w:val="22"/>
          <w:szCs w:val="22"/>
        </w:rPr>
      </w:pPr>
    </w:p>
    <w:p w14:paraId="22A9F8B7" w14:textId="77777777" w:rsidR="00F03F38" w:rsidRDefault="00F03F38" w:rsidP="00F03F38">
      <w:pPr>
        <w:pStyle w:val="Heading1"/>
        <w:rPr>
          <w:rFonts w:ascii="Calibri" w:hAnsi="Calibri"/>
        </w:rPr>
      </w:pPr>
      <w:bookmarkStart w:id="83" w:name="_Toc453668461"/>
      <w:r>
        <w:rPr>
          <w:rFonts w:ascii="Calibri" w:hAnsi="Calibri"/>
        </w:rPr>
        <w:t>Appendix 2: Pricing Schedule</w:t>
      </w:r>
      <w:bookmarkEnd w:id="83"/>
    </w:p>
    <w:p w14:paraId="22A9F8B8" w14:textId="77777777" w:rsidR="00F03F38" w:rsidRDefault="00F03F38" w:rsidP="00F03F38">
      <w:pPr>
        <w:rPr>
          <w:rFonts w:ascii="Calibri" w:hAnsi="Calibri"/>
          <w:b/>
          <w:bCs/>
          <w:color w:val="333399"/>
          <w:sz w:val="32"/>
          <w:szCs w:val="32"/>
          <w:lang w:val="en-US"/>
        </w:rPr>
        <w:sectPr w:rsidR="00F03F38" w:rsidSect="00454E73">
          <w:type w:val="continuous"/>
          <w:pgSz w:w="11907" w:h="16840"/>
          <w:pgMar w:top="1418" w:right="1418" w:bottom="851" w:left="1418" w:header="709" w:footer="709" w:gutter="0"/>
          <w:cols w:space="720"/>
        </w:sectPr>
      </w:pPr>
    </w:p>
    <w:p w14:paraId="7ECB181B" w14:textId="77777777" w:rsidR="00D66661" w:rsidRPr="00097626" w:rsidRDefault="00D66661" w:rsidP="00EF2642">
      <w:pPr>
        <w:numPr>
          <w:ilvl w:val="0"/>
          <w:numId w:val="25"/>
        </w:numPr>
        <w:spacing w:after="200" w:line="276" w:lineRule="auto"/>
        <w:ind w:left="567" w:hanging="567"/>
        <w:jc w:val="both"/>
        <w:rPr>
          <w:rFonts w:ascii="Calibri" w:eastAsia="Calibri" w:hAnsi="Calibri"/>
          <w:sz w:val="22"/>
          <w:szCs w:val="22"/>
          <w:lang w:val="en-IE"/>
        </w:rPr>
      </w:pPr>
      <w:r w:rsidRPr="00097626">
        <w:rPr>
          <w:rFonts w:ascii="Calibri" w:eastAsia="Calibri" w:hAnsi="Calibri"/>
          <w:sz w:val="22"/>
          <w:szCs w:val="22"/>
          <w:lang w:val="en-IE"/>
        </w:rPr>
        <w:t>The prices quoted in the tender must be in Euro (€) and shall be exclusive of all taxes including VAT. The appropriate VAT rate(s) should be shown separately.</w:t>
      </w:r>
    </w:p>
    <w:p w14:paraId="6034CFB8" w14:textId="2A5A850A" w:rsidR="004F1D7E" w:rsidRPr="00097626" w:rsidDel="000C0C33" w:rsidRDefault="000C0C33" w:rsidP="00EF2642">
      <w:pPr>
        <w:numPr>
          <w:ilvl w:val="0"/>
          <w:numId w:val="25"/>
        </w:numPr>
        <w:spacing w:after="200" w:line="276" w:lineRule="auto"/>
        <w:ind w:left="567" w:hanging="567"/>
        <w:jc w:val="both"/>
        <w:rPr>
          <w:rFonts w:ascii="Calibri" w:eastAsia="Calibri" w:hAnsi="Calibri"/>
          <w:sz w:val="22"/>
          <w:szCs w:val="22"/>
          <w:lang w:val="en-IE"/>
        </w:rPr>
      </w:pPr>
      <w:r w:rsidRPr="004B29DB">
        <w:rPr>
          <w:rFonts w:asciiTheme="minorHAnsi" w:hAnsiTheme="minorHAnsi" w:cstheme="minorHAnsi"/>
          <w:sz w:val="22"/>
          <w:szCs w:val="22"/>
        </w:rPr>
        <w:t>Net unit</w:t>
      </w:r>
      <w:r w:rsidR="00531FDE">
        <w:rPr>
          <w:rFonts w:asciiTheme="minorHAnsi" w:hAnsiTheme="minorHAnsi" w:cstheme="minorHAnsi"/>
          <w:sz w:val="22"/>
          <w:szCs w:val="22"/>
        </w:rPr>
        <w:t xml:space="preserve"> list</w:t>
      </w:r>
      <w:r w:rsidRPr="004B29DB">
        <w:rPr>
          <w:rFonts w:asciiTheme="minorHAnsi" w:hAnsiTheme="minorHAnsi" w:cstheme="minorHAnsi"/>
          <w:sz w:val="22"/>
          <w:szCs w:val="22"/>
        </w:rPr>
        <w:t xml:space="preserve"> price </w:t>
      </w:r>
      <w:r w:rsidRPr="00925CAC">
        <w:rPr>
          <w:rFonts w:asciiTheme="minorHAnsi" w:hAnsiTheme="minorHAnsi" w:cstheme="minorHAnsi"/>
          <w:sz w:val="22"/>
          <w:szCs w:val="22"/>
        </w:rPr>
        <w:t>per annum</w:t>
      </w:r>
      <w:r w:rsidR="00531FDE" w:rsidRPr="00925CAC">
        <w:rPr>
          <w:rFonts w:asciiTheme="minorHAnsi" w:hAnsiTheme="minorHAnsi" w:cstheme="minorHAnsi"/>
          <w:sz w:val="22"/>
          <w:szCs w:val="22"/>
        </w:rPr>
        <w:t xml:space="preserve"> at the date of tender deadline</w:t>
      </w:r>
      <w:r w:rsidR="00EB7453" w:rsidRPr="00925CAC">
        <w:rPr>
          <w:rFonts w:asciiTheme="minorHAnsi" w:hAnsiTheme="minorHAnsi" w:cstheme="minorHAnsi"/>
          <w:sz w:val="22"/>
          <w:szCs w:val="22"/>
        </w:rPr>
        <w:t xml:space="preserve">, </w:t>
      </w:r>
      <w:r w:rsidRPr="00925CAC">
        <w:rPr>
          <w:rFonts w:asciiTheme="minorHAnsi" w:hAnsiTheme="minorHAnsi" w:cstheme="minorHAnsi"/>
          <w:sz w:val="22"/>
          <w:szCs w:val="22"/>
        </w:rPr>
        <w:t xml:space="preserve">the total annual price (net unit price × quantity, excluding </w:t>
      </w:r>
      <w:proofErr w:type="gramStart"/>
      <w:r w:rsidRPr="00925CAC">
        <w:rPr>
          <w:rFonts w:asciiTheme="minorHAnsi" w:hAnsiTheme="minorHAnsi" w:cstheme="minorHAnsi"/>
          <w:sz w:val="22"/>
          <w:szCs w:val="22"/>
        </w:rPr>
        <w:t>VAT)</w:t>
      </w:r>
      <w:r w:rsidR="00531FDE" w:rsidRPr="00925CAC">
        <w:rPr>
          <w:rFonts w:asciiTheme="minorHAnsi" w:hAnsiTheme="minorHAnsi" w:cstheme="minorHAnsi"/>
          <w:sz w:val="22"/>
          <w:szCs w:val="22"/>
        </w:rPr>
        <w:t xml:space="preserve"> </w:t>
      </w:r>
      <w:r w:rsidR="00EB7453" w:rsidRPr="00925CAC">
        <w:rPr>
          <w:rFonts w:asciiTheme="minorHAnsi" w:hAnsiTheme="minorHAnsi" w:cstheme="minorHAnsi"/>
          <w:sz w:val="22"/>
          <w:szCs w:val="22"/>
        </w:rPr>
        <w:t xml:space="preserve"> </w:t>
      </w:r>
      <w:r w:rsidRPr="00925CAC">
        <w:rPr>
          <w:rFonts w:asciiTheme="minorHAnsi" w:hAnsiTheme="minorHAnsi" w:cstheme="minorHAnsi"/>
          <w:sz w:val="22"/>
          <w:szCs w:val="22"/>
        </w:rPr>
        <w:t>must</w:t>
      </w:r>
      <w:proofErr w:type="gramEnd"/>
      <w:r w:rsidRPr="00925CAC">
        <w:rPr>
          <w:rFonts w:asciiTheme="minorHAnsi" w:hAnsiTheme="minorHAnsi" w:cstheme="minorHAnsi"/>
          <w:sz w:val="22"/>
          <w:szCs w:val="22"/>
        </w:rPr>
        <w:t xml:space="preserve"> be stated for each product in the table below. </w:t>
      </w:r>
      <w:r w:rsidR="00531FDE" w:rsidRPr="00925CAC">
        <w:rPr>
          <w:rFonts w:asciiTheme="minorHAnsi" w:hAnsiTheme="minorHAnsi" w:cstheme="minorHAnsi"/>
          <w:sz w:val="22"/>
          <w:szCs w:val="22"/>
        </w:rPr>
        <w:t>Percentage markup from list price must be shown</w:t>
      </w:r>
      <w:r w:rsidR="00925CAC">
        <w:rPr>
          <w:rFonts w:asciiTheme="minorHAnsi" w:hAnsiTheme="minorHAnsi" w:cstheme="minorHAnsi"/>
          <w:sz w:val="22"/>
          <w:szCs w:val="22"/>
        </w:rPr>
        <w:t>.</w:t>
      </w:r>
    </w:p>
    <w:tbl>
      <w:tblPr>
        <w:tblW w:w="9900" w:type="dxa"/>
        <w:tblLook w:val="04A0" w:firstRow="1" w:lastRow="0" w:firstColumn="1" w:lastColumn="0" w:noHBand="0" w:noVBand="1"/>
      </w:tblPr>
      <w:tblGrid>
        <w:gridCol w:w="3396"/>
        <w:gridCol w:w="1317"/>
        <w:gridCol w:w="1131"/>
        <w:gridCol w:w="1397"/>
        <w:gridCol w:w="1243"/>
        <w:gridCol w:w="1416"/>
      </w:tblGrid>
      <w:tr w:rsidR="00531FDE" w14:paraId="6884D522" w14:textId="77777777" w:rsidTr="00735290">
        <w:trPr>
          <w:trHeight w:val="1130"/>
        </w:trPr>
        <w:tc>
          <w:tcPr>
            <w:tcW w:w="3396" w:type="dxa"/>
            <w:tcBorders>
              <w:top w:val="single" w:sz="8" w:space="0" w:color="auto"/>
              <w:left w:val="single" w:sz="8" w:space="0" w:color="auto"/>
              <w:bottom w:val="single" w:sz="8" w:space="0" w:color="auto"/>
              <w:right w:val="single" w:sz="8" w:space="0" w:color="auto"/>
            </w:tcBorders>
            <w:vAlign w:val="center"/>
            <w:hideMark/>
          </w:tcPr>
          <w:p w14:paraId="452A54C5" w14:textId="77777777" w:rsidR="00531FDE" w:rsidRDefault="00531FDE">
            <w:pPr>
              <w:rPr>
                <w:rFonts w:ascii="Calibri" w:hAnsi="Calibri" w:cs="Calibri"/>
                <w:b/>
                <w:bCs/>
                <w:color w:val="000000"/>
                <w:sz w:val="22"/>
                <w:szCs w:val="22"/>
                <w:lang w:val="en-IE"/>
              </w:rPr>
            </w:pPr>
            <w:r>
              <w:rPr>
                <w:rFonts w:ascii="Calibri" w:hAnsi="Calibri" w:cs="Calibri"/>
                <w:b/>
                <w:bCs/>
                <w:color w:val="000000"/>
                <w:sz w:val="22"/>
                <w:szCs w:val="22"/>
              </w:rPr>
              <w:t>Product Name (Evaluated Products)</w:t>
            </w:r>
          </w:p>
        </w:tc>
        <w:tc>
          <w:tcPr>
            <w:tcW w:w="1317" w:type="dxa"/>
            <w:tcBorders>
              <w:top w:val="single" w:sz="8" w:space="0" w:color="auto"/>
              <w:left w:val="nil"/>
              <w:bottom w:val="single" w:sz="8" w:space="0" w:color="auto"/>
              <w:right w:val="single" w:sz="8" w:space="0" w:color="auto"/>
            </w:tcBorders>
            <w:vAlign w:val="center"/>
            <w:hideMark/>
          </w:tcPr>
          <w:p w14:paraId="0402D420" w14:textId="77777777" w:rsidR="00531FDE" w:rsidRDefault="00531FDE">
            <w:pPr>
              <w:rPr>
                <w:rFonts w:ascii="Calibri" w:hAnsi="Calibri" w:cs="Calibri"/>
                <w:b/>
                <w:bCs/>
                <w:color w:val="000000"/>
                <w:sz w:val="22"/>
                <w:szCs w:val="22"/>
              </w:rPr>
            </w:pPr>
            <w:r>
              <w:rPr>
                <w:rFonts w:ascii="Calibri" w:hAnsi="Calibri" w:cs="Calibri"/>
                <w:b/>
                <w:bCs/>
                <w:color w:val="000000"/>
                <w:sz w:val="22"/>
                <w:szCs w:val="22"/>
              </w:rPr>
              <w:t>Current Required Quantity</w:t>
            </w:r>
          </w:p>
        </w:tc>
        <w:tc>
          <w:tcPr>
            <w:tcW w:w="1131" w:type="dxa"/>
            <w:tcBorders>
              <w:top w:val="single" w:sz="8" w:space="0" w:color="auto"/>
              <w:left w:val="nil"/>
              <w:bottom w:val="single" w:sz="8" w:space="0" w:color="auto"/>
              <w:right w:val="single" w:sz="8" w:space="0" w:color="auto"/>
            </w:tcBorders>
            <w:vAlign w:val="center"/>
            <w:hideMark/>
          </w:tcPr>
          <w:p w14:paraId="7B9078D5" w14:textId="77777777" w:rsidR="00531FDE" w:rsidRDefault="00531FDE">
            <w:pPr>
              <w:rPr>
                <w:rFonts w:ascii="Calibri" w:hAnsi="Calibri" w:cs="Calibri"/>
                <w:b/>
                <w:bCs/>
                <w:color w:val="000000"/>
                <w:sz w:val="22"/>
                <w:szCs w:val="22"/>
              </w:rPr>
            </w:pPr>
            <w:r>
              <w:rPr>
                <w:rFonts w:ascii="Calibri" w:hAnsi="Calibri" w:cs="Calibri"/>
                <w:b/>
                <w:bCs/>
                <w:color w:val="000000"/>
                <w:sz w:val="22"/>
                <w:szCs w:val="22"/>
              </w:rPr>
              <w:t>List Unit Price, excluding vat, per annum.</w:t>
            </w:r>
          </w:p>
        </w:tc>
        <w:tc>
          <w:tcPr>
            <w:tcW w:w="1397" w:type="dxa"/>
            <w:tcBorders>
              <w:top w:val="single" w:sz="8" w:space="0" w:color="auto"/>
              <w:left w:val="nil"/>
              <w:bottom w:val="single" w:sz="8" w:space="0" w:color="auto"/>
              <w:right w:val="nil"/>
            </w:tcBorders>
            <w:vAlign w:val="center"/>
            <w:hideMark/>
          </w:tcPr>
          <w:p w14:paraId="70787FD5" w14:textId="77777777" w:rsidR="00531FDE" w:rsidRDefault="00531FDE">
            <w:pPr>
              <w:rPr>
                <w:rFonts w:ascii="Calibri" w:hAnsi="Calibri" w:cs="Calibri"/>
                <w:b/>
                <w:bCs/>
                <w:color w:val="000000"/>
                <w:sz w:val="22"/>
                <w:szCs w:val="22"/>
              </w:rPr>
            </w:pPr>
            <w:r>
              <w:rPr>
                <w:rFonts w:ascii="Calibri" w:hAnsi="Calibri" w:cs="Calibri"/>
                <w:b/>
                <w:bCs/>
                <w:color w:val="000000"/>
                <w:sz w:val="22"/>
                <w:szCs w:val="22"/>
              </w:rPr>
              <w:t>Total List Price, excluding vat, per annum.</w:t>
            </w:r>
          </w:p>
        </w:tc>
        <w:tc>
          <w:tcPr>
            <w:tcW w:w="1243" w:type="dxa"/>
            <w:tcBorders>
              <w:top w:val="single" w:sz="8" w:space="0" w:color="auto"/>
              <w:left w:val="single" w:sz="8" w:space="0" w:color="auto"/>
              <w:bottom w:val="nil"/>
              <w:right w:val="single" w:sz="4" w:space="0" w:color="auto"/>
            </w:tcBorders>
            <w:vAlign w:val="center"/>
            <w:hideMark/>
          </w:tcPr>
          <w:p w14:paraId="59CD0357" w14:textId="2B8442D0" w:rsidR="00531FDE" w:rsidRDefault="00531FDE">
            <w:pPr>
              <w:rPr>
                <w:rFonts w:ascii="Calibri" w:hAnsi="Calibri" w:cs="Calibri"/>
                <w:b/>
                <w:bCs/>
                <w:color w:val="000000"/>
                <w:sz w:val="22"/>
                <w:szCs w:val="22"/>
              </w:rPr>
            </w:pPr>
            <w:r>
              <w:rPr>
                <w:rFonts w:ascii="Calibri" w:hAnsi="Calibri" w:cs="Calibri"/>
                <w:b/>
                <w:bCs/>
                <w:color w:val="000000"/>
                <w:sz w:val="22"/>
                <w:szCs w:val="22"/>
              </w:rPr>
              <w:t>Percentage Markup.</w:t>
            </w:r>
          </w:p>
        </w:tc>
        <w:tc>
          <w:tcPr>
            <w:tcW w:w="1416" w:type="dxa"/>
            <w:tcBorders>
              <w:top w:val="single" w:sz="8" w:space="0" w:color="auto"/>
              <w:left w:val="nil"/>
              <w:bottom w:val="nil"/>
              <w:right w:val="single" w:sz="8" w:space="0" w:color="auto"/>
            </w:tcBorders>
            <w:vAlign w:val="center"/>
            <w:hideMark/>
          </w:tcPr>
          <w:p w14:paraId="29060F47" w14:textId="1C420346" w:rsidR="00531FDE" w:rsidRDefault="00531FDE">
            <w:pPr>
              <w:rPr>
                <w:rFonts w:ascii="Calibri" w:hAnsi="Calibri" w:cs="Calibri"/>
                <w:b/>
                <w:bCs/>
                <w:color w:val="000000"/>
                <w:sz w:val="22"/>
                <w:szCs w:val="22"/>
              </w:rPr>
            </w:pPr>
            <w:r>
              <w:rPr>
                <w:rFonts w:ascii="Calibri" w:hAnsi="Calibri" w:cs="Calibri"/>
                <w:b/>
                <w:bCs/>
                <w:color w:val="000000"/>
                <w:sz w:val="22"/>
                <w:szCs w:val="22"/>
              </w:rPr>
              <w:t>Total price, including markup, excluding vat, per annum.</w:t>
            </w:r>
          </w:p>
        </w:tc>
      </w:tr>
      <w:tr w:rsidR="00531FDE" w14:paraId="1AA101EB" w14:textId="77777777" w:rsidTr="00735290">
        <w:trPr>
          <w:trHeight w:val="320"/>
        </w:trPr>
        <w:tc>
          <w:tcPr>
            <w:tcW w:w="3396" w:type="dxa"/>
            <w:tcBorders>
              <w:top w:val="nil"/>
              <w:left w:val="single" w:sz="8" w:space="0" w:color="auto"/>
              <w:bottom w:val="single" w:sz="8" w:space="0" w:color="auto"/>
              <w:right w:val="single" w:sz="8" w:space="0" w:color="auto"/>
            </w:tcBorders>
            <w:noWrap/>
            <w:vAlign w:val="center"/>
            <w:hideMark/>
          </w:tcPr>
          <w:p w14:paraId="4AF157FC" w14:textId="77777777" w:rsidR="00531FDE" w:rsidRDefault="00531FDE">
            <w:pPr>
              <w:rPr>
                <w:rFonts w:ascii="Calibri" w:hAnsi="Calibri" w:cs="Calibri"/>
                <w:color w:val="000000"/>
                <w:sz w:val="22"/>
                <w:szCs w:val="22"/>
              </w:rPr>
            </w:pPr>
            <w:r>
              <w:rPr>
                <w:rFonts w:ascii="Calibri" w:hAnsi="Calibri" w:cs="Calibri"/>
                <w:color w:val="000000"/>
                <w:sz w:val="22"/>
                <w:szCs w:val="22"/>
              </w:rPr>
              <w:t>ADOBE ACROBAT PRO</w:t>
            </w:r>
          </w:p>
        </w:tc>
        <w:tc>
          <w:tcPr>
            <w:tcW w:w="1317" w:type="dxa"/>
            <w:tcBorders>
              <w:top w:val="nil"/>
              <w:left w:val="nil"/>
              <w:bottom w:val="single" w:sz="8" w:space="0" w:color="auto"/>
              <w:right w:val="single" w:sz="8" w:space="0" w:color="auto"/>
            </w:tcBorders>
            <w:noWrap/>
            <w:vAlign w:val="center"/>
            <w:hideMark/>
          </w:tcPr>
          <w:p w14:paraId="27C94833" w14:textId="3312B3E8" w:rsidR="00531FDE" w:rsidRDefault="00531FDE">
            <w:pPr>
              <w:jc w:val="center"/>
              <w:rPr>
                <w:rFonts w:ascii="Calibri" w:hAnsi="Calibri" w:cs="Calibri"/>
                <w:color w:val="000000"/>
                <w:sz w:val="22"/>
                <w:szCs w:val="22"/>
              </w:rPr>
            </w:pPr>
            <w:r>
              <w:rPr>
                <w:rFonts w:ascii="Calibri" w:hAnsi="Calibri" w:cs="Calibri"/>
                <w:color w:val="000000"/>
                <w:sz w:val="22"/>
                <w:szCs w:val="22"/>
              </w:rPr>
              <w:t>16</w:t>
            </w:r>
            <w:r w:rsidR="00735290">
              <w:rPr>
                <w:rFonts w:ascii="Calibri" w:hAnsi="Calibri" w:cs="Calibri"/>
                <w:color w:val="000000"/>
                <w:sz w:val="22"/>
                <w:szCs w:val="22"/>
              </w:rPr>
              <w:t>7</w:t>
            </w:r>
          </w:p>
        </w:tc>
        <w:tc>
          <w:tcPr>
            <w:tcW w:w="1131" w:type="dxa"/>
            <w:tcBorders>
              <w:top w:val="nil"/>
              <w:left w:val="nil"/>
              <w:bottom w:val="single" w:sz="8" w:space="0" w:color="auto"/>
              <w:right w:val="single" w:sz="8" w:space="0" w:color="auto"/>
            </w:tcBorders>
            <w:vAlign w:val="center"/>
            <w:hideMark/>
          </w:tcPr>
          <w:p w14:paraId="6FE38459" w14:textId="77777777" w:rsidR="00531FDE" w:rsidRDefault="00531FDE">
            <w:pPr>
              <w:rPr>
                <w:color w:val="000000"/>
              </w:rPr>
            </w:pPr>
            <w:r>
              <w:rPr>
                <w:color w:val="000000"/>
              </w:rPr>
              <w:t> </w:t>
            </w:r>
          </w:p>
        </w:tc>
        <w:tc>
          <w:tcPr>
            <w:tcW w:w="1397" w:type="dxa"/>
            <w:tcBorders>
              <w:top w:val="nil"/>
              <w:left w:val="nil"/>
              <w:bottom w:val="single" w:sz="8" w:space="0" w:color="auto"/>
              <w:right w:val="nil"/>
            </w:tcBorders>
            <w:noWrap/>
            <w:vAlign w:val="center"/>
            <w:hideMark/>
          </w:tcPr>
          <w:p w14:paraId="0659308A" w14:textId="77777777" w:rsidR="00531FDE" w:rsidRDefault="00531FDE">
            <w:pPr>
              <w:rPr>
                <w:rFonts w:ascii="Calibri" w:hAnsi="Calibri" w:cs="Calibri"/>
                <w:color w:val="000000"/>
                <w:sz w:val="22"/>
                <w:szCs w:val="22"/>
              </w:rPr>
            </w:pPr>
            <w:r>
              <w:rPr>
                <w:rFonts w:ascii="Calibri" w:hAnsi="Calibri" w:cs="Calibri"/>
                <w:color w:val="000000"/>
                <w:sz w:val="22"/>
                <w:szCs w:val="22"/>
              </w:rPr>
              <w:t> </w:t>
            </w:r>
          </w:p>
        </w:tc>
        <w:tc>
          <w:tcPr>
            <w:tcW w:w="1243" w:type="dxa"/>
            <w:tcBorders>
              <w:top w:val="single" w:sz="8" w:space="0" w:color="auto"/>
              <w:left w:val="single" w:sz="8" w:space="0" w:color="auto"/>
              <w:bottom w:val="nil"/>
              <w:right w:val="single" w:sz="4" w:space="0" w:color="auto"/>
            </w:tcBorders>
            <w:noWrap/>
            <w:vAlign w:val="bottom"/>
            <w:hideMark/>
          </w:tcPr>
          <w:p w14:paraId="26A7C852" w14:textId="77777777" w:rsidR="00531FDE" w:rsidRDefault="00531FDE">
            <w:pPr>
              <w:rPr>
                <w:rFonts w:ascii="Aptos Narrow" w:hAnsi="Aptos Narrow"/>
                <w:b/>
                <w:bCs/>
                <w:color w:val="000000"/>
                <w:sz w:val="22"/>
                <w:szCs w:val="22"/>
              </w:rPr>
            </w:pPr>
            <w:r>
              <w:rPr>
                <w:rFonts w:ascii="Aptos Narrow" w:hAnsi="Aptos Narrow"/>
                <w:b/>
                <w:bCs/>
                <w:color w:val="000000"/>
                <w:sz w:val="22"/>
                <w:szCs w:val="22"/>
              </w:rPr>
              <w:t> </w:t>
            </w:r>
          </w:p>
        </w:tc>
        <w:tc>
          <w:tcPr>
            <w:tcW w:w="1416" w:type="dxa"/>
            <w:tcBorders>
              <w:top w:val="single" w:sz="8" w:space="0" w:color="auto"/>
              <w:left w:val="nil"/>
              <w:bottom w:val="nil"/>
              <w:right w:val="single" w:sz="8" w:space="0" w:color="auto"/>
            </w:tcBorders>
            <w:noWrap/>
            <w:vAlign w:val="bottom"/>
            <w:hideMark/>
          </w:tcPr>
          <w:p w14:paraId="0DBCAF62" w14:textId="77777777" w:rsidR="00531FDE" w:rsidRDefault="00531FDE">
            <w:pPr>
              <w:rPr>
                <w:rFonts w:ascii="Aptos Narrow" w:hAnsi="Aptos Narrow"/>
                <w:b/>
                <w:bCs/>
                <w:color w:val="000000"/>
                <w:sz w:val="22"/>
                <w:szCs w:val="22"/>
              </w:rPr>
            </w:pPr>
            <w:r>
              <w:rPr>
                <w:rFonts w:ascii="Aptos Narrow" w:hAnsi="Aptos Narrow"/>
                <w:b/>
                <w:bCs/>
                <w:color w:val="000000"/>
                <w:sz w:val="22"/>
                <w:szCs w:val="22"/>
              </w:rPr>
              <w:t> </w:t>
            </w:r>
          </w:p>
        </w:tc>
      </w:tr>
      <w:tr w:rsidR="00172D3F" w14:paraId="55AEDD53" w14:textId="77777777" w:rsidTr="00735290">
        <w:trPr>
          <w:trHeight w:val="320"/>
        </w:trPr>
        <w:tc>
          <w:tcPr>
            <w:tcW w:w="3396" w:type="dxa"/>
            <w:tcBorders>
              <w:top w:val="nil"/>
              <w:left w:val="single" w:sz="8" w:space="0" w:color="auto"/>
              <w:bottom w:val="single" w:sz="8" w:space="0" w:color="auto"/>
              <w:right w:val="single" w:sz="8" w:space="0" w:color="auto"/>
            </w:tcBorders>
            <w:noWrap/>
            <w:vAlign w:val="center"/>
          </w:tcPr>
          <w:p w14:paraId="11A881CE" w14:textId="2FC11D2B" w:rsidR="00172D3F" w:rsidRDefault="00172D3F">
            <w:pPr>
              <w:rPr>
                <w:rFonts w:ascii="Calibri" w:hAnsi="Calibri" w:cs="Calibri"/>
                <w:color w:val="000000"/>
                <w:sz w:val="22"/>
                <w:szCs w:val="22"/>
              </w:rPr>
            </w:pPr>
            <w:r>
              <w:rPr>
                <w:rFonts w:ascii="Calibri" w:hAnsi="Calibri" w:cs="Calibri"/>
                <w:color w:val="000000"/>
                <w:sz w:val="22"/>
                <w:szCs w:val="22"/>
              </w:rPr>
              <w:t>ADOBE ACROBAT STANDARD</w:t>
            </w:r>
          </w:p>
        </w:tc>
        <w:tc>
          <w:tcPr>
            <w:tcW w:w="1317" w:type="dxa"/>
            <w:tcBorders>
              <w:top w:val="nil"/>
              <w:left w:val="nil"/>
              <w:bottom w:val="single" w:sz="8" w:space="0" w:color="auto"/>
              <w:right w:val="single" w:sz="8" w:space="0" w:color="auto"/>
            </w:tcBorders>
            <w:noWrap/>
            <w:vAlign w:val="center"/>
          </w:tcPr>
          <w:p w14:paraId="08886E1E" w14:textId="00BBF685" w:rsidR="00172D3F" w:rsidRDefault="00172D3F">
            <w:pPr>
              <w:jc w:val="center"/>
              <w:rPr>
                <w:rFonts w:ascii="Calibri" w:hAnsi="Calibri" w:cs="Calibri"/>
                <w:color w:val="000000"/>
                <w:sz w:val="22"/>
                <w:szCs w:val="22"/>
              </w:rPr>
            </w:pPr>
            <w:r>
              <w:rPr>
                <w:rFonts w:ascii="Calibri" w:hAnsi="Calibri" w:cs="Calibri"/>
                <w:color w:val="000000"/>
                <w:sz w:val="22"/>
                <w:szCs w:val="22"/>
              </w:rPr>
              <w:t>19</w:t>
            </w:r>
          </w:p>
        </w:tc>
        <w:tc>
          <w:tcPr>
            <w:tcW w:w="1131" w:type="dxa"/>
            <w:tcBorders>
              <w:top w:val="nil"/>
              <w:left w:val="nil"/>
              <w:bottom w:val="single" w:sz="8" w:space="0" w:color="auto"/>
              <w:right w:val="single" w:sz="8" w:space="0" w:color="auto"/>
            </w:tcBorders>
            <w:vAlign w:val="center"/>
          </w:tcPr>
          <w:p w14:paraId="74F523CD" w14:textId="77777777" w:rsidR="00172D3F" w:rsidRDefault="00172D3F">
            <w:pPr>
              <w:rPr>
                <w:color w:val="000000"/>
              </w:rPr>
            </w:pPr>
          </w:p>
        </w:tc>
        <w:tc>
          <w:tcPr>
            <w:tcW w:w="1397" w:type="dxa"/>
            <w:tcBorders>
              <w:top w:val="nil"/>
              <w:left w:val="nil"/>
              <w:bottom w:val="single" w:sz="8" w:space="0" w:color="auto"/>
              <w:right w:val="nil"/>
            </w:tcBorders>
            <w:noWrap/>
            <w:vAlign w:val="center"/>
          </w:tcPr>
          <w:p w14:paraId="7B6B646F" w14:textId="77777777" w:rsidR="00172D3F" w:rsidRDefault="00172D3F">
            <w:pPr>
              <w:rPr>
                <w:rFonts w:ascii="Calibri" w:hAnsi="Calibri" w:cs="Calibri"/>
                <w:color w:val="000000"/>
                <w:sz w:val="22"/>
                <w:szCs w:val="22"/>
              </w:rPr>
            </w:pPr>
          </w:p>
        </w:tc>
        <w:tc>
          <w:tcPr>
            <w:tcW w:w="1243" w:type="dxa"/>
            <w:tcBorders>
              <w:top w:val="single" w:sz="8" w:space="0" w:color="auto"/>
              <w:left w:val="single" w:sz="8" w:space="0" w:color="auto"/>
              <w:bottom w:val="nil"/>
              <w:right w:val="single" w:sz="4" w:space="0" w:color="auto"/>
            </w:tcBorders>
            <w:noWrap/>
            <w:vAlign w:val="bottom"/>
          </w:tcPr>
          <w:p w14:paraId="61F8E4FE" w14:textId="77777777" w:rsidR="00172D3F" w:rsidRDefault="00172D3F">
            <w:pPr>
              <w:rPr>
                <w:rFonts w:ascii="Aptos Narrow" w:hAnsi="Aptos Narrow"/>
                <w:b/>
                <w:bCs/>
                <w:color w:val="000000"/>
                <w:sz w:val="22"/>
                <w:szCs w:val="22"/>
              </w:rPr>
            </w:pPr>
          </w:p>
        </w:tc>
        <w:tc>
          <w:tcPr>
            <w:tcW w:w="1416" w:type="dxa"/>
            <w:tcBorders>
              <w:top w:val="single" w:sz="8" w:space="0" w:color="auto"/>
              <w:left w:val="nil"/>
              <w:bottom w:val="nil"/>
              <w:right w:val="single" w:sz="8" w:space="0" w:color="auto"/>
            </w:tcBorders>
            <w:noWrap/>
            <w:vAlign w:val="bottom"/>
          </w:tcPr>
          <w:p w14:paraId="2475C90E" w14:textId="77777777" w:rsidR="00172D3F" w:rsidRDefault="00172D3F">
            <w:pPr>
              <w:rPr>
                <w:rFonts w:ascii="Aptos Narrow" w:hAnsi="Aptos Narrow"/>
                <w:b/>
                <w:bCs/>
                <w:color w:val="000000"/>
                <w:sz w:val="22"/>
                <w:szCs w:val="22"/>
              </w:rPr>
            </w:pPr>
          </w:p>
        </w:tc>
      </w:tr>
      <w:tr w:rsidR="00172D3F" w14:paraId="15C24ADA" w14:textId="77777777" w:rsidTr="00735290">
        <w:trPr>
          <w:trHeight w:val="320"/>
        </w:trPr>
        <w:tc>
          <w:tcPr>
            <w:tcW w:w="3396" w:type="dxa"/>
            <w:tcBorders>
              <w:top w:val="nil"/>
              <w:left w:val="single" w:sz="8" w:space="0" w:color="auto"/>
              <w:bottom w:val="single" w:sz="8" w:space="0" w:color="auto"/>
              <w:right w:val="single" w:sz="8" w:space="0" w:color="auto"/>
            </w:tcBorders>
            <w:noWrap/>
            <w:vAlign w:val="center"/>
          </w:tcPr>
          <w:p w14:paraId="37DC2B6D" w14:textId="6CD30FCC" w:rsidR="00172D3F" w:rsidRDefault="00172D3F">
            <w:pPr>
              <w:rPr>
                <w:rFonts w:ascii="Calibri" w:hAnsi="Calibri" w:cs="Calibri"/>
                <w:color w:val="000000"/>
                <w:sz w:val="22"/>
                <w:szCs w:val="22"/>
              </w:rPr>
            </w:pPr>
            <w:r>
              <w:rPr>
                <w:rFonts w:ascii="Calibri" w:hAnsi="Calibri" w:cs="Calibri"/>
                <w:color w:val="000000"/>
                <w:sz w:val="22"/>
                <w:szCs w:val="22"/>
              </w:rPr>
              <w:t>ADOBE CREATIVE CLOUD</w:t>
            </w:r>
          </w:p>
        </w:tc>
        <w:tc>
          <w:tcPr>
            <w:tcW w:w="1317" w:type="dxa"/>
            <w:tcBorders>
              <w:top w:val="nil"/>
              <w:left w:val="nil"/>
              <w:bottom w:val="single" w:sz="8" w:space="0" w:color="auto"/>
              <w:right w:val="single" w:sz="8" w:space="0" w:color="auto"/>
            </w:tcBorders>
            <w:noWrap/>
            <w:vAlign w:val="center"/>
          </w:tcPr>
          <w:p w14:paraId="147AB57D" w14:textId="616C18F8" w:rsidR="00172D3F" w:rsidRDefault="00172D3F">
            <w:pPr>
              <w:jc w:val="center"/>
              <w:rPr>
                <w:rFonts w:ascii="Calibri" w:hAnsi="Calibri" w:cs="Calibri"/>
                <w:color w:val="000000"/>
                <w:sz w:val="22"/>
                <w:szCs w:val="22"/>
              </w:rPr>
            </w:pPr>
            <w:r>
              <w:rPr>
                <w:rFonts w:ascii="Calibri" w:hAnsi="Calibri" w:cs="Calibri"/>
                <w:color w:val="000000"/>
                <w:sz w:val="22"/>
                <w:szCs w:val="22"/>
              </w:rPr>
              <w:t>29</w:t>
            </w:r>
          </w:p>
        </w:tc>
        <w:tc>
          <w:tcPr>
            <w:tcW w:w="1131" w:type="dxa"/>
            <w:tcBorders>
              <w:top w:val="nil"/>
              <w:left w:val="nil"/>
              <w:bottom w:val="single" w:sz="8" w:space="0" w:color="auto"/>
              <w:right w:val="single" w:sz="8" w:space="0" w:color="auto"/>
            </w:tcBorders>
            <w:vAlign w:val="center"/>
          </w:tcPr>
          <w:p w14:paraId="42913B6D" w14:textId="77777777" w:rsidR="00172D3F" w:rsidRDefault="00172D3F">
            <w:pPr>
              <w:rPr>
                <w:color w:val="000000"/>
              </w:rPr>
            </w:pPr>
          </w:p>
        </w:tc>
        <w:tc>
          <w:tcPr>
            <w:tcW w:w="1397" w:type="dxa"/>
            <w:tcBorders>
              <w:top w:val="nil"/>
              <w:left w:val="nil"/>
              <w:bottom w:val="single" w:sz="8" w:space="0" w:color="auto"/>
              <w:right w:val="nil"/>
            </w:tcBorders>
            <w:noWrap/>
            <w:vAlign w:val="center"/>
          </w:tcPr>
          <w:p w14:paraId="58A19538" w14:textId="77777777" w:rsidR="00172D3F" w:rsidRDefault="00172D3F">
            <w:pPr>
              <w:rPr>
                <w:rFonts w:ascii="Calibri" w:hAnsi="Calibri" w:cs="Calibri"/>
                <w:color w:val="000000"/>
                <w:sz w:val="22"/>
                <w:szCs w:val="22"/>
              </w:rPr>
            </w:pPr>
          </w:p>
        </w:tc>
        <w:tc>
          <w:tcPr>
            <w:tcW w:w="1243" w:type="dxa"/>
            <w:tcBorders>
              <w:top w:val="single" w:sz="8" w:space="0" w:color="auto"/>
              <w:left w:val="single" w:sz="8" w:space="0" w:color="auto"/>
              <w:bottom w:val="nil"/>
              <w:right w:val="single" w:sz="4" w:space="0" w:color="auto"/>
            </w:tcBorders>
            <w:noWrap/>
            <w:vAlign w:val="bottom"/>
          </w:tcPr>
          <w:p w14:paraId="49E67044" w14:textId="77777777" w:rsidR="00172D3F" w:rsidRDefault="00172D3F">
            <w:pPr>
              <w:rPr>
                <w:rFonts w:ascii="Aptos Narrow" w:hAnsi="Aptos Narrow"/>
                <w:b/>
                <w:bCs/>
                <w:color w:val="000000"/>
                <w:sz w:val="22"/>
                <w:szCs w:val="22"/>
              </w:rPr>
            </w:pPr>
          </w:p>
        </w:tc>
        <w:tc>
          <w:tcPr>
            <w:tcW w:w="1416" w:type="dxa"/>
            <w:tcBorders>
              <w:top w:val="single" w:sz="8" w:space="0" w:color="auto"/>
              <w:left w:val="nil"/>
              <w:bottom w:val="nil"/>
              <w:right w:val="single" w:sz="8" w:space="0" w:color="auto"/>
            </w:tcBorders>
            <w:noWrap/>
            <w:vAlign w:val="bottom"/>
          </w:tcPr>
          <w:p w14:paraId="286DC243" w14:textId="77777777" w:rsidR="00172D3F" w:rsidRDefault="00172D3F">
            <w:pPr>
              <w:rPr>
                <w:rFonts w:ascii="Aptos Narrow" w:hAnsi="Aptos Narrow"/>
                <w:b/>
                <w:bCs/>
                <w:color w:val="000000"/>
                <w:sz w:val="22"/>
                <w:szCs w:val="22"/>
              </w:rPr>
            </w:pPr>
          </w:p>
        </w:tc>
      </w:tr>
      <w:tr w:rsidR="00172D3F" w14:paraId="34BF6126" w14:textId="77777777" w:rsidTr="00735290">
        <w:trPr>
          <w:trHeight w:val="320"/>
        </w:trPr>
        <w:tc>
          <w:tcPr>
            <w:tcW w:w="3396" w:type="dxa"/>
            <w:tcBorders>
              <w:top w:val="nil"/>
              <w:left w:val="single" w:sz="8" w:space="0" w:color="auto"/>
              <w:bottom w:val="single" w:sz="8" w:space="0" w:color="auto"/>
              <w:right w:val="single" w:sz="8" w:space="0" w:color="auto"/>
            </w:tcBorders>
            <w:noWrap/>
            <w:vAlign w:val="center"/>
          </w:tcPr>
          <w:p w14:paraId="73BE737F" w14:textId="6578C004" w:rsidR="00172D3F" w:rsidRDefault="00172D3F">
            <w:pPr>
              <w:rPr>
                <w:rFonts w:ascii="Calibri" w:hAnsi="Calibri" w:cs="Calibri"/>
                <w:color w:val="000000"/>
                <w:sz w:val="22"/>
                <w:szCs w:val="22"/>
              </w:rPr>
            </w:pPr>
            <w:r>
              <w:rPr>
                <w:rFonts w:ascii="Calibri" w:hAnsi="Calibri" w:cs="Calibri"/>
                <w:color w:val="000000"/>
                <w:sz w:val="22"/>
                <w:szCs w:val="22"/>
              </w:rPr>
              <w:t>ADOBE INDESIGN</w:t>
            </w:r>
          </w:p>
        </w:tc>
        <w:tc>
          <w:tcPr>
            <w:tcW w:w="1317" w:type="dxa"/>
            <w:tcBorders>
              <w:top w:val="nil"/>
              <w:left w:val="nil"/>
              <w:bottom w:val="single" w:sz="8" w:space="0" w:color="auto"/>
              <w:right w:val="single" w:sz="8" w:space="0" w:color="auto"/>
            </w:tcBorders>
            <w:noWrap/>
            <w:vAlign w:val="center"/>
          </w:tcPr>
          <w:p w14:paraId="6C61C61F" w14:textId="026FF555" w:rsidR="00172D3F" w:rsidRDefault="00172D3F">
            <w:pPr>
              <w:jc w:val="center"/>
              <w:rPr>
                <w:rFonts w:ascii="Calibri" w:hAnsi="Calibri" w:cs="Calibri"/>
                <w:color w:val="000000"/>
                <w:sz w:val="22"/>
                <w:szCs w:val="22"/>
              </w:rPr>
            </w:pPr>
            <w:r>
              <w:rPr>
                <w:rFonts w:ascii="Calibri" w:hAnsi="Calibri" w:cs="Calibri"/>
                <w:color w:val="000000"/>
                <w:sz w:val="22"/>
                <w:szCs w:val="22"/>
              </w:rPr>
              <w:t>13</w:t>
            </w:r>
          </w:p>
        </w:tc>
        <w:tc>
          <w:tcPr>
            <w:tcW w:w="1131" w:type="dxa"/>
            <w:tcBorders>
              <w:top w:val="nil"/>
              <w:left w:val="nil"/>
              <w:bottom w:val="single" w:sz="8" w:space="0" w:color="auto"/>
              <w:right w:val="single" w:sz="8" w:space="0" w:color="auto"/>
            </w:tcBorders>
            <w:vAlign w:val="center"/>
          </w:tcPr>
          <w:p w14:paraId="7DFA7E2E" w14:textId="77777777" w:rsidR="00172D3F" w:rsidRDefault="00172D3F">
            <w:pPr>
              <w:rPr>
                <w:color w:val="000000"/>
              </w:rPr>
            </w:pPr>
          </w:p>
        </w:tc>
        <w:tc>
          <w:tcPr>
            <w:tcW w:w="1397" w:type="dxa"/>
            <w:tcBorders>
              <w:top w:val="nil"/>
              <w:left w:val="nil"/>
              <w:bottom w:val="single" w:sz="8" w:space="0" w:color="auto"/>
              <w:right w:val="nil"/>
            </w:tcBorders>
            <w:noWrap/>
            <w:vAlign w:val="center"/>
          </w:tcPr>
          <w:p w14:paraId="0DC7B2B6" w14:textId="77777777" w:rsidR="00172D3F" w:rsidRDefault="00172D3F">
            <w:pPr>
              <w:rPr>
                <w:rFonts w:ascii="Calibri" w:hAnsi="Calibri" w:cs="Calibri"/>
                <w:color w:val="000000"/>
                <w:sz w:val="22"/>
                <w:szCs w:val="22"/>
              </w:rPr>
            </w:pPr>
          </w:p>
        </w:tc>
        <w:tc>
          <w:tcPr>
            <w:tcW w:w="1243" w:type="dxa"/>
            <w:tcBorders>
              <w:top w:val="single" w:sz="8" w:space="0" w:color="auto"/>
              <w:left w:val="single" w:sz="8" w:space="0" w:color="auto"/>
              <w:bottom w:val="nil"/>
              <w:right w:val="single" w:sz="4" w:space="0" w:color="auto"/>
            </w:tcBorders>
            <w:noWrap/>
            <w:vAlign w:val="bottom"/>
          </w:tcPr>
          <w:p w14:paraId="411F974E" w14:textId="77777777" w:rsidR="00172D3F" w:rsidRDefault="00172D3F">
            <w:pPr>
              <w:rPr>
                <w:rFonts w:ascii="Aptos Narrow" w:hAnsi="Aptos Narrow"/>
                <w:b/>
                <w:bCs/>
                <w:color w:val="000000"/>
                <w:sz w:val="22"/>
                <w:szCs w:val="22"/>
              </w:rPr>
            </w:pPr>
          </w:p>
        </w:tc>
        <w:tc>
          <w:tcPr>
            <w:tcW w:w="1416" w:type="dxa"/>
            <w:tcBorders>
              <w:top w:val="single" w:sz="8" w:space="0" w:color="auto"/>
              <w:left w:val="nil"/>
              <w:bottom w:val="nil"/>
              <w:right w:val="single" w:sz="8" w:space="0" w:color="auto"/>
            </w:tcBorders>
            <w:noWrap/>
            <w:vAlign w:val="bottom"/>
          </w:tcPr>
          <w:p w14:paraId="73FC6519" w14:textId="77777777" w:rsidR="00172D3F" w:rsidRDefault="00172D3F">
            <w:pPr>
              <w:rPr>
                <w:rFonts w:ascii="Aptos Narrow" w:hAnsi="Aptos Narrow"/>
                <w:b/>
                <w:bCs/>
                <w:color w:val="000000"/>
                <w:sz w:val="22"/>
                <w:szCs w:val="22"/>
              </w:rPr>
            </w:pPr>
          </w:p>
        </w:tc>
      </w:tr>
      <w:tr w:rsidR="00172D3F" w14:paraId="2D7C4C4F" w14:textId="77777777" w:rsidTr="00735290">
        <w:trPr>
          <w:trHeight w:val="320"/>
        </w:trPr>
        <w:tc>
          <w:tcPr>
            <w:tcW w:w="3396" w:type="dxa"/>
            <w:tcBorders>
              <w:top w:val="nil"/>
              <w:left w:val="single" w:sz="8" w:space="0" w:color="auto"/>
              <w:bottom w:val="single" w:sz="8" w:space="0" w:color="auto"/>
              <w:right w:val="single" w:sz="8" w:space="0" w:color="auto"/>
            </w:tcBorders>
            <w:noWrap/>
            <w:vAlign w:val="center"/>
          </w:tcPr>
          <w:p w14:paraId="57813815" w14:textId="3E5BDA29" w:rsidR="00172D3F" w:rsidRDefault="00172D3F">
            <w:pPr>
              <w:rPr>
                <w:rFonts w:ascii="Calibri" w:hAnsi="Calibri" w:cs="Calibri"/>
                <w:color w:val="000000"/>
                <w:sz w:val="22"/>
                <w:szCs w:val="22"/>
              </w:rPr>
            </w:pPr>
            <w:r>
              <w:rPr>
                <w:rFonts w:ascii="Calibri" w:hAnsi="Calibri" w:cs="Calibri"/>
                <w:color w:val="000000"/>
                <w:sz w:val="22"/>
                <w:szCs w:val="22"/>
              </w:rPr>
              <w:t>ADOBE PHOTOSHOP</w:t>
            </w:r>
          </w:p>
        </w:tc>
        <w:tc>
          <w:tcPr>
            <w:tcW w:w="1317" w:type="dxa"/>
            <w:tcBorders>
              <w:top w:val="nil"/>
              <w:left w:val="nil"/>
              <w:bottom w:val="single" w:sz="8" w:space="0" w:color="auto"/>
              <w:right w:val="single" w:sz="8" w:space="0" w:color="auto"/>
            </w:tcBorders>
            <w:noWrap/>
            <w:vAlign w:val="center"/>
          </w:tcPr>
          <w:p w14:paraId="13515419" w14:textId="64CD1DED" w:rsidR="00172D3F" w:rsidRDefault="00172D3F">
            <w:pPr>
              <w:jc w:val="center"/>
              <w:rPr>
                <w:rFonts w:ascii="Calibri" w:hAnsi="Calibri" w:cs="Calibri"/>
                <w:color w:val="000000"/>
                <w:sz w:val="22"/>
                <w:szCs w:val="22"/>
              </w:rPr>
            </w:pPr>
            <w:r>
              <w:rPr>
                <w:rFonts w:ascii="Calibri" w:hAnsi="Calibri" w:cs="Calibri"/>
                <w:color w:val="000000"/>
                <w:sz w:val="22"/>
                <w:szCs w:val="22"/>
              </w:rPr>
              <w:t>8</w:t>
            </w:r>
          </w:p>
        </w:tc>
        <w:tc>
          <w:tcPr>
            <w:tcW w:w="1131" w:type="dxa"/>
            <w:tcBorders>
              <w:top w:val="nil"/>
              <w:left w:val="nil"/>
              <w:bottom w:val="single" w:sz="8" w:space="0" w:color="auto"/>
              <w:right w:val="single" w:sz="8" w:space="0" w:color="auto"/>
            </w:tcBorders>
            <w:vAlign w:val="center"/>
          </w:tcPr>
          <w:p w14:paraId="32140E16" w14:textId="77777777" w:rsidR="00172D3F" w:rsidRDefault="00172D3F">
            <w:pPr>
              <w:rPr>
                <w:color w:val="000000"/>
              </w:rPr>
            </w:pPr>
          </w:p>
        </w:tc>
        <w:tc>
          <w:tcPr>
            <w:tcW w:w="1397" w:type="dxa"/>
            <w:tcBorders>
              <w:top w:val="nil"/>
              <w:left w:val="nil"/>
              <w:bottom w:val="single" w:sz="8" w:space="0" w:color="auto"/>
              <w:right w:val="nil"/>
            </w:tcBorders>
            <w:noWrap/>
            <w:vAlign w:val="center"/>
          </w:tcPr>
          <w:p w14:paraId="466D3503" w14:textId="77777777" w:rsidR="00172D3F" w:rsidRDefault="00172D3F">
            <w:pPr>
              <w:rPr>
                <w:rFonts w:ascii="Calibri" w:hAnsi="Calibri" w:cs="Calibri"/>
                <w:color w:val="000000"/>
                <w:sz w:val="22"/>
                <w:szCs w:val="22"/>
              </w:rPr>
            </w:pPr>
          </w:p>
        </w:tc>
        <w:tc>
          <w:tcPr>
            <w:tcW w:w="1243" w:type="dxa"/>
            <w:tcBorders>
              <w:top w:val="single" w:sz="8" w:space="0" w:color="auto"/>
              <w:left w:val="single" w:sz="8" w:space="0" w:color="auto"/>
              <w:bottom w:val="nil"/>
              <w:right w:val="single" w:sz="4" w:space="0" w:color="auto"/>
            </w:tcBorders>
            <w:noWrap/>
            <w:vAlign w:val="bottom"/>
          </w:tcPr>
          <w:p w14:paraId="669797D1" w14:textId="77777777" w:rsidR="00172D3F" w:rsidRDefault="00172D3F">
            <w:pPr>
              <w:rPr>
                <w:rFonts w:ascii="Aptos Narrow" w:hAnsi="Aptos Narrow"/>
                <w:b/>
                <w:bCs/>
                <w:color w:val="000000"/>
                <w:sz w:val="22"/>
                <w:szCs w:val="22"/>
              </w:rPr>
            </w:pPr>
          </w:p>
        </w:tc>
        <w:tc>
          <w:tcPr>
            <w:tcW w:w="1416" w:type="dxa"/>
            <w:tcBorders>
              <w:top w:val="single" w:sz="8" w:space="0" w:color="auto"/>
              <w:left w:val="nil"/>
              <w:bottom w:val="nil"/>
              <w:right w:val="single" w:sz="8" w:space="0" w:color="auto"/>
            </w:tcBorders>
            <w:noWrap/>
            <w:vAlign w:val="bottom"/>
          </w:tcPr>
          <w:p w14:paraId="60A8240F" w14:textId="77777777" w:rsidR="00172D3F" w:rsidRDefault="00172D3F">
            <w:pPr>
              <w:rPr>
                <w:rFonts w:ascii="Aptos Narrow" w:hAnsi="Aptos Narrow"/>
                <w:b/>
                <w:bCs/>
                <w:color w:val="000000"/>
                <w:sz w:val="22"/>
                <w:szCs w:val="22"/>
              </w:rPr>
            </w:pPr>
          </w:p>
        </w:tc>
      </w:tr>
      <w:tr w:rsidR="00172D3F" w14:paraId="7CCF8D65" w14:textId="77777777" w:rsidTr="00925CAC">
        <w:trPr>
          <w:trHeight w:val="320"/>
        </w:trPr>
        <w:tc>
          <w:tcPr>
            <w:tcW w:w="3396" w:type="dxa"/>
            <w:tcBorders>
              <w:top w:val="nil"/>
              <w:left w:val="single" w:sz="8" w:space="0" w:color="auto"/>
              <w:bottom w:val="single" w:sz="8" w:space="0" w:color="auto"/>
              <w:right w:val="single" w:sz="8" w:space="0" w:color="auto"/>
            </w:tcBorders>
            <w:noWrap/>
            <w:vAlign w:val="center"/>
          </w:tcPr>
          <w:p w14:paraId="497360A4" w14:textId="5270A521" w:rsidR="00172D3F" w:rsidRDefault="00172D3F">
            <w:pPr>
              <w:rPr>
                <w:rFonts w:ascii="Calibri" w:hAnsi="Calibri" w:cs="Calibri"/>
                <w:color w:val="000000"/>
                <w:sz w:val="22"/>
                <w:szCs w:val="22"/>
              </w:rPr>
            </w:pPr>
            <w:r>
              <w:rPr>
                <w:rFonts w:ascii="Calibri" w:hAnsi="Calibri" w:cs="Calibri"/>
                <w:color w:val="000000"/>
                <w:sz w:val="22"/>
                <w:szCs w:val="22"/>
              </w:rPr>
              <w:t>ADOBE PREMIERE PRO</w:t>
            </w:r>
          </w:p>
        </w:tc>
        <w:tc>
          <w:tcPr>
            <w:tcW w:w="1317" w:type="dxa"/>
            <w:tcBorders>
              <w:top w:val="nil"/>
              <w:left w:val="nil"/>
              <w:bottom w:val="single" w:sz="8" w:space="0" w:color="auto"/>
              <w:right w:val="single" w:sz="8" w:space="0" w:color="auto"/>
            </w:tcBorders>
            <w:noWrap/>
            <w:vAlign w:val="center"/>
          </w:tcPr>
          <w:p w14:paraId="6A4F5043" w14:textId="467BBB67" w:rsidR="00172D3F" w:rsidRDefault="00172D3F">
            <w:pPr>
              <w:jc w:val="center"/>
              <w:rPr>
                <w:rFonts w:ascii="Calibri" w:hAnsi="Calibri" w:cs="Calibri"/>
                <w:color w:val="000000"/>
                <w:sz w:val="22"/>
                <w:szCs w:val="22"/>
              </w:rPr>
            </w:pPr>
            <w:r>
              <w:rPr>
                <w:rFonts w:ascii="Calibri" w:hAnsi="Calibri" w:cs="Calibri"/>
                <w:color w:val="000000"/>
                <w:sz w:val="22"/>
                <w:szCs w:val="22"/>
              </w:rPr>
              <w:t>6</w:t>
            </w:r>
          </w:p>
        </w:tc>
        <w:tc>
          <w:tcPr>
            <w:tcW w:w="1131" w:type="dxa"/>
            <w:tcBorders>
              <w:top w:val="nil"/>
              <w:left w:val="nil"/>
              <w:bottom w:val="single" w:sz="8" w:space="0" w:color="auto"/>
              <w:right w:val="single" w:sz="8" w:space="0" w:color="auto"/>
            </w:tcBorders>
            <w:vAlign w:val="center"/>
          </w:tcPr>
          <w:p w14:paraId="7FC70EA0" w14:textId="77777777" w:rsidR="00172D3F" w:rsidRDefault="00172D3F">
            <w:pPr>
              <w:rPr>
                <w:color w:val="000000"/>
              </w:rPr>
            </w:pPr>
          </w:p>
        </w:tc>
        <w:tc>
          <w:tcPr>
            <w:tcW w:w="1397" w:type="dxa"/>
            <w:tcBorders>
              <w:top w:val="nil"/>
              <w:left w:val="nil"/>
              <w:bottom w:val="single" w:sz="8" w:space="0" w:color="auto"/>
              <w:right w:val="nil"/>
            </w:tcBorders>
            <w:noWrap/>
            <w:vAlign w:val="center"/>
          </w:tcPr>
          <w:p w14:paraId="12890CBC" w14:textId="77777777" w:rsidR="00172D3F" w:rsidRDefault="00172D3F">
            <w:pPr>
              <w:rPr>
                <w:rFonts w:ascii="Calibri" w:hAnsi="Calibri" w:cs="Calibri"/>
                <w:color w:val="000000"/>
                <w:sz w:val="22"/>
                <w:szCs w:val="22"/>
              </w:rPr>
            </w:pPr>
          </w:p>
        </w:tc>
        <w:tc>
          <w:tcPr>
            <w:tcW w:w="1243" w:type="dxa"/>
            <w:tcBorders>
              <w:top w:val="single" w:sz="8" w:space="0" w:color="auto"/>
              <w:left w:val="single" w:sz="8" w:space="0" w:color="auto"/>
              <w:bottom w:val="single" w:sz="4" w:space="0" w:color="auto"/>
              <w:right w:val="single" w:sz="4" w:space="0" w:color="auto"/>
            </w:tcBorders>
            <w:noWrap/>
            <w:vAlign w:val="bottom"/>
          </w:tcPr>
          <w:p w14:paraId="2EBA3E79" w14:textId="77777777" w:rsidR="00172D3F" w:rsidRDefault="00172D3F">
            <w:pPr>
              <w:rPr>
                <w:rFonts w:ascii="Aptos Narrow" w:hAnsi="Aptos Narrow"/>
                <w:b/>
                <w:bCs/>
                <w:color w:val="000000"/>
                <w:sz w:val="22"/>
                <w:szCs w:val="22"/>
              </w:rPr>
            </w:pPr>
          </w:p>
        </w:tc>
        <w:tc>
          <w:tcPr>
            <w:tcW w:w="1416" w:type="dxa"/>
            <w:tcBorders>
              <w:top w:val="single" w:sz="8" w:space="0" w:color="auto"/>
              <w:left w:val="nil"/>
              <w:bottom w:val="single" w:sz="4" w:space="0" w:color="auto"/>
              <w:right w:val="single" w:sz="8" w:space="0" w:color="auto"/>
            </w:tcBorders>
            <w:noWrap/>
            <w:vAlign w:val="bottom"/>
          </w:tcPr>
          <w:p w14:paraId="39FB67F2" w14:textId="77777777" w:rsidR="00172D3F" w:rsidRDefault="00172D3F">
            <w:pPr>
              <w:rPr>
                <w:rFonts w:ascii="Aptos Narrow" w:hAnsi="Aptos Narrow"/>
                <w:b/>
                <w:bCs/>
                <w:color w:val="000000"/>
                <w:sz w:val="22"/>
                <w:szCs w:val="22"/>
              </w:rPr>
            </w:pPr>
          </w:p>
        </w:tc>
      </w:tr>
      <w:tr w:rsidR="002B4685" w14:paraId="4E40B6F2" w14:textId="77777777" w:rsidTr="00925CAC">
        <w:trPr>
          <w:trHeight w:val="320"/>
        </w:trPr>
        <w:tc>
          <w:tcPr>
            <w:tcW w:w="3396" w:type="dxa"/>
            <w:tcBorders>
              <w:top w:val="nil"/>
              <w:left w:val="single" w:sz="8" w:space="0" w:color="auto"/>
              <w:bottom w:val="single" w:sz="8" w:space="0" w:color="auto"/>
              <w:right w:val="single" w:sz="8" w:space="0" w:color="auto"/>
            </w:tcBorders>
            <w:noWrap/>
            <w:vAlign w:val="center"/>
          </w:tcPr>
          <w:p w14:paraId="24409F77" w14:textId="591C63DD" w:rsidR="002B4685" w:rsidRDefault="002B4685">
            <w:pPr>
              <w:rPr>
                <w:rFonts w:ascii="Calibri" w:hAnsi="Calibri" w:cs="Calibri"/>
                <w:color w:val="000000"/>
                <w:sz w:val="22"/>
                <w:szCs w:val="22"/>
              </w:rPr>
            </w:pPr>
            <w:r>
              <w:rPr>
                <w:rFonts w:ascii="Calibri" w:hAnsi="Calibri" w:cs="Calibri"/>
                <w:color w:val="000000"/>
                <w:sz w:val="22"/>
                <w:szCs w:val="22"/>
              </w:rPr>
              <w:t>ILLUSTRATOR</w:t>
            </w:r>
          </w:p>
        </w:tc>
        <w:tc>
          <w:tcPr>
            <w:tcW w:w="1317" w:type="dxa"/>
            <w:tcBorders>
              <w:top w:val="nil"/>
              <w:left w:val="nil"/>
              <w:bottom w:val="single" w:sz="8" w:space="0" w:color="auto"/>
              <w:right w:val="single" w:sz="8" w:space="0" w:color="auto"/>
            </w:tcBorders>
            <w:noWrap/>
            <w:vAlign w:val="center"/>
          </w:tcPr>
          <w:p w14:paraId="5E3259B7" w14:textId="312FEB61" w:rsidR="002B4685" w:rsidRDefault="002B4685">
            <w:pPr>
              <w:jc w:val="center"/>
              <w:rPr>
                <w:rFonts w:ascii="Calibri" w:hAnsi="Calibri" w:cs="Calibri"/>
                <w:color w:val="000000"/>
                <w:sz w:val="22"/>
                <w:szCs w:val="22"/>
              </w:rPr>
            </w:pPr>
            <w:r>
              <w:rPr>
                <w:rFonts w:ascii="Calibri" w:hAnsi="Calibri" w:cs="Calibri"/>
                <w:color w:val="000000"/>
                <w:sz w:val="22"/>
                <w:szCs w:val="22"/>
              </w:rPr>
              <w:t>1</w:t>
            </w:r>
          </w:p>
        </w:tc>
        <w:tc>
          <w:tcPr>
            <w:tcW w:w="1131" w:type="dxa"/>
            <w:tcBorders>
              <w:top w:val="nil"/>
              <w:left w:val="nil"/>
              <w:bottom w:val="single" w:sz="8" w:space="0" w:color="auto"/>
              <w:right w:val="single" w:sz="8" w:space="0" w:color="auto"/>
            </w:tcBorders>
            <w:vAlign w:val="center"/>
          </w:tcPr>
          <w:p w14:paraId="4CA8B83E" w14:textId="77777777" w:rsidR="002B4685" w:rsidRDefault="002B4685">
            <w:pPr>
              <w:rPr>
                <w:color w:val="000000"/>
              </w:rPr>
            </w:pPr>
          </w:p>
        </w:tc>
        <w:tc>
          <w:tcPr>
            <w:tcW w:w="1397" w:type="dxa"/>
            <w:tcBorders>
              <w:top w:val="nil"/>
              <w:left w:val="nil"/>
              <w:bottom w:val="single" w:sz="8" w:space="0" w:color="auto"/>
              <w:right w:val="single" w:sz="4" w:space="0" w:color="auto"/>
            </w:tcBorders>
            <w:noWrap/>
            <w:vAlign w:val="center"/>
          </w:tcPr>
          <w:p w14:paraId="7FB0F88A" w14:textId="77777777" w:rsidR="002B4685" w:rsidRDefault="002B4685">
            <w:pPr>
              <w:rPr>
                <w:rFonts w:ascii="Calibri" w:hAnsi="Calibri" w:cs="Calibri"/>
                <w:color w:val="000000"/>
                <w:sz w:val="22"/>
                <w:szCs w:val="22"/>
              </w:rPr>
            </w:pPr>
          </w:p>
        </w:tc>
        <w:tc>
          <w:tcPr>
            <w:tcW w:w="1243" w:type="dxa"/>
            <w:tcBorders>
              <w:top w:val="single" w:sz="4" w:space="0" w:color="auto"/>
              <w:left w:val="single" w:sz="4" w:space="0" w:color="auto"/>
              <w:bottom w:val="single" w:sz="4" w:space="0" w:color="auto"/>
              <w:right w:val="single" w:sz="4" w:space="0" w:color="auto"/>
            </w:tcBorders>
            <w:noWrap/>
            <w:vAlign w:val="bottom"/>
          </w:tcPr>
          <w:p w14:paraId="433BB40E" w14:textId="77777777" w:rsidR="002B4685" w:rsidRDefault="002B4685">
            <w:pPr>
              <w:rPr>
                <w:rFonts w:ascii="Aptos Narrow" w:hAnsi="Aptos Narrow"/>
                <w:b/>
                <w:bCs/>
                <w:color w:val="000000"/>
                <w:sz w:val="22"/>
                <w:szCs w:val="22"/>
              </w:rPr>
            </w:pPr>
          </w:p>
        </w:tc>
        <w:tc>
          <w:tcPr>
            <w:tcW w:w="1416" w:type="dxa"/>
            <w:tcBorders>
              <w:top w:val="single" w:sz="4" w:space="0" w:color="auto"/>
              <w:left w:val="single" w:sz="4" w:space="0" w:color="auto"/>
              <w:bottom w:val="single" w:sz="4" w:space="0" w:color="auto"/>
              <w:right w:val="single" w:sz="4" w:space="0" w:color="auto"/>
            </w:tcBorders>
            <w:noWrap/>
            <w:vAlign w:val="bottom"/>
          </w:tcPr>
          <w:p w14:paraId="6477428B" w14:textId="77777777" w:rsidR="002B4685" w:rsidRDefault="002B4685">
            <w:pPr>
              <w:rPr>
                <w:rFonts w:ascii="Aptos Narrow" w:hAnsi="Aptos Narrow"/>
                <w:b/>
                <w:bCs/>
                <w:color w:val="000000"/>
                <w:sz w:val="22"/>
                <w:szCs w:val="22"/>
              </w:rPr>
            </w:pPr>
          </w:p>
        </w:tc>
      </w:tr>
    </w:tbl>
    <w:p w14:paraId="6C03F75F" w14:textId="42A23212" w:rsidR="00B936F0" w:rsidRPr="00097626" w:rsidRDefault="00B936F0" w:rsidP="004B29DB">
      <w:pPr>
        <w:spacing w:after="200" w:line="276" w:lineRule="auto"/>
        <w:jc w:val="both"/>
        <w:rPr>
          <w:rFonts w:ascii="Calibri" w:eastAsia="Calibri" w:hAnsi="Calibri"/>
          <w:sz w:val="22"/>
          <w:szCs w:val="22"/>
          <w:lang w:val="en-IE"/>
        </w:rPr>
      </w:pPr>
    </w:p>
    <w:p w14:paraId="45E6301C" w14:textId="0D2B2978" w:rsidR="00D66661" w:rsidRPr="00097626" w:rsidRDefault="00D66661" w:rsidP="00531FDE">
      <w:pPr>
        <w:spacing w:after="200" w:line="276" w:lineRule="auto"/>
        <w:jc w:val="both"/>
        <w:rPr>
          <w:rFonts w:ascii="Calibri" w:eastAsia="Calibri" w:hAnsi="Calibri"/>
          <w:sz w:val="22"/>
          <w:szCs w:val="22"/>
          <w:lang w:val="en-IE"/>
        </w:rPr>
      </w:pPr>
    </w:p>
    <w:p w14:paraId="5B841D15" w14:textId="01223DD8" w:rsidR="003051A2" w:rsidRDefault="00513152" w:rsidP="004F1D7E">
      <w:pPr>
        <w:numPr>
          <w:ilvl w:val="0"/>
          <w:numId w:val="25"/>
        </w:numPr>
        <w:spacing w:after="200" w:line="276" w:lineRule="auto"/>
        <w:ind w:left="567" w:hanging="567"/>
        <w:jc w:val="both"/>
        <w:rPr>
          <w:rFonts w:ascii="Calibri" w:eastAsia="Calibri" w:hAnsi="Calibri"/>
          <w:sz w:val="22"/>
          <w:szCs w:val="22"/>
          <w:lang w:val="en-IE"/>
        </w:rPr>
      </w:pPr>
      <w:r>
        <w:rPr>
          <w:rFonts w:ascii="Calibri" w:eastAsia="Calibri" w:hAnsi="Calibri"/>
          <w:sz w:val="22"/>
          <w:szCs w:val="22"/>
          <w:lang w:val="en-IE"/>
        </w:rPr>
        <w:t xml:space="preserve">Costs quoted must include any upgrade and downgrade rights during the </w:t>
      </w:r>
      <w:r w:rsidR="00726F8F">
        <w:rPr>
          <w:rFonts w:ascii="Calibri" w:eastAsia="Calibri" w:hAnsi="Calibri"/>
          <w:sz w:val="22"/>
          <w:szCs w:val="22"/>
          <w:lang w:val="en-IE"/>
        </w:rPr>
        <w:t>term</w:t>
      </w:r>
      <w:r>
        <w:rPr>
          <w:rFonts w:ascii="Calibri" w:eastAsia="Calibri" w:hAnsi="Calibri"/>
          <w:sz w:val="22"/>
          <w:szCs w:val="22"/>
          <w:lang w:val="en-IE"/>
        </w:rPr>
        <w:t xml:space="preserve"> of the contract.</w:t>
      </w:r>
    </w:p>
    <w:p w14:paraId="456EE603" w14:textId="4BE29558" w:rsidR="00D66661" w:rsidRPr="00912AC7" w:rsidRDefault="00A3513D" w:rsidP="00531FDE">
      <w:pPr>
        <w:numPr>
          <w:ilvl w:val="0"/>
          <w:numId w:val="25"/>
        </w:numPr>
        <w:spacing w:after="200" w:line="276" w:lineRule="auto"/>
        <w:ind w:left="567" w:hanging="567"/>
        <w:jc w:val="both"/>
        <w:rPr>
          <w:rFonts w:ascii="Calibri" w:hAnsi="Calibri"/>
          <w:sz w:val="22"/>
          <w:szCs w:val="22"/>
        </w:rPr>
      </w:pPr>
      <w:r w:rsidRPr="00A3513D">
        <w:rPr>
          <w:rFonts w:asciiTheme="minorHAnsi" w:eastAsia="Calibri" w:hAnsiTheme="minorHAnsi" w:cstheme="minorHAnsi"/>
          <w:sz w:val="22"/>
          <w:szCs w:val="22"/>
        </w:rPr>
        <w:t>Additional Adobe products not listed in this pricing schedule may be required during the contract term. The Contracting Authority may request quotations for such additional Adobe products and may choose to procure them under this contract. The Contracting Authority retains the right to procure any additional Adobe products from alternative suppliers and is under no obligation to request or purchase them through this contract.</w:t>
      </w:r>
    </w:p>
    <w:p w14:paraId="64611B59" w14:textId="75E6376B" w:rsidR="00912AC7" w:rsidRDefault="00912AC7" w:rsidP="00531FDE">
      <w:pPr>
        <w:numPr>
          <w:ilvl w:val="0"/>
          <w:numId w:val="25"/>
        </w:numPr>
        <w:spacing w:after="200" w:line="276" w:lineRule="auto"/>
        <w:ind w:left="567" w:hanging="567"/>
        <w:jc w:val="both"/>
        <w:rPr>
          <w:rFonts w:ascii="Calibri" w:hAnsi="Calibri"/>
          <w:sz w:val="22"/>
          <w:szCs w:val="22"/>
        </w:rPr>
      </w:pPr>
      <w:r>
        <w:rPr>
          <w:rFonts w:ascii="Calibri" w:hAnsi="Calibri"/>
          <w:sz w:val="22"/>
          <w:szCs w:val="22"/>
        </w:rPr>
        <w:t xml:space="preserve">Tenderers must detail their proposal for contract management, customer support and problem escalation. An account manager must be specific to liase with the Contracting </w:t>
      </w:r>
      <w:proofErr w:type="spellStart"/>
      <w:r>
        <w:rPr>
          <w:rFonts w:ascii="Calibri" w:hAnsi="Calibri"/>
          <w:sz w:val="22"/>
          <w:szCs w:val="22"/>
        </w:rPr>
        <w:t>Authourity</w:t>
      </w:r>
      <w:proofErr w:type="spellEnd"/>
      <w:r>
        <w:rPr>
          <w:rFonts w:ascii="Calibri" w:hAnsi="Calibri"/>
          <w:sz w:val="22"/>
          <w:szCs w:val="22"/>
        </w:rPr>
        <w:t>. A catalogue of all available Adobe products including the valid pricing at time of issue must be provided</w:t>
      </w:r>
      <w:r w:rsidR="005E13FE">
        <w:rPr>
          <w:rFonts w:ascii="Calibri" w:hAnsi="Calibri"/>
          <w:sz w:val="22"/>
          <w:szCs w:val="22"/>
        </w:rPr>
        <w:t xml:space="preserve"> upon request.</w:t>
      </w:r>
    </w:p>
    <w:p w14:paraId="22A9F8BA" w14:textId="77777777" w:rsidR="00F03F38" w:rsidRDefault="00F03F38" w:rsidP="00F03F38">
      <w:pPr>
        <w:jc w:val="both"/>
        <w:rPr>
          <w:rFonts w:ascii="Calibri" w:hAnsi="Calibri"/>
          <w:sz w:val="22"/>
          <w:szCs w:val="22"/>
        </w:rPr>
      </w:pPr>
    </w:p>
    <w:p w14:paraId="22A9F8BB" w14:textId="77777777" w:rsidR="00F03F38" w:rsidRDefault="00F03F38" w:rsidP="00F03F38">
      <w:pPr>
        <w:jc w:val="both"/>
        <w:rPr>
          <w:rFonts w:ascii="Calibri" w:hAnsi="Calibri"/>
          <w:sz w:val="22"/>
          <w:szCs w:val="22"/>
        </w:rPr>
      </w:pPr>
    </w:p>
    <w:p w14:paraId="22A9F8BC" w14:textId="77777777" w:rsidR="00F03F38" w:rsidRDefault="00F03F38" w:rsidP="00F03F38">
      <w:pPr>
        <w:rPr>
          <w:rFonts w:ascii="Calibri" w:hAnsi="Calibri"/>
          <w:sz w:val="22"/>
          <w:szCs w:val="22"/>
        </w:rPr>
        <w:sectPr w:rsidR="00F03F38" w:rsidSect="00454E73">
          <w:type w:val="continuous"/>
          <w:pgSz w:w="11907" w:h="16840"/>
          <w:pgMar w:top="1418" w:right="1418" w:bottom="851" w:left="1418" w:header="709" w:footer="709" w:gutter="0"/>
          <w:cols w:space="720"/>
          <w:formProt w:val="0"/>
        </w:sectPr>
      </w:pPr>
    </w:p>
    <w:p w14:paraId="22A9F8BD" w14:textId="77777777" w:rsidR="00F03F38" w:rsidRDefault="00F03F38" w:rsidP="00F03F38">
      <w:pPr>
        <w:pStyle w:val="Heading1"/>
        <w:jc w:val="both"/>
        <w:rPr>
          <w:rFonts w:ascii="Calibri" w:hAnsi="Calibri"/>
        </w:rPr>
      </w:pPr>
      <w:bookmarkStart w:id="84" w:name="_Toc453668462"/>
      <w:r>
        <w:rPr>
          <w:rFonts w:ascii="Calibri" w:hAnsi="Calibri"/>
        </w:rPr>
        <w:t>Appendix 3: Tenderers’ Statement</w:t>
      </w:r>
      <w:bookmarkEnd w:id="84"/>
    </w:p>
    <w:p w14:paraId="22A9F8BE" w14:textId="77777777"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[Tenderers shall complete and return the following form of Tenderers’ Statement printed on the Tenderers’ headed notepaper and signed by the Tenderer.] </w:t>
      </w:r>
    </w:p>
    <w:p w14:paraId="22A9F8C0" w14:textId="77777777" w:rsidR="00F03F38" w:rsidRDefault="00F03F38" w:rsidP="00F03F38">
      <w:pPr>
        <w:keepLines/>
        <w:jc w:val="both"/>
        <w:rPr>
          <w:rFonts w:ascii="Calibri" w:hAnsi="Calibri"/>
          <w:sz w:val="22"/>
          <w:szCs w:val="22"/>
        </w:rPr>
      </w:pPr>
    </w:p>
    <w:p w14:paraId="22A9F8C1" w14:textId="77777777" w:rsidR="00F03F38" w:rsidRDefault="00F03F38" w:rsidP="00F03F38">
      <w:pPr>
        <w:keepLines/>
        <w:jc w:val="both"/>
        <w:rPr>
          <w:rFonts w:ascii="Calibri" w:hAnsi="Calibri"/>
          <w:b/>
          <w:sz w:val="22"/>
          <w:szCs w:val="22"/>
        </w:rPr>
      </w:pPr>
      <w:r>
        <w:rPr>
          <w:rFonts w:ascii="Calibri" w:hAnsi="Calibri"/>
          <w:b/>
          <w:sz w:val="22"/>
          <w:szCs w:val="22"/>
        </w:rPr>
        <w:t>TENDERERS’ STATEMENT</w:t>
      </w:r>
    </w:p>
    <w:p w14:paraId="22A9F8C2" w14:textId="77777777" w:rsidR="00F03F38" w:rsidRDefault="00F03F38" w:rsidP="00F03F38">
      <w:pPr>
        <w:keepLines/>
        <w:jc w:val="both"/>
        <w:rPr>
          <w:rFonts w:ascii="Calibri" w:hAnsi="Calibri"/>
          <w:b/>
          <w:sz w:val="22"/>
          <w:szCs w:val="22"/>
        </w:rPr>
      </w:pPr>
    </w:p>
    <w:p w14:paraId="22A9F8C3" w14:textId="7A0F1672" w:rsidR="00F03F38" w:rsidRPr="00D66661" w:rsidRDefault="00F03F38" w:rsidP="00F03F38">
      <w:pPr>
        <w:spacing w:after="200" w:line="316" w:lineRule="auto"/>
        <w:jc w:val="both"/>
        <w:rPr>
          <w:rFonts w:asciiTheme="minorHAnsi" w:hAnsiTheme="minorHAnsi" w:cstheme="minorHAnsi"/>
          <w:b/>
          <w:sz w:val="22"/>
          <w:szCs w:val="22"/>
        </w:rPr>
      </w:pPr>
      <w:r w:rsidRPr="00D66661">
        <w:rPr>
          <w:rFonts w:asciiTheme="minorHAnsi" w:hAnsiTheme="minorHAnsi" w:cstheme="minorHAnsi"/>
          <w:b/>
          <w:sz w:val="22"/>
          <w:szCs w:val="22"/>
        </w:rPr>
        <w:t xml:space="preserve">TO: </w:t>
      </w:r>
      <w:sdt>
        <w:sdtPr>
          <w:rPr>
            <w:rFonts w:asciiTheme="minorHAnsi" w:hAnsiTheme="minorHAnsi" w:cstheme="minorHAnsi"/>
            <w:b/>
            <w:sz w:val="22"/>
            <w:szCs w:val="22"/>
          </w:rPr>
          <w:id w:val="1406299"/>
          <w:placeholder>
            <w:docPart w:val="5B200EEEB7314A74848DFA0BEBE12B12"/>
          </w:placeholder>
        </w:sdtPr>
        <w:sdtEndPr/>
        <w:sdtContent>
          <w:r w:rsidR="00D66661" w:rsidRPr="00D66661">
            <w:rPr>
              <w:rFonts w:asciiTheme="minorHAnsi" w:hAnsiTheme="minorHAnsi" w:cstheme="minorHAnsi"/>
              <w:b/>
            </w:rPr>
            <w:t>The Minister for</w:t>
          </w:r>
          <w:r w:rsidR="005758C8">
            <w:rPr>
              <w:rFonts w:asciiTheme="minorHAnsi" w:hAnsiTheme="minorHAnsi" w:cstheme="minorHAnsi"/>
              <w:b/>
            </w:rPr>
            <w:t xml:space="preserve"> </w:t>
          </w:r>
          <w:r w:rsidR="00D66661" w:rsidRPr="00D66661">
            <w:rPr>
              <w:rFonts w:asciiTheme="minorHAnsi" w:hAnsiTheme="minorHAnsi" w:cstheme="minorHAnsi"/>
              <w:b/>
            </w:rPr>
            <w:t>Social Protection</w:t>
          </w:r>
        </w:sdtContent>
      </w:sdt>
    </w:p>
    <w:p w14:paraId="22A9F8C4" w14:textId="097771EE" w:rsidR="00F03F38" w:rsidRDefault="00F03F38" w:rsidP="00F03F38">
      <w:pPr>
        <w:spacing w:after="200" w:line="316" w:lineRule="auto"/>
        <w:jc w:val="both"/>
        <w:rPr>
          <w:rFonts w:ascii="Calibri" w:hAnsi="Calibri"/>
          <w:sz w:val="22"/>
          <w:szCs w:val="22"/>
        </w:rPr>
      </w:pPr>
      <w:r>
        <w:rPr>
          <w:rFonts w:ascii="Calibri" w:hAnsi="Calibri"/>
          <w:sz w:val="22"/>
          <w:szCs w:val="22"/>
        </w:rPr>
        <w:t xml:space="preserve">RE: Request for Tenders for the Supply of </w:t>
      </w:r>
      <w:r w:rsidR="00021B4C">
        <w:t>Adobe Software and Support</w:t>
      </w:r>
      <w:r>
        <w:rPr>
          <w:rFonts w:ascii="Calibri" w:hAnsi="Calibri"/>
          <w:sz w:val="22"/>
          <w:szCs w:val="22"/>
        </w:rPr>
        <w:t xml:space="preserve"> </w:t>
      </w:r>
    </w:p>
    <w:p w14:paraId="22A9F8C6" w14:textId="1E9919B3" w:rsidR="00F03F38" w:rsidRDefault="00F03F38" w:rsidP="00F03F38">
      <w:pPr>
        <w:spacing w:after="200" w:line="316" w:lineRule="auto"/>
        <w:jc w:val="both"/>
        <w:rPr>
          <w:rFonts w:ascii="Calibri" w:hAnsi="Calibri"/>
          <w:sz w:val="22"/>
          <w:szCs w:val="22"/>
        </w:rPr>
      </w:pPr>
      <w:r>
        <w:rPr>
          <w:rFonts w:ascii="Calibri" w:hAnsi="Calibri"/>
          <w:sz w:val="22"/>
          <w:szCs w:val="22"/>
        </w:rPr>
        <w:t>Having examined your Request for Tenders (the “RFT”) including the Instructions to Tenderers, the Selection and Award Criteria, the Requirements and Specifications, and the Terms and Conditions of the Goods Contract, we hereby a</w:t>
      </w:r>
      <w:r w:rsidR="00D66661">
        <w:rPr>
          <w:rFonts w:ascii="Calibri" w:hAnsi="Calibri"/>
          <w:sz w:val="22"/>
          <w:szCs w:val="22"/>
        </w:rPr>
        <w:t>gree and declare the following:</w:t>
      </w:r>
    </w:p>
    <w:tbl>
      <w:tblPr>
        <w:tblW w:w="0" w:type="auto"/>
        <w:tblLook w:val="01E0" w:firstRow="1" w:lastRow="1" w:firstColumn="1" w:lastColumn="1" w:noHBand="0" w:noVBand="0"/>
      </w:tblPr>
      <w:tblGrid>
        <w:gridCol w:w="762"/>
        <w:gridCol w:w="8309"/>
      </w:tblGrid>
      <w:tr w:rsidR="00F03F38" w14:paraId="22A9F8C9" w14:textId="77777777" w:rsidTr="00D63E1B">
        <w:tc>
          <w:tcPr>
            <w:tcW w:w="769" w:type="dxa"/>
            <w:hideMark/>
          </w:tcPr>
          <w:p w14:paraId="22A9F8C7" w14:textId="77777777" w:rsidR="00F03F38" w:rsidRDefault="00F03F38">
            <w:pPr>
              <w:jc w:val="both"/>
              <w:rPr>
                <w:rFonts w:ascii="Calibri" w:hAnsi="Calibri"/>
                <w:color w:val="000080"/>
                <w:sz w:val="22"/>
                <w:szCs w:val="22"/>
              </w:rPr>
            </w:pPr>
            <w:r>
              <w:rPr>
                <w:rFonts w:ascii="Calibri" w:hAnsi="Calibri"/>
                <w:color w:val="000080"/>
                <w:sz w:val="22"/>
                <w:szCs w:val="22"/>
              </w:rPr>
              <w:t>1.</w:t>
            </w:r>
          </w:p>
        </w:tc>
        <w:tc>
          <w:tcPr>
            <w:tcW w:w="8473" w:type="dxa"/>
            <w:hideMark/>
          </w:tcPr>
          <w:p w14:paraId="22A9F8C8" w14:textId="77777777" w:rsidR="00F03F38" w:rsidRDefault="00F03F38">
            <w:pPr>
              <w:spacing w:after="200" w:line="316" w:lineRule="auto"/>
              <w:jc w:val="both"/>
              <w:rPr>
                <w:rFonts w:ascii="Calibri" w:hAnsi="Calibri"/>
                <w:sz w:val="22"/>
                <w:szCs w:val="22"/>
              </w:rPr>
            </w:pPr>
            <w:r>
              <w:rPr>
                <w:rFonts w:ascii="Calibri" w:hAnsi="Calibri"/>
                <w:sz w:val="22"/>
                <w:szCs w:val="22"/>
              </w:rPr>
              <w:t>We understand the nature and extent of the Goods required to be delivered as described in Requirements and Specifications at Appendix 1 to the RFT.</w:t>
            </w:r>
          </w:p>
        </w:tc>
      </w:tr>
      <w:tr w:rsidR="00F03F38" w14:paraId="22A9F8CC" w14:textId="77777777" w:rsidTr="00D63E1B">
        <w:tc>
          <w:tcPr>
            <w:tcW w:w="769" w:type="dxa"/>
            <w:hideMark/>
          </w:tcPr>
          <w:p w14:paraId="22A9F8CA" w14:textId="77777777" w:rsidR="00F03F38" w:rsidRDefault="00F03F38">
            <w:pPr>
              <w:jc w:val="both"/>
              <w:rPr>
                <w:rFonts w:ascii="Calibri" w:hAnsi="Calibri"/>
                <w:color w:val="000080"/>
                <w:sz w:val="22"/>
                <w:szCs w:val="22"/>
              </w:rPr>
            </w:pPr>
            <w:r>
              <w:rPr>
                <w:rFonts w:ascii="Calibri" w:hAnsi="Calibri"/>
                <w:color w:val="000080"/>
                <w:sz w:val="22"/>
                <w:szCs w:val="22"/>
              </w:rPr>
              <w:t>2.</w:t>
            </w:r>
          </w:p>
        </w:tc>
        <w:tc>
          <w:tcPr>
            <w:tcW w:w="8473" w:type="dxa"/>
            <w:hideMark/>
          </w:tcPr>
          <w:p w14:paraId="22A9F8CB" w14:textId="0B2F0539" w:rsidR="00F03F38" w:rsidRDefault="00F03F38" w:rsidP="002A1688">
            <w:pPr>
              <w:spacing w:after="200" w:line="316" w:lineRule="auto"/>
              <w:jc w:val="both"/>
              <w:rPr>
                <w:rFonts w:ascii="Calibri" w:hAnsi="Calibri"/>
                <w:sz w:val="22"/>
                <w:szCs w:val="22"/>
              </w:rPr>
            </w:pPr>
            <w:r>
              <w:rPr>
                <w:rFonts w:ascii="Calibri" w:hAnsi="Calibri"/>
                <w:sz w:val="22"/>
                <w:szCs w:val="22"/>
              </w:rPr>
              <w:t xml:space="preserve">We accept all of the Terms and Conditions of the RFT, the Goods Contract, </w:t>
            </w:r>
            <w:r w:rsidR="00D66661">
              <w:rPr>
                <w:rFonts w:ascii="Calibri" w:hAnsi="Calibri"/>
                <w:sz w:val="22"/>
                <w:szCs w:val="22"/>
              </w:rPr>
              <w:t xml:space="preserve">the ICT Acceptable Use Policy </w:t>
            </w:r>
            <w:r>
              <w:rPr>
                <w:rFonts w:ascii="Calibri" w:hAnsi="Calibri"/>
                <w:sz w:val="22"/>
              </w:rPr>
              <w:t>and the Confidentiality Agreement</w:t>
            </w:r>
            <w:r>
              <w:rPr>
                <w:rFonts w:ascii="Calibri" w:hAnsi="Calibri"/>
                <w:sz w:val="22"/>
                <w:szCs w:val="22"/>
              </w:rPr>
              <w:t xml:space="preserve"> and agree, if awarded a Goods Contract, to execute the Goods Co</w:t>
            </w:r>
            <w:r w:rsidR="004A7C34">
              <w:rPr>
                <w:rFonts w:ascii="Calibri" w:hAnsi="Calibri"/>
                <w:sz w:val="22"/>
                <w:szCs w:val="22"/>
              </w:rPr>
              <w:t xml:space="preserve">ntract at Appendix </w:t>
            </w:r>
            <w:r w:rsidR="002A1688">
              <w:rPr>
                <w:rFonts w:ascii="Calibri" w:hAnsi="Calibri"/>
                <w:sz w:val="22"/>
                <w:szCs w:val="22"/>
              </w:rPr>
              <w:t>5</w:t>
            </w:r>
            <w:r w:rsidR="00D66661">
              <w:rPr>
                <w:rFonts w:ascii="Calibri" w:hAnsi="Calibri"/>
                <w:sz w:val="22"/>
                <w:szCs w:val="22"/>
              </w:rPr>
              <w:t xml:space="preserve"> t</w:t>
            </w:r>
            <w:r w:rsidR="004A7C34">
              <w:rPr>
                <w:rFonts w:ascii="Calibri" w:hAnsi="Calibri"/>
                <w:sz w:val="22"/>
                <w:szCs w:val="22"/>
              </w:rPr>
              <w:t xml:space="preserve">o the RFT, </w:t>
            </w:r>
            <w:r>
              <w:rPr>
                <w:rFonts w:ascii="Calibri" w:hAnsi="Calibri"/>
                <w:sz w:val="22"/>
                <w:szCs w:val="22"/>
              </w:rPr>
              <w:t xml:space="preserve">the Confidentiality Agreement at Appendix </w:t>
            </w:r>
            <w:r w:rsidR="002A1688">
              <w:rPr>
                <w:rFonts w:ascii="Calibri" w:hAnsi="Calibri"/>
                <w:sz w:val="22"/>
                <w:szCs w:val="22"/>
              </w:rPr>
              <w:t>6</w:t>
            </w:r>
            <w:r>
              <w:rPr>
                <w:rFonts w:ascii="Calibri" w:hAnsi="Calibri"/>
                <w:sz w:val="22"/>
                <w:szCs w:val="22"/>
              </w:rPr>
              <w:t xml:space="preserve"> to the RFT</w:t>
            </w:r>
            <w:r w:rsidR="004A7C34">
              <w:rPr>
                <w:rFonts w:ascii="Calibri" w:hAnsi="Calibri"/>
                <w:sz w:val="22"/>
                <w:szCs w:val="22"/>
              </w:rPr>
              <w:t xml:space="preserve"> and the ICT Acc</w:t>
            </w:r>
            <w:r w:rsidR="001A650E">
              <w:rPr>
                <w:rFonts w:ascii="Calibri" w:hAnsi="Calibri"/>
                <w:sz w:val="22"/>
                <w:szCs w:val="22"/>
              </w:rPr>
              <w:t xml:space="preserve">eptable Use Policy at Appendix </w:t>
            </w:r>
            <w:r w:rsidR="002A1688">
              <w:rPr>
                <w:rFonts w:ascii="Calibri" w:hAnsi="Calibri"/>
                <w:sz w:val="22"/>
                <w:szCs w:val="22"/>
              </w:rPr>
              <w:t>7</w:t>
            </w:r>
            <w:r w:rsidR="004A7C34">
              <w:rPr>
                <w:rFonts w:ascii="Calibri" w:hAnsi="Calibri"/>
                <w:sz w:val="22"/>
                <w:szCs w:val="22"/>
              </w:rPr>
              <w:t xml:space="preserve"> to the RFT</w:t>
            </w:r>
            <w:r>
              <w:rPr>
                <w:rFonts w:ascii="Calibri" w:hAnsi="Calibri"/>
                <w:sz w:val="22"/>
                <w:szCs w:val="22"/>
              </w:rPr>
              <w:t>.</w:t>
            </w:r>
          </w:p>
        </w:tc>
      </w:tr>
      <w:tr w:rsidR="00F03F38" w14:paraId="22A9F8CF" w14:textId="77777777" w:rsidTr="000618FC">
        <w:tc>
          <w:tcPr>
            <w:tcW w:w="769" w:type="dxa"/>
            <w:hideMark/>
          </w:tcPr>
          <w:p w14:paraId="22A9F8CD" w14:textId="77777777" w:rsidR="00F03F38" w:rsidRDefault="00F03F38">
            <w:pPr>
              <w:jc w:val="both"/>
              <w:rPr>
                <w:rFonts w:ascii="Calibri" w:hAnsi="Calibri"/>
                <w:color w:val="000080"/>
                <w:sz w:val="22"/>
                <w:szCs w:val="22"/>
              </w:rPr>
            </w:pPr>
            <w:r>
              <w:rPr>
                <w:rFonts w:ascii="Calibri" w:hAnsi="Calibri"/>
                <w:color w:val="000080"/>
                <w:sz w:val="22"/>
                <w:szCs w:val="22"/>
              </w:rPr>
              <w:t>3.</w:t>
            </w:r>
          </w:p>
        </w:tc>
        <w:tc>
          <w:tcPr>
            <w:tcW w:w="8473" w:type="dxa"/>
            <w:hideMark/>
          </w:tcPr>
          <w:p w14:paraId="22A9F8CE" w14:textId="77777777" w:rsidR="00F03F38" w:rsidRDefault="00F03F38">
            <w:pPr>
              <w:spacing w:after="200" w:line="316" w:lineRule="auto"/>
              <w:jc w:val="both"/>
              <w:rPr>
                <w:rFonts w:ascii="Calibri" w:hAnsi="Calibri"/>
                <w:sz w:val="22"/>
                <w:szCs w:val="22"/>
              </w:rPr>
            </w:pPr>
            <w:r>
              <w:rPr>
                <w:rFonts w:ascii="Calibri" w:hAnsi="Calibri"/>
                <w:sz w:val="22"/>
                <w:szCs w:val="22"/>
              </w:rPr>
              <w:t>We accept all the Selection and Award Criteria as set out in Part 3 of the RFT.</w:t>
            </w:r>
          </w:p>
        </w:tc>
      </w:tr>
      <w:tr w:rsidR="00F03F38" w14:paraId="22A9F8D6" w14:textId="77777777" w:rsidTr="000618FC">
        <w:trPr>
          <w:trHeight w:val="688"/>
        </w:trPr>
        <w:tc>
          <w:tcPr>
            <w:tcW w:w="769" w:type="dxa"/>
          </w:tcPr>
          <w:p w14:paraId="22A9F8D0" w14:textId="77777777" w:rsidR="00F03F38" w:rsidRDefault="00F03F38">
            <w:pPr>
              <w:jc w:val="both"/>
              <w:rPr>
                <w:rFonts w:ascii="Calibri" w:hAnsi="Calibri"/>
                <w:color w:val="000080"/>
                <w:sz w:val="22"/>
                <w:szCs w:val="22"/>
              </w:rPr>
            </w:pPr>
            <w:r>
              <w:rPr>
                <w:rFonts w:ascii="Calibri" w:hAnsi="Calibri"/>
                <w:color w:val="000080"/>
                <w:sz w:val="22"/>
                <w:szCs w:val="22"/>
              </w:rPr>
              <w:t>4.</w:t>
            </w:r>
          </w:p>
          <w:p w14:paraId="22A9F8D1" w14:textId="77777777" w:rsidR="00F03F38" w:rsidRDefault="00F03F38">
            <w:pPr>
              <w:jc w:val="both"/>
              <w:rPr>
                <w:rFonts w:ascii="Calibri" w:hAnsi="Calibri"/>
                <w:color w:val="000080"/>
                <w:sz w:val="22"/>
                <w:szCs w:val="22"/>
              </w:rPr>
            </w:pPr>
          </w:p>
          <w:p w14:paraId="22A9F8D3" w14:textId="0BCB95A8" w:rsidR="00F03F38" w:rsidRDefault="00F03F38">
            <w:pPr>
              <w:jc w:val="both"/>
              <w:rPr>
                <w:rFonts w:ascii="Calibri" w:hAnsi="Calibri"/>
                <w:color w:val="000080"/>
                <w:sz w:val="22"/>
                <w:szCs w:val="22"/>
              </w:rPr>
            </w:pPr>
          </w:p>
        </w:tc>
        <w:tc>
          <w:tcPr>
            <w:tcW w:w="8473" w:type="dxa"/>
            <w:hideMark/>
          </w:tcPr>
          <w:p w14:paraId="22A9F8D5" w14:textId="4C5F49B6" w:rsidR="00F03F38" w:rsidRDefault="00F03F38" w:rsidP="000618FC">
            <w:pPr>
              <w:spacing w:after="200" w:line="316" w:lineRule="auto"/>
              <w:jc w:val="both"/>
              <w:rPr>
                <w:rFonts w:ascii="Calibri" w:hAnsi="Calibri"/>
                <w:sz w:val="22"/>
                <w:szCs w:val="22"/>
              </w:rPr>
            </w:pPr>
            <w:r>
              <w:rPr>
                <w:rFonts w:ascii="Calibri" w:hAnsi="Calibri"/>
                <w:sz w:val="22"/>
                <w:szCs w:val="22"/>
              </w:rPr>
              <w:t>We agree to supply the Contracting Authority with the Goods in accordance with the RFT and our Tender.</w:t>
            </w:r>
          </w:p>
        </w:tc>
      </w:tr>
      <w:tr w:rsidR="000618FC" w14:paraId="299E5A14" w14:textId="77777777" w:rsidTr="000618FC">
        <w:trPr>
          <w:trHeight w:val="1238"/>
        </w:trPr>
        <w:tc>
          <w:tcPr>
            <w:tcW w:w="769" w:type="dxa"/>
          </w:tcPr>
          <w:p w14:paraId="7572B7C2" w14:textId="77777777" w:rsidR="000618FC" w:rsidRDefault="000618FC" w:rsidP="000618FC">
            <w:pPr>
              <w:jc w:val="both"/>
              <w:rPr>
                <w:rFonts w:ascii="Calibri" w:hAnsi="Calibri"/>
                <w:color w:val="000080"/>
                <w:sz w:val="22"/>
                <w:szCs w:val="22"/>
              </w:rPr>
            </w:pPr>
            <w:r>
              <w:rPr>
                <w:rFonts w:ascii="Calibri" w:hAnsi="Calibri"/>
                <w:color w:val="000080"/>
                <w:sz w:val="22"/>
                <w:szCs w:val="22"/>
              </w:rPr>
              <w:t>5.</w:t>
            </w:r>
          </w:p>
        </w:tc>
        <w:tc>
          <w:tcPr>
            <w:tcW w:w="8473" w:type="dxa"/>
          </w:tcPr>
          <w:p w14:paraId="4D008FED" w14:textId="77777777" w:rsidR="000618FC" w:rsidRDefault="000618FC" w:rsidP="000618FC">
            <w:pPr>
              <w:spacing w:after="200" w:line="316" w:lineRule="auto"/>
              <w:jc w:val="both"/>
              <w:rPr>
                <w:rFonts w:ascii="Calibri" w:hAnsi="Calibri"/>
                <w:sz w:val="22"/>
                <w:szCs w:val="22"/>
              </w:rPr>
            </w:pPr>
            <w:r>
              <w:rPr>
                <w:rFonts w:ascii="Calibri" w:hAnsi="Calibri"/>
                <w:sz w:val="22"/>
                <w:szCs w:val="22"/>
              </w:rPr>
              <w:t>We agree that, if awarded any Goods Contract we shall, in the performance of such contract, comply with all applicable obligations in the field of environmental, social and labour law.</w:t>
            </w:r>
          </w:p>
        </w:tc>
      </w:tr>
      <w:tr w:rsidR="00F03F38" w14:paraId="22A9F8D9" w14:textId="77777777" w:rsidTr="00D63E1B">
        <w:tc>
          <w:tcPr>
            <w:tcW w:w="769" w:type="dxa"/>
            <w:hideMark/>
          </w:tcPr>
          <w:p w14:paraId="22A9F8D7" w14:textId="77777777" w:rsidR="00F03F38" w:rsidRDefault="00F03F38">
            <w:pPr>
              <w:jc w:val="both"/>
              <w:rPr>
                <w:rFonts w:ascii="Calibri" w:hAnsi="Calibri"/>
                <w:color w:val="000080"/>
                <w:sz w:val="22"/>
                <w:szCs w:val="22"/>
              </w:rPr>
            </w:pPr>
            <w:r>
              <w:rPr>
                <w:rFonts w:ascii="Calibri" w:hAnsi="Calibri"/>
                <w:color w:val="000080"/>
                <w:sz w:val="22"/>
                <w:szCs w:val="22"/>
              </w:rPr>
              <w:t>6.</w:t>
            </w:r>
          </w:p>
        </w:tc>
        <w:tc>
          <w:tcPr>
            <w:tcW w:w="8473" w:type="dxa"/>
            <w:hideMark/>
          </w:tcPr>
          <w:p w14:paraId="22A9F8D8" w14:textId="77777777" w:rsidR="00F03F38" w:rsidRDefault="00F03F38">
            <w:pPr>
              <w:spacing w:after="200" w:line="316" w:lineRule="auto"/>
              <w:jc w:val="both"/>
              <w:rPr>
                <w:rFonts w:ascii="Calibri" w:hAnsi="Calibri"/>
                <w:sz w:val="22"/>
                <w:szCs w:val="22"/>
              </w:rPr>
            </w:pPr>
            <w:r>
              <w:rPr>
                <w:rFonts w:ascii="Calibri" w:hAnsi="Calibri"/>
                <w:sz w:val="22"/>
                <w:szCs w:val="22"/>
              </w:rPr>
              <w:t>We confirm that we have complied with all requirements as set out at Part 2 of the RFT.</w:t>
            </w:r>
          </w:p>
        </w:tc>
      </w:tr>
      <w:tr w:rsidR="00F03F38" w14:paraId="22A9F8DC" w14:textId="77777777" w:rsidTr="00F202D8">
        <w:tc>
          <w:tcPr>
            <w:tcW w:w="769" w:type="dxa"/>
            <w:hideMark/>
          </w:tcPr>
          <w:p w14:paraId="22A9F8DA" w14:textId="77777777" w:rsidR="00F03F38" w:rsidRDefault="00F03F38">
            <w:pPr>
              <w:jc w:val="both"/>
              <w:rPr>
                <w:rFonts w:ascii="Calibri" w:hAnsi="Calibri"/>
                <w:color w:val="000080"/>
                <w:sz w:val="22"/>
                <w:szCs w:val="22"/>
              </w:rPr>
            </w:pPr>
            <w:r>
              <w:rPr>
                <w:rFonts w:ascii="Calibri" w:hAnsi="Calibri"/>
                <w:color w:val="000080"/>
                <w:sz w:val="22"/>
                <w:szCs w:val="22"/>
              </w:rPr>
              <w:t>7.</w:t>
            </w:r>
          </w:p>
        </w:tc>
        <w:tc>
          <w:tcPr>
            <w:tcW w:w="8473" w:type="dxa"/>
            <w:hideMark/>
          </w:tcPr>
          <w:p w14:paraId="22A9F8DB" w14:textId="34E8D013" w:rsidR="00F03F38" w:rsidRDefault="00F03F38">
            <w:pPr>
              <w:spacing w:after="200" w:line="316" w:lineRule="auto"/>
              <w:jc w:val="both"/>
              <w:rPr>
                <w:rFonts w:ascii="Calibri" w:hAnsi="Calibri"/>
                <w:sz w:val="22"/>
                <w:szCs w:val="22"/>
              </w:rPr>
            </w:pPr>
            <w:r>
              <w:rPr>
                <w:rFonts w:ascii="Calibri" w:hAnsi="Calibri"/>
                <w:sz w:val="22"/>
                <w:szCs w:val="22"/>
              </w:rPr>
              <w:t xml:space="preserve">We confirm that all prices quoted in our Tender will remain valid for the </w:t>
            </w:r>
            <w:proofErr w:type="gramStart"/>
            <w:r>
              <w:rPr>
                <w:rFonts w:ascii="Calibri" w:hAnsi="Calibri"/>
                <w:sz w:val="22"/>
                <w:szCs w:val="22"/>
              </w:rPr>
              <w:t>period of time</w:t>
            </w:r>
            <w:proofErr w:type="gramEnd"/>
            <w:r>
              <w:rPr>
                <w:rFonts w:ascii="Calibri" w:hAnsi="Calibri"/>
                <w:sz w:val="22"/>
                <w:szCs w:val="22"/>
              </w:rPr>
              <w:t>, commencing from the Tender Deadlin</w:t>
            </w:r>
            <w:r w:rsidR="00FE3ED4">
              <w:rPr>
                <w:rFonts w:ascii="Calibri" w:hAnsi="Calibri"/>
                <w:sz w:val="22"/>
                <w:szCs w:val="22"/>
              </w:rPr>
              <w:t>e, specified at paragraph 2</w:t>
            </w:r>
            <w:r w:rsidR="00DF2D76">
              <w:rPr>
                <w:rFonts w:ascii="Calibri" w:hAnsi="Calibri"/>
                <w:sz w:val="22"/>
                <w:szCs w:val="22"/>
              </w:rPr>
              <w:t>.10.3</w:t>
            </w:r>
            <w:r>
              <w:rPr>
                <w:rFonts w:ascii="Calibri" w:hAnsi="Calibri"/>
                <w:sz w:val="22"/>
                <w:szCs w:val="22"/>
              </w:rPr>
              <w:t xml:space="preserve"> of the RFT.</w:t>
            </w:r>
          </w:p>
        </w:tc>
      </w:tr>
      <w:tr w:rsidR="00F03F38" w14:paraId="22A9F8DF" w14:textId="77777777" w:rsidTr="005205B5">
        <w:tc>
          <w:tcPr>
            <w:tcW w:w="769" w:type="dxa"/>
            <w:hideMark/>
          </w:tcPr>
          <w:p w14:paraId="22A9F8DD" w14:textId="77777777" w:rsidR="00F03F38" w:rsidRDefault="00F03F38">
            <w:pPr>
              <w:jc w:val="both"/>
              <w:rPr>
                <w:rFonts w:ascii="Calibri" w:hAnsi="Calibri"/>
                <w:color w:val="000080"/>
                <w:sz w:val="22"/>
                <w:szCs w:val="22"/>
              </w:rPr>
            </w:pPr>
            <w:r>
              <w:rPr>
                <w:rFonts w:ascii="Calibri" w:hAnsi="Calibri"/>
                <w:color w:val="000080"/>
                <w:sz w:val="22"/>
                <w:szCs w:val="22"/>
              </w:rPr>
              <w:t>8.</w:t>
            </w:r>
          </w:p>
        </w:tc>
        <w:tc>
          <w:tcPr>
            <w:tcW w:w="8473" w:type="dxa"/>
            <w:hideMark/>
          </w:tcPr>
          <w:p w14:paraId="22A9F8DE" w14:textId="4EA3CD0D" w:rsidR="00FE3ED4" w:rsidRDefault="00F03F38">
            <w:pPr>
              <w:spacing w:after="200" w:line="316" w:lineRule="auto"/>
              <w:jc w:val="both"/>
              <w:rPr>
                <w:rFonts w:ascii="Calibri" w:hAnsi="Calibri"/>
                <w:sz w:val="22"/>
                <w:szCs w:val="22"/>
              </w:rPr>
            </w:pPr>
            <w:r>
              <w:rPr>
                <w:rFonts w:ascii="Calibri" w:hAnsi="Calibri"/>
                <w:sz w:val="22"/>
                <w:szCs w:val="22"/>
              </w:rPr>
              <w:t>We shall, if awarded any Goods Contract under the RFT, have in place on the Effective Date of the Goods Contract all insurances (if an</w:t>
            </w:r>
            <w:r w:rsidR="00FE3ED4">
              <w:rPr>
                <w:rFonts w:ascii="Calibri" w:hAnsi="Calibri"/>
                <w:sz w:val="22"/>
                <w:szCs w:val="22"/>
              </w:rPr>
              <w:t>y) as required by paragraph 2</w:t>
            </w:r>
            <w:r w:rsidR="004A7C34">
              <w:rPr>
                <w:rFonts w:ascii="Calibri" w:hAnsi="Calibri"/>
                <w:sz w:val="22"/>
                <w:szCs w:val="22"/>
              </w:rPr>
              <w:t>.21</w:t>
            </w:r>
            <w:r>
              <w:rPr>
                <w:rFonts w:ascii="Calibri" w:hAnsi="Calibri"/>
                <w:sz w:val="22"/>
                <w:szCs w:val="22"/>
              </w:rPr>
              <w:t>.1 of the RFT.</w:t>
            </w:r>
          </w:p>
        </w:tc>
      </w:tr>
      <w:tr w:rsidR="00D63E1B" w14:paraId="5E445BA3" w14:textId="77777777" w:rsidTr="005205B5">
        <w:tc>
          <w:tcPr>
            <w:tcW w:w="769" w:type="dxa"/>
          </w:tcPr>
          <w:p w14:paraId="575E0EE0" w14:textId="16233C55" w:rsidR="00D63E1B" w:rsidRPr="001A1DB6" w:rsidRDefault="005205B5">
            <w:pPr>
              <w:jc w:val="both"/>
              <w:rPr>
                <w:rFonts w:ascii="Calibri" w:hAnsi="Calibri"/>
                <w:color w:val="000080"/>
                <w:sz w:val="22"/>
                <w:szCs w:val="22"/>
              </w:rPr>
            </w:pPr>
            <w:r>
              <w:rPr>
                <w:rFonts w:ascii="Calibri" w:hAnsi="Calibri"/>
                <w:color w:val="000080"/>
                <w:sz w:val="22"/>
                <w:szCs w:val="22"/>
              </w:rPr>
              <w:t>9.</w:t>
            </w:r>
          </w:p>
        </w:tc>
        <w:tc>
          <w:tcPr>
            <w:tcW w:w="8473" w:type="dxa"/>
          </w:tcPr>
          <w:p w14:paraId="4E6D9D9C" w14:textId="20F1CC3A" w:rsidR="00D63E1B" w:rsidRPr="005205B5" w:rsidRDefault="005205B5" w:rsidP="005205B5">
            <w:pPr>
              <w:spacing w:after="200" w:line="276" w:lineRule="auto"/>
              <w:jc w:val="both"/>
              <w:rPr>
                <w:rFonts w:ascii="Calibri" w:hAnsi="Calibri"/>
                <w:color w:val="00B050"/>
                <w:sz w:val="22"/>
                <w:szCs w:val="22"/>
              </w:rPr>
            </w:pPr>
            <w:r w:rsidRPr="005205B5">
              <w:rPr>
                <w:rFonts w:ascii="Calibri" w:hAnsi="Calibri"/>
                <w:sz w:val="22"/>
                <w:szCs w:val="22"/>
              </w:rP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0618FC" w14:paraId="09147078" w14:textId="77777777" w:rsidTr="000618FC">
        <w:trPr>
          <w:trHeight w:val="1301"/>
        </w:trPr>
        <w:tc>
          <w:tcPr>
            <w:tcW w:w="769" w:type="dxa"/>
          </w:tcPr>
          <w:p w14:paraId="4ABA4FCA" w14:textId="31363F9A" w:rsidR="000618FC" w:rsidRPr="00783805" w:rsidRDefault="000618FC">
            <w:pPr>
              <w:jc w:val="both"/>
              <w:rPr>
                <w:rFonts w:ascii="Calibri" w:hAnsi="Calibri"/>
                <w:color w:val="000080"/>
                <w:sz w:val="22"/>
                <w:szCs w:val="22"/>
              </w:rPr>
            </w:pPr>
            <w:r w:rsidRPr="00783805">
              <w:rPr>
                <w:rFonts w:ascii="Calibri" w:hAnsi="Calibri"/>
                <w:color w:val="000080"/>
                <w:sz w:val="22"/>
                <w:szCs w:val="22"/>
              </w:rPr>
              <w:t>10.</w:t>
            </w:r>
          </w:p>
        </w:tc>
        <w:tc>
          <w:tcPr>
            <w:tcW w:w="8473" w:type="dxa"/>
          </w:tcPr>
          <w:p w14:paraId="6893CC60" w14:textId="1FBF38A7" w:rsidR="000618FC" w:rsidRPr="00783805" w:rsidRDefault="000618FC" w:rsidP="005205B5">
            <w:pPr>
              <w:spacing w:after="200" w:line="276" w:lineRule="auto"/>
              <w:jc w:val="both"/>
              <w:rPr>
                <w:rFonts w:ascii="Calibri" w:eastAsia="Calibri" w:hAnsi="Calibri"/>
                <w:sz w:val="22"/>
                <w:szCs w:val="22"/>
                <w:lang w:val="en-IE"/>
              </w:rPr>
            </w:pPr>
            <w:r w:rsidRPr="00783805">
              <w:rPr>
                <w:rFonts w:ascii="Calibri" w:eastAsia="Calibri" w:hAnsi="Calibri"/>
                <w:sz w:val="22"/>
                <w:szCs w:val="22"/>
                <w:lang w:val="en-IE"/>
              </w:rPr>
              <w:t>We do not come within the category of prohibited economic operators identified in Regulation (EU) No 833/2014 of 31 July 2014 (as amended by EU Regulation 2022/576 or any subsequent amendments to same).</w:t>
            </w:r>
          </w:p>
        </w:tc>
      </w:tr>
      <w:tr w:rsidR="000618FC" w:rsidRPr="000618FC" w14:paraId="43602426" w14:textId="77777777" w:rsidTr="000618FC">
        <w:trPr>
          <w:trHeight w:val="978"/>
        </w:trPr>
        <w:tc>
          <w:tcPr>
            <w:tcW w:w="769" w:type="dxa"/>
          </w:tcPr>
          <w:p w14:paraId="5D51A7D4" w14:textId="2B126F71" w:rsidR="000618FC" w:rsidRPr="00783805" w:rsidRDefault="000618FC">
            <w:pPr>
              <w:jc w:val="both"/>
              <w:rPr>
                <w:rFonts w:ascii="Calibri" w:hAnsi="Calibri"/>
                <w:sz w:val="22"/>
                <w:szCs w:val="22"/>
              </w:rPr>
            </w:pPr>
            <w:r w:rsidRPr="00783805">
              <w:rPr>
                <w:rFonts w:ascii="Calibri" w:hAnsi="Calibri"/>
                <w:sz w:val="22"/>
                <w:szCs w:val="22"/>
              </w:rPr>
              <w:t>11.</w:t>
            </w:r>
          </w:p>
        </w:tc>
        <w:tc>
          <w:tcPr>
            <w:tcW w:w="8473" w:type="dxa"/>
          </w:tcPr>
          <w:p w14:paraId="20A05EC3" w14:textId="635B1BDA" w:rsidR="000618FC" w:rsidRPr="00783805" w:rsidRDefault="000618FC" w:rsidP="005205B5">
            <w:pPr>
              <w:spacing w:after="200" w:line="276" w:lineRule="auto"/>
              <w:jc w:val="both"/>
              <w:rPr>
                <w:rFonts w:ascii="Calibri" w:eastAsia="Calibri" w:hAnsi="Calibri"/>
                <w:sz w:val="22"/>
                <w:szCs w:val="22"/>
                <w:lang w:val="en-IE"/>
              </w:rPr>
            </w:pPr>
            <w:r w:rsidRPr="00783805">
              <w:rPr>
                <w:rFonts w:ascii="Calibri" w:eastAsia="Calibri" w:hAnsi="Calibri"/>
                <w:sz w:val="22"/>
                <w:szCs w:val="22"/>
                <w:lang w:val="en-IE"/>
              </w:rPr>
              <w:t xml:space="preserve">the origin of goods connected to our Tender, if </w:t>
            </w:r>
            <w:proofErr w:type="gramStart"/>
            <w:r w:rsidRPr="00783805">
              <w:rPr>
                <w:rFonts w:ascii="Calibri" w:eastAsia="Calibri" w:hAnsi="Calibri"/>
                <w:sz w:val="22"/>
                <w:szCs w:val="22"/>
                <w:lang w:val="en-IE"/>
              </w:rPr>
              <w:t>any ,are</w:t>
            </w:r>
            <w:proofErr w:type="gramEnd"/>
            <w:r w:rsidRPr="00783805">
              <w:rPr>
                <w:rFonts w:ascii="Calibri" w:eastAsia="Calibri" w:hAnsi="Calibri"/>
                <w:sz w:val="22"/>
                <w:szCs w:val="22"/>
                <w:lang w:val="en-IE"/>
              </w:rPr>
              <w:t xml:space="preserve"> not subject to the prohibitions set out in Regulation (EU) No 833/2014 (as amended by EU Regulation 2022/576 or any subsequent amendments to same).</w:t>
            </w:r>
          </w:p>
        </w:tc>
      </w:tr>
      <w:tr w:rsidR="000618FC" w14:paraId="6B99910D" w14:textId="77777777" w:rsidTr="005205B5">
        <w:trPr>
          <w:trHeight w:val="1984"/>
        </w:trPr>
        <w:tc>
          <w:tcPr>
            <w:tcW w:w="769" w:type="dxa"/>
          </w:tcPr>
          <w:p w14:paraId="24420B07" w14:textId="3EB288C6" w:rsidR="000618FC" w:rsidRPr="00783805" w:rsidRDefault="000618FC">
            <w:pPr>
              <w:jc w:val="both"/>
              <w:rPr>
                <w:rFonts w:ascii="Calibri" w:hAnsi="Calibri"/>
                <w:color w:val="000080"/>
                <w:sz w:val="22"/>
                <w:szCs w:val="22"/>
              </w:rPr>
            </w:pPr>
            <w:r w:rsidRPr="00783805">
              <w:rPr>
                <w:rFonts w:ascii="Calibri" w:hAnsi="Calibri"/>
                <w:color w:val="000080"/>
                <w:sz w:val="22"/>
                <w:szCs w:val="22"/>
              </w:rPr>
              <w:t>12.</w:t>
            </w:r>
          </w:p>
        </w:tc>
        <w:tc>
          <w:tcPr>
            <w:tcW w:w="8473" w:type="dxa"/>
          </w:tcPr>
          <w:p w14:paraId="14ADD38D" w14:textId="7E688550" w:rsidR="000618FC" w:rsidRPr="00783805" w:rsidRDefault="000618FC" w:rsidP="005205B5">
            <w:pPr>
              <w:spacing w:after="200" w:line="276" w:lineRule="auto"/>
              <w:jc w:val="both"/>
              <w:rPr>
                <w:rFonts w:ascii="Calibri" w:eastAsia="Calibri" w:hAnsi="Calibri"/>
                <w:sz w:val="22"/>
                <w:szCs w:val="22"/>
                <w:lang w:val="en-IE"/>
              </w:rPr>
            </w:pPr>
            <w:r w:rsidRPr="00783805">
              <w:rPr>
                <w:rFonts w:ascii="Calibri" w:eastAsia="Calibri" w:hAnsi="Calibri"/>
                <w:sz w:val="22"/>
                <w:szCs w:val="22"/>
                <w:lang w:val="en-IE"/>
              </w:rPr>
              <w:t xml:space="preserve">the subcontractor(s) on whose capacity we rely as part of </w:t>
            </w:r>
            <w:proofErr w:type="spellStart"/>
            <w:r w:rsidRPr="00783805">
              <w:rPr>
                <w:rFonts w:ascii="Calibri" w:eastAsia="Calibri" w:hAnsi="Calibri"/>
                <w:sz w:val="22"/>
                <w:szCs w:val="22"/>
                <w:lang w:val="en-IE"/>
              </w:rPr>
              <w:t>out</w:t>
            </w:r>
            <w:proofErr w:type="spellEnd"/>
            <w:r w:rsidRPr="00783805">
              <w:rPr>
                <w:rFonts w:ascii="Calibri" w:eastAsia="Calibri" w:hAnsi="Calibri"/>
                <w:sz w:val="22"/>
                <w:szCs w:val="22"/>
                <w:lang w:val="en-IE"/>
              </w:rPr>
              <w:t xml:space="preserve"> Tender (where the value of that subcontractor exceeds 10% of the value of the Services Contract) does not come within the category of prohibited economic operators identified </w:t>
            </w:r>
            <w:r w:rsidR="005A2474" w:rsidRPr="00783805">
              <w:rPr>
                <w:rFonts w:ascii="Calibri" w:eastAsia="Calibri" w:hAnsi="Calibri"/>
                <w:sz w:val="22"/>
                <w:szCs w:val="22"/>
                <w:lang w:val="en-IE"/>
              </w:rPr>
              <w:t>in Regulation (EU) No 833/2014 (as amended by EU Regulation 2022/576 or any subsequent amendments to same).</w:t>
            </w:r>
          </w:p>
        </w:tc>
      </w:tr>
      <w:tr w:rsidR="005205B5" w14:paraId="797A3876" w14:textId="77777777" w:rsidTr="005205B5">
        <w:trPr>
          <w:trHeight w:val="1984"/>
        </w:trPr>
        <w:tc>
          <w:tcPr>
            <w:tcW w:w="769" w:type="dxa"/>
          </w:tcPr>
          <w:p w14:paraId="011A1E06" w14:textId="4CF5FC9E" w:rsidR="005205B5" w:rsidRPr="001A1DB6" w:rsidRDefault="005A2474">
            <w:pPr>
              <w:jc w:val="both"/>
              <w:rPr>
                <w:rFonts w:ascii="Calibri" w:hAnsi="Calibri"/>
                <w:color w:val="000080"/>
                <w:sz w:val="22"/>
                <w:szCs w:val="22"/>
              </w:rPr>
            </w:pPr>
            <w:r>
              <w:rPr>
                <w:rFonts w:ascii="Calibri" w:hAnsi="Calibri"/>
                <w:color w:val="000080"/>
                <w:sz w:val="22"/>
                <w:szCs w:val="22"/>
              </w:rPr>
              <w:t>13.</w:t>
            </w:r>
          </w:p>
        </w:tc>
        <w:tc>
          <w:tcPr>
            <w:tcW w:w="8473" w:type="dxa"/>
          </w:tcPr>
          <w:p w14:paraId="60D50E7C" w14:textId="77777777" w:rsidR="005205B5" w:rsidRDefault="005205B5" w:rsidP="005205B5">
            <w:pPr>
              <w:spacing w:after="200" w:line="276" w:lineRule="auto"/>
              <w:jc w:val="both"/>
              <w:rPr>
                <w:rFonts w:ascii="Calibri" w:eastAsia="Calibri" w:hAnsi="Calibri"/>
                <w:sz w:val="22"/>
                <w:szCs w:val="22"/>
                <w:lang w:val="en-IE"/>
              </w:rPr>
            </w:pPr>
            <w:r w:rsidRPr="00097626">
              <w:rPr>
                <w:rFonts w:ascii="Calibri" w:eastAsia="Calibri" w:hAnsi="Calibri"/>
                <w:sz w:val="22"/>
                <w:szCs w:val="22"/>
                <w:lang w:val="en-IE"/>
              </w:rPr>
              <w:t>The Tenderer (or any sub-contractor under the direction of the Tenderer), if currently or has previously availed of any Irish State funded employment incentive scheme, has at all times during the term of the scheme, complied with all terms and conditions of said scheme/s and that neither they nor their sub-contractor are precluded from future participation in such schemes.</w:t>
            </w:r>
          </w:p>
          <w:p w14:paraId="61FE7277" w14:textId="77777777" w:rsidR="005205B5" w:rsidRPr="00F202D8" w:rsidRDefault="005205B5" w:rsidP="005205B5">
            <w:pPr>
              <w:spacing w:after="200" w:line="276" w:lineRule="auto"/>
              <w:jc w:val="both"/>
              <w:rPr>
                <w:rFonts w:ascii="Calibri" w:hAnsi="Calibri"/>
                <w:b/>
                <w:color w:val="00B050"/>
                <w:sz w:val="22"/>
                <w:szCs w:val="22"/>
              </w:rPr>
            </w:pPr>
          </w:p>
        </w:tc>
      </w:tr>
      <w:tr w:rsidR="00F202D8" w14:paraId="1C5538A4" w14:textId="77777777" w:rsidTr="005205B5">
        <w:trPr>
          <w:trHeight w:val="737"/>
        </w:trPr>
        <w:tc>
          <w:tcPr>
            <w:tcW w:w="769" w:type="dxa"/>
          </w:tcPr>
          <w:p w14:paraId="4F12BAA0" w14:textId="77777777" w:rsidR="00F202D8" w:rsidRPr="001A1DB6" w:rsidRDefault="00F202D8">
            <w:pPr>
              <w:jc w:val="both"/>
              <w:rPr>
                <w:rFonts w:ascii="Calibri" w:hAnsi="Calibri"/>
                <w:color w:val="000080"/>
                <w:sz w:val="22"/>
                <w:szCs w:val="22"/>
              </w:rPr>
            </w:pPr>
          </w:p>
        </w:tc>
        <w:tc>
          <w:tcPr>
            <w:tcW w:w="8473" w:type="dxa"/>
          </w:tcPr>
          <w:p w14:paraId="1C8E5B67" w14:textId="7B16FB86" w:rsidR="00F202D8" w:rsidRPr="00097626" w:rsidRDefault="00F202D8" w:rsidP="00426E00">
            <w:pPr>
              <w:spacing w:after="200" w:line="276" w:lineRule="auto"/>
              <w:jc w:val="both"/>
              <w:rPr>
                <w:rFonts w:ascii="Calibri" w:eastAsia="Calibri" w:hAnsi="Calibri"/>
                <w:sz w:val="22"/>
                <w:szCs w:val="22"/>
                <w:lang w:val="en-IE"/>
              </w:rPr>
            </w:pPr>
          </w:p>
        </w:tc>
      </w:tr>
      <w:tr w:rsidR="00F202D8" w14:paraId="0C45595F" w14:textId="77777777" w:rsidTr="005205B5">
        <w:tc>
          <w:tcPr>
            <w:tcW w:w="769" w:type="dxa"/>
          </w:tcPr>
          <w:p w14:paraId="3B74C352" w14:textId="77777777" w:rsidR="00F202D8" w:rsidRPr="001A1DB6" w:rsidRDefault="00F202D8">
            <w:pPr>
              <w:jc w:val="both"/>
              <w:rPr>
                <w:rFonts w:ascii="Calibri" w:hAnsi="Calibri"/>
                <w:color w:val="000080"/>
                <w:sz w:val="22"/>
                <w:szCs w:val="22"/>
              </w:rPr>
            </w:pPr>
          </w:p>
        </w:tc>
        <w:tc>
          <w:tcPr>
            <w:tcW w:w="8473" w:type="dxa"/>
          </w:tcPr>
          <w:p w14:paraId="0975EE58" w14:textId="77777777" w:rsidR="00F202D8" w:rsidRPr="00097626" w:rsidRDefault="00F202D8" w:rsidP="00426E00">
            <w:pPr>
              <w:spacing w:after="200" w:line="276" w:lineRule="auto"/>
              <w:jc w:val="both"/>
              <w:rPr>
                <w:rFonts w:ascii="Calibri" w:eastAsia="Calibri" w:hAnsi="Calibri"/>
                <w:sz w:val="22"/>
                <w:szCs w:val="22"/>
                <w:lang w:val="en-IE"/>
              </w:rPr>
            </w:pPr>
          </w:p>
        </w:tc>
      </w:tr>
    </w:tbl>
    <w:p w14:paraId="1D79F4C2" w14:textId="77777777" w:rsidR="00FE3ED4" w:rsidRDefault="00FE3ED4" w:rsidP="00F03F38">
      <w:pPr>
        <w:jc w:val="both"/>
        <w:rPr>
          <w:rFonts w:ascii="Calibri" w:hAnsi="Calibri"/>
          <w:sz w:val="22"/>
          <w:szCs w:val="22"/>
        </w:rPr>
      </w:pPr>
    </w:p>
    <w:p w14:paraId="6AAF85E6" w14:textId="77777777" w:rsidR="00FE3ED4" w:rsidRDefault="00FE3ED4" w:rsidP="00F03F38">
      <w:pPr>
        <w:jc w:val="both"/>
        <w:rPr>
          <w:rFonts w:ascii="Calibri" w:hAnsi="Calibri"/>
          <w:sz w:val="22"/>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8822"/>
        <w:gridCol w:w="219"/>
      </w:tblGrid>
      <w:tr w:rsidR="00F03F38" w14:paraId="22A9F8E8" w14:textId="77777777" w:rsidTr="0000287B">
        <w:trPr>
          <w:trHeight w:val="940"/>
        </w:trPr>
        <w:tc>
          <w:tcPr>
            <w:tcW w:w="4296" w:type="dxa"/>
            <w:tcBorders>
              <w:top w:val="single" w:sz="12" w:space="0" w:color="FFFFFF"/>
              <w:left w:val="single" w:sz="12" w:space="0" w:color="FFFFFF"/>
              <w:bottom w:val="single" w:sz="12" w:space="0" w:color="FFFFFF"/>
              <w:right w:val="single" w:sz="12" w:space="0" w:color="FFFFFF"/>
            </w:tcBorders>
          </w:tcPr>
          <w:p w14:paraId="22A9F8E4" w14:textId="3BBC2DC7" w:rsidR="00F03F38" w:rsidRDefault="00F03F38">
            <w:pPr>
              <w:jc w:val="both"/>
              <w:rPr>
                <w:rFonts w:ascii="Calibri" w:hAnsi="Calibri"/>
                <w:b/>
                <w:color w:val="333399"/>
                <w:sz w:val="22"/>
                <w:szCs w:val="22"/>
              </w:rPr>
            </w:pPr>
            <w:r>
              <w:rPr>
                <w:rFonts w:ascii="Calibri" w:hAnsi="Calibri"/>
                <w:b/>
                <w:color w:val="333399"/>
                <w:sz w:val="22"/>
                <w:szCs w:val="22"/>
              </w:rPr>
              <w:t>SIGNED</w:t>
            </w:r>
          </w:p>
          <w:p w14:paraId="373DAD93" w14:textId="77777777" w:rsidR="004862FD" w:rsidRDefault="004862FD">
            <w:pPr>
              <w:jc w:val="both"/>
              <w:rPr>
                <w:rFonts w:ascii="Calibri" w:hAnsi="Calibri"/>
                <w:b/>
                <w:color w:val="333399"/>
                <w:sz w:val="22"/>
                <w:szCs w:val="22"/>
              </w:rPr>
            </w:pPr>
          </w:p>
          <w:p w14:paraId="69CF910F" w14:textId="77777777" w:rsidR="00F03F38" w:rsidRDefault="00F03F38">
            <w:pPr>
              <w:jc w:val="both"/>
              <w:rPr>
                <w:rFonts w:ascii="Calibri" w:hAnsi="Calibri"/>
                <w:b/>
                <w:color w:val="333399"/>
                <w:sz w:val="22"/>
                <w:szCs w:val="22"/>
              </w:rPr>
            </w:pPr>
            <w:r>
              <w:rPr>
                <w:rFonts w:ascii="Calibri" w:hAnsi="Calibri"/>
                <w:b/>
                <w:color w:val="333399"/>
                <w:sz w:val="22"/>
                <w:szCs w:val="22"/>
              </w:rPr>
              <w:t>(Authorised Signatory)</w:t>
            </w:r>
          </w:p>
          <w:p w14:paraId="311B965B" w14:textId="77777777" w:rsidR="002206E2" w:rsidRDefault="002206E2">
            <w:pPr>
              <w:jc w:val="both"/>
              <w:rPr>
                <w:rFonts w:ascii="Calibri" w:hAnsi="Calibri"/>
                <w:b/>
                <w:color w:val="333399"/>
                <w:sz w:val="22"/>
                <w:szCs w:val="22"/>
              </w:rPr>
            </w:pPr>
          </w:p>
          <w:p w14:paraId="680B4716" w14:textId="77777777" w:rsidR="002206E2" w:rsidRDefault="002206E2">
            <w:pPr>
              <w:jc w:val="both"/>
              <w:rPr>
                <w:rFonts w:ascii="Calibri" w:hAnsi="Calibri"/>
                <w:b/>
                <w:color w:val="333399"/>
                <w:sz w:val="22"/>
                <w:szCs w:val="22"/>
              </w:rPr>
            </w:pPr>
            <w:r>
              <w:rPr>
                <w:rFonts w:ascii="Calibri" w:hAnsi="Calibri"/>
                <w:b/>
                <w:color w:val="333399"/>
                <w:sz w:val="22"/>
                <w:szCs w:val="22"/>
              </w:rPr>
              <w:t>Company</w:t>
            </w:r>
          </w:p>
          <w:p w14:paraId="22A9F8E5" w14:textId="74ADD683" w:rsidR="002206E2" w:rsidRDefault="002206E2">
            <w:pPr>
              <w:jc w:val="both"/>
              <w:rPr>
                <w:rFonts w:ascii="Calibri" w:hAnsi="Calibri"/>
                <w:b/>
                <w:color w:val="333399"/>
                <w:sz w:val="22"/>
                <w:szCs w:val="22"/>
              </w:rPr>
            </w:pPr>
          </w:p>
        </w:tc>
        <w:tc>
          <w:tcPr>
            <w:tcW w:w="4946" w:type="dxa"/>
            <w:tcBorders>
              <w:top w:val="single" w:sz="12" w:space="0" w:color="FFFFFF"/>
              <w:left w:val="single" w:sz="12" w:space="0" w:color="FFFFFF"/>
              <w:bottom w:val="single" w:sz="12" w:space="0" w:color="FFFFFF"/>
              <w:right w:val="single" w:sz="12" w:space="0" w:color="FFFFFF"/>
            </w:tcBorders>
          </w:tcPr>
          <w:p w14:paraId="25869F6F" w14:textId="77777777" w:rsidR="002206E2" w:rsidRDefault="002206E2">
            <w:pPr>
              <w:jc w:val="both"/>
              <w:rPr>
                <w:rFonts w:ascii="Calibri" w:hAnsi="Calibri"/>
                <w:b/>
                <w:color w:val="333399"/>
                <w:sz w:val="22"/>
                <w:szCs w:val="22"/>
              </w:rPr>
            </w:pPr>
          </w:p>
          <w:p w14:paraId="4C618CCE" w14:textId="77777777" w:rsidR="002206E2" w:rsidRDefault="002206E2">
            <w:pPr>
              <w:jc w:val="both"/>
              <w:rPr>
                <w:rFonts w:ascii="Calibri" w:hAnsi="Calibri"/>
                <w:b/>
                <w:color w:val="333399"/>
                <w:sz w:val="22"/>
                <w:szCs w:val="22"/>
              </w:rPr>
            </w:pPr>
          </w:p>
          <w:p w14:paraId="22A9F8E7" w14:textId="77777777" w:rsidR="00F03F38" w:rsidRDefault="00F03F38" w:rsidP="002206E2">
            <w:pPr>
              <w:jc w:val="both"/>
              <w:rPr>
                <w:rFonts w:ascii="Calibri" w:hAnsi="Calibri"/>
                <w:b/>
                <w:color w:val="333399"/>
                <w:sz w:val="22"/>
                <w:szCs w:val="22"/>
              </w:rPr>
            </w:pPr>
          </w:p>
        </w:tc>
      </w:tr>
      <w:tr w:rsidR="00F03F38" w14:paraId="22A9F8EB" w14:textId="77777777" w:rsidTr="0000287B">
        <w:trPr>
          <w:cantSplit/>
          <w:trHeight w:val="940"/>
        </w:trPr>
        <w:tc>
          <w:tcPr>
            <w:tcW w:w="4296" w:type="dxa"/>
            <w:tcBorders>
              <w:top w:val="single" w:sz="12" w:space="0" w:color="FFFFFF"/>
              <w:left w:val="single" w:sz="12" w:space="0" w:color="FFFFFF"/>
              <w:bottom w:val="single" w:sz="12" w:space="0" w:color="FFFFFF"/>
              <w:right w:val="single" w:sz="12" w:space="0" w:color="FFFFFF"/>
            </w:tcBorders>
            <w:hideMark/>
          </w:tcPr>
          <w:p w14:paraId="2C682387" w14:textId="77777777" w:rsidR="00F03F38" w:rsidRDefault="00F03F38">
            <w:pPr>
              <w:jc w:val="both"/>
              <w:rPr>
                <w:rFonts w:ascii="Calibri" w:hAnsi="Calibri"/>
                <w:b/>
                <w:color w:val="333399"/>
                <w:sz w:val="22"/>
                <w:szCs w:val="22"/>
              </w:rPr>
            </w:pPr>
            <w:r>
              <w:rPr>
                <w:rFonts w:ascii="Calibri" w:hAnsi="Calibri"/>
                <w:b/>
                <w:color w:val="333399"/>
                <w:sz w:val="22"/>
                <w:szCs w:val="22"/>
              </w:rPr>
              <w:t>Print name</w:t>
            </w:r>
          </w:p>
          <w:p w14:paraId="49F8F32C" w14:textId="77777777" w:rsidR="0007317F" w:rsidRDefault="0007317F">
            <w:pPr>
              <w:jc w:val="both"/>
              <w:rPr>
                <w:rFonts w:ascii="Calibri" w:hAnsi="Calibri"/>
                <w:b/>
                <w:color w:val="333399"/>
                <w:sz w:val="22"/>
                <w:szCs w:val="22"/>
              </w:rPr>
            </w:pPr>
          </w:p>
          <w:p w14:paraId="03B4A7BD" w14:textId="11690EC4" w:rsidR="0007317F" w:rsidRDefault="0007317F">
            <w:pPr>
              <w:jc w:val="both"/>
              <w:rPr>
                <w:rFonts w:ascii="Calibri" w:hAnsi="Calibri"/>
                <w:b/>
                <w:color w:val="333399"/>
                <w:sz w:val="22"/>
                <w:szCs w:val="22"/>
              </w:rPr>
            </w:pPr>
            <w:r>
              <w:rPr>
                <w:rFonts w:ascii="Calibri" w:hAnsi="Calibri"/>
                <w:b/>
                <w:color w:val="333399"/>
                <w:sz w:val="22"/>
                <w:szCs w:val="22"/>
              </w:rPr>
              <w:t>Address</w:t>
            </w:r>
          </w:p>
          <w:p w14:paraId="66B67851" w14:textId="77777777" w:rsidR="0007317F" w:rsidRDefault="0007317F">
            <w:pPr>
              <w:jc w:val="both"/>
              <w:rPr>
                <w:rFonts w:ascii="Calibri" w:hAnsi="Calibri"/>
                <w:b/>
                <w:color w:val="333399"/>
                <w:sz w:val="22"/>
                <w:szCs w:val="22"/>
              </w:rPr>
            </w:pPr>
          </w:p>
          <w:p w14:paraId="724B5C5B" w14:textId="77777777" w:rsidR="0007317F" w:rsidRDefault="0007317F">
            <w:pPr>
              <w:jc w:val="both"/>
              <w:rPr>
                <w:rFonts w:ascii="Calibri" w:hAnsi="Calibri"/>
                <w:b/>
                <w:color w:val="333399"/>
                <w:sz w:val="22"/>
                <w:szCs w:val="22"/>
              </w:rPr>
            </w:pPr>
          </w:p>
          <w:p w14:paraId="6CAB680C" w14:textId="77777777" w:rsidR="0007317F" w:rsidRDefault="0007317F">
            <w:pPr>
              <w:jc w:val="both"/>
              <w:rPr>
                <w:rFonts w:ascii="Calibri" w:hAnsi="Calibri"/>
                <w:b/>
                <w:color w:val="333399"/>
                <w:sz w:val="22"/>
                <w:szCs w:val="22"/>
              </w:rPr>
            </w:pPr>
          </w:p>
          <w:p w14:paraId="11CDC73E" w14:textId="77FE1AAB" w:rsidR="0007317F" w:rsidRDefault="0007317F">
            <w:pPr>
              <w:jc w:val="both"/>
              <w:rPr>
                <w:rFonts w:ascii="Calibri" w:hAnsi="Calibri"/>
                <w:b/>
                <w:color w:val="333399"/>
                <w:sz w:val="22"/>
                <w:szCs w:val="22"/>
              </w:rPr>
            </w:pPr>
            <w:r>
              <w:rPr>
                <w:rFonts w:ascii="Calibri" w:hAnsi="Calibri"/>
                <w:b/>
                <w:color w:val="333399"/>
                <w:sz w:val="22"/>
                <w:szCs w:val="22"/>
              </w:rPr>
              <w:t>Date</w:t>
            </w:r>
          </w:p>
          <w:p w14:paraId="22A9F8E9" w14:textId="390FC0E7" w:rsidR="00E145FF" w:rsidRDefault="00E145FF">
            <w:pPr>
              <w:jc w:val="both"/>
              <w:rPr>
                <w:rFonts w:ascii="Calibri" w:hAnsi="Calibri"/>
                <w:b/>
                <w:color w:val="333399"/>
                <w:sz w:val="22"/>
                <w:szCs w:val="22"/>
              </w:rPr>
            </w:pPr>
          </w:p>
        </w:tc>
        <w:tc>
          <w:tcPr>
            <w:tcW w:w="4946" w:type="dxa"/>
            <w:vMerge w:val="restart"/>
            <w:tcBorders>
              <w:top w:val="single" w:sz="12" w:space="0" w:color="FFFFFF"/>
              <w:left w:val="single" w:sz="12" w:space="0" w:color="FFFFFF"/>
              <w:bottom w:val="single" w:sz="12" w:space="0" w:color="FFFFFF"/>
              <w:right w:val="single" w:sz="12" w:space="0" w:color="FFFFFF"/>
            </w:tcBorders>
            <w:hideMark/>
          </w:tcPr>
          <w:p w14:paraId="22A9F8EA" w14:textId="13B2F4F5" w:rsidR="00F03F38" w:rsidRDefault="00F03F38">
            <w:pPr>
              <w:jc w:val="both"/>
              <w:rPr>
                <w:rFonts w:ascii="Calibri" w:hAnsi="Calibri"/>
                <w:b/>
                <w:color w:val="333399"/>
                <w:sz w:val="22"/>
                <w:szCs w:val="22"/>
              </w:rPr>
            </w:pPr>
          </w:p>
        </w:tc>
      </w:tr>
      <w:tr w:rsidR="00F03F38" w14:paraId="22A9F8EE" w14:textId="77777777" w:rsidTr="0000287B">
        <w:trPr>
          <w:cantSplit/>
          <w:trHeight w:val="940"/>
        </w:trPr>
        <w:tc>
          <w:tcPr>
            <w:tcW w:w="4296" w:type="dxa"/>
            <w:tcBorders>
              <w:top w:val="single" w:sz="12" w:space="0" w:color="FFFFFF"/>
              <w:left w:val="single" w:sz="12" w:space="0" w:color="FFFFFF"/>
              <w:bottom w:val="single" w:sz="12" w:space="0" w:color="FFFFFF"/>
              <w:right w:val="single" w:sz="12" w:space="0" w:color="FFFFFF"/>
            </w:tcBorders>
            <w:hideMark/>
          </w:tcPr>
          <w:p w14:paraId="387A0CA3" w14:textId="73B06C99" w:rsidR="00F03F38" w:rsidRDefault="00F03F38">
            <w:pPr>
              <w:jc w:val="both"/>
              <w:rPr>
                <w:rFonts w:ascii="Calibri" w:hAnsi="Calibri"/>
                <w:b/>
                <w:color w:val="333399"/>
                <w:sz w:val="22"/>
                <w:szCs w:val="22"/>
              </w:rPr>
            </w:pPr>
          </w:p>
          <w:p w14:paraId="3D43A839" w14:textId="77777777" w:rsidR="00937E89" w:rsidRDefault="00937E89">
            <w:pPr>
              <w:jc w:val="both"/>
              <w:rPr>
                <w:rFonts w:ascii="Calibri" w:hAnsi="Calibri"/>
                <w:b/>
                <w:color w:val="333399"/>
                <w:sz w:val="22"/>
                <w:szCs w:val="22"/>
              </w:rPr>
            </w:pPr>
          </w:p>
          <w:p w14:paraId="679978D5" w14:textId="77777777" w:rsidR="00937E89" w:rsidRDefault="00937E89">
            <w:pPr>
              <w:jc w:val="both"/>
              <w:rPr>
                <w:rFonts w:ascii="Calibri" w:hAnsi="Calibri"/>
                <w:b/>
                <w:color w:val="333399"/>
                <w:sz w:val="22"/>
                <w:szCs w:val="22"/>
              </w:rPr>
            </w:pPr>
          </w:p>
          <w:p w14:paraId="05BD7353" w14:textId="77777777" w:rsidR="00937E89" w:rsidRDefault="00937E89">
            <w:pPr>
              <w:jc w:val="both"/>
              <w:rPr>
                <w:rFonts w:ascii="Calibri" w:hAnsi="Calibri"/>
                <w:b/>
                <w:color w:val="333399"/>
                <w:sz w:val="22"/>
                <w:szCs w:val="22"/>
              </w:rPr>
            </w:pPr>
          </w:p>
          <w:p w14:paraId="440F2DC0" w14:textId="77777777" w:rsidR="00E145FF" w:rsidRPr="00C539BB"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C539BB">
              <w:rPr>
                <w:rFonts w:ascii="Calibri" w:hAnsi="Calibri"/>
                <w:b/>
                <w:bCs/>
                <w:color w:val="333399"/>
                <w:sz w:val="32"/>
                <w:szCs w:val="32"/>
                <w:lang w:val="en-US"/>
              </w:rPr>
              <w:t>Appendix 3A: Foreign Subsidies Regulation</w:t>
            </w:r>
          </w:p>
          <w:p w14:paraId="155AF213"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rsidRPr="00C539BB">
              <w:rPr>
                <w:rFonts w:ascii="Calibri" w:hAnsi="Calibri"/>
                <w:sz w:val="22"/>
              </w:rPr>
              <w:t>In particular, tenders</w:t>
            </w:r>
            <w:proofErr w:type="gramEnd"/>
            <w:r w:rsidRPr="00C539BB">
              <w:rPr>
                <w:rFonts w:ascii="Calibri" w:hAnsi="Calibri"/>
                <w:sz w:val="22"/>
              </w:rP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5D0575C7" w14:textId="77777777" w:rsidR="00E145FF" w:rsidRPr="00C539BB" w:rsidRDefault="00E145FF" w:rsidP="00E145FF">
            <w:pPr>
              <w:keepLines/>
              <w:spacing w:after="120" w:line="276" w:lineRule="auto"/>
              <w:jc w:val="both"/>
              <w:rPr>
                <w:rFonts w:ascii="Calibri" w:hAnsi="Calibri"/>
                <w:sz w:val="22"/>
              </w:rPr>
            </w:pPr>
            <w:r w:rsidRPr="00C539BB">
              <w:rPr>
                <w:rFonts w:ascii="Calibri" w:hAnsi="Calibri"/>
                <w:sz w:val="22"/>
              </w:rPr>
              <w:t xml:space="preserve">Where the estimated value of the public procurement procedure is equal to or greater than the financial threshold set out at Article 28 of Regulation (EU) 2022/2560, economic operators are required to comply in full </w:t>
            </w:r>
            <w:proofErr w:type="gramStart"/>
            <w:r w:rsidRPr="00C539BB">
              <w:rPr>
                <w:rFonts w:ascii="Calibri" w:hAnsi="Calibri"/>
                <w:sz w:val="22"/>
              </w:rPr>
              <w:t>with</w:t>
            </w:r>
            <w:proofErr w:type="gramEnd"/>
            <w:r w:rsidRPr="00C539BB">
              <w:rPr>
                <w:rFonts w:ascii="Calibri" w:hAnsi="Calibri"/>
                <w:sz w:val="22"/>
              </w:rPr>
              <w:t xml:space="preserve"> their obligations under both that Regulation and Implementing Regulation (EU) 2023/1441. In that regard, economic operators are required to complete the relevant form of declaration or notification that apply to their </w:t>
            </w:r>
            <w:proofErr w:type="gramStart"/>
            <w:r w:rsidRPr="00C539BB">
              <w:rPr>
                <w:rFonts w:ascii="Calibri" w:hAnsi="Calibri"/>
                <w:sz w:val="22"/>
              </w:rPr>
              <w:t>particular circumstances</w:t>
            </w:r>
            <w:proofErr w:type="gramEnd"/>
            <w:r w:rsidRPr="00C539BB">
              <w:rPr>
                <w:rFonts w:ascii="Calibri" w:hAnsi="Calibri"/>
                <w:sz w:val="22"/>
              </w:rPr>
              <w:t>.</w:t>
            </w:r>
          </w:p>
          <w:p w14:paraId="358439F2" w14:textId="77777777" w:rsidR="00E145FF" w:rsidRPr="00C539BB" w:rsidRDefault="00E145FF" w:rsidP="00E145FF">
            <w:pPr>
              <w:keepLines/>
              <w:spacing w:after="120" w:line="276" w:lineRule="auto"/>
              <w:jc w:val="both"/>
              <w:rPr>
                <w:rFonts w:ascii="Calibri" w:hAnsi="Calibri"/>
                <w:sz w:val="22"/>
              </w:rPr>
            </w:pPr>
          </w:p>
          <w:p w14:paraId="2CAFCCE9" w14:textId="77777777" w:rsidR="00E145FF" w:rsidRPr="00C539BB" w:rsidRDefault="00E145FF" w:rsidP="00E145FF">
            <w:pPr>
              <w:keepLines/>
              <w:spacing w:after="120" w:line="276" w:lineRule="auto"/>
              <w:jc w:val="both"/>
              <w:rPr>
                <w:rFonts w:ascii="Calibri" w:hAnsi="Calibri"/>
                <w:sz w:val="22"/>
              </w:rPr>
            </w:pPr>
          </w:p>
          <w:p w14:paraId="6F54D1DF" w14:textId="77777777" w:rsidR="00E145FF" w:rsidRPr="00C539BB" w:rsidRDefault="00E145FF" w:rsidP="00E145FF">
            <w:pPr>
              <w:keepLines/>
              <w:spacing w:after="120" w:line="276" w:lineRule="auto"/>
              <w:jc w:val="both"/>
              <w:rPr>
                <w:rFonts w:ascii="Calibri" w:hAnsi="Calibri"/>
                <w:sz w:val="22"/>
              </w:rPr>
            </w:pPr>
          </w:p>
          <w:p w14:paraId="24043FF0" w14:textId="77777777" w:rsidR="00E145FF" w:rsidRPr="00C539BB" w:rsidRDefault="00E145FF" w:rsidP="00E145FF">
            <w:pPr>
              <w:keepLines/>
              <w:spacing w:after="120" w:line="276" w:lineRule="auto"/>
              <w:jc w:val="both"/>
              <w:rPr>
                <w:rFonts w:ascii="Calibri" w:hAnsi="Calibri"/>
                <w:sz w:val="22"/>
              </w:rPr>
            </w:pPr>
          </w:p>
          <w:p w14:paraId="5215B1A1" w14:textId="77777777" w:rsidR="00E145FF" w:rsidRPr="00C539BB" w:rsidRDefault="00E145FF" w:rsidP="00E145FF">
            <w:pPr>
              <w:keepLines/>
              <w:spacing w:after="120" w:line="276" w:lineRule="auto"/>
              <w:jc w:val="both"/>
              <w:rPr>
                <w:rFonts w:ascii="Calibri" w:hAnsi="Calibri"/>
                <w:sz w:val="22"/>
              </w:rPr>
            </w:pPr>
          </w:p>
          <w:p w14:paraId="254C465B" w14:textId="77777777" w:rsidR="00E145FF" w:rsidRPr="00C539BB" w:rsidRDefault="00E145FF" w:rsidP="00E145FF">
            <w:pPr>
              <w:keepLines/>
              <w:spacing w:after="120" w:line="276" w:lineRule="auto"/>
              <w:jc w:val="both"/>
              <w:rPr>
                <w:rFonts w:ascii="Calibri" w:hAnsi="Calibri"/>
                <w:sz w:val="22"/>
              </w:rPr>
            </w:pPr>
          </w:p>
          <w:p w14:paraId="7A33D4DE" w14:textId="77777777" w:rsidR="00E145FF" w:rsidRPr="00C539BB" w:rsidRDefault="00E145FF" w:rsidP="00E145FF">
            <w:pPr>
              <w:keepLines/>
              <w:spacing w:after="120" w:line="276" w:lineRule="auto"/>
              <w:jc w:val="both"/>
              <w:rPr>
                <w:rFonts w:ascii="Calibri" w:hAnsi="Calibri"/>
                <w:sz w:val="22"/>
              </w:rPr>
            </w:pPr>
          </w:p>
          <w:p w14:paraId="317A3140" w14:textId="77777777" w:rsidR="00E145FF" w:rsidRPr="00C539BB" w:rsidRDefault="00E145FF" w:rsidP="00E145FF">
            <w:pPr>
              <w:keepLines/>
              <w:spacing w:after="120" w:line="276" w:lineRule="auto"/>
              <w:jc w:val="both"/>
              <w:rPr>
                <w:rFonts w:ascii="Calibri" w:hAnsi="Calibri"/>
                <w:sz w:val="22"/>
              </w:rPr>
            </w:pPr>
          </w:p>
          <w:p w14:paraId="37C02D9B" w14:textId="77777777" w:rsidR="00E145FF" w:rsidRPr="00C539BB" w:rsidRDefault="00E145FF" w:rsidP="00E145FF">
            <w:pPr>
              <w:keepLines/>
              <w:spacing w:after="120" w:line="276" w:lineRule="auto"/>
              <w:jc w:val="both"/>
              <w:rPr>
                <w:rFonts w:ascii="Calibri" w:hAnsi="Calibri"/>
                <w:sz w:val="22"/>
              </w:rPr>
            </w:pPr>
          </w:p>
          <w:p w14:paraId="62A2667A" w14:textId="77777777" w:rsidR="00E145FF" w:rsidRPr="00C539BB" w:rsidRDefault="00E145FF" w:rsidP="00E145FF">
            <w:pPr>
              <w:keepLines/>
              <w:spacing w:after="120" w:line="276" w:lineRule="auto"/>
              <w:jc w:val="both"/>
              <w:rPr>
                <w:rFonts w:ascii="Calibri" w:hAnsi="Calibri"/>
                <w:sz w:val="22"/>
              </w:rPr>
            </w:pPr>
          </w:p>
          <w:p w14:paraId="0B4247FD" w14:textId="77777777" w:rsidR="00E145FF" w:rsidRPr="00C539BB" w:rsidRDefault="00E145FF" w:rsidP="00E145FF">
            <w:pPr>
              <w:keepLines/>
              <w:spacing w:after="120" w:line="276" w:lineRule="auto"/>
              <w:jc w:val="both"/>
              <w:rPr>
                <w:rFonts w:ascii="Calibri" w:hAnsi="Calibri"/>
                <w:sz w:val="22"/>
              </w:rPr>
            </w:pPr>
          </w:p>
          <w:p w14:paraId="08D07D72" w14:textId="77777777" w:rsidR="00E145FF" w:rsidRPr="00C539BB" w:rsidRDefault="00E145FF" w:rsidP="00E145FF">
            <w:pPr>
              <w:keepLines/>
              <w:spacing w:after="120" w:line="276" w:lineRule="auto"/>
              <w:jc w:val="both"/>
              <w:rPr>
                <w:rFonts w:ascii="Calibri" w:hAnsi="Calibri"/>
                <w:sz w:val="22"/>
              </w:rPr>
            </w:pPr>
          </w:p>
          <w:p w14:paraId="41692B4C" w14:textId="77777777" w:rsidR="00E145FF" w:rsidRPr="00C539BB" w:rsidRDefault="00E145FF" w:rsidP="00E145FF">
            <w:pPr>
              <w:keepLines/>
              <w:spacing w:after="120" w:line="276" w:lineRule="auto"/>
              <w:jc w:val="both"/>
              <w:rPr>
                <w:rFonts w:ascii="Calibri" w:hAnsi="Calibri"/>
                <w:sz w:val="22"/>
              </w:rPr>
            </w:pPr>
          </w:p>
          <w:p w14:paraId="7AAED4E1" w14:textId="77777777" w:rsidR="00E145FF" w:rsidRPr="00C539BB" w:rsidRDefault="00E145FF" w:rsidP="00E145FF">
            <w:pPr>
              <w:keepLines/>
              <w:spacing w:after="120" w:line="276" w:lineRule="auto"/>
              <w:jc w:val="both"/>
              <w:rPr>
                <w:rFonts w:ascii="Calibri" w:hAnsi="Calibri"/>
                <w:sz w:val="22"/>
              </w:rPr>
            </w:pPr>
          </w:p>
          <w:p w14:paraId="2029A683" w14:textId="77777777" w:rsidR="00E145FF" w:rsidRPr="00C539BB" w:rsidRDefault="00E145FF" w:rsidP="00E145FF">
            <w:pPr>
              <w:keepLines/>
              <w:spacing w:after="120" w:line="276" w:lineRule="auto"/>
              <w:jc w:val="both"/>
              <w:rPr>
                <w:rFonts w:ascii="Calibri" w:hAnsi="Calibri"/>
                <w:sz w:val="22"/>
              </w:rPr>
            </w:pPr>
          </w:p>
          <w:p w14:paraId="78E5C348" w14:textId="77777777" w:rsidR="00E145FF" w:rsidRPr="00C539BB" w:rsidRDefault="00E145FF" w:rsidP="00E145FF">
            <w:pPr>
              <w:keepLines/>
              <w:spacing w:after="120" w:line="276" w:lineRule="auto"/>
              <w:jc w:val="both"/>
              <w:rPr>
                <w:rFonts w:ascii="Calibri" w:hAnsi="Calibri"/>
                <w:sz w:val="22"/>
              </w:rPr>
            </w:pPr>
          </w:p>
          <w:p w14:paraId="21819D3D" w14:textId="77777777" w:rsidR="00E145FF" w:rsidRPr="00C539BB" w:rsidRDefault="00E145FF" w:rsidP="00E145FF">
            <w:pPr>
              <w:keepLines/>
              <w:spacing w:after="120" w:line="276" w:lineRule="auto"/>
              <w:jc w:val="both"/>
              <w:rPr>
                <w:rFonts w:ascii="Calibri" w:hAnsi="Calibri"/>
                <w:sz w:val="22"/>
              </w:rPr>
            </w:pPr>
          </w:p>
          <w:p w14:paraId="0479FF36" w14:textId="77777777" w:rsidR="00E145FF" w:rsidRPr="00C539BB" w:rsidRDefault="00E145FF" w:rsidP="00E145FF">
            <w:pPr>
              <w:keepLines/>
              <w:spacing w:after="120" w:line="276" w:lineRule="auto"/>
              <w:jc w:val="both"/>
              <w:rPr>
                <w:rFonts w:ascii="Calibri" w:hAnsi="Calibri"/>
                <w:sz w:val="22"/>
              </w:rPr>
            </w:pPr>
          </w:p>
          <w:p w14:paraId="0F6D8753" w14:textId="77777777" w:rsidR="00E145FF" w:rsidRPr="00C539BB" w:rsidRDefault="00E145FF" w:rsidP="00E145FF">
            <w:pPr>
              <w:keepLines/>
              <w:spacing w:after="120" w:line="276" w:lineRule="auto"/>
              <w:jc w:val="both"/>
              <w:rPr>
                <w:rFonts w:ascii="Calibri" w:hAnsi="Calibri"/>
                <w:sz w:val="22"/>
              </w:rPr>
            </w:pPr>
          </w:p>
          <w:p w14:paraId="77ED41BB" w14:textId="77777777" w:rsidR="00E145FF" w:rsidRPr="00C539BB" w:rsidRDefault="00E145FF" w:rsidP="00E145FF">
            <w:pPr>
              <w:keepLines/>
              <w:spacing w:after="120" w:line="276" w:lineRule="auto"/>
              <w:jc w:val="both"/>
              <w:rPr>
                <w:rFonts w:ascii="Calibri" w:hAnsi="Calibri"/>
                <w:sz w:val="22"/>
              </w:rPr>
            </w:pPr>
          </w:p>
          <w:p w14:paraId="63FFA72E" w14:textId="77777777" w:rsidR="00E145FF" w:rsidRPr="00C539BB"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C539BB">
              <w:rPr>
                <w:rFonts w:ascii="Calibri" w:hAnsi="Calibri"/>
                <w:b/>
                <w:bCs/>
                <w:color w:val="333399"/>
                <w:sz w:val="32"/>
                <w:szCs w:val="32"/>
                <w:lang w:val="en-US"/>
              </w:rPr>
              <w:t>Appendix 3A: Schedule A – Declaration of no foreign financial contributions</w:t>
            </w:r>
          </w:p>
          <w:p w14:paraId="61BD807A"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[To be completed by notifying parties where the value of the procurement procedure is equal to or greater than the financial thresholds in Article 28 of Regulation (EU) 2022/2560 and where the notifying party has </w:t>
            </w:r>
            <w:r w:rsidRPr="00C539BB">
              <w:rPr>
                <w:rFonts w:ascii="Calibri" w:hAnsi="Calibri"/>
                <w:b/>
                <w:sz w:val="22"/>
                <w:u w:val="single"/>
              </w:rPr>
              <w:t>not</w:t>
            </w:r>
            <w:r w:rsidRPr="00C539BB">
              <w:rPr>
                <w:rFonts w:ascii="Calibri" w:hAnsi="Calibri"/>
                <w:sz w:val="22"/>
              </w:rPr>
              <w:t xml:space="preserve"> been in receipt of any foreign financial contributions]</w:t>
            </w:r>
          </w:p>
          <w:p w14:paraId="3DF6B052" w14:textId="77777777" w:rsidR="00E145FF" w:rsidRPr="00C539BB" w:rsidRDefault="00E145FF" w:rsidP="00E145FF">
            <w:pPr>
              <w:spacing w:after="120" w:line="276" w:lineRule="auto"/>
              <w:rPr>
                <w:rFonts w:ascii="Calibri" w:hAnsi="Calibri"/>
                <w:sz w:val="22"/>
              </w:rPr>
            </w:pPr>
          </w:p>
          <w:p w14:paraId="3BD71820" w14:textId="2E4C382B" w:rsidR="00E145FF" w:rsidRPr="00C539BB" w:rsidRDefault="00E145FF" w:rsidP="00E145FF">
            <w:pPr>
              <w:spacing w:after="120" w:line="276" w:lineRule="auto"/>
              <w:jc w:val="both"/>
              <w:rPr>
                <w:rFonts w:ascii="Calibri" w:hAnsi="Calibri"/>
                <w:sz w:val="22"/>
              </w:rPr>
            </w:pPr>
            <w:r w:rsidRPr="00C539BB">
              <w:rPr>
                <w:rFonts w:ascii="Calibri" w:hAnsi="Calibri"/>
                <w:sz w:val="22"/>
                <w:szCs w:val="22"/>
              </w:rPr>
              <w:t xml:space="preserve">TO:  </w:t>
            </w:r>
            <w:sdt>
              <w:sdtPr>
                <w:rPr>
                  <w:rFonts w:ascii="Calibri" w:hAnsi="Calibri"/>
                  <w:sz w:val="22"/>
                  <w:highlight w:val="lightGray"/>
                </w:rPr>
                <w:alias w:val="Name"/>
                <w:tag w:val="Name"/>
                <w:id w:val="-180352184"/>
                <w:placeholder>
                  <w:docPart w:val="E55DA6A2DC034299A675B1CD74FB729D"/>
                </w:placeholder>
                <w:dataBinding w:prefixMappings="xmlns:ns0='http://schemas.microsoft.com/office/2006/coverPageProps' " w:xpath="/ns0:CoverPageProperties[1]/ns0:Abstract[1]" w:storeItemID="{55AF091B-3C7A-41E3-B477-F2FDAA23CFDA}"/>
                <w:text/>
              </w:sdtPr>
              <w:sdtEndPr/>
              <w:sdtContent>
                <w:r>
                  <w:rPr>
                    <w:rFonts w:ascii="Calibri" w:hAnsi="Calibri"/>
                    <w:sz w:val="22"/>
                    <w:highlight w:val="lightGray"/>
                  </w:rPr>
                  <w:t>Department of Social Protection</w:t>
                </w:r>
              </w:sdtContent>
            </w:sdt>
            <w:r w:rsidRPr="00C539BB">
              <w:rPr>
                <w:rFonts w:ascii="Calibri" w:hAnsi="Calibri"/>
                <w:sz w:val="22"/>
              </w:rPr>
              <w:t xml:space="preserve"> (the “Contracting Authority”)</w:t>
            </w:r>
          </w:p>
          <w:p w14:paraId="45C55167" w14:textId="2AFF4A11" w:rsidR="00E145FF" w:rsidRPr="00C539BB" w:rsidRDefault="00E145FF" w:rsidP="00E145FF">
            <w:pPr>
              <w:spacing w:after="120" w:line="276" w:lineRule="auto"/>
              <w:rPr>
                <w:rFonts w:ascii="Calibri" w:hAnsi="Calibri"/>
                <w:sz w:val="22"/>
              </w:rPr>
            </w:pPr>
            <w:r w:rsidRPr="00C539BB">
              <w:rPr>
                <w:rFonts w:ascii="Calibri" w:hAnsi="Calibri"/>
                <w:sz w:val="22"/>
                <w:szCs w:val="22"/>
              </w:rPr>
              <w:t xml:space="preserve">RE: Request for Tenders for the Supply of </w:t>
            </w:r>
            <w:sdt>
              <w:sdtPr>
                <w:rPr>
                  <w:rFonts w:ascii="Calibri" w:hAnsi="Calibri"/>
                  <w:sz w:val="22"/>
                  <w:szCs w:val="22"/>
                  <w:highlight w:val="lightGray"/>
                </w:rPr>
                <w:alias w:val="Type of Services"/>
                <w:tag w:val="Type of Services"/>
                <w:id w:val="430089159"/>
                <w:placeholder>
                  <w:docPart w:val="460CF2F9C9F44EDE829A4A5E37ED2357"/>
                </w:placeholder>
                <w:dataBinding w:prefixMappings="xmlns:ns0='http://schemas.microsoft.com/office/2006/coverPageProps' " w:xpath="/ns0:CoverPageProperties[1]/ns0:CompanyFax[1]" w:storeItemID="{55AF091B-3C7A-41E3-B477-F2FDAA23CFDA}"/>
                <w:text/>
              </w:sdtPr>
              <w:sdtEndPr/>
              <w:sdtContent>
                <w:r w:rsidR="001F759B">
                  <w:rPr>
                    <w:rFonts w:ascii="Calibri" w:hAnsi="Calibri"/>
                    <w:sz w:val="22"/>
                    <w:szCs w:val="22"/>
                    <w:highlight w:val="lightGray"/>
                  </w:rPr>
                  <w:t>Adobe Software and Support</w:t>
                </w:r>
              </w:sdtContent>
            </w:sdt>
          </w:p>
          <w:p w14:paraId="3DD0A4B9" w14:textId="77777777" w:rsidR="00E145FF" w:rsidRPr="00C539BB" w:rsidRDefault="00E145FF" w:rsidP="00E145FF">
            <w:pPr>
              <w:spacing w:after="120" w:line="276" w:lineRule="auto"/>
              <w:rPr>
                <w:rFonts w:ascii="Calibri" w:hAnsi="Calibri"/>
                <w:sz w:val="22"/>
              </w:rPr>
            </w:pPr>
          </w:p>
          <w:p w14:paraId="084C31EA" w14:textId="77777777" w:rsidR="00E145FF" w:rsidRPr="00C539BB" w:rsidRDefault="00E145FF" w:rsidP="00E145FF">
            <w:pPr>
              <w:spacing w:after="120" w:line="276" w:lineRule="auto"/>
              <w:rPr>
                <w:rFonts w:ascii="Calibri" w:hAnsi="Calibri"/>
                <w:sz w:val="22"/>
              </w:rPr>
            </w:pPr>
            <w:r w:rsidRPr="00C539BB">
              <w:rPr>
                <w:rFonts w:ascii="Calibri" w:hAnsi="Calibri"/>
                <w:sz w:val="22"/>
              </w:rPr>
              <w:t>We hereby declare that none of the notifying parties has been in receipt of any foreign financial contributions within the meaning of Regulation (EU) 2022/2560.</w:t>
            </w:r>
          </w:p>
          <w:p w14:paraId="6E239647" w14:textId="77777777" w:rsidR="00E145FF" w:rsidRPr="00C539BB" w:rsidRDefault="00E145FF" w:rsidP="00E145FF">
            <w:pPr>
              <w:spacing w:after="120" w:line="276" w:lineRule="auto"/>
              <w:rPr>
                <w:rFonts w:ascii="Calibri" w:hAnsi="Calibri"/>
                <w:b/>
                <w:sz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006"/>
              <w:gridCol w:w="4570"/>
            </w:tblGrid>
            <w:tr w:rsidR="00E145FF" w:rsidRPr="00C539BB" w14:paraId="5AABB6A6" w14:textId="77777777" w:rsidTr="00FE2E8A">
              <w:trPr>
                <w:trHeight w:val="940"/>
              </w:trPr>
              <w:tc>
                <w:tcPr>
                  <w:tcW w:w="4208" w:type="dxa"/>
                </w:tcPr>
                <w:p w14:paraId="66490B71"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sz w:val="22"/>
                    </w:rPr>
                    <w:br w:type="page"/>
                  </w:r>
                  <w:r w:rsidRPr="00C539BB">
                    <w:rPr>
                      <w:rFonts w:ascii="Calibri" w:hAnsi="Calibri"/>
                      <w:b/>
                      <w:color w:val="333399"/>
                      <w:sz w:val="22"/>
                      <w:szCs w:val="22"/>
                    </w:rPr>
                    <w:t>SIGNED</w:t>
                  </w:r>
                </w:p>
                <w:p w14:paraId="1B48CC63" w14:textId="77777777" w:rsidR="00E145FF" w:rsidRPr="00C539BB" w:rsidRDefault="00E145FF" w:rsidP="00E145FF">
                  <w:pPr>
                    <w:spacing w:after="120" w:line="276" w:lineRule="auto"/>
                    <w:jc w:val="both"/>
                    <w:rPr>
                      <w:rFonts w:ascii="Calibri" w:hAnsi="Calibri"/>
                      <w:b/>
                      <w:color w:val="333399"/>
                      <w:sz w:val="22"/>
                      <w:szCs w:val="22"/>
                    </w:rPr>
                  </w:pPr>
                </w:p>
                <w:p w14:paraId="52D5BFBD" w14:textId="77777777" w:rsidR="00E145FF" w:rsidRPr="00C539BB" w:rsidRDefault="00E145FF" w:rsidP="00E145FF">
                  <w:pPr>
                    <w:spacing w:after="120" w:line="276" w:lineRule="auto"/>
                    <w:jc w:val="both"/>
                    <w:rPr>
                      <w:rFonts w:ascii="Calibri" w:hAnsi="Calibri"/>
                      <w:b/>
                      <w:color w:val="333399"/>
                      <w:sz w:val="22"/>
                      <w:szCs w:val="22"/>
                    </w:rPr>
                  </w:pPr>
                </w:p>
                <w:p w14:paraId="6D29A454" w14:textId="77777777" w:rsidR="00E145FF" w:rsidRPr="00C539BB" w:rsidRDefault="00E145FF" w:rsidP="00E145FF">
                  <w:pPr>
                    <w:spacing w:after="120" w:line="276" w:lineRule="auto"/>
                    <w:jc w:val="both"/>
                    <w:rPr>
                      <w:rFonts w:ascii="Calibri" w:hAnsi="Calibri"/>
                      <w:b/>
                      <w:color w:val="333399"/>
                      <w:sz w:val="22"/>
                      <w:szCs w:val="22"/>
                    </w:rPr>
                  </w:pPr>
                </w:p>
                <w:p w14:paraId="71920F37"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b/>
                      <w:color w:val="333399"/>
                      <w:sz w:val="22"/>
                      <w:szCs w:val="22"/>
                    </w:rPr>
                    <w:t>(Authorised Signatory)</w:t>
                  </w:r>
                </w:p>
              </w:tc>
              <w:tc>
                <w:tcPr>
                  <w:tcW w:w="4833" w:type="dxa"/>
                </w:tcPr>
                <w:p w14:paraId="0B5EB5FB"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b/>
                      <w:color w:val="333399"/>
                      <w:sz w:val="22"/>
                      <w:szCs w:val="22"/>
                    </w:rPr>
                    <w:t>Notifying Party</w:t>
                  </w:r>
                </w:p>
                <w:p w14:paraId="4B78218B" w14:textId="77777777" w:rsidR="00E145FF" w:rsidRPr="00C539BB" w:rsidRDefault="00E145FF" w:rsidP="00E145FF">
                  <w:pPr>
                    <w:spacing w:after="120" w:line="276" w:lineRule="auto"/>
                    <w:jc w:val="both"/>
                    <w:rPr>
                      <w:rFonts w:ascii="Calibri" w:hAnsi="Calibri"/>
                      <w:b/>
                      <w:color w:val="333399"/>
                      <w:sz w:val="22"/>
                      <w:szCs w:val="22"/>
                    </w:rPr>
                  </w:pPr>
                </w:p>
              </w:tc>
            </w:tr>
            <w:tr w:rsidR="00E145FF" w:rsidRPr="00C539BB" w14:paraId="6B4812E5" w14:textId="77777777" w:rsidTr="00FE2E8A">
              <w:trPr>
                <w:cantSplit/>
                <w:trHeight w:val="940"/>
              </w:trPr>
              <w:tc>
                <w:tcPr>
                  <w:tcW w:w="4208" w:type="dxa"/>
                </w:tcPr>
                <w:p w14:paraId="088AE064"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b/>
                      <w:color w:val="333399"/>
                      <w:sz w:val="22"/>
                      <w:szCs w:val="22"/>
                    </w:rPr>
                    <w:t>Print name</w:t>
                  </w:r>
                </w:p>
              </w:tc>
              <w:tc>
                <w:tcPr>
                  <w:tcW w:w="4833" w:type="dxa"/>
                  <w:vMerge w:val="restart"/>
                </w:tcPr>
                <w:p w14:paraId="52CF06E3"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b/>
                      <w:color w:val="333399"/>
                      <w:sz w:val="22"/>
                      <w:szCs w:val="22"/>
                    </w:rPr>
                    <w:t>Address</w:t>
                  </w:r>
                </w:p>
              </w:tc>
            </w:tr>
            <w:tr w:rsidR="00E145FF" w:rsidRPr="00C539BB" w14:paraId="26BDBAB6" w14:textId="77777777" w:rsidTr="00FE2E8A">
              <w:trPr>
                <w:cantSplit/>
                <w:trHeight w:val="940"/>
              </w:trPr>
              <w:tc>
                <w:tcPr>
                  <w:tcW w:w="4208" w:type="dxa"/>
                </w:tcPr>
                <w:p w14:paraId="4709D2A1" w14:textId="77777777" w:rsidR="00E145FF" w:rsidRPr="00C539BB" w:rsidRDefault="00E145FF" w:rsidP="00E145FF">
                  <w:pPr>
                    <w:spacing w:after="120" w:line="276" w:lineRule="auto"/>
                    <w:jc w:val="both"/>
                    <w:rPr>
                      <w:rFonts w:ascii="Calibri" w:hAnsi="Calibri"/>
                      <w:b/>
                      <w:color w:val="333399"/>
                      <w:sz w:val="22"/>
                      <w:szCs w:val="22"/>
                    </w:rPr>
                  </w:pPr>
                  <w:r w:rsidRPr="00C539BB">
                    <w:rPr>
                      <w:rFonts w:ascii="Calibri" w:hAnsi="Calibri"/>
                      <w:b/>
                      <w:color w:val="333399"/>
                      <w:sz w:val="22"/>
                      <w:szCs w:val="22"/>
                    </w:rPr>
                    <w:t>Date</w:t>
                  </w:r>
                </w:p>
              </w:tc>
              <w:tc>
                <w:tcPr>
                  <w:tcW w:w="4833" w:type="dxa"/>
                  <w:vMerge/>
                  <w:shd w:val="clear" w:color="auto" w:fill="CCCCCC"/>
                </w:tcPr>
                <w:p w14:paraId="5EE232A5" w14:textId="77777777" w:rsidR="00E145FF" w:rsidRPr="00C539BB" w:rsidRDefault="00E145FF" w:rsidP="00E145FF">
                  <w:pPr>
                    <w:spacing w:after="120" w:line="276" w:lineRule="auto"/>
                    <w:jc w:val="both"/>
                    <w:rPr>
                      <w:rFonts w:ascii="Calibri" w:hAnsi="Calibri"/>
                      <w:b/>
                      <w:color w:val="333399"/>
                      <w:sz w:val="22"/>
                      <w:szCs w:val="22"/>
                    </w:rPr>
                  </w:pPr>
                </w:p>
              </w:tc>
            </w:tr>
          </w:tbl>
          <w:p w14:paraId="57B098A1" w14:textId="77777777" w:rsidR="00E145FF" w:rsidRPr="00C539BB" w:rsidRDefault="00E145FF" w:rsidP="00E145FF">
            <w:pPr>
              <w:spacing w:after="120" w:line="276" w:lineRule="auto"/>
              <w:jc w:val="both"/>
              <w:rPr>
                <w:rFonts w:ascii="Calibri" w:hAnsi="Calibri"/>
                <w:sz w:val="22"/>
              </w:rPr>
            </w:pPr>
          </w:p>
          <w:p w14:paraId="2CDC4164" w14:textId="77777777" w:rsidR="00E145FF" w:rsidRPr="00C539BB" w:rsidRDefault="00E145FF" w:rsidP="00E145FF">
            <w:pPr>
              <w:spacing w:after="120" w:line="276" w:lineRule="auto"/>
              <w:rPr>
                <w:rFonts w:ascii="Calibri" w:hAnsi="Calibri"/>
                <w:sz w:val="22"/>
              </w:rPr>
            </w:pPr>
          </w:p>
          <w:p w14:paraId="18C55832" w14:textId="77777777" w:rsidR="00E145FF" w:rsidRPr="00C539BB" w:rsidRDefault="00E145FF" w:rsidP="00E145FF">
            <w:pPr>
              <w:spacing w:after="120" w:line="276" w:lineRule="auto"/>
              <w:jc w:val="both"/>
              <w:rPr>
                <w:rFonts w:ascii="Calibri" w:hAnsi="Calibri"/>
                <w:sz w:val="22"/>
                <w:szCs w:val="22"/>
              </w:rPr>
            </w:pPr>
          </w:p>
          <w:p w14:paraId="65D538D9" w14:textId="77777777" w:rsidR="00E145FF" w:rsidRPr="00C539BB" w:rsidRDefault="00E145FF" w:rsidP="00E145FF">
            <w:pPr>
              <w:spacing w:after="120" w:line="276" w:lineRule="auto"/>
              <w:rPr>
                <w:rFonts w:ascii="Calibri" w:hAnsi="Calibri"/>
                <w:sz w:val="22"/>
              </w:rPr>
            </w:pPr>
          </w:p>
          <w:p w14:paraId="3FF2CFFF" w14:textId="77777777" w:rsidR="00E145FF" w:rsidRPr="00C539BB" w:rsidRDefault="00E145FF" w:rsidP="00E145FF">
            <w:pPr>
              <w:spacing w:after="120" w:line="276" w:lineRule="auto"/>
              <w:rPr>
                <w:rFonts w:ascii="Calibri" w:hAnsi="Calibri"/>
                <w:sz w:val="22"/>
              </w:rPr>
            </w:pPr>
          </w:p>
          <w:p w14:paraId="61224A71" w14:textId="77777777" w:rsidR="00E145FF" w:rsidRPr="00C539BB" w:rsidRDefault="00E145FF" w:rsidP="00E145FF">
            <w:pPr>
              <w:spacing w:after="120" w:line="276" w:lineRule="auto"/>
              <w:rPr>
                <w:rFonts w:ascii="Calibri" w:hAnsi="Calibri"/>
                <w:sz w:val="22"/>
              </w:rPr>
            </w:pPr>
          </w:p>
          <w:p w14:paraId="7B8EC4F6" w14:textId="77777777" w:rsidR="00E145FF" w:rsidRPr="00C539BB" w:rsidRDefault="00E145FF" w:rsidP="00E145FF">
            <w:pPr>
              <w:spacing w:after="120" w:line="276" w:lineRule="auto"/>
              <w:rPr>
                <w:rFonts w:ascii="Calibri" w:hAnsi="Calibri"/>
                <w:sz w:val="22"/>
              </w:rPr>
            </w:pPr>
          </w:p>
          <w:p w14:paraId="2F27117F" w14:textId="77777777" w:rsidR="00E145FF" w:rsidRPr="00C539BB" w:rsidRDefault="00E145FF" w:rsidP="00E145FF">
            <w:pPr>
              <w:spacing w:after="120" w:line="276" w:lineRule="auto"/>
              <w:rPr>
                <w:rFonts w:ascii="Calibri" w:hAnsi="Calibri"/>
                <w:sz w:val="22"/>
              </w:rPr>
            </w:pPr>
          </w:p>
          <w:p w14:paraId="08D6FFFE" w14:textId="77777777" w:rsidR="00E145FF" w:rsidRPr="00C539BB" w:rsidRDefault="00E145FF" w:rsidP="00E145FF">
            <w:pPr>
              <w:spacing w:after="120" w:line="276" w:lineRule="auto"/>
              <w:rPr>
                <w:rFonts w:ascii="Calibri" w:hAnsi="Calibri"/>
                <w:sz w:val="22"/>
              </w:rPr>
            </w:pPr>
          </w:p>
          <w:p w14:paraId="3B27785C" w14:textId="77777777" w:rsidR="00E145FF" w:rsidRPr="00C539BB" w:rsidRDefault="00E145FF" w:rsidP="00E145FF">
            <w:pPr>
              <w:spacing w:after="120" w:line="276" w:lineRule="auto"/>
              <w:rPr>
                <w:rFonts w:ascii="Calibri" w:hAnsi="Calibri"/>
                <w:sz w:val="22"/>
              </w:rPr>
            </w:pPr>
          </w:p>
          <w:p w14:paraId="74412707" w14:textId="77777777" w:rsidR="00E145FF" w:rsidRPr="00C539BB" w:rsidRDefault="00E145FF" w:rsidP="00E145FF">
            <w:pPr>
              <w:spacing w:after="120" w:line="276" w:lineRule="auto"/>
              <w:rPr>
                <w:rFonts w:ascii="Calibri" w:hAnsi="Calibri"/>
                <w:sz w:val="22"/>
              </w:rPr>
            </w:pPr>
          </w:p>
          <w:p w14:paraId="02832DEF" w14:textId="77777777" w:rsidR="00E145FF" w:rsidRPr="00C539BB"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C539BB">
              <w:rPr>
                <w:rFonts w:ascii="Calibri" w:hAnsi="Calibri"/>
                <w:b/>
                <w:bCs/>
                <w:color w:val="333399"/>
                <w:sz w:val="32"/>
                <w:szCs w:val="32"/>
                <w:lang w:val="en-US"/>
              </w:rPr>
              <w:t>Appendix 3A: Schedule B – Declaration that any foreign financial contributions are non-notifiable having regard to the de minimis threshold</w:t>
            </w:r>
          </w:p>
          <w:p w14:paraId="7D85DCFF"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sidRPr="00C539BB">
              <w:rPr>
                <w:rFonts w:ascii="Calibri" w:hAnsi="Calibri"/>
                <w:i/>
                <w:sz w:val="22"/>
              </w:rPr>
              <w:t>de minimis</w:t>
            </w:r>
            <w:r w:rsidRPr="00C539BB">
              <w:rPr>
                <w:rFonts w:ascii="Calibri" w:hAnsi="Calibri"/>
                <w:i/>
                <w:sz w:val="22"/>
                <w:u w:val="single"/>
              </w:rPr>
              <w:t xml:space="preserve"> </w:t>
            </w:r>
            <w:r w:rsidRPr="00C539BB">
              <w:rPr>
                <w:rFonts w:ascii="Calibri" w:hAnsi="Calibri"/>
                <w:sz w:val="22"/>
                <w:u w:val="single"/>
              </w:rPr>
              <w:t>aid as defined in Article 3(2) of Regulation (EU) 1407/2013 (i.e. €200,000) per third country over any consecutive three period</w:t>
            </w:r>
            <w:r w:rsidRPr="00C539BB">
              <w:rPr>
                <w:rFonts w:ascii="Calibri" w:hAnsi="Calibri"/>
                <w:sz w:val="22"/>
              </w:rPr>
              <w:t>]</w:t>
            </w:r>
          </w:p>
          <w:p w14:paraId="137C252B" w14:textId="77777777" w:rsidR="00E145FF" w:rsidRPr="00C539BB" w:rsidRDefault="00E145FF" w:rsidP="00E145FF">
            <w:pPr>
              <w:spacing w:after="120" w:line="276" w:lineRule="auto"/>
              <w:rPr>
                <w:rFonts w:ascii="Calibri" w:hAnsi="Calibri"/>
                <w:sz w:val="22"/>
              </w:rPr>
            </w:pPr>
          </w:p>
          <w:p w14:paraId="1CAA96D9"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Form FS-PP relating to the notification of financial contributions in the context of public procurement procedures pursuant to Regulation (EU) 2022/2560</w:t>
            </w:r>
          </w:p>
          <w:p w14:paraId="5769CD76" w14:textId="77777777" w:rsidR="00E145FF" w:rsidRPr="00C539BB" w:rsidRDefault="00E145FF" w:rsidP="00E145FF">
            <w:pPr>
              <w:spacing w:after="120" w:line="276" w:lineRule="auto"/>
              <w:rPr>
                <w:rFonts w:ascii="Calibri" w:hAnsi="Calibri"/>
                <w:b/>
                <w:sz w:val="22"/>
              </w:rPr>
            </w:pPr>
          </w:p>
          <w:p w14:paraId="10FBFE6A"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1.</w:t>
            </w:r>
            <w:r w:rsidRPr="00C539BB">
              <w:rPr>
                <w:rFonts w:ascii="Calibri" w:hAnsi="Calibri"/>
                <w:b/>
                <w:sz w:val="22"/>
                <w:u w:val="single"/>
              </w:rPr>
              <w:tab/>
              <w:t>Description of the public procurement (Section 1 of Form FS-PP)</w:t>
            </w:r>
          </w:p>
          <w:p w14:paraId="2E5BD41E" w14:textId="77777777" w:rsidR="00E145FF" w:rsidRPr="00C539BB" w:rsidRDefault="00E145FF" w:rsidP="00E145FF">
            <w:pPr>
              <w:spacing w:after="120" w:line="276" w:lineRule="auto"/>
              <w:rPr>
                <w:rFonts w:ascii="Calibri" w:hAnsi="Calibri"/>
                <w:b/>
                <w:sz w:val="22"/>
                <w:u w:val="single"/>
              </w:rPr>
            </w:pPr>
          </w:p>
          <w:p w14:paraId="13E551CD" w14:textId="77777777" w:rsidR="00E145FF" w:rsidRPr="00C539BB" w:rsidRDefault="00E145FF" w:rsidP="00E145FF">
            <w:pPr>
              <w:spacing w:after="120" w:line="276" w:lineRule="auto"/>
              <w:rPr>
                <w:rFonts w:ascii="Calibri" w:hAnsi="Calibri"/>
                <w:b/>
                <w:sz w:val="22"/>
                <w:u w:val="single"/>
              </w:rPr>
            </w:pPr>
          </w:p>
          <w:p w14:paraId="5F7FE336"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2.</w:t>
            </w:r>
            <w:r w:rsidRPr="00C539BB">
              <w:rPr>
                <w:rFonts w:ascii="Calibri" w:hAnsi="Calibri"/>
                <w:b/>
                <w:sz w:val="22"/>
                <w:u w:val="single"/>
              </w:rPr>
              <w:tab/>
              <w:t>Information about notifying parties (Section 2 of Form FS-PP)</w:t>
            </w:r>
          </w:p>
          <w:p w14:paraId="483C823B" w14:textId="77777777" w:rsidR="00E145FF" w:rsidRPr="00C539BB" w:rsidRDefault="00E145FF" w:rsidP="00E145FF">
            <w:pPr>
              <w:spacing w:after="120" w:line="276" w:lineRule="auto"/>
              <w:rPr>
                <w:rFonts w:ascii="Calibri" w:hAnsi="Calibri"/>
                <w:b/>
                <w:sz w:val="22"/>
              </w:rPr>
            </w:pPr>
          </w:p>
          <w:p w14:paraId="545CF5B0" w14:textId="77777777" w:rsidR="00E145FF" w:rsidRPr="00C539BB" w:rsidRDefault="00E145FF" w:rsidP="00E145FF">
            <w:pPr>
              <w:spacing w:after="120" w:line="276" w:lineRule="auto"/>
              <w:rPr>
                <w:rFonts w:ascii="Calibri" w:hAnsi="Calibri"/>
                <w:b/>
                <w:sz w:val="22"/>
              </w:rPr>
            </w:pPr>
          </w:p>
          <w:p w14:paraId="0D4A3C21"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3.</w:t>
            </w:r>
            <w:r w:rsidRPr="00C539BB">
              <w:rPr>
                <w:rFonts w:ascii="Calibri" w:hAnsi="Calibri"/>
                <w:b/>
                <w:sz w:val="22"/>
                <w:u w:val="single"/>
              </w:rPr>
              <w:tab/>
              <w:t>Declaration (Section 7 of Form FS-PP)</w:t>
            </w:r>
          </w:p>
          <w:p w14:paraId="73F173A2" w14:textId="77777777" w:rsidR="00E145FF" w:rsidRPr="00C539BB" w:rsidRDefault="00E145FF" w:rsidP="00E145FF">
            <w:pPr>
              <w:spacing w:after="120" w:line="276" w:lineRule="auto"/>
              <w:rPr>
                <w:rFonts w:ascii="Calibri" w:hAnsi="Calibri"/>
                <w:sz w:val="22"/>
              </w:rPr>
            </w:pPr>
            <w:r w:rsidRPr="00C539BB">
              <w:rPr>
                <w:rFonts w:ascii="Calibri" w:hAnsi="Calibri"/>
                <w:sz w:val="22"/>
              </w:rPr>
              <w:t>None of the notifying parties have received foreign financial contributions notifiable under Chapter 4 of Regulation (EU) 2022/2560</w:t>
            </w:r>
          </w:p>
          <w:p w14:paraId="10EE1028" w14:textId="77777777" w:rsidR="00E145FF" w:rsidRPr="00C539BB" w:rsidRDefault="00E145FF" w:rsidP="00E145FF">
            <w:pPr>
              <w:spacing w:after="120" w:line="276" w:lineRule="auto"/>
              <w:rPr>
                <w:rFonts w:ascii="Calibri" w:hAnsi="Calibri"/>
                <w:b/>
                <w:sz w:val="22"/>
              </w:rPr>
            </w:pPr>
          </w:p>
          <w:p w14:paraId="17EE7D37"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4.</w:t>
            </w:r>
            <w:r w:rsidRPr="00C539BB">
              <w:rPr>
                <w:rFonts w:ascii="Calibri" w:hAnsi="Calibri"/>
                <w:b/>
                <w:sz w:val="22"/>
                <w:u w:val="single"/>
              </w:rPr>
              <w:tab/>
              <w:t>Attestation (Section 8 of Form FS-PP)</w:t>
            </w:r>
          </w:p>
          <w:p w14:paraId="334660AD"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DF7A171"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 that they aware of the provisions of Article 33 of Regulation (EU) 2022/2560 concerning fines and periodic penalty payments.</w:t>
            </w:r>
          </w:p>
          <w:p w14:paraId="0FF948AA" w14:textId="77777777" w:rsidR="00E145FF" w:rsidRPr="00C539BB" w:rsidRDefault="00E145FF" w:rsidP="00E145FF">
            <w:pPr>
              <w:spacing w:after="120" w:line="276" w:lineRule="auto"/>
              <w:rPr>
                <w:rFonts w:ascii="Calibri" w:hAnsi="Calibri"/>
                <w:sz w:val="22"/>
              </w:rPr>
            </w:pPr>
          </w:p>
          <w:p w14:paraId="696568B6" w14:textId="77777777" w:rsidR="00E145FF" w:rsidRPr="00C539BB" w:rsidRDefault="00E145FF" w:rsidP="00E145FF">
            <w:pPr>
              <w:spacing w:after="120" w:line="276" w:lineRule="auto"/>
              <w:rPr>
                <w:rFonts w:ascii="Calibri" w:hAnsi="Calibri"/>
                <w:sz w:val="22"/>
              </w:rPr>
            </w:pPr>
          </w:p>
          <w:p w14:paraId="726F0ED7" w14:textId="77777777" w:rsidR="00E145FF" w:rsidRPr="00C539BB" w:rsidRDefault="00E145FF" w:rsidP="00E145FF">
            <w:pPr>
              <w:spacing w:after="120" w:line="276" w:lineRule="auto"/>
              <w:rPr>
                <w:rFonts w:ascii="Calibri" w:hAnsi="Calibri"/>
                <w:sz w:val="22"/>
              </w:rPr>
            </w:pPr>
          </w:p>
          <w:p w14:paraId="2999508F" w14:textId="77777777" w:rsidR="00E145FF" w:rsidRPr="00C539BB" w:rsidRDefault="00E145FF" w:rsidP="00E145FF">
            <w:pPr>
              <w:spacing w:after="120" w:line="276" w:lineRule="auto"/>
              <w:rPr>
                <w:rFonts w:ascii="Calibri" w:hAnsi="Calibri"/>
                <w:sz w:val="22"/>
              </w:rPr>
            </w:pPr>
          </w:p>
          <w:p w14:paraId="79B43A90" w14:textId="77777777" w:rsidR="00E145FF" w:rsidRPr="00C539BB" w:rsidRDefault="00E145FF" w:rsidP="00E145FF">
            <w:pPr>
              <w:spacing w:after="120" w:line="276" w:lineRule="auto"/>
              <w:rPr>
                <w:rFonts w:ascii="Calibri" w:hAnsi="Calibri"/>
                <w:sz w:val="22"/>
              </w:rPr>
            </w:pPr>
          </w:p>
          <w:p w14:paraId="1237A47F" w14:textId="77777777" w:rsidR="00E145FF" w:rsidRPr="00C539BB" w:rsidRDefault="00E145FF" w:rsidP="00E145FF">
            <w:pPr>
              <w:spacing w:after="120" w:line="276" w:lineRule="auto"/>
              <w:rPr>
                <w:rFonts w:ascii="Calibri" w:hAnsi="Calibri"/>
                <w:sz w:val="22"/>
              </w:rPr>
            </w:pPr>
          </w:p>
          <w:p w14:paraId="7BAE4B1D" w14:textId="77777777" w:rsidR="00E145FF" w:rsidRPr="00C539BB" w:rsidRDefault="00E145FF" w:rsidP="00E145FF">
            <w:pPr>
              <w:spacing w:after="120" w:line="276" w:lineRule="auto"/>
              <w:rPr>
                <w:rFonts w:ascii="Calibri" w:hAnsi="Calibri"/>
                <w:sz w:val="22"/>
              </w:rPr>
            </w:pPr>
          </w:p>
          <w:p w14:paraId="68849377"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Date: </w:t>
            </w:r>
          </w:p>
          <w:p w14:paraId="411A26DB" w14:textId="77777777" w:rsidR="00E145FF" w:rsidRPr="00C539BB" w:rsidRDefault="00E145FF" w:rsidP="00E145FF">
            <w:pPr>
              <w:spacing w:after="120" w:line="276" w:lineRule="auto"/>
              <w:rPr>
                <w:rFonts w:ascii="Calibri" w:hAnsi="Calibri"/>
                <w:sz w:val="22"/>
              </w:rPr>
            </w:pPr>
          </w:p>
          <w:p w14:paraId="2351653E"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[Signatory 1]</w:t>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t>[Signatory 2]</w:t>
            </w:r>
          </w:p>
          <w:p w14:paraId="04A5D285" w14:textId="77777777" w:rsidR="00E145FF" w:rsidRPr="00C539BB" w:rsidRDefault="00E145FF" w:rsidP="00E145FF">
            <w:pPr>
              <w:spacing w:after="120" w:line="276" w:lineRule="auto"/>
              <w:rPr>
                <w:rFonts w:ascii="Calibri" w:hAnsi="Calibri"/>
                <w:sz w:val="22"/>
              </w:rPr>
            </w:pPr>
          </w:p>
          <w:p w14:paraId="6889E75F" w14:textId="77777777" w:rsidR="00E145FF" w:rsidRPr="00C539BB" w:rsidRDefault="00E145FF" w:rsidP="00E145FF">
            <w:pPr>
              <w:spacing w:after="120" w:line="276" w:lineRule="auto"/>
              <w:rPr>
                <w:rFonts w:ascii="Calibri" w:hAnsi="Calibri"/>
                <w:sz w:val="22"/>
              </w:rPr>
            </w:pPr>
            <w:r w:rsidRPr="00C539BB">
              <w:rPr>
                <w:rFonts w:ascii="Calibri" w:hAnsi="Calibri"/>
                <w:sz w:val="22"/>
              </w:rPr>
              <w:t>Name:</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Name:</w:t>
            </w:r>
          </w:p>
          <w:p w14:paraId="0D7E040D" w14:textId="77777777" w:rsidR="00E145FF" w:rsidRPr="00C539BB" w:rsidRDefault="00E145FF" w:rsidP="00E145FF">
            <w:pPr>
              <w:spacing w:after="120" w:line="276" w:lineRule="auto"/>
              <w:rPr>
                <w:rFonts w:ascii="Calibri" w:hAnsi="Calibri"/>
                <w:sz w:val="22"/>
              </w:rPr>
            </w:pPr>
          </w:p>
          <w:p w14:paraId="366E26B6" w14:textId="77777777" w:rsidR="00E145FF" w:rsidRPr="00C539BB" w:rsidRDefault="00E145FF" w:rsidP="00E145FF">
            <w:pPr>
              <w:spacing w:after="120" w:line="276" w:lineRule="auto"/>
              <w:rPr>
                <w:rFonts w:ascii="Calibri" w:hAnsi="Calibri"/>
                <w:sz w:val="22"/>
              </w:rPr>
            </w:pPr>
            <w:r w:rsidRPr="00C539BB">
              <w:rPr>
                <w:rFonts w:ascii="Calibri" w:hAnsi="Calibri"/>
                <w:sz w:val="22"/>
              </w:rPr>
              <w:t>Organisation: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Organisation:</w:t>
            </w:r>
          </w:p>
          <w:p w14:paraId="3ACFF29A" w14:textId="77777777" w:rsidR="00E145FF" w:rsidRPr="00C539BB" w:rsidRDefault="00E145FF" w:rsidP="00E145FF">
            <w:pPr>
              <w:spacing w:after="120" w:line="276" w:lineRule="auto"/>
              <w:rPr>
                <w:rFonts w:ascii="Calibri" w:hAnsi="Calibri"/>
                <w:sz w:val="22"/>
              </w:rPr>
            </w:pPr>
          </w:p>
          <w:p w14:paraId="569AD9A8" w14:textId="77777777" w:rsidR="00E145FF" w:rsidRPr="00C539BB" w:rsidRDefault="00E145FF" w:rsidP="00E145FF">
            <w:pPr>
              <w:spacing w:after="120" w:line="276" w:lineRule="auto"/>
              <w:rPr>
                <w:rFonts w:ascii="Calibri" w:hAnsi="Calibri"/>
                <w:sz w:val="22"/>
              </w:rPr>
            </w:pPr>
            <w:r w:rsidRPr="00C539BB">
              <w:rPr>
                <w:rFonts w:ascii="Calibri" w:hAnsi="Calibri"/>
                <w:sz w:val="22"/>
              </w:rPr>
              <w:t>Position: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Position:</w:t>
            </w:r>
          </w:p>
          <w:p w14:paraId="0D9CE876" w14:textId="77777777" w:rsidR="00E145FF" w:rsidRPr="00C539BB" w:rsidRDefault="00E145FF" w:rsidP="00E145FF">
            <w:pPr>
              <w:spacing w:after="120" w:line="276" w:lineRule="auto"/>
              <w:rPr>
                <w:rFonts w:ascii="Calibri" w:hAnsi="Calibri"/>
                <w:sz w:val="22"/>
              </w:rPr>
            </w:pPr>
          </w:p>
          <w:p w14:paraId="578EB5F5" w14:textId="77777777" w:rsidR="00E145FF" w:rsidRPr="00C539BB" w:rsidRDefault="00E145FF" w:rsidP="00E145FF">
            <w:pPr>
              <w:spacing w:after="120" w:line="276" w:lineRule="auto"/>
              <w:rPr>
                <w:rFonts w:ascii="Calibri" w:hAnsi="Calibri"/>
                <w:sz w:val="22"/>
              </w:rPr>
            </w:pPr>
            <w:r w:rsidRPr="00C539BB">
              <w:rPr>
                <w:rFonts w:ascii="Calibri" w:hAnsi="Calibri"/>
                <w:sz w:val="22"/>
              </w:rPr>
              <w:t>Address:</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Address:</w:t>
            </w:r>
          </w:p>
          <w:p w14:paraId="18E74F99" w14:textId="77777777" w:rsidR="00E145FF" w:rsidRPr="00C539BB" w:rsidRDefault="00E145FF" w:rsidP="00E145FF">
            <w:pPr>
              <w:spacing w:after="120" w:line="276" w:lineRule="auto"/>
              <w:rPr>
                <w:rFonts w:ascii="Calibri" w:hAnsi="Calibri"/>
                <w:sz w:val="22"/>
              </w:rPr>
            </w:pPr>
          </w:p>
          <w:p w14:paraId="7CE56104" w14:textId="77777777" w:rsidR="00E145FF" w:rsidRPr="00C539BB" w:rsidRDefault="00E145FF" w:rsidP="00E145FF">
            <w:pPr>
              <w:spacing w:after="120" w:line="276" w:lineRule="auto"/>
              <w:rPr>
                <w:rFonts w:ascii="Calibri" w:hAnsi="Calibri"/>
                <w:sz w:val="22"/>
              </w:rPr>
            </w:pPr>
            <w:r w:rsidRPr="00C539BB">
              <w:rPr>
                <w:rFonts w:ascii="Calibri" w:hAnsi="Calibri"/>
                <w:sz w:val="22"/>
              </w:rPr>
              <w:t>Phone Number:</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Phone Number:</w:t>
            </w:r>
          </w:p>
          <w:p w14:paraId="06C7DEC0" w14:textId="77777777" w:rsidR="00E145FF" w:rsidRPr="00C539BB" w:rsidRDefault="00E145FF" w:rsidP="00E145FF">
            <w:pPr>
              <w:spacing w:after="120" w:line="276" w:lineRule="auto"/>
              <w:rPr>
                <w:rFonts w:ascii="Calibri" w:hAnsi="Calibri"/>
                <w:sz w:val="22"/>
              </w:rPr>
            </w:pPr>
          </w:p>
          <w:p w14:paraId="3CB92ED0" w14:textId="77777777" w:rsidR="00E145FF" w:rsidRPr="00C539BB" w:rsidRDefault="00E145FF" w:rsidP="00E145FF">
            <w:pPr>
              <w:spacing w:after="120" w:line="276" w:lineRule="auto"/>
              <w:rPr>
                <w:rFonts w:ascii="Calibri" w:hAnsi="Calibri"/>
                <w:sz w:val="22"/>
              </w:rPr>
            </w:pPr>
            <w:r w:rsidRPr="00C539BB">
              <w:rPr>
                <w:rFonts w:ascii="Calibri" w:hAnsi="Calibri"/>
                <w:sz w:val="22"/>
              </w:rPr>
              <w:t>Email:</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Email:</w:t>
            </w:r>
          </w:p>
          <w:p w14:paraId="2745AAD8" w14:textId="77777777" w:rsidR="00E145FF" w:rsidRPr="00C539BB" w:rsidRDefault="00E145FF" w:rsidP="00E145FF">
            <w:pPr>
              <w:spacing w:after="120" w:line="276" w:lineRule="auto"/>
              <w:rPr>
                <w:rFonts w:ascii="Calibri" w:hAnsi="Calibri"/>
                <w:sz w:val="22"/>
              </w:rPr>
            </w:pPr>
          </w:p>
          <w:p w14:paraId="36B7ECAC" w14:textId="77777777" w:rsidR="00E145FF" w:rsidRPr="00C539BB" w:rsidRDefault="00E145FF" w:rsidP="00E145FF">
            <w:pPr>
              <w:spacing w:after="120" w:line="276" w:lineRule="auto"/>
              <w:rPr>
                <w:rFonts w:ascii="Calibri" w:hAnsi="Calibri"/>
                <w:sz w:val="22"/>
              </w:rPr>
            </w:pPr>
            <w:r w:rsidRPr="00C539BB">
              <w:rPr>
                <w:rFonts w:ascii="Calibri" w:hAnsi="Calibri"/>
                <w:sz w:val="22"/>
              </w:rPr>
              <w:t>Signed:</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Signed:</w:t>
            </w:r>
          </w:p>
          <w:p w14:paraId="48FF51E8" w14:textId="77777777" w:rsidR="00E145FF" w:rsidRPr="00C539BB" w:rsidRDefault="00E145FF" w:rsidP="00E145FF">
            <w:pPr>
              <w:spacing w:after="120" w:line="276" w:lineRule="auto"/>
              <w:rPr>
                <w:rFonts w:ascii="Calibri" w:hAnsi="Calibri"/>
                <w:sz w:val="22"/>
              </w:rPr>
            </w:pPr>
          </w:p>
          <w:p w14:paraId="05F61FCE" w14:textId="77777777" w:rsidR="00E145FF" w:rsidRPr="00C539BB" w:rsidRDefault="00E145FF" w:rsidP="00E145FF">
            <w:pPr>
              <w:spacing w:after="120" w:line="276" w:lineRule="auto"/>
              <w:rPr>
                <w:rFonts w:ascii="Calibri" w:hAnsi="Calibri"/>
                <w:sz w:val="22"/>
              </w:rPr>
            </w:pPr>
          </w:p>
          <w:p w14:paraId="4E2ED23D" w14:textId="77777777" w:rsidR="00E145FF" w:rsidRPr="00C539BB" w:rsidRDefault="00E145FF" w:rsidP="00E145FF">
            <w:pPr>
              <w:spacing w:after="120" w:line="276" w:lineRule="auto"/>
              <w:rPr>
                <w:rFonts w:ascii="Calibri" w:hAnsi="Calibri"/>
                <w:sz w:val="22"/>
              </w:rPr>
            </w:pPr>
          </w:p>
          <w:p w14:paraId="75445509" w14:textId="77777777" w:rsidR="00E145FF" w:rsidRPr="00C539BB" w:rsidRDefault="00E145FF" w:rsidP="00E145FF">
            <w:pPr>
              <w:spacing w:after="120" w:line="276" w:lineRule="auto"/>
              <w:rPr>
                <w:rFonts w:ascii="Calibri" w:hAnsi="Calibri"/>
                <w:sz w:val="22"/>
              </w:rPr>
            </w:pPr>
          </w:p>
          <w:p w14:paraId="597F232B" w14:textId="77777777" w:rsidR="00E145FF" w:rsidRPr="00C539BB" w:rsidRDefault="00E145FF" w:rsidP="00E145FF">
            <w:pPr>
              <w:spacing w:after="120" w:line="276" w:lineRule="auto"/>
              <w:rPr>
                <w:rFonts w:ascii="Calibri" w:hAnsi="Calibri"/>
                <w:sz w:val="22"/>
              </w:rPr>
            </w:pPr>
          </w:p>
          <w:p w14:paraId="7D750DD9" w14:textId="77777777" w:rsidR="00E145FF" w:rsidRPr="00C539BB" w:rsidRDefault="00E145FF" w:rsidP="00E145FF">
            <w:pPr>
              <w:spacing w:after="120" w:line="276" w:lineRule="auto"/>
              <w:rPr>
                <w:rFonts w:ascii="Calibri" w:hAnsi="Calibri"/>
                <w:sz w:val="22"/>
              </w:rPr>
            </w:pPr>
          </w:p>
          <w:p w14:paraId="0EA126E3" w14:textId="77777777" w:rsidR="00E145FF" w:rsidRPr="00C539BB" w:rsidRDefault="00E145FF" w:rsidP="00E145FF">
            <w:pPr>
              <w:spacing w:after="120" w:line="276" w:lineRule="auto"/>
              <w:rPr>
                <w:rFonts w:ascii="Calibri" w:hAnsi="Calibri"/>
                <w:sz w:val="22"/>
              </w:rPr>
            </w:pPr>
          </w:p>
          <w:p w14:paraId="575D790D" w14:textId="77777777" w:rsidR="00E145FF" w:rsidRPr="00C539BB" w:rsidRDefault="00E145FF" w:rsidP="00E145FF">
            <w:pPr>
              <w:spacing w:after="120" w:line="276" w:lineRule="auto"/>
              <w:rPr>
                <w:rFonts w:ascii="Calibri" w:hAnsi="Calibri"/>
                <w:sz w:val="22"/>
              </w:rPr>
            </w:pPr>
          </w:p>
          <w:p w14:paraId="37F9D678" w14:textId="77777777" w:rsidR="00E145FF" w:rsidRPr="00C539BB" w:rsidRDefault="00E145FF" w:rsidP="00E145FF">
            <w:pPr>
              <w:spacing w:after="120" w:line="276" w:lineRule="auto"/>
              <w:rPr>
                <w:rFonts w:ascii="Calibri" w:hAnsi="Calibri"/>
                <w:sz w:val="22"/>
              </w:rPr>
            </w:pPr>
          </w:p>
          <w:p w14:paraId="06A57EE8" w14:textId="77777777" w:rsidR="00E145FF" w:rsidRPr="00C539BB" w:rsidRDefault="00E145FF" w:rsidP="00E145FF">
            <w:pPr>
              <w:spacing w:after="120" w:line="276" w:lineRule="auto"/>
              <w:rPr>
                <w:rFonts w:ascii="Calibri" w:hAnsi="Calibri"/>
                <w:sz w:val="22"/>
              </w:rPr>
            </w:pPr>
          </w:p>
          <w:p w14:paraId="16023E6F" w14:textId="77777777" w:rsidR="00E145FF" w:rsidRPr="00C539BB" w:rsidRDefault="00E145FF" w:rsidP="00E145FF">
            <w:pPr>
              <w:spacing w:after="120" w:line="276" w:lineRule="auto"/>
              <w:rPr>
                <w:rFonts w:ascii="Calibri" w:hAnsi="Calibri"/>
                <w:sz w:val="22"/>
              </w:rPr>
            </w:pPr>
          </w:p>
          <w:p w14:paraId="6F21EBFB" w14:textId="77777777" w:rsidR="00E145FF" w:rsidRPr="00C539BB" w:rsidRDefault="00E145FF" w:rsidP="00E145FF">
            <w:pPr>
              <w:spacing w:after="120" w:line="276" w:lineRule="auto"/>
              <w:rPr>
                <w:rFonts w:ascii="Calibri" w:hAnsi="Calibri"/>
                <w:sz w:val="22"/>
              </w:rPr>
            </w:pPr>
          </w:p>
          <w:p w14:paraId="0366FD37" w14:textId="77777777" w:rsidR="00E145FF" w:rsidRPr="00C539BB" w:rsidRDefault="00E145FF" w:rsidP="00E145FF">
            <w:pPr>
              <w:spacing w:after="120" w:line="276" w:lineRule="auto"/>
              <w:rPr>
                <w:rFonts w:ascii="Calibri" w:hAnsi="Calibri"/>
                <w:sz w:val="22"/>
              </w:rPr>
            </w:pPr>
          </w:p>
          <w:p w14:paraId="210CD25E" w14:textId="77777777" w:rsidR="00E145FF" w:rsidRPr="00C539BB" w:rsidRDefault="00E145FF" w:rsidP="00E145FF">
            <w:pPr>
              <w:spacing w:after="120" w:line="276" w:lineRule="auto"/>
              <w:rPr>
                <w:rFonts w:ascii="Calibri" w:hAnsi="Calibri"/>
                <w:sz w:val="22"/>
              </w:rPr>
            </w:pPr>
          </w:p>
          <w:p w14:paraId="03EF1A26" w14:textId="77777777" w:rsidR="00E145FF" w:rsidRPr="00C539BB" w:rsidRDefault="00E145FF" w:rsidP="00E145FF">
            <w:pPr>
              <w:spacing w:after="120" w:line="276" w:lineRule="auto"/>
              <w:rPr>
                <w:rFonts w:ascii="Calibri" w:hAnsi="Calibri"/>
                <w:sz w:val="22"/>
              </w:rPr>
            </w:pPr>
          </w:p>
          <w:p w14:paraId="06CAC78D" w14:textId="77777777" w:rsidR="00E145FF" w:rsidRPr="00C539BB" w:rsidRDefault="00E145FF" w:rsidP="00E145FF">
            <w:pPr>
              <w:spacing w:after="120" w:line="276" w:lineRule="auto"/>
              <w:rPr>
                <w:rFonts w:ascii="Calibri" w:hAnsi="Calibri"/>
                <w:sz w:val="22"/>
              </w:rPr>
            </w:pPr>
          </w:p>
          <w:p w14:paraId="2C5611FD" w14:textId="77777777" w:rsidR="00E145FF" w:rsidRPr="00C539BB" w:rsidRDefault="00E145FF" w:rsidP="00E145FF">
            <w:pPr>
              <w:spacing w:after="120" w:line="276" w:lineRule="auto"/>
              <w:rPr>
                <w:rFonts w:ascii="Calibri" w:hAnsi="Calibri"/>
                <w:sz w:val="22"/>
              </w:rPr>
            </w:pPr>
          </w:p>
          <w:p w14:paraId="7CFCDF5D" w14:textId="77777777" w:rsidR="00E145FF" w:rsidRPr="00C539BB"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C539BB">
              <w:rPr>
                <w:rFonts w:ascii="Calibri" w:hAnsi="Calibri"/>
                <w:b/>
                <w:bCs/>
                <w:color w:val="333399"/>
                <w:sz w:val="32"/>
                <w:szCs w:val="32"/>
                <w:lang w:val="en-US"/>
              </w:rPr>
              <w:t xml:space="preserve">Appendix 3A: Schedule C – Declaration of non-notifiable foreign financial contributions (valued between €200,000 and €999,000 in the last three years preceding the declaration) </w:t>
            </w:r>
          </w:p>
          <w:p w14:paraId="0C11E56E" w14:textId="77777777" w:rsidR="00E145FF" w:rsidRPr="00C539BB" w:rsidRDefault="00E145FF" w:rsidP="00E145FF">
            <w:pPr>
              <w:spacing w:after="120" w:line="276" w:lineRule="auto"/>
              <w:rPr>
                <w:rFonts w:ascii="Calibri" w:hAnsi="Calibri"/>
                <w:sz w:val="22"/>
              </w:rPr>
            </w:pPr>
            <w:r w:rsidRPr="00C539BB">
              <w:rPr>
                <w:rFonts w:ascii="Calibri" w:hAnsi="Calibri"/>
                <w:sz w:val="22"/>
              </w:rP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259B5D24" w14:textId="77777777" w:rsidR="00E145FF" w:rsidRPr="00C539BB" w:rsidRDefault="00E145FF" w:rsidP="00E145FF">
            <w:pPr>
              <w:spacing w:after="120" w:line="276" w:lineRule="auto"/>
              <w:rPr>
                <w:rFonts w:ascii="Calibri" w:hAnsi="Calibri"/>
                <w:sz w:val="22"/>
              </w:rPr>
            </w:pPr>
          </w:p>
          <w:p w14:paraId="5451000C"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Form FS-PP relating to the notification of financial contributions in the context of public procurement procedures pursuant to Regulation (EU) 2022/2560</w:t>
            </w:r>
          </w:p>
          <w:p w14:paraId="427BC19F" w14:textId="77777777" w:rsidR="00E145FF" w:rsidRPr="00C539BB" w:rsidRDefault="00E145FF" w:rsidP="00E145FF">
            <w:pPr>
              <w:spacing w:after="120" w:line="276" w:lineRule="auto"/>
              <w:rPr>
                <w:rFonts w:ascii="Calibri" w:hAnsi="Calibri"/>
                <w:b/>
                <w:sz w:val="22"/>
              </w:rPr>
            </w:pPr>
          </w:p>
          <w:p w14:paraId="20BFD4DE"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1.</w:t>
            </w:r>
            <w:r w:rsidRPr="00C539BB">
              <w:rPr>
                <w:rFonts w:ascii="Calibri" w:hAnsi="Calibri"/>
                <w:b/>
                <w:sz w:val="22"/>
                <w:u w:val="single"/>
              </w:rPr>
              <w:tab/>
              <w:t>Description of the public procurement (Section 1 of Form FS-PP)</w:t>
            </w:r>
          </w:p>
          <w:p w14:paraId="7A5615E5" w14:textId="77777777" w:rsidR="00E145FF" w:rsidRPr="00C539BB" w:rsidRDefault="00E145FF" w:rsidP="00E145FF">
            <w:pPr>
              <w:spacing w:after="120" w:line="276" w:lineRule="auto"/>
              <w:rPr>
                <w:rFonts w:ascii="Calibri" w:hAnsi="Calibri"/>
                <w:b/>
                <w:sz w:val="22"/>
                <w:u w:val="single"/>
              </w:rPr>
            </w:pPr>
          </w:p>
          <w:p w14:paraId="5392FCCF" w14:textId="77777777" w:rsidR="00E145FF" w:rsidRPr="00C539BB" w:rsidRDefault="00E145FF" w:rsidP="00E145FF">
            <w:pPr>
              <w:spacing w:after="120" w:line="276" w:lineRule="auto"/>
              <w:rPr>
                <w:rFonts w:ascii="Calibri" w:hAnsi="Calibri"/>
                <w:b/>
                <w:sz w:val="22"/>
                <w:u w:val="single"/>
              </w:rPr>
            </w:pPr>
          </w:p>
          <w:p w14:paraId="48F96C89"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2.</w:t>
            </w:r>
            <w:r w:rsidRPr="00C539BB">
              <w:rPr>
                <w:rFonts w:ascii="Calibri" w:hAnsi="Calibri"/>
                <w:b/>
                <w:sz w:val="22"/>
                <w:u w:val="single"/>
              </w:rPr>
              <w:tab/>
              <w:t>Information about notifying parties (Section 2 of Form FS-PP)</w:t>
            </w:r>
          </w:p>
          <w:p w14:paraId="23C5ADB8" w14:textId="77777777" w:rsidR="00E145FF" w:rsidRPr="00C539BB" w:rsidRDefault="00E145FF" w:rsidP="00E145FF">
            <w:pPr>
              <w:spacing w:after="120" w:line="276" w:lineRule="auto"/>
              <w:rPr>
                <w:rFonts w:ascii="Calibri" w:hAnsi="Calibri"/>
                <w:b/>
                <w:sz w:val="22"/>
              </w:rPr>
            </w:pPr>
          </w:p>
          <w:p w14:paraId="71A63F89" w14:textId="77777777" w:rsidR="00E145FF" w:rsidRPr="00C539BB" w:rsidRDefault="00E145FF" w:rsidP="00E145FF">
            <w:pPr>
              <w:spacing w:after="120" w:line="276" w:lineRule="auto"/>
              <w:rPr>
                <w:rFonts w:ascii="Calibri" w:hAnsi="Calibri"/>
                <w:b/>
                <w:sz w:val="22"/>
              </w:rPr>
            </w:pPr>
          </w:p>
          <w:p w14:paraId="11E066DB"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3.</w:t>
            </w:r>
            <w:r w:rsidRPr="00C539BB">
              <w:rPr>
                <w:rFonts w:ascii="Calibri" w:hAnsi="Calibri"/>
                <w:b/>
                <w:sz w:val="22"/>
                <w:u w:val="single"/>
              </w:rPr>
              <w:tab/>
              <w:t>Declaration (Section 7 of Form FS-PP)</w:t>
            </w:r>
          </w:p>
          <w:p w14:paraId="68D68B3D" w14:textId="77777777" w:rsidR="00E145FF" w:rsidRPr="00C539BB" w:rsidRDefault="00E145FF" w:rsidP="00E145FF">
            <w:pPr>
              <w:spacing w:after="120" w:line="276" w:lineRule="auto"/>
              <w:rPr>
                <w:rFonts w:ascii="Calibri" w:hAnsi="Calibri"/>
                <w:sz w:val="22"/>
              </w:rPr>
            </w:pPr>
            <w:r w:rsidRPr="00C539BB">
              <w:rPr>
                <w:rFonts w:ascii="Calibri" w:hAnsi="Calibri"/>
                <w:sz w:val="22"/>
              </w:rPr>
              <w:t>None of the notifying parties have received foreign financial contributions notifiable under Chapter 4 of Regulation (EU) 2022/2560</w:t>
            </w:r>
          </w:p>
          <w:p w14:paraId="09A89F65" w14:textId="77777777" w:rsidR="00E145FF" w:rsidRPr="00C539BB" w:rsidRDefault="00E145FF" w:rsidP="00E145FF">
            <w:pPr>
              <w:spacing w:after="120" w:line="276" w:lineRule="auto"/>
              <w:rPr>
                <w:rFonts w:ascii="Calibri" w:hAnsi="Calibri"/>
                <w:b/>
                <w:sz w:val="22"/>
              </w:rPr>
            </w:pPr>
          </w:p>
          <w:p w14:paraId="24F79F50"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4.</w:t>
            </w:r>
            <w:r w:rsidRPr="00C539BB">
              <w:rPr>
                <w:rFonts w:ascii="Calibri" w:hAnsi="Calibri"/>
                <w:b/>
                <w:sz w:val="22"/>
                <w:u w:val="single"/>
              </w:rPr>
              <w:tab/>
              <w:t>Attestation (Section 8 of Form FS-PP)</w:t>
            </w:r>
          </w:p>
          <w:p w14:paraId="4AA78DB0"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18F379AC"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 that they aware of the provisions of Article 33 of Regulation (EU) 2022/2560 concerning fines and periodic penalty payments.</w:t>
            </w:r>
          </w:p>
          <w:p w14:paraId="4F8F8211" w14:textId="77777777" w:rsidR="00E145FF" w:rsidRPr="00C539BB" w:rsidRDefault="00E145FF" w:rsidP="00E145FF">
            <w:pPr>
              <w:spacing w:after="120" w:line="276" w:lineRule="auto"/>
              <w:rPr>
                <w:rFonts w:ascii="Calibri" w:hAnsi="Calibri"/>
                <w:sz w:val="22"/>
              </w:rPr>
            </w:pPr>
          </w:p>
          <w:p w14:paraId="4F7DA40F" w14:textId="77777777" w:rsidR="00E145FF" w:rsidRPr="00C539BB" w:rsidRDefault="00E145FF" w:rsidP="00E145FF">
            <w:pPr>
              <w:spacing w:after="120" w:line="276" w:lineRule="auto"/>
              <w:rPr>
                <w:rFonts w:ascii="Calibri" w:hAnsi="Calibri"/>
                <w:sz w:val="22"/>
              </w:rPr>
            </w:pPr>
          </w:p>
          <w:p w14:paraId="220BC425" w14:textId="77777777" w:rsidR="00E145FF" w:rsidRPr="00C539BB" w:rsidRDefault="00E145FF" w:rsidP="00E145FF">
            <w:pPr>
              <w:spacing w:after="120" w:line="276" w:lineRule="auto"/>
              <w:rPr>
                <w:rFonts w:ascii="Calibri" w:hAnsi="Calibri"/>
                <w:sz w:val="22"/>
              </w:rPr>
            </w:pPr>
          </w:p>
          <w:p w14:paraId="38707A1C" w14:textId="77777777" w:rsidR="00E145FF" w:rsidRPr="00C539BB" w:rsidRDefault="00E145FF" w:rsidP="00E145FF">
            <w:pPr>
              <w:spacing w:after="120" w:line="276" w:lineRule="auto"/>
              <w:rPr>
                <w:rFonts w:ascii="Calibri" w:hAnsi="Calibri"/>
                <w:sz w:val="22"/>
              </w:rPr>
            </w:pPr>
          </w:p>
          <w:p w14:paraId="4E0966A1" w14:textId="77777777" w:rsidR="00E145FF" w:rsidRPr="00C539BB" w:rsidRDefault="00E145FF" w:rsidP="00E145FF">
            <w:pPr>
              <w:spacing w:after="120" w:line="276" w:lineRule="auto"/>
              <w:rPr>
                <w:rFonts w:ascii="Calibri" w:hAnsi="Calibri"/>
                <w:sz w:val="22"/>
              </w:rPr>
            </w:pPr>
          </w:p>
          <w:p w14:paraId="59B2FBE3" w14:textId="77777777" w:rsidR="00E145FF" w:rsidRPr="00C539BB" w:rsidRDefault="00E145FF" w:rsidP="00E145FF">
            <w:pPr>
              <w:spacing w:after="120" w:line="276" w:lineRule="auto"/>
              <w:rPr>
                <w:rFonts w:ascii="Calibri" w:hAnsi="Calibri"/>
                <w:sz w:val="22"/>
              </w:rPr>
            </w:pPr>
          </w:p>
          <w:p w14:paraId="427625A8"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Date: </w:t>
            </w:r>
          </w:p>
          <w:p w14:paraId="498F70FA" w14:textId="77777777" w:rsidR="00E145FF" w:rsidRPr="00C539BB" w:rsidRDefault="00E145FF" w:rsidP="00E145FF">
            <w:pPr>
              <w:spacing w:after="120" w:line="276" w:lineRule="auto"/>
              <w:rPr>
                <w:rFonts w:ascii="Calibri" w:hAnsi="Calibri"/>
                <w:sz w:val="22"/>
              </w:rPr>
            </w:pPr>
          </w:p>
          <w:p w14:paraId="1EEE0395" w14:textId="77777777" w:rsidR="00E145FF" w:rsidRPr="00C539BB" w:rsidRDefault="00E145FF" w:rsidP="00E145FF">
            <w:pPr>
              <w:spacing w:after="120" w:line="276" w:lineRule="auto"/>
              <w:rPr>
                <w:rFonts w:ascii="Calibri" w:hAnsi="Calibri"/>
                <w:sz w:val="22"/>
              </w:rPr>
            </w:pPr>
          </w:p>
          <w:p w14:paraId="2C0C4006"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[Signatory 1]</w:t>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t>[Signatory 2]</w:t>
            </w:r>
          </w:p>
          <w:p w14:paraId="6D00F84C" w14:textId="77777777" w:rsidR="00E145FF" w:rsidRPr="00C539BB" w:rsidRDefault="00E145FF" w:rsidP="00E145FF">
            <w:pPr>
              <w:spacing w:after="120" w:line="276" w:lineRule="auto"/>
              <w:rPr>
                <w:rFonts w:ascii="Calibri" w:hAnsi="Calibri"/>
                <w:sz w:val="22"/>
              </w:rPr>
            </w:pPr>
          </w:p>
          <w:p w14:paraId="59427ECF" w14:textId="77777777" w:rsidR="00E145FF" w:rsidRPr="00C539BB" w:rsidRDefault="00E145FF" w:rsidP="00E145FF">
            <w:pPr>
              <w:spacing w:after="120" w:line="276" w:lineRule="auto"/>
              <w:rPr>
                <w:rFonts w:ascii="Calibri" w:hAnsi="Calibri"/>
                <w:sz w:val="22"/>
              </w:rPr>
            </w:pPr>
            <w:r w:rsidRPr="00C539BB">
              <w:rPr>
                <w:rFonts w:ascii="Calibri" w:hAnsi="Calibri"/>
                <w:sz w:val="22"/>
              </w:rPr>
              <w:t>Name:</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Name:</w:t>
            </w:r>
          </w:p>
          <w:p w14:paraId="6707A722" w14:textId="77777777" w:rsidR="00E145FF" w:rsidRPr="00C539BB" w:rsidRDefault="00E145FF" w:rsidP="00E145FF">
            <w:pPr>
              <w:spacing w:after="120" w:line="276" w:lineRule="auto"/>
              <w:rPr>
                <w:rFonts w:ascii="Calibri" w:hAnsi="Calibri"/>
                <w:sz w:val="22"/>
              </w:rPr>
            </w:pPr>
          </w:p>
          <w:p w14:paraId="2BA3BEAF" w14:textId="77777777" w:rsidR="00E145FF" w:rsidRPr="00C539BB" w:rsidRDefault="00E145FF" w:rsidP="00E145FF">
            <w:pPr>
              <w:spacing w:after="120" w:line="276" w:lineRule="auto"/>
              <w:rPr>
                <w:rFonts w:ascii="Calibri" w:hAnsi="Calibri"/>
                <w:sz w:val="22"/>
              </w:rPr>
            </w:pPr>
            <w:r w:rsidRPr="00C539BB">
              <w:rPr>
                <w:rFonts w:ascii="Calibri" w:hAnsi="Calibri"/>
                <w:sz w:val="22"/>
              </w:rPr>
              <w:t>Organisation: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Organisation:</w:t>
            </w:r>
          </w:p>
          <w:p w14:paraId="43D718AA" w14:textId="77777777" w:rsidR="00E145FF" w:rsidRPr="00C539BB" w:rsidRDefault="00E145FF" w:rsidP="00E145FF">
            <w:pPr>
              <w:spacing w:after="120" w:line="276" w:lineRule="auto"/>
              <w:rPr>
                <w:rFonts w:ascii="Calibri" w:hAnsi="Calibri"/>
                <w:sz w:val="22"/>
              </w:rPr>
            </w:pPr>
          </w:p>
          <w:p w14:paraId="2DDA0A79" w14:textId="77777777" w:rsidR="00E145FF" w:rsidRPr="00C539BB" w:rsidRDefault="00E145FF" w:rsidP="00E145FF">
            <w:pPr>
              <w:spacing w:after="120" w:line="276" w:lineRule="auto"/>
              <w:rPr>
                <w:rFonts w:ascii="Calibri" w:hAnsi="Calibri"/>
                <w:sz w:val="22"/>
              </w:rPr>
            </w:pPr>
            <w:r w:rsidRPr="00C539BB">
              <w:rPr>
                <w:rFonts w:ascii="Calibri" w:hAnsi="Calibri"/>
                <w:sz w:val="22"/>
              </w:rPr>
              <w:t>Position: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Position:</w:t>
            </w:r>
          </w:p>
          <w:p w14:paraId="20D0A032" w14:textId="77777777" w:rsidR="00E145FF" w:rsidRPr="00C539BB" w:rsidRDefault="00E145FF" w:rsidP="00E145FF">
            <w:pPr>
              <w:spacing w:after="120" w:line="276" w:lineRule="auto"/>
              <w:rPr>
                <w:rFonts w:ascii="Calibri" w:hAnsi="Calibri"/>
                <w:sz w:val="22"/>
              </w:rPr>
            </w:pPr>
          </w:p>
          <w:p w14:paraId="7E9E68A4" w14:textId="77777777" w:rsidR="00E145FF" w:rsidRPr="00C539BB" w:rsidRDefault="00E145FF" w:rsidP="00E145FF">
            <w:pPr>
              <w:spacing w:after="120" w:line="276" w:lineRule="auto"/>
              <w:rPr>
                <w:rFonts w:ascii="Calibri" w:hAnsi="Calibri"/>
                <w:sz w:val="22"/>
              </w:rPr>
            </w:pPr>
            <w:r w:rsidRPr="00C539BB">
              <w:rPr>
                <w:rFonts w:ascii="Calibri" w:hAnsi="Calibri"/>
                <w:sz w:val="22"/>
              </w:rPr>
              <w:t>Address:</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Address:</w:t>
            </w:r>
          </w:p>
          <w:p w14:paraId="1E214A8D" w14:textId="77777777" w:rsidR="00E145FF" w:rsidRPr="00C539BB" w:rsidRDefault="00E145FF" w:rsidP="00E145FF">
            <w:pPr>
              <w:spacing w:after="120" w:line="276" w:lineRule="auto"/>
              <w:rPr>
                <w:rFonts w:ascii="Calibri" w:hAnsi="Calibri"/>
                <w:sz w:val="22"/>
              </w:rPr>
            </w:pPr>
          </w:p>
          <w:p w14:paraId="7E35B725" w14:textId="77777777" w:rsidR="00E145FF" w:rsidRPr="00C539BB" w:rsidRDefault="00E145FF" w:rsidP="00E145FF">
            <w:pPr>
              <w:spacing w:after="120" w:line="276" w:lineRule="auto"/>
              <w:rPr>
                <w:rFonts w:ascii="Calibri" w:hAnsi="Calibri"/>
                <w:sz w:val="22"/>
              </w:rPr>
            </w:pPr>
            <w:r w:rsidRPr="00C539BB">
              <w:rPr>
                <w:rFonts w:ascii="Calibri" w:hAnsi="Calibri"/>
                <w:sz w:val="22"/>
              </w:rPr>
              <w:t>Phone Number:</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Phone Number:</w:t>
            </w:r>
          </w:p>
          <w:p w14:paraId="6DC001EC" w14:textId="77777777" w:rsidR="00E145FF" w:rsidRPr="00C539BB" w:rsidRDefault="00E145FF" w:rsidP="00E145FF">
            <w:pPr>
              <w:spacing w:after="120" w:line="276" w:lineRule="auto"/>
              <w:rPr>
                <w:rFonts w:ascii="Calibri" w:hAnsi="Calibri"/>
                <w:sz w:val="22"/>
              </w:rPr>
            </w:pPr>
          </w:p>
          <w:p w14:paraId="7A16A1C2" w14:textId="77777777" w:rsidR="00E145FF" w:rsidRPr="00C539BB" w:rsidRDefault="00E145FF" w:rsidP="00E145FF">
            <w:pPr>
              <w:spacing w:after="120" w:line="276" w:lineRule="auto"/>
              <w:rPr>
                <w:rFonts w:ascii="Calibri" w:hAnsi="Calibri"/>
                <w:sz w:val="22"/>
              </w:rPr>
            </w:pPr>
            <w:r w:rsidRPr="00C539BB">
              <w:rPr>
                <w:rFonts w:ascii="Calibri" w:hAnsi="Calibri"/>
                <w:sz w:val="22"/>
              </w:rPr>
              <w:t>Email:</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Email:</w:t>
            </w:r>
          </w:p>
          <w:p w14:paraId="51488663" w14:textId="77777777" w:rsidR="00E145FF" w:rsidRPr="00C539BB" w:rsidRDefault="00E145FF" w:rsidP="00E145FF">
            <w:pPr>
              <w:spacing w:after="120" w:line="276" w:lineRule="auto"/>
              <w:rPr>
                <w:rFonts w:ascii="Calibri" w:hAnsi="Calibri"/>
                <w:sz w:val="22"/>
              </w:rPr>
            </w:pPr>
          </w:p>
          <w:p w14:paraId="665867FE" w14:textId="77777777" w:rsidR="00E145FF" w:rsidRPr="00C539BB" w:rsidRDefault="00E145FF" w:rsidP="00E145FF">
            <w:pPr>
              <w:spacing w:after="120" w:line="276" w:lineRule="auto"/>
              <w:rPr>
                <w:rFonts w:ascii="Calibri" w:hAnsi="Calibri"/>
                <w:sz w:val="22"/>
              </w:rPr>
            </w:pPr>
            <w:r w:rsidRPr="00C539BB">
              <w:rPr>
                <w:rFonts w:ascii="Calibri" w:hAnsi="Calibri"/>
                <w:sz w:val="22"/>
              </w:rPr>
              <w:t>Signed:</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Signed:</w:t>
            </w:r>
          </w:p>
          <w:p w14:paraId="689A67EB" w14:textId="77777777" w:rsidR="00E145FF" w:rsidRPr="00C539BB" w:rsidRDefault="00E145FF" w:rsidP="00E145FF">
            <w:pPr>
              <w:spacing w:after="120" w:line="276" w:lineRule="auto"/>
              <w:rPr>
                <w:rFonts w:ascii="Calibri" w:hAnsi="Calibri"/>
                <w:sz w:val="22"/>
              </w:rPr>
            </w:pPr>
          </w:p>
          <w:p w14:paraId="06918AC0" w14:textId="77777777" w:rsidR="00E145FF" w:rsidRPr="00C539BB" w:rsidRDefault="00E145FF" w:rsidP="00E145FF">
            <w:pPr>
              <w:spacing w:after="120" w:line="276" w:lineRule="auto"/>
              <w:rPr>
                <w:rFonts w:ascii="Calibri" w:hAnsi="Calibri"/>
                <w:sz w:val="22"/>
              </w:rPr>
            </w:pPr>
          </w:p>
          <w:p w14:paraId="18849C34"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Table 2</w:t>
            </w:r>
          </w:p>
          <w:p w14:paraId="32693010" w14:textId="77777777" w:rsidR="00E145FF" w:rsidRPr="00C539BB" w:rsidRDefault="00E145FF" w:rsidP="00E145FF">
            <w:pPr>
              <w:spacing w:after="120" w:line="276" w:lineRule="auto"/>
              <w:rPr>
                <w:rFonts w:ascii="Calibri" w:hAnsi="Calibri"/>
                <w:sz w:val="22"/>
              </w:rPr>
            </w:pPr>
            <w:r w:rsidRPr="00C539BB">
              <w:rPr>
                <w:rFonts w:ascii="Calibri" w:hAnsi="Calibri"/>
                <w:sz w:val="22"/>
              </w:rPr>
              <w:t>For reporting of foreign financial contributions which are of a value between €200,000 and €999,000 in the last three (3) years preceding the declaration</w:t>
            </w:r>
          </w:p>
          <w:p w14:paraId="08659FFF" w14:textId="77777777" w:rsidR="00E145FF" w:rsidRPr="00C539BB" w:rsidRDefault="00E145FF" w:rsidP="00E145FF">
            <w:pPr>
              <w:spacing w:after="120" w:line="276" w:lineRule="auto"/>
              <w:rPr>
                <w:rFonts w:ascii="Calibri" w:hAnsi="Calibri"/>
                <w:sz w:val="22"/>
                <w:lang w:val="en-IE"/>
              </w:rPr>
            </w:pPr>
          </w:p>
          <w:tbl>
            <w:tblPr>
              <w:tblStyle w:val="TableGrid"/>
              <w:tblW w:w="0" w:type="auto"/>
              <w:tblInd w:w="0" w:type="dxa"/>
              <w:tblLook w:val="04A0" w:firstRow="1" w:lastRow="0" w:firstColumn="1" w:lastColumn="0" w:noHBand="0" w:noVBand="1"/>
            </w:tblPr>
            <w:tblGrid>
              <w:gridCol w:w="2852"/>
              <w:gridCol w:w="5744"/>
            </w:tblGrid>
            <w:tr w:rsidR="00E145FF" w:rsidRPr="00C539BB" w14:paraId="5ABBA77B" w14:textId="77777777" w:rsidTr="00FE2E8A">
              <w:trPr>
                <w:trHeight w:val="300"/>
              </w:trPr>
              <w:tc>
                <w:tcPr>
                  <w:tcW w:w="2860" w:type="dxa"/>
                  <w:noWrap/>
                  <w:hideMark/>
                </w:tcPr>
                <w:p w14:paraId="3DB7A65F" w14:textId="77777777" w:rsidR="00E145FF" w:rsidRPr="00C539BB" w:rsidRDefault="00E145FF" w:rsidP="00E145FF">
                  <w:pPr>
                    <w:spacing w:after="120" w:line="276" w:lineRule="auto"/>
                    <w:rPr>
                      <w:rFonts w:ascii="Calibri" w:hAnsi="Calibri"/>
                      <w:sz w:val="22"/>
                      <w:lang w:val="en-IE" w:eastAsia="en-US"/>
                    </w:rPr>
                  </w:pPr>
                  <w:r w:rsidRPr="00C539BB">
                    <w:rPr>
                      <w:rFonts w:ascii="Calibri" w:hAnsi="Calibri"/>
                      <w:sz w:val="22"/>
                      <w:lang w:eastAsia="en-US"/>
                    </w:rPr>
                    <w:t>Third Country</w:t>
                  </w:r>
                </w:p>
              </w:tc>
              <w:tc>
                <w:tcPr>
                  <w:tcW w:w="5760" w:type="dxa"/>
                  <w:noWrap/>
                  <w:hideMark/>
                </w:tcPr>
                <w:p w14:paraId="49764ED9"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Brief Description of the financial contributions</w:t>
                  </w:r>
                </w:p>
              </w:tc>
            </w:tr>
            <w:tr w:rsidR="00E145FF" w:rsidRPr="00C539BB" w14:paraId="764AFF58" w14:textId="77777777" w:rsidTr="00FE2E8A">
              <w:trPr>
                <w:trHeight w:val="300"/>
              </w:trPr>
              <w:tc>
                <w:tcPr>
                  <w:tcW w:w="2860" w:type="dxa"/>
                  <w:noWrap/>
                  <w:hideMark/>
                </w:tcPr>
                <w:p w14:paraId="6C1512EA"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A</w:t>
                  </w:r>
                </w:p>
              </w:tc>
              <w:tc>
                <w:tcPr>
                  <w:tcW w:w="5760" w:type="dxa"/>
                  <w:noWrap/>
                  <w:hideMark/>
                </w:tcPr>
                <w:p w14:paraId="7F839729"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4BA0EBD2" w14:textId="77777777" w:rsidTr="00FE2E8A">
              <w:trPr>
                <w:trHeight w:val="300"/>
              </w:trPr>
              <w:tc>
                <w:tcPr>
                  <w:tcW w:w="2860" w:type="dxa"/>
                  <w:noWrap/>
                  <w:hideMark/>
                </w:tcPr>
                <w:p w14:paraId="3632D21F"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B</w:t>
                  </w:r>
                </w:p>
              </w:tc>
              <w:tc>
                <w:tcPr>
                  <w:tcW w:w="5760" w:type="dxa"/>
                  <w:noWrap/>
                  <w:hideMark/>
                </w:tcPr>
                <w:p w14:paraId="56B3D28A"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226EF392" w14:textId="77777777" w:rsidTr="00FE2E8A">
              <w:trPr>
                <w:trHeight w:val="300"/>
              </w:trPr>
              <w:tc>
                <w:tcPr>
                  <w:tcW w:w="2860" w:type="dxa"/>
                  <w:noWrap/>
                  <w:hideMark/>
                </w:tcPr>
                <w:p w14:paraId="7783C282"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C</w:t>
                  </w:r>
                </w:p>
              </w:tc>
              <w:tc>
                <w:tcPr>
                  <w:tcW w:w="5760" w:type="dxa"/>
                  <w:noWrap/>
                  <w:hideMark/>
                </w:tcPr>
                <w:p w14:paraId="14C9F2A9"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210E6F42" w14:textId="77777777" w:rsidTr="00FE2E8A">
              <w:trPr>
                <w:trHeight w:val="300"/>
              </w:trPr>
              <w:tc>
                <w:tcPr>
                  <w:tcW w:w="2860" w:type="dxa"/>
                  <w:noWrap/>
                  <w:hideMark/>
                </w:tcPr>
                <w:p w14:paraId="1582E808"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D</w:t>
                  </w:r>
                </w:p>
              </w:tc>
              <w:tc>
                <w:tcPr>
                  <w:tcW w:w="5760" w:type="dxa"/>
                  <w:noWrap/>
                  <w:hideMark/>
                </w:tcPr>
                <w:p w14:paraId="5A0C3307"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bl>
          <w:p w14:paraId="41CEF70A" w14:textId="77777777" w:rsidR="00E145FF" w:rsidRDefault="00E145FF" w:rsidP="00E145FF">
            <w:pPr>
              <w:spacing w:after="120" w:line="276" w:lineRule="auto"/>
              <w:rPr>
                <w:rFonts w:ascii="Calibri" w:hAnsi="Calibri"/>
                <w:sz w:val="22"/>
              </w:rPr>
            </w:pPr>
          </w:p>
          <w:p w14:paraId="3BE82016" w14:textId="77777777" w:rsidR="00E145FF" w:rsidRDefault="00E145FF" w:rsidP="00E145FF">
            <w:pPr>
              <w:spacing w:after="120" w:line="276" w:lineRule="auto"/>
              <w:rPr>
                <w:rFonts w:ascii="Calibri" w:hAnsi="Calibri"/>
                <w:sz w:val="22"/>
              </w:rPr>
            </w:pPr>
          </w:p>
          <w:p w14:paraId="5323C395" w14:textId="77777777" w:rsidR="00E145FF" w:rsidRPr="00C539BB" w:rsidRDefault="00E145FF" w:rsidP="00E145FF">
            <w:pPr>
              <w:spacing w:after="120" w:line="276" w:lineRule="auto"/>
              <w:rPr>
                <w:rFonts w:ascii="Calibri" w:hAnsi="Calibri"/>
                <w:sz w:val="22"/>
              </w:rPr>
            </w:pPr>
          </w:p>
          <w:p w14:paraId="1E1311EF" w14:textId="77777777" w:rsidR="00E145FF" w:rsidRPr="00C539BB"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C539BB">
              <w:rPr>
                <w:rFonts w:ascii="Calibri" w:hAnsi="Calibri"/>
                <w:b/>
                <w:bCs/>
                <w:color w:val="333399"/>
                <w:sz w:val="32"/>
                <w:szCs w:val="32"/>
                <w:lang w:val="en-US"/>
              </w:rPr>
              <w:t xml:space="preserve">Appendix 3A: Schedule D – Declaration of non-notifiable foreign financial contributions (valued between €1,000,000 and €3,999,000 in the last three years preceding the declaration) </w:t>
            </w:r>
          </w:p>
          <w:p w14:paraId="5CA3B964"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100C1AAE" w14:textId="77777777" w:rsidR="00E145FF" w:rsidRPr="00C539BB" w:rsidRDefault="00E145FF" w:rsidP="00E145FF">
            <w:pPr>
              <w:spacing w:after="120" w:line="276" w:lineRule="auto"/>
              <w:rPr>
                <w:rFonts w:ascii="Calibri" w:hAnsi="Calibri"/>
                <w:sz w:val="22"/>
              </w:rPr>
            </w:pPr>
          </w:p>
          <w:p w14:paraId="3B684786"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Form FS-PP relating to the notification of financial contributions in the context of public procurement procedures pursuant to Regulation (EU) 2022/2560</w:t>
            </w:r>
          </w:p>
          <w:p w14:paraId="2A8CB001" w14:textId="77777777" w:rsidR="00E145FF" w:rsidRPr="00C539BB" w:rsidRDefault="00E145FF" w:rsidP="00E145FF">
            <w:pPr>
              <w:spacing w:after="120" w:line="276" w:lineRule="auto"/>
              <w:rPr>
                <w:rFonts w:ascii="Calibri" w:hAnsi="Calibri"/>
                <w:b/>
                <w:sz w:val="22"/>
              </w:rPr>
            </w:pPr>
          </w:p>
          <w:p w14:paraId="7248E569"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1.</w:t>
            </w:r>
            <w:r w:rsidRPr="00C539BB">
              <w:rPr>
                <w:rFonts w:ascii="Calibri" w:hAnsi="Calibri"/>
                <w:b/>
                <w:sz w:val="22"/>
                <w:u w:val="single"/>
              </w:rPr>
              <w:tab/>
              <w:t>Description of the public procurement (Section 1 of Form FS-PP)</w:t>
            </w:r>
          </w:p>
          <w:p w14:paraId="7195DF2F" w14:textId="77777777" w:rsidR="00E145FF" w:rsidRPr="00C539BB" w:rsidRDefault="00E145FF" w:rsidP="00E145FF">
            <w:pPr>
              <w:spacing w:after="120" w:line="276" w:lineRule="auto"/>
              <w:rPr>
                <w:rFonts w:ascii="Calibri" w:hAnsi="Calibri"/>
                <w:b/>
                <w:sz w:val="22"/>
                <w:u w:val="single"/>
              </w:rPr>
            </w:pPr>
          </w:p>
          <w:p w14:paraId="1D9FF999" w14:textId="77777777" w:rsidR="00E145FF" w:rsidRPr="00C539BB" w:rsidRDefault="00E145FF" w:rsidP="00E145FF">
            <w:pPr>
              <w:spacing w:after="120" w:line="276" w:lineRule="auto"/>
              <w:rPr>
                <w:rFonts w:ascii="Calibri" w:hAnsi="Calibri"/>
                <w:b/>
                <w:sz w:val="22"/>
                <w:u w:val="single"/>
              </w:rPr>
            </w:pPr>
          </w:p>
          <w:p w14:paraId="1D372F3C"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2.</w:t>
            </w:r>
            <w:r w:rsidRPr="00C539BB">
              <w:rPr>
                <w:rFonts w:ascii="Calibri" w:hAnsi="Calibri"/>
                <w:b/>
                <w:sz w:val="22"/>
                <w:u w:val="single"/>
              </w:rPr>
              <w:tab/>
              <w:t>Information about notifying parties (Section 2 of Form FS-PP)</w:t>
            </w:r>
          </w:p>
          <w:p w14:paraId="691BE3AA" w14:textId="77777777" w:rsidR="00E145FF" w:rsidRPr="00C539BB" w:rsidRDefault="00E145FF" w:rsidP="00E145FF">
            <w:pPr>
              <w:spacing w:after="120" w:line="276" w:lineRule="auto"/>
              <w:rPr>
                <w:rFonts w:ascii="Calibri" w:hAnsi="Calibri"/>
                <w:b/>
                <w:sz w:val="22"/>
              </w:rPr>
            </w:pPr>
          </w:p>
          <w:p w14:paraId="6DF9ECE9" w14:textId="77777777" w:rsidR="00E145FF" w:rsidRPr="00C539BB" w:rsidRDefault="00E145FF" w:rsidP="00E145FF">
            <w:pPr>
              <w:spacing w:after="120" w:line="276" w:lineRule="auto"/>
              <w:rPr>
                <w:rFonts w:ascii="Calibri" w:hAnsi="Calibri"/>
                <w:b/>
                <w:sz w:val="22"/>
              </w:rPr>
            </w:pPr>
          </w:p>
          <w:p w14:paraId="2802A606"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3.</w:t>
            </w:r>
            <w:r w:rsidRPr="00C539BB">
              <w:rPr>
                <w:rFonts w:ascii="Calibri" w:hAnsi="Calibri"/>
                <w:b/>
                <w:sz w:val="22"/>
                <w:u w:val="single"/>
              </w:rPr>
              <w:tab/>
              <w:t>Declaration (Section 7 of Form FS-PP)</w:t>
            </w:r>
          </w:p>
          <w:p w14:paraId="08A805EE" w14:textId="77777777" w:rsidR="00E145FF" w:rsidRPr="00C539BB" w:rsidRDefault="00E145FF" w:rsidP="00E145FF">
            <w:pPr>
              <w:spacing w:after="120" w:line="276" w:lineRule="auto"/>
              <w:rPr>
                <w:rFonts w:ascii="Calibri" w:hAnsi="Calibri"/>
                <w:sz w:val="22"/>
              </w:rPr>
            </w:pPr>
            <w:r w:rsidRPr="00C539BB">
              <w:rPr>
                <w:rFonts w:ascii="Calibri" w:hAnsi="Calibri"/>
                <w:sz w:val="22"/>
              </w:rPr>
              <w:t>None of the notifying parties have received foreign financial contributions notifiable under Chapter 4 of Regulation (EU) 2022/2560.</w:t>
            </w:r>
          </w:p>
          <w:p w14:paraId="30F83575" w14:textId="77777777" w:rsidR="00E145FF" w:rsidRPr="00C539BB" w:rsidRDefault="00E145FF" w:rsidP="00E145FF">
            <w:pPr>
              <w:spacing w:after="120" w:line="276" w:lineRule="auto"/>
              <w:rPr>
                <w:rFonts w:ascii="Calibri" w:hAnsi="Calibri"/>
                <w:b/>
                <w:sz w:val="22"/>
              </w:rPr>
            </w:pPr>
          </w:p>
          <w:p w14:paraId="3D27939C" w14:textId="77777777" w:rsidR="00E145FF" w:rsidRPr="00C539BB" w:rsidRDefault="00E145FF" w:rsidP="00E145FF">
            <w:pPr>
              <w:spacing w:after="120" w:line="276" w:lineRule="auto"/>
              <w:rPr>
                <w:rFonts w:ascii="Calibri" w:hAnsi="Calibri"/>
                <w:b/>
                <w:sz w:val="22"/>
                <w:u w:val="single"/>
              </w:rPr>
            </w:pPr>
            <w:r w:rsidRPr="00C539BB">
              <w:rPr>
                <w:rFonts w:ascii="Calibri" w:hAnsi="Calibri"/>
                <w:b/>
                <w:sz w:val="22"/>
                <w:u w:val="single"/>
              </w:rPr>
              <w:t>4.</w:t>
            </w:r>
            <w:r w:rsidRPr="00C539BB">
              <w:rPr>
                <w:rFonts w:ascii="Calibri" w:hAnsi="Calibri"/>
                <w:b/>
                <w:sz w:val="22"/>
                <w:u w:val="single"/>
              </w:rPr>
              <w:tab/>
              <w:t>Attestation (Section 8 of Form FS-PP)</w:t>
            </w:r>
          </w:p>
          <w:p w14:paraId="325693CD"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3E70E7EE" w14:textId="77777777" w:rsidR="00E145FF" w:rsidRPr="00C539BB" w:rsidRDefault="00E145FF" w:rsidP="00E145FF">
            <w:pPr>
              <w:spacing w:after="120" w:line="276" w:lineRule="auto"/>
              <w:rPr>
                <w:rFonts w:ascii="Calibri" w:hAnsi="Calibri"/>
                <w:sz w:val="22"/>
              </w:rPr>
            </w:pPr>
            <w:r w:rsidRPr="00C539BB">
              <w:rPr>
                <w:rFonts w:ascii="Calibri" w:hAnsi="Calibri"/>
                <w:sz w:val="22"/>
              </w:rPr>
              <w:t>The notifying party(</w:t>
            </w:r>
            <w:proofErr w:type="spellStart"/>
            <w:r w:rsidRPr="00C539BB">
              <w:rPr>
                <w:rFonts w:ascii="Calibri" w:hAnsi="Calibri"/>
                <w:sz w:val="22"/>
              </w:rPr>
              <w:t>ies</w:t>
            </w:r>
            <w:proofErr w:type="spellEnd"/>
            <w:r w:rsidRPr="00C539BB">
              <w:rPr>
                <w:rFonts w:ascii="Calibri" w:hAnsi="Calibri"/>
                <w:sz w:val="22"/>
              </w:rPr>
              <w:t>) confirm that they aware of the provisions of Article 33 of Regulation (EU) 2022/2560 concerning fines and periodic penalty payments.</w:t>
            </w:r>
          </w:p>
          <w:p w14:paraId="0C7E61BE" w14:textId="77777777" w:rsidR="00E145FF" w:rsidRPr="00C539BB" w:rsidRDefault="00E145FF" w:rsidP="00E145FF">
            <w:pPr>
              <w:spacing w:after="120" w:line="276" w:lineRule="auto"/>
              <w:rPr>
                <w:rFonts w:ascii="Calibri" w:hAnsi="Calibri"/>
                <w:sz w:val="22"/>
              </w:rPr>
            </w:pPr>
          </w:p>
          <w:p w14:paraId="6778660D" w14:textId="77777777" w:rsidR="00E145FF" w:rsidRPr="00C539BB" w:rsidRDefault="00E145FF" w:rsidP="00E145FF">
            <w:pPr>
              <w:spacing w:after="120" w:line="276" w:lineRule="auto"/>
              <w:rPr>
                <w:rFonts w:ascii="Calibri" w:hAnsi="Calibri"/>
                <w:sz w:val="22"/>
              </w:rPr>
            </w:pPr>
          </w:p>
          <w:p w14:paraId="10EFEB20" w14:textId="77777777" w:rsidR="00E145FF" w:rsidRPr="00C539BB" w:rsidRDefault="00E145FF" w:rsidP="00E145FF">
            <w:pPr>
              <w:spacing w:after="120" w:line="276" w:lineRule="auto"/>
              <w:rPr>
                <w:rFonts w:ascii="Calibri" w:hAnsi="Calibri"/>
                <w:sz w:val="22"/>
              </w:rPr>
            </w:pPr>
          </w:p>
          <w:p w14:paraId="5F1BDB67" w14:textId="77777777" w:rsidR="00E145FF" w:rsidRPr="00C539BB" w:rsidRDefault="00E145FF" w:rsidP="00E145FF">
            <w:pPr>
              <w:spacing w:after="120" w:line="276" w:lineRule="auto"/>
              <w:rPr>
                <w:rFonts w:ascii="Calibri" w:hAnsi="Calibri"/>
                <w:sz w:val="22"/>
              </w:rPr>
            </w:pPr>
          </w:p>
          <w:p w14:paraId="4ABCE1C6" w14:textId="77777777" w:rsidR="00E145FF" w:rsidRPr="00C539BB" w:rsidRDefault="00E145FF" w:rsidP="00E145FF">
            <w:pPr>
              <w:spacing w:after="120" w:line="276" w:lineRule="auto"/>
              <w:rPr>
                <w:rFonts w:ascii="Calibri" w:hAnsi="Calibri"/>
                <w:sz w:val="22"/>
              </w:rPr>
            </w:pPr>
          </w:p>
          <w:p w14:paraId="4B2E3D39" w14:textId="77777777" w:rsidR="00E145FF" w:rsidRPr="00C539BB" w:rsidRDefault="00E145FF" w:rsidP="00E145FF">
            <w:pPr>
              <w:spacing w:after="120" w:line="276" w:lineRule="auto"/>
              <w:rPr>
                <w:rFonts w:ascii="Calibri" w:hAnsi="Calibri"/>
                <w:sz w:val="22"/>
              </w:rPr>
            </w:pPr>
          </w:p>
          <w:p w14:paraId="47EF9ACF" w14:textId="77777777" w:rsidR="00E145FF" w:rsidRPr="00C539BB" w:rsidRDefault="00E145FF" w:rsidP="00E145FF">
            <w:pPr>
              <w:spacing w:after="120" w:line="276" w:lineRule="auto"/>
              <w:rPr>
                <w:rFonts w:ascii="Calibri" w:hAnsi="Calibri"/>
                <w:sz w:val="22"/>
              </w:rPr>
            </w:pPr>
            <w:r w:rsidRPr="00C539BB">
              <w:rPr>
                <w:rFonts w:ascii="Calibri" w:hAnsi="Calibri"/>
                <w:sz w:val="22"/>
              </w:rPr>
              <w:t xml:space="preserve">Date: </w:t>
            </w:r>
          </w:p>
          <w:p w14:paraId="4E12CEA4" w14:textId="77777777" w:rsidR="00E145FF" w:rsidRPr="00C539BB" w:rsidRDefault="00E145FF" w:rsidP="00E145FF">
            <w:pPr>
              <w:spacing w:after="120" w:line="276" w:lineRule="auto"/>
              <w:rPr>
                <w:rFonts w:ascii="Calibri" w:hAnsi="Calibri"/>
                <w:sz w:val="22"/>
              </w:rPr>
            </w:pPr>
          </w:p>
          <w:p w14:paraId="428E4271"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[Signatory 1]</w:t>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r>
            <w:r w:rsidRPr="00C539BB">
              <w:rPr>
                <w:rFonts w:ascii="Calibri" w:hAnsi="Calibri"/>
                <w:b/>
                <w:sz w:val="22"/>
              </w:rPr>
              <w:tab/>
              <w:t>[Signatory 2]</w:t>
            </w:r>
          </w:p>
          <w:p w14:paraId="6697D339" w14:textId="77777777" w:rsidR="00E145FF" w:rsidRPr="00C539BB" w:rsidRDefault="00E145FF" w:rsidP="00E145FF">
            <w:pPr>
              <w:spacing w:after="120" w:line="276" w:lineRule="auto"/>
              <w:rPr>
                <w:rFonts w:ascii="Calibri" w:hAnsi="Calibri"/>
                <w:sz w:val="22"/>
              </w:rPr>
            </w:pPr>
          </w:p>
          <w:p w14:paraId="698F1A4E" w14:textId="77777777" w:rsidR="00E145FF" w:rsidRPr="00C539BB" w:rsidRDefault="00E145FF" w:rsidP="00E145FF">
            <w:pPr>
              <w:spacing w:after="120" w:line="276" w:lineRule="auto"/>
              <w:rPr>
                <w:rFonts w:ascii="Calibri" w:hAnsi="Calibri"/>
                <w:sz w:val="22"/>
              </w:rPr>
            </w:pPr>
            <w:r w:rsidRPr="00C539BB">
              <w:rPr>
                <w:rFonts w:ascii="Calibri" w:hAnsi="Calibri"/>
                <w:sz w:val="22"/>
              </w:rPr>
              <w:t>Name:</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Name:</w:t>
            </w:r>
          </w:p>
          <w:p w14:paraId="31F1120E" w14:textId="77777777" w:rsidR="00E145FF" w:rsidRPr="00C539BB" w:rsidRDefault="00E145FF" w:rsidP="00E145FF">
            <w:pPr>
              <w:spacing w:after="120" w:line="276" w:lineRule="auto"/>
              <w:rPr>
                <w:rFonts w:ascii="Calibri" w:hAnsi="Calibri"/>
                <w:sz w:val="22"/>
              </w:rPr>
            </w:pPr>
          </w:p>
          <w:p w14:paraId="084E7643" w14:textId="77777777" w:rsidR="00E145FF" w:rsidRPr="00C539BB" w:rsidRDefault="00E145FF" w:rsidP="00E145FF">
            <w:pPr>
              <w:spacing w:after="120" w:line="276" w:lineRule="auto"/>
              <w:rPr>
                <w:rFonts w:ascii="Calibri" w:hAnsi="Calibri"/>
                <w:sz w:val="22"/>
              </w:rPr>
            </w:pPr>
            <w:r w:rsidRPr="00C539BB">
              <w:rPr>
                <w:rFonts w:ascii="Calibri" w:hAnsi="Calibri"/>
                <w:sz w:val="22"/>
              </w:rPr>
              <w:t>Organisation: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Organisation:</w:t>
            </w:r>
          </w:p>
          <w:p w14:paraId="451B8D48" w14:textId="77777777" w:rsidR="00E145FF" w:rsidRPr="00C539BB" w:rsidRDefault="00E145FF" w:rsidP="00E145FF">
            <w:pPr>
              <w:spacing w:after="120" w:line="276" w:lineRule="auto"/>
              <w:rPr>
                <w:rFonts w:ascii="Calibri" w:hAnsi="Calibri"/>
                <w:sz w:val="22"/>
              </w:rPr>
            </w:pPr>
          </w:p>
          <w:p w14:paraId="4D07CBB0" w14:textId="77777777" w:rsidR="00E145FF" w:rsidRPr="00C539BB" w:rsidRDefault="00E145FF" w:rsidP="00E145FF">
            <w:pPr>
              <w:spacing w:after="120" w:line="276" w:lineRule="auto"/>
              <w:rPr>
                <w:rFonts w:ascii="Calibri" w:hAnsi="Calibri"/>
                <w:sz w:val="22"/>
              </w:rPr>
            </w:pPr>
            <w:r w:rsidRPr="00C539BB">
              <w:rPr>
                <w:rFonts w:ascii="Calibri" w:hAnsi="Calibri"/>
                <w:sz w:val="22"/>
              </w:rPr>
              <w:t>Position:</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Position:</w:t>
            </w:r>
          </w:p>
          <w:p w14:paraId="3F1DF22F" w14:textId="77777777" w:rsidR="00E145FF" w:rsidRPr="00C539BB" w:rsidRDefault="00E145FF" w:rsidP="00E145FF">
            <w:pPr>
              <w:spacing w:after="120" w:line="276" w:lineRule="auto"/>
              <w:rPr>
                <w:rFonts w:ascii="Calibri" w:hAnsi="Calibri"/>
                <w:sz w:val="22"/>
              </w:rPr>
            </w:pPr>
          </w:p>
          <w:p w14:paraId="7AE0C758" w14:textId="77777777" w:rsidR="00E145FF" w:rsidRPr="00C539BB" w:rsidRDefault="00E145FF" w:rsidP="00E145FF">
            <w:pPr>
              <w:spacing w:after="120" w:line="276" w:lineRule="auto"/>
              <w:rPr>
                <w:rFonts w:ascii="Calibri" w:hAnsi="Calibri"/>
                <w:sz w:val="22"/>
              </w:rPr>
            </w:pPr>
            <w:r w:rsidRPr="00C539BB">
              <w:rPr>
                <w:rFonts w:ascii="Calibri" w:hAnsi="Calibri"/>
                <w:sz w:val="22"/>
              </w:rPr>
              <w:t>Address:</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Address:</w:t>
            </w:r>
          </w:p>
          <w:p w14:paraId="1C4C65BE" w14:textId="77777777" w:rsidR="00E145FF" w:rsidRPr="00C539BB" w:rsidRDefault="00E145FF" w:rsidP="00E145FF">
            <w:pPr>
              <w:spacing w:after="120" w:line="276" w:lineRule="auto"/>
              <w:rPr>
                <w:rFonts w:ascii="Calibri" w:hAnsi="Calibri"/>
                <w:sz w:val="22"/>
              </w:rPr>
            </w:pPr>
          </w:p>
          <w:p w14:paraId="39E7FDB8" w14:textId="77777777" w:rsidR="00E145FF" w:rsidRPr="00C539BB" w:rsidRDefault="00E145FF" w:rsidP="00E145FF">
            <w:pPr>
              <w:spacing w:after="120" w:line="276" w:lineRule="auto"/>
              <w:rPr>
                <w:rFonts w:ascii="Calibri" w:hAnsi="Calibri"/>
                <w:sz w:val="22"/>
              </w:rPr>
            </w:pPr>
            <w:r w:rsidRPr="00C539BB">
              <w:rPr>
                <w:rFonts w:ascii="Calibri" w:hAnsi="Calibri"/>
                <w:sz w:val="22"/>
              </w:rPr>
              <w:t>Phone Number:</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Phone Number:</w:t>
            </w:r>
          </w:p>
          <w:p w14:paraId="13FD5191" w14:textId="77777777" w:rsidR="00E145FF" w:rsidRPr="00C539BB" w:rsidRDefault="00E145FF" w:rsidP="00E145FF">
            <w:pPr>
              <w:spacing w:after="120" w:line="276" w:lineRule="auto"/>
              <w:rPr>
                <w:rFonts w:ascii="Calibri" w:hAnsi="Calibri"/>
                <w:sz w:val="22"/>
              </w:rPr>
            </w:pPr>
          </w:p>
          <w:p w14:paraId="782ED35B" w14:textId="77777777" w:rsidR="00E145FF" w:rsidRPr="00C539BB" w:rsidRDefault="00E145FF" w:rsidP="00E145FF">
            <w:pPr>
              <w:spacing w:after="120" w:line="276" w:lineRule="auto"/>
              <w:rPr>
                <w:rFonts w:ascii="Calibri" w:hAnsi="Calibri"/>
                <w:sz w:val="22"/>
              </w:rPr>
            </w:pPr>
            <w:r w:rsidRPr="00C539BB">
              <w:rPr>
                <w:rFonts w:ascii="Calibri" w:hAnsi="Calibri"/>
                <w:sz w:val="22"/>
              </w:rPr>
              <w:t>Email:</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Email:</w:t>
            </w:r>
          </w:p>
          <w:p w14:paraId="376F464A" w14:textId="77777777" w:rsidR="00E145FF" w:rsidRPr="00C539BB" w:rsidRDefault="00E145FF" w:rsidP="00E145FF">
            <w:pPr>
              <w:spacing w:after="120" w:line="276" w:lineRule="auto"/>
              <w:rPr>
                <w:rFonts w:ascii="Calibri" w:hAnsi="Calibri"/>
                <w:sz w:val="22"/>
              </w:rPr>
            </w:pPr>
          </w:p>
          <w:p w14:paraId="42E86504" w14:textId="77777777" w:rsidR="00E145FF" w:rsidRPr="00C539BB" w:rsidRDefault="00E145FF" w:rsidP="00E145FF">
            <w:pPr>
              <w:spacing w:after="120" w:line="276" w:lineRule="auto"/>
              <w:rPr>
                <w:rFonts w:ascii="Calibri" w:hAnsi="Calibri"/>
                <w:sz w:val="22"/>
              </w:rPr>
            </w:pPr>
            <w:r w:rsidRPr="00C539BB">
              <w:rPr>
                <w:rFonts w:ascii="Calibri" w:hAnsi="Calibri"/>
                <w:sz w:val="22"/>
              </w:rPr>
              <w:t>Signed:</w:t>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r>
            <w:r w:rsidRPr="00C539BB">
              <w:rPr>
                <w:rFonts w:ascii="Calibri" w:hAnsi="Calibri"/>
                <w:sz w:val="22"/>
              </w:rPr>
              <w:tab/>
              <w:t>Signed:</w:t>
            </w:r>
          </w:p>
          <w:p w14:paraId="68782603" w14:textId="77777777" w:rsidR="00E145FF" w:rsidRPr="00C539BB" w:rsidRDefault="00E145FF" w:rsidP="00E145FF">
            <w:pPr>
              <w:spacing w:after="120" w:line="276" w:lineRule="auto"/>
              <w:rPr>
                <w:rFonts w:ascii="Calibri" w:hAnsi="Calibri"/>
                <w:sz w:val="22"/>
              </w:rPr>
            </w:pPr>
          </w:p>
          <w:p w14:paraId="64573FF1" w14:textId="77777777" w:rsidR="00E145FF" w:rsidRPr="00C539BB" w:rsidRDefault="00E145FF" w:rsidP="00E145FF">
            <w:pPr>
              <w:spacing w:after="120" w:line="276" w:lineRule="auto"/>
              <w:rPr>
                <w:rFonts w:ascii="Calibri" w:hAnsi="Calibri"/>
                <w:sz w:val="22"/>
              </w:rPr>
            </w:pPr>
          </w:p>
          <w:p w14:paraId="023CEE40" w14:textId="77777777" w:rsidR="00E145FF" w:rsidRPr="00C539BB" w:rsidRDefault="00E145FF" w:rsidP="00E145FF">
            <w:pPr>
              <w:spacing w:after="120" w:line="276" w:lineRule="auto"/>
              <w:rPr>
                <w:rFonts w:ascii="Calibri" w:hAnsi="Calibri"/>
                <w:b/>
                <w:sz w:val="22"/>
              </w:rPr>
            </w:pPr>
            <w:r w:rsidRPr="00C539BB">
              <w:rPr>
                <w:rFonts w:ascii="Calibri" w:hAnsi="Calibri"/>
                <w:b/>
                <w:sz w:val="22"/>
              </w:rPr>
              <w:t>Table</w:t>
            </w:r>
          </w:p>
          <w:p w14:paraId="768CBDBA" w14:textId="77777777" w:rsidR="00E145FF" w:rsidRPr="00C539BB" w:rsidRDefault="00E145FF" w:rsidP="00E145FF">
            <w:pPr>
              <w:spacing w:after="120" w:line="276" w:lineRule="auto"/>
              <w:rPr>
                <w:rFonts w:ascii="Calibri" w:hAnsi="Calibri"/>
                <w:sz w:val="22"/>
              </w:rPr>
            </w:pPr>
            <w:r w:rsidRPr="00C539BB">
              <w:rPr>
                <w:rFonts w:ascii="Calibri" w:hAnsi="Calibri"/>
                <w:sz w:val="22"/>
              </w:rPr>
              <w:t>For reporting of foreign financial contributions which are of a value between €1,000,000 and €3,999,000 in the last three (3) years preceding the declaration, to include all non-notifiable foreign contributions.</w:t>
            </w:r>
          </w:p>
          <w:p w14:paraId="1057766C" w14:textId="77777777" w:rsidR="00E145FF" w:rsidRPr="00C539BB" w:rsidRDefault="00E145FF" w:rsidP="00E145FF">
            <w:pPr>
              <w:spacing w:after="120" w:line="276" w:lineRule="auto"/>
              <w:rPr>
                <w:rFonts w:ascii="Calibri" w:hAnsi="Calibri"/>
                <w:b/>
                <w:sz w:val="22"/>
              </w:rPr>
            </w:pPr>
          </w:p>
          <w:tbl>
            <w:tblPr>
              <w:tblStyle w:val="TableGrid"/>
              <w:tblW w:w="0" w:type="auto"/>
              <w:tblInd w:w="0" w:type="dxa"/>
              <w:tblLook w:val="04A0" w:firstRow="1" w:lastRow="0" w:firstColumn="1" w:lastColumn="0" w:noHBand="0" w:noVBand="1"/>
            </w:tblPr>
            <w:tblGrid>
              <w:gridCol w:w="1305"/>
              <w:gridCol w:w="1877"/>
              <w:gridCol w:w="3637"/>
              <w:gridCol w:w="1777"/>
            </w:tblGrid>
            <w:tr w:rsidR="00E145FF" w:rsidRPr="00C539BB" w14:paraId="331011E2" w14:textId="77777777" w:rsidTr="00FE2E8A">
              <w:trPr>
                <w:trHeight w:val="300"/>
              </w:trPr>
              <w:tc>
                <w:tcPr>
                  <w:tcW w:w="2380" w:type="dxa"/>
                  <w:noWrap/>
                  <w:hideMark/>
                </w:tcPr>
                <w:p w14:paraId="0666BC5E" w14:textId="77777777" w:rsidR="00E145FF" w:rsidRPr="00C539BB" w:rsidRDefault="00E145FF" w:rsidP="00E145FF">
                  <w:pPr>
                    <w:spacing w:after="120" w:line="276" w:lineRule="auto"/>
                    <w:rPr>
                      <w:rFonts w:ascii="Calibri" w:hAnsi="Calibri"/>
                      <w:sz w:val="22"/>
                      <w:lang w:val="en-IE" w:eastAsia="en-US"/>
                    </w:rPr>
                  </w:pPr>
                  <w:r w:rsidRPr="00C539BB">
                    <w:rPr>
                      <w:rFonts w:ascii="Calibri" w:hAnsi="Calibri"/>
                      <w:sz w:val="22"/>
                      <w:lang w:eastAsia="en-US"/>
                    </w:rPr>
                    <w:t>Third Country</w:t>
                  </w:r>
                </w:p>
              </w:tc>
              <w:tc>
                <w:tcPr>
                  <w:tcW w:w="3520" w:type="dxa"/>
                  <w:noWrap/>
                  <w:hideMark/>
                </w:tcPr>
                <w:p w14:paraId="2E551F4B"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Type of Financial Contribution (FC)</w:t>
                  </w:r>
                </w:p>
              </w:tc>
              <w:tc>
                <w:tcPr>
                  <w:tcW w:w="7020" w:type="dxa"/>
                  <w:noWrap/>
                  <w:hideMark/>
                </w:tcPr>
                <w:p w14:paraId="129E3C1E"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Brief Description of the purpose of the FC and the granting entity</w:t>
                  </w:r>
                </w:p>
              </w:tc>
              <w:tc>
                <w:tcPr>
                  <w:tcW w:w="3320" w:type="dxa"/>
                  <w:noWrap/>
                  <w:hideMark/>
                </w:tcPr>
                <w:p w14:paraId="5B750365"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Estimated value of the FC</w:t>
                  </w:r>
                </w:p>
              </w:tc>
            </w:tr>
            <w:tr w:rsidR="00E145FF" w:rsidRPr="00C539BB" w14:paraId="073C29F9" w14:textId="77777777" w:rsidTr="00FE2E8A">
              <w:trPr>
                <w:trHeight w:val="300"/>
              </w:trPr>
              <w:tc>
                <w:tcPr>
                  <w:tcW w:w="2380" w:type="dxa"/>
                  <w:noWrap/>
                  <w:hideMark/>
                </w:tcPr>
                <w:p w14:paraId="0A8ADCED"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A</w:t>
                  </w:r>
                </w:p>
              </w:tc>
              <w:tc>
                <w:tcPr>
                  <w:tcW w:w="3520" w:type="dxa"/>
                  <w:noWrap/>
                  <w:hideMark/>
                </w:tcPr>
                <w:p w14:paraId="0C4A3110"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7020" w:type="dxa"/>
                  <w:noWrap/>
                  <w:hideMark/>
                </w:tcPr>
                <w:p w14:paraId="1548F8CC"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3320" w:type="dxa"/>
                  <w:noWrap/>
                  <w:hideMark/>
                </w:tcPr>
                <w:p w14:paraId="2B7D769D"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031BBF7D" w14:textId="77777777" w:rsidTr="00FE2E8A">
              <w:trPr>
                <w:trHeight w:val="300"/>
              </w:trPr>
              <w:tc>
                <w:tcPr>
                  <w:tcW w:w="2380" w:type="dxa"/>
                  <w:noWrap/>
                  <w:hideMark/>
                </w:tcPr>
                <w:p w14:paraId="2A22ED21"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B</w:t>
                  </w:r>
                </w:p>
              </w:tc>
              <w:tc>
                <w:tcPr>
                  <w:tcW w:w="3520" w:type="dxa"/>
                  <w:noWrap/>
                  <w:hideMark/>
                </w:tcPr>
                <w:p w14:paraId="18EFE342"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7020" w:type="dxa"/>
                  <w:noWrap/>
                  <w:hideMark/>
                </w:tcPr>
                <w:p w14:paraId="45EE0D67"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3320" w:type="dxa"/>
                  <w:noWrap/>
                  <w:hideMark/>
                </w:tcPr>
                <w:p w14:paraId="58850B9F"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7E82B06E" w14:textId="77777777" w:rsidTr="00FE2E8A">
              <w:trPr>
                <w:trHeight w:val="300"/>
              </w:trPr>
              <w:tc>
                <w:tcPr>
                  <w:tcW w:w="2380" w:type="dxa"/>
                  <w:noWrap/>
                  <w:hideMark/>
                </w:tcPr>
                <w:p w14:paraId="5A8DC107"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C</w:t>
                  </w:r>
                </w:p>
              </w:tc>
              <w:tc>
                <w:tcPr>
                  <w:tcW w:w="3520" w:type="dxa"/>
                  <w:noWrap/>
                  <w:hideMark/>
                </w:tcPr>
                <w:p w14:paraId="0B33003E"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7020" w:type="dxa"/>
                  <w:noWrap/>
                  <w:hideMark/>
                </w:tcPr>
                <w:p w14:paraId="3E9CF4B5"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3320" w:type="dxa"/>
                  <w:noWrap/>
                  <w:hideMark/>
                </w:tcPr>
                <w:p w14:paraId="2664A7B6"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r w:rsidR="00E145FF" w:rsidRPr="00C539BB" w14:paraId="01E48AB5" w14:textId="77777777" w:rsidTr="00FE2E8A">
              <w:trPr>
                <w:trHeight w:val="300"/>
              </w:trPr>
              <w:tc>
                <w:tcPr>
                  <w:tcW w:w="2380" w:type="dxa"/>
                  <w:noWrap/>
                  <w:hideMark/>
                </w:tcPr>
                <w:p w14:paraId="76B75874"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Country D</w:t>
                  </w:r>
                </w:p>
              </w:tc>
              <w:tc>
                <w:tcPr>
                  <w:tcW w:w="3520" w:type="dxa"/>
                  <w:noWrap/>
                  <w:hideMark/>
                </w:tcPr>
                <w:p w14:paraId="72C95AF1"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7020" w:type="dxa"/>
                  <w:noWrap/>
                  <w:hideMark/>
                </w:tcPr>
                <w:p w14:paraId="31B2B2AF"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c>
                <w:tcPr>
                  <w:tcW w:w="3320" w:type="dxa"/>
                  <w:noWrap/>
                  <w:hideMark/>
                </w:tcPr>
                <w:p w14:paraId="2F7DA30A" w14:textId="77777777" w:rsidR="00E145FF" w:rsidRPr="00C539BB" w:rsidRDefault="00E145FF" w:rsidP="00E145FF">
                  <w:pPr>
                    <w:spacing w:after="120" w:line="276" w:lineRule="auto"/>
                    <w:rPr>
                      <w:rFonts w:ascii="Calibri" w:hAnsi="Calibri"/>
                      <w:sz w:val="22"/>
                      <w:lang w:eastAsia="en-US"/>
                    </w:rPr>
                  </w:pPr>
                  <w:r w:rsidRPr="00C539BB">
                    <w:rPr>
                      <w:rFonts w:ascii="Calibri" w:hAnsi="Calibri"/>
                      <w:sz w:val="22"/>
                      <w:lang w:eastAsia="en-US"/>
                    </w:rPr>
                    <w:t> </w:t>
                  </w:r>
                </w:p>
              </w:tc>
            </w:tr>
          </w:tbl>
          <w:p w14:paraId="37A9ED96" w14:textId="77777777" w:rsidR="00E145FF"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p>
          <w:p w14:paraId="0D0C774D" w14:textId="77777777" w:rsidR="00E145FF" w:rsidRPr="0041782D" w:rsidRDefault="00E145FF" w:rsidP="00E145FF">
            <w:pPr>
              <w:keepNext/>
              <w:pageBreakBefore/>
              <w:pBdr>
                <w:bottom w:val="single" w:sz="18" w:space="1" w:color="333399"/>
              </w:pBdr>
              <w:tabs>
                <w:tab w:val="left" w:pos="397"/>
                <w:tab w:val="left" w:pos="907"/>
                <w:tab w:val="left" w:pos="1134"/>
              </w:tabs>
              <w:spacing w:after="160" w:line="276" w:lineRule="auto"/>
              <w:jc w:val="both"/>
              <w:outlineLvl w:val="0"/>
              <w:rPr>
                <w:rFonts w:ascii="Calibri" w:hAnsi="Calibri"/>
                <w:b/>
                <w:bCs/>
                <w:color w:val="333399"/>
                <w:sz w:val="32"/>
                <w:szCs w:val="32"/>
                <w:lang w:val="en-US"/>
              </w:rPr>
            </w:pPr>
            <w:r w:rsidRPr="0041782D">
              <w:rPr>
                <w:rFonts w:ascii="Calibri" w:hAnsi="Calibri"/>
                <w:b/>
                <w:bCs/>
                <w:color w:val="333399"/>
                <w:sz w:val="32"/>
                <w:szCs w:val="32"/>
                <w:lang w:val="en-US"/>
              </w:rPr>
              <w:t xml:space="preserve">Appendix 3A: Schedule E – Notification of Foreign Financial Contributions </w:t>
            </w:r>
          </w:p>
          <w:p w14:paraId="32498D5B" w14:textId="77777777" w:rsidR="00E145FF" w:rsidRPr="00580B98" w:rsidRDefault="00E145FF" w:rsidP="00E145FF">
            <w:pPr>
              <w:spacing w:after="120" w:line="276" w:lineRule="auto"/>
              <w:rPr>
                <w:rFonts w:ascii="Calibri" w:hAnsi="Calibri"/>
                <w:sz w:val="22"/>
              </w:rPr>
            </w:pPr>
            <w:r w:rsidRPr="00580B98">
              <w:rPr>
                <w:rFonts w:ascii="Calibri" w:hAnsi="Calibri"/>
                <w:sz w:val="22"/>
              </w:rP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AC0A15E" w14:textId="77777777" w:rsidR="00E145FF" w:rsidRPr="00580B98" w:rsidRDefault="00E145FF" w:rsidP="00E145FF">
            <w:pPr>
              <w:spacing w:after="120" w:line="276" w:lineRule="auto"/>
              <w:rPr>
                <w:rFonts w:ascii="Calibri" w:hAnsi="Calibri"/>
                <w:sz w:val="22"/>
              </w:rPr>
            </w:pPr>
          </w:p>
          <w:p w14:paraId="5AFB6DA9" w14:textId="77777777" w:rsidR="00E145FF" w:rsidRPr="00580B98" w:rsidRDefault="00E145FF" w:rsidP="00E145FF">
            <w:pPr>
              <w:spacing w:after="120" w:line="276" w:lineRule="auto"/>
              <w:rPr>
                <w:rFonts w:ascii="Calibri" w:hAnsi="Calibri"/>
                <w:b/>
                <w:sz w:val="22"/>
                <w:u w:val="single"/>
              </w:rPr>
            </w:pPr>
            <w:r w:rsidRPr="00580B98">
              <w:rPr>
                <w:rFonts w:ascii="Calibri" w:hAnsi="Calibri"/>
                <w:b/>
                <w:sz w:val="22"/>
                <w:u w:val="single"/>
              </w:rPr>
              <w:t>1.</w:t>
            </w:r>
            <w:r w:rsidRPr="00580B98">
              <w:rPr>
                <w:rFonts w:ascii="Calibri" w:hAnsi="Calibri"/>
                <w:b/>
                <w:sz w:val="22"/>
                <w:u w:val="single"/>
              </w:rPr>
              <w:tab/>
              <w:t>Description of the public procurement (Section 1 of Form FS-PP)</w:t>
            </w:r>
          </w:p>
          <w:p w14:paraId="7AAAD66A" w14:textId="77777777" w:rsidR="00E145FF" w:rsidRPr="00580B98" w:rsidRDefault="00E145FF" w:rsidP="00E145FF">
            <w:pPr>
              <w:spacing w:after="120" w:line="276" w:lineRule="auto"/>
              <w:rPr>
                <w:rFonts w:ascii="Calibri" w:hAnsi="Calibri"/>
                <w:sz w:val="22"/>
              </w:rPr>
            </w:pPr>
          </w:p>
          <w:p w14:paraId="06F0A18A" w14:textId="77777777" w:rsidR="00E145FF" w:rsidRPr="00580B98" w:rsidRDefault="00E145FF" w:rsidP="00E145FF">
            <w:pPr>
              <w:spacing w:after="120" w:line="276" w:lineRule="auto"/>
              <w:rPr>
                <w:rFonts w:ascii="Calibri" w:hAnsi="Calibri"/>
                <w:b/>
                <w:sz w:val="22"/>
                <w:u w:val="single"/>
              </w:rPr>
            </w:pPr>
            <w:r w:rsidRPr="00580B98">
              <w:rPr>
                <w:rFonts w:ascii="Calibri" w:hAnsi="Calibri"/>
                <w:b/>
                <w:sz w:val="22"/>
                <w:u w:val="single"/>
              </w:rPr>
              <w:t>2.</w:t>
            </w:r>
            <w:r w:rsidRPr="00580B98">
              <w:rPr>
                <w:rFonts w:ascii="Calibri" w:hAnsi="Calibri"/>
                <w:b/>
                <w:sz w:val="22"/>
                <w:u w:val="single"/>
              </w:rPr>
              <w:tab/>
              <w:t>Information about notifying parties (Section 2 of Form FS-PP)</w:t>
            </w:r>
          </w:p>
          <w:p w14:paraId="5871D684" w14:textId="77777777" w:rsidR="00E145FF" w:rsidRPr="00580B98" w:rsidRDefault="00E145FF" w:rsidP="00E145FF">
            <w:pPr>
              <w:spacing w:after="120" w:line="276" w:lineRule="auto"/>
              <w:rPr>
                <w:rFonts w:ascii="Calibri" w:hAnsi="Calibri"/>
                <w:b/>
                <w:sz w:val="22"/>
                <w:u w:val="single"/>
              </w:rPr>
            </w:pPr>
          </w:p>
          <w:p w14:paraId="223F6650" w14:textId="77777777" w:rsidR="00E145FF" w:rsidRPr="00580B98" w:rsidRDefault="00E145FF" w:rsidP="00E145FF">
            <w:pPr>
              <w:spacing w:after="120" w:line="276" w:lineRule="auto"/>
              <w:rPr>
                <w:rFonts w:ascii="Calibri" w:hAnsi="Calibri"/>
                <w:b/>
                <w:sz w:val="22"/>
                <w:u w:val="single"/>
              </w:rPr>
            </w:pPr>
            <w:r w:rsidRPr="00580B98">
              <w:rPr>
                <w:rFonts w:ascii="Calibri" w:hAnsi="Calibri"/>
                <w:b/>
                <w:sz w:val="22"/>
                <w:u w:val="single"/>
              </w:rPr>
              <w:t>3.</w:t>
            </w:r>
            <w:r w:rsidRPr="00580B98">
              <w:rPr>
                <w:rFonts w:ascii="Calibri" w:hAnsi="Calibri"/>
                <w:b/>
                <w:sz w:val="22"/>
                <w:u w:val="single"/>
              </w:rPr>
              <w:tab/>
              <w:t>Foreign Financial Contributions – (Section 3 of Form FS-PP)</w:t>
            </w:r>
          </w:p>
          <w:p w14:paraId="7544D52A" w14:textId="77777777" w:rsidR="00E145FF" w:rsidRDefault="00E145FF" w:rsidP="00E145FF">
            <w:pPr>
              <w:spacing w:after="120" w:line="276" w:lineRule="auto"/>
              <w:rPr>
                <w:rFonts w:ascii="Calibri" w:hAnsi="Calibri"/>
                <w:sz w:val="22"/>
              </w:rPr>
            </w:pPr>
            <w:r w:rsidRPr="00580B98">
              <w:rPr>
                <w:rFonts w:ascii="Calibri" w:hAnsi="Calibri"/>
                <w:b/>
                <w:sz w:val="22"/>
              </w:rPr>
              <w:t>3.1</w:t>
            </w:r>
            <w:r w:rsidRPr="00580B98">
              <w:rPr>
                <w:rFonts w:ascii="Calibri" w:hAnsi="Calibri"/>
                <w:b/>
                <w:sz w:val="22"/>
              </w:rPr>
              <w:tab/>
            </w:r>
            <w:r w:rsidRPr="00580B98">
              <w:rPr>
                <w:rFonts w:ascii="Calibri" w:hAnsi="Calibri"/>
                <w:sz w:val="22"/>
              </w:rPr>
              <w:t>For the purposes of this section 3.1, the notifying party(</w:t>
            </w:r>
            <w:proofErr w:type="spellStart"/>
            <w:r w:rsidRPr="00580B98">
              <w:rPr>
                <w:rFonts w:ascii="Calibri" w:hAnsi="Calibri"/>
                <w:sz w:val="22"/>
              </w:rPr>
              <w:t>ies</w:t>
            </w:r>
            <w:proofErr w:type="spellEnd"/>
            <w:r w:rsidRPr="00580B98">
              <w:rPr>
                <w:rFonts w:ascii="Calibri" w:hAnsi="Calibri"/>
                <w:sz w:val="22"/>
              </w:rPr>
              <w:t xml:space="preserve">) should report foreign </w:t>
            </w:r>
            <w:r w:rsidRPr="00580B98">
              <w:rPr>
                <w:rFonts w:ascii="Calibri" w:hAnsi="Calibri"/>
                <w:sz w:val="22"/>
              </w:rPr>
              <w:tab/>
              <w:t xml:space="preserve">financial contributions falling into the scope of Article 5(1), points (a), (b), (c) and </w:t>
            </w:r>
          </w:p>
          <w:p w14:paraId="6CB29EBF" w14:textId="77777777" w:rsidR="00E145FF" w:rsidRDefault="00E145FF" w:rsidP="00E145FF">
            <w:pPr>
              <w:spacing w:after="120" w:line="276" w:lineRule="auto"/>
              <w:ind w:left="720"/>
              <w:rPr>
                <w:rFonts w:ascii="Calibri" w:hAnsi="Calibri"/>
                <w:sz w:val="22"/>
              </w:rPr>
            </w:pPr>
            <w:r w:rsidRPr="00580B98">
              <w:rPr>
                <w:rFonts w:ascii="Calibri" w:hAnsi="Calibri"/>
                <w:sz w:val="22"/>
              </w:rPr>
              <w:t xml:space="preserve">(e) of </w:t>
            </w:r>
            <w:r w:rsidRPr="00580B98">
              <w:rPr>
                <w:rFonts w:ascii="Calibri" w:hAnsi="Calibri"/>
                <w:sz w:val="22"/>
              </w:rPr>
              <w:tab/>
              <w:t>Regulation (EU) 2022/2560, which are amongst the most likely to distort the internal market.</w:t>
            </w:r>
          </w:p>
          <w:p w14:paraId="1B80F435" w14:textId="77777777" w:rsidR="00E145FF" w:rsidRPr="00580B98" w:rsidRDefault="00E145FF" w:rsidP="00E145FF">
            <w:pPr>
              <w:spacing w:after="120" w:line="276" w:lineRule="auto"/>
              <w:rPr>
                <w:rFonts w:ascii="Calibri" w:hAnsi="Calibri"/>
                <w:sz w:val="22"/>
              </w:rPr>
            </w:pPr>
          </w:p>
          <w:p w14:paraId="3D25619B" w14:textId="77777777" w:rsidR="00E145FF" w:rsidRPr="00580B98" w:rsidRDefault="00E145FF" w:rsidP="00E145FF">
            <w:pPr>
              <w:spacing w:after="120" w:line="276" w:lineRule="auto"/>
              <w:ind w:left="720" w:hanging="720"/>
              <w:rPr>
                <w:rFonts w:ascii="Calibri" w:hAnsi="Calibri"/>
                <w:sz w:val="22"/>
              </w:rPr>
            </w:pPr>
            <w:r w:rsidRPr="00580B98">
              <w:rPr>
                <w:rFonts w:ascii="Calibri" w:hAnsi="Calibri"/>
                <w:b/>
                <w:bCs/>
                <w:sz w:val="22"/>
              </w:rPr>
              <w:t>3.1.1.</w:t>
            </w:r>
            <w:r w:rsidRPr="00580B98">
              <w:rPr>
                <w:rFonts w:ascii="Calibri" w:hAnsi="Calibri"/>
                <w:sz w:val="22"/>
              </w:rPr>
              <w:t xml:space="preserve"> </w:t>
            </w:r>
            <w:r w:rsidRPr="00580B98">
              <w:rPr>
                <w:rFonts w:ascii="Calibri" w:hAnsi="Calibri"/>
                <w:sz w:val="22"/>
              </w:rPr>
              <w:tab/>
            </w:r>
            <w:proofErr w:type="gramStart"/>
            <w:r w:rsidRPr="00580B98">
              <w:rPr>
                <w:rFonts w:ascii="Calibri" w:hAnsi="Calibri"/>
                <w:sz w:val="22"/>
              </w:rPr>
              <w:t>In order to</w:t>
            </w:r>
            <w:proofErr w:type="gramEnd"/>
            <w:r w:rsidRPr="00580B98">
              <w:rPr>
                <w:rFonts w:ascii="Calibri" w:hAnsi="Calibri"/>
                <w:sz w:val="22"/>
              </w:rPr>
              <w:t xml:space="preserve">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5E1E54AB"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3.1.1.1</w:t>
            </w:r>
            <w:r w:rsidRPr="00580B98">
              <w:rPr>
                <w:rFonts w:ascii="Calibri" w:hAnsi="Calibri"/>
                <w:sz w:val="22"/>
              </w:rPr>
              <w:t xml:space="preserve">. Is the notifying party a limited liability company, where more than half of </w:t>
            </w:r>
          </w:p>
          <w:p w14:paraId="4CA30A66"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its subscribed share capital has disappeared </w:t>
            </w:r>
            <w:proofErr w:type="gramStart"/>
            <w:r w:rsidRPr="00580B98">
              <w:rPr>
                <w:rFonts w:ascii="Calibri" w:hAnsi="Calibri"/>
                <w:sz w:val="22"/>
              </w:rPr>
              <w:t>as a result of</w:t>
            </w:r>
            <w:proofErr w:type="gramEnd"/>
            <w:r w:rsidRPr="00580B98">
              <w:rPr>
                <w:rFonts w:ascii="Calibri" w:hAnsi="Calibri"/>
                <w:sz w:val="22"/>
              </w:rPr>
              <w:t xml:space="preserve"> accumulated </w:t>
            </w:r>
            <w:proofErr w:type="gramStart"/>
            <w:r w:rsidRPr="00580B98">
              <w:rPr>
                <w:rFonts w:ascii="Calibri" w:hAnsi="Calibri"/>
                <w:sz w:val="22"/>
              </w:rPr>
              <w:t>losses?</w:t>
            </w:r>
            <w:proofErr w:type="gramEnd"/>
          </w:p>
          <w:p w14:paraId="25D2C293"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217F3AE0" w14:textId="77777777" w:rsidR="00E145FF" w:rsidRPr="00580B98" w:rsidRDefault="00E145FF" w:rsidP="00E145FF">
            <w:pPr>
              <w:spacing w:after="120" w:line="276" w:lineRule="auto"/>
              <w:rPr>
                <w:rFonts w:ascii="Calibri" w:hAnsi="Calibri"/>
                <w:sz w:val="22"/>
              </w:rPr>
            </w:pPr>
          </w:p>
          <w:p w14:paraId="29026311"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3.1.1.2.</w:t>
            </w:r>
            <w:r w:rsidRPr="00580B98">
              <w:rPr>
                <w:rFonts w:ascii="Calibri" w:hAnsi="Calibri"/>
                <w:sz w:val="22"/>
              </w:rPr>
              <w:t xml:space="preserve"> Is the notifying party a company where at least some members have </w:t>
            </w:r>
          </w:p>
          <w:p w14:paraId="5B9F45C9"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 xml:space="preserve">unlimited liability for the debt of the company, and where more than half of its capital as shown in the company accounts has disappeared </w:t>
            </w:r>
            <w:proofErr w:type="gramStart"/>
            <w:r w:rsidRPr="00580B98">
              <w:rPr>
                <w:rFonts w:ascii="Calibri" w:hAnsi="Calibri"/>
                <w:sz w:val="22"/>
              </w:rPr>
              <w:t>as a result of</w:t>
            </w:r>
            <w:proofErr w:type="gramEnd"/>
            <w:r w:rsidRPr="00580B98">
              <w:rPr>
                <w:rFonts w:ascii="Calibri" w:hAnsi="Calibri"/>
                <w:sz w:val="22"/>
              </w:rPr>
              <w:t xml:space="preserve"> accumulated losses?</w:t>
            </w:r>
          </w:p>
          <w:p w14:paraId="08451C38"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5E584EE8" w14:textId="77777777" w:rsidR="00E145FF" w:rsidRPr="00580B98" w:rsidRDefault="00E145FF" w:rsidP="00E145FF">
            <w:pPr>
              <w:spacing w:after="120" w:line="276" w:lineRule="auto"/>
              <w:rPr>
                <w:rFonts w:ascii="Calibri" w:hAnsi="Calibri"/>
                <w:sz w:val="22"/>
              </w:rPr>
            </w:pPr>
          </w:p>
          <w:p w14:paraId="7CD80DD1"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3.1.1.3.</w:t>
            </w:r>
            <w:r w:rsidRPr="00580B98">
              <w:rPr>
                <w:rFonts w:ascii="Calibri" w:hAnsi="Calibri"/>
                <w:sz w:val="22"/>
              </w:rPr>
              <w:t xml:space="preserve"> Is the notifying party subject to collective insolvency proceedings or does it </w:t>
            </w:r>
          </w:p>
          <w:p w14:paraId="07970E94"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fulfil the criteria under its domestic law for being placed in collective insolvency proceedings at the request of its creditors?</w:t>
            </w:r>
          </w:p>
          <w:p w14:paraId="4916FCC9"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11EC8DA1" w14:textId="77777777" w:rsidR="00E145FF" w:rsidRPr="00580B98" w:rsidRDefault="00E145FF" w:rsidP="00E145FF">
            <w:pPr>
              <w:spacing w:after="120" w:line="276" w:lineRule="auto"/>
              <w:rPr>
                <w:rFonts w:ascii="Calibri" w:hAnsi="Calibri"/>
                <w:sz w:val="22"/>
              </w:rPr>
            </w:pPr>
          </w:p>
          <w:p w14:paraId="3B020E77"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3.1.1.4.</w:t>
            </w:r>
            <w:r w:rsidRPr="00580B98">
              <w:rPr>
                <w:rFonts w:ascii="Calibri" w:hAnsi="Calibri"/>
                <w:sz w:val="22"/>
              </w:rPr>
              <w:t xml:space="preserve"> In the case the notifying party in question is not an SME: </w:t>
            </w:r>
          </w:p>
          <w:p w14:paraId="58F1AED1"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t xml:space="preserve">3.1.1.4.1. has the notifying party’s book debt to equity ratio been greater </w:t>
            </w:r>
          </w:p>
          <w:p w14:paraId="4ACC5B9F"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than 7,5 for the past two years</w:t>
            </w:r>
          </w:p>
          <w:p w14:paraId="1CE3B87B"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t xml:space="preserve">and </w:t>
            </w:r>
          </w:p>
          <w:p w14:paraId="672918BA"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t xml:space="preserve">3.1.1.4.2. has the notifying party’s EBITDA interest coverage ratio been </w:t>
            </w:r>
          </w:p>
          <w:p w14:paraId="2EA693CE"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below 1,0 for the past two years?</w:t>
            </w:r>
          </w:p>
          <w:p w14:paraId="4780FF75"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3AD4F921" w14:textId="77777777" w:rsidR="00E145FF" w:rsidRPr="00580B98" w:rsidRDefault="00E145FF" w:rsidP="00E145FF">
            <w:pPr>
              <w:spacing w:after="120" w:line="276" w:lineRule="auto"/>
              <w:rPr>
                <w:rFonts w:ascii="Calibri" w:hAnsi="Calibri"/>
                <w:sz w:val="22"/>
              </w:rPr>
            </w:pPr>
          </w:p>
          <w:p w14:paraId="176647B9"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3.1.1.5.</w:t>
            </w:r>
            <w:r w:rsidRPr="00580B98">
              <w:rPr>
                <w:rFonts w:ascii="Calibri" w:hAnsi="Calibri"/>
                <w:sz w:val="22"/>
              </w:rPr>
              <w:t xml:space="preserve"> If the reply to any of the questions in sections 3.1.1.1 to 3.1.1.4 was ‘</w:t>
            </w:r>
            <w:proofErr w:type="spellStart"/>
            <w:r w:rsidRPr="00580B98">
              <w:rPr>
                <w:rFonts w:ascii="Calibri" w:hAnsi="Calibri"/>
                <w:sz w:val="22"/>
              </w:rPr>
              <w:t>yes’</w:t>
            </w:r>
            <w:proofErr w:type="spellEnd"/>
            <w:r w:rsidRPr="00580B98">
              <w:rPr>
                <w:rFonts w:ascii="Calibri" w:hAnsi="Calibri"/>
                <w:sz w:val="22"/>
              </w:rPr>
              <w:t xml:space="preserve"> in </w:t>
            </w:r>
          </w:p>
          <w:p w14:paraId="49DA4ACA"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 xml:space="preserve">relation to any of the notifying parties, please indicate whether during the period in which </w:t>
            </w:r>
            <w:r w:rsidRPr="00580B98">
              <w:rPr>
                <w:rFonts w:ascii="Calibri" w:hAnsi="Calibri"/>
                <w:sz w:val="22"/>
              </w:rPr>
              <w:tab/>
              <w:t>the undertaking in question was ailing, it received any foreign financial contributions that may have contributed to restore its long-term viability (including any temporary liquidity assistance designed to support that restoration of viability) or to keep that party afloat for the short time needed to work out a restructuring or liquidation plan.</w:t>
            </w:r>
          </w:p>
          <w:p w14:paraId="56740544"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sz w:val="22"/>
              </w:rPr>
              <w:tab/>
              <w:t>Notifying party(</w:t>
            </w:r>
            <w:proofErr w:type="spellStart"/>
            <w:r w:rsidRPr="00580B98">
              <w:rPr>
                <w:rFonts w:ascii="Calibri" w:hAnsi="Calibri"/>
                <w:sz w:val="22"/>
              </w:rPr>
              <w:t>ies</w:t>
            </w:r>
            <w:proofErr w:type="spellEnd"/>
            <w:r w:rsidRPr="00580B98">
              <w:rPr>
                <w:rFonts w:ascii="Calibri" w:hAnsi="Calibri"/>
                <w:sz w:val="22"/>
              </w:rPr>
              <w:t xml:space="preserve">) </w:t>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3BFAF265" w14:textId="77777777" w:rsidR="00E145FF" w:rsidRPr="00580B98" w:rsidRDefault="00E145FF" w:rsidP="00E145FF">
            <w:pPr>
              <w:spacing w:after="120" w:line="276" w:lineRule="auto"/>
              <w:rPr>
                <w:rFonts w:ascii="Calibri" w:hAnsi="Calibri"/>
                <w:sz w:val="22"/>
              </w:rPr>
            </w:pPr>
          </w:p>
          <w:p w14:paraId="2531EDBA"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3.1.1.6</w:t>
            </w:r>
            <w:r w:rsidRPr="00580B98">
              <w:rPr>
                <w:rFonts w:ascii="Calibri" w:hAnsi="Calibri"/>
                <w:sz w:val="22"/>
              </w:rPr>
              <w:t>. If the reply to any of the questions in sections 3.1.1.1 to 3.1.1.4 was ‘</w:t>
            </w:r>
            <w:proofErr w:type="spellStart"/>
            <w:r w:rsidRPr="00580B98">
              <w:rPr>
                <w:rFonts w:ascii="Calibri" w:hAnsi="Calibri"/>
                <w:sz w:val="22"/>
              </w:rPr>
              <w:t>yes’</w:t>
            </w:r>
            <w:proofErr w:type="spellEnd"/>
            <w:r w:rsidRPr="00580B98">
              <w:rPr>
                <w:rFonts w:ascii="Calibri" w:hAnsi="Calibri"/>
                <w:sz w:val="22"/>
              </w:rPr>
              <w:t xml:space="preserve"> in </w:t>
            </w:r>
          </w:p>
          <w:p w14:paraId="0779B4AB"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 xml:space="preserve">relation to any of the notifying parties, indicate if there is a restructuring plan capable of </w:t>
            </w:r>
            <w:r w:rsidRPr="00580B98">
              <w:rPr>
                <w:rFonts w:ascii="Calibri" w:hAnsi="Calibri"/>
                <w:sz w:val="22"/>
              </w:rPr>
              <w:tab/>
              <w:t>leading to the long-term viability of that party and if this restructuring plan includes a significant own contribution by the notifying party and provide details of that plan.</w:t>
            </w:r>
          </w:p>
          <w:p w14:paraId="6314AB28" w14:textId="77777777" w:rsidR="00E145FF" w:rsidRPr="00580B98" w:rsidRDefault="00E145FF" w:rsidP="00E145FF">
            <w:pPr>
              <w:spacing w:after="120" w:line="276" w:lineRule="auto"/>
              <w:rPr>
                <w:rFonts w:ascii="Calibri" w:hAnsi="Calibri"/>
                <w:sz w:val="22"/>
              </w:rPr>
            </w:pPr>
          </w:p>
          <w:p w14:paraId="2AF70FB9" w14:textId="77777777" w:rsidR="00E145FF" w:rsidRDefault="00E145FF" w:rsidP="00E145FF">
            <w:pPr>
              <w:spacing w:after="120" w:line="276" w:lineRule="auto"/>
              <w:rPr>
                <w:rFonts w:ascii="Calibri" w:hAnsi="Calibri"/>
                <w:sz w:val="22"/>
              </w:rPr>
            </w:pPr>
            <w:r w:rsidRPr="00580B98">
              <w:rPr>
                <w:rFonts w:ascii="Calibri" w:hAnsi="Calibri"/>
                <w:sz w:val="22"/>
              </w:rPr>
              <w:tab/>
            </w:r>
            <w:r w:rsidRPr="00580B98">
              <w:rPr>
                <w:rFonts w:ascii="Calibri" w:hAnsi="Calibri"/>
                <w:b/>
                <w:bCs/>
                <w:sz w:val="22"/>
              </w:rPr>
              <w:t>3.1.1.7.</w:t>
            </w:r>
            <w:r w:rsidRPr="00580B98">
              <w:rPr>
                <w:rFonts w:ascii="Calibri" w:hAnsi="Calibri"/>
                <w:sz w:val="22"/>
              </w:rPr>
              <w:t xml:space="preserve"> If the reply to any of the questions in points 3.1.1.1 to 3.1.1.4 was ‘yes’, </w:t>
            </w:r>
          </w:p>
          <w:p w14:paraId="6322FF27" w14:textId="77777777" w:rsidR="00E145FF" w:rsidRPr="00580B98" w:rsidRDefault="00E145FF" w:rsidP="00E145FF">
            <w:pPr>
              <w:spacing w:after="120" w:line="276" w:lineRule="auto"/>
              <w:ind w:left="1440"/>
              <w:rPr>
                <w:rFonts w:ascii="Calibri" w:hAnsi="Calibri"/>
                <w:sz w:val="22"/>
              </w:rPr>
            </w:pPr>
            <w:r w:rsidRPr="00580B98">
              <w:rPr>
                <w:rFonts w:ascii="Calibri" w:hAnsi="Calibri"/>
                <w:sz w:val="22"/>
              </w:rPr>
              <w:t>please substantiate the answer, including references in the answer to the supporting evidence or documents that are to be provided in annexes (such documents may include, but are not limited to, the notifying party’s latest profit and loss account statements with balance sheets, or court decision opening collective insolvency proceedings on the company or documents providing evidence that the criteria for being placed under insolvency proceedings at the request of creditors under national company law are met, etc.).</w:t>
            </w:r>
          </w:p>
          <w:p w14:paraId="50A357EE" w14:textId="77777777" w:rsidR="00E145FF" w:rsidRPr="00580B98" w:rsidRDefault="00E145FF" w:rsidP="00E145FF">
            <w:pPr>
              <w:spacing w:after="120" w:line="276" w:lineRule="auto"/>
              <w:rPr>
                <w:rFonts w:ascii="Calibri" w:hAnsi="Calibri"/>
                <w:sz w:val="22"/>
              </w:rPr>
            </w:pPr>
          </w:p>
          <w:p w14:paraId="25711A5B" w14:textId="77777777" w:rsidR="00E145FF" w:rsidRDefault="00E145FF" w:rsidP="00E145FF">
            <w:pPr>
              <w:spacing w:after="120" w:line="276" w:lineRule="auto"/>
              <w:rPr>
                <w:rFonts w:ascii="Calibri" w:hAnsi="Calibri"/>
                <w:sz w:val="22"/>
              </w:rPr>
            </w:pPr>
            <w:r w:rsidRPr="00580B98">
              <w:rPr>
                <w:rFonts w:ascii="Calibri" w:hAnsi="Calibri"/>
                <w:b/>
                <w:bCs/>
                <w:sz w:val="22"/>
              </w:rPr>
              <w:t>3.1.2.</w:t>
            </w:r>
            <w:r w:rsidRPr="00580B98">
              <w:rPr>
                <w:rFonts w:ascii="Calibri" w:hAnsi="Calibri"/>
                <w:sz w:val="22"/>
              </w:rPr>
              <w:t xml:space="preserve"> </w:t>
            </w:r>
            <w:r w:rsidRPr="00580B98">
              <w:rPr>
                <w:rFonts w:ascii="Calibri" w:hAnsi="Calibri"/>
                <w:sz w:val="22"/>
              </w:rPr>
              <w:tab/>
              <w:t xml:space="preserve">Has the notifying party been in receipt of a foreign financial contribution in the </w:t>
            </w:r>
          </w:p>
          <w:p w14:paraId="7F0CE72D"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form of an unlimited guarantee for the debts or liabilities of the undertaking, namely without any limitation as to the amount or the duration of such guarantee (Article 5(1)(b)) of Regulation </w:t>
            </w:r>
            <w:r>
              <w:rPr>
                <w:rFonts w:ascii="Calibri" w:hAnsi="Calibri"/>
                <w:sz w:val="22"/>
              </w:rPr>
              <w:t>(</w:t>
            </w:r>
            <w:r w:rsidRPr="00580B98">
              <w:rPr>
                <w:rFonts w:ascii="Calibri" w:hAnsi="Calibri"/>
                <w:sz w:val="22"/>
              </w:rPr>
              <w:t>EU) 2022/2560.</w:t>
            </w:r>
          </w:p>
          <w:p w14:paraId="2D0DAC8C"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00A152CD" w14:textId="77777777" w:rsidR="00E145FF" w:rsidRDefault="00E145FF" w:rsidP="00E145FF">
            <w:pPr>
              <w:spacing w:after="120" w:line="276" w:lineRule="auto"/>
              <w:rPr>
                <w:rFonts w:ascii="Calibri" w:hAnsi="Calibri"/>
                <w:sz w:val="22"/>
              </w:rPr>
            </w:pPr>
            <w:r w:rsidRPr="00580B98">
              <w:rPr>
                <w:rFonts w:ascii="Calibri" w:hAnsi="Calibri"/>
                <w:b/>
                <w:bCs/>
                <w:sz w:val="22"/>
              </w:rPr>
              <w:t>3.1.3</w:t>
            </w:r>
            <w:r w:rsidRPr="00580B98">
              <w:rPr>
                <w:rFonts w:ascii="Calibri" w:hAnsi="Calibri"/>
                <w:sz w:val="22"/>
              </w:rPr>
              <w:tab/>
              <w:t xml:space="preserve">Has the notifying party been in receipt of an export financing measure that is not in </w:t>
            </w:r>
          </w:p>
          <w:p w14:paraId="47F23114"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line with the OECD Arrangement on officially supported export credits (Article 5(1)(c)) of Regulation (EU) 2022/2560.</w:t>
            </w:r>
          </w:p>
          <w:p w14:paraId="3151A55C"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2441783D" w14:textId="77777777" w:rsidR="00E145FF" w:rsidRDefault="00E145FF" w:rsidP="00E145FF">
            <w:pPr>
              <w:spacing w:after="120" w:line="276" w:lineRule="auto"/>
              <w:rPr>
                <w:rFonts w:ascii="Calibri" w:hAnsi="Calibri"/>
                <w:sz w:val="22"/>
              </w:rPr>
            </w:pPr>
            <w:r w:rsidRPr="00580B98">
              <w:rPr>
                <w:rFonts w:ascii="Calibri" w:hAnsi="Calibri"/>
                <w:b/>
                <w:bCs/>
                <w:sz w:val="22"/>
              </w:rPr>
              <w:t>3.1.4.</w:t>
            </w:r>
            <w:r w:rsidRPr="00580B98">
              <w:rPr>
                <w:rFonts w:ascii="Calibri" w:hAnsi="Calibri"/>
                <w:sz w:val="22"/>
              </w:rPr>
              <w:t xml:space="preserve"> </w:t>
            </w:r>
            <w:r w:rsidRPr="00580B98">
              <w:rPr>
                <w:rFonts w:ascii="Calibri" w:hAnsi="Calibri"/>
                <w:sz w:val="22"/>
              </w:rPr>
              <w:tab/>
              <w:t xml:space="preserve">Has the notifying party been in receipt of a foreign financial contribution enabling </w:t>
            </w:r>
          </w:p>
          <w:p w14:paraId="7EAE9060"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an undertaking to submit an unduly advantageous tender </w:t>
            </w:r>
            <w:proofErr w:type="gramStart"/>
            <w:r w:rsidRPr="00580B98">
              <w:rPr>
                <w:rFonts w:ascii="Calibri" w:hAnsi="Calibri"/>
                <w:sz w:val="22"/>
              </w:rPr>
              <w:t>on the basis of</w:t>
            </w:r>
            <w:proofErr w:type="gramEnd"/>
            <w:r w:rsidRPr="00580B98">
              <w:rPr>
                <w:rFonts w:ascii="Calibri" w:hAnsi="Calibri"/>
                <w:sz w:val="22"/>
              </w:rPr>
              <w:t xml:space="preserve"> which the undertaking could be awarded the relevant contract (Article 5(1)(e)) of Regulation (EU) 2022/2560.</w:t>
            </w:r>
          </w:p>
          <w:p w14:paraId="09E5B960" w14:textId="77777777" w:rsidR="00E145FF" w:rsidRPr="00580B98" w:rsidRDefault="00E145FF" w:rsidP="00E145FF">
            <w:pPr>
              <w:spacing w:after="120" w:line="276" w:lineRule="auto"/>
              <w:rPr>
                <w:rFonts w:ascii="Calibri" w:hAnsi="Calibri"/>
                <w:sz w:val="22"/>
              </w:rPr>
            </w:pPr>
            <w:r w:rsidRPr="00580B98">
              <w:rPr>
                <w:rFonts w:ascii="Calibri" w:hAnsi="Calibri"/>
                <w:sz w:val="22"/>
              </w:rPr>
              <w:tab/>
              <w:t xml:space="preserve"> </w:t>
            </w:r>
            <w:r w:rsidRPr="00580B98">
              <w:rPr>
                <w:rFonts w:ascii="Segoe UI Symbol" w:hAnsi="Segoe UI Symbol" w:cs="Segoe UI Symbol"/>
                <w:sz w:val="22"/>
              </w:rPr>
              <w:t>☐</w:t>
            </w:r>
            <w:r w:rsidRPr="00580B98">
              <w:rPr>
                <w:rFonts w:ascii="Calibri" w:hAnsi="Calibri"/>
                <w:sz w:val="22"/>
              </w:rPr>
              <w:t xml:space="preserve"> yes </w:t>
            </w:r>
            <w:r w:rsidRPr="00580B98">
              <w:rPr>
                <w:rFonts w:ascii="Segoe UI Symbol" w:hAnsi="Segoe UI Symbol" w:cs="Segoe UI Symbol"/>
                <w:sz w:val="22"/>
              </w:rPr>
              <w:t>☐</w:t>
            </w:r>
            <w:r w:rsidRPr="00580B98">
              <w:rPr>
                <w:rFonts w:ascii="Calibri" w:hAnsi="Calibri"/>
                <w:sz w:val="22"/>
              </w:rPr>
              <w:t xml:space="preserve"> no </w:t>
            </w:r>
          </w:p>
          <w:p w14:paraId="4D054D26" w14:textId="77777777" w:rsidR="00E145FF" w:rsidRPr="00580B98" w:rsidRDefault="00E145FF" w:rsidP="00E145FF">
            <w:pPr>
              <w:spacing w:after="120" w:line="276" w:lineRule="auto"/>
              <w:rPr>
                <w:rFonts w:ascii="Calibri" w:hAnsi="Calibri"/>
                <w:sz w:val="22"/>
              </w:rPr>
            </w:pPr>
          </w:p>
          <w:p w14:paraId="5F6D8A43" w14:textId="77777777" w:rsidR="00E145FF" w:rsidRDefault="00E145FF" w:rsidP="00E145FF">
            <w:pPr>
              <w:spacing w:after="120" w:line="276" w:lineRule="auto"/>
              <w:rPr>
                <w:rFonts w:ascii="Calibri" w:hAnsi="Calibri"/>
                <w:sz w:val="22"/>
              </w:rPr>
            </w:pPr>
            <w:r w:rsidRPr="00580B98">
              <w:rPr>
                <w:rFonts w:ascii="Calibri" w:hAnsi="Calibri"/>
                <w:b/>
                <w:sz w:val="22"/>
              </w:rPr>
              <w:t>3.2</w:t>
            </w:r>
            <w:r w:rsidRPr="00580B98">
              <w:rPr>
                <w:rFonts w:ascii="Calibri" w:hAnsi="Calibri"/>
                <w:sz w:val="22"/>
              </w:rPr>
              <w:t xml:space="preserve">. </w:t>
            </w:r>
            <w:r w:rsidRPr="00580B98">
              <w:rPr>
                <w:rFonts w:ascii="Calibri" w:hAnsi="Calibri"/>
                <w:sz w:val="22"/>
              </w:rPr>
              <w:tab/>
              <w:t xml:space="preserve">For each foreign financial contribution equal to or </w:t>
            </w:r>
            <w:proofErr w:type="gramStart"/>
            <w:r w:rsidRPr="00580B98">
              <w:rPr>
                <w:rFonts w:ascii="Calibri" w:hAnsi="Calibri"/>
                <w:sz w:val="22"/>
              </w:rPr>
              <w:t>in excess of</w:t>
            </w:r>
            <w:proofErr w:type="gramEnd"/>
            <w:r w:rsidRPr="00580B98">
              <w:rPr>
                <w:rFonts w:ascii="Calibri" w:hAnsi="Calibri"/>
                <w:sz w:val="22"/>
              </w:rPr>
              <w:t xml:space="preserve"> EUR 1 million</w:t>
            </w:r>
          </w:p>
          <w:p w14:paraId="085E15EB"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 granted to the </w:t>
            </w:r>
            <w:r w:rsidRPr="00580B98">
              <w:rPr>
                <w:rFonts w:ascii="Calibri" w:hAnsi="Calibri"/>
                <w:sz w:val="22"/>
              </w:rPr>
              <w:tab/>
              <w:t xml:space="preserve">notifying parties in the three years prior to the notification that may fall into any of the </w:t>
            </w:r>
            <w:r w:rsidRPr="00580B98">
              <w:rPr>
                <w:rFonts w:ascii="Calibri" w:hAnsi="Calibri"/>
                <w:sz w:val="22"/>
              </w:rPr>
              <w:tab/>
              <w:t>categories of Article 5(1), points (a) to (c) and (e) of Regulation (EU) 2022/2560, the notifying party must provide the</w:t>
            </w:r>
            <w:r>
              <w:rPr>
                <w:rFonts w:ascii="Calibri" w:hAnsi="Calibri"/>
                <w:sz w:val="22"/>
              </w:rPr>
              <w:t xml:space="preserve"> </w:t>
            </w:r>
            <w:r w:rsidRPr="00580B98">
              <w:rPr>
                <w:rFonts w:ascii="Calibri" w:hAnsi="Calibri"/>
                <w:sz w:val="22"/>
              </w:rPr>
              <w:t>following information and provide supporting documents:</w:t>
            </w:r>
          </w:p>
          <w:p w14:paraId="1C7B893A" w14:textId="77777777" w:rsidR="00E145FF" w:rsidRDefault="00E145FF" w:rsidP="00E145FF">
            <w:pPr>
              <w:spacing w:after="120" w:line="276" w:lineRule="auto"/>
              <w:rPr>
                <w:rFonts w:ascii="Calibri" w:hAnsi="Calibri"/>
                <w:sz w:val="22"/>
              </w:rPr>
            </w:pPr>
            <w:r w:rsidRPr="00580B98">
              <w:rPr>
                <w:rFonts w:ascii="Calibri" w:hAnsi="Calibri"/>
                <w:b/>
                <w:bCs/>
                <w:sz w:val="22"/>
              </w:rPr>
              <w:t>3.2.1.</w:t>
            </w:r>
            <w:r w:rsidRPr="00580B98">
              <w:rPr>
                <w:rFonts w:ascii="Calibri" w:hAnsi="Calibri"/>
                <w:sz w:val="22"/>
              </w:rPr>
              <w:t xml:space="preserve"> </w:t>
            </w:r>
            <w:r w:rsidRPr="00580B98">
              <w:rPr>
                <w:rFonts w:ascii="Calibri" w:hAnsi="Calibri"/>
                <w:sz w:val="22"/>
              </w:rPr>
              <w:tab/>
              <w:t>Form of the financial contribution (e.g. loan, tax exemption, capital injection, fiscal</w:t>
            </w:r>
          </w:p>
          <w:p w14:paraId="4A4C3A08"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 incentive, contributions in kind, etc.).</w:t>
            </w:r>
          </w:p>
          <w:p w14:paraId="695B1514" w14:textId="77777777" w:rsidR="00E145FF" w:rsidRDefault="00E145FF" w:rsidP="00E145FF">
            <w:pPr>
              <w:spacing w:after="120" w:line="276" w:lineRule="auto"/>
              <w:rPr>
                <w:rFonts w:ascii="Calibri" w:hAnsi="Calibri"/>
                <w:sz w:val="22"/>
              </w:rPr>
            </w:pPr>
            <w:r w:rsidRPr="00580B98">
              <w:rPr>
                <w:rFonts w:ascii="Calibri" w:hAnsi="Calibri"/>
                <w:b/>
                <w:bCs/>
                <w:sz w:val="22"/>
              </w:rPr>
              <w:t>3.2.2.</w:t>
            </w:r>
            <w:r w:rsidRPr="00580B98">
              <w:rPr>
                <w:rFonts w:ascii="Calibri" w:hAnsi="Calibri"/>
                <w:sz w:val="22"/>
              </w:rPr>
              <w:t xml:space="preserve"> </w:t>
            </w:r>
            <w:r w:rsidRPr="00580B98">
              <w:rPr>
                <w:rFonts w:ascii="Calibri" w:hAnsi="Calibri"/>
                <w:sz w:val="22"/>
              </w:rPr>
              <w:tab/>
              <w:t xml:space="preserve">Third country granting the financial contribution. Specify also the granting public </w:t>
            </w:r>
          </w:p>
          <w:p w14:paraId="664487BD"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authority or entity.</w:t>
            </w:r>
          </w:p>
          <w:p w14:paraId="6E1857F1" w14:textId="77777777" w:rsidR="00E145FF" w:rsidRPr="00580B98" w:rsidRDefault="00E145FF" w:rsidP="00E145FF">
            <w:pPr>
              <w:spacing w:after="120" w:line="276" w:lineRule="auto"/>
              <w:rPr>
                <w:rFonts w:ascii="Calibri" w:hAnsi="Calibri"/>
                <w:sz w:val="22"/>
              </w:rPr>
            </w:pPr>
            <w:r w:rsidRPr="00580B98">
              <w:rPr>
                <w:rFonts w:ascii="Calibri" w:hAnsi="Calibri"/>
                <w:b/>
                <w:bCs/>
                <w:sz w:val="22"/>
              </w:rPr>
              <w:t>3.2.3.</w:t>
            </w:r>
            <w:r w:rsidRPr="00580B98">
              <w:rPr>
                <w:rFonts w:ascii="Calibri" w:hAnsi="Calibri"/>
                <w:sz w:val="22"/>
              </w:rPr>
              <w:t xml:space="preserve"> </w:t>
            </w:r>
            <w:r w:rsidRPr="00580B98">
              <w:rPr>
                <w:rFonts w:ascii="Calibri" w:hAnsi="Calibri"/>
                <w:sz w:val="22"/>
              </w:rPr>
              <w:tab/>
              <w:t xml:space="preserve">Amount of each financial contribution. </w:t>
            </w:r>
          </w:p>
          <w:p w14:paraId="36F2A32D" w14:textId="77777777" w:rsidR="00E145FF" w:rsidRPr="00580B98" w:rsidRDefault="00E145FF" w:rsidP="00E145FF">
            <w:pPr>
              <w:spacing w:after="120" w:line="276" w:lineRule="auto"/>
              <w:rPr>
                <w:rFonts w:ascii="Calibri" w:hAnsi="Calibri"/>
                <w:sz w:val="22"/>
              </w:rPr>
            </w:pPr>
            <w:r w:rsidRPr="00580B98">
              <w:rPr>
                <w:rFonts w:ascii="Calibri" w:hAnsi="Calibri"/>
                <w:b/>
                <w:bCs/>
                <w:sz w:val="22"/>
              </w:rPr>
              <w:t>3.2.4.</w:t>
            </w:r>
            <w:r w:rsidRPr="00580B98">
              <w:rPr>
                <w:rFonts w:ascii="Calibri" w:hAnsi="Calibri"/>
                <w:sz w:val="22"/>
              </w:rPr>
              <w:t xml:space="preserve"> </w:t>
            </w:r>
            <w:r w:rsidRPr="00580B98">
              <w:rPr>
                <w:rFonts w:ascii="Calibri" w:hAnsi="Calibri"/>
                <w:sz w:val="22"/>
              </w:rPr>
              <w:tab/>
              <w:t xml:space="preserve">Purpose and economic rationale for granting the financial contribution to the party </w:t>
            </w:r>
          </w:p>
          <w:p w14:paraId="156ABB1C" w14:textId="77777777" w:rsidR="00E145FF" w:rsidRDefault="00E145FF" w:rsidP="00E145FF">
            <w:pPr>
              <w:spacing w:after="120" w:line="276" w:lineRule="auto"/>
              <w:rPr>
                <w:rFonts w:ascii="Calibri" w:hAnsi="Calibri"/>
                <w:sz w:val="22"/>
              </w:rPr>
            </w:pPr>
            <w:r w:rsidRPr="00580B98">
              <w:rPr>
                <w:rFonts w:ascii="Calibri" w:hAnsi="Calibri"/>
                <w:b/>
                <w:bCs/>
                <w:sz w:val="22"/>
              </w:rPr>
              <w:t>3.2.5.</w:t>
            </w:r>
            <w:r w:rsidRPr="00580B98">
              <w:rPr>
                <w:rFonts w:ascii="Calibri" w:hAnsi="Calibri"/>
                <w:sz w:val="22"/>
              </w:rPr>
              <w:t xml:space="preserve"> </w:t>
            </w:r>
            <w:r w:rsidRPr="00580B98">
              <w:rPr>
                <w:rFonts w:ascii="Calibri" w:hAnsi="Calibri"/>
                <w:sz w:val="22"/>
              </w:rPr>
              <w:tab/>
              <w:t>Whether there are any conditions attached to the financial contributions as well as</w:t>
            </w:r>
          </w:p>
          <w:p w14:paraId="3A98D8C5"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 its use.</w:t>
            </w:r>
          </w:p>
          <w:p w14:paraId="14C0CEDE" w14:textId="77777777" w:rsidR="00E145FF" w:rsidRDefault="00E145FF" w:rsidP="00E145FF">
            <w:pPr>
              <w:spacing w:after="120" w:line="276" w:lineRule="auto"/>
              <w:rPr>
                <w:rFonts w:ascii="Calibri" w:hAnsi="Calibri"/>
                <w:sz w:val="22"/>
              </w:rPr>
            </w:pPr>
            <w:r w:rsidRPr="00580B98">
              <w:rPr>
                <w:rFonts w:ascii="Calibri" w:hAnsi="Calibri"/>
                <w:b/>
                <w:bCs/>
                <w:sz w:val="22"/>
              </w:rPr>
              <w:t>3.2.6.</w:t>
            </w:r>
            <w:r w:rsidRPr="00580B98">
              <w:rPr>
                <w:rFonts w:ascii="Calibri" w:hAnsi="Calibri"/>
                <w:sz w:val="22"/>
              </w:rPr>
              <w:t xml:space="preserve"> </w:t>
            </w:r>
            <w:r w:rsidRPr="00580B98">
              <w:rPr>
                <w:rFonts w:ascii="Calibri" w:hAnsi="Calibri"/>
                <w:sz w:val="22"/>
              </w:rPr>
              <w:tab/>
              <w:t xml:space="preserve">Describe the main elements and characteristics of those financial contributions </w:t>
            </w:r>
          </w:p>
          <w:p w14:paraId="43CCD132" w14:textId="77777777" w:rsidR="00E145FF" w:rsidRPr="00580B98" w:rsidRDefault="00E145FF" w:rsidP="00E145FF">
            <w:pPr>
              <w:spacing w:after="120" w:line="276" w:lineRule="auto"/>
              <w:ind w:left="720"/>
              <w:rPr>
                <w:rFonts w:ascii="Calibri" w:hAnsi="Calibri"/>
                <w:sz w:val="22"/>
              </w:rPr>
            </w:pPr>
            <w:r w:rsidRPr="000F2275">
              <w:rPr>
                <w:rFonts w:ascii="Calibri" w:hAnsi="Calibri"/>
                <w:sz w:val="22"/>
              </w:rPr>
              <w:t xml:space="preserve">(e.g. interest </w:t>
            </w:r>
            <w:r w:rsidRPr="000F2275">
              <w:rPr>
                <w:rFonts w:ascii="Calibri" w:hAnsi="Calibri"/>
                <w:sz w:val="22"/>
              </w:rPr>
              <w:tab/>
              <w:t xml:space="preserve">rates and duration in the case of a loan). </w:t>
            </w:r>
          </w:p>
          <w:p w14:paraId="23824DFF" w14:textId="77777777" w:rsidR="00E145FF" w:rsidRDefault="00E145FF" w:rsidP="00E145FF">
            <w:pPr>
              <w:spacing w:after="120" w:line="276" w:lineRule="auto"/>
              <w:rPr>
                <w:rFonts w:ascii="Calibri" w:hAnsi="Calibri"/>
                <w:sz w:val="22"/>
              </w:rPr>
            </w:pPr>
            <w:r w:rsidRPr="00580B98">
              <w:rPr>
                <w:rFonts w:ascii="Calibri" w:hAnsi="Calibri"/>
                <w:b/>
                <w:bCs/>
                <w:sz w:val="22"/>
              </w:rPr>
              <w:t>3.2.7.</w:t>
            </w:r>
            <w:r w:rsidRPr="00580B98">
              <w:rPr>
                <w:rFonts w:ascii="Calibri" w:hAnsi="Calibri"/>
                <w:sz w:val="22"/>
              </w:rPr>
              <w:t xml:space="preserve"> </w:t>
            </w:r>
            <w:r w:rsidRPr="00580B98">
              <w:rPr>
                <w:rFonts w:ascii="Calibri" w:hAnsi="Calibri"/>
                <w:sz w:val="22"/>
              </w:rPr>
              <w:tab/>
              <w:t xml:space="preserve">Explain whether the financial contribution confers a benefit within the meaning of </w:t>
            </w:r>
          </w:p>
          <w:p w14:paraId="58F6F984"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Article 3 of Regulation (EU) 2022/2560 to the undertaking to which the foreign financial contribution has been granted. Please explain why, with reference to the supporting documents provided under Section 6 (below).</w:t>
            </w:r>
          </w:p>
          <w:p w14:paraId="15CF1A8B" w14:textId="77777777" w:rsidR="00E145FF" w:rsidRDefault="00E145FF" w:rsidP="00E145FF">
            <w:pPr>
              <w:spacing w:after="120" w:line="276" w:lineRule="auto"/>
              <w:rPr>
                <w:rFonts w:ascii="Calibri" w:hAnsi="Calibri"/>
                <w:sz w:val="22"/>
              </w:rPr>
            </w:pPr>
            <w:r w:rsidRPr="00580B98">
              <w:rPr>
                <w:rFonts w:ascii="Calibri" w:hAnsi="Calibri"/>
                <w:b/>
                <w:bCs/>
                <w:sz w:val="22"/>
              </w:rPr>
              <w:t>3.2.8.</w:t>
            </w:r>
            <w:r w:rsidRPr="00580B98">
              <w:rPr>
                <w:rFonts w:ascii="Calibri" w:hAnsi="Calibri"/>
                <w:sz w:val="22"/>
              </w:rPr>
              <w:t xml:space="preserve"> </w:t>
            </w:r>
            <w:r w:rsidRPr="00580B98">
              <w:rPr>
                <w:rFonts w:ascii="Calibri" w:hAnsi="Calibri"/>
                <w:sz w:val="22"/>
              </w:rPr>
              <w:tab/>
              <w:t xml:space="preserve">Explain whether the financial contribution is limited in law or in fact, within the </w:t>
            </w:r>
          </w:p>
          <w:p w14:paraId="4539F4F4"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meaning of Article 3 of Regulation (EU) 2022/2560, to certain undertakings or industries. Please explain why, with reference to the supporting documents provided under Section 6 (below).</w:t>
            </w:r>
          </w:p>
          <w:p w14:paraId="5B76FFCB" w14:textId="77777777" w:rsidR="00E145FF" w:rsidRDefault="00E145FF" w:rsidP="00E145FF">
            <w:pPr>
              <w:spacing w:after="120" w:line="276" w:lineRule="auto"/>
              <w:rPr>
                <w:rFonts w:ascii="Calibri" w:hAnsi="Calibri"/>
                <w:sz w:val="22"/>
              </w:rPr>
            </w:pPr>
            <w:r w:rsidRPr="00580B98">
              <w:rPr>
                <w:rFonts w:ascii="Calibri" w:hAnsi="Calibri"/>
                <w:b/>
                <w:bCs/>
                <w:sz w:val="22"/>
              </w:rPr>
              <w:t>3.2.9.</w:t>
            </w:r>
            <w:r w:rsidRPr="00580B98">
              <w:rPr>
                <w:rFonts w:ascii="Calibri" w:hAnsi="Calibri"/>
                <w:sz w:val="22"/>
              </w:rPr>
              <w:t xml:space="preserve"> </w:t>
            </w:r>
            <w:r w:rsidRPr="00580B98">
              <w:rPr>
                <w:rFonts w:ascii="Calibri" w:hAnsi="Calibri"/>
                <w:sz w:val="22"/>
              </w:rPr>
              <w:tab/>
              <w:t xml:space="preserve">Explain if the financial contribution is granted only for operating costs exclusively </w:t>
            </w:r>
          </w:p>
          <w:p w14:paraId="7F3FEFB3" w14:textId="77777777" w:rsidR="00E145FF" w:rsidRPr="00580B98" w:rsidRDefault="00E145FF" w:rsidP="00E145FF">
            <w:pPr>
              <w:spacing w:after="120" w:line="276" w:lineRule="auto"/>
              <w:ind w:left="720"/>
              <w:rPr>
                <w:rFonts w:ascii="Calibri" w:hAnsi="Calibri"/>
                <w:sz w:val="22"/>
              </w:rPr>
            </w:pPr>
            <w:r w:rsidRPr="00580B98">
              <w:rPr>
                <w:rFonts w:ascii="Calibri" w:hAnsi="Calibri"/>
                <w:sz w:val="22"/>
              </w:rPr>
              <w:t>linked with the public procurement at stake.</w:t>
            </w:r>
          </w:p>
          <w:p w14:paraId="52DBA7E1" w14:textId="77777777" w:rsidR="00E145FF" w:rsidRDefault="00E145FF" w:rsidP="00E145FF">
            <w:pPr>
              <w:spacing w:after="120" w:line="276" w:lineRule="auto"/>
              <w:rPr>
                <w:rFonts w:ascii="Calibri" w:hAnsi="Calibri"/>
                <w:sz w:val="22"/>
              </w:rPr>
            </w:pPr>
          </w:p>
          <w:p w14:paraId="4FC43456" w14:textId="77777777" w:rsidR="00E145FF" w:rsidRPr="00580B98" w:rsidRDefault="00E145FF" w:rsidP="00E145FF">
            <w:pPr>
              <w:spacing w:after="120" w:line="276" w:lineRule="auto"/>
              <w:rPr>
                <w:rFonts w:ascii="Calibri" w:hAnsi="Calibri"/>
                <w:sz w:val="22"/>
              </w:rPr>
            </w:pPr>
          </w:p>
          <w:p w14:paraId="351899AA" w14:textId="77777777" w:rsidR="00E145FF" w:rsidRDefault="00E145FF" w:rsidP="00E145FF">
            <w:pPr>
              <w:spacing w:after="120" w:line="276" w:lineRule="auto"/>
              <w:rPr>
                <w:rFonts w:ascii="Calibri" w:hAnsi="Calibri"/>
                <w:sz w:val="22"/>
              </w:rPr>
            </w:pPr>
            <w:r w:rsidRPr="00580B98">
              <w:rPr>
                <w:rFonts w:ascii="Calibri" w:hAnsi="Calibri"/>
                <w:b/>
                <w:sz w:val="22"/>
              </w:rPr>
              <w:t>3.3</w:t>
            </w:r>
            <w:r w:rsidRPr="00580B98">
              <w:rPr>
                <w:rFonts w:ascii="Calibri" w:hAnsi="Calibri"/>
                <w:sz w:val="22"/>
              </w:rPr>
              <w:tab/>
              <w:t>Having regard to foreign financial contributions not falling within the categories set</w:t>
            </w:r>
          </w:p>
          <w:p w14:paraId="0BCBE11C" w14:textId="49E2DA26" w:rsidR="00E145FF" w:rsidRPr="00580B98" w:rsidRDefault="00E145FF" w:rsidP="00E145FF">
            <w:pPr>
              <w:spacing w:after="120" w:line="276" w:lineRule="auto"/>
              <w:ind w:left="720"/>
              <w:rPr>
                <w:rFonts w:ascii="Calibri" w:hAnsi="Calibri"/>
                <w:sz w:val="22"/>
              </w:rPr>
            </w:pPr>
            <w:r w:rsidRPr="00580B98">
              <w:rPr>
                <w:rFonts w:ascii="Calibri" w:hAnsi="Calibri"/>
                <w:sz w:val="22"/>
              </w:rPr>
              <w:t xml:space="preserve"> out in </w:t>
            </w:r>
            <w:r w:rsidRPr="00580B98">
              <w:rPr>
                <w:rFonts w:ascii="Calibri" w:hAnsi="Calibri"/>
                <w:sz w:val="22"/>
              </w:rPr>
              <w:tab/>
              <w:t>Section 3.1 above, notifying parties are required to provide an overview of the foreign financial contributions equal to or in excess of EUR 1 million granted to the notifying parties in the three years prior to the notification that do not fall into any of the categories of Article</w:t>
            </w:r>
            <w:r w:rsidR="00164710">
              <w:rPr>
                <w:rFonts w:ascii="Calibri" w:hAnsi="Calibri"/>
                <w:sz w:val="22"/>
              </w:rPr>
              <w:t xml:space="preserve"> </w:t>
            </w:r>
            <w:r w:rsidRPr="00580B98">
              <w:rPr>
                <w:rFonts w:ascii="Calibri" w:hAnsi="Calibri"/>
                <w:sz w:val="22"/>
              </w:rPr>
              <w:t xml:space="preserve">5(1), points (a) to (e) of Regulation (EU) 2022/2560. In that regard, notifying parties are required to complete Table 1 below. Notifying parties should follow the instructions provided </w:t>
            </w:r>
            <w:r w:rsidRPr="00580B98">
              <w:rPr>
                <w:rFonts w:ascii="Calibri" w:hAnsi="Calibri"/>
                <w:sz w:val="22"/>
              </w:rPr>
              <w:tab/>
              <w:t>at Section 8 (Annex II) of Commission Implementing Regulation (EU) 2023/1441.</w:t>
            </w:r>
          </w:p>
          <w:p w14:paraId="27879430" w14:textId="77777777" w:rsidR="00E145FF" w:rsidRPr="00580B98" w:rsidRDefault="00E145FF" w:rsidP="00E145FF">
            <w:pPr>
              <w:spacing w:after="120" w:line="276" w:lineRule="auto"/>
              <w:rPr>
                <w:rFonts w:ascii="Calibri" w:hAnsi="Calibri"/>
                <w:sz w:val="22"/>
              </w:rPr>
            </w:pPr>
          </w:p>
          <w:p w14:paraId="174CC4F0" w14:textId="77777777" w:rsidR="00E145FF" w:rsidRPr="00816887" w:rsidRDefault="00E145FF" w:rsidP="00E145FF">
            <w:pPr>
              <w:spacing w:after="120" w:line="276" w:lineRule="auto"/>
              <w:rPr>
                <w:rFonts w:ascii="Calibri" w:hAnsi="Calibri"/>
                <w:b/>
                <w:sz w:val="22"/>
              </w:rPr>
            </w:pPr>
            <w:r w:rsidRPr="00816887">
              <w:rPr>
                <w:rFonts w:ascii="Calibri" w:hAnsi="Calibri"/>
                <w:b/>
                <w:sz w:val="22"/>
              </w:rPr>
              <w:t>Table 1</w:t>
            </w:r>
          </w:p>
          <w:p w14:paraId="772BFA4F" w14:textId="77777777" w:rsidR="00E145FF" w:rsidRPr="00816887" w:rsidRDefault="00E145FF" w:rsidP="00E145FF">
            <w:pPr>
              <w:spacing w:after="120" w:line="276" w:lineRule="auto"/>
              <w:rPr>
                <w:rFonts w:ascii="Calibri" w:hAnsi="Calibri"/>
                <w:sz w:val="22"/>
              </w:rPr>
            </w:pPr>
            <w:r w:rsidRPr="00816887">
              <w:rPr>
                <w:rFonts w:ascii="Calibri" w:hAnsi="Calibri"/>
                <w:sz w:val="22"/>
              </w:rPr>
              <w:t>Information to be included in Table 1 below by notifying parties.</w:t>
            </w:r>
          </w:p>
          <w:p w14:paraId="6D2EA1B5" w14:textId="77777777" w:rsidR="00E145FF" w:rsidRPr="00192A4C" w:rsidRDefault="00E145FF" w:rsidP="00E145FF">
            <w:pPr>
              <w:pStyle w:val="ListParagraph"/>
              <w:numPr>
                <w:ilvl w:val="0"/>
                <w:numId w:val="47"/>
              </w:numPr>
              <w:spacing w:after="120" w:line="276" w:lineRule="auto"/>
              <w:rPr>
                <w:rFonts w:ascii="Calibri" w:hAnsi="Calibri"/>
                <w:sz w:val="22"/>
              </w:rPr>
            </w:pPr>
            <w:r w:rsidRPr="00192A4C">
              <w:rPr>
                <w:rFonts w:ascii="Calibri" w:hAnsi="Calibri"/>
                <w:sz w:val="22"/>
              </w:rPr>
              <w:t xml:space="preserve">Group the different financial contributions per third country and per type, such as direct grant, loan/financing instrument/repayable advances, tax advantage, guarantee, risk capital </w:t>
            </w:r>
            <w:r w:rsidRPr="00192A4C">
              <w:rPr>
                <w:rFonts w:ascii="Calibri" w:hAnsi="Calibri"/>
                <w:sz w:val="22"/>
              </w:rPr>
              <w:tab/>
              <w:t xml:space="preserve">instrument, equity intervention, debt write-off, contributions provided for the non-economic activities of an undertaking (see recital 16 of Regulation (EU) 2022/2560), or other. </w:t>
            </w:r>
          </w:p>
          <w:p w14:paraId="30FE8415" w14:textId="77777777" w:rsidR="00E145FF" w:rsidRPr="00192A4C" w:rsidRDefault="00E145FF" w:rsidP="00E145FF">
            <w:pPr>
              <w:pStyle w:val="ListParagraph"/>
              <w:numPr>
                <w:ilvl w:val="0"/>
                <w:numId w:val="47"/>
              </w:numPr>
              <w:spacing w:after="120" w:line="276" w:lineRule="auto"/>
              <w:rPr>
                <w:rFonts w:ascii="Calibri" w:hAnsi="Calibri"/>
                <w:sz w:val="22"/>
              </w:rPr>
            </w:pPr>
            <w:r w:rsidRPr="00192A4C">
              <w:rPr>
                <w:rFonts w:ascii="Calibri" w:hAnsi="Calibri"/>
                <w:sz w:val="22"/>
              </w:rPr>
              <w:t xml:space="preserve">Include only those countries where the estimated aggregate amount of all financial contributions per country granted in the three years prior to the notification (calculated </w:t>
            </w:r>
            <w:r w:rsidRPr="00192A4C">
              <w:rPr>
                <w:rFonts w:ascii="Calibri" w:hAnsi="Calibri"/>
                <w:sz w:val="22"/>
              </w:rPr>
              <w:tab/>
              <w:t xml:space="preserve">according to point (iv) below is EUR 4 million or more. </w:t>
            </w:r>
          </w:p>
          <w:p w14:paraId="2F1DDFB0" w14:textId="77777777" w:rsidR="00E145FF" w:rsidRPr="00192A4C" w:rsidRDefault="00E145FF" w:rsidP="00E145FF">
            <w:pPr>
              <w:pStyle w:val="ListParagraph"/>
              <w:numPr>
                <w:ilvl w:val="0"/>
                <w:numId w:val="47"/>
              </w:numPr>
              <w:spacing w:after="120" w:line="276" w:lineRule="auto"/>
              <w:rPr>
                <w:rFonts w:ascii="Calibri" w:hAnsi="Calibri"/>
                <w:sz w:val="22"/>
              </w:rPr>
            </w:pPr>
            <w:r w:rsidRPr="00192A4C">
              <w:rPr>
                <w:rFonts w:ascii="Calibri" w:hAnsi="Calibri"/>
                <w:sz w:val="22"/>
              </w:rPr>
              <w:t xml:space="preserve">For each type of financial contribution, provide a brief description of the purpose of the </w:t>
            </w:r>
            <w:r w:rsidRPr="00192A4C">
              <w:rPr>
                <w:rFonts w:ascii="Calibri" w:hAnsi="Calibri"/>
                <w:sz w:val="22"/>
              </w:rPr>
              <w:tab/>
              <w:t xml:space="preserve">financial contributions and the granting entities. </w:t>
            </w:r>
          </w:p>
          <w:p w14:paraId="281B3669" w14:textId="77777777" w:rsidR="00E145FF" w:rsidRPr="00192A4C" w:rsidRDefault="00E145FF" w:rsidP="00E145FF">
            <w:pPr>
              <w:pStyle w:val="ListParagraph"/>
              <w:numPr>
                <w:ilvl w:val="0"/>
                <w:numId w:val="47"/>
              </w:numPr>
              <w:spacing w:after="120" w:line="276" w:lineRule="auto"/>
              <w:rPr>
                <w:rFonts w:ascii="Calibri" w:hAnsi="Calibri"/>
                <w:sz w:val="22"/>
              </w:rPr>
            </w:pPr>
            <w:r w:rsidRPr="00192A4C">
              <w:rPr>
                <w:rFonts w:ascii="Calibri" w:hAnsi="Calibri"/>
                <w:sz w:val="22"/>
              </w:rPr>
              <w:t xml:space="preserve">Quantify the estimated aggregate </w:t>
            </w:r>
            <w:proofErr w:type="gramStart"/>
            <w:r w:rsidRPr="00192A4C">
              <w:rPr>
                <w:rFonts w:ascii="Calibri" w:hAnsi="Calibri"/>
                <w:sz w:val="22"/>
              </w:rPr>
              <w:t>amount</w:t>
            </w:r>
            <w:proofErr w:type="gramEnd"/>
            <w:r w:rsidRPr="00192A4C">
              <w:rPr>
                <w:rFonts w:ascii="Calibri" w:hAnsi="Calibri"/>
                <w:sz w:val="22"/>
              </w:rPr>
              <w:t xml:space="preserve"> of financial contributions granted by each third country in the three years prior to the notification in the form of ranges, as specified in the notes to the Table below. For the calculation of this amount, the following considerations are relevant: </w:t>
            </w:r>
          </w:p>
          <w:p w14:paraId="37031AF5"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 xml:space="preserve">(a) </w:t>
            </w:r>
            <w:proofErr w:type="gramStart"/>
            <w:r w:rsidRPr="00816887">
              <w:rPr>
                <w:rFonts w:ascii="Calibri" w:hAnsi="Calibri"/>
                <w:sz w:val="22"/>
              </w:rPr>
              <w:t>Take into account</w:t>
            </w:r>
            <w:proofErr w:type="gramEnd"/>
            <w:r w:rsidRPr="00816887">
              <w:rPr>
                <w:rFonts w:ascii="Calibri" w:hAnsi="Calibri"/>
                <w:sz w:val="22"/>
              </w:rPr>
              <w:t xml:space="preserve"> foreign financial contributions falling into the categories of </w:t>
            </w:r>
            <w:r w:rsidRPr="00816887">
              <w:rPr>
                <w:rFonts w:ascii="Calibri" w:hAnsi="Calibri"/>
                <w:sz w:val="22"/>
              </w:rPr>
              <w:tab/>
              <w:t xml:space="preserve">Article 5(1) of Regulation (EU) 2022/2560 and on which information has been provided under </w:t>
            </w:r>
            <w:r w:rsidRPr="00816887">
              <w:rPr>
                <w:rFonts w:ascii="Calibri" w:hAnsi="Calibri"/>
                <w:sz w:val="22"/>
              </w:rPr>
              <w:tab/>
              <w:t xml:space="preserve">Sections 3.1 and 3.2 (above) </w:t>
            </w:r>
            <w:proofErr w:type="gramStart"/>
            <w:r w:rsidRPr="00816887">
              <w:rPr>
                <w:rFonts w:ascii="Calibri" w:hAnsi="Calibri"/>
                <w:sz w:val="22"/>
              </w:rPr>
              <w:t>and;</w:t>
            </w:r>
            <w:proofErr w:type="gramEnd"/>
          </w:p>
          <w:p w14:paraId="0D2E076B"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 xml:space="preserve">(b) do not </w:t>
            </w:r>
            <w:proofErr w:type="gramStart"/>
            <w:r w:rsidRPr="00816887">
              <w:rPr>
                <w:rFonts w:ascii="Calibri" w:hAnsi="Calibri"/>
                <w:sz w:val="22"/>
              </w:rPr>
              <w:t>take into account</w:t>
            </w:r>
            <w:proofErr w:type="gramEnd"/>
            <w:r w:rsidRPr="00816887">
              <w:rPr>
                <w:rFonts w:ascii="Calibri" w:hAnsi="Calibri"/>
                <w:sz w:val="22"/>
              </w:rPr>
              <w:t xml:space="preserve"> foreign financial contributions excluded according to points (v) </w:t>
            </w:r>
            <w:r w:rsidRPr="00816887">
              <w:rPr>
                <w:rFonts w:ascii="Calibri" w:hAnsi="Calibri"/>
                <w:sz w:val="22"/>
              </w:rPr>
              <w:tab/>
              <w:t>and (vi) below</w:t>
            </w:r>
          </w:p>
          <w:p w14:paraId="39DF4241" w14:textId="77777777" w:rsidR="00E145FF" w:rsidRDefault="00E145FF" w:rsidP="00E145FF">
            <w:pPr>
              <w:spacing w:after="120" w:line="276" w:lineRule="auto"/>
              <w:rPr>
                <w:rFonts w:ascii="Calibri" w:hAnsi="Calibri"/>
                <w:sz w:val="22"/>
              </w:rPr>
            </w:pPr>
            <w:r>
              <w:rPr>
                <w:rFonts w:ascii="Calibri" w:hAnsi="Calibri"/>
                <w:sz w:val="22"/>
              </w:rPr>
              <w:t xml:space="preserve">(v)          </w:t>
            </w:r>
            <w:r w:rsidRPr="00192A4C">
              <w:rPr>
                <w:rFonts w:ascii="Calibri" w:hAnsi="Calibri"/>
                <w:sz w:val="22"/>
              </w:rPr>
              <w:t>Notifying Parties do not need to include (in the Table below) a description of the</w:t>
            </w:r>
          </w:p>
          <w:p w14:paraId="44FD7BCC" w14:textId="77777777" w:rsidR="00E145FF" w:rsidRPr="00192A4C" w:rsidRDefault="00E145FF" w:rsidP="00E145FF">
            <w:pPr>
              <w:spacing w:after="120" w:line="276" w:lineRule="auto"/>
              <w:ind w:left="720"/>
              <w:rPr>
                <w:rFonts w:ascii="Calibri" w:hAnsi="Calibri"/>
                <w:sz w:val="22"/>
              </w:rPr>
            </w:pPr>
            <w:r w:rsidRPr="00192A4C">
              <w:rPr>
                <w:rFonts w:ascii="Calibri" w:hAnsi="Calibri"/>
                <w:sz w:val="22"/>
              </w:rPr>
              <w:t>following foreign financial contributions:</w:t>
            </w:r>
          </w:p>
          <w:p w14:paraId="4B832630"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 xml:space="preserve">(a) Deferrals of payment of taxes and/or of social security contributions, tax amnesties and tax holidays as well as normal depreciation and loss-carry forward rules that are of general application. If these measures are limited, for example, to </w:t>
            </w:r>
            <w:r w:rsidRPr="00816887">
              <w:rPr>
                <w:rFonts w:ascii="Calibri" w:hAnsi="Calibri"/>
                <w:sz w:val="22"/>
              </w:rPr>
              <w:tab/>
              <w:t xml:space="preserve">certain </w:t>
            </w:r>
            <w:r w:rsidRPr="00816887">
              <w:rPr>
                <w:rFonts w:ascii="Calibri" w:hAnsi="Calibri"/>
                <w:sz w:val="22"/>
              </w:rPr>
              <w:tab/>
              <w:t xml:space="preserve">sectors, regions or (types of) undertakings, they </w:t>
            </w:r>
            <w:proofErr w:type="gramStart"/>
            <w:r w:rsidRPr="00816887">
              <w:rPr>
                <w:rFonts w:ascii="Calibri" w:hAnsi="Calibri"/>
                <w:sz w:val="22"/>
              </w:rPr>
              <w:t>have to</w:t>
            </w:r>
            <w:proofErr w:type="gramEnd"/>
            <w:r w:rsidRPr="00816887">
              <w:rPr>
                <w:rFonts w:ascii="Calibri" w:hAnsi="Calibri"/>
                <w:sz w:val="22"/>
              </w:rPr>
              <w:t xml:space="preserve"> be included. </w:t>
            </w:r>
          </w:p>
          <w:p w14:paraId="015CDA8E"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 xml:space="preserve">(b) Application of tax reliefs for avoidance of double taxation in line with the provisions of bilateral or multilateral agreements for avoidance of double taxation as well as unilateral tax reliefs for avoidance of double taxation applied under national </w:t>
            </w:r>
            <w:r w:rsidRPr="00816887">
              <w:rPr>
                <w:rFonts w:ascii="Calibri" w:hAnsi="Calibri"/>
                <w:sz w:val="22"/>
              </w:rPr>
              <w:tab/>
              <w:t xml:space="preserve">tax legislation to the </w:t>
            </w:r>
            <w:proofErr w:type="gramStart"/>
            <w:r w:rsidRPr="00816887">
              <w:rPr>
                <w:rFonts w:ascii="Calibri" w:hAnsi="Calibri"/>
                <w:sz w:val="22"/>
              </w:rPr>
              <w:t>extent</w:t>
            </w:r>
            <w:proofErr w:type="gramEnd"/>
            <w:r w:rsidRPr="00816887">
              <w:rPr>
                <w:rFonts w:ascii="Calibri" w:hAnsi="Calibri"/>
                <w:sz w:val="22"/>
              </w:rPr>
              <w:t xml:space="preserve"> they follow the same logic as the provisions of bilateral or multilateral agreements. </w:t>
            </w:r>
          </w:p>
          <w:p w14:paraId="62392844"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 xml:space="preserve">(c) Provision/purchase of goods/services (except financial services) at market terms in the ordinary course of business, for example the provision/purchase of goods or services carried </w:t>
            </w:r>
            <w:r w:rsidRPr="00816887">
              <w:rPr>
                <w:rFonts w:ascii="Calibri" w:hAnsi="Calibri"/>
                <w:sz w:val="22"/>
              </w:rPr>
              <w:tab/>
              <w:t xml:space="preserve">out following a competitive, transparent and non-discriminatory tender procedure. </w:t>
            </w:r>
          </w:p>
          <w:p w14:paraId="45CA98C3" w14:textId="77777777" w:rsidR="00E145FF" w:rsidRPr="00816887" w:rsidRDefault="00E145FF" w:rsidP="00E145FF">
            <w:pPr>
              <w:spacing w:after="120" w:line="276" w:lineRule="auto"/>
              <w:ind w:left="1440"/>
              <w:rPr>
                <w:rFonts w:ascii="Calibri" w:hAnsi="Calibri"/>
                <w:sz w:val="22"/>
              </w:rPr>
            </w:pPr>
            <w:r w:rsidRPr="00816887">
              <w:rPr>
                <w:rFonts w:ascii="Calibri" w:hAnsi="Calibri"/>
                <w:sz w:val="22"/>
              </w:rPr>
              <w:t>(d) Foreign financial contributions below the individual amount of EUR 1 million.</w:t>
            </w:r>
          </w:p>
          <w:p w14:paraId="085350E7" w14:textId="77777777" w:rsidR="00E145FF" w:rsidRDefault="00E145FF" w:rsidP="00E145FF">
            <w:pPr>
              <w:spacing w:after="120" w:line="276" w:lineRule="auto"/>
              <w:rPr>
                <w:rFonts w:ascii="Calibri" w:hAnsi="Calibri"/>
                <w:sz w:val="22"/>
              </w:rPr>
            </w:pPr>
            <w:r>
              <w:rPr>
                <w:rFonts w:ascii="Calibri" w:hAnsi="Calibri"/>
                <w:sz w:val="22"/>
              </w:rPr>
              <w:t xml:space="preserve">(vi)         </w:t>
            </w:r>
            <w:r w:rsidRPr="00A03502">
              <w:rPr>
                <w:rFonts w:ascii="Calibri" w:hAnsi="Calibri"/>
                <w:sz w:val="22"/>
              </w:rPr>
              <w:t xml:space="preserve">The foreign financial contributions that may be relevant for the assessment of </w:t>
            </w:r>
          </w:p>
          <w:p w14:paraId="7F535C25" w14:textId="77777777" w:rsidR="00E145FF" w:rsidRPr="00A03502" w:rsidRDefault="00E145FF" w:rsidP="00E145FF">
            <w:pPr>
              <w:spacing w:after="120" w:line="276" w:lineRule="auto"/>
              <w:ind w:left="720"/>
              <w:rPr>
                <w:rFonts w:ascii="Calibri" w:hAnsi="Calibri"/>
                <w:sz w:val="22"/>
              </w:rPr>
            </w:pPr>
            <w:r w:rsidRPr="00A03502">
              <w:rPr>
                <w:rFonts w:ascii="Calibri" w:hAnsi="Calibri"/>
                <w:sz w:val="22"/>
              </w:rPr>
              <w:t xml:space="preserve">each public procurement may depend on </w:t>
            </w:r>
            <w:proofErr w:type="gramStart"/>
            <w:r w:rsidRPr="00A03502">
              <w:rPr>
                <w:rFonts w:ascii="Calibri" w:hAnsi="Calibri"/>
                <w:sz w:val="22"/>
              </w:rPr>
              <w:t>a number of</w:t>
            </w:r>
            <w:proofErr w:type="gramEnd"/>
            <w:r w:rsidRPr="00A03502">
              <w:rPr>
                <w:rFonts w:ascii="Calibri" w:hAnsi="Calibri"/>
                <w:sz w:val="22"/>
              </w:rPr>
              <w:t xml:space="preserve"> factors such as the sectors or activities involved, the type of financial contributions or other specificities of the case. </w:t>
            </w:r>
            <w:proofErr w:type="gramStart"/>
            <w:r w:rsidRPr="00A03502">
              <w:rPr>
                <w:rFonts w:ascii="Calibri" w:hAnsi="Calibri"/>
                <w:sz w:val="22"/>
              </w:rPr>
              <w:t>In light of</w:t>
            </w:r>
            <w:proofErr w:type="gramEnd"/>
            <w:r w:rsidRPr="00A03502">
              <w:rPr>
                <w:rFonts w:ascii="Calibri" w:hAnsi="Calibri"/>
                <w:sz w:val="22"/>
              </w:rPr>
              <w:t xml:space="preserve"> these specificities, the Commission may request additional information where it considers such information necessary for its assessment.</w:t>
            </w:r>
          </w:p>
          <w:p w14:paraId="3C02FA6B" w14:textId="77777777" w:rsidR="00E145FF" w:rsidRPr="00816887" w:rsidRDefault="00E145FF" w:rsidP="00E145FF">
            <w:pPr>
              <w:spacing w:after="120" w:line="276" w:lineRule="auto"/>
              <w:rPr>
                <w:rFonts w:ascii="Calibri" w:hAnsi="Calibri"/>
                <w:b/>
                <w:sz w:val="22"/>
              </w:rPr>
            </w:pPr>
          </w:p>
          <w:p w14:paraId="594DA1D4" w14:textId="77777777" w:rsidR="00E145FF" w:rsidRPr="00816887" w:rsidRDefault="00E145FF" w:rsidP="00E145FF">
            <w:pPr>
              <w:spacing w:after="120" w:line="276" w:lineRule="auto"/>
              <w:rPr>
                <w:rFonts w:ascii="Calibri" w:hAnsi="Calibri"/>
                <w:b/>
                <w:sz w:val="22"/>
              </w:rPr>
            </w:pPr>
          </w:p>
          <w:p w14:paraId="12461C62" w14:textId="77777777" w:rsidR="00E145FF" w:rsidRPr="00816887" w:rsidRDefault="00E145FF" w:rsidP="00E145FF">
            <w:pPr>
              <w:spacing w:after="120" w:line="276" w:lineRule="auto"/>
              <w:rPr>
                <w:rFonts w:ascii="Calibri" w:hAnsi="Calibri"/>
                <w:b/>
                <w:sz w:val="22"/>
              </w:rPr>
            </w:pPr>
          </w:p>
          <w:p w14:paraId="26BB9154" w14:textId="77777777" w:rsidR="00E145FF" w:rsidRPr="00816887" w:rsidRDefault="00E145FF" w:rsidP="00E145FF">
            <w:pPr>
              <w:spacing w:after="120" w:line="276" w:lineRule="auto"/>
              <w:rPr>
                <w:rFonts w:ascii="Calibri" w:hAnsi="Calibri"/>
                <w:b/>
                <w:sz w:val="22"/>
              </w:rPr>
            </w:pPr>
          </w:p>
          <w:tbl>
            <w:tblPr>
              <w:tblStyle w:val="TableGrid"/>
              <w:tblW w:w="0" w:type="auto"/>
              <w:tblInd w:w="0" w:type="dxa"/>
              <w:tblLook w:val="04A0" w:firstRow="1" w:lastRow="0" w:firstColumn="1" w:lastColumn="0" w:noHBand="0" w:noVBand="1"/>
            </w:tblPr>
            <w:tblGrid>
              <w:gridCol w:w="1305"/>
              <w:gridCol w:w="1877"/>
              <w:gridCol w:w="3637"/>
              <w:gridCol w:w="1777"/>
            </w:tblGrid>
            <w:tr w:rsidR="00E145FF" w:rsidRPr="00816887" w14:paraId="45A5F1B7" w14:textId="77777777" w:rsidTr="00FE2E8A">
              <w:trPr>
                <w:trHeight w:val="300"/>
              </w:trPr>
              <w:tc>
                <w:tcPr>
                  <w:tcW w:w="1370" w:type="dxa"/>
                  <w:noWrap/>
                  <w:hideMark/>
                </w:tcPr>
                <w:p w14:paraId="04C30010" w14:textId="77777777" w:rsidR="00E145FF" w:rsidRPr="00816887" w:rsidRDefault="00E145FF" w:rsidP="00E145FF">
                  <w:pPr>
                    <w:spacing w:after="120" w:line="276" w:lineRule="auto"/>
                    <w:rPr>
                      <w:rFonts w:ascii="Calibri" w:hAnsi="Calibri"/>
                      <w:sz w:val="20"/>
                      <w:lang w:val="en-IE"/>
                    </w:rPr>
                  </w:pPr>
                  <w:r w:rsidRPr="00816887">
                    <w:rPr>
                      <w:rFonts w:ascii="Calibri" w:hAnsi="Calibri"/>
                      <w:sz w:val="20"/>
                    </w:rPr>
                    <w:t>Third Country</w:t>
                  </w:r>
                </w:p>
              </w:tc>
              <w:tc>
                <w:tcPr>
                  <w:tcW w:w="1977" w:type="dxa"/>
                  <w:noWrap/>
                  <w:hideMark/>
                </w:tcPr>
                <w:p w14:paraId="47E6104C" w14:textId="77777777" w:rsidR="00E145FF" w:rsidRPr="00816887" w:rsidRDefault="00E145FF" w:rsidP="00E145FF">
                  <w:pPr>
                    <w:spacing w:after="120" w:line="276" w:lineRule="auto"/>
                    <w:rPr>
                      <w:rFonts w:ascii="Calibri" w:hAnsi="Calibri"/>
                      <w:sz w:val="20"/>
                    </w:rPr>
                  </w:pPr>
                  <w:r w:rsidRPr="00816887">
                    <w:rPr>
                      <w:rFonts w:ascii="Calibri" w:hAnsi="Calibri"/>
                      <w:sz w:val="20"/>
                    </w:rPr>
                    <w:t>Type of Financial Contribution (FC)*</w:t>
                  </w:r>
                </w:p>
              </w:tc>
              <w:tc>
                <w:tcPr>
                  <w:tcW w:w="3843" w:type="dxa"/>
                  <w:noWrap/>
                  <w:hideMark/>
                </w:tcPr>
                <w:p w14:paraId="600C0D12" w14:textId="77777777" w:rsidR="00E145FF" w:rsidRPr="00816887" w:rsidRDefault="00E145FF" w:rsidP="00E145FF">
                  <w:pPr>
                    <w:spacing w:after="120" w:line="276" w:lineRule="auto"/>
                    <w:rPr>
                      <w:rFonts w:ascii="Calibri" w:hAnsi="Calibri"/>
                      <w:sz w:val="20"/>
                    </w:rPr>
                  </w:pPr>
                  <w:r w:rsidRPr="00816887">
                    <w:rPr>
                      <w:rFonts w:ascii="Calibri" w:hAnsi="Calibri"/>
                      <w:sz w:val="20"/>
                    </w:rPr>
                    <w:t>Brief Description of the purpose of the FC and the granting entity**</w:t>
                  </w:r>
                </w:p>
              </w:tc>
              <w:tc>
                <w:tcPr>
                  <w:tcW w:w="1871" w:type="dxa"/>
                  <w:noWrap/>
                  <w:hideMark/>
                </w:tcPr>
                <w:p w14:paraId="495E6718" w14:textId="77777777" w:rsidR="00E145FF" w:rsidRPr="00816887" w:rsidRDefault="00E145FF" w:rsidP="00E145FF">
                  <w:pPr>
                    <w:spacing w:after="120" w:line="276" w:lineRule="auto"/>
                    <w:rPr>
                      <w:rFonts w:ascii="Calibri" w:hAnsi="Calibri"/>
                      <w:sz w:val="20"/>
                    </w:rPr>
                  </w:pPr>
                  <w:r w:rsidRPr="00816887">
                    <w:rPr>
                      <w:rFonts w:ascii="Calibri" w:hAnsi="Calibri"/>
                      <w:sz w:val="20"/>
                    </w:rPr>
                    <w:t>Total Estimated value of the FC granted***</w:t>
                  </w:r>
                </w:p>
              </w:tc>
            </w:tr>
            <w:tr w:rsidR="00E145FF" w:rsidRPr="00816887" w14:paraId="20484419" w14:textId="77777777" w:rsidTr="00FE2E8A">
              <w:trPr>
                <w:trHeight w:val="300"/>
              </w:trPr>
              <w:tc>
                <w:tcPr>
                  <w:tcW w:w="1370" w:type="dxa"/>
                  <w:noWrap/>
                  <w:hideMark/>
                </w:tcPr>
                <w:p w14:paraId="0A36C5D6" w14:textId="77777777" w:rsidR="00E145FF" w:rsidRPr="00816887" w:rsidRDefault="00E145FF" w:rsidP="00E145FF">
                  <w:pPr>
                    <w:spacing w:after="120" w:line="276" w:lineRule="auto"/>
                    <w:rPr>
                      <w:rFonts w:ascii="Calibri" w:hAnsi="Calibri"/>
                      <w:sz w:val="20"/>
                    </w:rPr>
                  </w:pPr>
                  <w:r w:rsidRPr="00816887">
                    <w:rPr>
                      <w:rFonts w:ascii="Calibri" w:hAnsi="Calibri"/>
                      <w:sz w:val="20"/>
                    </w:rPr>
                    <w:t>Country A</w:t>
                  </w:r>
                </w:p>
              </w:tc>
              <w:tc>
                <w:tcPr>
                  <w:tcW w:w="1977" w:type="dxa"/>
                  <w:noWrap/>
                  <w:hideMark/>
                </w:tcPr>
                <w:p w14:paraId="725059BD"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3843" w:type="dxa"/>
                  <w:noWrap/>
                  <w:hideMark/>
                </w:tcPr>
                <w:p w14:paraId="0F8F8DF1"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1871" w:type="dxa"/>
                  <w:noWrap/>
                  <w:hideMark/>
                </w:tcPr>
                <w:p w14:paraId="114507C8"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r>
            <w:tr w:rsidR="00E145FF" w:rsidRPr="00816887" w14:paraId="50EB2E4B" w14:textId="77777777" w:rsidTr="00FE2E8A">
              <w:trPr>
                <w:trHeight w:val="300"/>
              </w:trPr>
              <w:tc>
                <w:tcPr>
                  <w:tcW w:w="1370" w:type="dxa"/>
                  <w:noWrap/>
                  <w:hideMark/>
                </w:tcPr>
                <w:p w14:paraId="0F692EA7" w14:textId="77777777" w:rsidR="00E145FF" w:rsidRPr="00816887" w:rsidRDefault="00E145FF" w:rsidP="00E145FF">
                  <w:pPr>
                    <w:spacing w:after="120" w:line="276" w:lineRule="auto"/>
                    <w:rPr>
                      <w:rFonts w:ascii="Calibri" w:hAnsi="Calibri"/>
                      <w:sz w:val="20"/>
                    </w:rPr>
                  </w:pPr>
                  <w:r w:rsidRPr="00816887">
                    <w:rPr>
                      <w:rFonts w:ascii="Calibri" w:hAnsi="Calibri"/>
                      <w:sz w:val="20"/>
                    </w:rPr>
                    <w:t>Country B</w:t>
                  </w:r>
                </w:p>
              </w:tc>
              <w:tc>
                <w:tcPr>
                  <w:tcW w:w="1977" w:type="dxa"/>
                  <w:noWrap/>
                  <w:hideMark/>
                </w:tcPr>
                <w:p w14:paraId="512F7FA7"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3843" w:type="dxa"/>
                  <w:noWrap/>
                  <w:hideMark/>
                </w:tcPr>
                <w:p w14:paraId="26411258"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1871" w:type="dxa"/>
                  <w:noWrap/>
                  <w:hideMark/>
                </w:tcPr>
                <w:p w14:paraId="29698A4B"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r>
            <w:tr w:rsidR="00E145FF" w:rsidRPr="00816887" w14:paraId="2E7A53D9" w14:textId="77777777" w:rsidTr="00FE2E8A">
              <w:trPr>
                <w:trHeight w:val="300"/>
              </w:trPr>
              <w:tc>
                <w:tcPr>
                  <w:tcW w:w="1370" w:type="dxa"/>
                  <w:noWrap/>
                  <w:hideMark/>
                </w:tcPr>
                <w:p w14:paraId="695BE549" w14:textId="77777777" w:rsidR="00E145FF" w:rsidRPr="00816887" w:rsidRDefault="00E145FF" w:rsidP="00E145FF">
                  <w:pPr>
                    <w:spacing w:after="120" w:line="276" w:lineRule="auto"/>
                    <w:rPr>
                      <w:rFonts w:ascii="Calibri" w:hAnsi="Calibri"/>
                      <w:sz w:val="20"/>
                    </w:rPr>
                  </w:pPr>
                  <w:r w:rsidRPr="00816887">
                    <w:rPr>
                      <w:rFonts w:ascii="Calibri" w:hAnsi="Calibri"/>
                      <w:sz w:val="20"/>
                    </w:rPr>
                    <w:t>Country C</w:t>
                  </w:r>
                </w:p>
              </w:tc>
              <w:tc>
                <w:tcPr>
                  <w:tcW w:w="1977" w:type="dxa"/>
                  <w:noWrap/>
                  <w:hideMark/>
                </w:tcPr>
                <w:p w14:paraId="05780CE5"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3843" w:type="dxa"/>
                  <w:noWrap/>
                  <w:hideMark/>
                </w:tcPr>
                <w:p w14:paraId="69936BD4"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1871" w:type="dxa"/>
                  <w:noWrap/>
                  <w:hideMark/>
                </w:tcPr>
                <w:p w14:paraId="579C9E86"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r>
            <w:tr w:rsidR="00E145FF" w:rsidRPr="00816887" w14:paraId="667E65D8" w14:textId="77777777" w:rsidTr="00FE2E8A">
              <w:trPr>
                <w:trHeight w:val="300"/>
              </w:trPr>
              <w:tc>
                <w:tcPr>
                  <w:tcW w:w="1370" w:type="dxa"/>
                  <w:noWrap/>
                  <w:hideMark/>
                </w:tcPr>
                <w:p w14:paraId="25EF6527" w14:textId="77777777" w:rsidR="00E145FF" w:rsidRPr="00816887" w:rsidRDefault="00E145FF" w:rsidP="00E145FF">
                  <w:pPr>
                    <w:spacing w:after="120" w:line="276" w:lineRule="auto"/>
                    <w:rPr>
                      <w:rFonts w:ascii="Calibri" w:hAnsi="Calibri"/>
                      <w:sz w:val="20"/>
                    </w:rPr>
                  </w:pPr>
                  <w:r w:rsidRPr="00816887">
                    <w:rPr>
                      <w:rFonts w:ascii="Calibri" w:hAnsi="Calibri"/>
                      <w:sz w:val="20"/>
                    </w:rPr>
                    <w:t>Country D</w:t>
                  </w:r>
                </w:p>
              </w:tc>
              <w:tc>
                <w:tcPr>
                  <w:tcW w:w="1977" w:type="dxa"/>
                  <w:noWrap/>
                  <w:hideMark/>
                </w:tcPr>
                <w:p w14:paraId="6C086148"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3843" w:type="dxa"/>
                  <w:noWrap/>
                  <w:hideMark/>
                </w:tcPr>
                <w:p w14:paraId="1888F860"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c>
                <w:tcPr>
                  <w:tcW w:w="1871" w:type="dxa"/>
                  <w:noWrap/>
                  <w:hideMark/>
                </w:tcPr>
                <w:p w14:paraId="59AD4008" w14:textId="77777777" w:rsidR="00E145FF" w:rsidRPr="00816887" w:rsidRDefault="00E145FF" w:rsidP="00E145FF">
                  <w:pPr>
                    <w:spacing w:after="120" w:line="276" w:lineRule="auto"/>
                    <w:rPr>
                      <w:rFonts w:ascii="Calibri" w:hAnsi="Calibri"/>
                      <w:sz w:val="20"/>
                    </w:rPr>
                  </w:pPr>
                  <w:r w:rsidRPr="00816887">
                    <w:rPr>
                      <w:rFonts w:ascii="Calibri" w:hAnsi="Calibri"/>
                      <w:sz w:val="20"/>
                    </w:rPr>
                    <w:t> </w:t>
                  </w:r>
                </w:p>
              </w:tc>
            </w:tr>
          </w:tbl>
          <w:p w14:paraId="1A1601BD" w14:textId="77777777" w:rsidR="00E145FF" w:rsidRPr="00816887" w:rsidRDefault="00E145FF" w:rsidP="00E145FF">
            <w:pPr>
              <w:spacing w:after="120" w:line="276" w:lineRule="auto"/>
              <w:rPr>
                <w:rFonts w:ascii="Calibri" w:hAnsi="Calibri"/>
                <w:sz w:val="18"/>
                <w:szCs w:val="18"/>
              </w:rPr>
            </w:pPr>
          </w:p>
          <w:p w14:paraId="594D6336" w14:textId="77777777" w:rsidR="00E145FF" w:rsidRPr="00816887" w:rsidRDefault="00E145FF" w:rsidP="00E145FF">
            <w:pPr>
              <w:spacing w:after="120" w:line="276" w:lineRule="auto"/>
              <w:rPr>
                <w:rFonts w:ascii="Calibri" w:hAnsi="Calibri"/>
                <w:sz w:val="18"/>
                <w:szCs w:val="18"/>
              </w:rPr>
            </w:pPr>
            <w:r w:rsidRPr="00816887">
              <w:rPr>
                <w:rFonts w:ascii="Calibri" w:hAnsi="Calibri"/>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8E3E743" w14:textId="77777777" w:rsidR="00E145FF" w:rsidRPr="00816887" w:rsidRDefault="00E145FF" w:rsidP="00E145FF">
            <w:pPr>
              <w:spacing w:after="120" w:line="276" w:lineRule="auto"/>
              <w:rPr>
                <w:rFonts w:ascii="Calibri" w:hAnsi="Calibri"/>
                <w:sz w:val="18"/>
                <w:szCs w:val="18"/>
              </w:rPr>
            </w:pPr>
            <w:r w:rsidRPr="00816887">
              <w:rPr>
                <w:rFonts w:ascii="Calibri" w:hAnsi="Calibri"/>
                <w:sz w:val="18"/>
                <w:szCs w:val="18"/>
              </w:rPr>
              <w:t>*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2A2BA43F" w14:textId="77777777" w:rsidR="00E145FF" w:rsidRPr="00816887" w:rsidRDefault="00E145FF" w:rsidP="00E145FF">
            <w:pPr>
              <w:spacing w:after="120" w:line="276" w:lineRule="auto"/>
              <w:rPr>
                <w:rFonts w:ascii="Calibri" w:hAnsi="Calibri"/>
                <w:sz w:val="18"/>
                <w:szCs w:val="18"/>
              </w:rPr>
            </w:pPr>
            <w:r w:rsidRPr="00816887">
              <w:rPr>
                <w:rFonts w:ascii="Calibri" w:hAnsi="Calibri"/>
                <w:sz w:val="18"/>
                <w:szCs w:val="18"/>
              </w:rPr>
              <w:t>** General description of the purpose of the financial contributions included in each type and of the granting entity(</w:t>
            </w:r>
            <w:proofErr w:type="spellStart"/>
            <w:r w:rsidRPr="00816887">
              <w:rPr>
                <w:rFonts w:ascii="Calibri" w:hAnsi="Calibri"/>
                <w:sz w:val="18"/>
                <w:szCs w:val="18"/>
              </w:rPr>
              <w:t>ies</w:t>
            </w:r>
            <w:proofErr w:type="spellEnd"/>
            <w:r w:rsidRPr="00816887">
              <w:rPr>
                <w:rFonts w:ascii="Calibri" w:hAnsi="Calibri"/>
                <w:sz w:val="18"/>
                <w:szCs w:val="18"/>
              </w:rPr>
              <w:t xml:space="preserve">). For instance, ‘tax exemption </w:t>
            </w:r>
            <w:proofErr w:type="gramStart"/>
            <w:r w:rsidRPr="00816887">
              <w:rPr>
                <w:rFonts w:ascii="Calibri" w:hAnsi="Calibri"/>
                <w:sz w:val="18"/>
                <w:szCs w:val="18"/>
              </w:rPr>
              <w:t>for the production of</w:t>
            </w:r>
            <w:proofErr w:type="gramEnd"/>
            <w:r w:rsidRPr="00816887">
              <w:rPr>
                <w:rFonts w:ascii="Calibri" w:hAnsi="Calibri"/>
                <w:sz w:val="18"/>
                <w:szCs w:val="18"/>
              </w:rPr>
              <w:t xml:space="preserve"> product A and R &amp; D activities’, ‘several loans with State-owned banks for purpose X’, ‘several financing measures with State investment agencies to cover operating expenses/for R &amp; D activities’, ‘public capital injection in Company X’.</w:t>
            </w:r>
          </w:p>
          <w:p w14:paraId="6748D37C" w14:textId="77777777" w:rsidR="00E145FF" w:rsidRPr="00816887" w:rsidRDefault="00E145FF" w:rsidP="00E145FF">
            <w:pPr>
              <w:spacing w:after="120" w:line="276" w:lineRule="auto"/>
              <w:rPr>
                <w:rFonts w:ascii="Calibri" w:hAnsi="Calibri"/>
                <w:sz w:val="18"/>
                <w:szCs w:val="18"/>
              </w:rPr>
            </w:pPr>
            <w:r w:rsidRPr="00816887">
              <w:rPr>
                <w:rFonts w:ascii="Calibri" w:hAnsi="Calibri"/>
                <w:sz w:val="18"/>
                <w:szCs w:val="18"/>
              </w:rPr>
              <w:t>*** Use the following ranges: ‘EUR 45-100 million’, ‘EUR &gt; 100-500 million’, ‘EUR &gt; 500-1 000 million’, ‘more than EUR 1 000 million’</w:t>
            </w:r>
          </w:p>
          <w:p w14:paraId="6FE62AA3" w14:textId="77777777" w:rsidR="00E145FF" w:rsidRPr="00816887" w:rsidRDefault="00E145FF" w:rsidP="00E145FF">
            <w:pPr>
              <w:spacing w:after="120" w:line="276" w:lineRule="auto"/>
              <w:rPr>
                <w:rFonts w:ascii="Calibri" w:hAnsi="Calibri"/>
                <w:sz w:val="22"/>
              </w:rPr>
            </w:pPr>
          </w:p>
          <w:p w14:paraId="6BFEB350" w14:textId="77777777" w:rsidR="00E145FF" w:rsidRPr="00816887" w:rsidRDefault="00E145FF" w:rsidP="00E145FF">
            <w:pPr>
              <w:spacing w:after="120" w:line="276" w:lineRule="auto"/>
              <w:rPr>
                <w:rFonts w:ascii="Calibri" w:hAnsi="Calibri"/>
                <w:b/>
                <w:sz w:val="22"/>
                <w:u w:val="single"/>
              </w:rPr>
            </w:pPr>
            <w:r w:rsidRPr="00816887">
              <w:rPr>
                <w:rFonts w:ascii="Calibri" w:hAnsi="Calibri"/>
                <w:b/>
                <w:sz w:val="22"/>
                <w:u w:val="single"/>
              </w:rPr>
              <w:t>4.</w:t>
            </w:r>
            <w:r>
              <w:rPr>
                <w:rFonts w:ascii="Calibri" w:hAnsi="Calibri"/>
                <w:b/>
                <w:sz w:val="22"/>
                <w:u w:val="single"/>
              </w:rPr>
              <w:t xml:space="preserve"> </w:t>
            </w:r>
            <w:r w:rsidRPr="00816887">
              <w:rPr>
                <w:rFonts w:ascii="Calibri" w:hAnsi="Calibri"/>
                <w:b/>
                <w:sz w:val="22"/>
                <w:u w:val="single"/>
              </w:rPr>
              <w:t>Justification for absence of unduly advantageous tender – (Section 4 of Form FS-PP)</w:t>
            </w:r>
          </w:p>
          <w:p w14:paraId="2531E6E5" w14:textId="77777777" w:rsidR="00E145FF" w:rsidRDefault="00E145FF" w:rsidP="00E145FF">
            <w:pPr>
              <w:spacing w:after="120" w:line="276" w:lineRule="auto"/>
              <w:rPr>
                <w:rFonts w:ascii="Calibri" w:hAnsi="Calibri"/>
                <w:sz w:val="22"/>
              </w:rPr>
            </w:pPr>
            <w:r w:rsidRPr="00A03502">
              <w:rPr>
                <w:rFonts w:ascii="Calibri" w:hAnsi="Calibri"/>
                <w:b/>
                <w:bCs/>
                <w:sz w:val="22"/>
                <w:u w:val="single"/>
              </w:rPr>
              <w:t>4.1</w:t>
            </w:r>
            <w:r>
              <w:rPr>
                <w:rFonts w:ascii="Calibri" w:hAnsi="Calibri"/>
                <w:sz w:val="22"/>
                <w:u w:val="single"/>
              </w:rPr>
              <w:t xml:space="preserve">          </w:t>
            </w:r>
            <w:r w:rsidRPr="00816887">
              <w:rPr>
                <w:rFonts w:ascii="Calibri" w:hAnsi="Calibri"/>
                <w:sz w:val="22"/>
              </w:rPr>
              <w:t>For any of the foreign financial contributions enabling an undertaking to submit an</w:t>
            </w:r>
          </w:p>
          <w:p w14:paraId="0673A926" w14:textId="77777777" w:rsidR="00E145FF" w:rsidRPr="00816887" w:rsidRDefault="00E145FF" w:rsidP="00E145FF">
            <w:pPr>
              <w:spacing w:after="120" w:line="276" w:lineRule="auto"/>
              <w:ind w:left="720"/>
              <w:rPr>
                <w:rFonts w:ascii="Calibri" w:hAnsi="Calibri"/>
                <w:sz w:val="22"/>
              </w:rPr>
            </w:pPr>
            <w:r w:rsidRPr="00816887">
              <w:rPr>
                <w:rFonts w:ascii="Calibri" w:hAnsi="Calibri"/>
                <w:sz w:val="22"/>
              </w:rPr>
              <w:t xml:space="preserve"> unduly advantageous tender on the basis of which the undertaking could be awarded the relevant contract (Article 5(1)(e) of Regulation (EU) 2022/2560), are there any elements which can be adduced to demonstrate that the tender is not unduly advantageous directly or indirectly due to the financial contribution(s) received, including the elements referred to in Article 69(2) of Directive 2014/24/EU.</w:t>
            </w:r>
          </w:p>
          <w:p w14:paraId="1E2CD4FF" w14:textId="77777777" w:rsidR="00E145FF" w:rsidRPr="00816887" w:rsidRDefault="00E145FF" w:rsidP="00E145FF">
            <w:pPr>
              <w:spacing w:after="120" w:line="276" w:lineRule="auto"/>
              <w:rPr>
                <w:rFonts w:ascii="Calibri" w:hAnsi="Calibri"/>
                <w:sz w:val="22"/>
                <w:u w:val="single"/>
              </w:rPr>
            </w:pPr>
            <w:r w:rsidRPr="00816887">
              <w:rPr>
                <w:rFonts w:ascii="Calibri" w:hAnsi="Calibri"/>
                <w:sz w:val="22"/>
              </w:rPr>
              <w:tab/>
              <w:t xml:space="preserve">In that regard, notifying parties should detail any elements that in their view may </w:t>
            </w:r>
            <w:r w:rsidRPr="00816887">
              <w:rPr>
                <w:rFonts w:ascii="Calibri" w:hAnsi="Calibri"/>
                <w:sz w:val="22"/>
              </w:rPr>
              <w:tab/>
              <w:t xml:space="preserve">demonstrate that their tender is not unduly advantageous. </w:t>
            </w:r>
          </w:p>
          <w:p w14:paraId="38F40B56" w14:textId="77777777" w:rsidR="00E145FF" w:rsidRPr="00816887" w:rsidRDefault="00E145FF" w:rsidP="00E145FF">
            <w:pPr>
              <w:spacing w:after="120" w:line="276" w:lineRule="auto"/>
              <w:rPr>
                <w:rFonts w:ascii="Calibri" w:hAnsi="Calibri"/>
                <w:sz w:val="22"/>
              </w:rPr>
            </w:pPr>
            <w:r w:rsidRPr="00816887">
              <w:rPr>
                <w:rFonts w:ascii="Calibri" w:hAnsi="Calibri"/>
                <w:b/>
                <w:bCs/>
                <w:sz w:val="22"/>
                <w:u w:val="single"/>
              </w:rPr>
              <w:t>4.2</w:t>
            </w:r>
            <w:r>
              <w:rPr>
                <w:rFonts w:ascii="Calibri" w:hAnsi="Calibri"/>
                <w:sz w:val="22"/>
                <w:u w:val="single"/>
              </w:rPr>
              <w:t xml:space="preserve">         </w:t>
            </w:r>
            <w:r w:rsidRPr="00816887">
              <w:rPr>
                <w:rFonts w:ascii="Calibri" w:hAnsi="Calibri"/>
                <w:sz w:val="22"/>
              </w:rPr>
              <w:t xml:space="preserve">The elements may </w:t>
            </w:r>
            <w:proofErr w:type="gramStart"/>
            <w:r w:rsidRPr="00816887">
              <w:rPr>
                <w:rFonts w:ascii="Calibri" w:hAnsi="Calibri"/>
                <w:sz w:val="22"/>
              </w:rPr>
              <w:t>in particular refer</w:t>
            </w:r>
            <w:proofErr w:type="gramEnd"/>
            <w:r w:rsidRPr="00816887">
              <w:rPr>
                <w:rFonts w:ascii="Calibri" w:hAnsi="Calibri"/>
                <w:sz w:val="22"/>
              </w:rPr>
              <w:t xml:space="preserve"> to: </w:t>
            </w:r>
          </w:p>
          <w:p w14:paraId="0563ADC6"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4.2.1</w:t>
            </w:r>
            <w:r w:rsidRPr="00816887">
              <w:rPr>
                <w:rFonts w:ascii="Calibri" w:hAnsi="Calibri"/>
                <w:sz w:val="22"/>
              </w:rPr>
              <w:t xml:space="preserve">. The economics of the manufacturing process, of the services provided or of the construction </w:t>
            </w:r>
            <w:proofErr w:type="gramStart"/>
            <w:r w:rsidRPr="00816887">
              <w:rPr>
                <w:rFonts w:ascii="Calibri" w:hAnsi="Calibri"/>
                <w:sz w:val="22"/>
              </w:rPr>
              <w:t>method;</w:t>
            </w:r>
            <w:proofErr w:type="gramEnd"/>
          </w:p>
          <w:p w14:paraId="5C0E3C00"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4.2.2.</w:t>
            </w:r>
            <w:r w:rsidRPr="00816887">
              <w:rPr>
                <w:rFonts w:ascii="Calibri" w:hAnsi="Calibri"/>
                <w:sz w:val="22"/>
              </w:rPr>
              <w:t xml:space="preserve"> The technical solutions chosen or any exceptionally favourable conditions available to the tenderer for the supply of the products or services or for the execution of the </w:t>
            </w:r>
            <w:proofErr w:type="gramStart"/>
            <w:r w:rsidRPr="00816887">
              <w:rPr>
                <w:rFonts w:ascii="Calibri" w:hAnsi="Calibri"/>
                <w:sz w:val="22"/>
              </w:rPr>
              <w:t>work;</w:t>
            </w:r>
            <w:proofErr w:type="gramEnd"/>
            <w:r w:rsidRPr="00816887">
              <w:rPr>
                <w:rFonts w:ascii="Calibri" w:hAnsi="Calibri"/>
                <w:sz w:val="22"/>
              </w:rPr>
              <w:t xml:space="preserve"> </w:t>
            </w:r>
          </w:p>
          <w:p w14:paraId="2920B93F" w14:textId="77777777" w:rsidR="00E145FF" w:rsidRPr="00816887" w:rsidRDefault="00E145FF" w:rsidP="00E145FF">
            <w:pPr>
              <w:spacing w:after="120" w:line="276" w:lineRule="auto"/>
              <w:rPr>
                <w:rFonts w:ascii="Calibri" w:hAnsi="Calibri"/>
                <w:sz w:val="22"/>
              </w:rPr>
            </w:pPr>
            <w:r w:rsidRPr="00816887">
              <w:rPr>
                <w:rFonts w:ascii="Calibri" w:hAnsi="Calibri"/>
                <w:sz w:val="22"/>
              </w:rPr>
              <w:tab/>
            </w:r>
            <w:r w:rsidRPr="00816887">
              <w:rPr>
                <w:rFonts w:ascii="Calibri" w:hAnsi="Calibri"/>
                <w:b/>
                <w:bCs/>
                <w:sz w:val="22"/>
              </w:rPr>
              <w:t>4.2.3.</w:t>
            </w:r>
            <w:r w:rsidRPr="00816887">
              <w:rPr>
                <w:rFonts w:ascii="Calibri" w:hAnsi="Calibri"/>
                <w:sz w:val="22"/>
              </w:rPr>
              <w:t xml:space="preserve"> The originality of the work, supplies or services proposed by the </w:t>
            </w:r>
            <w:proofErr w:type="gramStart"/>
            <w:r w:rsidRPr="00816887">
              <w:rPr>
                <w:rFonts w:ascii="Calibri" w:hAnsi="Calibri"/>
                <w:sz w:val="22"/>
              </w:rPr>
              <w:t>tenderer;</w:t>
            </w:r>
            <w:proofErr w:type="gramEnd"/>
            <w:r w:rsidRPr="00816887">
              <w:rPr>
                <w:rFonts w:ascii="Calibri" w:hAnsi="Calibri"/>
                <w:sz w:val="22"/>
              </w:rPr>
              <w:t xml:space="preserve"> </w:t>
            </w:r>
          </w:p>
          <w:p w14:paraId="676F7948"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4.2.4.</w:t>
            </w:r>
            <w:r w:rsidRPr="00816887">
              <w:rPr>
                <w:rFonts w:ascii="Calibri" w:hAnsi="Calibri"/>
                <w:sz w:val="22"/>
              </w:rPr>
              <w:t xml:space="preserve"> Compliance with applicable obligations in the fields of environmental, social and labour </w:t>
            </w:r>
            <w:proofErr w:type="gramStart"/>
            <w:r w:rsidRPr="00816887">
              <w:rPr>
                <w:rFonts w:ascii="Calibri" w:hAnsi="Calibri"/>
                <w:sz w:val="22"/>
              </w:rPr>
              <w:t>law;</w:t>
            </w:r>
            <w:proofErr w:type="gramEnd"/>
            <w:r w:rsidRPr="00816887">
              <w:rPr>
                <w:rFonts w:ascii="Calibri" w:hAnsi="Calibri"/>
                <w:sz w:val="22"/>
              </w:rPr>
              <w:t xml:space="preserve"> </w:t>
            </w:r>
          </w:p>
          <w:p w14:paraId="3A8C9F5D" w14:textId="77777777" w:rsidR="00E145FF" w:rsidRPr="00816887" w:rsidRDefault="00E145FF" w:rsidP="00E145FF">
            <w:pPr>
              <w:spacing w:after="120" w:line="276" w:lineRule="auto"/>
              <w:rPr>
                <w:rFonts w:ascii="Calibri" w:hAnsi="Calibri"/>
                <w:sz w:val="22"/>
              </w:rPr>
            </w:pPr>
            <w:r w:rsidRPr="00816887">
              <w:rPr>
                <w:rFonts w:ascii="Calibri" w:hAnsi="Calibri"/>
                <w:sz w:val="22"/>
              </w:rPr>
              <w:tab/>
            </w:r>
            <w:r w:rsidRPr="00816887">
              <w:rPr>
                <w:rFonts w:ascii="Calibri" w:hAnsi="Calibri"/>
                <w:b/>
                <w:bCs/>
                <w:sz w:val="22"/>
              </w:rPr>
              <w:t>4.2.5.</w:t>
            </w:r>
            <w:r w:rsidRPr="00816887">
              <w:rPr>
                <w:rFonts w:ascii="Calibri" w:hAnsi="Calibri"/>
                <w:sz w:val="22"/>
              </w:rPr>
              <w:t xml:space="preserve"> Compliance with obligations regarding subcontracting.</w:t>
            </w:r>
          </w:p>
          <w:p w14:paraId="3FCA9551" w14:textId="77777777" w:rsidR="00E145FF" w:rsidRPr="00816887" w:rsidRDefault="00E145FF" w:rsidP="00E145FF">
            <w:pPr>
              <w:spacing w:after="120" w:line="276" w:lineRule="auto"/>
              <w:rPr>
                <w:rFonts w:ascii="Calibri" w:hAnsi="Calibri"/>
                <w:sz w:val="22"/>
                <w:u w:val="single"/>
              </w:rPr>
            </w:pPr>
          </w:p>
          <w:p w14:paraId="59CF18CB" w14:textId="77777777" w:rsidR="00E145FF" w:rsidRPr="00816887" w:rsidRDefault="00E145FF" w:rsidP="00E145FF">
            <w:pPr>
              <w:spacing w:after="120" w:line="276" w:lineRule="auto"/>
              <w:rPr>
                <w:rFonts w:ascii="Calibri" w:hAnsi="Calibri"/>
                <w:b/>
                <w:sz w:val="22"/>
                <w:u w:val="single"/>
              </w:rPr>
            </w:pPr>
          </w:p>
          <w:p w14:paraId="78F711D0" w14:textId="77777777" w:rsidR="00E145FF" w:rsidRPr="00816887" w:rsidRDefault="00E145FF" w:rsidP="00E145FF">
            <w:pPr>
              <w:spacing w:after="120" w:line="276" w:lineRule="auto"/>
              <w:rPr>
                <w:rFonts w:ascii="Calibri" w:hAnsi="Calibri"/>
                <w:b/>
                <w:sz w:val="22"/>
                <w:u w:val="single"/>
              </w:rPr>
            </w:pPr>
            <w:r w:rsidRPr="00816887">
              <w:rPr>
                <w:rFonts w:ascii="Calibri" w:hAnsi="Calibri"/>
                <w:b/>
                <w:sz w:val="22"/>
                <w:u w:val="single"/>
              </w:rPr>
              <w:t>5.</w:t>
            </w:r>
            <w:r w:rsidRPr="00816887">
              <w:rPr>
                <w:rFonts w:ascii="Calibri" w:hAnsi="Calibri"/>
                <w:b/>
                <w:sz w:val="22"/>
                <w:u w:val="single"/>
              </w:rPr>
              <w:tab/>
              <w:t xml:space="preserve">Possible Positive </w:t>
            </w:r>
            <w:proofErr w:type="gramStart"/>
            <w:r w:rsidRPr="00816887">
              <w:rPr>
                <w:rFonts w:ascii="Calibri" w:hAnsi="Calibri"/>
                <w:b/>
                <w:sz w:val="22"/>
                <w:u w:val="single"/>
              </w:rPr>
              <w:t>Effects  -</w:t>
            </w:r>
            <w:proofErr w:type="gramEnd"/>
            <w:r w:rsidRPr="00816887">
              <w:rPr>
                <w:rFonts w:ascii="Calibri" w:hAnsi="Calibri"/>
                <w:b/>
                <w:sz w:val="22"/>
                <w:u w:val="single"/>
              </w:rPr>
              <w:t xml:space="preserve"> </w:t>
            </w:r>
            <w:proofErr w:type="gramStart"/>
            <w:r w:rsidRPr="00816887">
              <w:rPr>
                <w:rFonts w:ascii="Calibri" w:hAnsi="Calibri"/>
                <w:b/>
                <w:sz w:val="22"/>
                <w:u w:val="single"/>
              </w:rPr>
              <w:t>( Section</w:t>
            </w:r>
            <w:proofErr w:type="gramEnd"/>
            <w:r w:rsidRPr="00816887">
              <w:rPr>
                <w:rFonts w:ascii="Calibri" w:hAnsi="Calibri"/>
                <w:b/>
                <w:sz w:val="22"/>
                <w:u w:val="single"/>
              </w:rPr>
              <w:t xml:space="preserve"> 5 of Form FS-PP)</w:t>
            </w:r>
          </w:p>
          <w:p w14:paraId="3973523F" w14:textId="3C38CA33" w:rsidR="00E145FF" w:rsidRPr="00816887" w:rsidRDefault="00E145FF" w:rsidP="00E145FF">
            <w:pPr>
              <w:spacing w:after="120" w:line="276" w:lineRule="auto"/>
              <w:ind w:left="720"/>
              <w:rPr>
                <w:rFonts w:ascii="Calibri" w:hAnsi="Calibri"/>
                <w:sz w:val="22"/>
              </w:rPr>
            </w:pPr>
            <w:r w:rsidRPr="00816887">
              <w:rPr>
                <w:rFonts w:ascii="Calibri" w:hAnsi="Calibri"/>
                <w:b/>
                <w:bCs/>
                <w:sz w:val="22"/>
                <w:u w:val="single"/>
              </w:rPr>
              <w:t>5.1</w:t>
            </w:r>
            <w:r w:rsidR="00164710">
              <w:rPr>
                <w:rFonts w:ascii="Calibri" w:hAnsi="Calibri"/>
                <w:sz w:val="22"/>
                <w:u w:val="single"/>
              </w:rPr>
              <w:t xml:space="preserve"> </w:t>
            </w:r>
            <w:r w:rsidRPr="00816887">
              <w:rPr>
                <w:rFonts w:ascii="Calibri" w:hAnsi="Calibri"/>
                <w:sz w:val="22"/>
              </w:rPr>
              <w:t xml:space="preserve">If applicable, notifying parties should list and substantiate any possible positive effects on the development of the relevant subsidised economic activity on the internal market. Notifying parties should also list and substantiate any other positive effects of the foreign subsidies, </w:t>
            </w:r>
            <w:r w:rsidRPr="00816887">
              <w:rPr>
                <w:rFonts w:ascii="Calibri" w:hAnsi="Calibri"/>
                <w:sz w:val="22"/>
              </w:rPr>
              <w:tab/>
              <w:t xml:space="preserve">such as </w:t>
            </w:r>
            <w:r w:rsidRPr="00816887">
              <w:rPr>
                <w:rFonts w:ascii="Calibri" w:hAnsi="Calibri"/>
                <w:sz w:val="22"/>
              </w:rPr>
              <w:tab/>
              <w:t xml:space="preserve">broader positive effects in relation to the relevant policy objectives, </w:t>
            </w:r>
            <w:proofErr w:type="gramStart"/>
            <w:r w:rsidRPr="00816887">
              <w:rPr>
                <w:rFonts w:ascii="Calibri" w:hAnsi="Calibri"/>
                <w:sz w:val="22"/>
              </w:rPr>
              <w:t>in particular</w:t>
            </w:r>
            <w:proofErr w:type="gramEnd"/>
            <w:r w:rsidRPr="00816887">
              <w:rPr>
                <w:rFonts w:ascii="Calibri" w:hAnsi="Calibri"/>
                <w:sz w:val="22"/>
              </w:rPr>
              <w:t xml:space="preserve"> those of the Union, and specify when and where those effects have or are expected to take place. Notifying parties should provide a description of each of those positive effects.</w:t>
            </w:r>
          </w:p>
          <w:p w14:paraId="18271421" w14:textId="77777777" w:rsidR="00E145FF" w:rsidRPr="00816887" w:rsidRDefault="00E145FF" w:rsidP="00E145FF">
            <w:pPr>
              <w:spacing w:after="120" w:line="276" w:lineRule="auto"/>
              <w:rPr>
                <w:rFonts w:ascii="Calibri" w:hAnsi="Calibri"/>
                <w:sz w:val="22"/>
                <w:u w:val="single"/>
              </w:rPr>
            </w:pPr>
          </w:p>
          <w:p w14:paraId="2E3BF647" w14:textId="77777777" w:rsidR="00E145FF" w:rsidRPr="00816887" w:rsidRDefault="00E145FF" w:rsidP="00E145FF">
            <w:pPr>
              <w:spacing w:after="120" w:line="276" w:lineRule="auto"/>
              <w:rPr>
                <w:rFonts w:ascii="Calibri" w:hAnsi="Calibri"/>
                <w:b/>
                <w:sz w:val="22"/>
                <w:u w:val="single"/>
              </w:rPr>
            </w:pPr>
            <w:r w:rsidRPr="00816887">
              <w:rPr>
                <w:rFonts w:ascii="Calibri" w:hAnsi="Calibri"/>
                <w:b/>
                <w:sz w:val="22"/>
                <w:u w:val="single"/>
              </w:rPr>
              <w:t>6.</w:t>
            </w:r>
            <w:r w:rsidRPr="00816887">
              <w:rPr>
                <w:rFonts w:ascii="Calibri" w:hAnsi="Calibri"/>
                <w:b/>
                <w:sz w:val="22"/>
                <w:u w:val="single"/>
              </w:rPr>
              <w:tab/>
              <w:t>Supporting Documentation – (Section 6 of Form FS-PP)</w:t>
            </w:r>
          </w:p>
          <w:p w14:paraId="4D63D5C9" w14:textId="77777777" w:rsidR="00E145FF" w:rsidRPr="00816887" w:rsidRDefault="00E145FF" w:rsidP="00E145FF">
            <w:pPr>
              <w:spacing w:after="120" w:line="276" w:lineRule="auto"/>
              <w:rPr>
                <w:rFonts w:ascii="Calibri" w:hAnsi="Calibri"/>
                <w:sz w:val="22"/>
              </w:rPr>
            </w:pPr>
            <w:r w:rsidRPr="00816887">
              <w:rPr>
                <w:rFonts w:ascii="Calibri" w:hAnsi="Calibri"/>
                <w:sz w:val="22"/>
              </w:rPr>
              <w:t xml:space="preserve">Notifying parties are required to provide the following for each notifying party: </w:t>
            </w:r>
          </w:p>
          <w:p w14:paraId="0A0D719D"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6.1.</w:t>
            </w:r>
            <w:r w:rsidRPr="00816887">
              <w:rPr>
                <w:rFonts w:ascii="Calibri" w:hAnsi="Calibri"/>
                <w:sz w:val="22"/>
              </w:rPr>
              <w:t xml:space="preserve"> Copies of all the supporting official documents relating to the financial contributions that may fall into any of the categories of Article 5(1), points (a) to (c) and (e) of Regulation (EU) 2022/2560 pursuant to Section 3.1. </w:t>
            </w:r>
          </w:p>
          <w:p w14:paraId="40CC5599"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6.2.</w:t>
            </w:r>
            <w:r w:rsidRPr="00816887">
              <w:rPr>
                <w:rFonts w:ascii="Calibri" w:hAnsi="Calibri"/>
                <w:sz w:val="22"/>
              </w:rPr>
              <w:t xml:space="preserve"> Copies of the following documents prepared by or for or received by any member of the </w:t>
            </w:r>
            <w:r w:rsidRPr="00816887">
              <w:rPr>
                <w:rFonts w:ascii="Calibri" w:hAnsi="Calibri"/>
                <w:sz w:val="22"/>
              </w:rPr>
              <w:tab/>
              <w:t xml:space="preserve">board of management, the board of directors or the supervisory board: </w:t>
            </w:r>
          </w:p>
          <w:p w14:paraId="79FCA5F2" w14:textId="77777777" w:rsidR="00E145FF" w:rsidRPr="00816887" w:rsidRDefault="00E145FF" w:rsidP="00E145FF">
            <w:pPr>
              <w:spacing w:after="120" w:line="276" w:lineRule="auto"/>
              <w:ind w:left="720"/>
              <w:rPr>
                <w:rFonts w:ascii="Calibri" w:hAnsi="Calibri"/>
                <w:sz w:val="22"/>
              </w:rPr>
            </w:pPr>
            <w:r w:rsidRPr="00816887">
              <w:rPr>
                <w:rFonts w:ascii="Calibri" w:hAnsi="Calibri"/>
                <w:sz w:val="22"/>
              </w:rPr>
              <w:t xml:space="preserve">Analyses, reports, studies surveys, presentations and any comparable documents discussing the purpose, use and economic rationale of the foreign financial contributions that may fall into any of the categories of Article 5(1), points (a) to (c) and (e) of Regulation (EU) 2022/2560. </w:t>
            </w:r>
          </w:p>
          <w:p w14:paraId="6C772D2C" w14:textId="77777777" w:rsidR="00E145FF" w:rsidRPr="00816887" w:rsidRDefault="00E145FF" w:rsidP="00E145FF">
            <w:pPr>
              <w:spacing w:after="120" w:line="276" w:lineRule="auto"/>
              <w:ind w:left="720"/>
              <w:rPr>
                <w:rFonts w:ascii="Calibri" w:hAnsi="Calibri"/>
                <w:sz w:val="22"/>
              </w:rPr>
            </w:pPr>
            <w:r w:rsidRPr="00816887">
              <w:rPr>
                <w:rFonts w:ascii="Calibri" w:hAnsi="Calibri"/>
                <w:sz w:val="22"/>
              </w:rPr>
              <w:t xml:space="preserve">Provide the same documents prepared by or for or received by the entity granting the foreign financial contribution to the extent that they are in your possession or that they are publicly available. </w:t>
            </w:r>
          </w:p>
          <w:p w14:paraId="330CDF5B" w14:textId="77777777" w:rsidR="00E145FF" w:rsidRPr="00816887" w:rsidRDefault="00E145FF" w:rsidP="00E145FF">
            <w:pPr>
              <w:spacing w:after="120" w:line="276" w:lineRule="auto"/>
              <w:rPr>
                <w:rFonts w:ascii="Calibri" w:hAnsi="Calibri"/>
                <w:sz w:val="22"/>
              </w:rPr>
            </w:pPr>
          </w:p>
          <w:p w14:paraId="0FE16EF8"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6.3.</w:t>
            </w:r>
            <w:r w:rsidRPr="00816887">
              <w:rPr>
                <w:rFonts w:ascii="Calibri" w:hAnsi="Calibri"/>
                <w:sz w:val="22"/>
              </w:rPr>
              <w:t xml:space="preserve"> An indication of the internet address, if any, at which the most recent annual accounts or reports of the notifying party(</w:t>
            </w:r>
            <w:proofErr w:type="spellStart"/>
            <w:r w:rsidRPr="00816887">
              <w:rPr>
                <w:rFonts w:ascii="Calibri" w:hAnsi="Calibri"/>
                <w:sz w:val="22"/>
              </w:rPr>
              <w:t>ies</w:t>
            </w:r>
            <w:proofErr w:type="spellEnd"/>
            <w:r w:rsidRPr="00816887">
              <w:rPr>
                <w:rFonts w:ascii="Calibri" w:hAnsi="Calibri"/>
                <w:sz w:val="22"/>
              </w:rPr>
              <w:t xml:space="preserve">) are available, or if no such internet address exists, copies of the most recent annual accounts and reports. </w:t>
            </w:r>
          </w:p>
          <w:p w14:paraId="566AC974" w14:textId="77777777" w:rsidR="00E145FF" w:rsidRPr="00816887" w:rsidRDefault="00E145FF" w:rsidP="00E145FF">
            <w:pPr>
              <w:spacing w:after="120" w:line="276" w:lineRule="auto"/>
              <w:rPr>
                <w:rFonts w:ascii="Calibri" w:hAnsi="Calibri"/>
                <w:sz w:val="22"/>
              </w:rPr>
            </w:pPr>
          </w:p>
          <w:p w14:paraId="59BF4B2B" w14:textId="77777777" w:rsidR="00E145FF" w:rsidRPr="00816887" w:rsidRDefault="00E145FF" w:rsidP="00E145FF">
            <w:pPr>
              <w:spacing w:after="120" w:line="276" w:lineRule="auto"/>
              <w:ind w:left="720"/>
              <w:rPr>
                <w:rFonts w:ascii="Calibri" w:hAnsi="Calibri"/>
                <w:sz w:val="22"/>
              </w:rPr>
            </w:pPr>
            <w:r w:rsidRPr="00816887">
              <w:rPr>
                <w:rFonts w:ascii="Calibri" w:hAnsi="Calibri"/>
                <w:b/>
                <w:bCs/>
                <w:sz w:val="22"/>
              </w:rPr>
              <w:t>6.4.</w:t>
            </w:r>
            <w:r w:rsidRPr="00816887">
              <w:rPr>
                <w:rFonts w:ascii="Calibri" w:hAnsi="Calibri"/>
                <w:sz w:val="22"/>
              </w:rPr>
              <w:t xml:space="preserve"> Where the notifying party(</w:t>
            </w:r>
            <w:proofErr w:type="spellStart"/>
            <w:r w:rsidRPr="00816887">
              <w:rPr>
                <w:rFonts w:ascii="Calibri" w:hAnsi="Calibri"/>
                <w:sz w:val="22"/>
              </w:rPr>
              <w:t>ies</w:t>
            </w:r>
            <w:proofErr w:type="spellEnd"/>
            <w:r w:rsidRPr="00816887">
              <w:rPr>
                <w:rFonts w:ascii="Calibri" w:hAnsi="Calibri"/>
                <w:sz w:val="22"/>
              </w:rPr>
              <w:t>) provide(s) justifications of the absence of an undue advantage of the tender by filling in Section 4 of this form, they also need to provide documentation for the period covering the three years preceding the notification, substantiating the adduced elements. Such documentation may include, inter alia, as relevant: (a) tax declarations for the period under review, including copies of company tax returns and VAT returns, (b) business plans and market research underlying the decision to participate in the public procurement procedure.</w:t>
            </w:r>
          </w:p>
          <w:p w14:paraId="1AB39D45" w14:textId="77777777" w:rsidR="00E145FF" w:rsidRPr="00816887" w:rsidRDefault="00E145FF" w:rsidP="00E145FF">
            <w:pPr>
              <w:spacing w:after="120" w:line="276" w:lineRule="auto"/>
              <w:rPr>
                <w:rFonts w:ascii="Calibri" w:hAnsi="Calibri"/>
                <w:b/>
                <w:sz w:val="22"/>
                <w:u w:val="single"/>
              </w:rPr>
            </w:pPr>
          </w:p>
          <w:p w14:paraId="77A52213" w14:textId="77777777" w:rsidR="00E145FF" w:rsidRPr="00816887" w:rsidRDefault="00E145FF" w:rsidP="00E145FF">
            <w:pPr>
              <w:spacing w:after="120" w:line="276" w:lineRule="auto"/>
              <w:rPr>
                <w:rFonts w:ascii="Calibri" w:hAnsi="Calibri"/>
                <w:b/>
                <w:sz w:val="22"/>
                <w:u w:val="single"/>
              </w:rPr>
            </w:pPr>
          </w:p>
          <w:p w14:paraId="15193415" w14:textId="77777777" w:rsidR="00E145FF" w:rsidRPr="00816887" w:rsidRDefault="00E145FF" w:rsidP="00E145FF">
            <w:pPr>
              <w:spacing w:after="120" w:line="276" w:lineRule="auto"/>
              <w:rPr>
                <w:rFonts w:ascii="Calibri" w:hAnsi="Calibri"/>
                <w:b/>
                <w:sz w:val="22"/>
                <w:u w:val="single"/>
              </w:rPr>
            </w:pPr>
          </w:p>
          <w:p w14:paraId="02EFC2CE" w14:textId="77777777" w:rsidR="00E145FF" w:rsidRDefault="00E145FF" w:rsidP="00E145FF">
            <w:pPr>
              <w:spacing w:after="120" w:line="276" w:lineRule="auto"/>
              <w:rPr>
                <w:rFonts w:ascii="Calibri" w:hAnsi="Calibri"/>
                <w:b/>
                <w:sz w:val="22"/>
                <w:u w:val="single"/>
              </w:rPr>
            </w:pPr>
          </w:p>
          <w:p w14:paraId="4310FCA7" w14:textId="77777777" w:rsidR="00E145FF" w:rsidRDefault="00E145FF" w:rsidP="00E145FF">
            <w:pPr>
              <w:spacing w:after="120" w:line="276" w:lineRule="auto"/>
              <w:rPr>
                <w:rFonts w:ascii="Calibri" w:hAnsi="Calibri"/>
                <w:b/>
                <w:sz w:val="22"/>
                <w:u w:val="single"/>
              </w:rPr>
            </w:pPr>
          </w:p>
          <w:p w14:paraId="7DB965C3" w14:textId="77777777" w:rsidR="00E145FF" w:rsidRDefault="00E145FF" w:rsidP="00E145FF">
            <w:pPr>
              <w:spacing w:after="120" w:line="276" w:lineRule="auto"/>
              <w:rPr>
                <w:rFonts w:ascii="Calibri" w:hAnsi="Calibri"/>
                <w:b/>
                <w:sz w:val="22"/>
                <w:u w:val="single"/>
              </w:rPr>
            </w:pPr>
          </w:p>
          <w:p w14:paraId="4C81EB8A" w14:textId="77777777" w:rsidR="00E145FF" w:rsidRDefault="00E145FF" w:rsidP="00E145FF">
            <w:pPr>
              <w:spacing w:after="120" w:line="276" w:lineRule="auto"/>
              <w:rPr>
                <w:rFonts w:ascii="Calibri" w:hAnsi="Calibri"/>
                <w:b/>
                <w:sz w:val="22"/>
                <w:u w:val="single"/>
              </w:rPr>
            </w:pPr>
          </w:p>
          <w:p w14:paraId="2F35F728" w14:textId="77777777" w:rsidR="00E145FF" w:rsidRDefault="00E145FF" w:rsidP="00E145FF">
            <w:pPr>
              <w:spacing w:after="120" w:line="276" w:lineRule="auto"/>
              <w:rPr>
                <w:rFonts w:ascii="Calibri" w:hAnsi="Calibri"/>
                <w:b/>
                <w:sz w:val="22"/>
                <w:u w:val="single"/>
              </w:rPr>
            </w:pPr>
          </w:p>
          <w:p w14:paraId="44579432" w14:textId="77777777" w:rsidR="00E145FF" w:rsidRDefault="00E145FF" w:rsidP="00E145FF">
            <w:pPr>
              <w:spacing w:after="120" w:line="276" w:lineRule="auto"/>
              <w:rPr>
                <w:rFonts w:ascii="Calibri" w:hAnsi="Calibri"/>
                <w:b/>
                <w:sz w:val="22"/>
                <w:u w:val="single"/>
              </w:rPr>
            </w:pPr>
          </w:p>
          <w:p w14:paraId="6EDD13C2" w14:textId="77777777" w:rsidR="00E145FF" w:rsidRDefault="00E145FF" w:rsidP="00E145FF">
            <w:pPr>
              <w:spacing w:after="120" w:line="276" w:lineRule="auto"/>
              <w:rPr>
                <w:rFonts w:ascii="Calibri" w:hAnsi="Calibri"/>
                <w:b/>
                <w:sz w:val="22"/>
                <w:u w:val="single"/>
              </w:rPr>
            </w:pPr>
          </w:p>
          <w:p w14:paraId="324BF243" w14:textId="77777777" w:rsidR="00E145FF" w:rsidRDefault="00E145FF" w:rsidP="00E145FF">
            <w:pPr>
              <w:spacing w:after="120" w:line="276" w:lineRule="auto"/>
              <w:rPr>
                <w:rFonts w:ascii="Calibri" w:hAnsi="Calibri"/>
                <w:b/>
                <w:sz w:val="22"/>
                <w:u w:val="single"/>
              </w:rPr>
            </w:pPr>
          </w:p>
          <w:p w14:paraId="2699C6B0" w14:textId="77777777" w:rsidR="00E145FF" w:rsidRDefault="00E145FF" w:rsidP="00E145FF">
            <w:pPr>
              <w:spacing w:after="120" w:line="276" w:lineRule="auto"/>
              <w:rPr>
                <w:rFonts w:ascii="Calibri" w:hAnsi="Calibri"/>
                <w:b/>
                <w:sz w:val="22"/>
                <w:u w:val="single"/>
              </w:rPr>
            </w:pPr>
          </w:p>
          <w:p w14:paraId="74681950" w14:textId="77777777" w:rsidR="00E145FF" w:rsidRDefault="00E145FF" w:rsidP="00E145FF">
            <w:pPr>
              <w:spacing w:after="120" w:line="276" w:lineRule="auto"/>
              <w:rPr>
                <w:rFonts w:ascii="Calibri" w:hAnsi="Calibri"/>
                <w:b/>
                <w:sz w:val="22"/>
                <w:u w:val="single"/>
              </w:rPr>
            </w:pPr>
          </w:p>
          <w:p w14:paraId="58A007EC" w14:textId="77777777" w:rsidR="00E145FF" w:rsidRDefault="00E145FF" w:rsidP="00E145FF">
            <w:pPr>
              <w:spacing w:after="120" w:line="276" w:lineRule="auto"/>
              <w:rPr>
                <w:rFonts w:ascii="Calibri" w:hAnsi="Calibri"/>
                <w:b/>
                <w:sz w:val="22"/>
                <w:u w:val="single"/>
              </w:rPr>
            </w:pPr>
          </w:p>
          <w:p w14:paraId="0E5CDE4D" w14:textId="77777777" w:rsidR="00E145FF" w:rsidRDefault="00E145FF" w:rsidP="00E145FF">
            <w:pPr>
              <w:spacing w:after="120" w:line="276" w:lineRule="auto"/>
              <w:rPr>
                <w:rFonts w:ascii="Calibri" w:hAnsi="Calibri"/>
                <w:b/>
                <w:sz w:val="22"/>
                <w:u w:val="single"/>
              </w:rPr>
            </w:pPr>
          </w:p>
          <w:p w14:paraId="1BC8E33A" w14:textId="77777777" w:rsidR="00E145FF" w:rsidRDefault="00E145FF" w:rsidP="00E145FF">
            <w:pPr>
              <w:spacing w:after="120" w:line="276" w:lineRule="auto"/>
              <w:rPr>
                <w:rFonts w:ascii="Calibri" w:hAnsi="Calibri"/>
                <w:b/>
                <w:sz w:val="22"/>
                <w:u w:val="single"/>
              </w:rPr>
            </w:pPr>
          </w:p>
          <w:p w14:paraId="04C1E4D7" w14:textId="77777777" w:rsidR="00E145FF" w:rsidRDefault="00E145FF" w:rsidP="00E145FF">
            <w:pPr>
              <w:spacing w:after="120" w:line="276" w:lineRule="auto"/>
              <w:rPr>
                <w:rFonts w:ascii="Calibri" w:hAnsi="Calibri"/>
                <w:b/>
                <w:sz w:val="22"/>
                <w:u w:val="single"/>
              </w:rPr>
            </w:pPr>
          </w:p>
          <w:p w14:paraId="1D74CB7F" w14:textId="77777777" w:rsidR="00E145FF" w:rsidRDefault="00E145FF" w:rsidP="00E145FF">
            <w:pPr>
              <w:spacing w:after="120" w:line="276" w:lineRule="auto"/>
              <w:rPr>
                <w:rFonts w:ascii="Calibri" w:hAnsi="Calibri"/>
                <w:b/>
                <w:sz w:val="22"/>
                <w:u w:val="single"/>
              </w:rPr>
            </w:pPr>
          </w:p>
          <w:p w14:paraId="24AF943D" w14:textId="77777777" w:rsidR="00E145FF" w:rsidRPr="00816887" w:rsidRDefault="00E145FF" w:rsidP="00E145FF">
            <w:pPr>
              <w:spacing w:after="120" w:line="276" w:lineRule="auto"/>
              <w:rPr>
                <w:rFonts w:ascii="Calibri" w:hAnsi="Calibri"/>
                <w:b/>
                <w:sz w:val="22"/>
                <w:u w:val="single"/>
              </w:rPr>
            </w:pPr>
          </w:p>
          <w:p w14:paraId="7ED6BE79" w14:textId="77777777" w:rsidR="00E145FF" w:rsidRPr="00816887" w:rsidRDefault="00E145FF" w:rsidP="00E145FF">
            <w:pPr>
              <w:spacing w:after="120" w:line="276" w:lineRule="auto"/>
              <w:rPr>
                <w:rFonts w:ascii="Calibri" w:hAnsi="Calibri"/>
                <w:b/>
                <w:sz w:val="22"/>
                <w:u w:val="single"/>
              </w:rPr>
            </w:pPr>
          </w:p>
          <w:p w14:paraId="0F5631C1" w14:textId="77777777" w:rsidR="00E145FF" w:rsidRPr="00816887" w:rsidRDefault="00E145FF" w:rsidP="00E145FF">
            <w:pPr>
              <w:spacing w:after="120" w:line="276" w:lineRule="auto"/>
              <w:rPr>
                <w:rFonts w:ascii="Calibri" w:hAnsi="Calibri"/>
                <w:b/>
                <w:sz w:val="22"/>
                <w:u w:val="single"/>
              </w:rPr>
            </w:pPr>
          </w:p>
          <w:p w14:paraId="78BF6E16" w14:textId="77777777" w:rsidR="00E145FF" w:rsidRPr="00816887" w:rsidRDefault="00E145FF" w:rsidP="00E145FF">
            <w:pPr>
              <w:spacing w:after="120" w:line="276" w:lineRule="auto"/>
              <w:rPr>
                <w:rFonts w:ascii="Calibri" w:hAnsi="Calibri"/>
                <w:b/>
                <w:sz w:val="22"/>
                <w:u w:val="single"/>
              </w:rPr>
            </w:pPr>
            <w:r w:rsidRPr="00816887">
              <w:rPr>
                <w:rFonts w:ascii="Calibri" w:hAnsi="Calibri"/>
                <w:b/>
                <w:sz w:val="22"/>
                <w:u w:val="single"/>
              </w:rPr>
              <w:t>7.</w:t>
            </w:r>
            <w:r w:rsidRPr="00816887">
              <w:rPr>
                <w:rFonts w:ascii="Calibri" w:hAnsi="Calibri"/>
                <w:b/>
                <w:sz w:val="22"/>
                <w:u w:val="single"/>
              </w:rPr>
              <w:tab/>
              <w:t>Attestation (Section 8 of Form FS-PP)</w:t>
            </w:r>
          </w:p>
          <w:p w14:paraId="62EF2BF0" w14:textId="77777777" w:rsidR="00E145FF" w:rsidRPr="00816887" w:rsidRDefault="00E145FF" w:rsidP="00E145FF">
            <w:pPr>
              <w:spacing w:after="120" w:line="276" w:lineRule="auto"/>
              <w:rPr>
                <w:rFonts w:ascii="Calibri" w:hAnsi="Calibri"/>
                <w:sz w:val="22"/>
              </w:rPr>
            </w:pPr>
            <w:r w:rsidRPr="00816887">
              <w:rPr>
                <w:rFonts w:ascii="Calibri" w:hAnsi="Calibri"/>
                <w:sz w:val="22"/>
              </w:rPr>
              <w:t>The notifying party(</w:t>
            </w:r>
            <w:proofErr w:type="spellStart"/>
            <w:r w:rsidRPr="00816887">
              <w:rPr>
                <w:rFonts w:ascii="Calibri" w:hAnsi="Calibri"/>
                <w:sz w:val="22"/>
              </w:rPr>
              <w:t>ies</w:t>
            </w:r>
            <w:proofErr w:type="spellEnd"/>
            <w:r w:rsidRPr="00816887">
              <w:rPr>
                <w:rFonts w:ascii="Calibri" w:hAnsi="Calibri"/>
                <w:sz w:val="22"/>
              </w:rP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0C759066" w14:textId="77777777" w:rsidR="00E145FF" w:rsidRPr="00816887" w:rsidRDefault="00E145FF" w:rsidP="00E145FF">
            <w:pPr>
              <w:spacing w:after="120" w:line="276" w:lineRule="auto"/>
              <w:rPr>
                <w:rFonts w:ascii="Calibri" w:hAnsi="Calibri"/>
                <w:sz w:val="22"/>
              </w:rPr>
            </w:pPr>
            <w:r w:rsidRPr="00816887">
              <w:rPr>
                <w:rFonts w:ascii="Calibri" w:hAnsi="Calibri"/>
                <w:sz w:val="22"/>
              </w:rPr>
              <w:t>The notifying party(</w:t>
            </w:r>
            <w:proofErr w:type="spellStart"/>
            <w:r w:rsidRPr="00816887">
              <w:rPr>
                <w:rFonts w:ascii="Calibri" w:hAnsi="Calibri"/>
                <w:sz w:val="22"/>
              </w:rPr>
              <w:t>ies</w:t>
            </w:r>
            <w:proofErr w:type="spellEnd"/>
            <w:r w:rsidRPr="00816887">
              <w:rPr>
                <w:rFonts w:ascii="Calibri" w:hAnsi="Calibri"/>
                <w:sz w:val="22"/>
              </w:rPr>
              <w:t>) confirm that they aware of the provisions of Article 33 of Regulation (EU) 2022/2560 concerning fines and periodic penalty payments.</w:t>
            </w:r>
          </w:p>
          <w:p w14:paraId="15315659" w14:textId="77777777" w:rsidR="00E145FF" w:rsidRPr="00816887" w:rsidRDefault="00E145FF" w:rsidP="00E145FF">
            <w:pPr>
              <w:spacing w:after="120" w:line="276" w:lineRule="auto"/>
              <w:rPr>
                <w:rFonts w:ascii="Calibri" w:hAnsi="Calibri"/>
                <w:sz w:val="22"/>
              </w:rPr>
            </w:pPr>
          </w:p>
          <w:p w14:paraId="20CA5E23" w14:textId="77777777" w:rsidR="00E145FF" w:rsidRPr="00816887" w:rsidRDefault="00E145FF" w:rsidP="00E145FF">
            <w:pPr>
              <w:spacing w:after="120" w:line="276" w:lineRule="auto"/>
              <w:rPr>
                <w:rFonts w:ascii="Calibri" w:hAnsi="Calibri"/>
                <w:sz w:val="22"/>
              </w:rPr>
            </w:pPr>
          </w:p>
          <w:p w14:paraId="0E8A3B56" w14:textId="77777777" w:rsidR="00E145FF" w:rsidRPr="00816887" w:rsidRDefault="00E145FF" w:rsidP="00E145FF">
            <w:pPr>
              <w:spacing w:after="120" w:line="276" w:lineRule="auto"/>
              <w:rPr>
                <w:rFonts w:ascii="Calibri" w:hAnsi="Calibri"/>
                <w:sz w:val="22"/>
              </w:rPr>
            </w:pPr>
          </w:p>
          <w:p w14:paraId="681304D1" w14:textId="77777777" w:rsidR="00E145FF" w:rsidRPr="00816887" w:rsidRDefault="00E145FF" w:rsidP="00E145FF">
            <w:pPr>
              <w:spacing w:after="120" w:line="276" w:lineRule="auto"/>
              <w:rPr>
                <w:rFonts w:ascii="Calibri" w:hAnsi="Calibri"/>
                <w:sz w:val="22"/>
              </w:rPr>
            </w:pPr>
          </w:p>
          <w:p w14:paraId="3CACB711" w14:textId="77777777" w:rsidR="00E145FF" w:rsidRPr="00816887" w:rsidRDefault="00E145FF" w:rsidP="00E145FF">
            <w:pPr>
              <w:spacing w:after="120" w:line="276" w:lineRule="auto"/>
              <w:rPr>
                <w:rFonts w:ascii="Calibri" w:hAnsi="Calibri"/>
                <w:sz w:val="22"/>
              </w:rPr>
            </w:pPr>
          </w:p>
          <w:p w14:paraId="48F7EBA8" w14:textId="77777777" w:rsidR="00E145FF" w:rsidRPr="00816887" w:rsidRDefault="00E145FF" w:rsidP="00E145FF">
            <w:pPr>
              <w:spacing w:after="120" w:line="276" w:lineRule="auto"/>
              <w:rPr>
                <w:rFonts w:ascii="Calibri" w:hAnsi="Calibri"/>
                <w:sz w:val="22"/>
              </w:rPr>
            </w:pPr>
            <w:r w:rsidRPr="00816887">
              <w:rPr>
                <w:rFonts w:ascii="Calibri" w:hAnsi="Calibri"/>
                <w:sz w:val="22"/>
              </w:rPr>
              <w:t xml:space="preserve">Date: </w:t>
            </w:r>
          </w:p>
          <w:p w14:paraId="6A1855C2" w14:textId="77777777" w:rsidR="00E145FF" w:rsidRPr="00816887" w:rsidRDefault="00E145FF" w:rsidP="00E145FF">
            <w:pPr>
              <w:spacing w:after="120" w:line="276" w:lineRule="auto"/>
              <w:rPr>
                <w:rFonts w:ascii="Calibri" w:hAnsi="Calibri"/>
                <w:sz w:val="22"/>
              </w:rPr>
            </w:pPr>
          </w:p>
          <w:p w14:paraId="429EE97D" w14:textId="77777777" w:rsidR="00E145FF" w:rsidRPr="00816887" w:rsidRDefault="00E145FF" w:rsidP="00E145FF">
            <w:pPr>
              <w:spacing w:after="120" w:line="276" w:lineRule="auto"/>
              <w:rPr>
                <w:rFonts w:ascii="Calibri" w:hAnsi="Calibri"/>
                <w:sz w:val="22"/>
              </w:rPr>
            </w:pPr>
          </w:p>
          <w:p w14:paraId="65703D78" w14:textId="77777777" w:rsidR="00E145FF" w:rsidRPr="00816887" w:rsidRDefault="00E145FF" w:rsidP="00E145FF">
            <w:pPr>
              <w:spacing w:after="120" w:line="276" w:lineRule="auto"/>
              <w:rPr>
                <w:rFonts w:ascii="Calibri" w:hAnsi="Calibri"/>
                <w:b/>
                <w:sz w:val="22"/>
              </w:rPr>
            </w:pPr>
            <w:r w:rsidRPr="00816887">
              <w:rPr>
                <w:rFonts w:ascii="Calibri" w:hAnsi="Calibri"/>
                <w:b/>
                <w:sz w:val="22"/>
              </w:rPr>
              <w:t>[Signatory 1]</w:t>
            </w:r>
            <w:r w:rsidRPr="00816887">
              <w:rPr>
                <w:rFonts w:ascii="Calibri" w:hAnsi="Calibri"/>
                <w:b/>
                <w:sz w:val="22"/>
              </w:rPr>
              <w:tab/>
            </w:r>
            <w:r w:rsidRPr="00816887">
              <w:rPr>
                <w:rFonts w:ascii="Calibri" w:hAnsi="Calibri"/>
                <w:b/>
                <w:sz w:val="22"/>
              </w:rPr>
              <w:tab/>
            </w:r>
            <w:r w:rsidRPr="00816887">
              <w:rPr>
                <w:rFonts w:ascii="Calibri" w:hAnsi="Calibri"/>
                <w:b/>
                <w:sz w:val="22"/>
              </w:rPr>
              <w:tab/>
            </w:r>
            <w:r w:rsidRPr="00816887">
              <w:rPr>
                <w:rFonts w:ascii="Calibri" w:hAnsi="Calibri"/>
                <w:b/>
                <w:sz w:val="22"/>
              </w:rPr>
              <w:tab/>
            </w:r>
            <w:r w:rsidRPr="00816887">
              <w:rPr>
                <w:rFonts w:ascii="Calibri" w:hAnsi="Calibri"/>
                <w:b/>
                <w:sz w:val="22"/>
              </w:rPr>
              <w:tab/>
            </w:r>
            <w:r w:rsidRPr="00816887">
              <w:rPr>
                <w:rFonts w:ascii="Calibri" w:hAnsi="Calibri"/>
                <w:b/>
                <w:sz w:val="22"/>
              </w:rPr>
              <w:tab/>
              <w:t>[Signatory 2]</w:t>
            </w:r>
          </w:p>
          <w:p w14:paraId="1DF3155D" w14:textId="77777777" w:rsidR="00E145FF" w:rsidRPr="00816887" w:rsidRDefault="00E145FF" w:rsidP="00E145FF">
            <w:pPr>
              <w:spacing w:after="120" w:line="276" w:lineRule="auto"/>
              <w:rPr>
                <w:rFonts w:ascii="Calibri" w:hAnsi="Calibri"/>
                <w:sz w:val="22"/>
              </w:rPr>
            </w:pPr>
          </w:p>
          <w:p w14:paraId="1187526D" w14:textId="77777777" w:rsidR="00E145FF" w:rsidRPr="00816887" w:rsidRDefault="00E145FF" w:rsidP="00E145FF">
            <w:pPr>
              <w:spacing w:after="120" w:line="276" w:lineRule="auto"/>
              <w:rPr>
                <w:rFonts w:ascii="Calibri" w:hAnsi="Calibri"/>
                <w:sz w:val="22"/>
              </w:rPr>
            </w:pPr>
            <w:r w:rsidRPr="00816887">
              <w:rPr>
                <w:rFonts w:ascii="Calibri" w:hAnsi="Calibri"/>
                <w:sz w:val="22"/>
              </w:rPr>
              <w:t>Name:</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Name:</w:t>
            </w:r>
          </w:p>
          <w:p w14:paraId="0F71D793" w14:textId="77777777" w:rsidR="00E145FF" w:rsidRPr="00816887" w:rsidRDefault="00E145FF" w:rsidP="00E145FF">
            <w:pPr>
              <w:spacing w:after="120" w:line="276" w:lineRule="auto"/>
              <w:rPr>
                <w:rFonts w:ascii="Calibri" w:hAnsi="Calibri"/>
                <w:sz w:val="22"/>
              </w:rPr>
            </w:pPr>
          </w:p>
          <w:p w14:paraId="1D67C9D1" w14:textId="77777777" w:rsidR="00E145FF" w:rsidRPr="00816887" w:rsidRDefault="00E145FF" w:rsidP="00E145FF">
            <w:pPr>
              <w:spacing w:after="120" w:line="276" w:lineRule="auto"/>
              <w:rPr>
                <w:rFonts w:ascii="Calibri" w:hAnsi="Calibri"/>
                <w:sz w:val="22"/>
              </w:rPr>
            </w:pPr>
            <w:r w:rsidRPr="00816887">
              <w:rPr>
                <w:rFonts w:ascii="Calibri" w:hAnsi="Calibri"/>
                <w:sz w:val="22"/>
              </w:rPr>
              <w:t>Organisation:</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Organisation:</w:t>
            </w:r>
          </w:p>
          <w:p w14:paraId="31B61F3C" w14:textId="77777777" w:rsidR="00E145FF" w:rsidRPr="00816887" w:rsidRDefault="00E145FF" w:rsidP="00E145FF">
            <w:pPr>
              <w:spacing w:after="120" w:line="276" w:lineRule="auto"/>
              <w:rPr>
                <w:rFonts w:ascii="Calibri" w:hAnsi="Calibri"/>
                <w:sz w:val="22"/>
              </w:rPr>
            </w:pPr>
          </w:p>
          <w:p w14:paraId="32D8FF23" w14:textId="77777777" w:rsidR="00E145FF" w:rsidRPr="00816887" w:rsidRDefault="00E145FF" w:rsidP="00E145FF">
            <w:pPr>
              <w:spacing w:after="120" w:line="276" w:lineRule="auto"/>
              <w:rPr>
                <w:rFonts w:ascii="Calibri" w:hAnsi="Calibri"/>
                <w:sz w:val="22"/>
              </w:rPr>
            </w:pPr>
            <w:r w:rsidRPr="00816887">
              <w:rPr>
                <w:rFonts w:ascii="Calibri" w:hAnsi="Calibri"/>
                <w:sz w:val="22"/>
              </w:rPr>
              <w:t>Position:</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Position:</w:t>
            </w:r>
          </w:p>
          <w:p w14:paraId="49C0C059" w14:textId="77777777" w:rsidR="00E145FF" w:rsidRPr="00816887" w:rsidRDefault="00E145FF" w:rsidP="00E145FF">
            <w:pPr>
              <w:spacing w:after="120" w:line="276" w:lineRule="auto"/>
              <w:rPr>
                <w:rFonts w:ascii="Calibri" w:hAnsi="Calibri"/>
                <w:sz w:val="22"/>
              </w:rPr>
            </w:pPr>
          </w:p>
          <w:p w14:paraId="029FFFFC" w14:textId="77777777" w:rsidR="00E145FF" w:rsidRPr="00816887" w:rsidRDefault="00E145FF" w:rsidP="00E145FF">
            <w:pPr>
              <w:spacing w:after="120" w:line="276" w:lineRule="auto"/>
              <w:rPr>
                <w:rFonts w:ascii="Calibri" w:hAnsi="Calibri"/>
                <w:sz w:val="22"/>
              </w:rPr>
            </w:pPr>
            <w:r w:rsidRPr="00816887">
              <w:rPr>
                <w:rFonts w:ascii="Calibri" w:hAnsi="Calibri"/>
                <w:sz w:val="22"/>
              </w:rPr>
              <w:t>Address:</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Address:</w:t>
            </w:r>
          </w:p>
          <w:p w14:paraId="4F2C1E5E" w14:textId="77777777" w:rsidR="00E145FF" w:rsidRPr="00816887" w:rsidRDefault="00E145FF" w:rsidP="00E145FF">
            <w:pPr>
              <w:spacing w:after="120" w:line="276" w:lineRule="auto"/>
              <w:rPr>
                <w:rFonts w:ascii="Calibri" w:hAnsi="Calibri"/>
                <w:sz w:val="22"/>
              </w:rPr>
            </w:pPr>
          </w:p>
          <w:p w14:paraId="6A95E25A" w14:textId="77777777" w:rsidR="00E145FF" w:rsidRPr="00816887" w:rsidRDefault="00E145FF" w:rsidP="00E145FF">
            <w:pPr>
              <w:spacing w:after="120" w:line="276" w:lineRule="auto"/>
              <w:rPr>
                <w:rFonts w:ascii="Calibri" w:hAnsi="Calibri"/>
                <w:sz w:val="22"/>
              </w:rPr>
            </w:pPr>
            <w:r w:rsidRPr="00816887">
              <w:rPr>
                <w:rFonts w:ascii="Calibri" w:hAnsi="Calibri"/>
                <w:sz w:val="22"/>
              </w:rPr>
              <w:t>Phone Number:</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Phone Number:</w:t>
            </w:r>
          </w:p>
          <w:p w14:paraId="13197E40" w14:textId="77777777" w:rsidR="00E145FF" w:rsidRPr="00816887" w:rsidRDefault="00E145FF" w:rsidP="00E145FF">
            <w:pPr>
              <w:spacing w:after="120" w:line="276" w:lineRule="auto"/>
              <w:rPr>
                <w:rFonts w:ascii="Calibri" w:hAnsi="Calibri"/>
                <w:sz w:val="22"/>
              </w:rPr>
            </w:pPr>
          </w:p>
          <w:p w14:paraId="540D11C6" w14:textId="77777777" w:rsidR="00E145FF" w:rsidRPr="00816887" w:rsidRDefault="00E145FF" w:rsidP="00E145FF">
            <w:pPr>
              <w:spacing w:after="120" w:line="276" w:lineRule="auto"/>
              <w:rPr>
                <w:rFonts w:ascii="Calibri" w:hAnsi="Calibri"/>
                <w:sz w:val="22"/>
              </w:rPr>
            </w:pPr>
            <w:r w:rsidRPr="00816887">
              <w:rPr>
                <w:rFonts w:ascii="Calibri" w:hAnsi="Calibri"/>
                <w:sz w:val="22"/>
              </w:rPr>
              <w:t>Email:</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Email:</w:t>
            </w:r>
          </w:p>
          <w:p w14:paraId="146FBF6F" w14:textId="77777777" w:rsidR="00E145FF" w:rsidRPr="00816887" w:rsidRDefault="00E145FF" w:rsidP="00E145FF">
            <w:pPr>
              <w:spacing w:after="120" w:line="276" w:lineRule="auto"/>
              <w:rPr>
                <w:rFonts w:ascii="Calibri" w:hAnsi="Calibri"/>
                <w:sz w:val="22"/>
              </w:rPr>
            </w:pPr>
          </w:p>
          <w:p w14:paraId="1E0FCB62" w14:textId="77777777" w:rsidR="00E145FF" w:rsidRPr="00816887" w:rsidRDefault="00E145FF" w:rsidP="00E145FF">
            <w:pPr>
              <w:spacing w:after="120" w:line="276" w:lineRule="auto"/>
              <w:rPr>
                <w:rFonts w:ascii="Calibri" w:hAnsi="Calibri"/>
                <w:sz w:val="22"/>
              </w:rPr>
            </w:pPr>
            <w:r w:rsidRPr="00816887">
              <w:rPr>
                <w:rFonts w:ascii="Calibri" w:hAnsi="Calibri"/>
                <w:sz w:val="22"/>
              </w:rPr>
              <w:t>Signed:</w:t>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r>
            <w:r w:rsidRPr="00816887">
              <w:rPr>
                <w:rFonts w:ascii="Calibri" w:hAnsi="Calibri"/>
                <w:sz w:val="22"/>
              </w:rPr>
              <w:tab/>
              <w:t>Signed:</w:t>
            </w:r>
          </w:p>
          <w:p w14:paraId="4FFDF8DD" w14:textId="77777777" w:rsidR="00937E89" w:rsidRDefault="00937E89">
            <w:pPr>
              <w:jc w:val="both"/>
              <w:rPr>
                <w:rFonts w:ascii="Calibri" w:hAnsi="Calibri"/>
                <w:b/>
                <w:color w:val="333399"/>
                <w:sz w:val="22"/>
                <w:szCs w:val="22"/>
              </w:rPr>
            </w:pPr>
          </w:p>
          <w:p w14:paraId="5D411B96" w14:textId="77777777" w:rsidR="00937E89" w:rsidRDefault="00937E89">
            <w:pPr>
              <w:jc w:val="both"/>
              <w:rPr>
                <w:rFonts w:ascii="Calibri" w:hAnsi="Calibri"/>
                <w:b/>
                <w:color w:val="333399"/>
                <w:sz w:val="22"/>
                <w:szCs w:val="22"/>
              </w:rPr>
            </w:pPr>
          </w:p>
          <w:p w14:paraId="25CC3983" w14:textId="77777777" w:rsidR="00937E89" w:rsidRDefault="00937E89">
            <w:pPr>
              <w:jc w:val="both"/>
              <w:rPr>
                <w:rFonts w:ascii="Calibri" w:hAnsi="Calibri"/>
                <w:b/>
                <w:color w:val="333399"/>
                <w:sz w:val="22"/>
                <w:szCs w:val="22"/>
              </w:rPr>
            </w:pPr>
          </w:p>
          <w:p w14:paraId="22A9F8EC" w14:textId="77777777" w:rsidR="00937E89" w:rsidRDefault="00937E89">
            <w:pPr>
              <w:jc w:val="both"/>
              <w:rPr>
                <w:rFonts w:ascii="Calibri" w:hAnsi="Calibri"/>
                <w:b/>
                <w:color w:val="333399"/>
                <w:sz w:val="22"/>
                <w:szCs w:val="22"/>
              </w:rPr>
            </w:pPr>
          </w:p>
        </w:tc>
        <w:tc>
          <w:tcPr>
            <w:tcW w:w="0" w:type="auto"/>
            <w:vMerge/>
            <w:tcBorders>
              <w:top w:val="single" w:sz="12" w:space="0" w:color="FFFFFF"/>
              <w:left w:val="single" w:sz="12" w:space="0" w:color="FFFFFF"/>
              <w:bottom w:val="single" w:sz="12" w:space="0" w:color="FFFFFF"/>
              <w:right w:val="single" w:sz="12" w:space="0" w:color="FFFFFF"/>
            </w:tcBorders>
            <w:vAlign w:val="center"/>
            <w:hideMark/>
          </w:tcPr>
          <w:p w14:paraId="22A9F8ED" w14:textId="77777777" w:rsidR="00F03F38" w:rsidRDefault="00F03F38">
            <w:pPr>
              <w:rPr>
                <w:rFonts w:ascii="Calibri" w:hAnsi="Calibri"/>
                <w:b/>
                <w:color w:val="333399"/>
                <w:sz w:val="22"/>
                <w:szCs w:val="22"/>
              </w:rPr>
            </w:pPr>
          </w:p>
        </w:tc>
      </w:tr>
    </w:tbl>
    <w:p w14:paraId="775BB1D4" w14:textId="464AFE99" w:rsidR="00E1158F" w:rsidRDefault="00E1158F" w:rsidP="00E1158F">
      <w:pPr>
        <w:pStyle w:val="Heading1"/>
        <w:rPr>
          <w:rFonts w:ascii="Calibri" w:hAnsi="Calibri"/>
        </w:rPr>
      </w:pPr>
      <w:r>
        <w:rPr>
          <w:rFonts w:ascii="Calibri" w:hAnsi="Calibri"/>
        </w:rPr>
        <w:t xml:space="preserve">Appendix </w:t>
      </w:r>
      <w:r w:rsidR="002A1688">
        <w:rPr>
          <w:rFonts w:ascii="Calibri" w:hAnsi="Calibri"/>
        </w:rPr>
        <w:t>4</w:t>
      </w:r>
      <w:r>
        <w:rPr>
          <w:rFonts w:ascii="Calibri" w:hAnsi="Calibri"/>
        </w:rPr>
        <w:t>: Declaration as to Personal Circumstances of Tenderer</w:t>
      </w:r>
    </w:p>
    <w:p w14:paraId="26F34EFD" w14:textId="0743AF46" w:rsidR="00E1158F" w:rsidRPr="00E1158F" w:rsidRDefault="00E1158F" w:rsidP="00E1158F">
      <w:pPr>
        <w:spacing w:after="120" w:line="276" w:lineRule="auto"/>
        <w:jc w:val="both"/>
        <w:rPr>
          <w:rFonts w:ascii="Calibri" w:hAnsi="Calibri"/>
          <w:sz w:val="22"/>
          <w:szCs w:val="22"/>
        </w:rPr>
      </w:pPr>
      <w:bookmarkStart w:id="85" w:name="_Toc453668465"/>
      <w:bookmarkStart w:id="86" w:name="_Toc7516375"/>
      <w:bookmarkStart w:id="87" w:name="_Toc10444294"/>
      <w:bookmarkStart w:id="88" w:name="_Toc10456745"/>
      <w:bookmarkStart w:id="89" w:name="_Toc10457067"/>
      <w:bookmarkStart w:id="90" w:name="_Toc10457095"/>
      <w:bookmarkStart w:id="91" w:name="_Toc10457122"/>
      <w:bookmarkStart w:id="92" w:name="_Toc10457149"/>
      <w:bookmarkStart w:id="93" w:name="_Toc15809382"/>
      <w:bookmarkStart w:id="94" w:name="_Toc54583608"/>
      <w:bookmarkStart w:id="95" w:name="_Toc55294839"/>
      <w:bookmarkStart w:id="96" w:name="_Toc194227678"/>
      <w:bookmarkStart w:id="97" w:name="_Toc194227898"/>
      <w:bookmarkStart w:id="98" w:name="_Toc355869890"/>
      <w:bookmarkStart w:id="99" w:name="_Toc389659553"/>
      <w:r w:rsidRPr="00E1158F">
        <w:rPr>
          <w:rFonts w:ascii="Calibri" w:hAnsi="Calibri"/>
          <w:sz w:val="22"/>
          <w:szCs w:val="22"/>
        </w:rPr>
        <w:t xml:space="preserve">Re: Request for Tenders for the Supply of </w:t>
      </w:r>
      <w:sdt>
        <w:sdtPr>
          <w:rPr>
            <w:rFonts w:ascii="Calibri" w:hAnsi="Calibri"/>
            <w:sz w:val="22"/>
            <w:szCs w:val="22"/>
            <w:highlight w:val="lightGray"/>
          </w:rPr>
          <w:alias w:val="Type of Goods"/>
          <w:tag w:val="Type of Goods"/>
          <w:id w:val="2112852502"/>
          <w:dataBinding w:prefixMappings="xmlns:ns0='http://schemas.microsoft.com/office/2006/coverPageProps' " w:xpath="/ns0:CoverPageProperties[1]/ns0:CompanyFax[1]" w:storeItemID="{55AF091B-3C7A-41E3-B477-F2FDAA23CFDA}"/>
          <w:text/>
        </w:sdtPr>
        <w:sdtEndPr/>
        <w:sdtContent>
          <w:r w:rsidR="001F759B">
            <w:rPr>
              <w:rFonts w:ascii="Calibri" w:hAnsi="Calibri"/>
              <w:sz w:val="22"/>
              <w:szCs w:val="22"/>
              <w:highlight w:val="lightGray"/>
            </w:rPr>
            <w:t>Adobe Software and Support</w:t>
          </w:r>
        </w:sdtContent>
      </w:sdt>
    </w:p>
    <w:p w14:paraId="5F29FAF4" w14:textId="77777777" w:rsidR="00E1158F" w:rsidRPr="00E1158F" w:rsidRDefault="00E1158F" w:rsidP="00E1158F">
      <w:pPr>
        <w:tabs>
          <w:tab w:val="left" w:pos="1701"/>
        </w:tabs>
        <w:spacing w:after="120" w:line="276" w:lineRule="auto"/>
        <w:jc w:val="both"/>
        <w:rPr>
          <w:rFonts w:ascii="Calibri" w:hAnsi="Calibri"/>
          <w:sz w:val="22"/>
          <w:szCs w:val="22"/>
        </w:rPr>
      </w:pPr>
      <w:r w:rsidRPr="00E1158F">
        <w:rPr>
          <w:rFonts w:ascii="Calibri" w:hAnsi="Calibri"/>
          <w:b/>
          <w:sz w:val="22"/>
          <w:szCs w:val="22"/>
        </w:rPr>
        <w:t>NAME:</w:t>
      </w:r>
      <w:r w:rsidRPr="00E1158F">
        <w:rPr>
          <w:rFonts w:ascii="Calibri" w:hAnsi="Calibri"/>
          <w:sz w:val="22"/>
          <w:szCs w:val="22"/>
        </w:rPr>
        <w:t xml:space="preserve">   </w:t>
      </w:r>
      <w:r w:rsidRPr="00E1158F">
        <w:rPr>
          <w:rFonts w:ascii="Calibri" w:hAnsi="Calibri"/>
          <w:sz w:val="22"/>
          <w:szCs w:val="22"/>
        </w:rPr>
        <w:tab/>
      </w:r>
      <w:r w:rsidRPr="00E1158F">
        <w:rPr>
          <w:rFonts w:ascii="Calibri" w:hAnsi="Calibri" w:cs="Calibri"/>
          <w:sz w:val="22"/>
          <w:szCs w:val="22"/>
          <w:u w:val="single"/>
        </w:rPr>
        <w:fldChar w:fldCharType="begin">
          <w:ffData>
            <w:name w:val=""/>
            <w:enabled/>
            <w:calcOnExit w:val="0"/>
            <w:textInput>
              <w:default w:val="[Click here and insert name]"/>
            </w:textInput>
          </w:ffData>
        </w:fldChar>
      </w:r>
      <w:r w:rsidRPr="00E1158F">
        <w:rPr>
          <w:rFonts w:ascii="Calibri" w:hAnsi="Calibri" w:cs="Calibri"/>
          <w:sz w:val="22"/>
          <w:szCs w:val="22"/>
          <w:u w:val="single"/>
        </w:rPr>
        <w:instrText xml:space="preserve"> FORMTEXT </w:instrText>
      </w:r>
      <w:r w:rsidRPr="00E1158F">
        <w:rPr>
          <w:rFonts w:ascii="Calibri" w:hAnsi="Calibri" w:cs="Calibri"/>
          <w:sz w:val="22"/>
          <w:szCs w:val="22"/>
          <w:u w:val="single"/>
        </w:rPr>
      </w:r>
      <w:r w:rsidRPr="00E1158F">
        <w:rPr>
          <w:rFonts w:ascii="Calibri" w:hAnsi="Calibri" w:cs="Calibri"/>
          <w:sz w:val="22"/>
          <w:szCs w:val="22"/>
          <w:u w:val="single"/>
        </w:rPr>
        <w:fldChar w:fldCharType="separate"/>
      </w:r>
      <w:r w:rsidRPr="00E1158F">
        <w:rPr>
          <w:rFonts w:ascii="Calibri" w:hAnsi="Calibri" w:cs="Calibri"/>
          <w:noProof/>
          <w:sz w:val="22"/>
          <w:szCs w:val="22"/>
          <w:u w:val="single"/>
        </w:rPr>
        <w:t>[Click here and insert name]</w:t>
      </w:r>
      <w:r w:rsidRPr="00E1158F">
        <w:rPr>
          <w:rFonts w:ascii="Calibri" w:hAnsi="Calibri" w:cs="Calibri"/>
          <w:sz w:val="22"/>
          <w:szCs w:val="22"/>
          <w:u w:val="single"/>
        </w:rPr>
        <w:fldChar w:fldCharType="end"/>
      </w:r>
    </w:p>
    <w:p w14:paraId="688D4193" w14:textId="5DBAFACC" w:rsidR="00E1158F" w:rsidRDefault="00E1158F" w:rsidP="00E1158F">
      <w:pPr>
        <w:tabs>
          <w:tab w:val="left" w:pos="1701"/>
        </w:tabs>
        <w:spacing w:after="120" w:line="276" w:lineRule="auto"/>
        <w:jc w:val="both"/>
        <w:rPr>
          <w:rFonts w:ascii="Calibri" w:hAnsi="Calibri" w:cs="Calibri"/>
          <w:sz w:val="22"/>
          <w:szCs w:val="22"/>
          <w:u w:val="single"/>
        </w:rPr>
      </w:pPr>
      <w:r w:rsidRPr="00E1158F">
        <w:rPr>
          <w:rFonts w:ascii="Calibri" w:hAnsi="Calibri"/>
          <w:b/>
          <w:sz w:val="22"/>
          <w:szCs w:val="22"/>
        </w:rPr>
        <w:t>ADDRESS:</w:t>
      </w:r>
      <w:r w:rsidRPr="00E1158F">
        <w:rPr>
          <w:rFonts w:ascii="Calibri" w:hAnsi="Calibri"/>
          <w:sz w:val="22"/>
          <w:szCs w:val="22"/>
        </w:rPr>
        <w:t xml:space="preserve"> </w:t>
      </w:r>
      <w:r w:rsidRPr="00E1158F">
        <w:rPr>
          <w:rFonts w:ascii="Calibri" w:hAnsi="Calibri"/>
          <w:sz w:val="22"/>
          <w:szCs w:val="22"/>
        </w:rPr>
        <w:tab/>
      </w:r>
      <w:r w:rsidRPr="00E1158F">
        <w:rPr>
          <w:rFonts w:ascii="Calibri" w:hAnsi="Calibri" w:cs="Calibri"/>
          <w:sz w:val="22"/>
          <w:szCs w:val="22"/>
          <w:u w:val="single"/>
        </w:rPr>
        <w:fldChar w:fldCharType="begin">
          <w:ffData>
            <w:name w:val=""/>
            <w:enabled/>
            <w:calcOnExit w:val="0"/>
            <w:textInput>
              <w:default w:val="[Click here and insert address]"/>
            </w:textInput>
          </w:ffData>
        </w:fldChar>
      </w:r>
      <w:r w:rsidRPr="00E1158F">
        <w:rPr>
          <w:rFonts w:ascii="Calibri" w:hAnsi="Calibri" w:cs="Calibri"/>
          <w:sz w:val="22"/>
          <w:szCs w:val="22"/>
          <w:u w:val="single"/>
        </w:rPr>
        <w:instrText xml:space="preserve"> FORMTEXT </w:instrText>
      </w:r>
      <w:r w:rsidRPr="00E1158F">
        <w:rPr>
          <w:rFonts w:ascii="Calibri" w:hAnsi="Calibri" w:cs="Calibri"/>
          <w:sz w:val="22"/>
          <w:szCs w:val="22"/>
          <w:u w:val="single"/>
        </w:rPr>
      </w:r>
      <w:r w:rsidRPr="00E1158F">
        <w:rPr>
          <w:rFonts w:ascii="Calibri" w:hAnsi="Calibri" w:cs="Calibri"/>
          <w:sz w:val="22"/>
          <w:szCs w:val="22"/>
          <w:u w:val="single"/>
        </w:rPr>
        <w:fldChar w:fldCharType="separate"/>
      </w:r>
      <w:r w:rsidRPr="00E1158F">
        <w:rPr>
          <w:rFonts w:ascii="Calibri" w:hAnsi="Calibri" w:cs="Calibri"/>
          <w:noProof/>
          <w:sz w:val="22"/>
          <w:szCs w:val="22"/>
          <w:u w:val="single"/>
        </w:rPr>
        <w:t>[Click here and insert address]</w:t>
      </w:r>
      <w:r w:rsidRPr="00E1158F">
        <w:rPr>
          <w:rFonts w:ascii="Calibri" w:hAnsi="Calibri" w:cs="Calibri"/>
          <w:sz w:val="22"/>
          <w:szCs w:val="22"/>
          <w:u w:val="single"/>
        </w:rPr>
        <w:fldChar w:fldCharType="end"/>
      </w:r>
    </w:p>
    <w:p w14:paraId="69345EC4" w14:textId="77777777" w:rsidR="005A2474" w:rsidRPr="00E1158F" w:rsidRDefault="005A2474" w:rsidP="00E1158F">
      <w:pPr>
        <w:tabs>
          <w:tab w:val="left" w:pos="1701"/>
        </w:tabs>
        <w:spacing w:after="120" w:line="276" w:lineRule="auto"/>
        <w:jc w:val="both"/>
        <w:rPr>
          <w:rFonts w:ascii="Calibri" w:hAnsi="Calibri"/>
          <w:sz w:val="22"/>
          <w:szCs w:val="22"/>
        </w:rPr>
      </w:pPr>
    </w:p>
    <w:p w14:paraId="0051D197" w14:textId="77777777" w:rsidR="005A2474" w:rsidRPr="00A502E2" w:rsidRDefault="00E1158F" w:rsidP="00E1158F">
      <w:pPr>
        <w:spacing w:after="120" w:line="276" w:lineRule="auto"/>
        <w:jc w:val="both"/>
        <w:rPr>
          <w:rFonts w:ascii="Calibri" w:hAnsi="Calibri" w:cs="Calibri"/>
          <w:sz w:val="22"/>
          <w:szCs w:val="22"/>
        </w:rPr>
      </w:pPr>
      <w:r w:rsidRPr="00A502E2">
        <w:rPr>
          <w:rFonts w:ascii="Calibri" w:hAnsi="Calibri"/>
          <w:sz w:val="22"/>
          <w:szCs w:val="22"/>
        </w:rPr>
        <w:t xml:space="preserve">I, </w:t>
      </w:r>
      <w:r w:rsidRPr="00A502E2">
        <w:rPr>
          <w:rFonts w:ascii="Calibri" w:hAnsi="Calibri" w:cs="Calibri"/>
          <w:sz w:val="22"/>
          <w:szCs w:val="22"/>
        </w:rPr>
        <w:fldChar w:fldCharType="begin">
          <w:ffData>
            <w:name w:val=""/>
            <w:enabled/>
            <w:calcOnExit w:val="0"/>
            <w:textInput>
              <w:default w:val="[Click here and insert name of Declarant]"/>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Declarant]</w:t>
      </w:r>
      <w:r w:rsidRPr="00A502E2">
        <w:rPr>
          <w:rFonts w:ascii="Calibri" w:hAnsi="Calibri" w:cs="Calibri"/>
          <w:sz w:val="22"/>
          <w:szCs w:val="22"/>
        </w:rPr>
        <w:fldChar w:fldCharType="end"/>
      </w:r>
      <w:r w:rsidRPr="00A502E2">
        <w:rPr>
          <w:rFonts w:ascii="Calibri" w:hAnsi="Calibri" w:cs="Calibri"/>
          <w:sz w:val="22"/>
          <w:szCs w:val="22"/>
        </w:rPr>
        <w:t>,</w:t>
      </w:r>
      <w:r w:rsidR="005A2474" w:rsidRPr="00A502E2">
        <w:rPr>
          <w:rFonts w:ascii="Calibri" w:hAnsi="Calibri" w:cs="Calibri"/>
          <w:sz w:val="22"/>
          <w:szCs w:val="22"/>
        </w:rPr>
        <w:t xml:space="preserve"> of </w:t>
      </w:r>
      <w:r w:rsidR="005A2474" w:rsidRPr="00A502E2">
        <w:rPr>
          <w:rFonts w:ascii="Calibri" w:hAnsi="Calibri" w:cs="Calibri"/>
          <w:sz w:val="22"/>
          <w:szCs w:val="22"/>
        </w:rPr>
        <w:fldChar w:fldCharType="begin">
          <w:ffData>
            <w:name w:val=""/>
            <w:enabled/>
            <w:calcOnExit w:val="0"/>
            <w:textInput>
              <w:default w:val="[Click here and insert name of entity]"/>
            </w:textInput>
          </w:ffData>
        </w:fldChar>
      </w:r>
      <w:r w:rsidR="005A2474" w:rsidRPr="00A502E2">
        <w:rPr>
          <w:rFonts w:ascii="Calibri" w:hAnsi="Calibri" w:cs="Calibri"/>
          <w:sz w:val="22"/>
          <w:szCs w:val="22"/>
        </w:rPr>
        <w:instrText xml:space="preserve"> FORMTEXT </w:instrText>
      </w:r>
      <w:r w:rsidR="005A2474" w:rsidRPr="00A502E2">
        <w:rPr>
          <w:rFonts w:ascii="Calibri" w:hAnsi="Calibri" w:cs="Calibri"/>
          <w:sz w:val="22"/>
          <w:szCs w:val="22"/>
        </w:rPr>
      </w:r>
      <w:r w:rsidR="005A2474" w:rsidRPr="00A502E2">
        <w:rPr>
          <w:rFonts w:ascii="Calibri" w:hAnsi="Calibri" w:cs="Calibri"/>
          <w:sz w:val="22"/>
          <w:szCs w:val="22"/>
        </w:rPr>
        <w:fldChar w:fldCharType="separate"/>
      </w:r>
      <w:r w:rsidR="005A2474" w:rsidRPr="00A502E2">
        <w:rPr>
          <w:rFonts w:ascii="Calibri" w:hAnsi="Calibri" w:cs="Calibri"/>
          <w:noProof/>
          <w:sz w:val="22"/>
          <w:szCs w:val="22"/>
        </w:rPr>
        <w:t>[Click here and insert name of entity]</w:t>
      </w:r>
      <w:r w:rsidR="005A2474" w:rsidRPr="00A502E2">
        <w:rPr>
          <w:rFonts w:ascii="Calibri" w:hAnsi="Calibri" w:cs="Calibri"/>
          <w:sz w:val="22"/>
          <w:szCs w:val="22"/>
        </w:rPr>
        <w:fldChar w:fldCharType="end"/>
      </w:r>
      <w:r w:rsidR="005A2474" w:rsidRPr="00A502E2">
        <w:rPr>
          <w:rFonts w:ascii="Calibri" w:hAnsi="Calibri" w:cs="Calibri"/>
          <w:sz w:val="22"/>
          <w:szCs w:val="22"/>
        </w:rPr>
        <w:t xml:space="preserve"> do solemnly and sincerely declare that: </w:t>
      </w:r>
    </w:p>
    <w:p w14:paraId="1DEC4213" w14:textId="535181FF" w:rsidR="005A2474" w:rsidRPr="00A502E2" w:rsidRDefault="005A2474" w:rsidP="00EF2642">
      <w:pPr>
        <w:pStyle w:val="ListParagraph"/>
        <w:numPr>
          <w:ilvl w:val="0"/>
          <w:numId w:val="39"/>
        </w:numPr>
        <w:spacing w:after="120" w:line="276" w:lineRule="auto"/>
        <w:jc w:val="both"/>
        <w:rPr>
          <w:rFonts w:ascii="Calibri" w:hAnsi="Calibri" w:cs="Calibri"/>
          <w:sz w:val="22"/>
          <w:szCs w:val="22"/>
        </w:rPr>
      </w:pPr>
      <w:r w:rsidRPr="00A502E2">
        <w:rPr>
          <w:rFonts w:ascii="Calibri" w:hAnsi="Calibri" w:cs="Calibri"/>
          <w:sz w:val="22"/>
          <w:szCs w:val="22"/>
        </w:rPr>
        <w:t xml:space="preserve">I am a </w:t>
      </w:r>
      <w:r w:rsidRPr="00A502E2">
        <w:rPr>
          <w:rFonts w:ascii="Calibri" w:hAnsi="Calibri" w:cs="Calibri"/>
          <w:sz w:val="22"/>
          <w:szCs w:val="22"/>
        </w:rPr>
        <w:fldChar w:fldCharType="begin">
          <w:ffData>
            <w:name w:val=""/>
            <w:enabled/>
            <w:calcOnExit w:val="0"/>
            <w:textInput>
              <w:default w:val="[Click here and insert role of Declarant]"/>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role of Declarant]</w:t>
      </w:r>
      <w:r w:rsidRPr="00A502E2">
        <w:rPr>
          <w:rFonts w:ascii="Calibri" w:hAnsi="Calibri" w:cs="Calibri"/>
          <w:sz w:val="22"/>
          <w:szCs w:val="22"/>
        </w:rPr>
        <w:fldChar w:fldCharType="end"/>
      </w:r>
      <w:r w:rsidRPr="00A502E2">
        <w:rPr>
          <w:rFonts w:ascii="Calibri" w:hAnsi="Calibri" w:cs="Calibri"/>
          <w:sz w:val="22"/>
          <w:szCs w:val="22"/>
        </w:rPr>
        <w:t xml:space="preserve">, of </w:t>
      </w:r>
      <w:bookmarkStart w:id="100" w:name="_Hlk147918606"/>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bookmarkEnd w:id="100"/>
      <w:r w:rsidRPr="00A502E2">
        <w:rPr>
          <w:rFonts w:ascii="Calibri" w:hAnsi="Calibri" w:cs="Calibri"/>
          <w:sz w:val="22"/>
          <w:szCs w:val="22"/>
        </w:rPr>
        <w:t xml:space="preserve"> and am authorised by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to make this declaration which relates to a tender (“the Tender”) submitted by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in response to an RFT dated and titled </w:t>
      </w:r>
      <w:r w:rsidRPr="00A502E2">
        <w:rPr>
          <w:rFonts w:ascii="Calibri" w:hAnsi="Calibri" w:cs="Calibri"/>
          <w:sz w:val="22"/>
          <w:szCs w:val="22"/>
        </w:rPr>
        <w:fldChar w:fldCharType="begin">
          <w:ffData>
            <w:name w:val=""/>
            <w:enabled/>
            <w:calcOnExit w:val="0"/>
            <w:textInput>
              <w:default w:val="[Click here and insert description of competition]"/>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description of competition]</w:t>
      </w:r>
      <w:r w:rsidRPr="00A502E2">
        <w:rPr>
          <w:rFonts w:ascii="Calibri" w:hAnsi="Calibri" w:cs="Calibri"/>
          <w:sz w:val="22"/>
          <w:szCs w:val="22"/>
        </w:rPr>
        <w:fldChar w:fldCharType="end"/>
      </w:r>
      <w:r w:rsidRPr="00A502E2">
        <w:rPr>
          <w:rFonts w:ascii="Calibri" w:hAnsi="Calibri" w:cs="Calibri"/>
          <w:sz w:val="22"/>
          <w:szCs w:val="22"/>
        </w:rPr>
        <w:t xml:space="preserve"> published by </w:t>
      </w:r>
      <w:r w:rsidRPr="00A502E2">
        <w:rPr>
          <w:rFonts w:ascii="Calibri" w:hAnsi="Calibri" w:cs="Calibri"/>
          <w:sz w:val="22"/>
          <w:szCs w:val="22"/>
        </w:rPr>
        <w:fldChar w:fldCharType="begin">
          <w:ffData>
            <w:name w:val=""/>
            <w:enabled/>
            <w:calcOnExit w:val="0"/>
            <w:textInput>
              <w:default w:val="[Click here and insert name of Contracting Author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Contracting Authority]</w:t>
      </w:r>
      <w:r w:rsidRPr="00A502E2">
        <w:rPr>
          <w:rFonts w:ascii="Calibri" w:hAnsi="Calibri" w:cs="Calibri"/>
          <w:sz w:val="22"/>
          <w:szCs w:val="22"/>
        </w:rPr>
        <w:fldChar w:fldCharType="end"/>
      </w:r>
      <w:r w:rsidRPr="00A502E2">
        <w:rPr>
          <w:rFonts w:ascii="Calibri" w:hAnsi="Calibri" w:cs="Calibri"/>
          <w:sz w:val="22"/>
          <w:szCs w:val="22"/>
        </w:rPr>
        <w:t xml:space="preserve"> (“the Contract Authority”).</w:t>
      </w:r>
    </w:p>
    <w:p w14:paraId="0E198391" w14:textId="3C22B035" w:rsidR="00E1158F" w:rsidRPr="00A502E2" w:rsidRDefault="005A2474" w:rsidP="00EF2642">
      <w:pPr>
        <w:pStyle w:val="ListParagraph"/>
        <w:numPr>
          <w:ilvl w:val="0"/>
          <w:numId w:val="39"/>
        </w:numPr>
        <w:spacing w:after="120" w:line="276" w:lineRule="auto"/>
        <w:jc w:val="both"/>
        <w:rPr>
          <w:rFonts w:ascii="Calibri" w:hAnsi="Calibri" w:cs="Calibri"/>
          <w:sz w:val="22"/>
          <w:szCs w:val="22"/>
        </w:rPr>
      </w:pPr>
      <w:r w:rsidRPr="00A502E2">
        <w:rPr>
          <w:rFonts w:ascii="Calibri" w:hAnsi="Calibri" w:cs="Calibri"/>
          <w:sz w:val="22"/>
          <w:szCs w:val="22"/>
        </w:rPr>
        <w:t xml:space="preserve">Neither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nor any person who is a member of the administrative, management or supervisory body of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nor any person who has powers of representation, decision or control in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has: </w:t>
      </w:r>
    </w:p>
    <w:p w14:paraId="03D8F904" w14:textId="2535D631"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lang w:eastAsia="en-IE"/>
        </w:rPr>
        <w:t>participation in a criminal organisation, as defined in Article 2 of Council Framework Decision 2008/841/JHA.</w:t>
      </w:r>
    </w:p>
    <w:p w14:paraId="35D5CFCB" w14:textId="260CD743"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lang w:eastAsia="en-IE"/>
        </w:rPr>
        <w:t>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w:t>
      </w:r>
      <w:r w:rsidR="005F051F" w:rsidRPr="00A502E2">
        <w:rPr>
          <w:rFonts w:ascii="Calibri" w:hAnsi="Calibri"/>
          <w:sz w:val="22"/>
          <w:szCs w:val="22"/>
          <w:lang w:eastAsia="en-IE"/>
        </w:rPr>
        <w:t xml:space="preserve"> the</w:t>
      </w:r>
      <w:r w:rsidR="005A2474" w:rsidRPr="00A502E2">
        <w:rPr>
          <w:rFonts w:ascii="Calibri" w:hAnsi="Calibri"/>
          <w:sz w:val="22"/>
          <w:szCs w:val="22"/>
          <w:lang w:eastAsia="en-IE"/>
        </w:rPr>
        <w:t xml:space="preserve"> law in th</w:t>
      </w:r>
      <w:r w:rsidR="005F051F" w:rsidRPr="00A502E2">
        <w:rPr>
          <w:rFonts w:ascii="Calibri" w:hAnsi="Calibri"/>
          <w:sz w:val="22"/>
          <w:szCs w:val="22"/>
          <w:lang w:eastAsia="en-IE"/>
        </w:rPr>
        <w:t>e</w:t>
      </w:r>
      <w:r w:rsidR="005A2474" w:rsidRPr="00A502E2">
        <w:rPr>
          <w:rFonts w:ascii="Calibri" w:hAnsi="Calibri"/>
          <w:sz w:val="22"/>
          <w:szCs w:val="22"/>
          <w:lang w:eastAsia="en-IE"/>
        </w:rPr>
        <w:t xml:space="preserve"> state in</w:t>
      </w:r>
      <w:r w:rsidR="005F051F" w:rsidRPr="00A502E2">
        <w:rPr>
          <w:rFonts w:ascii="Calibri" w:hAnsi="Calibri"/>
          <w:sz w:val="22"/>
          <w:szCs w:val="22"/>
          <w:lang w:eastAsia="en-IE"/>
        </w:rPr>
        <w:t xml:space="preserve"> which</w:t>
      </w:r>
      <w:r w:rsidRPr="00A502E2">
        <w:rPr>
          <w:rFonts w:ascii="Calibri" w:hAnsi="Calibri"/>
          <w:sz w:val="22"/>
          <w:szCs w:val="22"/>
          <w:lang w:eastAsia="en-IE"/>
        </w:rPr>
        <w:t xml:space="preserve">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005A2474" w:rsidRPr="00A502E2">
        <w:rPr>
          <w:rFonts w:ascii="Calibri" w:hAnsi="Calibri"/>
          <w:sz w:val="22"/>
          <w:szCs w:val="22"/>
          <w:lang w:eastAsia="en-IE"/>
        </w:rPr>
        <w:t xml:space="preserve"> is established.</w:t>
      </w:r>
    </w:p>
    <w:p w14:paraId="66916135" w14:textId="1A73B21B"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lang w:eastAsia="en-IE"/>
        </w:rPr>
        <w:t>fraud within the meaning of Article 1 of the Convention on the protection of the European Communities’ financial interests.</w:t>
      </w:r>
    </w:p>
    <w:p w14:paraId="724B0C83" w14:textId="1B1E6F90"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lang w:eastAsia="en-IE"/>
        </w:rPr>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442BEAC3" w14:textId="459DA708"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rPr>
        <w:t>m</w:t>
      </w:r>
      <w:r w:rsidRPr="00A502E2">
        <w:rPr>
          <w:rFonts w:ascii="Calibri" w:hAnsi="Calibri"/>
          <w:sz w:val="22"/>
          <w:szCs w:val="22"/>
          <w:lang w:eastAsia="en-IE"/>
        </w:rPr>
        <w:t>oney laundering or terrorist financing, as defined in Article 1 of Directive 2005/60/EC of the European Parliament and of the Council</w:t>
      </w:r>
      <w:r w:rsidRPr="00A502E2">
        <w:rPr>
          <w:rFonts w:ascii="Calibri" w:hAnsi="Calibri"/>
          <w:sz w:val="22"/>
          <w:szCs w:val="22"/>
          <w:u w:val="single"/>
          <w:lang w:eastAsia="en-IE"/>
        </w:rPr>
        <w:t>.</w:t>
      </w:r>
    </w:p>
    <w:p w14:paraId="63DA0757" w14:textId="43B2D718" w:rsidR="00E1158F" w:rsidRPr="00A502E2" w:rsidRDefault="00E1158F" w:rsidP="00EF2642">
      <w:pPr>
        <w:numPr>
          <w:ilvl w:val="0"/>
          <w:numId w:val="6"/>
        </w:numPr>
        <w:spacing w:after="120" w:line="276" w:lineRule="auto"/>
        <w:ind w:left="792" w:right="47" w:hanging="396"/>
        <w:jc w:val="both"/>
        <w:rPr>
          <w:rFonts w:ascii="Calibri" w:hAnsi="Calibri"/>
          <w:sz w:val="22"/>
          <w:szCs w:val="22"/>
        </w:rPr>
      </w:pPr>
      <w:r w:rsidRPr="00A502E2">
        <w:rPr>
          <w:rFonts w:ascii="Calibri" w:eastAsia="Calibri" w:hAnsi="Calibri"/>
          <w:sz w:val="22"/>
          <w:szCs w:val="22"/>
          <w:lang w:val="en-US"/>
        </w:rPr>
        <w:t xml:space="preserve">ever been the subject of a conviction for </w:t>
      </w:r>
      <w:r w:rsidRPr="00A502E2">
        <w:rPr>
          <w:rFonts w:ascii="Calibri" w:hAnsi="Calibri"/>
          <w:sz w:val="22"/>
          <w:szCs w:val="22"/>
          <w:lang w:eastAsia="en-IE"/>
        </w:rPr>
        <w:t>child labour and other forms of trafficking in human beings as defined in Article 2 of Directive 2011/36/EU of the European Parliament and of the Council.</w:t>
      </w:r>
    </w:p>
    <w:p w14:paraId="3EF28F6E" w14:textId="6E113D44" w:rsidR="005F051F" w:rsidRPr="00A502E2" w:rsidRDefault="005F051F" w:rsidP="00EF2642">
      <w:pPr>
        <w:pStyle w:val="ListParagraph"/>
        <w:numPr>
          <w:ilvl w:val="0"/>
          <w:numId w:val="39"/>
        </w:numPr>
        <w:spacing w:after="120" w:line="276" w:lineRule="auto"/>
        <w:ind w:right="47"/>
        <w:jc w:val="both"/>
        <w:rPr>
          <w:rFonts w:ascii="Calibri" w:hAnsi="Calibri"/>
          <w:sz w:val="22"/>
          <w:szCs w:val="22"/>
        </w:rPr>
      </w:pP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p>
    <w:p w14:paraId="3E587FE7" w14:textId="37BBA039" w:rsidR="00E1158F" w:rsidRPr="00A502E2" w:rsidRDefault="005F051F" w:rsidP="00EF2642">
      <w:pPr>
        <w:numPr>
          <w:ilvl w:val="0"/>
          <w:numId w:val="40"/>
        </w:numPr>
        <w:spacing w:after="120" w:line="276" w:lineRule="auto"/>
        <w:ind w:right="47"/>
        <w:jc w:val="both"/>
        <w:rPr>
          <w:rFonts w:ascii="Calibri" w:hAnsi="Calibri"/>
          <w:sz w:val="22"/>
          <w:szCs w:val="22"/>
        </w:rPr>
      </w:pPr>
      <w:r w:rsidRPr="00A502E2">
        <w:rPr>
          <w:rFonts w:ascii="Calibri" w:hAnsi="Calibri"/>
          <w:sz w:val="22"/>
          <w:szCs w:val="22"/>
        </w:rPr>
        <w:t>i</w:t>
      </w:r>
      <w:r w:rsidR="00E1158F" w:rsidRPr="00A502E2">
        <w:rPr>
          <w:rFonts w:ascii="Calibri" w:hAnsi="Calibri"/>
          <w:sz w:val="22"/>
          <w:szCs w:val="22"/>
        </w:rPr>
        <w:t xml:space="preserve">s not in breach </w:t>
      </w:r>
      <w:r w:rsidR="002A1688" w:rsidRPr="00A502E2">
        <w:rPr>
          <w:rFonts w:ascii="Calibri" w:hAnsi="Calibri"/>
          <w:sz w:val="22"/>
          <w:szCs w:val="22"/>
        </w:rPr>
        <w:t>and has not breached</w:t>
      </w:r>
      <w:r w:rsidR="00E1158F" w:rsidRPr="00A502E2">
        <w:rPr>
          <w:rFonts w:ascii="Calibri" w:hAnsi="Calibri"/>
          <w:sz w:val="22"/>
          <w:szCs w:val="22"/>
        </w:rPr>
        <w:t xml:space="preserve"> its obligations relating to the payment of taxes or social security contributions.</w:t>
      </w:r>
    </w:p>
    <w:p w14:paraId="33FE85F9" w14:textId="139CBCA4" w:rsidR="005F051F" w:rsidRPr="00A502E2" w:rsidRDefault="005F051F" w:rsidP="00EF2642">
      <w:pPr>
        <w:numPr>
          <w:ilvl w:val="0"/>
          <w:numId w:val="40"/>
        </w:numPr>
        <w:spacing w:after="120" w:line="276" w:lineRule="auto"/>
        <w:ind w:right="47"/>
        <w:jc w:val="both"/>
        <w:rPr>
          <w:rFonts w:ascii="Calibri" w:hAnsi="Calibri"/>
          <w:sz w:val="22"/>
          <w:szCs w:val="22"/>
        </w:rPr>
      </w:pPr>
      <w:r w:rsidRPr="00A502E2">
        <w:rPr>
          <w:rFonts w:ascii="Calibri" w:hAnsi="Calibri"/>
          <w:sz w:val="22"/>
          <w:szCs w:val="22"/>
        </w:rPr>
        <w:t>Has carried out the preparation of the Tender independently.</w:t>
      </w:r>
    </w:p>
    <w:p w14:paraId="7EFD9200" w14:textId="60D71391" w:rsidR="005F051F" w:rsidRPr="00A502E2" w:rsidRDefault="005F051F" w:rsidP="005F051F">
      <w:pPr>
        <w:spacing w:after="120" w:line="276" w:lineRule="auto"/>
        <w:ind w:right="47"/>
        <w:jc w:val="both"/>
        <w:rPr>
          <w:rFonts w:ascii="Calibri" w:hAnsi="Calibri"/>
          <w:sz w:val="22"/>
          <w:szCs w:val="22"/>
        </w:rPr>
      </w:pPr>
    </w:p>
    <w:p w14:paraId="36168E66" w14:textId="236261A6" w:rsidR="005F051F" w:rsidRPr="00A502E2" w:rsidRDefault="005F051F" w:rsidP="00EF2642">
      <w:pPr>
        <w:pStyle w:val="ListParagraph"/>
        <w:numPr>
          <w:ilvl w:val="0"/>
          <w:numId w:val="39"/>
        </w:numPr>
        <w:spacing w:after="120" w:line="276" w:lineRule="auto"/>
        <w:ind w:right="47"/>
        <w:jc w:val="both"/>
        <w:rPr>
          <w:rFonts w:ascii="Calibri" w:hAnsi="Calibri"/>
          <w:sz w:val="22"/>
          <w:szCs w:val="22"/>
        </w:rPr>
      </w:pP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p>
    <w:p w14:paraId="642F9EF3" w14:textId="0B6EC69F" w:rsidR="00E1158F" w:rsidRPr="00A502E2" w:rsidRDefault="002A7A62" w:rsidP="00EF2642">
      <w:pPr>
        <w:pStyle w:val="ListParagraph"/>
        <w:numPr>
          <w:ilvl w:val="0"/>
          <w:numId w:val="41"/>
        </w:numPr>
        <w:spacing w:after="120" w:line="276" w:lineRule="auto"/>
        <w:ind w:right="47"/>
        <w:jc w:val="both"/>
        <w:rPr>
          <w:rFonts w:ascii="Calibri" w:hAnsi="Calibri"/>
          <w:sz w:val="22"/>
          <w:szCs w:val="22"/>
        </w:rPr>
      </w:pPr>
      <w:r w:rsidRPr="00A502E2">
        <w:rPr>
          <w:rFonts w:ascii="Calibri" w:hAnsi="Calibri"/>
          <w:sz w:val="22"/>
          <w:szCs w:val="22"/>
        </w:rPr>
        <w:t>h</w:t>
      </w:r>
      <w:r w:rsidR="00E1158F" w:rsidRPr="00A502E2">
        <w:rPr>
          <w:rFonts w:ascii="Calibri" w:hAnsi="Calibri"/>
          <w:sz w:val="22"/>
          <w:szCs w:val="22"/>
        </w:rPr>
        <w:t>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r w:rsidR="005F051F" w:rsidRPr="00A502E2">
        <w:rPr>
          <w:i/>
          <w:color w:val="A6A6A6" w:themeColor="background1" w:themeShade="A6"/>
          <w:szCs w:val="22"/>
        </w:rPr>
        <w:t xml:space="preserve"> </w:t>
      </w:r>
    </w:p>
    <w:p w14:paraId="11F1CEE9" w14:textId="293B810F" w:rsidR="00E1158F" w:rsidRPr="00A502E2" w:rsidRDefault="00E1158F" w:rsidP="00EF2642">
      <w:pPr>
        <w:numPr>
          <w:ilvl w:val="0"/>
          <w:numId w:val="42"/>
        </w:numPr>
        <w:spacing w:after="120" w:line="276" w:lineRule="auto"/>
        <w:ind w:right="47"/>
        <w:jc w:val="both"/>
        <w:rPr>
          <w:rFonts w:ascii="Calibri" w:hAnsi="Calibri"/>
          <w:b/>
          <w:sz w:val="22"/>
          <w:szCs w:val="22"/>
        </w:rPr>
      </w:pPr>
      <w:r w:rsidRPr="00A502E2">
        <w:rPr>
          <w:rFonts w:ascii="Calibri" w:hAnsi="Calibri"/>
          <w:sz w:val="22"/>
          <w:szCs w:val="22"/>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049B7313" w14:textId="6AD2F6CF" w:rsidR="00E1158F" w:rsidRPr="00A502E2" w:rsidRDefault="00E1158F" w:rsidP="00EF2642">
      <w:pPr>
        <w:numPr>
          <w:ilvl w:val="0"/>
          <w:numId w:val="42"/>
        </w:numPr>
        <w:spacing w:after="120" w:line="276" w:lineRule="auto"/>
        <w:ind w:right="47"/>
        <w:jc w:val="both"/>
        <w:rPr>
          <w:rFonts w:ascii="Calibri" w:hAnsi="Calibri"/>
          <w:sz w:val="22"/>
          <w:szCs w:val="22"/>
        </w:rPr>
      </w:pPr>
      <w:r w:rsidRPr="00A502E2">
        <w:rPr>
          <w:rFonts w:ascii="Calibri" w:hAnsi="Calibri"/>
          <w:sz w:val="22"/>
          <w:szCs w:val="22"/>
        </w:rPr>
        <w:t>Is not guilty of grave professional misconduct.</w:t>
      </w:r>
    </w:p>
    <w:p w14:paraId="5A9A5CBE" w14:textId="3A5365A6" w:rsidR="00E1158F" w:rsidRPr="00A502E2" w:rsidRDefault="00E1158F" w:rsidP="00EF2642">
      <w:pPr>
        <w:numPr>
          <w:ilvl w:val="0"/>
          <w:numId w:val="42"/>
        </w:numPr>
        <w:spacing w:after="120" w:line="276" w:lineRule="auto"/>
        <w:ind w:right="47"/>
        <w:jc w:val="both"/>
        <w:rPr>
          <w:rFonts w:ascii="Calibri" w:hAnsi="Calibri"/>
          <w:sz w:val="22"/>
          <w:szCs w:val="22"/>
        </w:rPr>
      </w:pPr>
      <w:r w:rsidRPr="00A502E2">
        <w:rPr>
          <w:rFonts w:ascii="Calibri" w:hAnsi="Calibri"/>
          <w:sz w:val="22"/>
          <w:szCs w:val="22"/>
        </w:rPr>
        <w:t>Has not entered into agreements with other economic operators aimed at distorting competition.</w:t>
      </w:r>
    </w:p>
    <w:p w14:paraId="6EE4D1BE" w14:textId="261CCB10" w:rsidR="00E1158F" w:rsidRPr="00A502E2" w:rsidRDefault="002A7A62" w:rsidP="00EF2642">
      <w:pPr>
        <w:numPr>
          <w:ilvl w:val="0"/>
          <w:numId w:val="42"/>
        </w:numPr>
        <w:spacing w:after="120" w:line="276" w:lineRule="auto"/>
        <w:ind w:right="47"/>
        <w:jc w:val="both"/>
        <w:rPr>
          <w:rFonts w:ascii="Calibri" w:hAnsi="Calibri"/>
          <w:sz w:val="22"/>
          <w:szCs w:val="22"/>
        </w:rPr>
      </w:pPr>
      <w:r w:rsidRPr="00A502E2">
        <w:rPr>
          <w:iCs/>
          <w:szCs w:val="22"/>
        </w:rPr>
        <w:t xml:space="preserve">is </w:t>
      </w:r>
      <w:r w:rsidR="00E1158F" w:rsidRPr="00A502E2">
        <w:rPr>
          <w:rFonts w:ascii="Calibri" w:hAnsi="Calibri"/>
          <w:iCs/>
          <w:sz w:val="22"/>
          <w:szCs w:val="22"/>
        </w:rPr>
        <w:t>not</w:t>
      </w:r>
      <w:r w:rsidR="00E1158F" w:rsidRPr="00A502E2">
        <w:rPr>
          <w:rFonts w:ascii="Calibri" w:hAnsi="Calibri"/>
          <w:sz w:val="22"/>
          <w:szCs w:val="22"/>
        </w:rPr>
        <w:t xml:space="preserve"> aware of any conflict of interest due to its participation in the </w:t>
      </w:r>
      <w:proofErr w:type="gramStart"/>
      <w:r w:rsidR="00E1158F" w:rsidRPr="00A502E2">
        <w:rPr>
          <w:rFonts w:ascii="Calibri" w:hAnsi="Calibri"/>
          <w:sz w:val="22"/>
          <w:szCs w:val="22"/>
        </w:rPr>
        <w:t>Competition;</w:t>
      </w:r>
      <w:proofErr w:type="gramEnd"/>
    </w:p>
    <w:p w14:paraId="5B4F555E" w14:textId="484A9E9D" w:rsidR="00E1158F" w:rsidRPr="00A502E2" w:rsidRDefault="002A7A62" w:rsidP="00EF2642">
      <w:pPr>
        <w:pStyle w:val="ListParagraph"/>
        <w:numPr>
          <w:ilvl w:val="0"/>
          <w:numId w:val="42"/>
        </w:numPr>
        <w:spacing w:after="120" w:line="276" w:lineRule="auto"/>
        <w:ind w:right="47"/>
        <w:jc w:val="both"/>
        <w:rPr>
          <w:rFonts w:ascii="Calibri" w:hAnsi="Calibri"/>
          <w:sz w:val="22"/>
          <w:szCs w:val="22"/>
        </w:rPr>
      </w:pPr>
      <w:r w:rsidRPr="00A502E2">
        <w:rPr>
          <w:rFonts w:ascii="Calibri" w:hAnsi="Calibri"/>
          <w:sz w:val="22"/>
          <w:szCs w:val="22"/>
        </w:rPr>
        <w:t>h</w:t>
      </w:r>
      <w:r w:rsidR="00E1158F" w:rsidRPr="00A502E2">
        <w:rPr>
          <w:rFonts w:ascii="Calibri" w:hAnsi="Calibri"/>
          <w:sz w:val="22"/>
          <w:szCs w:val="22"/>
        </w:rPr>
        <w:t>as not had any prior involvement in the preparation of the Competition.</w:t>
      </w:r>
    </w:p>
    <w:p w14:paraId="1D1EE322" w14:textId="77777777" w:rsidR="002A7A62" w:rsidRPr="00A502E2" w:rsidRDefault="002A7A62" w:rsidP="00EF2642">
      <w:pPr>
        <w:numPr>
          <w:ilvl w:val="0"/>
          <w:numId w:val="42"/>
        </w:numPr>
        <w:spacing w:after="120" w:line="276" w:lineRule="auto"/>
        <w:ind w:right="47"/>
        <w:jc w:val="both"/>
        <w:rPr>
          <w:rFonts w:ascii="Calibri" w:hAnsi="Calibri"/>
          <w:sz w:val="22"/>
          <w:szCs w:val="22"/>
        </w:rPr>
      </w:pPr>
      <w:r w:rsidRPr="00A502E2">
        <w:rPr>
          <w:rFonts w:ascii="Calibri" w:hAnsi="Calibri"/>
          <w:sz w:val="22"/>
          <w:szCs w:val="22"/>
        </w:rPr>
        <w:t>ha</w:t>
      </w:r>
      <w:r w:rsidR="005205B5" w:rsidRPr="00A502E2">
        <w:rPr>
          <w:rFonts w:ascii="Calibri" w:hAnsi="Calibri"/>
          <w:sz w:val="22"/>
          <w:szCs w:val="22"/>
        </w:rPr>
        <w:t>s not shown</w:t>
      </w:r>
      <w:r w:rsidR="00E1158F" w:rsidRPr="00A502E2">
        <w:rPr>
          <w:rFonts w:ascii="Calibri" w:hAnsi="Calibri"/>
          <w:sz w:val="22"/>
          <w:szCs w:val="22"/>
        </w:rPr>
        <w:t xml:space="preserve">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r w:rsidRPr="00A502E2">
        <w:rPr>
          <w:i/>
          <w:color w:val="A6A6A6" w:themeColor="background1" w:themeShade="A6"/>
          <w:szCs w:val="22"/>
        </w:rPr>
        <w:t xml:space="preserve"> </w:t>
      </w:r>
    </w:p>
    <w:p w14:paraId="206B04D9" w14:textId="59D3635E" w:rsidR="002A7A62" w:rsidRPr="00A502E2" w:rsidRDefault="002A7A62" w:rsidP="00EF2642">
      <w:pPr>
        <w:numPr>
          <w:ilvl w:val="0"/>
          <w:numId w:val="42"/>
        </w:numPr>
        <w:spacing w:after="120" w:line="276" w:lineRule="auto"/>
        <w:ind w:right="47"/>
        <w:jc w:val="both"/>
        <w:rPr>
          <w:rFonts w:ascii="Calibri" w:hAnsi="Calibri"/>
          <w:sz w:val="22"/>
          <w:szCs w:val="22"/>
        </w:rPr>
      </w:pPr>
      <w:r w:rsidRPr="00A502E2">
        <w:rPr>
          <w:rFonts w:ascii="Calibri" w:hAnsi="Calibri"/>
          <w:sz w:val="22"/>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w:t>
      </w:r>
      <w:r w:rsidRPr="00A502E2">
        <w:rPr>
          <w:rFonts w:ascii="Calibri" w:hAnsi="Calibri"/>
          <w:sz w:val="22"/>
        </w:rPr>
        <w:t xml:space="preserve">or is not able </w:t>
      </w:r>
      <w:r w:rsidRPr="00A502E2">
        <w:rPr>
          <w:rFonts w:ascii="Calibri" w:hAnsi="Calibri"/>
          <w:sz w:val="22"/>
          <w:szCs w:val="22"/>
        </w:rPr>
        <w:t>to submit supporting documents in respect of this Competition as required under Regulation 59 of the European Union (Award of Public Authority Contracts) Regulations 2016 (Statutory Instrument 284 of 2016).</w:t>
      </w:r>
    </w:p>
    <w:p w14:paraId="2AD0C651" w14:textId="20EF663D" w:rsidR="002A7A62" w:rsidRPr="00A502E2" w:rsidRDefault="002A7A62" w:rsidP="00EF2642">
      <w:pPr>
        <w:numPr>
          <w:ilvl w:val="0"/>
          <w:numId w:val="42"/>
        </w:numPr>
        <w:spacing w:after="120" w:line="276" w:lineRule="auto"/>
        <w:ind w:right="47"/>
        <w:jc w:val="both"/>
        <w:rPr>
          <w:rFonts w:ascii="Calibri" w:hAnsi="Calibri"/>
          <w:sz w:val="22"/>
          <w:szCs w:val="22"/>
        </w:rPr>
      </w:pPr>
      <w:r w:rsidRPr="00A502E2">
        <w:rPr>
          <w:rFonts w:ascii="Calibri" w:hAnsi="Calibri"/>
          <w:sz w:val="22"/>
          <w:szCs w:val="22"/>
        </w:rPr>
        <w:t xml:space="preserve">has not undertaken to unduly influence the decision-making process of the Contracting Authority in respect of the </w:t>
      </w:r>
      <w:proofErr w:type="gramStart"/>
      <w:r w:rsidRPr="00A502E2">
        <w:rPr>
          <w:rFonts w:ascii="Calibri" w:hAnsi="Calibri"/>
          <w:sz w:val="22"/>
          <w:szCs w:val="22"/>
        </w:rPr>
        <w:t>Competition, or</w:t>
      </w:r>
      <w:proofErr w:type="gramEnd"/>
      <w:r w:rsidRPr="00A502E2">
        <w:rPr>
          <w:rFonts w:ascii="Calibri" w:hAnsi="Calibri"/>
          <w:sz w:val="22"/>
          <w:szCs w:val="22"/>
        </w:rPr>
        <w:t xml:space="preserve"> obtain confidential information that may confer upon </w:t>
      </w:r>
      <w:proofErr w:type="gramStart"/>
      <w:r w:rsidRPr="00A502E2">
        <w:rPr>
          <w:rFonts w:ascii="Calibri" w:hAnsi="Calibri"/>
          <w:sz w:val="22"/>
          <w:szCs w:val="22"/>
        </w:rPr>
        <w:t>it</w:t>
      </w:r>
      <w:proofErr w:type="gramEnd"/>
      <w:r w:rsidRPr="00A502E2">
        <w:rPr>
          <w:rFonts w:ascii="Calibri" w:hAnsi="Calibri"/>
          <w:sz w:val="22"/>
          <w:szCs w:val="22"/>
        </w:rPr>
        <w:t xml:space="preserve"> undue advantages in respect of the Competition; or negligently provided misleading information that may have a material influence on decisions concerning exclusion, selection or award.</w:t>
      </w:r>
    </w:p>
    <w:p w14:paraId="16DFE0E5" w14:textId="13C9C249" w:rsidR="00E1158F" w:rsidRPr="00A502E2" w:rsidRDefault="00E1158F" w:rsidP="002A7A62">
      <w:pPr>
        <w:spacing w:after="120" w:line="276" w:lineRule="auto"/>
        <w:ind w:left="1116" w:right="47"/>
        <w:jc w:val="both"/>
        <w:rPr>
          <w:rFonts w:ascii="Calibri" w:hAnsi="Calibri"/>
          <w:sz w:val="22"/>
          <w:szCs w:val="22"/>
        </w:rPr>
      </w:pPr>
    </w:p>
    <w:p w14:paraId="0EED8AA4" w14:textId="2F83DDC1" w:rsidR="002A7A62" w:rsidRPr="00A502E2" w:rsidRDefault="002A7A62" w:rsidP="00EF2642">
      <w:pPr>
        <w:pStyle w:val="ListParagraph"/>
        <w:numPr>
          <w:ilvl w:val="0"/>
          <w:numId w:val="39"/>
        </w:numPr>
        <w:spacing w:after="120" w:line="276" w:lineRule="auto"/>
        <w:ind w:right="47"/>
        <w:jc w:val="both"/>
        <w:rPr>
          <w:rFonts w:ascii="Calibri" w:hAnsi="Calibri"/>
          <w:sz w:val="22"/>
          <w:szCs w:val="22"/>
        </w:rPr>
      </w:pP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does not come within the category of prohibited economic operators identified in Regulation (EU) No 833/2014 of 31 July 2014 (as amended by EU Regulation 2022/576 or any subsequent amendments to same</w:t>
      </w:r>
      <w:proofErr w:type="gramStart"/>
      <w:r w:rsidRPr="00A502E2">
        <w:rPr>
          <w:rFonts w:ascii="Calibri" w:hAnsi="Calibri" w:cs="Calibri"/>
          <w:sz w:val="22"/>
          <w:szCs w:val="22"/>
        </w:rPr>
        <w:t>);</w:t>
      </w:r>
      <w:proofErr w:type="gramEnd"/>
    </w:p>
    <w:p w14:paraId="70DF08CE" w14:textId="0388BF20" w:rsidR="002A7A62" w:rsidRPr="00A502E2" w:rsidRDefault="00454E73" w:rsidP="00EF2642">
      <w:pPr>
        <w:pStyle w:val="ListParagraph"/>
        <w:numPr>
          <w:ilvl w:val="0"/>
          <w:numId w:val="39"/>
        </w:numPr>
        <w:spacing w:after="120" w:line="276" w:lineRule="auto"/>
        <w:ind w:right="47"/>
        <w:jc w:val="both"/>
        <w:rPr>
          <w:rFonts w:ascii="Calibri" w:hAnsi="Calibri"/>
          <w:sz w:val="22"/>
          <w:szCs w:val="22"/>
        </w:rPr>
      </w:pPr>
      <w:r w:rsidRPr="00A502E2">
        <w:rPr>
          <w:rFonts w:ascii="Calibri" w:hAnsi="Calibri" w:cs="Calibri"/>
          <w:sz w:val="22"/>
          <w:szCs w:val="22"/>
        </w:rPr>
        <w:t>The origin of goods connected to the Tender, if any, are not subject to the prohibitions set out in Regulation (EU) No 833/2014 (as amended by EU Regulation 2022/576 or any subsequent amendments to same</w:t>
      </w:r>
      <w:proofErr w:type="gramStart"/>
      <w:r w:rsidRPr="00A502E2">
        <w:rPr>
          <w:rFonts w:ascii="Calibri" w:hAnsi="Calibri" w:cs="Calibri"/>
          <w:sz w:val="22"/>
          <w:szCs w:val="22"/>
        </w:rPr>
        <w:t>);</w:t>
      </w:r>
      <w:proofErr w:type="gramEnd"/>
    </w:p>
    <w:p w14:paraId="47D34FC5" w14:textId="0133B8BC" w:rsidR="00454E73" w:rsidRPr="00A502E2" w:rsidRDefault="00454E73" w:rsidP="00EF2642">
      <w:pPr>
        <w:pStyle w:val="ListParagraph"/>
        <w:numPr>
          <w:ilvl w:val="0"/>
          <w:numId w:val="39"/>
        </w:numPr>
        <w:spacing w:after="120" w:line="276" w:lineRule="auto"/>
        <w:ind w:right="47"/>
        <w:jc w:val="both"/>
        <w:rPr>
          <w:rFonts w:ascii="Calibri" w:hAnsi="Calibri"/>
          <w:sz w:val="22"/>
          <w:szCs w:val="22"/>
        </w:rPr>
      </w:pPr>
      <w:r w:rsidRPr="00A502E2">
        <w:rPr>
          <w:rFonts w:ascii="Calibri" w:hAnsi="Calibri"/>
          <w:sz w:val="22"/>
          <w:szCs w:val="22"/>
        </w:rPr>
        <w:t xml:space="preserve">Any subcontractor, supplier or other entity on whose capacity </w:t>
      </w:r>
      <w:r w:rsidRPr="00A502E2">
        <w:rPr>
          <w:rFonts w:ascii="Calibri" w:hAnsi="Calibri" w:cs="Calibri"/>
          <w:sz w:val="22"/>
          <w:szCs w:val="22"/>
        </w:rPr>
        <w:fldChar w:fldCharType="begin">
          <w:ffData>
            <w:name w:val=""/>
            <w:enabled/>
            <w:calcOnExit w:val="0"/>
            <w:textInput>
              <w:default w:val="[Click here and insert name of entity]"/>
            </w:textInput>
          </w:ffData>
        </w:fldChar>
      </w:r>
      <w:r w:rsidRPr="00A502E2">
        <w:rPr>
          <w:rFonts w:ascii="Calibri" w:hAnsi="Calibri" w:cs="Calibri"/>
          <w:sz w:val="22"/>
          <w:szCs w:val="22"/>
        </w:rPr>
        <w:instrText xml:space="preserve"> FORMTEXT </w:instrText>
      </w:r>
      <w:r w:rsidRPr="00A502E2">
        <w:rPr>
          <w:rFonts w:ascii="Calibri" w:hAnsi="Calibri" w:cs="Calibri"/>
          <w:sz w:val="22"/>
          <w:szCs w:val="22"/>
        </w:rPr>
      </w:r>
      <w:r w:rsidRPr="00A502E2">
        <w:rPr>
          <w:rFonts w:ascii="Calibri" w:hAnsi="Calibri" w:cs="Calibri"/>
          <w:sz w:val="22"/>
          <w:szCs w:val="22"/>
        </w:rPr>
        <w:fldChar w:fldCharType="separate"/>
      </w:r>
      <w:r w:rsidRPr="00A502E2">
        <w:rPr>
          <w:rFonts w:ascii="Calibri" w:hAnsi="Calibri" w:cs="Calibri"/>
          <w:noProof/>
          <w:sz w:val="22"/>
          <w:szCs w:val="22"/>
        </w:rPr>
        <w:t>[Click here and insert name of entity]</w:t>
      </w:r>
      <w:r w:rsidRPr="00A502E2">
        <w:rPr>
          <w:rFonts w:ascii="Calibri" w:hAnsi="Calibri" w:cs="Calibri"/>
          <w:sz w:val="22"/>
          <w:szCs w:val="22"/>
        </w:rPr>
        <w:fldChar w:fldCharType="end"/>
      </w:r>
      <w:r w:rsidRPr="00A502E2">
        <w:rPr>
          <w:rFonts w:ascii="Calibri" w:hAnsi="Calibri" w:cs="Calibri"/>
          <w:sz w:val="22"/>
          <w:szCs w:val="22"/>
        </w:rPr>
        <w:t xml:space="preserve"> relies as part of the Tender does not come within the category of prohibited economic operators identified in Regulation (EU) No 833/2014 of 31 July 2014 (as amended by EU Regulation 2022/576 or any subsequent amendments to same).</w:t>
      </w:r>
    </w:p>
    <w:p w14:paraId="1F6FFEF0" w14:textId="77777777" w:rsidR="002A7A62" w:rsidRPr="00E1158F" w:rsidRDefault="002A7A62" w:rsidP="002A7A62">
      <w:pPr>
        <w:spacing w:after="120" w:line="276" w:lineRule="auto"/>
        <w:ind w:left="1116" w:right="47"/>
        <w:jc w:val="both"/>
        <w:rPr>
          <w:rFonts w:ascii="Calibri" w:hAnsi="Calibri"/>
          <w:sz w:val="22"/>
          <w:szCs w:val="22"/>
        </w:rPr>
      </w:pPr>
    </w:p>
    <w:p w14:paraId="25C3706F" w14:textId="77777777" w:rsidR="00E1158F" w:rsidRPr="00E1158F" w:rsidRDefault="00E1158F" w:rsidP="00E1158F">
      <w:pPr>
        <w:spacing w:after="60" w:line="300" w:lineRule="exact"/>
        <w:jc w:val="both"/>
        <w:rPr>
          <w:rFonts w:ascii="Calibri" w:hAnsi="Calibri"/>
          <w:sz w:val="22"/>
          <w:szCs w:val="22"/>
        </w:rPr>
      </w:pPr>
      <w:r w:rsidRPr="00E1158F">
        <w:rPr>
          <w:rFonts w:ascii="Calibri" w:hAnsi="Calibri"/>
          <w:sz w:val="22"/>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 </w:t>
      </w:r>
    </w:p>
    <w:p w14:paraId="55BD117D" w14:textId="77777777" w:rsidR="00E1158F" w:rsidRPr="00E1158F" w:rsidRDefault="00E1158F" w:rsidP="00E1158F">
      <w:pPr>
        <w:spacing w:after="60" w:line="300" w:lineRule="exact"/>
        <w:jc w:val="both"/>
        <w:rPr>
          <w:rFonts w:ascii="Calibri" w:hAnsi="Calibri"/>
          <w:sz w:val="22"/>
          <w:szCs w:val="22"/>
        </w:rPr>
      </w:pPr>
    </w:p>
    <w:tbl>
      <w:tblPr>
        <w:tblW w:w="0" w:type="auto"/>
        <w:tblBorders>
          <w:top w:val="single" w:sz="12" w:space="0" w:color="FFFFFF"/>
          <w:left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2"/>
        <w:gridCol w:w="4649"/>
      </w:tblGrid>
      <w:tr w:rsidR="00E1158F" w:rsidRPr="00E1158F" w14:paraId="30494A3A" w14:textId="77777777" w:rsidTr="00454E73">
        <w:trPr>
          <w:trHeight w:val="707"/>
        </w:trPr>
        <w:tc>
          <w:tcPr>
            <w:tcW w:w="4505" w:type="dxa"/>
          </w:tcPr>
          <w:p w14:paraId="5154C6F8" w14:textId="77777777" w:rsidR="00E1158F" w:rsidRPr="00E1158F" w:rsidRDefault="00E1158F" w:rsidP="00E1158F">
            <w:pPr>
              <w:spacing w:after="240" w:line="276" w:lineRule="auto"/>
              <w:jc w:val="both"/>
              <w:rPr>
                <w:rFonts w:ascii="Calibri" w:hAnsi="Calibri"/>
                <w:b/>
                <w:color w:val="333399"/>
                <w:sz w:val="22"/>
                <w:szCs w:val="22"/>
              </w:rPr>
            </w:pPr>
            <w:r w:rsidRPr="00E1158F">
              <w:rPr>
                <w:rFonts w:ascii="Calibri" w:hAnsi="Calibri"/>
                <w:b/>
                <w:color w:val="333399"/>
                <w:sz w:val="22"/>
                <w:szCs w:val="22"/>
              </w:rPr>
              <w:br w:type="page"/>
            </w:r>
          </w:p>
          <w:p w14:paraId="3C61FAC6" w14:textId="77777777" w:rsidR="00E1158F" w:rsidRPr="00E1158F" w:rsidRDefault="00E1158F" w:rsidP="00E1158F">
            <w:pPr>
              <w:spacing w:after="240" w:line="276" w:lineRule="auto"/>
              <w:jc w:val="both"/>
              <w:rPr>
                <w:rFonts w:ascii="Calibri" w:hAnsi="Calibri"/>
                <w:b/>
                <w:color w:val="333399"/>
                <w:sz w:val="22"/>
                <w:szCs w:val="22"/>
              </w:rPr>
            </w:pPr>
            <w:r w:rsidRPr="00E1158F">
              <w:rPr>
                <w:rFonts w:ascii="Calibri" w:hAnsi="Calibri"/>
                <w:b/>
                <w:color w:val="333399"/>
                <w:sz w:val="22"/>
                <w:szCs w:val="22"/>
              </w:rPr>
              <w:t>________________________</w:t>
            </w:r>
          </w:p>
          <w:p w14:paraId="15DE603D" w14:textId="77777777" w:rsidR="00E1158F" w:rsidRPr="00E1158F" w:rsidRDefault="00E1158F" w:rsidP="00E1158F">
            <w:pPr>
              <w:spacing w:after="240" w:line="276" w:lineRule="auto"/>
              <w:jc w:val="both"/>
              <w:rPr>
                <w:rFonts w:ascii="Calibri" w:hAnsi="Calibri"/>
                <w:b/>
                <w:color w:val="333399"/>
                <w:sz w:val="22"/>
                <w:szCs w:val="22"/>
              </w:rPr>
            </w:pPr>
            <w:r w:rsidRPr="00E1158F">
              <w:rPr>
                <w:rFonts w:ascii="Calibri" w:hAnsi="Calibri"/>
                <w:b/>
                <w:color w:val="333399"/>
                <w:sz w:val="22"/>
                <w:szCs w:val="22"/>
              </w:rPr>
              <w:t>Signature of Declarant</w:t>
            </w:r>
          </w:p>
        </w:tc>
        <w:tc>
          <w:tcPr>
            <w:tcW w:w="4781" w:type="dxa"/>
          </w:tcPr>
          <w:p w14:paraId="0F1EC3A1" w14:textId="77777777" w:rsidR="00E1158F" w:rsidRPr="00E1158F" w:rsidRDefault="00E1158F" w:rsidP="00E1158F">
            <w:pPr>
              <w:spacing w:after="240" w:line="276" w:lineRule="auto"/>
              <w:jc w:val="both"/>
              <w:rPr>
                <w:rFonts w:ascii="Calibri" w:hAnsi="Calibri"/>
                <w:b/>
                <w:color w:val="333399"/>
                <w:sz w:val="22"/>
                <w:szCs w:val="22"/>
              </w:rPr>
            </w:pPr>
          </w:p>
          <w:p w14:paraId="2A43A532" w14:textId="77777777" w:rsidR="00E1158F" w:rsidRPr="00E1158F" w:rsidRDefault="00E1158F" w:rsidP="00E1158F">
            <w:pPr>
              <w:spacing w:after="240" w:line="276" w:lineRule="auto"/>
              <w:jc w:val="both"/>
              <w:rPr>
                <w:rFonts w:ascii="Calibri" w:hAnsi="Calibri"/>
                <w:b/>
                <w:color w:val="333399"/>
                <w:sz w:val="22"/>
                <w:szCs w:val="22"/>
              </w:rPr>
            </w:pPr>
            <w:r w:rsidRPr="00E1158F">
              <w:rPr>
                <w:rFonts w:ascii="Calibri" w:hAnsi="Calibri"/>
                <w:b/>
                <w:color w:val="333399"/>
                <w:sz w:val="22"/>
                <w:szCs w:val="22"/>
              </w:rPr>
              <w:t>________________________</w:t>
            </w:r>
          </w:p>
          <w:p w14:paraId="0025415D" w14:textId="77777777" w:rsidR="00E1158F" w:rsidRPr="00E1158F" w:rsidRDefault="00E1158F" w:rsidP="00E1158F">
            <w:pPr>
              <w:spacing w:after="240" w:line="276" w:lineRule="auto"/>
              <w:jc w:val="both"/>
              <w:rPr>
                <w:rFonts w:ascii="Calibri" w:hAnsi="Calibri"/>
                <w:b/>
                <w:color w:val="333399"/>
                <w:sz w:val="22"/>
                <w:szCs w:val="22"/>
              </w:rPr>
            </w:pPr>
            <w:r w:rsidRPr="00E1158F">
              <w:rPr>
                <w:rFonts w:ascii="Calibri" w:hAnsi="Calibri"/>
                <w:b/>
                <w:color w:val="333399"/>
                <w:sz w:val="22"/>
                <w:szCs w:val="22"/>
              </w:rPr>
              <w:t>Name of Declarant in print or block capitals</w:t>
            </w:r>
          </w:p>
        </w:tc>
      </w:tr>
      <w:tr w:rsidR="00E1158F" w:rsidRPr="00E1158F" w14:paraId="131E24B7" w14:textId="77777777" w:rsidTr="00454E73">
        <w:trPr>
          <w:trHeight w:val="158"/>
        </w:trPr>
        <w:tc>
          <w:tcPr>
            <w:tcW w:w="9286" w:type="dxa"/>
            <w:gridSpan w:val="2"/>
          </w:tcPr>
          <w:p w14:paraId="06B16AD1" w14:textId="77777777" w:rsidR="00E1158F" w:rsidRPr="00E1158F" w:rsidRDefault="00E1158F" w:rsidP="00E1158F">
            <w:pPr>
              <w:spacing w:after="240" w:line="280" w:lineRule="exact"/>
              <w:jc w:val="both"/>
              <w:rPr>
                <w:rFonts w:ascii="Calibri" w:hAnsi="Calibri"/>
                <w:b/>
                <w:color w:val="333399"/>
                <w:sz w:val="22"/>
                <w:szCs w:val="22"/>
              </w:rPr>
            </w:pPr>
            <w:r w:rsidRPr="00E1158F">
              <w:rPr>
                <w:rFonts w:ascii="Calibri" w:hAnsi="Calibri"/>
                <w:b/>
                <w:color w:val="333399"/>
                <w:sz w:val="22"/>
                <w:szCs w:val="22"/>
              </w:rPr>
              <w:t>Declared before me by ___________________________________ who is personally known to me</w:t>
            </w:r>
          </w:p>
          <w:p w14:paraId="5F5B8A52" w14:textId="77777777" w:rsidR="00E1158F" w:rsidRPr="00E1158F" w:rsidRDefault="00E1158F" w:rsidP="00E1158F">
            <w:pPr>
              <w:spacing w:after="240" w:line="280" w:lineRule="exact"/>
              <w:jc w:val="both"/>
              <w:rPr>
                <w:rFonts w:ascii="Calibri" w:hAnsi="Calibri"/>
                <w:b/>
                <w:color w:val="333399"/>
                <w:sz w:val="22"/>
                <w:szCs w:val="22"/>
              </w:rPr>
            </w:pPr>
            <w:r w:rsidRPr="00E1158F">
              <w:rPr>
                <w:rFonts w:ascii="Calibri" w:hAnsi="Calibri"/>
                <w:b/>
                <w:color w:val="333399"/>
                <w:sz w:val="22"/>
                <w:szCs w:val="22"/>
              </w:rPr>
              <w:t>(or who is identified to me by ______________________________who is personally known to me)</w:t>
            </w:r>
          </w:p>
          <w:p w14:paraId="55D6670C" w14:textId="77777777" w:rsidR="00E1158F" w:rsidRPr="00E1158F" w:rsidRDefault="00E1158F" w:rsidP="00E1158F">
            <w:pPr>
              <w:spacing w:after="240" w:line="280" w:lineRule="exact"/>
              <w:jc w:val="both"/>
              <w:rPr>
                <w:rFonts w:ascii="Calibri" w:hAnsi="Calibri"/>
                <w:b/>
                <w:color w:val="333399"/>
                <w:sz w:val="22"/>
                <w:szCs w:val="22"/>
              </w:rPr>
            </w:pPr>
            <w:r w:rsidRPr="00E1158F">
              <w:rPr>
                <w:rFonts w:ascii="Calibri" w:hAnsi="Calibri"/>
                <w:b/>
                <w:color w:val="333399"/>
                <w:sz w:val="22"/>
                <w:szCs w:val="22"/>
              </w:rPr>
              <w:t>at ___________________________</w:t>
            </w:r>
            <w:proofErr w:type="gramStart"/>
            <w:r w:rsidRPr="00E1158F">
              <w:rPr>
                <w:rFonts w:ascii="Calibri" w:hAnsi="Calibri"/>
                <w:b/>
                <w:color w:val="333399"/>
                <w:sz w:val="22"/>
                <w:szCs w:val="22"/>
              </w:rPr>
              <w:t>_  this</w:t>
            </w:r>
            <w:proofErr w:type="gramEnd"/>
            <w:r w:rsidRPr="00E1158F">
              <w:rPr>
                <w:rFonts w:ascii="Calibri" w:hAnsi="Calibri"/>
                <w:b/>
                <w:color w:val="333399"/>
                <w:sz w:val="22"/>
                <w:szCs w:val="22"/>
              </w:rPr>
              <w:t xml:space="preserve"> ___________ day of _______________ 20__</w:t>
            </w:r>
          </w:p>
          <w:p w14:paraId="1D3C097C" w14:textId="77777777" w:rsidR="00E1158F" w:rsidRPr="00E1158F" w:rsidRDefault="00E1158F" w:rsidP="00E1158F">
            <w:pPr>
              <w:spacing w:after="240" w:line="280" w:lineRule="exact"/>
              <w:jc w:val="both"/>
              <w:rPr>
                <w:rFonts w:ascii="Calibri" w:hAnsi="Calibri"/>
                <w:b/>
                <w:color w:val="333399"/>
                <w:sz w:val="22"/>
                <w:szCs w:val="22"/>
              </w:rPr>
            </w:pPr>
          </w:p>
          <w:p w14:paraId="23449086" w14:textId="77777777" w:rsidR="00E1158F" w:rsidRPr="00E1158F" w:rsidRDefault="00E1158F" w:rsidP="00E1158F">
            <w:pPr>
              <w:spacing w:after="240" w:line="280" w:lineRule="exact"/>
              <w:jc w:val="both"/>
              <w:rPr>
                <w:rFonts w:ascii="Calibri" w:hAnsi="Calibri"/>
                <w:b/>
                <w:color w:val="333399"/>
                <w:sz w:val="22"/>
                <w:szCs w:val="22"/>
              </w:rPr>
            </w:pPr>
            <w:r w:rsidRPr="00E1158F">
              <w:rPr>
                <w:rFonts w:ascii="Calibri" w:hAnsi="Calibri"/>
                <w:b/>
                <w:color w:val="333399"/>
                <w:sz w:val="22"/>
                <w:szCs w:val="22"/>
              </w:rPr>
              <w:t>________________________________</w:t>
            </w:r>
          </w:p>
          <w:p w14:paraId="18691A2E" w14:textId="77777777" w:rsidR="00E1158F" w:rsidRPr="00E1158F" w:rsidRDefault="00E1158F" w:rsidP="00E1158F">
            <w:pPr>
              <w:spacing w:after="240" w:line="280" w:lineRule="exact"/>
              <w:jc w:val="both"/>
              <w:rPr>
                <w:rFonts w:ascii="Calibri" w:hAnsi="Calibri"/>
                <w:b/>
                <w:color w:val="333399"/>
                <w:sz w:val="22"/>
                <w:szCs w:val="22"/>
              </w:rPr>
            </w:pPr>
            <w:r w:rsidRPr="00E1158F">
              <w:rPr>
                <w:rFonts w:ascii="Calibri" w:hAnsi="Calibri"/>
                <w:b/>
                <w:color w:val="333399"/>
                <w:sz w:val="22"/>
                <w:szCs w:val="22"/>
              </w:rPr>
              <w:t>(signed)</w:t>
            </w:r>
            <w:r w:rsidRPr="00E1158F">
              <w:rPr>
                <w:rFonts w:ascii="Calibri" w:hAnsi="Calibri"/>
                <w:b/>
                <w:color w:val="333399"/>
                <w:sz w:val="22"/>
                <w:szCs w:val="22"/>
              </w:rPr>
              <w:br/>
              <w:t>Practising Solicitor/Commissioner for Oaths</w:t>
            </w:r>
          </w:p>
        </w:tc>
      </w:tr>
      <w:tr w:rsidR="00454E73" w:rsidRPr="00E1158F" w14:paraId="47DD38F2" w14:textId="77777777" w:rsidTr="00454E73">
        <w:trPr>
          <w:trHeight w:val="4123"/>
        </w:trPr>
        <w:tc>
          <w:tcPr>
            <w:tcW w:w="9286" w:type="dxa"/>
            <w:gridSpan w:val="2"/>
          </w:tcPr>
          <w:p w14:paraId="6D1A688D" w14:textId="77777777" w:rsidR="00454E73" w:rsidRDefault="00454E73" w:rsidP="00E1158F">
            <w:pPr>
              <w:spacing w:after="240" w:line="280" w:lineRule="exact"/>
              <w:jc w:val="both"/>
              <w:rPr>
                <w:rFonts w:ascii="Calibri" w:hAnsi="Calibri"/>
                <w:b/>
                <w:color w:val="333399"/>
                <w:sz w:val="22"/>
                <w:szCs w:val="22"/>
              </w:rPr>
            </w:pPr>
            <w:bookmarkStart w:id="101" w:name="_Toc453668497"/>
            <w:bookmarkStart w:id="102" w:name="_Toc389659555"/>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p>
          <w:p w14:paraId="46070246" w14:textId="77777777" w:rsidR="00454E73" w:rsidRDefault="00454E73" w:rsidP="00E1158F">
            <w:pPr>
              <w:spacing w:after="240" w:line="280" w:lineRule="exact"/>
              <w:jc w:val="both"/>
              <w:rPr>
                <w:rFonts w:ascii="Calibri" w:hAnsi="Calibri"/>
                <w:b/>
                <w:color w:val="333399"/>
                <w:sz w:val="22"/>
                <w:szCs w:val="22"/>
              </w:rPr>
            </w:pPr>
          </w:p>
          <w:p w14:paraId="125ED43F" w14:textId="77777777" w:rsidR="00454E73" w:rsidRDefault="00454E73" w:rsidP="00E1158F">
            <w:pPr>
              <w:spacing w:after="240" w:line="280" w:lineRule="exact"/>
              <w:jc w:val="both"/>
              <w:rPr>
                <w:rFonts w:ascii="Calibri" w:hAnsi="Calibri"/>
                <w:b/>
                <w:color w:val="333399"/>
                <w:sz w:val="22"/>
                <w:szCs w:val="22"/>
              </w:rPr>
            </w:pPr>
          </w:p>
          <w:p w14:paraId="576A9E77" w14:textId="77777777" w:rsidR="00454E73" w:rsidRDefault="00454E73" w:rsidP="00E1158F">
            <w:pPr>
              <w:spacing w:after="240" w:line="280" w:lineRule="exact"/>
              <w:jc w:val="both"/>
              <w:rPr>
                <w:rFonts w:ascii="Calibri" w:hAnsi="Calibri"/>
                <w:b/>
                <w:color w:val="333399"/>
                <w:sz w:val="22"/>
                <w:szCs w:val="22"/>
              </w:rPr>
            </w:pPr>
          </w:p>
          <w:p w14:paraId="3DB94EA7" w14:textId="77777777" w:rsidR="00454E73" w:rsidRDefault="00454E73" w:rsidP="00E1158F">
            <w:pPr>
              <w:spacing w:after="240" w:line="280" w:lineRule="exact"/>
              <w:jc w:val="both"/>
              <w:rPr>
                <w:rFonts w:ascii="Calibri" w:hAnsi="Calibri"/>
                <w:b/>
                <w:color w:val="333399"/>
                <w:sz w:val="22"/>
                <w:szCs w:val="22"/>
              </w:rPr>
            </w:pPr>
          </w:p>
          <w:p w14:paraId="090B2FFE" w14:textId="77777777" w:rsidR="00454E73" w:rsidRPr="002A1688" w:rsidRDefault="00454E73" w:rsidP="00454E73">
            <w:pPr>
              <w:ind w:left="1116" w:right="47"/>
              <w:rPr>
                <w:rFonts w:asciiTheme="minorHAnsi" w:hAnsiTheme="minorHAnsi"/>
                <w:color w:val="A6A6A6" w:themeColor="background1" w:themeShade="A6"/>
                <w:sz w:val="22"/>
                <w:szCs w:val="22"/>
              </w:rPr>
            </w:pPr>
            <w:r w:rsidRPr="002A1688">
              <w:rPr>
                <w:rFonts w:asciiTheme="minorHAnsi" w:hAnsiTheme="minorHAnsi"/>
                <w:color w:val="A6A6A6" w:themeColor="background1" w:themeShade="A6"/>
                <w:sz w:val="22"/>
                <w:szCs w:val="22"/>
              </w:rPr>
              <w:t xml:space="preserve">[Any of the following discretionary exclusion grounds not selected for inclusion in the </w:t>
            </w:r>
            <w:proofErr w:type="spellStart"/>
            <w:r w:rsidRPr="002A1688">
              <w:rPr>
                <w:rFonts w:asciiTheme="minorHAnsi" w:hAnsiTheme="minorHAnsi"/>
                <w:color w:val="A6A6A6" w:themeColor="background1" w:themeShade="A6"/>
                <w:sz w:val="22"/>
                <w:szCs w:val="22"/>
              </w:rPr>
              <w:t>eESPD</w:t>
            </w:r>
            <w:proofErr w:type="spellEnd"/>
            <w:r w:rsidRPr="002A1688">
              <w:rPr>
                <w:rFonts w:asciiTheme="minorHAnsi" w:hAnsiTheme="minorHAnsi"/>
                <w:color w:val="A6A6A6" w:themeColor="background1" w:themeShade="A6"/>
                <w:sz w:val="22"/>
                <w:szCs w:val="22"/>
              </w:rPr>
              <w:t xml:space="preserve"> generated for this competition should be deleted and replaced with “Not Used” if not applicable</w:t>
            </w:r>
          </w:p>
          <w:p w14:paraId="0D3CD627" w14:textId="77777777" w:rsidR="00454E73" w:rsidRPr="002A1688" w:rsidRDefault="00454E73" w:rsidP="00454E73">
            <w:pPr>
              <w:spacing w:after="240"/>
              <w:ind w:left="1116" w:right="47"/>
              <w:rPr>
                <w:rFonts w:asciiTheme="minorHAnsi" w:hAnsiTheme="minorHAnsi"/>
                <w:color w:val="A6A6A6" w:themeColor="background1" w:themeShade="A6"/>
                <w:sz w:val="22"/>
                <w:szCs w:val="22"/>
              </w:rPr>
            </w:pPr>
            <w:r w:rsidRPr="002A1688">
              <w:rPr>
                <w:rFonts w:asciiTheme="minorHAnsi" w:hAnsiTheme="minorHAnsi"/>
                <w:color w:val="A6A6A6" w:themeColor="background1" w:themeShade="A6"/>
                <w:sz w:val="22"/>
                <w:szCs w:val="22"/>
              </w:rPr>
              <w:t>When finished, delete these instructions and click in Appendix 5 to continue.]</w:t>
            </w:r>
          </w:p>
          <w:p w14:paraId="1A444379" w14:textId="304E0F9A" w:rsidR="00454E73" w:rsidRPr="00E1158F" w:rsidRDefault="00454E73" w:rsidP="00E1158F">
            <w:pPr>
              <w:spacing w:after="240" w:line="280" w:lineRule="exact"/>
              <w:jc w:val="both"/>
              <w:rPr>
                <w:rFonts w:ascii="Calibri" w:hAnsi="Calibri"/>
                <w:b/>
                <w:color w:val="333399"/>
                <w:sz w:val="22"/>
                <w:szCs w:val="22"/>
              </w:rPr>
            </w:pPr>
          </w:p>
        </w:tc>
      </w:tr>
    </w:tbl>
    <w:p w14:paraId="36B7CA0C" w14:textId="272EFC0F" w:rsidR="00581B1E" w:rsidRDefault="00581B1E" w:rsidP="00581B1E">
      <w:pPr>
        <w:pStyle w:val="Heading1"/>
        <w:rPr>
          <w:rFonts w:ascii="Calibri" w:hAnsi="Calibri"/>
        </w:rPr>
      </w:pPr>
      <w:r>
        <w:rPr>
          <w:rFonts w:ascii="Calibri" w:hAnsi="Calibri"/>
        </w:rPr>
        <w:t xml:space="preserve">Appendix </w:t>
      </w:r>
      <w:r w:rsidR="002A1688">
        <w:rPr>
          <w:rFonts w:ascii="Calibri" w:hAnsi="Calibri"/>
        </w:rPr>
        <w:t>5</w:t>
      </w:r>
      <w:r>
        <w:rPr>
          <w:rFonts w:ascii="Calibri" w:hAnsi="Calibri"/>
        </w:rPr>
        <w:t>: Goods Contract</w:t>
      </w:r>
    </w:p>
    <w:p w14:paraId="43CEF6AA" w14:textId="77777777" w:rsidR="00581B1E" w:rsidRDefault="00581B1E" w:rsidP="00581B1E">
      <w:pPr>
        <w:rPr>
          <w:szCs w:val="22"/>
        </w:rPr>
      </w:pPr>
    </w:p>
    <w:p w14:paraId="75D9BC75" w14:textId="77777777" w:rsidR="00581B1E" w:rsidRDefault="00581B1E" w:rsidP="00581B1E">
      <w:pPr>
        <w:rPr>
          <w:szCs w:val="22"/>
        </w:rPr>
      </w:pPr>
    </w:p>
    <w:p w14:paraId="3D1FD981" w14:textId="77777777" w:rsidR="00581B1E" w:rsidRPr="00596F3B" w:rsidRDefault="00581B1E" w:rsidP="00581B1E">
      <w:pPr>
        <w:rPr>
          <w:rFonts w:ascii="Calibri" w:hAnsi="Calibri" w:cs="Calibri"/>
          <w:sz w:val="22"/>
          <w:szCs w:val="22"/>
        </w:rPr>
      </w:pPr>
    </w:p>
    <w:p w14:paraId="09E7ED3A" w14:textId="146A2AAC" w:rsidR="00581B1E" w:rsidRPr="00596F3B" w:rsidRDefault="00B7276D" w:rsidP="00581B1E">
      <w:pPr>
        <w:jc w:val="center"/>
        <w:rPr>
          <w:rFonts w:ascii="Calibri" w:hAnsi="Calibri" w:cs="Calibri"/>
          <w:sz w:val="22"/>
          <w:szCs w:val="22"/>
        </w:rPr>
      </w:pPr>
      <w:sdt>
        <w:sdtPr>
          <w:rPr>
            <w:rFonts w:ascii="Calibri" w:hAnsi="Calibri" w:cs="Calibri"/>
            <w:sz w:val="22"/>
            <w:szCs w:val="22"/>
            <w:highlight w:val="lightGray"/>
          </w:rPr>
          <w:alias w:val="Name"/>
          <w:tag w:val="Nane"/>
          <w:id w:val="-863672646"/>
          <w:dataBinding w:prefixMappings="xmlns:ns0='http://schemas.microsoft.com/office/2006/coverPageProps' " w:xpath="/ns0:CoverPageProperties[1]/ns0:Abstract[1]" w:storeItemID="{55AF091B-3C7A-41E3-B477-F2FDAA23CFDA}"/>
          <w:text/>
        </w:sdtPr>
        <w:sdtEndPr/>
        <w:sdtContent>
          <w:r w:rsidR="00560A8B">
            <w:rPr>
              <w:rFonts w:ascii="Calibri" w:hAnsi="Calibri" w:cs="Calibri"/>
              <w:sz w:val="22"/>
              <w:szCs w:val="22"/>
              <w:highlight w:val="lightGray"/>
            </w:rPr>
            <w:t>Department of Social Protection</w:t>
          </w:r>
        </w:sdtContent>
      </w:sdt>
    </w:p>
    <w:p w14:paraId="218488DD" w14:textId="77777777" w:rsidR="00581B1E" w:rsidRPr="00596F3B" w:rsidRDefault="00581B1E" w:rsidP="00581B1E">
      <w:pPr>
        <w:jc w:val="center"/>
        <w:rPr>
          <w:rFonts w:ascii="Calibri" w:hAnsi="Calibri" w:cs="Calibri"/>
          <w:sz w:val="22"/>
          <w:szCs w:val="22"/>
        </w:rPr>
      </w:pPr>
    </w:p>
    <w:p w14:paraId="74834200" w14:textId="77777777" w:rsidR="00581B1E" w:rsidRPr="00596F3B" w:rsidRDefault="00581B1E" w:rsidP="00581B1E">
      <w:pPr>
        <w:jc w:val="center"/>
        <w:rPr>
          <w:rFonts w:ascii="Calibri" w:hAnsi="Calibri" w:cs="Calibri"/>
          <w:sz w:val="22"/>
          <w:szCs w:val="22"/>
        </w:rPr>
      </w:pPr>
      <w:r w:rsidRPr="00596F3B">
        <w:rPr>
          <w:rFonts w:ascii="Calibri" w:hAnsi="Calibri" w:cs="Calibri"/>
          <w:sz w:val="22"/>
          <w:szCs w:val="22"/>
        </w:rPr>
        <w:t>and</w:t>
      </w:r>
    </w:p>
    <w:p w14:paraId="6A87F149" w14:textId="77777777" w:rsidR="00581B1E" w:rsidRPr="00596F3B" w:rsidRDefault="00581B1E" w:rsidP="00581B1E">
      <w:pPr>
        <w:jc w:val="center"/>
        <w:rPr>
          <w:rFonts w:ascii="Calibri" w:hAnsi="Calibri" w:cs="Calibri"/>
          <w:sz w:val="22"/>
          <w:szCs w:val="22"/>
        </w:rPr>
      </w:pPr>
    </w:p>
    <w:sdt>
      <w:sdtPr>
        <w:rPr>
          <w:rFonts w:ascii="Calibri" w:hAnsi="Calibri" w:cs="Calibri"/>
          <w:sz w:val="22"/>
          <w:szCs w:val="22"/>
          <w:highlight w:val="lightGray"/>
        </w:rPr>
        <w:id w:val="1406336"/>
      </w:sdtPr>
      <w:sdtEndPr/>
      <w:sdtContent>
        <w:p w14:paraId="7C405DF3" w14:textId="77777777" w:rsidR="00581B1E" w:rsidRPr="00596F3B" w:rsidRDefault="00581B1E" w:rsidP="00581B1E">
          <w:pPr>
            <w:jc w:val="center"/>
            <w:rPr>
              <w:rFonts w:ascii="Calibri" w:hAnsi="Calibri" w:cs="Calibri"/>
              <w:sz w:val="22"/>
              <w:szCs w:val="22"/>
            </w:rPr>
          </w:pPr>
          <w:r w:rsidRPr="00596F3B">
            <w:rPr>
              <w:rFonts w:ascii="Calibri" w:hAnsi="Calibri" w:cs="Calibri"/>
              <w:sz w:val="22"/>
              <w:szCs w:val="22"/>
              <w:highlight w:val="lightGray"/>
            </w:rPr>
            <w:t>[Insert successful Tenderer’s full legal name - to be completed on signing.]</w:t>
          </w:r>
        </w:p>
      </w:sdtContent>
    </w:sdt>
    <w:p w14:paraId="4C612AB6" w14:textId="77777777" w:rsidR="00581B1E" w:rsidRPr="00596F3B" w:rsidRDefault="00581B1E" w:rsidP="00581B1E">
      <w:pPr>
        <w:jc w:val="center"/>
        <w:rPr>
          <w:rFonts w:ascii="Calibri" w:hAnsi="Calibri" w:cs="Calibri"/>
          <w:sz w:val="22"/>
          <w:szCs w:val="22"/>
        </w:rPr>
      </w:pPr>
    </w:p>
    <w:p w14:paraId="46B076A3" w14:textId="77777777" w:rsidR="00581B1E" w:rsidRPr="00596F3B" w:rsidRDefault="00581B1E" w:rsidP="00581B1E">
      <w:pPr>
        <w:jc w:val="center"/>
        <w:rPr>
          <w:rFonts w:ascii="Calibri" w:hAnsi="Calibri" w:cs="Calibri"/>
          <w:sz w:val="22"/>
          <w:szCs w:val="22"/>
        </w:rPr>
      </w:pPr>
    </w:p>
    <w:p w14:paraId="7AC421FB" w14:textId="77777777" w:rsidR="00581B1E" w:rsidRPr="00596F3B" w:rsidRDefault="00581B1E" w:rsidP="00581B1E">
      <w:pPr>
        <w:jc w:val="center"/>
        <w:rPr>
          <w:rFonts w:ascii="Calibri" w:hAnsi="Calibri" w:cs="Calibri"/>
          <w:b/>
          <w:sz w:val="22"/>
          <w:szCs w:val="22"/>
        </w:rPr>
      </w:pPr>
      <w:r w:rsidRPr="00596F3B">
        <w:rPr>
          <w:rFonts w:ascii="Calibri" w:hAnsi="Calibri" w:cs="Calibri"/>
          <w:b/>
          <w:sz w:val="22"/>
          <w:szCs w:val="22"/>
        </w:rPr>
        <w:t>AGREEMENT</w:t>
      </w:r>
    </w:p>
    <w:p w14:paraId="5158810F" w14:textId="77777777" w:rsidR="00581B1E" w:rsidRPr="00596F3B" w:rsidRDefault="00581B1E" w:rsidP="00581B1E">
      <w:pPr>
        <w:jc w:val="center"/>
        <w:rPr>
          <w:rFonts w:ascii="Calibri" w:hAnsi="Calibri" w:cs="Calibri"/>
          <w:sz w:val="22"/>
          <w:szCs w:val="22"/>
        </w:rPr>
      </w:pPr>
    </w:p>
    <w:p w14:paraId="4B5C056C" w14:textId="77777777" w:rsidR="00581B1E" w:rsidRPr="00596F3B" w:rsidRDefault="00581B1E" w:rsidP="00581B1E">
      <w:pPr>
        <w:jc w:val="center"/>
        <w:rPr>
          <w:rFonts w:ascii="Calibri" w:hAnsi="Calibri" w:cs="Calibri"/>
          <w:sz w:val="22"/>
          <w:szCs w:val="22"/>
        </w:rPr>
      </w:pPr>
      <w:r w:rsidRPr="00596F3B">
        <w:rPr>
          <w:rFonts w:ascii="Calibri" w:hAnsi="Calibri" w:cs="Calibri"/>
          <w:sz w:val="22"/>
          <w:szCs w:val="22"/>
        </w:rPr>
        <w:t>Relating to the Supply of Goods pursuant to</w:t>
      </w:r>
    </w:p>
    <w:p w14:paraId="2448EC6F" w14:textId="77777777" w:rsidR="00581B1E" w:rsidRPr="00596F3B" w:rsidRDefault="00581B1E" w:rsidP="00581B1E">
      <w:pPr>
        <w:jc w:val="center"/>
        <w:rPr>
          <w:rFonts w:ascii="Calibri" w:hAnsi="Calibri" w:cs="Calibri"/>
          <w:sz w:val="22"/>
          <w:szCs w:val="22"/>
        </w:rPr>
      </w:pPr>
    </w:p>
    <w:p w14:paraId="1CA31CE4" w14:textId="2A0D9C70" w:rsidR="00581B1E" w:rsidRPr="00596F3B" w:rsidRDefault="00581B1E" w:rsidP="00581B1E">
      <w:pPr>
        <w:jc w:val="center"/>
        <w:rPr>
          <w:rFonts w:ascii="Calibri" w:hAnsi="Calibri" w:cs="Calibri"/>
          <w:sz w:val="22"/>
          <w:szCs w:val="22"/>
        </w:rPr>
      </w:pPr>
      <w:r w:rsidRPr="00596F3B">
        <w:rPr>
          <w:rFonts w:ascii="Calibri" w:hAnsi="Calibri" w:cs="Calibri"/>
          <w:sz w:val="22"/>
          <w:szCs w:val="22"/>
        </w:rPr>
        <w:t xml:space="preserve">Request for Tenders for the supply of </w:t>
      </w:r>
      <w:sdt>
        <w:sdtPr>
          <w:rPr>
            <w:rFonts w:ascii="Calibri" w:hAnsi="Calibri" w:cs="Calibri"/>
            <w:sz w:val="22"/>
            <w:szCs w:val="22"/>
            <w:highlight w:val="lightGray"/>
          </w:rPr>
          <w:alias w:val="Type of Goods"/>
          <w:tag w:val="Type of Goods"/>
          <w:id w:val="-1280946467"/>
          <w:dataBinding w:prefixMappings="xmlns:ns0='http://schemas.microsoft.com/office/2006/coverPageProps' " w:xpath="/ns0:CoverPageProperties[1]/ns0:CompanyFax[1]" w:storeItemID="{55AF091B-3C7A-41E3-B477-F2FDAA23CFDA}"/>
          <w:text/>
        </w:sdtPr>
        <w:sdtEndPr/>
        <w:sdtContent>
          <w:r w:rsidR="001F759B">
            <w:rPr>
              <w:rFonts w:ascii="Calibri" w:hAnsi="Calibri" w:cs="Calibri"/>
              <w:sz w:val="22"/>
              <w:szCs w:val="22"/>
              <w:highlight w:val="lightGray"/>
            </w:rPr>
            <w:t>Adobe Software and Support</w:t>
          </w:r>
        </w:sdtContent>
      </w:sdt>
      <w:r w:rsidRPr="00596F3B">
        <w:rPr>
          <w:rFonts w:ascii="Calibri" w:hAnsi="Calibri" w:cs="Calibri"/>
          <w:sz w:val="22"/>
          <w:szCs w:val="22"/>
        </w:rPr>
        <w:t xml:space="preserve"> </w:t>
      </w:r>
    </w:p>
    <w:p w14:paraId="38982401" w14:textId="77777777" w:rsidR="00581B1E" w:rsidRPr="006137DD" w:rsidRDefault="00581B1E" w:rsidP="00581B1E">
      <w:pPr>
        <w:rPr>
          <w:rFonts w:ascii="Calibri" w:hAnsi="Calibri" w:cs="Calibri"/>
          <w:szCs w:val="22"/>
        </w:rPr>
      </w:pPr>
    </w:p>
    <w:p w14:paraId="3FAA17A6" w14:textId="77777777" w:rsidR="00581B1E" w:rsidRPr="006137DD" w:rsidRDefault="00581B1E" w:rsidP="00581B1E">
      <w:pPr>
        <w:rPr>
          <w:rFonts w:ascii="Calibri" w:hAnsi="Calibri" w:cs="Calibri"/>
          <w:szCs w:val="22"/>
        </w:rPr>
      </w:pPr>
      <w:r w:rsidRPr="006137DD">
        <w:rPr>
          <w:rFonts w:ascii="Calibri" w:hAnsi="Calibri" w:cs="Calibri"/>
          <w:szCs w:val="22"/>
        </w:rPr>
        <w:br w:type="page"/>
      </w:r>
    </w:p>
    <w:p w14:paraId="7B5A1A9C" w14:textId="77777777" w:rsidR="00581B1E" w:rsidRPr="006137DD" w:rsidRDefault="00581B1E" w:rsidP="00581B1E">
      <w:pPr>
        <w:pStyle w:val="Heading2"/>
        <w:spacing w:before="0"/>
        <w:rPr>
          <w:rFonts w:ascii="Calibri" w:hAnsi="Calibri" w:cs="Calibri"/>
        </w:rPr>
      </w:pPr>
      <w:r w:rsidRPr="006137DD">
        <w:rPr>
          <w:rFonts w:ascii="Calibri" w:hAnsi="Calibri" w:cs="Calibri"/>
        </w:rPr>
        <w:t xml:space="preserve">THIS AGREEMENT is made on the </w:t>
      </w:r>
      <w:sdt>
        <w:sdtPr>
          <w:rPr>
            <w:rFonts w:ascii="Calibri" w:hAnsi="Calibri" w:cs="Calibri"/>
          </w:rPr>
          <w:id w:val="1406408"/>
        </w:sdtPr>
        <w:sdtEndPr/>
        <w:sdtContent>
          <w:r w:rsidRPr="006137DD">
            <w:rPr>
              <w:rFonts w:ascii="Calibri" w:hAnsi="Calibri" w:cs="Calibri"/>
              <w:highlight w:val="lightGray"/>
            </w:rPr>
            <w:t>[date e.g. 2nd]</w:t>
          </w:r>
        </w:sdtContent>
      </w:sdt>
      <w:r w:rsidRPr="006137DD">
        <w:rPr>
          <w:rFonts w:ascii="Calibri" w:hAnsi="Calibri" w:cs="Calibri"/>
        </w:rPr>
        <w:t xml:space="preserve"> day of </w:t>
      </w:r>
      <w:sdt>
        <w:sdtPr>
          <w:rPr>
            <w:rFonts w:ascii="Calibri" w:hAnsi="Calibri" w:cs="Calibri"/>
          </w:rPr>
          <w:id w:val="1406406"/>
        </w:sdtPr>
        <w:sdtEndPr/>
        <w:sdtContent>
          <w:r w:rsidRPr="006137DD">
            <w:rPr>
              <w:rFonts w:ascii="Calibri" w:hAnsi="Calibri" w:cs="Calibri"/>
              <w:highlight w:val="lightGray"/>
            </w:rPr>
            <w:t>[</w:t>
          </w:r>
          <w:sdt>
            <w:sdtPr>
              <w:rPr>
                <w:rFonts w:ascii="Calibri" w:hAnsi="Calibri" w:cs="Calibri"/>
                <w:highlight w:val="lightGray"/>
              </w:rPr>
              <w:id w:val="1406403"/>
            </w:sdtPr>
            <w:sdtEndPr/>
            <w:sdtContent>
              <w:r w:rsidRPr="006137DD">
                <w:rPr>
                  <w:rFonts w:ascii="Calibri" w:hAnsi="Calibri" w:cs="Calibri"/>
                  <w:highlight w:val="lightGray"/>
                </w:rPr>
                <w:t>month]</w:t>
              </w:r>
            </w:sdtContent>
          </w:sdt>
        </w:sdtContent>
      </w:sdt>
      <w:r w:rsidRPr="006137DD">
        <w:rPr>
          <w:rFonts w:ascii="Calibri" w:hAnsi="Calibri" w:cs="Calibri"/>
        </w:rPr>
        <w:t xml:space="preserve"> 20</w:t>
      </w:r>
      <w:sdt>
        <w:sdtPr>
          <w:rPr>
            <w:rFonts w:ascii="Calibri" w:hAnsi="Calibri" w:cs="Calibri"/>
          </w:rPr>
          <w:id w:val="1406404"/>
        </w:sdtPr>
        <w:sdtEndPr/>
        <w:sdtContent>
          <w:r w:rsidRPr="006137DD">
            <w:rPr>
              <w:rFonts w:ascii="Calibri" w:hAnsi="Calibri" w:cs="Calibri"/>
              <w:highlight w:val="lightGray"/>
            </w:rPr>
            <w:t>[year]</w:t>
          </w:r>
        </w:sdtContent>
      </w:sdt>
      <w:r w:rsidRPr="006137DD">
        <w:rPr>
          <w:rFonts w:ascii="Calibri" w:hAnsi="Calibri" w:cs="Calibri"/>
        </w:rPr>
        <w:t xml:space="preserve"> BETWEEN:</w:t>
      </w:r>
    </w:p>
    <w:bookmarkStart w:id="103" w:name="Text33"/>
    <w:p w14:paraId="4ABBD4AC" w14:textId="6DDD43C9" w:rsidR="00581B1E" w:rsidRPr="006137DD" w:rsidRDefault="00B7276D" w:rsidP="00581B1E">
      <w:pPr>
        <w:spacing w:before="240"/>
        <w:rPr>
          <w:rFonts w:ascii="Calibri" w:hAnsi="Calibri" w:cs="Calibri"/>
          <w:szCs w:val="22"/>
        </w:rPr>
      </w:pPr>
      <w:sdt>
        <w:sdtPr>
          <w:rPr>
            <w:rFonts w:ascii="Calibri" w:hAnsi="Calibri" w:cs="Calibri"/>
            <w:szCs w:val="22"/>
            <w:highlight w:val="lightGray"/>
          </w:rPr>
          <w:alias w:val="Name"/>
          <w:tag w:val="Nane"/>
          <w:id w:val="-718197686"/>
          <w:dataBinding w:prefixMappings="xmlns:ns0='http://schemas.microsoft.com/office/2006/coverPageProps' " w:xpath="/ns0:CoverPageProperties[1]/ns0:Abstract[1]" w:storeItemID="{55AF091B-3C7A-41E3-B477-F2FDAA23CFDA}"/>
          <w:text/>
        </w:sdtPr>
        <w:sdtEndPr/>
        <w:sdtContent>
          <w:r w:rsidR="00560A8B">
            <w:rPr>
              <w:rFonts w:ascii="Calibri" w:hAnsi="Calibri" w:cs="Calibri"/>
              <w:szCs w:val="22"/>
              <w:highlight w:val="lightGray"/>
            </w:rPr>
            <w:t>Department of Social Protection</w:t>
          </w:r>
        </w:sdtContent>
      </w:sdt>
      <w:r w:rsidR="00581B1E" w:rsidRPr="006137DD">
        <w:rPr>
          <w:rFonts w:ascii="Calibri" w:hAnsi="Calibri" w:cs="Calibri"/>
          <w:szCs w:val="22"/>
        </w:rPr>
        <w:t xml:space="preserve">, </w:t>
      </w:r>
      <w:r w:rsidR="00581B1E" w:rsidRPr="00596F3B">
        <w:rPr>
          <w:rFonts w:ascii="Calibri" w:hAnsi="Calibri"/>
          <w:sz w:val="22"/>
          <w:szCs w:val="22"/>
        </w:rPr>
        <w:t>of</w:t>
      </w:r>
      <w:r w:rsidR="00581B1E" w:rsidRPr="006137DD">
        <w:rPr>
          <w:rFonts w:ascii="Calibri" w:hAnsi="Calibri" w:cs="Calibri"/>
          <w:szCs w:val="22"/>
        </w:rPr>
        <w:t xml:space="preserve"> </w:t>
      </w:r>
      <w:sdt>
        <w:sdtPr>
          <w:rPr>
            <w:rFonts w:ascii="Calibri" w:hAnsi="Calibri" w:cs="Calibri"/>
            <w:szCs w:val="22"/>
          </w:rPr>
          <w:id w:val="25683203"/>
        </w:sdtPr>
        <w:sdtEndPr/>
        <w:sdtContent>
          <w:r w:rsidR="00581B1E" w:rsidRPr="00596F3B">
            <w:rPr>
              <w:rFonts w:ascii="Calibri" w:hAnsi="Calibri" w:cs="Calibri"/>
              <w:sz w:val="22"/>
              <w:szCs w:val="22"/>
            </w:rPr>
            <w:fldChar w:fldCharType="begin">
              <w:ffData>
                <w:name w:val="Text34"/>
                <w:enabled/>
                <w:calcOnExit w:val="0"/>
                <w:textInput>
                  <w:default w:val="[Address]"/>
                </w:textInput>
              </w:ffData>
            </w:fldChar>
          </w:r>
          <w:r w:rsidR="00581B1E" w:rsidRPr="00596F3B">
            <w:rPr>
              <w:rFonts w:ascii="Calibri" w:hAnsi="Calibri" w:cs="Calibri"/>
              <w:sz w:val="22"/>
              <w:szCs w:val="22"/>
              <w:highlight w:val="lightGray"/>
            </w:rPr>
            <w:instrText xml:space="preserve"> FORMTEXT </w:instrText>
          </w:r>
          <w:r w:rsidR="00581B1E" w:rsidRPr="00596F3B">
            <w:rPr>
              <w:rFonts w:ascii="Calibri" w:hAnsi="Calibri" w:cs="Calibri"/>
              <w:sz w:val="22"/>
              <w:szCs w:val="22"/>
            </w:rPr>
          </w:r>
          <w:r w:rsidR="00581B1E" w:rsidRPr="00596F3B">
            <w:rPr>
              <w:rFonts w:ascii="Calibri" w:hAnsi="Calibri" w:cs="Calibri"/>
              <w:sz w:val="22"/>
              <w:szCs w:val="22"/>
            </w:rPr>
            <w:fldChar w:fldCharType="separate"/>
          </w:r>
          <w:r w:rsidR="00581B1E" w:rsidRPr="00596F3B">
            <w:rPr>
              <w:rFonts w:ascii="Calibri" w:hAnsi="Calibri" w:cs="Calibri"/>
              <w:noProof/>
              <w:sz w:val="22"/>
              <w:szCs w:val="22"/>
              <w:highlight w:val="lightGray"/>
            </w:rPr>
            <w:t>[Address]</w:t>
          </w:r>
          <w:r w:rsidR="00581B1E" w:rsidRPr="00596F3B">
            <w:rPr>
              <w:rFonts w:ascii="Calibri" w:hAnsi="Calibri" w:cs="Calibri"/>
              <w:sz w:val="22"/>
              <w:szCs w:val="22"/>
            </w:rPr>
            <w:fldChar w:fldCharType="end"/>
          </w:r>
        </w:sdtContent>
      </w:sdt>
      <w:r w:rsidR="00581B1E" w:rsidRPr="006137DD">
        <w:rPr>
          <w:rFonts w:ascii="Calibri" w:hAnsi="Calibri" w:cs="Calibri"/>
          <w:szCs w:val="22"/>
        </w:rPr>
        <w:t xml:space="preserve"> </w:t>
      </w:r>
      <w:bookmarkEnd w:id="103"/>
      <w:r w:rsidR="00581B1E" w:rsidRPr="00596F3B">
        <w:rPr>
          <w:rFonts w:ascii="Calibri" w:hAnsi="Calibri"/>
          <w:sz w:val="22"/>
          <w:szCs w:val="22"/>
        </w:rPr>
        <w:t>(“the Client”</w:t>
      </w:r>
      <w:proofErr w:type="gramStart"/>
      <w:r w:rsidR="00581B1E" w:rsidRPr="00596F3B">
        <w:rPr>
          <w:rFonts w:ascii="Calibri" w:hAnsi="Calibri"/>
          <w:sz w:val="22"/>
          <w:szCs w:val="22"/>
        </w:rPr>
        <w:t>);</w:t>
      </w:r>
      <w:proofErr w:type="gramEnd"/>
      <w:r w:rsidR="00581B1E" w:rsidRPr="006137DD">
        <w:rPr>
          <w:rFonts w:ascii="Calibri" w:hAnsi="Calibri" w:cs="Calibri"/>
          <w:szCs w:val="22"/>
        </w:rPr>
        <w:t xml:space="preserve"> </w:t>
      </w:r>
    </w:p>
    <w:p w14:paraId="22DAAA05" w14:textId="77777777" w:rsidR="00581B1E" w:rsidRPr="00596F3B" w:rsidRDefault="00581B1E" w:rsidP="00581B1E">
      <w:pPr>
        <w:rPr>
          <w:rFonts w:ascii="Calibri" w:hAnsi="Calibri" w:cs="Calibri"/>
          <w:sz w:val="22"/>
          <w:szCs w:val="22"/>
        </w:rPr>
      </w:pPr>
      <w:r w:rsidRPr="00596F3B">
        <w:rPr>
          <w:rFonts w:ascii="Calibri" w:hAnsi="Calibri" w:cs="Calibri"/>
          <w:sz w:val="22"/>
          <w:szCs w:val="22"/>
        </w:rPr>
        <w:t>and</w:t>
      </w:r>
    </w:p>
    <w:p w14:paraId="39B94BFF" w14:textId="77777777" w:rsidR="00581B1E" w:rsidRPr="00596F3B" w:rsidRDefault="00B7276D" w:rsidP="00596F3B">
      <w:pPr>
        <w:spacing w:after="120" w:line="276" w:lineRule="auto"/>
        <w:jc w:val="both"/>
        <w:rPr>
          <w:rFonts w:ascii="Calibri" w:hAnsi="Calibri"/>
          <w:sz w:val="22"/>
          <w:szCs w:val="22"/>
        </w:rPr>
      </w:pPr>
      <w:sdt>
        <w:sdtPr>
          <w:rPr>
            <w:rFonts w:ascii="Calibri" w:hAnsi="Calibri" w:cs="Calibri"/>
            <w:sz w:val="22"/>
            <w:szCs w:val="22"/>
            <w:highlight w:val="lightGray"/>
          </w:rPr>
          <w:id w:val="25683207"/>
        </w:sdtPr>
        <w:sdtEndPr/>
        <w:sdtContent>
          <w:r w:rsidR="00581B1E" w:rsidRPr="00596F3B">
            <w:rPr>
              <w:rFonts w:ascii="Calibri" w:hAnsi="Calibri" w:cs="Calibri"/>
              <w:sz w:val="22"/>
              <w:szCs w:val="22"/>
              <w:highlight w:val="lightGray"/>
            </w:rPr>
            <w:t>[Contractor's full legal name]</w:t>
          </w:r>
        </w:sdtContent>
      </w:sdt>
      <w:r w:rsidR="00581B1E" w:rsidRPr="00596F3B">
        <w:rPr>
          <w:rFonts w:ascii="Calibri" w:hAnsi="Calibri"/>
          <w:sz w:val="22"/>
          <w:szCs w:val="22"/>
        </w:rPr>
        <w:t>, of</w:t>
      </w:r>
      <w:r w:rsidR="00581B1E" w:rsidRPr="006137DD">
        <w:rPr>
          <w:rFonts w:ascii="Calibri" w:hAnsi="Calibri" w:cs="Calibri"/>
          <w:szCs w:val="22"/>
        </w:rPr>
        <w:t xml:space="preserve"> </w:t>
      </w:r>
      <w:bookmarkStart w:id="104" w:name="Text93"/>
      <w:sdt>
        <w:sdtPr>
          <w:rPr>
            <w:rFonts w:ascii="Calibri" w:hAnsi="Calibri" w:cs="Calibri"/>
            <w:sz w:val="22"/>
            <w:szCs w:val="22"/>
            <w:highlight w:val="lightGray"/>
          </w:rPr>
          <w:id w:val="25683206"/>
        </w:sdtPr>
        <w:sdtEndPr/>
        <w:sdtContent>
          <w:r w:rsidR="00581B1E" w:rsidRPr="00596F3B">
            <w:rPr>
              <w:rFonts w:ascii="Calibri" w:hAnsi="Calibri" w:cs="Calibri"/>
              <w:sz w:val="22"/>
              <w:szCs w:val="22"/>
              <w:highlight w:val="lightGray"/>
            </w:rPr>
            <w:t>[Address:]</w:t>
          </w:r>
          <w:bookmarkEnd w:id="104"/>
        </w:sdtContent>
      </w:sdt>
      <w:r w:rsidR="00581B1E" w:rsidRPr="006137DD">
        <w:rPr>
          <w:rFonts w:ascii="Calibri" w:hAnsi="Calibri" w:cs="Calibri"/>
          <w:szCs w:val="22"/>
        </w:rPr>
        <w:t xml:space="preserve"> </w:t>
      </w:r>
      <w:r w:rsidR="00581B1E" w:rsidRPr="00596F3B">
        <w:rPr>
          <w:rFonts w:ascii="Calibri" w:hAnsi="Calibri"/>
          <w:sz w:val="22"/>
          <w:szCs w:val="22"/>
        </w:rPr>
        <w:t>(“the Contractor”)</w:t>
      </w:r>
    </w:p>
    <w:p w14:paraId="14A548BC" w14:textId="77777777" w:rsidR="00581B1E" w:rsidRPr="006137DD" w:rsidRDefault="00581B1E" w:rsidP="00596F3B">
      <w:pPr>
        <w:spacing w:after="120" w:line="276" w:lineRule="auto"/>
        <w:jc w:val="both"/>
        <w:rPr>
          <w:rFonts w:ascii="Calibri" w:hAnsi="Calibri" w:cs="Calibri"/>
          <w:szCs w:val="22"/>
        </w:rPr>
      </w:pPr>
      <w:r w:rsidRPr="00596F3B">
        <w:rPr>
          <w:rFonts w:ascii="Calibri" w:hAnsi="Calibri"/>
          <w:sz w:val="22"/>
          <w:szCs w:val="22"/>
        </w:rPr>
        <w:t>(each a “Party” and together “the Parties</w:t>
      </w:r>
      <w:r w:rsidRPr="006137DD">
        <w:rPr>
          <w:rFonts w:ascii="Calibri" w:hAnsi="Calibri" w:cs="Calibri"/>
          <w:szCs w:val="22"/>
        </w:rPr>
        <w:t>”).</w:t>
      </w:r>
    </w:p>
    <w:p w14:paraId="23E418A2" w14:textId="77777777" w:rsidR="00581B1E" w:rsidRPr="006137DD" w:rsidRDefault="00581B1E" w:rsidP="00581B1E">
      <w:pPr>
        <w:pStyle w:val="Heading2"/>
        <w:rPr>
          <w:rFonts w:ascii="Calibri" w:hAnsi="Calibri" w:cs="Calibri"/>
        </w:rPr>
      </w:pPr>
      <w:r w:rsidRPr="006137DD">
        <w:rPr>
          <w:rFonts w:ascii="Calibri" w:hAnsi="Calibri" w:cs="Calibri"/>
        </w:rPr>
        <w:t>WHEREAS:</w:t>
      </w:r>
    </w:p>
    <w:tbl>
      <w:tblPr>
        <w:tblW w:w="5000" w:type="pct"/>
        <w:tblLook w:val="01E0" w:firstRow="1" w:lastRow="1" w:firstColumn="1" w:lastColumn="1" w:noHBand="0" w:noVBand="0"/>
      </w:tblPr>
      <w:tblGrid>
        <w:gridCol w:w="633"/>
        <w:gridCol w:w="8438"/>
      </w:tblGrid>
      <w:tr w:rsidR="00581B1E" w:rsidRPr="006137DD" w14:paraId="45F89017" w14:textId="77777777" w:rsidTr="003F5908">
        <w:tc>
          <w:tcPr>
            <w:tcW w:w="349" w:type="pct"/>
            <w:hideMark/>
          </w:tcPr>
          <w:p w14:paraId="0091CB82" w14:textId="77777777" w:rsidR="00581B1E" w:rsidRPr="006137DD" w:rsidRDefault="00581B1E" w:rsidP="00596F3B">
            <w:pPr>
              <w:spacing w:line="276" w:lineRule="auto"/>
              <w:rPr>
                <w:rFonts w:ascii="Calibri" w:hAnsi="Calibri" w:cs="Calibri"/>
                <w:color w:val="0000FF"/>
                <w:szCs w:val="22"/>
              </w:rPr>
            </w:pPr>
            <w:r w:rsidRPr="006137DD">
              <w:rPr>
                <w:rFonts w:ascii="Calibri" w:hAnsi="Calibri" w:cs="Calibri"/>
                <w:color w:val="0000FF"/>
                <w:szCs w:val="22"/>
              </w:rPr>
              <w:t>A.</w:t>
            </w:r>
          </w:p>
        </w:tc>
        <w:tc>
          <w:tcPr>
            <w:tcW w:w="4651" w:type="pct"/>
            <w:hideMark/>
          </w:tcPr>
          <w:p w14:paraId="7438E6BB" w14:textId="77777777" w:rsidR="00581B1E" w:rsidRPr="006137DD" w:rsidRDefault="00581B1E" w:rsidP="00596F3B">
            <w:pPr>
              <w:spacing w:after="240" w:line="276" w:lineRule="auto"/>
              <w:rPr>
                <w:rFonts w:ascii="Calibri" w:hAnsi="Calibri" w:cs="Calibri"/>
                <w:szCs w:val="22"/>
              </w:rPr>
            </w:pPr>
            <w:r w:rsidRPr="00596F3B">
              <w:rPr>
                <w:rFonts w:ascii="Calibri" w:hAnsi="Calibri"/>
                <w:sz w:val="22"/>
                <w:szCs w:val="22"/>
              </w:rPr>
              <w:t>By Request for Tender entitled “</w:t>
            </w:r>
            <w:sdt>
              <w:sdtPr>
                <w:rPr>
                  <w:rFonts w:ascii="Calibri" w:hAnsi="Calibri" w:cs="Calibri"/>
                  <w:szCs w:val="22"/>
                </w:rPr>
                <w:id w:val="25683202"/>
              </w:sdtPr>
              <w:sdtEndPr/>
              <w:sdtContent>
                <w:r w:rsidRPr="006137DD">
                  <w:rPr>
                    <w:rFonts w:ascii="Calibri" w:hAnsi="Calibri" w:cs="Calibri"/>
                    <w:szCs w:val="22"/>
                  </w:rPr>
                  <w:fldChar w:fldCharType="begin">
                    <w:ffData>
                      <w:name w:val=""/>
                      <w:enabled/>
                      <w:calcOnExit w:val="0"/>
                      <w:textInput>
                        <w:default w:val="[insert title of RFT]"/>
                      </w:textInput>
                    </w:ffData>
                  </w:fldChar>
                </w:r>
                <w:r w:rsidRPr="006137DD">
                  <w:rPr>
                    <w:rFonts w:ascii="Calibri" w:hAnsi="Calibri" w:cs="Calibri"/>
                    <w:szCs w:val="22"/>
                  </w:rPr>
                  <w:instrText xml:space="preserve"> FORMTEXT </w:instrText>
                </w:r>
                <w:r w:rsidRPr="006137DD">
                  <w:rPr>
                    <w:rFonts w:ascii="Calibri" w:hAnsi="Calibri" w:cs="Calibri"/>
                    <w:szCs w:val="22"/>
                  </w:rPr>
                </w:r>
                <w:r w:rsidRPr="006137DD">
                  <w:rPr>
                    <w:rFonts w:ascii="Calibri" w:hAnsi="Calibri" w:cs="Calibri"/>
                    <w:szCs w:val="22"/>
                  </w:rPr>
                  <w:fldChar w:fldCharType="separate"/>
                </w:r>
                <w:r w:rsidRPr="006137DD">
                  <w:rPr>
                    <w:rFonts w:ascii="Calibri" w:hAnsi="Calibri" w:cs="Calibri"/>
                    <w:noProof/>
                    <w:szCs w:val="22"/>
                  </w:rPr>
                  <w:t>[Title of RFT]</w:t>
                </w:r>
                <w:r w:rsidRPr="006137DD">
                  <w:rPr>
                    <w:rFonts w:ascii="Calibri" w:hAnsi="Calibri" w:cs="Calibri"/>
                    <w:szCs w:val="22"/>
                  </w:rPr>
                  <w:fldChar w:fldCharType="end"/>
                </w:r>
              </w:sdtContent>
            </w:sdt>
            <w:r w:rsidRPr="00596F3B">
              <w:rPr>
                <w:rFonts w:ascii="Calibri" w:hAnsi="Calibri"/>
                <w:sz w:val="22"/>
                <w:szCs w:val="22"/>
              </w:rPr>
              <w:t xml:space="preserve">”advertised in the supplement to the Official Journal of the European Union, OJEU Notice Number </w:t>
            </w:r>
            <w:sdt>
              <w:sdtPr>
                <w:rPr>
                  <w:rFonts w:ascii="Calibri" w:hAnsi="Calibri" w:cs="Calibri"/>
                  <w:szCs w:val="22"/>
                  <w:highlight w:val="lightGray"/>
                </w:rPr>
                <w:id w:val="1406372"/>
              </w:sdtPr>
              <w:sdtEndPr/>
              <w:sdtContent>
                <w:r w:rsidRPr="006137DD">
                  <w:rPr>
                    <w:rFonts w:ascii="Calibri" w:hAnsi="Calibri" w:cs="Calibri"/>
                    <w:szCs w:val="22"/>
                    <w:highlight w:val="lightGray"/>
                  </w:rPr>
                  <w:t>__________</w:t>
                </w:r>
              </w:sdtContent>
            </w:sdt>
            <w:r w:rsidRPr="00596F3B">
              <w:rPr>
                <w:rFonts w:ascii="Calibri" w:hAnsi="Calibri"/>
                <w:sz w:val="22"/>
                <w:szCs w:val="22"/>
              </w:rPr>
              <w:t>of</w:t>
            </w:r>
            <w:r w:rsidRPr="006137DD">
              <w:rPr>
                <w:rFonts w:ascii="Calibri" w:hAnsi="Calibri" w:cs="Calibri"/>
                <w:szCs w:val="22"/>
              </w:rPr>
              <w:t xml:space="preserve"> </w:t>
            </w:r>
            <w:sdt>
              <w:sdtPr>
                <w:rPr>
                  <w:rFonts w:ascii="Calibri" w:hAnsi="Calibri" w:cs="Calibri"/>
                  <w:szCs w:val="22"/>
                  <w:highlight w:val="lightGray"/>
                </w:rPr>
                <w:id w:val="1406373"/>
              </w:sdtPr>
              <w:sdtEndPr/>
              <w:sdtContent>
                <w:r w:rsidRPr="006137DD">
                  <w:rPr>
                    <w:rFonts w:ascii="Calibri" w:hAnsi="Calibri" w:cs="Calibri"/>
                    <w:szCs w:val="22"/>
                    <w:highlight w:val="lightGray"/>
                  </w:rPr>
                  <w:t>____________</w:t>
                </w:r>
              </w:sdtContent>
            </w:sdt>
            <w:r w:rsidRPr="00596F3B">
              <w:rPr>
                <w:rFonts w:ascii="Calibri" w:hAnsi="Calibri"/>
                <w:sz w:val="22"/>
                <w:szCs w:val="22"/>
              </w:rPr>
              <w:t>and  dated</w:t>
            </w:r>
            <w:r w:rsidRPr="006137DD">
              <w:rPr>
                <w:rFonts w:ascii="Calibri" w:hAnsi="Calibri" w:cs="Calibri"/>
                <w:szCs w:val="22"/>
                <w:lang w:val="en-US"/>
              </w:rPr>
              <w:t xml:space="preserve"> </w:t>
            </w:r>
            <w:sdt>
              <w:sdtPr>
                <w:rPr>
                  <w:rFonts w:ascii="Calibri" w:hAnsi="Calibri" w:cs="Calibri"/>
                  <w:szCs w:val="22"/>
                </w:rPr>
                <w:id w:val="25683201"/>
              </w:sdtPr>
              <w:sdtEndPr/>
              <w:sdtContent>
                <w:r w:rsidRPr="006137DD">
                  <w:rPr>
                    <w:rFonts w:ascii="Calibri" w:hAnsi="Calibri" w:cs="Calibri"/>
                    <w:szCs w:val="22"/>
                    <w:highlight w:val="lightGray"/>
                  </w:rPr>
                  <w:fldChar w:fldCharType="begin">
                    <w:ffData>
                      <w:name w:val=""/>
                      <w:enabled/>
                      <w:calcOnExit w:val="0"/>
                      <w:textInput>
                        <w:default w:val="[insert date of RFT]"/>
                      </w:textInput>
                    </w:ffData>
                  </w:fldChar>
                </w:r>
                <w:r w:rsidRPr="006137DD">
                  <w:rPr>
                    <w:rFonts w:ascii="Calibri" w:hAnsi="Calibri" w:cs="Calibri"/>
                    <w:szCs w:val="22"/>
                    <w:highlight w:val="lightGray"/>
                  </w:rPr>
                  <w:instrText xml:space="preserve"> FORMTEXT </w:instrText>
                </w:r>
                <w:r w:rsidRPr="006137DD">
                  <w:rPr>
                    <w:rFonts w:ascii="Calibri" w:hAnsi="Calibri" w:cs="Calibri"/>
                    <w:szCs w:val="22"/>
                    <w:highlight w:val="lightGray"/>
                  </w:rPr>
                </w:r>
                <w:r w:rsidRPr="006137DD">
                  <w:rPr>
                    <w:rFonts w:ascii="Calibri" w:hAnsi="Calibri" w:cs="Calibri"/>
                    <w:szCs w:val="22"/>
                    <w:highlight w:val="lightGray"/>
                  </w:rPr>
                  <w:fldChar w:fldCharType="separate"/>
                </w:r>
                <w:r w:rsidRPr="006137DD">
                  <w:rPr>
                    <w:rFonts w:ascii="Calibri" w:hAnsi="Calibri" w:cs="Calibri"/>
                    <w:noProof/>
                    <w:szCs w:val="22"/>
                    <w:highlight w:val="lightGray"/>
                  </w:rPr>
                  <w:t>[insert date of RFT]</w:t>
                </w:r>
                <w:r w:rsidRPr="006137DD">
                  <w:rPr>
                    <w:rFonts w:ascii="Calibri" w:hAnsi="Calibri" w:cs="Calibri"/>
                    <w:szCs w:val="22"/>
                    <w:highlight w:val="lightGray"/>
                  </w:rPr>
                  <w:fldChar w:fldCharType="end"/>
                </w:r>
                <w:bookmarkStart w:id="105" w:name="Text35"/>
              </w:sdtContent>
            </w:sdt>
            <w:r w:rsidRPr="006137DD">
              <w:rPr>
                <w:rFonts w:ascii="Calibri" w:hAnsi="Calibri" w:cs="Calibri"/>
                <w:szCs w:val="22"/>
              </w:rPr>
              <w:t xml:space="preserve"> </w:t>
            </w:r>
            <w:bookmarkEnd w:id="105"/>
            <w:r w:rsidRPr="00596F3B">
              <w:rPr>
                <w:rFonts w:ascii="Calibri" w:hAnsi="Calibri"/>
                <w:sz w:val="22"/>
                <w:szCs w:val="22"/>
              </w:rPr>
              <w:t xml:space="preserve">(“the RFT”), the Contracting Authority invited tenders from economic operators (“Tenderers”) for the provision of the goods described in Appendix 1 to the RFT (the “Goods”).  References to the RFT shall include any clarifications issued by the Contracting Authority via the messaging facility on </w:t>
            </w:r>
            <w:hyperlink r:id="rId23" w:history="1">
              <w:r w:rsidRPr="00596F3B">
                <w:rPr>
                  <w:rStyle w:val="Hyperlink"/>
                  <w:rFonts w:ascii="Calibri" w:hAnsi="Calibri" w:cs="Calibri"/>
                  <w:sz w:val="22"/>
                  <w:szCs w:val="22"/>
                  <w:highlight w:val="lightGray"/>
                </w:rPr>
                <w:t>www.etenders.gov.ie</w:t>
              </w:r>
            </w:hyperlink>
            <w:r w:rsidRPr="006137DD">
              <w:rPr>
                <w:rFonts w:ascii="Calibri" w:hAnsi="Calibri" w:cs="Calibri"/>
                <w:szCs w:val="22"/>
                <w:lang w:val="en-US"/>
              </w:rPr>
              <w:t xml:space="preserve"> </w:t>
            </w:r>
            <w:r w:rsidRPr="00596F3B">
              <w:rPr>
                <w:rFonts w:ascii="Calibri" w:hAnsi="Calibri"/>
                <w:sz w:val="22"/>
                <w:szCs w:val="22"/>
              </w:rPr>
              <w:t>between</w:t>
            </w:r>
            <w:r w:rsidRPr="006137DD">
              <w:rPr>
                <w:rFonts w:ascii="Calibri" w:hAnsi="Calibri" w:cs="Calibri"/>
                <w:szCs w:val="22"/>
                <w:lang w:val="en-US"/>
              </w:rPr>
              <w:t xml:space="preserve"> </w:t>
            </w:r>
            <w:sdt>
              <w:sdtPr>
                <w:rPr>
                  <w:rFonts w:ascii="Calibri" w:hAnsi="Calibri" w:cs="Calibri"/>
                  <w:sz w:val="22"/>
                  <w:szCs w:val="22"/>
                  <w:highlight w:val="cyan"/>
                  <w:lang w:val="en-US"/>
                </w:rPr>
                <w:id w:val="25683200"/>
              </w:sdtPr>
              <w:sdtEndPr/>
              <w:sdtContent>
                <w:r w:rsidRPr="00596F3B">
                  <w:rPr>
                    <w:rFonts w:ascii="Calibri" w:hAnsi="Calibri" w:cs="Calibri"/>
                    <w:sz w:val="22"/>
                    <w:szCs w:val="22"/>
                    <w:highlight w:val="lightGray"/>
                    <w:lang w:val="en-US"/>
                  </w:rPr>
                  <w:t>[insert date]</w:t>
                </w:r>
              </w:sdtContent>
            </w:sdt>
            <w:r w:rsidRPr="006137DD">
              <w:rPr>
                <w:rFonts w:ascii="Calibri" w:hAnsi="Calibri" w:cs="Calibri"/>
                <w:szCs w:val="22"/>
                <w:lang w:val="en-US"/>
              </w:rPr>
              <w:t xml:space="preserve"> </w:t>
            </w:r>
            <w:r w:rsidRPr="00596F3B">
              <w:rPr>
                <w:rFonts w:ascii="Calibri" w:hAnsi="Calibri"/>
                <w:sz w:val="22"/>
                <w:szCs w:val="22"/>
              </w:rPr>
              <w:t>and</w:t>
            </w:r>
            <w:r w:rsidRPr="006137DD">
              <w:rPr>
                <w:rFonts w:ascii="Calibri" w:hAnsi="Calibri" w:cs="Calibri"/>
                <w:szCs w:val="22"/>
                <w:lang w:val="en-US"/>
              </w:rPr>
              <w:t xml:space="preserve"> </w:t>
            </w:r>
            <w:sdt>
              <w:sdtPr>
                <w:rPr>
                  <w:rFonts w:ascii="Calibri" w:hAnsi="Calibri" w:cs="Calibri"/>
                  <w:szCs w:val="22"/>
                  <w:highlight w:val="lightGray"/>
                  <w:lang w:val="en-US"/>
                </w:rPr>
                <w:id w:val="25683199"/>
              </w:sdtPr>
              <w:sdtEndPr/>
              <w:sdtContent>
                <w:r w:rsidRPr="00596F3B">
                  <w:rPr>
                    <w:rFonts w:ascii="Calibri" w:hAnsi="Calibri" w:cs="Calibri"/>
                    <w:sz w:val="22"/>
                    <w:szCs w:val="22"/>
                    <w:highlight w:val="lightGray"/>
                    <w:lang w:val="en-US"/>
                  </w:rPr>
                  <w:t>[insert date]</w:t>
                </w:r>
              </w:sdtContent>
            </w:sdt>
            <w:r w:rsidRPr="006137DD">
              <w:rPr>
                <w:rFonts w:ascii="Calibri" w:hAnsi="Calibri" w:cs="Calibri"/>
                <w:szCs w:val="22"/>
                <w:lang w:val="en-US"/>
              </w:rPr>
              <w:t xml:space="preserve"> </w:t>
            </w:r>
            <w:r w:rsidRPr="00596F3B">
              <w:rPr>
                <w:rFonts w:ascii="Calibri" w:hAnsi="Calibri"/>
                <w:sz w:val="22"/>
                <w:szCs w:val="22"/>
              </w:rPr>
              <w:t>(the “RFT Clarifications”).  The RFT (including the RFT Clarifications) is hereby incorporated by reference into this Agreement.</w:t>
            </w:r>
          </w:p>
        </w:tc>
      </w:tr>
      <w:tr w:rsidR="00581B1E" w:rsidRPr="006137DD" w14:paraId="3725AA8A" w14:textId="77777777" w:rsidTr="003F5908">
        <w:tc>
          <w:tcPr>
            <w:tcW w:w="349" w:type="pct"/>
            <w:hideMark/>
          </w:tcPr>
          <w:p w14:paraId="6BBCA6FB" w14:textId="77777777" w:rsidR="00581B1E" w:rsidRPr="006137DD" w:rsidRDefault="00581B1E" w:rsidP="00596F3B">
            <w:pPr>
              <w:spacing w:line="276" w:lineRule="auto"/>
              <w:rPr>
                <w:rFonts w:ascii="Calibri" w:hAnsi="Calibri" w:cs="Calibri"/>
                <w:color w:val="0000FF"/>
                <w:szCs w:val="22"/>
              </w:rPr>
            </w:pPr>
            <w:r w:rsidRPr="006137DD">
              <w:rPr>
                <w:rFonts w:ascii="Calibri" w:hAnsi="Calibri" w:cs="Calibri"/>
                <w:color w:val="0000FF"/>
                <w:szCs w:val="22"/>
              </w:rPr>
              <w:t>B.</w:t>
            </w:r>
          </w:p>
        </w:tc>
        <w:tc>
          <w:tcPr>
            <w:tcW w:w="4651" w:type="pct"/>
            <w:hideMark/>
          </w:tcPr>
          <w:p w14:paraId="3F5EE937" w14:textId="77777777" w:rsidR="00581B1E" w:rsidRPr="006137DD" w:rsidRDefault="00581B1E" w:rsidP="00596F3B">
            <w:pPr>
              <w:spacing w:after="120" w:line="276" w:lineRule="auto"/>
              <w:jc w:val="both"/>
              <w:rPr>
                <w:rFonts w:ascii="Calibri" w:hAnsi="Calibri" w:cs="Calibri"/>
                <w:szCs w:val="22"/>
              </w:rPr>
            </w:pPr>
            <w:r w:rsidRPr="00596F3B">
              <w:rPr>
                <w:rFonts w:ascii="Calibri" w:hAnsi="Calibri"/>
                <w:sz w:val="22"/>
                <w:szCs w:val="22"/>
              </w:rPr>
              <w:t xml:space="preserve">The Contractor submitted a response to the RFT dated </w:t>
            </w:r>
            <w:sdt>
              <w:sdtPr>
                <w:rPr>
                  <w:rFonts w:ascii="Calibri" w:hAnsi="Calibri"/>
                  <w:sz w:val="22"/>
                  <w:szCs w:val="22"/>
                </w:rPr>
                <w:id w:val="25683196"/>
              </w:sdtPr>
              <w:sdtEndPr/>
              <w:sdtContent>
                <w:r w:rsidRPr="00596F3B">
                  <w:rPr>
                    <w:rFonts w:ascii="Calibri" w:hAnsi="Calibri"/>
                    <w:sz w:val="22"/>
                    <w:szCs w:val="22"/>
                  </w:rPr>
                  <w:fldChar w:fldCharType="begin">
                    <w:ffData>
                      <w:name w:val=""/>
                      <w:enabled/>
                      <w:calcOnExit w:val="0"/>
                      <w:textInput>
                        <w:default w:val="[insert date of tender]"/>
                      </w:textInput>
                    </w:ffData>
                  </w:fldChar>
                </w:r>
                <w:r w:rsidRPr="00596F3B">
                  <w:rPr>
                    <w:rFonts w:ascii="Calibri" w:hAnsi="Calibri"/>
                    <w:sz w:val="22"/>
                    <w:szCs w:val="22"/>
                  </w:rPr>
                  <w:instrText xml:space="preserve"> FORMTEXT </w:instrText>
                </w:r>
                <w:r w:rsidRPr="00596F3B">
                  <w:rPr>
                    <w:rFonts w:ascii="Calibri" w:hAnsi="Calibri"/>
                    <w:sz w:val="22"/>
                    <w:szCs w:val="22"/>
                  </w:rPr>
                </w:r>
                <w:r w:rsidRPr="00596F3B">
                  <w:rPr>
                    <w:rFonts w:ascii="Calibri" w:hAnsi="Calibri"/>
                    <w:sz w:val="22"/>
                    <w:szCs w:val="22"/>
                  </w:rPr>
                  <w:fldChar w:fldCharType="separate"/>
                </w:r>
                <w:r w:rsidRPr="00596F3B">
                  <w:rPr>
                    <w:rFonts w:ascii="Calibri" w:hAnsi="Calibri"/>
                    <w:sz w:val="22"/>
                    <w:szCs w:val="22"/>
                  </w:rPr>
                  <w:t>[insert date of tender]</w:t>
                </w:r>
                <w:r w:rsidRPr="00596F3B">
                  <w:rPr>
                    <w:rFonts w:ascii="Calibri" w:hAnsi="Calibri"/>
                    <w:sz w:val="22"/>
                    <w:szCs w:val="22"/>
                  </w:rPr>
                  <w:fldChar w:fldCharType="end"/>
                </w:r>
              </w:sdtContent>
            </w:sdt>
            <w:r w:rsidRPr="00596F3B">
              <w:rPr>
                <w:rFonts w:ascii="Calibri" w:hAnsi="Calibri"/>
                <w:sz w:val="22"/>
                <w:szCs w:val="22"/>
              </w:rPr>
              <w:t xml:space="preserve"> (“the Submission”). References to the Submission shall include any clarifications issued by the Contractor in writing to the Contracting Authority between </w:t>
            </w:r>
            <w:sdt>
              <w:sdtPr>
                <w:rPr>
                  <w:rFonts w:ascii="Calibri" w:hAnsi="Calibri"/>
                  <w:sz w:val="22"/>
                  <w:szCs w:val="22"/>
                </w:rPr>
                <w:id w:val="25683197"/>
              </w:sdtPr>
              <w:sdtEndPr/>
              <w:sdtContent>
                <w:r w:rsidRPr="00596F3B">
                  <w:rPr>
                    <w:rFonts w:ascii="Calibri" w:hAnsi="Calibri"/>
                    <w:sz w:val="22"/>
                    <w:szCs w:val="22"/>
                  </w:rPr>
                  <w:t>[insert date]</w:t>
                </w:r>
              </w:sdtContent>
            </w:sdt>
            <w:r w:rsidRPr="00596F3B">
              <w:rPr>
                <w:rFonts w:ascii="Calibri" w:hAnsi="Calibri"/>
                <w:sz w:val="22"/>
                <w:szCs w:val="22"/>
              </w:rPr>
              <w:t xml:space="preserve"> and </w:t>
            </w:r>
            <w:sdt>
              <w:sdtPr>
                <w:rPr>
                  <w:rFonts w:ascii="Calibri" w:hAnsi="Calibri"/>
                  <w:sz w:val="22"/>
                  <w:szCs w:val="22"/>
                </w:rPr>
                <w:id w:val="25683198"/>
              </w:sdtPr>
              <w:sdtEndPr/>
              <w:sdtContent>
                <w:r w:rsidRPr="00596F3B">
                  <w:rPr>
                    <w:rFonts w:ascii="Calibri" w:hAnsi="Calibri"/>
                    <w:sz w:val="22"/>
                    <w:szCs w:val="22"/>
                  </w:rPr>
                  <w:t>[insert date]</w:t>
                </w:r>
              </w:sdtContent>
            </w:sdt>
            <w:r w:rsidRPr="00596F3B">
              <w:rPr>
                <w:rFonts w:ascii="Calibri" w:hAnsi="Calibri"/>
                <w:sz w:val="22"/>
                <w:szCs w:val="22"/>
              </w:rPr>
              <w:t xml:space="preserve"> (the “Submission Clarifications”). The Submission (including the Submission Clarifications) is hereby incorporated by reference into this Agreement.</w:t>
            </w:r>
            <w:r w:rsidRPr="006137DD">
              <w:rPr>
                <w:rFonts w:ascii="Calibri" w:hAnsi="Calibri" w:cs="Calibri"/>
                <w:szCs w:val="22"/>
              </w:rPr>
              <w:t xml:space="preserve"> </w:t>
            </w:r>
          </w:p>
        </w:tc>
      </w:tr>
    </w:tbl>
    <w:p w14:paraId="3B0C3584" w14:textId="77777777" w:rsidR="00581B1E" w:rsidRPr="006137DD" w:rsidRDefault="00581B1E" w:rsidP="00581B1E">
      <w:pPr>
        <w:pStyle w:val="Heading2"/>
        <w:rPr>
          <w:rFonts w:ascii="Calibri" w:hAnsi="Calibri" w:cs="Calibri"/>
        </w:rPr>
      </w:pPr>
      <w:r w:rsidRPr="006137DD">
        <w:rPr>
          <w:rFonts w:ascii="Calibri" w:hAnsi="Calibri" w:cs="Calibri"/>
        </w:rPr>
        <w:t>IT IS HEREBY AGREED AS FOLLOWS:</w:t>
      </w:r>
    </w:p>
    <w:tbl>
      <w:tblPr>
        <w:tblW w:w="0" w:type="auto"/>
        <w:tblLook w:val="01E0" w:firstRow="1" w:lastRow="1" w:firstColumn="1" w:lastColumn="1" w:noHBand="0" w:noVBand="0"/>
      </w:tblPr>
      <w:tblGrid>
        <w:gridCol w:w="671"/>
        <w:gridCol w:w="527"/>
        <w:gridCol w:w="7873"/>
      </w:tblGrid>
      <w:tr w:rsidR="00581B1E" w:rsidRPr="006137DD" w14:paraId="370EAE1C" w14:textId="77777777" w:rsidTr="003F5908">
        <w:tc>
          <w:tcPr>
            <w:tcW w:w="671" w:type="dxa"/>
            <w:hideMark/>
          </w:tcPr>
          <w:p w14:paraId="5E6DEA6F"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1.</w:t>
            </w:r>
          </w:p>
        </w:tc>
        <w:tc>
          <w:tcPr>
            <w:tcW w:w="8400" w:type="dxa"/>
            <w:gridSpan w:val="2"/>
            <w:hideMark/>
          </w:tcPr>
          <w:p w14:paraId="39C78A3A" w14:textId="77777777" w:rsidR="00581B1E" w:rsidRPr="006137DD" w:rsidRDefault="00581B1E" w:rsidP="00596F3B">
            <w:pPr>
              <w:spacing w:after="120" w:line="276" w:lineRule="auto"/>
              <w:jc w:val="both"/>
              <w:rPr>
                <w:rFonts w:ascii="Calibri" w:hAnsi="Calibri" w:cs="Calibri"/>
                <w:szCs w:val="22"/>
              </w:rPr>
            </w:pPr>
            <w:r w:rsidRPr="00596F3B">
              <w:rPr>
                <w:rFonts w:ascii="Calibri" w:hAnsi="Calibri"/>
                <w:sz w:val="22"/>
                <w:szCs w:val="22"/>
              </w:rPr>
              <w:t>This Agreement consists of the following documents, and in the case of conflict of wording, in the following order of priority:</w:t>
            </w:r>
          </w:p>
        </w:tc>
      </w:tr>
      <w:tr w:rsidR="00581B1E" w:rsidRPr="006137DD" w14:paraId="4E8EADD3" w14:textId="77777777" w:rsidTr="003F5908">
        <w:tc>
          <w:tcPr>
            <w:tcW w:w="671" w:type="dxa"/>
          </w:tcPr>
          <w:p w14:paraId="493A363F" w14:textId="77777777" w:rsidR="00581B1E" w:rsidRPr="00596F3B" w:rsidRDefault="00581B1E" w:rsidP="003F5908">
            <w:pPr>
              <w:rPr>
                <w:rFonts w:ascii="Calibri" w:hAnsi="Calibri" w:cs="Calibri"/>
                <w:color w:val="0000FF"/>
                <w:sz w:val="22"/>
                <w:szCs w:val="22"/>
              </w:rPr>
            </w:pPr>
          </w:p>
        </w:tc>
        <w:tc>
          <w:tcPr>
            <w:tcW w:w="527" w:type="dxa"/>
            <w:hideMark/>
          </w:tcPr>
          <w:p w14:paraId="593FF311" w14:textId="77777777" w:rsidR="00581B1E" w:rsidRPr="00596F3B" w:rsidRDefault="00581B1E" w:rsidP="00596F3B">
            <w:pPr>
              <w:spacing w:after="120" w:line="276" w:lineRule="auto"/>
              <w:jc w:val="both"/>
              <w:rPr>
                <w:rFonts w:ascii="Calibri" w:hAnsi="Calibri"/>
                <w:sz w:val="22"/>
                <w:szCs w:val="22"/>
              </w:rPr>
            </w:pPr>
            <w:proofErr w:type="spellStart"/>
            <w:r w:rsidRPr="00596F3B">
              <w:rPr>
                <w:rFonts w:ascii="Calibri" w:hAnsi="Calibri"/>
                <w:sz w:val="22"/>
                <w:szCs w:val="22"/>
              </w:rPr>
              <w:t>i</w:t>
            </w:r>
            <w:proofErr w:type="spellEnd"/>
            <w:r w:rsidRPr="00596F3B">
              <w:rPr>
                <w:rFonts w:ascii="Calibri" w:hAnsi="Calibri"/>
                <w:sz w:val="22"/>
                <w:szCs w:val="22"/>
              </w:rPr>
              <w:t>.</w:t>
            </w:r>
          </w:p>
        </w:tc>
        <w:tc>
          <w:tcPr>
            <w:tcW w:w="7873" w:type="dxa"/>
            <w:hideMark/>
          </w:tcPr>
          <w:p w14:paraId="055CA766" w14:textId="3AB4F072" w:rsidR="00581B1E" w:rsidRPr="00596F3B" w:rsidRDefault="00581B1E" w:rsidP="00BF05C8">
            <w:pPr>
              <w:spacing w:after="120" w:line="276" w:lineRule="auto"/>
              <w:jc w:val="both"/>
              <w:rPr>
                <w:rFonts w:ascii="Calibri" w:hAnsi="Calibri"/>
                <w:sz w:val="22"/>
                <w:szCs w:val="22"/>
              </w:rPr>
            </w:pPr>
            <w:r w:rsidRPr="00596F3B">
              <w:rPr>
                <w:rFonts w:ascii="Calibri" w:hAnsi="Calibri"/>
                <w:sz w:val="22"/>
                <w:szCs w:val="22"/>
              </w:rPr>
              <w:t xml:space="preserve">This Agreement and Schedules A to </w:t>
            </w:r>
            <w:proofErr w:type="spellStart"/>
            <w:r w:rsidR="00BF05C8">
              <w:rPr>
                <w:rFonts w:ascii="Calibri" w:hAnsi="Calibri"/>
                <w:sz w:val="22"/>
                <w:szCs w:val="22"/>
              </w:rPr>
              <w:t>E</w:t>
            </w:r>
            <w:proofErr w:type="spellEnd"/>
            <w:r w:rsidRPr="00596F3B">
              <w:rPr>
                <w:rFonts w:ascii="Calibri" w:hAnsi="Calibri"/>
                <w:sz w:val="22"/>
                <w:szCs w:val="22"/>
              </w:rPr>
              <w:t xml:space="preserve"> attached hereto;</w:t>
            </w:r>
          </w:p>
        </w:tc>
      </w:tr>
      <w:tr w:rsidR="00581B1E" w:rsidRPr="006137DD" w14:paraId="49F977B9" w14:textId="77777777" w:rsidTr="003F5908">
        <w:tc>
          <w:tcPr>
            <w:tcW w:w="671" w:type="dxa"/>
          </w:tcPr>
          <w:p w14:paraId="52AF5337" w14:textId="77777777" w:rsidR="00581B1E" w:rsidRPr="00596F3B" w:rsidRDefault="00581B1E" w:rsidP="003F5908">
            <w:pPr>
              <w:rPr>
                <w:rFonts w:ascii="Calibri" w:hAnsi="Calibri" w:cs="Calibri"/>
                <w:color w:val="0000FF"/>
                <w:sz w:val="22"/>
                <w:szCs w:val="22"/>
              </w:rPr>
            </w:pPr>
          </w:p>
        </w:tc>
        <w:tc>
          <w:tcPr>
            <w:tcW w:w="527" w:type="dxa"/>
            <w:hideMark/>
          </w:tcPr>
          <w:p w14:paraId="2B183D79"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ii.</w:t>
            </w:r>
          </w:p>
        </w:tc>
        <w:tc>
          <w:tcPr>
            <w:tcW w:w="7873" w:type="dxa"/>
            <w:hideMark/>
          </w:tcPr>
          <w:p w14:paraId="5BFB124A"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 xml:space="preserve">The RFT; </w:t>
            </w:r>
          </w:p>
        </w:tc>
      </w:tr>
      <w:tr w:rsidR="00581B1E" w:rsidRPr="006137DD" w14:paraId="67E05EF7" w14:textId="77777777" w:rsidTr="003F5908">
        <w:tc>
          <w:tcPr>
            <w:tcW w:w="671" w:type="dxa"/>
          </w:tcPr>
          <w:p w14:paraId="0272E20E" w14:textId="77777777" w:rsidR="00581B1E" w:rsidRPr="00596F3B" w:rsidRDefault="00581B1E" w:rsidP="003F5908">
            <w:pPr>
              <w:rPr>
                <w:rFonts w:ascii="Calibri" w:hAnsi="Calibri" w:cs="Calibri"/>
                <w:color w:val="0000FF"/>
                <w:sz w:val="22"/>
                <w:szCs w:val="22"/>
              </w:rPr>
            </w:pPr>
          </w:p>
        </w:tc>
        <w:tc>
          <w:tcPr>
            <w:tcW w:w="527" w:type="dxa"/>
            <w:hideMark/>
          </w:tcPr>
          <w:p w14:paraId="0C56F181"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iii.</w:t>
            </w:r>
          </w:p>
        </w:tc>
        <w:tc>
          <w:tcPr>
            <w:tcW w:w="7873" w:type="dxa"/>
            <w:hideMark/>
          </w:tcPr>
          <w:p w14:paraId="7E7BA11A"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The Submission.</w:t>
            </w:r>
          </w:p>
        </w:tc>
      </w:tr>
      <w:tr w:rsidR="00581B1E" w:rsidRPr="006137DD" w14:paraId="02A060F5" w14:textId="77777777" w:rsidTr="003F5908">
        <w:tc>
          <w:tcPr>
            <w:tcW w:w="671" w:type="dxa"/>
            <w:hideMark/>
          </w:tcPr>
          <w:p w14:paraId="25A81674"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2.</w:t>
            </w:r>
          </w:p>
        </w:tc>
        <w:tc>
          <w:tcPr>
            <w:tcW w:w="8400" w:type="dxa"/>
            <w:gridSpan w:val="2"/>
            <w:hideMark/>
          </w:tcPr>
          <w:p w14:paraId="3C72291F"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581B1E" w:rsidRPr="006137DD" w14:paraId="606C6E98" w14:textId="77777777" w:rsidTr="003F5908">
        <w:tc>
          <w:tcPr>
            <w:tcW w:w="671" w:type="dxa"/>
            <w:hideMark/>
          </w:tcPr>
          <w:p w14:paraId="5DB4508C"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3.</w:t>
            </w:r>
          </w:p>
        </w:tc>
        <w:tc>
          <w:tcPr>
            <w:tcW w:w="8400" w:type="dxa"/>
            <w:gridSpan w:val="2"/>
            <w:hideMark/>
          </w:tcPr>
          <w:p w14:paraId="6982F7E1"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 xml:space="preserve">Subject to the terms and conditions of this Agreement, the Client agrees to pay to the Contractor the charges as stipulated in Schedule C (“the Charges”).  The Charges are exclusive of VAT which shall be due at the rate applicable on the date of the VAT invoice. </w:t>
            </w:r>
          </w:p>
        </w:tc>
      </w:tr>
      <w:tr w:rsidR="00581B1E" w:rsidRPr="006137DD" w14:paraId="3B70968C" w14:textId="77777777" w:rsidTr="003F5908">
        <w:tc>
          <w:tcPr>
            <w:tcW w:w="671" w:type="dxa"/>
            <w:hideMark/>
          </w:tcPr>
          <w:p w14:paraId="3ADBA0B9"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4.</w:t>
            </w:r>
          </w:p>
        </w:tc>
        <w:tc>
          <w:tcPr>
            <w:tcW w:w="8400" w:type="dxa"/>
            <w:gridSpan w:val="2"/>
            <w:hideMark/>
          </w:tcPr>
          <w:p w14:paraId="16B1BB71"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 xml:space="preserve">For the purposes of this Agreement, the Client’s Contact is </w:t>
            </w:r>
            <w:sdt>
              <w:sdtPr>
                <w:rPr>
                  <w:rFonts w:ascii="Calibri" w:hAnsi="Calibri"/>
                  <w:sz w:val="22"/>
                  <w:szCs w:val="22"/>
                </w:rPr>
                <w:id w:val="620318065"/>
              </w:sdtPr>
              <w:sdtEndPr/>
              <w:sdtContent>
                <w:r w:rsidRPr="00596F3B">
                  <w:rPr>
                    <w:rFonts w:ascii="Calibri" w:hAnsi="Calibri"/>
                    <w:sz w:val="22"/>
                    <w:szCs w:val="22"/>
                  </w:rPr>
                  <w:t>[insert contact name]</w:t>
                </w:r>
              </w:sdtContent>
            </w:sdt>
            <w:r w:rsidRPr="00596F3B">
              <w:rPr>
                <w:rFonts w:ascii="Calibri" w:hAnsi="Calibri"/>
                <w:sz w:val="22"/>
                <w:szCs w:val="22"/>
              </w:rPr>
              <w:t xml:space="preserve"> of </w:t>
            </w:r>
            <w:bookmarkStart w:id="106" w:name="Text39"/>
            <w:sdt>
              <w:sdtPr>
                <w:rPr>
                  <w:rFonts w:ascii="Calibri" w:hAnsi="Calibri"/>
                  <w:sz w:val="22"/>
                  <w:szCs w:val="22"/>
                </w:rPr>
                <w:id w:val="25683192"/>
              </w:sdtPr>
              <w:sdtEndPr/>
              <w:sdtContent>
                <w:r w:rsidRPr="00596F3B">
                  <w:rPr>
                    <w:rFonts w:ascii="Calibri" w:hAnsi="Calibri"/>
                    <w:sz w:val="22"/>
                    <w:szCs w:val="22"/>
                  </w:rPr>
                  <w:fldChar w:fldCharType="begin">
                    <w:ffData>
                      <w:name w:val="Text39"/>
                      <w:enabled/>
                      <w:calcOnExit w:val="0"/>
                      <w:textInput>
                        <w:default w:val="[insert contact address]"/>
                      </w:textInput>
                    </w:ffData>
                  </w:fldChar>
                </w:r>
                <w:r w:rsidRPr="00596F3B">
                  <w:rPr>
                    <w:rFonts w:ascii="Calibri" w:hAnsi="Calibri"/>
                    <w:sz w:val="22"/>
                    <w:szCs w:val="22"/>
                  </w:rPr>
                  <w:instrText xml:space="preserve"> FORMTEXT </w:instrText>
                </w:r>
                <w:r w:rsidRPr="00596F3B">
                  <w:rPr>
                    <w:rFonts w:ascii="Calibri" w:hAnsi="Calibri"/>
                    <w:sz w:val="22"/>
                    <w:szCs w:val="22"/>
                  </w:rPr>
                </w:r>
                <w:r w:rsidRPr="00596F3B">
                  <w:rPr>
                    <w:rFonts w:ascii="Calibri" w:hAnsi="Calibri"/>
                    <w:sz w:val="22"/>
                    <w:szCs w:val="22"/>
                  </w:rPr>
                  <w:fldChar w:fldCharType="separate"/>
                </w:r>
                <w:r w:rsidRPr="00596F3B">
                  <w:rPr>
                    <w:rFonts w:ascii="Calibri" w:hAnsi="Calibri"/>
                    <w:sz w:val="22"/>
                    <w:szCs w:val="22"/>
                  </w:rPr>
                  <w:t>[insert contact address]</w:t>
                </w:r>
                <w:r w:rsidRPr="00596F3B">
                  <w:rPr>
                    <w:rFonts w:ascii="Calibri" w:hAnsi="Calibri"/>
                    <w:sz w:val="22"/>
                    <w:szCs w:val="22"/>
                  </w:rPr>
                  <w:fldChar w:fldCharType="end"/>
                </w:r>
                <w:bookmarkEnd w:id="106"/>
              </w:sdtContent>
            </w:sdt>
            <w:r w:rsidRPr="00596F3B">
              <w:rPr>
                <w:rFonts w:ascii="Calibri" w:hAnsi="Calibri"/>
                <w:sz w:val="22"/>
                <w:szCs w:val="22"/>
              </w:rPr>
              <w:t xml:space="preserve">; the Contractor’s Contact is </w:t>
            </w:r>
            <w:sdt>
              <w:sdtPr>
                <w:rPr>
                  <w:rFonts w:ascii="Calibri" w:hAnsi="Calibri"/>
                  <w:sz w:val="22"/>
                  <w:szCs w:val="22"/>
                </w:rPr>
                <w:id w:val="25683194"/>
              </w:sdtPr>
              <w:sdtEndPr/>
              <w:sdtContent>
                <w:r w:rsidRPr="00596F3B">
                  <w:rPr>
                    <w:rFonts w:ascii="Calibri" w:hAnsi="Calibri"/>
                    <w:sz w:val="22"/>
                    <w:szCs w:val="22"/>
                  </w:rPr>
                  <w:t>[Contractor contact name]</w:t>
                </w:r>
              </w:sdtContent>
            </w:sdt>
            <w:r w:rsidRPr="00596F3B">
              <w:rPr>
                <w:rFonts w:ascii="Calibri" w:hAnsi="Calibri"/>
                <w:sz w:val="22"/>
                <w:szCs w:val="22"/>
              </w:rPr>
              <w:t xml:space="preserve"> of </w:t>
            </w:r>
            <w:sdt>
              <w:sdtPr>
                <w:rPr>
                  <w:rFonts w:ascii="Calibri" w:hAnsi="Calibri"/>
                  <w:sz w:val="22"/>
                  <w:szCs w:val="22"/>
                  <w:highlight w:val="lightGray"/>
                </w:rPr>
                <w:id w:val="25683195"/>
              </w:sdtPr>
              <w:sdtEndPr/>
              <w:sdtContent>
                <w:r w:rsidRPr="00596F3B">
                  <w:rPr>
                    <w:rFonts w:ascii="Calibri" w:hAnsi="Calibri"/>
                    <w:sz w:val="22"/>
                    <w:szCs w:val="22"/>
                    <w:highlight w:val="lightGray"/>
                  </w:rPr>
                  <w:t>[Contractor contact address].</w:t>
                </w:r>
              </w:sdtContent>
            </w:sdt>
          </w:p>
        </w:tc>
      </w:tr>
      <w:tr w:rsidR="00581B1E" w:rsidRPr="006137DD" w14:paraId="32F755B8" w14:textId="77777777" w:rsidTr="003F5908">
        <w:tc>
          <w:tcPr>
            <w:tcW w:w="671" w:type="dxa"/>
            <w:hideMark/>
          </w:tcPr>
          <w:p w14:paraId="694C510C"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5.</w:t>
            </w:r>
          </w:p>
        </w:tc>
        <w:tc>
          <w:tcPr>
            <w:tcW w:w="8400" w:type="dxa"/>
            <w:gridSpan w:val="2"/>
            <w:hideMark/>
          </w:tcPr>
          <w:p w14:paraId="144F88D3" w14:textId="0D022C42" w:rsidR="00581B1E" w:rsidRPr="0007317F" w:rsidRDefault="00581B1E" w:rsidP="0007317F">
            <w:pPr>
              <w:spacing w:after="120" w:line="276" w:lineRule="auto"/>
              <w:jc w:val="both"/>
              <w:rPr>
                <w:rFonts w:ascii="Calibri" w:hAnsi="Calibri"/>
                <w:sz w:val="22"/>
                <w:szCs w:val="22"/>
              </w:rPr>
            </w:pPr>
            <w:r w:rsidRPr="00596F3B">
              <w:rPr>
                <w:rFonts w:ascii="Calibri" w:hAnsi="Calibri"/>
                <w:sz w:val="22"/>
                <w:szCs w:val="22"/>
              </w:rPr>
              <w:t xml:space="preserve">This Agreement shall take effect on the date of this Agreement (“the Effective Date”) and shall expire on </w:t>
            </w:r>
            <w:r w:rsidRPr="00596F3B">
              <w:rPr>
                <w:rFonts w:ascii="Calibri" w:hAnsi="Calibri"/>
                <w:sz w:val="22"/>
                <w:szCs w:val="22"/>
              </w:rPr>
              <w:fldChar w:fldCharType="begin">
                <w:ffData>
                  <w:name w:val="Text142"/>
                  <w:enabled/>
                  <w:calcOnExit w:val="0"/>
                  <w:textInput>
                    <w:default w:val="[Insert date]"/>
                  </w:textInput>
                </w:ffData>
              </w:fldChar>
            </w:r>
            <w:bookmarkStart w:id="107" w:name="Text142"/>
            <w:r w:rsidRPr="00596F3B">
              <w:rPr>
                <w:rFonts w:ascii="Calibri" w:hAnsi="Calibri"/>
                <w:sz w:val="22"/>
                <w:szCs w:val="22"/>
              </w:rPr>
              <w:instrText xml:space="preserve"> FORMTEXT </w:instrText>
            </w:r>
            <w:r w:rsidRPr="00596F3B">
              <w:rPr>
                <w:rFonts w:ascii="Calibri" w:hAnsi="Calibri"/>
                <w:sz w:val="22"/>
                <w:szCs w:val="22"/>
              </w:rPr>
            </w:r>
            <w:r w:rsidRPr="00596F3B">
              <w:rPr>
                <w:rFonts w:ascii="Calibri" w:hAnsi="Calibri"/>
                <w:sz w:val="22"/>
                <w:szCs w:val="22"/>
              </w:rPr>
              <w:fldChar w:fldCharType="separate"/>
            </w:r>
            <w:r w:rsidRPr="00596F3B">
              <w:rPr>
                <w:rFonts w:ascii="Calibri" w:hAnsi="Calibri"/>
                <w:sz w:val="22"/>
                <w:szCs w:val="22"/>
              </w:rPr>
              <w:t>[Insert date]</w:t>
            </w:r>
            <w:r w:rsidRPr="00596F3B">
              <w:rPr>
                <w:rFonts w:ascii="Calibri" w:hAnsi="Calibri"/>
                <w:sz w:val="22"/>
                <w:szCs w:val="22"/>
              </w:rPr>
              <w:fldChar w:fldCharType="end"/>
            </w:r>
            <w:bookmarkEnd w:id="107"/>
            <w:r w:rsidRPr="00596F3B">
              <w:rPr>
                <w:rFonts w:ascii="Calibri" w:hAnsi="Calibri"/>
                <w:sz w:val="22"/>
                <w:szCs w:val="22"/>
              </w:rPr>
              <w:t>, unless it is otherwise terminated in accordance with the provisions of this Agreement or otherwise lawfully terminated or otherwise lawfully extended as agreed between the Parties (“the Term”).</w:t>
            </w:r>
          </w:p>
          <w:p w14:paraId="4A40CCA3" w14:textId="47C90FD2" w:rsidR="00581B1E" w:rsidRPr="006137DD" w:rsidRDefault="00581B1E" w:rsidP="00596F3B">
            <w:pPr>
              <w:spacing w:after="120" w:line="276" w:lineRule="auto"/>
              <w:jc w:val="both"/>
              <w:rPr>
                <w:rFonts w:ascii="Calibri" w:hAnsi="Calibri" w:cs="Calibri"/>
              </w:rPr>
            </w:pPr>
            <w:r w:rsidRPr="00596F3B">
              <w:rPr>
                <w:rFonts w:ascii="Calibri" w:hAnsi="Calibri"/>
                <w:noProof/>
                <w:sz w:val="22"/>
                <w:szCs w:val="22"/>
              </w:rPr>
              <w:t xml:space="preserve">The Client reserves the right to extend the Term for a period or periods of up to </w:t>
            </w:r>
            <w:r w:rsidR="0007317F">
              <w:rPr>
                <w:rFonts w:ascii="Calibri" w:hAnsi="Calibri"/>
                <w:noProof/>
                <w:sz w:val="22"/>
                <w:szCs w:val="22"/>
              </w:rPr>
              <w:t xml:space="preserve">12 </w:t>
            </w:r>
            <w:r w:rsidRPr="00596F3B">
              <w:rPr>
                <w:rFonts w:ascii="Calibri" w:hAnsi="Calibri"/>
                <w:noProof/>
                <w:sz w:val="22"/>
                <w:szCs w:val="22"/>
              </w:rPr>
              <w:t xml:space="preserve">months with a maximum of </w:t>
            </w:r>
            <w:r w:rsidR="0007317F">
              <w:rPr>
                <w:rFonts w:ascii="Calibri" w:hAnsi="Calibri"/>
                <w:noProof/>
                <w:sz w:val="22"/>
                <w:szCs w:val="22"/>
              </w:rPr>
              <w:t xml:space="preserve">2 </w:t>
            </w:r>
            <w:r w:rsidRPr="00596F3B">
              <w:rPr>
                <w:rFonts w:ascii="Calibri" w:hAnsi="Calibri"/>
                <w:noProof/>
                <w:sz w:val="22"/>
                <w:szCs w:val="22"/>
              </w:rPr>
              <w:t>such extensions permitted subject to its obligations at law.</w:t>
            </w:r>
          </w:p>
        </w:tc>
      </w:tr>
      <w:tr w:rsidR="00581B1E" w:rsidRPr="006137DD" w14:paraId="1BDF56C9" w14:textId="77777777" w:rsidTr="003F5908">
        <w:tc>
          <w:tcPr>
            <w:tcW w:w="671" w:type="dxa"/>
            <w:hideMark/>
          </w:tcPr>
          <w:p w14:paraId="55A038C7"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6.</w:t>
            </w:r>
          </w:p>
        </w:tc>
        <w:tc>
          <w:tcPr>
            <w:tcW w:w="8400" w:type="dxa"/>
            <w:gridSpan w:val="2"/>
            <w:hideMark/>
          </w:tcPr>
          <w:p w14:paraId="7EAF0853"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Unless otherwise specified herein, a defined term used in this Agreement shall have the same meaning as assigned to it in the RFT.</w:t>
            </w:r>
          </w:p>
        </w:tc>
      </w:tr>
      <w:tr w:rsidR="00581B1E" w:rsidRPr="006137DD" w14:paraId="0CDC4CE7" w14:textId="77777777" w:rsidTr="003F5908">
        <w:tc>
          <w:tcPr>
            <w:tcW w:w="671" w:type="dxa"/>
            <w:hideMark/>
          </w:tcPr>
          <w:p w14:paraId="62110F98"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7.</w:t>
            </w:r>
          </w:p>
        </w:tc>
        <w:tc>
          <w:tcPr>
            <w:tcW w:w="8400" w:type="dxa"/>
            <w:gridSpan w:val="2"/>
            <w:hideMark/>
          </w:tcPr>
          <w:p w14:paraId="43902B5C"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Headings are included for ease of reference only and shall not affect the construction of this Agreement.</w:t>
            </w:r>
          </w:p>
        </w:tc>
      </w:tr>
      <w:tr w:rsidR="00581B1E" w:rsidRPr="006137DD" w14:paraId="3FCC5BC7" w14:textId="77777777" w:rsidTr="003F5908">
        <w:tc>
          <w:tcPr>
            <w:tcW w:w="671" w:type="dxa"/>
            <w:hideMark/>
          </w:tcPr>
          <w:p w14:paraId="7A7F03A5"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8.</w:t>
            </w:r>
          </w:p>
        </w:tc>
        <w:tc>
          <w:tcPr>
            <w:tcW w:w="8400" w:type="dxa"/>
            <w:gridSpan w:val="2"/>
            <w:hideMark/>
          </w:tcPr>
          <w:p w14:paraId="75BBC6F3"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Unless the context requires otherwise, words in the singular may include the plural and vice versa.</w:t>
            </w:r>
          </w:p>
        </w:tc>
      </w:tr>
      <w:tr w:rsidR="00581B1E" w:rsidRPr="006137DD" w14:paraId="6B1040D0" w14:textId="77777777" w:rsidTr="003F5908">
        <w:tc>
          <w:tcPr>
            <w:tcW w:w="671" w:type="dxa"/>
            <w:hideMark/>
          </w:tcPr>
          <w:p w14:paraId="1DE9B2BE"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9.</w:t>
            </w:r>
          </w:p>
        </w:tc>
        <w:tc>
          <w:tcPr>
            <w:tcW w:w="8400" w:type="dxa"/>
            <w:gridSpan w:val="2"/>
            <w:hideMark/>
          </w:tcPr>
          <w:p w14:paraId="297AE782" w14:textId="26593339" w:rsidR="005205B5"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References to any statute, enactment, order, regulation or other legislative instrument shall be construed as a reference to the statute, enactment, order, regulation or instrument as amended, unless specifically indicated otherwise.</w:t>
            </w:r>
          </w:p>
        </w:tc>
      </w:tr>
      <w:tr w:rsidR="005205B5" w:rsidRPr="006137DD" w14:paraId="17C6910B" w14:textId="77777777" w:rsidTr="003F5908">
        <w:tc>
          <w:tcPr>
            <w:tcW w:w="671" w:type="dxa"/>
          </w:tcPr>
          <w:p w14:paraId="10D3D791" w14:textId="37B6FF5B" w:rsidR="005205B5" w:rsidRPr="00596F3B" w:rsidRDefault="005205B5" w:rsidP="003F5908">
            <w:pPr>
              <w:rPr>
                <w:rFonts w:ascii="Calibri" w:hAnsi="Calibri" w:cs="Calibri"/>
                <w:color w:val="0000FF"/>
                <w:sz w:val="22"/>
                <w:szCs w:val="22"/>
              </w:rPr>
            </w:pPr>
            <w:r>
              <w:rPr>
                <w:rFonts w:ascii="Calibri" w:hAnsi="Calibri" w:cs="Calibri"/>
                <w:color w:val="0000FF"/>
                <w:sz w:val="22"/>
                <w:szCs w:val="22"/>
              </w:rPr>
              <w:t>10.</w:t>
            </w:r>
          </w:p>
        </w:tc>
        <w:tc>
          <w:tcPr>
            <w:tcW w:w="8400" w:type="dxa"/>
            <w:gridSpan w:val="2"/>
          </w:tcPr>
          <w:p w14:paraId="2A0187E1" w14:textId="2E4B716F" w:rsidR="005205B5" w:rsidRPr="00596F3B" w:rsidRDefault="005205B5" w:rsidP="00596F3B">
            <w:pPr>
              <w:spacing w:after="120" w:line="276" w:lineRule="auto"/>
              <w:jc w:val="both"/>
              <w:rPr>
                <w:rFonts w:ascii="Calibri" w:hAnsi="Calibri"/>
                <w:sz w:val="22"/>
                <w:szCs w:val="22"/>
              </w:rPr>
            </w:pPr>
            <w:proofErr w:type="gramStart"/>
            <w:r w:rsidRPr="005205B5">
              <w:rPr>
                <w:rFonts w:ascii="Calibri" w:hAnsi="Calibri"/>
                <w:sz w:val="22"/>
                <w:szCs w:val="22"/>
              </w:rPr>
              <w:t>In the event that</w:t>
            </w:r>
            <w:proofErr w:type="gramEnd"/>
            <w:r w:rsidRPr="005205B5">
              <w:rPr>
                <w:rFonts w:ascii="Calibri" w:hAnsi="Calibri"/>
                <w:sz w:val="22"/>
                <w:szCs w:val="22"/>
              </w:rPr>
              <w:t xml:space="preserve">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69935C8D" w14:textId="77777777" w:rsidR="00581B1E" w:rsidRPr="006137DD" w:rsidRDefault="00581B1E" w:rsidP="00581B1E">
      <w:pPr>
        <w:rPr>
          <w:rFonts w:ascii="Calibri" w:hAnsi="Calibri" w:cs="Calibri"/>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5"/>
        <w:gridCol w:w="4526"/>
      </w:tblGrid>
      <w:tr w:rsidR="00581B1E" w:rsidRPr="006137DD" w14:paraId="182E717A" w14:textId="77777777" w:rsidTr="003F5908">
        <w:trPr>
          <w:trHeight w:val="964"/>
        </w:trPr>
        <w:tc>
          <w:tcPr>
            <w:tcW w:w="4651" w:type="dxa"/>
            <w:tcBorders>
              <w:top w:val="single" w:sz="12" w:space="0" w:color="FFFFFF"/>
              <w:left w:val="single" w:sz="12" w:space="0" w:color="FFFFFF"/>
              <w:bottom w:val="single" w:sz="12" w:space="0" w:color="FFFFFF"/>
              <w:right w:val="single" w:sz="12" w:space="0" w:color="FFFFFF"/>
            </w:tcBorders>
            <w:shd w:val="clear" w:color="auto" w:fill="CCCCCC"/>
          </w:tcPr>
          <w:p w14:paraId="55528A21" w14:textId="77777777" w:rsidR="00581B1E" w:rsidRPr="006137DD" w:rsidRDefault="00581B1E" w:rsidP="003F5908">
            <w:pPr>
              <w:rPr>
                <w:rFonts w:ascii="Calibri" w:hAnsi="Calibri" w:cs="Calibri"/>
                <w:szCs w:val="22"/>
              </w:rPr>
            </w:pPr>
            <w:r w:rsidRPr="006137DD">
              <w:rPr>
                <w:rFonts w:ascii="Calibri" w:hAnsi="Calibri" w:cs="Calibri"/>
                <w:szCs w:val="22"/>
              </w:rPr>
              <w:t>SIGNED for and on behalf of the Client</w:t>
            </w:r>
          </w:p>
          <w:p w14:paraId="5A89E5F5" w14:textId="77777777" w:rsidR="00581B1E" w:rsidRPr="006137DD" w:rsidRDefault="00581B1E" w:rsidP="003F5908">
            <w:pPr>
              <w:rPr>
                <w:rFonts w:ascii="Calibri" w:hAnsi="Calibri" w:cs="Calibri"/>
                <w:szCs w:val="22"/>
              </w:rPr>
            </w:pPr>
          </w:p>
          <w:p w14:paraId="7747DD43" w14:textId="77777777" w:rsidR="00581B1E" w:rsidRPr="006137DD" w:rsidRDefault="00581B1E" w:rsidP="003F5908">
            <w:pPr>
              <w:rPr>
                <w:rFonts w:ascii="Calibri" w:hAnsi="Calibri" w:cs="Calibri"/>
                <w:szCs w:val="22"/>
              </w:rPr>
            </w:pPr>
            <w:r w:rsidRPr="006137DD">
              <w:rPr>
                <w:rFonts w:ascii="Calibri" w:hAnsi="Calibri" w:cs="Calibri"/>
                <w:szCs w:val="22"/>
              </w:rPr>
              <w:t>__________________________</w:t>
            </w:r>
          </w:p>
          <w:p w14:paraId="1B005DCF" w14:textId="77777777" w:rsidR="00581B1E" w:rsidRPr="006137DD" w:rsidRDefault="00581B1E" w:rsidP="003F5908">
            <w:pPr>
              <w:rPr>
                <w:rFonts w:ascii="Calibri" w:hAnsi="Calibri" w:cs="Calibri"/>
                <w:szCs w:val="22"/>
              </w:rPr>
            </w:pPr>
            <w:r w:rsidRPr="006137DD">
              <w:rPr>
                <w:rFonts w:ascii="Calibri" w:hAnsi="Calibri" w:cs="Calibri"/>
                <w:szCs w:val="22"/>
              </w:rPr>
              <w:t>(being a duly authorised officer)</w:t>
            </w:r>
          </w:p>
        </w:tc>
        <w:tc>
          <w:tcPr>
            <w:tcW w:w="4636" w:type="dxa"/>
            <w:tcBorders>
              <w:top w:val="single" w:sz="12" w:space="0" w:color="FFFFFF"/>
              <w:left w:val="single" w:sz="12" w:space="0" w:color="FFFFFF"/>
              <w:bottom w:val="single" w:sz="12" w:space="0" w:color="FFFFFF"/>
              <w:right w:val="single" w:sz="12" w:space="0" w:color="FFFFFF"/>
            </w:tcBorders>
            <w:shd w:val="clear" w:color="auto" w:fill="CCCCCC"/>
          </w:tcPr>
          <w:p w14:paraId="781B9B72" w14:textId="77777777" w:rsidR="00581B1E" w:rsidRPr="006137DD" w:rsidRDefault="00581B1E" w:rsidP="003F5908">
            <w:pPr>
              <w:rPr>
                <w:rFonts w:ascii="Calibri" w:hAnsi="Calibri" w:cs="Calibri"/>
                <w:szCs w:val="22"/>
              </w:rPr>
            </w:pPr>
            <w:r w:rsidRPr="006137DD">
              <w:rPr>
                <w:rFonts w:ascii="Calibri" w:hAnsi="Calibri" w:cs="Calibri"/>
                <w:szCs w:val="22"/>
              </w:rPr>
              <w:t>SIGNED for and on behalf of the Contractor</w:t>
            </w:r>
          </w:p>
          <w:p w14:paraId="56276F08" w14:textId="77777777" w:rsidR="00581B1E" w:rsidRPr="006137DD" w:rsidRDefault="00581B1E" w:rsidP="003F5908">
            <w:pPr>
              <w:rPr>
                <w:rFonts w:ascii="Calibri" w:hAnsi="Calibri" w:cs="Calibri"/>
                <w:szCs w:val="22"/>
              </w:rPr>
            </w:pPr>
          </w:p>
          <w:p w14:paraId="41DB613E" w14:textId="77777777" w:rsidR="00581B1E" w:rsidRPr="006137DD" w:rsidRDefault="00581B1E" w:rsidP="003F5908">
            <w:pPr>
              <w:rPr>
                <w:rFonts w:ascii="Calibri" w:hAnsi="Calibri" w:cs="Calibri"/>
                <w:szCs w:val="22"/>
              </w:rPr>
            </w:pPr>
            <w:r w:rsidRPr="006137DD">
              <w:rPr>
                <w:rFonts w:ascii="Calibri" w:hAnsi="Calibri" w:cs="Calibri"/>
                <w:szCs w:val="22"/>
              </w:rPr>
              <w:t>____________________________</w:t>
            </w:r>
          </w:p>
        </w:tc>
      </w:tr>
      <w:tr w:rsidR="00581B1E" w:rsidRPr="006137DD" w14:paraId="6BE42602" w14:textId="77777777" w:rsidTr="003F5908">
        <w:trPr>
          <w:trHeight w:val="1044"/>
        </w:trPr>
        <w:tc>
          <w:tcPr>
            <w:tcW w:w="4651" w:type="dxa"/>
            <w:tcBorders>
              <w:top w:val="single" w:sz="12" w:space="0" w:color="FFFFFF"/>
              <w:left w:val="single" w:sz="12" w:space="0" w:color="FFFFFF"/>
              <w:bottom w:val="single" w:sz="12" w:space="0" w:color="FFFFFF"/>
              <w:right w:val="single" w:sz="12" w:space="0" w:color="FFFFFF"/>
            </w:tcBorders>
            <w:shd w:val="clear" w:color="auto" w:fill="CCCCCC"/>
            <w:hideMark/>
          </w:tcPr>
          <w:p w14:paraId="48C402A7" w14:textId="77777777" w:rsidR="00581B1E" w:rsidRPr="006137DD" w:rsidRDefault="00581B1E" w:rsidP="003F5908">
            <w:pPr>
              <w:rPr>
                <w:rFonts w:ascii="Calibri" w:hAnsi="Calibri" w:cs="Calibri"/>
                <w:szCs w:val="22"/>
              </w:rPr>
            </w:pPr>
            <w:r w:rsidRPr="006137DD">
              <w:rPr>
                <w:rFonts w:ascii="Calibri" w:hAnsi="Calibri" w:cs="Calibri"/>
                <w:szCs w:val="22"/>
              </w:rPr>
              <w:t>Witness</w:t>
            </w:r>
          </w:p>
        </w:tc>
        <w:tc>
          <w:tcPr>
            <w:tcW w:w="4636" w:type="dxa"/>
            <w:tcBorders>
              <w:top w:val="single" w:sz="12" w:space="0" w:color="FFFFFF"/>
              <w:left w:val="single" w:sz="12" w:space="0" w:color="FFFFFF"/>
              <w:bottom w:val="single" w:sz="12" w:space="0" w:color="FFFFFF"/>
              <w:right w:val="single" w:sz="12" w:space="0" w:color="FFFFFF"/>
            </w:tcBorders>
            <w:shd w:val="clear" w:color="auto" w:fill="CCCCCC"/>
            <w:hideMark/>
          </w:tcPr>
          <w:p w14:paraId="22A69663" w14:textId="77777777" w:rsidR="00581B1E" w:rsidRPr="006137DD" w:rsidRDefault="00581B1E" w:rsidP="003F5908">
            <w:pPr>
              <w:rPr>
                <w:rFonts w:ascii="Calibri" w:hAnsi="Calibri" w:cs="Calibri"/>
                <w:szCs w:val="22"/>
              </w:rPr>
            </w:pPr>
            <w:r w:rsidRPr="006137DD">
              <w:rPr>
                <w:rFonts w:ascii="Calibri" w:hAnsi="Calibri" w:cs="Calibri"/>
                <w:szCs w:val="22"/>
              </w:rPr>
              <w:t>Witness</w:t>
            </w:r>
          </w:p>
        </w:tc>
      </w:tr>
    </w:tbl>
    <w:p w14:paraId="2A9316F6" w14:textId="77777777" w:rsidR="00581B1E" w:rsidRPr="006137DD" w:rsidRDefault="00581B1E" w:rsidP="00581B1E">
      <w:pPr>
        <w:rPr>
          <w:rFonts w:ascii="Calibri" w:hAnsi="Calibri" w:cs="Calibri"/>
        </w:rPr>
      </w:pPr>
    </w:p>
    <w:p w14:paraId="67E49523" w14:textId="77777777" w:rsidR="00581B1E" w:rsidRPr="006137DD" w:rsidRDefault="00581B1E" w:rsidP="00581B1E">
      <w:pPr>
        <w:rPr>
          <w:rFonts w:ascii="Calibri" w:hAnsi="Calibri" w:cs="Calibri"/>
        </w:rPr>
      </w:pPr>
    </w:p>
    <w:p w14:paraId="473A3B47" w14:textId="77777777" w:rsidR="00581B1E" w:rsidRPr="006137DD" w:rsidRDefault="00581B1E" w:rsidP="00581B1E">
      <w:pPr>
        <w:pStyle w:val="Heading1"/>
        <w:spacing w:before="0"/>
        <w:rPr>
          <w:rFonts w:ascii="Calibri" w:hAnsi="Calibri" w:cs="Calibri"/>
        </w:rPr>
      </w:pPr>
      <w:r w:rsidRPr="006137DD">
        <w:rPr>
          <w:rFonts w:ascii="Calibri" w:hAnsi="Calibri" w:cs="Calibri"/>
        </w:rPr>
        <w:t>Schedule A: Terms and Conditions</w:t>
      </w:r>
    </w:p>
    <w:p w14:paraId="2000EB49" w14:textId="77777777" w:rsidR="00581B1E" w:rsidRPr="006137DD" w:rsidRDefault="00581B1E" w:rsidP="00581B1E">
      <w:pPr>
        <w:pStyle w:val="Heading2"/>
        <w:rPr>
          <w:rFonts w:ascii="Calibri" w:hAnsi="Calibri" w:cs="Calibri"/>
        </w:rPr>
      </w:pPr>
      <w:r w:rsidRPr="006137DD">
        <w:rPr>
          <w:rFonts w:ascii="Calibri" w:hAnsi="Calibri" w:cs="Calibri"/>
        </w:rPr>
        <w:t>1.</w:t>
      </w:r>
      <w:r w:rsidRPr="006137DD">
        <w:rPr>
          <w:rFonts w:ascii="Calibri" w:hAnsi="Calibri" w:cs="Calibri"/>
        </w:rPr>
        <w:tab/>
        <w:t>Contractor’s Obligations</w:t>
      </w:r>
    </w:p>
    <w:tbl>
      <w:tblPr>
        <w:tblW w:w="0" w:type="auto"/>
        <w:tblLook w:val="01E0" w:firstRow="1" w:lastRow="1" w:firstColumn="1" w:lastColumn="1" w:noHBand="0" w:noVBand="0"/>
      </w:tblPr>
      <w:tblGrid>
        <w:gridCol w:w="611"/>
        <w:gridCol w:w="517"/>
        <w:gridCol w:w="7943"/>
      </w:tblGrid>
      <w:tr w:rsidR="00581B1E" w:rsidRPr="006137DD" w14:paraId="1538C71E" w14:textId="77777777" w:rsidTr="003F5908">
        <w:tc>
          <w:tcPr>
            <w:tcW w:w="618" w:type="dxa"/>
            <w:hideMark/>
          </w:tcPr>
          <w:p w14:paraId="5E4F16DA"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A.</w:t>
            </w:r>
          </w:p>
        </w:tc>
        <w:tc>
          <w:tcPr>
            <w:tcW w:w="8669" w:type="dxa"/>
            <w:gridSpan w:val="2"/>
            <w:hideMark/>
          </w:tcPr>
          <w:p w14:paraId="1B2C800A" w14:textId="77777777" w:rsidR="00581B1E" w:rsidRPr="006137DD" w:rsidRDefault="00581B1E" w:rsidP="00596F3B">
            <w:pPr>
              <w:spacing w:after="120" w:line="276" w:lineRule="auto"/>
              <w:jc w:val="both"/>
              <w:rPr>
                <w:rFonts w:ascii="Calibri" w:hAnsi="Calibri" w:cs="Calibri"/>
                <w:szCs w:val="22"/>
              </w:rPr>
            </w:pPr>
            <w:r w:rsidRPr="00596F3B">
              <w:rPr>
                <w:rFonts w:ascii="Calibri" w:hAnsi="Calibri"/>
                <w:sz w:val="22"/>
                <w:szCs w:val="22"/>
              </w:rPr>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581B1E" w:rsidRPr="006137DD" w14:paraId="6CE24149" w14:textId="77777777" w:rsidTr="003F5908">
        <w:tc>
          <w:tcPr>
            <w:tcW w:w="618" w:type="dxa"/>
            <w:hideMark/>
          </w:tcPr>
          <w:p w14:paraId="3E3B8850"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B.</w:t>
            </w:r>
          </w:p>
        </w:tc>
        <w:tc>
          <w:tcPr>
            <w:tcW w:w="8669" w:type="dxa"/>
            <w:gridSpan w:val="2"/>
            <w:hideMark/>
          </w:tcPr>
          <w:p w14:paraId="0CE94AAB" w14:textId="77777777" w:rsidR="00581B1E" w:rsidRPr="006137DD" w:rsidRDefault="00581B1E" w:rsidP="00596F3B">
            <w:pPr>
              <w:spacing w:after="120" w:line="276" w:lineRule="auto"/>
              <w:jc w:val="both"/>
              <w:rPr>
                <w:rFonts w:ascii="Calibri" w:hAnsi="Calibri" w:cs="Calibri"/>
                <w:szCs w:val="22"/>
              </w:rPr>
            </w:pPr>
            <w:r w:rsidRPr="00596F3B">
              <w:rPr>
                <w:rFonts w:ascii="Calibri" w:hAnsi="Calibri"/>
                <w:sz w:val="22"/>
                <w:szCs w:val="22"/>
              </w:rPr>
              <w:t>In consideration of the payment of the Charges and subject to clause 5 the Contractor shall:</w:t>
            </w:r>
          </w:p>
        </w:tc>
      </w:tr>
      <w:tr w:rsidR="00581B1E" w:rsidRPr="006137DD" w14:paraId="46C2B0F4" w14:textId="77777777" w:rsidTr="003F5908">
        <w:tc>
          <w:tcPr>
            <w:tcW w:w="618" w:type="dxa"/>
          </w:tcPr>
          <w:p w14:paraId="3EEF6C14" w14:textId="77777777" w:rsidR="00581B1E" w:rsidRPr="00596F3B" w:rsidRDefault="00581B1E" w:rsidP="003F5908">
            <w:pPr>
              <w:rPr>
                <w:rFonts w:ascii="Calibri" w:hAnsi="Calibri" w:cs="Calibri"/>
                <w:color w:val="0000FF"/>
                <w:sz w:val="22"/>
                <w:szCs w:val="22"/>
              </w:rPr>
            </w:pPr>
          </w:p>
        </w:tc>
        <w:tc>
          <w:tcPr>
            <w:tcW w:w="519" w:type="dxa"/>
            <w:hideMark/>
          </w:tcPr>
          <w:p w14:paraId="02121E1A" w14:textId="77777777" w:rsidR="00581B1E" w:rsidRPr="006137DD" w:rsidRDefault="00581B1E" w:rsidP="003F5908">
            <w:pPr>
              <w:rPr>
                <w:rFonts w:ascii="Calibri" w:hAnsi="Calibri" w:cs="Calibri"/>
                <w:szCs w:val="22"/>
              </w:rPr>
            </w:pPr>
            <w:r w:rsidRPr="006137DD">
              <w:rPr>
                <w:rFonts w:ascii="Calibri" w:hAnsi="Calibri" w:cs="Calibri"/>
                <w:szCs w:val="22"/>
              </w:rPr>
              <w:t>1.</w:t>
            </w:r>
          </w:p>
        </w:tc>
        <w:tc>
          <w:tcPr>
            <w:tcW w:w="8150" w:type="dxa"/>
            <w:hideMark/>
          </w:tcPr>
          <w:p w14:paraId="0C196EF7"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supply the Goods in accordance with the Specification, the RFT, the Client’s directions and the terms of this Agreement;</w:t>
            </w:r>
          </w:p>
        </w:tc>
      </w:tr>
      <w:tr w:rsidR="00581B1E" w:rsidRPr="006137DD" w14:paraId="383E5702" w14:textId="77777777" w:rsidTr="003F5908">
        <w:tc>
          <w:tcPr>
            <w:tcW w:w="618" w:type="dxa"/>
          </w:tcPr>
          <w:p w14:paraId="360B6C74" w14:textId="77777777" w:rsidR="00581B1E" w:rsidRPr="00596F3B" w:rsidRDefault="00581B1E" w:rsidP="003F5908">
            <w:pPr>
              <w:rPr>
                <w:rFonts w:ascii="Calibri" w:hAnsi="Calibri" w:cs="Calibri"/>
                <w:color w:val="0000FF"/>
                <w:sz w:val="22"/>
                <w:szCs w:val="22"/>
              </w:rPr>
            </w:pPr>
          </w:p>
        </w:tc>
        <w:tc>
          <w:tcPr>
            <w:tcW w:w="519" w:type="dxa"/>
            <w:hideMark/>
          </w:tcPr>
          <w:p w14:paraId="6F4C774D" w14:textId="77777777" w:rsidR="00581B1E" w:rsidRPr="006137DD" w:rsidRDefault="00581B1E" w:rsidP="003F5908">
            <w:pPr>
              <w:rPr>
                <w:rFonts w:ascii="Calibri" w:hAnsi="Calibri" w:cs="Calibri"/>
                <w:szCs w:val="22"/>
              </w:rPr>
            </w:pPr>
            <w:r w:rsidRPr="006137DD">
              <w:rPr>
                <w:rFonts w:ascii="Calibri" w:hAnsi="Calibri" w:cs="Calibri"/>
                <w:szCs w:val="22"/>
              </w:rPr>
              <w:t>2.</w:t>
            </w:r>
          </w:p>
        </w:tc>
        <w:tc>
          <w:tcPr>
            <w:tcW w:w="8150" w:type="dxa"/>
            <w:hideMark/>
          </w:tcPr>
          <w:p w14:paraId="6389CB04" w14:textId="3EF2520F"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comply with and implement any policies, guidelines and/or any project governance protocols issued by the Client from time to time and notified to the Contractor in writing;</w:t>
            </w:r>
          </w:p>
        </w:tc>
      </w:tr>
      <w:tr w:rsidR="00581B1E" w:rsidRPr="006137DD" w14:paraId="3813C5E3" w14:textId="77777777" w:rsidTr="003F5908">
        <w:tc>
          <w:tcPr>
            <w:tcW w:w="618" w:type="dxa"/>
          </w:tcPr>
          <w:p w14:paraId="4A9CB98C" w14:textId="77777777" w:rsidR="00581B1E" w:rsidRPr="00596F3B" w:rsidRDefault="00581B1E" w:rsidP="003F5908">
            <w:pPr>
              <w:rPr>
                <w:rFonts w:ascii="Calibri" w:hAnsi="Calibri" w:cs="Calibri"/>
                <w:color w:val="0000FF"/>
                <w:sz w:val="22"/>
                <w:szCs w:val="22"/>
              </w:rPr>
            </w:pPr>
          </w:p>
        </w:tc>
        <w:tc>
          <w:tcPr>
            <w:tcW w:w="519" w:type="dxa"/>
            <w:hideMark/>
          </w:tcPr>
          <w:p w14:paraId="7987172F" w14:textId="77777777" w:rsidR="00581B1E" w:rsidRPr="006137DD" w:rsidRDefault="00581B1E" w:rsidP="003F5908">
            <w:pPr>
              <w:rPr>
                <w:rFonts w:ascii="Calibri" w:hAnsi="Calibri" w:cs="Calibri"/>
                <w:szCs w:val="22"/>
              </w:rPr>
            </w:pPr>
            <w:r w:rsidRPr="006137DD">
              <w:rPr>
                <w:rFonts w:ascii="Calibri" w:hAnsi="Calibri" w:cs="Calibri"/>
                <w:szCs w:val="22"/>
              </w:rPr>
              <w:t>3.</w:t>
            </w:r>
          </w:p>
        </w:tc>
        <w:tc>
          <w:tcPr>
            <w:tcW w:w="8150" w:type="dxa"/>
            <w:hideMark/>
          </w:tcPr>
          <w:p w14:paraId="4E91526C"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comply with all local security and health and safety arrangements as notified to it by the Client; and</w:t>
            </w:r>
          </w:p>
        </w:tc>
      </w:tr>
      <w:tr w:rsidR="00581B1E" w:rsidRPr="006137DD" w14:paraId="07BC3545" w14:textId="77777777" w:rsidTr="003F5908">
        <w:tc>
          <w:tcPr>
            <w:tcW w:w="618" w:type="dxa"/>
          </w:tcPr>
          <w:p w14:paraId="699B6855" w14:textId="77777777" w:rsidR="00581B1E" w:rsidRPr="00596F3B" w:rsidRDefault="00581B1E" w:rsidP="003F5908">
            <w:pPr>
              <w:rPr>
                <w:rFonts w:ascii="Calibri" w:hAnsi="Calibri" w:cs="Calibri"/>
                <w:color w:val="0000FF"/>
                <w:sz w:val="22"/>
                <w:szCs w:val="22"/>
              </w:rPr>
            </w:pPr>
          </w:p>
        </w:tc>
        <w:tc>
          <w:tcPr>
            <w:tcW w:w="519" w:type="dxa"/>
            <w:hideMark/>
          </w:tcPr>
          <w:p w14:paraId="09FE810A" w14:textId="77777777" w:rsidR="00581B1E" w:rsidRPr="006137DD" w:rsidRDefault="00581B1E" w:rsidP="003F5908">
            <w:pPr>
              <w:rPr>
                <w:rFonts w:ascii="Calibri" w:hAnsi="Calibri" w:cs="Calibri"/>
                <w:szCs w:val="22"/>
              </w:rPr>
            </w:pPr>
            <w:r w:rsidRPr="006137DD">
              <w:rPr>
                <w:rFonts w:ascii="Calibri" w:hAnsi="Calibri" w:cs="Calibri"/>
                <w:szCs w:val="22"/>
              </w:rPr>
              <w:t>4.</w:t>
            </w:r>
          </w:p>
        </w:tc>
        <w:tc>
          <w:tcPr>
            <w:tcW w:w="8150" w:type="dxa"/>
            <w:hideMark/>
          </w:tcPr>
          <w:p w14:paraId="03A90F4A"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supply the Goods in accordance with good industry practice and comply with all applicable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w:t>
            </w:r>
            <w:proofErr w:type="gramStart"/>
            <w:r w:rsidRPr="00596F3B">
              <w:rPr>
                <w:rFonts w:ascii="Calibri" w:hAnsi="Calibri"/>
                <w:sz w:val="22"/>
                <w:szCs w:val="22"/>
              </w:rPr>
              <w:t>) .</w:t>
            </w:r>
            <w:proofErr w:type="gramEnd"/>
            <w:r w:rsidRPr="00596F3B">
              <w:rPr>
                <w:rFonts w:ascii="Calibri" w:hAnsi="Calibri"/>
                <w:sz w:val="22"/>
                <w:szCs w:val="22"/>
              </w:rPr>
              <w:t xml:space="preserve">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581B1E" w:rsidRPr="006137DD" w14:paraId="0B6C7880" w14:textId="77777777" w:rsidTr="003F5908">
        <w:tc>
          <w:tcPr>
            <w:tcW w:w="618" w:type="dxa"/>
            <w:hideMark/>
          </w:tcPr>
          <w:p w14:paraId="5A54520F"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C.</w:t>
            </w:r>
          </w:p>
        </w:tc>
        <w:tc>
          <w:tcPr>
            <w:tcW w:w="8669" w:type="dxa"/>
            <w:gridSpan w:val="2"/>
            <w:hideMark/>
          </w:tcPr>
          <w:p w14:paraId="6FDCF9EA"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 xml:space="preserve">The Contractor is deemed to be the prime contractor under this </w:t>
            </w:r>
            <w:proofErr w:type="gramStart"/>
            <w:r w:rsidRPr="006137DD">
              <w:rPr>
                <w:rFonts w:ascii="Calibri" w:hAnsi="Calibri" w:cs="Calibri"/>
                <w:szCs w:val="22"/>
              </w:rPr>
              <w:t>Agreement</w:t>
            </w:r>
            <w:proofErr w:type="gramEnd"/>
            <w:r w:rsidRPr="006137DD">
              <w:rPr>
                <w:rFonts w:ascii="Calibri" w:hAnsi="Calibri" w:cs="Calibri"/>
                <w:szCs w:val="22"/>
              </w:rPr>
              <w:t xml:space="preserve">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 including but not limited to clause 1</w:t>
            </w:r>
            <w:proofErr w:type="gramStart"/>
            <w:r w:rsidRPr="006137DD">
              <w:rPr>
                <w:rFonts w:ascii="Calibri" w:hAnsi="Calibri" w:cs="Calibri"/>
                <w:szCs w:val="22"/>
              </w:rPr>
              <w:t>B(</w:t>
            </w:r>
            <w:proofErr w:type="gramEnd"/>
            <w:r w:rsidRPr="006137DD">
              <w:rPr>
                <w:rFonts w:ascii="Calibri" w:hAnsi="Calibri" w:cs="Calibri"/>
                <w:szCs w:val="22"/>
              </w:rPr>
              <w:t xml:space="preserve">4) </w:t>
            </w:r>
            <w:proofErr w:type="gramStart"/>
            <w:r w:rsidRPr="006137DD">
              <w:rPr>
                <w:rFonts w:ascii="Calibri" w:hAnsi="Calibri" w:cs="Calibri"/>
                <w:szCs w:val="22"/>
              </w:rPr>
              <w:t>above,  to</w:t>
            </w:r>
            <w:proofErr w:type="gramEnd"/>
            <w:r w:rsidRPr="006137DD">
              <w:rPr>
                <w:rFonts w:ascii="Calibri" w:hAnsi="Calibri" w:cs="Calibri"/>
                <w:szCs w:val="22"/>
              </w:rPr>
              <w:t xml:space="preserve"> the extent that it or they are retained by the Contractor. Subject to clause 15, the Contractor shall notify the Client as soon as possible of any changes to the name, contact details and legal representatives of its Subcontractors.</w:t>
            </w:r>
          </w:p>
        </w:tc>
      </w:tr>
      <w:tr w:rsidR="00581B1E" w:rsidRPr="006137DD" w14:paraId="231AB58D" w14:textId="77777777" w:rsidTr="003F5908">
        <w:trPr>
          <w:trHeight w:val="2126"/>
        </w:trPr>
        <w:tc>
          <w:tcPr>
            <w:tcW w:w="618" w:type="dxa"/>
            <w:hideMark/>
          </w:tcPr>
          <w:p w14:paraId="5B578EF4"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D.</w:t>
            </w:r>
          </w:p>
        </w:tc>
        <w:tc>
          <w:tcPr>
            <w:tcW w:w="8669" w:type="dxa"/>
            <w:gridSpan w:val="2"/>
            <w:hideMark/>
          </w:tcPr>
          <w:p w14:paraId="49141948"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 xml:space="preserve">Without prejudice to clause 1C, where the Client becomes aware that any of the exclusion grounds set out in Regulation 57 of the Regulations apply to any Subcontractor, the Client reserves the right to require the Contractor to immediately replace such </w:t>
            </w:r>
            <w:proofErr w:type="gramStart"/>
            <w:r w:rsidRPr="006137DD">
              <w:rPr>
                <w:rFonts w:ascii="Calibri" w:hAnsi="Calibri" w:cs="Calibri"/>
                <w:szCs w:val="22"/>
              </w:rPr>
              <w:t>Subcontractor</w:t>
            </w:r>
            <w:proofErr w:type="gramEnd"/>
            <w:r w:rsidRPr="006137DD">
              <w:rPr>
                <w:rFonts w:ascii="Calibri" w:hAnsi="Calibri" w:cs="Calibri"/>
                <w:szCs w:val="22"/>
              </w:rPr>
              <w:t xml:space="preserve">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581B1E" w:rsidRPr="006137DD" w14:paraId="3CB0A741" w14:textId="77777777" w:rsidTr="003F5908">
        <w:tc>
          <w:tcPr>
            <w:tcW w:w="618" w:type="dxa"/>
            <w:hideMark/>
          </w:tcPr>
          <w:p w14:paraId="52B3A642"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E.</w:t>
            </w:r>
          </w:p>
        </w:tc>
        <w:tc>
          <w:tcPr>
            <w:tcW w:w="8669" w:type="dxa"/>
            <w:gridSpan w:val="2"/>
            <w:hideMark/>
          </w:tcPr>
          <w:p w14:paraId="50FE091E"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581B1E" w:rsidRPr="006137DD" w14:paraId="027EC20C" w14:textId="77777777" w:rsidTr="003F5908">
        <w:tc>
          <w:tcPr>
            <w:tcW w:w="618" w:type="dxa"/>
            <w:hideMark/>
          </w:tcPr>
          <w:p w14:paraId="600D3CE8"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F.</w:t>
            </w:r>
          </w:p>
        </w:tc>
        <w:tc>
          <w:tcPr>
            <w:tcW w:w="8669" w:type="dxa"/>
            <w:gridSpan w:val="2"/>
            <w:hideMark/>
          </w:tcPr>
          <w:p w14:paraId="76E67761"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581B1E" w:rsidRPr="006137DD" w14:paraId="25FED437" w14:textId="77777777" w:rsidTr="003F5908">
        <w:tc>
          <w:tcPr>
            <w:tcW w:w="618" w:type="dxa"/>
            <w:hideMark/>
          </w:tcPr>
          <w:p w14:paraId="53E6F8EF"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G.</w:t>
            </w:r>
          </w:p>
        </w:tc>
        <w:tc>
          <w:tcPr>
            <w:tcW w:w="8669" w:type="dxa"/>
            <w:gridSpan w:val="2"/>
            <w:hideMark/>
          </w:tcPr>
          <w:p w14:paraId="5EE8D9F7"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260C39" w:rsidRPr="006137DD" w14:paraId="3AB76864" w14:textId="77777777" w:rsidTr="003F5908">
        <w:tc>
          <w:tcPr>
            <w:tcW w:w="618" w:type="dxa"/>
          </w:tcPr>
          <w:p w14:paraId="62B8AF6D" w14:textId="2CA90CBB" w:rsidR="00260C39" w:rsidRPr="00AE48A2" w:rsidRDefault="00260C39" w:rsidP="003F5908">
            <w:pPr>
              <w:rPr>
                <w:rFonts w:ascii="Calibri" w:hAnsi="Calibri" w:cs="Calibri"/>
                <w:color w:val="0000FF"/>
                <w:sz w:val="22"/>
                <w:szCs w:val="22"/>
              </w:rPr>
            </w:pPr>
            <w:r w:rsidRPr="00AE48A2">
              <w:rPr>
                <w:rFonts w:ascii="Calibri" w:hAnsi="Calibri" w:cs="Calibri"/>
                <w:color w:val="0000FF"/>
                <w:sz w:val="22"/>
                <w:szCs w:val="22"/>
              </w:rPr>
              <w:t>H.</w:t>
            </w:r>
          </w:p>
        </w:tc>
        <w:tc>
          <w:tcPr>
            <w:tcW w:w="8669" w:type="dxa"/>
            <w:gridSpan w:val="2"/>
          </w:tcPr>
          <w:p w14:paraId="65D7394D" w14:textId="0A6BA303" w:rsidR="00260C39" w:rsidRPr="00AE48A2" w:rsidRDefault="00260C39" w:rsidP="00596F3B">
            <w:pPr>
              <w:spacing w:after="120" w:line="276" w:lineRule="auto"/>
              <w:jc w:val="both"/>
              <w:rPr>
                <w:rFonts w:ascii="Calibri" w:hAnsi="Calibri" w:cs="Calibri"/>
                <w:szCs w:val="22"/>
              </w:rPr>
            </w:pPr>
            <w:r w:rsidRPr="00AE48A2">
              <w:rPr>
                <w:rFonts w:ascii="Calibri" w:hAnsi="Calibri" w:cs="Calibri"/>
                <w:szCs w:val="22"/>
              </w:rPr>
              <w:t>In the case of public procurement procedure which are subject to an IPI measure within the meaning of Regulation (EU) 2022/1031, the Contractor shall comply with the following obligations:</w:t>
            </w:r>
          </w:p>
          <w:p w14:paraId="2922D5D9" w14:textId="3191C4A6" w:rsidR="00260C39" w:rsidRPr="00AE48A2" w:rsidRDefault="00946877" w:rsidP="00EF2642">
            <w:pPr>
              <w:pStyle w:val="ListParagraph"/>
              <w:numPr>
                <w:ilvl w:val="0"/>
                <w:numId w:val="43"/>
              </w:numPr>
              <w:spacing w:after="120" w:line="276" w:lineRule="auto"/>
              <w:jc w:val="both"/>
              <w:rPr>
                <w:rFonts w:ascii="Calibri" w:hAnsi="Calibri" w:cs="Calibri"/>
                <w:szCs w:val="22"/>
              </w:rPr>
            </w:pPr>
            <w:r w:rsidRPr="00AE48A2">
              <w:rPr>
                <w:rFonts w:ascii="Calibri" w:hAnsi="Calibri" w:cs="Calibri"/>
                <w:szCs w:val="22"/>
              </w:rPr>
              <w:t>n</w:t>
            </w:r>
            <w:r w:rsidR="00260C39" w:rsidRPr="00AE48A2">
              <w:rPr>
                <w:rFonts w:ascii="Calibri" w:hAnsi="Calibri" w:cs="Calibri"/>
                <w:szCs w:val="22"/>
              </w:rPr>
              <w:t xml:space="preserve">ot to subcontract more than 50% of the total value of the contract to economic operators </w:t>
            </w:r>
            <w:r w:rsidRPr="00AE48A2">
              <w:rPr>
                <w:rFonts w:ascii="Calibri" w:hAnsi="Calibri" w:cs="Calibri"/>
                <w:szCs w:val="22"/>
              </w:rPr>
              <w:t>originating</w:t>
            </w:r>
            <w:r w:rsidR="00260C39" w:rsidRPr="00AE48A2">
              <w:rPr>
                <w:rFonts w:ascii="Calibri" w:hAnsi="Calibri" w:cs="Calibri"/>
                <w:szCs w:val="22"/>
              </w:rPr>
              <w:t xml:space="preserve"> in a third country which is subject to an IPI </w:t>
            </w:r>
            <w:proofErr w:type="gramStart"/>
            <w:r w:rsidR="00260C39" w:rsidRPr="00AE48A2">
              <w:rPr>
                <w:rFonts w:ascii="Calibri" w:hAnsi="Calibri" w:cs="Calibri"/>
                <w:szCs w:val="22"/>
              </w:rPr>
              <w:t>measure;</w:t>
            </w:r>
            <w:proofErr w:type="gramEnd"/>
          </w:p>
          <w:p w14:paraId="461CDF8B" w14:textId="551703CC" w:rsidR="00260C39" w:rsidRPr="00AE48A2" w:rsidRDefault="00946877" w:rsidP="00EF2642">
            <w:pPr>
              <w:pStyle w:val="ListParagraph"/>
              <w:numPr>
                <w:ilvl w:val="0"/>
                <w:numId w:val="43"/>
              </w:numPr>
              <w:spacing w:after="120" w:line="276" w:lineRule="auto"/>
              <w:jc w:val="both"/>
              <w:rPr>
                <w:rFonts w:ascii="Calibri" w:hAnsi="Calibri" w:cs="Calibri"/>
                <w:szCs w:val="22"/>
              </w:rPr>
            </w:pPr>
            <w:r w:rsidRPr="00AE48A2">
              <w:rPr>
                <w:rFonts w:ascii="Calibri" w:hAnsi="Calibri" w:cs="Calibri"/>
                <w:szCs w:val="22"/>
              </w:rPr>
              <w:t>f</w:t>
            </w:r>
            <w:r w:rsidR="00260C39" w:rsidRPr="00AE48A2">
              <w:rPr>
                <w:rFonts w:ascii="Calibri" w:hAnsi="Calibri" w:cs="Calibri"/>
                <w:szCs w:val="22"/>
              </w:rPr>
              <w:t>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46DE8578" w14:textId="743E602A" w:rsidR="00260C39" w:rsidRPr="00AE48A2" w:rsidRDefault="00946877" w:rsidP="00EF2642">
            <w:pPr>
              <w:pStyle w:val="ListParagraph"/>
              <w:numPr>
                <w:ilvl w:val="0"/>
                <w:numId w:val="43"/>
              </w:numPr>
              <w:spacing w:after="120" w:line="276" w:lineRule="auto"/>
              <w:jc w:val="both"/>
              <w:rPr>
                <w:rFonts w:ascii="Calibri" w:hAnsi="Calibri" w:cs="Calibri"/>
                <w:szCs w:val="22"/>
              </w:rPr>
            </w:pPr>
            <w:r w:rsidRPr="00AE48A2">
              <w:rPr>
                <w:rFonts w:ascii="Calibri" w:hAnsi="Calibri" w:cs="Calibri"/>
                <w:szCs w:val="22"/>
              </w:rPr>
              <w:t>to provide to the Client, upon request, adequate evidence corresponding to the point (</w:t>
            </w:r>
            <w:proofErr w:type="spellStart"/>
            <w:r w:rsidRPr="00AE48A2">
              <w:rPr>
                <w:rFonts w:ascii="Calibri" w:hAnsi="Calibri" w:cs="Calibri"/>
                <w:szCs w:val="22"/>
              </w:rPr>
              <w:t>i</w:t>
            </w:r>
            <w:proofErr w:type="spellEnd"/>
            <w:r w:rsidRPr="00AE48A2">
              <w:rPr>
                <w:rFonts w:ascii="Calibri" w:hAnsi="Calibri" w:cs="Calibri"/>
                <w:szCs w:val="22"/>
              </w:rPr>
              <w:t xml:space="preserve">) or (ii) </w:t>
            </w:r>
            <w:proofErr w:type="gramStart"/>
            <w:r w:rsidRPr="00AE48A2">
              <w:rPr>
                <w:rFonts w:ascii="Calibri" w:hAnsi="Calibri" w:cs="Calibri"/>
                <w:szCs w:val="22"/>
              </w:rPr>
              <w:t>above;</w:t>
            </w:r>
            <w:proofErr w:type="gramEnd"/>
          </w:p>
          <w:p w14:paraId="622EDBE9" w14:textId="3D19C246" w:rsidR="00946877" w:rsidRPr="00AE48A2" w:rsidRDefault="00946877" w:rsidP="00EF2642">
            <w:pPr>
              <w:pStyle w:val="ListParagraph"/>
              <w:numPr>
                <w:ilvl w:val="0"/>
                <w:numId w:val="43"/>
              </w:numPr>
              <w:spacing w:after="120" w:line="276" w:lineRule="auto"/>
              <w:jc w:val="both"/>
              <w:rPr>
                <w:rFonts w:ascii="Calibri" w:hAnsi="Calibri" w:cs="Calibri"/>
                <w:szCs w:val="22"/>
              </w:rPr>
            </w:pPr>
            <w:r w:rsidRPr="00AE48A2">
              <w:rPr>
                <w:rFonts w:ascii="Calibri" w:hAnsi="Calibri" w:cs="Calibri"/>
                <w:szCs w:val="22"/>
              </w:rPr>
              <w:t xml:space="preserve">to pay a proportionate charge, in the event of non-observance if the obligations referred to </w:t>
            </w:r>
            <w:proofErr w:type="spellStart"/>
            <w:r w:rsidRPr="00AE48A2">
              <w:rPr>
                <w:rFonts w:ascii="Calibri" w:hAnsi="Calibri" w:cs="Calibri"/>
                <w:szCs w:val="22"/>
              </w:rPr>
              <w:t>at</w:t>
            </w:r>
            <w:proofErr w:type="spellEnd"/>
            <w:r w:rsidRPr="00AE48A2">
              <w:rPr>
                <w:rFonts w:ascii="Calibri" w:hAnsi="Calibri" w:cs="Calibri"/>
                <w:szCs w:val="22"/>
              </w:rPr>
              <w:t xml:space="preserve"> point (</w:t>
            </w:r>
            <w:proofErr w:type="spellStart"/>
            <w:r w:rsidRPr="00AE48A2">
              <w:rPr>
                <w:rFonts w:ascii="Calibri" w:hAnsi="Calibri" w:cs="Calibri"/>
                <w:szCs w:val="22"/>
              </w:rPr>
              <w:t>i</w:t>
            </w:r>
            <w:proofErr w:type="spellEnd"/>
            <w:r w:rsidRPr="00AE48A2">
              <w:rPr>
                <w:rFonts w:ascii="Calibri" w:hAnsi="Calibri" w:cs="Calibri"/>
                <w:szCs w:val="22"/>
              </w:rPr>
              <w:t>) or (ii) above, of between 10% and 30% of the total value of the contract.</w:t>
            </w:r>
          </w:p>
        </w:tc>
      </w:tr>
    </w:tbl>
    <w:p w14:paraId="3C2002A5" w14:textId="77777777" w:rsidR="00581B1E" w:rsidRPr="006137DD" w:rsidRDefault="00581B1E" w:rsidP="00581B1E">
      <w:pPr>
        <w:pStyle w:val="Heading2"/>
        <w:rPr>
          <w:rFonts w:ascii="Calibri" w:hAnsi="Calibri" w:cs="Calibri"/>
        </w:rPr>
      </w:pPr>
      <w:r w:rsidRPr="006137DD">
        <w:rPr>
          <w:rFonts w:ascii="Calibri" w:hAnsi="Calibri" w:cs="Calibri"/>
        </w:rPr>
        <w:t>2.</w:t>
      </w:r>
      <w:r w:rsidRPr="006137DD">
        <w:rPr>
          <w:rFonts w:ascii="Calibri" w:hAnsi="Calibri" w:cs="Calibri"/>
        </w:rPr>
        <w:tab/>
        <w:t>The Goods</w:t>
      </w:r>
    </w:p>
    <w:tbl>
      <w:tblPr>
        <w:tblW w:w="0" w:type="auto"/>
        <w:tblLook w:val="01E0" w:firstRow="1" w:lastRow="1" w:firstColumn="1" w:lastColumn="1" w:noHBand="0" w:noVBand="0"/>
      </w:tblPr>
      <w:tblGrid>
        <w:gridCol w:w="613"/>
        <w:gridCol w:w="515"/>
        <w:gridCol w:w="7943"/>
      </w:tblGrid>
      <w:tr w:rsidR="00581B1E" w:rsidRPr="006137DD" w14:paraId="0A769293" w14:textId="77777777" w:rsidTr="003F5908">
        <w:tc>
          <w:tcPr>
            <w:tcW w:w="613" w:type="dxa"/>
            <w:hideMark/>
          </w:tcPr>
          <w:p w14:paraId="3312446A"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A.</w:t>
            </w:r>
          </w:p>
        </w:tc>
        <w:tc>
          <w:tcPr>
            <w:tcW w:w="8458" w:type="dxa"/>
            <w:gridSpan w:val="2"/>
            <w:hideMark/>
          </w:tcPr>
          <w:p w14:paraId="5ED7737E"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The Contractor shall deliver the Goods at the time(s), to the location(s) and on the date(s) specified in the Specification or otherwise agreed in writing between the Parties.</w:t>
            </w:r>
          </w:p>
        </w:tc>
      </w:tr>
      <w:tr w:rsidR="00581B1E" w:rsidRPr="006137DD" w14:paraId="626E2BDB" w14:textId="77777777" w:rsidTr="00596F3B">
        <w:trPr>
          <w:trHeight w:val="455"/>
        </w:trPr>
        <w:tc>
          <w:tcPr>
            <w:tcW w:w="613" w:type="dxa"/>
            <w:hideMark/>
          </w:tcPr>
          <w:p w14:paraId="01E1D72A" w14:textId="77777777" w:rsidR="00581B1E" w:rsidRPr="00596F3B" w:rsidRDefault="00581B1E" w:rsidP="003F5908">
            <w:pPr>
              <w:rPr>
                <w:rFonts w:ascii="Calibri" w:hAnsi="Calibri" w:cs="Calibri"/>
                <w:color w:val="0000FF"/>
                <w:sz w:val="22"/>
                <w:szCs w:val="22"/>
              </w:rPr>
            </w:pPr>
            <w:r w:rsidRPr="00596F3B">
              <w:rPr>
                <w:rFonts w:ascii="Calibri" w:hAnsi="Calibri" w:cs="Calibri"/>
                <w:color w:val="0000FF"/>
                <w:sz w:val="22"/>
                <w:szCs w:val="22"/>
              </w:rPr>
              <w:t>B.</w:t>
            </w:r>
          </w:p>
        </w:tc>
        <w:tc>
          <w:tcPr>
            <w:tcW w:w="8458" w:type="dxa"/>
            <w:gridSpan w:val="2"/>
            <w:hideMark/>
          </w:tcPr>
          <w:p w14:paraId="50081DDB" w14:textId="77777777" w:rsidR="00581B1E" w:rsidRPr="006137DD" w:rsidRDefault="00581B1E" w:rsidP="00596F3B">
            <w:pPr>
              <w:spacing w:after="120" w:line="276" w:lineRule="auto"/>
              <w:jc w:val="both"/>
              <w:rPr>
                <w:rFonts w:ascii="Calibri" w:hAnsi="Calibri" w:cs="Calibri"/>
                <w:szCs w:val="22"/>
              </w:rPr>
            </w:pPr>
            <w:r w:rsidRPr="006137DD">
              <w:rPr>
                <w:rFonts w:ascii="Calibri" w:hAnsi="Calibri" w:cs="Calibri"/>
                <w:szCs w:val="22"/>
              </w:rPr>
              <w:t>Unless otherwise stated in the Specification:</w:t>
            </w:r>
          </w:p>
        </w:tc>
      </w:tr>
      <w:tr w:rsidR="00581B1E" w:rsidRPr="006137DD" w14:paraId="2406663B" w14:textId="77777777" w:rsidTr="003F5908">
        <w:tc>
          <w:tcPr>
            <w:tcW w:w="613" w:type="dxa"/>
          </w:tcPr>
          <w:p w14:paraId="37956479" w14:textId="77777777" w:rsidR="00581B1E" w:rsidRPr="00596F3B" w:rsidRDefault="00581B1E" w:rsidP="003F5908">
            <w:pPr>
              <w:rPr>
                <w:rFonts w:ascii="Calibri" w:hAnsi="Calibri" w:cs="Calibri"/>
                <w:color w:val="0000FF"/>
                <w:sz w:val="22"/>
                <w:szCs w:val="22"/>
              </w:rPr>
            </w:pPr>
          </w:p>
        </w:tc>
        <w:tc>
          <w:tcPr>
            <w:tcW w:w="515" w:type="dxa"/>
            <w:hideMark/>
          </w:tcPr>
          <w:p w14:paraId="793C4FB8"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1.</w:t>
            </w:r>
          </w:p>
        </w:tc>
        <w:tc>
          <w:tcPr>
            <w:tcW w:w="7943" w:type="dxa"/>
            <w:hideMark/>
          </w:tcPr>
          <w:p w14:paraId="19CB36EA"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581B1E" w:rsidRPr="006137DD" w14:paraId="1414AA63" w14:textId="77777777" w:rsidTr="003F5908">
        <w:tc>
          <w:tcPr>
            <w:tcW w:w="613" w:type="dxa"/>
          </w:tcPr>
          <w:p w14:paraId="248CBA41" w14:textId="77777777" w:rsidR="00581B1E" w:rsidRPr="00596F3B" w:rsidRDefault="00581B1E" w:rsidP="003F5908">
            <w:pPr>
              <w:rPr>
                <w:rFonts w:ascii="Calibri" w:hAnsi="Calibri" w:cs="Calibri"/>
                <w:color w:val="0000FF"/>
                <w:sz w:val="22"/>
                <w:szCs w:val="22"/>
              </w:rPr>
            </w:pPr>
          </w:p>
        </w:tc>
        <w:tc>
          <w:tcPr>
            <w:tcW w:w="515" w:type="dxa"/>
            <w:hideMark/>
          </w:tcPr>
          <w:p w14:paraId="45D21AC4"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2.</w:t>
            </w:r>
          </w:p>
        </w:tc>
        <w:tc>
          <w:tcPr>
            <w:tcW w:w="7943" w:type="dxa"/>
            <w:hideMark/>
          </w:tcPr>
          <w:p w14:paraId="2859B229"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Delivery shall include the unloading, stacking or installation of the Goods by the Contractor’s staff, agents or carriers at such place as the Client or a duly authorised person shall reasonably direct.</w:t>
            </w:r>
          </w:p>
        </w:tc>
      </w:tr>
      <w:tr w:rsidR="00581B1E" w:rsidRPr="006137DD" w14:paraId="7C6B162B" w14:textId="77777777" w:rsidTr="003F5908">
        <w:tc>
          <w:tcPr>
            <w:tcW w:w="613" w:type="dxa"/>
          </w:tcPr>
          <w:p w14:paraId="77D9431F" w14:textId="77777777" w:rsidR="00581B1E" w:rsidRPr="00596F3B" w:rsidRDefault="00581B1E" w:rsidP="003F5908">
            <w:pPr>
              <w:rPr>
                <w:rFonts w:ascii="Calibri" w:hAnsi="Calibri" w:cs="Calibri"/>
                <w:color w:val="0000FF"/>
                <w:sz w:val="22"/>
                <w:szCs w:val="22"/>
              </w:rPr>
            </w:pPr>
          </w:p>
        </w:tc>
        <w:tc>
          <w:tcPr>
            <w:tcW w:w="515" w:type="dxa"/>
            <w:hideMark/>
          </w:tcPr>
          <w:p w14:paraId="64F0EE13"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3.</w:t>
            </w:r>
          </w:p>
        </w:tc>
        <w:tc>
          <w:tcPr>
            <w:tcW w:w="7943" w:type="dxa"/>
            <w:hideMark/>
          </w:tcPr>
          <w:p w14:paraId="09EA4BD0"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 xml:space="preserve">The Goods shall be packed and marked in a proper manner and in accordance with the Client’s instructions and any statutory requirements and any requirements of the carriers and manufacturers. </w:t>
            </w:r>
            <w:proofErr w:type="gramStart"/>
            <w:r w:rsidRPr="00596F3B">
              <w:rPr>
                <w:rFonts w:ascii="Calibri" w:hAnsi="Calibri"/>
                <w:sz w:val="22"/>
                <w:szCs w:val="22"/>
              </w:rPr>
              <w:t>In particular the</w:t>
            </w:r>
            <w:proofErr w:type="gramEnd"/>
            <w:r w:rsidRPr="00596F3B">
              <w:rPr>
                <w:rFonts w:ascii="Calibri" w:hAnsi="Calibri"/>
                <w:sz w:val="22"/>
                <w:szCs w:val="22"/>
              </w:rPr>
              <w:t xml:space="preserv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581B1E" w:rsidRPr="006137DD" w14:paraId="396BEF02" w14:textId="77777777" w:rsidTr="003F5908">
        <w:tc>
          <w:tcPr>
            <w:tcW w:w="613" w:type="dxa"/>
          </w:tcPr>
          <w:p w14:paraId="333E64E3" w14:textId="77777777" w:rsidR="00581B1E" w:rsidRPr="00596F3B" w:rsidRDefault="00581B1E" w:rsidP="003F5908">
            <w:pPr>
              <w:rPr>
                <w:rFonts w:ascii="Calibri" w:hAnsi="Calibri" w:cs="Calibri"/>
                <w:color w:val="0000FF"/>
                <w:sz w:val="22"/>
                <w:szCs w:val="22"/>
              </w:rPr>
            </w:pPr>
          </w:p>
        </w:tc>
        <w:tc>
          <w:tcPr>
            <w:tcW w:w="515" w:type="dxa"/>
            <w:hideMark/>
          </w:tcPr>
          <w:p w14:paraId="7BB11647"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4.</w:t>
            </w:r>
          </w:p>
        </w:tc>
        <w:tc>
          <w:tcPr>
            <w:tcW w:w="7943" w:type="dxa"/>
            <w:hideMark/>
          </w:tcPr>
          <w:p w14:paraId="53B09C60"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581B1E" w:rsidRPr="006137DD" w14:paraId="3338780B" w14:textId="77777777" w:rsidTr="003F5908">
        <w:tc>
          <w:tcPr>
            <w:tcW w:w="613" w:type="dxa"/>
          </w:tcPr>
          <w:p w14:paraId="7CBCFB49" w14:textId="77777777" w:rsidR="00581B1E" w:rsidRPr="00596F3B" w:rsidRDefault="00581B1E" w:rsidP="003F5908">
            <w:pPr>
              <w:rPr>
                <w:rFonts w:ascii="Calibri" w:hAnsi="Calibri" w:cs="Calibri"/>
                <w:color w:val="0000FF"/>
                <w:sz w:val="22"/>
                <w:szCs w:val="22"/>
              </w:rPr>
            </w:pPr>
          </w:p>
        </w:tc>
        <w:tc>
          <w:tcPr>
            <w:tcW w:w="515" w:type="dxa"/>
            <w:hideMark/>
          </w:tcPr>
          <w:p w14:paraId="79011E5F"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5.</w:t>
            </w:r>
          </w:p>
        </w:tc>
        <w:tc>
          <w:tcPr>
            <w:tcW w:w="7943" w:type="dxa"/>
            <w:hideMark/>
          </w:tcPr>
          <w:p w14:paraId="3AF71048" w14:textId="77777777" w:rsidR="00581B1E"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 xml:space="preserve">The Client shall be under no obligation to accept or pay for any Goods delivered </w:t>
            </w:r>
            <w:proofErr w:type="gramStart"/>
            <w:r w:rsidRPr="00596F3B">
              <w:rPr>
                <w:rFonts w:ascii="Calibri" w:hAnsi="Calibri"/>
                <w:sz w:val="22"/>
                <w:szCs w:val="22"/>
              </w:rPr>
              <w:t>in excess of</w:t>
            </w:r>
            <w:proofErr w:type="gramEnd"/>
            <w:r w:rsidRPr="00596F3B">
              <w:rPr>
                <w:rFonts w:ascii="Calibri" w:hAnsi="Calibri"/>
                <w:sz w:val="22"/>
                <w:szCs w:val="22"/>
              </w:rPr>
              <w:t xml:space="preserve"> the quantity ordered. The risk in any over-delivered Goods shall remain with the Contractor.</w:t>
            </w:r>
          </w:p>
        </w:tc>
      </w:tr>
      <w:tr w:rsidR="00581B1E" w:rsidRPr="006137DD" w14:paraId="756408CE" w14:textId="77777777" w:rsidTr="003F5908">
        <w:tc>
          <w:tcPr>
            <w:tcW w:w="613" w:type="dxa"/>
          </w:tcPr>
          <w:p w14:paraId="18620854" w14:textId="77777777" w:rsidR="00581B1E" w:rsidRPr="00596F3B" w:rsidRDefault="00581B1E" w:rsidP="003F5908">
            <w:pPr>
              <w:rPr>
                <w:rFonts w:ascii="Calibri" w:hAnsi="Calibri" w:cs="Calibri"/>
                <w:color w:val="0000FF"/>
                <w:sz w:val="22"/>
                <w:szCs w:val="22"/>
              </w:rPr>
            </w:pPr>
          </w:p>
        </w:tc>
        <w:tc>
          <w:tcPr>
            <w:tcW w:w="515" w:type="dxa"/>
            <w:hideMark/>
          </w:tcPr>
          <w:p w14:paraId="03E63930" w14:textId="77777777" w:rsidR="00581B1E" w:rsidRPr="00596F3B" w:rsidRDefault="00581B1E" w:rsidP="003F5908">
            <w:pPr>
              <w:rPr>
                <w:rFonts w:ascii="Calibri" w:hAnsi="Calibri" w:cs="Calibri"/>
                <w:sz w:val="22"/>
                <w:szCs w:val="22"/>
              </w:rPr>
            </w:pPr>
            <w:r w:rsidRPr="00596F3B">
              <w:rPr>
                <w:rFonts w:ascii="Calibri" w:hAnsi="Calibri" w:cs="Calibri"/>
                <w:sz w:val="22"/>
                <w:szCs w:val="22"/>
              </w:rPr>
              <w:t>6.</w:t>
            </w:r>
          </w:p>
        </w:tc>
        <w:tc>
          <w:tcPr>
            <w:tcW w:w="7943" w:type="dxa"/>
            <w:hideMark/>
          </w:tcPr>
          <w:p w14:paraId="322CA288" w14:textId="0F5C8F57" w:rsidR="0007317F" w:rsidRPr="00596F3B" w:rsidRDefault="00581B1E" w:rsidP="00596F3B">
            <w:pPr>
              <w:spacing w:after="120" w:line="276" w:lineRule="auto"/>
              <w:jc w:val="both"/>
              <w:rPr>
                <w:rFonts w:ascii="Calibri" w:hAnsi="Calibri"/>
                <w:sz w:val="22"/>
                <w:szCs w:val="22"/>
              </w:rPr>
            </w:pPr>
            <w:r w:rsidRPr="00596F3B">
              <w:rPr>
                <w:rFonts w:ascii="Calibri" w:hAnsi="Calibri"/>
                <w:sz w:val="22"/>
                <w:szCs w:val="22"/>
              </w:rPr>
              <w:t>The Client shall be under no obligation to accept or pay for any Goods supplied earlier than the date for delivery stated in the Specification.</w:t>
            </w:r>
          </w:p>
        </w:tc>
      </w:tr>
      <w:tr w:rsidR="00581B1E" w:rsidRPr="006137DD" w14:paraId="252BDC2C" w14:textId="77777777" w:rsidTr="003F5908">
        <w:tc>
          <w:tcPr>
            <w:tcW w:w="613" w:type="dxa"/>
            <w:hideMark/>
          </w:tcPr>
          <w:p w14:paraId="0AFDAA7E" w14:textId="77777777" w:rsidR="00581B1E" w:rsidRDefault="00581B1E" w:rsidP="003F5908">
            <w:pPr>
              <w:rPr>
                <w:rFonts w:ascii="Calibri" w:hAnsi="Calibri" w:cs="Calibri"/>
                <w:color w:val="0000FF"/>
                <w:sz w:val="22"/>
                <w:szCs w:val="22"/>
              </w:rPr>
            </w:pPr>
            <w:r w:rsidRPr="00596F3B">
              <w:rPr>
                <w:rFonts w:ascii="Calibri" w:hAnsi="Calibri" w:cs="Calibri"/>
                <w:color w:val="0000FF"/>
                <w:sz w:val="22"/>
                <w:szCs w:val="22"/>
              </w:rPr>
              <w:t>C.</w:t>
            </w:r>
          </w:p>
          <w:p w14:paraId="48A80BCF" w14:textId="77777777" w:rsidR="0067788A" w:rsidRDefault="0067788A" w:rsidP="003F5908">
            <w:pPr>
              <w:rPr>
                <w:rFonts w:ascii="Calibri" w:hAnsi="Calibri" w:cs="Calibri"/>
                <w:color w:val="0000FF"/>
                <w:sz w:val="22"/>
                <w:szCs w:val="22"/>
              </w:rPr>
            </w:pPr>
          </w:p>
          <w:p w14:paraId="3D21906E" w14:textId="77777777" w:rsidR="0067788A" w:rsidRDefault="0067788A" w:rsidP="003F5908">
            <w:pPr>
              <w:rPr>
                <w:rFonts w:ascii="Calibri" w:hAnsi="Calibri" w:cs="Calibri"/>
                <w:color w:val="0000FF"/>
                <w:sz w:val="22"/>
                <w:szCs w:val="22"/>
              </w:rPr>
            </w:pPr>
          </w:p>
          <w:p w14:paraId="19B2B908" w14:textId="51838210" w:rsidR="0067788A" w:rsidRPr="00596F3B" w:rsidRDefault="0067788A" w:rsidP="003F5908">
            <w:pPr>
              <w:rPr>
                <w:rFonts w:ascii="Calibri" w:hAnsi="Calibri" w:cs="Calibri"/>
                <w:color w:val="0000FF"/>
                <w:sz w:val="22"/>
                <w:szCs w:val="22"/>
              </w:rPr>
            </w:pPr>
            <w:r>
              <w:rPr>
                <w:rFonts w:ascii="Calibri" w:hAnsi="Calibri" w:cs="Calibri"/>
                <w:color w:val="0000FF"/>
                <w:sz w:val="22"/>
                <w:szCs w:val="22"/>
              </w:rPr>
              <w:t xml:space="preserve">D.                           </w:t>
            </w:r>
          </w:p>
        </w:tc>
        <w:tc>
          <w:tcPr>
            <w:tcW w:w="8458" w:type="dxa"/>
            <w:gridSpan w:val="2"/>
            <w:hideMark/>
          </w:tcPr>
          <w:p w14:paraId="708A5169" w14:textId="77777777" w:rsidR="0067788A" w:rsidRDefault="00581B1E" w:rsidP="00596F3B">
            <w:pPr>
              <w:spacing w:after="120" w:line="276" w:lineRule="auto"/>
              <w:jc w:val="both"/>
              <w:rPr>
                <w:rFonts w:ascii="Calibri" w:hAnsi="Calibri"/>
                <w:sz w:val="22"/>
              </w:rPr>
            </w:pPr>
            <w:r w:rsidRPr="00596F3B">
              <w:rPr>
                <w:rFonts w:ascii="Calibri" w:hAnsi="Calibri"/>
                <w:sz w:val="22"/>
              </w:rPr>
              <w:t>Any Contractor pre-printed terms and conditions produced, signed or stamped by either Party and for whatever purpose during the Term are hereby disallowed.</w:t>
            </w:r>
          </w:p>
          <w:p w14:paraId="7871147C" w14:textId="05A85FA1" w:rsidR="0067788A" w:rsidRPr="0067788A" w:rsidRDefault="0067788A" w:rsidP="00596F3B">
            <w:pPr>
              <w:spacing w:after="120" w:line="276" w:lineRule="auto"/>
              <w:jc w:val="both"/>
              <w:rPr>
                <w:rFonts w:ascii="Calibri" w:hAnsi="Calibri"/>
                <w:sz w:val="22"/>
              </w:rPr>
            </w:pPr>
            <w:r w:rsidRPr="0067788A">
              <w:rPr>
                <w:rFonts w:ascii="Calibri" w:hAnsi="Calibri"/>
                <w:color w:val="FF0000"/>
                <w:sz w:val="22"/>
              </w:rPr>
              <w:t>Not Used</w:t>
            </w:r>
          </w:p>
        </w:tc>
      </w:tr>
      <w:tr w:rsidR="00581B1E" w:rsidRPr="006137DD" w14:paraId="340BE943" w14:textId="77777777" w:rsidTr="003F5908">
        <w:tc>
          <w:tcPr>
            <w:tcW w:w="613" w:type="dxa"/>
            <w:hideMark/>
          </w:tcPr>
          <w:p w14:paraId="78D4F557" w14:textId="19CAA102" w:rsidR="00581B1E" w:rsidRPr="00596F3B" w:rsidRDefault="0067788A" w:rsidP="003F5908">
            <w:pPr>
              <w:rPr>
                <w:rFonts w:ascii="Calibri" w:hAnsi="Calibri" w:cs="Calibri"/>
                <w:color w:val="0000FF"/>
                <w:sz w:val="22"/>
                <w:szCs w:val="22"/>
              </w:rPr>
            </w:pPr>
            <w:r>
              <w:rPr>
                <w:rFonts w:ascii="Calibri" w:hAnsi="Calibri" w:cs="Calibri"/>
                <w:color w:val="0000FF"/>
                <w:sz w:val="22"/>
                <w:szCs w:val="22"/>
              </w:rPr>
              <w:t>E</w:t>
            </w:r>
            <w:r w:rsidR="00581B1E" w:rsidRPr="00596F3B">
              <w:rPr>
                <w:rFonts w:ascii="Calibri" w:hAnsi="Calibri" w:cs="Calibri"/>
                <w:color w:val="0000FF"/>
                <w:sz w:val="22"/>
                <w:szCs w:val="22"/>
              </w:rPr>
              <w:t>.</w:t>
            </w:r>
          </w:p>
        </w:tc>
        <w:tc>
          <w:tcPr>
            <w:tcW w:w="8458" w:type="dxa"/>
            <w:gridSpan w:val="2"/>
            <w:hideMark/>
          </w:tcPr>
          <w:p w14:paraId="79EDECFB" w14:textId="1B85FBED" w:rsidR="00B26388" w:rsidRPr="000604DE" w:rsidRDefault="00B26388" w:rsidP="00B26388">
            <w:pPr>
              <w:spacing w:after="120" w:line="276" w:lineRule="auto"/>
              <w:jc w:val="both"/>
              <w:rPr>
                <w:rFonts w:asciiTheme="minorHAnsi" w:hAnsiTheme="minorHAnsi"/>
                <w:sz w:val="22"/>
                <w:szCs w:val="22"/>
              </w:rPr>
            </w:pPr>
            <w:r w:rsidRPr="000604DE">
              <w:rPr>
                <w:rFonts w:asciiTheme="minorHAnsi" w:hAnsiTheme="minorHAnsi"/>
                <w:sz w:val="22"/>
                <w:szCs w:val="22"/>
              </w:rPr>
              <w:t xml:space="preserve">Without prejudice to any general right to damages under this Agreement where the Contractor does </w:t>
            </w:r>
            <w:r w:rsidRPr="00AE48A2">
              <w:rPr>
                <w:rFonts w:asciiTheme="minorHAnsi" w:hAnsiTheme="minorHAnsi"/>
                <w:sz w:val="22"/>
                <w:szCs w:val="22"/>
              </w:rPr>
              <w:t xml:space="preserve">not </w:t>
            </w:r>
            <w:r w:rsidR="00946877" w:rsidRPr="00AE48A2">
              <w:rPr>
                <w:rFonts w:asciiTheme="minorHAnsi" w:hAnsiTheme="minorHAnsi"/>
                <w:sz w:val="22"/>
                <w:szCs w:val="22"/>
              </w:rPr>
              <w:t>deliver the ordered amount</w:t>
            </w:r>
            <w:r w:rsidRPr="00AE48A2">
              <w:rPr>
                <w:rFonts w:asciiTheme="minorHAnsi" w:hAnsiTheme="minorHAnsi"/>
                <w:sz w:val="22"/>
                <w:szCs w:val="22"/>
              </w:rPr>
              <w:t xml:space="preserve"> within</w:t>
            </w:r>
            <w:r w:rsidRPr="000604DE">
              <w:rPr>
                <w:rFonts w:asciiTheme="minorHAnsi" w:hAnsiTheme="minorHAnsi"/>
                <w:sz w:val="22"/>
                <w:szCs w:val="22"/>
              </w:rPr>
              <w:t xml:space="preserve"> delivery dates or lead times in accordance with this Agreement, the Client may, at his discretion, deduct </w:t>
            </w:r>
            <w:r w:rsidR="0067788A" w:rsidRPr="0067788A">
              <w:rPr>
                <w:rFonts w:ascii="Calibri" w:hAnsi="Calibri"/>
                <w:color w:val="FF0000"/>
                <w:sz w:val="22"/>
              </w:rPr>
              <w:t xml:space="preserve">5% </w:t>
            </w:r>
            <w:r w:rsidRPr="000604DE">
              <w:rPr>
                <w:rFonts w:asciiTheme="minorHAnsi" w:hAnsiTheme="minorHAnsi"/>
                <w:sz w:val="22"/>
                <w:szCs w:val="22"/>
              </w:rPr>
              <w:t xml:space="preserve">per week, or part thereof, for each week of late delivery of the value of the entire relevant invoice or order as liquidated damages up to a maximum amount of </w:t>
            </w:r>
            <w:r w:rsidR="0067788A" w:rsidRPr="0067788A">
              <w:rPr>
                <w:rFonts w:ascii="Calibri" w:hAnsi="Calibri"/>
                <w:color w:val="FF0000"/>
                <w:sz w:val="22"/>
              </w:rPr>
              <w:t>10%</w:t>
            </w:r>
            <w:r w:rsidRPr="0067788A">
              <w:rPr>
                <w:rFonts w:asciiTheme="minorHAnsi" w:hAnsiTheme="minorHAnsi"/>
                <w:color w:val="FF0000"/>
                <w:sz w:val="22"/>
                <w:szCs w:val="22"/>
              </w:rPr>
              <w:t xml:space="preserve"> </w:t>
            </w:r>
            <w:r w:rsidRPr="000604DE">
              <w:rPr>
                <w:rFonts w:asciiTheme="minorHAnsi" w:hAnsiTheme="minorHAnsi"/>
                <w:sz w:val="22"/>
                <w:szCs w:val="22"/>
              </w:rPr>
              <w:t>(the “Liquidated Damages Threshold”).</w:t>
            </w:r>
          </w:p>
          <w:p w14:paraId="37A94468" w14:textId="77777777" w:rsidR="00B26388" w:rsidRPr="000604DE" w:rsidRDefault="00B26388" w:rsidP="00B26388">
            <w:pPr>
              <w:tabs>
                <w:tab w:val="center" w:pos="4153"/>
                <w:tab w:val="right" w:pos="8306"/>
              </w:tabs>
              <w:spacing w:after="120" w:line="276" w:lineRule="auto"/>
              <w:jc w:val="both"/>
              <w:rPr>
                <w:rFonts w:asciiTheme="minorHAnsi" w:hAnsiTheme="minorHAnsi"/>
                <w:sz w:val="22"/>
                <w:szCs w:val="22"/>
              </w:rPr>
            </w:pPr>
            <w:r w:rsidRPr="000604DE">
              <w:rPr>
                <w:rFonts w:asciiTheme="minorHAnsi" w:hAnsiTheme="minorHAnsi"/>
                <w:sz w:val="22"/>
                <w:szCs w:val="22"/>
              </w:rPr>
              <w:t>Where the Liquidated Damages Threshold is met or exceeded (being that delivery continues not to be performed after the Liquidated Damages Threshold is met), the Client shall be entitled to:</w:t>
            </w:r>
          </w:p>
          <w:p w14:paraId="7C0E1527" w14:textId="77777777" w:rsidR="00581B1E" w:rsidRPr="003F5908" w:rsidRDefault="00581B1E" w:rsidP="00EF2642">
            <w:pPr>
              <w:pStyle w:val="ListParagraph"/>
              <w:numPr>
                <w:ilvl w:val="0"/>
                <w:numId w:val="28"/>
              </w:numPr>
              <w:spacing w:after="120" w:line="276" w:lineRule="auto"/>
              <w:jc w:val="both"/>
              <w:rPr>
                <w:rFonts w:ascii="Calibri" w:hAnsi="Calibri"/>
                <w:sz w:val="22"/>
              </w:rPr>
            </w:pPr>
            <w:r w:rsidRPr="003F5908">
              <w:rPr>
                <w:rFonts w:ascii="Calibri" w:hAnsi="Calibri"/>
                <w:sz w:val="22"/>
              </w:rPr>
              <w:t xml:space="preserve">claim any remedy available to it (whether under this Agreement or otherwise) for loss or damage incurred or suffered by it after the end of the Liquidated Damages Period; </w:t>
            </w:r>
            <w:proofErr w:type="gramStart"/>
            <w:r w:rsidRPr="003F5908">
              <w:rPr>
                <w:rFonts w:ascii="Calibri" w:hAnsi="Calibri"/>
                <w:sz w:val="22"/>
              </w:rPr>
              <w:t>and;</w:t>
            </w:r>
            <w:proofErr w:type="gramEnd"/>
          </w:p>
          <w:p w14:paraId="434E75D9" w14:textId="77777777" w:rsidR="00581B1E" w:rsidRPr="006137DD" w:rsidRDefault="00581B1E" w:rsidP="00EF2642">
            <w:pPr>
              <w:pStyle w:val="ListParagraph"/>
              <w:numPr>
                <w:ilvl w:val="0"/>
                <w:numId w:val="28"/>
              </w:numPr>
              <w:spacing w:after="120" w:line="276" w:lineRule="auto"/>
              <w:jc w:val="both"/>
              <w:rPr>
                <w:rFonts w:ascii="Calibri" w:hAnsi="Calibri" w:cs="Calibri"/>
              </w:rPr>
            </w:pPr>
            <w:r w:rsidRPr="003F5908">
              <w:rPr>
                <w:rFonts w:ascii="Calibri" w:hAnsi="Calibri"/>
                <w:sz w:val="22"/>
              </w:rPr>
              <w:t>without prejudice to sub-clause (1), the Client shall be entitled to terminate the Agreement with immediate effect by giving notice in writing to the Contractor.</w:t>
            </w:r>
          </w:p>
        </w:tc>
      </w:tr>
    </w:tbl>
    <w:p w14:paraId="48008A9A" w14:textId="77777777" w:rsidR="00581B1E" w:rsidRPr="006137DD" w:rsidRDefault="00581B1E" w:rsidP="00581B1E">
      <w:pPr>
        <w:pStyle w:val="Heading2"/>
        <w:rPr>
          <w:rFonts w:ascii="Calibri" w:hAnsi="Calibri" w:cs="Calibri"/>
        </w:rPr>
      </w:pPr>
      <w:r w:rsidRPr="006137DD">
        <w:rPr>
          <w:rFonts w:ascii="Calibri" w:hAnsi="Calibri" w:cs="Calibri"/>
        </w:rPr>
        <w:t>3.</w:t>
      </w:r>
      <w:r w:rsidRPr="006137DD">
        <w:rPr>
          <w:rFonts w:ascii="Calibri" w:hAnsi="Calibri" w:cs="Calibri"/>
        </w:rPr>
        <w:tab/>
        <w:t xml:space="preserve">Inspection of Goods </w:t>
      </w:r>
    </w:p>
    <w:tbl>
      <w:tblPr>
        <w:tblW w:w="0" w:type="auto"/>
        <w:tblLook w:val="01E0" w:firstRow="1" w:lastRow="1" w:firstColumn="1" w:lastColumn="1" w:noHBand="0" w:noVBand="0"/>
      </w:tblPr>
      <w:tblGrid>
        <w:gridCol w:w="608"/>
        <w:gridCol w:w="517"/>
        <w:gridCol w:w="7946"/>
      </w:tblGrid>
      <w:tr w:rsidR="00581B1E" w:rsidRPr="006137DD" w14:paraId="20EFCD5A" w14:textId="77777777" w:rsidTr="003F5908">
        <w:tc>
          <w:tcPr>
            <w:tcW w:w="648" w:type="dxa"/>
            <w:hideMark/>
          </w:tcPr>
          <w:p w14:paraId="57D218ED"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A.</w:t>
            </w:r>
          </w:p>
        </w:tc>
        <w:tc>
          <w:tcPr>
            <w:tcW w:w="9773" w:type="dxa"/>
            <w:gridSpan w:val="2"/>
            <w:hideMark/>
          </w:tcPr>
          <w:p w14:paraId="321313EA" w14:textId="77777777" w:rsidR="00581B1E" w:rsidRPr="006137DD" w:rsidRDefault="00581B1E" w:rsidP="006E0EF1">
            <w:pPr>
              <w:spacing w:after="120" w:line="276" w:lineRule="auto"/>
              <w:jc w:val="both"/>
              <w:rPr>
                <w:rFonts w:ascii="Calibri" w:hAnsi="Calibri" w:cs="Calibri"/>
                <w:szCs w:val="22"/>
              </w:rPr>
            </w:pPr>
            <w:r w:rsidRPr="006E0EF1">
              <w:rPr>
                <w:rFonts w:ascii="Calibri" w:hAnsi="Calibri"/>
                <w:sz w:val="22"/>
              </w:rPr>
              <w:t>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581B1E" w:rsidRPr="006137DD" w14:paraId="32C610AC" w14:textId="77777777" w:rsidTr="003F5908">
        <w:tc>
          <w:tcPr>
            <w:tcW w:w="648" w:type="dxa"/>
            <w:hideMark/>
          </w:tcPr>
          <w:p w14:paraId="2AA5CB44"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B.</w:t>
            </w:r>
          </w:p>
        </w:tc>
        <w:tc>
          <w:tcPr>
            <w:tcW w:w="9773" w:type="dxa"/>
            <w:gridSpan w:val="2"/>
            <w:hideMark/>
          </w:tcPr>
          <w:p w14:paraId="3573B3D0" w14:textId="77777777" w:rsidR="00581B1E" w:rsidRPr="006137DD" w:rsidRDefault="00581B1E" w:rsidP="006E0EF1">
            <w:pPr>
              <w:spacing w:after="120" w:line="276" w:lineRule="auto"/>
              <w:jc w:val="both"/>
              <w:rPr>
                <w:rFonts w:ascii="Calibri" w:hAnsi="Calibri" w:cs="Calibri"/>
                <w:szCs w:val="22"/>
              </w:rPr>
            </w:pPr>
            <w:r w:rsidRPr="006E0EF1">
              <w:rPr>
                <w:rFonts w:ascii="Calibri" w:hAnsi="Calibri"/>
                <w:sz w:val="22"/>
              </w:rPr>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581B1E" w:rsidRPr="006137DD" w14:paraId="25379390" w14:textId="77777777" w:rsidTr="003F5908">
        <w:tc>
          <w:tcPr>
            <w:tcW w:w="648" w:type="dxa"/>
          </w:tcPr>
          <w:p w14:paraId="737A75B7" w14:textId="77777777" w:rsidR="00581B1E" w:rsidRPr="006E0EF1" w:rsidRDefault="00581B1E" w:rsidP="003F5908">
            <w:pPr>
              <w:rPr>
                <w:rFonts w:ascii="Calibri" w:hAnsi="Calibri" w:cs="Calibri"/>
                <w:color w:val="0000FF"/>
                <w:sz w:val="22"/>
                <w:szCs w:val="22"/>
              </w:rPr>
            </w:pPr>
          </w:p>
        </w:tc>
        <w:tc>
          <w:tcPr>
            <w:tcW w:w="540" w:type="dxa"/>
            <w:hideMark/>
          </w:tcPr>
          <w:p w14:paraId="3C02E883"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1.</w:t>
            </w:r>
          </w:p>
        </w:tc>
        <w:tc>
          <w:tcPr>
            <w:tcW w:w="9233" w:type="dxa"/>
            <w:hideMark/>
          </w:tcPr>
          <w:p w14:paraId="569ECD51"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581B1E" w:rsidRPr="006137DD" w14:paraId="18422A36" w14:textId="77777777" w:rsidTr="003F5908">
        <w:tc>
          <w:tcPr>
            <w:tcW w:w="648" w:type="dxa"/>
          </w:tcPr>
          <w:p w14:paraId="6024CDCF" w14:textId="77777777" w:rsidR="00581B1E" w:rsidRPr="006E0EF1" w:rsidRDefault="00581B1E" w:rsidP="003F5908">
            <w:pPr>
              <w:rPr>
                <w:rFonts w:ascii="Calibri" w:hAnsi="Calibri" w:cs="Calibri"/>
                <w:color w:val="0000FF"/>
                <w:sz w:val="22"/>
                <w:szCs w:val="22"/>
              </w:rPr>
            </w:pPr>
          </w:p>
        </w:tc>
        <w:tc>
          <w:tcPr>
            <w:tcW w:w="9773" w:type="dxa"/>
            <w:gridSpan w:val="2"/>
            <w:hideMark/>
          </w:tcPr>
          <w:p w14:paraId="7EF85783" w14:textId="77777777" w:rsidR="00581B1E" w:rsidRPr="006E0EF1" w:rsidRDefault="00581B1E" w:rsidP="006E0EF1">
            <w:pPr>
              <w:spacing w:after="240"/>
              <w:rPr>
                <w:rFonts w:ascii="Calibri" w:hAnsi="Calibri" w:cs="Calibri"/>
                <w:sz w:val="22"/>
                <w:szCs w:val="22"/>
              </w:rPr>
            </w:pPr>
            <w:r w:rsidRPr="006E0EF1">
              <w:rPr>
                <w:rFonts w:ascii="Calibri" w:hAnsi="Calibri" w:cs="Calibri"/>
                <w:sz w:val="22"/>
                <w:szCs w:val="22"/>
              </w:rPr>
              <w:t>or</w:t>
            </w:r>
          </w:p>
        </w:tc>
      </w:tr>
      <w:tr w:rsidR="00581B1E" w:rsidRPr="006137DD" w14:paraId="33394A1F" w14:textId="77777777" w:rsidTr="003F5908">
        <w:tc>
          <w:tcPr>
            <w:tcW w:w="648" w:type="dxa"/>
          </w:tcPr>
          <w:p w14:paraId="3D5A2991" w14:textId="77777777" w:rsidR="00581B1E" w:rsidRPr="006E0EF1" w:rsidRDefault="00581B1E" w:rsidP="003F5908">
            <w:pPr>
              <w:rPr>
                <w:rFonts w:ascii="Calibri" w:hAnsi="Calibri" w:cs="Calibri"/>
                <w:color w:val="0000FF"/>
                <w:sz w:val="22"/>
                <w:szCs w:val="22"/>
              </w:rPr>
            </w:pPr>
          </w:p>
        </w:tc>
        <w:tc>
          <w:tcPr>
            <w:tcW w:w="540" w:type="dxa"/>
            <w:hideMark/>
          </w:tcPr>
          <w:p w14:paraId="46F9723F" w14:textId="77777777" w:rsidR="00581B1E" w:rsidRPr="006E0EF1" w:rsidRDefault="00581B1E" w:rsidP="003F5908">
            <w:pPr>
              <w:rPr>
                <w:rFonts w:ascii="Calibri" w:hAnsi="Calibri" w:cs="Calibri"/>
                <w:sz w:val="22"/>
                <w:szCs w:val="22"/>
              </w:rPr>
            </w:pPr>
            <w:r w:rsidRPr="006E0EF1">
              <w:rPr>
                <w:rFonts w:ascii="Calibri" w:hAnsi="Calibri" w:cs="Calibri"/>
                <w:sz w:val="22"/>
                <w:szCs w:val="22"/>
              </w:rPr>
              <w:t>2.</w:t>
            </w:r>
          </w:p>
        </w:tc>
        <w:tc>
          <w:tcPr>
            <w:tcW w:w="9233" w:type="dxa"/>
            <w:hideMark/>
          </w:tcPr>
          <w:p w14:paraId="6AA0BB2B" w14:textId="179EE214" w:rsidR="00581B1E" w:rsidRPr="006137DD" w:rsidRDefault="00581B1E" w:rsidP="006E0EF1">
            <w:pPr>
              <w:spacing w:after="120" w:line="276" w:lineRule="auto"/>
              <w:jc w:val="both"/>
              <w:rPr>
                <w:rFonts w:ascii="Calibri" w:hAnsi="Calibri" w:cs="Calibri"/>
                <w:szCs w:val="22"/>
              </w:rPr>
            </w:pPr>
            <w:r w:rsidRPr="006E0EF1">
              <w:rPr>
                <w:rFonts w:ascii="Calibri" w:hAnsi="Calibri"/>
                <w:sz w:val="22"/>
                <w:szCs w:val="22"/>
              </w:rPr>
              <w:t xml:space="preserve">have such Goods promptly, and in any event within </w:t>
            </w:r>
            <w:bookmarkStart w:id="108" w:name="Text64"/>
            <w:sdt>
              <w:sdtPr>
                <w:rPr>
                  <w:rFonts w:ascii="Calibri" w:hAnsi="Calibri"/>
                  <w:sz w:val="22"/>
                  <w:szCs w:val="22"/>
                </w:rPr>
                <w:id w:val="25683190"/>
              </w:sdtPr>
              <w:sdtEndPr/>
              <w:sdtContent>
                <w:bookmarkEnd w:id="108"/>
                <w:r w:rsidR="00013DF9">
                  <w:rPr>
                    <w:rFonts w:ascii="Calibri" w:hAnsi="Calibri"/>
                    <w:sz w:val="22"/>
                    <w:szCs w:val="22"/>
                  </w:rPr>
                  <w:t>5</w:t>
                </w:r>
              </w:sdtContent>
            </w:sdt>
            <w:r w:rsidRPr="006E0EF1">
              <w:rPr>
                <w:rFonts w:ascii="Calibri" w:hAnsi="Calibri"/>
                <w:sz w:val="22"/>
                <w:szCs w:val="22"/>
              </w:rPr>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581B1E" w:rsidRPr="006137DD" w14:paraId="74870A48" w14:textId="77777777" w:rsidTr="003F5908">
        <w:tc>
          <w:tcPr>
            <w:tcW w:w="648" w:type="dxa"/>
            <w:hideMark/>
          </w:tcPr>
          <w:p w14:paraId="37DD578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C.</w:t>
            </w:r>
          </w:p>
        </w:tc>
        <w:tc>
          <w:tcPr>
            <w:tcW w:w="9773" w:type="dxa"/>
            <w:gridSpan w:val="2"/>
            <w:hideMark/>
          </w:tcPr>
          <w:p w14:paraId="417304AC" w14:textId="1CA925D7" w:rsidR="00581B1E" w:rsidRPr="006E0EF1" w:rsidRDefault="00581B1E" w:rsidP="006E0EF1">
            <w:pPr>
              <w:spacing w:after="120" w:line="276" w:lineRule="auto"/>
              <w:jc w:val="both"/>
              <w:rPr>
                <w:rFonts w:ascii="Calibri" w:hAnsi="Calibri"/>
                <w:sz w:val="22"/>
              </w:rPr>
            </w:pPr>
            <w:r w:rsidRPr="006E0EF1">
              <w:rPr>
                <w:rFonts w:ascii="Calibri" w:hAnsi="Calibri"/>
                <w:sz w:val="22"/>
              </w:rPr>
              <w:t xml:space="preserve">Rejected Goods shall be removed by the Contractor from the Client within </w:t>
            </w:r>
            <w:sdt>
              <w:sdtPr>
                <w:rPr>
                  <w:rFonts w:ascii="Calibri" w:hAnsi="Calibri"/>
                  <w:sz w:val="22"/>
                </w:rPr>
                <w:id w:val="25683189"/>
              </w:sdtPr>
              <w:sdtEndPr/>
              <w:sdtContent>
                <w:r w:rsidR="00013DF9">
                  <w:rPr>
                    <w:rFonts w:ascii="Calibri" w:hAnsi="Calibri"/>
                    <w:sz w:val="22"/>
                  </w:rPr>
                  <w:t>14</w:t>
                </w:r>
              </w:sdtContent>
            </w:sdt>
            <w:r w:rsidRPr="006E0EF1">
              <w:rPr>
                <w:rFonts w:ascii="Calibri" w:hAnsi="Calibri"/>
                <w:sz w:val="22"/>
              </w:rPr>
              <w:t xml:space="preserve"> calendar days from the date of the notification to the Contractor of their rejection. In the event of failure by the Contractor to remove Goods within</w:t>
            </w:r>
            <w:sdt>
              <w:sdtPr>
                <w:rPr>
                  <w:rFonts w:ascii="Calibri" w:hAnsi="Calibri"/>
                  <w:sz w:val="22"/>
                </w:rPr>
                <w:id w:val="25683188"/>
              </w:sdtPr>
              <w:sdtEndPr/>
              <w:sdtContent>
                <w:r w:rsidRPr="006E0EF1">
                  <w:rPr>
                    <w:rFonts w:ascii="Calibri" w:hAnsi="Calibri"/>
                    <w:sz w:val="22"/>
                  </w:rPr>
                  <w:t xml:space="preserve"> </w:t>
                </w:r>
                <w:r w:rsidR="00013DF9">
                  <w:rPr>
                    <w:rFonts w:ascii="Calibri" w:hAnsi="Calibri"/>
                    <w:sz w:val="22"/>
                  </w:rPr>
                  <w:t>14</w:t>
                </w:r>
              </w:sdtContent>
            </w:sdt>
            <w:r w:rsidRPr="006E0EF1">
              <w:rPr>
                <w:rFonts w:ascii="Calibri" w:hAnsi="Calibri"/>
                <w:sz w:val="22"/>
              </w:rPr>
              <w:t xml:space="preserve"> calendar days of such notification, the Client may dispose of such Goods as he sees fit and pending such removal, the Goods will remain with the Client at the risk of the Contractor.  Any costs incurred by the Client relating to such disposal shall at the option of the Client be borne by the Contractor.</w:t>
            </w:r>
          </w:p>
        </w:tc>
      </w:tr>
      <w:tr w:rsidR="00581B1E" w:rsidRPr="006137DD" w14:paraId="0F287E21" w14:textId="77777777" w:rsidTr="003F5908">
        <w:tc>
          <w:tcPr>
            <w:tcW w:w="648" w:type="dxa"/>
            <w:hideMark/>
          </w:tcPr>
          <w:p w14:paraId="7BA25727"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D.</w:t>
            </w:r>
          </w:p>
        </w:tc>
        <w:tc>
          <w:tcPr>
            <w:tcW w:w="9773" w:type="dxa"/>
            <w:gridSpan w:val="2"/>
            <w:hideMark/>
          </w:tcPr>
          <w:p w14:paraId="1DF65BB2"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For the avoidance of doubt, the Client will be deemed to have accepted the Goods if it expressly states the same in writing or fails to reject the Goods in accordance with clause 3B.</w:t>
            </w:r>
          </w:p>
        </w:tc>
      </w:tr>
      <w:tr w:rsidR="00581B1E" w:rsidRPr="006137DD" w14:paraId="17162FDC" w14:textId="77777777" w:rsidTr="003F5908">
        <w:tc>
          <w:tcPr>
            <w:tcW w:w="648" w:type="dxa"/>
            <w:hideMark/>
          </w:tcPr>
          <w:p w14:paraId="1F7B6FE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E.</w:t>
            </w:r>
          </w:p>
        </w:tc>
        <w:tc>
          <w:tcPr>
            <w:tcW w:w="9773" w:type="dxa"/>
            <w:gridSpan w:val="2"/>
            <w:hideMark/>
          </w:tcPr>
          <w:p w14:paraId="5D801E45"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issue by the Client of a receipt note for the Goods shall not constitute any acknowledgement of the condition, quantity or nature of those Goods, or the Client’s acceptance of them.</w:t>
            </w:r>
          </w:p>
        </w:tc>
      </w:tr>
      <w:tr w:rsidR="00581B1E" w:rsidRPr="006137DD" w14:paraId="16FD41A8" w14:textId="77777777" w:rsidTr="003F5908">
        <w:tc>
          <w:tcPr>
            <w:tcW w:w="648" w:type="dxa"/>
            <w:hideMark/>
          </w:tcPr>
          <w:p w14:paraId="4936C8E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F.</w:t>
            </w:r>
          </w:p>
        </w:tc>
        <w:tc>
          <w:tcPr>
            <w:tcW w:w="9773" w:type="dxa"/>
            <w:gridSpan w:val="2"/>
            <w:hideMark/>
          </w:tcPr>
          <w:p w14:paraId="55C58E9F" w14:textId="0407719E" w:rsidR="00581B1E" w:rsidRPr="006E0EF1" w:rsidRDefault="00581B1E" w:rsidP="006E0EF1">
            <w:pPr>
              <w:spacing w:after="120" w:line="276" w:lineRule="auto"/>
              <w:jc w:val="both"/>
              <w:rPr>
                <w:rFonts w:ascii="Calibri" w:hAnsi="Calibri"/>
                <w:sz w:val="22"/>
              </w:rPr>
            </w:pPr>
            <w:r w:rsidRPr="006E0EF1">
              <w:rPr>
                <w:rFonts w:ascii="Calibri" w:hAnsi="Calibri"/>
                <w:sz w:val="22"/>
              </w:rPr>
              <w:t xml:space="preserve">The Contractor hereby guarantees the Goods for </w:t>
            </w:r>
            <w:sdt>
              <w:sdtPr>
                <w:rPr>
                  <w:rFonts w:ascii="Calibri" w:hAnsi="Calibri"/>
                  <w:sz w:val="22"/>
                </w:rPr>
                <w:id w:val="1406569"/>
              </w:sdtPr>
              <w:sdtEndPr/>
              <w:sdtContent>
                <w:r w:rsidR="00013DF9">
                  <w:rPr>
                    <w:rFonts w:ascii="Calibri" w:hAnsi="Calibri"/>
                    <w:sz w:val="22"/>
                  </w:rPr>
                  <w:t>1 year</w:t>
                </w:r>
              </w:sdtContent>
            </w:sdt>
            <w:r w:rsidRPr="006E0EF1">
              <w:rPr>
                <w:rFonts w:ascii="Calibri" w:hAnsi="Calibri"/>
                <w:sz w:val="22"/>
              </w:rPr>
              <w:t xml:space="preserve"> from the date of delivery (the “Guarantee Period”) against faulty materials or workmanship.  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0CCC7FFC" w14:textId="77777777" w:rsidR="00581B1E" w:rsidRPr="006137DD" w:rsidRDefault="00581B1E" w:rsidP="00581B1E">
      <w:pPr>
        <w:pStyle w:val="Heading2"/>
        <w:rPr>
          <w:rFonts w:ascii="Calibri" w:hAnsi="Calibri" w:cs="Calibri"/>
        </w:rPr>
      </w:pPr>
      <w:r w:rsidRPr="006137DD">
        <w:rPr>
          <w:rFonts w:ascii="Calibri" w:hAnsi="Calibri" w:cs="Calibri"/>
        </w:rPr>
        <w:t>4.</w:t>
      </w:r>
      <w:r w:rsidRPr="006137DD">
        <w:rPr>
          <w:rFonts w:ascii="Calibri" w:hAnsi="Calibri" w:cs="Calibri"/>
        </w:rPr>
        <w:tab/>
        <w:t xml:space="preserve">Risk and Title </w:t>
      </w:r>
    </w:p>
    <w:tbl>
      <w:tblPr>
        <w:tblW w:w="0" w:type="auto"/>
        <w:tblLook w:val="01E0" w:firstRow="1" w:lastRow="1" w:firstColumn="1" w:lastColumn="1" w:noHBand="0" w:noVBand="0"/>
      </w:tblPr>
      <w:tblGrid>
        <w:gridCol w:w="608"/>
        <w:gridCol w:w="8463"/>
      </w:tblGrid>
      <w:tr w:rsidR="00581B1E" w:rsidRPr="006137DD" w14:paraId="4F3595D4" w14:textId="77777777" w:rsidTr="003F5908">
        <w:tc>
          <w:tcPr>
            <w:tcW w:w="648" w:type="dxa"/>
            <w:hideMark/>
          </w:tcPr>
          <w:p w14:paraId="1C5691A2"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A.</w:t>
            </w:r>
          </w:p>
        </w:tc>
        <w:tc>
          <w:tcPr>
            <w:tcW w:w="9773" w:type="dxa"/>
            <w:hideMark/>
          </w:tcPr>
          <w:p w14:paraId="401DB856"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581B1E" w:rsidRPr="006137DD" w14:paraId="3BFBAF0A" w14:textId="77777777" w:rsidTr="003F5908">
        <w:tc>
          <w:tcPr>
            <w:tcW w:w="648" w:type="dxa"/>
            <w:hideMark/>
          </w:tcPr>
          <w:p w14:paraId="55C1D702"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B.</w:t>
            </w:r>
          </w:p>
        </w:tc>
        <w:tc>
          <w:tcPr>
            <w:tcW w:w="9773" w:type="dxa"/>
            <w:hideMark/>
          </w:tcPr>
          <w:p w14:paraId="08623E46"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Title shall pass to the Client on payment for the Goods.</w:t>
            </w:r>
          </w:p>
        </w:tc>
      </w:tr>
    </w:tbl>
    <w:p w14:paraId="4176E188" w14:textId="77777777" w:rsidR="00581B1E" w:rsidRPr="006137DD" w:rsidRDefault="00581B1E" w:rsidP="00581B1E">
      <w:pPr>
        <w:pStyle w:val="Heading2"/>
        <w:rPr>
          <w:rFonts w:ascii="Calibri" w:hAnsi="Calibri" w:cs="Calibri"/>
        </w:rPr>
      </w:pPr>
      <w:r w:rsidRPr="006137DD">
        <w:rPr>
          <w:rFonts w:ascii="Calibri" w:hAnsi="Calibri" w:cs="Calibri"/>
        </w:rPr>
        <w:t>5.</w:t>
      </w:r>
      <w:r w:rsidRPr="006137DD">
        <w:rPr>
          <w:rFonts w:ascii="Calibri" w:hAnsi="Calibri" w:cs="Calibri"/>
        </w:rPr>
        <w:tab/>
        <w:t>Payment</w:t>
      </w:r>
    </w:p>
    <w:tbl>
      <w:tblPr>
        <w:tblW w:w="0" w:type="auto"/>
        <w:tblLook w:val="01E0" w:firstRow="1" w:lastRow="1" w:firstColumn="1" w:lastColumn="1" w:noHBand="0" w:noVBand="0"/>
      </w:tblPr>
      <w:tblGrid>
        <w:gridCol w:w="607"/>
        <w:gridCol w:w="514"/>
        <w:gridCol w:w="7950"/>
      </w:tblGrid>
      <w:tr w:rsidR="00581B1E" w:rsidRPr="006137DD" w14:paraId="3873A45C" w14:textId="77777777" w:rsidTr="003F5908">
        <w:tc>
          <w:tcPr>
            <w:tcW w:w="648" w:type="dxa"/>
            <w:hideMark/>
          </w:tcPr>
          <w:p w14:paraId="08B70284"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 xml:space="preserve">A. </w:t>
            </w:r>
          </w:p>
        </w:tc>
        <w:tc>
          <w:tcPr>
            <w:tcW w:w="9773" w:type="dxa"/>
            <w:gridSpan w:val="2"/>
            <w:hideMark/>
          </w:tcPr>
          <w:p w14:paraId="6FE828D7" w14:textId="77777777" w:rsidR="00581B1E" w:rsidRPr="006137DD" w:rsidRDefault="00581B1E" w:rsidP="006E0EF1">
            <w:pPr>
              <w:spacing w:after="120" w:line="276" w:lineRule="auto"/>
              <w:jc w:val="both"/>
              <w:rPr>
                <w:rFonts w:ascii="Calibri" w:hAnsi="Calibri" w:cs="Calibri"/>
                <w:szCs w:val="22"/>
              </w:rPr>
            </w:pPr>
            <w:r w:rsidRPr="006E0EF1">
              <w:rPr>
                <w:rFonts w:ascii="Calibri" w:hAnsi="Calibri"/>
                <w:sz w:val="22"/>
              </w:rPr>
              <w:t>Subject to the provisions of this clause 5 the Client shall pay and discharge the Charges (plus any applicable VAT), in the manner specified at Schedule C. Invoicing arrangements shall be on such terms as may be agreed between the Parties.</w:t>
            </w:r>
          </w:p>
        </w:tc>
      </w:tr>
      <w:tr w:rsidR="00581B1E" w:rsidRPr="006137DD" w14:paraId="2226AD4B" w14:textId="77777777" w:rsidTr="006E0EF1">
        <w:trPr>
          <w:trHeight w:val="487"/>
        </w:trPr>
        <w:tc>
          <w:tcPr>
            <w:tcW w:w="648" w:type="dxa"/>
            <w:hideMark/>
          </w:tcPr>
          <w:p w14:paraId="477538C2"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B.</w:t>
            </w:r>
          </w:p>
        </w:tc>
        <w:tc>
          <w:tcPr>
            <w:tcW w:w="9773" w:type="dxa"/>
            <w:gridSpan w:val="2"/>
            <w:hideMark/>
          </w:tcPr>
          <w:p w14:paraId="770F546C" w14:textId="77777777" w:rsidR="00581B1E" w:rsidRPr="006137DD" w:rsidRDefault="00581B1E" w:rsidP="003F5908">
            <w:pPr>
              <w:rPr>
                <w:rFonts w:ascii="Calibri" w:hAnsi="Calibri" w:cs="Calibri"/>
                <w:szCs w:val="22"/>
              </w:rPr>
            </w:pPr>
            <w:r w:rsidRPr="006137DD">
              <w:rPr>
                <w:rFonts w:ascii="Calibri" w:hAnsi="Calibri" w:cs="Calibri"/>
                <w:szCs w:val="22"/>
              </w:rPr>
              <w:t>Discharge of the Charges is subject to:</w:t>
            </w:r>
          </w:p>
        </w:tc>
      </w:tr>
      <w:tr w:rsidR="00581B1E" w:rsidRPr="006137DD" w14:paraId="1DE63128" w14:textId="77777777" w:rsidTr="003F5908">
        <w:tc>
          <w:tcPr>
            <w:tcW w:w="648" w:type="dxa"/>
          </w:tcPr>
          <w:p w14:paraId="40D2EC0A" w14:textId="77777777" w:rsidR="00581B1E" w:rsidRPr="006E0EF1" w:rsidRDefault="00581B1E" w:rsidP="003F5908">
            <w:pPr>
              <w:rPr>
                <w:rFonts w:ascii="Calibri" w:hAnsi="Calibri" w:cs="Calibri"/>
                <w:color w:val="0000FF"/>
                <w:sz w:val="22"/>
                <w:szCs w:val="22"/>
              </w:rPr>
            </w:pPr>
          </w:p>
        </w:tc>
        <w:tc>
          <w:tcPr>
            <w:tcW w:w="540" w:type="dxa"/>
            <w:hideMark/>
          </w:tcPr>
          <w:p w14:paraId="76B614A5" w14:textId="77777777" w:rsidR="00581B1E" w:rsidRPr="006E0EF1" w:rsidRDefault="00581B1E" w:rsidP="003F5908">
            <w:pPr>
              <w:rPr>
                <w:rFonts w:ascii="Calibri" w:hAnsi="Calibri" w:cs="Calibri"/>
                <w:sz w:val="22"/>
                <w:szCs w:val="22"/>
              </w:rPr>
            </w:pPr>
            <w:r w:rsidRPr="006E0EF1">
              <w:rPr>
                <w:rFonts w:ascii="Calibri" w:hAnsi="Calibri" w:cs="Calibri"/>
                <w:sz w:val="22"/>
                <w:szCs w:val="22"/>
              </w:rPr>
              <w:t>1.</w:t>
            </w:r>
          </w:p>
        </w:tc>
        <w:tc>
          <w:tcPr>
            <w:tcW w:w="9233" w:type="dxa"/>
            <w:hideMark/>
          </w:tcPr>
          <w:p w14:paraId="4242F60D"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Compliance by the Contractor with the provisions of this Agreement including but not limited to any milestones, compliance schedules and/or operational protocols in place pursuant to clause 11A from time to time;</w:t>
            </w:r>
          </w:p>
        </w:tc>
      </w:tr>
      <w:tr w:rsidR="00581B1E" w:rsidRPr="006137DD" w14:paraId="05A706BC" w14:textId="77777777" w:rsidTr="003F5908">
        <w:tc>
          <w:tcPr>
            <w:tcW w:w="648" w:type="dxa"/>
          </w:tcPr>
          <w:p w14:paraId="22F89C9B" w14:textId="77777777" w:rsidR="00581B1E" w:rsidRPr="006E0EF1" w:rsidRDefault="00581B1E" w:rsidP="003F5908">
            <w:pPr>
              <w:rPr>
                <w:rFonts w:ascii="Calibri" w:hAnsi="Calibri" w:cs="Calibri"/>
                <w:color w:val="0000FF"/>
                <w:sz w:val="22"/>
                <w:szCs w:val="22"/>
              </w:rPr>
            </w:pPr>
          </w:p>
        </w:tc>
        <w:tc>
          <w:tcPr>
            <w:tcW w:w="540" w:type="dxa"/>
            <w:hideMark/>
          </w:tcPr>
          <w:p w14:paraId="369CAE51" w14:textId="77777777" w:rsidR="00581B1E" w:rsidRPr="006E0EF1" w:rsidRDefault="00581B1E" w:rsidP="003F5908">
            <w:pPr>
              <w:rPr>
                <w:rFonts w:ascii="Calibri" w:hAnsi="Calibri" w:cs="Calibri"/>
                <w:sz w:val="22"/>
                <w:szCs w:val="22"/>
              </w:rPr>
            </w:pPr>
            <w:r w:rsidRPr="006E0EF1">
              <w:rPr>
                <w:rFonts w:ascii="Calibri" w:hAnsi="Calibri" w:cs="Calibri"/>
                <w:sz w:val="22"/>
                <w:szCs w:val="22"/>
              </w:rPr>
              <w:t>2.</w:t>
            </w:r>
          </w:p>
        </w:tc>
        <w:tc>
          <w:tcPr>
            <w:tcW w:w="9233" w:type="dxa"/>
            <w:hideMark/>
          </w:tcPr>
          <w:p w14:paraId="33D82242"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The furnishing by the Contractor of a valid invoice and such supporting documentation as may be required by the Client from time to time. Any Contractor pre-printed terms and conditions are hereby disallowed;</w:t>
            </w:r>
          </w:p>
        </w:tc>
      </w:tr>
      <w:tr w:rsidR="00581B1E" w:rsidRPr="006137DD" w14:paraId="0BB6E712" w14:textId="77777777" w:rsidTr="003F5908">
        <w:tc>
          <w:tcPr>
            <w:tcW w:w="648" w:type="dxa"/>
          </w:tcPr>
          <w:p w14:paraId="73BA1C15" w14:textId="77777777" w:rsidR="00581B1E" w:rsidRPr="006E0EF1" w:rsidRDefault="00581B1E" w:rsidP="003F5908">
            <w:pPr>
              <w:rPr>
                <w:rFonts w:ascii="Calibri" w:hAnsi="Calibri" w:cs="Calibri"/>
                <w:color w:val="0000FF"/>
                <w:sz w:val="22"/>
                <w:szCs w:val="22"/>
              </w:rPr>
            </w:pPr>
          </w:p>
        </w:tc>
        <w:tc>
          <w:tcPr>
            <w:tcW w:w="540" w:type="dxa"/>
            <w:hideMark/>
          </w:tcPr>
          <w:p w14:paraId="45D43DE6" w14:textId="77777777" w:rsidR="00581B1E" w:rsidRPr="006E0EF1" w:rsidRDefault="00581B1E" w:rsidP="003F5908">
            <w:pPr>
              <w:rPr>
                <w:rFonts w:ascii="Calibri" w:hAnsi="Calibri" w:cs="Calibri"/>
                <w:sz w:val="22"/>
                <w:szCs w:val="22"/>
              </w:rPr>
            </w:pPr>
            <w:r w:rsidRPr="006E0EF1">
              <w:rPr>
                <w:rFonts w:ascii="Calibri" w:hAnsi="Calibri" w:cs="Calibri"/>
                <w:sz w:val="22"/>
                <w:szCs w:val="22"/>
              </w:rPr>
              <w:t>3.</w:t>
            </w:r>
          </w:p>
        </w:tc>
        <w:tc>
          <w:tcPr>
            <w:tcW w:w="9233" w:type="dxa"/>
            <w:hideMark/>
          </w:tcPr>
          <w:p w14:paraId="7A578C86"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Invoices being submitted to the Client’s Contact (as set out in this Agreement or such other alternative contact as may be agreed between the Parties). All and any queries relating to the invoice and/or the Goods for any billing period (including </w:t>
            </w:r>
            <w:proofErr w:type="gramStart"/>
            <w:r w:rsidRPr="006E0EF1">
              <w:rPr>
                <w:rFonts w:ascii="Calibri" w:hAnsi="Calibri"/>
                <w:sz w:val="22"/>
                <w:szCs w:val="22"/>
              </w:rPr>
              <w:t>whether or not</w:t>
            </w:r>
            <w:proofErr w:type="gramEnd"/>
            <w:r w:rsidRPr="006E0EF1">
              <w:rPr>
                <w:rFonts w:ascii="Calibri" w:hAnsi="Calibri"/>
                <w:sz w:val="22"/>
                <w:szCs w:val="22"/>
              </w:rPr>
              <w:t xml:space="preserve"> Goods have been accepted, rejected, satisfactorily repaired or replaced as the case may be) must be raised by the Client’s Contact within 14 calendar days of receipt of invoice. In circumstances where no queries are raised within the said </w:t>
            </w:r>
            <w:proofErr w:type="gramStart"/>
            <w:r w:rsidRPr="006E0EF1">
              <w:rPr>
                <w:rFonts w:ascii="Calibri" w:hAnsi="Calibri"/>
                <w:sz w:val="22"/>
                <w:szCs w:val="22"/>
              </w:rPr>
              <w:t>14 day</w:t>
            </w:r>
            <w:proofErr w:type="gramEnd"/>
            <w:r w:rsidRPr="006E0EF1">
              <w:rPr>
                <w:rFonts w:ascii="Calibri" w:hAnsi="Calibri"/>
                <w:sz w:val="22"/>
                <w:szCs w:val="22"/>
              </w:rPr>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581B1E" w:rsidRPr="006137DD" w14:paraId="248BC6DF" w14:textId="77777777" w:rsidTr="003F5908">
        <w:tc>
          <w:tcPr>
            <w:tcW w:w="648" w:type="dxa"/>
          </w:tcPr>
          <w:p w14:paraId="02CB50B8" w14:textId="77777777" w:rsidR="00581B1E" w:rsidRPr="006E0EF1" w:rsidRDefault="00581B1E" w:rsidP="003F5908">
            <w:pPr>
              <w:rPr>
                <w:rFonts w:ascii="Calibri" w:hAnsi="Calibri" w:cs="Calibri"/>
                <w:color w:val="0000FF"/>
                <w:sz w:val="22"/>
                <w:szCs w:val="22"/>
              </w:rPr>
            </w:pPr>
          </w:p>
        </w:tc>
        <w:tc>
          <w:tcPr>
            <w:tcW w:w="540" w:type="dxa"/>
            <w:hideMark/>
          </w:tcPr>
          <w:p w14:paraId="4CE458A4" w14:textId="77777777" w:rsidR="00581B1E" w:rsidRPr="006E0EF1" w:rsidRDefault="00581B1E" w:rsidP="003F5908">
            <w:pPr>
              <w:rPr>
                <w:rFonts w:ascii="Calibri" w:hAnsi="Calibri" w:cs="Calibri"/>
                <w:sz w:val="22"/>
                <w:szCs w:val="22"/>
              </w:rPr>
            </w:pPr>
            <w:r w:rsidRPr="006E0EF1">
              <w:rPr>
                <w:rFonts w:ascii="Calibri" w:hAnsi="Calibri" w:cs="Calibri"/>
                <w:sz w:val="22"/>
                <w:szCs w:val="22"/>
              </w:rPr>
              <w:t>4.</w:t>
            </w:r>
          </w:p>
        </w:tc>
        <w:tc>
          <w:tcPr>
            <w:tcW w:w="9233" w:type="dxa"/>
            <w:hideMark/>
          </w:tcPr>
          <w:p w14:paraId="6F297574" w14:textId="5A4D98B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The Client being in possession of the Contractor’s current Tax Clearance Certificate. The Contractor shall comply with all</w:t>
            </w:r>
            <w:r w:rsidR="00CF69ED">
              <w:rPr>
                <w:rFonts w:ascii="Calibri" w:hAnsi="Calibri"/>
                <w:sz w:val="22"/>
                <w:szCs w:val="22"/>
              </w:rPr>
              <w:t xml:space="preserve"> applicable</w:t>
            </w:r>
            <w:r w:rsidRPr="006E0EF1">
              <w:rPr>
                <w:rFonts w:ascii="Calibri" w:hAnsi="Calibri"/>
                <w:sz w:val="22"/>
                <w:szCs w:val="22"/>
              </w:rPr>
              <w:t xml:space="preserve"> EU and domestic taxation law and requirements.</w:t>
            </w:r>
          </w:p>
        </w:tc>
      </w:tr>
      <w:tr w:rsidR="00581B1E" w:rsidRPr="006137DD" w14:paraId="610CC928" w14:textId="77777777" w:rsidTr="003F5908">
        <w:tc>
          <w:tcPr>
            <w:tcW w:w="648" w:type="dxa"/>
            <w:hideMark/>
          </w:tcPr>
          <w:p w14:paraId="215929DD"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C.</w:t>
            </w:r>
          </w:p>
        </w:tc>
        <w:tc>
          <w:tcPr>
            <w:tcW w:w="9773" w:type="dxa"/>
            <w:gridSpan w:val="2"/>
            <w:hideMark/>
          </w:tcPr>
          <w:p w14:paraId="74A7B662"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European Communities (Late Payment in Commercial Transactions) Regulations, 2012 shall apply to all payments. Incorrect invoices will be returned for correction with consequential effects on the due date of payment.</w:t>
            </w:r>
          </w:p>
        </w:tc>
      </w:tr>
      <w:tr w:rsidR="00581B1E" w:rsidRPr="006137DD" w14:paraId="26CB2DF2" w14:textId="77777777" w:rsidTr="003F5908">
        <w:tc>
          <w:tcPr>
            <w:tcW w:w="648" w:type="dxa"/>
            <w:hideMark/>
          </w:tcPr>
          <w:p w14:paraId="428DF19A"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D.</w:t>
            </w:r>
          </w:p>
        </w:tc>
        <w:tc>
          <w:tcPr>
            <w:tcW w:w="9773" w:type="dxa"/>
            <w:gridSpan w:val="2"/>
            <w:hideMark/>
          </w:tcPr>
          <w:p w14:paraId="5A7A7444"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581B1E" w:rsidRPr="006137DD" w14:paraId="1AB03AB2" w14:textId="77777777" w:rsidTr="003F5908">
        <w:tc>
          <w:tcPr>
            <w:tcW w:w="648" w:type="dxa"/>
            <w:hideMark/>
          </w:tcPr>
          <w:p w14:paraId="5BAE5D34"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E.</w:t>
            </w:r>
          </w:p>
        </w:tc>
        <w:tc>
          <w:tcPr>
            <w:tcW w:w="9773" w:type="dxa"/>
            <w:gridSpan w:val="2"/>
            <w:hideMark/>
          </w:tcPr>
          <w:p w14:paraId="4B3A67E3"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 xml:space="preserve">Where indicated in the Specification, the Charges shall include the cost of instruction of the Client’s personnel in the use and maintenance of the </w:t>
            </w:r>
            <w:proofErr w:type="gramStart"/>
            <w:r w:rsidRPr="006E0EF1">
              <w:rPr>
                <w:rFonts w:ascii="Calibri" w:hAnsi="Calibri"/>
                <w:sz w:val="22"/>
              </w:rPr>
              <w:t>Goods</w:t>
            </w:r>
            <w:proofErr w:type="gramEnd"/>
            <w:r w:rsidRPr="006E0EF1">
              <w:rPr>
                <w:rFonts w:ascii="Calibri" w:hAnsi="Calibri"/>
                <w:sz w:val="22"/>
              </w:rPr>
              <w:t xml:space="preserve"> and such instructions shall be in accordance with the requirements detailed in the Specification.</w:t>
            </w:r>
          </w:p>
        </w:tc>
      </w:tr>
      <w:tr w:rsidR="00581B1E" w:rsidRPr="006137DD" w14:paraId="250C82BC" w14:textId="77777777" w:rsidTr="003F5908">
        <w:tc>
          <w:tcPr>
            <w:tcW w:w="648" w:type="dxa"/>
            <w:hideMark/>
          </w:tcPr>
          <w:p w14:paraId="75C88039"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F.</w:t>
            </w:r>
          </w:p>
        </w:tc>
        <w:tc>
          <w:tcPr>
            <w:tcW w:w="9773" w:type="dxa"/>
            <w:gridSpan w:val="2"/>
            <w:hideMark/>
          </w:tcPr>
          <w:p w14:paraId="27EC0870"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6E0EF1">
              <w:rPr>
                <w:rFonts w:ascii="Calibri" w:hAnsi="Calibri"/>
                <w:sz w:val="22"/>
              </w:rPr>
              <w:t>Any and all</w:t>
            </w:r>
            <w:proofErr w:type="gramEnd"/>
            <w:r w:rsidRPr="006E0EF1">
              <w:rPr>
                <w:rFonts w:ascii="Calibri" w:hAnsi="Calibri"/>
                <w:sz w:val="22"/>
              </w:rPr>
              <w:t xml:space="preserve"> taxes applicable to the supply of the Goods will be the sole responsibility of the Contractor and the Contractor so acknowledges and confirms.</w:t>
            </w:r>
          </w:p>
        </w:tc>
      </w:tr>
    </w:tbl>
    <w:p w14:paraId="6C003C2A" w14:textId="77777777" w:rsidR="00581B1E" w:rsidRPr="006137DD" w:rsidRDefault="00581B1E" w:rsidP="00581B1E">
      <w:pPr>
        <w:pStyle w:val="Heading2"/>
        <w:rPr>
          <w:rFonts w:ascii="Calibri" w:hAnsi="Calibri" w:cs="Calibri"/>
        </w:rPr>
      </w:pPr>
      <w:r w:rsidRPr="006137DD">
        <w:rPr>
          <w:rFonts w:ascii="Calibri" w:hAnsi="Calibri" w:cs="Calibri"/>
        </w:rPr>
        <w:t>6.</w:t>
      </w:r>
      <w:r w:rsidRPr="006137DD">
        <w:rPr>
          <w:rFonts w:ascii="Calibri" w:hAnsi="Calibri" w:cs="Calibri"/>
        </w:rPr>
        <w:tab/>
        <w:t xml:space="preserve">Warranties, Representations and Undertakings </w:t>
      </w:r>
    </w:p>
    <w:tbl>
      <w:tblPr>
        <w:tblW w:w="0" w:type="auto"/>
        <w:tblLook w:val="01E0" w:firstRow="1" w:lastRow="1" w:firstColumn="1" w:lastColumn="1" w:noHBand="0" w:noVBand="0"/>
      </w:tblPr>
      <w:tblGrid>
        <w:gridCol w:w="612"/>
        <w:gridCol w:w="514"/>
        <w:gridCol w:w="7945"/>
      </w:tblGrid>
      <w:tr w:rsidR="00581B1E" w:rsidRPr="006137DD" w14:paraId="76591968" w14:textId="77777777" w:rsidTr="003F5908">
        <w:tc>
          <w:tcPr>
            <w:tcW w:w="612" w:type="dxa"/>
            <w:hideMark/>
          </w:tcPr>
          <w:p w14:paraId="6010F73D"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A.</w:t>
            </w:r>
          </w:p>
        </w:tc>
        <w:tc>
          <w:tcPr>
            <w:tcW w:w="8459" w:type="dxa"/>
            <w:gridSpan w:val="2"/>
            <w:hideMark/>
          </w:tcPr>
          <w:p w14:paraId="05E9D33A" w14:textId="77777777" w:rsidR="00581B1E" w:rsidRPr="006137DD" w:rsidRDefault="00581B1E" w:rsidP="006E0EF1">
            <w:pPr>
              <w:spacing w:after="240"/>
              <w:rPr>
                <w:rFonts w:ascii="Calibri" w:hAnsi="Calibri" w:cs="Calibri"/>
                <w:szCs w:val="22"/>
              </w:rPr>
            </w:pPr>
            <w:r w:rsidRPr="006137DD">
              <w:rPr>
                <w:rFonts w:ascii="Calibri" w:hAnsi="Calibri" w:cs="Calibri"/>
                <w:szCs w:val="22"/>
              </w:rPr>
              <w:t xml:space="preserve">The </w:t>
            </w:r>
            <w:proofErr w:type="gramStart"/>
            <w:r w:rsidRPr="006137DD">
              <w:rPr>
                <w:rFonts w:ascii="Calibri" w:hAnsi="Calibri" w:cs="Calibri"/>
                <w:szCs w:val="22"/>
              </w:rPr>
              <w:t>Contractor  acknowledges</w:t>
            </w:r>
            <w:proofErr w:type="gramEnd"/>
            <w:r w:rsidRPr="006137DD">
              <w:rPr>
                <w:rFonts w:ascii="Calibri" w:hAnsi="Calibri" w:cs="Calibri"/>
                <w:szCs w:val="22"/>
              </w:rPr>
              <w:t>, warrants, represents and undertakes that:</w:t>
            </w:r>
          </w:p>
        </w:tc>
      </w:tr>
      <w:tr w:rsidR="00581B1E" w:rsidRPr="006137DD" w14:paraId="22AE1D27" w14:textId="77777777" w:rsidTr="003F5908">
        <w:tc>
          <w:tcPr>
            <w:tcW w:w="612" w:type="dxa"/>
          </w:tcPr>
          <w:p w14:paraId="5330939B" w14:textId="77777777" w:rsidR="00581B1E" w:rsidRPr="006E0EF1" w:rsidRDefault="00581B1E" w:rsidP="003F5908">
            <w:pPr>
              <w:rPr>
                <w:rFonts w:ascii="Calibri" w:hAnsi="Calibri" w:cs="Calibri"/>
                <w:color w:val="0000FF"/>
                <w:sz w:val="22"/>
                <w:szCs w:val="22"/>
              </w:rPr>
            </w:pPr>
          </w:p>
        </w:tc>
        <w:tc>
          <w:tcPr>
            <w:tcW w:w="514" w:type="dxa"/>
            <w:hideMark/>
          </w:tcPr>
          <w:p w14:paraId="099B7FA6" w14:textId="77777777" w:rsidR="00581B1E" w:rsidRPr="006137DD" w:rsidRDefault="00581B1E" w:rsidP="003F5908">
            <w:pPr>
              <w:rPr>
                <w:rFonts w:ascii="Calibri" w:hAnsi="Calibri" w:cs="Calibri"/>
                <w:szCs w:val="22"/>
              </w:rPr>
            </w:pPr>
            <w:r w:rsidRPr="006137DD">
              <w:rPr>
                <w:rFonts w:ascii="Calibri" w:hAnsi="Calibri" w:cs="Calibri"/>
                <w:szCs w:val="22"/>
              </w:rPr>
              <w:t>1.</w:t>
            </w:r>
          </w:p>
        </w:tc>
        <w:tc>
          <w:tcPr>
            <w:tcW w:w="7945" w:type="dxa"/>
            <w:hideMark/>
          </w:tcPr>
          <w:p w14:paraId="2D7CAAB8"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it has the authority and right under law to </w:t>
            </w:r>
            <w:proofErr w:type="gramStart"/>
            <w:r w:rsidRPr="006E0EF1">
              <w:rPr>
                <w:rFonts w:ascii="Calibri" w:hAnsi="Calibri"/>
                <w:sz w:val="22"/>
                <w:szCs w:val="22"/>
              </w:rPr>
              <w:t>enter into</w:t>
            </w:r>
            <w:proofErr w:type="gramEnd"/>
            <w:r w:rsidRPr="006E0EF1">
              <w:rPr>
                <w:rFonts w:ascii="Calibri" w:hAnsi="Calibri"/>
                <w:sz w:val="22"/>
                <w:szCs w:val="22"/>
              </w:rPr>
              <w:t>, and to carry out its obligations and responsibilities under this Agreement and to supply the Goods hereunder;</w:t>
            </w:r>
          </w:p>
        </w:tc>
      </w:tr>
      <w:tr w:rsidR="00581B1E" w:rsidRPr="006137DD" w14:paraId="0BABF83A" w14:textId="77777777" w:rsidTr="003F5908">
        <w:tc>
          <w:tcPr>
            <w:tcW w:w="612" w:type="dxa"/>
          </w:tcPr>
          <w:p w14:paraId="0CA11F83" w14:textId="77777777" w:rsidR="00581B1E" w:rsidRPr="006E0EF1" w:rsidRDefault="00581B1E" w:rsidP="003F5908">
            <w:pPr>
              <w:rPr>
                <w:rFonts w:ascii="Calibri" w:hAnsi="Calibri" w:cs="Calibri"/>
                <w:color w:val="0000FF"/>
                <w:sz w:val="22"/>
                <w:szCs w:val="22"/>
              </w:rPr>
            </w:pPr>
          </w:p>
        </w:tc>
        <w:tc>
          <w:tcPr>
            <w:tcW w:w="514" w:type="dxa"/>
            <w:hideMark/>
          </w:tcPr>
          <w:p w14:paraId="1C429CDD" w14:textId="77777777" w:rsidR="00581B1E" w:rsidRPr="006137DD" w:rsidRDefault="00581B1E" w:rsidP="003F5908">
            <w:pPr>
              <w:rPr>
                <w:rFonts w:ascii="Calibri" w:hAnsi="Calibri" w:cs="Calibri"/>
                <w:szCs w:val="22"/>
              </w:rPr>
            </w:pPr>
            <w:r w:rsidRPr="006137DD">
              <w:rPr>
                <w:rFonts w:ascii="Calibri" w:hAnsi="Calibri" w:cs="Calibri"/>
                <w:szCs w:val="22"/>
              </w:rPr>
              <w:t>2.</w:t>
            </w:r>
          </w:p>
        </w:tc>
        <w:tc>
          <w:tcPr>
            <w:tcW w:w="7945" w:type="dxa"/>
            <w:hideMark/>
          </w:tcPr>
          <w:p w14:paraId="42888D92"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it is entering into this Agreement with a full understanding of its material terms and risks and </w:t>
            </w:r>
            <w:proofErr w:type="gramStart"/>
            <w:r w:rsidRPr="006E0EF1">
              <w:rPr>
                <w:rFonts w:ascii="Calibri" w:hAnsi="Calibri"/>
                <w:sz w:val="22"/>
                <w:szCs w:val="22"/>
              </w:rPr>
              <w:t>is capable of assuming</w:t>
            </w:r>
            <w:proofErr w:type="gramEnd"/>
            <w:r w:rsidRPr="006E0EF1">
              <w:rPr>
                <w:rFonts w:ascii="Calibri" w:hAnsi="Calibri"/>
                <w:sz w:val="22"/>
                <w:szCs w:val="22"/>
              </w:rPr>
              <w:t xml:space="preserve"> those risks;</w:t>
            </w:r>
          </w:p>
        </w:tc>
      </w:tr>
      <w:tr w:rsidR="00581B1E" w:rsidRPr="006137DD" w14:paraId="5BE6BBCA" w14:textId="77777777" w:rsidTr="003F5908">
        <w:tc>
          <w:tcPr>
            <w:tcW w:w="612" w:type="dxa"/>
          </w:tcPr>
          <w:p w14:paraId="5F5E88E8" w14:textId="77777777" w:rsidR="00581B1E" w:rsidRPr="006E0EF1" w:rsidRDefault="00581B1E" w:rsidP="003F5908">
            <w:pPr>
              <w:rPr>
                <w:rFonts w:ascii="Calibri" w:hAnsi="Calibri" w:cs="Calibri"/>
                <w:color w:val="0000FF"/>
                <w:sz w:val="22"/>
                <w:szCs w:val="22"/>
              </w:rPr>
            </w:pPr>
          </w:p>
        </w:tc>
        <w:tc>
          <w:tcPr>
            <w:tcW w:w="514" w:type="dxa"/>
            <w:hideMark/>
          </w:tcPr>
          <w:p w14:paraId="48B72331" w14:textId="77777777" w:rsidR="00581B1E" w:rsidRPr="006137DD" w:rsidRDefault="00581B1E" w:rsidP="003F5908">
            <w:pPr>
              <w:rPr>
                <w:rFonts w:ascii="Calibri" w:hAnsi="Calibri" w:cs="Calibri"/>
                <w:szCs w:val="22"/>
              </w:rPr>
            </w:pPr>
            <w:r w:rsidRPr="006137DD">
              <w:rPr>
                <w:rFonts w:ascii="Calibri" w:hAnsi="Calibri" w:cs="Calibri"/>
                <w:szCs w:val="22"/>
              </w:rPr>
              <w:t>3.</w:t>
            </w:r>
          </w:p>
        </w:tc>
        <w:tc>
          <w:tcPr>
            <w:tcW w:w="7945" w:type="dxa"/>
            <w:hideMark/>
          </w:tcPr>
          <w:p w14:paraId="34CDF2C2"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it is entering into this Agreement with a full understanding of its obligations </w:t>
            </w:r>
            <w:proofErr w:type="gramStart"/>
            <w:r w:rsidRPr="006E0EF1">
              <w:rPr>
                <w:rFonts w:ascii="Calibri" w:hAnsi="Calibri"/>
                <w:sz w:val="22"/>
                <w:szCs w:val="22"/>
              </w:rPr>
              <w:t>with regard to</w:t>
            </w:r>
            <w:proofErr w:type="gramEnd"/>
            <w:r w:rsidRPr="006E0EF1">
              <w:rPr>
                <w:rFonts w:ascii="Calibri" w:hAnsi="Calibri"/>
                <w:sz w:val="22"/>
                <w:szCs w:val="22"/>
              </w:rPr>
              <w:t xml:space="preserve"> taxation, employment, social and environmental protection and </w:t>
            </w:r>
            <w:proofErr w:type="gramStart"/>
            <w:r w:rsidRPr="006E0EF1">
              <w:rPr>
                <w:rFonts w:ascii="Calibri" w:hAnsi="Calibri"/>
                <w:sz w:val="22"/>
                <w:szCs w:val="22"/>
              </w:rPr>
              <w:t>is capable of assuming and fulfilling</w:t>
            </w:r>
            <w:proofErr w:type="gramEnd"/>
            <w:r w:rsidRPr="006E0EF1">
              <w:rPr>
                <w:rFonts w:ascii="Calibri" w:hAnsi="Calibri"/>
                <w:sz w:val="22"/>
                <w:szCs w:val="22"/>
              </w:rPr>
              <w:t xml:space="preserve"> those obligations;</w:t>
            </w:r>
          </w:p>
        </w:tc>
      </w:tr>
      <w:tr w:rsidR="00581B1E" w:rsidRPr="006137DD" w14:paraId="683A0D33" w14:textId="77777777" w:rsidTr="003F5908">
        <w:tc>
          <w:tcPr>
            <w:tcW w:w="612" w:type="dxa"/>
          </w:tcPr>
          <w:p w14:paraId="3DBF20E1" w14:textId="77777777" w:rsidR="00581B1E" w:rsidRPr="006E0EF1" w:rsidRDefault="00581B1E" w:rsidP="003F5908">
            <w:pPr>
              <w:rPr>
                <w:rFonts w:ascii="Calibri" w:hAnsi="Calibri" w:cs="Calibri"/>
                <w:color w:val="0000FF"/>
                <w:sz w:val="22"/>
                <w:szCs w:val="22"/>
              </w:rPr>
            </w:pPr>
          </w:p>
        </w:tc>
        <w:tc>
          <w:tcPr>
            <w:tcW w:w="514" w:type="dxa"/>
            <w:hideMark/>
          </w:tcPr>
          <w:p w14:paraId="685D322D" w14:textId="77777777" w:rsidR="00581B1E" w:rsidRPr="006137DD" w:rsidRDefault="00581B1E" w:rsidP="003F5908">
            <w:pPr>
              <w:rPr>
                <w:rFonts w:ascii="Calibri" w:hAnsi="Calibri" w:cs="Calibri"/>
                <w:szCs w:val="22"/>
              </w:rPr>
            </w:pPr>
            <w:r w:rsidRPr="006137DD">
              <w:rPr>
                <w:rFonts w:ascii="Calibri" w:hAnsi="Calibri" w:cs="Calibri"/>
                <w:szCs w:val="22"/>
              </w:rPr>
              <w:t>4.</w:t>
            </w:r>
          </w:p>
        </w:tc>
        <w:tc>
          <w:tcPr>
            <w:tcW w:w="7945" w:type="dxa"/>
            <w:hideMark/>
          </w:tcPr>
          <w:p w14:paraId="5A5ACB67"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it has acquainted itself with and shall comply with all legal requirements or such other laws, recommendations, guidance or practices as may affect the supply of the Goods (to include manufacture and distribution process) as they apply to the Contractor; </w:t>
            </w:r>
          </w:p>
        </w:tc>
      </w:tr>
      <w:tr w:rsidR="00581B1E" w:rsidRPr="006137DD" w14:paraId="1FBF20F0" w14:textId="77777777" w:rsidTr="003F5908">
        <w:tc>
          <w:tcPr>
            <w:tcW w:w="612" w:type="dxa"/>
          </w:tcPr>
          <w:p w14:paraId="1619551E" w14:textId="77777777" w:rsidR="00581B1E" w:rsidRPr="006E0EF1" w:rsidRDefault="00581B1E" w:rsidP="003F5908">
            <w:pPr>
              <w:rPr>
                <w:rFonts w:ascii="Calibri" w:hAnsi="Calibri" w:cs="Calibri"/>
                <w:color w:val="0000FF"/>
                <w:sz w:val="22"/>
                <w:szCs w:val="22"/>
              </w:rPr>
            </w:pPr>
          </w:p>
        </w:tc>
        <w:tc>
          <w:tcPr>
            <w:tcW w:w="514" w:type="dxa"/>
            <w:hideMark/>
          </w:tcPr>
          <w:p w14:paraId="64E30F7A" w14:textId="77777777" w:rsidR="00581B1E" w:rsidRPr="006137DD" w:rsidRDefault="00581B1E" w:rsidP="003F5908">
            <w:pPr>
              <w:rPr>
                <w:rFonts w:ascii="Calibri" w:hAnsi="Calibri" w:cs="Calibri"/>
                <w:szCs w:val="22"/>
              </w:rPr>
            </w:pPr>
            <w:r w:rsidRPr="006137DD">
              <w:rPr>
                <w:rFonts w:ascii="Calibri" w:hAnsi="Calibri" w:cs="Calibri"/>
                <w:szCs w:val="22"/>
              </w:rPr>
              <w:t>5.</w:t>
            </w:r>
          </w:p>
        </w:tc>
        <w:tc>
          <w:tcPr>
            <w:tcW w:w="7945" w:type="dxa"/>
            <w:hideMark/>
          </w:tcPr>
          <w:p w14:paraId="75D5A245"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it has taken all and any action necessary to ensure that it has the power to execute and enter into this Agreement; </w:t>
            </w:r>
          </w:p>
        </w:tc>
      </w:tr>
      <w:tr w:rsidR="00581B1E" w:rsidRPr="006137DD" w14:paraId="698B85A6" w14:textId="77777777" w:rsidTr="003F5908">
        <w:tc>
          <w:tcPr>
            <w:tcW w:w="612" w:type="dxa"/>
          </w:tcPr>
          <w:p w14:paraId="025F5203" w14:textId="77777777" w:rsidR="00581B1E" w:rsidRPr="006E0EF1" w:rsidRDefault="00581B1E" w:rsidP="003F5908">
            <w:pPr>
              <w:rPr>
                <w:rFonts w:ascii="Calibri" w:hAnsi="Calibri" w:cs="Calibri"/>
                <w:color w:val="0000FF"/>
                <w:sz w:val="22"/>
                <w:szCs w:val="22"/>
              </w:rPr>
            </w:pPr>
          </w:p>
        </w:tc>
        <w:tc>
          <w:tcPr>
            <w:tcW w:w="514" w:type="dxa"/>
          </w:tcPr>
          <w:p w14:paraId="1DD9E0C2" w14:textId="77777777" w:rsidR="00581B1E" w:rsidRPr="006137DD" w:rsidRDefault="00581B1E" w:rsidP="003F5908">
            <w:pPr>
              <w:rPr>
                <w:rFonts w:ascii="Calibri" w:hAnsi="Calibri" w:cs="Calibri"/>
                <w:szCs w:val="22"/>
              </w:rPr>
            </w:pPr>
            <w:r w:rsidRPr="006137DD">
              <w:rPr>
                <w:rFonts w:ascii="Calibri" w:hAnsi="Calibri" w:cs="Calibri"/>
                <w:szCs w:val="22"/>
              </w:rPr>
              <w:t>6.</w:t>
            </w:r>
          </w:p>
          <w:p w14:paraId="4A9037A3" w14:textId="77777777" w:rsidR="00581B1E" w:rsidRPr="006137DD" w:rsidRDefault="00581B1E" w:rsidP="003F5908">
            <w:pPr>
              <w:rPr>
                <w:rFonts w:ascii="Calibri" w:hAnsi="Calibri" w:cs="Calibri"/>
                <w:szCs w:val="22"/>
              </w:rPr>
            </w:pPr>
          </w:p>
        </w:tc>
        <w:tc>
          <w:tcPr>
            <w:tcW w:w="7945" w:type="dxa"/>
            <w:hideMark/>
          </w:tcPr>
          <w:p w14:paraId="0E6F93F3" w14:textId="2E2CDB9D" w:rsidR="00581B1E" w:rsidRPr="00013DF9" w:rsidRDefault="00013DF9" w:rsidP="00013DF9">
            <w:pPr>
              <w:rPr>
                <w:rFonts w:ascii="Calibri" w:hAnsi="Calibri" w:cs="Calibri"/>
                <w:i/>
                <w:iCs/>
                <w:sz w:val="22"/>
                <w:szCs w:val="22"/>
                <w:highlight w:val="lightGray"/>
              </w:rPr>
            </w:pPr>
            <w:r>
              <w:rPr>
                <w:rFonts w:ascii="Calibri" w:hAnsi="Calibri" w:cs="Calibri"/>
                <w:i/>
                <w:iCs/>
                <w:color w:val="FF0000"/>
                <w:sz w:val="22"/>
                <w:szCs w:val="22"/>
                <w:highlight w:val="lightGray"/>
              </w:rPr>
              <w:t>Not Used</w:t>
            </w:r>
          </w:p>
        </w:tc>
      </w:tr>
      <w:tr w:rsidR="00581B1E" w:rsidRPr="006137DD" w14:paraId="4DCF6FB1" w14:textId="77777777" w:rsidTr="003F5908">
        <w:tc>
          <w:tcPr>
            <w:tcW w:w="612" w:type="dxa"/>
          </w:tcPr>
          <w:p w14:paraId="2893303C" w14:textId="77777777" w:rsidR="00581B1E" w:rsidRPr="006E0EF1" w:rsidRDefault="00581B1E" w:rsidP="003F5908">
            <w:pPr>
              <w:rPr>
                <w:rFonts w:ascii="Calibri" w:hAnsi="Calibri" w:cs="Calibri"/>
                <w:color w:val="0000FF"/>
                <w:sz w:val="22"/>
                <w:szCs w:val="22"/>
              </w:rPr>
            </w:pPr>
          </w:p>
        </w:tc>
        <w:tc>
          <w:tcPr>
            <w:tcW w:w="514" w:type="dxa"/>
            <w:hideMark/>
          </w:tcPr>
          <w:p w14:paraId="31AE3C19" w14:textId="77777777" w:rsidR="00581B1E" w:rsidRPr="006137DD" w:rsidRDefault="00581B1E" w:rsidP="003F5908">
            <w:pPr>
              <w:rPr>
                <w:rFonts w:ascii="Calibri" w:hAnsi="Calibri" w:cs="Calibri"/>
                <w:szCs w:val="22"/>
              </w:rPr>
            </w:pPr>
            <w:r w:rsidRPr="006137DD">
              <w:rPr>
                <w:rFonts w:ascii="Calibri" w:hAnsi="Calibri" w:cs="Calibri"/>
                <w:szCs w:val="22"/>
              </w:rPr>
              <w:t>7.</w:t>
            </w:r>
          </w:p>
        </w:tc>
        <w:tc>
          <w:tcPr>
            <w:tcW w:w="7945" w:type="dxa"/>
            <w:hideMark/>
          </w:tcPr>
          <w:p w14:paraId="04445DCF"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 xml:space="preserve">the status of the Contractor, as declared in the “Declaration as to Personal Circumstances of Tenderer” dated </w:t>
            </w:r>
            <w:r w:rsidRPr="006E0EF1">
              <w:rPr>
                <w:rFonts w:ascii="Calibri" w:hAnsi="Calibri"/>
                <w:sz w:val="22"/>
                <w:szCs w:val="22"/>
              </w:rPr>
              <w:fldChar w:fldCharType="begin">
                <w:ffData>
                  <w:name w:val="Text143"/>
                  <w:enabled/>
                  <w:calcOnExit w:val="0"/>
                  <w:textInput>
                    <w:default w:val="[Insert Date]"/>
                  </w:textInput>
                </w:ffData>
              </w:fldChar>
            </w:r>
            <w:bookmarkStart w:id="109" w:name="Text143"/>
            <w:r w:rsidRPr="006E0EF1">
              <w:rPr>
                <w:rFonts w:ascii="Calibri" w:hAnsi="Calibri"/>
                <w:sz w:val="22"/>
                <w:szCs w:val="22"/>
              </w:rPr>
              <w:instrText xml:space="preserve"> FORMTEXT </w:instrText>
            </w:r>
            <w:r w:rsidRPr="006E0EF1">
              <w:rPr>
                <w:rFonts w:ascii="Calibri" w:hAnsi="Calibri"/>
                <w:sz w:val="22"/>
                <w:szCs w:val="22"/>
              </w:rPr>
            </w:r>
            <w:r w:rsidRPr="006E0EF1">
              <w:rPr>
                <w:rFonts w:ascii="Calibri" w:hAnsi="Calibri"/>
                <w:sz w:val="22"/>
                <w:szCs w:val="22"/>
              </w:rPr>
              <w:fldChar w:fldCharType="separate"/>
            </w:r>
            <w:r w:rsidRPr="006E0EF1">
              <w:rPr>
                <w:rFonts w:ascii="Calibri" w:hAnsi="Calibri"/>
                <w:sz w:val="22"/>
                <w:szCs w:val="22"/>
              </w:rPr>
              <w:t>[Insert Date]</w:t>
            </w:r>
            <w:r w:rsidRPr="006E0EF1">
              <w:rPr>
                <w:rFonts w:ascii="Calibri" w:hAnsi="Calibri"/>
                <w:sz w:val="22"/>
                <w:szCs w:val="22"/>
              </w:rPr>
              <w:fldChar w:fldCharType="end"/>
            </w:r>
            <w:bookmarkEnd w:id="109"/>
            <w:r w:rsidRPr="006E0EF1">
              <w:rPr>
                <w:rFonts w:ascii="Calibri" w:hAnsi="Calibri"/>
                <w:sz w:val="22"/>
                <w:szCs w:val="22"/>
              </w:rPr>
              <w:t>which confirms that none of the excluding circumstances listed in Regulation 57 of the Regulations apply to the Contractor, remains unchanged; and</w:t>
            </w:r>
          </w:p>
        </w:tc>
      </w:tr>
      <w:tr w:rsidR="00581B1E" w:rsidRPr="006137DD" w14:paraId="313FDF61" w14:textId="77777777" w:rsidTr="003F5908">
        <w:tc>
          <w:tcPr>
            <w:tcW w:w="612" w:type="dxa"/>
          </w:tcPr>
          <w:p w14:paraId="29FCBA8F" w14:textId="77777777" w:rsidR="00581B1E" w:rsidRPr="006E0EF1" w:rsidRDefault="00581B1E" w:rsidP="003F5908">
            <w:pPr>
              <w:rPr>
                <w:rFonts w:ascii="Calibri" w:hAnsi="Calibri" w:cs="Calibri"/>
                <w:color w:val="0000FF"/>
                <w:sz w:val="22"/>
                <w:szCs w:val="22"/>
              </w:rPr>
            </w:pPr>
          </w:p>
        </w:tc>
        <w:tc>
          <w:tcPr>
            <w:tcW w:w="514" w:type="dxa"/>
            <w:hideMark/>
          </w:tcPr>
          <w:p w14:paraId="5F8DD0F2" w14:textId="77777777" w:rsidR="00581B1E" w:rsidRPr="006137DD" w:rsidRDefault="00581B1E" w:rsidP="003F5908">
            <w:pPr>
              <w:rPr>
                <w:rFonts w:ascii="Calibri" w:hAnsi="Calibri" w:cs="Calibri"/>
                <w:szCs w:val="22"/>
              </w:rPr>
            </w:pPr>
            <w:r w:rsidRPr="006137DD">
              <w:rPr>
                <w:rFonts w:ascii="Calibri" w:hAnsi="Calibri" w:cs="Calibri"/>
                <w:szCs w:val="22"/>
              </w:rPr>
              <w:t>8.</w:t>
            </w:r>
          </w:p>
        </w:tc>
        <w:tc>
          <w:tcPr>
            <w:tcW w:w="7945" w:type="dxa"/>
            <w:hideMark/>
          </w:tcPr>
          <w:p w14:paraId="5E95BB50" w14:textId="77777777" w:rsidR="00581B1E" w:rsidRPr="006E0EF1" w:rsidRDefault="00581B1E" w:rsidP="006E0EF1">
            <w:pPr>
              <w:spacing w:after="120" w:line="276" w:lineRule="auto"/>
              <w:jc w:val="both"/>
              <w:rPr>
                <w:rFonts w:ascii="Calibri" w:hAnsi="Calibri"/>
                <w:sz w:val="22"/>
                <w:szCs w:val="22"/>
              </w:rPr>
            </w:pPr>
            <w:r w:rsidRPr="006E0EF1">
              <w:rPr>
                <w:rFonts w:ascii="Calibri" w:hAnsi="Calibri"/>
                <w:sz w:val="22"/>
                <w:szCs w:val="22"/>
              </w:rPr>
              <w:t>the Client shall be under no obligation to purchase any minimum number or value of Goods.</w:t>
            </w:r>
          </w:p>
        </w:tc>
      </w:tr>
      <w:tr w:rsidR="00581B1E" w:rsidRPr="006137DD" w14:paraId="71C81620" w14:textId="77777777" w:rsidTr="003F5908">
        <w:tc>
          <w:tcPr>
            <w:tcW w:w="612" w:type="dxa"/>
            <w:hideMark/>
          </w:tcPr>
          <w:p w14:paraId="7A69549E" w14:textId="77777777" w:rsidR="00581B1E" w:rsidRPr="006E0EF1" w:rsidRDefault="00581B1E" w:rsidP="003F5908">
            <w:pPr>
              <w:spacing w:line="254" w:lineRule="auto"/>
              <w:rPr>
                <w:rFonts w:ascii="Calibri" w:hAnsi="Calibri" w:cs="Calibri"/>
                <w:color w:val="0000FF"/>
                <w:sz w:val="22"/>
                <w:szCs w:val="22"/>
              </w:rPr>
            </w:pPr>
            <w:r w:rsidRPr="006E0EF1">
              <w:rPr>
                <w:rFonts w:ascii="Calibri" w:hAnsi="Calibri" w:cs="Calibri"/>
                <w:color w:val="0000FF"/>
                <w:sz w:val="22"/>
                <w:szCs w:val="22"/>
              </w:rPr>
              <w:t>B.</w:t>
            </w:r>
          </w:p>
        </w:tc>
        <w:tc>
          <w:tcPr>
            <w:tcW w:w="8459" w:type="dxa"/>
            <w:gridSpan w:val="2"/>
            <w:hideMark/>
          </w:tcPr>
          <w:p w14:paraId="35E01D12"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581B1E" w:rsidRPr="006137DD" w14:paraId="2BB79086" w14:textId="77777777" w:rsidTr="003F5908">
        <w:tc>
          <w:tcPr>
            <w:tcW w:w="612" w:type="dxa"/>
            <w:hideMark/>
          </w:tcPr>
          <w:p w14:paraId="2405BA9E" w14:textId="77777777" w:rsidR="00581B1E" w:rsidRPr="006E0EF1" w:rsidRDefault="00581B1E" w:rsidP="003F5908">
            <w:pPr>
              <w:spacing w:line="254" w:lineRule="auto"/>
              <w:rPr>
                <w:rFonts w:ascii="Calibri" w:hAnsi="Calibri" w:cs="Calibri"/>
                <w:color w:val="0000FF"/>
                <w:sz w:val="22"/>
                <w:szCs w:val="22"/>
              </w:rPr>
            </w:pPr>
            <w:r w:rsidRPr="006E0EF1">
              <w:rPr>
                <w:rFonts w:ascii="Calibri" w:hAnsi="Calibri" w:cs="Calibri"/>
                <w:color w:val="0000FF"/>
                <w:sz w:val="22"/>
                <w:szCs w:val="22"/>
              </w:rPr>
              <w:t>C.</w:t>
            </w:r>
          </w:p>
        </w:tc>
        <w:tc>
          <w:tcPr>
            <w:tcW w:w="8459" w:type="dxa"/>
            <w:gridSpan w:val="2"/>
            <w:hideMark/>
          </w:tcPr>
          <w:p w14:paraId="0AD515F2"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581B1E" w:rsidRPr="006137DD" w14:paraId="0FF07044" w14:textId="77777777" w:rsidTr="003F5908">
        <w:tc>
          <w:tcPr>
            <w:tcW w:w="612" w:type="dxa"/>
            <w:hideMark/>
          </w:tcPr>
          <w:p w14:paraId="3C303394" w14:textId="77777777" w:rsidR="00581B1E" w:rsidRPr="006E0EF1" w:rsidRDefault="00581B1E" w:rsidP="003F5908">
            <w:pPr>
              <w:spacing w:line="254" w:lineRule="auto"/>
              <w:rPr>
                <w:rFonts w:ascii="Calibri" w:hAnsi="Calibri" w:cs="Calibri"/>
                <w:color w:val="0000FF"/>
                <w:sz w:val="22"/>
                <w:szCs w:val="22"/>
              </w:rPr>
            </w:pPr>
            <w:r w:rsidRPr="006E0EF1">
              <w:rPr>
                <w:rFonts w:ascii="Calibri" w:hAnsi="Calibri" w:cs="Calibri"/>
                <w:color w:val="0000FF"/>
                <w:sz w:val="22"/>
                <w:szCs w:val="22"/>
              </w:rPr>
              <w:t>D.</w:t>
            </w:r>
          </w:p>
        </w:tc>
        <w:tc>
          <w:tcPr>
            <w:tcW w:w="8459" w:type="dxa"/>
            <w:gridSpan w:val="2"/>
            <w:hideMark/>
          </w:tcPr>
          <w:p w14:paraId="203798DF"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Contractor undertakes to ensure that all and any necessary consents and/or licences are obtained and in place for the purposes of this Agreement. The Contractor hereby indemnifies the Client and shall keep and hold the Client 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tc>
      </w:tr>
      <w:tr w:rsidR="00581B1E" w:rsidRPr="006137DD" w14:paraId="7D0359CA" w14:textId="77777777" w:rsidTr="003F5908">
        <w:tc>
          <w:tcPr>
            <w:tcW w:w="612" w:type="dxa"/>
            <w:hideMark/>
          </w:tcPr>
          <w:p w14:paraId="160F9E99" w14:textId="77777777" w:rsidR="00581B1E" w:rsidRPr="006E0EF1" w:rsidRDefault="00581B1E" w:rsidP="003F5908">
            <w:pPr>
              <w:spacing w:line="254" w:lineRule="auto"/>
              <w:rPr>
                <w:rFonts w:ascii="Calibri" w:hAnsi="Calibri" w:cs="Calibri"/>
                <w:color w:val="0000FF"/>
                <w:sz w:val="22"/>
                <w:szCs w:val="22"/>
              </w:rPr>
            </w:pPr>
            <w:r w:rsidRPr="006E0EF1">
              <w:rPr>
                <w:rFonts w:ascii="Calibri" w:hAnsi="Calibri" w:cs="Calibri"/>
                <w:color w:val="0000FF"/>
                <w:sz w:val="22"/>
                <w:szCs w:val="22"/>
              </w:rPr>
              <w:t>E.</w:t>
            </w:r>
          </w:p>
        </w:tc>
        <w:tc>
          <w:tcPr>
            <w:tcW w:w="8459" w:type="dxa"/>
            <w:gridSpan w:val="2"/>
            <w:hideMark/>
          </w:tcPr>
          <w:p w14:paraId="70440867"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 xml:space="preserve">The Contractor undertakes to notify the Client forthwith of any material change to the status of the Contractor </w:t>
            </w:r>
            <w:proofErr w:type="gramStart"/>
            <w:r w:rsidRPr="006E0EF1">
              <w:rPr>
                <w:rFonts w:ascii="Calibri" w:hAnsi="Calibri"/>
                <w:sz w:val="22"/>
              </w:rPr>
              <w:t>with regard to</w:t>
            </w:r>
            <w:proofErr w:type="gramEnd"/>
            <w:r w:rsidRPr="006E0EF1">
              <w:rPr>
                <w:rFonts w:ascii="Calibri" w:hAnsi="Calibri"/>
                <w:sz w:val="22"/>
              </w:rPr>
              <w:t xml:space="preserve"> the warranties, acknowledgements, representations and undertakings as set out in clause 6A and to comply with all reasonable directions of the Client with regard thereto which may include termination of this Agreement.</w:t>
            </w:r>
          </w:p>
        </w:tc>
      </w:tr>
    </w:tbl>
    <w:p w14:paraId="04989CB0" w14:textId="77777777" w:rsidR="00581B1E" w:rsidRPr="006137DD" w:rsidRDefault="00581B1E" w:rsidP="00581B1E">
      <w:pPr>
        <w:pStyle w:val="Heading2"/>
        <w:rPr>
          <w:rFonts w:ascii="Calibri" w:hAnsi="Calibri" w:cs="Calibri"/>
        </w:rPr>
      </w:pPr>
      <w:r w:rsidRPr="006137DD">
        <w:rPr>
          <w:rFonts w:ascii="Calibri" w:hAnsi="Calibri" w:cs="Calibri"/>
        </w:rPr>
        <w:t>7.</w:t>
      </w:r>
      <w:r w:rsidRPr="006137DD">
        <w:rPr>
          <w:rFonts w:ascii="Calibri" w:hAnsi="Calibri" w:cs="Calibri"/>
        </w:rPr>
        <w:tab/>
        <w:t>Remedies</w:t>
      </w:r>
    </w:p>
    <w:tbl>
      <w:tblPr>
        <w:tblW w:w="0" w:type="auto"/>
        <w:tblLook w:val="01E0" w:firstRow="1" w:lastRow="1" w:firstColumn="1" w:lastColumn="1" w:noHBand="0" w:noVBand="0"/>
      </w:tblPr>
      <w:tblGrid>
        <w:gridCol w:w="608"/>
        <w:gridCol w:w="8463"/>
      </w:tblGrid>
      <w:tr w:rsidR="005205B5" w:rsidRPr="006137DD" w14:paraId="2558B0E0" w14:textId="77777777" w:rsidTr="003F5908">
        <w:tc>
          <w:tcPr>
            <w:tcW w:w="608" w:type="dxa"/>
          </w:tcPr>
          <w:p w14:paraId="1E260EE3" w14:textId="77777777" w:rsidR="005205B5" w:rsidRPr="006E0EF1" w:rsidRDefault="005205B5" w:rsidP="003F5908">
            <w:pPr>
              <w:rPr>
                <w:rFonts w:ascii="Calibri" w:hAnsi="Calibri" w:cs="Calibri"/>
                <w:color w:val="0000FF"/>
                <w:sz w:val="22"/>
                <w:szCs w:val="22"/>
              </w:rPr>
            </w:pPr>
          </w:p>
        </w:tc>
        <w:tc>
          <w:tcPr>
            <w:tcW w:w="8463" w:type="dxa"/>
          </w:tcPr>
          <w:p w14:paraId="3515EE03" w14:textId="20857962" w:rsidR="005205B5" w:rsidRPr="005205B5" w:rsidRDefault="005205B5" w:rsidP="006E0EF1">
            <w:pPr>
              <w:spacing w:after="120" w:line="276" w:lineRule="auto"/>
              <w:jc w:val="both"/>
              <w:rPr>
                <w:rFonts w:ascii="Calibri" w:hAnsi="Calibri"/>
                <w:b/>
                <w:i/>
                <w:sz w:val="22"/>
              </w:rPr>
            </w:pPr>
            <w:r w:rsidRPr="005205B5">
              <w:rPr>
                <w:rFonts w:ascii="Calibri" w:hAnsi="Calibri"/>
                <w:b/>
                <w:i/>
                <w:sz w:val="22"/>
                <w:highlight w:val="lightGray"/>
              </w:rPr>
              <w:t xml:space="preserve">Prior to </w:t>
            </w:r>
            <w:proofErr w:type="gramStart"/>
            <w:r w:rsidRPr="005205B5">
              <w:rPr>
                <w:rFonts w:ascii="Calibri" w:hAnsi="Calibri"/>
                <w:b/>
                <w:i/>
                <w:sz w:val="22"/>
                <w:highlight w:val="lightGray"/>
              </w:rPr>
              <w:t>publication</w:t>
            </w:r>
            <w:proofErr w:type="gramEnd"/>
            <w:r w:rsidRPr="005205B5">
              <w:rPr>
                <w:rFonts w:ascii="Calibri" w:hAnsi="Calibri"/>
                <w:b/>
                <w:i/>
                <w:sz w:val="22"/>
                <w:highlight w:val="lightGray"/>
              </w:rPr>
              <w:t xml:space="preserve"> please ensure to insert amounts/figures where applicable.  When finished, delete these instructions.</w:t>
            </w:r>
          </w:p>
        </w:tc>
      </w:tr>
      <w:tr w:rsidR="00581B1E" w:rsidRPr="006137DD" w14:paraId="622EA03F" w14:textId="77777777" w:rsidTr="003F5908">
        <w:tc>
          <w:tcPr>
            <w:tcW w:w="608" w:type="dxa"/>
            <w:hideMark/>
          </w:tcPr>
          <w:p w14:paraId="6DBFBA9E"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A.</w:t>
            </w:r>
          </w:p>
        </w:tc>
        <w:tc>
          <w:tcPr>
            <w:tcW w:w="8463" w:type="dxa"/>
            <w:hideMark/>
          </w:tcPr>
          <w:p w14:paraId="6F671F74"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7A shall survive termination of this Agreement for any reason.</w:t>
            </w:r>
          </w:p>
        </w:tc>
      </w:tr>
      <w:tr w:rsidR="00581B1E" w:rsidRPr="006137DD" w14:paraId="27CC526C" w14:textId="77777777" w:rsidTr="003F5908">
        <w:tc>
          <w:tcPr>
            <w:tcW w:w="608" w:type="dxa"/>
            <w:hideMark/>
          </w:tcPr>
          <w:p w14:paraId="31C67B8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B.</w:t>
            </w:r>
          </w:p>
        </w:tc>
        <w:tc>
          <w:tcPr>
            <w:tcW w:w="8463" w:type="dxa"/>
            <w:hideMark/>
          </w:tcPr>
          <w:p w14:paraId="267D1646"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Save in respect of fraud (including fraudulent misrepresentation), personal injury or death or in respect of the Contractor’s indemnity under clause 6(D),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581B1E" w:rsidRPr="006137DD" w14:paraId="4653E63E" w14:textId="77777777" w:rsidTr="003F5908">
        <w:tc>
          <w:tcPr>
            <w:tcW w:w="608" w:type="dxa"/>
            <w:hideMark/>
          </w:tcPr>
          <w:p w14:paraId="6482CEA7"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C.</w:t>
            </w:r>
          </w:p>
        </w:tc>
        <w:tc>
          <w:tcPr>
            <w:tcW w:w="8463" w:type="dxa"/>
            <w:hideMark/>
          </w:tcPr>
          <w:p w14:paraId="093EB935" w14:textId="77777777" w:rsidR="00581B1E" w:rsidRPr="006E0EF1" w:rsidRDefault="00581B1E" w:rsidP="006E0EF1">
            <w:pPr>
              <w:spacing w:after="120" w:line="276" w:lineRule="auto"/>
              <w:jc w:val="both"/>
              <w:rPr>
                <w:rFonts w:ascii="Calibri" w:hAnsi="Calibri"/>
                <w:sz w:val="22"/>
              </w:rPr>
            </w:pPr>
            <w:r w:rsidRPr="006E0EF1">
              <w:rPr>
                <w:rFonts w:ascii="Calibri" w:hAnsi="Calibri"/>
                <w:sz w:val="22"/>
              </w:rPr>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581B1E" w:rsidRPr="006137DD" w14:paraId="17D3E61E" w14:textId="77777777" w:rsidTr="003F5908">
        <w:tc>
          <w:tcPr>
            <w:tcW w:w="608" w:type="dxa"/>
            <w:hideMark/>
          </w:tcPr>
          <w:p w14:paraId="1BB4B70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D.</w:t>
            </w:r>
          </w:p>
        </w:tc>
        <w:tc>
          <w:tcPr>
            <w:tcW w:w="8463" w:type="dxa"/>
            <w:hideMark/>
          </w:tcPr>
          <w:p w14:paraId="7EDDA36F" w14:textId="77777777" w:rsidR="00581B1E" w:rsidRPr="006137DD" w:rsidRDefault="00581B1E" w:rsidP="006E0EF1">
            <w:pPr>
              <w:spacing w:after="120" w:line="276" w:lineRule="auto"/>
              <w:jc w:val="both"/>
              <w:rPr>
                <w:rFonts w:ascii="Calibri" w:hAnsi="Calibri" w:cs="Calibri"/>
                <w:szCs w:val="22"/>
              </w:rPr>
            </w:pPr>
            <w:r w:rsidRPr="006E0EF1">
              <w:rPr>
                <w:rFonts w:ascii="Calibri" w:hAnsi="Calibri"/>
                <w:sz w:val="22"/>
              </w:rPr>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581B1E" w:rsidRPr="006137DD" w14:paraId="4A07DD1B" w14:textId="77777777" w:rsidTr="003F5908">
        <w:tc>
          <w:tcPr>
            <w:tcW w:w="608" w:type="dxa"/>
            <w:hideMark/>
          </w:tcPr>
          <w:p w14:paraId="372FCC10"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E.</w:t>
            </w:r>
          </w:p>
        </w:tc>
        <w:tc>
          <w:tcPr>
            <w:tcW w:w="8463" w:type="dxa"/>
            <w:hideMark/>
          </w:tcPr>
          <w:p w14:paraId="3FB4605F" w14:textId="77777777" w:rsidR="00581B1E" w:rsidRPr="006137DD" w:rsidRDefault="00581B1E" w:rsidP="006E0EF1">
            <w:pPr>
              <w:spacing w:after="240"/>
              <w:rPr>
                <w:rFonts w:ascii="Calibri" w:hAnsi="Calibri" w:cs="Calibri"/>
              </w:rPr>
            </w:pPr>
            <w:r w:rsidRPr="006137DD">
              <w:rPr>
                <w:rFonts w:ascii="Calibri" w:hAnsi="Calibri" w:cs="Calibri"/>
                <w:i/>
                <w:iCs/>
                <w:color w:val="FF0000"/>
                <w:highlight w:val="lightGray"/>
              </w:rPr>
              <w:fldChar w:fldCharType="begin">
                <w:ffData>
                  <w:name w:val="Text135"/>
                  <w:enabled/>
                  <w:calcOnExit w:val="0"/>
                  <w:textInput>
                    <w:default w:val="Delete and replace with “Not Used” if not applicable:"/>
                  </w:textInput>
                </w:ffData>
              </w:fldChar>
            </w:r>
            <w:r w:rsidRPr="006137DD">
              <w:rPr>
                <w:rFonts w:ascii="Calibri" w:hAnsi="Calibri" w:cs="Calibri"/>
                <w:i/>
                <w:iCs/>
                <w:color w:val="FF0000"/>
                <w:highlight w:val="lightGray"/>
              </w:rPr>
              <w:instrText xml:space="preserve"> FORMTEXT </w:instrText>
            </w:r>
            <w:r w:rsidRPr="006137DD">
              <w:rPr>
                <w:rFonts w:ascii="Calibri" w:hAnsi="Calibri" w:cs="Calibri"/>
                <w:i/>
                <w:iCs/>
                <w:color w:val="FF0000"/>
                <w:highlight w:val="lightGray"/>
              </w:rPr>
            </w:r>
            <w:r w:rsidRPr="006137DD">
              <w:rPr>
                <w:rFonts w:ascii="Calibri" w:hAnsi="Calibri" w:cs="Calibri"/>
                <w:i/>
                <w:iCs/>
                <w:color w:val="FF0000"/>
                <w:highlight w:val="lightGray"/>
              </w:rPr>
              <w:fldChar w:fldCharType="separate"/>
            </w:r>
            <w:r w:rsidRPr="006137DD">
              <w:rPr>
                <w:rFonts w:ascii="Calibri" w:hAnsi="Calibri" w:cs="Calibri"/>
                <w:i/>
                <w:iCs/>
                <w:noProof/>
                <w:color w:val="FF0000"/>
                <w:highlight w:val="lightGray"/>
              </w:rPr>
              <w:t>Delete and replace with “Not Used” if not applicable:</w:t>
            </w:r>
            <w:r w:rsidRPr="006137DD">
              <w:rPr>
                <w:rFonts w:ascii="Calibri" w:hAnsi="Calibri" w:cs="Calibri"/>
                <w:i/>
                <w:iCs/>
                <w:color w:val="FF0000"/>
                <w:highlight w:val="lightGray"/>
              </w:rPr>
              <w:fldChar w:fldCharType="end"/>
            </w:r>
          </w:p>
          <w:p w14:paraId="05E1FF32" w14:textId="77777777" w:rsidR="00581B1E" w:rsidRPr="006137DD" w:rsidRDefault="00581B1E" w:rsidP="006E0EF1">
            <w:pPr>
              <w:spacing w:after="120" w:line="276" w:lineRule="auto"/>
              <w:jc w:val="both"/>
              <w:rPr>
                <w:rFonts w:ascii="Calibri" w:hAnsi="Calibri" w:cs="Calibri"/>
              </w:rPr>
            </w:pPr>
            <w:r w:rsidRPr="006E0EF1">
              <w:rPr>
                <w:rFonts w:ascii="Calibri" w:hAnsi="Calibri"/>
                <w:sz w:val="22"/>
              </w:rPr>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rsidRPr="006E0EF1">
              <w:rPr>
                <w:rFonts w:ascii="Calibri" w:hAnsi="Calibri"/>
                <w:sz w:val="22"/>
              </w:rPr>
              <w:fldChar w:fldCharType="begin">
                <w:ffData>
                  <w:name w:val="Text136"/>
                  <w:enabled/>
                  <w:calcOnExit w:val="0"/>
                  <w:textInput>
                    <w:default w:val="[insert amount – eg: [number] per cent of the Charges paid or projected to be paid (whichever is higher) under this Agreement]"/>
                  </w:textInput>
                </w:ffData>
              </w:fldChar>
            </w:r>
            <w:bookmarkStart w:id="110" w:name="Text136"/>
            <w:r w:rsidRPr="006E0EF1">
              <w:rPr>
                <w:rFonts w:ascii="Calibri" w:hAnsi="Calibri"/>
                <w:sz w:val="22"/>
              </w:rPr>
              <w:instrText xml:space="preserve"> FORMTEXT </w:instrText>
            </w:r>
            <w:r w:rsidRPr="006E0EF1">
              <w:rPr>
                <w:rFonts w:ascii="Calibri" w:hAnsi="Calibri"/>
                <w:sz w:val="22"/>
              </w:rPr>
            </w:r>
            <w:r w:rsidRPr="006E0EF1">
              <w:rPr>
                <w:rFonts w:ascii="Calibri" w:hAnsi="Calibri"/>
                <w:sz w:val="22"/>
              </w:rPr>
              <w:fldChar w:fldCharType="separate"/>
            </w:r>
            <w:r w:rsidRPr="006E0EF1">
              <w:rPr>
                <w:rFonts w:ascii="Calibri" w:hAnsi="Calibri"/>
                <w:sz w:val="22"/>
              </w:rPr>
              <w:t>[insert amount – eg: [number] per cent of the Charges paid or projected to be paid (whichever is higher) under this Agreement]</w:t>
            </w:r>
            <w:r w:rsidRPr="006E0EF1">
              <w:rPr>
                <w:rFonts w:ascii="Calibri" w:hAnsi="Calibri"/>
                <w:sz w:val="22"/>
              </w:rPr>
              <w:fldChar w:fldCharType="end"/>
            </w:r>
            <w:bookmarkEnd w:id="110"/>
            <w:r w:rsidRPr="006E0EF1">
              <w:rPr>
                <w:rFonts w:ascii="Calibri" w:hAnsi="Calibri"/>
                <w:sz w:val="22"/>
              </w:rPr>
              <w:t xml:space="preserve"> regardless of the number of claims.</w:t>
            </w:r>
          </w:p>
        </w:tc>
      </w:tr>
      <w:tr w:rsidR="00581B1E" w:rsidRPr="006137DD" w14:paraId="475FC943" w14:textId="77777777" w:rsidTr="003F5908">
        <w:tc>
          <w:tcPr>
            <w:tcW w:w="608" w:type="dxa"/>
            <w:hideMark/>
          </w:tcPr>
          <w:p w14:paraId="2ABA3AA3" w14:textId="77777777" w:rsidR="00581B1E" w:rsidRPr="006E0EF1" w:rsidRDefault="00581B1E" w:rsidP="003F5908">
            <w:pPr>
              <w:rPr>
                <w:rFonts w:ascii="Calibri" w:hAnsi="Calibri" w:cs="Calibri"/>
                <w:color w:val="0000FF"/>
                <w:sz w:val="22"/>
                <w:szCs w:val="22"/>
              </w:rPr>
            </w:pPr>
            <w:r w:rsidRPr="006E0EF1">
              <w:rPr>
                <w:rFonts w:ascii="Calibri" w:hAnsi="Calibri" w:cs="Calibri"/>
                <w:color w:val="0000FF"/>
                <w:sz w:val="22"/>
                <w:szCs w:val="22"/>
              </w:rPr>
              <w:t>F.</w:t>
            </w:r>
          </w:p>
        </w:tc>
        <w:tc>
          <w:tcPr>
            <w:tcW w:w="8463" w:type="dxa"/>
            <w:hideMark/>
          </w:tcPr>
          <w:p w14:paraId="45685349"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If for any reason the Client is dissatisfied with the performance of the Contractor, a sum may be withheld from any payment otherwise due calculated as follows:</w:t>
            </w:r>
          </w:p>
          <w:sdt>
            <w:sdtPr>
              <w:rPr>
                <w:rFonts w:ascii="Calibri" w:hAnsi="Calibri"/>
                <w:sz w:val="22"/>
                <w:szCs w:val="22"/>
                <w:highlight w:val="lightGray"/>
              </w:rPr>
              <w:id w:val="78562223"/>
            </w:sdtPr>
            <w:sdtEndPr/>
            <w:sdtContent>
              <w:p w14:paraId="4E4FE9B7"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highlight w:val="lightGray"/>
                  </w:rPr>
                  <w:t>[insert]</w:t>
                </w:r>
              </w:p>
            </w:sdtContent>
          </w:sdt>
          <w:p w14:paraId="6AC5F548"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 xml:space="preserve">(“the Retention Amount”) which Retention Amount shall not at any given time exceed </w:t>
            </w:r>
            <w:sdt>
              <w:sdtPr>
                <w:rPr>
                  <w:rFonts w:ascii="Calibri" w:hAnsi="Calibri"/>
                  <w:sz w:val="22"/>
                  <w:szCs w:val="22"/>
                </w:rPr>
                <w:id w:val="78562224"/>
              </w:sdtPr>
              <w:sdtEndPr/>
              <w:sdtContent>
                <w:r w:rsidRPr="00D16A4B">
                  <w:rPr>
                    <w:rFonts w:ascii="Calibri" w:hAnsi="Calibri"/>
                    <w:sz w:val="22"/>
                    <w:szCs w:val="22"/>
                  </w:rPr>
                  <w:fldChar w:fldCharType="begin">
                    <w:ffData>
                      <w:name w:val=""/>
                      <w:enabled/>
                      <w:calcOnExit w:val="0"/>
                      <w:textInput>
                        <w:default w:val="[number]"/>
                      </w:textInput>
                    </w:ffData>
                  </w:fldChar>
                </w:r>
                <w:r w:rsidRPr="00D16A4B">
                  <w:rPr>
                    <w:rFonts w:ascii="Calibri" w:hAnsi="Calibri"/>
                    <w:sz w:val="22"/>
                    <w:szCs w:val="22"/>
                  </w:rPr>
                  <w:instrText xml:space="preserve"> FORMTEXT </w:instrText>
                </w:r>
                <w:r w:rsidRPr="00D16A4B">
                  <w:rPr>
                    <w:rFonts w:ascii="Calibri" w:hAnsi="Calibri"/>
                    <w:sz w:val="22"/>
                    <w:szCs w:val="22"/>
                  </w:rPr>
                </w:r>
                <w:r w:rsidRPr="00D16A4B">
                  <w:rPr>
                    <w:rFonts w:ascii="Calibri" w:hAnsi="Calibri"/>
                    <w:sz w:val="22"/>
                    <w:szCs w:val="22"/>
                  </w:rPr>
                  <w:fldChar w:fldCharType="separate"/>
                </w:r>
                <w:r w:rsidRPr="00D16A4B">
                  <w:rPr>
                    <w:rFonts w:ascii="Calibri" w:hAnsi="Calibri"/>
                    <w:sz w:val="22"/>
                    <w:szCs w:val="22"/>
                  </w:rPr>
                  <w:t>[number]</w:t>
                </w:r>
                <w:r w:rsidRPr="00D16A4B">
                  <w:rPr>
                    <w:rFonts w:ascii="Calibri" w:hAnsi="Calibri"/>
                    <w:sz w:val="22"/>
                    <w:szCs w:val="22"/>
                  </w:rPr>
                  <w:fldChar w:fldCharType="end"/>
                </w:r>
              </w:sdtContent>
            </w:sdt>
            <w:r w:rsidRPr="00D16A4B">
              <w:rPr>
                <w:rFonts w:ascii="Calibri" w:hAnsi="Calibri"/>
                <w:sz w:val="22"/>
                <w:szCs w:val="22"/>
              </w:rPr>
              <w:t xml:space="preserve"> per cent of the Charges. In such event the Client shall identify the </w:t>
            </w:r>
            <w:proofErr w:type="gramStart"/>
            <w:r w:rsidRPr="00D16A4B">
              <w:rPr>
                <w:rFonts w:ascii="Calibri" w:hAnsi="Calibri"/>
                <w:sz w:val="22"/>
                <w:szCs w:val="22"/>
              </w:rPr>
              <w:t>particular Goods</w:t>
            </w:r>
            <w:proofErr w:type="gramEnd"/>
            <w:r w:rsidRPr="00D16A4B">
              <w:rPr>
                <w:rFonts w:ascii="Calibri" w:hAnsi="Calibri"/>
                <w:sz w:val="22"/>
                <w:szCs w:val="22"/>
              </w:rPr>
              <w:t xml:space="preserve">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40B8DDCA" w14:textId="77777777" w:rsidR="00581B1E" w:rsidRPr="006137DD" w:rsidRDefault="00581B1E" w:rsidP="00581B1E">
      <w:pPr>
        <w:pStyle w:val="Heading2"/>
        <w:rPr>
          <w:rFonts w:ascii="Calibri" w:hAnsi="Calibri" w:cs="Calibri"/>
        </w:rPr>
      </w:pPr>
      <w:r w:rsidRPr="006137DD">
        <w:rPr>
          <w:rFonts w:ascii="Calibri" w:hAnsi="Calibri" w:cs="Calibri"/>
        </w:rPr>
        <w:t>8.</w:t>
      </w:r>
      <w:r w:rsidRPr="006137DD">
        <w:rPr>
          <w:rFonts w:ascii="Calibri" w:hAnsi="Calibri" w:cs="Calibri"/>
        </w:rPr>
        <w:tab/>
        <w:t>Confidentiality</w:t>
      </w:r>
    </w:p>
    <w:tbl>
      <w:tblPr>
        <w:tblW w:w="0" w:type="auto"/>
        <w:tblLook w:val="01E0" w:firstRow="1" w:lastRow="1" w:firstColumn="1" w:lastColumn="1" w:noHBand="0" w:noVBand="0"/>
      </w:tblPr>
      <w:tblGrid>
        <w:gridCol w:w="615"/>
        <w:gridCol w:w="514"/>
        <w:gridCol w:w="7942"/>
      </w:tblGrid>
      <w:tr w:rsidR="00581B1E" w:rsidRPr="006137DD" w14:paraId="73901AAD" w14:textId="77777777" w:rsidTr="003F5908">
        <w:tc>
          <w:tcPr>
            <w:tcW w:w="615" w:type="dxa"/>
            <w:hideMark/>
          </w:tcPr>
          <w:p w14:paraId="0F216F0B" w14:textId="77777777" w:rsidR="00581B1E" w:rsidRPr="006137DD" w:rsidRDefault="00581B1E" w:rsidP="003F5908">
            <w:pPr>
              <w:rPr>
                <w:rFonts w:ascii="Calibri" w:hAnsi="Calibri" w:cs="Calibri"/>
                <w:color w:val="0000FF"/>
                <w:szCs w:val="22"/>
              </w:rPr>
            </w:pPr>
            <w:r w:rsidRPr="006137DD">
              <w:rPr>
                <w:rFonts w:ascii="Calibri" w:hAnsi="Calibri" w:cs="Calibri"/>
                <w:color w:val="0000FF"/>
                <w:szCs w:val="22"/>
              </w:rPr>
              <w:t>A.</w:t>
            </w:r>
          </w:p>
        </w:tc>
        <w:tc>
          <w:tcPr>
            <w:tcW w:w="8456" w:type="dxa"/>
            <w:gridSpan w:val="2"/>
            <w:hideMark/>
          </w:tcPr>
          <w:p w14:paraId="10ADB89D"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D16A4B">
              <w:rPr>
                <w:rFonts w:ascii="Calibri" w:hAnsi="Calibri"/>
                <w:sz w:val="22"/>
                <w:szCs w:val="22"/>
              </w:rPr>
              <w:t>to:-</w:t>
            </w:r>
            <w:proofErr w:type="gramEnd"/>
          </w:p>
        </w:tc>
      </w:tr>
      <w:tr w:rsidR="00581B1E" w:rsidRPr="006137DD" w14:paraId="0B0B1DA2" w14:textId="77777777" w:rsidTr="003F5908">
        <w:tc>
          <w:tcPr>
            <w:tcW w:w="615" w:type="dxa"/>
          </w:tcPr>
          <w:p w14:paraId="7A5C4F29" w14:textId="77777777" w:rsidR="00581B1E" w:rsidRPr="00D16A4B" w:rsidRDefault="00581B1E" w:rsidP="00D16A4B">
            <w:pPr>
              <w:spacing w:after="120" w:line="276" w:lineRule="auto"/>
              <w:jc w:val="both"/>
              <w:rPr>
                <w:rFonts w:ascii="Calibri" w:hAnsi="Calibri"/>
                <w:sz w:val="22"/>
                <w:szCs w:val="22"/>
              </w:rPr>
            </w:pPr>
          </w:p>
        </w:tc>
        <w:tc>
          <w:tcPr>
            <w:tcW w:w="514" w:type="dxa"/>
            <w:hideMark/>
          </w:tcPr>
          <w:p w14:paraId="4255E2E3"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1.</w:t>
            </w:r>
          </w:p>
        </w:tc>
        <w:tc>
          <w:tcPr>
            <w:tcW w:w="7942" w:type="dxa"/>
            <w:hideMark/>
          </w:tcPr>
          <w:p w14:paraId="73EDF634"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its professional advisers subject to the provisions of this clause 8; or</w:t>
            </w:r>
          </w:p>
        </w:tc>
      </w:tr>
      <w:tr w:rsidR="00581B1E" w:rsidRPr="006137DD" w14:paraId="21716C51" w14:textId="77777777" w:rsidTr="003F5908">
        <w:tc>
          <w:tcPr>
            <w:tcW w:w="615" w:type="dxa"/>
          </w:tcPr>
          <w:p w14:paraId="447C8354" w14:textId="77777777" w:rsidR="00581B1E" w:rsidRPr="006137DD" w:rsidRDefault="00581B1E" w:rsidP="003F5908">
            <w:pPr>
              <w:rPr>
                <w:rFonts w:ascii="Calibri" w:hAnsi="Calibri" w:cs="Calibri"/>
                <w:color w:val="0000FF"/>
                <w:szCs w:val="22"/>
              </w:rPr>
            </w:pPr>
          </w:p>
        </w:tc>
        <w:tc>
          <w:tcPr>
            <w:tcW w:w="514" w:type="dxa"/>
            <w:hideMark/>
          </w:tcPr>
          <w:p w14:paraId="77C6FF2F"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2.</w:t>
            </w:r>
          </w:p>
        </w:tc>
        <w:tc>
          <w:tcPr>
            <w:tcW w:w="7942" w:type="dxa"/>
            <w:hideMark/>
          </w:tcPr>
          <w:p w14:paraId="2838ADD4"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as may be required by law; or</w:t>
            </w:r>
          </w:p>
        </w:tc>
      </w:tr>
      <w:tr w:rsidR="00581B1E" w:rsidRPr="006137DD" w14:paraId="094EB6AB" w14:textId="77777777" w:rsidTr="003F5908">
        <w:tc>
          <w:tcPr>
            <w:tcW w:w="615" w:type="dxa"/>
          </w:tcPr>
          <w:p w14:paraId="17553226" w14:textId="77777777" w:rsidR="00581B1E" w:rsidRPr="006137DD" w:rsidRDefault="00581B1E" w:rsidP="003F5908">
            <w:pPr>
              <w:rPr>
                <w:rFonts w:ascii="Calibri" w:hAnsi="Calibri" w:cs="Calibri"/>
                <w:color w:val="0000FF"/>
                <w:szCs w:val="22"/>
              </w:rPr>
            </w:pPr>
          </w:p>
        </w:tc>
        <w:tc>
          <w:tcPr>
            <w:tcW w:w="514" w:type="dxa"/>
            <w:hideMark/>
          </w:tcPr>
          <w:p w14:paraId="3A71A3A9"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3.</w:t>
            </w:r>
          </w:p>
        </w:tc>
        <w:tc>
          <w:tcPr>
            <w:tcW w:w="7942" w:type="dxa"/>
            <w:hideMark/>
          </w:tcPr>
          <w:p w14:paraId="34A06BA7"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as may be necessary to give effect to the terms of this Agreement subject to the provisions of this clause 8; or</w:t>
            </w:r>
          </w:p>
        </w:tc>
      </w:tr>
      <w:tr w:rsidR="00581B1E" w:rsidRPr="006137DD" w14:paraId="3BC8B04A" w14:textId="77777777" w:rsidTr="00D16A4B">
        <w:trPr>
          <w:trHeight w:val="1332"/>
        </w:trPr>
        <w:tc>
          <w:tcPr>
            <w:tcW w:w="615" w:type="dxa"/>
          </w:tcPr>
          <w:p w14:paraId="2BC27F29" w14:textId="77777777" w:rsidR="00581B1E" w:rsidRPr="006137DD" w:rsidRDefault="00581B1E" w:rsidP="003F5908">
            <w:pPr>
              <w:rPr>
                <w:rFonts w:ascii="Calibri" w:hAnsi="Calibri" w:cs="Calibri"/>
                <w:color w:val="0000FF"/>
                <w:szCs w:val="22"/>
              </w:rPr>
            </w:pPr>
          </w:p>
        </w:tc>
        <w:tc>
          <w:tcPr>
            <w:tcW w:w="514" w:type="dxa"/>
            <w:hideMark/>
          </w:tcPr>
          <w:p w14:paraId="5F9514D8"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4.</w:t>
            </w:r>
          </w:p>
        </w:tc>
        <w:tc>
          <w:tcPr>
            <w:tcW w:w="7942" w:type="dxa"/>
            <w:hideMark/>
          </w:tcPr>
          <w:p w14:paraId="754D9136"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581B1E" w:rsidRPr="006137DD" w14:paraId="54D34951" w14:textId="77777777" w:rsidTr="003F5908">
        <w:tc>
          <w:tcPr>
            <w:tcW w:w="615" w:type="dxa"/>
            <w:hideMark/>
          </w:tcPr>
          <w:p w14:paraId="1D1FE179" w14:textId="77777777" w:rsidR="00581B1E" w:rsidRPr="006137DD" w:rsidRDefault="00581B1E" w:rsidP="003F5908">
            <w:pPr>
              <w:rPr>
                <w:rFonts w:ascii="Calibri" w:hAnsi="Calibri" w:cs="Calibri"/>
                <w:color w:val="0000FF"/>
                <w:szCs w:val="22"/>
              </w:rPr>
            </w:pPr>
            <w:r w:rsidRPr="006137DD">
              <w:rPr>
                <w:rFonts w:ascii="Calibri" w:hAnsi="Calibri" w:cs="Calibri"/>
                <w:color w:val="0000FF"/>
                <w:szCs w:val="22"/>
              </w:rPr>
              <w:t>B.</w:t>
            </w:r>
          </w:p>
        </w:tc>
        <w:tc>
          <w:tcPr>
            <w:tcW w:w="8456" w:type="dxa"/>
            <w:gridSpan w:val="2"/>
            <w:hideMark/>
          </w:tcPr>
          <w:p w14:paraId="6B19A995" w14:textId="13A5E118" w:rsidR="00581B1E" w:rsidRPr="00AC79C6" w:rsidRDefault="00581B1E" w:rsidP="00D16A4B">
            <w:pPr>
              <w:spacing w:after="120" w:line="276" w:lineRule="auto"/>
              <w:jc w:val="both"/>
              <w:rPr>
                <w:rFonts w:ascii="Calibri" w:hAnsi="Calibri"/>
                <w:sz w:val="22"/>
                <w:szCs w:val="22"/>
              </w:rPr>
            </w:pPr>
            <w:r w:rsidRPr="00AC79C6">
              <w:rPr>
                <w:rFonts w:ascii="Calibri" w:hAnsi="Calibri"/>
                <w:sz w:val="22"/>
                <w:szCs w:val="22"/>
              </w:rPr>
              <w:t xml:space="preserve">The Contractor undertakes to comply with all reasonable directions of the Client </w:t>
            </w:r>
            <w:proofErr w:type="gramStart"/>
            <w:r w:rsidRPr="00AC79C6">
              <w:rPr>
                <w:rFonts w:ascii="Calibri" w:hAnsi="Calibri"/>
                <w:sz w:val="22"/>
                <w:szCs w:val="22"/>
              </w:rPr>
              <w:t>with regard to</w:t>
            </w:r>
            <w:proofErr w:type="gramEnd"/>
            <w:r w:rsidRPr="00AC79C6">
              <w:rPr>
                <w:rFonts w:ascii="Calibri" w:hAnsi="Calibri"/>
                <w:sz w:val="22"/>
                <w:szCs w:val="22"/>
              </w:rPr>
              <w:t xml:space="preserve"> the use and application of all and any of its Confidential Information and shall comply with the confidentiality agreement as exhibited at Appendix </w:t>
            </w:r>
            <w:r w:rsidR="00B26388" w:rsidRPr="00AC79C6">
              <w:rPr>
                <w:rFonts w:ascii="Calibri" w:hAnsi="Calibri"/>
                <w:sz w:val="22"/>
                <w:szCs w:val="22"/>
              </w:rPr>
              <w:t>6</w:t>
            </w:r>
            <w:r w:rsidRPr="00AC79C6">
              <w:rPr>
                <w:rFonts w:ascii="Calibri" w:hAnsi="Calibri"/>
                <w:sz w:val="22"/>
                <w:szCs w:val="22"/>
              </w:rPr>
              <w:t xml:space="preserve"> to the RFT (“the Confidentiality Agreement”).</w:t>
            </w:r>
          </w:p>
          <w:p w14:paraId="528BB609" w14:textId="77777777" w:rsidR="00581B1E" w:rsidRPr="00AC79C6" w:rsidRDefault="00581B1E" w:rsidP="003F5908">
            <w:pPr>
              <w:rPr>
                <w:rFonts w:ascii="Calibri" w:hAnsi="Calibri" w:cs="Calibri"/>
                <w:sz w:val="22"/>
                <w:szCs w:val="22"/>
              </w:rPr>
            </w:pPr>
            <w:r w:rsidRPr="00AC79C6">
              <w:rPr>
                <w:rFonts w:ascii="Calibri" w:hAnsi="Calibri" w:cs="Calibri"/>
                <w:sz w:val="22"/>
                <w:szCs w:val="22"/>
              </w:rPr>
              <w:t>The obligations in this clause 8 will not apply to any Confidential Information:</w:t>
            </w:r>
          </w:p>
        </w:tc>
      </w:tr>
      <w:tr w:rsidR="00581B1E" w:rsidRPr="006137DD" w14:paraId="06A44C2F" w14:textId="77777777" w:rsidTr="003F5908">
        <w:tc>
          <w:tcPr>
            <w:tcW w:w="615" w:type="dxa"/>
          </w:tcPr>
          <w:p w14:paraId="48B07E4B" w14:textId="77777777" w:rsidR="00581B1E" w:rsidRPr="006137DD" w:rsidRDefault="00581B1E" w:rsidP="00D16A4B">
            <w:pPr>
              <w:spacing w:line="276" w:lineRule="auto"/>
              <w:rPr>
                <w:rFonts w:ascii="Calibri" w:hAnsi="Calibri" w:cs="Calibri"/>
                <w:color w:val="0000FF"/>
                <w:szCs w:val="22"/>
              </w:rPr>
            </w:pPr>
          </w:p>
        </w:tc>
        <w:tc>
          <w:tcPr>
            <w:tcW w:w="514" w:type="dxa"/>
            <w:hideMark/>
          </w:tcPr>
          <w:p w14:paraId="35E9E33B"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1.</w:t>
            </w:r>
          </w:p>
        </w:tc>
        <w:tc>
          <w:tcPr>
            <w:tcW w:w="7942" w:type="dxa"/>
            <w:hideMark/>
          </w:tcPr>
          <w:p w14:paraId="68BF1C0F"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in the receiving Party’s possession (with full right to disclose) before receiving it from the other Party; or</w:t>
            </w:r>
          </w:p>
        </w:tc>
      </w:tr>
      <w:tr w:rsidR="00581B1E" w:rsidRPr="006137DD" w14:paraId="445F0C0F" w14:textId="77777777" w:rsidTr="003F5908">
        <w:tc>
          <w:tcPr>
            <w:tcW w:w="615" w:type="dxa"/>
          </w:tcPr>
          <w:p w14:paraId="680B6DA8" w14:textId="77777777" w:rsidR="00581B1E" w:rsidRPr="006137DD" w:rsidRDefault="00581B1E" w:rsidP="00D16A4B">
            <w:pPr>
              <w:spacing w:line="276" w:lineRule="auto"/>
              <w:rPr>
                <w:rFonts w:ascii="Calibri" w:hAnsi="Calibri" w:cs="Calibri"/>
                <w:color w:val="0000FF"/>
                <w:szCs w:val="22"/>
              </w:rPr>
            </w:pPr>
          </w:p>
        </w:tc>
        <w:tc>
          <w:tcPr>
            <w:tcW w:w="514" w:type="dxa"/>
            <w:hideMark/>
          </w:tcPr>
          <w:p w14:paraId="197AA3EB"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2.</w:t>
            </w:r>
          </w:p>
        </w:tc>
        <w:tc>
          <w:tcPr>
            <w:tcW w:w="7942" w:type="dxa"/>
            <w:hideMark/>
          </w:tcPr>
          <w:p w14:paraId="10EF38B4"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which is or becomes public knowledge other than by breach of this clause; or</w:t>
            </w:r>
          </w:p>
        </w:tc>
      </w:tr>
      <w:tr w:rsidR="00581B1E" w:rsidRPr="006137DD" w14:paraId="03ED5D5E" w14:textId="77777777" w:rsidTr="003F5908">
        <w:tc>
          <w:tcPr>
            <w:tcW w:w="615" w:type="dxa"/>
          </w:tcPr>
          <w:p w14:paraId="0D5E7DE9" w14:textId="77777777" w:rsidR="00581B1E" w:rsidRPr="006137DD" w:rsidRDefault="00581B1E" w:rsidP="00D16A4B">
            <w:pPr>
              <w:spacing w:line="276" w:lineRule="auto"/>
              <w:rPr>
                <w:rFonts w:ascii="Calibri" w:hAnsi="Calibri" w:cs="Calibri"/>
                <w:color w:val="0000FF"/>
                <w:szCs w:val="22"/>
              </w:rPr>
            </w:pPr>
          </w:p>
        </w:tc>
        <w:tc>
          <w:tcPr>
            <w:tcW w:w="514" w:type="dxa"/>
            <w:hideMark/>
          </w:tcPr>
          <w:p w14:paraId="7D10FAAE"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3.</w:t>
            </w:r>
          </w:p>
        </w:tc>
        <w:tc>
          <w:tcPr>
            <w:tcW w:w="7942" w:type="dxa"/>
            <w:hideMark/>
          </w:tcPr>
          <w:p w14:paraId="0F6DD768"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is independently developed by the disclosing Party without access to or use of the Confidential Information; or</w:t>
            </w:r>
          </w:p>
        </w:tc>
      </w:tr>
      <w:tr w:rsidR="00581B1E" w:rsidRPr="006137DD" w14:paraId="4FEC50A2" w14:textId="77777777" w:rsidTr="003F5908">
        <w:tc>
          <w:tcPr>
            <w:tcW w:w="615" w:type="dxa"/>
          </w:tcPr>
          <w:p w14:paraId="4423958C" w14:textId="77777777" w:rsidR="00581B1E" w:rsidRPr="006137DD" w:rsidRDefault="00581B1E" w:rsidP="00D16A4B">
            <w:pPr>
              <w:spacing w:line="276" w:lineRule="auto"/>
              <w:rPr>
                <w:rFonts w:ascii="Calibri" w:hAnsi="Calibri" w:cs="Calibri"/>
                <w:color w:val="0000FF"/>
                <w:szCs w:val="22"/>
              </w:rPr>
            </w:pPr>
          </w:p>
        </w:tc>
        <w:tc>
          <w:tcPr>
            <w:tcW w:w="514" w:type="dxa"/>
            <w:hideMark/>
          </w:tcPr>
          <w:p w14:paraId="242CF0C1" w14:textId="77777777" w:rsidR="00581B1E" w:rsidRPr="00AC79C6" w:rsidRDefault="00581B1E" w:rsidP="00D16A4B">
            <w:pPr>
              <w:pageBreakBefore/>
              <w:spacing w:line="276" w:lineRule="auto"/>
              <w:rPr>
                <w:rFonts w:ascii="Calibri" w:hAnsi="Calibri" w:cs="Calibri"/>
                <w:sz w:val="22"/>
                <w:szCs w:val="22"/>
              </w:rPr>
            </w:pPr>
            <w:r w:rsidRPr="00AC79C6">
              <w:rPr>
                <w:rFonts w:ascii="Calibri" w:hAnsi="Calibri" w:cs="Calibri"/>
                <w:sz w:val="22"/>
                <w:szCs w:val="22"/>
              </w:rPr>
              <w:t>4.</w:t>
            </w:r>
          </w:p>
        </w:tc>
        <w:tc>
          <w:tcPr>
            <w:tcW w:w="7942" w:type="dxa"/>
            <w:hideMark/>
          </w:tcPr>
          <w:p w14:paraId="6B1CEE3B" w14:textId="77777777" w:rsidR="00581B1E" w:rsidRPr="00AC79C6" w:rsidRDefault="00581B1E" w:rsidP="00D16A4B">
            <w:pPr>
              <w:spacing w:line="276" w:lineRule="auto"/>
              <w:rPr>
                <w:rFonts w:ascii="Calibri" w:hAnsi="Calibri" w:cs="Calibri"/>
                <w:sz w:val="22"/>
                <w:szCs w:val="22"/>
              </w:rPr>
            </w:pPr>
            <w:r w:rsidRPr="00AC79C6">
              <w:rPr>
                <w:rFonts w:ascii="Calibri" w:hAnsi="Calibri" w:cs="Calibri"/>
                <w:sz w:val="22"/>
                <w:szCs w:val="22"/>
              </w:rPr>
              <w:t>is lawfully received by the disclosing Party from a third party (with full right to disclose).</w:t>
            </w:r>
          </w:p>
        </w:tc>
      </w:tr>
      <w:tr w:rsidR="00581B1E" w:rsidRPr="006137DD" w14:paraId="15FE09CA" w14:textId="77777777" w:rsidTr="002E007C">
        <w:trPr>
          <w:trHeight w:val="3628"/>
        </w:trPr>
        <w:tc>
          <w:tcPr>
            <w:tcW w:w="615" w:type="dxa"/>
            <w:hideMark/>
          </w:tcPr>
          <w:p w14:paraId="37DE32CA" w14:textId="77777777" w:rsidR="00581B1E" w:rsidRPr="006137DD" w:rsidRDefault="00581B1E" w:rsidP="003F5908">
            <w:pPr>
              <w:rPr>
                <w:rFonts w:ascii="Calibri" w:hAnsi="Calibri" w:cs="Calibri"/>
                <w:color w:val="0000FF"/>
                <w:szCs w:val="22"/>
              </w:rPr>
            </w:pPr>
            <w:r w:rsidRPr="006137DD">
              <w:rPr>
                <w:rFonts w:ascii="Calibri" w:hAnsi="Calibri" w:cs="Calibri"/>
                <w:color w:val="0000FF"/>
                <w:szCs w:val="22"/>
              </w:rPr>
              <w:t>C.</w:t>
            </w:r>
          </w:p>
        </w:tc>
        <w:tc>
          <w:tcPr>
            <w:tcW w:w="8456" w:type="dxa"/>
            <w:gridSpan w:val="2"/>
            <w:hideMark/>
          </w:tcPr>
          <w:p w14:paraId="624F445A" w14:textId="53929B78" w:rsidR="00581B1E" w:rsidRPr="00AC79C6" w:rsidRDefault="002E007C" w:rsidP="002E007C">
            <w:pPr>
              <w:spacing w:line="276" w:lineRule="auto"/>
              <w:jc w:val="both"/>
              <w:rPr>
                <w:rFonts w:ascii="Calibri" w:hAnsi="Calibri" w:cs="Calibri"/>
                <w:sz w:val="22"/>
                <w:szCs w:val="22"/>
              </w:rPr>
            </w:pPr>
            <w:r w:rsidRPr="00AC79C6">
              <w:rPr>
                <w:rFonts w:ascii="Calibri" w:hAnsi="Calibri" w:cs="Calibri"/>
                <w:sz w:val="22"/>
                <w:szCs w:val="22"/>
              </w:rPr>
              <w:t xml:space="preserve">In circumstances where the Client is subject to the provisions of the Freedom of Information Act 2014 or the European Communities (Access to Information on the Environment) Regulations 2007 to 2014, then in the event of the Client receiving a request for information related to this Agreement, the Client shall consult with the Contractor in respect of the request. The Contractor shall specifically identify any information that is not to be disclosed on grounds of confidentiality or commercial </w:t>
            </w:r>
            <w:proofErr w:type="gramStart"/>
            <w:r w:rsidRPr="00AC79C6">
              <w:rPr>
                <w:rFonts w:ascii="Calibri" w:hAnsi="Calibri" w:cs="Calibri"/>
                <w:sz w:val="22"/>
                <w:szCs w:val="22"/>
              </w:rPr>
              <w:t>sensitivity, and</w:t>
            </w:r>
            <w:proofErr w:type="gramEnd"/>
            <w:r w:rsidRPr="00AC79C6">
              <w:rPr>
                <w:rFonts w:ascii="Calibri" w:hAnsi="Calibri" w:cs="Calibri"/>
                <w:sz w:val="22"/>
                <w:szCs w:val="22"/>
              </w:rPr>
              <w:t xml:space="preserve"> shall state the reasons for this sensitivity. The Client will consult the Contractor about this confidential or commercially sensitive information before </w:t>
            </w:r>
            <w:proofErr w:type="gramStart"/>
            <w:r w:rsidRPr="00AC79C6">
              <w:rPr>
                <w:rFonts w:ascii="Calibri" w:hAnsi="Calibri" w:cs="Calibri"/>
                <w:sz w:val="22"/>
                <w:szCs w:val="22"/>
              </w:rPr>
              <w:t>making a decision</w:t>
            </w:r>
            <w:proofErr w:type="gramEnd"/>
            <w:r w:rsidRPr="00AC79C6">
              <w:rPr>
                <w:rFonts w:ascii="Calibri" w:hAnsi="Calibri" w:cs="Calibri"/>
                <w:sz w:val="22"/>
                <w:szCs w:val="22"/>
              </w:rPr>
              <w:t xml:space="preserve"> on any request received under the above legislation. The Contracting Authority accepts no liability whatsoever in respect of any information provided which is subsequently released (irrespective of notification) or in respect of any consequential damage suffered </w:t>
            </w:r>
            <w:proofErr w:type="gramStart"/>
            <w:r w:rsidRPr="00AC79C6">
              <w:rPr>
                <w:rFonts w:ascii="Calibri" w:hAnsi="Calibri" w:cs="Calibri"/>
                <w:sz w:val="22"/>
                <w:szCs w:val="22"/>
              </w:rPr>
              <w:t>as a result of</w:t>
            </w:r>
            <w:proofErr w:type="gramEnd"/>
            <w:r w:rsidRPr="00AC79C6">
              <w:rPr>
                <w:rFonts w:ascii="Calibri" w:hAnsi="Calibri" w:cs="Calibri"/>
                <w:sz w:val="22"/>
                <w:szCs w:val="22"/>
              </w:rPr>
              <w:t xml:space="preserve"> such obligations.</w:t>
            </w:r>
          </w:p>
        </w:tc>
      </w:tr>
      <w:tr w:rsidR="00581B1E" w:rsidRPr="006137DD" w14:paraId="0F2155E3" w14:textId="77777777" w:rsidTr="002E007C">
        <w:trPr>
          <w:trHeight w:val="737"/>
        </w:trPr>
        <w:tc>
          <w:tcPr>
            <w:tcW w:w="615" w:type="dxa"/>
            <w:hideMark/>
          </w:tcPr>
          <w:p w14:paraId="350DD8BB" w14:textId="4B5601C8" w:rsidR="00581B1E" w:rsidRPr="006137DD" w:rsidRDefault="00B65E93" w:rsidP="003F5908">
            <w:pPr>
              <w:spacing w:before="120"/>
              <w:rPr>
                <w:rFonts w:ascii="Calibri" w:hAnsi="Calibri" w:cs="Calibri"/>
                <w:color w:val="0000FF"/>
                <w:szCs w:val="22"/>
              </w:rPr>
            </w:pPr>
            <w:r>
              <w:rPr>
                <w:rFonts w:ascii="Calibri" w:hAnsi="Calibri" w:cs="Calibri"/>
                <w:color w:val="0000FF"/>
                <w:szCs w:val="22"/>
              </w:rPr>
              <w:t>D</w:t>
            </w:r>
            <w:r w:rsidR="00581B1E" w:rsidRPr="006137DD">
              <w:rPr>
                <w:rFonts w:ascii="Calibri" w:hAnsi="Calibri" w:cs="Calibri"/>
                <w:color w:val="0000FF"/>
                <w:szCs w:val="22"/>
              </w:rPr>
              <w:t>.</w:t>
            </w:r>
          </w:p>
        </w:tc>
        <w:tc>
          <w:tcPr>
            <w:tcW w:w="8456" w:type="dxa"/>
            <w:gridSpan w:val="2"/>
            <w:hideMark/>
          </w:tcPr>
          <w:p w14:paraId="6F404198" w14:textId="77777777" w:rsidR="00581B1E" w:rsidRPr="00AC79C6" w:rsidRDefault="00581B1E" w:rsidP="00D16A4B">
            <w:pPr>
              <w:spacing w:after="120" w:line="276" w:lineRule="auto"/>
              <w:jc w:val="both"/>
              <w:rPr>
                <w:rFonts w:ascii="Calibri" w:hAnsi="Calibri" w:cs="Calibri"/>
                <w:sz w:val="22"/>
                <w:szCs w:val="22"/>
              </w:rPr>
            </w:pPr>
            <w:r w:rsidRPr="00AC79C6">
              <w:rPr>
                <w:rFonts w:ascii="Calibri" w:hAnsi="Calibri"/>
                <w:sz w:val="22"/>
                <w:szCs w:val="22"/>
              </w:rPr>
              <w:t>The terms of this clause 8 shall survive expiry, completion or termination for whatever reason of this Agreement.</w:t>
            </w:r>
          </w:p>
        </w:tc>
      </w:tr>
    </w:tbl>
    <w:p w14:paraId="0CE8AE13" w14:textId="77777777" w:rsidR="00581B1E" w:rsidRPr="006137DD" w:rsidRDefault="00581B1E" w:rsidP="00581B1E">
      <w:pPr>
        <w:pStyle w:val="Heading2"/>
        <w:rPr>
          <w:rFonts w:ascii="Calibri" w:hAnsi="Calibri" w:cs="Calibri"/>
        </w:rPr>
      </w:pPr>
      <w:r w:rsidRPr="006137DD">
        <w:rPr>
          <w:rFonts w:ascii="Calibri" w:hAnsi="Calibri" w:cs="Calibri"/>
        </w:rPr>
        <w:t>9.</w:t>
      </w:r>
      <w:r w:rsidRPr="006137DD">
        <w:rPr>
          <w:rFonts w:ascii="Calibri" w:hAnsi="Calibri" w:cs="Calibri"/>
        </w:rPr>
        <w:tab/>
        <w:t>Force Majeure</w:t>
      </w:r>
    </w:p>
    <w:tbl>
      <w:tblPr>
        <w:tblW w:w="0" w:type="auto"/>
        <w:tblLook w:val="01E0" w:firstRow="1" w:lastRow="1" w:firstColumn="1" w:lastColumn="1" w:noHBand="0" w:noVBand="0"/>
      </w:tblPr>
      <w:tblGrid>
        <w:gridCol w:w="606"/>
        <w:gridCol w:w="520"/>
        <w:gridCol w:w="7945"/>
      </w:tblGrid>
      <w:tr w:rsidR="00581B1E" w:rsidRPr="006137DD" w14:paraId="4AE7D97D" w14:textId="77777777" w:rsidTr="003F5908">
        <w:tc>
          <w:tcPr>
            <w:tcW w:w="606" w:type="dxa"/>
            <w:hideMark/>
          </w:tcPr>
          <w:p w14:paraId="556AC2C0"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A.</w:t>
            </w:r>
          </w:p>
        </w:tc>
        <w:tc>
          <w:tcPr>
            <w:tcW w:w="8465" w:type="dxa"/>
            <w:gridSpan w:val="2"/>
            <w:hideMark/>
          </w:tcPr>
          <w:p w14:paraId="7BBE3443"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581B1E" w:rsidRPr="006137DD" w14:paraId="5D6B471E" w14:textId="77777777" w:rsidTr="003F5908">
        <w:tc>
          <w:tcPr>
            <w:tcW w:w="606" w:type="dxa"/>
            <w:hideMark/>
          </w:tcPr>
          <w:p w14:paraId="3B8F60A9"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B.</w:t>
            </w:r>
          </w:p>
        </w:tc>
        <w:tc>
          <w:tcPr>
            <w:tcW w:w="8465" w:type="dxa"/>
            <w:gridSpan w:val="2"/>
            <w:hideMark/>
          </w:tcPr>
          <w:p w14:paraId="067BFB7B"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In the event of any failure, interruption or delay in the performance of either Party’s obligations (or of any of them) resulting from any Force Majeure Event, that Party (“the Affected Party”) shall promptly notify the other Party in writing specifying:</w:t>
            </w:r>
          </w:p>
        </w:tc>
      </w:tr>
      <w:tr w:rsidR="00581B1E" w:rsidRPr="006137DD" w14:paraId="2C0B3499" w14:textId="77777777" w:rsidTr="003F5908">
        <w:tc>
          <w:tcPr>
            <w:tcW w:w="606" w:type="dxa"/>
          </w:tcPr>
          <w:p w14:paraId="779434E5" w14:textId="77777777" w:rsidR="00581B1E" w:rsidRPr="00D16A4B" w:rsidRDefault="00581B1E" w:rsidP="003F5908">
            <w:pPr>
              <w:rPr>
                <w:rFonts w:ascii="Calibri" w:hAnsi="Calibri" w:cs="Calibri"/>
                <w:color w:val="0000FF"/>
                <w:sz w:val="22"/>
                <w:szCs w:val="22"/>
              </w:rPr>
            </w:pPr>
          </w:p>
        </w:tc>
        <w:tc>
          <w:tcPr>
            <w:tcW w:w="520" w:type="dxa"/>
            <w:hideMark/>
          </w:tcPr>
          <w:p w14:paraId="0BBE1DB8"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1.</w:t>
            </w:r>
          </w:p>
        </w:tc>
        <w:tc>
          <w:tcPr>
            <w:tcW w:w="7945" w:type="dxa"/>
            <w:hideMark/>
          </w:tcPr>
          <w:p w14:paraId="1786DE4F"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the nature of the Force Majeure Event;</w:t>
            </w:r>
          </w:p>
        </w:tc>
      </w:tr>
      <w:tr w:rsidR="00581B1E" w:rsidRPr="006137DD" w14:paraId="710A6134" w14:textId="77777777" w:rsidTr="003F5908">
        <w:tc>
          <w:tcPr>
            <w:tcW w:w="606" w:type="dxa"/>
          </w:tcPr>
          <w:p w14:paraId="44ED9864" w14:textId="77777777" w:rsidR="00581B1E" w:rsidRPr="00D16A4B" w:rsidRDefault="00581B1E" w:rsidP="003F5908">
            <w:pPr>
              <w:rPr>
                <w:rFonts w:ascii="Calibri" w:hAnsi="Calibri" w:cs="Calibri"/>
                <w:color w:val="0000FF"/>
                <w:sz w:val="22"/>
                <w:szCs w:val="22"/>
              </w:rPr>
            </w:pPr>
          </w:p>
        </w:tc>
        <w:tc>
          <w:tcPr>
            <w:tcW w:w="520" w:type="dxa"/>
            <w:hideMark/>
          </w:tcPr>
          <w:p w14:paraId="69FC00C1"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2.</w:t>
            </w:r>
          </w:p>
        </w:tc>
        <w:tc>
          <w:tcPr>
            <w:tcW w:w="7945" w:type="dxa"/>
            <w:hideMark/>
          </w:tcPr>
          <w:p w14:paraId="03B5D072"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the anticipated delay in the performance of obligations;</w:t>
            </w:r>
          </w:p>
        </w:tc>
      </w:tr>
      <w:tr w:rsidR="00581B1E" w:rsidRPr="006137DD" w14:paraId="500E68B0" w14:textId="77777777" w:rsidTr="003F5908">
        <w:tc>
          <w:tcPr>
            <w:tcW w:w="606" w:type="dxa"/>
          </w:tcPr>
          <w:p w14:paraId="36400625" w14:textId="77777777" w:rsidR="00581B1E" w:rsidRPr="00D16A4B" w:rsidRDefault="00581B1E" w:rsidP="003F5908">
            <w:pPr>
              <w:rPr>
                <w:rFonts w:ascii="Calibri" w:hAnsi="Calibri" w:cs="Calibri"/>
                <w:color w:val="0000FF"/>
                <w:sz w:val="22"/>
                <w:szCs w:val="22"/>
              </w:rPr>
            </w:pPr>
          </w:p>
        </w:tc>
        <w:tc>
          <w:tcPr>
            <w:tcW w:w="520" w:type="dxa"/>
            <w:hideMark/>
          </w:tcPr>
          <w:p w14:paraId="513895D4"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3.</w:t>
            </w:r>
          </w:p>
        </w:tc>
        <w:tc>
          <w:tcPr>
            <w:tcW w:w="7945" w:type="dxa"/>
            <w:hideMark/>
          </w:tcPr>
          <w:p w14:paraId="02D8BE6F"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the action proposed to minimise the impact of the Force Majeure Event;</w:t>
            </w:r>
          </w:p>
        </w:tc>
      </w:tr>
      <w:tr w:rsidR="00581B1E" w:rsidRPr="006137DD" w14:paraId="1EDC89C7" w14:textId="77777777" w:rsidTr="003F5908">
        <w:tc>
          <w:tcPr>
            <w:tcW w:w="606" w:type="dxa"/>
          </w:tcPr>
          <w:p w14:paraId="53D302E7" w14:textId="77777777" w:rsidR="00581B1E" w:rsidRPr="00D16A4B" w:rsidRDefault="00581B1E" w:rsidP="003F5908">
            <w:pPr>
              <w:rPr>
                <w:rFonts w:ascii="Calibri" w:hAnsi="Calibri" w:cs="Calibri"/>
                <w:color w:val="0000FF"/>
                <w:sz w:val="22"/>
                <w:szCs w:val="22"/>
              </w:rPr>
            </w:pPr>
          </w:p>
        </w:tc>
        <w:tc>
          <w:tcPr>
            <w:tcW w:w="8465" w:type="dxa"/>
            <w:gridSpan w:val="2"/>
            <w:hideMark/>
          </w:tcPr>
          <w:p w14:paraId="61233607"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581B1E" w:rsidRPr="006137DD" w14:paraId="5A24F01D" w14:textId="77777777" w:rsidTr="003F5908">
        <w:tc>
          <w:tcPr>
            <w:tcW w:w="606" w:type="dxa"/>
            <w:hideMark/>
          </w:tcPr>
          <w:p w14:paraId="0D9E6BF7"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C.</w:t>
            </w:r>
          </w:p>
        </w:tc>
        <w:tc>
          <w:tcPr>
            <w:tcW w:w="8465" w:type="dxa"/>
            <w:gridSpan w:val="2"/>
            <w:hideMark/>
          </w:tcPr>
          <w:p w14:paraId="11A09FF3" w14:textId="407221DE" w:rsidR="00581B1E" w:rsidRPr="00D16A4B" w:rsidRDefault="00581B1E" w:rsidP="00AC79C6">
            <w:pPr>
              <w:spacing w:after="120" w:line="276" w:lineRule="auto"/>
              <w:jc w:val="both"/>
              <w:rPr>
                <w:rFonts w:ascii="Calibri" w:hAnsi="Calibri"/>
                <w:sz w:val="22"/>
                <w:szCs w:val="22"/>
              </w:rPr>
            </w:pPr>
            <w:r w:rsidRPr="00D16A4B">
              <w:rPr>
                <w:rFonts w:ascii="Calibri" w:hAnsi="Calibri"/>
                <w:sz w:val="22"/>
                <w:szCs w:val="22"/>
              </w:rPr>
              <w:t xml:space="preserve">If the Force Majeure Event continues for </w:t>
            </w:r>
            <w:r w:rsidRPr="00D16A4B">
              <w:rPr>
                <w:rFonts w:ascii="Calibri" w:hAnsi="Calibri"/>
                <w:sz w:val="22"/>
                <w:szCs w:val="22"/>
              </w:rPr>
              <w:fldChar w:fldCharType="begin">
                <w:ffData>
                  <w:name w:val="Text154"/>
                  <w:enabled/>
                  <w:calcOnExit w:val="0"/>
                  <w:textInput>
                    <w:default w:val="[insert number]"/>
                  </w:textInput>
                </w:ffData>
              </w:fldChar>
            </w:r>
            <w:bookmarkStart w:id="111" w:name="Text154"/>
            <w:r w:rsidRPr="00D16A4B">
              <w:rPr>
                <w:rFonts w:ascii="Calibri" w:hAnsi="Calibri"/>
                <w:sz w:val="22"/>
                <w:szCs w:val="22"/>
              </w:rPr>
              <w:instrText xml:space="preserve"> FORMTEXT </w:instrText>
            </w:r>
            <w:r w:rsidRPr="00D16A4B">
              <w:rPr>
                <w:rFonts w:ascii="Calibri" w:hAnsi="Calibri"/>
                <w:sz w:val="22"/>
                <w:szCs w:val="22"/>
              </w:rPr>
            </w:r>
            <w:r w:rsidRPr="00D16A4B">
              <w:rPr>
                <w:rFonts w:ascii="Calibri" w:hAnsi="Calibri"/>
                <w:sz w:val="22"/>
                <w:szCs w:val="22"/>
              </w:rPr>
              <w:fldChar w:fldCharType="separate"/>
            </w:r>
            <w:r w:rsidRPr="00D16A4B">
              <w:rPr>
                <w:rFonts w:ascii="Calibri" w:hAnsi="Calibri"/>
                <w:sz w:val="22"/>
                <w:szCs w:val="22"/>
              </w:rPr>
              <w:t>[insert number]</w:t>
            </w:r>
            <w:r w:rsidRPr="00D16A4B">
              <w:rPr>
                <w:rFonts w:ascii="Calibri" w:hAnsi="Calibri"/>
                <w:sz w:val="22"/>
                <w:szCs w:val="22"/>
              </w:rPr>
              <w:fldChar w:fldCharType="end"/>
            </w:r>
            <w:bookmarkEnd w:id="111"/>
            <w:r w:rsidRPr="00D16A4B">
              <w:rPr>
                <w:rFonts w:ascii="Calibri" w:hAnsi="Calibri"/>
                <w:sz w:val="22"/>
                <w:szCs w:val="22"/>
              </w:rPr>
              <w:t xml:space="preserve"> calendar days either Party may terminate at 14 </w:t>
            </w:r>
            <w:proofErr w:type="spellStart"/>
            <w:r w:rsidR="00AC79C6" w:rsidRPr="00D16A4B">
              <w:rPr>
                <w:rFonts w:ascii="Calibri" w:hAnsi="Calibri"/>
                <w:sz w:val="22"/>
                <w:szCs w:val="22"/>
              </w:rPr>
              <w:t>days notice</w:t>
            </w:r>
            <w:proofErr w:type="spellEnd"/>
            <w:r w:rsidRPr="00D16A4B">
              <w:rPr>
                <w:rFonts w:ascii="Calibri" w:hAnsi="Calibri"/>
                <w:sz w:val="22"/>
                <w:szCs w:val="22"/>
              </w:rPr>
              <w:t>.</w:t>
            </w:r>
          </w:p>
        </w:tc>
      </w:tr>
      <w:tr w:rsidR="00581B1E" w:rsidRPr="006137DD" w14:paraId="57ABA0F0" w14:textId="77777777" w:rsidTr="003F5908">
        <w:tc>
          <w:tcPr>
            <w:tcW w:w="606" w:type="dxa"/>
            <w:hideMark/>
          </w:tcPr>
          <w:p w14:paraId="561C6346"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D.</w:t>
            </w:r>
          </w:p>
        </w:tc>
        <w:tc>
          <w:tcPr>
            <w:tcW w:w="8465" w:type="dxa"/>
            <w:gridSpan w:val="2"/>
            <w:hideMark/>
          </w:tcPr>
          <w:p w14:paraId="1A194CFF"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 xml:space="preserve">In circumstances where the Contractor is the Affected Party, the Client shall be relieved from any obligation to make payments under this Agreement save to the extent that payments are properly due and payable for obligations </w:t>
            </w:r>
            <w:proofErr w:type="gramStart"/>
            <w:r w:rsidRPr="00D16A4B">
              <w:rPr>
                <w:rFonts w:ascii="Calibri" w:hAnsi="Calibri"/>
                <w:sz w:val="22"/>
                <w:szCs w:val="22"/>
              </w:rPr>
              <w:t>actually fulfilled</w:t>
            </w:r>
            <w:proofErr w:type="gramEnd"/>
            <w:r w:rsidRPr="00D16A4B">
              <w:rPr>
                <w:rFonts w:ascii="Calibri" w:hAnsi="Calibri"/>
                <w:sz w:val="22"/>
                <w:szCs w:val="22"/>
              </w:rPr>
              <w:t xml:space="preserve"> by the Contractor in accordance with the terms and conditions of this Agreement.</w:t>
            </w:r>
          </w:p>
        </w:tc>
      </w:tr>
    </w:tbl>
    <w:p w14:paraId="6E49E9E8" w14:textId="77777777" w:rsidR="00581B1E" w:rsidRPr="006137DD" w:rsidRDefault="00581B1E" w:rsidP="00581B1E">
      <w:pPr>
        <w:pStyle w:val="Heading2"/>
        <w:rPr>
          <w:rFonts w:ascii="Calibri" w:hAnsi="Calibri" w:cs="Calibri"/>
        </w:rPr>
      </w:pPr>
      <w:r w:rsidRPr="006137DD">
        <w:rPr>
          <w:rFonts w:ascii="Calibri" w:hAnsi="Calibri" w:cs="Calibri"/>
        </w:rPr>
        <w:t>10.</w:t>
      </w:r>
      <w:r w:rsidRPr="006137DD">
        <w:rPr>
          <w:rFonts w:ascii="Calibri" w:hAnsi="Calibri" w:cs="Calibri"/>
        </w:rPr>
        <w:tab/>
        <w:t xml:space="preserve">Termination </w:t>
      </w:r>
    </w:p>
    <w:tbl>
      <w:tblPr>
        <w:tblW w:w="0" w:type="auto"/>
        <w:tblLook w:val="01E0" w:firstRow="1" w:lastRow="1" w:firstColumn="1" w:lastColumn="1" w:noHBand="0" w:noVBand="0"/>
      </w:tblPr>
      <w:tblGrid>
        <w:gridCol w:w="613"/>
        <w:gridCol w:w="516"/>
        <w:gridCol w:w="7942"/>
      </w:tblGrid>
      <w:tr w:rsidR="00581B1E" w:rsidRPr="006137DD" w14:paraId="05628559" w14:textId="77777777" w:rsidTr="003F5908">
        <w:tc>
          <w:tcPr>
            <w:tcW w:w="613" w:type="dxa"/>
            <w:hideMark/>
          </w:tcPr>
          <w:p w14:paraId="249F5781"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A.</w:t>
            </w:r>
          </w:p>
        </w:tc>
        <w:tc>
          <w:tcPr>
            <w:tcW w:w="8458" w:type="dxa"/>
            <w:gridSpan w:val="2"/>
            <w:hideMark/>
          </w:tcPr>
          <w:p w14:paraId="0FECAAD6"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 xml:space="preserve">This Agreement may be terminated by the Client, without liability for compensation or damages, by serving </w:t>
            </w:r>
            <w:r w:rsidRPr="00D16A4B">
              <w:rPr>
                <w:rFonts w:ascii="Calibri" w:hAnsi="Calibri"/>
                <w:sz w:val="22"/>
                <w:szCs w:val="22"/>
              </w:rPr>
              <w:fldChar w:fldCharType="begin">
                <w:ffData>
                  <w:name w:val="Text147"/>
                  <w:enabled/>
                  <w:calcOnExit w:val="0"/>
                  <w:textInput>
                    <w:default w:val="[insert period of time months]"/>
                  </w:textInput>
                </w:ffData>
              </w:fldChar>
            </w:r>
            <w:r w:rsidRPr="00D16A4B">
              <w:rPr>
                <w:rFonts w:ascii="Calibri" w:hAnsi="Calibri"/>
                <w:sz w:val="22"/>
                <w:szCs w:val="22"/>
              </w:rPr>
              <w:instrText xml:space="preserve"> FORMTEXT </w:instrText>
            </w:r>
            <w:r w:rsidRPr="00D16A4B">
              <w:rPr>
                <w:rFonts w:ascii="Calibri" w:hAnsi="Calibri"/>
                <w:sz w:val="22"/>
                <w:szCs w:val="22"/>
              </w:rPr>
            </w:r>
            <w:r w:rsidRPr="00D16A4B">
              <w:rPr>
                <w:rFonts w:ascii="Calibri" w:hAnsi="Calibri"/>
                <w:sz w:val="22"/>
                <w:szCs w:val="22"/>
              </w:rPr>
              <w:fldChar w:fldCharType="separate"/>
            </w:r>
            <w:r w:rsidRPr="00D16A4B">
              <w:rPr>
                <w:rFonts w:ascii="Calibri" w:hAnsi="Calibri"/>
                <w:sz w:val="22"/>
                <w:szCs w:val="22"/>
              </w:rPr>
              <w:t>[insert period of time months]</w:t>
            </w:r>
            <w:r w:rsidRPr="00D16A4B">
              <w:rPr>
                <w:rFonts w:ascii="Calibri" w:hAnsi="Calibri"/>
                <w:sz w:val="22"/>
                <w:szCs w:val="22"/>
              </w:rPr>
              <w:fldChar w:fldCharType="end"/>
            </w:r>
            <w:r w:rsidRPr="00D16A4B">
              <w:rPr>
                <w:rFonts w:ascii="Calibri" w:hAnsi="Calibri"/>
                <w:sz w:val="22"/>
                <w:szCs w:val="22"/>
              </w:rPr>
              <w:t xml:space="preserve"> written notice to the Contractor.  This Agreement may be terminated by the Contractor, without liability for compensation or damages, by serving </w:t>
            </w:r>
            <w:r w:rsidRPr="00D16A4B">
              <w:rPr>
                <w:rFonts w:ascii="Calibri" w:hAnsi="Calibri"/>
                <w:sz w:val="22"/>
                <w:szCs w:val="22"/>
              </w:rPr>
              <w:fldChar w:fldCharType="begin">
                <w:ffData>
                  <w:name w:val=""/>
                  <w:enabled/>
                  <w:calcOnExit w:val="0"/>
                  <w:textInput>
                    <w:default w:val="[insert period of time months]"/>
                  </w:textInput>
                </w:ffData>
              </w:fldChar>
            </w:r>
            <w:r w:rsidRPr="00D16A4B">
              <w:rPr>
                <w:rFonts w:ascii="Calibri" w:hAnsi="Calibri"/>
                <w:sz w:val="22"/>
                <w:szCs w:val="22"/>
              </w:rPr>
              <w:instrText xml:space="preserve"> FORMTEXT </w:instrText>
            </w:r>
            <w:r w:rsidRPr="00D16A4B">
              <w:rPr>
                <w:rFonts w:ascii="Calibri" w:hAnsi="Calibri"/>
                <w:sz w:val="22"/>
                <w:szCs w:val="22"/>
              </w:rPr>
            </w:r>
            <w:r w:rsidRPr="00D16A4B">
              <w:rPr>
                <w:rFonts w:ascii="Calibri" w:hAnsi="Calibri"/>
                <w:sz w:val="22"/>
                <w:szCs w:val="22"/>
              </w:rPr>
              <w:fldChar w:fldCharType="separate"/>
            </w:r>
            <w:r w:rsidRPr="00D16A4B">
              <w:rPr>
                <w:rFonts w:ascii="Calibri" w:hAnsi="Calibri"/>
                <w:sz w:val="22"/>
                <w:szCs w:val="22"/>
              </w:rPr>
              <w:t>[insert period of time months]</w:t>
            </w:r>
            <w:r w:rsidRPr="00D16A4B">
              <w:rPr>
                <w:rFonts w:ascii="Calibri" w:hAnsi="Calibri"/>
                <w:sz w:val="22"/>
                <w:szCs w:val="22"/>
              </w:rPr>
              <w:fldChar w:fldCharType="end"/>
            </w:r>
            <w:r w:rsidRPr="00D16A4B">
              <w:rPr>
                <w:rFonts w:ascii="Calibri" w:hAnsi="Calibri"/>
                <w:sz w:val="22"/>
                <w:szCs w:val="22"/>
              </w:rPr>
              <w:t xml:space="preserve"> written notice to the Client.</w:t>
            </w:r>
            <w:r w:rsidRPr="006137DD">
              <w:rPr>
                <w:rFonts w:ascii="Calibri" w:hAnsi="Calibri" w:cs="Calibri"/>
                <w:szCs w:val="22"/>
              </w:rPr>
              <w:t xml:space="preserve"> </w:t>
            </w:r>
          </w:p>
        </w:tc>
      </w:tr>
      <w:tr w:rsidR="00581B1E" w:rsidRPr="006137DD" w14:paraId="2B71CAA0" w14:textId="77777777" w:rsidTr="003F5908">
        <w:tc>
          <w:tcPr>
            <w:tcW w:w="613" w:type="dxa"/>
            <w:hideMark/>
          </w:tcPr>
          <w:p w14:paraId="2FA26440"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B.</w:t>
            </w:r>
          </w:p>
        </w:tc>
        <w:tc>
          <w:tcPr>
            <w:tcW w:w="8458" w:type="dxa"/>
            <w:gridSpan w:val="2"/>
            <w:hideMark/>
          </w:tcPr>
          <w:p w14:paraId="03ECB894" w14:textId="77777777" w:rsidR="00581B1E" w:rsidRPr="006137DD" w:rsidRDefault="00581B1E" w:rsidP="00D16A4B">
            <w:pPr>
              <w:spacing w:after="120" w:line="276" w:lineRule="auto"/>
              <w:jc w:val="both"/>
              <w:rPr>
                <w:rFonts w:ascii="Calibri" w:hAnsi="Calibri" w:cs="Calibri"/>
                <w:szCs w:val="22"/>
              </w:rPr>
            </w:pPr>
            <w:r w:rsidRPr="00D16A4B">
              <w:rPr>
                <w:rFonts w:ascii="Calibri" w:hAnsi="Calibri"/>
                <w:sz w:val="22"/>
                <w:szCs w:val="22"/>
              </w:rPr>
              <w:t>Either Party shall have the right (in addition to its rights under clause 10(a) and any other rights which it has at law) to terminate this Agreement immediately and without liability for compensation or damages on the happening of any of the following:</w:t>
            </w:r>
          </w:p>
        </w:tc>
      </w:tr>
      <w:tr w:rsidR="00581B1E" w:rsidRPr="006137DD" w14:paraId="7237A9EB" w14:textId="77777777" w:rsidTr="003F5908">
        <w:tc>
          <w:tcPr>
            <w:tcW w:w="613" w:type="dxa"/>
          </w:tcPr>
          <w:p w14:paraId="47773331" w14:textId="77777777" w:rsidR="00581B1E" w:rsidRPr="00D16A4B" w:rsidRDefault="00581B1E" w:rsidP="003F5908">
            <w:pPr>
              <w:rPr>
                <w:rFonts w:ascii="Calibri" w:hAnsi="Calibri" w:cs="Calibri"/>
                <w:color w:val="0000FF"/>
                <w:sz w:val="22"/>
                <w:szCs w:val="22"/>
              </w:rPr>
            </w:pPr>
          </w:p>
        </w:tc>
        <w:tc>
          <w:tcPr>
            <w:tcW w:w="516" w:type="dxa"/>
            <w:hideMark/>
          </w:tcPr>
          <w:p w14:paraId="42F3BB30"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1.</w:t>
            </w:r>
          </w:p>
        </w:tc>
        <w:tc>
          <w:tcPr>
            <w:tcW w:w="7942" w:type="dxa"/>
            <w:hideMark/>
          </w:tcPr>
          <w:p w14:paraId="1B60F8DB"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 xml:space="preserve">if the other Party commits any serious breach or a series of breaches of any provision of this Agreement and fails to remedy such breach(es) (if the breach(es) are capable of remedy) within 30 days after receipt of a request in writing from the other </w:t>
            </w:r>
            <w:proofErr w:type="gramStart"/>
            <w:r w:rsidRPr="00596F3B">
              <w:rPr>
                <w:rFonts w:ascii="Calibri" w:hAnsi="Calibri"/>
                <w:sz w:val="22"/>
                <w:szCs w:val="22"/>
              </w:rPr>
              <w:t>Party;</w:t>
            </w:r>
            <w:proofErr w:type="gramEnd"/>
            <w:r w:rsidRPr="00596F3B">
              <w:rPr>
                <w:rFonts w:ascii="Calibri" w:hAnsi="Calibri"/>
                <w:sz w:val="22"/>
                <w:szCs w:val="22"/>
              </w:rPr>
              <w:t xml:space="preserve"> </w:t>
            </w:r>
          </w:p>
        </w:tc>
      </w:tr>
      <w:tr w:rsidR="00581B1E" w:rsidRPr="006137DD" w14:paraId="0E27A94C" w14:textId="77777777" w:rsidTr="003F5908">
        <w:tc>
          <w:tcPr>
            <w:tcW w:w="613" w:type="dxa"/>
          </w:tcPr>
          <w:p w14:paraId="5C7E9DB2" w14:textId="77777777" w:rsidR="00581B1E" w:rsidRPr="00D16A4B" w:rsidRDefault="00581B1E" w:rsidP="003F5908">
            <w:pPr>
              <w:rPr>
                <w:rFonts w:ascii="Calibri" w:hAnsi="Calibri" w:cs="Calibri"/>
                <w:color w:val="0000FF"/>
                <w:sz w:val="22"/>
                <w:szCs w:val="22"/>
              </w:rPr>
            </w:pPr>
          </w:p>
        </w:tc>
        <w:tc>
          <w:tcPr>
            <w:tcW w:w="516" w:type="dxa"/>
            <w:hideMark/>
          </w:tcPr>
          <w:p w14:paraId="0074A34A"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2.</w:t>
            </w:r>
          </w:p>
        </w:tc>
        <w:tc>
          <w:tcPr>
            <w:tcW w:w="7942" w:type="dxa"/>
            <w:hideMark/>
          </w:tcPr>
          <w:p w14:paraId="15A8F765"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 xml:space="preserve">if the other Party becomes insolvent, becomes bankrupt, </w:t>
            </w:r>
            <w:proofErr w:type="gramStart"/>
            <w:r w:rsidRPr="00596F3B">
              <w:rPr>
                <w:rFonts w:ascii="Calibri" w:hAnsi="Calibri"/>
                <w:sz w:val="22"/>
                <w:szCs w:val="22"/>
              </w:rPr>
              <w:t>enters into</w:t>
            </w:r>
            <w:proofErr w:type="gramEnd"/>
            <w:r w:rsidRPr="00596F3B">
              <w:rPr>
                <w:rFonts w:ascii="Calibri" w:hAnsi="Calibri"/>
                <w:sz w:val="22"/>
                <w:szCs w:val="22"/>
              </w:rPr>
              <w:t xml:space="preserve"> examinership, is wound up, commences winding up, has a receiving order made against it, makes any arrangement with its creditors generally or takes or suffers any similar action </w:t>
            </w:r>
            <w:proofErr w:type="gramStart"/>
            <w:r w:rsidRPr="00596F3B">
              <w:rPr>
                <w:rFonts w:ascii="Calibri" w:hAnsi="Calibri"/>
                <w:sz w:val="22"/>
                <w:szCs w:val="22"/>
              </w:rPr>
              <w:t>as a result of</w:t>
            </w:r>
            <w:proofErr w:type="gramEnd"/>
            <w:r w:rsidRPr="00596F3B">
              <w:rPr>
                <w:rFonts w:ascii="Calibri" w:hAnsi="Calibri"/>
                <w:sz w:val="22"/>
                <w:szCs w:val="22"/>
              </w:rPr>
              <w:t xml:space="preserve"> debt, or an event having an equivalent effect;</w:t>
            </w:r>
          </w:p>
        </w:tc>
      </w:tr>
      <w:tr w:rsidR="00581B1E" w:rsidRPr="006137DD" w14:paraId="6D7B1BBE" w14:textId="77777777" w:rsidTr="003F5908">
        <w:trPr>
          <w:trHeight w:val="1015"/>
        </w:trPr>
        <w:tc>
          <w:tcPr>
            <w:tcW w:w="613" w:type="dxa"/>
          </w:tcPr>
          <w:p w14:paraId="22969227" w14:textId="77777777" w:rsidR="00581B1E" w:rsidRPr="00D16A4B" w:rsidRDefault="00581B1E" w:rsidP="003F5908">
            <w:pPr>
              <w:rPr>
                <w:rFonts w:ascii="Calibri" w:hAnsi="Calibri" w:cs="Calibri"/>
                <w:color w:val="0000FF"/>
                <w:sz w:val="22"/>
                <w:szCs w:val="22"/>
              </w:rPr>
            </w:pPr>
          </w:p>
        </w:tc>
        <w:tc>
          <w:tcPr>
            <w:tcW w:w="516" w:type="dxa"/>
            <w:hideMark/>
          </w:tcPr>
          <w:p w14:paraId="0571B395"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3.</w:t>
            </w:r>
          </w:p>
        </w:tc>
        <w:tc>
          <w:tcPr>
            <w:tcW w:w="7942" w:type="dxa"/>
            <w:hideMark/>
          </w:tcPr>
          <w:p w14:paraId="760308F2"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in circumstances where the Client becomes aware of any conflict of interest on the part of the Contractor which cannot, in the opinion of the Client, be removed by other means; and</w:t>
            </w:r>
          </w:p>
        </w:tc>
      </w:tr>
      <w:tr w:rsidR="00581B1E" w:rsidRPr="006137DD" w14:paraId="7E547541" w14:textId="77777777" w:rsidTr="003F5908">
        <w:tc>
          <w:tcPr>
            <w:tcW w:w="613" w:type="dxa"/>
          </w:tcPr>
          <w:p w14:paraId="26E438F1" w14:textId="77777777" w:rsidR="00581B1E" w:rsidRPr="00D16A4B" w:rsidRDefault="00581B1E" w:rsidP="003F5908">
            <w:pPr>
              <w:rPr>
                <w:rFonts w:ascii="Calibri" w:hAnsi="Calibri" w:cs="Calibri"/>
                <w:color w:val="0000FF"/>
                <w:sz w:val="22"/>
                <w:szCs w:val="22"/>
              </w:rPr>
            </w:pPr>
          </w:p>
        </w:tc>
        <w:tc>
          <w:tcPr>
            <w:tcW w:w="516" w:type="dxa"/>
            <w:hideMark/>
          </w:tcPr>
          <w:p w14:paraId="1C694534" w14:textId="77777777" w:rsidR="00581B1E" w:rsidRPr="00D16A4B" w:rsidRDefault="00581B1E" w:rsidP="00D16A4B">
            <w:pPr>
              <w:spacing w:after="80"/>
              <w:rPr>
                <w:rFonts w:ascii="Calibri" w:hAnsi="Calibri" w:cs="Calibri"/>
                <w:sz w:val="22"/>
                <w:szCs w:val="22"/>
              </w:rPr>
            </w:pPr>
            <w:r w:rsidRPr="00D16A4B">
              <w:rPr>
                <w:rFonts w:ascii="Calibri" w:hAnsi="Calibri" w:cs="Calibri"/>
                <w:sz w:val="22"/>
                <w:szCs w:val="22"/>
              </w:rPr>
              <w:t>4.</w:t>
            </w:r>
          </w:p>
        </w:tc>
        <w:tc>
          <w:tcPr>
            <w:tcW w:w="7942" w:type="dxa"/>
            <w:hideMark/>
          </w:tcPr>
          <w:p w14:paraId="0D909297"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in circumstances where the Client becomes aware of any registrable interest on the part of the Contractor.</w:t>
            </w:r>
          </w:p>
        </w:tc>
      </w:tr>
      <w:tr w:rsidR="00581B1E" w:rsidRPr="006137DD" w14:paraId="64CC594E" w14:textId="77777777" w:rsidTr="003F5908">
        <w:tc>
          <w:tcPr>
            <w:tcW w:w="613" w:type="dxa"/>
            <w:hideMark/>
          </w:tcPr>
          <w:p w14:paraId="09234CFB"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C.</w:t>
            </w:r>
          </w:p>
        </w:tc>
        <w:tc>
          <w:tcPr>
            <w:tcW w:w="8458" w:type="dxa"/>
            <w:gridSpan w:val="2"/>
            <w:hideMark/>
          </w:tcPr>
          <w:p w14:paraId="2612D3E2" w14:textId="77777777" w:rsidR="007A492B" w:rsidRPr="00AE48A2" w:rsidRDefault="00581B1E" w:rsidP="00D16A4B">
            <w:pPr>
              <w:spacing w:after="120" w:line="276" w:lineRule="auto"/>
              <w:jc w:val="both"/>
              <w:rPr>
                <w:rFonts w:ascii="Calibri" w:hAnsi="Calibri"/>
                <w:sz w:val="22"/>
                <w:szCs w:val="22"/>
              </w:rPr>
            </w:pPr>
            <w:r w:rsidRPr="00AE48A2">
              <w:rPr>
                <w:rFonts w:ascii="Calibri" w:hAnsi="Calibri"/>
                <w:sz w:val="22"/>
                <w:szCs w:val="22"/>
              </w:rPr>
              <w:t>The Client shall have the right, in addition to any other rights which it has at law, to terminate this Agreement immediately and without liability for compensation or damages in circumstances where the Client becomes aware</w:t>
            </w:r>
            <w:r w:rsidR="007A492B" w:rsidRPr="00AE48A2">
              <w:rPr>
                <w:rFonts w:ascii="Calibri" w:hAnsi="Calibri"/>
                <w:sz w:val="22"/>
                <w:szCs w:val="22"/>
              </w:rPr>
              <w:t>:</w:t>
            </w:r>
          </w:p>
          <w:p w14:paraId="45C958EF" w14:textId="58659447" w:rsidR="00581B1E" w:rsidRPr="00AE48A2" w:rsidRDefault="00581B1E" w:rsidP="00EF2642">
            <w:pPr>
              <w:pStyle w:val="ListParagraph"/>
              <w:numPr>
                <w:ilvl w:val="0"/>
                <w:numId w:val="44"/>
              </w:numPr>
              <w:spacing w:after="120" w:line="276" w:lineRule="auto"/>
              <w:jc w:val="both"/>
              <w:rPr>
                <w:rFonts w:ascii="Calibri" w:hAnsi="Calibri"/>
                <w:sz w:val="22"/>
                <w:szCs w:val="22"/>
              </w:rPr>
            </w:pPr>
            <w:r w:rsidRPr="00AE48A2">
              <w:rPr>
                <w:rFonts w:ascii="Calibri" w:hAnsi="Calibri"/>
                <w:sz w:val="22"/>
                <w:szCs w:val="22"/>
              </w:rPr>
              <w:t>that any of the exclusion grounds set out in Regulation 57 of the Regulations apply to the Contractor.</w:t>
            </w:r>
          </w:p>
          <w:p w14:paraId="2A4CF128" w14:textId="7E049F2B" w:rsidR="007A492B" w:rsidRPr="00AE48A2" w:rsidRDefault="007A492B" w:rsidP="00EF2642">
            <w:pPr>
              <w:pStyle w:val="ListParagraph"/>
              <w:numPr>
                <w:ilvl w:val="0"/>
                <w:numId w:val="45"/>
              </w:numPr>
              <w:spacing w:after="120" w:line="276" w:lineRule="auto"/>
              <w:jc w:val="both"/>
              <w:rPr>
                <w:rFonts w:ascii="Calibri" w:hAnsi="Calibri"/>
                <w:sz w:val="22"/>
                <w:szCs w:val="22"/>
              </w:rPr>
            </w:pPr>
            <w:r w:rsidRPr="00AE48A2">
              <w:rPr>
                <w:rFonts w:ascii="Calibri" w:hAnsi="Calibri"/>
                <w:sz w:val="22"/>
                <w:szCs w:val="22"/>
              </w:rPr>
              <w:t>that the contractor (or its subcontractor(s) if any) falls within the category of prohibited economic operators identified in Regulation (EU) No 833/2014 of 31 July 2014 (as amended by EU Regulation 2022/576 or any subsequent amendments to same)</w:t>
            </w:r>
          </w:p>
        </w:tc>
      </w:tr>
      <w:tr w:rsidR="00581B1E" w:rsidRPr="006137DD" w14:paraId="6BABFDCF" w14:textId="77777777" w:rsidTr="003F5908">
        <w:tc>
          <w:tcPr>
            <w:tcW w:w="613" w:type="dxa"/>
            <w:hideMark/>
          </w:tcPr>
          <w:p w14:paraId="0E8AF402" w14:textId="24CDFA2A" w:rsidR="00581B1E" w:rsidRPr="00D16A4B" w:rsidRDefault="007A492B" w:rsidP="003F5908">
            <w:pPr>
              <w:rPr>
                <w:rFonts w:ascii="Calibri" w:hAnsi="Calibri" w:cs="Calibri"/>
                <w:color w:val="0000FF"/>
                <w:sz w:val="22"/>
                <w:szCs w:val="22"/>
              </w:rPr>
            </w:pPr>
            <w:r>
              <w:rPr>
                <w:rFonts w:ascii="Calibri" w:hAnsi="Calibri" w:cs="Calibri"/>
                <w:color w:val="0000FF"/>
                <w:sz w:val="22"/>
                <w:szCs w:val="22"/>
              </w:rPr>
              <w:t>9</w:t>
            </w:r>
          </w:p>
        </w:tc>
        <w:tc>
          <w:tcPr>
            <w:tcW w:w="8458" w:type="dxa"/>
            <w:gridSpan w:val="2"/>
            <w:hideMark/>
          </w:tcPr>
          <w:p w14:paraId="03BFAF12" w14:textId="77777777" w:rsidR="00581B1E" w:rsidRPr="00AE48A2" w:rsidRDefault="00581B1E" w:rsidP="00D16A4B">
            <w:pPr>
              <w:spacing w:after="120" w:line="276" w:lineRule="auto"/>
              <w:jc w:val="both"/>
              <w:rPr>
                <w:rFonts w:ascii="Calibri" w:hAnsi="Calibri"/>
                <w:sz w:val="22"/>
                <w:szCs w:val="22"/>
              </w:rPr>
            </w:pPr>
            <w:r w:rsidRPr="00AE48A2">
              <w:rPr>
                <w:rFonts w:ascii="Calibri" w:hAnsi="Calibri"/>
                <w:sz w:val="22"/>
                <w:szCs w:val="22"/>
              </w:rPr>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bl>
    <w:p w14:paraId="402DE25C" w14:textId="77777777" w:rsidR="00581B1E" w:rsidRPr="006137DD" w:rsidRDefault="00581B1E" w:rsidP="00581B1E">
      <w:pPr>
        <w:pStyle w:val="Heading2"/>
        <w:rPr>
          <w:rFonts w:ascii="Calibri" w:hAnsi="Calibri" w:cs="Calibri"/>
        </w:rPr>
      </w:pPr>
      <w:r w:rsidRPr="006137DD">
        <w:rPr>
          <w:rFonts w:ascii="Calibri" w:hAnsi="Calibri" w:cs="Calibri"/>
        </w:rPr>
        <w:t>11.</w:t>
      </w:r>
      <w:r w:rsidRPr="006137DD">
        <w:rPr>
          <w:rFonts w:ascii="Calibri" w:hAnsi="Calibri" w:cs="Calibri"/>
        </w:rPr>
        <w:tab/>
        <w:t xml:space="preserve">Contract Management </w:t>
      </w:r>
    </w:p>
    <w:tbl>
      <w:tblPr>
        <w:tblW w:w="5000" w:type="pct"/>
        <w:tblLook w:val="01E0" w:firstRow="1" w:lastRow="1" w:firstColumn="1" w:lastColumn="1" w:noHBand="0" w:noVBand="0"/>
      </w:tblPr>
      <w:tblGrid>
        <w:gridCol w:w="610"/>
        <w:gridCol w:w="513"/>
        <w:gridCol w:w="7948"/>
      </w:tblGrid>
      <w:tr w:rsidR="00581B1E" w:rsidRPr="006137DD" w14:paraId="3B9B97A0" w14:textId="77777777" w:rsidTr="003F5908">
        <w:tc>
          <w:tcPr>
            <w:tcW w:w="336" w:type="pct"/>
            <w:hideMark/>
          </w:tcPr>
          <w:p w14:paraId="3B51C820"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A.</w:t>
            </w:r>
          </w:p>
        </w:tc>
        <w:tc>
          <w:tcPr>
            <w:tcW w:w="4664" w:type="pct"/>
            <w:gridSpan w:val="2"/>
            <w:hideMark/>
          </w:tcPr>
          <w:p w14:paraId="4B775242" w14:textId="77777777" w:rsidR="00581B1E" w:rsidRPr="00D16A4B" w:rsidRDefault="00581B1E" w:rsidP="00D16A4B">
            <w:pPr>
              <w:spacing w:after="120" w:line="276" w:lineRule="auto"/>
              <w:jc w:val="both"/>
              <w:rPr>
                <w:rFonts w:ascii="Calibri" w:hAnsi="Calibri" w:cs="Calibri"/>
                <w:sz w:val="22"/>
                <w:szCs w:val="22"/>
              </w:rPr>
            </w:pPr>
            <w:r w:rsidRPr="00D16A4B">
              <w:rPr>
                <w:rFonts w:ascii="Calibri" w:hAnsi="Calibri"/>
                <w:sz w:val="22"/>
                <w:szCs w:val="22"/>
              </w:rPr>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D16A4B">
              <w:rPr>
                <w:rFonts w:ascii="Calibri" w:hAnsi="Calibri"/>
                <w:sz w:val="22"/>
                <w:szCs w:val="22"/>
              </w:rPr>
              <w:t>Client</w:t>
            </w:r>
            <w:proofErr w:type="gramEnd"/>
            <w:r w:rsidRPr="00D16A4B">
              <w:rPr>
                <w:rFonts w:ascii="Calibri" w:hAnsi="Calibri"/>
                <w:sz w:val="22"/>
                <w:szCs w:val="22"/>
              </w:rPr>
              <w:t xml:space="preserve"> the Contractor shall meet formally with the Client to report on progress and shall comply with all written directions of the Client.</w:t>
            </w:r>
          </w:p>
        </w:tc>
      </w:tr>
      <w:tr w:rsidR="00581B1E" w:rsidRPr="006137DD" w14:paraId="777B4576" w14:textId="77777777" w:rsidTr="003F5908">
        <w:tc>
          <w:tcPr>
            <w:tcW w:w="336" w:type="pct"/>
            <w:hideMark/>
          </w:tcPr>
          <w:p w14:paraId="5B14B34F"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B.</w:t>
            </w:r>
          </w:p>
        </w:tc>
        <w:tc>
          <w:tcPr>
            <w:tcW w:w="4664" w:type="pct"/>
            <w:gridSpan w:val="2"/>
            <w:hideMark/>
          </w:tcPr>
          <w:p w14:paraId="442FC3E7" w14:textId="77777777" w:rsidR="00581B1E" w:rsidRPr="00D16A4B" w:rsidRDefault="00581B1E" w:rsidP="003F5908">
            <w:pPr>
              <w:spacing w:after="80"/>
              <w:rPr>
                <w:rFonts w:ascii="Calibri" w:hAnsi="Calibri" w:cs="Calibri"/>
                <w:sz w:val="22"/>
                <w:szCs w:val="22"/>
              </w:rPr>
            </w:pPr>
            <w:r w:rsidRPr="00D16A4B">
              <w:rPr>
                <w:rFonts w:ascii="Calibri" w:hAnsi="Calibri" w:cs="Calibri"/>
                <w:sz w:val="22"/>
                <w:szCs w:val="22"/>
              </w:rPr>
              <w:t>The Contractor agrees to:</w:t>
            </w:r>
          </w:p>
        </w:tc>
      </w:tr>
      <w:tr w:rsidR="00581B1E" w:rsidRPr="006137DD" w14:paraId="58942B1B" w14:textId="77777777" w:rsidTr="003F5908">
        <w:tc>
          <w:tcPr>
            <w:tcW w:w="336" w:type="pct"/>
          </w:tcPr>
          <w:p w14:paraId="4F24CA2F" w14:textId="77777777" w:rsidR="00581B1E" w:rsidRPr="00D16A4B" w:rsidRDefault="00581B1E" w:rsidP="003F5908">
            <w:pPr>
              <w:rPr>
                <w:rFonts w:ascii="Calibri" w:hAnsi="Calibri" w:cs="Calibri"/>
                <w:color w:val="0000FF"/>
                <w:sz w:val="22"/>
                <w:szCs w:val="22"/>
              </w:rPr>
            </w:pPr>
          </w:p>
        </w:tc>
        <w:tc>
          <w:tcPr>
            <w:tcW w:w="283" w:type="pct"/>
            <w:hideMark/>
          </w:tcPr>
          <w:p w14:paraId="516D52E7" w14:textId="77777777" w:rsidR="00581B1E" w:rsidRPr="00D16A4B" w:rsidRDefault="00581B1E" w:rsidP="003F5908">
            <w:pPr>
              <w:spacing w:line="320" w:lineRule="exact"/>
              <w:rPr>
                <w:rFonts w:ascii="Calibri" w:hAnsi="Calibri" w:cs="Calibri"/>
                <w:sz w:val="22"/>
                <w:szCs w:val="22"/>
              </w:rPr>
            </w:pPr>
            <w:r w:rsidRPr="00D16A4B">
              <w:rPr>
                <w:rFonts w:ascii="Calibri" w:hAnsi="Calibri" w:cs="Calibri"/>
                <w:sz w:val="22"/>
                <w:szCs w:val="22"/>
              </w:rPr>
              <w:t>1.</w:t>
            </w:r>
          </w:p>
        </w:tc>
        <w:tc>
          <w:tcPr>
            <w:tcW w:w="4381" w:type="pct"/>
            <w:hideMark/>
          </w:tcPr>
          <w:p w14:paraId="6A123BFC"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liaise with and keep the Client’s Contact fully informed of any matter which might affect the observance and performance of the Contractor’s obligations under this Agreement;</w:t>
            </w:r>
          </w:p>
        </w:tc>
      </w:tr>
      <w:tr w:rsidR="00581B1E" w:rsidRPr="006137DD" w14:paraId="25A72DF6" w14:textId="77777777" w:rsidTr="003F5908">
        <w:tc>
          <w:tcPr>
            <w:tcW w:w="336" w:type="pct"/>
          </w:tcPr>
          <w:p w14:paraId="47468E9D" w14:textId="77777777" w:rsidR="00581B1E" w:rsidRPr="00D16A4B" w:rsidRDefault="00581B1E" w:rsidP="003F5908">
            <w:pPr>
              <w:rPr>
                <w:rFonts w:ascii="Calibri" w:hAnsi="Calibri" w:cs="Calibri"/>
                <w:color w:val="0000FF"/>
                <w:sz w:val="22"/>
                <w:szCs w:val="22"/>
              </w:rPr>
            </w:pPr>
          </w:p>
        </w:tc>
        <w:tc>
          <w:tcPr>
            <w:tcW w:w="283" w:type="pct"/>
            <w:hideMark/>
          </w:tcPr>
          <w:p w14:paraId="78D9F4C6" w14:textId="77777777" w:rsidR="00581B1E" w:rsidRPr="00D16A4B" w:rsidRDefault="00581B1E" w:rsidP="003F5908">
            <w:pPr>
              <w:spacing w:line="320" w:lineRule="exact"/>
              <w:rPr>
                <w:rFonts w:ascii="Calibri" w:hAnsi="Calibri" w:cs="Calibri"/>
                <w:sz w:val="22"/>
                <w:szCs w:val="22"/>
              </w:rPr>
            </w:pPr>
            <w:r w:rsidRPr="00D16A4B">
              <w:rPr>
                <w:rFonts w:ascii="Calibri" w:hAnsi="Calibri" w:cs="Calibri"/>
                <w:sz w:val="22"/>
                <w:szCs w:val="22"/>
              </w:rPr>
              <w:t>2.</w:t>
            </w:r>
          </w:p>
        </w:tc>
        <w:tc>
          <w:tcPr>
            <w:tcW w:w="4381" w:type="pct"/>
            <w:hideMark/>
          </w:tcPr>
          <w:p w14:paraId="5C9044AB"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 xml:space="preserve">maintain such records and comply with such reporting arrangements and protocols required by the Client from time to time; </w:t>
            </w:r>
          </w:p>
        </w:tc>
      </w:tr>
      <w:tr w:rsidR="00581B1E" w:rsidRPr="006137DD" w14:paraId="6B0ECE88" w14:textId="77777777" w:rsidTr="003F5908">
        <w:tc>
          <w:tcPr>
            <w:tcW w:w="336" w:type="pct"/>
          </w:tcPr>
          <w:p w14:paraId="199B080B" w14:textId="77777777" w:rsidR="00581B1E" w:rsidRPr="00D16A4B" w:rsidRDefault="00581B1E" w:rsidP="003F5908">
            <w:pPr>
              <w:spacing w:line="254" w:lineRule="auto"/>
              <w:rPr>
                <w:rFonts w:ascii="Calibri" w:hAnsi="Calibri" w:cs="Calibri"/>
                <w:color w:val="0000FF"/>
                <w:sz w:val="22"/>
                <w:szCs w:val="22"/>
              </w:rPr>
            </w:pPr>
          </w:p>
        </w:tc>
        <w:tc>
          <w:tcPr>
            <w:tcW w:w="283" w:type="pct"/>
            <w:hideMark/>
          </w:tcPr>
          <w:p w14:paraId="6B904105" w14:textId="77777777" w:rsidR="00581B1E" w:rsidRPr="00D16A4B" w:rsidRDefault="00581B1E" w:rsidP="003F5908">
            <w:pPr>
              <w:spacing w:line="314" w:lineRule="auto"/>
              <w:rPr>
                <w:rFonts w:ascii="Calibri" w:hAnsi="Calibri" w:cs="Calibri"/>
                <w:sz w:val="22"/>
                <w:szCs w:val="22"/>
              </w:rPr>
            </w:pPr>
            <w:r w:rsidRPr="00D16A4B">
              <w:rPr>
                <w:rFonts w:ascii="Calibri" w:hAnsi="Calibri" w:cs="Calibri"/>
                <w:sz w:val="22"/>
                <w:szCs w:val="22"/>
              </w:rPr>
              <w:t>3.</w:t>
            </w:r>
          </w:p>
        </w:tc>
        <w:tc>
          <w:tcPr>
            <w:tcW w:w="4381" w:type="pct"/>
            <w:hideMark/>
          </w:tcPr>
          <w:p w14:paraId="181B5168"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comply with all reasonable directions of the Client; and</w:t>
            </w:r>
          </w:p>
        </w:tc>
      </w:tr>
      <w:tr w:rsidR="00581B1E" w:rsidRPr="006137DD" w14:paraId="4C090FEB" w14:textId="77777777" w:rsidTr="00596F3B">
        <w:trPr>
          <w:trHeight w:val="535"/>
        </w:trPr>
        <w:tc>
          <w:tcPr>
            <w:tcW w:w="336" w:type="pct"/>
          </w:tcPr>
          <w:p w14:paraId="321629BF" w14:textId="77777777" w:rsidR="00581B1E" w:rsidRPr="00D16A4B" w:rsidRDefault="00581B1E" w:rsidP="003F5908">
            <w:pPr>
              <w:spacing w:line="254" w:lineRule="auto"/>
              <w:rPr>
                <w:rFonts w:ascii="Calibri" w:hAnsi="Calibri" w:cs="Calibri"/>
                <w:color w:val="0000FF"/>
                <w:sz w:val="22"/>
                <w:szCs w:val="22"/>
              </w:rPr>
            </w:pPr>
          </w:p>
        </w:tc>
        <w:tc>
          <w:tcPr>
            <w:tcW w:w="283" w:type="pct"/>
            <w:hideMark/>
          </w:tcPr>
          <w:p w14:paraId="174C656C" w14:textId="77777777" w:rsidR="00581B1E" w:rsidRPr="00D16A4B" w:rsidRDefault="00581B1E" w:rsidP="003F5908">
            <w:pPr>
              <w:spacing w:line="314" w:lineRule="auto"/>
              <w:rPr>
                <w:rFonts w:ascii="Calibri" w:hAnsi="Calibri" w:cs="Calibri"/>
                <w:sz w:val="22"/>
                <w:szCs w:val="22"/>
              </w:rPr>
            </w:pPr>
            <w:r w:rsidRPr="00D16A4B">
              <w:rPr>
                <w:rFonts w:ascii="Calibri" w:hAnsi="Calibri" w:cs="Calibri"/>
                <w:sz w:val="22"/>
                <w:szCs w:val="22"/>
              </w:rPr>
              <w:t>4.</w:t>
            </w:r>
          </w:p>
        </w:tc>
        <w:tc>
          <w:tcPr>
            <w:tcW w:w="4381" w:type="pct"/>
            <w:hideMark/>
          </w:tcPr>
          <w:p w14:paraId="68DB9C53" w14:textId="77777777" w:rsidR="00581B1E" w:rsidRPr="00596F3B" w:rsidRDefault="00581B1E" w:rsidP="00596F3B">
            <w:pPr>
              <w:spacing w:after="80" w:line="276" w:lineRule="auto"/>
              <w:jc w:val="both"/>
              <w:rPr>
                <w:rFonts w:ascii="Calibri" w:hAnsi="Calibri"/>
                <w:sz w:val="22"/>
                <w:szCs w:val="22"/>
              </w:rPr>
            </w:pPr>
            <w:r w:rsidRPr="00596F3B">
              <w:rPr>
                <w:rFonts w:ascii="Calibri" w:hAnsi="Calibri"/>
                <w:sz w:val="22"/>
                <w:szCs w:val="22"/>
              </w:rPr>
              <w:t>comply with the service levels and performance indicators set out in Schedule D.</w:t>
            </w:r>
          </w:p>
        </w:tc>
      </w:tr>
      <w:tr w:rsidR="00581B1E" w:rsidRPr="006137DD" w14:paraId="7006DFB7" w14:textId="77777777" w:rsidTr="003F5908">
        <w:tc>
          <w:tcPr>
            <w:tcW w:w="336" w:type="pct"/>
            <w:hideMark/>
          </w:tcPr>
          <w:p w14:paraId="12B47634"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C.</w:t>
            </w:r>
          </w:p>
        </w:tc>
        <w:tc>
          <w:tcPr>
            <w:tcW w:w="4664" w:type="pct"/>
            <w:gridSpan w:val="2"/>
            <w:hideMark/>
          </w:tcPr>
          <w:p w14:paraId="30275579"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581B1E" w:rsidRPr="006137DD" w14:paraId="6F96035C" w14:textId="77777777" w:rsidTr="003F5908">
        <w:tc>
          <w:tcPr>
            <w:tcW w:w="336" w:type="pct"/>
            <w:hideMark/>
          </w:tcPr>
          <w:p w14:paraId="52C16ABD" w14:textId="77777777" w:rsidR="00581B1E" w:rsidRPr="00D16A4B" w:rsidRDefault="00581B1E" w:rsidP="003F5908">
            <w:pPr>
              <w:rPr>
                <w:rFonts w:ascii="Calibri" w:hAnsi="Calibri" w:cs="Calibri"/>
                <w:color w:val="0000FF"/>
                <w:sz w:val="22"/>
                <w:szCs w:val="22"/>
              </w:rPr>
            </w:pPr>
            <w:r w:rsidRPr="00D16A4B">
              <w:rPr>
                <w:rFonts w:ascii="Calibri" w:hAnsi="Calibri" w:cs="Calibri"/>
                <w:color w:val="0000FF"/>
                <w:sz w:val="22"/>
                <w:szCs w:val="22"/>
              </w:rPr>
              <w:t>D.</w:t>
            </w:r>
          </w:p>
        </w:tc>
        <w:tc>
          <w:tcPr>
            <w:tcW w:w="4664" w:type="pct"/>
            <w:gridSpan w:val="2"/>
            <w:hideMark/>
          </w:tcPr>
          <w:p w14:paraId="6128A6DB" w14:textId="77777777" w:rsidR="00581B1E" w:rsidRPr="00D16A4B" w:rsidRDefault="00581B1E" w:rsidP="00D16A4B">
            <w:pPr>
              <w:spacing w:after="120" w:line="276" w:lineRule="auto"/>
              <w:jc w:val="both"/>
              <w:rPr>
                <w:rFonts w:ascii="Calibri" w:hAnsi="Calibri"/>
                <w:sz w:val="22"/>
                <w:szCs w:val="22"/>
              </w:rPr>
            </w:pPr>
            <w:r w:rsidRPr="00D16A4B">
              <w:rPr>
                <w:rFonts w:ascii="Calibri" w:hAnsi="Calibri"/>
                <w:sz w:val="22"/>
                <w:szCs w:val="22"/>
              </w:rPr>
              <w:t xml:space="preserve">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t>
            </w:r>
            <w:proofErr w:type="gramStart"/>
            <w:r w:rsidRPr="00D16A4B">
              <w:rPr>
                <w:rFonts w:ascii="Calibri" w:hAnsi="Calibri"/>
                <w:sz w:val="22"/>
                <w:szCs w:val="22"/>
              </w:rPr>
              <w:t>with regard to</w:t>
            </w:r>
            <w:proofErr w:type="gramEnd"/>
            <w:r w:rsidRPr="00D16A4B">
              <w:rPr>
                <w:rFonts w:ascii="Calibri" w:hAnsi="Calibri"/>
                <w:sz w:val="22"/>
                <w:szCs w:val="22"/>
              </w:rPr>
              <w:t xml:space="preserve"> compliance with this clause 11D.</w:t>
            </w:r>
          </w:p>
        </w:tc>
      </w:tr>
    </w:tbl>
    <w:p w14:paraId="690BDE86" w14:textId="77777777" w:rsidR="00581B1E" w:rsidRPr="006137DD" w:rsidRDefault="00581B1E" w:rsidP="00581B1E">
      <w:pPr>
        <w:pStyle w:val="Heading2"/>
        <w:rPr>
          <w:rFonts w:ascii="Calibri" w:hAnsi="Calibri" w:cs="Calibri"/>
        </w:rPr>
      </w:pPr>
      <w:r w:rsidRPr="006137DD">
        <w:rPr>
          <w:rFonts w:ascii="Calibri" w:hAnsi="Calibri" w:cs="Calibri"/>
        </w:rPr>
        <w:t>12.</w:t>
      </w:r>
      <w:r w:rsidRPr="006137DD">
        <w:rPr>
          <w:rFonts w:ascii="Calibri" w:hAnsi="Calibri" w:cs="Calibri"/>
        </w:rPr>
        <w:tab/>
        <w:t>Disputes</w:t>
      </w:r>
    </w:p>
    <w:tbl>
      <w:tblPr>
        <w:tblW w:w="0" w:type="auto"/>
        <w:tblLook w:val="01E0" w:firstRow="1" w:lastRow="1" w:firstColumn="1" w:lastColumn="1" w:noHBand="0" w:noVBand="0"/>
      </w:tblPr>
      <w:tblGrid>
        <w:gridCol w:w="767"/>
        <w:gridCol w:w="8304"/>
      </w:tblGrid>
      <w:tr w:rsidR="00581B1E" w:rsidRPr="006137DD" w14:paraId="60B342F0" w14:textId="77777777" w:rsidTr="003F5908">
        <w:tc>
          <w:tcPr>
            <w:tcW w:w="778" w:type="dxa"/>
            <w:hideMark/>
          </w:tcPr>
          <w:p w14:paraId="0764AF7F"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A.</w:t>
            </w:r>
          </w:p>
        </w:tc>
        <w:tc>
          <w:tcPr>
            <w:tcW w:w="8509" w:type="dxa"/>
            <w:hideMark/>
          </w:tcPr>
          <w:p w14:paraId="3CAD556E" w14:textId="77777777"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 xml:space="preserve">In the event of any dispute arising out of or relating to this Agreement (the “Dispute”), the Parties shall first seek settlement of the Dispute as set out below. </w:t>
            </w:r>
          </w:p>
        </w:tc>
      </w:tr>
      <w:tr w:rsidR="00581B1E" w:rsidRPr="006137DD" w14:paraId="19BF3674" w14:textId="77777777" w:rsidTr="003F5908">
        <w:tc>
          <w:tcPr>
            <w:tcW w:w="778" w:type="dxa"/>
            <w:hideMark/>
          </w:tcPr>
          <w:p w14:paraId="581BD331"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B.</w:t>
            </w:r>
          </w:p>
        </w:tc>
        <w:tc>
          <w:tcPr>
            <w:tcW w:w="8509" w:type="dxa"/>
            <w:hideMark/>
          </w:tcPr>
          <w:p w14:paraId="3E81EF1E" w14:textId="77777777"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 xml:space="preserve">The Dispute shall be referred as soon as practicable to </w:t>
            </w:r>
            <w:r w:rsidRPr="00D073B7">
              <w:rPr>
                <w:rFonts w:ascii="Calibri" w:hAnsi="Calibri"/>
                <w:sz w:val="22"/>
                <w:szCs w:val="22"/>
              </w:rPr>
              <w:fldChar w:fldCharType="begin">
                <w:ffData>
                  <w:name w:val="Text144"/>
                  <w:enabled/>
                  <w:calcOnExit w:val="0"/>
                  <w:textInput>
                    <w:default w:val="[insert Contractor contact]"/>
                  </w:textInput>
                </w:ffData>
              </w:fldChar>
            </w:r>
            <w:bookmarkStart w:id="112" w:name="Text144"/>
            <w:r w:rsidRPr="00D073B7">
              <w:rPr>
                <w:rFonts w:ascii="Calibri" w:hAnsi="Calibri"/>
                <w:sz w:val="22"/>
                <w:szCs w:val="22"/>
              </w:rPr>
              <w:instrText xml:space="preserve"> FORMTEXT </w:instrText>
            </w:r>
            <w:r w:rsidRPr="00D073B7">
              <w:rPr>
                <w:rFonts w:ascii="Calibri" w:hAnsi="Calibri"/>
                <w:sz w:val="22"/>
                <w:szCs w:val="22"/>
              </w:rPr>
            </w:r>
            <w:r w:rsidRPr="00D073B7">
              <w:rPr>
                <w:rFonts w:ascii="Calibri" w:hAnsi="Calibri"/>
                <w:sz w:val="22"/>
                <w:szCs w:val="22"/>
              </w:rPr>
              <w:fldChar w:fldCharType="separate"/>
            </w:r>
            <w:r w:rsidRPr="00D073B7">
              <w:rPr>
                <w:rFonts w:ascii="Calibri" w:hAnsi="Calibri"/>
                <w:sz w:val="22"/>
                <w:szCs w:val="22"/>
              </w:rPr>
              <w:t>[insert Contractor contact]</w:t>
            </w:r>
            <w:r w:rsidRPr="00D073B7">
              <w:rPr>
                <w:rFonts w:ascii="Calibri" w:hAnsi="Calibri"/>
                <w:sz w:val="22"/>
                <w:szCs w:val="22"/>
              </w:rPr>
              <w:fldChar w:fldCharType="end"/>
            </w:r>
            <w:bookmarkEnd w:id="112"/>
            <w:r w:rsidRPr="00D073B7">
              <w:rPr>
                <w:rFonts w:ascii="Calibri" w:hAnsi="Calibri"/>
                <w:sz w:val="22"/>
                <w:szCs w:val="22"/>
              </w:rPr>
              <w:t xml:space="preserve"> within the Contractor and to </w:t>
            </w:r>
            <w:r w:rsidRPr="00D073B7">
              <w:rPr>
                <w:rFonts w:ascii="Calibri" w:hAnsi="Calibri"/>
                <w:sz w:val="22"/>
                <w:szCs w:val="22"/>
              </w:rPr>
              <w:fldChar w:fldCharType="begin">
                <w:ffData>
                  <w:name w:val="Text145"/>
                  <w:enabled/>
                  <w:calcOnExit w:val="0"/>
                  <w:textInput>
                    <w:default w:val="[insert Client contact]"/>
                  </w:textInput>
                </w:ffData>
              </w:fldChar>
            </w:r>
            <w:bookmarkStart w:id="113" w:name="Text145"/>
            <w:r w:rsidRPr="00D073B7">
              <w:rPr>
                <w:rFonts w:ascii="Calibri" w:hAnsi="Calibri"/>
                <w:sz w:val="22"/>
                <w:szCs w:val="22"/>
              </w:rPr>
              <w:instrText xml:space="preserve"> FORMTEXT </w:instrText>
            </w:r>
            <w:r w:rsidRPr="00D073B7">
              <w:rPr>
                <w:rFonts w:ascii="Calibri" w:hAnsi="Calibri"/>
                <w:sz w:val="22"/>
                <w:szCs w:val="22"/>
              </w:rPr>
            </w:r>
            <w:r w:rsidRPr="00D073B7">
              <w:rPr>
                <w:rFonts w:ascii="Calibri" w:hAnsi="Calibri"/>
                <w:sz w:val="22"/>
                <w:szCs w:val="22"/>
              </w:rPr>
              <w:fldChar w:fldCharType="separate"/>
            </w:r>
            <w:r w:rsidRPr="00D073B7">
              <w:rPr>
                <w:rFonts w:ascii="Calibri" w:hAnsi="Calibri"/>
                <w:sz w:val="22"/>
                <w:szCs w:val="22"/>
              </w:rPr>
              <w:t>[insert Client contact]</w:t>
            </w:r>
            <w:r w:rsidRPr="00D073B7">
              <w:rPr>
                <w:rFonts w:ascii="Calibri" w:hAnsi="Calibri"/>
                <w:sz w:val="22"/>
                <w:szCs w:val="22"/>
              </w:rPr>
              <w:fldChar w:fldCharType="end"/>
            </w:r>
            <w:bookmarkEnd w:id="113"/>
            <w:r w:rsidRPr="00D073B7">
              <w:rPr>
                <w:rFonts w:ascii="Calibri" w:hAnsi="Calibri"/>
                <w:sz w:val="22"/>
                <w:szCs w:val="22"/>
              </w:rPr>
              <w:t xml:space="preserve"> within the Client respectively.</w:t>
            </w:r>
          </w:p>
        </w:tc>
      </w:tr>
      <w:tr w:rsidR="00581B1E" w:rsidRPr="006137DD" w14:paraId="717C8B49" w14:textId="77777777" w:rsidTr="003F5908">
        <w:tc>
          <w:tcPr>
            <w:tcW w:w="778" w:type="dxa"/>
            <w:hideMark/>
          </w:tcPr>
          <w:p w14:paraId="5798D0D6"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C.</w:t>
            </w:r>
          </w:p>
        </w:tc>
        <w:tc>
          <w:tcPr>
            <w:tcW w:w="8509" w:type="dxa"/>
            <w:hideMark/>
          </w:tcPr>
          <w:p w14:paraId="1C9093A3" w14:textId="77777777"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581B1E" w:rsidRPr="006137DD" w14:paraId="18D5F389" w14:textId="77777777" w:rsidTr="003F5908">
        <w:tc>
          <w:tcPr>
            <w:tcW w:w="778" w:type="dxa"/>
            <w:hideMark/>
          </w:tcPr>
          <w:p w14:paraId="51F85CC4"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D.</w:t>
            </w:r>
          </w:p>
        </w:tc>
        <w:tc>
          <w:tcPr>
            <w:tcW w:w="8509" w:type="dxa"/>
            <w:hideMark/>
          </w:tcPr>
          <w:p w14:paraId="400B9EC0" w14:textId="464D440D"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w:t>
            </w:r>
            <w:r w:rsidRPr="00AE48A2">
              <w:rPr>
                <w:rFonts w:ascii="Calibri" w:hAnsi="Calibri"/>
                <w:sz w:val="22"/>
                <w:szCs w:val="22"/>
              </w:rPr>
              <w:t>apply to C</w:t>
            </w:r>
            <w:r w:rsidR="007A492B" w:rsidRPr="00AE48A2">
              <w:rPr>
                <w:rFonts w:ascii="Calibri" w:hAnsi="Calibri"/>
                <w:sz w:val="22"/>
                <w:szCs w:val="22"/>
              </w:rPr>
              <w:t>hairman of the Chartered Institute of Arbitrators, Irish Branch</w:t>
            </w:r>
            <w:r w:rsidRPr="00AE48A2">
              <w:rPr>
                <w:rFonts w:ascii="Calibri" w:hAnsi="Calibri"/>
                <w:sz w:val="22"/>
                <w:szCs w:val="22"/>
              </w:rPr>
              <w:t xml:space="preserve"> to appoint a mediator.</w:t>
            </w:r>
          </w:p>
        </w:tc>
      </w:tr>
      <w:tr w:rsidR="00581B1E" w:rsidRPr="006137DD" w14:paraId="1B56CEAF" w14:textId="77777777" w:rsidTr="003F5908">
        <w:tc>
          <w:tcPr>
            <w:tcW w:w="778" w:type="dxa"/>
            <w:hideMark/>
          </w:tcPr>
          <w:p w14:paraId="62EC82B1"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E.</w:t>
            </w:r>
          </w:p>
        </w:tc>
        <w:tc>
          <w:tcPr>
            <w:tcW w:w="8509" w:type="dxa"/>
            <w:hideMark/>
          </w:tcPr>
          <w:p w14:paraId="265EBBC9" w14:textId="77777777"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581B1E" w:rsidRPr="006137DD" w14:paraId="5A2E5ED7" w14:textId="77777777" w:rsidTr="003F5908">
        <w:tc>
          <w:tcPr>
            <w:tcW w:w="778" w:type="dxa"/>
            <w:hideMark/>
          </w:tcPr>
          <w:p w14:paraId="6C43E00B"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F.</w:t>
            </w:r>
          </w:p>
        </w:tc>
        <w:tc>
          <w:tcPr>
            <w:tcW w:w="8509" w:type="dxa"/>
            <w:hideMark/>
          </w:tcPr>
          <w:p w14:paraId="02F70959" w14:textId="77777777" w:rsidR="00581B1E" w:rsidRPr="00D073B7" w:rsidRDefault="00581B1E" w:rsidP="00D073B7">
            <w:pPr>
              <w:spacing w:after="120" w:line="276" w:lineRule="auto"/>
              <w:jc w:val="both"/>
              <w:rPr>
                <w:rFonts w:ascii="Calibri" w:hAnsi="Calibri"/>
                <w:sz w:val="22"/>
                <w:szCs w:val="22"/>
              </w:rPr>
            </w:pPr>
            <w:r w:rsidRPr="00D073B7">
              <w:rPr>
                <w:rFonts w:ascii="Calibri" w:hAnsi="Calibri"/>
                <w:sz w:val="22"/>
                <w:szCs w:val="22"/>
              </w:rPr>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581B1E" w:rsidRPr="006137DD" w14:paraId="34810155" w14:textId="77777777" w:rsidTr="003F5908">
        <w:tc>
          <w:tcPr>
            <w:tcW w:w="778" w:type="dxa"/>
            <w:hideMark/>
          </w:tcPr>
          <w:p w14:paraId="3FF95133"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G.</w:t>
            </w:r>
          </w:p>
        </w:tc>
        <w:tc>
          <w:tcPr>
            <w:tcW w:w="8509" w:type="dxa"/>
            <w:hideMark/>
          </w:tcPr>
          <w:p w14:paraId="5AACDC01" w14:textId="1D386F1B" w:rsidR="00581B1E" w:rsidRPr="006137DD" w:rsidRDefault="00581B1E" w:rsidP="00D073B7">
            <w:pPr>
              <w:spacing w:after="120" w:line="276" w:lineRule="auto"/>
              <w:jc w:val="both"/>
              <w:rPr>
                <w:rFonts w:ascii="Calibri" w:hAnsi="Calibri" w:cs="Calibri"/>
                <w:sz w:val="22"/>
                <w:szCs w:val="22"/>
              </w:rPr>
            </w:pPr>
            <w:r w:rsidRPr="00D073B7">
              <w:rPr>
                <w:rFonts w:ascii="Calibri" w:hAnsi="Calibri"/>
                <w:sz w:val="22"/>
                <w:szCs w:val="22"/>
              </w:rPr>
              <w:t xml:space="preserve">For the avoidance of doubt, the obligations of the Parties under this Agreement shall not </w:t>
            </w:r>
            <w:proofErr w:type="gramStart"/>
            <w:r w:rsidRPr="00D073B7">
              <w:rPr>
                <w:rFonts w:ascii="Calibri" w:hAnsi="Calibri"/>
                <w:sz w:val="22"/>
                <w:szCs w:val="22"/>
              </w:rPr>
              <w:t>cease, or</w:t>
            </w:r>
            <w:proofErr w:type="gramEnd"/>
            <w:r w:rsidRPr="00D073B7">
              <w:rPr>
                <w:rFonts w:ascii="Calibri" w:hAnsi="Calibri"/>
                <w:sz w:val="22"/>
                <w:szCs w:val="22"/>
              </w:rPr>
              <w:t xml:space="preserve"> be suspended or delayed by the reference of a dispute to mediation.  The Contractor shall </w:t>
            </w:r>
            <w:proofErr w:type="gramStart"/>
            <w:r w:rsidRPr="00D073B7">
              <w:rPr>
                <w:rFonts w:ascii="Calibri" w:hAnsi="Calibri"/>
                <w:sz w:val="22"/>
                <w:szCs w:val="22"/>
              </w:rPr>
              <w:t>comply fully with the requirements of the Agreement at all times</w:t>
            </w:r>
            <w:proofErr w:type="gramEnd"/>
            <w:r w:rsidR="007A492B">
              <w:rPr>
                <w:rFonts w:ascii="Calibri" w:hAnsi="Calibri"/>
                <w:sz w:val="22"/>
                <w:szCs w:val="22"/>
              </w:rPr>
              <w:t>.</w:t>
            </w:r>
          </w:p>
        </w:tc>
      </w:tr>
    </w:tbl>
    <w:p w14:paraId="541CF417" w14:textId="77777777" w:rsidR="00581B1E" w:rsidRPr="006137DD" w:rsidRDefault="00581B1E" w:rsidP="00581B1E">
      <w:pPr>
        <w:pStyle w:val="Heading2"/>
        <w:rPr>
          <w:rFonts w:ascii="Calibri" w:hAnsi="Calibri" w:cs="Calibri"/>
        </w:rPr>
      </w:pPr>
      <w:r w:rsidRPr="006137DD">
        <w:rPr>
          <w:rFonts w:ascii="Calibri" w:hAnsi="Calibri" w:cs="Calibri"/>
        </w:rPr>
        <w:t>13.</w:t>
      </w:r>
      <w:r w:rsidRPr="006137DD">
        <w:rPr>
          <w:rFonts w:ascii="Calibri" w:hAnsi="Calibri" w:cs="Calibri"/>
        </w:rPr>
        <w:tab/>
        <w:t xml:space="preserve">Governing Law, Choice of Jurisdiction and Execution </w:t>
      </w:r>
    </w:p>
    <w:tbl>
      <w:tblPr>
        <w:tblW w:w="0" w:type="auto"/>
        <w:tblLook w:val="01E0" w:firstRow="1" w:lastRow="1" w:firstColumn="1" w:lastColumn="1" w:noHBand="0" w:noVBand="0"/>
      </w:tblPr>
      <w:tblGrid>
        <w:gridCol w:w="610"/>
        <w:gridCol w:w="8461"/>
      </w:tblGrid>
      <w:tr w:rsidR="00581B1E" w:rsidRPr="006137DD" w14:paraId="2A4B4F5C" w14:textId="77777777" w:rsidTr="003F5908">
        <w:tc>
          <w:tcPr>
            <w:tcW w:w="648" w:type="dxa"/>
            <w:hideMark/>
          </w:tcPr>
          <w:p w14:paraId="75CD0ADE"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A.</w:t>
            </w:r>
          </w:p>
        </w:tc>
        <w:tc>
          <w:tcPr>
            <w:tcW w:w="9773" w:type="dxa"/>
            <w:hideMark/>
          </w:tcPr>
          <w:p w14:paraId="5626D1CB"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581B1E" w:rsidRPr="006137DD" w14:paraId="1544B665" w14:textId="77777777" w:rsidTr="003F5908">
        <w:tc>
          <w:tcPr>
            <w:tcW w:w="648" w:type="dxa"/>
            <w:hideMark/>
          </w:tcPr>
          <w:p w14:paraId="26304481"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B.</w:t>
            </w:r>
          </w:p>
        </w:tc>
        <w:tc>
          <w:tcPr>
            <w:tcW w:w="9773" w:type="dxa"/>
            <w:hideMark/>
          </w:tcPr>
          <w:p w14:paraId="24C0D8AA" w14:textId="77777777" w:rsidR="00581B1E" w:rsidRPr="006137DD" w:rsidRDefault="00581B1E" w:rsidP="006137DD">
            <w:pPr>
              <w:spacing w:after="120" w:line="276" w:lineRule="auto"/>
              <w:jc w:val="both"/>
              <w:rPr>
                <w:rFonts w:ascii="Calibri" w:hAnsi="Calibri" w:cs="Calibri"/>
                <w:szCs w:val="22"/>
              </w:rPr>
            </w:pPr>
            <w:r w:rsidRPr="006137DD">
              <w:rPr>
                <w:rFonts w:ascii="Calibri" w:hAnsi="Calibri"/>
                <w:sz w:val="22"/>
                <w:szCs w:val="22"/>
              </w:rPr>
              <w:t xml:space="preserve">This Agreement shall be executed in </w:t>
            </w:r>
            <w:proofErr w:type="gramStart"/>
            <w:r w:rsidRPr="006137DD">
              <w:rPr>
                <w:rFonts w:ascii="Calibri" w:hAnsi="Calibri"/>
                <w:sz w:val="22"/>
                <w:szCs w:val="22"/>
              </w:rPr>
              <w:t>duplicate</w:t>
            </w:r>
            <w:proofErr w:type="gramEnd"/>
            <w:r w:rsidRPr="006137DD">
              <w:rPr>
                <w:rFonts w:ascii="Calibri" w:hAnsi="Calibri"/>
                <w:sz w:val="22"/>
                <w:szCs w:val="22"/>
              </w:rPr>
              <w:t xml:space="preserve"> and each copy of the Agreement shall be signed by all the Parties hereto. Each of the Parties to this Agreement confirms that this Agreement is executed by their duly authorised officers.</w:t>
            </w:r>
          </w:p>
        </w:tc>
      </w:tr>
    </w:tbl>
    <w:p w14:paraId="081602DB" w14:textId="77777777" w:rsidR="00581B1E" w:rsidRPr="006137DD" w:rsidRDefault="00581B1E" w:rsidP="00581B1E">
      <w:pPr>
        <w:pStyle w:val="Heading2"/>
        <w:rPr>
          <w:rFonts w:ascii="Calibri" w:hAnsi="Calibri" w:cs="Calibri"/>
        </w:rPr>
      </w:pPr>
      <w:r w:rsidRPr="006137DD">
        <w:rPr>
          <w:rFonts w:ascii="Calibri" w:hAnsi="Calibri" w:cs="Calibri"/>
        </w:rPr>
        <w:t>14.</w:t>
      </w:r>
      <w:r w:rsidRPr="006137DD">
        <w:rPr>
          <w:rFonts w:ascii="Calibri" w:hAnsi="Calibri" w:cs="Calibri"/>
        </w:rPr>
        <w:tab/>
        <w:t xml:space="preserve">Notices </w:t>
      </w:r>
    </w:p>
    <w:tbl>
      <w:tblPr>
        <w:tblW w:w="0" w:type="auto"/>
        <w:tblLook w:val="01E0" w:firstRow="1" w:lastRow="1" w:firstColumn="1" w:lastColumn="1" w:noHBand="0" w:noVBand="0"/>
      </w:tblPr>
      <w:tblGrid>
        <w:gridCol w:w="609"/>
        <w:gridCol w:w="514"/>
        <w:gridCol w:w="7948"/>
      </w:tblGrid>
      <w:tr w:rsidR="00581B1E" w:rsidRPr="006137DD" w14:paraId="6F3B002E" w14:textId="77777777" w:rsidTr="006137DD">
        <w:trPr>
          <w:trHeight w:val="1124"/>
        </w:trPr>
        <w:tc>
          <w:tcPr>
            <w:tcW w:w="648" w:type="dxa"/>
            <w:hideMark/>
          </w:tcPr>
          <w:p w14:paraId="4F784DF2" w14:textId="77777777" w:rsidR="00581B1E" w:rsidRPr="006137DD" w:rsidRDefault="00581B1E" w:rsidP="003F5908">
            <w:pPr>
              <w:rPr>
                <w:rFonts w:ascii="Calibri" w:hAnsi="Calibri" w:cs="Calibri"/>
                <w:color w:val="0000FF"/>
                <w:szCs w:val="22"/>
              </w:rPr>
            </w:pPr>
            <w:r w:rsidRPr="006137DD">
              <w:rPr>
                <w:rFonts w:ascii="Calibri" w:hAnsi="Calibri" w:cs="Calibri"/>
                <w:color w:val="0000FF"/>
                <w:szCs w:val="22"/>
              </w:rPr>
              <w:t>A.</w:t>
            </w:r>
          </w:p>
        </w:tc>
        <w:tc>
          <w:tcPr>
            <w:tcW w:w="9773" w:type="dxa"/>
            <w:gridSpan w:val="2"/>
            <w:hideMark/>
          </w:tcPr>
          <w:p w14:paraId="55531434" w14:textId="77777777" w:rsidR="00581B1E" w:rsidRPr="006137DD" w:rsidRDefault="00581B1E" w:rsidP="006137DD">
            <w:pPr>
              <w:spacing w:after="120" w:line="276" w:lineRule="auto"/>
              <w:jc w:val="both"/>
              <w:rPr>
                <w:rFonts w:ascii="Calibri" w:hAnsi="Calibri" w:cs="Calibri"/>
                <w:szCs w:val="22"/>
              </w:rPr>
            </w:pPr>
            <w:r w:rsidRPr="006137DD">
              <w:rPr>
                <w:rFonts w:ascii="Calibri" w:hAnsi="Calibri"/>
                <w:sz w:val="22"/>
                <w:szCs w:val="22"/>
              </w:rPr>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581B1E" w:rsidRPr="006137DD" w14:paraId="2697CE97" w14:textId="77777777" w:rsidTr="006137DD">
        <w:trPr>
          <w:trHeight w:val="431"/>
        </w:trPr>
        <w:tc>
          <w:tcPr>
            <w:tcW w:w="648" w:type="dxa"/>
            <w:hideMark/>
          </w:tcPr>
          <w:p w14:paraId="4582D720" w14:textId="77777777" w:rsidR="00581B1E" w:rsidRPr="006137DD" w:rsidRDefault="00581B1E" w:rsidP="003F5908">
            <w:pPr>
              <w:rPr>
                <w:rFonts w:ascii="Calibri" w:hAnsi="Calibri" w:cs="Calibri"/>
                <w:color w:val="0000FF"/>
                <w:szCs w:val="22"/>
              </w:rPr>
            </w:pPr>
            <w:r w:rsidRPr="006137DD">
              <w:rPr>
                <w:rFonts w:ascii="Calibri" w:hAnsi="Calibri" w:cs="Calibri"/>
                <w:color w:val="0000FF"/>
                <w:szCs w:val="22"/>
              </w:rPr>
              <w:t>B.</w:t>
            </w:r>
          </w:p>
        </w:tc>
        <w:tc>
          <w:tcPr>
            <w:tcW w:w="9773" w:type="dxa"/>
            <w:gridSpan w:val="2"/>
            <w:hideMark/>
          </w:tcPr>
          <w:p w14:paraId="4783CE8D" w14:textId="77777777" w:rsidR="00581B1E" w:rsidRPr="00AC79C6" w:rsidRDefault="00581B1E" w:rsidP="006137DD">
            <w:pPr>
              <w:spacing w:line="276" w:lineRule="auto"/>
              <w:rPr>
                <w:rFonts w:ascii="Calibri" w:hAnsi="Calibri" w:cs="Calibri"/>
                <w:sz w:val="22"/>
                <w:szCs w:val="22"/>
              </w:rPr>
            </w:pPr>
            <w:r w:rsidRPr="00AC79C6">
              <w:rPr>
                <w:rFonts w:ascii="Calibri" w:hAnsi="Calibri" w:cs="Calibri"/>
                <w:sz w:val="22"/>
                <w:szCs w:val="22"/>
              </w:rPr>
              <w:t>All notices shall be deemed to have been served as follows:</w:t>
            </w:r>
          </w:p>
        </w:tc>
      </w:tr>
      <w:tr w:rsidR="006137DD" w:rsidRPr="006137DD" w14:paraId="06A7A996" w14:textId="77777777" w:rsidTr="003F5908">
        <w:tc>
          <w:tcPr>
            <w:tcW w:w="648" w:type="dxa"/>
          </w:tcPr>
          <w:p w14:paraId="28DD48C1" w14:textId="77777777" w:rsidR="00581B1E" w:rsidRPr="006137DD" w:rsidRDefault="00581B1E" w:rsidP="003F5908">
            <w:pPr>
              <w:rPr>
                <w:rFonts w:ascii="Calibri" w:hAnsi="Calibri" w:cs="Calibri"/>
                <w:szCs w:val="22"/>
              </w:rPr>
            </w:pPr>
          </w:p>
        </w:tc>
        <w:tc>
          <w:tcPr>
            <w:tcW w:w="540" w:type="dxa"/>
            <w:hideMark/>
          </w:tcPr>
          <w:p w14:paraId="4C3CDC0B"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1.</w:t>
            </w:r>
          </w:p>
        </w:tc>
        <w:tc>
          <w:tcPr>
            <w:tcW w:w="9233" w:type="dxa"/>
            <w:hideMark/>
          </w:tcPr>
          <w:p w14:paraId="55D27A38"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if personally delivered, at the time of delivery;</w:t>
            </w:r>
          </w:p>
        </w:tc>
      </w:tr>
      <w:tr w:rsidR="006137DD" w:rsidRPr="006137DD" w14:paraId="46812029" w14:textId="77777777" w:rsidTr="003F5908">
        <w:tc>
          <w:tcPr>
            <w:tcW w:w="648" w:type="dxa"/>
          </w:tcPr>
          <w:p w14:paraId="6921A0E7" w14:textId="77777777" w:rsidR="00581B1E" w:rsidRPr="006137DD" w:rsidRDefault="00581B1E" w:rsidP="003F5908">
            <w:pPr>
              <w:rPr>
                <w:rFonts w:ascii="Calibri" w:hAnsi="Calibri" w:cs="Calibri"/>
                <w:szCs w:val="22"/>
              </w:rPr>
            </w:pPr>
          </w:p>
        </w:tc>
        <w:tc>
          <w:tcPr>
            <w:tcW w:w="540" w:type="dxa"/>
            <w:hideMark/>
          </w:tcPr>
          <w:p w14:paraId="4A26ADB6"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2.</w:t>
            </w:r>
          </w:p>
        </w:tc>
        <w:tc>
          <w:tcPr>
            <w:tcW w:w="9233" w:type="dxa"/>
            <w:hideMark/>
          </w:tcPr>
          <w:p w14:paraId="48E2F941"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if posted by registered post at the expiration of 48 hours after the envelope containing the same was delivered into the custody of the postal authorities (and not returned undelivered); and</w:t>
            </w:r>
          </w:p>
        </w:tc>
      </w:tr>
      <w:tr w:rsidR="006137DD" w:rsidRPr="006137DD" w14:paraId="136F6773" w14:textId="77777777" w:rsidTr="003F5908">
        <w:tc>
          <w:tcPr>
            <w:tcW w:w="648" w:type="dxa"/>
          </w:tcPr>
          <w:p w14:paraId="62BB8DCC" w14:textId="77777777" w:rsidR="00581B1E" w:rsidRPr="006137DD" w:rsidRDefault="00581B1E" w:rsidP="003F5908">
            <w:pPr>
              <w:rPr>
                <w:rFonts w:ascii="Calibri" w:hAnsi="Calibri" w:cs="Calibri"/>
                <w:szCs w:val="22"/>
              </w:rPr>
            </w:pPr>
          </w:p>
        </w:tc>
        <w:tc>
          <w:tcPr>
            <w:tcW w:w="540" w:type="dxa"/>
            <w:hideMark/>
          </w:tcPr>
          <w:p w14:paraId="503BC132"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3.</w:t>
            </w:r>
          </w:p>
        </w:tc>
        <w:tc>
          <w:tcPr>
            <w:tcW w:w="9233" w:type="dxa"/>
            <w:hideMark/>
          </w:tcPr>
          <w:p w14:paraId="1F6F7F32"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if communicated by email, on the next calendar day following transmission.</w:t>
            </w:r>
          </w:p>
        </w:tc>
      </w:tr>
    </w:tbl>
    <w:p w14:paraId="33E068CA" w14:textId="77777777" w:rsidR="00581B1E" w:rsidRPr="006137DD" w:rsidRDefault="00581B1E" w:rsidP="00581B1E">
      <w:pPr>
        <w:pStyle w:val="Heading2"/>
        <w:rPr>
          <w:rFonts w:ascii="Calibri" w:hAnsi="Calibri" w:cs="Calibri"/>
        </w:rPr>
      </w:pPr>
      <w:r w:rsidRPr="006137DD">
        <w:rPr>
          <w:rFonts w:ascii="Calibri" w:hAnsi="Calibri" w:cs="Calibri"/>
        </w:rPr>
        <w:t>15.</w:t>
      </w:r>
      <w:r w:rsidRPr="006137DD">
        <w:rPr>
          <w:rFonts w:ascii="Calibri" w:hAnsi="Calibri" w:cs="Calibri"/>
        </w:rPr>
        <w:tab/>
        <w:t>Assignment and Subcontract</w:t>
      </w:r>
    </w:p>
    <w:p w14:paraId="6887C872" w14:textId="77777777" w:rsidR="007149FA" w:rsidRPr="00AE48A2" w:rsidRDefault="007149FA" w:rsidP="00EF2642">
      <w:pPr>
        <w:pStyle w:val="ListParagraph"/>
        <w:numPr>
          <w:ilvl w:val="0"/>
          <w:numId w:val="30"/>
        </w:numPr>
        <w:spacing w:after="120" w:line="276" w:lineRule="auto"/>
        <w:jc w:val="both"/>
        <w:rPr>
          <w:rFonts w:ascii="Calibri" w:hAnsi="Calibri"/>
          <w:sz w:val="22"/>
          <w:szCs w:val="22"/>
        </w:rPr>
      </w:pPr>
      <w:r w:rsidRPr="007149FA">
        <w:rPr>
          <w:rFonts w:ascii="Calibri" w:hAnsi="Calibri"/>
          <w:sz w:val="22"/>
          <w:szCs w:val="22"/>
        </w:rPr>
        <w:t xml:space="preserve">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w:t>
      </w:r>
      <w:r w:rsidRPr="00AE48A2">
        <w:rPr>
          <w:rFonts w:ascii="Calibri" w:hAnsi="Calibri"/>
          <w:sz w:val="22"/>
          <w:szCs w:val="22"/>
        </w:rPr>
        <w:t>Assignment not complied with in the manner prescribed herein shall be null and void.</w:t>
      </w:r>
    </w:p>
    <w:p w14:paraId="4320E832" w14:textId="76C75E90" w:rsidR="00581B1E" w:rsidRPr="00AE48A2" w:rsidRDefault="007149FA" w:rsidP="00EF2642">
      <w:pPr>
        <w:pStyle w:val="ListParagraph"/>
        <w:numPr>
          <w:ilvl w:val="0"/>
          <w:numId w:val="30"/>
        </w:numPr>
        <w:spacing w:after="120" w:line="276" w:lineRule="auto"/>
        <w:jc w:val="both"/>
        <w:rPr>
          <w:rFonts w:ascii="Calibri" w:hAnsi="Calibri"/>
          <w:sz w:val="22"/>
          <w:szCs w:val="22"/>
        </w:rPr>
      </w:pPr>
      <w:r w:rsidRPr="00AE48A2">
        <w:rPr>
          <w:rFonts w:ascii="Calibri" w:hAnsi="Calibri"/>
          <w:sz w:val="22"/>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sidR="00FA708F" w:rsidRPr="00AE48A2">
        <w:rPr>
          <w:rFonts w:ascii="Calibri" w:hAnsi="Calibri"/>
          <w:sz w:val="22"/>
          <w:szCs w:val="22"/>
        </w:rPr>
        <w:t xml:space="preserve">. 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 </w:t>
      </w:r>
    </w:p>
    <w:p w14:paraId="6078A5B2" w14:textId="77777777" w:rsidR="00581B1E" w:rsidRPr="006137DD" w:rsidRDefault="00581B1E" w:rsidP="00581B1E">
      <w:pPr>
        <w:pStyle w:val="Heading2"/>
        <w:rPr>
          <w:rFonts w:ascii="Calibri" w:hAnsi="Calibri" w:cs="Calibri"/>
        </w:rPr>
      </w:pPr>
      <w:r w:rsidRPr="006137DD">
        <w:rPr>
          <w:rFonts w:ascii="Calibri" w:hAnsi="Calibri" w:cs="Calibri"/>
        </w:rPr>
        <w:t>16.</w:t>
      </w:r>
      <w:r w:rsidRPr="006137DD">
        <w:rPr>
          <w:rFonts w:ascii="Calibri" w:hAnsi="Calibri" w:cs="Calibri"/>
        </w:rPr>
        <w:tab/>
        <w:t>Entire Agreement</w:t>
      </w:r>
    </w:p>
    <w:p w14:paraId="0F798E36"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 xml:space="preserve">This Agreement constitutes the entire agreement and understanding of the Parties, and </w:t>
      </w:r>
      <w:proofErr w:type="gramStart"/>
      <w:r w:rsidRPr="006137DD">
        <w:rPr>
          <w:rFonts w:ascii="Calibri" w:hAnsi="Calibri"/>
          <w:sz w:val="22"/>
          <w:szCs w:val="22"/>
        </w:rPr>
        <w:t>any and all</w:t>
      </w:r>
      <w:proofErr w:type="gramEnd"/>
      <w:r w:rsidRPr="006137DD">
        <w:rPr>
          <w:rFonts w:ascii="Calibri" w:hAnsi="Calibri"/>
          <w:sz w:val="22"/>
          <w:szCs w:val="22"/>
        </w:rPr>
        <w:t xml:space="preserve"> other previous agreements, arrangements and understandings (whether written or oral) between the Parties </w:t>
      </w:r>
      <w:proofErr w:type="gramStart"/>
      <w:r w:rsidRPr="006137DD">
        <w:rPr>
          <w:rFonts w:ascii="Calibri" w:hAnsi="Calibri"/>
          <w:sz w:val="22"/>
          <w:szCs w:val="22"/>
        </w:rPr>
        <w:t>with regard to</w:t>
      </w:r>
      <w:proofErr w:type="gramEnd"/>
      <w:r w:rsidRPr="006137DD">
        <w:rPr>
          <w:rFonts w:ascii="Calibri" w:hAnsi="Calibri"/>
          <w:sz w:val="22"/>
          <w:szCs w:val="22"/>
        </w:rPr>
        <w:t xml:space="preserve"> the subject matter of this Agreement (save where fraudulently made) are hereby excluded.</w:t>
      </w:r>
    </w:p>
    <w:p w14:paraId="45515A59" w14:textId="77777777" w:rsidR="00581B1E" w:rsidRPr="006137DD" w:rsidRDefault="00581B1E" w:rsidP="00581B1E">
      <w:pPr>
        <w:pStyle w:val="Heading2"/>
        <w:rPr>
          <w:rFonts w:ascii="Calibri" w:hAnsi="Calibri" w:cs="Calibri"/>
        </w:rPr>
      </w:pPr>
      <w:r w:rsidRPr="006137DD">
        <w:rPr>
          <w:rFonts w:ascii="Calibri" w:hAnsi="Calibri" w:cs="Calibri"/>
        </w:rPr>
        <w:t>17.</w:t>
      </w:r>
      <w:r w:rsidRPr="006137DD">
        <w:rPr>
          <w:rFonts w:ascii="Calibri" w:hAnsi="Calibri" w:cs="Calibri"/>
        </w:rPr>
        <w:tab/>
        <w:t xml:space="preserve">Severability </w:t>
      </w:r>
    </w:p>
    <w:p w14:paraId="5D03F307"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 xml:space="preserve">If any term or provision herein is found to be illegal or unenforceable for any reason, then such term or provision shall be deemed severed and all other terms and provisions shall remain in full force and effect. </w:t>
      </w:r>
    </w:p>
    <w:p w14:paraId="7B8F468E" w14:textId="77777777" w:rsidR="00581B1E" w:rsidRPr="006137DD" w:rsidRDefault="00581B1E" w:rsidP="00581B1E">
      <w:pPr>
        <w:pStyle w:val="Heading2"/>
        <w:rPr>
          <w:rFonts w:ascii="Calibri" w:hAnsi="Calibri" w:cs="Calibri"/>
        </w:rPr>
      </w:pPr>
      <w:r w:rsidRPr="006137DD">
        <w:rPr>
          <w:rFonts w:ascii="Calibri" w:hAnsi="Calibri" w:cs="Calibri"/>
        </w:rPr>
        <w:t>18.</w:t>
      </w:r>
      <w:r w:rsidRPr="006137DD">
        <w:rPr>
          <w:rFonts w:ascii="Calibri" w:hAnsi="Calibri" w:cs="Calibri"/>
        </w:rPr>
        <w:tab/>
        <w:t>Waiver</w:t>
      </w:r>
    </w:p>
    <w:p w14:paraId="4292AED2"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No failure or delay by either Party to exercise any right, power or remedy shall operate as a waiver of it, nor shall any partial exercise preclude further exercise of same or some other right, power or remedy.</w:t>
      </w:r>
    </w:p>
    <w:p w14:paraId="1049843C" w14:textId="77777777" w:rsidR="00581B1E" w:rsidRPr="006137DD" w:rsidRDefault="00581B1E" w:rsidP="00581B1E">
      <w:pPr>
        <w:pStyle w:val="Heading2"/>
        <w:rPr>
          <w:rFonts w:ascii="Calibri" w:hAnsi="Calibri" w:cs="Calibri"/>
        </w:rPr>
      </w:pPr>
      <w:r w:rsidRPr="006137DD">
        <w:rPr>
          <w:rFonts w:ascii="Calibri" w:hAnsi="Calibri" w:cs="Calibri"/>
        </w:rPr>
        <w:t>19.</w:t>
      </w:r>
      <w:r w:rsidRPr="006137DD">
        <w:rPr>
          <w:rFonts w:ascii="Calibri" w:hAnsi="Calibri" w:cs="Calibri"/>
        </w:rPr>
        <w:tab/>
        <w:t>Non-exclusivity</w:t>
      </w:r>
    </w:p>
    <w:p w14:paraId="6F62B262"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Nothing in this Agreement shall preclude the Client from purchasing goods (or Goods) from a third party at any time during the currency of the Agreement.</w:t>
      </w:r>
    </w:p>
    <w:p w14:paraId="38624978" w14:textId="77777777" w:rsidR="00581B1E" w:rsidRPr="006137DD" w:rsidRDefault="00581B1E" w:rsidP="00581B1E">
      <w:pPr>
        <w:pStyle w:val="Heading2"/>
        <w:rPr>
          <w:rFonts w:ascii="Calibri" w:hAnsi="Calibri" w:cs="Calibri"/>
        </w:rPr>
      </w:pPr>
      <w:r w:rsidRPr="006137DD">
        <w:rPr>
          <w:rFonts w:ascii="Calibri" w:hAnsi="Calibri" w:cs="Calibri"/>
        </w:rPr>
        <w:t>20.</w:t>
      </w:r>
      <w:r w:rsidRPr="006137DD">
        <w:rPr>
          <w:rFonts w:ascii="Calibri" w:hAnsi="Calibri" w:cs="Calibri"/>
        </w:rPr>
        <w:tab/>
        <w:t>Media</w:t>
      </w:r>
    </w:p>
    <w:p w14:paraId="2DA961C7" w14:textId="77777777" w:rsidR="00581B1E" w:rsidRPr="006137DD" w:rsidRDefault="00581B1E" w:rsidP="006137DD">
      <w:pPr>
        <w:spacing w:after="120" w:line="276" w:lineRule="auto"/>
        <w:jc w:val="both"/>
        <w:rPr>
          <w:rFonts w:ascii="Calibri" w:hAnsi="Calibri"/>
          <w:sz w:val="22"/>
          <w:szCs w:val="22"/>
        </w:rPr>
      </w:pPr>
      <w:r w:rsidRPr="006137DD">
        <w:rPr>
          <w:rFonts w:ascii="Calibri" w:hAnsi="Calibri"/>
          <w:sz w:val="22"/>
          <w:szCs w:val="22"/>
        </w:rPr>
        <w:t>No media releases, public announcements or public disclosures relating to this Agreement or its subject matter, including but not limited to promotional or marketing material, shall be made by the Contractor without the prior written consent of the Client.</w:t>
      </w:r>
    </w:p>
    <w:p w14:paraId="5618D952" w14:textId="77777777" w:rsidR="00581B1E" w:rsidRPr="006137DD" w:rsidRDefault="00581B1E" w:rsidP="00581B1E">
      <w:pPr>
        <w:pStyle w:val="Heading2"/>
        <w:rPr>
          <w:rFonts w:ascii="Calibri" w:hAnsi="Calibri" w:cs="Calibri"/>
        </w:rPr>
      </w:pPr>
      <w:r w:rsidRPr="006137DD">
        <w:rPr>
          <w:rFonts w:ascii="Calibri" w:hAnsi="Calibri" w:cs="Calibri"/>
        </w:rPr>
        <w:t>21.</w:t>
      </w:r>
      <w:r w:rsidRPr="006137DD">
        <w:rPr>
          <w:rFonts w:ascii="Calibri" w:hAnsi="Calibri" w:cs="Calibri"/>
        </w:rPr>
        <w:tab/>
        <w:t>Conflicts, Registrable Interests and Corrupt Gifts</w:t>
      </w:r>
    </w:p>
    <w:tbl>
      <w:tblPr>
        <w:tblW w:w="0" w:type="auto"/>
        <w:tblLook w:val="01E0" w:firstRow="1" w:lastRow="1" w:firstColumn="1" w:lastColumn="1" w:noHBand="0" w:noVBand="0"/>
      </w:tblPr>
      <w:tblGrid>
        <w:gridCol w:w="614"/>
        <w:gridCol w:w="8457"/>
      </w:tblGrid>
      <w:tr w:rsidR="00581B1E" w:rsidRPr="006137DD" w14:paraId="01EC3E7C" w14:textId="77777777" w:rsidTr="003F5908">
        <w:tc>
          <w:tcPr>
            <w:tcW w:w="621" w:type="dxa"/>
            <w:hideMark/>
          </w:tcPr>
          <w:p w14:paraId="12560A50" w14:textId="77777777" w:rsidR="00581B1E" w:rsidRPr="006137DD" w:rsidRDefault="00581B1E" w:rsidP="003F5908">
            <w:pPr>
              <w:rPr>
                <w:rFonts w:ascii="Calibri" w:hAnsi="Calibri" w:cs="Calibri"/>
                <w:color w:val="0000FF"/>
                <w:sz w:val="22"/>
                <w:szCs w:val="22"/>
              </w:rPr>
            </w:pPr>
            <w:r w:rsidRPr="006137DD">
              <w:rPr>
                <w:rFonts w:ascii="Calibri" w:hAnsi="Calibri" w:cs="Calibri"/>
                <w:color w:val="0000FF"/>
                <w:sz w:val="22"/>
                <w:szCs w:val="22"/>
              </w:rPr>
              <w:t>A.</w:t>
            </w:r>
          </w:p>
        </w:tc>
        <w:tc>
          <w:tcPr>
            <w:tcW w:w="8666" w:type="dxa"/>
            <w:hideMark/>
          </w:tcPr>
          <w:p w14:paraId="09D66BA5" w14:textId="77777777" w:rsidR="00581B1E" w:rsidRPr="006137DD" w:rsidRDefault="00581B1E" w:rsidP="00581B1E">
            <w:pPr>
              <w:spacing w:after="120" w:line="276" w:lineRule="auto"/>
              <w:jc w:val="both"/>
              <w:rPr>
                <w:rFonts w:ascii="Calibri" w:hAnsi="Calibri" w:cs="Calibri"/>
                <w:szCs w:val="22"/>
              </w:rPr>
            </w:pPr>
            <w:r w:rsidRPr="006137DD">
              <w:rPr>
                <w:rFonts w:ascii="Calibri" w:hAnsi="Calibri" w:cs="Calibri"/>
                <w:sz w:val="22"/>
                <w:szCs w:val="22"/>
              </w:rPr>
              <w:t xml:space="preserve">The Contractor confirms that it has carried out a </w:t>
            </w:r>
            <w:proofErr w:type="gramStart"/>
            <w:r w:rsidRPr="006137DD">
              <w:rPr>
                <w:rFonts w:ascii="Calibri" w:hAnsi="Calibri" w:cs="Calibri"/>
                <w:sz w:val="22"/>
                <w:szCs w:val="22"/>
              </w:rPr>
              <w:t>conflicts of interest check</w:t>
            </w:r>
            <w:proofErr w:type="gramEnd"/>
            <w:r w:rsidRPr="006137DD">
              <w:rPr>
                <w:rFonts w:ascii="Calibri" w:hAnsi="Calibri" w:cs="Calibri"/>
                <w:sz w:val="22"/>
                <w:szCs w:val="22"/>
              </w:rPr>
              <w:t xml:space="preserve"> and is satisfied that neither it nor any Subcontractor nor agent as the case may </w:t>
            </w:r>
            <w:proofErr w:type="gramStart"/>
            <w:r w:rsidRPr="006137DD">
              <w:rPr>
                <w:rFonts w:ascii="Calibri" w:hAnsi="Calibri" w:cs="Calibri"/>
                <w:sz w:val="22"/>
                <w:szCs w:val="22"/>
              </w:rPr>
              <w:t>be has</w:t>
            </w:r>
            <w:proofErr w:type="gramEnd"/>
            <w:r w:rsidRPr="006137DD">
              <w:rPr>
                <w:rFonts w:ascii="Calibri" w:hAnsi="Calibri" w:cs="Calibri"/>
                <w:sz w:val="22"/>
                <w:szCs w:val="22"/>
              </w:rPr>
              <w:t xml:space="preserve"> any conflicts in relation to the Goods and its obligations undertaken under this Agreement. The Contractor hereby undertakes to notify the Client immediately should any conflict or potential conflict of interest come to its attention during the currency of this Agreement and to comply with the Client’s directions in respect thereof. In the event of such notification, the Client shall have the right (in addition to any other rights which it has at law) to terminate this Agreement immediately and without liability for compensation or damages.</w:t>
            </w:r>
          </w:p>
        </w:tc>
      </w:tr>
      <w:tr w:rsidR="00581B1E" w14:paraId="163D22FB" w14:textId="77777777" w:rsidTr="003F5908">
        <w:tc>
          <w:tcPr>
            <w:tcW w:w="621" w:type="dxa"/>
            <w:hideMark/>
          </w:tcPr>
          <w:p w14:paraId="5F25CE99" w14:textId="77777777" w:rsidR="00581B1E" w:rsidRPr="00581B1E" w:rsidRDefault="00581B1E" w:rsidP="003F5908">
            <w:pPr>
              <w:rPr>
                <w:rFonts w:ascii="Calibri" w:hAnsi="Calibri" w:cs="Calibri"/>
                <w:color w:val="0000FF"/>
                <w:sz w:val="22"/>
                <w:szCs w:val="22"/>
              </w:rPr>
            </w:pPr>
            <w:r w:rsidRPr="00581B1E">
              <w:rPr>
                <w:rFonts w:ascii="Calibri" w:hAnsi="Calibri" w:cs="Calibri"/>
                <w:color w:val="0000FF"/>
                <w:sz w:val="22"/>
                <w:szCs w:val="22"/>
              </w:rPr>
              <w:t>B.</w:t>
            </w:r>
          </w:p>
        </w:tc>
        <w:tc>
          <w:tcPr>
            <w:tcW w:w="8666" w:type="dxa"/>
            <w:hideMark/>
          </w:tcPr>
          <w:p w14:paraId="48739C39" w14:textId="77777777" w:rsidR="00581B1E" w:rsidRDefault="00581B1E" w:rsidP="00581B1E">
            <w:pPr>
              <w:spacing w:after="120" w:line="276" w:lineRule="auto"/>
              <w:jc w:val="both"/>
              <w:rPr>
                <w:szCs w:val="22"/>
              </w:rPr>
            </w:pPr>
            <w:r w:rsidRPr="00581B1E">
              <w:rPr>
                <w:rFonts w:ascii="Calibri" w:hAnsi="Calibri"/>
                <w:sz w:val="22"/>
                <w:szCs w:val="22"/>
              </w:rPr>
              <w:t>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the Contractor shall comply with the Client’s directions in respect thereof to the satisfaction of the Client.  In the event of such disclosure, the Client 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tc>
      </w:tr>
      <w:tr w:rsidR="00581B1E" w14:paraId="59050037" w14:textId="77777777" w:rsidTr="003F5908">
        <w:tc>
          <w:tcPr>
            <w:tcW w:w="621" w:type="dxa"/>
            <w:hideMark/>
          </w:tcPr>
          <w:p w14:paraId="4273BCB8" w14:textId="77777777" w:rsidR="00581B1E" w:rsidRPr="00581B1E" w:rsidRDefault="00581B1E" w:rsidP="003F5908">
            <w:pPr>
              <w:rPr>
                <w:rFonts w:ascii="Calibri" w:hAnsi="Calibri" w:cs="Calibri"/>
                <w:color w:val="0000FF"/>
                <w:sz w:val="22"/>
                <w:szCs w:val="22"/>
              </w:rPr>
            </w:pPr>
            <w:r w:rsidRPr="00581B1E">
              <w:rPr>
                <w:rFonts w:ascii="Calibri" w:hAnsi="Calibri" w:cs="Calibri"/>
                <w:color w:val="0000FF"/>
                <w:sz w:val="22"/>
                <w:szCs w:val="22"/>
              </w:rPr>
              <w:t>C.</w:t>
            </w:r>
          </w:p>
        </w:tc>
        <w:tc>
          <w:tcPr>
            <w:tcW w:w="8666" w:type="dxa"/>
            <w:hideMark/>
          </w:tcPr>
          <w:p w14:paraId="6D1BA7E5" w14:textId="38B8EAFA" w:rsidR="00581B1E" w:rsidRDefault="00581B1E" w:rsidP="00B26388">
            <w:pPr>
              <w:spacing w:after="120" w:line="276" w:lineRule="auto"/>
              <w:jc w:val="both"/>
              <w:rPr>
                <w:szCs w:val="22"/>
              </w:rPr>
            </w:pPr>
            <w:r w:rsidRPr="00581B1E">
              <w:rPr>
                <w:rFonts w:ascii="Calibri" w:hAnsi="Calibri"/>
                <w:sz w:val="22"/>
                <w:szCs w:val="22"/>
              </w:rPr>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 any Subcontractor, agent or employee under the </w:t>
            </w:r>
            <w:r w:rsidR="00B26388">
              <w:rPr>
                <w:rFonts w:ascii="Calibri" w:hAnsi="Calibri"/>
                <w:sz w:val="22"/>
                <w:szCs w:val="22"/>
              </w:rPr>
              <w:t xml:space="preserve">Criminal Justice (Corruption Offences) Act 2018 </w:t>
            </w:r>
            <w:r w:rsidRPr="00581B1E">
              <w:rPr>
                <w:rFonts w:ascii="Calibri" w:hAnsi="Calibri"/>
                <w:sz w:val="22"/>
                <w:szCs w:val="22"/>
              </w:rPr>
              <w:t>shall entitle the Client 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tc>
      </w:tr>
    </w:tbl>
    <w:p w14:paraId="2FE619EB" w14:textId="77777777" w:rsidR="00581B1E" w:rsidRPr="00581B1E" w:rsidRDefault="00581B1E" w:rsidP="00581B1E">
      <w:pPr>
        <w:pStyle w:val="Heading2"/>
        <w:tabs>
          <w:tab w:val="left" w:pos="7485"/>
        </w:tabs>
        <w:spacing w:before="180" w:after="60"/>
        <w:ind w:firstLine="0"/>
        <w:rPr>
          <w:rFonts w:asciiTheme="minorHAnsi" w:hAnsiTheme="minorHAnsi" w:cstheme="minorHAnsi"/>
        </w:rPr>
      </w:pPr>
      <w:r w:rsidRPr="00581B1E">
        <w:rPr>
          <w:rFonts w:asciiTheme="minorHAnsi" w:hAnsiTheme="minorHAnsi" w:cstheme="minorHAnsi"/>
        </w:rPr>
        <w:t>22.</w:t>
      </w:r>
      <w:r w:rsidRPr="00581B1E">
        <w:rPr>
          <w:rFonts w:asciiTheme="minorHAnsi" w:hAnsiTheme="minorHAnsi" w:cstheme="minorHAnsi"/>
        </w:rPr>
        <w:tab/>
        <w:t>Access to Premises</w:t>
      </w:r>
      <w:r w:rsidRPr="00581B1E">
        <w:rPr>
          <w:rFonts w:asciiTheme="minorHAnsi" w:hAnsiTheme="minorHAnsi" w:cstheme="minorHAnsi"/>
        </w:rPr>
        <w:tab/>
      </w:r>
    </w:p>
    <w:tbl>
      <w:tblPr>
        <w:tblW w:w="0" w:type="auto"/>
        <w:tblLook w:val="01E0" w:firstRow="1" w:lastRow="1" w:firstColumn="1" w:lastColumn="1" w:noHBand="0" w:noVBand="0"/>
      </w:tblPr>
      <w:tblGrid>
        <w:gridCol w:w="767"/>
        <w:gridCol w:w="8304"/>
      </w:tblGrid>
      <w:tr w:rsidR="00581B1E" w14:paraId="5EB68861" w14:textId="77777777" w:rsidTr="003F5908">
        <w:tc>
          <w:tcPr>
            <w:tcW w:w="778" w:type="dxa"/>
            <w:hideMark/>
          </w:tcPr>
          <w:p w14:paraId="297D2157" w14:textId="77777777" w:rsidR="00581B1E" w:rsidRPr="00581B1E" w:rsidRDefault="00581B1E" w:rsidP="003F5908">
            <w:pPr>
              <w:rPr>
                <w:rFonts w:asciiTheme="minorHAnsi" w:hAnsiTheme="minorHAnsi" w:cstheme="minorHAnsi"/>
                <w:color w:val="0000FF"/>
                <w:sz w:val="22"/>
                <w:szCs w:val="22"/>
              </w:rPr>
            </w:pPr>
            <w:r w:rsidRPr="00581B1E">
              <w:rPr>
                <w:rFonts w:asciiTheme="minorHAnsi" w:hAnsiTheme="minorHAnsi" w:cstheme="minorHAnsi"/>
                <w:color w:val="0000FF"/>
                <w:sz w:val="22"/>
                <w:szCs w:val="22"/>
              </w:rPr>
              <w:t>A.</w:t>
            </w:r>
          </w:p>
        </w:tc>
        <w:tc>
          <w:tcPr>
            <w:tcW w:w="8509" w:type="dxa"/>
            <w:hideMark/>
          </w:tcPr>
          <w:p w14:paraId="4074DFB2"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581B1E" w14:paraId="7B050013" w14:textId="77777777" w:rsidTr="003F5908">
        <w:tc>
          <w:tcPr>
            <w:tcW w:w="778" w:type="dxa"/>
            <w:hideMark/>
          </w:tcPr>
          <w:p w14:paraId="1B9ACD7A" w14:textId="77777777" w:rsidR="00581B1E" w:rsidRPr="00581B1E" w:rsidRDefault="00581B1E" w:rsidP="003F5908">
            <w:pPr>
              <w:rPr>
                <w:rFonts w:asciiTheme="minorHAnsi" w:hAnsiTheme="minorHAnsi" w:cstheme="minorHAnsi"/>
                <w:color w:val="0000FF"/>
                <w:sz w:val="22"/>
                <w:szCs w:val="22"/>
              </w:rPr>
            </w:pPr>
            <w:r w:rsidRPr="00581B1E">
              <w:rPr>
                <w:rFonts w:asciiTheme="minorHAnsi" w:hAnsiTheme="minorHAnsi" w:cstheme="minorHAnsi"/>
                <w:color w:val="0000FF"/>
                <w:sz w:val="22"/>
                <w:szCs w:val="22"/>
              </w:rPr>
              <w:t>B.</w:t>
            </w:r>
          </w:p>
        </w:tc>
        <w:tc>
          <w:tcPr>
            <w:tcW w:w="8509" w:type="dxa"/>
            <w:hideMark/>
          </w:tcPr>
          <w:p w14:paraId="725ACBC3" w14:textId="77777777" w:rsidR="00581B1E" w:rsidRDefault="00581B1E" w:rsidP="00581B1E">
            <w:pPr>
              <w:spacing w:after="120" w:line="276" w:lineRule="auto"/>
              <w:jc w:val="both"/>
              <w:rPr>
                <w:rFonts w:ascii="Calibri" w:hAnsi="Calibri"/>
                <w:sz w:val="22"/>
                <w:szCs w:val="22"/>
              </w:rPr>
            </w:pPr>
            <w:r w:rsidRPr="00581B1E">
              <w:rPr>
                <w:rFonts w:ascii="Calibri" w:hAnsi="Calibri"/>
                <w:sz w:val="22"/>
                <w:szCs w:val="22"/>
              </w:rPr>
              <w:t>The Contractor shall upon reasonable notice by the Client allow the Client access to its premises (including the premises of any Subcontractor or agent) where the Goods are being performed for the Client under this Agreement.</w:t>
            </w:r>
          </w:p>
          <w:p w14:paraId="1CC98BCD" w14:textId="77777777" w:rsidR="007149FA" w:rsidRPr="00581B1E" w:rsidRDefault="007149FA" w:rsidP="00581B1E">
            <w:pPr>
              <w:spacing w:after="120" w:line="276" w:lineRule="auto"/>
              <w:jc w:val="both"/>
              <w:rPr>
                <w:rFonts w:ascii="Calibri" w:hAnsi="Calibri"/>
                <w:sz w:val="22"/>
                <w:szCs w:val="22"/>
              </w:rPr>
            </w:pPr>
          </w:p>
        </w:tc>
      </w:tr>
    </w:tbl>
    <w:p w14:paraId="09E0D97C" w14:textId="77777777" w:rsidR="00581B1E" w:rsidRPr="00581B1E" w:rsidRDefault="00581B1E" w:rsidP="00581B1E">
      <w:pPr>
        <w:pStyle w:val="Heading2"/>
        <w:keepNext w:val="0"/>
        <w:pBdr>
          <w:bottom w:val="single" w:sz="12" w:space="0" w:color="333399"/>
        </w:pBdr>
        <w:rPr>
          <w:rFonts w:asciiTheme="minorHAnsi" w:hAnsiTheme="minorHAnsi" w:cstheme="minorHAnsi"/>
        </w:rPr>
      </w:pPr>
      <w:r w:rsidRPr="00581B1E">
        <w:rPr>
          <w:rFonts w:asciiTheme="minorHAnsi" w:hAnsiTheme="minorHAnsi" w:cstheme="minorHAnsi"/>
        </w:rPr>
        <w:t>23.</w:t>
      </w:r>
      <w:r w:rsidRPr="00581B1E">
        <w:rPr>
          <w:rFonts w:asciiTheme="minorHAnsi" w:hAnsiTheme="minorHAnsi" w:cstheme="minorHAnsi"/>
        </w:rPr>
        <w:tab/>
      </w:r>
      <w:proofErr w:type="gramStart"/>
      <w:r w:rsidRPr="00581B1E">
        <w:rPr>
          <w:rFonts w:asciiTheme="minorHAnsi" w:hAnsiTheme="minorHAnsi" w:cstheme="minorHAnsi"/>
        </w:rPr>
        <w:t>Non Solicitation</w:t>
      </w:r>
      <w:proofErr w:type="gramEnd"/>
    </w:p>
    <w:tbl>
      <w:tblPr>
        <w:tblW w:w="9285" w:type="dxa"/>
        <w:tblLayout w:type="fixed"/>
        <w:tblLook w:val="01E0" w:firstRow="1" w:lastRow="1" w:firstColumn="1" w:lastColumn="1" w:noHBand="0" w:noVBand="0"/>
      </w:tblPr>
      <w:tblGrid>
        <w:gridCol w:w="963"/>
        <w:gridCol w:w="8322"/>
      </w:tblGrid>
      <w:tr w:rsidR="00581B1E" w14:paraId="76ED2223" w14:textId="77777777" w:rsidTr="003F5908">
        <w:tc>
          <w:tcPr>
            <w:tcW w:w="963" w:type="dxa"/>
            <w:hideMark/>
          </w:tcPr>
          <w:p w14:paraId="120411D6"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A.</w:t>
            </w:r>
          </w:p>
        </w:tc>
        <w:tc>
          <w:tcPr>
            <w:tcW w:w="8325" w:type="dxa"/>
            <w:hideMark/>
          </w:tcPr>
          <w:p w14:paraId="412D0387" w14:textId="77777777" w:rsidR="00581B1E" w:rsidRDefault="00581B1E" w:rsidP="00581B1E">
            <w:pPr>
              <w:spacing w:after="120" w:line="276" w:lineRule="auto"/>
              <w:jc w:val="both"/>
              <w:rPr>
                <w:szCs w:val="22"/>
              </w:rPr>
            </w:pPr>
            <w:r w:rsidRPr="00581B1E">
              <w:rPr>
                <w:rFonts w:ascii="Calibri" w:hAnsi="Calibri"/>
                <w:sz w:val="22"/>
                <w:szCs w:val="22"/>
              </w:rPr>
              <w:t>For the Term and for a period of 12 months thereafter (and save in respect of publicly advertised posts) neither the Client nor the Contractor shall employ or offer employment to any of the other Party’s employees without that other Party’s prior written consent.</w:t>
            </w:r>
            <w:r>
              <w:rPr>
                <w:szCs w:val="22"/>
              </w:rPr>
              <w:t xml:space="preserve"> </w:t>
            </w:r>
          </w:p>
        </w:tc>
      </w:tr>
    </w:tbl>
    <w:p w14:paraId="02439F97" w14:textId="77777777" w:rsidR="00581B1E" w:rsidRPr="00581B1E" w:rsidRDefault="00581B1E" w:rsidP="00581B1E">
      <w:pPr>
        <w:pStyle w:val="Heading2"/>
        <w:keepNext w:val="0"/>
        <w:rPr>
          <w:rFonts w:asciiTheme="minorHAnsi" w:hAnsiTheme="minorHAnsi" w:cstheme="minorHAnsi"/>
        </w:rPr>
      </w:pPr>
      <w:r w:rsidRPr="00581B1E">
        <w:rPr>
          <w:rFonts w:asciiTheme="minorHAnsi" w:hAnsiTheme="minorHAnsi" w:cstheme="minorHAnsi"/>
        </w:rPr>
        <w:t>24.</w:t>
      </w:r>
      <w:r w:rsidRPr="00581B1E">
        <w:rPr>
          <w:rFonts w:asciiTheme="minorHAnsi" w:hAnsiTheme="minorHAnsi" w:cstheme="minorHAnsi"/>
        </w:rPr>
        <w:tab/>
        <w:t>Change Control Procedure</w:t>
      </w:r>
    </w:p>
    <w:tbl>
      <w:tblPr>
        <w:tblW w:w="9285" w:type="dxa"/>
        <w:tblLayout w:type="fixed"/>
        <w:tblLook w:val="01E0" w:firstRow="1" w:lastRow="1" w:firstColumn="1" w:lastColumn="1" w:noHBand="0" w:noVBand="0"/>
      </w:tblPr>
      <w:tblGrid>
        <w:gridCol w:w="963"/>
        <w:gridCol w:w="8322"/>
      </w:tblGrid>
      <w:tr w:rsidR="00581B1E" w14:paraId="642FC950" w14:textId="77777777" w:rsidTr="003F5908">
        <w:tc>
          <w:tcPr>
            <w:tcW w:w="963" w:type="dxa"/>
            <w:hideMark/>
          </w:tcPr>
          <w:p w14:paraId="774E1588"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A.</w:t>
            </w:r>
          </w:p>
        </w:tc>
        <w:tc>
          <w:tcPr>
            <w:tcW w:w="8322" w:type="dxa"/>
            <w:hideMark/>
          </w:tcPr>
          <w:p w14:paraId="099CECA9" w14:textId="77777777" w:rsidR="00581B1E" w:rsidRPr="00581B1E" w:rsidRDefault="00581B1E" w:rsidP="00304FC4">
            <w:pPr>
              <w:spacing w:after="240" w:line="276" w:lineRule="auto"/>
              <w:jc w:val="both"/>
              <w:rPr>
                <w:rFonts w:ascii="Calibri" w:hAnsi="Calibri"/>
                <w:sz w:val="22"/>
                <w:szCs w:val="22"/>
              </w:rPr>
            </w:pPr>
            <w:r w:rsidRPr="00581B1E">
              <w:rPr>
                <w:rFonts w:ascii="Calibri" w:hAnsi="Calibri"/>
                <w:sz w:val="22"/>
                <w:szCs w:val="22"/>
              </w:rPr>
              <w:t>At any time during the Term of this Agreement, either Party may propose a change or changes to any part or parts of this Agreement.</w:t>
            </w:r>
          </w:p>
        </w:tc>
      </w:tr>
      <w:tr w:rsidR="00581B1E" w14:paraId="48CA3365" w14:textId="77777777" w:rsidTr="003F5908">
        <w:tc>
          <w:tcPr>
            <w:tcW w:w="963" w:type="dxa"/>
            <w:hideMark/>
          </w:tcPr>
          <w:p w14:paraId="184AEB90"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B.</w:t>
            </w:r>
          </w:p>
        </w:tc>
        <w:tc>
          <w:tcPr>
            <w:tcW w:w="8322" w:type="dxa"/>
            <w:hideMark/>
          </w:tcPr>
          <w:p w14:paraId="0D3BC390"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The change control procedures set out in this Schedule will apply to all changes irrespective of whether the Contractor or the Client proposes the change.</w:t>
            </w:r>
          </w:p>
        </w:tc>
      </w:tr>
      <w:tr w:rsidR="00581B1E" w14:paraId="0DA5CD4F" w14:textId="77777777" w:rsidTr="003F5908">
        <w:tc>
          <w:tcPr>
            <w:tcW w:w="963" w:type="dxa"/>
            <w:hideMark/>
          </w:tcPr>
          <w:p w14:paraId="1022797E"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C.</w:t>
            </w:r>
          </w:p>
        </w:tc>
        <w:tc>
          <w:tcPr>
            <w:tcW w:w="8322" w:type="dxa"/>
            <w:hideMark/>
          </w:tcPr>
          <w:p w14:paraId="159B9B69"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A change control notice (“Change Control Notice”) shall be prepared for all change requests. The Change Control Notice will provide an outline description of the change requested, the rationale for the change, the effect that the change will have on the supply of the Goods (where known) and an estimate of the effort and cost required to prepare an impact assessment (“Impact Assessment”).</w:t>
            </w:r>
          </w:p>
        </w:tc>
      </w:tr>
      <w:tr w:rsidR="00581B1E" w14:paraId="2ED09473" w14:textId="77777777" w:rsidTr="003F5908">
        <w:tc>
          <w:tcPr>
            <w:tcW w:w="963" w:type="dxa"/>
            <w:hideMark/>
          </w:tcPr>
          <w:p w14:paraId="2CC21216"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D.</w:t>
            </w:r>
          </w:p>
        </w:tc>
        <w:tc>
          <w:tcPr>
            <w:tcW w:w="8322" w:type="dxa"/>
            <w:hideMark/>
          </w:tcPr>
          <w:p w14:paraId="2C3CAD49"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All Change Control Notices proposing changes to this Agreement must be submitted for review to the other Party’s Contact.</w:t>
            </w:r>
          </w:p>
        </w:tc>
      </w:tr>
      <w:tr w:rsidR="00581B1E" w14:paraId="2461F40C" w14:textId="77777777" w:rsidTr="003F5908">
        <w:tc>
          <w:tcPr>
            <w:tcW w:w="963" w:type="dxa"/>
            <w:hideMark/>
          </w:tcPr>
          <w:p w14:paraId="12DBCBD5"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E.</w:t>
            </w:r>
          </w:p>
        </w:tc>
        <w:tc>
          <w:tcPr>
            <w:tcW w:w="8322" w:type="dxa"/>
            <w:hideMark/>
          </w:tcPr>
          <w:p w14:paraId="15276BDF"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581B1E" w14:paraId="44985D7E" w14:textId="77777777" w:rsidTr="003F5908">
        <w:tc>
          <w:tcPr>
            <w:tcW w:w="963" w:type="dxa"/>
            <w:hideMark/>
          </w:tcPr>
          <w:p w14:paraId="5CDC4660"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F.</w:t>
            </w:r>
          </w:p>
        </w:tc>
        <w:tc>
          <w:tcPr>
            <w:tcW w:w="8322" w:type="dxa"/>
            <w:hideMark/>
          </w:tcPr>
          <w:p w14:paraId="0984BECC"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On approval of an Impact Assessment, this Agreement and/or the Schedules should be updated and revised as appropriate and in writing.</w:t>
            </w:r>
          </w:p>
        </w:tc>
      </w:tr>
      <w:tr w:rsidR="00581B1E" w14:paraId="1114C5FF" w14:textId="77777777" w:rsidTr="003F5908">
        <w:tc>
          <w:tcPr>
            <w:tcW w:w="963" w:type="dxa"/>
            <w:hideMark/>
          </w:tcPr>
          <w:p w14:paraId="24478C42"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G.</w:t>
            </w:r>
          </w:p>
        </w:tc>
        <w:tc>
          <w:tcPr>
            <w:tcW w:w="8322" w:type="dxa"/>
            <w:hideMark/>
          </w:tcPr>
          <w:p w14:paraId="67DC7F83" w14:textId="77777777" w:rsidR="00581B1E" w:rsidRPr="00581B1E" w:rsidRDefault="00581B1E" w:rsidP="00581B1E">
            <w:pPr>
              <w:spacing w:after="120" w:line="276" w:lineRule="auto"/>
              <w:jc w:val="both"/>
              <w:rPr>
                <w:rFonts w:ascii="Calibri" w:hAnsi="Calibri"/>
                <w:sz w:val="22"/>
                <w:szCs w:val="22"/>
              </w:rPr>
            </w:pPr>
            <w:proofErr w:type="gramStart"/>
            <w:r w:rsidRPr="00581B1E">
              <w:rPr>
                <w:rFonts w:ascii="Calibri" w:hAnsi="Calibri"/>
                <w:sz w:val="22"/>
                <w:szCs w:val="22"/>
              </w:rPr>
              <w:t>In the event that</w:t>
            </w:r>
            <w:proofErr w:type="gramEnd"/>
            <w:r w:rsidRPr="00581B1E">
              <w:rPr>
                <w:rFonts w:ascii="Calibri" w:hAnsi="Calibri"/>
                <w:sz w:val="22"/>
                <w:szCs w:val="22"/>
              </w:rPr>
              <w:t xml:space="preserve"> either Party rejects the Impact Assessment, the change(s) shall not take </w:t>
            </w:r>
            <w:proofErr w:type="gramStart"/>
            <w:r w:rsidRPr="00581B1E">
              <w:rPr>
                <w:rFonts w:ascii="Calibri" w:hAnsi="Calibri"/>
                <w:sz w:val="22"/>
                <w:szCs w:val="22"/>
              </w:rPr>
              <w:t>place</w:t>
            </w:r>
            <w:proofErr w:type="gramEnd"/>
            <w:r w:rsidRPr="00581B1E">
              <w:rPr>
                <w:rFonts w:ascii="Calibri" w:hAnsi="Calibri"/>
                <w:sz w:val="22"/>
                <w:szCs w:val="22"/>
              </w:rPr>
              <w:t xml:space="preserve"> and the Parties shall continue to perform their obligations under this Agreement.</w:t>
            </w:r>
          </w:p>
        </w:tc>
      </w:tr>
      <w:tr w:rsidR="00581B1E" w14:paraId="5169AECF" w14:textId="77777777" w:rsidTr="003F5908">
        <w:tc>
          <w:tcPr>
            <w:tcW w:w="963" w:type="dxa"/>
            <w:hideMark/>
          </w:tcPr>
          <w:p w14:paraId="64FC6F59" w14:textId="77777777" w:rsidR="00581B1E" w:rsidRPr="00581B1E" w:rsidRDefault="00581B1E" w:rsidP="003F5908">
            <w:pPr>
              <w:rPr>
                <w:rFonts w:asciiTheme="minorHAnsi" w:hAnsiTheme="minorHAnsi" w:cstheme="minorHAnsi"/>
                <w:sz w:val="22"/>
                <w:szCs w:val="22"/>
              </w:rPr>
            </w:pPr>
            <w:r w:rsidRPr="00581B1E">
              <w:rPr>
                <w:rFonts w:asciiTheme="minorHAnsi" w:hAnsiTheme="minorHAnsi" w:cstheme="minorHAnsi"/>
                <w:color w:val="0000FF"/>
                <w:sz w:val="22"/>
                <w:szCs w:val="22"/>
              </w:rPr>
              <w:t>H.</w:t>
            </w:r>
          </w:p>
        </w:tc>
        <w:tc>
          <w:tcPr>
            <w:tcW w:w="8322" w:type="dxa"/>
            <w:hideMark/>
          </w:tcPr>
          <w:p w14:paraId="43488D83" w14:textId="77777777" w:rsidR="00581B1E" w:rsidRPr="00581B1E" w:rsidRDefault="00581B1E" w:rsidP="00581B1E">
            <w:pPr>
              <w:spacing w:after="120" w:line="276" w:lineRule="auto"/>
              <w:jc w:val="both"/>
              <w:rPr>
                <w:rFonts w:ascii="Calibri" w:hAnsi="Calibri"/>
                <w:sz w:val="22"/>
                <w:szCs w:val="22"/>
              </w:rPr>
            </w:pPr>
            <w:r w:rsidRPr="00581B1E">
              <w:rPr>
                <w:rFonts w:ascii="Calibri" w:hAnsi="Calibri"/>
                <w:sz w:val="22"/>
                <w:szCs w:val="22"/>
              </w:rPr>
              <w:t xml:space="preserve">The Contractor and the Client will agree a reasonable charge in advance for investigating each proposed variation and preparing each estimate, </w:t>
            </w:r>
            <w:proofErr w:type="gramStart"/>
            <w:r w:rsidRPr="00581B1E">
              <w:rPr>
                <w:rFonts w:ascii="Calibri" w:hAnsi="Calibri"/>
                <w:sz w:val="22"/>
                <w:szCs w:val="22"/>
              </w:rPr>
              <w:t>whether or not</w:t>
            </w:r>
            <w:proofErr w:type="gramEnd"/>
            <w:r w:rsidRPr="00581B1E">
              <w:rPr>
                <w:rFonts w:ascii="Calibri" w:hAnsi="Calibri"/>
                <w:sz w:val="22"/>
                <w:szCs w:val="22"/>
              </w:rPr>
              <w:t xml:space="preserve"> the variation is implemented. If the Client’s request for any variation is subsequently withdrawn but results in a delay in the supply of the </w:t>
            </w:r>
            <w:proofErr w:type="gramStart"/>
            <w:r w:rsidRPr="00581B1E">
              <w:rPr>
                <w:rFonts w:ascii="Calibri" w:hAnsi="Calibri"/>
                <w:sz w:val="22"/>
                <w:szCs w:val="22"/>
              </w:rPr>
              <w:t>Goods</w:t>
            </w:r>
            <w:proofErr w:type="gramEnd"/>
            <w:r w:rsidRPr="00581B1E">
              <w:rPr>
                <w:rFonts w:ascii="Calibri" w:hAnsi="Calibri"/>
                <w:sz w:val="22"/>
                <w:szCs w:val="22"/>
              </w:rPr>
              <w:t xml:space="preserve"> then the Contractor will not be liable for such delay and will be entitled to an extension of time equal to not less than the period of the delay.</w:t>
            </w:r>
          </w:p>
        </w:tc>
      </w:tr>
    </w:tbl>
    <w:p w14:paraId="5E641B55" w14:textId="2EF0026B" w:rsidR="00581B1E" w:rsidRPr="00581B1E" w:rsidRDefault="007149FA" w:rsidP="00581B1E">
      <w:pPr>
        <w:pStyle w:val="Heading2"/>
        <w:keepNext w:val="0"/>
        <w:rPr>
          <w:rFonts w:asciiTheme="minorHAnsi" w:hAnsiTheme="minorHAnsi" w:cstheme="minorHAnsi"/>
        </w:rPr>
      </w:pPr>
      <w:r>
        <w:rPr>
          <w:rFonts w:asciiTheme="minorHAnsi" w:hAnsiTheme="minorHAnsi" w:cstheme="minorHAnsi"/>
        </w:rPr>
        <w:t>25.</w:t>
      </w:r>
      <w:r>
        <w:rPr>
          <w:rFonts w:asciiTheme="minorHAnsi" w:hAnsiTheme="minorHAnsi" w:cstheme="minorHAnsi"/>
        </w:rPr>
        <w:tab/>
        <w:t>Data Protection and Security</w:t>
      </w:r>
    </w:p>
    <w:tbl>
      <w:tblPr>
        <w:tblW w:w="27855" w:type="dxa"/>
        <w:tblLayout w:type="fixed"/>
        <w:tblLook w:val="01E0" w:firstRow="1" w:lastRow="1" w:firstColumn="1" w:lastColumn="1" w:noHBand="0" w:noVBand="0"/>
      </w:tblPr>
      <w:tblGrid>
        <w:gridCol w:w="9285"/>
        <w:gridCol w:w="9285"/>
        <w:gridCol w:w="9285"/>
      </w:tblGrid>
      <w:tr w:rsidR="007149FA" w:rsidRPr="00581B1E" w14:paraId="55A1D48F" w14:textId="77777777" w:rsidTr="007149FA">
        <w:tc>
          <w:tcPr>
            <w:tcW w:w="9285" w:type="dxa"/>
          </w:tcPr>
          <w:tbl>
            <w:tblPr>
              <w:tblW w:w="0" w:type="auto"/>
              <w:tblLayout w:type="fixed"/>
              <w:tblLook w:val="01E0" w:firstRow="1" w:lastRow="1" w:firstColumn="1" w:lastColumn="1" w:noHBand="0" w:noVBand="0"/>
            </w:tblPr>
            <w:tblGrid>
              <w:gridCol w:w="621"/>
              <w:gridCol w:w="8666"/>
            </w:tblGrid>
            <w:tr w:rsidR="009257B6" w:rsidRPr="006137DD" w14:paraId="48D81710" w14:textId="77777777" w:rsidTr="009226C3">
              <w:tc>
                <w:tcPr>
                  <w:tcW w:w="621" w:type="dxa"/>
                  <w:hideMark/>
                </w:tcPr>
                <w:p w14:paraId="4E8CE7DA" w14:textId="77777777" w:rsidR="009257B6" w:rsidRPr="006137DD" w:rsidRDefault="009257B6" w:rsidP="009226C3">
                  <w:pPr>
                    <w:rPr>
                      <w:rFonts w:ascii="Calibri" w:hAnsi="Calibri" w:cs="Calibri"/>
                      <w:color w:val="0000FF"/>
                      <w:sz w:val="22"/>
                      <w:szCs w:val="22"/>
                    </w:rPr>
                  </w:pPr>
                  <w:r w:rsidRPr="006137DD">
                    <w:rPr>
                      <w:rFonts w:ascii="Calibri" w:hAnsi="Calibri" w:cs="Calibri"/>
                      <w:color w:val="0000FF"/>
                      <w:sz w:val="22"/>
                      <w:szCs w:val="22"/>
                    </w:rPr>
                    <w:t>A.</w:t>
                  </w:r>
                </w:p>
              </w:tc>
              <w:tc>
                <w:tcPr>
                  <w:tcW w:w="8666" w:type="dxa"/>
                  <w:hideMark/>
                </w:tcPr>
                <w:p w14:paraId="3DF4DB30"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In this Agreement the following terms shall have the meanings respectively ascribed to them:</w:t>
                  </w:r>
                </w:p>
                <w:p w14:paraId="75898DE9"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39161CCE"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 xml:space="preserve">“Data Controller” has the meaning given under the Data Protection </w:t>
                  </w:r>
                  <w:proofErr w:type="gramStart"/>
                  <w:r w:rsidRPr="009257B6">
                    <w:rPr>
                      <w:rFonts w:ascii="Calibri" w:hAnsi="Calibri" w:cs="Calibri"/>
                      <w:sz w:val="22"/>
                      <w:szCs w:val="22"/>
                    </w:rPr>
                    <w:t>Laws;</w:t>
                  </w:r>
                  <w:proofErr w:type="gramEnd"/>
                  <w:r w:rsidRPr="009257B6">
                    <w:rPr>
                      <w:rFonts w:ascii="Calibri" w:hAnsi="Calibri" w:cs="Calibri"/>
                      <w:sz w:val="22"/>
                      <w:szCs w:val="22"/>
                    </w:rPr>
                    <w:t xml:space="preserve"> </w:t>
                  </w:r>
                </w:p>
                <w:p w14:paraId="205BD9BD"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 xml:space="preserve">“Data Processor” has the meaning given under the Data Protection </w:t>
                  </w:r>
                  <w:proofErr w:type="gramStart"/>
                  <w:r w:rsidRPr="009257B6">
                    <w:rPr>
                      <w:rFonts w:ascii="Calibri" w:hAnsi="Calibri" w:cs="Calibri"/>
                      <w:sz w:val="22"/>
                      <w:szCs w:val="22"/>
                    </w:rPr>
                    <w:t>Laws;</w:t>
                  </w:r>
                  <w:proofErr w:type="gramEnd"/>
                  <w:r w:rsidRPr="009257B6">
                    <w:rPr>
                      <w:rFonts w:ascii="Calibri" w:hAnsi="Calibri" w:cs="Calibri"/>
                      <w:sz w:val="22"/>
                      <w:szCs w:val="22"/>
                    </w:rPr>
                    <w:t xml:space="preserve"> </w:t>
                  </w:r>
                </w:p>
                <w:p w14:paraId="7EBCE566" w14:textId="77777777" w:rsidR="009257B6" w:rsidRPr="009257B6" w:rsidRDefault="009257B6" w:rsidP="00304FC4">
                  <w:pPr>
                    <w:spacing w:line="276" w:lineRule="auto"/>
                    <w:jc w:val="both"/>
                    <w:rPr>
                      <w:rFonts w:ascii="Calibri" w:hAnsi="Calibri" w:cs="Calibri"/>
                      <w:sz w:val="22"/>
                      <w:szCs w:val="22"/>
                    </w:rPr>
                  </w:pPr>
                  <w:r w:rsidRPr="009257B6">
                    <w:rPr>
                      <w:rFonts w:ascii="Calibri" w:hAnsi="Calibri" w:cs="Calibri"/>
                      <w:sz w:val="22"/>
                      <w:szCs w:val="22"/>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Commissioner or other supervisory authority for data protection in Ireland.</w:t>
                  </w:r>
                </w:p>
                <w:p w14:paraId="2FB96DAC"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 xml:space="preserve">“Data Subject” has the meaning given under the Data Protection </w:t>
                  </w:r>
                  <w:proofErr w:type="gramStart"/>
                  <w:r w:rsidRPr="009257B6">
                    <w:rPr>
                      <w:rFonts w:ascii="Calibri" w:hAnsi="Calibri" w:cs="Calibri"/>
                      <w:sz w:val="22"/>
                      <w:szCs w:val="22"/>
                    </w:rPr>
                    <w:t>Laws;</w:t>
                  </w:r>
                  <w:proofErr w:type="gramEnd"/>
                  <w:r w:rsidRPr="009257B6">
                    <w:rPr>
                      <w:rFonts w:ascii="Calibri" w:hAnsi="Calibri" w:cs="Calibri"/>
                      <w:sz w:val="22"/>
                      <w:szCs w:val="22"/>
                    </w:rPr>
                    <w:t xml:space="preserve"> </w:t>
                  </w:r>
                </w:p>
                <w:p w14:paraId="77B11D72"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 xml:space="preserve">“Data Subject Access Request” means a request made by a Data Subject in accordance with rights granted under the Data Protection Laws to access his or her Personal </w:t>
                  </w:r>
                  <w:proofErr w:type="gramStart"/>
                  <w:r w:rsidRPr="009257B6">
                    <w:rPr>
                      <w:rFonts w:ascii="Calibri" w:hAnsi="Calibri" w:cs="Calibri"/>
                      <w:sz w:val="22"/>
                      <w:szCs w:val="22"/>
                    </w:rPr>
                    <w:t>Data;</w:t>
                  </w:r>
                  <w:proofErr w:type="gramEnd"/>
                </w:p>
                <w:p w14:paraId="60C3A6EF" w14:textId="77777777" w:rsidR="009257B6" w:rsidRPr="009257B6" w:rsidRDefault="009257B6" w:rsidP="009257B6">
                  <w:pPr>
                    <w:spacing w:after="120" w:line="276" w:lineRule="auto"/>
                    <w:jc w:val="both"/>
                    <w:rPr>
                      <w:rFonts w:ascii="Calibri" w:hAnsi="Calibri" w:cs="Calibri"/>
                      <w:sz w:val="22"/>
                      <w:szCs w:val="22"/>
                    </w:rPr>
                  </w:pPr>
                  <w:r w:rsidRPr="009257B6">
                    <w:rPr>
                      <w:rFonts w:ascii="Calibri" w:hAnsi="Calibri" w:cs="Calibri"/>
                      <w:sz w:val="22"/>
                      <w:szCs w:val="22"/>
                    </w:rPr>
                    <w:t xml:space="preserve">“Personal Data” has the meaning given under Data Protection </w:t>
                  </w:r>
                  <w:proofErr w:type="gramStart"/>
                  <w:r w:rsidRPr="009257B6">
                    <w:rPr>
                      <w:rFonts w:ascii="Calibri" w:hAnsi="Calibri" w:cs="Calibri"/>
                      <w:sz w:val="22"/>
                      <w:szCs w:val="22"/>
                    </w:rPr>
                    <w:t>Laws;</w:t>
                  </w:r>
                  <w:proofErr w:type="gramEnd"/>
                </w:p>
                <w:p w14:paraId="0EA77249" w14:textId="4CE7F6DD" w:rsidR="009257B6" w:rsidRPr="006137DD" w:rsidRDefault="009257B6" w:rsidP="009257B6">
                  <w:pPr>
                    <w:spacing w:after="120" w:line="276" w:lineRule="auto"/>
                    <w:jc w:val="both"/>
                    <w:rPr>
                      <w:rFonts w:ascii="Calibri" w:hAnsi="Calibri" w:cs="Calibri"/>
                      <w:szCs w:val="22"/>
                    </w:rPr>
                  </w:pPr>
                  <w:r w:rsidRPr="009257B6">
                    <w:rPr>
                      <w:rFonts w:ascii="Calibri" w:hAnsi="Calibri" w:cs="Calibri"/>
                      <w:sz w:val="22"/>
                      <w:szCs w:val="22"/>
                    </w:rPr>
                    <w:t>“Processing” has the meaning given under the Data Protection Laws;</w:t>
                  </w:r>
                </w:p>
              </w:tc>
            </w:tr>
            <w:tr w:rsidR="009257B6" w14:paraId="1993A21E" w14:textId="77777777" w:rsidTr="00304FC4">
              <w:tc>
                <w:tcPr>
                  <w:tcW w:w="621" w:type="dxa"/>
                  <w:hideMark/>
                </w:tcPr>
                <w:p w14:paraId="24F991A9" w14:textId="77777777" w:rsidR="009257B6" w:rsidRPr="00581B1E" w:rsidRDefault="009257B6" w:rsidP="009226C3">
                  <w:pPr>
                    <w:rPr>
                      <w:rFonts w:ascii="Calibri" w:hAnsi="Calibri" w:cs="Calibri"/>
                      <w:color w:val="0000FF"/>
                      <w:sz w:val="22"/>
                      <w:szCs w:val="22"/>
                    </w:rPr>
                  </w:pPr>
                  <w:r w:rsidRPr="00581B1E">
                    <w:rPr>
                      <w:rFonts w:ascii="Calibri" w:hAnsi="Calibri" w:cs="Calibri"/>
                      <w:color w:val="0000FF"/>
                      <w:sz w:val="22"/>
                      <w:szCs w:val="22"/>
                    </w:rPr>
                    <w:t>B.</w:t>
                  </w:r>
                </w:p>
              </w:tc>
              <w:tc>
                <w:tcPr>
                  <w:tcW w:w="8666" w:type="dxa"/>
                  <w:hideMark/>
                </w:tcPr>
                <w:p w14:paraId="1555D9DD" w14:textId="66B58755" w:rsidR="009257B6" w:rsidRPr="009257B6" w:rsidRDefault="009257B6" w:rsidP="00304FC4">
                  <w:pPr>
                    <w:spacing w:after="240" w:line="276" w:lineRule="auto"/>
                    <w:jc w:val="both"/>
                    <w:rPr>
                      <w:rFonts w:ascii="Calibri" w:hAnsi="Calibri" w:cs="Calibri"/>
                      <w:sz w:val="22"/>
                      <w:szCs w:val="22"/>
                    </w:rPr>
                  </w:pPr>
                  <w:r w:rsidRPr="009257B6">
                    <w:rPr>
                      <w:rFonts w:ascii="Calibri" w:hAnsi="Calibri" w:cs="Calibri"/>
                      <w:sz w:val="22"/>
                      <w:szCs w:val="22"/>
                    </w:rPr>
                    <w:t>The Contractor shall comply with all applicable requirements of the Data Protection Laws.</w:t>
                  </w:r>
                </w:p>
              </w:tc>
            </w:tr>
            <w:tr w:rsidR="009257B6" w14:paraId="7A9568D5" w14:textId="77777777" w:rsidTr="00FC446C">
              <w:trPr>
                <w:trHeight w:val="1757"/>
              </w:trPr>
              <w:tc>
                <w:tcPr>
                  <w:tcW w:w="621" w:type="dxa"/>
                  <w:hideMark/>
                </w:tcPr>
                <w:p w14:paraId="4FBF2087" w14:textId="5B97F321" w:rsidR="009257B6" w:rsidRPr="00304FC4" w:rsidRDefault="009257B6" w:rsidP="009226C3">
                  <w:pPr>
                    <w:rPr>
                      <w:rFonts w:ascii="Calibri" w:hAnsi="Calibri" w:cs="Calibri"/>
                      <w:color w:val="0000FF"/>
                      <w:sz w:val="22"/>
                      <w:szCs w:val="22"/>
                    </w:rPr>
                  </w:pPr>
                  <w:r w:rsidRPr="00304FC4">
                    <w:rPr>
                      <w:rFonts w:ascii="Calibri" w:hAnsi="Calibri" w:cs="Calibri"/>
                      <w:color w:val="0000FF"/>
                      <w:sz w:val="22"/>
                      <w:szCs w:val="22"/>
                    </w:rPr>
                    <w:t>C.</w:t>
                  </w:r>
                </w:p>
                <w:p w14:paraId="4830A762" w14:textId="77777777" w:rsidR="009257B6" w:rsidRPr="009257B6" w:rsidRDefault="009257B6" w:rsidP="009257B6">
                  <w:pPr>
                    <w:rPr>
                      <w:rFonts w:ascii="Calibri" w:hAnsi="Calibri" w:cs="Calibri"/>
                      <w:sz w:val="22"/>
                      <w:szCs w:val="22"/>
                    </w:rPr>
                  </w:pPr>
                </w:p>
                <w:p w14:paraId="3DE9D99A" w14:textId="77777777" w:rsidR="009257B6" w:rsidRPr="009257B6" w:rsidRDefault="009257B6" w:rsidP="009257B6">
                  <w:pPr>
                    <w:rPr>
                      <w:rFonts w:ascii="Calibri" w:hAnsi="Calibri" w:cs="Calibri"/>
                      <w:sz w:val="22"/>
                      <w:szCs w:val="22"/>
                    </w:rPr>
                  </w:pPr>
                </w:p>
                <w:p w14:paraId="73C67B3E" w14:textId="77777777" w:rsidR="009257B6" w:rsidRPr="009257B6" w:rsidRDefault="009257B6" w:rsidP="009257B6">
                  <w:pPr>
                    <w:rPr>
                      <w:rFonts w:ascii="Calibri" w:hAnsi="Calibri" w:cs="Calibri"/>
                      <w:sz w:val="22"/>
                      <w:szCs w:val="22"/>
                    </w:rPr>
                  </w:pPr>
                </w:p>
                <w:p w14:paraId="7A480CF0" w14:textId="77777777" w:rsidR="009257B6" w:rsidRDefault="009257B6" w:rsidP="009257B6">
                  <w:pPr>
                    <w:rPr>
                      <w:rFonts w:ascii="Calibri" w:hAnsi="Calibri" w:cs="Calibri"/>
                      <w:color w:val="0000FF"/>
                      <w:sz w:val="22"/>
                      <w:szCs w:val="22"/>
                    </w:rPr>
                  </w:pPr>
                </w:p>
                <w:p w14:paraId="6F570D5B" w14:textId="4F4DB931" w:rsidR="009257B6" w:rsidRPr="009257B6" w:rsidRDefault="009257B6" w:rsidP="00304FC4">
                  <w:pPr>
                    <w:rPr>
                      <w:rFonts w:ascii="Calibri" w:hAnsi="Calibri" w:cs="Calibri"/>
                      <w:sz w:val="22"/>
                      <w:szCs w:val="22"/>
                    </w:rPr>
                  </w:pPr>
                </w:p>
              </w:tc>
              <w:tc>
                <w:tcPr>
                  <w:tcW w:w="8666" w:type="dxa"/>
                  <w:hideMark/>
                </w:tcPr>
                <w:p w14:paraId="724FCDC1" w14:textId="10339D25" w:rsidR="009257B6" w:rsidRDefault="009257B6" w:rsidP="00304FC4">
                  <w:pPr>
                    <w:spacing w:line="317" w:lineRule="auto"/>
                    <w:jc w:val="both"/>
                    <w:rPr>
                      <w:szCs w:val="22"/>
                    </w:rPr>
                  </w:pPr>
                  <w:r w:rsidRPr="009257B6">
                    <w:rPr>
                      <w:rFonts w:ascii="Calibri" w:hAnsi="Calibri" w:cs="Calibri"/>
                      <w:sz w:val="22"/>
                      <w:szCs w:val="22"/>
                    </w:rPr>
                    <w:t xml:space="preserve">The Parties acknowledge that for the purposes of the Data Protection Laws, the Client is the Data </w:t>
                  </w:r>
                  <w:proofErr w:type="gramStart"/>
                  <w:r w:rsidRPr="009257B6">
                    <w:rPr>
                      <w:rFonts w:ascii="Calibri" w:hAnsi="Calibri" w:cs="Calibri"/>
                      <w:sz w:val="22"/>
                      <w:szCs w:val="22"/>
                    </w:rPr>
                    <w:t>Controller</w:t>
                  </w:r>
                  <w:proofErr w:type="gramEnd"/>
                  <w:r w:rsidRPr="009257B6">
                    <w:rPr>
                      <w:rFonts w:ascii="Calibri" w:hAnsi="Calibri" w:cs="Calibri"/>
                      <w:sz w:val="22"/>
                      <w:szCs w:val="22"/>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Pr>
                      <w:rFonts w:ascii="Calibri" w:hAnsi="Calibri" w:cs="Calibri"/>
                      <w:sz w:val="22"/>
                      <w:szCs w:val="22"/>
                    </w:rPr>
                    <w:t xml:space="preserve">                        </w:t>
                  </w:r>
                </w:p>
              </w:tc>
            </w:tr>
            <w:tr w:rsidR="00304FC4" w14:paraId="5827142D" w14:textId="77777777" w:rsidTr="00FC446C">
              <w:trPr>
                <w:trHeight w:val="1757"/>
              </w:trPr>
              <w:tc>
                <w:tcPr>
                  <w:tcW w:w="621" w:type="dxa"/>
                </w:tcPr>
                <w:p w14:paraId="55FF7EC1" w14:textId="5A0BEAAB" w:rsidR="00304FC4" w:rsidRPr="00581B1E" w:rsidRDefault="00304FC4" w:rsidP="009226C3">
                  <w:pPr>
                    <w:rPr>
                      <w:rFonts w:ascii="Calibri" w:hAnsi="Calibri" w:cs="Calibri"/>
                      <w:color w:val="0000FF"/>
                      <w:sz w:val="22"/>
                      <w:szCs w:val="22"/>
                    </w:rPr>
                  </w:pPr>
                  <w:r>
                    <w:rPr>
                      <w:rFonts w:ascii="Calibri" w:hAnsi="Calibri" w:cs="Calibri"/>
                      <w:color w:val="0000FF"/>
                      <w:sz w:val="22"/>
                      <w:szCs w:val="22"/>
                    </w:rPr>
                    <w:t>D.</w:t>
                  </w:r>
                </w:p>
              </w:tc>
              <w:tc>
                <w:tcPr>
                  <w:tcW w:w="8666" w:type="dxa"/>
                </w:tcPr>
                <w:p w14:paraId="6E3DEF4A" w14:textId="77777777" w:rsidR="00304FC4" w:rsidRPr="009257B6" w:rsidRDefault="00304FC4" w:rsidP="00304FC4">
                  <w:pPr>
                    <w:spacing w:line="317" w:lineRule="auto"/>
                    <w:jc w:val="both"/>
                    <w:rPr>
                      <w:rFonts w:ascii="Calibri" w:hAnsi="Calibri" w:cs="Calibri"/>
                      <w:sz w:val="22"/>
                      <w:szCs w:val="22"/>
                    </w:rPr>
                  </w:pPr>
                  <w:r>
                    <w:rPr>
                      <w:rFonts w:ascii="Calibri" w:hAnsi="Calibri" w:cs="Calibri"/>
                      <w:sz w:val="22"/>
                      <w:szCs w:val="22"/>
                    </w:rPr>
                    <w:t>W</w:t>
                  </w:r>
                  <w:r w:rsidRPr="009257B6">
                    <w:rPr>
                      <w:rFonts w:ascii="Calibri" w:hAnsi="Calibri" w:cs="Calibri"/>
                      <w:sz w:val="22"/>
                      <w:szCs w:val="22"/>
                    </w:rPr>
                    <w:t xml:space="preserve">ithout prejudice to the generality of clause 25B, the Contractor shall, in relation to any Personal Data processed in connection with the performance by the Contractor of its obligations under this </w:t>
                  </w:r>
                  <w:proofErr w:type="gramStart"/>
                  <w:r w:rsidRPr="009257B6">
                    <w:rPr>
                      <w:rFonts w:ascii="Calibri" w:hAnsi="Calibri" w:cs="Calibri"/>
                      <w:sz w:val="22"/>
                      <w:szCs w:val="22"/>
                    </w:rPr>
                    <w:t>Agreement:-</w:t>
                  </w:r>
                  <w:proofErr w:type="gramEnd"/>
                </w:p>
                <w:p w14:paraId="5911EE21" w14:textId="77777777" w:rsidR="00304FC4" w:rsidRDefault="00304FC4" w:rsidP="00EF2642">
                  <w:pPr>
                    <w:pStyle w:val="ListParagraph"/>
                    <w:numPr>
                      <w:ilvl w:val="0"/>
                      <w:numId w:val="31"/>
                    </w:numPr>
                    <w:spacing w:after="200" w:line="317" w:lineRule="auto"/>
                    <w:jc w:val="both"/>
                    <w:rPr>
                      <w:rFonts w:ascii="Calibri" w:hAnsi="Calibri" w:cs="Calibri"/>
                      <w:sz w:val="22"/>
                      <w:szCs w:val="22"/>
                    </w:rPr>
                  </w:pPr>
                  <w:r w:rsidRPr="00304FC4">
                    <w:rPr>
                      <w:rFonts w:ascii="Calibri" w:hAnsi="Calibri" w:cs="Calibri"/>
                      <w:sz w:val="22"/>
                      <w:szCs w:val="22"/>
                    </w:rPr>
                    <w:t xml:space="preserve">process that Personal Data only on the written instructions of the </w:t>
                  </w:r>
                  <w:proofErr w:type="gramStart"/>
                  <w:r w:rsidRPr="00304FC4">
                    <w:rPr>
                      <w:rFonts w:ascii="Calibri" w:hAnsi="Calibri" w:cs="Calibri"/>
                      <w:sz w:val="22"/>
                      <w:szCs w:val="22"/>
                    </w:rPr>
                    <w:t>Client;</w:t>
                  </w:r>
                  <w:proofErr w:type="gramEnd"/>
                </w:p>
                <w:p w14:paraId="1FE958C2" w14:textId="77777777" w:rsidR="00304FC4" w:rsidRDefault="00304FC4" w:rsidP="00EF2642">
                  <w:pPr>
                    <w:pStyle w:val="ListParagraph"/>
                    <w:numPr>
                      <w:ilvl w:val="0"/>
                      <w:numId w:val="31"/>
                    </w:numPr>
                    <w:spacing w:after="200" w:line="317" w:lineRule="auto"/>
                    <w:jc w:val="both"/>
                    <w:rPr>
                      <w:rFonts w:ascii="Calibri" w:hAnsi="Calibri" w:cs="Calibri"/>
                      <w:sz w:val="22"/>
                      <w:szCs w:val="22"/>
                    </w:rPr>
                  </w:pPr>
                  <w:r w:rsidRPr="00304FC4">
                    <w:rPr>
                      <w:rFonts w:ascii="Calibri" w:hAnsi="Calibri" w:cs="Calibri"/>
                      <w:sz w:val="22"/>
                      <w:szCs w:val="22"/>
                    </w:rPr>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5FECC1D" w14:textId="77777777" w:rsidR="00304FC4" w:rsidRDefault="00304FC4" w:rsidP="00EF2642">
                  <w:pPr>
                    <w:pStyle w:val="ListParagraph"/>
                    <w:numPr>
                      <w:ilvl w:val="0"/>
                      <w:numId w:val="31"/>
                    </w:numPr>
                    <w:spacing w:after="200" w:line="317" w:lineRule="auto"/>
                    <w:jc w:val="both"/>
                    <w:rPr>
                      <w:rFonts w:ascii="Calibri" w:hAnsi="Calibri" w:cs="Calibri"/>
                      <w:sz w:val="22"/>
                      <w:szCs w:val="22"/>
                    </w:rPr>
                  </w:pPr>
                  <w:r w:rsidRPr="00304FC4">
                    <w:rPr>
                      <w:rFonts w:ascii="Calibri" w:hAnsi="Calibri" w:cs="Calibri"/>
                      <w:sz w:val="22"/>
                      <w:szCs w:val="22"/>
                    </w:rPr>
                    <w:t xml:space="preserve">ensure that all personnel who have access to and/or process Personal Data are obliged to keep the Personal Data </w:t>
                  </w:r>
                  <w:proofErr w:type="gramStart"/>
                  <w:r w:rsidRPr="00304FC4">
                    <w:rPr>
                      <w:rFonts w:ascii="Calibri" w:hAnsi="Calibri" w:cs="Calibri"/>
                      <w:sz w:val="22"/>
                      <w:szCs w:val="22"/>
                    </w:rPr>
                    <w:t>confidential;</w:t>
                  </w:r>
                  <w:proofErr w:type="gramEnd"/>
                </w:p>
                <w:p w14:paraId="6E19E633" w14:textId="77777777" w:rsidR="00304FC4" w:rsidRDefault="00304FC4" w:rsidP="00EF2642">
                  <w:pPr>
                    <w:pStyle w:val="ListParagraph"/>
                    <w:numPr>
                      <w:ilvl w:val="0"/>
                      <w:numId w:val="31"/>
                    </w:numPr>
                    <w:spacing w:after="200" w:line="317" w:lineRule="auto"/>
                    <w:jc w:val="both"/>
                    <w:rPr>
                      <w:rFonts w:ascii="Calibri" w:hAnsi="Calibri" w:cs="Calibri"/>
                      <w:sz w:val="22"/>
                      <w:szCs w:val="22"/>
                    </w:rPr>
                  </w:pPr>
                  <w:r w:rsidRPr="00304FC4">
                    <w:rPr>
                      <w:rFonts w:ascii="Calibri" w:hAnsi="Calibri" w:cs="Calibri"/>
                      <w:sz w:val="22"/>
                      <w:szCs w:val="22"/>
                    </w:rPr>
                    <w:t xml:space="preserve">not transfer any Personal Data outside of the European Economic Area unless the prior written consent of the Client has been obtained and the following conditions are </w:t>
                  </w:r>
                  <w:proofErr w:type="gramStart"/>
                  <w:r w:rsidRPr="00304FC4">
                    <w:rPr>
                      <w:rFonts w:ascii="Calibri" w:hAnsi="Calibri" w:cs="Calibri"/>
                      <w:sz w:val="22"/>
                      <w:szCs w:val="22"/>
                    </w:rPr>
                    <w:t>fulfilled;</w:t>
                  </w:r>
                  <w:proofErr w:type="gramEnd"/>
                </w:p>
                <w:p w14:paraId="079DF69F" w14:textId="77777777" w:rsidR="00304FC4" w:rsidRDefault="00304FC4" w:rsidP="00EF2642">
                  <w:pPr>
                    <w:pStyle w:val="ListParagraph"/>
                    <w:numPr>
                      <w:ilvl w:val="0"/>
                      <w:numId w:val="32"/>
                    </w:numPr>
                    <w:spacing w:line="360" w:lineRule="auto"/>
                    <w:jc w:val="both"/>
                    <w:rPr>
                      <w:rFonts w:ascii="Calibri" w:hAnsi="Calibri" w:cs="Calibri"/>
                      <w:sz w:val="22"/>
                      <w:szCs w:val="22"/>
                    </w:rPr>
                  </w:pPr>
                  <w:r w:rsidRPr="00304FC4">
                    <w:rPr>
                      <w:rFonts w:ascii="Calibri" w:hAnsi="Calibri" w:cs="Calibri"/>
                      <w:sz w:val="22"/>
                      <w:szCs w:val="22"/>
                    </w:rPr>
                    <w:t xml:space="preserve">appropriate safeguards are in </w:t>
                  </w:r>
                  <w:proofErr w:type="gramStart"/>
                  <w:r w:rsidRPr="00304FC4">
                    <w:rPr>
                      <w:rFonts w:ascii="Calibri" w:hAnsi="Calibri" w:cs="Calibri"/>
                      <w:sz w:val="22"/>
                      <w:szCs w:val="22"/>
                    </w:rPr>
                    <w:t>place  in</w:t>
                  </w:r>
                  <w:proofErr w:type="gramEnd"/>
                  <w:r w:rsidRPr="00304FC4">
                    <w:rPr>
                      <w:rFonts w:ascii="Calibri" w:hAnsi="Calibri" w:cs="Calibri"/>
                      <w:sz w:val="22"/>
                      <w:szCs w:val="22"/>
                    </w:rPr>
                    <w:t xml:space="preserve"> relation to the transfer, to ensure that Personal Data is adequately protected in accordance with Chapter V of Regulation 2016/679 </w:t>
                  </w:r>
                  <w:proofErr w:type="gramStart"/>
                  <w:r w:rsidRPr="00304FC4">
                    <w:rPr>
                      <w:rFonts w:ascii="Calibri" w:hAnsi="Calibri" w:cs="Calibri"/>
                      <w:sz w:val="22"/>
                      <w:szCs w:val="22"/>
                    </w:rPr>
                    <w:t>( General</w:t>
                  </w:r>
                  <w:proofErr w:type="gramEnd"/>
                  <w:r w:rsidRPr="00304FC4">
                    <w:rPr>
                      <w:rFonts w:ascii="Calibri" w:hAnsi="Calibri" w:cs="Calibri"/>
                      <w:sz w:val="22"/>
                      <w:szCs w:val="22"/>
                    </w:rPr>
                    <w:t xml:space="preserve"> Data Protection Regulation</w:t>
                  </w:r>
                  <w:proofErr w:type="gramStart"/>
                  <w:r w:rsidRPr="00304FC4">
                    <w:rPr>
                      <w:rFonts w:ascii="Calibri" w:hAnsi="Calibri" w:cs="Calibri"/>
                      <w:sz w:val="22"/>
                      <w:szCs w:val="22"/>
                    </w:rPr>
                    <w:t>);</w:t>
                  </w:r>
                  <w:proofErr w:type="gramEnd"/>
                  <w:r w:rsidRPr="00304FC4">
                    <w:rPr>
                      <w:rFonts w:ascii="Calibri" w:hAnsi="Calibri" w:cs="Calibri"/>
                      <w:sz w:val="22"/>
                      <w:szCs w:val="22"/>
                    </w:rPr>
                    <w:t xml:space="preserve"> </w:t>
                  </w:r>
                </w:p>
                <w:p w14:paraId="35FDC722" w14:textId="77777777" w:rsidR="00304FC4" w:rsidRDefault="00304FC4" w:rsidP="00EF2642">
                  <w:pPr>
                    <w:pStyle w:val="ListParagraph"/>
                    <w:numPr>
                      <w:ilvl w:val="0"/>
                      <w:numId w:val="32"/>
                    </w:numPr>
                    <w:spacing w:line="360" w:lineRule="auto"/>
                    <w:jc w:val="both"/>
                    <w:rPr>
                      <w:rFonts w:ascii="Calibri" w:hAnsi="Calibri" w:cs="Calibri"/>
                      <w:sz w:val="22"/>
                      <w:szCs w:val="22"/>
                    </w:rPr>
                  </w:pPr>
                  <w:r w:rsidRPr="00304FC4">
                    <w:rPr>
                      <w:rFonts w:ascii="Calibri" w:hAnsi="Calibri" w:cs="Calibri"/>
                      <w:sz w:val="22"/>
                      <w:szCs w:val="22"/>
                    </w:rPr>
                    <w:t xml:space="preserve">the data subject has enforceable rights and effective legal </w:t>
                  </w:r>
                  <w:proofErr w:type="gramStart"/>
                  <w:r w:rsidRPr="00304FC4">
                    <w:rPr>
                      <w:rFonts w:ascii="Calibri" w:hAnsi="Calibri" w:cs="Calibri"/>
                      <w:sz w:val="22"/>
                      <w:szCs w:val="22"/>
                    </w:rPr>
                    <w:t>remedies;</w:t>
                  </w:r>
                  <w:proofErr w:type="gramEnd"/>
                </w:p>
                <w:p w14:paraId="49ED9C98" w14:textId="77777777" w:rsidR="00304FC4" w:rsidRDefault="00304FC4" w:rsidP="00EF2642">
                  <w:pPr>
                    <w:pStyle w:val="ListParagraph"/>
                    <w:numPr>
                      <w:ilvl w:val="0"/>
                      <w:numId w:val="32"/>
                    </w:numPr>
                    <w:spacing w:after="200" w:line="360" w:lineRule="auto"/>
                    <w:jc w:val="both"/>
                    <w:rPr>
                      <w:rFonts w:ascii="Calibri" w:hAnsi="Calibri" w:cs="Calibri"/>
                      <w:sz w:val="22"/>
                      <w:szCs w:val="22"/>
                    </w:rPr>
                  </w:pPr>
                  <w:r w:rsidRPr="00304FC4">
                    <w:rPr>
                      <w:rFonts w:ascii="Calibri" w:hAnsi="Calibri" w:cs="Calibri"/>
                      <w:sz w:val="22"/>
                      <w:szCs w:val="22"/>
                    </w:rPr>
                    <w:t>The Contractor complies with its obligations under the Data Protection Laws by providing an adequate level of protection to any Personal Data that is transferred; and</w:t>
                  </w:r>
                </w:p>
                <w:p w14:paraId="45AEA61A" w14:textId="1ACCB218" w:rsidR="00304FC4" w:rsidRPr="00304FC4" w:rsidRDefault="00304FC4" w:rsidP="00EF2642">
                  <w:pPr>
                    <w:pStyle w:val="ListParagraph"/>
                    <w:numPr>
                      <w:ilvl w:val="0"/>
                      <w:numId w:val="32"/>
                    </w:numPr>
                    <w:spacing w:after="200" w:line="360" w:lineRule="auto"/>
                    <w:jc w:val="both"/>
                    <w:rPr>
                      <w:rFonts w:ascii="Calibri" w:hAnsi="Calibri" w:cs="Calibri"/>
                      <w:sz w:val="22"/>
                      <w:szCs w:val="22"/>
                    </w:rPr>
                  </w:pPr>
                  <w:r w:rsidRPr="00304FC4">
                    <w:rPr>
                      <w:rFonts w:ascii="Calibri" w:hAnsi="Calibri" w:cs="Calibri"/>
                      <w:sz w:val="22"/>
                      <w:szCs w:val="22"/>
                    </w:rPr>
                    <w:t>The Contractor complies with reasonable instructions notified to it in advance by the Client with respect to the processing of the Personal Data;</w:t>
                  </w:r>
                </w:p>
              </w:tc>
            </w:tr>
            <w:tr w:rsidR="00304FC4" w14:paraId="07B29986" w14:textId="77777777" w:rsidTr="00FC446C">
              <w:trPr>
                <w:trHeight w:val="1757"/>
              </w:trPr>
              <w:tc>
                <w:tcPr>
                  <w:tcW w:w="621" w:type="dxa"/>
                </w:tcPr>
                <w:p w14:paraId="785D2D50" w14:textId="69B86878" w:rsidR="00304FC4" w:rsidRDefault="00304FC4" w:rsidP="009226C3">
                  <w:pPr>
                    <w:rPr>
                      <w:rFonts w:ascii="Calibri" w:hAnsi="Calibri" w:cs="Calibri"/>
                      <w:color w:val="0000FF"/>
                      <w:sz w:val="22"/>
                      <w:szCs w:val="22"/>
                    </w:rPr>
                  </w:pPr>
                  <w:r>
                    <w:rPr>
                      <w:rFonts w:ascii="Calibri" w:hAnsi="Calibri" w:cs="Calibri"/>
                      <w:color w:val="0000FF"/>
                      <w:sz w:val="22"/>
                      <w:szCs w:val="22"/>
                    </w:rPr>
                    <w:t>E.</w:t>
                  </w:r>
                </w:p>
              </w:tc>
              <w:tc>
                <w:tcPr>
                  <w:tcW w:w="8666" w:type="dxa"/>
                </w:tcPr>
                <w:p w14:paraId="29A05A3D" w14:textId="37CD2179" w:rsidR="00304FC4" w:rsidRDefault="00304FC4" w:rsidP="00304FC4">
                  <w:pPr>
                    <w:spacing w:after="240" w:line="317" w:lineRule="auto"/>
                    <w:jc w:val="both"/>
                    <w:rPr>
                      <w:rFonts w:ascii="Calibri" w:hAnsi="Calibri" w:cs="Calibri"/>
                      <w:sz w:val="22"/>
                      <w:szCs w:val="22"/>
                    </w:rPr>
                  </w:pPr>
                  <w:r w:rsidRPr="00304FC4">
                    <w:rPr>
                      <w:rFonts w:ascii="Calibri" w:hAnsi="Calibri" w:cs="Calibri"/>
                      <w:sz w:val="22"/>
                      <w:szCs w:val="22"/>
                    </w:rPr>
                    <w:t xml:space="preserve"> 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tc>
            </w:tr>
            <w:tr w:rsidR="00304FC4" w14:paraId="3AEAEEED" w14:textId="77777777" w:rsidTr="00FC446C">
              <w:trPr>
                <w:trHeight w:val="1757"/>
              </w:trPr>
              <w:tc>
                <w:tcPr>
                  <w:tcW w:w="621" w:type="dxa"/>
                </w:tcPr>
                <w:p w14:paraId="0591C809" w14:textId="61DCBFB4" w:rsidR="00304FC4" w:rsidRDefault="00304FC4" w:rsidP="009226C3">
                  <w:pPr>
                    <w:rPr>
                      <w:rFonts w:ascii="Calibri" w:hAnsi="Calibri" w:cs="Calibri"/>
                      <w:color w:val="0000FF"/>
                      <w:sz w:val="22"/>
                      <w:szCs w:val="22"/>
                    </w:rPr>
                  </w:pPr>
                  <w:r>
                    <w:rPr>
                      <w:rFonts w:ascii="Calibri" w:hAnsi="Calibri" w:cs="Calibri"/>
                      <w:color w:val="0000FF"/>
                      <w:sz w:val="22"/>
                      <w:szCs w:val="22"/>
                    </w:rPr>
                    <w:t>F.</w:t>
                  </w:r>
                </w:p>
              </w:tc>
              <w:tc>
                <w:tcPr>
                  <w:tcW w:w="8666" w:type="dxa"/>
                </w:tcPr>
                <w:p w14:paraId="44B3A5C2" w14:textId="5D52A69D" w:rsidR="00304FC4" w:rsidRPr="00304FC4" w:rsidRDefault="00FC446C" w:rsidP="00FC446C">
                  <w:pPr>
                    <w:spacing w:line="317" w:lineRule="auto"/>
                    <w:jc w:val="both"/>
                    <w:rPr>
                      <w:rFonts w:ascii="Calibri" w:hAnsi="Calibri" w:cs="Calibri"/>
                      <w:sz w:val="22"/>
                      <w:szCs w:val="22"/>
                    </w:rPr>
                  </w:pPr>
                  <w:r w:rsidRPr="00FC446C">
                    <w:rPr>
                      <w:rFonts w:ascii="Calibri" w:hAnsi="Calibri" w:cs="Calibri"/>
                      <w:sz w:val="22"/>
                      <w:szCs w:val="22"/>
                    </w:rPr>
                    <w:t>The Contractor shall without undue delay report in writing to the Client any data compromise involving Personal Data, or any circumstances that could have resulted in unauthorised access to or disclosure of Personal Data.</w:t>
                  </w:r>
                </w:p>
              </w:tc>
            </w:tr>
            <w:tr w:rsidR="00FC446C" w14:paraId="67B13092" w14:textId="77777777" w:rsidTr="00FC446C">
              <w:trPr>
                <w:trHeight w:val="1757"/>
              </w:trPr>
              <w:tc>
                <w:tcPr>
                  <w:tcW w:w="621" w:type="dxa"/>
                </w:tcPr>
                <w:p w14:paraId="1AE1531F" w14:textId="13A12E07" w:rsidR="00FC446C" w:rsidRDefault="00FC446C" w:rsidP="009226C3">
                  <w:pPr>
                    <w:rPr>
                      <w:rFonts w:ascii="Calibri" w:hAnsi="Calibri" w:cs="Calibri"/>
                      <w:color w:val="0000FF"/>
                      <w:sz w:val="22"/>
                      <w:szCs w:val="22"/>
                    </w:rPr>
                  </w:pPr>
                  <w:r>
                    <w:rPr>
                      <w:rFonts w:ascii="Calibri" w:hAnsi="Calibri" w:cs="Calibri"/>
                      <w:color w:val="0000FF"/>
                      <w:sz w:val="22"/>
                      <w:szCs w:val="22"/>
                    </w:rPr>
                    <w:t>G.</w:t>
                  </w:r>
                </w:p>
              </w:tc>
              <w:tc>
                <w:tcPr>
                  <w:tcW w:w="8666" w:type="dxa"/>
                </w:tcPr>
                <w:p w14:paraId="513E8CED" w14:textId="374B946E"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The Contractor shall assist the Client in ensuring compliance with its obligations under the Data Protection Laws with respect to security, impact assessments and consultations with supervisory authorities and regulators.</w:t>
                  </w:r>
                </w:p>
              </w:tc>
            </w:tr>
            <w:tr w:rsidR="00FC446C" w14:paraId="09F116EB" w14:textId="77777777" w:rsidTr="00FC446C">
              <w:trPr>
                <w:trHeight w:val="1757"/>
              </w:trPr>
              <w:tc>
                <w:tcPr>
                  <w:tcW w:w="621" w:type="dxa"/>
                </w:tcPr>
                <w:p w14:paraId="5BB3B12B" w14:textId="0108EB19" w:rsidR="00FC446C" w:rsidRDefault="00FC446C" w:rsidP="009226C3">
                  <w:pPr>
                    <w:rPr>
                      <w:rFonts w:ascii="Calibri" w:hAnsi="Calibri" w:cs="Calibri"/>
                      <w:color w:val="0000FF"/>
                      <w:sz w:val="22"/>
                      <w:szCs w:val="22"/>
                    </w:rPr>
                  </w:pPr>
                  <w:r>
                    <w:rPr>
                      <w:rFonts w:ascii="Calibri" w:hAnsi="Calibri" w:cs="Calibri"/>
                      <w:color w:val="0000FF"/>
                      <w:sz w:val="22"/>
                      <w:szCs w:val="22"/>
                    </w:rPr>
                    <w:t>H.</w:t>
                  </w:r>
                </w:p>
              </w:tc>
              <w:tc>
                <w:tcPr>
                  <w:tcW w:w="8666" w:type="dxa"/>
                </w:tcPr>
                <w:p w14:paraId="17A0ABF2" w14:textId="65D44910"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tc>
            </w:tr>
            <w:tr w:rsidR="00FC446C" w14:paraId="44101D3A" w14:textId="77777777" w:rsidTr="00FC446C">
              <w:trPr>
                <w:trHeight w:val="1757"/>
              </w:trPr>
              <w:tc>
                <w:tcPr>
                  <w:tcW w:w="621" w:type="dxa"/>
                </w:tcPr>
                <w:p w14:paraId="0C4F1ADE" w14:textId="0D9EC5A4" w:rsidR="00FC446C" w:rsidRDefault="00FC446C" w:rsidP="009226C3">
                  <w:pPr>
                    <w:rPr>
                      <w:rFonts w:ascii="Calibri" w:hAnsi="Calibri" w:cs="Calibri"/>
                      <w:color w:val="0000FF"/>
                      <w:sz w:val="22"/>
                      <w:szCs w:val="22"/>
                    </w:rPr>
                  </w:pPr>
                  <w:r>
                    <w:rPr>
                      <w:rFonts w:ascii="Calibri" w:hAnsi="Calibri" w:cs="Calibri"/>
                      <w:color w:val="0000FF"/>
                      <w:sz w:val="22"/>
                      <w:szCs w:val="22"/>
                    </w:rPr>
                    <w:t>I.</w:t>
                  </w:r>
                </w:p>
              </w:tc>
              <w:tc>
                <w:tcPr>
                  <w:tcW w:w="8666" w:type="dxa"/>
                </w:tcPr>
                <w:p w14:paraId="51C66B53" w14:textId="0235A870"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The Contractor shall permit the Client, the Office of the Data Protection Commissioner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tc>
            </w:tr>
            <w:tr w:rsidR="00FC446C" w14:paraId="32FC8CD5" w14:textId="77777777" w:rsidTr="00FC446C">
              <w:trPr>
                <w:trHeight w:val="1191"/>
              </w:trPr>
              <w:tc>
                <w:tcPr>
                  <w:tcW w:w="621" w:type="dxa"/>
                </w:tcPr>
                <w:p w14:paraId="6606EAE1" w14:textId="1F10E997" w:rsidR="00FC446C" w:rsidRDefault="00FC446C" w:rsidP="009226C3">
                  <w:pPr>
                    <w:rPr>
                      <w:rFonts w:ascii="Calibri" w:hAnsi="Calibri" w:cs="Calibri"/>
                      <w:color w:val="0000FF"/>
                      <w:sz w:val="22"/>
                      <w:szCs w:val="22"/>
                    </w:rPr>
                  </w:pPr>
                  <w:r>
                    <w:rPr>
                      <w:rFonts w:ascii="Calibri" w:hAnsi="Calibri" w:cs="Calibri"/>
                      <w:color w:val="0000FF"/>
                      <w:sz w:val="22"/>
                      <w:szCs w:val="22"/>
                    </w:rPr>
                    <w:t>J.</w:t>
                  </w:r>
                </w:p>
              </w:tc>
              <w:tc>
                <w:tcPr>
                  <w:tcW w:w="8666" w:type="dxa"/>
                </w:tcPr>
                <w:p w14:paraId="326DA26A" w14:textId="3D1145B0"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 xml:space="preserve">The Contractor shall fully comply </w:t>
                  </w:r>
                  <w:proofErr w:type="gramStart"/>
                  <w:r w:rsidRPr="00FC446C">
                    <w:rPr>
                      <w:rFonts w:ascii="Calibri" w:hAnsi="Calibri" w:cs="Calibri"/>
                      <w:sz w:val="22"/>
                      <w:szCs w:val="22"/>
                    </w:rPr>
                    <w:t>with, and</w:t>
                  </w:r>
                  <w:proofErr w:type="gramEnd"/>
                  <w:r w:rsidRPr="00FC446C">
                    <w:rPr>
                      <w:rFonts w:ascii="Calibri" w:hAnsi="Calibri" w:cs="Calibri"/>
                      <w:sz w:val="22"/>
                      <w:szCs w:val="22"/>
                    </w:rPr>
                    <w:t xml:space="preserve"> implement policies which are communicated or notified to the Contractor by the Client from time to time.</w:t>
                  </w:r>
                </w:p>
              </w:tc>
            </w:tr>
            <w:tr w:rsidR="00FC446C" w14:paraId="2A3B3B96" w14:textId="77777777" w:rsidTr="00FC446C">
              <w:trPr>
                <w:trHeight w:val="1417"/>
              </w:trPr>
              <w:tc>
                <w:tcPr>
                  <w:tcW w:w="621" w:type="dxa"/>
                </w:tcPr>
                <w:p w14:paraId="203F7F97" w14:textId="3D69ABCE" w:rsidR="00FC446C" w:rsidRDefault="00FC446C" w:rsidP="009226C3">
                  <w:pPr>
                    <w:rPr>
                      <w:rFonts w:ascii="Calibri" w:hAnsi="Calibri" w:cs="Calibri"/>
                      <w:color w:val="0000FF"/>
                      <w:sz w:val="22"/>
                      <w:szCs w:val="22"/>
                    </w:rPr>
                  </w:pPr>
                  <w:r>
                    <w:rPr>
                      <w:rFonts w:ascii="Calibri" w:hAnsi="Calibri" w:cs="Calibri"/>
                      <w:color w:val="0000FF"/>
                      <w:sz w:val="22"/>
                      <w:szCs w:val="22"/>
                    </w:rPr>
                    <w:t>K.</w:t>
                  </w:r>
                </w:p>
              </w:tc>
              <w:tc>
                <w:tcPr>
                  <w:tcW w:w="8666" w:type="dxa"/>
                </w:tcPr>
                <w:p w14:paraId="3F0E7F6D" w14:textId="02EE06E7"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The Contractor shall maintain complete and accurate records and information to demonstrate its compliance with this clause 25 and allow for inspections and contribute to any audits by the Client or the Client’s designated auditor.</w:t>
                  </w:r>
                </w:p>
              </w:tc>
            </w:tr>
            <w:tr w:rsidR="00FC446C" w14:paraId="470359AB" w14:textId="77777777" w:rsidTr="00FC446C">
              <w:trPr>
                <w:trHeight w:val="1417"/>
              </w:trPr>
              <w:tc>
                <w:tcPr>
                  <w:tcW w:w="621" w:type="dxa"/>
                </w:tcPr>
                <w:p w14:paraId="0EEECEFF" w14:textId="6693C96A" w:rsidR="00FC446C" w:rsidRDefault="00FC446C" w:rsidP="009226C3">
                  <w:pPr>
                    <w:rPr>
                      <w:rFonts w:ascii="Calibri" w:hAnsi="Calibri" w:cs="Calibri"/>
                      <w:color w:val="0000FF"/>
                      <w:sz w:val="22"/>
                      <w:szCs w:val="22"/>
                    </w:rPr>
                  </w:pPr>
                  <w:r>
                    <w:rPr>
                      <w:rFonts w:ascii="Calibri" w:hAnsi="Calibri" w:cs="Calibri"/>
                      <w:color w:val="0000FF"/>
                      <w:sz w:val="22"/>
                      <w:szCs w:val="22"/>
                    </w:rPr>
                    <w:t>L.</w:t>
                  </w:r>
                </w:p>
              </w:tc>
              <w:tc>
                <w:tcPr>
                  <w:tcW w:w="8666" w:type="dxa"/>
                </w:tcPr>
                <w:p w14:paraId="609C3705" w14:textId="1782F41F" w:rsidR="00FC446C" w:rsidRPr="00FC446C" w:rsidRDefault="00FC446C" w:rsidP="00FC446C">
                  <w:pPr>
                    <w:spacing w:line="317" w:lineRule="auto"/>
                    <w:jc w:val="both"/>
                    <w:rPr>
                      <w:rFonts w:ascii="Calibri" w:hAnsi="Calibri" w:cs="Calibri"/>
                      <w:sz w:val="22"/>
                      <w:szCs w:val="22"/>
                    </w:rPr>
                  </w:pPr>
                  <w:r w:rsidRPr="00FC446C">
                    <w:rPr>
                      <w:rFonts w:ascii="Calibri" w:hAnsi="Calibri" w:cs="Calibri"/>
                      <w:sz w:val="22"/>
                      <w:szCs w:val="22"/>
                    </w:rPr>
                    <w:t xml:space="preserve">The Contractor </w:t>
                  </w:r>
                  <w:proofErr w:type="gramStart"/>
                  <w:r w:rsidRPr="00FC446C">
                    <w:rPr>
                      <w:rFonts w:ascii="Calibri" w:hAnsi="Calibri" w:cs="Calibri"/>
                      <w:sz w:val="22"/>
                      <w:szCs w:val="22"/>
                    </w:rPr>
                    <w:t>shall:-</w:t>
                  </w:r>
                  <w:proofErr w:type="gramEnd"/>
                </w:p>
                <w:p w14:paraId="63F7A643" w14:textId="77777777" w:rsidR="00FC446C" w:rsidRPr="00FC446C" w:rsidRDefault="00FC446C" w:rsidP="00FC446C">
                  <w:pPr>
                    <w:spacing w:line="317" w:lineRule="auto"/>
                    <w:ind w:left="720"/>
                    <w:jc w:val="both"/>
                    <w:rPr>
                      <w:rFonts w:ascii="Calibri" w:hAnsi="Calibri" w:cs="Calibri"/>
                      <w:sz w:val="22"/>
                      <w:szCs w:val="22"/>
                    </w:rPr>
                  </w:pPr>
                  <w:r w:rsidRPr="00FC446C">
                    <w:rPr>
                      <w:rFonts w:ascii="Calibri" w:hAnsi="Calibri" w:cs="Calibri"/>
                      <w:sz w:val="22"/>
                      <w:szCs w:val="22"/>
                    </w:rPr>
                    <w:t xml:space="preserve">(1) take all reasonable precautions to preserve the integrity of any Personal Data which it processes and to prevent any corruption or loss of such Personal </w:t>
                  </w:r>
                  <w:proofErr w:type="gramStart"/>
                  <w:r w:rsidRPr="00FC446C">
                    <w:rPr>
                      <w:rFonts w:ascii="Calibri" w:hAnsi="Calibri" w:cs="Calibri"/>
                      <w:sz w:val="22"/>
                      <w:szCs w:val="22"/>
                    </w:rPr>
                    <w:t>Data;</w:t>
                  </w:r>
                  <w:proofErr w:type="gramEnd"/>
                </w:p>
                <w:p w14:paraId="2EB24450" w14:textId="77777777" w:rsidR="00FC446C" w:rsidRPr="00FC446C" w:rsidRDefault="00FC446C" w:rsidP="00FC446C">
                  <w:pPr>
                    <w:spacing w:line="317" w:lineRule="auto"/>
                    <w:ind w:left="720"/>
                    <w:jc w:val="both"/>
                    <w:rPr>
                      <w:rFonts w:ascii="Calibri" w:hAnsi="Calibri" w:cs="Calibri"/>
                      <w:sz w:val="22"/>
                      <w:szCs w:val="22"/>
                    </w:rPr>
                  </w:pPr>
                  <w:r w:rsidRPr="00FC446C">
                    <w:rPr>
                      <w:rFonts w:ascii="Calibri" w:hAnsi="Calibri" w:cs="Calibri"/>
                      <w:sz w:val="22"/>
                      <w:szCs w:val="22"/>
                    </w:rPr>
                    <w:t xml:space="preserve">(2) ensure that a back-up copy of </w:t>
                  </w:r>
                  <w:proofErr w:type="gramStart"/>
                  <w:r w:rsidRPr="00FC446C">
                    <w:rPr>
                      <w:rFonts w:ascii="Calibri" w:hAnsi="Calibri" w:cs="Calibri"/>
                      <w:sz w:val="22"/>
                      <w:szCs w:val="22"/>
                    </w:rPr>
                    <w:t>any and all</w:t>
                  </w:r>
                  <w:proofErr w:type="gramEnd"/>
                  <w:r w:rsidRPr="00FC446C">
                    <w:rPr>
                      <w:rFonts w:ascii="Calibri" w:hAnsi="Calibri" w:cs="Calibri"/>
                      <w:sz w:val="22"/>
                      <w:szCs w:val="22"/>
                    </w:rPr>
                    <w:t xml:space="preserve"> such Personal Data is made [insert frequency] and this copy is recorded on media from which the data can be reloaded if there is any corruption or loss of the data; and</w:t>
                  </w:r>
                </w:p>
                <w:p w14:paraId="7A87CE54" w14:textId="07F38117" w:rsidR="00FC446C" w:rsidRPr="00FC446C" w:rsidRDefault="00FC446C" w:rsidP="00FC446C">
                  <w:pPr>
                    <w:spacing w:after="240" w:line="317" w:lineRule="auto"/>
                    <w:ind w:left="720"/>
                    <w:jc w:val="both"/>
                    <w:rPr>
                      <w:rFonts w:ascii="Calibri" w:hAnsi="Calibri" w:cs="Calibri"/>
                      <w:sz w:val="22"/>
                      <w:szCs w:val="22"/>
                    </w:rPr>
                  </w:pPr>
                  <w:r w:rsidRPr="00FC446C">
                    <w:rPr>
                      <w:rFonts w:ascii="Calibri" w:hAnsi="Calibri" w:cs="Calibri"/>
                      <w:sz w:val="22"/>
                      <w:szCs w:val="22"/>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tc>
            </w:tr>
            <w:tr w:rsidR="00FC446C" w14:paraId="5741FCC7" w14:textId="77777777" w:rsidTr="00FC446C">
              <w:trPr>
                <w:trHeight w:val="1417"/>
              </w:trPr>
              <w:tc>
                <w:tcPr>
                  <w:tcW w:w="621" w:type="dxa"/>
                </w:tcPr>
                <w:p w14:paraId="372D7030" w14:textId="198B3F2E" w:rsidR="00FC446C" w:rsidRDefault="00FC446C" w:rsidP="009226C3">
                  <w:pPr>
                    <w:rPr>
                      <w:rFonts w:ascii="Calibri" w:hAnsi="Calibri" w:cs="Calibri"/>
                      <w:color w:val="0000FF"/>
                      <w:sz w:val="22"/>
                      <w:szCs w:val="22"/>
                    </w:rPr>
                  </w:pPr>
                  <w:r>
                    <w:rPr>
                      <w:rFonts w:ascii="Calibri" w:hAnsi="Calibri" w:cs="Calibri"/>
                      <w:color w:val="0000FF"/>
                      <w:sz w:val="22"/>
                      <w:szCs w:val="22"/>
                    </w:rPr>
                    <w:t>M</w:t>
                  </w:r>
                </w:p>
              </w:tc>
              <w:tc>
                <w:tcPr>
                  <w:tcW w:w="8666" w:type="dxa"/>
                </w:tcPr>
                <w:p w14:paraId="19A35F08" w14:textId="77777777" w:rsidR="00B26388" w:rsidRPr="00B26388" w:rsidRDefault="00B26388" w:rsidP="00B26388">
                  <w:pPr>
                    <w:spacing w:after="120" w:line="276" w:lineRule="auto"/>
                    <w:rPr>
                      <w:rFonts w:asciiTheme="minorHAnsi" w:hAnsiTheme="minorHAnsi"/>
                      <w:color w:val="FF0000"/>
                      <w:szCs w:val="22"/>
                      <w:lang w:val="en-IE"/>
                    </w:rPr>
                  </w:pPr>
                  <w:r w:rsidRPr="00B26388">
                    <w:rPr>
                      <w:rFonts w:asciiTheme="minorHAnsi" w:hAnsiTheme="minorHAnsi"/>
                      <w:color w:val="FF0000"/>
                    </w:rPr>
                    <w:t xml:space="preserve">(IF YOU ARE NOT CONSENTING TO A </w:t>
                  </w:r>
                  <w:proofErr w:type="gramStart"/>
                  <w:r w:rsidRPr="00B26388">
                    <w:rPr>
                      <w:rFonts w:asciiTheme="minorHAnsi" w:hAnsiTheme="minorHAnsi"/>
                      <w:color w:val="FF0000"/>
                    </w:rPr>
                    <w:t>THIRD PARTY</w:t>
                  </w:r>
                  <w:proofErr w:type="gramEnd"/>
                  <w:r w:rsidRPr="00B26388">
                    <w:rPr>
                      <w:rFonts w:asciiTheme="minorHAnsi" w:hAnsiTheme="minorHAnsi"/>
                      <w:color w:val="FF0000"/>
                    </w:rPr>
                    <w:t xml:space="preserve"> PROCESSOR – DELETE IF NOT IN USE)</w:t>
                  </w:r>
                </w:p>
                <w:p w14:paraId="484369F4" w14:textId="77F813F8" w:rsidR="00FC446C" w:rsidRPr="00FC446C" w:rsidRDefault="00FC446C" w:rsidP="00FC446C">
                  <w:pPr>
                    <w:spacing w:after="240" w:line="317" w:lineRule="auto"/>
                    <w:jc w:val="both"/>
                    <w:rPr>
                      <w:rFonts w:ascii="Calibri" w:hAnsi="Calibri" w:cs="Calibri"/>
                      <w:sz w:val="22"/>
                      <w:szCs w:val="22"/>
                    </w:rPr>
                  </w:pPr>
                  <w:r w:rsidRPr="00FC446C">
                    <w:rPr>
                      <w:rFonts w:ascii="Calibri" w:hAnsi="Calibri" w:cs="Calibri"/>
                      <w:sz w:val="22"/>
                      <w:szCs w:val="22"/>
                    </w:rPr>
                    <w:t xml:space="preserve">The Client does not consent to the Contractor appointing any </w:t>
                  </w:r>
                  <w:proofErr w:type="gramStart"/>
                  <w:r w:rsidRPr="00FC446C">
                    <w:rPr>
                      <w:rFonts w:ascii="Calibri" w:hAnsi="Calibri" w:cs="Calibri"/>
                      <w:sz w:val="22"/>
                      <w:szCs w:val="22"/>
                    </w:rPr>
                    <w:t>third party</w:t>
                  </w:r>
                  <w:proofErr w:type="gramEnd"/>
                  <w:r w:rsidRPr="00FC446C">
                    <w:rPr>
                      <w:rFonts w:ascii="Calibri" w:hAnsi="Calibri" w:cs="Calibri"/>
                      <w:sz w:val="22"/>
                      <w:szCs w:val="22"/>
                    </w:rPr>
                    <w:t xml:space="preserve"> processor of Personal Data under this agreement </w:t>
                  </w:r>
                </w:p>
                <w:p w14:paraId="5D449B77" w14:textId="77777777" w:rsidR="00FC446C" w:rsidRPr="00FC446C" w:rsidRDefault="00FC446C" w:rsidP="00FC446C">
                  <w:pPr>
                    <w:spacing w:after="240" w:line="317" w:lineRule="auto"/>
                    <w:jc w:val="both"/>
                    <w:rPr>
                      <w:rFonts w:ascii="Calibri" w:hAnsi="Calibri" w:cs="Calibri"/>
                      <w:sz w:val="22"/>
                      <w:szCs w:val="22"/>
                    </w:rPr>
                  </w:pPr>
                  <w:r w:rsidRPr="00FC446C">
                    <w:rPr>
                      <w:rFonts w:ascii="Calibri" w:hAnsi="Calibri" w:cs="Calibri"/>
                      <w:sz w:val="22"/>
                      <w:szCs w:val="22"/>
                    </w:rPr>
                    <w:t xml:space="preserve">OR </w:t>
                  </w:r>
                </w:p>
                <w:p w14:paraId="56B8A7A4" w14:textId="77777777" w:rsidR="00B26388" w:rsidRPr="002873D4" w:rsidRDefault="00B26388" w:rsidP="00B26388">
                  <w:pPr>
                    <w:rPr>
                      <w:rFonts w:ascii="Calibri" w:hAnsi="Calibri"/>
                      <w:color w:val="FF0000"/>
                      <w:szCs w:val="22"/>
                      <w:lang w:val="en-IE"/>
                    </w:rPr>
                  </w:pPr>
                  <w:r w:rsidRPr="002873D4">
                    <w:rPr>
                      <w:rFonts w:ascii="Calibri" w:hAnsi="Calibri"/>
                      <w:color w:val="FF0000"/>
                    </w:rPr>
                    <w:t xml:space="preserve">(OR IF USING A </w:t>
                  </w:r>
                  <w:proofErr w:type="gramStart"/>
                  <w:r w:rsidRPr="002873D4">
                    <w:rPr>
                      <w:rFonts w:ascii="Calibri" w:hAnsi="Calibri"/>
                      <w:color w:val="FF0000"/>
                    </w:rPr>
                    <w:t>THIRD PARTY</w:t>
                  </w:r>
                  <w:proofErr w:type="gramEnd"/>
                  <w:r w:rsidRPr="002873D4">
                    <w:rPr>
                      <w:rFonts w:ascii="Calibri" w:hAnsi="Calibri"/>
                      <w:color w:val="FF0000"/>
                    </w:rPr>
                    <w:t xml:space="preserve"> PROCESSOR – DELETE IF NOT IN USE)</w:t>
                  </w:r>
                </w:p>
                <w:p w14:paraId="6535AD30" w14:textId="2C0D1EAA" w:rsidR="00FC446C" w:rsidRPr="00FC446C" w:rsidRDefault="00FC446C" w:rsidP="00FC446C">
                  <w:pPr>
                    <w:spacing w:after="240" w:line="317" w:lineRule="auto"/>
                    <w:jc w:val="both"/>
                    <w:rPr>
                      <w:rFonts w:ascii="Calibri" w:hAnsi="Calibri" w:cs="Calibri"/>
                      <w:sz w:val="22"/>
                      <w:szCs w:val="22"/>
                    </w:rPr>
                  </w:pPr>
                  <w:r w:rsidRPr="00FC446C">
                    <w:rPr>
                      <w:rFonts w:ascii="Calibri" w:hAnsi="Calibri" w:cs="Calibri"/>
                      <w:sz w:val="22"/>
                      <w:szCs w:val="22"/>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tc>
            </w:tr>
            <w:tr w:rsidR="00FC446C" w14:paraId="181D1BDD" w14:textId="77777777" w:rsidTr="00FC446C">
              <w:trPr>
                <w:trHeight w:val="1020"/>
              </w:trPr>
              <w:tc>
                <w:tcPr>
                  <w:tcW w:w="621" w:type="dxa"/>
                </w:tcPr>
                <w:p w14:paraId="705EFF32" w14:textId="2FC2AEC6" w:rsidR="00FC446C" w:rsidRDefault="00FC446C" w:rsidP="009226C3">
                  <w:pPr>
                    <w:rPr>
                      <w:rFonts w:ascii="Calibri" w:hAnsi="Calibri" w:cs="Calibri"/>
                      <w:color w:val="0000FF"/>
                      <w:sz w:val="22"/>
                      <w:szCs w:val="22"/>
                    </w:rPr>
                  </w:pPr>
                  <w:r>
                    <w:rPr>
                      <w:rFonts w:ascii="Calibri" w:hAnsi="Calibri" w:cs="Calibri"/>
                      <w:color w:val="0000FF"/>
                      <w:sz w:val="22"/>
                      <w:szCs w:val="22"/>
                    </w:rPr>
                    <w:t>N.</w:t>
                  </w:r>
                </w:p>
              </w:tc>
              <w:tc>
                <w:tcPr>
                  <w:tcW w:w="8666" w:type="dxa"/>
                </w:tcPr>
                <w:p w14:paraId="0771141C" w14:textId="53C7FCDA" w:rsidR="00FC446C" w:rsidRPr="00FC446C" w:rsidRDefault="00FC446C" w:rsidP="00754164">
                  <w:pPr>
                    <w:spacing w:after="240" w:line="317" w:lineRule="auto"/>
                    <w:jc w:val="both"/>
                    <w:rPr>
                      <w:rFonts w:ascii="Calibri" w:hAnsi="Calibri" w:cs="Calibri"/>
                      <w:sz w:val="22"/>
                      <w:szCs w:val="22"/>
                    </w:rPr>
                  </w:pPr>
                  <w:r w:rsidRPr="00FC446C">
                    <w:rPr>
                      <w:rFonts w:ascii="Calibri" w:hAnsi="Calibri" w:cs="Calibri"/>
                      <w:sz w:val="22"/>
                      <w:szCs w:val="22"/>
                    </w:rPr>
                    <w:t>Save for clauses 25B, 25C, 2</w:t>
                  </w:r>
                  <w:r w:rsidR="00754164">
                    <w:rPr>
                      <w:rFonts w:ascii="Calibri" w:hAnsi="Calibri" w:cs="Calibri"/>
                      <w:sz w:val="22"/>
                      <w:szCs w:val="22"/>
                    </w:rPr>
                    <w:t>5</w:t>
                  </w:r>
                  <w:proofErr w:type="gramStart"/>
                  <w:r w:rsidRPr="00FC446C">
                    <w:rPr>
                      <w:rFonts w:ascii="Calibri" w:hAnsi="Calibri" w:cs="Calibri"/>
                      <w:sz w:val="22"/>
                      <w:szCs w:val="22"/>
                    </w:rPr>
                    <w:t>D(</w:t>
                  </w:r>
                  <w:proofErr w:type="gramEnd"/>
                  <w:r w:rsidRPr="00FC446C">
                    <w:rPr>
                      <w:rFonts w:ascii="Calibri" w:hAnsi="Calibri" w:cs="Calibri"/>
                      <w:sz w:val="22"/>
                      <w:szCs w:val="22"/>
                    </w:rPr>
                    <w:t>4) and 25E, all the obligations on the Contractor in this clause 25 relating to the processing of Personal Data shall apply to the processing of all Data.</w:t>
                  </w:r>
                </w:p>
              </w:tc>
            </w:tr>
            <w:tr w:rsidR="00FC446C" w14:paraId="2B7028EF" w14:textId="77777777" w:rsidTr="00FC446C">
              <w:trPr>
                <w:trHeight w:val="1020"/>
              </w:trPr>
              <w:tc>
                <w:tcPr>
                  <w:tcW w:w="621" w:type="dxa"/>
                </w:tcPr>
                <w:p w14:paraId="6029B2E9" w14:textId="08DF2182" w:rsidR="00FC446C" w:rsidRDefault="00FC446C" w:rsidP="009226C3">
                  <w:pPr>
                    <w:rPr>
                      <w:rFonts w:ascii="Calibri" w:hAnsi="Calibri" w:cs="Calibri"/>
                      <w:color w:val="0000FF"/>
                      <w:sz w:val="22"/>
                      <w:szCs w:val="22"/>
                    </w:rPr>
                  </w:pPr>
                  <w:r>
                    <w:rPr>
                      <w:rFonts w:ascii="Calibri" w:hAnsi="Calibri" w:cs="Calibri"/>
                      <w:color w:val="0000FF"/>
                      <w:sz w:val="22"/>
                      <w:szCs w:val="22"/>
                    </w:rPr>
                    <w:t>O.</w:t>
                  </w:r>
                </w:p>
              </w:tc>
              <w:tc>
                <w:tcPr>
                  <w:tcW w:w="8666" w:type="dxa"/>
                </w:tcPr>
                <w:p w14:paraId="3AC179F3" w14:textId="5C2C7F52" w:rsidR="00FC446C" w:rsidRPr="00FC446C" w:rsidRDefault="00FC446C" w:rsidP="00FC446C">
                  <w:pPr>
                    <w:spacing w:after="240" w:line="317" w:lineRule="auto"/>
                    <w:jc w:val="both"/>
                    <w:rPr>
                      <w:rFonts w:ascii="Calibri" w:hAnsi="Calibri" w:cs="Calibri"/>
                      <w:sz w:val="22"/>
                      <w:szCs w:val="22"/>
                    </w:rPr>
                  </w:pPr>
                  <w:r w:rsidRPr="00FC446C">
                    <w:rPr>
                      <w:rFonts w:ascii="Calibri" w:hAnsi="Calibri" w:cs="Calibri"/>
                      <w:sz w:val="22"/>
                      <w:szCs w:val="22"/>
                    </w:rPr>
                    <w:t>The provisions of this clause 25 shall survive termination and or expiry of this Agreement for any reason.</w:t>
                  </w:r>
                </w:p>
              </w:tc>
            </w:tr>
            <w:tr w:rsidR="009257B6" w14:paraId="41360DED" w14:textId="77777777" w:rsidTr="00FC446C">
              <w:tc>
                <w:tcPr>
                  <w:tcW w:w="621" w:type="dxa"/>
                </w:tcPr>
                <w:p w14:paraId="4D43E191" w14:textId="77777777" w:rsidR="009257B6" w:rsidRPr="00581B1E" w:rsidRDefault="009257B6" w:rsidP="009226C3">
                  <w:pPr>
                    <w:rPr>
                      <w:rFonts w:ascii="Calibri" w:hAnsi="Calibri" w:cs="Calibri"/>
                      <w:color w:val="0000FF"/>
                      <w:sz w:val="22"/>
                      <w:szCs w:val="22"/>
                    </w:rPr>
                  </w:pPr>
                </w:p>
              </w:tc>
              <w:tc>
                <w:tcPr>
                  <w:tcW w:w="8666" w:type="dxa"/>
                </w:tcPr>
                <w:p w14:paraId="40315FD4" w14:textId="77777777" w:rsidR="009257B6" w:rsidRPr="00581B1E" w:rsidRDefault="009257B6" w:rsidP="009226C3">
                  <w:pPr>
                    <w:spacing w:after="120" w:line="276" w:lineRule="auto"/>
                    <w:jc w:val="both"/>
                    <w:rPr>
                      <w:rFonts w:ascii="Calibri" w:hAnsi="Calibri"/>
                      <w:sz w:val="22"/>
                      <w:szCs w:val="22"/>
                    </w:rPr>
                  </w:pPr>
                </w:p>
              </w:tc>
            </w:tr>
          </w:tbl>
          <w:p w14:paraId="67BF0D61" w14:textId="412EDADA" w:rsidR="007149FA" w:rsidRPr="00581B1E" w:rsidRDefault="007149FA" w:rsidP="007149FA">
            <w:pPr>
              <w:tabs>
                <w:tab w:val="left" w:pos="907"/>
              </w:tabs>
              <w:spacing w:after="120" w:line="276" w:lineRule="auto"/>
              <w:jc w:val="both"/>
              <w:rPr>
                <w:rFonts w:ascii="Calibri" w:hAnsi="Calibri"/>
                <w:sz w:val="22"/>
                <w:szCs w:val="22"/>
              </w:rPr>
            </w:pPr>
          </w:p>
        </w:tc>
        <w:tc>
          <w:tcPr>
            <w:tcW w:w="9285" w:type="dxa"/>
          </w:tcPr>
          <w:p w14:paraId="2771315C" w14:textId="643E32C7" w:rsidR="007149FA" w:rsidRPr="00581B1E" w:rsidRDefault="007149FA" w:rsidP="007149FA">
            <w:pPr>
              <w:tabs>
                <w:tab w:val="left" w:pos="907"/>
              </w:tabs>
              <w:spacing w:after="120" w:line="276" w:lineRule="auto"/>
              <w:jc w:val="both"/>
              <w:rPr>
                <w:rFonts w:ascii="Calibri" w:hAnsi="Calibri"/>
                <w:sz w:val="22"/>
                <w:szCs w:val="22"/>
              </w:rPr>
            </w:pPr>
          </w:p>
        </w:tc>
        <w:tc>
          <w:tcPr>
            <w:tcW w:w="9285" w:type="dxa"/>
          </w:tcPr>
          <w:p w14:paraId="31D1B88D" w14:textId="42B653F1" w:rsidR="007149FA" w:rsidRPr="00581B1E" w:rsidRDefault="007149FA" w:rsidP="007149FA">
            <w:pPr>
              <w:tabs>
                <w:tab w:val="left" w:pos="907"/>
              </w:tabs>
              <w:spacing w:after="120" w:line="276" w:lineRule="auto"/>
              <w:jc w:val="both"/>
              <w:rPr>
                <w:rFonts w:ascii="Calibri" w:hAnsi="Calibri"/>
                <w:sz w:val="22"/>
                <w:szCs w:val="22"/>
              </w:rPr>
            </w:pPr>
          </w:p>
        </w:tc>
      </w:tr>
    </w:tbl>
    <w:p w14:paraId="76FF5AD3" w14:textId="321D6041" w:rsidR="007149FA" w:rsidRPr="00581B1E" w:rsidRDefault="00FC446C" w:rsidP="007149FA">
      <w:pPr>
        <w:pStyle w:val="Heading2"/>
        <w:keepNext w:val="0"/>
        <w:rPr>
          <w:rFonts w:asciiTheme="minorHAnsi" w:hAnsiTheme="minorHAnsi" w:cstheme="minorHAnsi"/>
        </w:rPr>
      </w:pPr>
      <w:r>
        <w:rPr>
          <w:rFonts w:asciiTheme="minorHAnsi" w:hAnsiTheme="minorHAnsi" w:cstheme="minorHAnsi"/>
        </w:rPr>
        <w:t>Additional Condition(s)</w:t>
      </w:r>
    </w:p>
    <w:tbl>
      <w:tblPr>
        <w:tblW w:w="9180" w:type="dxa"/>
        <w:tblLayout w:type="fixed"/>
        <w:tblLook w:val="01E0" w:firstRow="1" w:lastRow="1" w:firstColumn="1" w:lastColumn="1" w:noHBand="0" w:noVBand="0"/>
      </w:tblPr>
      <w:tblGrid>
        <w:gridCol w:w="701"/>
        <w:gridCol w:w="8479"/>
      </w:tblGrid>
      <w:tr w:rsidR="007149FA" w:rsidRPr="00581B1E" w14:paraId="6C8562D7" w14:textId="77777777" w:rsidTr="009226C3">
        <w:tc>
          <w:tcPr>
            <w:tcW w:w="701" w:type="dxa"/>
            <w:hideMark/>
          </w:tcPr>
          <w:p w14:paraId="3D4C5B1F" w14:textId="77777777" w:rsidR="007149FA" w:rsidRPr="00581B1E" w:rsidRDefault="007149FA" w:rsidP="009226C3">
            <w:pPr>
              <w:spacing w:before="20"/>
              <w:rPr>
                <w:rFonts w:asciiTheme="minorHAnsi" w:hAnsiTheme="minorHAnsi" w:cstheme="minorHAnsi"/>
                <w:color w:val="0000FF"/>
                <w:sz w:val="22"/>
                <w:szCs w:val="22"/>
              </w:rPr>
            </w:pPr>
            <w:r w:rsidRPr="00581B1E">
              <w:rPr>
                <w:rFonts w:asciiTheme="minorHAnsi" w:hAnsiTheme="minorHAnsi" w:cstheme="minorHAnsi"/>
                <w:color w:val="0000FF"/>
                <w:sz w:val="22"/>
                <w:szCs w:val="22"/>
              </w:rPr>
              <w:t>A.</w:t>
            </w:r>
          </w:p>
        </w:tc>
        <w:tc>
          <w:tcPr>
            <w:tcW w:w="8479" w:type="dxa"/>
            <w:hideMark/>
          </w:tcPr>
          <w:p w14:paraId="35508184" w14:textId="77777777" w:rsidR="007149FA" w:rsidRPr="00581B1E" w:rsidRDefault="007149FA" w:rsidP="009226C3">
            <w:pPr>
              <w:spacing w:line="360" w:lineRule="auto"/>
              <w:rPr>
                <w:rFonts w:asciiTheme="minorHAnsi" w:hAnsiTheme="minorHAnsi" w:cstheme="minorHAnsi"/>
                <w:i/>
                <w:iCs/>
                <w:sz w:val="22"/>
                <w:szCs w:val="22"/>
                <w:highlight w:val="lightGray"/>
              </w:rPr>
            </w:pPr>
            <w:r w:rsidRPr="00581B1E">
              <w:rPr>
                <w:rFonts w:asciiTheme="minorHAnsi" w:hAnsiTheme="minorHAnsi" w:cstheme="minorHAnsi"/>
                <w:i/>
                <w:iCs/>
                <w:color w:val="FF0000"/>
                <w:sz w:val="22"/>
                <w:szCs w:val="22"/>
                <w:highlight w:val="lightGray"/>
              </w:rPr>
              <w:fldChar w:fldCharType="begin">
                <w:ffData>
                  <w:name w:val="Text137"/>
                  <w:enabled/>
                  <w:calcOnExit w:val="0"/>
                  <w:textInput>
                    <w:default w:val="Delete and replace with “Not Used” if not applicable:"/>
                  </w:textInput>
                </w:ffData>
              </w:fldChar>
            </w:r>
            <w:r w:rsidRPr="00581B1E">
              <w:rPr>
                <w:rFonts w:asciiTheme="minorHAnsi" w:hAnsiTheme="minorHAnsi" w:cstheme="minorHAnsi"/>
                <w:i/>
                <w:iCs/>
                <w:color w:val="FF0000"/>
                <w:sz w:val="22"/>
                <w:szCs w:val="22"/>
                <w:highlight w:val="lightGray"/>
              </w:rPr>
              <w:instrText xml:space="preserve"> FORMTEXT </w:instrText>
            </w:r>
            <w:r w:rsidRPr="00581B1E">
              <w:rPr>
                <w:rFonts w:asciiTheme="minorHAnsi" w:hAnsiTheme="minorHAnsi" w:cstheme="minorHAnsi"/>
                <w:i/>
                <w:iCs/>
                <w:color w:val="FF0000"/>
                <w:sz w:val="22"/>
                <w:szCs w:val="22"/>
                <w:highlight w:val="lightGray"/>
              </w:rPr>
            </w:r>
            <w:r w:rsidRPr="00581B1E">
              <w:rPr>
                <w:rFonts w:asciiTheme="minorHAnsi" w:hAnsiTheme="minorHAnsi" w:cstheme="minorHAnsi"/>
                <w:i/>
                <w:iCs/>
                <w:color w:val="FF0000"/>
                <w:sz w:val="22"/>
                <w:szCs w:val="22"/>
                <w:highlight w:val="lightGray"/>
              </w:rPr>
              <w:fldChar w:fldCharType="separate"/>
            </w:r>
            <w:r w:rsidRPr="00581B1E">
              <w:rPr>
                <w:rFonts w:asciiTheme="minorHAnsi" w:hAnsiTheme="minorHAnsi" w:cstheme="minorHAnsi"/>
                <w:i/>
                <w:iCs/>
                <w:noProof/>
                <w:color w:val="FF0000"/>
                <w:sz w:val="22"/>
                <w:szCs w:val="22"/>
                <w:highlight w:val="lightGray"/>
              </w:rPr>
              <w:t>Delete and replace with “Not Used” if not applicable:</w:t>
            </w:r>
            <w:r w:rsidRPr="00581B1E">
              <w:rPr>
                <w:rFonts w:asciiTheme="minorHAnsi" w:hAnsiTheme="minorHAnsi" w:cstheme="minorHAnsi"/>
                <w:sz w:val="22"/>
                <w:szCs w:val="22"/>
              </w:rPr>
              <w:fldChar w:fldCharType="end"/>
            </w:r>
          </w:p>
        </w:tc>
      </w:tr>
    </w:tbl>
    <w:p w14:paraId="542DD3A8" w14:textId="77777777" w:rsidR="007149FA" w:rsidRPr="00581B1E" w:rsidRDefault="007149FA" w:rsidP="007149FA">
      <w:pPr>
        <w:rPr>
          <w:rFonts w:asciiTheme="minorHAnsi" w:hAnsiTheme="minorHAnsi" w:cstheme="minorHAnsi"/>
          <w:sz w:val="22"/>
          <w:szCs w:val="22"/>
        </w:rPr>
        <w:sectPr w:rsidR="007149FA" w:rsidRPr="00581B1E" w:rsidSect="00454E73">
          <w:pgSz w:w="11907" w:h="16840"/>
          <w:pgMar w:top="1134" w:right="1418" w:bottom="851" w:left="1418" w:header="709" w:footer="709" w:gutter="0"/>
          <w:cols w:space="720"/>
        </w:sectPr>
      </w:pPr>
    </w:p>
    <w:sdt>
      <w:sdtPr>
        <w:rPr>
          <w:rFonts w:asciiTheme="minorHAnsi" w:hAnsiTheme="minorHAnsi" w:cstheme="minorHAnsi"/>
          <w:color w:val="FF0000"/>
          <w:sz w:val="22"/>
          <w:szCs w:val="22"/>
        </w:rPr>
        <w:id w:val="383455284"/>
      </w:sdtPr>
      <w:sdtEndPr/>
      <w:sdtContent>
        <w:p w14:paraId="7D1DB01D" w14:textId="77777777" w:rsidR="007149FA" w:rsidRPr="00581B1E" w:rsidRDefault="007149FA" w:rsidP="007149FA">
          <w:pPr>
            <w:ind w:left="720"/>
            <w:rPr>
              <w:rFonts w:asciiTheme="minorHAnsi" w:hAnsiTheme="minorHAnsi" w:cstheme="minorHAnsi"/>
              <w:sz w:val="22"/>
              <w:szCs w:val="22"/>
            </w:rPr>
          </w:pPr>
          <w:r w:rsidRPr="00581B1E">
            <w:rPr>
              <w:rFonts w:asciiTheme="minorHAnsi" w:hAnsiTheme="minorHAnsi" w:cstheme="minorHAnsi"/>
              <w:sz w:val="22"/>
              <w:szCs w:val="22"/>
            </w:rPr>
            <w:t>[</w:t>
          </w:r>
          <w:r w:rsidRPr="00581B1E">
            <w:rPr>
              <w:rFonts w:asciiTheme="minorHAnsi" w:hAnsiTheme="minorHAnsi" w:cstheme="minorHAnsi"/>
              <w:color w:val="FF0000"/>
              <w:sz w:val="22"/>
              <w:szCs w:val="22"/>
            </w:rPr>
            <w:t>This is a free text area to allow the Client to include any additional conditions to the Contract, for example a price review clause.  Such additional conditions can be set out here by the Client</w:t>
          </w:r>
          <w:r w:rsidRPr="00581B1E">
            <w:rPr>
              <w:rFonts w:asciiTheme="minorHAnsi" w:hAnsiTheme="minorHAnsi" w:cstheme="minorHAnsi"/>
              <w:sz w:val="22"/>
              <w:szCs w:val="22"/>
            </w:rPr>
            <w:t>]</w:t>
          </w:r>
        </w:p>
      </w:sdtContent>
    </w:sdt>
    <w:p w14:paraId="7DB24331" w14:textId="77777777" w:rsidR="00581B1E" w:rsidRDefault="00581B1E" w:rsidP="00581B1E">
      <w:pPr>
        <w:rPr>
          <w:highlight w:val="lightGray"/>
        </w:rPr>
      </w:pPr>
    </w:p>
    <w:p w14:paraId="3AC8BAC4" w14:textId="77777777" w:rsidR="00581B1E" w:rsidRDefault="00581B1E" w:rsidP="00581B1E">
      <w:pPr>
        <w:rPr>
          <w:szCs w:val="22"/>
        </w:rPr>
        <w:sectPr w:rsidR="00581B1E" w:rsidSect="00454E73">
          <w:type w:val="continuous"/>
          <w:pgSz w:w="11907" w:h="16840"/>
          <w:pgMar w:top="1134" w:right="1418" w:bottom="851" w:left="1418" w:header="709" w:footer="709" w:gutter="0"/>
          <w:cols w:space="720"/>
          <w:formProt w:val="0"/>
        </w:sectPr>
      </w:pPr>
    </w:p>
    <w:p w14:paraId="41B1D6BB" w14:textId="77777777" w:rsidR="00581B1E" w:rsidRDefault="00581B1E" w:rsidP="00581B1E">
      <w:pPr>
        <w:pStyle w:val="Heading1"/>
        <w:keepNext w:val="0"/>
        <w:rPr>
          <w:rFonts w:ascii="Calibri" w:hAnsi="Calibri"/>
        </w:rPr>
      </w:pPr>
      <w:r>
        <w:rPr>
          <w:rFonts w:ascii="Calibri" w:hAnsi="Calibri"/>
        </w:rPr>
        <w:t>Schedule B</w:t>
      </w:r>
      <w:proofErr w:type="gramStart"/>
      <w:r>
        <w:rPr>
          <w:rFonts w:ascii="Calibri" w:hAnsi="Calibri"/>
        </w:rPr>
        <w:t>:  Goods:  The</w:t>
      </w:r>
      <w:proofErr w:type="gramEnd"/>
      <w:r>
        <w:rPr>
          <w:rFonts w:ascii="Calibri" w:hAnsi="Calibri"/>
        </w:rPr>
        <w:t xml:space="preserve"> Specification</w:t>
      </w:r>
    </w:p>
    <w:p w14:paraId="5E87A27E" w14:textId="77777777" w:rsidR="00581B1E" w:rsidRDefault="00581B1E" w:rsidP="00581B1E">
      <w:pPr>
        <w:rPr>
          <w:szCs w:val="22"/>
        </w:rPr>
        <w:sectPr w:rsidR="00581B1E" w:rsidSect="00454E73">
          <w:pgSz w:w="11906" w:h="16838"/>
          <w:pgMar w:top="1440" w:right="1440" w:bottom="1440" w:left="1440" w:header="708" w:footer="708" w:gutter="0"/>
          <w:cols w:space="720"/>
        </w:sectPr>
      </w:pPr>
    </w:p>
    <w:sdt>
      <w:sdtPr>
        <w:rPr>
          <w:rFonts w:asciiTheme="minorHAnsi" w:hAnsiTheme="minorHAnsi" w:cstheme="minorHAnsi"/>
          <w:sz w:val="22"/>
          <w:szCs w:val="22"/>
        </w:rPr>
        <w:id w:val="127384450"/>
      </w:sdtPr>
      <w:sdtEndPr/>
      <w:sdtContent>
        <w:p w14:paraId="14719E75" w14:textId="77777777" w:rsidR="00581B1E" w:rsidRPr="00581B1E" w:rsidRDefault="00581B1E" w:rsidP="00581B1E">
          <w:pPr>
            <w:spacing w:after="200"/>
            <w:rPr>
              <w:rFonts w:asciiTheme="minorHAnsi" w:hAnsiTheme="minorHAnsi" w:cstheme="minorHAnsi"/>
              <w:sz w:val="22"/>
              <w:szCs w:val="22"/>
            </w:rPr>
          </w:pPr>
          <w:r w:rsidRPr="00581B1E">
            <w:rPr>
              <w:rFonts w:asciiTheme="minorHAnsi" w:hAnsiTheme="minorHAnsi" w:cstheme="minorHAnsi"/>
              <w:sz w:val="22"/>
              <w:szCs w:val="22"/>
            </w:rPr>
            <w:t>[Insert when completing contract]</w:t>
          </w:r>
        </w:p>
      </w:sdtContent>
    </w:sdt>
    <w:p w14:paraId="65D8AA72" w14:textId="77777777" w:rsidR="00581B1E" w:rsidRDefault="00581B1E" w:rsidP="00581B1E">
      <w:pPr>
        <w:spacing w:after="200"/>
        <w:rPr>
          <w:szCs w:val="22"/>
        </w:rPr>
      </w:pPr>
    </w:p>
    <w:p w14:paraId="440FBD3E" w14:textId="77777777" w:rsidR="00581B1E" w:rsidRDefault="00581B1E" w:rsidP="00581B1E">
      <w:pPr>
        <w:rPr>
          <w:szCs w:val="22"/>
        </w:rPr>
        <w:sectPr w:rsidR="00581B1E" w:rsidSect="00454E73">
          <w:type w:val="continuous"/>
          <w:pgSz w:w="11906" w:h="16838"/>
          <w:pgMar w:top="1440" w:right="1440" w:bottom="1440" w:left="1440" w:header="708" w:footer="708" w:gutter="0"/>
          <w:cols w:space="720"/>
          <w:formProt w:val="0"/>
        </w:sectPr>
      </w:pPr>
    </w:p>
    <w:p w14:paraId="2ADBC798" w14:textId="77777777" w:rsidR="00581B1E" w:rsidRDefault="00581B1E" w:rsidP="00581B1E">
      <w:pPr>
        <w:pStyle w:val="Heading1"/>
        <w:rPr>
          <w:rFonts w:ascii="Calibri" w:hAnsi="Calibri"/>
        </w:rPr>
      </w:pPr>
      <w:r>
        <w:rPr>
          <w:rFonts w:ascii="Calibri" w:hAnsi="Calibri"/>
        </w:rPr>
        <w:t>Schedule C</w:t>
      </w:r>
      <w:proofErr w:type="gramStart"/>
      <w:r>
        <w:rPr>
          <w:rFonts w:ascii="Calibri" w:hAnsi="Calibri"/>
        </w:rPr>
        <w:t>:  Charges</w:t>
      </w:r>
      <w:proofErr w:type="gramEnd"/>
    </w:p>
    <w:p w14:paraId="4C84E46A" w14:textId="77777777" w:rsidR="00581B1E" w:rsidRDefault="00581B1E" w:rsidP="00581B1E">
      <w:pPr>
        <w:rPr>
          <w:szCs w:val="22"/>
        </w:rPr>
        <w:sectPr w:rsidR="00581B1E" w:rsidSect="00454E73">
          <w:pgSz w:w="11906" w:h="16838"/>
          <w:pgMar w:top="1440" w:right="1440" w:bottom="1440" w:left="1440" w:header="708" w:footer="708" w:gutter="0"/>
          <w:cols w:space="720"/>
        </w:sectPr>
      </w:pPr>
    </w:p>
    <w:sdt>
      <w:sdtPr>
        <w:rPr>
          <w:rFonts w:asciiTheme="minorHAnsi" w:hAnsiTheme="minorHAnsi" w:cstheme="minorHAnsi"/>
          <w:sz w:val="22"/>
          <w:szCs w:val="22"/>
        </w:rPr>
        <w:id w:val="127384451"/>
      </w:sdtPr>
      <w:sdtEndPr/>
      <w:sdtContent>
        <w:p w14:paraId="213B9A51" w14:textId="77777777" w:rsidR="00581B1E" w:rsidRPr="00581B1E" w:rsidRDefault="00581B1E" w:rsidP="00581B1E">
          <w:pPr>
            <w:spacing w:after="200"/>
            <w:rPr>
              <w:rFonts w:asciiTheme="minorHAnsi" w:hAnsiTheme="minorHAnsi" w:cstheme="minorHAnsi"/>
              <w:sz w:val="22"/>
              <w:szCs w:val="22"/>
            </w:rPr>
          </w:pPr>
          <w:r w:rsidRPr="00581B1E">
            <w:rPr>
              <w:rFonts w:asciiTheme="minorHAnsi" w:hAnsiTheme="minorHAnsi" w:cstheme="minorHAnsi"/>
              <w:sz w:val="22"/>
              <w:szCs w:val="22"/>
            </w:rPr>
            <w:t>[Insert when completing contract]</w:t>
          </w:r>
        </w:p>
      </w:sdtContent>
    </w:sdt>
    <w:p w14:paraId="069BC6CF" w14:textId="77777777" w:rsidR="00581B1E" w:rsidRDefault="00581B1E" w:rsidP="00581B1E">
      <w:pPr>
        <w:rPr>
          <w:szCs w:val="22"/>
          <w:highlight w:val="yellow"/>
        </w:rPr>
      </w:pPr>
    </w:p>
    <w:p w14:paraId="21269B37" w14:textId="77777777" w:rsidR="00581B1E" w:rsidRDefault="00581B1E" w:rsidP="00581B1E">
      <w:pPr>
        <w:rPr>
          <w:szCs w:val="22"/>
          <w:highlight w:val="yellow"/>
        </w:rPr>
        <w:sectPr w:rsidR="00581B1E" w:rsidSect="00454E73">
          <w:type w:val="continuous"/>
          <w:pgSz w:w="11906" w:h="16838"/>
          <w:pgMar w:top="1440" w:right="1440" w:bottom="1440" w:left="1440" w:header="708" w:footer="708" w:gutter="0"/>
          <w:cols w:space="720"/>
          <w:formProt w:val="0"/>
        </w:sectPr>
      </w:pPr>
    </w:p>
    <w:p w14:paraId="611D404E" w14:textId="77777777" w:rsidR="00581B1E" w:rsidRDefault="00581B1E" w:rsidP="00581B1E">
      <w:pPr>
        <w:pStyle w:val="Heading1"/>
        <w:keepNext w:val="0"/>
        <w:rPr>
          <w:rFonts w:ascii="Calibri" w:hAnsi="Calibri"/>
        </w:rPr>
      </w:pPr>
      <w:r>
        <w:rPr>
          <w:rFonts w:ascii="Calibri" w:hAnsi="Calibri"/>
          <w:bCs w:val="0"/>
        </w:rPr>
        <w:t>Schedule D</w:t>
      </w:r>
      <w:proofErr w:type="gramStart"/>
      <w:r>
        <w:rPr>
          <w:rFonts w:ascii="Calibri" w:hAnsi="Calibri"/>
          <w:bCs w:val="0"/>
        </w:rPr>
        <w:t xml:space="preserve">:  </w:t>
      </w:r>
      <w:r>
        <w:rPr>
          <w:rFonts w:ascii="Calibri" w:hAnsi="Calibri"/>
        </w:rPr>
        <w:t>Service</w:t>
      </w:r>
      <w:proofErr w:type="gramEnd"/>
      <w:r>
        <w:rPr>
          <w:rFonts w:ascii="Calibri" w:hAnsi="Calibri"/>
        </w:rPr>
        <w:t xml:space="preserve"> Levels</w:t>
      </w:r>
    </w:p>
    <w:sdt>
      <w:sdtPr>
        <w:rPr>
          <w:rFonts w:asciiTheme="minorHAnsi" w:hAnsiTheme="minorHAnsi" w:cstheme="minorHAnsi"/>
          <w:sz w:val="22"/>
          <w:szCs w:val="22"/>
        </w:rPr>
        <w:id w:val="32870126"/>
      </w:sdtPr>
      <w:sdtEndPr/>
      <w:sdtContent>
        <w:p w14:paraId="5EF92C4E" w14:textId="77777777" w:rsidR="00581B1E" w:rsidRPr="00581B1E" w:rsidRDefault="00581B1E" w:rsidP="00581B1E">
          <w:pPr>
            <w:spacing w:after="200"/>
            <w:rPr>
              <w:rFonts w:asciiTheme="minorHAnsi" w:hAnsiTheme="minorHAnsi" w:cstheme="minorHAnsi"/>
              <w:sz w:val="22"/>
              <w:szCs w:val="22"/>
            </w:rPr>
          </w:pPr>
          <w:r w:rsidRPr="00581B1E">
            <w:rPr>
              <w:rFonts w:asciiTheme="minorHAnsi" w:hAnsiTheme="minorHAnsi" w:cstheme="minorHAnsi"/>
              <w:sz w:val="22"/>
              <w:szCs w:val="22"/>
            </w:rPr>
            <w:t>[Insert at RFT stage, if applicable, or when completing contract]</w:t>
          </w:r>
        </w:p>
      </w:sdtContent>
    </w:sdt>
    <w:p w14:paraId="3A38DA6F" w14:textId="5D10EDF8" w:rsidR="00581B1E" w:rsidRDefault="00581B1E" w:rsidP="00581B1E">
      <w:pPr>
        <w:rPr>
          <w:szCs w:val="22"/>
        </w:rPr>
      </w:pPr>
    </w:p>
    <w:p w14:paraId="6D8631AF" w14:textId="502D0AAC" w:rsidR="00581B1E" w:rsidRDefault="00581B1E" w:rsidP="00581B1E">
      <w:pPr>
        <w:rPr>
          <w:szCs w:val="22"/>
        </w:rPr>
      </w:pPr>
    </w:p>
    <w:p w14:paraId="6AFF4B50" w14:textId="77777777" w:rsidR="00581B1E" w:rsidRPr="00581B1E" w:rsidRDefault="00581B1E" w:rsidP="00581B1E">
      <w:pPr>
        <w:rPr>
          <w:szCs w:val="22"/>
        </w:rPr>
        <w:sectPr w:rsidR="00581B1E" w:rsidRPr="00581B1E" w:rsidSect="00454E73">
          <w:pgSz w:w="11906" w:h="16838"/>
          <w:pgMar w:top="1440" w:right="1440" w:bottom="1440" w:left="1440" w:header="708" w:footer="708" w:gutter="0"/>
          <w:cols w:space="720"/>
        </w:sectPr>
      </w:pPr>
    </w:p>
    <w:p w14:paraId="2D1FB94E" w14:textId="77777777" w:rsidR="00FC446C" w:rsidRDefault="00FC446C" w:rsidP="00FC446C">
      <w:pPr>
        <w:pStyle w:val="Heading1"/>
        <w:keepNext w:val="0"/>
        <w:rPr>
          <w:rFonts w:ascii="Calibri" w:hAnsi="Calibri"/>
          <w:bCs w:val="0"/>
        </w:rPr>
      </w:pPr>
      <w:r>
        <w:rPr>
          <w:rFonts w:ascii="Calibri" w:hAnsi="Calibri"/>
          <w:bCs w:val="0"/>
        </w:rPr>
        <w:t>Schedule E:</w:t>
      </w:r>
      <w:r>
        <w:rPr>
          <w:rFonts w:ascii="Calibri" w:hAnsi="Calibri"/>
          <w:bCs w:val="0"/>
        </w:rPr>
        <w:tab/>
        <w:t>Data Protection</w:t>
      </w:r>
    </w:p>
    <w:p w14:paraId="3514B702" w14:textId="77777777" w:rsidR="00FC446C" w:rsidRDefault="00FC446C" w:rsidP="00FC446C">
      <w:pPr>
        <w:rPr>
          <w:szCs w:val="22"/>
        </w:rPr>
        <w:sectPr w:rsidR="00FC446C" w:rsidSect="00454E73">
          <w:pgSz w:w="11906" w:h="16838"/>
          <w:pgMar w:top="1440" w:right="1440" w:bottom="1440" w:left="1440" w:header="708" w:footer="708" w:gutter="0"/>
          <w:cols w:space="720"/>
        </w:sectPr>
      </w:pPr>
    </w:p>
    <w:p w14:paraId="76BDA11D" w14:textId="77777777" w:rsidR="00FC446C" w:rsidRPr="004253B3" w:rsidRDefault="00FC446C" w:rsidP="00FC446C">
      <w:pPr>
        <w:rPr>
          <w:rFonts w:ascii="Calibri" w:hAnsi="Calibri" w:cs="Calibri"/>
          <w:bCs/>
          <w:i/>
          <w:sz w:val="22"/>
          <w:szCs w:val="22"/>
          <w:u w:val="single"/>
        </w:rPr>
      </w:pPr>
      <w:r w:rsidRPr="004253B3">
        <w:rPr>
          <w:rFonts w:ascii="Calibri" w:hAnsi="Calibri" w:cs="Calibri"/>
          <w:bCs/>
          <w:i/>
          <w:sz w:val="22"/>
          <w:szCs w:val="22"/>
          <w:u w:val="single"/>
        </w:rPr>
        <w:t>[complete when completing the contract]</w:t>
      </w:r>
    </w:p>
    <w:p w14:paraId="63DACA1F" w14:textId="77777777" w:rsidR="00FC446C" w:rsidRPr="004253B3" w:rsidRDefault="00FC446C" w:rsidP="00FC446C">
      <w:pPr>
        <w:rPr>
          <w:rFonts w:ascii="Calibri" w:hAnsi="Calibri" w:cs="Calibri"/>
          <w:bCs/>
          <w:sz w:val="22"/>
          <w:szCs w:val="22"/>
          <w:u w:val="single"/>
        </w:rPr>
      </w:pPr>
      <w:r w:rsidRPr="004253B3">
        <w:rPr>
          <w:rFonts w:ascii="Calibri" w:hAnsi="Calibri" w:cs="Calibri"/>
          <w:bCs/>
          <w:sz w:val="22"/>
          <w:szCs w:val="22"/>
          <w:u w:val="single"/>
        </w:rPr>
        <w:t>Processing, Personal Data and Data Subjects</w:t>
      </w:r>
    </w:p>
    <w:p w14:paraId="5B88F960" w14:textId="77777777" w:rsidR="00FC446C" w:rsidRPr="004253B3" w:rsidRDefault="00FC446C" w:rsidP="00EF2642">
      <w:pPr>
        <w:pStyle w:val="ListParagraph"/>
        <w:numPr>
          <w:ilvl w:val="0"/>
          <w:numId w:val="33"/>
        </w:numPr>
        <w:spacing w:after="120" w:line="276" w:lineRule="auto"/>
        <w:rPr>
          <w:rFonts w:ascii="Calibri" w:hAnsi="Calibri" w:cs="Calibri"/>
          <w:sz w:val="22"/>
          <w:szCs w:val="22"/>
        </w:rPr>
      </w:pPr>
      <w:r w:rsidRPr="004253B3">
        <w:rPr>
          <w:rFonts w:ascii="Calibri" w:hAnsi="Calibri" w:cs="Calibri"/>
          <w:sz w:val="22"/>
          <w:szCs w:val="22"/>
        </w:rPr>
        <w:t>Processing by the Contractor</w:t>
      </w:r>
    </w:p>
    <w:p w14:paraId="30D3CA38" w14:textId="77777777" w:rsidR="00FC446C" w:rsidRPr="004253B3" w:rsidRDefault="00FC446C" w:rsidP="00FC446C">
      <w:pPr>
        <w:pStyle w:val="ListParagraph"/>
        <w:rPr>
          <w:rFonts w:ascii="Calibri" w:hAnsi="Calibri" w:cs="Calibri"/>
          <w:sz w:val="22"/>
          <w:szCs w:val="22"/>
        </w:rPr>
      </w:pPr>
    </w:p>
    <w:p w14:paraId="480180DD" w14:textId="77777777" w:rsidR="00FC446C" w:rsidRPr="004253B3" w:rsidRDefault="00FC446C" w:rsidP="00EF2642">
      <w:pPr>
        <w:pStyle w:val="ListParagraph"/>
        <w:numPr>
          <w:ilvl w:val="1"/>
          <w:numId w:val="33"/>
        </w:numPr>
        <w:spacing w:after="120" w:line="276" w:lineRule="auto"/>
        <w:ind w:left="1134"/>
        <w:rPr>
          <w:rFonts w:ascii="Calibri" w:hAnsi="Calibri" w:cs="Calibri"/>
          <w:sz w:val="22"/>
          <w:szCs w:val="22"/>
        </w:rPr>
      </w:pPr>
      <w:r w:rsidRPr="004253B3">
        <w:rPr>
          <w:rFonts w:ascii="Calibri" w:hAnsi="Calibri" w:cs="Calibri"/>
          <w:sz w:val="22"/>
          <w:szCs w:val="22"/>
        </w:rPr>
        <w:t>Subject matter of processing</w:t>
      </w:r>
    </w:p>
    <w:p w14:paraId="7CB972CD" w14:textId="77777777" w:rsidR="00FC446C" w:rsidRPr="004253B3" w:rsidRDefault="00FC446C" w:rsidP="00FC446C">
      <w:pPr>
        <w:pStyle w:val="ListParagraph"/>
        <w:ind w:left="1134"/>
        <w:rPr>
          <w:rFonts w:ascii="Calibri" w:hAnsi="Calibri" w:cs="Calibri"/>
          <w:sz w:val="22"/>
          <w:szCs w:val="22"/>
        </w:rPr>
      </w:pPr>
    </w:p>
    <w:p w14:paraId="71761E7A" w14:textId="77777777" w:rsidR="00FC446C" w:rsidRPr="004253B3" w:rsidRDefault="00FC446C" w:rsidP="00EF2642">
      <w:pPr>
        <w:pStyle w:val="ListParagraph"/>
        <w:numPr>
          <w:ilvl w:val="1"/>
          <w:numId w:val="33"/>
        </w:numPr>
        <w:spacing w:after="120" w:line="276" w:lineRule="auto"/>
        <w:ind w:left="1134"/>
        <w:rPr>
          <w:rFonts w:ascii="Calibri" w:hAnsi="Calibri" w:cs="Calibri"/>
          <w:sz w:val="22"/>
          <w:szCs w:val="22"/>
        </w:rPr>
      </w:pPr>
      <w:r w:rsidRPr="004253B3">
        <w:rPr>
          <w:rFonts w:ascii="Calibri" w:hAnsi="Calibri" w:cs="Calibri"/>
          <w:sz w:val="22"/>
          <w:szCs w:val="22"/>
        </w:rPr>
        <w:t>Nature of processing</w:t>
      </w:r>
      <w:r w:rsidRPr="004253B3">
        <w:rPr>
          <w:rFonts w:ascii="Calibri" w:hAnsi="Calibri" w:cs="Calibri"/>
          <w:sz w:val="22"/>
          <w:szCs w:val="22"/>
        </w:rPr>
        <w:br/>
      </w:r>
    </w:p>
    <w:p w14:paraId="5B7C1FD6" w14:textId="77777777" w:rsidR="00FC446C" w:rsidRPr="004253B3" w:rsidRDefault="00FC446C" w:rsidP="00EF2642">
      <w:pPr>
        <w:pStyle w:val="ListParagraph"/>
        <w:numPr>
          <w:ilvl w:val="1"/>
          <w:numId w:val="33"/>
        </w:numPr>
        <w:spacing w:after="120" w:line="276" w:lineRule="auto"/>
        <w:ind w:left="1134"/>
        <w:rPr>
          <w:rFonts w:ascii="Calibri" w:hAnsi="Calibri" w:cs="Calibri"/>
          <w:sz w:val="22"/>
          <w:szCs w:val="22"/>
        </w:rPr>
      </w:pPr>
      <w:r w:rsidRPr="004253B3">
        <w:rPr>
          <w:rFonts w:ascii="Calibri" w:hAnsi="Calibri" w:cs="Calibri"/>
          <w:sz w:val="22"/>
          <w:szCs w:val="22"/>
        </w:rPr>
        <w:t>Purpose of processing</w:t>
      </w:r>
    </w:p>
    <w:p w14:paraId="43DE35C6" w14:textId="77777777" w:rsidR="00FC446C" w:rsidRPr="004253B3" w:rsidRDefault="00FC446C" w:rsidP="00FC446C">
      <w:pPr>
        <w:pStyle w:val="ListParagraph"/>
        <w:ind w:left="1134"/>
        <w:rPr>
          <w:rFonts w:ascii="Calibri" w:hAnsi="Calibri" w:cs="Calibri"/>
          <w:sz w:val="22"/>
          <w:szCs w:val="22"/>
        </w:rPr>
      </w:pPr>
    </w:p>
    <w:p w14:paraId="3EC1CF63" w14:textId="77777777" w:rsidR="00FC446C" w:rsidRPr="004253B3" w:rsidRDefault="00FC446C" w:rsidP="00EF2642">
      <w:pPr>
        <w:pStyle w:val="ListParagraph"/>
        <w:numPr>
          <w:ilvl w:val="1"/>
          <w:numId w:val="33"/>
        </w:numPr>
        <w:spacing w:after="120" w:line="276" w:lineRule="auto"/>
        <w:ind w:left="1134"/>
        <w:rPr>
          <w:rFonts w:ascii="Calibri" w:hAnsi="Calibri" w:cs="Calibri"/>
          <w:sz w:val="22"/>
          <w:szCs w:val="22"/>
        </w:rPr>
      </w:pPr>
      <w:r w:rsidRPr="004253B3">
        <w:rPr>
          <w:rFonts w:ascii="Calibri" w:hAnsi="Calibri" w:cs="Calibri"/>
          <w:sz w:val="22"/>
          <w:szCs w:val="22"/>
        </w:rPr>
        <w:t>Duration of the processing</w:t>
      </w:r>
    </w:p>
    <w:p w14:paraId="2C3DD65E" w14:textId="77777777" w:rsidR="00FC446C" w:rsidRPr="004253B3" w:rsidRDefault="00FC446C" w:rsidP="00FC446C">
      <w:pPr>
        <w:pStyle w:val="ListParagraph"/>
        <w:rPr>
          <w:rFonts w:ascii="Calibri" w:hAnsi="Calibri" w:cs="Calibri"/>
          <w:sz w:val="22"/>
          <w:szCs w:val="22"/>
        </w:rPr>
      </w:pPr>
    </w:p>
    <w:p w14:paraId="5B559FF9" w14:textId="77777777" w:rsidR="00FC446C" w:rsidRPr="004253B3" w:rsidRDefault="00FC446C" w:rsidP="00EF2642">
      <w:pPr>
        <w:pStyle w:val="ListParagraph"/>
        <w:numPr>
          <w:ilvl w:val="0"/>
          <w:numId w:val="33"/>
        </w:numPr>
        <w:spacing w:after="120" w:line="276" w:lineRule="auto"/>
        <w:rPr>
          <w:rFonts w:ascii="Calibri" w:hAnsi="Calibri" w:cs="Calibri"/>
          <w:sz w:val="22"/>
          <w:szCs w:val="22"/>
        </w:rPr>
      </w:pPr>
      <w:r w:rsidRPr="004253B3">
        <w:rPr>
          <w:rFonts w:ascii="Calibri" w:hAnsi="Calibri" w:cs="Calibri"/>
          <w:sz w:val="22"/>
          <w:szCs w:val="22"/>
        </w:rPr>
        <w:t>Types of personal data</w:t>
      </w:r>
    </w:p>
    <w:p w14:paraId="7EE70CC3" w14:textId="77777777" w:rsidR="00FC446C" w:rsidRPr="004253B3" w:rsidRDefault="00FC446C" w:rsidP="00FC446C">
      <w:pPr>
        <w:pStyle w:val="ListParagraph"/>
        <w:rPr>
          <w:rFonts w:ascii="Calibri" w:hAnsi="Calibri" w:cs="Calibri"/>
          <w:sz w:val="22"/>
          <w:szCs w:val="22"/>
        </w:rPr>
      </w:pPr>
    </w:p>
    <w:p w14:paraId="00E197F8" w14:textId="77777777" w:rsidR="00FC446C" w:rsidRPr="004253B3" w:rsidRDefault="00FC446C" w:rsidP="00EF2642">
      <w:pPr>
        <w:pStyle w:val="ListParagraph"/>
        <w:numPr>
          <w:ilvl w:val="0"/>
          <w:numId w:val="33"/>
        </w:numPr>
        <w:spacing w:after="120" w:line="276" w:lineRule="auto"/>
        <w:jc w:val="both"/>
        <w:rPr>
          <w:rFonts w:ascii="Calibri" w:hAnsi="Calibri" w:cs="Calibri"/>
          <w:sz w:val="22"/>
          <w:szCs w:val="22"/>
        </w:rPr>
      </w:pPr>
      <w:r w:rsidRPr="004253B3">
        <w:rPr>
          <w:rFonts w:ascii="Calibri" w:hAnsi="Calibri" w:cs="Calibri"/>
          <w:sz w:val="22"/>
          <w:szCs w:val="22"/>
        </w:rPr>
        <w:t>Categories of data subject</w:t>
      </w:r>
    </w:p>
    <w:p w14:paraId="698FB3C6" w14:textId="77777777" w:rsidR="00FC446C" w:rsidRDefault="00FC446C" w:rsidP="00FC446C">
      <w:pPr>
        <w:rPr>
          <w:szCs w:val="22"/>
        </w:rPr>
        <w:sectPr w:rsidR="00FC446C" w:rsidSect="00454E73">
          <w:type w:val="continuous"/>
          <w:pgSz w:w="11906" w:h="16838"/>
          <w:pgMar w:top="1440" w:right="1440" w:bottom="1440" w:left="1440" w:header="708" w:footer="708" w:gutter="0"/>
          <w:cols w:space="720"/>
        </w:sectPr>
      </w:pPr>
    </w:p>
    <w:p w14:paraId="79CA3477" w14:textId="0885B9EB" w:rsidR="00345671" w:rsidRPr="00935AE7" w:rsidRDefault="00345671" w:rsidP="00935AE7">
      <w:pPr>
        <w:pStyle w:val="Heading1"/>
        <w:jc w:val="both"/>
        <w:rPr>
          <w:rFonts w:ascii="Calibri" w:hAnsi="Calibri"/>
        </w:rPr>
      </w:pPr>
      <w:r>
        <w:rPr>
          <w:rFonts w:ascii="Calibri" w:hAnsi="Calibri"/>
        </w:rPr>
        <w:t xml:space="preserve">Appendix </w:t>
      </w:r>
      <w:r w:rsidR="00B26388">
        <w:rPr>
          <w:rFonts w:ascii="Calibri" w:hAnsi="Calibri"/>
        </w:rPr>
        <w:t>6</w:t>
      </w:r>
      <w:r>
        <w:rPr>
          <w:rFonts w:ascii="Calibri" w:hAnsi="Calibri"/>
        </w:rPr>
        <w:t>: Confidentiality Agreement</w:t>
      </w:r>
      <w:bookmarkEnd w:id="101"/>
    </w:p>
    <w:p w14:paraId="49458C2F" w14:textId="77777777" w:rsidR="00935AE7" w:rsidRPr="00935AE7" w:rsidRDefault="00935AE7" w:rsidP="00935AE7">
      <w:pPr>
        <w:spacing w:line="276" w:lineRule="auto"/>
        <w:rPr>
          <w:rFonts w:ascii="Calibri" w:hAnsi="Calibri" w:cs="Calibri"/>
          <w:sz w:val="22"/>
          <w:szCs w:val="22"/>
        </w:rPr>
      </w:pPr>
      <w:r w:rsidRPr="00935AE7">
        <w:rPr>
          <w:rFonts w:ascii="Calibri" w:hAnsi="Calibri"/>
          <w:sz w:val="22"/>
          <w:szCs w:val="22"/>
        </w:rPr>
        <w:t>THIS AGREEMENT is made on the</w:t>
      </w:r>
      <w:r w:rsidRPr="00935AE7">
        <w:rPr>
          <w:rFonts w:ascii="Calibri" w:hAnsi="Calibri" w:cs="Calibri"/>
          <w:sz w:val="22"/>
          <w:szCs w:val="22"/>
        </w:rPr>
        <w:t xml:space="preserve"> </w:t>
      </w:r>
      <w:r w:rsidRPr="00935AE7">
        <w:rPr>
          <w:rFonts w:ascii="Calibri" w:hAnsi="Calibri" w:cs="Calibri"/>
          <w:sz w:val="22"/>
          <w:szCs w:val="22"/>
        </w:rPr>
        <w:fldChar w:fldCharType="begin">
          <w:ffData>
            <w:name w:val="Text146"/>
            <w:enabled/>
            <w:calcOnExit w:val="0"/>
            <w:textInput>
              <w:default w:val="[date]"/>
            </w:textInput>
          </w:ffData>
        </w:fldChar>
      </w:r>
      <w:bookmarkStart w:id="114" w:name="Text146"/>
      <w:r w:rsidRPr="00935AE7">
        <w:rPr>
          <w:rFonts w:ascii="Calibri" w:hAnsi="Calibri" w:cs="Calibri"/>
          <w:sz w:val="22"/>
          <w:szCs w:val="22"/>
        </w:rPr>
        <w:instrText xml:space="preserve"> FORMTEXT </w:instrText>
      </w:r>
      <w:r w:rsidRPr="00935AE7">
        <w:rPr>
          <w:rFonts w:ascii="Calibri" w:hAnsi="Calibri" w:cs="Calibri"/>
          <w:sz w:val="22"/>
          <w:szCs w:val="22"/>
        </w:rPr>
      </w:r>
      <w:r w:rsidRPr="00935AE7">
        <w:rPr>
          <w:rFonts w:ascii="Calibri" w:hAnsi="Calibri" w:cs="Calibri"/>
          <w:sz w:val="22"/>
          <w:szCs w:val="22"/>
        </w:rPr>
        <w:fldChar w:fldCharType="separate"/>
      </w:r>
      <w:r w:rsidRPr="00935AE7">
        <w:rPr>
          <w:rFonts w:ascii="Calibri" w:hAnsi="Calibri" w:cs="Calibri"/>
          <w:noProof/>
          <w:sz w:val="22"/>
          <w:szCs w:val="22"/>
        </w:rPr>
        <w:t>[date]</w:t>
      </w:r>
      <w:r w:rsidRPr="00935AE7">
        <w:rPr>
          <w:rFonts w:ascii="Calibri" w:hAnsi="Calibri" w:cs="Calibri"/>
          <w:sz w:val="22"/>
          <w:szCs w:val="22"/>
        </w:rPr>
        <w:fldChar w:fldCharType="end"/>
      </w:r>
      <w:bookmarkEnd w:id="114"/>
      <w:r w:rsidRPr="00935AE7">
        <w:rPr>
          <w:rFonts w:ascii="Calibri" w:hAnsi="Calibri" w:cs="Calibri"/>
          <w:sz w:val="22"/>
          <w:szCs w:val="22"/>
        </w:rPr>
        <w:t xml:space="preserve"> day of </w:t>
      </w:r>
      <w:r w:rsidRPr="00935AE7">
        <w:rPr>
          <w:rFonts w:ascii="Calibri" w:hAnsi="Calibri" w:cs="Calibri"/>
          <w:sz w:val="22"/>
          <w:szCs w:val="22"/>
        </w:rPr>
        <w:fldChar w:fldCharType="begin">
          <w:ffData>
            <w:name w:val="Text147"/>
            <w:enabled/>
            <w:calcOnExit w:val="0"/>
            <w:textInput>
              <w:default w:val="[month]"/>
            </w:textInput>
          </w:ffData>
        </w:fldChar>
      </w:r>
      <w:bookmarkStart w:id="115" w:name="Text147"/>
      <w:r w:rsidRPr="00935AE7">
        <w:rPr>
          <w:rFonts w:ascii="Calibri" w:hAnsi="Calibri" w:cs="Calibri"/>
          <w:sz w:val="22"/>
          <w:szCs w:val="22"/>
        </w:rPr>
        <w:instrText xml:space="preserve"> FORMTEXT </w:instrText>
      </w:r>
      <w:r w:rsidRPr="00935AE7">
        <w:rPr>
          <w:rFonts w:ascii="Calibri" w:hAnsi="Calibri" w:cs="Calibri"/>
          <w:sz w:val="22"/>
          <w:szCs w:val="22"/>
        </w:rPr>
      </w:r>
      <w:r w:rsidRPr="00935AE7">
        <w:rPr>
          <w:rFonts w:ascii="Calibri" w:hAnsi="Calibri" w:cs="Calibri"/>
          <w:sz w:val="22"/>
          <w:szCs w:val="22"/>
        </w:rPr>
        <w:fldChar w:fldCharType="separate"/>
      </w:r>
      <w:r w:rsidRPr="00935AE7">
        <w:rPr>
          <w:rFonts w:ascii="Calibri" w:hAnsi="Calibri" w:cs="Calibri"/>
          <w:noProof/>
          <w:sz w:val="22"/>
          <w:szCs w:val="22"/>
        </w:rPr>
        <w:t>[month]</w:t>
      </w:r>
      <w:r w:rsidRPr="00935AE7">
        <w:rPr>
          <w:rFonts w:ascii="Calibri" w:hAnsi="Calibri" w:cs="Calibri"/>
          <w:sz w:val="22"/>
          <w:szCs w:val="22"/>
        </w:rPr>
        <w:fldChar w:fldCharType="end"/>
      </w:r>
      <w:bookmarkEnd w:id="115"/>
      <w:r w:rsidRPr="00935AE7">
        <w:rPr>
          <w:rFonts w:ascii="Calibri" w:hAnsi="Calibri" w:cs="Calibri"/>
          <w:sz w:val="22"/>
          <w:szCs w:val="22"/>
        </w:rPr>
        <w:t xml:space="preserve"> 20 </w:t>
      </w:r>
      <w:r w:rsidRPr="00935AE7">
        <w:rPr>
          <w:rFonts w:ascii="Calibri" w:hAnsi="Calibri" w:cs="Calibri"/>
          <w:sz w:val="22"/>
          <w:szCs w:val="22"/>
        </w:rPr>
        <w:fldChar w:fldCharType="begin">
          <w:ffData>
            <w:name w:val="Text148"/>
            <w:enabled/>
            <w:calcOnExit w:val="0"/>
            <w:textInput>
              <w:default w:val="[year]"/>
            </w:textInput>
          </w:ffData>
        </w:fldChar>
      </w:r>
      <w:bookmarkStart w:id="116" w:name="Text148"/>
      <w:r w:rsidRPr="00935AE7">
        <w:rPr>
          <w:rFonts w:ascii="Calibri" w:hAnsi="Calibri" w:cs="Calibri"/>
          <w:sz w:val="22"/>
          <w:szCs w:val="22"/>
        </w:rPr>
        <w:instrText xml:space="preserve"> FORMTEXT </w:instrText>
      </w:r>
      <w:r w:rsidRPr="00935AE7">
        <w:rPr>
          <w:rFonts w:ascii="Calibri" w:hAnsi="Calibri" w:cs="Calibri"/>
          <w:sz w:val="22"/>
          <w:szCs w:val="22"/>
        </w:rPr>
      </w:r>
      <w:r w:rsidRPr="00935AE7">
        <w:rPr>
          <w:rFonts w:ascii="Calibri" w:hAnsi="Calibri" w:cs="Calibri"/>
          <w:sz w:val="22"/>
          <w:szCs w:val="22"/>
        </w:rPr>
        <w:fldChar w:fldCharType="separate"/>
      </w:r>
      <w:r w:rsidRPr="00935AE7">
        <w:rPr>
          <w:rFonts w:ascii="Calibri" w:hAnsi="Calibri" w:cs="Calibri"/>
          <w:noProof/>
          <w:sz w:val="22"/>
          <w:szCs w:val="22"/>
        </w:rPr>
        <w:t>[year]</w:t>
      </w:r>
      <w:r w:rsidRPr="00935AE7">
        <w:rPr>
          <w:rFonts w:ascii="Calibri" w:hAnsi="Calibri" w:cs="Calibri"/>
          <w:sz w:val="22"/>
          <w:szCs w:val="22"/>
        </w:rPr>
        <w:fldChar w:fldCharType="end"/>
      </w:r>
      <w:bookmarkEnd w:id="116"/>
      <w:r w:rsidRPr="00935AE7">
        <w:rPr>
          <w:rFonts w:ascii="Calibri" w:hAnsi="Calibri" w:cs="Calibri"/>
          <w:sz w:val="22"/>
          <w:szCs w:val="22"/>
        </w:rPr>
        <w:t xml:space="preserve"> BETWEEN:</w:t>
      </w:r>
    </w:p>
    <w:p w14:paraId="0C1FD0CD" w14:textId="003061CA"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 xml:space="preserve">The </w:t>
      </w:r>
      <w:sdt>
        <w:sdtPr>
          <w:rPr>
            <w:rFonts w:ascii="Calibri" w:hAnsi="Calibri" w:cs="Calibri"/>
            <w:sz w:val="22"/>
            <w:szCs w:val="22"/>
            <w:highlight w:val="lightGray"/>
            <w:shd w:val="clear" w:color="auto" w:fill="D9D9D9" w:themeFill="background1" w:themeFillShade="D9"/>
          </w:rPr>
          <w:alias w:val="Name"/>
          <w:tag w:val="Nane"/>
          <w:id w:val="2101830770"/>
          <w:dataBinding w:prefixMappings="xmlns:ns0='http://schemas.microsoft.com/office/2006/coverPageProps' " w:xpath="/ns0:CoverPageProperties[1]/ns0:Abstract[1]" w:storeItemID="{55AF091B-3C7A-41E3-B477-F2FDAA23CFDA}"/>
          <w:text/>
        </w:sdtPr>
        <w:sdtEndPr/>
        <w:sdtContent>
          <w:r w:rsidR="00560A8B">
            <w:rPr>
              <w:rFonts w:ascii="Calibri" w:hAnsi="Calibri" w:cs="Calibri"/>
              <w:sz w:val="22"/>
              <w:szCs w:val="22"/>
              <w:highlight w:val="lightGray"/>
              <w:shd w:val="clear" w:color="auto" w:fill="D9D9D9" w:themeFill="background1" w:themeFillShade="D9"/>
            </w:rPr>
            <w:t>Department of Social Protection</w:t>
          </w:r>
        </w:sdtContent>
      </w:sdt>
      <w:r w:rsidRPr="00935AE7">
        <w:rPr>
          <w:rFonts w:ascii="Calibri" w:hAnsi="Calibri" w:cs="Calibri"/>
          <w:sz w:val="22"/>
          <w:szCs w:val="22"/>
        </w:rPr>
        <w:t xml:space="preserve">, of </w:t>
      </w:r>
      <w:r w:rsidRPr="00935AE7">
        <w:rPr>
          <w:rFonts w:ascii="Calibri" w:hAnsi="Calibri" w:cs="Calibri"/>
          <w:sz w:val="22"/>
          <w:szCs w:val="22"/>
        </w:rPr>
        <w:fldChar w:fldCharType="begin">
          <w:ffData>
            <w:name w:val="Text149"/>
            <w:enabled/>
            <w:calcOnExit w:val="0"/>
            <w:textInput>
              <w:default w:val="[insert address]"/>
            </w:textInput>
          </w:ffData>
        </w:fldChar>
      </w:r>
      <w:bookmarkStart w:id="117" w:name="Text149"/>
      <w:r w:rsidRPr="00935AE7">
        <w:rPr>
          <w:rFonts w:ascii="Calibri" w:hAnsi="Calibri" w:cs="Calibri"/>
          <w:sz w:val="22"/>
          <w:szCs w:val="22"/>
        </w:rPr>
        <w:instrText xml:space="preserve"> FORMTEXT </w:instrText>
      </w:r>
      <w:r w:rsidRPr="00935AE7">
        <w:rPr>
          <w:rFonts w:ascii="Calibri" w:hAnsi="Calibri" w:cs="Calibri"/>
          <w:sz w:val="22"/>
          <w:szCs w:val="22"/>
        </w:rPr>
      </w:r>
      <w:r w:rsidRPr="00935AE7">
        <w:rPr>
          <w:rFonts w:ascii="Calibri" w:hAnsi="Calibri" w:cs="Calibri"/>
          <w:sz w:val="22"/>
          <w:szCs w:val="22"/>
        </w:rPr>
        <w:fldChar w:fldCharType="separate"/>
      </w:r>
      <w:r w:rsidRPr="00935AE7">
        <w:rPr>
          <w:rFonts w:ascii="Calibri" w:hAnsi="Calibri" w:cs="Calibri"/>
          <w:noProof/>
          <w:sz w:val="22"/>
          <w:szCs w:val="22"/>
        </w:rPr>
        <w:t>[insert address]</w:t>
      </w:r>
      <w:r w:rsidRPr="00935AE7">
        <w:rPr>
          <w:rFonts w:ascii="Calibri" w:hAnsi="Calibri" w:cs="Calibri"/>
          <w:sz w:val="22"/>
          <w:szCs w:val="22"/>
        </w:rPr>
        <w:fldChar w:fldCharType="end"/>
      </w:r>
      <w:bookmarkEnd w:id="117"/>
      <w:r w:rsidRPr="00935AE7">
        <w:rPr>
          <w:rFonts w:ascii="Calibri" w:hAnsi="Calibri" w:cs="Calibri"/>
          <w:sz w:val="22"/>
          <w:szCs w:val="22"/>
        </w:rPr>
        <w:t xml:space="preserve"> (hereinafter “the Contracting Authority”) of the one </w:t>
      </w:r>
      <w:proofErr w:type="gramStart"/>
      <w:r w:rsidRPr="00935AE7">
        <w:rPr>
          <w:rFonts w:ascii="Calibri" w:hAnsi="Calibri" w:cs="Calibri"/>
          <w:sz w:val="22"/>
          <w:szCs w:val="22"/>
        </w:rPr>
        <w:t>part;</w:t>
      </w:r>
      <w:proofErr w:type="gramEnd"/>
      <w:r w:rsidRPr="00935AE7">
        <w:rPr>
          <w:rFonts w:ascii="Calibri" w:hAnsi="Calibri" w:cs="Calibri"/>
          <w:sz w:val="22"/>
          <w:szCs w:val="22"/>
        </w:rPr>
        <w:t xml:space="preserve"> </w:t>
      </w:r>
      <w:r w:rsidRPr="00935AE7">
        <w:rPr>
          <w:rFonts w:ascii="Calibri" w:hAnsi="Calibri" w:cs="Calibri"/>
          <w:sz w:val="22"/>
          <w:szCs w:val="22"/>
        </w:rPr>
        <w:br/>
        <w:t>and</w:t>
      </w:r>
    </w:p>
    <w:p w14:paraId="3B9A0743"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fldChar w:fldCharType="begin">
          <w:ffData>
            <w:name w:val="Text155"/>
            <w:enabled/>
            <w:calcOnExit w:val="0"/>
            <w:textInput>
              <w:default w:val="[Contractor’s legal name: to be completed on signing.], of [address: to be completed on signing.]"/>
            </w:textInput>
          </w:ffData>
        </w:fldChar>
      </w:r>
      <w:bookmarkStart w:id="118" w:name="Text155"/>
      <w:r w:rsidRPr="00935AE7">
        <w:rPr>
          <w:rFonts w:ascii="Calibri" w:hAnsi="Calibri" w:cs="Calibri"/>
          <w:sz w:val="22"/>
          <w:szCs w:val="22"/>
        </w:rPr>
        <w:instrText xml:space="preserve"> FORMTEXT </w:instrText>
      </w:r>
      <w:r w:rsidRPr="00935AE7">
        <w:rPr>
          <w:rFonts w:ascii="Calibri" w:hAnsi="Calibri" w:cs="Calibri"/>
          <w:sz w:val="22"/>
          <w:szCs w:val="22"/>
        </w:rPr>
      </w:r>
      <w:r w:rsidRPr="00935AE7">
        <w:rPr>
          <w:rFonts w:ascii="Calibri" w:hAnsi="Calibri" w:cs="Calibri"/>
          <w:sz w:val="22"/>
          <w:szCs w:val="22"/>
        </w:rPr>
        <w:fldChar w:fldCharType="separate"/>
      </w:r>
      <w:r w:rsidRPr="00935AE7">
        <w:rPr>
          <w:rFonts w:ascii="Calibri" w:hAnsi="Calibri" w:cs="Calibri"/>
          <w:noProof/>
          <w:sz w:val="22"/>
          <w:szCs w:val="22"/>
        </w:rPr>
        <w:t>[Contractor’s legal name: to be completed on signing.], of [address: to be completed on signing.]</w:t>
      </w:r>
      <w:r w:rsidRPr="00935AE7">
        <w:rPr>
          <w:rFonts w:ascii="Calibri" w:hAnsi="Calibri" w:cs="Calibri"/>
          <w:sz w:val="22"/>
          <w:szCs w:val="22"/>
        </w:rPr>
        <w:fldChar w:fldCharType="end"/>
      </w:r>
      <w:bookmarkEnd w:id="118"/>
      <w:r w:rsidRPr="00935AE7">
        <w:rPr>
          <w:rFonts w:ascii="Calibri" w:hAnsi="Calibri" w:cs="Calibri"/>
          <w:sz w:val="22"/>
          <w:szCs w:val="22"/>
        </w:rPr>
        <w:t xml:space="preserve"> (hereinafter called “the Contractor”) of the other part.</w:t>
      </w:r>
    </w:p>
    <w:p w14:paraId="1F15776C" w14:textId="77777777" w:rsidR="00935AE7" w:rsidRPr="00935AE7" w:rsidRDefault="00935AE7" w:rsidP="00935AE7">
      <w:pPr>
        <w:keepLines/>
        <w:spacing w:line="276" w:lineRule="auto"/>
        <w:rPr>
          <w:rFonts w:ascii="Calibri" w:hAnsi="Calibri" w:cs="Calibri"/>
          <w:b/>
          <w:sz w:val="22"/>
          <w:szCs w:val="22"/>
        </w:rPr>
      </w:pPr>
      <w:r w:rsidRPr="00935AE7">
        <w:rPr>
          <w:rFonts w:ascii="Calibri" w:hAnsi="Calibri" w:cs="Calibri"/>
          <w:b/>
          <w:sz w:val="22"/>
          <w:szCs w:val="22"/>
        </w:rPr>
        <w:t xml:space="preserve">WHEREAS </w:t>
      </w:r>
    </w:p>
    <w:tbl>
      <w:tblPr>
        <w:tblW w:w="0" w:type="auto"/>
        <w:tblLook w:val="01E0" w:firstRow="1" w:lastRow="1" w:firstColumn="1" w:lastColumn="1" w:noHBand="0" w:noVBand="0"/>
      </w:tblPr>
      <w:tblGrid>
        <w:gridCol w:w="760"/>
        <w:gridCol w:w="8266"/>
      </w:tblGrid>
      <w:tr w:rsidR="00935AE7" w:rsidRPr="00935AE7" w14:paraId="466C1FD8" w14:textId="77777777" w:rsidTr="004A6E0B">
        <w:tc>
          <w:tcPr>
            <w:tcW w:w="828" w:type="dxa"/>
            <w:hideMark/>
          </w:tcPr>
          <w:p w14:paraId="15933B29" w14:textId="77777777" w:rsidR="00935AE7" w:rsidRPr="00935AE7" w:rsidRDefault="00935AE7" w:rsidP="00935AE7">
            <w:pPr>
              <w:spacing w:line="276" w:lineRule="auto"/>
              <w:rPr>
                <w:rFonts w:ascii="Calibri" w:hAnsi="Calibri" w:cs="Calibri"/>
                <w:color w:val="333399"/>
                <w:sz w:val="22"/>
                <w:szCs w:val="22"/>
              </w:rPr>
            </w:pPr>
            <w:r w:rsidRPr="00935AE7">
              <w:rPr>
                <w:rFonts w:ascii="Calibri" w:hAnsi="Calibri" w:cs="Calibri"/>
                <w:color w:val="333399"/>
                <w:sz w:val="22"/>
                <w:szCs w:val="22"/>
              </w:rPr>
              <w:t>A.</w:t>
            </w:r>
          </w:p>
        </w:tc>
        <w:tc>
          <w:tcPr>
            <w:tcW w:w="9540" w:type="dxa"/>
            <w:hideMark/>
          </w:tcPr>
          <w:p w14:paraId="4C514DF7"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 xml:space="preserve">By Request for Tenders dated </w:t>
            </w:r>
            <w:r w:rsidRPr="00935AE7">
              <w:rPr>
                <w:rFonts w:ascii="Calibri" w:hAnsi="Calibri"/>
                <w:sz w:val="22"/>
                <w:szCs w:val="22"/>
              </w:rPr>
              <w:fldChar w:fldCharType="begin">
                <w:ffData>
                  <w:name w:val="Text150"/>
                  <w:enabled/>
                  <w:calcOnExit w:val="0"/>
                  <w:textInput>
                    <w:default w:val="[insert date]"/>
                  </w:textInput>
                </w:ffData>
              </w:fldChar>
            </w:r>
            <w:bookmarkStart w:id="119" w:name="Text150"/>
            <w:r w:rsidRPr="00935AE7">
              <w:rPr>
                <w:rFonts w:ascii="Calibri" w:hAnsi="Calibri"/>
                <w:sz w:val="22"/>
                <w:szCs w:val="22"/>
              </w:rPr>
              <w:instrText xml:space="preserve"> FORMTEXT </w:instrText>
            </w:r>
            <w:r w:rsidRPr="00935AE7">
              <w:rPr>
                <w:rFonts w:ascii="Calibri" w:hAnsi="Calibri"/>
                <w:sz w:val="22"/>
                <w:szCs w:val="22"/>
              </w:rPr>
            </w:r>
            <w:r w:rsidRPr="00935AE7">
              <w:rPr>
                <w:rFonts w:ascii="Calibri" w:hAnsi="Calibri"/>
                <w:sz w:val="22"/>
                <w:szCs w:val="22"/>
              </w:rPr>
              <w:fldChar w:fldCharType="separate"/>
            </w:r>
            <w:r w:rsidRPr="00935AE7">
              <w:rPr>
                <w:rFonts w:ascii="Calibri" w:hAnsi="Calibri"/>
                <w:sz w:val="22"/>
                <w:szCs w:val="22"/>
              </w:rPr>
              <w:t>[insert date]</w:t>
            </w:r>
            <w:r w:rsidRPr="00935AE7">
              <w:rPr>
                <w:rFonts w:ascii="Calibri" w:hAnsi="Calibri"/>
                <w:sz w:val="22"/>
                <w:szCs w:val="22"/>
              </w:rPr>
              <w:fldChar w:fldCharType="end"/>
            </w:r>
            <w:bookmarkEnd w:id="119"/>
            <w:r w:rsidRPr="00935AE7">
              <w:rPr>
                <w:rFonts w:ascii="Calibri" w:hAnsi="Calibri"/>
                <w:sz w:val="22"/>
                <w:szCs w:val="22"/>
              </w:rPr>
              <w:t xml:space="preserve">  entitled </w:t>
            </w:r>
            <w:r w:rsidRPr="00935AE7">
              <w:rPr>
                <w:rFonts w:ascii="Calibri" w:hAnsi="Calibri"/>
                <w:sz w:val="22"/>
                <w:szCs w:val="22"/>
              </w:rPr>
              <w:fldChar w:fldCharType="begin">
                <w:ffData>
                  <w:name w:val="Text151"/>
                  <w:enabled/>
                  <w:calcOnExit w:val="0"/>
                  <w:textInput>
                    <w:default w:val="[insert title]"/>
                  </w:textInput>
                </w:ffData>
              </w:fldChar>
            </w:r>
            <w:bookmarkStart w:id="120" w:name="Text151"/>
            <w:r w:rsidRPr="00935AE7">
              <w:rPr>
                <w:rFonts w:ascii="Calibri" w:hAnsi="Calibri"/>
                <w:sz w:val="22"/>
                <w:szCs w:val="22"/>
              </w:rPr>
              <w:instrText xml:space="preserve"> FORMTEXT </w:instrText>
            </w:r>
            <w:r w:rsidRPr="00935AE7">
              <w:rPr>
                <w:rFonts w:ascii="Calibri" w:hAnsi="Calibri"/>
                <w:sz w:val="22"/>
                <w:szCs w:val="22"/>
              </w:rPr>
            </w:r>
            <w:r w:rsidRPr="00935AE7">
              <w:rPr>
                <w:rFonts w:ascii="Calibri" w:hAnsi="Calibri"/>
                <w:sz w:val="22"/>
                <w:szCs w:val="22"/>
              </w:rPr>
              <w:fldChar w:fldCharType="separate"/>
            </w:r>
            <w:r w:rsidRPr="00935AE7">
              <w:rPr>
                <w:rFonts w:ascii="Calibri" w:hAnsi="Calibri"/>
                <w:sz w:val="22"/>
                <w:szCs w:val="22"/>
              </w:rPr>
              <w:t>[insert title]</w:t>
            </w:r>
            <w:r w:rsidRPr="00935AE7">
              <w:rPr>
                <w:rFonts w:ascii="Calibri" w:hAnsi="Calibri"/>
                <w:sz w:val="22"/>
                <w:szCs w:val="22"/>
              </w:rPr>
              <w:fldChar w:fldCharType="end"/>
            </w:r>
            <w:bookmarkEnd w:id="120"/>
            <w:r w:rsidRPr="00935AE7">
              <w:rPr>
                <w:rFonts w:ascii="Calibri" w:hAnsi="Calibri"/>
                <w:sz w:val="22"/>
                <w:szCs w:val="22"/>
              </w:rPr>
              <w:t xml:space="preserve"> (the “RFT”) the Contracting Authority invited tenders (“Tenders”) for the provision of the goods described in Appendix 1 to the RFT (the “Goods”) (“the Competition”).  The Contractor submitted a response to the RFT dated the </w:t>
            </w:r>
            <w:r w:rsidRPr="00935AE7">
              <w:rPr>
                <w:rFonts w:ascii="Calibri" w:hAnsi="Calibri"/>
                <w:sz w:val="22"/>
                <w:szCs w:val="22"/>
              </w:rPr>
              <w:fldChar w:fldCharType="begin">
                <w:ffData>
                  <w:name w:val="Text152"/>
                  <w:enabled/>
                  <w:calcOnExit w:val="0"/>
                  <w:textInput>
                    <w:default w:val="[insert date of Tender]"/>
                  </w:textInput>
                </w:ffData>
              </w:fldChar>
            </w:r>
            <w:bookmarkStart w:id="121" w:name="Text152"/>
            <w:r w:rsidRPr="00935AE7">
              <w:rPr>
                <w:rFonts w:ascii="Calibri" w:hAnsi="Calibri"/>
                <w:sz w:val="22"/>
                <w:szCs w:val="22"/>
              </w:rPr>
              <w:instrText xml:space="preserve"> FORMTEXT </w:instrText>
            </w:r>
            <w:r w:rsidRPr="00935AE7">
              <w:rPr>
                <w:rFonts w:ascii="Calibri" w:hAnsi="Calibri"/>
                <w:sz w:val="22"/>
                <w:szCs w:val="22"/>
              </w:rPr>
            </w:r>
            <w:r w:rsidRPr="00935AE7">
              <w:rPr>
                <w:rFonts w:ascii="Calibri" w:hAnsi="Calibri"/>
                <w:sz w:val="22"/>
                <w:szCs w:val="22"/>
              </w:rPr>
              <w:fldChar w:fldCharType="separate"/>
            </w:r>
            <w:r w:rsidRPr="00935AE7">
              <w:rPr>
                <w:rFonts w:ascii="Calibri" w:hAnsi="Calibri"/>
                <w:sz w:val="22"/>
                <w:szCs w:val="22"/>
              </w:rPr>
              <w:t>[insert date of Tender]</w:t>
            </w:r>
            <w:r w:rsidRPr="00935AE7">
              <w:rPr>
                <w:rFonts w:ascii="Calibri" w:hAnsi="Calibri"/>
                <w:sz w:val="22"/>
                <w:szCs w:val="22"/>
              </w:rPr>
              <w:fldChar w:fldCharType="end"/>
            </w:r>
            <w:bookmarkEnd w:id="121"/>
            <w:r w:rsidRPr="00935AE7">
              <w:rPr>
                <w:rFonts w:ascii="Calibri" w:hAnsi="Calibri"/>
                <w:sz w:val="22"/>
                <w:szCs w:val="22"/>
              </w:rPr>
              <w:t>.</w:t>
            </w:r>
          </w:p>
          <w:p w14:paraId="6628CDCD"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 xml:space="preserve">The Contractor has been identified as the preferred bidder in the Competition. </w:t>
            </w:r>
          </w:p>
        </w:tc>
      </w:tr>
      <w:tr w:rsidR="00935AE7" w:rsidRPr="00935AE7" w14:paraId="39BDCBB9" w14:textId="77777777" w:rsidTr="004A6E0B">
        <w:trPr>
          <w:trHeight w:val="988"/>
        </w:trPr>
        <w:tc>
          <w:tcPr>
            <w:tcW w:w="828" w:type="dxa"/>
            <w:hideMark/>
          </w:tcPr>
          <w:p w14:paraId="3D0E6A4D" w14:textId="77777777" w:rsidR="00935AE7" w:rsidRPr="00935AE7" w:rsidRDefault="00935AE7" w:rsidP="00935AE7">
            <w:pPr>
              <w:spacing w:line="276" w:lineRule="auto"/>
              <w:rPr>
                <w:rFonts w:ascii="Calibri" w:hAnsi="Calibri" w:cs="Calibri"/>
                <w:b/>
                <w:color w:val="333399"/>
                <w:sz w:val="22"/>
                <w:szCs w:val="22"/>
              </w:rPr>
            </w:pPr>
            <w:r w:rsidRPr="00935AE7">
              <w:rPr>
                <w:rFonts w:ascii="Calibri" w:hAnsi="Calibri" w:cs="Calibri"/>
                <w:color w:val="333399"/>
                <w:sz w:val="22"/>
                <w:szCs w:val="22"/>
              </w:rPr>
              <w:t>B.</w:t>
            </w:r>
          </w:p>
        </w:tc>
        <w:tc>
          <w:tcPr>
            <w:tcW w:w="9540" w:type="dxa"/>
            <w:hideMark/>
          </w:tcPr>
          <w:p w14:paraId="6D10D4BA" w14:textId="1F402764"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 xml:space="preserve">For the purposes of the Competition and any subsequent contract awarded thereunder (if any) (“the Contract”), certain confidential information (the “Confidential Information”) as defined at clause 2 of this Agreement, will be furnished to the Contractor. The Confidential Information is confidential to the </w:t>
            </w:r>
            <w:r w:rsidRPr="00AE48A2">
              <w:rPr>
                <w:rFonts w:ascii="Calibri" w:hAnsi="Calibri"/>
                <w:sz w:val="22"/>
                <w:szCs w:val="22"/>
              </w:rPr>
              <w:t>C</w:t>
            </w:r>
            <w:r w:rsidR="00560A8B" w:rsidRPr="00AE48A2">
              <w:rPr>
                <w:rFonts w:ascii="Calibri" w:hAnsi="Calibri"/>
                <w:sz w:val="22"/>
                <w:szCs w:val="22"/>
              </w:rPr>
              <w:t>ontracting Authority</w:t>
            </w:r>
            <w:r w:rsidRPr="00AE48A2">
              <w:rPr>
                <w:rFonts w:ascii="Calibri" w:hAnsi="Calibri"/>
                <w:sz w:val="22"/>
                <w:szCs w:val="22"/>
              </w:rPr>
              <w:t>.</w:t>
            </w:r>
            <w:r w:rsidRPr="00935AE7">
              <w:rPr>
                <w:rFonts w:ascii="Calibri" w:hAnsi="Calibri"/>
                <w:sz w:val="22"/>
                <w:szCs w:val="22"/>
              </w:rPr>
              <w:t xml:space="preserve"> </w:t>
            </w:r>
          </w:p>
        </w:tc>
      </w:tr>
    </w:tbl>
    <w:p w14:paraId="413D3E44" w14:textId="77777777" w:rsidR="00935AE7" w:rsidRPr="00935AE7" w:rsidRDefault="00935AE7" w:rsidP="00935AE7">
      <w:pPr>
        <w:spacing w:after="120" w:line="276" w:lineRule="auto"/>
        <w:jc w:val="both"/>
        <w:rPr>
          <w:rFonts w:ascii="Calibri" w:hAnsi="Calibri"/>
          <w:sz w:val="22"/>
          <w:szCs w:val="22"/>
        </w:rPr>
      </w:pPr>
      <w:r w:rsidRPr="00503D79">
        <w:rPr>
          <w:rFonts w:ascii="Calibri" w:hAnsi="Calibri"/>
          <w:b/>
          <w:bCs/>
          <w:sz w:val="22"/>
          <w:szCs w:val="22"/>
        </w:rPr>
        <w:t>NOW IT IS HEREBY AGREED</w:t>
      </w:r>
      <w:r w:rsidRPr="00935AE7">
        <w:rPr>
          <w:rFonts w:ascii="Calibri" w:hAnsi="Calibri"/>
          <w:sz w:val="22"/>
          <w:szCs w:val="22"/>
        </w:rPr>
        <w:t xml:space="preserve"> in consideration of the sum of €2.00 (the receipt of which is hereby acknowledged by the Contractor) as follows:</w:t>
      </w:r>
    </w:p>
    <w:tbl>
      <w:tblPr>
        <w:tblW w:w="5000" w:type="pct"/>
        <w:tblLook w:val="01E0" w:firstRow="1" w:lastRow="1" w:firstColumn="1" w:lastColumn="1" w:noHBand="0" w:noVBand="0"/>
      </w:tblPr>
      <w:tblGrid>
        <w:gridCol w:w="701"/>
        <w:gridCol w:w="700"/>
        <w:gridCol w:w="525"/>
        <w:gridCol w:w="7100"/>
      </w:tblGrid>
      <w:tr w:rsidR="00935AE7" w:rsidRPr="00935AE7" w14:paraId="4DAA804E" w14:textId="77777777" w:rsidTr="004A6E0B">
        <w:tc>
          <w:tcPr>
            <w:tcW w:w="388" w:type="pct"/>
            <w:hideMark/>
          </w:tcPr>
          <w:p w14:paraId="658A8A2C"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1.</w:t>
            </w:r>
          </w:p>
        </w:tc>
        <w:tc>
          <w:tcPr>
            <w:tcW w:w="4612" w:type="pct"/>
            <w:gridSpan w:val="3"/>
            <w:hideMark/>
          </w:tcPr>
          <w:p w14:paraId="0EE3A12A"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acknowledges that Confidential Information may be provided to him by the Contracting Authority and that each item of Confidential Information shall be governed by the terms of this Agreement.</w:t>
            </w:r>
          </w:p>
        </w:tc>
      </w:tr>
      <w:tr w:rsidR="00935AE7" w:rsidRPr="00935AE7" w14:paraId="204FA2A5" w14:textId="77777777" w:rsidTr="004A6E0B">
        <w:tc>
          <w:tcPr>
            <w:tcW w:w="388" w:type="pct"/>
            <w:hideMark/>
          </w:tcPr>
          <w:p w14:paraId="21090515"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2.</w:t>
            </w:r>
          </w:p>
        </w:tc>
        <w:tc>
          <w:tcPr>
            <w:tcW w:w="4612" w:type="pct"/>
            <w:gridSpan w:val="3"/>
            <w:hideMark/>
          </w:tcPr>
          <w:p w14:paraId="7214BAD0"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For the purposes of this Agreement "Confidential Information" means:</w:t>
            </w:r>
          </w:p>
        </w:tc>
      </w:tr>
      <w:tr w:rsidR="0047564F" w:rsidRPr="00935AE7" w14:paraId="3523DC57" w14:textId="77777777" w:rsidTr="0047564F">
        <w:tc>
          <w:tcPr>
            <w:tcW w:w="388" w:type="pct"/>
          </w:tcPr>
          <w:p w14:paraId="2A1F48C4" w14:textId="77777777" w:rsidR="0047564F" w:rsidRPr="00935AE7" w:rsidRDefault="0047564F" w:rsidP="00935AE7">
            <w:pPr>
              <w:spacing w:line="276" w:lineRule="auto"/>
              <w:rPr>
                <w:rFonts w:ascii="Calibri" w:hAnsi="Calibri" w:cs="Calibri"/>
                <w:color w:val="333399"/>
                <w:sz w:val="22"/>
                <w:szCs w:val="22"/>
              </w:rPr>
            </w:pPr>
          </w:p>
        </w:tc>
        <w:tc>
          <w:tcPr>
            <w:tcW w:w="388" w:type="pct"/>
            <w:hideMark/>
          </w:tcPr>
          <w:p w14:paraId="0D376338" w14:textId="77777777" w:rsidR="0047564F" w:rsidRPr="00935AE7" w:rsidRDefault="0047564F" w:rsidP="00935AE7">
            <w:pPr>
              <w:spacing w:line="276" w:lineRule="auto"/>
              <w:rPr>
                <w:rFonts w:ascii="Calibri" w:hAnsi="Calibri" w:cs="Calibri"/>
                <w:color w:val="1F497D" w:themeColor="text2"/>
                <w:sz w:val="22"/>
                <w:szCs w:val="22"/>
              </w:rPr>
            </w:pPr>
            <w:r w:rsidRPr="00935AE7">
              <w:rPr>
                <w:rFonts w:ascii="Calibri" w:hAnsi="Calibri" w:cs="Calibri"/>
                <w:color w:val="1F497D" w:themeColor="text2"/>
                <w:sz w:val="22"/>
                <w:szCs w:val="22"/>
              </w:rPr>
              <w:t>2.1</w:t>
            </w:r>
          </w:p>
        </w:tc>
        <w:tc>
          <w:tcPr>
            <w:tcW w:w="4224" w:type="pct"/>
            <w:gridSpan w:val="2"/>
            <w:hideMark/>
          </w:tcPr>
          <w:p w14:paraId="20E610EB" w14:textId="7A639AC6" w:rsidR="0047564F" w:rsidRPr="0047564F" w:rsidRDefault="0047564F" w:rsidP="00935AE7">
            <w:pPr>
              <w:spacing w:after="120" w:line="276" w:lineRule="auto"/>
              <w:jc w:val="both"/>
              <w:rPr>
                <w:rFonts w:ascii="Calibri" w:hAnsi="Calibri" w:cs="Calibri"/>
                <w:sz w:val="22"/>
                <w:szCs w:val="22"/>
              </w:rPr>
            </w:pPr>
            <w:r w:rsidRPr="0047564F">
              <w:rPr>
                <w:rFonts w:ascii="Calibri" w:hAnsi="Calibri" w:cs="Calibri"/>
                <w:sz w:val="22"/>
                <w:szCs w:val="22"/>
              </w:rPr>
              <w:t>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Goods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7564F" w:rsidRPr="00935AE7" w14:paraId="152536CD" w14:textId="77777777" w:rsidTr="0047564F">
        <w:tc>
          <w:tcPr>
            <w:tcW w:w="388" w:type="pct"/>
          </w:tcPr>
          <w:p w14:paraId="3BC8CEB2" w14:textId="77777777" w:rsidR="0047564F" w:rsidRPr="00935AE7" w:rsidRDefault="0047564F" w:rsidP="00935AE7">
            <w:pPr>
              <w:spacing w:line="276" w:lineRule="auto"/>
              <w:rPr>
                <w:rFonts w:ascii="Calibri" w:hAnsi="Calibri" w:cs="Calibri"/>
                <w:color w:val="333399"/>
                <w:sz w:val="22"/>
                <w:szCs w:val="22"/>
              </w:rPr>
            </w:pPr>
          </w:p>
        </w:tc>
        <w:tc>
          <w:tcPr>
            <w:tcW w:w="388" w:type="pct"/>
            <w:hideMark/>
          </w:tcPr>
          <w:p w14:paraId="21AE5B62" w14:textId="77777777" w:rsidR="0047564F" w:rsidRPr="00935AE7" w:rsidRDefault="0047564F" w:rsidP="00935AE7">
            <w:pPr>
              <w:spacing w:line="276" w:lineRule="auto"/>
              <w:rPr>
                <w:rFonts w:ascii="Calibri" w:hAnsi="Calibri" w:cs="Calibri"/>
                <w:color w:val="1F497D" w:themeColor="text2"/>
                <w:sz w:val="22"/>
                <w:szCs w:val="22"/>
              </w:rPr>
            </w:pPr>
            <w:r w:rsidRPr="00935AE7">
              <w:rPr>
                <w:rFonts w:ascii="Calibri" w:hAnsi="Calibri" w:cs="Calibri"/>
                <w:color w:val="1F497D" w:themeColor="text2"/>
                <w:sz w:val="22"/>
                <w:szCs w:val="22"/>
              </w:rPr>
              <w:t>2.2</w:t>
            </w:r>
          </w:p>
        </w:tc>
        <w:tc>
          <w:tcPr>
            <w:tcW w:w="4224" w:type="pct"/>
            <w:gridSpan w:val="2"/>
            <w:hideMark/>
          </w:tcPr>
          <w:p w14:paraId="38F4747A" w14:textId="52AA9695" w:rsidR="0047564F" w:rsidRPr="0047564F" w:rsidRDefault="0047564F" w:rsidP="00935AE7">
            <w:pPr>
              <w:spacing w:after="120" w:line="276" w:lineRule="auto"/>
              <w:jc w:val="both"/>
              <w:rPr>
                <w:rFonts w:ascii="Calibri" w:hAnsi="Calibri" w:cs="Calibri"/>
                <w:sz w:val="22"/>
                <w:szCs w:val="22"/>
              </w:rPr>
            </w:pPr>
            <w:proofErr w:type="gramStart"/>
            <w:r w:rsidRPr="0047564F">
              <w:rPr>
                <w:rFonts w:ascii="Calibri" w:hAnsi="Calibri" w:cs="Calibri"/>
                <w:sz w:val="22"/>
                <w:szCs w:val="22"/>
              </w:rPr>
              <w:t>any and all</w:t>
            </w:r>
            <w:proofErr w:type="gramEnd"/>
            <w:r w:rsidRPr="0047564F">
              <w:rPr>
                <w:rFonts w:ascii="Calibri" w:hAnsi="Calibri" w:cs="Calibri"/>
                <w:sz w:val="22"/>
                <w:szCs w:val="22"/>
              </w:rPr>
              <w:t xml:space="preserve"> information which has been derived or obtained from information described in sub-paragraph 2.1.</w:t>
            </w:r>
          </w:p>
        </w:tc>
      </w:tr>
      <w:tr w:rsidR="00D54DF2" w:rsidRPr="00935AE7" w14:paraId="7679CC6B" w14:textId="77777777" w:rsidTr="004A6E0B">
        <w:tc>
          <w:tcPr>
            <w:tcW w:w="388" w:type="pct"/>
          </w:tcPr>
          <w:p w14:paraId="484C3D2F" w14:textId="2E72F627" w:rsidR="00D54DF2"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3.</w:t>
            </w:r>
          </w:p>
        </w:tc>
        <w:tc>
          <w:tcPr>
            <w:tcW w:w="4612" w:type="pct"/>
            <w:gridSpan w:val="3"/>
          </w:tcPr>
          <w:p w14:paraId="4F77B48F" w14:textId="77777777" w:rsidR="00D54DF2" w:rsidRPr="00D54DF2" w:rsidRDefault="00D54DF2" w:rsidP="00D54DF2">
            <w:pPr>
              <w:spacing w:line="276" w:lineRule="auto"/>
              <w:rPr>
                <w:rFonts w:ascii="Calibri" w:hAnsi="Calibri"/>
                <w:sz w:val="22"/>
                <w:szCs w:val="22"/>
                <w:lang w:val="en-IE"/>
              </w:rPr>
            </w:pPr>
            <w:r w:rsidRPr="00D54DF2">
              <w:rPr>
                <w:rFonts w:ascii="Calibri" w:hAnsi="Calibri"/>
                <w:sz w:val="22"/>
                <w:szCs w:val="22"/>
              </w:rPr>
              <w:t xml:space="preserve">For the purposes of this Agreement “Data Protection Laws” means </w:t>
            </w:r>
            <w:r w:rsidRPr="00D54DF2">
              <w:rPr>
                <w:rFonts w:ascii="Calibri" w:hAnsi="Calibri"/>
                <w:sz w:val="22"/>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Commissioner or other supervisory authority for data protection in Ireland from time to time</w:t>
            </w:r>
          </w:p>
          <w:p w14:paraId="2FD416C2" w14:textId="77777777" w:rsidR="00D54DF2" w:rsidRDefault="00D54DF2" w:rsidP="00935AE7">
            <w:pPr>
              <w:spacing w:after="120" w:line="276" w:lineRule="auto"/>
              <w:jc w:val="both"/>
              <w:rPr>
                <w:rFonts w:ascii="Calibri" w:hAnsi="Calibri"/>
                <w:sz w:val="22"/>
                <w:szCs w:val="22"/>
              </w:rPr>
            </w:pPr>
          </w:p>
        </w:tc>
      </w:tr>
      <w:tr w:rsidR="00935AE7" w:rsidRPr="00935AE7" w14:paraId="7A6668D5" w14:textId="77777777" w:rsidTr="004A6E0B">
        <w:tc>
          <w:tcPr>
            <w:tcW w:w="388" w:type="pct"/>
            <w:hideMark/>
          </w:tcPr>
          <w:p w14:paraId="4FB41F14" w14:textId="3274D49D"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4</w:t>
            </w:r>
            <w:r w:rsidR="00935AE7" w:rsidRPr="00935AE7">
              <w:rPr>
                <w:rFonts w:ascii="Calibri" w:hAnsi="Calibri" w:cs="Calibri"/>
                <w:color w:val="333399"/>
                <w:sz w:val="22"/>
                <w:szCs w:val="22"/>
              </w:rPr>
              <w:t>.</w:t>
            </w:r>
          </w:p>
        </w:tc>
        <w:tc>
          <w:tcPr>
            <w:tcW w:w="4612" w:type="pct"/>
            <w:gridSpan w:val="3"/>
            <w:hideMark/>
          </w:tcPr>
          <w:p w14:paraId="4C191C7B" w14:textId="040DB6BE"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Save as may be required by law, the Contractor agrees in respect of the Confidential Information:</w:t>
            </w:r>
          </w:p>
        </w:tc>
      </w:tr>
      <w:tr w:rsidR="00935AE7" w:rsidRPr="00935AE7" w14:paraId="7D24F076" w14:textId="77777777" w:rsidTr="0047564F">
        <w:tc>
          <w:tcPr>
            <w:tcW w:w="388" w:type="pct"/>
          </w:tcPr>
          <w:p w14:paraId="45D09E87"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6F5E714A" w14:textId="72B93E76" w:rsidR="00935AE7" w:rsidRPr="00935AE7" w:rsidRDefault="00D54DF2" w:rsidP="00935AE7">
            <w:pPr>
              <w:spacing w:line="276" w:lineRule="auto"/>
              <w:rPr>
                <w:rFonts w:ascii="Calibri" w:hAnsi="Calibri" w:cs="Calibri"/>
                <w:color w:val="1F497D" w:themeColor="text2"/>
                <w:sz w:val="22"/>
                <w:szCs w:val="22"/>
              </w:rPr>
            </w:pPr>
            <w:r>
              <w:rPr>
                <w:rFonts w:ascii="Calibri" w:hAnsi="Calibri" w:cs="Calibri"/>
                <w:color w:val="1F497D" w:themeColor="text2"/>
                <w:sz w:val="22"/>
                <w:szCs w:val="22"/>
              </w:rPr>
              <w:t>4</w:t>
            </w:r>
            <w:r w:rsidR="00935AE7" w:rsidRPr="00935AE7">
              <w:rPr>
                <w:rFonts w:ascii="Calibri" w:hAnsi="Calibri" w:cs="Calibri"/>
                <w:color w:val="1F497D" w:themeColor="text2"/>
                <w:sz w:val="22"/>
                <w:szCs w:val="22"/>
              </w:rPr>
              <w:t>.1</w:t>
            </w:r>
          </w:p>
        </w:tc>
        <w:tc>
          <w:tcPr>
            <w:tcW w:w="4224" w:type="pct"/>
            <w:gridSpan w:val="2"/>
            <w:hideMark/>
          </w:tcPr>
          <w:p w14:paraId="152D1254"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to treat such Confidential Information as confidential and to take all necessary steps to ensure that such confidentiality is maintained;</w:t>
            </w:r>
          </w:p>
        </w:tc>
      </w:tr>
      <w:tr w:rsidR="00935AE7" w:rsidRPr="00935AE7" w14:paraId="1EBD1711" w14:textId="77777777" w:rsidTr="0047564F">
        <w:tc>
          <w:tcPr>
            <w:tcW w:w="388" w:type="pct"/>
          </w:tcPr>
          <w:p w14:paraId="0D29D7CE"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1948B3E8" w14:textId="53695719" w:rsidR="00935AE7" w:rsidRPr="00935AE7" w:rsidRDefault="00D54DF2" w:rsidP="00935AE7">
            <w:pPr>
              <w:spacing w:line="276" w:lineRule="auto"/>
              <w:rPr>
                <w:rFonts w:ascii="Calibri" w:hAnsi="Calibri" w:cs="Calibri"/>
                <w:color w:val="1F497D" w:themeColor="text2"/>
                <w:sz w:val="22"/>
                <w:szCs w:val="22"/>
              </w:rPr>
            </w:pPr>
            <w:r>
              <w:rPr>
                <w:rFonts w:ascii="Calibri" w:hAnsi="Calibri" w:cs="Calibri"/>
                <w:color w:val="1F497D" w:themeColor="text2"/>
                <w:sz w:val="22"/>
                <w:szCs w:val="22"/>
              </w:rPr>
              <w:t>4</w:t>
            </w:r>
            <w:r w:rsidR="00935AE7" w:rsidRPr="00935AE7">
              <w:rPr>
                <w:rFonts w:ascii="Calibri" w:hAnsi="Calibri" w:cs="Calibri"/>
                <w:color w:val="1F497D" w:themeColor="text2"/>
                <w:sz w:val="22"/>
                <w:szCs w:val="22"/>
              </w:rPr>
              <w:t>.2</w:t>
            </w:r>
          </w:p>
        </w:tc>
        <w:tc>
          <w:tcPr>
            <w:tcW w:w="4224" w:type="pct"/>
            <w:gridSpan w:val="2"/>
            <w:hideMark/>
          </w:tcPr>
          <w:p w14:paraId="152A9C5B" w14:textId="7C79720F"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not, without the</w:t>
            </w:r>
            <w:r w:rsidR="00503D79">
              <w:rPr>
                <w:rFonts w:ascii="Calibri" w:hAnsi="Calibri"/>
                <w:sz w:val="22"/>
                <w:szCs w:val="22"/>
              </w:rPr>
              <w:t xml:space="preserve"> </w:t>
            </w:r>
            <w:r w:rsidRPr="00935AE7">
              <w:rPr>
                <w:rFonts w:ascii="Calibri" w:hAnsi="Calibri"/>
                <w:sz w:val="22"/>
                <w:szCs w:val="22"/>
              </w:rPr>
              <w:t>prior written consent of the Contracting Authority, to communicate or disclose any part of such Confidential Information to any person except:</w:t>
            </w:r>
          </w:p>
        </w:tc>
      </w:tr>
      <w:tr w:rsidR="00935AE7" w:rsidRPr="00935AE7" w14:paraId="1FC58634" w14:textId="77777777" w:rsidTr="0047564F">
        <w:tc>
          <w:tcPr>
            <w:tcW w:w="388" w:type="pct"/>
          </w:tcPr>
          <w:p w14:paraId="572AB001" w14:textId="77777777" w:rsidR="00935AE7" w:rsidRPr="00935AE7" w:rsidRDefault="00935AE7" w:rsidP="00935AE7">
            <w:pPr>
              <w:spacing w:line="276" w:lineRule="auto"/>
              <w:rPr>
                <w:rFonts w:ascii="Calibri" w:hAnsi="Calibri" w:cs="Calibri"/>
                <w:color w:val="333399"/>
                <w:sz w:val="22"/>
                <w:szCs w:val="22"/>
              </w:rPr>
            </w:pPr>
          </w:p>
        </w:tc>
        <w:tc>
          <w:tcPr>
            <w:tcW w:w="388" w:type="pct"/>
          </w:tcPr>
          <w:p w14:paraId="1BAF057C" w14:textId="77777777" w:rsidR="00935AE7" w:rsidRPr="00935AE7" w:rsidRDefault="00935AE7" w:rsidP="00935AE7">
            <w:pPr>
              <w:spacing w:line="276" w:lineRule="auto"/>
              <w:rPr>
                <w:rFonts w:ascii="Calibri" w:hAnsi="Calibri" w:cs="Calibri"/>
                <w:sz w:val="22"/>
                <w:szCs w:val="22"/>
              </w:rPr>
            </w:pPr>
          </w:p>
        </w:tc>
        <w:tc>
          <w:tcPr>
            <w:tcW w:w="291" w:type="pct"/>
            <w:hideMark/>
          </w:tcPr>
          <w:p w14:paraId="247227D6" w14:textId="77777777" w:rsidR="00935AE7" w:rsidRPr="00935AE7" w:rsidRDefault="00935AE7" w:rsidP="00935AE7">
            <w:pPr>
              <w:spacing w:after="120" w:line="276" w:lineRule="auto"/>
              <w:jc w:val="both"/>
              <w:rPr>
                <w:rFonts w:ascii="Calibri" w:hAnsi="Calibri"/>
                <w:sz w:val="22"/>
                <w:szCs w:val="22"/>
              </w:rPr>
            </w:pPr>
            <w:proofErr w:type="spellStart"/>
            <w:r w:rsidRPr="00935AE7">
              <w:rPr>
                <w:rFonts w:ascii="Calibri" w:hAnsi="Calibri"/>
                <w:sz w:val="22"/>
                <w:szCs w:val="22"/>
              </w:rPr>
              <w:t>i</w:t>
            </w:r>
            <w:proofErr w:type="spellEnd"/>
          </w:p>
        </w:tc>
        <w:tc>
          <w:tcPr>
            <w:tcW w:w="3933" w:type="pct"/>
            <w:hideMark/>
          </w:tcPr>
          <w:p w14:paraId="4A6F02A6"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 xml:space="preserve">to those employees, agents, Subcontractors and other suppliers on a </w:t>
            </w:r>
            <w:proofErr w:type="gramStart"/>
            <w:r w:rsidRPr="00935AE7">
              <w:rPr>
                <w:rFonts w:ascii="Calibri" w:hAnsi="Calibri"/>
                <w:sz w:val="22"/>
                <w:szCs w:val="22"/>
              </w:rPr>
              <w:t>need to know</w:t>
            </w:r>
            <w:proofErr w:type="gramEnd"/>
            <w:r w:rsidRPr="00935AE7">
              <w:rPr>
                <w:rFonts w:ascii="Calibri" w:hAnsi="Calibri"/>
                <w:sz w:val="22"/>
                <w:szCs w:val="22"/>
              </w:rPr>
              <w:t xml:space="preserve"> basis; and/or</w:t>
            </w:r>
          </w:p>
        </w:tc>
      </w:tr>
      <w:tr w:rsidR="00935AE7" w:rsidRPr="00935AE7" w14:paraId="236B777F" w14:textId="77777777" w:rsidTr="0047564F">
        <w:trPr>
          <w:trHeight w:val="567"/>
        </w:trPr>
        <w:tc>
          <w:tcPr>
            <w:tcW w:w="388" w:type="pct"/>
          </w:tcPr>
          <w:p w14:paraId="77BA41F1" w14:textId="77777777" w:rsidR="00935AE7" w:rsidRPr="00935AE7" w:rsidRDefault="00935AE7" w:rsidP="00935AE7">
            <w:pPr>
              <w:spacing w:line="276" w:lineRule="auto"/>
              <w:rPr>
                <w:rFonts w:ascii="Calibri" w:hAnsi="Calibri" w:cs="Calibri"/>
                <w:color w:val="333399"/>
                <w:sz w:val="22"/>
                <w:szCs w:val="22"/>
              </w:rPr>
            </w:pPr>
          </w:p>
        </w:tc>
        <w:tc>
          <w:tcPr>
            <w:tcW w:w="388" w:type="pct"/>
          </w:tcPr>
          <w:p w14:paraId="3F80BE93" w14:textId="77777777" w:rsidR="00935AE7" w:rsidRPr="00935AE7" w:rsidRDefault="00935AE7" w:rsidP="00935AE7">
            <w:pPr>
              <w:spacing w:line="276" w:lineRule="auto"/>
              <w:rPr>
                <w:rFonts w:ascii="Calibri" w:hAnsi="Calibri" w:cs="Calibri"/>
                <w:sz w:val="22"/>
                <w:szCs w:val="22"/>
              </w:rPr>
            </w:pPr>
          </w:p>
        </w:tc>
        <w:tc>
          <w:tcPr>
            <w:tcW w:w="291" w:type="pct"/>
            <w:hideMark/>
          </w:tcPr>
          <w:p w14:paraId="491BE957"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ii</w:t>
            </w:r>
          </w:p>
        </w:tc>
        <w:tc>
          <w:tcPr>
            <w:tcW w:w="3933" w:type="pct"/>
            <w:hideMark/>
          </w:tcPr>
          <w:p w14:paraId="4ED38393"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to the Contractor’s auditors, professional advisers and any other persons or bodies having a legal right or duty to have access to or knowledge of the Confidential Information in connection with the business of the Contractor</w:t>
            </w:r>
          </w:p>
        </w:tc>
      </w:tr>
      <w:tr w:rsidR="00935AE7" w:rsidRPr="00935AE7" w14:paraId="7CECE17E" w14:textId="77777777" w:rsidTr="0047564F">
        <w:tc>
          <w:tcPr>
            <w:tcW w:w="388" w:type="pct"/>
          </w:tcPr>
          <w:p w14:paraId="6CD3F57C" w14:textId="77777777" w:rsidR="00935AE7" w:rsidRPr="00935AE7" w:rsidRDefault="00935AE7" w:rsidP="00935AE7">
            <w:pPr>
              <w:spacing w:line="276" w:lineRule="auto"/>
              <w:rPr>
                <w:rFonts w:ascii="Calibri" w:hAnsi="Calibri" w:cs="Calibri"/>
                <w:color w:val="333399"/>
                <w:sz w:val="22"/>
                <w:szCs w:val="22"/>
              </w:rPr>
            </w:pPr>
          </w:p>
        </w:tc>
        <w:tc>
          <w:tcPr>
            <w:tcW w:w="388" w:type="pct"/>
          </w:tcPr>
          <w:p w14:paraId="1A7D98A6" w14:textId="77777777" w:rsidR="00935AE7" w:rsidRPr="00935AE7" w:rsidRDefault="00935AE7" w:rsidP="00935AE7">
            <w:pPr>
              <w:spacing w:line="276" w:lineRule="auto"/>
              <w:rPr>
                <w:rFonts w:ascii="Calibri" w:hAnsi="Calibri" w:cs="Calibri"/>
                <w:sz w:val="22"/>
                <w:szCs w:val="22"/>
              </w:rPr>
            </w:pPr>
          </w:p>
        </w:tc>
        <w:tc>
          <w:tcPr>
            <w:tcW w:w="4224" w:type="pct"/>
            <w:gridSpan w:val="2"/>
            <w:hideMark/>
          </w:tcPr>
          <w:p w14:paraId="5F55E2DB"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935AE7" w:rsidRPr="00935AE7" w14:paraId="10E32281" w14:textId="77777777" w:rsidTr="004A6E0B">
        <w:tc>
          <w:tcPr>
            <w:tcW w:w="388" w:type="pct"/>
            <w:hideMark/>
          </w:tcPr>
          <w:p w14:paraId="26939B3B" w14:textId="7A5F711B"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5</w:t>
            </w:r>
            <w:r w:rsidR="00935AE7" w:rsidRPr="00935AE7">
              <w:rPr>
                <w:rFonts w:ascii="Calibri" w:hAnsi="Calibri" w:cs="Calibri"/>
                <w:color w:val="333399"/>
                <w:sz w:val="22"/>
                <w:szCs w:val="22"/>
              </w:rPr>
              <w:t>.</w:t>
            </w:r>
          </w:p>
        </w:tc>
        <w:tc>
          <w:tcPr>
            <w:tcW w:w="4612" w:type="pct"/>
            <w:gridSpan w:val="3"/>
            <w:hideMark/>
          </w:tcPr>
          <w:p w14:paraId="07B6F50A" w14:textId="77777777" w:rsidR="00935AE7" w:rsidRPr="00935AE7" w:rsidRDefault="00935AE7" w:rsidP="00935AE7">
            <w:pPr>
              <w:pStyle w:val="CommentSubject"/>
              <w:spacing w:after="120" w:line="276" w:lineRule="auto"/>
              <w:jc w:val="both"/>
              <w:rPr>
                <w:rFonts w:ascii="Calibri" w:hAnsi="Calibri"/>
                <w:b w:val="0"/>
                <w:sz w:val="22"/>
                <w:szCs w:val="22"/>
              </w:rPr>
            </w:pPr>
            <w:r w:rsidRPr="00935AE7">
              <w:rPr>
                <w:rFonts w:ascii="Calibri" w:hAnsi="Calibri"/>
                <w:b w:val="0"/>
                <w:sz w:val="22"/>
                <w:szCs w:val="22"/>
              </w:rPr>
              <w:t>The obligations in this Agreement will not apply to any Confidential Information:</w:t>
            </w:r>
          </w:p>
        </w:tc>
      </w:tr>
      <w:tr w:rsidR="00935AE7" w:rsidRPr="00935AE7" w14:paraId="6FA92995" w14:textId="77777777" w:rsidTr="0047564F">
        <w:tc>
          <w:tcPr>
            <w:tcW w:w="388" w:type="pct"/>
          </w:tcPr>
          <w:p w14:paraId="74AF663B"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07F1EE8E" w14:textId="77777777" w:rsidR="00935AE7" w:rsidRPr="00935AE7" w:rsidRDefault="00935AE7" w:rsidP="00935AE7">
            <w:pPr>
              <w:spacing w:line="276" w:lineRule="auto"/>
              <w:rPr>
                <w:rFonts w:ascii="Calibri" w:hAnsi="Calibri" w:cs="Calibri"/>
                <w:sz w:val="22"/>
                <w:szCs w:val="22"/>
              </w:rPr>
            </w:pPr>
            <w:proofErr w:type="spellStart"/>
            <w:r w:rsidRPr="00935AE7">
              <w:rPr>
                <w:rFonts w:ascii="Calibri" w:hAnsi="Calibri" w:cs="Calibri"/>
                <w:sz w:val="22"/>
                <w:szCs w:val="22"/>
              </w:rPr>
              <w:t>i</w:t>
            </w:r>
            <w:proofErr w:type="spellEnd"/>
          </w:p>
        </w:tc>
        <w:tc>
          <w:tcPr>
            <w:tcW w:w="4224" w:type="pct"/>
            <w:gridSpan w:val="2"/>
            <w:hideMark/>
          </w:tcPr>
          <w:p w14:paraId="675980A5" w14:textId="77777777" w:rsidR="00935AE7" w:rsidRPr="00935AE7" w:rsidRDefault="00935AE7" w:rsidP="00935AE7">
            <w:pPr>
              <w:pStyle w:val="CommentSubject"/>
              <w:spacing w:after="120" w:line="276" w:lineRule="auto"/>
              <w:jc w:val="both"/>
              <w:rPr>
                <w:rFonts w:ascii="Calibri" w:hAnsi="Calibri"/>
                <w:b w:val="0"/>
                <w:sz w:val="22"/>
                <w:szCs w:val="22"/>
              </w:rPr>
            </w:pPr>
            <w:r w:rsidRPr="00935AE7">
              <w:rPr>
                <w:rFonts w:ascii="Calibri" w:hAnsi="Calibri"/>
                <w:b w:val="0"/>
                <w:sz w:val="22"/>
                <w:szCs w:val="22"/>
              </w:rPr>
              <w:t>in the Contractor’s possession (with full right to disclose) before receiving it from the Contracting Authority; or</w:t>
            </w:r>
          </w:p>
        </w:tc>
      </w:tr>
      <w:tr w:rsidR="00935AE7" w:rsidRPr="00935AE7" w14:paraId="646E273F" w14:textId="77777777" w:rsidTr="0047564F">
        <w:tc>
          <w:tcPr>
            <w:tcW w:w="388" w:type="pct"/>
          </w:tcPr>
          <w:p w14:paraId="47AD2BB2"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59721B29"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ii</w:t>
            </w:r>
          </w:p>
        </w:tc>
        <w:tc>
          <w:tcPr>
            <w:tcW w:w="4224" w:type="pct"/>
            <w:gridSpan w:val="2"/>
            <w:hideMark/>
          </w:tcPr>
          <w:p w14:paraId="0988E963" w14:textId="77777777" w:rsidR="00935AE7" w:rsidRPr="00935AE7" w:rsidRDefault="00935AE7" w:rsidP="00935AE7">
            <w:pPr>
              <w:pStyle w:val="CommentSubject"/>
              <w:spacing w:after="120" w:line="276" w:lineRule="auto"/>
              <w:jc w:val="both"/>
              <w:rPr>
                <w:rFonts w:ascii="Calibri" w:hAnsi="Calibri"/>
                <w:b w:val="0"/>
                <w:sz w:val="22"/>
                <w:szCs w:val="22"/>
              </w:rPr>
            </w:pPr>
            <w:r w:rsidRPr="00935AE7">
              <w:rPr>
                <w:rFonts w:ascii="Calibri" w:hAnsi="Calibri"/>
                <w:b w:val="0"/>
                <w:sz w:val="22"/>
                <w:szCs w:val="22"/>
              </w:rPr>
              <w:t>which is or becomes public knowledge other than by breach of this clause; or</w:t>
            </w:r>
          </w:p>
        </w:tc>
      </w:tr>
      <w:tr w:rsidR="00935AE7" w:rsidRPr="00935AE7" w14:paraId="1549CC67" w14:textId="77777777" w:rsidTr="0047564F">
        <w:tc>
          <w:tcPr>
            <w:tcW w:w="388" w:type="pct"/>
          </w:tcPr>
          <w:p w14:paraId="70E48323"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0987BB19"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iii</w:t>
            </w:r>
          </w:p>
        </w:tc>
        <w:tc>
          <w:tcPr>
            <w:tcW w:w="4224" w:type="pct"/>
            <w:gridSpan w:val="2"/>
            <w:hideMark/>
          </w:tcPr>
          <w:p w14:paraId="3721586B" w14:textId="77777777" w:rsidR="00935AE7" w:rsidRPr="00935AE7" w:rsidRDefault="00935AE7" w:rsidP="00935AE7">
            <w:pPr>
              <w:pStyle w:val="CommentSubject"/>
              <w:spacing w:after="120" w:line="276" w:lineRule="auto"/>
              <w:jc w:val="both"/>
              <w:rPr>
                <w:rFonts w:ascii="Calibri" w:hAnsi="Calibri"/>
                <w:b w:val="0"/>
                <w:sz w:val="22"/>
                <w:szCs w:val="22"/>
              </w:rPr>
            </w:pPr>
            <w:r w:rsidRPr="00935AE7">
              <w:rPr>
                <w:rFonts w:ascii="Calibri" w:hAnsi="Calibri"/>
                <w:b w:val="0"/>
                <w:sz w:val="22"/>
                <w:szCs w:val="22"/>
              </w:rPr>
              <w:t>is independently developed by the Contractor without access to or use of the Confidential Information; or</w:t>
            </w:r>
          </w:p>
        </w:tc>
      </w:tr>
      <w:tr w:rsidR="00935AE7" w:rsidRPr="00935AE7" w14:paraId="085E67CF" w14:textId="77777777" w:rsidTr="0047564F">
        <w:tc>
          <w:tcPr>
            <w:tcW w:w="388" w:type="pct"/>
          </w:tcPr>
          <w:p w14:paraId="4B33427D"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088AA2A9"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iv</w:t>
            </w:r>
          </w:p>
        </w:tc>
        <w:tc>
          <w:tcPr>
            <w:tcW w:w="4224" w:type="pct"/>
            <w:gridSpan w:val="2"/>
            <w:hideMark/>
          </w:tcPr>
          <w:p w14:paraId="498EDA6D" w14:textId="77777777" w:rsidR="00935AE7" w:rsidRPr="00935AE7" w:rsidRDefault="00935AE7" w:rsidP="00935AE7">
            <w:pPr>
              <w:pStyle w:val="CommentSubject"/>
              <w:spacing w:after="120" w:line="276" w:lineRule="auto"/>
              <w:jc w:val="both"/>
              <w:rPr>
                <w:rFonts w:ascii="Calibri" w:hAnsi="Calibri"/>
                <w:b w:val="0"/>
                <w:sz w:val="22"/>
                <w:szCs w:val="22"/>
              </w:rPr>
            </w:pPr>
            <w:r w:rsidRPr="00935AE7">
              <w:rPr>
                <w:rFonts w:ascii="Calibri" w:hAnsi="Calibri"/>
                <w:b w:val="0"/>
                <w:sz w:val="22"/>
                <w:szCs w:val="22"/>
              </w:rPr>
              <w:t>is lawfully received from a third party (with full right to disclose).</w:t>
            </w:r>
          </w:p>
        </w:tc>
      </w:tr>
      <w:tr w:rsidR="00935AE7" w:rsidRPr="00935AE7" w14:paraId="63CB4405" w14:textId="77777777" w:rsidTr="004A6E0B">
        <w:tc>
          <w:tcPr>
            <w:tcW w:w="388" w:type="pct"/>
            <w:hideMark/>
          </w:tcPr>
          <w:p w14:paraId="28C12C5E" w14:textId="540BCBC6"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6</w:t>
            </w:r>
            <w:r w:rsidR="00935AE7" w:rsidRPr="00935AE7">
              <w:rPr>
                <w:rFonts w:ascii="Calibri" w:hAnsi="Calibri" w:cs="Calibri"/>
                <w:color w:val="333399"/>
                <w:sz w:val="22"/>
                <w:szCs w:val="22"/>
              </w:rPr>
              <w:t>.</w:t>
            </w:r>
          </w:p>
        </w:tc>
        <w:tc>
          <w:tcPr>
            <w:tcW w:w="4612" w:type="pct"/>
            <w:gridSpan w:val="3"/>
            <w:hideMark/>
          </w:tcPr>
          <w:p w14:paraId="15CFE685"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undertakes:</w:t>
            </w:r>
          </w:p>
        </w:tc>
      </w:tr>
      <w:tr w:rsidR="00935AE7" w:rsidRPr="00935AE7" w14:paraId="3DF4260F" w14:textId="77777777" w:rsidTr="0047564F">
        <w:tc>
          <w:tcPr>
            <w:tcW w:w="388" w:type="pct"/>
          </w:tcPr>
          <w:p w14:paraId="07FD6D81"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205EA0BE" w14:textId="649A94B8" w:rsidR="00935AE7" w:rsidRPr="00935AE7" w:rsidRDefault="00D54DF2" w:rsidP="00935AE7">
            <w:pPr>
              <w:spacing w:after="120" w:line="276" w:lineRule="auto"/>
              <w:jc w:val="both"/>
              <w:rPr>
                <w:rFonts w:ascii="Calibri" w:hAnsi="Calibri"/>
                <w:sz w:val="22"/>
                <w:szCs w:val="22"/>
              </w:rPr>
            </w:pPr>
            <w:r>
              <w:rPr>
                <w:rFonts w:ascii="Calibri" w:hAnsi="Calibri"/>
                <w:sz w:val="22"/>
                <w:szCs w:val="22"/>
              </w:rPr>
              <w:t>6</w:t>
            </w:r>
            <w:r w:rsidR="00935AE7" w:rsidRPr="00935AE7">
              <w:rPr>
                <w:rFonts w:ascii="Calibri" w:hAnsi="Calibri"/>
                <w:sz w:val="22"/>
                <w:szCs w:val="22"/>
              </w:rPr>
              <w:t>.1</w:t>
            </w:r>
          </w:p>
        </w:tc>
        <w:tc>
          <w:tcPr>
            <w:tcW w:w="4224" w:type="pct"/>
            <w:gridSpan w:val="2"/>
            <w:hideMark/>
          </w:tcPr>
          <w:p w14:paraId="6949594F" w14:textId="21AF4070" w:rsidR="00935AE7" w:rsidRPr="00935AE7" w:rsidRDefault="00935AE7" w:rsidP="0047564F">
            <w:pPr>
              <w:spacing w:after="120" w:line="276" w:lineRule="auto"/>
              <w:jc w:val="both"/>
              <w:rPr>
                <w:rFonts w:ascii="Calibri" w:hAnsi="Calibri"/>
                <w:sz w:val="22"/>
                <w:szCs w:val="22"/>
              </w:rPr>
            </w:pPr>
            <w:r w:rsidRPr="00935AE7">
              <w:rPr>
                <w:rFonts w:ascii="Calibri" w:hAnsi="Calibri"/>
                <w:sz w:val="22"/>
                <w:szCs w:val="22"/>
              </w:rPr>
              <w:t xml:space="preserve">to comply with all directions of the Contracting Authority </w:t>
            </w:r>
            <w:proofErr w:type="gramStart"/>
            <w:r w:rsidRPr="00935AE7">
              <w:rPr>
                <w:rFonts w:ascii="Calibri" w:hAnsi="Calibri"/>
                <w:sz w:val="22"/>
                <w:szCs w:val="22"/>
              </w:rPr>
              <w:t>with regard to</w:t>
            </w:r>
            <w:proofErr w:type="gramEnd"/>
            <w:r w:rsidRPr="00935AE7">
              <w:rPr>
                <w:rFonts w:ascii="Calibri" w:hAnsi="Calibri"/>
                <w:sz w:val="22"/>
                <w:szCs w:val="22"/>
              </w:rPr>
              <w:t xml:space="preserve"> the use and application of all and any Confidential Information or data (including personal data as defined in the Data Protection </w:t>
            </w:r>
            <w:r w:rsidR="0047564F">
              <w:rPr>
                <w:rFonts w:ascii="Calibri" w:hAnsi="Calibri"/>
                <w:sz w:val="22"/>
                <w:szCs w:val="22"/>
              </w:rPr>
              <w:t>Laws</w:t>
            </w:r>
            <w:r w:rsidRPr="00935AE7">
              <w:rPr>
                <w:rFonts w:ascii="Calibri" w:hAnsi="Calibri"/>
                <w:sz w:val="22"/>
                <w:szCs w:val="22"/>
              </w:rPr>
              <w:t>);</w:t>
            </w:r>
          </w:p>
        </w:tc>
      </w:tr>
      <w:tr w:rsidR="00935AE7" w:rsidRPr="00935AE7" w14:paraId="05B47883" w14:textId="77777777" w:rsidTr="0047564F">
        <w:tc>
          <w:tcPr>
            <w:tcW w:w="388" w:type="pct"/>
          </w:tcPr>
          <w:p w14:paraId="5A64D8AD"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69D94CC5" w14:textId="43EAB0D8" w:rsidR="00935AE7" w:rsidRPr="00935AE7" w:rsidRDefault="00D54DF2" w:rsidP="00935AE7">
            <w:pPr>
              <w:spacing w:after="120" w:line="276" w:lineRule="auto"/>
              <w:jc w:val="both"/>
              <w:rPr>
                <w:rFonts w:ascii="Calibri" w:hAnsi="Calibri"/>
                <w:sz w:val="22"/>
                <w:szCs w:val="22"/>
              </w:rPr>
            </w:pPr>
            <w:r>
              <w:rPr>
                <w:rFonts w:ascii="Calibri" w:hAnsi="Calibri"/>
                <w:sz w:val="22"/>
                <w:szCs w:val="22"/>
              </w:rPr>
              <w:t>6</w:t>
            </w:r>
            <w:r w:rsidR="00935AE7" w:rsidRPr="00935AE7">
              <w:rPr>
                <w:rFonts w:ascii="Calibri" w:hAnsi="Calibri"/>
                <w:sz w:val="22"/>
                <w:szCs w:val="22"/>
              </w:rPr>
              <w:t>.2</w:t>
            </w:r>
          </w:p>
        </w:tc>
        <w:tc>
          <w:tcPr>
            <w:tcW w:w="4224" w:type="pct"/>
            <w:gridSpan w:val="2"/>
            <w:hideMark/>
          </w:tcPr>
          <w:p w14:paraId="50631F4C"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935AE7" w:rsidRPr="00935AE7" w14:paraId="39A9246B" w14:textId="77777777" w:rsidTr="0047564F">
        <w:tc>
          <w:tcPr>
            <w:tcW w:w="388" w:type="pct"/>
          </w:tcPr>
          <w:p w14:paraId="777FDB28" w14:textId="77777777" w:rsidR="00935AE7" w:rsidRPr="00935AE7" w:rsidRDefault="00935AE7" w:rsidP="00935AE7">
            <w:pPr>
              <w:spacing w:line="276" w:lineRule="auto"/>
              <w:rPr>
                <w:rFonts w:ascii="Calibri" w:hAnsi="Calibri" w:cs="Calibri"/>
                <w:color w:val="333399"/>
                <w:sz w:val="22"/>
                <w:szCs w:val="22"/>
              </w:rPr>
            </w:pPr>
          </w:p>
        </w:tc>
        <w:tc>
          <w:tcPr>
            <w:tcW w:w="388" w:type="pct"/>
            <w:hideMark/>
          </w:tcPr>
          <w:p w14:paraId="7F0775C1" w14:textId="768269B1" w:rsidR="00935AE7" w:rsidRPr="00935AE7" w:rsidRDefault="00D54DF2" w:rsidP="00935AE7">
            <w:pPr>
              <w:spacing w:after="120" w:line="276" w:lineRule="auto"/>
              <w:jc w:val="both"/>
              <w:rPr>
                <w:rFonts w:ascii="Calibri" w:hAnsi="Calibri"/>
                <w:sz w:val="22"/>
                <w:szCs w:val="22"/>
              </w:rPr>
            </w:pPr>
            <w:r>
              <w:rPr>
                <w:rFonts w:ascii="Calibri" w:hAnsi="Calibri"/>
                <w:sz w:val="22"/>
                <w:szCs w:val="22"/>
              </w:rPr>
              <w:t>6</w:t>
            </w:r>
            <w:r w:rsidR="00935AE7" w:rsidRPr="00935AE7">
              <w:rPr>
                <w:rFonts w:ascii="Calibri" w:hAnsi="Calibri"/>
                <w:sz w:val="22"/>
                <w:szCs w:val="22"/>
              </w:rPr>
              <w:t>.3</w:t>
            </w:r>
          </w:p>
        </w:tc>
        <w:tc>
          <w:tcPr>
            <w:tcW w:w="4224" w:type="pct"/>
            <w:gridSpan w:val="2"/>
            <w:hideMark/>
          </w:tcPr>
          <w:p w14:paraId="5C3D606D" w14:textId="70F6BA56" w:rsidR="00935AE7" w:rsidRPr="00935AE7" w:rsidRDefault="00935AE7" w:rsidP="0047564F">
            <w:pPr>
              <w:spacing w:after="120" w:line="276" w:lineRule="auto"/>
              <w:jc w:val="both"/>
              <w:rPr>
                <w:rFonts w:ascii="Calibri" w:hAnsi="Calibri"/>
                <w:sz w:val="22"/>
                <w:szCs w:val="22"/>
              </w:rPr>
            </w:pPr>
            <w:r w:rsidRPr="00935AE7">
              <w:rPr>
                <w:rFonts w:ascii="Calibri" w:hAnsi="Calibri"/>
                <w:sz w:val="22"/>
                <w:szCs w:val="22"/>
              </w:rPr>
              <w:t>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the avoidance of doubt “document” includes documents stored on a computer storage medium and data in digita</w:t>
            </w:r>
            <w:r w:rsidR="0047564F">
              <w:rPr>
                <w:rFonts w:ascii="Calibri" w:hAnsi="Calibri"/>
                <w:sz w:val="22"/>
                <w:szCs w:val="22"/>
              </w:rPr>
              <w:t>l form whether legible or not</w:t>
            </w:r>
            <w:r w:rsidR="00503D79">
              <w:rPr>
                <w:rFonts w:ascii="Calibri" w:hAnsi="Calibri"/>
                <w:sz w:val="22"/>
                <w:szCs w:val="22"/>
              </w:rPr>
              <w:t>.</w:t>
            </w:r>
          </w:p>
        </w:tc>
      </w:tr>
      <w:tr w:rsidR="00935AE7" w:rsidRPr="00935AE7" w14:paraId="59589311" w14:textId="77777777" w:rsidTr="004A6E0B">
        <w:tc>
          <w:tcPr>
            <w:tcW w:w="388" w:type="pct"/>
          </w:tcPr>
          <w:p w14:paraId="688F31D7" w14:textId="232134FB"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7</w:t>
            </w:r>
            <w:r w:rsidR="00935AE7">
              <w:rPr>
                <w:rFonts w:ascii="Calibri" w:hAnsi="Calibri" w:cs="Calibri"/>
                <w:color w:val="333399"/>
                <w:sz w:val="22"/>
                <w:szCs w:val="22"/>
              </w:rPr>
              <w:t>.</w:t>
            </w:r>
          </w:p>
          <w:p w14:paraId="5877FE57" w14:textId="77777777" w:rsidR="00935AE7" w:rsidRPr="00935AE7" w:rsidRDefault="00935AE7" w:rsidP="00935AE7">
            <w:pPr>
              <w:spacing w:line="276" w:lineRule="auto"/>
              <w:rPr>
                <w:rFonts w:ascii="Calibri" w:eastAsia="MS Mincho" w:hAnsi="Calibri" w:cs="Calibri"/>
                <w:color w:val="333399"/>
                <w:sz w:val="22"/>
                <w:szCs w:val="22"/>
              </w:rPr>
            </w:pPr>
          </w:p>
        </w:tc>
        <w:tc>
          <w:tcPr>
            <w:tcW w:w="4612" w:type="pct"/>
            <w:gridSpan w:val="3"/>
            <w:hideMark/>
          </w:tcPr>
          <w:p w14:paraId="0E652567"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shall not obtain any proprietary interest or any other interest whatsoever in the Confidential Information furnished to him by the Contracting Authority and the Contractor so acknowledges and confirms.</w:t>
            </w:r>
          </w:p>
        </w:tc>
      </w:tr>
      <w:tr w:rsidR="00935AE7" w:rsidRPr="00935AE7" w14:paraId="45EA94D8" w14:textId="77777777" w:rsidTr="004A6E0B">
        <w:tc>
          <w:tcPr>
            <w:tcW w:w="388" w:type="pct"/>
            <w:hideMark/>
          </w:tcPr>
          <w:p w14:paraId="360EEB49" w14:textId="33899BEF"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8</w:t>
            </w:r>
            <w:r w:rsidR="00935AE7" w:rsidRPr="00935AE7">
              <w:rPr>
                <w:rFonts w:ascii="Calibri" w:hAnsi="Calibri" w:cs="Calibri"/>
                <w:color w:val="333399"/>
                <w:sz w:val="22"/>
                <w:szCs w:val="22"/>
              </w:rPr>
              <w:t>.</w:t>
            </w:r>
          </w:p>
        </w:tc>
        <w:tc>
          <w:tcPr>
            <w:tcW w:w="4612" w:type="pct"/>
            <w:gridSpan w:val="3"/>
            <w:hideMark/>
          </w:tcPr>
          <w:p w14:paraId="75652FE0"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935AE7" w:rsidRPr="00935AE7" w14:paraId="53FEB1CD" w14:textId="77777777" w:rsidTr="004A6E0B">
        <w:tc>
          <w:tcPr>
            <w:tcW w:w="388" w:type="pct"/>
            <w:hideMark/>
          </w:tcPr>
          <w:p w14:paraId="535CEEAC" w14:textId="525B63CF"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9</w:t>
            </w:r>
            <w:r w:rsidR="00935AE7" w:rsidRPr="00935AE7">
              <w:rPr>
                <w:rFonts w:ascii="Calibri" w:hAnsi="Calibri" w:cs="Calibri"/>
                <w:color w:val="333399"/>
                <w:sz w:val="22"/>
                <w:szCs w:val="22"/>
              </w:rPr>
              <w:t>.</w:t>
            </w:r>
          </w:p>
        </w:tc>
        <w:tc>
          <w:tcPr>
            <w:tcW w:w="4612" w:type="pct"/>
            <w:gridSpan w:val="3"/>
            <w:hideMark/>
          </w:tcPr>
          <w:p w14:paraId="2F3D0BE9"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agrees that this Agreement will continue in force notwithstanding any court order relating to the Competition or termination of the Contract (if awarded) for any reason.</w:t>
            </w:r>
          </w:p>
        </w:tc>
      </w:tr>
      <w:tr w:rsidR="00935AE7" w:rsidRPr="00935AE7" w14:paraId="67B9FD3E" w14:textId="77777777" w:rsidTr="004A6E0B">
        <w:tc>
          <w:tcPr>
            <w:tcW w:w="388" w:type="pct"/>
            <w:hideMark/>
          </w:tcPr>
          <w:p w14:paraId="6CF7DC3D" w14:textId="55781980" w:rsidR="00935AE7"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10</w:t>
            </w:r>
            <w:r w:rsidR="00935AE7" w:rsidRPr="00935AE7">
              <w:rPr>
                <w:rFonts w:ascii="Calibri" w:hAnsi="Calibri" w:cs="Calibri"/>
                <w:color w:val="333399"/>
                <w:sz w:val="22"/>
                <w:szCs w:val="22"/>
              </w:rPr>
              <w:t>.</w:t>
            </w:r>
          </w:p>
        </w:tc>
        <w:tc>
          <w:tcPr>
            <w:tcW w:w="4612" w:type="pct"/>
            <w:gridSpan w:val="3"/>
            <w:hideMark/>
          </w:tcPr>
          <w:p w14:paraId="7BC8F709" w14:textId="77777777" w:rsidR="00935AE7" w:rsidRPr="00935AE7" w:rsidRDefault="00935AE7" w:rsidP="00935AE7">
            <w:pPr>
              <w:spacing w:after="120" w:line="276" w:lineRule="auto"/>
              <w:jc w:val="both"/>
              <w:rPr>
                <w:rFonts w:ascii="Calibri" w:hAnsi="Calibri"/>
                <w:sz w:val="22"/>
                <w:szCs w:val="22"/>
              </w:rPr>
            </w:pPr>
            <w:r w:rsidRPr="00935AE7">
              <w:rPr>
                <w:rFonts w:ascii="Calibri" w:hAnsi="Calibri"/>
                <w:sz w:val="22"/>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r w:rsidR="0047564F" w:rsidRPr="00935AE7" w14:paraId="627DA6CF" w14:textId="77777777" w:rsidTr="004A6E0B">
        <w:tc>
          <w:tcPr>
            <w:tcW w:w="388" w:type="pct"/>
          </w:tcPr>
          <w:p w14:paraId="700C31B2" w14:textId="6B56F373" w:rsidR="0047564F" w:rsidRPr="00935AE7" w:rsidRDefault="00D54DF2" w:rsidP="00935AE7">
            <w:pPr>
              <w:spacing w:line="276" w:lineRule="auto"/>
              <w:rPr>
                <w:rFonts w:ascii="Calibri" w:hAnsi="Calibri" w:cs="Calibri"/>
                <w:color w:val="333399"/>
                <w:sz w:val="22"/>
                <w:szCs w:val="22"/>
              </w:rPr>
            </w:pPr>
            <w:r>
              <w:rPr>
                <w:rFonts w:ascii="Calibri" w:hAnsi="Calibri" w:cs="Calibri"/>
                <w:color w:val="333399"/>
                <w:sz w:val="22"/>
                <w:szCs w:val="22"/>
              </w:rPr>
              <w:t>11</w:t>
            </w:r>
            <w:r w:rsidR="0047564F">
              <w:rPr>
                <w:rFonts w:ascii="Calibri" w:hAnsi="Calibri" w:cs="Calibri"/>
                <w:color w:val="333399"/>
                <w:sz w:val="22"/>
                <w:szCs w:val="22"/>
              </w:rPr>
              <w:t>.</w:t>
            </w:r>
          </w:p>
        </w:tc>
        <w:tc>
          <w:tcPr>
            <w:tcW w:w="4612" w:type="pct"/>
            <w:gridSpan w:val="3"/>
          </w:tcPr>
          <w:p w14:paraId="220D6984" w14:textId="142E163D" w:rsidR="0047564F" w:rsidRPr="0047564F" w:rsidRDefault="0047564F" w:rsidP="00EF2642">
            <w:pPr>
              <w:pStyle w:val="ListParagraph"/>
              <w:numPr>
                <w:ilvl w:val="0"/>
                <w:numId w:val="34"/>
              </w:numPr>
              <w:spacing w:after="120" w:line="276" w:lineRule="auto"/>
              <w:jc w:val="both"/>
              <w:rPr>
                <w:rFonts w:ascii="Calibri" w:hAnsi="Calibri"/>
                <w:sz w:val="22"/>
                <w:szCs w:val="22"/>
              </w:rPr>
            </w:pPr>
            <w:r w:rsidRPr="0047564F">
              <w:rPr>
                <w:rFonts w:ascii="Calibri" w:hAnsi="Calibri"/>
                <w:sz w:val="22"/>
                <w:szCs w:val="22"/>
              </w:rPr>
              <w:t>In this Agreement, the following terms shall have the meanings respectively ascribed to them:</w:t>
            </w:r>
          </w:p>
          <w:p w14:paraId="7795B2C9" w14:textId="77777777"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 xml:space="preserve">“Data Controller” has the meaning given under the Data Protection </w:t>
            </w:r>
            <w:proofErr w:type="gramStart"/>
            <w:r w:rsidRPr="0047564F">
              <w:rPr>
                <w:rFonts w:ascii="Calibri" w:hAnsi="Calibri"/>
                <w:sz w:val="22"/>
                <w:szCs w:val="22"/>
              </w:rPr>
              <w:t>Laws;</w:t>
            </w:r>
            <w:proofErr w:type="gramEnd"/>
            <w:r w:rsidRPr="0047564F">
              <w:rPr>
                <w:rFonts w:ascii="Calibri" w:hAnsi="Calibri"/>
                <w:sz w:val="22"/>
                <w:szCs w:val="22"/>
              </w:rPr>
              <w:t xml:space="preserve"> </w:t>
            </w:r>
          </w:p>
          <w:p w14:paraId="44F8ADF3" w14:textId="77777777"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 xml:space="preserve">“Data Processor” has the meaning given under the Data Protection </w:t>
            </w:r>
            <w:proofErr w:type="gramStart"/>
            <w:r w:rsidRPr="0047564F">
              <w:rPr>
                <w:rFonts w:ascii="Calibri" w:hAnsi="Calibri"/>
                <w:sz w:val="22"/>
                <w:szCs w:val="22"/>
              </w:rPr>
              <w:t>Laws;</w:t>
            </w:r>
            <w:proofErr w:type="gramEnd"/>
            <w:r w:rsidRPr="0047564F">
              <w:rPr>
                <w:rFonts w:ascii="Calibri" w:hAnsi="Calibri"/>
                <w:sz w:val="22"/>
                <w:szCs w:val="22"/>
              </w:rPr>
              <w:t xml:space="preserve"> </w:t>
            </w:r>
          </w:p>
          <w:p w14:paraId="13361088" w14:textId="77777777"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 xml:space="preserve">“Data Subject” has the meaning given under the Data Protection </w:t>
            </w:r>
            <w:proofErr w:type="gramStart"/>
            <w:r w:rsidRPr="0047564F">
              <w:rPr>
                <w:rFonts w:ascii="Calibri" w:hAnsi="Calibri"/>
                <w:sz w:val="22"/>
                <w:szCs w:val="22"/>
              </w:rPr>
              <w:t>Laws;</w:t>
            </w:r>
            <w:proofErr w:type="gramEnd"/>
            <w:r w:rsidRPr="0047564F">
              <w:rPr>
                <w:rFonts w:ascii="Calibri" w:hAnsi="Calibri"/>
                <w:sz w:val="22"/>
                <w:szCs w:val="22"/>
              </w:rPr>
              <w:t xml:space="preserve"> </w:t>
            </w:r>
          </w:p>
          <w:p w14:paraId="1C24EF4D" w14:textId="77777777"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 xml:space="preserve">“Data Subject Access Request” means a request made by a Data Subject in accordance with rights granted under the Data Protection Laws to access his or her Personal </w:t>
            </w:r>
            <w:proofErr w:type="gramStart"/>
            <w:r w:rsidRPr="0047564F">
              <w:rPr>
                <w:rFonts w:ascii="Calibri" w:hAnsi="Calibri"/>
                <w:sz w:val="22"/>
                <w:szCs w:val="22"/>
              </w:rPr>
              <w:t>Data;</w:t>
            </w:r>
            <w:proofErr w:type="gramEnd"/>
          </w:p>
          <w:p w14:paraId="4FFD11CC" w14:textId="77777777"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 xml:space="preserve">“Personal Data” has the meaning given under Data Protection </w:t>
            </w:r>
            <w:proofErr w:type="gramStart"/>
            <w:r w:rsidRPr="0047564F">
              <w:rPr>
                <w:rFonts w:ascii="Calibri" w:hAnsi="Calibri"/>
                <w:sz w:val="22"/>
                <w:szCs w:val="22"/>
              </w:rPr>
              <w:t>Laws;</w:t>
            </w:r>
            <w:proofErr w:type="gramEnd"/>
          </w:p>
          <w:p w14:paraId="6FF6DDAE" w14:textId="77777777" w:rsidR="0047564F" w:rsidRDefault="0047564F" w:rsidP="0047564F">
            <w:pPr>
              <w:spacing w:after="240" w:line="276" w:lineRule="auto"/>
              <w:ind w:left="720"/>
              <w:jc w:val="both"/>
              <w:rPr>
                <w:rFonts w:ascii="Calibri" w:hAnsi="Calibri"/>
                <w:sz w:val="22"/>
                <w:szCs w:val="22"/>
              </w:rPr>
            </w:pPr>
            <w:r w:rsidRPr="0047564F">
              <w:rPr>
                <w:rFonts w:ascii="Calibri" w:hAnsi="Calibri"/>
                <w:sz w:val="22"/>
                <w:szCs w:val="22"/>
              </w:rPr>
              <w:t xml:space="preserve">“Processing” has the meaning given under the Data Protection </w:t>
            </w:r>
            <w:proofErr w:type="gramStart"/>
            <w:r w:rsidRPr="0047564F">
              <w:rPr>
                <w:rFonts w:ascii="Calibri" w:hAnsi="Calibri"/>
                <w:sz w:val="22"/>
                <w:szCs w:val="22"/>
              </w:rPr>
              <w:t>Laws;</w:t>
            </w:r>
            <w:proofErr w:type="gramEnd"/>
          </w:p>
          <w:p w14:paraId="293ACFC2" w14:textId="77777777" w:rsidR="0047564F" w:rsidRDefault="0047564F" w:rsidP="00EF2642">
            <w:pPr>
              <w:pStyle w:val="ListParagraph"/>
              <w:numPr>
                <w:ilvl w:val="0"/>
                <w:numId w:val="34"/>
              </w:numPr>
              <w:spacing w:line="276" w:lineRule="auto"/>
              <w:jc w:val="both"/>
              <w:rPr>
                <w:rFonts w:ascii="Calibri" w:hAnsi="Calibri"/>
                <w:sz w:val="22"/>
                <w:szCs w:val="22"/>
              </w:rPr>
            </w:pPr>
            <w:r w:rsidRPr="0047564F">
              <w:rPr>
                <w:rFonts w:ascii="Calibri" w:hAnsi="Calibri"/>
                <w:sz w:val="22"/>
                <w:szCs w:val="22"/>
              </w:rPr>
              <w:t>The Contractor shall comply with all applicable requirements of the Data Protection Laws.</w:t>
            </w:r>
          </w:p>
          <w:p w14:paraId="1DD9BC19" w14:textId="2036C7C6" w:rsidR="0047564F" w:rsidRPr="00AE48A2" w:rsidRDefault="0047564F" w:rsidP="00EF2642">
            <w:pPr>
              <w:pStyle w:val="ListParagraph"/>
              <w:numPr>
                <w:ilvl w:val="0"/>
                <w:numId w:val="34"/>
              </w:numPr>
              <w:spacing w:before="240" w:after="240" w:line="276" w:lineRule="auto"/>
              <w:ind w:left="760" w:hanging="357"/>
              <w:contextualSpacing w:val="0"/>
              <w:jc w:val="both"/>
              <w:rPr>
                <w:rFonts w:ascii="Calibri" w:hAnsi="Calibri"/>
                <w:sz w:val="22"/>
                <w:szCs w:val="22"/>
              </w:rPr>
            </w:pPr>
            <w:r w:rsidRPr="0047564F">
              <w:rPr>
                <w:rFonts w:ascii="Calibri" w:hAnsi="Calibri"/>
                <w:sz w:val="22"/>
                <w:szCs w:val="22"/>
              </w:rPr>
              <w:t xml:space="preserve">The Parties acknowledge that for the purposes of the Data Protection Laws, the </w:t>
            </w:r>
            <w:r w:rsidRPr="00AE48A2">
              <w:rPr>
                <w:rFonts w:ascii="Calibri" w:hAnsi="Calibri"/>
                <w:sz w:val="22"/>
                <w:szCs w:val="22"/>
              </w:rPr>
              <w:t>C</w:t>
            </w:r>
            <w:r w:rsidR="00503D79" w:rsidRPr="00AE48A2">
              <w:rPr>
                <w:rFonts w:ascii="Calibri" w:hAnsi="Calibri"/>
                <w:sz w:val="22"/>
                <w:szCs w:val="22"/>
              </w:rPr>
              <w:t>ontracting Authority</w:t>
            </w:r>
            <w:r w:rsidRPr="00AE48A2">
              <w:rPr>
                <w:rFonts w:ascii="Calibri" w:hAnsi="Calibri"/>
                <w:sz w:val="22"/>
                <w:szCs w:val="22"/>
              </w:rPr>
              <w:t xml:space="preserve"> is the Data </w:t>
            </w:r>
            <w:proofErr w:type="gramStart"/>
            <w:r w:rsidRPr="00AE48A2">
              <w:rPr>
                <w:rFonts w:ascii="Calibri" w:hAnsi="Calibri"/>
                <w:sz w:val="22"/>
                <w:szCs w:val="22"/>
              </w:rPr>
              <w:t>Controller</w:t>
            </w:r>
            <w:proofErr w:type="gramEnd"/>
            <w:r w:rsidRPr="00AE48A2">
              <w:rPr>
                <w:rFonts w:ascii="Calibri" w:hAnsi="Calibri"/>
                <w:sz w:val="22"/>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3B1357C9" w14:textId="7AB0109F" w:rsidR="0047564F" w:rsidRPr="00AE48A2" w:rsidRDefault="0047564F" w:rsidP="00EF2642">
            <w:pPr>
              <w:pStyle w:val="ListParagraph"/>
              <w:numPr>
                <w:ilvl w:val="0"/>
                <w:numId w:val="34"/>
              </w:numPr>
              <w:spacing w:after="120" w:line="276" w:lineRule="auto"/>
              <w:jc w:val="both"/>
              <w:rPr>
                <w:rFonts w:ascii="Calibri" w:hAnsi="Calibri"/>
                <w:sz w:val="22"/>
                <w:szCs w:val="22"/>
              </w:rPr>
            </w:pPr>
            <w:r w:rsidRPr="00AE48A2">
              <w:rPr>
                <w:rFonts w:ascii="Calibri" w:hAnsi="Calibri"/>
                <w:sz w:val="22"/>
                <w:szCs w:val="22"/>
              </w:rPr>
              <w:t>Without prejudice to the generality of clause 1</w:t>
            </w:r>
            <w:r w:rsidR="00503D79" w:rsidRPr="00AE48A2">
              <w:rPr>
                <w:rFonts w:ascii="Calibri" w:hAnsi="Calibri"/>
                <w:sz w:val="22"/>
                <w:szCs w:val="22"/>
              </w:rPr>
              <w:t>1</w:t>
            </w:r>
            <w:r w:rsidRPr="00AE48A2">
              <w:rPr>
                <w:rFonts w:ascii="Calibri" w:hAnsi="Calibri"/>
                <w:sz w:val="22"/>
                <w:szCs w:val="22"/>
              </w:rPr>
              <w:t xml:space="preserve">(B), the Contractor shall, in relation to any Confidential Information which is Personal </w:t>
            </w:r>
            <w:proofErr w:type="gramStart"/>
            <w:r w:rsidRPr="00AE48A2">
              <w:rPr>
                <w:rFonts w:ascii="Calibri" w:hAnsi="Calibri"/>
                <w:sz w:val="22"/>
                <w:szCs w:val="22"/>
              </w:rPr>
              <w:t>Data:-</w:t>
            </w:r>
            <w:proofErr w:type="gramEnd"/>
          </w:p>
          <w:p w14:paraId="0054E60E" w14:textId="7EAF6F65" w:rsidR="00BE7A73" w:rsidRPr="00AE48A2" w:rsidRDefault="0047564F" w:rsidP="00EF2642">
            <w:pPr>
              <w:pStyle w:val="ListParagraph"/>
              <w:numPr>
                <w:ilvl w:val="0"/>
                <w:numId w:val="37"/>
              </w:numPr>
              <w:spacing w:after="120" w:line="276" w:lineRule="auto"/>
              <w:jc w:val="both"/>
              <w:rPr>
                <w:rFonts w:ascii="Calibri" w:hAnsi="Calibri"/>
                <w:sz w:val="22"/>
                <w:szCs w:val="22"/>
              </w:rPr>
            </w:pPr>
            <w:r w:rsidRPr="0047564F">
              <w:rPr>
                <w:rFonts w:ascii="Calibri" w:hAnsi="Calibri"/>
                <w:sz w:val="22"/>
                <w:szCs w:val="22"/>
              </w:rPr>
              <w:t xml:space="preserve">process that Personal Data only on the written instructions of the </w:t>
            </w:r>
            <w:r w:rsidR="00503D79" w:rsidRPr="00AE48A2">
              <w:rPr>
                <w:rFonts w:ascii="Calibri" w:hAnsi="Calibri"/>
                <w:sz w:val="22"/>
                <w:szCs w:val="22"/>
              </w:rPr>
              <w:t xml:space="preserve">Contracting </w:t>
            </w:r>
            <w:proofErr w:type="gramStart"/>
            <w:r w:rsidR="00503D79" w:rsidRPr="00AE48A2">
              <w:rPr>
                <w:rFonts w:ascii="Calibri" w:hAnsi="Calibri"/>
                <w:sz w:val="22"/>
                <w:szCs w:val="22"/>
              </w:rPr>
              <w:t>Authority</w:t>
            </w:r>
            <w:r w:rsidRPr="00AE48A2">
              <w:rPr>
                <w:rFonts w:ascii="Calibri" w:hAnsi="Calibri"/>
                <w:sz w:val="22"/>
                <w:szCs w:val="22"/>
              </w:rPr>
              <w:t>;</w:t>
            </w:r>
            <w:proofErr w:type="gramEnd"/>
            <w:r w:rsidRPr="00AE48A2">
              <w:rPr>
                <w:rFonts w:ascii="Calibri" w:hAnsi="Calibri"/>
                <w:sz w:val="22"/>
                <w:szCs w:val="22"/>
              </w:rPr>
              <w:t xml:space="preserve"> </w:t>
            </w:r>
          </w:p>
          <w:p w14:paraId="1D964D43" w14:textId="690051F5" w:rsidR="0047564F" w:rsidRPr="00BE7A73" w:rsidRDefault="0047564F" w:rsidP="00EF2642">
            <w:pPr>
              <w:pStyle w:val="ListParagraph"/>
              <w:numPr>
                <w:ilvl w:val="0"/>
                <w:numId w:val="37"/>
              </w:numPr>
              <w:spacing w:after="120" w:line="276" w:lineRule="auto"/>
              <w:jc w:val="both"/>
              <w:rPr>
                <w:rFonts w:ascii="Calibri" w:hAnsi="Calibri"/>
                <w:sz w:val="22"/>
                <w:szCs w:val="22"/>
              </w:rPr>
            </w:pPr>
            <w:r w:rsidRPr="00AE48A2">
              <w:rPr>
                <w:rFonts w:ascii="Calibri" w:hAnsi="Calibri"/>
                <w:sz w:val="22"/>
                <w:szCs w:val="22"/>
              </w:rPr>
              <w:t>ensure that it has in place appropriate technical and organisational measures, reviewed and approved by the C</w:t>
            </w:r>
            <w:r w:rsidR="00503D79" w:rsidRPr="00AE48A2">
              <w:rPr>
                <w:rFonts w:ascii="Calibri" w:hAnsi="Calibri"/>
                <w:sz w:val="22"/>
                <w:szCs w:val="22"/>
              </w:rPr>
              <w:t>ontracting Authority</w:t>
            </w:r>
            <w:r w:rsidRPr="00AE48A2">
              <w:rPr>
                <w:rFonts w:ascii="Calibri" w:hAnsi="Calibri"/>
                <w:sz w:val="22"/>
                <w:szCs w:val="22"/>
              </w:rPr>
              <w:t>,  to protect against unauthorised or unlawful processing of Personal Data and against accidental loss</w:t>
            </w:r>
            <w:r w:rsidR="00503D79" w:rsidRPr="00AE48A2">
              <w:rPr>
                <w:rFonts w:ascii="Calibri" w:hAnsi="Calibri"/>
                <w:sz w:val="22"/>
                <w:szCs w:val="22"/>
              </w:rPr>
              <w:t xml:space="preserve">, </w:t>
            </w:r>
            <w:r w:rsidRPr="00AE48A2">
              <w:rPr>
                <w:rFonts w:ascii="Calibri" w:hAnsi="Calibri"/>
                <w:sz w:val="22"/>
                <w:szCs w:val="22"/>
              </w:rPr>
              <w:t>destruction of, or damage to, Personal</w:t>
            </w:r>
            <w:r w:rsidRPr="00BE7A73">
              <w:rPr>
                <w:rFonts w:ascii="Calibri" w:hAnsi="Calibri"/>
                <w:sz w:val="22"/>
                <w:szCs w:val="22"/>
              </w:rPr>
              <w:t xml:space="preserve">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2A1EC534" w14:textId="70C99AAD" w:rsidR="0047564F" w:rsidRPr="0047564F" w:rsidRDefault="0047564F" w:rsidP="0047564F">
            <w:pPr>
              <w:spacing w:after="120" w:line="276" w:lineRule="auto"/>
              <w:ind w:left="720"/>
              <w:jc w:val="both"/>
              <w:rPr>
                <w:rFonts w:ascii="Calibri" w:hAnsi="Calibri"/>
                <w:sz w:val="22"/>
                <w:szCs w:val="22"/>
              </w:rPr>
            </w:pPr>
            <w:r w:rsidRPr="0047564F">
              <w:rPr>
                <w:rFonts w:ascii="Calibri" w:hAnsi="Calibri"/>
                <w:sz w:val="22"/>
                <w:szCs w:val="22"/>
              </w:rPr>
              <w:t>(3</w:t>
            </w:r>
            <w:r>
              <w:rPr>
                <w:rFonts w:ascii="Calibri" w:hAnsi="Calibri"/>
                <w:sz w:val="22"/>
                <w:szCs w:val="22"/>
              </w:rPr>
              <w:t xml:space="preserve">) </w:t>
            </w:r>
            <w:r w:rsidRPr="0047564F">
              <w:rPr>
                <w:rFonts w:ascii="Calibri" w:hAnsi="Calibri"/>
                <w:sz w:val="22"/>
                <w:szCs w:val="22"/>
              </w:rPr>
              <w:t xml:space="preserve">ensure that all personnel who have access to and/or process Personal Data are obliged to keep the Personal Data </w:t>
            </w:r>
            <w:proofErr w:type="gramStart"/>
            <w:r w:rsidRPr="0047564F">
              <w:rPr>
                <w:rFonts w:ascii="Calibri" w:hAnsi="Calibri"/>
                <w:sz w:val="22"/>
                <w:szCs w:val="22"/>
              </w:rPr>
              <w:t>confidential;</w:t>
            </w:r>
            <w:proofErr w:type="gramEnd"/>
          </w:p>
          <w:p w14:paraId="44A8CEFB" w14:textId="4FA92F34" w:rsidR="0047564F" w:rsidRPr="0047564F" w:rsidRDefault="0047564F" w:rsidP="0047564F">
            <w:pPr>
              <w:spacing w:after="120" w:line="276" w:lineRule="auto"/>
              <w:ind w:left="720"/>
              <w:jc w:val="both"/>
              <w:rPr>
                <w:rFonts w:ascii="Calibri" w:hAnsi="Calibri"/>
                <w:sz w:val="22"/>
                <w:szCs w:val="22"/>
              </w:rPr>
            </w:pPr>
            <w:r>
              <w:rPr>
                <w:rFonts w:ascii="Calibri" w:hAnsi="Calibri"/>
                <w:sz w:val="22"/>
                <w:szCs w:val="22"/>
              </w:rPr>
              <w:t xml:space="preserve">(4) </w:t>
            </w:r>
            <w:r w:rsidRPr="0047564F">
              <w:rPr>
                <w:rFonts w:ascii="Calibri" w:hAnsi="Calibri"/>
                <w:sz w:val="22"/>
                <w:szCs w:val="22"/>
              </w:rPr>
              <w:t>not transfer any Personal Data outside of the European Economic Area unless the prior written consent of the C</w:t>
            </w:r>
            <w:r w:rsidR="00780A09">
              <w:rPr>
                <w:rFonts w:ascii="Calibri" w:hAnsi="Calibri"/>
                <w:sz w:val="22"/>
                <w:szCs w:val="22"/>
              </w:rPr>
              <w:t xml:space="preserve">ontracting Authority </w:t>
            </w:r>
            <w:r w:rsidRPr="0047564F">
              <w:rPr>
                <w:rFonts w:ascii="Calibri" w:hAnsi="Calibri"/>
                <w:sz w:val="22"/>
                <w:szCs w:val="22"/>
              </w:rPr>
              <w:t xml:space="preserve">has been obtained and the following conditions are </w:t>
            </w:r>
            <w:proofErr w:type="gramStart"/>
            <w:r w:rsidRPr="0047564F">
              <w:rPr>
                <w:rFonts w:ascii="Calibri" w:hAnsi="Calibri"/>
                <w:sz w:val="22"/>
                <w:szCs w:val="22"/>
              </w:rPr>
              <w:t>fulfilled;</w:t>
            </w:r>
            <w:proofErr w:type="gramEnd"/>
          </w:p>
          <w:p w14:paraId="0FD1A26A" w14:textId="77777777" w:rsidR="0047564F" w:rsidRDefault="0047564F" w:rsidP="00EF2642">
            <w:pPr>
              <w:pStyle w:val="ListParagraph"/>
              <w:numPr>
                <w:ilvl w:val="0"/>
                <w:numId w:val="35"/>
              </w:numPr>
              <w:spacing w:after="120" w:line="276" w:lineRule="auto"/>
              <w:jc w:val="both"/>
              <w:rPr>
                <w:rFonts w:ascii="Calibri" w:hAnsi="Calibri"/>
                <w:sz w:val="22"/>
                <w:szCs w:val="22"/>
              </w:rPr>
            </w:pPr>
            <w:r w:rsidRPr="0047564F">
              <w:rPr>
                <w:rFonts w:ascii="Calibri" w:hAnsi="Calibri"/>
                <w:sz w:val="22"/>
                <w:szCs w:val="22"/>
              </w:rPr>
              <w:t xml:space="preserve">appropriate safeguards are in </w:t>
            </w:r>
            <w:proofErr w:type="gramStart"/>
            <w:r w:rsidRPr="0047564F">
              <w:rPr>
                <w:rFonts w:ascii="Calibri" w:hAnsi="Calibri"/>
                <w:sz w:val="22"/>
                <w:szCs w:val="22"/>
              </w:rPr>
              <w:t>place  in</w:t>
            </w:r>
            <w:proofErr w:type="gramEnd"/>
            <w:r w:rsidRPr="0047564F">
              <w:rPr>
                <w:rFonts w:ascii="Calibri" w:hAnsi="Calibri"/>
                <w:sz w:val="22"/>
                <w:szCs w:val="22"/>
              </w:rPr>
              <w:t xml:space="preserve"> relation to the transfer, to ensure that Personal Data is adequately protected in accordance with Chapter V of Regulation 2016/679 </w:t>
            </w:r>
            <w:proofErr w:type="gramStart"/>
            <w:r w:rsidRPr="0047564F">
              <w:rPr>
                <w:rFonts w:ascii="Calibri" w:hAnsi="Calibri"/>
                <w:sz w:val="22"/>
                <w:szCs w:val="22"/>
              </w:rPr>
              <w:t>( General</w:t>
            </w:r>
            <w:proofErr w:type="gramEnd"/>
            <w:r w:rsidRPr="0047564F">
              <w:rPr>
                <w:rFonts w:ascii="Calibri" w:hAnsi="Calibri"/>
                <w:sz w:val="22"/>
                <w:szCs w:val="22"/>
              </w:rPr>
              <w:t xml:space="preserve"> Data Protection Regulation</w:t>
            </w:r>
            <w:proofErr w:type="gramStart"/>
            <w:r w:rsidRPr="0047564F">
              <w:rPr>
                <w:rFonts w:ascii="Calibri" w:hAnsi="Calibri"/>
                <w:sz w:val="22"/>
                <w:szCs w:val="22"/>
              </w:rPr>
              <w:t>);</w:t>
            </w:r>
            <w:proofErr w:type="gramEnd"/>
            <w:r w:rsidRPr="0047564F">
              <w:rPr>
                <w:rFonts w:ascii="Calibri" w:hAnsi="Calibri"/>
                <w:sz w:val="22"/>
                <w:szCs w:val="22"/>
              </w:rPr>
              <w:t xml:space="preserve"> </w:t>
            </w:r>
          </w:p>
          <w:p w14:paraId="2C37EAA7" w14:textId="77777777" w:rsidR="0047564F" w:rsidRDefault="0047564F" w:rsidP="00EF2642">
            <w:pPr>
              <w:pStyle w:val="ListParagraph"/>
              <w:numPr>
                <w:ilvl w:val="0"/>
                <w:numId w:val="35"/>
              </w:numPr>
              <w:spacing w:after="120" w:line="276" w:lineRule="auto"/>
              <w:jc w:val="both"/>
              <w:rPr>
                <w:rFonts w:ascii="Calibri" w:hAnsi="Calibri"/>
                <w:sz w:val="22"/>
                <w:szCs w:val="22"/>
              </w:rPr>
            </w:pPr>
            <w:r w:rsidRPr="0047564F">
              <w:rPr>
                <w:rFonts w:ascii="Calibri" w:hAnsi="Calibri"/>
                <w:sz w:val="22"/>
                <w:szCs w:val="22"/>
              </w:rPr>
              <w:t xml:space="preserve">the data subject has enforceable rights and effective legal </w:t>
            </w:r>
            <w:proofErr w:type="gramStart"/>
            <w:r w:rsidRPr="0047564F">
              <w:rPr>
                <w:rFonts w:ascii="Calibri" w:hAnsi="Calibri"/>
                <w:sz w:val="22"/>
                <w:szCs w:val="22"/>
              </w:rPr>
              <w:t>remedies;</w:t>
            </w:r>
            <w:proofErr w:type="gramEnd"/>
          </w:p>
          <w:p w14:paraId="175C2D58" w14:textId="77777777" w:rsidR="0047564F" w:rsidRDefault="0047564F" w:rsidP="00EF2642">
            <w:pPr>
              <w:pStyle w:val="ListParagraph"/>
              <w:numPr>
                <w:ilvl w:val="0"/>
                <w:numId w:val="35"/>
              </w:numPr>
              <w:spacing w:after="120" w:line="276" w:lineRule="auto"/>
              <w:jc w:val="both"/>
              <w:rPr>
                <w:rFonts w:ascii="Calibri" w:hAnsi="Calibri"/>
                <w:sz w:val="22"/>
                <w:szCs w:val="22"/>
              </w:rPr>
            </w:pPr>
            <w:r w:rsidRPr="0047564F">
              <w:rPr>
                <w:rFonts w:ascii="Calibri" w:hAnsi="Calibri"/>
                <w:sz w:val="22"/>
                <w:szCs w:val="22"/>
              </w:rPr>
              <w:t>The Contractor complies with its obligations under the Data Protection Laws by providing an adequate level of protection to any Personal Data that is transferred; and</w:t>
            </w:r>
          </w:p>
          <w:p w14:paraId="4D5459FA" w14:textId="06E0BA30" w:rsidR="0047564F" w:rsidRDefault="0047564F" w:rsidP="00EF2642">
            <w:pPr>
              <w:pStyle w:val="ListParagraph"/>
              <w:numPr>
                <w:ilvl w:val="0"/>
                <w:numId w:val="35"/>
              </w:numPr>
              <w:spacing w:after="120" w:line="276" w:lineRule="auto"/>
              <w:jc w:val="both"/>
              <w:rPr>
                <w:rFonts w:ascii="Calibri" w:hAnsi="Calibri"/>
                <w:sz w:val="22"/>
                <w:szCs w:val="22"/>
              </w:rPr>
            </w:pPr>
            <w:r w:rsidRPr="0047564F">
              <w:rPr>
                <w:rFonts w:ascii="Calibri" w:hAnsi="Calibri"/>
                <w:sz w:val="22"/>
                <w:szCs w:val="22"/>
              </w:rPr>
              <w:t xml:space="preserve">The Contractor complies with reasonable instructions notified to it in advance by </w:t>
            </w:r>
            <w:r w:rsidRPr="00AE48A2">
              <w:rPr>
                <w:rFonts w:ascii="Calibri" w:hAnsi="Calibri"/>
                <w:sz w:val="22"/>
                <w:szCs w:val="22"/>
              </w:rPr>
              <w:t>the C</w:t>
            </w:r>
            <w:r w:rsidR="00EF2642" w:rsidRPr="00AE48A2">
              <w:rPr>
                <w:rFonts w:ascii="Calibri" w:hAnsi="Calibri"/>
                <w:sz w:val="22"/>
                <w:szCs w:val="22"/>
              </w:rPr>
              <w:t>ontracting Authority</w:t>
            </w:r>
            <w:r w:rsidRPr="00AE48A2">
              <w:rPr>
                <w:rFonts w:ascii="Calibri" w:hAnsi="Calibri"/>
                <w:sz w:val="22"/>
                <w:szCs w:val="22"/>
              </w:rPr>
              <w:t xml:space="preserve"> with</w:t>
            </w:r>
            <w:r w:rsidRPr="0047564F">
              <w:rPr>
                <w:rFonts w:ascii="Calibri" w:hAnsi="Calibri"/>
                <w:sz w:val="22"/>
                <w:szCs w:val="22"/>
              </w:rPr>
              <w:t xml:space="preserve"> respect to the processing of the Personal </w:t>
            </w:r>
            <w:proofErr w:type="gramStart"/>
            <w:r w:rsidRPr="0047564F">
              <w:rPr>
                <w:rFonts w:ascii="Calibri" w:hAnsi="Calibri"/>
                <w:sz w:val="22"/>
                <w:szCs w:val="22"/>
              </w:rPr>
              <w:t>Data;</w:t>
            </w:r>
            <w:proofErr w:type="gramEnd"/>
          </w:p>
          <w:p w14:paraId="44B7D76C" w14:textId="77777777" w:rsidR="0047564F" w:rsidRDefault="0047564F" w:rsidP="0047564F">
            <w:pPr>
              <w:pStyle w:val="ListParagraph"/>
              <w:spacing w:after="120" w:line="276" w:lineRule="auto"/>
              <w:ind w:left="2160"/>
              <w:jc w:val="both"/>
              <w:rPr>
                <w:rFonts w:ascii="Calibri" w:hAnsi="Calibri"/>
                <w:sz w:val="22"/>
                <w:szCs w:val="22"/>
              </w:rPr>
            </w:pPr>
          </w:p>
          <w:p w14:paraId="3E86465A" w14:textId="2DDA7AF5" w:rsidR="0047564F" w:rsidRDefault="0047564F" w:rsidP="00EF2642">
            <w:pPr>
              <w:pStyle w:val="ListParagraph"/>
              <w:numPr>
                <w:ilvl w:val="0"/>
                <w:numId w:val="34"/>
              </w:numPr>
              <w:spacing w:after="24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promptly notify the </w:t>
            </w:r>
            <w:r w:rsidR="00780A09">
              <w:rPr>
                <w:rFonts w:ascii="Calibri" w:hAnsi="Calibri"/>
                <w:sz w:val="22"/>
                <w:szCs w:val="22"/>
              </w:rPr>
              <w:t>Contracting Authority</w:t>
            </w:r>
            <w:r w:rsidRPr="0047564F">
              <w:rPr>
                <w:rFonts w:ascii="Calibri" w:hAnsi="Calibri"/>
                <w:sz w:val="22"/>
                <w:szCs w:val="22"/>
              </w:rPr>
              <w:t xml:space="preserve"> if it receives a Data Subject Access Request to have access to any Personal Data or any other complaint, correspondence, notice, request  any order of the Court or request of any regulatory or government body relating to the </w:t>
            </w:r>
            <w:r w:rsidR="00783805">
              <w:rPr>
                <w:rFonts w:ascii="Calibri" w:hAnsi="Calibri"/>
                <w:sz w:val="22"/>
                <w:szCs w:val="22"/>
              </w:rPr>
              <w:t>Contracting Authority</w:t>
            </w:r>
            <w:r w:rsidRPr="0047564F">
              <w:rPr>
                <w:rFonts w:ascii="Calibri" w:hAnsi="Calibri"/>
                <w:sz w:val="22"/>
                <w:szCs w:val="22"/>
              </w:rPr>
              <w:t xml:space="preserve">’s obligations under the Data Protection Laws and provide full co-operation and assistance to the </w:t>
            </w:r>
            <w:r w:rsidRPr="00AE48A2">
              <w:rPr>
                <w:rFonts w:ascii="Calibri" w:hAnsi="Calibri"/>
                <w:sz w:val="22"/>
                <w:szCs w:val="22"/>
              </w:rPr>
              <w:t>C</w:t>
            </w:r>
            <w:r w:rsidR="00EF2642" w:rsidRPr="00AE48A2">
              <w:rPr>
                <w:rFonts w:ascii="Calibri" w:hAnsi="Calibri"/>
                <w:sz w:val="22"/>
                <w:szCs w:val="22"/>
              </w:rPr>
              <w:t>ontracting Authority</w:t>
            </w:r>
            <w:r w:rsidRPr="00AE48A2">
              <w:rPr>
                <w:rFonts w:ascii="Calibri" w:hAnsi="Calibri"/>
                <w:sz w:val="22"/>
                <w:szCs w:val="22"/>
              </w:rPr>
              <w:t xml:space="preserve"> in relation to any</w:t>
            </w:r>
            <w:r w:rsidRPr="0047564F">
              <w:rPr>
                <w:rFonts w:ascii="Calibri" w:hAnsi="Calibri"/>
                <w:sz w:val="22"/>
                <w:szCs w:val="22"/>
              </w:rPr>
              <w:t xml:space="preserve"> such complaint, order or request (including, without limitation, by allowing Data Subjects to have access to their data).</w:t>
            </w:r>
          </w:p>
          <w:p w14:paraId="5989CA52" w14:textId="7AE74712"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w:t>
            </w:r>
            <w:r w:rsidRPr="00AE48A2">
              <w:rPr>
                <w:rFonts w:ascii="Calibri" w:hAnsi="Calibri"/>
                <w:sz w:val="22"/>
                <w:szCs w:val="22"/>
              </w:rPr>
              <w:t>without undue delay report in writing to the C</w:t>
            </w:r>
            <w:r w:rsidR="00EF2642" w:rsidRPr="00AE48A2">
              <w:rPr>
                <w:rFonts w:ascii="Calibri" w:hAnsi="Calibri"/>
                <w:sz w:val="22"/>
                <w:szCs w:val="22"/>
              </w:rPr>
              <w:t>ontracting Authority</w:t>
            </w:r>
            <w:r w:rsidRPr="00AE48A2">
              <w:rPr>
                <w:rFonts w:ascii="Calibri" w:hAnsi="Calibri"/>
                <w:sz w:val="22"/>
                <w:szCs w:val="22"/>
              </w:rPr>
              <w:t xml:space="preserve"> any data compromise involving Personal Data, or any circumstances that could have resulted in unauthorised</w:t>
            </w:r>
            <w:r w:rsidRPr="0047564F">
              <w:rPr>
                <w:rFonts w:ascii="Calibri" w:hAnsi="Calibri"/>
                <w:sz w:val="22"/>
                <w:szCs w:val="22"/>
              </w:rPr>
              <w:t xml:space="preserve"> access to or disclosure of Personal Data.</w:t>
            </w:r>
          </w:p>
          <w:p w14:paraId="5B8C81C7" w14:textId="061CF912"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assist the </w:t>
            </w:r>
            <w:r w:rsidR="00780A09">
              <w:rPr>
                <w:rFonts w:ascii="Calibri" w:hAnsi="Calibri"/>
                <w:sz w:val="22"/>
                <w:szCs w:val="22"/>
              </w:rPr>
              <w:t>Contracting Authority</w:t>
            </w:r>
            <w:r w:rsidRPr="0047564F">
              <w:rPr>
                <w:rFonts w:ascii="Calibri" w:hAnsi="Calibri"/>
                <w:sz w:val="22"/>
                <w:szCs w:val="22"/>
              </w:rPr>
              <w:t xml:space="preserve"> in ensuring compliance with its obligations under the Data Protection Laws with respect to security, impact assessments and consultations with supervisory authorities and regulators.</w:t>
            </w:r>
          </w:p>
          <w:p w14:paraId="75B7C5D3" w14:textId="340ADD42"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at the written </w:t>
            </w:r>
            <w:r w:rsidR="00780A09" w:rsidRPr="0047564F">
              <w:rPr>
                <w:rFonts w:ascii="Calibri" w:hAnsi="Calibri"/>
                <w:sz w:val="22"/>
                <w:szCs w:val="22"/>
              </w:rPr>
              <w:t>direction of</w:t>
            </w:r>
            <w:r w:rsidRPr="0047564F">
              <w:rPr>
                <w:rFonts w:ascii="Calibri" w:hAnsi="Calibri"/>
                <w:sz w:val="22"/>
                <w:szCs w:val="22"/>
              </w:rPr>
              <w:t xml:space="preserve"> the </w:t>
            </w:r>
            <w:r w:rsidR="00780A09">
              <w:rPr>
                <w:rFonts w:ascii="Calibri" w:hAnsi="Calibri"/>
                <w:sz w:val="22"/>
                <w:szCs w:val="22"/>
              </w:rPr>
              <w:t>Contracting Authority</w:t>
            </w:r>
            <w:r w:rsidRPr="0047564F">
              <w:rPr>
                <w:rFonts w:ascii="Calibri" w:hAnsi="Calibri"/>
                <w:sz w:val="22"/>
                <w:szCs w:val="22"/>
              </w:rPr>
              <w:t xml:space="preserve">, amend, delete or return Personal Data and copies thereof to the </w:t>
            </w:r>
            <w:r w:rsidR="00780A09">
              <w:rPr>
                <w:rFonts w:ascii="Calibri" w:hAnsi="Calibri"/>
                <w:sz w:val="22"/>
                <w:szCs w:val="22"/>
              </w:rPr>
              <w:t>Contracting Authority</w:t>
            </w:r>
            <w:r w:rsidRPr="0047564F">
              <w:rPr>
                <w:rFonts w:ascii="Calibri" w:hAnsi="Calibri"/>
                <w:sz w:val="22"/>
                <w:szCs w:val="22"/>
              </w:rPr>
              <w:t xml:space="preserve"> on termination of this Agreement unless the Contractor is required by the laws of any member of the European Union or by the laws of the European Union applicable to the Contractor to store the Personal Data.</w:t>
            </w:r>
          </w:p>
          <w:p w14:paraId="012B4ADA" w14:textId="6815ED54"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permit the </w:t>
            </w:r>
            <w:r w:rsidR="00780A09">
              <w:rPr>
                <w:rFonts w:ascii="Calibri" w:hAnsi="Calibri"/>
                <w:sz w:val="22"/>
                <w:szCs w:val="22"/>
              </w:rPr>
              <w:t>Contracting Authority</w:t>
            </w:r>
            <w:r w:rsidRPr="0047564F">
              <w:rPr>
                <w:rFonts w:ascii="Calibri" w:hAnsi="Calibri"/>
                <w:sz w:val="22"/>
                <w:szCs w:val="22"/>
              </w:rPr>
              <w:t xml:space="preserve">, the Office of the Data Protection Commissioner or other supervisory authority for data protection in Ireland,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sidR="00783805">
              <w:rPr>
                <w:rFonts w:ascii="Calibri" w:hAnsi="Calibri"/>
                <w:sz w:val="22"/>
                <w:szCs w:val="22"/>
              </w:rPr>
              <w:t>Contracting Authority</w:t>
            </w:r>
            <w:r w:rsidRPr="0047564F">
              <w:rPr>
                <w:rFonts w:ascii="Calibri" w:hAnsi="Calibri"/>
                <w:sz w:val="22"/>
                <w:szCs w:val="22"/>
              </w:rPr>
              <w:t xml:space="preserve"> arising out of any such inspection, audit or review.</w:t>
            </w:r>
          </w:p>
          <w:p w14:paraId="175998FE" w14:textId="14CB3E54"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fully comply </w:t>
            </w:r>
            <w:proofErr w:type="gramStart"/>
            <w:r w:rsidRPr="0047564F">
              <w:rPr>
                <w:rFonts w:ascii="Calibri" w:hAnsi="Calibri"/>
                <w:sz w:val="22"/>
                <w:szCs w:val="22"/>
              </w:rPr>
              <w:t>with, and</w:t>
            </w:r>
            <w:proofErr w:type="gramEnd"/>
            <w:r w:rsidRPr="0047564F">
              <w:rPr>
                <w:rFonts w:ascii="Calibri" w:hAnsi="Calibri"/>
                <w:sz w:val="22"/>
                <w:szCs w:val="22"/>
              </w:rPr>
              <w:t xml:space="preserve"> implement policies which are communicated or notified to the Contractor by the </w:t>
            </w:r>
            <w:r w:rsidR="00780A09">
              <w:rPr>
                <w:rFonts w:ascii="Calibri" w:hAnsi="Calibri"/>
                <w:sz w:val="22"/>
                <w:szCs w:val="22"/>
              </w:rPr>
              <w:t>Contracting Authority</w:t>
            </w:r>
            <w:r w:rsidRPr="0047564F">
              <w:rPr>
                <w:rFonts w:ascii="Calibri" w:hAnsi="Calibri"/>
                <w:sz w:val="22"/>
                <w:szCs w:val="22"/>
              </w:rPr>
              <w:t xml:space="preserve"> from time to time.</w:t>
            </w:r>
          </w:p>
          <w:p w14:paraId="0B30DAA4" w14:textId="3023E256" w:rsidR="0047564F" w:rsidRDefault="0047564F" w:rsidP="00EF2642">
            <w:pPr>
              <w:pStyle w:val="ListParagraph"/>
              <w:numPr>
                <w:ilvl w:val="0"/>
                <w:numId w:val="34"/>
              </w:numPr>
              <w:spacing w:after="120" w:line="276" w:lineRule="auto"/>
              <w:ind w:left="760" w:hanging="357"/>
              <w:contextualSpacing w:val="0"/>
              <w:jc w:val="both"/>
              <w:rPr>
                <w:rFonts w:ascii="Calibri" w:hAnsi="Calibri"/>
                <w:sz w:val="22"/>
                <w:szCs w:val="22"/>
              </w:rPr>
            </w:pPr>
            <w:r w:rsidRPr="0047564F">
              <w:rPr>
                <w:rFonts w:ascii="Calibri" w:hAnsi="Calibri"/>
                <w:sz w:val="22"/>
                <w:szCs w:val="22"/>
              </w:rPr>
              <w:t xml:space="preserve">The Contractor shall maintain complete and accurate records and information to demonstrate its compliance with this clause 11 and allow for inspections and contribute to any audits by the </w:t>
            </w:r>
            <w:r w:rsidR="00780A09">
              <w:rPr>
                <w:rFonts w:ascii="Calibri" w:hAnsi="Calibri"/>
                <w:sz w:val="22"/>
                <w:szCs w:val="22"/>
              </w:rPr>
              <w:t>Contracting Authority</w:t>
            </w:r>
            <w:r w:rsidRPr="0047564F">
              <w:rPr>
                <w:rFonts w:ascii="Calibri" w:hAnsi="Calibri"/>
                <w:sz w:val="22"/>
                <w:szCs w:val="22"/>
              </w:rPr>
              <w:t xml:space="preserve"> or the </w:t>
            </w:r>
            <w:r w:rsidR="00780A09">
              <w:rPr>
                <w:rFonts w:ascii="Calibri" w:hAnsi="Calibri"/>
                <w:sz w:val="22"/>
                <w:szCs w:val="22"/>
              </w:rPr>
              <w:t>Contracting Authority’s</w:t>
            </w:r>
            <w:r w:rsidRPr="0047564F">
              <w:rPr>
                <w:rFonts w:ascii="Calibri" w:hAnsi="Calibri"/>
                <w:sz w:val="22"/>
                <w:szCs w:val="22"/>
              </w:rPr>
              <w:t xml:space="preserve"> designated auditor.</w:t>
            </w:r>
          </w:p>
          <w:p w14:paraId="438CF6A5" w14:textId="6C407887" w:rsidR="0047564F" w:rsidRPr="0047564F" w:rsidRDefault="0047564F" w:rsidP="00EF2642">
            <w:pPr>
              <w:pStyle w:val="ListParagraph"/>
              <w:numPr>
                <w:ilvl w:val="0"/>
                <w:numId w:val="34"/>
              </w:numPr>
              <w:spacing w:after="120" w:line="276" w:lineRule="auto"/>
              <w:jc w:val="both"/>
              <w:rPr>
                <w:rFonts w:ascii="Calibri" w:hAnsi="Calibri"/>
                <w:sz w:val="22"/>
                <w:szCs w:val="22"/>
              </w:rPr>
            </w:pPr>
            <w:r w:rsidRPr="0047564F">
              <w:rPr>
                <w:rFonts w:ascii="Calibri" w:hAnsi="Calibri"/>
                <w:sz w:val="22"/>
                <w:szCs w:val="22"/>
              </w:rPr>
              <w:t xml:space="preserve">The Contractor </w:t>
            </w:r>
            <w:proofErr w:type="gramStart"/>
            <w:r w:rsidRPr="0047564F">
              <w:rPr>
                <w:rFonts w:ascii="Calibri" w:hAnsi="Calibri"/>
                <w:sz w:val="22"/>
                <w:szCs w:val="22"/>
              </w:rPr>
              <w:t>shall:-</w:t>
            </w:r>
            <w:proofErr w:type="gramEnd"/>
          </w:p>
          <w:p w14:paraId="198652A3" w14:textId="77777777" w:rsidR="0047564F" w:rsidRDefault="0047564F" w:rsidP="00EF2642">
            <w:pPr>
              <w:pStyle w:val="ListParagraph"/>
              <w:numPr>
                <w:ilvl w:val="0"/>
                <w:numId w:val="36"/>
              </w:numPr>
              <w:spacing w:after="120" w:line="276" w:lineRule="auto"/>
              <w:jc w:val="both"/>
              <w:rPr>
                <w:rFonts w:ascii="Calibri" w:hAnsi="Calibri"/>
                <w:sz w:val="22"/>
                <w:szCs w:val="22"/>
              </w:rPr>
            </w:pPr>
            <w:r w:rsidRPr="0047564F">
              <w:rPr>
                <w:rFonts w:ascii="Calibri" w:hAnsi="Calibri"/>
                <w:sz w:val="22"/>
                <w:szCs w:val="22"/>
              </w:rPr>
              <w:t xml:space="preserve">take all reasonable precautions to preserve the integrity of any Personal Data which it processes and to prevent any corruption or loss of such Personal </w:t>
            </w:r>
            <w:proofErr w:type="gramStart"/>
            <w:r w:rsidRPr="0047564F">
              <w:rPr>
                <w:rFonts w:ascii="Calibri" w:hAnsi="Calibri"/>
                <w:sz w:val="22"/>
                <w:szCs w:val="22"/>
              </w:rPr>
              <w:t>Data;</w:t>
            </w:r>
            <w:proofErr w:type="gramEnd"/>
          </w:p>
          <w:p w14:paraId="130D4184" w14:textId="77777777" w:rsidR="0047564F" w:rsidRDefault="0047564F" w:rsidP="00EF2642">
            <w:pPr>
              <w:pStyle w:val="ListParagraph"/>
              <w:numPr>
                <w:ilvl w:val="0"/>
                <w:numId w:val="36"/>
              </w:numPr>
              <w:spacing w:after="120" w:line="276" w:lineRule="auto"/>
              <w:jc w:val="both"/>
              <w:rPr>
                <w:rFonts w:ascii="Calibri" w:hAnsi="Calibri"/>
                <w:sz w:val="22"/>
                <w:szCs w:val="22"/>
              </w:rPr>
            </w:pPr>
            <w:r w:rsidRPr="0047564F">
              <w:rPr>
                <w:rFonts w:ascii="Calibri" w:hAnsi="Calibri"/>
                <w:sz w:val="22"/>
                <w:szCs w:val="22"/>
              </w:rPr>
              <w:t xml:space="preserve">ensure that a back-up copy of </w:t>
            </w:r>
            <w:proofErr w:type="gramStart"/>
            <w:r w:rsidRPr="0047564F">
              <w:rPr>
                <w:rFonts w:ascii="Calibri" w:hAnsi="Calibri"/>
                <w:sz w:val="22"/>
                <w:szCs w:val="22"/>
              </w:rPr>
              <w:t>any and all</w:t>
            </w:r>
            <w:proofErr w:type="gramEnd"/>
            <w:r w:rsidRPr="0047564F">
              <w:rPr>
                <w:rFonts w:ascii="Calibri" w:hAnsi="Calibri"/>
                <w:sz w:val="22"/>
                <w:szCs w:val="22"/>
              </w:rPr>
              <w:t xml:space="preserve"> such Personal Data is made [insert frequency] and this copy is recorded on media from which the data can be reloaded if there is any corruption or loss of the data; and</w:t>
            </w:r>
          </w:p>
          <w:p w14:paraId="631DD9D0" w14:textId="60543DA1" w:rsidR="0047564F" w:rsidRPr="0047564F" w:rsidRDefault="0047564F" w:rsidP="00EF2642">
            <w:pPr>
              <w:pStyle w:val="ListParagraph"/>
              <w:numPr>
                <w:ilvl w:val="0"/>
                <w:numId w:val="36"/>
              </w:numPr>
              <w:spacing w:after="120" w:line="276" w:lineRule="auto"/>
              <w:ind w:left="1434" w:hanging="357"/>
              <w:contextualSpacing w:val="0"/>
              <w:jc w:val="both"/>
              <w:rPr>
                <w:rFonts w:ascii="Calibri" w:hAnsi="Calibri"/>
                <w:sz w:val="22"/>
                <w:szCs w:val="22"/>
              </w:rPr>
            </w:pPr>
            <w:r w:rsidRPr="0047564F">
              <w:rPr>
                <w:rFonts w:ascii="Calibri" w:hAnsi="Calibri"/>
                <w:sz w:val="22"/>
                <w:szCs w:val="22"/>
              </w:rPr>
              <w:t xml:space="preserve">in such an event and if attributable to any default by the Contractor or any Sub-contractor, promptly restore the Personal Data at its own expense or, at the </w:t>
            </w:r>
            <w:r w:rsidR="00780A09">
              <w:rPr>
                <w:rFonts w:ascii="Calibri" w:hAnsi="Calibri"/>
                <w:sz w:val="22"/>
                <w:szCs w:val="22"/>
              </w:rPr>
              <w:t>Contracting Authority’s</w:t>
            </w:r>
            <w:r w:rsidRPr="0047564F">
              <w:rPr>
                <w:rFonts w:ascii="Calibri" w:hAnsi="Calibri"/>
                <w:sz w:val="22"/>
                <w:szCs w:val="22"/>
              </w:rPr>
              <w:t xml:space="preserve"> option, reimburse the </w:t>
            </w:r>
            <w:r w:rsidR="00780A09">
              <w:rPr>
                <w:rFonts w:ascii="Calibri" w:hAnsi="Calibri"/>
                <w:sz w:val="22"/>
                <w:szCs w:val="22"/>
              </w:rPr>
              <w:t>Contracting Authority</w:t>
            </w:r>
            <w:r w:rsidRPr="0047564F">
              <w:rPr>
                <w:rFonts w:ascii="Calibri" w:hAnsi="Calibri"/>
                <w:sz w:val="22"/>
                <w:szCs w:val="22"/>
              </w:rPr>
              <w:t xml:space="preserve"> for any reasonable expenses it incurs in having the Personal Data restored by a third party.</w:t>
            </w:r>
          </w:p>
          <w:p w14:paraId="3F0F2A20" w14:textId="77777777" w:rsidR="00D54DF2" w:rsidRPr="00D54DF2" w:rsidRDefault="00D54DF2" w:rsidP="00EF2642">
            <w:pPr>
              <w:pStyle w:val="ListParagraph"/>
              <w:numPr>
                <w:ilvl w:val="0"/>
                <w:numId w:val="34"/>
              </w:numPr>
              <w:spacing w:after="120" w:line="276" w:lineRule="auto"/>
              <w:jc w:val="both"/>
              <w:rPr>
                <w:rFonts w:ascii="Calibri" w:hAnsi="Calibri"/>
                <w:sz w:val="22"/>
                <w:szCs w:val="22"/>
              </w:rPr>
            </w:pPr>
            <w:r w:rsidRPr="00D54DF2">
              <w:rPr>
                <w:i/>
                <w:color w:val="FF0000"/>
                <w:szCs w:val="22"/>
              </w:rPr>
              <w:t>(</w:t>
            </w:r>
            <w:r w:rsidRPr="00D54DF2">
              <w:rPr>
                <w:rFonts w:asciiTheme="minorHAnsi" w:hAnsiTheme="minorHAnsi" w:cstheme="minorHAnsi"/>
                <w:i/>
                <w:color w:val="FF0000"/>
                <w:sz w:val="22"/>
                <w:szCs w:val="22"/>
              </w:rPr>
              <w:t xml:space="preserve">IF YOU ARE NOT CONSENTING TO A </w:t>
            </w:r>
            <w:proofErr w:type="gramStart"/>
            <w:r w:rsidRPr="00D54DF2">
              <w:rPr>
                <w:rFonts w:asciiTheme="minorHAnsi" w:hAnsiTheme="minorHAnsi" w:cstheme="minorHAnsi"/>
                <w:i/>
                <w:color w:val="FF0000"/>
                <w:sz w:val="22"/>
                <w:szCs w:val="22"/>
              </w:rPr>
              <w:t>THIRD PARTY</w:t>
            </w:r>
            <w:proofErr w:type="gramEnd"/>
            <w:r w:rsidRPr="00D54DF2">
              <w:rPr>
                <w:rFonts w:asciiTheme="minorHAnsi" w:hAnsiTheme="minorHAnsi" w:cstheme="minorHAnsi"/>
                <w:i/>
                <w:color w:val="FF0000"/>
                <w:sz w:val="22"/>
                <w:szCs w:val="22"/>
              </w:rPr>
              <w:t xml:space="preserve"> PROCESSOR - DELETE IF NOT IN USE)</w:t>
            </w:r>
          </w:p>
          <w:p w14:paraId="49C0C1F2" w14:textId="0B860D4A" w:rsidR="0047564F" w:rsidRPr="0047564F" w:rsidRDefault="0047564F" w:rsidP="00D54DF2">
            <w:pPr>
              <w:pStyle w:val="ListParagraph"/>
              <w:spacing w:after="120" w:line="276" w:lineRule="auto"/>
              <w:ind w:left="765"/>
              <w:jc w:val="both"/>
              <w:rPr>
                <w:rFonts w:ascii="Calibri" w:hAnsi="Calibri"/>
                <w:sz w:val="22"/>
                <w:szCs w:val="22"/>
              </w:rPr>
            </w:pPr>
            <w:r w:rsidRPr="0047564F">
              <w:rPr>
                <w:rFonts w:ascii="Calibri" w:hAnsi="Calibri"/>
                <w:sz w:val="22"/>
                <w:szCs w:val="22"/>
              </w:rPr>
              <w:t xml:space="preserve">The </w:t>
            </w:r>
            <w:r w:rsidR="00780A09">
              <w:rPr>
                <w:rFonts w:ascii="Calibri" w:hAnsi="Calibri"/>
                <w:sz w:val="22"/>
                <w:szCs w:val="22"/>
              </w:rPr>
              <w:t>Contracting Authority</w:t>
            </w:r>
            <w:r w:rsidRPr="0047564F">
              <w:rPr>
                <w:rFonts w:ascii="Calibri" w:hAnsi="Calibri"/>
                <w:sz w:val="22"/>
                <w:szCs w:val="22"/>
              </w:rPr>
              <w:t xml:space="preserve"> does not consent to the Contractor appointing any </w:t>
            </w:r>
            <w:proofErr w:type="gramStart"/>
            <w:r w:rsidRPr="0047564F">
              <w:rPr>
                <w:rFonts w:ascii="Calibri" w:hAnsi="Calibri"/>
                <w:sz w:val="22"/>
                <w:szCs w:val="22"/>
              </w:rPr>
              <w:t>third party</w:t>
            </w:r>
            <w:proofErr w:type="gramEnd"/>
            <w:r w:rsidRPr="0047564F">
              <w:rPr>
                <w:rFonts w:ascii="Calibri" w:hAnsi="Calibri"/>
                <w:sz w:val="22"/>
                <w:szCs w:val="22"/>
              </w:rPr>
              <w:t xml:space="preserve"> processor of Personal Data under this agreement </w:t>
            </w:r>
          </w:p>
          <w:p w14:paraId="02DD4133" w14:textId="487D8B5C" w:rsidR="0047564F" w:rsidRPr="00D54DF2" w:rsidRDefault="00D54DF2" w:rsidP="00D54DF2">
            <w:pPr>
              <w:spacing w:after="120" w:line="254" w:lineRule="auto"/>
              <w:ind w:left="611"/>
              <w:contextualSpacing/>
              <w:jc w:val="both"/>
              <w:rPr>
                <w:rFonts w:asciiTheme="minorHAnsi" w:hAnsiTheme="minorHAnsi" w:cstheme="minorHAnsi"/>
                <w:i/>
                <w:color w:val="FF0000"/>
                <w:sz w:val="22"/>
                <w:szCs w:val="22"/>
              </w:rPr>
            </w:pPr>
            <w:r w:rsidRPr="00D54DF2">
              <w:rPr>
                <w:rFonts w:asciiTheme="minorHAnsi" w:hAnsiTheme="minorHAnsi" w:cstheme="minorHAnsi"/>
                <w:i/>
                <w:color w:val="FF0000"/>
                <w:sz w:val="22"/>
                <w:szCs w:val="22"/>
              </w:rPr>
              <w:t xml:space="preserve">(OR IF USING A </w:t>
            </w:r>
            <w:proofErr w:type="gramStart"/>
            <w:r w:rsidRPr="00D54DF2">
              <w:rPr>
                <w:rFonts w:asciiTheme="minorHAnsi" w:hAnsiTheme="minorHAnsi" w:cstheme="minorHAnsi"/>
                <w:i/>
                <w:color w:val="FF0000"/>
                <w:sz w:val="22"/>
                <w:szCs w:val="22"/>
              </w:rPr>
              <w:t>THIRD PARTY</w:t>
            </w:r>
            <w:proofErr w:type="gramEnd"/>
            <w:r w:rsidRPr="00D54DF2">
              <w:rPr>
                <w:rFonts w:asciiTheme="minorHAnsi" w:hAnsiTheme="minorHAnsi" w:cstheme="minorHAnsi"/>
                <w:i/>
                <w:color w:val="FF0000"/>
                <w:sz w:val="22"/>
                <w:szCs w:val="22"/>
              </w:rPr>
              <w:t xml:space="preserve"> PROCESSOR - DELETE IF NOT IN USE)</w:t>
            </w:r>
            <w:r w:rsidR="0047564F" w:rsidRPr="00D54DF2">
              <w:rPr>
                <w:rFonts w:asciiTheme="minorHAnsi" w:hAnsiTheme="minorHAnsi" w:cstheme="minorHAnsi"/>
                <w:i/>
                <w:color w:val="FF0000"/>
                <w:sz w:val="22"/>
                <w:szCs w:val="22"/>
              </w:rPr>
              <w:t xml:space="preserve"> </w:t>
            </w:r>
          </w:p>
          <w:p w14:paraId="29E29C49" w14:textId="561BC9F7" w:rsidR="00BE7A73" w:rsidRDefault="0047564F" w:rsidP="00BE7A73">
            <w:pPr>
              <w:spacing w:after="120" w:line="276" w:lineRule="auto"/>
              <w:ind w:left="720"/>
              <w:jc w:val="both"/>
              <w:rPr>
                <w:rFonts w:ascii="Calibri" w:hAnsi="Calibri"/>
                <w:sz w:val="22"/>
                <w:szCs w:val="22"/>
              </w:rPr>
            </w:pPr>
            <w:r w:rsidRPr="0047564F">
              <w:rPr>
                <w:rFonts w:ascii="Calibri" w:hAnsi="Calibri"/>
                <w:sz w:val="22"/>
                <w:szCs w:val="22"/>
              </w:rPr>
              <w:t xml:space="preserve">the </w:t>
            </w:r>
            <w:r w:rsidR="00780A09">
              <w:rPr>
                <w:rFonts w:ascii="Calibri" w:hAnsi="Calibri"/>
                <w:sz w:val="22"/>
                <w:szCs w:val="22"/>
              </w:rPr>
              <w:t>Contracting Authority</w:t>
            </w:r>
            <w:r w:rsidRPr="0047564F">
              <w:rPr>
                <w:rFonts w:ascii="Calibri" w:hAnsi="Calibri"/>
                <w:sz w:val="22"/>
                <w:szCs w:val="22"/>
              </w:rPr>
              <w:t xml:space="preserve">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sidR="00780A09">
              <w:rPr>
                <w:rFonts w:ascii="Calibri" w:hAnsi="Calibri"/>
                <w:sz w:val="22"/>
                <w:szCs w:val="22"/>
              </w:rPr>
              <w:t>Contracting Authority</w:t>
            </w:r>
            <w:r w:rsidRPr="0047564F">
              <w:rPr>
                <w:rFonts w:ascii="Calibri" w:hAnsi="Calibri"/>
                <w:sz w:val="22"/>
                <w:szCs w:val="22"/>
              </w:rPr>
              <w:t xml:space="preserve"> and the Contractor</w:t>
            </w:r>
            <w:r w:rsidR="00EF2642">
              <w:rPr>
                <w:rFonts w:ascii="Calibri" w:hAnsi="Calibri"/>
                <w:sz w:val="22"/>
                <w:szCs w:val="22"/>
              </w:rPr>
              <w:t>. T</w:t>
            </w:r>
            <w:r w:rsidRPr="0047564F">
              <w:rPr>
                <w:rFonts w:ascii="Calibri" w:hAnsi="Calibri"/>
                <w:sz w:val="22"/>
                <w:szCs w:val="22"/>
              </w:rPr>
              <w:t>he Contractor shall remain fully liable for all acts or omissions of any third-party processor appointed by it pursuant to this clause 11.</w:t>
            </w:r>
          </w:p>
          <w:p w14:paraId="1EDB69FC" w14:textId="75925C95" w:rsidR="0047564F" w:rsidRPr="00BE7A73" w:rsidRDefault="0047564F" w:rsidP="00EF2642">
            <w:pPr>
              <w:pStyle w:val="ListParagraph"/>
              <w:numPr>
                <w:ilvl w:val="0"/>
                <w:numId w:val="34"/>
              </w:numPr>
              <w:spacing w:after="120" w:line="276" w:lineRule="auto"/>
              <w:jc w:val="both"/>
              <w:rPr>
                <w:rFonts w:ascii="Calibri" w:hAnsi="Calibri"/>
                <w:sz w:val="22"/>
                <w:szCs w:val="22"/>
              </w:rPr>
            </w:pPr>
            <w:r w:rsidRPr="00BE7A73">
              <w:rPr>
                <w:rFonts w:ascii="Calibri" w:hAnsi="Calibri"/>
                <w:sz w:val="22"/>
                <w:szCs w:val="22"/>
              </w:rPr>
              <w:t>Save for clauses 11B, 11C, 11</w:t>
            </w:r>
            <w:proofErr w:type="gramStart"/>
            <w:r w:rsidRPr="00BE7A73">
              <w:rPr>
                <w:rFonts w:ascii="Calibri" w:hAnsi="Calibri"/>
                <w:sz w:val="22"/>
                <w:szCs w:val="22"/>
              </w:rPr>
              <w:t>D(</w:t>
            </w:r>
            <w:proofErr w:type="gramEnd"/>
            <w:r w:rsidRPr="00BE7A73">
              <w:rPr>
                <w:rFonts w:ascii="Calibri" w:hAnsi="Calibri"/>
                <w:sz w:val="22"/>
                <w:szCs w:val="22"/>
              </w:rPr>
              <w:t>4) and 11E, all the obligations on the Contractor in this clause 11 relating to the processing of Personal Data shall apply to the processing of all Confidential Information.</w:t>
            </w:r>
          </w:p>
        </w:tc>
      </w:tr>
      <w:tr w:rsidR="0047564F" w:rsidRPr="00935AE7" w14:paraId="1016DFAE" w14:textId="77777777" w:rsidTr="00E93857">
        <w:trPr>
          <w:trHeight w:val="170"/>
        </w:trPr>
        <w:tc>
          <w:tcPr>
            <w:tcW w:w="388" w:type="pct"/>
          </w:tcPr>
          <w:p w14:paraId="1D0E02A0" w14:textId="77777777" w:rsidR="0047564F" w:rsidRDefault="0047564F" w:rsidP="00935AE7">
            <w:pPr>
              <w:spacing w:line="276" w:lineRule="auto"/>
              <w:rPr>
                <w:rFonts w:ascii="Calibri" w:hAnsi="Calibri" w:cs="Calibri"/>
                <w:color w:val="333399"/>
                <w:sz w:val="22"/>
                <w:szCs w:val="22"/>
              </w:rPr>
            </w:pPr>
          </w:p>
        </w:tc>
        <w:tc>
          <w:tcPr>
            <w:tcW w:w="4612" w:type="pct"/>
            <w:gridSpan w:val="3"/>
          </w:tcPr>
          <w:p w14:paraId="64B09BBF" w14:textId="77777777" w:rsidR="0047564F" w:rsidRDefault="0047564F" w:rsidP="00E93857">
            <w:pPr>
              <w:spacing w:line="276" w:lineRule="auto"/>
              <w:jc w:val="both"/>
              <w:rPr>
                <w:rFonts w:ascii="Calibri" w:hAnsi="Calibri"/>
                <w:sz w:val="22"/>
                <w:szCs w:val="22"/>
              </w:rPr>
            </w:pPr>
          </w:p>
          <w:p w14:paraId="6653E12D" w14:textId="77777777" w:rsidR="00E93857" w:rsidRDefault="00E93857" w:rsidP="00E93857">
            <w:pPr>
              <w:spacing w:line="276" w:lineRule="auto"/>
              <w:jc w:val="both"/>
              <w:rPr>
                <w:rFonts w:ascii="Calibri" w:hAnsi="Calibri"/>
                <w:sz w:val="22"/>
                <w:szCs w:val="22"/>
              </w:rPr>
            </w:pPr>
          </w:p>
          <w:p w14:paraId="3AF25FAD" w14:textId="77777777" w:rsidR="00E93857" w:rsidRDefault="00E93857" w:rsidP="00E93857">
            <w:pPr>
              <w:spacing w:line="276" w:lineRule="auto"/>
              <w:jc w:val="both"/>
              <w:rPr>
                <w:rFonts w:ascii="Calibri" w:hAnsi="Calibri"/>
                <w:sz w:val="22"/>
                <w:szCs w:val="22"/>
              </w:rPr>
            </w:pPr>
          </w:p>
          <w:p w14:paraId="7F4D5200" w14:textId="77777777" w:rsidR="00E93857" w:rsidRDefault="00E93857" w:rsidP="00E93857">
            <w:pPr>
              <w:spacing w:line="276" w:lineRule="auto"/>
              <w:jc w:val="both"/>
              <w:rPr>
                <w:rFonts w:ascii="Calibri" w:hAnsi="Calibri"/>
                <w:sz w:val="22"/>
                <w:szCs w:val="22"/>
              </w:rPr>
            </w:pPr>
          </w:p>
          <w:p w14:paraId="3D87716B" w14:textId="77777777" w:rsidR="00E93857" w:rsidRPr="00E93857" w:rsidRDefault="00E93857" w:rsidP="00E93857">
            <w:pPr>
              <w:spacing w:line="276" w:lineRule="auto"/>
              <w:jc w:val="both"/>
              <w:rPr>
                <w:rFonts w:ascii="Calibri" w:hAnsi="Calibri"/>
                <w:sz w:val="22"/>
                <w:szCs w:val="22"/>
              </w:rPr>
            </w:pPr>
          </w:p>
        </w:tc>
      </w:tr>
    </w:tbl>
    <w:p w14:paraId="65351FCB" w14:textId="77777777" w:rsidR="00935AE7" w:rsidRPr="00935AE7" w:rsidRDefault="00935AE7" w:rsidP="00935AE7">
      <w:pPr>
        <w:spacing w:line="276" w:lineRule="auto"/>
        <w:rPr>
          <w:rFonts w:ascii="Calibri" w:hAnsi="Calibri" w:cs="Calibri"/>
          <w:sz w:val="22"/>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935AE7" w:rsidRPr="00935AE7" w14:paraId="29487654" w14:textId="77777777" w:rsidTr="004A6E0B">
        <w:trPr>
          <w:gridAfter w:val="1"/>
          <w:wAfter w:w="45" w:type="dxa"/>
          <w:trHeight w:val="96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Pr>
          <w:p w14:paraId="42119AA5"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SIGNED for and on behalf of the Contracting Authority</w:t>
            </w:r>
          </w:p>
          <w:p w14:paraId="386674FF" w14:textId="77777777" w:rsidR="00935AE7" w:rsidRPr="00935AE7" w:rsidRDefault="00935AE7" w:rsidP="00935AE7">
            <w:pPr>
              <w:spacing w:line="276" w:lineRule="auto"/>
              <w:rPr>
                <w:rFonts w:ascii="Calibri" w:hAnsi="Calibri" w:cs="Calibri"/>
                <w:sz w:val="22"/>
                <w:szCs w:val="22"/>
              </w:rPr>
            </w:pPr>
          </w:p>
          <w:p w14:paraId="4DA3384C"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__________________________</w:t>
            </w:r>
          </w:p>
          <w:p w14:paraId="09B39766"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(being a duly authorised officer)</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Pr>
          <w:p w14:paraId="49C3EB16"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SIGNED for and on behalf of the Contractor</w:t>
            </w:r>
          </w:p>
          <w:p w14:paraId="7C1E8C52" w14:textId="77777777" w:rsidR="00935AE7" w:rsidRPr="00935AE7" w:rsidRDefault="00935AE7" w:rsidP="00935AE7">
            <w:pPr>
              <w:spacing w:after="360" w:line="276" w:lineRule="auto"/>
              <w:rPr>
                <w:rFonts w:ascii="Calibri" w:hAnsi="Calibri" w:cs="Calibri"/>
                <w:sz w:val="22"/>
                <w:szCs w:val="22"/>
              </w:rPr>
            </w:pPr>
          </w:p>
          <w:p w14:paraId="3AFA241E"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____________________________</w:t>
            </w:r>
          </w:p>
        </w:tc>
      </w:tr>
      <w:tr w:rsidR="00935AE7" w:rsidRPr="00935AE7" w14:paraId="5B7A1D3F" w14:textId="77777777" w:rsidTr="004A6E0B">
        <w:trPr>
          <w:trHeight w:val="1044"/>
        </w:trPr>
        <w:tc>
          <w:tcPr>
            <w:tcW w:w="4518" w:type="dxa"/>
            <w:gridSpan w:val="2"/>
            <w:tcBorders>
              <w:top w:val="single" w:sz="12" w:space="0" w:color="FFFFFF"/>
              <w:left w:val="single" w:sz="12" w:space="0" w:color="FFFFFF"/>
              <w:bottom w:val="single" w:sz="12" w:space="0" w:color="FFFFFF"/>
              <w:right w:val="single" w:sz="12" w:space="0" w:color="FFFFFF"/>
            </w:tcBorders>
            <w:shd w:val="clear" w:color="auto" w:fill="CCCCCC"/>
            <w:hideMark/>
          </w:tcPr>
          <w:p w14:paraId="5BF04FC7"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Witness</w:t>
            </w:r>
          </w:p>
        </w:tc>
        <w:tc>
          <w:tcPr>
            <w:tcW w:w="4523" w:type="dxa"/>
            <w:gridSpan w:val="2"/>
            <w:tcBorders>
              <w:top w:val="single" w:sz="12" w:space="0" w:color="FFFFFF"/>
              <w:left w:val="single" w:sz="12" w:space="0" w:color="FFFFFF"/>
              <w:bottom w:val="single" w:sz="12" w:space="0" w:color="FFFFFF"/>
              <w:right w:val="single" w:sz="12" w:space="0" w:color="FFFFFF"/>
            </w:tcBorders>
            <w:shd w:val="clear" w:color="auto" w:fill="CCCCCC"/>
            <w:hideMark/>
          </w:tcPr>
          <w:p w14:paraId="2D316846" w14:textId="77777777" w:rsidR="00935AE7" w:rsidRPr="00935AE7" w:rsidRDefault="00935AE7" w:rsidP="00935AE7">
            <w:pPr>
              <w:spacing w:line="276" w:lineRule="auto"/>
              <w:rPr>
                <w:rFonts w:ascii="Calibri" w:hAnsi="Calibri" w:cs="Calibri"/>
                <w:sz w:val="22"/>
                <w:szCs w:val="22"/>
              </w:rPr>
            </w:pPr>
            <w:r w:rsidRPr="00935AE7">
              <w:rPr>
                <w:rFonts w:ascii="Calibri" w:hAnsi="Calibri" w:cs="Calibri"/>
                <w:sz w:val="22"/>
                <w:szCs w:val="22"/>
              </w:rPr>
              <w:t>Witness</w:t>
            </w:r>
          </w:p>
        </w:tc>
      </w:tr>
    </w:tbl>
    <w:p w14:paraId="3054E19E" w14:textId="77777777" w:rsidR="00345671" w:rsidRPr="00935AE7" w:rsidRDefault="00345671" w:rsidP="00345671">
      <w:pPr>
        <w:jc w:val="both"/>
        <w:rPr>
          <w:rFonts w:ascii="Calibri" w:hAnsi="Calibri" w:cs="Calibri"/>
          <w:sz w:val="22"/>
          <w:szCs w:val="22"/>
        </w:rPr>
      </w:pPr>
    </w:p>
    <w:p w14:paraId="43603148" w14:textId="77777777" w:rsidR="00345671" w:rsidRDefault="00345671" w:rsidP="00345671">
      <w:pPr>
        <w:spacing w:after="200" w:line="276" w:lineRule="auto"/>
      </w:pPr>
    </w:p>
    <w:p w14:paraId="4F7075A6" w14:textId="77777777" w:rsidR="00BE7A73" w:rsidRDefault="00BE7A73" w:rsidP="00BE7A73">
      <w:pPr>
        <w:pStyle w:val="Heading1"/>
        <w:keepNext w:val="0"/>
        <w:rPr>
          <w:rFonts w:ascii="Calibri" w:hAnsi="Calibri"/>
        </w:rPr>
      </w:pPr>
      <w:bookmarkStart w:id="122" w:name="_Toc389659556"/>
      <w:bookmarkStart w:id="123" w:name="_Toc453668498"/>
      <w:bookmarkEnd w:id="102"/>
      <w:r>
        <w:rPr>
          <w:rFonts w:ascii="Calibri" w:hAnsi="Calibri"/>
          <w:bCs w:val="0"/>
        </w:rPr>
        <w:t xml:space="preserve">Schedule A </w:t>
      </w:r>
      <w:proofErr w:type="gramStart"/>
      <w:r>
        <w:rPr>
          <w:rFonts w:ascii="Calibri" w:hAnsi="Calibri"/>
          <w:bCs w:val="0"/>
        </w:rPr>
        <w:t>to</w:t>
      </w:r>
      <w:proofErr w:type="gramEnd"/>
      <w:r>
        <w:rPr>
          <w:rFonts w:ascii="Calibri" w:hAnsi="Calibri"/>
          <w:bCs w:val="0"/>
        </w:rPr>
        <w:t xml:space="preserve"> the Confidentiality Agreement: </w:t>
      </w:r>
      <w:r>
        <w:rPr>
          <w:rFonts w:ascii="Calibri" w:hAnsi="Calibri"/>
        </w:rPr>
        <w:t>Data Protection</w:t>
      </w:r>
    </w:p>
    <w:p w14:paraId="285E3D9E" w14:textId="77777777" w:rsidR="00BE7A73" w:rsidRPr="003A333D" w:rsidRDefault="00BE7A73" w:rsidP="00BE7A73">
      <w:pPr>
        <w:spacing w:after="200"/>
        <w:rPr>
          <w:rFonts w:ascii="Calibri" w:hAnsi="Calibri" w:cs="Calibri"/>
          <w:sz w:val="22"/>
          <w:szCs w:val="22"/>
        </w:rPr>
      </w:pPr>
    </w:p>
    <w:p w14:paraId="426EA7D8" w14:textId="77777777" w:rsidR="00BE7A73" w:rsidRPr="003A333D" w:rsidRDefault="00BE7A73" w:rsidP="00BE7A73">
      <w:pPr>
        <w:rPr>
          <w:rFonts w:ascii="Calibri" w:hAnsi="Calibri" w:cs="Calibri"/>
          <w:bCs/>
          <w:i/>
          <w:sz w:val="22"/>
          <w:szCs w:val="22"/>
          <w:u w:val="single"/>
        </w:rPr>
      </w:pPr>
      <w:r w:rsidRPr="003A333D">
        <w:rPr>
          <w:rFonts w:ascii="Calibri" w:hAnsi="Calibri" w:cs="Calibri"/>
          <w:bCs/>
          <w:i/>
          <w:sz w:val="22"/>
          <w:szCs w:val="22"/>
          <w:u w:val="single"/>
        </w:rPr>
        <w:t>[complete when completing the contract]</w:t>
      </w:r>
    </w:p>
    <w:p w14:paraId="2A29F451" w14:textId="77777777" w:rsidR="00BE7A73" w:rsidRPr="003A333D" w:rsidRDefault="00BE7A73" w:rsidP="00BE7A73">
      <w:pPr>
        <w:rPr>
          <w:rFonts w:ascii="Calibri" w:hAnsi="Calibri" w:cs="Calibri"/>
          <w:bCs/>
          <w:sz w:val="22"/>
          <w:szCs w:val="22"/>
          <w:u w:val="single"/>
        </w:rPr>
      </w:pPr>
      <w:r w:rsidRPr="003A333D">
        <w:rPr>
          <w:rFonts w:ascii="Calibri" w:hAnsi="Calibri" w:cs="Calibri"/>
          <w:bCs/>
          <w:sz w:val="22"/>
          <w:szCs w:val="22"/>
          <w:u w:val="single"/>
        </w:rPr>
        <w:t>Processing, Personal Data and Data Subjects</w:t>
      </w:r>
    </w:p>
    <w:p w14:paraId="268EA204" w14:textId="77777777" w:rsidR="00BE7A73" w:rsidRPr="003A333D" w:rsidRDefault="00BE7A73" w:rsidP="00EF2642">
      <w:pPr>
        <w:pStyle w:val="ListParagraph"/>
        <w:numPr>
          <w:ilvl w:val="0"/>
          <w:numId w:val="38"/>
        </w:numPr>
        <w:spacing w:after="120" w:line="276" w:lineRule="auto"/>
        <w:rPr>
          <w:rFonts w:ascii="Calibri" w:hAnsi="Calibri" w:cs="Calibri"/>
          <w:sz w:val="22"/>
          <w:szCs w:val="22"/>
        </w:rPr>
      </w:pPr>
      <w:r w:rsidRPr="003A333D">
        <w:rPr>
          <w:rFonts w:ascii="Calibri" w:hAnsi="Calibri" w:cs="Calibri"/>
          <w:sz w:val="22"/>
          <w:szCs w:val="22"/>
        </w:rPr>
        <w:t>Processing by the Contractor</w:t>
      </w:r>
    </w:p>
    <w:p w14:paraId="48EA3E15" w14:textId="77777777" w:rsidR="00BE7A73" w:rsidRPr="003A333D" w:rsidRDefault="00BE7A73" w:rsidP="00BE7A73">
      <w:pPr>
        <w:pStyle w:val="ListParagraph"/>
        <w:rPr>
          <w:rFonts w:ascii="Calibri" w:hAnsi="Calibri" w:cs="Calibri"/>
          <w:sz w:val="22"/>
          <w:szCs w:val="22"/>
        </w:rPr>
      </w:pPr>
    </w:p>
    <w:p w14:paraId="5D5C822B" w14:textId="77777777" w:rsidR="00BE7A73" w:rsidRPr="003A333D" w:rsidRDefault="00BE7A73" w:rsidP="00EF2642">
      <w:pPr>
        <w:pStyle w:val="ListParagraph"/>
        <w:numPr>
          <w:ilvl w:val="1"/>
          <w:numId w:val="38"/>
        </w:numPr>
        <w:spacing w:after="120" w:line="276" w:lineRule="auto"/>
        <w:ind w:left="1134"/>
        <w:rPr>
          <w:rFonts w:ascii="Calibri" w:hAnsi="Calibri" w:cs="Calibri"/>
          <w:sz w:val="22"/>
          <w:szCs w:val="22"/>
        </w:rPr>
      </w:pPr>
      <w:r w:rsidRPr="003A333D">
        <w:rPr>
          <w:rFonts w:ascii="Calibri" w:hAnsi="Calibri" w:cs="Calibri"/>
          <w:sz w:val="22"/>
          <w:szCs w:val="22"/>
        </w:rPr>
        <w:t>Subject matter of processing</w:t>
      </w:r>
    </w:p>
    <w:p w14:paraId="40FAA3F5" w14:textId="77777777" w:rsidR="00BE7A73" w:rsidRPr="003A333D" w:rsidRDefault="00BE7A73" w:rsidP="00BE7A73">
      <w:pPr>
        <w:pStyle w:val="ListParagraph"/>
        <w:ind w:left="1134"/>
        <w:rPr>
          <w:rFonts w:ascii="Calibri" w:hAnsi="Calibri" w:cs="Calibri"/>
          <w:sz w:val="22"/>
          <w:szCs w:val="22"/>
        </w:rPr>
      </w:pPr>
    </w:p>
    <w:p w14:paraId="6A70BCE7" w14:textId="77777777" w:rsidR="00BE7A73" w:rsidRPr="003A333D" w:rsidRDefault="00BE7A73" w:rsidP="00EF2642">
      <w:pPr>
        <w:pStyle w:val="ListParagraph"/>
        <w:numPr>
          <w:ilvl w:val="1"/>
          <w:numId w:val="38"/>
        </w:numPr>
        <w:spacing w:after="120" w:line="276" w:lineRule="auto"/>
        <w:ind w:left="1134"/>
        <w:rPr>
          <w:rFonts w:ascii="Calibri" w:hAnsi="Calibri" w:cs="Calibri"/>
          <w:sz w:val="22"/>
          <w:szCs w:val="22"/>
        </w:rPr>
      </w:pPr>
      <w:r w:rsidRPr="003A333D">
        <w:rPr>
          <w:rFonts w:ascii="Calibri" w:hAnsi="Calibri" w:cs="Calibri"/>
          <w:sz w:val="22"/>
          <w:szCs w:val="22"/>
        </w:rPr>
        <w:t>Nature of processing</w:t>
      </w:r>
      <w:r w:rsidRPr="003A333D">
        <w:rPr>
          <w:rFonts w:ascii="Calibri" w:hAnsi="Calibri" w:cs="Calibri"/>
          <w:sz w:val="22"/>
          <w:szCs w:val="22"/>
        </w:rPr>
        <w:br/>
      </w:r>
    </w:p>
    <w:p w14:paraId="020BCE07" w14:textId="77777777" w:rsidR="00BE7A73" w:rsidRPr="003A333D" w:rsidRDefault="00BE7A73" w:rsidP="00EF2642">
      <w:pPr>
        <w:pStyle w:val="ListParagraph"/>
        <w:numPr>
          <w:ilvl w:val="1"/>
          <w:numId w:val="38"/>
        </w:numPr>
        <w:spacing w:after="120" w:line="276" w:lineRule="auto"/>
        <w:ind w:left="1134"/>
        <w:rPr>
          <w:rFonts w:ascii="Calibri" w:hAnsi="Calibri" w:cs="Calibri"/>
          <w:sz w:val="22"/>
          <w:szCs w:val="22"/>
        </w:rPr>
      </w:pPr>
      <w:r w:rsidRPr="003A333D">
        <w:rPr>
          <w:rFonts w:ascii="Calibri" w:hAnsi="Calibri" w:cs="Calibri"/>
          <w:sz w:val="22"/>
          <w:szCs w:val="22"/>
        </w:rPr>
        <w:t>Purpose of processing</w:t>
      </w:r>
    </w:p>
    <w:p w14:paraId="19EB896F" w14:textId="77777777" w:rsidR="00BE7A73" w:rsidRPr="003A333D" w:rsidRDefault="00BE7A73" w:rsidP="00BE7A73">
      <w:pPr>
        <w:pStyle w:val="ListParagraph"/>
        <w:ind w:left="1134"/>
        <w:rPr>
          <w:rFonts w:ascii="Calibri" w:hAnsi="Calibri" w:cs="Calibri"/>
          <w:sz w:val="22"/>
          <w:szCs w:val="22"/>
        </w:rPr>
      </w:pPr>
    </w:p>
    <w:p w14:paraId="7C042537" w14:textId="77777777" w:rsidR="00BE7A73" w:rsidRPr="003A333D" w:rsidRDefault="00BE7A73" w:rsidP="00EF2642">
      <w:pPr>
        <w:pStyle w:val="ListParagraph"/>
        <w:numPr>
          <w:ilvl w:val="1"/>
          <w:numId w:val="38"/>
        </w:numPr>
        <w:spacing w:after="120" w:line="276" w:lineRule="auto"/>
        <w:ind w:left="1134"/>
        <w:rPr>
          <w:rFonts w:ascii="Calibri" w:hAnsi="Calibri" w:cs="Calibri"/>
          <w:sz w:val="22"/>
          <w:szCs w:val="22"/>
        </w:rPr>
      </w:pPr>
      <w:r w:rsidRPr="003A333D">
        <w:rPr>
          <w:rFonts w:ascii="Calibri" w:hAnsi="Calibri" w:cs="Calibri"/>
          <w:sz w:val="22"/>
          <w:szCs w:val="22"/>
        </w:rPr>
        <w:t>Duration of the processing</w:t>
      </w:r>
    </w:p>
    <w:p w14:paraId="4614A12C" w14:textId="77777777" w:rsidR="00BE7A73" w:rsidRPr="003A333D" w:rsidRDefault="00BE7A73" w:rsidP="00BE7A73">
      <w:pPr>
        <w:pStyle w:val="ListParagraph"/>
        <w:rPr>
          <w:rFonts w:ascii="Calibri" w:hAnsi="Calibri" w:cs="Calibri"/>
          <w:sz w:val="22"/>
          <w:szCs w:val="22"/>
        </w:rPr>
      </w:pPr>
    </w:p>
    <w:p w14:paraId="2077E7EF" w14:textId="77777777" w:rsidR="00BE7A73" w:rsidRPr="003A333D" w:rsidRDefault="00BE7A73" w:rsidP="00EF2642">
      <w:pPr>
        <w:pStyle w:val="ListParagraph"/>
        <w:numPr>
          <w:ilvl w:val="0"/>
          <w:numId w:val="38"/>
        </w:numPr>
        <w:spacing w:after="120" w:line="276" w:lineRule="auto"/>
        <w:rPr>
          <w:rFonts w:ascii="Calibri" w:hAnsi="Calibri" w:cs="Calibri"/>
          <w:sz w:val="22"/>
          <w:szCs w:val="22"/>
        </w:rPr>
      </w:pPr>
      <w:r w:rsidRPr="003A333D">
        <w:rPr>
          <w:rFonts w:ascii="Calibri" w:hAnsi="Calibri" w:cs="Calibri"/>
          <w:sz w:val="22"/>
          <w:szCs w:val="22"/>
        </w:rPr>
        <w:t>Types of personal data</w:t>
      </w:r>
    </w:p>
    <w:p w14:paraId="33097239" w14:textId="77777777" w:rsidR="00BE7A73" w:rsidRPr="003A333D" w:rsidRDefault="00BE7A73" w:rsidP="00BE7A73">
      <w:pPr>
        <w:pStyle w:val="ListParagraph"/>
        <w:rPr>
          <w:rFonts w:ascii="Calibri" w:hAnsi="Calibri" w:cs="Calibri"/>
          <w:sz w:val="22"/>
          <w:szCs w:val="22"/>
        </w:rPr>
      </w:pPr>
    </w:p>
    <w:p w14:paraId="0C6FC99B" w14:textId="77777777" w:rsidR="00BE7A73" w:rsidRPr="003A333D" w:rsidRDefault="00BE7A73" w:rsidP="00EF2642">
      <w:pPr>
        <w:pStyle w:val="ListParagraph"/>
        <w:numPr>
          <w:ilvl w:val="0"/>
          <w:numId w:val="38"/>
        </w:numPr>
        <w:spacing w:after="120" w:line="276" w:lineRule="auto"/>
        <w:jc w:val="both"/>
        <w:rPr>
          <w:rFonts w:ascii="Calibri" w:hAnsi="Calibri" w:cs="Calibri"/>
          <w:sz w:val="22"/>
          <w:szCs w:val="22"/>
        </w:rPr>
      </w:pPr>
      <w:r w:rsidRPr="003A333D">
        <w:rPr>
          <w:rFonts w:ascii="Calibri" w:hAnsi="Calibri" w:cs="Calibri"/>
          <w:sz w:val="22"/>
          <w:szCs w:val="22"/>
        </w:rPr>
        <w:t>Categories of data subject</w:t>
      </w:r>
    </w:p>
    <w:p w14:paraId="3795EB11" w14:textId="77777777" w:rsidR="00BE7A73" w:rsidRDefault="00BE7A73" w:rsidP="00BE7A73">
      <w:pPr>
        <w:rPr>
          <w:szCs w:val="22"/>
        </w:rPr>
        <w:sectPr w:rsidR="00BE7A73" w:rsidSect="00454E73">
          <w:pgSz w:w="11906" w:h="16838"/>
          <w:pgMar w:top="1440" w:right="1440" w:bottom="1440" w:left="1440" w:header="708" w:footer="708" w:gutter="0"/>
          <w:cols w:space="720"/>
        </w:sectPr>
      </w:pPr>
    </w:p>
    <w:p w14:paraId="1B94946E" w14:textId="2F8F5706" w:rsidR="00345671" w:rsidRPr="00F9112B" w:rsidRDefault="00301388" w:rsidP="00345671">
      <w:pPr>
        <w:pStyle w:val="Heading1"/>
      </w:pPr>
      <w:r w:rsidRPr="00301388">
        <w:rPr>
          <w:rFonts w:asciiTheme="minorHAnsi" w:hAnsiTheme="minorHAnsi" w:cstheme="minorHAnsi"/>
        </w:rPr>
        <w:t xml:space="preserve">Appendix </w:t>
      </w:r>
      <w:bookmarkStart w:id="124" w:name="_Toc453668499"/>
      <w:bookmarkEnd w:id="122"/>
      <w:bookmarkEnd w:id="123"/>
      <w:r w:rsidR="00B26388">
        <w:rPr>
          <w:rFonts w:asciiTheme="minorHAnsi" w:hAnsiTheme="minorHAnsi" w:cstheme="minorHAnsi"/>
        </w:rPr>
        <w:t>7</w:t>
      </w:r>
      <w:r w:rsidR="00345671" w:rsidRPr="00F9112B">
        <w:t>: Information &amp; Communication Technology (ICT) Acceptable Use Policy</w:t>
      </w:r>
      <w:bookmarkEnd w:id="124"/>
    </w:p>
    <w:p w14:paraId="2E0F10E3" w14:textId="5708E40D"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's Acceptable Use Policy (AUP) is a framework document that sets out the standards for use of the organisation's Information &amp; Communication Technology (ICT).</w:t>
      </w:r>
    </w:p>
    <w:p w14:paraId="13078E8A" w14:textId="77777777" w:rsidR="00345671" w:rsidRPr="00DF7615" w:rsidRDefault="00345671" w:rsidP="00345671">
      <w:pPr>
        <w:jc w:val="both"/>
        <w:rPr>
          <w:rFonts w:asciiTheme="minorHAnsi" w:hAnsiTheme="minorHAnsi" w:cstheme="minorHAnsi"/>
          <w:sz w:val="22"/>
          <w:szCs w:val="22"/>
        </w:rPr>
      </w:pPr>
    </w:p>
    <w:p w14:paraId="23F3EED8" w14:textId="71CEEEA2"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's ICT network is provided to support the organisation's business objectives.  Any other uses that jeopardise the integrity of the network, 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's reputation, the privacy or safety of others, or that are otherwise illegal are prohibited.</w:t>
      </w:r>
    </w:p>
    <w:p w14:paraId="601E9C79" w14:textId="77777777" w:rsidR="00345671" w:rsidRPr="00DF7615" w:rsidRDefault="00345671" w:rsidP="00345671">
      <w:pPr>
        <w:jc w:val="both"/>
        <w:rPr>
          <w:rFonts w:asciiTheme="minorHAnsi" w:hAnsiTheme="minorHAnsi" w:cstheme="minorHAnsi"/>
          <w:sz w:val="22"/>
          <w:szCs w:val="22"/>
        </w:rPr>
      </w:pPr>
    </w:p>
    <w:p w14:paraId="1165BD27" w14:textId="2F3C42E9"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The use of 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's ICT network resources (including all electronic communication systems and equipment) is a revocable privilege.  </w:t>
      </w:r>
      <w:r w:rsidRPr="00DF7615">
        <w:rPr>
          <w:rFonts w:asciiTheme="minorHAnsi" w:hAnsiTheme="minorHAnsi" w:cstheme="minorHAnsi"/>
          <w:bCs/>
          <w:sz w:val="22"/>
          <w:szCs w:val="22"/>
        </w:rPr>
        <w:t>By using or accessing the network, users agree to comply with this policy and other applicable policies, as well as all relevant applicable laws and regulations.</w:t>
      </w:r>
      <w:r w:rsidRPr="00DF7615">
        <w:rPr>
          <w:rFonts w:asciiTheme="minorHAnsi" w:hAnsiTheme="minorHAnsi" w:cstheme="minorHAnsi"/>
          <w:sz w:val="22"/>
          <w:szCs w:val="22"/>
        </w:rPr>
        <w:t xml:space="preserve">  Using and/or accessing the network without proper authorisation is strictly prohibited.</w:t>
      </w:r>
    </w:p>
    <w:p w14:paraId="071649ED" w14:textId="77777777" w:rsidR="00345671" w:rsidRPr="00DF7615" w:rsidRDefault="00345671" w:rsidP="00345671">
      <w:pPr>
        <w:jc w:val="both"/>
        <w:rPr>
          <w:rFonts w:asciiTheme="minorHAnsi" w:hAnsiTheme="minorHAnsi" w:cstheme="minorHAnsi"/>
          <w:sz w:val="22"/>
          <w:szCs w:val="22"/>
        </w:rPr>
      </w:pPr>
    </w:p>
    <w:p w14:paraId="7D1ECAE2" w14:textId="77777777"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General guidelines for acceptable use of the ICT network.  Users are expected to:</w:t>
      </w:r>
    </w:p>
    <w:p w14:paraId="215A2C60" w14:textId="77777777" w:rsidR="00345671" w:rsidRPr="00DF7615" w:rsidRDefault="00345671" w:rsidP="00345671">
      <w:pPr>
        <w:jc w:val="both"/>
        <w:rPr>
          <w:rFonts w:asciiTheme="minorHAnsi" w:hAnsiTheme="minorHAnsi" w:cstheme="minorHAnsi"/>
          <w:sz w:val="22"/>
          <w:szCs w:val="22"/>
        </w:rPr>
      </w:pPr>
    </w:p>
    <w:p w14:paraId="1B65247C" w14:textId="77777777" w:rsidR="00345671" w:rsidRPr="00DF7615" w:rsidRDefault="00345671" w:rsidP="00EF2642">
      <w:pPr>
        <w:numPr>
          <w:ilvl w:val="1"/>
          <w:numId w:val="10"/>
        </w:numPr>
        <w:tabs>
          <w:tab w:val="num" w:pos="1440"/>
        </w:tabs>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Behave responsibly and respect the integrity and the security of the network at all </w:t>
      </w:r>
      <w:proofErr w:type="gramStart"/>
      <w:r w:rsidRPr="00DF7615">
        <w:rPr>
          <w:rFonts w:asciiTheme="minorHAnsi" w:hAnsiTheme="minorHAnsi" w:cstheme="minorHAnsi"/>
          <w:sz w:val="22"/>
          <w:szCs w:val="22"/>
        </w:rPr>
        <w:t>times;</w:t>
      </w:r>
      <w:proofErr w:type="gramEnd"/>
      <w:r w:rsidRPr="00DF7615">
        <w:rPr>
          <w:rFonts w:asciiTheme="minorHAnsi" w:hAnsiTheme="minorHAnsi" w:cstheme="minorHAnsi"/>
          <w:sz w:val="22"/>
          <w:szCs w:val="22"/>
        </w:rPr>
        <w:t xml:space="preserve"> </w:t>
      </w:r>
    </w:p>
    <w:p w14:paraId="12357913" w14:textId="77777777" w:rsidR="00345671" w:rsidRPr="00DF7615" w:rsidRDefault="00345671" w:rsidP="00345671">
      <w:pPr>
        <w:ind w:left="720"/>
        <w:jc w:val="both"/>
        <w:rPr>
          <w:rFonts w:asciiTheme="minorHAnsi" w:hAnsiTheme="minorHAnsi" w:cstheme="minorHAnsi"/>
          <w:sz w:val="22"/>
          <w:szCs w:val="22"/>
        </w:rPr>
      </w:pPr>
    </w:p>
    <w:p w14:paraId="28728115" w14:textId="7B7450F3" w:rsidR="00345671" w:rsidRPr="00DF7615" w:rsidRDefault="00345671" w:rsidP="00EF2642">
      <w:pPr>
        <w:numPr>
          <w:ilvl w:val="1"/>
          <w:numId w:val="10"/>
        </w:numPr>
        <w:tabs>
          <w:tab w:val="num" w:pos="1440"/>
        </w:tabs>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Behave in a manner consistent with 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's mission and to comply with all relevant laws, regulations and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 </w:t>
      </w:r>
      <w:proofErr w:type="gramStart"/>
      <w:r w:rsidRPr="00DF7615">
        <w:rPr>
          <w:rFonts w:asciiTheme="minorHAnsi" w:hAnsiTheme="minorHAnsi" w:cstheme="minorHAnsi"/>
          <w:sz w:val="22"/>
          <w:szCs w:val="22"/>
        </w:rPr>
        <w:t>policies;</w:t>
      </w:r>
      <w:proofErr w:type="gramEnd"/>
    </w:p>
    <w:p w14:paraId="4BCEB86D" w14:textId="77777777" w:rsidR="00345671" w:rsidRPr="00DF7615" w:rsidRDefault="00345671" w:rsidP="00345671">
      <w:pPr>
        <w:jc w:val="both"/>
        <w:rPr>
          <w:rFonts w:asciiTheme="minorHAnsi" w:hAnsiTheme="minorHAnsi" w:cstheme="minorHAnsi"/>
          <w:sz w:val="22"/>
          <w:szCs w:val="22"/>
        </w:rPr>
      </w:pPr>
    </w:p>
    <w:p w14:paraId="54861778" w14:textId="77777777" w:rsidR="00345671" w:rsidRPr="00DF7615" w:rsidRDefault="00345671" w:rsidP="00EF2642">
      <w:pPr>
        <w:numPr>
          <w:ilvl w:val="1"/>
          <w:numId w:val="10"/>
        </w:numPr>
        <w:tabs>
          <w:tab w:val="num" w:pos="1440"/>
        </w:tabs>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Be considerate to the needs of other users and to show restraint in the consumption of shared </w:t>
      </w:r>
      <w:proofErr w:type="gramStart"/>
      <w:r w:rsidRPr="00DF7615">
        <w:rPr>
          <w:rFonts w:asciiTheme="minorHAnsi" w:hAnsiTheme="minorHAnsi" w:cstheme="minorHAnsi"/>
          <w:sz w:val="22"/>
          <w:szCs w:val="22"/>
        </w:rPr>
        <w:t>resources;</w:t>
      </w:r>
      <w:proofErr w:type="gramEnd"/>
      <w:r w:rsidRPr="00DF7615">
        <w:rPr>
          <w:rFonts w:asciiTheme="minorHAnsi" w:hAnsiTheme="minorHAnsi" w:cstheme="minorHAnsi"/>
          <w:sz w:val="22"/>
          <w:szCs w:val="22"/>
        </w:rPr>
        <w:t xml:space="preserve"> </w:t>
      </w:r>
    </w:p>
    <w:p w14:paraId="373F49AF" w14:textId="77777777" w:rsidR="00345671" w:rsidRPr="00DF7615" w:rsidRDefault="00345671" w:rsidP="00345671">
      <w:pPr>
        <w:jc w:val="both"/>
        <w:rPr>
          <w:rFonts w:asciiTheme="minorHAnsi" w:hAnsiTheme="minorHAnsi" w:cstheme="minorHAnsi"/>
          <w:sz w:val="22"/>
          <w:szCs w:val="22"/>
        </w:rPr>
      </w:pPr>
    </w:p>
    <w:p w14:paraId="11FA986B" w14:textId="77777777" w:rsidR="00345671" w:rsidRPr="00DF7615" w:rsidRDefault="00345671" w:rsidP="00EF2642">
      <w:pPr>
        <w:numPr>
          <w:ilvl w:val="1"/>
          <w:numId w:val="10"/>
        </w:numPr>
        <w:tabs>
          <w:tab w:val="num" w:pos="1440"/>
        </w:tabs>
        <w:ind w:left="1440" w:hanging="720"/>
        <w:jc w:val="both"/>
        <w:rPr>
          <w:rFonts w:asciiTheme="minorHAnsi" w:hAnsiTheme="minorHAnsi" w:cstheme="minorHAnsi"/>
          <w:sz w:val="22"/>
          <w:szCs w:val="22"/>
        </w:rPr>
      </w:pPr>
      <w:r w:rsidRPr="00DF7615">
        <w:rPr>
          <w:rFonts w:asciiTheme="minorHAnsi" w:hAnsiTheme="minorHAnsi" w:cstheme="minorHAnsi"/>
          <w:sz w:val="22"/>
          <w:szCs w:val="22"/>
        </w:rPr>
        <w:t>Respect the rights and property of others, including intellectual property rights, the right of privacy and confidentiality.</w:t>
      </w:r>
    </w:p>
    <w:p w14:paraId="55B5EC2E" w14:textId="77777777" w:rsidR="00345671" w:rsidRPr="00DF7615" w:rsidRDefault="00345671" w:rsidP="00345671">
      <w:pPr>
        <w:jc w:val="both"/>
        <w:rPr>
          <w:rFonts w:asciiTheme="minorHAnsi" w:hAnsiTheme="minorHAnsi" w:cstheme="minorHAnsi"/>
          <w:sz w:val="22"/>
          <w:szCs w:val="22"/>
        </w:rPr>
      </w:pPr>
    </w:p>
    <w:p w14:paraId="3F327A1A" w14:textId="77777777"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The following activities are </w:t>
      </w:r>
      <w:r w:rsidRPr="00DF7615">
        <w:rPr>
          <w:rFonts w:asciiTheme="minorHAnsi" w:hAnsiTheme="minorHAnsi" w:cstheme="minorHAnsi"/>
          <w:bCs/>
          <w:sz w:val="22"/>
          <w:szCs w:val="22"/>
        </w:rPr>
        <w:t>specifically</w:t>
      </w:r>
      <w:r w:rsidRPr="00DF7615">
        <w:rPr>
          <w:rFonts w:asciiTheme="minorHAnsi" w:hAnsiTheme="minorHAnsi" w:cstheme="minorHAnsi"/>
          <w:sz w:val="22"/>
          <w:szCs w:val="22"/>
        </w:rPr>
        <w:t xml:space="preserve"> </w:t>
      </w:r>
      <w:r w:rsidRPr="00DF7615">
        <w:rPr>
          <w:rFonts w:asciiTheme="minorHAnsi" w:hAnsiTheme="minorHAnsi" w:cstheme="minorHAnsi"/>
          <w:bCs/>
          <w:sz w:val="22"/>
          <w:szCs w:val="22"/>
        </w:rPr>
        <w:t>prohibited:</w:t>
      </w:r>
    </w:p>
    <w:p w14:paraId="0E8305AC" w14:textId="77777777" w:rsidR="00345671" w:rsidRPr="00DF7615" w:rsidRDefault="00345671" w:rsidP="00345671">
      <w:pPr>
        <w:jc w:val="both"/>
        <w:rPr>
          <w:rFonts w:asciiTheme="minorHAnsi" w:hAnsiTheme="minorHAnsi" w:cstheme="minorHAnsi"/>
          <w:bCs/>
          <w:sz w:val="22"/>
          <w:szCs w:val="22"/>
        </w:rPr>
      </w:pPr>
    </w:p>
    <w:p w14:paraId="537D633C" w14:textId="6E53F5D4"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Use of the ICT network for private business, commercial or political activities, advertising, unlawful activities or uses that violate other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 </w:t>
      </w:r>
      <w:proofErr w:type="gramStart"/>
      <w:r w:rsidRPr="00DF7615">
        <w:rPr>
          <w:rFonts w:asciiTheme="minorHAnsi" w:hAnsiTheme="minorHAnsi" w:cstheme="minorHAnsi"/>
          <w:sz w:val="22"/>
          <w:szCs w:val="22"/>
        </w:rPr>
        <w:t>policies;</w:t>
      </w:r>
      <w:proofErr w:type="gramEnd"/>
      <w:r w:rsidRPr="00DF7615">
        <w:rPr>
          <w:rFonts w:asciiTheme="minorHAnsi" w:hAnsiTheme="minorHAnsi" w:cstheme="minorHAnsi"/>
          <w:sz w:val="22"/>
          <w:szCs w:val="22"/>
        </w:rPr>
        <w:t xml:space="preserve"> </w:t>
      </w:r>
    </w:p>
    <w:p w14:paraId="0C54E724" w14:textId="77777777" w:rsidR="00345671" w:rsidRPr="00DF7615" w:rsidRDefault="00345671" w:rsidP="00345671">
      <w:pPr>
        <w:ind w:left="720"/>
        <w:jc w:val="both"/>
        <w:rPr>
          <w:rFonts w:asciiTheme="minorHAnsi" w:hAnsiTheme="minorHAnsi" w:cstheme="minorHAnsi"/>
          <w:sz w:val="22"/>
          <w:szCs w:val="22"/>
        </w:rPr>
      </w:pPr>
    </w:p>
    <w:p w14:paraId="30340A99" w14:textId="77777777"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Disruption of or interference with the ICT network, including distribution of chain mail, mass Email or any activities that create or propagate viruses, waste system resources or overload the network with excess </w:t>
      </w:r>
      <w:proofErr w:type="gramStart"/>
      <w:r w:rsidRPr="00DF7615">
        <w:rPr>
          <w:rFonts w:asciiTheme="minorHAnsi" w:hAnsiTheme="minorHAnsi" w:cstheme="minorHAnsi"/>
          <w:sz w:val="22"/>
          <w:szCs w:val="22"/>
        </w:rPr>
        <w:t>data;</w:t>
      </w:r>
      <w:proofErr w:type="gramEnd"/>
      <w:r w:rsidRPr="00DF7615">
        <w:rPr>
          <w:rFonts w:asciiTheme="minorHAnsi" w:hAnsiTheme="minorHAnsi" w:cstheme="minorHAnsi"/>
          <w:sz w:val="22"/>
          <w:szCs w:val="22"/>
        </w:rPr>
        <w:t xml:space="preserve"> </w:t>
      </w:r>
    </w:p>
    <w:p w14:paraId="5787641A" w14:textId="77777777" w:rsidR="00345671" w:rsidRPr="00DF7615" w:rsidRDefault="00345671" w:rsidP="00345671">
      <w:pPr>
        <w:jc w:val="both"/>
        <w:rPr>
          <w:rFonts w:asciiTheme="minorHAnsi" w:hAnsiTheme="minorHAnsi" w:cstheme="minorHAnsi"/>
          <w:sz w:val="22"/>
          <w:szCs w:val="22"/>
        </w:rPr>
      </w:pPr>
    </w:p>
    <w:p w14:paraId="00180F18" w14:textId="77777777"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Forging, altering or destroying communications, data or records, unauthorised accessing or intercepting the accounts of others, or intentionally compromising the privacy or security of electronic information on the </w:t>
      </w:r>
      <w:proofErr w:type="gramStart"/>
      <w:r w:rsidRPr="00DF7615">
        <w:rPr>
          <w:rFonts w:asciiTheme="minorHAnsi" w:hAnsiTheme="minorHAnsi" w:cstheme="minorHAnsi"/>
          <w:sz w:val="22"/>
          <w:szCs w:val="22"/>
        </w:rPr>
        <w:t>network;</w:t>
      </w:r>
      <w:proofErr w:type="gramEnd"/>
      <w:r w:rsidRPr="00DF7615">
        <w:rPr>
          <w:rFonts w:asciiTheme="minorHAnsi" w:hAnsiTheme="minorHAnsi" w:cstheme="minorHAnsi"/>
          <w:sz w:val="22"/>
          <w:szCs w:val="22"/>
        </w:rPr>
        <w:t xml:space="preserve"> </w:t>
      </w:r>
    </w:p>
    <w:p w14:paraId="3607B06F" w14:textId="77777777" w:rsidR="00345671" w:rsidRPr="00DF7615" w:rsidRDefault="00345671" w:rsidP="00345671">
      <w:pPr>
        <w:jc w:val="both"/>
        <w:rPr>
          <w:rFonts w:asciiTheme="minorHAnsi" w:hAnsiTheme="minorHAnsi" w:cstheme="minorHAnsi"/>
          <w:sz w:val="22"/>
          <w:szCs w:val="22"/>
        </w:rPr>
      </w:pPr>
    </w:p>
    <w:p w14:paraId="60086C50" w14:textId="77777777"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Intentionally or negligently revealing passwords or otherwise permitting another to use one's official account(s) or to facilitate unauthorised access to the ICT </w:t>
      </w:r>
      <w:proofErr w:type="gramStart"/>
      <w:r w:rsidRPr="00DF7615">
        <w:rPr>
          <w:rFonts w:asciiTheme="minorHAnsi" w:hAnsiTheme="minorHAnsi" w:cstheme="minorHAnsi"/>
          <w:sz w:val="22"/>
          <w:szCs w:val="22"/>
        </w:rPr>
        <w:t>network;</w:t>
      </w:r>
      <w:proofErr w:type="gramEnd"/>
    </w:p>
    <w:p w14:paraId="3E30264F" w14:textId="77777777" w:rsidR="00345671" w:rsidRPr="00DF7615" w:rsidRDefault="00345671" w:rsidP="00345671">
      <w:pPr>
        <w:jc w:val="both"/>
        <w:rPr>
          <w:rFonts w:asciiTheme="minorHAnsi" w:hAnsiTheme="minorHAnsi" w:cstheme="minorHAnsi"/>
          <w:sz w:val="22"/>
          <w:szCs w:val="22"/>
        </w:rPr>
      </w:pPr>
    </w:p>
    <w:p w14:paraId="583A7818" w14:textId="77777777"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The infringement of </w:t>
      </w:r>
      <w:proofErr w:type="gramStart"/>
      <w:r w:rsidRPr="00DF7615">
        <w:rPr>
          <w:rFonts w:asciiTheme="minorHAnsi" w:hAnsiTheme="minorHAnsi" w:cstheme="minorHAnsi"/>
          <w:sz w:val="22"/>
          <w:szCs w:val="22"/>
        </w:rPr>
        <w:t>IPR;</w:t>
      </w:r>
      <w:proofErr w:type="gramEnd"/>
    </w:p>
    <w:p w14:paraId="561E10ED" w14:textId="77777777" w:rsidR="00345671" w:rsidRPr="00DF7615" w:rsidRDefault="00345671" w:rsidP="00345671">
      <w:pPr>
        <w:jc w:val="both"/>
        <w:rPr>
          <w:rFonts w:asciiTheme="minorHAnsi" w:hAnsiTheme="minorHAnsi" w:cstheme="minorHAnsi"/>
          <w:sz w:val="22"/>
          <w:szCs w:val="22"/>
        </w:rPr>
      </w:pPr>
    </w:p>
    <w:p w14:paraId="5A7C36A1" w14:textId="77777777" w:rsidR="00345671" w:rsidRPr="00DF7615" w:rsidRDefault="00345671" w:rsidP="00EF2642">
      <w:pPr>
        <w:numPr>
          <w:ilvl w:val="1"/>
          <w:numId w:val="11"/>
        </w:numPr>
        <w:ind w:left="1440" w:hanging="720"/>
        <w:jc w:val="both"/>
        <w:rPr>
          <w:rFonts w:asciiTheme="minorHAnsi" w:hAnsiTheme="minorHAnsi" w:cstheme="minorHAnsi"/>
          <w:sz w:val="22"/>
          <w:szCs w:val="22"/>
        </w:rPr>
      </w:pPr>
      <w:r w:rsidRPr="00DF7615">
        <w:rPr>
          <w:rFonts w:asciiTheme="minorHAnsi" w:hAnsiTheme="minorHAnsi" w:cstheme="minorHAnsi"/>
          <w:sz w:val="22"/>
          <w:szCs w:val="22"/>
        </w:rPr>
        <w:t>The use of the ICT network to harass others, or to display verbal or visual material that is offensive to others.</w:t>
      </w:r>
    </w:p>
    <w:p w14:paraId="6A4892DB" w14:textId="77777777" w:rsidR="00345671" w:rsidRPr="00DF7615" w:rsidRDefault="00345671" w:rsidP="00345671">
      <w:pPr>
        <w:jc w:val="both"/>
        <w:rPr>
          <w:rFonts w:asciiTheme="minorHAnsi" w:hAnsiTheme="minorHAnsi" w:cstheme="minorHAnsi"/>
          <w:sz w:val="22"/>
          <w:szCs w:val="22"/>
        </w:rPr>
      </w:pPr>
    </w:p>
    <w:p w14:paraId="7D36C9A0" w14:textId="200A8FF3" w:rsidR="00345671" w:rsidRPr="00DF7615" w:rsidRDefault="00345671" w:rsidP="00EF2642">
      <w:pPr>
        <w:numPr>
          <w:ilvl w:val="0"/>
          <w:numId w:val="9"/>
        </w:numPr>
        <w:jc w:val="both"/>
        <w:rPr>
          <w:rFonts w:asciiTheme="minorHAnsi" w:hAnsiTheme="minorHAnsi" w:cstheme="minorHAnsi"/>
          <w:sz w:val="22"/>
          <w:szCs w:val="22"/>
        </w:rPr>
      </w:pPr>
      <w:r w:rsidRPr="00DF7615">
        <w:rPr>
          <w:rFonts w:asciiTheme="minorHAnsi" w:hAnsiTheme="minorHAnsi" w:cstheme="minorHAnsi"/>
          <w:sz w:val="22"/>
          <w:szCs w:val="22"/>
        </w:rPr>
        <w:t xml:space="preserve">For its part, the </w:t>
      </w:r>
      <w:r w:rsid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 will not impose any restraints on, nor make any effort to monitor the content of communications </w:t>
      </w:r>
      <w:r w:rsidRPr="00DF7615">
        <w:rPr>
          <w:rFonts w:asciiTheme="minorHAnsi" w:hAnsiTheme="minorHAnsi" w:cstheme="minorHAnsi"/>
          <w:bCs/>
          <w:sz w:val="22"/>
          <w:szCs w:val="22"/>
        </w:rPr>
        <w:t>except</w:t>
      </w:r>
      <w:r w:rsidRPr="00DF7615">
        <w:rPr>
          <w:rFonts w:asciiTheme="minorHAnsi" w:hAnsiTheme="minorHAnsi" w:cstheme="minorHAnsi"/>
          <w:sz w:val="22"/>
          <w:szCs w:val="22"/>
        </w:rPr>
        <w:t xml:space="preserve"> when required to do so by law </w:t>
      </w:r>
      <w:r w:rsidRPr="00DF7615">
        <w:rPr>
          <w:rFonts w:asciiTheme="minorHAnsi" w:hAnsiTheme="minorHAnsi" w:cstheme="minorHAnsi"/>
          <w:bCs/>
          <w:sz w:val="22"/>
          <w:szCs w:val="22"/>
        </w:rPr>
        <w:t>or</w:t>
      </w:r>
      <w:r w:rsidRPr="00DF7615">
        <w:rPr>
          <w:rFonts w:asciiTheme="minorHAnsi" w:hAnsiTheme="minorHAnsi" w:cstheme="minorHAnsi"/>
          <w:sz w:val="22"/>
          <w:szCs w:val="22"/>
        </w:rPr>
        <w:t xml:space="preserve"> to maintain the security, integrity and availability of the ICT network (including the investigation of any AUP or other </w:t>
      </w:r>
      <w:r w:rsidR="007C4916" w:rsidRPr="007C4916">
        <w:rPr>
          <w:rFonts w:asciiTheme="minorHAnsi" w:hAnsiTheme="minorHAnsi" w:cstheme="minorHAnsi"/>
          <w:sz w:val="22"/>
          <w:szCs w:val="22"/>
        </w:rPr>
        <w:t>Contracting Authority</w:t>
      </w:r>
      <w:r w:rsidRPr="00DF7615">
        <w:rPr>
          <w:rFonts w:asciiTheme="minorHAnsi" w:hAnsiTheme="minorHAnsi" w:cstheme="minorHAnsi"/>
          <w:sz w:val="22"/>
          <w:szCs w:val="22"/>
        </w:rPr>
        <w:t xml:space="preserve"> policy infractions).  Management will exercise due care and diligence in the implementation of the AUP (and other relevant policies) having regard to its legal obligations and the rights of users.</w:t>
      </w:r>
    </w:p>
    <w:p w14:paraId="39E1F8CF" w14:textId="77777777" w:rsidR="00345671" w:rsidRPr="00DF7615" w:rsidRDefault="00345671" w:rsidP="00345671">
      <w:pPr>
        <w:jc w:val="both"/>
        <w:rPr>
          <w:rFonts w:asciiTheme="minorHAnsi" w:hAnsiTheme="minorHAnsi" w:cstheme="minorHAnsi"/>
          <w:sz w:val="22"/>
          <w:szCs w:val="22"/>
        </w:rPr>
      </w:pPr>
    </w:p>
    <w:p w14:paraId="2D12F671" w14:textId="77777777"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 xml:space="preserve">Queries as to what constitutes acceptable and appropriate use should first be referred to the Project Manager and, if necessary, subsequently to the Business Information Security Unit. </w:t>
      </w:r>
    </w:p>
    <w:p w14:paraId="4B850D57" w14:textId="77777777" w:rsidR="00345671" w:rsidRPr="00DF7615" w:rsidRDefault="00345671" w:rsidP="00345671">
      <w:pPr>
        <w:jc w:val="both"/>
        <w:rPr>
          <w:rFonts w:asciiTheme="minorHAnsi" w:hAnsiTheme="minorHAnsi" w:cstheme="minorHAnsi"/>
          <w:sz w:val="22"/>
          <w:szCs w:val="22"/>
        </w:rPr>
      </w:pPr>
    </w:p>
    <w:p w14:paraId="4A5D969A" w14:textId="77777777" w:rsidR="00345671" w:rsidRPr="00DF7615" w:rsidRDefault="00345671" w:rsidP="00EF2642">
      <w:pPr>
        <w:numPr>
          <w:ilvl w:val="0"/>
          <w:numId w:val="9"/>
        </w:numPr>
        <w:ind w:hanging="720"/>
        <w:jc w:val="both"/>
        <w:rPr>
          <w:rFonts w:asciiTheme="minorHAnsi" w:hAnsiTheme="minorHAnsi" w:cstheme="minorHAnsi"/>
          <w:sz w:val="22"/>
          <w:szCs w:val="22"/>
        </w:rPr>
      </w:pPr>
      <w:r w:rsidRPr="00DF7615">
        <w:rPr>
          <w:rFonts w:asciiTheme="minorHAnsi" w:hAnsiTheme="minorHAnsi" w:cstheme="minorHAnsi"/>
          <w:sz w:val="22"/>
          <w:szCs w:val="22"/>
        </w:rPr>
        <w:t>Appropriate action may be initiated in respect of breaches of the Acceptable Use Policy and other relevant policies.</w:t>
      </w:r>
    </w:p>
    <w:p w14:paraId="03675D2D" w14:textId="77777777" w:rsidR="00345671" w:rsidRPr="00DF7615" w:rsidRDefault="00345671" w:rsidP="00345671">
      <w:pPr>
        <w:jc w:val="both"/>
        <w:rPr>
          <w:rFonts w:asciiTheme="minorHAnsi" w:hAnsiTheme="minorHAnsi" w:cstheme="minorHAnsi"/>
          <w:sz w:val="22"/>
          <w:szCs w:val="22"/>
        </w:rPr>
      </w:pPr>
      <w:r w:rsidRPr="00DF7615">
        <w:rPr>
          <w:rFonts w:asciiTheme="minorHAnsi" w:hAnsiTheme="minorHAnsi" w:cstheme="minorHAnsi"/>
          <w:sz w:val="22"/>
          <w:szCs w:val="22"/>
        </w:rPr>
        <w:t> </w:t>
      </w:r>
    </w:p>
    <w:p w14:paraId="2F6E48E9" w14:textId="77777777" w:rsidR="00345671" w:rsidRPr="00DF7615" w:rsidRDefault="00345671" w:rsidP="00345671">
      <w:pPr>
        <w:jc w:val="both"/>
        <w:rPr>
          <w:rFonts w:asciiTheme="minorHAnsi" w:hAnsiTheme="minorHAnsi" w:cstheme="minorHAnsi"/>
          <w:sz w:val="22"/>
          <w:szCs w:val="22"/>
        </w:rPr>
      </w:pPr>
      <w:r w:rsidRPr="00DF7615">
        <w:rPr>
          <w:rFonts w:asciiTheme="minorHAnsi" w:hAnsiTheme="minorHAnsi" w:cstheme="minorHAnsi"/>
          <w:sz w:val="22"/>
          <w:szCs w:val="22"/>
        </w:rPr>
        <w:br w:type="page"/>
      </w:r>
    </w:p>
    <w:p w14:paraId="34EFEA03" w14:textId="77777777" w:rsidR="00345671" w:rsidRPr="00DF7615" w:rsidRDefault="00345671" w:rsidP="00345671">
      <w:pPr>
        <w:rPr>
          <w:rFonts w:asciiTheme="minorHAnsi" w:hAnsiTheme="minorHAnsi" w:cstheme="minorHAnsi"/>
          <w:sz w:val="22"/>
          <w:szCs w:val="22"/>
        </w:rPr>
      </w:pPr>
    </w:p>
    <w:p w14:paraId="72F146FC" w14:textId="77777777" w:rsidR="00345671" w:rsidRPr="00DF7615" w:rsidRDefault="00345671" w:rsidP="00345671">
      <w:pPr>
        <w:rPr>
          <w:rFonts w:asciiTheme="minorHAnsi" w:hAnsiTheme="minorHAnsi" w:cstheme="minorHAnsi"/>
          <w:b/>
          <w:bCs/>
          <w:sz w:val="22"/>
          <w:szCs w:val="22"/>
        </w:rPr>
      </w:pPr>
      <w:r w:rsidRPr="00DF7615">
        <w:rPr>
          <w:rFonts w:asciiTheme="minorHAnsi" w:hAnsiTheme="minorHAnsi" w:cstheme="minorHAnsi"/>
          <w:b/>
          <w:bCs/>
          <w:sz w:val="22"/>
          <w:szCs w:val="22"/>
        </w:rPr>
        <w:t>Issued by:</w:t>
      </w:r>
      <w:r w:rsidRPr="00DF7615">
        <w:rPr>
          <w:rFonts w:asciiTheme="minorHAnsi" w:hAnsiTheme="minorHAnsi" w:cstheme="minorHAnsi"/>
          <w:b/>
          <w:bCs/>
          <w:sz w:val="22"/>
          <w:szCs w:val="22"/>
        </w:rPr>
        <w:tab/>
        <w:t>Business Information Security Unit</w:t>
      </w:r>
    </w:p>
    <w:p w14:paraId="2D3D1FD8" w14:textId="77777777" w:rsidR="00345671" w:rsidRPr="00DF7615" w:rsidRDefault="00345671" w:rsidP="00345671">
      <w:pPr>
        <w:rPr>
          <w:rFonts w:asciiTheme="minorHAnsi" w:hAnsiTheme="minorHAnsi" w:cstheme="minorHAnsi"/>
          <w:b/>
          <w:bCs/>
          <w:sz w:val="22"/>
          <w:szCs w:val="22"/>
        </w:rPr>
      </w:pPr>
    </w:p>
    <w:p w14:paraId="1CFB6355" w14:textId="77777777" w:rsidR="00345671" w:rsidRPr="00DF7615" w:rsidRDefault="00345671" w:rsidP="00345671">
      <w:pPr>
        <w:rPr>
          <w:rFonts w:asciiTheme="minorHAnsi" w:hAnsiTheme="minorHAnsi" w:cstheme="minorHAnsi"/>
          <w:sz w:val="22"/>
          <w:szCs w:val="22"/>
        </w:rPr>
      </w:pPr>
      <w:r w:rsidRPr="00DF7615">
        <w:rPr>
          <w:rFonts w:asciiTheme="minorHAnsi" w:hAnsiTheme="minorHAnsi" w:cstheme="minorHAnsi"/>
          <w:b/>
          <w:bCs/>
          <w:sz w:val="22"/>
          <w:szCs w:val="22"/>
        </w:rPr>
        <w:t>THIS FORM MUST BE SIGNED BY AN AUTHORISED OFFICER OF THE VENDOR</w:t>
      </w:r>
    </w:p>
    <w:p w14:paraId="731E80C1" w14:textId="77777777" w:rsidR="00345671" w:rsidRPr="00DF7615" w:rsidRDefault="00345671" w:rsidP="00345671">
      <w:pPr>
        <w:rPr>
          <w:rFonts w:asciiTheme="minorHAnsi" w:hAnsiTheme="minorHAnsi" w:cstheme="minorHAnsi"/>
          <w:bCs/>
          <w:sz w:val="22"/>
          <w:szCs w:val="22"/>
        </w:rPr>
      </w:pPr>
    </w:p>
    <w:p w14:paraId="743E53E3" w14:textId="6E8E5F53" w:rsidR="00345671" w:rsidRPr="00DF7615" w:rsidRDefault="00345671" w:rsidP="00345671">
      <w:pPr>
        <w:rPr>
          <w:rFonts w:asciiTheme="minorHAnsi" w:hAnsiTheme="minorHAnsi" w:cstheme="minorHAnsi"/>
          <w:sz w:val="22"/>
          <w:szCs w:val="22"/>
        </w:rPr>
      </w:pPr>
      <w:r w:rsidRPr="00DF7615">
        <w:rPr>
          <w:rFonts w:asciiTheme="minorHAnsi" w:hAnsiTheme="minorHAnsi" w:cstheme="minorHAnsi"/>
          <w:bCs/>
          <w:sz w:val="22"/>
          <w:szCs w:val="22"/>
        </w:rPr>
        <w:t xml:space="preserve">I accept the conditions of the </w:t>
      </w:r>
      <w:r w:rsidR="007C4916">
        <w:rPr>
          <w:rFonts w:asciiTheme="minorHAnsi" w:hAnsiTheme="minorHAnsi" w:cstheme="minorHAnsi"/>
          <w:bCs/>
          <w:sz w:val="22"/>
          <w:szCs w:val="22"/>
        </w:rPr>
        <w:t>Contracting Authority</w:t>
      </w:r>
      <w:r w:rsidRPr="00DF7615">
        <w:rPr>
          <w:rFonts w:asciiTheme="minorHAnsi" w:hAnsiTheme="minorHAnsi" w:cstheme="minorHAnsi"/>
          <w:bCs/>
          <w:sz w:val="22"/>
          <w:szCs w:val="22"/>
        </w:rPr>
        <w:t>’s ICT Acceptable Use Policy.</w:t>
      </w:r>
    </w:p>
    <w:p w14:paraId="10BCB0EB" w14:textId="77777777" w:rsidR="002F5B66" w:rsidRDefault="002F5B66" w:rsidP="00345671">
      <w:pPr>
        <w:rPr>
          <w:rFonts w:asciiTheme="minorHAnsi" w:hAnsiTheme="minorHAnsi" w:cstheme="minorHAnsi"/>
          <w:bCs/>
          <w:sz w:val="22"/>
          <w:szCs w:val="22"/>
        </w:rPr>
      </w:pPr>
    </w:p>
    <w:p w14:paraId="16251B56" w14:textId="77777777" w:rsidR="00345671" w:rsidRPr="00DF7615" w:rsidRDefault="00345671" w:rsidP="00345671">
      <w:pPr>
        <w:rPr>
          <w:rFonts w:asciiTheme="minorHAnsi" w:hAnsiTheme="minorHAnsi" w:cstheme="minorHAnsi"/>
          <w:bCs/>
          <w:sz w:val="22"/>
          <w:szCs w:val="22"/>
        </w:rPr>
      </w:pPr>
      <w:r w:rsidRPr="00DF7615">
        <w:rPr>
          <w:rFonts w:asciiTheme="minorHAnsi" w:hAnsiTheme="minorHAnsi" w:cstheme="minorHAnsi"/>
          <w:bCs/>
          <w:noProof/>
          <w:sz w:val="22"/>
          <w:szCs w:val="22"/>
          <w:lang w:val="en-IE" w:eastAsia="en-IE"/>
        </w:rPr>
        <mc:AlternateContent>
          <mc:Choice Requires="wps">
            <w:drawing>
              <wp:anchor distT="0" distB="0" distL="114300" distR="114300" simplePos="0" relativeHeight="251662336" behindDoc="0" locked="0" layoutInCell="0" allowOverlap="1" wp14:anchorId="2D3E8E6C" wp14:editId="53EA8140">
                <wp:simplePos x="0" y="0"/>
                <wp:positionH relativeFrom="column">
                  <wp:posOffset>4580255</wp:posOffset>
                </wp:positionH>
                <wp:positionV relativeFrom="paragraph">
                  <wp:posOffset>134620</wp:posOffset>
                </wp:positionV>
                <wp:extent cx="1554480" cy="0"/>
                <wp:effectExtent l="8255" t="7620" r="8890" b="11430"/>
                <wp:wrapNone/>
                <wp:docPr id="6" name="Straight Connector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5544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786E77A" id="Straight Connector 6" o:spid="_x0000_s1026" style="position:absolute;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60.65pt,10.6pt" to="483.05pt,10.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BFIsAEAAEgDAAAOAAAAZHJzL2Uyb0RvYy54bWysU8Fu2zAMvQ/YPwi6L06CZuiMOD2k7S7d&#10;FqDdBzCSbAuVRYFUYufvJ6lJVmy3YT4Ikkg+vfdIr++mwYmjIbboG7mYzaUwXqG2vmvkz5fHT7dS&#10;cASvwaE3jTwZlnebjx/WY6jNEnt02pBIIJ7rMTSyjzHUVcWqNwPwDIPxKdgiDRDTkbpKE4wJfXDV&#10;cj7/XI1IOhAqw5xu79+CclPw29ao+KNt2UThGpm4xbJSWfd5rTZrqDuC0Ft1pgH/wGIA69OjV6h7&#10;iCAOZP+CGqwiZGzjTOFQYdtaZYqGpGYx/0PNcw/BFC3JHA5Xm/j/warvx63fUaauJv8cnlC9svC4&#10;7cF3phB4OYXUuEW2qhoD19eSfOCwI7Efv6FOOXCIWFyYWhoyZNInpmL26Wq2maJQ6XKxWt3c3Kae&#10;qEusgvpSGIjjV4ODyJtGOuuzD1DD8YljJgL1JSVfe3y0zpVeOi/GRn5ZLVelgNFZnYM5janbbx2J&#10;I+RpKF9RlSLv0wgPXhew3oB+OO8jWPe2T487fzYj68/DxvUe9WlHF5NSuwrL82jleXh/LtW/f4DN&#10;LwAAAP//AwBQSwMEFAAGAAgAAAAhAEAZsn/dAAAACQEAAA8AAABkcnMvZG93bnJldi54bWxMj8FO&#10;wzAMhu+TeIfISFwmljaTCpSmEwJ648IAcfUar63WOF2TbYWnJ4gDO9r+9Pv7i9Vke3Gk0XeONaSL&#10;BARx7UzHjYb3t+r6FoQPyAZ7x6ThizysyotZgblxJ36l4zo0Ioawz1FDG8KQS+nrliz6hRuI423r&#10;RoshjmMjzYinGG57qZIkkxY7jh9aHOixpXq3PlgNvvqgffU9r+fJ57JxpPZPL8+o9dXl9HAPItAU&#10;/mH41Y/qUEanjTuw8aLXcKPSZUQ1qFSBiMBdlqUgNn8LWRbyvEH5AwAA//8DAFBLAQItABQABgAI&#10;AAAAIQC2gziS/gAAAOEBAAATAAAAAAAAAAAAAAAAAAAAAABbQ29udGVudF9UeXBlc10ueG1sUEsB&#10;Ai0AFAAGAAgAAAAhADj9If/WAAAAlAEAAAsAAAAAAAAAAAAAAAAALwEAAF9yZWxzLy5yZWxzUEsB&#10;Ai0AFAAGAAgAAAAhAEdAEUiwAQAASAMAAA4AAAAAAAAAAAAAAAAALgIAAGRycy9lMm9Eb2MueG1s&#10;UEsBAi0AFAAGAAgAAAAhAEAZsn/dAAAACQEAAA8AAAAAAAAAAAAAAAAACgQAAGRycy9kb3ducmV2&#10;LnhtbFBLBQYAAAAABAAEAPMAAAAUBQAAAAA=&#10;" o:allowincell="f"/>
            </w:pict>
          </mc:Fallback>
        </mc:AlternateContent>
      </w:r>
      <w:r w:rsidRPr="00DF7615">
        <w:rPr>
          <w:rFonts w:asciiTheme="minorHAnsi" w:hAnsiTheme="minorHAnsi" w:cstheme="minorHAnsi"/>
          <w:bCs/>
          <w:noProof/>
          <w:sz w:val="22"/>
          <w:szCs w:val="22"/>
          <w:lang w:val="en-IE" w:eastAsia="en-IE"/>
        </w:rPr>
        <mc:AlternateContent>
          <mc:Choice Requires="wps">
            <w:drawing>
              <wp:anchor distT="0" distB="0" distL="114300" distR="114300" simplePos="0" relativeHeight="251659264" behindDoc="0" locked="0" layoutInCell="0" allowOverlap="1" wp14:anchorId="666D610B" wp14:editId="0D30D950">
                <wp:simplePos x="0" y="0"/>
                <wp:positionH relativeFrom="column">
                  <wp:posOffset>922655</wp:posOffset>
                </wp:positionH>
                <wp:positionV relativeFrom="paragraph">
                  <wp:posOffset>134620</wp:posOffset>
                </wp:positionV>
                <wp:extent cx="2377440" cy="0"/>
                <wp:effectExtent l="8255" t="7620" r="5080" b="1143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7744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A3C122A" id="Straight Connector 5" o:spid="_x0000_s1026" style="position:absolute;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65pt,10.6pt" to="259.85pt,10.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sAWwsAEAAEgDAAAOAAAAZHJzL2Uyb0RvYy54bWysU8Fu2zAMvQ/YPwi6L06ydl2NOD2k6y7d&#10;FqDtBzCSbAuTRYFUYufvJ6lJVmy3YT4Ikkg+vfdIr+6mwYmDIbboG7mYzaUwXqG2vmvky/PDh89S&#10;cASvwaE3jTwalnfr9+9WY6jNEnt02pBIIJ7rMTSyjzHUVcWqNwPwDIPxKdgiDRDTkbpKE4wJfXDV&#10;cj7/VI1IOhAqw5xu71+Dcl3w29ao+KNt2UThGpm4xbJSWXd5rdYrqDuC0Ft1ogH/wGIA69OjF6h7&#10;iCD2ZP+CGqwiZGzjTOFQYdtaZYqGpGYx/0PNUw/BFC3JHA4Xm/j/warvh43fUqauJv8UHlH9ZOFx&#10;04PvTCHwfAypcYtsVTUGri8l+cBhS2I3fkOdcmAfsbgwtTRkyKRPTMXs48VsM0Wh0uXy483N1VXq&#10;iTrHKqjPhYE4fjU4iLxppLM++wA1HB45ZiJQn1PytccH61zppfNibOTt9fK6FDA6q3MwpzF1u40j&#10;cYA8DeUrqlLkbRrh3usC1hvQX077CNa97tPjzp/MyPrzsHG9Q33c0tmk1K7C8jRaeR7enkv17x9g&#10;/QsAAP//AwBQSwMEFAAGAAgAAAAhAGcNtmXdAAAACQEAAA8AAABkcnMvZG93bnJldi54bWxMj01P&#10;wzAMhu9I/IfISFwmlrZjfJSmEwJ648IAcfUa01Y0TtdkW+HXY8QBjq/96PXjYjW5Xu1pDJ1nA+k8&#10;AUVce9txY+DluTq7AhUissXeMxn4pACr8viowNz6Az/Rfh0bJSUccjTQxjjkWoe6JYdh7gdi2b37&#10;0WGUODbajniQctfrLEkutMOO5UKLA921VH+sd85AqF5pW33N6lnytmg8Zdv7xwc05vRkur0BFWmK&#10;fzD86Is6lOK08Tu2QfWSz5cLQQ1kaQZKgGV6fQlq8zvQZaH/f1B+AwAA//8DAFBLAQItABQABgAI&#10;AAAAIQC2gziS/gAAAOEBAAATAAAAAAAAAAAAAAAAAAAAAABbQ29udGVudF9UeXBlc10ueG1sUEsB&#10;Ai0AFAAGAAgAAAAhADj9If/WAAAAlAEAAAsAAAAAAAAAAAAAAAAALwEAAF9yZWxzLy5yZWxzUEsB&#10;Ai0AFAAGAAgAAAAhAEiwBbCwAQAASAMAAA4AAAAAAAAAAAAAAAAALgIAAGRycy9lMm9Eb2MueG1s&#10;UEsBAi0AFAAGAAgAAAAhAGcNtmXdAAAACQEAAA8AAAAAAAAAAAAAAAAACgQAAGRycy9kb3ducmV2&#10;LnhtbFBLBQYAAAAABAAEAPMAAAAUBQAAAAA=&#10;" o:allowincell="f"/>
            </w:pict>
          </mc:Fallback>
        </mc:AlternateContent>
      </w:r>
      <w:r w:rsidRPr="00DF7615">
        <w:rPr>
          <w:rFonts w:asciiTheme="minorHAnsi" w:hAnsiTheme="minorHAnsi" w:cstheme="minorHAnsi"/>
          <w:bCs/>
          <w:sz w:val="22"/>
          <w:szCs w:val="22"/>
        </w:rPr>
        <w:t>SIGNATURE</w:t>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t>DATE:</w:t>
      </w:r>
      <w:r w:rsidRPr="00DF7615">
        <w:rPr>
          <w:rFonts w:asciiTheme="minorHAnsi" w:hAnsiTheme="minorHAnsi" w:cstheme="minorHAnsi"/>
          <w:bCs/>
          <w:sz w:val="22"/>
          <w:szCs w:val="22"/>
        </w:rPr>
        <w:tab/>
      </w:r>
    </w:p>
    <w:p w14:paraId="28966D10" w14:textId="77777777" w:rsidR="00345671" w:rsidRPr="00DF7615" w:rsidRDefault="00345671" w:rsidP="00345671">
      <w:pPr>
        <w:rPr>
          <w:rFonts w:asciiTheme="minorHAnsi" w:hAnsiTheme="minorHAnsi" w:cstheme="minorHAnsi"/>
          <w:bCs/>
          <w:sz w:val="22"/>
          <w:szCs w:val="22"/>
        </w:rPr>
      </w:pPr>
    </w:p>
    <w:p w14:paraId="2DE2C8D8" w14:textId="77777777" w:rsidR="00345671" w:rsidRPr="00DF7615" w:rsidRDefault="00345671" w:rsidP="00345671">
      <w:pPr>
        <w:rPr>
          <w:rFonts w:asciiTheme="minorHAnsi" w:hAnsiTheme="minorHAnsi" w:cstheme="minorHAnsi"/>
          <w:bCs/>
          <w:sz w:val="22"/>
          <w:szCs w:val="22"/>
        </w:rPr>
      </w:pPr>
      <w:r w:rsidRPr="00DF7615">
        <w:rPr>
          <w:rFonts w:asciiTheme="minorHAnsi" w:hAnsiTheme="minorHAnsi" w:cstheme="minorHAnsi"/>
          <w:bCs/>
          <w:noProof/>
          <w:sz w:val="22"/>
          <w:szCs w:val="22"/>
          <w:lang w:val="en-IE" w:eastAsia="en-IE"/>
        </w:rPr>
        <mc:AlternateContent>
          <mc:Choice Requires="wps">
            <w:drawing>
              <wp:anchor distT="0" distB="0" distL="114300" distR="114300" simplePos="0" relativeHeight="251663360" behindDoc="0" locked="0" layoutInCell="0" allowOverlap="1" wp14:anchorId="260D7E46" wp14:editId="6EB1FD59">
                <wp:simplePos x="0" y="0"/>
                <wp:positionH relativeFrom="column">
                  <wp:posOffset>4580255</wp:posOffset>
                </wp:positionH>
                <wp:positionV relativeFrom="paragraph">
                  <wp:posOffset>116840</wp:posOffset>
                </wp:positionV>
                <wp:extent cx="1554480" cy="0"/>
                <wp:effectExtent l="8255" t="6985" r="8890" b="12065"/>
                <wp:wrapNone/>
                <wp:docPr id="4" name="Straight Connector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5544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4DEF5B1" id="Straight Connector 4" o:spid="_x0000_s1026" style="position:absolute;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60.65pt,9.2pt" to="483.05pt,9.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BFIsAEAAEgDAAAOAAAAZHJzL2Uyb0RvYy54bWysU8Fu2zAMvQ/YPwi6L06CZuiMOD2k7S7d&#10;FqDdBzCSbAuVRYFUYufvJ6lJVmy3YT4Ikkg+vfdIr++mwYmjIbboG7mYzaUwXqG2vmvkz5fHT7dS&#10;cASvwaE3jTwZlnebjx/WY6jNEnt02pBIIJ7rMTSyjzHUVcWqNwPwDIPxKdgiDRDTkbpKE4wJfXDV&#10;cj7/XI1IOhAqw5xu79+CclPw29ao+KNt2UThGpm4xbJSWfd5rTZrqDuC0Ft1pgH/wGIA69OjV6h7&#10;iCAOZP+CGqwiZGzjTOFQYdtaZYqGpGYx/0PNcw/BFC3JHA5Xm/j/warvx63fUaauJv8cnlC9svC4&#10;7cF3phB4OYXUuEW2qhoD19eSfOCwI7Efv6FOOXCIWFyYWhoyZNInpmL26Wq2maJQ6XKxWt3c3Kae&#10;qEusgvpSGIjjV4ODyJtGOuuzD1DD8YljJgL1JSVfe3y0zpVeOi/GRn5ZLVelgNFZnYM5janbbx2J&#10;I+RpKF9RlSLv0wgPXhew3oB+OO8jWPe2T487fzYj68/DxvUe9WlHF5NSuwrL82jleXh/LtW/f4DN&#10;LwAAAP//AwBQSwMEFAAGAAgAAAAhAL4wsrndAAAACQEAAA8AAABkcnMvZG93bnJldi54bWxMj8FO&#10;g0AQhu8mvsNmTLw07QI1WJGlMSo3L1Ybr1MYgcjOUnbbok/vGA96nPm//PNNvp5sr440+s6xgXgR&#10;gSKuXN1xY+D1pZyvQPmAXGPvmAx8kod1cX6WY1a7Ez/TcRMaJSXsMzTQhjBkWvuqJYt+4QZiyd7d&#10;aDHIODa6HvEk5bbXSRSl2mLHcqHFge5bqj42B2vAl1val1+zaha9LRtHyf7h6RGNubyY7m5BBZrC&#10;Hww/+qIOhTjt3IFrr3oD10m8FFSC1RUoAW7SNAa1+13oItf/Pyi+AQAA//8DAFBLAQItABQABgAI&#10;AAAAIQC2gziS/gAAAOEBAAATAAAAAAAAAAAAAAAAAAAAAABbQ29udGVudF9UeXBlc10ueG1sUEsB&#10;Ai0AFAAGAAgAAAAhADj9If/WAAAAlAEAAAsAAAAAAAAAAAAAAAAALwEAAF9yZWxzLy5yZWxzUEsB&#10;Ai0AFAAGAAgAAAAhAEdAEUiwAQAASAMAAA4AAAAAAAAAAAAAAAAALgIAAGRycy9lMm9Eb2MueG1s&#10;UEsBAi0AFAAGAAgAAAAhAL4wsrndAAAACQEAAA8AAAAAAAAAAAAAAAAACgQAAGRycy9kb3ducmV2&#10;LnhtbFBLBQYAAAAABAAEAPMAAAAUBQAAAAA=&#10;" o:allowincell="f"/>
            </w:pict>
          </mc:Fallback>
        </mc:AlternateContent>
      </w:r>
      <w:r w:rsidRPr="00DF7615">
        <w:rPr>
          <w:rFonts w:asciiTheme="minorHAnsi" w:hAnsiTheme="minorHAnsi" w:cstheme="minorHAnsi"/>
          <w:bCs/>
          <w:noProof/>
          <w:sz w:val="22"/>
          <w:szCs w:val="22"/>
          <w:lang w:val="en-IE" w:eastAsia="en-IE"/>
        </w:rPr>
        <mc:AlternateContent>
          <mc:Choice Requires="wps">
            <w:drawing>
              <wp:anchor distT="0" distB="0" distL="114300" distR="114300" simplePos="0" relativeHeight="251660288" behindDoc="0" locked="0" layoutInCell="0" allowOverlap="1" wp14:anchorId="3D5128D5" wp14:editId="6D9843A0">
                <wp:simplePos x="0" y="0"/>
                <wp:positionH relativeFrom="column">
                  <wp:posOffset>922655</wp:posOffset>
                </wp:positionH>
                <wp:positionV relativeFrom="paragraph">
                  <wp:posOffset>116840</wp:posOffset>
                </wp:positionV>
                <wp:extent cx="2377440" cy="0"/>
                <wp:effectExtent l="8255" t="6985" r="5080" b="12065"/>
                <wp:wrapNone/>
                <wp:docPr id="3" name="Straight Connector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7744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062EC3D" id="Straight Connector 3" o:spid="_x0000_s1026" style="position:absolute;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65pt,9.2pt" to="259.85pt,9.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sAWwsAEAAEgDAAAOAAAAZHJzL2Uyb0RvYy54bWysU8Fu2zAMvQ/YPwi6L06ydl2NOD2k6y7d&#10;FqDtBzCSbAuTRYFUYufvJ6lJVmy3YT4Ikkg+vfdIr+6mwYmDIbboG7mYzaUwXqG2vmvky/PDh89S&#10;cASvwaE3jTwalnfr9+9WY6jNEnt02pBIIJ7rMTSyjzHUVcWqNwPwDIPxKdgiDRDTkbpKE4wJfXDV&#10;cj7/VI1IOhAqw5xu71+Dcl3w29ao+KNt2UThGpm4xbJSWXd5rdYrqDuC0Ft1ogH/wGIA69OjF6h7&#10;iCD2ZP+CGqwiZGzjTOFQYdtaZYqGpGYx/0PNUw/BFC3JHA4Xm/j/warvh43fUqauJv8UHlH9ZOFx&#10;04PvTCHwfAypcYtsVTUGri8l+cBhS2I3fkOdcmAfsbgwtTRkyKRPTMXs48VsM0Wh0uXy483N1VXq&#10;iTrHKqjPhYE4fjU4iLxppLM++wA1HB45ZiJQn1PytccH61zppfNibOTt9fK6FDA6q3MwpzF1u40j&#10;cYA8DeUrqlLkbRrh3usC1hvQX077CNa97tPjzp/MyPrzsHG9Q33c0tmk1K7C8jRaeR7enkv17x9g&#10;/QsAAP//AwBQSwMEFAAGAAgAAAAhAJkktqPdAAAACQEAAA8AAABkcnMvZG93bnJldi54bWxMj81O&#10;w0AMhO9IvMPKSFwquukvJWRTISA3LrQgrm7WJBFZb5rdtoGnx4gD3Dz2aPxNth5cq47Uh8azgck4&#10;AUVcettwZeBlW1ytQIWIbLH1TAY+KcA6Pz/LMLX+xM903MRKSQiHFA3UMXap1qGsyWEY+45Ybu++&#10;dxhF9pW2PZ4k3LV6miRL7bBh+VBjR/c1lR+bgzMQilfaF1+jcpS8zSpP0/3D0yMac3kx3N2CijTE&#10;PzP84As65MK08we2QbWi54uZWGVYzUGJYTG5uQa1+13oPNP/G+TfAAAA//8DAFBLAQItABQABgAI&#10;AAAAIQC2gziS/gAAAOEBAAATAAAAAAAAAAAAAAAAAAAAAABbQ29udGVudF9UeXBlc10ueG1sUEsB&#10;Ai0AFAAGAAgAAAAhADj9If/WAAAAlAEAAAsAAAAAAAAAAAAAAAAALwEAAF9yZWxzLy5yZWxzUEsB&#10;Ai0AFAAGAAgAAAAhAEiwBbCwAQAASAMAAA4AAAAAAAAAAAAAAAAALgIAAGRycy9lMm9Eb2MueG1s&#10;UEsBAi0AFAAGAAgAAAAhAJkktqPdAAAACQEAAA8AAAAAAAAAAAAAAAAACgQAAGRycy9kb3ducmV2&#10;LnhtbFBLBQYAAAAABAAEAPMAAAAUBQAAAAA=&#10;" o:allowincell="f"/>
            </w:pict>
          </mc:Fallback>
        </mc:AlternateContent>
      </w:r>
      <w:r w:rsidRPr="00DF7615">
        <w:rPr>
          <w:rFonts w:asciiTheme="minorHAnsi" w:hAnsiTheme="minorHAnsi" w:cstheme="minorHAnsi"/>
          <w:bCs/>
          <w:sz w:val="22"/>
          <w:szCs w:val="22"/>
        </w:rPr>
        <w:t>NAME</w:t>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r>
      <w:r w:rsidRPr="00DF7615">
        <w:rPr>
          <w:rFonts w:asciiTheme="minorHAnsi" w:hAnsiTheme="minorHAnsi" w:cstheme="minorHAnsi"/>
          <w:bCs/>
          <w:sz w:val="22"/>
          <w:szCs w:val="22"/>
        </w:rPr>
        <w:tab/>
        <w:t>TEL:</w:t>
      </w:r>
      <w:r w:rsidRPr="00DF7615">
        <w:rPr>
          <w:rFonts w:asciiTheme="minorHAnsi" w:hAnsiTheme="minorHAnsi" w:cstheme="minorHAnsi"/>
          <w:bCs/>
          <w:sz w:val="22"/>
          <w:szCs w:val="22"/>
        </w:rPr>
        <w:tab/>
      </w:r>
    </w:p>
    <w:p w14:paraId="703FCBA0" w14:textId="77777777" w:rsidR="00345671" w:rsidRPr="00DF7615" w:rsidRDefault="00345671" w:rsidP="00345671">
      <w:pPr>
        <w:rPr>
          <w:rFonts w:asciiTheme="minorHAnsi" w:hAnsiTheme="minorHAnsi" w:cstheme="minorHAnsi"/>
          <w:bCs/>
          <w:sz w:val="22"/>
          <w:szCs w:val="22"/>
        </w:rPr>
      </w:pPr>
    </w:p>
    <w:p w14:paraId="5A73AC10" w14:textId="77777777" w:rsidR="00345671" w:rsidRPr="00DF7615" w:rsidRDefault="00345671" w:rsidP="00345671">
      <w:pPr>
        <w:rPr>
          <w:rFonts w:asciiTheme="minorHAnsi" w:hAnsiTheme="minorHAnsi" w:cstheme="minorHAnsi"/>
          <w:sz w:val="22"/>
          <w:szCs w:val="22"/>
        </w:rPr>
      </w:pPr>
      <w:r w:rsidRPr="00DF7615">
        <w:rPr>
          <w:rFonts w:asciiTheme="minorHAnsi" w:hAnsiTheme="minorHAnsi" w:cstheme="minorHAnsi"/>
          <w:noProof/>
          <w:sz w:val="22"/>
          <w:szCs w:val="22"/>
          <w:lang w:val="en-IE" w:eastAsia="en-IE"/>
        </w:rPr>
        <mc:AlternateContent>
          <mc:Choice Requires="wps">
            <w:drawing>
              <wp:anchor distT="0" distB="0" distL="114300" distR="114300" simplePos="0" relativeHeight="251664384" behindDoc="0" locked="0" layoutInCell="0" allowOverlap="1" wp14:anchorId="05673F93" wp14:editId="64FE93FC">
                <wp:simplePos x="0" y="0"/>
                <wp:positionH relativeFrom="column">
                  <wp:posOffset>4580255</wp:posOffset>
                </wp:positionH>
                <wp:positionV relativeFrom="paragraph">
                  <wp:posOffset>99060</wp:posOffset>
                </wp:positionV>
                <wp:extent cx="1554480" cy="0"/>
                <wp:effectExtent l="8255" t="6985" r="8890" b="12065"/>
                <wp:wrapNone/>
                <wp:docPr id="2" name="Straight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5544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12A9652" id="Straight Connector 2" o:spid="_x0000_s1026" style="position:absolute;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360.65pt,7.8pt" to="483.05pt,7.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BFIsAEAAEgDAAAOAAAAZHJzL2Uyb0RvYy54bWysU8Fu2zAMvQ/YPwi6L06CZuiMOD2k7S7d&#10;FqDdBzCSbAuVRYFUYufvJ6lJVmy3YT4Ikkg+vfdIr++mwYmjIbboG7mYzaUwXqG2vmvkz5fHT7dS&#10;cASvwaE3jTwZlnebjx/WY6jNEnt02pBIIJ7rMTSyjzHUVcWqNwPwDIPxKdgiDRDTkbpKE4wJfXDV&#10;cj7/XI1IOhAqw5xu79+CclPw29ao+KNt2UThGpm4xbJSWfd5rTZrqDuC0Ft1pgH/wGIA69OjV6h7&#10;iCAOZP+CGqwiZGzjTOFQYdtaZYqGpGYx/0PNcw/BFC3JHA5Xm/j/warvx63fUaauJv8cnlC9svC4&#10;7cF3phB4OYXUuEW2qhoD19eSfOCwI7Efv6FOOXCIWFyYWhoyZNInpmL26Wq2maJQ6XKxWt3c3Kae&#10;qEusgvpSGIjjV4ODyJtGOuuzD1DD8YljJgL1JSVfe3y0zpVeOi/GRn5ZLVelgNFZnYM5janbbx2J&#10;I+RpKF9RlSLv0wgPXhew3oB+OO8jWPe2T487fzYj68/DxvUe9WlHF5NSuwrL82jleXh/LtW/f4DN&#10;LwAAAP//AwBQSwMEFAAGAAgAAAAhAFdzwrjdAAAACQEAAA8AAABkcnMvZG93bnJldi54bWxMj8FO&#10;g0AQhu8mvsNmTLw07QKNVJGlMSo3L60ar1MYgcjOUnbbok/vGA96nPm//PNNvp5sr440+s6xgXgR&#10;gSKuXN1xY+DluZxfg/IBucbeMRn4JA/r4vwsx6x2J97QcRsaJSXsMzTQhjBkWvuqJYt+4QZiyd7d&#10;aDHIODa6HvEk5bbXSRSl2mLHcqHFge5bqj62B2vAl6+0L79m1Sx6WzaOkv3D0yMac3kx3d2CCjSF&#10;Pxh+9EUdCnHauQPXXvUGVkm8FFSCqxSUADdpGoPa/S50kev/HxTfAAAA//8DAFBLAQItABQABgAI&#10;AAAAIQC2gziS/gAAAOEBAAATAAAAAAAAAAAAAAAAAAAAAABbQ29udGVudF9UeXBlc10ueG1sUEsB&#10;Ai0AFAAGAAgAAAAhADj9If/WAAAAlAEAAAsAAAAAAAAAAAAAAAAALwEAAF9yZWxzLy5yZWxzUEsB&#10;Ai0AFAAGAAgAAAAhAEdAEUiwAQAASAMAAA4AAAAAAAAAAAAAAAAALgIAAGRycy9lMm9Eb2MueG1s&#10;UEsBAi0AFAAGAAgAAAAhAFdzwrjdAAAACQEAAA8AAAAAAAAAAAAAAAAACgQAAGRycy9kb3ducmV2&#10;LnhtbFBLBQYAAAAABAAEAPMAAAAUBQAAAAA=&#10;" o:allowincell="f"/>
            </w:pict>
          </mc:Fallback>
        </mc:AlternateContent>
      </w:r>
      <w:r w:rsidRPr="00DF7615">
        <w:rPr>
          <w:rFonts w:asciiTheme="minorHAnsi" w:hAnsiTheme="minorHAnsi" w:cstheme="minorHAnsi"/>
          <w:noProof/>
          <w:sz w:val="22"/>
          <w:szCs w:val="22"/>
          <w:lang w:val="en-IE" w:eastAsia="en-IE"/>
        </w:rPr>
        <mc:AlternateContent>
          <mc:Choice Requires="wps">
            <w:drawing>
              <wp:anchor distT="0" distB="0" distL="114300" distR="114300" simplePos="0" relativeHeight="251661312" behindDoc="0" locked="0" layoutInCell="0" allowOverlap="1" wp14:anchorId="1580237C" wp14:editId="6FDE05F7">
                <wp:simplePos x="0" y="0"/>
                <wp:positionH relativeFrom="column">
                  <wp:posOffset>922655</wp:posOffset>
                </wp:positionH>
                <wp:positionV relativeFrom="paragraph">
                  <wp:posOffset>99060</wp:posOffset>
                </wp:positionV>
                <wp:extent cx="2377440" cy="0"/>
                <wp:effectExtent l="8255" t="6985" r="5080" b="12065"/>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7744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0990791" id="Straight Connector 1" o:spid="_x0000_s1026" style="position:absolute;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72.65pt,7.8pt" to="259.85pt,7.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sAWwsAEAAEgDAAAOAAAAZHJzL2Uyb0RvYy54bWysU8Fu2zAMvQ/YPwi6L06ydl2NOD2k6y7d&#10;FqDtBzCSbAuTRYFUYufvJ6lJVmy3YT4Ikkg+vfdIr+6mwYmDIbboG7mYzaUwXqG2vmvky/PDh89S&#10;cASvwaE3jTwalnfr9+9WY6jNEnt02pBIIJ7rMTSyjzHUVcWqNwPwDIPxKdgiDRDTkbpKE4wJfXDV&#10;cj7/VI1IOhAqw5xu71+Dcl3w29ao+KNt2UThGpm4xbJSWXd5rdYrqDuC0Ft1ogH/wGIA69OjF6h7&#10;iCD2ZP+CGqwiZGzjTOFQYdtaZYqGpGYx/0PNUw/BFC3JHA4Xm/j/warvh43fUqauJv8UHlH9ZOFx&#10;04PvTCHwfAypcYtsVTUGri8l+cBhS2I3fkOdcmAfsbgwtTRkyKRPTMXs48VsM0Wh0uXy483N1VXq&#10;iTrHKqjPhYE4fjU4iLxppLM++wA1HB45ZiJQn1PytccH61zppfNibOTt9fK6FDA6q3MwpzF1u40j&#10;cYA8DeUrqlLkbRrh3usC1hvQX077CNa97tPjzp/MyPrzsHG9Q33c0tmk1K7C8jRaeR7enkv17x9g&#10;/QsAAP//AwBQSwMEFAAGAAgAAAAhAHBnxqLdAAAACQEAAA8AAABkcnMvZG93bnJldi54bWxMj0FP&#10;wzAMhe9I/IfISFwmlm6jA0rTCQG97cIAcfUa01Y0TtdkW+HXY8QBbn720/P38tXoOnWgIbSeDcym&#10;CSjiytuWawMvz+XFNagQkS12nsnAJwVYFacnOWbWH/mJDptYKwnhkKGBJsY+0zpUDTkMU98Ty+3d&#10;Dw6jyKHWdsCjhLtOz5NkqR22LB8a7Om+oepjs3cGQvlKu/JrUk2St0Xtab57WD+iMedn490tqEhj&#10;/DPDD76gQyFMW79nG1Qn+jJdiFWGdAlKDOns5grU9nehi1z/b1B8AwAA//8DAFBLAQItABQABgAI&#10;AAAAIQC2gziS/gAAAOEBAAATAAAAAAAAAAAAAAAAAAAAAABbQ29udGVudF9UeXBlc10ueG1sUEsB&#10;Ai0AFAAGAAgAAAAhADj9If/WAAAAlAEAAAsAAAAAAAAAAAAAAAAALwEAAF9yZWxzLy5yZWxzUEsB&#10;Ai0AFAAGAAgAAAAhAEiwBbCwAQAASAMAAA4AAAAAAAAAAAAAAAAALgIAAGRycy9lMm9Eb2MueG1s&#10;UEsBAi0AFAAGAAgAAAAhAHBnxqLdAAAACQEAAA8AAAAAAAAAAAAAAAAACgQAAGRycy9kb3ducmV2&#10;LnhtbFBLBQYAAAAABAAEAPMAAAAUBQAAAAA=&#10;" o:allowincell="f"/>
            </w:pict>
          </mc:Fallback>
        </mc:AlternateContent>
      </w:r>
      <w:r w:rsidRPr="00DF7615">
        <w:rPr>
          <w:rFonts w:asciiTheme="minorHAnsi" w:hAnsiTheme="minorHAnsi" w:cstheme="minorHAnsi"/>
          <w:sz w:val="22"/>
          <w:szCs w:val="22"/>
        </w:rPr>
        <w:t>POSITION</w:t>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r>
      <w:r w:rsidRPr="00DF7615">
        <w:rPr>
          <w:rFonts w:asciiTheme="minorHAnsi" w:hAnsiTheme="minorHAnsi" w:cstheme="minorHAnsi"/>
          <w:sz w:val="22"/>
          <w:szCs w:val="22"/>
        </w:rPr>
        <w:tab/>
        <w:t>FAX:</w:t>
      </w:r>
      <w:r w:rsidRPr="00DF7615">
        <w:rPr>
          <w:rFonts w:asciiTheme="minorHAnsi" w:hAnsiTheme="minorHAnsi" w:cstheme="minorHAnsi"/>
          <w:sz w:val="22"/>
          <w:szCs w:val="22"/>
        </w:rPr>
        <w:tab/>
      </w:r>
    </w:p>
    <w:p w14:paraId="229CD43B" w14:textId="77777777" w:rsidR="00345671" w:rsidRPr="00DF7615" w:rsidRDefault="00345671" w:rsidP="00345671">
      <w:pPr>
        <w:rPr>
          <w:rFonts w:asciiTheme="minorHAnsi" w:hAnsiTheme="minorHAnsi" w:cstheme="minorHAnsi"/>
          <w:sz w:val="22"/>
          <w:szCs w:val="22"/>
        </w:rPr>
      </w:pPr>
    </w:p>
    <w:p w14:paraId="75869CEB" w14:textId="77777777" w:rsidR="00345671" w:rsidRPr="00DF7615" w:rsidRDefault="00345671" w:rsidP="00345671">
      <w:pPr>
        <w:rPr>
          <w:rFonts w:asciiTheme="minorHAnsi" w:hAnsiTheme="minorHAnsi" w:cstheme="minorHAnsi"/>
          <w:sz w:val="22"/>
          <w:szCs w:val="22"/>
        </w:rPr>
      </w:pPr>
      <w:proofErr w:type="gramStart"/>
      <w:r w:rsidRPr="00DF7615">
        <w:rPr>
          <w:rFonts w:asciiTheme="minorHAnsi" w:hAnsiTheme="minorHAnsi" w:cstheme="minorHAnsi"/>
          <w:sz w:val="22"/>
          <w:szCs w:val="22"/>
        </w:rPr>
        <w:t xml:space="preserve">COMPANY  </w:t>
      </w:r>
      <w:r w:rsidRPr="00DF7615">
        <w:rPr>
          <w:rFonts w:asciiTheme="minorHAnsi" w:hAnsiTheme="minorHAnsi" w:cstheme="minorHAnsi"/>
          <w:sz w:val="22"/>
          <w:szCs w:val="22"/>
        </w:rPr>
        <w:tab/>
      </w:r>
      <w:proofErr w:type="gramEnd"/>
      <w:r w:rsidRPr="00DF7615">
        <w:rPr>
          <w:rFonts w:asciiTheme="minorHAnsi" w:hAnsiTheme="minorHAnsi" w:cstheme="minorHAnsi"/>
          <w:sz w:val="22"/>
          <w:szCs w:val="22"/>
        </w:rPr>
        <w:t xml:space="preserve"> ____________________________</w:t>
      </w:r>
    </w:p>
    <w:p w14:paraId="483EDA22" w14:textId="77777777" w:rsidR="00345671" w:rsidRPr="00DF7615" w:rsidRDefault="00345671" w:rsidP="00345671">
      <w:pPr>
        <w:rPr>
          <w:rFonts w:asciiTheme="minorHAnsi" w:hAnsiTheme="minorHAnsi" w:cstheme="minorHAnsi"/>
          <w:sz w:val="22"/>
          <w:szCs w:val="22"/>
        </w:rPr>
      </w:pPr>
    </w:p>
    <w:p w14:paraId="2E432072" w14:textId="77777777" w:rsidR="00345671" w:rsidRPr="00DF7615" w:rsidRDefault="00345671" w:rsidP="00345671">
      <w:pPr>
        <w:rPr>
          <w:rFonts w:asciiTheme="minorHAnsi" w:hAnsiTheme="minorHAnsi" w:cstheme="minorHAnsi"/>
          <w:sz w:val="22"/>
          <w:szCs w:val="22"/>
        </w:rPr>
      </w:pPr>
      <w:r w:rsidRPr="00DF7615">
        <w:rPr>
          <w:rFonts w:asciiTheme="minorHAnsi" w:hAnsiTheme="minorHAnsi" w:cstheme="minorHAnsi"/>
          <w:sz w:val="22"/>
          <w:szCs w:val="22"/>
        </w:rPr>
        <w:t xml:space="preserve">ADDRESS   </w:t>
      </w:r>
      <w:r w:rsidRPr="00DF7615">
        <w:rPr>
          <w:rFonts w:asciiTheme="minorHAnsi" w:hAnsiTheme="minorHAnsi" w:cstheme="minorHAnsi"/>
          <w:sz w:val="22"/>
          <w:szCs w:val="22"/>
        </w:rPr>
        <w:tab/>
        <w:t xml:space="preserve"> ____________________________</w:t>
      </w:r>
    </w:p>
    <w:p w14:paraId="604083F0" w14:textId="77777777" w:rsidR="00345671" w:rsidRPr="00DF7615" w:rsidRDefault="00345671" w:rsidP="00345671">
      <w:pPr>
        <w:rPr>
          <w:rFonts w:asciiTheme="minorHAnsi" w:hAnsiTheme="minorHAnsi" w:cstheme="minorHAnsi"/>
          <w:sz w:val="22"/>
          <w:szCs w:val="22"/>
        </w:rPr>
      </w:pPr>
      <w:r w:rsidRPr="00DF7615">
        <w:rPr>
          <w:rFonts w:asciiTheme="minorHAnsi" w:hAnsiTheme="minorHAnsi" w:cstheme="minorHAnsi"/>
          <w:sz w:val="22"/>
          <w:szCs w:val="22"/>
        </w:rPr>
        <w:tab/>
      </w:r>
      <w:r w:rsidRPr="00DF7615">
        <w:rPr>
          <w:rFonts w:asciiTheme="minorHAnsi" w:hAnsiTheme="minorHAnsi" w:cstheme="minorHAnsi"/>
          <w:sz w:val="22"/>
          <w:szCs w:val="22"/>
        </w:rPr>
        <w:tab/>
        <w:t>____________________________</w:t>
      </w:r>
      <w:r w:rsidRPr="00DF7615">
        <w:rPr>
          <w:rFonts w:asciiTheme="minorHAnsi" w:hAnsiTheme="minorHAnsi" w:cstheme="minorHAnsi"/>
          <w:sz w:val="22"/>
          <w:szCs w:val="22"/>
        </w:rPr>
        <w:tab/>
      </w:r>
    </w:p>
    <w:p w14:paraId="261275D1" w14:textId="77777777" w:rsidR="00345671" w:rsidRDefault="00345671" w:rsidP="00345671">
      <w:pPr>
        <w:spacing w:after="200" w:line="276" w:lineRule="auto"/>
      </w:pPr>
      <w:r>
        <w:br w:type="page"/>
      </w:r>
    </w:p>
    <w:p w14:paraId="5DAB177B" w14:textId="090891E5" w:rsidR="009F5E27" w:rsidRPr="001F7077" w:rsidRDefault="009F5E27" w:rsidP="009F5E27">
      <w:pPr>
        <w:pStyle w:val="Heading1"/>
      </w:pPr>
      <w:bookmarkStart w:id="125" w:name="_Toc453317035"/>
      <w:r w:rsidRPr="00F9112B">
        <w:t>Appendix</w:t>
      </w:r>
      <w:bookmarkStart w:id="126" w:name="AppendixD"/>
      <w:bookmarkEnd w:id="126"/>
      <w:r w:rsidRPr="00F9112B">
        <w:t xml:space="preserve"> </w:t>
      </w:r>
      <w:r w:rsidR="00B26388">
        <w:t>8</w:t>
      </w:r>
      <w:r w:rsidRPr="00F9112B">
        <w:t>: Overview of Department’s current IT environment and key projects</w:t>
      </w:r>
      <w:bookmarkStart w:id="127" w:name="_Toc162950946"/>
      <w:bookmarkEnd w:id="125"/>
    </w:p>
    <w:p w14:paraId="6430A832" w14:textId="77777777" w:rsidR="00013DF9" w:rsidRPr="00783856" w:rsidRDefault="00013DF9" w:rsidP="00013DF9">
      <w:pPr>
        <w:rPr>
          <w:rFonts w:asciiTheme="minorHAnsi" w:hAnsiTheme="minorHAnsi" w:cstheme="minorHAnsi"/>
          <w:b/>
          <w:sz w:val="22"/>
          <w:szCs w:val="22"/>
        </w:rPr>
      </w:pPr>
      <w:bookmarkStart w:id="128" w:name="_Appendix_3_-_Notice_to_Companies_Te"/>
      <w:bookmarkEnd w:id="127"/>
      <w:bookmarkEnd w:id="128"/>
      <w:r w:rsidRPr="00783856">
        <w:rPr>
          <w:rFonts w:asciiTheme="minorHAnsi" w:hAnsiTheme="minorHAnsi" w:cstheme="minorHAnsi"/>
          <w:b/>
          <w:sz w:val="22"/>
          <w:szCs w:val="22"/>
        </w:rPr>
        <w:t>Department’s IT Infrastructure and Development Environment</w:t>
      </w:r>
    </w:p>
    <w:p w14:paraId="39B17057" w14:textId="77777777" w:rsidR="00013DF9" w:rsidRPr="00D013BE" w:rsidRDefault="00013DF9" w:rsidP="00013DF9">
      <w:pPr>
        <w:numPr>
          <w:ilvl w:val="0"/>
          <w:numId w:val="54"/>
        </w:numPr>
        <w:spacing w:after="160" w:line="276" w:lineRule="auto"/>
        <w:rPr>
          <w:rFonts w:asciiTheme="minorHAnsi" w:hAnsiTheme="minorHAnsi" w:cstheme="minorHAnsi"/>
          <w:sz w:val="20"/>
          <w:szCs w:val="20"/>
        </w:rPr>
      </w:pPr>
      <w:bookmarkStart w:id="129" w:name="_Toc162950948"/>
      <w:r w:rsidRPr="00D013BE">
        <w:rPr>
          <w:rFonts w:asciiTheme="minorHAnsi" w:hAnsiTheme="minorHAnsi" w:cstheme="minorHAnsi"/>
          <w:sz w:val="22"/>
          <w:szCs w:val="22"/>
        </w:rPr>
        <w:t>The Department is a major consumer of ICT services with most of the schemes administered by the Department computerised</w:t>
      </w:r>
      <w:r>
        <w:rPr>
          <w:rFonts w:asciiTheme="minorHAnsi" w:hAnsiTheme="minorHAnsi" w:cstheme="minorHAnsi"/>
          <w:sz w:val="22"/>
          <w:szCs w:val="22"/>
        </w:rPr>
        <w:t>,</w:t>
      </w:r>
      <w:r w:rsidRPr="00D013BE">
        <w:rPr>
          <w:rFonts w:asciiTheme="minorHAnsi" w:hAnsiTheme="minorHAnsi" w:cstheme="minorHAnsi"/>
          <w:sz w:val="22"/>
          <w:szCs w:val="22"/>
        </w:rPr>
        <w:t xml:space="preserve"> and staff typically conduct their daily business using computer facilities. The systems that support the delivery of the Department’s services are predominantly bespoke applications with </w:t>
      </w:r>
      <w:proofErr w:type="gramStart"/>
      <w:r w:rsidRPr="00D013BE">
        <w:rPr>
          <w:rFonts w:asciiTheme="minorHAnsi" w:hAnsiTheme="minorHAnsi" w:cstheme="minorHAnsi"/>
          <w:sz w:val="22"/>
          <w:szCs w:val="22"/>
        </w:rPr>
        <w:t>a number of</w:t>
      </w:r>
      <w:proofErr w:type="gramEnd"/>
      <w:r w:rsidRPr="00D013BE">
        <w:rPr>
          <w:rFonts w:asciiTheme="minorHAnsi" w:hAnsiTheme="minorHAnsi" w:cstheme="minorHAnsi"/>
          <w:sz w:val="22"/>
          <w:szCs w:val="22"/>
        </w:rPr>
        <w:t xml:space="preserve"> customisable off the shelf and Software as a </w:t>
      </w:r>
      <w:proofErr w:type="gramStart"/>
      <w:r w:rsidRPr="00D013BE">
        <w:rPr>
          <w:rFonts w:asciiTheme="minorHAnsi" w:hAnsiTheme="minorHAnsi" w:cstheme="minorHAnsi"/>
          <w:sz w:val="22"/>
          <w:szCs w:val="22"/>
        </w:rPr>
        <w:t>Service applications</w:t>
      </w:r>
      <w:proofErr w:type="gramEnd"/>
      <w:r w:rsidRPr="00D013BE">
        <w:rPr>
          <w:rFonts w:asciiTheme="minorHAnsi" w:hAnsiTheme="minorHAnsi" w:cstheme="minorHAnsi"/>
          <w:sz w:val="22"/>
          <w:szCs w:val="22"/>
        </w:rPr>
        <w:t xml:space="preserve"> used for providing business functions such as accounts, payroll and human resource management.</w:t>
      </w:r>
    </w:p>
    <w:p w14:paraId="672F7BD7"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Departments ICT systems predominantly operate a Microsoft Windows technology stack.</w:t>
      </w:r>
    </w:p>
    <w:p w14:paraId="23AED6D3"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 operates on a national basis with over 190 networked offices which utilise WAN infrastructure to connect to its 2 data centres to access ICT services.</w:t>
      </w:r>
    </w:p>
    <w:p w14:paraId="05742FD4"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 xml:space="preserve">The main programming language used is C# and VB.Net, with some Java. Systems are built using an agile approach on the Naked Objects object-oriented framework. </w:t>
      </w:r>
    </w:p>
    <w:p w14:paraId="555B7CF4"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 is responsible for the operation and delivery of the national digital Identity service (</w:t>
      </w:r>
      <w:hyperlink r:id="rId24" w:history="1">
        <w:r w:rsidRPr="00D013BE">
          <w:rPr>
            <w:rStyle w:val="Hyperlink"/>
            <w:rFonts w:asciiTheme="minorHAnsi" w:hAnsiTheme="minorHAnsi" w:cstheme="minorHAnsi"/>
            <w:sz w:val="22"/>
            <w:szCs w:val="22"/>
          </w:rPr>
          <w:t>www.mygovid.ie</w:t>
        </w:r>
      </w:hyperlink>
      <w:r w:rsidRPr="00D013BE">
        <w:rPr>
          <w:rFonts w:asciiTheme="minorHAnsi" w:hAnsiTheme="minorHAnsi" w:cstheme="minorHAnsi"/>
          <w:sz w:val="22"/>
          <w:szCs w:val="22"/>
        </w:rPr>
        <w:t xml:space="preserve">). The solution is built upon hybrid cloud architecture comprising of cloud-based solution components and </w:t>
      </w:r>
      <w:proofErr w:type="gramStart"/>
      <w:r w:rsidRPr="00D013BE">
        <w:rPr>
          <w:rFonts w:asciiTheme="minorHAnsi" w:hAnsiTheme="minorHAnsi" w:cstheme="minorHAnsi"/>
          <w:sz w:val="22"/>
          <w:szCs w:val="22"/>
        </w:rPr>
        <w:t>on-premise</w:t>
      </w:r>
      <w:proofErr w:type="gramEnd"/>
      <w:r w:rsidRPr="00D013BE">
        <w:rPr>
          <w:rFonts w:asciiTheme="minorHAnsi" w:hAnsiTheme="minorHAnsi" w:cstheme="minorHAnsi"/>
          <w:sz w:val="22"/>
          <w:szCs w:val="22"/>
        </w:rPr>
        <w:t xml:space="preserve"> backend.</w:t>
      </w:r>
    </w:p>
    <w:p w14:paraId="31D58B89"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Department’s online service (</w:t>
      </w:r>
      <w:hyperlink r:id="rId25" w:history="1">
        <w:r w:rsidRPr="00D013BE">
          <w:rPr>
            <w:rStyle w:val="Hyperlink"/>
            <w:rFonts w:asciiTheme="minorHAnsi" w:hAnsiTheme="minorHAnsi" w:cstheme="minorHAnsi"/>
            <w:sz w:val="22"/>
            <w:szCs w:val="22"/>
          </w:rPr>
          <w:t>www.mywelfare.ie</w:t>
        </w:r>
      </w:hyperlink>
      <w:r w:rsidRPr="00D013BE">
        <w:rPr>
          <w:rFonts w:asciiTheme="minorHAnsi" w:hAnsiTheme="minorHAnsi" w:cstheme="minorHAnsi"/>
          <w:sz w:val="22"/>
          <w:szCs w:val="22"/>
        </w:rPr>
        <w:t xml:space="preserve"> ) is a hybrid cloud architecture.  The </w:t>
      </w:r>
      <w:proofErr w:type="spellStart"/>
      <w:r w:rsidRPr="00D013BE">
        <w:rPr>
          <w:rFonts w:asciiTheme="minorHAnsi" w:hAnsiTheme="minorHAnsi" w:cstheme="minorHAnsi"/>
          <w:sz w:val="22"/>
          <w:szCs w:val="22"/>
        </w:rPr>
        <w:t>MyWelfare</w:t>
      </w:r>
      <w:proofErr w:type="spellEnd"/>
      <w:r w:rsidRPr="00D013BE">
        <w:rPr>
          <w:rFonts w:asciiTheme="minorHAnsi" w:hAnsiTheme="minorHAnsi" w:cstheme="minorHAnsi"/>
          <w:sz w:val="22"/>
          <w:szCs w:val="22"/>
        </w:rPr>
        <w:t xml:space="preserve"> solution has been designed for reuse, security, scalability and performance.  </w:t>
      </w:r>
      <w:proofErr w:type="spellStart"/>
      <w:r w:rsidRPr="00D013BE">
        <w:rPr>
          <w:rFonts w:asciiTheme="minorHAnsi" w:hAnsiTheme="minorHAnsi" w:cstheme="minorHAnsi"/>
          <w:sz w:val="22"/>
          <w:szCs w:val="22"/>
        </w:rPr>
        <w:t>MyWelfare</w:t>
      </w:r>
      <w:proofErr w:type="spellEnd"/>
      <w:r w:rsidRPr="00D013BE">
        <w:rPr>
          <w:rFonts w:asciiTheme="minorHAnsi" w:hAnsiTheme="minorHAnsi" w:cstheme="minorHAnsi"/>
          <w:sz w:val="22"/>
          <w:szCs w:val="22"/>
        </w:rPr>
        <w:t xml:space="preserve"> integrates with the </w:t>
      </w:r>
      <w:proofErr w:type="spellStart"/>
      <w:r w:rsidRPr="00D013BE">
        <w:rPr>
          <w:rFonts w:asciiTheme="minorHAnsi" w:hAnsiTheme="minorHAnsi" w:cstheme="minorHAnsi"/>
          <w:sz w:val="22"/>
          <w:szCs w:val="22"/>
        </w:rPr>
        <w:t>MyGovID</w:t>
      </w:r>
      <w:proofErr w:type="spellEnd"/>
      <w:r w:rsidRPr="00D013BE">
        <w:rPr>
          <w:rFonts w:asciiTheme="minorHAnsi" w:hAnsiTheme="minorHAnsi" w:cstheme="minorHAnsi"/>
          <w:sz w:val="22"/>
          <w:szCs w:val="22"/>
        </w:rPr>
        <w:t xml:space="preserve"> solution for Identity Access Management.</w:t>
      </w:r>
    </w:p>
    <w:p w14:paraId="6856DA03" w14:textId="77777777" w:rsidR="00013DF9" w:rsidRPr="00D013BE"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Department’s web page (</w:t>
      </w:r>
      <w:hyperlink r:id="rId26" w:history="1">
        <w:r w:rsidRPr="00D013BE">
          <w:rPr>
            <w:rStyle w:val="Hyperlink"/>
            <w:rFonts w:asciiTheme="minorHAnsi" w:hAnsiTheme="minorHAnsi" w:cstheme="minorHAnsi"/>
            <w:sz w:val="22"/>
            <w:szCs w:val="22"/>
          </w:rPr>
          <w:t>https://www.gov.ie/en/department-of-social-protection/</w:t>
        </w:r>
      </w:hyperlink>
      <w:r w:rsidRPr="00D013BE">
        <w:rPr>
          <w:rFonts w:asciiTheme="minorHAnsi" w:hAnsiTheme="minorHAnsi" w:cstheme="minorHAnsi"/>
          <w:sz w:val="22"/>
          <w:szCs w:val="22"/>
        </w:rPr>
        <w:t>) is focussed primarily on identifying and meeting the information needs of the Department’s customers in line with the Department’s Statement of Strategy. Gov.ie is a central portal for government services and information provided by the Office of the Government Chief Information Officer (OGCIO). It combines the websites of Irish government departments and is a trusted source that makes interactions with the government more user focused.</w:t>
      </w:r>
    </w:p>
    <w:p w14:paraId="1E0DACFB" w14:textId="01D72799" w:rsidR="00013DF9" w:rsidRPr="00013DF9" w:rsidRDefault="00013DF9" w:rsidP="00013DF9">
      <w:pPr>
        <w:numPr>
          <w:ilvl w:val="0"/>
          <w:numId w:val="54"/>
        </w:numPr>
        <w:spacing w:after="160" w:line="276" w:lineRule="auto"/>
        <w:rPr>
          <w:rFonts w:asciiTheme="minorHAnsi" w:hAnsiTheme="minorHAnsi" w:cstheme="minorHAnsi"/>
          <w:sz w:val="22"/>
          <w:szCs w:val="22"/>
        </w:rPr>
      </w:pPr>
      <w:r w:rsidRPr="00D013BE">
        <w:rPr>
          <w:rFonts w:asciiTheme="minorHAnsi" w:hAnsiTheme="minorHAnsi" w:cstheme="minorHAnsi"/>
          <w:sz w:val="22"/>
          <w:szCs w:val="22"/>
        </w:rPr>
        <w:t>The Department’s internal corporate SharePoint portal provides a single point of access to knowledge repository, collaboration facilities, content management functionality and line of business applications used daily by the Department’s staff. </w:t>
      </w:r>
    </w:p>
    <w:bookmarkEnd w:id="129"/>
    <w:p w14:paraId="0DB1ECCF" w14:textId="77777777" w:rsidR="00013DF9" w:rsidRPr="00136BD1" w:rsidRDefault="00013DF9" w:rsidP="00013DF9">
      <w:pPr>
        <w:rPr>
          <w:rFonts w:asciiTheme="minorHAnsi" w:hAnsiTheme="minorHAnsi" w:cstheme="minorHAnsi"/>
          <w:b/>
          <w:sz w:val="22"/>
          <w:szCs w:val="22"/>
        </w:rPr>
      </w:pPr>
      <w:r w:rsidRPr="00136BD1">
        <w:rPr>
          <w:rFonts w:asciiTheme="minorHAnsi" w:hAnsiTheme="minorHAnsi" w:cstheme="minorHAnsi"/>
          <w:b/>
          <w:sz w:val="22"/>
          <w:szCs w:val="22"/>
        </w:rPr>
        <w:t xml:space="preserve">One </w:t>
      </w:r>
      <w:r>
        <w:rPr>
          <w:rFonts w:asciiTheme="minorHAnsi" w:hAnsiTheme="minorHAnsi" w:cstheme="minorHAnsi"/>
          <w:b/>
          <w:sz w:val="22"/>
          <w:szCs w:val="22"/>
        </w:rPr>
        <w:t>DSP</w:t>
      </w:r>
    </w:p>
    <w:p w14:paraId="7DD66995" w14:textId="77777777" w:rsidR="00013DF9" w:rsidRDefault="00013DF9" w:rsidP="00013DF9">
      <w:pPr>
        <w:jc w:val="both"/>
        <w:rPr>
          <w:rFonts w:asciiTheme="minorHAnsi" w:hAnsiTheme="minorHAnsi" w:cstheme="minorHAnsi"/>
          <w:sz w:val="22"/>
          <w:szCs w:val="22"/>
        </w:rPr>
      </w:pPr>
      <w:r w:rsidRPr="00D013BE">
        <w:rPr>
          <w:rFonts w:asciiTheme="minorHAnsi" w:hAnsiTheme="minorHAnsi" w:cstheme="minorHAnsi"/>
          <w:sz w:val="22"/>
          <w:szCs w:val="22"/>
        </w:rPr>
        <w:t xml:space="preserve">Embedding organisational culture and values throughout the Department’s activities and initiatives and encouraging and promoting innovation.  </w:t>
      </w:r>
    </w:p>
    <w:p w14:paraId="24B7AA0A" w14:textId="38126EF0" w:rsidR="00013DF9" w:rsidRPr="00D013BE" w:rsidRDefault="00013DF9" w:rsidP="00013DF9">
      <w:pPr>
        <w:jc w:val="both"/>
        <w:rPr>
          <w:rFonts w:asciiTheme="minorHAnsi" w:hAnsiTheme="minorHAnsi" w:cstheme="minorHAnsi"/>
          <w:sz w:val="22"/>
          <w:szCs w:val="22"/>
        </w:rPr>
      </w:pPr>
      <w:r w:rsidRPr="00D013BE">
        <w:rPr>
          <w:rFonts w:asciiTheme="minorHAnsi" w:hAnsiTheme="minorHAnsi" w:cstheme="minorHAnsi"/>
          <w:sz w:val="22"/>
          <w:szCs w:val="22"/>
        </w:rPr>
        <w:t>The five core values of the Department are:</w:t>
      </w:r>
    </w:p>
    <w:p w14:paraId="35030CB6" w14:textId="77777777" w:rsidR="00013DF9" w:rsidRPr="00136BD1" w:rsidRDefault="00013DF9" w:rsidP="00013DF9">
      <w:pPr>
        <w:pStyle w:val="ListParagraph"/>
        <w:numPr>
          <w:ilvl w:val="0"/>
          <w:numId w:val="48"/>
        </w:numPr>
        <w:jc w:val="both"/>
        <w:rPr>
          <w:rFonts w:asciiTheme="minorHAnsi" w:hAnsiTheme="minorHAnsi" w:cstheme="minorHAnsi"/>
          <w:sz w:val="22"/>
          <w:szCs w:val="22"/>
        </w:rPr>
      </w:pPr>
      <w:r w:rsidRPr="00136BD1">
        <w:rPr>
          <w:rFonts w:asciiTheme="minorHAnsi" w:hAnsiTheme="minorHAnsi" w:cstheme="minorHAnsi"/>
          <w:sz w:val="22"/>
          <w:szCs w:val="22"/>
        </w:rPr>
        <w:t xml:space="preserve">Service: </w:t>
      </w:r>
      <w:r w:rsidRPr="00C752E8">
        <w:rPr>
          <w:rFonts w:asciiTheme="minorHAnsi" w:hAnsiTheme="minorHAnsi" w:cstheme="minorHAnsi"/>
          <w:sz w:val="22"/>
          <w:szCs w:val="22"/>
        </w:rPr>
        <w:t>We are proud to serve our community to make a real difference to people’s lives, and wider society</w:t>
      </w:r>
    </w:p>
    <w:p w14:paraId="510B7C1B" w14:textId="77777777" w:rsidR="00013DF9" w:rsidRPr="00136BD1" w:rsidRDefault="00013DF9" w:rsidP="00013DF9">
      <w:pPr>
        <w:pStyle w:val="ListParagraph"/>
        <w:numPr>
          <w:ilvl w:val="0"/>
          <w:numId w:val="48"/>
        </w:numPr>
        <w:jc w:val="both"/>
        <w:rPr>
          <w:rFonts w:asciiTheme="minorHAnsi" w:hAnsiTheme="minorHAnsi" w:cstheme="minorHAnsi"/>
          <w:sz w:val="22"/>
          <w:szCs w:val="22"/>
        </w:rPr>
      </w:pPr>
      <w:r>
        <w:rPr>
          <w:rFonts w:asciiTheme="minorHAnsi" w:hAnsiTheme="minorHAnsi" w:cstheme="minorHAnsi"/>
          <w:sz w:val="22"/>
          <w:szCs w:val="22"/>
        </w:rPr>
        <w:t>Excellence</w:t>
      </w:r>
      <w:r w:rsidRPr="00136BD1">
        <w:rPr>
          <w:rFonts w:asciiTheme="minorHAnsi" w:hAnsiTheme="minorHAnsi" w:cstheme="minorHAnsi"/>
          <w:sz w:val="22"/>
          <w:szCs w:val="22"/>
        </w:rPr>
        <w:t xml:space="preserve">: </w:t>
      </w:r>
      <w:r w:rsidRPr="00C752E8">
        <w:rPr>
          <w:rFonts w:asciiTheme="minorHAnsi" w:hAnsiTheme="minorHAnsi" w:cstheme="minorHAnsi"/>
          <w:sz w:val="22"/>
          <w:szCs w:val="22"/>
        </w:rPr>
        <w:t>We bring our best to work every day ensuring our efforts lead to meaningful results</w:t>
      </w:r>
    </w:p>
    <w:p w14:paraId="40A4F76B" w14:textId="77777777" w:rsidR="00013DF9" w:rsidRPr="00136BD1" w:rsidRDefault="00013DF9" w:rsidP="00013DF9">
      <w:pPr>
        <w:pStyle w:val="ListParagraph"/>
        <w:numPr>
          <w:ilvl w:val="0"/>
          <w:numId w:val="48"/>
        </w:numPr>
        <w:jc w:val="both"/>
        <w:rPr>
          <w:rFonts w:asciiTheme="minorHAnsi" w:hAnsiTheme="minorHAnsi" w:cstheme="minorHAnsi"/>
          <w:sz w:val="22"/>
          <w:szCs w:val="22"/>
        </w:rPr>
      </w:pPr>
      <w:r>
        <w:rPr>
          <w:rFonts w:asciiTheme="minorHAnsi" w:hAnsiTheme="minorHAnsi" w:cstheme="minorHAnsi"/>
          <w:sz w:val="22"/>
          <w:szCs w:val="22"/>
        </w:rPr>
        <w:t>Agility</w:t>
      </w:r>
      <w:r w:rsidRPr="00136BD1">
        <w:rPr>
          <w:rFonts w:asciiTheme="minorHAnsi" w:hAnsiTheme="minorHAnsi" w:cstheme="minorHAnsi"/>
          <w:sz w:val="22"/>
          <w:szCs w:val="22"/>
        </w:rPr>
        <w:t xml:space="preserve">: </w:t>
      </w:r>
      <w:r w:rsidRPr="00C752E8">
        <w:rPr>
          <w:rFonts w:asciiTheme="minorHAnsi" w:hAnsiTheme="minorHAnsi" w:cstheme="minorHAnsi"/>
          <w:sz w:val="22"/>
          <w:szCs w:val="22"/>
        </w:rPr>
        <w:t>We respond to challenges and embrace change, innovating to deliver with impact</w:t>
      </w:r>
    </w:p>
    <w:p w14:paraId="13B49505" w14:textId="77777777" w:rsidR="00013DF9" w:rsidRPr="00136BD1" w:rsidRDefault="00013DF9" w:rsidP="00013DF9">
      <w:pPr>
        <w:pStyle w:val="ListParagraph"/>
        <w:numPr>
          <w:ilvl w:val="0"/>
          <w:numId w:val="48"/>
        </w:numPr>
        <w:jc w:val="both"/>
        <w:rPr>
          <w:rFonts w:asciiTheme="minorHAnsi" w:hAnsiTheme="minorHAnsi" w:cstheme="minorHAnsi"/>
          <w:sz w:val="22"/>
          <w:szCs w:val="22"/>
        </w:rPr>
      </w:pPr>
      <w:r>
        <w:rPr>
          <w:rFonts w:asciiTheme="minorHAnsi" w:hAnsiTheme="minorHAnsi" w:cstheme="minorHAnsi"/>
          <w:sz w:val="22"/>
          <w:szCs w:val="22"/>
        </w:rPr>
        <w:t>Teamwork</w:t>
      </w:r>
      <w:r w:rsidRPr="00136BD1">
        <w:rPr>
          <w:rFonts w:asciiTheme="minorHAnsi" w:hAnsiTheme="minorHAnsi" w:cstheme="minorHAnsi"/>
          <w:sz w:val="22"/>
          <w:szCs w:val="22"/>
        </w:rPr>
        <w:t xml:space="preserve">: </w:t>
      </w:r>
      <w:r w:rsidRPr="00C752E8">
        <w:rPr>
          <w:rFonts w:asciiTheme="minorHAnsi" w:hAnsiTheme="minorHAnsi" w:cstheme="minorHAnsi"/>
          <w:sz w:val="22"/>
          <w:szCs w:val="22"/>
        </w:rPr>
        <w:t>We support each other and work as a team to achieve the best outcomes for the people and communities we serve</w:t>
      </w:r>
    </w:p>
    <w:p w14:paraId="11C5AFCB" w14:textId="77777777" w:rsidR="00013DF9" w:rsidRPr="00136BD1" w:rsidRDefault="00013DF9" w:rsidP="00013DF9">
      <w:pPr>
        <w:pStyle w:val="ListParagraph"/>
        <w:numPr>
          <w:ilvl w:val="0"/>
          <w:numId w:val="48"/>
        </w:numPr>
        <w:jc w:val="both"/>
        <w:rPr>
          <w:rFonts w:asciiTheme="minorHAnsi" w:hAnsiTheme="minorHAnsi" w:cstheme="minorHAnsi"/>
          <w:sz w:val="22"/>
          <w:szCs w:val="22"/>
        </w:rPr>
      </w:pPr>
      <w:r>
        <w:rPr>
          <w:rFonts w:asciiTheme="minorHAnsi" w:hAnsiTheme="minorHAnsi" w:cstheme="minorHAnsi"/>
          <w:sz w:val="22"/>
          <w:szCs w:val="22"/>
        </w:rPr>
        <w:t>Professionalism</w:t>
      </w:r>
      <w:r w:rsidRPr="00136BD1">
        <w:rPr>
          <w:rFonts w:asciiTheme="minorHAnsi" w:hAnsiTheme="minorHAnsi" w:cstheme="minorHAnsi"/>
          <w:sz w:val="22"/>
          <w:szCs w:val="22"/>
        </w:rPr>
        <w:t xml:space="preserve">: </w:t>
      </w:r>
      <w:r w:rsidRPr="00C752E8">
        <w:rPr>
          <w:rFonts w:asciiTheme="minorHAnsi" w:hAnsiTheme="minorHAnsi" w:cstheme="minorHAnsi"/>
          <w:sz w:val="22"/>
          <w:szCs w:val="22"/>
        </w:rPr>
        <w:t>We act with integrity to develop and apply our knowledge, skills and expertise to deliver high-quality service and impartial advice informed by evidence</w:t>
      </w:r>
    </w:p>
    <w:p w14:paraId="67F5C374" w14:textId="77777777" w:rsidR="00013DF9" w:rsidRPr="00FE2F97" w:rsidRDefault="00013DF9" w:rsidP="00013DF9">
      <w:pPr>
        <w:keepNext/>
        <w:pageBreakBefore/>
        <w:pBdr>
          <w:bottom w:val="single" w:sz="18" w:space="1" w:color="333399"/>
        </w:pBdr>
        <w:tabs>
          <w:tab w:val="left" w:pos="397"/>
          <w:tab w:val="left" w:pos="907"/>
          <w:tab w:val="left" w:pos="1134"/>
        </w:tabs>
        <w:spacing w:before="320" w:after="160"/>
        <w:outlineLvl w:val="0"/>
        <w:rPr>
          <w:rFonts w:ascii="Arial" w:hAnsi="Arial"/>
          <w:b/>
          <w:bCs/>
          <w:color w:val="333399"/>
          <w:sz w:val="32"/>
          <w:szCs w:val="32"/>
          <w:lang w:val="en-US"/>
        </w:rPr>
      </w:pPr>
      <w:r w:rsidRPr="00A6127B">
        <w:rPr>
          <w:rFonts w:ascii="Calibri" w:hAnsi="Calibri"/>
          <w:i/>
          <w:color w:val="FF0000"/>
          <w:sz w:val="22"/>
          <w:szCs w:val="22"/>
        </w:rPr>
        <w:t>Delete if</w:t>
      </w:r>
      <w:r>
        <w:rPr>
          <w:rFonts w:ascii="Calibri" w:hAnsi="Calibri"/>
          <w:i/>
          <w:color w:val="FF0000"/>
          <w:sz w:val="22"/>
          <w:szCs w:val="22"/>
        </w:rPr>
        <w:t xml:space="preserve"> not applicable:  </w:t>
      </w:r>
      <w:r w:rsidRPr="00FE2F97">
        <w:rPr>
          <w:rFonts w:ascii="Arial" w:hAnsi="Arial"/>
          <w:b/>
          <w:bCs/>
          <w:color w:val="333399"/>
          <w:sz w:val="32"/>
          <w:szCs w:val="32"/>
          <w:lang w:val="en-US"/>
        </w:rPr>
        <w:t xml:space="preserve">Appendix </w:t>
      </w:r>
      <w:r>
        <w:rPr>
          <w:rFonts w:ascii="Arial" w:hAnsi="Arial"/>
          <w:b/>
          <w:bCs/>
          <w:color w:val="333399"/>
          <w:sz w:val="32"/>
          <w:szCs w:val="32"/>
          <w:lang w:val="en-US"/>
        </w:rPr>
        <w:t>9</w:t>
      </w:r>
      <w:r w:rsidRPr="00FE2F97">
        <w:rPr>
          <w:rFonts w:ascii="Arial" w:hAnsi="Arial"/>
          <w:b/>
          <w:bCs/>
          <w:color w:val="333399"/>
          <w:sz w:val="32"/>
          <w:szCs w:val="32"/>
          <w:lang w:val="en-US"/>
        </w:rPr>
        <w:t>: Other background information sp</w:t>
      </w:r>
      <w:r>
        <w:rPr>
          <w:rFonts w:ascii="Arial" w:hAnsi="Arial"/>
          <w:b/>
          <w:bCs/>
          <w:color w:val="333399"/>
          <w:sz w:val="32"/>
          <w:szCs w:val="32"/>
          <w:lang w:val="en-US"/>
        </w:rPr>
        <w:t>ecific to this RFT</w:t>
      </w:r>
    </w:p>
    <w:p w14:paraId="4C439BE3" w14:textId="6C7F442C" w:rsidR="00654B5E" w:rsidRPr="00013DF9" w:rsidRDefault="00013DF9" w:rsidP="00013DF9">
      <w:pPr>
        <w:spacing w:after="200" w:line="276" w:lineRule="auto"/>
        <w:rPr>
          <w:rFonts w:asciiTheme="minorHAnsi" w:eastAsiaTheme="minorHAnsi" w:hAnsiTheme="minorHAnsi" w:cstheme="minorBidi"/>
          <w:sz w:val="22"/>
          <w:szCs w:val="22"/>
          <w:lang w:val="en-IE"/>
        </w:rPr>
      </w:pPr>
      <w:r>
        <w:rPr>
          <w:rFonts w:asciiTheme="minorHAnsi" w:eastAsiaTheme="minorHAnsi" w:hAnsiTheme="minorHAnsi" w:cstheme="minorBidi"/>
          <w:sz w:val="22"/>
          <w:szCs w:val="22"/>
          <w:lang w:val="en-IE"/>
        </w:rPr>
        <w:br w:type="page"/>
      </w:r>
    </w:p>
    <w:p w14:paraId="777D4A52" w14:textId="08CC5511" w:rsidR="00EF2642" w:rsidRDefault="00EF2642">
      <w:pPr>
        <w:spacing w:after="200" w:line="276" w:lineRule="auto"/>
        <w:rPr>
          <w:rFonts w:asciiTheme="minorHAnsi" w:eastAsiaTheme="minorHAnsi" w:hAnsiTheme="minorHAnsi" w:cstheme="minorBidi"/>
          <w:sz w:val="22"/>
          <w:szCs w:val="22"/>
          <w:lang w:val="en-IE"/>
        </w:rPr>
      </w:pPr>
      <w:r>
        <w:rPr>
          <w:rFonts w:asciiTheme="minorHAnsi" w:eastAsiaTheme="minorHAnsi" w:hAnsiTheme="minorHAnsi" w:cstheme="minorBidi"/>
          <w:sz w:val="22"/>
          <w:szCs w:val="22"/>
          <w:lang w:val="en-IE"/>
        </w:rPr>
        <w:br w:type="page"/>
      </w:r>
    </w:p>
    <w:p w14:paraId="45CB773B" w14:textId="77777777" w:rsidR="00EF2642" w:rsidRDefault="00EF2642">
      <w:pPr>
        <w:spacing w:after="200" w:line="276" w:lineRule="auto"/>
        <w:rPr>
          <w:rFonts w:asciiTheme="minorHAnsi" w:eastAsiaTheme="minorHAnsi" w:hAnsiTheme="minorHAnsi" w:cstheme="minorBidi"/>
          <w:b/>
          <w:bCs/>
          <w:color w:val="FF0000"/>
          <w:sz w:val="22"/>
          <w:szCs w:val="22"/>
          <w:u w:val="double"/>
          <w:lang w:val="en-IE"/>
        </w:rPr>
      </w:pPr>
    </w:p>
    <w:p w14:paraId="756A1BA7" w14:textId="77777777" w:rsidR="00EF2642" w:rsidRDefault="00EF2642">
      <w:pPr>
        <w:spacing w:after="200" w:line="276" w:lineRule="auto"/>
        <w:rPr>
          <w:rFonts w:asciiTheme="minorHAnsi" w:eastAsiaTheme="minorHAnsi" w:hAnsiTheme="minorHAnsi" w:cstheme="minorBidi"/>
          <w:b/>
          <w:bCs/>
          <w:color w:val="FF0000"/>
          <w:sz w:val="22"/>
          <w:szCs w:val="22"/>
          <w:u w:val="double"/>
          <w:lang w:val="en-IE"/>
        </w:rPr>
      </w:pPr>
    </w:p>
    <w:p w14:paraId="469F6F17" w14:textId="77777777" w:rsidR="00EF2642" w:rsidRDefault="00EF2642">
      <w:pPr>
        <w:spacing w:after="200" w:line="276" w:lineRule="auto"/>
        <w:rPr>
          <w:rFonts w:asciiTheme="minorHAnsi" w:eastAsiaTheme="minorHAnsi" w:hAnsiTheme="minorHAnsi" w:cstheme="minorBidi"/>
          <w:b/>
          <w:bCs/>
          <w:color w:val="FF0000"/>
          <w:sz w:val="22"/>
          <w:szCs w:val="22"/>
          <w:u w:val="double"/>
          <w:lang w:val="en-IE"/>
        </w:rPr>
      </w:pPr>
    </w:p>
    <w:p w14:paraId="21E81D48" w14:textId="02B3CBD5" w:rsidR="00345671" w:rsidRPr="00EF2642" w:rsidRDefault="00EF2642">
      <w:pPr>
        <w:spacing w:after="200" w:line="276" w:lineRule="auto"/>
        <w:rPr>
          <w:rFonts w:asciiTheme="minorHAnsi" w:eastAsiaTheme="minorHAnsi" w:hAnsiTheme="minorHAnsi" w:cstheme="minorBidi"/>
          <w:b/>
          <w:bCs/>
          <w:color w:val="FF0000"/>
          <w:sz w:val="22"/>
          <w:szCs w:val="22"/>
          <w:u w:val="double"/>
          <w:lang w:val="en-IE"/>
        </w:rPr>
      </w:pPr>
      <w:r w:rsidRPr="00EF2642">
        <w:rPr>
          <w:rFonts w:asciiTheme="minorHAnsi" w:eastAsiaTheme="minorHAnsi" w:hAnsiTheme="minorHAnsi" w:cstheme="minorBidi"/>
          <w:b/>
          <w:bCs/>
          <w:color w:val="FF0000"/>
          <w:sz w:val="22"/>
          <w:szCs w:val="22"/>
          <w:u w:val="double"/>
          <w:lang w:val="en-IE"/>
        </w:rPr>
        <w:t>END OF DOCUMENT</w:t>
      </w:r>
    </w:p>
    <w:sectPr w:rsidR="00345671" w:rsidRPr="00EF2642" w:rsidSect="00454E73">
      <w:pgSz w:w="11906" w:h="16838"/>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A9FE40" w14:textId="77777777" w:rsidR="00C2470C" w:rsidRDefault="00C2470C" w:rsidP="00F03F38">
      <w:r>
        <w:separator/>
      </w:r>
    </w:p>
  </w:endnote>
  <w:endnote w:type="continuationSeparator" w:id="0">
    <w:p w14:paraId="22A9FE41" w14:textId="77777777" w:rsidR="00C2470C" w:rsidRDefault="00C2470C" w:rsidP="00F03F3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onsolas">
    <w:panose1 w:val="020B0609020204030204"/>
    <w:charset w:val="00"/>
    <w:family w:val="modern"/>
    <w:pitch w:val="fixed"/>
    <w:sig w:usb0="E00006FF" w:usb1="0000FCFF" w:usb2="00000001" w:usb3="00000000" w:csb0="0000019F" w:csb1="00000000"/>
  </w:font>
  <w:font w:name="Aptos Narrow">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54485001"/>
      <w:docPartObj>
        <w:docPartGallery w:val="Page Numbers (Bottom of Page)"/>
        <w:docPartUnique/>
      </w:docPartObj>
    </w:sdtPr>
    <w:sdtEndPr>
      <w:rPr>
        <w:noProof/>
      </w:rPr>
    </w:sdtEndPr>
    <w:sdtContent>
      <w:p w14:paraId="57871485" w14:textId="45B7A557" w:rsidR="00B37353" w:rsidRDefault="00B37353">
        <w:pPr>
          <w:pStyle w:val="Footer"/>
        </w:pPr>
        <w:r>
          <w:t xml:space="preserve">Page | </w:t>
        </w:r>
        <w:r>
          <w:fldChar w:fldCharType="begin"/>
        </w:r>
        <w:r>
          <w:instrText xml:space="preserve"> PAGE   \* MERGEFORMAT </w:instrText>
        </w:r>
        <w:r>
          <w:fldChar w:fldCharType="separate"/>
        </w:r>
        <w:r>
          <w:rPr>
            <w:noProof/>
          </w:rPr>
          <w:t>2</w:t>
        </w:r>
        <w:r>
          <w:rPr>
            <w:noProof/>
          </w:rPr>
          <w:fldChar w:fldCharType="end"/>
        </w:r>
      </w:p>
    </w:sdtContent>
  </w:sdt>
  <w:p w14:paraId="3EADE1F7" w14:textId="77777777" w:rsidR="00B37353" w:rsidRDefault="00B3735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A9FE3E" w14:textId="77777777" w:rsidR="00C2470C" w:rsidRDefault="00C2470C" w:rsidP="00F03F38">
      <w:r>
        <w:separator/>
      </w:r>
    </w:p>
  </w:footnote>
  <w:footnote w:type="continuationSeparator" w:id="0">
    <w:p w14:paraId="22A9FE3F" w14:textId="77777777" w:rsidR="00C2470C" w:rsidRDefault="00C2470C" w:rsidP="00F03F3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0564D" w14:textId="677C983D" w:rsidR="00C2470C" w:rsidRDefault="00C2470C" w:rsidP="001D3A34">
    <w:pPr>
      <w:pStyle w:val="Header"/>
      <w:rPr>
        <w:sz w:val="14"/>
        <w:szCs w:val="14"/>
        <w:lang w:val="en-IE"/>
      </w:rPr>
    </w:pPr>
    <w:proofErr w:type="spellStart"/>
    <w:r>
      <w:rPr>
        <w:sz w:val="14"/>
        <w:szCs w:val="14"/>
        <w:lang w:val="en-IE"/>
      </w:rPr>
      <w:t>ICTGoodsRFT</w:t>
    </w:r>
    <w:proofErr w:type="spellEnd"/>
    <w:r>
      <w:rPr>
        <w:sz w:val="14"/>
        <w:szCs w:val="14"/>
        <w:lang w:val="en-IE"/>
      </w:rPr>
      <w:t xml:space="preserve"> </w:t>
    </w:r>
    <w:r w:rsidR="00654B5E">
      <w:rPr>
        <w:sz w:val="14"/>
        <w:szCs w:val="14"/>
        <w:lang w:val="en-IE"/>
      </w:rPr>
      <w:t>23/10/25</w:t>
    </w:r>
  </w:p>
  <w:p w14:paraId="531A9021" w14:textId="6B391111" w:rsidR="00C2470C" w:rsidRDefault="00C2470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387CDB"/>
    <w:multiLevelType w:val="hybridMultilevel"/>
    <w:tmpl w:val="6D8C36E4"/>
    <w:lvl w:ilvl="0" w:tplc="18090001">
      <w:start w:val="1"/>
      <w:numFmt w:val="bullet"/>
      <w:lvlText w:val=""/>
      <w:lvlJc w:val="left"/>
      <w:pPr>
        <w:ind w:left="720" w:hanging="360"/>
      </w:pPr>
      <w:rPr>
        <w:rFonts w:ascii="Symbol" w:hAnsi="Symbol"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 w15:restartNumberingAfterBreak="0">
    <w:nsid w:val="01571A50"/>
    <w:multiLevelType w:val="multilevel"/>
    <w:tmpl w:val="7C3217B6"/>
    <w:lvl w:ilvl="0">
      <w:start w:val="1"/>
      <w:numFmt w:val="bullet"/>
      <w:lvlText w:val=""/>
      <w:lvlJc w:val="left"/>
      <w:pPr>
        <w:tabs>
          <w:tab w:val="num" w:pos="720"/>
        </w:tabs>
        <w:ind w:left="720" w:hanging="360"/>
      </w:pPr>
      <w:rPr>
        <w:rFonts w:ascii="Symbol" w:hAnsi="Symbol" w:hint="default"/>
        <w:b w:val="0"/>
      </w:rPr>
    </w:lvl>
    <w:lvl w:ilvl="1">
      <w:start w:val="1"/>
      <w:numFmt w:val="decimal"/>
      <w:isLgl/>
      <w:lvlText w:val="%1.%2"/>
      <w:lvlJc w:val="left"/>
      <w:pPr>
        <w:tabs>
          <w:tab w:val="num" w:pos="1080"/>
        </w:tabs>
        <w:ind w:left="1080" w:hanging="720"/>
      </w:pPr>
      <w:rPr>
        <w:rFonts w:hint="default"/>
      </w:rPr>
    </w:lvl>
    <w:lvl w:ilvl="2">
      <w:start w:val="1"/>
      <w:numFmt w:val="decimal"/>
      <w:isLgl/>
      <w:lvlText w:val="%1.%2.%3"/>
      <w:lvlJc w:val="left"/>
      <w:pPr>
        <w:tabs>
          <w:tab w:val="num" w:pos="1080"/>
        </w:tabs>
        <w:ind w:left="1080" w:hanging="720"/>
      </w:pPr>
      <w:rPr>
        <w:rFonts w:hint="default"/>
      </w:rPr>
    </w:lvl>
    <w:lvl w:ilvl="3">
      <w:start w:val="1"/>
      <w:numFmt w:val="decimal"/>
      <w:isLgl/>
      <w:lvlText w:val="%1.%2.%3.%4"/>
      <w:lvlJc w:val="left"/>
      <w:pPr>
        <w:tabs>
          <w:tab w:val="num" w:pos="1080"/>
        </w:tabs>
        <w:ind w:left="1080" w:hanging="720"/>
      </w:pPr>
      <w:rPr>
        <w:rFonts w:hint="default"/>
      </w:rPr>
    </w:lvl>
    <w:lvl w:ilvl="4">
      <w:start w:val="1"/>
      <w:numFmt w:val="decimal"/>
      <w:isLgl/>
      <w:lvlText w:val="%1.%2.%3.%4.%5"/>
      <w:lvlJc w:val="left"/>
      <w:pPr>
        <w:tabs>
          <w:tab w:val="num" w:pos="1440"/>
        </w:tabs>
        <w:ind w:left="1440" w:hanging="1080"/>
      </w:pPr>
      <w:rPr>
        <w:rFonts w:hint="default"/>
      </w:rPr>
    </w:lvl>
    <w:lvl w:ilvl="5">
      <w:start w:val="1"/>
      <w:numFmt w:val="decimal"/>
      <w:isLgl/>
      <w:lvlText w:val="%1.%2.%3.%4.%5.%6"/>
      <w:lvlJc w:val="left"/>
      <w:pPr>
        <w:tabs>
          <w:tab w:val="num" w:pos="1440"/>
        </w:tabs>
        <w:ind w:left="1440" w:hanging="1080"/>
      </w:pPr>
      <w:rPr>
        <w:rFonts w:hint="default"/>
      </w:rPr>
    </w:lvl>
    <w:lvl w:ilvl="6">
      <w:start w:val="1"/>
      <w:numFmt w:val="decimal"/>
      <w:isLgl/>
      <w:lvlText w:val="%1.%2.%3.%4.%5.%6.%7"/>
      <w:lvlJc w:val="left"/>
      <w:pPr>
        <w:tabs>
          <w:tab w:val="num" w:pos="1800"/>
        </w:tabs>
        <w:ind w:left="1800" w:hanging="1440"/>
      </w:pPr>
      <w:rPr>
        <w:rFonts w:hint="default"/>
      </w:rPr>
    </w:lvl>
    <w:lvl w:ilvl="7">
      <w:start w:val="1"/>
      <w:numFmt w:val="decimal"/>
      <w:isLgl/>
      <w:lvlText w:val="%1.%2.%3.%4.%5.%6.%7.%8"/>
      <w:lvlJc w:val="left"/>
      <w:pPr>
        <w:tabs>
          <w:tab w:val="num" w:pos="1800"/>
        </w:tabs>
        <w:ind w:left="1800" w:hanging="1440"/>
      </w:pPr>
      <w:rPr>
        <w:rFonts w:hint="default"/>
      </w:rPr>
    </w:lvl>
    <w:lvl w:ilvl="8">
      <w:start w:val="1"/>
      <w:numFmt w:val="decimal"/>
      <w:isLgl/>
      <w:lvlText w:val="%1.%2.%3.%4.%5.%6.%7.%8.%9"/>
      <w:lvlJc w:val="left"/>
      <w:pPr>
        <w:tabs>
          <w:tab w:val="num" w:pos="2160"/>
        </w:tabs>
        <w:ind w:left="2160" w:hanging="1800"/>
      </w:pPr>
      <w:rPr>
        <w:rFonts w:hint="default"/>
      </w:rPr>
    </w:lvl>
  </w:abstractNum>
  <w:abstractNum w:abstractNumId="2"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5C87776"/>
    <w:multiLevelType w:val="hybridMultilevel"/>
    <w:tmpl w:val="A830AABA"/>
    <w:lvl w:ilvl="0" w:tplc="EBE44222">
      <w:start w:val="1"/>
      <w:numFmt w:val="lowerRoman"/>
      <w:lvlText w:val="(%1)"/>
      <w:lvlJc w:val="left"/>
      <w:pPr>
        <w:ind w:left="1080" w:hanging="72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4" w15:restartNumberingAfterBreak="0">
    <w:nsid w:val="08473FBF"/>
    <w:multiLevelType w:val="hybridMultilevel"/>
    <w:tmpl w:val="7FC085E6"/>
    <w:lvl w:ilvl="0" w:tplc="0409000F">
      <w:start w:val="1"/>
      <w:numFmt w:val="decimal"/>
      <w:lvlText w:val="%1."/>
      <w:lvlJc w:val="left"/>
      <w:pPr>
        <w:tabs>
          <w:tab w:val="num" w:pos="720"/>
        </w:tabs>
        <w:ind w:left="720" w:hanging="360"/>
      </w:pPr>
    </w:lvl>
    <w:lvl w:ilvl="1" w:tplc="0409000F">
      <w:start w:val="1"/>
      <w:numFmt w:val="decimal"/>
      <w:lvlText w:val="%2."/>
      <w:lvlJc w:val="left"/>
      <w:pPr>
        <w:tabs>
          <w:tab w:val="num" w:pos="720"/>
        </w:tabs>
        <w:ind w:left="72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 w15:restartNumberingAfterBreak="0">
    <w:nsid w:val="0D676170"/>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6" w15:restartNumberingAfterBreak="0">
    <w:nsid w:val="14D30913"/>
    <w:multiLevelType w:val="hybridMultilevel"/>
    <w:tmpl w:val="788CFBDE"/>
    <w:lvl w:ilvl="0" w:tplc="76E4ACAC">
      <w:start w:val="2"/>
      <w:numFmt w:val="lowerLetter"/>
      <w:lvlText w:val="(%1)"/>
      <w:lvlJc w:val="left"/>
      <w:pPr>
        <w:ind w:left="1116" w:firstLine="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85066DA"/>
    <w:multiLevelType w:val="hybridMultilevel"/>
    <w:tmpl w:val="FFD2ADE6"/>
    <w:lvl w:ilvl="0" w:tplc="BE346ECA">
      <w:start w:val="1"/>
      <w:numFmt w:val="lowerLetter"/>
      <w:lvlText w:val="(%1)"/>
      <w:lvlJc w:val="left"/>
      <w:pPr>
        <w:ind w:left="1764" w:firstLine="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B54A4BAA">
      <w:start w:val="1"/>
      <w:numFmt w:val="lowerLetter"/>
      <w:lvlText w:val="%2"/>
      <w:lvlJc w:val="left"/>
      <w:pPr>
        <w:ind w:left="244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2" w:tplc="27544CBC">
      <w:start w:val="1"/>
      <w:numFmt w:val="lowerRoman"/>
      <w:lvlText w:val="%3"/>
      <w:lvlJc w:val="left"/>
      <w:pPr>
        <w:ind w:left="316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3" w:tplc="17A20428">
      <w:start w:val="1"/>
      <w:numFmt w:val="decimal"/>
      <w:lvlText w:val="%4"/>
      <w:lvlJc w:val="left"/>
      <w:pPr>
        <w:ind w:left="388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4" w:tplc="D12E5600">
      <w:start w:val="1"/>
      <w:numFmt w:val="lowerLetter"/>
      <w:lvlText w:val="%5"/>
      <w:lvlJc w:val="left"/>
      <w:pPr>
        <w:ind w:left="460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5" w:tplc="9F502D5C">
      <w:start w:val="1"/>
      <w:numFmt w:val="lowerRoman"/>
      <w:lvlText w:val="%6"/>
      <w:lvlJc w:val="left"/>
      <w:pPr>
        <w:ind w:left="532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6" w:tplc="9CE0E9DE">
      <w:start w:val="1"/>
      <w:numFmt w:val="decimal"/>
      <w:lvlText w:val="%7"/>
      <w:lvlJc w:val="left"/>
      <w:pPr>
        <w:ind w:left="604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7" w:tplc="69E6FFAA">
      <w:start w:val="1"/>
      <w:numFmt w:val="lowerLetter"/>
      <w:lvlText w:val="%8"/>
      <w:lvlJc w:val="left"/>
      <w:pPr>
        <w:ind w:left="676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8" w:tplc="D3AAB73A">
      <w:start w:val="1"/>
      <w:numFmt w:val="lowerRoman"/>
      <w:lvlText w:val="%9"/>
      <w:lvlJc w:val="left"/>
      <w:pPr>
        <w:ind w:left="7488"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abstractNum>
  <w:abstractNum w:abstractNumId="8" w15:restartNumberingAfterBreak="0">
    <w:nsid w:val="19620834"/>
    <w:multiLevelType w:val="multilevel"/>
    <w:tmpl w:val="536A8FFE"/>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9" w15:restartNumberingAfterBreak="0">
    <w:nsid w:val="1B362E2E"/>
    <w:multiLevelType w:val="hybridMultilevel"/>
    <w:tmpl w:val="8E06DFEC"/>
    <w:lvl w:ilvl="0" w:tplc="AB02121A">
      <w:start w:val="1"/>
      <w:numFmt w:val="lowerRoman"/>
      <w:lvlText w:val="(%1)"/>
      <w:lvlJc w:val="left"/>
      <w:pPr>
        <w:ind w:left="720" w:hanging="720"/>
      </w:p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0" w15:restartNumberingAfterBreak="0">
    <w:nsid w:val="22B403C9"/>
    <w:multiLevelType w:val="hybridMultilevel"/>
    <w:tmpl w:val="91142A3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23A2343E"/>
    <w:multiLevelType w:val="hybridMultilevel"/>
    <w:tmpl w:val="9EFE16A2"/>
    <w:lvl w:ilvl="0" w:tplc="4B1A8500">
      <w:start w:val="1"/>
      <w:numFmt w:val="decimal"/>
      <w:lvlText w:val="2.%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3C61B6C"/>
    <w:multiLevelType w:val="hybridMultilevel"/>
    <w:tmpl w:val="F750575A"/>
    <w:lvl w:ilvl="0" w:tplc="EB6E9462">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52E1AD8"/>
    <w:multiLevelType w:val="hybridMultilevel"/>
    <w:tmpl w:val="13DAEC86"/>
    <w:lvl w:ilvl="0" w:tplc="18090003">
      <w:start w:val="1"/>
      <w:numFmt w:val="bullet"/>
      <w:lvlText w:val="o"/>
      <w:lvlJc w:val="left"/>
      <w:pPr>
        <w:ind w:left="1837" w:hanging="360"/>
      </w:pPr>
      <w:rPr>
        <w:rFonts w:ascii="Courier New" w:hAnsi="Courier New" w:cs="Courier New" w:hint="default"/>
        <w:color w:val="000000"/>
      </w:rPr>
    </w:lvl>
    <w:lvl w:ilvl="1" w:tplc="18090003" w:tentative="1">
      <w:start w:val="1"/>
      <w:numFmt w:val="bullet"/>
      <w:lvlText w:val="o"/>
      <w:lvlJc w:val="left"/>
      <w:pPr>
        <w:ind w:left="2557" w:hanging="360"/>
      </w:pPr>
      <w:rPr>
        <w:rFonts w:ascii="Courier New" w:hAnsi="Courier New" w:cs="Courier New" w:hint="default"/>
      </w:rPr>
    </w:lvl>
    <w:lvl w:ilvl="2" w:tplc="18090005" w:tentative="1">
      <w:start w:val="1"/>
      <w:numFmt w:val="bullet"/>
      <w:lvlText w:val=""/>
      <w:lvlJc w:val="left"/>
      <w:pPr>
        <w:ind w:left="3277" w:hanging="360"/>
      </w:pPr>
      <w:rPr>
        <w:rFonts w:ascii="Wingdings" w:hAnsi="Wingdings" w:hint="default"/>
      </w:rPr>
    </w:lvl>
    <w:lvl w:ilvl="3" w:tplc="18090001" w:tentative="1">
      <w:start w:val="1"/>
      <w:numFmt w:val="bullet"/>
      <w:lvlText w:val=""/>
      <w:lvlJc w:val="left"/>
      <w:pPr>
        <w:ind w:left="3997" w:hanging="360"/>
      </w:pPr>
      <w:rPr>
        <w:rFonts w:ascii="Symbol" w:hAnsi="Symbol" w:hint="default"/>
      </w:rPr>
    </w:lvl>
    <w:lvl w:ilvl="4" w:tplc="18090003" w:tentative="1">
      <w:start w:val="1"/>
      <w:numFmt w:val="bullet"/>
      <w:lvlText w:val="o"/>
      <w:lvlJc w:val="left"/>
      <w:pPr>
        <w:ind w:left="4717" w:hanging="360"/>
      </w:pPr>
      <w:rPr>
        <w:rFonts w:ascii="Courier New" w:hAnsi="Courier New" w:cs="Courier New" w:hint="default"/>
      </w:rPr>
    </w:lvl>
    <w:lvl w:ilvl="5" w:tplc="18090005" w:tentative="1">
      <w:start w:val="1"/>
      <w:numFmt w:val="bullet"/>
      <w:lvlText w:val=""/>
      <w:lvlJc w:val="left"/>
      <w:pPr>
        <w:ind w:left="5437" w:hanging="360"/>
      </w:pPr>
      <w:rPr>
        <w:rFonts w:ascii="Wingdings" w:hAnsi="Wingdings" w:hint="default"/>
      </w:rPr>
    </w:lvl>
    <w:lvl w:ilvl="6" w:tplc="18090001" w:tentative="1">
      <w:start w:val="1"/>
      <w:numFmt w:val="bullet"/>
      <w:lvlText w:val=""/>
      <w:lvlJc w:val="left"/>
      <w:pPr>
        <w:ind w:left="6157" w:hanging="360"/>
      </w:pPr>
      <w:rPr>
        <w:rFonts w:ascii="Symbol" w:hAnsi="Symbol" w:hint="default"/>
      </w:rPr>
    </w:lvl>
    <w:lvl w:ilvl="7" w:tplc="18090003" w:tentative="1">
      <w:start w:val="1"/>
      <w:numFmt w:val="bullet"/>
      <w:lvlText w:val="o"/>
      <w:lvlJc w:val="left"/>
      <w:pPr>
        <w:ind w:left="6877" w:hanging="360"/>
      </w:pPr>
      <w:rPr>
        <w:rFonts w:ascii="Courier New" w:hAnsi="Courier New" w:cs="Courier New" w:hint="default"/>
      </w:rPr>
    </w:lvl>
    <w:lvl w:ilvl="8" w:tplc="18090005" w:tentative="1">
      <w:start w:val="1"/>
      <w:numFmt w:val="bullet"/>
      <w:lvlText w:val=""/>
      <w:lvlJc w:val="left"/>
      <w:pPr>
        <w:ind w:left="7597" w:hanging="360"/>
      </w:pPr>
      <w:rPr>
        <w:rFonts w:ascii="Wingdings" w:hAnsi="Wingdings" w:hint="default"/>
      </w:rPr>
    </w:lvl>
  </w:abstractNum>
  <w:abstractNum w:abstractNumId="14" w15:restartNumberingAfterBreak="0">
    <w:nsid w:val="26716E6E"/>
    <w:multiLevelType w:val="multilevel"/>
    <w:tmpl w:val="0E485626"/>
    <w:lvl w:ilvl="0">
      <w:start w:val="1"/>
      <w:numFmt w:val="decimal"/>
      <w:lvlText w:val="%1."/>
      <w:lvlJc w:val="left"/>
      <w:pPr>
        <w:tabs>
          <w:tab w:val="num" w:pos="720"/>
        </w:tabs>
        <w:ind w:left="720" w:hanging="360"/>
      </w:pPr>
      <w:rPr>
        <w:rFonts w:hint="default"/>
      </w:rPr>
    </w:lvl>
    <w:lvl w:ilvl="1">
      <w:start w:val="1"/>
      <w:numFmt w:val="decimal"/>
      <w:isLgl/>
      <w:lvlText w:val="%1.%2"/>
      <w:lvlJc w:val="left"/>
      <w:pPr>
        <w:tabs>
          <w:tab w:val="num" w:pos="1080"/>
        </w:tabs>
        <w:ind w:left="1080" w:hanging="720"/>
      </w:pPr>
      <w:rPr>
        <w:rFonts w:hint="default"/>
      </w:rPr>
    </w:lvl>
    <w:lvl w:ilvl="2">
      <w:start w:val="1"/>
      <w:numFmt w:val="decimal"/>
      <w:isLgl/>
      <w:lvlText w:val="%1.%2.%3"/>
      <w:lvlJc w:val="left"/>
      <w:pPr>
        <w:tabs>
          <w:tab w:val="num" w:pos="1080"/>
        </w:tabs>
        <w:ind w:left="1080" w:hanging="720"/>
      </w:pPr>
      <w:rPr>
        <w:rFonts w:hint="default"/>
      </w:rPr>
    </w:lvl>
    <w:lvl w:ilvl="3">
      <w:start w:val="1"/>
      <w:numFmt w:val="decimal"/>
      <w:isLgl/>
      <w:lvlText w:val="%1.%2.%3.%4"/>
      <w:lvlJc w:val="left"/>
      <w:pPr>
        <w:tabs>
          <w:tab w:val="num" w:pos="1080"/>
        </w:tabs>
        <w:ind w:left="1080" w:hanging="720"/>
      </w:pPr>
      <w:rPr>
        <w:rFonts w:hint="default"/>
      </w:rPr>
    </w:lvl>
    <w:lvl w:ilvl="4">
      <w:start w:val="1"/>
      <w:numFmt w:val="decimal"/>
      <w:isLgl/>
      <w:lvlText w:val="%1.%2.%3.%4.%5"/>
      <w:lvlJc w:val="left"/>
      <w:pPr>
        <w:tabs>
          <w:tab w:val="num" w:pos="1440"/>
        </w:tabs>
        <w:ind w:left="1440" w:hanging="1080"/>
      </w:pPr>
      <w:rPr>
        <w:rFonts w:hint="default"/>
      </w:rPr>
    </w:lvl>
    <w:lvl w:ilvl="5">
      <w:start w:val="1"/>
      <w:numFmt w:val="decimal"/>
      <w:isLgl/>
      <w:lvlText w:val="%1.%2.%3.%4.%5.%6"/>
      <w:lvlJc w:val="left"/>
      <w:pPr>
        <w:tabs>
          <w:tab w:val="num" w:pos="1440"/>
        </w:tabs>
        <w:ind w:left="1440" w:hanging="1080"/>
      </w:pPr>
      <w:rPr>
        <w:rFonts w:hint="default"/>
      </w:rPr>
    </w:lvl>
    <w:lvl w:ilvl="6">
      <w:start w:val="1"/>
      <w:numFmt w:val="decimal"/>
      <w:isLgl/>
      <w:lvlText w:val="%1.%2.%3.%4.%5.%6.%7"/>
      <w:lvlJc w:val="left"/>
      <w:pPr>
        <w:tabs>
          <w:tab w:val="num" w:pos="1800"/>
        </w:tabs>
        <w:ind w:left="1800" w:hanging="1440"/>
      </w:pPr>
      <w:rPr>
        <w:rFonts w:hint="default"/>
      </w:rPr>
    </w:lvl>
    <w:lvl w:ilvl="7">
      <w:start w:val="1"/>
      <w:numFmt w:val="decimal"/>
      <w:isLgl/>
      <w:lvlText w:val="%1.%2.%3.%4.%5.%6.%7.%8"/>
      <w:lvlJc w:val="left"/>
      <w:pPr>
        <w:tabs>
          <w:tab w:val="num" w:pos="1800"/>
        </w:tabs>
        <w:ind w:left="1800" w:hanging="1440"/>
      </w:pPr>
      <w:rPr>
        <w:rFonts w:hint="default"/>
      </w:rPr>
    </w:lvl>
    <w:lvl w:ilvl="8">
      <w:start w:val="1"/>
      <w:numFmt w:val="decimal"/>
      <w:isLgl/>
      <w:lvlText w:val="%1.%2.%3.%4.%5.%6.%7.%8.%9"/>
      <w:lvlJc w:val="left"/>
      <w:pPr>
        <w:tabs>
          <w:tab w:val="num" w:pos="2160"/>
        </w:tabs>
        <w:ind w:left="2160" w:hanging="1800"/>
      </w:pPr>
      <w:rPr>
        <w:rFonts w:hint="default"/>
      </w:rPr>
    </w:lvl>
  </w:abstractNum>
  <w:abstractNum w:abstractNumId="15" w15:restartNumberingAfterBreak="0">
    <w:nsid w:val="27692F81"/>
    <w:multiLevelType w:val="multilevel"/>
    <w:tmpl w:val="536A8FFE"/>
    <w:lvl w:ilvl="0">
      <w:start w:val="4"/>
      <w:numFmt w:val="decimal"/>
      <w:lvlText w:val="%1"/>
      <w:lvlJc w:val="left"/>
      <w:pPr>
        <w:tabs>
          <w:tab w:val="num" w:pos="360"/>
        </w:tabs>
        <w:ind w:left="360" w:hanging="360"/>
      </w:pPr>
      <w:rPr>
        <w:rFonts w:cs="Times New Roman" w:hint="default"/>
      </w:rPr>
    </w:lvl>
    <w:lvl w:ilvl="1">
      <w:start w:val="1"/>
      <w:numFmt w:val="decimal"/>
      <w:lvlText w:val="%1.%2"/>
      <w:lvlJc w:val="left"/>
      <w:pPr>
        <w:tabs>
          <w:tab w:val="num" w:pos="360"/>
        </w:tabs>
        <w:ind w:left="360" w:hanging="36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16" w15:restartNumberingAfterBreak="0">
    <w:nsid w:val="278A025B"/>
    <w:multiLevelType w:val="hybridMultilevel"/>
    <w:tmpl w:val="23F263E4"/>
    <w:lvl w:ilvl="0" w:tplc="BE346ECA">
      <w:start w:val="1"/>
      <w:numFmt w:val="lowerLetter"/>
      <w:lvlText w:val="(%1)"/>
      <w:lvlJc w:val="left"/>
      <w:pPr>
        <w:ind w:left="736" w:hanging="36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18090019" w:tentative="1">
      <w:start w:val="1"/>
      <w:numFmt w:val="lowerLetter"/>
      <w:lvlText w:val="%2."/>
      <w:lvlJc w:val="left"/>
      <w:pPr>
        <w:ind w:left="1456" w:hanging="360"/>
      </w:pPr>
    </w:lvl>
    <w:lvl w:ilvl="2" w:tplc="1809001B" w:tentative="1">
      <w:start w:val="1"/>
      <w:numFmt w:val="lowerRoman"/>
      <w:lvlText w:val="%3."/>
      <w:lvlJc w:val="right"/>
      <w:pPr>
        <w:ind w:left="2176" w:hanging="180"/>
      </w:pPr>
    </w:lvl>
    <w:lvl w:ilvl="3" w:tplc="1809000F" w:tentative="1">
      <w:start w:val="1"/>
      <w:numFmt w:val="decimal"/>
      <w:lvlText w:val="%4."/>
      <w:lvlJc w:val="left"/>
      <w:pPr>
        <w:ind w:left="2896" w:hanging="360"/>
      </w:pPr>
    </w:lvl>
    <w:lvl w:ilvl="4" w:tplc="18090019" w:tentative="1">
      <w:start w:val="1"/>
      <w:numFmt w:val="lowerLetter"/>
      <w:lvlText w:val="%5."/>
      <w:lvlJc w:val="left"/>
      <w:pPr>
        <w:ind w:left="3616" w:hanging="360"/>
      </w:pPr>
    </w:lvl>
    <w:lvl w:ilvl="5" w:tplc="1809001B" w:tentative="1">
      <w:start w:val="1"/>
      <w:numFmt w:val="lowerRoman"/>
      <w:lvlText w:val="%6."/>
      <w:lvlJc w:val="right"/>
      <w:pPr>
        <w:ind w:left="4336" w:hanging="180"/>
      </w:pPr>
    </w:lvl>
    <w:lvl w:ilvl="6" w:tplc="1809000F" w:tentative="1">
      <w:start w:val="1"/>
      <w:numFmt w:val="decimal"/>
      <w:lvlText w:val="%7."/>
      <w:lvlJc w:val="left"/>
      <w:pPr>
        <w:ind w:left="5056" w:hanging="360"/>
      </w:pPr>
    </w:lvl>
    <w:lvl w:ilvl="7" w:tplc="18090019" w:tentative="1">
      <w:start w:val="1"/>
      <w:numFmt w:val="lowerLetter"/>
      <w:lvlText w:val="%8."/>
      <w:lvlJc w:val="left"/>
      <w:pPr>
        <w:ind w:left="5776" w:hanging="360"/>
      </w:pPr>
    </w:lvl>
    <w:lvl w:ilvl="8" w:tplc="1809001B" w:tentative="1">
      <w:start w:val="1"/>
      <w:numFmt w:val="lowerRoman"/>
      <w:lvlText w:val="%9."/>
      <w:lvlJc w:val="right"/>
      <w:pPr>
        <w:ind w:left="6496" w:hanging="180"/>
      </w:pPr>
    </w:lvl>
  </w:abstractNum>
  <w:abstractNum w:abstractNumId="17" w15:restartNumberingAfterBreak="0">
    <w:nsid w:val="27A81896"/>
    <w:multiLevelType w:val="hybridMultilevel"/>
    <w:tmpl w:val="43846996"/>
    <w:lvl w:ilvl="0" w:tplc="18090001">
      <w:start w:val="1"/>
      <w:numFmt w:val="bullet"/>
      <w:lvlText w:val=""/>
      <w:lvlJc w:val="left"/>
      <w:pPr>
        <w:ind w:left="1069" w:hanging="360"/>
      </w:pPr>
      <w:rPr>
        <w:rFonts w:ascii="Symbol" w:hAnsi="Symbol" w:hint="default"/>
      </w:rPr>
    </w:lvl>
    <w:lvl w:ilvl="1" w:tplc="18090003" w:tentative="1">
      <w:start w:val="1"/>
      <w:numFmt w:val="bullet"/>
      <w:lvlText w:val="o"/>
      <w:lvlJc w:val="left"/>
      <w:pPr>
        <w:ind w:left="1789" w:hanging="360"/>
      </w:pPr>
      <w:rPr>
        <w:rFonts w:ascii="Courier New" w:hAnsi="Courier New" w:cs="Courier New" w:hint="default"/>
      </w:rPr>
    </w:lvl>
    <w:lvl w:ilvl="2" w:tplc="18090005" w:tentative="1">
      <w:start w:val="1"/>
      <w:numFmt w:val="bullet"/>
      <w:lvlText w:val=""/>
      <w:lvlJc w:val="left"/>
      <w:pPr>
        <w:ind w:left="2509" w:hanging="360"/>
      </w:pPr>
      <w:rPr>
        <w:rFonts w:ascii="Wingdings" w:hAnsi="Wingdings" w:hint="default"/>
      </w:rPr>
    </w:lvl>
    <w:lvl w:ilvl="3" w:tplc="18090001" w:tentative="1">
      <w:start w:val="1"/>
      <w:numFmt w:val="bullet"/>
      <w:lvlText w:val=""/>
      <w:lvlJc w:val="left"/>
      <w:pPr>
        <w:ind w:left="3229" w:hanging="360"/>
      </w:pPr>
      <w:rPr>
        <w:rFonts w:ascii="Symbol" w:hAnsi="Symbol" w:hint="default"/>
      </w:rPr>
    </w:lvl>
    <w:lvl w:ilvl="4" w:tplc="18090003" w:tentative="1">
      <w:start w:val="1"/>
      <w:numFmt w:val="bullet"/>
      <w:lvlText w:val="o"/>
      <w:lvlJc w:val="left"/>
      <w:pPr>
        <w:ind w:left="3949" w:hanging="360"/>
      </w:pPr>
      <w:rPr>
        <w:rFonts w:ascii="Courier New" w:hAnsi="Courier New" w:cs="Courier New" w:hint="default"/>
      </w:rPr>
    </w:lvl>
    <w:lvl w:ilvl="5" w:tplc="18090005" w:tentative="1">
      <w:start w:val="1"/>
      <w:numFmt w:val="bullet"/>
      <w:lvlText w:val=""/>
      <w:lvlJc w:val="left"/>
      <w:pPr>
        <w:ind w:left="4669" w:hanging="360"/>
      </w:pPr>
      <w:rPr>
        <w:rFonts w:ascii="Wingdings" w:hAnsi="Wingdings" w:hint="default"/>
      </w:rPr>
    </w:lvl>
    <w:lvl w:ilvl="6" w:tplc="18090001" w:tentative="1">
      <w:start w:val="1"/>
      <w:numFmt w:val="bullet"/>
      <w:lvlText w:val=""/>
      <w:lvlJc w:val="left"/>
      <w:pPr>
        <w:ind w:left="5389" w:hanging="360"/>
      </w:pPr>
      <w:rPr>
        <w:rFonts w:ascii="Symbol" w:hAnsi="Symbol" w:hint="default"/>
      </w:rPr>
    </w:lvl>
    <w:lvl w:ilvl="7" w:tplc="18090003" w:tentative="1">
      <w:start w:val="1"/>
      <w:numFmt w:val="bullet"/>
      <w:lvlText w:val="o"/>
      <w:lvlJc w:val="left"/>
      <w:pPr>
        <w:ind w:left="6109" w:hanging="360"/>
      </w:pPr>
      <w:rPr>
        <w:rFonts w:ascii="Courier New" w:hAnsi="Courier New" w:cs="Courier New" w:hint="default"/>
      </w:rPr>
    </w:lvl>
    <w:lvl w:ilvl="8" w:tplc="18090005" w:tentative="1">
      <w:start w:val="1"/>
      <w:numFmt w:val="bullet"/>
      <w:lvlText w:val=""/>
      <w:lvlJc w:val="left"/>
      <w:pPr>
        <w:ind w:left="6829" w:hanging="360"/>
      </w:pPr>
      <w:rPr>
        <w:rFonts w:ascii="Wingdings" w:hAnsi="Wingdings" w:hint="default"/>
      </w:rPr>
    </w:lvl>
  </w:abstractNum>
  <w:abstractNum w:abstractNumId="18" w15:restartNumberingAfterBreak="0">
    <w:nsid w:val="2AA0786C"/>
    <w:multiLevelType w:val="hybridMultilevel"/>
    <w:tmpl w:val="073829EA"/>
    <w:lvl w:ilvl="0" w:tplc="F19479D8">
      <w:start w:val="1"/>
      <w:numFmt w:val="bullet"/>
      <w:lvlText w:val=""/>
      <w:lvlJc w:val="left"/>
      <w:pPr>
        <w:tabs>
          <w:tab w:val="num" w:pos="1080"/>
        </w:tabs>
        <w:ind w:left="1080" w:hanging="360"/>
      </w:pPr>
      <w:rPr>
        <w:rFonts w:ascii="Symbol" w:hAnsi="Symbol" w:hint="default"/>
        <w:color w:val="000000"/>
      </w:rPr>
    </w:lvl>
    <w:lvl w:ilvl="1" w:tplc="18090001">
      <w:start w:val="1"/>
      <w:numFmt w:val="bullet"/>
      <w:lvlText w:val=""/>
      <w:lvlJc w:val="left"/>
      <w:pPr>
        <w:tabs>
          <w:tab w:val="num" w:pos="1837"/>
        </w:tabs>
        <w:ind w:left="1837" w:hanging="397"/>
      </w:pPr>
      <w:rPr>
        <w:rFonts w:ascii="Symbol" w:hAnsi="Symbol" w:hint="default"/>
        <w:color w:val="000000"/>
      </w:rPr>
    </w:lvl>
    <w:lvl w:ilvl="2" w:tplc="18090005">
      <w:start w:val="1"/>
      <w:numFmt w:val="bullet"/>
      <w:lvlText w:val=""/>
      <w:lvlJc w:val="left"/>
      <w:pPr>
        <w:tabs>
          <w:tab w:val="num" w:pos="2520"/>
        </w:tabs>
        <w:ind w:left="2520" w:hanging="360"/>
      </w:pPr>
      <w:rPr>
        <w:rFonts w:ascii="Wingdings" w:hAnsi="Wingdings" w:hint="default"/>
      </w:rPr>
    </w:lvl>
    <w:lvl w:ilvl="3" w:tplc="18090001" w:tentative="1">
      <w:start w:val="1"/>
      <w:numFmt w:val="bullet"/>
      <w:lvlText w:val=""/>
      <w:lvlJc w:val="left"/>
      <w:pPr>
        <w:tabs>
          <w:tab w:val="num" w:pos="3240"/>
        </w:tabs>
        <w:ind w:left="3240" w:hanging="360"/>
      </w:pPr>
      <w:rPr>
        <w:rFonts w:ascii="Symbol" w:hAnsi="Symbol" w:hint="default"/>
      </w:rPr>
    </w:lvl>
    <w:lvl w:ilvl="4" w:tplc="18090003" w:tentative="1">
      <w:start w:val="1"/>
      <w:numFmt w:val="bullet"/>
      <w:lvlText w:val="o"/>
      <w:lvlJc w:val="left"/>
      <w:pPr>
        <w:tabs>
          <w:tab w:val="num" w:pos="3960"/>
        </w:tabs>
        <w:ind w:left="3960" w:hanging="360"/>
      </w:pPr>
      <w:rPr>
        <w:rFonts w:ascii="Courier New" w:hAnsi="Courier New" w:cs="Courier New" w:hint="default"/>
      </w:rPr>
    </w:lvl>
    <w:lvl w:ilvl="5" w:tplc="18090005" w:tentative="1">
      <w:start w:val="1"/>
      <w:numFmt w:val="bullet"/>
      <w:lvlText w:val=""/>
      <w:lvlJc w:val="left"/>
      <w:pPr>
        <w:tabs>
          <w:tab w:val="num" w:pos="4680"/>
        </w:tabs>
        <w:ind w:left="4680" w:hanging="360"/>
      </w:pPr>
      <w:rPr>
        <w:rFonts w:ascii="Wingdings" w:hAnsi="Wingdings" w:hint="default"/>
      </w:rPr>
    </w:lvl>
    <w:lvl w:ilvl="6" w:tplc="18090001" w:tentative="1">
      <w:start w:val="1"/>
      <w:numFmt w:val="bullet"/>
      <w:lvlText w:val=""/>
      <w:lvlJc w:val="left"/>
      <w:pPr>
        <w:tabs>
          <w:tab w:val="num" w:pos="5400"/>
        </w:tabs>
        <w:ind w:left="5400" w:hanging="360"/>
      </w:pPr>
      <w:rPr>
        <w:rFonts w:ascii="Symbol" w:hAnsi="Symbol" w:hint="default"/>
      </w:rPr>
    </w:lvl>
    <w:lvl w:ilvl="7" w:tplc="18090003" w:tentative="1">
      <w:start w:val="1"/>
      <w:numFmt w:val="bullet"/>
      <w:lvlText w:val="o"/>
      <w:lvlJc w:val="left"/>
      <w:pPr>
        <w:tabs>
          <w:tab w:val="num" w:pos="6120"/>
        </w:tabs>
        <w:ind w:left="6120" w:hanging="360"/>
      </w:pPr>
      <w:rPr>
        <w:rFonts w:ascii="Courier New" w:hAnsi="Courier New" w:cs="Courier New" w:hint="default"/>
      </w:rPr>
    </w:lvl>
    <w:lvl w:ilvl="8" w:tplc="18090005" w:tentative="1">
      <w:start w:val="1"/>
      <w:numFmt w:val="bullet"/>
      <w:lvlText w:val=""/>
      <w:lvlJc w:val="left"/>
      <w:pPr>
        <w:tabs>
          <w:tab w:val="num" w:pos="6840"/>
        </w:tabs>
        <w:ind w:left="6840" w:hanging="360"/>
      </w:pPr>
      <w:rPr>
        <w:rFonts w:ascii="Wingdings" w:hAnsi="Wingdings" w:hint="default"/>
      </w:rPr>
    </w:lvl>
  </w:abstractNum>
  <w:abstractNum w:abstractNumId="19" w15:restartNumberingAfterBreak="0">
    <w:nsid w:val="2C9F1A2B"/>
    <w:multiLevelType w:val="hybridMultilevel"/>
    <w:tmpl w:val="4630FC62"/>
    <w:lvl w:ilvl="0" w:tplc="A6A8F930">
      <w:start w:val="1"/>
      <w:numFmt w:val="lowerRoman"/>
      <w:lvlText w:val="(%1)"/>
      <w:lvlJc w:val="left"/>
      <w:pPr>
        <w:ind w:left="1098" w:hanging="720"/>
      </w:pPr>
    </w:lvl>
    <w:lvl w:ilvl="1" w:tplc="18090019">
      <w:start w:val="1"/>
      <w:numFmt w:val="lowerLetter"/>
      <w:lvlText w:val="%2."/>
      <w:lvlJc w:val="left"/>
      <w:pPr>
        <w:ind w:left="1458" w:hanging="360"/>
      </w:pPr>
    </w:lvl>
    <w:lvl w:ilvl="2" w:tplc="1809001B">
      <w:start w:val="1"/>
      <w:numFmt w:val="lowerRoman"/>
      <w:lvlText w:val="%3."/>
      <w:lvlJc w:val="right"/>
      <w:pPr>
        <w:ind w:left="2178" w:hanging="180"/>
      </w:pPr>
    </w:lvl>
    <w:lvl w:ilvl="3" w:tplc="1809000F">
      <w:start w:val="1"/>
      <w:numFmt w:val="decimal"/>
      <w:lvlText w:val="%4."/>
      <w:lvlJc w:val="left"/>
      <w:pPr>
        <w:ind w:left="2898" w:hanging="360"/>
      </w:pPr>
    </w:lvl>
    <w:lvl w:ilvl="4" w:tplc="18090019">
      <w:start w:val="1"/>
      <w:numFmt w:val="lowerLetter"/>
      <w:lvlText w:val="%5."/>
      <w:lvlJc w:val="left"/>
      <w:pPr>
        <w:ind w:left="3618" w:hanging="360"/>
      </w:pPr>
    </w:lvl>
    <w:lvl w:ilvl="5" w:tplc="1809001B">
      <w:start w:val="1"/>
      <w:numFmt w:val="lowerRoman"/>
      <w:lvlText w:val="%6."/>
      <w:lvlJc w:val="right"/>
      <w:pPr>
        <w:ind w:left="4338" w:hanging="180"/>
      </w:pPr>
    </w:lvl>
    <w:lvl w:ilvl="6" w:tplc="1809000F">
      <w:start w:val="1"/>
      <w:numFmt w:val="decimal"/>
      <w:lvlText w:val="%7."/>
      <w:lvlJc w:val="left"/>
      <w:pPr>
        <w:ind w:left="5058" w:hanging="360"/>
      </w:pPr>
    </w:lvl>
    <w:lvl w:ilvl="7" w:tplc="18090019">
      <w:start w:val="1"/>
      <w:numFmt w:val="lowerLetter"/>
      <w:lvlText w:val="%8."/>
      <w:lvlJc w:val="left"/>
      <w:pPr>
        <w:ind w:left="5778" w:hanging="360"/>
      </w:pPr>
    </w:lvl>
    <w:lvl w:ilvl="8" w:tplc="1809001B">
      <w:start w:val="1"/>
      <w:numFmt w:val="lowerRoman"/>
      <w:lvlText w:val="%9."/>
      <w:lvlJc w:val="right"/>
      <w:pPr>
        <w:ind w:left="6498" w:hanging="180"/>
      </w:pPr>
    </w:lvl>
  </w:abstractNum>
  <w:abstractNum w:abstractNumId="20" w15:restartNumberingAfterBreak="0">
    <w:nsid w:val="2D0710E6"/>
    <w:multiLevelType w:val="hybridMultilevel"/>
    <w:tmpl w:val="2A14992A"/>
    <w:lvl w:ilvl="0" w:tplc="FFFFFFFF">
      <w:start w:val="1"/>
      <w:numFmt w:val="lowerLetter"/>
      <w:lvlText w:val="(%1)"/>
      <w:lvlJc w:val="left"/>
      <w:pPr>
        <w:ind w:left="1116" w:firstLine="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FFFFFFFF">
      <w:start w:val="1"/>
      <w:numFmt w:val="lowerLetter"/>
      <w:lvlText w:val="%2"/>
      <w:lvlJc w:val="left"/>
      <w:pPr>
        <w:ind w:left="180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2" w:tplc="FFFFFFFF">
      <w:start w:val="1"/>
      <w:numFmt w:val="lowerRoman"/>
      <w:lvlText w:val="%3"/>
      <w:lvlJc w:val="left"/>
      <w:pPr>
        <w:ind w:left="252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3" w:tplc="FFFFFFFF">
      <w:start w:val="1"/>
      <w:numFmt w:val="decimal"/>
      <w:lvlText w:val="%4"/>
      <w:lvlJc w:val="left"/>
      <w:pPr>
        <w:ind w:left="324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4" w:tplc="FFFFFFFF">
      <w:start w:val="1"/>
      <w:numFmt w:val="lowerLetter"/>
      <w:lvlText w:val="%5"/>
      <w:lvlJc w:val="left"/>
      <w:pPr>
        <w:ind w:left="396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5" w:tplc="FFFFFFFF">
      <w:start w:val="1"/>
      <w:numFmt w:val="lowerRoman"/>
      <w:lvlText w:val="%6"/>
      <w:lvlJc w:val="left"/>
      <w:pPr>
        <w:ind w:left="468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6" w:tplc="FFFFFFFF">
      <w:start w:val="1"/>
      <w:numFmt w:val="decimal"/>
      <w:lvlText w:val="%7"/>
      <w:lvlJc w:val="left"/>
      <w:pPr>
        <w:ind w:left="540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7" w:tplc="FFFFFFFF">
      <w:start w:val="1"/>
      <w:numFmt w:val="lowerLetter"/>
      <w:lvlText w:val="%8"/>
      <w:lvlJc w:val="left"/>
      <w:pPr>
        <w:ind w:left="612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lvl w:ilvl="8" w:tplc="FFFFFFFF">
      <w:start w:val="1"/>
      <w:numFmt w:val="lowerRoman"/>
      <w:lvlText w:val="%9"/>
      <w:lvlJc w:val="left"/>
      <w:pPr>
        <w:ind w:left="6840" w:firstLine="0"/>
      </w:pPr>
      <w:rPr>
        <w:rFonts w:ascii="Times New Roman" w:eastAsia="Times New Roman" w:hAnsi="Times New Roman" w:cs="Times New Roman"/>
        <w:b w:val="0"/>
        <w:i w:val="0"/>
        <w:strike w:val="0"/>
        <w:dstrike w:val="0"/>
        <w:color w:val="000000"/>
        <w:sz w:val="21"/>
        <w:szCs w:val="21"/>
        <w:u w:val="none" w:color="000000"/>
        <w:effect w:val="none"/>
        <w:vertAlign w:val="baseline"/>
      </w:rPr>
    </w:lvl>
  </w:abstractNum>
  <w:abstractNum w:abstractNumId="21" w15:restartNumberingAfterBreak="0">
    <w:nsid w:val="2D9E4C61"/>
    <w:multiLevelType w:val="hybridMultilevel"/>
    <w:tmpl w:val="CD3622CE"/>
    <w:lvl w:ilvl="0" w:tplc="18090015">
      <w:start w:val="1"/>
      <w:numFmt w:val="upperLetter"/>
      <w:lvlText w:val="%1."/>
      <w:lvlJc w:val="left"/>
      <w:pPr>
        <w:ind w:left="765" w:hanging="360"/>
      </w:pPr>
    </w:lvl>
    <w:lvl w:ilvl="1" w:tplc="18090019" w:tentative="1">
      <w:start w:val="1"/>
      <w:numFmt w:val="lowerLetter"/>
      <w:lvlText w:val="%2."/>
      <w:lvlJc w:val="left"/>
      <w:pPr>
        <w:ind w:left="1485" w:hanging="360"/>
      </w:pPr>
    </w:lvl>
    <w:lvl w:ilvl="2" w:tplc="1809001B" w:tentative="1">
      <w:start w:val="1"/>
      <w:numFmt w:val="lowerRoman"/>
      <w:lvlText w:val="%3."/>
      <w:lvlJc w:val="right"/>
      <w:pPr>
        <w:ind w:left="2205" w:hanging="180"/>
      </w:pPr>
    </w:lvl>
    <w:lvl w:ilvl="3" w:tplc="1809000F" w:tentative="1">
      <w:start w:val="1"/>
      <w:numFmt w:val="decimal"/>
      <w:lvlText w:val="%4."/>
      <w:lvlJc w:val="left"/>
      <w:pPr>
        <w:ind w:left="2925" w:hanging="360"/>
      </w:pPr>
    </w:lvl>
    <w:lvl w:ilvl="4" w:tplc="18090019" w:tentative="1">
      <w:start w:val="1"/>
      <w:numFmt w:val="lowerLetter"/>
      <w:lvlText w:val="%5."/>
      <w:lvlJc w:val="left"/>
      <w:pPr>
        <w:ind w:left="3645" w:hanging="360"/>
      </w:pPr>
    </w:lvl>
    <w:lvl w:ilvl="5" w:tplc="1809001B" w:tentative="1">
      <w:start w:val="1"/>
      <w:numFmt w:val="lowerRoman"/>
      <w:lvlText w:val="%6."/>
      <w:lvlJc w:val="right"/>
      <w:pPr>
        <w:ind w:left="4365" w:hanging="180"/>
      </w:pPr>
    </w:lvl>
    <w:lvl w:ilvl="6" w:tplc="1809000F" w:tentative="1">
      <w:start w:val="1"/>
      <w:numFmt w:val="decimal"/>
      <w:lvlText w:val="%7."/>
      <w:lvlJc w:val="left"/>
      <w:pPr>
        <w:ind w:left="5085" w:hanging="360"/>
      </w:pPr>
    </w:lvl>
    <w:lvl w:ilvl="7" w:tplc="18090019" w:tentative="1">
      <w:start w:val="1"/>
      <w:numFmt w:val="lowerLetter"/>
      <w:lvlText w:val="%8."/>
      <w:lvlJc w:val="left"/>
      <w:pPr>
        <w:ind w:left="5805" w:hanging="360"/>
      </w:pPr>
    </w:lvl>
    <w:lvl w:ilvl="8" w:tplc="1809001B" w:tentative="1">
      <w:start w:val="1"/>
      <w:numFmt w:val="lowerRoman"/>
      <w:lvlText w:val="%9."/>
      <w:lvlJc w:val="right"/>
      <w:pPr>
        <w:ind w:left="6525" w:hanging="180"/>
      </w:pPr>
    </w:lvl>
  </w:abstractNum>
  <w:abstractNum w:abstractNumId="22" w15:restartNumberingAfterBreak="0">
    <w:nsid w:val="2EB750A9"/>
    <w:multiLevelType w:val="hybridMultilevel"/>
    <w:tmpl w:val="5834172C"/>
    <w:lvl w:ilvl="0" w:tplc="18090015">
      <w:start w:val="1"/>
      <w:numFmt w:val="upperLetter"/>
      <w:lvlText w:val="%1."/>
      <w:lvlJc w:val="left"/>
      <w:pPr>
        <w:ind w:left="765" w:hanging="360"/>
      </w:pPr>
    </w:lvl>
    <w:lvl w:ilvl="1" w:tplc="18090019" w:tentative="1">
      <w:start w:val="1"/>
      <w:numFmt w:val="lowerLetter"/>
      <w:lvlText w:val="%2."/>
      <w:lvlJc w:val="left"/>
      <w:pPr>
        <w:ind w:left="1485" w:hanging="360"/>
      </w:pPr>
    </w:lvl>
    <w:lvl w:ilvl="2" w:tplc="1809001B" w:tentative="1">
      <w:start w:val="1"/>
      <w:numFmt w:val="lowerRoman"/>
      <w:lvlText w:val="%3."/>
      <w:lvlJc w:val="right"/>
      <w:pPr>
        <w:ind w:left="2205" w:hanging="180"/>
      </w:pPr>
    </w:lvl>
    <w:lvl w:ilvl="3" w:tplc="1809000F" w:tentative="1">
      <w:start w:val="1"/>
      <w:numFmt w:val="decimal"/>
      <w:lvlText w:val="%4."/>
      <w:lvlJc w:val="left"/>
      <w:pPr>
        <w:ind w:left="2925" w:hanging="360"/>
      </w:pPr>
    </w:lvl>
    <w:lvl w:ilvl="4" w:tplc="18090019" w:tentative="1">
      <w:start w:val="1"/>
      <w:numFmt w:val="lowerLetter"/>
      <w:lvlText w:val="%5."/>
      <w:lvlJc w:val="left"/>
      <w:pPr>
        <w:ind w:left="3645" w:hanging="360"/>
      </w:pPr>
    </w:lvl>
    <w:lvl w:ilvl="5" w:tplc="1809001B" w:tentative="1">
      <w:start w:val="1"/>
      <w:numFmt w:val="lowerRoman"/>
      <w:lvlText w:val="%6."/>
      <w:lvlJc w:val="right"/>
      <w:pPr>
        <w:ind w:left="4365" w:hanging="180"/>
      </w:pPr>
    </w:lvl>
    <w:lvl w:ilvl="6" w:tplc="1809000F" w:tentative="1">
      <w:start w:val="1"/>
      <w:numFmt w:val="decimal"/>
      <w:lvlText w:val="%7."/>
      <w:lvlJc w:val="left"/>
      <w:pPr>
        <w:ind w:left="5085" w:hanging="360"/>
      </w:pPr>
    </w:lvl>
    <w:lvl w:ilvl="7" w:tplc="18090019" w:tentative="1">
      <w:start w:val="1"/>
      <w:numFmt w:val="lowerLetter"/>
      <w:lvlText w:val="%8."/>
      <w:lvlJc w:val="left"/>
      <w:pPr>
        <w:ind w:left="5805" w:hanging="360"/>
      </w:pPr>
    </w:lvl>
    <w:lvl w:ilvl="8" w:tplc="1809001B" w:tentative="1">
      <w:start w:val="1"/>
      <w:numFmt w:val="lowerRoman"/>
      <w:lvlText w:val="%9."/>
      <w:lvlJc w:val="right"/>
      <w:pPr>
        <w:ind w:left="6525" w:hanging="180"/>
      </w:pPr>
    </w:lvl>
  </w:abstractNum>
  <w:abstractNum w:abstractNumId="23" w15:restartNumberingAfterBreak="0">
    <w:nsid w:val="325812A1"/>
    <w:multiLevelType w:val="hybridMultilevel"/>
    <w:tmpl w:val="CA605C5C"/>
    <w:lvl w:ilvl="0" w:tplc="04090001">
      <w:start w:val="1"/>
      <w:numFmt w:val="bullet"/>
      <w:lvlText w:val=""/>
      <w:lvlJc w:val="left"/>
      <w:pPr>
        <w:tabs>
          <w:tab w:val="num" w:pos="1440"/>
        </w:tabs>
        <w:ind w:left="1440" w:hanging="360"/>
      </w:pPr>
      <w:rPr>
        <w:rFonts w:ascii="Symbol" w:hAnsi="Symbol" w:hint="default"/>
      </w:rPr>
    </w:lvl>
    <w:lvl w:ilvl="1" w:tplc="04090003" w:tentative="1">
      <w:start w:val="1"/>
      <w:numFmt w:val="bullet"/>
      <w:lvlText w:val="o"/>
      <w:lvlJc w:val="left"/>
      <w:pPr>
        <w:tabs>
          <w:tab w:val="num" w:pos="2160"/>
        </w:tabs>
        <w:ind w:left="2160" w:hanging="360"/>
      </w:pPr>
      <w:rPr>
        <w:rFonts w:ascii="Courier New" w:hAnsi="Courier New" w:cs="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cs="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cs="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24" w15:restartNumberingAfterBreak="0">
    <w:nsid w:val="39A70A57"/>
    <w:multiLevelType w:val="hybridMultilevel"/>
    <w:tmpl w:val="959286B0"/>
    <w:lvl w:ilvl="0" w:tplc="F8E6283C">
      <w:start w:val="35"/>
      <w:numFmt w:val="lowerLetter"/>
      <w:lvlText w:val="(%1)"/>
      <w:lvlJc w:val="left"/>
      <w:pPr>
        <w:ind w:left="1116" w:firstLine="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3EB0284C"/>
    <w:multiLevelType w:val="hybridMultilevel"/>
    <w:tmpl w:val="602AB28C"/>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26"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408D2B04"/>
    <w:multiLevelType w:val="hybridMultilevel"/>
    <w:tmpl w:val="03AE9B3E"/>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28" w15:restartNumberingAfterBreak="0">
    <w:nsid w:val="44984627"/>
    <w:multiLevelType w:val="hybridMultilevel"/>
    <w:tmpl w:val="0D386CAE"/>
    <w:lvl w:ilvl="0" w:tplc="BCC8EFC0">
      <w:start w:val="1"/>
      <w:numFmt w:val="decimal"/>
      <w:lvlText w:val="%1."/>
      <w:lvlJc w:val="left"/>
      <w:pPr>
        <w:ind w:left="360" w:hanging="360"/>
      </w:pPr>
      <w:rPr>
        <w:b/>
        <w:sz w:val="26"/>
        <w:szCs w:val="26"/>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9" w15:restartNumberingAfterBreak="0">
    <w:nsid w:val="4F327F33"/>
    <w:multiLevelType w:val="hybridMultilevel"/>
    <w:tmpl w:val="8370DC9E"/>
    <w:lvl w:ilvl="0" w:tplc="11F89FEA">
      <w:start w:val="1"/>
      <w:numFmt w:val="bullet"/>
      <w:lvlText w:val=""/>
      <w:lvlJc w:val="left"/>
      <w:pPr>
        <w:ind w:left="360" w:hanging="360"/>
      </w:pPr>
      <w:rPr>
        <w:rFonts w:ascii="Symbol" w:hAnsi="Symbol" w:hint="default"/>
        <w:color w:val="auto"/>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0" w15:restartNumberingAfterBreak="0">
    <w:nsid w:val="4F373F70"/>
    <w:multiLevelType w:val="multilevel"/>
    <w:tmpl w:val="20D033EA"/>
    <w:lvl w:ilvl="0">
      <w:start w:val="1"/>
      <w:numFmt w:val="bullet"/>
      <w:lvlText w:val=""/>
      <w:lvlJc w:val="left"/>
      <w:pPr>
        <w:tabs>
          <w:tab w:val="num" w:pos="360"/>
        </w:tabs>
        <w:ind w:left="360" w:hanging="360"/>
      </w:pPr>
      <w:rPr>
        <w:rFonts w:ascii="Symbol" w:hAnsi="Symbol" w:hint="default"/>
        <w:b w:val="0"/>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31" w15:restartNumberingAfterBreak="0">
    <w:nsid w:val="54022562"/>
    <w:multiLevelType w:val="hybridMultilevel"/>
    <w:tmpl w:val="98348EE6"/>
    <w:lvl w:ilvl="0" w:tplc="87265DC0">
      <w:start w:val="9"/>
      <w:numFmt w:val="lowerLetter"/>
      <w:lvlText w:val="(%1)"/>
      <w:lvlJc w:val="left"/>
      <w:pPr>
        <w:ind w:left="1116" w:firstLine="0"/>
      </w:pPr>
      <w:rPr>
        <w:rFonts w:ascii="Calibri" w:eastAsia="Times New Roman" w:hAnsi="Calibri" w:cs="Times New Roman" w:hint="default"/>
        <w:b w:val="0"/>
        <w:i w:val="0"/>
        <w:strike w:val="0"/>
        <w:dstrike w:val="0"/>
        <w:color w:val="auto"/>
        <w:sz w:val="22"/>
        <w:szCs w:val="21"/>
        <w:u w:val="none" w:color="000000"/>
        <w:effect w:val="none"/>
        <w:vertAlign w:val="baseline"/>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54AA4E7E"/>
    <w:multiLevelType w:val="multilevel"/>
    <w:tmpl w:val="1800309A"/>
    <w:lvl w:ilvl="0">
      <w:start w:val="1"/>
      <w:numFmt w:val="bullet"/>
      <w:lvlText w:val=""/>
      <w:lvlJc w:val="left"/>
      <w:pPr>
        <w:tabs>
          <w:tab w:val="num" w:pos="720"/>
        </w:tabs>
        <w:ind w:left="720" w:hanging="360"/>
      </w:pPr>
      <w:rPr>
        <w:rFonts w:ascii="Symbol" w:hAnsi="Symbol" w:hint="default"/>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5B1A3306"/>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34" w15:restartNumberingAfterBreak="0">
    <w:nsid w:val="5DBE0388"/>
    <w:multiLevelType w:val="hybridMultilevel"/>
    <w:tmpl w:val="2F44C698"/>
    <w:lvl w:ilvl="0" w:tplc="18090003">
      <w:start w:val="1"/>
      <w:numFmt w:val="bullet"/>
      <w:lvlText w:val="o"/>
      <w:lvlJc w:val="left"/>
      <w:pPr>
        <w:tabs>
          <w:tab w:val="num" w:pos="720"/>
        </w:tabs>
        <w:ind w:left="720" w:hanging="360"/>
      </w:pPr>
      <w:rPr>
        <w:rFonts w:ascii="Courier New" w:hAnsi="Courier New" w:cs="Courier New" w:hint="default"/>
        <w:color w:val="000000"/>
      </w:rPr>
    </w:lvl>
    <w:lvl w:ilvl="1" w:tplc="18090003" w:tentative="1">
      <w:start w:val="1"/>
      <w:numFmt w:val="bullet"/>
      <w:lvlText w:val="o"/>
      <w:lvlJc w:val="left"/>
      <w:pPr>
        <w:tabs>
          <w:tab w:val="num" w:pos="1440"/>
        </w:tabs>
        <w:ind w:left="1440" w:hanging="360"/>
      </w:pPr>
      <w:rPr>
        <w:rFonts w:ascii="Courier New" w:hAnsi="Courier New" w:cs="Courier New" w:hint="default"/>
      </w:rPr>
    </w:lvl>
    <w:lvl w:ilvl="2" w:tplc="18090005">
      <w:start w:val="1"/>
      <w:numFmt w:val="bullet"/>
      <w:lvlText w:val=""/>
      <w:lvlJc w:val="left"/>
      <w:pPr>
        <w:tabs>
          <w:tab w:val="num" w:pos="2160"/>
        </w:tabs>
        <w:ind w:left="2160" w:hanging="360"/>
      </w:pPr>
      <w:rPr>
        <w:rFonts w:ascii="Wingdings" w:hAnsi="Wingdings" w:hint="default"/>
      </w:rPr>
    </w:lvl>
    <w:lvl w:ilvl="3" w:tplc="18090001" w:tentative="1">
      <w:start w:val="1"/>
      <w:numFmt w:val="bullet"/>
      <w:lvlText w:val=""/>
      <w:lvlJc w:val="left"/>
      <w:pPr>
        <w:tabs>
          <w:tab w:val="num" w:pos="2880"/>
        </w:tabs>
        <w:ind w:left="2880" w:hanging="360"/>
      </w:pPr>
      <w:rPr>
        <w:rFonts w:ascii="Symbol" w:hAnsi="Symbol" w:hint="default"/>
      </w:rPr>
    </w:lvl>
    <w:lvl w:ilvl="4" w:tplc="18090003" w:tentative="1">
      <w:start w:val="1"/>
      <w:numFmt w:val="bullet"/>
      <w:lvlText w:val="o"/>
      <w:lvlJc w:val="left"/>
      <w:pPr>
        <w:tabs>
          <w:tab w:val="num" w:pos="3600"/>
        </w:tabs>
        <w:ind w:left="3600" w:hanging="360"/>
      </w:pPr>
      <w:rPr>
        <w:rFonts w:ascii="Courier New" w:hAnsi="Courier New" w:cs="Courier New" w:hint="default"/>
      </w:rPr>
    </w:lvl>
    <w:lvl w:ilvl="5" w:tplc="18090005" w:tentative="1">
      <w:start w:val="1"/>
      <w:numFmt w:val="bullet"/>
      <w:lvlText w:val=""/>
      <w:lvlJc w:val="left"/>
      <w:pPr>
        <w:tabs>
          <w:tab w:val="num" w:pos="4320"/>
        </w:tabs>
        <w:ind w:left="4320" w:hanging="360"/>
      </w:pPr>
      <w:rPr>
        <w:rFonts w:ascii="Wingdings" w:hAnsi="Wingdings" w:hint="default"/>
      </w:rPr>
    </w:lvl>
    <w:lvl w:ilvl="6" w:tplc="18090001" w:tentative="1">
      <w:start w:val="1"/>
      <w:numFmt w:val="bullet"/>
      <w:lvlText w:val=""/>
      <w:lvlJc w:val="left"/>
      <w:pPr>
        <w:tabs>
          <w:tab w:val="num" w:pos="5040"/>
        </w:tabs>
        <w:ind w:left="5040" w:hanging="360"/>
      </w:pPr>
      <w:rPr>
        <w:rFonts w:ascii="Symbol" w:hAnsi="Symbol" w:hint="default"/>
      </w:rPr>
    </w:lvl>
    <w:lvl w:ilvl="7" w:tplc="18090003" w:tentative="1">
      <w:start w:val="1"/>
      <w:numFmt w:val="bullet"/>
      <w:lvlText w:val="o"/>
      <w:lvlJc w:val="left"/>
      <w:pPr>
        <w:tabs>
          <w:tab w:val="num" w:pos="5760"/>
        </w:tabs>
        <w:ind w:left="5760" w:hanging="360"/>
      </w:pPr>
      <w:rPr>
        <w:rFonts w:ascii="Courier New" w:hAnsi="Courier New" w:cs="Courier New" w:hint="default"/>
      </w:rPr>
    </w:lvl>
    <w:lvl w:ilvl="8" w:tplc="18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5E094594"/>
    <w:multiLevelType w:val="multilevel"/>
    <w:tmpl w:val="16F287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60E325F2"/>
    <w:multiLevelType w:val="hybridMultilevel"/>
    <w:tmpl w:val="1D907976"/>
    <w:lvl w:ilvl="0" w:tplc="493AACF0">
      <w:start w:val="1"/>
      <w:numFmt w:val="bullet"/>
      <w:pStyle w:val="Bullet"/>
      <w:lvlText w:val=""/>
      <w:lvlJc w:val="left"/>
      <w:pPr>
        <w:tabs>
          <w:tab w:val="num" w:pos="397"/>
        </w:tabs>
        <w:ind w:left="397" w:hanging="397"/>
      </w:pPr>
      <w:rPr>
        <w:rFonts w:ascii="Webdings" w:hAnsi="Webdings" w:hint="default"/>
        <w:color w:val="333399"/>
        <w:sz w:val="16"/>
        <w:szCs w:val="16"/>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2146032"/>
    <w:multiLevelType w:val="hybridMultilevel"/>
    <w:tmpl w:val="0B94AE5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8" w15:restartNumberingAfterBreak="0">
    <w:nsid w:val="638B04D1"/>
    <w:multiLevelType w:val="hybridMultilevel"/>
    <w:tmpl w:val="F25AF5E2"/>
    <w:lvl w:ilvl="0" w:tplc="1809001B">
      <w:start w:val="1"/>
      <w:numFmt w:val="lowerRoman"/>
      <w:lvlText w:val="%1."/>
      <w:lvlJc w:val="right"/>
      <w:pPr>
        <w:ind w:left="2160" w:hanging="360"/>
      </w:pPr>
    </w:lvl>
    <w:lvl w:ilvl="1" w:tplc="18090019" w:tentative="1">
      <w:start w:val="1"/>
      <w:numFmt w:val="lowerLetter"/>
      <w:lvlText w:val="%2."/>
      <w:lvlJc w:val="left"/>
      <w:pPr>
        <w:ind w:left="2880" w:hanging="360"/>
      </w:pPr>
    </w:lvl>
    <w:lvl w:ilvl="2" w:tplc="1809001B" w:tentative="1">
      <w:start w:val="1"/>
      <w:numFmt w:val="lowerRoman"/>
      <w:lvlText w:val="%3."/>
      <w:lvlJc w:val="right"/>
      <w:pPr>
        <w:ind w:left="3600" w:hanging="180"/>
      </w:pPr>
    </w:lvl>
    <w:lvl w:ilvl="3" w:tplc="1809000F" w:tentative="1">
      <w:start w:val="1"/>
      <w:numFmt w:val="decimal"/>
      <w:lvlText w:val="%4."/>
      <w:lvlJc w:val="left"/>
      <w:pPr>
        <w:ind w:left="4320" w:hanging="360"/>
      </w:pPr>
    </w:lvl>
    <w:lvl w:ilvl="4" w:tplc="18090019" w:tentative="1">
      <w:start w:val="1"/>
      <w:numFmt w:val="lowerLetter"/>
      <w:lvlText w:val="%5."/>
      <w:lvlJc w:val="left"/>
      <w:pPr>
        <w:ind w:left="5040" w:hanging="360"/>
      </w:pPr>
    </w:lvl>
    <w:lvl w:ilvl="5" w:tplc="1809001B" w:tentative="1">
      <w:start w:val="1"/>
      <w:numFmt w:val="lowerRoman"/>
      <w:lvlText w:val="%6."/>
      <w:lvlJc w:val="right"/>
      <w:pPr>
        <w:ind w:left="5760" w:hanging="180"/>
      </w:pPr>
    </w:lvl>
    <w:lvl w:ilvl="6" w:tplc="1809000F" w:tentative="1">
      <w:start w:val="1"/>
      <w:numFmt w:val="decimal"/>
      <w:lvlText w:val="%7."/>
      <w:lvlJc w:val="left"/>
      <w:pPr>
        <w:ind w:left="6480" w:hanging="360"/>
      </w:pPr>
    </w:lvl>
    <w:lvl w:ilvl="7" w:tplc="18090019" w:tentative="1">
      <w:start w:val="1"/>
      <w:numFmt w:val="lowerLetter"/>
      <w:lvlText w:val="%8."/>
      <w:lvlJc w:val="left"/>
      <w:pPr>
        <w:ind w:left="7200" w:hanging="360"/>
      </w:pPr>
    </w:lvl>
    <w:lvl w:ilvl="8" w:tplc="1809001B" w:tentative="1">
      <w:start w:val="1"/>
      <w:numFmt w:val="lowerRoman"/>
      <w:lvlText w:val="%9."/>
      <w:lvlJc w:val="right"/>
      <w:pPr>
        <w:ind w:left="7920" w:hanging="180"/>
      </w:pPr>
    </w:lvl>
  </w:abstractNum>
  <w:abstractNum w:abstractNumId="39" w15:restartNumberingAfterBreak="0">
    <w:nsid w:val="63F02E02"/>
    <w:multiLevelType w:val="hybridMultilevel"/>
    <w:tmpl w:val="9D1807C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0" w15:restartNumberingAfterBreak="0">
    <w:nsid w:val="64986445"/>
    <w:multiLevelType w:val="multilevel"/>
    <w:tmpl w:val="A3AC7BC6"/>
    <w:lvl w:ilvl="0">
      <w:start w:val="15"/>
      <w:numFmt w:val="decimal"/>
      <w:lvlText w:val="%1."/>
      <w:lvlJc w:val="left"/>
      <w:pPr>
        <w:tabs>
          <w:tab w:val="num" w:pos="360"/>
        </w:tabs>
        <w:ind w:left="360" w:hanging="360"/>
      </w:pPr>
      <w:rPr>
        <w:rFonts w:hint="default"/>
        <w:b w:val="0"/>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41" w15:restartNumberingAfterBreak="0">
    <w:nsid w:val="64FA14F5"/>
    <w:multiLevelType w:val="hybridMultilevel"/>
    <w:tmpl w:val="6D061F26"/>
    <w:lvl w:ilvl="0" w:tplc="1809000F">
      <w:start w:val="1"/>
      <w:numFmt w:val="decimal"/>
      <w:lvlText w:val="%1."/>
      <w:lvlJc w:val="left"/>
      <w:pPr>
        <w:ind w:left="1440" w:hanging="360"/>
      </w:p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42" w15:restartNumberingAfterBreak="0">
    <w:nsid w:val="6536079D"/>
    <w:multiLevelType w:val="hybridMultilevel"/>
    <w:tmpl w:val="76783F0E"/>
    <w:lvl w:ilvl="0" w:tplc="1809001B">
      <w:start w:val="1"/>
      <w:numFmt w:val="lowerRoman"/>
      <w:lvlText w:val="%1."/>
      <w:lvlJc w:val="right"/>
      <w:pPr>
        <w:ind w:left="1530" w:hanging="360"/>
      </w:pPr>
    </w:lvl>
    <w:lvl w:ilvl="1" w:tplc="18090019" w:tentative="1">
      <w:start w:val="1"/>
      <w:numFmt w:val="lowerLetter"/>
      <w:lvlText w:val="%2."/>
      <w:lvlJc w:val="left"/>
      <w:pPr>
        <w:ind w:left="2250" w:hanging="360"/>
      </w:pPr>
    </w:lvl>
    <w:lvl w:ilvl="2" w:tplc="1809001B" w:tentative="1">
      <w:start w:val="1"/>
      <w:numFmt w:val="lowerRoman"/>
      <w:lvlText w:val="%3."/>
      <w:lvlJc w:val="right"/>
      <w:pPr>
        <w:ind w:left="2970" w:hanging="180"/>
      </w:pPr>
    </w:lvl>
    <w:lvl w:ilvl="3" w:tplc="1809000F" w:tentative="1">
      <w:start w:val="1"/>
      <w:numFmt w:val="decimal"/>
      <w:lvlText w:val="%4."/>
      <w:lvlJc w:val="left"/>
      <w:pPr>
        <w:ind w:left="3690" w:hanging="360"/>
      </w:pPr>
    </w:lvl>
    <w:lvl w:ilvl="4" w:tplc="18090019" w:tentative="1">
      <w:start w:val="1"/>
      <w:numFmt w:val="lowerLetter"/>
      <w:lvlText w:val="%5."/>
      <w:lvlJc w:val="left"/>
      <w:pPr>
        <w:ind w:left="4410" w:hanging="360"/>
      </w:pPr>
    </w:lvl>
    <w:lvl w:ilvl="5" w:tplc="1809001B" w:tentative="1">
      <w:start w:val="1"/>
      <w:numFmt w:val="lowerRoman"/>
      <w:lvlText w:val="%6."/>
      <w:lvlJc w:val="right"/>
      <w:pPr>
        <w:ind w:left="5130" w:hanging="180"/>
      </w:pPr>
    </w:lvl>
    <w:lvl w:ilvl="6" w:tplc="1809000F" w:tentative="1">
      <w:start w:val="1"/>
      <w:numFmt w:val="decimal"/>
      <w:lvlText w:val="%7."/>
      <w:lvlJc w:val="left"/>
      <w:pPr>
        <w:ind w:left="5850" w:hanging="360"/>
      </w:pPr>
    </w:lvl>
    <w:lvl w:ilvl="7" w:tplc="18090019" w:tentative="1">
      <w:start w:val="1"/>
      <w:numFmt w:val="lowerLetter"/>
      <w:lvlText w:val="%8."/>
      <w:lvlJc w:val="left"/>
      <w:pPr>
        <w:ind w:left="6570" w:hanging="360"/>
      </w:pPr>
    </w:lvl>
    <w:lvl w:ilvl="8" w:tplc="1809001B" w:tentative="1">
      <w:start w:val="1"/>
      <w:numFmt w:val="lowerRoman"/>
      <w:lvlText w:val="%9."/>
      <w:lvlJc w:val="right"/>
      <w:pPr>
        <w:ind w:left="7290" w:hanging="180"/>
      </w:pPr>
    </w:lvl>
  </w:abstractNum>
  <w:abstractNum w:abstractNumId="43" w15:restartNumberingAfterBreak="0">
    <w:nsid w:val="6B561CE2"/>
    <w:multiLevelType w:val="hybridMultilevel"/>
    <w:tmpl w:val="61209E68"/>
    <w:lvl w:ilvl="0" w:tplc="EB6E9462">
      <w:start w:val="1"/>
      <w:numFmt w:val="lowerLetter"/>
      <w:lvlText w:val="(%1)"/>
      <w:lvlJc w:val="left"/>
      <w:pPr>
        <w:ind w:left="1004" w:hanging="360"/>
      </w:pPr>
      <w:rPr>
        <w:rFonts w:hint="default"/>
      </w:rPr>
    </w:lvl>
    <w:lvl w:ilvl="1" w:tplc="18090019" w:tentative="1">
      <w:start w:val="1"/>
      <w:numFmt w:val="lowerLetter"/>
      <w:lvlText w:val="%2."/>
      <w:lvlJc w:val="left"/>
      <w:pPr>
        <w:ind w:left="1724" w:hanging="360"/>
      </w:pPr>
    </w:lvl>
    <w:lvl w:ilvl="2" w:tplc="1809001B" w:tentative="1">
      <w:start w:val="1"/>
      <w:numFmt w:val="lowerRoman"/>
      <w:lvlText w:val="%3."/>
      <w:lvlJc w:val="right"/>
      <w:pPr>
        <w:ind w:left="2444" w:hanging="180"/>
      </w:pPr>
    </w:lvl>
    <w:lvl w:ilvl="3" w:tplc="1809000F" w:tentative="1">
      <w:start w:val="1"/>
      <w:numFmt w:val="decimal"/>
      <w:lvlText w:val="%4."/>
      <w:lvlJc w:val="left"/>
      <w:pPr>
        <w:ind w:left="3164" w:hanging="360"/>
      </w:pPr>
    </w:lvl>
    <w:lvl w:ilvl="4" w:tplc="18090019" w:tentative="1">
      <w:start w:val="1"/>
      <w:numFmt w:val="lowerLetter"/>
      <w:lvlText w:val="%5."/>
      <w:lvlJc w:val="left"/>
      <w:pPr>
        <w:ind w:left="3884" w:hanging="360"/>
      </w:pPr>
    </w:lvl>
    <w:lvl w:ilvl="5" w:tplc="1809001B" w:tentative="1">
      <w:start w:val="1"/>
      <w:numFmt w:val="lowerRoman"/>
      <w:lvlText w:val="%6."/>
      <w:lvlJc w:val="right"/>
      <w:pPr>
        <w:ind w:left="4604" w:hanging="180"/>
      </w:pPr>
    </w:lvl>
    <w:lvl w:ilvl="6" w:tplc="1809000F" w:tentative="1">
      <w:start w:val="1"/>
      <w:numFmt w:val="decimal"/>
      <w:lvlText w:val="%7."/>
      <w:lvlJc w:val="left"/>
      <w:pPr>
        <w:ind w:left="5324" w:hanging="360"/>
      </w:pPr>
    </w:lvl>
    <w:lvl w:ilvl="7" w:tplc="18090019" w:tentative="1">
      <w:start w:val="1"/>
      <w:numFmt w:val="lowerLetter"/>
      <w:lvlText w:val="%8."/>
      <w:lvlJc w:val="left"/>
      <w:pPr>
        <w:ind w:left="6044" w:hanging="360"/>
      </w:pPr>
    </w:lvl>
    <w:lvl w:ilvl="8" w:tplc="1809001B" w:tentative="1">
      <w:start w:val="1"/>
      <w:numFmt w:val="lowerRoman"/>
      <w:lvlText w:val="%9."/>
      <w:lvlJc w:val="right"/>
      <w:pPr>
        <w:ind w:left="6764" w:hanging="180"/>
      </w:pPr>
    </w:lvl>
  </w:abstractNum>
  <w:abstractNum w:abstractNumId="44" w15:restartNumberingAfterBreak="0">
    <w:nsid w:val="6C6826D7"/>
    <w:multiLevelType w:val="hybridMultilevel"/>
    <w:tmpl w:val="F750575A"/>
    <w:lvl w:ilvl="0" w:tplc="EB6E9462">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6C844403"/>
    <w:multiLevelType w:val="hybridMultilevel"/>
    <w:tmpl w:val="6B32E26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6" w15:restartNumberingAfterBreak="0">
    <w:nsid w:val="72F86481"/>
    <w:multiLevelType w:val="hybridMultilevel"/>
    <w:tmpl w:val="0C34A2C6"/>
    <w:lvl w:ilvl="0" w:tplc="202C8C62">
      <w:start w:val="1"/>
      <w:numFmt w:val="lowerLetter"/>
      <w:lvlText w:val="(%1)"/>
      <w:lvlJc w:val="left"/>
      <w:pPr>
        <w:ind w:left="100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7" w15:restartNumberingAfterBreak="0">
    <w:nsid w:val="730A2305"/>
    <w:multiLevelType w:val="multilevel"/>
    <w:tmpl w:val="C7EC2EBE"/>
    <w:lvl w:ilvl="0">
      <w:start w:val="1"/>
      <w:numFmt w:val="decimal"/>
      <w:lvlText w:val="%1."/>
      <w:lvlJc w:val="left"/>
      <w:pPr>
        <w:ind w:left="720" w:hanging="360"/>
      </w:pPr>
    </w:lvl>
    <w:lvl w:ilvl="1">
      <w:start w:val="2"/>
      <w:numFmt w:val="decimal"/>
      <w:isLgl/>
      <w:lvlText w:val="%1.%2"/>
      <w:lvlJc w:val="left"/>
      <w:pPr>
        <w:ind w:left="1080" w:hanging="360"/>
      </w:pPr>
    </w:lvl>
    <w:lvl w:ilvl="2">
      <w:start w:val="1"/>
      <w:numFmt w:val="decimal"/>
      <w:isLgl/>
      <w:lvlText w:val="%1.%2.%3"/>
      <w:lvlJc w:val="left"/>
      <w:pPr>
        <w:ind w:left="1800" w:hanging="720"/>
      </w:pPr>
    </w:lvl>
    <w:lvl w:ilvl="3">
      <w:start w:val="1"/>
      <w:numFmt w:val="decimal"/>
      <w:isLgl/>
      <w:lvlText w:val="%1.%2.%3.%4"/>
      <w:lvlJc w:val="left"/>
      <w:pPr>
        <w:ind w:left="2160" w:hanging="720"/>
      </w:pPr>
    </w:lvl>
    <w:lvl w:ilvl="4">
      <w:start w:val="1"/>
      <w:numFmt w:val="decimal"/>
      <w:isLgl/>
      <w:lvlText w:val="%1.%2.%3.%4.%5"/>
      <w:lvlJc w:val="left"/>
      <w:pPr>
        <w:ind w:left="2880" w:hanging="1080"/>
      </w:pPr>
    </w:lvl>
    <w:lvl w:ilvl="5">
      <w:start w:val="1"/>
      <w:numFmt w:val="decimal"/>
      <w:isLgl/>
      <w:lvlText w:val="%1.%2.%3.%4.%5.%6"/>
      <w:lvlJc w:val="left"/>
      <w:pPr>
        <w:ind w:left="3240" w:hanging="1080"/>
      </w:pPr>
    </w:lvl>
    <w:lvl w:ilvl="6">
      <w:start w:val="1"/>
      <w:numFmt w:val="decimal"/>
      <w:isLgl/>
      <w:lvlText w:val="%1.%2.%3.%4.%5.%6.%7"/>
      <w:lvlJc w:val="left"/>
      <w:pPr>
        <w:ind w:left="3960" w:hanging="1440"/>
      </w:pPr>
    </w:lvl>
    <w:lvl w:ilvl="7">
      <w:start w:val="1"/>
      <w:numFmt w:val="decimal"/>
      <w:isLgl/>
      <w:lvlText w:val="%1.%2.%3.%4.%5.%6.%7.%8"/>
      <w:lvlJc w:val="left"/>
      <w:pPr>
        <w:ind w:left="4320" w:hanging="1440"/>
      </w:pPr>
    </w:lvl>
    <w:lvl w:ilvl="8">
      <w:start w:val="1"/>
      <w:numFmt w:val="decimal"/>
      <w:isLgl/>
      <w:lvlText w:val="%1.%2.%3.%4.%5.%6.%7.%8.%9"/>
      <w:lvlJc w:val="left"/>
      <w:pPr>
        <w:ind w:left="5040" w:hanging="1800"/>
      </w:pPr>
    </w:lvl>
  </w:abstractNum>
  <w:abstractNum w:abstractNumId="48" w15:restartNumberingAfterBreak="0">
    <w:nsid w:val="740D6651"/>
    <w:multiLevelType w:val="hybridMultilevel"/>
    <w:tmpl w:val="2BE2E768"/>
    <w:lvl w:ilvl="0" w:tplc="EB6E9462">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9" w15:restartNumberingAfterBreak="0">
    <w:nsid w:val="778E5255"/>
    <w:multiLevelType w:val="hybridMultilevel"/>
    <w:tmpl w:val="BF188B1E"/>
    <w:lvl w:ilvl="0" w:tplc="18090013">
      <w:start w:val="1"/>
      <w:numFmt w:val="upp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0" w15:restartNumberingAfterBreak="0">
    <w:nsid w:val="7B4D02C1"/>
    <w:multiLevelType w:val="hybridMultilevel"/>
    <w:tmpl w:val="B36CECF6"/>
    <w:lvl w:ilvl="0" w:tplc="18090011">
      <w:start w:val="1"/>
      <w:numFmt w:val="decimal"/>
      <w:lvlText w:val="%1)"/>
      <w:lvlJc w:val="left"/>
      <w:pPr>
        <w:ind w:left="765" w:hanging="360"/>
      </w:pPr>
    </w:lvl>
    <w:lvl w:ilvl="1" w:tplc="18090019" w:tentative="1">
      <w:start w:val="1"/>
      <w:numFmt w:val="lowerLetter"/>
      <w:lvlText w:val="%2."/>
      <w:lvlJc w:val="left"/>
      <w:pPr>
        <w:ind w:left="1485" w:hanging="360"/>
      </w:pPr>
    </w:lvl>
    <w:lvl w:ilvl="2" w:tplc="1809001B" w:tentative="1">
      <w:start w:val="1"/>
      <w:numFmt w:val="lowerRoman"/>
      <w:lvlText w:val="%3."/>
      <w:lvlJc w:val="right"/>
      <w:pPr>
        <w:ind w:left="2205" w:hanging="180"/>
      </w:pPr>
    </w:lvl>
    <w:lvl w:ilvl="3" w:tplc="1809000F" w:tentative="1">
      <w:start w:val="1"/>
      <w:numFmt w:val="decimal"/>
      <w:lvlText w:val="%4."/>
      <w:lvlJc w:val="left"/>
      <w:pPr>
        <w:ind w:left="2925" w:hanging="360"/>
      </w:pPr>
    </w:lvl>
    <w:lvl w:ilvl="4" w:tplc="18090019" w:tentative="1">
      <w:start w:val="1"/>
      <w:numFmt w:val="lowerLetter"/>
      <w:lvlText w:val="%5."/>
      <w:lvlJc w:val="left"/>
      <w:pPr>
        <w:ind w:left="3645" w:hanging="360"/>
      </w:pPr>
    </w:lvl>
    <w:lvl w:ilvl="5" w:tplc="1809001B" w:tentative="1">
      <w:start w:val="1"/>
      <w:numFmt w:val="lowerRoman"/>
      <w:lvlText w:val="%6."/>
      <w:lvlJc w:val="right"/>
      <w:pPr>
        <w:ind w:left="4365" w:hanging="180"/>
      </w:pPr>
    </w:lvl>
    <w:lvl w:ilvl="6" w:tplc="1809000F" w:tentative="1">
      <w:start w:val="1"/>
      <w:numFmt w:val="decimal"/>
      <w:lvlText w:val="%7."/>
      <w:lvlJc w:val="left"/>
      <w:pPr>
        <w:ind w:left="5085" w:hanging="360"/>
      </w:pPr>
    </w:lvl>
    <w:lvl w:ilvl="7" w:tplc="18090019" w:tentative="1">
      <w:start w:val="1"/>
      <w:numFmt w:val="lowerLetter"/>
      <w:lvlText w:val="%8."/>
      <w:lvlJc w:val="left"/>
      <w:pPr>
        <w:ind w:left="5805" w:hanging="360"/>
      </w:pPr>
    </w:lvl>
    <w:lvl w:ilvl="8" w:tplc="1809001B" w:tentative="1">
      <w:start w:val="1"/>
      <w:numFmt w:val="lowerRoman"/>
      <w:lvlText w:val="%9."/>
      <w:lvlJc w:val="right"/>
      <w:pPr>
        <w:ind w:left="6525" w:hanging="180"/>
      </w:pPr>
    </w:lvl>
  </w:abstractNum>
  <w:abstractNum w:abstractNumId="51"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2"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cs="Times New Roman" w:hint="default"/>
        <w:b/>
        <w:i w:val="0"/>
        <w:sz w:val="32"/>
        <w:szCs w:val="20"/>
      </w:rPr>
    </w:lvl>
    <w:lvl w:ilvl="1">
      <w:start w:val="1"/>
      <w:numFmt w:val="decimal"/>
      <w:lvlText w:val="%1.%2."/>
      <w:lvlJc w:val="left"/>
      <w:pPr>
        <w:tabs>
          <w:tab w:val="num" w:pos="720"/>
        </w:tabs>
        <w:ind w:left="720" w:hanging="720"/>
      </w:pPr>
    </w:lvl>
    <w:lvl w:ilvl="2">
      <w:start w:val="1"/>
      <w:numFmt w:val="decimal"/>
      <w:lvlText w:val="%1.%2.%3."/>
      <w:lvlJc w:val="left"/>
      <w:pPr>
        <w:tabs>
          <w:tab w:val="num" w:pos="1440"/>
        </w:tabs>
        <w:ind w:left="1440" w:hanging="720"/>
      </w:pPr>
      <w:rPr>
        <w:rFonts w:ascii="Arial" w:hAnsi="Arial" w:cs="Times New Roman" w:hint="default"/>
        <w:b w:val="0"/>
        <w:i w:val="0"/>
      </w:rPr>
    </w:lvl>
    <w:lvl w:ilvl="3">
      <w:start w:val="1"/>
      <w:numFmt w:val="decimal"/>
      <w:lvlText w:val="(%4)"/>
      <w:lvlJc w:val="left"/>
      <w:pPr>
        <w:tabs>
          <w:tab w:val="num" w:pos="1985"/>
        </w:tabs>
        <w:ind w:left="1985" w:hanging="545"/>
      </w:pPr>
      <w:rPr>
        <w:rFonts w:ascii="Arial" w:hAnsi="Arial" w:cs="Times New Roman" w:hint="default"/>
        <w:b w:val="0"/>
        <w:i w:val="0"/>
        <w:sz w:val="20"/>
        <w:szCs w:val="20"/>
      </w:rPr>
    </w:lvl>
    <w:lvl w:ilvl="4">
      <w:start w:val="1"/>
      <w:numFmt w:val="lowerLetter"/>
      <w:pStyle w:val="Heading5"/>
      <w:lvlText w:val="(%5)"/>
      <w:lvlJc w:val="left"/>
      <w:pPr>
        <w:tabs>
          <w:tab w:val="num" w:pos="3050"/>
        </w:tabs>
        <w:ind w:left="3050" w:hanging="850"/>
      </w:pPr>
      <w:rPr>
        <w:rFonts w:ascii="Arial" w:hAnsi="Arial" w:cs="Times New Roman" w:hint="default"/>
        <w:b w:val="0"/>
        <w:i w:val="0"/>
        <w:sz w:val="20"/>
        <w:szCs w:val="20"/>
      </w:rPr>
    </w:lvl>
    <w:lvl w:ilvl="5">
      <w:start w:val="1"/>
      <w:numFmt w:val="none"/>
      <w:suff w:val="nothing"/>
      <w:lvlText w:val=""/>
      <w:lvlJc w:val="left"/>
      <w:pPr>
        <w:ind w:left="0" w:firstLine="0"/>
      </w:pPr>
      <w:rPr>
        <w:rFonts w:ascii="Arial" w:hAnsi="Arial" w:cs="Times New Roman" w:hint="default"/>
        <w:b w:val="0"/>
        <w:i w:val="0"/>
        <w:sz w:val="20"/>
        <w:szCs w:val="20"/>
      </w:rPr>
    </w:lvl>
    <w:lvl w:ilvl="6">
      <w:start w:val="1"/>
      <w:numFmt w:val="none"/>
      <w:suff w:val="nothing"/>
      <w:lvlText w:val=""/>
      <w:lvlJc w:val="left"/>
      <w:pPr>
        <w:ind w:left="0" w:firstLine="0"/>
      </w:pPr>
      <w:rPr>
        <w:rFonts w:ascii="Arial" w:hAnsi="Arial" w:cs="Times New Roman" w:hint="default"/>
        <w:b w:val="0"/>
        <w:i w:val="0"/>
        <w:sz w:val="20"/>
        <w:szCs w:val="20"/>
      </w:rPr>
    </w:lvl>
    <w:lvl w:ilvl="7">
      <w:start w:val="1"/>
      <w:numFmt w:val="none"/>
      <w:suff w:val="nothing"/>
      <w:lvlText w:val=""/>
      <w:lvlJc w:val="left"/>
      <w:pPr>
        <w:ind w:left="0" w:firstLine="0"/>
      </w:pPr>
      <w:rPr>
        <w:rFonts w:ascii="Arial" w:hAnsi="Arial" w:cs="Times New Roman" w:hint="default"/>
        <w:b w:val="0"/>
        <w:i w:val="0"/>
        <w:sz w:val="20"/>
        <w:szCs w:val="20"/>
      </w:rPr>
    </w:lvl>
    <w:lvl w:ilvl="8">
      <w:start w:val="1"/>
      <w:numFmt w:val="none"/>
      <w:suff w:val="nothing"/>
      <w:lvlText w:val=""/>
      <w:lvlJc w:val="left"/>
      <w:pPr>
        <w:ind w:left="0" w:firstLine="0"/>
      </w:pPr>
      <w:rPr>
        <w:rFonts w:ascii="Arial" w:hAnsi="Arial" w:cs="Times New Roman" w:hint="default"/>
        <w:b w:val="0"/>
        <w:i w:val="0"/>
        <w:sz w:val="20"/>
        <w:szCs w:val="20"/>
      </w:rPr>
    </w:lvl>
  </w:abstractNum>
  <w:abstractNum w:abstractNumId="53" w15:restartNumberingAfterBreak="0">
    <w:nsid w:val="7D0B51F7"/>
    <w:multiLevelType w:val="hybridMultilevel"/>
    <w:tmpl w:val="491C479E"/>
    <w:lvl w:ilvl="0" w:tplc="18090011">
      <w:start w:val="1"/>
      <w:numFmt w:val="decimal"/>
      <w:lvlText w:val="%1)"/>
      <w:lvlJc w:val="left"/>
      <w:pPr>
        <w:ind w:left="1800" w:hanging="360"/>
      </w:pPr>
    </w:lvl>
    <w:lvl w:ilvl="1" w:tplc="18090019" w:tentative="1">
      <w:start w:val="1"/>
      <w:numFmt w:val="lowerLetter"/>
      <w:lvlText w:val="%2."/>
      <w:lvlJc w:val="left"/>
      <w:pPr>
        <w:ind w:left="2520" w:hanging="360"/>
      </w:pPr>
    </w:lvl>
    <w:lvl w:ilvl="2" w:tplc="1809001B" w:tentative="1">
      <w:start w:val="1"/>
      <w:numFmt w:val="lowerRoman"/>
      <w:lvlText w:val="%3."/>
      <w:lvlJc w:val="right"/>
      <w:pPr>
        <w:ind w:left="3240" w:hanging="180"/>
      </w:pPr>
    </w:lvl>
    <w:lvl w:ilvl="3" w:tplc="1809000F" w:tentative="1">
      <w:start w:val="1"/>
      <w:numFmt w:val="decimal"/>
      <w:lvlText w:val="%4."/>
      <w:lvlJc w:val="left"/>
      <w:pPr>
        <w:ind w:left="3960" w:hanging="360"/>
      </w:pPr>
    </w:lvl>
    <w:lvl w:ilvl="4" w:tplc="18090019" w:tentative="1">
      <w:start w:val="1"/>
      <w:numFmt w:val="lowerLetter"/>
      <w:lvlText w:val="%5."/>
      <w:lvlJc w:val="left"/>
      <w:pPr>
        <w:ind w:left="4680" w:hanging="360"/>
      </w:pPr>
    </w:lvl>
    <w:lvl w:ilvl="5" w:tplc="1809001B" w:tentative="1">
      <w:start w:val="1"/>
      <w:numFmt w:val="lowerRoman"/>
      <w:lvlText w:val="%6."/>
      <w:lvlJc w:val="right"/>
      <w:pPr>
        <w:ind w:left="5400" w:hanging="180"/>
      </w:pPr>
    </w:lvl>
    <w:lvl w:ilvl="6" w:tplc="1809000F" w:tentative="1">
      <w:start w:val="1"/>
      <w:numFmt w:val="decimal"/>
      <w:lvlText w:val="%7."/>
      <w:lvlJc w:val="left"/>
      <w:pPr>
        <w:ind w:left="6120" w:hanging="360"/>
      </w:pPr>
    </w:lvl>
    <w:lvl w:ilvl="7" w:tplc="18090019" w:tentative="1">
      <w:start w:val="1"/>
      <w:numFmt w:val="lowerLetter"/>
      <w:lvlText w:val="%8."/>
      <w:lvlJc w:val="left"/>
      <w:pPr>
        <w:ind w:left="6840" w:hanging="360"/>
      </w:pPr>
    </w:lvl>
    <w:lvl w:ilvl="8" w:tplc="1809001B" w:tentative="1">
      <w:start w:val="1"/>
      <w:numFmt w:val="lowerRoman"/>
      <w:lvlText w:val="%9."/>
      <w:lvlJc w:val="right"/>
      <w:pPr>
        <w:ind w:left="7560" w:hanging="180"/>
      </w:pPr>
    </w:lvl>
  </w:abstractNum>
  <w:num w:numId="1" w16cid:durableId="1699773287">
    <w:abstractNumId w:val="52"/>
  </w:num>
  <w:num w:numId="2" w16cid:durableId="344137709">
    <w:abstractNumId w:val="36"/>
  </w:num>
  <w:num w:numId="3" w16cid:durableId="493641199">
    <w:abstractNumId w:val="51"/>
  </w:num>
  <w:num w:numId="4" w16cid:durableId="1888178237">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2309609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304894987">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54615579">
    <w:abstractNumId w:val="14"/>
  </w:num>
  <w:num w:numId="8" w16cid:durableId="1928223357">
    <w:abstractNumId w:val="40"/>
  </w:num>
  <w:num w:numId="9" w16cid:durableId="1814171920">
    <w:abstractNumId w:val="4"/>
  </w:num>
  <w:num w:numId="10" w16cid:durableId="1786001526">
    <w:abstractNumId w:val="15"/>
  </w:num>
  <w:num w:numId="11" w16cid:durableId="542253203">
    <w:abstractNumId w:val="8"/>
  </w:num>
  <w:num w:numId="12" w16cid:durableId="801584344">
    <w:abstractNumId w:val="29"/>
  </w:num>
  <w:num w:numId="13" w16cid:durableId="1309363712">
    <w:abstractNumId w:val="18"/>
  </w:num>
  <w:num w:numId="14" w16cid:durableId="1775784276">
    <w:abstractNumId w:val="13"/>
  </w:num>
  <w:num w:numId="15" w16cid:durableId="44571979">
    <w:abstractNumId w:val="34"/>
  </w:num>
  <w:num w:numId="16" w16cid:durableId="821701872">
    <w:abstractNumId w:val="23"/>
  </w:num>
  <w:num w:numId="17" w16cid:durableId="1234924014">
    <w:abstractNumId w:val="48"/>
  </w:num>
  <w:num w:numId="18" w16cid:durableId="1173256725">
    <w:abstractNumId w:val="12"/>
  </w:num>
  <w:num w:numId="19" w16cid:durableId="797912184">
    <w:abstractNumId w:val="28"/>
  </w:num>
  <w:num w:numId="20" w16cid:durableId="1052313258">
    <w:abstractNumId w:val="43"/>
  </w:num>
  <w:num w:numId="21" w16cid:durableId="1055664732">
    <w:abstractNumId w:val="0"/>
  </w:num>
  <w:num w:numId="22" w16cid:durableId="197285079">
    <w:abstractNumId w:val="46"/>
  </w:num>
  <w:num w:numId="23" w16cid:durableId="880551233">
    <w:abstractNumId w:val="44"/>
  </w:num>
  <w:num w:numId="24" w16cid:durableId="2081099345">
    <w:abstractNumId w:val="17"/>
  </w:num>
  <w:num w:numId="25" w16cid:durableId="1990328451">
    <w:abstractNumId w:val="11"/>
  </w:num>
  <w:num w:numId="26" w16cid:durableId="1534418671">
    <w:abstractNumId w:val="2"/>
  </w:num>
  <w:num w:numId="27" w16cid:durableId="555354043">
    <w:abstractNumId w:val="26"/>
  </w:num>
  <w:num w:numId="28" w16cid:durableId="1512642127">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033724344">
    <w:abstractNumId w:val="1"/>
  </w:num>
  <w:num w:numId="30" w16cid:durableId="1701397029">
    <w:abstractNumId w:val="21"/>
  </w:num>
  <w:num w:numId="31" w16cid:durableId="1202012439">
    <w:abstractNumId w:val="50"/>
  </w:num>
  <w:num w:numId="32" w16cid:durableId="1679769247">
    <w:abstractNumId w:val="42"/>
  </w:num>
  <w:num w:numId="33" w16cid:durableId="517933852">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831992073">
    <w:abstractNumId w:val="22"/>
  </w:num>
  <w:num w:numId="35" w16cid:durableId="730076786">
    <w:abstractNumId w:val="38"/>
  </w:num>
  <w:num w:numId="36" w16cid:durableId="949975822">
    <w:abstractNumId w:val="41"/>
  </w:num>
  <w:num w:numId="37" w16cid:durableId="850030444">
    <w:abstractNumId w:val="53"/>
  </w:num>
  <w:num w:numId="38" w16cid:durableId="250549868">
    <w:abstractNumId w:val="5"/>
  </w:num>
  <w:num w:numId="39" w16cid:durableId="1940872987">
    <w:abstractNumId w:val="45"/>
  </w:num>
  <w:num w:numId="40" w16cid:durableId="213394266">
    <w:abstractNumId w:val="20"/>
  </w:num>
  <w:num w:numId="41" w16cid:durableId="1839271009">
    <w:abstractNumId w:val="16"/>
  </w:num>
  <w:num w:numId="42" w16cid:durableId="1734425133">
    <w:abstractNumId w:val="6"/>
  </w:num>
  <w:num w:numId="43" w16cid:durableId="1523786917">
    <w:abstractNumId w:val="49"/>
  </w:num>
  <w:num w:numId="44" w16cid:durableId="329720585">
    <w:abstractNumId w:val="31"/>
  </w:num>
  <w:num w:numId="45" w16cid:durableId="1712996957">
    <w:abstractNumId w:val="24"/>
  </w:num>
  <w:num w:numId="46" w16cid:durableId="1115714811">
    <w:abstractNumId w:val="39"/>
  </w:num>
  <w:num w:numId="47" w16cid:durableId="1517042000">
    <w:abstractNumId w:val="9"/>
  </w:num>
  <w:num w:numId="48" w16cid:durableId="1601597317">
    <w:abstractNumId w:val="30"/>
  </w:num>
  <w:num w:numId="49" w16cid:durableId="552428289">
    <w:abstractNumId w:val="10"/>
  </w:num>
  <w:num w:numId="50" w16cid:durableId="991521393">
    <w:abstractNumId w:val="25"/>
  </w:num>
  <w:num w:numId="51" w16cid:durableId="1259482724">
    <w:abstractNumId w:val="37"/>
  </w:num>
  <w:num w:numId="52" w16cid:durableId="1263803970">
    <w:abstractNumId w:val="35"/>
  </w:num>
  <w:num w:numId="53" w16cid:durableId="2143498315">
    <w:abstractNumId w:val="32"/>
  </w:num>
  <w:num w:numId="54" w16cid:durableId="1238172589">
    <w:abstractNumId w:val="47"/>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hideSpellingErrors/>
  <w:hideGrammaticalErrors/>
  <w:proofState w:spelling="clean" w:grammar="clean"/>
  <w:defaultTabStop w:val="720"/>
  <w:characterSpacingControl w:val="doNotCompress"/>
  <w:hdrShapeDefaults>
    <o:shapedefaults v:ext="edit" spidmax="180225">
      <o:colormenu v:ext="edit" fillcolor="none"/>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0A59"/>
    <w:rsid w:val="00001E3C"/>
    <w:rsid w:val="0000287B"/>
    <w:rsid w:val="00007C32"/>
    <w:rsid w:val="00013DF9"/>
    <w:rsid w:val="00016B73"/>
    <w:rsid w:val="00020774"/>
    <w:rsid w:val="00021B4C"/>
    <w:rsid w:val="00027F62"/>
    <w:rsid w:val="00034200"/>
    <w:rsid w:val="00043527"/>
    <w:rsid w:val="00047DC6"/>
    <w:rsid w:val="00051856"/>
    <w:rsid w:val="000618FC"/>
    <w:rsid w:val="0007317F"/>
    <w:rsid w:val="0007343C"/>
    <w:rsid w:val="00077DC2"/>
    <w:rsid w:val="00081C01"/>
    <w:rsid w:val="00082D9E"/>
    <w:rsid w:val="00095E4C"/>
    <w:rsid w:val="00097626"/>
    <w:rsid w:val="000A084B"/>
    <w:rsid w:val="000B350C"/>
    <w:rsid w:val="000C0C33"/>
    <w:rsid w:val="000C722F"/>
    <w:rsid w:val="000D1A06"/>
    <w:rsid w:val="000E40C1"/>
    <w:rsid w:val="000E42F0"/>
    <w:rsid w:val="000F125E"/>
    <w:rsid w:val="001022EE"/>
    <w:rsid w:val="00121019"/>
    <w:rsid w:val="001360C2"/>
    <w:rsid w:val="0014160F"/>
    <w:rsid w:val="001463CD"/>
    <w:rsid w:val="00147BF0"/>
    <w:rsid w:val="001557BF"/>
    <w:rsid w:val="0015783F"/>
    <w:rsid w:val="00164710"/>
    <w:rsid w:val="00172D3F"/>
    <w:rsid w:val="00173D69"/>
    <w:rsid w:val="001821C9"/>
    <w:rsid w:val="0019133D"/>
    <w:rsid w:val="0019570A"/>
    <w:rsid w:val="001A1DB6"/>
    <w:rsid w:val="001A4D01"/>
    <w:rsid w:val="001A650E"/>
    <w:rsid w:val="001D3A34"/>
    <w:rsid w:val="001E4023"/>
    <w:rsid w:val="001E4C68"/>
    <w:rsid w:val="001F1C1F"/>
    <w:rsid w:val="001F42E4"/>
    <w:rsid w:val="001F47CE"/>
    <w:rsid w:val="001F759B"/>
    <w:rsid w:val="00201A88"/>
    <w:rsid w:val="00205D3F"/>
    <w:rsid w:val="00206275"/>
    <w:rsid w:val="002206E2"/>
    <w:rsid w:val="002272C6"/>
    <w:rsid w:val="00232F7E"/>
    <w:rsid w:val="00245DED"/>
    <w:rsid w:val="0025445F"/>
    <w:rsid w:val="00260C39"/>
    <w:rsid w:val="00260DD7"/>
    <w:rsid w:val="00263E36"/>
    <w:rsid w:val="002774DE"/>
    <w:rsid w:val="00283654"/>
    <w:rsid w:val="00290E58"/>
    <w:rsid w:val="00295622"/>
    <w:rsid w:val="002A1688"/>
    <w:rsid w:val="002A7A62"/>
    <w:rsid w:val="002B4685"/>
    <w:rsid w:val="002B7517"/>
    <w:rsid w:val="002D2AD5"/>
    <w:rsid w:val="002D6C25"/>
    <w:rsid w:val="002E007C"/>
    <w:rsid w:val="002E4788"/>
    <w:rsid w:val="002E4A3E"/>
    <w:rsid w:val="002F184A"/>
    <w:rsid w:val="002F30B4"/>
    <w:rsid w:val="002F5B66"/>
    <w:rsid w:val="002F617A"/>
    <w:rsid w:val="0030122D"/>
    <w:rsid w:val="00301388"/>
    <w:rsid w:val="00304FC4"/>
    <w:rsid w:val="003051A2"/>
    <w:rsid w:val="0030547D"/>
    <w:rsid w:val="003072EF"/>
    <w:rsid w:val="003161FB"/>
    <w:rsid w:val="00326F0E"/>
    <w:rsid w:val="00330399"/>
    <w:rsid w:val="00343258"/>
    <w:rsid w:val="00345671"/>
    <w:rsid w:val="0035055F"/>
    <w:rsid w:val="0035750A"/>
    <w:rsid w:val="003622A6"/>
    <w:rsid w:val="0036594F"/>
    <w:rsid w:val="00366523"/>
    <w:rsid w:val="0036717C"/>
    <w:rsid w:val="003930BC"/>
    <w:rsid w:val="003977F9"/>
    <w:rsid w:val="003A333D"/>
    <w:rsid w:val="003A3907"/>
    <w:rsid w:val="003B0F04"/>
    <w:rsid w:val="003C4C01"/>
    <w:rsid w:val="003C78AE"/>
    <w:rsid w:val="003D0A59"/>
    <w:rsid w:val="003D4BD5"/>
    <w:rsid w:val="003F00C8"/>
    <w:rsid w:val="003F4454"/>
    <w:rsid w:val="003F5908"/>
    <w:rsid w:val="003F67D0"/>
    <w:rsid w:val="0040293B"/>
    <w:rsid w:val="00420047"/>
    <w:rsid w:val="004253B3"/>
    <w:rsid w:val="00426D60"/>
    <w:rsid w:val="00426E00"/>
    <w:rsid w:val="00441018"/>
    <w:rsid w:val="00442F02"/>
    <w:rsid w:val="00454E73"/>
    <w:rsid w:val="004565E5"/>
    <w:rsid w:val="00457040"/>
    <w:rsid w:val="004577C0"/>
    <w:rsid w:val="0046028D"/>
    <w:rsid w:val="00463421"/>
    <w:rsid w:val="0047564F"/>
    <w:rsid w:val="00475657"/>
    <w:rsid w:val="004862FD"/>
    <w:rsid w:val="004972AF"/>
    <w:rsid w:val="004A3A23"/>
    <w:rsid w:val="004A6E0B"/>
    <w:rsid w:val="004A7C34"/>
    <w:rsid w:val="004B1C0F"/>
    <w:rsid w:val="004B29DB"/>
    <w:rsid w:val="004D0388"/>
    <w:rsid w:val="004E5C92"/>
    <w:rsid w:val="004E6DE4"/>
    <w:rsid w:val="004F0BDE"/>
    <w:rsid w:val="004F1D7E"/>
    <w:rsid w:val="004F3C97"/>
    <w:rsid w:val="004F5A86"/>
    <w:rsid w:val="00503B64"/>
    <w:rsid w:val="00503D79"/>
    <w:rsid w:val="00510B71"/>
    <w:rsid w:val="00513152"/>
    <w:rsid w:val="005205B5"/>
    <w:rsid w:val="00527CC2"/>
    <w:rsid w:val="00531FDE"/>
    <w:rsid w:val="005411DF"/>
    <w:rsid w:val="0054389A"/>
    <w:rsid w:val="00544C6F"/>
    <w:rsid w:val="00547F2C"/>
    <w:rsid w:val="00560A8B"/>
    <w:rsid w:val="00560B2F"/>
    <w:rsid w:val="00570CA1"/>
    <w:rsid w:val="00571CB7"/>
    <w:rsid w:val="0057367E"/>
    <w:rsid w:val="00574CD9"/>
    <w:rsid w:val="005758C8"/>
    <w:rsid w:val="005769A4"/>
    <w:rsid w:val="00576CBF"/>
    <w:rsid w:val="00577FC3"/>
    <w:rsid w:val="00581B1E"/>
    <w:rsid w:val="005849C8"/>
    <w:rsid w:val="005948EF"/>
    <w:rsid w:val="00596F3B"/>
    <w:rsid w:val="005A2474"/>
    <w:rsid w:val="005B3465"/>
    <w:rsid w:val="005D0516"/>
    <w:rsid w:val="005D2F03"/>
    <w:rsid w:val="005D3ACF"/>
    <w:rsid w:val="005E13FE"/>
    <w:rsid w:val="005E5629"/>
    <w:rsid w:val="005F051F"/>
    <w:rsid w:val="006043E5"/>
    <w:rsid w:val="00607E43"/>
    <w:rsid w:val="006137DD"/>
    <w:rsid w:val="00626A2E"/>
    <w:rsid w:val="006500B4"/>
    <w:rsid w:val="00654B5E"/>
    <w:rsid w:val="00666E09"/>
    <w:rsid w:val="0067788A"/>
    <w:rsid w:val="00682D9F"/>
    <w:rsid w:val="00690069"/>
    <w:rsid w:val="006A00BC"/>
    <w:rsid w:val="006C7E35"/>
    <w:rsid w:val="006D1C98"/>
    <w:rsid w:val="006D788D"/>
    <w:rsid w:val="006E0EF1"/>
    <w:rsid w:val="00706C32"/>
    <w:rsid w:val="007149FA"/>
    <w:rsid w:val="00716038"/>
    <w:rsid w:val="00724A19"/>
    <w:rsid w:val="00726F8F"/>
    <w:rsid w:val="00732EF1"/>
    <w:rsid w:val="00735290"/>
    <w:rsid w:val="00754164"/>
    <w:rsid w:val="00762789"/>
    <w:rsid w:val="0077790A"/>
    <w:rsid w:val="00780A09"/>
    <w:rsid w:val="007820DF"/>
    <w:rsid w:val="00783805"/>
    <w:rsid w:val="00783856"/>
    <w:rsid w:val="00794D2B"/>
    <w:rsid w:val="00797708"/>
    <w:rsid w:val="007A0710"/>
    <w:rsid w:val="007A492B"/>
    <w:rsid w:val="007B2D12"/>
    <w:rsid w:val="007C0E91"/>
    <w:rsid w:val="007C1779"/>
    <w:rsid w:val="007C4916"/>
    <w:rsid w:val="007E3DD1"/>
    <w:rsid w:val="007F6BA1"/>
    <w:rsid w:val="00806F18"/>
    <w:rsid w:val="008128FF"/>
    <w:rsid w:val="00813F81"/>
    <w:rsid w:val="008242C3"/>
    <w:rsid w:val="00826EE8"/>
    <w:rsid w:val="00841A8B"/>
    <w:rsid w:val="008515C3"/>
    <w:rsid w:val="00867A55"/>
    <w:rsid w:val="00871173"/>
    <w:rsid w:val="00872F79"/>
    <w:rsid w:val="00873438"/>
    <w:rsid w:val="008832FE"/>
    <w:rsid w:val="008A2308"/>
    <w:rsid w:val="008B34BB"/>
    <w:rsid w:val="008B4592"/>
    <w:rsid w:val="008C70E7"/>
    <w:rsid w:val="008D0C12"/>
    <w:rsid w:val="008D3AA7"/>
    <w:rsid w:val="008E63A6"/>
    <w:rsid w:val="008E7F79"/>
    <w:rsid w:val="008F48C6"/>
    <w:rsid w:val="008F4AB9"/>
    <w:rsid w:val="00912AC7"/>
    <w:rsid w:val="009133CD"/>
    <w:rsid w:val="00914DE0"/>
    <w:rsid w:val="00917ED7"/>
    <w:rsid w:val="00921B86"/>
    <w:rsid w:val="009226C3"/>
    <w:rsid w:val="00923C16"/>
    <w:rsid w:val="009257B6"/>
    <w:rsid w:val="00925CAC"/>
    <w:rsid w:val="00935AE7"/>
    <w:rsid w:val="00937E89"/>
    <w:rsid w:val="00946877"/>
    <w:rsid w:val="00961E58"/>
    <w:rsid w:val="00965060"/>
    <w:rsid w:val="00966AD2"/>
    <w:rsid w:val="0097058A"/>
    <w:rsid w:val="00974D94"/>
    <w:rsid w:val="0098213A"/>
    <w:rsid w:val="00983EE5"/>
    <w:rsid w:val="00996038"/>
    <w:rsid w:val="009A3948"/>
    <w:rsid w:val="009D0120"/>
    <w:rsid w:val="009E0EC7"/>
    <w:rsid w:val="009E21B2"/>
    <w:rsid w:val="009E666D"/>
    <w:rsid w:val="009F5E27"/>
    <w:rsid w:val="00A050F7"/>
    <w:rsid w:val="00A1737A"/>
    <w:rsid w:val="00A27A75"/>
    <w:rsid w:val="00A31A40"/>
    <w:rsid w:val="00A337A1"/>
    <w:rsid w:val="00A3513D"/>
    <w:rsid w:val="00A502E2"/>
    <w:rsid w:val="00A51AFF"/>
    <w:rsid w:val="00A7094B"/>
    <w:rsid w:val="00A70FB1"/>
    <w:rsid w:val="00A75CE6"/>
    <w:rsid w:val="00A831E7"/>
    <w:rsid w:val="00A842A0"/>
    <w:rsid w:val="00A86636"/>
    <w:rsid w:val="00AA6EC9"/>
    <w:rsid w:val="00AA6F66"/>
    <w:rsid w:val="00AB1813"/>
    <w:rsid w:val="00AB38F0"/>
    <w:rsid w:val="00AC046F"/>
    <w:rsid w:val="00AC79C6"/>
    <w:rsid w:val="00AD16EA"/>
    <w:rsid w:val="00AE4174"/>
    <w:rsid w:val="00AE48A2"/>
    <w:rsid w:val="00B0321A"/>
    <w:rsid w:val="00B04370"/>
    <w:rsid w:val="00B14412"/>
    <w:rsid w:val="00B26388"/>
    <w:rsid w:val="00B27F63"/>
    <w:rsid w:val="00B30396"/>
    <w:rsid w:val="00B336AB"/>
    <w:rsid w:val="00B34BEA"/>
    <w:rsid w:val="00B37353"/>
    <w:rsid w:val="00B504DB"/>
    <w:rsid w:val="00B6025B"/>
    <w:rsid w:val="00B62463"/>
    <w:rsid w:val="00B65E93"/>
    <w:rsid w:val="00B7276D"/>
    <w:rsid w:val="00B83689"/>
    <w:rsid w:val="00B91FF7"/>
    <w:rsid w:val="00B936F0"/>
    <w:rsid w:val="00BA15C5"/>
    <w:rsid w:val="00BB4399"/>
    <w:rsid w:val="00BB68CD"/>
    <w:rsid w:val="00BB7C52"/>
    <w:rsid w:val="00BC3188"/>
    <w:rsid w:val="00BD6198"/>
    <w:rsid w:val="00BE743D"/>
    <w:rsid w:val="00BE7A73"/>
    <w:rsid w:val="00BF05C8"/>
    <w:rsid w:val="00BF1827"/>
    <w:rsid w:val="00C11826"/>
    <w:rsid w:val="00C2470C"/>
    <w:rsid w:val="00C32CD6"/>
    <w:rsid w:val="00C4155F"/>
    <w:rsid w:val="00C525CB"/>
    <w:rsid w:val="00C56EB0"/>
    <w:rsid w:val="00C645C3"/>
    <w:rsid w:val="00C70202"/>
    <w:rsid w:val="00C737F0"/>
    <w:rsid w:val="00C829E6"/>
    <w:rsid w:val="00C835E9"/>
    <w:rsid w:val="00C9267D"/>
    <w:rsid w:val="00CA2708"/>
    <w:rsid w:val="00CA6B9B"/>
    <w:rsid w:val="00CB0477"/>
    <w:rsid w:val="00CC117C"/>
    <w:rsid w:val="00CC2347"/>
    <w:rsid w:val="00CC7252"/>
    <w:rsid w:val="00CD0722"/>
    <w:rsid w:val="00CD0E33"/>
    <w:rsid w:val="00CD7E3F"/>
    <w:rsid w:val="00CE0D30"/>
    <w:rsid w:val="00CE3569"/>
    <w:rsid w:val="00CE67BA"/>
    <w:rsid w:val="00CF162A"/>
    <w:rsid w:val="00CF5B30"/>
    <w:rsid w:val="00CF6531"/>
    <w:rsid w:val="00CF69ED"/>
    <w:rsid w:val="00D02210"/>
    <w:rsid w:val="00D03906"/>
    <w:rsid w:val="00D06D15"/>
    <w:rsid w:val="00D073B7"/>
    <w:rsid w:val="00D1105F"/>
    <w:rsid w:val="00D112A4"/>
    <w:rsid w:val="00D15096"/>
    <w:rsid w:val="00D16A4B"/>
    <w:rsid w:val="00D357C5"/>
    <w:rsid w:val="00D413D0"/>
    <w:rsid w:val="00D46AAF"/>
    <w:rsid w:val="00D54DF2"/>
    <w:rsid w:val="00D601C3"/>
    <w:rsid w:val="00D63A84"/>
    <w:rsid w:val="00D63E1B"/>
    <w:rsid w:val="00D66661"/>
    <w:rsid w:val="00D70FA9"/>
    <w:rsid w:val="00D84C53"/>
    <w:rsid w:val="00D8540B"/>
    <w:rsid w:val="00D97695"/>
    <w:rsid w:val="00DB0CDD"/>
    <w:rsid w:val="00DC0020"/>
    <w:rsid w:val="00DC10A4"/>
    <w:rsid w:val="00DD3823"/>
    <w:rsid w:val="00DD5B92"/>
    <w:rsid w:val="00DF0129"/>
    <w:rsid w:val="00DF1933"/>
    <w:rsid w:val="00DF2D76"/>
    <w:rsid w:val="00DF7615"/>
    <w:rsid w:val="00E1158F"/>
    <w:rsid w:val="00E14135"/>
    <w:rsid w:val="00E145FF"/>
    <w:rsid w:val="00E21645"/>
    <w:rsid w:val="00E3225D"/>
    <w:rsid w:val="00E370D2"/>
    <w:rsid w:val="00E45226"/>
    <w:rsid w:val="00E45FB8"/>
    <w:rsid w:val="00E516C6"/>
    <w:rsid w:val="00E55AB1"/>
    <w:rsid w:val="00E65157"/>
    <w:rsid w:val="00E93857"/>
    <w:rsid w:val="00E93D48"/>
    <w:rsid w:val="00E960A7"/>
    <w:rsid w:val="00EA1BA5"/>
    <w:rsid w:val="00EB0101"/>
    <w:rsid w:val="00EB5482"/>
    <w:rsid w:val="00EB7453"/>
    <w:rsid w:val="00EB7ED5"/>
    <w:rsid w:val="00EC06BE"/>
    <w:rsid w:val="00ED3C16"/>
    <w:rsid w:val="00ED3D65"/>
    <w:rsid w:val="00EE2A7A"/>
    <w:rsid w:val="00EF2642"/>
    <w:rsid w:val="00F00780"/>
    <w:rsid w:val="00F03F38"/>
    <w:rsid w:val="00F04152"/>
    <w:rsid w:val="00F17ED5"/>
    <w:rsid w:val="00F202D8"/>
    <w:rsid w:val="00F3142E"/>
    <w:rsid w:val="00F34838"/>
    <w:rsid w:val="00F41AF3"/>
    <w:rsid w:val="00F5739E"/>
    <w:rsid w:val="00F661E9"/>
    <w:rsid w:val="00F7493F"/>
    <w:rsid w:val="00F75FA8"/>
    <w:rsid w:val="00F76EB0"/>
    <w:rsid w:val="00F94401"/>
    <w:rsid w:val="00F94CAC"/>
    <w:rsid w:val="00FA708F"/>
    <w:rsid w:val="00FB1AE8"/>
    <w:rsid w:val="00FC3F90"/>
    <w:rsid w:val="00FC446C"/>
    <w:rsid w:val="00FC4931"/>
    <w:rsid w:val="00FD7BE4"/>
    <w:rsid w:val="00FE2E8A"/>
    <w:rsid w:val="00FE2F97"/>
    <w:rsid w:val="00FE3ED4"/>
    <w:rsid w:val="00FE738C"/>
    <w:rsid w:val="00FE793C"/>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shapeDefaults>
    <o:shapedefaults v:ext="edit" spidmax="180225">
      <o:colormenu v:ext="edit" fillcolor="none"/>
    </o:shapedefaults>
    <o:shapelayout v:ext="edit">
      <o:idmap v:ext="edit" data="1"/>
    </o:shapelayout>
  </w:shapeDefaults>
  <w:decimalSymbol w:val="."/>
  <w:listSeparator w:val=","/>
  <w14:docId w14:val="22A9F702"/>
  <w15:docId w15:val="{7A5B98AC-C679-4A32-9F57-3EE3F01E9E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57B6"/>
    <w:pPr>
      <w:spacing w:after="0" w:line="240" w:lineRule="auto"/>
    </w:pPr>
    <w:rPr>
      <w:rFonts w:ascii="Times New Roman" w:eastAsia="Times New Roman" w:hAnsi="Times New Roman" w:cs="Times New Roman"/>
      <w:sz w:val="24"/>
      <w:szCs w:val="24"/>
      <w:lang w:val="en-GB"/>
    </w:rPr>
  </w:style>
  <w:style w:type="paragraph" w:styleId="Heading1">
    <w:name w:val="heading 1"/>
    <w:basedOn w:val="Normal"/>
    <w:next w:val="Normal"/>
    <w:link w:val="Heading1Char"/>
    <w:qFormat/>
    <w:rsid w:val="00F03F38"/>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semiHidden/>
    <w:unhideWhenUsed/>
    <w:qFormat/>
    <w:rsid w:val="00F03F38"/>
    <w:pPr>
      <w:pageBreakBefore w:val="0"/>
      <w:pBdr>
        <w:bottom w:val="single" w:sz="12" w:space="1" w:color="333399"/>
      </w:pBdr>
      <w:shd w:val="clear" w:color="auto" w:fill="000080"/>
      <w:tabs>
        <w:tab w:val="clear" w:pos="397"/>
        <w:tab w:val="left" w:pos="567"/>
      </w:tabs>
      <w:spacing w:before="240" w:after="80"/>
      <w:ind w:firstLine="57"/>
      <w:outlineLvl w:val="1"/>
    </w:pPr>
    <w:rPr>
      <w:bCs w:val="0"/>
      <w:color w:val="FFFFFF"/>
      <w:sz w:val="22"/>
      <w:szCs w:val="22"/>
      <w:lang w:val="en-GB"/>
    </w:rPr>
  </w:style>
  <w:style w:type="paragraph" w:styleId="Heading3">
    <w:name w:val="heading 3"/>
    <w:basedOn w:val="Normal"/>
    <w:next w:val="Normal"/>
    <w:link w:val="Heading3Char"/>
    <w:semiHidden/>
    <w:unhideWhenUsed/>
    <w:qFormat/>
    <w:rsid w:val="004B1C0F"/>
    <w:pPr>
      <w:keepNext/>
      <w:spacing w:before="240" w:after="60" w:line="276" w:lineRule="auto"/>
      <w:jc w:val="both"/>
      <w:outlineLvl w:val="2"/>
    </w:pPr>
    <w:rPr>
      <w:rFonts w:ascii="Arial" w:hAnsi="Arial" w:cs="Arial"/>
      <w:b/>
      <w:bCs/>
      <w:sz w:val="26"/>
      <w:szCs w:val="26"/>
    </w:rPr>
  </w:style>
  <w:style w:type="paragraph" w:styleId="Heading4">
    <w:name w:val="heading 4"/>
    <w:basedOn w:val="Normal"/>
    <w:next w:val="Normal"/>
    <w:link w:val="Heading4Char"/>
    <w:semiHidden/>
    <w:unhideWhenUsed/>
    <w:qFormat/>
    <w:rsid w:val="004B1C0F"/>
    <w:pPr>
      <w:keepNext/>
      <w:spacing w:after="120" w:line="360" w:lineRule="auto"/>
      <w:ind w:left="600"/>
      <w:jc w:val="both"/>
      <w:outlineLvl w:val="3"/>
    </w:pPr>
    <w:rPr>
      <w:rFonts w:ascii="Calibri" w:hAnsi="Calibri"/>
      <w:b/>
      <w:bCs/>
      <w:sz w:val="22"/>
    </w:rPr>
  </w:style>
  <w:style w:type="paragraph" w:styleId="Heading5">
    <w:name w:val="heading 5"/>
    <w:aliases w:val="Block Label"/>
    <w:basedOn w:val="Normal"/>
    <w:next w:val="Normal"/>
    <w:link w:val="Heading5Char"/>
    <w:semiHidden/>
    <w:unhideWhenUsed/>
    <w:qFormat/>
    <w:rsid w:val="00F03F38"/>
    <w:pPr>
      <w:numPr>
        <w:ilvl w:val="4"/>
        <w:numId w:val="1"/>
      </w:numPr>
      <w:tabs>
        <w:tab w:val="left" w:pos="397"/>
        <w:tab w:val="left" w:pos="567"/>
      </w:tabs>
      <w:spacing w:before="200" w:line="280" w:lineRule="exact"/>
      <w:outlineLvl w:val="4"/>
    </w:pPr>
    <w:rPr>
      <w:rFonts w:ascii="Lucida Sans" w:hAnsi="Lucida Sans"/>
      <w:sz w:val="22"/>
      <w:szCs w:val="20"/>
      <w:lang w:val="en-US"/>
    </w:rPr>
  </w:style>
  <w:style w:type="paragraph" w:styleId="Heading6">
    <w:name w:val="heading 6"/>
    <w:basedOn w:val="Normal"/>
    <w:next w:val="Normal"/>
    <w:link w:val="Heading6Char"/>
    <w:semiHidden/>
    <w:unhideWhenUsed/>
    <w:qFormat/>
    <w:rsid w:val="004B1C0F"/>
    <w:pPr>
      <w:spacing w:before="240" w:after="60" w:line="276" w:lineRule="auto"/>
      <w:jc w:val="both"/>
      <w:outlineLvl w:val="5"/>
    </w:pPr>
    <w:rPr>
      <w:rFonts w:ascii="Calibri" w:hAnsi="Calibri"/>
      <w:b/>
      <w:bCs/>
      <w:sz w:val="22"/>
      <w:szCs w:val="22"/>
    </w:rPr>
  </w:style>
  <w:style w:type="paragraph" w:styleId="Heading7">
    <w:name w:val="heading 7"/>
    <w:basedOn w:val="Normal"/>
    <w:next w:val="Normal"/>
    <w:link w:val="Heading7Char"/>
    <w:uiPriority w:val="99"/>
    <w:semiHidden/>
    <w:unhideWhenUsed/>
    <w:qFormat/>
    <w:rsid w:val="004B1C0F"/>
    <w:pPr>
      <w:keepNext/>
      <w:spacing w:after="120" w:line="276" w:lineRule="auto"/>
      <w:jc w:val="both"/>
      <w:outlineLvl w:val="6"/>
    </w:pPr>
    <w:rPr>
      <w:rFonts w:ascii="Calibri" w:hAnsi="Calibri"/>
      <w:b/>
      <w:bCs/>
      <w:sz w:val="22"/>
    </w:rPr>
  </w:style>
  <w:style w:type="paragraph" w:styleId="Heading8">
    <w:name w:val="heading 8"/>
    <w:basedOn w:val="Normal"/>
    <w:next w:val="Normal"/>
    <w:link w:val="Heading8Char"/>
    <w:uiPriority w:val="99"/>
    <w:semiHidden/>
    <w:unhideWhenUsed/>
    <w:qFormat/>
    <w:rsid w:val="004B1C0F"/>
    <w:pPr>
      <w:keepNext/>
      <w:spacing w:after="120" w:line="276" w:lineRule="auto"/>
      <w:jc w:val="both"/>
      <w:outlineLvl w:val="7"/>
    </w:pPr>
    <w:rPr>
      <w:rFonts w:ascii="Calibri" w:hAnsi="Calibri"/>
      <w:b/>
      <w:bCs/>
      <w:sz w:val="22"/>
      <w:u w:val="single"/>
    </w:rPr>
  </w:style>
  <w:style w:type="paragraph" w:styleId="Heading9">
    <w:name w:val="heading 9"/>
    <w:basedOn w:val="Normal"/>
    <w:next w:val="Normal"/>
    <w:link w:val="Heading9Char"/>
    <w:uiPriority w:val="99"/>
    <w:semiHidden/>
    <w:unhideWhenUsed/>
    <w:qFormat/>
    <w:rsid w:val="004B1C0F"/>
    <w:pPr>
      <w:keepNext/>
      <w:spacing w:after="120" w:line="276" w:lineRule="auto"/>
      <w:jc w:val="both"/>
      <w:outlineLvl w:val="8"/>
    </w:pPr>
    <w:rPr>
      <w:rFonts w:ascii="Calibri" w:hAnsi="Calibri"/>
      <w:b/>
      <w:bCs/>
      <w:sz w:val="22"/>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03F38"/>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semiHidden/>
    <w:rsid w:val="00F03F38"/>
    <w:rPr>
      <w:rFonts w:ascii="Arial" w:eastAsia="Times New Roman" w:hAnsi="Arial" w:cs="Times New Roman"/>
      <w:b/>
      <w:color w:val="FFFFFF"/>
      <w:shd w:val="clear" w:color="auto" w:fill="000080"/>
      <w:lang w:val="en-GB"/>
    </w:rPr>
  </w:style>
  <w:style w:type="character" w:customStyle="1" w:styleId="Heading5Char">
    <w:name w:val="Heading 5 Char"/>
    <w:aliases w:val="Block Label Char1"/>
    <w:basedOn w:val="DefaultParagraphFont"/>
    <w:link w:val="Heading5"/>
    <w:semiHidden/>
    <w:rsid w:val="00F03F38"/>
    <w:rPr>
      <w:rFonts w:ascii="Lucida Sans" w:eastAsia="Times New Roman" w:hAnsi="Lucida Sans" w:cs="Times New Roman"/>
      <w:szCs w:val="20"/>
      <w:lang w:val="en-US"/>
    </w:rPr>
  </w:style>
  <w:style w:type="character" w:styleId="Hyperlink">
    <w:name w:val="Hyperlink"/>
    <w:uiPriority w:val="99"/>
    <w:unhideWhenUsed/>
    <w:rsid w:val="00F03F38"/>
    <w:rPr>
      <w:color w:val="0000FF"/>
      <w:u w:val="single"/>
    </w:rPr>
  </w:style>
  <w:style w:type="character" w:styleId="FollowedHyperlink">
    <w:name w:val="FollowedHyperlink"/>
    <w:basedOn w:val="DefaultParagraphFont"/>
    <w:uiPriority w:val="99"/>
    <w:semiHidden/>
    <w:unhideWhenUsed/>
    <w:rsid w:val="00F03F38"/>
    <w:rPr>
      <w:color w:val="800080" w:themeColor="followedHyperlink"/>
      <w:u w:val="single"/>
    </w:rPr>
  </w:style>
  <w:style w:type="character" w:customStyle="1" w:styleId="Heading5Char1">
    <w:name w:val="Heading 5 Char1"/>
    <w:aliases w:val="Block Label Char"/>
    <w:basedOn w:val="DefaultParagraphFont"/>
    <w:semiHidden/>
    <w:rsid w:val="00F03F38"/>
    <w:rPr>
      <w:rFonts w:asciiTheme="majorHAnsi" w:eastAsiaTheme="majorEastAsia" w:hAnsiTheme="majorHAnsi" w:cstheme="majorBidi"/>
      <w:color w:val="243F60" w:themeColor="accent1" w:themeShade="7F"/>
      <w:sz w:val="24"/>
      <w:szCs w:val="24"/>
      <w:lang w:val="en-GB" w:eastAsia="en-US"/>
    </w:rPr>
  </w:style>
  <w:style w:type="paragraph" w:styleId="FootnoteText">
    <w:name w:val="footnote text"/>
    <w:basedOn w:val="Normal"/>
    <w:link w:val="FootnoteTextChar"/>
    <w:uiPriority w:val="99"/>
    <w:semiHidden/>
    <w:unhideWhenUsed/>
    <w:rsid w:val="00F03F38"/>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semiHidden/>
    <w:rsid w:val="00F03F38"/>
    <w:rPr>
      <w:sz w:val="20"/>
      <w:szCs w:val="20"/>
    </w:rPr>
  </w:style>
  <w:style w:type="paragraph" w:styleId="CommentText">
    <w:name w:val="annotation text"/>
    <w:basedOn w:val="Normal"/>
    <w:link w:val="CommentTextChar"/>
    <w:uiPriority w:val="99"/>
    <w:unhideWhenUsed/>
    <w:rsid w:val="00F03F38"/>
    <w:rPr>
      <w:sz w:val="20"/>
      <w:szCs w:val="20"/>
    </w:rPr>
  </w:style>
  <w:style w:type="character" w:customStyle="1" w:styleId="CommentTextChar">
    <w:name w:val="Comment Text Char"/>
    <w:basedOn w:val="DefaultParagraphFont"/>
    <w:link w:val="CommentText"/>
    <w:uiPriority w:val="99"/>
    <w:rsid w:val="00F03F38"/>
    <w:rPr>
      <w:rFonts w:ascii="Times New Roman" w:eastAsia="Times New Roman" w:hAnsi="Times New Roman" w:cs="Times New Roman"/>
      <w:sz w:val="20"/>
      <w:szCs w:val="20"/>
      <w:lang w:val="en-GB"/>
    </w:rPr>
  </w:style>
  <w:style w:type="paragraph" w:styleId="Header">
    <w:name w:val="header"/>
    <w:basedOn w:val="Normal"/>
    <w:link w:val="HeaderChar"/>
    <w:unhideWhenUsed/>
    <w:rsid w:val="00F03F38"/>
    <w:pPr>
      <w:tabs>
        <w:tab w:val="center" w:pos="4320"/>
        <w:tab w:val="right" w:pos="8640"/>
      </w:tabs>
    </w:pPr>
  </w:style>
  <w:style w:type="character" w:customStyle="1" w:styleId="HeaderChar">
    <w:name w:val="Header Char"/>
    <w:basedOn w:val="DefaultParagraphFont"/>
    <w:link w:val="Header"/>
    <w:rsid w:val="00F03F38"/>
    <w:rPr>
      <w:rFonts w:ascii="Times New Roman" w:eastAsia="Times New Roman" w:hAnsi="Times New Roman" w:cs="Times New Roman"/>
      <w:sz w:val="24"/>
      <w:szCs w:val="24"/>
      <w:lang w:val="en-GB"/>
    </w:rPr>
  </w:style>
  <w:style w:type="paragraph" w:styleId="Footer">
    <w:name w:val="footer"/>
    <w:basedOn w:val="Normal"/>
    <w:link w:val="FooterChar"/>
    <w:uiPriority w:val="99"/>
    <w:unhideWhenUsed/>
    <w:rsid w:val="00F03F38"/>
    <w:pPr>
      <w:tabs>
        <w:tab w:val="center" w:pos="4320"/>
        <w:tab w:val="center" w:pos="8902"/>
      </w:tabs>
      <w:spacing w:after="100"/>
    </w:pPr>
    <w:rPr>
      <w:rFonts w:eastAsia="MS Mincho"/>
      <w:sz w:val="22"/>
      <w:lang w:val="en-US" w:eastAsia="ja-JP"/>
    </w:rPr>
  </w:style>
  <w:style w:type="character" w:customStyle="1" w:styleId="FooterChar">
    <w:name w:val="Footer Char"/>
    <w:basedOn w:val="DefaultParagraphFont"/>
    <w:link w:val="Footer"/>
    <w:uiPriority w:val="99"/>
    <w:rsid w:val="00F03F38"/>
    <w:rPr>
      <w:rFonts w:ascii="Times New Roman" w:eastAsia="MS Mincho" w:hAnsi="Times New Roman" w:cs="Times New Roman"/>
      <w:szCs w:val="24"/>
      <w:lang w:val="en-US" w:eastAsia="ja-JP"/>
    </w:rPr>
  </w:style>
  <w:style w:type="paragraph" w:styleId="BodyText">
    <w:name w:val="Body Text"/>
    <w:basedOn w:val="Normal"/>
    <w:link w:val="BodyTextChar"/>
    <w:uiPriority w:val="99"/>
    <w:semiHidden/>
    <w:unhideWhenUsed/>
    <w:rsid w:val="00F03F38"/>
    <w:pPr>
      <w:suppressAutoHyphens/>
      <w:spacing w:after="240"/>
      <w:jc w:val="both"/>
    </w:pPr>
  </w:style>
  <w:style w:type="character" w:customStyle="1" w:styleId="BodyTextChar">
    <w:name w:val="Body Text Char"/>
    <w:basedOn w:val="DefaultParagraphFont"/>
    <w:link w:val="BodyText"/>
    <w:uiPriority w:val="99"/>
    <w:semiHidden/>
    <w:rsid w:val="00F03F38"/>
    <w:rPr>
      <w:rFonts w:ascii="Times New Roman" w:eastAsia="Times New Roman" w:hAnsi="Times New Roman" w:cs="Times New Roman"/>
      <w:sz w:val="24"/>
      <w:szCs w:val="24"/>
      <w:lang w:val="en-GB"/>
    </w:rPr>
  </w:style>
  <w:style w:type="paragraph" w:styleId="Date">
    <w:name w:val="Date"/>
    <w:basedOn w:val="Normal"/>
    <w:next w:val="Normal"/>
    <w:link w:val="DateChar"/>
    <w:uiPriority w:val="99"/>
    <w:semiHidden/>
    <w:unhideWhenUsed/>
    <w:rsid w:val="00F03F38"/>
    <w:pPr>
      <w:tabs>
        <w:tab w:val="left" w:pos="397"/>
      </w:tabs>
      <w:spacing w:after="100"/>
    </w:pPr>
    <w:rPr>
      <w:rFonts w:eastAsia="MS Mincho"/>
      <w:sz w:val="22"/>
      <w:lang w:val="en-US" w:eastAsia="ja-JP"/>
    </w:rPr>
  </w:style>
  <w:style w:type="character" w:customStyle="1" w:styleId="DateChar">
    <w:name w:val="Date Char"/>
    <w:basedOn w:val="DefaultParagraphFont"/>
    <w:link w:val="Date"/>
    <w:uiPriority w:val="99"/>
    <w:semiHidden/>
    <w:rsid w:val="00F03F38"/>
    <w:rPr>
      <w:rFonts w:ascii="Times New Roman" w:eastAsia="MS Mincho" w:hAnsi="Times New Roman" w:cs="Times New Roman"/>
      <w:szCs w:val="24"/>
      <w:lang w:val="en-US" w:eastAsia="ja-JP"/>
    </w:rPr>
  </w:style>
  <w:style w:type="paragraph" w:styleId="CommentSubject">
    <w:name w:val="annotation subject"/>
    <w:basedOn w:val="CommentText"/>
    <w:next w:val="CommentText"/>
    <w:link w:val="CommentSubjectChar"/>
    <w:uiPriority w:val="99"/>
    <w:unhideWhenUsed/>
    <w:rsid w:val="00F03F38"/>
    <w:rPr>
      <w:b/>
      <w:bCs/>
    </w:rPr>
  </w:style>
  <w:style w:type="character" w:customStyle="1" w:styleId="CommentSubjectChar">
    <w:name w:val="Comment Subject Char"/>
    <w:basedOn w:val="CommentTextChar"/>
    <w:link w:val="CommentSubject"/>
    <w:uiPriority w:val="99"/>
    <w:rsid w:val="00F03F38"/>
    <w:rPr>
      <w:rFonts w:ascii="Times New Roman" w:eastAsia="Times New Roman" w:hAnsi="Times New Roman" w:cs="Times New Roman"/>
      <w:b/>
      <w:bCs/>
      <w:sz w:val="20"/>
      <w:szCs w:val="20"/>
      <w:lang w:val="en-GB"/>
    </w:rPr>
  </w:style>
  <w:style w:type="paragraph" w:styleId="BalloonText">
    <w:name w:val="Balloon Text"/>
    <w:basedOn w:val="Normal"/>
    <w:link w:val="BalloonTextChar"/>
    <w:uiPriority w:val="99"/>
    <w:semiHidden/>
    <w:unhideWhenUsed/>
    <w:rsid w:val="00F03F38"/>
    <w:rPr>
      <w:rFonts w:ascii="Tahoma" w:hAnsi="Tahoma" w:cs="Tahoma"/>
      <w:sz w:val="16"/>
      <w:szCs w:val="16"/>
    </w:rPr>
  </w:style>
  <w:style w:type="character" w:customStyle="1" w:styleId="BalloonTextChar">
    <w:name w:val="Balloon Text Char"/>
    <w:basedOn w:val="DefaultParagraphFont"/>
    <w:link w:val="BalloonText"/>
    <w:uiPriority w:val="99"/>
    <w:semiHidden/>
    <w:rsid w:val="00F03F38"/>
    <w:rPr>
      <w:rFonts w:ascii="Tahoma" w:eastAsia="Times New Roman" w:hAnsi="Tahoma" w:cs="Tahoma"/>
      <w:sz w:val="16"/>
      <w:szCs w:val="16"/>
      <w:lang w:val="en-GB"/>
    </w:rPr>
  </w:style>
  <w:style w:type="paragraph" w:styleId="Revision">
    <w:name w:val="Revision"/>
    <w:uiPriority w:val="99"/>
    <w:semiHidden/>
    <w:rsid w:val="00F03F38"/>
    <w:pPr>
      <w:spacing w:after="0" w:line="240" w:lineRule="auto"/>
    </w:pPr>
    <w:rPr>
      <w:rFonts w:ascii="Times New Roman" w:eastAsia="Times New Roman" w:hAnsi="Times New Roman" w:cs="Times New Roman"/>
      <w:sz w:val="24"/>
      <w:szCs w:val="24"/>
      <w:lang w:val="en-GB"/>
    </w:rPr>
  </w:style>
  <w:style w:type="paragraph" w:styleId="ListParagraph">
    <w:name w:val="List Paragraph"/>
    <w:basedOn w:val="Normal"/>
    <w:uiPriority w:val="34"/>
    <w:qFormat/>
    <w:rsid w:val="00F03F38"/>
    <w:pPr>
      <w:ind w:left="720"/>
      <w:contextualSpacing/>
    </w:pPr>
  </w:style>
  <w:style w:type="paragraph" w:customStyle="1" w:styleId="Bullet">
    <w:name w:val="Bullet"/>
    <w:basedOn w:val="Normal"/>
    <w:uiPriority w:val="99"/>
    <w:rsid w:val="00F03F38"/>
    <w:pPr>
      <w:numPr>
        <w:numId w:val="2"/>
      </w:numPr>
      <w:spacing w:after="100"/>
    </w:pPr>
    <w:rPr>
      <w:rFonts w:eastAsia="MS Mincho"/>
      <w:sz w:val="22"/>
      <w:lang w:val="en-US" w:eastAsia="ja-JP"/>
    </w:rPr>
  </w:style>
  <w:style w:type="paragraph" w:customStyle="1" w:styleId="DocTitle">
    <w:name w:val="Doc Title"/>
    <w:basedOn w:val="Heading1"/>
    <w:uiPriority w:val="99"/>
    <w:rsid w:val="00F03F38"/>
  </w:style>
  <w:style w:type="paragraph" w:customStyle="1" w:styleId="inserttext">
    <w:name w:val="insert text"/>
    <w:basedOn w:val="Normal"/>
    <w:uiPriority w:val="99"/>
    <w:rsid w:val="00F03F38"/>
    <w:pPr>
      <w:tabs>
        <w:tab w:val="left" w:pos="397"/>
      </w:tabs>
      <w:spacing w:after="100"/>
      <w:ind w:left="794"/>
    </w:pPr>
    <w:rPr>
      <w:rFonts w:eastAsia="MS Mincho"/>
      <w:sz w:val="22"/>
      <w:lang w:val="en-US" w:eastAsia="ja-JP"/>
    </w:rPr>
  </w:style>
  <w:style w:type="paragraph" w:customStyle="1" w:styleId="western">
    <w:name w:val="western"/>
    <w:basedOn w:val="Normal"/>
    <w:uiPriority w:val="99"/>
    <w:rsid w:val="00F03F38"/>
    <w:pPr>
      <w:suppressAutoHyphens/>
      <w:spacing w:before="280"/>
      <w:jc w:val="both"/>
    </w:pPr>
    <w:rPr>
      <w:rFonts w:ascii="Arial Unicode MS" w:eastAsia="Arial Unicode MS" w:hAnsi="Arial Unicode MS"/>
      <w:lang w:eastAsia="ar-SA"/>
    </w:rPr>
  </w:style>
  <w:style w:type="character" w:styleId="FootnoteReference">
    <w:name w:val="footnote reference"/>
    <w:basedOn w:val="DefaultParagraphFont"/>
    <w:uiPriority w:val="99"/>
    <w:semiHidden/>
    <w:unhideWhenUsed/>
    <w:rsid w:val="00F03F38"/>
    <w:rPr>
      <w:vertAlign w:val="superscript"/>
    </w:rPr>
  </w:style>
  <w:style w:type="character" w:styleId="CommentReference">
    <w:name w:val="annotation reference"/>
    <w:semiHidden/>
    <w:unhideWhenUsed/>
    <w:rsid w:val="00F03F38"/>
    <w:rPr>
      <w:sz w:val="16"/>
      <w:szCs w:val="16"/>
    </w:rPr>
  </w:style>
  <w:style w:type="character" w:styleId="PlaceholderText">
    <w:name w:val="Placeholder Text"/>
    <w:basedOn w:val="DefaultParagraphFont"/>
    <w:uiPriority w:val="99"/>
    <w:semiHidden/>
    <w:rsid w:val="00F03F38"/>
    <w:rPr>
      <w:color w:val="808080"/>
    </w:rPr>
  </w:style>
  <w:style w:type="table" w:styleId="TableGrid">
    <w:name w:val="Table Grid"/>
    <w:basedOn w:val="TableNormal"/>
    <w:rsid w:val="00F03F38"/>
    <w:pPr>
      <w:spacing w:after="0" w:line="240" w:lineRule="auto"/>
    </w:pPr>
    <w:rPr>
      <w:rFonts w:ascii="Times New Roman" w:eastAsia="Times New Roman" w:hAnsi="Times New Roman" w:cs="Times New Roman"/>
      <w:sz w:val="20"/>
      <w:szCs w:val="20"/>
      <w:lang w:eastAsia="en-I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301388"/>
    <w:pPr>
      <w:keepLines/>
      <w:pageBreakBefore w:val="0"/>
      <w:pBdr>
        <w:bottom w:val="none" w:sz="0" w:space="0" w:color="auto"/>
      </w:pBdr>
      <w:tabs>
        <w:tab w:val="clear" w:pos="397"/>
        <w:tab w:val="clear" w:pos="907"/>
        <w:tab w:val="clear" w:pos="1134"/>
      </w:tabs>
      <w:spacing w:before="480" w:after="0" w:line="276" w:lineRule="auto"/>
      <w:outlineLvl w:val="9"/>
    </w:pPr>
    <w:rPr>
      <w:rFonts w:asciiTheme="majorHAnsi" w:eastAsiaTheme="majorEastAsia" w:hAnsiTheme="majorHAnsi" w:cstheme="majorBidi"/>
      <w:color w:val="365F91" w:themeColor="accent1" w:themeShade="BF"/>
      <w:sz w:val="28"/>
      <w:szCs w:val="28"/>
      <w:lang w:eastAsia="ja-JP"/>
    </w:rPr>
  </w:style>
  <w:style w:type="paragraph" w:styleId="TOC1">
    <w:name w:val="toc 1"/>
    <w:basedOn w:val="Normal"/>
    <w:next w:val="Normal"/>
    <w:autoRedefine/>
    <w:uiPriority w:val="39"/>
    <w:unhideWhenUsed/>
    <w:qFormat/>
    <w:rsid w:val="00301388"/>
    <w:pPr>
      <w:spacing w:after="100"/>
    </w:pPr>
  </w:style>
  <w:style w:type="paragraph" w:styleId="TOC2">
    <w:name w:val="toc 2"/>
    <w:basedOn w:val="Normal"/>
    <w:next w:val="Normal"/>
    <w:autoRedefine/>
    <w:uiPriority w:val="39"/>
    <w:unhideWhenUsed/>
    <w:qFormat/>
    <w:rsid w:val="00301388"/>
    <w:pPr>
      <w:spacing w:after="100"/>
      <w:ind w:left="240"/>
    </w:pPr>
  </w:style>
  <w:style w:type="paragraph" w:styleId="TOC3">
    <w:name w:val="toc 3"/>
    <w:basedOn w:val="Normal"/>
    <w:next w:val="Normal"/>
    <w:autoRedefine/>
    <w:uiPriority w:val="39"/>
    <w:semiHidden/>
    <w:unhideWhenUsed/>
    <w:qFormat/>
    <w:rsid w:val="00016B73"/>
    <w:pPr>
      <w:spacing w:after="100" w:line="276" w:lineRule="auto"/>
      <w:ind w:left="440"/>
    </w:pPr>
    <w:rPr>
      <w:rFonts w:asciiTheme="minorHAnsi" w:eastAsiaTheme="minorEastAsia" w:hAnsiTheme="minorHAnsi" w:cstheme="minorBidi"/>
      <w:sz w:val="22"/>
      <w:szCs w:val="22"/>
      <w:lang w:val="en-US" w:eastAsia="ja-JP"/>
    </w:rPr>
  </w:style>
  <w:style w:type="paragraph" w:customStyle="1" w:styleId="Default">
    <w:name w:val="Default"/>
    <w:basedOn w:val="Normal"/>
    <w:uiPriority w:val="99"/>
    <w:rsid w:val="0000287B"/>
    <w:pPr>
      <w:autoSpaceDE w:val="0"/>
      <w:autoSpaceDN w:val="0"/>
    </w:pPr>
    <w:rPr>
      <w:rFonts w:ascii="Calibri" w:eastAsiaTheme="minorHAnsi" w:hAnsi="Calibri"/>
      <w:color w:val="000000"/>
      <w:lang w:val="en-IE"/>
    </w:rPr>
  </w:style>
  <w:style w:type="character" w:customStyle="1" w:styleId="Heading3Char">
    <w:name w:val="Heading 3 Char"/>
    <w:basedOn w:val="DefaultParagraphFont"/>
    <w:link w:val="Heading3"/>
    <w:semiHidden/>
    <w:rsid w:val="004B1C0F"/>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4B1C0F"/>
    <w:rPr>
      <w:rFonts w:ascii="Calibri" w:eastAsia="Times New Roman" w:hAnsi="Calibri" w:cs="Times New Roman"/>
      <w:b/>
      <w:bCs/>
      <w:szCs w:val="24"/>
      <w:lang w:val="en-GB"/>
    </w:rPr>
  </w:style>
  <w:style w:type="character" w:customStyle="1" w:styleId="Heading6Char">
    <w:name w:val="Heading 6 Char"/>
    <w:basedOn w:val="DefaultParagraphFont"/>
    <w:link w:val="Heading6"/>
    <w:semiHidden/>
    <w:rsid w:val="004B1C0F"/>
    <w:rPr>
      <w:rFonts w:ascii="Calibri" w:eastAsia="Times New Roman" w:hAnsi="Calibri" w:cs="Times New Roman"/>
      <w:b/>
      <w:bCs/>
      <w:lang w:val="en-GB"/>
    </w:rPr>
  </w:style>
  <w:style w:type="character" w:customStyle="1" w:styleId="Heading7Char">
    <w:name w:val="Heading 7 Char"/>
    <w:basedOn w:val="DefaultParagraphFont"/>
    <w:link w:val="Heading7"/>
    <w:uiPriority w:val="99"/>
    <w:semiHidden/>
    <w:rsid w:val="004B1C0F"/>
    <w:rPr>
      <w:rFonts w:ascii="Calibri" w:eastAsia="Times New Roman" w:hAnsi="Calibri" w:cs="Times New Roman"/>
      <w:b/>
      <w:bCs/>
      <w:szCs w:val="24"/>
      <w:lang w:val="en-GB"/>
    </w:rPr>
  </w:style>
  <w:style w:type="character" w:customStyle="1" w:styleId="Heading8Char">
    <w:name w:val="Heading 8 Char"/>
    <w:basedOn w:val="DefaultParagraphFont"/>
    <w:link w:val="Heading8"/>
    <w:uiPriority w:val="99"/>
    <w:semiHidden/>
    <w:rsid w:val="004B1C0F"/>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uiPriority w:val="99"/>
    <w:semiHidden/>
    <w:rsid w:val="004B1C0F"/>
    <w:rPr>
      <w:rFonts w:ascii="Calibri" w:eastAsia="Times New Roman" w:hAnsi="Calibri" w:cs="Times New Roman"/>
      <w:b/>
      <w:bCs/>
      <w:szCs w:val="24"/>
      <w:u w:val="single"/>
      <w:lang w:val="en-GB"/>
    </w:rPr>
  </w:style>
  <w:style w:type="paragraph" w:styleId="NormalWeb">
    <w:name w:val="Normal (Web)"/>
    <w:basedOn w:val="Normal"/>
    <w:uiPriority w:val="99"/>
    <w:semiHidden/>
    <w:unhideWhenUsed/>
    <w:rsid w:val="004B1C0F"/>
    <w:pPr>
      <w:suppressAutoHyphens/>
      <w:spacing w:before="100" w:after="100" w:line="276" w:lineRule="auto"/>
      <w:jc w:val="both"/>
    </w:pPr>
    <w:rPr>
      <w:rFonts w:ascii="Calibri" w:hAnsi="Calibri"/>
      <w:sz w:val="22"/>
      <w:lang w:val="en-IE" w:eastAsia="ar-SA"/>
    </w:rPr>
  </w:style>
  <w:style w:type="paragraph" w:styleId="EndnoteText">
    <w:name w:val="endnote text"/>
    <w:basedOn w:val="Normal"/>
    <w:link w:val="EndnoteTextChar"/>
    <w:uiPriority w:val="99"/>
    <w:semiHidden/>
    <w:unhideWhenUsed/>
    <w:rsid w:val="004B1C0F"/>
    <w:pPr>
      <w:jc w:val="both"/>
    </w:pPr>
    <w:rPr>
      <w:rFonts w:ascii="Calibri" w:hAnsi="Calibri"/>
      <w:sz w:val="20"/>
      <w:szCs w:val="20"/>
    </w:rPr>
  </w:style>
  <w:style w:type="character" w:customStyle="1" w:styleId="EndnoteTextChar">
    <w:name w:val="Endnote Text Char"/>
    <w:basedOn w:val="DefaultParagraphFont"/>
    <w:link w:val="EndnoteText"/>
    <w:uiPriority w:val="99"/>
    <w:semiHidden/>
    <w:rsid w:val="004B1C0F"/>
    <w:rPr>
      <w:rFonts w:ascii="Calibri" w:eastAsia="Times New Roman" w:hAnsi="Calibri" w:cs="Times New Roman"/>
      <w:sz w:val="20"/>
      <w:szCs w:val="20"/>
      <w:lang w:val="en-GB"/>
    </w:rPr>
  </w:style>
  <w:style w:type="paragraph" w:styleId="Title">
    <w:name w:val="Title"/>
    <w:basedOn w:val="Normal"/>
    <w:link w:val="TitleChar"/>
    <w:uiPriority w:val="99"/>
    <w:qFormat/>
    <w:rsid w:val="004B1C0F"/>
    <w:pPr>
      <w:widowControl w:val="0"/>
      <w:suppressAutoHyphens/>
      <w:spacing w:after="120" w:line="276" w:lineRule="auto"/>
      <w:jc w:val="center"/>
    </w:pPr>
    <w:rPr>
      <w:rFonts w:ascii="Calibri" w:eastAsia="SimSun" w:hAnsi="Calibri"/>
      <w:b/>
      <w:bCs/>
      <w:kern w:val="2"/>
      <w:sz w:val="22"/>
      <w:u w:val="single"/>
      <w:lang w:eastAsia="hi-IN"/>
    </w:rPr>
  </w:style>
  <w:style w:type="character" w:customStyle="1" w:styleId="TitleChar">
    <w:name w:val="Title Char"/>
    <w:basedOn w:val="DefaultParagraphFont"/>
    <w:link w:val="Title"/>
    <w:uiPriority w:val="99"/>
    <w:rsid w:val="004B1C0F"/>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iPriority w:val="99"/>
    <w:semiHidden/>
    <w:unhideWhenUsed/>
    <w:rsid w:val="004B1C0F"/>
    <w:pPr>
      <w:suppressAutoHyphens/>
      <w:spacing w:after="120" w:line="276" w:lineRule="auto"/>
      <w:ind w:left="720" w:hanging="360"/>
      <w:jc w:val="both"/>
    </w:pPr>
    <w:rPr>
      <w:rFonts w:ascii="Calibri" w:hAnsi="Calibri"/>
      <w:sz w:val="22"/>
      <w:lang w:eastAsia="ar-SA"/>
    </w:rPr>
  </w:style>
  <w:style w:type="character" w:customStyle="1" w:styleId="BodyTextIndentChar">
    <w:name w:val="Body Text Indent Char"/>
    <w:basedOn w:val="DefaultParagraphFont"/>
    <w:link w:val="BodyTextIndent"/>
    <w:uiPriority w:val="99"/>
    <w:semiHidden/>
    <w:rsid w:val="004B1C0F"/>
    <w:rPr>
      <w:rFonts w:ascii="Calibri" w:eastAsia="Times New Roman" w:hAnsi="Calibri" w:cs="Times New Roman"/>
      <w:szCs w:val="24"/>
      <w:lang w:val="en-GB" w:eastAsia="ar-SA"/>
    </w:rPr>
  </w:style>
  <w:style w:type="paragraph" w:styleId="BodyText2">
    <w:name w:val="Body Text 2"/>
    <w:basedOn w:val="Normal"/>
    <w:link w:val="BodyText2Char"/>
    <w:uiPriority w:val="99"/>
    <w:semiHidden/>
    <w:unhideWhenUsed/>
    <w:rsid w:val="004B1C0F"/>
    <w:pPr>
      <w:spacing w:after="120" w:line="276" w:lineRule="auto"/>
      <w:jc w:val="both"/>
    </w:pPr>
  </w:style>
  <w:style w:type="character" w:customStyle="1" w:styleId="BodyText2Char">
    <w:name w:val="Body Text 2 Char"/>
    <w:basedOn w:val="DefaultParagraphFont"/>
    <w:link w:val="BodyText2"/>
    <w:uiPriority w:val="99"/>
    <w:semiHidden/>
    <w:rsid w:val="004B1C0F"/>
    <w:rPr>
      <w:rFonts w:ascii="Times New Roman" w:eastAsia="Times New Roman" w:hAnsi="Times New Roman" w:cs="Times New Roman"/>
      <w:sz w:val="24"/>
      <w:szCs w:val="24"/>
      <w:lang w:val="en-GB"/>
    </w:rPr>
  </w:style>
  <w:style w:type="paragraph" w:styleId="BodyText3">
    <w:name w:val="Body Text 3"/>
    <w:basedOn w:val="Normal"/>
    <w:link w:val="BodyText3Char"/>
    <w:uiPriority w:val="99"/>
    <w:semiHidden/>
    <w:unhideWhenUsed/>
    <w:rsid w:val="004B1C0F"/>
    <w:pPr>
      <w:spacing w:after="120" w:line="360" w:lineRule="auto"/>
      <w:jc w:val="both"/>
    </w:pPr>
    <w:rPr>
      <w:b/>
      <w:bCs/>
      <w:u w:val="single"/>
    </w:rPr>
  </w:style>
  <w:style w:type="character" w:customStyle="1" w:styleId="BodyText3Char">
    <w:name w:val="Body Text 3 Char"/>
    <w:basedOn w:val="DefaultParagraphFont"/>
    <w:link w:val="BodyText3"/>
    <w:uiPriority w:val="99"/>
    <w:semiHidden/>
    <w:rsid w:val="004B1C0F"/>
    <w:rPr>
      <w:rFonts w:ascii="Times New Roman" w:eastAsia="Times New Roman" w:hAnsi="Times New Roman" w:cs="Times New Roman"/>
      <w:b/>
      <w:bCs/>
      <w:sz w:val="24"/>
      <w:szCs w:val="24"/>
      <w:u w:val="single"/>
      <w:lang w:val="en-GB"/>
    </w:rPr>
  </w:style>
  <w:style w:type="paragraph" w:styleId="BodyTextIndent2">
    <w:name w:val="Body Text Indent 2"/>
    <w:basedOn w:val="Normal"/>
    <w:link w:val="BodyTextIndent2Char"/>
    <w:uiPriority w:val="99"/>
    <w:semiHidden/>
    <w:unhideWhenUsed/>
    <w:rsid w:val="004B1C0F"/>
    <w:pPr>
      <w:spacing w:after="120" w:line="360" w:lineRule="auto"/>
      <w:ind w:left="360"/>
      <w:jc w:val="both"/>
    </w:pPr>
    <w:rPr>
      <w:noProof/>
    </w:rPr>
  </w:style>
  <w:style w:type="character" w:customStyle="1" w:styleId="BodyTextIndent2Char">
    <w:name w:val="Body Text Indent 2 Char"/>
    <w:basedOn w:val="DefaultParagraphFont"/>
    <w:link w:val="BodyTextIndent2"/>
    <w:uiPriority w:val="99"/>
    <w:semiHidden/>
    <w:rsid w:val="004B1C0F"/>
    <w:rPr>
      <w:rFonts w:ascii="Times New Roman" w:eastAsia="Times New Roman" w:hAnsi="Times New Roman" w:cs="Times New Roman"/>
      <w:noProof/>
      <w:sz w:val="24"/>
      <w:szCs w:val="24"/>
      <w:lang w:val="en-GB"/>
    </w:rPr>
  </w:style>
  <w:style w:type="paragraph" w:styleId="BodyTextIndent3">
    <w:name w:val="Body Text Indent 3"/>
    <w:basedOn w:val="Normal"/>
    <w:link w:val="BodyTextIndent3Char"/>
    <w:uiPriority w:val="99"/>
    <w:semiHidden/>
    <w:unhideWhenUsed/>
    <w:rsid w:val="004B1C0F"/>
    <w:pPr>
      <w:suppressAutoHyphens/>
      <w:spacing w:after="120" w:line="276" w:lineRule="auto"/>
      <w:ind w:left="720"/>
      <w:jc w:val="both"/>
    </w:pPr>
    <w:rPr>
      <w:lang w:eastAsia="ar-SA"/>
    </w:rPr>
  </w:style>
  <w:style w:type="character" w:customStyle="1" w:styleId="BodyTextIndent3Char">
    <w:name w:val="Body Text Indent 3 Char"/>
    <w:basedOn w:val="DefaultParagraphFont"/>
    <w:link w:val="BodyTextIndent3"/>
    <w:uiPriority w:val="99"/>
    <w:semiHidden/>
    <w:rsid w:val="004B1C0F"/>
    <w:rPr>
      <w:rFonts w:ascii="Times New Roman" w:eastAsia="Times New Roman" w:hAnsi="Times New Roman" w:cs="Times New Roman"/>
      <w:sz w:val="24"/>
      <w:szCs w:val="24"/>
      <w:lang w:val="en-GB" w:eastAsia="ar-SA"/>
    </w:rPr>
  </w:style>
  <w:style w:type="paragraph" w:styleId="DocumentMap">
    <w:name w:val="Document Map"/>
    <w:basedOn w:val="Normal"/>
    <w:link w:val="DocumentMapChar"/>
    <w:uiPriority w:val="99"/>
    <w:semiHidden/>
    <w:unhideWhenUsed/>
    <w:rsid w:val="004B1C0F"/>
    <w:pPr>
      <w:spacing w:after="120" w:line="276" w:lineRule="auto"/>
      <w:jc w:val="both"/>
    </w:pPr>
    <w:rPr>
      <w:rFonts w:ascii="Tahoma" w:hAnsi="Tahoma" w:cs="Tahoma"/>
      <w:sz w:val="16"/>
      <w:szCs w:val="16"/>
    </w:rPr>
  </w:style>
  <w:style w:type="character" w:customStyle="1" w:styleId="DocumentMapChar">
    <w:name w:val="Document Map Char"/>
    <w:basedOn w:val="DefaultParagraphFont"/>
    <w:link w:val="DocumentMap"/>
    <w:uiPriority w:val="99"/>
    <w:semiHidden/>
    <w:rsid w:val="004B1C0F"/>
    <w:rPr>
      <w:rFonts w:ascii="Tahoma" w:eastAsia="Times New Roman" w:hAnsi="Tahoma" w:cs="Tahoma"/>
      <w:sz w:val="16"/>
      <w:szCs w:val="16"/>
      <w:lang w:val="en-GB"/>
    </w:rPr>
  </w:style>
  <w:style w:type="paragraph" w:styleId="NoSpacing">
    <w:name w:val="No Spacing"/>
    <w:basedOn w:val="Normal"/>
    <w:uiPriority w:val="1"/>
    <w:qFormat/>
    <w:rsid w:val="004B1C0F"/>
    <w:pPr>
      <w:spacing w:after="120" w:line="276" w:lineRule="auto"/>
      <w:jc w:val="both"/>
    </w:pPr>
    <w:rPr>
      <w:rFonts w:ascii="Calibri" w:eastAsia="Calibri" w:hAnsi="Calibri"/>
      <w:sz w:val="22"/>
      <w:szCs w:val="22"/>
      <w:lang w:val="en-IE"/>
    </w:rPr>
  </w:style>
  <w:style w:type="paragraph" w:customStyle="1" w:styleId="Parties">
    <w:name w:val="Parties"/>
    <w:basedOn w:val="Normal"/>
    <w:uiPriority w:val="99"/>
    <w:rsid w:val="004B1C0F"/>
    <w:pPr>
      <w:numPr>
        <w:numId w:val="26"/>
      </w:numPr>
      <w:suppressAutoHyphens/>
      <w:spacing w:after="240" w:line="312" w:lineRule="auto"/>
      <w:jc w:val="both"/>
    </w:pPr>
    <w:rPr>
      <w:rFonts w:ascii="Calibri" w:hAnsi="Calibri"/>
      <w:sz w:val="22"/>
      <w:szCs w:val="20"/>
      <w:lang w:eastAsia="ar-SA"/>
    </w:rPr>
  </w:style>
  <w:style w:type="paragraph" w:customStyle="1" w:styleId="Level1">
    <w:name w:val="Level 1"/>
    <w:basedOn w:val="Normal"/>
    <w:uiPriority w:val="99"/>
    <w:rsid w:val="004B1C0F"/>
    <w:pPr>
      <w:numPr>
        <w:numId w:val="27"/>
      </w:numPr>
      <w:tabs>
        <w:tab w:val="left" w:pos="851"/>
      </w:tabs>
      <w:suppressAutoHyphens/>
      <w:spacing w:after="240" w:line="312" w:lineRule="auto"/>
      <w:jc w:val="both"/>
      <w:outlineLvl w:val="0"/>
    </w:pPr>
    <w:rPr>
      <w:rFonts w:ascii="Calibri" w:hAnsi="Calibri"/>
      <w:sz w:val="22"/>
      <w:szCs w:val="20"/>
      <w:lang w:eastAsia="ar-SA"/>
    </w:rPr>
  </w:style>
  <w:style w:type="paragraph" w:customStyle="1" w:styleId="DefaultText">
    <w:name w:val="Default Text"/>
    <w:basedOn w:val="Normal"/>
    <w:uiPriority w:val="99"/>
    <w:rsid w:val="004B1C0F"/>
    <w:pPr>
      <w:suppressAutoHyphens/>
      <w:overflowPunct w:val="0"/>
      <w:autoSpaceDE w:val="0"/>
      <w:spacing w:after="120" w:line="276" w:lineRule="auto"/>
      <w:jc w:val="both"/>
    </w:pPr>
    <w:rPr>
      <w:rFonts w:ascii="Calibri" w:hAnsi="Calibri"/>
      <w:sz w:val="22"/>
      <w:szCs w:val="20"/>
      <w:lang w:eastAsia="ar-SA"/>
    </w:rPr>
  </w:style>
  <w:style w:type="paragraph" w:customStyle="1" w:styleId="No2">
    <w:name w:val="No 2"/>
    <w:basedOn w:val="Normal"/>
    <w:uiPriority w:val="99"/>
    <w:rsid w:val="004B1C0F"/>
    <w:pPr>
      <w:tabs>
        <w:tab w:val="left" w:pos="-720"/>
      </w:tabs>
      <w:suppressAutoHyphens/>
      <w:spacing w:after="240" w:line="276" w:lineRule="auto"/>
      <w:ind w:left="720" w:hanging="720"/>
      <w:jc w:val="both"/>
    </w:pPr>
    <w:rPr>
      <w:rFonts w:ascii="Calibri" w:hAnsi="Calibri"/>
      <w:spacing w:val="-3"/>
      <w:sz w:val="22"/>
      <w:szCs w:val="20"/>
      <w:lang w:val="en-US" w:eastAsia="ar-SA"/>
    </w:rPr>
  </w:style>
  <w:style w:type="paragraph" w:customStyle="1" w:styleId="Level2">
    <w:name w:val="Level 2"/>
    <w:basedOn w:val="Normal"/>
    <w:uiPriority w:val="99"/>
    <w:rsid w:val="004B1C0F"/>
    <w:pPr>
      <w:numPr>
        <w:ilvl w:val="1"/>
        <w:numId w:val="27"/>
      </w:numPr>
      <w:tabs>
        <w:tab w:val="left" w:pos="851"/>
      </w:tabs>
      <w:suppressAutoHyphens/>
      <w:spacing w:after="240" w:line="312" w:lineRule="auto"/>
      <w:jc w:val="both"/>
      <w:outlineLvl w:val="1"/>
    </w:pPr>
    <w:rPr>
      <w:rFonts w:ascii="Calibri" w:hAnsi="Calibri"/>
      <w:sz w:val="22"/>
      <w:szCs w:val="20"/>
      <w:lang w:eastAsia="ar-SA"/>
    </w:rPr>
  </w:style>
  <w:style w:type="paragraph" w:customStyle="1" w:styleId="StyleBullet12ptAfter10ptLinespacingMultiple133li">
    <w:name w:val="Style Bullet + 12 pt After:  10 pt Line spacing:  Multiple 1.33 li"/>
    <w:basedOn w:val="Bullet"/>
    <w:uiPriority w:val="99"/>
    <w:semiHidden/>
    <w:rsid w:val="004B1C0F"/>
    <w:pPr>
      <w:numPr>
        <w:numId w:val="0"/>
      </w:numPr>
      <w:tabs>
        <w:tab w:val="num" w:pos="397"/>
      </w:tabs>
      <w:spacing w:after="200" w:line="276" w:lineRule="auto"/>
      <w:ind w:left="397" w:hanging="397"/>
      <w:jc w:val="both"/>
    </w:pPr>
    <w:rPr>
      <w:rFonts w:ascii="Calibri" w:hAnsi="Calibri"/>
      <w:sz w:val="24"/>
      <w:szCs w:val="20"/>
    </w:rPr>
  </w:style>
  <w:style w:type="paragraph" w:customStyle="1" w:styleId="Paragraph3">
    <w:name w:val="Paragraph 3"/>
    <w:basedOn w:val="Normal"/>
    <w:uiPriority w:val="99"/>
    <w:semiHidden/>
    <w:rsid w:val="004B1C0F"/>
    <w:pPr>
      <w:widowControl w:val="0"/>
      <w:suppressAutoHyphens/>
      <w:spacing w:after="120" w:line="276" w:lineRule="auto"/>
      <w:jc w:val="both"/>
    </w:pPr>
    <w:rPr>
      <w:rFonts w:ascii="Calibri" w:eastAsia="Lucida Sans Unicode" w:hAnsi="Calibri"/>
      <w:kern w:val="2"/>
      <w:sz w:val="22"/>
      <w:lang w:eastAsia="ar-SA"/>
    </w:rPr>
  </w:style>
  <w:style w:type="paragraph" w:customStyle="1" w:styleId="TableText">
    <w:name w:val="Table Text"/>
    <w:basedOn w:val="Normal"/>
    <w:uiPriority w:val="99"/>
    <w:rsid w:val="004B1C0F"/>
    <w:pPr>
      <w:spacing w:before="60" w:after="120" w:line="276" w:lineRule="auto"/>
      <w:jc w:val="both"/>
    </w:pPr>
    <w:rPr>
      <w:rFonts w:ascii="Arial" w:hAnsi="Arial"/>
      <w:spacing w:val="-5"/>
      <w:sz w:val="16"/>
      <w:szCs w:val="20"/>
      <w:lang w:val="en-IE"/>
    </w:rPr>
  </w:style>
  <w:style w:type="paragraph" w:customStyle="1" w:styleId="TableHeader">
    <w:name w:val="Table Header"/>
    <w:basedOn w:val="Normal"/>
    <w:uiPriority w:val="99"/>
    <w:rsid w:val="004B1C0F"/>
    <w:pPr>
      <w:spacing w:before="60" w:after="120" w:line="276" w:lineRule="auto"/>
      <w:jc w:val="center"/>
    </w:pPr>
    <w:rPr>
      <w:rFonts w:ascii="Arial Black" w:hAnsi="Arial Black"/>
      <w:spacing w:val="-5"/>
      <w:sz w:val="16"/>
      <w:szCs w:val="20"/>
      <w:lang w:val="en-IE"/>
    </w:rPr>
  </w:style>
  <w:style w:type="paragraph" w:customStyle="1" w:styleId="P1">
    <w:name w:val="P1"/>
    <w:basedOn w:val="Normal"/>
    <w:uiPriority w:val="99"/>
    <w:rsid w:val="004B1C0F"/>
    <w:pPr>
      <w:tabs>
        <w:tab w:val="right" w:pos="993"/>
      </w:tabs>
      <w:autoSpaceDE w:val="0"/>
      <w:autoSpaceDN w:val="0"/>
      <w:adjustRightInd w:val="0"/>
      <w:spacing w:after="120" w:line="300" w:lineRule="exact"/>
      <w:ind w:left="1138" w:hanging="1138"/>
      <w:jc w:val="both"/>
    </w:pPr>
    <w:rPr>
      <w:rFonts w:ascii="Calibri" w:hAnsi="Calibri"/>
      <w:sz w:val="22"/>
      <w:lang w:val="en-IE" w:eastAsia="en-GB"/>
    </w:rPr>
  </w:style>
  <w:style w:type="paragraph" w:customStyle="1" w:styleId="R2">
    <w:name w:val="R2"/>
    <w:basedOn w:val="Normal"/>
    <w:uiPriority w:val="99"/>
    <w:rsid w:val="004B1C0F"/>
    <w:pPr>
      <w:tabs>
        <w:tab w:val="left" w:pos="540"/>
      </w:tabs>
      <w:autoSpaceDE w:val="0"/>
      <w:autoSpaceDN w:val="0"/>
      <w:adjustRightInd w:val="0"/>
      <w:spacing w:before="240" w:after="120" w:line="300" w:lineRule="atLeast"/>
      <w:ind w:firstLine="180"/>
      <w:jc w:val="both"/>
    </w:pPr>
    <w:rPr>
      <w:rFonts w:ascii="Calibri" w:hAnsi="Calibri"/>
      <w:sz w:val="22"/>
      <w:lang w:val="en-IE" w:eastAsia="en-GB"/>
    </w:rPr>
  </w:style>
  <w:style w:type="paragraph" w:customStyle="1" w:styleId="ACBody3">
    <w:name w:val="AC Body 3"/>
    <w:basedOn w:val="Normal"/>
    <w:uiPriority w:val="99"/>
    <w:rsid w:val="004B1C0F"/>
    <w:pPr>
      <w:adjustRightInd w:val="0"/>
      <w:spacing w:after="220" w:line="276" w:lineRule="auto"/>
      <w:ind w:left="2160"/>
      <w:jc w:val="both"/>
    </w:pPr>
    <w:rPr>
      <w:rFonts w:ascii="Calibri" w:hAnsi="Calibri"/>
      <w:sz w:val="22"/>
      <w:szCs w:val="22"/>
    </w:rPr>
  </w:style>
  <w:style w:type="paragraph" w:customStyle="1" w:styleId="Body">
    <w:name w:val="Body"/>
    <w:basedOn w:val="Normal"/>
    <w:uiPriority w:val="99"/>
    <w:rsid w:val="004B1C0F"/>
    <w:pPr>
      <w:adjustRightInd w:val="0"/>
      <w:spacing w:after="220" w:line="276" w:lineRule="auto"/>
      <w:jc w:val="both"/>
    </w:pPr>
    <w:rPr>
      <w:rFonts w:ascii="Calibri" w:hAnsi="Calibri"/>
      <w:sz w:val="22"/>
      <w:szCs w:val="22"/>
    </w:rPr>
  </w:style>
  <w:style w:type="character" w:customStyle="1" w:styleId="OpenFormattingChar">
    <w:name w:val="Open Formatting Char"/>
    <w:basedOn w:val="DefaultParagraphFont"/>
    <w:link w:val="OpenFormatting"/>
    <w:locked/>
    <w:rsid w:val="004B1C0F"/>
    <w:rPr>
      <w:rFonts w:ascii="Calibri" w:hAnsi="Calibri" w:cs="Calibri"/>
      <w:color w:val="FF0000"/>
      <w:lang w:val="en-GB"/>
    </w:rPr>
  </w:style>
  <w:style w:type="paragraph" w:customStyle="1" w:styleId="OpenFormatting">
    <w:name w:val="Open Formatting"/>
    <w:basedOn w:val="Normal"/>
    <w:link w:val="OpenFormattingChar"/>
    <w:qFormat/>
    <w:locked/>
    <w:rsid w:val="004B1C0F"/>
    <w:pPr>
      <w:spacing w:after="120" w:line="276" w:lineRule="auto"/>
      <w:jc w:val="both"/>
    </w:pPr>
    <w:rPr>
      <w:rFonts w:ascii="Calibri" w:eastAsiaTheme="minorHAnsi" w:hAnsi="Calibri" w:cs="Calibri"/>
      <w:color w:val="FF0000"/>
      <w:sz w:val="22"/>
      <w:szCs w:val="22"/>
    </w:rPr>
  </w:style>
  <w:style w:type="character" w:styleId="EndnoteReference">
    <w:name w:val="endnote reference"/>
    <w:basedOn w:val="DefaultParagraphFont"/>
    <w:uiPriority w:val="99"/>
    <w:semiHidden/>
    <w:unhideWhenUsed/>
    <w:rsid w:val="004B1C0F"/>
    <w:rPr>
      <w:vertAlign w:val="superscript"/>
    </w:rPr>
  </w:style>
  <w:style w:type="character" w:customStyle="1" w:styleId="BodyText2Char1">
    <w:name w:val="Body Text 2 Char1"/>
    <w:basedOn w:val="DefaultParagraphFont"/>
    <w:uiPriority w:val="99"/>
    <w:semiHidden/>
    <w:rsid w:val="004B1C0F"/>
    <w:rPr>
      <w:rFonts w:ascii="Calibri" w:hAnsi="Calibri" w:cs="Calibri" w:hint="default"/>
      <w:sz w:val="22"/>
      <w:szCs w:val="24"/>
      <w:lang w:val="en-GB" w:eastAsia="en-US"/>
    </w:rPr>
  </w:style>
  <w:style w:type="character" w:customStyle="1" w:styleId="BodyText3Char1">
    <w:name w:val="Body Text 3 Char1"/>
    <w:basedOn w:val="DefaultParagraphFont"/>
    <w:uiPriority w:val="99"/>
    <w:semiHidden/>
    <w:rsid w:val="004B1C0F"/>
    <w:rPr>
      <w:rFonts w:ascii="Calibri" w:hAnsi="Calibri" w:cs="Calibri" w:hint="default"/>
      <w:sz w:val="16"/>
      <w:szCs w:val="16"/>
      <w:lang w:val="en-GB" w:eastAsia="en-US"/>
    </w:rPr>
  </w:style>
  <w:style w:type="character" w:customStyle="1" w:styleId="BodyTextIndent2Char1">
    <w:name w:val="Body Text Indent 2 Char1"/>
    <w:basedOn w:val="DefaultParagraphFont"/>
    <w:uiPriority w:val="99"/>
    <w:semiHidden/>
    <w:rsid w:val="004B1C0F"/>
    <w:rPr>
      <w:rFonts w:ascii="Calibri" w:hAnsi="Calibri" w:cs="Calibri" w:hint="default"/>
      <w:sz w:val="22"/>
      <w:szCs w:val="24"/>
      <w:lang w:val="en-GB" w:eastAsia="en-US"/>
    </w:rPr>
  </w:style>
  <w:style w:type="character" w:customStyle="1" w:styleId="BodyTextIndent3Char1">
    <w:name w:val="Body Text Indent 3 Char1"/>
    <w:basedOn w:val="DefaultParagraphFont"/>
    <w:uiPriority w:val="99"/>
    <w:semiHidden/>
    <w:rsid w:val="004B1C0F"/>
    <w:rPr>
      <w:rFonts w:ascii="Calibri" w:hAnsi="Calibri" w:cs="Calibri" w:hint="default"/>
      <w:sz w:val="16"/>
      <w:szCs w:val="16"/>
      <w:lang w:val="en-GB" w:eastAsia="en-US"/>
    </w:rPr>
  </w:style>
  <w:style w:type="character" w:customStyle="1" w:styleId="Level1asHeadingtext">
    <w:name w:val="Level 1 as Heading (text)"/>
    <w:rsid w:val="004B1C0F"/>
    <w:rPr>
      <w:b/>
      <w:bCs w:val="0"/>
    </w:rPr>
  </w:style>
  <w:style w:type="character" w:customStyle="1" w:styleId="searchword1">
    <w:name w:val="searchword1"/>
    <w:basedOn w:val="DefaultParagraphFont"/>
    <w:rsid w:val="004B1C0F"/>
    <w:rPr>
      <w:shd w:val="clear" w:color="auto" w:fill="FFFF00"/>
    </w:rPr>
  </w:style>
  <w:style w:type="character" w:customStyle="1" w:styleId="DocumentMapChar1">
    <w:name w:val="Document Map Char1"/>
    <w:basedOn w:val="DefaultParagraphFont"/>
    <w:uiPriority w:val="99"/>
    <w:semiHidden/>
    <w:rsid w:val="004B1C0F"/>
    <w:rPr>
      <w:rFonts w:ascii="Tahoma" w:hAnsi="Tahoma" w:cs="Tahoma" w:hint="default"/>
      <w:sz w:val="16"/>
      <w:szCs w:val="16"/>
      <w:lang w:val="en-GB" w:eastAsia="en-US"/>
    </w:rPr>
  </w:style>
  <w:style w:type="character" w:customStyle="1" w:styleId="pgsubtitle">
    <w:name w:val="pgsubtitle"/>
    <w:rsid w:val="004B1C0F"/>
  </w:style>
  <w:style w:type="character" w:customStyle="1" w:styleId="st1">
    <w:name w:val="st1"/>
    <w:basedOn w:val="DefaultParagraphFont"/>
    <w:rsid w:val="004B1C0F"/>
  </w:style>
  <w:style w:type="table" w:customStyle="1" w:styleId="GridTable4-Accent11">
    <w:name w:val="Grid Table 4 - Accent 11"/>
    <w:basedOn w:val="TableNormal"/>
    <w:uiPriority w:val="49"/>
    <w:rsid w:val="004B1C0F"/>
    <w:pPr>
      <w:spacing w:after="0" w:line="240" w:lineRule="auto"/>
    </w:pPr>
    <w:rPr>
      <w:rFonts w:ascii="Times New Roman" w:eastAsia="Times New Roman" w:hAnsi="Times New Roman" w:cs="Times New Roman"/>
      <w:sz w:val="20"/>
      <w:szCs w:val="20"/>
      <w:lang w:eastAsia="en-IE"/>
    </w:rPr>
    <w:tblPr>
      <w:tblStyleRowBandSize w:val="1"/>
      <w:tblStyleColBandSize w:val="1"/>
      <w:tblInd w:w="0" w:type="nil"/>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styleId="Strong">
    <w:name w:val="Strong"/>
    <w:basedOn w:val="DefaultParagraphFont"/>
    <w:uiPriority w:val="22"/>
    <w:qFormat/>
    <w:rsid w:val="009226C3"/>
    <w:rPr>
      <w:b/>
      <w:bCs/>
    </w:rPr>
  </w:style>
  <w:style w:type="paragraph" w:styleId="PlainText">
    <w:name w:val="Plain Text"/>
    <w:basedOn w:val="Normal"/>
    <w:link w:val="PlainTextChar"/>
    <w:uiPriority w:val="99"/>
    <w:semiHidden/>
    <w:unhideWhenUsed/>
    <w:rsid w:val="00B62463"/>
    <w:rPr>
      <w:rFonts w:ascii="Consolas" w:hAnsi="Consolas"/>
      <w:sz w:val="21"/>
      <w:szCs w:val="21"/>
    </w:rPr>
  </w:style>
  <w:style w:type="character" w:customStyle="1" w:styleId="PlainTextChar">
    <w:name w:val="Plain Text Char"/>
    <w:basedOn w:val="DefaultParagraphFont"/>
    <w:link w:val="PlainText"/>
    <w:uiPriority w:val="99"/>
    <w:semiHidden/>
    <w:rsid w:val="00B62463"/>
    <w:rPr>
      <w:rFonts w:ascii="Consolas" w:eastAsia="Times New Roman" w:hAnsi="Consolas" w:cs="Times New Roman"/>
      <w:sz w:val="21"/>
      <w:szCs w:val="21"/>
      <w:lang w:val="en-GB"/>
    </w:rPr>
  </w:style>
  <w:style w:type="character" w:styleId="UnresolvedMention">
    <w:name w:val="Unresolved Mention"/>
    <w:basedOn w:val="DefaultParagraphFont"/>
    <w:uiPriority w:val="99"/>
    <w:semiHidden/>
    <w:unhideWhenUsed/>
    <w:rsid w:val="00442F02"/>
    <w:rPr>
      <w:color w:val="605E5C"/>
      <w:shd w:val="clear" w:color="auto" w:fill="E1DFDD"/>
    </w:rPr>
  </w:style>
  <w:style w:type="character" w:customStyle="1" w:styleId="normaltextrun">
    <w:name w:val="normaltextrun"/>
    <w:basedOn w:val="DefaultParagraphFont"/>
    <w:rsid w:val="0096506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3098920">
      <w:bodyDiv w:val="1"/>
      <w:marLeft w:val="0"/>
      <w:marRight w:val="0"/>
      <w:marTop w:val="0"/>
      <w:marBottom w:val="0"/>
      <w:divBdr>
        <w:top w:val="none" w:sz="0" w:space="0" w:color="auto"/>
        <w:left w:val="none" w:sz="0" w:space="0" w:color="auto"/>
        <w:bottom w:val="none" w:sz="0" w:space="0" w:color="auto"/>
        <w:right w:val="none" w:sz="0" w:space="0" w:color="auto"/>
      </w:divBdr>
    </w:div>
    <w:div w:id="355733466">
      <w:bodyDiv w:val="1"/>
      <w:marLeft w:val="0"/>
      <w:marRight w:val="0"/>
      <w:marTop w:val="0"/>
      <w:marBottom w:val="0"/>
      <w:divBdr>
        <w:top w:val="none" w:sz="0" w:space="0" w:color="auto"/>
        <w:left w:val="none" w:sz="0" w:space="0" w:color="auto"/>
        <w:bottom w:val="none" w:sz="0" w:space="0" w:color="auto"/>
        <w:right w:val="none" w:sz="0" w:space="0" w:color="auto"/>
      </w:divBdr>
    </w:div>
    <w:div w:id="365839613">
      <w:bodyDiv w:val="1"/>
      <w:marLeft w:val="0"/>
      <w:marRight w:val="0"/>
      <w:marTop w:val="0"/>
      <w:marBottom w:val="0"/>
      <w:divBdr>
        <w:top w:val="none" w:sz="0" w:space="0" w:color="auto"/>
        <w:left w:val="none" w:sz="0" w:space="0" w:color="auto"/>
        <w:bottom w:val="none" w:sz="0" w:space="0" w:color="auto"/>
        <w:right w:val="none" w:sz="0" w:space="0" w:color="auto"/>
      </w:divBdr>
    </w:div>
    <w:div w:id="378172137">
      <w:bodyDiv w:val="1"/>
      <w:marLeft w:val="0"/>
      <w:marRight w:val="0"/>
      <w:marTop w:val="0"/>
      <w:marBottom w:val="0"/>
      <w:divBdr>
        <w:top w:val="none" w:sz="0" w:space="0" w:color="auto"/>
        <w:left w:val="none" w:sz="0" w:space="0" w:color="auto"/>
        <w:bottom w:val="none" w:sz="0" w:space="0" w:color="auto"/>
        <w:right w:val="none" w:sz="0" w:space="0" w:color="auto"/>
      </w:divBdr>
    </w:div>
    <w:div w:id="396830215">
      <w:bodyDiv w:val="1"/>
      <w:marLeft w:val="0"/>
      <w:marRight w:val="0"/>
      <w:marTop w:val="0"/>
      <w:marBottom w:val="0"/>
      <w:divBdr>
        <w:top w:val="none" w:sz="0" w:space="0" w:color="auto"/>
        <w:left w:val="none" w:sz="0" w:space="0" w:color="auto"/>
        <w:bottom w:val="none" w:sz="0" w:space="0" w:color="auto"/>
        <w:right w:val="none" w:sz="0" w:space="0" w:color="auto"/>
      </w:divBdr>
    </w:div>
    <w:div w:id="402072194">
      <w:bodyDiv w:val="1"/>
      <w:marLeft w:val="0"/>
      <w:marRight w:val="0"/>
      <w:marTop w:val="0"/>
      <w:marBottom w:val="0"/>
      <w:divBdr>
        <w:top w:val="none" w:sz="0" w:space="0" w:color="auto"/>
        <w:left w:val="none" w:sz="0" w:space="0" w:color="auto"/>
        <w:bottom w:val="none" w:sz="0" w:space="0" w:color="auto"/>
        <w:right w:val="none" w:sz="0" w:space="0" w:color="auto"/>
      </w:divBdr>
    </w:div>
    <w:div w:id="455637101">
      <w:bodyDiv w:val="1"/>
      <w:marLeft w:val="0"/>
      <w:marRight w:val="0"/>
      <w:marTop w:val="0"/>
      <w:marBottom w:val="0"/>
      <w:divBdr>
        <w:top w:val="none" w:sz="0" w:space="0" w:color="auto"/>
        <w:left w:val="none" w:sz="0" w:space="0" w:color="auto"/>
        <w:bottom w:val="none" w:sz="0" w:space="0" w:color="auto"/>
        <w:right w:val="none" w:sz="0" w:space="0" w:color="auto"/>
      </w:divBdr>
    </w:div>
    <w:div w:id="513107381">
      <w:bodyDiv w:val="1"/>
      <w:marLeft w:val="0"/>
      <w:marRight w:val="0"/>
      <w:marTop w:val="0"/>
      <w:marBottom w:val="0"/>
      <w:divBdr>
        <w:top w:val="none" w:sz="0" w:space="0" w:color="auto"/>
        <w:left w:val="none" w:sz="0" w:space="0" w:color="auto"/>
        <w:bottom w:val="none" w:sz="0" w:space="0" w:color="auto"/>
        <w:right w:val="none" w:sz="0" w:space="0" w:color="auto"/>
      </w:divBdr>
    </w:div>
    <w:div w:id="534077568">
      <w:bodyDiv w:val="1"/>
      <w:marLeft w:val="0"/>
      <w:marRight w:val="0"/>
      <w:marTop w:val="0"/>
      <w:marBottom w:val="0"/>
      <w:divBdr>
        <w:top w:val="none" w:sz="0" w:space="0" w:color="auto"/>
        <w:left w:val="none" w:sz="0" w:space="0" w:color="auto"/>
        <w:bottom w:val="none" w:sz="0" w:space="0" w:color="auto"/>
        <w:right w:val="none" w:sz="0" w:space="0" w:color="auto"/>
      </w:divBdr>
    </w:div>
    <w:div w:id="556818854">
      <w:bodyDiv w:val="1"/>
      <w:marLeft w:val="0"/>
      <w:marRight w:val="0"/>
      <w:marTop w:val="0"/>
      <w:marBottom w:val="0"/>
      <w:divBdr>
        <w:top w:val="none" w:sz="0" w:space="0" w:color="auto"/>
        <w:left w:val="none" w:sz="0" w:space="0" w:color="auto"/>
        <w:bottom w:val="none" w:sz="0" w:space="0" w:color="auto"/>
        <w:right w:val="none" w:sz="0" w:space="0" w:color="auto"/>
      </w:divBdr>
    </w:div>
    <w:div w:id="636184552">
      <w:bodyDiv w:val="1"/>
      <w:marLeft w:val="0"/>
      <w:marRight w:val="0"/>
      <w:marTop w:val="0"/>
      <w:marBottom w:val="0"/>
      <w:divBdr>
        <w:top w:val="none" w:sz="0" w:space="0" w:color="auto"/>
        <w:left w:val="none" w:sz="0" w:space="0" w:color="auto"/>
        <w:bottom w:val="none" w:sz="0" w:space="0" w:color="auto"/>
        <w:right w:val="none" w:sz="0" w:space="0" w:color="auto"/>
      </w:divBdr>
    </w:div>
    <w:div w:id="766121979">
      <w:bodyDiv w:val="1"/>
      <w:marLeft w:val="0"/>
      <w:marRight w:val="0"/>
      <w:marTop w:val="0"/>
      <w:marBottom w:val="0"/>
      <w:divBdr>
        <w:top w:val="none" w:sz="0" w:space="0" w:color="auto"/>
        <w:left w:val="none" w:sz="0" w:space="0" w:color="auto"/>
        <w:bottom w:val="none" w:sz="0" w:space="0" w:color="auto"/>
        <w:right w:val="none" w:sz="0" w:space="0" w:color="auto"/>
      </w:divBdr>
    </w:div>
    <w:div w:id="778448107">
      <w:bodyDiv w:val="1"/>
      <w:marLeft w:val="0"/>
      <w:marRight w:val="0"/>
      <w:marTop w:val="0"/>
      <w:marBottom w:val="0"/>
      <w:divBdr>
        <w:top w:val="none" w:sz="0" w:space="0" w:color="auto"/>
        <w:left w:val="none" w:sz="0" w:space="0" w:color="auto"/>
        <w:bottom w:val="none" w:sz="0" w:space="0" w:color="auto"/>
        <w:right w:val="none" w:sz="0" w:space="0" w:color="auto"/>
      </w:divBdr>
    </w:div>
    <w:div w:id="781455787">
      <w:bodyDiv w:val="1"/>
      <w:marLeft w:val="0"/>
      <w:marRight w:val="0"/>
      <w:marTop w:val="0"/>
      <w:marBottom w:val="0"/>
      <w:divBdr>
        <w:top w:val="none" w:sz="0" w:space="0" w:color="auto"/>
        <w:left w:val="none" w:sz="0" w:space="0" w:color="auto"/>
        <w:bottom w:val="none" w:sz="0" w:space="0" w:color="auto"/>
        <w:right w:val="none" w:sz="0" w:space="0" w:color="auto"/>
      </w:divBdr>
    </w:div>
    <w:div w:id="836188141">
      <w:bodyDiv w:val="1"/>
      <w:marLeft w:val="0"/>
      <w:marRight w:val="0"/>
      <w:marTop w:val="0"/>
      <w:marBottom w:val="0"/>
      <w:divBdr>
        <w:top w:val="none" w:sz="0" w:space="0" w:color="auto"/>
        <w:left w:val="none" w:sz="0" w:space="0" w:color="auto"/>
        <w:bottom w:val="none" w:sz="0" w:space="0" w:color="auto"/>
        <w:right w:val="none" w:sz="0" w:space="0" w:color="auto"/>
      </w:divBdr>
    </w:div>
    <w:div w:id="1081756781">
      <w:bodyDiv w:val="1"/>
      <w:marLeft w:val="0"/>
      <w:marRight w:val="0"/>
      <w:marTop w:val="0"/>
      <w:marBottom w:val="0"/>
      <w:divBdr>
        <w:top w:val="none" w:sz="0" w:space="0" w:color="auto"/>
        <w:left w:val="none" w:sz="0" w:space="0" w:color="auto"/>
        <w:bottom w:val="none" w:sz="0" w:space="0" w:color="auto"/>
        <w:right w:val="none" w:sz="0" w:space="0" w:color="auto"/>
      </w:divBdr>
    </w:div>
    <w:div w:id="1120762939">
      <w:bodyDiv w:val="1"/>
      <w:marLeft w:val="0"/>
      <w:marRight w:val="0"/>
      <w:marTop w:val="0"/>
      <w:marBottom w:val="0"/>
      <w:divBdr>
        <w:top w:val="none" w:sz="0" w:space="0" w:color="auto"/>
        <w:left w:val="none" w:sz="0" w:space="0" w:color="auto"/>
        <w:bottom w:val="none" w:sz="0" w:space="0" w:color="auto"/>
        <w:right w:val="none" w:sz="0" w:space="0" w:color="auto"/>
      </w:divBdr>
    </w:div>
    <w:div w:id="1183973828">
      <w:bodyDiv w:val="1"/>
      <w:marLeft w:val="0"/>
      <w:marRight w:val="0"/>
      <w:marTop w:val="0"/>
      <w:marBottom w:val="0"/>
      <w:divBdr>
        <w:top w:val="none" w:sz="0" w:space="0" w:color="auto"/>
        <w:left w:val="none" w:sz="0" w:space="0" w:color="auto"/>
        <w:bottom w:val="none" w:sz="0" w:space="0" w:color="auto"/>
        <w:right w:val="none" w:sz="0" w:space="0" w:color="auto"/>
      </w:divBdr>
    </w:div>
    <w:div w:id="1240940226">
      <w:bodyDiv w:val="1"/>
      <w:marLeft w:val="0"/>
      <w:marRight w:val="0"/>
      <w:marTop w:val="0"/>
      <w:marBottom w:val="0"/>
      <w:divBdr>
        <w:top w:val="none" w:sz="0" w:space="0" w:color="auto"/>
        <w:left w:val="none" w:sz="0" w:space="0" w:color="auto"/>
        <w:bottom w:val="none" w:sz="0" w:space="0" w:color="auto"/>
        <w:right w:val="none" w:sz="0" w:space="0" w:color="auto"/>
      </w:divBdr>
    </w:div>
    <w:div w:id="1251692980">
      <w:bodyDiv w:val="1"/>
      <w:marLeft w:val="0"/>
      <w:marRight w:val="0"/>
      <w:marTop w:val="0"/>
      <w:marBottom w:val="0"/>
      <w:divBdr>
        <w:top w:val="none" w:sz="0" w:space="0" w:color="auto"/>
        <w:left w:val="none" w:sz="0" w:space="0" w:color="auto"/>
        <w:bottom w:val="none" w:sz="0" w:space="0" w:color="auto"/>
        <w:right w:val="none" w:sz="0" w:space="0" w:color="auto"/>
      </w:divBdr>
    </w:div>
    <w:div w:id="1295795903">
      <w:bodyDiv w:val="1"/>
      <w:marLeft w:val="0"/>
      <w:marRight w:val="0"/>
      <w:marTop w:val="0"/>
      <w:marBottom w:val="0"/>
      <w:divBdr>
        <w:top w:val="none" w:sz="0" w:space="0" w:color="auto"/>
        <w:left w:val="none" w:sz="0" w:space="0" w:color="auto"/>
        <w:bottom w:val="none" w:sz="0" w:space="0" w:color="auto"/>
        <w:right w:val="none" w:sz="0" w:space="0" w:color="auto"/>
      </w:divBdr>
    </w:div>
    <w:div w:id="1344357755">
      <w:bodyDiv w:val="1"/>
      <w:marLeft w:val="0"/>
      <w:marRight w:val="0"/>
      <w:marTop w:val="0"/>
      <w:marBottom w:val="0"/>
      <w:divBdr>
        <w:top w:val="none" w:sz="0" w:space="0" w:color="auto"/>
        <w:left w:val="none" w:sz="0" w:space="0" w:color="auto"/>
        <w:bottom w:val="none" w:sz="0" w:space="0" w:color="auto"/>
        <w:right w:val="none" w:sz="0" w:space="0" w:color="auto"/>
      </w:divBdr>
    </w:div>
    <w:div w:id="1520002207">
      <w:bodyDiv w:val="1"/>
      <w:marLeft w:val="0"/>
      <w:marRight w:val="0"/>
      <w:marTop w:val="0"/>
      <w:marBottom w:val="0"/>
      <w:divBdr>
        <w:top w:val="none" w:sz="0" w:space="0" w:color="auto"/>
        <w:left w:val="none" w:sz="0" w:space="0" w:color="auto"/>
        <w:bottom w:val="none" w:sz="0" w:space="0" w:color="auto"/>
        <w:right w:val="none" w:sz="0" w:space="0" w:color="auto"/>
      </w:divBdr>
    </w:div>
    <w:div w:id="1642954642">
      <w:bodyDiv w:val="1"/>
      <w:marLeft w:val="0"/>
      <w:marRight w:val="0"/>
      <w:marTop w:val="0"/>
      <w:marBottom w:val="0"/>
      <w:divBdr>
        <w:top w:val="none" w:sz="0" w:space="0" w:color="auto"/>
        <w:left w:val="none" w:sz="0" w:space="0" w:color="auto"/>
        <w:bottom w:val="none" w:sz="0" w:space="0" w:color="auto"/>
        <w:right w:val="none" w:sz="0" w:space="0" w:color="auto"/>
      </w:divBdr>
    </w:div>
    <w:div w:id="1649556416">
      <w:bodyDiv w:val="1"/>
      <w:marLeft w:val="0"/>
      <w:marRight w:val="0"/>
      <w:marTop w:val="0"/>
      <w:marBottom w:val="0"/>
      <w:divBdr>
        <w:top w:val="none" w:sz="0" w:space="0" w:color="auto"/>
        <w:left w:val="none" w:sz="0" w:space="0" w:color="auto"/>
        <w:bottom w:val="none" w:sz="0" w:space="0" w:color="auto"/>
        <w:right w:val="none" w:sz="0" w:space="0" w:color="auto"/>
      </w:divBdr>
    </w:div>
    <w:div w:id="1710639184">
      <w:bodyDiv w:val="1"/>
      <w:marLeft w:val="0"/>
      <w:marRight w:val="0"/>
      <w:marTop w:val="0"/>
      <w:marBottom w:val="0"/>
      <w:divBdr>
        <w:top w:val="none" w:sz="0" w:space="0" w:color="auto"/>
        <w:left w:val="none" w:sz="0" w:space="0" w:color="auto"/>
        <w:bottom w:val="none" w:sz="0" w:space="0" w:color="auto"/>
        <w:right w:val="none" w:sz="0" w:space="0" w:color="auto"/>
      </w:divBdr>
    </w:div>
    <w:div w:id="1717853026">
      <w:bodyDiv w:val="1"/>
      <w:marLeft w:val="0"/>
      <w:marRight w:val="0"/>
      <w:marTop w:val="0"/>
      <w:marBottom w:val="0"/>
      <w:divBdr>
        <w:top w:val="none" w:sz="0" w:space="0" w:color="auto"/>
        <w:left w:val="none" w:sz="0" w:space="0" w:color="auto"/>
        <w:bottom w:val="none" w:sz="0" w:space="0" w:color="auto"/>
        <w:right w:val="none" w:sz="0" w:space="0" w:color="auto"/>
      </w:divBdr>
    </w:div>
    <w:div w:id="1854564747">
      <w:bodyDiv w:val="1"/>
      <w:marLeft w:val="0"/>
      <w:marRight w:val="0"/>
      <w:marTop w:val="0"/>
      <w:marBottom w:val="0"/>
      <w:divBdr>
        <w:top w:val="none" w:sz="0" w:space="0" w:color="auto"/>
        <w:left w:val="none" w:sz="0" w:space="0" w:color="auto"/>
        <w:bottom w:val="none" w:sz="0" w:space="0" w:color="auto"/>
        <w:right w:val="none" w:sz="0" w:space="0" w:color="auto"/>
      </w:divBdr>
    </w:div>
    <w:div w:id="1940873946">
      <w:bodyDiv w:val="1"/>
      <w:marLeft w:val="0"/>
      <w:marRight w:val="0"/>
      <w:marTop w:val="0"/>
      <w:marBottom w:val="0"/>
      <w:divBdr>
        <w:top w:val="none" w:sz="0" w:space="0" w:color="auto"/>
        <w:left w:val="none" w:sz="0" w:space="0" w:color="auto"/>
        <w:bottom w:val="none" w:sz="0" w:space="0" w:color="auto"/>
        <w:right w:val="none" w:sz="0" w:space="0" w:color="auto"/>
      </w:divBdr>
    </w:div>
    <w:div w:id="202296827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gov.ie/en/organisation/department-of-employment-affairs-and-social-protection" TargetMode="External"/><Relationship Id="rId18" Type="http://schemas.openxmlformats.org/officeDocument/2006/relationships/hyperlink" Target="http://www.revenue.ie" TargetMode="External"/><Relationship Id="rId26" Type="http://schemas.openxmlformats.org/officeDocument/2006/relationships/hyperlink" Target="https://www.gov.ie/en/department-of-social-protection/"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etenders.gov.ie" TargetMode="External"/><Relationship Id="rId25" Type="http://schemas.openxmlformats.org/officeDocument/2006/relationships/hyperlink" Target="http://www.mywelfare.ie" TargetMode="Externa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s://www.gov.ie/en/circular/eb60c1be7e9c43359bdfea9dceca26f1/"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mygovid.ie" TargetMode="Externa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hyperlink" Target="http://www.etenders.gov.ie" TargetMode="Externa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yperlink" Target="https://www.revenue.ie/en/starting-a-business/tax-clearance/apply-for-tax-clearance-certificate/non-resident-applications.aspx"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etenders.gov.ie" TargetMode="External"/><Relationship Id="rId22" Type="http://schemas.openxmlformats.org/officeDocument/2006/relationships/footer" Target="footer1.xml"/><Relationship Id="rId27"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200EEEB7314A74848DFA0BEBE12B12"/>
        <w:category>
          <w:name w:val="General"/>
          <w:gallery w:val="placeholder"/>
        </w:category>
        <w:types>
          <w:type w:val="bbPlcHdr"/>
        </w:types>
        <w:behaviors>
          <w:behavior w:val="content"/>
        </w:behaviors>
        <w:guid w:val="{F94A61D3-70AD-4F57-AD74-820B82BEA3C2}"/>
      </w:docPartPr>
      <w:docPartBody>
        <w:p w:rsidR="002843CB" w:rsidRDefault="000516EF" w:rsidP="000516EF">
          <w:pPr>
            <w:pStyle w:val="5B200EEEB7314A74848DFA0BEBE12B12"/>
          </w:pPr>
          <w:r>
            <w:rPr>
              <w:rStyle w:val="PlaceholderText"/>
            </w:rPr>
            <w:t>Click here to enter text.</w:t>
          </w:r>
        </w:p>
      </w:docPartBody>
    </w:docPart>
    <w:docPart>
      <w:docPartPr>
        <w:name w:val="E55DA6A2DC034299A675B1CD74FB729D"/>
        <w:category>
          <w:name w:val="General"/>
          <w:gallery w:val="placeholder"/>
        </w:category>
        <w:types>
          <w:type w:val="bbPlcHdr"/>
        </w:types>
        <w:behaviors>
          <w:behavior w:val="content"/>
        </w:behaviors>
        <w:guid w:val="{2A92DE43-F3B1-4961-9B51-BCDB046193EA}"/>
      </w:docPartPr>
      <w:docPartBody>
        <w:p w:rsidR="00F7601A" w:rsidRDefault="001C1DF0" w:rsidP="001C1DF0">
          <w:pPr>
            <w:pStyle w:val="E55DA6A2DC034299A675B1CD74FB729D"/>
          </w:pPr>
          <w:r w:rsidRPr="00383C79">
            <w:rPr>
              <w:rStyle w:val="PlaceholderText"/>
              <w:rFonts w:eastAsiaTheme="minorHAnsi"/>
              <w:highlight w:val="lightGray"/>
            </w:rPr>
            <w:t>[Insert name of Contracting Authority]</w:t>
          </w:r>
        </w:p>
      </w:docPartBody>
    </w:docPart>
    <w:docPart>
      <w:docPartPr>
        <w:name w:val="460CF2F9C9F44EDE829A4A5E37ED2357"/>
        <w:category>
          <w:name w:val="General"/>
          <w:gallery w:val="placeholder"/>
        </w:category>
        <w:types>
          <w:type w:val="bbPlcHdr"/>
        </w:types>
        <w:behaviors>
          <w:behavior w:val="content"/>
        </w:behaviors>
        <w:guid w:val="{9EBA1E63-7E8B-4B71-9B21-33DB108014E6}"/>
      </w:docPartPr>
      <w:docPartBody>
        <w:p w:rsidR="00F7601A" w:rsidRDefault="001C1DF0" w:rsidP="001C1DF0">
          <w:pPr>
            <w:pStyle w:val="460CF2F9C9F44EDE829A4A5E37ED2357"/>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C27109E5EC994726BE7516761459120C"/>
        <w:category>
          <w:name w:val="General"/>
          <w:gallery w:val="placeholder"/>
        </w:category>
        <w:types>
          <w:type w:val="bbPlcHdr"/>
        </w:types>
        <w:behaviors>
          <w:behavior w:val="content"/>
        </w:behaviors>
        <w:guid w:val="{24417114-33E2-4ECD-A044-68C52ABEF50D}"/>
      </w:docPartPr>
      <w:docPartBody>
        <w:p w:rsidR="0003341F" w:rsidRDefault="0003341F" w:rsidP="0003341F">
          <w:pPr>
            <w:pStyle w:val="C27109E5EC994726BE7516761459120C"/>
          </w:pPr>
          <w:r>
            <w:rPr>
              <w:rStyle w:val="PlaceholderText"/>
            </w:rPr>
            <w:t>Click here to enter text.</w:t>
          </w:r>
        </w:p>
      </w:docPartBody>
    </w:docPart>
    <w:docPart>
      <w:docPartPr>
        <w:name w:val="ABC32C28FDCD4FA4B7B3237E0CB279E0"/>
        <w:category>
          <w:name w:val="General"/>
          <w:gallery w:val="placeholder"/>
        </w:category>
        <w:types>
          <w:type w:val="bbPlcHdr"/>
        </w:types>
        <w:behaviors>
          <w:behavior w:val="content"/>
        </w:behaviors>
        <w:guid w:val="{9B1094BB-2ECA-4325-A939-12B87CF83892}"/>
      </w:docPartPr>
      <w:docPartBody>
        <w:p w:rsidR="0003341F" w:rsidRDefault="0003341F" w:rsidP="0003341F">
          <w:pPr>
            <w:pStyle w:val="ABC32C28FDCD4FA4B7B3237E0CB279E0"/>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onsolas">
    <w:panose1 w:val="020B0609020204030204"/>
    <w:charset w:val="00"/>
    <w:family w:val="modern"/>
    <w:pitch w:val="fixed"/>
    <w:sig w:usb0="E00006FF" w:usb1="0000FCFF" w:usb2="00000001" w:usb3="00000000" w:csb0="0000019F" w:csb1="00000000"/>
  </w:font>
  <w:font w:name="Aptos Narrow">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0516EF"/>
    <w:rsid w:val="0003341F"/>
    <w:rsid w:val="00050E1E"/>
    <w:rsid w:val="000516EF"/>
    <w:rsid w:val="0006723B"/>
    <w:rsid w:val="00072EEE"/>
    <w:rsid w:val="00074B75"/>
    <w:rsid w:val="00082D9E"/>
    <w:rsid w:val="000C722F"/>
    <w:rsid w:val="000E3328"/>
    <w:rsid w:val="00131245"/>
    <w:rsid w:val="001333C1"/>
    <w:rsid w:val="001A4306"/>
    <w:rsid w:val="001C1DF0"/>
    <w:rsid w:val="002351DA"/>
    <w:rsid w:val="0028266A"/>
    <w:rsid w:val="002843CB"/>
    <w:rsid w:val="002927A3"/>
    <w:rsid w:val="00330399"/>
    <w:rsid w:val="0037464B"/>
    <w:rsid w:val="00390EDD"/>
    <w:rsid w:val="003C1A1A"/>
    <w:rsid w:val="003C2398"/>
    <w:rsid w:val="00401B51"/>
    <w:rsid w:val="00424881"/>
    <w:rsid w:val="004410EC"/>
    <w:rsid w:val="00446CC9"/>
    <w:rsid w:val="00461040"/>
    <w:rsid w:val="0049799F"/>
    <w:rsid w:val="004C5200"/>
    <w:rsid w:val="004D0388"/>
    <w:rsid w:val="0050545B"/>
    <w:rsid w:val="005D3051"/>
    <w:rsid w:val="00613195"/>
    <w:rsid w:val="00670D27"/>
    <w:rsid w:val="00676B16"/>
    <w:rsid w:val="006A1AE3"/>
    <w:rsid w:val="006A5D96"/>
    <w:rsid w:val="006E4AF6"/>
    <w:rsid w:val="00752390"/>
    <w:rsid w:val="00783C4D"/>
    <w:rsid w:val="007A0212"/>
    <w:rsid w:val="008242C3"/>
    <w:rsid w:val="008A43C3"/>
    <w:rsid w:val="008B34BB"/>
    <w:rsid w:val="00910319"/>
    <w:rsid w:val="009A1101"/>
    <w:rsid w:val="00A05BD6"/>
    <w:rsid w:val="00A80447"/>
    <w:rsid w:val="00A82223"/>
    <w:rsid w:val="00B6025B"/>
    <w:rsid w:val="00BA15C5"/>
    <w:rsid w:val="00BB4399"/>
    <w:rsid w:val="00BB60C6"/>
    <w:rsid w:val="00BE0F9A"/>
    <w:rsid w:val="00C4661B"/>
    <w:rsid w:val="00C732B8"/>
    <w:rsid w:val="00C80CA3"/>
    <w:rsid w:val="00D06D15"/>
    <w:rsid w:val="00D207BF"/>
    <w:rsid w:val="00D574B5"/>
    <w:rsid w:val="00DC6B3E"/>
    <w:rsid w:val="00E179B8"/>
    <w:rsid w:val="00E3334C"/>
    <w:rsid w:val="00E960A7"/>
    <w:rsid w:val="00EA42B9"/>
    <w:rsid w:val="00F01295"/>
    <w:rsid w:val="00F7601A"/>
    <w:rsid w:val="00FE63D0"/>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4:docId w14:val="3E033C30"/>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01295"/>
  </w:style>
  <w:style w:type="paragraph" w:customStyle="1" w:styleId="5B200EEEB7314A74848DFA0BEBE12B12">
    <w:name w:val="5B200EEEB7314A74848DFA0BEBE12B12"/>
    <w:rsid w:val="000516EF"/>
  </w:style>
  <w:style w:type="paragraph" w:customStyle="1" w:styleId="E55DA6A2DC034299A675B1CD74FB729D">
    <w:name w:val="E55DA6A2DC034299A675B1CD74FB729D"/>
    <w:rsid w:val="001C1DF0"/>
    <w:pPr>
      <w:spacing w:after="160" w:line="259" w:lineRule="auto"/>
    </w:pPr>
  </w:style>
  <w:style w:type="paragraph" w:customStyle="1" w:styleId="460CF2F9C9F44EDE829A4A5E37ED2357">
    <w:name w:val="460CF2F9C9F44EDE829A4A5E37ED2357"/>
    <w:rsid w:val="001C1DF0"/>
    <w:pPr>
      <w:spacing w:after="160" w:line="259" w:lineRule="auto"/>
    </w:pPr>
  </w:style>
  <w:style w:type="paragraph" w:customStyle="1" w:styleId="C27109E5EC994726BE7516761459120C">
    <w:name w:val="C27109E5EC994726BE7516761459120C"/>
    <w:rsid w:val="0003341F"/>
    <w:pPr>
      <w:spacing w:after="160" w:line="259" w:lineRule="auto"/>
    </w:pPr>
    <w:rPr>
      <w:kern w:val="2"/>
      <w14:ligatures w14:val="standardContextual"/>
    </w:rPr>
  </w:style>
  <w:style w:type="paragraph" w:customStyle="1" w:styleId="ABC32C28FDCD4FA4B7B3237E0CB279E0">
    <w:name w:val="ABC32C28FDCD4FA4B7B3237E0CB279E0"/>
    <w:rsid w:val="0003341F"/>
    <w:pPr>
      <w:spacing w:after="160" w:line="259"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Department of Social Protection</Abstract>
  <CompanyAddress/>
  <CompanyPhone/>
  <CompanyFax>Adobe Software and Support</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01DB64182B6C349A9939A2B2969A86E" ma:contentTypeVersion="8" ma:contentTypeDescription="Create a new document." ma:contentTypeScope="" ma:versionID="7ec1c0379ce085e1b0d92a42a158d687">
  <xsd:schema xmlns:xsd="http://www.w3.org/2001/XMLSchema" xmlns:xs="http://www.w3.org/2001/XMLSchema" xmlns:p="http://schemas.microsoft.com/office/2006/metadata/properties" xmlns:ns2="f82062a6-0093-437f-b909-0964672d69c9" xmlns:ns4="ddf01674-46a2-4983-bddf-215de9aeb143" xmlns:ns5="38bc5755-c7eb-41bc-85b8-508ababef065" targetNamespace="http://schemas.microsoft.com/office/2006/metadata/properties" ma:root="true" ma:fieldsID="ea0e60fdfb83589b6202df4201310a0c" ns2:_="" ns4:_="" ns5:_="">
    <xsd:import namespace="f82062a6-0093-437f-b909-0964672d69c9"/>
    <xsd:import namespace="ddf01674-46a2-4983-bddf-215de9aeb143"/>
    <xsd:import namespace="38bc5755-c7eb-41bc-85b8-508ababef065"/>
    <xsd:element name="properties">
      <xsd:complexType>
        <xsd:sequence>
          <xsd:element name="documentManagement">
            <xsd:complexType>
              <xsd:all>
                <xsd:element ref="ns2:Classification" minOccurs="0"/>
                <xsd:element ref="ns2:Key_x0020_Documents" minOccurs="0"/>
                <xsd:element ref="ns4:SharedWithUsers" minOccurs="0"/>
                <xsd:element ref="ns4:SharedWithDetails" minOccurs="0"/>
                <xsd:element ref="ns5:Doc_x0020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2062a6-0093-437f-b909-0964672d69c9" elementFormDefault="qualified">
    <xsd:import namespace="http://schemas.microsoft.com/office/2006/documentManagement/types"/>
    <xsd:import namespace="http://schemas.microsoft.com/office/infopath/2007/PartnerControls"/>
    <xsd:element name="Classification" ma:index="8" nillable="true" ma:displayName="Classification" ma:default="Internal" ma:format="Dropdown" ma:internalName="Classification">
      <xsd:simpleType>
        <xsd:restriction base="dms:Choice">
          <xsd:enumeration value="Internal"/>
          <xsd:enumeration value="Public"/>
          <xsd:enumeration value="Restricted"/>
          <xsd:enumeration value="Confidential"/>
          <xsd:enumeration value="Top Secret"/>
        </xsd:restriction>
      </xsd:simpleType>
    </xsd:element>
    <xsd:element name="Key_x0020_Documents" ma:index="10" nillable="true" ma:displayName="Key Documents" ma:internalName="Key_x0020_Docu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df01674-46a2-4983-bddf-215de9aeb143"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8bc5755-c7eb-41bc-85b8-508ababef065" elementFormDefault="qualified">
    <xsd:import namespace="http://schemas.microsoft.com/office/2006/documentManagement/types"/>
    <xsd:import namespace="http://schemas.microsoft.com/office/infopath/2007/PartnerControls"/>
    <xsd:element name="Doc_x0020_Category" ma:index="13" nillable="true" ma:displayName="Doc Category" ma:internalName="Doc_x0020_Category">
      <xsd:simpleType>
        <xsd:restriction base="dms:Choice">
          <xsd:enumeration value="Cat 1"/>
          <xsd:enumeration value="Cat 2"/>
          <xsd:enumeration value="Cat 3"/>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ma:index="9" ma:displayName="Category"/>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710c9901-c772-4913-8105-4fa4937d0c44" ContentTypeId="0x01" PreviousValue="false"/>
</file>

<file path=customXml/item5.xml><?xml version="1.0" encoding="utf-8"?>
<p:properties xmlns:p="http://schemas.microsoft.com/office/2006/metadata/properties" xmlns:xsi="http://www.w3.org/2001/XMLSchema-instance" xmlns:pc="http://schemas.microsoft.com/office/infopath/2007/PartnerControls">
  <documentManagement>
    <Classification xmlns="f82062a6-0093-437f-b909-0964672d69c9">Internal</Classification>
    <Key_x0020_Documents xmlns="f82062a6-0093-437f-b909-0964672d69c9" xsi:nil="true"/>
    <Doc_x0020_Category xmlns="38bc5755-c7eb-41bc-85b8-508ababef065"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CEB9F77-CB70-4651-9158-7F25EAABD7BD}">
  <ds:schemaRefs>
    <ds:schemaRef ds:uri="http://schemas.microsoft.com/sharepoint/v3/contenttype/forms"/>
  </ds:schemaRefs>
</ds:datastoreItem>
</file>

<file path=customXml/itemProps3.xml><?xml version="1.0" encoding="utf-8"?>
<ds:datastoreItem xmlns:ds="http://schemas.openxmlformats.org/officeDocument/2006/customXml" ds:itemID="{ED955732-A79E-491C-A39C-26BD87B32A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2062a6-0093-437f-b909-0964672d69c9"/>
    <ds:schemaRef ds:uri="ddf01674-46a2-4983-bddf-215de9aeb143"/>
    <ds:schemaRef ds:uri="38bc5755-c7eb-41bc-85b8-508ababef06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4A58854-2DD3-4484-A06A-189C3ABB30FF}">
  <ds:schemaRefs>
    <ds:schemaRef ds:uri="Microsoft.SharePoint.Taxonomy.ContentTypeSync"/>
  </ds:schemaRefs>
</ds:datastoreItem>
</file>

<file path=customXml/itemProps5.xml><?xml version="1.0" encoding="utf-8"?>
<ds:datastoreItem xmlns:ds="http://schemas.openxmlformats.org/officeDocument/2006/customXml" ds:itemID="{55AC5FBF-DA65-474D-A8E8-191FDC2BD20F}">
  <ds:schemaRefs>
    <ds:schemaRef ds:uri="38bc5755-c7eb-41bc-85b8-508ababef065"/>
    <ds:schemaRef ds:uri="http://purl.org/dc/terms/"/>
    <ds:schemaRef ds:uri="http://schemas.microsoft.com/office/2006/metadata/properties"/>
    <ds:schemaRef ds:uri="http://schemas.openxmlformats.org/package/2006/metadata/core-properties"/>
    <ds:schemaRef ds:uri="f82062a6-0093-437f-b909-0964672d69c9"/>
    <ds:schemaRef ds:uri="http://schemas.microsoft.com/office/2006/documentManagement/types"/>
    <ds:schemaRef ds:uri="http://schemas.microsoft.com/office/infopath/2007/PartnerControls"/>
    <ds:schemaRef ds:uri="http://www.w3.org/XML/1998/namespace"/>
    <ds:schemaRef ds:uri="ddf01674-46a2-4983-bddf-215de9aeb143"/>
    <ds:schemaRef ds:uri="http://purl.org/dc/dcmitype/"/>
    <ds:schemaRef ds:uri="http://purl.org/dc/elements/1.1/"/>
  </ds:schemaRefs>
</ds:datastoreItem>
</file>

<file path=customXml/itemProps6.xml><?xml version="1.0" encoding="utf-8"?>
<ds:datastoreItem xmlns:ds="http://schemas.openxmlformats.org/officeDocument/2006/customXml" ds:itemID="{5A2D3469-B4F2-4FA4-B0D7-3BE3158928A3}">
  <ds:schemaRefs>
    <ds:schemaRef ds:uri="http://schemas.openxmlformats.org/officeDocument/2006/bibliography"/>
  </ds:schemaRefs>
</ds:datastoreItem>
</file>

<file path=docMetadata/LabelInfo.xml><?xml version="1.0" encoding="utf-8"?>
<clbl:labelList xmlns:clbl="http://schemas.microsoft.com/office/2020/mipLabelMetadata">
  <clbl:label id="{8b3b1af8-ed4d-44e7-9838-e9c0c21c8947}" enabled="1" method="Standard" siteId="{8f7cec2f-be32-44bc-8611-9ff05a2583f6}" contentBits="0" removed="0"/>
</clbl:labelList>
</file>

<file path=docProps/app.xml><?xml version="1.0" encoding="utf-8"?>
<Properties xmlns="http://schemas.openxmlformats.org/officeDocument/2006/extended-properties" xmlns:vt="http://schemas.openxmlformats.org/officeDocument/2006/docPropsVTypes">
  <Template>Normal</Template>
  <TotalTime>2</TotalTime>
  <Pages>89</Pages>
  <Words>25376</Words>
  <Characters>136523</Characters>
  <Application>Microsoft Office Word</Application>
  <DocSecurity>4</DocSecurity>
  <Lines>3329</Lines>
  <Paragraphs>1485</Paragraphs>
  <ScaleCrop>false</ScaleCrop>
  <HeadingPairs>
    <vt:vector size="2" baseType="variant">
      <vt:variant>
        <vt:lpstr>Title</vt:lpstr>
      </vt:variant>
      <vt:variant>
        <vt:i4>1</vt:i4>
      </vt:variant>
    </vt:vector>
  </HeadingPairs>
  <TitlesOfParts>
    <vt:vector size="1" baseType="lpstr">
      <vt:lpstr>ICT Goods RFT Template</vt:lpstr>
    </vt:vector>
  </TitlesOfParts>
  <Company>Department of Social Protection</Company>
  <LinksUpToDate>false</LinksUpToDate>
  <CharactersWithSpaces>160414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ICT Goods RFT Template</dc:title>
  <dc:subject/>
  <dc:creator>Paul Steen</dc:creator>
  <cp:keywords/>
  <dc:description/>
  <cp:lastModifiedBy>Paul Steen</cp:lastModifiedBy>
  <cp:revision>2</cp:revision>
  <dcterms:created xsi:type="dcterms:W3CDTF">2026-07-01T11:40:00Z</dcterms:created>
  <dcterms:modified xsi:type="dcterms:W3CDTF">2026-07-01T11:40:00Z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0x010100701DB64182B6C349A9939A2B2969A86E</vt:lpwstr>
  </property>
  <property fmtid="{D5CDD505-2E9C-101B-9397-08002B2CF9AE}" pid="3" name="Classification">
    <vt:lpwstr>Internal</vt:lpwstr>
  </property>
  <property fmtid="{D5CDD505-2E9C-101B-9397-08002B2CF9AE}" pid="4" name="_Coverage">
    <vt:lpwstr/>
  </property>
  <property fmtid="{D5CDD505-2E9C-101B-9397-08002B2CF9AE}" pid="5" name="LLRecallRequested">
    <vt:bool>false</vt:bool>
  </property>
  <property fmtid="{D5CDD505-2E9C-101B-9397-08002B2CF9AE}" pid="6" name="expReportDate">
    <vt:lpwstr/>
  </property>
  <property fmtid="{D5CDD505-2E9C-101B-9397-08002B2CF9AE}" pid="7" name="WebPage">
    <vt:lpwstr/>
  </property>
  <property fmtid="{D5CDD505-2E9C-101B-9397-08002B2CF9AE}" pid="8" name="Minute Year">
    <vt:lpwstr/>
  </property>
  <property fmtid="{D5CDD505-2E9C-101B-9397-08002B2CF9AE}" pid="9" name="SummaryLinks">
    <vt:lpwstr/>
  </property>
  <property fmtid="{D5CDD505-2E9C-101B-9397-08002B2CF9AE}" pid="10" name="ShowRepairView">
    <vt:lpwstr/>
  </property>
  <property fmtid="{D5CDD505-2E9C-101B-9397-08002B2CF9AE}" pid="11" name="ManagersName">
    <vt:lpwstr/>
  </property>
  <property fmtid="{D5CDD505-2E9C-101B-9397-08002B2CF9AE}" pid="12" name="xd_ProgID">
    <vt:lpwstr/>
  </property>
  <property fmtid="{D5CDD505-2E9C-101B-9397-08002B2CF9AE}" pid="13" name="_Source">
    <vt:lpwstr/>
  </property>
  <property fmtid="{D5CDD505-2E9C-101B-9397-08002B2CF9AE}" pid="14" name="PublishingVariationRelationshipLinkFieldID">
    <vt:lpwstr/>
  </property>
  <property fmtid="{D5CDD505-2E9C-101B-9397-08002B2CF9AE}" pid="15" name="expStatus">
    <vt:lpwstr/>
  </property>
  <property fmtid="{D5CDD505-2E9C-101B-9397-08002B2CF9AE}" pid="16" name="DisplayTemplateJSTargetControlType">
    <vt:lpwstr/>
  </property>
  <property fmtid="{D5CDD505-2E9C-101B-9397-08002B2CF9AE}" pid="17" name="SaveToReportHistory">
    <vt:bool>false</vt:bool>
  </property>
  <property fmtid="{D5CDD505-2E9C-101B-9397-08002B2CF9AE}" pid="18" name="regional test">
    <vt:lpwstr/>
  </property>
  <property fmtid="{D5CDD505-2E9C-101B-9397-08002B2CF9AE}" pid="19" name="EventCanceled">
    <vt:bool>false</vt:bool>
  </property>
  <property fmtid="{D5CDD505-2E9C-101B-9397-08002B2CF9AE}" pid="20" name="HRRecruitDescription">
    <vt:lpwstr/>
  </property>
  <property fmtid="{D5CDD505-2E9C-101B-9397-08002B2CF9AE}" pid="21" name="HeaderStyleDefinitions">
    <vt:lpwstr/>
  </property>
  <property fmtid="{D5CDD505-2E9C-101B-9397-08002B2CF9AE}" pid="22" name="FormVersion">
    <vt:lpwstr/>
  </property>
  <property fmtid="{D5CDD505-2E9C-101B-9397-08002B2CF9AE}" pid="23" name="TemplateUrl">
    <vt:lpwstr/>
  </property>
  <property fmtid="{D5CDD505-2E9C-101B-9397-08002B2CF9AE}" pid="24" name="Audience">
    <vt:lpwstr/>
  </property>
  <property fmtid="{D5CDD505-2E9C-101B-9397-08002B2CF9AE}" pid="25" name="DisplayTemplateJSTargetContentType">
    <vt:lpwstr/>
  </property>
  <property fmtid="{D5CDD505-2E9C-101B-9397-08002B2CF9AE}" pid="26" name="PublishingImageCaption">
    <vt:lpwstr/>
  </property>
  <property fmtid="{D5CDD505-2E9C-101B-9397-08002B2CF9AE}" pid="27" name="FormName">
    <vt:lpwstr/>
  </property>
  <property fmtid="{D5CDD505-2E9C-101B-9397-08002B2CF9AE}" pid="28" name="FormLocale">
    <vt:lpwstr/>
  </property>
  <property fmtid="{D5CDD505-2E9C-101B-9397-08002B2CF9AE}" pid="29" name="DisplayTemplateJSTargetScope">
    <vt:lpwstr/>
  </property>
  <property fmtid="{D5CDD505-2E9C-101B-9397-08002B2CF9AE}" pid="30" name="XSLStyleIconUrl">
    <vt:lpwstr/>
  </property>
  <property fmtid="{D5CDD505-2E9C-101B-9397-08002B2CF9AE}" pid="31" name="UIVersion">
    <vt:lpwstr/>
  </property>
  <property fmtid="{D5CDD505-2E9C-101B-9397-08002B2CF9AE}" pid="32" name="FormDescription">
    <vt:lpwstr/>
  </property>
  <property fmtid="{D5CDD505-2E9C-101B-9397-08002B2CF9AE}" pid="33" name="HomeAddressStateOrProvince">
    <vt:lpwstr/>
  </property>
  <property fmtid="{D5CDD505-2E9C-101B-9397-08002B2CF9AE}" pid="34" name="XSLStyleCategory">
    <vt:lpwstr/>
  </property>
  <property fmtid="{D5CDD505-2E9C-101B-9397-08002B2CF9AE}" pid="35" name="DisplayTemplateJSConfigurationUrl">
    <vt:lpwstr/>
  </property>
  <property fmtid="{D5CDD505-2E9C-101B-9397-08002B2CF9AE}" pid="36" name="ConnectionType">
    <vt:lpwstr/>
  </property>
  <property fmtid="{D5CDD505-2E9C-101B-9397-08002B2CF9AE}" pid="37" name="PublishingContactPicture">
    <vt:lpwstr/>
  </property>
  <property fmtid="{D5CDD505-2E9C-101B-9397-08002B2CF9AE}" pid="38" name="_RightsManagement">
    <vt:lpwstr/>
  </property>
  <property fmtid="{D5CDD505-2E9C-101B-9397-08002B2CF9AE}" pid="39" name="DisplayTemplateJSTargetListTemplate">
    <vt:lpwstr/>
  </property>
  <property fmtid="{D5CDD505-2E9C-101B-9397-08002B2CF9AE}" pid="40" name="_Identifier">
    <vt:lpwstr/>
  </property>
  <property fmtid="{D5CDD505-2E9C-101B-9397-08002B2CF9AE}" pid="41" name="FormId">
    <vt:lpwstr/>
  </property>
  <property fmtid="{D5CDD505-2E9C-101B-9397-08002B2CF9AE}" pid="42" name="ShowInCatalog">
    <vt:bool>false</vt:bool>
  </property>
  <property fmtid="{D5CDD505-2E9C-101B-9397-08002B2CF9AE}" pid="43" name="Comments">
    <vt:lpwstr/>
  </property>
  <property fmtid="{D5CDD505-2E9C-101B-9397-08002B2CF9AE}" pid="44" name="expEmployeeName">
    <vt:lpwstr/>
  </property>
  <property fmtid="{D5CDD505-2E9C-101B-9397-08002B2CF9AE}" pid="45" name="XSLStyleWPType">
    <vt:lpwstr/>
  </property>
  <property fmtid="{D5CDD505-2E9C-101B-9397-08002B2CF9AE}" pid="46" name="PublishingPageContent">
    <vt:lpwstr/>
  </property>
  <property fmtid="{D5CDD505-2E9C-101B-9397-08002B2CF9AE}" pid="47" name="_Contributor">
    <vt:lpwstr/>
  </property>
  <property fmtid="{D5CDD505-2E9C-101B-9397-08002B2CF9AE}" pid="48" name="_Relation">
    <vt:lpwstr/>
  </property>
  <property fmtid="{D5CDD505-2E9C-101B-9397-08002B2CF9AE}" pid="49" name="ArticleByLine">
    <vt:lpwstr/>
  </property>
  <property fmtid="{D5CDD505-2E9C-101B-9397-08002B2CF9AE}" pid="50" name="Language">
    <vt:lpwstr/>
  </property>
  <property fmtid="{D5CDD505-2E9C-101B-9397-08002B2CF9AE}" pid="51" name="FormCategory">
    <vt:lpwstr/>
  </property>
  <property fmtid="{D5CDD505-2E9C-101B-9397-08002B2CF9AE}" pid="52" name="URL">
    <vt:lpwstr/>
  </property>
  <property fmtid="{D5CDD505-2E9C-101B-9397-08002B2CF9AE}" pid="53" name="Body">
    <vt:lpwstr/>
  </property>
  <property fmtid="{D5CDD505-2E9C-101B-9397-08002B2CF9AE}" pid="54" name="Content Type Migration">
    <vt:lpwstr/>
  </property>
  <property fmtid="{D5CDD505-2E9C-101B-9397-08002B2CF9AE}" pid="55" name="PublishingContactEmail">
    <vt:lpwstr/>
  </property>
  <property fmtid="{D5CDD505-2E9C-101B-9397-08002B2CF9AE}" pid="56" name="TaskStatus">
    <vt:lpwstr/>
  </property>
  <property fmtid="{D5CDD505-2E9C-101B-9397-08002B2CF9AE}" pid="57" name="PublishingPageImage">
    <vt:lpwstr/>
  </property>
  <property fmtid="{D5CDD505-2E9C-101B-9397-08002B2CF9AE}" pid="58" name="PublishingPreviewImage">
    <vt:lpwstr/>
  </property>
  <property fmtid="{D5CDD505-2E9C-101B-9397-08002B2CF9AE}" pid="59" name="DisplayTemplateJSTemplateType">
    <vt:lpwstr/>
  </property>
  <property fmtid="{D5CDD505-2E9C-101B-9397-08002B2CF9AE}" pid="60" name="SummaryLinks2">
    <vt:lpwstr/>
  </property>
  <property fmtid="{D5CDD505-2E9C-101B-9397-08002B2CF9AE}" pid="61" name="Key Documents">
    <vt:lpwstr/>
  </property>
  <property fmtid="{D5CDD505-2E9C-101B-9397-08002B2CF9AE}" pid="62" name="LowerValuesAreBetter">
    <vt:bool>false</vt:bool>
  </property>
  <property fmtid="{D5CDD505-2E9C-101B-9397-08002B2CF9AE}" pid="63" name="PublishingHidden">
    <vt:bool>false</vt:bool>
  </property>
  <property fmtid="{D5CDD505-2E9C-101B-9397-08002B2CF9AE}" pid="64" name="expNotes">
    <vt:lpwstr/>
  </property>
  <property fmtid="{D5CDD505-2E9C-101B-9397-08002B2CF9AE}" pid="65" name="_Publisher">
    <vt:lpwstr/>
  </property>
  <property fmtid="{D5CDD505-2E9C-101B-9397-08002B2CF9AE}" pid="66" name="Company">
    <vt:lpwstr/>
  </property>
  <property fmtid="{D5CDD505-2E9C-101B-9397-08002B2CF9AE}" pid="67" name="NoCrawl">
    <vt:bool>false</vt:bool>
  </property>
  <property fmtid="{D5CDD505-2E9C-101B-9397-08002B2CF9AE}" pid="68" name="PublishingAssociatedVariations">
    <vt:lpwstr/>
  </property>
  <property fmtid="{D5CDD505-2E9C-101B-9397-08002B2CF9AE}" pid="69" name="ReportCategory">
    <vt:lpwstr/>
  </property>
  <property fmtid="{D5CDD505-2E9C-101B-9397-08002B2CF9AE}" pid="70" name="Priority">
    <vt:lpwstr/>
  </property>
  <property fmtid="{D5CDD505-2E9C-101B-9397-08002B2CF9AE}" pid="71" name="ReportDescription">
    <vt:lpwstr/>
  </property>
  <property fmtid="{D5CDD505-2E9C-101B-9397-08002B2CF9AE}" pid="72" name="UID">
    <vt:lpwstr/>
  </property>
  <property fmtid="{D5CDD505-2E9C-101B-9397-08002B2CF9AE}" pid="73" name="Purpose">
    <vt:lpwstr/>
  </property>
  <property fmtid="{D5CDD505-2E9C-101B-9397-08002B2CF9AE}" pid="74" name="DisplayTemplateJSTemplateHidden">
    <vt:bool>false</vt:bool>
  </property>
  <property fmtid="{D5CDD505-2E9C-101B-9397-08002B2CF9AE}" pid="75" name="XSLStyleBaseView">
    <vt:lpwstr/>
  </property>
  <property fmtid="{D5CDD505-2E9C-101B-9397-08002B2CF9AE}" pid="76" name="ReportStatus">
    <vt:lpwstr/>
  </property>
  <property fmtid="{D5CDD505-2E9C-101B-9397-08002B2CF9AE}" pid="77" name="PublishingVariationGroupID">
    <vt:lpwstr/>
  </property>
  <property fmtid="{D5CDD505-2E9C-101B-9397-08002B2CF9AE}" pid="78" name="RedirectURL">
    <vt:lpwstr/>
  </property>
  <property fmtid="{D5CDD505-2E9C-101B-9397-08002B2CF9AE}" pid="79" name="Image">
    <vt:lpwstr/>
  </property>
  <property fmtid="{D5CDD505-2E9C-101B-9397-08002B2CF9AE}" pid="80" name="OtherAddressCountry">
    <vt:lpwstr/>
  </property>
  <property fmtid="{D5CDD505-2E9C-101B-9397-08002B2CF9AE}" pid="81" name="ChildrensNames">
    <vt:lpwstr/>
  </property>
  <property fmtid="{D5CDD505-2E9C-101B-9397-08002B2CF9AE}" pid="82" name="PublishingContactName">
    <vt:lpwstr/>
  </property>
  <property fmtid="{D5CDD505-2E9C-101B-9397-08002B2CF9AE}" pid="83" name="DisplayTemplateJSIconUrl">
    <vt:lpwstr/>
  </property>
  <property fmtid="{D5CDD505-2E9C-101B-9397-08002B2CF9AE}" pid="84" name="PublishingPageLayout">
    <vt:lpwstr/>
  </property>
  <property fmtid="{D5CDD505-2E9C-101B-9397-08002B2CF9AE}" pid="85" name="expTotalExpenses">
    <vt:lpwstr/>
  </property>
  <property fmtid="{D5CDD505-2E9C-101B-9397-08002B2CF9AE}" pid="86" name="PublishingAssociatedContentType">
    <vt:lpwstr/>
  </property>
  <property fmtid="{D5CDD505-2E9C-101B-9397-08002B2CF9AE}" pid="87" name="XSLStyleRequiredFields">
    <vt:lpwstr/>
  </property>
  <property fmtid="{D5CDD505-2E9C-101B-9397-08002B2CF9AE}" pid="88" name="Predecessors">
    <vt:lpwstr/>
  </property>
  <property fmtid="{D5CDD505-2E9C-101B-9397-08002B2CF9AE}" pid="89" name="DefaultCssFile">
    <vt:lpwstr/>
  </property>
  <property fmtid="{D5CDD505-2E9C-101B-9397-08002B2CF9AE}" pid="90" name="_Format">
    <vt:lpwstr/>
  </property>
  <property fmtid="{D5CDD505-2E9C-101B-9397-08002B2CF9AE}" pid="91" name="expIDNumber">
    <vt:lpwstr/>
  </property>
  <property fmtid="{D5CDD505-2E9C-101B-9397-08002B2CF9AE}" pid="92" name="PublishingRollupImage">
    <vt:lpwstr/>
  </property>
  <property fmtid="{D5CDD505-2E9C-101B-9397-08002B2CF9AE}" pid="93" name="Order">
    <vt:r8>49200</vt:r8>
  </property>
  <property fmtid="{D5CDD505-2E9C-101B-9397-08002B2CF9AE}" pid="94" name="AlternateThumbnailUrl">
    <vt:lpwstr/>
  </property>
  <property fmtid="{D5CDD505-2E9C-101B-9397-08002B2CF9AE}" pid="95" name="InformationCategory">
    <vt:lpwstr>5;#Procurement|0d15f9d7-5699-4502-9b6b-a77328702d6b</vt:lpwstr>
  </property>
  <property fmtid="{D5CDD505-2E9C-101B-9397-08002B2CF9AE}" pid="96" name="a3ba503f0eb34f6b88e118903f8c1b25">
    <vt:lpwstr>Procurement|0d15f9d7-5699-4502-9b6b-a77328702d6b</vt:lpwstr>
  </property>
  <property fmtid="{D5CDD505-2E9C-101B-9397-08002B2CF9AE}" pid="97" name="TaxCatchAll">
    <vt:lpwstr>5;#Procurement|0d15f9d7-5699-4502-9b6b-a77328702d6b</vt:lpwstr>
  </property>
</Properties>
</file>