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5E5120ED"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dateFormat w:val="dd/MM/yyyy"/>
            <w:lid w:val="en-IE"/>
            <w:storeMappedDataAs w:val="dateTime"/>
            <w:calendar w:val="gregorian"/>
          </w:date>
        </w:sdtPr>
        <w:sdtContent>
          <w:r w:rsidR="00CF7493">
            <w:rPr>
              <w:rFonts w:ascii="Calibri" w:hAnsi="Calibri"/>
              <w:sz w:val="40"/>
              <w:szCs w:val="40"/>
              <w:highlight w:val="lightGray"/>
              <w:lang w:val="en-IE"/>
            </w:rPr>
            <w:t>24/072026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251D42">
            <w:t>Consultancy in Genetic Genomic breeding program design and implementation</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3275BD5C"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26T12:00:00Z">
            <w:dateFormat w:val="dd/MM/yyyy HH:mm"/>
            <w:lid w:val="en-IE"/>
            <w:storeMappedDataAs w:val="dateTime"/>
            <w:calendar w:val="gregorian"/>
          </w:date>
        </w:sdtPr>
        <w:sdtContent>
          <w:r w:rsidR="000C758B">
            <w:rPr>
              <w:rFonts w:ascii="Calibri" w:hAnsi="Calibri"/>
              <w:sz w:val="40"/>
              <w:szCs w:val="40"/>
              <w:highlight w:val="lightGray"/>
              <w:lang w:val="en-IE"/>
            </w:rPr>
            <w:t>2</w:t>
          </w:r>
          <w:r w:rsidR="0075245D">
            <w:rPr>
              <w:rFonts w:ascii="Calibri" w:hAnsi="Calibri"/>
              <w:sz w:val="40"/>
              <w:szCs w:val="40"/>
              <w:highlight w:val="lightGray"/>
              <w:lang w:val="en-IE"/>
            </w:rPr>
            <w:t>6</w:t>
          </w:r>
          <w:r w:rsidR="001B6B33">
            <w:rPr>
              <w:rFonts w:ascii="Calibri" w:hAnsi="Calibri"/>
              <w:sz w:val="40"/>
              <w:szCs w:val="40"/>
              <w:highlight w:val="lightGray"/>
              <w:lang w:val="en-IE"/>
            </w:rPr>
            <w:t>/08/2026 12:00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000000"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even" r:id="rId12"/>
          <w:footerReference w:type="default" r:id="rId13"/>
          <w:headerReference w:type="first" r:id="rId14"/>
          <w:footerReference w:type="first" r:id="rId15"/>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4092AA3C"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65F200C0" w:rsidR="003C0FB1" w:rsidRDefault="003C0FB1" w:rsidP="00F23B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757561">
              <w:rPr>
                <w:noProof/>
              </w:rPr>
              <w:t>[</w:t>
            </w:r>
            <w:r w:rsidR="000C758B" w:rsidRPr="000C758B">
              <w:rPr>
                <w:noProof/>
              </w:rPr>
              <w:t>ICBF wishes to enter into a contract to acquire knowledge, skills and expertise relevant to undertake tasks related to operating large scale routine genetic genomic evaluations in livestock, experience in developing new phenotypes relevant for livestock breeding</w:t>
            </w:r>
            <w:r w:rsidR="00251D42">
              <w:rPr>
                <w:noProof/>
              </w:rPr>
              <w:t xml:space="preserve">, </w:t>
            </w:r>
            <w:r w:rsidR="000C758B" w:rsidRPr="000C758B">
              <w:rPr>
                <w:noProof/>
              </w:rPr>
              <w:t>experience in developing new breeding programs as per details below</w:t>
            </w:r>
            <w:r w:rsidR="00251D42">
              <w:rPr>
                <w:noProof/>
              </w:rPr>
              <w:t xml:space="preserve"> and experience in the development, validation and deployment of individual animal sustainability and climate orientated metrics and their integration into breeding programs.  </w:t>
            </w:r>
            <w:r w:rsidR="000C758B" w:rsidRPr="000C758B">
              <w:rPr>
                <w:noProof/>
              </w:rPr>
              <w:t>The requirement is estimated at 150 days of service provision per year, delivered on-site at ICBF offices if required</w:t>
            </w:r>
            <w:r w:rsidR="00757561">
              <w:rPr>
                <w:noProof/>
              </w:rPr>
              <w:t>]</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58BC5FDA"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Pr>
                <w:i/>
                <w:iCs/>
                <w:noProof/>
                <w:color w:val="FF0000"/>
              </w:rPr>
              <w:t>“Not Used”</w:t>
            </w:r>
            <w:r>
              <w:rPr>
                <w:i/>
                <w:iCs/>
                <w:color w:val="FF0000"/>
              </w:rPr>
              <w:fldChar w:fldCharType="end"/>
            </w:r>
            <w:bookmarkEnd w:id="2"/>
          </w:p>
          <w:p w14:paraId="44A17398" w14:textId="783D92BC"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Pr>
                <w:noProof/>
              </w:rPr>
              <w:t>[]</w:t>
            </w:r>
            <w:r>
              <w:fldChar w:fldCharType="end"/>
            </w:r>
            <w:bookmarkEnd w:id="3"/>
            <w:r>
              <w:t xml:space="preserve"> </w:t>
            </w:r>
            <w:r w:rsidRPr="00E13A0D">
              <w:t>lots (each a “Lot”) as described below.  Each Lot will result in a separate contract.</w:t>
            </w:r>
          </w:p>
          <w:p w14:paraId="00DC7985" w14:textId="08EE8DBF"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Pr>
                <w:noProof/>
              </w:rPr>
              <w:t>[]</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33F278BF"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Pr="00C1651A">
              <w:rPr>
                <w:noProof/>
              </w:rPr>
              <w:t>[</w:t>
            </w:r>
            <w:r w:rsidR="00F23BAD">
              <w:rPr>
                <w:noProof/>
              </w:rPr>
              <w:t>Three years</w:t>
            </w:r>
            <w:r w:rsidRPr="00C1651A">
              <w:rPr>
                <w:noProof/>
              </w:rPr>
              <w:t>]</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77777777"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Pr="003650CE">
              <w:rPr>
                <w:i/>
                <w:iCs/>
                <w:noProof/>
                <w:color w:val="FF0000"/>
              </w:rPr>
              <w:t>Delete and replace with “Not Used” if not applicable:</w:t>
            </w:r>
            <w:r w:rsidRPr="003650CE">
              <w:rPr>
                <w:i/>
                <w:iCs/>
                <w:color w:val="FF0000"/>
              </w:rPr>
              <w:fldChar w:fldCharType="end"/>
            </w:r>
            <w:bookmarkEnd w:id="5"/>
          </w:p>
          <w:p w14:paraId="295B2DAB" w14:textId="1574FBCC"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Pr="00BE4F7F">
              <w:rPr>
                <w:highlight w:val="lightGray"/>
              </w:rPr>
              <w:t>[</w:t>
            </w:r>
            <w:r w:rsidR="00F23BAD">
              <w:rPr>
                <w:highlight w:val="lightGray"/>
              </w:rPr>
              <w:t>one year</w:t>
            </w:r>
            <w:r w:rsidRPr="00BE4F7F">
              <w:rPr>
                <w:highlight w:val="lightGray"/>
              </w:rPr>
              <w:t>]</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Pr="00BE4F7F">
              <w:rPr>
                <w:highlight w:val="lightGray"/>
              </w:rPr>
              <w:t>[</w:t>
            </w:r>
            <w:r w:rsidR="00F23BAD">
              <w:rPr>
                <w:highlight w:val="lightGray"/>
              </w:rPr>
              <w:t>two</w:t>
            </w:r>
            <w:r w:rsidRPr="00BE4F7F">
              <w:rPr>
                <w:highlight w:val="lightGray"/>
              </w:rPr>
              <w:t>]</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792981EA"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0C0E11">
              <w:rPr>
                <w:i/>
                <w:noProof/>
                <w:color w:val="FF0000"/>
                <w:highlight w:val="lightGray"/>
              </w:rPr>
              <w:t>– [delete “s” if 1.3 does not apply]</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0C0E11">
              <w:rPr>
                <w:noProof/>
                <w:szCs w:val="22"/>
              </w:rPr>
              <w:t>[</w:t>
            </w:r>
            <w:r w:rsidR="00C500AC">
              <w:rPr>
                <w:noProof/>
                <w:szCs w:val="22"/>
              </w:rPr>
              <w:t>€</w:t>
            </w:r>
            <w:r w:rsidR="000C758B">
              <w:rPr>
                <w:noProof/>
                <w:szCs w:val="22"/>
              </w:rPr>
              <w:t>7</w:t>
            </w:r>
            <w:r w:rsidR="00B6142E">
              <w:rPr>
                <w:noProof/>
                <w:szCs w:val="22"/>
              </w:rPr>
              <w:t>0</w:t>
            </w:r>
            <w:r w:rsidR="00C500AC">
              <w:rPr>
                <w:noProof/>
                <w:szCs w:val="22"/>
              </w:rPr>
              <w:t>0,000</w:t>
            </w:r>
            <w:r w:rsidR="000C0E11">
              <w:rPr>
                <w:noProof/>
                <w:szCs w:val="22"/>
              </w:rPr>
              <w:t>]</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78B13257"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782369">
              <w:rPr>
                <w:i/>
                <w:color w:val="FF0000"/>
              </w:rPr>
              <w:t> </w:t>
            </w:r>
            <w:r w:rsidR="00782369">
              <w:rPr>
                <w:i/>
                <w:color w:val="FF0000"/>
              </w:rPr>
              <w:t> </w:t>
            </w:r>
            <w:r w:rsidR="00782369">
              <w:rPr>
                <w:i/>
                <w:color w:val="FF0000"/>
              </w:rPr>
              <w:t> </w:t>
            </w:r>
            <w:r w:rsidR="00782369">
              <w:rPr>
                <w:i/>
                <w:color w:val="FF0000"/>
              </w:rPr>
              <w:t> </w:t>
            </w:r>
            <w:r w:rsidR="00782369">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782369">
              <w:rPr>
                <w:highlight w:val="lightGray"/>
              </w:rPr>
              <w:t> </w:t>
            </w:r>
            <w:r w:rsidR="00782369">
              <w:rPr>
                <w:highlight w:val="lightGray"/>
              </w:rPr>
              <w:t> </w:t>
            </w:r>
            <w:r w:rsidR="00782369">
              <w:rPr>
                <w:highlight w:val="lightGray"/>
              </w:rPr>
              <w:t> </w:t>
            </w:r>
            <w:r w:rsidR="00782369">
              <w:rPr>
                <w:highlight w:val="lightGray"/>
              </w:rPr>
              <w:t> </w:t>
            </w:r>
            <w:r w:rsidR="00782369">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w:t>
            </w:r>
            <w:proofErr w:type="gramStart"/>
            <w:r w:rsidRPr="000E5DB7">
              <w:t>any and all</w:t>
            </w:r>
            <w:proofErr w:type="gramEnd"/>
            <w:r w:rsidRPr="000E5DB7">
              <w:t xml:space="preserve">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proofErr w:type="gramStart"/>
            <w:r>
              <w:t>In particular, tenderers</w:t>
            </w:r>
            <w:proofErr w:type="gramEnd"/>
            <w:r>
              <w:t xml:space="preserve">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tenderers</w:t>
            </w:r>
            <w:proofErr w:type="gramEnd"/>
            <w:r>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6"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w:t>
            </w:r>
            <w:proofErr w:type="gramStart"/>
            <w:r w:rsidRPr="000E5DB7">
              <w:t>paragraph</w:t>
            </w:r>
            <w:proofErr w:type="gramEnd"/>
            <w:r w:rsidRPr="000E5DB7">
              <w:t xml:space="preserve">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7"/>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054AE843" w14:textId="77777777" w:rsidR="0078639B" w:rsidRDefault="0078639B" w:rsidP="007B7D0E">
                    <w:pPr>
                      <w:rPr>
                        <w:color w:val="FF0000"/>
                        <w:highlight w:val="lightGray"/>
                      </w:rPr>
                    </w:pPr>
                  </w:p>
                  <w:p w14:paraId="40060B68" w14:textId="25493A36" w:rsidR="007B7D0E" w:rsidRPr="009476F2" w:rsidRDefault="007B7D0E" w:rsidP="007B7D0E">
                    <w:pPr>
                      <w:rPr>
                        <w:highlight w:val="lightGray"/>
                      </w:rPr>
                    </w:pPr>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8" w:history="1">
                      <w:r w:rsidR="005520E5" w:rsidRPr="005520E5">
                        <w:rPr>
                          <w:rStyle w:val="Hyperlink"/>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w:t>
                    </w:r>
                    <w:proofErr w:type="gramStart"/>
                    <w:r w:rsidRPr="009476F2">
                      <w:rPr>
                        <w:highlight w:val="lightGray"/>
                      </w:rPr>
                      <w:t>to:</w:t>
                    </w:r>
                    <w:proofErr w:type="gramEnd"/>
                    <w:r w:rsidRPr="009476F2">
                      <w:rPr>
                        <w:highlight w:val="lightGray"/>
                      </w:rPr>
                      <w:t xml:space="preserve"> by email, fax, post, hand delivery, etc.) will NOT be accepted.</w:t>
                    </w:r>
                  </w:p>
                  <w:p w14:paraId="601257E8" w14:textId="77777777" w:rsidR="00A76E64" w:rsidRDefault="007B7D0E" w:rsidP="00A76E64">
                    <w:pPr>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w:t>
                    </w:r>
                    <w:proofErr w:type="gramStart"/>
                    <w:r w:rsidRPr="009476F2">
                      <w:rPr>
                        <w:highlight w:val="lightGray"/>
                      </w:rPr>
                      <w:t>take into account</w:t>
                    </w:r>
                    <w:proofErr w:type="gramEnd"/>
                    <w:r w:rsidRPr="009476F2">
                      <w:rPr>
                        <w:highlight w:val="lightGray"/>
                      </w:rPr>
                      <w:t xml:space="preserve"> the fact that upload speeds vary. </w:t>
                    </w:r>
                  </w:p>
                  <w:p w14:paraId="04CEA3C7" w14:textId="77777777" w:rsidR="00A76E64" w:rsidRDefault="00A76E64" w:rsidP="00A76E64">
                    <w:pPr>
                      <w:rPr>
                        <w:highlight w:val="lightGray"/>
                      </w:rPr>
                    </w:pPr>
                    <w:r w:rsidRPr="00A76E64">
                      <w:rPr>
                        <w:highlight w:val="lightGray"/>
                      </w:rPr>
                      <w:t xml:space="preserve">Tenderers must note that in the electronic </w:t>
                    </w:r>
                    <w:proofErr w:type="spellStart"/>
                    <w:r w:rsidRPr="00A76E64">
                      <w:rPr>
                        <w:highlight w:val="lightGray"/>
                      </w:rPr>
                      <w:t>tenderbox</w:t>
                    </w:r>
                    <w:proofErr w:type="spellEnd"/>
                    <w:r w:rsidRPr="00A76E64">
                      <w:rPr>
                        <w:highlight w:val="lightGray"/>
                      </w:rPr>
                      <w:t xml:space="preserve">, there is a current file size limit of 250MB for each single file uploaded, with a maximum total limit of 2GB for all documentation (combined) in the Tender submitted.  </w:t>
                    </w:r>
                  </w:p>
                  <w:p w14:paraId="1168D322" w14:textId="565A79DB" w:rsidR="00977CC4" w:rsidRPr="00C500AC" w:rsidRDefault="00A76E64" w:rsidP="007B7D0E">
                    <w:pPr>
                      <w:rPr>
                        <w:highlight w:val="lightGray"/>
                      </w:rPr>
                    </w:pPr>
                    <w:proofErr w:type="gramStart"/>
                    <w:r w:rsidRPr="00A76E64">
                      <w:rPr>
                        <w:highlight w:val="lightGray"/>
                      </w:rPr>
                      <w:t>In order to</w:t>
                    </w:r>
                    <w:proofErr w:type="gramEnd"/>
                    <w:r w:rsidRPr="00A76E64">
                      <w:rPr>
                        <w:highlight w:val="lightGray"/>
                      </w:rPr>
                      <w:t xml:space="preserve"> submit a Tender to the electronic </w:t>
                    </w:r>
                    <w:proofErr w:type="spellStart"/>
                    <w:r w:rsidRPr="00A76E64">
                      <w:rPr>
                        <w:highlight w:val="lightGray"/>
                      </w:rPr>
                      <w:t>tenderbox</w:t>
                    </w:r>
                    <w:proofErr w:type="spellEnd"/>
                    <w:r w:rsidRPr="00A76E64">
                      <w:rPr>
                        <w:highlight w:val="lightGray"/>
                      </w:rPr>
                      <w:t xml:space="preserve">, Tenderers must ensure that they follow the necessary steps on the </w:t>
                    </w:r>
                    <w:proofErr w:type="spellStart"/>
                    <w:r w:rsidRPr="00A76E64">
                      <w:rPr>
                        <w:highlight w:val="lightGray"/>
                      </w:rPr>
                      <w:t>eTenders</w:t>
                    </w:r>
                    <w:proofErr w:type="spellEnd"/>
                    <w:r w:rsidRPr="00A76E64">
                      <w:rPr>
                        <w:highlight w:val="lightGray"/>
                      </w:rPr>
                      <w:t xml:space="preserve"> platform to ensure that their tender has been submitted properly, which includes ensuring that the “Submit” button has been clicked. </w:t>
                    </w:r>
                    <w:proofErr w:type="gramStart"/>
                    <w:r w:rsidRPr="00A76E64">
                      <w:rPr>
                        <w:highlight w:val="lightGray"/>
                      </w:rPr>
                      <w:t>in the event that</w:t>
                    </w:r>
                    <w:proofErr w:type="gramEnd"/>
                    <w:r w:rsidRPr="00A76E64">
                      <w:rPr>
                        <w:highlight w:val="lightGray"/>
                      </w:rPr>
                      <w:t xml:space="preserve">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7467F3D4"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Pr="000E5DB7">
              <w:rPr>
                <w:noProof/>
              </w:rPr>
              <w:t>[</w:t>
            </w:r>
            <w:r w:rsidR="0078639B">
              <w:rPr>
                <w:noProof/>
              </w:rPr>
              <w:t>12:00</w:t>
            </w:r>
            <w:r w:rsidRPr="000E5DB7">
              <w:rPr>
                <w:noProof/>
              </w:rPr>
              <w:t>]</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0C758B">
              <w:rPr>
                <w:noProof/>
              </w:rPr>
              <w:t>2</w:t>
            </w:r>
            <w:r w:rsidR="009B07F7">
              <w:rPr>
                <w:noProof/>
              </w:rPr>
              <w:t>6</w:t>
            </w:r>
            <w:r w:rsidR="0078639B">
              <w:rPr>
                <w:noProof/>
              </w:rPr>
              <w:t>/08/2026</w:t>
            </w:r>
            <w:r w:rsidRPr="000E5DB7">
              <w:rPr>
                <w:noProof/>
              </w:rPr>
              <w:t>]</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28CC6F43"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1496C903"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4A0961">
              <w:rPr>
                <w:noProof/>
              </w:rPr>
              <w:t>[</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4A0961" w:rsidRPr="008E339E">
              <w:rPr>
                <w:i/>
                <w:iCs/>
                <w:noProof/>
                <w:color w:val="FF0000"/>
              </w:rPr>
              <w:t>]</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1F6A5292"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w:t>
            </w:r>
            <w:r w:rsidR="0078639B">
              <w:rPr>
                <w:noProof/>
              </w:rPr>
              <w:t xml:space="preserve">Microsoft word or </w:t>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422BD020" w:rsidR="003C0FB1" w:rsidRDefault="003C0FB1" w:rsidP="002C72C0">
            <w:pPr>
              <w:jc w:val="both"/>
            </w:pPr>
            <w:r w:rsidRPr="000E5DB7">
              <w:t>All queries relating to any aspect of this Competition or of this RFT must be directed to</w:t>
            </w:r>
            <w:r>
              <w:t xml:space="preserve"> the messaging facility on </w:t>
            </w:r>
            <w:hyperlink r:id="rId19"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Pr="000E5DB7">
              <w:rPr>
                <w:noProof/>
              </w:rPr>
              <w:t>[</w:t>
            </w:r>
            <w:r w:rsidR="0078639B">
              <w:rPr>
                <w:noProof/>
              </w:rPr>
              <w:t>12:00</w:t>
            </w:r>
            <w:r w:rsidRPr="000E5DB7">
              <w:rPr>
                <w:noProof/>
              </w:rPr>
              <w:t>]</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Pr="000E5DB7">
              <w:rPr>
                <w:noProof/>
              </w:rPr>
              <w:t>[</w:t>
            </w:r>
            <w:r w:rsidR="00B248E8">
              <w:rPr>
                <w:noProof/>
              </w:rPr>
              <w:t>10</w:t>
            </w:r>
            <w:r w:rsidR="0078639B">
              <w:rPr>
                <w:noProof/>
              </w:rPr>
              <w:t>/0</w:t>
            </w:r>
            <w:r w:rsidR="000C758B">
              <w:rPr>
                <w:noProof/>
              </w:rPr>
              <w:t>8</w:t>
            </w:r>
            <w:r w:rsidR="0078639B">
              <w:rPr>
                <w:noProof/>
              </w:rPr>
              <w:t>/2026</w:t>
            </w:r>
            <w:r w:rsidRPr="000E5DB7">
              <w:rPr>
                <w:noProof/>
              </w:rPr>
              <w:t>]</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0"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1" w:history="1">
              <w:r w:rsidRPr="003C0B09">
                <w:rPr>
                  <w:rStyle w:val="Hyperlink"/>
                  <w:szCs w:val="22"/>
                </w:rPr>
                <w:t>www.etenders.gov.ie</w:t>
              </w:r>
            </w:hyperlink>
            <w:r>
              <w:rPr>
                <w:szCs w:val="22"/>
              </w:rPr>
              <w:t xml:space="preserve">, </w:t>
            </w:r>
            <w:proofErr w:type="gramStart"/>
            <w:r>
              <w:rPr>
                <w:szCs w:val="22"/>
              </w:rPr>
              <w:t>in order to</w:t>
            </w:r>
            <w:proofErr w:type="gramEnd"/>
            <w:r>
              <w:rPr>
                <w:szCs w:val="22"/>
              </w:rPr>
              <w:t xml:space="preserve">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 xml:space="preserve">All documentation, data, statistics, drawings, information, patterns, samples or material disclosed or furnished by the Contracting Authority to Tenderers </w:t>
            </w:r>
            <w:proofErr w:type="gramStart"/>
            <w:r w:rsidRPr="000E5DB7">
              <w:t>during the course of</w:t>
            </w:r>
            <w:proofErr w:type="gramEnd"/>
            <w:r w:rsidRPr="000E5DB7">
              <w:t xml:space="preserve">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15F73104"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522DF9">
              <w:rPr>
                <w:noProof/>
              </w:rPr>
              <w:t>[</w:t>
            </w:r>
            <w:r w:rsidR="0078639B">
              <w:rPr>
                <w:noProof/>
              </w:rPr>
              <w:t>6 months</w:t>
            </w:r>
            <w:r w:rsidR="00522DF9">
              <w:rPr>
                <w:noProof/>
              </w:rPr>
              <w:t>]</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054F4798"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Pr="004C1900">
              <w:rPr>
                <w:i/>
                <w:iCs/>
                <w:noProof/>
                <w:color w:val="FF0000"/>
                <w:highlight w:val="lightGray"/>
              </w:rPr>
              <w:t>“Not Used”:</w:t>
            </w:r>
            <w:r w:rsidRPr="004C1900">
              <w:rPr>
                <w:i/>
                <w:iCs/>
                <w:color w:val="FF0000"/>
                <w:highlight w:val="lightGray"/>
              </w:rPr>
              <w:fldChar w:fldCharType="end"/>
            </w:r>
          </w:p>
          <w:p w14:paraId="0E392840" w14:textId="77777777"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6565BD">
              <w:rPr>
                <w:noProof/>
                <w:szCs w:val="22"/>
              </w:rPr>
              <w:t>[insert relevant price index]</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6565BD">
              <w:rPr>
                <w:noProof/>
                <w:szCs w:val="22"/>
              </w:rPr>
              <w:t>[insert relevant authority]</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lastRenderedPageBreak/>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 xml:space="preserve">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0E5DB7">
              <w:t>as a result of</w:t>
            </w:r>
            <w:proofErr w:type="gramEnd"/>
            <w:r w:rsidRPr="000E5DB7">
              <w:t xml:space="preserve">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w:t>
      </w:r>
      <w:proofErr w:type="gramStart"/>
      <w:r w:rsidRPr="000E5DB7">
        <w:t>entered into</w:t>
      </w:r>
      <w:proofErr w:type="gramEnd"/>
      <w:r w:rsidRPr="000E5DB7">
        <w:t xml:space="preserve"> by a Tenderer. </w:t>
      </w:r>
    </w:p>
    <w:p w14:paraId="6A035CFB" w14:textId="77777777" w:rsidR="003C0FB1" w:rsidRDefault="003C0FB1" w:rsidP="003C0FB1">
      <w:pPr>
        <w:pStyle w:val="Heading2"/>
        <w:jc w:val="both"/>
      </w:pPr>
      <w:r w:rsidRPr="000E5DB7">
        <w:lastRenderedPageBreak/>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of any information provided which is subsequently released (irrespective of notification) or in respect of any consequential damage suffered </w:t>
            </w:r>
            <w:proofErr w:type="gramStart"/>
            <w:r w:rsidR="00684357" w:rsidRPr="00796899">
              <w:rPr>
                <w:szCs w:val="22"/>
              </w:rPr>
              <w:t>as a result of</w:t>
            </w:r>
            <w:proofErr w:type="gramEnd"/>
            <w:r w:rsidR="00684357" w:rsidRPr="00796899">
              <w:rPr>
                <w:szCs w:val="22"/>
              </w:rPr>
              <w:t xml:space="preserve">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2"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w:t>
      </w:r>
      <w:r w:rsidRPr="0001388F">
        <w:lastRenderedPageBreak/>
        <w:t xml:space="preserve">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01388F">
        <w:t>entered into</w:t>
      </w:r>
      <w:proofErr w:type="gramEnd"/>
      <w:r w:rsidRPr="0001388F">
        <w:t xml:space="preserve">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23519768" w14:textId="546986B0"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A65CDC" w:rsidRPr="00215CCA">
                  <w:rPr>
                    <w:i/>
                    <w:iCs/>
                    <w:noProof/>
                    <w:color w:val="FF0000"/>
                    <w:highlight w:val="lightGray"/>
                  </w:rPr>
                  <w:t xml:space="preserve"> </w:t>
                </w:r>
                <w:r w:rsidR="00A65CDC">
                  <w:rPr>
                    <w:i/>
                    <w:iCs/>
                    <w:noProof/>
                    <w:color w:val="FF0000"/>
                    <w:highlight w:val="lightGray"/>
                  </w:rPr>
                  <w:t>"</w:t>
                </w:r>
                <w:r w:rsidR="00A65CDC" w:rsidRPr="00215CCA">
                  <w:rPr>
                    <w:i/>
                    <w:iCs/>
                    <w:noProof/>
                    <w:color w:val="FF0000"/>
                    <w:highlight w:val="lightGray"/>
                  </w:rPr>
                  <w:t xml:space="preserve">Not Used” </w:t>
                </w:r>
                <w:r w:rsidRPr="00DC28E8">
                  <w:rPr>
                    <w:i/>
                    <w:color w:val="FF0000"/>
                    <w:highlight w:val="lightGray"/>
                  </w:rPr>
                  <w:fldChar w:fldCharType="end"/>
                </w:r>
              </w:p>
              <w:p w14:paraId="0C2A4408" w14:textId="6D9AE871" w:rsidR="00BB5E9D" w:rsidRPr="00DC28E8" w:rsidRDefault="00000000" w:rsidP="00DC28E8">
                <w:pPr>
                  <w:spacing w:after="200" w:line="316" w:lineRule="auto"/>
                  <w:jc w:val="both"/>
                </w:pP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4A458A45"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 xml:space="preserve"> “Not Used”</w:t>
            </w:r>
            <w:r w:rsidRPr="00215CCA">
              <w:rPr>
                <w:i/>
                <w:iCs/>
                <w:color w:val="FF0000"/>
                <w:highlight w:val="lightGray"/>
              </w:rPr>
              <w:fldChar w:fldCharType="end"/>
            </w:r>
          </w:p>
          <w:p w14:paraId="56F72B09" w14:textId="0209A284"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A65CDC">
              <w:rPr>
                <w:highlight w:val="lightGray"/>
              </w:rPr>
              <w:t> </w:t>
            </w:r>
            <w:r w:rsidR="00A65CDC">
              <w:rPr>
                <w:highlight w:val="lightGray"/>
              </w:rPr>
              <w:t> </w:t>
            </w:r>
            <w:r w:rsidR="00A65CDC">
              <w:rPr>
                <w:highlight w:val="lightGray"/>
              </w:rPr>
              <w:t> </w:t>
            </w:r>
            <w:r w:rsidR="00A65CDC">
              <w:rPr>
                <w:highlight w:val="lightGray"/>
              </w:rPr>
              <w:t> </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08019302"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13,000,000 thirteen million euro) any one claim, unlimited any one period</w:t>
                  </w:r>
                  <w:r w:rsidRPr="00CA3AF8">
                    <w:rPr>
                      <w:noProof/>
                      <w:sz w:val="22"/>
                      <w:szCs w:val="22"/>
                    </w:rPr>
                    <w:t>]</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6E74BACB"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€6,500,000 (six million five hundred thousand euro) any one claim, unlimited any one period</w:t>
                  </w:r>
                  <w:r w:rsidRPr="00CA3AF8">
                    <w:rPr>
                      <w:noProof/>
                      <w:sz w:val="22"/>
                      <w:szCs w:val="22"/>
                    </w:rPr>
                    <w:t>]</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0A4FC604"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53342D">
                    <w:rPr>
                      <w:szCs w:val="22"/>
                    </w:rPr>
                    <w:t> </w:t>
                  </w:r>
                  <w:r w:rsidR="0053342D">
                    <w:rPr>
                      <w:szCs w:val="22"/>
                    </w:rPr>
                    <w:t> </w:t>
                  </w:r>
                  <w:r w:rsidR="0053342D">
                    <w:rPr>
                      <w:szCs w:val="22"/>
                    </w:rPr>
                    <w:t> </w:t>
                  </w:r>
                  <w:r w:rsidR="0053342D">
                    <w:rPr>
                      <w:szCs w:val="22"/>
                    </w:rPr>
                    <w:t> </w:t>
                  </w:r>
                  <w:r w:rsidR="0053342D">
                    <w:rPr>
                      <w:szCs w:val="22"/>
                    </w:rPr>
                    <w:t> </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6C142B3E"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1B3FAD">
                    <w:rPr>
                      <w:noProof/>
                      <w:sz w:val="22"/>
                      <w:szCs w:val="22"/>
                    </w:rPr>
                    <w:t>€1,000,000 (one million euro) limit in the aggregrate per insurance year</w:t>
                  </w:r>
                  <w:r w:rsidRPr="00CA3AF8">
                    <w:rPr>
                      <w:noProof/>
                      <w:sz w:val="22"/>
                      <w:szCs w:val="22"/>
                    </w:rPr>
                    <w:t>]</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60C8A582"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0C758B">
                    <w:rPr>
                      <w:szCs w:val="22"/>
                    </w:rPr>
                    <w:t>Cyber Liability</w:t>
                  </w:r>
                  <w:r w:rsidRPr="00CA3AF8">
                    <w:rPr>
                      <w:szCs w:val="22"/>
                    </w:rPr>
                    <w:fldChar w:fldCharType="end"/>
                  </w:r>
                </w:p>
              </w:tc>
              <w:tc>
                <w:tcPr>
                  <w:tcW w:w="2500" w:type="pct"/>
                  <w:vAlign w:val="center"/>
                </w:tcPr>
                <w:p w14:paraId="474CE49A" w14:textId="540E790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w:t>
                  </w:r>
                  <w:r w:rsidR="000C758B" w:rsidRPr="000C758B">
                    <w:rPr>
                      <w:noProof/>
                      <w:sz w:val="22"/>
                      <w:szCs w:val="22"/>
                    </w:rPr>
                    <w:t>2,000,000 two million euro) any one occurrence and in the aggregate per insurance year</w:t>
                  </w:r>
                  <w:r w:rsidRPr="00CA3AF8">
                    <w:rPr>
                      <w:noProof/>
                      <w:sz w:val="22"/>
                      <w:szCs w:val="22"/>
                    </w:rPr>
                    <w:t>]</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 xml:space="preserve">(ii)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w:t>
            </w:r>
            <w:r w:rsidR="00904FCA" w:rsidRPr="00904FCA">
              <w:rPr>
                <w:szCs w:val="22"/>
              </w:rPr>
              <w:lastRenderedPageBreak/>
              <w:t>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lastRenderedPageBreak/>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1FF47EA0"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8F5874" w:rsidRPr="00373E15">
              <w:rPr>
                <w:i/>
                <w:iCs/>
                <w:noProof/>
                <w:color w:val="FF0000"/>
              </w:rPr>
              <w:t>[</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8F5874">
              <w:rPr>
                <w:noProof/>
              </w:rPr>
              <w:t>]</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224FD8B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rFonts w:asciiTheme="minorHAnsi" w:hAnsiTheme="minorHAnsi"/>
                <w:color w:val="FF0000"/>
              </w:rPr>
              <w:t xml:space="preserve"> </w:t>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3215FF">
              <w:rPr>
                <w:rFonts w:ascii="Calibri" w:eastAsia="Times New Roman" w:hAnsi="Calibri"/>
                <w:szCs w:val="22"/>
                <w:lang w:eastAsia="en-US"/>
              </w:rPr>
              <w:t>all of</w:t>
            </w:r>
            <w:proofErr w:type="gramEnd"/>
            <w:r w:rsidRPr="003215FF">
              <w:rPr>
                <w:rFonts w:ascii="Calibri" w:eastAsia="Times New Roman" w:hAnsi="Calibri"/>
                <w:szCs w:val="22"/>
                <w:lang w:eastAsia="en-US"/>
              </w:rPr>
              <w:t xml:space="preserve">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w:t>
            </w:r>
            <w:proofErr w:type="gramStart"/>
            <w:r w:rsidRPr="00830A49">
              <w:rPr>
                <w:color w:val="0000FF"/>
                <w:szCs w:val="22"/>
              </w:rPr>
              <w:t>2.A</w:t>
            </w:r>
            <w:proofErr w:type="gramEnd"/>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0991F7FB"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3E0C8B">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3E0C8B">
              <w:rPr>
                <w:szCs w:val="22"/>
              </w:rPr>
              <w:t> </w:t>
            </w:r>
            <w:r w:rsidR="003E0C8B">
              <w:rPr>
                <w:szCs w:val="22"/>
              </w:rPr>
              <w:t> </w:t>
            </w:r>
            <w:r w:rsidR="003E0C8B">
              <w:rPr>
                <w:szCs w:val="22"/>
              </w:rPr>
              <w:t> </w:t>
            </w:r>
            <w:r w:rsidR="003E0C8B">
              <w:rPr>
                <w:szCs w:val="22"/>
              </w:rPr>
              <w:t> </w:t>
            </w:r>
            <w:r w:rsidR="003E0C8B">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704A1B16" w14:textId="6D584D6E" w:rsidR="00A625C4" w:rsidRPr="00A625C4" w:rsidRDefault="00A625C4" w:rsidP="00A625C4">
          <w:pPr>
            <w:spacing w:after="0"/>
          </w:pPr>
          <w:r w:rsidRPr="00A625C4">
            <w:t>Tenders must provide evidence that they have a sufficiently sound economic and financial standing to undertake the project.  The following information will be required.</w:t>
          </w:r>
        </w:p>
        <w:p w14:paraId="65FE1666" w14:textId="77777777" w:rsidR="00A625C4" w:rsidRPr="00A625C4" w:rsidRDefault="00A625C4" w:rsidP="00A625C4">
          <w:pPr>
            <w:spacing w:after="0"/>
          </w:pPr>
        </w:p>
        <w:p w14:paraId="5FAE2730" w14:textId="4A9A8F69" w:rsidR="00A625C4" w:rsidRDefault="00A625C4" w:rsidP="00A625C4">
          <w:pPr>
            <w:pStyle w:val="ListParagraph"/>
            <w:numPr>
              <w:ilvl w:val="0"/>
              <w:numId w:val="25"/>
            </w:numPr>
            <w:spacing w:after="0"/>
          </w:pPr>
          <w:r w:rsidRPr="00A625C4">
            <w:t>Evidence of relevant insurance.</w:t>
          </w:r>
        </w:p>
        <w:p w14:paraId="11272AB9" w14:textId="19F34087" w:rsidR="00A625C4" w:rsidRPr="00A625C4" w:rsidRDefault="00A625C4" w:rsidP="00A625C4">
          <w:pPr>
            <w:pStyle w:val="ListParagraph"/>
            <w:numPr>
              <w:ilvl w:val="0"/>
              <w:numId w:val="25"/>
            </w:numPr>
            <w:spacing w:after="0"/>
          </w:pPr>
          <w:r>
            <w:t>Current Tax Clearance Certificate</w:t>
          </w:r>
        </w:p>
        <w:p w14:paraId="37223800" w14:textId="14E66385" w:rsidR="00A625C4" w:rsidRPr="00A625C4" w:rsidRDefault="00A625C4" w:rsidP="00A625C4">
          <w:pPr>
            <w:pStyle w:val="ListParagraph"/>
            <w:numPr>
              <w:ilvl w:val="0"/>
              <w:numId w:val="25"/>
            </w:numPr>
            <w:spacing w:after="0"/>
          </w:pPr>
          <w:r w:rsidRPr="00A625C4">
            <w:t>Presentation of the tenderer’s financial Statements or extracts therefrom, where publication of the balance sheets is required under company law in the country in which the service provider is established.</w:t>
          </w:r>
        </w:p>
        <w:p w14:paraId="3C4C253B" w14:textId="190FE5DD" w:rsidR="00A625C4" w:rsidRPr="007C1A75" w:rsidRDefault="00A625C4" w:rsidP="00AF6770">
          <w:pPr>
            <w:pStyle w:val="ListParagraph"/>
            <w:numPr>
              <w:ilvl w:val="0"/>
              <w:numId w:val="25"/>
            </w:numPr>
            <w:spacing w:after="0"/>
            <w:rPr>
              <w:rFonts w:ascii="Arial" w:hAnsi="Arial" w:cs="Arial"/>
              <w:szCs w:val="22"/>
            </w:rPr>
          </w:pPr>
          <w:r w:rsidRPr="00A625C4">
            <w:t>A statement from the tenderer that none of the excluding circumstances listed in Article 29 of Council Directive 92/50/EEC (co-ordinating procedures for the award of public service contracts) applies to him/her.  The said circumstances are outlined in appendix 2.</w:t>
          </w:r>
        </w:p>
        <w:p w14:paraId="53BCAAF4" w14:textId="02EC3F7C" w:rsidR="00A625C4" w:rsidRPr="00A625C4" w:rsidRDefault="00A625C4" w:rsidP="00A625C4">
          <w:pPr>
            <w:rPr>
              <w:rFonts w:asciiTheme="minorHAnsi" w:hAnsiTheme="minorHAnsi" w:cstheme="minorHAnsi"/>
              <w:szCs w:val="22"/>
            </w:rPr>
          </w:pPr>
          <w:r w:rsidRPr="00A625C4">
            <w:rPr>
              <w:rFonts w:asciiTheme="minorHAnsi" w:hAnsiTheme="minorHAnsi" w:cstheme="minorHAnsi"/>
              <w:szCs w:val="22"/>
            </w:rPr>
            <w:t xml:space="preserve">Service providers must have a proven track record and capability for providing a professional, high quality, accurate and compliant service </w:t>
          </w:r>
          <w:proofErr w:type="gramStart"/>
          <w:r w:rsidRPr="00A625C4">
            <w:rPr>
              <w:rFonts w:asciiTheme="minorHAnsi" w:hAnsiTheme="minorHAnsi" w:cstheme="minorHAnsi"/>
              <w:szCs w:val="22"/>
            </w:rPr>
            <w:t>similar to</w:t>
          </w:r>
          <w:proofErr w:type="gramEnd"/>
          <w:r w:rsidRPr="00A625C4">
            <w:rPr>
              <w:rFonts w:asciiTheme="minorHAnsi" w:hAnsiTheme="minorHAnsi" w:cstheme="minorHAnsi"/>
              <w:szCs w:val="22"/>
            </w:rPr>
            <w:t xml:space="preserve"> the services required in this Invitation to Tender.</w:t>
          </w:r>
        </w:p>
        <w:p w14:paraId="52B65A2B" w14:textId="73790CA6" w:rsidR="00C3103B" w:rsidRPr="00310EDC" w:rsidRDefault="00A625C4" w:rsidP="00B949B0">
          <w:r w:rsidRPr="00A625C4">
            <w:rPr>
              <w:rFonts w:asciiTheme="minorHAnsi" w:hAnsiTheme="minorHAnsi" w:cstheme="minorHAnsi"/>
              <w:szCs w:val="22"/>
            </w:rPr>
            <w:t>Additional desirable services, where relevant, are also identified.  Proposals above the minimum, should be detailed in the response and any associated costs detailed separately.</w:t>
          </w:r>
        </w:p>
      </w:sdtContent>
    </w:sdt>
    <w:p w14:paraId="38ADF811" w14:textId="77777777" w:rsidR="00C3103B"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w:t>
            </w:r>
            <w:proofErr w:type="gramStart"/>
            <w:r w:rsidRPr="00830A49">
              <w:rPr>
                <w:color w:val="0000FF"/>
                <w:szCs w:val="22"/>
              </w:rPr>
              <w:t>2.B</w:t>
            </w:r>
            <w:proofErr w:type="gramEnd"/>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36BBB28B"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1B791D">
              <w:rPr>
                <w:i/>
                <w:iCs/>
                <w:color w:val="FF0000"/>
                <w:szCs w:val="22"/>
              </w:rPr>
              <w:t xml:space="preserve">in </w:t>
            </w:r>
            <w:r w:rsidR="00CB01F5">
              <w:rPr>
                <w:i/>
                <w:iCs/>
                <w:color w:val="FF0000"/>
                <w:szCs w:val="22"/>
              </w:rPr>
              <w:t>3.3</w:t>
            </w:r>
            <w:r w:rsidR="00663B2A" w:rsidRPr="00AB3C4D">
              <w:rPr>
                <w:i/>
                <w:iCs/>
                <w:noProof/>
                <w:color w:val="FF0000"/>
                <w:szCs w:val="22"/>
              </w:rPr>
              <w:t>[</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63B2A" w:rsidRPr="00AB3C4D">
              <w:rPr>
                <w:noProof/>
                <w:szCs w:val="22"/>
              </w:rPr>
              <w:t>]</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19"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 xml:space="preserve">The Services Contract will be awarded </w:t>
            </w:r>
            <w:proofErr w:type="gramStart"/>
            <w:r w:rsidRPr="00507FE4">
              <w:t>on the basis of</w:t>
            </w:r>
            <w:proofErr w:type="gramEnd"/>
            <w:r w:rsidRPr="00507FE4">
              <w:t xml:space="preserve">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color w:val="EE0000"/>
          <w:sz w:val="28"/>
          <w:szCs w:val="28"/>
          <w:highlight w:val="yellow"/>
        </w:rPr>
        <w:id w:val="7810711"/>
        <w:placeholder>
          <w:docPart w:val="DefaultPlaceholder_-1854013440"/>
        </w:placeholder>
      </w:sdtPr>
      <w:sdtContent>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20"/>
            <w:gridCol w:w="3321"/>
          </w:tblGrid>
          <w:tr w:rsidR="00782369" w:rsidRPr="00782369" w14:paraId="773EAC09"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7EA6E1EB" w14:textId="2282148F" w:rsidR="00782369" w:rsidRPr="00AB67BE" w:rsidRDefault="00782369" w:rsidP="00474351">
                <w:pPr>
                  <w:jc w:val="center"/>
                  <w:rPr>
                    <w:b/>
                    <w:color w:val="000000" w:themeColor="text1"/>
                    <w:sz w:val="28"/>
                    <w:szCs w:val="28"/>
                  </w:rPr>
                </w:pPr>
                <w:r w:rsidRPr="00AB67BE">
                  <w:rPr>
                    <w:b/>
                    <w:color w:val="000000" w:themeColor="text1"/>
                    <w:sz w:val="28"/>
                    <w:szCs w:val="28"/>
                  </w:rPr>
                  <w:t>Criterion</w:t>
                </w:r>
              </w:p>
            </w:tc>
            <w:tc>
              <w:tcPr>
                <w:tcW w:w="3321" w:type="dxa"/>
                <w:tcBorders>
                  <w:top w:val="single" w:sz="4" w:space="0" w:color="auto"/>
                  <w:left w:val="single" w:sz="4" w:space="0" w:color="auto"/>
                  <w:bottom w:val="single" w:sz="4" w:space="0" w:color="auto"/>
                  <w:right w:val="single" w:sz="4" w:space="0" w:color="auto"/>
                </w:tcBorders>
              </w:tcPr>
              <w:p w14:paraId="27DD7E2F" w14:textId="77777777" w:rsidR="00782369" w:rsidRPr="00AB67BE" w:rsidRDefault="00782369" w:rsidP="00474351">
                <w:pPr>
                  <w:jc w:val="center"/>
                  <w:rPr>
                    <w:b/>
                    <w:color w:val="000000" w:themeColor="text1"/>
                    <w:sz w:val="28"/>
                    <w:szCs w:val="28"/>
                  </w:rPr>
                </w:pPr>
                <w:r w:rsidRPr="00AB67BE">
                  <w:rPr>
                    <w:b/>
                    <w:color w:val="000000" w:themeColor="text1"/>
                    <w:sz w:val="28"/>
                    <w:szCs w:val="28"/>
                  </w:rPr>
                  <w:t>Marks</w:t>
                </w:r>
              </w:p>
            </w:tc>
          </w:tr>
          <w:tr w:rsidR="00474351" w:rsidRPr="00782369" w14:paraId="1623CD5B"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10072201" w14:textId="77777777" w:rsidR="00474351" w:rsidRPr="00474351" w:rsidRDefault="00474351" w:rsidP="00474351">
                <w:pPr>
                  <w:rPr>
                    <w:rFonts w:asciiTheme="minorHAnsi" w:hAnsiTheme="minorHAnsi" w:cstheme="minorHAnsi"/>
                    <w:i/>
                    <w:iCs/>
                    <w:szCs w:val="22"/>
                    <w:lang w:val="en-US"/>
                  </w:rPr>
                </w:pPr>
                <w:r w:rsidRPr="00474351">
                  <w:rPr>
                    <w:rFonts w:asciiTheme="minorHAnsi" w:hAnsiTheme="minorHAnsi" w:cstheme="minorHAnsi"/>
                    <w:szCs w:val="22"/>
                  </w:rPr>
                  <w:t>Technical competence fit with ICBF. This will be assessed in the light of the specific proposals made by the tenderer regarding the provision of the defined services</w:t>
                </w:r>
                <w:r w:rsidRPr="00474351">
                  <w:rPr>
                    <w:rFonts w:asciiTheme="minorHAnsi" w:hAnsiTheme="minorHAnsi" w:cstheme="minorHAnsi"/>
                    <w:i/>
                    <w:iCs/>
                    <w:szCs w:val="22"/>
                    <w:lang w:val="en-US"/>
                  </w:rPr>
                  <w:t>.</w:t>
                </w:r>
              </w:p>
              <w:p w14:paraId="7CB0346F" w14:textId="77777777" w:rsidR="00474351" w:rsidRPr="00474351" w:rsidRDefault="00474351" w:rsidP="00474351">
                <w:pPr>
                  <w:pStyle w:val="ListParagraph"/>
                  <w:numPr>
                    <w:ilvl w:val="0"/>
                    <w:numId w:val="34"/>
                  </w:numPr>
                  <w:spacing w:after="160" w:line="256" w:lineRule="auto"/>
                  <w:rPr>
                    <w:rFonts w:asciiTheme="minorHAnsi" w:hAnsiTheme="minorHAnsi" w:cstheme="minorHAnsi"/>
                    <w:szCs w:val="22"/>
                    <w:lang w:val="en-NZ"/>
                  </w:rPr>
                </w:pPr>
                <w:r w:rsidRPr="00474351">
                  <w:rPr>
                    <w:rFonts w:asciiTheme="minorHAnsi" w:hAnsiTheme="minorHAnsi" w:cstheme="minorHAnsi"/>
                    <w:szCs w:val="22"/>
                  </w:rPr>
                  <w:t>Development of national selection indexes, including innovative methods and approaches to dealing with politically sensitive issues</w:t>
                </w:r>
              </w:p>
              <w:p w14:paraId="0ED88FBF" w14:textId="77777777" w:rsidR="00474351" w:rsidRPr="00474351" w:rsidRDefault="00474351" w:rsidP="00474351">
                <w:pPr>
                  <w:pStyle w:val="ListParagraph"/>
                  <w:numPr>
                    <w:ilvl w:val="0"/>
                    <w:numId w:val="34"/>
                  </w:numPr>
                  <w:spacing w:after="160" w:line="256" w:lineRule="auto"/>
                  <w:rPr>
                    <w:rFonts w:asciiTheme="minorHAnsi" w:hAnsiTheme="minorHAnsi" w:cstheme="minorHAnsi"/>
                    <w:szCs w:val="22"/>
                  </w:rPr>
                </w:pPr>
                <w:r w:rsidRPr="00474351">
                  <w:rPr>
                    <w:rFonts w:asciiTheme="minorHAnsi" w:hAnsiTheme="minorHAnsi" w:cstheme="minorHAnsi"/>
                    <w:szCs w:val="22"/>
                  </w:rPr>
                  <w:t>Knowledge of pasture-based sheep, dairy and beef livestock farming systems</w:t>
                </w:r>
              </w:p>
              <w:p w14:paraId="250F4AF6" w14:textId="77777777" w:rsidR="00474351" w:rsidRPr="00474351" w:rsidRDefault="00474351" w:rsidP="00474351">
                <w:pPr>
                  <w:pStyle w:val="ListParagraph"/>
                  <w:numPr>
                    <w:ilvl w:val="0"/>
                    <w:numId w:val="34"/>
                  </w:numPr>
                  <w:spacing w:after="160" w:line="256" w:lineRule="auto"/>
                  <w:rPr>
                    <w:rFonts w:asciiTheme="minorHAnsi" w:hAnsiTheme="minorHAnsi" w:cstheme="minorHAnsi"/>
                    <w:szCs w:val="22"/>
                  </w:rPr>
                </w:pPr>
                <w:r w:rsidRPr="00474351">
                  <w:rPr>
                    <w:rFonts w:asciiTheme="minorHAnsi" w:hAnsiTheme="minorHAnsi" w:cstheme="minorHAnsi"/>
                    <w:szCs w:val="22"/>
                  </w:rPr>
                  <w:t>Ability to rapidly deploy and redeploy experienced consultant teams to priority projects</w:t>
                </w:r>
              </w:p>
              <w:p w14:paraId="56BB7829" w14:textId="77777777" w:rsidR="00474351" w:rsidRPr="00474351" w:rsidRDefault="00474351" w:rsidP="00474351">
                <w:pPr>
                  <w:pStyle w:val="ListParagraph"/>
                  <w:numPr>
                    <w:ilvl w:val="0"/>
                    <w:numId w:val="34"/>
                  </w:numPr>
                  <w:spacing w:after="160" w:line="256" w:lineRule="auto"/>
                  <w:rPr>
                    <w:rFonts w:asciiTheme="minorHAnsi" w:hAnsiTheme="minorHAnsi" w:cstheme="minorHAnsi"/>
                    <w:szCs w:val="22"/>
                  </w:rPr>
                </w:pPr>
                <w:r w:rsidRPr="00474351">
                  <w:rPr>
                    <w:rFonts w:asciiTheme="minorHAnsi" w:hAnsiTheme="minorHAnsi" w:cstheme="minorHAnsi"/>
                    <w:szCs w:val="22"/>
                  </w:rPr>
                  <w:t>Cost benefit evaluation of new technologies</w:t>
                </w:r>
              </w:p>
              <w:p w14:paraId="4535062A" w14:textId="70FDB0F5" w:rsidR="00474351" w:rsidRPr="00474351" w:rsidRDefault="00474351" w:rsidP="00474351">
                <w:pPr>
                  <w:rPr>
                    <w:rFonts w:asciiTheme="minorHAnsi" w:hAnsiTheme="minorHAnsi" w:cstheme="minorHAnsi"/>
                    <w:color w:val="EE0000"/>
                    <w:szCs w:val="22"/>
                    <w:highlight w:val="yellow"/>
                  </w:rPr>
                </w:pPr>
                <w:r w:rsidRPr="00474351">
                  <w:rPr>
                    <w:rFonts w:asciiTheme="minorHAnsi" w:hAnsiTheme="minorHAnsi" w:cstheme="minorHAnsi"/>
                    <w:szCs w:val="22"/>
                  </w:rPr>
                  <w:t>Retrospective and prospective quantification of both economic and non-economic impacts of breeding programs.</w:t>
                </w:r>
              </w:p>
            </w:tc>
            <w:tc>
              <w:tcPr>
                <w:tcW w:w="3321" w:type="dxa"/>
                <w:tcBorders>
                  <w:top w:val="single" w:sz="4" w:space="0" w:color="auto"/>
                  <w:left w:val="single" w:sz="4" w:space="0" w:color="auto"/>
                  <w:bottom w:val="single" w:sz="4" w:space="0" w:color="auto"/>
                  <w:right w:val="single" w:sz="4" w:space="0" w:color="auto"/>
                </w:tcBorders>
              </w:tcPr>
              <w:p w14:paraId="3C39F2C9" w14:textId="53E15098" w:rsidR="00474351" w:rsidRPr="00782369" w:rsidRDefault="00474351" w:rsidP="00474351">
                <w:pPr>
                  <w:jc w:val="center"/>
                  <w:rPr>
                    <w:color w:val="EE0000"/>
                    <w:sz w:val="28"/>
                    <w:szCs w:val="28"/>
                    <w:highlight w:val="yellow"/>
                  </w:rPr>
                </w:pPr>
                <w:r>
                  <w:rPr>
                    <w:color w:val="000000" w:themeColor="text1"/>
                    <w:szCs w:val="22"/>
                  </w:rPr>
                  <w:t>2</w:t>
                </w:r>
                <w:r w:rsidRPr="00AB67BE">
                  <w:rPr>
                    <w:color w:val="000000" w:themeColor="text1"/>
                    <w:szCs w:val="22"/>
                  </w:rPr>
                  <w:t>0</w:t>
                </w:r>
              </w:p>
            </w:tc>
          </w:tr>
          <w:tr w:rsidR="00474351" w:rsidRPr="00782369" w14:paraId="6715A7DF"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7585B8CD" w14:textId="77777777" w:rsidR="00474351" w:rsidRDefault="00474351" w:rsidP="00474351">
                <w:pPr>
                  <w:pStyle w:val="ListParagraph"/>
                  <w:numPr>
                    <w:ilvl w:val="0"/>
                    <w:numId w:val="35"/>
                  </w:numPr>
                  <w:spacing w:after="160" w:line="256" w:lineRule="auto"/>
                </w:pPr>
                <w:r>
                  <w:t>Experience with evaluation and delivery of applied reproductive technologies for the purposes of multiplying superior genetics and accelerating genetic gain</w:t>
                </w:r>
              </w:p>
              <w:p w14:paraId="260F9001" w14:textId="77777777" w:rsidR="00474351" w:rsidRDefault="00474351" w:rsidP="00474351">
                <w:pPr>
                  <w:pStyle w:val="ListParagraph"/>
                  <w:numPr>
                    <w:ilvl w:val="0"/>
                    <w:numId w:val="35"/>
                  </w:numPr>
                  <w:spacing w:after="160" w:line="256" w:lineRule="auto"/>
                </w:pPr>
                <w:r>
                  <w:t>Experience with phenotype definition for breeding objectives and for genetic evaluation in pasture-based contexts for sheep, beef and dairy livestock</w:t>
                </w:r>
              </w:p>
              <w:p w14:paraId="3E142FD5" w14:textId="77777777" w:rsidR="00474351" w:rsidRDefault="00474351" w:rsidP="00474351">
                <w:pPr>
                  <w:pStyle w:val="ListParagraph"/>
                  <w:numPr>
                    <w:ilvl w:val="0"/>
                    <w:numId w:val="35"/>
                  </w:numPr>
                  <w:spacing w:after="160" w:line="256" w:lineRule="auto"/>
                </w:pPr>
                <w:r>
                  <w:lastRenderedPageBreak/>
                  <w:t>Knowledge of genomic evaluation methods</w:t>
                </w:r>
              </w:p>
              <w:p w14:paraId="277BE46F" w14:textId="77777777" w:rsidR="00474351" w:rsidRPr="00362551" w:rsidRDefault="00474351" w:rsidP="00474351">
                <w:pPr>
                  <w:pStyle w:val="ListParagraph"/>
                  <w:numPr>
                    <w:ilvl w:val="0"/>
                    <w:numId w:val="35"/>
                  </w:numPr>
                  <w:spacing w:after="0" w:line="240" w:lineRule="auto"/>
                  <w:jc w:val="both"/>
                  <w:rPr>
                    <w:rFonts w:asciiTheme="minorHAnsi" w:hAnsiTheme="minorHAnsi" w:cstheme="minorHAnsi"/>
                    <w:szCs w:val="22"/>
                  </w:rPr>
                </w:pPr>
                <w:r>
                  <w:t>Knowledge of use of genomic information for characterising populations</w:t>
                </w:r>
              </w:p>
              <w:p w14:paraId="56F738EF" w14:textId="77777777" w:rsidR="00474351" w:rsidRPr="00362551" w:rsidRDefault="00474351" w:rsidP="00474351">
                <w:pPr>
                  <w:pStyle w:val="ListParagraph"/>
                  <w:numPr>
                    <w:ilvl w:val="0"/>
                    <w:numId w:val="35"/>
                  </w:numPr>
                  <w:spacing w:after="0" w:line="240" w:lineRule="auto"/>
                  <w:jc w:val="both"/>
                  <w:rPr>
                    <w:rFonts w:asciiTheme="minorHAnsi" w:hAnsiTheme="minorHAnsi" w:cstheme="minorHAnsi"/>
                    <w:szCs w:val="22"/>
                  </w:rPr>
                </w:pPr>
                <w:r>
                  <w:t>Knowledge and methods of genetic disorders and their management in livestock populations</w:t>
                </w:r>
              </w:p>
              <w:p w14:paraId="158D3BEF" w14:textId="77777777" w:rsidR="00474351" w:rsidRPr="00474351" w:rsidRDefault="00474351" w:rsidP="00474351">
                <w:pPr>
                  <w:rPr>
                    <w:rFonts w:asciiTheme="minorHAnsi" w:hAnsiTheme="minorHAnsi" w:cstheme="minorHAnsi"/>
                    <w:szCs w:val="22"/>
                  </w:rPr>
                </w:pPr>
              </w:p>
            </w:tc>
            <w:tc>
              <w:tcPr>
                <w:tcW w:w="3321" w:type="dxa"/>
                <w:tcBorders>
                  <w:top w:val="single" w:sz="4" w:space="0" w:color="auto"/>
                  <w:left w:val="single" w:sz="4" w:space="0" w:color="auto"/>
                  <w:bottom w:val="single" w:sz="4" w:space="0" w:color="auto"/>
                  <w:right w:val="single" w:sz="4" w:space="0" w:color="auto"/>
                </w:tcBorders>
              </w:tcPr>
              <w:p w14:paraId="664102CF" w14:textId="2544F389" w:rsidR="00474351" w:rsidRDefault="00474351" w:rsidP="00474351">
                <w:pPr>
                  <w:jc w:val="center"/>
                  <w:rPr>
                    <w:color w:val="000000" w:themeColor="text1"/>
                    <w:szCs w:val="22"/>
                  </w:rPr>
                </w:pPr>
                <w:r>
                  <w:rPr>
                    <w:color w:val="000000" w:themeColor="text1"/>
                    <w:szCs w:val="22"/>
                  </w:rPr>
                  <w:lastRenderedPageBreak/>
                  <w:t>20</w:t>
                </w:r>
              </w:p>
            </w:tc>
          </w:tr>
          <w:tr w:rsidR="00474351" w:rsidRPr="00782369" w14:paraId="70890E12"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71779551" w14:textId="19EA7F4B" w:rsidR="00162E29" w:rsidRPr="00E416E9" w:rsidRDefault="00162E29" w:rsidP="00E416E9">
                <w:pPr>
                  <w:pStyle w:val="ListParagraph"/>
                  <w:numPr>
                    <w:ilvl w:val="0"/>
                    <w:numId w:val="37"/>
                  </w:numPr>
                  <w:spacing w:after="0" w:line="240" w:lineRule="auto"/>
                  <w:jc w:val="both"/>
                  <w:rPr>
                    <w:rFonts w:asciiTheme="minorHAnsi" w:hAnsiTheme="minorHAnsi" w:cstheme="minorHAnsi"/>
                    <w:szCs w:val="22"/>
                    <w:lang w:val="en-IE"/>
                  </w:rPr>
                </w:pPr>
                <w:r w:rsidRPr="00E416E9">
                  <w:rPr>
                    <w:rFonts w:asciiTheme="minorHAnsi" w:hAnsiTheme="minorHAnsi" w:cstheme="minorHAnsi"/>
                    <w:szCs w:val="22"/>
                    <w:lang w:val="en-IE"/>
                  </w:rPr>
                  <w:t>Experience in the development, validation and deployment of individual animal sustainability and climate orientated metrics and their integration into breeding programs.</w:t>
                </w:r>
              </w:p>
              <w:p w14:paraId="173B14F9" w14:textId="77777777" w:rsidR="00FB2C57" w:rsidRPr="00162E29" w:rsidRDefault="00FB2C57" w:rsidP="00FB2C57">
                <w:pPr>
                  <w:spacing w:after="0" w:line="240" w:lineRule="auto"/>
                  <w:jc w:val="both"/>
                  <w:rPr>
                    <w:rFonts w:asciiTheme="minorHAnsi" w:hAnsiTheme="minorHAnsi" w:cstheme="minorHAnsi"/>
                    <w:szCs w:val="22"/>
                    <w:lang w:val="en-IE"/>
                  </w:rPr>
                </w:pPr>
              </w:p>
              <w:p w14:paraId="4C442018" w14:textId="77777777" w:rsidR="00474351" w:rsidRDefault="00474351" w:rsidP="00474351">
                <w:pPr>
                  <w:spacing w:after="160" w:line="256" w:lineRule="auto"/>
                </w:pPr>
              </w:p>
            </w:tc>
            <w:tc>
              <w:tcPr>
                <w:tcW w:w="3321" w:type="dxa"/>
                <w:tcBorders>
                  <w:top w:val="single" w:sz="4" w:space="0" w:color="auto"/>
                  <w:left w:val="single" w:sz="4" w:space="0" w:color="auto"/>
                  <w:bottom w:val="single" w:sz="4" w:space="0" w:color="auto"/>
                  <w:right w:val="single" w:sz="4" w:space="0" w:color="auto"/>
                </w:tcBorders>
              </w:tcPr>
              <w:p w14:paraId="6C902284" w14:textId="7FB199E4" w:rsidR="00474351" w:rsidRDefault="00474351" w:rsidP="00474351">
                <w:pPr>
                  <w:jc w:val="center"/>
                  <w:rPr>
                    <w:color w:val="000000" w:themeColor="text1"/>
                    <w:szCs w:val="22"/>
                  </w:rPr>
                </w:pPr>
                <w:r>
                  <w:rPr>
                    <w:color w:val="000000" w:themeColor="text1"/>
                    <w:szCs w:val="22"/>
                  </w:rPr>
                  <w:t>20</w:t>
                </w:r>
              </w:p>
            </w:tc>
          </w:tr>
          <w:tr w:rsidR="00474351" w:rsidRPr="00782369" w14:paraId="4E927F42" w14:textId="77777777">
            <w:trPr>
              <w:jc w:val="center"/>
            </w:trPr>
            <w:tc>
              <w:tcPr>
                <w:tcW w:w="3320" w:type="dxa"/>
                <w:tcBorders>
                  <w:top w:val="single" w:sz="4" w:space="0" w:color="auto"/>
                  <w:left w:val="single" w:sz="4" w:space="0" w:color="auto"/>
                  <w:bottom w:val="single" w:sz="4" w:space="0" w:color="auto"/>
                  <w:right w:val="single" w:sz="4" w:space="0" w:color="auto"/>
                </w:tcBorders>
              </w:tcPr>
              <w:p w14:paraId="66E29FDA" w14:textId="0E641E8B" w:rsidR="00474351" w:rsidRPr="00AB67BE" w:rsidRDefault="00474351" w:rsidP="00474351">
                <w:pPr>
                  <w:rPr>
                    <w:color w:val="000000" w:themeColor="text1"/>
                    <w:szCs w:val="22"/>
                  </w:rPr>
                </w:pPr>
                <w:r w:rsidRPr="00AB67BE">
                  <w:rPr>
                    <w:color w:val="000000" w:themeColor="text1"/>
                    <w:szCs w:val="22"/>
                  </w:rPr>
                  <w:t xml:space="preserve">Ultimate cost </w:t>
                </w:r>
              </w:p>
            </w:tc>
            <w:tc>
              <w:tcPr>
                <w:tcW w:w="3321" w:type="dxa"/>
                <w:tcBorders>
                  <w:top w:val="single" w:sz="4" w:space="0" w:color="auto"/>
                  <w:left w:val="single" w:sz="4" w:space="0" w:color="auto"/>
                  <w:bottom w:val="single" w:sz="4" w:space="0" w:color="auto"/>
                  <w:right w:val="single" w:sz="4" w:space="0" w:color="auto"/>
                </w:tcBorders>
              </w:tcPr>
              <w:p w14:paraId="344823CF" w14:textId="57AC9589" w:rsidR="00474351" w:rsidRPr="00AB67BE" w:rsidRDefault="00474351" w:rsidP="00474351">
                <w:pPr>
                  <w:jc w:val="center"/>
                  <w:rPr>
                    <w:color w:val="000000" w:themeColor="text1"/>
                    <w:szCs w:val="22"/>
                  </w:rPr>
                </w:pPr>
                <w:r>
                  <w:rPr>
                    <w:color w:val="000000" w:themeColor="text1"/>
                    <w:szCs w:val="22"/>
                  </w:rPr>
                  <w:t>4</w:t>
                </w:r>
                <w:r w:rsidRPr="00AB67BE">
                  <w:rPr>
                    <w:color w:val="000000" w:themeColor="text1"/>
                    <w:szCs w:val="22"/>
                  </w:rPr>
                  <w:t>0</w:t>
                </w:r>
              </w:p>
            </w:tc>
          </w:tr>
        </w:tbl>
        <w:p w14:paraId="1B0A9548" w14:textId="1905A7EA" w:rsidR="00564F8A" w:rsidRPr="00782369" w:rsidRDefault="00000000" w:rsidP="00D35AA7">
          <w:pPr>
            <w:rPr>
              <w:color w:val="EE0000"/>
              <w:sz w:val="28"/>
              <w:szCs w:val="28"/>
            </w:rPr>
          </w:pPr>
        </w:p>
      </w:sdtContent>
    </w:sdt>
    <w:p w14:paraId="000DA2D5" w14:textId="77777777" w:rsidR="00564F8A"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w:t>
            </w:r>
            <w:r>
              <w:lastRenderedPageBreak/>
              <w:t xml:space="preserve">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lastRenderedPageBreak/>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424B2A7E"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Pr="000E5DB7">
              <w:rPr>
                <w:noProof/>
              </w:rPr>
              <w:t>[</w:t>
            </w:r>
            <w:r w:rsidR="00782369">
              <w:rPr>
                <w:noProof/>
              </w:rPr>
              <w:t>14</w:t>
            </w:r>
            <w:r w:rsidRPr="000E5DB7">
              <w:rPr>
                <w:noProof/>
              </w:rPr>
              <w:t>]</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EndPr>
        <w:rPr>
          <w:rFonts w:asciiTheme="minorHAnsi" w:hAnsiTheme="minorHAnsi" w:cstheme="minorHAnsi"/>
          <w:b/>
          <w:bCs/>
        </w:rPr>
      </w:sdtEndPr>
      <w:sdtContent>
        <w:p w14:paraId="58F59C36" w14:textId="069C3435" w:rsidR="00333589" w:rsidRPr="00AB67BE" w:rsidRDefault="00333589" w:rsidP="004B7B9E">
          <w:pPr>
            <w:rPr>
              <w:rFonts w:asciiTheme="minorHAnsi" w:hAnsiTheme="minorHAnsi" w:cstheme="minorHAnsi"/>
              <w:b/>
              <w:bCs/>
              <w:sz w:val="24"/>
            </w:rPr>
          </w:pPr>
          <w:r w:rsidRPr="00AB67BE">
            <w:rPr>
              <w:rFonts w:asciiTheme="minorHAnsi" w:hAnsiTheme="minorHAnsi" w:cstheme="minorHAnsi"/>
              <w:b/>
              <w:bCs/>
              <w:sz w:val="24"/>
            </w:rPr>
            <w:t xml:space="preserve">About ICBF </w:t>
          </w:r>
        </w:p>
        <w:p w14:paraId="6176ACE4" w14:textId="77777777" w:rsidR="00333589" w:rsidRDefault="00333589" w:rsidP="004B7B9E">
          <w:pPr>
            <w:spacing w:after="0" w:line="240" w:lineRule="auto"/>
          </w:pPr>
          <w:r w:rsidRPr="005C7BC2">
            <w:t xml:space="preserve">The Irish Cattle Breeding Federation (ICBF) is an industry-owned organisation established to improve the profitability, sustainability, and competitiveness of Irish livestock farming </w:t>
          </w:r>
          <w:proofErr w:type="gramStart"/>
          <w:r w:rsidRPr="005C7BC2">
            <w:t>through the use of</w:t>
          </w:r>
          <w:proofErr w:type="gramEnd"/>
          <w:r w:rsidRPr="005C7BC2">
            <w:t xml:space="preserve"> genetics, data, and technology. ICBF manages one of Ireland's largest agricultural data and genomics platforms, supporting farmers, breeding organisations, service providers, researchers, and industry stakeholders through the collection, management, analysis, and dissemination of livestock performance and breeding information. </w:t>
          </w:r>
        </w:p>
        <w:p w14:paraId="50BF7633" w14:textId="77777777" w:rsidR="00AB67BE" w:rsidRPr="005C7BC2" w:rsidRDefault="00AB67BE" w:rsidP="004B7B9E">
          <w:pPr>
            <w:spacing w:after="0" w:line="240" w:lineRule="auto"/>
          </w:pPr>
        </w:p>
        <w:p w14:paraId="20D38889" w14:textId="77777777" w:rsidR="00333589" w:rsidRDefault="00333589" w:rsidP="004B7B9E">
          <w:pPr>
            <w:spacing w:after="0" w:line="240" w:lineRule="auto"/>
          </w:pPr>
          <w:r w:rsidRPr="005C7BC2">
            <w:t>ICBF operates a national agricultural data platform that supports genetic evaluations, genomics, pedigree and herdbook services, artificial insemination programmes, milk recording services, on-farm performance recording, animal health initiatives, research projects, and farmer-facing digital services. The organisation maintains one of the largest livestock and genomic datasets</w:t>
          </w:r>
          <w:r>
            <w:t>.</w:t>
          </w:r>
          <w:r w:rsidRPr="005C7BC2">
            <w:t xml:space="preserve"> The platform supports the collection, management, analysis, and dissemination of animal performance, pedigree, and genomic information from a wide range of industry sources. Data is received and processed from web-based applications, mobile devices, laboratories, industry stakeholders, and research programmes to generate breeding evaluations, reports, decision-support tools, and data services used throughout the livestock sector. </w:t>
          </w:r>
        </w:p>
        <w:p w14:paraId="475BEC31" w14:textId="77777777" w:rsidR="00AB67BE" w:rsidRPr="005C7BC2" w:rsidRDefault="00AB67BE" w:rsidP="004B7B9E">
          <w:pPr>
            <w:spacing w:after="0" w:line="240" w:lineRule="auto"/>
          </w:pPr>
        </w:p>
        <w:p w14:paraId="1602D34D" w14:textId="77777777" w:rsidR="00333589" w:rsidRPr="0079726D" w:rsidRDefault="00333589" w:rsidP="004B7B9E">
          <w:pPr>
            <w:spacing w:after="0" w:line="240" w:lineRule="auto"/>
          </w:pPr>
          <w:r w:rsidRPr="0079726D">
            <w:t xml:space="preserve">Further information on the activities and functions of the “ICBF” can be found at </w:t>
          </w:r>
          <w:hyperlink r:id="rId24" w:history="1">
            <w:r w:rsidRPr="0079726D">
              <w:rPr>
                <w:rStyle w:val="Hyperlink"/>
              </w:rPr>
              <w:t>www.icbf.com</w:t>
            </w:r>
          </w:hyperlink>
          <w:r w:rsidRPr="0079726D">
            <w:rPr>
              <w:u w:val="single"/>
            </w:rPr>
            <w:t>.</w:t>
          </w:r>
        </w:p>
        <w:p w14:paraId="0C3A9149" w14:textId="77777777" w:rsidR="004B7B9E" w:rsidRDefault="004B7B9E" w:rsidP="004B7B9E">
          <w:pPr>
            <w:spacing w:after="0" w:line="240" w:lineRule="auto"/>
            <w:rPr>
              <w:rFonts w:asciiTheme="minorHAnsi" w:hAnsiTheme="minorHAnsi" w:cstheme="minorHAnsi"/>
              <w:b/>
              <w:iCs/>
              <w:sz w:val="24"/>
            </w:rPr>
          </w:pPr>
        </w:p>
        <w:p w14:paraId="38ED2EB4" w14:textId="5F743A2B" w:rsidR="00251D42" w:rsidRPr="0043326E" w:rsidRDefault="00251D42" w:rsidP="00251D42">
          <w:pPr>
            <w:spacing w:after="0" w:line="240" w:lineRule="auto"/>
            <w:rPr>
              <w:rFonts w:asciiTheme="minorHAnsi" w:hAnsiTheme="minorHAnsi" w:cstheme="minorHAnsi"/>
            </w:rPr>
          </w:pPr>
          <w:r>
            <w:rPr>
              <w:rFonts w:asciiTheme="minorHAnsi" w:hAnsiTheme="minorHAnsi" w:cstheme="minorHAnsi"/>
              <w:b/>
              <w:iCs/>
              <w:sz w:val="24"/>
            </w:rPr>
            <w:t>Requirements of Contract</w:t>
          </w:r>
        </w:p>
        <w:p w14:paraId="7E257A77" w14:textId="780054D1" w:rsidR="00251D42" w:rsidRPr="0043326E" w:rsidRDefault="00251D42" w:rsidP="00251D42">
          <w:pPr>
            <w:autoSpaceDE w:val="0"/>
            <w:autoSpaceDN w:val="0"/>
            <w:adjustRightInd w:val="0"/>
            <w:rPr>
              <w:rFonts w:asciiTheme="minorHAnsi" w:hAnsiTheme="minorHAnsi" w:cstheme="minorHAnsi"/>
              <w:szCs w:val="22"/>
            </w:rPr>
          </w:pPr>
          <w:r w:rsidRPr="0043326E">
            <w:rPr>
              <w:rFonts w:asciiTheme="minorHAnsi" w:hAnsiTheme="minorHAnsi" w:cstheme="minorHAnsi"/>
              <w:szCs w:val="22"/>
            </w:rPr>
            <w:t>This document invites tenders from suitably qualified suppliers for the provision of knowledge, skills and expertise to undertake tasks related to the operating of largescale routine genetic genomic evaluations in livestock, experience in developing new phenotypes relevant for livestock breeding</w:t>
          </w:r>
          <w:r>
            <w:rPr>
              <w:rFonts w:asciiTheme="minorHAnsi" w:hAnsiTheme="minorHAnsi" w:cstheme="minorHAnsi"/>
              <w:szCs w:val="22"/>
            </w:rPr>
            <w:t xml:space="preserve">, </w:t>
          </w:r>
          <w:r w:rsidRPr="0043326E">
            <w:rPr>
              <w:rFonts w:asciiTheme="minorHAnsi" w:hAnsiTheme="minorHAnsi" w:cstheme="minorHAnsi"/>
              <w:szCs w:val="22"/>
            </w:rPr>
            <w:t xml:space="preserve"> experience in developing new breeding programs as per details below</w:t>
          </w:r>
          <w:r>
            <w:rPr>
              <w:rFonts w:asciiTheme="minorHAnsi" w:hAnsiTheme="minorHAnsi" w:cstheme="minorHAnsi"/>
              <w:szCs w:val="22"/>
            </w:rPr>
            <w:t xml:space="preserve"> and experience in the development, validation and deployment of individual animal sustainability and climate orientated metrics and their integration into breeding programs.  </w:t>
          </w:r>
          <w:r w:rsidRPr="0043326E">
            <w:rPr>
              <w:rFonts w:asciiTheme="minorHAnsi" w:hAnsiTheme="minorHAnsi" w:cstheme="minorHAnsi"/>
              <w:szCs w:val="22"/>
            </w:rPr>
            <w:t xml:space="preserve">The requirement is estimated at </w:t>
          </w:r>
          <w:r>
            <w:rPr>
              <w:rFonts w:asciiTheme="minorHAnsi" w:hAnsiTheme="minorHAnsi" w:cstheme="minorHAnsi"/>
              <w:szCs w:val="22"/>
            </w:rPr>
            <w:t>150</w:t>
          </w:r>
          <w:r w:rsidRPr="0043326E">
            <w:rPr>
              <w:rFonts w:asciiTheme="minorHAnsi" w:hAnsiTheme="minorHAnsi" w:cstheme="minorHAnsi"/>
              <w:szCs w:val="22"/>
            </w:rPr>
            <w:t xml:space="preserve"> days of service provision per year, delivered on-site at ICBF offices if required.</w:t>
          </w:r>
        </w:p>
        <w:p w14:paraId="7ED82794" w14:textId="77777777" w:rsidR="00251D42" w:rsidRDefault="00251D42" w:rsidP="00251D42">
          <w:pPr>
            <w:autoSpaceDE w:val="0"/>
            <w:autoSpaceDN w:val="0"/>
            <w:adjustRightInd w:val="0"/>
            <w:rPr>
              <w:rFonts w:asciiTheme="minorHAnsi" w:hAnsiTheme="minorHAnsi" w:cstheme="minorHAnsi"/>
              <w:b/>
              <w:bCs/>
              <w:szCs w:val="22"/>
            </w:rPr>
          </w:pPr>
          <w:r w:rsidRPr="0043326E">
            <w:rPr>
              <w:rFonts w:asciiTheme="minorHAnsi" w:hAnsiTheme="minorHAnsi" w:cstheme="minorHAnsi"/>
              <w:b/>
              <w:bCs/>
              <w:szCs w:val="22"/>
            </w:rPr>
            <w:t>Key Skills required</w:t>
          </w:r>
        </w:p>
        <w:p w14:paraId="45735ED0" w14:textId="77777777" w:rsidR="00251D42" w:rsidRPr="00AA70FF" w:rsidRDefault="00251D42" w:rsidP="00251D42">
          <w:pPr>
            <w:pStyle w:val="ListParagraph"/>
            <w:numPr>
              <w:ilvl w:val="0"/>
              <w:numId w:val="34"/>
            </w:numPr>
            <w:spacing w:after="160" w:line="256" w:lineRule="auto"/>
            <w:rPr>
              <w:rFonts w:asciiTheme="minorHAnsi" w:hAnsiTheme="minorHAnsi"/>
              <w:szCs w:val="22"/>
              <w:lang w:val="en-NZ"/>
            </w:rPr>
          </w:pPr>
          <w:r>
            <w:t>Development of national selection indexes, including innovative methods and approaches to dealing with politically sensitive issues</w:t>
          </w:r>
        </w:p>
        <w:p w14:paraId="5DCDA2B8" w14:textId="511B8C2D" w:rsidR="00AA70FF" w:rsidRPr="00AA70FF" w:rsidRDefault="00AA70FF" w:rsidP="00AA70FF">
          <w:pPr>
            <w:pStyle w:val="ListParagraph"/>
            <w:numPr>
              <w:ilvl w:val="0"/>
              <w:numId w:val="34"/>
            </w:numPr>
            <w:spacing w:after="0" w:line="240" w:lineRule="auto"/>
            <w:jc w:val="both"/>
            <w:rPr>
              <w:rFonts w:asciiTheme="minorHAnsi" w:hAnsiTheme="minorHAnsi" w:cstheme="minorHAnsi"/>
              <w:szCs w:val="22"/>
              <w:lang w:val="en-IE"/>
            </w:rPr>
          </w:pPr>
          <w:r w:rsidRPr="00AA70FF">
            <w:rPr>
              <w:rFonts w:asciiTheme="minorHAnsi" w:hAnsiTheme="minorHAnsi" w:cstheme="minorHAnsi"/>
              <w:szCs w:val="22"/>
              <w:lang w:val="en-IE"/>
            </w:rPr>
            <w:t>Experience in the development, validation and deployment of individual animal sustainability and climate orientated metrics and their integration into breeding programs.</w:t>
          </w:r>
        </w:p>
        <w:p w14:paraId="760929C0" w14:textId="77777777" w:rsidR="00251D42" w:rsidRDefault="00251D42" w:rsidP="00251D42">
          <w:pPr>
            <w:pStyle w:val="ListParagraph"/>
            <w:numPr>
              <w:ilvl w:val="0"/>
              <w:numId w:val="34"/>
            </w:numPr>
            <w:spacing w:after="160" w:line="256" w:lineRule="auto"/>
          </w:pPr>
          <w:r>
            <w:t>Knowledge of pasture-based sheep, dairy and beef livestock farming systems</w:t>
          </w:r>
        </w:p>
        <w:p w14:paraId="5893A2EF" w14:textId="77777777" w:rsidR="00251D42" w:rsidRDefault="00251D42" w:rsidP="00251D42">
          <w:pPr>
            <w:pStyle w:val="ListParagraph"/>
            <w:numPr>
              <w:ilvl w:val="0"/>
              <w:numId w:val="34"/>
            </w:numPr>
            <w:spacing w:after="160" w:line="256" w:lineRule="auto"/>
          </w:pPr>
          <w:r>
            <w:t>Ability to rapidly deploy and redeploy experienced consultant teams to priority projects</w:t>
          </w:r>
        </w:p>
        <w:p w14:paraId="32DE9227" w14:textId="77777777" w:rsidR="00251D42" w:rsidRDefault="00251D42" w:rsidP="00251D42">
          <w:pPr>
            <w:pStyle w:val="ListParagraph"/>
            <w:numPr>
              <w:ilvl w:val="0"/>
              <w:numId w:val="34"/>
            </w:numPr>
            <w:spacing w:after="160" w:line="256" w:lineRule="auto"/>
          </w:pPr>
          <w:r>
            <w:t>Cost benefit evaluation of new technologies</w:t>
          </w:r>
        </w:p>
        <w:p w14:paraId="1F99A827" w14:textId="77777777" w:rsidR="00251D42" w:rsidRDefault="00251D42" w:rsidP="00251D42">
          <w:pPr>
            <w:pStyle w:val="ListParagraph"/>
            <w:numPr>
              <w:ilvl w:val="0"/>
              <w:numId w:val="34"/>
            </w:numPr>
            <w:spacing w:after="160" w:line="256" w:lineRule="auto"/>
          </w:pPr>
          <w:r>
            <w:t>Retrospective and prospective quantification of both economic and non-economic impacts of breeding programs</w:t>
          </w:r>
        </w:p>
        <w:p w14:paraId="64D4ACAB" w14:textId="77777777" w:rsidR="00251D42" w:rsidRDefault="00251D42" w:rsidP="00251D42">
          <w:pPr>
            <w:pStyle w:val="ListParagraph"/>
            <w:numPr>
              <w:ilvl w:val="0"/>
              <w:numId w:val="34"/>
            </w:numPr>
            <w:spacing w:after="160" w:line="256" w:lineRule="auto"/>
          </w:pPr>
          <w:r>
            <w:t>Experience with evaluation and delivery of applied reproductive technologies for the purposes of multiplying superior genetics and accelerating genetic gain</w:t>
          </w:r>
        </w:p>
        <w:p w14:paraId="4DF1076B" w14:textId="77777777" w:rsidR="00251D42" w:rsidRDefault="00251D42" w:rsidP="00251D42">
          <w:pPr>
            <w:pStyle w:val="ListParagraph"/>
            <w:numPr>
              <w:ilvl w:val="0"/>
              <w:numId w:val="34"/>
            </w:numPr>
            <w:spacing w:after="160" w:line="256" w:lineRule="auto"/>
          </w:pPr>
          <w:r>
            <w:lastRenderedPageBreak/>
            <w:t>Experience with phenotype definition for breeding objectives and for genetic evaluation in pasture-based contexts for sheep, beef and dairy livestock</w:t>
          </w:r>
        </w:p>
        <w:p w14:paraId="32B671E8" w14:textId="77777777" w:rsidR="00251D42" w:rsidRDefault="00251D42" w:rsidP="00251D42">
          <w:pPr>
            <w:pStyle w:val="ListParagraph"/>
            <w:numPr>
              <w:ilvl w:val="0"/>
              <w:numId w:val="34"/>
            </w:numPr>
            <w:spacing w:after="160" w:line="256" w:lineRule="auto"/>
          </w:pPr>
          <w:r>
            <w:t>Knowledge of genomic evaluation methods</w:t>
          </w:r>
        </w:p>
        <w:p w14:paraId="1C3CA98D" w14:textId="77777777" w:rsidR="00251D42" w:rsidRDefault="00251D42" w:rsidP="00251D42">
          <w:pPr>
            <w:pStyle w:val="ListParagraph"/>
            <w:numPr>
              <w:ilvl w:val="0"/>
              <w:numId w:val="34"/>
            </w:numPr>
            <w:spacing w:after="160" w:line="256" w:lineRule="auto"/>
          </w:pPr>
          <w:r>
            <w:t>Knowledge of use of genomic information for characterising populations</w:t>
          </w:r>
        </w:p>
        <w:p w14:paraId="5E4138A6" w14:textId="77777777" w:rsidR="00251D42" w:rsidRDefault="00251D42" w:rsidP="00251D42">
          <w:pPr>
            <w:pStyle w:val="ListParagraph"/>
            <w:numPr>
              <w:ilvl w:val="0"/>
              <w:numId w:val="34"/>
            </w:numPr>
            <w:spacing w:after="160" w:line="256" w:lineRule="auto"/>
          </w:pPr>
          <w:r>
            <w:t>Knowledge and methods of genetic disorders and their management in livestock populations</w:t>
          </w:r>
        </w:p>
        <w:p w14:paraId="07271B83" w14:textId="77777777" w:rsidR="00251D42" w:rsidRDefault="00251D42" w:rsidP="00251D42">
          <w:pPr>
            <w:pStyle w:val="ListParagraph"/>
            <w:numPr>
              <w:ilvl w:val="0"/>
              <w:numId w:val="34"/>
            </w:numPr>
            <w:spacing w:after="160" w:line="256" w:lineRule="auto"/>
          </w:pPr>
          <w:r>
            <w:t>Experience with development and servicing of databases and data infrastructures required to support industry wide genetic improvement systems</w:t>
          </w:r>
        </w:p>
        <w:p w14:paraId="025736F4" w14:textId="77777777" w:rsidR="00251D42" w:rsidRDefault="00251D42" w:rsidP="00251D42">
          <w:pPr>
            <w:pStyle w:val="ListParagraph"/>
            <w:numPr>
              <w:ilvl w:val="0"/>
              <w:numId w:val="34"/>
            </w:numPr>
            <w:spacing w:after="160" w:line="256" w:lineRule="auto"/>
          </w:pPr>
          <w:r>
            <w:t>Ability to provide critical scientific input, governance, and advice to large scale research programs through scientific and technical advisory roles</w:t>
          </w:r>
        </w:p>
        <w:p w14:paraId="66E3D141" w14:textId="77777777" w:rsidR="00251D42" w:rsidRDefault="00251D42" w:rsidP="00251D42">
          <w:pPr>
            <w:pStyle w:val="ListParagraph"/>
            <w:numPr>
              <w:ilvl w:val="0"/>
              <w:numId w:val="34"/>
            </w:numPr>
            <w:spacing w:after="160" w:line="256" w:lineRule="auto"/>
          </w:pPr>
          <w:r>
            <w:t>Knowledge and expertise for development of farmer-oriented tools to assist with removal of least profitable breeding ewes and cows from commercial farms</w:t>
          </w:r>
        </w:p>
        <w:p w14:paraId="4CDFA7AC" w14:textId="77777777" w:rsidR="00251D42" w:rsidRDefault="00251D42" w:rsidP="00251D42">
          <w:pPr>
            <w:pStyle w:val="ListParagraph"/>
            <w:numPr>
              <w:ilvl w:val="0"/>
              <w:numId w:val="34"/>
            </w:numPr>
            <w:spacing w:after="160" w:line="256" w:lineRule="auto"/>
          </w:pPr>
          <w:r>
            <w:t>Experience with design and operation of progeny testing structures that support breed comparisons, sire evaluation, and across breed genetic evaluations</w:t>
          </w:r>
        </w:p>
        <w:p w14:paraId="3B304208" w14:textId="77777777" w:rsidR="00251D42" w:rsidRDefault="00251D42" w:rsidP="00251D42">
          <w:pPr>
            <w:pStyle w:val="ListParagraph"/>
            <w:numPr>
              <w:ilvl w:val="0"/>
              <w:numId w:val="34"/>
            </w:numPr>
            <w:spacing w:after="160" w:line="256" w:lineRule="auto"/>
          </w:pPr>
          <w:r>
            <w:t>Detailed analytical skills required for optimising supply chain logistics</w:t>
          </w:r>
        </w:p>
        <w:p w14:paraId="6718BCDA" w14:textId="318B9C10" w:rsidR="00730242" w:rsidRPr="00730242" w:rsidRDefault="00251D42" w:rsidP="00251D42">
          <w:pPr>
            <w:spacing w:after="0" w:line="240" w:lineRule="auto"/>
            <w:rPr>
              <w:rFonts w:asciiTheme="minorHAnsi" w:hAnsiTheme="minorHAnsi" w:cstheme="minorHAnsi"/>
              <w:b/>
              <w:bCs/>
            </w:rPr>
          </w:pPr>
          <w:r>
            <w:t>An information technology development team capable of developing data systems and apps to support sophisticated animal management and genetic improvement system</w:t>
          </w:r>
          <w:r w:rsidR="00730242" w:rsidRPr="00730242">
            <w:rPr>
              <w:rFonts w:asciiTheme="minorHAnsi" w:hAnsiTheme="minorHAnsi" w:cstheme="minorHAnsi"/>
              <w:b/>
              <w:bCs/>
            </w:rPr>
            <w:br w:type="page"/>
          </w:r>
        </w:p>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yellow"/>
        </w:rPr>
        <w:id w:val="170828060"/>
        <w:placeholder>
          <w:docPart w:val="E5B87B3FD9CB4E93885F5503286AB1BB"/>
        </w:placeholder>
      </w:sdtPr>
      <w:sdtEndPr>
        <w:rPr>
          <w:color w:val="auto"/>
        </w:rPr>
      </w:sdtEndPr>
      <w:sdtContent>
        <w:sdt>
          <w:sdtPr>
            <w:rPr>
              <w:highlight w:val="yellow"/>
            </w:rPr>
            <w:id w:val="1406293"/>
            <w:placeholder>
              <w:docPart w:val="2242A3F4E0F24EC1AA874628DB11E43F"/>
            </w:placeholder>
          </w:sdtPr>
          <w:sdtContent>
            <w:p w14:paraId="5573D0B6" w14:textId="72137185" w:rsidR="00581DBE" w:rsidRDefault="003C0FB1" w:rsidP="00581DBE">
              <w:pPr>
                <w:rPr>
                  <w:rFonts w:ascii="Verdana" w:eastAsia="Calibri" w:hAnsi="Verdana" w:cs="Verdana"/>
                  <w:b/>
                  <w:bCs/>
                  <w:sz w:val="20"/>
                  <w:szCs w:val="20"/>
                  <w:u w:val="single"/>
                  <w:lang w:eastAsia="en-GB"/>
                </w:rPr>
              </w:pPr>
              <w:r w:rsidRPr="0032441E">
                <w:t>[</w:t>
              </w:r>
              <w:r w:rsidR="00251D42">
                <w:rPr>
                  <w:rFonts w:ascii="Verdana" w:eastAsia="Calibri" w:hAnsi="Verdana" w:cs="Verdana"/>
                  <w:b/>
                  <w:bCs/>
                  <w:sz w:val="20"/>
                  <w:szCs w:val="20"/>
                  <w:u w:val="single"/>
                  <w:lang w:eastAsia="en-GB"/>
                </w:rPr>
                <w:t>Pricing Details</w:t>
              </w:r>
            </w:p>
            <w:p w14:paraId="25697FF9" w14:textId="5F7CFBF5" w:rsidR="00251D42" w:rsidRDefault="00251D42" w:rsidP="00251D42">
              <w:pPr>
                <w:spacing w:after="0" w:line="240" w:lineRule="auto"/>
                <w:ind w:left="567" w:hanging="567"/>
                <w:jc w:val="both"/>
                <w:rPr>
                  <w:rFonts w:cs="Calibri"/>
                </w:rPr>
              </w:pPr>
              <w:r>
                <w:rPr>
                  <w:rFonts w:cs="Calibri"/>
                  <w:kern w:val="28"/>
                </w:rPr>
                <w:t>1.1</w:t>
              </w:r>
              <w:r>
                <w:rPr>
                  <w:rFonts w:cs="Calibri"/>
                  <w:kern w:val="28"/>
                </w:rPr>
                <w:tab/>
              </w:r>
              <w:r w:rsidRPr="00AE286F">
                <w:rPr>
                  <w:rFonts w:cs="Calibri"/>
                  <w:kern w:val="28"/>
                </w:rPr>
                <w:t xml:space="preserve">Tenderers are required to provide a total annual cost for the </w:t>
              </w:r>
              <w:r>
                <w:rPr>
                  <w:rFonts w:cs="Calibri"/>
                  <w:kern w:val="28"/>
                </w:rPr>
                <w:t>S</w:t>
              </w:r>
              <w:r w:rsidRPr="00AE286F">
                <w:rPr>
                  <w:rFonts w:cs="Calibri"/>
                  <w:kern w:val="28"/>
                </w:rPr>
                <w:t xml:space="preserve">ervice. </w:t>
              </w:r>
              <w:r>
                <w:rPr>
                  <w:rFonts w:cs="Calibri"/>
                </w:rPr>
                <w:t xml:space="preserve">This cost must be broken down under the headings specified in Table 2. </w:t>
              </w:r>
            </w:p>
            <w:p w14:paraId="5B5F2C54" w14:textId="5E2C0E8A" w:rsidR="00251D42" w:rsidRPr="00741A97" w:rsidRDefault="00251D42" w:rsidP="00251D42">
              <w:pPr>
                <w:pStyle w:val="AltL1"/>
                <w:numPr>
                  <w:ilvl w:val="0"/>
                  <w:numId w:val="0"/>
                </w:numPr>
                <w:tabs>
                  <w:tab w:val="clear" w:pos="720"/>
                </w:tabs>
                <w:adjustRightInd/>
                <w:ind w:left="720" w:hanging="720"/>
                <w:jc w:val="both"/>
                <w:outlineLvl w:val="9"/>
                <w:rPr>
                  <w:rFonts w:ascii="Calibri" w:hAnsi="Calibri" w:cs="Calibri"/>
                  <w:b w:val="0"/>
                  <w:bCs w:val="0"/>
                  <w:sz w:val="22"/>
                  <w:szCs w:val="22"/>
                </w:rPr>
              </w:pPr>
              <w:r>
                <w:rPr>
                  <w:rFonts w:ascii="Calibri" w:hAnsi="Calibri" w:cs="Calibri"/>
                  <w:b w:val="0"/>
                  <w:bCs w:val="0"/>
                  <w:sz w:val="22"/>
                  <w:szCs w:val="22"/>
                </w:rPr>
                <w:t>1.2</w:t>
              </w:r>
              <w:r>
                <w:rPr>
                  <w:rFonts w:ascii="Calibri" w:hAnsi="Calibri" w:cs="Calibri"/>
                  <w:b w:val="0"/>
                  <w:bCs w:val="0"/>
                  <w:sz w:val="22"/>
                  <w:szCs w:val="22"/>
                </w:rPr>
                <w:tab/>
              </w:r>
              <w:r w:rsidRPr="00741A97">
                <w:rPr>
                  <w:rFonts w:ascii="Calibri" w:hAnsi="Calibri" w:cs="Calibri"/>
                  <w:b w:val="0"/>
                  <w:bCs w:val="0"/>
                  <w:sz w:val="22"/>
                  <w:szCs w:val="22"/>
                </w:rPr>
                <w:t xml:space="preserve">Note that prices quoted constitute best and final offer. All costs quoted in the Tender </w:t>
              </w:r>
              <w:r w:rsidRPr="00741A97">
                <w:rPr>
                  <w:rFonts w:ascii="Calibri" w:hAnsi="Calibri" w:cs="Calibri"/>
                  <w:bCs w:val="0"/>
                  <w:sz w:val="22"/>
                  <w:szCs w:val="22"/>
                </w:rPr>
                <w:t xml:space="preserve">cannot </w:t>
              </w:r>
              <w:r w:rsidRPr="00741A97">
                <w:rPr>
                  <w:rFonts w:ascii="Calibri" w:hAnsi="Calibri" w:cs="Calibri"/>
                  <w:b w:val="0"/>
                  <w:bCs w:val="0"/>
                  <w:sz w:val="22"/>
                  <w:szCs w:val="22"/>
                </w:rPr>
                <w:t xml:space="preserve">be increased during the term of the contract. There are no opportunities at a later stage in the process to offer further financial incentives. </w:t>
              </w:r>
            </w:p>
            <w:p w14:paraId="6D34672F" w14:textId="5CB86433" w:rsidR="00251D42" w:rsidRPr="00741A97" w:rsidRDefault="00251D42" w:rsidP="00251D42">
              <w:pPr>
                <w:pStyle w:val="AltL1"/>
                <w:numPr>
                  <w:ilvl w:val="0"/>
                  <w:numId w:val="0"/>
                </w:numPr>
                <w:tabs>
                  <w:tab w:val="clear" w:pos="720"/>
                </w:tabs>
                <w:adjustRightInd/>
                <w:ind w:left="720" w:hanging="720"/>
                <w:jc w:val="both"/>
                <w:outlineLvl w:val="9"/>
                <w:rPr>
                  <w:rFonts w:ascii="Calibri" w:hAnsi="Calibri" w:cs="Calibri"/>
                  <w:b w:val="0"/>
                  <w:kern w:val="28"/>
                  <w:sz w:val="22"/>
                  <w:szCs w:val="22"/>
                </w:rPr>
              </w:pPr>
              <w:r>
                <w:rPr>
                  <w:rFonts w:ascii="Calibri" w:hAnsi="Calibri" w:cs="Calibri"/>
                  <w:b w:val="0"/>
                  <w:bCs w:val="0"/>
                  <w:sz w:val="22"/>
                  <w:szCs w:val="22"/>
                </w:rPr>
                <w:t>1.3</w:t>
              </w:r>
              <w:r>
                <w:rPr>
                  <w:rFonts w:ascii="Calibri" w:hAnsi="Calibri" w:cs="Calibri"/>
                  <w:b w:val="0"/>
                  <w:bCs w:val="0"/>
                  <w:sz w:val="22"/>
                  <w:szCs w:val="22"/>
                </w:rPr>
                <w:tab/>
              </w:r>
              <w:r w:rsidRPr="00741A97">
                <w:rPr>
                  <w:rFonts w:ascii="Calibri" w:hAnsi="Calibri" w:cs="Calibri"/>
                  <w:b w:val="0"/>
                  <w:kern w:val="28"/>
                  <w:sz w:val="22"/>
                  <w:szCs w:val="22"/>
                </w:rPr>
                <w:t>The quoted price must be in Euros (€) and must be exclusive of all taxes including VAT. VAT and other appropriate taxes must be quoted separately where appropriate and at the appropriate rate. Where VAT is not applicable this must be explicitly stated.</w:t>
              </w:r>
            </w:p>
            <w:p w14:paraId="0E6759A8" w14:textId="0A9E2680" w:rsidR="00251D42" w:rsidRPr="00741A97" w:rsidRDefault="00251D42" w:rsidP="00251D42">
              <w:pPr>
                <w:pStyle w:val="AltL2"/>
                <w:numPr>
                  <w:ilvl w:val="0"/>
                  <w:numId w:val="0"/>
                </w:numPr>
                <w:adjustRightInd/>
                <w:ind w:left="720" w:hanging="720"/>
                <w:outlineLvl w:val="9"/>
                <w:rPr>
                  <w:rFonts w:ascii="Calibri" w:eastAsia="Times New Roman" w:hAnsi="Calibri" w:cs="Calibri"/>
                  <w:kern w:val="28"/>
                  <w:sz w:val="22"/>
                </w:rPr>
              </w:pPr>
              <w:r>
                <w:rPr>
                  <w:rFonts w:ascii="Calibri" w:hAnsi="Calibri" w:cs="Calibri"/>
                  <w:kern w:val="28"/>
                  <w:sz w:val="22"/>
                  <w:szCs w:val="22"/>
                </w:rPr>
                <w:t>1.4</w:t>
              </w:r>
              <w:r>
                <w:rPr>
                  <w:rFonts w:ascii="Calibri" w:hAnsi="Calibri" w:cs="Calibri"/>
                  <w:kern w:val="28"/>
                  <w:sz w:val="22"/>
                  <w:szCs w:val="22"/>
                </w:rPr>
                <w:tab/>
              </w:r>
              <w:r w:rsidRPr="00741A97">
                <w:rPr>
                  <w:rFonts w:ascii="Calibri" w:hAnsi="Calibri" w:cs="Calibri"/>
                  <w:kern w:val="28"/>
                  <w:sz w:val="22"/>
                </w:rPr>
                <w:t>The Contracting Authority reserves the right to withhold payment where a Tenderer has failed to meet his/her contractual obligations in relation to the delivery of services to an acceptable level of quality.</w:t>
              </w:r>
              <w:r w:rsidRPr="00741A97">
                <w:rPr>
                  <w:rFonts w:ascii="Calibri" w:eastAsia="Times New Roman" w:hAnsi="Calibri" w:cs="Calibri"/>
                  <w:kern w:val="28"/>
                  <w:sz w:val="22"/>
                </w:rPr>
                <w:t xml:space="preserve"> </w:t>
              </w:r>
            </w:p>
            <w:p w14:paraId="2DE744F2" w14:textId="77777777" w:rsidR="00251D42" w:rsidRPr="00C1279D" w:rsidRDefault="00251D42" w:rsidP="00251D42">
              <w:pPr>
                <w:rPr>
                  <w:rFonts w:ascii="Arial" w:hAnsi="Arial" w:cs="Arial"/>
                  <w:b/>
                  <w:bCs/>
                </w:rPr>
              </w:pPr>
            </w:p>
            <w:p w14:paraId="1C4CB343" w14:textId="77777777" w:rsidR="00251D42" w:rsidRPr="00741A97" w:rsidRDefault="00251D42" w:rsidP="00251D42">
              <w:pPr>
                <w:rPr>
                  <w:rFonts w:cs="Calibri"/>
                  <w:b/>
                  <w:bCs/>
                </w:rPr>
              </w:pPr>
              <w:r>
                <w:rPr>
                  <w:rFonts w:cs="Calibri"/>
                  <w:b/>
                  <w:bCs/>
                </w:rPr>
                <w:t xml:space="preserve">The </w:t>
              </w:r>
              <w:r w:rsidRPr="00741A97">
                <w:rPr>
                  <w:rFonts w:cs="Calibri"/>
                  <w:b/>
                  <w:bCs/>
                </w:rPr>
                <w:t>Tenderer is to insert the costs in the following table</w:t>
              </w:r>
            </w:p>
            <w:tbl>
              <w:tblPr>
                <w:tblW w:w="100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070"/>
                <w:gridCol w:w="1559"/>
                <w:gridCol w:w="1417"/>
                <w:gridCol w:w="1985"/>
              </w:tblGrid>
              <w:tr w:rsidR="00581DBE" w:rsidRPr="0032441E" w14:paraId="52C7F8E8" w14:textId="77777777">
                <w:trPr>
                  <w:trHeight w:val="643"/>
                </w:trPr>
                <w:tc>
                  <w:tcPr>
                    <w:tcW w:w="5070" w:type="dxa"/>
                    <w:tcBorders>
                      <w:top w:val="single" w:sz="4" w:space="0" w:color="auto"/>
                      <w:left w:val="single" w:sz="4" w:space="0" w:color="auto"/>
                      <w:bottom w:val="single" w:sz="4" w:space="0" w:color="auto"/>
                      <w:right w:val="single" w:sz="4" w:space="0" w:color="auto"/>
                    </w:tcBorders>
                    <w:shd w:val="clear" w:color="auto" w:fill="F2F2F2"/>
                    <w:vAlign w:val="center"/>
                  </w:tcPr>
                  <w:p w14:paraId="397AB209" w14:textId="77777777" w:rsidR="00581DBE" w:rsidRPr="0032441E"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330CC608" w14:textId="77777777" w:rsidR="00581DBE" w:rsidRPr="0032441E" w:rsidRDefault="00581DBE" w:rsidP="00581DBE">
                    <w:pPr>
                      <w:rPr>
                        <w:b/>
                        <w:bCs/>
                      </w:rPr>
                    </w:pPr>
                    <w:r w:rsidRPr="0032441E">
                      <w:rPr>
                        <w:b/>
                        <w:bCs/>
                      </w:rPr>
                      <w:t>€</w:t>
                    </w:r>
                  </w:p>
                  <w:p w14:paraId="0C15F4AE" w14:textId="77777777" w:rsidR="00581DBE" w:rsidRPr="0032441E" w:rsidRDefault="00581DBE" w:rsidP="00581DBE">
                    <w:pPr>
                      <w:rPr>
                        <w:b/>
                        <w:bCs/>
                      </w:rPr>
                    </w:pPr>
                    <w:r w:rsidRPr="0032441E">
                      <w:rPr>
                        <w:b/>
                        <w:bCs/>
                      </w:rPr>
                      <w:t>(ex. VAT)</w:t>
                    </w:r>
                  </w:p>
                </w:tc>
                <w:tc>
                  <w:tcPr>
                    <w:tcW w:w="1417"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41586D89" w14:textId="77777777" w:rsidR="00581DBE" w:rsidRPr="0032441E" w:rsidRDefault="00581DBE" w:rsidP="00581DBE">
                    <w:pPr>
                      <w:rPr>
                        <w:b/>
                        <w:bCs/>
                      </w:rPr>
                    </w:pPr>
                    <w:r w:rsidRPr="0032441E">
                      <w:rPr>
                        <w:b/>
                        <w:bCs/>
                      </w:rPr>
                      <w:t>Vat Rate</w:t>
                    </w:r>
                  </w:p>
                </w:tc>
                <w:tc>
                  <w:tcPr>
                    <w:tcW w:w="198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786EEEB1" w14:textId="77777777" w:rsidR="00581DBE" w:rsidRPr="0032441E" w:rsidRDefault="00581DBE" w:rsidP="00581DBE">
                    <w:pPr>
                      <w:rPr>
                        <w:b/>
                        <w:bCs/>
                      </w:rPr>
                    </w:pPr>
                    <w:r w:rsidRPr="0032441E">
                      <w:rPr>
                        <w:b/>
                        <w:bCs/>
                      </w:rPr>
                      <w:t xml:space="preserve">Sub-Total Fee (FEE </w:t>
                    </w:r>
                    <w:proofErr w:type="gramStart"/>
                    <w:r w:rsidRPr="0032441E">
                      <w:rPr>
                        <w:b/>
                        <w:bCs/>
                      </w:rPr>
                      <w:t>+  VAT</w:t>
                    </w:r>
                    <w:proofErr w:type="gramEnd"/>
                    <w:r w:rsidRPr="0032441E">
                      <w:rPr>
                        <w:b/>
                        <w:bCs/>
                      </w:rPr>
                      <w:t>)</w:t>
                    </w:r>
                  </w:p>
                </w:tc>
              </w:tr>
              <w:tr w:rsidR="00581DBE" w:rsidRPr="0032441E" w14:paraId="3211C04B"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5CA4B8D1" w14:textId="77777777" w:rsidR="00581DBE" w:rsidRPr="0032441E" w:rsidRDefault="00581DBE" w:rsidP="00581DBE">
                    <w:pPr>
                      <w:rPr>
                        <w:b/>
                        <w:bCs/>
                      </w:rPr>
                    </w:pPr>
                    <w:r w:rsidRPr="0032441E">
                      <w:rPr>
                        <w:b/>
                        <w:bCs/>
                      </w:rPr>
                      <w:t>Consultant daily Rate</w:t>
                    </w:r>
                  </w:p>
                </w:tc>
                <w:tc>
                  <w:tcPr>
                    <w:tcW w:w="1559" w:type="dxa"/>
                    <w:tcBorders>
                      <w:top w:val="single" w:sz="4" w:space="0" w:color="auto"/>
                      <w:left w:val="single" w:sz="4" w:space="0" w:color="auto"/>
                      <w:bottom w:val="single" w:sz="4" w:space="0" w:color="auto"/>
                      <w:right w:val="single" w:sz="4" w:space="0" w:color="auto"/>
                    </w:tcBorders>
                    <w:vAlign w:val="center"/>
                  </w:tcPr>
                  <w:p w14:paraId="36531047"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2BA45247"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59F54981" w14:textId="77777777" w:rsidR="00581DBE" w:rsidRPr="0032441E" w:rsidRDefault="00581DBE" w:rsidP="00581DBE">
                    <w:pPr>
                      <w:rPr>
                        <w:b/>
                        <w:bCs/>
                      </w:rPr>
                    </w:pPr>
                  </w:p>
                </w:tc>
              </w:tr>
              <w:tr w:rsidR="00581DBE" w:rsidRPr="0032441E" w14:paraId="0171D4D2" w14:textId="77777777">
                <w:trPr>
                  <w:trHeight w:val="421"/>
                </w:trPr>
                <w:tc>
                  <w:tcPr>
                    <w:tcW w:w="5070" w:type="dxa"/>
                    <w:tcBorders>
                      <w:top w:val="single" w:sz="4" w:space="0" w:color="auto"/>
                      <w:left w:val="single" w:sz="4" w:space="0" w:color="auto"/>
                      <w:bottom w:val="single" w:sz="4" w:space="0" w:color="auto"/>
                      <w:right w:val="single" w:sz="4" w:space="0" w:color="auto"/>
                    </w:tcBorders>
                    <w:vAlign w:val="center"/>
                    <w:hideMark/>
                  </w:tcPr>
                  <w:p w14:paraId="6E0ABC55" w14:textId="77777777" w:rsidR="00581DBE" w:rsidRPr="0032441E" w:rsidRDefault="00581DBE" w:rsidP="00581DBE">
                    <w:pPr>
                      <w:rPr>
                        <w:b/>
                        <w:bCs/>
                      </w:rPr>
                    </w:pPr>
                    <w:r w:rsidRPr="0032441E">
                      <w:rPr>
                        <w:b/>
                        <w:bCs/>
                      </w:rPr>
                      <w:t>Any other costs</w:t>
                    </w:r>
                  </w:p>
                </w:tc>
                <w:tc>
                  <w:tcPr>
                    <w:tcW w:w="1559" w:type="dxa"/>
                    <w:tcBorders>
                      <w:top w:val="single" w:sz="4" w:space="0" w:color="auto"/>
                      <w:left w:val="single" w:sz="4" w:space="0" w:color="auto"/>
                      <w:bottom w:val="single" w:sz="4" w:space="0" w:color="auto"/>
                      <w:right w:val="single" w:sz="4" w:space="0" w:color="auto"/>
                    </w:tcBorders>
                    <w:vAlign w:val="center"/>
                  </w:tcPr>
                  <w:p w14:paraId="2CE806D6"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5C5B0041"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2A25A684" w14:textId="77777777" w:rsidR="00581DBE" w:rsidRPr="0032441E" w:rsidRDefault="00581DBE" w:rsidP="00581DBE">
                    <w:pPr>
                      <w:rPr>
                        <w:b/>
                        <w:bCs/>
                      </w:rPr>
                    </w:pPr>
                  </w:p>
                </w:tc>
              </w:tr>
              <w:tr w:rsidR="00581DBE" w:rsidRPr="0032441E" w14:paraId="3652FFE7" w14:textId="77777777">
                <w:trPr>
                  <w:trHeight w:val="412"/>
                </w:trPr>
                <w:tc>
                  <w:tcPr>
                    <w:tcW w:w="5070" w:type="dxa"/>
                    <w:tcBorders>
                      <w:top w:val="single" w:sz="4" w:space="0" w:color="auto"/>
                      <w:left w:val="single" w:sz="4" w:space="0" w:color="auto"/>
                      <w:bottom w:val="single" w:sz="4" w:space="0" w:color="auto"/>
                      <w:right w:val="single" w:sz="4" w:space="0" w:color="auto"/>
                    </w:tcBorders>
                    <w:vAlign w:val="center"/>
                  </w:tcPr>
                  <w:p w14:paraId="06FE3EFB" w14:textId="77777777" w:rsidR="00581DBE" w:rsidRPr="0032441E" w:rsidRDefault="00581DBE" w:rsidP="00581DBE">
                    <w:pPr>
                      <w:rPr>
                        <w:b/>
                        <w:bCs/>
                      </w:rPr>
                    </w:pPr>
                  </w:p>
                </w:tc>
                <w:tc>
                  <w:tcPr>
                    <w:tcW w:w="1559" w:type="dxa"/>
                    <w:tcBorders>
                      <w:top w:val="single" w:sz="4" w:space="0" w:color="auto"/>
                      <w:left w:val="single" w:sz="4" w:space="0" w:color="auto"/>
                      <w:bottom w:val="single" w:sz="4" w:space="0" w:color="auto"/>
                      <w:right w:val="single" w:sz="4" w:space="0" w:color="auto"/>
                    </w:tcBorders>
                    <w:vAlign w:val="center"/>
                  </w:tcPr>
                  <w:p w14:paraId="62C2C99F"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65BDC512"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3C3E1FB4" w14:textId="77777777" w:rsidR="00581DBE" w:rsidRPr="0032441E" w:rsidRDefault="00581DBE" w:rsidP="00581DBE">
                    <w:pPr>
                      <w:rPr>
                        <w:b/>
                        <w:bCs/>
                      </w:rPr>
                    </w:pPr>
                  </w:p>
                </w:tc>
              </w:tr>
              <w:tr w:rsidR="00581DBE" w:rsidRPr="0032441E" w14:paraId="7CAAFB81" w14:textId="77777777">
                <w:trPr>
                  <w:trHeight w:val="418"/>
                </w:trPr>
                <w:tc>
                  <w:tcPr>
                    <w:tcW w:w="5070" w:type="dxa"/>
                    <w:tcBorders>
                      <w:top w:val="single" w:sz="4" w:space="0" w:color="auto"/>
                      <w:left w:val="single" w:sz="4" w:space="0" w:color="auto"/>
                      <w:bottom w:val="single" w:sz="4" w:space="0" w:color="auto"/>
                      <w:right w:val="single" w:sz="4" w:space="0" w:color="auto"/>
                    </w:tcBorders>
                    <w:vAlign w:val="center"/>
                    <w:hideMark/>
                  </w:tcPr>
                  <w:p w14:paraId="29300DA5" w14:textId="77777777" w:rsidR="00581DBE" w:rsidRPr="0032441E" w:rsidRDefault="00581DBE" w:rsidP="00581DBE">
                    <w:pPr>
                      <w:rPr>
                        <w:b/>
                        <w:bCs/>
                      </w:rPr>
                    </w:pPr>
                    <w:r w:rsidRPr="0032441E">
                      <w:rPr>
                        <w:b/>
                        <w:bCs/>
                      </w:rPr>
                      <w:t>ULTIMATE COST</w:t>
                    </w:r>
                  </w:p>
                </w:tc>
                <w:tc>
                  <w:tcPr>
                    <w:tcW w:w="1559" w:type="dxa"/>
                    <w:tcBorders>
                      <w:top w:val="single" w:sz="4" w:space="0" w:color="auto"/>
                      <w:left w:val="single" w:sz="4" w:space="0" w:color="auto"/>
                      <w:bottom w:val="single" w:sz="4" w:space="0" w:color="auto"/>
                      <w:right w:val="single" w:sz="4" w:space="0" w:color="auto"/>
                    </w:tcBorders>
                    <w:vAlign w:val="center"/>
                  </w:tcPr>
                  <w:p w14:paraId="33884CC8" w14:textId="77777777" w:rsidR="00581DBE" w:rsidRPr="0032441E" w:rsidRDefault="00581DBE" w:rsidP="00581DBE">
                    <w:pPr>
                      <w:rPr>
                        <w:b/>
                        <w:bCs/>
                      </w:rPr>
                    </w:pPr>
                  </w:p>
                </w:tc>
                <w:tc>
                  <w:tcPr>
                    <w:tcW w:w="1417" w:type="dxa"/>
                    <w:tcBorders>
                      <w:top w:val="single" w:sz="4" w:space="0" w:color="auto"/>
                      <w:left w:val="single" w:sz="4" w:space="0" w:color="auto"/>
                      <w:bottom w:val="single" w:sz="4" w:space="0" w:color="auto"/>
                      <w:right w:val="single" w:sz="4" w:space="0" w:color="auto"/>
                    </w:tcBorders>
                    <w:vAlign w:val="center"/>
                  </w:tcPr>
                  <w:p w14:paraId="0EF66655" w14:textId="77777777" w:rsidR="00581DBE" w:rsidRPr="0032441E" w:rsidRDefault="00581DBE" w:rsidP="00581DBE">
                    <w:pPr>
                      <w:rPr>
                        <w:b/>
                        <w:bCs/>
                      </w:rPr>
                    </w:pPr>
                  </w:p>
                </w:tc>
                <w:tc>
                  <w:tcPr>
                    <w:tcW w:w="1985" w:type="dxa"/>
                    <w:tcBorders>
                      <w:top w:val="single" w:sz="4" w:space="0" w:color="auto"/>
                      <w:left w:val="single" w:sz="4" w:space="0" w:color="auto"/>
                      <w:bottom w:val="single" w:sz="4" w:space="0" w:color="auto"/>
                      <w:right w:val="single" w:sz="4" w:space="0" w:color="auto"/>
                    </w:tcBorders>
                    <w:vAlign w:val="center"/>
                  </w:tcPr>
                  <w:p w14:paraId="1DC07DE8" w14:textId="77777777" w:rsidR="00581DBE" w:rsidRPr="0032441E" w:rsidRDefault="00581DBE" w:rsidP="00581DBE">
                    <w:pPr>
                      <w:rPr>
                        <w:b/>
                        <w:bCs/>
                      </w:rPr>
                    </w:pPr>
                  </w:p>
                </w:tc>
              </w:tr>
            </w:tbl>
            <w:p w14:paraId="2369BB5D" w14:textId="77777777" w:rsidR="00251D42" w:rsidRDefault="00251D42" w:rsidP="00581DBE"/>
            <w:p w14:paraId="366FE7A6" w14:textId="7037B00C" w:rsidR="00581DBE" w:rsidRPr="0032441E" w:rsidRDefault="00581DBE" w:rsidP="00581DBE">
              <w:r w:rsidRPr="0032441E">
                <w:t>ICBF will not be responsible for any errors on the calculation of costs provided in response to this invitation to tender.  It is the responsibility of suppliers to ensure that the costs quoted are correct and properly calculated.</w:t>
              </w:r>
            </w:p>
            <w:p w14:paraId="44601E69" w14:textId="77777777" w:rsidR="00581DBE" w:rsidRPr="0032441E" w:rsidRDefault="00581DBE" w:rsidP="00581DBE">
              <w:r w:rsidRPr="0032441E">
                <w:t>This offer will remain open for acceptance by you for a period of 6 months from the date of deadline for submission of tenders.</w:t>
              </w:r>
            </w:p>
            <w:p w14:paraId="3B6B160C" w14:textId="77777777" w:rsidR="00581DBE" w:rsidRPr="0032441E" w:rsidRDefault="00581DBE" w:rsidP="00581DBE">
              <w:r w:rsidRPr="0032441E">
                <w:t>We acknowledge that all costs and expenses incurred by us in producing and submitting this offer will be borne in full by us.</w:t>
              </w:r>
            </w:p>
            <w:p w14:paraId="3CC3BE2B" w14:textId="77777777" w:rsidR="00581DBE" w:rsidRPr="00581DBE" w:rsidRDefault="00581DBE" w:rsidP="00581DBE">
              <w:pPr>
                <w:rPr>
                  <w:highlight w:val="yellow"/>
                  <w:lang w:val="en-US"/>
                </w:rPr>
              </w:pPr>
            </w:p>
            <w:p w14:paraId="3C634BD7" w14:textId="77777777" w:rsidR="00581DBE" w:rsidRPr="00F329BC" w:rsidRDefault="00581DBE" w:rsidP="00581DBE">
              <w:pPr>
                <w:rPr>
                  <w:lang w:val="en-US"/>
                </w:rPr>
              </w:pPr>
            </w:p>
            <w:p w14:paraId="4861573D" w14:textId="77777777" w:rsidR="00581DBE" w:rsidRPr="00F329BC" w:rsidRDefault="00581DBE" w:rsidP="00581DBE">
              <w:pPr>
                <w:rPr>
                  <w:lang w:val="en-US"/>
                </w:rPr>
              </w:pPr>
              <w:r w:rsidRPr="00F329BC">
                <w:rPr>
                  <w:lang w:val="en-US"/>
                </w:rPr>
                <w:t>Signed: __________________________________ Date: ________________________</w:t>
              </w:r>
            </w:p>
            <w:p w14:paraId="50A883B2" w14:textId="77777777" w:rsidR="00581DBE" w:rsidRPr="00F329BC" w:rsidRDefault="00581DBE" w:rsidP="00581DBE">
              <w:pPr>
                <w:rPr>
                  <w:b/>
                  <w:bCs/>
                  <w:i/>
                  <w:iCs/>
                  <w:lang w:val="en-US"/>
                </w:rPr>
              </w:pPr>
              <w:r w:rsidRPr="00F329BC">
                <w:rPr>
                  <w:b/>
                  <w:bCs/>
                  <w:i/>
                  <w:iCs/>
                  <w:lang w:val="en-US"/>
                </w:rPr>
                <w:t>Failure to sign this Form of Tender will invalidate the offer</w:t>
              </w:r>
            </w:p>
            <w:p w14:paraId="535F6D43" w14:textId="77777777" w:rsidR="00581DBE" w:rsidRPr="00F329BC" w:rsidRDefault="00581DBE" w:rsidP="00581DBE">
              <w:pPr>
                <w:rPr>
                  <w:lang w:val="en-US"/>
                </w:rPr>
              </w:pPr>
            </w:p>
            <w:p w14:paraId="0EEF9143" w14:textId="77777777" w:rsidR="00581DBE" w:rsidRPr="00F329BC" w:rsidRDefault="00581DBE" w:rsidP="00581DBE">
              <w:pPr>
                <w:rPr>
                  <w:lang w:val="en-US"/>
                </w:rPr>
              </w:pPr>
              <w:r w:rsidRPr="00F329BC">
                <w:rPr>
                  <w:lang w:val="en-US"/>
                </w:rPr>
                <w:t xml:space="preserve">Name </w:t>
              </w:r>
              <w:r w:rsidRPr="00F329BC">
                <w:rPr>
                  <w:i/>
                  <w:iCs/>
                  <w:lang w:val="en-US"/>
                </w:rPr>
                <w:t xml:space="preserve">(block capitals): </w:t>
              </w:r>
              <w:r w:rsidRPr="00F329BC">
                <w:rPr>
                  <w:lang w:val="en-US"/>
                </w:rPr>
                <w:t>__________________________________________________________</w:t>
              </w:r>
            </w:p>
            <w:p w14:paraId="1C51A6B1" w14:textId="77777777" w:rsidR="00581DBE" w:rsidRPr="00F329BC" w:rsidRDefault="00581DBE" w:rsidP="00581DBE">
              <w:pPr>
                <w:rPr>
                  <w:lang w:val="en-US"/>
                </w:rPr>
              </w:pPr>
            </w:p>
            <w:p w14:paraId="045E2758" w14:textId="77777777" w:rsidR="00E37950" w:rsidRDefault="00E37950" w:rsidP="00581DBE">
              <w:pPr>
                <w:rPr>
                  <w:lang w:val="en-US"/>
                </w:rPr>
              </w:pPr>
            </w:p>
            <w:p w14:paraId="53766E07" w14:textId="77777777" w:rsidR="00E37950" w:rsidRDefault="00E37950" w:rsidP="00581DBE">
              <w:pPr>
                <w:rPr>
                  <w:lang w:val="en-US"/>
                </w:rPr>
              </w:pPr>
            </w:p>
            <w:p w14:paraId="08D78945" w14:textId="77777777" w:rsidR="00E37950" w:rsidRDefault="00E37950" w:rsidP="00581DBE">
              <w:pPr>
                <w:rPr>
                  <w:lang w:val="en-US"/>
                </w:rPr>
              </w:pPr>
            </w:p>
            <w:p w14:paraId="037493D8" w14:textId="0167DEB5" w:rsidR="00581DBE" w:rsidRPr="00F329BC" w:rsidRDefault="00581DBE" w:rsidP="00581DBE">
              <w:pPr>
                <w:rPr>
                  <w:lang w:val="en-US"/>
                </w:rPr>
              </w:pPr>
              <w:r w:rsidRPr="00F329BC">
                <w:rPr>
                  <w:lang w:val="en-US"/>
                </w:rPr>
                <w:t xml:space="preserve">On behalf of </w:t>
              </w:r>
              <w:r w:rsidRPr="00F329BC">
                <w:rPr>
                  <w:i/>
                  <w:iCs/>
                  <w:lang w:val="en-US"/>
                </w:rPr>
                <w:t xml:space="preserve">(Tenderer): </w:t>
              </w:r>
              <w:r w:rsidRPr="00F329BC">
                <w:rPr>
                  <w:lang w:val="en-US"/>
                </w:rPr>
                <w:t>__________________________________________</w:t>
              </w:r>
            </w:p>
            <w:p w14:paraId="1F52AB85" w14:textId="77777777" w:rsidR="00581DBE" w:rsidRDefault="00581DBE" w:rsidP="00581DBE">
              <w:pPr>
                <w:rPr>
                  <w:lang w:val="en-US"/>
                </w:rPr>
              </w:pPr>
            </w:p>
            <w:p w14:paraId="53DAF954" w14:textId="77777777" w:rsidR="00E37950" w:rsidRPr="00F329BC" w:rsidRDefault="00E37950" w:rsidP="00581DBE">
              <w:pPr>
                <w:rPr>
                  <w:lang w:val="en-US"/>
                </w:rPr>
              </w:pPr>
            </w:p>
            <w:p w14:paraId="6FCEDBB4" w14:textId="77777777" w:rsidR="00581DBE" w:rsidRPr="00F329BC" w:rsidRDefault="00581DBE" w:rsidP="00581DBE">
              <w:pPr>
                <w:rPr>
                  <w:lang w:val="en-US"/>
                </w:rPr>
              </w:pPr>
              <w:r w:rsidRPr="00F329BC">
                <w:rPr>
                  <w:lang w:val="en-US"/>
                </w:rPr>
                <w:t>Contact Address: ___________________________________________________________</w:t>
              </w:r>
            </w:p>
            <w:p w14:paraId="4C1453D9" w14:textId="77777777" w:rsidR="00581DBE" w:rsidRDefault="00581DBE" w:rsidP="00581DBE">
              <w:pPr>
                <w:rPr>
                  <w:lang w:val="en-US"/>
                </w:rPr>
              </w:pPr>
            </w:p>
            <w:p w14:paraId="5475B4F4" w14:textId="77777777" w:rsidR="00E37950" w:rsidRPr="00F329BC" w:rsidRDefault="00E37950" w:rsidP="00581DBE">
              <w:pPr>
                <w:rPr>
                  <w:lang w:val="en-US"/>
                </w:rPr>
              </w:pPr>
            </w:p>
            <w:p w14:paraId="3CFF4575" w14:textId="59A72086" w:rsidR="003C0FB1" w:rsidRPr="00310EDC" w:rsidRDefault="00581DBE" w:rsidP="00581DBE">
              <w:r w:rsidRPr="00F329BC">
                <w:rPr>
                  <w:lang w:val="en-US"/>
                </w:rPr>
                <w:t>Tel: ______________                                                     Email: _______________________</w:t>
              </w:r>
              <w:proofErr w:type="gramStart"/>
              <w:r w:rsidRPr="00F329BC">
                <w:rPr>
                  <w:lang w:val="en-US"/>
                </w:rPr>
                <w:t>_</w:t>
              </w:r>
              <w:r w:rsidR="003C0FB1" w:rsidRPr="00F329BC">
                <w:t xml:space="preserve">]   </w:t>
              </w:r>
              <w:proofErr w:type="gramEnd"/>
              <w:r w:rsidR="003C0FB1" w:rsidRPr="00F329BC">
                <w:t xml:space="preserve"> </w:t>
              </w:r>
            </w:p>
          </w:sdtContent>
        </w:sdt>
      </w:sdtContent>
    </w:sdt>
    <w:p w14:paraId="28187E49" w14:textId="77777777" w:rsidR="003C0FB1" w:rsidRDefault="003C0FB1" w:rsidP="00CC7906"/>
    <w:p w14:paraId="4EB175C2" w14:textId="77777777" w:rsidR="003C0FB1" w:rsidRDefault="003C0FB1" w:rsidP="00CC7906"/>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38B5623B"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3F3EE7">
        <w:t xml:space="preserve"> </w:t>
      </w:r>
      <w:r w:rsidR="003F3EE7" w:rsidRPr="00CC568F">
        <w:t>(the “Contracting Authority”)</w:t>
      </w:r>
    </w:p>
    <w:p w14:paraId="46FC351B" w14:textId="22EE71B9"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251D42">
            <w:rPr>
              <w:szCs w:val="22"/>
              <w:highlight w:val="lightGray"/>
            </w:rPr>
            <w:t>Consultancy in Genetic Genomic breeding program design and implementation</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w:t>
            </w:r>
            <w:proofErr w:type="gramStart"/>
            <w:r w:rsidRPr="00507FE4">
              <w:t>all of</w:t>
            </w:r>
            <w:proofErr w:type="gramEnd"/>
            <w:r w:rsidRPr="00507FE4">
              <w:t xml:space="preserve">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w:t>
            </w:r>
            <w:proofErr w:type="gramStart"/>
            <w:r w:rsidRPr="000E5DB7">
              <w:t>period of time</w:t>
            </w:r>
            <w:proofErr w:type="gramEnd"/>
            <w:r w:rsidRPr="000E5DB7">
              <w:t xml:space="preserv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t>In particular, tenders</w:t>
      </w:r>
      <w:proofErr w:type="gramEnd"/>
      <w:r>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 xml:space="preserve">Where the estimated value of the public procurement procedure is equal to or greater than the financial threshold set out at Article 28 of Regulation (EU) 2022/2560, economic operators are required to comply in full </w:t>
      </w:r>
      <w:proofErr w:type="gramStart"/>
      <w:r>
        <w:t>with</w:t>
      </w:r>
      <w:proofErr w:type="gramEnd"/>
      <w:r>
        <w:t xml:space="preserve"> their obligations under both that Regulation and Implementing Regulation (EU) 2023/1441. In that regard, economic operators are required to complete the relevant form of declaration or notification that apply to their </w:t>
      </w:r>
      <w:proofErr w:type="gramStart"/>
      <w:r>
        <w:t>particular circumstances</w:t>
      </w:r>
      <w:proofErr w:type="gramEnd"/>
      <w:r>
        <w:t>.</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31A9847D"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t xml:space="preserve"> </w:t>
      </w:r>
      <w:r w:rsidRPr="00CC568F">
        <w:t>(the “Contracting Authority”)</w:t>
      </w:r>
    </w:p>
    <w:p w14:paraId="1D1A8B25" w14:textId="6A4DDA47"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Content>
          <w:r w:rsidR="00251D42">
            <w:rPr>
              <w:szCs w:val="22"/>
              <w:highlight w:val="lightGray"/>
            </w:rPr>
            <w:t>Consultancy in Genetic Genomic breeding program design and implementation</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w:t>
      </w:r>
      <w:proofErr w:type="gramStart"/>
      <w:r>
        <w:t>as a result of</w:t>
      </w:r>
      <w:proofErr w:type="gramEnd"/>
      <w:r>
        <w:t xml:space="preserve">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w:t>
      </w:r>
      <w:proofErr w:type="gramStart"/>
      <w:r>
        <w:t>as a result of</w:t>
      </w:r>
      <w:proofErr w:type="gramEnd"/>
      <w:r>
        <w:t xml:space="preserve">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w:t>
      </w:r>
      <w:proofErr w:type="gramStart"/>
      <w:r>
        <w:t>on the basis of</w:t>
      </w:r>
      <w:proofErr w:type="gramEnd"/>
      <w:r>
        <w:t xml:space="preserve">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w:t>
      </w:r>
      <w:proofErr w:type="gramStart"/>
      <w:r>
        <w:t>amount</w:t>
      </w:r>
      <w:proofErr w:type="gramEnd"/>
      <w:r>
        <w:t xml:space="preserve">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w:t>
      </w:r>
      <w:proofErr w:type="gramStart"/>
      <w:r>
        <w:t>Take into account</w:t>
      </w:r>
      <w:proofErr w:type="gramEnd"/>
      <w:r>
        <w:t xml:space="preserve">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w:t>
      </w:r>
      <w:proofErr w:type="gramStart"/>
      <w:r>
        <w:t>take into account</w:t>
      </w:r>
      <w:proofErr w:type="gramEnd"/>
      <w:r>
        <w:t xml:space="preserve">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w:t>
      </w:r>
      <w:proofErr w:type="gramStart"/>
      <w:r>
        <w:t>have to</w:t>
      </w:r>
      <w:proofErr w:type="gramEnd"/>
      <w:r>
        <w:t xml:space="preserve">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w:t>
      </w:r>
      <w:proofErr w:type="gramStart"/>
      <w:r>
        <w:t>extent</w:t>
      </w:r>
      <w:proofErr w:type="gramEnd"/>
      <w:r>
        <w:t xml:space="preserve">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w:t>
      </w:r>
      <w:proofErr w:type="gramStart"/>
      <w:r>
        <w:t>a number of</w:t>
      </w:r>
      <w:proofErr w:type="gramEnd"/>
      <w:r>
        <w:t xml:space="preserve"> factors such as the sectors or activities involved, </w:t>
      </w:r>
      <w:r>
        <w:tab/>
        <w:t xml:space="preserve">the type of financial contributions or other specificities of the case. </w:t>
      </w:r>
      <w:proofErr w:type="gramStart"/>
      <w:r>
        <w:t>In light of</w:t>
      </w:r>
      <w:proofErr w:type="gramEnd"/>
      <w:r>
        <w:t xml:space="preserve">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w:t>
      </w:r>
      <w:proofErr w:type="gramStart"/>
      <w:r w:rsidRPr="00DA6E7B">
        <w:rPr>
          <w:sz w:val="18"/>
          <w:szCs w:val="18"/>
        </w:rPr>
        <w:t>for the production of</w:t>
      </w:r>
      <w:proofErr w:type="gramEnd"/>
      <w:r w:rsidRPr="00DA6E7B">
        <w:rPr>
          <w:sz w:val="18"/>
          <w:szCs w:val="18"/>
        </w:rPr>
        <w:t xml:space="preserve">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w:t>
      </w:r>
      <w:proofErr w:type="gramStart"/>
      <w:r>
        <w:t>in particular refer</w:t>
      </w:r>
      <w:proofErr w:type="gramEnd"/>
      <w:r>
        <w:t xml:space="preserve">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 xml:space="preserve">Possible Positive </w:t>
      </w:r>
      <w:proofErr w:type="gramStart"/>
      <w:r>
        <w:rPr>
          <w:b/>
          <w:u w:val="single"/>
        </w:rPr>
        <w:t>Effects  -</w:t>
      </w:r>
      <w:proofErr w:type="gramEnd"/>
      <w:r>
        <w:rPr>
          <w:b/>
          <w:u w:val="single"/>
        </w:rPr>
        <w:t xml:space="preserve"> </w:t>
      </w:r>
      <w:proofErr w:type="gramStart"/>
      <w:r>
        <w:rPr>
          <w:b/>
          <w:u w:val="single"/>
        </w:rPr>
        <w:t>( Section</w:t>
      </w:r>
      <w:proofErr w:type="gramEnd"/>
      <w:r>
        <w:rPr>
          <w:b/>
          <w:u w:val="single"/>
        </w:rPr>
        <w:t xml:space="preserve">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1D1019BF"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251D42">
            <w:rPr>
              <w:szCs w:val="22"/>
              <w:highlight w:val="lightGray"/>
            </w:rPr>
            <w:t>Consultancy in Genetic Genomic breeding program design and implementation</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 xml:space="preserve">as not undertaken to unduly influence the decision-making process of the Contracting Authority in respect of the </w:t>
      </w:r>
      <w:proofErr w:type="gramStart"/>
      <w:r w:rsidRPr="00C80436">
        <w:rPr>
          <w:lang w:val="en-US"/>
        </w:rPr>
        <w:t>Competition, or</w:t>
      </w:r>
      <w:proofErr w:type="gramEnd"/>
      <w:r w:rsidRPr="00C80436">
        <w:rPr>
          <w:lang w:val="en-US"/>
        </w:rPr>
        <w:t xml:space="preserve">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w:t>
            </w:r>
            <w:proofErr w:type="gramStart"/>
            <w:r w:rsidRPr="00AE08B8">
              <w:rPr>
                <w:b/>
                <w:color w:val="333399"/>
              </w:rPr>
              <w:t>_  this</w:t>
            </w:r>
            <w:proofErr w:type="gramEnd"/>
            <w:r w:rsidRPr="00AE08B8">
              <w:rPr>
                <w:b/>
                <w:color w:val="333399"/>
              </w:rPr>
              <w:t xml:space="preserve">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proofErr w:type="gramStart"/>
      <w:r w:rsidRPr="00AE08B8">
        <w:rPr>
          <w:b/>
          <w:i/>
          <w:color w:val="333399"/>
          <w:lang w:val="en-US"/>
        </w:rPr>
        <w:t>form</w:t>
      </w:r>
      <w:proofErr w:type="gramEnd"/>
      <w:r w:rsidRPr="00AE08B8">
        <w:rPr>
          <w:b/>
          <w:i/>
          <w:color w:val="333399"/>
          <w:lang w:val="en-US"/>
        </w:rPr>
        <w:t xml:space="preserve">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7F08A7B8"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40811211"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251D42">
            <w:rPr>
              <w:szCs w:val="22"/>
              <w:highlight w:val="lightGray"/>
            </w:rPr>
            <w:t>Consultancy in Genetic Genomic breeding program design and implementation</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538D312F" w14:textId="001DDA19"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1B6B33">
            <w:rPr>
              <w:highlight w:val="lightGray"/>
            </w:rPr>
            <w:t>ICBF</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5"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w:t>
            </w:r>
            <w:proofErr w:type="gramStart"/>
            <w:r w:rsidRPr="000E5DB7">
              <w:t>Agreement</w:t>
            </w:r>
            <w:proofErr w:type="gramEnd"/>
            <w:r w:rsidRPr="000E5DB7">
              <w:t xml:space="preserve">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w:t>
            </w:r>
            <w:proofErr w:type="gramStart"/>
            <w:r>
              <w:rPr>
                <w:szCs w:val="22"/>
              </w:rPr>
              <w:t>Subcontractor</w:t>
            </w:r>
            <w:proofErr w:type="gramEnd"/>
            <w:r>
              <w:rPr>
                <w:szCs w:val="22"/>
              </w:rPr>
              <w:t xml:space="preserve">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w:t>
            </w:r>
            <w:proofErr w:type="gramStart"/>
            <w:r w:rsidR="001F7FC2">
              <w:rPr>
                <w:szCs w:val="22"/>
              </w:rPr>
              <w:t>as a result of</w:t>
            </w:r>
            <w:proofErr w:type="gramEnd"/>
            <w:r w:rsidR="001F7FC2">
              <w:rPr>
                <w:szCs w:val="22"/>
              </w:rPr>
              <w:t xml:space="preserve">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0E5DB7">
              <w:t>whether or not</w:t>
            </w:r>
            <w:proofErr w:type="gramEnd"/>
            <w:r w:rsidRPr="000E5DB7">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0E5DB7">
              <w:t>14 day</w:t>
            </w:r>
            <w:proofErr w:type="gramEnd"/>
            <w:r w:rsidRPr="000E5DB7">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 xml:space="preserve">The Charges shall include </w:t>
            </w:r>
            <w:proofErr w:type="gramStart"/>
            <w:r w:rsidRPr="000E5DB7">
              <w:t>any and all</w:t>
            </w:r>
            <w:proofErr w:type="gramEnd"/>
            <w:r w:rsidRPr="000E5DB7">
              <w:t xml:space="preserve">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0E5DB7">
              <w:t>Any and all</w:t>
            </w:r>
            <w:proofErr w:type="gramEnd"/>
            <w:r w:rsidRPr="000E5DB7">
              <w:t xml:space="preserve">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 xml:space="preserve">it has the authority and right under law to </w:t>
            </w:r>
            <w:proofErr w:type="gramStart"/>
            <w:r w:rsidRPr="000E5DB7">
              <w:t>enter into</w:t>
            </w:r>
            <w:proofErr w:type="gramEnd"/>
            <w:r w:rsidRPr="000E5DB7">
              <w:t>,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 xml:space="preserve">it is entering into this Agreement with a full understanding of its material terms and risks and </w:t>
            </w:r>
            <w:proofErr w:type="gramStart"/>
            <w:r w:rsidRPr="000E5DB7">
              <w:t>is capable of assuming</w:t>
            </w:r>
            <w:proofErr w:type="gramEnd"/>
            <w:r w:rsidRPr="000E5DB7">
              <w:t xml:space="preserve">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 xml:space="preserve">it is entering into this Agreement with a full understanding of its obligations </w:t>
            </w:r>
            <w:proofErr w:type="gramStart"/>
            <w:r w:rsidRPr="000E5DB7">
              <w:t>with regard to</w:t>
            </w:r>
            <w:proofErr w:type="gramEnd"/>
            <w:r w:rsidRPr="000E5DB7">
              <w:t xml:space="preserve"> taxation, employment, social and environmental protection and </w:t>
            </w:r>
            <w:proofErr w:type="gramStart"/>
            <w:r w:rsidRPr="000E5DB7">
              <w:t>is capable of assuming and fulfilling</w:t>
            </w:r>
            <w:proofErr w:type="gramEnd"/>
            <w:r w:rsidRPr="000E5DB7">
              <w:t xml:space="preserve">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25"/>
          </w:p>
          <w:p w14:paraId="7F12D406" w14:textId="77777777" w:rsidR="009A0BAB" w:rsidRPr="009A0BAB" w:rsidRDefault="009A0BAB" w:rsidP="009A0BAB">
            <w:r w:rsidRPr="00DE06E5">
              <w:t xml:space="preserve">it has inspected the Client’s premises, lands and facilities before submitting its Submission and has made appropriate enquiries </w:t>
            </w:r>
            <w:proofErr w:type="gramStart"/>
            <w:r w:rsidRPr="00DE06E5">
              <w:t>so as to</w:t>
            </w:r>
            <w:proofErr w:type="gramEnd"/>
            <w:r w:rsidRPr="00DE06E5">
              <w:t xml:space="preserve">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 xml:space="preserve">inspection. The Contractor shall carry out all directions of the Client </w:t>
            </w:r>
            <w:proofErr w:type="gramStart"/>
            <w:r w:rsidRPr="000E5DB7">
              <w:t>with regard to</w:t>
            </w:r>
            <w:proofErr w:type="gramEnd"/>
            <w:r w:rsidRPr="000E5DB7">
              <w:t xml:space="preserve">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 xml:space="preserve">The Contractor undertakes to notify the Client forthwith of any material change to the status of the Contractor </w:t>
            </w:r>
            <w:proofErr w:type="gramStart"/>
            <w:r w:rsidRPr="000E5DB7">
              <w:t>with regard to</w:t>
            </w:r>
            <w:proofErr w:type="gramEnd"/>
            <w:r w:rsidRPr="000E5DB7">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 xml:space="preserve">Prior to </w:t>
                </w:r>
                <w:proofErr w:type="gramStart"/>
                <w:r w:rsidR="001F7FC2" w:rsidRPr="001F7FC2">
                  <w:rPr>
                    <w:b/>
                    <w:i/>
                    <w:highlight w:val="lightGray"/>
                  </w:rPr>
                  <w:t>publication</w:t>
                </w:r>
                <w:proofErr w:type="gramEnd"/>
                <w:r w:rsidR="001F7FC2" w:rsidRPr="001F7FC2">
                  <w:rPr>
                    <w:b/>
                    <w:i/>
                    <w:highlight w:val="lightGray"/>
                  </w:rPr>
                  <w:t xml:space="preserve">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w:t>
            </w:r>
            <w:proofErr w:type="gramStart"/>
            <w:r w:rsidR="00394603" w:rsidRPr="000E5DB7">
              <w:lastRenderedPageBreak/>
              <w:t>particular Services</w:t>
            </w:r>
            <w:proofErr w:type="gramEnd"/>
            <w:r w:rsidR="00394603" w:rsidRPr="000E5DB7">
              <w:t xml:space="preserve">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 xml:space="preserve">Nothing in this Agreement shall prohibit or be deemed to prohibit the Contractor from providing services </w:t>
            </w:r>
            <w:proofErr w:type="gramStart"/>
            <w:r w:rsidRPr="000E5DB7">
              <w:t>similar to</w:t>
            </w:r>
            <w:proofErr w:type="gramEnd"/>
            <w:r w:rsidRPr="000E5DB7">
              <w:t xml:space="preserv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 xml:space="preserve">The Contractor hereby indemnifies the Client and shall keep and hold the Client harmless from and in respect of all and </w:t>
            </w:r>
            <w:proofErr w:type="gramStart"/>
            <w:r w:rsidRPr="000E5DB7">
              <w:rPr>
                <w:szCs w:val="22"/>
              </w:rPr>
              <w:t>any  loss</w:t>
            </w:r>
            <w:r>
              <w:rPr>
                <w:szCs w:val="22"/>
              </w:rPr>
              <w:t>es</w:t>
            </w:r>
            <w:proofErr w:type="gramEnd"/>
            <w:r>
              <w:rPr>
                <w:szCs w:val="22"/>
              </w:rPr>
              <w:t xml:space="preserve">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w:t>
            </w:r>
            <w:proofErr w:type="gramStart"/>
            <w:r w:rsidRPr="000E5DB7">
              <w:rPr>
                <w:szCs w:val="22"/>
              </w:rPr>
              <w:t>third party</w:t>
            </w:r>
            <w:proofErr w:type="gramEnd"/>
            <w:r w:rsidRPr="000E5DB7">
              <w:rPr>
                <w:szCs w:val="22"/>
              </w:rPr>
              <w:t xml:space="preserve">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830A49">
              <w:rPr>
                <w:szCs w:val="22"/>
              </w:rPr>
              <w:t>to:-</w:t>
            </w:r>
            <w:proofErr w:type="gramEnd"/>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 xml:space="preserve">The Contractor undertakes to comply with all reasonable directions of the Client </w:t>
            </w:r>
            <w:proofErr w:type="gramStart"/>
            <w:r w:rsidRPr="000E5DB7">
              <w:t>with regard to</w:t>
            </w:r>
            <w:proofErr w:type="gramEnd"/>
            <w:r w:rsidRPr="000E5DB7">
              <w:t xml:space="preserve">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w:t>
            </w:r>
            <w:proofErr w:type="gramStart"/>
            <w:r w:rsidRPr="000E5DB7">
              <w:t>Accordingly</w:t>
            </w:r>
            <w:proofErr w:type="gramEnd"/>
            <w:r w:rsidRPr="000E5DB7">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0E5DB7">
              <w:t>sensitivity, and</w:t>
            </w:r>
            <w:proofErr w:type="gramEnd"/>
            <w:r w:rsidRPr="000E5DB7">
              <w:t xml:space="preserve"> shall state the reasons for this sensitivity. The Client will consult the Contractor about this confidential or commercially sensitive information before </w:t>
            </w:r>
            <w:proofErr w:type="gramStart"/>
            <w:r w:rsidRPr="000E5DB7">
              <w:t>making a decision</w:t>
            </w:r>
            <w:proofErr w:type="gramEnd"/>
            <w:r w:rsidRPr="000E5DB7">
              <w:t xml:space="preserve"> on any request received</w:t>
            </w:r>
            <w:r>
              <w:t xml:space="preserve"> </w:t>
            </w:r>
            <w:r w:rsidRPr="006C766A">
              <w:rPr>
                <w:szCs w:val="22"/>
              </w:rPr>
              <w:t>under the above legislation</w:t>
            </w:r>
            <w:r w:rsidRPr="000E5DB7">
              <w:t xml:space="preserve">. </w:t>
            </w:r>
            <w:r w:rsidR="001F7FC2" w:rsidRPr="001F7FC2">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1F7FC2">
              <w:rPr>
                <w:szCs w:val="22"/>
              </w:rPr>
              <w:t>as a result of</w:t>
            </w:r>
            <w:proofErr w:type="gramEnd"/>
            <w:r w:rsidR="001F7FC2" w:rsidRPr="001F7FC2">
              <w:rPr>
                <w:szCs w:val="22"/>
              </w:rPr>
              <w:t xml:space="preserve">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B625AA">
              <w:rPr>
                <w:noProof/>
              </w:rPr>
              <w:t>[insert number]</w:t>
            </w:r>
            <w:r w:rsidR="00B625AA">
              <w:fldChar w:fldCharType="end"/>
            </w:r>
            <w:bookmarkEnd w:id="29"/>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 xml:space="preserve">payments are properly due and payable for obligations </w:t>
            </w:r>
            <w:proofErr w:type="gramStart"/>
            <w:r w:rsidRPr="000E5DB7">
              <w:t>actually fulfilled</w:t>
            </w:r>
            <w:proofErr w:type="gramEnd"/>
            <w:r w:rsidRPr="000E5DB7">
              <w:t xml:space="preserve">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 xml:space="preserve">if the other Party becomes insolvent, becomes bankrupt, </w:t>
            </w:r>
            <w:proofErr w:type="gramStart"/>
            <w:r w:rsidRPr="00507FE4">
              <w:t>enters into</w:t>
            </w:r>
            <w:proofErr w:type="gramEnd"/>
            <w:r w:rsidRPr="00507FE4">
              <w:t xml:space="preserve"> examinership, is wound up, commences winding up, has a receiving order made against it, makes any arrangement with its creditors generally or takes or suffers any similar action </w:t>
            </w:r>
            <w:proofErr w:type="gramStart"/>
            <w:r w:rsidRPr="00507FE4">
              <w:t>as a result of</w:t>
            </w:r>
            <w:proofErr w:type="gramEnd"/>
            <w:r w:rsidRPr="00507FE4">
              <w:t xml:space="preserve">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0E5DB7">
              <w:t>Client</w:t>
            </w:r>
            <w:proofErr w:type="gramEnd"/>
            <w:r w:rsidRPr="000E5DB7">
              <w:t xml:space="preserve">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 xml:space="preserve">For the avoidance of doubt, the obligations of the Parties under this Agreement shall not </w:t>
            </w:r>
            <w:proofErr w:type="gramStart"/>
            <w:r w:rsidRPr="000E5DB7">
              <w:t>cease, or</w:t>
            </w:r>
            <w:proofErr w:type="gramEnd"/>
            <w:r w:rsidRPr="000E5DB7">
              <w:t xml:space="preserve"> be suspended or delayed by the reference of a dispute to mediation. The Contractor shall </w:t>
            </w:r>
            <w:proofErr w:type="gramStart"/>
            <w:r w:rsidRPr="000E5DB7">
              <w:t>comply fully with the requirements of the Agreement at all times</w:t>
            </w:r>
            <w:proofErr w:type="gramEnd"/>
            <w:r w:rsidRPr="000E5DB7">
              <w:t>.</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 xml:space="preserve">This Agreement shall be executed in </w:t>
            </w:r>
            <w:proofErr w:type="gramStart"/>
            <w:r w:rsidRPr="000E5DB7">
              <w:t>duplicate</w:t>
            </w:r>
            <w:proofErr w:type="gramEnd"/>
            <w:r w:rsidRPr="000E5DB7">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 xml:space="preserve">This Agreement constitutes the entire agreement and understanding of the Parties, and </w:t>
      </w:r>
      <w:proofErr w:type="gramStart"/>
      <w:r w:rsidRPr="000E5DB7">
        <w:t>any and all</w:t>
      </w:r>
      <w:proofErr w:type="gramEnd"/>
      <w:r w:rsidRPr="000E5DB7">
        <w:t xml:space="preserve"> other previous agreements, arrangements and understandings (whether written or oral) between the Parties </w:t>
      </w:r>
      <w:proofErr w:type="gramStart"/>
      <w:r w:rsidRPr="000E5DB7">
        <w:t>with regard to</w:t>
      </w:r>
      <w:proofErr w:type="gramEnd"/>
      <w:r w:rsidRPr="000E5DB7">
        <w:t xml:space="preserve">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w:t>
            </w:r>
            <w:proofErr w:type="gramStart"/>
            <w:r w:rsidRPr="000E5DB7">
              <w:t>conflicts of interest check</w:t>
            </w:r>
            <w:proofErr w:type="gramEnd"/>
            <w:r w:rsidRPr="000E5DB7">
              <w:t xml:space="preserve"> and is satisfied that </w:t>
            </w:r>
            <w:r>
              <w:t xml:space="preserve">neither </w:t>
            </w:r>
            <w:r w:rsidRPr="000E5DB7">
              <w:t xml:space="preserve">it </w:t>
            </w:r>
            <w:r w:rsidRPr="006B0637">
              <w:t xml:space="preserve">nor any Subcontractor </w:t>
            </w:r>
            <w:r>
              <w:t>n</w:t>
            </w:r>
            <w:r w:rsidRPr="006B0637">
              <w:t xml:space="preserve">or agent as the case may </w:t>
            </w:r>
            <w:proofErr w:type="gramStart"/>
            <w:r w:rsidRPr="006B0637">
              <w:t>be</w:t>
            </w:r>
            <w:r>
              <w:t xml:space="preserve"> </w:t>
            </w:r>
            <w:r w:rsidRPr="000E5DB7">
              <w:t>has</w:t>
            </w:r>
            <w:proofErr w:type="gramEnd"/>
            <w:r w:rsidRPr="000E5DB7">
              <w:t xml:space="preserve">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proofErr w:type="gramStart"/>
      <w:r w:rsidRPr="000E5DB7">
        <w:t>Non Solicitation</w:t>
      </w:r>
      <w:proofErr w:type="gramEnd"/>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proofErr w:type="gramStart"/>
            <w:r w:rsidRPr="000E5DB7">
              <w:t>In the event that</w:t>
            </w:r>
            <w:proofErr w:type="gramEnd"/>
            <w:r w:rsidRPr="000E5DB7">
              <w:t xml:space="preserve"> either Party rejects the Impact Assessment, the change(s) shall not take </w:t>
            </w:r>
            <w:proofErr w:type="gramStart"/>
            <w:r w:rsidRPr="000E5DB7">
              <w:t>place</w:t>
            </w:r>
            <w:proofErr w:type="gramEnd"/>
            <w:r w:rsidRPr="000E5DB7">
              <w:t xml:space="preserv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 xml:space="preserve">The Contractor and the Client will agree a reasonable charge in advance for investigating each proposed variation and preparing each estimate, </w:t>
            </w:r>
            <w:proofErr w:type="gramStart"/>
            <w:r w:rsidRPr="000E5DB7">
              <w:t>whether or not</w:t>
            </w:r>
            <w:proofErr w:type="gramEnd"/>
            <w:r w:rsidRPr="000E5DB7">
              <w:t xml:space="preserve"> the variation is implemented. If the Client’s request for any variation is subsequently withdrawn but results in a delay in the performance of the </w:t>
            </w:r>
            <w:proofErr w:type="gramStart"/>
            <w:r w:rsidRPr="000E5DB7">
              <w:t>Services</w:t>
            </w:r>
            <w:proofErr w:type="gramEnd"/>
            <w:r w:rsidRPr="000E5DB7">
              <w:t xml:space="preserve">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6A7016">
            <w:rPr>
              <w:rFonts w:asciiTheme="minorHAnsi" w:eastAsiaTheme="minorHAnsi" w:hAnsiTheme="minorHAnsi" w:cstheme="minorBidi"/>
              <w:szCs w:val="22"/>
              <w:lang w:val="en-IE"/>
            </w:rPr>
            <w:t>Controller</w:t>
          </w:r>
          <w:proofErr w:type="gramEnd"/>
          <w:r w:rsidRPr="006A7016">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6A7016">
            <w:rPr>
              <w:rFonts w:asciiTheme="minorHAnsi" w:eastAsiaTheme="minorHAnsi" w:hAnsiTheme="minorHAnsi" w:cstheme="minorBidi"/>
              <w:szCs w:val="22"/>
              <w:lang w:val="en-IE"/>
            </w:rPr>
            <w:t>Agreement:-</w:t>
          </w:r>
          <w:proofErr w:type="gramEnd"/>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w:t>
          </w:r>
          <w:proofErr w:type="gramStart"/>
          <w:r w:rsidRPr="006A7016">
            <w:t>place  in</w:t>
          </w:r>
          <w:proofErr w:type="gramEnd"/>
          <w:r w:rsidRPr="006A7016">
            <w:t xml:space="preserve"> relation to the transfer, to ensure that Personal Data is adequately protected in accordance with Chapter V of Regulation 2016/679 </w:t>
          </w:r>
          <w:proofErr w:type="gramStart"/>
          <w:r w:rsidRPr="006A7016">
            <w:t>( General</w:t>
          </w:r>
          <w:proofErr w:type="gramEnd"/>
          <w:r w:rsidRPr="006A7016">
            <w:t xml:space="preserve">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shall fully comply </w:t>
          </w:r>
          <w:proofErr w:type="gramStart"/>
          <w:r w:rsidRPr="006A7016">
            <w:rPr>
              <w:rFonts w:asciiTheme="minorHAnsi" w:eastAsiaTheme="minorHAnsi" w:hAnsiTheme="minorHAnsi" w:cstheme="minorBidi"/>
              <w:szCs w:val="22"/>
              <w:lang w:val="en-IE"/>
            </w:rPr>
            <w:t>with, and</w:t>
          </w:r>
          <w:proofErr w:type="gramEnd"/>
          <w:r w:rsidRPr="006A7016">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Contractor </w:t>
          </w:r>
          <w:proofErr w:type="gramStart"/>
          <w:r w:rsidRPr="006A7016">
            <w:rPr>
              <w:rFonts w:asciiTheme="minorHAnsi" w:eastAsiaTheme="minorHAnsi" w:hAnsiTheme="minorHAnsi" w:cstheme="minorBidi"/>
              <w:szCs w:val="22"/>
              <w:lang w:val="en-IE"/>
            </w:rPr>
            <w:t>shall:-</w:t>
          </w:r>
          <w:proofErr w:type="gramEnd"/>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(2) ensure that a back-up copy of </w:t>
          </w:r>
          <w:proofErr w:type="gramStart"/>
          <w:r w:rsidRPr="006A7016">
            <w:rPr>
              <w:rFonts w:asciiTheme="minorHAnsi" w:eastAsiaTheme="minorHAnsi" w:hAnsiTheme="minorHAnsi" w:cstheme="minorBidi"/>
              <w:szCs w:val="22"/>
              <w:lang w:val="en-IE"/>
            </w:rPr>
            <w:t>any and all</w:t>
          </w:r>
          <w:proofErr w:type="gramEnd"/>
          <w:r w:rsidRPr="006A7016">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 xml:space="preserve">(IF YOU ARE NOT CONSENTING TO A </w:t>
          </w:r>
          <w:proofErr w:type="gramStart"/>
          <w:r w:rsidRPr="0061100A">
            <w:rPr>
              <w:color w:val="FF0000"/>
            </w:rPr>
            <w:t>THIRD PARTY</w:t>
          </w:r>
          <w:proofErr w:type="gramEnd"/>
          <w:r w:rsidRPr="0061100A">
            <w:rPr>
              <w:color w:val="FF0000"/>
            </w:rPr>
            <w:t xml:space="preserve">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w:t>
          </w:r>
          <w:proofErr w:type="gramStart"/>
          <w:r w:rsidRPr="006A7016">
            <w:rPr>
              <w:rFonts w:asciiTheme="minorHAnsi" w:eastAsiaTheme="minorHAnsi" w:hAnsiTheme="minorHAnsi" w:cstheme="minorBidi"/>
              <w:szCs w:val="22"/>
              <w:lang w:val="en-IE"/>
            </w:rPr>
            <w:t>third party</w:t>
          </w:r>
          <w:proofErr w:type="gramEnd"/>
          <w:r w:rsidRPr="006A7016">
            <w:rPr>
              <w:rFonts w:asciiTheme="minorHAnsi" w:eastAsiaTheme="minorHAnsi" w:hAnsiTheme="minorHAnsi" w:cstheme="minorBidi"/>
              <w:szCs w:val="22"/>
              <w:lang w:val="en-IE"/>
            </w:rPr>
            <w:t xml:space="preserve">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 xml:space="preserve">(OR IF USING A </w:t>
          </w:r>
          <w:proofErr w:type="gramStart"/>
          <w:r w:rsidRPr="00FC4084">
            <w:rPr>
              <w:color w:val="FF0000"/>
            </w:rPr>
            <w:t>THIRD PARTY</w:t>
          </w:r>
          <w:proofErr w:type="gramEnd"/>
          <w:r w:rsidRPr="00FC4084">
            <w:rPr>
              <w:color w:val="FF0000"/>
            </w:rPr>
            <w:t xml:space="preserve">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proofErr w:type="gramStart"/>
          <w:r w:rsidRPr="006A7016">
            <w:rPr>
              <w:rFonts w:asciiTheme="minorHAnsi" w:eastAsiaTheme="minorHAnsi" w:hAnsiTheme="minorHAnsi" w:cstheme="minorBidi"/>
              <w:szCs w:val="22"/>
              <w:lang w:val="en-IE"/>
            </w:rPr>
            <w:t>D(</w:t>
          </w:r>
          <w:proofErr w:type="gramEnd"/>
          <w:r w:rsidRPr="006A7016">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000000"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Schedule B</w:t>
      </w:r>
      <w:proofErr w:type="gramStart"/>
      <w:r w:rsidRPr="009D26A8">
        <w:rPr>
          <w:rFonts w:ascii="Calibri" w:hAnsi="Calibri"/>
        </w:rPr>
        <w:t xml:space="preserve">: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w:t>
      </w:r>
      <w:proofErr w:type="gramEnd"/>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Schedule C</w:t>
      </w:r>
      <w:proofErr w:type="gramStart"/>
      <w:r w:rsidRPr="009D26A8">
        <w:rPr>
          <w:rFonts w:ascii="Calibri" w:hAnsi="Calibri"/>
        </w:rPr>
        <w:t xml:space="preserve">: </w:t>
      </w:r>
      <w:r>
        <w:rPr>
          <w:rFonts w:ascii="Calibri" w:hAnsi="Calibri"/>
        </w:rPr>
        <w:t xml:space="preserve"> </w:t>
      </w:r>
      <w:r w:rsidRPr="009D26A8">
        <w:rPr>
          <w:rFonts w:ascii="Calibri" w:hAnsi="Calibri"/>
        </w:rPr>
        <w:t>Charges</w:t>
      </w:r>
      <w:proofErr w:type="gramEnd"/>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proofErr w:type="gramStart"/>
      <w:r w:rsidRPr="00AF585C">
        <w:rPr>
          <w:rFonts w:ascii="Calibri" w:hAnsi="Calibri"/>
          <w:bCs w:val="0"/>
        </w:rPr>
        <w:t xml:space="preserve">: </w:t>
      </w:r>
      <w:r>
        <w:rPr>
          <w:rFonts w:ascii="Calibri" w:hAnsi="Calibri"/>
          <w:bCs w:val="0"/>
        </w:rPr>
        <w:t xml:space="preserve"> </w:t>
      </w:r>
      <w:r w:rsidRPr="00AF585C">
        <w:rPr>
          <w:rFonts w:ascii="Calibri" w:hAnsi="Calibri"/>
        </w:rPr>
        <w:t>Service</w:t>
      </w:r>
      <w:proofErr w:type="gramEnd"/>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000000"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proofErr w:type="gramStart"/>
      <w:r w:rsidRPr="000E5DB7">
        <w:rPr>
          <w:rFonts w:ascii="Calibri" w:hAnsi="Calibri"/>
        </w:rPr>
        <w:t xml:space="preserve">: </w:t>
      </w:r>
      <w:r w:rsidR="00DA6804">
        <w:rPr>
          <w:rFonts w:ascii="Calibri" w:hAnsi="Calibri"/>
        </w:rPr>
        <w:t xml:space="preserve"> </w:t>
      </w:r>
      <w:r w:rsidRPr="000E5DB7">
        <w:rPr>
          <w:rFonts w:ascii="Calibri" w:hAnsi="Calibri"/>
        </w:rPr>
        <w:t>Confidentiality</w:t>
      </w:r>
      <w:proofErr w:type="gramEnd"/>
      <w:r w:rsidRPr="000E5DB7">
        <w:rPr>
          <w:rFonts w:ascii="Calibri" w:hAnsi="Calibri"/>
        </w:rPr>
        <w:t xml:space="preserve">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proofErr w:type="gramStart"/>
                    <w:r w:rsidRPr="00BE4EBF">
                      <w:rPr>
                        <w:szCs w:val="22"/>
                      </w:rPr>
                      <w:t>any and all</w:t>
                    </w:r>
                    <w:proofErr w:type="gramEnd"/>
                    <w:r w:rsidRPr="00BE4EBF">
                      <w:rPr>
                        <w:szCs w:val="22"/>
                      </w:rPr>
                      <w:t xml:space="preserve">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 xml:space="preserve">not, without </w:t>
                    </w:r>
                    <w:proofErr w:type="gramStart"/>
                    <w:r w:rsidRPr="00BE4EBF">
                      <w:rPr>
                        <w:szCs w:val="22"/>
                      </w:rPr>
                      <w:t>the  prior</w:t>
                    </w:r>
                    <w:proofErr w:type="gramEnd"/>
                    <w:r w:rsidRPr="00BE4EBF">
                      <w:rPr>
                        <w:szCs w:val="22"/>
                      </w:rPr>
                      <w:t xml:space="preserve">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 xml:space="preserve">to those employees, agents, Subcontractors and other suppliers on a </w:t>
                    </w:r>
                    <w:proofErr w:type="gramStart"/>
                    <w:r w:rsidRPr="00BE4EBF">
                      <w:rPr>
                        <w:szCs w:val="22"/>
                      </w:rPr>
                      <w:t>need to know</w:t>
                    </w:r>
                    <w:proofErr w:type="gramEnd"/>
                    <w:r w:rsidRPr="00BE4EBF">
                      <w:rPr>
                        <w:szCs w:val="22"/>
                      </w:rPr>
                      <w:t xml:space="preserve">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 xml:space="preserve">to comply with all directions of the Contracting Authority </w:t>
                    </w:r>
                    <w:proofErr w:type="gramStart"/>
                    <w:r w:rsidRPr="00BE4EBF">
                      <w:rPr>
                        <w:szCs w:val="22"/>
                      </w:rPr>
                      <w:t>with regard to</w:t>
                    </w:r>
                    <w:proofErr w:type="gramEnd"/>
                    <w:r w:rsidRPr="00BE4EBF">
                      <w:rPr>
                        <w:szCs w:val="22"/>
                      </w:rPr>
                      <w:t xml:space="preserve">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w:t>
                    </w:r>
                    <w:proofErr w:type="gramStart"/>
                    <w:r w:rsidRPr="00BE4EBF">
                      <w:rPr>
                        <w:szCs w:val="22"/>
                      </w:rPr>
                      <w:t>Controller</w:t>
                    </w:r>
                    <w:proofErr w:type="gramEnd"/>
                    <w:r w:rsidRPr="00BE4EBF">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 xml:space="preserve">(B), the Contractor shall, in relation to any Confidential Information which is Personal </w:t>
                    </w:r>
                    <w:proofErr w:type="gramStart"/>
                    <w:r w:rsidRPr="00BE4EBF">
                      <w:rPr>
                        <w:szCs w:val="22"/>
                      </w:rPr>
                      <w:t>Data:-</w:t>
                    </w:r>
                    <w:proofErr w:type="gramEnd"/>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w:t>
                    </w:r>
                    <w:proofErr w:type="gramStart"/>
                    <w:r w:rsidRPr="00BE4EBF">
                      <w:rPr>
                        <w:szCs w:val="22"/>
                      </w:rPr>
                      <w:t>place  in</w:t>
                    </w:r>
                    <w:proofErr w:type="gramEnd"/>
                    <w:r w:rsidRPr="00BE4EBF">
                      <w:rPr>
                        <w:szCs w:val="22"/>
                      </w:rPr>
                      <w:t xml:space="preserve"> relation to the transfer, to ensure that Personal Data is adequately protected in accordance with Chapter V of Regulation 2016/679 </w:t>
                    </w:r>
                    <w:proofErr w:type="gramStart"/>
                    <w:r w:rsidRPr="00BE4EBF">
                      <w:rPr>
                        <w:szCs w:val="22"/>
                      </w:rPr>
                      <w:t>( General</w:t>
                    </w:r>
                    <w:proofErr w:type="gramEnd"/>
                    <w:r w:rsidRPr="00BE4EBF">
                      <w:rPr>
                        <w:szCs w:val="22"/>
                      </w:rPr>
                      <w:t xml:space="preserve">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w:t>
                    </w:r>
                    <w:proofErr w:type="gramStart"/>
                    <w:r w:rsidRPr="00BE4EBF">
                      <w:rPr>
                        <w:szCs w:val="22"/>
                      </w:rPr>
                      <w:t>direction  of</w:t>
                    </w:r>
                    <w:proofErr w:type="gramEnd"/>
                    <w:r w:rsidRPr="00BE4EBF">
                      <w:rPr>
                        <w:szCs w:val="22"/>
                      </w:rPr>
                      <w:t xml:space="preserve">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t>
                    </w:r>
                    <w:proofErr w:type="gramStart"/>
                    <w:r w:rsidRPr="00BE4EBF">
                      <w:rPr>
                        <w:szCs w:val="22"/>
                      </w:rPr>
                      <w:t>with, and</w:t>
                    </w:r>
                    <w:proofErr w:type="gramEnd"/>
                    <w:r w:rsidRPr="00BE4EBF">
                      <w:rPr>
                        <w:szCs w:val="22"/>
                      </w:rPr>
                      <w:t xml:space="preserve">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w:t>
                    </w:r>
                    <w:proofErr w:type="gramStart"/>
                    <w:r w:rsidRPr="00BE4EBF">
                      <w:rPr>
                        <w:szCs w:val="22"/>
                      </w:rPr>
                      <w:t>shall:-</w:t>
                    </w:r>
                    <w:proofErr w:type="gramEnd"/>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w:t>
                    </w:r>
                    <w:proofErr w:type="gramStart"/>
                    <w:r w:rsidRPr="00BE4EBF">
                      <w:rPr>
                        <w:szCs w:val="22"/>
                      </w:rPr>
                      <w:t>any and all</w:t>
                    </w:r>
                    <w:proofErr w:type="gramEnd"/>
                    <w:r w:rsidRPr="00BE4EBF">
                      <w:rPr>
                        <w:szCs w:val="22"/>
                      </w:rPr>
                      <w:t xml:space="preserve">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 xml:space="preserve">(IF YOU ARE NOT CONSENTING TO A </w:t>
                    </w:r>
                    <w:proofErr w:type="gramStart"/>
                    <w:r w:rsidRPr="00BE4EBF">
                      <w:rPr>
                        <w:i/>
                        <w:color w:val="FF0000"/>
                        <w:szCs w:val="22"/>
                      </w:rPr>
                      <w:t>THIRD PARTY</w:t>
                    </w:r>
                    <w:proofErr w:type="gramEnd"/>
                    <w:r w:rsidRPr="00BE4EBF">
                      <w:rPr>
                        <w:i/>
                        <w:color w:val="FF0000"/>
                        <w:szCs w:val="22"/>
                      </w:rPr>
                      <w:t xml:space="preserve">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w:t>
                    </w:r>
                    <w:proofErr w:type="gramStart"/>
                    <w:r w:rsidRPr="00BE4EBF">
                      <w:rPr>
                        <w:szCs w:val="22"/>
                      </w:rPr>
                      <w:t>third party</w:t>
                    </w:r>
                    <w:proofErr w:type="gramEnd"/>
                    <w:r w:rsidRPr="00BE4EBF">
                      <w:rPr>
                        <w:szCs w:val="22"/>
                      </w:rPr>
                      <w:t xml:space="preserve">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 xml:space="preserve">(OR IF USING A </w:t>
                    </w:r>
                    <w:proofErr w:type="gramStart"/>
                    <w:r w:rsidRPr="00BE4EBF">
                      <w:rPr>
                        <w:i/>
                        <w:color w:val="FF0000"/>
                        <w:szCs w:val="22"/>
                      </w:rPr>
                      <w:t>THIRD PARTY</w:t>
                    </w:r>
                    <w:proofErr w:type="gramEnd"/>
                    <w:r w:rsidRPr="00BE4EBF">
                      <w:rPr>
                        <w:i/>
                        <w:color w:val="FF0000"/>
                        <w:szCs w:val="22"/>
                      </w:rPr>
                      <w:t xml:space="preserve">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w:t>
                    </w:r>
                    <w:proofErr w:type="gramStart"/>
                    <w:r w:rsidRPr="00BE4EBF">
                      <w:rPr>
                        <w:szCs w:val="22"/>
                      </w:rPr>
                      <w:t>D(</w:t>
                    </w:r>
                    <w:proofErr w:type="gramEnd"/>
                    <w:r w:rsidRPr="00BE4EBF">
                      <w:rPr>
                        <w:szCs w:val="22"/>
                      </w:rPr>
                      <w:t>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000000"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000000"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w:t>
      </w:r>
      <w:proofErr w:type="gramStart"/>
      <w:r>
        <w:rPr>
          <w:b/>
          <w:color w:val="333399"/>
          <w:sz w:val="32"/>
          <w:szCs w:val="32"/>
          <w:lang w:val="en-US"/>
        </w:rPr>
        <w:t>to</w:t>
      </w:r>
      <w:proofErr w:type="gramEnd"/>
      <w:r>
        <w:rPr>
          <w:b/>
          <w:color w:val="333399"/>
          <w:sz w:val="32"/>
          <w:szCs w:val="32"/>
          <w:lang w:val="en-US"/>
        </w:rPr>
        <w:t xml:space="preserve">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000000"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E67321" w14:textId="77777777" w:rsidR="007C4388" w:rsidRDefault="007C4388" w:rsidP="003C0FB1">
      <w:r>
        <w:separator/>
      </w:r>
    </w:p>
  </w:endnote>
  <w:endnote w:type="continuationSeparator" w:id="0">
    <w:p w14:paraId="3065809E" w14:textId="77777777" w:rsidR="007C4388" w:rsidRDefault="007C4388" w:rsidP="003C0FB1">
      <w:r>
        <w:continuationSeparator/>
      </w:r>
    </w:p>
  </w:endnote>
  <w:endnote w:type="continuationNotice" w:id="1">
    <w:p w14:paraId="4ED66C07" w14:textId="77777777" w:rsidR="007C4388" w:rsidRDefault="007C438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ACFF"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Verdana">
    <w:panose1 w:val="020B0604030504040204"/>
    <w:charset w:val="00"/>
    <w:family w:val="swiss"/>
    <w:pitch w:val="variable"/>
    <w:sig w:usb0="A00006FF" w:usb1="4000205B" w:usb2="00000010"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967F79" w14:textId="2C02FE6A" w:rsidR="00CC5760" w:rsidRDefault="00CC5760">
    <w:pPr>
      <w:pStyle w:val="Footer"/>
    </w:pPr>
    <w:r>
      <w:rPr>
        <w:noProof/>
      </w:rPr>
      <mc:AlternateContent>
        <mc:Choice Requires="wps">
          <w:drawing>
            <wp:anchor distT="0" distB="0" distL="0" distR="0" simplePos="0" relativeHeight="251658243" behindDoc="0" locked="0" layoutInCell="1" allowOverlap="1" wp14:anchorId="09E6FE01" wp14:editId="27841647">
              <wp:simplePos x="635" y="635"/>
              <wp:positionH relativeFrom="page">
                <wp:align>left</wp:align>
              </wp:positionH>
              <wp:positionV relativeFrom="page">
                <wp:align>bottom</wp:align>
              </wp:positionV>
              <wp:extent cx="600075" cy="368935"/>
              <wp:effectExtent l="0" t="0" r="9525" b="0"/>
              <wp:wrapNone/>
              <wp:docPr id="1502520098" name="Text Box 2"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5D96A3A7" w14:textId="77111CD3"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9E6FE01" id="_x0000_t202" coordsize="21600,21600" o:spt="202" path="m,l,21600r21600,l21600,xe">
              <v:stroke joinstyle="miter"/>
              <v:path gradientshapeok="t" o:connecttype="rect"/>
            </v:shapetype>
            <v:shape id="Text Box 2" o:spid="_x0000_s1026" type="#_x0000_t202" alt="Public" style="position:absolute;margin-left:0;margin-top:0;width:47.25pt;height:29.05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dRUuDwIAABoEAAAOAAAAZHJzL2Uyb0RvYy54bWysU8Fu2zAMvQ/YPwi6L3bSJWuNOEXWIsOA&#10;oC2QDj0rshQbkERBUmJnXz9KdpKu66nYRaZI+pF8fJrfdlqRg3C+AVPS8SinRBgOVWN2Jf31vPpy&#10;TYkPzFRMgRElPQpPbxefP81bW4gJ1KAq4QiCGF+0tqR1CLbIMs9roZkfgRUGgxKcZgGvbpdVjrWI&#10;rlU2yfNZ1oKrrAMuvEfvfR+ki4QvpeDhUUovAlElxd5COl06t/HMFnNW7ByzdcOHNtgHutCsMVj0&#10;DHXPAiN71/wDpRvuwIMMIw46AykbLtIMOM04fzPNpmZWpFmQHG/PNPn/B8sfDhv75EjovkOHC4yE&#10;tNYXHp1xnk46Hb/YKcE4Ung80ya6QDg6Z3mef5tSwjF0Nbu+uZpGlOzys3U+/BCgSTRK6nAriSx2&#10;WPvQp55SYi0Dq0aptBll/nIgZvRklw6jFbptN7S9heqI0zjoF+0tXzVYc818eGION4sDoFrDIx5S&#10;QVtSGCxKanC/3/PHfCQco5S0qJSSGpQyJeqnwUVMpl9xfFRWuqHhTsY2GeObfBrjZq/vAEU4xvdg&#10;eTJjclAnUzrQLyjmZayGIWY41izp9mTehV63+Bi4WC5TEorIsrA2G8sjdCQrMvncvTBnB7oD7ukB&#10;TlpixRvW+9z4p7fLfUDu00oisT2bA98owLTU4bFEhb++p6zLk178AQAA//8DAFBLAwQUAAYACAAA&#10;ACEAqVlQHNoAAAADAQAADwAAAGRycy9kb3ducmV2LnhtbEyPwU7DMBBE70j8g7VI3KjTikZtiFNV&#10;bUFcCUjl6MTbOGq8m8ZuG/4ewwUuK41mNPM2X42uExccfMukYDpJQCDVbFpqFHy8Pz8sQPigyeiO&#10;CRV8oYdVcXuT68zwld7wUoZGxBLymVZgQ+gzKX1t0Wk/4R4pegcenA5RDo00g77GctfJWZKk0umW&#10;4oLVPW4s1sfy7BSk25e17ffp5+kw86++4mMoeafU/d24fgIRcAx/YfjBj+hQRKaKz2S86BTER8Lv&#10;jd7ycQ6iUjBfTEEWufzPXnwDAAD//wMAUEsBAi0AFAAGAAgAAAAhALaDOJL+AAAA4QEAABMAAAAA&#10;AAAAAAAAAAAAAAAAAFtDb250ZW50X1R5cGVzXS54bWxQSwECLQAUAAYACAAAACEAOP0h/9YAAACU&#10;AQAACwAAAAAAAAAAAAAAAAAvAQAAX3JlbHMvLnJlbHNQSwECLQAUAAYACAAAACEATXUVLg8CAAAa&#10;BAAADgAAAAAAAAAAAAAAAAAuAgAAZHJzL2Uyb0RvYy54bWxQSwECLQAUAAYACAAAACEAqVlQHNoA&#10;AAADAQAADwAAAAAAAAAAAAAAAABpBAAAZHJzL2Rvd25yZXYueG1sUEsFBgAAAAAEAAQA8wAAAHAF&#10;AAAAAA==&#10;" filled="f" stroked="f">
              <v:textbox style="mso-fit-shape-to-text:t" inset="20pt,0,0,15pt">
                <w:txbxContent>
                  <w:p w14:paraId="5D96A3A7" w14:textId="77111CD3"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F9131" w14:textId="62AAB8FB" w:rsidR="00746EFF" w:rsidRDefault="00CC5760" w:rsidP="00350DBC">
    <w:pPr>
      <w:pStyle w:val="Footer"/>
      <w:jc w:val="center"/>
    </w:pPr>
    <w:r>
      <w:rPr>
        <w:noProof/>
      </w:rPr>
      <mc:AlternateContent>
        <mc:Choice Requires="wps">
          <w:drawing>
            <wp:anchor distT="0" distB="0" distL="0" distR="0" simplePos="0" relativeHeight="251658240" behindDoc="0" locked="0" layoutInCell="1" allowOverlap="1" wp14:anchorId="4A8761D4" wp14:editId="016EBB33">
              <wp:simplePos x="904875" y="9991725"/>
              <wp:positionH relativeFrom="page">
                <wp:align>left</wp:align>
              </wp:positionH>
              <wp:positionV relativeFrom="page">
                <wp:align>bottom</wp:align>
              </wp:positionV>
              <wp:extent cx="600075" cy="368935"/>
              <wp:effectExtent l="0" t="0" r="9525" b="0"/>
              <wp:wrapNone/>
              <wp:docPr id="1412719725" name="Text Box 3"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2653199D" w14:textId="5D0A664A"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4A8761D4" id="_x0000_t202" coordsize="21600,21600" o:spt="202" path="m,l,21600r21600,l21600,xe">
              <v:stroke joinstyle="miter"/>
              <v:path gradientshapeok="t" o:connecttype="rect"/>
            </v:shapetype>
            <v:shape id="Text Box 3" o:spid="_x0000_s1027" type="#_x0000_t202" alt="Public" style="position:absolute;left:0;text-align:left;margin-left:0;margin-top:0;width:47.25pt;height:29.05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qTSLEgIAACEEAAAOAAAAZHJzL2Uyb0RvYy54bWysU99v2jAQfp/U/8Hy+0igg7URoaKtmCah&#10;thKd+mwcm0SyfZZtSNhfv7MToOv2NO3FOd9d7sf3fZ7fdVqRg3C+AVPS8SinRBgOVWN2Jf3xuvp8&#10;Q4kPzFRMgRElPQpP7xZXn+atLcQEalCVcASLGF+0tqR1CLbIMs9roZkfgRUGgxKcZgGvbpdVjrVY&#10;XatskuezrAVXWQdceI/exz5IF6m+lIKHZym9CESVFGcL6XTp3MYzW8xZsXPM1g0fxmD/MIVmjcGm&#10;51KPLDCyd80fpXTDHXiQYcRBZyBlw0XaAbcZ5x+22dTMirQLguPtGSb//8ryp8PGvjgSunvokMAI&#10;SGt94dEZ9+mk0/GLkxKMI4THM2yiC4Sjc5bn+dcpJRxD17Ob2+tprJJdfrbOh28CNIlGSR2yksBi&#10;h7UPfeopJfYysGqUSswo85sDa0ZPdpkwWqHbdqSp3k2/heqISzno+faWrxpsvWY+vDCHBOMeKNrw&#10;jIdU0JYUBouSGtzPv/ljPuKOUUpaFExJDSqaEvXdIB+T6RdEAQWWbmi4k7FNxvg2n8a42esHQC2O&#10;8VlYnsyYHNTJlA70G2p6GbthiBmOPUu6PZkPoZcvvgkulsuUhFqyLKzNxvJYOmIWAX3t3pizA+oB&#10;6XqCk6RY8QH8Pjf+6e1yH5CCxEzEt0dzgB11mLgd3kwU+vt7yrq87MUvAAAA//8DAFBLAwQUAAYA&#10;CAAAACEAqVlQHNoAAAADAQAADwAAAGRycy9kb3ducmV2LnhtbEyPwU7DMBBE70j8g7VI3KjTikZt&#10;iFNVbUFcCUjl6MTbOGq8m8ZuG/4ewwUuK41mNPM2X42uExccfMukYDpJQCDVbFpqFHy8Pz8sQPig&#10;yeiOCRV8oYdVcXuT68zwld7wUoZGxBLymVZgQ+gzKX1t0Wk/4R4pegcenA5RDo00g77GctfJWZKk&#10;0umW4oLVPW4s1sfy7BSk25e17ffp5+kw86++4mMoeafU/d24fgIRcAx/YfjBj+hQRKaKz2S86BTE&#10;R8Lvjd7ycQ6iUjBfTEEWufzPXnwDAAD//wMAUEsBAi0AFAAGAAgAAAAhALaDOJL+AAAA4QEAABMA&#10;AAAAAAAAAAAAAAAAAAAAAFtDb250ZW50X1R5cGVzXS54bWxQSwECLQAUAAYACAAAACEAOP0h/9YA&#10;AACUAQAACwAAAAAAAAAAAAAAAAAvAQAAX3JlbHMvLnJlbHNQSwECLQAUAAYACAAAACEAgqk0ixIC&#10;AAAhBAAADgAAAAAAAAAAAAAAAAAuAgAAZHJzL2Uyb0RvYy54bWxQSwECLQAUAAYACAAAACEAqVlQ&#10;HNoAAAADAQAADwAAAAAAAAAAAAAAAABsBAAAZHJzL2Rvd25yZXYueG1sUEsFBgAAAAAEAAQA8wAA&#10;AHMFAAAAAA==&#10;" filled="f" stroked="f">
              <v:textbox style="mso-fit-shape-to-text:t" inset="20pt,0,0,15pt">
                <w:txbxContent>
                  <w:p w14:paraId="2653199D" w14:textId="5D0A664A"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v:textbox>
              <w10:wrap anchorx="page" anchory="page"/>
            </v:shape>
          </w:pict>
        </mc:Fallback>
      </mc:AlternateContent>
    </w:r>
    <w:sdt>
      <w:sdtPr>
        <w:id w:val="64448128"/>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w:t>
        </w:r>
        <w:r w:rsidR="00746EFF"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22A562" w14:textId="6597A647" w:rsidR="00CC5760" w:rsidRDefault="00CC5760">
    <w:pPr>
      <w:pStyle w:val="Footer"/>
    </w:pPr>
    <w:r>
      <w:rPr>
        <w:noProof/>
      </w:rPr>
      <mc:AlternateContent>
        <mc:Choice Requires="wps">
          <w:drawing>
            <wp:anchor distT="0" distB="0" distL="0" distR="0" simplePos="0" relativeHeight="251658244" behindDoc="0" locked="0" layoutInCell="1" allowOverlap="1" wp14:anchorId="05D2DDFE" wp14:editId="185B7C07">
              <wp:simplePos x="904875" y="9982200"/>
              <wp:positionH relativeFrom="page">
                <wp:align>left</wp:align>
              </wp:positionH>
              <wp:positionV relativeFrom="page">
                <wp:align>bottom</wp:align>
              </wp:positionV>
              <wp:extent cx="600075" cy="368935"/>
              <wp:effectExtent l="0" t="0" r="9525" b="0"/>
              <wp:wrapNone/>
              <wp:docPr id="553326443" name="Text Box 1"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38F08771" w14:textId="7E88D95B"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5D2DDFE" id="_x0000_t202" coordsize="21600,21600" o:spt="202" path="m,l,21600r21600,l21600,xe">
              <v:stroke joinstyle="miter"/>
              <v:path gradientshapeok="t" o:connecttype="rect"/>
            </v:shapetype>
            <v:shape id="Text Box 1" o:spid="_x0000_s1028" type="#_x0000_t202" alt="Public" style="position:absolute;margin-left:0;margin-top:0;width:47.25pt;height:29.05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P8fJFA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lXQyTL+F6ohLOej59pavGmy9Zj48MYcE4x4o&#10;2vCIh1TQlhROFiU1uN/v+WM+4o5RSloUTEkNKpoS9dMgH5PpV0QBBZZuaLjB2CZjfJNPY9zs9R2g&#10;Fsf4LCxPZkwOajClA/2Cml7GbhhihmPPkm4H8y708sU3wcVymZJQS5aFtdlYHktHzCKgz90Lc/aE&#10;ekC6HmCQFCvegN/nxj+9Xe4DUpCYifj2aJ5gRx0mbk9vJgr99T1lXV724g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DTP8fJ&#10;FAIAACEEAAAOAAAAAAAAAAAAAAAAAC4CAABkcnMvZTJvRG9jLnhtbFBLAQItABQABgAIAAAAIQCp&#10;WVAc2gAAAAMBAAAPAAAAAAAAAAAAAAAAAG4EAABkcnMvZG93bnJldi54bWxQSwUGAAAAAAQABADz&#10;AAAAdQUAAAAA&#10;" filled="f" stroked="f">
              <v:textbox style="mso-fit-shape-to-text:t" inset="20pt,0,0,15pt">
                <w:txbxContent>
                  <w:p w14:paraId="38F08771" w14:textId="7E88D95B"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3D911" w14:textId="5CDF7342" w:rsidR="00746EFF" w:rsidRPr="00CC6259" w:rsidRDefault="00CC5760" w:rsidP="00C3103B">
    <w:pPr>
      <w:pStyle w:val="Bullet"/>
      <w:jc w:val="center"/>
    </w:pPr>
    <w:r>
      <w:rPr>
        <w:noProof/>
      </w:rPr>
      <mc:AlternateContent>
        <mc:Choice Requires="wps">
          <w:drawing>
            <wp:anchor distT="0" distB="0" distL="0" distR="0" simplePos="0" relativeHeight="251658241" behindDoc="0" locked="0" layoutInCell="1" allowOverlap="1" wp14:anchorId="03558BD3" wp14:editId="4E101005">
              <wp:simplePos x="904875" y="9982200"/>
              <wp:positionH relativeFrom="page">
                <wp:align>left</wp:align>
              </wp:positionH>
              <wp:positionV relativeFrom="page">
                <wp:align>bottom</wp:align>
              </wp:positionV>
              <wp:extent cx="600075" cy="368935"/>
              <wp:effectExtent l="0" t="0" r="9525" b="0"/>
              <wp:wrapNone/>
              <wp:docPr id="340667588" name="Text Box 4"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26619B97" w14:textId="099AA56F"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3558BD3" id="_x0000_t202" coordsize="21600,21600" o:spt="202" path="m,l,21600r21600,l21600,xe">
              <v:stroke joinstyle="miter"/>
              <v:path gradientshapeok="t" o:connecttype="rect"/>
            </v:shapetype>
            <v:shape id="Text Box 4" o:spid="_x0000_s1029" type="#_x0000_t202" alt="Public" style="position:absolute;left:0;text-align:left;margin-left:0;margin-top:0;width:47.25pt;height:29.05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EZBEwIAACEEAAAOAAAAZHJzL2Uyb0RvYy54bWysU99v2jAQfp+0/8Hy+0igg7URoWKtmCah&#10;thKd+mwcm0SyfZZtSNhfv7NDoOv6VO3FOd9d7sf3fZ7fdlqRg3C+AVPS8SinRBgOVWN2Jf31vPpy&#10;TYkPzFRMgRElPQpPbxefP81bW4gJ1KAq4QgWMb5obUnrEGyRZZ7XQjM/AisMBiU4zQJe3S6rHGux&#10;ulbZJM9nWQuusg648B69932QLlJ9KQUPj1J6EYgqKc4W0unSuY1ntpizYueYrRt+GoN9YArNGoNN&#10;z6XuWWBk75p/SumGO/Agw4iDzkDKhou0A24zzt9ss6mZFWkXBMfbM0z+/5XlD4eNfXIkdN+hQwIj&#10;IK31hUdn3KeTTscvTkowjhAez7CJLhCOzlme59+mlHAMXc2ub66msUp2+dk6H34I0CQaJXXISgKL&#10;HdY+9KlDSuxlYNUolZhR5i8H1oye7DJhtEK37UhTYfNh+i1UR1zKQc+3t3zVYOs18+GJOSQY90DR&#10;hkc8pIK2pHCyKKnB/X7PH/MRd4xS0qJgSmpQ0ZSonwb5mEy/IgoosHRDww3GNhnjm3wa42av7wC1&#10;OMZnYXkyY3JQgykd6BfU9DJ2wxAzHHuWdDuYd6GXL74JLpbLlIRasiyszcbyWDpiFgF97l6YsyfU&#10;A9L1AIOkWPEG/D43/untch+QgsRMxLdH8wQ76jBxe3ozUeiv7ynr8rIXfwAAAP//AwBQSwMEFAAG&#10;AAgAAAAhAKlZUBzaAAAAAwEAAA8AAABkcnMvZG93bnJldi54bWxMj8FOwzAQRO9I/IO1SNyo04pG&#10;bYhTVW1BXAlI5ejE2zhqvJvGbhv+HsMFLiuNZjTzNl+NrhMXHHzLpGA6SUAg1WxaahR8vD8/LED4&#10;oMnojgkVfKGHVXF7k+vM8JXe8FKGRsQS8plWYEPoMyl9bdFpP+EeKXoHHpwOUQ6NNIO+xnLXyVmS&#10;pNLpluKC1T1uLNbH8uwUpNuXte336efpMPOvvuJjKHmn1P3duH4CEXAMf2H4wY/oUESmis9kvOgU&#10;xEfC743e8nEOolIwX0xBFrn8z158AwAA//8DAFBLAQItABQABgAIAAAAIQC2gziS/gAAAOEBAAAT&#10;AAAAAAAAAAAAAAAAAAAAAABbQ29udGVudF9UeXBlc10ueG1sUEsBAi0AFAAGAAgAAAAhADj9If/W&#10;AAAAlAEAAAsAAAAAAAAAAAAAAAAALwEAAF9yZWxzLy5yZWxzUEsBAi0AFAAGAAgAAAAhACOwRkET&#10;AgAAIQQAAA4AAAAAAAAAAAAAAAAALgIAAGRycy9lMm9Eb2MueG1sUEsBAi0AFAAGAAgAAAAhAKlZ&#10;UBzaAAAAAwEAAA8AAAAAAAAAAAAAAAAAbQQAAGRycy9kb3ducmV2LnhtbFBLBQYAAAAABAAEAPMA&#10;AAB0BQAAAAA=&#10;" filled="f" stroked="f">
              <v:textbox style="mso-fit-shape-to-text:t" inset="20pt,0,0,15pt">
                <w:txbxContent>
                  <w:p w14:paraId="26619B97" w14:textId="099AA56F"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v:textbox>
              <w10:wrap anchorx="page" anchory="page"/>
            </v:shape>
          </w:pict>
        </mc:Fallback>
      </mc:AlternateContent>
    </w:r>
    <w:sdt>
      <w:sdtPr>
        <w:id w:val="32442889"/>
        <w:docPartObj>
          <w:docPartGallery w:val="Page Numbers (Bottom of Page)"/>
          <w:docPartUnique/>
        </w:docPartObj>
      </w:sdtPr>
      <w:sdtContent>
        <w:r w:rsidR="00746EFF" w:rsidRPr="00F672B1">
          <w:rPr>
            <w:rFonts w:asciiTheme="minorHAnsi" w:hAnsiTheme="minorHAnsi"/>
          </w:rPr>
          <w:fldChar w:fldCharType="begin"/>
        </w:r>
        <w:r w:rsidR="00746EFF" w:rsidRPr="00F672B1">
          <w:rPr>
            <w:rFonts w:asciiTheme="minorHAnsi" w:hAnsiTheme="minorHAnsi"/>
          </w:rPr>
          <w:instrText xml:space="preserve"> PAGE   \* MERGEFORMAT </w:instrText>
        </w:r>
        <w:r w:rsidR="00746EFF" w:rsidRPr="00F672B1">
          <w:rPr>
            <w:rFonts w:asciiTheme="minorHAnsi" w:hAnsiTheme="minorHAnsi"/>
          </w:rPr>
          <w:fldChar w:fldCharType="separate"/>
        </w:r>
        <w:r w:rsidR="005520E5">
          <w:rPr>
            <w:rFonts w:asciiTheme="minorHAnsi" w:hAnsiTheme="minorHAnsi"/>
            <w:noProof/>
          </w:rPr>
          <w:t>6</w:t>
        </w:r>
        <w:r w:rsidR="00746EFF" w:rsidRPr="00F672B1">
          <w:rPr>
            <w:rFonts w:asciiTheme="minorHAnsi" w:hAnsiTheme="minorHAnsi"/>
          </w:rP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3EAA67" w14:textId="0C5E2B01" w:rsidR="00746EFF" w:rsidRPr="00DE06E5" w:rsidRDefault="00CC5760" w:rsidP="00F934BA">
    <w:pPr>
      <w:pStyle w:val="Footer"/>
      <w:jc w:val="center"/>
    </w:pPr>
    <w:r>
      <w:rPr>
        <w:noProof/>
      </w:rPr>
      <mc:AlternateContent>
        <mc:Choice Requires="wps">
          <w:drawing>
            <wp:anchor distT="0" distB="0" distL="0" distR="0" simplePos="0" relativeHeight="251658242" behindDoc="0" locked="0" layoutInCell="1" allowOverlap="1" wp14:anchorId="13A48AE6" wp14:editId="61CBBA80">
              <wp:simplePos x="635" y="635"/>
              <wp:positionH relativeFrom="page">
                <wp:align>left</wp:align>
              </wp:positionH>
              <wp:positionV relativeFrom="page">
                <wp:align>bottom</wp:align>
              </wp:positionV>
              <wp:extent cx="600075" cy="368935"/>
              <wp:effectExtent l="0" t="0" r="9525" b="0"/>
              <wp:wrapNone/>
              <wp:docPr id="159510047" name="Text Box 5" descr="Public">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0075" cy="368935"/>
                      </a:xfrm>
                      <a:prstGeom prst="rect">
                        <a:avLst/>
                      </a:prstGeom>
                      <a:noFill/>
                      <a:ln>
                        <a:noFill/>
                      </a:ln>
                    </wps:spPr>
                    <wps:txbx>
                      <w:txbxContent>
                        <w:p w14:paraId="7ED810AA" w14:textId="42043727"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3A48AE6" id="_x0000_t202" coordsize="21600,21600" o:spt="202" path="m,l,21600r21600,l21600,xe">
              <v:stroke joinstyle="miter"/>
              <v:path gradientshapeok="t" o:connecttype="rect"/>
            </v:shapetype>
            <v:shape id="Text Box 5" o:spid="_x0000_s1030" type="#_x0000_t202" alt="Public" style="position:absolute;left:0;text-align:left;margin-left:0;margin-top:0;width:47.25pt;height:29.05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EyBMFAIAACEEAAAOAAAAZHJzL2Uyb0RvYy54bWysU99v2jAQfp+0/8Hy+0ighbURoWKtmCah&#10;thKd+mwcm0SyfZZtSNhfv7NDYOv2VPXFOd9d7sf3fZ7fdVqRg3C+AVPS8SinRBgOVWN2Jf35svpy&#10;Q4kPzFRMgRElPQpP7xafP81bW4gJ1KAq4QgWMb5obUnrEGyRZZ7XQjM/AisMBiU4zQJe3S6rHGux&#10;ulbZJM9nWQuusg648B69D32QLlJ9KQUPT1J6EYgqKc4W0unSuY1ntpizYueYrRt+GoO9YwrNGoNN&#10;z6UeWGBk75p/SumGO/Agw4iDzkDKhou0A24zzt9ss6mZFWkXBMfbM0z+48ryx8PGPjsSum/QIYER&#10;kNb6wqMz7tNJp+MXJyUYRwiPZ9hEFwhH5yzP869TSjiGrmY3t1fTWCW7/GydD98FaBKNkjpkJYHF&#10;Dmsf+tQhJfYysGqUSswo85cDa0ZPdpkwWqHbdqSpSno9TL+F6ohLOej59pavGmy9Zj48M4cE4x4o&#10;2vCEh1TQlhROFiU1uF//88d8xB2jlLQomJIaVDQl6odBPibTa0QBBZZuaLjB2CZjfJtPY9zs9T2g&#10;Fsf4LCxPZkwOajClA/2Kml7GbhhihmPPkm4H8z708sU3wcVymZJQS5aFtdlYHktHzCKgL90rc/aE&#10;ekC6HmGQFCvegN/nxj+9Xe4DUpCYifj2aJ5gRx0mbk9vJgr9z3vKurzsxW8AAAD//wMAUEsDBBQA&#10;BgAIAAAAIQCpWVAc2gAAAAMBAAAPAAAAZHJzL2Rvd25yZXYueG1sTI/BTsMwEETvSPyDtUjcqNOK&#10;Rm2IU1VtQVwJSOXoxNs4arybxm4b/h7DBS4rjWY08zZfja4TFxx8y6RgOklAINVsWmoUfLw/PyxA&#10;+KDJ6I4JFXyhh1Vxe5PrzPCV3vBShkbEEvKZVmBD6DMpfW3RaT/hHil6Bx6cDlEOjTSDvsZy18lZ&#10;kqTS6ZbigtU9bizWx/LsFKTbl7Xt9+nn6TDzr77iYyh5p9T93bh+AhFwDH9h+MGP6FBEporPZLzo&#10;FMRHwu+N3vJxDqJSMF9MQRa5/M9efAMAAP//AwBQSwECLQAUAAYACAAAACEAtoM4kv4AAADhAQAA&#10;EwAAAAAAAAAAAAAAAAAAAAAAW0NvbnRlbnRfVHlwZXNdLnhtbFBLAQItABQABgAIAAAAIQA4/SH/&#10;1gAAAJQBAAALAAAAAAAAAAAAAAAAAC8BAABfcmVscy8ucmVsc1BLAQItABQABgAIAAAAIQBxEyBM&#10;FAIAACEEAAAOAAAAAAAAAAAAAAAAAC4CAABkcnMvZTJvRG9jLnhtbFBLAQItABQABgAIAAAAIQCp&#10;WVAc2gAAAAMBAAAPAAAAAAAAAAAAAAAAAG4EAABkcnMvZG93bnJldi54bWxQSwUGAAAAAAQABADz&#10;AAAAdQUAAAAA&#10;" filled="f" stroked="f">
              <v:textbox style="mso-fit-shape-to-text:t" inset="20pt,0,0,15pt">
                <w:txbxContent>
                  <w:p w14:paraId="7ED810AA" w14:textId="42043727" w:rsidR="00CC5760" w:rsidRPr="00CC5760" w:rsidRDefault="00CC5760" w:rsidP="00CC5760">
                    <w:pPr>
                      <w:spacing w:after="0"/>
                      <w:rPr>
                        <w:rFonts w:ascii="Aptos" w:eastAsia="Aptos" w:hAnsi="Aptos" w:cs="Aptos"/>
                        <w:noProof/>
                        <w:color w:val="008000"/>
                        <w:sz w:val="20"/>
                        <w:szCs w:val="20"/>
                      </w:rPr>
                    </w:pPr>
                    <w:r w:rsidRPr="00CC5760">
                      <w:rPr>
                        <w:rFonts w:ascii="Aptos" w:eastAsia="Aptos" w:hAnsi="Aptos" w:cs="Aptos"/>
                        <w:noProof/>
                        <w:color w:val="008000"/>
                        <w:sz w:val="20"/>
                        <w:szCs w:val="20"/>
                      </w:rPr>
                      <w:t>Public</w:t>
                    </w:r>
                  </w:p>
                </w:txbxContent>
              </v:textbox>
              <w10:wrap anchorx="page" anchory="page"/>
            </v:shape>
          </w:pict>
        </mc:Fallback>
      </mc:AlternateContent>
    </w:r>
    <w:sdt>
      <w:sdtPr>
        <w:id w:val="64448130"/>
        <w:docPartObj>
          <w:docPartGallery w:val="Page Numbers (Bottom of Page)"/>
          <w:docPartUnique/>
        </w:docPartObj>
      </w:sdtPr>
      <w:sdtContent>
        <w:r w:rsidR="00746EFF" w:rsidRPr="00DE06E5">
          <w:rPr>
            <w:rFonts w:asciiTheme="minorHAnsi" w:hAnsiTheme="minorHAnsi"/>
          </w:rPr>
          <w:fldChar w:fldCharType="begin"/>
        </w:r>
        <w:r w:rsidR="00746EFF" w:rsidRPr="00DE06E5">
          <w:rPr>
            <w:rFonts w:asciiTheme="minorHAnsi" w:hAnsiTheme="minorHAnsi"/>
          </w:rPr>
          <w:instrText xml:space="preserve"> PAGE   \* MERGEFORMAT </w:instrText>
        </w:r>
        <w:r w:rsidR="00746EFF" w:rsidRPr="00DE06E5">
          <w:rPr>
            <w:rFonts w:asciiTheme="minorHAnsi" w:hAnsiTheme="minorHAnsi"/>
          </w:rPr>
          <w:fldChar w:fldCharType="separate"/>
        </w:r>
        <w:r w:rsidR="005520E5" w:rsidRPr="005520E5">
          <w:rPr>
            <w:rFonts w:ascii="Times New Roman" w:hAnsi="Times New Roman"/>
            <w:noProof/>
          </w:rPr>
          <w:t>20</w:t>
        </w:r>
        <w:r w:rsidR="00746EFF" w:rsidRPr="00DE06E5">
          <w:rPr>
            <w:rFonts w:asciiTheme="minorHAnsi" w:hAnsiTheme="minorHAnsi"/>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F95D1F" w14:textId="77777777" w:rsidR="007C4388" w:rsidRDefault="007C4388" w:rsidP="003C0FB1">
      <w:r>
        <w:separator/>
      </w:r>
    </w:p>
  </w:footnote>
  <w:footnote w:type="continuationSeparator" w:id="0">
    <w:p w14:paraId="2E251538" w14:textId="77777777" w:rsidR="007C4388" w:rsidRDefault="007C4388" w:rsidP="003C0FB1">
      <w:r>
        <w:continuationSeparator/>
      </w:r>
    </w:p>
  </w:footnote>
  <w:footnote w:type="continuationNotice" w:id="1">
    <w:p w14:paraId="5E0B71DA" w14:textId="77777777" w:rsidR="007C4388" w:rsidRDefault="007C438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15C5602A" w:rsidR="00746EFF" w:rsidRPr="00F672B1" w:rsidRDefault="00A76E64"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D2623A1"/>
    <w:multiLevelType w:val="multilevel"/>
    <w:tmpl w:val="12C46F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D6F7A9E"/>
    <w:multiLevelType w:val="hybridMultilevel"/>
    <w:tmpl w:val="1CF68C7E"/>
    <w:lvl w:ilvl="0" w:tplc="F160A1AE">
      <w:numFmt w:val="bullet"/>
      <w:lvlText w:val=""/>
      <w:lvlJc w:val="left"/>
      <w:pPr>
        <w:ind w:left="720" w:hanging="360"/>
      </w:pPr>
      <w:rPr>
        <w:rFonts w:ascii="Symbol" w:eastAsia="Calibri" w:hAnsi="Symbol"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747398B"/>
    <w:multiLevelType w:val="hybridMultilevel"/>
    <w:tmpl w:val="ADA41798"/>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9"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1A6F3FF5"/>
    <w:multiLevelType w:val="multilevel"/>
    <w:tmpl w:val="DFD8F9BC"/>
    <w:lvl w:ilvl="0">
      <w:start w:val="1"/>
      <w:numFmt w:val="decimal"/>
      <w:pStyle w:val="AltL1"/>
      <w:lvlText w:val="%1."/>
      <w:lvlJc w:val="left"/>
      <w:pPr>
        <w:tabs>
          <w:tab w:val="left" w:pos="720"/>
        </w:tabs>
        <w:ind w:left="720" w:hanging="720"/>
      </w:pPr>
      <w:rPr>
        <w:b w:val="0"/>
        <w:i w:val="0"/>
      </w:rPr>
    </w:lvl>
    <w:lvl w:ilvl="1">
      <w:start w:val="1"/>
      <w:numFmt w:val="decimal"/>
      <w:pStyle w:val="AltL2"/>
      <w:lvlText w:val="%1.%2"/>
      <w:lvlJc w:val="left"/>
      <w:pPr>
        <w:tabs>
          <w:tab w:val="left" w:pos="720"/>
        </w:tabs>
        <w:ind w:left="720" w:hanging="720"/>
      </w:pPr>
      <w:rPr>
        <w:b w:val="0"/>
        <w:i w:val="0"/>
      </w:rPr>
    </w:lvl>
    <w:lvl w:ilvl="2">
      <w:start w:val="1"/>
      <w:numFmt w:val="lowerLetter"/>
      <w:pStyle w:val="AltL3"/>
      <w:lvlText w:val="(%3)"/>
      <w:lvlJc w:val="left"/>
      <w:pPr>
        <w:tabs>
          <w:tab w:val="left" w:pos="1440"/>
        </w:tabs>
        <w:ind w:left="1440" w:hanging="720"/>
      </w:pPr>
    </w:lvl>
    <w:lvl w:ilvl="3">
      <w:start w:val="1"/>
      <w:numFmt w:val="lowerRoman"/>
      <w:pStyle w:val="AltL4"/>
      <w:lvlText w:val="(%4)"/>
      <w:lvlJc w:val="left"/>
      <w:pPr>
        <w:tabs>
          <w:tab w:val="left" w:pos="2160"/>
        </w:tabs>
        <w:ind w:left="2160" w:hanging="720"/>
      </w:pPr>
    </w:lvl>
    <w:lvl w:ilvl="4">
      <w:start w:val="1"/>
      <w:numFmt w:val="upperLetter"/>
      <w:lvlText w:val="(%5)"/>
      <w:lvlJc w:val="left"/>
      <w:pPr>
        <w:tabs>
          <w:tab w:val="left" w:pos="2880"/>
        </w:tabs>
        <w:ind w:left="2880" w:hanging="720"/>
      </w:pPr>
    </w:lvl>
    <w:lvl w:ilvl="5">
      <w:start w:val="1"/>
      <w:numFmt w:val="upperRoman"/>
      <w:lvlText w:val="%6."/>
      <w:lvlJc w:val="left"/>
      <w:pPr>
        <w:tabs>
          <w:tab w:val="left" w:pos="3600"/>
        </w:tabs>
        <w:ind w:left="3600" w:hanging="720"/>
      </w:pPr>
    </w:lvl>
    <w:lvl w:ilvl="6">
      <w:start w:val="1"/>
      <w:numFmt w:val="none"/>
      <w:lvlRestart w:val="0"/>
      <w:suff w:val="nothing"/>
      <w:lvlText w:val=""/>
      <w:lvlJc w:val="left"/>
    </w:lvl>
    <w:lvl w:ilvl="7">
      <w:start w:val="1"/>
      <w:numFmt w:val="none"/>
      <w:lvlRestart w:val="0"/>
      <w:suff w:val="nothing"/>
      <w:lvlText w:val=""/>
      <w:lvlJc w:val="left"/>
    </w:lvl>
    <w:lvl w:ilvl="8">
      <w:start w:val="1"/>
      <w:numFmt w:val="none"/>
      <w:lvlRestart w:val="0"/>
      <w:suff w:val="nothing"/>
      <w:lvlText w:val=""/>
      <w:lvlJc w:val="left"/>
    </w:lvl>
  </w:abstractNum>
  <w:abstractNum w:abstractNumId="12" w15:restartNumberingAfterBreak="0">
    <w:nsid w:val="1F140CF9"/>
    <w:multiLevelType w:val="hybridMultilevel"/>
    <w:tmpl w:val="9A7E5D3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26473D3D"/>
    <w:multiLevelType w:val="multilevel"/>
    <w:tmpl w:val="1CF4FF08"/>
    <w:lvl w:ilvl="0">
      <w:start w:val="6"/>
      <w:numFmt w:val="decimal"/>
      <w:lvlText w:val="%1"/>
      <w:lvlJc w:val="left"/>
      <w:pPr>
        <w:ind w:left="480" w:hanging="480"/>
      </w:pPr>
    </w:lvl>
    <w:lvl w:ilvl="1">
      <w:start w:val="2"/>
      <w:numFmt w:val="decimal"/>
      <w:lvlText w:val="%1.%2"/>
      <w:lvlJc w:val="left"/>
      <w:pPr>
        <w:ind w:left="1260" w:hanging="480"/>
      </w:pPr>
    </w:lvl>
    <w:lvl w:ilvl="2">
      <w:start w:val="1"/>
      <w:numFmt w:val="decimal"/>
      <w:lvlText w:val="%1.%2.%3"/>
      <w:lvlJc w:val="left"/>
      <w:pPr>
        <w:ind w:left="2280" w:hanging="720"/>
      </w:pPr>
    </w:lvl>
    <w:lvl w:ilvl="3">
      <w:start w:val="1"/>
      <w:numFmt w:val="decimal"/>
      <w:lvlText w:val="%1.%2.%3.%4"/>
      <w:lvlJc w:val="left"/>
      <w:pPr>
        <w:ind w:left="3060" w:hanging="720"/>
      </w:pPr>
    </w:lvl>
    <w:lvl w:ilvl="4">
      <w:start w:val="1"/>
      <w:numFmt w:val="decimal"/>
      <w:lvlText w:val="%1.%2.%3.%4.%5"/>
      <w:lvlJc w:val="left"/>
      <w:pPr>
        <w:ind w:left="4200" w:hanging="1080"/>
      </w:pPr>
    </w:lvl>
    <w:lvl w:ilvl="5">
      <w:start w:val="1"/>
      <w:numFmt w:val="decimal"/>
      <w:lvlText w:val="%1.%2.%3.%4.%5.%6"/>
      <w:lvlJc w:val="left"/>
      <w:pPr>
        <w:ind w:left="4980" w:hanging="1080"/>
      </w:pPr>
    </w:lvl>
    <w:lvl w:ilvl="6">
      <w:start w:val="1"/>
      <w:numFmt w:val="decimal"/>
      <w:lvlText w:val="%1.%2.%3.%4.%5.%6.%7"/>
      <w:lvlJc w:val="left"/>
      <w:pPr>
        <w:ind w:left="6120" w:hanging="1440"/>
      </w:pPr>
    </w:lvl>
    <w:lvl w:ilvl="7">
      <w:start w:val="1"/>
      <w:numFmt w:val="decimal"/>
      <w:lvlText w:val="%1.%2.%3.%4.%5.%6.%7.%8"/>
      <w:lvlJc w:val="left"/>
      <w:pPr>
        <w:ind w:left="6900" w:hanging="1440"/>
      </w:pPr>
    </w:lvl>
    <w:lvl w:ilvl="8">
      <w:start w:val="1"/>
      <w:numFmt w:val="decimal"/>
      <w:lvlText w:val="%1.%2.%3.%4.%5.%6.%7.%8.%9"/>
      <w:lvlJc w:val="left"/>
      <w:pPr>
        <w:ind w:left="8040" w:hanging="1800"/>
      </w:pPr>
    </w:lvl>
  </w:abstractNum>
  <w:abstractNum w:abstractNumId="16"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8" w15:restartNumberingAfterBreak="0">
    <w:nsid w:val="34E27EB3"/>
    <w:multiLevelType w:val="hybridMultilevel"/>
    <w:tmpl w:val="5E86BA7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0" w15:restartNumberingAfterBreak="0">
    <w:nsid w:val="3AD84383"/>
    <w:multiLevelType w:val="hybridMultilevel"/>
    <w:tmpl w:val="6570FC0A"/>
    <w:lvl w:ilvl="0" w:tplc="14090001">
      <w:start w:val="1"/>
      <w:numFmt w:val="bullet"/>
      <w:lvlText w:val=""/>
      <w:lvlJc w:val="left"/>
      <w:pPr>
        <w:ind w:left="360" w:hanging="360"/>
      </w:pPr>
      <w:rPr>
        <w:rFonts w:ascii="Symbol" w:hAnsi="Symbol" w:hint="default"/>
      </w:rPr>
    </w:lvl>
    <w:lvl w:ilvl="1" w:tplc="14090003">
      <w:start w:val="1"/>
      <w:numFmt w:val="bullet"/>
      <w:lvlText w:val="o"/>
      <w:lvlJc w:val="left"/>
      <w:pPr>
        <w:ind w:left="1080" w:hanging="360"/>
      </w:pPr>
      <w:rPr>
        <w:rFonts w:ascii="Courier New" w:hAnsi="Courier New" w:cs="Courier New" w:hint="default"/>
      </w:rPr>
    </w:lvl>
    <w:lvl w:ilvl="2" w:tplc="14090005">
      <w:start w:val="1"/>
      <w:numFmt w:val="bullet"/>
      <w:lvlText w:val=""/>
      <w:lvlJc w:val="left"/>
      <w:pPr>
        <w:ind w:left="1800" w:hanging="360"/>
      </w:pPr>
      <w:rPr>
        <w:rFonts w:ascii="Wingdings" w:hAnsi="Wingdings" w:hint="default"/>
      </w:rPr>
    </w:lvl>
    <w:lvl w:ilvl="3" w:tplc="14090001">
      <w:start w:val="1"/>
      <w:numFmt w:val="bullet"/>
      <w:lvlText w:val=""/>
      <w:lvlJc w:val="left"/>
      <w:pPr>
        <w:ind w:left="2520" w:hanging="360"/>
      </w:pPr>
      <w:rPr>
        <w:rFonts w:ascii="Symbol" w:hAnsi="Symbol" w:hint="default"/>
      </w:rPr>
    </w:lvl>
    <w:lvl w:ilvl="4" w:tplc="14090003">
      <w:start w:val="1"/>
      <w:numFmt w:val="bullet"/>
      <w:lvlText w:val="o"/>
      <w:lvlJc w:val="left"/>
      <w:pPr>
        <w:ind w:left="3240" w:hanging="360"/>
      </w:pPr>
      <w:rPr>
        <w:rFonts w:ascii="Courier New" w:hAnsi="Courier New" w:cs="Courier New" w:hint="default"/>
      </w:rPr>
    </w:lvl>
    <w:lvl w:ilvl="5" w:tplc="14090005">
      <w:start w:val="1"/>
      <w:numFmt w:val="bullet"/>
      <w:lvlText w:val=""/>
      <w:lvlJc w:val="left"/>
      <w:pPr>
        <w:ind w:left="3960" w:hanging="360"/>
      </w:pPr>
      <w:rPr>
        <w:rFonts w:ascii="Wingdings" w:hAnsi="Wingdings" w:hint="default"/>
      </w:rPr>
    </w:lvl>
    <w:lvl w:ilvl="6" w:tplc="14090001">
      <w:start w:val="1"/>
      <w:numFmt w:val="bullet"/>
      <w:lvlText w:val=""/>
      <w:lvlJc w:val="left"/>
      <w:pPr>
        <w:ind w:left="4680" w:hanging="360"/>
      </w:pPr>
      <w:rPr>
        <w:rFonts w:ascii="Symbol" w:hAnsi="Symbol" w:hint="default"/>
      </w:rPr>
    </w:lvl>
    <w:lvl w:ilvl="7" w:tplc="14090003">
      <w:start w:val="1"/>
      <w:numFmt w:val="bullet"/>
      <w:lvlText w:val="o"/>
      <w:lvlJc w:val="left"/>
      <w:pPr>
        <w:ind w:left="5400" w:hanging="360"/>
      </w:pPr>
      <w:rPr>
        <w:rFonts w:ascii="Courier New" w:hAnsi="Courier New" w:cs="Courier New" w:hint="default"/>
      </w:rPr>
    </w:lvl>
    <w:lvl w:ilvl="8" w:tplc="14090005">
      <w:start w:val="1"/>
      <w:numFmt w:val="bullet"/>
      <w:lvlText w:val=""/>
      <w:lvlJc w:val="left"/>
      <w:pPr>
        <w:ind w:left="6120" w:hanging="360"/>
      </w:pPr>
      <w:rPr>
        <w:rFonts w:ascii="Wingdings" w:hAnsi="Wingdings" w:hint="default"/>
      </w:rPr>
    </w:lvl>
  </w:abstractNum>
  <w:abstractNum w:abstractNumId="21"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2" w15:restartNumberingAfterBreak="0">
    <w:nsid w:val="456E0493"/>
    <w:multiLevelType w:val="hybridMultilevel"/>
    <w:tmpl w:val="85F6D518"/>
    <w:lvl w:ilvl="0" w:tplc="AF806DE6">
      <w:start w:val="1"/>
      <w:numFmt w:val="bullet"/>
      <w:lvlText w:val=""/>
      <w:lvlJc w:val="left"/>
      <w:pPr>
        <w:ind w:left="720" w:hanging="360"/>
      </w:pPr>
      <w:rPr>
        <w:rFonts w:ascii="Symbol" w:eastAsia="Symbol" w:hAnsi="Symbol" w:cs="Symbol"/>
      </w:rPr>
    </w:lvl>
    <w:lvl w:ilvl="1" w:tplc="B0ECB9A0">
      <w:start w:val="1"/>
      <w:numFmt w:val="bullet"/>
      <w:lvlText w:val="o"/>
      <w:lvlJc w:val="left"/>
      <w:pPr>
        <w:ind w:left="1440" w:hanging="360"/>
      </w:pPr>
      <w:rPr>
        <w:rFonts w:ascii="Courier New" w:eastAsia="Courier New" w:hAnsi="Courier New" w:cs="Courier New"/>
      </w:rPr>
    </w:lvl>
    <w:lvl w:ilvl="2" w:tplc="DB52937C">
      <w:start w:val="1"/>
      <w:numFmt w:val="bullet"/>
      <w:lvlText w:val=""/>
      <w:lvlJc w:val="left"/>
      <w:pPr>
        <w:ind w:left="2160" w:hanging="360"/>
      </w:pPr>
      <w:rPr>
        <w:rFonts w:ascii="Wingdings" w:eastAsia="Wingdings" w:hAnsi="Wingdings" w:cs="Wingdings"/>
      </w:rPr>
    </w:lvl>
    <w:lvl w:ilvl="3" w:tplc="9A785764">
      <w:start w:val="1"/>
      <w:numFmt w:val="bullet"/>
      <w:lvlText w:val=""/>
      <w:lvlJc w:val="left"/>
      <w:pPr>
        <w:ind w:left="2880" w:hanging="360"/>
      </w:pPr>
      <w:rPr>
        <w:rFonts w:ascii="Symbol" w:eastAsia="Symbol" w:hAnsi="Symbol" w:cs="Symbol"/>
      </w:rPr>
    </w:lvl>
    <w:lvl w:ilvl="4" w:tplc="05C6DDF0">
      <w:start w:val="1"/>
      <w:numFmt w:val="bullet"/>
      <w:lvlText w:val="o"/>
      <w:lvlJc w:val="left"/>
      <w:pPr>
        <w:ind w:left="3600" w:hanging="360"/>
      </w:pPr>
      <w:rPr>
        <w:rFonts w:ascii="Courier New" w:eastAsia="Courier New" w:hAnsi="Courier New" w:cs="Courier New"/>
      </w:rPr>
    </w:lvl>
    <w:lvl w:ilvl="5" w:tplc="C47C7704">
      <w:start w:val="1"/>
      <w:numFmt w:val="bullet"/>
      <w:lvlText w:val=""/>
      <w:lvlJc w:val="left"/>
      <w:pPr>
        <w:ind w:left="4320" w:hanging="360"/>
      </w:pPr>
      <w:rPr>
        <w:rFonts w:ascii="Wingdings" w:eastAsia="Wingdings" w:hAnsi="Wingdings" w:cs="Wingdings"/>
      </w:rPr>
    </w:lvl>
    <w:lvl w:ilvl="6" w:tplc="3260114C">
      <w:start w:val="1"/>
      <w:numFmt w:val="bullet"/>
      <w:lvlText w:val=""/>
      <w:lvlJc w:val="left"/>
      <w:pPr>
        <w:ind w:left="5040" w:hanging="360"/>
      </w:pPr>
      <w:rPr>
        <w:rFonts w:ascii="Symbol" w:eastAsia="Symbol" w:hAnsi="Symbol" w:cs="Symbol"/>
      </w:rPr>
    </w:lvl>
    <w:lvl w:ilvl="7" w:tplc="DFDC7972">
      <w:start w:val="1"/>
      <w:numFmt w:val="bullet"/>
      <w:lvlText w:val="o"/>
      <w:lvlJc w:val="left"/>
      <w:pPr>
        <w:ind w:left="5760" w:hanging="360"/>
      </w:pPr>
      <w:rPr>
        <w:rFonts w:ascii="Courier New" w:eastAsia="Courier New" w:hAnsi="Courier New" w:cs="Courier New"/>
      </w:rPr>
    </w:lvl>
    <w:lvl w:ilvl="8" w:tplc="70D2C21C">
      <w:start w:val="1"/>
      <w:numFmt w:val="bullet"/>
      <w:lvlText w:val=""/>
      <w:lvlJc w:val="left"/>
      <w:pPr>
        <w:ind w:left="6480" w:hanging="360"/>
      </w:pPr>
      <w:rPr>
        <w:rFonts w:ascii="Wingdings" w:eastAsia="Wingdings" w:hAnsi="Wingdings" w:cs="Wingdings"/>
      </w:rPr>
    </w:lvl>
  </w:abstractNum>
  <w:abstractNum w:abstractNumId="23"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4D6E4399"/>
    <w:multiLevelType w:val="hybridMultilevel"/>
    <w:tmpl w:val="06B0D8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E9D6E31"/>
    <w:multiLevelType w:val="multilevel"/>
    <w:tmpl w:val="5A1C3D9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2"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725747B3"/>
    <w:multiLevelType w:val="hybridMultilevel"/>
    <w:tmpl w:val="495A7412"/>
    <w:lvl w:ilvl="0" w:tplc="1809000F">
      <w:start w:val="1"/>
      <w:numFmt w:val="decimal"/>
      <w:lvlText w:val="%1."/>
      <w:lvlJc w:val="left"/>
      <w:pPr>
        <w:ind w:left="1920" w:hanging="360"/>
      </w:pPr>
    </w:lvl>
    <w:lvl w:ilvl="1" w:tplc="18090019" w:tentative="1">
      <w:start w:val="1"/>
      <w:numFmt w:val="lowerLetter"/>
      <w:lvlText w:val="%2."/>
      <w:lvlJc w:val="left"/>
      <w:pPr>
        <w:ind w:left="2640" w:hanging="360"/>
      </w:pPr>
    </w:lvl>
    <w:lvl w:ilvl="2" w:tplc="1809001B" w:tentative="1">
      <w:start w:val="1"/>
      <w:numFmt w:val="lowerRoman"/>
      <w:lvlText w:val="%3."/>
      <w:lvlJc w:val="right"/>
      <w:pPr>
        <w:ind w:left="3360" w:hanging="180"/>
      </w:pPr>
    </w:lvl>
    <w:lvl w:ilvl="3" w:tplc="1809000F" w:tentative="1">
      <w:start w:val="1"/>
      <w:numFmt w:val="decimal"/>
      <w:lvlText w:val="%4."/>
      <w:lvlJc w:val="left"/>
      <w:pPr>
        <w:ind w:left="4080" w:hanging="360"/>
      </w:pPr>
    </w:lvl>
    <w:lvl w:ilvl="4" w:tplc="18090019" w:tentative="1">
      <w:start w:val="1"/>
      <w:numFmt w:val="lowerLetter"/>
      <w:lvlText w:val="%5."/>
      <w:lvlJc w:val="left"/>
      <w:pPr>
        <w:ind w:left="4800" w:hanging="360"/>
      </w:pPr>
    </w:lvl>
    <w:lvl w:ilvl="5" w:tplc="1809001B" w:tentative="1">
      <w:start w:val="1"/>
      <w:numFmt w:val="lowerRoman"/>
      <w:lvlText w:val="%6."/>
      <w:lvlJc w:val="right"/>
      <w:pPr>
        <w:ind w:left="5520" w:hanging="180"/>
      </w:pPr>
    </w:lvl>
    <w:lvl w:ilvl="6" w:tplc="1809000F" w:tentative="1">
      <w:start w:val="1"/>
      <w:numFmt w:val="decimal"/>
      <w:lvlText w:val="%7."/>
      <w:lvlJc w:val="left"/>
      <w:pPr>
        <w:ind w:left="6240" w:hanging="360"/>
      </w:pPr>
    </w:lvl>
    <w:lvl w:ilvl="7" w:tplc="18090019" w:tentative="1">
      <w:start w:val="1"/>
      <w:numFmt w:val="lowerLetter"/>
      <w:lvlText w:val="%8."/>
      <w:lvlJc w:val="left"/>
      <w:pPr>
        <w:ind w:left="6960" w:hanging="360"/>
      </w:pPr>
    </w:lvl>
    <w:lvl w:ilvl="8" w:tplc="1809001B" w:tentative="1">
      <w:start w:val="1"/>
      <w:numFmt w:val="lowerRoman"/>
      <w:lvlText w:val="%9."/>
      <w:lvlJc w:val="right"/>
      <w:pPr>
        <w:ind w:left="7680" w:hanging="180"/>
      </w:pPr>
    </w:lvl>
  </w:abstractNum>
  <w:abstractNum w:abstractNumId="34" w15:restartNumberingAfterBreak="0">
    <w:nsid w:val="78076E12"/>
    <w:multiLevelType w:val="hybridMultilevel"/>
    <w:tmpl w:val="0C18462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7BC44EBA"/>
    <w:multiLevelType w:val="hybridMultilevel"/>
    <w:tmpl w:val="058662FC"/>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7"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8"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579248936">
    <w:abstractNumId w:val="27"/>
  </w:num>
  <w:num w:numId="2" w16cid:durableId="158273457">
    <w:abstractNumId w:val="38"/>
  </w:num>
  <w:num w:numId="3" w16cid:durableId="911500942">
    <w:abstractNumId w:val="29"/>
  </w:num>
  <w:num w:numId="4" w16cid:durableId="1403485161">
    <w:abstractNumId w:val="6"/>
  </w:num>
  <w:num w:numId="5" w16cid:durableId="266620066">
    <w:abstractNumId w:val="37"/>
  </w:num>
  <w:num w:numId="6" w16cid:durableId="92631063">
    <w:abstractNumId w:val="13"/>
  </w:num>
  <w:num w:numId="7" w16cid:durableId="1482843535">
    <w:abstractNumId w:val="2"/>
  </w:num>
  <w:num w:numId="8" w16cid:durableId="1880699613">
    <w:abstractNumId w:val="3"/>
  </w:num>
  <w:num w:numId="9" w16cid:durableId="358315862">
    <w:abstractNumId w:val="9"/>
  </w:num>
  <w:num w:numId="10" w16cid:durableId="1311404410">
    <w:abstractNumId w:val="35"/>
  </w:num>
  <w:num w:numId="11" w16cid:durableId="44109362">
    <w:abstractNumId w:val="14"/>
  </w:num>
  <w:num w:numId="12" w16cid:durableId="2095465949">
    <w:abstractNumId w:val="24"/>
  </w:num>
  <w:num w:numId="13" w16cid:durableId="1690642402">
    <w:abstractNumId w:val="26"/>
  </w:num>
  <w:num w:numId="14" w16cid:durableId="369426929">
    <w:abstractNumId w:val="21"/>
  </w:num>
  <w:num w:numId="15" w16cid:durableId="2081556756">
    <w:abstractNumId w:val="32"/>
  </w:num>
  <w:num w:numId="16" w16cid:durableId="34964996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06478796">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1954744">
    <w:abstractNumId w:val="10"/>
  </w:num>
  <w:num w:numId="19" w16cid:durableId="257101724">
    <w:abstractNumId w:val="30"/>
  </w:num>
  <w:num w:numId="20" w16cid:durableId="485706880">
    <w:abstractNumId w:val="23"/>
  </w:num>
  <w:num w:numId="21" w16cid:durableId="378285805">
    <w:abstractNumId w:val="19"/>
  </w:num>
  <w:num w:numId="22" w16cid:durableId="778331459">
    <w:abstractNumId w:val="31"/>
  </w:num>
  <w:num w:numId="23" w16cid:durableId="2053532008">
    <w:abstractNumId w:val="1"/>
  </w:num>
  <w:num w:numId="24" w16cid:durableId="792553287">
    <w:abstractNumId w:val="15"/>
    <w:lvlOverride w:ilvl="0">
      <w:startOverride w:val="6"/>
    </w:lvlOverride>
    <w:lvlOverride w:ilvl="1">
      <w:startOverride w:val="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712463129">
    <w:abstractNumId w:val="33"/>
  </w:num>
  <w:num w:numId="26" w16cid:durableId="1116095329">
    <w:abstractNumId w:val="12"/>
  </w:num>
  <w:num w:numId="27" w16cid:durableId="570696858">
    <w:abstractNumId w:val="5"/>
  </w:num>
  <w:num w:numId="28" w16cid:durableId="1950046763">
    <w:abstractNumId w:val="34"/>
  </w:num>
  <w:num w:numId="29" w16cid:durableId="957685979">
    <w:abstractNumId w:val="18"/>
  </w:num>
  <w:num w:numId="30" w16cid:durableId="723064531">
    <w:abstractNumId w:val="25"/>
  </w:num>
  <w:num w:numId="31" w16cid:durableId="772819510">
    <w:abstractNumId w:val="22"/>
  </w:num>
  <w:num w:numId="32" w16cid:durableId="258877762">
    <w:abstractNumId w:val="28"/>
  </w:num>
  <w:num w:numId="33" w16cid:durableId="1824588600">
    <w:abstractNumId w:val="4"/>
  </w:num>
  <w:num w:numId="34" w16cid:durableId="1427118914">
    <w:abstractNumId w:val="20"/>
  </w:num>
  <w:num w:numId="35" w16cid:durableId="2012029576">
    <w:abstractNumId w:val="36"/>
  </w:num>
  <w:num w:numId="36" w16cid:durableId="949555344">
    <w:abstractNumId w:val="11"/>
  </w:num>
  <w:num w:numId="37" w16cid:durableId="767311385">
    <w:abstractNumId w:val="7"/>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ocumentProtection w:edit="forms" w:enforcement="1" w:cryptProviderType="rsaAES" w:cryptAlgorithmClass="hash" w:cryptAlgorithmType="typeAny" w:cryptAlgorithmSid="14" w:cryptSpinCount="100000" w:hash="7x6gWkUPrZ8MUgu4fUmzDW+Wm/p1XwCOOJfN1jtyp+HodSUYdaA1J/TJRBFCtw//+rO9AdmqtVM6IxfD54ngEg==" w:salt="6SeZi0rfltbMPpxqdApvxw=="/>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388F"/>
    <w:rsid w:val="000225C5"/>
    <w:rsid w:val="00024812"/>
    <w:rsid w:val="00026085"/>
    <w:rsid w:val="0003041E"/>
    <w:rsid w:val="00056B48"/>
    <w:rsid w:val="00061527"/>
    <w:rsid w:val="0006379F"/>
    <w:rsid w:val="00065AEE"/>
    <w:rsid w:val="00074610"/>
    <w:rsid w:val="000C0E06"/>
    <w:rsid w:val="000C0E11"/>
    <w:rsid w:val="000C65B7"/>
    <w:rsid w:val="000C758B"/>
    <w:rsid w:val="000D10E2"/>
    <w:rsid w:val="000D1C7C"/>
    <w:rsid w:val="000E283A"/>
    <w:rsid w:val="000E2CF8"/>
    <w:rsid w:val="000E4872"/>
    <w:rsid w:val="000F0378"/>
    <w:rsid w:val="000F4D74"/>
    <w:rsid w:val="000F4FE9"/>
    <w:rsid w:val="000F751F"/>
    <w:rsid w:val="00101A30"/>
    <w:rsid w:val="00101AC8"/>
    <w:rsid w:val="00102515"/>
    <w:rsid w:val="00114317"/>
    <w:rsid w:val="00125CBD"/>
    <w:rsid w:val="00130442"/>
    <w:rsid w:val="00132882"/>
    <w:rsid w:val="001473BE"/>
    <w:rsid w:val="00147DAB"/>
    <w:rsid w:val="001524AB"/>
    <w:rsid w:val="00162E29"/>
    <w:rsid w:val="00164CF1"/>
    <w:rsid w:val="001651D7"/>
    <w:rsid w:val="00173329"/>
    <w:rsid w:val="001750A8"/>
    <w:rsid w:val="00175C84"/>
    <w:rsid w:val="0018606D"/>
    <w:rsid w:val="00187676"/>
    <w:rsid w:val="00192D79"/>
    <w:rsid w:val="001A15DC"/>
    <w:rsid w:val="001B3FAD"/>
    <w:rsid w:val="001B5C7C"/>
    <w:rsid w:val="001B5CF5"/>
    <w:rsid w:val="001B602E"/>
    <w:rsid w:val="001B6B33"/>
    <w:rsid w:val="001B791D"/>
    <w:rsid w:val="001C3A95"/>
    <w:rsid w:val="001C3D44"/>
    <w:rsid w:val="001D1C4C"/>
    <w:rsid w:val="001E59E6"/>
    <w:rsid w:val="001F6360"/>
    <w:rsid w:val="001F68D2"/>
    <w:rsid w:val="001F7FC2"/>
    <w:rsid w:val="00206CC8"/>
    <w:rsid w:val="00234C8E"/>
    <w:rsid w:val="0023618E"/>
    <w:rsid w:val="002418DA"/>
    <w:rsid w:val="00241925"/>
    <w:rsid w:val="00245488"/>
    <w:rsid w:val="00246362"/>
    <w:rsid w:val="002463B4"/>
    <w:rsid w:val="00251D42"/>
    <w:rsid w:val="00256C02"/>
    <w:rsid w:val="002628DF"/>
    <w:rsid w:val="00272107"/>
    <w:rsid w:val="0028250A"/>
    <w:rsid w:val="00292437"/>
    <w:rsid w:val="00295E19"/>
    <w:rsid w:val="00296C52"/>
    <w:rsid w:val="002A1879"/>
    <w:rsid w:val="002B2535"/>
    <w:rsid w:val="002B60D2"/>
    <w:rsid w:val="002C08E8"/>
    <w:rsid w:val="002C70EC"/>
    <w:rsid w:val="002C7140"/>
    <w:rsid w:val="002C72C0"/>
    <w:rsid w:val="002D062E"/>
    <w:rsid w:val="002E273D"/>
    <w:rsid w:val="002F0288"/>
    <w:rsid w:val="0030399F"/>
    <w:rsid w:val="003073E6"/>
    <w:rsid w:val="0031024C"/>
    <w:rsid w:val="00310EDC"/>
    <w:rsid w:val="00311BCB"/>
    <w:rsid w:val="00321AC6"/>
    <w:rsid w:val="0032441E"/>
    <w:rsid w:val="00325955"/>
    <w:rsid w:val="00325B4F"/>
    <w:rsid w:val="003270FE"/>
    <w:rsid w:val="00333589"/>
    <w:rsid w:val="0034204D"/>
    <w:rsid w:val="00347E6B"/>
    <w:rsid w:val="00350DBC"/>
    <w:rsid w:val="003670C3"/>
    <w:rsid w:val="003700B0"/>
    <w:rsid w:val="0037365C"/>
    <w:rsid w:val="00377945"/>
    <w:rsid w:val="00381F4C"/>
    <w:rsid w:val="00383C79"/>
    <w:rsid w:val="0038503C"/>
    <w:rsid w:val="0038799C"/>
    <w:rsid w:val="00394603"/>
    <w:rsid w:val="003C0FB1"/>
    <w:rsid w:val="003C19E4"/>
    <w:rsid w:val="003C2DA6"/>
    <w:rsid w:val="003D35B0"/>
    <w:rsid w:val="003E08C5"/>
    <w:rsid w:val="003E0C8B"/>
    <w:rsid w:val="003E72B1"/>
    <w:rsid w:val="003E7CC4"/>
    <w:rsid w:val="003F3CA9"/>
    <w:rsid w:val="003F3EE7"/>
    <w:rsid w:val="003F6C08"/>
    <w:rsid w:val="004101AD"/>
    <w:rsid w:val="00413789"/>
    <w:rsid w:val="00415429"/>
    <w:rsid w:val="00430EA8"/>
    <w:rsid w:val="004368FE"/>
    <w:rsid w:val="00443976"/>
    <w:rsid w:val="00444730"/>
    <w:rsid w:val="0046000A"/>
    <w:rsid w:val="00474043"/>
    <w:rsid w:val="00474351"/>
    <w:rsid w:val="00483B81"/>
    <w:rsid w:val="00490BB7"/>
    <w:rsid w:val="004939B5"/>
    <w:rsid w:val="00496C17"/>
    <w:rsid w:val="004A0961"/>
    <w:rsid w:val="004A15F8"/>
    <w:rsid w:val="004A4CDE"/>
    <w:rsid w:val="004A7D33"/>
    <w:rsid w:val="004B2AF8"/>
    <w:rsid w:val="004B4771"/>
    <w:rsid w:val="004B576C"/>
    <w:rsid w:val="004B65A0"/>
    <w:rsid w:val="004B7B9E"/>
    <w:rsid w:val="004C2670"/>
    <w:rsid w:val="004C7F6E"/>
    <w:rsid w:val="004D3248"/>
    <w:rsid w:val="004E00BE"/>
    <w:rsid w:val="004F3DDB"/>
    <w:rsid w:val="00503F93"/>
    <w:rsid w:val="00514DFD"/>
    <w:rsid w:val="0051673A"/>
    <w:rsid w:val="00522DF9"/>
    <w:rsid w:val="005239E4"/>
    <w:rsid w:val="0053342D"/>
    <w:rsid w:val="00533484"/>
    <w:rsid w:val="00534A1C"/>
    <w:rsid w:val="00541969"/>
    <w:rsid w:val="00542982"/>
    <w:rsid w:val="0054610F"/>
    <w:rsid w:val="00550821"/>
    <w:rsid w:val="00550B2B"/>
    <w:rsid w:val="005520E5"/>
    <w:rsid w:val="005635BE"/>
    <w:rsid w:val="005637A5"/>
    <w:rsid w:val="00564F8A"/>
    <w:rsid w:val="00580AF7"/>
    <w:rsid w:val="00581DBE"/>
    <w:rsid w:val="0058336E"/>
    <w:rsid w:val="005A41B0"/>
    <w:rsid w:val="005A564A"/>
    <w:rsid w:val="005B2A6D"/>
    <w:rsid w:val="005B755E"/>
    <w:rsid w:val="005C1535"/>
    <w:rsid w:val="005D60C5"/>
    <w:rsid w:val="005E3864"/>
    <w:rsid w:val="005F2191"/>
    <w:rsid w:val="005F67F0"/>
    <w:rsid w:val="005F7E00"/>
    <w:rsid w:val="00601E78"/>
    <w:rsid w:val="0061100A"/>
    <w:rsid w:val="00643C3E"/>
    <w:rsid w:val="00646B48"/>
    <w:rsid w:val="006535A0"/>
    <w:rsid w:val="006565BD"/>
    <w:rsid w:val="00662F78"/>
    <w:rsid w:val="00663B2A"/>
    <w:rsid w:val="00671010"/>
    <w:rsid w:val="006761DC"/>
    <w:rsid w:val="00684357"/>
    <w:rsid w:val="006955D1"/>
    <w:rsid w:val="006A1D74"/>
    <w:rsid w:val="006A5014"/>
    <w:rsid w:val="006A7016"/>
    <w:rsid w:val="006C6715"/>
    <w:rsid w:val="006C71B4"/>
    <w:rsid w:val="006F13F7"/>
    <w:rsid w:val="00702C39"/>
    <w:rsid w:val="00730242"/>
    <w:rsid w:val="0073644F"/>
    <w:rsid w:val="007368CF"/>
    <w:rsid w:val="00746EFF"/>
    <w:rsid w:val="0075245D"/>
    <w:rsid w:val="00756004"/>
    <w:rsid w:val="00756CA9"/>
    <w:rsid w:val="00757561"/>
    <w:rsid w:val="007704DA"/>
    <w:rsid w:val="007712DD"/>
    <w:rsid w:val="00773151"/>
    <w:rsid w:val="007746D2"/>
    <w:rsid w:val="00780B22"/>
    <w:rsid w:val="00782369"/>
    <w:rsid w:val="007831B0"/>
    <w:rsid w:val="00785B01"/>
    <w:rsid w:val="0078639B"/>
    <w:rsid w:val="007879CD"/>
    <w:rsid w:val="007A3C19"/>
    <w:rsid w:val="007A49FA"/>
    <w:rsid w:val="007B120C"/>
    <w:rsid w:val="007B2C0C"/>
    <w:rsid w:val="007B7D0E"/>
    <w:rsid w:val="007C1A75"/>
    <w:rsid w:val="007C4388"/>
    <w:rsid w:val="007C5D7B"/>
    <w:rsid w:val="007C5E41"/>
    <w:rsid w:val="007C793D"/>
    <w:rsid w:val="007D3B04"/>
    <w:rsid w:val="007E093F"/>
    <w:rsid w:val="007E5B65"/>
    <w:rsid w:val="007E76FD"/>
    <w:rsid w:val="007E7F2F"/>
    <w:rsid w:val="007F13F0"/>
    <w:rsid w:val="007F3458"/>
    <w:rsid w:val="00803D16"/>
    <w:rsid w:val="0080489A"/>
    <w:rsid w:val="00807A4D"/>
    <w:rsid w:val="00810B05"/>
    <w:rsid w:val="0081621E"/>
    <w:rsid w:val="0081730C"/>
    <w:rsid w:val="0082552F"/>
    <w:rsid w:val="0083112F"/>
    <w:rsid w:val="00832A56"/>
    <w:rsid w:val="008347C3"/>
    <w:rsid w:val="00837A39"/>
    <w:rsid w:val="00850FFD"/>
    <w:rsid w:val="00854C0D"/>
    <w:rsid w:val="00861561"/>
    <w:rsid w:val="00867EDE"/>
    <w:rsid w:val="0088594E"/>
    <w:rsid w:val="00891A74"/>
    <w:rsid w:val="008A1C6D"/>
    <w:rsid w:val="008C07AC"/>
    <w:rsid w:val="008C69A3"/>
    <w:rsid w:val="008E235A"/>
    <w:rsid w:val="008E3C20"/>
    <w:rsid w:val="008F5874"/>
    <w:rsid w:val="008F637D"/>
    <w:rsid w:val="00904FCA"/>
    <w:rsid w:val="009147DA"/>
    <w:rsid w:val="00916113"/>
    <w:rsid w:val="00921E8E"/>
    <w:rsid w:val="00926F67"/>
    <w:rsid w:val="00927A61"/>
    <w:rsid w:val="00931121"/>
    <w:rsid w:val="009340FB"/>
    <w:rsid w:val="00934BC4"/>
    <w:rsid w:val="00951854"/>
    <w:rsid w:val="009528C8"/>
    <w:rsid w:val="0095374A"/>
    <w:rsid w:val="009608C5"/>
    <w:rsid w:val="00977CC4"/>
    <w:rsid w:val="009840F9"/>
    <w:rsid w:val="0099533F"/>
    <w:rsid w:val="00997226"/>
    <w:rsid w:val="009A0BAB"/>
    <w:rsid w:val="009B07F7"/>
    <w:rsid w:val="009B0FE7"/>
    <w:rsid w:val="009B1FA7"/>
    <w:rsid w:val="009B6F44"/>
    <w:rsid w:val="009C05E9"/>
    <w:rsid w:val="009C6248"/>
    <w:rsid w:val="009C6CBD"/>
    <w:rsid w:val="009D6264"/>
    <w:rsid w:val="009E6B8D"/>
    <w:rsid w:val="00A034E8"/>
    <w:rsid w:val="00A05146"/>
    <w:rsid w:val="00A0779A"/>
    <w:rsid w:val="00A15A91"/>
    <w:rsid w:val="00A25C3C"/>
    <w:rsid w:val="00A31012"/>
    <w:rsid w:val="00A33324"/>
    <w:rsid w:val="00A60A1D"/>
    <w:rsid w:val="00A625C4"/>
    <w:rsid w:val="00A6430B"/>
    <w:rsid w:val="00A65CDC"/>
    <w:rsid w:val="00A7281F"/>
    <w:rsid w:val="00A76E64"/>
    <w:rsid w:val="00A8258F"/>
    <w:rsid w:val="00A82605"/>
    <w:rsid w:val="00A94316"/>
    <w:rsid w:val="00AA5D03"/>
    <w:rsid w:val="00AA6837"/>
    <w:rsid w:val="00AA70FF"/>
    <w:rsid w:val="00AB3391"/>
    <w:rsid w:val="00AB5697"/>
    <w:rsid w:val="00AB67BE"/>
    <w:rsid w:val="00AC0EB1"/>
    <w:rsid w:val="00AC44B0"/>
    <w:rsid w:val="00AC4D66"/>
    <w:rsid w:val="00AD44D1"/>
    <w:rsid w:val="00AF657F"/>
    <w:rsid w:val="00B12CE7"/>
    <w:rsid w:val="00B1490E"/>
    <w:rsid w:val="00B248E8"/>
    <w:rsid w:val="00B30FDD"/>
    <w:rsid w:val="00B35085"/>
    <w:rsid w:val="00B402FB"/>
    <w:rsid w:val="00B421F3"/>
    <w:rsid w:val="00B6057A"/>
    <w:rsid w:val="00B6142E"/>
    <w:rsid w:val="00B61934"/>
    <w:rsid w:val="00B61AEE"/>
    <w:rsid w:val="00B61DAD"/>
    <w:rsid w:val="00B625AA"/>
    <w:rsid w:val="00B64898"/>
    <w:rsid w:val="00B66734"/>
    <w:rsid w:val="00B66FE4"/>
    <w:rsid w:val="00B809C4"/>
    <w:rsid w:val="00B949B0"/>
    <w:rsid w:val="00B9639C"/>
    <w:rsid w:val="00BA3A5E"/>
    <w:rsid w:val="00BA3C02"/>
    <w:rsid w:val="00BB24E7"/>
    <w:rsid w:val="00BB5E9D"/>
    <w:rsid w:val="00BD2B8D"/>
    <w:rsid w:val="00BD2E95"/>
    <w:rsid w:val="00BE0C6B"/>
    <w:rsid w:val="00BE4EBF"/>
    <w:rsid w:val="00BE69B1"/>
    <w:rsid w:val="00BF4019"/>
    <w:rsid w:val="00C11244"/>
    <w:rsid w:val="00C22B2F"/>
    <w:rsid w:val="00C25940"/>
    <w:rsid w:val="00C3103B"/>
    <w:rsid w:val="00C32309"/>
    <w:rsid w:val="00C42E06"/>
    <w:rsid w:val="00C43DF2"/>
    <w:rsid w:val="00C4598F"/>
    <w:rsid w:val="00C46386"/>
    <w:rsid w:val="00C47F5E"/>
    <w:rsid w:val="00C500AC"/>
    <w:rsid w:val="00C57446"/>
    <w:rsid w:val="00C652FF"/>
    <w:rsid w:val="00C7189F"/>
    <w:rsid w:val="00C93669"/>
    <w:rsid w:val="00CA2B52"/>
    <w:rsid w:val="00CA3AF8"/>
    <w:rsid w:val="00CB01F5"/>
    <w:rsid w:val="00CC568F"/>
    <w:rsid w:val="00CC5760"/>
    <w:rsid w:val="00CC7906"/>
    <w:rsid w:val="00CE52AE"/>
    <w:rsid w:val="00CE7EE0"/>
    <w:rsid w:val="00CF7493"/>
    <w:rsid w:val="00D103CA"/>
    <w:rsid w:val="00D116BB"/>
    <w:rsid w:val="00D17C44"/>
    <w:rsid w:val="00D244FD"/>
    <w:rsid w:val="00D3359A"/>
    <w:rsid w:val="00D3541F"/>
    <w:rsid w:val="00D35AA7"/>
    <w:rsid w:val="00D42F7C"/>
    <w:rsid w:val="00D61AC9"/>
    <w:rsid w:val="00D622B0"/>
    <w:rsid w:val="00D64590"/>
    <w:rsid w:val="00D74111"/>
    <w:rsid w:val="00D7420C"/>
    <w:rsid w:val="00D820BD"/>
    <w:rsid w:val="00D86813"/>
    <w:rsid w:val="00D97FE5"/>
    <w:rsid w:val="00DA508A"/>
    <w:rsid w:val="00DA6804"/>
    <w:rsid w:val="00DB1533"/>
    <w:rsid w:val="00DB3219"/>
    <w:rsid w:val="00DB5E7D"/>
    <w:rsid w:val="00DB6F9F"/>
    <w:rsid w:val="00DC28E8"/>
    <w:rsid w:val="00DD2839"/>
    <w:rsid w:val="00DD59EC"/>
    <w:rsid w:val="00DF26D3"/>
    <w:rsid w:val="00E03583"/>
    <w:rsid w:val="00E1760E"/>
    <w:rsid w:val="00E2701F"/>
    <w:rsid w:val="00E37950"/>
    <w:rsid w:val="00E416E9"/>
    <w:rsid w:val="00E42FF2"/>
    <w:rsid w:val="00E551F2"/>
    <w:rsid w:val="00E67AB7"/>
    <w:rsid w:val="00E80B01"/>
    <w:rsid w:val="00E83761"/>
    <w:rsid w:val="00E92FAE"/>
    <w:rsid w:val="00E93694"/>
    <w:rsid w:val="00E97A42"/>
    <w:rsid w:val="00EA1632"/>
    <w:rsid w:val="00EA22E3"/>
    <w:rsid w:val="00EA39AD"/>
    <w:rsid w:val="00EB1547"/>
    <w:rsid w:val="00EB444F"/>
    <w:rsid w:val="00EB5352"/>
    <w:rsid w:val="00EC3227"/>
    <w:rsid w:val="00EC7568"/>
    <w:rsid w:val="00ED08A1"/>
    <w:rsid w:val="00ED1993"/>
    <w:rsid w:val="00EE08AA"/>
    <w:rsid w:val="00F17107"/>
    <w:rsid w:val="00F23BAD"/>
    <w:rsid w:val="00F27C91"/>
    <w:rsid w:val="00F329BC"/>
    <w:rsid w:val="00F36615"/>
    <w:rsid w:val="00F54F8B"/>
    <w:rsid w:val="00F92B67"/>
    <w:rsid w:val="00F934BA"/>
    <w:rsid w:val="00F936B8"/>
    <w:rsid w:val="00F9788B"/>
    <w:rsid w:val="00F979CD"/>
    <w:rsid w:val="00FA4A41"/>
    <w:rsid w:val="00FA57FD"/>
    <w:rsid w:val="00FB2C57"/>
    <w:rsid w:val="00FB4614"/>
    <w:rsid w:val="00FB7237"/>
    <w:rsid w:val="00FC4084"/>
    <w:rsid w:val="00FD38B8"/>
    <w:rsid w:val="00FF4FD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igunore,Dot pt,No Spacing1,List Paragraph Char Char Char,Indicator Text,Numbered Para 1,List Paragraph1,Bullet 1,Bullet Points,MAIN CONTENT,List Paragraph2,OBC Bullet,List Paragraph11,List Paragraph12,F5 List Paragraph"/>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igunore Char,Dot pt Char,No Spacing1 Char,List Paragraph Char Char Char Char,Indicator Text Char,Numbered Para 1 Char,List Paragraph1 Char,Bullet 1 Char,Bullet Points Char,MAIN CONTENT Char,OBC Bullet Char"/>
    <w:link w:val="ListParagraph"/>
    <w:uiPriority w:val="34"/>
    <w:locked/>
    <w:rsid w:val="00474351"/>
    <w:rPr>
      <w:rFonts w:ascii="Calibri" w:eastAsia="Times New Roman" w:hAnsi="Calibri" w:cs="Times New Roman"/>
      <w:szCs w:val="24"/>
      <w:lang w:val="en-GB"/>
    </w:rPr>
  </w:style>
  <w:style w:type="paragraph" w:customStyle="1" w:styleId="AltL1">
    <w:name w:val="AltL1"/>
    <w:basedOn w:val="Normal"/>
    <w:next w:val="Normal"/>
    <w:rsid w:val="00251D42"/>
    <w:pPr>
      <w:keepNext/>
      <w:numPr>
        <w:numId w:val="36"/>
      </w:numPr>
      <w:adjustRightInd w:val="0"/>
      <w:spacing w:before="360" w:after="0" w:line="300" w:lineRule="atLeast"/>
      <w:outlineLvl w:val="0"/>
    </w:pPr>
    <w:rPr>
      <w:rFonts w:ascii="Times New Roman" w:eastAsia="SimSun" w:hAnsi="Times New Roman"/>
      <w:b/>
      <w:bCs/>
      <w:sz w:val="24"/>
      <w:lang w:val="en-IE"/>
    </w:rPr>
  </w:style>
  <w:style w:type="paragraph" w:customStyle="1" w:styleId="AltL2">
    <w:name w:val="AltL2"/>
    <w:basedOn w:val="Normal"/>
    <w:rsid w:val="00251D42"/>
    <w:pPr>
      <w:numPr>
        <w:ilvl w:val="1"/>
        <w:numId w:val="36"/>
      </w:numPr>
      <w:adjustRightInd w:val="0"/>
      <w:spacing w:before="240" w:after="0" w:line="300" w:lineRule="atLeast"/>
      <w:jc w:val="both"/>
      <w:outlineLvl w:val="1"/>
    </w:pPr>
    <w:rPr>
      <w:rFonts w:ascii="Times New Roman" w:eastAsia="SimSun" w:hAnsi="Times New Roman"/>
      <w:sz w:val="24"/>
      <w:lang w:val="en-IE"/>
    </w:rPr>
  </w:style>
  <w:style w:type="paragraph" w:customStyle="1" w:styleId="AltL3">
    <w:name w:val="AltL3"/>
    <w:basedOn w:val="Normal"/>
    <w:rsid w:val="00251D42"/>
    <w:pPr>
      <w:numPr>
        <w:ilvl w:val="2"/>
        <w:numId w:val="36"/>
      </w:numPr>
      <w:tabs>
        <w:tab w:val="clear" w:pos="1440"/>
      </w:tabs>
      <w:adjustRightInd w:val="0"/>
      <w:spacing w:before="240" w:after="0" w:line="300" w:lineRule="atLeast"/>
      <w:ind w:left="2160" w:hanging="360"/>
      <w:jc w:val="both"/>
      <w:outlineLvl w:val="2"/>
    </w:pPr>
    <w:rPr>
      <w:rFonts w:ascii="Times New Roman" w:eastAsia="SimSun" w:hAnsi="Times New Roman"/>
      <w:sz w:val="24"/>
    </w:rPr>
  </w:style>
  <w:style w:type="paragraph" w:customStyle="1" w:styleId="AltL4">
    <w:name w:val="AltL4"/>
    <w:basedOn w:val="Normal"/>
    <w:rsid w:val="00251D42"/>
    <w:pPr>
      <w:numPr>
        <w:ilvl w:val="3"/>
        <w:numId w:val="36"/>
      </w:numPr>
      <w:adjustRightInd w:val="0"/>
      <w:spacing w:before="240" w:after="0" w:line="300" w:lineRule="atLeast"/>
      <w:jc w:val="both"/>
      <w:outlineLvl w:val="3"/>
    </w:pPr>
    <w:rPr>
      <w:rFonts w:ascii="Times New Roman" w:eastAsia="SimSun" w:hAnsi="Times New Roman"/>
      <w:sz w:val="24"/>
      <w:lang w:val="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2.xml"/><Relationship Id="rId18" Type="http://schemas.openxmlformats.org/officeDocument/2006/relationships/hyperlink" Target="http://www.etenders.gov.ie"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footer" Target="footer4.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hyperlink" Target="https://ogp.gov.ie/wp-content/uploads/Information-Note-ESPD.pdf"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icbf.com" TargetMode="External"/><Relationship Id="rId5" Type="http://schemas.openxmlformats.org/officeDocument/2006/relationships/customXml" Target="../customXml/item5.xml"/><Relationship Id="rId15" Type="http://schemas.openxmlformats.org/officeDocument/2006/relationships/footer" Target="footer3.xml"/><Relationship Id="rId23" Type="http://schemas.openxmlformats.org/officeDocument/2006/relationships/footer" Target="footer5.xml"/><Relationship Id="rId28"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http://www.revenue.ie"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ACFF"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Verdana">
    <w:panose1 w:val="020B0604030504040204"/>
    <w:charset w:val="00"/>
    <w:family w:val="swiss"/>
    <w:pitch w:val="variable"/>
    <w:sig w:usb0="A00006FF" w:usb1="4000205B" w:usb2="00000010" w:usb3="00000000" w:csb0="0000019F" w:csb1="00000000"/>
  </w:font>
  <w:font w:name="Segoe UI Symbol">
    <w:panose1 w:val="020B0502040204020203"/>
    <w:charset w:val="00"/>
    <w:family w:val="swiss"/>
    <w:pitch w:val="variable"/>
    <w:sig w:usb0="800001E3" w:usb1="1200FFEF" w:usb2="00040000" w:usb3="00000000" w:csb0="0000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D1C7C"/>
    <w:rsid w:val="000E50F2"/>
    <w:rsid w:val="000F16A3"/>
    <w:rsid w:val="00120EEE"/>
    <w:rsid w:val="0017502A"/>
    <w:rsid w:val="001E1BDE"/>
    <w:rsid w:val="00202000"/>
    <w:rsid w:val="0021568F"/>
    <w:rsid w:val="002411F6"/>
    <w:rsid w:val="00243E81"/>
    <w:rsid w:val="00256C02"/>
    <w:rsid w:val="002954EC"/>
    <w:rsid w:val="002B4D30"/>
    <w:rsid w:val="00307212"/>
    <w:rsid w:val="00342601"/>
    <w:rsid w:val="003C47B8"/>
    <w:rsid w:val="003D0F6C"/>
    <w:rsid w:val="003F7A40"/>
    <w:rsid w:val="00416790"/>
    <w:rsid w:val="00423548"/>
    <w:rsid w:val="004368B4"/>
    <w:rsid w:val="00461DA6"/>
    <w:rsid w:val="004631ED"/>
    <w:rsid w:val="0048189C"/>
    <w:rsid w:val="004C2670"/>
    <w:rsid w:val="004D3DF9"/>
    <w:rsid w:val="005005BD"/>
    <w:rsid w:val="00507832"/>
    <w:rsid w:val="00520CC8"/>
    <w:rsid w:val="00550BBC"/>
    <w:rsid w:val="00593781"/>
    <w:rsid w:val="005B755E"/>
    <w:rsid w:val="005F0348"/>
    <w:rsid w:val="00653685"/>
    <w:rsid w:val="006B1429"/>
    <w:rsid w:val="006F13F7"/>
    <w:rsid w:val="00752271"/>
    <w:rsid w:val="00790A85"/>
    <w:rsid w:val="00831B7E"/>
    <w:rsid w:val="0085602E"/>
    <w:rsid w:val="008B433E"/>
    <w:rsid w:val="009041FA"/>
    <w:rsid w:val="00935022"/>
    <w:rsid w:val="00975DA6"/>
    <w:rsid w:val="009B3FDC"/>
    <w:rsid w:val="009D7763"/>
    <w:rsid w:val="009F5929"/>
    <w:rsid w:val="00A15A91"/>
    <w:rsid w:val="00A33272"/>
    <w:rsid w:val="00A37992"/>
    <w:rsid w:val="00A62CC7"/>
    <w:rsid w:val="00A70F35"/>
    <w:rsid w:val="00A90020"/>
    <w:rsid w:val="00A96FA1"/>
    <w:rsid w:val="00AA15E9"/>
    <w:rsid w:val="00AB4676"/>
    <w:rsid w:val="00AF657F"/>
    <w:rsid w:val="00B24942"/>
    <w:rsid w:val="00B64619"/>
    <w:rsid w:val="00B64898"/>
    <w:rsid w:val="00C0248A"/>
    <w:rsid w:val="00C22A3B"/>
    <w:rsid w:val="00C43F9A"/>
    <w:rsid w:val="00C61719"/>
    <w:rsid w:val="00C7052B"/>
    <w:rsid w:val="00CA2B52"/>
    <w:rsid w:val="00CC6B57"/>
    <w:rsid w:val="00D3147F"/>
    <w:rsid w:val="00D322D0"/>
    <w:rsid w:val="00D80D76"/>
    <w:rsid w:val="00DD49E1"/>
    <w:rsid w:val="00E0041B"/>
    <w:rsid w:val="00E74482"/>
    <w:rsid w:val="00E8465B"/>
    <w:rsid w:val="00E84A40"/>
    <w:rsid w:val="00F179AA"/>
    <w:rsid w:val="00F3224F"/>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ICBF</Abstract>
  <CompanyAddress/>
  <CompanyPhone/>
  <CompanyFax>Consultancy in Genetic Genomic breeding program design and implementation</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C3D74A2D1766C4F8DD772CC5E37E627" ma:contentTypeVersion="4" ma:contentTypeDescription="Create a new document." ma:contentTypeScope="" ma:versionID="ba5f3c8b5e1da4079f390c5ce4c2e436">
  <xsd:schema xmlns:xsd="http://www.w3.org/2001/XMLSchema" xmlns:xs="http://www.w3.org/2001/XMLSchema" xmlns:p="http://schemas.microsoft.com/office/2006/metadata/properties" xmlns:ns2="a2a94cd6-4236-497c-93ff-99047721f5d1" targetNamespace="http://schemas.microsoft.com/office/2006/metadata/properties" ma:root="true" ma:fieldsID="4e9a57221cae6f80d4a3958793e1004b" ns2:_="">
    <xsd:import namespace="a2a94cd6-4236-497c-93ff-99047721f5d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a94cd6-4236-497c-93ff-99047721f5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B3122A0-A5BA-4FAC-A9AC-FE6F0B1510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a94cd6-4236-497c-93ff-99047721f5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5.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docMetadata/LabelInfo.xml><?xml version="1.0" encoding="utf-8"?>
<clbl:labelList xmlns:clbl="http://schemas.microsoft.com/office/2020/mipLabelMetadata">
  <clbl:label id="{321a37d6-4282-46f4-9f7e-3c7a375eb8ea}" enabled="1" method="Privileged" siteId="{df667e00-59bc-428a-a1d9-382b6be3a277}" removed="0"/>
</clbl:labelList>
</file>

<file path=docProps/app.xml><?xml version="1.0" encoding="utf-8"?>
<Properties xmlns="http://schemas.openxmlformats.org/officeDocument/2006/extended-properties" xmlns:vt="http://schemas.openxmlformats.org/officeDocument/2006/docPropsVTypes">
  <Template>Normal</Template>
  <TotalTime>0</TotalTime>
  <Pages>76</Pages>
  <Words>23538</Words>
  <Characters>134167</Characters>
  <Application>Microsoft Office Word</Application>
  <DocSecurity>0</DocSecurity>
  <Lines>1118</Lines>
  <Paragraphs>314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157391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Mary Madden</cp:lastModifiedBy>
  <cp:revision>29</cp:revision>
  <dcterms:created xsi:type="dcterms:W3CDTF">2026-07-21T15:14:00Z</dcterms:created>
  <dcterms:modified xsi:type="dcterms:W3CDTF">2026-07-24T10:55:00Z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0x0101004C3D74A2D1766C4F8DD772CC5E37E627</vt:lpwstr>
  </property>
  <property fmtid="{D5CDD505-2E9C-101B-9397-08002B2CF9AE}" pid="3" name="eDocs_FileTopics">
    <vt:lpwstr>3;#Undefined|1846028f-7f87-48c9-b155-380fd01fcb0c</vt:lpwstr>
  </property>
  <property fmtid="{D5CDD505-2E9C-101B-9397-08002B2CF9AE}" pid="4" name="eDocs_DocumentTopics">
    <vt:lpwstr/>
  </property>
  <property fmtid="{D5CDD505-2E9C-101B-9397-08002B2CF9AE}" pid="5" name="eDocs_Year">
    <vt:lpwstr>10;#2016|290abb38-182b-47f5-ab57-7f33b46e6252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5;#Unclassified|f33d2cd0-30e5-4f10-8d2a-4027eb6837f4</vt:lpwstr>
  </property>
  <property fmtid="{D5CDD505-2E9C-101B-9397-08002B2CF9AE}" pid="12" name="eDocs_SecurityLevel">
    <vt:lpwstr>Unclassified</vt:lpwstr>
  </property>
  <property fmtid="{D5CDD505-2E9C-101B-9397-08002B2CF9AE}" pid="13" name="eDocs_Series">
    <vt:lpwstr>1;#002|230b5c71-8bf6-4beb-a83d-cddb41cc2b0c</vt:lpwstr>
  </property>
  <property fmtid="{D5CDD505-2E9C-101B-9397-08002B2CF9AE}" pid="14" name="ge25f6a3ef6f42d4865685f2a74bf8c7">
    <vt:lpwstr/>
  </property>
  <property fmtid="{D5CDD505-2E9C-101B-9397-08002B2CF9AE}" pid="15" name="eDocs_RetentionPeriodTerm">
    <vt:lpwstr/>
  </property>
  <property fmtid="{D5CDD505-2E9C-101B-9397-08002B2CF9AE}" pid="16" name="Order">
    <vt:r8>124000</vt:r8>
  </property>
  <property fmtid="{D5CDD505-2E9C-101B-9397-08002B2CF9AE}" pid="17" name="Sensitivity">
    <vt:lpwstr>Internal</vt:lpwstr>
  </property>
  <property fmtid="{D5CDD505-2E9C-101B-9397-08002B2CF9AE}" pid="18" name="MSIP_Label_0006314a-e8f6-4373-8581-0af984ba12fb_Enabled">
    <vt:lpwstr>True</vt:lpwstr>
  </property>
  <property fmtid="{D5CDD505-2E9C-101B-9397-08002B2CF9AE}" pid="19" name="MSIP_Label_0006314a-e8f6-4373-8581-0af984ba12fb_SiteId">
    <vt:lpwstr>df667e00-59bc-428a-a1d9-382b6be3a277</vt:lpwstr>
  </property>
  <property fmtid="{D5CDD505-2E9C-101B-9397-08002B2CF9AE}" pid="20" name="MSIP_Label_0006314a-e8f6-4373-8581-0af984ba12fb_SetDate">
    <vt:lpwstr>2026-07-17T11:30:47Z</vt:lpwstr>
  </property>
  <property fmtid="{D5CDD505-2E9C-101B-9397-08002B2CF9AE}" pid="21" name="MSIP_Label_0006314a-e8f6-4373-8581-0af984ba12fb_Name">
    <vt:lpwstr>Internal</vt:lpwstr>
  </property>
  <property fmtid="{D5CDD505-2E9C-101B-9397-08002B2CF9AE}" pid="22" name="MSIP_Label_0006314a-e8f6-4373-8581-0af984ba12fb_Extended_MSFT_Method">
    <vt:lpwstr>Standard</vt:lpwstr>
  </property>
  <property fmtid="{D5CDD505-2E9C-101B-9397-08002B2CF9AE}" pid="23" name="ClassificationContentMarkingFooterShapeIds">
    <vt:lpwstr>20fb176b,598ea322,5434646d,144e2cc4,981ee1f</vt:lpwstr>
  </property>
  <property fmtid="{D5CDD505-2E9C-101B-9397-08002B2CF9AE}" pid="24" name="ClassificationContentMarkingFooterFontProps">
    <vt:lpwstr>#008000,10,Aptos</vt:lpwstr>
  </property>
  <property fmtid="{D5CDD505-2E9C-101B-9397-08002B2CF9AE}" pid="25" name="ClassificationContentMarkingFooterText">
    <vt:lpwstr>Public</vt:lpwstr>
  </property>
</Properties>
</file>