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64F203BA"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7-22T00:00:00Z">
            <w:dateFormat w:val="dd/MM/yyyy"/>
            <w:lid w:val="en-IE"/>
            <w:storeMappedDataAs w:val="dateTime"/>
            <w:calendar w:val="gregorian"/>
          </w:date>
        </w:sdtPr>
        <w:sdtEndPr/>
        <w:sdtContent>
          <w:r w:rsidR="00C50F8C">
            <w:rPr>
              <w:rFonts w:ascii="Calibri" w:hAnsi="Calibri"/>
              <w:sz w:val="40"/>
              <w:szCs w:val="40"/>
              <w:highlight w:val="lightGray"/>
              <w:lang w:val="en-IE"/>
            </w:rPr>
            <w:t>22/07/2026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490BAF" w:rsidRPr="00490BAF">
            <w:rPr>
              <w:sz w:val="40"/>
              <w:szCs w:val="40"/>
            </w:rPr>
            <w:t>Pest Control Services</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767E16F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8-31T15:00:00Z">
            <w:dateFormat w:val="dd/MM/yyyy HH:mm"/>
            <w:lid w:val="en-IE"/>
            <w:storeMappedDataAs w:val="dateTime"/>
            <w:calendar w:val="gregorian"/>
          </w:date>
        </w:sdtPr>
        <w:sdtEndPr/>
        <w:sdtContent>
          <w:r w:rsidR="00DF6BF6">
            <w:rPr>
              <w:rFonts w:ascii="Calibri" w:hAnsi="Calibri"/>
              <w:sz w:val="40"/>
              <w:szCs w:val="40"/>
              <w:highlight w:val="lightGray"/>
              <w:lang w:val="en-IE"/>
            </w:rPr>
            <w:t xml:space="preserve">31/08/2026 </w:t>
          </w:r>
          <w:r w:rsidR="00326D79">
            <w:rPr>
              <w:rFonts w:ascii="Calibri" w:hAnsi="Calibri"/>
              <w:sz w:val="40"/>
              <w:szCs w:val="40"/>
              <w:highlight w:val="lightGray"/>
              <w:lang w:val="en-IE"/>
            </w:rPr>
            <w:t>15</w:t>
          </w:r>
          <w:r w:rsidR="00DF6BF6">
            <w:rPr>
              <w:rFonts w:ascii="Calibri" w:hAnsi="Calibri"/>
              <w:sz w:val="40"/>
              <w:szCs w:val="40"/>
              <w:highlight w:val="lightGray"/>
              <w:lang w:val="en-IE"/>
            </w:rPr>
            <w:t>:00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tbl>
              <w:tblPr>
                <w:tblStyle w:val="TableGrid17"/>
                <w:tblW w:w="0" w:type="auto"/>
                <w:jc w:val="center"/>
                <w:tblLook w:val="04A0" w:firstRow="1" w:lastRow="0" w:firstColumn="1" w:lastColumn="0" w:noHBand="0" w:noVBand="1"/>
              </w:tblPr>
              <w:tblGrid>
                <w:gridCol w:w="823"/>
                <w:gridCol w:w="4468"/>
                <w:gridCol w:w="3770"/>
              </w:tblGrid>
              <w:tr w:rsidR="00827470" w:rsidRPr="00A13CCF" w14:paraId="5DED0B67" w14:textId="77777777" w:rsidTr="00117FB1">
                <w:trPr>
                  <w:trHeight w:val="567"/>
                  <w:jc w:val="center"/>
                </w:trPr>
                <w:tc>
                  <w:tcPr>
                    <w:tcW w:w="823" w:type="dxa"/>
                    <w:shd w:val="clear" w:color="auto" w:fill="235D64"/>
                  </w:tcPr>
                  <w:p w14:paraId="081C9B3C" w14:textId="77777777" w:rsidR="00827470" w:rsidRPr="00A13CCF" w:rsidRDefault="00827470" w:rsidP="00117FB1">
                    <w:pPr>
                      <w:spacing w:before="100" w:beforeAutospacing="1" w:after="100" w:afterAutospacing="1"/>
                      <w:jc w:val="center"/>
                      <w:rPr>
                        <w:b/>
                        <w:color w:val="FFFFFF" w:themeColor="background1"/>
                        <w:szCs w:val="22"/>
                        <w:lang w:val="en-IE" w:eastAsia="en-IE"/>
                      </w:rPr>
                    </w:pPr>
                    <w:bookmarkStart w:id="1" w:name="_Hlk235191507"/>
                    <w:bookmarkStart w:id="2" w:name="_Hlk235180411"/>
                    <w:r w:rsidRPr="00A13CCF">
                      <w:rPr>
                        <w:b/>
                        <w:color w:val="FFFFFF" w:themeColor="background1"/>
                        <w:szCs w:val="22"/>
                        <w:lang w:val="en-IE" w:eastAsia="en-IE"/>
                      </w:rPr>
                      <w:t>Item No.</w:t>
                    </w:r>
                  </w:p>
                </w:tc>
                <w:tc>
                  <w:tcPr>
                    <w:tcW w:w="4468" w:type="dxa"/>
                    <w:shd w:val="clear" w:color="auto" w:fill="235D64"/>
                    <w:vAlign w:val="center"/>
                  </w:tcPr>
                  <w:p w14:paraId="4C7C0A2A" w14:textId="77777777" w:rsidR="00827470" w:rsidRPr="00A13CCF" w:rsidRDefault="00827470" w:rsidP="00117FB1">
                    <w:pPr>
                      <w:spacing w:before="100" w:beforeAutospacing="1" w:after="100" w:afterAutospacing="1"/>
                      <w:jc w:val="center"/>
                      <w:rPr>
                        <w:b/>
                        <w:color w:val="FFFFFF" w:themeColor="background1"/>
                        <w:szCs w:val="22"/>
                        <w:lang w:val="en-IE" w:eastAsia="en-IE"/>
                      </w:rPr>
                    </w:pPr>
                    <w:r w:rsidRPr="00A13CCF">
                      <w:rPr>
                        <w:b/>
                        <w:color w:val="FFFFFF" w:themeColor="background1"/>
                        <w:szCs w:val="22"/>
                        <w:lang w:val="en-IE" w:eastAsia="en-IE"/>
                      </w:rPr>
                      <w:t>Internal Documents</w:t>
                    </w:r>
                  </w:p>
                </w:tc>
                <w:tc>
                  <w:tcPr>
                    <w:tcW w:w="3770" w:type="dxa"/>
                    <w:shd w:val="clear" w:color="auto" w:fill="235D64"/>
                    <w:vAlign w:val="center"/>
                  </w:tcPr>
                  <w:p w14:paraId="4D9EBE08" w14:textId="77777777" w:rsidR="00827470" w:rsidRPr="00A13CCF" w:rsidRDefault="00827470" w:rsidP="00117FB1">
                    <w:pPr>
                      <w:spacing w:after="0" w:line="240" w:lineRule="auto"/>
                      <w:jc w:val="center"/>
                      <w:rPr>
                        <w:rFonts w:cs="Calibri"/>
                        <w:b/>
                        <w:color w:val="FFFFFF" w:themeColor="background1"/>
                        <w:lang w:val="en-IE"/>
                      </w:rPr>
                    </w:pPr>
                    <w:r w:rsidRPr="00A13CCF">
                      <w:rPr>
                        <w:rFonts w:cs="Calibri"/>
                        <w:b/>
                        <w:color w:val="FFFFFF" w:themeColor="background1"/>
                        <w:lang w:val="en-IE"/>
                      </w:rPr>
                      <w:t>Instruction</w:t>
                    </w:r>
                  </w:p>
                </w:tc>
              </w:tr>
              <w:tr w:rsidR="00827470" w:rsidRPr="00A13CCF" w14:paraId="47390378" w14:textId="77777777" w:rsidTr="00117FB1">
                <w:trPr>
                  <w:trHeight w:val="567"/>
                  <w:jc w:val="center"/>
                </w:trPr>
                <w:tc>
                  <w:tcPr>
                    <w:tcW w:w="823" w:type="dxa"/>
                    <w:shd w:val="clear" w:color="auto" w:fill="EBF2F0"/>
                  </w:tcPr>
                  <w:p w14:paraId="69DB47BB" w14:textId="77777777" w:rsidR="00827470" w:rsidRPr="00A13CCF" w:rsidRDefault="00827470" w:rsidP="00117FB1">
                    <w:pPr>
                      <w:spacing w:before="100" w:beforeAutospacing="1" w:after="100" w:afterAutospacing="1"/>
                      <w:jc w:val="center"/>
                      <w:rPr>
                        <w:b/>
                        <w:color w:val="000000"/>
                        <w:szCs w:val="22"/>
                        <w:lang w:val="en-IE" w:eastAsia="en-IE"/>
                      </w:rPr>
                    </w:pPr>
                    <w:r w:rsidRPr="00A13CCF">
                      <w:rPr>
                        <w:b/>
                        <w:color w:val="000000"/>
                        <w:szCs w:val="22"/>
                        <w:lang w:val="en-IE" w:eastAsia="en-IE"/>
                      </w:rPr>
                      <w:t>1</w:t>
                    </w:r>
                  </w:p>
                </w:tc>
                <w:tc>
                  <w:tcPr>
                    <w:tcW w:w="4468" w:type="dxa"/>
                    <w:shd w:val="clear" w:color="auto" w:fill="EBF2F0"/>
                    <w:vAlign w:val="center"/>
                  </w:tcPr>
                  <w:p w14:paraId="1C5BBE8E" w14:textId="77777777" w:rsidR="00827470" w:rsidRPr="00A13CCF" w:rsidRDefault="00827470" w:rsidP="00117FB1">
                    <w:pPr>
                      <w:spacing w:before="100" w:beforeAutospacing="1" w:after="100" w:afterAutospacing="1"/>
                      <w:jc w:val="left"/>
                      <w:rPr>
                        <w:b/>
                        <w:color w:val="000000"/>
                        <w:szCs w:val="22"/>
                        <w:lang w:val="en-IE" w:eastAsia="en-IE"/>
                      </w:rPr>
                    </w:pPr>
                    <w:r w:rsidRPr="00A13CCF">
                      <w:rPr>
                        <w:b/>
                        <w:color w:val="000000"/>
                        <w:szCs w:val="22"/>
                        <w:lang w:val="en-IE" w:eastAsia="en-IE"/>
                      </w:rPr>
                      <w:t>Appendix 1: Requirements and Specifications</w:t>
                    </w:r>
                  </w:p>
                </w:tc>
                <w:tc>
                  <w:tcPr>
                    <w:tcW w:w="3770" w:type="dxa"/>
                    <w:shd w:val="clear" w:color="auto" w:fill="DEEAF6" w:themeFill="accent1" w:themeFillTint="33"/>
                    <w:vAlign w:val="center"/>
                  </w:tcPr>
                  <w:p w14:paraId="06AA1D77" w14:textId="77777777" w:rsidR="00827470" w:rsidRPr="00A13CCF" w:rsidRDefault="00827470" w:rsidP="00117FB1">
                    <w:pPr>
                      <w:spacing w:after="0" w:line="240" w:lineRule="auto"/>
                      <w:jc w:val="center"/>
                      <w:rPr>
                        <w:rFonts w:cs="Calibri"/>
                        <w:b/>
                        <w:bCs/>
                        <w:lang w:val="en-IE"/>
                      </w:rPr>
                    </w:pPr>
                    <w:r w:rsidRPr="00A13CCF">
                      <w:rPr>
                        <w:rFonts w:cs="Calibri"/>
                        <w:b/>
                        <w:bCs/>
                        <w:lang w:val="en-IE"/>
                      </w:rPr>
                      <w:t>Reference Only</w:t>
                    </w:r>
                  </w:p>
                </w:tc>
              </w:tr>
              <w:tr w:rsidR="00827470" w:rsidRPr="00A13CCF" w14:paraId="59CE9E3A" w14:textId="77777777" w:rsidTr="00117FB1">
                <w:trPr>
                  <w:trHeight w:val="567"/>
                  <w:jc w:val="center"/>
                </w:trPr>
                <w:tc>
                  <w:tcPr>
                    <w:tcW w:w="823" w:type="dxa"/>
                    <w:shd w:val="clear" w:color="auto" w:fill="EBF2F0"/>
                  </w:tcPr>
                  <w:p w14:paraId="7146F6FF" w14:textId="77777777" w:rsidR="00827470" w:rsidRPr="00A13CCF" w:rsidRDefault="00827470" w:rsidP="00117FB1">
                    <w:pPr>
                      <w:spacing w:before="100" w:beforeAutospacing="1" w:after="100" w:afterAutospacing="1"/>
                      <w:jc w:val="center"/>
                      <w:rPr>
                        <w:b/>
                        <w:color w:val="000000"/>
                        <w:szCs w:val="22"/>
                        <w:lang w:val="en-IE" w:eastAsia="en-IE"/>
                      </w:rPr>
                    </w:pPr>
                    <w:r w:rsidRPr="00A13CCF">
                      <w:rPr>
                        <w:b/>
                        <w:color w:val="000000"/>
                        <w:szCs w:val="22"/>
                        <w:lang w:val="en-IE" w:eastAsia="en-IE"/>
                      </w:rPr>
                      <w:t>2</w:t>
                    </w:r>
                  </w:p>
                </w:tc>
                <w:tc>
                  <w:tcPr>
                    <w:tcW w:w="4468" w:type="dxa"/>
                    <w:shd w:val="clear" w:color="auto" w:fill="EBF2F0"/>
                    <w:vAlign w:val="center"/>
                  </w:tcPr>
                  <w:p w14:paraId="4A7E7DC3" w14:textId="77777777" w:rsidR="00827470" w:rsidRPr="00A13CCF" w:rsidRDefault="00827470" w:rsidP="00117FB1">
                    <w:pPr>
                      <w:spacing w:before="100" w:beforeAutospacing="1" w:after="100" w:afterAutospacing="1"/>
                      <w:jc w:val="left"/>
                      <w:rPr>
                        <w:b/>
                        <w:color w:val="000000"/>
                        <w:szCs w:val="22"/>
                        <w:lang w:val="en-IE" w:eastAsia="en-IE"/>
                      </w:rPr>
                    </w:pPr>
                    <w:r w:rsidRPr="00A13CCF">
                      <w:rPr>
                        <w:b/>
                        <w:color w:val="000000"/>
                        <w:szCs w:val="22"/>
                        <w:lang w:val="en-IE" w:eastAsia="en-IE"/>
                      </w:rPr>
                      <w:t>Appendix 3: Tenderers’ Statement</w:t>
                    </w:r>
                  </w:p>
                </w:tc>
                <w:tc>
                  <w:tcPr>
                    <w:tcW w:w="3770" w:type="dxa"/>
                    <w:shd w:val="clear" w:color="auto" w:fill="DEEAF6" w:themeFill="accent1" w:themeFillTint="33"/>
                  </w:tcPr>
                  <w:p w14:paraId="71AB75AF" w14:textId="77777777" w:rsidR="00827470" w:rsidRPr="00A13CCF" w:rsidRDefault="00827470" w:rsidP="00117FB1">
                    <w:pPr>
                      <w:spacing w:after="0" w:line="240" w:lineRule="auto"/>
                      <w:jc w:val="center"/>
                      <w:rPr>
                        <w:rFonts w:cs="Calibri"/>
                        <w:b/>
                        <w:bCs/>
                        <w:lang w:val="en-IE"/>
                      </w:rPr>
                    </w:pPr>
                    <w:r w:rsidRPr="00A13CCF">
                      <w:rPr>
                        <w:rFonts w:cs="Calibri"/>
                        <w:b/>
                        <w:bCs/>
                        <w:lang w:val="en-IE"/>
                      </w:rPr>
                      <w:t xml:space="preserve">Complete </w:t>
                    </w:r>
                    <w:r>
                      <w:rPr>
                        <w:rFonts w:cs="Calibri"/>
                        <w:b/>
                        <w:bCs/>
                        <w:lang w:val="en-IE"/>
                      </w:rPr>
                      <w:t>in Section 4 of Appendix 1A.</w:t>
                    </w:r>
                  </w:p>
                </w:tc>
              </w:tr>
              <w:tr w:rsidR="00827470" w:rsidRPr="00A13CCF" w14:paraId="2CD8F4FB" w14:textId="77777777" w:rsidTr="00117FB1">
                <w:trPr>
                  <w:trHeight w:val="567"/>
                  <w:jc w:val="center"/>
                </w:trPr>
                <w:tc>
                  <w:tcPr>
                    <w:tcW w:w="823" w:type="dxa"/>
                    <w:shd w:val="clear" w:color="auto" w:fill="EBF2F0"/>
                  </w:tcPr>
                  <w:p w14:paraId="66990763" w14:textId="77777777" w:rsidR="00827470" w:rsidRPr="00A13CCF" w:rsidRDefault="00827470" w:rsidP="00117FB1">
                    <w:pPr>
                      <w:spacing w:before="100" w:beforeAutospacing="1" w:after="100" w:afterAutospacing="1"/>
                      <w:jc w:val="center"/>
                      <w:rPr>
                        <w:b/>
                        <w:color w:val="000000"/>
                        <w:szCs w:val="22"/>
                        <w:lang w:val="en-IE" w:eastAsia="en-IE"/>
                      </w:rPr>
                    </w:pPr>
                    <w:r w:rsidRPr="00A13CCF">
                      <w:rPr>
                        <w:b/>
                        <w:color w:val="000000"/>
                        <w:szCs w:val="22"/>
                        <w:lang w:val="en-IE" w:eastAsia="en-IE"/>
                      </w:rPr>
                      <w:t>3</w:t>
                    </w:r>
                  </w:p>
                </w:tc>
                <w:tc>
                  <w:tcPr>
                    <w:tcW w:w="4468" w:type="dxa"/>
                    <w:shd w:val="clear" w:color="auto" w:fill="EBF2F0"/>
                    <w:vAlign w:val="center"/>
                  </w:tcPr>
                  <w:p w14:paraId="17BD4585" w14:textId="77777777" w:rsidR="00827470" w:rsidRPr="00A13CCF" w:rsidRDefault="00827470" w:rsidP="00117FB1">
                    <w:pPr>
                      <w:spacing w:before="100" w:beforeAutospacing="1" w:after="100" w:afterAutospacing="1"/>
                      <w:jc w:val="left"/>
                      <w:rPr>
                        <w:b/>
                        <w:color w:val="000000"/>
                        <w:szCs w:val="22"/>
                        <w:lang w:val="en-IE" w:eastAsia="en-IE"/>
                      </w:rPr>
                    </w:pPr>
                    <w:r w:rsidRPr="00A13CCF">
                      <w:rPr>
                        <w:b/>
                        <w:color w:val="000000"/>
                        <w:szCs w:val="22"/>
                        <w:lang w:val="en-IE" w:eastAsia="en-IE"/>
                      </w:rPr>
                      <w:t>Appendix 4: Declaration as to Personal Circumstances of Tenderer</w:t>
                    </w:r>
                  </w:p>
                </w:tc>
                <w:tc>
                  <w:tcPr>
                    <w:tcW w:w="3770" w:type="dxa"/>
                    <w:shd w:val="clear" w:color="auto" w:fill="DEEAF6" w:themeFill="accent1" w:themeFillTint="33"/>
                  </w:tcPr>
                  <w:p w14:paraId="5320D003" w14:textId="77777777" w:rsidR="00827470" w:rsidRPr="00A13CCF" w:rsidRDefault="00827470" w:rsidP="00117FB1">
                    <w:pPr>
                      <w:spacing w:after="0" w:line="240" w:lineRule="auto"/>
                      <w:jc w:val="center"/>
                      <w:rPr>
                        <w:rFonts w:cs="Calibri"/>
                        <w:b/>
                        <w:bCs/>
                        <w:lang w:val="en-IE"/>
                      </w:rPr>
                    </w:pPr>
                    <w:r w:rsidRPr="00A13CCF">
                      <w:rPr>
                        <w:rFonts w:cs="Calibri"/>
                        <w:b/>
                        <w:bCs/>
                        <w:lang w:val="en-IE"/>
                      </w:rPr>
                      <w:t xml:space="preserve">Complete </w:t>
                    </w:r>
                    <w:r>
                      <w:rPr>
                        <w:rFonts w:cs="Calibri"/>
                        <w:b/>
                        <w:bCs/>
                        <w:lang w:val="en-IE"/>
                      </w:rPr>
                      <w:t>in Section 5 of Appendix 1A</w:t>
                    </w:r>
                    <w:r w:rsidRPr="00A13CCF">
                      <w:rPr>
                        <w:rFonts w:cs="Calibri"/>
                        <w:b/>
                        <w:bCs/>
                        <w:lang w:val="en-IE"/>
                      </w:rPr>
                      <w:t>.</w:t>
                    </w:r>
                  </w:p>
                </w:tc>
              </w:tr>
              <w:tr w:rsidR="00827470" w:rsidRPr="00A13CCF" w14:paraId="32B27C74" w14:textId="77777777" w:rsidTr="00117FB1">
                <w:trPr>
                  <w:trHeight w:val="567"/>
                  <w:jc w:val="center"/>
                </w:trPr>
                <w:tc>
                  <w:tcPr>
                    <w:tcW w:w="823" w:type="dxa"/>
                    <w:shd w:val="clear" w:color="auto" w:fill="EBF2F0"/>
                  </w:tcPr>
                  <w:p w14:paraId="1A3B1E9F" w14:textId="77777777" w:rsidR="00827470" w:rsidRPr="00A13CCF" w:rsidRDefault="00827470" w:rsidP="00117FB1">
                    <w:pPr>
                      <w:spacing w:before="100" w:beforeAutospacing="1" w:after="100" w:afterAutospacing="1"/>
                      <w:jc w:val="center"/>
                      <w:rPr>
                        <w:b/>
                        <w:color w:val="000000"/>
                        <w:szCs w:val="22"/>
                        <w:lang w:val="en-IE" w:eastAsia="en-IE"/>
                      </w:rPr>
                    </w:pPr>
                    <w:r>
                      <w:rPr>
                        <w:b/>
                        <w:color w:val="000000"/>
                        <w:lang w:val="en-IE" w:eastAsia="en-IE"/>
                      </w:rPr>
                      <w:t>4</w:t>
                    </w:r>
                  </w:p>
                </w:tc>
                <w:tc>
                  <w:tcPr>
                    <w:tcW w:w="4468" w:type="dxa"/>
                    <w:shd w:val="clear" w:color="auto" w:fill="EBF2F0"/>
                    <w:vAlign w:val="center"/>
                  </w:tcPr>
                  <w:p w14:paraId="691280A4" w14:textId="77777777" w:rsidR="00827470" w:rsidRPr="00A13CCF" w:rsidRDefault="00827470" w:rsidP="00117FB1">
                    <w:pPr>
                      <w:spacing w:before="100" w:beforeAutospacing="1" w:after="100" w:afterAutospacing="1"/>
                      <w:jc w:val="left"/>
                      <w:rPr>
                        <w:b/>
                        <w:color w:val="000000"/>
                        <w:szCs w:val="22"/>
                        <w:lang w:val="en-IE" w:eastAsia="en-IE"/>
                      </w:rPr>
                    </w:pPr>
                    <w:r>
                      <w:rPr>
                        <w:b/>
                        <w:color w:val="000000"/>
                        <w:lang w:val="en-IE" w:eastAsia="en-IE"/>
                      </w:rPr>
                      <w:t>Appendix 5: Services Contract</w:t>
                    </w:r>
                  </w:p>
                </w:tc>
                <w:tc>
                  <w:tcPr>
                    <w:tcW w:w="3770" w:type="dxa"/>
                    <w:shd w:val="clear" w:color="auto" w:fill="DEEAF6" w:themeFill="accent1" w:themeFillTint="33"/>
                  </w:tcPr>
                  <w:p w14:paraId="05DE0D57" w14:textId="77777777" w:rsidR="00827470" w:rsidRPr="00A13CCF" w:rsidRDefault="00827470" w:rsidP="00117FB1">
                    <w:pPr>
                      <w:spacing w:after="0" w:line="240" w:lineRule="auto"/>
                      <w:jc w:val="center"/>
                      <w:rPr>
                        <w:rFonts w:cs="Calibri"/>
                        <w:b/>
                        <w:bCs/>
                        <w:lang w:val="en-IE"/>
                      </w:rPr>
                    </w:pPr>
                    <w:r>
                      <w:rPr>
                        <w:rFonts w:cs="Calibri"/>
                        <w:b/>
                        <w:bCs/>
                        <w:lang w:val="en-IE"/>
                      </w:rPr>
                      <w:t>Reference Only</w:t>
                    </w:r>
                  </w:p>
                </w:tc>
              </w:tr>
              <w:tr w:rsidR="00827470" w:rsidRPr="00A13CCF" w14:paraId="4A10AB35" w14:textId="77777777" w:rsidTr="00117FB1">
                <w:trPr>
                  <w:trHeight w:val="567"/>
                  <w:jc w:val="center"/>
                </w:trPr>
                <w:tc>
                  <w:tcPr>
                    <w:tcW w:w="823" w:type="dxa"/>
                    <w:shd w:val="clear" w:color="auto" w:fill="EBF2F0"/>
                  </w:tcPr>
                  <w:p w14:paraId="045D2A50" w14:textId="77777777" w:rsidR="00827470" w:rsidRDefault="00827470" w:rsidP="00117FB1">
                    <w:pPr>
                      <w:spacing w:before="100" w:beforeAutospacing="1" w:after="100" w:afterAutospacing="1"/>
                      <w:jc w:val="center"/>
                      <w:rPr>
                        <w:b/>
                        <w:color w:val="000000"/>
                        <w:lang w:val="en-IE" w:eastAsia="en-IE"/>
                      </w:rPr>
                    </w:pPr>
                    <w:r>
                      <w:rPr>
                        <w:b/>
                        <w:color w:val="000000"/>
                        <w:lang w:val="en-IE" w:eastAsia="en-IE"/>
                      </w:rPr>
                      <w:t>5</w:t>
                    </w:r>
                  </w:p>
                </w:tc>
                <w:tc>
                  <w:tcPr>
                    <w:tcW w:w="4468" w:type="dxa"/>
                    <w:shd w:val="clear" w:color="auto" w:fill="EBF2F0"/>
                  </w:tcPr>
                  <w:p w14:paraId="052CED13" w14:textId="77777777" w:rsidR="00827470" w:rsidRPr="005D793D" w:rsidRDefault="00827470" w:rsidP="00117FB1">
                    <w:pPr>
                      <w:spacing w:before="100" w:beforeAutospacing="1" w:after="100" w:afterAutospacing="1"/>
                      <w:jc w:val="left"/>
                      <w:rPr>
                        <w:b/>
                        <w:bCs/>
                        <w:color w:val="000000"/>
                        <w:szCs w:val="22"/>
                        <w:lang w:val="en-IE" w:eastAsia="en-IE"/>
                      </w:rPr>
                    </w:pPr>
                    <w:r w:rsidRPr="005D793D">
                      <w:rPr>
                        <w:b/>
                        <w:bCs/>
                      </w:rPr>
                      <w:t xml:space="preserve">Appendix 6: </w:t>
                    </w:r>
                    <w:r>
                      <w:rPr>
                        <w:b/>
                        <w:bCs/>
                      </w:rPr>
                      <w:t>Confidentiality Agreement</w:t>
                    </w:r>
                  </w:p>
                </w:tc>
                <w:tc>
                  <w:tcPr>
                    <w:tcW w:w="3770" w:type="dxa"/>
                    <w:shd w:val="clear" w:color="auto" w:fill="DEEAF6" w:themeFill="accent1" w:themeFillTint="33"/>
                  </w:tcPr>
                  <w:p w14:paraId="278F933F" w14:textId="77777777" w:rsidR="00827470" w:rsidRPr="00A13CCF" w:rsidRDefault="00827470" w:rsidP="00117FB1">
                    <w:pPr>
                      <w:spacing w:after="0" w:line="240" w:lineRule="auto"/>
                      <w:jc w:val="center"/>
                      <w:rPr>
                        <w:rFonts w:cs="Calibri"/>
                        <w:b/>
                        <w:bCs/>
                        <w:lang w:val="en-IE"/>
                      </w:rPr>
                    </w:pPr>
                    <w:r>
                      <w:rPr>
                        <w:rFonts w:cs="Calibri"/>
                        <w:b/>
                        <w:bCs/>
                        <w:lang w:val="en-IE"/>
                      </w:rPr>
                      <w:t>Reference Only</w:t>
                    </w:r>
                  </w:p>
                </w:tc>
              </w:tr>
              <w:bookmarkEnd w:id="1"/>
            </w:tbl>
            <w:p w14:paraId="7C84E97D" w14:textId="77777777" w:rsidR="00827470" w:rsidRDefault="00827470" w:rsidP="00827470">
              <w:pPr>
                <w:shd w:val="clear" w:color="auto" w:fill="F2F2F2" w:themeFill="background1" w:themeFillShade="F2"/>
                <w:spacing w:after="240" w:line="240" w:lineRule="auto"/>
                <w:rPr>
                  <w:rFonts w:asciiTheme="minorHAnsi" w:hAnsiTheme="minorHAnsi" w:cstheme="minorHAnsi"/>
                  <w:b/>
                  <w:bCs/>
                  <w:szCs w:val="22"/>
                </w:rPr>
              </w:pPr>
            </w:p>
            <w:tbl>
              <w:tblPr>
                <w:tblStyle w:val="TableGrid17"/>
                <w:tblW w:w="0" w:type="auto"/>
                <w:jc w:val="center"/>
                <w:tblLook w:val="04A0" w:firstRow="1" w:lastRow="0" w:firstColumn="1" w:lastColumn="0" w:noHBand="0" w:noVBand="1"/>
              </w:tblPr>
              <w:tblGrid>
                <w:gridCol w:w="823"/>
                <w:gridCol w:w="4461"/>
                <w:gridCol w:w="3777"/>
              </w:tblGrid>
              <w:tr w:rsidR="00827470" w:rsidRPr="00A13CCF" w14:paraId="798D2D1E" w14:textId="77777777" w:rsidTr="00117FB1">
                <w:trPr>
                  <w:trHeight w:val="567"/>
                  <w:jc w:val="center"/>
                </w:trPr>
                <w:tc>
                  <w:tcPr>
                    <w:tcW w:w="829" w:type="dxa"/>
                    <w:shd w:val="clear" w:color="auto" w:fill="235D64"/>
                  </w:tcPr>
                  <w:p w14:paraId="11FE6D6E" w14:textId="77777777" w:rsidR="00827470" w:rsidRPr="00A13CCF" w:rsidRDefault="00827470" w:rsidP="00117FB1">
                    <w:pPr>
                      <w:spacing w:before="100" w:beforeAutospacing="1" w:after="100" w:afterAutospacing="1"/>
                      <w:jc w:val="center"/>
                      <w:rPr>
                        <w:b/>
                        <w:color w:val="FFFFFF" w:themeColor="background1"/>
                        <w:szCs w:val="22"/>
                        <w:lang w:val="en-IE" w:eastAsia="en-IE"/>
                      </w:rPr>
                    </w:pPr>
                    <w:r w:rsidRPr="00A13CCF">
                      <w:rPr>
                        <w:b/>
                        <w:color w:val="FFFFFF" w:themeColor="background1"/>
                        <w:szCs w:val="22"/>
                        <w:lang w:val="en-IE" w:eastAsia="en-IE"/>
                      </w:rPr>
                      <w:t>Item No.</w:t>
                    </w:r>
                  </w:p>
                </w:tc>
                <w:tc>
                  <w:tcPr>
                    <w:tcW w:w="4557" w:type="dxa"/>
                    <w:shd w:val="clear" w:color="auto" w:fill="235D64"/>
                    <w:vAlign w:val="center"/>
                  </w:tcPr>
                  <w:p w14:paraId="68B8C2BD" w14:textId="77777777" w:rsidR="00827470" w:rsidRPr="00A13CCF" w:rsidRDefault="00827470" w:rsidP="00117FB1">
                    <w:pPr>
                      <w:spacing w:before="100" w:beforeAutospacing="1" w:after="100" w:afterAutospacing="1"/>
                      <w:jc w:val="center"/>
                      <w:rPr>
                        <w:b/>
                        <w:color w:val="FFFFFF" w:themeColor="background1"/>
                        <w:szCs w:val="22"/>
                        <w:lang w:val="en-IE" w:eastAsia="en-IE"/>
                      </w:rPr>
                    </w:pPr>
                    <w:r>
                      <w:rPr>
                        <w:b/>
                        <w:color w:val="FFFFFF" w:themeColor="background1"/>
                        <w:szCs w:val="22"/>
                        <w:lang w:val="en-IE" w:eastAsia="en-IE"/>
                      </w:rPr>
                      <w:t>External Documents</w:t>
                    </w:r>
                  </w:p>
                </w:tc>
                <w:tc>
                  <w:tcPr>
                    <w:tcW w:w="3856" w:type="dxa"/>
                    <w:shd w:val="clear" w:color="auto" w:fill="235D64"/>
                    <w:vAlign w:val="center"/>
                  </w:tcPr>
                  <w:p w14:paraId="1313CC31" w14:textId="77777777" w:rsidR="00827470" w:rsidRPr="00A13CCF" w:rsidRDefault="00827470" w:rsidP="00117FB1">
                    <w:pPr>
                      <w:spacing w:after="0" w:line="240" w:lineRule="auto"/>
                      <w:jc w:val="center"/>
                      <w:rPr>
                        <w:rFonts w:cs="Calibri"/>
                        <w:b/>
                        <w:color w:val="FFFFFF" w:themeColor="background1"/>
                        <w:lang w:val="en-IE"/>
                      </w:rPr>
                    </w:pPr>
                    <w:r w:rsidRPr="00A13CCF">
                      <w:rPr>
                        <w:rFonts w:cs="Calibri"/>
                        <w:b/>
                        <w:color w:val="FFFFFF" w:themeColor="background1"/>
                        <w:lang w:val="en-IE"/>
                      </w:rPr>
                      <w:t>Instruction</w:t>
                    </w:r>
                  </w:p>
                </w:tc>
              </w:tr>
              <w:tr w:rsidR="00827470" w:rsidRPr="00A13CCF" w14:paraId="60C08F71" w14:textId="77777777" w:rsidTr="00117FB1">
                <w:trPr>
                  <w:trHeight w:val="567"/>
                  <w:jc w:val="center"/>
                </w:trPr>
                <w:tc>
                  <w:tcPr>
                    <w:tcW w:w="829" w:type="dxa"/>
                    <w:vMerge w:val="restart"/>
                    <w:shd w:val="clear" w:color="auto" w:fill="EBF2F0"/>
                  </w:tcPr>
                  <w:p w14:paraId="3808D661" w14:textId="77777777" w:rsidR="00827470" w:rsidRPr="00A13CCF" w:rsidRDefault="00827470" w:rsidP="00117FB1">
                    <w:pPr>
                      <w:spacing w:before="100" w:beforeAutospacing="1" w:after="100" w:afterAutospacing="1"/>
                      <w:jc w:val="center"/>
                      <w:rPr>
                        <w:b/>
                        <w:color w:val="000000"/>
                        <w:szCs w:val="22"/>
                        <w:lang w:val="en-IE" w:eastAsia="en-IE"/>
                      </w:rPr>
                    </w:pPr>
                    <w:r w:rsidRPr="00A13CCF">
                      <w:rPr>
                        <w:b/>
                        <w:color w:val="000000"/>
                        <w:szCs w:val="22"/>
                        <w:lang w:val="en-IE" w:eastAsia="en-IE"/>
                      </w:rPr>
                      <w:t>1</w:t>
                    </w:r>
                  </w:p>
                </w:tc>
                <w:tc>
                  <w:tcPr>
                    <w:tcW w:w="4557" w:type="dxa"/>
                    <w:shd w:val="clear" w:color="auto" w:fill="EBF2F0"/>
                    <w:vAlign w:val="center"/>
                  </w:tcPr>
                  <w:p w14:paraId="46151217" w14:textId="0AA7B71C" w:rsidR="006F4E6D" w:rsidRPr="00A13CCF" w:rsidRDefault="00827470" w:rsidP="006F4E6D">
                    <w:pPr>
                      <w:spacing w:before="100" w:beforeAutospacing="1" w:after="100" w:afterAutospacing="1"/>
                      <w:jc w:val="left"/>
                      <w:rPr>
                        <w:b/>
                        <w:color w:val="000000"/>
                        <w:szCs w:val="22"/>
                        <w:lang w:val="en-IE" w:eastAsia="en-IE"/>
                      </w:rPr>
                    </w:pPr>
                    <w:r w:rsidRPr="00A5012A">
                      <w:rPr>
                        <w:b/>
                        <w:color w:val="000000"/>
                        <w:szCs w:val="22"/>
                        <w:lang w:val="en-IE" w:eastAsia="en-IE"/>
                      </w:rPr>
                      <w:t>Appendix 1A: Queue Management System Tender Response Document</w:t>
                    </w:r>
                    <w:r w:rsidR="006F4E6D">
                      <w:rPr>
                        <w:b/>
                        <w:color w:val="000000"/>
                        <w:szCs w:val="22"/>
                        <w:lang w:val="en-IE" w:eastAsia="en-IE"/>
                      </w:rPr>
                      <w:t xml:space="preserve"> :</w:t>
                    </w:r>
                    <w:r w:rsidR="006F4E6D">
                      <w:rPr>
                        <w:color w:val="000000"/>
                        <w:szCs w:val="22"/>
                        <w:lang w:val="en-IE" w:eastAsia="en-IE"/>
                      </w:rPr>
                      <w:t>This includes Section 7  Qualitative Award Criteria</w:t>
                    </w:r>
                  </w:p>
                </w:tc>
                <w:tc>
                  <w:tcPr>
                    <w:tcW w:w="3856" w:type="dxa"/>
                    <w:shd w:val="clear" w:color="auto" w:fill="DEEAF6" w:themeFill="accent1" w:themeFillTint="33"/>
                    <w:vAlign w:val="center"/>
                  </w:tcPr>
                  <w:p w14:paraId="3163E7CE" w14:textId="77777777" w:rsidR="00827470" w:rsidRPr="00A13CCF" w:rsidRDefault="00827470" w:rsidP="00117FB1">
                    <w:pPr>
                      <w:spacing w:after="0" w:line="240" w:lineRule="auto"/>
                      <w:jc w:val="center"/>
                      <w:rPr>
                        <w:rFonts w:cs="Calibri"/>
                        <w:b/>
                        <w:bCs/>
                        <w:lang w:val="en-IE"/>
                      </w:rPr>
                    </w:pPr>
                    <w:r w:rsidRPr="00A13CCF">
                      <w:rPr>
                        <w:rFonts w:cs="Calibri"/>
                        <w:b/>
                        <w:bCs/>
                        <w:lang w:val="en-IE"/>
                      </w:rPr>
                      <w:t>Complete and submit</w:t>
                    </w:r>
                    <w:r>
                      <w:rPr>
                        <w:rFonts w:cs="Calibri"/>
                        <w:b/>
                        <w:bCs/>
                        <w:lang w:val="en-IE"/>
                      </w:rPr>
                      <w:t xml:space="preserve"> </w:t>
                    </w:r>
                    <w:r w:rsidRPr="00A13CCF">
                      <w:rPr>
                        <w:rFonts w:cs="Calibri"/>
                        <w:b/>
                        <w:bCs/>
                        <w:lang w:val="en-IE"/>
                      </w:rPr>
                      <w:t>on eTenders</w:t>
                    </w:r>
                  </w:p>
                </w:tc>
              </w:tr>
              <w:tr w:rsidR="00827470" w:rsidRPr="00A13CCF" w14:paraId="25F1644F" w14:textId="77777777" w:rsidTr="00117FB1">
                <w:trPr>
                  <w:trHeight w:val="567"/>
                  <w:jc w:val="center"/>
                </w:trPr>
                <w:tc>
                  <w:tcPr>
                    <w:tcW w:w="829" w:type="dxa"/>
                    <w:vMerge/>
                    <w:shd w:val="clear" w:color="auto" w:fill="EBF2F0"/>
                  </w:tcPr>
                  <w:p w14:paraId="564BD870" w14:textId="77777777" w:rsidR="00827470" w:rsidRPr="00A13CCF" w:rsidRDefault="00827470" w:rsidP="00117FB1">
                    <w:pPr>
                      <w:spacing w:before="100" w:beforeAutospacing="1" w:after="100" w:afterAutospacing="1"/>
                      <w:jc w:val="center"/>
                      <w:rPr>
                        <w:b/>
                        <w:color w:val="000000"/>
                        <w:szCs w:val="22"/>
                        <w:lang w:val="en-IE" w:eastAsia="en-IE"/>
                      </w:rPr>
                    </w:pPr>
                  </w:p>
                </w:tc>
                <w:tc>
                  <w:tcPr>
                    <w:tcW w:w="4557" w:type="dxa"/>
                    <w:shd w:val="clear" w:color="auto" w:fill="EBF2F0"/>
                    <w:vAlign w:val="center"/>
                  </w:tcPr>
                  <w:p w14:paraId="36BB1A3A" w14:textId="77777777" w:rsidR="00827470" w:rsidRPr="00A5012A" w:rsidRDefault="00827470" w:rsidP="00117FB1">
                    <w:pPr>
                      <w:spacing w:before="100" w:beforeAutospacing="1" w:after="100" w:afterAutospacing="1"/>
                      <w:rPr>
                        <w:b/>
                        <w:color w:val="000000"/>
                        <w:szCs w:val="22"/>
                        <w:lang w:val="en-IE" w:eastAsia="en-IE"/>
                      </w:rPr>
                    </w:pPr>
                    <w:r>
                      <w:rPr>
                        <w:b/>
                        <w:color w:val="000000"/>
                        <w:lang w:val="en-IE" w:eastAsia="en-IE"/>
                      </w:rPr>
                      <w:t xml:space="preserve">Appendix 1A Section 3: </w:t>
                    </w:r>
                    <w:r>
                      <w:rPr>
                        <w:b/>
                        <w:color w:val="000000"/>
                        <w:szCs w:val="22"/>
                        <w:lang w:val="en-IE" w:eastAsia="en-IE"/>
                      </w:rPr>
                      <w:t xml:space="preserve">ESPD </w:t>
                    </w:r>
                  </w:p>
                </w:tc>
                <w:tc>
                  <w:tcPr>
                    <w:tcW w:w="3856" w:type="dxa"/>
                    <w:shd w:val="clear" w:color="auto" w:fill="DEEAF6" w:themeFill="accent1" w:themeFillTint="33"/>
                    <w:vAlign w:val="center"/>
                  </w:tcPr>
                  <w:p w14:paraId="42E9FF3B" w14:textId="77777777" w:rsidR="00827470" w:rsidRPr="00A13CCF" w:rsidRDefault="00827470" w:rsidP="00117FB1">
                    <w:pPr>
                      <w:spacing w:after="0" w:line="240" w:lineRule="auto"/>
                      <w:jc w:val="center"/>
                      <w:rPr>
                        <w:rFonts w:cs="Calibri"/>
                        <w:b/>
                        <w:bCs/>
                        <w:lang w:val="en-IE"/>
                      </w:rPr>
                    </w:pPr>
                    <w:r>
                      <w:rPr>
                        <w:rFonts w:cs="Calibri"/>
                        <w:b/>
                        <w:bCs/>
                        <w:lang w:val="en-IE"/>
                      </w:rPr>
                      <w:t>To be Completed.</w:t>
                    </w:r>
                  </w:p>
                </w:tc>
              </w:tr>
              <w:tr w:rsidR="00827470" w:rsidRPr="00A13CCF" w14:paraId="79764ECF" w14:textId="77777777" w:rsidTr="00117FB1">
                <w:trPr>
                  <w:trHeight w:val="567"/>
                  <w:jc w:val="center"/>
                </w:trPr>
                <w:tc>
                  <w:tcPr>
                    <w:tcW w:w="829" w:type="dxa"/>
                    <w:vMerge/>
                    <w:shd w:val="clear" w:color="auto" w:fill="EBF2F0"/>
                  </w:tcPr>
                  <w:p w14:paraId="38A1F76D" w14:textId="77777777" w:rsidR="00827470" w:rsidRPr="00A13CCF" w:rsidRDefault="00827470" w:rsidP="00117FB1">
                    <w:pPr>
                      <w:spacing w:before="100" w:beforeAutospacing="1" w:after="100" w:afterAutospacing="1"/>
                      <w:jc w:val="center"/>
                      <w:rPr>
                        <w:b/>
                        <w:color w:val="000000"/>
                        <w:szCs w:val="22"/>
                        <w:lang w:val="en-IE" w:eastAsia="en-IE"/>
                      </w:rPr>
                    </w:pPr>
                    <w:bookmarkStart w:id="3" w:name="_Hlk235525565"/>
                  </w:p>
                </w:tc>
                <w:tc>
                  <w:tcPr>
                    <w:tcW w:w="4557" w:type="dxa"/>
                    <w:shd w:val="clear" w:color="auto" w:fill="EBF2F0"/>
                    <w:vAlign w:val="center"/>
                  </w:tcPr>
                  <w:p w14:paraId="389DEA70" w14:textId="77777777" w:rsidR="00827470" w:rsidRPr="00A5012A" w:rsidRDefault="00827470" w:rsidP="00117FB1">
                    <w:pPr>
                      <w:spacing w:before="100" w:beforeAutospacing="1" w:after="100" w:afterAutospacing="1"/>
                      <w:rPr>
                        <w:b/>
                        <w:color w:val="000000"/>
                        <w:szCs w:val="22"/>
                        <w:lang w:val="en-IE" w:eastAsia="en-IE"/>
                      </w:rPr>
                    </w:pPr>
                    <w:r>
                      <w:rPr>
                        <w:b/>
                        <w:color w:val="000000"/>
                        <w:lang w:val="en-IE" w:eastAsia="en-IE"/>
                      </w:rPr>
                      <w:t>Appendix 1A Section 6: Economic, Financial</w:t>
                    </w:r>
                    <w:r>
                      <w:rPr>
                        <w:b/>
                        <w:color w:val="000000"/>
                        <w:szCs w:val="22"/>
                        <w:lang w:val="en-IE" w:eastAsia="en-IE"/>
                      </w:rPr>
                      <w:t xml:space="preserve"> Standing and Technical and Professional Ability.</w:t>
                    </w:r>
                  </w:p>
                </w:tc>
                <w:tc>
                  <w:tcPr>
                    <w:tcW w:w="3856" w:type="dxa"/>
                    <w:shd w:val="clear" w:color="auto" w:fill="DEEAF6" w:themeFill="accent1" w:themeFillTint="33"/>
                  </w:tcPr>
                  <w:p w14:paraId="1D379C5D" w14:textId="77777777" w:rsidR="00827470" w:rsidRPr="00A13CCF" w:rsidRDefault="00827470" w:rsidP="00117FB1">
                    <w:pPr>
                      <w:spacing w:after="0" w:line="240" w:lineRule="auto"/>
                      <w:jc w:val="center"/>
                      <w:rPr>
                        <w:rFonts w:cs="Calibri"/>
                        <w:b/>
                        <w:bCs/>
                        <w:lang w:val="en-IE"/>
                      </w:rPr>
                    </w:pPr>
                    <w:r>
                      <w:rPr>
                        <w:rFonts w:cs="Calibri"/>
                        <w:b/>
                        <w:bCs/>
                        <w:lang w:val="en-IE"/>
                      </w:rPr>
                      <w:t>To be Completed.</w:t>
                    </w:r>
                  </w:p>
                </w:tc>
              </w:tr>
              <w:bookmarkEnd w:id="3"/>
              <w:tr w:rsidR="00827470" w:rsidRPr="00A13CCF" w14:paraId="0DE9ED30" w14:textId="77777777" w:rsidTr="00117FB1">
                <w:trPr>
                  <w:trHeight w:val="567"/>
                  <w:jc w:val="center"/>
                </w:trPr>
                <w:tc>
                  <w:tcPr>
                    <w:tcW w:w="829" w:type="dxa"/>
                    <w:shd w:val="clear" w:color="auto" w:fill="EBF2F0"/>
                  </w:tcPr>
                  <w:p w14:paraId="4ABA4FCA" w14:textId="77777777" w:rsidR="00827470" w:rsidRPr="00A13CCF" w:rsidRDefault="00827470" w:rsidP="00117FB1">
                    <w:pPr>
                      <w:spacing w:before="100" w:beforeAutospacing="1" w:after="100" w:afterAutospacing="1"/>
                      <w:jc w:val="center"/>
                      <w:rPr>
                        <w:b/>
                        <w:color w:val="000000"/>
                        <w:szCs w:val="22"/>
                        <w:lang w:val="en-IE" w:eastAsia="en-IE"/>
                      </w:rPr>
                    </w:pPr>
                    <w:r w:rsidRPr="00A13CCF">
                      <w:rPr>
                        <w:b/>
                        <w:color w:val="000000"/>
                        <w:szCs w:val="22"/>
                        <w:lang w:val="en-IE" w:eastAsia="en-IE"/>
                      </w:rPr>
                      <w:t>2</w:t>
                    </w:r>
                  </w:p>
                </w:tc>
                <w:tc>
                  <w:tcPr>
                    <w:tcW w:w="4557" w:type="dxa"/>
                    <w:shd w:val="clear" w:color="auto" w:fill="EBF2F0"/>
                    <w:vAlign w:val="center"/>
                  </w:tcPr>
                  <w:p w14:paraId="6893C422" w14:textId="77777777" w:rsidR="00827470" w:rsidRPr="00A13CCF" w:rsidRDefault="00827470" w:rsidP="00117FB1">
                    <w:pPr>
                      <w:spacing w:before="100" w:beforeAutospacing="1" w:after="100" w:afterAutospacing="1"/>
                      <w:jc w:val="left"/>
                      <w:rPr>
                        <w:b/>
                        <w:color w:val="000000"/>
                        <w:szCs w:val="22"/>
                        <w:lang w:val="en-IE" w:eastAsia="en-IE"/>
                      </w:rPr>
                    </w:pPr>
                    <w:r w:rsidRPr="00A5012A">
                      <w:rPr>
                        <w:b/>
                        <w:color w:val="000000"/>
                        <w:szCs w:val="22"/>
                        <w:lang w:val="en-IE" w:eastAsia="en-IE"/>
                      </w:rPr>
                      <w:t xml:space="preserve">Appendix 2: Queue Management System Pricing Schedule </w:t>
                    </w:r>
                    <w:r w:rsidRPr="00A5012A">
                      <w:rPr>
                        <w:b/>
                        <w:color w:val="000000"/>
                        <w:szCs w:val="22"/>
                        <w:lang w:val="en-IE" w:eastAsia="en-IE"/>
                      </w:rPr>
                      <w:tab/>
                    </w:r>
                  </w:p>
                </w:tc>
                <w:tc>
                  <w:tcPr>
                    <w:tcW w:w="3856" w:type="dxa"/>
                    <w:shd w:val="clear" w:color="auto" w:fill="DEEAF6" w:themeFill="accent1" w:themeFillTint="33"/>
                  </w:tcPr>
                  <w:p w14:paraId="07D83EB2" w14:textId="77777777" w:rsidR="00827470" w:rsidRPr="00A13CCF" w:rsidRDefault="00827470" w:rsidP="00117FB1">
                    <w:pPr>
                      <w:spacing w:after="0" w:line="240" w:lineRule="auto"/>
                      <w:jc w:val="center"/>
                      <w:rPr>
                        <w:rFonts w:cs="Calibri"/>
                        <w:b/>
                        <w:bCs/>
                        <w:lang w:val="en-IE"/>
                      </w:rPr>
                    </w:pPr>
                    <w:r w:rsidRPr="00A13CCF">
                      <w:rPr>
                        <w:rFonts w:cs="Calibri"/>
                        <w:b/>
                        <w:bCs/>
                        <w:lang w:val="en-IE"/>
                      </w:rPr>
                      <w:t>Complete and submit</w:t>
                    </w:r>
                    <w:r>
                      <w:rPr>
                        <w:rFonts w:cs="Calibri"/>
                        <w:b/>
                        <w:bCs/>
                        <w:lang w:val="en-IE"/>
                      </w:rPr>
                      <w:t xml:space="preserve"> </w:t>
                    </w:r>
                    <w:r w:rsidRPr="00A13CCF">
                      <w:rPr>
                        <w:rFonts w:cs="Calibri"/>
                        <w:b/>
                        <w:bCs/>
                        <w:lang w:val="en-IE"/>
                      </w:rPr>
                      <w:t>on eTenders.</w:t>
                    </w:r>
                  </w:p>
                </w:tc>
              </w:tr>
            </w:tbl>
            <w:bookmarkEnd w:id="2"/>
            <w:p w14:paraId="623CF897" w14:textId="77777777" w:rsidR="00827470" w:rsidRPr="00C727F2" w:rsidRDefault="00827470" w:rsidP="00827470">
              <w:pPr>
                <w:shd w:val="clear" w:color="auto" w:fill="F2F2F2" w:themeFill="background1" w:themeFillShade="F2"/>
                <w:spacing w:after="240" w:line="240" w:lineRule="auto"/>
                <w:rPr>
                  <w:rFonts w:asciiTheme="minorHAnsi" w:hAnsiTheme="minorHAnsi" w:cstheme="minorHAnsi"/>
                  <w:b/>
                  <w:bCs/>
                  <w:szCs w:val="22"/>
                </w:rPr>
              </w:pPr>
              <w:r w:rsidRPr="00C727F2">
                <w:rPr>
                  <w:rFonts w:asciiTheme="minorHAnsi" w:hAnsiTheme="minorHAnsi" w:cstheme="minorHAnsi"/>
                  <w:b/>
                  <w:bCs/>
                  <w:szCs w:val="22"/>
                </w:rPr>
                <w:t xml:space="preserve">All of the above sections must be completed in full. </w:t>
              </w:r>
              <w:r w:rsidRPr="00C727F2">
                <w:rPr>
                  <w:rFonts w:asciiTheme="minorHAnsi" w:hAnsiTheme="minorHAnsi" w:cstheme="minorHAnsi"/>
                  <w:b/>
                  <w:bCs/>
                  <w:i/>
                  <w:iCs/>
                  <w:szCs w:val="22"/>
                </w:rPr>
                <w:t>As per Section 2.21 of the RFT “Compliant Tenders”</w:t>
              </w:r>
              <w:r w:rsidRPr="00C727F2">
                <w:rPr>
                  <w:rFonts w:asciiTheme="minorHAnsi" w:hAnsiTheme="minorHAnsi" w:cstheme="minorHAnsi"/>
                  <w:b/>
                  <w:bCs/>
                  <w:szCs w:val="22"/>
                </w:rPr>
                <w:t xml:space="preserve"> if the tenderer fails to comply with this requirement the Department reserves the right to reject the tenderers tender as non-compliant.</w:t>
              </w:r>
            </w:p>
            <w:p w14:paraId="079E0786" w14:textId="77777777" w:rsidR="00234C8E" w:rsidRDefault="00A61B6F"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3"/>
          <w:headerReference w:type="first" r:id="rId14"/>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37579D32" w:rsidR="003C0FB1" w:rsidRDefault="00A61B6F"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490BAF">
                  <w:rPr>
                    <w:highlight w:val="lightGray"/>
                  </w:rPr>
                  <w:t xml:space="preserve">The Department of Social Protection </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6B485AA7"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4" w:name="Text3"/>
            <w:r w:rsidR="00757561">
              <w:instrText xml:space="preserve"> FORMTEXT </w:instrText>
            </w:r>
            <w:r w:rsidR="00757561">
              <w:fldChar w:fldCharType="separate"/>
            </w:r>
            <w:r w:rsidR="00490BAF" w:rsidRPr="00490BAF">
              <w:rPr>
                <w:noProof/>
              </w:rPr>
              <w:t>Pest Control Services</w:t>
            </w:r>
            <w:r w:rsidR="00757561">
              <w:fldChar w:fldCharType="end"/>
            </w:r>
            <w:bookmarkEnd w:id="4"/>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7157F054"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5" w:name="Text122"/>
            <w:r>
              <w:rPr>
                <w:i/>
                <w:iCs/>
                <w:color w:val="FF0000"/>
              </w:rPr>
              <w:instrText xml:space="preserve"> FORMTEXT </w:instrText>
            </w:r>
            <w:r>
              <w:rPr>
                <w:i/>
                <w:iCs/>
                <w:color w:val="FF0000"/>
              </w:rPr>
            </w:r>
            <w:r>
              <w:rPr>
                <w:i/>
                <w:iCs/>
                <w:color w:val="FF0000"/>
              </w:rPr>
              <w:fldChar w:fldCharType="separate"/>
            </w:r>
            <w:r w:rsidR="00887399">
              <w:rPr>
                <w:i/>
                <w:iCs/>
                <w:color w:val="FF0000"/>
              </w:rPr>
              <w:t>Not Used</w:t>
            </w:r>
            <w:r>
              <w:rPr>
                <w:i/>
                <w:iCs/>
                <w:color w:val="FF0000"/>
              </w:rPr>
              <w:fldChar w:fldCharType="end"/>
            </w:r>
            <w:bookmarkEnd w:id="5"/>
          </w:p>
          <w:p w14:paraId="44A17398" w14:textId="77777777"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6" w:name="Text109"/>
            <w:r>
              <w:instrText xml:space="preserve"> FORMTEXT </w:instrText>
            </w:r>
            <w:r>
              <w:fldChar w:fldCharType="separate"/>
            </w:r>
            <w:r>
              <w:rPr>
                <w:noProof/>
              </w:rPr>
              <w:t>[Insert number]</w:t>
            </w:r>
            <w:r>
              <w:fldChar w:fldCharType="end"/>
            </w:r>
            <w:bookmarkEnd w:id="6"/>
            <w:r>
              <w:t xml:space="preserve"> </w:t>
            </w:r>
            <w:r w:rsidRPr="00E13A0D">
              <w:t>lots (each a “Lot”) as described below.  Each Lot will result in a separate contract.</w:t>
            </w:r>
          </w:p>
          <w:p w14:paraId="00DC7985" w14:textId="77777777"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7" w:name="Text110"/>
            <w:r>
              <w:instrText xml:space="preserve"> FORMTEXT </w:instrText>
            </w:r>
            <w:r>
              <w:fldChar w:fldCharType="separate"/>
            </w:r>
            <w:r>
              <w:rPr>
                <w:noProof/>
              </w:rPr>
              <w:t>[Insert description of Lots and any rules / instructions in relation to Lots]</w:t>
            </w:r>
            <w:r>
              <w:fldChar w:fldCharType="end"/>
            </w:r>
            <w:bookmarkEnd w:id="7"/>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5E2424D9"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2F0979">
              <w:rPr>
                <w:b/>
              </w:rPr>
              <w:t>two years</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4E459458"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8"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9162A2">
              <w:rPr>
                <w:i/>
                <w:iCs/>
                <w:color w:val="FF0000"/>
              </w:rPr>
              <w:t> </w:t>
            </w:r>
            <w:r w:rsidR="009162A2">
              <w:rPr>
                <w:i/>
                <w:iCs/>
                <w:color w:val="FF0000"/>
              </w:rPr>
              <w:t> </w:t>
            </w:r>
            <w:r w:rsidR="009162A2">
              <w:rPr>
                <w:i/>
                <w:iCs/>
                <w:color w:val="FF0000"/>
              </w:rPr>
              <w:t> </w:t>
            </w:r>
            <w:r w:rsidR="009162A2">
              <w:rPr>
                <w:i/>
                <w:iCs/>
                <w:color w:val="FF0000"/>
              </w:rPr>
              <w:t> </w:t>
            </w:r>
            <w:r w:rsidR="009162A2">
              <w:rPr>
                <w:i/>
                <w:iCs/>
                <w:color w:val="FF0000"/>
              </w:rPr>
              <w:t> </w:t>
            </w:r>
            <w:r w:rsidRPr="003650CE">
              <w:rPr>
                <w:i/>
                <w:iCs/>
                <w:color w:val="FF0000"/>
              </w:rPr>
              <w:fldChar w:fldCharType="end"/>
            </w:r>
            <w:bookmarkEnd w:id="8"/>
          </w:p>
          <w:p w14:paraId="295B2DAB" w14:textId="7F5C2799"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E92FB6">
              <w:rPr>
                <w:highlight w:val="lightGray"/>
              </w:rPr>
              <w:t>12 months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3F40CC">
              <w:rPr>
                <w:highlight w:val="lightGray"/>
              </w:rPr>
              <w:t>two(2)</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45B7511A"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9"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Contracts]</w:t>
            </w:r>
            <w:r w:rsidR="000C0E11">
              <w:rPr>
                <w:highlight w:val="lightGray"/>
              </w:rPr>
              <w:fldChar w:fldCharType="end"/>
            </w:r>
            <w:bookmarkEnd w:id="9"/>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C254CB">
              <w:rPr>
                <w:i/>
                <w:color w:val="FF0000"/>
                <w:highlight w:val="lightGray"/>
              </w:rPr>
              <w:t> </w:t>
            </w:r>
            <w:r w:rsidR="00C254CB">
              <w:rPr>
                <w:i/>
                <w:color w:val="FF0000"/>
                <w:highlight w:val="lightGray"/>
              </w:rPr>
              <w:t> </w:t>
            </w:r>
            <w:r w:rsidR="00C254CB">
              <w:rPr>
                <w:i/>
                <w:color w:val="FF0000"/>
                <w:highlight w:val="lightGray"/>
              </w:rPr>
              <w:t> </w:t>
            </w:r>
            <w:r w:rsidR="00C254CB">
              <w:rPr>
                <w:i/>
                <w:color w:val="FF0000"/>
                <w:highlight w:val="lightGray"/>
              </w:rPr>
              <w:t> </w:t>
            </w:r>
            <w:r w:rsidR="00C254CB">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C254CB">
              <w:rPr>
                <w:szCs w:val="22"/>
              </w:rPr>
              <w:t>€250</w:t>
            </w:r>
            <w:r w:rsidR="00D109CE">
              <w:rPr>
                <w:szCs w:val="22"/>
              </w:rPr>
              <w:t>,000</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5EDB789A"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9920A6">
              <w:rPr>
                <w:i/>
                <w:color w:val="FF0000"/>
              </w:rPr>
              <w:t> </w:t>
            </w:r>
            <w:r w:rsidR="009920A6">
              <w:rPr>
                <w:i/>
                <w:color w:val="FF0000"/>
              </w:rPr>
              <w:t> </w:t>
            </w:r>
            <w:r w:rsidR="009920A6">
              <w:rPr>
                <w:i/>
                <w:color w:val="FF0000"/>
              </w:rPr>
              <w:t> </w:t>
            </w:r>
            <w:r w:rsidR="009920A6">
              <w:rPr>
                <w:i/>
                <w:color w:val="FF0000"/>
              </w:rPr>
              <w:t> </w:t>
            </w:r>
            <w:r w:rsidR="009920A6">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9920A6">
              <w:rPr>
                <w:highlight w:val="lightGray"/>
              </w:rPr>
              <w:t> </w:t>
            </w:r>
            <w:r w:rsidR="009920A6">
              <w:rPr>
                <w:highlight w:val="lightGray"/>
              </w:rPr>
              <w:t> </w:t>
            </w:r>
            <w:r w:rsidR="009920A6">
              <w:rPr>
                <w:highlight w:val="lightGray"/>
              </w:rPr>
              <w:t> </w:t>
            </w:r>
            <w:r w:rsidR="009920A6">
              <w:rPr>
                <w:highlight w:val="lightGray"/>
              </w:rPr>
              <w:t> </w:t>
            </w:r>
            <w:r w:rsidR="009920A6">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5"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6"/>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40060B68" w14:textId="7442F7FB" w:rsidR="007B7D0E" w:rsidRPr="009476F2" w:rsidRDefault="007B7D0E" w:rsidP="007B7D0E">
                    <w:pPr>
                      <w:rPr>
                        <w:highlight w:val="lightGray"/>
                      </w:rPr>
                    </w:pPr>
                    <w:r w:rsidRPr="009476F2">
                      <w:rPr>
                        <w:highlight w:val="lightGray"/>
                      </w:rPr>
                      <w:t xml:space="preserve">Tenders must be submitted via the ‘electronic tenderbox’ available on </w:t>
                    </w:r>
                    <w:hyperlink r:id="rId17" w:history="1">
                      <w:r w:rsidR="005520E5" w:rsidRPr="005520E5">
                        <w:rPr>
                          <w:rStyle w:val="Hyperlink"/>
                          <w:highlight w:val="lightGray"/>
                        </w:rPr>
                        <w:t>www.etenders.gov.ie</w:t>
                      </w:r>
                    </w:hyperlink>
                    <w:r w:rsidRPr="009476F2">
                      <w:rPr>
                        <w:highlight w:val="lightGray"/>
                      </w:rPr>
                      <w:t>.   Only Tenders submitted to the electronic tenderbox will be accepted.  Tenders submitted by any other means (including but not limited to: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tenderbox, there is a current file size limit of 250MB for each single file uploaded, with a maximum total limit of 2GB for all documentation (combined) in the Tender submitted.  </w:t>
                    </w:r>
                  </w:p>
                  <w:p w14:paraId="6B38B383" w14:textId="20E4CE64" w:rsidR="00A76E64" w:rsidRPr="00A76E64" w:rsidRDefault="00A76E64" w:rsidP="00A76E64">
                    <w:pPr>
                      <w:rPr>
                        <w:highlight w:val="lightGray"/>
                      </w:rPr>
                    </w:pPr>
                    <w:r w:rsidRPr="00A76E64">
                      <w:rPr>
                        <w:highlight w:val="lightGray"/>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14:paraId="1168D322" w14:textId="4CB50A69" w:rsidR="00977CC4" w:rsidRPr="007B7D0E" w:rsidRDefault="00A61B6F" w:rsidP="007B7D0E">
                    <w:pPr>
                      <w:rPr>
                        <w:color w:val="000000"/>
                        <w:highlight w:val="lightGray"/>
                      </w:rPr>
                    </w:pP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675B2D9E"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8C408C">
              <w:t>15.00pm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A46E16">
              <w:t>31</w:t>
            </w:r>
            <w:r w:rsidR="00A46E16" w:rsidRPr="00A46E16">
              <w:rPr>
                <w:vertAlign w:val="superscript"/>
              </w:rPr>
              <w:t>st</w:t>
            </w:r>
            <w:r w:rsidR="00A46E16">
              <w:t xml:space="preserve"> August 2026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42096390"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437185A3"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10" w:name="Text111"/>
            <w:r w:rsidR="004A0961">
              <w:instrText xml:space="preserve"> FORMTEXT </w:instrText>
            </w:r>
            <w:r w:rsidR="004A0961">
              <w:fldChar w:fldCharType="separate"/>
            </w:r>
            <w:r w:rsidR="00AA3390">
              <w:t> </w:t>
            </w:r>
            <w:r w:rsidR="00AA3390">
              <w:t> </w:t>
            </w:r>
            <w:r w:rsidR="00AA3390">
              <w:t> </w:t>
            </w:r>
            <w:r w:rsidR="00AA3390">
              <w:t> </w:t>
            </w:r>
            <w:r w:rsidR="00AA3390">
              <w:t> </w:t>
            </w:r>
            <w:r w:rsidR="004A0961">
              <w:fldChar w:fldCharType="end"/>
            </w:r>
            <w:bookmarkEnd w:id="10"/>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11"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AA3390">
              <w:rPr>
                <w:i/>
                <w:iCs/>
                <w:color w:val="FF0000"/>
              </w:rPr>
              <w:t> </w:t>
            </w:r>
            <w:r w:rsidR="00AA3390">
              <w:rPr>
                <w:i/>
                <w:iCs/>
                <w:color w:val="FF0000"/>
              </w:rPr>
              <w:t> </w:t>
            </w:r>
            <w:r w:rsidR="00AA3390">
              <w:rPr>
                <w:i/>
                <w:iCs/>
                <w:color w:val="FF0000"/>
              </w:rPr>
              <w:t> </w:t>
            </w:r>
            <w:r w:rsidR="004A0961" w:rsidRPr="008E339E">
              <w:rPr>
                <w:i/>
                <w:iCs/>
                <w:color w:val="FF0000"/>
              </w:rPr>
              <w:fldChar w:fldCharType="end"/>
            </w:r>
            <w:bookmarkEnd w:id="11"/>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0238EA5C"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w:t>
            </w:r>
            <w:r w:rsidR="0032063A" w:rsidRPr="0032063A">
              <w:rPr>
                <w:noProof/>
              </w:rPr>
              <w:t>a PDF reader of Microsoft Word / Excel products</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24E48ACC" w:rsidR="003C0FB1" w:rsidRDefault="003C0FB1" w:rsidP="002C72C0">
            <w:pPr>
              <w:jc w:val="both"/>
            </w:pPr>
            <w:r w:rsidRPr="000E5DB7">
              <w:t>All queries relating to any aspect of this Competition or of this RFT must be directed to</w:t>
            </w:r>
            <w:r>
              <w:t xml:space="preserve"> the messaging facility on </w:t>
            </w:r>
            <w:hyperlink r:id="rId18"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50552F">
              <w:t>15.00pm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50552F">
              <w:t>06</w:t>
            </w:r>
            <w:r w:rsidR="0050552F" w:rsidRPr="0050552F">
              <w:rPr>
                <w:vertAlign w:val="superscript"/>
              </w:rPr>
              <w:t>th</w:t>
            </w:r>
            <w:r w:rsidR="0050552F">
              <w:t xml:space="preserve"> August </w:t>
            </w:r>
            <w:r w:rsidR="00B750F5">
              <w:t>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9"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0"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150877C7"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12" w:name="Text125"/>
            <w:r w:rsidR="00522DF9">
              <w:instrText xml:space="preserve"> FORMTEXT </w:instrText>
            </w:r>
            <w:r w:rsidR="00522DF9">
              <w:fldChar w:fldCharType="separate"/>
            </w:r>
            <w:r w:rsidR="00A5020B">
              <w:t>180 days</w:t>
            </w:r>
            <w:r w:rsidR="00522DF9">
              <w:fldChar w:fldCharType="end"/>
            </w:r>
            <w:bookmarkEnd w:id="12"/>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1616CCED"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A5020B">
              <w:rPr>
                <w:i/>
                <w:iCs/>
                <w:color w:val="FF0000"/>
                <w:highlight w:val="lightGray"/>
              </w:rPr>
              <w:t> </w:t>
            </w:r>
            <w:r w:rsidR="00A5020B">
              <w:rPr>
                <w:i/>
                <w:iCs/>
                <w:color w:val="FF0000"/>
                <w:highlight w:val="lightGray"/>
              </w:rPr>
              <w:t> </w:t>
            </w:r>
            <w:r w:rsidR="00A5020B">
              <w:rPr>
                <w:i/>
                <w:iCs/>
                <w:color w:val="FF0000"/>
                <w:highlight w:val="lightGray"/>
              </w:rPr>
              <w:t> </w:t>
            </w:r>
            <w:r w:rsidR="00A5020B">
              <w:rPr>
                <w:i/>
                <w:iCs/>
                <w:color w:val="FF0000"/>
                <w:highlight w:val="lightGray"/>
              </w:rPr>
              <w:t> </w:t>
            </w:r>
            <w:r w:rsidRPr="004C1900">
              <w:rPr>
                <w:i/>
                <w:iCs/>
                <w:color w:val="FF0000"/>
                <w:highlight w:val="lightGray"/>
              </w:rPr>
              <w:fldChar w:fldCharType="end"/>
            </w:r>
          </w:p>
          <w:p w14:paraId="0E392840" w14:textId="3238DC70"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3" w:name="Text113"/>
            <w:r w:rsidR="006565BD">
              <w:rPr>
                <w:szCs w:val="22"/>
              </w:rPr>
              <w:instrText xml:space="preserve"> FORMTEXT </w:instrText>
            </w:r>
            <w:r w:rsidR="006565BD">
              <w:rPr>
                <w:szCs w:val="22"/>
              </w:rPr>
            </w:r>
            <w:r w:rsidR="006565BD">
              <w:rPr>
                <w:szCs w:val="22"/>
              </w:rPr>
              <w:fldChar w:fldCharType="separate"/>
            </w:r>
            <w:r w:rsidR="00533E3B">
              <w:rPr>
                <w:szCs w:val="22"/>
              </w:rPr>
              <w:t>Consumer Price Index</w:t>
            </w:r>
            <w:r w:rsidR="006565BD">
              <w:rPr>
                <w:szCs w:val="22"/>
              </w:rPr>
              <w:fldChar w:fldCharType="end"/>
            </w:r>
            <w:bookmarkEnd w:id="13"/>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4" w:name="Text139"/>
            <w:r w:rsidR="006565BD">
              <w:rPr>
                <w:szCs w:val="22"/>
              </w:rPr>
              <w:instrText xml:space="preserve"> FORMTEXT </w:instrText>
            </w:r>
            <w:r w:rsidR="006565BD">
              <w:rPr>
                <w:szCs w:val="22"/>
              </w:rPr>
            </w:r>
            <w:r w:rsidR="006565BD">
              <w:rPr>
                <w:szCs w:val="22"/>
              </w:rPr>
              <w:fldChar w:fldCharType="separate"/>
            </w:r>
            <w:r w:rsidR="00533E3B">
              <w:rPr>
                <w:noProof/>
                <w:szCs w:val="22"/>
              </w:rPr>
              <w:t>CSO</w:t>
            </w:r>
            <w:r w:rsidR="006565BD">
              <w:rPr>
                <w:szCs w:val="22"/>
              </w:rPr>
              <w:fldChar w:fldCharType="end"/>
            </w:r>
            <w:bookmarkEnd w:id="14"/>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lastRenderedPageBreak/>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lastRenderedPageBreak/>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1"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w:t>
      </w:r>
      <w:r w:rsidRPr="0001388F">
        <w:lastRenderedPageBreak/>
        <w:t>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23519768" w14:textId="5D3D0503"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6944BE">
                  <w:rPr>
                    <w:i/>
                    <w:color w:val="FF0000"/>
                    <w:highlight w:val="lightGray"/>
                  </w:rPr>
                  <w:t>Not Used</w:t>
                </w:r>
                <w:r w:rsidRPr="00DC28E8">
                  <w:rPr>
                    <w:i/>
                    <w:color w:val="FF0000"/>
                    <w:highlight w:val="lightGray"/>
                  </w:rPr>
                  <w:fldChar w:fldCharType="end"/>
                </w:r>
              </w:p>
              <w:p w14:paraId="0C2A4408" w14:textId="08F628A6" w:rsidR="00BB5E9D" w:rsidRPr="00DC28E8" w:rsidRDefault="00A61B6F" w:rsidP="00DC28E8">
                <w:pPr>
                  <w:spacing w:after="200" w:line="316" w:lineRule="auto"/>
                  <w:jc w:val="both"/>
                </w:pP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75377228"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6944BE">
              <w:rPr>
                <w:i/>
                <w:iCs/>
                <w:color w:val="FF0000"/>
                <w:highlight w:val="lightGray"/>
              </w:rPr>
              <w:t>Not Used</w:t>
            </w:r>
            <w:r w:rsidRPr="00215CCA">
              <w:rPr>
                <w:i/>
                <w:iCs/>
                <w:color w:val="FF0000"/>
                <w:highlight w:val="lightGray"/>
              </w:rPr>
              <w:fldChar w:fldCharType="end"/>
            </w:r>
          </w:p>
          <w:p w14:paraId="56F72B09" w14:textId="74072E44"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5" w:name="Text120"/>
            <w:r w:rsidRPr="00227275">
              <w:rPr>
                <w:highlight w:val="lightGray"/>
              </w:rPr>
              <w:instrText xml:space="preserve"> FORMTEXT </w:instrText>
            </w:r>
            <w:r w:rsidRPr="00227275">
              <w:rPr>
                <w:highlight w:val="lightGray"/>
              </w:rPr>
            </w:r>
            <w:r w:rsidRPr="00227275">
              <w:rPr>
                <w:highlight w:val="lightGray"/>
              </w:rPr>
              <w:fldChar w:fldCharType="separate"/>
            </w:r>
            <w:r w:rsidR="005A2286">
              <w:rPr>
                <w:highlight w:val="lightGray"/>
              </w:rPr>
              <w:t> </w:t>
            </w:r>
            <w:r w:rsidR="005A2286">
              <w:rPr>
                <w:highlight w:val="lightGray"/>
              </w:rPr>
              <w:t> </w:t>
            </w:r>
            <w:r w:rsidR="005A2286">
              <w:rPr>
                <w:highlight w:val="lightGray"/>
              </w:rPr>
              <w:t> </w:t>
            </w:r>
            <w:r w:rsidR="005A2286">
              <w:rPr>
                <w:highlight w:val="lightGray"/>
              </w:rPr>
              <w:t> </w:t>
            </w:r>
            <w:r w:rsidR="005A2286">
              <w:rPr>
                <w:highlight w:val="lightGray"/>
              </w:rPr>
              <w:t> </w:t>
            </w:r>
            <w:r w:rsidRPr="00227275">
              <w:rPr>
                <w:highlight w:val="lightGray"/>
              </w:rPr>
              <w:fldChar w:fldCharType="end"/>
            </w:r>
            <w:bookmarkEnd w:id="15"/>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34995FAB"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B27098" w:rsidRPr="00B27098">
                    <w:rPr>
                      <w:noProof/>
                      <w:sz w:val="22"/>
                      <w:szCs w:val="22"/>
                    </w:rPr>
                    <w:t>€12.7 million limit for any one claim or series of claims arising out of a single occurrence (where required, if self-employed, this is not necessary). The policy must contain an indemnity to principal clause.</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5912226F"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C52DAC" w:rsidRPr="00C52DAC">
                    <w:rPr>
                      <w:noProof/>
                      <w:sz w:val="22"/>
                      <w:szCs w:val="22"/>
                    </w:rPr>
                    <w:t>€6.5 million limit for any one claim or series of claims arising out of a single occurrence. The policy must contain an indemnity to principal clause.</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43F3E1D9"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5107C0" w:rsidRPr="005107C0">
                    <w:rPr>
                      <w:noProof/>
                      <w:sz w:val="22"/>
                      <w:szCs w:val="22"/>
                    </w:rPr>
                    <w:t>€6.5 million limit for any one claim or series of claims arising out of a single occurrence. The policy must contain an indemnity to principal clause. (Product liability can be a separate policy, or it can be combined with a public liability policy. Non software services will not require this cover)</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77777777"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77777777"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c>
                <w:tcPr>
                  <w:tcW w:w="2500" w:type="pct"/>
                  <w:vAlign w:val="center"/>
                </w:tcPr>
                <w:p w14:paraId="474CE49A" w14:textId="77777777"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 xml:space="preserve">they will, from the Effective Date of the Services Contract (as defined in the Services Contract), obtain and hold the types and levels </w:t>
            </w:r>
            <w:r w:rsidRPr="000E5DB7">
              <w:lastRenderedPageBreak/>
              <w:t>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lastRenderedPageBreak/>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Only those Tenderers who have:-</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43C0F7D8"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6"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5107C0">
              <w:rPr>
                <w:i/>
                <w:iCs/>
                <w:color w:val="FF0000"/>
              </w:rPr>
              <w:t> </w:t>
            </w:r>
            <w:r w:rsidR="005107C0">
              <w:rPr>
                <w:i/>
                <w:iCs/>
                <w:color w:val="FF0000"/>
              </w:rPr>
              <w:t> </w:t>
            </w:r>
            <w:r w:rsidR="005107C0">
              <w:rPr>
                <w:i/>
                <w:iCs/>
                <w:color w:val="FF0000"/>
              </w:rPr>
              <w:t> </w:t>
            </w:r>
            <w:r w:rsidR="005107C0">
              <w:rPr>
                <w:i/>
                <w:iCs/>
                <w:color w:val="FF0000"/>
              </w:rPr>
              <w:t> </w:t>
            </w:r>
            <w:r w:rsidR="005107C0">
              <w:rPr>
                <w:i/>
                <w:iCs/>
                <w:color w:val="FF0000"/>
              </w:rPr>
              <w:t> </w:t>
            </w:r>
            <w:r w:rsidR="008F5874" w:rsidRPr="00373E15">
              <w:rPr>
                <w:i/>
                <w:iCs/>
                <w:color w:val="FF0000"/>
              </w:rPr>
              <w:fldChar w:fldCharType="end"/>
            </w:r>
            <w:bookmarkEnd w:id="16"/>
            <w:r w:rsidR="008F5874" w:rsidRPr="00373E15">
              <w:t xml:space="preserve"> </w:t>
            </w:r>
            <w:r w:rsidR="008F5874">
              <w:fldChar w:fldCharType="begin">
                <w:ffData>
                  <w:name w:val="Text129"/>
                  <w:enabled/>
                  <w:calcOnExit w:val="0"/>
                  <w:textInput>
                    <w:default w:val="each Lot applied for in]"/>
                  </w:textInput>
                </w:ffData>
              </w:fldChar>
            </w:r>
            <w:bookmarkStart w:id="17" w:name="Text129"/>
            <w:r w:rsidR="008F5874">
              <w:instrText xml:space="preserve"> FORMTEXT </w:instrText>
            </w:r>
            <w:r w:rsidR="008F5874">
              <w:fldChar w:fldCharType="separate"/>
            </w:r>
            <w:r w:rsidR="005107C0">
              <w:t> </w:t>
            </w:r>
            <w:r w:rsidR="005107C0">
              <w:t> </w:t>
            </w:r>
            <w:r w:rsidR="005107C0">
              <w:t> </w:t>
            </w:r>
            <w:r w:rsidR="005107C0">
              <w:t> </w:t>
            </w:r>
            <w:r w:rsidR="005107C0">
              <w:t> </w:t>
            </w:r>
            <w:r w:rsidR="008F5874">
              <w:fldChar w:fldCharType="end"/>
            </w:r>
            <w:bookmarkEnd w:id="17"/>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2D689BB2"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030C4FFF"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8"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3C5224">
              <w:rPr>
                <w:i/>
                <w:iCs/>
                <w:color w:val="FF0000"/>
                <w:szCs w:val="22"/>
              </w:rPr>
              <w:t> </w:t>
            </w:r>
            <w:r w:rsidR="003C5224">
              <w:rPr>
                <w:i/>
                <w:iCs/>
                <w:color w:val="FF0000"/>
                <w:szCs w:val="22"/>
              </w:rPr>
              <w:t> </w:t>
            </w:r>
            <w:r w:rsidR="003C5224">
              <w:rPr>
                <w:i/>
                <w:iCs/>
                <w:color w:val="FF0000"/>
                <w:szCs w:val="22"/>
              </w:rPr>
              <w:t> </w:t>
            </w:r>
            <w:r w:rsidR="003C5224">
              <w:rPr>
                <w:i/>
                <w:iCs/>
                <w:color w:val="FF0000"/>
                <w:szCs w:val="22"/>
              </w:rPr>
              <w:t> </w:t>
            </w:r>
            <w:r w:rsidR="00192D79" w:rsidRPr="00835F52">
              <w:rPr>
                <w:i/>
                <w:iCs/>
                <w:color w:val="FF0000"/>
                <w:szCs w:val="22"/>
              </w:rPr>
              <w:fldChar w:fldCharType="end"/>
            </w:r>
            <w:bookmarkEnd w:id="18"/>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9" w:name="Text131"/>
            <w:r w:rsidR="00192D79">
              <w:rPr>
                <w:szCs w:val="22"/>
              </w:rPr>
              <w:instrText xml:space="preserve"> FORMTEXT </w:instrText>
            </w:r>
            <w:r w:rsidR="00192D79">
              <w:rPr>
                <w:szCs w:val="22"/>
              </w:rPr>
            </w:r>
            <w:r w:rsidR="00192D79">
              <w:rPr>
                <w:szCs w:val="22"/>
              </w:rPr>
              <w:fldChar w:fldCharType="separate"/>
            </w:r>
            <w:r w:rsidR="003C5224">
              <w:rPr>
                <w:szCs w:val="22"/>
              </w:rPr>
              <w:t> </w:t>
            </w:r>
            <w:r w:rsidR="003C5224">
              <w:rPr>
                <w:szCs w:val="22"/>
              </w:rPr>
              <w:t> </w:t>
            </w:r>
            <w:r w:rsidR="003C5224">
              <w:rPr>
                <w:szCs w:val="22"/>
              </w:rPr>
              <w:t> </w:t>
            </w:r>
            <w:r w:rsidR="003C5224">
              <w:rPr>
                <w:szCs w:val="22"/>
              </w:rPr>
              <w:t> </w:t>
            </w:r>
            <w:r w:rsidR="003C5224">
              <w:rPr>
                <w:szCs w:val="22"/>
              </w:rPr>
              <w:t> </w:t>
            </w:r>
            <w:r w:rsidR="00192D79">
              <w:rPr>
                <w:szCs w:val="22"/>
              </w:rPr>
              <w:fldChar w:fldCharType="end"/>
            </w:r>
            <w:bookmarkEnd w:id="19"/>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0B2D3734F2D2418791E1330FDE47345B"/>
        </w:placeholder>
      </w:sdtPr>
      <w:sdtEndPr>
        <w:rPr>
          <w:color w:val="auto"/>
          <w:szCs w:val="22"/>
        </w:rPr>
      </w:sdtEndPr>
      <w:sdtContent>
        <w:p w14:paraId="6987476D" w14:textId="77777777" w:rsidR="003C5224" w:rsidRPr="00A72F22" w:rsidRDefault="003C5224" w:rsidP="003C5224">
          <w:pPr>
            <w:spacing w:after="0"/>
            <w:ind w:left="1440"/>
            <w:rPr>
              <w:szCs w:val="22"/>
            </w:rPr>
          </w:pPr>
          <w:r w:rsidRPr="004A7101">
            <w:t>Tenderers must confirm that their turnover during any of the previous 3 financial years (2023 to 2025) was on average at least €100,000 (One hundred thousand Euro) and not less than €75,000 (Seventy Five thousand Euro) in any one year in respect of the goods for which a response to this RFT is being submitted and that they operated with a profit in any one of the three previous financial years (2023 – 2025).</w:t>
          </w: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41A15A2C"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20"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3C5224">
              <w:rPr>
                <w:i/>
                <w:iCs/>
                <w:color w:val="FF0000"/>
                <w:szCs w:val="22"/>
              </w:rPr>
              <w:t> </w:t>
            </w:r>
            <w:r w:rsidR="003C5224">
              <w:rPr>
                <w:i/>
                <w:iCs/>
                <w:color w:val="FF0000"/>
                <w:szCs w:val="22"/>
              </w:rPr>
              <w:t> </w:t>
            </w:r>
            <w:r w:rsidR="003C5224">
              <w:rPr>
                <w:i/>
                <w:iCs/>
                <w:color w:val="FF0000"/>
                <w:szCs w:val="22"/>
              </w:rPr>
              <w:t> </w:t>
            </w:r>
            <w:r w:rsidR="003C5224">
              <w:rPr>
                <w:i/>
                <w:iCs/>
                <w:color w:val="FF0000"/>
                <w:szCs w:val="22"/>
              </w:rPr>
              <w:t> </w:t>
            </w:r>
            <w:r w:rsidR="003C5224">
              <w:rPr>
                <w:i/>
                <w:iCs/>
                <w:color w:val="FF0000"/>
                <w:szCs w:val="22"/>
              </w:rPr>
              <w:t> </w:t>
            </w:r>
            <w:r w:rsidR="00663B2A" w:rsidRPr="00AB3C4D">
              <w:rPr>
                <w:i/>
                <w:iCs/>
                <w:color w:val="FF0000"/>
                <w:szCs w:val="22"/>
              </w:rPr>
              <w:fldChar w:fldCharType="end"/>
            </w:r>
            <w:bookmarkEnd w:id="20"/>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21"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3C5224">
              <w:rPr>
                <w:szCs w:val="22"/>
              </w:rPr>
              <w:t> </w:t>
            </w:r>
            <w:r w:rsidR="003C5224">
              <w:rPr>
                <w:szCs w:val="22"/>
              </w:rPr>
              <w:t> </w:t>
            </w:r>
            <w:r w:rsidR="003C5224">
              <w:rPr>
                <w:szCs w:val="22"/>
              </w:rPr>
              <w:t> </w:t>
            </w:r>
            <w:r w:rsidR="003C5224">
              <w:rPr>
                <w:szCs w:val="22"/>
              </w:rPr>
              <w:t> </w:t>
            </w:r>
            <w:r w:rsidR="003C5224">
              <w:rPr>
                <w:szCs w:val="22"/>
              </w:rPr>
              <w:t> </w:t>
            </w:r>
            <w:r w:rsidR="00663B2A" w:rsidRPr="00AB3C4D">
              <w:rPr>
                <w:szCs w:val="22"/>
              </w:rPr>
              <w:fldChar w:fldCharType="end"/>
            </w:r>
            <w:bookmarkEnd w:id="21"/>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49DC5F59" w14:textId="17BCE709" w:rsidR="00C3103B" w:rsidRPr="003C5224" w:rsidRDefault="003C5224" w:rsidP="003C5224">
      <w:pPr>
        <w:spacing w:after="0"/>
        <w:ind w:left="1440"/>
        <w:jc w:val="both"/>
        <w:rPr>
          <w:bCs/>
          <w:szCs w:val="22"/>
        </w:rPr>
      </w:pPr>
      <w:r>
        <w:rPr>
          <w:b/>
          <w:color w:val="000000"/>
          <w:lang w:val="en-IE" w:eastAsia="en-IE"/>
        </w:rPr>
        <w:t xml:space="preserve">Reference Appendix 1A Section 6: </w:t>
      </w:r>
      <w:r w:rsidRPr="003C5224">
        <w:rPr>
          <w:bCs/>
          <w:color w:val="000000"/>
          <w:lang w:val="en-IE" w:eastAsia="en-IE"/>
        </w:rPr>
        <w:t>Economic, Financial</w:t>
      </w:r>
      <w:r w:rsidRPr="003C5224">
        <w:rPr>
          <w:bCs/>
          <w:color w:val="000000"/>
          <w:szCs w:val="22"/>
          <w:lang w:val="en-IE" w:eastAsia="en-IE"/>
        </w:rPr>
        <w:t xml:space="preserve"> Standing and Technical and Professional Ability. </w:t>
      </w:r>
    </w:p>
    <w:p w14:paraId="6AEC5AC6" w14:textId="77777777" w:rsidR="00C3103B" w:rsidRDefault="00C3103B" w:rsidP="003C5224">
      <w:pPr>
        <w:spacing w:after="0"/>
        <w:jc w:val="both"/>
        <w:rPr>
          <w:szCs w:val="22"/>
        </w:rPr>
      </w:pPr>
    </w:p>
    <w:p w14:paraId="2642AEE7" w14:textId="77777777" w:rsidR="003C5224" w:rsidRPr="003C5224" w:rsidRDefault="003C5224" w:rsidP="003C5224">
      <w:pPr>
        <w:spacing w:after="0"/>
        <w:jc w:val="both"/>
        <w:rPr>
          <w:szCs w:val="22"/>
        </w:rPr>
        <w:sectPr w:rsidR="003C5224" w:rsidRPr="003C5224"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22"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22"/>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p w14:paraId="4BF6DCD6" w14:textId="77777777" w:rsidR="00191E69" w:rsidRDefault="00191E69" w:rsidP="00191E69"/>
    <w:tbl>
      <w:tblPr>
        <w:tblW w:w="5001" w:type="pct"/>
        <w:tblLook w:val="01E0" w:firstRow="1" w:lastRow="1" w:firstColumn="1" w:lastColumn="1" w:noHBand="0" w:noVBand="0"/>
      </w:tblPr>
      <w:tblGrid>
        <w:gridCol w:w="9913"/>
      </w:tblGrid>
      <w:tr w:rsidR="00191E69" w:rsidRPr="00BB11B5" w14:paraId="6E914980" w14:textId="77777777" w:rsidTr="00117FB1">
        <w:tc>
          <w:tcPr>
            <w:tcW w:w="5000" w:type="pct"/>
          </w:tcPr>
          <w:p w14:paraId="5882E00C" w14:textId="77777777" w:rsidR="00191E69" w:rsidRPr="00EE07E6" w:rsidRDefault="00191E69" w:rsidP="00117FB1">
            <w:pPr>
              <w:spacing w:after="0"/>
              <w:rPr>
                <w:rFonts w:asciiTheme="minorHAnsi" w:hAnsiTheme="minorHAnsi" w:cstheme="minorHAnsi"/>
                <w:b/>
                <w:bCs/>
                <w:u w:val="single"/>
              </w:rPr>
            </w:pPr>
            <w:r w:rsidRPr="00BB11B5">
              <w:rPr>
                <w:rFonts w:asciiTheme="minorHAnsi" w:hAnsiTheme="minorHAnsi" w:cstheme="minorHAnsi"/>
                <w:b/>
                <w:bCs/>
                <w:u w:val="single"/>
              </w:rPr>
              <w:lastRenderedPageBreak/>
              <w:t xml:space="preserve">Table </w:t>
            </w:r>
            <w:r w:rsidRPr="00EE07E6">
              <w:rPr>
                <w:rFonts w:asciiTheme="minorHAnsi" w:hAnsiTheme="minorHAnsi" w:cstheme="minorHAnsi"/>
                <w:b/>
                <w:bCs/>
                <w:u w:val="single"/>
              </w:rPr>
              <w:t>A:</w:t>
            </w:r>
          </w:p>
          <w:p w14:paraId="2FDA1230" w14:textId="77777777" w:rsidR="00191E69" w:rsidRPr="00EE07E6" w:rsidRDefault="00191E69" w:rsidP="00117FB1">
            <w:pPr>
              <w:spacing w:after="0"/>
              <w:rPr>
                <w:rFonts w:asciiTheme="minorHAnsi" w:hAnsiTheme="minorHAnsi" w:cstheme="minorHAnsi"/>
                <w:b/>
                <w:bCs/>
                <w:u w:val="single"/>
              </w:rPr>
            </w:pPr>
          </w:p>
          <w:tbl>
            <w:tblPr>
              <w:tblpPr w:leftFromText="180" w:rightFromText="180" w:vertAnchor="text" w:horzAnchor="margin" w:tblpY="-198"/>
              <w:tblOverlap w:val="never"/>
              <w:tblW w:w="5000" w:type="pct"/>
              <w:tblCellMar>
                <w:left w:w="0" w:type="dxa"/>
                <w:right w:w="0" w:type="dxa"/>
              </w:tblCellMar>
              <w:tblLook w:val="0000" w:firstRow="0" w:lastRow="0" w:firstColumn="0" w:lastColumn="0" w:noHBand="0" w:noVBand="0"/>
            </w:tblPr>
            <w:tblGrid>
              <w:gridCol w:w="5100"/>
              <w:gridCol w:w="1842"/>
              <w:gridCol w:w="2745"/>
            </w:tblGrid>
            <w:tr w:rsidR="00191E69" w:rsidRPr="00EE07E6" w14:paraId="36387E60"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vAlign w:val="center"/>
                </w:tcPr>
                <w:p w14:paraId="5BF88F81" w14:textId="77777777" w:rsidR="00191E69" w:rsidRPr="00EE07E6" w:rsidRDefault="00191E69" w:rsidP="00117FB1">
                  <w:pPr>
                    <w:spacing w:after="0" w:line="240" w:lineRule="auto"/>
                    <w:ind w:left="119" w:right="147" w:hanging="11"/>
                    <w:jc w:val="center"/>
                    <w:rPr>
                      <w:rFonts w:asciiTheme="minorHAnsi" w:eastAsia="Calibri" w:hAnsiTheme="minorHAnsi" w:cstheme="minorHAnsi"/>
                      <w:b/>
                      <w:color w:val="FFFFFF" w:themeColor="background1"/>
                      <w:lang w:val="en-IE" w:eastAsia="en-IE"/>
                    </w:rPr>
                  </w:pPr>
                  <w:r w:rsidRPr="00EE07E6">
                    <w:rPr>
                      <w:rFonts w:asciiTheme="minorHAnsi" w:eastAsia="Calibri" w:hAnsiTheme="minorHAnsi" w:cstheme="minorHAnsi"/>
                      <w:b/>
                      <w:color w:val="FFFFFF" w:themeColor="background1"/>
                      <w:szCs w:val="22"/>
                      <w:lang w:val="en-IE" w:eastAsia="en-IE"/>
                    </w:rPr>
                    <w:t>Award Criterion</w:t>
                  </w:r>
                  <w:r>
                    <w:rPr>
                      <w:rFonts w:asciiTheme="minorHAnsi" w:eastAsia="Calibri" w:hAnsiTheme="minorHAnsi" w:cstheme="minorHAnsi"/>
                      <w:b/>
                      <w:color w:val="FFFFFF" w:themeColor="background1"/>
                      <w:szCs w:val="22"/>
                      <w:lang w:val="en-IE" w:eastAsia="en-IE"/>
                    </w:rPr>
                    <w:t>: Service Provision and Management Proposal</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tcPr>
                <w:p w14:paraId="69A6406C" w14:textId="77777777" w:rsidR="00191E69" w:rsidRPr="00EE07E6" w:rsidRDefault="00191E69" w:rsidP="00117FB1">
                  <w:pPr>
                    <w:spacing w:after="0" w:line="240" w:lineRule="auto"/>
                    <w:ind w:left="119" w:right="147" w:hanging="11"/>
                    <w:jc w:val="center"/>
                    <w:rPr>
                      <w:rFonts w:asciiTheme="minorHAnsi" w:eastAsia="Calibri" w:hAnsiTheme="minorHAnsi" w:cstheme="minorHAnsi"/>
                      <w:b/>
                      <w:color w:val="FFFFFF" w:themeColor="background1"/>
                      <w:lang w:val="en-IE" w:eastAsia="en-IE"/>
                    </w:rPr>
                  </w:pPr>
                  <w:r w:rsidRPr="00EE07E6">
                    <w:rPr>
                      <w:rFonts w:asciiTheme="minorHAnsi" w:eastAsia="Calibri" w:hAnsiTheme="minorHAnsi" w:cstheme="minorHAnsi"/>
                      <w:b/>
                      <w:color w:val="FFFFFF" w:themeColor="background1"/>
                      <w:szCs w:val="22"/>
                      <w:lang w:val="en-IE" w:eastAsia="en-IE"/>
                    </w:rPr>
                    <w:t>Marks (Subtotal)</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tcMar>
                    <w:top w:w="0" w:type="dxa"/>
                    <w:left w:w="108" w:type="dxa"/>
                    <w:bottom w:w="0" w:type="dxa"/>
                    <w:right w:w="108" w:type="dxa"/>
                  </w:tcMar>
                  <w:vAlign w:val="center"/>
                </w:tcPr>
                <w:p w14:paraId="2A02530A" w14:textId="77777777" w:rsidR="00191E69" w:rsidRPr="00EE07E6" w:rsidRDefault="00191E69" w:rsidP="00117FB1">
                  <w:pPr>
                    <w:spacing w:after="0" w:line="240" w:lineRule="auto"/>
                    <w:ind w:left="119" w:right="147" w:hanging="11"/>
                    <w:jc w:val="center"/>
                    <w:rPr>
                      <w:rFonts w:asciiTheme="minorHAnsi" w:eastAsia="Calibri" w:hAnsiTheme="minorHAnsi" w:cstheme="minorHAnsi"/>
                      <w:b/>
                      <w:color w:val="FFFFFF" w:themeColor="background1"/>
                      <w:lang w:val="en-IE" w:eastAsia="en-IE"/>
                    </w:rPr>
                  </w:pPr>
                  <w:r w:rsidRPr="00EE07E6">
                    <w:rPr>
                      <w:rFonts w:asciiTheme="minorHAnsi" w:eastAsia="Calibri" w:hAnsiTheme="minorHAnsi" w:cstheme="minorHAnsi"/>
                      <w:b/>
                      <w:color w:val="FFFFFF" w:themeColor="background1"/>
                      <w:szCs w:val="22"/>
                      <w:lang w:val="en-IE" w:eastAsia="en-IE"/>
                    </w:rPr>
                    <w:t>Minimum Marks</w:t>
                  </w:r>
                </w:p>
              </w:tc>
            </w:tr>
            <w:tr w:rsidR="00191E69" w:rsidRPr="00EE07E6" w14:paraId="0A2E5228" w14:textId="77777777" w:rsidTr="00117FB1">
              <w:trPr>
                <w:trHeight w:val="394"/>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054F740" w14:textId="77777777" w:rsidR="00191E69" w:rsidRPr="00541157" w:rsidRDefault="00191E69" w:rsidP="00117FB1">
                  <w:pPr>
                    <w:spacing w:after="0" w:line="240" w:lineRule="auto"/>
                    <w:ind w:left="108" w:right="145"/>
                    <w:rPr>
                      <w:rFonts w:asciiTheme="minorHAnsi" w:eastAsia="Calibri" w:hAnsiTheme="minorHAnsi" w:cstheme="minorHAnsi"/>
                      <w:bCs/>
                      <w:lang w:eastAsia="en-IE"/>
                    </w:rPr>
                  </w:pPr>
                  <w:r w:rsidRPr="00541157">
                    <w:rPr>
                      <w:rFonts w:asciiTheme="minorHAnsi" w:eastAsia="Calibri" w:hAnsiTheme="minorHAnsi" w:cstheme="minorHAnsi"/>
                      <w:bCs/>
                      <w:szCs w:val="22"/>
                      <w:lang w:eastAsia="en-IE"/>
                    </w:rPr>
                    <w:t>1.</w:t>
                  </w:r>
                  <w:r>
                    <w:rPr>
                      <w:rFonts w:asciiTheme="minorHAnsi" w:eastAsia="Calibri" w:hAnsiTheme="minorHAnsi" w:cstheme="minorHAnsi"/>
                      <w:bCs/>
                      <w:szCs w:val="22"/>
                      <w:lang w:eastAsia="en-IE"/>
                    </w:rPr>
                    <w:t xml:space="preserve">1 </w:t>
                  </w:r>
                  <w:r>
                    <w:t>Proposed</w:t>
                  </w:r>
                  <w:r w:rsidRPr="004A7101">
                    <w:rPr>
                      <w:rFonts w:asciiTheme="minorHAnsi" w:eastAsia="Calibri" w:hAnsiTheme="minorHAnsi" w:cstheme="minorHAnsi"/>
                      <w:bCs/>
                      <w:szCs w:val="22"/>
                      <w:lang w:eastAsia="en-IE"/>
                    </w:rPr>
                    <w:t xml:space="preserve"> Service Methodology Including resourcing and technical Qualification</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469E2BF0"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lang w:eastAsia="en-IE"/>
                    </w:rPr>
                  </w:pPr>
                  <w:r w:rsidRPr="004A7101">
                    <w:rPr>
                      <w:rFonts w:asciiTheme="minorHAnsi" w:eastAsia="Calibri" w:hAnsiTheme="minorHAnsi" w:cstheme="minorHAnsi"/>
                      <w:bCs/>
                      <w:szCs w:val="22"/>
                      <w:lang w:eastAsia="en-IE"/>
                    </w:rPr>
                    <w:t>200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3D088049" w14:textId="77777777" w:rsidR="00191E69" w:rsidRPr="004A7101" w:rsidRDefault="00191E69" w:rsidP="00117FB1">
                  <w:pPr>
                    <w:spacing w:after="0" w:line="240" w:lineRule="auto"/>
                    <w:ind w:left="118" w:right="145" w:hanging="10"/>
                    <w:jc w:val="center"/>
                    <w:rPr>
                      <w:rFonts w:asciiTheme="minorHAnsi" w:eastAsia="Calibri" w:hAnsiTheme="minorHAnsi" w:cstheme="minorBidi"/>
                      <w:lang w:eastAsia="en-IE"/>
                    </w:rPr>
                  </w:pPr>
                  <w:r>
                    <w:rPr>
                      <w:rFonts w:asciiTheme="minorHAnsi" w:eastAsia="Calibri" w:hAnsiTheme="minorHAnsi" w:cstheme="minorBidi"/>
                      <w:lang w:eastAsia="en-IE"/>
                    </w:rPr>
                    <w:t>80</w:t>
                  </w:r>
                </w:p>
              </w:tc>
            </w:tr>
            <w:tr w:rsidR="00191E69" w:rsidRPr="00EE07E6" w14:paraId="5AE1862E"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E126FA5" w14:textId="77777777" w:rsidR="00191E69" w:rsidRPr="00541157" w:rsidRDefault="00191E69" w:rsidP="00117FB1">
                  <w:pPr>
                    <w:spacing w:after="0" w:line="240" w:lineRule="auto"/>
                    <w:ind w:left="118" w:right="145" w:hanging="10"/>
                    <w:rPr>
                      <w:rFonts w:asciiTheme="minorHAnsi" w:eastAsia="Calibri" w:hAnsiTheme="minorHAnsi" w:cstheme="minorHAnsi"/>
                      <w:bCs/>
                      <w:szCs w:val="22"/>
                      <w:lang w:eastAsia="en-IE"/>
                    </w:rPr>
                  </w:pPr>
                  <w:r w:rsidRPr="00541157">
                    <w:rPr>
                      <w:rFonts w:asciiTheme="minorHAnsi" w:eastAsia="Calibri" w:hAnsiTheme="minorHAnsi" w:cstheme="minorHAnsi"/>
                      <w:bCs/>
                      <w:szCs w:val="22"/>
                      <w:lang w:eastAsia="en-IE"/>
                    </w:rPr>
                    <w:t xml:space="preserve">1.2 </w:t>
                  </w:r>
                  <w:r w:rsidRPr="004A7101">
                    <w:rPr>
                      <w:rFonts w:asciiTheme="minorHAnsi" w:eastAsia="Calibri" w:hAnsiTheme="minorHAnsi" w:cstheme="minorHAnsi"/>
                      <w:bCs/>
                      <w:szCs w:val="22"/>
                      <w:lang w:eastAsia="en-IE"/>
                    </w:rPr>
                    <w:t>Incident Management &amp; Contract Management</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1451DFBD"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szCs w:val="22"/>
                      <w:lang w:eastAsia="en-IE"/>
                    </w:rPr>
                  </w:pPr>
                  <w:r>
                    <w:rPr>
                      <w:rFonts w:asciiTheme="minorHAnsi" w:eastAsia="Calibri" w:hAnsiTheme="minorHAnsi" w:cstheme="minorHAnsi"/>
                      <w:bCs/>
                      <w:szCs w:val="22"/>
                      <w:lang w:eastAsia="en-IE"/>
                    </w:rPr>
                    <w:t>200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2401247D"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szCs w:val="22"/>
                      <w:lang w:eastAsia="en-IE"/>
                    </w:rPr>
                  </w:pPr>
                  <w:r>
                    <w:rPr>
                      <w:rFonts w:asciiTheme="minorHAnsi" w:eastAsia="Calibri" w:hAnsiTheme="minorHAnsi" w:cstheme="minorHAnsi"/>
                      <w:bCs/>
                      <w:szCs w:val="22"/>
                      <w:lang w:eastAsia="en-IE"/>
                    </w:rPr>
                    <w:t>80</w:t>
                  </w:r>
                </w:p>
              </w:tc>
            </w:tr>
            <w:tr w:rsidR="00191E69" w:rsidRPr="00EE07E6" w14:paraId="479E8342"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8E58A73" w14:textId="77777777" w:rsidR="00191E69" w:rsidRPr="00541157" w:rsidRDefault="00191E69" w:rsidP="00117FB1">
                  <w:pPr>
                    <w:spacing w:after="0" w:line="240" w:lineRule="auto"/>
                    <w:ind w:left="118" w:right="145" w:hanging="10"/>
                    <w:rPr>
                      <w:rFonts w:asciiTheme="minorHAnsi" w:eastAsia="Calibri" w:hAnsiTheme="minorHAnsi" w:cstheme="minorHAnsi"/>
                      <w:bCs/>
                      <w:szCs w:val="22"/>
                      <w:lang w:eastAsia="en-IE"/>
                    </w:rPr>
                  </w:pPr>
                  <w:r w:rsidRPr="00541157">
                    <w:rPr>
                      <w:rFonts w:asciiTheme="minorHAnsi" w:eastAsia="Calibri" w:hAnsiTheme="minorHAnsi" w:cstheme="minorHAnsi"/>
                      <w:bCs/>
                      <w:szCs w:val="22"/>
                      <w:lang w:eastAsia="en-IE"/>
                    </w:rPr>
                    <w:t>1.</w:t>
                  </w:r>
                  <w:r>
                    <w:rPr>
                      <w:rFonts w:asciiTheme="minorHAnsi" w:eastAsia="Calibri" w:hAnsiTheme="minorHAnsi" w:cstheme="minorHAnsi"/>
                      <w:bCs/>
                      <w:szCs w:val="22"/>
                      <w:lang w:eastAsia="en-IE"/>
                    </w:rPr>
                    <w:t>3</w:t>
                  </w:r>
                  <w:r w:rsidRPr="00541157">
                    <w:rPr>
                      <w:rFonts w:asciiTheme="minorHAnsi" w:eastAsia="Calibri" w:hAnsiTheme="minorHAnsi" w:cstheme="minorHAnsi"/>
                      <w:bCs/>
                      <w:szCs w:val="22"/>
                      <w:lang w:eastAsia="en-IE"/>
                    </w:rPr>
                    <w:t xml:space="preserve"> </w:t>
                  </w:r>
                  <w:r w:rsidRPr="004A7101">
                    <w:rPr>
                      <w:rFonts w:asciiTheme="minorHAnsi" w:eastAsia="Calibri" w:hAnsiTheme="minorHAnsi" w:cstheme="minorHAnsi"/>
                      <w:bCs/>
                      <w:szCs w:val="22"/>
                      <w:lang w:eastAsia="en-IE"/>
                    </w:rPr>
                    <w:t>Methods of Reducing Pest control Costs</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38FD1B4B"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szCs w:val="22"/>
                      <w:lang w:eastAsia="en-IE"/>
                    </w:rPr>
                  </w:pPr>
                  <w:r w:rsidRPr="004A7101">
                    <w:rPr>
                      <w:rFonts w:asciiTheme="minorHAnsi" w:eastAsia="Calibri" w:hAnsiTheme="minorHAnsi" w:cstheme="minorHAnsi"/>
                      <w:bCs/>
                      <w:szCs w:val="22"/>
                      <w:lang w:eastAsia="en-IE"/>
                    </w:rPr>
                    <w:t>1</w:t>
                  </w:r>
                  <w:r>
                    <w:rPr>
                      <w:rFonts w:asciiTheme="minorHAnsi" w:eastAsia="Calibri" w:hAnsiTheme="minorHAnsi" w:cstheme="minorHAnsi"/>
                      <w:bCs/>
                      <w:szCs w:val="22"/>
                      <w:lang w:eastAsia="en-IE"/>
                    </w:rPr>
                    <w:t>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610CEAF4"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szCs w:val="22"/>
                      <w:lang w:eastAsia="en-IE"/>
                    </w:rPr>
                  </w:pPr>
                  <w:r>
                    <w:rPr>
                      <w:rFonts w:asciiTheme="minorHAnsi" w:eastAsia="Calibri" w:hAnsiTheme="minorHAnsi" w:cstheme="minorHAnsi"/>
                      <w:bCs/>
                      <w:szCs w:val="22"/>
                      <w:lang w:eastAsia="en-IE"/>
                    </w:rPr>
                    <w:t>40</w:t>
                  </w:r>
                </w:p>
              </w:tc>
            </w:tr>
            <w:tr w:rsidR="00191E69" w:rsidRPr="00EE07E6" w14:paraId="0A301C4B"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71E550B" w14:textId="77777777" w:rsidR="00191E69" w:rsidRPr="00541157" w:rsidRDefault="00191E69" w:rsidP="00117FB1">
                  <w:pPr>
                    <w:spacing w:after="0" w:line="240" w:lineRule="auto"/>
                    <w:ind w:left="118" w:right="145" w:hanging="10"/>
                    <w:rPr>
                      <w:rFonts w:asciiTheme="minorHAnsi" w:eastAsia="Calibri" w:hAnsiTheme="minorHAnsi" w:cstheme="minorHAnsi"/>
                      <w:bCs/>
                      <w:szCs w:val="22"/>
                      <w:lang w:eastAsia="en-IE"/>
                    </w:rPr>
                  </w:pPr>
                  <w:r>
                    <w:rPr>
                      <w:rFonts w:asciiTheme="minorHAnsi" w:eastAsia="Calibri" w:hAnsiTheme="minorHAnsi" w:cstheme="minorHAnsi"/>
                      <w:bCs/>
                      <w:szCs w:val="22"/>
                      <w:lang w:eastAsia="en-IE"/>
                    </w:rPr>
                    <w:t xml:space="preserve">1.4 </w:t>
                  </w:r>
                  <w:r w:rsidRPr="00203B12">
                    <w:rPr>
                      <w:rFonts w:asciiTheme="minorHAnsi" w:eastAsia="Calibri" w:hAnsiTheme="minorHAnsi" w:cstheme="minorHAnsi"/>
                      <w:bCs/>
                      <w:szCs w:val="22"/>
                      <w:lang w:eastAsia="en-IE"/>
                    </w:rPr>
                    <w:t>Quality of Environmental Considerations Proposal</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51B14735"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szCs w:val="22"/>
                      <w:lang w:eastAsia="en-IE"/>
                    </w:rPr>
                  </w:pPr>
                  <w:r w:rsidRPr="004A7101">
                    <w:rPr>
                      <w:rFonts w:asciiTheme="minorHAnsi" w:eastAsia="Calibri" w:hAnsiTheme="minorHAnsi" w:cstheme="minorHAnsi"/>
                      <w:bCs/>
                      <w:szCs w:val="22"/>
                      <w:lang w:eastAsia="en-IE"/>
                    </w:rPr>
                    <w:t>1</w:t>
                  </w:r>
                  <w:r>
                    <w:rPr>
                      <w:rFonts w:asciiTheme="minorHAnsi" w:eastAsia="Calibri" w:hAnsiTheme="minorHAnsi" w:cstheme="minorHAnsi"/>
                      <w:bCs/>
                      <w:szCs w:val="22"/>
                      <w:lang w:eastAsia="en-IE"/>
                    </w:rPr>
                    <w:t>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1905AFA5" w14:textId="77777777" w:rsidR="00191E69" w:rsidRPr="004A7101" w:rsidRDefault="00191E69" w:rsidP="00117FB1">
                  <w:pPr>
                    <w:spacing w:after="0" w:line="240" w:lineRule="auto"/>
                    <w:ind w:left="118" w:right="145" w:hanging="10"/>
                    <w:jc w:val="center"/>
                    <w:rPr>
                      <w:rFonts w:asciiTheme="minorHAnsi" w:eastAsia="Calibri" w:hAnsiTheme="minorHAnsi" w:cstheme="minorHAnsi"/>
                      <w:bCs/>
                      <w:szCs w:val="22"/>
                      <w:lang w:eastAsia="en-IE"/>
                    </w:rPr>
                  </w:pPr>
                  <w:r>
                    <w:rPr>
                      <w:rFonts w:asciiTheme="minorHAnsi" w:eastAsia="Calibri" w:hAnsiTheme="minorHAnsi" w:cstheme="minorHAnsi"/>
                      <w:bCs/>
                      <w:szCs w:val="22"/>
                      <w:lang w:eastAsia="en-IE"/>
                    </w:rPr>
                    <w:t>40</w:t>
                  </w:r>
                </w:p>
              </w:tc>
            </w:tr>
            <w:tr w:rsidR="00191E69" w:rsidRPr="00D963FC" w14:paraId="2E4B8844"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vAlign w:val="center"/>
                </w:tcPr>
                <w:p w14:paraId="72BA2A6E" w14:textId="77777777" w:rsidR="00191E69" w:rsidRPr="00974114" w:rsidRDefault="00191E69" w:rsidP="00117FB1">
                  <w:pPr>
                    <w:spacing w:after="0" w:line="240" w:lineRule="auto"/>
                    <w:ind w:left="118" w:right="145" w:hanging="10"/>
                    <w:rPr>
                      <w:rFonts w:asciiTheme="minorHAnsi" w:eastAsia="Calibri" w:hAnsiTheme="minorHAnsi" w:cstheme="minorHAnsi"/>
                      <w:b/>
                      <w:color w:val="FFFFFF" w:themeColor="background1"/>
                      <w:lang w:eastAsia="en-IE"/>
                    </w:rPr>
                  </w:pPr>
                  <w:r w:rsidRPr="00974114">
                    <w:rPr>
                      <w:rFonts w:asciiTheme="minorHAnsi" w:eastAsia="Calibri" w:hAnsiTheme="minorHAnsi" w:cstheme="minorHAnsi"/>
                      <w:b/>
                      <w:color w:val="FFFFFF" w:themeColor="background1"/>
                      <w:szCs w:val="22"/>
                      <w:lang w:eastAsia="en-IE"/>
                    </w:rPr>
                    <w:t>Total Marks for Award Criterion</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tcPr>
                <w:p w14:paraId="6AFABF36" w14:textId="77777777" w:rsidR="00191E69" w:rsidRPr="00974114" w:rsidRDefault="00191E69" w:rsidP="00117FB1">
                  <w:pPr>
                    <w:spacing w:after="0" w:line="240" w:lineRule="auto"/>
                    <w:ind w:left="118" w:right="145" w:hanging="10"/>
                    <w:jc w:val="center"/>
                    <w:rPr>
                      <w:rFonts w:asciiTheme="minorHAnsi" w:eastAsia="Calibri" w:hAnsiTheme="minorHAnsi" w:cstheme="minorHAnsi"/>
                      <w:b/>
                      <w:color w:val="FFFFFF" w:themeColor="background1"/>
                      <w:sz w:val="24"/>
                      <w:lang w:eastAsia="en-IE"/>
                    </w:rPr>
                  </w:pPr>
                  <w:r>
                    <w:rPr>
                      <w:rFonts w:asciiTheme="minorHAnsi" w:eastAsia="Calibri" w:hAnsiTheme="minorHAnsi" w:cstheme="minorHAnsi"/>
                      <w:b/>
                      <w:color w:val="FFFFFF" w:themeColor="background1"/>
                      <w:sz w:val="24"/>
                      <w:lang w:eastAsia="en-IE"/>
                    </w:rPr>
                    <w:t>6</w:t>
                  </w:r>
                  <w:r w:rsidRPr="00974114">
                    <w:rPr>
                      <w:rFonts w:asciiTheme="minorHAnsi" w:eastAsia="Calibri" w:hAnsiTheme="minorHAnsi" w:cstheme="minorHAnsi"/>
                      <w:b/>
                      <w:color w:val="FFFFFF" w:themeColor="background1"/>
                      <w:sz w:val="24"/>
                      <w:lang w:eastAsia="en-IE"/>
                    </w:rPr>
                    <w:t>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tcMar>
                    <w:top w:w="0" w:type="dxa"/>
                    <w:left w:w="108" w:type="dxa"/>
                    <w:bottom w:w="0" w:type="dxa"/>
                    <w:right w:w="108" w:type="dxa"/>
                  </w:tcMar>
                  <w:vAlign w:val="center"/>
                </w:tcPr>
                <w:p w14:paraId="30866132" w14:textId="77777777" w:rsidR="00191E69" w:rsidRPr="00974114" w:rsidRDefault="00191E69" w:rsidP="00117FB1">
                  <w:pPr>
                    <w:spacing w:after="0" w:line="240" w:lineRule="auto"/>
                    <w:ind w:left="118" w:right="145" w:hanging="10"/>
                    <w:jc w:val="center"/>
                    <w:rPr>
                      <w:rFonts w:asciiTheme="minorHAnsi" w:eastAsia="Calibri" w:hAnsiTheme="minorHAnsi" w:cstheme="minorHAnsi"/>
                      <w:b/>
                      <w:color w:val="FFFFFF" w:themeColor="background1"/>
                      <w:sz w:val="24"/>
                      <w:lang w:eastAsia="en-IE"/>
                    </w:rPr>
                  </w:pPr>
                </w:p>
              </w:tc>
            </w:tr>
            <w:tr w:rsidR="00191E69" w:rsidRPr="00D963FC" w14:paraId="26CD56F0"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22B76F06" w14:textId="77777777" w:rsidR="00191E69" w:rsidRPr="00974114" w:rsidRDefault="00191E69" w:rsidP="00117FB1">
                  <w:pPr>
                    <w:spacing w:after="0" w:line="240" w:lineRule="auto"/>
                    <w:ind w:left="118" w:right="145" w:hanging="10"/>
                    <w:rPr>
                      <w:rFonts w:asciiTheme="minorHAnsi" w:eastAsia="Calibri" w:hAnsiTheme="minorHAnsi" w:cstheme="minorHAnsi"/>
                      <w:b/>
                      <w:color w:val="FFFFFF" w:themeColor="background1"/>
                      <w:lang w:eastAsia="en-IE"/>
                    </w:rPr>
                  </w:pPr>
                  <w:r w:rsidRPr="00974114">
                    <w:rPr>
                      <w:rFonts w:asciiTheme="minorHAnsi" w:eastAsia="Calibri" w:hAnsiTheme="minorHAnsi" w:cstheme="minorHAnsi"/>
                      <w:bCs/>
                      <w:szCs w:val="22"/>
                      <w:lang w:eastAsia="en-IE"/>
                    </w:rPr>
                    <w:t>Cost</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Pr>
                <w:p w14:paraId="722AF63E" w14:textId="77777777" w:rsidR="00191E69" w:rsidRPr="00974114" w:rsidRDefault="00191E69" w:rsidP="00117FB1">
                  <w:pPr>
                    <w:spacing w:after="0" w:line="240" w:lineRule="auto"/>
                    <w:ind w:left="118" w:right="145" w:hanging="10"/>
                    <w:jc w:val="center"/>
                    <w:rPr>
                      <w:rFonts w:asciiTheme="minorHAnsi" w:eastAsia="Calibri" w:hAnsiTheme="minorHAnsi" w:cstheme="minorHAnsi"/>
                      <w:bCs/>
                      <w:lang w:eastAsia="en-IE"/>
                    </w:rPr>
                  </w:pPr>
                  <w:r>
                    <w:rPr>
                      <w:rFonts w:asciiTheme="minorHAnsi" w:eastAsia="Calibri" w:hAnsiTheme="minorHAnsi" w:cstheme="minorHAnsi"/>
                      <w:bCs/>
                      <w:szCs w:val="22"/>
                      <w:lang w:eastAsia="en-IE"/>
                    </w:rPr>
                    <w:t>400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535AA25" w14:textId="77777777" w:rsidR="00191E69" w:rsidRPr="00974114" w:rsidRDefault="00191E69" w:rsidP="00117FB1">
                  <w:pPr>
                    <w:spacing w:after="0" w:line="240" w:lineRule="auto"/>
                    <w:ind w:left="118" w:right="145" w:hanging="10"/>
                    <w:jc w:val="center"/>
                    <w:rPr>
                      <w:rFonts w:asciiTheme="minorHAnsi" w:eastAsia="Calibri" w:hAnsiTheme="minorHAnsi" w:cstheme="minorHAnsi"/>
                      <w:bCs/>
                      <w:lang w:eastAsia="en-IE"/>
                    </w:rPr>
                  </w:pPr>
                  <w:r w:rsidRPr="00974114">
                    <w:rPr>
                      <w:rFonts w:asciiTheme="minorHAnsi" w:eastAsia="Calibri" w:hAnsiTheme="minorHAnsi" w:cstheme="minorHAnsi"/>
                      <w:bCs/>
                      <w:szCs w:val="22"/>
                      <w:lang w:eastAsia="en-IE"/>
                    </w:rPr>
                    <w:t>N/A</w:t>
                  </w:r>
                </w:p>
              </w:tc>
            </w:tr>
            <w:tr w:rsidR="00191E69" w:rsidRPr="00D963FC" w14:paraId="2082B771" w14:textId="77777777" w:rsidTr="00117FB1">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vAlign w:val="center"/>
                </w:tcPr>
                <w:p w14:paraId="2E8CF4A7" w14:textId="77777777" w:rsidR="00191E69" w:rsidRPr="00974114" w:rsidRDefault="00191E69" w:rsidP="00117FB1">
                  <w:pPr>
                    <w:spacing w:after="0" w:line="240" w:lineRule="auto"/>
                    <w:ind w:left="118" w:right="145" w:hanging="10"/>
                    <w:rPr>
                      <w:rFonts w:asciiTheme="minorHAnsi" w:eastAsia="Calibri" w:hAnsiTheme="minorHAnsi" w:cstheme="minorHAnsi"/>
                      <w:b/>
                      <w:color w:val="FFFFFF" w:themeColor="background1"/>
                      <w:lang w:eastAsia="en-IE"/>
                    </w:rPr>
                  </w:pPr>
                  <w:r w:rsidRPr="00974114">
                    <w:rPr>
                      <w:rFonts w:asciiTheme="minorHAnsi" w:eastAsia="Calibri" w:hAnsiTheme="minorHAnsi" w:cstheme="minorHAnsi"/>
                      <w:b/>
                      <w:color w:val="FFFFFF" w:themeColor="background1"/>
                      <w:szCs w:val="22"/>
                      <w:lang w:eastAsia="en-IE"/>
                    </w:rPr>
                    <w:t>Total Marks</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tcPr>
                <w:p w14:paraId="70927EBC" w14:textId="77777777" w:rsidR="00191E69" w:rsidRPr="00974114" w:rsidRDefault="00191E69" w:rsidP="00117FB1">
                  <w:pPr>
                    <w:spacing w:after="0" w:line="240" w:lineRule="auto"/>
                    <w:ind w:left="118" w:right="145" w:hanging="10"/>
                    <w:jc w:val="center"/>
                    <w:rPr>
                      <w:rFonts w:asciiTheme="minorHAnsi" w:eastAsia="Calibri" w:hAnsiTheme="minorHAnsi" w:cstheme="minorHAnsi"/>
                      <w:b/>
                      <w:color w:val="FFFFFF" w:themeColor="background1"/>
                      <w:sz w:val="24"/>
                      <w:lang w:eastAsia="en-IE"/>
                    </w:rPr>
                  </w:pPr>
                  <w:r w:rsidRPr="00974114">
                    <w:rPr>
                      <w:rFonts w:asciiTheme="minorHAnsi" w:eastAsia="Calibri" w:hAnsiTheme="minorHAnsi" w:cstheme="minorHAnsi"/>
                      <w:b/>
                      <w:color w:val="FFFFFF" w:themeColor="background1"/>
                      <w:sz w:val="24"/>
                      <w:lang w:eastAsia="en-IE"/>
                    </w:rPr>
                    <w:t>1000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235D64"/>
                  <w:tcMar>
                    <w:top w:w="0" w:type="dxa"/>
                    <w:left w:w="108" w:type="dxa"/>
                    <w:bottom w:w="0" w:type="dxa"/>
                    <w:right w:w="108" w:type="dxa"/>
                  </w:tcMar>
                  <w:vAlign w:val="center"/>
                </w:tcPr>
                <w:p w14:paraId="3F14EADB" w14:textId="77777777" w:rsidR="00191E69" w:rsidRPr="00974114" w:rsidRDefault="00191E69" w:rsidP="00117FB1">
                  <w:pPr>
                    <w:spacing w:after="0" w:line="240" w:lineRule="auto"/>
                    <w:ind w:left="118" w:right="145" w:hanging="10"/>
                    <w:jc w:val="center"/>
                    <w:rPr>
                      <w:rFonts w:asciiTheme="minorHAnsi" w:eastAsia="Calibri" w:hAnsiTheme="minorHAnsi" w:cstheme="minorHAnsi"/>
                      <w:b/>
                      <w:color w:val="FFFFFF" w:themeColor="background1"/>
                      <w:sz w:val="24"/>
                      <w:lang w:eastAsia="en-IE"/>
                    </w:rPr>
                  </w:pPr>
                </w:p>
              </w:tc>
            </w:tr>
          </w:tbl>
          <w:p w14:paraId="51C42265" w14:textId="77777777" w:rsidR="00191E69" w:rsidRDefault="00191E69" w:rsidP="00117FB1">
            <w:pPr>
              <w:spacing w:after="0"/>
              <w:rPr>
                <w:rFonts w:asciiTheme="minorHAnsi" w:hAnsiTheme="minorHAnsi" w:cstheme="minorHAnsi"/>
                <w:b/>
                <w:bCs/>
              </w:rPr>
            </w:pPr>
          </w:p>
          <w:p w14:paraId="6C686D4E" w14:textId="77777777" w:rsidR="00191E69" w:rsidRPr="00FB0CDA" w:rsidRDefault="00191E69" w:rsidP="00117FB1">
            <w:pPr>
              <w:spacing w:after="0"/>
              <w:rPr>
                <w:rFonts w:asciiTheme="minorHAnsi" w:hAnsiTheme="minorHAnsi" w:cstheme="minorHAnsi"/>
                <w:b/>
                <w:bCs/>
              </w:rPr>
            </w:pPr>
            <w:r w:rsidRPr="00FB0CDA">
              <w:rPr>
                <w:rFonts w:asciiTheme="minorHAnsi" w:hAnsiTheme="minorHAnsi" w:cstheme="minorHAnsi"/>
                <w:b/>
                <w:bCs/>
              </w:rPr>
              <w:t>Costs</w:t>
            </w:r>
          </w:p>
          <w:p w14:paraId="7D3649C2" w14:textId="77777777" w:rsidR="00191E69" w:rsidRDefault="00191E69" w:rsidP="00117FB1">
            <w:pPr>
              <w:spacing w:after="0"/>
              <w:rPr>
                <w:rFonts w:asciiTheme="minorHAnsi" w:hAnsiTheme="minorHAnsi" w:cstheme="minorHAnsi"/>
              </w:rPr>
            </w:pPr>
            <w:r w:rsidRPr="00D963FC">
              <w:rPr>
                <w:rFonts w:asciiTheme="minorHAnsi" w:hAnsiTheme="minorHAnsi" w:cstheme="minorHAnsi"/>
              </w:rPr>
              <w:t xml:space="preserve">It should be noted that the Department will use a standard formula for inverse proportionality to calculate the marks in respect of ‘Proposed Cost of Providing Services’, whereby maximum marks are awarded to the lowest priced proposal and costs of the remaining Tenders are expressed as a percentage of the lowest priced Tender. </w:t>
            </w:r>
          </w:p>
          <w:p w14:paraId="26B8A492" w14:textId="77777777" w:rsidR="00191E69" w:rsidRDefault="00191E69" w:rsidP="00117FB1">
            <w:pPr>
              <w:spacing w:after="0"/>
              <w:rPr>
                <w:rFonts w:asciiTheme="minorHAnsi" w:hAnsiTheme="minorHAnsi" w:cstheme="minorHAnsi"/>
              </w:rPr>
            </w:pPr>
          </w:p>
          <w:p w14:paraId="148E29B7" w14:textId="77777777" w:rsidR="00191E69" w:rsidRDefault="00191E69" w:rsidP="00117FB1">
            <w:pPr>
              <w:spacing w:after="0"/>
              <w:rPr>
                <w:rFonts w:asciiTheme="minorHAnsi" w:hAnsiTheme="minorHAnsi" w:cstheme="minorHAnsi"/>
              </w:rPr>
            </w:pPr>
            <w:r w:rsidRPr="004A7101">
              <w:rPr>
                <w:rFonts w:asciiTheme="minorHAnsi" w:hAnsiTheme="minorHAnsi" w:cstheme="minorHAnsi"/>
              </w:rPr>
              <w:t>The lowest total cost tender that also meets all of the minimum requirements of the qualitative award criteria will receive the maximum score of 400 marks under this criterion.</w:t>
            </w:r>
            <w:r w:rsidRPr="00D963FC">
              <w:rPr>
                <w:rFonts w:asciiTheme="minorHAnsi" w:hAnsiTheme="minorHAnsi" w:cstheme="minorHAnsi"/>
              </w:rPr>
              <w:t xml:space="preserve"> </w:t>
            </w:r>
          </w:p>
          <w:p w14:paraId="2CE31F8F" w14:textId="77777777" w:rsidR="00191E69" w:rsidRDefault="00191E69" w:rsidP="00117FB1">
            <w:pPr>
              <w:spacing w:after="0"/>
              <w:rPr>
                <w:rFonts w:asciiTheme="minorHAnsi" w:hAnsiTheme="minorHAnsi" w:cstheme="minorHAnsi"/>
              </w:rPr>
            </w:pPr>
          </w:p>
          <w:p w14:paraId="203E6EC4" w14:textId="77777777" w:rsidR="00191E69" w:rsidRPr="00FB0CDA" w:rsidRDefault="00191E69" w:rsidP="00117FB1">
            <w:pPr>
              <w:spacing w:after="0"/>
              <w:rPr>
                <w:rFonts w:asciiTheme="minorHAnsi" w:hAnsiTheme="minorHAnsi" w:cstheme="minorHAnsi"/>
                <w:b/>
                <w:bCs/>
              </w:rPr>
            </w:pPr>
            <w:r>
              <w:rPr>
                <w:rFonts w:asciiTheme="minorHAnsi" w:hAnsiTheme="minorHAnsi" w:cstheme="minorHAnsi"/>
                <w:b/>
                <w:bCs/>
              </w:rPr>
              <w:t>Award of Contract</w:t>
            </w:r>
          </w:p>
          <w:p w14:paraId="162C296D" w14:textId="77777777" w:rsidR="00191E69" w:rsidRDefault="00191E69" w:rsidP="00117FB1">
            <w:pPr>
              <w:spacing w:after="0"/>
              <w:rPr>
                <w:rFonts w:asciiTheme="minorHAnsi" w:hAnsiTheme="minorHAnsi" w:cstheme="minorHAnsi"/>
              </w:rPr>
            </w:pPr>
            <w:r w:rsidRPr="00D963FC">
              <w:rPr>
                <w:rFonts w:asciiTheme="minorHAnsi" w:hAnsiTheme="minorHAnsi" w:cstheme="minorHAnsi"/>
              </w:rPr>
              <w:t>If for any reason it is not possible to award a contract to a designated successful Tenderer emerging from this competition, the Department reserves the right to award the contract to the next highest scoring Tenderer on the basis of the same terms tendered by that party at any time during the tender validity period without reopening the competition. This shall be without prejudice to the Department to cancel this competitive process and/or initiate a new contract award procedure at its sole discretion. At its absolute discretion, the Department may elect to terminate the procurement process at any time and /or initiate a new contract award procedure at its sole discretion.</w:t>
            </w:r>
          </w:p>
          <w:p w14:paraId="373DF45E" w14:textId="77777777" w:rsidR="00191E69" w:rsidRPr="00BB11B5" w:rsidRDefault="00191E69" w:rsidP="00117FB1">
            <w:pPr>
              <w:spacing w:after="0"/>
              <w:rPr>
                <w:rFonts w:asciiTheme="minorHAnsi" w:hAnsiTheme="minorHAnsi" w:cstheme="minorHAnsi"/>
              </w:rPr>
            </w:pPr>
          </w:p>
          <w:p w14:paraId="5ED495B6" w14:textId="77777777" w:rsidR="00191E69" w:rsidRDefault="00191E69" w:rsidP="00117FB1">
            <w:pPr>
              <w:spacing w:after="0"/>
              <w:rPr>
                <w:rFonts w:asciiTheme="minorHAnsi" w:hAnsiTheme="minorHAnsi" w:cstheme="minorHAnsi"/>
                <w:b/>
                <w:bCs/>
              </w:rPr>
            </w:pPr>
            <w:r w:rsidRPr="00BB11B5">
              <w:rPr>
                <w:rFonts w:asciiTheme="minorHAnsi" w:hAnsiTheme="minorHAnsi" w:cstheme="minorHAnsi"/>
                <w:b/>
                <w:bCs/>
              </w:rPr>
              <w:t xml:space="preserve">The scores of the other valid tenders will be calculated by using the formula in </w:t>
            </w:r>
            <w:r w:rsidRPr="00BB11B5">
              <w:rPr>
                <w:rFonts w:asciiTheme="minorHAnsi" w:hAnsiTheme="minorHAnsi" w:cstheme="minorHAnsi"/>
                <w:b/>
                <w:bCs/>
                <w:i/>
                <w:iCs/>
              </w:rPr>
              <w:t>Table B</w:t>
            </w:r>
            <w:r w:rsidRPr="00BB11B5">
              <w:rPr>
                <w:rFonts w:asciiTheme="minorHAnsi" w:hAnsiTheme="minorHAnsi" w:cstheme="minorHAnsi"/>
                <w:b/>
                <w:bCs/>
              </w:rPr>
              <w:t>:</w:t>
            </w:r>
          </w:p>
          <w:p w14:paraId="1C803F9C" w14:textId="77777777" w:rsidR="00191E69" w:rsidRPr="00BB11B5" w:rsidRDefault="00191E69" w:rsidP="00117FB1">
            <w:pPr>
              <w:spacing w:after="0"/>
              <w:rPr>
                <w:rFonts w:asciiTheme="minorHAnsi" w:hAnsiTheme="minorHAnsi" w:cstheme="minorHAnsi"/>
                <w:b/>
                <w:bCs/>
              </w:rPr>
            </w:pPr>
          </w:p>
          <w:p w14:paraId="7F150B00" w14:textId="77777777" w:rsidR="00191E69" w:rsidRPr="00BB11B5" w:rsidRDefault="00191E69" w:rsidP="00117FB1">
            <w:pPr>
              <w:spacing w:after="0"/>
              <w:rPr>
                <w:rFonts w:asciiTheme="minorHAnsi" w:hAnsiTheme="minorHAnsi" w:cstheme="minorHAnsi"/>
                <w:b/>
                <w:bCs/>
                <w:u w:val="single"/>
              </w:rPr>
            </w:pPr>
            <w:r w:rsidRPr="00BB11B5">
              <w:rPr>
                <w:rFonts w:asciiTheme="minorHAnsi" w:hAnsiTheme="minorHAnsi" w:cstheme="minorHAnsi"/>
                <w:b/>
                <w:bCs/>
                <w:u w:val="single"/>
              </w:rPr>
              <w:t>Table B:</w:t>
            </w:r>
          </w:p>
          <w:p w14:paraId="6553FC34" w14:textId="77777777" w:rsidR="00191E69" w:rsidRPr="00BB11B5" w:rsidRDefault="00191E69" w:rsidP="00117FB1">
            <w:pPr>
              <w:spacing w:after="0"/>
              <w:rPr>
                <w:rFonts w:asciiTheme="minorHAnsi" w:hAnsiTheme="minorHAnsi" w:cstheme="minorHAnsi"/>
                <w:b/>
                <w:bCs/>
                <w:u w:val="single"/>
              </w:rPr>
            </w:pPr>
          </w:p>
          <w:tbl>
            <w:tblPr>
              <w:tblW w:w="9687" w:type="dxa"/>
              <w:tblLook w:val="04A0" w:firstRow="1" w:lastRow="0" w:firstColumn="1" w:lastColumn="0" w:noHBand="0" w:noVBand="1"/>
            </w:tblPr>
            <w:tblGrid>
              <w:gridCol w:w="1709"/>
              <w:gridCol w:w="689"/>
              <w:gridCol w:w="3256"/>
              <w:gridCol w:w="675"/>
              <w:gridCol w:w="3358"/>
            </w:tblGrid>
            <w:tr w:rsidR="00191E69" w:rsidRPr="00BB11B5" w14:paraId="4436F24A" w14:textId="77777777" w:rsidTr="00117FB1">
              <w:trPr>
                <w:trHeight w:val="247"/>
              </w:trPr>
              <w:tc>
                <w:tcPr>
                  <w:tcW w:w="1709" w:type="dxa"/>
                  <w:vMerge w:val="restart"/>
                  <w:tcBorders>
                    <w:top w:val="single" w:sz="4" w:space="0" w:color="235D64"/>
                    <w:left w:val="single" w:sz="4" w:space="0" w:color="235D64"/>
                    <w:bottom w:val="single" w:sz="8" w:space="0" w:color="000000" w:themeColor="text1"/>
                    <w:right w:val="nil"/>
                  </w:tcBorders>
                  <w:shd w:val="clear" w:color="auto" w:fill="309290"/>
                  <w:noWrap/>
                  <w:vAlign w:val="center"/>
                  <w:hideMark/>
                </w:tcPr>
                <w:p w14:paraId="61FF44CF" w14:textId="77777777" w:rsidR="00191E69" w:rsidRPr="00BB11B5" w:rsidRDefault="00191E69" w:rsidP="00117FB1">
                  <w:pPr>
                    <w:spacing w:line="360" w:lineRule="auto"/>
                    <w:ind w:firstLine="161"/>
                    <w:jc w:val="center"/>
                    <w:rPr>
                      <w:rFonts w:asciiTheme="minorHAnsi" w:eastAsia="Calibri" w:hAnsiTheme="minorHAnsi" w:cstheme="minorHAnsi"/>
                      <w:b/>
                      <w:bCs/>
                      <w:color w:val="FFFFFF"/>
                      <w:lang w:val="en-IE" w:eastAsia="en-IE"/>
                    </w:rPr>
                  </w:pPr>
                  <w:r w:rsidRPr="00BB11B5">
                    <w:rPr>
                      <w:rFonts w:asciiTheme="minorHAnsi" w:eastAsia="Calibri" w:hAnsiTheme="minorHAnsi" w:cstheme="minorHAnsi"/>
                      <w:b/>
                      <w:bCs/>
                      <w:color w:val="FFFFFF" w:themeColor="background1"/>
                      <w:lang w:val="en-IE" w:eastAsia="en-IE"/>
                    </w:rPr>
                    <w:t>Cost Score</w:t>
                  </w:r>
                </w:p>
              </w:tc>
              <w:tc>
                <w:tcPr>
                  <w:tcW w:w="689" w:type="dxa"/>
                  <w:vMerge w:val="restart"/>
                  <w:tcBorders>
                    <w:top w:val="single" w:sz="4" w:space="0" w:color="235D64"/>
                    <w:left w:val="nil"/>
                    <w:bottom w:val="single" w:sz="8" w:space="0" w:color="000000" w:themeColor="text1"/>
                    <w:right w:val="nil"/>
                  </w:tcBorders>
                  <w:shd w:val="clear" w:color="auto" w:fill="309290"/>
                  <w:noWrap/>
                  <w:vAlign w:val="center"/>
                  <w:hideMark/>
                </w:tcPr>
                <w:p w14:paraId="18FFA4F3" w14:textId="77777777" w:rsidR="00191E69" w:rsidRPr="00BB11B5" w:rsidRDefault="00191E69" w:rsidP="00117FB1">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w:t>
                  </w:r>
                </w:p>
              </w:tc>
              <w:tc>
                <w:tcPr>
                  <w:tcW w:w="3256" w:type="dxa"/>
                  <w:tcBorders>
                    <w:top w:val="single" w:sz="4" w:space="0" w:color="235D64"/>
                    <w:left w:val="nil"/>
                    <w:bottom w:val="nil"/>
                    <w:right w:val="nil"/>
                  </w:tcBorders>
                  <w:shd w:val="clear" w:color="auto" w:fill="309290"/>
                  <w:noWrap/>
                  <w:vAlign w:val="bottom"/>
                  <w:hideMark/>
                </w:tcPr>
                <w:p w14:paraId="2267B966" w14:textId="77777777" w:rsidR="00191E69" w:rsidRPr="00BB11B5" w:rsidRDefault="00191E69" w:rsidP="00117FB1">
                  <w:pPr>
                    <w:spacing w:line="360" w:lineRule="auto"/>
                    <w:ind w:firstLine="161"/>
                    <w:jc w:val="center"/>
                    <w:rPr>
                      <w:rFonts w:asciiTheme="minorHAnsi" w:eastAsia="Calibri" w:hAnsiTheme="minorHAnsi" w:cstheme="minorHAnsi"/>
                      <w:b/>
                      <w:color w:val="FFFFFF"/>
                      <w:lang w:val="en-IE" w:eastAsia="en-IE"/>
                    </w:rPr>
                  </w:pPr>
                </w:p>
                <w:p w14:paraId="00403D99" w14:textId="77777777" w:rsidR="00191E69" w:rsidRPr="00BB11B5" w:rsidRDefault="00191E69" w:rsidP="00117FB1">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Lowest Tendered Rate</w:t>
                  </w:r>
                </w:p>
              </w:tc>
              <w:tc>
                <w:tcPr>
                  <w:tcW w:w="675" w:type="dxa"/>
                  <w:vMerge w:val="restart"/>
                  <w:tcBorders>
                    <w:top w:val="single" w:sz="4" w:space="0" w:color="235D64"/>
                    <w:left w:val="nil"/>
                    <w:bottom w:val="single" w:sz="8" w:space="0" w:color="000000" w:themeColor="text1"/>
                    <w:right w:val="nil"/>
                  </w:tcBorders>
                  <w:shd w:val="clear" w:color="auto" w:fill="309290"/>
                  <w:noWrap/>
                  <w:vAlign w:val="center"/>
                  <w:hideMark/>
                </w:tcPr>
                <w:p w14:paraId="3B87CB42" w14:textId="77777777" w:rsidR="00191E69" w:rsidRPr="00BB11B5" w:rsidRDefault="00191E69" w:rsidP="00117FB1">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x</w:t>
                  </w:r>
                </w:p>
              </w:tc>
              <w:tc>
                <w:tcPr>
                  <w:tcW w:w="3358" w:type="dxa"/>
                  <w:vMerge w:val="restart"/>
                  <w:tcBorders>
                    <w:top w:val="single" w:sz="4" w:space="0" w:color="235D64"/>
                    <w:left w:val="nil"/>
                    <w:bottom w:val="single" w:sz="8" w:space="0" w:color="000000" w:themeColor="text1"/>
                    <w:right w:val="single" w:sz="4" w:space="0" w:color="235D64"/>
                  </w:tcBorders>
                  <w:shd w:val="clear" w:color="auto" w:fill="309290"/>
                  <w:vAlign w:val="center"/>
                  <w:hideMark/>
                </w:tcPr>
                <w:p w14:paraId="638D710D" w14:textId="77777777" w:rsidR="00191E69" w:rsidRPr="00BB11B5" w:rsidRDefault="00191E69" w:rsidP="00117FB1">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Maximum Number of Marks Available</w:t>
                  </w:r>
                </w:p>
              </w:tc>
            </w:tr>
            <w:tr w:rsidR="00191E69" w:rsidRPr="00BB11B5" w14:paraId="5682FA47" w14:textId="77777777" w:rsidTr="00117FB1">
              <w:trPr>
                <w:trHeight w:val="25"/>
              </w:trPr>
              <w:tc>
                <w:tcPr>
                  <w:tcW w:w="1709" w:type="dxa"/>
                  <w:vMerge/>
                  <w:tcBorders>
                    <w:top w:val="single" w:sz="8" w:space="0" w:color="auto"/>
                    <w:left w:val="single" w:sz="4" w:space="0" w:color="235D64"/>
                    <w:bottom w:val="single" w:sz="4" w:space="0" w:color="235D64"/>
                    <w:right w:val="nil"/>
                  </w:tcBorders>
                  <w:vAlign w:val="center"/>
                  <w:hideMark/>
                </w:tcPr>
                <w:p w14:paraId="0AF9D04F" w14:textId="77777777" w:rsidR="00191E69" w:rsidRPr="00BB11B5" w:rsidRDefault="00191E69" w:rsidP="00117FB1">
                  <w:pPr>
                    <w:spacing w:line="360" w:lineRule="auto"/>
                    <w:jc w:val="center"/>
                    <w:rPr>
                      <w:rFonts w:asciiTheme="minorHAnsi" w:eastAsia="Calibri" w:hAnsiTheme="minorHAnsi" w:cstheme="minorHAnsi"/>
                      <w:b/>
                      <w:bCs/>
                      <w:color w:val="000000"/>
                      <w:lang w:val="en-IE" w:eastAsia="en-IE"/>
                    </w:rPr>
                  </w:pPr>
                </w:p>
              </w:tc>
              <w:tc>
                <w:tcPr>
                  <w:tcW w:w="689" w:type="dxa"/>
                  <w:vMerge/>
                  <w:tcBorders>
                    <w:top w:val="single" w:sz="8" w:space="0" w:color="auto"/>
                    <w:left w:val="nil"/>
                    <w:bottom w:val="single" w:sz="4" w:space="0" w:color="235D64"/>
                    <w:right w:val="nil"/>
                  </w:tcBorders>
                  <w:vAlign w:val="center"/>
                  <w:hideMark/>
                </w:tcPr>
                <w:p w14:paraId="2CB92EDB" w14:textId="77777777" w:rsidR="00191E69" w:rsidRPr="00BB11B5" w:rsidRDefault="00191E69" w:rsidP="00117FB1">
                  <w:pPr>
                    <w:spacing w:line="360" w:lineRule="auto"/>
                    <w:jc w:val="center"/>
                    <w:rPr>
                      <w:rFonts w:asciiTheme="minorHAnsi" w:eastAsia="Calibri" w:hAnsiTheme="minorHAnsi" w:cstheme="minorHAnsi"/>
                      <w:color w:val="000000"/>
                      <w:lang w:val="en-IE" w:eastAsia="en-IE"/>
                    </w:rPr>
                  </w:pPr>
                </w:p>
              </w:tc>
              <w:tc>
                <w:tcPr>
                  <w:tcW w:w="3256" w:type="dxa"/>
                  <w:tcBorders>
                    <w:top w:val="single" w:sz="8" w:space="0" w:color="auto"/>
                    <w:left w:val="nil"/>
                    <w:bottom w:val="single" w:sz="4" w:space="0" w:color="235D64"/>
                    <w:right w:val="nil"/>
                  </w:tcBorders>
                  <w:shd w:val="clear" w:color="auto" w:fill="309290"/>
                  <w:noWrap/>
                  <w:vAlign w:val="center"/>
                  <w:hideMark/>
                </w:tcPr>
                <w:p w14:paraId="57475E53" w14:textId="77777777" w:rsidR="00191E69" w:rsidRPr="00BB11B5" w:rsidRDefault="00191E69" w:rsidP="00117FB1">
                  <w:pPr>
                    <w:spacing w:line="360" w:lineRule="auto"/>
                    <w:jc w:val="center"/>
                    <w:rPr>
                      <w:rFonts w:asciiTheme="minorHAnsi" w:eastAsia="Calibri" w:hAnsiTheme="minorHAnsi" w:cstheme="minorHAnsi"/>
                      <w:b/>
                      <w:color w:val="000000"/>
                      <w:lang w:val="en-IE" w:eastAsia="en-IE"/>
                    </w:rPr>
                  </w:pPr>
                  <w:r w:rsidRPr="00BB11B5">
                    <w:rPr>
                      <w:rFonts w:asciiTheme="minorHAnsi" w:eastAsia="Calibri" w:hAnsiTheme="minorHAnsi" w:cstheme="minorHAnsi"/>
                      <w:b/>
                      <w:bCs/>
                      <w:color w:val="FFFFFF" w:themeColor="background1"/>
                      <w:lang w:val="en-IE" w:eastAsia="en-IE"/>
                    </w:rPr>
                    <w:t>Tendered Rate under evaluation</w:t>
                  </w:r>
                </w:p>
              </w:tc>
              <w:tc>
                <w:tcPr>
                  <w:tcW w:w="675" w:type="dxa"/>
                  <w:vMerge/>
                  <w:tcBorders>
                    <w:top w:val="single" w:sz="8" w:space="0" w:color="auto"/>
                    <w:left w:val="nil"/>
                    <w:bottom w:val="single" w:sz="4" w:space="0" w:color="235D64"/>
                    <w:right w:val="nil"/>
                  </w:tcBorders>
                  <w:vAlign w:val="center"/>
                  <w:hideMark/>
                </w:tcPr>
                <w:p w14:paraId="67FA7D07" w14:textId="77777777" w:rsidR="00191E69" w:rsidRPr="00BB11B5" w:rsidRDefault="00191E69" w:rsidP="00117FB1">
                  <w:pPr>
                    <w:spacing w:line="360" w:lineRule="auto"/>
                    <w:jc w:val="center"/>
                    <w:rPr>
                      <w:rFonts w:asciiTheme="minorHAnsi" w:eastAsia="Calibri" w:hAnsiTheme="minorHAnsi" w:cstheme="minorHAnsi"/>
                      <w:color w:val="000000"/>
                      <w:lang w:val="en-IE" w:eastAsia="en-IE"/>
                    </w:rPr>
                  </w:pPr>
                </w:p>
              </w:tc>
              <w:tc>
                <w:tcPr>
                  <w:tcW w:w="3358" w:type="dxa"/>
                  <w:vMerge/>
                  <w:tcBorders>
                    <w:top w:val="single" w:sz="8" w:space="0" w:color="auto"/>
                    <w:left w:val="nil"/>
                    <w:bottom w:val="single" w:sz="4" w:space="0" w:color="235D64"/>
                    <w:right w:val="single" w:sz="4" w:space="0" w:color="235D64"/>
                  </w:tcBorders>
                  <w:vAlign w:val="center"/>
                  <w:hideMark/>
                </w:tcPr>
                <w:p w14:paraId="0F9B5E72" w14:textId="77777777" w:rsidR="00191E69" w:rsidRPr="00BB11B5" w:rsidRDefault="00191E69" w:rsidP="00117FB1">
                  <w:pPr>
                    <w:spacing w:line="360" w:lineRule="auto"/>
                    <w:jc w:val="center"/>
                    <w:rPr>
                      <w:rFonts w:asciiTheme="minorHAnsi" w:eastAsia="Calibri" w:hAnsiTheme="minorHAnsi" w:cstheme="minorHAnsi"/>
                      <w:color w:val="000000"/>
                      <w:lang w:val="en-IE" w:eastAsia="en-IE"/>
                    </w:rPr>
                  </w:pPr>
                </w:p>
              </w:tc>
            </w:tr>
          </w:tbl>
          <w:p w14:paraId="79C85ED7" w14:textId="77777777" w:rsidR="00191E69" w:rsidRPr="00BB11B5" w:rsidRDefault="00191E69" w:rsidP="00117FB1">
            <w:pPr>
              <w:spacing w:after="0"/>
              <w:rPr>
                <w:rFonts w:asciiTheme="minorHAnsi" w:hAnsiTheme="minorHAnsi" w:cstheme="minorHAnsi"/>
                <w:b/>
                <w:bCs/>
              </w:rPr>
            </w:pPr>
          </w:p>
          <w:p w14:paraId="16EB5146" w14:textId="77777777" w:rsidR="00191E69" w:rsidRPr="00974114" w:rsidRDefault="00191E69" w:rsidP="00117FB1">
            <w:pPr>
              <w:spacing w:after="0"/>
              <w:rPr>
                <w:rFonts w:asciiTheme="minorHAnsi" w:hAnsiTheme="minorHAnsi" w:cstheme="minorHAnsi"/>
                <w:b/>
                <w:bCs/>
              </w:rPr>
            </w:pPr>
            <w:r w:rsidRPr="00974114">
              <w:rPr>
                <w:rFonts w:asciiTheme="minorHAnsi" w:hAnsiTheme="minorHAnsi" w:cstheme="minorHAnsi"/>
                <w:b/>
                <w:bCs/>
              </w:rPr>
              <w:t xml:space="preserve">Total Marks available for Quality of Proposal </w:t>
            </w:r>
          </w:p>
          <w:p w14:paraId="5C99A4F3" w14:textId="46F93B8A" w:rsidR="00191E69" w:rsidRDefault="00191E69" w:rsidP="00117FB1">
            <w:pPr>
              <w:spacing w:after="0"/>
              <w:rPr>
                <w:rFonts w:asciiTheme="minorHAnsi" w:hAnsiTheme="minorHAnsi" w:cstheme="minorBidi"/>
                <w:b/>
                <w:bCs/>
              </w:rPr>
            </w:pPr>
            <w:r w:rsidRPr="00974114">
              <w:rPr>
                <w:rFonts w:asciiTheme="minorHAnsi" w:hAnsiTheme="minorHAnsi" w:cstheme="minorBidi"/>
              </w:rPr>
              <w:t xml:space="preserve">A total of </w:t>
            </w:r>
            <w:r>
              <w:rPr>
                <w:rFonts w:asciiTheme="minorHAnsi" w:hAnsiTheme="minorHAnsi" w:cstheme="minorBidi"/>
              </w:rPr>
              <w:t>6</w:t>
            </w:r>
            <w:r w:rsidRPr="00974114">
              <w:rPr>
                <w:rFonts w:asciiTheme="minorHAnsi" w:hAnsiTheme="minorHAnsi" w:cstheme="minorBidi"/>
              </w:rPr>
              <w:t>00 marks are available for responses under the Award Criterion – ‘Service Provision and Management</w:t>
            </w:r>
            <w:r>
              <w:rPr>
                <w:rFonts w:asciiTheme="minorHAnsi" w:hAnsiTheme="minorHAnsi" w:cstheme="minorBidi"/>
              </w:rPr>
              <w:t xml:space="preserve"> Proposal</w:t>
            </w:r>
            <w:r w:rsidRPr="00974114">
              <w:rPr>
                <w:rFonts w:asciiTheme="minorHAnsi" w:hAnsiTheme="minorHAnsi" w:cstheme="minorBidi"/>
                <w:i/>
                <w:iCs/>
              </w:rPr>
              <w:t xml:space="preserve">’. </w:t>
            </w:r>
            <w:r w:rsidRPr="00974114">
              <w:rPr>
                <w:rFonts w:asciiTheme="minorHAnsi" w:hAnsiTheme="minorHAnsi" w:cstheme="minorBidi"/>
              </w:rPr>
              <w:t>Not less than the minimum marks (</w:t>
            </w:r>
            <w:r>
              <w:rPr>
                <w:rFonts w:asciiTheme="minorHAnsi" w:hAnsiTheme="minorHAnsi" w:cstheme="minorBidi"/>
              </w:rPr>
              <w:t>4</w:t>
            </w:r>
            <w:r w:rsidRPr="00974114">
              <w:rPr>
                <w:rFonts w:asciiTheme="minorHAnsi" w:hAnsiTheme="minorHAnsi" w:cstheme="minorBidi"/>
              </w:rPr>
              <w:t>0%) for each of the relevant sub-criteria must be scored in each case in order for the Tenderer not to be eliminated from the tender competition.</w:t>
            </w:r>
            <w:r w:rsidRPr="00974114">
              <w:rPr>
                <w:rFonts w:asciiTheme="minorHAnsi" w:hAnsiTheme="minorHAnsi" w:cstheme="minorBidi"/>
                <w:i/>
                <w:iCs/>
              </w:rPr>
              <w:t xml:space="preserve"> </w:t>
            </w:r>
            <w:r w:rsidRPr="00974114">
              <w:rPr>
                <w:rFonts w:asciiTheme="minorHAnsi" w:hAnsiTheme="minorHAnsi" w:cstheme="minorBidi"/>
                <w:b/>
                <w:bCs/>
              </w:rPr>
              <w:t xml:space="preserve">Tenderers should note that all </w:t>
            </w:r>
            <w:r>
              <w:rPr>
                <w:rFonts w:asciiTheme="minorHAnsi" w:hAnsiTheme="minorHAnsi" w:cstheme="minorBidi"/>
                <w:b/>
                <w:bCs/>
              </w:rPr>
              <w:t>of the</w:t>
            </w:r>
            <w:r w:rsidRPr="00974114">
              <w:rPr>
                <w:rFonts w:asciiTheme="minorHAnsi" w:hAnsiTheme="minorHAnsi" w:cstheme="minorBidi"/>
                <w:b/>
                <w:bCs/>
              </w:rPr>
              <w:t xml:space="preserve"> Award Criterion will be scored using the following system:</w:t>
            </w:r>
          </w:p>
          <w:p w14:paraId="0D59D2CD" w14:textId="77777777" w:rsidR="00191E69" w:rsidRDefault="00191E69" w:rsidP="00117FB1">
            <w:pPr>
              <w:spacing w:after="0"/>
              <w:rPr>
                <w:rFonts w:asciiTheme="minorHAnsi" w:hAnsiTheme="minorHAnsi" w:cstheme="minorBidi"/>
                <w:b/>
                <w:bCs/>
                <w:i/>
                <w:iCs/>
              </w:rPr>
            </w:pPr>
          </w:p>
          <w:p w14:paraId="49F8B1C1" w14:textId="77777777" w:rsidR="00191E69" w:rsidRDefault="00191E69" w:rsidP="00117FB1">
            <w:pPr>
              <w:spacing w:after="0"/>
              <w:rPr>
                <w:rFonts w:asciiTheme="minorHAnsi" w:hAnsiTheme="minorHAnsi" w:cstheme="minorBidi"/>
                <w:b/>
                <w:bCs/>
                <w:i/>
                <w:iCs/>
              </w:rPr>
            </w:pPr>
          </w:p>
          <w:tbl>
            <w:tblPr>
              <w:tblStyle w:val="TableGrid"/>
              <w:tblW w:w="5000" w:type="pct"/>
              <w:tblLook w:val="04A0" w:firstRow="1" w:lastRow="0" w:firstColumn="1" w:lastColumn="0" w:noHBand="0" w:noVBand="1"/>
            </w:tblPr>
            <w:tblGrid>
              <w:gridCol w:w="3150"/>
              <w:gridCol w:w="6537"/>
            </w:tblGrid>
            <w:tr w:rsidR="00191E69" w:rsidRPr="00BB11B5" w14:paraId="38C615FE" w14:textId="77777777" w:rsidTr="00117FB1">
              <w:tc>
                <w:tcPr>
                  <w:tcW w:w="1626" w:type="pct"/>
                  <w:shd w:val="clear" w:color="auto" w:fill="235D64"/>
                </w:tcPr>
                <w:p w14:paraId="64C80431" w14:textId="77777777" w:rsidR="00191E69" w:rsidRPr="00BB11B5" w:rsidRDefault="00191E69" w:rsidP="00117FB1">
                  <w:pPr>
                    <w:spacing w:after="0"/>
                    <w:rPr>
                      <w:rFonts w:asciiTheme="minorHAnsi" w:hAnsiTheme="minorHAnsi" w:cstheme="minorHAnsi"/>
                      <w:b/>
                      <w:bCs/>
                      <w:color w:val="FFFFFF" w:themeColor="background1"/>
                    </w:rPr>
                  </w:pPr>
                  <w:r w:rsidRPr="00BB11B5">
                    <w:rPr>
                      <w:rFonts w:asciiTheme="minorHAnsi" w:hAnsiTheme="minorHAnsi" w:cstheme="minorHAnsi"/>
                      <w:b/>
                      <w:bCs/>
                      <w:color w:val="FFFFFF" w:themeColor="background1"/>
                    </w:rPr>
                    <w:t>Weightings</w:t>
                  </w:r>
                </w:p>
              </w:tc>
              <w:tc>
                <w:tcPr>
                  <w:tcW w:w="3374" w:type="pct"/>
                  <w:shd w:val="clear" w:color="auto" w:fill="235D64"/>
                </w:tcPr>
                <w:p w14:paraId="6855A5CA" w14:textId="77777777" w:rsidR="00191E69" w:rsidRPr="00BB11B5" w:rsidRDefault="00191E69" w:rsidP="00117FB1">
                  <w:pPr>
                    <w:spacing w:after="0"/>
                    <w:rPr>
                      <w:rFonts w:asciiTheme="minorHAnsi" w:hAnsiTheme="minorHAnsi" w:cstheme="minorHAnsi"/>
                      <w:b/>
                      <w:bCs/>
                      <w:color w:val="FFFFFF" w:themeColor="background1"/>
                    </w:rPr>
                  </w:pPr>
                  <w:r w:rsidRPr="00BB11B5">
                    <w:rPr>
                      <w:rFonts w:asciiTheme="minorHAnsi" w:hAnsiTheme="minorHAnsi" w:cstheme="minorHAnsi"/>
                      <w:b/>
                      <w:bCs/>
                      <w:color w:val="FFFFFF" w:themeColor="background1"/>
                    </w:rPr>
                    <w:t>Meanings</w:t>
                  </w:r>
                </w:p>
              </w:tc>
            </w:tr>
            <w:tr w:rsidR="00191E69" w:rsidRPr="00BB11B5" w14:paraId="248F43A6" w14:textId="77777777" w:rsidTr="00117FB1">
              <w:tc>
                <w:tcPr>
                  <w:tcW w:w="1626" w:type="pct"/>
                  <w:vAlign w:val="center"/>
                </w:tcPr>
                <w:p w14:paraId="2246826C" w14:textId="77777777" w:rsidR="00191E69" w:rsidRPr="00BB11B5" w:rsidRDefault="00191E69" w:rsidP="00117FB1">
                  <w:pPr>
                    <w:spacing w:after="0"/>
                    <w:ind w:left="170" w:hanging="142"/>
                    <w:rPr>
                      <w:rFonts w:asciiTheme="minorHAnsi" w:hAnsiTheme="minorHAnsi" w:cstheme="minorHAnsi"/>
                      <w:b/>
                      <w:bCs/>
                      <w:color w:val="235D64"/>
                      <w:szCs w:val="22"/>
                    </w:rPr>
                  </w:pPr>
                  <w:r w:rsidRPr="00BB11B5">
                    <w:rPr>
                      <w:rFonts w:asciiTheme="minorHAnsi" w:hAnsiTheme="minorHAnsi" w:cstheme="minorHAnsi"/>
                      <w:b/>
                      <w:bCs/>
                      <w:color w:val="235D64"/>
                      <w:szCs w:val="22"/>
                    </w:rPr>
                    <w:t>5</w:t>
                  </w:r>
                </w:p>
                <w:p w14:paraId="06063836" w14:textId="77777777" w:rsidR="00191E69" w:rsidRPr="00BB11B5" w:rsidRDefault="00191E69" w:rsidP="00117FB1">
                  <w:pPr>
                    <w:spacing w:after="0"/>
                    <w:rPr>
                      <w:rFonts w:asciiTheme="minorHAnsi" w:hAnsiTheme="minorHAnsi" w:cstheme="minorHAnsi"/>
                      <w:b/>
                      <w:bCs/>
                      <w:color w:val="000000" w:themeColor="text1"/>
                      <w:highlight w:val="yellow"/>
                    </w:rPr>
                  </w:pPr>
                  <w:r w:rsidRPr="00BB11B5">
                    <w:rPr>
                      <w:rFonts w:asciiTheme="minorHAnsi" w:hAnsiTheme="minorHAnsi" w:cstheme="minorHAnsi"/>
                      <w:b/>
                      <w:bCs/>
                      <w:color w:val="009999"/>
                      <w:szCs w:val="22"/>
                    </w:rPr>
                    <w:t>(80% to 100%)</w:t>
                  </w:r>
                </w:p>
              </w:tc>
              <w:tc>
                <w:tcPr>
                  <w:tcW w:w="3374" w:type="pct"/>
                  <w:vAlign w:val="center"/>
                </w:tcPr>
                <w:p w14:paraId="37A73454" w14:textId="77777777" w:rsidR="00191E69" w:rsidRPr="00BB11B5" w:rsidRDefault="00191E69" w:rsidP="00117FB1">
                  <w:pPr>
                    <w:spacing w:after="0"/>
                    <w:rPr>
                      <w:rFonts w:asciiTheme="minorHAnsi" w:hAnsiTheme="minorHAnsi" w:cstheme="minorHAnsi"/>
                      <w:color w:val="000000" w:themeColor="text1"/>
                    </w:rPr>
                  </w:pPr>
                  <w:r w:rsidRPr="00BB11B5">
                    <w:rPr>
                      <w:rFonts w:asciiTheme="minorHAnsi" w:hAnsiTheme="minorHAnsi" w:cstheme="minorHAnsi"/>
                      <w:szCs w:val="22"/>
                      <w:lang w:val="en-IE"/>
                    </w:rPr>
                    <w:t>The Tenderer’s proposal is assessed as demonstrating an excellent to exceptional level of quality, comprehensiveness, detail, clarity, credibility, viability and understanding in respect of the qualitative criterion.</w:t>
                  </w:r>
                </w:p>
              </w:tc>
            </w:tr>
            <w:tr w:rsidR="00191E69" w:rsidRPr="00BB11B5" w14:paraId="1F0D2EB6" w14:textId="77777777" w:rsidTr="00117FB1">
              <w:tc>
                <w:tcPr>
                  <w:tcW w:w="1626" w:type="pct"/>
                  <w:vAlign w:val="center"/>
                </w:tcPr>
                <w:p w14:paraId="2722F592" w14:textId="77777777" w:rsidR="00191E69" w:rsidRPr="00BB11B5" w:rsidRDefault="00191E69" w:rsidP="00117FB1">
                  <w:pPr>
                    <w:spacing w:after="0"/>
                    <w:rPr>
                      <w:rFonts w:asciiTheme="minorHAnsi" w:hAnsiTheme="minorHAnsi" w:cstheme="minorHAnsi"/>
                      <w:b/>
                      <w:bCs/>
                      <w:color w:val="235D64"/>
                      <w:szCs w:val="22"/>
                    </w:rPr>
                  </w:pPr>
                  <w:r w:rsidRPr="00BB11B5">
                    <w:rPr>
                      <w:rFonts w:asciiTheme="minorHAnsi" w:hAnsiTheme="minorHAnsi" w:cstheme="minorHAnsi"/>
                      <w:b/>
                      <w:bCs/>
                      <w:color w:val="235D64"/>
                      <w:szCs w:val="22"/>
                    </w:rPr>
                    <w:t>4</w:t>
                  </w:r>
                </w:p>
                <w:p w14:paraId="0333B9B6" w14:textId="77777777" w:rsidR="00191E69" w:rsidRPr="00BB11B5" w:rsidRDefault="00191E69" w:rsidP="00117FB1">
                  <w:pPr>
                    <w:spacing w:after="0"/>
                    <w:rPr>
                      <w:rFonts w:asciiTheme="minorHAnsi" w:hAnsiTheme="minorHAnsi" w:cstheme="minorHAnsi"/>
                      <w:b/>
                      <w:bCs/>
                      <w:color w:val="000000" w:themeColor="text1"/>
                      <w:highlight w:val="yellow"/>
                    </w:rPr>
                  </w:pPr>
                  <w:r w:rsidRPr="00BB11B5">
                    <w:rPr>
                      <w:rFonts w:asciiTheme="minorHAnsi" w:hAnsiTheme="minorHAnsi" w:cstheme="minorHAnsi"/>
                      <w:b/>
                      <w:bCs/>
                      <w:color w:val="009999"/>
                      <w:szCs w:val="22"/>
                    </w:rPr>
                    <w:t>(60% to 79%)</w:t>
                  </w:r>
                </w:p>
              </w:tc>
              <w:tc>
                <w:tcPr>
                  <w:tcW w:w="3374" w:type="pct"/>
                  <w:vAlign w:val="center"/>
                </w:tcPr>
                <w:p w14:paraId="72681C28" w14:textId="77777777" w:rsidR="00191E69" w:rsidRPr="00BB11B5" w:rsidRDefault="00191E69" w:rsidP="00117FB1">
                  <w:pPr>
                    <w:spacing w:after="0"/>
                    <w:rPr>
                      <w:rFonts w:asciiTheme="minorHAnsi" w:hAnsiTheme="minorHAnsi" w:cstheme="minorHAnsi"/>
                      <w:color w:val="000000" w:themeColor="text1"/>
                    </w:rPr>
                  </w:pPr>
                  <w:r w:rsidRPr="00BB11B5">
                    <w:rPr>
                      <w:rFonts w:asciiTheme="minorHAnsi" w:hAnsiTheme="minorHAnsi" w:cstheme="minorHAnsi"/>
                      <w:szCs w:val="22"/>
                      <w:lang w:val="en-IE"/>
                    </w:rPr>
                    <w:t>The Tenderer’s proposal is assessed as demonstrating a good to very good level of quality, comprehensiveness, detail, clarity, credibility, viability and understanding in respect of the qualitative criterion.</w:t>
                  </w:r>
                </w:p>
              </w:tc>
            </w:tr>
            <w:tr w:rsidR="00191E69" w:rsidRPr="00BB11B5" w14:paraId="72E2EB30" w14:textId="77777777" w:rsidTr="00117FB1">
              <w:tc>
                <w:tcPr>
                  <w:tcW w:w="1626" w:type="pct"/>
                  <w:vAlign w:val="center"/>
                </w:tcPr>
                <w:p w14:paraId="57C5B031" w14:textId="77777777" w:rsidR="00191E69" w:rsidRPr="00BB11B5" w:rsidRDefault="00191E69" w:rsidP="00117FB1">
                  <w:pPr>
                    <w:spacing w:after="0"/>
                    <w:rPr>
                      <w:rFonts w:asciiTheme="minorHAnsi" w:hAnsiTheme="minorHAnsi" w:cstheme="minorHAnsi"/>
                      <w:b/>
                      <w:bCs/>
                      <w:color w:val="235D64"/>
                      <w:szCs w:val="22"/>
                    </w:rPr>
                  </w:pPr>
                  <w:r w:rsidRPr="00BB11B5">
                    <w:rPr>
                      <w:rFonts w:asciiTheme="minorHAnsi" w:hAnsiTheme="minorHAnsi" w:cstheme="minorHAnsi"/>
                      <w:b/>
                      <w:bCs/>
                      <w:color w:val="235D64"/>
                      <w:szCs w:val="22"/>
                    </w:rPr>
                    <w:t>3</w:t>
                  </w:r>
                </w:p>
                <w:p w14:paraId="56052ADB" w14:textId="77777777" w:rsidR="00191E69" w:rsidRPr="00BB11B5" w:rsidRDefault="00191E69" w:rsidP="00117FB1">
                  <w:pPr>
                    <w:spacing w:after="0"/>
                    <w:rPr>
                      <w:rFonts w:asciiTheme="minorHAnsi" w:hAnsiTheme="minorHAnsi" w:cstheme="minorHAnsi"/>
                      <w:b/>
                      <w:bCs/>
                      <w:color w:val="000000" w:themeColor="text1"/>
                      <w:highlight w:val="yellow"/>
                    </w:rPr>
                  </w:pPr>
                  <w:r w:rsidRPr="00BB11B5">
                    <w:rPr>
                      <w:rFonts w:asciiTheme="minorHAnsi" w:hAnsiTheme="minorHAnsi" w:cstheme="minorHAnsi"/>
                      <w:b/>
                      <w:bCs/>
                      <w:color w:val="009999"/>
                      <w:szCs w:val="22"/>
                    </w:rPr>
                    <w:t>(40% to 59%)</w:t>
                  </w:r>
                </w:p>
              </w:tc>
              <w:tc>
                <w:tcPr>
                  <w:tcW w:w="3374" w:type="pct"/>
                  <w:vAlign w:val="center"/>
                </w:tcPr>
                <w:p w14:paraId="1F49F258" w14:textId="77777777" w:rsidR="00191E69" w:rsidRPr="00BB11B5" w:rsidRDefault="00191E69" w:rsidP="00117FB1">
                  <w:pPr>
                    <w:spacing w:after="0"/>
                    <w:rPr>
                      <w:rFonts w:asciiTheme="minorHAnsi" w:hAnsiTheme="minorHAnsi" w:cstheme="minorHAnsi"/>
                      <w:color w:val="000000" w:themeColor="text1"/>
                    </w:rPr>
                  </w:pPr>
                  <w:r w:rsidRPr="00BB11B5">
                    <w:rPr>
                      <w:rFonts w:asciiTheme="minorHAnsi" w:hAnsiTheme="minorHAnsi" w:cstheme="minorHAnsi"/>
                      <w:szCs w:val="22"/>
                      <w:lang w:val="en-IE"/>
                    </w:rPr>
                    <w:t>The Tenderer’s proposal is assessed as demonstrating a satisfactory to very satisfactory level of quality, comprehensiveness, detail, clarity, credibility, viability and understanding in respect of the qualitative criterion.</w:t>
                  </w:r>
                </w:p>
              </w:tc>
            </w:tr>
            <w:tr w:rsidR="00191E69" w:rsidRPr="00BB11B5" w14:paraId="791B4E26" w14:textId="77777777" w:rsidTr="00117FB1">
              <w:tc>
                <w:tcPr>
                  <w:tcW w:w="1626" w:type="pct"/>
                  <w:vAlign w:val="center"/>
                </w:tcPr>
                <w:p w14:paraId="06658CBF" w14:textId="77777777" w:rsidR="00191E69" w:rsidRPr="00BB11B5" w:rsidRDefault="00191E69" w:rsidP="00117FB1">
                  <w:pPr>
                    <w:spacing w:after="0"/>
                    <w:rPr>
                      <w:rFonts w:asciiTheme="minorHAnsi" w:hAnsiTheme="minorHAnsi" w:cstheme="minorHAnsi"/>
                      <w:b/>
                      <w:bCs/>
                      <w:color w:val="235D64"/>
                      <w:szCs w:val="22"/>
                    </w:rPr>
                  </w:pPr>
                  <w:r w:rsidRPr="00BB11B5">
                    <w:rPr>
                      <w:rFonts w:asciiTheme="minorHAnsi" w:hAnsiTheme="minorHAnsi" w:cstheme="minorHAnsi"/>
                      <w:b/>
                      <w:bCs/>
                      <w:color w:val="235D64"/>
                      <w:szCs w:val="22"/>
                    </w:rPr>
                    <w:t>2</w:t>
                  </w:r>
                </w:p>
                <w:p w14:paraId="00D53C0E" w14:textId="77777777" w:rsidR="00191E69" w:rsidRPr="00BB11B5" w:rsidRDefault="00191E69" w:rsidP="00117FB1">
                  <w:pPr>
                    <w:spacing w:after="0"/>
                    <w:rPr>
                      <w:rFonts w:asciiTheme="minorHAnsi" w:hAnsiTheme="minorHAnsi" w:cstheme="minorHAnsi"/>
                      <w:b/>
                      <w:bCs/>
                      <w:color w:val="000000" w:themeColor="text1"/>
                      <w:highlight w:val="yellow"/>
                    </w:rPr>
                  </w:pPr>
                  <w:r w:rsidRPr="00BB11B5">
                    <w:rPr>
                      <w:rFonts w:asciiTheme="minorHAnsi" w:hAnsiTheme="minorHAnsi" w:cstheme="minorHAnsi"/>
                      <w:b/>
                      <w:bCs/>
                      <w:color w:val="009999"/>
                      <w:szCs w:val="22"/>
                    </w:rPr>
                    <w:t>(20% to 39%)</w:t>
                  </w:r>
                </w:p>
              </w:tc>
              <w:tc>
                <w:tcPr>
                  <w:tcW w:w="3374" w:type="pct"/>
                  <w:vAlign w:val="center"/>
                </w:tcPr>
                <w:p w14:paraId="0F6D8F33" w14:textId="77777777" w:rsidR="00191E69" w:rsidRPr="00BB11B5" w:rsidRDefault="00191E69" w:rsidP="00117FB1">
                  <w:pPr>
                    <w:spacing w:after="0"/>
                    <w:rPr>
                      <w:rFonts w:asciiTheme="minorHAnsi" w:hAnsiTheme="minorHAnsi" w:cstheme="minorHAnsi"/>
                      <w:color w:val="000000" w:themeColor="text1"/>
                    </w:rPr>
                  </w:pPr>
                  <w:r w:rsidRPr="00BB11B5">
                    <w:rPr>
                      <w:rFonts w:asciiTheme="minorHAnsi" w:hAnsiTheme="minorHAnsi" w:cstheme="minorHAnsi"/>
                      <w:szCs w:val="22"/>
                      <w:lang w:val="en-IE"/>
                    </w:rPr>
                    <w:t>The Tenderer’s proposal is assessed as being poor to unsatisfactory in that it is lacking in sufficient quality, comprehensiveness, detail, clarity, credibility, viability or understanding.</w:t>
                  </w:r>
                </w:p>
              </w:tc>
            </w:tr>
            <w:tr w:rsidR="00191E69" w:rsidRPr="00BB11B5" w14:paraId="5E41663E" w14:textId="77777777" w:rsidTr="00117FB1">
              <w:tc>
                <w:tcPr>
                  <w:tcW w:w="1626" w:type="pct"/>
                  <w:vAlign w:val="center"/>
                </w:tcPr>
                <w:p w14:paraId="2791FD1B" w14:textId="77777777" w:rsidR="00191E69" w:rsidRPr="00BB11B5" w:rsidRDefault="00191E69" w:rsidP="00117FB1">
                  <w:pPr>
                    <w:spacing w:after="0"/>
                    <w:rPr>
                      <w:rFonts w:asciiTheme="minorHAnsi" w:hAnsiTheme="minorHAnsi" w:cstheme="minorHAnsi"/>
                      <w:b/>
                      <w:bCs/>
                      <w:color w:val="235D64"/>
                      <w:szCs w:val="22"/>
                    </w:rPr>
                  </w:pPr>
                  <w:r w:rsidRPr="00BB11B5">
                    <w:rPr>
                      <w:rFonts w:asciiTheme="minorHAnsi" w:hAnsiTheme="minorHAnsi" w:cstheme="minorHAnsi"/>
                      <w:b/>
                      <w:bCs/>
                      <w:color w:val="235D64"/>
                      <w:szCs w:val="22"/>
                    </w:rPr>
                    <w:t>1</w:t>
                  </w:r>
                </w:p>
                <w:p w14:paraId="26A7C941" w14:textId="77777777" w:rsidR="00191E69" w:rsidRPr="00BB11B5" w:rsidRDefault="00191E69" w:rsidP="00117FB1">
                  <w:pPr>
                    <w:spacing w:after="0"/>
                    <w:rPr>
                      <w:rFonts w:asciiTheme="minorHAnsi" w:hAnsiTheme="minorHAnsi" w:cstheme="minorHAnsi"/>
                      <w:b/>
                      <w:bCs/>
                      <w:color w:val="009999"/>
                      <w:szCs w:val="22"/>
                    </w:rPr>
                  </w:pPr>
                  <w:r w:rsidRPr="00BB11B5">
                    <w:rPr>
                      <w:rFonts w:asciiTheme="minorHAnsi" w:hAnsiTheme="minorHAnsi" w:cstheme="minorHAnsi"/>
                      <w:b/>
                      <w:bCs/>
                      <w:color w:val="009999"/>
                      <w:szCs w:val="22"/>
                    </w:rPr>
                    <w:t>(1% to 19%)</w:t>
                  </w:r>
                </w:p>
                <w:p w14:paraId="0DE0914B" w14:textId="77777777" w:rsidR="00191E69" w:rsidRPr="00BB11B5" w:rsidRDefault="00191E69" w:rsidP="00117FB1">
                  <w:pPr>
                    <w:spacing w:after="0"/>
                    <w:rPr>
                      <w:rFonts w:asciiTheme="minorHAnsi" w:hAnsiTheme="minorHAnsi" w:cstheme="minorHAnsi"/>
                      <w:b/>
                      <w:bCs/>
                      <w:color w:val="000000" w:themeColor="text1"/>
                      <w:highlight w:val="yellow"/>
                    </w:rPr>
                  </w:pPr>
                </w:p>
              </w:tc>
              <w:tc>
                <w:tcPr>
                  <w:tcW w:w="3374" w:type="pct"/>
                  <w:vAlign w:val="center"/>
                </w:tcPr>
                <w:p w14:paraId="7B329314" w14:textId="77777777" w:rsidR="00191E69" w:rsidRPr="00BB11B5" w:rsidRDefault="00191E69" w:rsidP="00117FB1">
                  <w:pPr>
                    <w:spacing w:after="0"/>
                    <w:rPr>
                      <w:rFonts w:asciiTheme="minorHAnsi" w:hAnsiTheme="minorHAnsi" w:cstheme="minorHAnsi"/>
                      <w:color w:val="000000" w:themeColor="text1"/>
                    </w:rPr>
                  </w:pPr>
                  <w:r w:rsidRPr="00BB11B5">
                    <w:rPr>
                      <w:rFonts w:asciiTheme="minorHAnsi" w:hAnsiTheme="minorHAnsi" w:cstheme="minorHAnsi"/>
                      <w:szCs w:val="22"/>
                      <w:lang w:val="en-IE"/>
                    </w:rPr>
                    <w:t>The Tenderer’s proposal is assessed as being inadequate to very poor in that it is totally lacking in sufficient quality, comprehensiveness, detail, clarity, credibility, viability or understanding.</w:t>
                  </w:r>
                </w:p>
              </w:tc>
            </w:tr>
            <w:tr w:rsidR="00191E69" w:rsidRPr="00BB11B5" w14:paraId="1B10B890" w14:textId="77777777" w:rsidTr="00117FB1">
              <w:tc>
                <w:tcPr>
                  <w:tcW w:w="1626" w:type="pct"/>
                  <w:vAlign w:val="center"/>
                </w:tcPr>
                <w:p w14:paraId="0DFC3BA8" w14:textId="77777777" w:rsidR="00191E69" w:rsidRPr="00BB11B5" w:rsidRDefault="00191E69" w:rsidP="00117FB1">
                  <w:pPr>
                    <w:spacing w:after="0"/>
                    <w:rPr>
                      <w:rFonts w:asciiTheme="minorHAnsi" w:hAnsiTheme="minorHAnsi" w:cstheme="minorHAnsi"/>
                      <w:b/>
                      <w:bCs/>
                      <w:color w:val="235D64"/>
                      <w:szCs w:val="22"/>
                    </w:rPr>
                  </w:pPr>
                  <w:r w:rsidRPr="00BB11B5">
                    <w:rPr>
                      <w:rFonts w:asciiTheme="minorHAnsi" w:hAnsiTheme="minorHAnsi" w:cstheme="minorHAnsi"/>
                      <w:b/>
                      <w:bCs/>
                      <w:color w:val="235D64"/>
                      <w:szCs w:val="22"/>
                    </w:rPr>
                    <w:t>0</w:t>
                  </w:r>
                </w:p>
                <w:p w14:paraId="20895B6C" w14:textId="77777777" w:rsidR="00191E69" w:rsidRPr="00BB11B5" w:rsidRDefault="00191E69" w:rsidP="00117FB1">
                  <w:pPr>
                    <w:spacing w:after="0"/>
                    <w:rPr>
                      <w:rFonts w:asciiTheme="minorHAnsi" w:hAnsiTheme="minorHAnsi" w:cstheme="minorHAnsi"/>
                      <w:b/>
                      <w:bCs/>
                      <w:highlight w:val="yellow"/>
                    </w:rPr>
                  </w:pPr>
                  <w:r w:rsidRPr="00BB11B5">
                    <w:rPr>
                      <w:rFonts w:asciiTheme="minorHAnsi" w:hAnsiTheme="minorHAnsi" w:cstheme="minorHAnsi"/>
                      <w:b/>
                      <w:bCs/>
                      <w:color w:val="009999"/>
                      <w:szCs w:val="22"/>
                    </w:rPr>
                    <w:t>(0%)</w:t>
                  </w:r>
                </w:p>
              </w:tc>
              <w:tc>
                <w:tcPr>
                  <w:tcW w:w="3374" w:type="pct"/>
                  <w:vAlign w:val="center"/>
                </w:tcPr>
                <w:p w14:paraId="50850B56" w14:textId="77777777" w:rsidR="00191E69" w:rsidRPr="00BB11B5" w:rsidRDefault="00191E69" w:rsidP="00117FB1">
                  <w:pPr>
                    <w:spacing w:after="0"/>
                    <w:rPr>
                      <w:rFonts w:asciiTheme="minorHAnsi" w:hAnsiTheme="minorHAnsi" w:cstheme="minorHAnsi"/>
                    </w:rPr>
                  </w:pPr>
                  <w:r w:rsidRPr="00BB11B5">
                    <w:rPr>
                      <w:rFonts w:asciiTheme="minorHAnsi" w:hAnsiTheme="minorHAnsi" w:cstheme="minorHAnsi"/>
                      <w:szCs w:val="22"/>
                      <w:lang w:val="en-IE"/>
                    </w:rPr>
                    <w:t>No response has been provided.</w:t>
                  </w:r>
                </w:p>
              </w:tc>
            </w:tr>
          </w:tbl>
          <w:p w14:paraId="6B852960" w14:textId="77777777" w:rsidR="00191E69" w:rsidRPr="00BB11B5" w:rsidRDefault="00191E69" w:rsidP="00117FB1">
            <w:pPr>
              <w:spacing w:after="0"/>
              <w:rPr>
                <w:rFonts w:asciiTheme="minorHAnsi" w:hAnsiTheme="minorHAnsi" w:cstheme="minorHAnsi"/>
              </w:rPr>
            </w:pPr>
          </w:p>
        </w:tc>
      </w:tr>
    </w:tbl>
    <w:p w14:paraId="000DA2D5" w14:textId="77777777" w:rsidR="00564F8A"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w:t>
            </w:r>
            <w:r w:rsidRPr="00483B81">
              <w:lastRenderedPageBreak/>
              <w:t xml:space="preserve">(Public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lastRenderedPageBreak/>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61224A3B"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3"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3C5224">
              <w:t>fourteen (14)</w:t>
            </w:r>
            <w:r w:rsidRPr="000E5DB7">
              <w:fldChar w:fldCharType="end"/>
            </w:r>
            <w:bookmarkEnd w:id="23"/>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p w14:paraId="3F29A271" w14:textId="77777777" w:rsidR="00B345E2" w:rsidRDefault="00B345E2" w:rsidP="00B345E2">
      <w:pPr>
        <w:pStyle w:val="Heading2"/>
        <w:rPr>
          <w:b w:val="0"/>
          <w:caps w:val="0"/>
          <w:color w:val="auto"/>
          <w:szCs w:val="24"/>
        </w:rPr>
      </w:pPr>
    </w:p>
    <w:sdt>
      <w:sdtPr>
        <w:rPr>
          <w:b w:val="0"/>
          <w:caps w:val="0"/>
          <w:color w:val="auto"/>
          <w:szCs w:val="24"/>
        </w:rPr>
        <w:id w:val="1406286"/>
        <w:placeholder>
          <w:docPart w:val="2FF92740851F4ACEBA5CAC00A11CF45C"/>
        </w:placeholder>
      </w:sdtPr>
      <w:sdtEndPr/>
      <w:sdtContent>
        <w:p w14:paraId="18964E89" w14:textId="301C0CF3" w:rsidR="00B345E2" w:rsidRPr="00BB11B5" w:rsidRDefault="00B345E2" w:rsidP="00B345E2">
          <w:pPr>
            <w:pStyle w:val="Heading2"/>
            <w:rPr>
              <w:rFonts w:asciiTheme="minorHAnsi" w:hAnsiTheme="minorHAnsi" w:cstheme="minorHAnsi"/>
              <w:b w:val="0"/>
              <w:bCs/>
              <w:color w:val="FFFFFF" w:themeColor="background1"/>
              <w:sz w:val="24"/>
              <w:szCs w:val="24"/>
            </w:rPr>
          </w:pPr>
          <w:r w:rsidRPr="00BB11B5">
            <w:rPr>
              <w:rFonts w:asciiTheme="minorHAnsi" w:hAnsiTheme="minorHAnsi" w:cstheme="minorHAnsi"/>
              <w:color w:val="FFFFFF" w:themeColor="background1"/>
              <w:sz w:val="24"/>
              <w:szCs w:val="24"/>
            </w:rPr>
            <w:t>1.0 Introduction</w:t>
          </w:r>
        </w:p>
        <w:p w14:paraId="594F9DD5" w14:textId="77777777" w:rsidR="00B345E2" w:rsidRPr="00BB11B5" w:rsidRDefault="00B345E2" w:rsidP="00B345E2">
          <w:pPr>
            <w:ind w:left="9" w:right="4"/>
            <w:rPr>
              <w:rFonts w:asciiTheme="minorHAnsi" w:hAnsiTheme="minorHAnsi" w:cstheme="minorHAnsi"/>
              <w:bCs/>
              <w:i/>
              <w:iCs/>
            </w:rPr>
          </w:pPr>
          <w:r w:rsidRPr="00C139D6">
            <w:rPr>
              <w:rFonts w:asciiTheme="minorHAnsi" w:hAnsiTheme="minorHAnsi" w:cstheme="minorHAnsi"/>
              <w:bCs/>
            </w:rPr>
            <w:t xml:space="preserve">The purpose of this Competition is to establish a contract for the provision </w:t>
          </w:r>
          <w:r>
            <w:rPr>
              <w:rFonts w:asciiTheme="minorHAnsi" w:hAnsiTheme="minorHAnsi" w:cstheme="minorHAnsi"/>
              <w:bCs/>
            </w:rPr>
            <w:t xml:space="preserve">of </w:t>
          </w:r>
          <w:r w:rsidRPr="00C139D6">
            <w:rPr>
              <w:rFonts w:asciiTheme="minorHAnsi" w:hAnsiTheme="minorHAnsi" w:cstheme="minorHAnsi"/>
              <w:bCs/>
            </w:rPr>
            <w:t>Pest Control Services to the Department of Social Protection (hereinafter referred to as ‘</w:t>
          </w:r>
          <w:r w:rsidRPr="00C139D6">
            <w:rPr>
              <w:rFonts w:asciiTheme="minorHAnsi" w:hAnsiTheme="minorHAnsi" w:cstheme="minorHAnsi"/>
              <w:bCs/>
              <w:i/>
              <w:iCs/>
            </w:rPr>
            <w:t>the Department’</w:t>
          </w:r>
          <w:r w:rsidRPr="00C139D6">
            <w:rPr>
              <w:rFonts w:asciiTheme="minorHAnsi" w:hAnsiTheme="minorHAnsi" w:cstheme="minorHAnsi"/>
              <w:bCs/>
            </w:rPr>
            <w:t>).</w:t>
          </w:r>
        </w:p>
        <w:p w14:paraId="5E66D9D5" w14:textId="77777777" w:rsidR="00B345E2" w:rsidRPr="00252D39" w:rsidRDefault="00B345E2" w:rsidP="00B345E2">
          <w:pPr>
            <w:pStyle w:val="Heading2"/>
            <w:rPr>
              <w:rFonts w:asciiTheme="minorHAnsi" w:hAnsiTheme="minorHAnsi" w:cstheme="minorHAnsi"/>
              <w:color w:val="FFFFFF" w:themeColor="background1"/>
              <w:sz w:val="24"/>
              <w:szCs w:val="24"/>
            </w:rPr>
          </w:pPr>
          <w:r w:rsidRPr="00BB11B5">
            <w:rPr>
              <w:rFonts w:asciiTheme="minorHAnsi" w:hAnsiTheme="minorHAnsi" w:cstheme="minorHAnsi"/>
              <w:color w:val="FFFFFF" w:themeColor="background1"/>
              <w:sz w:val="24"/>
              <w:szCs w:val="24"/>
            </w:rPr>
            <w:t>2.0 Background</w:t>
          </w:r>
        </w:p>
        <w:p w14:paraId="2ABF97F9" w14:textId="77777777" w:rsidR="00B345E2" w:rsidRDefault="00B345E2" w:rsidP="00B345E2">
          <w:pPr>
            <w:rPr>
              <w:rFonts w:asciiTheme="minorHAnsi" w:hAnsiTheme="minorHAnsi" w:cstheme="minorHAnsi"/>
            </w:rPr>
          </w:pPr>
          <w:r w:rsidRPr="00252D39">
            <w:rPr>
              <w:rFonts w:asciiTheme="minorHAnsi" w:hAnsiTheme="minorHAnsi" w:cstheme="minorHAnsi"/>
            </w:rPr>
            <w:t xml:space="preserve">The Department of Social Protection is the largest Department of State in the Irish Civil Service and one of the largest organisations in the State. The work of the Department in providing a weekly income to pensioners, carers, people with disabilities and to other people on low incomes, in assisting people who are reliant on its income supports progress into employment and further education, and, in assisting people at times of crisis has a very significant impact on the lives of millions of people in the State. These income supports and services are critical not just to the maintenance of social cohesion but to economic prosperity and individual and community well-being. There is no household in the State which does not benefit directly from, or contribute to the funding of, the work of the Department. </w:t>
          </w:r>
        </w:p>
        <w:p w14:paraId="1335EBE6" w14:textId="77777777" w:rsidR="00B345E2" w:rsidRDefault="00B345E2" w:rsidP="00B345E2">
          <w:pPr>
            <w:rPr>
              <w:rFonts w:asciiTheme="minorHAnsi" w:hAnsiTheme="minorHAnsi" w:cstheme="minorHAnsi"/>
            </w:rPr>
          </w:pPr>
          <w:r w:rsidRPr="00252D39">
            <w:rPr>
              <w:rFonts w:asciiTheme="minorHAnsi" w:hAnsiTheme="minorHAnsi" w:cstheme="minorHAnsi"/>
            </w:rPr>
            <w:t xml:space="preserve">The Department plays the lead role in developing policy and advising government on social protection and labour market issues, income support, pensions and employment services policies. The Department also has line responsibility for the delivery of a wide range of services through its own nationwide network of offices and through a number of agencies and third-party service providers. The Department employs </w:t>
          </w:r>
          <w:r>
            <w:rPr>
              <w:rFonts w:asciiTheme="minorHAnsi" w:hAnsiTheme="minorHAnsi" w:cstheme="minorHAnsi"/>
            </w:rPr>
            <w:t>over</w:t>
          </w:r>
          <w:r w:rsidRPr="00252D39">
            <w:rPr>
              <w:rFonts w:asciiTheme="minorHAnsi" w:hAnsiTheme="minorHAnsi" w:cstheme="minorHAnsi"/>
            </w:rPr>
            <w:t xml:space="preserve"> 7,000 staff</w:t>
          </w:r>
          <w:r>
            <w:rPr>
              <w:rFonts w:asciiTheme="minorHAnsi" w:hAnsiTheme="minorHAnsi" w:cstheme="minorHAnsi"/>
            </w:rPr>
            <w:t xml:space="preserve"> at locations throughout the Republic of Ireland</w:t>
          </w:r>
          <w:r w:rsidRPr="00252D39">
            <w:rPr>
              <w:rFonts w:asciiTheme="minorHAnsi" w:hAnsiTheme="minorHAnsi" w:cstheme="minorHAnsi"/>
            </w:rPr>
            <w:t xml:space="preserve">, has an annual budget of approximately €25 billion, processes in excess of 3.5 million customer service applications per annum and issues about 84 million payments each year to 2.2 million customers and their families. </w:t>
          </w:r>
        </w:p>
        <w:p w14:paraId="16A79220" w14:textId="77777777" w:rsidR="00B345E2" w:rsidRDefault="00B345E2" w:rsidP="00B345E2">
          <w:pPr>
            <w:rPr>
              <w:rFonts w:asciiTheme="minorHAnsi" w:hAnsiTheme="minorHAnsi" w:cstheme="minorHAnsi"/>
            </w:rPr>
          </w:pPr>
          <w:r w:rsidRPr="00252D39">
            <w:rPr>
              <w:rFonts w:asciiTheme="minorHAnsi" w:hAnsiTheme="minorHAnsi" w:cstheme="minorHAnsi"/>
            </w:rPr>
            <w:t xml:space="preserve">The Department serves a wide and diverse group of clients including families, people in employment, unemployed people, people with disabilities, carers and pensioners. The Department works in co-operation with a range of other Departments and Agencies, to engage with people of working age to assist them in availing of opportunities for employment, education or training. Services at the Department’s Intreo Centres provide for engagement with jobseekers and employers for advice, activation, employment services and the administration of income support schemes. </w:t>
          </w:r>
        </w:p>
        <w:p w14:paraId="359D989D" w14:textId="77777777" w:rsidR="00B345E2" w:rsidRDefault="00B345E2" w:rsidP="00B345E2">
          <w:pPr>
            <w:rPr>
              <w:rStyle w:val="Hyperlink"/>
              <w:rFonts w:asciiTheme="minorHAnsi" w:hAnsiTheme="minorHAnsi" w:cstheme="minorHAnsi"/>
            </w:rPr>
          </w:pPr>
          <w:r w:rsidRPr="00252D39">
            <w:rPr>
              <w:rFonts w:asciiTheme="minorHAnsi" w:hAnsiTheme="minorHAnsi" w:cstheme="minorHAnsi"/>
            </w:rPr>
            <w:t xml:space="preserve">Further background information on the Department (if required) is available to Tenderers on the Department’s Website: gov.ie - </w:t>
          </w:r>
          <w:hyperlink r:id="rId23" w:history="1">
            <w:r w:rsidRPr="00252D39">
              <w:rPr>
                <w:rStyle w:val="Hyperlink"/>
                <w:rFonts w:asciiTheme="minorHAnsi" w:hAnsiTheme="minorHAnsi" w:cstheme="minorHAnsi"/>
              </w:rPr>
              <w:t>Department of Social Protection</w:t>
            </w:r>
          </w:hyperlink>
        </w:p>
        <w:p w14:paraId="79F48158" w14:textId="77777777" w:rsidR="00B345E2" w:rsidRDefault="00B345E2" w:rsidP="00B345E2">
          <w:pPr>
            <w:rPr>
              <w:rStyle w:val="Hyperlink"/>
              <w:rFonts w:asciiTheme="minorHAnsi" w:hAnsiTheme="minorHAnsi" w:cstheme="minorHAnsi"/>
            </w:rPr>
          </w:pPr>
        </w:p>
        <w:p w14:paraId="341303A8" w14:textId="77777777" w:rsidR="00B345E2" w:rsidRDefault="00B345E2" w:rsidP="00B345E2">
          <w:pPr>
            <w:pStyle w:val="Heading2"/>
            <w:rPr>
              <w:rFonts w:asciiTheme="minorHAnsi" w:hAnsiTheme="minorHAnsi" w:cstheme="minorHAnsi"/>
            </w:rPr>
          </w:pPr>
          <w:r>
            <w:rPr>
              <w:rFonts w:asciiTheme="minorHAnsi" w:hAnsiTheme="minorHAnsi" w:cstheme="minorHAnsi"/>
            </w:rPr>
            <w:lastRenderedPageBreak/>
            <w:t>3</w:t>
          </w:r>
          <w:r w:rsidRPr="00727F4C">
            <w:rPr>
              <w:rFonts w:asciiTheme="minorHAnsi" w:hAnsiTheme="minorHAnsi" w:cstheme="minorHAnsi"/>
            </w:rPr>
            <w:t>.0 R</w:t>
          </w:r>
          <w:r>
            <w:rPr>
              <w:rFonts w:asciiTheme="minorHAnsi" w:hAnsiTheme="minorHAnsi" w:cstheme="minorHAnsi"/>
            </w:rPr>
            <w:t>equirements and Specification</w:t>
          </w:r>
        </w:p>
        <w:p w14:paraId="58801314" w14:textId="77777777" w:rsidR="00B345E2" w:rsidRPr="00B345E2" w:rsidRDefault="00B345E2" w:rsidP="00B345E2">
          <w:pPr>
            <w:pStyle w:val="Heading3"/>
            <w:rPr>
              <w:rFonts w:asciiTheme="minorHAnsi" w:hAnsiTheme="minorHAnsi" w:cstheme="minorHAnsi"/>
              <w:color w:val="auto"/>
            </w:rPr>
          </w:pPr>
          <w:r w:rsidRPr="00B345E2">
            <w:rPr>
              <w:rFonts w:asciiTheme="minorHAnsi" w:hAnsiTheme="minorHAnsi" w:cstheme="minorHAnsi"/>
              <w:color w:val="auto"/>
            </w:rPr>
            <w:t>3.1 Summary of Requirements</w:t>
          </w:r>
        </w:p>
        <w:p w14:paraId="4468D84E" w14:textId="77777777" w:rsidR="00B345E2" w:rsidRDefault="00B345E2" w:rsidP="00B345E2">
          <w:r w:rsidRPr="00C139D6">
            <w:rPr>
              <w:rFonts w:asciiTheme="minorHAnsi" w:hAnsiTheme="minorHAnsi" w:cstheme="minorHAnsi"/>
              <w:szCs w:val="22"/>
            </w:rPr>
            <w:t xml:space="preserve">The </w:t>
          </w:r>
          <w:r>
            <w:rPr>
              <w:rFonts w:asciiTheme="minorHAnsi" w:hAnsiTheme="minorHAnsi" w:cstheme="minorHAnsi"/>
              <w:szCs w:val="22"/>
            </w:rPr>
            <w:t xml:space="preserve">Department </w:t>
          </w:r>
          <w:r w:rsidRPr="00C139D6">
            <w:rPr>
              <w:rFonts w:asciiTheme="minorHAnsi" w:hAnsiTheme="minorHAnsi" w:cstheme="minorHAnsi"/>
              <w:szCs w:val="22"/>
            </w:rPr>
            <w:t xml:space="preserve">intends to establish a contract with a suitably qualified and experienced economic operator for the provision of pest control services at various sites under the </w:t>
          </w:r>
          <w:r>
            <w:rPr>
              <w:rFonts w:asciiTheme="minorHAnsi" w:hAnsiTheme="minorHAnsi" w:cstheme="minorHAnsi"/>
              <w:szCs w:val="22"/>
            </w:rPr>
            <w:t>Department’s</w:t>
          </w:r>
          <w:r w:rsidRPr="00C139D6">
            <w:rPr>
              <w:rFonts w:asciiTheme="minorHAnsi" w:hAnsiTheme="minorHAnsi" w:cstheme="minorHAnsi"/>
              <w:szCs w:val="22"/>
            </w:rPr>
            <w:t xml:space="preserve"> management. For full list of sites and please see </w:t>
          </w:r>
          <w:r w:rsidRPr="00C139D6">
            <w:rPr>
              <w:rFonts w:asciiTheme="minorHAnsi" w:hAnsiTheme="minorHAnsi" w:cstheme="minorHAnsi"/>
              <w:b/>
              <w:bCs/>
              <w:szCs w:val="22"/>
            </w:rPr>
            <w:t>Appendix 2 – Pricing Schedule</w:t>
          </w:r>
          <w:r w:rsidRPr="00C139D6">
            <w:rPr>
              <w:rFonts w:asciiTheme="minorHAnsi" w:hAnsiTheme="minorHAnsi" w:cstheme="minorHAnsi"/>
              <w:szCs w:val="22"/>
            </w:rPr>
            <w:t>.</w:t>
          </w:r>
        </w:p>
        <w:p w14:paraId="420C3719" w14:textId="77777777" w:rsidR="00B345E2" w:rsidRPr="00B345E2" w:rsidRDefault="00B345E2" w:rsidP="00B345E2">
          <w:pPr>
            <w:keepNext/>
            <w:spacing w:after="0"/>
            <w:jc w:val="both"/>
            <w:outlineLvl w:val="2"/>
            <w:rPr>
              <w:rFonts w:cs="Calibri"/>
              <w:b/>
              <w:bCs/>
              <w:szCs w:val="22"/>
            </w:rPr>
          </w:pPr>
          <w:r w:rsidRPr="00B345E2">
            <w:rPr>
              <w:rFonts w:cs="Calibri"/>
              <w:b/>
              <w:bCs/>
              <w:szCs w:val="22"/>
            </w:rPr>
            <w:t>General Statement of Requirements</w:t>
          </w:r>
        </w:p>
        <w:p w14:paraId="69AA8888" w14:textId="77777777" w:rsidR="00B345E2" w:rsidRPr="00B345E2" w:rsidRDefault="00B345E2" w:rsidP="00B345E2">
          <w:pPr>
            <w:keepNext/>
            <w:spacing w:after="0"/>
            <w:jc w:val="both"/>
            <w:outlineLvl w:val="2"/>
            <w:rPr>
              <w:rFonts w:cs="Calibri"/>
              <w:szCs w:val="22"/>
            </w:rPr>
          </w:pPr>
          <w:r w:rsidRPr="00B345E2">
            <w:rPr>
              <w:rFonts w:cs="Calibri"/>
              <w:szCs w:val="22"/>
            </w:rPr>
            <w:t>The successful tenderer will be required to provide a pest control service that adheres to national best practice regarding the changes to the regulations regarding the use of rodenticides in Ireland 2019. The successful tenderer will be required to provide pest control services in relation to rodents (rats and mice), flies, insects, birds, feral cats, and woodworm. This is non exhaustive list of pests and specific pest requirements may be included over time.</w:t>
          </w:r>
        </w:p>
        <w:p w14:paraId="45D8459F" w14:textId="77777777" w:rsidR="00B345E2" w:rsidRPr="003D391F" w:rsidRDefault="00B345E2" w:rsidP="00B345E2"/>
        <w:p w14:paraId="0DE3CEE3" w14:textId="77777777" w:rsidR="00B345E2" w:rsidRPr="00B345E2" w:rsidRDefault="00B345E2" w:rsidP="00B345E2">
          <w:pPr>
            <w:keepNext/>
            <w:spacing w:after="0"/>
            <w:jc w:val="both"/>
            <w:outlineLvl w:val="2"/>
            <w:rPr>
              <w:rFonts w:cs="Calibri"/>
              <w:szCs w:val="22"/>
            </w:rPr>
          </w:pPr>
          <w:r w:rsidRPr="00B345E2">
            <w:rPr>
              <w:rFonts w:cs="Calibri"/>
              <w:b/>
              <w:bCs/>
              <w:szCs w:val="22"/>
            </w:rPr>
            <w:t>3.2 Detailed Specification of Requirements</w:t>
          </w:r>
        </w:p>
        <w:p w14:paraId="7784997A" w14:textId="77777777" w:rsidR="00B345E2" w:rsidRPr="00B345E2" w:rsidRDefault="00B345E2" w:rsidP="00B345E2">
          <w:pPr>
            <w:keepNext/>
            <w:spacing w:after="0"/>
            <w:jc w:val="both"/>
            <w:outlineLvl w:val="2"/>
            <w:rPr>
              <w:rFonts w:cs="Calibri"/>
              <w:b/>
              <w:bCs/>
              <w:szCs w:val="22"/>
            </w:rPr>
          </w:pPr>
          <w:r w:rsidRPr="00B345E2">
            <w:rPr>
              <w:rFonts w:cs="Calibri"/>
              <w:b/>
              <w:bCs/>
              <w:szCs w:val="22"/>
            </w:rPr>
            <w:t>3.2.1 Pesticides</w:t>
          </w:r>
        </w:p>
        <w:p w14:paraId="3500D44F" w14:textId="77777777" w:rsidR="00B345E2" w:rsidRPr="00B345E2" w:rsidRDefault="00B345E2" w:rsidP="00B345E2">
          <w:pPr>
            <w:keepNext/>
            <w:spacing w:after="0"/>
            <w:ind w:left="720"/>
            <w:jc w:val="both"/>
            <w:outlineLvl w:val="2"/>
            <w:rPr>
              <w:rFonts w:cs="Calibri"/>
              <w:szCs w:val="22"/>
            </w:rPr>
          </w:pPr>
          <w:r w:rsidRPr="00B345E2">
            <w:rPr>
              <w:rFonts w:cs="Calibri"/>
              <w:szCs w:val="22"/>
            </w:rPr>
            <w:t>(a)  All pesticides used on site will be those approved by the Department of Social Protection and in line with the current Biocides regulations 528/2012 regarding the use of rodenticides.   No pesticides will be stored on site.</w:t>
          </w:r>
        </w:p>
        <w:p w14:paraId="7BDD9F41" w14:textId="77777777" w:rsidR="00B345E2" w:rsidRPr="00B345E2" w:rsidRDefault="00B345E2" w:rsidP="00B345E2">
          <w:pPr>
            <w:keepNext/>
            <w:spacing w:after="0"/>
            <w:jc w:val="both"/>
            <w:outlineLvl w:val="2"/>
            <w:rPr>
              <w:rFonts w:cs="Calibri"/>
              <w:b/>
              <w:bCs/>
              <w:szCs w:val="22"/>
            </w:rPr>
          </w:pPr>
          <w:r w:rsidRPr="00B345E2">
            <w:rPr>
              <w:rFonts w:cs="Calibri"/>
              <w:b/>
              <w:bCs/>
              <w:szCs w:val="22"/>
            </w:rPr>
            <w:t>3.2.2 Routine Inspection</w:t>
          </w:r>
        </w:p>
        <w:p w14:paraId="0033888A"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 xml:space="preserve">(a) The successful tenderer will be required to provide a routine inspection service, incorporating pest monitoring systems along with treatments that are in line with the current regulations regarding the use of rodenticides throughout the entirety of all sites for all pests, monitoring points and, where installed, electronic fly killers. Such inspections must be undertaken at regular intervals by a suitably qualified technician. These inspections will take place at agreed dates and times and the successful tenderer’s representative must contact a representative of the Contracting Authority upon arriving on site. </w:t>
          </w:r>
        </w:p>
        <w:p w14:paraId="5409B66D" w14:textId="77777777" w:rsidR="00B345E2" w:rsidRPr="00B345E2" w:rsidRDefault="00B345E2" w:rsidP="00B345E2">
          <w:pPr>
            <w:keepNext/>
            <w:spacing w:after="0" w:line="240" w:lineRule="auto"/>
            <w:ind w:left="720"/>
            <w:jc w:val="both"/>
            <w:outlineLvl w:val="2"/>
            <w:rPr>
              <w:rFonts w:cs="Calibri"/>
              <w:b/>
              <w:bCs/>
              <w:szCs w:val="22"/>
            </w:rPr>
          </w:pPr>
          <w:r w:rsidRPr="00B345E2">
            <w:rPr>
              <w:rFonts w:cs="Calibri"/>
              <w:szCs w:val="22"/>
            </w:rPr>
            <w:t xml:space="preserve">(b) The successful tenderer must provide the number of site visits required per site per annum.  Please refer to information provided in the Pest Control Service Schedule reference </w:t>
          </w:r>
          <w:r w:rsidRPr="00B345E2">
            <w:rPr>
              <w:rFonts w:cs="Calibri"/>
              <w:b/>
              <w:bCs/>
              <w:szCs w:val="22"/>
            </w:rPr>
            <w:t xml:space="preserve">Appendix 2 Pricing Schedule. </w:t>
          </w:r>
        </w:p>
        <w:p w14:paraId="13A85875"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(c)  The technician will identify and report any evidence of pest activity to the client by means of the approved documentation, which will also include photographs of any findings, and which must be completed during each visit. Evidence of the inspection must be provided to the nominated representative of the Contracting Authority upon the day of inspection. Reports must be clear, legible and comprehensive.</w:t>
          </w:r>
        </w:p>
        <w:p w14:paraId="3C562EBC"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(d) The successful tenderer’s technician will assume responsibility for taking any action necessary to eliminate all pest issues identified.</w:t>
          </w:r>
        </w:p>
        <w:p w14:paraId="514BBEE8"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(e) Specifically, the successful tenderer’s technician will inspect all areas of the site.</w:t>
          </w:r>
        </w:p>
        <w:p w14:paraId="61E7B79A"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(f) During each routine inspection, the successful tenderer’s technician will make recommendations in respect of any improvements to service delivery that may serve to reduce the potential for pest infestation. Matters to be considered in this regard will include housekeeping issues, proofing, storage and handling of waste material and equipment design. Photographs should be included to highlight any issues.</w:t>
          </w:r>
        </w:p>
        <w:p w14:paraId="332A84F2" w14:textId="77777777" w:rsidR="00B345E2" w:rsidRPr="003D391F" w:rsidRDefault="00B345E2" w:rsidP="00B345E2">
          <w:pPr>
            <w:spacing w:after="0"/>
            <w:rPr>
              <w:b/>
              <w:bCs/>
            </w:rPr>
          </w:pPr>
          <w:r w:rsidRPr="003D391F">
            <w:rPr>
              <w:b/>
              <w:bCs/>
            </w:rPr>
            <w:t>3.2.3 Monitoring Points</w:t>
          </w:r>
        </w:p>
        <w:p w14:paraId="013B11C2" w14:textId="77777777" w:rsidR="00B345E2" w:rsidRDefault="00B345E2" w:rsidP="00B345E2">
          <w:pPr>
            <w:spacing w:after="0"/>
            <w:ind w:left="720"/>
          </w:pPr>
          <w:r>
            <w:t>(a) The successful tenderer will be required to provide and install smart technology external rodent monitoring stations for the control of rats and mice. These monitoring stations will meet tamper resistance standards and will be properly positioned, numbered and labelled. The monitoring stations will be installed around the exterior perimeter of the premises at appropriate intervals. Lids to the monitoring stations will be locked with devices supplied or recommended by the manufacturer;</w:t>
          </w:r>
        </w:p>
        <w:p w14:paraId="5224EAC9" w14:textId="77777777" w:rsidR="00B345E2" w:rsidRDefault="00B345E2" w:rsidP="00B345E2">
          <w:pPr>
            <w:ind w:left="720"/>
          </w:pPr>
          <w:r>
            <w:lastRenderedPageBreak/>
            <w:t xml:space="preserve">Rodenticides will only be permitted for use when absolutely necessary and must be in line with the new 2019 regulations in Ireland regarding the use of rodenticides (Department of Agriculture, Food and the Marine); </w:t>
          </w:r>
        </w:p>
        <w:p w14:paraId="6D4FFA68" w14:textId="77777777" w:rsidR="00B345E2" w:rsidRDefault="00B345E2" w:rsidP="00B345E2">
          <w:pPr>
            <w:ind w:left="720"/>
          </w:pPr>
          <w:r>
            <w:t>Rodenticides that are required to help eradicate any infestations must not look similar to food. Service conducted on the monitoring points during this time will be in line with the level of rodent activity found at the monitoring point;</w:t>
          </w:r>
        </w:p>
        <w:p w14:paraId="304667D6" w14:textId="77777777" w:rsidR="00B345E2" w:rsidRDefault="00B345E2" w:rsidP="00B345E2">
          <w:pPr>
            <w:ind w:left="720"/>
          </w:pPr>
          <w:r>
            <w:t>All monitoring stations will be cleaned, and dates recorded on each occasion that they are inspected. Non-toxic monitors must be replaced when they become dusty, dirty or no longer become attractive to pests. As per Section 3, each service and the result of each service will be documented for each monitoring point, with the results retained on file.</w:t>
          </w:r>
        </w:p>
        <w:p w14:paraId="180A408E" w14:textId="77777777" w:rsidR="00B345E2" w:rsidRDefault="00B345E2" w:rsidP="00B345E2">
          <w:pPr>
            <w:ind w:left="720"/>
          </w:pPr>
          <w:r>
            <w:t>(b) The successful tenderer will be required to provide and install smart technology internal rodent monitoring stations. Such monitoring stations shall be constructed of durable material, such as hard plastic, and will be kept locked and numbered. The distribution and location of internal monitoring stations will take into consideration the potential level of activity and the potential for rodent entry into the facility.</w:t>
          </w:r>
        </w:p>
        <w:p w14:paraId="5C5B49D2" w14:textId="77777777" w:rsidR="00B345E2" w:rsidRDefault="00B345E2" w:rsidP="00B345E2">
          <w:r>
            <w:t>Non-toxic monitors will be replaced when they become dusty, dirty or no longer attractive to pests. As per Section 3.2.4, each service and the result of each service will be documented for each monitoring point, with the results retained on file.</w:t>
          </w:r>
        </w:p>
        <w:p w14:paraId="2A99DBD3" w14:textId="77777777" w:rsidR="00B345E2" w:rsidRPr="00B345E2" w:rsidRDefault="00B345E2" w:rsidP="00B345E2">
          <w:pPr>
            <w:keepNext/>
            <w:spacing w:after="0"/>
            <w:jc w:val="both"/>
            <w:outlineLvl w:val="2"/>
            <w:rPr>
              <w:rFonts w:cs="Calibri"/>
              <w:b/>
              <w:bCs/>
              <w:szCs w:val="22"/>
            </w:rPr>
          </w:pPr>
          <w:r w:rsidRPr="00B345E2">
            <w:rPr>
              <w:rFonts w:cs="Calibri"/>
              <w:b/>
              <w:bCs/>
              <w:szCs w:val="22"/>
            </w:rPr>
            <w:t>3.2.4 Pest Control Documentation</w:t>
          </w:r>
        </w:p>
        <w:p w14:paraId="6B92F0C9" w14:textId="77777777" w:rsidR="00B345E2" w:rsidRPr="00B345E2" w:rsidRDefault="00B345E2" w:rsidP="00B345E2">
          <w:pPr>
            <w:keepNext/>
            <w:numPr>
              <w:ilvl w:val="0"/>
              <w:numId w:val="25"/>
            </w:numPr>
            <w:spacing w:after="0" w:line="240" w:lineRule="auto"/>
            <w:jc w:val="both"/>
            <w:outlineLvl w:val="2"/>
            <w:rPr>
              <w:rFonts w:cs="Calibri"/>
              <w:szCs w:val="22"/>
            </w:rPr>
          </w:pPr>
          <w:r w:rsidRPr="00B345E2">
            <w:rPr>
              <w:rFonts w:cs="Calibri"/>
              <w:szCs w:val="22"/>
            </w:rPr>
            <w:t xml:space="preserve">The successful tenderer will be required to implement a comprehensive pest control documentation system, which must include, at a minimum, the following elements: </w:t>
          </w:r>
        </w:p>
        <w:p w14:paraId="7F2C45A1" w14:textId="77777777" w:rsidR="00B345E2" w:rsidRPr="00B345E2" w:rsidRDefault="00B345E2" w:rsidP="00B345E2">
          <w:pPr>
            <w:keepNext/>
            <w:numPr>
              <w:ilvl w:val="1"/>
              <w:numId w:val="25"/>
            </w:numPr>
            <w:spacing w:after="0" w:line="240" w:lineRule="auto"/>
            <w:jc w:val="both"/>
            <w:outlineLvl w:val="2"/>
            <w:rPr>
              <w:rFonts w:cs="Calibri"/>
              <w:szCs w:val="22"/>
            </w:rPr>
          </w:pPr>
          <w:r w:rsidRPr="00B345E2">
            <w:rPr>
              <w:rFonts w:cs="Calibri"/>
              <w:szCs w:val="22"/>
            </w:rPr>
            <w:t>Signature of the technician undertaking the inspection and that of the Contracting Authority’s representative.</w:t>
          </w:r>
        </w:p>
        <w:p w14:paraId="60782002" w14:textId="77777777" w:rsidR="00B345E2" w:rsidRPr="00B345E2" w:rsidRDefault="00B345E2" w:rsidP="00B345E2">
          <w:pPr>
            <w:keepNext/>
            <w:numPr>
              <w:ilvl w:val="1"/>
              <w:numId w:val="25"/>
            </w:numPr>
            <w:spacing w:after="0" w:line="240" w:lineRule="auto"/>
            <w:jc w:val="both"/>
            <w:outlineLvl w:val="2"/>
            <w:rPr>
              <w:rFonts w:cs="Calibri"/>
              <w:szCs w:val="22"/>
            </w:rPr>
          </w:pPr>
          <w:r w:rsidRPr="00B345E2">
            <w:rPr>
              <w:rFonts w:cs="Calibri"/>
              <w:szCs w:val="22"/>
            </w:rPr>
            <w:t>An electronic report or access to an electronic database of all reports is to be made available to the Contracting Authority’s named representatives.</w:t>
          </w:r>
        </w:p>
        <w:p w14:paraId="7B70C391" w14:textId="77777777" w:rsidR="00B345E2" w:rsidRPr="00B345E2" w:rsidRDefault="00B345E2" w:rsidP="00B345E2">
          <w:pPr>
            <w:keepNext/>
            <w:numPr>
              <w:ilvl w:val="0"/>
              <w:numId w:val="25"/>
            </w:numPr>
            <w:spacing w:after="0" w:line="240" w:lineRule="auto"/>
            <w:jc w:val="both"/>
            <w:outlineLvl w:val="2"/>
            <w:rPr>
              <w:rFonts w:cs="Calibri"/>
              <w:szCs w:val="22"/>
            </w:rPr>
          </w:pPr>
          <w:r w:rsidRPr="00B345E2">
            <w:rPr>
              <w:rFonts w:cs="Calibri"/>
              <w:szCs w:val="22"/>
            </w:rPr>
            <w:t>The successful tenderer will be required to maintain and provide up-to- date Material Safety Data Sheets for all pesticides that are in line with the current regulations regarding the use of rodenticides used at the Contracting Authority’s site.</w:t>
          </w:r>
        </w:p>
        <w:p w14:paraId="300B7F86" w14:textId="77777777" w:rsidR="00B345E2" w:rsidRPr="00B345E2" w:rsidRDefault="00B345E2" w:rsidP="00B345E2">
          <w:pPr>
            <w:keepNext/>
            <w:numPr>
              <w:ilvl w:val="0"/>
              <w:numId w:val="25"/>
            </w:numPr>
            <w:spacing w:after="0" w:line="240" w:lineRule="auto"/>
            <w:jc w:val="both"/>
            <w:outlineLvl w:val="2"/>
            <w:rPr>
              <w:rFonts w:cs="Calibri"/>
              <w:szCs w:val="22"/>
            </w:rPr>
          </w:pPr>
          <w:r w:rsidRPr="00B345E2">
            <w:rPr>
              <w:rFonts w:cs="Calibri"/>
              <w:szCs w:val="22"/>
            </w:rPr>
            <w:t xml:space="preserve">The successful tenderer will be required to produce and make available to the Contracting Authority, a comprehensive itinerary of each site, clearly listing the position of all external </w:t>
          </w:r>
          <w:r w:rsidRPr="00B345E2">
            <w:rPr>
              <w:rFonts w:cs="Calibri"/>
              <w:szCs w:val="22"/>
            </w:rPr>
            <w:lastRenderedPageBreak/>
            <w:t>rodent bait boxes, internal rodent bait boxes, or electronic pest radar boxes where applicable, electronic fly killers or any other product used for the purposes of this contract</w:t>
          </w:r>
        </w:p>
        <w:p w14:paraId="4427F63F" w14:textId="77777777" w:rsidR="00B345E2" w:rsidRPr="00B345E2" w:rsidRDefault="00B345E2" w:rsidP="00B345E2">
          <w:pPr>
            <w:keepNext/>
            <w:numPr>
              <w:ilvl w:val="0"/>
              <w:numId w:val="25"/>
            </w:numPr>
            <w:spacing w:after="0" w:line="240" w:lineRule="auto"/>
            <w:jc w:val="both"/>
            <w:outlineLvl w:val="2"/>
            <w:rPr>
              <w:rFonts w:cs="Calibri"/>
              <w:szCs w:val="22"/>
            </w:rPr>
          </w:pPr>
          <w:r w:rsidRPr="00B345E2">
            <w:rPr>
              <w:rFonts w:cs="Calibri"/>
              <w:szCs w:val="22"/>
            </w:rPr>
            <w:t xml:space="preserve">The successful tenderer will be required to produce a checklist detailing, by unique reference number, each electronic pest radar box where applicable. </w:t>
          </w:r>
        </w:p>
        <w:p w14:paraId="4C1E9C10" w14:textId="77777777" w:rsidR="00B345E2" w:rsidRPr="00B345E2" w:rsidRDefault="00B345E2" w:rsidP="00B345E2">
          <w:pPr>
            <w:keepNext/>
            <w:numPr>
              <w:ilvl w:val="1"/>
              <w:numId w:val="25"/>
            </w:numPr>
            <w:spacing w:after="0" w:line="240" w:lineRule="auto"/>
            <w:jc w:val="both"/>
            <w:outlineLvl w:val="2"/>
            <w:rPr>
              <w:rFonts w:cs="Calibri"/>
              <w:szCs w:val="22"/>
            </w:rPr>
          </w:pPr>
          <w:r w:rsidRPr="00B345E2">
            <w:rPr>
              <w:rFonts w:cs="Calibri"/>
              <w:szCs w:val="22"/>
            </w:rPr>
            <w:t>This checklist must be updated, and findings submitted on all external and internal bait boxes or electronic pest radar boxes where applicable and following each routine inspection visit to describe any evidence of pest activity;</w:t>
          </w:r>
        </w:p>
        <w:p w14:paraId="4D55EF19" w14:textId="77777777" w:rsidR="00B345E2" w:rsidRPr="00B345E2" w:rsidRDefault="00B345E2" w:rsidP="00B345E2">
          <w:pPr>
            <w:keepNext/>
            <w:numPr>
              <w:ilvl w:val="1"/>
              <w:numId w:val="25"/>
            </w:numPr>
            <w:spacing w:after="0" w:line="240" w:lineRule="auto"/>
            <w:jc w:val="both"/>
            <w:outlineLvl w:val="2"/>
            <w:rPr>
              <w:rFonts w:cs="Calibri"/>
              <w:szCs w:val="22"/>
            </w:rPr>
          </w:pPr>
          <w:r w:rsidRPr="00B345E2">
            <w:rPr>
              <w:rFonts w:cs="Calibri"/>
              <w:szCs w:val="22"/>
            </w:rPr>
            <w:t>Following each visit, the successful tenderer will be required to provide an inspection report detailing, at a minimum, the following information:</w:t>
          </w:r>
        </w:p>
        <w:p w14:paraId="74C27163"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Reason for visit (routine inspection / emergency / follow-up);</w:t>
          </w:r>
        </w:p>
        <w:p w14:paraId="6284E4F7"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Date and time of visit;</w:t>
          </w:r>
        </w:p>
        <w:p w14:paraId="1F50B744"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Observations, including photographs (cleaning, housekeeping, proofing, waste, storage area);</w:t>
          </w:r>
        </w:p>
        <w:p w14:paraId="769375E1"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Actions required and by whom;</w:t>
          </w:r>
        </w:p>
        <w:p w14:paraId="121E3233"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Active monitors found (if any) and their location;</w:t>
          </w:r>
        </w:p>
        <w:p w14:paraId="2B7892F0"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Details of follow-up visits required;</w:t>
          </w:r>
        </w:p>
        <w:p w14:paraId="4BA9D4CF"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What pesticide has been used and the relevant location;</w:t>
          </w:r>
        </w:p>
        <w:p w14:paraId="4D55D7F3" w14:textId="77777777" w:rsidR="00B345E2" w:rsidRPr="00B345E2" w:rsidRDefault="00B345E2" w:rsidP="00B345E2">
          <w:pPr>
            <w:keepNext/>
            <w:numPr>
              <w:ilvl w:val="2"/>
              <w:numId w:val="25"/>
            </w:numPr>
            <w:spacing w:after="0" w:line="240" w:lineRule="auto"/>
            <w:jc w:val="both"/>
            <w:outlineLvl w:val="2"/>
            <w:rPr>
              <w:rFonts w:cs="Calibri"/>
              <w:szCs w:val="22"/>
            </w:rPr>
          </w:pPr>
          <w:r w:rsidRPr="00B345E2">
            <w:rPr>
              <w:rFonts w:cs="Calibri"/>
              <w:szCs w:val="22"/>
            </w:rPr>
            <w:t>Signature of the technician in question and the Contracting Authority’s representative.</w:t>
          </w:r>
        </w:p>
        <w:p w14:paraId="36C723E9" w14:textId="77777777" w:rsidR="00B345E2" w:rsidRDefault="00B345E2" w:rsidP="00B345E2">
          <w:pPr>
            <w:pStyle w:val="Heading3"/>
            <w:spacing w:before="0" w:after="0"/>
            <w:rPr>
              <w:rFonts w:asciiTheme="minorHAnsi" w:hAnsiTheme="minorHAnsi" w:cstheme="minorHAnsi"/>
            </w:rPr>
          </w:pPr>
        </w:p>
        <w:p w14:paraId="60B2D893" w14:textId="77777777" w:rsidR="00B345E2" w:rsidRPr="00B345E2" w:rsidRDefault="00B345E2" w:rsidP="00B345E2">
          <w:pPr>
            <w:keepNext/>
            <w:spacing w:after="0"/>
            <w:jc w:val="both"/>
            <w:outlineLvl w:val="2"/>
            <w:rPr>
              <w:rFonts w:cs="Calibri"/>
              <w:b/>
              <w:bCs/>
              <w:szCs w:val="22"/>
            </w:rPr>
          </w:pPr>
          <w:r w:rsidRPr="00B345E2">
            <w:rPr>
              <w:rFonts w:cs="Calibri"/>
              <w:b/>
              <w:bCs/>
              <w:szCs w:val="22"/>
            </w:rPr>
            <w:t>3.2.5 Follow-up Calls</w:t>
          </w:r>
        </w:p>
        <w:p w14:paraId="482B6EF8"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(a) If rodent activity is detected during a routine inspection visit, additional measures must be taken by the successful tenderer’s technician to eliminate infestation as quickly and effectively as possible. These may include the use of rodenticides. However, any rodenticides must be used in line with current regulations regarding the use of rodenticides in Ireland.</w:t>
          </w:r>
        </w:p>
        <w:p w14:paraId="454D0BB1"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(b) During the follow-up treatment, all actions taken, and all actions outstanding, will be recorded in the relevant inspection report (as per Section 6), with a date for any further follow-up agreed with the Contracting Authority’s representative.</w:t>
          </w:r>
        </w:p>
        <w:p w14:paraId="37C658D9"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(c) When and where additional baiting using rodenticides is required, this fact will be explained in the inspection report. All such extra baits such as rodenticides will be removed once the infestation has been eliminated. Such treatments will be in line with the current regulations regarding the use of rodenticides in Ireland.</w:t>
          </w:r>
        </w:p>
        <w:p w14:paraId="4F4B449D"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(d) In the event that the presence of rodent droppings is noted in the bait boxes or in the immediate area (i.e., within a one-metre radius), these droppings will be removed by the successful tenderer’s technician. Any such action will be recorded in the relevant inspection report (as per Section 6).</w:t>
          </w:r>
        </w:p>
        <w:p w14:paraId="32E36256" w14:textId="77777777" w:rsidR="00B345E2" w:rsidRDefault="00B345E2" w:rsidP="00B345E2">
          <w:pPr>
            <w:pStyle w:val="Heading3"/>
            <w:spacing w:before="0" w:after="0"/>
            <w:rPr>
              <w:rFonts w:asciiTheme="minorHAnsi" w:hAnsiTheme="minorHAnsi" w:cstheme="minorHAnsi"/>
            </w:rPr>
          </w:pPr>
        </w:p>
        <w:p w14:paraId="0E9ED819" w14:textId="77777777" w:rsidR="00B345E2" w:rsidRPr="00B345E2" w:rsidRDefault="00B345E2" w:rsidP="00B345E2">
          <w:pPr>
            <w:keepNext/>
            <w:spacing w:after="0"/>
            <w:jc w:val="both"/>
            <w:outlineLvl w:val="2"/>
            <w:rPr>
              <w:rFonts w:cs="Calibri"/>
              <w:b/>
              <w:bCs/>
              <w:szCs w:val="22"/>
            </w:rPr>
          </w:pPr>
          <w:r w:rsidRPr="00B345E2">
            <w:rPr>
              <w:rFonts w:cs="Calibri"/>
              <w:b/>
              <w:bCs/>
              <w:szCs w:val="22"/>
            </w:rPr>
            <w:t>3.2.6 Emergency Callout Service</w:t>
          </w:r>
        </w:p>
        <w:p w14:paraId="7ED4DCD8" w14:textId="77777777" w:rsidR="00B345E2" w:rsidRPr="00B345E2" w:rsidRDefault="00B345E2" w:rsidP="00B345E2">
          <w:pPr>
            <w:keepNext/>
            <w:spacing w:after="0" w:line="240" w:lineRule="auto"/>
            <w:ind w:left="720"/>
            <w:jc w:val="both"/>
            <w:outlineLvl w:val="2"/>
            <w:rPr>
              <w:rFonts w:cs="Calibri"/>
              <w:szCs w:val="22"/>
            </w:rPr>
          </w:pPr>
          <w:r w:rsidRPr="00B345E2">
            <w:rPr>
              <w:rFonts w:cs="Calibri"/>
              <w:szCs w:val="22"/>
            </w:rPr>
            <w:t>(a) The successful tenderer will be required to implement an appropriate emergency callout service, it is expected that all requests for an emergency call-out will be actioned as soon as possible including if the call is made outside of normal business hours (i.e. Monday – Friday, 8am – 6pm) (excluding public holidays). The tenderer should demonstrate in a clear and comprehensive manner procedures for call-outs for emergency attendance on site during normal business hours and outside of normal business hours (Revenue considers an on-site emergency interval to start from the time the call out is placed to the designated call-out staff member (e.g. arrival on site within 4 hours of call being placed to designated staff member will be invoiced at 4-hour call out rate). All emergency visits will be clearly recorded on the inspection report.</w:t>
          </w:r>
        </w:p>
        <w:p w14:paraId="37A16F12" w14:textId="77777777" w:rsidR="00B345E2" w:rsidRDefault="00B345E2" w:rsidP="00B345E2">
          <w:pPr>
            <w:pStyle w:val="Heading3"/>
            <w:spacing w:before="0" w:after="0"/>
            <w:rPr>
              <w:rFonts w:asciiTheme="minorHAnsi" w:hAnsiTheme="minorHAnsi" w:cstheme="minorHAnsi"/>
            </w:rPr>
          </w:pPr>
        </w:p>
        <w:p w14:paraId="11E1F33E" w14:textId="77777777" w:rsidR="00B345E2" w:rsidRPr="00F038E6" w:rsidRDefault="00B345E2" w:rsidP="00B345E2">
          <w:pPr>
            <w:rPr>
              <w:b/>
              <w:bCs/>
            </w:rPr>
          </w:pPr>
          <w:r w:rsidRPr="00F038E6">
            <w:rPr>
              <w:b/>
              <w:bCs/>
            </w:rPr>
            <w:t>3.3 Insect Infestation</w:t>
          </w:r>
        </w:p>
        <w:p w14:paraId="243D4A05" w14:textId="77777777" w:rsidR="00B345E2" w:rsidRDefault="00B345E2" w:rsidP="00B345E2">
          <w:pPr>
            <w:ind w:left="720"/>
          </w:pPr>
          <w:r>
            <w:t>(a) In the event that insect infestation is reported on the Contracting Authority’s site, the successful tenderer will be immediately notified.</w:t>
          </w:r>
        </w:p>
        <w:p w14:paraId="5E4D7A01" w14:textId="77777777" w:rsidR="00B345E2" w:rsidRDefault="00B345E2" w:rsidP="00B345E2">
          <w:pPr>
            <w:ind w:left="720"/>
          </w:pPr>
          <w:r>
            <w:lastRenderedPageBreak/>
            <w:t>(b) Where, following detailed inspection by the successful tenderer, activity is confirmed or reasonably suspected, appropriate additional measures will be taken by the successful tenderer to eliminate the infestation as quickly as possible.</w:t>
          </w:r>
        </w:p>
        <w:p w14:paraId="5D4E708C" w14:textId="77777777" w:rsidR="00B345E2" w:rsidRDefault="00B345E2" w:rsidP="00B345E2">
          <w:pPr>
            <w:ind w:left="720"/>
          </w:pPr>
          <w:r>
            <w:t>(c) The successful tenderer may be required to provide additional insecticidal treatment for flying or crawling insects by spraying or fogging. In this regard, fogging must be performed only when no product or packaging is present and with ample time for dissipation.</w:t>
          </w:r>
        </w:p>
        <w:p w14:paraId="25409230" w14:textId="77777777" w:rsidR="00B345E2" w:rsidRDefault="00B345E2" w:rsidP="00B345E2">
          <w:pPr>
            <w:ind w:left="720"/>
          </w:pPr>
          <w:r>
            <w:t>(d) The reporting and documentation requirements detailed in Section 3 above will apply to all insect infestation duties performed.</w:t>
          </w:r>
        </w:p>
        <w:p w14:paraId="3935016C" w14:textId="77777777" w:rsidR="00B345E2" w:rsidRPr="00F038E6" w:rsidRDefault="00B345E2" w:rsidP="00B345E2">
          <w:pPr>
            <w:rPr>
              <w:b/>
              <w:bCs/>
            </w:rPr>
          </w:pPr>
          <w:r w:rsidRPr="00F038E6">
            <w:rPr>
              <w:b/>
              <w:bCs/>
            </w:rPr>
            <w:t>3.4 Fly Screens / Trapping Units</w:t>
          </w:r>
        </w:p>
        <w:p w14:paraId="418458BD" w14:textId="77777777" w:rsidR="00B345E2" w:rsidRDefault="00B345E2" w:rsidP="00B345E2">
          <w:pPr>
            <w:ind w:left="720"/>
          </w:pPr>
          <w:r>
            <w:t>(a) The successful tenderer will be required to supply and install fly screens / trapping units. These units must be installed so that insects are not attracted from outside the building. Units must be placed to draw insects away from food preparation areas. Units must not be placed in competition with ambient white light.</w:t>
          </w:r>
        </w:p>
        <w:p w14:paraId="0D4D0F99" w14:textId="77777777" w:rsidR="00B345E2" w:rsidRDefault="00B345E2" w:rsidP="00B345E2">
          <w:pPr>
            <w:ind w:left="720"/>
          </w:pPr>
          <w:r>
            <w:t>(b) All units will be listed on the service schedule for cleaning and servicing four times yearly. Such cleaning and servicing must take place during the routine inspection visits described in Section 2 above. A catch tray analysis must be carried out on the contents of the tray, with appropriate records maintained as appropriate.</w:t>
          </w:r>
        </w:p>
        <w:p w14:paraId="605C1841" w14:textId="77777777" w:rsidR="00B345E2" w:rsidRDefault="00B345E2" w:rsidP="00B345E2">
          <w:pPr>
            <w:ind w:left="720"/>
          </w:pPr>
          <w:r>
            <w:t>(c) The shatter-proof lamps must be changed on an annual basis, with records maintained.</w:t>
          </w:r>
        </w:p>
        <w:p w14:paraId="481B4DE1" w14:textId="77777777" w:rsidR="00B345E2" w:rsidRDefault="00B345E2" w:rsidP="00B345E2">
          <w:pPr>
            <w:ind w:left="720"/>
          </w:pPr>
          <w:r>
            <w:t>(d) Electric fly killing units will be used to identify flying insect entry into canteen facilities.</w:t>
          </w:r>
        </w:p>
        <w:p w14:paraId="5A878987" w14:textId="77777777" w:rsidR="00B345E2" w:rsidRPr="00F038E6" w:rsidRDefault="00B345E2" w:rsidP="00B345E2">
          <w:pPr>
            <w:rPr>
              <w:b/>
              <w:bCs/>
            </w:rPr>
          </w:pPr>
          <w:r w:rsidRPr="00F038E6">
            <w:rPr>
              <w:b/>
              <w:bCs/>
            </w:rPr>
            <w:t>3.5 Ant Stations</w:t>
          </w:r>
        </w:p>
        <w:p w14:paraId="1CB3E340" w14:textId="77777777" w:rsidR="00B345E2" w:rsidRDefault="00B345E2" w:rsidP="00B345E2">
          <w:pPr>
            <w:ind w:left="720"/>
          </w:pPr>
          <w:r>
            <w:t>(a) The successful tenderer will be required to supply and install a number of ant stations at appropriate locations and as agreed with the Contracting Authority.</w:t>
          </w:r>
        </w:p>
        <w:p w14:paraId="3C21D49C" w14:textId="77777777" w:rsidR="00B345E2" w:rsidRPr="00F038E6" w:rsidRDefault="00B345E2" w:rsidP="00B345E2">
          <w:pPr>
            <w:rPr>
              <w:b/>
              <w:bCs/>
            </w:rPr>
          </w:pPr>
          <w:r w:rsidRPr="00F038E6">
            <w:rPr>
              <w:b/>
              <w:bCs/>
            </w:rPr>
            <w:t>3.6 Pigeons</w:t>
          </w:r>
        </w:p>
        <w:p w14:paraId="78E62DA6" w14:textId="45F3091D" w:rsidR="00B345E2" w:rsidRDefault="00B345E2" w:rsidP="00B345E2">
          <w:pPr>
            <w:ind w:left="720"/>
          </w:pPr>
          <w:r>
            <w:t>(a) From time-to-time, an on an as-need basis, the successful tenderer will be required to remove feral pigeons from the Contracting Authority’s sites.</w:t>
          </w:r>
        </w:p>
        <w:p w14:paraId="3172365C" w14:textId="77777777" w:rsidR="00B345E2" w:rsidRPr="00F038E6" w:rsidRDefault="00B345E2" w:rsidP="00B345E2">
          <w:pPr>
            <w:rPr>
              <w:b/>
              <w:bCs/>
            </w:rPr>
          </w:pPr>
          <w:r w:rsidRPr="00F038E6">
            <w:rPr>
              <w:b/>
              <w:bCs/>
            </w:rPr>
            <w:t>3.7 Sea Gull and Bird Droppings / Fouling</w:t>
          </w:r>
        </w:p>
        <w:p w14:paraId="059C4769" w14:textId="77777777" w:rsidR="00B345E2" w:rsidRDefault="00B345E2" w:rsidP="00B345E2">
          <w:pPr>
            <w:ind w:left="720"/>
          </w:pPr>
          <w:r>
            <w:t>(a) From time-to-time, and on an as-needed basis, the successful tenderer may be required to remove bird droppings from the Department’s site.</w:t>
          </w:r>
        </w:p>
        <w:p w14:paraId="2BF3C84F" w14:textId="77777777" w:rsidR="00B345E2" w:rsidRDefault="00B345E2" w:rsidP="00B345E2">
          <w:pPr>
            <w:pStyle w:val="Heading3"/>
            <w:spacing w:before="0" w:after="0"/>
            <w:rPr>
              <w:rFonts w:asciiTheme="minorHAnsi" w:hAnsiTheme="minorHAnsi" w:cstheme="minorHAnsi"/>
            </w:rPr>
          </w:pPr>
        </w:p>
        <w:p w14:paraId="611E781E" w14:textId="3B499810" w:rsidR="00B345E2" w:rsidRPr="00B345E2" w:rsidRDefault="00B345E2" w:rsidP="00B345E2">
          <w:pPr>
            <w:keepNext/>
            <w:spacing w:after="0"/>
            <w:jc w:val="both"/>
            <w:outlineLvl w:val="2"/>
            <w:rPr>
              <w:rFonts w:cs="Calibri"/>
              <w:b/>
              <w:bCs/>
              <w:szCs w:val="22"/>
            </w:rPr>
          </w:pPr>
          <w:r>
            <w:rPr>
              <w:rFonts w:cs="Calibri"/>
              <w:b/>
              <w:bCs/>
              <w:szCs w:val="22"/>
            </w:rPr>
            <w:t>3</w:t>
          </w:r>
          <w:r w:rsidRPr="00B345E2">
            <w:rPr>
              <w:rFonts w:cs="Calibri"/>
              <w:b/>
              <w:bCs/>
              <w:szCs w:val="22"/>
            </w:rPr>
            <w:t>.8 Contract Management</w:t>
          </w:r>
        </w:p>
        <w:p w14:paraId="68F2F6F4" w14:textId="77777777" w:rsidR="00B345E2" w:rsidRPr="00B345E2" w:rsidRDefault="00B345E2" w:rsidP="00B345E2">
          <w:pPr>
            <w:keepNext/>
            <w:spacing w:after="0" w:line="240" w:lineRule="auto"/>
            <w:jc w:val="both"/>
            <w:outlineLvl w:val="2"/>
            <w:rPr>
              <w:rFonts w:cs="Calibri"/>
              <w:szCs w:val="22"/>
            </w:rPr>
          </w:pPr>
          <w:r w:rsidRPr="00B345E2">
            <w:rPr>
              <w:rFonts w:cs="Calibri"/>
              <w:szCs w:val="22"/>
            </w:rPr>
            <w:t>Tenderers must submit a clear and comprehensive contract management plan that demonstrates the Tenderer’s proposed methodology in respect of the Management of the Pest Control Services Contract., to include but not limited to:</w:t>
          </w:r>
        </w:p>
        <w:p w14:paraId="4BF8E999" w14:textId="77777777" w:rsidR="00B345E2" w:rsidRPr="00B345E2" w:rsidRDefault="00B345E2" w:rsidP="00B345E2">
          <w:pPr>
            <w:keepNext/>
            <w:numPr>
              <w:ilvl w:val="0"/>
              <w:numId w:val="24"/>
            </w:numPr>
            <w:spacing w:after="0" w:line="240" w:lineRule="auto"/>
            <w:jc w:val="both"/>
            <w:outlineLvl w:val="2"/>
            <w:rPr>
              <w:rFonts w:cs="Calibri"/>
              <w:szCs w:val="22"/>
            </w:rPr>
          </w:pPr>
          <w:r w:rsidRPr="00B345E2">
            <w:rPr>
              <w:rFonts w:cs="Calibri"/>
              <w:szCs w:val="22"/>
            </w:rPr>
            <w:t xml:space="preserve"> Details of the proposed resources and staff including the dedicated Account Manager’s details that the Tenderer proposes to assign to manage, liaise and oversee the Contract.</w:t>
          </w:r>
        </w:p>
        <w:p w14:paraId="27266F32" w14:textId="77777777" w:rsidR="00B345E2" w:rsidRPr="00B345E2" w:rsidRDefault="00B345E2" w:rsidP="00B345E2">
          <w:pPr>
            <w:keepNext/>
            <w:numPr>
              <w:ilvl w:val="0"/>
              <w:numId w:val="24"/>
            </w:numPr>
            <w:spacing w:after="0" w:line="240" w:lineRule="auto"/>
            <w:jc w:val="both"/>
            <w:outlineLvl w:val="2"/>
            <w:rPr>
              <w:rFonts w:cs="Calibri"/>
              <w:szCs w:val="22"/>
            </w:rPr>
          </w:pPr>
          <w:r w:rsidRPr="00B345E2">
            <w:rPr>
              <w:rFonts w:cs="Calibri"/>
              <w:szCs w:val="22"/>
            </w:rPr>
            <w:t xml:space="preserve"> Details of all customer services to be provided including customer service contact details, complaints mechanism, escalation process and proposed timeframes for resolution of issues.</w:t>
          </w:r>
        </w:p>
        <w:p w14:paraId="08849820" w14:textId="77777777" w:rsidR="00B345E2" w:rsidRPr="00B345E2" w:rsidRDefault="00B345E2" w:rsidP="00B345E2">
          <w:pPr>
            <w:keepNext/>
            <w:numPr>
              <w:ilvl w:val="0"/>
              <w:numId w:val="24"/>
            </w:numPr>
            <w:spacing w:after="0" w:line="240" w:lineRule="auto"/>
            <w:jc w:val="both"/>
            <w:outlineLvl w:val="2"/>
            <w:rPr>
              <w:rFonts w:cs="Calibri"/>
              <w:szCs w:val="22"/>
            </w:rPr>
          </w:pPr>
          <w:r w:rsidRPr="00B345E2">
            <w:rPr>
              <w:rFonts w:cs="Calibri"/>
              <w:szCs w:val="22"/>
            </w:rPr>
            <w:t xml:space="preserve"> How the Tenderer proposes to ensure service continuity from the previous contract to the new one, to include timeframes for new equipment delivery, if applicable.</w:t>
          </w:r>
        </w:p>
        <w:p w14:paraId="61CCB7A0" w14:textId="77777777" w:rsidR="00B345E2" w:rsidRPr="00B345E2" w:rsidRDefault="00B345E2" w:rsidP="00B345E2">
          <w:pPr>
            <w:keepNext/>
            <w:numPr>
              <w:ilvl w:val="0"/>
              <w:numId w:val="24"/>
            </w:numPr>
            <w:spacing w:after="0" w:line="240" w:lineRule="auto"/>
            <w:jc w:val="both"/>
            <w:outlineLvl w:val="2"/>
            <w:rPr>
              <w:rFonts w:cs="Calibri"/>
              <w:szCs w:val="22"/>
            </w:rPr>
          </w:pPr>
          <w:r w:rsidRPr="00B345E2">
            <w:rPr>
              <w:rFonts w:cs="Calibri"/>
              <w:szCs w:val="22"/>
            </w:rPr>
            <w:t xml:space="preserve"> Communication process: e.g. outline how feedback and recommendations from both routine and non -routine service requests are to be communicated to the client.</w:t>
          </w:r>
        </w:p>
        <w:p w14:paraId="05AD5137" w14:textId="77777777" w:rsidR="00B345E2" w:rsidRPr="00B345E2" w:rsidRDefault="00B345E2" w:rsidP="00B345E2">
          <w:pPr>
            <w:keepNext/>
            <w:spacing w:before="240" w:after="60"/>
            <w:jc w:val="both"/>
            <w:outlineLvl w:val="2"/>
            <w:rPr>
              <w:rFonts w:cs="Calibri"/>
              <w:b/>
              <w:bCs/>
              <w:szCs w:val="22"/>
            </w:rPr>
          </w:pPr>
          <w:r w:rsidRPr="00B345E2">
            <w:rPr>
              <w:rFonts w:cs="Calibri"/>
              <w:b/>
              <w:bCs/>
              <w:szCs w:val="22"/>
            </w:rPr>
            <w:t>3.9 Audits</w:t>
          </w:r>
        </w:p>
        <w:p w14:paraId="65116785" w14:textId="77777777" w:rsidR="00B345E2" w:rsidRPr="00B345E2" w:rsidRDefault="00B345E2" w:rsidP="00B345E2">
          <w:pPr>
            <w:jc w:val="both"/>
          </w:pPr>
          <w:r w:rsidRPr="00B345E2">
            <w:t>Any contract awarded pursuant to this RFT may be subject to audit by the Department or an authorised third party. In this event, a contractor will be required to comply with all requests for information in relation to the contract performed. Failure to provide the required information within a reasonable time may result in the termination of the contract.</w:t>
          </w:r>
        </w:p>
        <w:p w14:paraId="67BD5086" w14:textId="77777777" w:rsidR="00B345E2" w:rsidRPr="00B345E2" w:rsidRDefault="00B345E2" w:rsidP="00B345E2">
          <w:pPr>
            <w:keepNext/>
            <w:spacing w:before="240" w:after="60"/>
            <w:jc w:val="both"/>
            <w:outlineLvl w:val="2"/>
            <w:rPr>
              <w:rFonts w:cs="Calibri"/>
              <w:b/>
              <w:bCs/>
              <w:szCs w:val="22"/>
            </w:rPr>
          </w:pPr>
          <w:r w:rsidRPr="00B345E2">
            <w:rPr>
              <w:rFonts w:cs="Calibri"/>
              <w:b/>
              <w:bCs/>
              <w:szCs w:val="22"/>
            </w:rPr>
            <w:t xml:space="preserve">3.10 Changes to Declarations </w:t>
          </w:r>
        </w:p>
        <w:p w14:paraId="64C72481" w14:textId="77777777" w:rsidR="00B345E2" w:rsidRPr="00B345E2" w:rsidRDefault="00B345E2" w:rsidP="00B345E2">
          <w:pPr>
            <w:jc w:val="both"/>
          </w:pPr>
          <w:r w:rsidRPr="00B345E2">
            <w:t xml:space="preserve">If at any time during the term of a contract arising from this competition, the contractor becomes aware of circumstances that might affect the validity of the declarations made in statements at </w:t>
          </w:r>
          <w:r w:rsidRPr="00B345E2">
            <w:rPr>
              <w:b/>
              <w:bCs/>
            </w:rPr>
            <w:t>Appendices 3 and 4</w:t>
          </w:r>
          <w:r w:rsidRPr="00B345E2">
            <w:t xml:space="preserve"> of this RFT, the contractor shall notify the Department in writing of such circumstances at the earliest possible opportunity. Failure to notify the Department of any such changes may result in termination of the contract. Tenderers should retain copies of Declarations set out at </w:t>
          </w:r>
          <w:r w:rsidRPr="00B345E2">
            <w:rPr>
              <w:b/>
              <w:bCs/>
            </w:rPr>
            <w:t>Appendices 3 and 4</w:t>
          </w:r>
          <w:r w:rsidRPr="00B345E2">
            <w:t xml:space="preserve"> of this RFT for reference.</w:t>
          </w:r>
        </w:p>
        <w:p w14:paraId="4EA341D6" w14:textId="77777777" w:rsidR="00B345E2" w:rsidRDefault="00B345E2" w:rsidP="00B345E2">
          <w:pPr>
            <w:pStyle w:val="Heading3"/>
            <w:spacing w:before="0" w:after="0"/>
            <w:rPr>
              <w:rFonts w:asciiTheme="minorHAnsi" w:hAnsiTheme="minorHAnsi" w:cstheme="minorHAnsi"/>
            </w:rPr>
          </w:pPr>
        </w:p>
        <w:p w14:paraId="0DA0B4F5" w14:textId="77777777" w:rsidR="006767FF" w:rsidRPr="006767FF" w:rsidRDefault="006767FF" w:rsidP="006767FF">
          <w:pPr>
            <w:keepNext/>
            <w:spacing w:before="240" w:after="60"/>
            <w:jc w:val="both"/>
            <w:outlineLvl w:val="2"/>
            <w:rPr>
              <w:rFonts w:cs="Calibri"/>
              <w:b/>
              <w:bCs/>
              <w:szCs w:val="22"/>
            </w:rPr>
          </w:pPr>
          <w:r w:rsidRPr="006767FF">
            <w:rPr>
              <w:rFonts w:cs="Calibri"/>
              <w:b/>
              <w:bCs/>
              <w:szCs w:val="22"/>
            </w:rPr>
            <w:t>3.11 Official Languages Act 2003</w:t>
          </w:r>
        </w:p>
        <w:p w14:paraId="694ADA64" w14:textId="77777777" w:rsidR="006767FF" w:rsidRPr="006767FF" w:rsidRDefault="006767FF" w:rsidP="006767FF">
          <w:pPr>
            <w:jc w:val="both"/>
          </w:pPr>
          <w:r w:rsidRPr="006767FF">
            <w:t xml:space="preserve">All equipment and signage (where provided) must comply with the Official Languages Act 2003 (See </w:t>
          </w:r>
          <w:hyperlink r:id="rId24" w:history="1">
            <w:r w:rsidRPr="006767FF">
              <w:rPr>
                <w:color w:val="0000FF"/>
                <w:u w:val="single"/>
              </w:rPr>
              <w:t>www.coimisineir.ie</w:t>
            </w:r>
          </w:hyperlink>
          <w:r w:rsidRPr="006767FF">
            <w:t xml:space="preserve"> for the Guidebook on the Act) and Tenderers are required to understand the requirements for signage under this Act. All translations from English to Irish where required, will be provided by the Department.</w:t>
          </w:r>
        </w:p>
        <w:p w14:paraId="329E47BE" w14:textId="1BB43767" w:rsidR="006767FF" w:rsidRPr="006767FF" w:rsidRDefault="006767FF" w:rsidP="006767FF">
          <w:pPr>
            <w:keepNext/>
            <w:spacing w:before="240" w:after="60"/>
            <w:jc w:val="both"/>
            <w:outlineLvl w:val="2"/>
            <w:rPr>
              <w:rFonts w:cs="Calibri"/>
              <w:b/>
              <w:bCs/>
              <w:szCs w:val="22"/>
            </w:rPr>
          </w:pPr>
          <w:r w:rsidRPr="006767FF">
            <w:rPr>
              <w:rFonts w:cs="Calibri"/>
              <w:b/>
              <w:bCs/>
              <w:szCs w:val="22"/>
            </w:rPr>
            <w:t>3.1</w:t>
          </w:r>
          <w:r w:rsidR="00A61B6F">
            <w:rPr>
              <w:rFonts w:cs="Calibri"/>
              <w:b/>
              <w:bCs/>
              <w:szCs w:val="22"/>
            </w:rPr>
            <w:t xml:space="preserve">2 </w:t>
          </w:r>
          <w:r w:rsidRPr="006767FF">
            <w:rPr>
              <w:rFonts w:cs="Calibri"/>
              <w:b/>
              <w:bCs/>
              <w:szCs w:val="22"/>
            </w:rPr>
            <w:t>General</w:t>
          </w:r>
        </w:p>
        <w:p w14:paraId="7D331FCF" w14:textId="77777777" w:rsidR="006767FF" w:rsidRPr="006767FF" w:rsidRDefault="006767FF" w:rsidP="006767FF">
          <w:pPr>
            <w:jc w:val="both"/>
          </w:pPr>
          <w:r w:rsidRPr="006767FF">
            <w:t>In the event that a Tenderer has previously provided services to the Department, they should not assume that the Department is aware of their ability to provide the services as set out in this RFT. No recognition will be given for information submitted to the Department in response to previous RFTs.</w:t>
          </w:r>
        </w:p>
        <w:p w14:paraId="7F042CEC" w14:textId="77777777" w:rsidR="00B345E2" w:rsidRPr="00616995" w:rsidRDefault="00A61B6F" w:rsidP="00B345E2"/>
      </w:sdtContent>
    </w:sdt>
    <w:p w14:paraId="5E3C4D6C" w14:textId="77777777" w:rsidR="00B345E2" w:rsidRPr="00830A49" w:rsidRDefault="00B345E2" w:rsidP="00B345E2">
      <w:pPr>
        <w:rPr>
          <w:szCs w:val="22"/>
        </w:rPr>
      </w:pPr>
    </w:p>
    <w:p w14:paraId="291956DF" w14:textId="4A731375"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p w14:paraId="3CFF4575" w14:textId="66CF2FAB" w:rsidR="003C0FB1" w:rsidRPr="00310EDC" w:rsidRDefault="00A61B6F" w:rsidP="00CC7906">
          <w:sdt>
            <w:sdtPr>
              <w:id w:val="1406293"/>
              <w:placeholder>
                <w:docPart w:val="2242A3F4E0F24EC1AA874628DB11E43F"/>
              </w:placeholder>
            </w:sdtPr>
            <w:sdtEndPr/>
            <w:sdtContent>
              <w:sdt>
                <w:sdtPr>
                  <w:rPr>
                    <w:szCs w:val="22"/>
                  </w:rPr>
                  <w:id w:val="-1704312070"/>
                  <w:placeholder>
                    <w:docPart w:val="C215BCD030CC4605A43B064F16E421EF"/>
                  </w:placeholder>
                </w:sdtPr>
                <w:sdtEndPr>
                  <w:rPr>
                    <w:color w:val="FF0000"/>
                  </w:rPr>
                </w:sdtEndPr>
                <w:sdtContent>
                  <w:r w:rsidR="006767FF">
                    <w:rPr>
                      <w:szCs w:val="22"/>
                    </w:rPr>
                    <w:t>Separate document to be completed.</w:t>
                  </w:r>
                  <w:r w:rsidR="006767FF" w:rsidRPr="00D12164">
                    <w:rPr>
                      <w:szCs w:val="22"/>
                    </w:rPr>
                    <w:t xml:space="preserve">    </w:t>
                  </w:r>
                </w:sdtContent>
              </w:sdt>
            </w:sdtContent>
          </w:sdt>
        </w:p>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0BFBB3BA"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490BAF">
            <w:rPr>
              <w:highlight w:val="lightGray"/>
            </w:rPr>
            <w:t xml:space="preserve">The Department of Social Protection </w:t>
          </w:r>
        </w:sdtContent>
      </w:sdt>
      <w:r w:rsidR="003F3EE7">
        <w:t xml:space="preserve"> </w:t>
      </w:r>
      <w:r w:rsidR="003F3EE7" w:rsidRPr="00CC568F">
        <w:t>(the “Contracting Authority”)</w:t>
      </w:r>
    </w:p>
    <w:p w14:paraId="46FC351B" w14:textId="41F59525"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490BAF">
            <w:rPr>
              <w:szCs w:val="22"/>
              <w:highlight w:val="lightGray"/>
            </w:rPr>
            <w:t>Pest Control Services</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4EC28DE6"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490BAF">
            <w:rPr>
              <w:highlight w:val="lightGray"/>
            </w:rPr>
            <w:t xml:space="preserve">The Department of Social Protection </w:t>
          </w:r>
        </w:sdtContent>
      </w:sdt>
      <w:r>
        <w:t xml:space="preserve"> </w:t>
      </w:r>
      <w:r w:rsidRPr="00CC568F">
        <w:t>(the “Contracting Authority”)</w:t>
      </w:r>
    </w:p>
    <w:p w14:paraId="1D1A8B25" w14:textId="7D44BF36"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490BAF">
            <w:rPr>
              <w:szCs w:val="22"/>
              <w:highlight w:val="lightGray"/>
            </w:rPr>
            <w:t>Pest Control Services</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as a result of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as a result of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on the basis of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amount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Take into account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take into account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have to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extent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a number of factors such as the sectors or activities involved, </w:t>
      </w:r>
      <w:r>
        <w:tab/>
        <w:t xml:space="preserve">the type of financial contributions or other specificities of the case. In light of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for the production of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in particular refer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Possible Positive Effects  - ( Section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0F3396E6"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490BAF">
            <w:rPr>
              <w:szCs w:val="22"/>
              <w:highlight w:val="lightGray"/>
            </w:rPr>
            <w:t>Pest Control Services</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w:t>
      </w:r>
      <w:r w:rsidRPr="001836F5">
        <w:rPr>
          <w:lang w:val="en-US"/>
        </w:rPr>
        <w:lastRenderedPageBreak/>
        <w:t>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____________________________  this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002C8409" w:rsidR="003C0FB1" w:rsidRPr="00CB5B77" w:rsidRDefault="00A61B6F"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490BAF">
            <w:rPr>
              <w:highlight w:val="lightGray"/>
            </w:rPr>
            <w:t xml:space="preserve">The Department of Social Protection </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2E326595"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490BAF">
            <w:rPr>
              <w:szCs w:val="22"/>
              <w:highlight w:val="lightGray"/>
            </w:rPr>
            <w:t>Pest Control Services</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3A234CD5" w:rsidR="003C0FB1" w:rsidRDefault="00A61B6F"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490BAF">
            <w:rPr>
              <w:highlight w:val="lightGray"/>
            </w:rPr>
            <w:t xml:space="preserve">The Department of Social Protection </w:t>
          </w:r>
        </w:sdtContent>
      </w:sdt>
      <w:r w:rsidR="003C0FB1" w:rsidRPr="000E5DB7">
        <w:t xml:space="preserve">, of </w:t>
      </w:r>
      <w:bookmarkStart w:id="24"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4"/>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A61B6F"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5"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5" w:name="Text39"/>
            <w:r w:rsidR="00C93669">
              <w:instrText xml:space="preserve"> FORMTEXT </w:instrText>
            </w:r>
            <w:r w:rsidR="00C93669">
              <w:fldChar w:fldCharType="separate"/>
            </w:r>
            <w:r w:rsidR="00C93669">
              <w:rPr>
                <w:noProof/>
              </w:rPr>
              <w:t>[address of contact person]</w:t>
            </w:r>
            <w:r w:rsidR="00C93669">
              <w:fldChar w:fldCharType="end"/>
            </w:r>
            <w:bookmarkEnd w:id="25"/>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6"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6"/>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7"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7"/>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8"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28"/>
          </w:p>
          <w:p w14:paraId="7F12D406"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A61B6F"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9"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9"/>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30" w:name="Text145"/>
            <w:r>
              <w:instrText xml:space="preserve"> FORMTEXT </w:instrText>
            </w:r>
            <w:r>
              <w:fldChar w:fldCharType="separate"/>
            </w:r>
            <w:r>
              <w:rPr>
                <w:noProof/>
              </w:rPr>
              <w:t>[number]</w:t>
            </w:r>
            <w:r>
              <w:fldChar w:fldCharType="end"/>
            </w:r>
            <w:bookmarkEnd w:id="30"/>
            <w:r w:rsidR="00394603" w:rsidRPr="000E5DB7">
              <w:t xml:space="preserve"> per cent of the Charges. In such event the Client shall identify the </w:t>
            </w:r>
            <w:r w:rsidR="00394603" w:rsidRPr="000E5DB7">
              <w:lastRenderedPageBreak/>
              <w:t>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shd w:val="clear" w:color="auto" w:fill="auto"/>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31" w:name="Text43"/>
            <w:r w:rsidR="001F7FC2">
              <w:instrText xml:space="preserve">FORMTEXT </w:instrText>
            </w:r>
            <w:r w:rsidR="001F7FC2">
              <w:fldChar w:fldCharType="separate"/>
            </w:r>
            <w:r w:rsidR="001F7FC2">
              <w:rPr>
                <w:noProof/>
              </w:rPr>
              <w:t>[insert amount]</w:t>
            </w:r>
            <w:r w:rsidR="001F7FC2">
              <w:fldChar w:fldCharType="end"/>
            </w:r>
            <w:bookmarkEnd w:id="31"/>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32" w:name="Text146"/>
            <w:r w:rsidR="00B625AA">
              <w:instrText xml:space="preserve"> FORMTEXT </w:instrText>
            </w:r>
            <w:r w:rsidR="00B625AA">
              <w:fldChar w:fldCharType="separate"/>
            </w:r>
            <w:r w:rsidR="00B625AA">
              <w:rPr>
                <w:noProof/>
              </w:rPr>
              <w:t>[insert number]</w:t>
            </w:r>
            <w:r w:rsidR="00B625AA">
              <w:fldChar w:fldCharType="end"/>
            </w:r>
            <w:bookmarkEnd w:id="32"/>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3" w:name="Text147"/>
            <w:r w:rsidR="00B625AA">
              <w:instrText xml:space="preserve"> FORMTEXT </w:instrText>
            </w:r>
            <w:r w:rsidR="00B625AA">
              <w:fldChar w:fldCharType="separate"/>
            </w:r>
            <w:r w:rsidR="00B625AA">
              <w:rPr>
                <w:noProof/>
              </w:rPr>
              <w:t>[insert period of time months]</w:t>
            </w:r>
            <w:r w:rsidR="00B625AA">
              <w:fldChar w:fldCharType="end"/>
            </w:r>
            <w:bookmarkEnd w:id="33"/>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(IF YOU ARE NOT CONSENTING TO A THIRD PARTY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(OR IF USING A THIRD PARTY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A61B6F"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A61B6F"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4"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4"/>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5"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5"/>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6"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6"/>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7"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7"/>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8"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8"/>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r w:rsidRPr="00BE4EBF">
                      <w:rPr>
                        <w:szCs w:val="22"/>
                      </w:rPr>
                      <w:t>i</w:t>
                    </w:r>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A61B6F"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A61B6F"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A61B6F"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EF8998D" w14:textId="77777777" w:rsidR="00F27C91" w:rsidRDefault="00F27C91" w:rsidP="003C0FB1">
      <w:r>
        <w:separator/>
      </w:r>
    </w:p>
  </w:endnote>
  <w:endnote w:type="continuationSeparator" w:id="0">
    <w:p w14:paraId="6AC1ABFF" w14:textId="77777777" w:rsidR="00F27C91" w:rsidRDefault="00F27C91" w:rsidP="003C0FB1">
      <w:r>
        <w:continuationSeparator/>
      </w:r>
    </w:p>
  </w:endnote>
  <w:endnote w:type="continuationNotice" w:id="1">
    <w:p w14:paraId="7403C55C" w14:textId="77777777" w:rsidR="00F27C91" w:rsidRDefault="00F27C9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28"/>
      <w:docPartObj>
        <w:docPartGallery w:val="Page Numbers (Bottom of Page)"/>
        <w:docPartUnique/>
      </w:docPartObj>
    </w:sdtPr>
    <w:sdtEndPr/>
    <w:sdtContent>
      <w:p w14:paraId="063F9131" w14:textId="1AC0F3E8" w:rsidR="00746EFF" w:rsidRDefault="00746EFF"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442889"/>
      <w:docPartObj>
        <w:docPartGallery w:val="Page Numbers (Bottom of Page)"/>
        <w:docPartUnique/>
      </w:docPartObj>
    </w:sdtPr>
    <w:sdtEndPr/>
    <w:sdtContent>
      <w:p w14:paraId="63E3D911" w14:textId="06E3087B" w:rsidR="00746EFF" w:rsidRPr="00CC6259" w:rsidRDefault="00746EFF"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520E5">
          <w:rPr>
            <w:rFonts w:asciiTheme="minorHAnsi" w:hAnsiTheme="minorHAnsi"/>
            <w:noProof/>
          </w:rPr>
          <w:t>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30"/>
      <w:docPartObj>
        <w:docPartGallery w:val="Page Numbers (Bottom of Page)"/>
        <w:docPartUnique/>
      </w:docPartObj>
    </w:sdtPr>
    <w:sdtEndPr/>
    <w:sdtContent>
      <w:p w14:paraId="373EAA67" w14:textId="08050B37" w:rsidR="00746EFF" w:rsidRPr="00DE06E5" w:rsidRDefault="00746EFF"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55668BF" w14:textId="77777777" w:rsidR="00F27C91" w:rsidRDefault="00F27C91" w:rsidP="003C0FB1">
      <w:r>
        <w:separator/>
      </w:r>
    </w:p>
  </w:footnote>
  <w:footnote w:type="continuationSeparator" w:id="0">
    <w:p w14:paraId="4FF396D6" w14:textId="77777777" w:rsidR="00F27C91" w:rsidRDefault="00F27C91" w:rsidP="003C0FB1">
      <w:r>
        <w:continuationSeparator/>
      </w:r>
    </w:p>
  </w:footnote>
  <w:footnote w:type="continuationNotice" w:id="1">
    <w:p w14:paraId="29E55B5B" w14:textId="77777777" w:rsidR="00F27C91" w:rsidRDefault="00F27C9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C3FF5" w14:textId="15C5602A" w:rsidR="00746EFF" w:rsidRPr="00F672B1" w:rsidRDefault="00A76E64"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2565EC3"/>
    <w:multiLevelType w:val="hybridMultilevel"/>
    <w:tmpl w:val="6024B0C0"/>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6"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2" w15:restartNumberingAfterBreak="0">
    <w:nsid w:val="2BB90A03"/>
    <w:multiLevelType w:val="hybridMultilevel"/>
    <w:tmpl w:val="804A1768"/>
    <w:lvl w:ilvl="0" w:tplc="18090017">
      <w:start w:val="1"/>
      <w:numFmt w:val="lowerLetter"/>
      <w:lvlText w:val="%1)"/>
      <w:lvlJc w:val="left"/>
      <w:pPr>
        <w:ind w:left="720" w:hanging="36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4"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5"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3"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738989047">
    <w:abstractNumId w:val="19"/>
  </w:num>
  <w:num w:numId="2" w16cid:durableId="882059944">
    <w:abstractNumId w:val="26"/>
  </w:num>
  <w:num w:numId="3" w16cid:durableId="1591310179">
    <w:abstractNumId w:val="20"/>
  </w:num>
  <w:num w:numId="4" w16cid:durableId="1868370234">
    <w:abstractNumId w:val="5"/>
  </w:num>
  <w:num w:numId="5" w16cid:durableId="168063639">
    <w:abstractNumId w:val="25"/>
  </w:num>
  <w:num w:numId="6" w16cid:durableId="120155509">
    <w:abstractNumId w:val="9"/>
  </w:num>
  <w:num w:numId="7" w16cid:durableId="1007371431">
    <w:abstractNumId w:val="3"/>
  </w:num>
  <w:num w:numId="8" w16cid:durableId="1555845509">
    <w:abstractNumId w:val="4"/>
  </w:num>
  <w:num w:numId="9" w16cid:durableId="226494639">
    <w:abstractNumId w:val="7"/>
  </w:num>
  <w:num w:numId="10" w16cid:durableId="482088547">
    <w:abstractNumId w:val="24"/>
  </w:num>
  <w:num w:numId="11" w16cid:durableId="799807699">
    <w:abstractNumId w:val="10"/>
  </w:num>
  <w:num w:numId="12" w16cid:durableId="1081026093">
    <w:abstractNumId w:val="17"/>
  </w:num>
  <w:num w:numId="13" w16cid:durableId="758983085">
    <w:abstractNumId w:val="18"/>
  </w:num>
  <w:num w:numId="14" w16cid:durableId="1205679621">
    <w:abstractNumId w:val="15"/>
  </w:num>
  <w:num w:numId="15" w16cid:durableId="213585653">
    <w:abstractNumId w:val="23"/>
  </w:num>
  <w:num w:numId="16" w16cid:durableId="1525096855">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38753088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08085907">
    <w:abstractNumId w:val="8"/>
  </w:num>
  <w:num w:numId="19" w16cid:durableId="153761417">
    <w:abstractNumId w:val="21"/>
  </w:num>
  <w:num w:numId="20" w16cid:durableId="1095633878">
    <w:abstractNumId w:val="16"/>
  </w:num>
  <w:num w:numId="21" w16cid:durableId="1497383901">
    <w:abstractNumId w:val="14"/>
  </w:num>
  <w:num w:numId="22" w16cid:durableId="1443066162">
    <w:abstractNumId w:val="22"/>
  </w:num>
  <w:num w:numId="23" w16cid:durableId="1737967796">
    <w:abstractNumId w:val="2"/>
  </w:num>
  <w:num w:numId="24" w16cid:durableId="2127235859">
    <w:abstractNumId w:val="1"/>
  </w:num>
  <w:num w:numId="25" w16cid:durableId="789204847">
    <w:abstractNumId w:val="12"/>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ocumentProtection w:edit="forms" w:enforcement="1" w:cryptProviderType="rsaAES" w:cryptAlgorithmClass="hash" w:cryptAlgorithmType="typeAny" w:cryptAlgorithmSid="14" w:cryptSpinCount="100000" w:hash="7x6gWkUPrZ8MUgu4fUmzDW+Wm/p1XwCOOJfN1jtyp+HodSUYdaA1J/TJRBFCtw//+rO9AdmqtVM6IxfD54ngEg==" w:salt="6SeZi0rfltbMPpxqdApvxw=="/>
  <w:defaultTabStop w:val="720"/>
  <w:characterSpacingControl w:val="doNotCompress"/>
  <w:hdrShapeDefaults>
    <o:shapedefaults v:ext="edit" spidmax="1638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EF6"/>
    <w:rsid w:val="0001388F"/>
    <w:rsid w:val="000225C5"/>
    <w:rsid w:val="00024812"/>
    <w:rsid w:val="00026085"/>
    <w:rsid w:val="0003041E"/>
    <w:rsid w:val="00056B48"/>
    <w:rsid w:val="00061527"/>
    <w:rsid w:val="0006379F"/>
    <w:rsid w:val="00065AEE"/>
    <w:rsid w:val="00074610"/>
    <w:rsid w:val="000C0E06"/>
    <w:rsid w:val="000C0E11"/>
    <w:rsid w:val="000C65B7"/>
    <w:rsid w:val="000D10E2"/>
    <w:rsid w:val="000E283A"/>
    <w:rsid w:val="000E2CF8"/>
    <w:rsid w:val="000E4872"/>
    <w:rsid w:val="000F0378"/>
    <w:rsid w:val="000F4D74"/>
    <w:rsid w:val="000F4FE9"/>
    <w:rsid w:val="000F751F"/>
    <w:rsid w:val="00101A30"/>
    <w:rsid w:val="00101AC8"/>
    <w:rsid w:val="00102515"/>
    <w:rsid w:val="00114317"/>
    <w:rsid w:val="00130442"/>
    <w:rsid w:val="001473BE"/>
    <w:rsid w:val="00147DAB"/>
    <w:rsid w:val="001524AB"/>
    <w:rsid w:val="00164CF1"/>
    <w:rsid w:val="001651D7"/>
    <w:rsid w:val="00173329"/>
    <w:rsid w:val="001750A8"/>
    <w:rsid w:val="00175C84"/>
    <w:rsid w:val="0018606D"/>
    <w:rsid w:val="00191E69"/>
    <w:rsid w:val="00192D79"/>
    <w:rsid w:val="001B5C7C"/>
    <w:rsid w:val="001B602E"/>
    <w:rsid w:val="001C3A95"/>
    <w:rsid w:val="001C3D44"/>
    <w:rsid w:val="001D1C4C"/>
    <w:rsid w:val="001E59E6"/>
    <w:rsid w:val="001F6360"/>
    <w:rsid w:val="001F68D2"/>
    <w:rsid w:val="001F7FC2"/>
    <w:rsid w:val="00206CC8"/>
    <w:rsid w:val="00231E43"/>
    <w:rsid w:val="00234C8E"/>
    <w:rsid w:val="0023618E"/>
    <w:rsid w:val="002418DA"/>
    <w:rsid w:val="00241925"/>
    <w:rsid w:val="00245488"/>
    <w:rsid w:val="00246362"/>
    <w:rsid w:val="002628DF"/>
    <w:rsid w:val="00272107"/>
    <w:rsid w:val="00272B3F"/>
    <w:rsid w:val="0028250A"/>
    <w:rsid w:val="00292437"/>
    <w:rsid w:val="00296C52"/>
    <w:rsid w:val="002A1879"/>
    <w:rsid w:val="002B2535"/>
    <w:rsid w:val="002B60D2"/>
    <w:rsid w:val="002C08E8"/>
    <w:rsid w:val="002C70EC"/>
    <w:rsid w:val="002C7140"/>
    <w:rsid w:val="002C72C0"/>
    <w:rsid w:val="002D062E"/>
    <w:rsid w:val="002D7715"/>
    <w:rsid w:val="002E273D"/>
    <w:rsid w:val="002F0288"/>
    <w:rsid w:val="002F0979"/>
    <w:rsid w:val="00301260"/>
    <w:rsid w:val="0030399F"/>
    <w:rsid w:val="003073E6"/>
    <w:rsid w:val="0031024C"/>
    <w:rsid w:val="00310EDC"/>
    <w:rsid w:val="00311BCB"/>
    <w:rsid w:val="0032063A"/>
    <w:rsid w:val="00321AC6"/>
    <w:rsid w:val="00325955"/>
    <w:rsid w:val="00325B4F"/>
    <w:rsid w:val="00326D79"/>
    <w:rsid w:val="003270FE"/>
    <w:rsid w:val="0034204D"/>
    <w:rsid w:val="00347E6B"/>
    <w:rsid w:val="00350DBC"/>
    <w:rsid w:val="0036703E"/>
    <w:rsid w:val="003670C3"/>
    <w:rsid w:val="003700B0"/>
    <w:rsid w:val="0037365C"/>
    <w:rsid w:val="00377945"/>
    <w:rsid w:val="00383C79"/>
    <w:rsid w:val="0038503C"/>
    <w:rsid w:val="0038799C"/>
    <w:rsid w:val="00394603"/>
    <w:rsid w:val="003C0FB1"/>
    <w:rsid w:val="003C19E4"/>
    <w:rsid w:val="003C2DA6"/>
    <w:rsid w:val="003C5224"/>
    <w:rsid w:val="003D0EAD"/>
    <w:rsid w:val="003D35B0"/>
    <w:rsid w:val="003E08C5"/>
    <w:rsid w:val="003E7CC4"/>
    <w:rsid w:val="003F3CA9"/>
    <w:rsid w:val="003F3EE7"/>
    <w:rsid w:val="003F40CC"/>
    <w:rsid w:val="004101AD"/>
    <w:rsid w:val="00430EA8"/>
    <w:rsid w:val="00443976"/>
    <w:rsid w:val="00444730"/>
    <w:rsid w:val="0046000A"/>
    <w:rsid w:val="00474043"/>
    <w:rsid w:val="00483B81"/>
    <w:rsid w:val="00490BAF"/>
    <w:rsid w:val="004939B5"/>
    <w:rsid w:val="00496C17"/>
    <w:rsid w:val="004A0961"/>
    <w:rsid w:val="004A15F8"/>
    <w:rsid w:val="004A7D33"/>
    <w:rsid w:val="004B2AF8"/>
    <w:rsid w:val="004B4771"/>
    <w:rsid w:val="004B576C"/>
    <w:rsid w:val="004B65A0"/>
    <w:rsid w:val="004C7F6E"/>
    <w:rsid w:val="004D3248"/>
    <w:rsid w:val="004E00BE"/>
    <w:rsid w:val="004F3DDB"/>
    <w:rsid w:val="00503F93"/>
    <w:rsid w:val="0050552F"/>
    <w:rsid w:val="005107C0"/>
    <w:rsid w:val="00514DFD"/>
    <w:rsid w:val="0051673A"/>
    <w:rsid w:val="00522DF9"/>
    <w:rsid w:val="005239E4"/>
    <w:rsid w:val="00533484"/>
    <w:rsid w:val="00533E3B"/>
    <w:rsid w:val="00534A1C"/>
    <w:rsid w:val="00541969"/>
    <w:rsid w:val="00542982"/>
    <w:rsid w:val="0054610F"/>
    <w:rsid w:val="00550821"/>
    <w:rsid w:val="00550B2B"/>
    <w:rsid w:val="005520E5"/>
    <w:rsid w:val="00563264"/>
    <w:rsid w:val="005635BE"/>
    <w:rsid w:val="005637A5"/>
    <w:rsid w:val="00564F8A"/>
    <w:rsid w:val="00580AF7"/>
    <w:rsid w:val="0058336E"/>
    <w:rsid w:val="005A2286"/>
    <w:rsid w:val="005A41B0"/>
    <w:rsid w:val="005A564A"/>
    <w:rsid w:val="005B2A6D"/>
    <w:rsid w:val="005C1535"/>
    <w:rsid w:val="005D09A5"/>
    <w:rsid w:val="005D60C5"/>
    <w:rsid w:val="005E3864"/>
    <w:rsid w:val="005F2191"/>
    <w:rsid w:val="005F67F0"/>
    <w:rsid w:val="005F7E00"/>
    <w:rsid w:val="00601E78"/>
    <w:rsid w:val="0061100A"/>
    <w:rsid w:val="006173ED"/>
    <w:rsid w:val="00621ACB"/>
    <w:rsid w:val="00646B48"/>
    <w:rsid w:val="006535A0"/>
    <w:rsid w:val="006565BD"/>
    <w:rsid w:val="00662F78"/>
    <w:rsid w:val="00663B2A"/>
    <w:rsid w:val="00671010"/>
    <w:rsid w:val="006761DC"/>
    <w:rsid w:val="006767FF"/>
    <w:rsid w:val="00684357"/>
    <w:rsid w:val="006944BE"/>
    <w:rsid w:val="006955D1"/>
    <w:rsid w:val="006A1D74"/>
    <w:rsid w:val="006A7016"/>
    <w:rsid w:val="006C6715"/>
    <w:rsid w:val="006C71B4"/>
    <w:rsid w:val="006F4E6D"/>
    <w:rsid w:val="00702C39"/>
    <w:rsid w:val="0073644F"/>
    <w:rsid w:val="007368CF"/>
    <w:rsid w:val="00746EFF"/>
    <w:rsid w:val="00756CA9"/>
    <w:rsid w:val="00757561"/>
    <w:rsid w:val="007704DA"/>
    <w:rsid w:val="007712DD"/>
    <w:rsid w:val="007746D2"/>
    <w:rsid w:val="007831B0"/>
    <w:rsid w:val="00785B01"/>
    <w:rsid w:val="007879CD"/>
    <w:rsid w:val="007A3C19"/>
    <w:rsid w:val="007A49FA"/>
    <w:rsid w:val="007B120C"/>
    <w:rsid w:val="007B2C0C"/>
    <w:rsid w:val="007B7D0E"/>
    <w:rsid w:val="007C5D7B"/>
    <w:rsid w:val="007C5E41"/>
    <w:rsid w:val="007C793D"/>
    <w:rsid w:val="007E093F"/>
    <w:rsid w:val="007E5B65"/>
    <w:rsid w:val="007E76FD"/>
    <w:rsid w:val="007E7F2F"/>
    <w:rsid w:val="007F13F0"/>
    <w:rsid w:val="007F3458"/>
    <w:rsid w:val="00803D16"/>
    <w:rsid w:val="0080489A"/>
    <w:rsid w:val="00810B05"/>
    <w:rsid w:val="0081621E"/>
    <w:rsid w:val="0081730C"/>
    <w:rsid w:val="0082552F"/>
    <w:rsid w:val="00827470"/>
    <w:rsid w:val="0083112F"/>
    <w:rsid w:val="008347C3"/>
    <w:rsid w:val="00837A39"/>
    <w:rsid w:val="00854C0D"/>
    <w:rsid w:val="00861561"/>
    <w:rsid w:val="00867EDE"/>
    <w:rsid w:val="00870D64"/>
    <w:rsid w:val="0088594E"/>
    <w:rsid w:val="00887399"/>
    <w:rsid w:val="00891A74"/>
    <w:rsid w:val="008A1C6D"/>
    <w:rsid w:val="008C07AC"/>
    <w:rsid w:val="008C408C"/>
    <w:rsid w:val="008C69A3"/>
    <w:rsid w:val="008E235A"/>
    <w:rsid w:val="008F5874"/>
    <w:rsid w:val="008F637D"/>
    <w:rsid w:val="00904FCA"/>
    <w:rsid w:val="009147DA"/>
    <w:rsid w:val="00916113"/>
    <w:rsid w:val="009162A2"/>
    <w:rsid w:val="00921E8E"/>
    <w:rsid w:val="00926F67"/>
    <w:rsid w:val="00927A61"/>
    <w:rsid w:val="00931121"/>
    <w:rsid w:val="009340FB"/>
    <w:rsid w:val="00934BC4"/>
    <w:rsid w:val="00951854"/>
    <w:rsid w:val="009528C8"/>
    <w:rsid w:val="0095374A"/>
    <w:rsid w:val="009608C5"/>
    <w:rsid w:val="00977CC4"/>
    <w:rsid w:val="009840F9"/>
    <w:rsid w:val="009920A6"/>
    <w:rsid w:val="0099533F"/>
    <w:rsid w:val="00997226"/>
    <w:rsid w:val="009A0BAB"/>
    <w:rsid w:val="009B0FE7"/>
    <w:rsid w:val="009B1FA7"/>
    <w:rsid w:val="009B6F44"/>
    <w:rsid w:val="009C05E9"/>
    <w:rsid w:val="009C6248"/>
    <w:rsid w:val="009C6CBD"/>
    <w:rsid w:val="009D6264"/>
    <w:rsid w:val="009E6B8D"/>
    <w:rsid w:val="00A034E8"/>
    <w:rsid w:val="00A0779A"/>
    <w:rsid w:val="00A25C3C"/>
    <w:rsid w:val="00A31012"/>
    <w:rsid w:val="00A46E16"/>
    <w:rsid w:val="00A5020B"/>
    <w:rsid w:val="00A60A1D"/>
    <w:rsid w:val="00A61B6F"/>
    <w:rsid w:val="00A6430B"/>
    <w:rsid w:val="00A7281F"/>
    <w:rsid w:val="00A76E64"/>
    <w:rsid w:val="00A8258F"/>
    <w:rsid w:val="00A82605"/>
    <w:rsid w:val="00A94316"/>
    <w:rsid w:val="00AA3390"/>
    <w:rsid w:val="00AA5D03"/>
    <w:rsid w:val="00AA6837"/>
    <w:rsid w:val="00AB3391"/>
    <w:rsid w:val="00AB5697"/>
    <w:rsid w:val="00AC44B0"/>
    <w:rsid w:val="00AC4D66"/>
    <w:rsid w:val="00AD44D1"/>
    <w:rsid w:val="00AF607D"/>
    <w:rsid w:val="00AF7DDD"/>
    <w:rsid w:val="00B12CE7"/>
    <w:rsid w:val="00B1490E"/>
    <w:rsid w:val="00B20A06"/>
    <w:rsid w:val="00B27098"/>
    <w:rsid w:val="00B345E2"/>
    <w:rsid w:val="00B35085"/>
    <w:rsid w:val="00B402FB"/>
    <w:rsid w:val="00B421F3"/>
    <w:rsid w:val="00B6057A"/>
    <w:rsid w:val="00B61934"/>
    <w:rsid w:val="00B61AEE"/>
    <w:rsid w:val="00B61DAD"/>
    <w:rsid w:val="00B625AA"/>
    <w:rsid w:val="00B66734"/>
    <w:rsid w:val="00B66FE4"/>
    <w:rsid w:val="00B750F5"/>
    <w:rsid w:val="00B809C4"/>
    <w:rsid w:val="00B9639C"/>
    <w:rsid w:val="00BA3A5E"/>
    <w:rsid w:val="00BA3C02"/>
    <w:rsid w:val="00BB24E7"/>
    <w:rsid w:val="00BB5E9D"/>
    <w:rsid w:val="00BD2B8D"/>
    <w:rsid w:val="00BE0C6B"/>
    <w:rsid w:val="00BE4EBF"/>
    <w:rsid w:val="00BE69B1"/>
    <w:rsid w:val="00BF4019"/>
    <w:rsid w:val="00C11244"/>
    <w:rsid w:val="00C22B2F"/>
    <w:rsid w:val="00C254CB"/>
    <w:rsid w:val="00C25940"/>
    <w:rsid w:val="00C3103B"/>
    <w:rsid w:val="00C32309"/>
    <w:rsid w:val="00C42E06"/>
    <w:rsid w:val="00C43DF2"/>
    <w:rsid w:val="00C4598F"/>
    <w:rsid w:val="00C50F8C"/>
    <w:rsid w:val="00C52DAC"/>
    <w:rsid w:val="00C57446"/>
    <w:rsid w:val="00C64CC2"/>
    <w:rsid w:val="00C652FF"/>
    <w:rsid w:val="00C7189F"/>
    <w:rsid w:val="00C93669"/>
    <w:rsid w:val="00CA2B64"/>
    <w:rsid w:val="00CA3AF8"/>
    <w:rsid w:val="00CC568F"/>
    <w:rsid w:val="00CC7906"/>
    <w:rsid w:val="00CD553C"/>
    <w:rsid w:val="00CE52AE"/>
    <w:rsid w:val="00CE7EE0"/>
    <w:rsid w:val="00D103CA"/>
    <w:rsid w:val="00D1089B"/>
    <w:rsid w:val="00D109CE"/>
    <w:rsid w:val="00D116BB"/>
    <w:rsid w:val="00D17C44"/>
    <w:rsid w:val="00D244FD"/>
    <w:rsid w:val="00D3359A"/>
    <w:rsid w:val="00D3541F"/>
    <w:rsid w:val="00D35AA7"/>
    <w:rsid w:val="00D42F7C"/>
    <w:rsid w:val="00D61AC9"/>
    <w:rsid w:val="00D622B0"/>
    <w:rsid w:val="00D64590"/>
    <w:rsid w:val="00D74111"/>
    <w:rsid w:val="00D7420C"/>
    <w:rsid w:val="00D820BD"/>
    <w:rsid w:val="00D97FE5"/>
    <w:rsid w:val="00DA508A"/>
    <w:rsid w:val="00DA6804"/>
    <w:rsid w:val="00DB1533"/>
    <w:rsid w:val="00DB3219"/>
    <w:rsid w:val="00DB5E7D"/>
    <w:rsid w:val="00DB6F9F"/>
    <w:rsid w:val="00DC28E8"/>
    <w:rsid w:val="00DD2839"/>
    <w:rsid w:val="00DD59EC"/>
    <w:rsid w:val="00DF26D3"/>
    <w:rsid w:val="00DF6BF6"/>
    <w:rsid w:val="00E03583"/>
    <w:rsid w:val="00E2701F"/>
    <w:rsid w:val="00E42FF2"/>
    <w:rsid w:val="00E551F2"/>
    <w:rsid w:val="00E80B01"/>
    <w:rsid w:val="00E92FAE"/>
    <w:rsid w:val="00E92FB6"/>
    <w:rsid w:val="00E93694"/>
    <w:rsid w:val="00E97A42"/>
    <w:rsid w:val="00EA1632"/>
    <w:rsid w:val="00EA39AD"/>
    <w:rsid w:val="00EB1547"/>
    <w:rsid w:val="00EB444F"/>
    <w:rsid w:val="00EB5352"/>
    <w:rsid w:val="00EC3227"/>
    <w:rsid w:val="00EC7568"/>
    <w:rsid w:val="00ED08A1"/>
    <w:rsid w:val="00ED1993"/>
    <w:rsid w:val="00EE08AA"/>
    <w:rsid w:val="00F27C91"/>
    <w:rsid w:val="00F36615"/>
    <w:rsid w:val="00F54F8B"/>
    <w:rsid w:val="00F6589D"/>
    <w:rsid w:val="00F92B67"/>
    <w:rsid w:val="00F934BA"/>
    <w:rsid w:val="00F9788B"/>
    <w:rsid w:val="00F979CD"/>
    <w:rsid w:val="00FA4A41"/>
    <w:rsid w:val="00FB4614"/>
    <w:rsid w:val="00FB7237"/>
    <w:rsid w:val="00FC4084"/>
    <w:rsid w:val="00FD38B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table" w:customStyle="1" w:styleId="TableGrid17">
    <w:name w:val="Table Grid17"/>
    <w:basedOn w:val="TableNormal"/>
    <w:next w:val="TableGrid"/>
    <w:uiPriority w:val="59"/>
    <w:rsid w:val="00621ACB"/>
    <w:pPr>
      <w:spacing w:after="0" w:line="240" w:lineRule="auto"/>
      <w:jc w:val="both"/>
    </w:pPr>
    <w:rPr>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footer" Target="footer1.xml"/><Relationship Id="rId18" Type="http://schemas.openxmlformats.org/officeDocument/2006/relationships/hyperlink" Target="http://www.etenders.gov.i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revenue.ie"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etenders.gov.ie" TargetMode="Externa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coimisineir.ie" TargetMode="External"/><Relationship Id="rId5" Type="http://schemas.openxmlformats.org/officeDocument/2006/relationships/customXml" Target="../customXml/item5.xml"/><Relationship Id="rId15" Type="http://schemas.openxmlformats.org/officeDocument/2006/relationships/hyperlink" Target="https://ogp.gov.ie/wp-content/uploads/Information-Note-ESPD.pdf" TargetMode="External"/><Relationship Id="rId23" Type="http://schemas.openxmlformats.org/officeDocument/2006/relationships/hyperlink" Target="https://www.gov.ie/en/organisation/department-of-social-protection/" TargetMode="Externa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oter" Target="footer3.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
      <w:docPartPr>
        <w:name w:val="0B2D3734F2D2418791E1330FDE47345B"/>
        <w:category>
          <w:name w:val="General"/>
          <w:gallery w:val="placeholder"/>
        </w:category>
        <w:types>
          <w:type w:val="bbPlcHdr"/>
        </w:types>
        <w:behaviors>
          <w:behavior w:val="content"/>
        </w:behaviors>
        <w:guid w:val="{5C80C070-6F8D-4336-99A4-476AF9BE87FF}"/>
      </w:docPartPr>
      <w:docPartBody>
        <w:p w:rsidR="00A05278" w:rsidRDefault="00A05278" w:rsidP="00A05278">
          <w:pPr>
            <w:pStyle w:val="0B2D3734F2D2418791E1330FDE47345B"/>
          </w:pPr>
          <w:r w:rsidRPr="00770025">
            <w:rPr>
              <w:rStyle w:val="PlaceholderText"/>
            </w:rPr>
            <w:t>Click here to enter text.</w:t>
          </w:r>
        </w:p>
      </w:docPartBody>
    </w:docPart>
    <w:docPart>
      <w:docPartPr>
        <w:name w:val="2FF92740851F4ACEBA5CAC00A11CF45C"/>
        <w:category>
          <w:name w:val="General"/>
          <w:gallery w:val="placeholder"/>
        </w:category>
        <w:types>
          <w:type w:val="bbPlcHdr"/>
        </w:types>
        <w:behaviors>
          <w:behavior w:val="content"/>
        </w:behaviors>
        <w:guid w:val="{4F6DAAAC-EB79-4B60-84D0-19E311701895}"/>
      </w:docPartPr>
      <w:docPartBody>
        <w:p w:rsidR="00B763E9" w:rsidRDefault="00B763E9" w:rsidP="00B763E9">
          <w:pPr>
            <w:pStyle w:val="2FF92740851F4ACEBA5CAC00A11CF45C"/>
          </w:pPr>
          <w:r w:rsidRPr="00770025">
            <w:rPr>
              <w:rStyle w:val="PlaceholderText"/>
            </w:rPr>
            <w:t>Click here to enter text.</w:t>
          </w:r>
        </w:p>
      </w:docPartBody>
    </w:docPart>
    <w:docPart>
      <w:docPartPr>
        <w:name w:val="C215BCD030CC4605A43B064F16E421EF"/>
        <w:category>
          <w:name w:val="General"/>
          <w:gallery w:val="placeholder"/>
        </w:category>
        <w:types>
          <w:type w:val="bbPlcHdr"/>
        </w:types>
        <w:behaviors>
          <w:behavior w:val="content"/>
        </w:behaviors>
        <w:guid w:val="{EA2A3D9C-0A65-4608-8450-8ECF21D8ECC7}"/>
      </w:docPartPr>
      <w:docPartBody>
        <w:p w:rsidR="00B763E9" w:rsidRDefault="00B763E9" w:rsidP="00B763E9">
          <w:pPr>
            <w:pStyle w:val="C215BCD030CC4605A43B064F16E421EF"/>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878A3"/>
    <w:rsid w:val="00096EC6"/>
    <w:rsid w:val="000E50F2"/>
    <w:rsid w:val="000F16A3"/>
    <w:rsid w:val="00120EEE"/>
    <w:rsid w:val="0017502A"/>
    <w:rsid w:val="00202000"/>
    <w:rsid w:val="0021568F"/>
    <w:rsid w:val="002411F6"/>
    <w:rsid w:val="00243E81"/>
    <w:rsid w:val="002954EC"/>
    <w:rsid w:val="002B4D30"/>
    <w:rsid w:val="00301260"/>
    <w:rsid w:val="00342601"/>
    <w:rsid w:val="0036703E"/>
    <w:rsid w:val="003C47B8"/>
    <w:rsid w:val="003D0F6C"/>
    <w:rsid w:val="003F7A40"/>
    <w:rsid w:val="00416790"/>
    <w:rsid w:val="00423548"/>
    <w:rsid w:val="004368B4"/>
    <w:rsid w:val="00461DA6"/>
    <w:rsid w:val="004631ED"/>
    <w:rsid w:val="0048189C"/>
    <w:rsid w:val="004D3DF9"/>
    <w:rsid w:val="005005BD"/>
    <w:rsid w:val="00520CC8"/>
    <w:rsid w:val="00550BBC"/>
    <w:rsid w:val="00563264"/>
    <w:rsid w:val="00593781"/>
    <w:rsid w:val="005F0348"/>
    <w:rsid w:val="00653685"/>
    <w:rsid w:val="006B1429"/>
    <w:rsid w:val="00752271"/>
    <w:rsid w:val="00790A85"/>
    <w:rsid w:val="00831B7E"/>
    <w:rsid w:val="0085602E"/>
    <w:rsid w:val="009041FA"/>
    <w:rsid w:val="00975DA6"/>
    <w:rsid w:val="009B3FDC"/>
    <w:rsid w:val="009D7763"/>
    <w:rsid w:val="009F5929"/>
    <w:rsid w:val="00A05278"/>
    <w:rsid w:val="00A33272"/>
    <w:rsid w:val="00A37992"/>
    <w:rsid w:val="00A62CC7"/>
    <w:rsid w:val="00A70F35"/>
    <w:rsid w:val="00A90020"/>
    <w:rsid w:val="00A96FA1"/>
    <w:rsid w:val="00AA15E9"/>
    <w:rsid w:val="00AB4676"/>
    <w:rsid w:val="00B64619"/>
    <w:rsid w:val="00B763E9"/>
    <w:rsid w:val="00C0248A"/>
    <w:rsid w:val="00C22A3B"/>
    <w:rsid w:val="00C43F9A"/>
    <w:rsid w:val="00C61719"/>
    <w:rsid w:val="00C7052B"/>
    <w:rsid w:val="00CC6B57"/>
    <w:rsid w:val="00D3147F"/>
    <w:rsid w:val="00E0041B"/>
    <w:rsid w:val="00E74482"/>
    <w:rsid w:val="00E8465B"/>
    <w:rsid w:val="00E84A40"/>
    <w:rsid w:val="00F179AA"/>
    <w:rsid w:val="00F3224F"/>
    <w:rsid w:val="00F42675"/>
    <w:rsid w:val="00F44154"/>
    <w:rsid w:val="00F6589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paragraph" w:customStyle="1" w:styleId="0B2D3734F2D2418791E1330FDE47345B">
    <w:name w:val="0B2D3734F2D2418791E1330FDE47345B"/>
    <w:rsid w:val="00A05278"/>
    <w:pPr>
      <w:spacing w:line="278" w:lineRule="auto"/>
    </w:pPr>
    <w:rPr>
      <w:kern w:val="2"/>
      <w:sz w:val="24"/>
      <w:szCs w:val="24"/>
      <w:lang w:val="en-IE" w:eastAsia="en-IE"/>
      <w14:ligatures w14:val="standardContextual"/>
    </w:rPr>
  </w:style>
  <w:style w:type="character" w:styleId="PlaceholderText">
    <w:name w:val="Placeholder Text"/>
    <w:basedOn w:val="DefaultParagraphFont"/>
    <w:uiPriority w:val="99"/>
    <w:rsid w:val="00B763E9"/>
    <w:rPr>
      <w:color w:val="808080"/>
    </w:rPr>
  </w:style>
  <w:style w:type="paragraph" w:customStyle="1" w:styleId="2FF92740851F4ACEBA5CAC00A11CF45C">
    <w:name w:val="2FF92740851F4ACEBA5CAC00A11CF45C"/>
    <w:rsid w:val="00B763E9"/>
    <w:pPr>
      <w:spacing w:line="278" w:lineRule="auto"/>
    </w:pPr>
    <w:rPr>
      <w:kern w:val="2"/>
      <w:sz w:val="24"/>
      <w:szCs w:val="24"/>
      <w:lang w:val="en-IE" w:eastAsia="en-IE"/>
      <w14:ligatures w14:val="standardContextual"/>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C215BCD030CC4605A43B064F16E421EF">
    <w:name w:val="C215BCD030CC4605A43B064F16E421EF"/>
    <w:rsid w:val="00B763E9"/>
    <w:pPr>
      <w:spacing w:line="278" w:lineRule="auto"/>
    </w:pPr>
    <w:rPr>
      <w:kern w:val="2"/>
      <w:sz w:val="24"/>
      <w:szCs w:val="24"/>
      <w:lang w:val="en-IE" w:eastAsia="en-IE"/>
      <w14:ligatures w14:val="standardContextual"/>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The Department of Social Protection </Abstract>
  <CompanyAddress/>
  <CompanyPhone/>
  <CompanyFax>Pest Control Services</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A507B5D563BFC46B7385A4230085051" ma:contentTypeVersion="4" ma:contentTypeDescription="Create a new document." ma:contentTypeScope="" ma:versionID="d111f95fa76dd67ece77f755ac875601">
  <xsd:schema xmlns:xsd="http://www.w3.org/2001/XMLSchema" xmlns:xs="http://www.w3.org/2001/XMLSchema" xmlns:p="http://schemas.microsoft.com/office/2006/metadata/properties" xmlns:ns2="422aa50e-bab7-4c14-b528-94449905f55c" targetNamespace="http://schemas.microsoft.com/office/2006/metadata/properties" ma:root="true" ma:fieldsID="0b9cdadc3d846a082f1d5250becbe88c" ns2:_="">
    <xsd:import namespace="422aa50e-bab7-4c14-b528-94449905f55c"/>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2aa50e-bab7-4c14-b528-94449905f55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710c9901-c772-4913-8105-4fa4937d0c44" ContentTypeId="0x01"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0FF90B-086E-4878-B208-0FADAFB2ACCF}">
  <ds:schemaRefs>
    <ds:schemaRef ds:uri="http://schemas.microsoft.com/office/2006/documentManagement/types"/>
    <ds:schemaRef ds:uri="http://purl.org/dc/dcmitype/"/>
    <ds:schemaRef ds:uri="422aa50e-bab7-4c14-b528-94449905f55c"/>
    <ds:schemaRef ds:uri="http://www.w3.org/XML/1998/namespac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B21D643B-9A59-4C95-8257-820E6ED6D0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2aa50e-bab7-4c14-b528-94449905f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AA2A957-16F1-4015-AEF9-BC107655E083}">
  <ds:schemaRefs>
    <ds:schemaRef ds:uri="Microsoft.SharePoint.Taxonomy.ContentTypeSync"/>
  </ds:schemaRefs>
</ds:datastoreItem>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6.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docMetadata/LabelInfo.xml><?xml version="1.0" encoding="utf-8"?>
<clbl:labelList xmlns:clbl="http://schemas.microsoft.com/office/2020/mipLabelMetadata">
  <clbl:label id="{8b3b1af8-ed4d-44e7-9838-e9c0c21c8947}" enabled="1" method="Standard" siteId="{8f7cec2f-be32-44bc-8611-9ff05a2583f6}" contentBits="0"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78</Pages>
  <Words>25406</Words>
  <Characters>144819</Characters>
  <Application>Microsoft Office Word</Application>
  <DocSecurity>0</DocSecurity>
  <Lines>1206</Lines>
  <Paragraphs>339</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169886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Laura McManus</cp:lastModifiedBy>
  <cp:revision>4</cp:revision>
  <dcterms:created xsi:type="dcterms:W3CDTF">2026-07-22T11:55:00Z</dcterms:created>
  <dcterms:modified xsi:type="dcterms:W3CDTF">2026-07-22T14:20:00Z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0x0101001A507B5D563BFC46B7385A4230085051</vt:lpwstr>
  </property>
  <property fmtid="{D5CDD505-2E9C-101B-9397-08002B2CF9AE}" pid="3" name="eDocs_FileTopics">
    <vt:lpwstr>3;#Undefined|1846028f-7f87-48c9-b155-380fd01fcb0c</vt:lpwstr>
  </property>
  <property fmtid="{D5CDD505-2E9C-101B-9397-08002B2CF9AE}" pid="4" name="eDocs_DocumentTopics">
    <vt:lpwstr/>
  </property>
  <property fmtid="{D5CDD505-2E9C-101B-9397-08002B2CF9AE}" pid="5" name="eDocs_Year">
    <vt:lpwstr>10;#2016|290abb38-182b-47f5-ab57-7f33b46e6252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5;#Unclassified|f33d2cd0-30e5-4f10-8d2a-4027eb6837f4</vt:lpwstr>
  </property>
  <property fmtid="{D5CDD505-2E9C-101B-9397-08002B2CF9AE}" pid="12" name="eDocs_SecurityLevel">
    <vt:lpwstr>Unclassified</vt:lpwstr>
  </property>
  <property fmtid="{D5CDD505-2E9C-101B-9397-08002B2CF9AE}" pid="13" name="eDocs_Series">
    <vt:lpwstr>1;#002|230b5c71-8bf6-4beb-a83d-cddb41cc2b0c</vt:lpwstr>
  </property>
  <property fmtid="{D5CDD505-2E9C-101B-9397-08002B2CF9AE}" pid="14" name="ge25f6a3ef6f42d4865685f2a74bf8c7">
    <vt:lpwstr/>
  </property>
  <property fmtid="{D5CDD505-2E9C-101B-9397-08002B2CF9AE}" pid="15" name="eDocs_RetentionPeriodTerm">
    <vt:lpwstr/>
  </property>
</Properties>
</file>