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7E9883F2" w:rsidR="00F650FE" w:rsidRDefault="00672527"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rFonts w:asciiTheme="minorHAnsi" w:eastAsia="Arial" w:hAnsiTheme="minorHAnsi" w:cstheme="minorHAnsi"/>
          <w:b/>
          <w:bCs/>
          <w:noProof/>
          <w:color w:val="333399"/>
          <w:sz w:val="28"/>
          <w:szCs w:val="28"/>
          <w:highlight w:val="yellow"/>
        </w:rPr>
        <w:drawing>
          <wp:inline distT="0" distB="0" distL="0" distR="0" wp14:anchorId="3C0ADC64" wp14:editId="07B5BD60">
            <wp:extent cx="3371850" cy="2514600"/>
            <wp:effectExtent l="0" t="0" r="0" b="0"/>
            <wp:docPr id="197928763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371850" cy="2514600"/>
                    </a:xfrm>
                    <a:prstGeom prst="rect">
                      <a:avLst/>
                    </a:prstGeom>
                    <a:noFill/>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4FFCCD53" w:rsidR="006B1A29" w:rsidRPr="00672527" w:rsidRDefault="00672527"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672527">
        <w:rPr>
          <w:rFonts w:asciiTheme="minorHAnsi" w:eastAsia="Arial" w:hAnsiTheme="minorHAnsi" w:cstheme="minorHAnsi"/>
          <w:b/>
          <w:bCs/>
          <w:color w:val="333399"/>
          <w:sz w:val="40"/>
          <w:szCs w:val="40"/>
        </w:rPr>
        <w:t>St Annes</w:t>
      </w:r>
    </w:p>
    <w:p w14:paraId="22F0CB96" w14:textId="6AE62115" w:rsidR="006B1A29" w:rsidRPr="00451124" w:rsidRDefault="00672527"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19277B</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44C0279E" w:rsidR="008A577D" w:rsidRPr="00672527" w:rsidRDefault="00672527" w:rsidP="00C3400B">
            <w:pPr>
              <w:spacing w:after="0"/>
              <w:rPr>
                <w:rFonts w:asciiTheme="minorHAnsi" w:eastAsia="Arial" w:hAnsiTheme="minorHAnsi" w:cstheme="minorHAnsi"/>
                <w:b/>
                <w:bCs/>
                <w:color w:val="333399"/>
                <w:sz w:val="20"/>
                <w:szCs w:val="20"/>
              </w:rPr>
            </w:pPr>
            <w:r w:rsidRPr="00672527">
              <w:rPr>
                <w:rFonts w:asciiTheme="minorHAnsi" w:eastAsia="Arial" w:hAnsiTheme="minorHAnsi" w:cstheme="minorHAnsi"/>
                <w:b/>
                <w:bCs/>
                <w:color w:val="333399"/>
                <w:sz w:val="20"/>
                <w:szCs w:val="20"/>
              </w:rPr>
              <w:t>27/08/26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BFAD960" w:rsidR="00915155" w:rsidRPr="008A577D" w:rsidRDefault="00672527"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St Annes</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63189D31" w:rsidR="00915155" w:rsidRPr="008A577D" w:rsidRDefault="0067252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19277B</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5234552C" w:rsidR="00915155" w:rsidRPr="008A577D" w:rsidRDefault="0067252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Ballymany Cross, The Curragh, Co. Kildare</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388D8D9D" w:rsidR="00915155" w:rsidRPr="008A577D" w:rsidRDefault="0067252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74</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29B319E0" w:rsidR="00915155" w:rsidRPr="00672527" w:rsidRDefault="00672527" w:rsidP="00C3400B">
            <w:pPr>
              <w:spacing w:after="0"/>
              <w:rPr>
                <w:rFonts w:asciiTheme="minorHAnsi" w:eastAsia="Arial" w:hAnsiTheme="minorHAnsi" w:cstheme="minorHAnsi"/>
                <w:b/>
                <w:color w:val="333399"/>
                <w:sz w:val="20"/>
                <w:szCs w:val="20"/>
              </w:rPr>
            </w:pPr>
            <w:r w:rsidRPr="00672527">
              <w:rPr>
                <w:rFonts w:asciiTheme="minorHAnsi" w:eastAsia="Arial" w:hAnsiTheme="minorHAnsi" w:cstheme="minorHAnsi"/>
                <w:b/>
                <w:color w:val="333399"/>
                <w:sz w:val="20"/>
                <w:szCs w:val="20"/>
              </w:rPr>
              <w:t>12.30pm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278D1706" w:rsidR="00915155" w:rsidRPr="00672527" w:rsidRDefault="00672527" w:rsidP="007D2F06">
            <w:pPr>
              <w:spacing w:after="0"/>
              <w:rPr>
                <w:rFonts w:asciiTheme="minorHAnsi" w:hAnsiTheme="minorHAnsi" w:cstheme="minorHAnsi"/>
                <w:b/>
                <w:color w:val="333399"/>
                <w:sz w:val="20"/>
                <w:szCs w:val="20"/>
              </w:rPr>
            </w:pPr>
            <w:r w:rsidRPr="00672527">
              <w:rPr>
                <w:rFonts w:asciiTheme="minorHAnsi" w:hAnsiTheme="minorHAnsi" w:cstheme="minorHAnsi"/>
                <w:b/>
                <w:color w:val="333399"/>
                <w:sz w:val="20"/>
                <w:szCs w:val="20"/>
              </w:rPr>
              <w:t>129,292.80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118DF66" w:rsidR="00915155" w:rsidRPr="008A577D" w:rsidRDefault="00672527"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04/08/26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22556784"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672527">
              <w:rPr>
                <w:rFonts w:asciiTheme="minorHAnsi" w:hAnsiTheme="minorHAnsi" w:cstheme="minorHAnsi"/>
                <w:b/>
                <w:color w:val="333399"/>
                <w:sz w:val="20"/>
                <w:szCs w:val="20"/>
              </w:rPr>
              <w:t>26/08/2026</w:t>
            </w:r>
          </w:p>
        </w:tc>
      </w:tr>
      <w:tr w:rsidR="00915155" w:rsidRPr="008A577D" w14:paraId="2730BF07" w14:textId="77777777" w:rsidTr="00672527">
        <w:trPr>
          <w:trHeight w:val="38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504F5316"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CD2CAD">
              <w:rPr>
                <w:rFonts w:asciiTheme="minorHAnsi" w:hAnsiTheme="minorHAnsi" w:cstheme="minorHAnsi"/>
                <w:b/>
                <w:color w:val="333399"/>
                <w:sz w:val="20"/>
                <w:szCs w:val="20"/>
              </w:rPr>
              <w:t>20</w:t>
            </w:r>
            <w:r w:rsidR="00672527" w:rsidRPr="00672527">
              <w:rPr>
                <w:rFonts w:asciiTheme="minorHAnsi" w:hAnsiTheme="minorHAnsi" w:cstheme="minorHAnsi"/>
                <w:b/>
                <w:color w:val="333399"/>
                <w:sz w:val="20"/>
                <w:szCs w:val="20"/>
              </w:rPr>
              <w:t>/08/2026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6"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1954553F" w:rsidR="00915155" w:rsidRPr="008A577D" w:rsidRDefault="00915155" w:rsidP="00C3400B">
            <w:pPr>
              <w:spacing w:after="0"/>
              <w:rPr>
                <w:rFonts w:asciiTheme="minorHAnsi" w:hAnsiTheme="minorHAnsi" w:cstheme="minorHAnsi"/>
                <w:b/>
                <w:bCs/>
                <w:color w:val="333399"/>
                <w:sz w:val="20"/>
                <w:szCs w:val="20"/>
                <w:highlight w:val="yellow"/>
              </w:rPr>
            </w:pPr>
            <w:r w:rsidRPr="00672527">
              <w:rPr>
                <w:rFonts w:asciiTheme="minorHAnsi" w:hAnsiTheme="minorHAnsi" w:cstheme="minorHAnsi"/>
                <w:b/>
                <w:color w:val="333399"/>
                <w:sz w:val="20"/>
                <w:szCs w:val="20"/>
              </w:rPr>
              <w:t>English</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289B82D6" w:rsidR="00915155" w:rsidRPr="00672527" w:rsidRDefault="00672527" w:rsidP="00672527">
            <w:pPr>
              <w:spacing w:after="0"/>
              <w:rPr>
                <w:rFonts w:asciiTheme="minorHAnsi" w:hAnsiTheme="minorHAnsi" w:cstheme="minorHAnsi"/>
                <w:b/>
                <w:color w:val="333399"/>
                <w:sz w:val="20"/>
                <w:szCs w:val="20"/>
                <w:highlight w:val="yellow"/>
              </w:rPr>
            </w:pPr>
            <w:r w:rsidRPr="00672527">
              <w:rPr>
                <w:rFonts w:asciiTheme="minorHAnsi" w:hAnsiTheme="minorHAnsi" w:cstheme="minorHAnsi"/>
                <w:b/>
                <w:color w:val="333399"/>
                <w:sz w:val="20"/>
                <w:szCs w:val="20"/>
              </w:rPr>
              <w:t>14</w:t>
            </w:r>
            <w:r w:rsidRPr="00672527">
              <w:rPr>
                <w:rFonts w:asciiTheme="minorHAnsi" w:hAnsiTheme="minorHAnsi" w:cstheme="minorHAnsi"/>
                <w:b/>
                <w:color w:val="333399"/>
                <w:sz w:val="20"/>
                <w:szCs w:val="20"/>
                <w:vertAlign w:val="superscript"/>
              </w:rPr>
              <w:t>th</w:t>
            </w:r>
            <w:r w:rsidRPr="00672527">
              <w:rPr>
                <w:rFonts w:asciiTheme="minorHAnsi" w:hAnsiTheme="minorHAnsi" w:cstheme="minorHAnsi"/>
                <w:b/>
                <w:color w:val="333399"/>
                <w:sz w:val="20"/>
                <w:szCs w:val="20"/>
              </w:rPr>
              <w:t xml:space="preserve"> to</w:t>
            </w:r>
            <w:r w:rsidR="00CD2CAD">
              <w:rPr>
                <w:rFonts w:asciiTheme="minorHAnsi" w:hAnsiTheme="minorHAnsi" w:cstheme="minorHAnsi"/>
                <w:b/>
                <w:color w:val="333399"/>
                <w:sz w:val="20"/>
                <w:szCs w:val="20"/>
              </w:rPr>
              <w:t xml:space="preserve"> 19</w:t>
            </w:r>
            <w:r w:rsidRPr="00672527">
              <w:rPr>
                <w:rFonts w:asciiTheme="minorHAnsi" w:hAnsiTheme="minorHAnsi" w:cstheme="minorHAnsi"/>
                <w:b/>
                <w:color w:val="333399"/>
                <w:sz w:val="20"/>
                <w:szCs w:val="20"/>
                <w:vertAlign w:val="superscript"/>
              </w:rPr>
              <w:t>th</w:t>
            </w:r>
            <w:r w:rsidRPr="00672527">
              <w:rPr>
                <w:rFonts w:asciiTheme="minorHAnsi" w:hAnsiTheme="minorHAnsi" w:cstheme="minorHAnsi"/>
                <w:b/>
                <w:color w:val="333399"/>
                <w:sz w:val="20"/>
                <w:szCs w:val="20"/>
              </w:rPr>
              <w:t xml:space="preserve"> of August 2026 by Appointment Only to Paul Kelly: p.kelly@stannesthecurragh.ie</w:t>
            </w:r>
          </w:p>
        </w:tc>
      </w:tr>
      <w:tr w:rsidR="00D57473"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D57473" w:rsidRPr="008A577D" w:rsidRDefault="00D57473" w:rsidP="00D57473">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the current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714AAF68" w:rsidR="00D57473" w:rsidRPr="00D57473" w:rsidRDefault="00D57473" w:rsidP="00D57473">
            <w:pPr>
              <w:spacing w:after="0"/>
              <w:rPr>
                <w:rFonts w:asciiTheme="minorHAnsi" w:hAnsiTheme="minorHAnsi" w:cstheme="minorHAnsi"/>
                <w:bCs/>
                <w:color w:val="333399"/>
                <w:sz w:val="20"/>
                <w:szCs w:val="20"/>
              </w:rPr>
            </w:pPr>
            <w:r w:rsidRPr="00D57473">
              <w:rPr>
                <w:rFonts w:asciiTheme="minorHAnsi" w:hAnsiTheme="minorHAnsi" w:cstheme="minorHAnsi"/>
                <w:bCs/>
                <w:color w:val="333399"/>
                <w:szCs w:val="22"/>
              </w:rPr>
              <w:t xml:space="preserve">No prep area – preprepared meals left in PE hall and prefab corridor </w:t>
            </w:r>
          </w:p>
        </w:tc>
      </w:tr>
      <w:tr w:rsidR="00D57473"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D57473" w:rsidRPr="008A577D" w:rsidRDefault="00D57473" w:rsidP="00D57473">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Minimum Annual Turnover Required 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7A4E884A" w:rsidR="00D57473" w:rsidRPr="00D57473" w:rsidRDefault="00D57473" w:rsidP="00D57473">
            <w:pPr>
              <w:spacing w:after="0" w:line="240" w:lineRule="auto"/>
              <w:rPr>
                <w:rFonts w:asciiTheme="minorHAnsi" w:hAnsiTheme="minorHAnsi" w:cstheme="minorHAnsi"/>
                <w:b/>
                <w:color w:val="333399"/>
                <w:sz w:val="20"/>
                <w:szCs w:val="20"/>
              </w:rPr>
            </w:pPr>
            <w:r w:rsidRPr="00D57473">
              <w:rPr>
                <w:rFonts w:asciiTheme="minorHAnsi" w:hAnsiTheme="minorHAnsi" w:cstheme="minorHAnsi"/>
                <w:b/>
                <w:color w:val="333399"/>
                <w:sz w:val="20"/>
                <w:szCs w:val="20"/>
              </w:rPr>
              <w:t>€43,097.60</w:t>
            </w:r>
          </w:p>
        </w:tc>
      </w:tr>
      <w:tr w:rsidR="00D57473"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D57473" w:rsidRPr="008A577D" w:rsidRDefault="00D57473" w:rsidP="00D57473">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75928C98" w:rsidR="00D57473" w:rsidRPr="00D57473" w:rsidRDefault="00D57473" w:rsidP="00D57473">
            <w:pPr>
              <w:spacing w:after="0" w:line="240" w:lineRule="auto"/>
              <w:rPr>
                <w:rFonts w:asciiTheme="minorHAnsi" w:hAnsiTheme="minorHAnsi" w:cstheme="minorHAnsi"/>
                <w:b/>
                <w:color w:val="333399"/>
                <w:sz w:val="20"/>
                <w:szCs w:val="20"/>
              </w:rPr>
            </w:pPr>
            <w:r w:rsidRPr="00D57473">
              <w:rPr>
                <w:rFonts w:asciiTheme="minorHAnsi" w:hAnsiTheme="minorHAnsi" w:cstheme="minorHAnsi"/>
                <w:b/>
                <w:color w:val="333399"/>
                <w:sz w:val="20"/>
                <w:szCs w:val="20"/>
              </w:rPr>
              <w:t>27/08/26</w:t>
            </w:r>
          </w:p>
        </w:tc>
      </w:tr>
      <w:tr w:rsidR="00D57473"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D57473" w:rsidRDefault="00D57473" w:rsidP="00D57473">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D57473" w:rsidRPr="008A577D" w:rsidRDefault="00D57473" w:rsidP="00D57473">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depending on if works are required, to ensure works are completed before the food service  commences. </w:t>
            </w:r>
          </w:p>
        </w:tc>
      </w:tr>
      <w:tr w:rsidR="00D57473"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D57473" w:rsidRPr="0045470A" w:rsidRDefault="00D57473" w:rsidP="00D57473">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23BBFB06" w:rsidR="00E26F1F" w:rsidRDefault="00DA4A63" w:rsidP="00AF7D0E">
            <w:pPr>
              <w:jc w:val="both"/>
            </w:pPr>
            <w:r w:rsidRPr="220D17C0">
              <w:rPr>
                <w:rFonts w:cstheme="minorBidi"/>
              </w:rPr>
              <w:t xml:space="preserve">The Board of Management of </w:t>
            </w:r>
            <w:r w:rsidR="00D57473">
              <w:rPr>
                <w:rFonts w:cstheme="minorBidi"/>
                <w:b/>
                <w:bCs/>
              </w:rPr>
              <w:t>St Annes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1131F582" w:rsidR="00A4629A" w:rsidRPr="00C3400B" w:rsidRDefault="00D57473" w:rsidP="009D622A">
                                  <w:pPr>
                                    <w:spacing w:after="0" w:line="240" w:lineRule="auto"/>
                                    <w:jc w:val="center"/>
                                    <w:rPr>
                                      <w:color w:val="0000FF"/>
                                    </w:rPr>
                                  </w:pPr>
                                  <w:r>
                                    <w:rPr>
                                      <w:color w:val="0000FF"/>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1131F582" w:rsidR="00A4629A" w:rsidRPr="00C3400B" w:rsidRDefault="00D57473" w:rsidP="009D622A">
                            <w:pPr>
                              <w:spacing w:after="0" w:line="240" w:lineRule="auto"/>
                              <w:jc w:val="center"/>
                              <w:rPr>
                                <w:color w:val="0000FF"/>
                              </w:rPr>
                            </w:pPr>
                            <w:r>
                              <w:rPr>
                                <w:color w:val="0000FF"/>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lastRenderedPageBreak/>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w:t>
            </w:r>
            <w:r>
              <w:rPr>
                <w:szCs w:val="22"/>
              </w:rPr>
              <w:lastRenderedPageBreak/>
              <w:t>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lastRenderedPageBreak/>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8"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8"/>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2"/>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2"/>
      <w:r w:rsidR="00630721" w:rsidRPr="00602DF5">
        <w:rPr>
          <w:rStyle w:val="CommentReference"/>
          <w:b/>
          <w:color w:val="333399"/>
          <w:sz w:val="32"/>
          <w:szCs w:val="32"/>
          <w:lang w:val="en-US"/>
        </w:rPr>
        <w:commentReference w:id="52"/>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3"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4"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4"/>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5"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5"/>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6"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6"/>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7"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7"/>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8"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8"/>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3"/>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9"/>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59"/>
      <w:r w:rsidR="00BD6F4D">
        <w:rPr>
          <w:rStyle w:val="CommentReference"/>
          <w:b/>
          <w:color w:val="333399"/>
          <w:sz w:val="32"/>
          <w:szCs w:val="32"/>
          <w:lang w:val="en-US"/>
        </w:rPr>
        <w:commentReference w:id="59"/>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0"/>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0"/>
      <w:r w:rsidR="00F00234" w:rsidRPr="00630721">
        <w:rPr>
          <w:rStyle w:val="CommentReference"/>
          <w:b/>
          <w:color w:val="333399"/>
          <w:sz w:val="32"/>
          <w:szCs w:val="32"/>
          <w:lang w:val="en-US"/>
        </w:rPr>
        <w:commentReference w:id="60"/>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52"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59"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0"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F0D197" w14:textId="77777777" w:rsidR="00AC359B" w:rsidRDefault="00AC359B" w:rsidP="003C0FB1">
      <w:r>
        <w:separator/>
      </w:r>
    </w:p>
  </w:endnote>
  <w:endnote w:type="continuationSeparator" w:id="0">
    <w:p w14:paraId="24F5A6F4" w14:textId="77777777" w:rsidR="00AC359B" w:rsidRDefault="00AC359B" w:rsidP="003C0FB1">
      <w:r>
        <w:continuationSeparator/>
      </w:r>
    </w:p>
  </w:endnote>
  <w:endnote w:type="continuationNotice" w:id="1">
    <w:p w14:paraId="09DD93A6" w14:textId="77777777" w:rsidR="00AC359B" w:rsidRDefault="00AC359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60C112" w14:textId="77777777" w:rsidR="00AC359B" w:rsidRDefault="00AC359B" w:rsidP="003C0FB1">
      <w:r>
        <w:separator/>
      </w:r>
    </w:p>
  </w:footnote>
  <w:footnote w:type="continuationSeparator" w:id="0">
    <w:p w14:paraId="6DC4C506" w14:textId="77777777" w:rsidR="00AC359B" w:rsidRDefault="00AC359B" w:rsidP="003C0FB1">
      <w:r>
        <w:continuationSeparator/>
      </w:r>
    </w:p>
  </w:footnote>
  <w:footnote w:type="continuationNotice" w:id="1">
    <w:p w14:paraId="6E306873" w14:textId="77777777" w:rsidR="00AC359B" w:rsidRDefault="00AC359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252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E5FF8"/>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359B"/>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2CA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57473"/>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E65"/>
    <w:rsid w:val="00E00F80"/>
    <w:rsid w:val="00E03580"/>
    <w:rsid w:val="00E03583"/>
    <w:rsid w:val="00E04EE3"/>
    <w:rsid w:val="00E050A6"/>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6/09/relationships/commentsIds" Target="commentsIds.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comments" Target="comment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microsoft.com/office/2011/relationships/commentsExtended" Target="commentsExtended.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revenue.ie"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66"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BE413A"/>
    <w:rsid w:val="00C0248A"/>
    <w:rsid w:val="00C22A3B"/>
    <w:rsid w:val="00C36C21"/>
    <w:rsid w:val="00C40BA4"/>
    <w:rsid w:val="00C43F9A"/>
    <w:rsid w:val="00C5374A"/>
    <w:rsid w:val="00C5379F"/>
    <w:rsid w:val="00C61719"/>
    <w:rsid w:val="00C7052B"/>
    <w:rsid w:val="00C941E1"/>
    <w:rsid w:val="00CA0FD7"/>
    <w:rsid w:val="00CC6B57"/>
    <w:rsid w:val="00D11991"/>
    <w:rsid w:val="00D120B4"/>
    <w:rsid w:val="00D279FA"/>
    <w:rsid w:val="00D3147F"/>
    <w:rsid w:val="00D45B46"/>
    <w:rsid w:val="00DA34B7"/>
    <w:rsid w:val="00DB2631"/>
    <w:rsid w:val="00DB2CFF"/>
    <w:rsid w:val="00DB5BB1"/>
    <w:rsid w:val="00DC4E89"/>
    <w:rsid w:val="00DE4F71"/>
    <w:rsid w:val="00E0041B"/>
    <w:rsid w:val="00E00E65"/>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99</Pages>
  <Words>39094</Words>
  <Characters>209939</Characters>
  <Application>Microsoft Office Word</Application>
  <DocSecurity>0</DocSecurity>
  <Lines>4373</Lines>
  <Paragraphs>2058</Paragraphs>
  <ScaleCrop>false</ScaleCrop>
  <Company/>
  <LinksUpToDate>false</LinksUpToDate>
  <CharactersWithSpaces>246975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2026-08-04T14:44:00Z</dcterms:created>
  <dcterms:modified xsi:type="dcterms:W3CDTF">2026-08-14T12:13:00Z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