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2E24F00D"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7-21T00:00:00Z">
            <w:dateFormat w:val="dd/MM/yyyy"/>
            <w:lid w:val="en-IE"/>
            <w:storeMappedDataAs w:val="dateTime"/>
            <w:calendar w:val="gregorian"/>
          </w:date>
        </w:sdtPr>
        <w:sdtEndPr/>
        <w:sdtContent>
          <w:r w:rsidR="001E2EA2">
            <w:rPr>
              <w:rFonts w:ascii="Calibri" w:hAnsi="Calibri"/>
              <w:sz w:val="40"/>
              <w:szCs w:val="40"/>
              <w:highlight w:val="lightGray"/>
              <w:lang w:val="en-IE"/>
            </w:rPr>
            <w:t>21/07/2026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7F0661">
            <w:rPr>
              <w:rFonts w:ascii="Calibri" w:hAnsi="Calibri"/>
              <w:sz w:val="40"/>
              <w:szCs w:val="40"/>
            </w:rPr>
            <w:t>Catering Equipment Preventative Maintenance and Asso</w:t>
          </w:r>
          <w:r w:rsidR="00E7205D">
            <w:rPr>
              <w:rFonts w:ascii="Calibri" w:hAnsi="Calibri"/>
              <w:sz w:val="40"/>
              <w:szCs w:val="40"/>
            </w:rPr>
            <w:t>ci</w:t>
          </w:r>
          <w:r w:rsidR="007F0661">
            <w:rPr>
              <w:rFonts w:ascii="Calibri" w:hAnsi="Calibri"/>
              <w:sz w:val="40"/>
              <w:szCs w:val="40"/>
            </w:rPr>
            <w:t>ated Services for the Department of Social Protection (</w:t>
          </w:r>
          <w:r w:rsidR="00591409">
            <w:rPr>
              <w:rFonts w:ascii="Calibri" w:hAnsi="Calibri"/>
              <w:sz w:val="40"/>
              <w:szCs w:val="40"/>
            </w:rPr>
            <w:t xml:space="preserve">Dublin 1, </w:t>
          </w:r>
          <w:r w:rsidR="007F0661">
            <w:rPr>
              <w:rFonts w:ascii="Calibri" w:hAnsi="Calibri"/>
              <w:sz w:val="40"/>
              <w:szCs w:val="40"/>
            </w:rPr>
            <w:t>Longford and Sligo canteens)</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789024E4"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8-25T15:00:00Z">
            <w:dateFormat w:val="dd/MM/yyyy HH:mm"/>
            <w:lid w:val="en-IE"/>
            <w:storeMappedDataAs w:val="dateTime"/>
            <w:calendar w:val="gregorian"/>
          </w:date>
        </w:sdtPr>
        <w:sdtEndPr/>
        <w:sdtContent>
          <w:r w:rsidR="001E2EA2">
            <w:rPr>
              <w:rFonts w:ascii="Calibri" w:hAnsi="Calibri"/>
              <w:sz w:val="40"/>
              <w:szCs w:val="40"/>
              <w:highlight w:val="lightGray"/>
              <w:lang w:val="en-IE"/>
            </w:rPr>
            <w:t>25</w:t>
          </w:r>
          <w:r w:rsidR="00576443">
            <w:rPr>
              <w:rFonts w:ascii="Calibri" w:hAnsi="Calibri"/>
              <w:sz w:val="40"/>
              <w:szCs w:val="40"/>
              <w:highlight w:val="lightGray"/>
              <w:lang w:val="en-IE"/>
            </w:rPr>
            <w:t>/08/2026 15:00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tbl>
              <w:tblPr>
                <w:tblStyle w:val="TableGrid17"/>
                <w:tblW w:w="0" w:type="auto"/>
                <w:jc w:val="center"/>
                <w:tblLook w:val="04A0" w:firstRow="1" w:lastRow="0" w:firstColumn="1" w:lastColumn="0" w:noHBand="0" w:noVBand="1"/>
              </w:tblPr>
              <w:tblGrid>
                <w:gridCol w:w="823"/>
                <w:gridCol w:w="4468"/>
                <w:gridCol w:w="3770"/>
              </w:tblGrid>
              <w:tr w:rsidR="00F46E94" w:rsidRPr="00A13CCF" w14:paraId="2B994DBC" w14:textId="77777777" w:rsidTr="00924B3A">
                <w:trPr>
                  <w:trHeight w:val="567"/>
                  <w:jc w:val="center"/>
                </w:trPr>
                <w:tc>
                  <w:tcPr>
                    <w:tcW w:w="845" w:type="dxa"/>
                    <w:shd w:val="clear" w:color="auto" w:fill="235D64"/>
                  </w:tcPr>
                  <w:p w14:paraId="1023482D" w14:textId="77777777" w:rsidR="00F46E94" w:rsidRPr="00A13CCF" w:rsidRDefault="00F46E94" w:rsidP="00924B3A">
                    <w:pPr>
                      <w:spacing w:before="100" w:beforeAutospacing="1" w:after="100" w:afterAutospacing="1"/>
                      <w:jc w:val="center"/>
                      <w:rPr>
                        <w:rFonts w:eastAsiaTheme="minorHAnsi" w:cstheme="minorBidi"/>
                        <w:b/>
                        <w:color w:val="FFFFFF" w:themeColor="background1"/>
                        <w:szCs w:val="22"/>
                        <w:lang w:val="en-IE" w:eastAsia="en-IE"/>
                      </w:rPr>
                    </w:pPr>
                    <w:r w:rsidRPr="00A13CCF">
                      <w:rPr>
                        <w:rFonts w:eastAsiaTheme="minorHAnsi" w:cstheme="minorBidi"/>
                        <w:b/>
                        <w:color w:val="FFFFFF" w:themeColor="background1"/>
                        <w:szCs w:val="22"/>
                        <w:lang w:val="en-IE" w:eastAsia="en-IE"/>
                      </w:rPr>
                      <w:t>Item No.</w:t>
                    </w:r>
                  </w:p>
                </w:tc>
                <w:tc>
                  <w:tcPr>
                    <w:tcW w:w="4816" w:type="dxa"/>
                    <w:shd w:val="clear" w:color="auto" w:fill="235D64"/>
                    <w:vAlign w:val="center"/>
                  </w:tcPr>
                  <w:p w14:paraId="34949D1F" w14:textId="77777777" w:rsidR="00F46E94" w:rsidRPr="00A13CCF" w:rsidRDefault="00F46E94" w:rsidP="00924B3A">
                    <w:pPr>
                      <w:spacing w:before="100" w:beforeAutospacing="1" w:after="100" w:afterAutospacing="1"/>
                      <w:jc w:val="center"/>
                      <w:rPr>
                        <w:rFonts w:eastAsiaTheme="minorHAnsi" w:cstheme="minorBidi"/>
                        <w:b/>
                        <w:color w:val="FFFFFF" w:themeColor="background1"/>
                        <w:szCs w:val="22"/>
                        <w:lang w:val="en-IE" w:eastAsia="en-IE"/>
                      </w:rPr>
                    </w:pPr>
                    <w:r w:rsidRPr="00A13CCF">
                      <w:rPr>
                        <w:rFonts w:eastAsiaTheme="minorHAnsi" w:cstheme="minorBidi"/>
                        <w:b/>
                        <w:color w:val="FFFFFF" w:themeColor="background1"/>
                        <w:szCs w:val="22"/>
                        <w:lang w:val="en-IE" w:eastAsia="en-IE"/>
                      </w:rPr>
                      <w:t>Internal Documents</w:t>
                    </w:r>
                  </w:p>
                </w:tc>
                <w:tc>
                  <w:tcPr>
                    <w:tcW w:w="4076" w:type="dxa"/>
                    <w:shd w:val="clear" w:color="auto" w:fill="235D64"/>
                    <w:vAlign w:val="center"/>
                  </w:tcPr>
                  <w:p w14:paraId="445C7FA2" w14:textId="77777777" w:rsidR="00F46E94" w:rsidRPr="00A13CCF" w:rsidRDefault="00F46E94" w:rsidP="00924B3A">
                    <w:pPr>
                      <w:spacing w:after="0" w:line="240" w:lineRule="auto"/>
                      <w:jc w:val="center"/>
                      <w:rPr>
                        <w:rFonts w:eastAsiaTheme="minorHAnsi" w:cs="Calibri"/>
                        <w:b/>
                        <w:color w:val="FFFFFF" w:themeColor="background1"/>
                        <w:lang w:val="en-IE"/>
                      </w:rPr>
                    </w:pPr>
                    <w:r w:rsidRPr="00A13CCF">
                      <w:rPr>
                        <w:rFonts w:eastAsiaTheme="minorHAnsi" w:cs="Calibri"/>
                        <w:b/>
                        <w:color w:val="FFFFFF" w:themeColor="background1"/>
                        <w:lang w:val="en-IE"/>
                      </w:rPr>
                      <w:t>Instruction</w:t>
                    </w:r>
                  </w:p>
                </w:tc>
              </w:tr>
              <w:tr w:rsidR="00F46E94" w:rsidRPr="00A13CCF" w14:paraId="418184A6" w14:textId="77777777" w:rsidTr="00924B3A">
                <w:trPr>
                  <w:trHeight w:val="567"/>
                  <w:jc w:val="center"/>
                </w:trPr>
                <w:tc>
                  <w:tcPr>
                    <w:tcW w:w="845" w:type="dxa"/>
                    <w:shd w:val="clear" w:color="auto" w:fill="EBF2F0"/>
                  </w:tcPr>
                  <w:p w14:paraId="3347DDA5" w14:textId="77777777" w:rsidR="00F46E94" w:rsidRPr="00A13CCF" w:rsidRDefault="00F46E94" w:rsidP="00924B3A">
                    <w:pPr>
                      <w:spacing w:before="100" w:beforeAutospacing="1" w:after="100" w:afterAutospacing="1"/>
                      <w:jc w:val="center"/>
                      <w:rPr>
                        <w:rFonts w:eastAsiaTheme="minorHAnsi" w:cstheme="minorBidi"/>
                        <w:b/>
                        <w:color w:val="000000"/>
                        <w:szCs w:val="22"/>
                        <w:lang w:val="en-IE" w:eastAsia="en-IE"/>
                      </w:rPr>
                    </w:pPr>
                    <w:r w:rsidRPr="00A13CCF">
                      <w:rPr>
                        <w:rFonts w:eastAsiaTheme="minorHAnsi" w:cstheme="minorBidi"/>
                        <w:b/>
                        <w:color w:val="000000"/>
                        <w:szCs w:val="22"/>
                        <w:lang w:val="en-IE" w:eastAsia="en-IE"/>
                      </w:rPr>
                      <w:t>1</w:t>
                    </w:r>
                  </w:p>
                </w:tc>
                <w:tc>
                  <w:tcPr>
                    <w:tcW w:w="4816" w:type="dxa"/>
                    <w:shd w:val="clear" w:color="auto" w:fill="EBF2F0"/>
                    <w:vAlign w:val="center"/>
                  </w:tcPr>
                  <w:p w14:paraId="670ECD31" w14:textId="77777777"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13CCF">
                      <w:rPr>
                        <w:rFonts w:eastAsiaTheme="minorHAnsi" w:cstheme="minorBidi"/>
                        <w:b/>
                        <w:color w:val="000000"/>
                        <w:szCs w:val="22"/>
                        <w:lang w:val="en-IE" w:eastAsia="en-IE"/>
                      </w:rPr>
                      <w:t>Appendix 1: Requirements and Specifications</w:t>
                    </w:r>
                  </w:p>
                </w:tc>
                <w:tc>
                  <w:tcPr>
                    <w:tcW w:w="4076" w:type="dxa"/>
                    <w:shd w:val="clear" w:color="auto" w:fill="DEEAF6" w:themeFill="accent1" w:themeFillTint="33"/>
                    <w:vAlign w:val="center"/>
                  </w:tcPr>
                  <w:p w14:paraId="3DE2D13A"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Reference Only</w:t>
                    </w:r>
                  </w:p>
                </w:tc>
              </w:tr>
              <w:tr w:rsidR="00F46E94" w:rsidRPr="00A13CCF" w14:paraId="62B4F7A6" w14:textId="77777777" w:rsidTr="00924B3A">
                <w:trPr>
                  <w:trHeight w:val="567"/>
                  <w:jc w:val="center"/>
                </w:trPr>
                <w:tc>
                  <w:tcPr>
                    <w:tcW w:w="845" w:type="dxa"/>
                    <w:shd w:val="clear" w:color="auto" w:fill="EBF2F0"/>
                  </w:tcPr>
                  <w:p w14:paraId="20CAA155" w14:textId="77777777" w:rsidR="00F46E94" w:rsidRPr="00A13CCF" w:rsidRDefault="00F46E94" w:rsidP="00924B3A">
                    <w:pPr>
                      <w:spacing w:before="100" w:beforeAutospacing="1" w:after="100" w:afterAutospacing="1"/>
                      <w:jc w:val="center"/>
                      <w:rPr>
                        <w:rFonts w:eastAsiaTheme="minorHAnsi" w:cstheme="minorBidi"/>
                        <w:b/>
                        <w:color w:val="000000"/>
                        <w:szCs w:val="22"/>
                        <w:lang w:val="en-IE" w:eastAsia="en-IE"/>
                      </w:rPr>
                    </w:pPr>
                    <w:r w:rsidRPr="00A13CCF">
                      <w:rPr>
                        <w:rFonts w:eastAsiaTheme="minorHAnsi" w:cstheme="minorBidi"/>
                        <w:b/>
                        <w:color w:val="000000"/>
                        <w:szCs w:val="22"/>
                        <w:lang w:val="en-IE" w:eastAsia="en-IE"/>
                      </w:rPr>
                      <w:t>2</w:t>
                    </w:r>
                  </w:p>
                </w:tc>
                <w:tc>
                  <w:tcPr>
                    <w:tcW w:w="4816" w:type="dxa"/>
                    <w:shd w:val="clear" w:color="auto" w:fill="EBF2F0"/>
                    <w:vAlign w:val="center"/>
                  </w:tcPr>
                  <w:p w14:paraId="189C093B" w14:textId="77777777"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13CCF">
                      <w:rPr>
                        <w:rFonts w:eastAsiaTheme="minorHAnsi" w:cstheme="minorBidi"/>
                        <w:b/>
                        <w:color w:val="000000"/>
                        <w:szCs w:val="22"/>
                        <w:lang w:val="en-IE" w:eastAsia="en-IE"/>
                      </w:rPr>
                      <w:t>Appendix 3: Tenderers’ Statement</w:t>
                    </w:r>
                  </w:p>
                </w:tc>
                <w:tc>
                  <w:tcPr>
                    <w:tcW w:w="4076" w:type="dxa"/>
                    <w:shd w:val="clear" w:color="auto" w:fill="DEEAF6" w:themeFill="accent1" w:themeFillTint="33"/>
                  </w:tcPr>
                  <w:p w14:paraId="351ADD9F"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Complete and submit</w:t>
                    </w:r>
                    <w:r>
                      <w:rPr>
                        <w:rFonts w:eastAsiaTheme="minorHAnsi" w:cs="Calibri"/>
                        <w:b/>
                        <w:bCs/>
                        <w:lang w:val="en-IE"/>
                      </w:rPr>
                      <w:t xml:space="preserve"> </w:t>
                    </w:r>
                    <w:r w:rsidRPr="00A13CCF">
                      <w:rPr>
                        <w:rFonts w:eastAsiaTheme="minorHAnsi" w:cs="Calibri"/>
                        <w:b/>
                        <w:bCs/>
                        <w:lang w:val="en-IE"/>
                      </w:rPr>
                      <w:t>on eTenders.</w:t>
                    </w:r>
                  </w:p>
                </w:tc>
              </w:tr>
              <w:tr w:rsidR="00F46E94" w:rsidRPr="00A13CCF" w14:paraId="72555FBD" w14:textId="77777777" w:rsidTr="00924B3A">
                <w:trPr>
                  <w:trHeight w:val="567"/>
                  <w:jc w:val="center"/>
                </w:trPr>
                <w:tc>
                  <w:tcPr>
                    <w:tcW w:w="845" w:type="dxa"/>
                    <w:shd w:val="clear" w:color="auto" w:fill="EBF2F0"/>
                  </w:tcPr>
                  <w:p w14:paraId="538D81CE" w14:textId="77777777" w:rsidR="00F46E94" w:rsidRPr="00A13CCF" w:rsidRDefault="00F46E94" w:rsidP="00924B3A">
                    <w:pPr>
                      <w:spacing w:before="100" w:beforeAutospacing="1" w:after="100" w:afterAutospacing="1"/>
                      <w:jc w:val="center"/>
                      <w:rPr>
                        <w:rFonts w:eastAsiaTheme="minorHAnsi" w:cstheme="minorBidi"/>
                        <w:b/>
                        <w:color w:val="000000"/>
                        <w:szCs w:val="22"/>
                        <w:lang w:val="en-IE" w:eastAsia="en-IE"/>
                      </w:rPr>
                    </w:pPr>
                    <w:r w:rsidRPr="00A13CCF">
                      <w:rPr>
                        <w:rFonts w:eastAsiaTheme="minorHAnsi" w:cstheme="minorBidi"/>
                        <w:b/>
                        <w:color w:val="000000"/>
                        <w:szCs w:val="22"/>
                        <w:lang w:val="en-IE" w:eastAsia="en-IE"/>
                      </w:rPr>
                      <w:t>3</w:t>
                    </w:r>
                  </w:p>
                </w:tc>
                <w:tc>
                  <w:tcPr>
                    <w:tcW w:w="4816" w:type="dxa"/>
                    <w:shd w:val="clear" w:color="auto" w:fill="EBF2F0"/>
                    <w:vAlign w:val="center"/>
                  </w:tcPr>
                  <w:p w14:paraId="76B9A841" w14:textId="77777777"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13CCF">
                      <w:rPr>
                        <w:rFonts w:eastAsiaTheme="minorHAnsi" w:cstheme="minorBidi"/>
                        <w:b/>
                        <w:color w:val="000000"/>
                        <w:szCs w:val="22"/>
                        <w:lang w:val="en-IE" w:eastAsia="en-IE"/>
                      </w:rPr>
                      <w:t>Appendix 4: Declaration as to Personal Circumstances of Tenderer</w:t>
                    </w:r>
                  </w:p>
                </w:tc>
                <w:tc>
                  <w:tcPr>
                    <w:tcW w:w="4076" w:type="dxa"/>
                    <w:shd w:val="clear" w:color="auto" w:fill="DEEAF6" w:themeFill="accent1" w:themeFillTint="33"/>
                  </w:tcPr>
                  <w:p w14:paraId="4B78BF72"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Complete and submit</w:t>
                    </w:r>
                    <w:r>
                      <w:rPr>
                        <w:rFonts w:eastAsiaTheme="minorHAnsi" w:cs="Calibri"/>
                        <w:b/>
                        <w:bCs/>
                        <w:lang w:val="en-IE"/>
                      </w:rPr>
                      <w:t xml:space="preserve"> </w:t>
                    </w:r>
                    <w:r w:rsidRPr="00A13CCF">
                      <w:rPr>
                        <w:rFonts w:eastAsiaTheme="minorHAnsi" w:cs="Calibri"/>
                        <w:b/>
                        <w:bCs/>
                        <w:lang w:val="en-IE"/>
                      </w:rPr>
                      <w:t>on eTenders.</w:t>
                    </w:r>
                  </w:p>
                </w:tc>
              </w:tr>
              <w:tr w:rsidR="00F46E94" w:rsidRPr="00A13CCF" w14:paraId="5258DEF7" w14:textId="77777777" w:rsidTr="00924B3A">
                <w:trPr>
                  <w:trHeight w:val="567"/>
                  <w:jc w:val="center"/>
                </w:trPr>
                <w:tc>
                  <w:tcPr>
                    <w:tcW w:w="845" w:type="dxa"/>
                    <w:shd w:val="clear" w:color="auto" w:fill="EBF2F0"/>
                  </w:tcPr>
                  <w:p w14:paraId="5046C201" w14:textId="77777777" w:rsidR="00F46E94" w:rsidRPr="00A13CCF" w:rsidRDefault="00F46E94" w:rsidP="00924B3A">
                    <w:pPr>
                      <w:spacing w:before="100" w:beforeAutospacing="1" w:after="100" w:afterAutospacing="1"/>
                      <w:jc w:val="center"/>
                      <w:rPr>
                        <w:rFonts w:eastAsiaTheme="minorHAnsi" w:cstheme="minorBidi"/>
                        <w:b/>
                        <w:color w:val="000000"/>
                        <w:szCs w:val="22"/>
                        <w:lang w:val="en-IE" w:eastAsia="en-IE"/>
                      </w:rPr>
                    </w:pPr>
                    <w:r w:rsidRPr="00A13CCF">
                      <w:rPr>
                        <w:rFonts w:eastAsiaTheme="minorHAnsi" w:cstheme="minorBidi"/>
                        <w:b/>
                        <w:color w:val="000000"/>
                        <w:szCs w:val="22"/>
                        <w:lang w:val="en-IE" w:eastAsia="en-IE"/>
                      </w:rPr>
                      <w:t>4</w:t>
                    </w:r>
                  </w:p>
                </w:tc>
                <w:tc>
                  <w:tcPr>
                    <w:tcW w:w="4816" w:type="dxa"/>
                    <w:shd w:val="clear" w:color="auto" w:fill="EBF2F0"/>
                    <w:vAlign w:val="center"/>
                  </w:tcPr>
                  <w:p w14:paraId="458D9361" w14:textId="77777777"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13CCF">
                      <w:rPr>
                        <w:rFonts w:eastAsiaTheme="minorHAnsi" w:cstheme="minorBidi"/>
                        <w:b/>
                        <w:color w:val="000000"/>
                        <w:szCs w:val="22"/>
                        <w:lang w:val="en-IE" w:eastAsia="en-IE"/>
                      </w:rPr>
                      <w:t>Appendix 5: Services Contract</w:t>
                    </w:r>
                  </w:p>
                </w:tc>
                <w:tc>
                  <w:tcPr>
                    <w:tcW w:w="4076" w:type="dxa"/>
                    <w:shd w:val="clear" w:color="auto" w:fill="DEEAF6" w:themeFill="accent1" w:themeFillTint="33"/>
                    <w:vAlign w:val="center"/>
                  </w:tcPr>
                  <w:p w14:paraId="635BC31B"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Reference Only</w:t>
                    </w:r>
                  </w:p>
                </w:tc>
              </w:tr>
              <w:tr w:rsidR="00F46E94" w:rsidRPr="00A13CCF" w14:paraId="622E6B38" w14:textId="77777777" w:rsidTr="00924B3A">
                <w:trPr>
                  <w:trHeight w:val="567"/>
                  <w:jc w:val="center"/>
                </w:trPr>
                <w:tc>
                  <w:tcPr>
                    <w:tcW w:w="845" w:type="dxa"/>
                    <w:shd w:val="clear" w:color="auto" w:fill="EBF2F0"/>
                  </w:tcPr>
                  <w:p w14:paraId="366E82BF" w14:textId="77777777" w:rsidR="00F46E94" w:rsidRPr="00A13CCF" w:rsidRDefault="00F46E94" w:rsidP="00924B3A">
                    <w:pPr>
                      <w:spacing w:before="100" w:beforeAutospacing="1" w:after="100" w:afterAutospacing="1"/>
                      <w:jc w:val="center"/>
                      <w:rPr>
                        <w:rFonts w:eastAsiaTheme="minorHAnsi" w:cstheme="minorBidi"/>
                        <w:b/>
                        <w:color w:val="000000"/>
                        <w:szCs w:val="22"/>
                        <w:lang w:val="en-IE" w:eastAsia="en-IE"/>
                      </w:rPr>
                    </w:pPr>
                    <w:r w:rsidRPr="00A13CCF">
                      <w:rPr>
                        <w:rFonts w:eastAsiaTheme="minorHAnsi" w:cstheme="minorBidi"/>
                        <w:b/>
                        <w:color w:val="000000"/>
                        <w:szCs w:val="22"/>
                        <w:lang w:val="en-IE" w:eastAsia="en-IE"/>
                      </w:rPr>
                      <w:t>5</w:t>
                    </w:r>
                  </w:p>
                </w:tc>
                <w:tc>
                  <w:tcPr>
                    <w:tcW w:w="4816" w:type="dxa"/>
                    <w:shd w:val="clear" w:color="auto" w:fill="EBF2F0"/>
                    <w:vAlign w:val="center"/>
                  </w:tcPr>
                  <w:p w14:paraId="489AAB22" w14:textId="77777777"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13CCF">
                      <w:rPr>
                        <w:rFonts w:eastAsiaTheme="minorHAnsi" w:cstheme="minorBidi"/>
                        <w:b/>
                        <w:color w:val="000000"/>
                        <w:szCs w:val="22"/>
                        <w:lang w:val="en-IE" w:eastAsia="en-IE"/>
                      </w:rPr>
                      <w:t>Appendix 6: Confidentiality Agreement</w:t>
                    </w:r>
                  </w:p>
                </w:tc>
                <w:tc>
                  <w:tcPr>
                    <w:tcW w:w="4076" w:type="dxa"/>
                    <w:shd w:val="clear" w:color="auto" w:fill="DEEAF6" w:themeFill="accent1" w:themeFillTint="33"/>
                  </w:tcPr>
                  <w:p w14:paraId="70A417B5"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Reference Only</w:t>
                    </w:r>
                  </w:p>
                </w:tc>
              </w:tr>
              <w:tr w:rsidR="00F46E94" w:rsidRPr="00A13CCF" w14:paraId="603AE86E" w14:textId="77777777" w:rsidTr="00924B3A">
                <w:trPr>
                  <w:trHeight w:val="567"/>
                  <w:jc w:val="center"/>
                </w:trPr>
                <w:tc>
                  <w:tcPr>
                    <w:tcW w:w="845" w:type="dxa"/>
                    <w:shd w:val="clear" w:color="auto" w:fill="EBF2F0"/>
                  </w:tcPr>
                  <w:p w14:paraId="29D435E9" w14:textId="5AAF43BE" w:rsidR="00F46E94" w:rsidRPr="00A13CCF" w:rsidRDefault="00F46E94" w:rsidP="00924B3A">
                    <w:pPr>
                      <w:spacing w:before="100" w:beforeAutospacing="1" w:after="100" w:afterAutospacing="1"/>
                      <w:jc w:val="center"/>
                      <w:rPr>
                        <w:rFonts w:eastAsiaTheme="minorHAnsi" w:cstheme="minorBidi"/>
                        <w:b/>
                        <w:color w:val="000000"/>
                        <w:szCs w:val="22"/>
                        <w:lang w:val="en-IE" w:eastAsia="en-IE"/>
                      </w:rPr>
                    </w:pPr>
                  </w:p>
                </w:tc>
                <w:tc>
                  <w:tcPr>
                    <w:tcW w:w="4816" w:type="dxa"/>
                    <w:shd w:val="clear" w:color="auto" w:fill="EBF2F0"/>
                    <w:vAlign w:val="center"/>
                  </w:tcPr>
                  <w:p w14:paraId="4D24FB11" w14:textId="40460EB6"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p>
                </w:tc>
                <w:tc>
                  <w:tcPr>
                    <w:tcW w:w="4076" w:type="dxa"/>
                    <w:shd w:val="clear" w:color="auto" w:fill="DEEAF6" w:themeFill="accent1" w:themeFillTint="33"/>
                  </w:tcPr>
                  <w:p w14:paraId="1EC0A9B3" w14:textId="0663DDF1" w:rsidR="00F46E94" w:rsidRPr="00A13CCF" w:rsidRDefault="00F46E94" w:rsidP="00924B3A">
                    <w:pPr>
                      <w:spacing w:after="0" w:line="240" w:lineRule="auto"/>
                      <w:jc w:val="center"/>
                      <w:rPr>
                        <w:rFonts w:eastAsiaTheme="minorHAnsi" w:cs="Calibri"/>
                        <w:b/>
                        <w:bCs/>
                        <w:lang w:val="en-IE"/>
                      </w:rPr>
                    </w:pPr>
                  </w:p>
                </w:tc>
              </w:tr>
            </w:tbl>
            <w:p w14:paraId="4EF3AAD6" w14:textId="77777777" w:rsidR="00F46E94" w:rsidRDefault="00F46E94" w:rsidP="00F46E94">
              <w:pPr>
                <w:shd w:val="clear" w:color="auto" w:fill="F2F2F2" w:themeFill="background1" w:themeFillShade="F2"/>
                <w:spacing w:after="240" w:line="240" w:lineRule="auto"/>
                <w:rPr>
                  <w:rFonts w:asciiTheme="minorHAnsi" w:hAnsiTheme="minorHAnsi" w:cstheme="minorHAnsi"/>
                  <w:b/>
                  <w:bCs/>
                  <w:szCs w:val="22"/>
                </w:rPr>
              </w:pPr>
            </w:p>
            <w:tbl>
              <w:tblPr>
                <w:tblStyle w:val="TableGrid17"/>
                <w:tblW w:w="0" w:type="auto"/>
                <w:jc w:val="center"/>
                <w:tblLook w:val="04A0" w:firstRow="1" w:lastRow="0" w:firstColumn="1" w:lastColumn="0" w:noHBand="0" w:noVBand="1"/>
              </w:tblPr>
              <w:tblGrid>
                <w:gridCol w:w="824"/>
                <w:gridCol w:w="4461"/>
                <w:gridCol w:w="3776"/>
              </w:tblGrid>
              <w:tr w:rsidR="00F46E94" w:rsidRPr="00A13CCF" w14:paraId="732AE022" w14:textId="77777777" w:rsidTr="00BD2410">
                <w:trPr>
                  <w:trHeight w:val="567"/>
                  <w:jc w:val="center"/>
                </w:trPr>
                <w:tc>
                  <w:tcPr>
                    <w:tcW w:w="824" w:type="dxa"/>
                    <w:shd w:val="clear" w:color="auto" w:fill="235D64"/>
                  </w:tcPr>
                  <w:p w14:paraId="74EDBCA4" w14:textId="77777777" w:rsidR="00F46E94" w:rsidRPr="00A13CCF" w:rsidRDefault="00F46E94" w:rsidP="00924B3A">
                    <w:pPr>
                      <w:spacing w:before="100" w:beforeAutospacing="1" w:after="100" w:afterAutospacing="1"/>
                      <w:jc w:val="center"/>
                      <w:rPr>
                        <w:rFonts w:eastAsiaTheme="minorHAnsi" w:cstheme="minorBidi"/>
                        <w:b/>
                        <w:color w:val="FFFFFF" w:themeColor="background1"/>
                        <w:szCs w:val="22"/>
                        <w:lang w:val="en-IE" w:eastAsia="en-IE"/>
                      </w:rPr>
                    </w:pPr>
                    <w:r w:rsidRPr="00A13CCF">
                      <w:rPr>
                        <w:rFonts w:eastAsiaTheme="minorHAnsi" w:cstheme="minorBidi"/>
                        <w:b/>
                        <w:color w:val="FFFFFF" w:themeColor="background1"/>
                        <w:szCs w:val="22"/>
                        <w:lang w:val="en-IE" w:eastAsia="en-IE"/>
                      </w:rPr>
                      <w:t>Item No.</w:t>
                    </w:r>
                  </w:p>
                </w:tc>
                <w:tc>
                  <w:tcPr>
                    <w:tcW w:w="4461" w:type="dxa"/>
                    <w:shd w:val="clear" w:color="auto" w:fill="235D64"/>
                    <w:vAlign w:val="center"/>
                  </w:tcPr>
                  <w:p w14:paraId="5F6AC4CE" w14:textId="77777777" w:rsidR="00F46E94" w:rsidRPr="00A13CCF" w:rsidRDefault="00F46E94" w:rsidP="00924B3A">
                    <w:pPr>
                      <w:spacing w:before="100" w:beforeAutospacing="1" w:after="100" w:afterAutospacing="1"/>
                      <w:jc w:val="center"/>
                      <w:rPr>
                        <w:rFonts w:eastAsiaTheme="minorHAnsi" w:cstheme="minorBidi"/>
                        <w:b/>
                        <w:color w:val="FFFFFF" w:themeColor="background1"/>
                        <w:szCs w:val="22"/>
                        <w:lang w:val="en-IE" w:eastAsia="en-IE"/>
                      </w:rPr>
                    </w:pPr>
                    <w:r>
                      <w:rPr>
                        <w:rFonts w:eastAsiaTheme="minorHAnsi" w:cstheme="minorBidi"/>
                        <w:b/>
                        <w:color w:val="FFFFFF" w:themeColor="background1"/>
                        <w:szCs w:val="22"/>
                        <w:lang w:val="en-IE" w:eastAsia="en-IE"/>
                      </w:rPr>
                      <w:t>External Documents</w:t>
                    </w:r>
                  </w:p>
                </w:tc>
                <w:tc>
                  <w:tcPr>
                    <w:tcW w:w="3776" w:type="dxa"/>
                    <w:shd w:val="clear" w:color="auto" w:fill="235D64"/>
                    <w:vAlign w:val="center"/>
                  </w:tcPr>
                  <w:p w14:paraId="1E0CFBF6" w14:textId="77777777" w:rsidR="00F46E94" w:rsidRPr="00A13CCF" w:rsidRDefault="00F46E94" w:rsidP="00924B3A">
                    <w:pPr>
                      <w:spacing w:after="0" w:line="240" w:lineRule="auto"/>
                      <w:jc w:val="center"/>
                      <w:rPr>
                        <w:rFonts w:eastAsiaTheme="minorHAnsi" w:cs="Calibri"/>
                        <w:b/>
                        <w:color w:val="FFFFFF" w:themeColor="background1"/>
                        <w:lang w:val="en-IE"/>
                      </w:rPr>
                    </w:pPr>
                    <w:r w:rsidRPr="00A13CCF">
                      <w:rPr>
                        <w:rFonts w:eastAsiaTheme="minorHAnsi" w:cs="Calibri"/>
                        <w:b/>
                        <w:color w:val="FFFFFF" w:themeColor="background1"/>
                        <w:lang w:val="en-IE"/>
                      </w:rPr>
                      <w:t>Instruction</w:t>
                    </w:r>
                  </w:p>
                </w:tc>
              </w:tr>
              <w:tr w:rsidR="00F46E94" w:rsidRPr="00A13CCF" w14:paraId="177BD7F9" w14:textId="77777777" w:rsidTr="00BD2410">
                <w:trPr>
                  <w:trHeight w:val="567"/>
                  <w:jc w:val="center"/>
                </w:trPr>
                <w:tc>
                  <w:tcPr>
                    <w:tcW w:w="824" w:type="dxa"/>
                    <w:shd w:val="clear" w:color="auto" w:fill="EBF2F0"/>
                  </w:tcPr>
                  <w:p w14:paraId="4EE57B67" w14:textId="31A2E71F" w:rsidR="00F46E94" w:rsidRPr="00A13CCF" w:rsidRDefault="00BD2410" w:rsidP="00924B3A">
                    <w:pPr>
                      <w:spacing w:before="100" w:beforeAutospacing="1" w:after="100" w:afterAutospacing="1"/>
                      <w:jc w:val="center"/>
                      <w:rPr>
                        <w:rFonts w:eastAsiaTheme="minorHAnsi" w:cstheme="minorBidi"/>
                        <w:b/>
                        <w:color w:val="000000"/>
                        <w:szCs w:val="22"/>
                        <w:lang w:val="en-IE" w:eastAsia="en-IE"/>
                      </w:rPr>
                    </w:pPr>
                    <w:r>
                      <w:rPr>
                        <w:rFonts w:eastAsiaTheme="minorHAnsi" w:cstheme="minorBidi"/>
                        <w:b/>
                        <w:color w:val="000000"/>
                        <w:szCs w:val="22"/>
                        <w:lang w:val="en-IE" w:eastAsia="en-IE"/>
                      </w:rPr>
                      <w:t>6</w:t>
                    </w:r>
                  </w:p>
                </w:tc>
                <w:tc>
                  <w:tcPr>
                    <w:tcW w:w="4461" w:type="dxa"/>
                    <w:shd w:val="clear" w:color="auto" w:fill="EBF2F0"/>
                    <w:vAlign w:val="center"/>
                  </w:tcPr>
                  <w:p w14:paraId="54BBEC6B" w14:textId="6F0F0233"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5012A">
                      <w:rPr>
                        <w:rFonts w:eastAsiaTheme="minorHAnsi" w:cstheme="minorBidi"/>
                        <w:b/>
                        <w:color w:val="000000"/>
                        <w:szCs w:val="22"/>
                        <w:lang w:val="en-IE" w:eastAsia="en-IE"/>
                      </w:rPr>
                      <w:t xml:space="preserve">Appendix </w:t>
                    </w:r>
                    <w:r w:rsidR="00586A5F">
                      <w:rPr>
                        <w:rFonts w:eastAsiaTheme="minorHAnsi" w:cstheme="minorBidi"/>
                        <w:b/>
                        <w:color w:val="000000"/>
                        <w:szCs w:val="22"/>
                        <w:lang w:val="en-IE" w:eastAsia="en-IE"/>
                      </w:rPr>
                      <w:t>1a</w:t>
                    </w:r>
                    <w:r w:rsidRPr="00A5012A">
                      <w:rPr>
                        <w:rFonts w:eastAsiaTheme="minorHAnsi" w:cstheme="minorBidi"/>
                        <w:b/>
                        <w:color w:val="000000"/>
                        <w:szCs w:val="22"/>
                        <w:lang w:val="en-IE" w:eastAsia="en-IE"/>
                      </w:rPr>
                      <w:t xml:space="preserve">: </w:t>
                    </w:r>
                    <w:r w:rsidRPr="00F46E94">
                      <w:rPr>
                        <w:rFonts w:eastAsiaTheme="minorHAnsi" w:cstheme="minorBidi"/>
                        <w:b/>
                        <w:color w:val="000000"/>
                        <w:szCs w:val="22"/>
                        <w:lang w:val="en-IE" w:eastAsia="en-IE"/>
                      </w:rPr>
                      <w:t xml:space="preserve">Catering Equipment Preventative Maintenance </w:t>
                    </w:r>
                    <w:r w:rsidRPr="00A5012A">
                      <w:rPr>
                        <w:rFonts w:eastAsiaTheme="minorHAnsi" w:cstheme="minorBidi"/>
                        <w:b/>
                        <w:color w:val="000000"/>
                        <w:szCs w:val="22"/>
                        <w:lang w:val="en-IE" w:eastAsia="en-IE"/>
                      </w:rPr>
                      <w:t>Tender Response Document</w:t>
                    </w:r>
                  </w:p>
                </w:tc>
                <w:tc>
                  <w:tcPr>
                    <w:tcW w:w="3776" w:type="dxa"/>
                    <w:shd w:val="clear" w:color="auto" w:fill="DEEAF6" w:themeFill="accent1" w:themeFillTint="33"/>
                    <w:vAlign w:val="center"/>
                  </w:tcPr>
                  <w:p w14:paraId="4869A215"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Complete and submit</w:t>
                    </w:r>
                    <w:r>
                      <w:rPr>
                        <w:rFonts w:eastAsiaTheme="minorHAnsi" w:cs="Calibri"/>
                        <w:b/>
                        <w:bCs/>
                        <w:lang w:val="en-IE"/>
                      </w:rPr>
                      <w:t xml:space="preserve"> </w:t>
                    </w:r>
                    <w:r w:rsidRPr="00A13CCF">
                      <w:rPr>
                        <w:rFonts w:eastAsiaTheme="minorHAnsi" w:cs="Calibri"/>
                        <w:b/>
                        <w:bCs/>
                        <w:lang w:val="en-IE"/>
                      </w:rPr>
                      <w:t>on eTenders</w:t>
                    </w:r>
                  </w:p>
                </w:tc>
              </w:tr>
              <w:tr w:rsidR="00F46E94" w:rsidRPr="00A13CCF" w14:paraId="475F4E49" w14:textId="77777777" w:rsidTr="00BD2410">
                <w:trPr>
                  <w:trHeight w:val="567"/>
                  <w:jc w:val="center"/>
                </w:trPr>
                <w:tc>
                  <w:tcPr>
                    <w:tcW w:w="824" w:type="dxa"/>
                    <w:shd w:val="clear" w:color="auto" w:fill="EBF2F0"/>
                  </w:tcPr>
                  <w:p w14:paraId="051924DB" w14:textId="0BE9D996" w:rsidR="00F46E94" w:rsidRPr="00A13CCF" w:rsidRDefault="00BD2410" w:rsidP="00924B3A">
                    <w:pPr>
                      <w:spacing w:before="100" w:beforeAutospacing="1" w:after="100" w:afterAutospacing="1"/>
                      <w:jc w:val="center"/>
                      <w:rPr>
                        <w:rFonts w:eastAsiaTheme="minorHAnsi" w:cstheme="minorBidi"/>
                        <w:b/>
                        <w:color w:val="000000"/>
                        <w:szCs w:val="22"/>
                        <w:lang w:val="en-IE" w:eastAsia="en-IE"/>
                      </w:rPr>
                    </w:pPr>
                    <w:r>
                      <w:rPr>
                        <w:rFonts w:eastAsiaTheme="minorHAnsi" w:cstheme="minorBidi"/>
                        <w:b/>
                        <w:color w:val="000000"/>
                        <w:szCs w:val="22"/>
                        <w:lang w:val="en-IE" w:eastAsia="en-IE"/>
                      </w:rPr>
                      <w:t>7</w:t>
                    </w:r>
                  </w:p>
                </w:tc>
                <w:tc>
                  <w:tcPr>
                    <w:tcW w:w="4461" w:type="dxa"/>
                    <w:shd w:val="clear" w:color="auto" w:fill="EBF2F0"/>
                    <w:vAlign w:val="center"/>
                  </w:tcPr>
                  <w:p w14:paraId="30A79E48" w14:textId="19F23FBD"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5012A">
                      <w:rPr>
                        <w:rFonts w:eastAsiaTheme="minorHAnsi" w:cstheme="minorBidi"/>
                        <w:b/>
                        <w:color w:val="000000"/>
                        <w:szCs w:val="22"/>
                        <w:lang w:val="en-IE" w:eastAsia="en-IE"/>
                      </w:rPr>
                      <w:t xml:space="preserve">Appendix </w:t>
                    </w:r>
                    <w:r w:rsidR="00BD2410">
                      <w:rPr>
                        <w:rFonts w:eastAsiaTheme="minorHAnsi" w:cstheme="minorBidi"/>
                        <w:b/>
                        <w:color w:val="000000"/>
                        <w:szCs w:val="22"/>
                        <w:lang w:val="en-IE" w:eastAsia="en-IE"/>
                      </w:rPr>
                      <w:t>7</w:t>
                    </w:r>
                    <w:r w:rsidR="00E812FB">
                      <w:rPr>
                        <w:rFonts w:eastAsiaTheme="minorHAnsi" w:cstheme="minorBidi"/>
                        <w:b/>
                        <w:color w:val="000000"/>
                        <w:szCs w:val="22"/>
                        <w:lang w:val="en-IE" w:eastAsia="en-IE"/>
                      </w:rPr>
                      <w:t xml:space="preserve">: </w:t>
                    </w:r>
                    <w:r w:rsidR="00BD2410">
                      <w:rPr>
                        <w:rFonts w:eastAsiaTheme="minorHAnsi" w:cstheme="minorBidi"/>
                        <w:b/>
                        <w:color w:val="000000"/>
                        <w:szCs w:val="22"/>
                        <w:lang w:val="en-IE" w:eastAsia="en-IE"/>
                      </w:rPr>
                      <w:t>Previous Contract Experience Template</w:t>
                    </w:r>
                    <w:r w:rsidRPr="00A5012A">
                      <w:rPr>
                        <w:rFonts w:eastAsiaTheme="minorHAnsi" w:cstheme="minorBidi"/>
                        <w:b/>
                        <w:color w:val="000000"/>
                        <w:szCs w:val="22"/>
                        <w:lang w:val="en-IE" w:eastAsia="en-IE"/>
                      </w:rPr>
                      <w:t xml:space="preserve"> </w:t>
                    </w:r>
                    <w:r w:rsidRPr="00A5012A">
                      <w:rPr>
                        <w:rFonts w:eastAsiaTheme="minorHAnsi" w:cstheme="minorBidi"/>
                        <w:b/>
                        <w:color w:val="000000"/>
                        <w:szCs w:val="22"/>
                        <w:lang w:val="en-IE" w:eastAsia="en-IE"/>
                      </w:rPr>
                      <w:tab/>
                    </w:r>
                  </w:p>
                </w:tc>
                <w:tc>
                  <w:tcPr>
                    <w:tcW w:w="3776" w:type="dxa"/>
                    <w:shd w:val="clear" w:color="auto" w:fill="DEEAF6" w:themeFill="accent1" w:themeFillTint="33"/>
                  </w:tcPr>
                  <w:p w14:paraId="296FF6E4"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Complete and submit</w:t>
                    </w:r>
                    <w:r>
                      <w:rPr>
                        <w:rFonts w:eastAsiaTheme="minorHAnsi" w:cs="Calibri"/>
                        <w:b/>
                        <w:bCs/>
                        <w:lang w:val="en-IE"/>
                      </w:rPr>
                      <w:t xml:space="preserve"> </w:t>
                    </w:r>
                    <w:r w:rsidRPr="00A13CCF">
                      <w:rPr>
                        <w:rFonts w:eastAsiaTheme="minorHAnsi" w:cs="Calibri"/>
                        <w:b/>
                        <w:bCs/>
                        <w:lang w:val="en-IE"/>
                      </w:rPr>
                      <w:t>on eTenders.</w:t>
                    </w:r>
                  </w:p>
                </w:tc>
              </w:tr>
              <w:tr w:rsidR="00F46E94" w:rsidRPr="00A13CCF" w14:paraId="6DE1D4EF" w14:textId="77777777" w:rsidTr="00BD2410">
                <w:trPr>
                  <w:trHeight w:val="567"/>
                  <w:jc w:val="center"/>
                </w:trPr>
                <w:tc>
                  <w:tcPr>
                    <w:tcW w:w="824" w:type="dxa"/>
                    <w:shd w:val="clear" w:color="auto" w:fill="EBF2F0"/>
                  </w:tcPr>
                  <w:p w14:paraId="2E4B2EF9" w14:textId="78482F99" w:rsidR="00F46E94" w:rsidRPr="00A13CCF" w:rsidRDefault="00BD2410" w:rsidP="00924B3A">
                    <w:pPr>
                      <w:spacing w:before="100" w:beforeAutospacing="1" w:after="100" w:afterAutospacing="1"/>
                      <w:jc w:val="center"/>
                      <w:rPr>
                        <w:rFonts w:eastAsiaTheme="minorHAnsi" w:cstheme="minorBidi"/>
                        <w:b/>
                        <w:color w:val="000000"/>
                        <w:szCs w:val="22"/>
                        <w:lang w:val="en-IE" w:eastAsia="en-IE"/>
                      </w:rPr>
                    </w:pPr>
                    <w:r>
                      <w:rPr>
                        <w:rFonts w:eastAsiaTheme="minorHAnsi" w:cstheme="minorBidi"/>
                        <w:b/>
                        <w:color w:val="000000"/>
                        <w:szCs w:val="22"/>
                        <w:lang w:val="en-IE" w:eastAsia="en-IE"/>
                      </w:rPr>
                      <w:t>8</w:t>
                    </w:r>
                  </w:p>
                </w:tc>
                <w:tc>
                  <w:tcPr>
                    <w:tcW w:w="4461" w:type="dxa"/>
                    <w:shd w:val="clear" w:color="auto" w:fill="EBF2F0"/>
                    <w:vAlign w:val="center"/>
                  </w:tcPr>
                  <w:p w14:paraId="1555C1E1" w14:textId="40954BC1" w:rsidR="00F46E94" w:rsidRPr="00A13CCF" w:rsidRDefault="00F46E94" w:rsidP="00924B3A">
                    <w:pPr>
                      <w:spacing w:before="100" w:beforeAutospacing="1" w:after="100" w:afterAutospacing="1"/>
                      <w:jc w:val="left"/>
                      <w:rPr>
                        <w:rFonts w:eastAsiaTheme="minorHAnsi" w:cstheme="minorBidi"/>
                        <w:b/>
                        <w:color w:val="000000"/>
                        <w:szCs w:val="22"/>
                        <w:lang w:val="en-IE" w:eastAsia="en-IE"/>
                      </w:rPr>
                    </w:pPr>
                    <w:r w:rsidRPr="00A5012A">
                      <w:rPr>
                        <w:rFonts w:eastAsiaTheme="minorHAnsi" w:cstheme="minorBidi"/>
                        <w:b/>
                        <w:color w:val="000000"/>
                        <w:szCs w:val="22"/>
                        <w:lang w:val="en-IE" w:eastAsia="en-IE"/>
                      </w:rPr>
                      <w:t xml:space="preserve">Appendix </w:t>
                    </w:r>
                    <w:r w:rsidR="00BD2410">
                      <w:rPr>
                        <w:rFonts w:eastAsiaTheme="minorHAnsi" w:cstheme="minorBidi"/>
                        <w:b/>
                        <w:color w:val="000000"/>
                        <w:szCs w:val="22"/>
                        <w:lang w:val="en-IE" w:eastAsia="en-IE"/>
                      </w:rPr>
                      <w:t>8</w:t>
                    </w:r>
                    <w:r w:rsidRPr="00A5012A">
                      <w:rPr>
                        <w:rFonts w:eastAsiaTheme="minorHAnsi" w:cstheme="minorBidi"/>
                        <w:b/>
                        <w:color w:val="000000"/>
                        <w:szCs w:val="22"/>
                        <w:lang w:val="en-IE" w:eastAsia="en-IE"/>
                      </w:rPr>
                      <w:t xml:space="preserve">: </w:t>
                    </w:r>
                    <w:r w:rsidR="00BD2410">
                      <w:rPr>
                        <w:rFonts w:eastAsiaTheme="minorHAnsi" w:cstheme="minorBidi"/>
                        <w:b/>
                        <w:color w:val="000000"/>
                        <w:szCs w:val="22"/>
                        <w:lang w:val="en-IE" w:eastAsia="en-IE"/>
                      </w:rPr>
                      <w:t>ESPD</w:t>
                    </w:r>
                  </w:p>
                </w:tc>
                <w:tc>
                  <w:tcPr>
                    <w:tcW w:w="3776" w:type="dxa"/>
                    <w:shd w:val="clear" w:color="auto" w:fill="DEEAF6" w:themeFill="accent1" w:themeFillTint="33"/>
                  </w:tcPr>
                  <w:p w14:paraId="15FB89CA" w14:textId="77777777" w:rsidR="00F46E94" w:rsidRPr="00A13CCF" w:rsidRDefault="00F46E94" w:rsidP="00924B3A">
                    <w:pPr>
                      <w:spacing w:after="0" w:line="240" w:lineRule="auto"/>
                      <w:jc w:val="center"/>
                      <w:rPr>
                        <w:rFonts w:eastAsiaTheme="minorHAnsi" w:cs="Calibri"/>
                        <w:b/>
                        <w:bCs/>
                        <w:lang w:val="en-IE"/>
                      </w:rPr>
                    </w:pPr>
                    <w:r w:rsidRPr="00A13CCF">
                      <w:rPr>
                        <w:rFonts w:eastAsiaTheme="minorHAnsi" w:cs="Calibri"/>
                        <w:b/>
                        <w:bCs/>
                        <w:lang w:val="en-IE"/>
                      </w:rPr>
                      <w:t>Complete and submit</w:t>
                    </w:r>
                    <w:r>
                      <w:rPr>
                        <w:rFonts w:eastAsiaTheme="minorHAnsi" w:cs="Calibri"/>
                        <w:b/>
                        <w:bCs/>
                        <w:lang w:val="en-IE"/>
                      </w:rPr>
                      <w:t xml:space="preserve"> </w:t>
                    </w:r>
                    <w:r w:rsidRPr="00A13CCF">
                      <w:rPr>
                        <w:rFonts w:eastAsiaTheme="minorHAnsi" w:cs="Calibri"/>
                        <w:b/>
                        <w:bCs/>
                        <w:lang w:val="en-IE"/>
                      </w:rPr>
                      <w:t>on eTenders.</w:t>
                    </w:r>
                  </w:p>
                </w:tc>
              </w:tr>
              <w:tr w:rsidR="00F46E94" w:rsidRPr="00A13CCF" w14:paraId="4893C4BD" w14:textId="77777777" w:rsidTr="00BD2410">
                <w:trPr>
                  <w:trHeight w:val="567"/>
                  <w:jc w:val="center"/>
                </w:trPr>
                <w:tc>
                  <w:tcPr>
                    <w:tcW w:w="824" w:type="dxa"/>
                    <w:shd w:val="clear" w:color="auto" w:fill="EBF2F0"/>
                  </w:tcPr>
                  <w:p w14:paraId="0BB2CAC4" w14:textId="128F1D7C" w:rsidR="00F46E94" w:rsidRPr="00A13CCF" w:rsidRDefault="00BD2410" w:rsidP="00924B3A">
                    <w:pPr>
                      <w:spacing w:before="100" w:beforeAutospacing="1" w:after="100" w:afterAutospacing="1"/>
                      <w:jc w:val="center"/>
                      <w:rPr>
                        <w:rFonts w:eastAsiaTheme="minorHAnsi" w:cstheme="minorBidi"/>
                        <w:b/>
                        <w:color w:val="000000"/>
                        <w:szCs w:val="22"/>
                        <w:lang w:val="en-IE" w:eastAsia="en-IE"/>
                      </w:rPr>
                    </w:pPr>
                    <w:r>
                      <w:rPr>
                        <w:rFonts w:eastAsiaTheme="minorHAnsi" w:cstheme="minorBidi"/>
                        <w:b/>
                        <w:color w:val="000000"/>
                        <w:szCs w:val="22"/>
                        <w:lang w:val="en-IE" w:eastAsia="en-IE"/>
                      </w:rPr>
                      <w:t>9</w:t>
                    </w:r>
                  </w:p>
                </w:tc>
                <w:tc>
                  <w:tcPr>
                    <w:tcW w:w="4461" w:type="dxa"/>
                    <w:shd w:val="clear" w:color="auto" w:fill="EBF2F0"/>
                    <w:vAlign w:val="center"/>
                  </w:tcPr>
                  <w:p w14:paraId="65197115" w14:textId="54306A84" w:rsidR="00F46E94" w:rsidRPr="00A13CCF" w:rsidRDefault="00E812FB" w:rsidP="00924B3A">
                    <w:pPr>
                      <w:spacing w:before="100" w:beforeAutospacing="1" w:after="100" w:afterAutospacing="1"/>
                      <w:jc w:val="left"/>
                      <w:rPr>
                        <w:rFonts w:eastAsiaTheme="minorHAnsi" w:cstheme="minorBidi"/>
                        <w:b/>
                        <w:color w:val="000000"/>
                        <w:szCs w:val="22"/>
                        <w:lang w:val="en-IE" w:eastAsia="en-IE"/>
                      </w:rPr>
                    </w:pPr>
                    <w:r>
                      <w:rPr>
                        <w:rFonts w:eastAsiaTheme="minorHAnsi" w:cstheme="minorBidi"/>
                        <w:b/>
                        <w:color w:val="000000"/>
                        <w:szCs w:val="22"/>
                        <w:lang w:val="en-IE" w:eastAsia="en-IE"/>
                      </w:rPr>
                      <w:t xml:space="preserve">Appendix </w:t>
                    </w:r>
                    <w:r w:rsidR="00BD2410">
                      <w:rPr>
                        <w:rFonts w:eastAsiaTheme="minorHAnsi" w:cstheme="minorBidi"/>
                        <w:b/>
                        <w:color w:val="000000"/>
                        <w:szCs w:val="22"/>
                        <w:lang w:val="en-IE" w:eastAsia="en-IE"/>
                      </w:rPr>
                      <w:t xml:space="preserve">9: Sligo Pensions Office </w:t>
                    </w:r>
                    <w:r>
                      <w:rPr>
                        <w:rFonts w:eastAsiaTheme="minorHAnsi" w:cstheme="minorBidi"/>
                        <w:b/>
                        <w:color w:val="000000"/>
                        <w:szCs w:val="22"/>
                        <w:lang w:val="en-IE" w:eastAsia="en-IE"/>
                      </w:rPr>
                      <w:t>Pricing Schedule</w:t>
                    </w:r>
                  </w:p>
                </w:tc>
                <w:tc>
                  <w:tcPr>
                    <w:tcW w:w="3776" w:type="dxa"/>
                    <w:shd w:val="clear" w:color="auto" w:fill="DEEAF6" w:themeFill="accent1" w:themeFillTint="33"/>
                    <w:vAlign w:val="center"/>
                  </w:tcPr>
                  <w:p w14:paraId="1C140F18" w14:textId="6EC9C24B" w:rsidR="00F46E94" w:rsidRPr="00A13CCF" w:rsidRDefault="00E812FB" w:rsidP="00924B3A">
                    <w:pPr>
                      <w:spacing w:after="0" w:line="240" w:lineRule="auto"/>
                      <w:jc w:val="center"/>
                      <w:rPr>
                        <w:rFonts w:eastAsiaTheme="minorHAnsi" w:cs="Calibri"/>
                        <w:b/>
                        <w:bCs/>
                        <w:lang w:val="en-IE"/>
                      </w:rPr>
                    </w:pPr>
                    <w:r>
                      <w:rPr>
                        <w:rFonts w:eastAsiaTheme="minorHAnsi" w:cs="Calibri"/>
                        <w:b/>
                        <w:bCs/>
                        <w:lang w:val="en-IE"/>
                      </w:rPr>
                      <w:t>Complete and submit on eTenders.</w:t>
                    </w:r>
                  </w:p>
                </w:tc>
              </w:tr>
              <w:tr w:rsidR="00F46E94" w:rsidRPr="00A13CCF" w14:paraId="6C9EC5D2" w14:textId="77777777" w:rsidTr="00BD2410">
                <w:trPr>
                  <w:trHeight w:val="567"/>
                  <w:jc w:val="center"/>
                </w:trPr>
                <w:tc>
                  <w:tcPr>
                    <w:tcW w:w="824" w:type="dxa"/>
                    <w:shd w:val="clear" w:color="auto" w:fill="EBF2F0"/>
                  </w:tcPr>
                  <w:p w14:paraId="67EF6944" w14:textId="28500345" w:rsidR="00F46E94" w:rsidRPr="00A13CCF" w:rsidRDefault="00586A5F" w:rsidP="00924B3A">
                    <w:pPr>
                      <w:spacing w:before="100" w:beforeAutospacing="1" w:after="100" w:afterAutospacing="1"/>
                      <w:jc w:val="center"/>
                      <w:rPr>
                        <w:rFonts w:eastAsiaTheme="minorHAnsi" w:cstheme="minorBidi"/>
                        <w:b/>
                        <w:color w:val="000000"/>
                        <w:szCs w:val="22"/>
                        <w:lang w:val="en-IE" w:eastAsia="en-IE"/>
                      </w:rPr>
                    </w:pPr>
                    <w:r>
                      <w:rPr>
                        <w:rFonts w:eastAsiaTheme="minorHAnsi" w:cstheme="minorBidi"/>
                        <w:b/>
                        <w:color w:val="000000"/>
                        <w:szCs w:val="22"/>
                        <w:lang w:val="en-IE" w:eastAsia="en-IE"/>
                      </w:rPr>
                      <w:t>1</w:t>
                    </w:r>
                    <w:r w:rsidR="00BD2410">
                      <w:rPr>
                        <w:rFonts w:eastAsiaTheme="minorHAnsi" w:cstheme="minorBidi"/>
                        <w:b/>
                        <w:color w:val="000000"/>
                        <w:szCs w:val="22"/>
                        <w:lang w:val="en-IE" w:eastAsia="en-IE"/>
                      </w:rPr>
                      <w:t>0</w:t>
                    </w:r>
                  </w:p>
                </w:tc>
                <w:tc>
                  <w:tcPr>
                    <w:tcW w:w="4461" w:type="dxa"/>
                    <w:shd w:val="clear" w:color="auto" w:fill="EBF2F0"/>
                    <w:vAlign w:val="center"/>
                  </w:tcPr>
                  <w:p w14:paraId="66A6310A" w14:textId="02CD5833" w:rsidR="00F46E94" w:rsidRPr="00A13CCF" w:rsidRDefault="00E812FB" w:rsidP="00924B3A">
                    <w:pPr>
                      <w:spacing w:before="100" w:beforeAutospacing="1" w:after="100" w:afterAutospacing="1"/>
                      <w:jc w:val="left"/>
                      <w:rPr>
                        <w:rFonts w:eastAsiaTheme="minorHAnsi" w:cstheme="minorBidi"/>
                        <w:b/>
                        <w:color w:val="000000"/>
                        <w:szCs w:val="22"/>
                        <w:lang w:val="en-IE" w:eastAsia="en-IE"/>
                      </w:rPr>
                    </w:pPr>
                    <w:r>
                      <w:rPr>
                        <w:rFonts w:eastAsiaTheme="minorHAnsi" w:cstheme="minorBidi"/>
                        <w:b/>
                        <w:color w:val="000000"/>
                        <w:szCs w:val="22"/>
                        <w:lang w:val="en-IE" w:eastAsia="en-IE"/>
                      </w:rPr>
                      <w:t>Appendix 1</w:t>
                    </w:r>
                    <w:r w:rsidR="00BD2410">
                      <w:rPr>
                        <w:rFonts w:eastAsiaTheme="minorHAnsi" w:cstheme="minorBidi"/>
                        <w:b/>
                        <w:color w:val="000000"/>
                        <w:szCs w:val="22"/>
                        <w:lang w:val="en-IE" w:eastAsia="en-IE"/>
                      </w:rPr>
                      <w:t>0</w:t>
                    </w:r>
                    <w:r>
                      <w:rPr>
                        <w:rFonts w:eastAsiaTheme="minorHAnsi" w:cstheme="minorBidi"/>
                        <w:b/>
                        <w:color w:val="000000"/>
                        <w:szCs w:val="22"/>
                        <w:lang w:val="en-IE" w:eastAsia="en-IE"/>
                      </w:rPr>
                      <w:t xml:space="preserve">: </w:t>
                    </w:r>
                    <w:r w:rsidR="00BD2410">
                      <w:rPr>
                        <w:rFonts w:eastAsiaTheme="minorHAnsi" w:cstheme="minorBidi"/>
                        <w:b/>
                        <w:color w:val="000000"/>
                        <w:szCs w:val="22"/>
                        <w:lang w:val="en-IE" w:eastAsia="en-IE"/>
                      </w:rPr>
                      <w:t>Longfrod Government Buildings</w:t>
                    </w:r>
                    <w:r>
                      <w:rPr>
                        <w:rFonts w:eastAsiaTheme="minorHAnsi" w:cstheme="minorBidi"/>
                        <w:b/>
                        <w:color w:val="000000"/>
                        <w:szCs w:val="22"/>
                        <w:lang w:val="en-IE" w:eastAsia="en-IE"/>
                      </w:rPr>
                      <w:t xml:space="preserve"> Pricing Schedule</w:t>
                    </w:r>
                  </w:p>
                </w:tc>
                <w:tc>
                  <w:tcPr>
                    <w:tcW w:w="3776" w:type="dxa"/>
                    <w:shd w:val="clear" w:color="auto" w:fill="DEEAF6" w:themeFill="accent1" w:themeFillTint="33"/>
                  </w:tcPr>
                  <w:p w14:paraId="10B43696" w14:textId="5F2D95C0" w:rsidR="00F46E94" w:rsidRPr="00A13CCF" w:rsidRDefault="00E812FB" w:rsidP="00924B3A">
                    <w:pPr>
                      <w:spacing w:after="0" w:line="240" w:lineRule="auto"/>
                      <w:jc w:val="center"/>
                      <w:rPr>
                        <w:rFonts w:eastAsiaTheme="minorHAnsi" w:cs="Calibri"/>
                        <w:b/>
                        <w:bCs/>
                        <w:lang w:val="en-IE"/>
                      </w:rPr>
                    </w:pPr>
                    <w:r>
                      <w:rPr>
                        <w:rFonts w:eastAsiaTheme="minorHAnsi" w:cs="Calibri"/>
                        <w:b/>
                        <w:bCs/>
                        <w:lang w:val="en-IE"/>
                      </w:rPr>
                      <w:t>Complete and submit on eTenders.</w:t>
                    </w:r>
                  </w:p>
                </w:tc>
              </w:tr>
              <w:tr w:rsidR="00BD2410" w:rsidRPr="00A13CCF" w14:paraId="4D849FE9" w14:textId="77777777" w:rsidTr="00BD2410">
                <w:trPr>
                  <w:trHeight w:val="567"/>
                  <w:jc w:val="center"/>
                </w:trPr>
                <w:tc>
                  <w:tcPr>
                    <w:tcW w:w="824" w:type="dxa"/>
                    <w:shd w:val="clear" w:color="auto" w:fill="EBF2F0"/>
                  </w:tcPr>
                  <w:p w14:paraId="2218055F" w14:textId="25E04F57" w:rsidR="00BD2410" w:rsidRPr="00A13CCF" w:rsidRDefault="00BD2410" w:rsidP="00BD2410">
                    <w:pPr>
                      <w:spacing w:before="100" w:beforeAutospacing="1" w:after="100" w:afterAutospacing="1"/>
                      <w:jc w:val="center"/>
                      <w:rPr>
                        <w:rFonts w:eastAsiaTheme="minorHAnsi" w:cstheme="minorBidi"/>
                        <w:b/>
                        <w:color w:val="000000"/>
                        <w:szCs w:val="22"/>
                        <w:lang w:val="en-IE" w:eastAsia="en-IE"/>
                      </w:rPr>
                    </w:pPr>
                    <w:r>
                      <w:rPr>
                        <w:rFonts w:eastAsiaTheme="minorHAnsi" w:cstheme="minorBidi"/>
                        <w:b/>
                        <w:color w:val="000000"/>
                        <w:szCs w:val="22"/>
                        <w:lang w:val="en-IE" w:eastAsia="en-IE"/>
                      </w:rPr>
                      <w:t>11</w:t>
                    </w:r>
                  </w:p>
                </w:tc>
                <w:tc>
                  <w:tcPr>
                    <w:tcW w:w="4461" w:type="dxa"/>
                    <w:shd w:val="clear" w:color="auto" w:fill="EBF2F0"/>
                    <w:vAlign w:val="center"/>
                  </w:tcPr>
                  <w:p w14:paraId="0E92DF90" w14:textId="685D51CA" w:rsidR="00BD2410" w:rsidRPr="00A13CCF" w:rsidRDefault="00BD2410" w:rsidP="00BD2410">
                    <w:pPr>
                      <w:spacing w:before="100" w:beforeAutospacing="1" w:after="100" w:afterAutospacing="1"/>
                      <w:jc w:val="left"/>
                      <w:rPr>
                        <w:rFonts w:eastAsiaTheme="minorHAnsi" w:cstheme="minorBidi"/>
                        <w:b/>
                        <w:color w:val="000000"/>
                        <w:szCs w:val="22"/>
                        <w:lang w:val="en-IE" w:eastAsia="en-IE"/>
                      </w:rPr>
                    </w:pPr>
                    <w:r>
                      <w:rPr>
                        <w:rFonts w:eastAsiaTheme="minorHAnsi" w:cstheme="minorBidi"/>
                        <w:b/>
                        <w:color w:val="000000"/>
                        <w:szCs w:val="22"/>
                        <w:lang w:val="en-IE" w:eastAsia="en-IE"/>
                      </w:rPr>
                      <w:t xml:space="preserve">Appendix 11: </w:t>
                    </w:r>
                    <w:r w:rsidRPr="00E812FB">
                      <w:rPr>
                        <w:rFonts w:eastAsiaTheme="minorHAnsi" w:cstheme="minorBidi"/>
                        <w:b/>
                        <w:color w:val="000000"/>
                        <w:szCs w:val="22"/>
                        <w:lang w:val="en-IE" w:eastAsia="en-IE"/>
                      </w:rPr>
                      <w:t>Áras</w:t>
                    </w:r>
                    <w:r>
                      <w:rPr>
                        <w:rFonts w:eastAsiaTheme="minorHAnsi" w:cstheme="minorBidi"/>
                        <w:b/>
                        <w:color w:val="000000"/>
                        <w:szCs w:val="22"/>
                        <w:lang w:val="en-IE" w:eastAsia="en-IE"/>
                      </w:rPr>
                      <w:t xml:space="preserve"> Mhic Dhiarmada Pricing Schedule</w:t>
                    </w:r>
                  </w:p>
                </w:tc>
                <w:tc>
                  <w:tcPr>
                    <w:tcW w:w="3776" w:type="dxa"/>
                    <w:shd w:val="clear" w:color="auto" w:fill="DEEAF6" w:themeFill="accent1" w:themeFillTint="33"/>
                  </w:tcPr>
                  <w:p w14:paraId="339746D1" w14:textId="5F17B26F" w:rsidR="00BD2410" w:rsidRPr="00A13CCF" w:rsidRDefault="00BD2410" w:rsidP="00BD2410">
                    <w:pPr>
                      <w:spacing w:after="0" w:line="240" w:lineRule="auto"/>
                      <w:jc w:val="center"/>
                      <w:rPr>
                        <w:rFonts w:eastAsiaTheme="minorHAnsi" w:cs="Calibri"/>
                        <w:b/>
                        <w:bCs/>
                        <w:lang w:val="en-IE"/>
                      </w:rPr>
                    </w:pPr>
                    <w:r>
                      <w:rPr>
                        <w:rFonts w:eastAsiaTheme="minorHAnsi" w:cs="Calibri"/>
                        <w:b/>
                        <w:bCs/>
                        <w:lang w:val="en-IE"/>
                      </w:rPr>
                      <w:t>Complete and submit on eTenders.</w:t>
                    </w:r>
                  </w:p>
                </w:tc>
              </w:tr>
            </w:tbl>
            <w:p w14:paraId="1487A617" w14:textId="77777777" w:rsidR="00F46E94" w:rsidRDefault="00F46E94" w:rsidP="00234C8E">
              <w:pPr>
                <w:spacing w:after="200" w:line="320" w:lineRule="auto"/>
                <w:jc w:val="both"/>
              </w:pPr>
            </w:p>
            <w:p w14:paraId="079E0786" w14:textId="77777777" w:rsidR="00234C8E" w:rsidRDefault="001E2EA2"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3"/>
          <w:headerReference w:type="first" r:id="rId14"/>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153805F1" w:rsidR="003C0FB1" w:rsidRDefault="001E2EA2"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7F0661">
                  <w:rPr>
                    <w:highlight w:val="lightGray"/>
                  </w:rPr>
                  <w:t>The Department of Social Protection</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1DD0EF8B"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7F0661" w:rsidRPr="007F0661">
              <w:rPr>
                <w:noProof/>
              </w:rPr>
              <w:t>provi</w:t>
            </w:r>
            <w:r w:rsidR="007F0661">
              <w:rPr>
                <w:noProof/>
              </w:rPr>
              <w:t>sion of</w:t>
            </w:r>
            <w:r w:rsidR="007F0661" w:rsidRPr="007F0661">
              <w:rPr>
                <w:noProof/>
              </w:rPr>
              <w:t xml:space="preserve"> twice-yearly inspections of all catering equipment and provide preventative maintenance for the canteens in</w:t>
            </w:r>
            <w:r w:rsidR="00591409">
              <w:rPr>
                <w:noProof/>
              </w:rPr>
              <w:t xml:space="preserve"> </w:t>
            </w:r>
            <w:r w:rsidR="00591409" w:rsidRPr="00591409">
              <w:rPr>
                <w:noProof/>
              </w:rPr>
              <w:t>Áras Mhic Dhiarmada</w:t>
            </w:r>
            <w:r w:rsidR="00591409">
              <w:rPr>
                <w:noProof/>
              </w:rPr>
              <w:t xml:space="preserve"> (Dublin 1),</w:t>
            </w:r>
            <w:r w:rsidR="007F0661" w:rsidRPr="007F0661">
              <w:rPr>
                <w:noProof/>
              </w:rPr>
              <w:t xml:space="preserve"> Longford Government Buildings and Sligo Pensions Services Office. In addition, inspect</w:t>
            </w:r>
            <w:r w:rsidR="007F0661">
              <w:rPr>
                <w:noProof/>
              </w:rPr>
              <w:t>ion</w:t>
            </w:r>
            <w:r w:rsidR="007F0661" w:rsidRPr="007F0661">
              <w:rPr>
                <w:noProof/>
              </w:rPr>
              <w:t>, service / repair, (as required)</w:t>
            </w:r>
            <w:r w:rsidR="007F0661">
              <w:rPr>
                <w:noProof/>
              </w:rPr>
              <w:t xml:space="preserve"> of</w:t>
            </w:r>
            <w:r w:rsidR="007F0661" w:rsidRPr="007F0661">
              <w:rPr>
                <w:noProof/>
              </w:rPr>
              <w:t xml:space="preserve"> the hot water boilers in the canteen and other kitchenette areas of </w:t>
            </w:r>
            <w:r w:rsidR="00591409">
              <w:rPr>
                <w:noProof/>
              </w:rPr>
              <w:t>the three</w:t>
            </w:r>
            <w:r w:rsidR="007F0661" w:rsidRPr="007F0661">
              <w:rPr>
                <w:noProof/>
              </w:rPr>
              <w:t xml:space="preserve"> buildings, on a twice yearly basis</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001DAFC4"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Pr>
                <w:i/>
                <w:iCs/>
                <w:noProof/>
                <w:color w:val="FF0000"/>
              </w:rPr>
              <w:t xml:space="preserve"> Not Used </w:t>
            </w:r>
            <w:r>
              <w:rPr>
                <w:i/>
                <w:iCs/>
                <w:color w:val="FF0000"/>
              </w:rPr>
              <w:fldChar w:fldCharType="end"/>
            </w:r>
            <w:bookmarkEnd w:id="2"/>
          </w:p>
          <w:p w14:paraId="44A17398" w14:textId="1A0FAC51"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AE5E65">
              <w:t> </w:t>
            </w:r>
            <w:r w:rsidR="00AE5E65">
              <w:t> </w:t>
            </w:r>
            <w:r w:rsidR="00AE5E65">
              <w:t> </w:t>
            </w:r>
            <w:r w:rsidR="00AE5E65">
              <w:t> </w:t>
            </w:r>
            <w:r w:rsidR="00AE5E65">
              <w:t> </w:t>
            </w:r>
            <w:r>
              <w:fldChar w:fldCharType="end"/>
            </w:r>
            <w:bookmarkEnd w:id="3"/>
            <w:r>
              <w:t xml:space="preserve"> </w:t>
            </w:r>
            <w:r w:rsidRPr="00E13A0D">
              <w:t>lots (each a “Lot”) as described below.  Each Lot will result in a separate contract.</w:t>
            </w:r>
          </w:p>
          <w:p w14:paraId="00DC7985" w14:textId="224768DC"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7F0661">
              <w:t> </w:t>
            </w:r>
            <w:r w:rsidR="007F0661">
              <w:t> </w:t>
            </w:r>
            <w:r w:rsidR="007F0661">
              <w:t> </w:t>
            </w:r>
            <w:r w:rsidR="007F0661">
              <w:t> </w:t>
            </w:r>
            <w:r w:rsidR="007F0661">
              <w:t> </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0A769D9D"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7F0661">
              <w:rPr>
                <w:noProof/>
              </w:rPr>
              <w:t>2 years</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001C5690"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7F0661">
              <w:rPr>
                <w:i/>
                <w:iCs/>
                <w:color w:val="FF0000"/>
              </w:rPr>
              <w:t> </w:t>
            </w:r>
            <w:r w:rsidR="007F0661">
              <w:rPr>
                <w:i/>
                <w:iCs/>
                <w:color w:val="FF0000"/>
              </w:rPr>
              <w:t> </w:t>
            </w:r>
            <w:r w:rsidR="007F0661">
              <w:rPr>
                <w:i/>
                <w:iCs/>
                <w:color w:val="FF0000"/>
              </w:rPr>
              <w:t> </w:t>
            </w:r>
            <w:r w:rsidR="007F0661">
              <w:rPr>
                <w:i/>
                <w:iCs/>
                <w:color w:val="FF0000"/>
              </w:rPr>
              <w:t> </w:t>
            </w:r>
            <w:r w:rsidR="007F0661">
              <w:rPr>
                <w:i/>
                <w:iCs/>
                <w:color w:val="FF0000"/>
              </w:rPr>
              <w:t> </w:t>
            </w:r>
            <w:r w:rsidRPr="003650CE">
              <w:rPr>
                <w:i/>
                <w:iCs/>
                <w:color w:val="FF0000"/>
              </w:rPr>
              <w:fldChar w:fldCharType="end"/>
            </w:r>
            <w:bookmarkEnd w:id="5"/>
          </w:p>
          <w:p w14:paraId="295B2DAB" w14:textId="3E3CAC2B"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7F0661">
              <w:rPr>
                <w:highlight w:val="lightGray"/>
              </w:rPr>
              <w:t>12 months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7F0661">
              <w:rPr>
                <w:highlight w:val="lightGray"/>
              </w:rPr>
              <w:t>two (2)</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3258015A"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7F0661">
              <w:rPr>
                <w:i/>
                <w:color w:val="FF0000"/>
                <w:highlight w:val="lightGray"/>
              </w:rPr>
              <w:t> </w:t>
            </w:r>
            <w:r w:rsidR="007F0661">
              <w:rPr>
                <w:i/>
                <w:color w:val="FF0000"/>
                <w:highlight w:val="lightGray"/>
              </w:rPr>
              <w:t> </w:t>
            </w:r>
            <w:r w:rsidR="007F0661">
              <w:rPr>
                <w:i/>
                <w:color w:val="FF0000"/>
                <w:highlight w:val="lightGray"/>
              </w:rPr>
              <w:t> </w:t>
            </w:r>
            <w:r w:rsidR="007F0661">
              <w:rPr>
                <w:i/>
                <w:color w:val="FF0000"/>
                <w:highlight w:val="lightGray"/>
              </w:rPr>
              <w:t> </w:t>
            </w:r>
            <w:r w:rsidR="007F0661">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7F0661">
              <w:rPr>
                <w:szCs w:val="22"/>
              </w:rPr>
              <w:t>€140,000</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39E2D8E1"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C51BE3">
              <w:rPr>
                <w:i/>
                <w:color w:val="FF0000"/>
              </w:rPr>
              <w:t> </w:t>
            </w:r>
            <w:r w:rsidR="00C51BE3">
              <w:rPr>
                <w:i/>
                <w:color w:val="FF0000"/>
              </w:rPr>
              <w:t> </w:t>
            </w:r>
            <w:r w:rsidR="00C51BE3">
              <w:rPr>
                <w:i/>
                <w:color w:val="FF0000"/>
              </w:rPr>
              <w:t> </w:t>
            </w:r>
            <w:r w:rsidR="00C51BE3">
              <w:rPr>
                <w:i/>
                <w:color w:val="FF0000"/>
              </w:rPr>
              <w:t> </w:t>
            </w:r>
            <w:r w:rsidR="00C51BE3">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C51BE3">
              <w:rPr>
                <w:highlight w:val="lightGray"/>
              </w:rPr>
              <w:t> </w:t>
            </w:r>
            <w:r w:rsidR="00C51BE3">
              <w:rPr>
                <w:highlight w:val="lightGray"/>
              </w:rPr>
              <w:t> </w:t>
            </w:r>
            <w:r w:rsidR="00C51BE3">
              <w:rPr>
                <w:highlight w:val="lightGray"/>
              </w:rPr>
              <w:t> </w:t>
            </w:r>
            <w:r w:rsidR="00C51BE3">
              <w:rPr>
                <w:highlight w:val="lightGray"/>
              </w:rPr>
              <w:t> </w:t>
            </w:r>
            <w:r w:rsidR="00C51BE3">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5"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6"/>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30797EE6" w14:textId="4EA6F75F" w:rsidR="007B7D0E" w:rsidRDefault="007B7D0E" w:rsidP="007B7D0E"/>
                  <w:p w14:paraId="40060B68" w14:textId="04B95AE7" w:rsidR="007B7D0E" w:rsidRPr="009476F2" w:rsidRDefault="007B7D0E" w:rsidP="007B7D0E">
                    <w:pPr>
                      <w:rPr>
                        <w:highlight w:val="lightGray"/>
                      </w:rPr>
                    </w:pPr>
                    <w:r w:rsidRPr="009476F2">
                      <w:rPr>
                        <w:highlight w:val="lightGray"/>
                      </w:rPr>
                      <w:t xml:space="preserve">Tenders must be submitted via the ‘electronic tenderbox’ available on </w:t>
                    </w:r>
                    <w:hyperlink r:id="rId17" w:history="1">
                      <w:r w:rsidR="005520E5" w:rsidRPr="005520E5">
                        <w:rPr>
                          <w:rStyle w:val="Hyperlink"/>
                          <w:highlight w:val="lightGray"/>
                        </w:rPr>
                        <w:t>www.etenders.gov.ie</w:t>
                      </w:r>
                    </w:hyperlink>
                    <w:r w:rsidRPr="009476F2">
                      <w:rPr>
                        <w:highlight w:val="lightGray"/>
                      </w:rPr>
                      <w:t>.   Only Tenders submitted to the electronic tenderbox will be accepted.  Tenders submitted by any other means (including but not limited to: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tenderbox, there is a current file size limit of 250MB for each single file uploaded, with a maximum total limit of 2GB for all documentation (combined) in the Tender submitted.  </w:t>
                    </w:r>
                  </w:p>
                  <w:p w14:paraId="6B38B383" w14:textId="20E4CE64" w:rsidR="00A76E64" w:rsidRPr="00A76E64" w:rsidRDefault="00A76E64" w:rsidP="00A76E64">
                    <w:pPr>
                      <w:rPr>
                        <w:highlight w:val="lightGray"/>
                      </w:rPr>
                    </w:pPr>
                    <w:r w:rsidRPr="00A76E64">
                      <w:rPr>
                        <w:highlight w:val="lightGray"/>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14:paraId="1168D322" w14:textId="3C404ABA" w:rsidR="00977CC4" w:rsidRPr="007B7D0E" w:rsidRDefault="001E2EA2" w:rsidP="007B7D0E">
                    <w:pPr>
                      <w:rPr>
                        <w:color w:val="000000"/>
                        <w:highlight w:val="lightGray"/>
                      </w:rPr>
                    </w:pP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372D33A5"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27626F">
              <w:t>15:00</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576443">
              <w:t xml:space="preserve">August </w:t>
            </w:r>
            <w:r w:rsidR="001E2EA2">
              <w:t>25</w:t>
            </w:r>
            <w:r w:rsidR="001E2EA2" w:rsidRPr="001E2EA2">
              <w:rPr>
                <w:vertAlign w:val="superscript"/>
              </w:rPr>
              <w:t>th</w:t>
            </w:r>
            <w:r w:rsidR="0027626F">
              <w:t>, 2026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2868D24A"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68BA6438"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C51BE3">
              <w:t> </w:t>
            </w:r>
            <w:r w:rsidR="00C51BE3">
              <w:t> </w:t>
            </w:r>
            <w:r w:rsidR="00C51BE3">
              <w:t> </w:t>
            </w:r>
            <w:r w:rsidR="00C51BE3">
              <w:t> </w:t>
            </w:r>
            <w:r w:rsidR="00C51BE3">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C51BE3">
              <w:rPr>
                <w:i/>
                <w:iCs/>
                <w:color w:val="FF0000"/>
              </w:rPr>
              <w:t> </w:t>
            </w:r>
            <w:r w:rsidR="00C51BE3">
              <w:rPr>
                <w:i/>
                <w:iCs/>
                <w:color w:val="FF0000"/>
              </w:rPr>
              <w:t> </w:t>
            </w:r>
            <w:r w:rsidR="00C51BE3">
              <w:rPr>
                <w:i/>
                <w:iCs/>
                <w:color w:val="FF0000"/>
              </w:rPr>
              <w:t> </w:t>
            </w:r>
            <w:r w:rsidR="00C51BE3">
              <w:rPr>
                <w:i/>
                <w:iCs/>
                <w:color w:val="FF0000"/>
              </w:rPr>
              <w:t> </w:t>
            </w:r>
            <w:r w:rsidR="00C51BE3">
              <w:rPr>
                <w:i/>
                <w:iCs/>
                <w:color w:val="FF0000"/>
              </w:rPr>
              <w:t> </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1A479A12"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C51BE3">
              <w:t>Microsoft Office suite</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7ADA3A9F" w:rsidR="003C0FB1" w:rsidRDefault="003C0FB1" w:rsidP="002C72C0">
            <w:pPr>
              <w:jc w:val="both"/>
            </w:pPr>
            <w:r w:rsidRPr="000E5DB7">
              <w:t>All queries relating to any aspect of this Competition or of this RFT must be directed to</w:t>
            </w:r>
            <w:r>
              <w:t xml:space="preserve"> the messaging facility on </w:t>
            </w:r>
            <w:hyperlink r:id="rId18"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27626F">
              <w:rPr>
                <w:noProof/>
              </w:rPr>
              <w:t>15:00</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576443">
              <w:rPr>
                <w:noProof/>
              </w:rPr>
              <w:t xml:space="preserve">August </w:t>
            </w:r>
            <w:r w:rsidR="001E2EA2">
              <w:rPr>
                <w:noProof/>
              </w:rPr>
              <w:t>7</w:t>
            </w:r>
            <w:r w:rsidR="00576443" w:rsidRPr="00576443">
              <w:rPr>
                <w:noProof/>
                <w:vertAlign w:val="superscript"/>
              </w:rPr>
              <w:t>th</w:t>
            </w:r>
            <w:r w:rsidR="00576443">
              <w:rPr>
                <w:noProof/>
              </w:rPr>
              <w:t>, 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9"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0"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3652FD74"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C51BE3">
              <w:t>180 days</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4ECB6296"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C51BE3">
              <w:rPr>
                <w:i/>
                <w:iCs/>
                <w:color w:val="FF0000"/>
                <w:highlight w:val="lightGray"/>
              </w:rPr>
              <w:t> </w:t>
            </w:r>
            <w:r w:rsidR="00C51BE3">
              <w:rPr>
                <w:i/>
                <w:iCs/>
                <w:color w:val="FF0000"/>
                <w:highlight w:val="lightGray"/>
              </w:rPr>
              <w:t> </w:t>
            </w:r>
            <w:r w:rsidR="00C51BE3">
              <w:rPr>
                <w:i/>
                <w:iCs/>
                <w:color w:val="FF0000"/>
                <w:highlight w:val="lightGray"/>
              </w:rPr>
              <w:t> </w:t>
            </w:r>
            <w:r w:rsidR="00C51BE3">
              <w:rPr>
                <w:i/>
                <w:iCs/>
                <w:color w:val="FF0000"/>
                <w:highlight w:val="lightGray"/>
              </w:rPr>
              <w:t> </w:t>
            </w:r>
            <w:r w:rsidR="00C51BE3">
              <w:rPr>
                <w:i/>
                <w:iCs/>
                <w:color w:val="FF0000"/>
                <w:highlight w:val="lightGray"/>
              </w:rPr>
              <w:t> </w:t>
            </w:r>
            <w:r w:rsidRPr="004C1900">
              <w:rPr>
                <w:i/>
                <w:iCs/>
                <w:color w:val="FF0000"/>
                <w:highlight w:val="lightGray"/>
              </w:rPr>
              <w:fldChar w:fldCharType="end"/>
            </w:r>
          </w:p>
          <w:p w14:paraId="0E392840" w14:textId="0F48569E"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C51BE3">
              <w:rPr>
                <w:szCs w:val="22"/>
              </w:rPr>
              <w:t>Consumer Price Index</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C51BE3">
              <w:rPr>
                <w:szCs w:val="22"/>
              </w:rPr>
              <w:t>Central Statistics Office</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lastRenderedPageBreak/>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lastRenderedPageBreak/>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1"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w:t>
      </w:r>
      <w:r w:rsidRPr="0001388F">
        <w:lastRenderedPageBreak/>
        <w:t>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0C2A4408" w14:textId="6A5BA2B3" w:rsidR="00475279" w:rsidRPr="00475279" w:rsidRDefault="00DC28E8" w:rsidP="00475279">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475279">
                  <w:rPr>
                    <w:i/>
                    <w:color w:val="FF0000"/>
                    <w:highlight w:val="lightGray"/>
                  </w:rPr>
                  <w:t>Not used</w:t>
                </w:r>
                <w:r w:rsidRPr="00DC28E8">
                  <w:rPr>
                    <w:i/>
                    <w:color w:val="FF0000"/>
                    <w:highlight w:val="lightGray"/>
                  </w:rPr>
                  <w:fldChar w:fldCharType="end"/>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2CC6CE47"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7E0807">
              <w:rPr>
                <w:i/>
                <w:iCs/>
                <w:color w:val="FF0000"/>
                <w:highlight w:val="lightGray"/>
              </w:rPr>
              <w:t> </w:t>
            </w:r>
            <w:r w:rsidR="007E0807">
              <w:rPr>
                <w:i/>
                <w:iCs/>
                <w:color w:val="FF0000"/>
                <w:highlight w:val="lightGray"/>
              </w:rPr>
              <w:t> </w:t>
            </w:r>
            <w:r w:rsidR="007E0807">
              <w:rPr>
                <w:i/>
                <w:iCs/>
                <w:color w:val="FF0000"/>
                <w:highlight w:val="lightGray"/>
              </w:rPr>
              <w:t> </w:t>
            </w:r>
            <w:r w:rsidR="007E0807">
              <w:rPr>
                <w:i/>
                <w:iCs/>
                <w:color w:val="FF0000"/>
                <w:highlight w:val="lightGray"/>
              </w:rPr>
              <w:t> </w:t>
            </w:r>
            <w:r w:rsidR="007E0807">
              <w:rPr>
                <w:i/>
                <w:iCs/>
                <w:color w:val="FF0000"/>
                <w:highlight w:val="lightGray"/>
              </w:rPr>
              <w:t> </w:t>
            </w:r>
            <w:r w:rsidRPr="00215CCA">
              <w:rPr>
                <w:i/>
                <w:iCs/>
                <w:color w:val="FF0000"/>
                <w:highlight w:val="lightGray"/>
              </w:rPr>
              <w:fldChar w:fldCharType="end"/>
            </w:r>
          </w:p>
          <w:p w14:paraId="56F72B09" w14:textId="0A33859F"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7E0807">
              <w:rPr>
                <w:highlight w:val="lightGray"/>
              </w:rPr>
              <w:t>Not used</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3EDF5DD7"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C51BE3" w:rsidRPr="00C51BE3">
                    <w:rPr>
                      <w:noProof/>
                      <w:sz w:val="22"/>
                      <w:szCs w:val="22"/>
                    </w:rPr>
                    <w:t>€12.7 million limit for any one claim or series of claims arising out of a single occurrence (where required, if self-employed, this is not necessary). The policy must contain an indemnity to principal clause.</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377B350F"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C51BE3" w:rsidRPr="00C51BE3">
                    <w:rPr>
                      <w:noProof/>
                      <w:sz w:val="22"/>
                      <w:szCs w:val="22"/>
                    </w:rPr>
                    <w:t>€6.5 million limit for any one claim or series of claims arising out of a single occurrence. The policy must contain an indemnity to principal clause.</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69B0A550"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C51BE3" w:rsidRPr="00C51BE3">
                    <w:rPr>
                      <w:noProof/>
                      <w:sz w:val="22"/>
                      <w:szCs w:val="22"/>
                    </w:rPr>
                    <w:t xml:space="preserve">€6.5 million limit for any one claim or series of claims arising out of a single occurrence. The policy must contain an indemnity to principal clause. (Product liability can be a separate policy, or it can be combined with a public liability policy. </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500EFC69"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E32F7D">
                    <w:rPr>
                      <w:szCs w:val="22"/>
                    </w:rPr>
                    <w:t>not used</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78A5B049"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E32F7D">
                    <w:rPr>
                      <w:szCs w:val="22"/>
                    </w:rPr>
                    <w:t>Not used</w:t>
                  </w:r>
                  <w:r w:rsidRPr="00CA3AF8">
                    <w:rPr>
                      <w:szCs w:val="22"/>
                    </w:rPr>
                    <w:fldChar w:fldCharType="end"/>
                  </w:r>
                </w:p>
              </w:tc>
              <w:tc>
                <w:tcPr>
                  <w:tcW w:w="2500" w:type="pct"/>
                  <w:vAlign w:val="center"/>
                </w:tcPr>
                <w:p w14:paraId="474CE49A" w14:textId="7819D263"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E32F7D">
                    <w:rPr>
                      <w:noProof/>
                      <w:sz w:val="22"/>
                      <w:szCs w:val="22"/>
                    </w:rPr>
                    <w:t>not used</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lastRenderedPageBreak/>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Only those Tenderers who have:-</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615EFFA0"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C51BE3">
              <w:rPr>
                <w:i/>
                <w:iCs/>
                <w:color w:val="FF0000"/>
              </w:rPr>
              <w:t> </w:t>
            </w:r>
            <w:r w:rsidR="00C51BE3">
              <w:rPr>
                <w:i/>
                <w:iCs/>
                <w:color w:val="FF0000"/>
              </w:rPr>
              <w:t> </w:t>
            </w:r>
            <w:r w:rsidR="00C51BE3">
              <w:rPr>
                <w:i/>
                <w:iCs/>
                <w:color w:val="FF0000"/>
              </w:rPr>
              <w:t> </w:t>
            </w:r>
            <w:r w:rsidR="00C51BE3">
              <w:rPr>
                <w:i/>
                <w:iCs/>
                <w:color w:val="FF0000"/>
              </w:rPr>
              <w:t> </w:t>
            </w:r>
            <w:r w:rsidR="00C51BE3">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C51BE3">
              <w:t> </w:t>
            </w:r>
            <w:r w:rsidR="00C51BE3">
              <w:t> </w:t>
            </w:r>
            <w:r w:rsidR="00C51BE3">
              <w:t> </w:t>
            </w:r>
            <w:r w:rsidR="00C51BE3">
              <w:t> </w:t>
            </w:r>
            <w:r w:rsidR="00C51BE3">
              <w:t> </w:t>
            </w:r>
            <w:r w:rsidR="008F5874">
              <w:fldChar w:fldCharType="end"/>
            </w:r>
            <w:bookmarkEnd w:id="1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14817A90"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7D099EE2"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C51BE3">
              <w:rPr>
                <w:i/>
                <w:iCs/>
                <w:color w:val="FF0000"/>
                <w:szCs w:val="22"/>
              </w:rPr>
              <w:t> </w:t>
            </w:r>
            <w:r w:rsidR="00C51BE3">
              <w:rPr>
                <w:i/>
                <w:iCs/>
                <w:color w:val="FF0000"/>
                <w:szCs w:val="22"/>
              </w:rPr>
              <w:t> </w:t>
            </w:r>
            <w:r w:rsidR="00C51BE3">
              <w:rPr>
                <w:i/>
                <w:iCs/>
                <w:color w:val="FF0000"/>
                <w:szCs w:val="22"/>
              </w:rPr>
              <w:t> </w:t>
            </w:r>
            <w:r w:rsidR="00C51BE3">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C51BE3">
              <w:rPr>
                <w:szCs w:val="22"/>
              </w:rPr>
              <w:t> </w:t>
            </w:r>
            <w:r w:rsidR="00C51BE3">
              <w:rPr>
                <w:szCs w:val="22"/>
              </w:rPr>
              <w:t> </w:t>
            </w:r>
            <w:r w:rsidR="00C51BE3">
              <w:rPr>
                <w:szCs w:val="22"/>
              </w:rPr>
              <w:t> </w:t>
            </w:r>
            <w:r w:rsidR="00C51BE3">
              <w:rPr>
                <w:szCs w:val="22"/>
              </w:rPr>
              <w:t> </w:t>
            </w:r>
            <w:r w:rsidR="00C51BE3">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000000" w:themeColor="text1"/>
        </w:rPr>
      </w:sdtEndPr>
      <w:sdtContent>
        <w:p w14:paraId="52B65A2B" w14:textId="36E26B76" w:rsidR="00C3103B" w:rsidRPr="00F9362C" w:rsidRDefault="00F9362C" w:rsidP="00AE4EE4">
          <w:pPr>
            <w:spacing w:after="0"/>
            <w:jc w:val="both"/>
            <w:rPr>
              <w:color w:val="000000" w:themeColor="text1"/>
            </w:rPr>
          </w:pPr>
          <w:r w:rsidRPr="00F9362C">
            <w:rPr>
              <w:color w:val="000000" w:themeColor="text1"/>
            </w:rPr>
            <w:t>Tenderers must confirm that their turnover during any of the previous 3 financial years (2022 to 2024) was on average at least €</w:t>
          </w:r>
          <w:r>
            <w:rPr>
              <w:color w:val="000000" w:themeColor="text1"/>
            </w:rPr>
            <w:t>40,000</w:t>
          </w:r>
          <w:r w:rsidRPr="00F9362C">
            <w:rPr>
              <w:color w:val="000000" w:themeColor="text1"/>
            </w:rPr>
            <w:t xml:space="preserve"> (</w:t>
          </w:r>
          <w:r>
            <w:rPr>
              <w:color w:val="000000" w:themeColor="text1"/>
            </w:rPr>
            <w:t>Forty</w:t>
          </w:r>
          <w:r w:rsidRPr="00F9362C">
            <w:rPr>
              <w:color w:val="000000" w:themeColor="text1"/>
            </w:rPr>
            <w:t xml:space="preserve"> thousand Euro) and not less than €</w:t>
          </w:r>
          <w:r>
            <w:rPr>
              <w:color w:val="000000" w:themeColor="text1"/>
            </w:rPr>
            <w:t>30,000</w:t>
          </w:r>
          <w:r w:rsidRPr="00F9362C">
            <w:rPr>
              <w:color w:val="000000" w:themeColor="text1"/>
            </w:rPr>
            <w:t xml:space="preserve"> (</w:t>
          </w:r>
          <w:r>
            <w:rPr>
              <w:color w:val="000000" w:themeColor="text1"/>
            </w:rPr>
            <w:t>Thirty</w:t>
          </w:r>
          <w:r w:rsidRPr="00F9362C">
            <w:rPr>
              <w:color w:val="000000" w:themeColor="text1"/>
            </w:rPr>
            <w:t xml:space="preserve"> thousand Euro) in any one year in respect of the goods for which a response to this RFT is being submitted and that they operated with a profit in any one of the three previous financial years (2022 – 2024).</w:t>
          </w: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0E230D3C"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1453F5">
              <w:rPr>
                <w:i/>
                <w:iCs/>
                <w:color w:val="FF0000"/>
                <w:szCs w:val="22"/>
              </w:rPr>
              <w:t> </w:t>
            </w:r>
            <w:r w:rsidR="001453F5">
              <w:rPr>
                <w:i/>
                <w:iCs/>
                <w:color w:val="FF0000"/>
                <w:szCs w:val="22"/>
              </w:rPr>
              <w:t> </w:t>
            </w:r>
            <w:r w:rsidR="001453F5">
              <w:rPr>
                <w:i/>
                <w:iCs/>
                <w:color w:val="FF0000"/>
                <w:szCs w:val="22"/>
              </w:rPr>
              <w:t> </w:t>
            </w:r>
            <w:r w:rsidR="001453F5">
              <w:rPr>
                <w:i/>
                <w:iCs/>
                <w:color w:val="FF0000"/>
                <w:szCs w:val="22"/>
              </w:rPr>
              <w:t> </w:t>
            </w:r>
            <w:r w:rsidR="001453F5">
              <w:rPr>
                <w:i/>
                <w:iCs/>
                <w:color w:val="FF0000"/>
                <w:szCs w:val="22"/>
              </w:rPr>
              <w:t> </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1453F5">
              <w:rPr>
                <w:szCs w:val="22"/>
              </w:rPr>
              <w:t> </w:t>
            </w:r>
            <w:r w:rsidR="001453F5">
              <w:rPr>
                <w:szCs w:val="22"/>
              </w:rPr>
              <w:t> </w:t>
            </w:r>
            <w:r w:rsidR="001453F5">
              <w:rPr>
                <w:szCs w:val="22"/>
              </w:rPr>
              <w:t> </w:t>
            </w:r>
            <w:r w:rsidR="001453F5">
              <w:rPr>
                <w:szCs w:val="22"/>
              </w:rPr>
              <w:t> </w:t>
            </w:r>
            <w:r w:rsidR="001453F5">
              <w:rPr>
                <w:szCs w:val="22"/>
              </w:rPr>
              <w:t> </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650AA5B9" w14:textId="12119838" w:rsidR="00BD2410" w:rsidRPr="005A6E6B" w:rsidRDefault="00BD2410" w:rsidP="00BD2410">
      <w:pPr>
        <w:spacing w:after="0"/>
        <w:rPr>
          <w:rFonts w:asciiTheme="minorHAnsi" w:hAnsiTheme="minorHAnsi" w:cstheme="minorBidi"/>
          <w:b/>
          <w:bCs/>
        </w:rPr>
      </w:pPr>
      <w:r w:rsidRPr="00BD2410">
        <w:rPr>
          <w:rFonts w:asciiTheme="minorHAnsi" w:hAnsiTheme="minorHAnsi" w:cstheme="minorBidi"/>
          <w:b/>
          <w:bCs/>
          <w:color w:val="0070C0"/>
        </w:rPr>
        <w:t>3.2.C</w:t>
      </w:r>
      <w:r>
        <w:rPr>
          <w:rFonts w:asciiTheme="minorHAnsi" w:hAnsiTheme="minorHAnsi" w:cstheme="minorBidi"/>
          <w:b/>
          <w:bCs/>
        </w:rPr>
        <w:t xml:space="preserve"> </w:t>
      </w:r>
      <w:r w:rsidRPr="3C0D7725">
        <w:rPr>
          <w:rFonts w:asciiTheme="minorHAnsi" w:hAnsiTheme="minorHAnsi" w:cstheme="minorBidi"/>
          <w:b/>
          <w:bCs/>
        </w:rPr>
        <w:t xml:space="preserve">Tenderer’s Experience and Proven Track Record for Provision of </w:t>
      </w:r>
      <w:r w:rsidR="00D66217">
        <w:rPr>
          <w:rFonts w:asciiTheme="minorHAnsi" w:hAnsiTheme="minorHAnsi" w:cstheme="minorBidi"/>
          <w:b/>
          <w:bCs/>
        </w:rPr>
        <w:t>catering equipment maintenance</w:t>
      </w:r>
    </w:p>
    <w:p w14:paraId="648484F1" w14:textId="77777777" w:rsidR="00BD2410" w:rsidRPr="00BB11B5" w:rsidRDefault="00BD2410" w:rsidP="00BD2410">
      <w:pPr>
        <w:rPr>
          <w:rFonts w:asciiTheme="minorHAnsi" w:hAnsiTheme="minorHAnsi" w:cstheme="minorBidi"/>
        </w:rPr>
      </w:pPr>
      <w:r w:rsidRPr="3C0D7725">
        <w:rPr>
          <w:rFonts w:asciiTheme="minorHAnsi" w:hAnsiTheme="minorHAnsi" w:cstheme="minorBidi"/>
        </w:rPr>
        <w:t>Tenderers must satisfy the Department that they have the requisite experience to deliver the services of the nature and scope contemplated by this RFT -</w:t>
      </w:r>
      <w:r w:rsidRPr="3C0D7725">
        <w:rPr>
          <w:rFonts w:asciiTheme="minorHAnsi" w:hAnsiTheme="minorHAnsi" w:cstheme="minorBidi"/>
          <w:b/>
          <w:bCs/>
        </w:rPr>
        <w:t xml:space="preserve"> Appendix 7.</w:t>
      </w:r>
    </w:p>
    <w:p w14:paraId="4AED107B" w14:textId="77777777" w:rsidR="00BD2410" w:rsidRPr="00BB11B5" w:rsidRDefault="00BD2410" w:rsidP="00BD2410">
      <w:pPr>
        <w:rPr>
          <w:rFonts w:asciiTheme="minorHAnsi" w:hAnsiTheme="minorHAnsi" w:cstheme="minorBidi"/>
        </w:rPr>
      </w:pPr>
      <w:r w:rsidRPr="3C0D7725">
        <w:rPr>
          <w:rFonts w:asciiTheme="minorHAnsi" w:hAnsiTheme="minorHAnsi" w:cstheme="minorBidi"/>
        </w:rPr>
        <w:t>Tenderers must provide details of at least three (3) clients in the response to this RFT, for whom the Tenderer has provided services – during the period 202</w:t>
      </w:r>
      <w:r>
        <w:rPr>
          <w:rFonts w:asciiTheme="minorHAnsi" w:hAnsiTheme="minorHAnsi" w:cstheme="minorBidi"/>
        </w:rPr>
        <w:t>3</w:t>
      </w:r>
      <w:r w:rsidRPr="3C0D7725">
        <w:rPr>
          <w:rFonts w:asciiTheme="minorHAnsi" w:hAnsiTheme="minorHAnsi" w:cstheme="minorBidi"/>
        </w:rPr>
        <w:t xml:space="preserve"> to 202</w:t>
      </w:r>
      <w:r>
        <w:rPr>
          <w:rFonts w:asciiTheme="minorHAnsi" w:hAnsiTheme="minorHAnsi" w:cstheme="minorBidi"/>
        </w:rPr>
        <w:t>5</w:t>
      </w:r>
      <w:r w:rsidRPr="3C0D7725">
        <w:rPr>
          <w:rFonts w:asciiTheme="minorHAnsi" w:hAnsiTheme="minorHAnsi" w:cstheme="minorBidi"/>
        </w:rPr>
        <w:t xml:space="preserve"> - of equivalent scope and nature to those contemplated by this RFT and from whom the Department may request verification of the Tenderers satisfactory performance under relevant contract</w:t>
      </w:r>
      <w:r>
        <w:rPr>
          <w:rFonts w:asciiTheme="minorHAnsi" w:hAnsiTheme="minorHAnsi" w:cstheme="minorBidi"/>
        </w:rPr>
        <w:t>.</w:t>
      </w:r>
    </w:p>
    <w:p w14:paraId="039E0CFD" w14:textId="77777777" w:rsidR="00BD2410" w:rsidRPr="00BB11B5" w:rsidRDefault="00BD2410" w:rsidP="00BD2410">
      <w:pPr>
        <w:rPr>
          <w:rFonts w:asciiTheme="minorHAnsi" w:hAnsiTheme="minorHAnsi" w:cstheme="minorBidi"/>
          <w:b/>
          <w:bCs/>
        </w:rPr>
      </w:pPr>
      <w:r w:rsidRPr="3C0D7725">
        <w:rPr>
          <w:rFonts w:asciiTheme="minorHAnsi" w:hAnsiTheme="minorHAnsi" w:cstheme="minorBidi"/>
          <w:b/>
          <w:bCs/>
        </w:rPr>
        <w:t>In this regard, Tenderers are to provide the following information in their response to this RFT:</w:t>
      </w:r>
    </w:p>
    <w:p w14:paraId="6164F244" w14:textId="77777777" w:rsidR="00BD2410" w:rsidRDefault="00BD2410" w:rsidP="00BD2410">
      <w:pPr>
        <w:pStyle w:val="ListParagraph"/>
        <w:numPr>
          <w:ilvl w:val="0"/>
          <w:numId w:val="33"/>
        </w:numPr>
        <w:jc w:val="both"/>
        <w:rPr>
          <w:rFonts w:asciiTheme="minorHAnsi" w:hAnsiTheme="minorHAnsi" w:cstheme="minorBidi"/>
        </w:rPr>
      </w:pPr>
      <w:r w:rsidRPr="3C0D7725">
        <w:rPr>
          <w:rFonts w:asciiTheme="minorHAnsi" w:hAnsiTheme="minorHAnsi" w:cstheme="minorBidi"/>
        </w:rPr>
        <w:t>Name of company/client.</w:t>
      </w:r>
    </w:p>
    <w:p w14:paraId="78AF08EB" w14:textId="77777777" w:rsidR="00BD2410" w:rsidRPr="00837A16" w:rsidRDefault="00BD2410" w:rsidP="00BD2410">
      <w:pPr>
        <w:pStyle w:val="ListParagraph"/>
        <w:numPr>
          <w:ilvl w:val="0"/>
          <w:numId w:val="33"/>
        </w:numPr>
        <w:jc w:val="both"/>
        <w:rPr>
          <w:rFonts w:asciiTheme="minorHAnsi" w:hAnsiTheme="minorHAnsi" w:cstheme="minorBidi"/>
        </w:rPr>
      </w:pPr>
      <w:r w:rsidRPr="3C0D7725">
        <w:rPr>
          <w:rFonts w:asciiTheme="minorHAnsi" w:hAnsiTheme="minorHAnsi" w:cstheme="minorBidi"/>
        </w:rPr>
        <w:t>Value of the contract.</w:t>
      </w:r>
    </w:p>
    <w:p w14:paraId="6DF626FD" w14:textId="77777777" w:rsidR="00BD2410" w:rsidRDefault="00BD2410" w:rsidP="00BD2410">
      <w:pPr>
        <w:pStyle w:val="ListParagraph"/>
        <w:numPr>
          <w:ilvl w:val="0"/>
          <w:numId w:val="33"/>
        </w:numPr>
        <w:jc w:val="both"/>
        <w:rPr>
          <w:rFonts w:asciiTheme="minorHAnsi" w:hAnsiTheme="minorHAnsi" w:cstheme="minorBidi"/>
        </w:rPr>
      </w:pPr>
      <w:r w:rsidRPr="3C0D7725">
        <w:rPr>
          <w:rFonts w:asciiTheme="minorHAnsi" w:hAnsiTheme="minorHAnsi" w:cstheme="minorBidi"/>
        </w:rPr>
        <w:t>Summary of the services provided.</w:t>
      </w:r>
    </w:p>
    <w:p w14:paraId="1742AF6C" w14:textId="77777777" w:rsidR="00BD2410" w:rsidRDefault="00BD2410" w:rsidP="00BD2410">
      <w:pPr>
        <w:pStyle w:val="ListParagraph"/>
        <w:numPr>
          <w:ilvl w:val="0"/>
          <w:numId w:val="33"/>
        </w:numPr>
        <w:jc w:val="both"/>
        <w:rPr>
          <w:rFonts w:asciiTheme="minorHAnsi" w:hAnsiTheme="minorHAnsi" w:cstheme="minorBidi"/>
        </w:rPr>
      </w:pPr>
      <w:r w:rsidRPr="3C0D7725">
        <w:rPr>
          <w:rFonts w:asciiTheme="minorHAnsi" w:hAnsiTheme="minorHAnsi" w:cstheme="minorBidi"/>
        </w:rPr>
        <w:t>Duration of the contract.</w:t>
      </w:r>
    </w:p>
    <w:p w14:paraId="676048C8" w14:textId="77777777" w:rsidR="00DC54BC" w:rsidRDefault="00DC54BC" w:rsidP="00DC54BC">
      <w:pPr>
        <w:spacing w:after="0"/>
        <w:jc w:val="both"/>
        <w:rPr>
          <w:szCs w:val="22"/>
        </w:rPr>
      </w:pPr>
    </w:p>
    <w:p w14:paraId="4F9A2947" w14:textId="77777777" w:rsidR="00BD2410" w:rsidRPr="00BB11B5" w:rsidRDefault="00BD2410" w:rsidP="00BD2410">
      <w:pPr>
        <w:pStyle w:val="ListParagraph"/>
        <w:numPr>
          <w:ilvl w:val="0"/>
          <w:numId w:val="33"/>
        </w:numPr>
        <w:jc w:val="both"/>
        <w:rPr>
          <w:rFonts w:asciiTheme="minorHAnsi" w:hAnsiTheme="minorHAnsi" w:cstheme="minorBidi"/>
        </w:rPr>
      </w:pPr>
      <w:r w:rsidRPr="3C0D7725">
        <w:rPr>
          <w:rFonts w:asciiTheme="minorHAnsi" w:hAnsiTheme="minorHAnsi" w:cstheme="minorBidi"/>
        </w:rPr>
        <w:t>Name and contact details of a person in the client company who can be contacted.</w:t>
      </w:r>
    </w:p>
    <w:p w14:paraId="682E6E78" w14:textId="77777777" w:rsidR="00BD2410" w:rsidRDefault="00BD2410" w:rsidP="00BD2410">
      <w:pPr>
        <w:rPr>
          <w:rFonts w:asciiTheme="minorHAnsi" w:hAnsiTheme="minorHAnsi" w:cstheme="minorBidi"/>
        </w:rPr>
      </w:pPr>
      <w:r w:rsidRPr="3C0D7725">
        <w:rPr>
          <w:rFonts w:asciiTheme="minorHAnsi" w:hAnsiTheme="minorHAnsi" w:cstheme="minorBidi"/>
        </w:rPr>
        <w:t>The Department will not contact a Tenderer’s or sub-contractor’s clients unless a Tenderer is being considered as a preferred bidder for the award of a contract that may arise pursuant to this RFT.</w:t>
      </w:r>
    </w:p>
    <w:p w14:paraId="5850DE17" w14:textId="6E986E03" w:rsidR="00BD2410" w:rsidRPr="00CE4B9B" w:rsidRDefault="00BD2410" w:rsidP="00BD2410">
      <w:pPr>
        <w:spacing w:after="0"/>
        <w:rPr>
          <w:rFonts w:asciiTheme="minorHAnsi" w:hAnsiTheme="minorHAnsi" w:cstheme="minorBidi"/>
        </w:rPr>
      </w:pPr>
      <w:r w:rsidRPr="3C0D7725">
        <w:rPr>
          <w:rFonts w:asciiTheme="minorHAnsi" w:hAnsiTheme="minorHAnsi" w:cstheme="minorBidi"/>
        </w:rPr>
        <w:t xml:space="preserve">Tenderers must provide evidence of the calibre of the key personnel who will be assigned responsibility for the tasks as identified. </w:t>
      </w:r>
      <w:r w:rsidRPr="00CE4B9B">
        <w:rPr>
          <w:rFonts w:asciiTheme="minorHAnsi" w:hAnsiTheme="minorHAnsi" w:cstheme="minorBidi"/>
          <w:lang w:val="en-IE"/>
        </w:rPr>
        <w:t xml:space="preserve">This evidence must include details of relevant previous assignments in the proposed role, specifying the dates and duration of the individual’s assignments related to the services required under this RFT. Additionally, this evidence should encompass the names and relevant experience regarding the servicing and maintenance of these </w:t>
      </w:r>
      <w:r>
        <w:rPr>
          <w:rFonts w:asciiTheme="minorHAnsi" w:hAnsiTheme="minorHAnsi" w:cstheme="minorBidi"/>
          <w:lang w:val="en-IE"/>
        </w:rPr>
        <w:t>pieces of equipment</w:t>
      </w:r>
      <w:r w:rsidRPr="00CE4B9B">
        <w:rPr>
          <w:rFonts w:asciiTheme="minorHAnsi" w:hAnsiTheme="minorHAnsi" w:cstheme="minorBidi"/>
          <w:lang w:val="en-IE"/>
        </w:rPr>
        <w:t xml:space="preserve"> or equivalent services.</w:t>
      </w:r>
    </w:p>
    <w:p w14:paraId="2A93AC1D" w14:textId="77777777" w:rsidR="00BD2410" w:rsidRDefault="00BD2410" w:rsidP="00DC54BC">
      <w:pPr>
        <w:spacing w:after="0"/>
        <w:jc w:val="both"/>
        <w:rPr>
          <w:szCs w:val="22"/>
        </w:rPr>
      </w:pPr>
    </w:p>
    <w:p w14:paraId="2642AEE7" w14:textId="77777777" w:rsidR="00BD2410" w:rsidRPr="00DC54BC" w:rsidRDefault="00BD2410" w:rsidP="00DC54BC">
      <w:pPr>
        <w:spacing w:after="0"/>
        <w:jc w:val="both"/>
        <w:rPr>
          <w:szCs w:val="22"/>
        </w:rPr>
        <w:sectPr w:rsidR="00BD2410" w:rsidRPr="00DC54BC"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19"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p w14:paraId="1947ABC6" w14:textId="77777777" w:rsidR="004C4270" w:rsidRPr="00EE07E6" w:rsidRDefault="004C4270" w:rsidP="004C4270">
      <w:pPr>
        <w:spacing w:after="0"/>
        <w:rPr>
          <w:rFonts w:asciiTheme="minorHAnsi" w:hAnsiTheme="minorHAnsi" w:cstheme="minorHAnsi"/>
          <w:b/>
          <w:bCs/>
          <w:u w:val="single"/>
        </w:rPr>
      </w:pPr>
      <w:r w:rsidRPr="00BB11B5">
        <w:rPr>
          <w:rFonts w:asciiTheme="minorHAnsi" w:hAnsiTheme="minorHAnsi" w:cstheme="minorHAnsi"/>
          <w:b/>
          <w:bCs/>
          <w:u w:val="single"/>
        </w:rPr>
        <w:t xml:space="preserve">Table </w:t>
      </w:r>
      <w:r w:rsidRPr="00EE07E6">
        <w:rPr>
          <w:rFonts w:asciiTheme="minorHAnsi" w:hAnsiTheme="minorHAnsi" w:cstheme="minorHAnsi"/>
          <w:b/>
          <w:bCs/>
          <w:u w:val="single"/>
        </w:rPr>
        <w:t>A:</w:t>
      </w:r>
    </w:p>
    <w:p w14:paraId="6D959D46" w14:textId="77777777" w:rsidR="004C4270" w:rsidRPr="00EE07E6" w:rsidRDefault="004C4270" w:rsidP="004C4270">
      <w:pPr>
        <w:spacing w:after="0"/>
        <w:rPr>
          <w:rFonts w:asciiTheme="minorHAnsi" w:hAnsiTheme="minorHAnsi" w:cstheme="minorHAnsi"/>
          <w:b/>
          <w:bCs/>
          <w:u w:val="single"/>
        </w:rPr>
      </w:pPr>
    </w:p>
    <w:tbl>
      <w:tblPr>
        <w:tblpPr w:leftFromText="180" w:rightFromText="180" w:vertAnchor="text" w:horzAnchor="margin" w:tblpY="-198"/>
        <w:tblOverlap w:val="never"/>
        <w:tblW w:w="5000" w:type="pct"/>
        <w:tblCellMar>
          <w:left w:w="0" w:type="dxa"/>
          <w:right w:w="0" w:type="dxa"/>
        </w:tblCellMar>
        <w:tblLook w:val="0000" w:firstRow="0" w:lastRow="0" w:firstColumn="0" w:lastColumn="0" w:noHBand="0" w:noVBand="0"/>
      </w:tblPr>
      <w:tblGrid>
        <w:gridCol w:w="4770"/>
        <w:gridCol w:w="1723"/>
        <w:gridCol w:w="2568"/>
      </w:tblGrid>
      <w:tr w:rsidR="004C4270" w:rsidRPr="00EE07E6" w14:paraId="05A3C96A" w14:textId="77777777" w:rsidTr="00C550AC">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vAlign w:val="center"/>
          </w:tcPr>
          <w:p w14:paraId="1FBF782C" w14:textId="77777777" w:rsidR="004C4270" w:rsidRPr="00EE07E6" w:rsidRDefault="004C4270" w:rsidP="000C3C8E">
            <w:pPr>
              <w:spacing w:after="0" w:line="240" w:lineRule="auto"/>
              <w:ind w:left="119" w:right="147" w:hanging="11"/>
              <w:jc w:val="center"/>
              <w:rPr>
                <w:rFonts w:asciiTheme="minorHAnsi" w:eastAsia="Calibri" w:hAnsiTheme="minorHAnsi" w:cstheme="minorHAnsi"/>
                <w:b/>
                <w:color w:val="FFFFFF" w:themeColor="background1"/>
                <w:lang w:val="en-IE" w:eastAsia="en-IE"/>
              </w:rPr>
            </w:pPr>
            <w:r w:rsidRPr="00EE07E6">
              <w:rPr>
                <w:rFonts w:asciiTheme="minorHAnsi" w:eastAsia="Calibri" w:hAnsiTheme="minorHAnsi" w:cstheme="minorHAnsi"/>
                <w:b/>
                <w:color w:val="FFFFFF" w:themeColor="background1"/>
                <w:szCs w:val="22"/>
                <w:lang w:val="en-IE" w:eastAsia="en-IE"/>
              </w:rPr>
              <w:t>Award Criterion</w:t>
            </w:r>
            <w:r>
              <w:rPr>
                <w:rFonts w:asciiTheme="minorHAnsi" w:eastAsia="Calibri" w:hAnsiTheme="minorHAnsi" w:cstheme="minorHAnsi"/>
                <w:b/>
                <w:color w:val="FFFFFF" w:themeColor="background1"/>
                <w:szCs w:val="22"/>
                <w:lang w:val="en-IE" w:eastAsia="en-IE"/>
              </w:rPr>
              <w:t xml:space="preserve"> – Service Provision &amp; Management Proposal</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tcPr>
          <w:p w14:paraId="0F71FFA3" w14:textId="77777777" w:rsidR="004C4270" w:rsidRPr="00EE07E6" w:rsidRDefault="004C4270" w:rsidP="000C3C8E">
            <w:pPr>
              <w:spacing w:after="0" w:line="240" w:lineRule="auto"/>
              <w:ind w:left="119" w:right="147" w:hanging="11"/>
              <w:jc w:val="center"/>
              <w:rPr>
                <w:rFonts w:asciiTheme="minorHAnsi" w:eastAsia="Calibri" w:hAnsiTheme="minorHAnsi" w:cstheme="minorHAnsi"/>
                <w:b/>
                <w:color w:val="FFFFFF" w:themeColor="background1"/>
                <w:lang w:val="en-IE" w:eastAsia="en-IE"/>
              </w:rPr>
            </w:pPr>
            <w:r w:rsidRPr="00EE07E6">
              <w:rPr>
                <w:rFonts w:asciiTheme="minorHAnsi" w:eastAsia="Calibri" w:hAnsiTheme="minorHAnsi" w:cstheme="minorHAnsi"/>
                <w:b/>
                <w:color w:val="FFFFFF" w:themeColor="background1"/>
                <w:szCs w:val="22"/>
                <w:lang w:val="en-IE" w:eastAsia="en-IE"/>
              </w:rPr>
              <w:t>Marks (Subtotal)</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tcMar>
              <w:top w:w="0" w:type="dxa"/>
              <w:left w:w="108" w:type="dxa"/>
              <w:bottom w:w="0" w:type="dxa"/>
              <w:right w:w="108" w:type="dxa"/>
            </w:tcMar>
            <w:vAlign w:val="center"/>
          </w:tcPr>
          <w:p w14:paraId="2368C6EA" w14:textId="77777777" w:rsidR="004C4270" w:rsidRPr="00EE07E6" w:rsidRDefault="004C4270" w:rsidP="000C3C8E">
            <w:pPr>
              <w:spacing w:after="0" w:line="240" w:lineRule="auto"/>
              <w:ind w:left="119" w:right="147" w:hanging="11"/>
              <w:jc w:val="center"/>
              <w:rPr>
                <w:rFonts w:asciiTheme="minorHAnsi" w:eastAsia="Calibri" w:hAnsiTheme="minorHAnsi" w:cstheme="minorHAnsi"/>
                <w:b/>
                <w:color w:val="FFFFFF" w:themeColor="background1"/>
                <w:lang w:val="en-IE" w:eastAsia="en-IE"/>
              </w:rPr>
            </w:pPr>
            <w:r w:rsidRPr="00EE07E6">
              <w:rPr>
                <w:rFonts w:asciiTheme="minorHAnsi" w:eastAsia="Calibri" w:hAnsiTheme="minorHAnsi" w:cstheme="minorHAnsi"/>
                <w:b/>
                <w:color w:val="FFFFFF" w:themeColor="background1"/>
                <w:szCs w:val="22"/>
                <w:lang w:val="en-IE" w:eastAsia="en-IE"/>
              </w:rPr>
              <w:t>Minimum Marks</w:t>
            </w:r>
          </w:p>
        </w:tc>
      </w:tr>
      <w:tr w:rsidR="004C4270" w:rsidRPr="00EE07E6" w14:paraId="318D38B7" w14:textId="77777777" w:rsidTr="001453F5">
        <w:trPr>
          <w:trHeight w:val="394"/>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772A924" w14:textId="1B43F2BC" w:rsidR="004C4270" w:rsidRPr="002C163B" w:rsidRDefault="004C4270" w:rsidP="000C3C8E">
            <w:pPr>
              <w:spacing w:after="0" w:line="240" w:lineRule="auto"/>
              <w:ind w:left="108" w:right="145"/>
              <w:rPr>
                <w:rFonts w:asciiTheme="minorHAnsi" w:eastAsia="Calibri" w:hAnsiTheme="minorHAnsi" w:cstheme="minorHAnsi"/>
                <w:bCs/>
                <w:lang w:eastAsia="en-IE"/>
              </w:rPr>
            </w:pPr>
            <w:r w:rsidRPr="002C163B">
              <w:rPr>
                <w:rFonts w:asciiTheme="minorHAnsi" w:eastAsia="Calibri" w:hAnsiTheme="minorHAnsi" w:cstheme="minorHAnsi"/>
                <w:bCs/>
                <w:szCs w:val="22"/>
                <w:lang w:eastAsia="en-IE"/>
              </w:rPr>
              <w:t xml:space="preserve">1.1 </w:t>
            </w:r>
            <w:r w:rsidR="00AE4EE4">
              <w:rPr>
                <w:rFonts w:asciiTheme="minorHAnsi" w:eastAsia="Calibri" w:hAnsiTheme="minorHAnsi" w:cstheme="minorHAnsi"/>
                <w:bCs/>
                <w:szCs w:val="22"/>
                <w:lang w:eastAsia="en-IE"/>
              </w:rPr>
              <w:t>Mobilisation and provision of maintenance</w:t>
            </w:r>
            <w:r w:rsidRPr="002C163B">
              <w:rPr>
                <w:rFonts w:asciiTheme="minorHAnsi" w:eastAsia="Calibri" w:hAnsiTheme="minorHAnsi" w:cstheme="minorHAnsi"/>
                <w:bCs/>
                <w:szCs w:val="22"/>
                <w:lang w:eastAsia="en-IE"/>
              </w:rPr>
              <w:t xml:space="preserve"> </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04CFCEC8" w14:textId="6B327827" w:rsidR="004C4270" w:rsidRPr="002C163B" w:rsidRDefault="00E33E99" w:rsidP="000C3C8E">
            <w:pPr>
              <w:spacing w:after="0" w:line="240" w:lineRule="auto"/>
              <w:ind w:left="118" w:right="145" w:hanging="10"/>
              <w:jc w:val="center"/>
              <w:rPr>
                <w:rFonts w:asciiTheme="minorHAnsi" w:eastAsia="Calibri" w:hAnsiTheme="minorHAnsi" w:cstheme="minorHAnsi"/>
                <w:bCs/>
                <w:lang w:eastAsia="en-IE"/>
              </w:rPr>
            </w:pPr>
            <w:r>
              <w:rPr>
                <w:rFonts w:asciiTheme="minorHAnsi" w:eastAsia="Calibri" w:hAnsiTheme="minorHAnsi" w:cstheme="minorHAnsi"/>
                <w:bCs/>
                <w:szCs w:val="22"/>
                <w:lang w:eastAsia="en-IE"/>
              </w:rPr>
              <w:t>20</w:t>
            </w:r>
            <w:r w:rsidR="004C4270" w:rsidRPr="002C163B">
              <w:rPr>
                <w:rFonts w:asciiTheme="minorHAnsi" w:eastAsia="Calibri" w:hAnsiTheme="minorHAnsi" w:cstheme="minorHAnsi"/>
                <w:bCs/>
                <w:szCs w:val="22"/>
                <w:lang w:eastAsia="en-IE"/>
              </w:rPr>
              <w:t>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333C7625" w14:textId="1FC3B0BE" w:rsidR="004C4270" w:rsidRPr="002C163B" w:rsidRDefault="00E33E99" w:rsidP="000C3C8E">
            <w:pPr>
              <w:spacing w:after="0" w:line="240" w:lineRule="auto"/>
              <w:ind w:left="118" w:right="145" w:hanging="10"/>
              <w:jc w:val="center"/>
              <w:rPr>
                <w:rFonts w:asciiTheme="minorHAnsi" w:eastAsia="Calibri" w:hAnsiTheme="minorHAnsi" w:cstheme="minorBidi"/>
                <w:lang w:eastAsia="en-IE"/>
              </w:rPr>
            </w:pPr>
            <w:r>
              <w:rPr>
                <w:rFonts w:asciiTheme="minorHAnsi" w:eastAsia="Calibri" w:hAnsiTheme="minorHAnsi" w:cstheme="minorBidi"/>
                <w:lang w:eastAsia="en-IE"/>
              </w:rPr>
              <w:t>8</w:t>
            </w:r>
            <w:r w:rsidR="00C719DF" w:rsidRPr="002C163B">
              <w:rPr>
                <w:rFonts w:asciiTheme="minorHAnsi" w:eastAsia="Calibri" w:hAnsiTheme="minorHAnsi" w:cstheme="minorBidi"/>
                <w:lang w:eastAsia="en-IE"/>
              </w:rPr>
              <w:t>0</w:t>
            </w:r>
          </w:p>
        </w:tc>
      </w:tr>
      <w:tr w:rsidR="004C4270" w:rsidRPr="00EE07E6" w14:paraId="11239574" w14:textId="77777777" w:rsidTr="001453F5">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1C5A511" w14:textId="0AB14294" w:rsidR="004C4270" w:rsidRPr="002C163B" w:rsidRDefault="004C4270" w:rsidP="000C3C8E">
            <w:pPr>
              <w:spacing w:after="0" w:line="240" w:lineRule="auto"/>
              <w:ind w:left="118" w:right="145" w:hanging="10"/>
              <w:rPr>
                <w:rFonts w:asciiTheme="minorHAnsi" w:eastAsia="Calibri" w:hAnsiTheme="minorHAnsi" w:cstheme="minorHAnsi"/>
                <w:bCs/>
                <w:szCs w:val="22"/>
                <w:lang w:eastAsia="en-IE"/>
              </w:rPr>
            </w:pPr>
            <w:r w:rsidRPr="002C163B">
              <w:rPr>
                <w:rFonts w:asciiTheme="minorHAnsi" w:eastAsia="Calibri" w:hAnsiTheme="minorHAnsi" w:cstheme="minorHAnsi"/>
                <w:bCs/>
                <w:szCs w:val="22"/>
                <w:lang w:eastAsia="en-IE"/>
              </w:rPr>
              <w:t xml:space="preserve">1.2 </w:t>
            </w:r>
            <w:r w:rsidR="001453F5" w:rsidRPr="002C163B">
              <w:rPr>
                <w:rFonts w:asciiTheme="minorHAnsi" w:eastAsia="Calibri" w:hAnsiTheme="minorHAnsi" w:cstheme="minorHAnsi"/>
                <w:bCs/>
                <w:szCs w:val="22"/>
                <w:lang w:eastAsia="en-IE"/>
              </w:rPr>
              <w:t>Contract Management</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665A35D2" w14:textId="2D61F621" w:rsidR="004C4270" w:rsidRPr="002C163B" w:rsidRDefault="004C4270" w:rsidP="000C3C8E">
            <w:pPr>
              <w:spacing w:after="0" w:line="240" w:lineRule="auto"/>
              <w:ind w:left="118" w:right="145" w:hanging="10"/>
              <w:jc w:val="center"/>
              <w:rPr>
                <w:rFonts w:asciiTheme="minorHAnsi" w:eastAsia="Calibri" w:hAnsiTheme="minorHAnsi" w:cstheme="minorHAnsi"/>
                <w:bCs/>
                <w:szCs w:val="22"/>
                <w:lang w:eastAsia="en-IE"/>
              </w:rPr>
            </w:pPr>
            <w:r w:rsidRPr="002C163B">
              <w:rPr>
                <w:rFonts w:asciiTheme="minorHAnsi" w:eastAsia="Calibri" w:hAnsiTheme="minorHAnsi" w:cstheme="minorHAnsi"/>
                <w:bCs/>
                <w:szCs w:val="22"/>
                <w:lang w:eastAsia="en-IE"/>
              </w:rPr>
              <w:t>1</w:t>
            </w:r>
            <w:r w:rsidR="00E33E99">
              <w:rPr>
                <w:rFonts w:asciiTheme="minorHAnsi" w:eastAsia="Calibri" w:hAnsiTheme="minorHAnsi" w:cstheme="minorHAnsi"/>
                <w:bCs/>
                <w:szCs w:val="22"/>
                <w:lang w:eastAsia="en-IE"/>
              </w:rPr>
              <w:t>0</w:t>
            </w:r>
            <w:r w:rsidRPr="002C163B">
              <w:rPr>
                <w:rFonts w:asciiTheme="minorHAnsi" w:eastAsia="Calibri" w:hAnsiTheme="minorHAnsi" w:cstheme="minorHAnsi"/>
                <w:bCs/>
                <w:szCs w:val="22"/>
                <w:lang w:eastAsia="en-IE"/>
              </w:rPr>
              <w:t>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2DCF9F6B" w14:textId="10DDB7C1" w:rsidR="004C4270" w:rsidRPr="002C163B" w:rsidRDefault="00E33E99" w:rsidP="000C3C8E">
            <w:pPr>
              <w:spacing w:after="0" w:line="240" w:lineRule="auto"/>
              <w:ind w:left="118" w:right="145" w:hanging="10"/>
              <w:jc w:val="center"/>
              <w:rPr>
                <w:rFonts w:asciiTheme="minorHAnsi" w:eastAsia="Calibri" w:hAnsiTheme="minorHAnsi" w:cstheme="minorBidi"/>
                <w:lang w:eastAsia="en-IE"/>
              </w:rPr>
            </w:pPr>
            <w:r>
              <w:rPr>
                <w:rFonts w:asciiTheme="minorHAnsi" w:eastAsia="Calibri" w:hAnsiTheme="minorHAnsi" w:cstheme="minorBidi"/>
                <w:lang w:eastAsia="en-IE"/>
              </w:rPr>
              <w:t>4</w:t>
            </w:r>
            <w:r w:rsidR="00C719DF" w:rsidRPr="002C163B">
              <w:rPr>
                <w:rFonts w:asciiTheme="minorHAnsi" w:eastAsia="Calibri" w:hAnsiTheme="minorHAnsi" w:cstheme="minorBidi"/>
                <w:lang w:eastAsia="en-IE"/>
              </w:rPr>
              <w:t>0</w:t>
            </w:r>
          </w:p>
        </w:tc>
      </w:tr>
      <w:tr w:rsidR="004C4270" w:rsidRPr="00EE07E6" w14:paraId="79844335" w14:textId="77777777" w:rsidTr="001453F5">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D2944DB" w14:textId="1D09C44B" w:rsidR="004C4270" w:rsidRPr="002C163B" w:rsidRDefault="004C4270" w:rsidP="000C3C8E">
            <w:pPr>
              <w:spacing w:after="0" w:line="240" w:lineRule="auto"/>
              <w:ind w:left="118" w:right="145" w:hanging="10"/>
              <w:rPr>
                <w:rFonts w:asciiTheme="minorHAnsi" w:eastAsia="Calibri" w:hAnsiTheme="minorHAnsi" w:cstheme="minorHAnsi"/>
                <w:bCs/>
                <w:lang w:eastAsia="en-IE"/>
              </w:rPr>
            </w:pPr>
            <w:r w:rsidRPr="002C163B">
              <w:rPr>
                <w:rFonts w:asciiTheme="minorHAnsi" w:eastAsia="Calibri" w:hAnsiTheme="minorHAnsi" w:cstheme="minorHAnsi"/>
                <w:bCs/>
                <w:szCs w:val="22"/>
                <w:lang w:eastAsia="en-IE"/>
              </w:rPr>
              <w:t xml:space="preserve">1.3 </w:t>
            </w:r>
            <w:r w:rsidR="001453F5" w:rsidRPr="002C163B">
              <w:rPr>
                <w:rFonts w:asciiTheme="minorHAnsi" w:eastAsia="Calibri" w:hAnsiTheme="minorHAnsi" w:cstheme="minorHAnsi"/>
                <w:bCs/>
                <w:szCs w:val="22"/>
                <w:lang w:eastAsia="en-IE"/>
              </w:rPr>
              <w:t>Q</w:t>
            </w:r>
            <w:r w:rsidR="001453F5" w:rsidRPr="002C163B">
              <w:rPr>
                <w:rFonts w:eastAsia="Calibri"/>
                <w:bCs/>
                <w:szCs w:val="22"/>
                <w:lang w:eastAsia="en-IE"/>
              </w:rPr>
              <w:t>uality of Environmental Considerations Proposal</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5343447F" w14:textId="77777777" w:rsidR="004C4270" w:rsidRPr="002C163B" w:rsidRDefault="004C4270" w:rsidP="000C3C8E">
            <w:pPr>
              <w:spacing w:after="0" w:line="240" w:lineRule="auto"/>
              <w:ind w:left="118" w:right="145" w:hanging="10"/>
              <w:jc w:val="center"/>
              <w:rPr>
                <w:rFonts w:asciiTheme="minorHAnsi" w:eastAsia="Calibri" w:hAnsiTheme="minorHAnsi" w:cstheme="minorHAnsi"/>
                <w:bCs/>
                <w:lang w:eastAsia="en-IE"/>
              </w:rPr>
            </w:pPr>
            <w:r w:rsidRPr="002C163B">
              <w:rPr>
                <w:rFonts w:asciiTheme="minorHAnsi" w:eastAsia="Calibri" w:hAnsiTheme="minorHAnsi" w:cstheme="minorHAnsi"/>
                <w:bCs/>
                <w:szCs w:val="22"/>
                <w:lang w:eastAsia="en-IE"/>
              </w:rPr>
              <w:t>100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6A7AC27" w14:textId="2FAA8FBD" w:rsidR="004C4270" w:rsidRPr="002C163B" w:rsidRDefault="00C719DF" w:rsidP="000C3C8E">
            <w:pPr>
              <w:spacing w:after="0" w:line="240" w:lineRule="auto"/>
              <w:ind w:left="118" w:right="145" w:hanging="10"/>
              <w:jc w:val="center"/>
              <w:rPr>
                <w:rFonts w:asciiTheme="minorHAnsi" w:eastAsia="Calibri" w:hAnsiTheme="minorHAnsi" w:cstheme="minorBidi"/>
                <w:lang w:eastAsia="en-IE"/>
              </w:rPr>
            </w:pPr>
            <w:r w:rsidRPr="002C163B">
              <w:rPr>
                <w:rFonts w:asciiTheme="minorHAnsi" w:eastAsia="Calibri" w:hAnsiTheme="minorHAnsi" w:cstheme="minorBidi"/>
                <w:lang w:eastAsia="en-IE"/>
              </w:rPr>
              <w:t>4</w:t>
            </w:r>
            <w:r w:rsidR="004C4270" w:rsidRPr="002C163B">
              <w:rPr>
                <w:rFonts w:asciiTheme="minorHAnsi" w:eastAsia="Calibri" w:hAnsiTheme="minorHAnsi" w:cstheme="minorBidi"/>
                <w:lang w:eastAsia="en-IE"/>
              </w:rPr>
              <w:t>0</w:t>
            </w:r>
          </w:p>
        </w:tc>
      </w:tr>
      <w:tr w:rsidR="004C4270" w:rsidRPr="00D963FC" w14:paraId="197CA55D" w14:textId="77777777" w:rsidTr="00C550AC">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vAlign w:val="center"/>
          </w:tcPr>
          <w:p w14:paraId="5B9AB31E" w14:textId="77777777" w:rsidR="004C4270" w:rsidRPr="00974114" w:rsidRDefault="004C4270" w:rsidP="000C3C8E">
            <w:pPr>
              <w:spacing w:after="0" w:line="240" w:lineRule="auto"/>
              <w:ind w:left="118" w:right="145" w:hanging="10"/>
              <w:rPr>
                <w:rFonts w:asciiTheme="minorHAnsi" w:eastAsia="Calibri" w:hAnsiTheme="minorHAnsi" w:cstheme="minorHAnsi"/>
                <w:b/>
                <w:color w:val="FFFFFF" w:themeColor="background1"/>
                <w:lang w:eastAsia="en-IE"/>
              </w:rPr>
            </w:pPr>
            <w:r w:rsidRPr="00974114">
              <w:rPr>
                <w:rFonts w:asciiTheme="minorHAnsi" w:eastAsia="Calibri" w:hAnsiTheme="minorHAnsi" w:cstheme="minorHAnsi"/>
                <w:b/>
                <w:color w:val="FFFFFF" w:themeColor="background1"/>
                <w:szCs w:val="22"/>
                <w:lang w:eastAsia="en-IE"/>
              </w:rPr>
              <w:t>Total Marks for Award Criterion</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tcPr>
          <w:p w14:paraId="58D65A31" w14:textId="0D1DFA68" w:rsidR="004C4270" w:rsidRPr="00974114" w:rsidRDefault="00C719DF" w:rsidP="000C3C8E">
            <w:pPr>
              <w:spacing w:after="0" w:line="240" w:lineRule="auto"/>
              <w:ind w:left="118" w:right="145" w:hanging="10"/>
              <w:jc w:val="center"/>
              <w:rPr>
                <w:rFonts w:asciiTheme="minorHAnsi" w:eastAsia="Calibri" w:hAnsiTheme="minorHAnsi" w:cstheme="minorHAnsi"/>
                <w:b/>
                <w:color w:val="FFFFFF" w:themeColor="background1"/>
                <w:sz w:val="24"/>
                <w:lang w:eastAsia="en-IE"/>
              </w:rPr>
            </w:pPr>
            <w:r>
              <w:rPr>
                <w:rFonts w:asciiTheme="minorHAnsi" w:eastAsia="Calibri" w:hAnsiTheme="minorHAnsi" w:cstheme="minorHAnsi"/>
                <w:b/>
                <w:color w:val="FFFFFF" w:themeColor="background1"/>
                <w:sz w:val="24"/>
                <w:lang w:eastAsia="en-IE"/>
              </w:rPr>
              <w:t>4</w:t>
            </w:r>
            <w:r w:rsidR="004C4270" w:rsidRPr="00974114">
              <w:rPr>
                <w:rFonts w:asciiTheme="minorHAnsi" w:eastAsia="Calibri" w:hAnsiTheme="minorHAnsi" w:cstheme="minorHAnsi"/>
                <w:b/>
                <w:color w:val="FFFFFF" w:themeColor="background1"/>
                <w:sz w:val="24"/>
                <w:lang w:eastAsia="en-IE"/>
              </w:rPr>
              <w:t>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tcMar>
              <w:top w:w="0" w:type="dxa"/>
              <w:left w:w="108" w:type="dxa"/>
              <w:bottom w:w="0" w:type="dxa"/>
              <w:right w:w="108" w:type="dxa"/>
            </w:tcMar>
            <w:vAlign w:val="center"/>
          </w:tcPr>
          <w:p w14:paraId="324EF0E7" w14:textId="77777777" w:rsidR="004C4270" w:rsidRPr="00974114" w:rsidRDefault="004C4270" w:rsidP="000C3C8E">
            <w:pPr>
              <w:spacing w:after="0" w:line="240" w:lineRule="auto"/>
              <w:ind w:left="118" w:right="145" w:hanging="10"/>
              <w:jc w:val="center"/>
              <w:rPr>
                <w:rFonts w:asciiTheme="minorHAnsi" w:eastAsia="Calibri" w:hAnsiTheme="minorHAnsi" w:cstheme="minorHAnsi"/>
                <w:b/>
                <w:color w:val="FFFFFF" w:themeColor="background1"/>
                <w:sz w:val="24"/>
                <w:lang w:eastAsia="en-IE"/>
              </w:rPr>
            </w:pPr>
          </w:p>
        </w:tc>
      </w:tr>
      <w:tr w:rsidR="004C4270" w:rsidRPr="00D963FC" w14:paraId="4BBD6646" w14:textId="77777777" w:rsidTr="001453F5">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vAlign w:val="center"/>
          </w:tcPr>
          <w:p w14:paraId="5DE09349" w14:textId="77777777" w:rsidR="004C4270" w:rsidRPr="00974114" w:rsidRDefault="004C4270" w:rsidP="000C3C8E">
            <w:pPr>
              <w:spacing w:after="0" w:line="240" w:lineRule="auto"/>
              <w:ind w:left="118" w:right="145" w:hanging="10"/>
              <w:rPr>
                <w:rFonts w:asciiTheme="minorHAnsi" w:eastAsia="Calibri" w:hAnsiTheme="minorHAnsi" w:cstheme="minorHAnsi"/>
                <w:b/>
                <w:color w:val="FFFFFF" w:themeColor="background1"/>
                <w:lang w:eastAsia="en-IE"/>
              </w:rPr>
            </w:pPr>
            <w:r w:rsidRPr="00974114">
              <w:rPr>
                <w:rFonts w:asciiTheme="minorHAnsi" w:eastAsia="Calibri" w:hAnsiTheme="minorHAnsi" w:cstheme="minorHAnsi"/>
                <w:bCs/>
                <w:szCs w:val="22"/>
                <w:lang w:eastAsia="en-IE"/>
              </w:rPr>
              <w:t>Cost</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Pr>
          <w:p w14:paraId="0B7F41B2" w14:textId="1DAA297E" w:rsidR="004C4270" w:rsidRPr="00974114" w:rsidRDefault="00C719DF" w:rsidP="000C3C8E">
            <w:pPr>
              <w:spacing w:after="0" w:line="240" w:lineRule="auto"/>
              <w:ind w:left="118" w:right="145" w:hanging="10"/>
              <w:jc w:val="center"/>
              <w:rPr>
                <w:rFonts w:asciiTheme="minorHAnsi" w:eastAsia="Calibri" w:hAnsiTheme="minorHAnsi" w:cstheme="minorHAnsi"/>
                <w:bCs/>
                <w:lang w:eastAsia="en-IE"/>
              </w:rPr>
            </w:pPr>
            <w:r>
              <w:rPr>
                <w:rFonts w:asciiTheme="minorHAnsi" w:eastAsia="Calibri" w:hAnsiTheme="minorHAnsi" w:cstheme="minorHAnsi"/>
                <w:bCs/>
                <w:szCs w:val="22"/>
                <w:lang w:eastAsia="en-IE"/>
              </w:rPr>
              <w:t>6</w:t>
            </w:r>
            <w:r w:rsidR="004C4270" w:rsidRPr="00974114">
              <w:rPr>
                <w:rFonts w:asciiTheme="minorHAnsi" w:eastAsia="Calibri" w:hAnsiTheme="minorHAnsi" w:cstheme="minorHAnsi"/>
                <w:bCs/>
                <w:szCs w:val="22"/>
                <w:lang w:eastAsia="en-IE"/>
              </w:rPr>
              <w:t>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2C080BE7" w14:textId="77777777" w:rsidR="004C4270" w:rsidRPr="00974114" w:rsidRDefault="004C4270" w:rsidP="000C3C8E">
            <w:pPr>
              <w:spacing w:after="0" w:line="240" w:lineRule="auto"/>
              <w:ind w:left="118" w:right="145" w:hanging="10"/>
              <w:jc w:val="center"/>
              <w:rPr>
                <w:rFonts w:asciiTheme="minorHAnsi" w:eastAsia="Calibri" w:hAnsiTheme="minorHAnsi" w:cstheme="minorHAnsi"/>
                <w:bCs/>
                <w:lang w:eastAsia="en-IE"/>
              </w:rPr>
            </w:pPr>
            <w:r w:rsidRPr="00974114">
              <w:rPr>
                <w:rFonts w:asciiTheme="minorHAnsi" w:eastAsia="Calibri" w:hAnsiTheme="minorHAnsi" w:cstheme="minorHAnsi"/>
                <w:bCs/>
                <w:szCs w:val="22"/>
                <w:lang w:eastAsia="en-IE"/>
              </w:rPr>
              <w:t>N/A</w:t>
            </w:r>
          </w:p>
        </w:tc>
      </w:tr>
      <w:tr w:rsidR="004C4270" w:rsidRPr="00D963FC" w14:paraId="67D13BE6" w14:textId="77777777" w:rsidTr="00C550AC">
        <w:trPr>
          <w:trHeight w:val="340"/>
        </w:trPr>
        <w:tc>
          <w:tcPr>
            <w:tcW w:w="2632"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vAlign w:val="center"/>
          </w:tcPr>
          <w:p w14:paraId="3C095E9A" w14:textId="77777777" w:rsidR="004C4270" w:rsidRPr="00974114" w:rsidRDefault="004C4270" w:rsidP="000C3C8E">
            <w:pPr>
              <w:spacing w:after="0" w:line="240" w:lineRule="auto"/>
              <w:ind w:left="118" w:right="145" w:hanging="10"/>
              <w:rPr>
                <w:rFonts w:asciiTheme="minorHAnsi" w:eastAsia="Calibri" w:hAnsiTheme="minorHAnsi" w:cstheme="minorHAnsi"/>
                <w:b/>
                <w:color w:val="FFFFFF" w:themeColor="background1"/>
                <w:lang w:eastAsia="en-IE"/>
              </w:rPr>
            </w:pPr>
            <w:r w:rsidRPr="00974114">
              <w:rPr>
                <w:rFonts w:asciiTheme="minorHAnsi" w:eastAsia="Calibri" w:hAnsiTheme="minorHAnsi" w:cstheme="minorHAnsi"/>
                <w:b/>
                <w:color w:val="FFFFFF" w:themeColor="background1"/>
                <w:szCs w:val="22"/>
                <w:lang w:eastAsia="en-IE"/>
              </w:rPr>
              <w:t>Total Marks</w:t>
            </w:r>
          </w:p>
        </w:tc>
        <w:tc>
          <w:tcPr>
            <w:tcW w:w="951"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tcPr>
          <w:p w14:paraId="4E7F053F" w14:textId="77777777" w:rsidR="004C4270" w:rsidRPr="00974114" w:rsidRDefault="004C4270" w:rsidP="000C3C8E">
            <w:pPr>
              <w:spacing w:after="0" w:line="240" w:lineRule="auto"/>
              <w:ind w:left="118" w:right="145" w:hanging="10"/>
              <w:jc w:val="center"/>
              <w:rPr>
                <w:rFonts w:asciiTheme="minorHAnsi" w:eastAsia="Calibri" w:hAnsiTheme="minorHAnsi" w:cstheme="minorHAnsi"/>
                <w:b/>
                <w:color w:val="FFFFFF" w:themeColor="background1"/>
                <w:sz w:val="24"/>
                <w:lang w:eastAsia="en-IE"/>
              </w:rPr>
            </w:pPr>
            <w:r w:rsidRPr="00974114">
              <w:rPr>
                <w:rFonts w:asciiTheme="minorHAnsi" w:eastAsia="Calibri" w:hAnsiTheme="minorHAnsi" w:cstheme="minorHAnsi"/>
                <w:b/>
                <w:color w:val="FFFFFF" w:themeColor="background1"/>
                <w:sz w:val="24"/>
                <w:lang w:eastAsia="en-IE"/>
              </w:rPr>
              <w:t>1000</w:t>
            </w:r>
          </w:p>
        </w:tc>
        <w:tc>
          <w:tcPr>
            <w:tcW w:w="1417" w:type="pct"/>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70C0"/>
            <w:tcMar>
              <w:top w:w="0" w:type="dxa"/>
              <w:left w:w="108" w:type="dxa"/>
              <w:bottom w:w="0" w:type="dxa"/>
              <w:right w:w="108" w:type="dxa"/>
            </w:tcMar>
            <w:vAlign w:val="center"/>
          </w:tcPr>
          <w:p w14:paraId="79F930C7" w14:textId="77777777" w:rsidR="004C4270" w:rsidRPr="00974114" w:rsidRDefault="004C4270" w:rsidP="000C3C8E">
            <w:pPr>
              <w:spacing w:after="0" w:line="240" w:lineRule="auto"/>
              <w:ind w:left="118" w:right="145" w:hanging="10"/>
              <w:jc w:val="center"/>
              <w:rPr>
                <w:rFonts w:asciiTheme="minorHAnsi" w:eastAsia="Calibri" w:hAnsiTheme="minorHAnsi" w:cstheme="minorHAnsi"/>
                <w:b/>
                <w:color w:val="FFFFFF" w:themeColor="background1"/>
                <w:sz w:val="24"/>
                <w:lang w:eastAsia="en-IE"/>
              </w:rPr>
            </w:pPr>
          </w:p>
        </w:tc>
      </w:tr>
    </w:tbl>
    <w:p w14:paraId="40B3E98A" w14:textId="77777777" w:rsidR="001453F5" w:rsidRDefault="001453F5" w:rsidP="004C4270">
      <w:pPr>
        <w:spacing w:after="0"/>
        <w:rPr>
          <w:rFonts w:asciiTheme="minorHAnsi" w:hAnsiTheme="minorHAnsi" w:cstheme="minorHAnsi"/>
          <w:b/>
          <w:bCs/>
        </w:rPr>
      </w:pPr>
    </w:p>
    <w:p w14:paraId="60F3DF43" w14:textId="1ABC3116" w:rsidR="004C4270" w:rsidRPr="00FB0CDA" w:rsidRDefault="004C4270" w:rsidP="004C4270">
      <w:pPr>
        <w:spacing w:after="0"/>
        <w:rPr>
          <w:rFonts w:asciiTheme="minorHAnsi" w:hAnsiTheme="minorHAnsi" w:cstheme="minorHAnsi"/>
          <w:b/>
          <w:bCs/>
        </w:rPr>
      </w:pPr>
      <w:r w:rsidRPr="00FB0CDA">
        <w:rPr>
          <w:rFonts w:asciiTheme="minorHAnsi" w:hAnsiTheme="minorHAnsi" w:cstheme="minorHAnsi"/>
          <w:b/>
          <w:bCs/>
        </w:rPr>
        <w:t>Costs</w:t>
      </w:r>
    </w:p>
    <w:p w14:paraId="06C8FF16" w14:textId="77777777" w:rsidR="004C4270" w:rsidRDefault="004C4270" w:rsidP="004C4270">
      <w:pPr>
        <w:spacing w:after="0"/>
        <w:rPr>
          <w:rFonts w:asciiTheme="minorHAnsi" w:hAnsiTheme="minorHAnsi" w:cstheme="minorHAnsi"/>
        </w:rPr>
      </w:pPr>
      <w:r w:rsidRPr="00D963FC">
        <w:rPr>
          <w:rFonts w:asciiTheme="minorHAnsi" w:hAnsiTheme="minorHAnsi" w:cstheme="minorHAnsi"/>
        </w:rPr>
        <w:t xml:space="preserve">It should be noted that the Department will use a standard formula for inverse proportionality to calculate the marks in respect of ‘Proposed Cost of Providing Services’, whereby maximum marks are awarded to the lowest priced proposal and costs of the remaining Tenders are expressed as a percentage of the lowest priced Tender. </w:t>
      </w:r>
    </w:p>
    <w:p w14:paraId="67EE9820" w14:textId="77777777" w:rsidR="004C4270" w:rsidRDefault="004C4270" w:rsidP="004C4270">
      <w:pPr>
        <w:spacing w:after="0"/>
        <w:rPr>
          <w:rFonts w:asciiTheme="minorHAnsi" w:hAnsiTheme="minorHAnsi" w:cstheme="minorHAnsi"/>
        </w:rPr>
      </w:pPr>
    </w:p>
    <w:p w14:paraId="474EF91D" w14:textId="18DC0ECB" w:rsidR="004C4270" w:rsidRDefault="004C4270" w:rsidP="004C4270">
      <w:pPr>
        <w:spacing w:after="0"/>
        <w:rPr>
          <w:rFonts w:asciiTheme="minorHAnsi" w:hAnsiTheme="minorHAnsi" w:cstheme="minorHAnsi"/>
        </w:rPr>
      </w:pPr>
      <w:r w:rsidRPr="00D963FC">
        <w:rPr>
          <w:rFonts w:asciiTheme="minorHAnsi" w:hAnsiTheme="minorHAnsi" w:cstheme="minorHAnsi"/>
        </w:rPr>
        <w:t xml:space="preserve">The lowest </w:t>
      </w:r>
      <w:r w:rsidRPr="00974114">
        <w:rPr>
          <w:rFonts w:asciiTheme="minorHAnsi" w:hAnsiTheme="minorHAnsi" w:cstheme="minorHAnsi"/>
        </w:rPr>
        <w:t xml:space="preserve">total cost tender that also meets </w:t>
      </w:r>
      <w:r w:rsidR="00AE4EE4" w:rsidRPr="00974114">
        <w:rPr>
          <w:rFonts w:asciiTheme="minorHAnsi" w:hAnsiTheme="minorHAnsi" w:cstheme="minorHAnsi"/>
        </w:rPr>
        <w:t>all</w:t>
      </w:r>
      <w:r w:rsidRPr="00974114">
        <w:rPr>
          <w:rFonts w:asciiTheme="minorHAnsi" w:hAnsiTheme="minorHAnsi" w:cstheme="minorHAnsi"/>
        </w:rPr>
        <w:t xml:space="preserve"> the minimum requirements of the qualitative award criteria will receive the maximum score of </w:t>
      </w:r>
      <w:r w:rsidR="002C163B">
        <w:rPr>
          <w:rFonts w:asciiTheme="minorHAnsi" w:hAnsiTheme="minorHAnsi" w:cstheme="minorHAnsi"/>
        </w:rPr>
        <w:t>6</w:t>
      </w:r>
      <w:r w:rsidRPr="00974114">
        <w:rPr>
          <w:rFonts w:asciiTheme="minorHAnsi" w:hAnsiTheme="minorHAnsi" w:cstheme="minorHAnsi"/>
        </w:rPr>
        <w:t>00 marks under this criterion.</w:t>
      </w:r>
      <w:r w:rsidRPr="00D963FC">
        <w:rPr>
          <w:rFonts w:asciiTheme="minorHAnsi" w:hAnsiTheme="minorHAnsi" w:cstheme="minorHAnsi"/>
        </w:rPr>
        <w:t xml:space="preserve"> </w:t>
      </w:r>
    </w:p>
    <w:p w14:paraId="3BB7A02F" w14:textId="77777777" w:rsidR="004C4270" w:rsidRPr="00FB0CDA" w:rsidRDefault="004C4270" w:rsidP="004C4270">
      <w:pPr>
        <w:spacing w:after="0"/>
        <w:rPr>
          <w:rFonts w:asciiTheme="minorHAnsi" w:hAnsiTheme="minorHAnsi" w:cstheme="minorHAnsi"/>
          <w:b/>
          <w:bCs/>
        </w:rPr>
      </w:pPr>
    </w:p>
    <w:p w14:paraId="0E88EBF7" w14:textId="77777777" w:rsidR="004C4270" w:rsidRPr="00FB0CDA" w:rsidRDefault="004C4270" w:rsidP="004C4270">
      <w:pPr>
        <w:spacing w:after="0"/>
        <w:rPr>
          <w:rFonts w:asciiTheme="minorHAnsi" w:hAnsiTheme="minorHAnsi" w:cstheme="minorHAnsi"/>
          <w:b/>
          <w:bCs/>
        </w:rPr>
      </w:pPr>
      <w:r>
        <w:rPr>
          <w:rFonts w:asciiTheme="minorHAnsi" w:hAnsiTheme="minorHAnsi" w:cstheme="minorHAnsi"/>
          <w:b/>
          <w:bCs/>
        </w:rPr>
        <w:t>Award of Contract</w:t>
      </w:r>
    </w:p>
    <w:p w14:paraId="35D121BF" w14:textId="77777777" w:rsidR="004C4270" w:rsidRDefault="004C4270" w:rsidP="004C4270">
      <w:pPr>
        <w:spacing w:after="0"/>
        <w:rPr>
          <w:rFonts w:asciiTheme="minorHAnsi" w:hAnsiTheme="minorHAnsi" w:cstheme="minorHAnsi"/>
        </w:rPr>
      </w:pPr>
      <w:r w:rsidRPr="00D963FC">
        <w:rPr>
          <w:rFonts w:asciiTheme="minorHAnsi" w:hAnsiTheme="minorHAnsi" w:cstheme="minorHAnsi"/>
        </w:rPr>
        <w:t xml:space="preserve">If for any reason it is not possible to award a contract to a designated successful Tenderer emerging from this competition, the Department reserves the right to award the contract to the next highest scoring Tenderer on the basis of the same terms tendered by that party at any time during the </w:t>
      </w:r>
      <w:r w:rsidRPr="00D963FC">
        <w:rPr>
          <w:rFonts w:asciiTheme="minorHAnsi" w:hAnsiTheme="minorHAnsi" w:cstheme="minorHAnsi"/>
        </w:rPr>
        <w:lastRenderedPageBreak/>
        <w:t>tender validity period without reopening the competition. This shall be without prejudice to the Department to cancel this competitive process and/or initiate a new contract award procedure at its sole discretion. At its absolute discretion, the Department may elect to terminate the procurement process at any time and /or initiate a new contract award procedure at its sole discretion.</w:t>
      </w:r>
    </w:p>
    <w:p w14:paraId="33086D03" w14:textId="77777777" w:rsidR="004C4270" w:rsidRPr="00BB11B5" w:rsidRDefault="004C4270" w:rsidP="004C4270">
      <w:pPr>
        <w:spacing w:after="0"/>
        <w:rPr>
          <w:rFonts w:asciiTheme="minorHAnsi" w:hAnsiTheme="minorHAnsi" w:cstheme="minorHAnsi"/>
        </w:rPr>
      </w:pPr>
    </w:p>
    <w:p w14:paraId="4062B5DE" w14:textId="77777777" w:rsidR="004C4270" w:rsidRDefault="004C4270" w:rsidP="004C4270">
      <w:pPr>
        <w:spacing w:after="0"/>
        <w:rPr>
          <w:rFonts w:asciiTheme="minorHAnsi" w:hAnsiTheme="minorHAnsi" w:cstheme="minorHAnsi"/>
          <w:b/>
          <w:bCs/>
        </w:rPr>
      </w:pPr>
      <w:r w:rsidRPr="00BB11B5">
        <w:rPr>
          <w:rFonts w:asciiTheme="minorHAnsi" w:hAnsiTheme="minorHAnsi" w:cstheme="minorHAnsi"/>
          <w:b/>
          <w:bCs/>
        </w:rPr>
        <w:t xml:space="preserve">The scores of the other valid tenders will be calculated by using the formula in </w:t>
      </w:r>
      <w:r w:rsidRPr="00BB11B5">
        <w:rPr>
          <w:rFonts w:asciiTheme="minorHAnsi" w:hAnsiTheme="minorHAnsi" w:cstheme="minorHAnsi"/>
          <w:b/>
          <w:bCs/>
          <w:i/>
          <w:iCs/>
        </w:rPr>
        <w:t>Table B</w:t>
      </w:r>
      <w:r w:rsidRPr="00BB11B5">
        <w:rPr>
          <w:rFonts w:asciiTheme="minorHAnsi" w:hAnsiTheme="minorHAnsi" w:cstheme="minorHAnsi"/>
          <w:b/>
          <w:bCs/>
        </w:rPr>
        <w:t>:</w:t>
      </w:r>
      <w:r>
        <w:rPr>
          <w:rFonts w:asciiTheme="minorHAnsi" w:hAnsiTheme="minorHAnsi" w:cstheme="minorHAnsi"/>
          <w:b/>
          <w:bCs/>
        </w:rPr>
        <w:t xml:space="preserve"> </w:t>
      </w:r>
    </w:p>
    <w:p w14:paraId="4C34B772" w14:textId="77777777" w:rsidR="004C4270" w:rsidRDefault="004C4270" w:rsidP="004C4270">
      <w:pPr>
        <w:spacing w:after="0"/>
        <w:rPr>
          <w:rFonts w:asciiTheme="minorHAnsi" w:hAnsiTheme="minorHAnsi" w:cstheme="minorHAnsi"/>
          <w:b/>
          <w:bCs/>
        </w:rPr>
      </w:pPr>
    </w:p>
    <w:p w14:paraId="2E84E195" w14:textId="77777777" w:rsidR="004C4270" w:rsidRDefault="004C4270" w:rsidP="004C4270">
      <w:pPr>
        <w:spacing w:after="0"/>
        <w:rPr>
          <w:rFonts w:asciiTheme="minorHAnsi" w:hAnsiTheme="minorHAnsi" w:cstheme="minorHAnsi"/>
          <w:b/>
          <w:bCs/>
        </w:rPr>
      </w:pPr>
    </w:p>
    <w:p w14:paraId="28204B87" w14:textId="1D6E60D1" w:rsidR="004C4270" w:rsidRPr="00BB11B5" w:rsidRDefault="004C4270" w:rsidP="004C4270">
      <w:pPr>
        <w:spacing w:after="0"/>
        <w:rPr>
          <w:rFonts w:asciiTheme="minorHAnsi" w:hAnsiTheme="minorHAnsi" w:cstheme="minorHAnsi"/>
          <w:b/>
          <w:bCs/>
          <w:u w:val="single"/>
        </w:rPr>
      </w:pPr>
      <w:r w:rsidRPr="00BB11B5">
        <w:rPr>
          <w:rFonts w:asciiTheme="minorHAnsi" w:hAnsiTheme="minorHAnsi" w:cstheme="minorHAnsi"/>
          <w:b/>
          <w:bCs/>
          <w:u w:val="single"/>
        </w:rPr>
        <w:t>Table B:</w:t>
      </w:r>
    </w:p>
    <w:p w14:paraId="79FE347C" w14:textId="77777777" w:rsidR="004C4270" w:rsidRPr="00BB11B5" w:rsidRDefault="004C4270" w:rsidP="004C4270">
      <w:pPr>
        <w:spacing w:after="0"/>
        <w:rPr>
          <w:rFonts w:asciiTheme="minorHAnsi" w:hAnsiTheme="minorHAnsi" w:cstheme="minorHAnsi"/>
          <w:b/>
          <w:bCs/>
          <w:u w:val="single"/>
        </w:rPr>
      </w:pPr>
    </w:p>
    <w:tbl>
      <w:tblPr>
        <w:tblW w:w="8217" w:type="dxa"/>
        <w:tblLook w:val="04A0" w:firstRow="1" w:lastRow="0" w:firstColumn="1" w:lastColumn="0" w:noHBand="0" w:noVBand="1"/>
      </w:tblPr>
      <w:tblGrid>
        <w:gridCol w:w="1709"/>
        <w:gridCol w:w="689"/>
        <w:gridCol w:w="3256"/>
        <w:gridCol w:w="675"/>
        <w:gridCol w:w="1888"/>
      </w:tblGrid>
      <w:tr w:rsidR="004C4270" w:rsidRPr="00BB11B5" w14:paraId="686E0925" w14:textId="77777777" w:rsidTr="004B5B8B">
        <w:trPr>
          <w:trHeight w:val="247"/>
        </w:trPr>
        <w:tc>
          <w:tcPr>
            <w:tcW w:w="1709" w:type="dxa"/>
            <w:vMerge w:val="restart"/>
            <w:tcBorders>
              <w:top w:val="single" w:sz="4" w:space="0" w:color="235D64"/>
              <w:left w:val="single" w:sz="4" w:space="0" w:color="235D64"/>
              <w:bottom w:val="single" w:sz="8" w:space="0" w:color="000000" w:themeColor="text1"/>
              <w:right w:val="nil"/>
            </w:tcBorders>
            <w:shd w:val="clear" w:color="auto" w:fill="0070C0"/>
            <w:noWrap/>
            <w:vAlign w:val="center"/>
            <w:hideMark/>
          </w:tcPr>
          <w:p w14:paraId="28306CF6" w14:textId="77777777" w:rsidR="004C4270" w:rsidRPr="00BB11B5" w:rsidRDefault="004C4270" w:rsidP="000C3C8E">
            <w:pPr>
              <w:spacing w:line="360" w:lineRule="auto"/>
              <w:ind w:firstLine="161"/>
              <w:jc w:val="center"/>
              <w:rPr>
                <w:rFonts w:asciiTheme="minorHAnsi" w:eastAsia="Calibri" w:hAnsiTheme="minorHAnsi" w:cstheme="minorHAnsi"/>
                <w:b/>
                <w:bCs/>
                <w:color w:val="FFFFFF"/>
                <w:lang w:val="en-IE" w:eastAsia="en-IE"/>
              </w:rPr>
            </w:pPr>
            <w:r w:rsidRPr="00BB11B5">
              <w:rPr>
                <w:rFonts w:asciiTheme="minorHAnsi" w:eastAsia="Calibri" w:hAnsiTheme="minorHAnsi" w:cstheme="minorHAnsi"/>
                <w:b/>
                <w:bCs/>
                <w:color w:val="FFFFFF" w:themeColor="background1"/>
                <w:lang w:val="en-IE" w:eastAsia="en-IE"/>
              </w:rPr>
              <w:t>Cost Sc</w:t>
            </w:r>
            <w:r w:rsidRPr="00C550AC">
              <w:rPr>
                <w:rFonts w:asciiTheme="minorHAnsi" w:eastAsia="Calibri" w:hAnsiTheme="minorHAnsi" w:cstheme="minorHAnsi"/>
                <w:b/>
                <w:bCs/>
                <w:color w:val="FFFFFF" w:themeColor="background1"/>
                <w:shd w:val="clear" w:color="auto" w:fill="0070C0"/>
                <w:lang w:val="en-IE" w:eastAsia="en-IE"/>
              </w:rPr>
              <w:t>o</w:t>
            </w:r>
            <w:r w:rsidRPr="00BB11B5">
              <w:rPr>
                <w:rFonts w:asciiTheme="minorHAnsi" w:eastAsia="Calibri" w:hAnsiTheme="minorHAnsi" w:cstheme="minorHAnsi"/>
                <w:b/>
                <w:bCs/>
                <w:color w:val="FFFFFF" w:themeColor="background1"/>
                <w:lang w:val="en-IE" w:eastAsia="en-IE"/>
              </w:rPr>
              <w:t>re</w:t>
            </w:r>
          </w:p>
        </w:tc>
        <w:tc>
          <w:tcPr>
            <w:tcW w:w="689" w:type="dxa"/>
            <w:vMerge w:val="restart"/>
            <w:tcBorders>
              <w:top w:val="single" w:sz="4" w:space="0" w:color="235D64"/>
              <w:left w:val="nil"/>
              <w:bottom w:val="single" w:sz="8" w:space="0" w:color="000000" w:themeColor="text1"/>
              <w:right w:val="nil"/>
            </w:tcBorders>
            <w:shd w:val="clear" w:color="auto" w:fill="0070C0"/>
            <w:noWrap/>
            <w:vAlign w:val="center"/>
            <w:hideMark/>
          </w:tcPr>
          <w:p w14:paraId="64D0F334" w14:textId="77777777" w:rsidR="004C4270" w:rsidRPr="00BB11B5" w:rsidRDefault="004C4270" w:rsidP="000C3C8E">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w:t>
            </w:r>
          </w:p>
        </w:tc>
        <w:tc>
          <w:tcPr>
            <w:tcW w:w="3256" w:type="dxa"/>
            <w:tcBorders>
              <w:top w:val="single" w:sz="4" w:space="0" w:color="235D64"/>
              <w:left w:val="nil"/>
              <w:bottom w:val="nil"/>
              <w:right w:val="nil"/>
            </w:tcBorders>
            <w:shd w:val="clear" w:color="auto" w:fill="0070C0"/>
            <w:noWrap/>
            <w:vAlign w:val="bottom"/>
            <w:hideMark/>
          </w:tcPr>
          <w:p w14:paraId="3F0F09ED" w14:textId="77777777" w:rsidR="004C4270" w:rsidRPr="00BB11B5" w:rsidRDefault="004C4270" w:rsidP="000C3C8E">
            <w:pPr>
              <w:spacing w:line="360" w:lineRule="auto"/>
              <w:ind w:firstLine="161"/>
              <w:jc w:val="center"/>
              <w:rPr>
                <w:rFonts w:asciiTheme="minorHAnsi" w:eastAsia="Calibri" w:hAnsiTheme="minorHAnsi" w:cstheme="minorHAnsi"/>
                <w:b/>
                <w:color w:val="FFFFFF"/>
                <w:lang w:val="en-IE" w:eastAsia="en-IE"/>
              </w:rPr>
            </w:pPr>
          </w:p>
          <w:p w14:paraId="3EFCA27D" w14:textId="77777777" w:rsidR="004C4270" w:rsidRPr="00BB11B5" w:rsidRDefault="004C4270" w:rsidP="000C3C8E">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Lowest Tendered Rate</w:t>
            </w:r>
          </w:p>
        </w:tc>
        <w:tc>
          <w:tcPr>
            <w:tcW w:w="675" w:type="dxa"/>
            <w:vMerge w:val="restart"/>
            <w:tcBorders>
              <w:top w:val="single" w:sz="4" w:space="0" w:color="235D64"/>
              <w:left w:val="nil"/>
              <w:bottom w:val="single" w:sz="8" w:space="0" w:color="000000" w:themeColor="text1"/>
              <w:right w:val="nil"/>
            </w:tcBorders>
            <w:shd w:val="clear" w:color="auto" w:fill="0070C0"/>
            <w:noWrap/>
            <w:vAlign w:val="center"/>
            <w:hideMark/>
          </w:tcPr>
          <w:p w14:paraId="7CF263A2" w14:textId="77777777" w:rsidR="004C4270" w:rsidRPr="00BB11B5" w:rsidRDefault="004C4270" w:rsidP="000C3C8E">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x</w:t>
            </w:r>
          </w:p>
        </w:tc>
        <w:tc>
          <w:tcPr>
            <w:tcW w:w="1888" w:type="dxa"/>
            <w:vMerge w:val="restart"/>
            <w:tcBorders>
              <w:top w:val="single" w:sz="4" w:space="0" w:color="235D64"/>
              <w:left w:val="nil"/>
              <w:bottom w:val="single" w:sz="8" w:space="0" w:color="000000" w:themeColor="text1"/>
              <w:right w:val="single" w:sz="4" w:space="0" w:color="235D64"/>
            </w:tcBorders>
            <w:shd w:val="clear" w:color="auto" w:fill="0070C0"/>
            <w:vAlign w:val="center"/>
            <w:hideMark/>
          </w:tcPr>
          <w:p w14:paraId="79E52FF7" w14:textId="77777777" w:rsidR="004C4270" w:rsidRPr="00BB11B5" w:rsidRDefault="004C4270" w:rsidP="000C3C8E">
            <w:pPr>
              <w:spacing w:line="360" w:lineRule="auto"/>
              <w:ind w:firstLine="161"/>
              <w:jc w:val="center"/>
              <w:rPr>
                <w:rFonts w:asciiTheme="minorHAnsi" w:eastAsia="Calibri" w:hAnsiTheme="minorHAnsi" w:cstheme="minorHAnsi"/>
                <w:b/>
                <w:color w:val="FFFFFF"/>
                <w:lang w:val="en-IE" w:eastAsia="en-IE"/>
              </w:rPr>
            </w:pPr>
            <w:r w:rsidRPr="00BB11B5">
              <w:rPr>
                <w:rFonts w:asciiTheme="minorHAnsi" w:eastAsia="Calibri" w:hAnsiTheme="minorHAnsi" w:cstheme="minorHAnsi"/>
                <w:b/>
                <w:bCs/>
                <w:color w:val="FFFFFF" w:themeColor="background1"/>
                <w:lang w:val="en-IE" w:eastAsia="en-IE"/>
              </w:rPr>
              <w:t>Maximum Number of Marks Available</w:t>
            </w:r>
          </w:p>
        </w:tc>
      </w:tr>
      <w:tr w:rsidR="004C4270" w:rsidRPr="00BB11B5" w14:paraId="00DC9C13" w14:textId="77777777" w:rsidTr="004B5B8B">
        <w:trPr>
          <w:trHeight w:val="25"/>
        </w:trPr>
        <w:tc>
          <w:tcPr>
            <w:tcW w:w="1709" w:type="dxa"/>
            <w:vMerge/>
            <w:tcBorders>
              <w:top w:val="single" w:sz="8" w:space="0" w:color="auto"/>
              <w:left w:val="single" w:sz="4" w:space="0" w:color="235D64"/>
              <w:bottom w:val="single" w:sz="4" w:space="0" w:color="235D64"/>
              <w:right w:val="nil"/>
            </w:tcBorders>
            <w:vAlign w:val="center"/>
            <w:hideMark/>
          </w:tcPr>
          <w:p w14:paraId="6061B85E" w14:textId="77777777" w:rsidR="004C4270" w:rsidRPr="00BB11B5" w:rsidRDefault="004C4270" w:rsidP="000C3C8E">
            <w:pPr>
              <w:spacing w:line="360" w:lineRule="auto"/>
              <w:jc w:val="center"/>
              <w:rPr>
                <w:rFonts w:asciiTheme="minorHAnsi" w:eastAsia="Calibri" w:hAnsiTheme="minorHAnsi" w:cstheme="minorHAnsi"/>
                <w:b/>
                <w:bCs/>
                <w:color w:val="000000"/>
                <w:lang w:val="en-IE" w:eastAsia="en-IE"/>
              </w:rPr>
            </w:pPr>
          </w:p>
        </w:tc>
        <w:tc>
          <w:tcPr>
            <w:tcW w:w="689" w:type="dxa"/>
            <w:vMerge/>
            <w:tcBorders>
              <w:top w:val="single" w:sz="8" w:space="0" w:color="auto"/>
              <w:left w:val="nil"/>
              <w:bottom w:val="single" w:sz="4" w:space="0" w:color="235D64"/>
              <w:right w:val="nil"/>
            </w:tcBorders>
            <w:vAlign w:val="center"/>
            <w:hideMark/>
          </w:tcPr>
          <w:p w14:paraId="1FEAC584" w14:textId="77777777" w:rsidR="004C4270" w:rsidRPr="00BB11B5" w:rsidRDefault="004C4270" w:rsidP="000C3C8E">
            <w:pPr>
              <w:spacing w:line="360" w:lineRule="auto"/>
              <w:jc w:val="center"/>
              <w:rPr>
                <w:rFonts w:asciiTheme="minorHAnsi" w:eastAsia="Calibri" w:hAnsiTheme="minorHAnsi" w:cstheme="minorHAnsi"/>
                <w:color w:val="000000"/>
                <w:lang w:val="en-IE" w:eastAsia="en-IE"/>
              </w:rPr>
            </w:pPr>
          </w:p>
        </w:tc>
        <w:tc>
          <w:tcPr>
            <w:tcW w:w="3256" w:type="dxa"/>
            <w:tcBorders>
              <w:top w:val="single" w:sz="8" w:space="0" w:color="auto"/>
              <w:left w:val="nil"/>
              <w:bottom w:val="single" w:sz="4" w:space="0" w:color="235D64"/>
              <w:right w:val="nil"/>
            </w:tcBorders>
            <w:shd w:val="clear" w:color="auto" w:fill="0070C0"/>
            <w:noWrap/>
            <w:vAlign w:val="center"/>
            <w:hideMark/>
          </w:tcPr>
          <w:p w14:paraId="0CA82ADA" w14:textId="77777777" w:rsidR="004C4270" w:rsidRPr="00BB11B5" w:rsidRDefault="004C4270" w:rsidP="000C3C8E">
            <w:pPr>
              <w:spacing w:line="360" w:lineRule="auto"/>
              <w:jc w:val="center"/>
              <w:rPr>
                <w:rFonts w:asciiTheme="minorHAnsi" w:eastAsia="Calibri" w:hAnsiTheme="minorHAnsi" w:cstheme="minorHAnsi"/>
                <w:b/>
                <w:color w:val="000000"/>
                <w:lang w:val="en-IE" w:eastAsia="en-IE"/>
              </w:rPr>
            </w:pPr>
            <w:r w:rsidRPr="00BB11B5">
              <w:rPr>
                <w:rFonts w:asciiTheme="minorHAnsi" w:eastAsia="Calibri" w:hAnsiTheme="minorHAnsi" w:cstheme="minorHAnsi"/>
                <w:b/>
                <w:bCs/>
                <w:color w:val="FFFFFF" w:themeColor="background1"/>
                <w:lang w:val="en-IE" w:eastAsia="en-IE"/>
              </w:rPr>
              <w:t>Tendered Rate under evaluation</w:t>
            </w:r>
          </w:p>
        </w:tc>
        <w:tc>
          <w:tcPr>
            <w:tcW w:w="675" w:type="dxa"/>
            <w:vMerge/>
            <w:tcBorders>
              <w:top w:val="single" w:sz="8" w:space="0" w:color="auto"/>
              <w:left w:val="nil"/>
              <w:bottom w:val="single" w:sz="4" w:space="0" w:color="235D64"/>
              <w:right w:val="nil"/>
            </w:tcBorders>
            <w:vAlign w:val="center"/>
            <w:hideMark/>
          </w:tcPr>
          <w:p w14:paraId="2A80B521" w14:textId="77777777" w:rsidR="004C4270" w:rsidRPr="00BB11B5" w:rsidRDefault="004C4270" w:rsidP="000C3C8E">
            <w:pPr>
              <w:spacing w:line="360" w:lineRule="auto"/>
              <w:jc w:val="center"/>
              <w:rPr>
                <w:rFonts w:asciiTheme="minorHAnsi" w:eastAsia="Calibri" w:hAnsiTheme="minorHAnsi" w:cstheme="minorHAnsi"/>
                <w:color w:val="000000"/>
                <w:lang w:val="en-IE" w:eastAsia="en-IE"/>
              </w:rPr>
            </w:pPr>
          </w:p>
        </w:tc>
        <w:tc>
          <w:tcPr>
            <w:tcW w:w="1888" w:type="dxa"/>
            <w:vMerge/>
            <w:tcBorders>
              <w:top w:val="single" w:sz="8" w:space="0" w:color="auto"/>
              <w:left w:val="nil"/>
              <w:bottom w:val="single" w:sz="4" w:space="0" w:color="235D64"/>
              <w:right w:val="single" w:sz="4" w:space="0" w:color="235D64"/>
            </w:tcBorders>
            <w:shd w:val="clear" w:color="auto" w:fill="0070C0"/>
            <w:vAlign w:val="center"/>
            <w:hideMark/>
          </w:tcPr>
          <w:p w14:paraId="26B174DA" w14:textId="77777777" w:rsidR="004C4270" w:rsidRPr="00BB11B5" w:rsidRDefault="004C4270" w:rsidP="000C3C8E">
            <w:pPr>
              <w:spacing w:line="360" w:lineRule="auto"/>
              <w:jc w:val="center"/>
              <w:rPr>
                <w:rFonts w:asciiTheme="minorHAnsi" w:eastAsia="Calibri" w:hAnsiTheme="minorHAnsi" w:cstheme="minorHAnsi"/>
                <w:color w:val="000000"/>
                <w:lang w:val="en-IE" w:eastAsia="en-IE"/>
              </w:rPr>
            </w:pPr>
          </w:p>
        </w:tc>
      </w:tr>
    </w:tbl>
    <w:p w14:paraId="2A5C4651" w14:textId="77777777" w:rsidR="004C4270" w:rsidRPr="00BB11B5" w:rsidRDefault="004C4270" w:rsidP="004C4270">
      <w:pPr>
        <w:spacing w:after="0"/>
        <w:rPr>
          <w:rFonts w:asciiTheme="minorHAnsi" w:hAnsiTheme="minorHAnsi" w:cstheme="minorHAnsi"/>
          <w:b/>
          <w:bCs/>
        </w:rPr>
      </w:pPr>
    </w:p>
    <w:p w14:paraId="31025ADC" w14:textId="77777777" w:rsidR="004C4270" w:rsidRPr="00974114" w:rsidRDefault="004C4270" w:rsidP="004C4270">
      <w:pPr>
        <w:spacing w:after="0"/>
        <w:rPr>
          <w:rFonts w:asciiTheme="minorHAnsi" w:hAnsiTheme="minorHAnsi" w:cstheme="minorHAnsi"/>
          <w:b/>
          <w:bCs/>
        </w:rPr>
      </w:pPr>
      <w:r w:rsidRPr="00974114">
        <w:rPr>
          <w:rFonts w:asciiTheme="minorHAnsi" w:hAnsiTheme="minorHAnsi" w:cstheme="minorHAnsi"/>
          <w:b/>
          <w:bCs/>
        </w:rPr>
        <w:t xml:space="preserve">Total Marks available for Quality of Proposal </w:t>
      </w:r>
    </w:p>
    <w:p w14:paraId="42646933" w14:textId="2EAF8E19" w:rsidR="004C4270" w:rsidRDefault="004C4270" w:rsidP="004C4270">
      <w:pPr>
        <w:spacing w:after="0"/>
        <w:rPr>
          <w:rFonts w:asciiTheme="minorHAnsi" w:hAnsiTheme="minorHAnsi" w:cstheme="minorBidi"/>
          <w:b/>
          <w:bCs/>
          <w:i/>
          <w:iCs/>
        </w:rPr>
      </w:pPr>
      <w:r w:rsidRPr="00974114">
        <w:rPr>
          <w:rFonts w:asciiTheme="minorHAnsi" w:hAnsiTheme="minorHAnsi" w:cstheme="minorBidi"/>
        </w:rPr>
        <w:t xml:space="preserve">A total of </w:t>
      </w:r>
      <w:r w:rsidR="002C163B">
        <w:rPr>
          <w:rFonts w:asciiTheme="minorHAnsi" w:hAnsiTheme="minorHAnsi" w:cstheme="minorBidi"/>
        </w:rPr>
        <w:t>4</w:t>
      </w:r>
      <w:r w:rsidRPr="00974114">
        <w:rPr>
          <w:rFonts w:asciiTheme="minorHAnsi" w:hAnsiTheme="minorHAnsi" w:cstheme="minorBidi"/>
        </w:rPr>
        <w:t xml:space="preserve">00 marks are available for responses under the Award Criterion – ‘Service Provision </w:t>
      </w:r>
      <w:r>
        <w:rPr>
          <w:rFonts w:asciiTheme="minorHAnsi" w:hAnsiTheme="minorHAnsi" w:cstheme="minorBidi"/>
        </w:rPr>
        <w:t>&amp;</w:t>
      </w:r>
      <w:r w:rsidRPr="00974114">
        <w:rPr>
          <w:rFonts w:asciiTheme="minorHAnsi" w:hAnsiTheme="minorHAnsi" w:cstheme="minorBidi"/>
        </w:rPr>
        <w:t xml:space="preserve"> Management</w:t>
      </w:r>
      <w:r>
        <w:rPr>
          <w:rFonts w:asciiTheme="minorHAnsi" w:hAnsiTheme="minorHAnsi" w:cstheme="minorBidi"/>
        </w:rPr>
        <w:t xml:space="preserve"> Proposal</w:t>
      </w:r>
      <w:r w:rsidRPr="00974114">
        <w:rPr>
          <w:rFonts w:asciiTheme="minorHAnsi" w:hAnsiTheme="minorHAnsi" w:cstheme="minorBidi"/>
          <w:i/>
          <w:iCs/>
        </w:rPr>
        <w:t xml:space="preserve">’. </w:t>
      </w:r>
      <w:r w:rsidRPr="00974114">
        <w:rPr>
          <w:rFonts w:asciiTheme="minorHAnsi" w:hAnsiTheme="minorHAnsi" w:cstheme="minorBidi"/>
        </w:rPr>
        <w:t>Not less than the minimum marks (</w:t>
      </w:r>
      <w:r w:rsidR="001453F5">
        <w:rPr>
          <w:rFonts w:asciiTheme="minorHAnsi" w:hAnsiTheme="minorHAnsi" w:cstheme="minorBidi"/>
        </w:rPr>
        <w:t>4</w:t>
      </w:r>
      <w:r w:rsidRPr="00974114">
        <w:rPr>
          <w:rFonts w:asciiTheme="minorHAnsi" w:hAnsiTheme="minorHAnsi" w:cstheme="minorBidi"/>
        </w:rPr>
        <w:t>0%) for each of the relevant sub-criteria must be scored in each case in order for the Tenderer not to be eliminated from the tender competition.</w:t>
      </w:r>
      <w:r w:rsidRPr="00974114">
        <w:rPr>
          <w:rFonts w:asciiTheme="minorHAnsi" w:hAnsiTheme="minorHAnsi" w:cstheme="minorBidi"/>
          <w:i/>
          <w:iCs/>
        </w:rPr>
        <w:t xml:space="preserve"> </w:t>
      </w:r>
      <w:r w:rsidRPr="00974114">
        <w:rPr>
          <w:rFonts w:asciiTheme="minorHAnsi" w:hAnsiTheme="minorHAnsi" w:cstheme="minorBidi"/>
          <w:b/>
          <w:bCs/>
        </w:rPr>
        <w:t xml:space="preserve">Tenderers should note that </w:t>
      </w:r>
      <w:r w:rsidR="00AE4EE4" w:rsidRPr="00974114">
        <w:rPr>
          <w:rFonts w:asciiTheme="minorHAnsi" w:hAnsiTheme="minorHAnsi" w:cstheme="minorBidi"/>
          <w:b/>
          <w:bCs/>
        </w:rPr>
        <w:t>all</w:t>
      </w:r>
      <w:r>
        <w:rPr>
          <w:rFonts w:asciiTheme="minorHAnsi" w:hAnsiTheme="minorHAnsi" w:cstheme="minorBidi"/>
          <w:b/>
          <w:bCs/>
        </w:rPr>
        <w:t xml:space="preserve"> the </w:t>
      </w:r>
      <w:r w:rsidRPr="00974114">
        <w:rPr>
          <w:rFonts w:asciiTheme="minorHAnsi" w:hAnsiTheme="minorHAnsi" w:cstheme="minorBidi"/>
          <w:b/>
          <w:bCs/>
        </w:rPr>
        <w:t>Award Criterion will be scored using the following system:</w:t>
      </w:r>
    </w:p>
    <w:p w14:paraId="21249F5C" w14:textId="77777777" w:rsidR="004C4270" w:rsidRDefault="004C4270" w:rsidP="004C4270">
      <w:pPr>
        <w:spacing w:after="0"/>
        <w:rPr>
          <w:rFonts w:asciiTheme="minorHAnsi" w:hAnsiTheme="minorHAnsi" w:cstheme="minorBidi"/>
          <w:b/>
          <w:bCs/>
          <w:i/>
          <w:iCs/>
        </w:rPr>
      </w:pPr>
    </w:p>
    <w:tbl>
      <w:tblPr>
        <w:tblStyle w:val="TableGrid"/>
        <w:tblW w:w="5000" w:type="pct"/>
        <w:tblLook w:val="04A0" w:firstRow="1" w:lastRow="0" w:firstColumn="1" w:lastColumn="0" w:noHBand="0" w:noVBand="1"/>
      </w:tblPr>
      <w:tblGrid>
        <w:gridCol w:w="2947"/>
        <w:gridCol w:w="6114"/>
      </w:tblGrid>
      <w:tr w:rsidR="004C4270" w:rsidRPr="00BB11B5" w14:paraId="0269E4A6" w14:textId="77777777" w:rsidTr="00C550AC">
        <w:tc>
          <w:tcPr>
            <w:tcW w:w="1626" w:type="pct"/>
            <w:shd w:val="clear" w:color="auto" w:fill="0070C0"/>
          </w:tcPr>
          <w:p w14:paraId="150255B4" w14:textId="77777777" w:rsidR="004C4270" w:rsidRPr="00BB11B5" w:rsidRDefault="004C4270" w:rsidP="000C3C8E">
            <w:pPr>
              <w:spacing w:after="0"/>
              <w:rPr>
                <w:rFonts w:asciiTheme="minorHAnsi" w:hAnsiTheme="minorHAnsi" w:cstheme="minorHAnsi"/>
                <w:b/>
                <w:bCs/>
                <w:color w:val="FFFFFF" w:themeColor="background1"/>
              </w:rPr>
            </w:pPr>
            <w:r w:rsidRPr="00BB11B5">
              <w:rPr>
                <w:rFonts w:asciiTheme="minorHAnsi" w:hAnsiTheme="minorHAnsi" w:cstheme="minorHAnsi"/>
                <w:b/>
                <w:bCs/>
                <w:color w:val="FFFFFF" w:themeColor="background1"/>
              </w:rPr>
              <w:t>Weightings</w:t>
            </w:r>
          </w:p>
        </w:tc>
        <w:tc>
          <w:tcPr>
            <w:tcW w:w="3374" w:type="pct"/>
            <w:shd w:val="clear" w:color="auto" w:fill="0070C0"/>
          </w:tcPr>
          <w:p w14:paraId="159EA698" w14:textId="77777777" w:rsidR="004C4270" w:rsidRPr="00BB11B5" w:rsidRDefault="004C4270" w:rsidP="000C3C8E">
            <w:pPr>
              <w:spacing w:after="0"/>
              <w:rPr>
                <w:rFonts w:asciiTheme="minorHAnsi" w:hAnsiTheme="minorHAnsi" w:cstheme="minorHAnsi"/>
                <w:b/>
                <w:bCs/>
                <w:color w:val="FFFFFF" w:themeColor="background1"/>
              </w:rPr>
            </w:pPr>
            <w:r w:rsidRPr="00BB11B5">
              <w:rPr>
                <w:rFonts w:asciiTheme="minorHAnsi" w:hAnsiTheme="minorHAnsi" w:cstheme="minorHAnsi"/>
                <w:b/>
                <w:bCs/>
                <w:color w:val="FFFFFF" w:themeColor="background1"/>
              </w:rPr>
              <w:t>Meanings</w:t>
            </w:r>
          </w:p>
        </w:tc>
      </w:tr>
      <w:tr w:rsidR="004C4270" w:rsidRPr="00BB11B5" w14:paraId="737D0AF3" w14:textId="77777777" w:rsidTr="000C3C8E">
        <w:tc>
          <w:tcPr>
            <w:tcW w:w="1626" w:type="pct"/>
            <w:vAlign w:val="center"/>
          </w:tcPr>
          <w:p w14:paraId="33755619" w14:textId="77777777" w:rsidR="004C4270" w:rsidRPr="00C550AC" w:rsidRDefault="004C4270" w:rsidP="000C3C8E">
            <w:pPr>
              <w:spacing w:after="0"/>
              <w:ind w:left="170" w:hanging="142"/>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5</w:t>
            </w:r>
          </w:p>
          <w:p w14:paraId="3774D3DA" w14:textId="77777777" w:rsidR="004C4270" w:rsidRPr="00C550AC" w:rsidRDefault="004C4270" w:rsidP="000C3C8E">
            <w:pPr>
              <w:spacing w:after="0"/>
              <w:rPr>
                <w:rFonts w:asciiTheme="minorHAnsi" w:hAnsiTheme="minorHAnsi" w:cstheme="minorHAnsi"/>
                <w:b/>
                <w:bCs/>
                <w:color w:val="0070C0"/>
                <w:highlight w:val="yellow"/>
              </w:rPr>
            </w:pPr>
            <w:r w:rsidRPr="00C550AC">
              <w:rPr>
                <w:rFonts w:asciiTheme="minorHAnsi" w:hAnsiTheme="minorHAnsi" w:cstheme="minorHAnsi"/>
                <w:b/>
                <w:bCs/>
                <w:color w:val="0070C0"/>
                <w:sz w:val="22"/>
                <w:szCs w:val="22"/>
              </w:rPr>
              <w:t>(80% to 100%)</w:t>
            </w:r>
          </w:p>
        </w:tc>
        <w:tc>
          <w:tcPr>
            <w:tcW w:w="3374" w:type="pct"/>
            <w:vAlign w:val="center"/>
          </w:tcPr>
          <w:p w14:paraId="17F029B7" w14:textId="77777777" w:rsidR="004C4270" w:rsidRPr="00BB11B5" w:rsidRDefault="004C4270" w:rsidP="000C3C8E">
            <w:pPr>
              <w:spacing w:after="0"/>
              <w:rPr>
                <w:rFonts w:asciiTheme="minorHAnsi" w:hAnsiTheme="minorHAnsi" w:cstheme="minorHAnsi"/>
                <w:color w:val="000000" w:themeColor="text1"/>
              </w:rPr>
            </w:pPr>
            <w:r w:rsidRPr="00BB11B5">
              <w:rPr>
                <w:rFonts w:asciiTheme="minorHAnsi" w:hAnsiTheme="minorHAnsi" w:cstheme="minorHAnsi"/>
                <w:sz w:val="22"/>
                <w:szCs w:val="22"/>
                <w:lang w:val="en-IE"/>
              </w:rPr>
              <w:t>The Tenderer’s proposal is assessed as demonstrating an excellent to exceptional level of quality, comprehensiveness, detail, clarity, credibility, viability and understanding in respect of the qualitative criterion.</w:t>
            </w:r>
          </w:p>
        </w:tc>
      </w:tr>
      <w:tr w:rsidR="004C4270" w:rsidRPr="00BB11B5" w14:paraId="36540F05" w14:textId="77777777" w:rsidTr="000C3C8E">
        <w:tc>
          <w:tcPr>
            <w:tcW w:w="1626" w:type="pct"/>
            <w:vAlign w:val="center"/>
          </w:tcPr>
          <w:p w14:paraId="1F19F255" w14:textId="77777777" w:rsidR="004C4270" w:rsidRPr="00C550AC" w:rsidRDefault="004C4270" w:rsidP="000C3C8E">
            <w:pPr>
              <w:spacing w:after="0"/>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4</w:t>
            </w:r>
          </w:p>
          <w:p w14:paraId="417269A4" w14:textId="77777777" w:rsidR="004C4270" w:rsidRPr="00C550AC" w:rsidRDefault="004C4270" w:rsidP="000C3C8E">
            <w:pPr>
              <w:spacing w:after="0"/>
              <w:rPr>
                <w:rFonts w:asciiTheme="minorHAnsi" w:hAnsiTheme="minorHAnsi" w:cstheme="minorHAnsi"/>
                <w:b/>
                <w:bCs/>
                <w:color w:val="0070C0"/>
                <w:highlight w:val="yellow"/>
              </w:rPr>
            </w:pPr>
            <w:r w:rsidRPr="00C550AC">
              <w:rPr>
                <w:rFonts w:asciiTheme="minorHAnsi" w:hAnsiTheme="minorHAnsi" w:cstheme="minorHAnsi"/>
                <w:b/>
                <w:bCs/>
                <w:color w:val="0070C0"/>
                <w:sz w:val="22"/>
                <w:szCs w:val="22"/>
              </w:rPr>
              <w:t>(60% to 79%)</w:t>
            </w:r>
          </w:p>
        </w:tc>
        <w:tc>
          <w:tcPr>
            <w:tcW w:w="3374" w:type="pct"/>
            <w:vAlign w:val="center"/>
          </w:tcPr>
          <w:p w14:paraId="5D4B8C59" w14:textId="77777777" w:rsidR="004C4270" w:rsidRPr="00BB11B5" w:rsidRDefault="004C4270" w:rsidP="000C3C8E">
            <w:pPr>
              <w:spacing w:after="0"/>
              <w:rPr>
                <w:rFonts w:asciiTheme="minorHAnsi" w:hAnsiTheme="minorHAnsi" w:cstheme="minorHAnsi"/>
                <w:color w:val="000000" w:themeColor="text1"/>
              </w:rPr>
            </w:pPr>
            <w:r w:rsidRPr="00BB11B5">
              <w:rPr>
                <w:rFonts w:asciiTheme="minorHAnsi" w:hAnsiTheme="minorHAnsi" w:cstheme="minorHAnsi"/>
                <w:sz w:val="22"/>
                <w:szCs w:val="22"/>
                <w:lang w:val="en-IE"/>
              </w:rPr>
              <w:t>The Tenderer’s proposal is assessed as demonstrating a good to very good level of quality, comprehensiveness, detail, clarity, credibility, viability and understanding in respect of the qualitative criterion.</w:t>
            </w:r>
          </w:p>
        </w:tc>
      </w:tr>
      <w:tr w:rsidR="004C4270" w:rsidRPr="00BB11B5" w14:paraId="0337EAA5" w14:textId="77777777" w:rsidTr="000C3C8E">
        <w:tc>
          <w:tcPr>
            <w:tcW w:w="1626" w:type="pct"/>
            <w:vAlign w:val="center"/>
          </w:tcPr>
          <w:p w14:paraId="51D100BE" w14:textId="77777777" w:rsidR="004C4270" w:rsidRPr="00C550AC" w:rsidRDefault="004C4270" w:rsidP="000C3C8E">
            <w:pPr>
              <w:spacing w:after="0"/>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3</w:t>
            </w:r>
          </w:p>
          <w:p w14:paraId="5A164F44" w14:textId="77777777" w:rsidR="004C4270" w:rsidRPr="00C550AC" w:rsidRDefault="004C4270" w:rsidP="000C3C8E">
            <w:pPr>
              <w:spacing w:after="0"/>
              <w:rPr>
                <w:rFonts w:asciiTheme="minorHAnsi" w:hAnsiTheme="minorHAnsi" w:cstheme="minorHAnsi"/>
                <w:b/>
                <w:bCs/>
                <w:color w:val="0070C0"/>
                <w:highlight w:val="yellow"/>
              </w:rPr>
            </w:pPr>
            <w:r w:rsidRPr="00C550AC">
              <w:rPr>
                <w:rFonts w:asciiTheme="minorHAnsi" w:hAnsiTheme="minorHAnsi" w:cstheme="minorHAnsi"/>
                <w:b/>
                <w:bCs/>
                <w:color w:val="0070C0"/>
                <w:sz w:val="22"/>
                <w:szCs w:val="22"/>
              </w:rPr>
              <w:t>(40% to 59%)</w:t>
            </w:r>
          </w:p>
        </w:tc>
        <w:tc>
          <w:tcPr>
            <w:tcW w:w="3374" w:type="pct"/>
            <w:vAlign w:val="center"/>
          </w:tcPr>
          <w:p w14:paraId="24EBC02B" w14:textId="77777777" w:rsidR="004C4270" w:rsidRPr="00BB11B5" w:rsidRDefault="004C4270" w:rsidP="000C3C8E">
            <w:pPr>
              <w:spacing w:after="0"/>
              <w:rPr>
                <w:rFonts w:asciiTheme="minorHAnsi" w:hAnsiTheme="minorHAnsi" w:cstheme="minorHAnsi"/>
                <w:color w:val="000000" w:themeColor="text1"/>
              </w:rPr>
            </w:pPr>
            <w:r w:rsidRPr="00BB11B5">
              <w:rPr>
                <w:rFonts w:asciiTheme="minorHAnsi" w:hAnsiTheme="minorHAnsi" w:cstheme="minorHAnsi"/>
                <w:sz w:val="22"/>
                <w:szCs w:val="22"/>
                <w:lang w:val="en-IE"/>
              </w:rPr>
              <w:t>The Tenderer’s proposal is assessed as demonstrating a satisfactory to very satisfactory level of quality, comprehensiveness, detail, clarity, credibility, viability and understanding in respect of the qualitative criterion.</w:t>
            </w:r>
          </w:p>
        </w:tc>
      </w:tr>
      <w:tr w:rsidR="004C4270" w:rsidRPr="00BB11B5" w14:paraId="33B420C9" w14:textId="77777777" w:rsidTr="000C3C8E">
        <w:tc>
          <w:tcPr>
            <w:tcW w:w="1626" w:type="pct"/>
            <w:vAlign w:val="center"/>
          </w:tcPr>
          <w:p w14:paraId="13317830" w14:textId="77777777" w:rsidR="004C4270" w:rsidRPr="00C550AC" w:rsidRDefault="004C4270" w:rsidP="000C3C8E">
            <w:pPr>
              <w:spacing w:after="0"/>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2</w:t>
            </w:r>
          </w:p>
          <w:p w14:paraId="6BDC7E69" w14:textId="77777777" w:rsidR="004C4270" w:rsidRPr="00C550AC" w:rsidRDefault="004C4270" w:rsidP="000C3C8E">
            <w:pPr>
              <w:spacing w:after="0"/>
              <w:rPr>
                <w:rFonts w:asciiTheme="minorHAnsi" w:hAnsiTheme="minorHAnsi" w:cstheme="minorHAnsi"/>
                <w:b/>
                <w:bCs/>
                <w:color w:val="0070C0"/>
                <w:highlight w:val="yellow"/>
              </w:rPr>
            </w:pPr>
            <w:r w:rsidRPr="00C550AC">
              <w:rPr>
                <w:rFonts w:asciiTheme="minorHAnsi" w:hAnsiTheme="minorHAnsi" w:cstheme="minorHAnsi"/>
                <w:b/>
                <w:bCs/>
                <w:color w:val="0070C0"/>
                <w:sz w:val="22"/>
                <w:szCs w:val="22"/>
              </w:rPr>
              <w:t>(20% to 39%)</w:t>
            </w:r>
          </w:p>
        </w:tc>
        <w:tc>
          <w:tcPr>
            <w:tcW w:w="3374" w:type="pct"/>
            <w:vAlign w:val="center"/>
          </w:tcPr>
          <w:p w14:paraId="04EA831A" w14:textId="77777777" w:rsidR="004C4270" w:rsidRPr="00BB11B5" w:rsidRDefault="004C4270" w:rsidP="000C3C8E">
            <w:pPr>
              <w:spacing w:after="0"/>
              <w:rPr>
                <w:rFonts w:asciiTheme="minorHAnsi" w:hAnsiTheme="minorHAnsi" w:cstheme="minorHAnsi"/>
                <w:color w:val="000000" w:themeColor="text1"/>
              </w:rPr>
            </w:pPr>
            <w:r w:rsidRPr="00BB11B5">
              <w:rPr>
                <w:rFonts w:asciiTheme="minorHAnsi" w:hAnsiTheme="minorHAnsi" w:cstheme="minorHAnsi"/>
                <w:sz w:val="22"/>
                <w:szCs w:val="22"/>
                <w:lang w:val="en-IE"/>
              </w:rPr>
              <w:t>The Tenderer’s proposal is assessed as being poor to unsatisfactory in that it is lacking in sufficient quality, comprehensiveness, detail, clarity, credibility, viability or understanding.</w:t>
            </w:r>
          </w:p>
        </w:tc>
      </w:tr>
      <w:tr w:rsidR="004C4270" w:rsidRPr="00BB11B5" w14:paraId="6C14D763" w14:textId="77777777" w:rsidTr="000C3C8E">
        <w:tc>
          <w:tcPr>
            <w:tcW w:w="1626" w:type="pct"/>
            <w:vAlign w:val="center"/>
          </w:tcPr>
          <w:p w14:paraId="205A9C88" w14:textId="77777777" w:rsidR="004C4270" w:rsidRPr="00C550AC" w:rsidRDefault="004C4270" w:rsidP="000C3C8E">
            <w:pPr>
              <w:spacing w:after="0"/>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1</w:t>
            </w:r>
          </w:p>
          <w:p w14:paraId="4F33DB42" w14:textId="77777777" w:rsidR="004C4270" w:rsidRPr="00C550AC" w:rsidRDefault="004C4270" w:rsidP="000C3C8E">
            <w:pPr>
              <w:spacing w:after="0"/>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(1% to 19%)</w:t>
            </w:r>
          </w:p>
          <w:p w14:paraId="136F4241" w14:textId="77777777" w:rsidR="004C4270" w:rsidRPr="00C550AC" w:rsidRDefault="004C4270" w:rsidP="000C3C8E">
            <w:pPr>
              <w:spacing w:after="0"/>
              <w:rPr>
                <w:rFonts w:asciiTheme="minorHAnsi" w:hAnsiTheme="minorHAnsi" w:cstheme="minorHAnsi"/>
                <w:b/>
                <w:bCs/>
                <w:color w:val="0070C0"/>
                <w:highlight w:val="yellow"/>
              </w:rPr>
            </w:pPr>
          </w:p>
        </w:tc>
        <w:tc>
          <w:tcPr>
            <w:tcW w:w="3374" w:type="pct"/>
            <w:vAlign w:val="center"/>
          </w:tcPr>
          <w:p w14:paraId="2E4D71D5" w14:textId="77777777" w:rsidR="004C4270" w:rsidRPr="00BB11B5" w:rsidRDefault="004C4270" w:rsidP="000C3C8E">
            <w:pPr>
              <w:spacing w:after="0"/>
              <w:rPr>
                <w:rFonts w:asciiTheme="minorHAnsi" w:hAnsiTheme="minorHAnsi" w:cstheme="minorHAnsi"/>
                <w:color w:val="000000" w:themeColor="text1"/>
              </w:rPr>
            </w:pPr>
            <w:r w:rsidRPr="00BB11B5">
              <w:rPr>
                <w:rFonts w:asciiTheme="minorHAnsi" w:hAnsiTheme="minorHAnsi" w:cstheme="minorHAnsi"/>
                <w:sz w:val="22"/>
                <w:szCs w:val="22"/>
                <w:lang w:val="en-IE"/>
              </w:rPr>
              <w:t>The Tenderer’s proposal is assessed as being inadequate to very poor in that it is totally lacking in sufficient quality, comprehensiveness, detail, clarity, credibility, viability or understanding.</w:t>
            </w:r>
          </w:p>
        </w:tc>
      </w:tr>
      <w:tr w:rsidR="004C4270" w:rsidRPr="00BB11B5" w14:paraId="188BCCA4" w14:textId="77777777" w:rsidTr="000C3C8E">
        <w:tc>
          <w:tcPr>
            <w:tcW w:w="1626" w:type="pct"/>
            <w:vAlign w:val="center"/>
          </w:tcPr>
          <w:p w14:paraId="7697D717" w14:textId="77777777" w:rsidR="004C4270" w:rsidRPr="00C550AC" w:rsidRDefault="004C4270" w:rsidP="000C3C8E">
            <w:pPr>
              <w:spacing w:after="0"/>
              <w:rPr>
                <w:rFonts w:asciiTheme="minorHAnsi" w:hAnsiTheme="minorHAnsi" w:cstheme="minorHAnsi"/>
                <w:b/>
                <w:bCs/>
                <w:color w:val="0070C0"/>
                <w:sz w:val="22"/>
                <w:szCs w:val="22"/>
              </w:rPr>
            </w:pPr>
            <w:r w:rsidRPr="00C550AC">
              <w:rPr>
                <w:rFonts w:asciiTheme="minorHAnsi" w:hAnsiTheme="minorHAnsi" w:cstheme="minorHAnsi"/>
                <w:b/>
                <w:bCs/>
                <w:color w:val="0070C0"/>
                <w:sz w:val="22"/>
                <w:szCs w:val="22"/>
              </w:rPr>
              <w:t>0</w:t>
            </w:r>
          </w:p>
          <w:p w14:paraId="3A237D60" w14:textId="77777777" w:rsidR="004C4270" w:rsidRPr="00C550AC" w:rsidRDefault="004C4270" w:rsidP="000C3C8E">
            <w:pPr>
              <w:spacing w:after="0"/>
              <w:rPr>
                <w:rFonts w:asciiTheme="minorHAnsi" w:hAnsiTheme="minorHAnsi" w:cstheme="minorHAnsi"/>
                <w:b/>
                <w:bCs/>
                <w:color w:val="0070C0"/>
                <w:highlight w:val="yellow"/>
              </w:rPr>
            </w:pPr>
            <w:r w:rsidRPr="00C550AC">
              <w:rPr>
                <w:rFonts w:asciiTheme="minorHAnsi" w:hAnsiTheme="minorHAnsi" w:cstheme="minorHAnsi"/>
                <w:b/>
                <w:bCs/>
                <w:color w:val="0070C0"/>
                <w:sz w:val="22"/>
                <w:szCs w:val="22"/>
              </w:rPr>
              <w:t>(0%)</w:t>
            </w:r>
          </w:p>
        </w:tc>
        <w:tc>
          <w:tcPr>
            <w:tcW w:w="3374" w:type="pct"/>
            <w:vAlign w:val="center"/>
          </w:tcPr>
          <w:p w14:paraId="7E8D94A0" w14:textId="77777777" w:rsidR="004C4270" w:rsidRPr="00BB11B5" w:rsidRDefault="004C4270" w:rsidP="000C3C8E">
            <w:pPr>
              <w:spacing w:after="0"/>
              <w:rPr>
                <w:rFonts w:asciiTheme="minorHAnsi" w:hAnsiTheme="minorHAnsi" w:cstheme="minorHAnsi"/>
              </w:rPr>
            </w:pPr>
            <w:r w:rsidRPr="00BB11B5">
              <w:rPr>
                <w:rFonts w:asciiTheme="minorHAnsi" w:hAnsiTheme="minorHAnsi" w:cstheme="minorHAnsi"/>
                <w:sz w:val="22"/>
                <w:szCs w:val="22"/>
                <w:lang w:val="en-IE"/>
              </w:rPr>
              <w:t>No response has been provided.</w:t>
            </w:r>
          </w:p>
        </w:tc>
      </w:tr>
    </w:tbl>
    <w:p w14:paraId="654AD0A6" w14:textId="463675A3" w:rsidR="004C4270" w:rsidRPr="00BB11B5" w:rsidRDefault="004C4270" w:rsidP="004C4270">
      <w:pPr>
        <w:spacing w:after="0"/>
        <w:rPr>
          <w:rFonts w:asciiTheme="minorHAnsi" w:hAnsiTheme="minorHAnsi" w:cstheme="minorHAnsi"/>
          <w:b/>
          <w:bCs/>
        </w:rPr>
      </w:pPr>
    </w:p>
    <w:p w14:paraId="000DA2D5" w14:textId="77777777" w:rsidR="00564F8A"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0091470E"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C51BE3">
              <w:rPr>
                <w:noProof/>
              </w:rPr>
              <w:t>14</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rPr>
          <w:b w:val="0"/>
          <w:caps w:val="0"/>
          <w:color w:val="auto"/>
          <w:szCs w:val="24"/>
        </w:rPr>
        <w:id w:val="170828057"/>
        <w:placeholder>
          <w:docPart w:val="A00FC379BF5544BFB800084F58835F02"/>
        </w:placeholder>
      </w:sdtPr>
      <w:sdtEndPr/>
      <w:sdtContent>
        <w:sdt>
          <w:sdtPr>
            <w:rPr>
              <w:b w:val="0"/>
              <w:caps w:val="0"/>
              <w:color w:val="auto"/>
              <w:szCs w:val="24"/>
            </w:rPr>
            <w:id w:val="1406286"/>
            <w:placeholder>
              <w:docPart w:val="F4792B88E2D344CB88D77BF6152C06F7"/>
            </w:placeholder>
          </w:sdtPr>
          <w:sdtEndPr/>
          <w:sdtContent>
            <w:p w14:paraId="6EE27C2D" w14:textId="77777777" w:rsidR="004C4270" w:rsidRPr="00BB11B5" w:rsidRDefault="004C4270" w:rsidP="004C4270">
              <w:pPr>
                <w:pStyle w:val="Heading2"/>
                <w:rPr>
                  <w:rFonts w:asciiTheme="minorHAnsi" w:hAnsiTheme="minorHAnsi" w:cstheme="minorHAnsi"/>
                  <w:b w:val="0"/>
                  <w:bCs/>
                  <w:color w:val="FFFFFF" w:themeColor="background1"/>
                  <w:sz w:val="24"/>
                  <w:szCs w:val="24"/>
                </w:rPr>
              </w:pPr>
              <w:r w:rsidRPr="00BB11B5">
                <w:rPr>
                  <w:rFonts w:asciiTheme="minorHAnsi" w:hAnsiTheme="minorHAnsi" w:cstheme="minorHAnsi"/>
                  <w:color w:val="FFFFFF" w:themeColor="background1"/>
                  <w:sz w:val="24"/>
                  <w:szCs w:val="24"/>
                </w:rPr>
                <w:t>1.0 Introduction</w:t>
              </w:r>
            </w:p>
            <w:p w14:paraId="3B4D7893" w14:textId="54BED25F" w:rsidR="00B07C52" w:rsidRPr="00E54B90" w:rsidRDefault="004C4270" w:rsidP="00B07C52">
              <w:pPr>
                <w:spacing w:after="0"/>
                <w:rPr>
                  <w:rFonts w:asciiTheme="minorHAnsi" w:hAnsiTheme="minorHAnsi" w:cstheme="minorHAnsi"/>
                  <w:szCs w:val="22"/>
                  <w:lang w:val="en-IE"/>
                </w:rPr>
              </w:pPr>
              <w:r w:rsidRPr="00BB11B5">
                <w:rPr>
                  <w:rFonts w:asciiTheme="minorHAnsi" w:hAnsiTheme="minorHAnsi" w:cstheme="minorHAnsi"/>
                  <w:bCs/>
                </w:rPr>
                <w:t xml:space="preserve">The purpose of this Competition is to </w:t>
              </w:r>
              <w:r w:rsidR="00B07C52">
                <w:rPr>
                  <w:rFonts w:asciiTheme="minorHAnsi" w:hAnsiTheme="minorHAnsi" w:cstheme="minorHAnsi"/>
                  <w:szCs w:val="22"/>
                  <w:lang w:val="en-IE"/>
                </w:rPr>
                <w:t>establish</w:t>
              </w:r>
              <w:r w:rsidR="00B07C52" w:rsidRPr="00E54B90">
                <w:rPr>
                  <w:rFonts w:asciiTheme="minorHAnsi" w:hAnsiTheme="minorHAnsi" w:cstheme="minorHAnsi"/>
                  <w:szCs w:val="22"/>
                  <w:lang w:val="en-IE"/>
                </w:rPr>
                <w:t xml:space="preserve"> a </w:t>
              </w:r>
              <w:r w:rsidR="00B07C52">
                <w:rPr>
                  <w:rFonts w:asciiTheme="minorHAnsi" w:hAnsiTheme="minorHAnsi" w:cstheme="minorHAnsi"/>
                  <w:szCs w:val="22"/>
                  <w:lang w:val="en-IE"/>
                </w:rPr>
                <w:t>c</w:t>
              </w:r>
              <w:r w:rsidR="00B07C52" w:rsidRPr="00E54B90">
                <w:rPr>
                  <w:rFonts w:asciiTheme="minorHAnsi" w:hAnsiTheme="minorHAnsi" w:cstheme="minorHAnsi"/>
                  <w:szCs w:val="22"/>
                  <w:lang w:val="en-IE"/>
                </w:rPr>
                <w:t>ontract for Catering Equipment</w:t>
              </w:r>
            </w:p>
            <w:p w14:paraId="26176EE7" w14:textId="37997628" w:rsidR="00B07C52" w:rsidRDefault="00B07C52" w:rsidP="00B07C52">
              <w:pPr>
                <w:spacing w:after="0"/>
                <w:rPr>
                  <w:rFonts w:asciiTheme="minorHAnsi" w:hAnsiTheme="minorHAnsi" w:cstheme="minorHAnsi"/>
                  <w:szCs w:val="22"/>
                  <w:lang w:val="en-IE"/>
                </w:rPr>
              </w:pPr>
              <w:r w:rsidRPr="00E54B90">
                <w:rPr>
                  <w:rFonts w:asciiTheme="minorHAnsi" w:hAnsiTheme="minorHAnsi" w:cstheme="minorHAnsi"/>
                  <w:szCs w:val="22"/>
                  <w:lang w:val="en-IE"/>
                </w:rPr>
                <w:t>Preventative Maintenance and Associated Services for the Department of Social Protection</w:t>
              </w:r>
            </w:p>
            <w:p w14:paraId="01C2B832" w14:textId="6C06630A" w:rsidR="004C4270" w:rsidRPr="00BB11B5" w:rsidRDefault="004C4270" w:rsidP="004C4270">
              <w:pPr>
                <w:ind w:left="9" w:right="4"/>
                <w:rPr>
                  <w:rFonts w:asciiTheme="minorHAnsi" w:hAnsiTheme="minorHAnsi" w:cstheme="minorHAnsi"/>
                  <w:bCs/>
                  <w:i/>
                  <w:iCs/>
                </w:rPr>
              </w:pPr>
              <w:r w:rsidRPr="00BB11B5">
                <w:rPr>
                  <w:rFonts w:asciiTheme="minorHAnsi" w:hAnsiTheme="minorHAnsi" w:cstheme="minorHAnsi"/>
                  <w:bCs/>
                </w:rPr>
                <w:t>(hereinafter referred to as ‘</w:t>
              </w:r>
              <w:r w:rsidRPr="00BB11B5">
                <w:rPr>
                  <w:rFonts w:asciiTheme="minorHAnsi" w:hAnsiTheme="minorHAnsi" w:cstheme="minorHAnsi"/>
                  <w:bCs/>
                  <w:i/>
                  <w:iCs/>
                </w:rPr>
                <w:t>the Department’</w:t>
              </w:r>
              <w:r w:rsidRPr="00BB11B5">
                <w:rPr>
                  <w:rFonts w:asciiTheme="minorHAnsi" w:hAnsiTheme="minorHAnsi" w:cstheme="minorHAnsi"/>
                  <w:bCs/>
                </w:rPr>
                <w:t>).</w:t>
              </w:r>
            </w:p>
            <w:p w14:paraId="262114BB" w14:textId="77777777" w:rsidR="004C4270" w:rsidRPr="00252D39" w:rsidRDefault="004C4270" w:rsidP="004C4270">
              <w:pPr>
                <w:pStyle w:val="Heading2"/>
                <w:rPr>
                  <w:rFonts w:asciiTheme="minorHAnsi" w:hAnsiTheme="minorHAnsi" w:cstheme="minorHAnsi"/>
                  <w:color w:val="FFFFFF" w:themeColor="background1"/>
                  <w:sz w:val="24"/>
                  <w:szCs w:val="24"/>
                </w:rPr>
              </w:pPr>
              <w:r w:rsidRPr="00BB11B5">
                <w:rPr>
                  <w:rFonts w:asciiTheme="minorHAnsi" w:hAnsiTheme="minorHAnsi" w:cstheme="minorHAnsi"/>
                  <w:color w:val="FFFFFF" w:themeColor="background1"/>
                  <w:sz w:val="24"/>
                  <w:szCs w:val="24"/>
                </w:rPr>
                <w:t>2.0 Background</w:t>
              </w:r>
            </w:p>
            <w:p w14:paraId="5E25171C" w14:textId="77777777" w:rsidR="004C4270" w:rsidRDefault="004C4270" w:rsidP="004C4270">
              <w:pPr>
                <w:rPr>
                  <w:rFonts w:asciiTheme="minorHAnsi" w:hAnsiTheme="minorHAnsi" w:cstheme="minorHAnsi"/>
                </w:rPr>
              </w:pPr>
              <w:r w:rsidRPr="00252D39">
                <w:rPr>
                  <w:rFonts w:asciiTheme="minorHAnsi" w:hAnsiTheme="minorHAnsi" w:cstheme="minorHAnsi"/>
                </w:rPr>
                <w:t xml:space="preserve">The Department of Social Protection is the largest Department of State in the Irish Civil Service and one of the largest organisations in the State. The work of the Department in providing a weekly income to pensioners, carers, people with disabilities and to other people on low incomes, in assisting people who are reliant on its income supports progress into employment and further education, and, in assisting people at times of crisis has a very significant impact on the lives of millions of people in the State. These income supports and services are critical not just to the maintenance of social cohesion but to economic prosperity and individual and community well-being. There is no household in the State which does not benefit directly from, or contribute to the funding of, the work of the Department. </w:t>
              </w:r>
            </w:p>
            <w:p w14:paraId="4FF48176" w14:textId="77777777" w:rsidR="004C4270" w:rsidRDefault="004C4270" w:rsidP="004C4270">
              <w:pPr>
                <w:rPr>
                  <w:rFonts w:asciiTheme="minorHAnsi" w:hAnsiTheme="minorHAnsi" w:cstheme="minorHAnsi"/>
                </w:rPr>
              </w:pPr>
              <w:r w:rsidRPr="00252D39">
                <w:rPr>
                  <w:rFonts w:asciiTheme="minorHAnsi" w:hAnsiTheme="minorHAnsi" w:cstheme="minorHAnsi"/>
                </w:rPr>
                <w:t xml:space="preserve">The Department plays the lead role in developing policy and advising government on social protection and labour market issues, income support, pensions and employment services policies. The Department also has line responsibility for the delivery of a wide range of services through its own nationwide network of offices and through a number of agencies and third-party service providers. The Department employs </w:t>
              </w:r>
              <w:r>
                <w:rPr>
                  <w:rFonts w:asciiTheme="minorHAnsi" w:hAnsiTheme="minorHAnsi" w:cstheme="minorHAnsi"/>
                </w:rPr>
                <w:t>over</w:t>
              </w:r>
              <w:r w:rsidRPr="00252D39">
                <w:rPr>
                  <w:rFonts w:asciiTheme="minorHAnsi" w:hAnsiTheme="minorHAnsi" w:cstheme="minorHAnsi"/>
                </w:rPr>
                <w:t xml:space="preserve"> 7,000 staff</w:t>
              </w:r>
              <w:r>
                <w:rPr>
                  <w:rFonts w:asciiTheme="minorHAnsi" w:hAnsiTheme="minorHAnsi" w:cstheme="minorHAnsi"/>
                </w:rPr>
                <w:t xml:space="preserve"> at locations throughout the Republic of Ireland</w:t>
              </w:r>
              <w:r w:rsidRPr="00252D39">
                <w:rPr>
                  <w:rFonts w:asciiTheme="minorHAnsi" w:hAnsiTheme="minorHAnsi" w:cstheme="minorHAnsi"/>
                </w:rPr>
                <w:t xml:space="preserve">, has an annual budget of approximately €25 billion, processes in excess of 3.5 million customer service applications per annum and issues about 84 million payments each year to 2.2 million customers and their families. </w:t>
              </w:r>
            </w:p>
            <w:p w14:paraId="7217621B" w14:textId="77777777" w:rsidR="004C4270" w:rsidRDefault="004C4270" w:rsidP="004C4270">
              <w:pPr>
                <w:rPr>
                  <w:rFonts w:asciiTheme="minorHAnsi" w:hAnsiTheme="minorHAnsi" w:cstheme="minorHAnsi"/>
                </w:rPr>
              </w:pPr>
              <w:r w:rsidRPr="00252D39">
                <w:rPr>
                  <w:rFonts w:asciiTheme="minorHAnsi" w:hAnsiTheme="minorHAnsi" w:cstheme="minorHAnsi"/>
                </w:rPr>
                <w:t xml:space="preserve">The Department serves a wide and diverse group of clients including families, people in employment, unemployed people, people with disabilities, carers and pensioners. The Department works in co-operation with a range of other Departments and Agencies, to engage with people of working age to assist them in availing of opportunities for employment, education or training. Services at the Department’s Intreo Centres provide for engagement with jobseekers and employers for advice, activation, employment services and the administration of income support schemes. </w:t>
              </w:r>
            </w:p>
            <w:p w14:paraId="061BA8A3" w14:textId="77777777" w:rsidR="004C4270" w:rsidRDefault="004C4270" w:rsidP="004C4270">
              <w:pPr>
                <w:rPr>
                  <w:rStyle w:val="Hyperlink"/>
                  <w:rFonts w:asciiTheme="minorHAnsi" w:hAnsiTheme="minorHAnsi" w:cstheme="minorHAnsi"/>
                </w:rPr>
              </w:pPr>
              <w:r w:rsidRPr="00252D39">
                <w:rPr>
                  <w:rFonts w:asciiTheme="minorHAnsi" w:hAnsiTheme="minorHAnsi" w:cstheme="minorHAnsi"/>
                </w:rPr>
                <w:t xml:space="preserve">Further background information on the Department (if required) is available to Tenderers on the Department’s Website: gov.ie - </w:t>
              </w:r>
              <w:hyperlink r:id="rId23" w:history="1">
                <w:r w:rsidRPr="00252D39">
                  <w:rPr>
                    <w:rStyle w:val="Hyperlink"/>
                    <w:rFonts w:asciiTheme="minorHAnsi" w:hAnsiTheme="minorHAnsi" w:cstheme="minorHAnsi"/>
                  </w:rPr>
                  <w:t>Department of Social Protection</w:t>
                </w:r>
              </w:hyperlink>
            </w:p>
            <w:p w14:paraId="6E212E62" w14:textId="77777777" w:rsidR="004C4270" w:rsidRDefault="004C4270" w:rsidP="004C4270">
              <w:pPr>
                <w:rPr>
                  <w:rStyle w:val="Hyperlink"/>
                  <w:rFonts w:asciiTheme="minorHAnsi" w:hAnsiTheme="minorHAnsi" w:cstheme="minorHAnsi"/>
                </w:rPr>
              </w:pPr>
            </w:p>
            <w:p w14:paraId="09FD5626" w14:textId="77777777" w:rsidR="004C4270" w:rsidRDefault="004C4270" w:rsidP="004C4270">
              <w:pPr>
                <w:pStyle w:val="Heading2"/>
                <w:rPr>
                  <w:rFonts w:asciiTheme="minorHAnsi" w:hAnsiTheme="minorHAnsi" w:cstheme="minorHAnsi"/>
                </w:rPr>
              </w:pPr>
              <w:r>
                <w:rPr>
                  <w:rFonts w:asciiTheme="minorHAnsi" w:hAnsiTheme="minorHAnsi" w:cstheme="minorHAnsi"/>
                </w:rPr>
                <w:lastRenderedPageBreak/>
                <w:t>3</w:t>
              </w:r>
              <w:r w:rsidRPr="00727F4C">
                <w:rPr>
                  <w:rFonts w:asciiTheme="minorHAnsi" w:hAnsiTheme="minorHAnsi" w:cstheme="minorHAnsi"/>
                </w:rPr>
                <w:t>.0 R</w:t>
              </w:r>
              <w:r>
                <w:rPr>
                  <w:rFonts w:asciiTheme="minorHAnsi" w:hAnsiTheme="minorHAnsi" w:cstheme="minorHAnsi"/>
                </w:rPr>
                <w:t>equirements and Specification</w:t>
              </w:r>
            </w:p>
            <w:p w14:paraId="1FF4E460" w14:textId="77777777" w:rsidR="004C4270" w:rsidRPr="00251D14" w:rsidRDefault="004C4270" w:rsidP="00DD125A">
              <w:pPr>
                <w:pStyle w:val="Heading3"/>
                <w:ind w:firstLine="0"/>
                <w:rPr>
                  <w:rFonts w:asciiTheme="minorHAnsi" w:hAnsiTheme="minorHAnsi" w:cstheme="minorHAnsi"/>
                </w:rPr>
              </w:pPr>
              <w:r>
                <w:rPr>
                  <w:rFonts w:asciiTheme="minorHAnsi" w:hAnsiTheme="minorHAnsi" w:cstheme="minorHAnsi"/>
                </w:rPr>
                <w:t>3</w:t>
              </w:r>
              <w:r w:rsidRPr="00251D14">
                <w:rPr>
                  <w:rFonts w:asciiTheme="minorHAnsi" w:hAnsiTheme="minorHAnsi" w:cstheme="minorHAnsi"/>
                </w:rPr>
                <w:t>.1 Summary of Requirements</w:t>
              </w:r>
            </w:p>
            <w:p w14:paraId="7DFF0991" w14:textId="0B9022CE" w:rsidR="00E54B90" w:rsidRPr="00E54B90" w:rsidRDefault="00E54B90" w:rsidP="00E54B90">
              <w:pPr>
                <w:spacing w:after="0"/>
                <w:rPr>
                  <w:rFonts w:asciiTheme="minorHAnsi" w:hAnsiTheme="minorHAnsi" w:cstheme="minorHAnsi"/>
                  <w:szCs w:val="22"/>
                  <w:lang w:val="en-IE"/>
                </w:rPr>
              </w:pPr>
              <w:r w:rsidRPr="00E54B90">
                <w:rPr>
                  <w:rFonts w:asciiTheme="minorHAnsi" w:hAnsiTheme="minorHAnsi" w:cstheme="minorHAnsi"/>
                  <w:szCs w:val="22"/>
                  <w:lang w:val="en-IE"/>
                </w:rPr>
                <w:t xml:space="preserve">The Department of Social Protection is seeking to award a </w:t>
              </w:r>
              <w:r>
                <w:rPr>
                  <w:rFonts w:asciiTheme="minorHAnsi" w:hAnsiTheme="minorHAnsi" w:cstheme="minorHAnsi"/>
                  <w:szCs w:val="22"/>
                  <w:lang w:val="en-IE"/>
                </w:rPr>
                <w:t>c</w:t>
              </w:r>
              <w:r w:rsidRPr="00E54B90">
                <w:rPr>
                  <w:rFonts w:asciiTheme="minorHAnsi" w:hAnsiTheme="minorHAnsi" w:cstheme="minorHAnsi"/>
                  <w:szCs w:val="22"/>
                  <w:lang w:val="en-IE"/>
                </w:rPr>
                <w:t>ontract for Catering Equipment</w:t>
              </w:r>
            </w:p>
            <w:p w14:paraId="0D42615E" w14:textId="38107293" w:rsidR="00E54B90" w:rsidRDefault="00E54B90" w:rsidP="00E54B90">
              <w:pPr>
                <w:spacing w:after="0"/>
                <w:rPr>
                  <w:rFonts w:asciiTheme="minorHAnsi" w:hAnsiTheme="minorHAnsi" w:cstheme="minorHAnsi"/>
                  <w:szCs w:val="22"/>
                  <w:lang w:val="en-IE"/>
                </w:rPr>
              </w:pPr>
              <w:r w:rsidRPr="00E54B90">
                <w:rPr>
                  <w:rFonts w:asciiTheme="minorHAnsi" w:hAnsiTheme="minorHAnsi" w:cstheme="minorHAnsi"/>
                  <w:szCs w:val="22"/>
                  <w:lang w:val="en-IE"/>
                </w:rPr>
                <w:t>Preventative Maintenance and Associated Services for the Department of Social Protection</w:t>
              </w:r>
              <w:r>
                <w:rPr>
                  <w:rFonts w:asciiTheme="minorHAnsi" w:hAnsiTheme="minorHAnsi" w:cstheme="minorHAnsi"/>
                  <w:szCs w:val="22"/>
                  <w:lang w:val="en-IE"/>
                </w:rPr>
                <w:t>.</w:t>
              </w:r>
            </w:p>
            <w:p w14:paraId="7AC1863C" w14:textId="77777777" w:rsidR="00E54B90" w:rsidRPr="00E54B90" w:rsidRDefault="00E54B90" w:rsidP="00E54B90">
              <w:pPr>
                <w:spacing w:after="0"/>
                <w:rPr>
                  <w:rFonts w:asciiTheme="minorHAnsi" w:hAnsiTheme="minorHAnsi" w:cstheme="minorHAnsi"/>
                  <w:szCs w:val="22"/>
                  <w:lang w:val="en-IE"/>
                </w:rPr>
              </w:pPr>
            </w:p>
            <w:p w14:paraId="494B3157" w14:textId="615269E7" w:rsidR="00591409" w:rsidRPr="00E54B90" w:rsidRDefault="00E54B90" w:rsidP="00E54B90">
              <w:pPr>
                <w:spacing w:after="0"/>
                <w:rPr>
                  <w:rFonts w:asciiTheme="minorHAnsi" w:hAnsiTheme="minorHAnsi" w:cstheme="minorHAnsi"/>
                  <w:b/>
                  <w:bCs/>
                  <w:szCs w:val="22"/>
                  <w:lang w:val="en-IE"/>
                </w:rPr>
              </w:pPr>
              <w:r w:rsidRPr="00E54B90">
                <w:rPr>
                  <w:rFonts w:asciiTheme="minorHAnsi" w:hAnsiTheme="minorHAnsi" w:cstheme="minorHAnsi"/>
                  <w:b/>
                  <w:bCs/>
                  <w:szCs w:val="22"/>
                  <w:lang w:val="en-IE"/>
                </w:rPr>
                <w:t>Office Canteen Locations</w:t>
              </w:r>
            </w:p>
            <w:p w14:paraId="370C5E53" w14:textId="295B5A84" w:rsidR="00E54B90" w:rsidRPr="00E54B90" w:rsidRDefault="00E54B90" w:rsidP="00E54B90">
              <w:pPr>
                <w:spacing w:after="0"/>
                <w:rPr>
                  <w:rFonts w:asciiTheme="minorHAnsi" w:hAnsiTheme="minorHAnsi" w:cstheme="minorHAnsi"/>
                  <w:szCs w:val="22"/>
                  <w:lang w:val="en-IE"/>
                </w:rPr>
              </w:pPr>
              <w:r w:rsidRPr="00E54B90">
                <w:rPr>
                  <w:rFonts w:asciiTheme="minorHAnsi" w:hAnsiTheme="minorHAnsi" w:cstheme="minorHAnsi"/>
                  <w:szCs w:val="22"/>
                  <w:lang w:val="en-IE"/>
                </w:rPr>
                <w:t xml:space="preserve">&gt; </w:t>
              </w:r>
              <w:r w:rsidR="00591409" w:rsidRPr="00591409">
                <w:rPr>
                  <w:rFonts w:asciiTheme="minorHAnsi" w:hAnsiTheme="minorHAnsi" w:cstheme="minorHAnsi"/>
                  <w:szCs w:val="22"/>
                  <w:lang w:val="en-IE"/>
                </w:rPr>
                <w:t>Áras Mhic Dhiarmada, Store Street, Dublin 1, D01 WY03</w:t>
              </w:r>
              <w:r w:rsidR="002C1EC7">
                <w:rPr>
                  <w:rFonts w:asciiTheme="minorHAnsi" w:hAnsiTheme="minorHAnsi" w:cstheme="minorHAnsi"/>
                  <w:szCs w:val="22"/>
                  <w:lang w:val="en-IE"/>
                </w:rPr>
                <w:t>*</w:t>
              </w:r>
            </w:p>
            <w:p w14:paraId="708B6653" w14:textId="27FD3084" w:rsidR="00E54B90" w:rsidRPr="00E32F7D" w:rsidRDefault="00E54B90" w:rsidP="00E32F7D">
              <w:pPr>
                <w:spacing w:after="0" w:line="240" w:lineRule="auto"/>
                <w:rPr>
                  <w:rFonts w:cs="Calibri"/>
                  <w:color w:val="000000"/>
                  <w:szCs w:val="22"/>
                  <w:lang w:val="en-IE" w:eastAsia="en-IE"/>
                </w:rPr>
              </w:pPr>
              <w:r w:rsidRPr="00E54B90">
                <w:rPr>
                  <w:rFonts w:asciiTheme="minorHAnsi" w:hAnsiTheme="minorHAnsi" w:cstheme="minorHAnsi"/>
                  <w:szCs w:val="22"/>
                  <w:lang w:val="en-IE"/>
                </w:rPr>
                <w:t>&gt; Longford Government Buildings, Ballinalee Road, Longford</w:t>
              </w:r>
              <w:r w:rsidR="00E32F7D">
                <w:rPr>
                  <w:rFonts w:asciiTheme="minorHAnsi" w:hAnsiTheme="minorHAnsi" w:cstheme="minorHAnsi"/>
                  <w:szCs w:val="22"/>
                  <w:lang w:val="en-IE"/>
                </w:rPr>
                <w:t xml:space="preserve">, </w:t>
              </w:r>
              <w:r w:rsidR="00E32F7D" w:rsidRPr="00E32F7D">
                <w:rPr>
                  <w:rFonts w:cs="Calibri"/>
                  <w:color w:val="000000"/>
                  <w:szCs w:val="22"/>
                  <w:lang w:val="en-IE" w:eastAsia="en-IE"/>
                </w:rPr>
                <w:t>N39 E4E0</w:t>
              </w:r>
              <w:r w:rsidRPr="00E54B90">
                <w:rPr>
                  <w:rFonts w:asciiTheme="minorHAnsi" w:hAnsiTheme="minorHAnsi" w:cstheme="minorHAnsi"/>
                  <w:szCs w:val="22"/>
                  <w:lang w:val="en-IE"/>
                </w:rPr>
                <w:t>.</w:t>
              </w:r>
            </w:p>
            <w:p w14:paraId="7B4B93C8" w14:textId="4D502289" w:rsidR="004C4270" w:rsidRPr="00591409" w:rsidRDefault="00591409" w:rsidP="004C4270">
              <w:pPr>
                <w:spacing w:after="0"/>
                <w:rPr>
                  <w:rFonts w:asciiTheme="minorHAnsi" w:hAnsiTheme="minorHAnsi" w:cstheme="minorHAnsi"/>
                  <w:szCs w:val="22"/>
                  <w:lang w:val="en-IE"/>
                </w:rPr>
              </w:pPr>
              <w:r w:rsidRPr="00E54B90">
                <w:rPr>
                  <w:rFonts w:asciiTheme="minorHAnsi" w:hAnsiTheme="minorHAnsi" w:cstheme="minorHAnsi"/>
                  <w:szCs w:val="22"/>
                  <w:lang w:val="en-IE"/>
                </w:rPr>
                <w:t>&gt; Sligo Pensions Services Office, College Road, Sligo</w:t>
              </w:r>
              <w:r>
                <w:rPr>
                  <w:rFonts w:asciiTheme="minorHAnsi" w:hAnsiTheme="minorHAnsi" w:cstheme="minorHAnsi"/>
                  <w:szCs w:val="22"/>
                  <w:lang w:val="en-IE"/>
                </w:rPr>
                <w:t xml:space="preserve">, </w:t>
              </w:r>
              <w:r w:rsidRPr="00E32F7D">
                <w:rPr>
                  <w:rFonts w:asciiTheme="minorHAnsi" w:hAnsiTheme="minorHAnsi" w:cstheme="minorHAnsi"/>
                  <w:szCs w:val="22"/>
                  <w:lang w:val="en-IE"/>
                </w:rPr>
                <w:t>F91 T384</w:t>
              </w:r>
              <w:r>
                <w:rPr>
                  <w:rFonts w:asciiTheme="minorHAnsi" w:hAnsiTheme="minorHAnsi" w:cstheme="minorHAnsi"/>
                  <w:szCs w:val="22"/>
                  <w:lang w:val="en-IE"/>
                </w:rPr>
                <w:t>.</w:t>
              </w:r>
            </w:p>
            <w:p w14:paraId="466F28BD" w14:textId="77777777" w:rsidR="00591409" w:rsidRDefault="00591409" w:rsidP="004C4270">
              <w:pPr>
                <w:spacing w:after="0"/>
                <w:rPr>
                  <w:rFonts w:asciiTheme="minorHAnsi" w:hAnsiTheme="minorHAnsi" w:cstheme="minorHAnsi"/>
                  <w:szCs w:val="22"/>
                </w:rPr>
              </w:pPr>
            </w:p>
            <w:p w14:paraId="51893122" w14:textId="77777777" w:rsidR="004C4270" w:rsidRPr="00DF6FC1" w:rsidRDefault="004C4270" w:rsidP="004C4270">
              <w:pPr>
                <w:rPr>
                  <w:rFonts w:asciiTheme="minorHAnsi" w:hAnsiTheme="minorHAnsi" w:cstheme="minorHAnsi"/>
                  <w:b/>
                  <w:bCs/>
                  <w:szCs w:val="22"/>
                </w:rPr>
              </w:pPr>
              <w:r w:rsidRPr="00DF6FC1">
                <w:rPr>
                  <w:rFonts w:asciiTheme="minorHAnsi" w:hAnsiTheme="minorHAnsi" w:cstheme="minorHAnsi"/>
                  <w:b/>
                  <w:bCs/>
                  <w:szCs w:val="22"/>
                </w:rPr>
                <w:t>The Department</w:t>
              </w:r>
              <w:r>
                <w:rPr>
                  <w:rFonts w:asciiTheme="minorHAnsi" w:hAnsiTheme="minorHAnsi" w:cstheme="minorHAnsi"/>
                  <w:b/>
                  <w:bCs/>
                  <w:szCs w:val="22"/>
                </w:rPr>
                <w:t xml:space="preserve">’s </w:t>
              </w:r>
              <w:r w:rsidRPr="00DF6FC1">
                <w:rPr>
                  <w:rFonts w:asciiTheme="minorHAnsi" w:hAnsiTheme="minorHAnsi" w:cstheme="minorHAnsi"/>
                  <w:b/>
                  <w:bCs/>
                  <w:szCs w:val="22"/>
                </w:rPr>
                <w:t>requirement</w:t>
              </w:r>
              <w:r>
                <w:rPr>
                  <w:rFonts w:asciiTheme="minorHAnsi" w:hAnsiTheme="minorHAnsi" w:cstheme="minorHAnsi"/>
                  <w:b/>
                  <w:bCs/>
                  <w:szCs w:val="22"/>
                </w:rPr>
                <w:t>s</w:t>
              </w:r>
              <w:r w:rsidRPr="00DF6FC1">
                <w:rPr>
                  <w:rFonts w:asciiTheme="minorHAnsi" w:hAnsiTheme="minorHAnsi" w:cstheme="minorHAnsi"/>
                  <w:b/>
                  <w:bCs/>
                  <w:szCs w:val="22"/>
                </w:rPr>
                <w:t xml:space="preserve"> </w:t>
              </w:r>
              <w:r>
                <w:rPr>
                  <w:rFonts w:asciiTheme="minorHAnsi" w:hAnsiTheme="minorHAnsi" w:cstheme="minorHAnsi"/>
                  <w:b/>
                  <w:bCs/>
                  <w:szCs w:val="22"/>
                </w:rPr>
                <w:t>are</w:t>
              </w:r>
              <w:r w:rsidRPr="00DF6FC1">
                <w:rPr>
                  <w:rFonts w:asciiTheme="minorHAnsi" w:hAnsiTheme="minorHAnsi" w:cstheme="minorHAnsi"/>
                  <w:b/>
                  <w:bCs/>
                  <w:szCs w:val="22"/>
                </w:rPr>
                <w:t xml:space="preserve"> for the following </w:t>
              </w:r>
            </w:p>
            <w:p w14:paraId="303807CD" w14:textId="54A18057" w:rsidR="004C4270" w:rsidRPr="00E54B90" w:rsidRDefault="00E54B90" w:rsidP="004C4270">
              <w:pPr>
                <w:pStyle w:val="ListParagraph"/>
                <w:numPr>
                  <w:ilvl w:val="0"/>
                  <w:numId w:val="25"/>
                </w:numPr>
                <w:jc w:val="both"/>
                <w:rPr>
                  <w:rFonts w:asciiTheme="minorHAnsi" w:hAnsiTheme="minorHAnsi" w:cstheme="minorHAnsi"/>
                  <w:szCs w:val="22"/>
                </w:rPr>
              </w:pPr>
              <w:r>
                <w:rPr>
                  <w:rFonts w:asciiTheme="minorHAnsi" w:hAnsiTheme="minorHAnsi" w:cstheme="minorBidi"/>
                </w:rPr>
                <w:t xml:space="preserve">The successful tenderer </w:t>
              </w:r>
              <w:r w:rsidRPr="00E54B90">
                <w:rPr>
                  <w:rFonts w:asciiTheme="minorHAnsi" w:hAnsiTheme="minorHAnsi" w:cstheme="minorBidi"/>
                </w:rPr>
                <w:t>will be required to fully inspect the catering equipment, and carry out preventive maintenance twice yearly, at six-month intervals.</w:t>
              </w:r>
            </w:p>
            <w:p w14:paraId="4937DD96" w14:textId="61A944C3" w:rsidR="00E54B90" w:rsidRDefault="00E54B90" w:rsidP="004C4270">
              <w:pPr>
                <w:pStyle w:val="ListParagraph"/>
                <w:numPr>
                  <w:ilvl w:val="0"/>
                  <w:numId w:val="25"/>
                </w:numPr>
                <w:jc w:val="both"/>
                <w:rPr>
                  <w:rFonts w:asciiTheme="minorHAnsi" w:hAnsiTheme="minorHAnsi" w:cstheme="minorHAnsi"/>
                  <w:szCs w:val="22"/>
                </w:rPr>
              </w:pPr>
              <w:r w:rsidRPr="00E54B90">
                <w:rPr>
                  <w:rFonts w:asciiTheme="minorHAnsi" w:hAnsiTheme="minorHAnsi" w:cstheme="minorHAnsi"/>
                  <w:szCs w:val="22"/>
                </w:rPr>
                <w:t>The contractor is required to inspect the hot water boilers in the canteen / kitchenette areas twice yearly, at six-month intervals, and carry out service or repair if required.</w:t>
              </w:r>
            </w:p>
            <w:p w14:paraId="5C1D7B2E" w14:textId="54FE30A2" w:rsidR="002C1EC7" w:rsidRPr="00540DE5" w:rsidRDefault="002C1EC7" w:rsidP="002C1EC7">
              <w:pPr>
                <w:jc w:val="both"/>
                <w:rPr>
                  <w:rFonts w:asciiTheme="minorHAnsi" w:hAnsiTheme="minorHAnsi" w:cstheme="minorHAnsi"/>
                  <w:i/>
                  <w:iCs/>
                  <w:szCs w:val="22"/>
                </w:rPr>
              </w:pPr>
              <w:r w:rsidRPr="002C1EC7">
                <w:rPr>
                  <w:rFonts w:asciiTheme="minorHAnsi" w:hAnsiTheme="minorHAnsi" w:cstheme="minorHAnsi"/>
                  <w:i/>
                  <w:iCs/>
                  <w:szCs w:val="22"/>
                </w:rPr>
                <w:t xml:space="preserve">* With reference to the equipment in </w:t>
              </w:r>
              <w:r w:rsidRPr="002C1EC7">
                <w:rPr>
                  <w:rFonts w:asciiTheme="minorHAnsi" w:hAnsiTheme="minorHAnsi" w:cstheme="minorHAnsi"/>
                  <w:i/>
                  <w:iCs/>
                  <w:szCs w:val="22"/>
                  <w:lang w:val="en-IE"/>
                </w:rPr>
                <w:t xml:space="preserve">Áras Mhic Dhiarmada, Store Street, Dublin 1, this is not a fully serviced </w:t>
              </w:r>
              <w:r w:rsidR="00C82209" w:rsidRPr="002C1EC7">
                <w:rPr>
                  <w:rFonts w:asciiTheme="minorHAnsi" w:hAnsiTheme="minorHAnsi" w:cstheme="minorHAnsi"/>
                  <w:i/>
                  <w:iCs/>
                  <w:szCs w:val="22"/>
                  <w:lang w:val="en-IE"/>
                </w:rPr>
                <w:t>canteen but</w:t>
              </w:r>
              <w:r w:rsidRPr="002C1EC7">
                <w:rPr>
                  <w:rFonts w:asciiTheme="minorHAnsi" w:hAnsiTheme="minorHAnsi" w:cstheme="minorHAnsi"/>
                  <w:i/>
                  <w:iCs/>
                  <w:szCs w:val="22"/>
                  <w:lang w:val="en-IE"/>
                </w:rPr>
                <w:t xml:space="preserve"> will soon be operating as a grab-and-go style café. A full equipment list is not yet available, but an indicative one is provided as part of the pricing schedule for that building – </w:t>
              </w:r>
              <w:r w:rsidRPr="002C1EC7">
                <w:rPr>
                  <w:rFonts w:asciiTheme="minorHAnsi" w:hAnsiTheme="minorHAnsi" w:cstheme="minorHAnsi"/>
                  <w:b/>
                  <w:bCs/>
                  <w:i/>
                  <w:iCs/>
                  <w:szCs w:val="22"/>
                  <w:lang w:val="en-IE"/>
                </w:rPr>
                <w:t xml:space="preserve">ref: Appendix </w:t>
              </w:r>
              <w:r w:rsidR="00520D2C">
                <w:rPr>
                  <w:rFonts w:asciiTheme="minorHAnsi" w:hAnsiTheme="minorHAnsi" w:cstheme="minorHAnsi"/>
                  <w:b/>
                  <w:bCs/>
                  <w:i/>
                  <w:iCs/>
                  <w:szCs w:val="22"/>
                  <w:lang w:val="en-IE"/>
                </w:rPr>
                <w:t>11</w:t>
              </w:r>
              <w:r w:rsidRPr="002C1EC7">
                <w:rPr>
                  <w:rFonts w:asciiTheme="minorHAnsi" w:hAnsiTheme="minorHAnsi" w:cstheme="minorHAnsi"/>
                  <w:b/>
                  <w:bCs/>
                  <w:i/>
                  <w:iCs/>
                  <w:szCs w:val="22"/>
                  <w:lang w:val="en-IE"/>
                </w:rPr>
                <w:t xml:space="preserve"> - Áras Mhic Dhiarmada Pricing Schedule</w:t>
              </w:r>
              <w:r w:rsidR="00E33E99" w:rsidRPr="00E33E99">
                <w:rPr>
                  <w:rFonts w:asciiTheme="minorHAnsi" w:hAnsiTheme="minorHAnsi" w:cstheme="minorHAnsi"/>
                  <w:b/>
                  <w:bCs/>
                  <w:szCs w:val="22"/>
                  <w:lang w:val="en-IE"/>
                </w:rPr>
                <w:t>.</w:t>
              </w:r>
              <w:r w:rsidR="00540DE5">
                <w:rPr>
                  <w:rFonts w:asciiTheme="minorHAnsi" w:hAnsiTheme="minorHAnsi" w:cstheme="minorHAnsi"/>
                  <w:b/>
                  <w:bCs/>
                  <w:szCs w:val="22"/>
                  <w:lang w:val="en-IE"/>
                </w:rPr>
                <w:t xml:space="preserve"> </w:t>
              </w:r>
              <w:r w:rsidR="00540DE5" w:rsidRPr="00540DE5">
                <w:rPr>
                  <w:rFonts w:asciiTheme="minorHAnsi" w:hAnsiTheme="minorHAnsi" w:cstheme="minorHAnsi"/>
                  <w:i/>
                  <w:iCs/>
                  <w:szCs w:val="22"/>
                  <w:lang w:val="en-IE"/>
                </w:rPr>
                <w:t>Once this café has been established, more equipment will be added to the list, and pricing for maintenance of same will be requested from the successful tenderer.</w:t>
              </w:r>
            </w:p>
            <w:p w14:paraId="51392CE8" w14:textId="173304A8" w:rsidR="00E54B90" w:rsidRPr="00E54B90" w:rsidRDefault="00E54B90" w:rsidP="00E54B90">
              <w:pPr>
                <w:jc w:val="both"/>
                <w:rPr>
                  <w:rFonts w:asciiTheme="minorHAnsi" w:hAnsiTheme="minorHAnsi" w:cstheme="minorHAnsi"/>
                  <w:szCs w:val="22"/>
                </w:rPr>
              </w:pPr>
              <w:r>
                <w:rPr>
                  <w:rFonts w:asciiTheme="minorHAnsi" w:hAnsiTheme="minorHAnsi" w:cstheme="minorHAnsi"/>
                  <w:szCs w:val="22"/>
                </w:rPr>
                <w:t>The Department may also require emergency service callouts during the lifetime of the contract (see 3.</w:t>
              </w:r>
              <w:r w:rsidR="00AE4EE4">
                <w:rPr>
                  <w:rFonts w:asciiTheme="minorHAnsi" w:hAnsiTheme="minorHAnsi" w:cstheme="minorHAnsi"/>
                  <w:szCs w:val="22"/>
                </w:rPr>
                <w:t>4</w:t>
              </w:r>
              <w:r>
                <w:rPr>
                  <w:rFonts w:asciiTheme="minorHAnsi" w:hAnsiTheme="minorHAnsi" w:cstheme="minorHAnsi"/>
                  <w:szCs w:val="22"/>
                </w:rPr>
                <w:t xml:space="preserve"> below). </w:t>
              </w:r>
            </w:p>
            <w:p w14:paraId="27C78875" w14:textId="29FC07EB" w:rsidR="004C4270" w:rsidRDefault="004C4270" w:rsidP="00DD125A">
              <w:pPr>
                <w:pStyle w:val="Heading3"/>
                <w:ind w:firstLine="0"/>
                <w:rPr>
                  <w:rFonts w:asciiTheme="minorHAnsi" w:hAnsiTheme="minorHAnsi" w:cstheme="minorHAnsi"/>
                </w:rPr>
              </w:pPr>
              <w:r>
                <w:rPr>
                  <w:rFonts w:asciiTheme="minorHAnsi" w:hAnsiTheme="minorHAnsi" w:cstheme="minorHAnsi"/>
                </w:rPr>
                <w:t>3.</w:t>
              </w:r>
              <w:r w:rsidR="00E54B90">
                <w:rPr>
                  <w:rFonts w:asciiTheme="minorHAnsi" w:hAnsiTheme="minorHAnsi" w:cstheme="minorHAnsi"/>
                </w:rPr>
                <w:t>2</w:t>
              </w:r>
              <w:r>
                <w:rPr>
                  <w:rFonts w:asciiTheme="minorHAnsi" w:hAnsiTheme="minorHAnsi" w:cstheme="minorHAnsi"/>
                </w:rPr>
                <w:t xml:space="preserve"> Mobilisation Plan</w:t>
              </w:r>
            </w:p>
            <w:p w14:paraId="2CCAC3E7" w14:textId="77777777" w:rsidR="004C4270" w:rsidRDefault="004C4270" w:rsidP="00AE4EE4">
              <w:pPr>
                <w:jc w:val="both"/>
              </w:pPr>
              <w:r>
                <w:t xml:space="preserve">The Department requires the following to ensure a successful implementation of this new contract. The timeframe for this mobilisation must be completed within 3 months from award of contract. </w:t>
              </w:r>
            </w:p>
            <w:p w14:paraId="3D6DD88F" w14:textId="11CF3C0B" w:rsidR="004C4270" w:rsidRDefault="00AE4EE4" w:rsidP="00AE4EE4">
              <w:pPr>
                <w:jc w:val="both"/>
              </w:pPr>
              <w:r>
                <w:t>As part of the mobilisation, t</w:t>
              </w:r>
              <w:r w:rsidR="00E54B90">
                <w:t>he successful tenderer must c</w:t>
              </w:r>
              <w:r w:rsidR="004C4270" w:rsidRPr="00A93233">
                <w:t xml:space="preserve">omplete a full audit </w:t>
              </w:r>
              <w:r w:rsidR="00E54B90">
                <w:t>of the canteen equipment in the t</w:t>
              </w:r>
              <w:r w:rsidR="00591409">
                <w:t>hree</w:t>
              </w:r>
              <w:r w:rsidR="00E54B90">
                <w:t xml:space="preserve"> buildings, as well as a stock inventory of the most used parts including switches, motors, sensors, elements and thermostats, to avoid delays to servicing.</w:t>
              </w:r>
            </w:p>
            <w:p w14:paraId="60F5008C" w14:textId="0391A650" w:rsidR="00E54B90" w:rsidRDefault="00E54B90" w:rsidP="00AE4EE4">
              <w:pPr>
                <w:jc w:val="both"/>
              </w:pPr>
              <w:r>
                <w:t>On completion of the full audit, comparison must be made with the existing register of appliance</w:t>
              </w:r>
              <w:r w:rsidR="00AE4EE4">
                <w:t>s</w:t>
              </w:r>
              <w:r>
                <w:t xml:space="preserve"> to ensure that there are no discrepancies, as well as to determine the age of all equipment and the current performance of same.</w:t>
              </w:r>
            </w:p>
            <w:p w14:paraId="0AED8264" w14:textId="6CC7371C" w:rsidR="004C4270" w:rsidRPr="001209A7" w:rsidRDefault="004C4270" w:rsidP="00AE4EE4">
              <w:pPr>
                <w:jc w:val="both"/>
              </w:pPr>
              <w:r w:rsidRPr="00B15D4C">
                <w:t xml:space="preserve">The successful tenderer shall communicate with </w:t>
              </w:r>
              <w:hyperlink r:id="rId24" w:history="1">
                <w:r w:rsidRPr="00B15D4C">
                  <w:rPr>
                    <w:rStyle w:val="Hyperlink"/>
                  </w:rPr>
                  <w:t>fmprocurement@welfare.ie</w:t>
                </w:r>
              </w:hyperlink>
              <w:r w:rsidRPr="00B15D4C">
                <w:t xml:space="preserve"> to ensure that there are no issues with mobilisation. The approximate intended start date of </w:t>
              </w:r>
              <w:r w:rsidRPr="00E33E99">
                <w:t xml:space="preserve">the contract is </w:t>
              </w:r>
              <w:r w:rsidR="00E33E99" w:rsidRPr="00E33E99">
                <w:t>September 1</w:t>
              </w:r>
              <w:r w:rsidR="00E33E99" w:rsidRPr="00E33E99">
                <w:rPr>
                  <w:vertAlign w:val="superscript"/>
                </w:rPr>
                <w:t>st</w:t>
              </w:r>
              <w:r w:rsidRPr="00E33E99">
                <w:t>, 2026.</w:t>
              </w:r>
            </w:p>
            <w:p w14:paraId="54AFF677" w14:textId="03D264A3" w:rsidR="004C4270" w:rsidRDefault="004C4270" w:rsidP="00DD125A">
              <w:pPr>
                <w:pStyle w:val="Heading3"/>
                <w:ind w:firstLine="0"/>
                <w:rPr>
                  <w:rFonts w:asciiTheme="minorHAnsi" w:hAnsiTheme="minorHAnsi"/>
                  <w:lang w:val="en-IE"/>
                </w:rPr>
              </w:pPr>
              <w:r w:rsidRPr="0845BD1C">
                <w:rPr>
                  <w:rFonts w:asciiTheme="minorHAnsi" w:hAnsiTheme="minorHAnsi" w:cstheme="minorBidi"/>
                </w:rPr>
                <w:t>3.</w:t>
              </w:r>
              <w:r w:rsidR="00E54B90">
                <w:rPr>
                  <w:rFonts w:asciiTheme="minorHAnsi" w:hAnsiTheme="minorHAnsi" w:cstheme="minorBidi"/>
                </w:rPr>
                <w:t>3</w:t>
              </w:r>
              <w:r w:rsidRPr="0845BD1C">
                <w:rPr>
                  <w:rFonts w:asciiTheme="minorHAnsi" w:hAnsiTheme="minorHAnsi" w:cstheme="minorBidi"/>
                </w:rPr>
                <w:t xml:space="preserve"> </w:t>
              </w:r>
              <w:r w:rsidR="00AE4EE4">
                <w:rPr>
                  <w:rFonts w:asciiTheme="minorHAnsi" w:hAnsiTheme="minorHAnsi" w:cstheme="minorBidi"/>
                </w:rPr>
                <w:t>Preventative Maintenance</w:t>
              </w:r>
            </w:p>
            <w:p w14:paraId="476B53EB" w14:textId="1747666A" w:rsidR="00AE4EE4" w:rsidRDefault="00AE4EE4" w:rsidP="00E54B90">
              <w:pPr>
                <w:spacing w:after="0"/>
                <w:jc w:val="both"/>
                <w:rPr>
                  <w:rFonts w:asciiTheme="minorHAnsi" w:eastAsiaTheme="minorEastAsia" w:hAnsiTheme="minorHAnsi" w:cstheme="minorBidi"/>
                  <w:szCs w:val="22"/>
                </w:rPr>
              </w:pPr>
              <w:r>
                <w:rPr>
                  <w:rFonts w:asciiTheme="minorHAnsi" w:eastAsiaTheme="minorEastAsia" w:hAnsiTheme="minorHAnsi" w:cstheme="minorBidi"/>
                  <w:szCs w:val="22"/>
                </w:rPr>
                <w:t>The catering equipment maintenance services required will include, but not be limited to the following:</w:t>
              </w:r>
            </w:p>
            <w:p w14:paraId="1C9ADE33" w14:textId="77777777" w:rsidR="00AE4EE4" w:rsidRDefault="00AE4EE4" w:rsidP="00E54B90">
              <w:pPr>
                <w:spacing w:after="0"/>
                <w:jc w:val="both"/>
                <w:rPr>
                  <w:rFonts w:asciiTheme="minorHAnsi" w:eastAsiaTheme="minorEastAsia" w:hAnsiTheme="minorHAnsi" w:cstheme="minorBidi"/>
                  <w:szCs w:val="22"/>
                </w:rPr>
              </w:pPr>
            </w:p>
            <w:p w14:paraId="39CB3E53" w14:textId="2A7857B0"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Routine planned preventative maintenance of the equipment. </w:t>
              </w:r>
            </w:p>
            <w:p w14:paraId="618CAC39" w14:textId="621C648B"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A minimum of two planned maintenance visits per year. </w:t>
              </w:r>
            </w:p>
            <w:p w14:paraId="6411FFFE" w14:textId="14789EAE"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Reactive maintenance of the equipment where required.</w:t>
              </w:r>
            </w:p>
            <w:p w14:paraId="29F50916" w14:textId="3A8832C8"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lastRenderedPageBreak/>
                <w:t xml:space="preserve">Statutory inspections. </w:t>
              </w:r>
            </w:p>
            <w:p w14:paraId="617AEE20" w14:textId="265CD2AC"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Making good all mechanical and electrical adjustments due to normal wear and tear, including checking electrical components for loose connections. </w:t>
              </w:r>
            </w:p>
            <w:p w14:paraId="6CC4AFF3" w14:textId="0290C018"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Checking any alarm systems are working.</w:t>
              </w:r>
            </w:p>
            <w:p w14:paraId="602F2EB1" w14:textId="7CF3A8BB"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The supply and fitting of all consumables and replacement parts due to normal wear and tear. </w:t>
              </w:r>
            </w:p>
            <w:p w14:paraId="0163FDEC" w14:textId="664229E0"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Supply and application of all lubricants where necessary. </w:t>
              </w:r>
            </w:p>
            <w:p w14:paraId="4725A047" w14:textId="1C694D59"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Checking the switching, control, monitoring and other safety equipment. </w:t>
              </w:r>
            </w:p>
            <w:p w14:paraId="72F760BF" w14:textId="51A5A38D" w:rsidR="00AE4EE4" w:rsidRPr="00AE4EE4" w:rsidRDefault="00AE4EE4" w:rsidP="00AE4EE4">
              <w:pPr>
                <w:pStyle w:val="ListParagraph"/>
                <w:numPr>
                  <w:ilvl w:val="0"/>
                  <w:numId w:val="32"/>
                </w:numPr>
                <w:spacing w:after="0"/>
                <w:jc w:val="both"/>
                <w:rPr>
                  <w:rFonts w:asciiTheme="minorHAnsi" w:eastAsiaTheme="minorEastAsia" w:hAnsiTheme="minorHAnsi" w:cstheme="minorBidi"/>
                  <w:szCs w:val="22"/>
                </w:rPr>
              </w:pPr>
              <w:r w:rsidRPr="00AE4EE4">
                <w:rPr>
                  <w:rFonts w:asciiTheme="minorHAnsi" w:eastAsiaTheme="minorEastAsia" w:hAnsiTheme="minorHAnsi" w:cstheme="minorBidi"/>
                  <w:szCs w:val="22"/>
                </w:rPr>
                <w:t xml:space="preserve">Checking the catering equipment generally for proper function and any damage. </w:t>
              </w:r>
            </w:p>
            <w:p w14:paraId="5BF7FF0D" w14:textId="6B9CA237" w:rsidR="004C4270" w:rsidRPr="00AE4EE4" w:rsidRDefault="00AE4EE4" w:rsidP="00AE4EE4">
              <w:pPr>
                <w:pStyle w:val="ListParagraph"/>
                <w:numPr>
                  <w:ilvl w:val="0"/>
                  <w:numId w:val="32"/>
                </w:numPr>
                <w:spacing w:after="0"/>
                <w:jc w:val="both"/>
                <w:rPr>
                  <w:rFonts w:asciiTheme="minorHAnsi" w:eastAsiaTheme="minorEastAsia" w:hAnsiTheme="minorHAnsi" w:cstheme="minorBidi"/>
                  <w:szCs w:val="22"/>
                  <w:lang w:val="en-IE"/>
                </w:rPr>
              </w:pPr>
              <w:r w:rsidRPr="00AE4EE4">
                <w:rPr>
                  <w:rFonts w:asciiTheme="minorHAnsi" w:eastAsiaTheme="minorEastAsia" w:hAnsiTheme="minorHAnsi" w:cstheme="minorBidi"/>
                  <w:szCs w:val="22"/>
                </w:rPr>
                <w:t>Provide a maintenance history and report log on</w:t>
              </w:r>
              <w:r>
                <w:rPr>
                  <w:rFonts w:asciiTheme="minorHAnsi" w:eastAsiaTheme="minorEastAsia" w:hAnsiTheme="minorHAnsi" w:cstheme="minorBidi"/>
                  <w:szCs w:val="22"/>
                </w:rPr>
                <w:t xml:space="preserve"> each</w:t>
              </w:r>
              <w:r w:rsidRPr="00AE4EE4">
                <w:rPr>
                  <w:rFonts w:asciiTheme="minorHAnsi" w:eastAsiaTheme="minorEastAsia" w:hAnsiTheme="minorHAnsi" w:cstheme="minorBidi"/>
                  <w:szCs w:val="22"/>
                </w:rPr>
                <w:t xml:space="preserve"> site.</w:t>
              </w:r>
            </w:p>
            <w:p w14:paraId="69249DE7" w14:textId="0EB24B71" w:rsidR="004C4270" w:rsidRDefault="004C4270" w:rsidP="00DD125A">
              <w:pPr>
                <w:pStyle w:val="Heading3"/>
                <w:ind w:firstLine="0"/>
                <w:rPr>
                  <w:rFonts w:asciiTheme="minorHAnsi" w:hAnsiTheme="minorHAnsi" w:cstheme="minorHAnsi"/>
                </w:rPr>
              </w:pPr>
              <w:r>
                <w:rPr>
                  <w:rFonts w:asciiTheme="minorHAnsi" w:hAnsiTheme="minorHAnsi" w:cstheme="minorHAnsi"/>
                </w:rPr>
                <w:t>3.</w:t>
              </w:r>
              <w:r w:rsidR="00E54B90">
                <w:rPr>
                  <w:rFonts w:asciiTheme="minorHAnsi" w:hAnsiTheme="minorHAnsi" w:cstheme="minorHAnsi"/>
                </w:rPr>
                <w:t>4</w:t>
              </w:r>
              <w:r>
                <w:rPr>
                  <w:rFonts w:asciiTheme="minorHAnsi" w:hAnsiTheme="minorHAnsi" w:cstheme="minorHAnsi"/>
                </w:rPr>
                <w:t xml:space="preserve"> </w:t>
              </w:r>
              <w:r w:rsidR="00AE4EE4">
                <w:rPr>
                  <w:rFonts w:asciiTheme="minorHAnsi" w:hAnsiTheme="minorHAnsi" w:cstheme="minorHAnsi"/>
                </w:rPr>
                <w:t>Emergency Callouts</w:t>
              </w:r>
            </w:p>
            <w:p w14:paraId="1164639C" w14:textId="77777777" w:rsidR="00AE4EE4" w:rsidRDefault="00AE4EE4" w:rsidP="00AE4EE4">
              <w:pPr>
                <w:spacing w:after="0"/>
                <w:jc w:val="both"/>
                <w:rPr>
                  <w:rFonts w:asciiTheme="minorHAnsi" w:eastAsiaTheme="minorEastAsia" w:hAnsiTheme="minorHAnsi" w:cstheme="minorBidi"/>
                  <w:szCs w:val="22"/>
                </w:rPr>
              </w:pPr>
              <w:r w:rsidRPr="00E54B90">
                <w:rPr>
                  <w:rFonts w:asciiTheme="minorHAnsi" w:eastAsiaTheme="minorEastAsia" w:hAnsiTheme="minorHAnsi" w:cstheme="minorBidi"/>
                  <w:szCs w:val="22"/>
                </w:rPr>
                <w:t xml:space="preserve">Callouts should be attended within 48 hours of the call being logged, with response to the initial call taking place within 24 hours. An additional quotation for goods and services will be required if the parts needed to fix a problem are non-standard and exceed the agreed amount for the callout. The quotation for the repair should be issued for the Department’s approval and the amount chargeable would be the excess of the parts value over the agreed call </w:t>
              </w:r>
              <w:r>
                <w:rPr>
                  <w:rFonts w:asciiTheme="minorHAnsi" w:eastAsiaTheme="minorEastAsia" w:hAnsiTheme="minorHAnsi" w:cstheme="minorBidi"/>
                  <w:szCs w:val="22"/>
                </w:rPr>
                <w:t>o</w:t>
              </w:r>
              <w:r w:rsidRPr="00E54B90">
                <w:rPr>
                  <w:rFonts w:asciiTheme="minorHAnsi" w:eastAsiaTheme="minorEastAsia" w:hAnsiTheme="minorHAnsi" w:cstheme="minorBidi"/>
                  <w:szCs w:val="22"/>
                </w:rPr>
                <w:t>ut amount. The emergency callout fee should include travel time and distance. Quotations should be issued within 24 hours of the site visit.</w:t>
              </w:r>
            </w:p>
            <w:p w14:paraId="1165673A" w14:textId="77777777" w:rsidR="004A64C3" w:rsidRDefault="004A64C3" w:rsidP="00AE4EE4">
              <w:pPr>
                <w:spacing w:after="0"/>
                <w:jc w:val="both"/>
                <w:rPr>
                  <w:rFonts w:asciiTheme="minorHAnsi" w:eastAsiaTheme="minorEastAsia" w:hAnsiTheme="minorHAnsi" w:cstheme="minorBidi"/>
                  <w:szCs w:val="22"/>
                </w:rPr>
              </w:pPr>
            </w:p>
            <w:p w14:paraId="7E6D93C2" w14:textId="58DF46D9" w:rsidR="004A64C3" w:rsidRDefault="004A64C3" w:rsidP="00AE4EE4">
              <w:pPr>
                <w:spacing w:after="0"/>
                <w:jc w:val="both"/>
                <w:rPr>
                  <w:rFonts w:asciiTheme="minorHAnsi" w:hAnsiTheme="minorHAnsi" w:cstheme="minorHAnsi"/>
                  <w:b/>
                  <w:iCs/>
                  <w:caps/>
                  <w:color w:val="000080"/>
                  <w:szCs w:val="22"/>
                </w:rPr>
              </w:pPr>
              <w:r w:rsidRPr="004A64C3">
                <w:rPr>
                  <w:rFonts w:asciiTheme="minorHAnsi" w:hAnsiTheme="minorHAnsi" w:cstheme="minorHAnsi"/>
                  <w:b/>
                  <w:iCs/>
                  <w:caps/>
                  <w:color w:val="000080"/>
                  <w:szCs w:val="22"/>
                </w:rPr>
                <w:t>3.5 REPLACEMENT OF EXISTING EQUIPMENT</w:t>
              </w:r>
            </w:p>
            <w:p w14:paraId="1BF76956" w14:textId="10A103CB" w:rsidR="004A64C3" w:rsidRPr="004A64C3" w:rsidRDefault="004A64C3" w:rsidP="00AE4EE4">
              <w:pPr>
                <w:spacing w:after="0"/>
                <w:jc w:val="both"/>
                <w:rPr>
                  <w:rFonts w:asciiTheme="minorHAnsi" w:hAnsiTheme="minorHAnsi" w:cstheme="minorHAnsi"/>
                  <w:b/>
                  <w:iCs/>
                  <w:caps/>
                  <w:color w:val="000080"/>
                  <w:szCs w:val="22"/>
                </w:rPr>
              </w:pPr>
              <w:r>
                <w:t>Should any of the canteen equipment need replacing in its entirety, t</w:t>
              </w:r>
              <w:r w:rsidRPr="00C75BEF">
                <w:t>he successful tenderer will be required</w:t>
              </w:r>
              <w:r>
                <w:t xml:space="preserve"> to provide to the Department a specification sheet for the replacement. This will allow the Department to purchase same</w:t>
              </w:r>
              <w:r w:rsidR="00F80195">
                <w:t>.</w:t>
              </w:r>
            </w:p>
            <w:p w14:paraId="6807E94A" w14:textId="0EA51039" w:rsidR="004C4270" w:rsidRDefault="004C4270" w:rsidP="00DD125A">
              <w:pPr>
                <w:pStyle w:val="Heading3"/>
                <w:ind w:firstLine="0"/>
                <w:rPr>
                  <w:rFonts w:asciiTheme="minorHAnsi" w:hAnsiTheme="minorHAnsi" w:cstheme="minorHAnsi"/>
                </w:rPr>
              </w:pPr>
              <w:r>
                <w:rPr>
                  <w:rFonts w:asciiTheme="minorHAnsi" w:hAnsiTheme="minorHAnsi" w:cstheme="minorHAnsi"/>
                </w:rPr>
                <w:t>3</w:t>
              </w:r>
              <w:r w:rsidRPr="00201560">
                <w:rPr>
                  <w:rFonts w:asciiTheme="minorHAnsi" w:hAnsiTheme="minorHAnsi" w:cstheme="minorHAnsi"/>
                </w:rPr>
                <w:t>.</w:t>
              </w:r>
              <w:r w:rsidR="00F80195">
                <w:rPr>
                  <w:rFonts w:asciiTheme="minorHAnsi" w:hAnsiTheme="minorHAnsi" w:cstheme="minorHAnsi"/>
                </w:rPr>
                <w:t>6</w:t>
              </w:r>
              <w:r>
                <w:rPr>
                  <w:rFonts w:asciiTheme="minorHAnsi" w:hAnsiTheme="minorHAnsi" w:cstheme="minorHAnsi"/>
                </w:rPr>
                <w:t xml:space="preserve"> </w:t>
              </w:r>
              <w:r w:rsidR="00AE4EE4">
                <w:rPr>
                  <w:rFonts w:asciiTheme="minorHAnsi" w:hAnsiTheme="minorHAnsi" w:cstheme="minorHAnsi"/>
                </w:rPr>
                <w:t>Contract Management</w:t>
              </w:r>
            </w:p>
            <w:p w14:paraId="4EC77677" w14:textId="77777777" w:rsidR="00AE4EE4" w:rsidRDefault="00AE4EE4" w:rsidP="00AE4EE4">
              <w:r w:rsidRPr="00C75BEF">
                <w:t xml:space="preserve">The successful tenderer will be required to provide the following to ensure the effective delivery of contract management: </w:t>
              </w:r>
            </w:p>
            <w:p w14:paraId="55188114" w14:textId="77777777" w:rsidR="00AE4EE4" w:rsidRDefault="00AE4EE4" w:rsidP="00AE4EE4">
              <w:pPr>
                <w:pStyle w:val="ListParagraph"/>
                <w:numPr>
                  <w:ilvl w:val="0"/>
                  <w:numId w:val="24"/>
                </w:numPr>
                <w:jc w:val="both"/>
              </w:pPr>
              <w:r>
                <w:t xml:space="preserve">An </w:t>
              </w:r>
              <w:r w:rsidRPr="00C75BEF">
                <w:t xml:space="preserve">Account Manager will act as a single point of contact for the duration of the contract. </w:t>
              </w:r>
            </w:p>
            <w:p w14:paraId="281CD1E8" w14:textId="77777777" w:rsidR="00AE4EE4" w:rsidRDefault="00AE4EE4" w:rsidP="00AE4EE4">
              <w:pPr>
                <w:pStyle w:val="ListParagraph"/>
                <w:numPr>
                  <w:ilvl w:val="0"/>
                  <w:numId w:val="24"/>
                </w:numPr>
                <w:jc w:val="both"/>
              </w:pPr>
              <w:r>
                <w:t>Maintenance of</w:t>
              </w:r>
              <w:r w:rsidRPr="00C75BEF">
                <w:t xml:space="preserve"> a good working relationship with the Department of Social Protection. </w:t>
              </w:r>
            </w:p>
            <w:p w14:paraId="74AD6B7F" w14:textId="77777777" w:rsidR="00AE4EE4" w:rsidRDefault="00AE4EE4" w:rsidP="00AE4EE4">
              <w:pPr>
                <w:pStyle w:val="ListParagraph"/>
                <w:numPr>
                  <w:ilvl w:val="0"/>
                  <w:numId w:val="24"/>
                </w:numPr>
                <w:jc w:val="both"/>
              </w:pPr>
              <w:r>
                <w:t xml:space="preserve">A </w:t>
              </w:r>
              <w:r w:rsidRPr="00C75BEF">
                <w:t xml:space="preserve">Customer Support </w:t>
              </w:r>
              <w:r>
                <w:t xml:space="preserve">team </w:t>
              </w:r>
              <w:r w:rsidRPr="00C75BEF">
                <w:t xml:space="preserve">to deal with disputes, complaints/concerns which may arise in relation to the performance of the Contract. </w:t>
              </w:r>
            </w:p>
            <w:p w14:paraId="30DB1D5B" w14:textId="77777777" w:rsidR="00AE4EE4" w:rsidRPr="00C75BEF" w:rsidRDefault="00AE4EE4" w:rsidP="00AE4EE4">
              <w:pPr>
                <w:pStyle w:val="ListParagraph"/>
                <w:numPr>
                  <w:ilvl w:val="0"/>
                  <w:numId w:val="24"/>
                </w:numPr>
                <w:jc w:val="both"/>
              </w:pPr>
              <w:r>
                <w:t>Billing</w:t>
              </w:r>
              <w:r w:rsidRPr="00C75BEF">
                <w:t>, invoicing, and reports detailing a full breakdown of costs incurred in a period specified by the Department</w:t>
              </w:r>
              <w:r>
                <w:t xml:space="preserve">, and to ensure that any credit notes issued to the Department are matched to the correct invoice. </w:t>
              </w:r>
              <w:r w:rsidRPr="00C75BEF">
                <w:t>This report matches the invoice value and is capable of being exported into excel format.</w:t>
              </w:r>
            </w:p>
            <w:p w14:paraId="60AC5E3A" w14:textId="653AF4D0" w:rsidR="004C4270" w:rsidRDefault="004C4270" w:rsidP="00DD125A">
              <w:pPr>
                <w:pStyle w:val="Heading3"/>
                <w:ind w:firstLine="0"/>
                <w:rPr>
                  <w:rFonts w:asciiTheme="minorHAnsi" w:hAnsiTheme="minorHAnsi" w:cstheme="minorHAnsi"/>
                </w:rPr>
              </w:pPr>
              <w:r>
                <w:rPr>
                  <w:rFonts w:asciiTheme="minorHAnsi" w:hAnsiTheme="minorHAnsi" w:cstheme="minorHAnsi"/>
                </w:rPr>
                <w:t>3.</w:t>
              </w:r>
              <w:r w:rsidR="00F80195">
                <w:rPr>
                  <w:rFonts w:asciiTheme="minorHAnsi" w:hAnsiTheme="minorHAnsi" w:cstheme="minorHAnsi"/>
                </w:rPr>
                <w:t>7</w:t>
              </w:r>
              <w:r>
                <w:rPr>
                  <w:rFonts w:asciiTheme="minorHAnsi" w:hAnsiTheme="minorHAnsi" w:cstheme="minorHAnsi"/>
                </w:rPr>
                <w:t xml:space="preserve"> </w:t>
              </w:r>
              <w:r w:rsidR="00AE4EE4">
                <w:rPr>
                  <w:rFonts w:asciiTheme="minorHAnsi" w:hAnsiTheme="minorHAnsi" w:cstheme="minorHAnsi"/>
                </w:rPr>
                <w:t>Health and Safety</w:t>
              </w:r>
            </w:p>
            <w:p w14:paraId="78E73C62" w14:textId="77777777" w:rsidR="00AE4EE4" w:rsidRPr="00201560" w:rsidRDefault="00AE4EE4" w:rsidP="00AE4EE4">
              <w:pPr>
                <w:rPr>
                  <w:rFonts w:cs="Calibri"/>
                </w:rPr>
              </w:pPr>
              <w:r w:rsidRPr="00201560">
                <w:rPr>
                  <w:rFonts w:cs="Calibri"/>
                </w:rPr>
                <w:t>Tenderers must provide a signed statement confirming that they have a current Health &amp; Safety Statement (including risk assessment) covering all aspects of the Tenderer’s business. Tenders submitted without this statement may be deemed non-compliant and eliminated from the tender competition. A successful Tenderer will be required to review their current Health &amp; Safety Statement and if necessary, update the statement to include for the Tenderer’s employees working within the Department’s offices / properties when providing services under contract.</w:t>
              </w:r>
            </w:p>
            <w:p w14:paraId="0EDEFE71" w14:textId="145BF705" w:rsidR="004C4270" w:rsidRDefault="00DD125A" w:rsidP="00DD125A">
              <w:pPr>
                <w:pStyle w:val="Heading3"/>
                <w:ind w:firstLine="0"/>
                <w:rPr>
                  <w:rFonts w:asciiTheme="minorHAnsi" w:hAnsiTheme="minorHAnsi" w:cstheme="minorHAnsi"/>
                </w:rPr>
              </w:pPr>
              <w:r>
                <w:rPr>
                  <w:rFonts w:asciiTheme="minorHAnsi" w:hAnsiTheme="minorHAnsi" w:cstheme="minorHAnsi"/>
                </w:rPr>
                <w:t>3</w:t>
              </w:r>
              <w:r w:rsidR="004C4270" w:rsidRPr="00201560">
                <w:rPr>
                  <w:rFonts w:asciiTheme="minorHAnsi" w:hAnsiTheme="minorHAnsi" w:cstheme="minorHAnsi"/>
                </w:rPr>
                <w:t>.</w:t>
              </w:r>
              <w:r w:rsidR="00F80195">
                <w:rPr>
                  <w:rFonts w:asciiTheme="minorHAnsi" w:hAnsiTheme="minorHAnsi" w:cstheme="minorHAnsi"/>
                </w:rPr>
                <w:t>8</w:t>
              </w:r>
              <w:r w:rsidR="00E54B90">
                <w:rPr>
                  <w:rFonts w:asciiTheme="minorHAnsi" w:hAnsiTheme="minorHAnsi" w:cstheme="minorHAnsi"/>
                </w:rPr>
                <w:t xml:space="preserve"> </w:t>
              </w:r>
              <w:r w:rsidR="00AE4EE4">
                <w:rPr>
                  <w:rFonts w:asciiTheme="minorHAnsi" w:hAnsiTheme="minorHAnsi" w:cstheme="minorHAnsi"/>
                </w:rPr>
                <w:t>Environmental Considerations</w:t>
              </w:r>
            </w:p>
            <w:p w14:paraId="16F2DBF1" w14:textId="77777777" w:rsidR="00AE4EE4" w:rsidRPr="00504E8F" w:rsidRDefault="00AE4EE4" w:rsidP="00AE4EE4">
              <w:r w:rsidRPr="00504E8F">
                <w:t>Tenderers will be required to provide details of the environmentally friendly solutions in relation to:</w:t>
              </w:r>
            </w:p>
            <w:p w14:paraId="7DEC7CF2" w14:textId="77777777" w:rsidR="00AE4EE4" w:rsidRPr="00083307" w:rsidRDefault="00AE4EE4" w:rsidP="00AE4EE4">
              <w:pPr>
                <w:pStyle w:val="ListParagraph"/>
                <w:numPr>
                  <w:ilvl w:val="0"/>
                  <w:numId w:val="31"/>
                </w:numPr>
                <w:jc w:val="both"/>
              </w:pPr>
              <w:r w:rsidRPr="00083307">
                <w:lastRenderedPageBreak/>
                <w:t>End of life product recycling</w:t>
              </w:r>
            </w:p>
            <w:p w14:paraId="74824C4B" w14:textId="77777777" w:rsidR="00AE4EE4" w:rsidRPr="00083307" w:rsidRDefault="00AE4EE4" w:rsidP="00AE4EE4">
              <w:pPr>
                <w:pStyle w:val="ListParagraph"/>
                <w:numPr>
                  <w:ilvl w:val="0"/>
                  <w:numId w:val="31"/>
                </w:numPr>
                <w:jc w:val="both"/>
              </w:pPr>
              <w:r w:rsidRPr="00083307">
                <w:t>Disposal practices for any damaged or defective parts</w:t>
              </w:r>
            </w:p>
            <w:p w14:paraId="45B5C72A" w14:textId="77777777" w:rsidR="00AE4EE4" w:rsidRPr="00083307" w:rsidRDefault="00AE4EE4" w:rsidP="00AE4EE4">
              <w:pPr>
                <w:pStyle w:val="ListParagraph"/>
                <w:numPr>
                  <w:ilvl w:val="0"/>
                  <w:numId w:val="31"/>
                </w:numPr>
                <w:jc w:val="both"/>
              </w:pPr>
              <w:r w:rsidRPr="00083307">
                <w:t>Transport and supply efficiency measures</w:t>
              </w:r>
            </w:p>
            <w:p w14:paraId="69A68214" w14:textId="77777777" w:rsidR="00AE4EE4" w:rsidRPr="00083307" w:rsidRDefault="00AE4EE4" w:rsidP="00AE4EE4">
              <w:pPr>
                <w:pStyle w:val="ListParagraph"/>
                <w:numPr>
                  <w:ilvl w:val="0"/>
                  <w:numId w:val="31"/>
                </w:numPr>
                <w:jc w:val="both"/>
              </w:pPr>
              <w:r w:rsidRPr="00083307">
                <w:t>Confirmation of WEEE reporting</w:t>
              </w:r>
            </w:p>
            <w:p w14:paraId="33D921B7" w14:textId="72D3F17A" w:rsidR="00AE4EE4" w:rsidRPr="00083307" w:rsidRDefault="00AE4EE4" w:rsidP="00AE4EE4">
              <w:pPr>
                <w:pStyle w:val="ListParagraph"/>
                <w:numPr>
                  <w:ilvl w:val="0"/>
                  <w:numId w:val="31"/>
                </w:numPr>
                <w:jc w:val="both"/>
              </w:pPr>
              <w:r w:rsidRPr="00083307">
                <w:t>How daily work practices align with an Environmental Management System (e.g. ISO 14001</w:t>
              </w:r>
              <w:r w:rsidR="00475279">
                <w:t xml:space="preserve"> or equivalent</w:t>
              </w:r>
              <w:r w:rsidRPr="00083307">
                <w:t>)</w:t>
              </w:r>
            </w:p>
            <w:p w14:paraId="2AF11BB3" w14:textId="17F60C6C" w:rsidR="004C4270" w:rsidRDefault="004C4270" w:rsidP="00DD125A">
              <w:pPr>
                <w:pStyle w:val="Heading3"/>
                <w:ind w:firstLine="0"/>
                <w:rPr>
                  <w:rFonts w:asciiTheme="minorHAnsi" w:hAnsiTheme="minorHAnsi" w:cstheme="minorHAnsi"/>
                </w:rPr>
              </w:pPr>
              <w:r>
                <w:rPr>
                  <w:rFonts w:asciiTheme="minorHAnsi" w:hAnsiTheme="minorHAnsi" w:cstheme="minorHAnsi"/>
                </w:rPr>
                <w:t>3</w:t>
              </w:r>
              <w:r w:rsidRPr="00201560">
                <w:rPr>
                  <w:rFonts w:asciiTheme="minorHAnsi" w:hAnsiTheme="minorHAnsi" w:cstheme="minorHAnsi"/>
                </w:rPr>
                <w:t>.</w:t>
              </w:r>
              <w:r w:rsidR="00F80195">
                <w:rPr>
                  <w:rFonts w:asciiTheme="minorHAnsi" w:hAnsiTheme="minorHAnsi" w:cstheme="minorHAnsi"/>
                </w:rPr>
                <w:t>9</w:t>
              </w:r>
              <w:r>
                <w:rPr>
                  <w:rFonts w:asciiTheme="minorHAnsi" w:hAnsiTheme="minorHAnsi" w:cstheme="minorHAnsi"/>
                </w:rPr>
                <w:t xml:space="preserve"> </w:t>
              </w:r>
              <w:r w:rsidR="00AE4EE4">
                <w:rPr>
                  <w:rFonts w:asciiTheme="minorHAnsi" w:hAnsiTheme="minorHAnsi" w:cstheme="minorHAnsi"/>
                </w:rPr>
                <w:t>Audits</w:t>
              </w:r>
              <w:r>
                <w:rPr>
                  <w:rFonts w:asciiTheme="minorHAnsi" w:hAnsiTheme="minorHAnsi" w:cstheme="minorHAnsi"/>
                </w:rPr>
                <w:t xml:space="preserve"> </w:t>
              </w:r>
            </w:p>
            <w:p w14:paraId="332C9740" w14:textId="77777777" w:rsidR="00AE4EE4" w:rsidRPr="004E319F" w:rsidRDefault="00AE4EE4" w:rsidP="00AE4EE4">
              <w:r w:rsidRPr="004E319F">
                <w:t>Any contract awarded pursuant to this RFT may be subject to audit by the Department or an authorised third party. In this event, a contractor will be required to comply with all requests for information in relation to the contract performed. Failure to provide the required information within a reasonable time may result in the termination of the contract.</w:t>
              </w:r>
            </w:p>
            <w:p w14:paraId="3826534A" w14:textId="7AA97B86" w:rsidR="004C4270" w:rsidRDefault="004C4270" w:rsidP="00DD125A">
              <w:pPr>
                <w:pStyle w:val="Heading3"/>
                <w:ind w:firstLine="0"/>
                <w:rPr>
                  <w:rFonts w:asciiTheme="minorHAnsi" w:hAnsiTheme="minorHAnsi" w:cstheme="minorHAnsi"/>
                </w:rPr>
              </w:pPr>
              <w:r>
                <w:rPr>
                  <w:rFonts w:asciiTheme="minorHAnsi" w:hAnsiTheme="minorHAnsi" w:cstheme="minorHAnsi"/>
                </w:rPr>
                <w:t>3</w:t>
              </w:r>
              <w:r w:rsidRPr="004E319F">
                <w:rPr>
                  <w:rFonts w:asciiTheme="minorHAnsi" w:hAnsiTheme="minorHAnsi" w:cstheme="minorHAnsi"/>
                </w:rPr>
                <w:t>.</w:t>
              </w:r>
              <w:r w:rsidR="00F80195">
                <w:rPr>
                  <w:rFonts w:asciiTheme="minorHAnsi" w:hAnsiTheme="minorHAnsi" w:cstheme="minorHAnsi"/>
                </w:rPr>
                <w:t>10</w:t>
              </w:r>
              <w:r>
                <w:rPr>
                  <w:rFonts w:asciiTheme="minorHAnsi" w:hAnsiTheme="minorHAnsi" w:cstheme="minorHAnsi"/>
                </w:rPr>
                <w:t xml:space="preserve"> </w:t>
              </w:r>
              <w:r w:rsidR="00AE4EE4">
                <w:rPr>
                  <w:rFonts w:asciiTheme="minorHAnsi" w:hAnsiTheme="minorHAnsi" w:cstheme="minorHAnsi"/>
                </w:rPr>
                <w:t>Changes to Declarations</w:t>
              </w:r>
            </w:p>
            <w:p w14:paraId="764903E9" w14:textId="77777777" w:rsidR="00AE4EE4" w:rsidRPr="004E319F" w:rsidRDefault="00AE4EE4" w:rsidP="00AE4EE4">
              <w:r w:rsidRPr="004E319F">
                <w:t xml:space="preserve">If at any time during the term of a contract arising from this competition, the contractor becomes aware of circumstances that might affect the validity of the declarations made in statements at </w:t>
              </w:r>
              <w:r w:rsidRPr="00FB0CDA">
                <w:rPr>
                  <w:b/>
                  <w:bCs/>
                </w:rPr>
                <w:t xml:space="preserve">Appendices 3 and </w:t>
              </w:r>
              <w:r>
                <w:rPr>
                  <w:b/>
                  <w:bCs/>
                </w:rPr>
                <w:t>4</w:t>
              </w:r>
              <w:r w:rsidRPr="004E319F">
                <w:t xml:space="preserve"> of this RFT, the contractor shall notify the Department in writing of such circumstances at the earliest possible opportunity. Failure to notify the Department of any such changes may result in termination of the contract. Tenderers should retain copies of Declarations set out at </w:t>
              </w:r>
              <w:r w:rsidRPr="00FB0CDA">
                <w:rPr>
                  <w:b/>
                  <w:bCs/>
                </w:rPr>
                <w:t xml:space="preserve">Appendices 3 and </w:t>
              </w:r>
              <w:r>
                <w:rPr>
                  <w:b/>
                  <w:bCs/>
                </w:rPr>
                <w:t>4</w:t>
              </w:r>
              <w:r w:rsidRPr="004E319F">
                <w:t xml:space="preserve"> of this RFT for reference.</w:t>
              </w:r>
            </w:p>
            <w:p w14:paraId="4C8300C7" w14:textId="11D7F49D" w:rsidR="004C4270" w:rsidRPr="00585C03" w:rsidRDefault="004C4270" w:rsidP="00DD125A">
              <w:pPr>
                <w:pStyle w:val="Heading3"/>
                <w:ind w:firstLine="0"/>
                <w:rPr>
                  <w:rFonts w:asciiTheme="minorHAnsi" w:hAnsiTheme="minorHAnsi" w:cstheme="minorHAnsi"/>
                </w:rPr>
              </w:pPr>
              <w:r>
                <w:rPr>
                  <w:rFonts w:asciiTheme="minorHAnsi" w:hAnsiTheme="minorHAnsi" w:cstheme="minorHAnsi"/>
                </w:rPr>
                <w:t>3</w:t>
              </w:r>
              <w:r w:rsidRPr="004E319F">
                <w:rPr>
                  <w:rFonts w:asciiTheme="minorHAnsi" w:hAnsiTheme="minorHAnsi" w:cstheme="minorHAnsi"/>
                </w:rPr>
                <w:t>.</w:t>
              </w:r>
              <w:r w:rsidR="00E54B90">
                <w:rPr>
                  <w:rFonts w:asciiTheme="minorHAnsi" w:hAnsiTheme="minorHAnsi" w:cstheme="minorHAnsi"/>
                </w:rPr>
                <w:t>1</w:t>
              </w:r>
              <w:r w:rsidR="00F80195">
                <w:rPr>
                  <w:rFonts w:asciiTheme="minorHAnsi" w:hAnsiTheme="minorHAnsi" w:cstheme="minorHAnsi"/>
                </w:rPr>
                <w:t>1</w:t>
              </w:r>
              <w:r>
                <w:rPr>
                  <w:rFonts w:asciiTheme="minorHAnsi" w:hAnsiTheme="minorHAnsi" w:cstheme="minorHAnsi"/>
                </w:rPr>
                <w:t xml:space="preserve"> </w:t>
              </w:r>
              <w:r w:rsidR="00AE4EE4" w:rsidRPr="00585C03">
                <w:rPr>
                  <w:rFonts w:asciiTheme="minorHAnsi" w:hAnsiTheme="minorHAnsi" w:cstheme="minorHAnsi"/>
                </w:rPr>
                <w:t xml:space="preserve">Official Languages Act </w:t>
              </w:r>
              <w:r w:rsidR="00585C03" w:rsidRPr="00585C03">
                <w:rPr>
                  <w:rFonts w:asciiTheme="minorHAnsi" w:hAnsiTheme="minorHAnsi" w:cstheme="minorHAnsi"/>
                </w:rPr>
                <w:t>2003</w:t>
              </w:r>
            </w:p>
            <w:p w14:paraId="17A7D3F9" w14:textId="528F3B78" w:rsidR="00AE4EE4" w:rsidRPr="004E319F" w:rsidRDefault="00AE4EE4" w:rsidP="00AE4EE4">
              <w:r w:rsidRPr="00585C03">
                <w:t xml:space="preserve">All equipment and signage (where provided) must comply with the Official Languages Act </w:t>
              </w:r>
              <w:r w:rsidR="00585C03" w:rsidRPr="00585C03">
                <w:t>2003 (as amended in 2021)</w:t>
              </w:r>
              <w:r w:rsidRPr="00585C03">
                <w:t xml:space="preserve"> (See </w:t>
              </w:r>
              <w:hyperlink r:id="rId25" w:history="1">
                <w:r w:rsidRPr="00585C03">
                  <w:rPr>
                    <w:rStyle w:val="Hyperlink"/>
                  </w:rPr>
                  <w:t>www.coimisineir.ie</w:t>
                </w:r>
              </w:hyperlink>
              <w:r w:rsidRPr="00585C03">
                <w:t xml:space="preserve"> for the Guidebook on the Act) and Tenderers are required to understand the requirements</w:t>
              </w:r>
              <w:r w:rsidRPr="004E319F">
                <w:t xml:space="preserve"> for signage under this Act. All translations from English to Irish where required, will be provided by the Department.</w:t>
              </w:r>
            </w:p>
            <w:p w14:paraId="3D06DB45" w14:textId="585E1951" w:rsidR="00AE4EE4" w:rsidRDefault="00AE4EE4" w:rsidP="00AE4EE4">
              <w:pPr>
                <w:pStyle w:val="Heading3"/>
                <w:ind w:firstLine="0"/>
                <w:rPr>
                  <w:rFonts w:asciiTheme="minorHAnsi" w:hAnsiTheme="minorHAnsi" w:cstheme="minorHAnsi"/>
                </w:rPr>
              </w:pPr>
              <w:r>
                <w:rPr>
                  <w:rFonts w:asciiTheme="minorHAnsi" w:hAnsiTheme="minorHAnsi" w:cstheme="minorHAnsi"/>
                </w:rPr>
                <w:t>3</w:t>
              </w:r>
              <w:r w:rsidRPr="004E319F">
                <w:rPr>
                  <w:rFonts w:asciiTheme="minorHAnsi" w:hAnsiTheme="minorHAnsi" w:cstheme="minorHAnsi"/>
                </w:rPr>
                <w:t>.</w:t>
              </w:r>
              <w:r>
                <w:rPr>
                  <w:rFonts w:asciiTheme="minorHAnsi" w:hAnsiTheme="minorHAnsi" w:cstheme="minorHAnsi"/>
                </w:rPr>
                <w:t>1</w:t>
              </w:r>
              <w:r w:rsidR="00F80195">
                <w:rPr>
                  <w:rFonts w:asciiTheme="minorHAnsi" w:hAnsiTheme="minorHAnsi" w:cstheme="minorHAnsi"/>
                </w:rPr>
                <w:t>2</w:t>
              </w:r>
              <w:r>
                <w:rPr>
                  <w:rFonts w:asciiTheme="minorHAnsi" w:hAnsiTheme="minorHAnsi" w:cstheme="minorHAnsi"/>
                </w:rPr>
                <w:t xml:space="preserve"> General</w:t>
              </w:r>
            </w:p>
            <w:p w14:paraId="4B16B005" w14:textId="77777777" w:rsidR="00AE4EE4" w:rsidRPr="004E319F" w:rsidRDefault="00AE4EE4" w:rsidP="00AE4EE4">
              <w:r w:rsidRPr="004E319F">
                <w:t>In the event that a Tenderer has previously provided services to the Department, they should not assume that the Department is aware of their ability to provide the services as set out in this RFT. No recognition will be given for information submitted to the Department in response to previous RFTs.</w:t>
              </w:r>
            </w:p>
            <w:p w14:paraId="7A23732F" w14:textId="77777777" w:rsidR="00AE4EE4" w:rsidRDefault="00AE4EE4">
              <w:pPr>
                <w:pStyle w:val="Heading3"/>
              </w:pPr>
            </w:p>
            <w:p w14:paraId="3247A86B" w14:textId="67D7BAEA" w:rsidR="004C4270" w:rsidRPr="004C4270" w:rsidRDefault="004C4270" w:rsidP="004C4270"/>
            <w:p w14:paraId="18B9C077" w14:textId="352DDE36" w:rsidR="00B1490E" w:rsidRPr="00310EDC" w:rsidRDefault="001E2EA2" w:rsidP="00CC7906">
              <w:pPr>
                <w:rPr>
                  <w:highlight w:val="lightGray"/>
                </w:rPr>
              </w:pPr>
            </w:p>
          </w:sdtContent>
        </w:sdt>
      </w:sdtContent>
    </w:sdt>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p w14:paraId="3CFF4575" w14:textId="6169AC82" w:rsidR="003C0FB1" w:rsidRPr="00310EDC" w:rsidRDefault="001E2EA2" w:rsidP="00CC7906">
          <w:sdt>
            <w:sdtPr>
              <w:id w:val="1406293"/>
              <w:placeholder>
                <w:docPart w:val="2242A3F4E0F24EC1AA874628DB11E43F"/>
              </w:placeholder>
            </w:sdtPr>
            <w:sdtEndPr/>
            <w:sdtContent>
              <w:r w:rsidR="00520D2C">
                <w:t xml:space="preserve">Please complete pricing schedules in </w:t>
              </w:r>
              <w:r w:rsidR="00520D2C" w:rsidRPr="00520D2C">
                <w:rPr>
                  <w:b/>
                  <w:bCs/>
                </w:rPr>
                <w:t>external</w:t>
              </w:r>
              <w:r w:rsidR="00520D2C">
                <w:t xml:space="preserve"> </w:t>
              </w:r>
              <w:r w:rsidR="00520D2C" w:rsidRPr="00520D2C">
                <w:rPr>
                  <w:b/>
                  <w:bCs/>
                </w:rPr>
                <w:t>appendices</w:t>
              </w:r>
              <w:r w:rsidR="00520D2C">
                <w:t xml:space="preserve"> </w:t>
              </w:r>
              <w:r w:rsidR="00520D2C" w:rsidRPr="00520D2C">
                <w:rPr>
                  <w:b/>
                  <w:bCs/>
                </w:rPr>
                <w:t>9</w:t>
              </w:r>
              <w:r w:rsidR="00520D2C">
                <w:t xml:space="preserve">, </w:t>
              </w:r>
              <w:r w:rsidR="00520D2C" w:rsidRPr="00520D2C">
                <w:rPr>
                  <w:b/>
                  <w:bCs/>
                </w:rPr>
                <w:t>10</w:t>
              </w:r>
              <w:r w:rsidR="00520D2C">
                <w:t xml:space="preserve"> and </w:t>
              </w:r>
              <w:r w:rsidR="00520D2C" w:rsidRPr="00520D2C">
                <w:rPr>
                  <w:b/>
                  <w:bCs/>
                </w:rPr>
                <w:t>11</w:t>
              </w:r>
              <w:r w:rsidR="00520D2C">
                <w:t>.</w:t>
              </w:r>
            </w:sdtContent>
          </w:sdt>
        </w:p>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7F978C4F"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7F0661">
            <w:rPr>
              <w:highlight w:val="lightGray"/>
            </w:rPr>
            <w:t>The Department of Social Protection</w:t>
          </w:r>
        </w:sdtContent>
      </w:sdt>
      <w:r w:rsidR="003F3EE7">
        <w:t xml:space="preserve"> </w:t>
      </w:r>
      <w:r w:rsidR="003F3EE7" w:rsidRPr="00CC568F">
        <w:t>(the “Contracting Authority”)</w:t>
      </w:r>
    </w:p>
    <w:p w14:paraId="46FC351B" w14:textId="44B30CB6"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E7205D">
            <w:rPr>
              <w:szCs w:val="22"/>
              <w:highlight w:val="lightGray"/>
            </w:rPr>
            <w:t>Catering Equipment Preventative Maintenance and Associated Services for the Department of Social Protection (Dublin 1, Longford and Sligo canteens)</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245B3BCF"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7F0661">
            <w:rPr>
              <w:highlight w:val="lightGray"/>
            </w:rPr>
            <w:t>The Department of Social Protection</w:t>
          </w:r>
        </w:sdtContent>
      </w:sdt>
      <w:r>
        <w:t xml:space="preserve"> </w:t>
      </w:r>
      <w:r w:rsidRPr="00CC568F">
        <w:t>(the “Contracting Authority”)</w:t>
      </w:r>
    </w:p>
    <w:p w14:paraId="1D1A8B25" w14:textId="112ECEDB"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E7205D">
            <w:rPr>
              <w:szCs w:val="22"/>
              <w:highlight w:val="lightGray"/>
            </w:rPr>
            <w:t>Catering Equipment Preventative Maintenance and Associated Services for the Department of Social Protection (Dublin 1, Longford and Sligo canteens)</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as a result of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as a result of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on the basis of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amount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Take into account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take into account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have to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extent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a number of factors such as the sectors or activities involved, </w:t>
      </w:r>
      <w:r>
        <w:tab/>
        <w:t xml:space="preserve">the type of financial contributions or other specificities of the case. In light of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for the production of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in particular refer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Possible Positive Effects  - ( Section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5B356A71"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E7205D">
            <w:rPr>
              <w:szCs w:val="22"/>
              <w:highlight w:val="lightGray"/>
            </w:rPr>
            <w:t>Catering Equipment Preventative Maintenance and Associated Services for the Department of Social Protection (Dublin 1, Longford and Sligo canteens)</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____________________________  this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6596C657" w:rsidR="003C0FB1" w:rsidRPr="00CB5B77" w:rsidRDefault="001E2EA2"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7F0661">
            <w:rPr>
              <w:highlight w:val="lightGray"/>
            </w:rPr>
            <w:t>The Department of Social Protection</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5CFA3406"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E7205D">
            <w:rPr>
              <w:szCs w:val="22"/>
              <w:highlight w:val="lightGray"/>
            </w:rPr>
            <w:t>Catering Equipment Preventative Maintenance and Associated Services for the Department of Social Protection (Dublin 1, Longford and Sligo canteens)</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7D9054C7" w:rsidR="003C0FB1" w:rsidRDefault="001E2EA2"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7F0661">
            <w:rPr>
              <w:highlight w:val="lightGray"/>
            </w:rPr>
            <w:t>The Department of Social Protection</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1E2EA2"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6"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25"/>
          </w:p>
          <w:p w14:paraId="7F12D406"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1E2EA2"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w:t>
            </w:r>
            <w:r w:rsidR="00394603" w:rsidRPr="000E5DB7">
              <w:lastRenderedPageBreak/>
              <w:t>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shd w:val="clear" w:color="auto" w:fill="auto"/>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B625AA">
              <w:rPr>
                <w:noProof/>
              </w:rPr>
              <w:t>[insert number]</w:t>
            </w:r>
            <w:r w:rsidR="00B625AA">
              <w:fldChar w:fldCharType="end"/>
            </w:r>
            <w:bookmarkEnd w:id="29"/>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B625AA">
              <w:rPr>
                <w:noProof/>
              </w:rPr>
              <w:t>[insert period of time months]</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(IF YOU ARE NOT CONSENTING TO A THIRD PARTY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(OR IF USING A THIRD PARTY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1E2EA2"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1E2EA2"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r w:rsidRPr="00BE4EBF">
                      <w:rPr>
                        <w:szCs w:val="22"/>
                      </w:rPr>
                      <w:t>i</w:t>
                    </w:r>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1E2EA2"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1E2EA2"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1E2EA2"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EF8998D" w14:textId="77777777" w:rsidR="00F27C91" w:rsidRDefault="00F27C91" w:rsidP="003C0FB1">
      <w:r>
        <w:separator/>
      </w:r>
    </w:p>
  </w:endnote>
  <w:endnote w:type="continuationSeparator" w:id="0">
    <w:p w14:paraId="6AC1ABFF" w14:textId="77777777" w:rsidR="00F27C91" w:rsidRDefault="00F27C91" w:rsidP="003C0FB1">
      <w:r>
        <w:continuationSeparator/>
      </w:r>
    </w:p>
  </w:endnote>
  <w:endnote w:type="continuationNotice" w:id="1">
    <w:p w14:paraId="7403C55C" w14:textId="77777777" w:rsidR="00F27C91" w:rsidRDefault="00F27C9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28"/>
      <w:docPartObj>
        <w:docPartGallery w:val="Page Numbers (Bottom of Page)"/>
        <w:docPartUnique/>
      </w:docPartObj>
    </w:sdtPr>
    <w:sdtEndPr/>
    <w:sdtContent>
      <w:p w14:paraId="063F9131" w14:textId="1AC0F3E8" w:rsidR="00746EFF" w:rsidRDefault="00746EFF"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442889"/>
      <w:docPartObj>
        <w:docPartGallery w:val="Page Numbers (Bottom of Page)"/>
        <w:docPartUnique/>
      </w:docPartObj>
    </w:sdtPr>
    <w:sdtEndPr/>
    <w:sdtContent>
      <w:p w14:paraId="63E3D911" w14:textId="06E3087B" w:rsidR="00746EFF" w:rsidRPr="00CC6259" w:rsidRDefault="00746EFF"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520E5">
          <w:rPr>
            <w:rFonts w:asciiTheme="minorHAnsi" w:hAnsiTheme="minorHAnsi"/>
            <w:noProof/>
          </w:rPr>
          <w:t>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30"/>
      <w:docPartObj>
        <w:docPartGallery w:val="Page Numbers (Bottom of Page)"/>
        <w:docPartUnique/>
      </w:docPartObj>
    </w:sdtPr>
    <w:sdtEndPr/>
    <w:sdtContent>
      <w:p w14:paraId="373EAA67" w14:textId="08050B37" w:rsidR="00746EFF" w:rsidRPr="00DE06E5" w:rsidRDefault="00746EFF"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55668BF" w14:textId="77777777" w:rsidR="00F27C91" w:rsidRDefault="00F27C91" w:rsidP="003C0FB1">
      <w:r>
        <w:separator/>
      </w:r>
    </w:p>
  </w:footnote>
  <w:footnote w:type="continuationSeparator" w:id="0">
    <w:p w14:paraId="4FF396D6" w14:textId="77777777" w:rsidR="00F27C91" w:rsidRDefault="00F27C91" w:rsidP="003C0FB1">
      <w:r>
        <w:continuationSeparator/>
      </w:r>
    </w:p>
  </w:footnote>
  <w:footnote w:type="continuationNotice" w:id="1">
    <w:p w14:paraId="29E55B5B" w14:textId="77777777" w:rsidR="00F27C91" w:rsidRDefault="00F27C9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C3FF5" w14:textId="15C5602A" w:rsidR="00746EFF" w:rsidRPr="00F672B1" w:rsidRDefault="00A76E64"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FC07619"/>
    <w:multiLevelType w:val="hybridMultilevel"/>
    <w:tmpl w:val="C3169768"/>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6"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2" w15:restartNumberingAfterBreak="0">
    <w:nsid w:val="2B371CB9"/>
    <w:multiLevelType w:val="hybridMultilevel"/>
    <w:tmpl w:val="2230EE22"/>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4" w15:restartNumberingAfterBreak="0">
    <w:nsid w:val="30881D8D"/>
    <w:multiLevelType w:val="hybridMultilevel"/>
    <w:tmpl w:val="A9B2AF8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6" w15:restartNumberingAfterBreak="0">
    <w:nsid w:val="41F768EA"/>
    <w:multiLevelType w:val="hybridMultilevel"/>
    <w:tmpl w:val="47DAE0CA"/>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8"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1" w15:restartNumberingAfterBreak="0">
    <w:nsid w:val="5386063B"/>
    <w:multiLevelType w:val="hybridMultilevel"/>
    <w:tmpl w:val="4B9E5D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7B90DA7"/>
    <w:multiLevelType w:val="hybridMultilevel"/>
    <w:tmpl w:val="F558F380"/>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58476328"/>
    <w:multiLevelType w:val="hybridMultilevel"/>
    <w:tmpl w:val="CB506E90"/>
    <w:lvl w:ilvl="0" w:tplc="1809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5CDA660C"/>
    <w:multiLevelType w:val="hybridMultilevel"/>
    <w:tmpl w:val="5E2ADE88"/>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9"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77AF53FD"/>
    <w:multiLevelType w:val="hybridMultilevel"/>
    <w:tmpl w:val="C186EBA2"/>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1"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3"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34" w15:restartNumberingAfterBreak="0">
    <w:nsid w:val="7E7D5384"/>
    <w:multiLevelType w:val="hybridMultilevel"/>
    <w:tmpl w:val="B3823548"/>
    <w:lvl w:ilvl="0" w:tplc="85DE0AF4">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num w:numId="1" w16cid:durableId="1570261635">
    <w:abstractNumId w:val="22"/>
  </w:num>
  <w:num w:numId="2" w16cid:durableId="748112669">
    <w:abstractNumId w:val="33"/>
  </w:num>
  <w:num w:numId="3" w16cid:durableId="1889031507">
    <w:abstractNumId w:val="26"/>
  </w:num>
  <w:num w:numId="4" w16cid:durableId="1574007357">
    <w:abstractNumId w:val="5"/>
  </w:num>
  <w:num w:numId="5" w16cid:durableId="1709912153">
    <w:abstractNumId w:val="32"/>
  </w:num>
  <w:num w:numId="6" w16cid:durableId="1919555186">
    <w:abstractNumId w:val="9"/>
  </w:num>
  <w:num w:numId="7" w16cid:durableId="922449366">
    <w:abstractNumId w:val="2"/>
  </w:num>
  <w:num w:numId="8" w16cid:durableId="1926569660">
    <w:abstractNumId w:val="3"/>
  </w:num>
  <w:num w:numId="9" w16cid:durableId="1046679890">
    <w:abstractNumId w:val="7"/>
  </w:num>
  <w:num w:numId="10" w16cid:durableId="1075476686">
    <w:abstractNumId w:val="31"/>
  </w:num>
  <w:num w:numId="11" w16cid:durableId="1575701888">
    <w:abstractNumId w:val="10"/>
  </w:num>
  <w:num w:numId="12" w16cid:durableId="1817063844">
    <w:abstractNumId w:val="19"/>
  </w:num>
  <w:num w:numId="13" w16cid:durableId="300697129">
    <w:abstractNumId w:val="20"/>
  </w:num>
  <w:num w:numId="14" w16cid:durableId="1219778667">
    <w:abstractNumId w:val="17"/>
  </w:num>
  <w:num w:numId="15" w16cid:durableId="946888121">
    <w:abstractNumId w:val="29"/>
  </w:num>
  <w:num w:numId="16" w16cid:durableId="68139686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63307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374936993">
    <w:abstractNumId w:val="8"/>
  </w:num>
  <w:num w:numId="19" w16cid:durableId="1188060731">
    <w:abstractNumId w:val="27"/>
  </w:num>
  <w:num w:numId="20" w16cid:durableId="608969723">
    <w:abstractNumId w:val="18"/>
  </w:num>
  <w:num w:numId="21" w16cid:durableId="330959565">
    <w:abstractNumId w:val="15"/>
  </w:num>
  <w:num w:numId="22" w16cid:durableId="504630738">
    <w:abstractNumId w:val="28"/>
  </w:num>
  <w:num w:numId="23" w16cid:durableId="2128816249">
    <w:abstractNumId w:val="1"/>
  </w:num>
  <w:num w:numId="24" w16cid:durableId="1518158196">
    <w:abstractNumId w:val="16"/>
  </w:num>
  <w:num w:numId="25" w16cid:durableId="1153985859">
    <w:abstractNumId w:val="4"/>
  </w:num>
  <w:num w:numId="26" w16cid:durableId="991252894">
    <w:abstractNumId w:val="24"/>
  </w:num>
  <w:num w:numId="27" w16cid:durableId="201135420">
    <w:abstractNumId w:val="23"/>
  </w:num>
  <w:num w:numId="28" w16cid:durableId="685981418">
    <w:abstractNumId w:val="25"/>
  </w:num>
  <w:num w:numId="29" w16cid:durableId="491070719">
    <w:abstractNumId w:val="30"/>
  </w:num>
  <w:num w:numId="30" w16cid:durableId="166480414">
    <w:abstractNumId w:val="14"/>
  </w:num>
  <w:num w:numId="31" w16cid:durableId="1774280458">
    <w:abstractNumId w:val="34"/>
  </w:num>
  <w:num w:numId="32" w16cid:durableId="1538663176">
    <w:abstractNumId w:val="12"/>
  </w:num>
  <w:num w:numId="33" w16cid:durableId="1149127526">
    <w:abstractNumId w:val="21"/>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ocumentProtection w:edit="forms" w:enforcement="1" w:cryptProviderType="rsaAES" w:cryptAlgorithmClass="hash" w:cryptAlgorithmType="typeAny" w:cryptAlgorithmSid="14" w:cryptSpinCount="100000" w:hash="7x6gWkUPrZ8MUgu4fUmzDW+Wm/p1XwCOOJfN1jtyp+HodSUYdaA1J/TJRBFCtw//+rO9AdmqtVM6IxfD54ngEg==" w:salt="6SeZi0rfltbMPpxqdApvxw=="/>
  <w:defaultTabStop w:val="720"/>
  <w:characterSpacingControl w:val="doNotCompress"/>
  <w:hdrShapeDefaults>
    <o:shapedefaults v:ext="edit" spidmax="3481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790"/>
    <w:rsid w:val="00007EF6"/>
    <w:rsid w:val="0001388F"/>
    <w:rsid w:val="000225C5"/>
    <w:rsid w:val="00024812"/>
    <w:rsid w:val="00026085"/>
    <w:rsid w:val="0003041E"/>
    <w:rsid w:val="00056B48"/>
    <w:rsid w:val="00057F84"/>
    <w:rsid w:val="00061527"/>
    <w:rsid w:val="0006379F"/>
    <w:rsid w:val="00065AEE"/>
    <w:rsid w:val="00074610"/>
    <w:rsid w:val="00083307"/>
    <w:rsid w:val="000A44BF"/>
    <w:rsid w:val="000C0E06"/>
    <w:rsid w:val="000C0E11"/>
    <w:rsid w:val="000C65B7"/>
    <w:rsid w:val="000D10E2"/>
    <w:rsid w:val="000D3F2D"/>
    <w:rsid w:val="000E283A"/>
    <w:rsid w:val="000E2CF8"/>
    <w:rsid w:val="000E4872"/>
    <w:rsid w:val="000F0378"/>
    <w:rsid w:val="000F4D74"/>
    <w:rsid w:val="000F4FE9"/>
    <w:rsid w:val="000F751F"/>
    <w:rsid w:val="00101A30"/>
    <w:rsid w:val="00101AC8"/>
    <w:rsid w:val="00102515"/>
    <w:rsid w:val="00114317"/>
    <w:rsid w:val="00130442"/>
    <w:rsid w:val="001453F5"/>
    <w:rsid w:val="00146CA2"/>
    <w:rsid w:val="001473BE"/>
    <w:rsid w:val="00147DAB"/>
    <w:rsid w:val="001524AB"/>
    <w:rsid w:val="00164CF1"/>
    <w:rsid w:val="001651D7"/>
    <w:rsid w:val="00173329"/>
    <w:rsid w:val="001750A8"/>
    <w:rsid w:val="00175C84"/>
    <w:rsid w:val="0018606D"/>
    <w:rsid w:val="00192D79"/>
    <w:rsid w:val="001B5C7C"/>
    <w:rsid w:val="001B602E"/>
    <w:rsid w:val="001C3A95"/>
    <w:rsid w:val="001C3D44"/>
    <w:rsid w:val="001D1C4C"/>
    <w:rsid w:val="001E2EA2"/>
    <w:rsid w:val="001E59E6"/>
    <w:rsid w:val="001F49E1"/>
    <w:rsid w:val="001F6360"/>
    <w:rsid w:val="001F68D2"/>
    <w:rsid w:val="001F7FC2"/>
    <w:rsid w:val="00206CC8"/>
    <w:rsid w:val="00212795"/>
    <w:rsid w:val="00234C8E"/>
    <w:rsid w:val="0023618E"/>
    <w:rsid w:val="002418DA"/>
    <w:rsid w:val="00241925"/>
    <w:rsid w:val="002440AE"/>
    <w:rsid w:val="00245488"/>
    <w:rsid w:val="00246362"/>
    <w:rsid w:val="002628DF"/>
    <w:rsid w:val="0026619E"/>
    <w:rsid w:val="00272107"/>
    <w:rsid w:val="0027626F"/>
    <w:rsid w:val="0028250A"/>
    <w:rsid w:val="0028625E"/>
    <w:rsid w:val="00292437"/>
    <w:rsid w:val="00296C52"/>
    <w:rsid w:val="002A1879"/>
    <w:rsid w:val="002A587E"/>
    <w:rsid w:val="002B2535"/>
    <w:rsid w:val="002B60D2"/>
    <w:rsid w:val="002C08E8"/>
    <w:rsid w:val="002C163B"/>
    <w:rsid w:val="002C1EC7"/>
    <w:rsid w:val="002C70EC"/>
    <w:rsid w:val="002C7140"/>
    <w:rsid w:val="002C72C0"/>
    <w:rsid w:val="002D062E"/>
    <w:rsid w:val="002E273D"/>
    <w:rsid w:val="002F0288"/>
    <w:rsid w:val="0030399F"/>
    <w:rsid w:val="003073E6"/>
    <w:rsid w:val="0031024C"/>
    <w:rsid w:val="00310EDC"/>
    <w:rsid w:val="00311BCB"/>
    <w:rsid w:val="00321AC6"/>
    <w:rsid w:val="00325955"/>
    <w:rsid w:val="00325B4F"/>
    <w:rsid w:val="003270FE"/>
    <w:rsid w:val="0034204D"/>
    <w:rsid w:val="00347E6B"/>
    <w:rsid w:val="00350DBC"/>
    <w:rsid w:val="0036394F"/>
    <w:rsid w:val="003670C3"/>
    <w:rsid w:val="003700B0"/>
    <w:rsid w:val="0037365C"/>
    <w:rsid w:val="00377945"/>
    <w:rsid w:val="00383C79"/>
    <w:rsid w:val="0038503C"/>
    <w:rsid w:val="0038799C"/>
    <w:rsid w:val="00394603"/>
    <w:rsid w:val="003C0FB1"/>
    <w:rsid w:val="003C19E4"/>
    <w:rsid w:val="003C2DA6"/>
    <w:rsid w:val="003D35B0"/>
    <w:rsid w:val="003E08C5"/>
    <w:rsid w:val="003E7CC4"/>
    <w:rsid w:val="003F3CA9"/>
    <w:rsid w:val="003F3EE7"/>
    <w:rsid w:val="004101AD"/>
    <w:rsid w:val="004234F7"/>
    <w:rsid w:val="00430EA8"/>
    <w:rsid w:val="00443976"/>
    <w:rsid w:val="00444730"/>
    <w:rsid w:val="0046000A"/>
    <w:rsid w:val="00474043"/>
    <w:rsid w:val="00475279"/>
    <w:rsid w:val="0047717D"/>
    <w:rsid w:val="00483B81"/>
    <w:rsid w:val="004939B5"/>
    <w:rsid w:val="00496C17"/>
    <w:rsid w:val="004A0961"/>
    <w:rsid w:val="004A15F8"/>
    <w:rsid w:val="004A64C3"/>
    <w:rsid w:val="004A7D33"/>
    <w:rsid w:val="004B2AF8"/>
    <w:rsid w:val="004B4771"/>
    <w:rsid w:val="004B576C"/>
    <w:rsid w:val="004B5B8B"/>
    <w:rsid w:val="004B65A0"/>
    <w:rsid w:val="004C4270"/>
    <w:rsid w:val="004C7F6E"/>
    <w:rsid w:val="004D3248"/>
    <w:rsid w:val="004E00BE"/>
    <w:rsid w:val="004E5F7D"/>
    <w:rsid w:val="004E7EAA"/>
    <w:rsid w:val="004F3DDB"/>
    <w:rsid w:val="00503F93"/>
    <w:rsid w:val="00514DFD"/>
    <w:rsid w:val="0051673A"/>
    <w:rsid w:val="00520D2C"/>
    <w:rsid w:val="00522DF9"/>
    <w:rsid w:val="005239E4"/>
    <w:rsid w:val="00526F9C"/>
    <w:rsid w:val="00533484"/>
    <w:rsid w:val="00534A1C"/>
    <w:rsid w:val="00540DE5"/>
    <w:rsid w:val="00541969"/>
    <w:rsid w:val="00542982"/>
    <w:rsid w:val="00543CC7"/>
    <w:rsid w:val="0054610F"/>
    <w:rsid w:val="00550821"/>
    <w:rsid w:val="00550B2B"/>
    <w:rsid w:val="005520E5"/>
    <w:rsid w:val="005635BE"/>
    <w:rsid w:val="005637A5"/>
    <w:rsid w:val="00564F8A"/>
    <w:rsid w:val="00576443"/>
    <w:rsid w:val="00580AF7"/>
    <w:rsid w:val="00580AFD"/>
    <w:rsid w:val="0058336E"/>
    <w:rsid w:val="00585C03"/>
    <w:rsid w:val="00586A5F"/>
    <w:rsid w:val="00591409"/>
    <w:rsid w:val="005A41B0"/>
    <w:rsid w:val="005A564A"/>
    <w:rsid w:val="005B2A6D"/>
    <w:rsid w:val="005C1535"/>
    <w:rsid w:val="005D60C5"/>
    <w:rsid w:val="005E3864"/>
    <w:rsid w:val="005F2191"/>
    <w:rsid w:val="005F67F0"/>
    <w:rsid w:val="005F7E00"/>
    <w:rsid w:val="00601E78"/>
    <w:rsid w:val="00604E25"/>
    <w:rsid w:val="0061100A"/>
    <w:rsid w:val="00646B48"/>
    <w:rsid w:val="006535A0"/>
    <w:rsid w:val="006565BD"/>
    <w:rsid w:val="00662F78"/>
    <w:rsid w:val="00663B2A"/>
    <w:rsid w:val="00671010"/>
    <w:rsid w:val="006761DC"/>
    <w:rsid w:val="00684357"/>
    <w:rsid w:val="006955D1"/>
    <w:rsid w:val="006A1D74"/>
    <w:rsid w:val="006A7016"/>
    <w:rsid w:val="006C6715"/>
    <w:rsid w:val="006C71B4"/>
    <w:rsid w:val="00702C39"/>
    <w:rsid w:val="0073644F"/>
    <w:rsid w:val="007368CF"/>
    <w:rsid w:val="00746EFF"/>
    <w:rsid w:val="00756CA9"/>
    <w:rsid w:val="00757561"/>
    <w:rsid w:val="007704DA"/>
    <w:rsid w:val="007712DD"/>
    <w:rsid w:val="007746D2"/>
    <w:rsid w:val="007831B0"/>
    <w:rsid w:val="00785B01"/>
    <w:rsid w:val="007879CD"/>
    <w:rsid w:val="00797476"/>
    <w:rsid w:val="007A3C19"/>
    <w:rsid w:val="007A49FA"/>
    <w:rsid w:val="007B05F5"/>
    <w:rsid w:val="007B120C"/>
    <w:rsid w:val="007B2C0C"/>
    <w:rsid w:val="007B7D0E"/>
    <w:rsid w:val="007C5D7B"/>
    <w:rsid w:val="007C5E41"/>
    <w:rsid w:val="007C793D"/>
    <w:rsid w:val="007E0807"/>
    <w:rsid w:val="007E093F"/>
    <w:rsid w:val="007E5B65"/>
    <w:rsid w:val="007E76FD"/>
    <w:rsid w:val="007E7F2F"/>
    <w:rsid w:val="007F0661"/>
    <w:rsid w:val="007F13F0"/>
    <w:rsid w:val="007F3458"/>
    <w:rsid w:val="00803D16"/>
    <w:rsid w:val="0080489A"/>
    <w:rsid w:val="00810B05"/>
    <w:rsid w:val="0081621E"/>
    <w:rsid w:val="0081730C"/>
    <w:rsid w:val="0082552F"/>
    <w:rsid w:val="0083112F"/>
    <w:rsid w:val="008347C3"/>
    <w:rsid w:val="00836B78"/>
    <w:rsid w:val="00837A39"/>
    <w:rsid w:val="00854C0D"/>
    <w:rsid w:val="00861561"/>
    <w:rsid w:val="00867EDE"/>
    <w:rsid w:val="00870C75"/>
    <w:rsid w:val="0088594E"/>
    <w:rsid w:val="00891A74"/>
    <w:rsid w:val="008A1C6D"/>
    <w:rsid w:val="008C07AC"/>
    <w:rsid w:val="008C69A3"/>
    <w:rsid w:val="008E235A"/>
    <w:rsid w:val="008F5874"/>
    <w:rsid w:val="008F637D"/>
    <w:rsid w:val="00904FCA"/>
    <w:rsid w:val="009147DA"/>
    <w:rsid w:val="00916113"/>
    <w:rsid w:val="00921E8E"/>
    <w:rsid w:val="00926F67"/>
    <w:rsid w:val="00927A61"/>
    <w:rsid w:val="00931121"/>
    <w:rsid w:val="009340FB"/>
    <w:rsid w:val="00934BC4"/>
    <w:rsid w:val="00951854"/>
    <w:rsid w:val="009528C8"/>
    <w:rsid w:val="0095374A"/>
    <w:rsid w:val="009608C5"/>
    <w:rsid w:val="00964600"/>
    <w:rsid w:val="00977CC4"/>
    <w:rsid w:val="009840F9"/>
    <w:rsid w:val="0099533F"/>
    <w:rsid w:val="00997226"/>
    <w:rsid w:val="009A0BAB"/>
    <w:rsid w:val="009B0FE7"/>
    <w:rsid w:val="009B1FA7"/>
    <w:rsid w:val="009B6F44"/>
    <w:rsid w:val="009C05E9"/>
    <w:rsid w:val="009C6248"/>
    <w:rsid w:val="009C6CBD"/>
    <w:rsid w:val="009D6264"/>
    <w:rsid w:val="009E6B8D"/>
    <w:rsid w:val="00A034E8"/>
    <w:rsid w:val="00A0779A"/>
    <w:rsid w:val="00A25C3C"/>
    <w:rsid w:val="00A31012"/>
    <w:rsid w:val="00A60A1D"/>
    <w:rsid w:val="00A6430B"/>
    <w:rsid w:val="00A64EAF"/>
    <w:rsid w:val="00A7281F"/>
    <w:rsid w:val="00A74643"/>
    <w:rsid w:val="00A76E64"/>
    <w:rsid w:val="00A8258F"/>
    <w:rsid w:val="00A82605"/>
    <w:rsid w:val="00A94316"/>
    <w:rsid w:val="00AA5D03"/>
    <w:rsid w:val="00AA6837"/>
    <w:rsid w:val="00AA7464"/>
    <w:rsid w:val="00AB3391"/>
    <w:rsid w:val="00AB5697"/>
    <w:rsid w:val="00AC44B0"/>
    <w:rsid w:val="00AC4D66"/>
    <w:rsid w:val="00AD44D1"/>
    <w:rsid w:val="00AE4EE4"/>
    <w:rsid w:val="00AE5E65"/>
    <w:rsid w:val="00AE78BF"/>
    <w:rsid w:val="00B049AE"/>
    <w:rsid w:val="00B07C52"/>
    <w:rsid w:val="00B12CE7"/>
    <w:rsid w:val="00B1490E"/>
    <w:rsid w:val="00B35085"/>
    <w:rsid w:val="00B402FB"/>
    <w:rsid w:val="00B421F3"/>
    <w:rsid w:val="00B6057A"/>
    <w:rsid w:val="00B61934"/>
    <w:rsid w:val="00B61AEE"/>
    <w:rsid w:val="00B61DAD"/>
    <w:rsid w:val="00B625AA"/>
    <w:rsid w:val="00B66734"/>
    <w:rsid w:val="00B66FE4"/>
    <w:rsid w:val="00B809C4"/>
    <w:rsid w:val="00B9639C"/>
    <w:rsid w:val="00BA3A5E"/>
    <w:rsid w:val="00BA3C02"/>
    <w:rsid w:val="00BA5C78"/>
    <w:rsid w:val="00BB24E7"/>
    <w:rsid w:val="00BB5E9D"/>
    <w:rsid w:val="00BD2410"/>
    <w:rsid w:val="00BD2B8D"/>
    <w:rsid w:val="00BE0C6B"/>
    <w:rsid w:val="00BE4EBF"/>
    <w:rsid w:val="00BE69B1"/>
    <w:rsid w:val="00BF4019"/>
    <w:rsid w:val="00C11244"/>
    <w:rsid w:val="00C17625"/>
    <w:rsid w:val="00C22B2F"/>
    <w:rsid w:val="00C25940"/>
    <w:rsid w:val="00C3103B"/>
    <w:rsid w:val="00C32309"/>
    <w:rsid w:val="00C42E06"/>
    <w:rsid w:val="00C43DF2"/>
    <w:rsid w:val="00C4598F"/>
    <w:rsid w:val="00C51BE3"/>
    <w:rsid w:val="00C550AC"/>
    <w:rsid w:val="00C57446"/>
    <w:rsid w:val="00C652FF"/>
    <w:rsid w:val="00C7189F"/>
    <w:rsid w:val="00C719DF"/>
    <w:rsid w:val="00C82209"/>
    <w:rsid w:val="00C93669"/>
    <w:rsid w:val="00CA3AF8"/>
    <w:rsid w:val="00CC568F"/>
    <w:rsid w:val="00CC7906"/>
    <w:rsid w:val="00CE52AE"/>
    <w:rsid w:val="00CE7EE0"/>
    <w:rsid w:val="00D07E0A"/>
    <w:rsid w:val="00D103CA"/>
    <w:rsid w:val="00D116BB"/>
    <w:rsid w:val="00D17C44"/>
    <w:rsid w:val="00D244FD"/>
    <w:rsid w:val="00D3359A"/>
    <w:rsid w:val="00D33AE6"/>
    <w:rsid w:val="00D3541F"/>
    <w:rsid w:val="00D35AA7"/>
    <w:rsid w:val="00D42F7C"/>
    <w:rsid w:val="00D454D1"/>
    <w:rsid w:val="00D61AC9"/>
    <w:rsid w:val="00D622B0"/>
    <w:rsid w:val="00D64590"/>
    <w:rsid w:val="00D66217"/>
    <w:rsid w:val="00D74111"/>
    <w:rsid w:val="00D7420C"/>
    <w:rsid w:val="00D820BD"/>
    <w:rsid w:val="00D97FE5"/>
    <w:rsid w:val="00DA508A"/>
    <w:rsid w:val="00DA6804"/>
    <w:rsid w:val="00DB1533"/>
    <w:rsid w:val="00DB3219"/>
    <w:rsid w:val="00DB5E7D"/>
    <w:rsid w:val="00DB6F9F"/>
    <w:rsid w:val="00DC28E8"/>
    <w:rsid w:val="00DC54BC"/>
    <w:rsid w:val="00DD125A"/>
    <w:rsid w:val="00DD2839"/>
    <w:rsid w:val="00DD59EC"/>
    <w:rsid w:val="00DF26D3"/>
    <w:rsid w:val="00E03583"/>
    <w:rsid w:val="00E2701F"/>
    <w:rsid w:val="00E32F7D"/>
    <w:rsid w:val="00E33E99"/>
    <w:rsid w:val="00E42FF2"/>
    <w:rsid w:val="00E54B90"/>
    <w:rsid w:val="00E551F2"/>
    <w:rsid w:val="00E62B2B"/>
    <w:rsid w:val="00E7205D"/>
    <w:rsid w:val="00E80B01"/>
    <w:rsid w:val="00E812FB"/>
    <w:rsid w:val="00E83F3B"/>
    <w:rsid w:val="00E92FAE"/>
    <w:rsid w:val="00E93694"/>
    <w:rsid w:val="00E97A42"/>
    <w:rsid w:val="00EA1632"/>
    <w:rsid w:val="00EA39AD"/>
    <w:rsid w:val="00EB1547"/>
    <w:rsid w:val="00EB3989"/>
    <w:rsid w:val="00EB444F"/>
    <w:rsid w:val="00EB5352"/>
    <w:rsid w:val="00EC3227"/>
    <w:rsid w:val="00EC7568"/>
    <w:rsid w:val="00ED08A1"/>
    <w:rsid w:val="00ED1993"/>
    <w:rsid w:val="00EE08AA"/>
    <w:rsid w:val="00EE0A6B"/>
    <w:rsid w:val="00F27C91"/>
    <w:rsid w:val="00F32359"/>
    <w:rsid w:val="00F36615"/>
    <w:rsid w:val="00F46E94"/>
    <w:rsid w:val="00F54F8B"/>
    <w:rsid w:val="00F80195"/>
    <w:rsid w:val="00F92B67"/>
    <w:rsid w:val="00F934BA"/>
    <w:rsid w:val="00F9362C"/>
    <w:rsid w:val="00F9788B"/>
    <w:rsid w:val="00F979CD"/>
    <w:rsid w:val="00FA4A41"/>
    <w:rsid w:val="00FB4614"/>
    <w:rsid w:val="00FB7237"/>
    <w:rsid w:val="00FC4084"/>
    <w:rsid w:val="00FD38B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34817"/>
    <o:shapelayout v:ext="edit">
      <o:idmap v:ext="edit" data="1"/>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igunore,lp1,Add On (orange),List Paragraph11,Bullit 01,Bullet 1,Use Case List Paragraph,List Paragraph1,Bullet List,FooterText,numbered,Paragraphe de liste1,Bulletr List Paragraph,列出段落,列出段落1,List Paragraph2,Heading2"/>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igunore Char,lp1 Char,Add On (orange) Char,List Paragraph11 Char,Bullit 01 Char,Bullet 1 Char,Use Case List Paragraph Char,List Paragraph1 Char,Bullet List Char,FooterText Char,numbered Char,列出段落 Char"/>
    <w:link w:val="ListParagraph"/>
    <w:uiPriority w:val="34"/>
    <w:qFormat/>
    <w:locked/>
    <w:rsid w:val="004C4270"/>
    <w:rPr>
      <w:rFonts w:ascii="Calibri" w:eastAsia="Times New Roman" w:hAnsi="Calibri" w:cs="Times New Roman"/>
      <w:szCs w:val="24"/>
      <w:lang w:val="en-GB"/>
    </w:rPr>
  </w:style>
  <w:style w:type="table" w:customStyle="1" w:styleId="TableGrid17">
    <w:name w:val="Table Grid17"/>
    <w:basedOn w:val="TableNormal"/>
    <w:next w:val="TableGrid"/>
    <w:uiPriority w:val="59"/>
    <w:rsid w:val="00F46E94"/>
    <w:pPr>
      <w:spacing w:after="0" w:line="240" w:lineRule="auto"/>
      <w:jc w:val="both"/>
    </w:pPr>
    <w:rPr>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1431421">
      <w:bodyDiv w:val="1"/>
      <w:marLeft w:val="0"/>
      <w:marRight w:val="0"/>
      <w:marTop w:val="0"/>
      <w:marBottom w:val="0"/>
      <w:divBdr>
        <w:top w:val="none" w:sz="0" w:space="0" w:color="auto"/>
        <w:left w:val="none" w:sz="0" w:space="0" w:color="auto"/>
        <w:bottom w:val="none" w:sz="0" w:space="0" w:color="auto"/>
        <w:right w:val="none" w:sz="0" w:space="0" w:color="auto"/>
      </w:divBdr>
    </w:div>
    <w:div w:id="425620159">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166435874">
      <w:bodyDiv w:val="1"/>
      <w:marLeft w:val="0"/>
      <w:marRight w:val="0"/>
      <w:marTop w:val="0"/>
      <w:marBottom w:val="0"/>
      <w:divBdr>
        <w:top w:val="none" w:sz="0" w:space="0" w:color="auto"/>
        <w:left w:val="none" w:sz="0" w:space="0" w:color="auto"/>
        <w:bottom w:val="none" w:sz="0" w:space="0" w:color="auto"/>
        <w:right w:val="none" w:sz="0" w:space="0" w:color="auto"/>
      </w:divBdr>
    </w:div>
    <w:div w:id="1457724061">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710258350">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footer" Target="footer1.xml"/><Relationship Id="rId18" Type="http://schemas.openxmlformats.org/officeDocument/2006/relationships/hyperlink" Target="http://www.etenders.gov.ie" TargetMode="External"/><Relationship Id="rId26" Type="http://schemas.openxmlformats.org/officeDocument/2006/relationships/hyperlink" Target="http://www.etenders.gov.ie" TargetMode="External"/><Relationship Id="rId3" Type="http://schemas.openxmlformats.org/officeDocument/2006/relationships/customXml" Target="../customXml/item3.xml"/><Relationship Id="rId21" Type="http://schemas.openxmlformats.org/officeDocument/2006/relationships/hyperlink" Target="http://www.revenue.ie"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etenders.gov.ie" TargetMode="External"/><Relationship Id="rId25" Type="http://schemas.openxmlformats.org/officeDocument/2006/relationships/hyperlink" Target="http://www.coimisineir.ie"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www.etenders.gov.ie"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fmprocurement@welfare.ie" TargetMode="External"/><Relationship Id="rId5" Type="http://schemas.openxmlformats.org/officeDocument/2006/relationships/customXml" Target="../customXml/item5.xml"/><Relationship Id="rId15" Type="http://schemas.openxmlformats.org/officeDocument/2006/relationships/hyperlink" Target="https://ogp.gov.ie/wp-content/uploads/Information-Note-ESPD.pdf" TargetMode="External"/><Relationship Id="rId23" Type="http://schemas.openxmlformats.org/officeDocument/2006/relationships/hyperlink" Target="https://www.gov.ie/en/organisation/department-of-social-protection/" TargetMode="External"/><Relationship Id="rId28"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oter" Target="footer3.xml"/><Relationship Id="rId27"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878A3"/>
    <w:rsid w:val="00096EC6"/>
    <w:rsid w:val="000A44BF"/>
    <w:rsid w:val="000E50F2"/>
    <w:rsid w:val="000F16A3"/>
    <w:rsid w:val="00120EEE"/>
    <w:rsid w:val="0017502A"/>
    <w:rsid w:val="00202000"/>
    <w:rsid w:val="0021568F"/>
    <w:rsid w:val="002411F6"/>
    <w:rsid w:val="00243E81"/>
    <w:rsid w:val="002440AE"/>
    <w:rsid w:val="0026619E"/>
    <w:rsid w:val="002954EC"/>
    <w:rsid w:val="002A587E"/>
    <w:rsid w:val="002B4D30"/>
    <w:rsid w:val="00342601"/>
    <w:rsid w:val="00345DC2"/>
    <w:rsid w:val="003C47B8"/>
    <w:rsid w:val="003D0F6C"/>
    <w:rsid w:val="003F7A40"/>
    <w:rsid w:val="00416790"/>
    <w:rsid w:val="004234F7"/>
    <w:rsid w:val="00423548"/>
    <w:rsid w:val="004368B4"/>
    <w:rsid w:val="00461DA6"/>
    <w:rsid w:val="004631ED"/>
    <w:rsid w:val="0048189C"/>
    <w:rsid w:val="004D3DF9"/>
    <w:rsid w:val="005005BD"/>
    <w:rsid w:val="00520CC8"/>
    <w:rsid w:val="00526F9C"/>
    <w:rsid w:val="00550BBC"/>
    <w:rsid w:val="00593781"/>
    <w:rsid w:val="005F0348"/>
    <w:rsid w:val="00614748"/>
    <w:rsid w:val="00653685"/>
    <w:rsid w:val="006B1429"/>
    <w:rsid w:val="00721727"/>
    <w:rsid w:val="00752271"/>
    <w:rsid w:val="00761AC0"/>
    <w:rsid w:val="00790A85"/>
    <w:rsid w:val="007B05F5"/>
    <w:rsid w:val="00831B7E"/>
    <w:rsid w:val="0085602E"/>
    <w:rsid w:val="00870C75"/>
    <w:rsid w:val="009041FA"/>
    <w:rsid w:val="0094787F"/>
    <w:rsid w:val="00975DA6"/>
    <w:rsid w:val="009B3FDC"/>
    <w:rsid w:val="009D7763"/>
    <w:rsid w:val="009F5929"/>
    <w:rsid w:val="009F781E"/>
    <w:rsid w:val="00A33272"/>
    <w:rsid w:val="00A37992"/>
    <w:rsid w:val="00A62CC7"/>
    <w:rsid w:val="00A70F35"/>
    <w:rsid w:val="00A74643"/>
    <w:rsid w:val="00A90020"/>
    <w:rsid w:val="00A96FA1"/>
    <w:rsid w:val="00AA15E9"/>
    <w:rsid w:val="00AA7464"/>
    <w:rsid w:val="00AB4676"/>
    <w:rsid w:val="00AD52D2"/>
    <w:rsid w:val="00B64619"/>
    <w:rsid w:val="00C0248A"/>
    <w:rsid w:val="00C17625"/>
    <w:rsid w:val="00C22A3B"/>
    <w:rsid w:val="00C43F9A"/>
    <w:rsid w:val="00C61719"/>
    <w:rsid w:val="00C7052B"/>
    <w:rsid w:val="00CC6B57"/>
    <w:rsid w:val="00D3147F"/>
    <w:rsid w:val="00D33AE6"/>
    <w:rsid w:val="00E0041B"/>
    <w:rsid w:val="00E74482"/>
    <w:rsid w:val="00E83F3B"/>
    <w:rsid w:val="00E8465B"/>
    <w:rsid w:val="00E84A40"/>
    <w:rsid w:val="00F179AA"/>
    <w:rsid w:val="00F3224F"/>
    <w:rsid w:val="00F32359"/>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C43F9A"/>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The Department of Social Protection</Abstract>
  <CompanyAddress/>
  <CompanyPhone/>
  <CompanyFax>Catering Equipment Preventative Maintenance and Associated Services for the Department of Social Protection (Dublin 1, Longford and Sligo canteens)</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A507B5D563BFC46B7385A4230085051" ma:contentTypeVersion="4" ma:contentTypeDescription="Create a new document." ma:contentTypeScope="" ma:versionID="d111f95fa76dd67ece77f755ac875601">
  <xsd:schema xmlns:xsd="http://www.w3.org/2001/XMLSchema" xmlns:xs="http://www.w3.org/2001/XMLSchema" xmlns:p="http://schemas.microsoft.com/office/2006/metadata/properties" xmlns:ns2="422aa50e-bab7-4c14-b528-94449905f55c" targetNamespace="http://schemas.microsoft.com/office/2006/metadata/properties" ma:root="true" ma:fieldsID="0b9cdadc3d846a082f1d5250becbe88c" ns2:_="">
    <xsd:import namespace="422aa50e-bab7-4c14-b528-94449905f55c"/>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2aa50e-bab7-4c14-b528-94449905f55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710c9901-c772-4913-8105-4fa4937d0c44" ContentTypeId="0x0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1B85B9E-B119-48A6-B2C4-BDCAA95F8A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2aa50e-bab7-4c14-b528-94449905f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0FF90B-086E-4878-B208-0FADAFB2ACCF}">
  <ds:schemaRefs>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422aa50e-bab7-4c14-b528-94449905f55c"/>
    <ds:schemaRef ds:uri="http://purl.org/dc/dcmitype/"/>
    <ds:schemaRef ds:uri="http://purl.org/dc/terms/"/>
  </ds:schemaRefs>
</ds:datastoreItem>
</file>

<file path=customXml/itemProps4.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customXml/itemProps5.xml><?xml version="1.0" encoding="utf-8"?>
<ds:datastoreItem xmlns:ds="http://schemas.openxmlformats.org/officeDocument/2006/customXml" ds:itemID="{22936327-212E-4014-AA5D-58251A7A9F2B}">
  <ds:schemaRefs>
    <ds:schemaRef ds:uri="Microsoft.SharePoint.Taxonomy.ContentTypeSync"/>
  </ds:schemaRefs>
</ds:datastoreItem>
</file>

<file path=customXml/itemProps6.xml><?xml version="1.0" encoding="utf-8"?>
<ds:datastoreItem xmlns:ds="http://schemas.openxmlformats.org/officeDocument/2006/customXml" ds:itemID="{0C00EEAA-E208-47F1-B94E-D359E440248E}">
  <ds:schemaRefs>
    <ds:schemaRef ds:uri="http://schemas.microsoft.com/sharepoint/v3/contenttype/forms"/>
  </ds:schemaRefs>
</ds:datastoreItem>
</file>

<file path=docMetadata/LabelInfo.xml><?xml version="1.0" encoding="utf-8"?>
<clbl:labelList xmlns:clbl="http://schemas.microsoft.com/office/2020/mipLabelMetadata">
  <clbl:label id="{8f7cec2f-be32-44bc-8611-9ff05a2583f6}" enabled="0" method="" siteId="{8f7cec2f-be32-44bc-8611-9ff05a2583f6}" removed="1"/>
</clbl:labelList>
</file>

<file path=docProps/app.xml><?xml version="1.0" encoding="utf-8"?>
<Properties xmlns="http://schemas.openxmlformats.org/officeDocument/2006/extended-properties" xmlns:vt="http://schemas.openxmlformats.org/officeDocument/2006/docPropsVTypes">
  <Template>Normal.dotm</Template>
  <TotalTime>5</TotalTime>
  <Pages>77</Pages>
  <Words>24766</Words>
  <Characters>141167</Characters>
  <Application>Microsoft Office Word</Application>
  <DocSecurity>0</DocSecurity>
  <Lines>1176</Lines>
  <Paragraphs>331</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165602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Sally Kingston</cp:lastModifiedBy>
  <cp:revision>3</cp:revision>
  <dcterms:created xsi:type="dcterms:W3CDTF">2026-07-20T08:37:00Z</dcterms:created>
  <dcterms:modified xsi:type="dcterms:W3CDTF">2026-07-21T08:23:00Z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0x0101001A507B5D563BFC46B7385A4230085051</vt:lpwstr>
  </property>
  <property fmtid="{D5CDD505-2E9C-101B-9397-08002B2CF9AE}" pid="3" name="eDocs_FileTopics">
    <vt:lpwstr>3;#Undefined|1846028f-7f87-48c9-b155-380fd01fcb0c</vt:lpwstr>
  </property>
  <property fmtid="{D5CDD505-2E9C-101B-9397-08002B2CF9AE}" pid="4" name="eDocs_DocumentTopics">
    <vt:lpwstr/>
  </property>
  <property fmtid="{D5CDD505-2E9C-101B-9397-08002B2CF9AE}" pid="5" name="eDocs_Year">
    <vt:lpwstr>10;#2016|290abb38-182b-47f5-ab57-7f33b46e6252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5;#Unclassified|f33d2cd0-30e5-4f10-8d2a-4027eb6837f4</vt:lpwstr>
  </property>
  <property fmtid="{D5CDD505-2E9C-101B-9397-08002B2CF9AE}" pid="12" name="eDocs_SecurityLevel">
    <vt:lpwstr>Unclassified</vt:lpwstr>
  </property>
  <property fmtid="{D5CDD505-2E9C-101B-9397-08002B2CF9AE}" pid="13" name="eDocs_Series">
    <vt:lpwstr>1;#002|230b5c71-8bf6-4beb-a83d-cddb41cc2b0c</vt:lpwstr>
  </property>
  <property fmtid="{D5CDD505-2E9C-101B-9397-08002B2CF9AE}" pid="14" name="ge25f6a3ef6f42d4865685f2a74bf8c7">
    <vt:lpwstr/>
  </property>
  <property fmtid="{D5CDD505-2E9C-101B-9397-08002B2CF9AE}" pid="15" name="eDocs_RetentionPeriodTerm">
    <vt:lpwstr/>
  </property>
</Properties>
</file>