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6202D59" w14:textId="77777777" w:rsidR="003C0FB1" w:rsidRDefault="00007EF6" w:rsidP="003C0FB1">
      <w:pPr>
        <w:jc w:val="both"/>
      </w:pPr>
      <w:r>
        <w:tab/>
      </w:r>
    </w:p>
    <w:p w14:paraId="4B789B9A" w14:textId="77777777" w:rsidR="003C0FB1" w:rsidRDefault="003C0FB1" w:rsidP="003C0FB1">
      <w:pPr>
        <w:jc w:val="both"/>
      </w:pPr>
    </w:p>
    <w:p w14:paraId="6CF64EEA" w14:textId="77777777" w:rsidR="003C0FB1" w:rsidRDefault="003C0FB1" w:rsidP="003C0FB1">
      <w:pPr>
        <w:jc w:val="both"/>
      </w:pPr>
    </w:p>
    <w:p w14:paraId="403E5D65" w14:textId="03C8A1BE"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6-08-24T00:00:00Z">
            <w:dateFormat w:val="dd/MM/yyyy"/>
            <w:lid w:val="en-IE"/>
            <w:storeMappedDataAs w:val="dateTime"/>
            <w:calendar w:val="gregorian"/>
          </w:date>
        </w:sdtPr>
        <w:sdtEndPr/>
        <w:sdtContent>
          <w:r w:rsidR="00B60E78">
            <w:rPr>
              <w:rFonts w:ascii="Calibri" w:hAnsi="Calibri"/>
              <w:sz w:val="40"/>
              <w:szCs w:val="40"/>
              <w:highlight w:val="lightGray"/>
              <w:lang w:val="en-IE"/>
            </w:rPr>
            <w:t>24/08/2026</w:t>
          </w:r>
        </w:sdtContent>
      </w:sdt>
      <w:r>
        <w:rPr>
          <w:rFonts w:ascii="Calibri" w:hAnsi="Calibri"/>
          <w:sz w:val="40"/>
          <w:szCs w:val="40"/>
        </w:rPr>
        <w:t xml:space="preserve"> </w:t>
      </w:r>
      <w:r w:rsidRPr="000E5DB7">
        <w:rPr>
          <w:rFonts w:ascii="Calibri" w:hAnsi="Calibri"/>
          <w:sz w:val="40"/>
          <w:szCs w:val="40"/>
        </w:rPr>
        <w:br/>
        <w:t>for the provision of</w:t>
      </w:r>
      <w:r w:rsidR="00B60E78">
        <w:rPr>
          <w:rFonts w:ascii="Calibri" w:hAnsi="Calibri"/>
          <w:sz w:val="40"/>
          <w:szCs w:val="40"/>
        </w:rPr>
        <w:t xml:space="preserve"> a</w:t>
      </w:r>
      <w:r>
        <w:rPr>
          <w:rFonts w:ascii="Calibri" w:hAnsi="Calibri"/>
          <w:sz w:val="40"/>
          <w:szCs w:val="40"/>
        </w:rPr>
        <w:t xml:space="preserve"> </w:t>
      </w:r>
      <w:r w:rsidR="000C65B7">
        <w:rPr>
          <w:rFonts w:ascii="Calibri" w:hAnsi="Calibri"/>
          <w:sz w:val="40"/>
          <w:szCs w:val="40"/>
        </w:rPr>
        <w:br/>
      </w:r>
      <w:sdt>
        <w:sdtPr>
          <w:rPr>
            <w:rFonts w:ascii="Calibri" w:hAnsi="Calibri"/>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EndPr/>
        <w:sdtContent>
          <w:r w:rsidR="00B60E78">
            <w:rPr>
              <w:rFonts w:ascii="Calibri" w:hAnsi="Calibri"/>
              <w:sz w:val="40"/>
              <w:szCs w:val="40"/>
            </w:rPr>
            <w:t xml:space="preserve">Single Academic Partner for Officer Education Pathways Courses </w:t>
          </w:r>
        </w:sdtContent>
      </w:sdt>
      <w:r w:rsidRPr="000E5DB7">
        <w:rPr>
          <w:rFonts w:ascii="Calibri" w:hAnsi="Calibri"/>
          <w:sz w:val="40"/>
          <w:szCs w:val="40"/>
        </w:rPr>
        <w:br/>
      </w:r>
    </w:p>
    <w:p w14:paraId="3391C53B"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7A484498" w14:textId="1F6D1803"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 xml:space="preserve">Tender procedure: Open </w:t>
      </w:r>
      <w:r w:rsidR="00635DB2">
        <w:rPr>
          <w:rFonts w:ascii="Calibri" w:hAnsi="Calibri"/>
          <w:sz w:val="40"/>
          <w:szCs w:val="40"/>
        </w:rPr>
        <w:t>P</w:t>
      </w:r>
      <w:r w:rsidRPr="000E5DB7">
        <w:rPr>
          <w:rFonts w:ascii="Calibri" w:hAnsi="Calibri"/>
          <w:sz w:val="40"/>
          <w:szCs w:val="40"/>
        </w:rPr>
        <w:t>rocedure</w:t>
      </w:r>
    </w:p>
    <w:p w14:paraId="417C6518"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5C3F1685" w14:textId="0FC6FCEE"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09-23T12:30:00Z">
            <w:dateFormat w:val="dd/MM/yyyy HH:mm"/>
            <w:lid w:val="en-IE"/>
            <w:storeMappedDataAs w:val="dateTime"/>
            <w:calendar w:val="gregorian"/>
          </w:date>
        </w:sdtPr>
        <w:sdtEndPr/>
        <w:sdtContent>
          <w:r w:rsidR="00A94B52">
            <w:rPr>
              <w:rFonts w:ascii="Calibri" w:hAnsi="Calibri"/>
              <w:sz w:val="40"/>
              <w:szCs w:val="40"/>
              <w:highlight w:val="lightGray"/>
              <w:lang w:val="en-IE"/>
            </w:rPr>
            <w:t>23/09/2026 12:</w:t>
          </w:r>
          <w:r w:rsidR="000E5DE0">
            <w:rPr>
              <w:rFonts w:ascii="Calibri" w:hAnsi="Calibri"/>
              <w:sz w:val="40"/>
              <w:szCs w:val="40"/>
              <w:highlight w:val="lightGray"/>
              <w:lang w:val="en-IE"/>
            </w:rPr>
            <w:t>3</w:t>
          </w:r>
          <w:r w:rsidR="00A94B52">
            <w:rPr>
              <w:rFonts w:ascii="Calibri" w:hAnsi="Calibri"/>
              <w:sz w:val="40"/>
              <w:szCs w:val="40"/>
              <w:highlight w:val="lightGray"/>
              <w:lang w:val="en-IE"/>
            </w:rPr>
            <w:t>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7B4FCD1F"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EndPr/>
          <w:sdtContent>
            <w:p w14:paraId="3F7D122D" w14:textId="77777777"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3C2F2230" w14:textId="77777777" w:rsidR="00234C8E" w:rsidRDefault="00234C8E" w:rsidP="00234C8E">
              <w:pPr>
                <w:spacing w:after="200" w:line="320" w:lineRule="auto"/>
                <w:jc w:val="both"/>
              </w:pPr>
              <w:r w:rsidRPr="000E5DB7">
                <w:t>Part 2:</w:t>
              </w:r>
              <w:r>
                <w:tab/>
              </w:r>
              <w:r>
                <w:tab/>
              </w:r>
              <w:r>
                <w:tab/>
              </w:r>
              <w:r w:rsidRPr="000E5DB7">
                <w:t>Instructions to Tenderers</w:t>
              </w:r>
            </w:p>
            <w:p w14:paraId="773F5D1B"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p w14:paraId="54E3D48F" w14:textId="77777777" w:rsidR="00234C8E" w:rsidRDefault="00234C8E" w:rsidP="00234C8E">
              <w:pPr>
                <w:spacing w:after="200" w:line="320" w:lineRule="auto"/>
                <w:jc w:val="both"/>
              </w:pPr>
              <w:r w:rsidRPr="000E5DB7">
                <w:t xml:space="preserve">Appendix 1: </w:t>
              </w:r>
              <w:r>
                <w:tab/>
              </w:r>
              <w:r>
                <w:tab/>
              </w:r>
              <w:r w:rsidRPr="000E5DB7">
                <w:t>Requirements and Specifications</w:t>
              </w:r>
            </w:p>
            <w:p w14:paraId="435E669D" w14:textId="77777777" w:rsidR="00234C8E" w:rsidRDefault="00234C8E" w:rsidP="00234C8E">
              <w:pPr>
                <w:spacing w:after="200" w:line="320" w:lineRule="auto"/>
                <w:jc w:val="both"/>
              </w:pPr>
              <w:r w:rsidRPr="000E5DB7">
                <w:t xml:space="preserve">Appendix 2: </w:t>
              </w:r>
              <w:r>
                <w:tab/>
              </w:r>
              <w:r>
                <w:tab/>
              </w:r>
              <w:r w:rsidRPr="000E5DB7">
                <w:t xml:space="preserve">Pricing Schedule </w:t>
              </w:r>
            </w:p>
            <w:p w14:paraId="179367C2" w14:textId="77777777" w:rsidR="00234C8E" w:rsidRDefault="00234C8E" w:rsidP="00234C8E">
              <w:pPr>
                <w:spacing w:after="200" w:line="320" w:lineRule="auto"/>
                <w:jc w:val="both"/>
              </w:pPr>
              <w:r w:rsidRPr="000E5DB7">
                <w:t xml:space="preserve">Appendix 3: </w:t>
              </w:r>
              <w:r>
                <w:tab/>
              </w:r>
              <w:r>
                <w:tab/>
              </w:r>
              <w:r w:rsidRPr="000E5DB7">
                <w:t>Tenderer</w:t>
              </w:r>
              <w:r>
                <w:t>’</w:t>
              </w:r>
              <w:r w:rsidRPr="000E5DB7">
                <w:t xml:space="preserve">s Statement </w:t>
              </w:r>
            </w:p>
            <w:p w14:paraId="0D004556" w14:textId="77777777" w:rsidR="00234C8E" w:rsidRDefault="00234C8E" w:rsidP="00234C8E">
              <w:pPr>
                <w:spacing w:after="200" w:line="320" w:lineRule="auto"/>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5E70AF22" w14:textId="77777777" w:rsidR="00234C8E" w:rsidRDefault="00234C8E" w:rsidP="00234C8E">
              <w:pPr>
                <w:spacing w:after="200" w:line="320" w:lineRule="auto"/>
                <w:jc w:val="both"/>
              </w:pPr>
              <w:r w:rsidRPr="000E5DB7">
                <w:t xml:space="preserve">Appendix </w:t>
              </w:r>
              <w:r w:rsidR="0037365C">
                <w:t>5</w:t>
              </w:r>
              <w:r w:rsidRPr="000E5DB7">
                <w:t xml:space="preserve">: </w:t>
              </w:r>
              <w:r>
                <w:tab/>
              </w:r>
              <w:r>
                <w:tab/>
              </w:r>
              <w:r w:rsidRPr="000E5DB7">
                <w:t xml:space="preserve">Services Contract </w:t>
              </w:r>
            </w:p>
            <w:p w14:paraId="23FBA2B7" w14:textId="77777777" w:rsidR="00234C8E" w:rsidRDefault="00234C8E" w:rsidP="00234C8E">
              <w:pPr>
                <w:spacing w:after="200" w:line="320" w:lineRule="auto"/>
                <w:jc w:val="both"/>
              </w:pPr>
              <w:r w:rsidRPr="000E5DB7">
                <w:t xml:space="preserve">Appendix </w:t>
              </w:r>
              <w:r w:rsidR="0037365C">
                <w:t>6</w:t>
              </w:r>
              <w:r w:rsidRPr="000E5DB7">
                <w:t xml:space="preserve">: </w:t>
              </w:r>
              <w:r>
                <w:tab/>
              </w:r>
              <w:r>
                <w:tab/>
              </w:r>
              <w:r w:rsidRPr="000E5DB7">
                <w:t>Confidentiality Agreement</w:t>
              </w:r>
            </w:p>
            <w:p w14:paraId="079E0786" w14:textId="77777777" w:rsidR="00234C8E" w:rsidRDefault="000E5DE0" w:rsidP="00234C8E">
              <w:pPr>
                <w:jc w:val="both"/>
              </w:pPr>
            </w:p>
          </w:sdtContent>
        </w:sdt>
      </w:sdtContent>
    </w:sdt>
    <w:p w14:paraId="54934644" w14:textId="77777777" w:rsidR="00234C8E" w:rsidRDefault="00234C8E" w:rsidP="003C0FB1">
      <w:pPr>
        <w:spacing w:after="200" w:line="320" w:lineRule="auto"/>
        <w:jc w:val="both"/>
      </w:pPr>
    </w:p>
    <w:p w14:paraId="30FB8D73" w14:textId="77777777" w:rsidR="00234C8E" w:rsidRDefault="00234C8E" w:rsidP="003C0FB1">
      <w:pPr>
        <w:spacing w:after="200" w:line="320" w:lineRule="auto"/>
        <w:jc w:val="both"/>
      </w:pPr>
    </w:p>
    <w:p w14:paraId="3D6E3A16" w14:textId="77777777" w:rsidR="003C0FB1" w:rsidRDefault="003C0FB1" w:rsidP="003C0FB1">
      <w:pPr>
        <w:spacing w:after="200" w:line="320" w:lineRule="auto"/>
        <w:jc w:val="both"/>
      </w:pPr>
    </w:p>
    <w:p w14:paraId="5AE726E5" w14:textId="77777777" w:rsidR="003C0FB1" w:rsidRDefault="003C0FB1" w:rsidP="003C0FB1">
      <w:pPr>
        <w:spacing w:after="200" w:line="320" w:lineRule="auto"/>
        <w:jc w:val="both"/>
        <w:sectPr w:rsidR="003C0FB1" w:rsidSect="00926F67">
          <w:footerReference w:type="default" r:id="rId15"/>
          <w:headerReference w:type="first" r:id="rId16"/>
          <w:pgSz w:w="11907" w:h="16840" w:code="9"/>
          <w:pgMar w:top="1134" w:right="1418" w:bottom="851" w:left="1418" w:header="709" w:footer="709" w:gutter="0"/>
          <w:cols w:space="708"/>
          <w:titlePg/>
          <w:docGrid w:linePitch="360"/>
        </w:sectPr>
      </w:pPr>
    </w:p>
    <w:p w14:paraId="70CC017F"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7B019F89" w14:textId="77777777" w:rsidTr="00503F93">
        <w:tc>
          <w:tcPr>
            <w:tcW w:w="428" w:type="pct"/>
          </w:tcPr>
          <w:p w14:paraId="5D624AF6" w14:textId="77777777" w:rsidR="003C0FB1" w:rsidRDefault="003C0FB1" w:rsidP="00503F93">
            <w:pPr>
              <w:spacing w:after="200" w:line="320" w:lineRule="auto"/>
              <w:jc w:val="both"/>
              <w:rPr>
                <w:color w:val="0000FF"/>
              </w:rPr>
            </w:pPr>
            <w:r w:rsidRPr="000E5DB7">
              <w:rPr>
                <w:color w:val="0000FF"/>
              </w:rPr>
              <w:t>1.1</w:t>
            </w:r>
          </w:p>
        </w:tc>
        <w:tc>
          <w:tcPr>
            <w:tcW w:w="4572" w:type="pct"/>
          </w:tcPr>
          <w:p w14:paraId="1EE2B9E1" w14:textId="4999465E" w:rsidR="003C0FB1" w:rsidRDefault="000E5DE0" w:rsidP="0073644F">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EndPr/>
              <w:sdtContent>
                <w:r w:rsidR="00B64E3D">
                  <w:rPr>
                    <w:highlight w:val="lightGray"/>
                  </w:rPr>
                  <w:t>The Irish Defence Forces</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060962B9" w14:textId="77777777" w:rsidTr="00503F93">
        <w:tc>
          <w:tcPr>
            <w:tcW w:w="428" w:type="pct"/>
          </w:tcPr>
          <w:p w14:paraId="085250D2" w14:textId="77777777" w:rsidR="003C0FB1" w:rsidRDefault="003C0FB1" w:rsidP="00503F93">
            <w:pPr>
              <w:spacing w:after="200" w:line="320" w:lineRule="auto"/>
              <w:jc w:val="both"/>
              <w:rPr>
                <w:color w:val="0000FF"/>
              </w:rPr>
            </w:pPr>
            <w:r w:rsidRPr="000E5DB7">
              <w:rPr>
                <w:color w:val="0000FF"/>
              </w:rPr>
              <w:t>1.2</w:t>
            </w:r>
          </w:p>
        </w:tc>
        <w:tc>
          <w:tcPr>
            <w:tcW w:w="4572" w:type="pct"/>
          </w:tcPr>
          <w:p w14:paraId="31FDBB54" w14:textId="70CD364C" w:rsidR="003C0FB1" w:rsidRDefault="003C0FB1" w:rsidP="00B61DAD">
            <w:r w:rsidRPr="000E5DB7">
              <w:t xml:space="preserve">In summary, the Services comprise:  </w:t>
            </w:r>
            <w:r w:rsidR="00B64E3D" w:rsidRPr="004A5320">
              <w:rPr>
                <w:szCs w:val="22"/>
              </w:rPr>
              <w:t>select</w:t>
            </w:r>
            <w:r w:rsidR="00B64E3D">
              <w:rPr>
                <w:szCs w:val="22"/>
              </w:rPr>
              <w:t>ing</w:t>
            </w:r>
            <w:r w:rsidR="00B64E3D" w:rsidRPr="004A5320">
              <w:rPr>
                <w:szCs w:val="22"/>
              </w:rPr>
              <w:t xml:space="preserve"> a single collaborative academic partner from the Higher Education </w:t>
            </w:r>
            <w:r w:rsidR="00B64E3D">
              <w:rPr>
                <w:szCs w:val="22"/>
              </w:rPr>
              <w:t>S</w:t>
            </w:r>
            <w:r w:rsidR="00B64E3D" w:rsidRPr="004A5320">
              <w:rPr>
                <w:szCs w:val="22"/>
              </w:rPr>
              <w:t>ector for the Joint Command and Staff Course (JCSC), Land Command and Staff Course (LCSC) and the Joint Cadet Courses for officer Joint Professional Military Education (JPME) pathways</w:t>
            </w:r>
            <w:r w:rsidRPr="000E5DB7">
              <w:t>.</w:t>
            </w:r>
            <w:r w:rsidR="00B64E3D">
              <w:t xml:space="preserve"> </w:t>
            </w:r>
          </w:p>
          <w:p w14:paraId="6E085B28" w14:textId="3A853F25" w:rsidR="00B64E3D" w:rsidRPr="00B64E3D" w:rsidRDefault="00B64E3D" w:rsidP="00B64E3D">
            <w:pPr>
              <w:spacing w:after="160" w:line="360" w:lineRule="auto"/>
              <w:ind w:right="-24"/>
              <w:jc w:val="both"/>
              <w:rPr>
                <w:bCs/>
                <w:szCs w:val="22"/>
              </w:rPr>
            </w:pPr>
            <w:r w:rsidRPr="00B64E3D">
              <w:rPr>
                <w:bCs/>
                <w:szCs w:val="22"/>
              </w:rPr>
              <w:t>The services required are outlined as follows.</w:t>
            </w:r>
          </w:p>
          <w:p w14:paraId="519DFEF9" w14:textId="77777777" w:rsidR="00B64E3D" w:rsidRPr="004A5320" w:rsidRDefault="00B64E3D" w:rsidP="00B64E3D">
            <w:pPr>
              <w:pStyle w:val="ListParagraph"/>
              <w:numPr>
                <w:ilvl w:val="1"/>
                <w:numId w:val="24"/>
              </w:numPr>
              <w:spacing w:after="160" w:line="360" w:lineRule="auto"/>
              <w:ind w:left="391" w:right="-24" w:hanging="391"/>
              <w:jc w:val="both"/>
              <w:rPr>
                <w:b/>
                <w:szCs w:val="22"/>
              </w:rPr>
            </w:pPr>
            <w:r w:rsidRPr="004A5320">
              <w:rPr>
                <w:rFonts w:eastAsia="Arial"/>
                <w:bCs/>
                <w:kern w:val="20"/>
                <w:szCs w:val="22"/>
                <w:lang w:eastAsia="ja-JP"/>
              </w:rPr>
              <w:t>Provision of Level 9 Masters in Leadership, Management and Defence Studies.</w:t>
            </w:r>
          </w:p>
          <w:p w14:paraId="354B7099" w14:textId="77777777" w:rsidR="00B64E3D" w:rsidRPr="004A5320" w:rsidRDefault="00B64E3D" w:rsidP="00B64E3D">
            <w:pPr>
              <w:pStyle w:val="ListParagraph"/>
              <w:numPr>
                <w:ilvl w:val="1"/>
                <w:numId w:val="24"/>
              </w:numPr>
              <w:spacing w:after="160" w:line="360" w:lineRule="auto"/>
              <w:ind w:left="391" w:right="-24" w:hanging="391"/>
              <w:jc w:val="both"/>
              <w:rPr>
                <w:b/>
                <w:szCs w:val="22"/>
              </w:rPr>
            </w:pPr>
            <w:r w:rsidRPr="004A5320">
              <w:rPr>
                <w:rFonts w:eastAsia="Arial"/>
                <w:bCs/>
                <w:kern w:val="20"/>
                <w:szCs w:val="22"/>
                <w:lang w:eastAsia="ja-JP"/>
              </w:rPr>
              <w:t>Provision of Level 9 Postgraduate Diploma in Leadership, Management and Defence Studies.</w:t>
            </w:r>
          </w:p>
          <w:p w14:paraId="2A2B64C4" w14:textId="77777777" w:rsidR="00B64E3D" w:rsidRPr="004A5320" w:rsidRDefault="00B64E3D" w:rsidP="00B64E3D">
            <w:pPr>
              <w:pStyle w:val="ListParagraph"/>
              <w:numPr>
                <w:ilvl w:val="1"/>
                <w:numId w:val="24"/>
              </w:numPr>
              <w:spacing w:after="160" w:line="360" w:lineRule="auto"/>
              <w:ind w:left="391" w:right="-24" w:hanging="391"/>
              <w:jc w:val="both"/>
              <w:rPr>
                <w:b/>
                <w:szCs w:val="22"/>
              </w:rPr>
            </w:pPr>
            <w:r w:rsidRPr="004A5320">
              <w:rPr>
                <w:szCs w:val="22"/>
              </w:rPr>
              <w:t xml:space="preserve">Provision of Level 7 Diploma in </w:t>
            </w:r>
            <w:r w:rsidRPr="004A5320">
              <w:rPr>
                <w:rFonts w:eastAsia="Arial"/>
                <w:bCs/>
                <w:kern w:val="20"/>
                <w:szCs w:val="22"/>
                <w:lang w:eastAsia="ja-JP"/>
              </w:rPr>
              <w:t>Leadership, Management and Defence Studies.</w:t>
            </w:r>
          </w:p>
          <w:p w14:paraId="3B365243" w14:textId="77777777" w:rsidR="00B64E3D" w:rsidRPr="00B64E3D" w:rsidRDefault="00B64E3D" w:rsidP="00B64E3D">
            <w:pPr>
              <w:pStyle w:val="ListParagraph"/>
              <w:numPr>
                <w:ilvl w:val="1"/>
                <w:numId w:val="24"/>
              </w:numPr>
              <w:spacing w:after="160" w:line="360" w:lineRule="auto"/>
              <w:ind w:left="391" w:right="-24" w:hanging="391"/>
              <w:jc w:val="both"/>
              <w:rPr>
                <w:b/>
                <w:szCs w:val="22"/>
              </w:rPr>
            </w:pPr>
            <w:r w:rsidRPr="004A5320">
              <w:rPr>
                <w:rFonts w:eastAsia="Arial"/>
                <w:bCs/>
                <w:kern w:val="20"/>
                <w:szCs w:val="22"/>
                <w:lang w:eastAsia="ja-JP"/>
              </w:rPr>
              <w:t xml:space="preserve">On-site presence: The academic partner shall provide dedicated staff at the Military College, Defence Forces Training Centre (DFTC), Curragh Camp, to support the delivery and administration of all programmes. </w:t>
            </w:r>
          </w:p>
          <w:p w14:paraId="58F33A1D" w14:textId="2DAC0486" w:rsidR="00B64E3D" w:rsidRPr="00B64E3D" w:rsidRDefault="00B64E3D" w:rsidP="00B64E3D">
            <w:pPr>
              <w:pStyle w:val="ListParagraph"/>
              <w:numPr>
                <w:ilvl w:val="1"/>
                <w:numId w:val="24"/>
              </w:numPr>
              <w:spacing w:after="160" w:line="360" w:lineRule="auto"/>
              <w:ind w:left="391" w:right="-24" w:hanging="391"/>
              <w:jc w:val="both"/>
              <w:rPr>
                <w:b/>
                <w:szCs w:val="22"/>
              </w:rPr>
            </w:pPr>
            <w:r w:rsidRPr="00B64E3D">
              <w:rPr>
                <w:rFonts w:eastAsia="Arial"/>
                <w:bCs/>
                <w:kern w:val="20"/>
                <w:szCs w:val="22"/>
                <w:lang w:eastAsia="ja-JP"/>
              </w:rPr>
              <w:t>Instructional Support: Provision of comprehensive teaching and learning assistance, including the professional development and upskilling of military instructors. This shall include formal training in research supervision and the integration of best practice digital pedagogy for blended learning</w:t>
            </w:r>
          </w:p>
        </w:tc>
      </w:tr>
      <w:tr w:rsidR="00B6057A" w:rsidRPr="00CB5B77" w14:paraId="252E9AFD" w14:textId="77777777" w:rsidTr="00503F93">
        <w:tc>
          <w:tcPr>
            <w:tcW w:w="428" w:type="pct"/>
          </w:tcPr>
          <w:p w14:paraId="311D142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439BA1F8" w14:textId="29F8C929" w:rsidR="00B6057A" w:rsidRDefault="00B64E3D" w:rsidP="00B61DAD">
            <w:pPr>
              <w:rPr>
                <w:i/>
                <w:iCs/>
                <w:color w:val="FF0000"/>
              </w:rPr>
            </w:pPr>
            <w:r>
              <w:rPr>
                <w:i/>
                <w:iCs/>
                <w:color w:val="FF0000"/>
              </w:rPr>
              <w:t>Not Used</w:t>
            </w:r>
          </w:p>
          <w:p w14:paraId="00DC7985" w14:textId="6CC47653" w:rsidR="00B6057A" w:rsidRPr="00AC44B0" w:rsidRDefault="00AC44B0" w:rsidP="00B61DAD">
            <w:r w:rsidRPr="00E13A0D">
              <w:t>This public procurement competition will be divided into</w:t>
            </w:r>
            <w:r>
              <w:t xml:space="preserve"> </w:t>
            </w:r>
            <w:r w:rsidRPr="00E13A0D">
              <w:t>lots (each a “Lot”) as described below.  Each Lot will result in a separate contract.</w:t>
            </w:r>
          </w:p>
        </w:tc>
      </w:tr>
      <w:tr w:rsidR="003C0FB1" w:rsidRPr="00CB5B77" w14:paraId="7DA08D11" w14:textId="77777777" w:rsidTr="00503F93">
        <w:tc>
          <w:tcPr>
            <w:tcW w:w="428" w:type="pct"/>
          </w:tcPr>
          <w:p w14:paraId="07FCB42E" w14:textId="77777777" w:rsidR="003C0FB1" w:rsidRPr="000E5DB7" w:rsidRDefault="003C0FB1" w:rsidP="00503F93">
            <w:pPr>
              <w:spacing w:after="200" w:line="320" w:lineRule="auto"/>
              <w:jc w:val="both"/>
              <w:rPr>
                <w:color w:val="0000FF"/>
              </w:rPr>
            </w:pPr>
            <w:r>
              <w:rPr>
                <w:color w:val="0000FF"/>
              </w:rPr>
              <w:t>1.4</w:t>
            </w:r>
          </w:p>
        </w:tc>
        <w:tc>
          <w:tcPr>
            <w:tcW w:w="4572" w:type="pct"/>
          </w:tcPr>
          <w:p w14:paraId="049906A5" w14:textId="7B01464B"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00B64E3D">
              <w:rPr>
                <w:b/>
              </w:rPr>
              <w:t>Five (5) Years</w:t>
            </w:r>
            <w:r w:rsidRPr="009A78A1">
              <w:t xml:space="preserve"> (“the Term”). </w:t>
            </w:r>
          </w:p>
        </w:tc>
      </w:tr>
      <w:tr w:rsidR="001B5C7C" w:rsidRPr="00CB5B77" w14:paraId="29F3C1BA" w14:textId="77777777" w:rsidTr="001B5C7C">
        <w:trPr>
          <w:trHeight w:val="1733"/>
        </w:trPr>
        <w:tc>
          <w:tcPr>
            <w:tcW w:w="428" w:type="pct"/>
          </w:tcPr>
          <w:p w14:paraId="1350B250"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295B2DAB" w14:textId="5225039F" w:rsidR="001B5C7C" w:rsidRPr="001B5C7C" w:rsidRDefault="001B5C7C" w:rsidP="0073644F">
            <w:r w:rsidRPr="00BE4F7F">
              <w:t xml:space="preserve">The Contracting Authority reserves the right to extend the Term for a period or periods of up to </w:t>
            </w:r>
            <w:r w:rsidR="005A32D0">
              <w:t>twelve (12) months</w:t>
            </w:r>
            <w:r w:rsidRPr="00BE4F7F">
              <w:t xml:space="preserve"> with a maximum of </w:t>
            </w:r>
            <w:r w:rsidR="005A32D0">
              <w:t>two (2)</w:t>
            </w:r>
            <w:r w:rsidRPr="00BE4F7F">
              <w:t xml:space="preserve"> such extension or extensions on the same terms and conditions, subject to the Contracting Authority’s obligations at law.</w:t>
            </w:r>
          </w:p>
        </w:tc>
      </w:tr>
      <w:tr w:rsidR="001B5C7C" w:rsidRPr="00CB5B77" w14:paraId="16F27BC5" w14:textId="77777777" w:rsidTr="00503F93">
        <w:tc>
          <w:tcPr>
            <w:tcW w:w="428" w:type="pct"/>
          </w:tcPr>
          <w:p w14:paraId="075BD6CA" w14:textId="77777777" w:rsidR="001B5C7C" w:rsidRPr="000E5DB7" w:rsidRDefault="001B5C7C" w:rsidP="001B5C7C">
            <w:pPr>
              <w:spacing w:after="200" w:line="320" w:lineRule="auto"/>
              <w:jc w:val="both"/>
              <w:rPr>
                <w:color w:val="0000FF"/>
              </w:rPr>
            </w:pPr>
            <w:r>
              <w:rPr>
                <w:color w:val="0000FF"/>
              </w:rPr>
              <w:t>1.6</w:t>
            </w:r>
          </w:p>
        </w:tc>
        <w:tc>
          <w:tcPr>
            <w:tcW w:w="4572" w:type="pct"/>
          </w:tcPr>
          <w:p w14:paraId="694BAB2B" w14:textId="58379395" w:rsidR="001B5C7C" w:rsidRDefault="001B5C7C" w:rsidP="00A034E8">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0C0E11">
              <w:rPr>
                <w:highlight w:val="lightGray"/>
              </w:rPr>
              <w:fldChar w:fldCharType="begin">
                <w:ffData>
                  <w:name w:val="Text6"/>
                  <w:enabled/>
                  <w:calcOnExit w:val="0"/>
                  <w:textInput>
                    <w:default w:val="[Services Contracts]"/>
                  </w:textInput>
                </w:ffData>
              </w:fldChar>
            </w:r>
            <w:bookmarkStart w:id="1" w:name="Text6"/>
            <w:r w:rsidR="000C0E11">
              <w:rPr>
                <w:highlight w:val="lightGray"/>
              </w:rPr>
              <w:instrText xml:space="preserve"> FORMTEXT </w:instrText>
            </w:r>
            <w:r w:rsidR="000C0E11">
              <w:rPr>
                <w:highlight w:val="lightGray"/>
              </w:rPr>
            </w:r>
            <w:r w:rsidR="000C0E11">
              <w:rPr>
                <w:highlight w:val="lightGray"/>
              </w:rPr>
              <w:fldChar w:fldCharType="separate"/>
            </w:r>
            <w:r w:rsidR="000C0E11">
              <w:rPr>
                <w:noProof/>
                <w:highlight w:val="lightGray"/>
              </w:rPr>
              <w:t>Services Contract</w:t>
            </w:r>
            <w:r w:rsidR="000C0E11">
              <w:rPr>
                <w:highlight w:val="lightGray"/>
              </w:rPr>
              <w:fldChar w:fldCharType="end"/>
            </w:r>
            <w:bookmarkEnd w:id="1"/>
            <w:r w:rsidR="000C0E11" w:rsidRPr="00EB5466">
              <w:rPr>
                <w:szCs w:val="22"/>
                <w:highlight w:val="lightGray"/>
              </w:rPr>
              <w:t xml:space="preserve"> </w:t>
            </w:r>
            <w:r w:rsidR="000C0E11">
              <w:rPr>
                <w:i/>
                <w:color w:val="FF0000"/>
              </w:rPr>
              <w:t xml:space="preserve"> </w:t>
            </w:r>
            <w:r w:rsidR="000C0E11" w:rsidRPr="00830A49">
              <w:rPr>
                <w:szCs w:val="22"/>
              </w:rPr>
              <w:t>may amount to some</w:t>
            </w:r>
            <w:r w:rsidR="000C0E11">
              <w:rPr>
                <w:szCs w:val="22"/>
              </w:rPr>
              <w:t xml:space="preserve"> </w:t>
            </w:r>
            <w:r w:rsidR="00FF312B">
              <w:rPr>
                <w:szCs w:val="22"/>
              </w:rPr>
              <w:t>€3,556,920</w:t>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79F50945" w14:textId="77777777" w:rsidTr="00503F93">
        <w:tc>
          <w:tcPr>
            <w:tcW w:w="428" w:type="pct"/>
          </w:tcPr>
          <w:p w14:paraId="6F8304AA" w14:textId="77777777" w:rsidR="001B5C7C" w:rsidRDefault="001B5C7C" w:rsidP="001B5C7C">
            <w:pPr>
              <w:spacing w:after="200" w:line="320" w:lineRule="auto"/>
              <w:jc w:val="both"/>
              <w:rPr>
                <w:color w:val="0000FF"/>
              </w:rPr>
            </w:pPr>
            <w:r w:rsidRPr="000E5DB7">
              <w:rPr>
                <w:color w:val="0000FF"/>
              </w:rPr>
              <w:lastRenderedPageBreak/>
              <w:t>1.</w:t>
            </w:r>
            <w:r>
              <w:rPr>
                <w:color w:val="0000FF"/>
              </w:rPr>
              <w:t>7</w:t>
            </w:r>
          </w:p>
        </w:tc>
        <w:tc>
          <w:tcPr>
            <w:tcW w:w="4572" w:type="pct"/>
          </w:tcPr>
          <w:p w14:paraId="1056CE45" w14:textId="77777777" w:rsidR="001B5C7C" w:rsidRPr="00CB5B77" w:rsidRDefault="001B5C7C" w:rsidP="00533484">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6D33DEBE"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48718BC9"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470C7144"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6F27E10D" w14:textId="77777777" w:rsidTr="00245488">
        <w:tc>
          <w:tcPr>
            <w:tcW w:w="436" w:type="pct"/>
          </w:tcPr>
          <w:p w14:paraId="43620FF9" w14:textId="77777777" w:rsidR="003C0FB1" w:rsidRDefault="003C0FB1" w:rsidP="005D60C5">
            <w:pPr>
              <w:spacing w:after="200"/>
              <w:jc w:val="both"/>
              <w:rPr>
                <w:color w:val="0000FF"/>
              </w:rPr>
            </w:pPr>
            <w:r w:rsidRPr="000E5DB7">
              <w:rPr>
                <w:color w:val="0000FF"/>
              </w:rPr>
              <w:t>2.1.1</w:t>
            </w:r>
          </w:p>
        </w:tc>
        <w:tc>
          <w:tcPr>
            <w:tcW w:w="4564" w:type="pct"/>
          </w:tcPr>
          <w:p w14:paraId="240BAE3B"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77928661" w14:textId="77777777" w:rsidTr="00245488">
        <w:tc>
          <w:tcPr>
            <w:tcW w:w="436" w:type="pct"/>
          </w:tcPr>
          <w:p w14:paraId="67F1A4D5" w14:textId="77777777" w:rsidR="003C0FB1" w:rsidRDefault="003C0FB1" w:rsidP="005D60C5">
            <w:pPr>
              <w:spacing w:after="200"/>
              <w:jc w:val="both"/>
              <w:rPr>
                <w:color w:val="0000FF"/>
              </w:rPr>
            </w:pPr>
            <w:r w:rsidRPr="000E5DB7">
              <w:rPr>
                <w:color w:val="0000FF"/>
              </w:rPr>
              <w:t>2.1.2</w:t>
            </w:r>
          </w:p>
        </w:tc>
        <w:tc>
          <w:tcPr>
            <w:tcW w:w="4564" w:type="pct"/>
          </w:tcPr>
          <w:p w14:paraId="3C4D7BFC" w14:textId="77777777" w:rsidR="003C0FB1" w:rsidRDefault="003C0FB1" w:rsidP="0018606D">
            <w:pPr>
              <w:jc w:val="both"/>
            </w:pPr>
            <w:r w:rsidRPr="000E5DB7">
              <w:t xml:space="preserve">The Contracting Authority does not bind itself to accept the lowest priced or any Tender.  </w:t>
            </w:r>
          </w:p>
          <w:p w14:paraId="039A4F03" w14:textId="77777777" w:rsidR="003C0FB1" w:rsidRDefault="003C0FB1" w:rsidP="0018606D">
            <w:pPr>
              <w:jc w:val="both"/>
            </w:pPr>
            <w:r w:rsidRPr="000E5DB7">
              <w:t xml:space="preserve">This RFT does not constitute an offer or commitment to enter into a Services Contract.  </w:t>
            </w:r>
          </w:p>
          <w:p w14:paraId="51D5DF1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14DD17C8"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00E608A2" w14:textId="614BA0D4" w:rsidR="003C0FB1" w:rsidRDefault="003C0FB1" w:rsidP="0018606D">
            <w:pPr>
              <w:jc w:val="both"/>
            </w:pPr>
            <w:r w:rsidRPr="000E5DB7">
              <w:t xml:space="preserve">The Contracting Authority may cancel this </w:t>
            </w:r>
            <w:r w:rsidR="00BF1501" w:rsidRPr="000E5DB7">
              <w:t xml:space="preserve">Competition </w:t>
            </w:r>
            <w:r w:rsidR="00BF1501" w:rsidRPr="00BF1501">
              <w:rPr>
                <w:iCs/>
                <w:szCs w:val="22"/>
              </w:rPr>
              <w:t>at</w:t>
            </w:r>
            <w:r w:rsidRPr="000E5DB7">
              <w:t xml:space="preserve"> any time prior to a formal written Services Contract being executed by or on behalf of the Contracting Authority.  </w:t>
            </w:r>
          </w:p>
          <w:p w14:paraId="13E5F271" w14:textId="77777777" w:rsidR="003C0FB1" w:rsidRDefault="003C0FB1" w:rsidP="0018606D">
            <w:pPr>
              <w:jc w:val="both"/>
            </w:pPr>
            <w:r w:rsidRPr="000E5DB7">
              <w:t>The award of a Services Contract does not confer exclusivity on the successful Tenderer.</w:t>
            </w:r>
          </w:p>
        </w:tc>
      </w:tr>
      <w:tr w:rsidR="003C0FB1" w:rsidRPr="00CB5B77" w14:paraId="03C3A9BB" w14:textId="77777777" w:rsidTr="00245488">
        <w:tc>
          <w:tcPr>
            <w:tcW w:w="436" w:type="pct"/>
          </w:tcPr>
          <w:p w14:paraId="4B3A3ED2" w14:textId="77777777" w:rsidR="003C0FB1" w:rsidRDefault="003C0FB1" w:rsidP="005D60C5">
            <w:pPr>
              <w:spacing w:after="200"/>
              <w:jc w:val="both"/>
              <w:rPr>
                <w:color w:val="0000FF"/>
              </w:rPr>
            </w:pPr>
            <w:r w:rsidRPr="000E5DB7">
              <w:rPr>
                <w:color w:val="0000FF"/>
              </w:rPr>
              <w:t>2.1.3</w:t>
            </w:r>
          </w:p>
        </w:tc>
        <w:tc>
          <w:tcPr>
            <w:tcW w:w="4564" w:type="pct"/>
          </w:tcPr>
          <w:p w14:paraId="1488DF06" w14:textId="77777777" w:rsidR="003C0FB1" w:rsidRDefault="003C0FB1" w:rsidP="0018606D">
            <w:pPr>
              <w:jc w:val="both"/>
            </w:pPr>
            <w:r w:rsidRPr="000E5DB7">
              <w:t xml:space="preserve">This RFT supersedes and replaces any and all previous documentation, communications and correspondence between the Contracting Authority and Tenderers, and Tenderers should place no reliance on such previous documentation and correspondence. </w:t>
            </w:r>
          </w:p>
          <w:p w14:paraId="61E0AFC3" w14:textId="77777777" w:rsidR="00684357" w:rsidRDefault="00684357" w:rsidP="0018606D">
            <w:pPr>
              <w:jc w:val="both"/>
            </w:pPr>
          </w:p>
        </w:tc>
      </w:tr>
      <w:tr w:rsidR="00684357" w:rsidRPr="00514373" w14:paraId="16FE478B" w14:textId="77777777" w:rsidTr="00684357">
        <w:tc>
          <w:tcPr>
            <w:tcW w:w="436" w:type="pct"/>
          </w:tcPr>
          <w:p w14:paraId="04530EE7" w14:textId="77777777" w:rsidR="00684357" w:rsidRPr="00684357" w:rsidRDefault="00684357" w:rsidP="00684357">
            <w:pPr>
              <w:spacing w:after="200"/>
              <w:jc w:val="both"/>
              <w:rPr>
                <w:color w:val="0000FF"/>
              </w:rPr>
            </w:pPr>
            <w:r w:rsidRPr="00684357">
              <w:rPr>
                <w:color w:val="0000FF"/>
              </w:rPr>
              <w:t>2.1.4</w:t>
            </w:r>
          </w:p>
        </w:tc>
        <w:tc>
          <w:tcPr>
            <w:tcW w:w="4564" w:type="pct"/>
          </w:tcPr>
          <w:p w14:paraId="016F6E97"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2AF252F3"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2D6501AE" w14:textId="3229C71D"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providing such Personal Data to the Contracting Authority for the purposes of its pa</w:t>
            </w:r>
            <w:r w:rsidR="002628DF">
              <w:t>rticipation in this Competition</w:t>
            </w:r>
            <w:r w:rsidRPr="00684357">
              <w:t xml:space="preserve">.  </w:t>
            </w:r>
          </w:p>
        </w:tc>
      </w:tr>
      <w:tr w:rsidR="002628DF" w:rsidRPr="00514373" w14:paraId="451A5E7B" w14:textId="77777777" w:rsidTr="00684357">
        <w:tc>
          <w:tcPr>
            <w:tcW w:w="436" w:type="pct"/>
          </w:tcPr>
          <w:p w14:paraId="0558AC7B" w14:textId="77777777" w:rsidR="007C5D7B" w:rsidRDefault="002628DF" w:rsidP="002628DF">
            <w:pPr>
              <w:spacing w:after="200"/>
              <w:jc w:val="both"/>
              <w:rPr>
                <w:color w:val="0000FF"/>
              </w:rPr>
            </w:pPr>
            <w:r>
              <w:rPr>
                <w:color w:val="0000FF"/>
              </w:rPr>
              <w:lastRenderedPageBreak/>
              <w:t>2.1.5</w:t>
            </w:r>
          </w:p>
          <w:p w14:paraId="5CCC7738" w14:textId="77777777" w:rsidR="007C5D7B" w:rsidRDefault="007C5D7B" w:rsidP="002628DF">
            <w:pPr>
              <w:spacing w:after="200"/>
              <w:jc w:val="both"/>
              <w:rPr>
                <w:color w:val="0000FF"/>
              </w:rPr>
            </w:pPr>
          </w:p>
          <w:p w14:paraId="2D0B6D33" w14:textId="77777777" w:rsidR="007C5D7B" w:rsidRDefault="007C5D7B" w:rsidP="002628DF">
            <w:pPr>
              <w:spacing w:after="200"/>
              <w:jc w:val="both"/>
              <w:rPr>
                <w:color w:val="0000FF"/>
              </w:rPr>
            </w:pPr>
          </w:p>
          <w:p w14:paraId="54D49513" w14:textId="77777777" w:rsidR="007C5D7B" w:rsidRDefault="007C5D7B" w:rsidP="002628DF">
            <w:pPr>
              <w:spacing w:after="200"/>
              <w:jc w:val="both"/>
              <w:rPr>
                <w:color w:val="0000FF"/>
              </w:rPr>
            </w:pPr>
          </w:p>
          <w:p w14:paraId="2DD9335C" w14:textId="77777777" w:rsidR="007C5D7B" w:rsidRDefault="007C5D7B" w:rsidP="002628DF">
            <w:pPr>
              <w:spacing w:after="200"/>
              <w:jc w:val="both"/>
              <w:rPr>
                <w:color w:val="0000FF"/>
              </w:rPr>
            </w:pPr>
          </w:p>
          <w:p w14:paraId="32ABBE68" w14:textId="2B959E45" w:rsidR="007C5D7B" w:rsidRDefault="007C5D7B" w:rsidP="002628DF">
            <w:pPr>
              <w:spacing w:after="200"/>
              <w:jc w:val="both"/>
              <w:rPr>
                <w:color w:val="0000FF"/>
              </w:rPr>
            </w:pPr>
          </w:p>
          <w:p w14:paraId="2C22B5FA" w14:textId="572146F3" w:rsidR="002628DF" w:rsidRPr="00684357" w:rsidRDefault="007C5D7B" w:rsidP="002628DF">
            <w:pPr>
              <w:spacing w:after="200"/>
              <w:jc w:val="both"/>
              <w:rPr>
                <w:color w:val="0000FF"/>
              </w:rPr>
            </w:pPr>
            <w:r>
              <w:rPr>
                <w:color w:val="0000FF"/>
              </w:rPr>
              <w:t>2.1.6</w:t>
            </w:r>
          </w:p>
        </w:tc>
        <w:tc>
          <w:tcPr>
            <w:tcW w:w="4564" w:type="pct"/>
          </w:tcPr>
          <w:p w14:paraId="33DB2D8C" w14:textId="77777777" w:rsidR="002628DF" w:rsidRDefault="002628DF" w:rsidP="002628DF">
            <w:pPr>
              <w:rPr>
                <w:szCs w:val="22"/>
                <w:lang w:val="en-IE"/>
              </w:rPr>
            </w:pPr>
            <w:r>
              <w:t>The Contracting Authority would refer Tenderers in particular to the provisions of Regulation (EU) 2022/1031 on the access of third country economic operators, goods and services to the Union’s public procurement and concession markets and procedures supporting negotiations on access of Union economic operators, goods and services to the public procurement and concession markets of third countries (International Procurement Instrument – IPI), and to their obligation to comply therewith.</w:t>
            </w:r>
          </w:p>
          <w:p w14:paraId="56E0FD98" w14:textId="065AF6AE" w:rsidR="007C5D7B" w:rsidRDefault="002628DF" w:rsidP="002628DF">
            <w:pPr>
              <w:jc w:val="both"/>
            </w:pPr>
            <w:r>
              <w:t>In particular, tenderers and candidates should note in Article 6 of Regulation</w:t>
            </w:r>
            <w:r>
              <w:rPr>
                <w:color w:val="1F497D"/>
              </w:rPr>
              <w:t xml:space="preserve"> </w:t>
            </w:r>
            <w:r>
              <w:t>(EU) 2022/1031, the obligations for a Contracting Authority in the context of a procurement procedure where the EU Commission has adopted an IPI measure.  </w:t>
            </w:r>
          </w:p>
          <w:p w14:paraId="4AAC0A77" w14:textId="41CDB454" w:rsidR="007C5D7B" w:rsidRPr="00684357" w:rsidRDefault="007C5D7B" w:rsidP="002628DF">
            <w:pPr>
              <w:jc w:val="both"/>
            </w:pPr>
            <w:r>
              <w:t>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tenderers and candidates should note the requirements in Articles 28 and 29 of Regulation (EU) 2022/2560 relating to the prior notification or declaration of foreign financial contributions, where the estimated value of the public procurement procedure is equal to or greater than the applicable financial thresholds set out therein. In that regard, Tenderers and Candidates are referred to Appendix 3A of the RFT.</w:t>
            </w:r>
          </w:p>
        </w:tc>
      </w:tr>
    </w:tbl>
    <w:p w14:paraId="340B5ABA" w14:textId="77777777" w:rsidR="003C0FB1" w:rsidRDefault="003C0FB1" w:rsidP="0038799C">
      <w:pPr>
        <w:pStyle w:val="Heading2"/>
        <w:jc w:val="both"/>
      </w:pPr>
      <w:r w:rsidRPr="000E5DB7">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52291445" w14:textId="77777777" w:rsidTr="0099533F">
        <w:trPr>
          <w:trHeight w:val="511"/>
        </w:trPr>
        <w:tc>
          <w:tcPr>
            <w:tcW w:w="426" w:type="pct"/>
          </w:tcPr>
          <w:p w14:paraId="32A46EBF" w14:textId="77777777" w:rsidR="003C0FB1" w:rsidRDefault="003C0FB1" w:rsidP="005D60C5">
            <w:pPr>
              <w:spacing w:after="200"/>
              <w:jc w:val="both"/>
              <w:rPr>
                <w:color w:val="0000FF"/>
              </w:rPr>
            </w:pPr>
            <w:r w:rsidRPr="000E5DB7">
              <w:rPr>
                <w:color w:val="0000FF"/>
              </w:rPr>
              <w:t>2.2.1</w:t>
            </w:r>
          </w:p>
        </w:tc>
        <w:tc>
          <w:tcPr>
            <w:tcW w:w="4574" w:type="pct"/>
            <w:gridSpan w:val="2"/>
          </w:tcPr>
          <w:p w14:paraId="6939570F"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7CDCF73" w14:textId="77777777" w:rsidR="003C0FB1" w:rsidRDefault="003C0FB1" w:rsidP="005F7E00">
            <w:pPr>
              <w:numPr>
                <w:ilvl w:val="0"/>
                <w:numId w:val="5"/>
              </w:numPr>
              <w:jc w:val="both"/>
            </w:pPr>
            <w:r w:rsidRPr="000E5DB7">
              <w:t>seeking written clarification from the Tenderer;</w:t>
            </w:r>
          </w:p>
          <w:p w14:paraId="0D9C4DA4" w14:textId="77777777" w:rsidR="003C0FB1" w:rsidRDefault="003C0FB1" w:rsidP="005F7E00">
            <w:pPr>
              <w:numPr>
                <w:ilvl w:val="0"/>
                <w:numId w:val="5"/>
              </w:numPr>
              <w:jc w:val="both"/>
            </w:pPr>
            <w:r w:rsidRPr="000E5DB7">
              <w:t>seeking further information from the Tenderer;</w:t>
            </w:r>
            <w:r>
              <w:t xml:space="preserve"> or</w:t>
            </w:r>
          </w:p>
          <w:p w14:paraId="405B3E68"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0775ED9B" w14:textId="77777777" w:rsidR="003C0FB1" w:rsidRDefault="003C0FB1" w:rsidP="005F7E00">
            <w:pPr>
              <w:jc w:val="both"/>
            </w:pPr>
            <w:r w:rsidRPr="000E5DB7">
              <w:t xml:space="preserve">Tenderers are required: </w:t>
            </w:r>
          </w:p>
        </w:tc>
      </w:tr>
      <w:tr w:rsidR="003C0FB1" w:rsidRPr="00507FE4" w14:paraId="74452636" w14:textId="77777777" w:rsidTr="0099533F">
        <w:tc>
          <w:tcPr>
            <w:tcW w:w="426" w:type="pct"/>
          </w:tcPr>
          <w:p w14:paraId="0CFB876B" w14:textId="77777777" w:rsidR="003C0FB1" w:rsidRDefault="003C0FB1" w:rsidP="005D60C5">
            <w:pPr>
              <w:spacing w:after="200"/>
              <w:jc w:val="both"/>
              <w:rPr>
                <w:color w:val="0000FF"/>
              </w:rPr>
            </w:pPr>
          </w:p>
        </w:tc>
        <w:tc>
          <w:tcPr>
            <w:tcW w:w="287" w:type="pct"/>
          </w:tcPr>
          <w:p w14:paraId="2886BA03" w14:textId="77777777" w:rsidR="003C0FB1" w:rsidRDefault="003C0FB1" w:rsidP="005F7E00">
            <w:pPr>
              <w:jc w:val="both"/>
            </w:pPr>
            <w:r w:rsidRPr="008506C8">
              <w:rPr>
                <w:color w:val="0000FF"/>
                <w:szCs w:val="22"/>
              </w:rPr>
              <w:t>(a)</w:t>
            </w:r>
          </w:p>
        </w:tc>
        <w:tc>
          <w:tcPr>
            <w:tcW w:w="4286" w:type="pct"/>
          </w:tcPr>
          <w:p w14:paraId="539ACA06"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proofErr w:type="spellStart"/>
            <w:r w:rsidR="00B06E17">
              <w:fldChar w:fldCharType="begin"/>
            </w:r>
            <w:r w:rsidR="00B06E17">
              <w:instrText>HYPERLINK "https://ogp.gov.ie/wp-content/uploads/Information-Note-ESPD.pdf"</w:instrText>
            </w:r>
            <w:r w:rsidR="00B06E17">
              <w:fldChar w:fldCharType="separate"/>
            </w:r>
            <w:r w:rsidRPr="00130442">
              <w:rPr>
                <w:rStyle w:val="Hyperlink"/>
                <w:szCs w:val="22"/>
              </w:rPr>
              <w:t>eESPD</w:t>
            </w:r>
            <w:proofErr w:type="spellEnd"/>
            <w:r w:rsidR="00B06E17">
              <w:rPr>
                <w:rStyle w:val="Hyperlink"/>
                <w:szCs w:val="22"/>
              </w:rPr>
              <w:fldChar w:fldCharType="end"/>
            </w:r>
            <w:r w:rsidRPr="00D02FE4">
              <w:rPr>
                <w:szCs w:val="22"/>
              </w:rPr>
              <w:t>”)</w:t>
            </w:r>
            <w:r w:rsidR="00130442">
              <w:rPr>
                <w:szCs w:val="22"/>
              </w:rPr>
              <w:t xml:space="preserve">. </w:t>
            </w:r>
            <w:r w:rsidRPr="00D02FE4">
              <w:rPr>
                <w:szCs w:val="22"/>
              </w:rPr>
              <w:t xml:space="preserve">Tenderers may submit an </w:t>
            </w:r>
            <w:proofErr w:type="spellStart"/>
            <w:r>
              <w:rPr>
                <w:szCs w:val="22"/>
              </w:rPr>
              <w:t>e</w:t>
            </w:r>
            <w:r w:rsidRPr="00D02FE4">
              <w:rPr>
                <w:szCs w:val="22"/>
              </w:rPr>
              <w:t>ESPD</w:t>
            </w:r>
            <w:proofErr w:type="spellEnd"/>
            <w:r w:rsidRPr="00D02FE4">
              <w:rPr>
                <w:szCs w:val="22"/>
              </w:rPr>
              <w:t xml:space="preserve"> which has already been used in a previous procurement procedure PROVIDED THAT they confirm that: (</w:t>
            </w:r>
            <w:proofErr w:type="spellStart"/>
            <w:r w:rsidRPr="00D02FE4">
              <w:rPr>
                <w:szCs w:val="22"/>
              </w:rPr>
              <w:t>i</w:t>
            </w:r>
            <w:proofErr w:type="spellEnd"/>
            <w:r w:rsidRPr="00D02FE4">
              <w:rPr>
                <w:szCs w:val="22"/>
              </w:rPr>
              <w:t>) the information contained in it continues to be correct and (ii) that they satisfy the Selection Criteria for this Competition as set out at part 3.2 below;</w:t>
            </w:r>
          </w:p>
        </w:tc>
      </w:tr>
      <w:tr w:rsidR="003C0FB1" w:rsidRPr="00CB5B77" w14:paraId="68510839" w14:textId="77777777" w:rsidTr="0099533F">
        <w:tc>
          <w:tcPr>
            <w:tcW w:w="426" w:type="pct"/>
          </w:tcPr>
          <w:p w14:paraId="1BD7E440" w14:textId="77777777" w:rsidR="003C0FB1" w:rsidRDefault="003C0FB1" w:rsidP="005D60C5">
            <w:pPr>
              <w:spacing w:after="200"/>
              <w:jc w:val="both"/>
              <w:rPr>
                <w:color w:val="0000FF"/>
              </w:rPr>
            </w:pPr>
          </w:p>
        </w:tc>
        <w:tc>
          <w:tcPr>
            <w:tcW w:w="287" w:type="pct"/>
          </w:tcPr>
          <w:p w14:paraId="445C1DD4" w14:textId="77777777" w:rsidR="003C0FB1" w:rsidRDefault="003C0FB1" w:rsidP="005F7E00">
            <w:pPr>
              <w:jc w:val="both"/>
            </w:pPr>
            <w:r w:rsidRPr="00016CD3">
              <w:rPr>
                <w:color w:val="0000FF"/>
                <w:szCs w:val="22"/>
              </w:rPr>
              <w:t>(b)</w:t>
            </w:r>
            <w:r>
              <w:t>.</w:t>
            </w:r>
          </w:p>
        </w:tc>
        <w:tc>
          <w:tcPr>
            <w:tcW w:w="4286" w:type="pct"/>
          </w:tcPr>
          <w:p w14:paraId="1CF118CC"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1B72268F" w14:textId="77777777" w:rsidTr="0099533F">
        <w:tc>
          <w:tcPr>
            <w:tcW w:w="426" w:type="pct"/>
          </w:tcPr>
          <w:p w14:paraId="07B562CE" w14:textId="77777777" w:rsidR="003C0FB1" w:rsidRDefault="003C0FB1" w:rsidP="005D60C5">
            <w:pPr>
              <w:spacing w:after="200"/>
              <w:jc w:val="both"/>
              <w:rPr>
                <w:color w:val="0000FF"/>
              </w:rPr>
            </w:pPr>
          </w:p>
        </w:tc>
        <w:tc>
          <w:tcPr>
            <w:tcW w:w="287" w:type="pct"/>
          </w:tcPr>
          <w:p w14:paraId="549C221F" w14:textId="77777777" w:rsidR="003C0FB1" w:rsidRPr="000E5DB7" w:rsidRDefault="003C0FB1" w:rsidP="005F7E00">
            <w:pPr>
              <w:jc w:val="both"/>
            </w:pPr>
            <w:r>
              <w:rPr>
                <w:color w:val="0000FF"/>
                <w:szCs w:val="22"/>
              </w:rPr>
              <w:t>(c)</w:t>
            </w:r>
          </w:p>
        </w:tc>
        <w:tc>
          <w:tcPr>
            <w:tcW w:w="4286" w:type="pct"/>
          </w:tcPr>
          <w:p w14:paraId="04D5DC54"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359E470E" w14:textId="77777777" w:rsidTr="0099533F">
        <w:tc>
          <w:tcPr>
            <w:tcW w:w="426" w:type="pct"/>
          </w:tcPr>
          <w:p w14:paraId="053DFD97" w14:textId="77777777" w:rsidR="003C0FB1" w:rsidRDefault="003C0FB1" w:rsidP="005D60C5">
            <w:pPr>
              <w:spacing w:after="200"/>
              <w:jc w:val="both"/>
              <w:rPr>
                <w:color w:val="0000FF"/>
              </w:rPr>
            </w:pPr>
          </w:p>
        </w:tc>
        <w:tc>
          <w:tcPr>
            <w:tcW w:w="287" w:type="pct"/>
          </w:tcPr>
          <w:p w14:paraId="363641D4" w14:textId="77777777" w:rsidR="003C0FB1" w:rsidRPr="000E5DB7" w:rsidRDefault="003C0FB1" w:rsidP="005F7E00">
            <w:pPr>
              <w:jc w:val="both"/>
            </w:pPr>
            <w:r w:rsidRPr="008506C8">
              <w:rPr>
                <w:color w:val="0000FF"/>
                <w:szCs w:val="22"/>
              </w:rPr>
              <w:t>(d)</w:t>
            </w:r>
          </w:p>
        </w:tc>
        <w:tc>
          <w:tcPr>
            <w:tcW w:w="4286" w:type="pct"/>
          </w:tcPr>
          <w:p w14:paraId="5A882FCA"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7AFA1ECF" w14:textId="77777777" w:rsidTr="0099533F">
        <w:tc>
          <w:tcPr>
            <w:tcW w:w="426" w:type="pct"/>
          </w:tcPr>
          <w:p w14:paraId="1418A26E" w14:textId="77777777" w:rsidR="003C0FB1" w:rsidRDefault="003C0FB1" w:rsidP="005D60C5">
            <w:pPr>
              <w:spacing w:after="200"/>
              <w:jc w:val="both"/>
              <w:rPr>
                <w:color w:val="0000FF"/>
              </w:rPr>
            </w:pPr>
          </w:p>
        </w:tc>
        <w:tc>
          <w:tcPr>
            <w:tcW w:w="287" w:type="pct"/>
          </w:tcPr>
          <w:p w14:paraId="101C0E3C" w14:textId="77777777" w:rsidR="003C0FB1" w:rsidRPr="000E5DB7" w:rsidRDefault="003C0FB1" w:rsidP="005F7E00">
            <w:pPr>
              <w:jc w:val="both"/>
            </w:pPr>
            <w:r w:rsidRPr="008506C8">
              <w:rPr>
                <w:color w:val="0000FF"/>
                <w:szCs w:val="22"/>
              </w:rPr>
              <w:t>(e)</w:t>
            </w:r>
          </w:p>
        </w:tc>
        <w:tc>
          <w:tcPr>
            <w:tcW w:w="4286" w:type="pct"/>
          </w:tcPr>
          <w:p w14:paraId="1F5AD716" w14:textId="77777777" w:rsidR="003C0FB1" w:rsidRPr="000E5DB7" w:rsidRDefault="003C0FB1" w:rsidP="005F7E00">
            <w:pPr>
              <w:jc w:val="both"/>
            </w:pPr>
            <w:r w:rsidRPr="000E5DB7">
              <w:t>To submit the statement required under paragraph 2.4 below; and</w:t>
            </w:r>
          </w:p>
        </w:tc>
      </w:tr>
      <w:tr w:rsidR="003C0FB1" w:rsidRPr="00CB5B77" w14:paraId="729AFE11" w14:textId="77777777" w:rsidTr="0099533F">
        <w:tc>
          <w:tcPr>
            <w:tcW w:w="426" w:type="pct"/>
          </w:tcPr>
          <w:p w14:paraId="687CF7C3" w14:textId="77777777" w:rsidR="003C0FB1" w:rsidRDefault="003C0FB1" w:rsidP="005D60C5">
            <w:pPr>
              <w:spacing w:after="200"/>
              <w:jc w:val="both"/>
              <w:rPr>
                <w:color w:val="0000FF"/>
              </w:rPr>
            </w:pPr>
          </w:p>
        </w:tc>
        <w:tc>
          <w:tcPr>
            <w:tcW w:w="287" w:type="pct"/>
          </w:tcPr>
          <w:p w14:paraId="1D39EAC1" w14:textId="77777777" w:rsidR="003C0FB1" w:rsidRDefault="003C0FB1" w:rsidP="005F7E00">
            <w:pPr>
              <w:jc w:val="both"/>
            </w:pPr>
            <w:r w:rsidRPr="008506C8">
              <w:rPr>
                <w:color w:val="0000FF"/>
                <w:szCs w:val="22"/>
              </w:rPr>
              <w:t>(f)</w:t>
            </w:r>
          </w:p>
        </w:tc>
        <w:tc>
          <w:tcPr>
            <w:tcW w:w="4286" w:type="pct"/>
          </w:tcPr>
          <w:p w14:paraId="51EFABB4" w14:textId="77777777" w:rsidR="003C0FB1" w:rsidRDefault="003C0FB1" w:rsidP="005F7E00">
            <w:pPr>
              <w:jc w:val="both"/>
            </w:pPr>
            <w:r w:rsidRPr="000E5DB7">
              <w:t>Not to alter or edit this RFT in any way.</w:t>
            </w:r>
          </w:p>
        </w:tc>
      </w:tr>
      <w:tr w:rsidR="003C0FB1" w:rsidRPr="00CB5B77" w14:paraId="142C8ECB" w14:textId="77777777" w:rsidTr="0099533F">
        <w:trPr>
          <w:trHeight w:val="716"/>
        </w:trPr>
        <w:tc>
          <w:tcPr>
            <w:tcW w:w="426" w:type="pct"/>
          </w:tcPr>
          <w:p w14:paraId="3F11BEAC"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26CCA6ED" w14:textId="77777777" w:rsidR="003C0FB1" w:rsidRDefault="003C0FB1" w:rsidP="005F7E00">
            <w:pPr>
              <w:jc w:val="both"/>
            </w:pPr>
            <w:r w:rsidRPr="000E5DB7">
              <w:t>Without prejudice to the generality of paragraph</w:t>
            </w:r>
            <w:r>
              <w:t>s</w:t>
            </w:r>
            <w:r w:rsidRPr="000E5DB7">
              <w:t xml:space="preserve"> 2.2.1, failure to comply with paragraph 2.6.1, 2.6.2 or 2.6.3 below will render the Tender non-compliant and it will be rejected.</w:t>
            </w:r>
          </w:p>
        </w:tc>
      </w:tr>
    </w:tbl>
    <w:p w14:paraId="0C6EBA2C"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7592FB18" w14:textId="77777777" w:rsidTr="0099533F">
        <w:tc>
          <w:tcPr>
            <w:tcW w:w="403" w:type="pct"/>
          </w:tcPr>
          <w:p w14:paraId="0EE8D4D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153A386A"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23DA74E1" w14:textId="77777777" w:rsidTr="0099533F">
        <w:tc>
          <w:tcPr>
            <w:tcW w:w="403" w:type="pct"/>
          </w:tcPr>
          <w:p w14:paraId="22B7B797"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7D0AD6AC"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0EC2A0E7" w14:textId="77777777" w:rsidR="003C0FB1" w:rsidRDefault="003C0FB1" w:rsidP="003C0FB1">
      <w:pPr>
        <w:pStyle w:val="Heading2"/>
        <w:jc w:val="both"/>
      </w:pPr>
      <w:r w:rsidRPr="000E5DB7">
        <w:t>2.4</w:t>
      </w:r>
      <w:r w:rsidRPr="000E5DB7">
        <w:tab/>
        <w:t>Acceptance of RFT Requirements</w:t>
      </w:r>
    </w:p>
    <w:p w14:paraId="5BA36421"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26453841" w14:textId="77777777" w:rsidR="003C0FB1" w:rsidRDefault="003C0FB1" w:rsidP="003C0FB1">
      <w:pPr>
        <w:pStyle w:val="Heading2"/>
        <w:jc w:val="both"/>
      </w:pPr>
      <w:r w:rsidRPr="000E5DB7">
        <w:t>2.5</w:t>
      </w:r>
      <w:r w:rsidRPr="000E5DB7">
        <w:tab/>
        <w:t>Consortia and Prime / Subcontractors</w:t>
      </w:r>
    </w:p>
    <w:p w14:paraId="488BEF87"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3B70E6AF"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370B4FD9" w14:textId="77777777" w:rsidR="003670C3" w:rsidRDefault="00977CC4" w:rsidP="00977CC4">
      <w:pPr>
        <w:pStyle w:val="Heading2"/>
        <w:jc w:val="both"/>
        <w:sectPr w:rsidR="003670C3" w:rsidSect="00C3103B">
          <w:footerReference w:type="default" r:id="rId17"/>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7D787EE3" w14:textId="77777777" w:rsidTr="00C3103B">
        <w:tc>
          <w:tcPr>
            <w:tcW w:w="430" w:type="pct"/>
          </w:tcPr>
          <w:p w14:paraId="4802F62C"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sdt>
                <w:sdtPr>
                  <w:rPr>
                    <w:color w:val="FF0000"/>
                    <w:highlight w:val="lightGray"/>
                  </w:rPr>
                  <w:id w:val="1467708055"/>
                  <w:placeholder>
                    <w:docPart w:val="E99EEB4CC20343D5A185CF8D54599456"/>
                  </w:placeholder>
                </w:sdtPr>
                <w:sdtEndPr>
                  <w:rPr>
                    <w:color w:val="000000"/>
                    <w:szCs w:val="22"/>
                  </w:rPr>
                </w:sdtEndPr>
                <w:sdtContent>
                  <w:p w14:paraId="40060B68" w14:textId="0B0E527E" w:rsidR="007B7D0E" w:rsidRPr="009476F2" w:rsidRDefault="007B7D0E" w:rsidP="00D26B64">
                    <w:pPr>
                      <w:jc w:val="both"/>
                      <w:rPr>
                        <w:highlight w:val="lightGray"/>
                      </w:rPr>
                    </w:pPr>
                    <w:r w:rsidRPr="009476F2">
                      <w:rPr>
                        <w:highlight w:val="lightGray"/>
                      </w:rPr>
                      <w:t xml:space="preserve">Tenders must be submitted via the ‘electronic </w:t>
                    </w:r>
                    <w:proofErr w:type="spellStart"/>
                    <w:r w:rsidRPr="009476F2">
                      <w:rPr>
                        <w:highlight w:val="lightGray"/>
                      </w:rPr>
                      <w:t>tenderbox</w:t>
                    </w:r>
                    <w:proofErr w:type="spellEnd"/>
                    <w:r w:rsidRPr="009476F2">
                      <w:rPr>
                        <w:highlight w:val="lightGray"/>
                      </w:rPr>
                      <w:t xml:space="preserve">’ available on </w:t>
                    </w:r>
                    <w:hyperlink r:id="rId18" w:history="1">
                      <w:r w:rsidRPr="009476F2">
                        <w:rPr>
                          <w:highlight w:val="lightGray"/>
                        </w:rPr>
                        <w:t>www.etenders.gov.ie</w:t>
                      </w:r>
                    </w:hyperlink>
                    <w:r w:rsidRPr="009476F2">
                      <w:rPr>
                        <w:highlight w:val="lightGray"/>
                      </w:rPr>
                      <w:t xml:space="preserve">.   Only Tenders submitted to the electronic </w:t>
                    </w:r>
                    <w:proofErr w:type="spellStart"/>
                    <w:r w:rsidRPr="009476F2">
                      <w:rPr>
                        <w:highlight w:val="lightGray"/>
                      </w:rPr>
                      <w:t>tenderbox</w:t>
                    </w:r>
                    <w:proofErr w:type="spellEnd"/>
                    <w:r w:rsidRPr="009476F2">
                      <w:rPr>
                        <w:highlight w:val="lightGray"/>
                      </w:rPr>
                      <w:t xml:space="preserve"> will be accepted.  Tenders submitted by any other means (including but not limited to: by email, fax, post, hand delivery, etc.) will NOT be accepted.</w:t>
                    </w:r>
                  </w:p>
                  <w:p w14:paraId="42F0640E" w14:textId="77777777" w:rsidR="007B7D0E" w:rsidRPr="009476F2" w:rsidRDefault="007B7D0E" w:rsidP="00D26B64">
                    <w:pPr>
                      <w:jc w:val="both"/>
                      <w:rPr>
                        <w:highlight w:val="lightGray"/>
                      </w:rPr>
                    </w:pPr>
                    <w:r w:rsidRPr="009476F2">
                      <w:rPr>
                        <w:highlight w:val="lightGray"/>
                      </w:rPr>
                      <w:lastRenderedPageBreak/>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1B3B4DAC" w14:textId="77777777" w:rsidR="007B7D0E" w:rsidRPr="009476F2" w:rsidRDefault="007B7D0E" w:rsidP="00D26B64">
                    <w:pPr>
                      <w:jc w:val="both"/>
                      <w:rPr>
                        <w:highlight w:val="lightGray"/>
                      </w:rPr>
                    </w:pPr>
                    <w:r w:rsidRPr="009476F2">
                      <w:rPr>
                        <w:highlight w:val="lightGray"/>
                      </w:rPr>
                      <w:t xml:space="preserve">Tenderers must note that in the electronic </w:t>
                    </w:r>
                    <w:proofErr w:type="spellStart"/>
                    <w:r w:rsidRPr="009476F2">
                      <w:rPr>
                        <w:highlight w:val="lightGray"/>
                      </w:rPr>
                      <w:t>tenderbox</w:t>
                    </w:r>
                    <w:proofErr w:type="spellEnd"/>
                    <w:r w:rsidRPr="009476F2">
                      <w:rPr>
                        <w:highlight w:val="lightGray"/>
                      </w:rPr>
                      <w:t xml:space="preserve">, there is a file size limit of 250MB for each single file uploaded, with a maximum total limit of 500MB for all documentation (combined) in the Tender submitted. </w:t>
                    </w:r>
                  </w:p>
                  <w:p w14:paraId="4D1F7821" w14:textId="77777777" w:rsidR="007B7D0E" w:rsidRPr="009476F2" w:rsidRDefault="007B7D0E" w:rsidP="00D26B64">
                    <w:pPr>
                      <w:jc w:val="both"/>
                      <w:rPr>
                        <w:highlight w:val="lightGray"/>
                      </w:rPr>
                    </w:pPr>
                  </w:p>
                  <w:p w14:paraId="1168D322" w14:textId="2D5CBD8F" w:rsidR="00977CC4" w:rsidRPr="00E004D7" w:rsidRDefault="007B7D0E" w:rsidP="00D26B64">
                    <w:pPr>
                      <w:jc w:val="both"/>
                      <w:rPr>
                        <w:highlight w:val="lightGray"/>
                      </w:rPr>
                    </w:pPr>
                    <w:r w:rsidRPr="009476F2">
                      <w:rPr>
                        <w:highlight w:val="lightGray"/>
                      </w:rPr>
                      <w:t xml:space="preserve">In order to submit a Tender to the electronic </w:t>
                    </w:r>
                    <w:proofErr w:type="spellStart"/>
                    <w:r w:rsidRPr="009476F2">
                      <w:rPr>
                        <w:highlight w:val="lightGray"/>
                      </w:rPr>
                      <w:t>tenderbox</w:t>
                    </w:r>
                    <w:proofErr w:type="spellEnd"/>
                    <w:r w:rsidRPr="009476F2">
                      <w:rPr>
                        <w:highlight w:val="lightGray"/>
                      </w:rPr>
                      <w:t>, Tenderers must click on the “paper plane” icon first and then on the “Submit” button. After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sdtContent>
              </w:sdt>
            </w:sdtContent>
          </w:sdt>
        </w:tc>
      </w:tr>
    </w:tbl>
    <w:p w14:paraId="12A8CBDE"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43CB363A" w14:textId="77777777" w:rsidTr="00503F93">
        <w:tc>
          <w:tcPr>
            <w:tcW w:w="437" w:type="pct"/>
          </w:tcPr>
          <w:p w14:paraId="70A1D1CC" w14:textId="77777777" w:rsidR="003C0FB1" w:rsidRPr="000E5DB7" w:rsidRDefault="003C0FB1" w:rsidP="00503F93">
            <w:pPr>
              <w:jc w:val="both"/>
              <w:rPr>
                <w:color w:val="0000FF"/>
              </w:rPr>
            </w:pPr>
            <w:r>
              <w:rPr>
                <w:color w:val="0000FF"/>
              </w:rPr>
              <w:t>2.6.2</w:t>
            </w:r>
          </w:p>
        </w:tc>
        <w:tc>
          <w:tcPr>
            <w:tcW w:w="4563" w:type="pct"/>
          </w:tcPr>
          <w:p w14:paraId="0AFA6A43" w14:textId="44992A78" w:rsidR="003C0FB1" w:rsidRPr="000E5DB7" w:rsidRDefault="003C0FB1" w:rsidP="003670C3">
            <w:pPr>
              <w:jc w:val="both"/>
              <w:rPr>
                <w:color w:val="000000"/>
              </w:rPr>
            </w:pPr>
            <w:r w:rsidRPr="000E5DB7">
              <w:t xml:space="preserve">Tenders must be received not later than </w:t>
            </w:r>
            <w:r w:rsidR="00ED775E">
              <w:t>1200hrs</w:t>
            </w:r>
            <w:r w:rsidRPr="000E5DB7">
              <w:t xml:space="preserve"> on </w:t>
            </w:r>
            <w:r w:rsidR="00ED775E">
              <w:t>the 23</w:t>
            </w:r>
            <w:r w:rsidR="00ED775E" w:rsidRPr="00ED775E">
              <w:rPr>
                <w:vertAlign w:val="superscript"/>
              </w:rPr>
              <w:t>rd</w:t>
            </w:r>
            <w:r w:rsidR="00ED775E">
              <w:t xml:space="preserve"> of September 2026</w:t>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321BA8BB" w14:textId="77777777" w:rsidTr="00503F93">
        <w:trPr>
          <w:trHeight w:val="503"/>
        </w:trPr>
        <w:tc>
          <w:tcPr>
            <w:tcW w:w="437" w:type="pct"/>
          </w:tcPr>
          <w:p w14:paraId="65EC1726" w14:textId="77777777" w:rsidR="003C0FB1" w:rsidRPr="000E5DB7" w:rsidRDefault="003C0FB1" w:rsidP="00503F93">
            <w:pPr>
              <w:jc w:val="both"/>
              <w:rPr>
                <w:color w:val="0000FF"/>
              </w:rPr>
            </w:pPr>
            <w:r>
              <w:rPr>
                <w:color w:val="0000FF"/>
              </w:rPr>
              <w:t>2.6.3</w:t>
            </w:r>
          </w:p>
        </w:tc>
        <w:tc>
          <w:tcPr>
            <w:tcW w:w="4563" w:type="pct"/>
          </w:tcPr>
          <w:p w14:paraId="2D4102F8" w14:textId="21003E58" w:rsidR="003C0FB1" w:rsidRPr="000E5DB7" w:rsidRDefault="00A0779A" w:rsidP="003670C3">
            <w:pPr>
              <w:jc w:val="both"/>
            </w:pPr>
            <w:r w:rsidRPr="00796899">
              <w:rPr>
                <w:szCs w:val="22"/>
              </w:rPr>
              <w:t xml:space="preserve">Tenders must be submitted in </w:t>
            </w:r>
            <w:r w:rsidR="00ED775E">
              <w:rPr>
                <w:szCs w:val="22"/>
              </w:rPr>
              <w:t>English</w:t>
            </w:r>
            <w:r w:rsidRPr="00796899">
              <w:rPr>
                <w:szCs w:val="22"/>
              </w:rPr>
              <w:t>.</w:t>
            </w:r>
          </w:p>
        </w:tc>
      </w:tr>
      <w:tr w:rsidR="00B9639C" w:rsidRPr="00CB5B77" w14:paraId="17BAFFE3" w14:textId="77777777" w:rsidTr="00503F93">
        <w:tc>
          <w:tcPr>
            <w:tcW w:w="437" w:type="pct"/>
          </w:tcPr>
          <w:p w14:paraId="6A24D018" w14:textId="77777777" w:rsidR="00B9639C" w:rsidRDefault="00B9639C" w:rsidP="00B9639C">
            <w:pPr>
              <w:jc w:val="both"/>
              <w:rPr>
                <w:color w:val="0000FF"/>
              </w:rPr>
            </w:pPr>
            <w:r>
              <w:rPr>
                <w:color w:val="0000FF"/>
              </w:rPr>
              <w:t>2.6.4</w:t>
            </w:r>
          </w:p>
        </w:tc>
        <w:tc>
          <w:tcPr>
            <w:tcW w:w="4563" w:type="pct"/>
          </w:tcPr>
          <w:p w14:paraId="21501178" w14:textId="255EBE61" w:rsidR="00B9639C" w:rsidRPr="004A0961" w:rsidRDefault="00B9639C" w:rsidP="003670C3">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w:t>
            </w:r>
            <w:r w:rsidR="004A0961" w:rsidRPr="004A0961">
              <w:t>.</w:t>
            </w:r>
          </w:p>
        </w:tc>
      </w:tr>
      <w:tr w:rsidR="00B9639C" w:rsidRPr="00CB5B77" w14:paraId="2C1558F3" w14:textId="77777777" w:rsidTr="003670C3">
        <w:trPr>
          <w:trHeight w:val="1146"/>
        </w:trPr>
        <w:tc>
          <w:tcPr>
            <w:tcW w:w="437" w:type="pct"/>
          </w:tcPr>
          <w:p w14:paraId="7BF77264" w14:textId="77777777" w:rsidR="00B9639C" w:rsidRDefault="00B9639C" w:rsidP="00B9639C">
            <w:pPr>
              <w:jc w:val="both"/>
              <w:rPr>
                <w:color w:val="0000FF"/>
              </w:rPr>
            </w:pPr>
            <w:r w:rsidRPr="000E5DB7">
              <w:rPr>
                <w:color w:val="0000FF"/>
              </w:rPr>
              <w:t>2.6.</w:t>
            </w:r>
            <w:r>
              <w:rPr>
                <w:color w:val="0000FF"/>
              </w:rPr>
              <w:t>5</w:t>
            </w:r>
          </w:p>
        </w:tc>
        <w:tc>
          <w:tcPr>
            <w:tcW w:w="4563" w:type="pct"/>
          </w:tcPr>
          <w:p w14:paraId="5EEC58BE" w14:textId="3F2D99B8" w:rsidR="00B9639C" w:rsidRPr="00463D05" w:rsidRDefault="00B9639C" w:rsidP="003670C3">
            <w:pPr>
              <w:jc w:val="both"/>
            </w:pPr>
            <w:r w:rsidRPr="000E5DB7">
              <w:t xml:space="preserve">All Tenders submitted in soft copy must be compiled such that they can be read immediately using </w:t>
            </w:r>
            <w:r w:rsidR="00ED775E">
              <w:t>PDF Documents and Microsoft Excel Document only</w:t>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4A0239A5" w14:textId="77777777" w:rsidR="003C0FB1" w:rsidRDefault="003C0FB1" w:rsidP="003C0FB1">
      <w:pPr>
        <w:pStyle w:val="Heading2"/>
        <w:spacing w:before="120"/>
        <w:ind w:firstLine="0"/>
        <w:jc w:val="both"/>
      </w:pPr>
      <w:r w:rsidRPr="000E5DB7">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0F138180" w14:textId="77777777" w:rsidTr="00503F93">
        <w:tc>
          <w:tcPr>
            <w:tcW w:w="446" w:type="pct"/>
          </w:tcPr>
          <w:p w14:paraId="526A40D6"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1464009" w14:textId="362162AD" w:rsidR="003C0FB1" w:rsidRDefault="003C0FB1" w:rsidP="002C72C0">
            <w:pPr>
              <w:jc w:val="both"/>
            </w:pPr>
            <w:r w:rsidRPr="000E5DB7">
              <w:t>All queries relating to any aspect of this Competition or of this RFT must be directed to</w:t>
            </w:r>
            <w:r>
              <w:t xml:space="preserve"> the messaging facility on </w:t>
            </w:r>
            <w:hyperlink r:id="rId19" w:history="1">
              <w:r w:rsidRPr="003C0B09">
                <w:rPr>
                  <w:rStyle w:val="Hyperlink"/>
                </w:rPr>
                <w:t>www.etenders.gov.ie</w:t>
              </w:r>
            </w:hyperlink>
            <w:r>
              <w:t xml:space="preserve">.  </w:t>
            </w:r>
            <w:r w:rsidRPr="000E5DB7">
              <w:t xml:space="preserve">Queries will be accepted no later than </w:t>
            </w:r>
            <w:r w:rsidR="00ED775E">
              <w:t>1200hrs</w:t>
            </w:r>
            <w:r w:rsidRPr="000E5DB7">
              <w:t xml:space="preserve"> on </w:t>
            </w:r>
            <w:r w:rsidR="00ED775E">
              <w:t>the 07</w:t>
            </w:r>
            <w:r w:rsidR="00ED775E" w:rsidRPr="00ED775E">
              <w:rPr>
                <w:vertAlign w:val="superscript"/>
              </w:rPr>
              <w:t>th</w:t>
            </w:r>
            <w:r w:rsidR="00ED775E">
              <w:t xml:space="preserve"> of September 2026</w:t>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7CCC8226" w14:textId="77777777" w:rsidTr="00503F93">
        <w:tc>
          <w:tcPr>
            <w:tcW w:w="446" w:type="pct"/>
          </w:tcPr>
          <w:p w14:paraId="7A5BB203"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2AC904DE"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0"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62A873D6" w14:textId="77777777" w:rsidTr="00503F93">
        <w:trPr>
          <w:trHeight w:val="443"/>
        </w:trPr>
        <w:tc>
          <w:tcPr>
            <w:tcW w:w="446" w:type="pct"/>
          </w:tcPr>
          <w:p w14:paraId="4CA9F346" w14:textId="77777777" w:rsidR="003C0FB1" w:rsidRDefault="003C0FB1" w:rsidP="00503F93">
            <w:pPr>
              <w:spacing w:after="200" w:line="320" w:lineRule="auto"/>
              <w:jc w:val="both"/>
              <w:rPr>
                <w:color w:val="0000FF"/>
              </w:rPr>
            </w:pPr>
            <w:r w:rsidRPr="000E5DB7">
              <w:rPr>
                <w:color w:val="0000FF"/>
              </w:rPr>
              <w:t>2.7.3</w:t>
            </w:r>
          </w:p>
        </w:tc>
        <w:tc>
          <w:tcPr>
            <w:tcW w:w="4554" w:type="pct"/>
          </w:tcPr>
          <w:p w14:paraId="2EE6ADDB" w14:textId="77777777" w:rsidR="003C0FB1" w:rsidRDefault="003C0FB1" w:rsidP="002C72C0">
            <w:pPr>
              <w:jc w:val="both"/>
            </w:pPr>
            <w:r w:rsidRPr="000E5DB7">
              <w:t>The Contracting Authority reserves the right to issue or seek written clarifications.</w:t>
            </w:r>
          </w:p>
        </w:tc>
      </w:tr>
      <w:tr w:rsidR="003C0FB1" w:rsidRPr="00CB5B77" w14:paraId="7A1844C7" w14:textId="77777777" w:rsidTr="00503F93">
        <w:tc>
          <w:tcPr>
            <w:tcW w:w="446" w:type="pct"/>
          </w:tcPr>
          <w:p w14:paraId="7370CB4E" w14:textId="77777777" w:rsidR="003C0FB1" w:rsidRDefault="003C0FB1" w:rsidP="00503F93">
            <w:pPr>
              <w:spacing w:after="200"/>
              <w:jc w:val="both"/>
              <w:rPr>
                <w:color w:val="0000FF"/>
              </w:rPr>
            </w:pPr>
            <w:r w:rsidRPr="000E5DB7">
              <w:rPr>
                <w:color w:val="0000FF"/>
              </w:rPr>
              <w:t>2.7.4</w:t>
            </w:r>
          </w:p>
        </w:tc>
        <w:tc>
          <w:tcPr>
            <w:tcW w:w="4554" w:type="pct"/>
          </w:tcPr>
          <w:p w14:paraId="4934651F"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w:t>
            </w:r>
            <w:proofErr w:type="spellStart"/>
            <w:r w:rsidRPr="00507FE4">
              <w:t>eTenders</w:t>
            </w:r>
            <w:proofErr w:type="spellEnd"/>
            <w:r w:rsidRPr="00507FE4">
              <w:t xml:space="preserve"> website. </w:t>
            </w:r>
          </w:p>
        </w:tc>
      </w:tr>
      <w:tr w:rsidR="003C0FB1" w:rsidRPr="00CB5B77" w14:paraId="09F4B3D1" w14:textId="77777777" w:rsidTr="00503F93">
        <w:trPr>
          <w:trHeight w:val="420"/>
        </w:trPr>
        <w:tc>
          <w:tcPr>
            <w:tcW w:w="446" w:type="pct"/>
          </w:tcPr>
          <w:p w14:paraId="1013836D" w14:textId="77777777" w:rsidR="003C0FB1" w:rsidRPr="000E5DB7" w:rsidRDefault="003C0FB1" w:rsidP="00503F93">
            <w:pPr>
              <w:spacing w:after="200"/>
              <w:jc w:val="both"/>
              <w:rPr>
                <w:color w:val="0000FF"/>
              </w:rPr>
            </w:pPr>
            <w:r>
              <w:rPr>
                <w:color w:val="0000FF"/>
              </w:rPr>
              <w:lastRenderedPageBreak/>
              <w:t>2.7.5</w:t>
            </w:r>
          </w:p>
        </w:tc>
        <w:tc>
          <w:tcPr>
            <w:tcW w:w="4554" w:type="pct"/>
          </w:tcPr>
          <w:p w14:paraId="57A5AD42"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21" w:history="1">
              <w:r w:rsidRPr="003C0B09">
                <w:rPr>
                  <w:rStyle w:val="Hyperlink"/>
                  <w:szCs w:val="22"/>
                </w:rPr>
                <w:t>www.etenders.gov.ie</w:t>
              </w:r>
            </w:hyperlink>
            <w:r>
              <w:rPr>
                <w:szCs w:val="22"/>
              </w:rPr>
              <w:t>, in order to receive all responses to queries and other updates in relation to this Competition.</w:t>
            </w:r>
          </w:p>
        </w:tc>
      </w:tr>
    </w:tbl>
    <w:p w14:paraId="0BA30F8D"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09771A22" w14:textId="77777777" w:rsidTr="00C3103B">
        <w:tc>
          <w:tcPr>
            <w:tcW w:w="794" w:type="dxa"/>
          </w:tcPr>
          <w:p w14:paraId="099857A9"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3467B427"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9323549"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223659A1" w14:textId="77777777" w:rsidTr="00ED08A1">
        <w:trPr>
          <w:trHeight w:val="1060"/>
        </w:trPr>
        <w:tc>
          <w:tcPr>
            <w:tcW w:w="465" w:type="pct"/>
          </w:tcPr>
          <w:p w14:paraId="56330E6E" w14:textId="77777777" w:rsidR="003C0FB1" w:rsidRDefault="003C0FB1" w:rsidP="00503F93">
            <w:pPr>
              <w:jc w:val="both"/>
              <w:rPr>
                <w:color w:val="0000FF"/>
              </w:rPr>
            </w:pPr>
            <w:r w:rsidRPr="000E5DB7">
              <w:rPr>
                <w:color w:val="0000FF"/>
              </w:rPr>
              <w:t>2.9.1</w:t>
            </w:r>
          </w:p>
        </w:tc>
        <w:tc>
          <w:tcPr>
            <w:tcW w:w="4535" w:type="pct"/>
            <w:gridSpan w:val="2"/>
          </w:tcPr>
          <w:p w14:paraId="7FBD74CA" w14:textId="77777777" w:rsidR="003C0FB1" w:rsidRDefault="003C0FB1" w:rsidP="00522DF9">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03C14AF9" w14:textId="77777777" w:rsidTr="00ED08A1">
        <w:trPr>
          <w:trHeight w:val="393"/>
        </w:trPr>
        <w:tc>
          <w:tcPr>
            <w:tcW w:w="465" w:type="pct"/>
          </w:tcPr>
          <w:p w14:paraId="1A192CDD" w14:textId="77777777" w:rsidR="003C0FB1" w:rsidRDefault="003C0FB1" w:rsidP="00503F93">
            <w:pPr>
              <w:jc w:val="both"/>
              <w:rPr>
                <w:color w:val="0000FF"/>
              </w:rPr>
            </w:pPr>
          </w:p>
        </w:tc>
        <w:tc>
          <w:tcPr>
            <w:tcW w:w="278" w:type="pct"/>
          </w:tcPr>
          <w:p w14:paraId="52DAD6AD" w14:textId="77777777" w:rsidR="003C0FB1" w:rsidRDefault="003C0FB1" w:rsidP="00522DF9">
            <w:pPr>
              <w:jc w:val="both"/>
            </w:pPr>
            <w:r w:rsidRPr="00830A49">
              <w:rPr>
                <w:color w:val="0000FF"/>
                <w:szCs w:val="22"/>
              </w:rPr>
              <w:t>(a)</w:t>
            </w:r>
          </w:p>
        </w:tc>
        <w:tc>
          <w:tcPr>
            <w:tcW w:w="4257" w:type="pct"/>
          </w:tcPr>
          <w:p w14:paraId="306A9420" w14:textId="77777777" w:rsidR="003C0FB1" w:rsidRDefault="003C0FB1" w:rsidP="00522DF9">
            <w:pPr>
              <w:jc w:val="both"/>
            </w:pPr>
            <w:r w:rsidRPr="000E5DB7">
              <w:t>are furnished for the sole purpose of replying to this RFT only;</w:t>
            </w:r>
          </w:p>
        </w:tc>
      </w:tr>
      <w:tr w:rsidR="003C0FB1" w:rsidRPr="00CB5B77" w14:paraId="0B53E2AC" w14:textId="77777777" w:rsidTr="00ED08A1">
        <w:trPr>
          <w:trHeight w:val="735"/>
        </w:trPr>
        <w:tc>
          <w:tcPr>
            <w:tcW w:w="465" w:type="pct"/>
          </w:tcPr>
          <w:p w14:paraId="2965E08A" w14:textId="77777777" w:rsidR="003C0FB1" w:rsidRDefault="003C0FB1" w:rsidP="00503F93">
            <w:pPr>
              <w:jc w:val="both"/>
              <w:rPr>
                <w:color w:val="0000FF"/>
              </w:rPr>
            </w:pPr>
          </w:p>
        </w:tc>
        <w:tc>
          <w:tcPr>
            <w:tcW w:w="278" w:type="pct"/>
          </w:tcPr>
          <w:p w14:paraId="4463DCCF" w14:textId="77777777" w:rsidR="003C0FB1" w:rsidRDefault="003C0FB1" w:rsidP="00522DF9">
            <w:pPr>
              <w:jc w:val="both"/>
            </w:pPr>
            <w:r w:rsidRPr="00830A49">
              <w:rPr>
                <w:color w:val="0000FF"/>
                <w:szCs w:val="22"/>
              </w:rPr>
              <w:t>(b)</w:t>
            </w:r>
          </w:p>
        </w:tc>
        <w:tc>
          <w:tcPr>
            <w:tcW w:w="4257" w:type="pct"/>
          </w:tcPr>
          <w:p w14:paraId="461AC066"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358288C" w14:textId="77777777" w:rsidTr="00ED08A1">
        <w:trPr>
          <w:trHeight w:val="718"/>
        </w:trPr>
        <w:tc>
          <w:tcPr>
            <w:tcW w:w="465" w:type="pct"/>
          </w:tcPr>
          <w:p w14:paraId="2C2B9D41" w14:textId="77777777" w:rsidR="003C0FB1" w:rsidRDefault="003C0FB1" w:rsidP="00503F93">
            <w:pPr>
              <w:jc w:val="both"/>
              <w:rPr>
                <w:color w:val="0000FF"/>
              </w:rPr>
            </w:pPr>
          </w:p>
        </w:tc>
        <w:tc>
          <w:tcPr>
            <w:tcW w:w="278" w:type="pct"/>
          </w:tcPr>
          <w:p w14:paraId="203C8601" w14:textId="77777777" w:rsidR="003C0FB1" w:rsidRDefault="003C0FB1" w:rsidP="00522DF9">
            <w:pPr>
              <w:jc w:val="both"/>
            </w:pPr>
            <w:r w:rsidRPr="00830A49">
              <w:rPr>
                <w:color w:val="0000FF"/>
                <w:szCs w:val="22"/>
              </w:rPr>
              <w:t>(c)</w:t>
            </w:r>
          </w:p>
        </w:tc>
        <w:tc>
          <w:tcPr>
            <w:tcW w:w="4257" w:type="pct"/>
          </w:tcPr>
          <w:p w14:paraId="4CEDA177"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28C9BCCB" w14:textId="77777777" w:rsidTr="00522DF9">
        <w:trPr>
          <w:trHeight w:val="605"/>
        </w:trPr>
        <w:tc>
          <w:tcPr>
            <w:tcW w:w="465" w:type="pct"/>
          </w:tcPr>
          <w:p w14:paraId="78186649" w14:textId="77777777" w:rsidR="003C0FB1" w:rsidRDefault="003C0FB1" w:rsidP="00503F93">
            <w:pPr>
              <w:jc w:val="both"/>
              <w:rPr>
                <w:color w:val="0000FF"/>
              </w:rPr>
            </w:pPr>
          </w:p>
        </w:tc>
        <w:tc>
          <w:tcPr>
            <w:tcW w:w="278" w:type="pct"/>
          </w:tcPr>
          <w:p w14:paraId="5B190025" w14:textId="77777777" w:rsidR="003C0FB1" w:rsidRDefault="003C0FB1" w:rsidP="00522DF9">
            <w:pPr>
              <w:jc w:val="both"/>
            </w:pPr>
            <w:r w:rsidRPr="00830A49">
              <w:rPr>
                <w:color w:val="0000FF"/>
                <w:szCs w:val="22"/>
              </w:rPr>
              <w:t>(d)</w:t>
            </w:r>
          </w:p>
        </w:tc>
        <w:tc>
          <w:tcPr>
            <w:tcW w:w="4257" w:type="pct"/>
          </w:tcPr>
          <w:p w14:paraId="69276E92"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5E5C84D9"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55AE010F" w14:textId="77777777" w:rsidTr="00ED08A1">
        <w:tc>
          <w:tcPr>
            <w:tcW w:w="438" w:type="pct"/>
          </w:tcPr>
          <w:p w14:paraId="1E614F27" w14:textId="77777777" w:rsidR="003C0FB1" w:rsidRPr="000E5DB7" w:rsidRDefault="003C0FB1" w:rsidP="00503F93">
            <w:pPr>
              <w:jc w:val="both"/>
              <w:rPr>
                <w:color w:val="0000FF"/>
              </w:rPr>
            </w:pPr>
            <w:r w:rsidRPr="000E5DB7">
              <w:rPr>
                <w:color w:val="0000FF"/>
              </w:rPr>
              <w:t>2.10.1</w:t>
            </w:r>
          </w:p>
        </w:tc>
        <w:tc>
          <w:tcPr>
            <w:tcW w:w="4562" w:type="pct"/>
          </w:tcPr>
          <w:p w14:paraId="1626483D"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4D85A4" w14:textId="77777777" w:rsidTr="00ED08A1">
        <w:tc>
          <w:tcPr>
            <w:tcW w:w="438" w:type="pct"/>
          </w:tcPr>
          <w:p w14:paraId="0F6B7F6F" w14:textId="77777777" w:rsidR="003C0FB1" w:rsidRPr="000E5DB7" w:rsidRDefault="003C0FB1" w:rsidP="00503F93">
            <w:pPr>
              <w:jc w:val="both"/>
              <w:rPr>
                <w:color w:val="0000FF"/>
              </w:rPr>
            </w:pPr>
            <w:r>
              <w:rPr>
                <w:color w:val="0000FF"/>
              </w:rPr>
              <w:t>2.10.2</w:t>
            </w:r>
          </w:p>
        </w:tc>
        <w:tc>
          <w:tcPr>
            <w:tcW w:w="4562" w:type="pct"/>
          </w:tcPr>
          <w:p w14:paraId="2A0476C7"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3FBEB219" w14:textId="77777777" w:rsidTr="00ED08A1">
        <w:tc>
          <w:tcPr>
            <w:tcW w:w="438" w:type="pct"/>
          </w:tcPr>
          <w:p w14:paraId="210C93C9" w14:textId="77777777" w:rsidR="003C0FB1" w:rsidRDefault="003C0FB1" w:rsidP="00503F93">
            <w:pPr>
              <w:jc w:val="both"/>
              <w:rPr>
                <w:color w:val="0000FF"/>
              </w:rPr>
            </w:pPr>
            <w:r w:rsidRPr="000E5DB7">
              <w:rPr>
                <w:color w:val="0000FF"/>
              </w:rPr>
              <w:t>2.10.3</w:t>
            </w:r>
          </w:p>
        </w:tc>
        <w:tc>
          <w:tcPr>
            <w:tcW w:w="4562" w:type="pct"/>
          </w:tcPr>
          <w:p w14:paraId="7A8E4A20" w14:textId="40C3C887" w:rsidR="003C0FB1" w:rsidRDefault="003C0FB1" w:rsidP="00522DF9">
            <w:pPr>
              <w:spacing w:after="80"/>
              <w:jc w:val="both"/>
            </w:pPr>
            <w:r w:rsidRPr="000E5DB7">
              <w:t>Tenderers must confirm that all prices quoted in the Tender will remain valid for</w:t>
            </w:r>
            <w:r w:rsidR="00522DF9">
              <w:t xml:space="preserve"> </w:t>
            </w:r>
            <w:r w:rsidR="00FC636D">
              <w:t>180 days</w:t>
            </w:r>
            <w:r w:rsidRPr="000E5DB7">
              <w:t xml:space="preserve"> commencing from the Tender Deadline.</w:t>
            </w:r>
          </w:p>
        </w:tc>
      </w:tr>
      <w:tr w:rsidR="003C0FB1" w:rsidRPr="00CB5B77" w14:paraId="7E6E1C4C" w14:textId="77777777" w:rsidTr="00ED08A1">
        <w:tc>
          <w:tcPr>
            <w:tcW w:w="438" w:type="pct"/>
          </w:tcPr>
          <w:p w14:paraId="11C34852" w14:textId="77777777" w:rsidR="003C0FB1" w:rsidRDefault="003C0FB1" w:rsidP="00503F93">
            <w:pPr>
              <w:jc w:val="both"/>
              <w:rPr>
                <w:color w:val="0000FF"/>
              </w:rPr>
            </w:pPr>
            <w:r w:rsidRPr="000E5DB7">
              <w:rPr>
                <w:color w:val="0000FF"/>
              </w:rPr>
              <w:t>2.10.4</w:t>
            </w:r>
          </w:p>
        </w:tc>
        <w:tc>
          <w:tcPr>
            <w:tcW w:w="4562" w:type="pct"/>
          </w:tcPr>
          <w:p w14:paraId="0BBA2019"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79710AC0" w14:textId="77777777" w:rsidTr="00ED08A1">
        <w:trPr>
          <w:trHeight w:val="711"/>
        </w:trPr>
        <w:tc>
          <w:tcPr>
            <w:tcW w:w="438" w:type="pct"/>
          </w:tcPr>
          <w:p w14:paraId="614078CF" w14:textId="77777777" w:rsidR="003C0FB1" w:rsidRDefault="003C0FB1" w:rsidP="00503F93">
            <w:pPr>
              <w:spacing w:after="200"/>
              <w:jc w:val="both"/>
              <w:rPr>
                <w:color w:val="0000FF"/>
              </w:rPr>
            </w:pPr>
            <w:r w:rsidRPr="000E5DB7">
              <w:rPr>
                <w:color w:val="0000FF"/>
              </w:rPr>
              <w:t>2.10.5</w:t>
            </w:r>
          </w:p>
        </w:tc>
        <w:tc>
          <w:tcPr>
            <w:tcW w:w="4562" w:type="pct"/>
          </w:tcPr>
          <w:p w14:paraId="016777F1"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41C9CCBB" w14:textId="77777777" w:rsidTr="00ED08A1">
        <w:tc>
          <w:tcPr>
            <w:tcW w:w="438" w:type="pct"/>
          </w:tcPr>
          <w:p w14:paraId="00B65C6B" w14:textId="77777777" w:rsidR="00522DF9" w:rsidRDefault="00522DF9" w:rsidP="00522DF9">
            <w:pPr>
              <w:jc w:val="both"/>
              <w:rPr>
                <w:color w:val="0000FF"/>
              </w:rPr>
            </w:pPr>
            <w:r w:rsidRPr="000E5DB7">
              <w:rPr>
                <w:color w:val="0000FF"/>
              </w:rPr>
              <w:t>2.10.6</w:t>
            </w:r>
          </w:p>
        </w:tc>
        <w:tc>
          <w:tcPr>
            <w:tcW w:w="4562" w:type="pct"/>
          </w:tcPr>
          <w:p w14:paraId="0E392840" w14:textId="37A6F1F4"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FC636D" w:rsidRPr="00567EF6">
              <w:rPr>
                <w:szCs w:val="22"/>
              </w:rPr>
              <w:t>Consumer Price Index</w:t>
            </w:r>
            <w:r w:rsidRPr="00830A49">
              <w:rPr>
                <w:szCs w:val="22"/>
              </w:rPr>
              <w:t xml:space="preserve"> has increased or decreased in the edition of that index published by the </w:t>
            </w:r>
            <w:r w:rsidR="00FC636D" w:rsidRPr="00567EF6">
              <w:rPr>
                <w:szCs w:val="22"/>
              </w:rPr>
              <w:t>Central Statistics Office</w:t>
            </w:r>
            <w:r w:rsidRPr="00830A49">
              <w:rPr>
                <w:szCs w:val="22"/>
              </w:rPr>
              <w:t xml:space="preserve"> most recently prior to that anniversary</w:t>
            </w:r>
            <w:r>
              <w:rPr>
                <w:szCs w:val="22"/>
              </w:rPr>
              <w:t>.</w:t>
            </w:r>
          </w:p>
        </w:tc>
      </w:tr>
    </w:tbl>
    <w:p w14:paraId="75C00596" w14:textId="77777777" w:rsidR="003C0FB1" w:rsidRDefault="003C0FB1" w:rsidP="003C0FB1">
      <w:pPr>
        <w:pStyle w:val="Heading2"/>
        <w:keepNext w:val="0"/>
        <w:keepLines/>
        <w:spacing w:after="100"/>
        <w:ind w:firstLine="0"/>
        <w:jc w:val="both"/>
      </w:pPr>
      <w:r w:rsidRPr="000E5DB7">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1BE1C0E7" w14:textId="77777777" w:rsidTr="00ED08A1">
        <w:tc>
          <w:tcPr>
            <w:tcW w:w="437" w:type="pct"/>
          </w:tcPr>
          <w:p w14:paraId="62A33BA8" w14:textId="77777777" w:rsidR="003C0FB1" w:rsidRDefault="003C0FB1" w:rsidP="00503F93">
            <w:pPr>
              <w:jc w:val="both"/>
              <w:rPr>
                <w:color w:val="0000FF"/>
              </w:rPr>
            </w:pPr>
            <w:r w:rsidRPr="000E5DB7">
              <w:rPr>
                <w:color w:val="0000FF"/>
              </w:rPr>
              <w:lastRenderedPageBreak/>
              <w:t>2.11.1</w:t>
            </w:r>
          </w:p>
        </w:tc>
        <w:tc>
          <w:tcPr>
            <w:tcW w:w="4563" w:type="pct"/>
            <w:gridSpan w:val="2"/>
          </w:tcPr>
          <w:p w14:paraId="2B349917"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040AA2F" w14:textId="77777777" w:rsidTr="00ED08A1">
        <w:trPr>
          <w:gridAfter w:val="1"/>
          <w:wAfter w:w="5" w:type="pct"/>
        </w:trPr>
        <w:tc>
          <w:tcPr>
            <w:tcW w:w="437" w:type="pct"/>
          </w:tcPr>
          <w:p w14:paraId="3EB22493" w14:textId="77777777" w:rsidR="003C0FB1" w:rsidRDefault="003C0FB1" w:rsidP="00503F93">
            <w:pPr>
              <w:jc w:val="both"/>
              <w:rPr>
                <w:color w:val="0000FF"/>
              </w:rPr>
            </w:pPr>
            <w:r w:rsidRPr="000E5DB7">
              <w:rPr>
                <w:color w:val="0000FF"/>
              </w:rPr>
              <w:t>2.11.2</w:t>
            </w:r>
          </w:p>
        </w:tc>
        <w:tc>
          <w:tcPr>
            <w:tcW w:w="4558" w:type="pct"/>
          </w:tcPr>
          <w:p w14:paraId="53320041"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0AE52390" w14:textId="77777777" w:rsidTr="003E08C5">
        <w:trPr>
          <w:gridAfter w:val="1"/>
          <w:wAfter w:w="5" w:type="pct"/>
          <w:trHeight w:val="2761"/>
        </w:trPr>
        <w:tc>
          <w:tcPr>
            <w:tcW w:w="437" w:type="pct"/>
          </w:tcPr>
          <w:p w14:paraId="0BCDAE7C" w14:textId="77777777" w:rsidR="003C0FB1" w:rsidRPr="000E5DB7" w:rsidRDefault="003C0FB1" w:rsidP="00503F93">
            <w:pPr>
              <w:jc w:val="both"/>
              <w:rPr>
                <w:color w:val="0000FF"/>
              </w:rPr>
            </w:pPr>
            <w:r>
              <w:rPr>
                <w:color w:val="0000FF"/>
              </w:rPr>
              <w:t>2.11.3</w:t>
            </w:r>
          </w:p>
        </w:tc>
        <w:tc>
          <w:tcPr>
            <w:tcW w:w="4558" w:type="pct"/>
          </w:tcPr>
          <w:p w14:paraId="6CAB839E"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1391F2CE" w14:textId="77777777" w:rsidR="003C0FB1" w:rsidRDefault="003C0FB1" w:rsidP="003C0FB1">
      <w:pPr>
        <w:pStyle w:val="Heading2"/>
        <w:jc w:val="both"/>
      </w:pPr>
      <w:r w:rsidRPr="000E5DB7">
        <w:t>2.12</w:t>
      </w:r>
      <w:r w:rsidRPr="000E5DB7">
        <w:tab/>
        <w:t>Publicity</w:t>
      </w:r>
    </w:p>
    <w:p w14:paraId="611C71BF"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1B448CF9" w14:textId="77777777" w:rsidR="003C0FB1" w:rsidRDefault="003C0FB1" w:rsidP="003C0FB1">
      <w:pPr>
        <w:pStyle w:val="Heading2"/>
        <w:jc w:val="both"/>
      </w:pPr>
      <w:r w:rsidRPr="000E5DB7">
        <w:t>2.13</w:t>
      </w:r>
      <w:r w:rsidRPr="000E5DB7">
        <w:tab/>
        <w:t xml:space="preserve">Registrable Interest </w:t>
      </w:r>
    </w:p>
    <w:p w14:paraId="2FE0E51B"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1C1FC9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 </w:t>
      </w:r>
    </w:p>
    <w:p w14:paraId="6A035CFB" w14:textId="77777777" w:rsidR="003C0FB1" w:rsidRDefault="003C0FB1" w:rsidP="003C0FB1">
      <w:pPr>
        <w:pStyle w:val="Heading2"/>
        <w:jc w:val="both"/>
      </w:pPr>
      <w:r w:rsidRPr="000E5DB7">
        <w:t>2.14</w:t>
      </w:r>
      <w:r w:rsidRPr="000E5DB7">
        <w:tab/>
        <w:t>Anti-Competitive Conduct</w:t>
      </w:r>
    </w:p>
    <w:p w14:paraId="1E12F143"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57BE5647" w14:textId="77777777" w:rsidR="003C0FB1" w:rsidRDefault="003C0FB1" w:rsidP="003C0FB1">
      <w:pPr>
        <w:pStyle w:val="Heading2"/>
        <w:jc w:val="both"/>
      </w:pPr>
      <w:r w:rsidRPr="000E5DB7">
        <w:lastRenderedPageBreak/>
        <w:t>2.15</w:t>
      </w:r>
      <w:r w:rsidRPr="000E5DB7">
        <w:tab/>
        <w:t>Industry Terms Used in this RFT</w:t>
      </w:r>
    </w:p>
    <w:p w14:paraId="3C00D1D0"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067DE13F"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07A4B12F" w14:textId="77777777" w:rsidTr="00ED08A1">
        <w:tc>
          <w:tcPr>
            <w:tcW w:w="439" w:type="pct"/>
          </w:tcPr>
          <w:p w14:paraId="2636E8B5"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238A31C9"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0D0680F0" w14:textId="77777777" w:rsidTr="00ED08A1">
        <w:tc>
          <w:tcPr>
            <w:tcW w:w="439" w:type="pct"/>
          </w:tcPr>
          <w:p w14:paraId="542DFE49"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38128CA" w14:textId="77777777" w:rsidR="003C0FB1" w:rsidRDefault="003C0FB1" w:rsidP="0068435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4D8D2977" w14:textId="77777777" w:rsidR="003C0FB1" w:rsidRDefault="003C0FB1" w:rsidP="003C0FB1">
      <w:pPr>
        <w:pStyle w:val="Heading2"/>
        <w:jc w:val="both"/>
      </w:pPr>
      <w:r w:rsidRPr="000E5DB7">
        <w:t>2.17</w:t>
      </w:r>
      <w:r w:rsidRPr="000E5DB7">
        <w:tab/>
        <w:t>Tax Clearance</w:t>
      </w:r>
    </w:p>
    <w:tbl>
      <w:tblPr>
        <w:tblW w:w="5000" w:type="pct"/>
        <w:tblLook w:val="01E0" w:firstRow="1" w:lastRow="1" w:firstColumn="1" w:lastColumn="1" w:noHBand="0" w:noVBand="0"/>
      </w:tblPr>
      <w:tblGrid>
        <w:gridCol w:w="9071"/>
      </w:tblGrid>
      <w:tr w:rsidR="003C0FB1" w:rsidRPr="00CB5B77" w14:paraId="3499F01A" w14:textId="77777777" w:rsidTr="001F6360">
        <w:trPr>
          <w:trHeight w:val="2400"/>
        </w:trPr>
        <w:tc>
          <w:tcPr>
            <w:tcW w:w="5000" w:type="pct"/>
          </w:tcPr>
          <w:p w14:paraId="3B7C8F80"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2"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109CDDAE" w14:textId="77777777" w:rsidR="003C0FB1" w:rsidRDefault="003C0FB1" w:rsidP="003C0FB1">
      <w:pPr>
        <w:pStyle w:val="Heading2"/>
        <w:jc w:val="both"/>
      </w:pPr>
      <w:r w:rsidRPr="000E5DB7">
        <w:t>2.18</w:t>
      </w:r>
      <w:r w:rsidRPr="000E5DB7">
        <w:tab/>
        <w:t>Conflicts of Interest</w:t>
      </w:r>
    </w:p>
    <w:p w14:paraId="6CF11395" w14:textId="77777777" w:rsidR="007746D2" w:rsidRDefault="007746D2" w:rsidP="001F6360">
      <w:pPr>
        <w:jc w:val="both"/>
      </w:pPr>
    </w:p>
    <w:p w14:paraId="77891DE2" w14:textId="77777777" w:rsidR="0001388F" w:rsidRDefault="0001388F" w:rsidP="001F6360">
      <w:pPr>
        <w:jc w:val="both"/>
      </w:pPr>
      <w:r w:rsidRPr="0001388F">
        <w:t xml:space="preserve">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w:t>
      </w:r>
      <w:r w:rsidRPr="0001388F">
        <w:lastRenderedPageBreak/>
        <w:t>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624C5086" w14:textId="77777777" w:rsidR="003C0FB1" w:rsidRDefault="003C0FB1" w:rsidP="003C0FB1">
      <w:pPr>
        <w:pStyle w:val="Heading2"/>
        <w:jc w:val="both"/>
      </w:pPr>
      <w:r w:rsidRPr="000E5DB7">
        <w:t>2.19</w:t>
      </w:r>
      <w:r w:rsidRPr="000E5DB7">
        <w:tab/>
        <w:t>Withdrawal from this Competition</w:t>
      </w:r>
    </w:p>
    <w:p w14:paraId="24BA1466"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11AD603A"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4C8092D0" w14:textId="77777777" w:rsidTr="00C57446">
        <w:tc>
          <w:tcPr>
            <w:tcW w:w="547" w:type="pct"/>
          </w:tcPr>
          <w:p w14:paraId="43515C60"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EndPr/>
            <w:sdtContent>
              <w:p w14:paraId="23519768" w14:textId="694F7E41" w:rsidR="00DC28E8" w:rsidRPr="00DC28E8" w:rsidRDefault="003021E2" w:rsidP="00DC28E8">
                <w:pPr>
                  <w:rPr>
                    <w:highlight w:val="lightGray"/>
                  </w:rPr>
                </w:pPr>
                <w:r>
                  <w:rPr>
                    <w:i/>
                    <w:color w:val="FF0000"/>
                    <w:highlight w:val="lightGray"/>
                  </w:rPr>
                  <w:t>Not Used</w:t>
                </w:r>
              </w:p>
              <w:p w14:paraId="0C2A4408" w14:textId="77777777" w:rsidR="00BB5E9D" w:rsidRPr="00DC28E8" w:rsidRDefault="00DC28E8" w:rsidP="00DC28E8">
                <w:pPr>
                  <w:spacing w:after="200" w:line="316" w:lineRule="auto"/>
                  <w:jc w:val="both"/>
                </w:pPr>
                <w:r w:rsidRPr="000E5DB7">
                  <w:t xml:space="preserve">The Contracting Authority will facilitate Tenderers by permitting an inspection of the Contracting Authority’s premises. A site visit to view the Contracting Authority’s premises or facilities at </w:t>
                </w:r>
                <w:r w:rsidRPr="000E5DB7">
                  <w:fldChar w:fldCharType="begin">
                    <w:ffData>
                      <w:name w:val="Text14"/>
                      <w:enabled/>
                      <w:calcOnExit w:val="0"/>
                      <w:textInput>
                        <w:default w:val="[insert relevant addresses]"/>
                      </w:textInput>
                    </w:ffData>
                  </w:fldChar>
                </w:r>
                <w:r w:rsidRPr="000E5DB7">
                  <w:instrText xml:space="preserve"> FORMTEXT </w:instrText>
                </w:r>
                <w:r w:rsidRPr="000E5DB7">
                  <w:fldChar w:fldCharType="separate"/>
                </w:r>
                <w:r w:rsidRPr="000E5DB7">
                  <w:rPr>
                    <w:noProof/>
                  </w:rPr>
                  <w:t>[insert relevant addresses]</w:t>
                </w:r>
                <w:r w:rsidRPr="000E5DB7">
                  <w:fldChar w:fldCharType="end"/>
                </w:r>
                <w:r w:rsidRPr="000E5DB7">
                  <w:t xml:space="preserve"> shall be organised on </w:t>
                </w:r>
                <w:r w:rsidRPr="000E5DB7">
                  <w:fldChar w:fldCharType="begin">
                    <w:ffData>
                      <w:name w:val="Text15"/>
                      <w:enabled/>
                      <w:calcOnExit w:val="0"/>
                      <w:textInput>
                        <w:default w:val="[date]"/>
                      </w:textInput>
                    </w:ffData>
                  </w:fldChar>
                </w:r>
                <w:r w:rsidRPr="000E5DB7">
                  <w:instrText xml:space="preserve"> FORMTEXT </w:instrText>
                </w:r>
                <w:r w:rsidRPr="000E5DB7">
                  <w:fldChar w:fldCharType="separate"/>
                </w:r>
                <w:r w:rsidRPr="000E5DB7">
                  <w:rPr>
                    <w:noProof/>
                  </w:rPr>
                  <w:t>[date]</w:t>
                </w:r>
                <w:r w:rsidRPr="000E5DB7">
                  <w:fldChar w:fldCharType="end"/>
                </w:r>
                <w:r w:rsidRPr="000E5DB7">
                  <w:t xml:space="preserve"> between the hours of </w:t>
                </w:r>
                <w:r w:rsidRPr="000E5DB7">
                  <w:fldChar w:fldCharType="begin">
                    <w:ffData>
                      <w:name w:val="Text95"/>
                      <w:enabled/>
                      <w:calcOnExit w:val="0"/>
                      <w:textInput>
                        <w:default w:val="[x and y]"/>
                      </w:textInput>
                    </w:ffData>
                  </w:fldChar>
                </w:r>
                <w:r w:rsidRPr="000E5DB7">
                  <w:instrText xml:space="preserve"> FORMTEXT </w:instrText>
                </w:r>
                <w:r w:rsidRPr="000E5DB7">
                  <w:fldChar w:fldCharType="separate"/>
                </w:r>
                <w:r w:rsidRPr="000E5DB7">
                  <w:rPr>
                    <w:noProof/>
                  </w:rPr>
                  <w:t>[x and y]</w:t>
                </w:r>
                <w:r w:rsidRPr="000E5DB7">
                  <w:fldChar w:fldCharType="end"/>
                </w:r>
                <w:r w:rsidRPr="000E5DB7">
                  <w:t xml:space="preserve">. Tenderers wishing to make an appointment to avail of this opportunity must confirm their attendance by contacting </w:t>
                </w:r>
                <w:r w:rsidRPr="000E5DB7">
                  <w:fldChar w:fldCharType="begin">
                    <w:ffData>
                      <w:name w:val="Text96"/>
                      <w:enabled/>
                      <w:calcOnExit w:val="0"/>
                      <w:textInput>
                        <w:default w:val="[name of person]"/>
                      </w:textInput>
                    </w:ffData>
                  </w:fldChar>
                </w:r>
                <w:r w:rsidRPr="000E5DB7">
                  <w:instrText xml:space="preserve"> FORMTEXT </w:instrText>
                </w:r>
                <w:r w:rsidRPr="000E5DB7">
                  <w:fldChar w:fldCharType="separate"/>
                </w:r>
                <w:r w:rsidRPr="000E5DB7">
                  <w:rPr>
                    <w:noProof/>
                  </w:rPr>
                  <w:t>[name of person]</w:t>
                </w:r>
                <w:r w:rsidRPr="000E5DB7">
                  <w:fldChar w:fldCharType="end"/>
                </w:r>
                <w:r w:rsidRPr="000E5DB7">
                  <w:t xml:space="preserve"> at </w:t>
                </w:r>
                <w:r w:rsidRPr="000E5DB7">
                  <w:fldChar w:fldCharType="begin">
                    <w:ffData>
                      <w:name w:val=""/>
                      <w:enabled/>
                      <w:calcOnExit w:val="0"/>
                      <w:textInput>
                        <w:default w:val="[insert email address]"/>
                      </w:textInput>
                    </w:ffData>
                  </w:fldChar>
                </w:r>
                <w:r w:rsidRPr="000E5DB7">
                  <w:instrText xml:space="preserve"> FORMTEXT </w:instrText>
                </w:r>
                <w:r w:rsidRPr="000E5DB7">
                  <w:fldChar w:fldCharType="separate"/>
                </w:r>
                <w:r w:rsidRPr="000E5DB7">
                  <w:rPr>
                    <w:noProof/>
                  </w:rPr>
                  <w:t>[insert email address]</w:t>
                </w:r>
                <w:r w:rsidRPr="000E5DB7">
                  <w:fldChar w:fldCharType="end"/>
                </w:r>
                <w:r w:rsidRPr="000E5DB7">
                  <w:t xml:space="preserve"> by </w:t>
                </w:r>
                <w:r w:rsidRPr="000E5DB7">
                  <w:fldChar w:fldCharType="begin">
                    <w:ffData>
                      <w:name w:val=""/>
                      <w:enabled/>
                      <w:calcOnExit w:val="0"/>
                      <w:textInput>
                        <w:default w:val="[insert date and time]"/>
                      </w:textInput>
                    </w:ffData>
                  </w:fldChar>
                </w:r>
                <w:r w:rsidRPr="000E5DB7">
                  <w:instrText xml:space="preserve"> FORMTEXT </w:instrText>
                </w:r>
                <w:r w:rsidRPr="000E5DB7">
                  <w:fldChar w:fldCharType="separate"/>
                </w:r>
                <w:r w:rsidRPr="000E5DB7">
                  <w:rPr>
                    <w:noProof/>
                  </w:rPr>
                  <w:t>[insert date and time]</w:t>
                </w:r>
                <w:r w:rsidRPr="000E5DB7">
                  <w:fldChar w:fldCharType="end"/>
                </w:r>
                <w:r w:rsidRPr="000E5DB7">
                  <w:t>. Attendance at the Contracting Authority’s premises will be subject to compliance with local security and health and safety arrangements</w:t>
                </w:r>
                <w:r>
                  <w:t>.</w:t>
                </w:r>
              </w:p>
            </w:sdtContent>
          </w:sdt>
        </w:tc>
      </w:tr>
      <w:tr w:rsidR="00101AC8" w:rsidRPr="00830A49" w14:paraId="633ACE83" w14:textId="77777777" w:rsidTr="00C57446">
        <w:trPr>
          <w:trHeight w:val="615"/>
        </w:trPr>
        <w:tc>
          <w:tcPr>
            <w:tcW w:w="547" w:type="pct"/>
          </w:tcPr>
          <w:p w14:paraId="7B8D2055"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701E56DC" w14:textId="230ADD03" w:rsidR="00101AC8" w:rsidRPr="00227275" w:rsidRDefault="003021E2" w:rsidP="00684357">
            <w:pPr>
              <w:rPr>
                <w:highlight w:val="lightGray"/>
              </w:rPr>
            </w:pPr>
            <w:r>
              <w:rPr>
                <w:i/>
                <w:iCs/>
                <w:color w:val="FF0000"/>
                <w:highlight w:val="lightGray"/>
              </w:rPr>
              <w:t>Not Used</w:t>
            </w:r>
          </w:p>
          <w:p w14:paraId="56F72B09" w14:textId="77777777" w:rsidR="00101AC8" w:rsidRDefault="00101AC8" w:rsidP="00684357">
            <w:pPr>
              <w:rPr>
                <w:highlight w:val="lightGray"/>
              </w:rPr>
            </w:pPr>
            <w:r w:rsidRPr="00227275">
              <w:rPr>
                <w:highlight w:val="lightGray"/>
              </w:rPr>
              <w:fldChar w:fldCharType="begin">
                <w:ffData>
                  <w:name w:val="Text120"/>
                  <w:enabled/>
                  <w:calcOnExit w:val="0"/>
                  <w:textInput>
                    <w:default w:val="[Insert here details of any site visit required by the Contracting Authority to the Tenderer's premises]"/>
                  </w:textInput>
                </w:ffData>
              </w:fldChar>
            </w:r>
            <w:bookmarkStart w:id="2" w:name="Text120"/>
            <w:r w:rsidRPr="00227275">
              <w:rPr>
                <w:highlight w:val="lightGray"/>
              </w:rPr>
              <w:instrText xml:space="preserve"> FORMTEXT </w:instrText>
            </w:r>
            <w:r w:rsidRPr="00227275">
              <w:rPr>
                <w:highlight w:val="lightGray"/>
              </w:rPr>
            </w:r>
            <w:r w:rsidRPr="00227275">
              <w:rPr>
                <w:highlight w:val="lightGray"/>
              </w:rPr>
              <w:fldChar w:fldCharType="separate"/>
            </w:r>
            <w:r w:rsidRPr="00227275">
              <w:rPr>
                <w:noProof/>
                <w:highlight w:val="lightGray"/>
              </w:rPr>
              <w:t>[Insert here details of any site visit required by the Contracting Authority to the Tenderer's premises]</w:t>
            </w:r>
            <w:r w:rsidRPr="00227275">
              <w:rPr>
                <w:highlight w:val="lightGray"/>
              </w:rPr>
              <w:fldChar w:fldCharType="end"/>
            </w:r>
            <w:bookmarkEnd w:id="2"/>
            <w:r>
              <w:rPr>
                <w:highlight w:val="lightGray"/>
              </w:rPr>
              <w:t>.</w:t>
            </w:r>
          </w:p>
        </w:tc>
      </w:tr>
    </w:tbl>
    <w:p w14:paraId="6211540D" w14:textId="77777777" w:rsidR="00061527" w:rsidRPr="00BD041C" w:rsidRDefault="00061527" w:rsidP="00173329">
      <w:pPr>
        <w:pStyle w:val="Heading2"/>
        <w:ind w:firstLine="0"/>
        <w:jc w:val="both"/>
      </w:pPr>
      <w:r w:rsidRPr="00830A49">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5868690F" w14:textId="77777777" w:rsidTr="00C7189F">
        <w:trPr>
          <w:trHeight w:val="4097"/>
        </w:trPr>
        <w:tc>
          <w:tcPr>
            <w:tcW w:w="417" w:type="pct"/>
          </w:tcPr>
          <w:p w14:paraId="4DD2561B" w14:textId="77777777" w:rsidR="003C0FB1" w:rsidRDefault="003C0FB1" w:rsidP="00503F93">
            <w:pPr>
              <w:jc w:val="both"/>
              <w:rPr>
                <w:color w:val="0000FF"/>
              </w:rPr>
            </w:pPr>
            <w:r w:rsidRPr="000E5DB7">
              <w:rPr>
                <w:color w:val="0000FF"/>
              </w:rPr>
              <w:t>2.21.1</w:t>
            </w:r>
          </w:p>
        </w:tc>
        <w:tc>
          <w:tcPr>
            <w:tcW w:w="4583" w:type="pct"/>
            <w:gridSpan w:val="2"/>
          </w:tcPr>
          <w:p w14:paraId="193E2C6B"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0BF04592"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3AB9D9"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44F87D6B"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15AA7EC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BA9ACDC"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57593DF3" w14:textId="7948B931" w:rsidR="00C7189F" w:rsidRPr="009B0769" w:rsidRDefault="003021E2"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9B0769">
                    <w:rPr>
                      <w:sz w:val="22"/>
                      <w:szCs w:val="22"/>
                    </w:rPr>
                    <w:t>€13 Million</w:t>
                  </w:r>
                </w:p>
              </w:tc>
            </w:tr>
            <w:tr w:rsidR="00C7189F" w:rsidRPr="00CA3AF8" w14:paraId="49D4BD0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8CF4B0D"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537EFDA0" w14:textId="306137EA" w:rsidR="00C7189F" w:rsidRPr="009B0769" w:rsidRDefault="003021E2"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9B0769">
                    <w:rPr>
                      <w:sz w:val="22"/>
                      <w:szCs w:val="22"/>
                    </w:rPr>
                    <w:t>€6.5 Million</w:t>
                  </w:r>
                </w:p>
              </w:tc>
            </w:tr>
            <w:tr w:rsidR="001C3A95" w:rsidRPr="00CA3AF8" w14:paraId="51D734A1"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1650147" w14:textId="77777777" w:rsidR="001C3A95" w:rsidRPr="009B0769" w:rsidRDefault="001C3A95" w:rsidP="00684357">
                  <w:pPr>
                    <w:spacing w:after="0"/>
                    <w:rPr>
                      <w:sz w:val="22"/>
                      <w:szCs w:val="22"/>
                    </w:rPr>
                  </w:pPr>
                  <w:r w:rsidRPr="009B0769">
                    <w:rPr>
                      <w:sz w:val="22"/>
                      <w:szCs w:val="22"/>
                    </w:rPr>
                    <w:t>Product Liability</w:t>
                  </w:r>
                </w:p>
              </w:tc>
              <w:tc>
                <w:tcPr>
                  <w:tcW w:w="2500" w:type="pct"/>
                  <w:vAlign w:val="center"/>
                </w:tcPr>
                <w:p w14:paraId="1AEEAFB3" w14:textId="483CFB1B" w:rsidR="001C3A95" w:rsidRPr="009B0769" w:rsidRDefault="009B0769"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9B0769">
                    <w:rPr>
                      <w:sz w:val="22"/>
                      <w:szCs w:val="22"/>
                    </w:rPr>
                    <w:t>Not Required</w:t>
                  </w:r>
                </w:p>
              </w:tc>
            </w:tr>
            <w:tr w:rsidR="00C7189F" w:rsidRPr="00CA3AF8" w14:paraId="55C0FACD" w14:textId="77777777" w:rsidTr="00567EF6">
              <w:trPr>
                <w:trHeight w:val="510"/>
              </w:trPr>
              <w:tc>
                <w:tcPr>
                  <w:cnfStyle w:val="001000000000" w:firstRow="0" w:lastRow="0" w:firstColumn="1" w:lastColumn="0" w:oddVBand="0" w:evenVBand="0" w:oddHBand="0" w:evenHBand="0" w:firstRowFirstColumn="0" w:firstRowLastColumn="0" w:lastRowFirstColumn="0" w:lastRowLastColumn="0"/>
                  <w:tcW w:w="2500" w:type="pct"/>
                  <w:shd w:val="clear" w:color="auto" w:fill="auto"/>
                  <w:vAlign w:val="center"/>
                </w:tcPr>
                <w:p w14:paraId="480AD838" w14:textId="77777777" w:rsidR="00C7189F" w:rsidRPr="009B0769" w:rsidRDefault="00C7189F" w:rsidP="00CA3AF8">
                  <w:pPr>
                    <w:spacing w:after="0"/>
                    <w:rPr>
                      <w:sz w:val="22"/>
                      <w:szCs w:val="22"/>
                    </w:rPr>
                  </w:pPr>
                  <w:r w:rsidRPr="009B0769">
                    <w:rPr>
                      <w:sz w:val="22"/>
                      <w:szCs w:val="22"/>
                    </w:rPr>
                    <w:t>Professional Indemnity</w:t>
                  </w:r>
                </w:p>
              </w:tc>
              <w:tc>
                <w:tcPr>
                  <w:tcW w:w="2500" w:type="pct"/>
                  <w:vAlign w:val="center"/>
                </w:tcPr>
                <w:p w14:paraId="6315C8B0" w14:textId="39A7CFFC" w:rsidR="00C7189F" w:rsidRPr="009B0769" w:rsidRDefault="009B0769"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9B0769">
                    <w:rPr>
                      <w:sz w:val="22"/>
                      <w:szCs w:val="22"/>
                    </w:rPr>
                    <w:t>€1 Million</w:t>
                  </w:r>
                </w:p>
              </w:tc>
            </w:tr>
            <w:tr w:rsidR="00C7189F" w:rsidRPr="00CA3AF8" w14:paraId="6BEAC035"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76275C5" w14:textId="3611908D" w:rsidR="00C7189F" w:rsidRPr="00567EF6" w:rsidRDefault="003021E2" w:rsidP="00CA3AF8">
                  <w:pPr>
                    <w:spacing w:after="0"/>
                    <w:rPr>
                      <w:sz w:val="22"/>
                      <w:szCs w:val="22"/>
                    </w:rPr>
                  </w:pPr>
                  <w:r w:rsidRPr="00567EF6">
                    <w:rPr>
                      <w:sz w:val="22"/>
                      <w:szCs w:val="22"/>
                    </w:rPr>
                    <w:t>Cyber Insurance</w:t>
                  </w:r>
                </w:p>
              </w:tc>
              <w:tc>
                <w:tcPr>
                  <w:tcW w:w="2500" w:type="pct"/>
                  <w:vAlign w:val="center"/>
                </w:tcPr>
                <w:p w14:paraId="474CE49A" w14:textId="4E895469" w:rsidR="00C7189F" w:rsidRPr="009B0769" w:rsidRDefault="003021E2"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9B0769">
                    <w:rPr>
                      <w:sz w:val="22"/>
                      <w:szCs w:val="22"/>
                    </w:rPr>
                    <w:t>€1 Million</w:t>
                  </w:r>
                </w:p>
              </w:tc>
            </w:tr>
          </w:tbl>
          <w:p w14:paraId="27DCB069" w14:textId="77777777" w:rsidR="003C0FB1" w:rsidRPr="00CA3AF8" w:rsidRDefault="003C0FB1" w:rsidP="00CA3AF8">
            <w:pPr>
              <w:jc w:val="both"/>
              <w:rPr>
                <w:szCs w:val="22"/>
              </w:rPr>
            </w:pPr>
          </w:p>
        </w:tc>
      </w:tr>
      <w:tr w:rsidR="003C0FB1" w:rsidRPr="00CB5B77" w14:paraId="7E87CB40" w14:textId="77777777" w:rsidTr="00C32309">
        <w:tc>
          <w:tcPr>
            <w:tcW w:w="417" w:type="pct"/>
          </w:tcPr>
          <w:p w14:paraId="38935824" w14:textId="77777777" w:rsidR="003C0FB1" w:rsidRDefault="003C0FB1" w:rsidP="00810B05">
            <w:pPr>
              <w:spacing w:before="120"/>
              <w:jc w:val="both"/>
              <w:rPr>
                <w:color w:val="0000FF"/>
              </w:rPr>
            </w:pPr>
            <w:r w:rsidRPr="000E5DB7">
              <w:rPr>
                <w:color w:val="0000FF"/>
              </w:rPr>
              <w:t>2.21.2</w:t>
            </w:r>
          </w:p>
        </w:tc>
        <w:tc>
          <w:tcPr>
            <w:tcW w:w="4583" w:type="pct"/>
            <w:gridSpan w:val="2"/>
          </w:tcPr>
          <w:p w14:paraId="07A921F1"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w:t>
            </w:r>
            <w:proofErr w:type="spellStart"/>
            <w:r w:rsidR="00684357">
              <w:t>i</w:t>
            </w:r>
            <w:proofErr w:type="spellEnd"/>
            <w:r w:rsidR="00684357">
              <w:t xml:space="preserve">)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 xml:space="preserve">(ii)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w:t>
            </w:r>
            <w:r w:rsidR="00904FCA" w:rsidRPr="00904FCA">
              <w:rPr>
                <w:szCs w:val="22"/>
              </w:rPr>
              <w:lastRenderedPageBreak/>
              <w:t>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18A021C" w14:textId="77777777" w:rsidTr="00C32309">
        <w:tc>
          <w:tcPr>
            <w:tcW w:w="417" w:type="pct"/>
          </w:tcPr>
          <w:p w14:paraId="3A8D5900" w14:textId="77777777" w:rsidR="003C0FB1" w:rsidRDefault="003C0FB1" w:rsidP="00503F93">
            <w:pPr>
              <w:jc w:val="both"/>
              <w:rPr>
                <w:color w:val="0000FF"/>
              </w:rPr>
            </w:pPr>
            <w:r w:rsidRPr="000E5DB7">
              <w:rPr>
                <w:color w:val="0000FF"/>
              </w:rPr>
              <w:lastRenderedPageBreak/>
              <w:t>2.21.3</w:t>
            </w:r>
          </w:p>
        </w:tc>
        <w:tc>
          <w:tcPr>
            <w:tcW w:w="4583" w:type="pct"/>
            <w:gridSpan w:val="2"/>
          </w:tcPr>
          <w:p w14:paraId="5B9C2D7D"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35504179" w14:textId="77777777" w:rsidTr="00C32309">
        <w:tc>
          <w:tcPr>
            <w:tcW w:w="417" w:type="pct"/>
          </w:tcPr>
          <w:p w14:paraId="767F9CA6" w14:textId="77777777" w:rsidR="003C0FB1" w:rsidRDefault="003C0FB1" w:rsidP="00503F93">
            <w:pPr>
              <w:jc w:val="both"/>
              <w:rPr>
                <w:color w:val="0000FF"/>
              </w:rPr>
            </w:pPr>
          </w:p>
        </w:tc>
        <w:tc>
          <w:tcPr>
            <w:tcW w:w="436" w:type="pct"/>
          </w:tcPr>
          <w:p w14:paraId="18A97A27" w14:textId="77777777" w:rsidR="003C0FB1" w:rsidRPr="00810B05" w:rsidRDefault="003C0FB1" w:rsidP="008F5874">
            <w:pPr>
              <w:jc w:val="both"/>
              <w:rPr>
                <w:color w:val="0000FF"/>
              </w:rPr>
            </w:pPr>
            <w:r w:rsidRPr="00810B05">
              <w:rPr>
                <w:color w:val="0000FF"/>
              </w:rPr>
              <w:t>(a)</w:t>
            </w:r>
          </w:p>
        </w:tc>
        <w:tc>
          <w:tcPr>
            <w:tcW w:w="4148" w:type="pct"/>
          </w:tcPr>
          <w:p w14:paraId="38BFE8BC" w14:textId="77777777" w:rsidR="003C0FB1" w:rsidRDefault="003C0FB1" w:rsidP="008F5874">
            <w:pPr>
              <w:jc w:val="both"/>
            </w:pPr>
            <w:r w:rsidRPr="000E5DB7">
              <w:t>immediately advise the Contracting Authority of any material change to its insured status;</w:t>
            </w:r>
          </w:p>
        </w:tc>
      </w:tr>
      <w:tr w:rsidR="003C0FB1" w:rsidRPr="00CB5B77" w14:paraId="340600EA" w14:textId="77777777" w:rsidTr="00C32309">
        <w:tc>
          <w:tcPr>
            <w:tcW w:w="417" w:type="pct"/>
          </w:tcPr>
          <w:p w14:paraId="62EC9C3E" w14:textId="77777777" w:rsidR="003C0FB1" w:rsidRDefault="003C0FB1" w:rsidP="00503F93">
            <w:pPr>
              <w:jc w:val="both"/>
              <w:rPr>
                <w:color w:val="0000FF"/>
              </w:rPr>
            </w:pPr>
          </w:p>
        </w:tc>
        <w:tc>
          <w:tcPr>
            <w:tcW w:w="436" w:type="pct"/>
          </w:tcPr>
          <w:p w14:paraId="2A32D5D5" w14:textId="77777777" w:rsidR="003C0FB1" w:rsidRPr="00810B05" w:rsidRDefault="003C0FB1" w:rsidP="008F5874">
            <w:pPr>
              <w:jc w:val="both"/>
              <w:rPr>
                <w:color w:val="0000FF"/>
              </w:rPr>
            </w:pPr>
            <w:r w:rsidRPr="00810B05">
              <w:rPr>
                <w:color w:val="0000FF"/>
              </w:rPr>
              <w:t>(b)</w:t>
            </w:r>
          </w:p>
        </w:tc>
        <w:tc>
          <w:tcPr>
            <w:tcW w:w="4148" w:type="pct"/>
          </w:tcPr>
          <w:p w14:paraId="7B422803" w14:textId="77777777" w:rsidR="003C0FB1" w:rsidRDefault="003C0FB1" w:rsidP="008F5874">
            <w:pPr>
              <w:jc w:val="both"/>
            </w:pPr>
            <w:r w:rsidRPr="000E5DB7">
              <w:t>produce proof of current premiums paid upon request;</w:t>
            </w:r>
          </w:p>
        </w:tc>
      </w:tr>
      <w:tr w:rsidR="003C0FB1" w:rsidRPr="00CB5B77" w14:paraId="0FE95D03" w14:textId="77777777" w:rsidTr="00C32309">
        <w:tc>
          <w:tcPr>
            <w:tcW w:w="417" w:type="pct"/>
          </w:tcPr>
          <w:p w14:paraId="655DD45E" w14:textId="77777777" w:rsidR="003C0FB1" w:rsidRDefault="003C0FB1" w:rsidP="00503F93">
            <w:pPr>
              <w:jc w:val="both"/>
              <w:rPr>
                <w:color w:val="0000FF"/>
              </w:rPr>
            </w:pPr>
          </w:p>
        </w:tc>
        <w:tc>
          <w:tcPr>
            <w:tcW w:w="436" w:type="pct"/>
          </w:tcPr>
          <w:p w14:paraId="5BA8FF4D" w14:textId="77777777" w:rsidR="003C0FB1" w:rsidRPr="00810B05" w:rsidRDefault="003C0FB1" w:rsidP="008F5874">
            <w:pPr>
              <w:jc w:val="both"/>
              <w:rPr>
                <w:color w:val="0000FF"/>
              </w:rPr>
            </w:pPr>
            <w:r w:rsidRPr="00810B05">
              <w:rPr>
                <w:color w:val="0000FF"/>
              </w:rPr>
              <w:t>(c)</w:t>
            </w:r>
          </w:p>
        </w:tc>
        <w:tc>
          <w:tcPr>
            <w:tcW w:w="4148" w:type="pct"/>
          </w:tcPr>
          <w:p w14:paraId="7D570F0D" w14:textId="77777777" w:rsidR="003C0FB1" w:rsidRDefault="003C0FB1" w:rsidP="008F5874">
            <w:pPr>
              <w:jc w:val="both"/>
            </w:pPr>
            <w:r w:rsidRPr="000E5DB7">
              <w:t>produce valid certificates of insurance upon request.</w:t>
            </w:r>
          </w:p>
        </w:tc>
      </w:tr>
    </w:tbl>
    <w:p w14:paraId="06A1F62A"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E6D53F8"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4BD6438C" w14:textId="77777777" w:rsidTr="00503F93">
        <w:tc>
          <w:tcPr>
            <w:tcW w:w="1349" w:type="dxa"/>
            <w:gridSpan w:val="2"/>
          </w:tcPr>
          <w:p w14:paraId="133B191A" w14:textId="77777777" w:rsidR="003C0FB1" w:rsidRDefault="003C0FB1" w:rsidP="00503F93">
            <w:pPr>
              <w:jc w:val="both"/>
              <w:rPr>
                <w:color w:val="0000FF"/>
                <w:szCs w:val="22"/>
              </w:rPr>
            </w:pPr>
            <w:r>
              <w:rPr>
                <w:color w:val="0000FF"/>
                <w:szCs w:val="22"/>
              </w:rPr>
              <w:t>3.1</w:t>
            </w:r>
          </w:p>
        </w:tc>
        <w:tc>
          <w:tcPr>
            <w:tcW w:w="7938" w:type="dxa"/>
          </w:tcPr>
          <w:p w14:paraId="5D3EC346" w14:textId="3DA635DA" w:rsidR="003C0FB1" w:rsidRPr="00830A49" w:rsidRDefault="003C0FB1" w:rsidP="008F5874">
            <w:pPr>
              <w:jc w:val="both"/>
              <w:rPr>
                <w:szCs w:val="22"/>
              </w:rPr>
            </w:pPr>
            <w:r w:rsidRPr="00830A49">
              <w:rPr>
                <w:szCs w:val="22"/>
              </w:rPr>
              <w:t xml:space="preserve">Only those Tenderers who </w:t>
            </w:r>
            <w:r w:rsidR="00DF0A4A" w:rsidRPr="00830A49">
              <w:rPr>
                <w:szCs w:val="22"/>
              </w:rPr>
              <w:t>have: -</w:t>
            </w:r>
          </w:p>
        </w:tc>
      </w:tr>
      <w:tr w:rsidR="003C0FB1" w:rsidRPr="00830A49" w14:paraId="745FA4B1" w14:textId="77777777" w:rsidTr="00503F93">
        <w:tc>
          <w:tcPr>
            <w:tcW w:w="671" w:type="dxa"/>
          </w:tcPr>
          <w:p w14:paraId="75EA3A02" w14:textId="77777777" w:rsidR="003C0FB1" w:rsidRPr="00830A49" w:rsidRDefault="003C0FB1" w:rsidP="00503F93">
            <w:pPr>
              <w:jc w:val="both"/>
              <w:rPr>
                <w:color w:val="0000FF"/>
                <w:szCs w:val="22"/>
              </w:rPr>
            </w:pPr>
          </w:p>
        </w:tc>
        <w:tc>
          <w:tcPr>
            <w:tcW w:w="678" w:type="dxa"/>
          </w:tcPr>
          <w:p w14:paraId="35C04B00" w14:textId="77777777" w:rsidR="003C0FB1" w:rsidRPr="00830A49" w:rsidRDefault="003C0FB1" w:rsidP="00503F93">
            <w:pPr>
              <w:jc w:val="both"/>
              <w:rPr>
                <w:color w:val="0000FF"/>
                <w:szCs w:val="22"/>
              </w:rPr>
            </w:pPr>
            <w:r>
              <w:rPr>
                <w:color w:val="0000FF"/>
                <w:szCs w:val="22"/>
              </w:rPr>
              <w:t>(a)</w:t>
            </w:r>
          </w:p>
        </w:tc>
        <w:tc>
          <w:tcPr>
            <w:tcW w:w="7938" w:type="dxa"/>
          </w:tcPr>
          <w:p w14:paraId="2D0A049C"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6007062C" w14:textId="77777777" w:rsidTr="008F5874">
        <w:trPr>
          <w:trHeight w:val="2608"/>
        </w:trPr>
        <w:tc>
          <w:tcPr>
            <w:tcW w:w="671" w:type="dxa"/>
          </w:tcPr>
          <w:p w14:paraId="143E1A35" w14:textId="77777777" w:rsidR="003C0FB1" w:rsidRPr="00830A49" w:rsidRDefault="003C0FB1" w:rsidP="00503F93">
            <w:pPr>
              <w:jc w:val="both"/>
              <w:rPr>
                <w:color w:val="0000FF"/>
                <w:szCs w:val="22"/>
              </w:rPr>
            </w:pPr>
          </w:p>
        </w:tc>
        <w:tc>
          <w:tcPr>
            <w:tcW w:w="678" w:type="dxa"/>
          </w:tcPr>
          <w:p w14:paraId="2D801921" w14:textId="77777777" w:rsidR="003C0FB1" w:rsidRPr="00830A49" w:rsidRDefault="003C0FB1" w:rsidP="00503F93">
            <w:pPr>
              <w:jc w:val="both"/>
              <w:rPr>
                <w:color w:val="0000FF"/>
                <w:szCs w:val="22"/>
              </w:rPr>
            </w:pPr>
            <w:r>
              <w:rPr>
                <w:color w:val="0000FF"/>
                <w:szCs w:val="22"/>
              </w:rPr>
              <w:t>(b)</w:t>
            </w:r>
          </w:p>
        </w:tc>
        <w:tc>
          <w:tcPr>
            <w:tcW w:w="7938" w:type="dxa"/>
          </w:tcPr>
          <w:p w14:paraId="2650D178" w14:textId="77777777" w:rsidR="003C0FB1" w:rsidRDefault="003C0FB1" w:rsidP="008F5874">
            <w:pPr>
              <w:spacing w:after="0"/>
              <w:jc w:val="both"/>
            </w:pPr>
            <w:r w:rsidRPr="00507FE4">
              <w:t xml:space="preserve">Declared by way </w:t>
            </w:r>
            <w:r w:rsidRPr="00117E35">
              <w:t xml:space="preserve">of </w:t>
            </w:r>
            <w:proofErr w:type="spellStart"/>
            <w:r w:rsidR="00B66734">
              <w:t>e</w:t>
            </w:r>
            <w:r w:rsidRPr="00117E35">
              <w:t>ESPD</w:t>
            </w:r>
            <w:proofErr w:type="spellEnd"/>
            <w:r w:rsidRPr="00117E35">
              <w:t xml:space="preserve"> that</w:t>
            </w:r>
            <w:r>
              <w:t xml:space="preserve"> either:</w:t>
            </w:r>
          </w:p>
          <w:p w14:paraId="0580B134" w14:textId="77777777" w:rsidR="003C0FB1" w:rsidRDefault="003C0FB1" w:rsidP="0003041E">
            <w:pPr>
              <w:pStyle w:val="ListParagraph"/>
              <w:numPr>
                <w:ilvl w:val="0"/>
                <w:numId w:val="8"/>
              </w:numPr>
              <w:spacing w:after="0"/>
              <w:jc w:val="both"/>
              <w:rPr>
                <w:szCs w:val="22"/>
              </w:rPr>
            </w:pPr>
            <w:r w:rsidRPr="00960030">
              <w:t>no mandatory grounds for exclusion of the Tenderer pursuant to Regulation 57 of the Regulations apply to them,</w:t>
            </w:r>
            <w:r>
              <w:t xml:space="preserve"> or</w:t>
            </w:r>
          </w:p>
          <w:p w14:paraId="351ACBBE" w14:textId="77777777" w:rsidR="003C0FB1" w:rsidRPr="008F5874" w:rsidRDefault="003C0FB1" w:rsidP="0003041E">
            <w:pPr>
              <w:pStyle w:val="ListParagraph"/>
              <w:numPr>
                <w:ilvl w:val="0"/>
                <w:numId w:val="8"/>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7A68474C" w14:textId="77777777" w:rsidTr="00503F93">
        <w:tc>
          <w:tcPr>
            <w:tcW w:w="671" w:type="dxa"/>
          </w:tcPr>
          <w:p w14:paraId="0884B123" w14:textId="77777777" w:rsidR="003C0FB1" w:rsidRPr="00830A49" w:rsidRDefault="003C0FB1" w:rsidP="00503F93">
            <w:pPr>
              <w:jc w:val="both"/>
              <w:rPr>
                <w:color w:val="0000FF"/>
                <w:szCs w:val="22"/>
              </w:rPr>
            </w:pPr>
          </w:p>
        </w:tc>
        <w:tc>
          <w:tcPr>
            <w:tcW w:w="678" w:type="dxa"/>
          </w:tcPr>
          <w:p w14:paraId="658C3573" w14:textId="77777777" w:rsidR="003C0FB1" w:rsidRPr="00830A49" w:rsidRDefault="003C0FB1" w:rsidP="00503F93">
            <w:pPr>
              <w:jc w:val="both"/>
              <w:rPr>
                <w:color w:val="0000FF"/>
                <w:szCs w:val="22"/>
              </w:rPr>
            </w:pPr>
            <w:r>
              <w:rPr>
                <w:color w:val="0000FF"/>
                <w:szCs w:val="22"/>
              </w:rPr>
              <w:t>(c)</w:t>
            </w:r>
          </w:p>
        </w:tc>
        <w:tc>
          <w:tcPr>
            <w:tcW w:w="7938" w:type="dxa"/>
          </w:tcPr>
          <w:p w14:paraId="4EEB5D49" w14:textId="5E7C4871" w:rsidR="00C3103B" w:rsidRDefault="00C3103B" w:rsidP="008F5874">
            <w:r w:rsidRPr="003215FF">
              <w:t xml:space="preserve">Declared by way of </w:t>
            </w:r>
            <w:proofErr w:type="spellStart"/>
            <w:r w:rsidR="00B66734">
              <w:t>e</w:t>
            </w:r>
            <w:r w:rsidRPr="003215FF">
              <w:t>ESPD</w:t>
            </w:r>
            <w:proofErr w:type="spellEnd"/>
            <w:r w:rsidRPr="003215FF">
              <w:t xml:space="preserve"> that they satisfy the selection criteria for</w:t>
            </w:r>
            <w:r>
              <w:t xml:space="preserve"> </w:t>
            </w:r>
            <w:r w:rsidRPr="003215FF">
              <w:t>this Competition as set out in part 3.2 below (the “Selection Criteria”)</w:t>
            </w:r>
            <w:r>
              <w:t>,</w:t>
            </w:r>
          </w:p>
          <w:p w14:paraId="36669190" w14:textId="77777777" w:rsidR="003C0FB1" w:rsidRDefault="003C0FB1" w:rsidP="008F5874">
            <w:pPr>
              <w:jc w:val="both"/>
              <w:rPr>
                <w:szCs w:val="22"/>
              </w:rPr>
            </w:pPr>
            <w:r w:rsidRPr="003215FF">
              <w:rPr>
                <w:szCs w:val="22"/>
              </w:rPr>
              <w:t>will be evaluated in accordance with the Award Criteria at part 3.3 below.</w:t>
            </w:r>
          </w:p>
          <w:p w14:paraId="17EB053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2E333EBC"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7EFA7787" w14:textId="77777777" w:rsidR="00D74111" w:rsidRDefault="00D74111" w:rsidP="0003041E">
            <w:pPr>
              <w:pStyle w:val="ListParagraph"/>
              <w:numPr>
                <w:ilvl w:val="0"/>
                <w:numId w:val="17"/>
              </w:numPr>
              <w:jc w:val="both"/>
            </w:pPr>
            <w:r>
              <w:t xml:space="preserve">completes and submits a separate </w:t>
            </w:r>
            <w:proofErr w:type="spellStart"/>
            <w:r>
              <w:t>eESPD</w:t>
            </w:r>
            <w:proofErr w:type="spellEnd"/>
            <w:r>
              <w:t xml:space="preserve"> in respect of each such entity, and </w:t>
            </w:r>
          </w:p>
          <w:p w14:paraId="69C86FF3" w14:textId="77777777" w:rsidR="00D74111" w:rsidRDefault="00D74111" w:rsidP="0003041E">
            <w:pPr>
              <w:pStyle w:val="ListParagraph"/>
              <w:numPr>
                <w:ilvl w:val="0"/>
                <w:numId w:val="17"/>
              </w:numPr>
              <w:jc w:val="both"/>
            </w:pPr>
            <w:r>
              <w:t xml:space="preserve">when requested by the Contracting Authority, submit proof, to the satisfaction of the Contracting Authority, that each such entity will place the necessary resources at the disposal of the Tenderer. </w:t>
            </w:r>
          </w:p>
          <w:p w14:paraId="497BAB7F" w14:textId="177B72F3"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Pr>
                <w:szCs w:val="22"/>
              </w:rPr>
              <w:t>Where a Tenderer (Prime Contractor) intends to subcontract any share of any Contract to a Subcontractor, but is not relying on the capacity of such Subcontractor for the purposes of fulfilling any of the Selection Criteria in part 3.2 below, it must ensure that each such Subcontractor submits a separate eESPD in respect of such Subcontractor completing those sections of the eESPD which are specified in section 2.D of the eESPD for this Competition.</w:t>
            </w:r>
            <w:r>
              <w:rPr>
                <w:i/>
                <w:iCs/>
                <w:color w:val="FF0000"/>
              </w:rPr>
              <w:fldChar w:fldCharType="end"/>
            </w:r>
          </w:p>
          <w:p w14:paraId="286F0865"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46A1DBB0"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4A75D657" w14:textId="77777777"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25AC948F" w14:textId="2F0C2BD8" w:rsidR="003C0FB1" w:rsidRPr="003215FF" w:rsidRDefault="003C0FB1" w:rsidP="0003041E">
            <w:pPr>
              <w:pStyle w:val="western"/>
              <w:numPr>
                <w:ilvl w:val="0"/>
                <w:numId w:val="7"/>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lastRenderedPageBreak/>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52B78BF8" w14:textId="0245F691" w:rsidR="00FB7237" w:rsidRDefault="003C0FB1" w:rsidP="0003041E">
            <w:pPr>
              <w:pStyle w:val="western"/>
              <w:numPr>
                <w:ilvl w:val="0"/>
                <w:numId w:val="7"/>
              </w:numPr>
              <w:suppressAutoHyphens w:val="0"/>
              <w:spacing w:before="0"/>
              <w:rPr>
                <w:rFonts w:ascii="Calibri" w:eastAsia="Times New Roman" w:hAnsi="Calibri"/>
                <w:szCs w:val="22"/>
                <w:lang w:eastAsia="en-US"/>
              </w:rPr>
            </w:pPr>
            <w:r>
              <w:rPr>
                <w:rFonts w:ascii="Calibri" w:eastAsia="Times New Roman" w:hAnsi="Calibri"/>
                <w:szCs w:val="22"/>
                <w:lang w:eastAsia="en-US"/>
              </w:rPr>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60AA6E3A" w14:textId="4A5FA7DC" w:rsidR="00FB7237" w:rsidRDefault="00FB7237" w:rsidP="0003041E">
            <w:pPr>
              <w:pStyle w:val="western"/>
              <w:numPr>
                <w:ilvl w:val="0"/>
                <w:numId w:val="7"/>
              </w:numPr>
              <w:suppressAutoHyphens w:val="0"/>
              <w:spacing w:before="0"/>
              <w:rPr>
                <w:rFonts w:ascii="Calibri" w:eastAsia="Times New Roman" w:hAnsi="Calibri"/>
                <w:szCs w:val="22"/>
                <w:lang w:eastAsia="en-US"/>
              </w:rPr>
            </w:pPr>
            <w:r w:rsidRPr="0035177C">
              <w:rPr>
                <w:rFonts w:ascii="Calibri" w:eastAsia="Times New Roman" w:hAnsi="Calibri"/>
                <w:szCs w:val="22"/>
                <w:lang w:eastAsia="en-US"/>
              </w:rPr>
              <w:t xml:space="preserve">information concerning the Tenderer, and any proposed subcontractors, for the purposes of Regulation (EU) No 833/2014 (as amended by EU Regulation 2022/576 or any subsequent amendments to same) including, </w:t>
            </w:r>
            <w:r>
              <w:rPr>
                <w:rFonts w:ascii="Calibri" w:eastAsia="Times New Roman" w:hAnsi="Calibri"/>
                <w:szCs w:val="22"/>
                <w:lang w:eastAsia="en-US"/>
              </w:rPr>
              <w:t xml:space="preserve">but not limited to, </w:t>
            </w:r>
            <w:r w:rsidRPr="0035177C">
              <w:rPr>
                <w:rFonts w:ascii="Calibri" w:eastAsia="Times New Roman" w:hAnsi="Calibri"/>
                <w:szCs w:val="22"/>
                <w:lang w:eastAsia="en-US"/>
              </w:rPr>
              <w:t>in respect of natural persons, copies of identity documents and, in respect of legal persons, a certificate or extract from the commercial register or other competent authority of the country in which the legal person is establ</w:t>
            </w:r>
            <w:r>
              <w:rPr>
                <w:rFonts w:ascii="Calibri" w:eastAsia="Times New Roman" w:hAnsi="Calibri"/>
                <w:szCs w:val="22"/>
                <w:lang w:eastAsia="en-US"/>
              </w:rPr>
              <w:t xml:space="preserve">ished; and </w:t>
            </w:r>
          </w:p>
          <w:p w14:paraId="05537FA4" w14:textId="77777777" w:rsidR="00FB7237" w:rsidRPr="00351A32" w:rsidRDefault="00FB7237" w:rsidP="0003041E">
            <w:pPr>
              <w:pStyle w:val="western"/>
              <w:numPr>
                <w:ilvl w:val="0"/>
                <w:numId w:val="7"/>
              </w:numPr>
              <w:suppressAutoHyphens w:val="0"/>
              <w:spacing w:before="0"/>
              <w:rPr>
                <w:rFonts w:ascii="Calibri" w:eastAsia="Times New Roman" w:hAnsi="Calibri"/>
                <w:szCs w:val="22"/>
                <w:lang w:eastAsia="en-US"/>
              </w:rPr>
            </w:pPr>
            <w:r w:rsidRPr="00351A32">
              <w:rPr>
                <w:rFonts w:ascii="Calibri" w:eastAsia="Times New Roman" w:hAnsi="Calibri"/>
                <w:szCs w:val="22"/>
                <w:lang w:eastAsia="en-US"/>
              </w:rPr>
              <w:t xml:space="preserve">information concerning </w:t>
            </w:r>
            <w:r>
              <w:rPr>
                <w:rFonts w:ascii="Calibri" w:eastAsia="Times New Roman" w:hAnsi="Calibri"/>
                <w:szCs w:val="22"/>
                <w:lang w:eastAsia="en-US"/>
              </w:rPr>
              <w:t xml:space="preserve">the </w:t>
            </w:r>
            <w:r w:rsidRPr="00351A32">
              <w:rPr>
                <w:rFonts w:ascii="Calibri" w:eastAsia="Times New Roman" w:hAnsi="Calibri"/>
                <w:szCs w:val="22"/>
                <w:lang w:eastAsia="en-US"/>
              </w:rPr>
              <w:t xml:space="preserve">origin of goods, if any, </w:t>
            </w:r>
            <w:r>
              <w:rPr>
                <w:rFonts w:ascii="Calibri" w:eastAsia="Times New Roman" w:hAnsi="Calibri"/>
                <w:szCs w:val="22"/>
                <w:lang w:eastAsia="en-US"/>
              </w:rPr>
              <w:t>for the purposes of assessing compliance with</w:t>
            </w:r>
            <w:r w:rsidRPr="00351A32">
              <w:rPr>
                <w:rFonts w:ascii="Calibri" w:eastAsia="Times New Roman" w:hAnsi="Calibri"/>
                <w:szCs w:val="22"/>
                <w:lang w:eastAsia="en-US"/>
              </w:rPr>
              <w:t xml:space="preserve"> Regulation (EU) No 833/2014 (as amended by EU Regulation 2022/576 or any subsequent amendments to same).          </w:t>
            </w:r>
          </w:p>
          <w:p w14:paraId="68CBFA54" w14:textId="77777777" w:rsidR="003C0FB1" w:rsidRPr="003215FF" w:rsidRDefault="003C0FB1" w:rsidP="00FB7237">
            <w:pPr>
              <w:pStyle w:val="western"/>
              <w:suppressAutoHyphens w:val="0"/>
              <w:spacing w:before="0"/>
              <w:ind w:left="1080"/>
              <w:rPr>
                <w:rFonts w:ascii="Calibri" w:eastAsia="Times New Roman" w:hAnsi="Calibri"/>
                <w:szCs w:val="22"/>
                <w:lang w:eastAsia="en-US"/>
              </w:rPr>
            </w:pPr>
          </w:p>
          <w:p w14:paraId="4C159965" w14:textId="682F3CAE" w:rsidR="00FB7237" w:rsidRPr="003215FF" w:rsidRDefault="00FB7237" w:rsidP="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w:t>
            </w:r>
            <w:proofErr w:type="spellStart"/>
            <w:r w:rsidRPr="003215FF">
              <w:rPr>
                <w:rFonts w:ascii="Calibri" w:eastAsia="Times New Roman" w:hAnsi="Calibri"/>
                <w:szCs w:val="22"/>
                <w:lang w:eastAsia="en-US"/>
              </w:rPr>
              <w:t>i</w:t>
            </w:r>
            <w:proofErr w:type="spellEnd"/>
            <w:r w:rsidRPr="003215FF">
              <w:rPr>
                <w:rFonts w:ascii="Calibri" w:eastAsia="Times New Roman" w:hAnsi="Calibri"/>
                <w:szCs w:val="22"/>
                <w:lang w:eastAsia="en-US"/>
              </w:rPr>
              <w:t>) its fulfilment of the Selection Criteria (or any one of them) in accordance with this RFT and (ii) the absence of Exclusion Grounds, or its reliability despite the existence of a relevant Exclusion Ground</w:t>
            </w:r>
            <w:r w:rsidRPr="0035177C">
              <w:rPr>
                <w:rFonts w:ascii="Calibri" w:eastAsia="Times New Roman" w:hAnsi="Calibri"/>
                <w:szCs w:val="22"/>
                <w:lang w:eastAsia="en-US"/>
              </w:rPr>
              <w:t xml:space="preserve"> and (iii) that it does not</w:t>
            </w:r>
            <w:r>
              <w:rPr>
                <w:rFonts w:ascii="Calibri" w:eastAsia="Times New Roman" w:hAnsi="Calibri"/>
                <w:szCs w:val="22"/>
                <w:lang w:eastAsia="en-US"/>
              </w:rPr>
              <w:t xml:space="preserve"> </w:t>
            </w:r>
            <w:r w:rsidRPr="0035177C">
              <w:rPr>
                <w:rFonts w:ascii="Calibri" w:eastAsia="Times New Roman" w:hAnsi="Calibri"/>
                <w:szCs w:val="22"/>
                <w:lang w:eastAsia="en-US"/>
              </w:rPr>
              <w:t>come within the category of prohibited economic operators identified in Regulatio</w:t>
            </w:r>
            <w:r w:rsidRPr="00486E4F">
              <w:rPr>
                <w:rFonts w:ascii="Calibri" w:eastAsia="Times New Roman" w:hAnsi="Calibri"/>
                <w:szCs w:val="22"/>
                <w:lang w:eastAsia="en-US"/>
              </w:rPr>
              <w:t>n (EU) No 833/2014 of 31 July 2014 (as amended by EU Reg</w:t>
            </w:r>
            <w:r w:rsidRPr="0035177C">
              <w:rPr>
                <w:rFonts w:ascii="Calibri" w:eastAsia="Times New Roman" w:hAnsi="Calibri"/>
                <w:szCs w:val="22"/>
                <w:lang w:eastAsia="en-US"/>
              </w:rPr>
              <w:t xml:space="preserve">ulation 2022/576) </w:t>
            </w:r>
            <w:r>
              <w:rPr>
                <w:rFonts w:ascii="Calibri" w:eastAsia="Times New Roman" w:hAnsi="Calibri"/>
                <w:szCs w:val="22"/>
                <w:lang w:eastAsia="en-US"/>
              </w:rPr>
              <w:t>and (iv</w:t>
            </w:r>
            <w:r w:rsidRPr="00351A32">
              <w:rPr>
                <w:rFonts w:ascii="Calibri" w:eastAsia="Times New Roman" w:hAnsi="Calibri"/>
                <w:szCs w:val="22"/>
                <w:lang w:eastAsia="en-US"/>
              </w:rPr>
              <w:t>)</w:t>
            </w:r>
            <w:r>
              <w:t xml:space="preserve"> </w:t>
            </w:r>
            <w:r>
              <w:rPr>
                <w:rFonts w:ascii="Calibri" w:eastAsia="Times New Roman" w:hAnsi="Calibri"/>
                <w:szCs w:val="22"/>
                <w:lang w:eastAsia="en-US"/>
              </w:rPr>
              <w:t>that the</w:t>
            </w:r>
            <w:r w:rsidRPr="00351A32">
              <w:rPr>
                <w:rFonts w:ascii="Calibri" w:eastAsia="Times New Roman" w:hAnsi="Calibri"/>
                <w:szCs w:val="22"/>
                <w:lang w:eastAsia="en-US"/>
              </w:rPr>
              <w:t xml:space="preserve"> origin of goods, if any, are not subject to the prohibitions set out in Regulation (EU) No 833/2014 (as amended by EU Regulation 2022/576 or any subsequen</w:t>
            </w:r>
            <w:r>
              <w:rPr>
                <w:rFonts w:ascii="Calibri" w:eastAsia="Times New Roman" w:hAnsi="Calibri"/>
                <w:szCs w:val="22"/>
                <w:lang w:eastAsia="en-US"/>
              </w:rPr>
              <w:t xml:space="preserve">t amendments to same) </w:t>
            </w:r>
            <w:r w:rsidRPr="0035177C">
              <w:rPr>
                <w:rFonts w:ascii="Calibri" w:eastAsia="Times New Roman" w:hAnsi="Calibri"/>
                <w:szCs w:val="22"/>
                <w:lang w:eastAsia="en-US"/>
              </w:rPr>
              <w:t xml:space="preserve">then </w:t>
            </w:r>
            <w:r w:rsidRPr="003215FF">
              <w:rPr>
                <w:rFonts w:ascii="Calibri" w:eastAsia="Times New Roman" w:hAnsi="Calibri"/>
                <w:szCs w:val="22"/>
                <w:lang w:eastAsia="en-US"/>
              </w:rPr>
              <w:t>it shall be excluded from further participation in this Competition.</w:t>
            </w:r>
          </w:p>
          <w:p w14:paraId="225D8FF4" w14:textId="1C040BAC" w:rsidR="003C0FB1" w:rsidRPr="00830A49" w:rsidRDefault="003C0FB1" w:rsidP="008F5874">
            <w:pPr>
              <w:jc w:val="both"/>
              <w:rPr>
                <w:szCs w:val="22"/>
              </w:rPr>
            </w:pPr>
            <w:r w:rsidRPr="003215FF">
              <w:rPr>
                <w:szCs w:val="22"/>
              </w:rPr>
              <w:t>If a Tenderer does not, upon request by the Contracting Authority, provide evidence which is considered by the Contracting Authority as sufficient to demonstrate (</w:t>
            </w:r>
            <w:proofErr w:type="spellStart"/>
            <w:r w:rsidRPr="003215FF">
              <w:rPr>
                <w:szCs w:val="22"/>
              </w:rPr>
              <w:t>i</w:t>
            </w:r>
            <w:proofErr w:type="spellEnd"/>
            <w:r w:rsidRPr="003215FF">
              <w:rPr>
                <w:szCs w:val="22"/>
              </w:rPr>
              <w:t xml:space="preserve">)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w:t>
            </w:r>
            <w:r w:rsidR="00FB7237">
              <w:rPr>
                <w:szCs w:val="22"/>
              </w:rPr>
              <w:t xml:space="preserve"> </w:t>
            </w:r>
            <w:r w:rsidR="00FB7237" w:rsidRPr="00FB7237">
              <w:t>and (iii) that any proposed Subcontractor on whose capacity the Tenderer relies (where the value of that subcontract exceeds 10% of the value of the Services Contract) does not come within the category of prohibited economic operators identified in Regulation (EU) No 833/2014 of 31 July 2014 (as amended by EU Regulation 2022/576) 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0D842FA4"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98EBAD" w14:textId="77777777" w:rsidTr="00192D79">
        <w:trPr>
          <w:trHeight w:val="1041"/>
        </w:trPr>
        <w:tc>
          <w:tcPr>
            <w:tcW w:w="737" w:type="pct"/>
            <w:gridSpan w:val="2"/>
          </w:tcPr>
          <w:p w14:paraId="232451F7" w14:textId="77777777" w:rsidR="00C3103B" w:rsidRPr="00830A49" w:rsidRDefault="00C3103B" w:rsidP="00C3103B">
            <w:pPr>
              <w:jc w:val="both"/>
              <w:rPr>
                <w:color w:val="0000FF"/>
                <w:szCs w:val="22"/>
              </w:rPr>
            </w:pPr>
            <w:r w:rsidRPr="00830A49">
              <w:rPr>
                <w:color w:val="0000FF"/>
                <w:szCs w:val="22"/>
              </w:rPr>
              <w:t>3.2</w:t>
            </w:r>
          </w:p>
        </w:tc>
        <w:tc>
          <w:tcPr>
            <w:tcW w:w="4263" w:type="pct"/>
          </w:tcPr>
          <w:p w14:paraId="43692ABA"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0E18EEDD" w14:textId="77777777" w:rsidTr="00192D79">
        <w:trPr>
          <w:trHeight w:val="1693"/>
        </w:trPr>
        <w:tc>
          <w:tcPr>
            <w:tcW w:w="359" w:type="pct"/>
          </w:tcPr>
          <w:p w14:paraId="699617F9" w14:textId="77777777" w:rsidR="00C3103B" w:rsidRPr="00830A49" w:rsidDel="007E6485" w:rsidRDefault="00C3103B" w:rsidP="00C3103B">
            <w:pPr>
              <w:jc w:val="both"/>
              <w:rPr>
                <w:color w:val="0000FF"/>
                <w:szCs w:val="22"/>
              </w:rPr>
            </w:pPr>
          </w:p>
        </w:tc>
        <w:tc>
          <w:tcPr>
            <w:tcW w:w="378" w:type="pct"/>
          </w:tcPr>
          <w:p w14:paraId="3E229A47" w14:textId="77777777" w:rsidR="00C3103B" w:rsidRPr="00830A49" w:rsidDel="007E6485" w:rsidRDefault="00C3103B" w:rsidP="00C3103B">
            <w:pPr>
              <w:jc w:val="both"/>
              <w:rPr>
                <w:color w:val="0000FF"/>
                <w:szCs w:val="22"/>
              </w:rPr>
            </w:pPr>
            <w:r w:rsidRPr="00830A49">
              <w:rPr>
                <w:color w:val="0000FF"/>
                <w:szCs w:val="22"/>
              </w:rPr>
              <w:t>3.2.A</w:t>
            </w:r>
          </w:p>
        </w:tc>
        <w:tc>
          <w:tcPr>
            <w:tcW w:w="4263" w:type="pct"/>
          </w:tcPr>
          <w:p w14:paraId="50856212" w14:textId="77777777" w:rsidR="00C3103B" w:rsidRPr="00830A49" w:rsidRDefault="00C3103B" w:rsidP="00192D79">
            <w:pPr>
              <w:jc w:val="both"/>
              <w:rPr>
                <w:b/>
                <w:szCs w:val="22"/>
              </w:rPr>
            </w:pPr>
            <w:r w:rsidRPr="00830A49">
              <w:rPr>
                <w:b/>
                <w:szCs w:val="22"/>
              </w:rPr>
              <w:t xml:space="preserve">Economic and Financial Standing </w:t>
            </w:r>
          </w:p>
          <w:p w14:paraId="281022EF" w14:textId="6CDD4EAF" w:rsidR="00C3103B" w:rsidRPr="005D57EC" w:rsidDel="007E6485" w:rsidRDefault="00C3103B" w:rsidP="00192D79">
            <w:pPr>
              <w:jc w:val="both"/>
              <w:rPr>
                <w:szCs w:val="22"/>
              </w:rPr>
            </w:pPr>
            <w:r w:rsidRPr="003215FF">
              <w:rPr>
                <w:szCs w:val="22"/>
              </w:rPr>
              <w:t xml:space="preserve">Tenderers must declare by way of </w:t>
            </w:r>
            <w:proofErr w:type="spellStart"/>
            <w:r w:rsidR="00FB4614">
              <w:rPr>
                <w:szCs w:val="22"/>
              </w:rPr>
              <w:t>e</w:t>
            </w:r>
            <w:r w:rsidRPr="003215FF">
              <w:rPr>
                <w:szCs w:val="22"/>
              </w:rPr>
              <w:t>ESPD</w:t>
            </w:r>
            <w:proofErr w:type="spellEnd"/>
            <w:r w:rsidRPr="003215FF">
              <w:rPr>
                <w:szCs w:val="22"/>
              </w:rPr>
              <w:t xml:space="preserve"> that they satisfy the financial and economic standing requirement(s) set out below </w:t>
            </w:r>
            <w:r w:rsidR="009E46E9">
              <w:rPr>
                <w:szCs w:val="22"/>
              </w:rPr>
              <w:t>a</w:t>
            </w:r>
            <w:r w:rsidRPr="003215FF">
              <w:rPr>
                <w:szCs w:val="22"/>
              </w:rPr>
              <w:t>nd that they are able, upon request and without delay, to provide the supporting documentation specified below to the Contracting Authority in each case.</w:t>
            </w:r>
          </w:p>
        </w:tc>
      </w:tr>
    </w:tbl>
    <w:p w14:paraId="6D90451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p w14:paraId="3D0528A7" w14:textId="77777777" w:rsidR="008362A9" w:rsidRPr="004E5A76" w:rsidRDefault="008362A9" w:rsidP="008362A9">
      <w:pPr>
        <w:pStyle w:val="ListParagraph"/>
        <w:numPr>
          <w:ilvl w:val="0"/>
          <w:numId w:val="25"/>
        </w:numPr>
        <w:pBdr>
          <w:top w:val="nil"/>
          <w:left w:val="nil"/>
          <w:bottom w:val="nil"/>
          <w:right w:val="nil"/>
          <w:between w:val="nil"/>
          <w:bar w:val="nil"/>
        </w:pBdr>
        <w:spacing w:after="200"/>
        <w:contextualSpacing w:val="0"/>
        <w:jc w:val="both"/>
        <w:rPr>
          <w:u w:val="single"/>
        </w:rPr>
      </w:pPr>
      <w:r>
        <w:rPr>
          <w:u w:val="single"/>
        </w:rPr>
        <w:t>Annual Turnover</w:t>
      </w:r>
      <w:r>
        <w:tab/>
      </w:r>
      <w:bookmarkStart w:id="3" w:name="_Hlk197618748"/>
      <w:r>
        <w:t>-</w:t>
      </w:r>
      <w:r>
        <w:tab/>
      </w:r>
      <w:r w:rsidRPr="0018361D">
        <w:rPr>
          <w:b/>
          <w:bCs/>
        </w:rPr>
        <w:t>Pass/Fail</w:t>
      </w:r>
    </w:p>
    <w:bookmarkEnd w:id="3"/>
    <w:p w14:paraId="09F55ED8" w14:textId="2EBBB56A" w:rsidR="008362A9" w:rsidRDefault="008362A9" w:rsidP="008362A9">
      <w:pPr>
        <w:pStyle w:val="ListParagraph"/>
        <w:numPr>
          <w:ilvl w:val="0"/>
          <w:numId w:val="26"/>
        </w:numPr>
        <w:jc w:val="both"/>
      </w:pPr>
      <w:r w:rsidRPr="005605D0">
        <w:rPr>
          <w:bCs/>
        </w:rPr>
        <w:t>Have on average a turnover of €</w:t>
      </w:r>
      <w:r>
        <w:rPr>
          <w:bCs/>
        </w:rPr>
        <w:t>1 Million</w:t>
      </w:r>
      <w:r w:rsidRPr="005605D0">
        <w:rPr>
          <w:bCs/>
        </w:rPr>
        <w:t xml:space="preserve"> per annum </w:t>
      </w:r>
      <w:r>
        <w:t>for the last three (3) years.</w:t>
      </w:r>
    </w:p>
    <w:p w14:paraId="25444595" w14:textId="77777777" w:rsidR="008362A9" w:rsidRDefault="008362A9" w:rsidP="008362A9">
      <w:pPr>
        <w:pStyle w:val="ListParagraph"/>
        <w:numPr>
          <w:ilvl w:val="0"/>
          <w:numId w:val="26"/>
        </w:numPr>
        <w:jc w:val="both"/>
      </w:pPr>
      <w:r>
        <w:t>Tenderers must be able to</w:t>
      </w:r>
      <w:r w:rsidRPr="007A3BDC">
        <w:t xml:space="preserve"> provide</w:t>
      </w:r>
      <w:r>
        <w:t>, on request,</w:t>
      </w:r>
      <w:r w:rsidRPr="007A3BDC">
        <w:t xml:space="preserve"> an Auditors Statement</w:t>
      </w:r>
      <w:r>
        <w:t>:</w:t>
      </w:r>
    </w:p>
    <w:p w14:paraId="472E390C" w14:textId="77777777" w:rsidR="008362A9" w:rsidRDefault="008362A9" w:rsidP="008362A9">
      <w:pPr>
        <w:pStyle w:val="ListParagraph"/>
        <w:ind w:firstLine="360"/>
        <w:jc w:val="both"/>
      </w:pPr>
      <w:r>
        <w:t xml:space="preserve">(1) </w:t>
      </w:r>
      <w:r>
        <w:tab/>
        <w:t xml:space="preserve">showing </w:t>
      </w:r>
      <w:r w:rsidRPr="007A3BDC">
        <w:t xml:space="preserve">your firm’s turnover for the last </w:t>
      </w:r>
      <w:r>
        <w:t>three (</w:t>
      </w:r>
      <w:r w:rsidRPr="007A3BDC">
        <w:t>3</w:t>
      </w:r>
      <w:r>
        <w:t>)</w:t>
      </w:r>
      <w:r w:rsidRPr="007A3BDC">
        <w:t xml:space="preserve"> financial years</w:t>
      </w:r>
      <w:r>
        <w:t xml:space="preserve"> and </w:t>
      </w:r>
    </w:p>
    <w:p w14:paraId="534F6BFB" w14:textId="77777777" w:rsidR="008362A9" w:rsidRDefault="008362A9" w:rsidP="008362A9">
      <w:pPr>
        <w:pStyle w:val="ListParagraph"/>
        <w:ind w:left="1418" w:hanging="338"/>
        <w:jc w:val="both"/>
        <w:rPr>
          <w:rFonts w:cs="Arial"/>
        </w:rPr>
      </w:pPr>
      <w:r>
        <w:t>(2)</w:t>
      </w:r>
      <w:r>
        <w:tab/>
        <w:t xml:space="preserve">confirming </w:t>
      </w:r>
      <w:r w:rsidRPr="007A3BDC">
        <w:rPr>
          <w:rFonts w:cs="Arial"/>
        </w:rPr>
        <w:t>the financial standing of your firm and your firm’s ability to meet the contract should you be appointed</w:t>
      </w:r>
    </w:p>
    <w:p w14:paraId="28EE683B" w14:textId="77777777" w:rsidR="008362A9" w:rsidRDefault="008362A9" w:rsidP="008362A9">
      <w:pPr>
        <w:pStyle w:val="ListParagraph"/>
        <w:ind w:left="709"/>
        <w:jc w:val="both"/>
      </w:pPr>
      <w:r w:rsidRPr="005605D0">
        <w:rPr>
          <w:b/>
        </w:rPr>
        <w:t>Minimum Requirement:</w:t>
      </w:r>
      <w:r w:rsidRPr="007A3BDC">
        <w:t xml:space="preserve">  Letter must be </w:t>
      </w:r>
      <w:r>
        <w:t>provided from an Auditor or Independent Firm of Accountants</w:t>
      </w:r>
      <w:r w:rsidRPr="007A3BDC">
        <w:t>.</w:t>
      </w:r>
    </w:p>
    <w:p w14:paraId="5D21766D" w14:textId="77777777" w:rsidR="008362A9" w:rsidRDefault="008362A9" w:rsidP="008362A9">
      <w:pPr>
        <w:pStyle w:val="ListParagraph"/>
        <w:ind w:left="1418" w:firstLine="22"/>
        <w:jc w:val="both"/>
      </w:pPr>
    </w:p>
    <w:p w14:paraId="67C90904" w14:textId="77777777" w:rsidR="008362A9" w:rsidRPr="004E5A76" w:rsidRDefault="008362A9" w:rsidP="008362A9">
      <w:pPr>
        <w:pStyle w:val="ListParagraph"/>
        <w:numPr>
          <w:ilvl w:val="0"/>
          <w:numId w:val="25"/>
        </w:numPr>
        <w:pBdr>
          <w:top w:val="nil"/>
          <w:left w:val="nil"/>
          <w:bottom w:val="nil"/>
          <w:right w:val="nil"/>
          <w:between w:val="nil"/>
          <w:bar w:val="nil"/>
        </w:pBdr>
        <w:spacing w:after="200"/>
        <w:contextualSpacing w:val="0"/>
        <w:jc w:val="both"/>
        <w:rPr>
          <w:u w:val="single"/>
        </w:rPr>
      </w:pPr>
      <w:r w:rsidRPr="008C0825">
        <w:rPr>
          <w:u w:val="single"/>
        </w:rPr>
        <w:t>Tax Clearanc</w:t>
      </w:r>
      <w:r>
        <w:rPr>
          <w:u w:val="single"/>
        </w:rPr>
        <w:t>e</w:t>
      </w:r>
      <w:r>
        <w:tab/>
      </w:r>
      <w:r>
        <w:tab/>
        <w:t>-</w:t>
      </w:r>
      <w:r>
        <w:tab/>
      </w:r>
      <w:r w:rsidRPr="0018361D">
        <w:rPr>
          <w:b/>
          <w:bCs/>
        </w:rPr>
        <w:t>Pass/Fail</w:t>
      </w:r>
    </w:p>
    <w:p w14:paraId="266BBAFE" w14:textId="77777777" w:rsidR="008362A9" w:rsidRPr="00B92FB0" w:rsidRDefault="008362A9" w:rsidP="008362A9">
      <w:pPr>
        <w:ind w:left="709"/>
        <w:jc w:val="both"/>
      </w:pPr>
      <w:r w:rsidRPr="007A3BDC">
        <w:rPr>
          <w:rFonts w:cs="Arial"/>
          <w:szCs w:val="22"/>
        </w:rPr>
        <w:t xml:space="preserve">It is a requirement that all firms dealing with the </w:t>
      </w:r>
      <w:r>
        <w:rPr>
          <w:rFonts w:cs="Arial"/>
          <w:szCs w:val="22"/>
        </w:rPr>
        <w:t xml:space="preserve">Irish Defence Forces </w:t>
      </w:r>
      <w:r w:rsidRPr="007A3BDC">
        <w:rPr>
          <w:rFonts w:cs="Arial"/>
          <w:szCs w:val="22"/>
        </w:rPr>
        <w:t xml:space="preserve">hold a </w:t>
      </w:r>
      <w:r>
        <w:rPr>
          <w:rFonts w:cs="Arial"/>
          <w:szCs w:val="22"/>
        </w:rPr>
        <w:t xml:space="preserve">valid </w:t>
      </w:r>
      <w:r w:rsidRPr="007A3BDC">
        <w:rPr>
          <w:rFonts w:cs="Arial"/>
          <w:szCs w:val="22"/>
        </w:rPr>
        <w:t xml:space="preserve">Tax Clearance Certificate. This applies to foreign </w:t>
      </w:r>
      <w:r>
        <w:rPr>
          <w:rFonts w:cs="Arial"/>
          <w:szCs w:val="22"/>
        </w:rPr>
        <w:t>tenderers</w:t>
      </w:r>
      <w:r w:rsidRPr="007A3BDC">
        <w:rPr>
          <w:rFonts w:cs="Arial"/>
          <w:szCs w:val="22"/>
        </w:rPr>
        <w:t xml:space="preserve"> also. Please confirm that you can provide a current tax clearance certificate should you be appointed to this contract. Information on the Irish Revenue Commissioners can be found at </w:t>
      </w:r>
      <w:hyperlink r:id="rId23" w:history="1">
        <w:r w:rsidRPr="007A3BDC">
          <w:rPr>
            <w:rStyle w:val="Hyperlink"/>
            <w:rFonts w:cs="Arial"/>
            <w:szCs w:val="22"/>
          </w:rPr>
          <w:t>http://www.revenue.ie/</w:t>
        </w:r>
      </w:hyperlink>
    </w:p>
    <w:p w14:paraId="0DF16244" w14:textId="77777777" w:rsidR="008362A9" w:rsidRPr="00B92FB0" w:rsidRDefault="008362A9" w:rsidP="008362A9">
      <w:pPr>
        <w:ind w:left="709"/>
        <w:jc w:val="both"/>
        <w:rPr>
          <w:b/>
          <w:bCs/>
        </w:rPr>
      </w:pPr>
      <w:r w:rsidRPr="00B92FB0">
        <w:rPr>
          <w:b/>
          <w:bCs/>
        </w:rPr>
        <w:t xml:space="preserve">Registration Number &amp; Access Code </w:t>
      </w:r>
      <w:r>
        <w:rPr>
          <w:b/>
          <w:bCs/>
        </w:rPr>
        <w:t>must</w:t>
      </w:r>
      <w:r w:rsidRPr="00B92FB0">
        <w:rPr>
          <w:b/>
          <w:bCs/>
        </w:rPr>
        <w:t xml:space="preserve"> be provided</w:t>
      </w:r>
      <w:r>
        <w:rPr>
          <w:b/>
          <w:bCs/>
        </w:rPr>
        <w:t xml:space="preserve"> prior to award of contract</w:t>
      </w:r>
      <w:r w:rsidRPr="00B92FB0">
        <w:rPr>
          <w:b/>
          <w:bCs/>
        </w:rPr>
        <w:t>.</w:t>
      </w:r>
      <w:r>
        <w:rPr>
          <w:b/>
          <w:bCs/>
        </w:rPr>
        <w:t xml:space="preserve"> In the case of foreign tenderers, a Tax Clearance Certificate must be provided prior to award of contract. </w:t>
      </w:r>
      <w:r w:rsidRPr="00B92FB0">
        <w:rPr>
          <w:b/>
          <w:bCs/>
        </w:rPr>
        <w:t xml:space="preserve"> </w:t>
      </w:r>
    </w:p>
    <w:tbl>
      <w:tblPr>
        <w:tblpPr w:leftFromText="180" w:rightFromText="180" w:vertAnchor="text" w:horzAnchor="page" w:tblpX="3217" w:tblpY="227"/>
        <w:tblW w:w="638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087"/>
        <w:gridCol w:w="4296"/>
      </w:tblGrid>
      <w:tr w:rsidR="008362A9" w:rsidRPr="007A3BDC" w14:paraId="7AEA3A36" w14:textId="77777777" w:rsidTr="00857C61">
        <w:trPr>
          <w:trHeight w:val="255"/>
        </w:trPr>
        <w:tc>
          <w:tcPr>
            <w:tcW w:w="2087" w:type="dxa"/>
          </w:tcPr>
          <w:p w14:paraId="005382D4" w14:textId="77777777" w:rsidR="008362A9" w:rsidRPr="007A3BDC" w:rsidRDefault="008362A9" w:rsidP="00857C61">
            <w:pPr>
              <w:tabs>
                <w:tab w:val="left" w:pos="552"/>
              </w:tabs>
              <w:jc w:val="both"/>
              <w:rPr>
                <w:rFonts w:cs="Arial"/>
                <w:szCs w:val="22"/>
              </w:rPr>
            </w:pPr>
            <w:r w:rsidRPr="007A3BDC">
              <w:rPr>
                <w:rFonts w:cs="Arial"/>
                <w:szCs w:val="22"/>
              </w:rPr>
              <w:t>Registration Number</w:t>
            </w:r>
          </w:p>
        </w:tc>
        <w:tc>
          <w:tcPr>
            <w:tcW w:w="4296" w:type="dxa"/>
          </w:tcPr>
          <w:p w14:paraId="1ECEB45E" w14:textId="77777777" w:rsidR="008362A9" w:rsidRPr="007A3BDC" w:rsidRDefault="008362A9" w:rsidP="00857C61">
            <w:pPr>
              <w:tabs>
                <w:tab w:val="left" w:pos="552"/>
              </w:tabs>
              <w:jc w:val="both"/>
              <w:rPr>
                <w:rFonts w:cs="Arial"/>
                <w:szCs w:val="22"/>
              </w:rPr>
            </w:pPr>
          </w:p>
        </w:tc>
      </w:tr>
      <w:tr w:rsidR="008362A9" w:rsidRPr="007A3BDC" w14:paraId="2A2EEC8A" w14:textId="77777777" w:rsidTr="00857C61">
        <w:trPr>
          <w:trHeight w:val="255"/>
        </w:trPr>
        <w:tc>
          <w:tcPr>
            <w:tcW w:w="2087" w:type="dxa"/>
          </w:tcPr>
          <w:p w14:paraId="06C81D76" w14:textId="77777777" w:rsidR="008362A9" w:rsidRPr="007A3BDC" w:rsidRDefault="008362A9" w:rsidP="00857C61">
            <w:pPr>
              <w:tabs>
                <w:tab w:val="left" w:pos="552"/>
              </w:tabs>
              <w:jc w:val="both"/>
              <w:rPr>
                <w:rFonts w:cs="Arial"/>
                <w:szCs w:val="22"/>
              </w:rPr>
            </w:pPr>
            <w:r w:rsidRPr="007A3BDC">
              <w:rPr>
                <w:rFonts w:cs="Arial"/>
                <w:szCs w:val="22"/>
              </w:rPr>
              <w:t>Access Code</w:t>
            </w:r>
          </w:p>
        </w:tc>
        <w:tc>
          <w:tcPr>
            <w:tcW w:w="4296" w:type="dxa"/>
          </w:tcPr>
          <w:p w14:paraId="461EE473" w14:textId="77777777" w:rsidR="008362A9" w:rsidRPr="007A3BDC" w:rsidRDefault="008362A9" w:rsidP="00857C61">
            <w:pPr>
              <w:tabs>
                <w:tab w:val="left" w:pos="552"/>
              </w:tabs>
              <w:jc w:val="both"/>
              <w:rPr>
                <w:rFonts w:cs="Arial"/>
                <w:szCs w:val="22"/>
              </w:rPr>
            </w:pPr>
          </w:p>
        </w:tc>
      </w:tr>
    </w:tbl>
    <w:p w14:paraId="38ADF811" w14:textId="77777777" w:rsidR="00C3103B" w:rsidRDefault="00C3103B" w:rsidP="00C3103B">
      <w:pPr>
        <w:spacing w:after="0"/>
        <w:jc w:val="both"/>
        <w:rPr>
          <w:szCs w:val="22"/>
        </w:rPr>
      </w:pPr>
    </w:p>
    <w:p w14:paraId="27D84FE5" w14:textId="77777777" w:rsidR="00C3103B" w:rsidRDefault="00C3103B" w:rsidP="00C3103B">
      <w:pPr>
        <w:spacing w:after="0"/>
        <w:jc w:val="both"/>
        <w:rPr>
          <w:szCs w:val="22"/>
        </w:rPr>
      </w:pPr>
    </w:p>
    <w:p w14:paraId="1A60AAFD" w14:textId="77777777" w:rsidR="008362A9" w:rsidRDefault="008362A9" w:rsidP="00C3103B">
      <w:pPr>
        <w:spacing w:after="0"/>
        <w:jc w:val="both"/>
        <w:rPr>
          <w:szCs w:val="22"/>
        </w:rPr>
      </w:pPr>
    </w:p>
    <w:p w14:paraId="6B08B58E" w14:textId="77777777" w:rsidR="008362A9" w:rsidRDefault="008362A9" w:rsidP="00C3103B">
      <w:pPr>
        <w:spacing w:after="0"/>
        <w:jc w:val="both"/>
        <w:rPr>
          <w:szCs w:val="22"/>
        </w:rPr>
      </w:pPr>
    </w:p>
    <w:p w14:paraId="0CA08197" w14:textId="77777777" w:rsidR="008362A9" w:rsidRDefault="008362A9" w:rsidP="00C3103B">
      <w:pPr>
        <w:spacing w:after="0"/>
        <w:jc w:val="both"/>
        <w:rPr>
          <w:szCs w:val="22"/>
        </w:rPr>
      </w:pPr>
    </w:p>
    <w:p w14:paraId="051272DB" w14:textId="77777777" w:rsidR="008362A9" w:rsidRPr="00830A49" w:rsidRDefault="008362A9" w:rsidP="00C3103B">
      <w:pPr>
        <w:spacing w:after="0"/>
        <w:jc w:val="both"/>
        <w:rPr>
          <w:szCs w:val="22"/>
        </w:rPr>
        <w:sectPr w:rsidR="008362A9"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C0371FB" w14:textId="77777777" w:rsidTr="00D7420C">
        <w:trPr>
          <w:trHeight w:val="2665"/>
        </w:trPr>
        <w:tc>
          <w:tcPr>
            <w:tcW w:w="359" w:type="pct"/>
          </w:tcPr>
          <w:p w14:paraId="2FCCE465" w14:textId="77777777" w:rsidR="00C3103B" w:rsidRPr="00830A49" w:rsidRDefault="00C3103B" w:rsidP="00C3103B">
            <w:pPr>
              <w:jc w:val="both"/>
              <w:rPr>
                <w:color w:val="0000FF"/>
                <w:szCs w:val="22"/>
              </w:rPr>
            </w:pPr>
          </w:p>
        </w:tc>
        <w:tc>
          <w:tcPr>
            <w:tcW w:w="378" w:type="pct"/>
          </w:tcPr>
          <w:p w14:paraId="6262D04E" w14:textId="77777777" w:rsidR="00C3103B" w:rsidRPr="00830A49" w:rsidRDefault="00C3103B" w:rsidP="00C3103B">
            <w:pPr>
              <w:jc w:val="both"/>
              <w:rPr>
                <w:color w:val="0000FF"/>
                <w:szCs w:val="22"/>
              </w:rPr>
            </w:pPr>
          </w:p>
        </w:tc>
        <w:tc>
          <w:tcPr>
            <w:tcW w:w="4263" w:type="pct"/>
          </w:tcPr>
          <w:p w14:paraId="03DE2378"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18828A13" w14:textId="77777777" w:rsidTr="00663B2A">
        <w:trPr>
          <w:trHeight w:val="1984"/>
        </w:trPr>
        <w:tc>
          <w:tcPr>
            <w:tcW w:w="359" w:type="pct"/>
          </w:tcPr>
          <w:p w14:paraId="2B389DA6" w14:textId="77777777" w:rsidR="00C3103B" w:rsidRPr="00830A49" w:rsidRDefault="00C3103B" w:rsidP="00C3103B">
            <w:pPr>
              <w:jc w:val="both"/>
              <w:rPr>
                <w:color w:val="0000FF"/>
                <w:szCs w:val="22"/>
              </w:rPr>
            </w:pPr>
          </w:p>
        </w:tc>
        <w:tc>
          <w:tcPr>
            <w:tcW w:w="378" w:type="pct"/>
          </w:tcPr>
          <w:p w14:paraId="3604BFB3" w14:textId="77777777" w:rsidR="00C3103B" w:rsidRPr="00830A49" w:rsidRDefault="00C3103B" w:rsidP="00C3103B">
            <w:pPr>
              <w:jc w:val="both"/>
              <w:rPr>
                <w:color w:val="0000FF"/>
                <w:szCs w:val="22"/>
              </w:rPr>
            </w:pPr>
            <w:r w:rsidRPr="00830A49">
              <w:rPr>
                <w:color w:val="0000FF"/>
                <w:szCs w:val="22"/>
              </w:rPr>
              <w:t>3.2.B</w:t>
            </w:r>
          </w:p>
        </w:tc>
        <w:tc>
          <w:tcPr>
            <w:tcW w:w="4263" w:type="pct"/>
          </w:tcPr>
          <w:p w14:paraId="6F3AFA0F" w14:textId="77777777" w:rsidR="00C3103B" w:rsidRPr="00830A49" w:rsidRDefault="00C3103B" w:rsidP="00663B2A">
            <w:pPr>
              <w:jc w:val="both"/>
              <w:rPr>
                <w:b/>
                <w:szCs w:val="22"/>
              </w:rPr>
            </w:pPr>
            <w:r w:rsidRPr="00830A49">
              <w:rPr>
                <w:b/>
                <w:szCs w:val="22"/>
              </w:rPr>
              <w:t>Technical and Professional Ability</w:t>
            </w:r>
          </w:p>
          <w:p w14:paraId="44980EF4" w14:textId="78AE2216" w:rsidR="00C3103B" w:rsidRPr="00A970E4" w:rsidRDefault="00C3103B" w:rsidP="00663B2A">
            <w:pPr>
              <w:jc w:val="both"/>
              <w:rPr>
                <w:szCs w:val="22"/>
              </w:rPr>
            </w:pPr>
            <w:r w:rsidRPr="003215FF">
              <w:rPr>
                <w:szCs w:val="22"/>
              </w:rPr>
              <w:t xml:space="preserve">Tenderers must declare by way of </w:t>
            </w:r>
            <w:proofErr w:type="spellStart"/>
            <w:r w:rsidR="00FB4614">
              <w:rPr>
                <w:szCs w:val="22"/>
              </w:rPr>
              <w:t>e</w:t>
            </w:r>
            <w:r w:rsidRPr="003215FF">
              <w:rPr>
                <w:szCs w:val="22"/>
              </w:rPr>
              <w:t>ESPD</w:t>
            </w:r>
            <w:proofErr w:type="spellEnd"/>
            <w:r w:rsidRPr="003215FF">
              <w:rPr>
                <w:szCs w:val="22"/>
              </w:rPr>
              <w:t xml:space="preserve"> that they satisfy the technical and professional requirement(s) set out below and that they are able, upon request and without delay, to provide the supporting documentation specified below to the Contracting Authority in each case.</w:t>
            </w:r>
            <w:r>
              <w:rPr>
                <w:szCs w:val="22"/>
              </w:rPr>
              <w:t xml:space="preserve"> </w:t>
            </w:r>
          </w:p>
        </w:tc>
      </w:tr>
    </w:tbl>
    <w:p w14:paraId="62F7AFCD"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sdt>
      <w:sdtPr>
        <w:rPr>
          <w:color w:val="FF0000"/>
        </w:rPr>
        <w:id w:val="1108477636"/>
        <w:placeholder>
          <w:docPart w:val="85E6409EE362445299FB7B8D516FA0DD"/>
        </w:placeholder>
      </w:sdtPr>
      <w:sdtEndPr>
        <w:rPr>
          <w:color w:val="auto"/>
        </w:rPr>
      </w:sdtEndPr>
      <w:sdtContent>
        <w:p w14:paraId="42951F23" w14:textId="36C8BC9D" w:rsidR="008362A9" w:rsidRPr="00A62318" w:rsidRDefault="008362A9" w:rsidP="008362A9">
          <w:pPr>
            <w:spacing w:after="0"/>
            <w:ind w:left="426"/>
            <w:rPr>
              <w:rFonts w:asciiTheme="minorHAnsi" w:hAnsiTheme="minorHAnsi" w:cstheme="minorHAnsi"/>
              <w:b/>
              <w:bCs/>
              <w:szCs w:val="22"/>
            </w:rPr>
          </w:pPr>
          <w:r w:rsidRPr="00A62318">
            <w:rPr>
              <w:rFonts w:asciiTheme="minorHAnsi" w:hAnsiTheme="minorHAnsi" w:cstheme="minorHAnsi"/>
              <w:b/>
              <w:bCs/>
              <w:szCs w:val="22"/>
            </w:rPr>
            <w:t>Enter details on Tender Response Document</w:t>
          </w:r>
          <w:r w:rsidR="00A62318">
            <w:rPr>
              <w:rFonts w:asciiTheme="minorHAnsi" w:hAnsiTheme="minorHAnsi" w:cstheme="minorHAnsi"/>
              <w:b/>
              <w:bCs/>
              <w:szCs w:val="22"/>
            </w:rPr>
            <w:t xml:space="preserve"> (TRD)</w:t>
          </w:r>
          <w:r w:rsidRPr="00A62318">
            <w:rPr>
              <w:rFonts w:asciiTheme="minorHAnsi" w:hAnsiTheme="minorHAnsi" w:cstheme="minorHAnsi"/>
              <w:b/>
              <w:bCs/>
              <w:szCs w:val="22"/>
            </w:rPr>
            <w:t xml:space="preserve"> – This </w:t>
          </w:r>
          <w:r w:rsidR="00A62318">
            <w:rPr>
              <w:rFonts w:asciiTheme="minorHAnsi" w:hAnsiTheme="minorHAnsi" w:cstheme="minorHAnsi"/>
              <w:b/>
              <w:bCs/>
              <w:szCs w:val="22"/>
            </w:rPr>
            <w:t xml:space="preserve">Selection </w:t>
          </w:r>
          <w:r w:rsidRPr="00A62318">
            <w:rPr>
              <w:rFonts w:asciiTheme="minorHAnsi" w:hAnsiTheme="minorHAnsi" w:cstheme="minorHAnsi"/>
              <w:b/>
              <w:bCs/>
              <w:szCs w:val="22"/>
            </w:rPr>
            <w:t>Criteria will be pass/fail.</w:t>
          </w:r>
        </w:p>
        <w:p w14:paraId="6DD860CC" w14:textId="6C4CACB2" w:rsidR="008362A9" w:rsidRPr="00A62318" w:rsidRDefault="008362A9" w:rsidP="008362A9">
          <w:pPr>
            <w:spacing w:after="0"/>
            <w:ind w:left="426"/>
            <w:rPr>
              <w:rFonts w:asciiTheme="minorHAnsi" w:hAnsiTheme="minorHAnsi" w:cstheme="minorHAnsi"/>
              <w:szCs w:val="22"/>
            </w:rPr>
          </w:pPr>
          <w:r w:rsidRPr="00A62318">
            <w:rPr>
              <w:rFonts w:asciiTheme="minorHAnsi" w:hAnsiTheme="minorHAnsi" w:cstheme="minorHAnsi"/>
              <w:szCs w:val="22"/>
            </w:rPr>
            <w:t xml:space="preserve">Tenderers must provide two (2) comparable references from clients where you have provided a similar service in the past </w:t>
          </w:r>
          <w:r w:rsidR="00E33FE5">
            <w:rPr>
              <w:rFonts w:asciiTheme="minorHAnsi" w:hAnsiTheme="minorHAnsi" w:cstheme="minorHAnsi"/>
              <w:szCs w:val="22"/>
            </w:rPr>
            <w:t>five</w:t>
          </w:r>
          <w:r w:rsidRPr="00A62318">
            <w:rPr>
              <w:rFonts w:asciiTheme="minorHAnsi" w:hAnsiTheme="minorHAnsi" w:cstheme="minorHAnsi"/>
              <w:szCs w:val="22"/>
            </w:rPr>
            <w:t xml:space="preserve"> (</w:t>
          </w:r>
          <w:r w:rsidR="00E33FE5">
            <w:rPr>
              <w:rFonts w:asciiTheme="minorHAnsi" w:hAnsiTheme="minorHAnsi" w:cstheme="minorHAnsi"/>
              <w:szCs w:val="22"/>
            </w:rPr>
            <w:t>5</w:t>
          </w:r>
          <w:r w:rsidRPr="00A62318">
            <w:rPr>
              <w:rFonts w:asciiTheme="minorHAnsi" w:hAnsiTheme="minorHAnsi" w:cstheme="minorHAnsi"/>
              <w:szCs w:val="22"/>
            </w:rPr>
            <w:t xml:space="preserve">) years. </w:t>
          </w:r>
        </w:p>
        <w:p w14:paraId="21065F35" w14:textId="77777777" w:rsidR="008362A9" w:rsidRPr="00A62318" w:rsidRDefault="008362A9" w:rsidP="008362A9">
          <w:pPr>
            <w:spacing w:after="0"/>
            <w:ind w:left="426"/>
            <w:rPr>
              <w:rFonts w:asciiTheme="minorHAnsi" w:hAnsiTheme="minorHAnsi" w:cstheme="minorHAnsi"/>
              <w:b/>
              <w:bCs/>
              <w:szCs w:val="22"/>
            </w:rPr>
          </w:pPr>
          <w:r w:rsidRPr="00A62318">
            <w:rPr>
              <w:rFonts w:asciiTheme="minorHAnsi" w:hAnsiTheme="minorHAnsi" w:cstheme="minorHAnsi"/>
              <w:b/>
              <w:bCs/>
              <w:szCs w:val="22"/>
            </w:rPr>
            <w:t>Tenderers need to ensure that the examples provided:</w:t>
          </w:r>
        </w:p>
        <w:p w14:paraId="0C7F39B7" w14:textId="77777777" w:rsidR="008362A9" w:rsidRPr="00A62318" w:rsidRDefault="008362A9" w:rsidP="008362A9">
          <w:pPr>
            <w:pStyle w:val="ListParagraph"/>
            <w:numPr>
              <w:ilvl w:val="0"/>
              <w:numId w:val="27"/>
            </w:numPr>
            <w:spacing w:after="0"/>
            <w:ind w:left="851"/>
            <w:rPr>
              <w:rFonts w:asciiTheme="minorHAnsi" w:hAnsiTheme="minorHAnsi" w:cstheme="minorHAnsi"/>
              <w:szCs w:val="22"/>
            </w:rPr>
          </w:pPr>
          <w:r w:rsidRPr="00A62318">
            <w:rPr>
              <w:rFonts w:asciiTheme="minorHAnsi" w:hAnsiTheme="minorHAnsi" w:cstheme="minorHAnsi"/>
              <w:szCs w:val="22"/>
            </w:rPr>
            <w:t xml:space="preserve">Are relevant (ensuring that you can evidence the relevance to the Irish Defence Forces). </w:t>
          </w:r>
        </w:p>
        <w:p w14:paraId="07D5E392" w14:textId="77777777" w:rsidR="008362A9" w:rsidRPr="00A62318" w:rsidRDefault="008362A9" w:rsidP="008362A9">
          <w:pPr>
            <w:pStyle w:val="ListParagraph"/>
            <w:numPr>
              <w:ilvl w:val="0"/>
              <w:numId w:val="27"/>
            </w:numPr>
            <w:spacing w:after="0"/>
            <w:ind w:left="851"/>
            <w:rPr>
              <w:rFonts w:asciiTheme="minorHAnsi" w:hAnsiTheme="minorHAnsi" w:cstheme="minorHAnsi"/>
              <w:szCs w:val="22"/>
            </w:rPr>
          </w:pPr>
          <w:r w:rsidRPr="00A62318">
            <w:rPr>
              <w:rFonts w:asciiTheme="minorHAnsi" w:hAnsiTheme="minorHAnsi" w:cstheme="minorHAnsi"/>
              <w:szCs w:val="22"/>
            </w:rPr>
            <w:t>Clearly aligned to the requirement set out in Appendix 1 – Requirements &amp; Specifications.</w:t>
          </w:r>
        </w:p>
        <w:p w14:paraId="33881375" w14:textId="77777777" w:rsidR="008362A9" w:rsidRDefault="008362A9" w:rsidP="008362A9">
          <w:pPr>
            <w:spacing w:after="0"/>
            <w:rPr>
              <w:rFonts w:ascii="Segoe UI" w:hAnsi="Segoe UI" w:cs="Segoe UI"/>
              <w:sz w:val="20"/>
              <w:szCs w:val="20"/>
            </w:rPr>
          </w:pPr>
        </w:p>
        <w:p w14:paraId="065F4AEC" w14:textId="2431359F" w:rsidR="008362A9" w:rsidRPr="00CC0BEE" w:rsidRDefault="008362A9" w:rsidP="008362A9">
          <w:pPr>
            <w:spacing w:after="0"/>
            <w:rPr>
              <w:b/>
              <w:bCs/>
            </w:rPr>
          </w:pPr>
          <w:r w:rsidRPr="00CC0BEE">
            <w:rPr>
              <w:b/>
              <w:bCs/>
            </w:rPr>
            <w:t xml:space="preserve">Format of </w:t>
          </w:r>
          <w:r w:rsidR="00A62318">
            <w:rPr>
              <w:b/>
              <w:bCs/>
            </w:rPr>
            <w:t>R</w:t>
          </w:r>
          <w:r w:rsidRPr="00CC0BEE">
            <w:rPr>
              <w:b/>
              <w:bCs/>
            </w:rPr>
            <w:t>eference</w:t>
          </w:r>
        </w:p>
        <w:p w14:paraId="10C9E3EE" w14:textId="77777777" w:rsidR="008362A9" w:rsidRDefault="008362A9" w:rsidP="008362A9">
          <w:pPr>
            <w:spacing w:after="0"/>
          </w:pPr>
        </w:p>
        <w:tbl>
          <w:tblPr>
            <w:tblW w:w="9214" w:type="dxa"/>
            <w:tblInd w:w="562" w:type="dxa"/>
            <w:tblBorders>
              <w:top w:val="single" w:sz="4" w:space="0" w:color="9CC2E5"/>
              <w:left w:val="single" w:sz="4" w:space="0" w:color="9CC2E5"/>
              <w:bottom w:val="single" w:sz="4" w:space="0" w:color="9CC2E5"/>
              <w:right w:val="single" w:sz="4" w:space="0" w:color="9CC2E5"/>
              <w:insideH w:val="single" w:sz="4" w:space="0" w:color="9CC2E5"/>
              <w:insideV w:val="single" w:sz="4" w:space="0" w:color="9CC2E5"/>
            </w:tblBorders>
            <w:tblLook w:val="0000" w:firstRow="0" w:lastRow="0" w:firstColumn="0" w:lastColumn="0" w:noHBand="0" w:noVBand="0"/>
          </w:tblPr>
          <w:tblGrid>
            <w:gridCol w:w="2575"/>
            <w:gridCol w:w="6639"/>
          </w:tblGrid>
          <w:tr w:rsidR="008362A9" w:rsidRPr="00347492" w14:paraId="4CD3424A" w14:textId="77777777" w:rsidTr="00857C61">
            <w:tc>
              <w:tcPr>
                <w:tcW w:w="2575" w:type="dxa"/>
                <w:shd w:val="clear" w:color="auto" w:fill="DEEAF6"/>
                <w:vAlign w:val="center"/>
              </w:tcPr>
              <w:p w14:paraId="2C39CAAC"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eastAsia="Calibri" w:hAnsiTheme="minorHAnsi" w:cstheme="minorHAnsi"/>
                    <w:b/>
                    <w:bCs/>
                    <w:color w:val="1F4E79"/>
                    <w:szCs w:val="22"/>
                    <w:lang w:val="en-IE"/>
                  </w:rPr>
                </w:pPr>
                <w:bookmarkStart w:id="4" w:name="_Hlk196242109"/>
                <w:r w:rsidRPr="00347492">
                  <w:rPr>
                    <w:rFonts w:asciiTheme="minorHAnsi" w:hAnsiTheme="minorHAnsi" w:cstheme="minorHAnsi"/>
                    <w:b/>
                    <w:color w:val="1F4E79"/>
                    <w:szCs w:val="22"/>
                    <w:lang w:val="en-US"/>
                  </w:rPr>
                  <w:t>Name of Project/Contract</w:t>
                </w:r>
              </w:p>
            </w:tc>
            <w:tc>
              <w:tcPr>
                <w:tcW w:w="6639" w:type="dxa"/>
                <w:shd w:val="clear" w:color="auto" w:fill="auto"/>
                <w:vAlign w:val="center"/>
              </w:tcPr>
              <w:p w14:paraId="4020FE94"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lang w:val="en-US"/>
                  </w:rPr>
                  <w:fldChar w:fldCharType="begin">
                    <w:ffData>
                      <w:name w:val=""/>
                      <w:enabled/>
                      <w:calcOnExit w:val="0"/>
                      <w:textInput>
                        <w:default w:val="Click here and insert the name of project or matter on which you delivered service"/>
                      </w:textInput>
                    </w:ffData>
                  </w:fldChar>
                </w:r>
                <w:r w:rsidRPr="00347492">
                  <w:rPr>
                    <w:rFonts w:asciiTheme="minorHAnsi" w:hAnsiTheme="minorHAnsi" w:cstheme="minorHAnsi"/>
                    <w:szCs w:val="22"/>
                    <w:lang w:val="en-US"/>
                  </w:rPr>
                  <w:instrText xml:space="preserve"> FORMTEXT </w:instrText>
                </w:r>
                <w:r w:rsidRPr="00347492">
                  <w:rPr>
                    <w:rFonts w:asciiTheme="minorHAnsi" w:hAnsiTheme="minorHAnsi" w:cstheme="minorHAnsi"/>
                    <w:szCs w:val="22"/>
                    <w:lang w:val="en-US"/>
                  </w:rPr>
                </w:r>
                <w:r w:rsidRPr="00347492">
                  <w:rPr>
                    <w:rFonts w:asciiTheme="minorHAnsi" w:hAnsiTheme="minorHAnsi" w:cstheme="minorHAnsi"/>
                    <w:szCs w:val="22"/>
                    <w:lang w:val="en-US"/>
                  </w:rPr>
                  <w:fldChar w:fldCharType="separate"/>
                </w:r>
                <w:r w:rsidRPr="00347492">
                  <w:rPr>
                    <w:rFonts w:asciiTheme="minorHAnsi" w:hAnsiTheme="minorHAnsi" w:cstheme="minorHAnsi"/>
                    <w:noProof/>
                    <w:szCs w:val="22"/>
                    <w:lang w:val="en-US"/>
                  </w:rPr>
                  <w:t>Click here and insert the name of project or matter on which you delivered service</w:t>
                </w:r>
                <w:r w:rsidRPr="00347492">
                  <w:rPr>
                    <w:rFonts w:asciiTheme="minorHAnsi" w:hAnsiTheme="minorHAnsi" w:cstheme="minorHAnsi"/>
                    <w:szCs w:val="22"/>
                    <w:lang w:val="en-US"/>
                  </w:rPr>
                  <w:fldChar w:fldCharType="end"/>
                </w:r>
              </w:p>
            </w:tc>
          </w:tr>
          <w:tr w:rsidR="008362A9" w:rsidRPr="00347492" w14:paraId="33AC8903" w14:textId="77777777" w:rsidTr="00857C61">
            <w:tc>
              <w:tcPr>
                <w:tcW w:w="2575" w:type="dxa"/>
                <w:shd w:val="clear" w:color="auto" w:fill="DEEAF6"/>
                <w:vAlign w:val="center"/>
              </w:tcPr>
              <w:p w14:paraId="5FA2F882"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lang w:val="en-US"/>
                  </w:rPr>
                </w:pPr>
                <w:r w:rsidRPr="00347492">
                  <w:rPr>
                    <w:rFonts w:asciiTheme="minorHAnsi" w:hAnsiTheme="minorHAnsi" w:cstheme="minorHAnsi"/>
                    <w:b/>
                    <w:color w:val="1F4E79"/>
                    <w:szCs w:val="22"/>
                    <w:lang w:val="en-US"/>
                  </w:rPr>
                  <w:t>Client/Contracting Authority</w:t>
                </w:r>
              </w:p>
            </w:tc>
            <w:tc>
              <w:tcPr>
                <w:tcW w:w="6639" w:type="dxa"/>
                <w:shd w:val="clear" w:color="auto" w:fill="auto"/>
                <w:vAlign w:val="center"/>
              </w:tcPr>
              <w:p w14:paraId="0A247516"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lang w:val="en-US"/>
                  </w:rPr>
                  <w:fldChar w:fldCharType="begin">
                    <w:ffData>
                      <w:name w:val=""/>
                      <w:enabled/>
                      <w:calcOnExit w:val="0"/>
                      <w:textInput>
                        <w:default w:val="Click here and insert the name of the client or contracting authority"/>
                      </w:textInput>
                    </w:ffData>
                  </w:fldChar>
                </w:r>
                <w:r w:rsidRPr="00347492">
                  <w:rPr>
                    <w:rFonts w:asciiTheme="minorHAnsi" w:hAnsiTheme="minorHAnsi" w:cstheme="minorHAnsi"/>
                    <w:szCs w:val="22"/>
                    <w:lang w:val="en-US"/>
                  </w:rPr>
                  <w:instrText xml:space="preserve"> FORMTEXT </w:instrText>
                </w:r>
                <w:r w:rsidRPr="00347492">
                  <w:rPr>
                    <w:rFonts w:asciiTheme="minorHAnsi" w:hAnsiTheme="minorHAnsi" w:cstheme="minorHAnsi"/>
                    <w:szCs w:val="22"/>
                    <w:lang w:val="en-US"/>
                  </w:rPr>
                </w:r>
                <w:r w:rsidRPr="00347492">
                  <w:rPr>
                    <w:rFonts w:asciiTheme="minorHAnsi" w:hAnsiTheme="minorHAnsi" w:cstheme="minorHAnsi"/>
                    <w:szCs w:val="22"/>
                    <w:lang w:val="en-US"/>
                  </w:rPr>
                  <w:fldChar w:fldCharType="separate"/>
                </w:r>
                <w:r w:rsidRPr="00347492">
                  <w:rPr>
                    <w:rFonts w:asciiTheme="minorHAnsi" w:hAnsiTheme="minorHAnsi" w:cstheme="minorHAnsi"/>
                    <w:noProof/>
                    <w:szCs w:val="22"/>
                    <w:lang w:val="en-US"/>
                  </w:rPr>
                  <w:t>Click here and insert the name of the client or contracting authority</w:t>
                </w:r>
                <w:r w:rsidRPr="00347492">
                  <w:rPr>
                    <w:rFonts w:asciiTheme="minorHAnsi" w:hAnsiTheme="minorHAnsi" w:cstheme="minorHAnsi"/>
                    <w:szCs w:val="22"/>
                    <w:lang w:val="en-US"/>
                  </w:rPr>
                  <w:fldChar w:fldCharType="end"/>
                </w:r>
              </w:p>
            </w:tc>
          </w:tr>
          <w:tr w:rsidR="008362A9" w:rsidRPr="00347492" w14:paraId="17CD3523" w14:textId="77777777" w:rsidTr="00857C61">
            <w:tc>
              <w:tcPr>
                <w:tcW w:w="2575" w:type="dxa"/>
                <w:shd w:val="clear" w:color="auto" w:fill="DEEAF6"/>
                <w:vAlign w:val="center"/>
              </w:tcPr>
              <w:p w14:paraId="7D10FE85"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lang w:val="en-US"/>
                  </w:rPr>
                </w:pPr>
                <w:r w:rsidRPr="00347492">
                  <w:rPr>
                    <w:rFonts w:asciiTheme="minorHAnsi" w:hAnsiTheme="minorHAnsi" w:cstheme="minorHAnsi"/>
                    <w:b/>
                    <w:color w:val="1F4E79"/>
                    <w:szCs w:val="22"/>
                    <w:lang w:val="en-US"/>
                  </w:rPr>
                  <w:t>Public or Private Sector?</w:t>
                </w:r>
              </w:p>
            </w:tc>
            <w:tc>
              <w:tcPr>
                <w:tcW w:w="6639" w:type="dxa"/>
                <w:shd w:val="clear" w:color="auto" w:fill="auto"/>
                <w:vAlign w:val="center"/>
              </w:tcPr>
              <w:p w14:paraId="10012AA2"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lang w:val="en-US"/>
                  </w:rPr>
                  <w:fldChar w:fldCharType="begin">
                    <w:ffData>
                      <w:name w:val=""/>
                      <w:enabled/>
                      <w:calcOnExit w:val="0"/>
                      <w:textInput>
                        <w:default w:val="Click here and insert either Public or Private"/>
                      </w:textInput>
                    </w:ffData>
                  </w:fldChar>
                </w:r>
                <w:r w:rsidRPr="00347492">
                  <w:rPr>
                    <w:rFonts w:asciiTheme="minorHAnsi" w:hAnsiTheme="minorHAnsi" w:cstheme="minorHAnsi"/>
                    <w:szCs w:val="22"/>
                    <w:lang w:val="en-US"/>
                  </w:rPr>
                  <w:instrText xml:space="preserve"> FORMTEXT </w:instrText>
                </w:r>
                <w:r w:rsidRPr="00347492">
                  <w:rPr>
                    <w:rFonts w:asciiTheme="minorHAnsi" w:hAnsiTheme="minorHAnsi" w:cstheme="minorHAnsi"/>
                    <w:szCs w:val="22"/>
                    <w:lang w:val="en-US"/>
                  </w:rPr>
                </w:r>
                <w:r w:rsidRPr="00347492">
                  <w:rPr>
                    <w:rFonts w:asciiTheme="minorHAnsi" w:hAnsiTheme="minorHAnsi" w:cstheme="minorHAnsi"/>
                    <w:szCs w:val="22"/>
                    <w:lang w:val="en-US"/>
                  </w:rPr>
                  <w:fldChar w:fldCharType="separate"/>
                </w:r>
                <w:r w:rsidRPr="00347492">
                  <w:rPr>
                    <w:rFonts w:asciiTheme="minorHAnsi" w:hAnsiTheme="minorHAnsi" w:cstheme="minorHAnsi"/>
                    <w:noProof/>
                    <w:szCs w:val="22"/>
                    <w:lang w:val="en-US"/>
                  </w:rPr>
                  <w:t>Click here and insert either Public or Private</w:t>
                </w:r>
                <w:r w:rsidRPr="00347492">
                  <w:rPr>
                    <w:rFonts w:asciiTheme="minorHAnsi" w:hAnsiTheme="minorHAnsi" w:cstheme="minorHAnsi"/>
                    <w:szCs w:val="22"/>
                    <w:lang w:val="en-US"/>
                  </w:rPr>
                  <w:fldChar w:fldCharType="end"/>
                </w:r>
              </w:p>
            </w:tc>
          </w:tr>
          <w:tr w:rsidR="008362A9" w:rsidRPr="00347492" w14:paraId="10EEF5C7" w14:textId="77777777" w:rsidTr="00857C61">
            <w:tc>
              <w:tcPr>
                <w:tcW w:w="2575" w:type="dxa"/>
                <w:shd w:val="clear" w:color="auto" w:fill="DEEAF6"/>
                <w:vAlign w:val="center"/>
              </w:tcPr>
              <w:p w14:paraId="367C409B"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lang w:val="en-US"/>
                  </w:rPr>
                </w:pPr>
                <w:r w:rsidRPr="00347492">
                  <w:rPr>
                    <w:rFonts w:asciiTheme="minorHAnsi" w:hAnsiTheme="minorHAnsi" w:cstheme="minorHAnsi"/>
                    <w:b/>
                    <w:color w:val="1F4E79"/>
                    <w:szCs w:val="22"/>
                    <w:lang w:val="en-US"/>
                  </w:rPr>
                  <w:t>Contract Description</w:t>
                </w:r>
              </w:p>
            </w:tc>
            <w:tc>
              <w:tcPr>
                <w:tcW w:w="6639" w:type="dxa"/>
                <w:shd w:val="clear" w:color="auto" w:fill="auto"/>
                <w:vAlign w:val="center"/>
              </w:tcPr>
              <w:p w14:paraId="57C73952"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lang w:val="en-US"/>
                  </w:rPr>
                  <w:fldChar w:fldCharType="begin">
                    <w:ffData>
                      <w:name w:val=""/>
                      <w:enabled/>
                      <w:calcOnExit w:val="0"/>
                      <w:textInput>
                        <w:default w:val="Click here and insert a full description of services provided to the Client/Contracting Authority"/>
                      </w:textInput>
                    </w:ffData>
                  </w:fldChar>
                </w:r>
                <w:r w:rsidRPr="00347492">
                  <w:rPr>
                    <w:rFonts w:asciiTheme="minorHAnsi" w:hAnsiTheme="minorHAnsi" w:cstheme="minorHAnsi"/>
                    <w:szCs w:val="22"/>
                    <w:lang w:val="en-US"/>
                  </w:rPr>
                  <w:instrText xml:space="preserve"> FORMTEXT </w:instrText>
                </w:r>
                <w:r w:rsidRPr="00347492">
                  <w:rPr>
                    <w:rFonts w:asciiTheme="minorHAnsi" w:hAnsiTheme="minorHAnsi" w:cstheme="minorHAnsi"/>
                    <w:szCs w:val="22"/>
                    <w:lang w:val="en-US"/>
                  </w:rPr>
                </w:r>
                <w:r w:rsidRPr="00347492">
                  <w:rPr>
                    <w:rFonts w:asciiTheme="minorHAnsi" w:hAnsiTheme="minorHAnsi" w:cstheme="minorHAnsi"/>
                    <w:szCs w:val="22"/>
                    <w:lang w:val="en-US"/>
                  </w:rPr>
                  <w:fldChar w:fldCharType="separate"/>
                </w:r>
                <w:r w:rsidRPr="00347492">
                  <w:rPr>
                    <w:rFonts w:asciiTheme="minorHAnsi" w:hAnsiTheme="minorHAnsi" w:cstheme="minorHAnsi"/>
                    <w:noProof/>
                    <w:szCs w:val="22"/>
                    <w:lang w:val="en-US"/>
                  </w:rPr>
                  <w:t>Click here and insert a full description of the services provided to the Client/Contracting Authority</w:t>
                </w:r>
                <w:r w:rsidRPr="00347492">
                  <w:rPr>
                    <w:rFonts w:asciiTheme="minorHAnsi" w:hAnsiTheme="minorHAnsi" w:cstheme="minorHAnsi"/>
                    <w:szCs w:val="22"/>
                    <w:lang w:val="en-US"/>
                  </w:rPr>
                  <w:fldChar w:fldCharType="end"/>
                </w:r>
              </w:p>
            </w:tc>
          </w:tr>
          <w:tr w:rsidR="008362A9" w:rsidRPr="00347492" w14:paraId="5FBE1D9F" w14:textId="77777777" w:rsidTr="00857C61">
            <w:tc>
              <w:tcPr>
                <w:tcW w:w="2575" w:type="dxa"/>
                <w:shd w:val="clear" w:color="auto" w:fill="DEEAF6"/>
                <w:vAlign w:val="center"/>
              </w:tcPr>
              <w:p w14:paraId="3A5797DA"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lang w:val="en-US"/>
                  </w:rPr>
                </w:pPr>
                <w:r w:rsidRPr="00347492">
                  <w:rPr>
                    <w:rFonts w:asciiTheme="minorHAnsi" w:hAnsiTheme="minorHAnsi" w:cstheme="minorHAnsi"/>
                    <w:b/>
                    <w:color w:val="1F4E79"/>
                    <w:szCs w:val="22"/>
                    <w:lang w:val="en-US"/>
                  </w:rPr>
                  <w:t>Contract Management</w:t>
                </w:r>
              </w:p>
            </w:tc>
            <w:tc>
              <w:tcPr>
                <w:tcW w:w="6639" w:type="dxa"/>
                <w:shd w:val="clear" w:color="auto" w:fill="auto"/>
                <w:vAlign w:val="center"/>
              </w:tcPr>
              <w:p w14:paraId="4D6967C0"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lang w:val="en-US"/>
                  </w:rPr>
                  <w:fldChar w:fldCharType="begin">
                    <w:ffData>
                      <w:name w:val=""/>
                      <w:enabled/>
                      <w:calcOnExit w:val="0"/>
                      <w:textInput>
                        <w:default w:val="Click here and insert details of the management systems/approach employed during the course of the contract"/>
                      </w:textInput>
                    </w:ffData>
                  </w:fldChar>
                </w:r>
                <w:r w:rsidRPr="00347492">
                  <w:rPr>
                    <w:rFonts w:asciiTheme="minorHAnsi" w:hAnsiTheme="minorHAnsi" w:cstheme="minorHAnsi"/>
                    <w:szCs w:val="22"/>
                    <w:lang w:val="en-US"/>
                  </w:rPr>
                  <w:instrText xml:space="preserve"> FORMTEXT </w:instrText>
                </w:r>
                <w:r w:rsidRPr="00347492">
                  <w:rPr>
                    <w:rFonts w:asciiTheme="minorHAnsi" w:hAnsiTheme="minorHAnsi" w:cstheme="minorHAnsi"/>
                    <w:szCs w:val="22"/>
                    <w:lang w:val="en-US"/>
                  </w:rPr>
                </w:r>
                <w:r w:rsidRPr="00347492">
                  <w:rPr>
                    <w:rFonts w:asciiTheme="minorHAnsi" w:hAnsiTheme="minorHAnsi" w:cstheme="minorHAnsi"/>
                    <w:szCs w:val="22"/>
                    <w:lang w:val="en-US"/>
                  </w:rPr>
                  <w:fldChar w:fldCharType="separate"/>
                </w:r>
                <w:r w:rsidRPr="00347492">
                  <w:rPr>
                    <w:rFonts w:asciiTheme="minorHAnsi" w:hAnsiTheme="minorHAnsi" w:cstheme="minorHAnsi"/>
                    <w:noProof/>
                    <w:szCs w:val="22"/>
                    <w:lang w:val="en-US"/>
                  </w:rPr>
                  <w:t>Click here and insert details of the management systems/approach employed during the course of the contract</w:t>
                </w:r>
                <w:r w:rsidRPr="00347492">
                  <w:rPr>
                    <w:rFonts w:asciiTheme="minorHAnsi" w:hAnsiTheme="minorHAnsi" w:cstheme="minorHAnsi"/>
                    <w:szCs w:val="22"/>
                    <w:lang w:val="en-US"/>
                  </w:rPr>
                  <w:fldChar w:fldCharType="end"/>
                </w:r>
              </w:p>
            </w:tc>
          </w:tr>
          <w:tr w:rsidR="008362A9" w:rsidRPr="00347492" w14:paraId="4155FC0D" w14:textId="77777777" w:rsidTr="00857C61">
            <w:tc>
              <w:tcPr>
                <w:tcW w:w="2575" w:type="dxa"/>
                <w:shd w:val="clear" w:color="auto" w:fill="DEEAF6"/>
                <w:vAlign w:val="center"/>
              </w:tcPr>
              <w:p w14:paraId="1B8333AE"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lang w:val="en-US"/>
                  </w:rPr>
                </w:pPr>
                <w:r w:rsidRPr="00347492">
                  <w:rPr>
                    <w:rFonts w:asciiTheme="minorHAnsi" w:hAnsiTheme="minorHAnsi" w:cstheme="minorHAnsi"/>
                    <w:b/>
                    <w:color w:val="1F4E79"/>
                    <w:szCs w:val="22"/>
                    <w:lang w:val="en-US"/>
                  </w:rPr>
                  <w:t>Contract Performance</w:t>
                </w:r>
              </w:p>
            </w:tc>
            <w:tc>
              <w:tcPr>
                <w:tcW w:w="6639" w:type="dxa"/>
                <w:shd w:val="clear" w:color="auto" w:fill="auto"/>
                <w:vAlign w:val="center"/>
              </w:tcPr>
              <w:p w14:paraId="136268AA"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lang w:val="en-US"/>
                  </w:rPr>
                  <w:fldChar w:fldCharType="begin">
                    <w:ffData>
                      <w:name w:val=""/>
                      <w:enabled/>
                      <w:calcOnExit w:val="0"/>
                      <w:textInput>
                        <w:default w:val="Click here and insert tangible examples of where your expertise and skill added value"/>
                      </w:textInput>
                    </w:ffData>
                  </w:fldChar>
                </w:r>
                <w:r w:rsidRPr="00347492">
                  <w:rPr>
                    <w:rFonts w:asciiTheme="minorHAnsi" w:hAnsiTheme="minorHAnsi" w:cstheme="minorHAnsi"/>
                    <w:szCs w:val="22"/>
                    <w:lang w:val="en-US"/>
                  </w:rPr>
                  <w:instrText xml:space="preserve"> FORMTEXT </w:instrText>
                </w:r>
                <w:r w:rsidRPr="00347492">
                  <w:rPr>
                    <w:rFonts w:asciiTheme="minorHAnsi" w:hAnsiTheme="minorHAnsi" w:cstheme="minorHAnsi"/>
                    <w:szCs w:val="22"/>
                    <w:lang w:val="en-US"/>
                  </w:rPr>
                </w:r>
                <w:r w:rsidRPr="00347492">
                  <w:rPr>
                    <w:rFonts w:asciiTheme="minorHAnsi" w:hAnsiTheme="minorHAnsi" w:cstheme="minorHAnsi"/>
                    <w:szCs w:val="22"/>
                    <w:lang w:val="en-US"/>
                  </w:rPr>
                  <w:fldChar w:fldCharType="separate"/>
                </w:r>
                <w:r w:rsidRPr="00347492">
                  <w:rPr>
                    <w:rFonts w:asciiTheme="minorHAnsi" w:hAnsiTheme="minorHAnsi" w:cstheme="minorHAnsi"/>
                    <w:noProof/>
                    <w:szCs w:val="22"/>
                    <w:lang w:val="en-US"/>
                  </w:rPr>
                  <w:t>Click here and insert tangible examples of where your expertise and skill added value</w:t>
                </w:r>
                <w:r w:rsidRPr="00347492">
                  <w:rPr>
                    <w:rFonts w:asciiTheme="minorHAnsi" w:hAnsiTheme="minorHAnsi" w:cstheme="minorHAnsi"/>
                    <w:szCs w:val="22"/>
                    <w:lang w:val="en-US"/>
                  </w:rPr>
                  <w:fldChar w:fldCharType="end"/>
                </w:r>
              </w:p>
            </w:tc>
          </w:tr>
          <w:tr w:rsidR="008362A9" w:rsidRPr="00347492" w14:paraId="61066839" w14:textId="77777777" w:rsidTr="00857C61">
            <w:tc>
              <w:tcPr>
                <w:tcW w:w="2575" w:type="dxa"/>
                <w:shd w:val="clear" w:color="auto" w:fill="DEEAF6"/>
                <w:vAlign w:val="center"/>
              </w:tcPr>
              <w:p w14:paraId="1AB364B4"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lang w:val="en-US"/>
                  </w:rPr>
                </w:pPr>
                <w:r>
                  <w:rPr>
                    <w:rFonts w:asciiTheme="minorHAnsi" w:hAnsiTheme="minorHAnsi" w:cstheme="minorHAnsi"/>
                    <w:b/>
                    <w:color w:val="1F4E79"/>
                    <w:szCs w:val="22"/>
                    <w:lang w:val="en-US"/>
                  </w:rPr>
                  <w:t>Contract Value excluding VAT</w:t>
                </w:r>
              </w:p>
            </w:tc>
            <w:tc>
              <w:tcPr>
                <w:tcW w:w="6639" w:type="dxa"/>
                <w:shd w:val="clear" w:color="auto" w:fill="auto"/>
                <w:vAlign w:val="center"/>
              </w:tcPr>
              <w:p w14:paraId="6F2B0908"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lang w:val="en-US"/>
                  </w:rPr>
                  <w:t>€</w:t>
                </w:r>
                <w:r w:rsidRPr="00347492">
                  <w:rPr>
                    <w:rFonts w:asciiTheme="minorHAnsi" w:hAnsiTheme="minorHAnsi" w:cstheme="minorHAnsi"/>
                    <w:szCs w:val="22"/>
                    <w:lang w:val="en-US"/>
                  </w:rPr>
                  <w:fldChar w:fldCharType="begin">
                    <w:ffData>
                      <w:name w:val=""/>
                      <w:enabled/>
                      <w:calcOnExit w:val="0"/>
                      <w:textInput>
                        <w:default w:val="Click here and insert the total value charged"/>
                      </w:textInput>
                    </w:ffData>
                  </w:fldChar>
                </w:r>
                <w:r w:rsidRPr="00347492">
                  <w:rPr>
                    <w:rFonts w:asciiTheme="minorHAnsi" w:hAnsiTheme="minorHAnsi" w:cstheme="minorHAnsi"/>
                    <w:szCs w:val="22"/>
                    <w:lang w:val="en-US"/>
                  </w:rPr>
                  <w:instrText xml:space="preserve"> FORMTEXT </w:instrText>
                </w:r>
                <w:r w:rsidRPr="00347492">
                  <w:rPr>
                    <w:rFonts w:asciiTheme="minorHAnsi" w:hAnsiTheme="minorHAnsi" w:cstheme="minorHAnsi"/>
                    <w:szCs w:val="22"/>
                    <w:lang w:val="en-US"/>
                  </w:rPr>
                </w:r>
                <w:r w:rsidRPr="00347492">
                  <w:rPr>
                    <w:rFonts w:asciiTheme="minorHAnsi" w:hAnsiTheme="minorHAnsi" w:cstheme="minorHAnsi"/>
                    <w:szCs w:val="22"/>
                    <w:lang w:val="en-US"/>
                  </w:rPr>
                  <w:fldChar w:fldCharType="separate"/>
                </w:r>
                <w:r w:rsidRPr="00347492">
                  <w:rPr>
                    <w:rFonts w:asciiTheme="minorHAnsi" w:hAnsiTheme="minorHAnsi" w:cstheme="minorHAnsi"/>
                    <w:noProof/>
                    <w:szCs w:val="22"/>
                    <w:lang w:val="en-US"/>
                  </w:rPr>
                  <w:t>Click here and insert the total value charged</w:t>
                </w:r>
                <w:r w:rsidRPr="00347492">
                  <w:rPr>
                    <w:rFonts w:asciiTheme="minorHAnsi" w:hAnsiTheme="minorHAnsi" w:cstheme="minorHAnsi"/>
                    <w:szCs w:val="22"/>
                    <w:lang w:val="en-US"/>
                  </w:rPr>
                  <w:fldChar w:fldCharType="end"/>
                </w:r>
              </w:p>
            </w:tc>
          </w:tr>
          <w:tr w:rsidR="008362A9" w:rsidRPr="00347492" w14:paraId="4B4B730D" w14:textId="77777777" w:rsidTr="00857C61">
            <w:tc>
              <w:tcPr>
                <w:tcW w:w="2575" w:type="dxa"/>
                <w:shd w:val="clear" w:color="auto" w:fill="DEEAF6"/>
                <w:vAlign w:val="center"/>
              </w:tcPr>
              <w:p w14:paraId="4DD93756"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lang w:val="en-US"/>
                  </w:rPr>
                </w:pPr>
                <w:r w:rsidRPr="00347492">
                  <w:rPr>
                    <w:rFonts w:asciiTheme="minorHAnsi" w:hAnsiTheme="minorHAnsi" w:cstheme="minorHAnsi"/>
                    <w:b/>
                    <w:color w:val="1F4E79"/>
                    <w:szCs w:val="22"/>
                    <w:lang w:val="en-US"/>
                  </w:rPr>
                  <w:t>Contract Duration (Start/Finish)</w:t>
                </w:r>
              </w:p>
            </w:tc>
            <w:tc>
              <w:tcPr>
                <w:tcW w:w="6639" w:type="dxa"/>
                <w:shd w:val="clear" w:color="auto" w:fill="auto"/>
                <w:vAlign w:val="center"/>
              </w:tcPr>
              <w:p w14:paraId="212CB5E9"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lang w:val="en-US"/>
                  </w:rPr>
                  <w:fldChar w:fldCharType="begin">
                    <w:ffData>
                      <w:name w:val=""/>
                      <w:enabled/>
                      <w:calcOnExit w:val="0"/>
                      <w:textInput>
                        <w:default w:val="Click here and insert the start date and finish date of the project/contract"/>
                      </w:textInput>
                    </w:ffData>
                  </w:fldChar>
                </w:r>
                <w:r w:rsidRPr="00347492">
                  <w:rPr>
                    <w:rFonts w:asciiTheme="minorHAnsi" w:hAnsiTheme="minorHAnsi" w:cstheme="minorHAnsi"/>
                    <w:szCs w:val="22"/>
                    <w:lang w:val="en-US"/>
                  </w:rPr>
                  <w:instrText xml:space="preserve"> FORMTEXT </w:instrText>
                </w:r>
                <w:r w:rsidRPr="00347492">
                  <w:rPr>
                    <w:rFonts w:asciiTheme="minorHAnsi" w:hAnsiTheme="minorHAnsi" w:cstheme="minorHAnsi"/>
                    <w:szCs w:val="22"/>
                    <w:lang w:val="en-US"/>
                  </w:rPr>
                </w:r>
                <w:r w:rsidRPr="00347492">
                  <w:rPr>
                    <w:rFonts w:asciiTheme="minorHAnsi" w:hAnsiTheme="minorHAnsi" w:cstheme="minorHAnsi"/>
                    <w:szCs w:val="22"/>
                    <w:lang w:val="en-US"/>
                  </w:rPr>
                  <w:fldChar w:fldCharType="separate"/>
                </w:r>
                <w:r w:rsidRPr="00347492">
                  <w:rPr>
                    <w:rFonts w:asciiTheme="minorHAnsi" w:hAnsiTheme="minorHAnsi" w:cstheme="minorHAnsi"/>
                    <w:noProof/>
                    <w:szCs w:val="22"/>
                    <w:lang w:val="en-US"/>
                  </w:rPr>
                  <w:t>Click here and insert the start date and finish date of the project/contract</w:t>
                </w:r>
                <w:r w:rsidRPr="00347492">
                  <w:rPr>
                    <w:rFonts w:asciiTheme="minorHAnsi" w:hAnsiTheme="minorHAnsi" w:cstheme="minorHAnsi"/>
                    <w:szCs w:val="22"/>
                    <w:lang w:val="en-US"/>
                  </w:rPr>
                  <w:fldChar w:fldCharType="end"/>
                </w:r>
              </w:p>
            </w:tc>
          </w:tr>
          <w:tr w:rsidR="008362A9" w:rsidRPr="00347492" w14:paraId="78CEA523" w14:textId="77777777" w:rsidTr="00857C61">
            <w:tc>
              <w:tcPr>
                <w:tcW w:w="2575" w:type="dxa"/>
                <w:shd w:val="clear" w:color="auto" w:fill="DEEAF6"/>
                <w:vAlign w:val="center"/>
              </w:tcPr>
              <w:p w14:paraId="28899789"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lang w:val="en-US"/>
                  </w:rPr>
                </w:pPr>
                <w:r w:rsidRPr="00347492">
                  <w:rPr>
                    <w:rFonts w:asciiTheme="minorHAnsi" w:hAnsiTheme="minorHAnsi" w:cstheme="minorHAnsi"/>
                    <w:b/>
                    <w:color w:val="1F4E79"/>
                    <w:szCs w:val="22"/>
                    <w:lang w:val="en-US"/>
                  </w:rPr>
                  <w:t>Relevance to the Irish Defence Forces</w:t>
                </w:r>
              </w:p>
            </w:tc>
            <w:tc>
              <w:tcPr>
                <w:tcW w:w="6639" w:type="dxa"/>
                <w:shd w:val="clear" w:color="auto" w:fill="auto"/>
                <w:vAlign w:val="center"/>
              </w:tcPr>
              <w:p w14:paraId="41872621"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highlight w:val="lightGray"/>
                    <w:lang w:val="en-US"/>
                  </w:rPr>
                  <w:t>Insert how you consider this contract relevant to the Irish Defence Forces</w:t>
                </w:r>
              </w:p>
            </w:tc>
          </w:tr>
          <w:tr w:rsidR="008362A9" w:rsidRPr="00347492" w14:paraId="3C89A363" w14:textId="77777777" w:rsidTr="00857C61">
            <w:tc>
              <w:tcPr>
                <w:tcW w:w="2575" w:type="dxa"/>
                <w:shd w:val="clear" w:color="auto" w:fill="DEEAF6"/>
                <w:vAlign w:val="center"/>
              </w:tcPr>
              <w:p w14:paraId="2AA23829" w14:textId="77777777" w:rsidR="008362A9" w:rsidRPr="00347492" w:rsidRDefault="008362A9" w:rsidP="00857C61">
                <w:pPr>
                  <w:spacing w:after="0"/>
                  <w:jc w:val="both"/>
                  <w:rPr>
                    <w:rFonts w:asciiTheme="minorHAnsi" w:hAnsiTheme="minorHAnsi" w:cstheme="minorHAnsi"/>
                    <w:b/>
                    <w:bCs/>
                    <w:szCs w:val="22"/>
                  </w:rPr>
                </w:pPr>
                <w:r w:rsidRPr="00347492">
                  <w:rPr>
                    <w:rFonts w:asciiTheme="minorHAnsi" w:hAnsiTheme="minorHAnsi" w:cstheme="minorHAnsi"/>
                    <w:b/>
                    <w:bCs/>
                    <w:color w:val="1F4E79" w:themeColor="accent1" w:themeShade="80"/>
                    <w:szCs w:val="22"/>
                  </w:rPr>
                  <w:t>Clearly aligned to the requirements set out in Appendix 1</w:t>
                </w:r>
              </w:p>
              <w:p w14:paraId="2C514DE5"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rPr>
                </w:pPr>
              </w:p>
            </w:tc>
            <w:tc>
              <w:tcPr>
                <w:tcW w:w="6639" w:type="dxa"/>
                <w:shd w:val="clear" w:color="auto" w:fill="auto"/>
                <w:vAlign w:val="center"/>
              </w:tcPr>
              <w:p w14:paraId="46260B3B"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rPr>
                  <w:fldChar w:fldCharType="begin">
                    <w:ffData>
                      <w:name w:val=""/>
                      <w:enabled/>
                      <w:calcOnExit w:val="0"/>
                      <w:textInput>
                        <w:default w:val="Click here and insert a short narrative that outlines the extent to which you feel the services are comparable to the Contracting Authorities current requirements"/>
                      </w:textInput>
                    </w:ffData>
                  </w:fldChar>
                </w:r>
                <w:r w:rsidRPr="00347492">
                  <w:rPr>
                    <w:rFonts w:asciiTheme="minorHAnsi" w:hAnsiTheme="minorHAnsi" w:cstheme="minorHAnsi"/>
                    <w:szCs w:val="22"/>
                  </w:rPr>
                  <w:instrText xml:space="preserve"> FORMTEXT </w:instrText>
                </w:r>
                <w:r w:rsidRPr="00347492">
                  <w:rPr>
                    <w:rFonts w:asciiTheme="minorHAnsi" w:hAnsiTheme="minorHAnsi" w:cstheme="minorHAnsi"/>
                    <w:szCs w:val="22"/>
                  </w:rPr>
                </w:r>
                <w:r w:rsidRPr="00347492">
                  <w:rPr>
                    <w:rFonts w:asciiTheme="minorHAnsi" w:hAnsiTheme="minorHAnsi" w:cstheme="minorHAnsi"/>
                    <w:szCs w:val="22"/>
                  </w:rPr>
                  <w:fldChar w:fldCharType="separate"/>
                </w:r>
                <w:r w:rsidRPr="00347492">
                  <w:rPr>
                    <w:rFonts w:asciiTheme="minorHAnsi" w:hAnsiTheme="minorHAnsi" w:cstheme="minorHAnsi"/>
                    <w:noProof/>
                    <w:szCs w:val="22"/>
                  </w:rPr>
                  <w:t>Click here and insert a short narrative that outlines the extent to which you feel the services are comparable to the Contracting Authority's requirements</w:t>
                </w:r>
                <w:r w:rsidRPr="00347492">
                  <w:rPr>
                    <w:rFonts w:asciiTheme="minorHAnsi" w:hAnsiTheme="minorHAnsi" w:cstheme="minorHAnsi"/>
                    <w:szCs w:val="22"/>
                  </w:rPr>
                  <w:fldChar w:fldCharType="end"/>
                </w:r>
              </w:p>
            </w:tc>
          </w:tr>
          <w:tr w:rsidR="008362A9" w:rsidRPr="00347492" w14:paraId="71007A17" w14:textId="77777777" w:rsidTr="00857C61">
            <w:tc>
              <w:tcPr>
                <w:tcW w:w="2575" w:type="dxa"/>
                <w:shd w:val="clear" w:color="auto" w:fill="DEEAF6"/>
                <w:vAlign w:val="center"/>
              </w:tcPr>
              <w:p w14:paraId="074DD559"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rPr>
                </w:pPr>
                <w:r w:rsidRPr="00347492">
                  <w:rPr>
                    <w:rFonts w:asciiTheme="minorHAnsi" w:hAnsiTheme="minorHAnsi" w:cstheme="minorHAnsi"/>
                    <w:b/>
                    <w:color w:val="1F4E79"/>
                    <w:szCs w:val="22"/>
                  </w:rPr>
                  <w:t>Contract Performance Measurement</w:t>
                </w:r>
              </w:p>
            </w:tc>
            <w:tc>
              <w:tcPr>
                <w:tcW w:w="6639" w:type="dxa"/>
                <w:shd w:val="clear" w:color="auto" w:fill="auto"/>
                <w:vAlign w:val="center"/>
              </w:tcPr>
              <w:p w14:paraId="4FFE7CA4" w14:textId="77777777" w:rsidR="008362A9" w:rsidRPr="00347492" w:rsidRDefault="008362A9" w:rsidP="00857C61">
                <w:pPr>
                  <w:spacing w:line="240" w:lineRule="auto"/>
                  <w:rPr>
                    <w:rFonts w:asciiTheme="minorHAnsi" w:hAnsiTheme="minorHAnsi" w:cstheme="minorHAnsi"/>
                    <w:szCs w:val="22"/>
                  </w:rPr>
                </w:pPr>
                <w:r w:rsidRPr="00347492">
                  <w:rPr>
                    <w:rFonts w:asciiTheme="minorHAnsi" w:hAnsiTheme="minorHAnsi" w:cstheme="minorHAnsi"/>
                    <w:szCs w:val="22"/>
                  </w:rPr>
                  <w:t>Provide evidence of meeting contract performance measurement requirements</w:t>
                </w:r>
              </w:p>
            </w:tc>
          </w:tr>
          <w:tr w:rsidR="008362A9" w:rsidRPr="00347492" w14:paraId="1EEDE463" w14:textId="77777777" w:rsidTr="00857C61">
            <w:tc>
              <w:tcPr>
                <w:tcW w:w="2575" w:type="dxa"/>
                <w:shd w:val="clear" w:color="auto" w:fill="DEEAF6"/>
                <w:vAlign w:val="center"/>
              </w:tcPr>
              <w:p w14:paraId="3A58AE61"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lang w:val="en-US"/>
                  </w:rPr>
                </w:pPr>
                <w:r w:rsidRPr="00347492">
                  <w:rPr>
                    <w:rFonts w:asciiTheme="minorHAnsi" w:hAnsiTheme="minorHAnsi" w:cstheme="minorHAnsi"/>
                    <w:b/>
                    <w:color w:val="1F4E79"/>
                    <w:szCs w:val="22"/>
                    <w:lang w:val="en-US"/>
                  </w:rPr>
                  <w:t>Name of Client Referee</w:t>
                </w:r>
              </w:p>
            </w:tc>
            <w:tc>
              <w:tcPr>
                <w:tcW w:w="6639" w:type="dxa"/>
                <w:shd w:val="clear" w:color="auto" w:fill="auto"/>
                <w:vAlign w:val="center"/>
              </w:tcPr>
              <w:p w14:paraId="772699F9"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lang w:val="en-US"/>
                  </w:rPr>
                  <w:fldChar w:fldCharType="begin">
                    <w:ffData>
                      <w:name w:val=""/>
                      <w:enabled/>
                      <w:calcOnExit w:val="0"/>
                      <w:textInput>
                        <w:default w:val="Click here and insert name"/>
                      </w:textInput>
                    </w:ffData>
                  </w:fldChar>
                </w:r>
                <w:r w:rsidRPr="00347492">
                  <w:rPr>
                    <w:rFonts w:asciiTheme="minorHAnsi" w:hAnsiTheme="minorHAnsi" w:cstheme="minorHAnsi"/>
                    <w:szCs w:val="22"/>
                    <w:lang w:val="en-US"/>
                  </w:rPr>
                  <w:instrText xml:space="preserve"> FORMTEXT </w:instrText>
                </w:r>
                <w:r w:rsidRPr="00347492">
                  <w:rPr>
                    <w:rFonts w:asciiTheme="minorHAnsi" w:hAnsiTheme="minorHAnsi" w:cstheme="minorHAnsi"/>
                    <w:szCs w:val="22"/>
                    <w:lang w:val="en-US"/>
                  </w:rPr>
                </w:r>
                <w:r w:rsidRPr="00347492">
                  <w:rPr>
                    <w:rFonts w:asciiTheme="minorHAnsi" w:hAnsiTheme="minorHAnsi" w:cstheme="minorHAnsi"/>
                    <w:szCs w:val="22"/>
                    <w:lang w:val="en-US"/>
                  </w:rPr>
                  <w:fldChar w:fldCharType="separate"/>
                </w:r>
                <w:r w:rsidRPr="00347492">
                  <w:rPr>
                    <w:rFonts w:asciiTheme="minorHAnsi" w:hAnsiTheme="minorHAnsi" w:cstheme="minorHAnsi"/>
                    <w:noProof/>
                    <w:szCs w:val="22"/>
                    <w:lang w:val="en-US"/>
                  </w:rPr>
                  <w:t>Click here and insert name</w:t>
                </w:r>
                <w:r w:rsidRPr="00347492">
                  <w:rPr>
                    <w:rFonts w:asciiTheme="minorHAnsi" w:hAnsiTheme="minorHAnsi" w:cstheme="minorHAnsi"/>
                    <w:szCs w:val="22"/>
                    <w:lang w:val="en-US"/>
                  </w:rPr>
                  <w:fldChar w:fldCharType="end"/>
                </w:r>
              </w:p>
            </w:tc>
          </w:tr>
          <w:tr w:rsidR="008362A9" w:rsidRPr="00347492" w14:paraId="2705403D" w14:textId="77777777" w:rsidTr="00857C61">
            <w:tc>
              <w:tcPr>
                <w:tcW w:w="2575" w:type="dxa"/>
                <w:shd w:val="clear" w:color="auto" w:fill="DEEAF6"/>
                <w:vAlign w:val="center"/>
              </w:tcPr>
              <w:p w14:paraId="275F786B"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lang w:val="en-US"/>
                  </w:rPr>
                </w:pPr>
                <w:r w:rsidRPr="00347492">
                  <w:rPr>
                    <w:rFonts w:asciiTheme="minorHAnsi" w:hAnsiTheme="minorHAnsi" w:cstheme="minorHAnsi"/>
                    <w:b/>
                    <w:color w:val="1F4E79"/>
                    <w:szCs w:val="22"/>
                    <w:lang w:val="en-US"/>
                  </w:rPr>
                  <w:t>Address of Client Referee</w:t>
                </w:r>
              </w:p>
            </w:tc>
            <w:tc>
              <w:tcPr>
                <w:tcW w:w="6639" w:type="dxa"/>
                <w:shd w:val="clear" w:color="auto" w:fill="auto"/>
                <w:vAlign w:val="center"/>
              </w:tcPr>
              <w:p w14:paraId="149B5B2B"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lang w:val="en-US"/>
                  </w:rPr>
                  <w:fldChar w:fldCharType="begin">
                    <w:ffData>
                      <w:name w:val=""/>
                      <w:enabled/>
                      <w:calcOnExit w:val="0"/>
                      <w:textInput>
                        <w:default w:val="Click here and insert address"/>
                      </w:textInput>
                    </w:ffData>
                  </w:fldChar>
                </w:r>
                <w:r w:rsidRPr="00347492">
                  <w:rPr>
                    <w:rFonts w:asciiTheme="minorHAnsi" w:hAnsiTheme="minorHAnsi" w:cstheme="minorHAnsi"/>
                    <w:szCs w:val="22"/>
                    <w:lang w:val="en-US"/>
                  </w:rPr>
                  <w:instrText xml:space="preserve"> FORMTEXT </w:instrText>
                </w:r>
                <w:r w:rsidRPr="00347492">
                  <w:rPr>
                    <w:rFonts w:asciiTheme="minorHAnsi" w:hAnsiTheme="minorHAnsi" w:cstheme="minorHAnsi"/>
                    <w:szCs w:val="22"/>
                    <w:lang w:val="en-US"/>
                  </w:rPr>
                </w:r>
                <w:r w:rsidRPr="00347492">
                  <w:rPr>
                    <w:rFonts w:asciiTheme="minorHAnsi" w:hAnsiTheme="minorHAnsi" w:cstheme="minorHAnsi"/>
                    <w:szCs w:val="22"/>
                    <w:lang w:val="en-US"/>
                  </w:rPr>
                  <w:fldChar w:fldCharType="separate"/>
                </w:r>
                <w:r w:rsidRPr="00347492">
                  <w:rPr>
                    <w:rFonts w:asciiTheme="minorHAnsi" w:hAnsiTheme="minorHAnsi" w:cstheme="minorHAnsi"/>
                    <w:noProof/>
                    <w:szCs w:val="22"/>
                    <w:lang w:val="en-US"/>
                  </w:rPr>
                  <w:t>Click here and insert address</w:t>
                </w:r>
                <w:r w:rsidRPr="00347492">
                  <w:rPr>
                    <w:rFonts w:asciiTheme="minorHAnsi" w:hAnsiTheme="minorHAnsi" w:cstheme="minorHAnsi"/>
                    <w:szCs w:val="22"/>
                    <w:lang w:val="en-US"/>
                  </w:rPr>
                  <w:fldChar w:fldCharType="end"/>
                </w:r>
              </w:p>
            </w:tc>
          </w:tr>
          <w:tr w:rsidR="008362A9" w:rsidRPr="00347492" w14:paraId="5CE088EF" w14:textId="77777777" w:rsidTr="00857C61">
            <w:tc>
              <w:tcPr>
                <w:tcW w:w="2575" w:type="dxa"/>
                <w:shd w:val="clear" w:color="auto" w:fill="DEEAF6"/>
                <w:vAlign w:val="center"/>
              </w:tcPr>
              <w:p w14:paraId="0F7E1FCE"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lang w:val="en-US"/>
                  </w:rPr>
                </w:pPr>
                <w:r w:rsidRPr="00347492">
                  <w:rPr>
                    <w:rFonts w:asciiTheme="minorHAnsi" w:hAnsiTheme="minorHAnsi" w:cstheme="minorHAnsi"/>
                    <w:b/>
                    <w:color w:val="1F4E79"/>
                    <w:szCs w:val="22"/>
                    <w:lang w:val="en-US"/>
                  </w:rPr>
                  <w:t>Telephone of Client Referee</w:t>
                </w:r>
              </w:p>
            </w:tc>
            <w:tc>
              <w:tcPr>
                <w:tcW w:w="6639" w:type="dxa"/>
                <w:shd w:val="clear" w:color="auto" w:fill="auto"/>
                <w:vAlign w:val="center"/>
              </w:tcPr>
              <w:p w14:paraId="7496EBCA"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lang w:val="en-US"/>
                  </w:rPr>
                  <w:fldChar w:fldCharType="begin">
                    <w:ffData>
                      <w:name w:val=""/>
                      <w:enabled/>
                      <w:calcOnExit w:val="0"/>
                      <w:textInput>
                        <w:default w:val="Click here and insert telephone number"/>
                      </w:textInput>
                    </w:ffData>
                  </w:fldChar>
                </w:r>
                <w:r w:rsidRPr="00347492">
                  <w:rPr>
                    <w:rFonts w:asciiTheme="minorHAnsi" w:hAnsiTheme="minorHAnsi" w:cstheme="minorHAnsi"/>
                    <w:szCs w:val="22"/>
                    <w:lang w:val="en-US"/>
                  </w:rPr>
                  <w:instrText xml:space="preserve"> FORMTEXT </w:instrText>
                </w:r>
                <w:r w:rsidRPr="00347492">
                  <w:rPr>
                    <w:rFonts w:asciiTheme="minorHAnsi" w:hAnsiTheme="minorHAnsi" w:cstheme="minorHAnsi"/>
                    <w:szCs w:val="22"/>
                    <w:lang w:val="en-US"/>
                  </w:rPr>
                </w:r>
                <w:r w:rsidRPr="00347492">
                  <w:rPr>
                    <w:rFonts w:asciiTheme="minorHAnsi" w:hAnsiTheme="minorHAnsi" w:cstheme="minorHAnsi"/>
                    <w:szCs w:val="22"/>
                    <w:lang w:val="en-US"/>
                  </w:rPr>
                  <w:fldChar w:fldCharType="separate"/>
                </w:r>
                <w:r w:rsidRPr="00347492">
                  <w:rPr>
                    <w:rFonts w:asciiTheme="minorHAnsi" w:hAnsiTheme="minorHAnsi" w:cstheme="minorHAnsi"/>
                    <w:noProof/>
                    <w:szCs w:val="22"/>
                    <w:lang w:val="en-US"/>
                  </w:rPr>
                  <w:t>Click here and insert telephone number</w:t>
                </w:r>
                <w:r w:rsidRPr="00347492">
                  <w:rPr>
                    <w:rFonts w:asciiTheme="minorHAnsi" w:hAnsiTheme="minorHAnsi" w:cstheme="minorHAnsi"/>
                    <w:szCs w:val="22"/>
                    <w:lang w:val="en-US"/>
                  </w:rPr>
                  <w:fldChar w:fldCharType="end"/>
                </w:r>
              </w:p>
            </w:tc>
          </w:tr>
          <w:tr w:rsidR="008362A9" w:rsidRPr="00347492" w14:paraId="7254DB7D" w14:textId="77777777" w:rsidTr="00857C61">
            <w:tc>
              <w:tcPr>
                <w:tcW w:w="2575" w:type="dxa"/>
                <w:shd w:val="clear" w:color="auto" w:fill="DEEAF6"/>
                <w:vAlign w:val="center"/>
              </w:tcPr>
              <w:p w14:paraId="2CF23009" w14:textId="77777777" w:rsidR="008362A9" w:rsidRPr="00347492" w:rsidRDefault="008362A9" w:rsidP="00857C61">
                <w:pPr>
                  <w:tabs>
                    <w:tab w:val="left" w:pos="2694"/>
                    <w:tab w:val="center" w:pos="4153"/>
                    <w:tab w:val="left" w:pos="6120"/>
                    <w:tab w:val="left" w:pos="7920"/>
                    <w:tab w:val="right" w:pos="8306"/>
                  </w:tabs>
                  <w:spacing w:line="240" w:lineRule="auto"/>
                  <w:rPr>
                    <w:rFonts w:asciiTheme="minorHAnsi" w:hAnsiTheme="minorHAnsi" w:cstheme="minorHAnsi"/>
                    <w:b/>
                    <w:color w:val="1F4E79"/>
                    <w:szCs w:val="22"/>
                    <w:lang w:val="en-US"/>
                  </w:rPr>
                </w:pPr>
                <w:r w:rsidRPr="00347492">
                  <w:rPr>
                    <w:rFonts w:asciiTheme="minorHAnsi" w:hAnsiTheme="minorHAnsi" w:cstheme="minorHAnsi"/>
                    <w:b/>
                    <w:color w:val="1F4E79"/>
                    <w:szCs w:val="22"/>
                    <w:lang w:val="en-US"/>
                  </w:rPr>
                  <w:lastRenderedPageBreak/>
                  <w:t>Email Address of Client Referee</w:t>
                </w:r>
              </w:p>
            </w:tc>
            <w:tc>
              <w:tcPr>
                <w:tcW w:w="6639" w:type="dxa"/>
                <w:shd w:val="clear" w:color="auto" w:fill="auto"/>
                <w:vAlign w:val="center"/>
              </w:tcPr>
              <w:p w14:paraId="6229A2BB" w14:textId="77777777" w:rsidR="008362A9" w:rsidRPr="00347492" w:rsidRDefault="008362A9" w:rsidP="00857C61">
                <w:pPr>
                  <w:spacing w:line="240" w:lineRule="auto"/>
                  <w:rPr>
                    <w:rFonts w:asciiTheme="minorHAnsi" w:hAnsiTheme="minorHAnsi" w:cstheme="minorHAnsi"/>
                    <w:szCs w:val="22"/>
                    <w:lang w:val="en-US"/>
                  </w:rPr>
                </w:pPr>
                <w:r w:rsidRPr="00347492">
                  <w:rPr>
                    <w:rFonts w:asciiTheme="minorHAnsi" w:hAnsiTheme="minorHAnsi" w:cstheme="minorHAnsi"/>
                    <w:szCs w:val="22"/>
                    <w:lang w:val="en-US"/>
                  </w:rPr>
                  <w:fldChar w:fldCharType="begin">
                    <w:ffData>
                      <w:name w:val=""/>
                      <w:enabled/>
                      <w:calcOnExit w:val="0"/>
                      <w:textInput>
                        <w:default w:val="Click here and insert email address"/>
                      </w:textInput>
                    </w:ffData>
                  </w:fldChar>
                </w:r>
                <w:r w:rsidRPr="00347492">
                  <w:rPr>
                    <w:rFonts w:asciiTheme="minorHAnsi" w:hAnsiTheme="minorHAnsi" w:cstheme="minorHAnsi"/>
                    <w:szCs w:val="22"/>
                    <w:lang w:val="en-US"/>
                  </w:rPr>
                  <w:instrText xml:space="preserve"> FORMTEXT </w:instrText>
                </w:r>
                <w:r w:rsidRPr="00347492">
                  <w:rPr>
                    <w:rFonts w:asciiTheme="minorHAnsi" w:hAnsiTheme="minorHAnsi" w:cstheme="minorHAnsi"/>
                    <w:szCs w:val="22"/>
                    <w:lang w:val="en-US"/>
                  </w:rPr>
                </w:r>
                <w:r w:rsidRPr="00347492">
                  <w:rPr>
                    <w:rFonts w:asciiTheme="minorHAnsi" w:hAnsiTheme="minorHAnsi" w:cstheme="minorHAnsi"/>
                    <w:szCs w:val="22"/>
                    <w:lang w:val="en-US"/>
                  </w:rPr>
                  <w:fldChar w:fldCharType="separate"/>
                </w:r>
                <w:r w:rsidRPr="00347492">
                  <w:rPr>
                    <w:rFonts w:asciiTheme="minorHAnsi" w:hAnsiTheme="minorHAnsi" w:cstheme="minorHAnsi"/>
                    <w:noProof/>
                    <w:szCs w:val="22"/>
                    <w:lang w:val="en-US"/>
                  </w:rPr>
                  <w:t>Click here and insert email address</w:t>
                </w:r>
                <w:r w:rsidRPr="00347492">
                  <w:rPr>
                    <w:rFonts w:asciiTheme="minorHAnsi" w:hAnsiTheme="minorHAnsi" w:cstheme="minorHAnsi"/>
                    <w:szCs w:val="22"/>
                    <w:lang w:val="en-US"/>
                  </w:rPr>
                  <w:fldChar w:fldCharType="end"/>
                </w:r>
              </w:p>
            </w:tc>
          </w:tr>
        </w:tbl>
        <w:p w14:paraId="3C753868" w14:textId="77777777" w:rsidR="008362A9" w:rsidRDefault="000E5DE0" w:rsidP="008362A9">
          <w:pPr>
            <w:spacing w:after="0"/>
          </w:pPr>
        </w:p>
        <w:bookmarkEnd w:id="4" w:displacedByCustomXml="next"/>
      </w:sdtContent>
    </w:sdt>
    <w:p w14:paraId="2642AEE7" w14:textId="77777777" w:rsidR="00C3103B" w:rsidRPr="00C3103B" w:rsidRDefault="00C3103B" w:rsidP="00C3103B">
      <w:pPr>
        <w:pStyle w:val="ListParagraph"/>
        <w:numPr>
          <w:ilvl w:val="0"/>
          <w:numId w:val="4"/>
        </w:numPr>
        <w:spacing w:after="0"/>
        <w:jc w:val="both"/>
        <w:rPr>
          <w:szCs w:val="22"/>
        </w:rPr>
        <w:sectPr w:rsidR="00C3103B" w:rsidRPr="00C3103B"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548F5596" w14:textId="77777777" w:rsidTr="007831B0">
        <w:trPr>
          <w:trHeight w:val="655"/>
        </w:trPr>
        <w:tc>
          <w:tcPr>
            <w:tcW w:w="359" w:type="pct"/>
          </w:tcPr>
          <w:p w14:paraId="673C9807" w14:textId="77777777" w:rsidR="00C3103B" w:rsidRPr="00830A49" w:rsidRDefault="00C3103B" w:rsidP="00C3103B">
            <w:pPr>
              <w:jc w:val="both"/>
              <w:rPr>
                <w:color w:val="0000FF"/>
                <w:szCs w:val="22"/>
              </w:rPr>
            </w:pPr>
            <w:bookmarkStart w:id="5" w:name="Text81"/>
          </w:p>
        </w:tc>
        <w:tc>
          <w:tcPr>
            <w:tcW w:w="378" w:type="pct"/>
          </w:tcPr>
          <w:p w14:paraId="1AA122A8" w14:textId="77777777" w:rsidR="00C3103B" w:rsidRPr="00830A49" w:rsidRDefault="00C3103B" w:rsidP="00C3103B">
            <w:pPr>
              <w:jc w:val="both"/>
              <w:rPr>
                <w:color w:val="0000FF"/>
                <w:szCs w:val="22"/>
              </w:rPr>
            </w:pPr>
          </w:p>
        </w:tc>
        <w:tc>
          <w:tcPr>
            <w:tcW w:w="4263" w:type="pct"/>
          </w:tcPr>
          <w:p w14:paraId="32BB3FE7" w14:textId="77777777" w:rsidR="00C3103B" w:rsidRPr="00095116" w:rsidRDefault="00C3103B" w:rsidP="007831B0">
            <w:pPr>
              <w:jc w:val="both"/>
              <w:rPr>
                <w:szCs w:val="22"/>
              </w:rPr>
            </w:pPr>
            <w:r w:rsidRPr="003215FF">
              <w:rPr>
                <w:szCs w:val="22"/>
              </w:rPr>
              <w:t>Tenderers must provide the supporting documentation specified above without delay when requested by the Contracting Authority.</w:t>
            </w:r>
          </w:p>
        </w:tc>
      </w:tr>
    </w:tbl>
    <w:p w14:paraId="19D33F13"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5"/>
    <w:p w14:paraId="58277EBD"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5B056A36" w14:textId="77777777" w:rsidTr="00564F8A">
        <w:trPr>
          <w:trHeight w:val="595"/>
        </w:trPr>
        <w:tc>
          <w:tcPr>
            <w:tcW w:w="428" w:type="pct"/>
          </w:tcPr>
          <w:p w14:paraId="7E35F365"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76C7689E" w14:textId="77777777" w:rsidR="00564F8A" w:rsidRPr="00507FE4" w:rsidRDefault="00564F8A" w:rsidP="00564F8A">
            <w:pPr>
              <w:jc w:val="both"/>
            </w:pPr>
            <w:r w:rsidRPr="00507FE4">
              <w:t>The Services Contract will be awarded on the basis of the most economically advantageous tender(s) as identified in accordance with the following criteria:</w:t>
            </w:r>
          </w:p>
        </w:tc>
      </w:tr>
    </w:tbl>
    <w:p w14:paraId="79C87A59"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sdt>
      <w:sdtPr>
        <w:rPr>
          <w:highlight w:val="yellow"/>
        </w:rPr>
        <w:id w:val="7810711"/>
        <w:placeholder>
          <w:docPart w:val="DefaultPlaceholder_-1854013440"/>
        </w:placeholder>
      </w:sdtPr>
      <w:sdtEndPr/>
      <w:sdtContent>
        <w:p w14:paraId="38B26841" w14:textId="77777777" w:rsidR="005B3793" w:rsidRPr="000352AD" w:rsidRDefault="005B3793" w:rsidP="00D35AA7">
          <w:pPr>
            <w:rPr>
              <w:rFonts w:asciiTheme="minorHAnsi" w:hAnsiTheme="minorHAnsi" w:cstheme="minorHAnsi"/>
              <w:szCs w:val="22"/>
              <w:highlight w:val="yellow"/>
            </w:rPr>
          </w:pPr>
        </w:p>
        <w:tbl>
          <w:tblPr>
            <w:tblW w:w="8941" w:type="dxa"/>
            <w:jc w:val="center"/>
            <w:tblLayout w:type="fixed"/>
            <w:tblLook w:val="04A0" w:firstRow="1" w:lastRow="0" w:firstColumn="1" w:lastColumn="0" w:noHBand="0" w:noVBand="1"/>
          </w:tblPr>
          <w:tblGrid>
            <w:gridCol w:w="2137"/>
            <w:gridCol w:w="3543"/>
            <w:gridCol w:w="1276"/>
            <w:gridCol w:w="1985"/>
          </w:tblGrid>
          <w:tr w:rsidR="00F008C9" w:rsidRPr="000352AD" w14:paraId="1761CADF" w14:textId="77777777" w:rsidTr="00F008C9">
            <w:trPr>
              <w:trHeight w:val="300"/>
              <w:jc w:val="center"/>
            </w:trPr>
            <w:tc>
              <w:tcPr>
                <w:tcW w:w="2137" w:type="dxa"/>
                <w:tcBorders>
                  <w:top w:val="single" w:sz="4" w:space="0" w:color="auto"/>
                  <w:left w:val="single" w:sz="4" w:space="0" w:color="auto"/>
                  <w:bottom w:val="single" w:sz="4" w:space="0" w:color="auto"/>
                  <w:right w:val="single" w:sz="4" w:space="0" w:color="auto"/>
                </w:tcBorders>
                <w:noWrap/>
                <w:vAlign w:val="bottom"/>
                <w:hideMark/>
              </w:tcPr>
              <w:p w14:paraId="09C54244" w14:textId="77777777" w:rsidR="00F008C9" w:rsidRPr="000352AD" w:rsidRDefault="00F008C9" w:rsidP="00492999">
                <w:pPr>
                  <w:jc w:val="center"/>
                  <w:rPr>
                    <w:rFonts w:asciiTheme="minorHAnsi" w:hAnsiTheme="minorHAnsi" w:cstheme="minorHAnsi"/>
                    <w:color w:val="000000"/>
                    <w:szCs w:val="22"/>
                  </w:rPr>
                </w:pPr>
                <w:r w:rsidRPr="000352AD">
                  <w:rPr>
                    <w:rFonts w:asciiTheme="minorHAnsi" w:hAnsiTheme="minorHAnsi" w:cstheme="minorHAnsi"/>
                    <w:color w:val="000000"/>
                    <w:szCs w:val="22"/>
                  </w:rPr>
                  <w:t>1.7.1</w:t>
                </w:r>
              </w:p>
            </w:tc>
            <w:tc>
              <w:tcPr>
                <w:tcW w:w="3543" w:type="dxa"/>
                <w:tcBorders>
                  <w:top w:val="single" w:sz="4" w:space="0" w:color="auto"/>
                  <w:left w:val="nil"/>
                  <w:bottom w:val="single" w:sz="4" w:space="0" w:color="auto"/>
                  <w:right w:val="single" w:sz="4" w:space="0" w:color="auto"/>
                </w:tcBorders>
                <w:noWrap/>
                <w:vAlign w:val="center"/>
                <w:hideMark/>
              </w:tcPr>
              <w:p w14:paraId="6F8BDB67" w14:textId="77777777" w:rsidR="00F008C9" w:rsidRPr="000352AD" w:rsidRDefault="00F008C9" w:rsidP="00492999">
                <w:pPr>
                  <w:rPr>
                    <w:rFonts w:asciiTheme="minorHAnsi" w:hAnsiTheme="minorHAnsi" w:cstheme="minorHAnsi"/>
                    <w:b/>
                    <w:bCs/>
                    <w:color w:val="000000"/>
                    <w:szCs w:val="22"/>
                  </w:rPr>
                </w:pPr>
                <w:r w:rsidRPr="000352AD">
                  <w:rPr>
                    <w:rFonts w:asciiTheme="minorHAnsi" w:hAnsiTheme="minorHAnsi" w:cstheme="minorHAnsi"/>
                    <w:b/>
                    <w:bCs/>
                    <w:color w:val="000000"/>
                    <w:szCs w:val="22"/>
                  </w:rPr>
                  <w:t xml:space="preserve">Fitness for purpose of the solution offered </w:t>
                </w:r>
              </w:p>
            </w:tc>
            <w:tc>
              <w:tcPr>
                <w:tcW w:w="1276" w:type="dxa"/>
                <w:tcBorders>
                  <w:top w:val="single" w:sz="4" w:space="0" w:color="auto"/>
                  <w:left w:val="nil"/>
                  <w:bottom w:val="single" w:sz="4" w:space="0" w:color="auto"/>
                  <w:right w:val="single" w:sz="4" w:space="0" w:color="auto"/>
                </w:tcBorders>
                <w:noWrap/>
                <w:vAlign w:val="bottom"/>
                <w:hideMark/>
              </w:tcPr>
              <w:p w14:paraId="636D012A" w14:textId="77777777" w:rsidR="00F008C9" w:rsidRPr="000352AD" w:rsidRDefault="00F008C9" w:rsidP="00492999">
                <w:pPr>
                  <w:jc w:val="center"/>
                  <w:rPr>
                    <w:rFonts w:asciiTheme="minorHAnsi" w:hAnsiTheme="minorHAnsi" w:cstheme="minorHAnsi"/>
                    <w:color w:val="000000"/>
                    <w:szCs w:val="22"/>
                  </w:rPr>
                </w:pPr>
                <w:r w:rsidRPr="000352AD">
                  <w:rPr>
                    <w:rFonts w:asciiTheme="minorHAnsi" w:hAnsiTheme="minorHAnsi" w:cstheme="minorHAnsi"/>
                    <w:color w:val="000000"/>
                    <w:szCs w:val="22"/>
                  </w:rPr>
                  <w:t> </w:t>
                </w:r>
              </w:p>
            </w:tc>
            <w:tc>
              <w:tcPr>
                <w:tcW w:w="1985" w:type="dxa"/>
                <w:tcBorders>
                  <w:top w:val="single" w:sz="4" w:space="0" w:color="auto"/>
                  <w:left w:val="single" w:sz="4" w:space="0" w:color="auto"/>
                  <w:bottom w:val="single" w:sz="4" w:space="0" w:color="auto"/>
                  <w:right w:val="single" w:sz="4" w:space="0" w:color="auto"/>
                </w:tcBorders>
                <w:noWrap/>
                <w:vAlign w:val="bottom"/>
              </w:tcPr>
              <w:p w14:paraId="67D2A71C" w14:textId="77777777" w:rsidR="00F008C9" w:rsidRPr="000352AD" w:rsidRDefault="00F008C9" w:rsidP="00492999">
                <w:pPr>
                  <w:jc w:val="center"/>
                  <w:rPr>
                    <w:rFonts w:asciiTheme="minorHAnsi" w:hAnsiTheme="minorHAnsi" w:cstheme="minorHAnsi"/>
                    <w:b/>
                    <w:bCs/>
                    <w:color w:val="000000"/>
                    <w:szCs w:val="22"/>
                  </w:rPr>
                </w:pPr>
                <w:r w:rsidRPr="000352AD">
                  <w:rPr>
                    <w:rFonts w:asciiTheme="minorHAnsi" w:hAnsiTheme="minorHAnsi" w:cstheme="minorHAnsi"/>
                    <w:b/>
                    <w:bCs/>
                    <w:color w:val="000000"/>
                    <w:szCs w:val="22"/>
                  </w:rPr>
                  <w:t>Minimum Score</w:t>
                </w:r>
              </w:p>
            </w:tc>
          </w:tr>
          <w:tr w:rsidR="00F008C9" w:rsidRPr="000352AD" w14:paraId="5E1DD8FD" w14:textId="77777777" w:rsidTr="00F008C9">
            <w:trPr>
              <w:trHeight w:val="300"/>
              <w:jc w:val="center"/>
            </w:trPr>
            <w:tc>
              <w:tcPr>
                <w:tcW w:w="2137" w:type="dxa"/>
                <w:tcBorders>
                  <w:top w:val="nil"/>
                  <w:left w:val="single" w:sz="4" w:space="0" w:color="auto"/>
                  <w:bottom w:val="single" w:sz="4" w:space="0" w:color="auto"/>
                  <w:right w:val="single" w:sz="4" w:space="0" w:color="auto"/>
                </w:tcBorders>
                <w:noWrap/>
                <w:vAlign w:val="bottom"/>
                <w:hideMark/>
              </w:tcPr>
              <w:p w14:paraId="1DB07D7E" w14:textId="77777777" w:rsidR="00F008C9" w:rsidRPr="000352AD" w:rsidRDefault="00F008C9" w:rsidP="00492999">
                <w:pPr>
                  <w:jc w:val="center"/>
                  <w:rPr>
                    <w:rFonts w:asciiTheme="minorHAnsi" w:hAnsiTheme="minorHAnsi" w:cstheme="minorHAnsi"/>
                    <w:color w:val="000000"/>
                    <w:szCs w:val="22"/>
                  </w:rPr>
                </w:pPr>
                <w:proofErr w:type="spellStart"/>
                <w:r w:rsidRPr="000352AD">
                  <w:rPr>
                    <w:rFonts w:asciiTheme="minorHAnsi" w:hAnsiTheme="minorHAnsi" w:cstheme="minorHAnsi"/>
                    <w:color w:val="000000"/>
                    <w:szCs w:val="22"/>
                  </w:rPr>
                  <w:t>i</w:t>
                </w:r>
                <w:proofErr w:type="spellEnd"/>
              </w:p>
            </w:tc>
            <w:tc>
              <w:tcPr>
                <w:tcW w:w="3543" w:type="dxa"/>
                <w:tcBorders>
                  <w:top w:val="nil"/>
                  <w:left w:val="nil"/>
                  <w:bottom w:val="single" w:sz="4" w:space="0" w:color="auto"/>
                  <w:right w:val="single" w:sz="4" w:space="0" w:color="auto"/>
                </w:tcBorders>
                <w:noWrap/>
                <w:vAlign w:val="center"/>
                <w:hideMark/>
              </w:tcPr>
              <w:p w14:paraId="16CB1242" w14:textId="77777777" w:rsidR="00F008C9" w:rsidRPr="000352AD" w:rsidRDefault="00F008C9" w:rsidP="00492999">
                <w:pPr>
                  <w:rPr>
                    <w:rFonts w:asciiTheme="minorHAnsi" w:hAnsiTheme="minorHAnsi" w:cstheme="minorHAnsi"/>
                    <w:i/>
                    <w:iCs/>
                    <w:color w:val="000000"/>
                    <w:szCs w:val="22"/>
                  </w:rPr>
                </w:pPr>
                <w:r w:rsidRPr="000352AD">
                  <w:rPr>
                    <w:rFonts w:asciiTheme="minorHAnsi" w:hAnsiTheme="minorHAnsi" w:cstheme="minorHAnsi"/>
                    <w:i/>
                    <w:iCs/>
                    <w:color w:val="000000"/>
                    <w:szCs w:val="22"/>
                  </w:rPr>
                  <w:t>Methodology of Delivery</w:t>
                </w:r>
              </w:p>
            </w:tc>
            <w:tc>
              <w:tcPr>
                <w:tcW w:w="1276" w:type="dxa"/>
                <w:tcBorders>
                  <w:top w:val="nil"/>
                  <w:left w:val="nil"/>
                  <w:bottom w:val="single" w:sz="4" w:space="0" w:color="auto"/>
                  <w:right w:val="single" w:sz="4" w:space="0" w:color="auto"/>
                </w:tcBorders>
                <w:noWrap/>
                <w:vAlign w:val="bottom"/>
                <w:hideMark/>
              </w:tcPr>
              <w:p w14:paraId="07882C65" w14:textId="77777777" w:rsidR="00F008C9" w:rsidRPr="000352AD" w:rsidRDefault="00F008C9" w:rsidP="00492999">
                <w:pPr>
                  <w:jc w:val="center"/>
                  <w:rPr>
                    <w:rFonts w:asciiTheme="minorHAnsi" w:hAnsiTheme="minorHAnsi" w:cstheme="minorHAnsi"/>
                    <w:b/>
                    <w:bCs/>
                    <w:color w:val="000000"/>
                    <w:szCs w:val="22"/>
                  </w:rPr>
                </w:pPr>
                <w:r w:rsidRPr="000352AD">
                  <w:rPr>
                    <w:rFonts w:asciiTheme="minorHAnsi" w:hAnsiTheme="minorHAnsi" w:cstheme="minorHAnsi"/>
                    <w:b/>
                    <w:bCs/>
                    <w:color w:val="000000"/>
                    <w:szCs w:val="22"/>
                  </w:rPr>
                  <w:t>2500</w:t>
                </w:r>
              </w:p>
            </w:tc>
            <w:tc>
              <w:tcPr>
                <w:tcW w:w="1985" w:type="dxa"/>
                <w:tcBorders>
                  <w:top w:val="nil"/>
                  <w:left w:val="single" w:sz="4" w:space="0" w:color="auto"/>
                  <w:bottom w:val="single" w:sz="4" w:space="0" w:color="auto"/>
                  <w:right w:val="single" w:sz="4" w:space="0" w:color="auto"/>
                </w:tcBorders>
                <w:noWrap/>
                <w:vAlign w:val="bottom"/>
              </w:tcPr>
              <w:p w14:paraId="0E1BDDEF" w14:textId="77777777" w:rsidR="00F008C9" w:rsidRPr="000352AD" w:rsidRDefault="00F008C9" w:rsidP="00F008C9">
                <w:pPr>
                  <w:jc w:val="center"/>
                  <w:rPr>
                    <w:rFonts w:asciiTheme="minorHAnsi" w:hAnsiTheme="minorHAnsi" w:cstheme="minorHAnsi"/>
                    <w:color w:val="000000"/>
                    <w:szCs w:val="22"/>
                  </w:rPr>
                </w:pPr>
                <w:r w:rsidRPr="000352AD">
                  <w:rPr>
                    <w:rFonts w:asciiTheme="minorHAnsi" w:hAnsiTheme="minorHAnsi" w:cstheme="minorHAnsi"/>
                    <w:color w:val="000000"/>
                    <w:szCs w:val="22"/>
                  </w:rPr>
                  <w:t>1750</w:t>
                </w:r>
              </w:p>
            </w:tc>
          </w:tr>
          <w:tr w:rsidR="00F008C9" w:rsidRPr="000352AD" w14:paraId="175E56B3" w14:textId="77777777" w:rsidTr="00F008C9">
            <w:trPr>
              <w:trHeight w:val="300"/>
              <w:jc w:val="center"/>
            </w:trPr>
            <w:tc>
              <w:tcPr>
                <w:tcW w:w="2137" w:type="dxa"/>
                <w:tcBorders>
                  <w:top w:val="nil"/>
                  <w:left w:val="single" w:sz="4" w:space="0" w:color="auto"/>
                  <w:bottom w:val="single" w:sz="4" w:space="0" w:color="auto"/>
                  <w:right w:val="single" w:sz="4" w:space="0" w:color="auto"/>
                </w:tcBorders>
                <w:noWrap/>
                <w:vAlign w:val="bottom"/>
                <w:hideMark/>
              </w:tcPr>
              <w:p w14:paraId="3A1A4078" w14:textId="65BF3281" w:rsidR="00F008C9" w:rsidRPr="000352AD" w:rsidRDefault="00F008C9" w:rsidP="00492999">
                <w:pPr>
                  <w:jc w:val="center"/>
                  <w:rPr>
                    <w:rFonts w:asciiTheme="minorHAnsi" w:hAnsiTheme="minorHAnsi" w:cstheme="minorHAnsi"/>
                    <w:color w:val="000000"/>
                    <w:szCs w:val="22"/>
                  </w:rPr>
                </w:pPr>
                <w:r w:rsidRPr="000352AD">
                  <w:rPr>
                    <w:rFonts w:asciiTheme="minorHAnsi" w:hAnsiTheme="minorHAnsi" w:cstheme="minorHAnsi"/>
                    <w:color w:val="000000"/>
                    <w:szCs w:val="22"/>
                  </w:rPr>
                  <w:t>ii</w:t>
                </w:r>
              </w:p>
            </w:tc>
            <w:tc>
              <w:tcPr>
                <w:tcW w:w="3543" w:type="dxa"/>
                <w:tcBorders>
                  <w:top w:val="nil"/>
                  <w:left w:val="nil"/>
                  <w:bottom w:val="single" w:sz="4" w:space="0" w:color="auto"/>
                  <w:right w:val="single" w:sz="4" w:space="0" w:color="auto"/>
                </w:tcBorders>
                <w:noWrap/>
                <w:vAlign w:val="center"/>
                <w:hideMark/>
              </w:tcPr>
              <w:p w14:paraId="1C281E47" w14:textId="77777777" w:rsidR="00F008C9" w:rsidRPr="000352AD" w:rsidRDefault="00F008C9" w:rsidP="00492999">
                <w:pPr>
                  <w:rPr>
                    <w:rFonts w:asciiTheme="minorHAnsi" w:hAnsiTheme="minorHAnsi" w:cstheme="minorHAnsi"/>
                    <w:i/>
                    <w:iCs/>
                    <w:color w:val="000000"/>
                    <w:szCs w:val="22"/>
                  </w:rPr>
                </w:pPr>
                <w:r w:rsidRPr="000352AD">
                  <w:rPr>
                    <w:rFonts w:asciiTheme="minorHAnsi" w:hAnsiTheme="minorHAnsi" w:cstheme="minorHAnsi"/>
                    <w:i/>
                    <w:iCs/>
                    <w:color w:val="000000"/>
                    <w:szCs w:val="22"/>
                  </w:rPr>
                  <w:t>Methods of Assessment of Learning Outcomes</w:t>
                </w:r>
              </w:p>
            </w:tc>
            <w:tc>
              <w:tcPr>
                <w:tcW w:w="1276" w:type="dxa"/>
                <w:tcBorders>
                  <w:top w:val="nil"/>
                  <w:left w:val="nil"/>
                  <w:bottom w:val="single" w:sz="4" w:space="0" w:color="auto"/>
                  <w:right w:val="single" w:sz="4" w:space="0" w:color="auto"/>
                </w:tcBorders>
                <w:noWrap/>
                <w:vAlign w:val="bottom"/>
                <w:hideMark/>
              </w:tcPr>
              <w:p w14:paraId="4A1E45BC" w14:textId="77777777" w:rsidR="00F008C9" w:rsidRPr="000352AD" w:rsidRDefault="00F008C9" w:rsidP="00492999">
                <w:pPr>
                  <w:jc w:val="center"/>
                  <w:rPr>
                    <w:rFonts w:asciiTheme="minorHAnsi" w:hAnsiTheme="minorHAnsi" w:cstheme="minorHAnsi"/>
                    <w:b/>
                    <w:bCs/>
                    <w:color w:val="000000"/>
                    <w:szCs w:val="22"/>
                  </w:rPr>
                </w:pPr>
                <w:r w:rsidRPr="000352AD">
                  <w:rPr>
                    <w:rFonts w:asciiTheme="minorHAnsi" w:hAnsiTheme="minorHAnsi" w:cstheme="minorHAnsi"/>
                    <w:b/>
                    <w:bCs/>
                    <w:color w:val="000000"/>
                    <w:szCs w:val="22"/>
                  </w:rPr>
                  <w:t>1000</w:t>
                </w:r>
              </w:p>
            </w:tc>
            <w:tc>
              <w:tcPr>
                <w:tcW w:w="1985" w:type="dxa"/>
                <w:tcBorders>
                  <w:top w:val="nil"/>
                  <w:left w:val="single" w:sz="4" w:space="0" w:color="auto"/>
                  <w:bottom w:val="single" w:sz="4" w:space="0" w:color="auto"/>
                  <w:right w:val="single" w:sz="4" w:space="0" w:color="auto"/>
                </w:tcBorders>
                <w:noWrap/>
                <w:vAlign w:val="bottom"/>
              </w:tcPr>
              <w:p w14:paraId="06662321" w14:textId="77777777" w:rsidR="00F008C9" w:rsidRPr="000352AD" w:rsidRDefault="00F008C9" w:rsidP="00F008C9">
                <w:pPr>
                  <w:jc w:val="center"/>
                  <w:rPr>
                    <w:rFonts w:asciiTheme="minorHAnsi" w:hAnsiTheme="minorHAnsi" w:cstheme="minorHAnsi"/>
                    <w:color w:val="000000"/>
                    <w:szCs w:val="22"/>
                  </w:rPr>
                </w:pPr>
                <w:r w:rsidRPr="000352AD">
                  <w:rPr>
                    <w:rFonts w:asciiTheme="minorHAnsi" w:hAnsiTheme="minorHAnsi" w:cstheme="minorHAnsi"/>
                    <w:color w:val="000000"/>
                    <w:szCs w:val="22"/>
                  </w:rPr>
                  <w:t>700</w:t>
                </w:r>
              </w:p>
            </w:tc>
          </w:tr>
          <w:tr w:rsidR="00F008C9" w:rsidRPr="000352AD" w14:paraId="14C1B340" w14:textId="77777777" w:rsidTr="00F008C9">
            <w:trPr>
              <w:trHeight w:val="300"/>
              <w:jc w:val="center"/>
            </w:trPr>
            <w:tc>
              <w:tcPr>
                <w:tcW w:w="2137" w:type="dxa"/>
                <w:tcBorders>
                  <w:top w:val="nil"/>
                  <w:left w:val="single" w:sz="4" w:space="0" w:color="auto"/>
                  <w:bottom w:val="single" w:sz="4" w:space="0" w:color="auto"/>
                  <w:right w:val="single" w:sz="4" w:space="0" w:color="auto"/>
                </w:tcBorders>
                <w:noWrap/>
                <w:vAlign w:val="bottom"/>
                <w:hideMark/>
              </w:tcPr>
              <w:p w14:paraId="1930BCDD" w14:textId="77777777" w:rsidR="00F008C9" w:rsidRPr="000352AD" w:rsidRDefault="00F008C9" w:rsidP="00492999">
                <w:pPr>
                  <w:jc w:val="center"/>
                  <w:rPr>
                    <w:rFonts w:asciiTheme="minorHAnsi" w:hAnsiTheme="minorHAnsi" w:cstheme="minorHAnsi"/>
                    <w:color w:val="000000"/>
                    <w:szCs w:val="22"/>
                  </w:rPr>
                </w:pPr>
                <w:r w:rsidRPr="000352AD">
                  <w:rPr>
                    <w:rFonts w:asciiTheme="minorHAnsi" w:hAnsiTheme="minorHAnsi" w:cstheme="minorHAnsi"/>
                    <w:color w:val="000000"/>
                    <w:szCs w:val="22"/>
                  </w:rPr>
                  <w:t>iii</w:t>
                </w:r>
              </w:p>
            </w:tc>
            <w:tc>
              <w:tcPr>
                <w:tcW w:w="3543" w:type="dxa"/>
                <w:tcBorders>
                  <w:top w:val="nil"/>
                  <w:left w:val="nil"/>
                  <w:bottom w:val="single" w:sz="4" w:space="0" w:color="auto"/>
                  <w:right w:val="single" w:sz="4" w:space="0" w:color="auto"/>
                </w:tcBorders>
                <w:noWrap/>
                <w:vAlign w:val="center"/>
                <w:hideMark/>
              </w:tcPr>
              <w:p w14:paraId="7DCA27B9" w14:textId="77777777" w:rsidR="00F008C9" w:rsidRPr="000352AD" w:rsidRDefault="00F008C9" w:rsidP="00492999">
                <w:pPr>
                  <w:rPr>
                    <w:rFonts w:asciiTheme="minorHAnsi" w:hAnsiTheme="minorHAnsi" w:cstheme="minorHAnsi"/>
                    <w:i/>
                    <w:iCs/>
                    <w:color w:val="000000"/>
                    <w:szCs w:val="22"/>
                  </w:rPr>
                </w:pPr>
                <w:r w:rsidRPr="000352AD">
                  <w:rPr>
                    <w:rFonts w:asciiTheme="minorHAnsi" w:hAnsiTheme="minorHAnsi" w:cstheme="minorHAnsi"/>
                    <w:i/>
                    <w:iCs/>
                    <w:color w:val="000000"/>
                    <w:szCs w:val="22"/>
                  </w:rPr>
                  <w:t xml:space="preserve">Quantity and Quality of Assigned Resources </w:t>
                </w:r>
              </w:p>
            </w:tc>
            <w:tc>
              <w:tcPr>
                <w:tcW w:w="1276" w:type="dxa"/>
                <w:tcBorders>
                  <w:top w:val="nil"/>
                  <w:left w:val="nil"/>
                  <w:bottom w:val="single" w:sz="4" w:space="0" w:color="auto"/>
                  <w:right w:val="single" w:sz="4" w:space="0" w:color="auto"/>
                </w:tcBorders>
                <w:noWrap/>
                <w:vAlign w:val="bottom"/>
                <w:hideMark/>
              </w:tcPr>
              <w:p w14:paraId="4F62E250" w14:textId="77777777" w:rsidR="00F008C9" w:rsidRPr="000352AD" w:rsidRDefault="00F008C9" w:rsidP="00492999">
                <w:pPr>
                  <w:jc w:val="center"/>
                  <w:rPr>
                    <w:rFonts w:asciiTheme="minorHAnsi" w:hAnsiTheme="minorHAnsi" w:cstheme="minorHAnsi"/>
                    <w:b/>
                    <w:bCs/>
                    <w:color w:val="000000"/>
                    <w:szCs w:val="22"/>
                  </w:rPr>
                </w:pPr>
                <w:r w:rsidRPr="000352AD">
                  <w:rPr>
                    <w:rFonts w:asciiTheme="minorHAnsi" w:hAnsiTheme="minorHAnsi" w:cstheme="minorHAnsi"/>
                    <w:b/>
                    <w:bCs/>
                    <w:color w:val="000000"/>
                    <w:szCs w:val="22"/>
                  </w:rPr>
                  <w:t>1750</w:t>
                </w:r>
              </w:p>
            </w:tc>
            <w:tc>
              <w:tcPr>
                <w:tcW w:w="1985" w:type="dxa"/>
                <w:tcBorders>
                  <w:top w:val="nil"/>
                  <w:left w:val="single" w:sz="4" w:space="0" w:color="auto"/>
                  <w:bottom w:val="single" w:sz="4" w:space="0" w:color="auto"/>
                  <w:right w:val="single" w:sz="4" w:space="0" w:color="auto"/>
                </w:tcBorders>
                <w:noWrap/>
                <w:vAlign w:val="bottom"/>
              </w:tcPr>
              <w:p w14:paraId="1F90E584" w14:textId="70D57B74" w:rsidR="00F008C9" w:rsidRPr="000352AD" w:rsidRDefault="00F008C9" w:rsidP="00F008C9">
                <w:pPr>
                  <w:jc w:val="center"/>
                  <w:rPr>
                    <w:rFonts w:asciiTheme="minorHAnsi" w:hAnsiTheme="minorHAnsi" w:cstheme="minorHAnsi"/>
                    <w:color w:val="000000"/>
                    <w:szCs w:val="22"/>
                  </w:rPr>
                </w:pPr>
                <w:r w:rsidRPr="000352AD">
                  <w:rPr>
                    <w:rFonts w:asciiTheme="minorHAnsi" w:hAnsiTheme="minorHAnsi" w:cstheme="minorHAnsi"/>
                    <w:color w:val="000000"/>
                    <w:szCs w:val="22"/>
                  </w:rPr>
                  <w:t>1225</w:t>
                </w:r>
              </w:p>
            </w:tc>
          </w:tr>
          <w:tr w:rsidR="00F008C9" w:rsidRPr="000352AD" w14:paraId="2C67277A" w14:textId="77777777" w:rsidTr="00F008C9">
            <w:trPr>
              <w:trHeight w:val="300"/>
              <w:jc w:val="center"/>
            </w:trPr>
            <w:tc>
              <w:tcPr>
                <w:tcW w:w="2137" w:type="dxa"/>
                <w:tcBorders>
                  <w:top w:val="nil"/>
                  <w:left w:val="single" w:sz="4" w:space="0" w:color="auto"/>
                  <w:bottom w:val="single" w:sz="4" w:space="0" w:color="auto"/>
                  <w:right w:val="single" w:sz="4" w:space="0" w:color="auto"/>
                </w:tcBorders>
                <w:noWrap/>
                <w:vAlign w:val="bottom"/>
                <w:hideMark/>
              </w:tcPr>
              <w:p w14:paraId="66065DDD" w14:textId="77777777" w:rsidR="00F008C9" w:rsidRPr="000352AD" w:rsidRDefault="00F008C9" w:rsidP="00492999">
                <w:pPr>
                  <w:jc w:val="center"/>
                  <w:rPr>
                    <w:rFonts w:asciiTheme="minorHAnsi" w:hAnsiTheme="minorHAnsi" w:cstheme="minorHAnsi"/>
                    <w:color w:val="000000"/>
                    <w:szCs w:val="22"/>
                  </w:rPr>
                </w:pPr>
                <w:r w:rsidRPr="000352AD">
                  <w:rPr>
                    <w:rFonts w:asciiTheme="minorHAnsi" w:hAnsiTheme="minorHAnsi" w:cstheme="minorHAnsi"/>
                    <w:color w:val="000000"/>
                    <w:szCs w:val="22"/>
                  </w:rPr>
                  <w:t>iv</w:t>
                </w:r>
              </w:p>
            </w:tc>
            <w:tc>
              <w:tcPr>
                <w:tcW w:w="3543" w:type="dxa"/>
                <w:tcBorders>
                  <w:top w:val="nil"/>
                  <w:left w:val="nil"/>
                  <w:bottom w:val="single" w:sz="4" w:space="0" w:color="auto"/>
                  <w:right w:val="single" w:sz="4" w:space="0" w:color="auto"/>
                </w:tcBorders>
                <w:noWrap/>
                <w:vAlign w:val="center"/>
                <w:hideMark/>
              </w:tcPr>
              <w:p w14:paraId="1D4BC94B" w14:textId="77777777" w:rsidR="00F008C9" w:rsidRPr="000352AD" w:rsidRDefault="00F008C9" w:rsidP="00492999">
                <w:pPr>
                  <w:rPr>
                    <w:rFonts w:asciiTheme="minorHAnsi" w:hAnsiTheme="minorHAnsi" w:cstheme="minorHAnsi"/>
                    <w:i/>
                    <w:iCs/>
                    <w:color w:val="000000"/>
                    <w:szCs w:val="22"/>
                  </w:rPr>
                </w:pPr>
                <w:r w:rsidRPr="000352AD">
                  <w:rPr>
                    <w:rFonts w:asciiTheme="minorHAnsi" w:hAnsiTheme="minorHAnsi" w:cstheme="minorHAnsi"/>
                    <w:i/>
                    <w:iCs/>
                    <w:color w:val="000000"/>
                    <w:szCs w:val="22"/>
                  </w:rPr>
                  <w:t>Student &amp; DF Instructor Support Strategies</w:t>
                </w:r>
              </w:p>
            </w:tc>
            <w:tc>
              <w:tcPr>
                <w:tcW w:w="1276" w:type="dxa"/>
                <w:tcBorders>
                  <w:top w:val="nil"/>
                  <w:left w:val="nil"/>
                  <w:bottom w:val="single" w:sz="4" w:space="0" w:color="auto"/>
                  <w:right w:val="single" w:sz="4" w:space="0" w:color="auto"/>
                </w:tcBorders>
                <w:noWrap/>
                <w:vAlign w:val="bottom"/>
                <w:hideMark/>
              </w:tcPr>
              <w:p w14:paraId="7F760C32" w14:textId="77777777" w:rsidR="00F008C9" w:rsidRPr="000352AD" w:rsidRDefault="00F008C9" w:rsidP="00492999">
                <w:pPr>
                  <w:jc w:val="center"/>
                  <w:rPr>
                    <w:rFonts w:asciiTheme="minorHAnsi" w:hAnsiTheme="minorHAnsi" w:cstheme="minorHAnsi"/>
                    <w:b/>
                    <w:bCs/>
                    <w:color w:val="000000"/>
                    <w:szCs w:val="22"/>
                  </w:rPr>
                </w:pPr>
                <w:r w:rsidRPr="000352AD">
                  <w:rPr>
                    <w:rFonts w:asciiTheme="minorHAnsi" w:hAnsiTheme="minorHAnsi" w:cstheme="minorHAnsi"/>
                    <w:b/>
                    <w:bCs/>
                    <w:color w:val="000000"/>
                    <w:szCs w:val="22"/>
                  </w:rPr>
                  <w:t>1750</w:t>
                </w:r>
              </w:p>
            </w:tc>
            <w:tc>
              <w:tcPr>
                <w:tcW w:w="1985" w:type="dxa"/>
                <w:tcBorders>
                  <w:top w:val="nil"/>
                  <w:left w:val="single" w:sz="4" w:space="0" w:color="auto"/>
                  <w:bottom w:val="single" w:sz="4" w:space="0" w:color="auto"/>
                  <w:right w:val="single" w:sz="4" w:space="0" w:color="auto"/>
                </w:tcBorders>
                <w:noWrap/>
                <w:vAlign w:val="bottom"/>
              </w:tcPr>
              <w:p w14:paraId="6EBEE514" w14:textId="77777777" w:rsidR="00F008C9" w:rsidRPr="000352AD" w:rsidRDefault="00F008C9" w:rsidP="00F008C9">
                <w:pPr>
                  <w:jc w:val="center"/>
                  <w:rPr>
                    <w:rFonts w:asciiTheme="minorHAnsi" w:hAnsiTheme="minorHAnsi" w:cstheme="minorHAnsi"/>
                    <w:color w:val="000000"/>
                    <w:szCs w:val="22"/>
                  </w:rPr>
                </w:pPr>
                <w:r w:rsidRPr="000352AD">
                  <w:rPr>
                    <w:rFonts w:asciiTheme="minorHAnsi" w:hAnsiTheme="minorHAnsi" w:cstheme="minorHAnsi"/>
                    <w:color w:val="000000"/>
                    <w:szCs w:val="22"/>
                  </w:rPr>
                  <w:t>1225</w:t>
                </w:r>
              </w:p>
            </w:tc>
          </w:tr>
          <w:tr w:rsidR="00F008C9" w:rsidRPr="000352AD" w14:paraId="40BD6EB2" w14:textId="77777777" w:rsidTr="00F008C9">
            <w:trPr>
              <w:trHeight w:val="300"/>
              <w:jc w:val="center"/>
            </w:trPr>
            <w:tc>
              <w:tcPr>
                <w:tcW w:w="2137" w:type="dxa"/>
                <w:tcBorders>
                  <w:top w:val="nil"/>
                  <w:left w:val="single" w:sz="4" w:space="0" w:color="auto"/>
                  <w:bottom w:val="single" w:sz="4" w:space="0" w:color="auto"/>
                  <w:right w:val="single" w:sz="4" w:space="0" w:color="auto"/>
                </w:tcBorders>
                <w:noWrap/>
                <w:vAlign w:val="bottom"/>
              </w:tcPr>
              <w:p w14:paraId="0C624CDD" w14:textId="77777777" w:rsidR="00F008C9" w:rsidRPr="000352AD" w:rsidRDefault="00F008C9" w:rsidP="00492999">
                <w:pPr>
                  <w:jc w:val="center"/>
                  <w:rPr>
                    <w:rFonts w:asciiTheme="minorHAnsi" w:hAnsiTheme="minorHAnsi" w:cstheme="minorHAnsi"/>
                    <w:color w:val="000000"/>
                    <w:szCs w:val="22"/>
                  </w:rPr>
                </w:pPr>
                <w:r w:rsidRPr="000352AD">
                  <w:rPr>
                    <w:rFonts w:asciiTheme="minorHAnsi" w:hAnsiTheme="minorHAnsi" w:cstheme="minorHAnsi"/>
                    <w:color w:val="000000"/>
                    <w:szCs w:val="22"/>
                  </w:rPr>
                  <w:t>v</w:t>
                </w:r>
              </w:p>
            </w:tc>
            <w:tc>
              <w:tcPr>
                <w:tcW w:w="3543" w:type="dxa"/>
                <w:tcBorders>
                  <w:top w:val="nil"/>
                  <w:left w:val="nil"/>
                  <w:bottom w:val="single" w:sz="4" w:space="0" w:color="auto"/>
                  <w:right w:val="single" w:sz="4" w:space="0" w:color="auto"/>
                </w:tcBorders>
                <w:noWrap/>
                <w:vAlign w:val="center"/>
              </w:tcPr>
              <w:p w14:paraId="322B7016" w14:textId="77777777" w:rsidR="00F008C9" w:rsidRPr="000352AD" w:rsidRDefault="00F008C9" w:rsidP="00492999">
                <w:pPr>
                  <w:rPr>
                    <w:rFonts w:asciiTheme="minorHAnsi" w:hAnsiTheme="minorHAnsi" w:cstheme="minorHAnsi"/>
                    <w:i/>
                    <w:iCs/>
                    <w:color w:val="000000"/>
                    <w:szCs w:val="22"/>
                  </w:rPr>
                </w:pPr>
                <w:r w:rsidRPr="000352AD">
                  <w:rPr>
                    <w:rFonts w:asciiTheme="minorHAnsi" w:hAnsiTheme="minorHAnsi" w:cstheme="minorHAnsi"/>
                    <w:i/>
                    <w:iCs/>
                    <w:color w:val="000000"/>
                    <w:szCs w:val="22"/>
                  </w:rPr>
                  <w:t>Sustainability</w:t>
                </w:r>
              </w:p>
            </w:tc>
            <w:tc>
              <w:tcPr>
                <w:tcW w:w="1276" w:type="dxa"/>
                <w:tcBorders>
                  <w:top w:val="nil"/>
                  <w:left w:val="nil"/>
                  <w:bottom w:val="single" w:sz="4" w:space="0" w:color="auto"/>
                  <w:right w:val="single" w:sz="4" w:space="0" w:color="auto"/>
                </w:tcBorders>
                <w:noWrap/>
                <w:vAlign w:val="bottom"/>
                <w:hideMark/>
              </w:tcPr>
              <w:p w14:paraId="4777BF81" w14:textId="77777777" w:rsidR="00F008C9" w:rsidRPr="000352AD" w:rsidRDefault="00F008C9" w:rsidP="00492999">
                <w:pPr>
                  <w:jc w:val="center"/>
                  <w:rPr>
                    <w:rFonts w:asciiTheme="minorHAnsi" w:hAnsiTheme="minorHAnsi" w:cstheme="minorHAnsi"/>
                    <w:b/>
                    <w:bCs/>
                    <w:color w:val="000000"/>
                    <w:szCs w:val="22"/>
                  </w:rPr>
                </w:pPr>
                <w:r w:rsidRPr="000352AD">
                  <w:rPr>
                    <w:rFonts w:asciiTheme="minorHAnsi" w:hAnsiTheme="minorHAnsi" w:cstheme="minorHAnsi"/>
                    <w:b/>
                    <w:bCs/>
                    <w:color w:val="000000"/>
                    <w:szCs w:val="22"/>
                  </w:rPr>
                  <w:t>500</w:t>
                </w:r>
              </w:p>
            </w:tc>
            <w:tc>
              <w:tcPr>
                <w:tcW w:w="1985" w:type="dxa"/>
                <w:tcBorders>
                  <w:top w:val="nil"/>
                  <w:left w:val="single" w:sz="4" w:space="0" w:color="auto"/>
                  <w:bottom w:val="single" w:sz="4" w:space="0" w:color="auto"/>
                  <w:right w:val="single" w:sz="4" w:space="0" w:color="auto"/>
                </w:tcBorders>
                <w:noWrap/>
                <w:vAlign w:val="bottom"/>
              </w:tcPr>
              <w:p w14:paraId="57FA8497" w14:textId="77777777" w:rsidR="00F008C9" w:rsidRPr="000352AD" w:rsidRDefault="00F008C9" w:rsidP="00F008C9">
                <w:pPr>
                  <w:jc w:val="center"/>
                  <w:rPr>
                    <w:rFonts w:asciiTheme="minorHAnsi" w:hAnsiTheme="minorHAnsi" w:cstheme="minorHAnsi"/>
                    <w:color w:val="000000"/>
                    <w:szCs w:val="22"/>
                  </w:rPr>
                </w:pPr>
                <w:r w:rsidRPr="000352AD">
                  <w:rPr>
                    <w:rFonts w:asciiTheme="minorHAnsi" w:hAnsiTheme="minorHAnsi" w:cstheme="minorHAnsi"/>
                    <w:color w:val="000000"/>
                    <w:szCs w:val="22"/>
                  </w:rPr>
                  <w:t>N/A</w:t>
                </w:r>
              </w:p>
            </w:tc>
          </w:tr>
          <w:tr w:rsidR="00F008C9" w:rsidRPr="000352AD" w14:paraId="590227CB" w14:textId="77777777" w:rsidTr="00F008C9">
            <w:trPr>
              <w:trHeight w:val="300"/>
              <w:jc w:val="center"/>
            </w:trPr>
            <w:tc>
              <w:tcPr>
                <w:tcW w:w="2137" w:type="dxa"/>
                <w:tcBorders>
                  <w:top w:val="nil"/>
                  <w:left w:val="single" w:sz="4" w:space="0" w:color="auto"/>
                  <w:bottom w:val="single" w:sz="4" w:space="0" w:color="auto"/>
                  <w:right w:val="single" w:sz="4" w:space="0" w:color="auto"/>
                </w:tcBorders>
                <w:noWrap/>
                <w:vAlign w:val="bottom"/>
                <w:hideMark/>
              </w:tcPr>
              <w:p w14:paraId="3E4C7456" w14:textId="77777777" w:rsidR="00F008C9" w:rsidRPr="000352AD" w:rsidRDefault="00F008C9" w:rsidP="00492999">
                <w:pPr>
                  <w:jc w:val="center"/>
                  <w:rPr>
                    <w:rFonts w:asciiTheme="minorHAnsi" w:hAnsiTheme="minorHAnsi" w:cstheme="minorHAnsi"/>
                    <w:color w:val="000000"/>
                    <w:szCs w:val="22"/>
                  </w:rPr>
                </w:pPr>
                <w:r w:rsidRPr="000352AD">
                  <w:rPr>
                    <w:rFonts w:asciiTheme="minorHAnsi" w:hAnsiTheme="minorHAnsi" w:cstheme="minorHAnsi"/>
                    <w:color w:val="000000"/>
                    <w:szCs w:val="22"/>
                  </w:rPr>
                  <w:t>1.7.2</w:t>
                </w:r>
              </w:p>
            </w:tc>
            <w:tc>
              <w:tcPr>
                <w:tcW w:w="3543" w:type="dxa"/>
                <w:tcBorders>
                  <w:top w:val="nil"/>
                  <w:left w:val="nil"/>
                  <w:bottom w:val="single" w:sz="4" w:space="0" w:color="auto"/>
                  <w:right w:val="single" w:sz="4" w:space="0" w:color="auto"/>
                </w:tcBorders>
                <w:noWrap/>
                <w:vAlign w:val="center"/>
                <w:hideMark/>
              </w:tcPr>
              <w:p w14:paraId="1617E0A2" w14:textId="77777777" w:rsidR="00F008C9" w:rsidRPr="000352AD" w:rsidRDefault="00F008C9" w:rsidP="00492999">
                <w:pPr>
                  <w:rPr>
                    <w:rFonts w:asciiTheme="minorHAnsi" w:hAnsiTheme="minorHAnsi" w:cstheme="minorHAnsi"/>
                    <w:b/>
                    <w:bCs/>
                    <w:color w:val="000000"/>
                    <w:szCs w:val="22"/>
                  </w:rPr>
                </w:pPr>
                <w:r w:rsidRPr="000352AD">
                  <w:rPr>
                    <w:rFonts w:asciiTheme="minorHAnsi" w:hAnsiTheme="minorHAnsi" w:cstheme="minorHAnsi"/>
                    <w:b/>
                    <w:bCs/>
                    <w:color w:val="000000"/>
                    <w:szCs w:val="22"/>
                  </w:rPr>
                  <w:t>Ultimate Cost</w:t>
                </w:r>
              </w:p>
            </w:tc>
            <w:tc>
              <w:tcPr>
                <w:tcW w:w="1276" w:type="dxa"/>
                <w:tcBorders>
                  <w:top w:val="nil"/>
                  <w:left w:val="nil"/>
                  <w:bottom w:val="single" w:sz="4" w:space="0" w:color="auto"/>
                  <w:right w:val="single" w:sz="4" w:space="0" w:color="auto"/>
                </w:tcBorders>
                <w:noWrap/>
                <w:vAlign w:val="bottom"/>
                <w:hideMark/>
              </w:tcPr>
              <w:p w14:paraId="2D117514" w14:textId="77777777" w:rsidR="00F008C9" w:rsidRPr="000352AD" w:rsidRDefault="00F008C9" w:rsidP="00492999">
                <w:pPr>
                  <w:jc w:val="center"/>
                  <w:rPr>
                    <w:rFonts w:asciiTheme="minorHAnsi" w:hAnsiTheme="minorHAnsi" w:cstheme="minorHAnsi"/>
                    <w:b/>
                    <w:bCs/>
                    <w:color w:val="000000"/>
                    <w:szCs w:val="22"/>
                  </w:rPr>
                </w:pPr>
                <w:r w:rsidRPr="000352AD">
                  <w:rPr>
                    <w:rFonts w:asciiTheme="minorHAnsi" w:hAnsiTheme="minorHAnsi" w:cstheme="minorHAnsi"/>
                    <w:b/>
                    <w:bCs/>
                    <w:color w:val="000000"/>
                    <w:szCs w:val="22"/>
                  </w:rPr>
                  <w:t>2500</w:t>
                </w:r>
              </w:p>
            </w:tc>
            <w:tc>
              <w:tcPr>
                <w:tcW w:w="1985" w:type="dxa"/>
                <w:tcBorders>
                  <w:top w:val="nil"/>
                  <w:left w:val="single" w:sz="4" w:space="0" w:color="auto"/>
                  <w:bottom w:val="single" w:sz="4" w:space="0" w:color="auto"/>
                  <w:right w:val="single" w:sz="4" w:space="0" w:color="auto"/>
                </w:tcBorders>
                <w:noWrap/>
                <w:vAlign w:val="bottom"/>
                <w:hideMark/>
              </w:tcPr>
              <w:p w14:paraId="11C54C05" w14:textId="583CFEA8" w:rsidR="00F008C9" w:rsidRPr="000352AD" w:rsidRDefault="00F008C9" w:rsidP="00F008C9">
                <w:pPr>
                  <w:jc w:val="center"/>
                  <w:rPr>
                    <w:rFonts w:asciiTheme="minorHAnsi" w:hAnsiTheme="minorHAnsi" w:cstheme="minorHAnsi"/>
                    <w:color w:val="000000"/>
                    <w:szCs w:val="22"/>
                  </w:rPr>
                </w:pPr>
                <w:r w:rsidRPr="000352AD">
                  <w:rPr>
                    <w:rFonts w:asciiTheme="minorHAnsi" w:hAnsiTheme="minorHAnsi" w:cstheme="minorHAnsi"/>
                    <w:color w:val="000000" w:themeColor="text1"/>
                    <w:szCs w:val="22"/>
                  </w:rPr>
                  <w:t>N/A</w:t>
                </w:r>
              </w:p>
            </w:tc>
          </w:tr>
          <w:tr w:rsidR="00F008C9" w:rsidRPr="000352AD" w14:paraId="321B87B7" w14:textId="77777777" w:rsidTr="00F008C9">
            <w:trPr>
              <w:trHeight w:val="300"/>
              <w:jc w:val="center"/>
            </w:trPr>
            <w:tc>
              <w:tcPr>
                <w:tcW w:w="2137" w:type="dxa"/>
                <w:tcBorders>
                  <w:top w:val="nil"/>
                  <w:left w:val="single" w:sz="4" w:space="0" w:color="auto"/>
                  <w:bottom w:val="single" w:sz="4" w:space="0" w:color="auto"/>
                  <w:right w:val="single" w:sz="4" w:space="0" w:color="auto"/>
                </w:tcBorders>
                <w:noWrap/>
                <w:vAlign w:val="bottom"/>
                <w:hideMark/>
              </w:tcPr>
              <w:p w14:paraId="42BD77A1" w14:textId="77777777" w:rsidR="00F008C9" w:rsidRPr="000352AD" w:rsidRDefault="00F008C9" w:rsidP="00492999">
                <w:pPr>
                  <w:jc w:val="center"/>
                  <w:rPr>
                    <w:rFonts w:asciiTheme="minorHAnsi" w:hAnsiTheme="minorHAnsi" w:cstheme="minorHAnsi"/>
                    <w:color w:val="000000"/>
                    <w:szCs w:val="22"/>
                  </w:rPr>
                </w:pPr>
                <w:r w:rsidRPr="000352AD">
                  <w:rPr>
                    <w:rFonts w:asciiTheme="minorHAnsi" w:hAnsiTheme="minorHAnsi" w:cstheme="minorHAnsi"/>
                    <w:color w:val="000000"/>
                    <w:szCs w:val="22"/>
                  </w:rPr>
                  <w:t> </w:t>
                </w:r>
              </w:p>
            </w:tc>
            <w:tc>
              <w:tcPr>
                <w:tcW w:w="3543" w:type="dxa"/>
                <w:tcBorders>
                  <w:top w:val="nil"/>
                  <w:left w:val="nil"/>
                  <w:bottom w:val="single" w:sz="4" w:space="0" w:color="auto"/>
                  <w:right w:val="single" w:sz="4" w:space="0" w:color="auto"/>
                </w:tcBorders>
                <w:noWrap/>
                <w:vAlign w:val="center"/>
                <w:hideMark/>
              </w:tcPr>
              <w:p w14:paraId="79A33001" w14:textId="77777777" w:rsidR="00F008C9" w:rsidRPr="000352AD" w:rsidRDefault="00F008C9" w:rsidP="00492999">
                <w:pPr>
                  <w:rPr>
                    <w:rFonts w:asciiTheme="minorHAnsi" w:hAnsiTheme="minorHAnsi" w:cstheme="minorHAnsi"/>
                    <w:b/>
                    <w:bCs/>
                    <w:color w:val="000000"/>
                    <w:szCs w:val="22"/>
                  </w:rPr>
                </w:pPr>
                <w:r w:rsidRPr="000352AD">
                  <w:rPr>
                    <w:rFonts w:asciiTheme="minorHAnsi" w:hAnsiTheme="minorHAnsi" w:cstheme="minorHAnsi"/>
                    <w:b/>
                    <w:bCs/>
                    <w:color w:val="000000"/>
                    <w:szCs w:val="22"/>
                  </w:rPr>
                  <w:t>Total Marks</w:t>
                </w:r>
              </w:p>
            </w:tc>
            <w:tc>
              <w:tcPr>
                <w:tcW w:w="1276" w:type="dxa"/>
                <w:tcBorders>
                  <w:top w:val="nil"/>
                  <w:left w:val="nil"/>
                  <w:bottom w:val="single" w:sz="4" w:space="0" w:color="auto"/>
                  <w:right w:val="single" w:sz="4" w:space="0" w:color="auto"/>
                </w:tcBorders>
                <w:noWrap/>
                <w:vAlign w:val="bottom"/>
                <w:hideMark/>
              </w:tcPr>
              <w:p w14:paraId="04759260" w14:textId="77777777" w:rsidR="00F008C9" w:rsidRPr="000352AD" w:rsidRDefault="00F008C9" w:rsidP="00492999">
                <w:pPr>
                  <w:jc w:val="center"/>
                  <w:rPr>
                    <w:rFonts w:asciiTheme="minorHAnsi" w:hAnsiTheme="minorHAnsi" w:cstheme="minorHAnsi"/>
                    <w:b/>
                    <w:bCs/>
                    <w:color w:val="000000"/>
                    <w:szCs w:val="22"/>
                  </w:rPr>
                </w:pPr>
                <w:r w:rsidRPr="000352AD">
                  <w:rPr>
                    <w:rFonts w:asciiTheme="minorHAnsi" w:hAnsiTheme="minorHAnsi" w:cstheme="minorHAnsi"/>
                    <w:b/>
                    <w:bCs/>
                    <w:color w:val="000000"/>
                    <w:szCs w:val="22"/>
                  </w:rPr>
                  <w:t>10000</w:t>
                </w:r>
              </w:p>
            </w:tc>
            <w:tc>
              <w:tcPr>
                <w:tcW w:w="1985" w:type="dxa"/>
                <w:tcBorders>
                  <w:top w:val="nil"/>
                  <w:left w:val="single" w:sz="4" w:space="0" w:color="auto"/>
                  <w:bottom w:val="single" w:sz="4" w:space="0" w:color="auto"/>
                  <w:right w:val="single" w:sz="4" w:space="0" w:color="auto"/>
                </w:tcBorders>
                <w:noWrap/>
                <w:vAlign w:val="bottom"/>
                <w:hideMark/>
              </w:tcPr>
              <w:p w14:paraId="2D7D11AB" w14:textId="77777777" w:rsidR="00F008C9" w:rsidRPr="000352AD" w:rsidRDefault="00F008C9" w:rsidP="00492999">
                <w:pPr>
                  <w:jc w:val="center"/>
                  <w:rPr>
                    <w:rFonts w:asciiTheme="minorHAnsi" w:hAnsiTheme="minorHAnsi" w:cstheme="minorHAnsi"/>
                    <w:b/>
                    <w:bCs/>
                    <w:color w:val="000000"/>
                    <w:szCs w:val="22"/>
                  </w:rPr>
                </w:pPr>
                <w:r w:rsidRPr="000352AD">
                  <w:rPr>
                    <w:rFonts w:asciiTheme="minorHAnsi" w:hAnsiTheme="minorHAnsi" w:cstheme="minorHAnsi"/>
                    <w:color w:val="000000" w:themeColor="text1"/>
                    <w:szCs w:val="22"/>
                    <w:lang w:val="en-IE"/>
                  </w:rPr>
                  <w:t> </w:t>
                </w:r>
              </w:p>
            </w:tc>
          </w:tr>
        </w:tbl>
        <w:p w14:paraId="6C7C3DF0" w14:textId="77777777" w:rsidR="005B3793" w:rsidRPr="000352AD" w:rsidRDefault="005B3793" w:rsidP="005B3793">
          <w:pPr>
            <w:autoSpaceDE w:val="0"/>
            <w:autoSpaceDN w:val="0"/>
            <w:adjustRightInd w:val="0"/>
            <w:spacing w:line="360" w:lineRule="auto"/>
            <w:jc w:val="both"/>
            <w:rPr>
              <w:rFonts w:asciiTheme="minorHAnsi" w:hAnsiTheme="minorHAnsi" w:cstheme="minorHAnsi"/>
              <w:szCs w:val="22"/>
            </w:rPr>
          </w:pPr>
        </w:p>
        <w:p w14:paraId="7A44B011" w14:textId="76876100" w:rsidR="005B3793" w:rsidRPr="000352AD" w:rsidRDefault="005B3793" w:rsidP="005B3793">
          <w:pPr>
            <w:autoSpaceDE w:val="0"/>
            <w:autoSpaceDN w:val="0"/>
            <w:adjustRightInd w:val="0"/>
            <w:spacing w:line="360" w:lineRule="auto"/>
            <w:jc w:val="both"/>
            <w:rPr>
              <w:rFonts w:asciiTheme="minorHAnsi" w:hAnsiTheme="minorHAnsi" w:cstheme="minorHAnsi"/>
              <w:szCs w:val="22"/>
            </w:rPr>
          </w:pPr>
          <w:r w:rsidRPr="000352AD">
            <w:rPr>
              <w:rFonts w:asciiTheme="minorHAnsi" w:hAnsiTheme="minorHAnsi" w:cstheme="minorHAnsi"/>
              <w:szCs w:val="22"/>
            </w:rPr>
            <w:t>The objectives and key desirable features outlined in the table above are described in Appendix 1 –</w:t>
          </w:r>
          <w:r w:rsidR="003077D1" w:rsidRPr="000352AD">
            <w:rPr>
              <w:rFonts w:asciiTheme="minorHAnsi" w:hAnsiTheme="minorHAnsi" w:cstheme="minorHAnsi"/>
              <w:szCs w:val="22"/>
            </w:rPr>
            <w:t xml:space="preserve"> Requirements &amp;</w:t>
          </w:r>
          <w:r w:rsidRPr="000352AD">
            <w:rPr>
              <w:rFonts w:asciiTheme="minorHAnsi" w:hAnsiTheme="minorHAnsi" w:cstheme="minorHAnsi"/>
              <w:szCs w:val="22"/>
            </w:rPr>
            <w:t xml:space="preserve"> Specifications. The award criteria are further explained as follows:</w:t>
          </w:r>
        </w:p>
        <w:p w14:paraId="4231208A" w14:textId="77777777" w:rsidR="005B3793" w:rsidRPr="000352AD" w:rsidRDefault="005B3793" w:rsidP="005B3793">
          <w:pPr>
            <w:autoSpaceDE w:val="0"/>
            <w:autoSpaceDN w:val="0"/>
            <w:adjustRightInd w:val="0"/>
            <w:spacing w:line="360" w:lineRule="auto"/>
            <w:jc w:val="both"/>
            <w:rPr>
              <w:rFonts w:asciiTheme="minorHAnsi" w:hAnsiTheme="minorHAnsi" w:cstheme="minorHAnsi"/>
              <w:b/>
              <w:szCs w:val="22"/>
            </w:rPr>
          </w:pPr>
          <w:r w:rsidRPr="000352AD">
            <w:rPr>
              <w:rFonts w:asciiTheme="minorHAnsi" w:hAnsiTheme="minorHAnsi" w:cstheme="minorHAnsi"/>
              <w:b/>
              <w:szCs w:val="22"/>
            </w:rPr>
            <w:t>Fitness for Purpose of Solution offered (criterion 1.7.1)</w:t>
          </w:r>
        </w:p>
        <w:p w14:paraId="71BA1550" w14:textId="77777777" w:rsidR="005B3793" w:rsidRPr="000352AD" w:rsidRDefault="005B3793" w:rsidP="005B3793">
          <w:pPr>
            <w:autoSpaceDE w:val="0"/>
            <w:autoSpaceDN w:val="0"/>
            <w:adjustRightInd w:val="0"/>
            <w:spacing w:line="360" w:lineRule="auto"/>
            <w:jc w:val="both"/>
            <w:rPr>
              <w:rFonts w:asciiTheme="minorHAnsi" w:hAnsiTheme="minorHAnsi" w:cstheme="minorHAnsi"/>
              <w:szCs w:val="22"/>
            </w:rPr>
          </w:pPr>
          <w:r w:rsidRPr="000352AD">
            <w:rPr>
              <w:rFonts w:asciiTheme="minorHAnsi" w:hAnsiTheme="minorHAnsi" w:cstheme="minorHAnsi"/>
              <w:szCs w:val="22"/>
            </w:rPr>
            <w:t>This criterion and its sub criteria will test the solutions offered under the various headings listed above in para 1.7.1 with a view to discerning the solution that most closely matches the Defence Forces requirements. For all criteria, examples of past/current delivery of similar/comparable collaborative programmes of education would be beneficial:</w:t>
          </w:r>
        </w:p>
        <w:p w14:paraId="7DCAC5AD" w14:textId="77777777" w:rsidR="005B3793" w:rsidRPr="000352AD" w:rsidRDefault="005B3793" w:rsidP="005B3793">
          <w:pPr>
            <w:autoSpaceDE w:val="0"/>
            <w:autoSpaceDN w:val="0"/>
            <w:adjustRightInd w:val="0"/>
            <w:spacing w:line="360" w:lineRule="auto"/>
            <w:ind w:firstLine="720"/>
            <w:jc w:val="both"/>
            <w:rPr>
              <w:rFonts w:asciiTheme="minorHAnsi" w:hAnsiTheme="minorHAnsi" w:cstheme="minorHAnsi"/>
              <w:b/>
              <w:szCs w:val="22"/>
            </w:rPr>
          </w:pPr>
          <w:r w:rsidRPr="000352AD">
            <w:rPr>
              <w:rFonts w:asciiTheme="minorHAnsi" w:hAnsiTheme="minorHAnsi" w:cstheme="minorHAnsi"/>
              <w:b/>
              <w:szCs w:val="22"/>
            </w:rPr>
            <w:t>1.7.1 i:  Methodology of Delivery – to include but not limited to:</w:t>
          </w:r>
        </w:p>
        <w:p w14:paraId="670E68D8" w14:textId="77777777"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 xml:space="preserve">The Defence Forces see this as a vital element in the final solution and require tenderers to outline the provision of a transformational learning experience for DF Officers that will </w:t>
          </w:r>
          <w:r w:rsidRPr="000352AD">
            <w:rPr>
              <w:rFonts w:asciiTheme="minorHAnsi" w:hAnsiTheme="minorHAnsi" w:cstheme="minorHAnsi"/>
              <w:szCs w:val="22"/>
            </w:rPr>
            <w:lastRenderedPageBreak/>
            <w:t xml:space="preserve">contribute towards the strengthening and supporting the ongoing transformation of the Defence Forces. </w:t>
          </w:r>
        </w:p>
        <w:p w14:paraId="2ED90EFF" w14:textId="77777777"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 xml:space="preserve">Delivery methods should carefully balance support to students while facilitating and encouraging individual and independent research and learning activities. </w:t>
          </w:r>
        </w:p>
        <w:p w14:paraId="58210F06" w14:textId="77777777"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Variety in teaching and delivery methods should be demonstrated to allow for learning experiences that facilitate peer-learning, discussion and group activities that create opportunities to learn from diverse perspectives within an overall framework that is relevant to the role and function of a Senior Officer of the Defence Forces.</w:t>
          </w:r>
        </w:p>
        <w:p w14:paraId="074A307A" w14:textId="77777777"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 xml:space="preserve">Learning activities should also be designed in such a manner that draws upon the career experience of Officers to date and the experiential learning and tacit knowledge they have developed throughout the diverse roles and appointments held. </w:t>
          </w:r>
        </w:p>
        <w:p w14:paraId="44325CE3" w14:textId="77777777"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Potential opportunities for the development of the JCSC, LCSC, Joint Cadet course and individual modules should be outlined.</w:t>
          </w:r>
        </w:p>
        <w:p w14:paraId="5B223C84" w14:textId="77777777"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 xml:space="preserve">Example of past/current delivery of similar/comparable collaborative programmes of education would be beneficial in addressing these criteria. </w:t>
          </w:r>
        </w:p>
        <w:p w14:paraId="4B787BCE" w14:textId="77777777"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p>
        <w:p w14:paraId="68325E3B" w14:textId="51676CD1" w:rsidR="005B3793" w:rsidRPr="000352AD" w:rsidRDefault="005B3793" w:rsidP="005B3793">
          <w:pPr>
            <w:autoSpaceDE w:val="0"/>
            <w:autoSpaceDN w:val="0"/>
            <w:adjustRightInd w:val="0"/>
            <w:spacing w:line="360" w:lineRule="auto"/>
            <w:ind w:left="720"/>
            <w:jc w:val="both"/>
            <w:rPr>
              <w:rFonts w:asciiTheme="minorHAnsi" w:hAnsiTheme="minorHAnsi" w:cstheme="minorHAnsi"/>
              <w:b/>
              <w:szCs w:val="22"/>
            </w:rPr>
          </w:pPr>
          <w:r w:rsidRPr="000352AD">
            <w:rPr>
              <w:rFonts w:asciiTheme="minorHAnsi" w:hAnsiTheme="minorHAnsi" w:cstheme="minorHAnsi"/>
              <w:b/>
              <w:szCs w:val="22"/>
            </w:rPr>
            <w:t xml:space="preserve">1.7.1 ii:  Methods of Assessment of Learning </w:t>
          </w:r>
          <w:r w:rsidR="002225C7" w:rsidRPr="000352AD">
            <w:rPr>
              <w:rFonts w:asciiTheme="minorHAnsi" w:hAnsiTheme="minorHAnsi" w:cstheme="minorHAnsi"/>
              <w:b/>
              <w:szCs w:val="22"/>
            </w:rPr>
            <w:t>O</w:t>
          </w:r>
          <w:r w:rsidRPr="000352AD">
            <w:rPr>
              <w:rFonts w:asciiTheme="minorHAnsi" w:hAnsiTheme="minorHAnsi" w:cstheme="minorHAnsi"/>
              <w:b/>
              <w:szCs w:val="22"/>
            </w:rPr>
            <w:t>utcomes – to include but not limited to:</w:t>
          </w:r>
        </w:p>
        <w:p w14:paraId="6F55F9D0" w14:textId="77777777"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The methods of assessment of learning outcomes solution should ensure that the specific learning outcomes for the Level 9 MA (JCSC), Level 9 Postgraduate Diploma (LCSC) and Level 7 Diploma (Joint Cadet Course) are achieved. Assessment as a whole in general should be explored in line with best practice.</w:t>
          </w:r>
        </w:p>
        <w:p w14:paraId="505D8E7B" w14:textId="77777777"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 xml:space="preserve">Formative assessment methods to provide feedback to students and to inform the refinement teaching strategies should be outlined. </w:t>
          </w:r>
        </w:p>
        <w:p w14:paraId="302FF082" w14:textId="5B36F6FF"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Specific consideration should be given to the summative assessment of essays and individual/group presentations as well as the co-ordination and equitable assessment of Thesis and research submissions.</w:t>
          </w:r>
        </w:p>
        <w:p w14:paraId="3A2A6D50" w14:textId="04375EA8"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 xml:space="preserve">Consideration should also be given to supporting the standardisation of assessment methods across all courses in an aligned and progressive manner. </w:t>
          </w:r>
        </w:p>
        <w:p w14:paraId="08B077D9" w14:textId="77777777" w:rsidR="005B3793" w:rsidRPr="000352AD" w:rsidRDefault="005B3793" w:rsidP="005B3793">
          <w:pPr>
            <w:autoSpaceDE w:val="0"/>
            <w:autoSpaceDN w:val="0"/>
            <w:adjustRightInd w:val="0"/>
            <w:spacing w:line="360" w:lineRule="auto"/>
            <w:ind w:left="1440"/>
            <w:jc w:val="both"/>
            <w:rPr>
              <w:rFonts w:asciiTheme="minorHAnsi" w:hAnsiTheme="minorHAnsi" w:cstheme="minorHAnsi"/>
              <w:szCs w:val="22"/>
            </w:rPr>
          </w:pPr>
        </w:p>
        <w:p w14:paraId="74F274E1" w14:textId="77777777" w:rsidR="005B3793" w:rsidRPr="000352AD" w:rsidRDefault="005B3793" w:rsidP="005B3793">
          <w:pPr>
            <w:autoSpaceDE w:val="0"/>
            <w:autoSpaceDN w:val="0"/>
            <w:adjustRightInd w:val="0"/>
            <w:spacing w:line="360" w:lineRule="auto"/>
            <w:ind w:left="720"/>
            <w:jc w:val="both"/>
            <w:rPr>
              <w:rFonts w:asciiTheme="minorHAnsi" w:hAnsiTheme="minorHAnsi" w:cstheme="minorHAnsi"/>
              <w:b/>
              <w:szCs w:val="22"/>
            </w:rPr>
          </w:pPr>
          <w:r w:rsidRPr="000352AD">
            <w:rPr>
              <w:rFonts w:asciiTheme="minorHAnsi" w:hAnsiTheme="minorHAnsi" w:cstheme="minorHAnsi"/>
              <w:b/>
              <w:szCs w:val="22"/>
            </w:rPr>
            <w:t>1.7.1 iii: Quantity and Quality of Assigned Resources – to include but not limited to:</w:t>
          </w:r>
        </w:p>
        <w:p w14:paraId="147ACCA9" w14:textId="77777777"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This item is key to the long-term maintenance of best recognised standards.  The DF will require a detailed explanation of this item to ensure the correct model is achieved.</w:t>
          </w:r>
        </w:p>
        <w:p w14:paraId="460A18AE" w14:textId="00355BBF"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lastRenderedPageBreak/>
            <w:t>Resources under consideration include but are not limited to: assigned and appropriately qualified academic staff, access to research catalogues and collections, provision of on-campus (academic partner’s campus) learning and research, access to online learning platforms and online learning supports.</w:t>
          </w:r>
        </w:p>
        <w:p w14:paraId="0C61A846" w14:textId="77777777" w:rsidR="005B3793" w:rsidRPr="000352AD" w:rsidRDefault="005B3793" w:rsidP="005B3793">
          <w:pPr>
            <w:autoSpaceDE w:val="0"/>
            <w:autoSpaceDN w:val="0"/>
            <w:adjustRightInd w:val="0"/>
            <w:spacing w:line="360" w:lineRule="auto"/>
            <w:ind w:left="1440"/>
            <w:jc w:val="both"/>
            <w:rPr>
              <w:rFonts w:asciiTheme="minorHAnsi" w:hAnsiTheme="minorHAnsi" w:cstheme="minorHAnsi"/>
              <w:szCs w:val="22"/>
            </w:rPr>
          </w:pPr>
        </w:p>
        <w:p w14:paraId="19814FD6" w14:textId="77777777" w:rsidR="005B3793" w:rsidRPr="000352AD" w:rsidRDefault="005B3793" w:rsidP="005B3793">
          <w:pPr>
            <w:autoSpaceDE w:val="0"/>
            <w:autoSpaceDN w:val="0"/>
            <w:adjustRightInd w:val="0"/>
            <w:spacing w:line="360" w:lineRule="auto"/>
            <w:ind w:left="720"/>
            <w:jc w:val="both"/>
            <w:rPr>
              <w:rFonts w:asciiTheme="minorHAnsi" w:hAnsiTheme="minorHAnsi" w:cstheme="minorHAnsi"/>
              <w:b/>
              <w:szCs w:val="22"/>
            </w:rPr>
          </w:pPr>
          <w:r w:rsidRPr="000352AD">
            <w:rPr>
              <w:rFonts w:asciiTheme="minorHAnsi" w:hAnsiTheme="minorHAnsi" w:cstheme="minorHAnsi"/>
              <w:b/>
              <w:szCs w:val="22"/>
            </w:rPr>
            <w:t>1.7.1 iv: Student &amp; DF Instructor Support Strategies – to include but not limited to:</w:t>
          </w:r>
        </w:p>
        <w:p w14:paraId="10E08662" w14:textId="77777777"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 xml:space="preserve">This item includes additional academic support services to the student but also pertains to the support the student will receive in terms of feedback, assistance requests and support throughout the delivery of the course. </w:t>
          </w:r>
        </w:p>
        <w:p w14:paraId="10901594" w14:textId="45F309D6" w:rsidR="005B3793" w:rsidRPr="000352AD" w:rsidRDefault="005B3793" w:rsidP="005B3793">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 xml:space="preserve">Of particular importance in this regard is the level of support to be provided to those DF Students undergoing the research (Thesis) component of the MA Programme to include: provision of academic </w:t>
          </w:r>
          <w:r w:rsidR="003077D1" w:rsidRPr="000352AD">
            <w:rPr>
              <w:rFonts w:asciiTheme="minorHAnsi" w:hAnsiTheme="minorHAnsi" w:cstheme="minorHAnsi"/>
              <w:szCs w:val="22"/>
            </w:rPr>
            <w:t xml:space="preserve">supervisors, </w:t>
          </w:r>
          <w:r w:rsidR="00F67ACD" w:rsidRPr="000352AD">
            <w:rPr>
              <w:rFonts w:asciiTheme="minorHAnsi" w:hAnsiTheme="minorHAnsi" w:cstheme="minorHAnsi"/>
              <w:szCs w:val="22"/>
            </w:rPr>
            <w:t>supervisor:</w:t>
          </w:r>
          <w:r w:rsidRPr="000352AD">
            <w:rPr>
              <w:rFonts w:asciiTheme="minorHAnsi" w:hAnsiTheme="minorHAnsi" w:cstheme="minorHAnsi"/>
              <w:szCs w:val="22"/>
            </w:rPr>
            <w:t xml:space="preserve"> student ratio,   </w:t>
          </w:r>
        </w:p>
        <w:p w14:paraId="0D623443" w14:textId="12C5CF80" w:rsidR="003077D1" w:rsidRPr="000352AD" w:rsidRDefault="003077D1" w:rsidP="003077D1">
          <w:pPr>
            <w:autoSpaceDE w:val="0"/>
            <w:autoSpaceDN w:val="0"/>
            <w:adjustRightInd w:val="0"/>
            <w:spacing w:line="360" w:lineRule="auto"/>
            <w:ind w:left="720"/>
            <w:jc w:val="both"/>
            <w:rPr>
              <w:rFonts w:asciiTheme="minorHAnsi" w:hAnsiTheme="minorHAnsi" w:cstheme="minorHAnsi"/>
              <w:szCs w:val="22"/>
            </w:rPr>
          </w:pPr>
          <w:r w:rsidRPr="000352AD">
            <w:rPr>
              <w:rFonts w:asciiTheme="minorHAnsi" w:hAnsiTheme="minorHAnsi" w:cstheme="minorHAnsi"/>
              <w:szCs w:val="22"/>
            </w:rPr>
            <w:t>Additionally,</w:t>
          </w:r>
          <w:r w:rsidR="005B3793" w:rsidRPr="000352AD">
            <w:rPr>
              <w:rFonts w:asciiTheme="minorHAnsi" w:hAnsiTheme="minorHAnsi" w:cstheme="minorHAnsi"/>
              <w:szCs w:val="22"/>
            </w:rPr>
            <w:t xml:space="preserve"> and importantly, support to the military staff is considerable in terms of overall co-ordination, planning and smooth, effective and reliable delivery of the course. Provision of opportunities for the continuous professional development of DF Instructors in areas such as enhanced teaching and assessment methods, educational design, online teaching and facilitation and research supervision etc. should also be outlined.</w:t>
          </w:r>
        </w:p>
        <w:p w14:paraId="1B0A9548" w14:textId="43EB65EF" w:rsidR="00564F8A" w:rsidRPr="000352AD" w:rsidRDefault="00564F8A" w:rsidP="00D35AA7">
          <w:pPr>
            <w:rPr>
              <w:rFonts w:asciiTheme="minorHAnsi" w:hAnsiTheme="minorHAnsi" w:cstheme="minorHAnsi"/>
              <w:szCs w:val="22"/>
            </w:rPr>
          </w:pPr>
        </w:p>
        <w:p w14:paraId="54864191" w14:textId="62AC84F8" w:rsidR="000352AD" w:rsidRPr="000352AD" w:rsidRDefault="000352AD" w:rsidP="000352AD">
          <w:pPr>
            <w:ind w:left="709"/>
            <w:rPr>
              <w:rFonts w:asciiTheme="minorHAnsi" w:hAnsiTheme="minorHAnsi" w:cstheme="minorHAnsi"/>
              <w:b/>
              <w:bCs/>
              <w:szCs w:val="22"/>
            </w:rPr>
          </w:pPr>
          <w:r w:rsidRPr="000352AD">
            <w:rPr>
              <w:rFonts w:asciiTheme="minorHAnsi" w:hAnsiTheme="minorHAnsi" w:cstheme="minorHAnsi"/>
              <w:b/>
              <w:bCs/>
              <w:szCs w:val="22"/>
            </w:rPr>
            <w:t>1.7.1 v: Sustainability – to include but not limited to:</w:t>
          </w:r>
        </w:p>
        <w:p w14:paraId="762BC568" w14:textId="38090C3C" w:rsidR="000352AD" w:rsidRPr="000352AD" w:rsidRDefault="000352AD" w:rsidP="000352AD">
          <w:pPr>
            <w:pStyle w:val="Default"/>
            <w:spacing w:line="276" w:lineRule="auto"/>
            <w:ind w:left="709"/>
            <w:jc w:val="both"/>
            <w:rPr>
              <w:rFonts w:asciiTheme="minorHAnsi" w:hAnsiTheme="minorHAnsi" w:cstheme="minorHAnsi"/>
              <w:sz w:val="22"/>
              <w:szCs w:val="22"/>
            </w:rPr>
          </w:pPr>
          <w:r w:rsidRPr="000352AD">
            <w:rPr>
              <w:rFonts w:asciiTheme="minorHAnsi" w:hAnsiTheme="minorHAnsi" w:cstheme="minorHAnsi"/>
              <w:sz w:val="22"/>
              <w:szCs w:val="22"/>
            </w:rPr>
            <w:t xml:space="preserve">In respect of this </w:t>
          </w:r>
          <w:r>
            <w:rPr>
              <w:rFonts w:asciiTheme="minorHAnsi" w:hAnsiTheme="minorHAnsi" w:cstheme="minorHAnsi"/>
              <w:sz w:val="22"/>
              <w:szCs w:val="22"/>
            </w:rPr>
            <w:t>sub-criterion</w:t>
          </w:r>
          <w:r w:rsidRPr="000352AD">
            <w:rPr>
              <w:rFonts w:asciiTheme="minorHAnsi" w:hAnsiTheme="minorHAnsi" w:cstheme="minorHAnsi"/>
              <w:sz w:val="22"/>
              <w:szCs w:val="22"/>
            </w:rPr>
            <w:t xml:space="preserve">, tenderers are asked to demonstrate how they support and implement environmental and sustainable efficiencies in their practices and in the management and delivery of services, clearly linked to the requirements set out in Appendix 1.  </w:t>
          </w:r>
        </w:p>
        <w:p w14:paraId="3E759DD0" w14:textId="77777777" w:rsidR="000352AD" w:rsidRPr="009F2CFB" w:rsidRDefault="000E5DE0" w:rsidP="00D35AA7"/>
      </w:sdtContent>
    </w:sdt>
    <w:p w14:paraId="000DA2D5" w14:textId="77777777" w:rsidR="00564F8A" w:rsidRDefault="00564F8A" w:rsidP="00564F8A"/>
    <w:p w14:paraId="73BF5DFB" w14:textId="77777777" w:rsidR="00A62318" w:rsidRPr="00F50F67" w:rsidRDefault="00A62318" w:rsidP="00A62318">
      <w:pPr>
        <w:rPr>
          <w:b/>
        </w:rPr>
      </w:pPr>
      <w:r w:rsidRPr="00F50F67">
        <w:rPr>
          <w:b/>
        </w:rPr>
        <w:t>Tenders will be evaluated usin</w:t>
      </w:r>
      <w:r>
        <w:rPr>
          <w:b/>
        </w:rPr>
        <w:t>g the scoring methodology as per the below table:</w:t>
      </w:r>
    </w:p>
    <w:p w14:paraId="0F856617" w14:textId="77777777" w:rsidR="00A62318" w:rsidRDefault="00A62318" w:rsidP="00A62318">
      <w:pPr>
        <w:pStyle w:val="Default"/>
        <w:spacing w:line="276" w:lineRule="auto"/>
        <w:ind w:left="426" w:hanging="426"/>
        <w:jc w:val="both"/>
        <w:rPr>
          <w:b/>
          <w:bCs/>
          <w:sz w:val="22"/>
          <w:szCs w:val="22"/>
        </w:rPr>
      </w:pPr>
    </w:p>
    <w:p w14:paraId="0BAA363C" w14:textId="77777777" w:rsidR="00A62318" w:rsidRDefault="00A62318" w:rsidP="00A62318">
      <w:pPr>
        <w:pStyle w:val="Default"/>
        <w:spacing w:line="276" w:lineRule="auto"/>
        <w:ind w:left="426" w:hanging="426"/>
        <w:jc w:val="both"/>
        <w:rPr>
          <w:b/>
          <w:bCs/>
          <w:sz w:val="22"/>
          <w:szCs w:val="22"/>
        </w:rPr>
      </w:pPr>
      <w:r w:rsidRPr="00763C89">
        <w:rPr>
          <w:noProof/>
        </w:rPr>
        <w:lastRenderedPageBreak/>
        <w:drawing>
          <wp:inline distT="0" distB="0" distL="0" distR="0" wp14:anchorId="2717AD40" wp14:editId="525E3E66">
            <wp:extent cx="5760085" cy="3682365"/>
            <wp:effectExtent l="0" t="0" r="0" b="0"/>
            <wp:docPr id="1009975350" name="Picture 1" descr="A screenshot of a computer scre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9975350" name="Picture 1" descr="A screenshot of a computer screen&#10;&#10;Description automatically generated"/>
                    <pic:cNvPicPr/>
                  </pic:nvPicPr>
                  <pic:blipFill>
                    <a:blip r:embed="rId24"/>
                    <a:stretch>
                      <a:fillRect/>
                    </a:stretch>
                  </pic:blipFill>
                  <pic:spPr>
                    <a:xfrm>
                      <a:off x="0" y="0"/>
                      <a:ext cx="5760085" cy="3682365"/>
                    </a:xfrm>
                    <a:prstGeom prst="rect">
                      <a:avLst/>
                    </a:prstGeom>
                  </pic:spPr>
                </pic:pic>
              </a:graphicData>
            </a:graphic>
          </wp:inline>
        </w:drawing>
      </w:r>
    </w:p>
    <w:p w14:paraId="1BEF3FEA" w14:textId="77777777" w:rsidR="00A62318" w:rsidRDefault="00A62318" w:rsidP="00A62318">
      <w:pPr>
        <w:pStyle w:val="Default"/>
        <w:spacing w:line="276" w:lineRule="auto"/>
        <w:ind w:left="426" w:hanging="426"/>
        <w:jc w:val="both"/>
        <w:rPr>
          <w:b/>
          <w:bCs/>
          <w:sz w:val="22"/>
          <w:szCs w:val="22"/>
        </w:rPr>
      </w:pPr>
    </w:p>
    <w:p w14:paraId="2298097C" w14:textId="77777777" w:rsidR="00A62318" w:rsidRPr="00FD3FFD" w:rsidRDefault="00A62318" w:rsidP="00A62318">
      <w:pPr>
        <w:pStyle w:val="Default"/>
        <w:spacing w:line="276" w:lineRule="auto"/>
        <w:ind w:left="426" w:hanging="426"/>
        <w:jc w:val="both"/>
        <w:rPr>
          <w:rFonts w:asciiTheme="minorHAnsi" w:hAnsiTheme="minorHAnsi" w:cstheme="minorHAnsi"/>
          <w:b/>
          <w:bCs/>
          <w:sz w:val="22"/>
          <w:szCs w:val="22"/>
        </w:rPr>
      </w:pPr>
      <w:r w:rsidRPr="00FD3FFD">
        <w:rPr>
          <w:rFonts w:asciiTheme="minorHAnsi" w:hAnsiTheme="minorHAnsi" w:cstheme="minorHAnsi"/>
          <w:b/>
          <w:bCs/>
          <w:sz w:val="22"/>
          <w:szCs w:val="22"/>
        </w:rPr>
        <w:t xml:space="preserve">Tenderers should note the following: </w:t>
      </w:r>
    </w:p>
    <w:p w14:paraId="3DB09205" w14:textId="77777777" w:rsidR="00A62318" w:rsidRPr="00016E6E" w:rsidRDefault="00A62318" w:rsidP="00A62318">
      <w:pPr>
        <w:pStyle w:val="Default"/>
        <w:numPr>
          <w:ilvl w:val="0"/>
          <w:numId w:val="28"/>
        </w:numPr>
        <w:spacing w:after="70" w:line="276" w:lineRule="auto"/>
        <w:ind w:left="426" w:hanging="426"/>
        <w:jc w:val="both"/>
        <w:rPr>
          <w:rFonts w:asciiTheme="minorHAnsi" w:hAnsiTheme="minorHAnsi" w:cstheme="minorHAnsi"/>
          <w:sz w:val="22"/>
          <w:szCs w:val="22"/>
        </w:rPr>
      </w:pPr>
      <w:r w:rsidRPr="00016E6E">
        <w:rPr>
          <w:rFonts w:asciiTheme="minorHAnsi" w:hAnsiTheme="minorHAnsi" w:cstheme="minorHAnsi"/>
          <w:sz w:val="22"/>
          <w:szCs w:val="22"/>
        </w:rPr>
        <w:t xml:space="preserve">Only those Tenderers who have qualified in accordance with section 3.2 (Selection Criteria) will proceed to be evaluated under this section 3.3 (Award Criteria). </w:t>
      </w:r>
    </w:p>
    <w:p w14:paraId="2B6A6A87" w14:textId="3DCF977C" w:rsidR="00A62318" w:rsidRPr="003077D1" w:rsidRDefault="00A62318" w:rsidP="003077D1">
      <w:pPr>
        <w:pStyle w:val="Default"/>
        <w:numPr>
          <w:ilvl w:val="0"/>
          <w:numId w:val="28"/>
        </w:numPr>
        <w:spacing w:after="70" w:line="276" w:lineRule="auto"/>
        <w:ind w:left="426" w:hanging="426"/>
        <w:jc w:val="both"/>
        <w:rPr>
          <w:rFonts w:asciiTheme="minorHAnsi" w:hAnsiTheme="minorHAnsi" w:cstheme="minorHAnsi"/>
          <w:sz w:val="22"/>
          <w:szCs w:val="22"/>
        </w:rPr>
      </w:pPr>
      <w:r w:rsidRPr="00FD3FFD">
        <w:rPr>
          <w:rFonts w:asciiTheme="minorHAnsi" w:hAnsiTheme="minorHAnsi" w:cstheme="minorHAnsi"/>
          <w:sz w:val="22"/>
          <w:szCs w:val="22"/>
        </w:rPr>
        <w:t xml:space="preserve">Tenderers are required to achieve at least a minimum score of </w:t>
      </w:r>
      <w:r w:rsidR="003077D1">
        <w:rPr>
          <w:rFonts w:asciiTheme="minorHAnsi" w:hAnsiTheme="minorHAnsi" w:cstheme="minorHAnsi"/>
          <w:sz w:val="22"/>
          <w:szCs w:val="22"/>
        </w:rPr>
        <w:t>70</w:t>
      </w:r>
      <w:r w:rsidRPr="003077D1">
        <w:rPr>
          <w:rFonts w:asciiTheme="minorHAnsi" w:hAnsiTheme="minorHAnsi" w:cstheme="minorHAnsi"/>
          <w:sz w:val="22"/>
          <w:szCs w:val="22"/>
        </w:rPr>
        <w:t xml:space="preserve">% of the maximum available score for each of the </w:t>
      </w:r>
      <w:r w:rsidR="003077D1">
        <w:rPr>
          <w:rFonts w:asciiTheme="minorHAnsi" w:hAnsiTheme="minorHAnsi" w:cstheme="minorHAnsi"/>
          <w:sz w:val="22"/>
          <w:szCs w:val="22"/>
        </w:rPr>
        <w:t>sub-criteria</w:t>
      </w:r>
      <w:r w:rsidRPr="003077D1">
        <w:rPr>
          <w:rFonts w:asciiTheme="minorHAnsi" w:hAnsiTheme="minorHAnsi" w:cstheme="minorHAnsi"/>
          <w:sz w:val="22"/>
          <w:szCs w:val="22"/>
        </w:rPr>
        <w:t xml:space="preserve"> (</w:t>
      </w:r>
      <w:r w:rsidR="003077D1">
        <w:rPr>
          <w:rFonts w:asciiTheme="minorHAnsi" w:hAnsiTheme="minorHAnsi" w:cstheme="minorHAnsi"/>
          <w:sz w:val="22"/>
          <w:szCs w:val="22"/>
        </w:rPr>
        <w:t xml:space="preserve">1.7.1 </w:t>
      </w:r>
      <w:proofErr w:type="spellStart"/>
      <w:r w:rsidR="003077D1">
        <w:rPr>
          <w:rFonts w:asciiTheme="minorHAnsi" w:hAnsiTheme="minorHAnsi" w:cstheme="minorHAnsi"/>
          <w:sz w:val="22"/>
          <w:szCs w:val="22"/>
        </w:rPr>
        <w:t>i</w:t>
      </w:r>
      <w:proofErr w:type="spellEnd"/>
      <w:r w:rsidR="003077D1">
        <w:rPr>
          <w:rFonts w:asciiTheme="minorHAnsi" w:hAnsiTheme="minorHAnsi" w:cstheme="minorHAnsi"/>
          <w:sz w:val="22"/>
          <w:szCs w:val="22"/>
        </w:rPr>
        <w:t xml:space="preserve"> to iv inclusive</w:t>
      </w:r>
      <w:r w:rsidRPr="003077D1">
        <w:rPr>
          <w:rFonts w:asciiTheme="minorHAnsi" w:hAnsiTheme="minorHAnsi" w:cstheme="minorHAnsi"/>
          <w:sz w:val="22"/>
          <w:szCs w:val="22"/>
        </w:rPr>
        <w:t>)</w:t>
      </w:r>
      <w:r w:rsidR="003077D1">
        <w:rPr>
          <w:rFonts w:asciiTheme="minorHAnsi" w:hAnsiTheme="minorHAnsi" w:cstheme="minorHAnsi"/>
          <w:sz w:val="22"/>
          <w:szCs w:val="22"/>
        </w:rPr>
        <w:t xml:space="preserve">. </w:t>
      </w:r>
      <w:r w:rsidRPr="003077D1">
        <w:rPr>
          <w:rFonts w:asciiTheme="minorHAnsi" w:hAnsiTheme="minorHAnsi" w:cstheme="minorHAnsi"/>
          <w:sz w:val="22"/>
          <w:szCs w:val="22"/>
        </w:rPr>
        <w:t>Tenderers that fail to achieve 70% of the maximum available score for each of th</w:t>
      </w:r>
      <w:r w:rsidR="003077D1">
        <w:rPr>
          <w:rFonts w:asciiTheme="minorHAnsi" w:hAnsiTheme="minorHAnsi" w:cstheme="minorHAnsi"/>
          <w:sz w:val="22"/>
          <w:szCs w:val="22"/>
        </w:rPr>
        <w:t>ese sub-criteria</w:t>
      </w:r>
      <w:r w:rsidRPr="003077D1">
        <w:rPr>
          <w:rFonts w:asciiTheme="minorHAnsi" w:hAnsiTheme="minorHAnsi" w:cstheme="minorHAnsi"/>
          <w:sz w:val="22"/>
          <w:szCs w:val="22"/>
        </w:rPr>
        <w:t xml:space="preserve"> will be eliminated from the Competition. </w:t>
      </w:r>
    </w:p>
    <w:p w14:paraId="2C857B63" w14:textId="77777777" w:rsidR="00A62318" w:rsidRPr="00FD3FFD" w:rsidRDefault="00A62318" w:rsidP="00A62318">
      <w:pPr>
        <w:pStyle w:val="Default"/>
        <w:numPr>
          <w:ilvl w:val="0"/>
          <w:numId w:val="28"/>
        </w:numPr>
        <w:spacing w:after="70" w:line="276" w:lineRule="auto"/>
        <w:ind w:left="426" w:hanging="426"/>
        <w:jc w:val="both"/>
        <w:rPr>
          <w:rFonts w:asciiTheme="minorHAnsi" w:hAnsiTheme="minorHAnsi" w:cstheme="minorHAnsi"/>
          <w:sz w:val="22"/>
          <w:szCs w:val="22"/>
        </w:rPr>
      </w:pPr>
      <w:r w:rsidRPr="00FD3FFD">
        <w:rPr>
          <w:rFonts w:asciiTheme="minorHAnsi" w:hAnsiTheme="minorHAnsi" w:cstheme="minorHAnsi"/>
          <w:sz w:val="22"/>
          <w:szCs w:val="22"/>
        </w:rPr>
        <w:t xml:space="preserve">The award of contract will be on the basis of the Most Economically Advantageous Tender received, in accordance with the detailed award criteria and weightings set out above. </w:t>
      </w:r>
    </w:p>
    <w:p w14:paraId="17DB3D3D" w14:textId="77777777" w:rsidR="00A62318" w:rsidRPr="00FD3FFD" w:rsidRDefault="00A62318" w:rsidP="00A62318">
      <w:pPr>
        <w:pStyle w:val="Default"/>
        <w:numPr>
          <w:ilvl w:val="0"/>
          <w:numId w:val="28"/>
        </w:numPr>
        <w:spacing w:after="70" w:line="276" w:lineRule="auto"/>
        <w:ind w:left="426" w:hanging="426"/>
        <w:jc w:val="both"/>
        <w:rPr>
          <w:rFonts w:asciiTheme="minorHAnsi" w:hAnsiTheme="minorHAnsi" w:cstheme="minorHAnsi"/>
          <w:sz w:val="22"/>
          <w:szCs w:val="22"/>
        </w:rPr>
      </w:pPr>
      <w:r w:rsidRPr="00FD3FFD">
        <w:rPr>
          <w:rFonts w:asciiTheme="minorHAnsi" w:hAnsiTheme="minorHAnsi" w:cstheme="minorHAnsi"/>
          <w:sz w:val="22"/>
          <w:szCs w:val="22"/>
        </w:rPr>
        <w:t>Tenderers must use “Appendix 1: Requirements and Specifications</w:t>
      </w:r>
      <w:r>
        <w:rPr>
          <w:rFonts w:asciiTheme="minorHAnsi" w:hAnsiTheme="minorHAnsi" w:cstheme="minorHAnsi"/>
          <w:sz w:val="22"/>
          <w:szCs w:val="22"/>
        </w:rPr>
        <w:t>”</w:t>
      </w:r>
      <w:r w:rsidRPr="00FD3FFD">
        <w:rPr>
          <w:rFonts w:asciiTheme="minorHAnsi" w:hAnsiTheme="minorHAnsi" w:cstheme="minorHAnsi"/>
          <w:sz w:val="22"/>
          <w:szCs w:val="22"/>
        </w:rPr>
        <w:t xml:space="preserve"> to structure their response on how they meet the requirements. </w:t>
      </w:r>
    </w:p>
    <w:p w14:paraId="50C91072" w14:textId="77777777" w:rsidR="00A62318" w:rsidRPr="00FD3FFD" w:rsidRDefault="00A62318" w:rsidP="00A62318">
      <w:pPr>
        <w:pStyle w:val="Default"/>
        <w:numPr>
          <w:ilvl w:val="0"/>
          <w:numId w:val="28"/>
        </w:numPr>
        <w:spacing w:line="276" w:lineRule="auto"/>
        <w:ind w:left="426" w:hanging="426"/>
        <w:jc w:val="both"/>
        <w:rPr>
          <w:rFonts w:asciiTheme="minorHAnsi" w:hAnsiTheme="minorHAnsi" w:cstheme="minorHAnsi"/>
          <w:sz w:val="22"/>
          <w:szCs w:val="22"/>
        </w:rPr>
      </w:pPr>
      <w:r w:rsidRPr="00FD3FFD">
        <w:rPr>
          <w:rFonts w:asciiTheme="minorHAnsi" w:hAnsiTheme="minorHAnsi" w:cstheme="minorHAnsi"/>
          <w:sz w:val="22"/>
          <w:szCs w:val="22"/>
        </w:rPr>
        <w:t xml:space="preserve">Failure to answer a question(s) or provide a detailed response may leave the contracting authority with insufficient information on which to base a thorough evaluation and in turn may result in loss of marks in respect of the relevant Award Criterion. </w:t>
      </w:r>
    </w:p>
    <w:p w14:paraId="0999EBF7" w14:textId="77777777" w:rsidR="003077D1" w:rsidRDefault="003077D1" w:rsidP="003077D1">
      <w:pPr>
        <w:spacing w:after="160" w:line="259" w:lineRule="auto"/>
        <w:rPr>
          <w:rFonts w:asciiTheme="minorHAnsi" w:hAnsiTheme="minorHAnsi" w:cstheme="minorHAnsi"/>
          <w:b/>
          <w:color w:val="5B9BD5" w:themeColor="accent1"/>
          <w:sz w:val="20"/>
          <w:szCs w:val="20"/>
        </w:rPr>
      </w:pPr>
    </w:p>
    <w:p w14:paraId="35C4AAC9" w14:textId="15502777" w:rsidR="00A62318" w:rsidRPr="003077D1" w:rsidRDefault="00A62318" w:rsidP="003077D1">
      <w:pPr>
        <w:spacing w:after="160" w:line="259" w:lineRule="auto"/>
        <w:rPr>
          <w:rFonts w:asciiTheme="minorHAnsi" w:hAnsiTheme="minorHAnsi" w:cstheme="minorHAnsi"/>
          <w:b/>
          <w:color w:val="000000" w:themeColor="text1"/>
          <w:szCs w:val="22"/>
        </w:rPr>
      </w:pPr>
      <w:r w:rsidRPr="003077D1">
        <w:rPr>
          <w:rFonts w:asciiTheme="minorHAnsi" w:hAnsiTheme="minorHAnsi" w:cstheme="minorHAnsi"/>
          <w:b/>
          <w:color w:val="000000" w:themeColor="text1"/>
          <w:szCs w:val="22"/>
        </w:rPr>
        <w:t xml:space="preserve">Ultimate Cost </w:t>
      </w:r>
      <w:r w:rsidR="003077D1">
        <w:rPr>
          <w:rFonts w:asciiTheme="minorHAnsi" w:hAnsiTheme="minorHAnsi" w:cstheme="minorHAnsi"/>
          <w:b/>
          <w:color w:val="000000" w:themeColor="text1"/>
          <w:szCs w:val="22"/>
        </w:rPr>
        <w:t>(Criterion 1.7.2)</w:t>
      </w:r>
    </w:p>
    <w:p w14:paraId="54D8B191" w14:textId="77777777" w:rsidR="00A62318" w:rsidRPr="00FD3FFD" w:rsidRDefault="00A62318" w:rsidP="00A62318">
      <w:pPr>
        <w:autoSpaceDE w:val="0"/>
        <w:autoSpaceDN w:val="0"/>
        <w:adjustRightInd w:val="0"/>
        <w:jc w:val="both"/>
        <w:rPr>
          <w:rFonts w:asciiTheme="minorHAnsi" w:hAnsiTheme="minorHAnsi" w:cstheme="minorHAnsi"/>
          <w:szCs w:val="22"/>
        </w:rPr>
      </w:pPr>
      <w:r w:rsidRPr="00FD3FFD">
        <w:rPr>
          <w:rFonts w:asciiTheme="minorHAnsi" w:hAnsiTheme="minorHAnsi" w:cstheme="minorHAnsi"/>
          <w:szCs w:val="22"/>
        </w:rPr>
        <w:t xml:space="preserve">The lowest Ultimate Cost Tender will receive the maximum score achievable under this criterion.  </w:t>
      </w:r>
    </w:p>
    <w:p w14:paraId="1820EBA2" w14:textId="4CB5AF86" w:rsidR="00A62318" w:rsidRPr="00FD3FFD" w:rsidRDefault="003077D1" w:rsidP="00A62318">
      <w:pPr>
        <w:autoSpaceDE w:val="0"/>
        <w:autoSpaceDN w:val="0"/>
        <w:adjustRightInd w:val="0"/>
        <w:ind w:left="709"/>
        <w:jc w:val="both"/>
        <w:rPr>
          <w:rFonts w:asciiTheme="minorHAnsi" w:hAnsiTheme="minorHAnsi" w:cstheme="minorHAnsi"/>
          <w:szCs w:val="22"/>
        </w:rPr>
      </w:pPr>
      <w:r w:rsidRPr="003077D1">
        <w:rPr>
          <w:rFonts w:asciiTheme="minorHAnsi" w:hAnsiTheme="minorHAnsi" w:cstheme="minorHAnsi"/>
          <w:b/>
          <w:bCs/>
          <w:szCs w:val="22"/>
        </w:rPr>
        <w:t>Cost</w:t>
      </w:r>
      <w:r w:rsidR="00A62318" w:rsidRPr="003077D1">
        <w:rPr>
          <w:rFonts w:asciiTheme="minorHAnsi" w:hAnsiTheme="minorHAnsi" w:cstheme="minorHAnsi"/>
          <w:b/>
          <w:bCs/>
          <w:szCs w:val="22"/>
        </w:rPr>
        <w:t xml:space="preserve"> Score = </w:t>
      </w:r>
      <w:r w:rsidR="00A62318" w:rsidRPr="003077D1">
        <w:rPr>
          <w:rFonts w:asciiTheme="minorHAnsi" w:hAnsiTheme="minorHAnsi" w:cstheme="minorHAnsi"/>
          <w:b/>
          <w:bCs/>
          <w:szCs w:val="22"/>
        </w:rPr>
        <w:tab/>
      </w:r>
      <w:r w:rsidR="00A62318" w:rsidRPr="00FD3FFD">
        <w:rPr>
          <w:rFonts w:asciiTheme="minorHAnsi" w:hAnsiTheme="minorHAnsi" w:cstheme="minorHAnsi"/>
          <w:szCs w:val="22"/>
        </w:rPr>
        <w:tab/>
      </w:r>
      <w:r w:rsidR="00A62318" w:rsidRPr="00FD3FFD">
        <w:rPr>
          <w:rFonts w:asciiTheme="minorHAnsi" w:hAnsiTheme="minorHAnsi" w:cstheme="minorHAnsi"/>
          <w:szCs w:val="22"/>
          <w:u w:val="single"/>
        </w:rPr>
        <w:t>(Lowest Tendered Price) x (Max Points)</w:t>
      </w:r>
    </w:p>
    <w:p w14:paraId="41FC652B" w14:textId="29126ED4" w:rsidR="00A62318" w:rsidRPr="00FD3FFD" w:rsidRDefault="00A62318" w:rsidP="00A62318">
      <w:pPr>
        <w:autoSpaceDE w:val="0"/>
        <w:autoSpaceDN w:val="0"/>
        <w:adjustRightInd w:val="0"/>
        <w:ind w:left="709"/>
        <w:jc w:val="both"/>
        <w:rPr>
          <w:rFonts w:asciiTheme="minorHAnsi" w:hAnsiTheme="minorHAnsi" w:cstheme="minorHAnsi"/>
          <w:szCs w:val="22"/>
        </w:rPr>
      </w:pPr>
      <w:r w:rsidRPr="00FD3FFD">
        <w:rPr>
          <w:rFonts w:asciiTheme="minorHAnsi" w:hAnsiTheme="minorHAnsi" w:cstheme="minorHAnsi"/>
          <w:szCs w:val="22"/>
        </w:rPr>
        <w:tab/>
      </w:r>
      <w:r w:rsidRPr="00FD3FFD">
        <w:rPr>
          <w:rFonts w:asciiTheme="minorHAnsi" w:hAnsiTheme="minorHAnsi" w:cstheme="minorHAnsi"/>
          <w:szCs w:val="22"/>
        </w:rPr>
        <w:tab/>
      </w:r>
      <w:r w:rsidRPr="00FD3FFD">
        <w:rPr>
          <w:rFonts w:asciiTheme="minorHAnsi" w:hAnsiTheme="minorHAnsi" w:cstheme="minorHAnsi"/>
          <w:szCs w:val="22"/>
        </w:rPr>
        <w:tab/>
      </w:r>
      <w:r w:rsidRPr="00FD3FFD">
        <w:rPr>
          <w:rFonts w:asciiTheme="minorHAnsi" w:hAnsiTheme="minorHAnsi" w:cstheme="minorHAnsi"/>
          <w:szCs w:val="22"/>
        </w:rPr>
        <w:tab/>
        <w:t xml:space="preserve">(Price of </w:t>
      </w:r>
      <w:r w:rsidR="003077D1">
        <w:rPr>
          <w:rFonts w:asciiTheme="minorHAnsi" w:hAnsiTheme="minorHAnsi" w:cstheme="minorHAnsi"/>
          <w:szCs w:val="22"/>
        </w:rPr>
        <w:t>tender</w:t>
      </w:r>
      <w:r w:rsidRPr="00FD3FFD">
        <w:rPr>
          <w:rFonts w:asciiTheme="minorHAnsi" w:hAnsiTheme="minorHAnsi" w:cstheme="minorHAnsi"/>
          <w:szCs w:val="22"/>
        </w:rPr>
        <w:t xml:space="preserve"> being evaluated)</w:t>
      </w:r>
    </w:p>
    <w:p w14:paraId="0AC1E8C2" w14:textId="77777777" w:rsidR="00A62318" w:rsidRPr="00FD3FFD" w:rsidRDefault="00A62318" w:rsidP="00A62318">
      <w:pPr>
        <w:autoSpaceDE w:val="0"/>
        <w:autoSpaceDN w:val="0"/>
        <w:adjustRightInd w:val="0"/>
        <w:jc w:val="both"/>
        <w:rPr>
          <w:rFonts w:asciiTheme="minorHAnsi" w:hAnsiTheme="minorHAnsi" w:cstheme="minorHAnsi"/>
          <w:szCs w:val="22"/>
        </w:rPr>
      </w:pPr>
      <w:r w:rsidRPr="00FD3FFD">
        <w:rPr>
          <w:rFonts w:asciiTheme="minorHAnsi" w:hAnsiTheme="minorHAnsi" w:cstheme="minorHAnsi"/>
          <w:szCs w:val="22"/>
        </w:rPr>
        <w:t>The best pricing proposal submitted will be awarded the highest score and all other tenderers will be awarded pro rata scores based on the relative competitiveness of their fee proposal.</w:t>
      </w:r>
    </w:p>
    <w:p w14:paraId="4C0B0E8D" w14:textId="77777777" w:rsidR="00A62318" w:rsidRPr="00FD3FFD" w:rsidRDefault="00A62318" w:rsidP="00A62318">
      <w:pPr>
        <w:autoSpaceDE w:val="0"/>
        <w:autoSpaceDN w:val="0"/>
        <w:adjustRightInd w:val="0"/>
        <w:ind w:left="709"/>
        <w:jc w:val="both"/>
        <w:rPr>
          <w:rFonts w:asciiTheme="minorHAnsi" w:hAnsiTheme="minorHAnsi" w:cstheme="minorHAnsi"/>
          <w:szCs w:val="22"/>
        </w:rPr>
      </w:pPr>
    </w:p>
    <w:p w14:paraId="5F3A1A47" w14:textId="77777777" w:rsidR="00A62318" w:rsidRPr="00FD3FFD" w:rsidRDefault="00A62318" w:rsidP="00A62318">
      <w:pPr>
        <w:rPr>
          <w:rFonts w:asciiTheme="minorHAnsi" w:hAnsiTheme="minorHAnsi" w:cstheme="minorHAnsi"/>
          <w:b/>
          <w:bCs/>
        </w:rPr>
      </w:pPr>
      <w:r w:rsidRPr="00FD3FFD">
        <w:rPr>
          <w:rFonts w:asciiTheme="minorHAnsi" w:hAnsiTheme="minorHAnsi" w:cstheme="minorHAnsi"/>
          <w:b/>
          <w:bCs/>
        </w:rPr>
        <w:t>Tie Break Rule</w:t>
      </w:r>
    </w:p>
    <w:p w14:paraId="530EF494" w14:textId="43327948" w:rsidR="00A62318" w:rsidRPr="00FD3FFD" w:rsidRDefault="00A62318" w:rsidP="00A62318">
      <w:pPr>
        <w:rPr>
          <w:rFonts w:asciiTheme="minorHAnsi" w:hAnsiTheme="minorHAnsi" w:cstheme="minorHAnsi"/>
        </w:rPr>
      </w:pPr>
      <w:r w:rsidRPr="00FD3FFD">
        <w:rPr>
          <w:rFonts w:asciiTheme="minorHAnsi" w:hAnsiTheme="minorHAnsi" w:cstheme="minorHAnsi"/>
        </w:rPr>
        <w:lastRenderedPageBreak/>
        <w:t>In the case of a tie, award will be made in the following order, highest mark descending (where same marks awarded in particular criteria</w:t>
      </w:r>
      <w:r w:rsidR="003077D1">
        <w:rPr>
          <w:rFonts w:asciiTheme="minorHAnsi" w:hAnsiTheme="minorHAnsi" w:cstheme="minorHAnsi"/>
        </w:rPr>
        <w:t>)</w:t>
      </w:r>
      <w:r w:rsidRPr="00FD3FFD">
        <w:rPr>
          <w:rFonts w:asciiTheme="minorHAnsi" w:hAnsiTheme="minorHAnsi" w:cstheme="minorHAnsi"/>
        </w:rPr>
        <w:t>:</w:t>
      </w:r>
    </w:p>
    <w:p w14:paraId="7FC9A2FC" w14:textId="10EE1AEA" w:rsidR="00A62318" w:rsidRPr="003077D1" w:rsidRDefault="003077D1" w:rsidP="00A62318">
      <w:pPr>
        <w:pStyle w:val="ListParagraph"/>
        <w:numPr>
          <w:ilvl w:val="0"/>
          <w:numId w:val="29"/>
        </w:numPr>
        <w:spacing w:after="160" w:line="259" w:lineRule="auto"/>
        <w:rPr>
          <w:rFonts w:asciiTheme="minorHAnsi" w:hAnsiTheme="minorHAnsi" w:cstheme="minorHAnsi"/>
        </w:rPr>
      </w:pPr>
      <w:r w:rsidRPr="003077D1">
        <w:rPr>
          <w:rFonts w:asciiTheme="minorHAnsi" w:hAnsiTheme="minorHAnsi" w:cstheme="minorHAnsi"/>
        </w:rPr>
        <w:t xml:space="preserve">1.7.1 </w:t>
      </w:r>
      <w:proofErr w:type="spellStart"/>
      <w:r w:rsidRPr="003077D1">
        <w:rPr>
          <w:rFonts w:asciiTheme="minorHAnsi" w:hAnsiTheme="minorHAnsi" w:cstheme="minorHAnsi"/>
        </w:rPr>
        <w:t>i</w:t>
      </w:r>
      <w:proofErr w:type="spellEnd"/>
    </w:p>
    <w:p w14:paraId="757E99DA" w14:textId="3F430BED" w:rsidR="00A62318" w:rsidRPr="003077D1" w:rsidRDefault="003077D1" w:rsidP="00A62318">
      <w:pPr>
        <w:pStyle w:val="ListParagraph"/>
        <w:numPr>
          <w:ilvl w:val="0"/>
          <w:numId w:val="29"/>
        </w:numPr>
        <w:spacing w:after="160" w:line="259" w:lineRule="auto"/>
        <w:rPr>
          <w:rFonts w:asciiTheme="minorHAnsi" w:hAnsiTheme="minorHAnsi" w:cstheme="minorHAnsi"/>
        </w:rPr>
      </w:pPr>
      <w:r w:rsidRPr="003077D1">
        <w:rPr>
          <w:rFonts w:asciiTheme="minorHAnsi" w:hAnsiTheme="minorHAnsi" w:cstheme="minorHAnsi"/>
        </w:rPr>
        <w:t>1.7.1 iii</w:t>
      </w:r>
    </w:p>
    <w:p w14:paraId="54ED4F91" w14:textId="44976220" w:rsidR="00A62318" w:rsidRPr="003077D1" w:rsidRDefault="003077D1" w:rsidP="00A62318">
      <w:pPr>
        <w:pStyle w:val="ListParagraph"/>
        <w:numPr>
          <w:ilvl w:val="0"/>
          <w:numId w:val="29"/>
        </w:numPr>
        <w:spacing w:after="160" w:line="259" w:lineRule="auto"/>
        <w:rPr>
          <w:rFonts w:asciiTheme="minorHAnsi" w:hAnsiTheme="minorHAnsi" w:cstheme="minorHAnsi"/>
        </w:rPr>
      </w:pPr>
      <w:r w:rsidRPr="003077D1">
        <w:rPr>
          <w:rFonts w:asciiTheme="minorHAnsi" w:hAnsiTheme="minorHAnsi" w:cstheme="minorHAnsi"/>
        </w:rPr>
        <w:t>1.7.1 iv</w:t>
      </w:r>
    </w:p>
    <w:p w14:paraId="4CE7D6A2" w14:textId="59D7CFC2" w:rsidR="003077D1" w:rsidRDefault="003077D1" w:rsidP="00A62318">
      <w:pPr>
        <w:pStyle w:val="ListParagraph"/>
        <w:numPr>
          <w:ilvl w:val="0"/>
          <w:numId w:val="29"/>
        </w:numPr>
        <w:spacing w:after="160" w:line="259" w:lineRule="auto"/>
        <w:rPr>
          <w:rFonts w:asciiTheme="minorHAnsi" w:hAnsiTheme="minorHAnsi" w:cstheme="minorHAnsi"/>
        </w:rPr>
      </w:pPr>
      <w:r w:rsidRPr="003077D1">
        <w:rPr>
          <w:rFonts w:asciiTheme="minorHAnsi" w:hAnsiTheme="minorHAnsi" w:cstheme="minorHAnsi"/>
        </w:rPr>
        <w:t>1.7.1 ii</w:t>
      </w:r>
    </w:p>
    <w:p w14:paraId="51A26266" w14:textId="2B46462D" w:rsidR="000352AD" w:rsidRPr="003077D1" w:rsidRDefault="000352AD" w:rsidP="00A62318">
      <w:pPr>
        <w:pStyle w:val="ListParagraph"/>
        <w:numPr>
          <w:ilvl w:val="0"/>
          <w:numId w:val="29"/>
        </w:numPr>
        <w:spacing w:after="160" w:line="259" w:lineRule="auto"/>
        <w:rPr>
          <w:rFonts w:asciiTheme="minorHAnsi" w:hAnsiTheme="minorHAnsi" w:cstheme="minorHAnsi"/>
        </w:rPr>
      </w:pPr>
      <w:r>
        <w:rPr>
          <w:rFonts w:asciiTheme="minorHAnsi" w:hAnsiTheme="minorHAnsi" w:cstheme="minorHAnsi"/>
        </w:rPr>
        <w:t>1.7.1 v</w:t>
      </w:r>
    </w:p>
    <w:p w14:paraId="262C7748"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0500339F" w14:textId="77777777" w:rsidTr="000E4872">
        <w:trPr>
          <w:trHeight w:val="2971"/>
        </w:trPr>
        <w:tc>
          <w:tcPr>
            <w:tcW w:w="428" w:type="pct"/>
          </w:tcPr>
          <w:p w14:paraId="12E8DDF3" w14:textId="77777777" w:rsidR="003C0FB1" w:rsidRPr="00810B05" w:rsidRDefault="003C0FB1" w:rsidP="00503F93">
            <w:pPr>
              <w:spacing w:line="320" w:lineRule="exact"/>
              <w:jc w:val="both"/>
              <w:rPr>
                <w:color w:val="0000FF"/>
              </w:rPr>
            </w:pPr>
            <w:r w:rsidRPr="00810B05">
              <w:rPr>
                <w:color w:val="0000FF"/>
              </w:rPr>
              <w:t>3.3.2</w:t>
            </w:r>
          </w:p>
        </w:tc>
        <w:tc>
          <w:tcPr>
            <w:tcW w:w="4572" w:type="pct"/>
          </w:tcPr>
          <w:p w14:paraId="0A977DC2"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70C04414" w14:textId="77777777" w:rsidR="003C0FB1" w:rsidRPr="00507FE4" w:rsidRDefault="003C0FB1" w:rsidP="0003041E">
            <w:pPr>
              <w:pStyle w:val="western"/>
              <w:numPr>
                <w:ilvl w:val="0"/>
                <w:numId w:val="9"/>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w:t>
            </w:r>
            <w:proofErr w:type="spellStart"/>
            <w:r w:rsidRPr="00507FE4">
              <w:rPr>
                <w:rFonts w:ascii="Calibri" w:eastAsia="Times New Roman" w:hAnsi="Calibri"/>
                <w:lang w:eastAsia="en-US"/>
              </w:rPr>
              <w:t>i</w:t>
            </w:r>
            <w:proofErr w:type="spellEnd"/>
            <w:r w:rsidRPr="00507FE4">
              <w:rPr>
                <w:rFonts w:ascii="Calibri" w:eastAsia="Times New Roman" w:hAnsi="Calibri"/>
                <w:lang w:eastAsia="en-US"/>
              </w:rPr>
              <w:t xml:space="preserve">)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1B00B3D8" w14:textId="77777777" w:rsidR="003C0FB1" w:rsidRPr="00507FE4" w:rsidRDefault="003C0FB1" w:rsidP="0003041E">
            <w:pPr>
              <w:pStyle w:val="ListParagraph"/>
              <w:numPr>
                <w:ilvl w:val="0"/>
                <w:numId w:val="9"/>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73C91F8B" w14:textId="77777777" w:rsidR="003C0FB1" w:rsidRDefault="003C0FB1" w:rsidP="003C0FB1">
      <w:pPr>
        <w:pStyle w:val="Heading2"/>
        <w:jc w:val="both"/>
      </w:pPr>
      <w:r>
        <w:t>3.4</w:t>
      </w:r>
      <w:r w:rsidRPr="000E5DB7">
        <w:tab/>
        <w:t>Presentation of Proposals</w:t>
      </w:r>
    </w:p>
    <w:p w14:paraId="05CC0DF6"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00405097" w14:textId="77777777" w:rsidR="003C0FB1" w:rsidRDefault="003C0FB1" w:rsidP="003C0FB1">
      <w:pPr>
        <w:pStyle w:val="Heading2"/>
        <w:jc w:val="both"/>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36FBAD74" w14:textId="77777777" w:rsidTr="00503F93">
        <w:tc>
          <w:tcPr>
            <w:tcW w:w="828" w:type="dxa"/>
          </w:tcPr>
          <w:p w14:paraId="3E606980" w14:textId="77777777" w:rsidR="003C0FB1" w:rsidRDefault="003C0FB1" w:rsidP="00C3103B">
            <w:pPr>
              <w:jc w:val="both"/>
              <w:rPr>
                <w:color w:val="0000FF"/>
              </w:rPr>
            </w:pPr>
            <w:r w:rsidRPr="000E5DB7">
              <w:rPr>
                <w:color w:val="0000FF"/>
              </w:rPr>
              <w:t>3.5.1</w:t>
            </w:r>
          </w:p>
        </w:tc>
        <w:tc>
          <w:tcPr>
            <w:tcW w:w="9540" w:type="dxa"/>
          </w:tcPr>
          <w:p w14:paraId="13BC39A2"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9D9732C" w14:textId="77777777" w:rsidTr="00503F93">
        <w:tc>
          <w:tcPr>
            <w:tcW w:w="828" w:type="dxa"/>
          </w:tcPr>
          <w:p w14:paraId="703A1E6B" w14:textId="77777777" w:rsidR="003C0FB1" w:rsidRDefault="003C0FB1" w:rsidP="00810B05">
            <w:pPr>
              <w:jc w:val="both"/>
              <w:rPr>
                <w:color w:val="0000FF"/>
              </w:rPr>
            </w:pPr>
            <w:r w:rsidRPr="000E5DB7">
              <w:rPr>
                <w:color w:val="0000FF"/>
              </w:rPr>
              <w:t>3.5.2</w:t>
            </w:r>
          </w:p>
        </w:tc>
        <w:tc>
          <w:tcPr>
            <w:tcW w:w="9540" w:type="dxa"/>
          </w:tcPr>
          <w:p w14:paraId="00ADE291"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1624360E" w14:textId="77777777" w:rsidR="003C0FB1" w:rsidRDefault="003C0FB1" w:rsidP="003C0FB1">
      <w:pPr>
        <w:pStyle w:val="Heading2"/>
        <w:jc w:val="both"/>
      </w:pPr>
      <w:r w:rsidRPr="000E5DB7">
        <w:lastRenderedPageBreak/>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7061166F" w14:textId="77777777" w:rsidTr="00503F93">
        <w:tc>
          <w:tcPr>
            <w:tcW w:w="828" w:type="dxa"/>
          </w:tcPr>
          <w:p w14:paraId="063A789D" w14:textId="77777777" w:rsidR="003C0FB1" w:rsidRDefault="003C0FB1" w:rsidP="00810B05">
            <w:pPr>
              <w:keepNext/>
              <w:jc w:val="both"/>
              <w:rPr>
                <w:color w:val="0000FF"/>
              </w:rPr>
            </w:pPr>
            <w:r w:rsidRPr="000E5DB7">
              <w:rPr>
                <w:color w:val="0000FF"/>
              </w:rPr>
              <w:t>3.6.1</w:t>
            </w:r>
          </w:p>
        </w:tc>
        <w:tc>
          <w:tcPr>
            <w:tcW w:w="9540" w:type="dxa"/>
          </w:tcPr>
          <w:p w14:paraId="0C31DFBD" w14:textId="57738B4B"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r w:rsidR="00A62318">
              <w:t>14</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C79CD37" w14:textId="77777777" w:rsidTr="00503F93">
        <w:tc>
          <w:tcPr>
            <w:tcW w:w="828" w:type="dxa"/>
          </w:tcPr>
          <w:p w14:paraId="57A68E6E" w14:textId="77777777" w:rsidR="003C0FB1" w:rsidRDefault="003C0FB1" w:rsidP="00810B05">
            <w:pPr>
              <w:jc w:val="both"/>
              <w:rPr>
                <w:color w:val="0000FF"/>
              </w:rPr>
            </w:pPr>
            <w:r w:rsidRPr="000E5DB7">
              <w:rPr>
                <w:color w:val="0000FF"/>
              </w:rPr>
              <w:t>3.6.2</w:t>
            </w:r>
          </w:p>
        </w:tc>
        <w:tc>
          <w:tcPr>
            <w:tcW w:w="9540" w:type="dxa"/>
          </w:tcPr>
          <w:p w14:paraId="2BB2FBFC"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7A1C03C3" w14:textId="77777777" w:rsidR="003C0FB1" w:rsidRPr="00CB5B77" w:rsidRDefault="003C0FB1" w:rsidP="003C0FB1">
      <w:pPr>
        <w:pStyle w:val="Heading1"/>
        <w:rPr>
          <w:rFonts w:ascii="Calibri" w:hAnsi="Calibri"/>
        </w:rPr>
        <w:sectPr w:rsidR="003C0FB1" w:rsidRPr="00CB5B77" w:rsidSect="00926F67">
          <w:footerReference w:type="default" r:id="rId25"/>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1FC94195"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06E5C0C8" w14:textId="77777777" w:rsidR="00B1490E" w:rsidRPr="00D52608" w:rsidRDefault="00B1490E" w:rsidP="00550821">
      <w:pPr>
        <w:jc w:val="both"/>
        <w:rPr>
          <w:b/>
        </w:rPr>
      </w:pPr>
    </w:p>
    <w:p w14:paraId="37216F5B"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p w14:paraId="177F4791" w14:textId="77777777" w:rsidR="00060DC2" w:rsidRPr="00B44540" w:rsidRDefault="00060DC2" w:rsidP="00060DC2">
      <w:pPr>
        <w:pStyle w:val="BodyText"/>
        <w:jc w:val="center"/>
        <w:rPr>
          <w:rFonts w:ascii="Times New Roman" w:hAnsi="Times New Roman"/>
        </w:rPr>
      </w:pPr>
    </w:p>
    <w:p w14:paraId="08E932A3" w14:textId="77777777" w:rsidR="00060DC2" w:rsidRPr="00B44540" w:rsidRDefault="00060DC2" w:rsidP="00060DC2">
      <w:pPr>
        <w:pStyle w:val="BodyText"/>
        <w:jc w:val="center"/>
        <w:rPr>
          <w:rFonts w:ascii="Times New Roman" w:hAnsi="Times New Roman"/>
        </w:rPr>
      </w:pPr>
    </w:p>
    <w:p w14:paraId="75484A17" w14:textId="77777777" w:rsidR="00060DC2" w:rsidRPr="00B44540" w:rsidRDefault="00060DC2" w:rsidP="00060DC2">
      <w:pPr>
        <w:pStyle w:val="BodyText"/>
        <w:jc w:val="center"/>
        <w:rPr>
          <w:rFonts w:ascii="Times New Roman" w:hAnsi="Times New Roman"/>
          <w:b/>
          <w:szCs w:val="22"/>
          <w:u w:val="single"/>
          <w:lang w:val="fr-FR"/>
        </w:rPr>
      </w:pPr>
      <w:r w:rsidRPr="00B44540">
        <w:rPr>
          <w:rFonts w:ascii="Times New Roman" w:hAnsi="Times New Roman"/>
          <w:noProof/>
          <w:lang w:val="en-IE" w:eastAsia="en-IE"/>
        </w:rPr>
        <w:drawing>
          <wp:inline distT="0" distB="0" distL="0" distR="0" wp14:anchorId="3F2D0217" wp14:editId="3CB5F842">
            <wp:extent cx="1143000" cy="97155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1143000" cy="971550"/>
                    </a:xfrm>
                    <a:prstGeom prst="rect">
                      <a:avLst/>
                    </a:prstGeom>
                    <a:noFill/>
                    <a:ln>
                      <a:noFill/>
                    </a:ln>
                  </pic:spPr>
                </pic:pic>
              </a:graphicData>
            </a:graphic>
          </wp:inline>
        </w:drawing>
      </w:r>
    </w:p>
    <w:p w14:paraId="714F3B01" w14:textId="77777777" w:rsidR="00060DC2" w:rsidRPr="00B44540" w:rsidRDefault="00060DC2" w:rsidP="00060DC2">
      <w:pPr>
        <w:pStyle w:val="BodyText"/>
        <w:rPr>
          <w:rFonts w:ascii="Times New Roman" w:hAnsi="Times New Roman"/>
          <w:b/>
          <w:szCs w:val="22"/>
          <w:u w:val="single"/>
          <w:lang w:val="fr-FR"/>
        </w:rPr>
      </w:pPr>
    </w:p>
    <w:p w14:paraId="6F1E09E9" w14:textId="77777777" w:rsidR="00060DC2" w:rsidRPr="00060DC2" w:rsidRDefault="00060DC2" w:rsidP="00060DC2">
      <w:pPr>
        <w:rPr>
          <w:rFonts w:ascii="Times New Roman" w:hAnsi="Times New Roman"/>
          <w:b/>
          <w:bCs/>
          <w:sz w:val="24"/>
          <w:szCs w:val="28"/>
          <w:u w:val="single"/>
          <w:lang w:val="en-IE"/>
        </w:rPr>
      </w:pPr>
      <w:bookmarkStart w:id="6" w:name="_Toc337196912"/>
    </w:p>
    <w:bookmarkEnd w:id="6"/>
    <w:p w14:paraId="6E6F213C" w14:textId="46C41346" w:rsidR="00060DC2" w:rsidRPr="00060DC2" w:rsidRDefault="00060DC2" w:rsidP="00060DC2">
      <w:pPr>
        <w:jc w:val="center"/>
        <w:rPr>
          <w:rFonts w:ascii="Times New Roman" w:hAnsi="Times New Roman"/>
          <w:b/>
          <w:bCs/>
          <w:sz w:val="24"/>
          <w:szCs w:val="28"/>
          <w:u w:val="single"/>
          <w:lang w:val="en-IE"/>
        </w:rPr>
      </w:pPr>
      <w:r w:rsidRPr="00060DC2">
        <w:rPr>
          <w:rFonts w:ascii="Times New Roman" w:hAnsi="Times New Roman"/>
          <w:b/>
          <w:bCs/>
          <w:sz w:val="24"/>
          <w:szCs w:val="28"/>
          <w:u w:val="single"/>
          <w:lang w:val="en-IE"/>
        </w:rPr>
        <w:t>REQUIREMENTS &amp; SPECIFICATIONS</w:t>
      </w:r>
    </w:p>
    <w:p w14:paraId="385AE2B9" w14:textId="77777777" w:rsidR="00060DC2" w:rsidRPr="00B44540" w:rsidRDefault="00060DC2" w:rsidP="00060DC2">
      <w:pPr>
        <w:jc w:val="center"/>
        <w:rPr>
          <w:rFonts w:ascii="Times New Roman" w:hAnsi="Times New Roman"/>
          <w:b/>
          <w:bCs/>
          <w:sz w:val="28"/>
          <w:szCs w:val="28"/>
          <w:lang w:val="en-IE"/>
        </w:rPr>
      </w:pPr>
    </w:p>
    <w:p w14:paraId="74777B2B" w14:textId="77777777" w:rsidR="00060DC2" w:rsidRPr="00B44540" w:rsidRDefault="00060DC2" w:rsidP="00060DC2">
      <w:pPr>
        <w:jc w:val="center"/>
        <w:rPr>
          <w:rFonts w:ascii="Times New Roman" w:hAnsi="Times New Roman"/>
          <w:b/>
          <w:bCs/>
          <w:sz w:val="24"/>
          <w:szCs w:val="28"/>
          <w:lang w:val="en-IE"/>
        </w:rPr>
      </w:pPr>
    </w:p>
    <w:p w14:paraId="62284D5E" w14:textId="5286A626" w:rsidR="00060DC2" w:rsidRPr="00060DC2" w:rsidRDefault="00060DC2" w:rsidP="00060DC2">
      <w:pPr>
        <w:jc w:val="center"/>
        <w:rPr>
          <w:rFonts w:ascii="Times New Roman" w:hAnsi="Times New Roman"/>
          <w:b/>
          <w:bCs/>
          <w:sz w:val="28"/>
          <w:szCs w:val="22"/>
          <w:lang w:val="en-IE"/>
        </w:rPr>
      </w:pPr>
      <w:r w:rsidRPr="00060DC2">
        <w:rPr>
          <w:rFonts w:ascii="Times New Roman" w:hAnsi="Times New Roman"/>
          <w:b/>
          <w:bCs/>
          <w:sz w:val="40"/>
          <w:szCs w:val="40"/>
        </w:rPr>
        <w:t>Single Academic Partner for Officer Education Pathways Courses</w:t>
      </w:r>
    </w:p>
    <w:p w14:paraId="291956DF" w14:textId="77777777" w:rsidR="00B1490E" w:rsidRDefault="00B1490E" w:rsidP="00CC7906">
      <w:pPr>
        <w:sectPr w:rsidR="00B1490E" w:rsidSect="00926F67">
          <w:type w:val="continuous"/>
          <w:pgSz w:w="11907" w:h="16840" w:code="9"/>
          <w:pgMar w:top="1134" w:right="1418" w:bottom="851" w:left="1418" w:header="709" w:footer="709" w:gutter="0"/>
          <w:cols w:space="708"/>
          <w:formProt w:val="0"/>
          <w:docGrid w:linePitch="360"/>
        </w:sectPr>
      </w:pPr>
    </w:p>
    <w:p w14:paraId="4C2660FC" w14:textId="77777777" w:rsidR="003C0FB1" w:rsidRDefault="003C0FB1" w:rsidP="00CC7906"/>
    <w:p w14:paraId="7C526D3C" w14:textId="77777777" w:rsidR="00060DC2" w:rsidRDefault="00060DC2" w:rsidP="00CC7906"/>
    <w:p w14:paraId="7C8A93CD" w14:textId="77777777" w:rsidR="00060DC2" w:rsidRDefault="00060DC2" w:rsidP="00CC7906"/>
    <w:p w14:paraId="397106CC" w14:textId="77777777" w:rsidR="00060DC2" w:rsidRDefault="00060DC2" w:rsidP="00CC7906"/>
    <w:p w14:paraId="6D393CA9" w14:textId="77777777" w:rsidR="00060DC2" w:rsidRDefault="00060DC2" w:rsidP="00CC7906"/>
    <w:p w14:paraId="6B9330E2" w14:textId="77777777" w:rsidR="00060DC2" w:rsidRDefault="00060DC2" w:rsidP="00CC7906"/>
    <w:p w14:paraId="602B02A2" w14:textId="77777777" w:rsidR="00060DC2" w:rsidRDefault="00060DC2" w:rsidP="00CC7906"/>
    <w:p w14:paraId="3AF0267B" w14:textId="77777777" w:rsidR="00060DC2" w:rsidRDefault="00060DC2" w:rsidP="00CC7906"/>
    <w:p w14:paraId="074E1E68" w14:textId="77777777" w:rsidR="00060DC2" w:rsidRDefault="00060DC2" w:rsidP="00CC7906"/>
    <w:p w14:paraId="71F3C58B" w14:textId="77777777" w:rsidR="00060DC2" w:rsidRDefault="00060DC2" w:rsidP="00CC7906"/>
    <w:p w14:paraId="645C3CD4" w14:textId="77777777" w:rsidR="00060DC2" w:rsidRDefault="00060DC2" w:rsidP="00CC7906"/>
    <w:p w14:paraId="4611DCC0" w14:textId="77777777" w:rsidR="00060DC2" w:rsidRDefault="00060DC2" w:rsidP="00CC7906"/>
    <w:p w14:paraId="1F137C9D" w14:textId="77777777" w:rsidR="00060DC2" w:rsidRDefault="00060DC2" w:rsidP="00CC7906"/>
    <w:p w14:paraId="0F79CF3D" w14:textId="77777777" w:rsidR="00060DC2" w:rsidRPr="00B44540" w:rsidRDefault="00060DC2" w:rsidP="00060DC2">
      <w:pPr>
        <w:rPr>
          <w:rFonts w:ascii="Times New Roman" w:hAnsi="Times New Roman"/>
          <w:sz w:val="24"/>
          <w:szCs w:val="26"/>
        </w:rPr>
      </w:pPr>
      <w:bookmarkStart w:id="7" w:name="_Toc374522225"/>
      <w:bookmarkStart w:id="8" w:name="_Toc296196447"/>
      <w:r w:rsidRPr="00B44540">
        <w:rPr>
          <w:rFonts w:ascii="Times New Roman" w:hAnsi="Times New Roman"/>
          <w:b/>
          <w:sz w:val="24"/>
          <w:szCs w:val="28"/>
          <w:u w:val="single"/>
        </w:rPr>
        <w:lastRenderedPageBreak/>
        <w:t xml:space="preserve">SECTION 1 – </w:t>
      </w:r>
      <w:bookmarkEnd w:id="7"/>
      <w:r w:rsidRPr="00B44540">
        <w:rPr>
          <w:rFonts w:ascii="Times New Roman" w:hAnsi="Times New Roman"/>
          <w:b/>
          <w:sz w:val="24"/>
          <w:szCs w:val="28"/>
          <w:u w:val="single"/>
          <w:lang w:val="en-IE"/>
        </w:rPr>
        <w:t>GENERAL INFORMATION</w:t>
      </w:r>
      <w:bookmarkEnd w:id="8"/>
    </w:p>
    <w:p w14:paraId="4F10149A" w14:textId="77777777" w:rsidR="00060DC2" w:rsidRPr="00393758" w:rsidRDefault="00060DC2" w:rsidP="00060DC2">
      <w:pPr>
        <w:rPr>
          <w:rFonts w:ascii="Times New Roman" w:hAnsi="Times New Roman"/>
          <w:lang w:val="en-IE"/>
        </w:rPr>
      </w:pPr>
    </w:p>
    <w:p w14:paraId="36F32FB0" w14:textId="77777777" w:rsidR="00060DC2" w:rsidRPr="00393758" w:rsidRDefault="00060DC2" w:rsidP="008863A1">
      <w:pPr>
        <w:numPr>
          <w:ilvl w:val="1"/>
          <w:numId w:val="30"/>
        </w:numPr>
        <w:spacing w:after="0" w:line="360" w:lineRule="auto"/>
        <w:ind w:left="567" w:hanging="573"/>
        <w:rPr>
          <w:rFonts w:ascii="Times New Roman" w:hAnsi="Times New Roman"/>
          <w:b/>
          <w:szCs w:val="22"/>
          <w:lang w:val="en-IE"/>
        </w:rPr>
      </w:pPr>
      <w:r w:rsidRPr="00393758">
        <w:rPr>
          <w:rFonts w:ascii="Times New Roman" w:hAnsi="Times New Roman"/>
          <w:b/>
          <w:szCs w:val="22"/>
          <w:lang w:val="en-IE"/>
        </w:rPr>
        <w:t>Main Objective</w:t>
      </w:r>
    </w:p>
    <w:p w14:paraId="2A794150" w14:textId="77777777" w:rsidR="00060DC2" w:rsidRPr="00393758" w:rsidRDefault="00060DC2" w:rsidP="00060DC2">
      <w:pPr>
        <w:spacing w:after="0" w:line="360" w:lineRule="auto"/>
        <w:rPr>
          <w:rFonts w:ascii="Times New Roman" w:hAnsi="Times New Roman"/>
          <w:b/>
          <w:szCs w:val="22"/>
          <w:lang w:val="en-IE"/>
        </w:rPr>
      </w:pPr>
    </w:p>
    <w:p w14:paraId="08CB73C1" w14:textId="77F45D2E" w:rsidR="00060DC2" w:rsidRPr="00393758" w:rsidRDefault="00060DC2" w:rsidP="008863A1">
      <w:pPr>
        <w:spacing w:after="160" w:line="360" w:lineRule="auto"/>
        <w:ind w:left="567"/>
        <w:contextualSpacing/>
        <w:jc w:val="both"/>
        <w:rPr>
          <w:rFonts w:ascii="Times New Roman" w:hAnsi="Times New Roman"/>
          <w:szCs w:val="22"/>
          <w:lang w:eastAsia="en-GB"/>
        </w:rPr>
      </w:pPr>
      <w:r w:rsidRPr="00393758">
        <w:rPr>
          <w:rFonts w:ascii="Times New Roman" w:hAnsi="Times New Roman"/>
          <w:bCs/>
        </w:rPr>
        <w:t xml:space="preserve">The Irish Defence Forces (DF) seek </w:t>
      </w:r>
      <w:r w:rsidR="008863A1">
        <w:rPr>
          <w:rFonts w:ascii="Times New Roman" w:hAnsi="Times New Roman"/>
          <w:bCs/>
        </w:rPr>
        <w:t xml:space="preserve">an </w:t>
      </w:r>
      <w:r w:rsidRPr="00393758">
        <w:rPr>
          <w:rFonts w:ascii="Times New Roman" w:hAnsi="Times New Roman"/>
          <w:bCs/>
        </w:rPr>
        <w:t xml:space="preserve">academic partner to provide accredited programmes that addresses specific requirements </w:t>
      </w:r>
      <w:r w:rsidRPr="00393758">
        <w:rPr>
          <w:rFonts w:ascii="Times New Roman" w:hAnsi="Times New Roman"/>
          <w:szCs w:val="22"/>
          <w:lang w:eastAsia="en-GB"/>
        </w:rPr>
        <w:t>for the training and education of the Defence Forces Senior Commissioned Leadership and Cadets in accordance with Defence Forces Regulations</w:t>
      </w:r>
      <w:r w:rsidR="008863A1">
        <w:rPr>
          <w:rFonts w:ascii="Times New Roman" w:hAnsi="Times New Roman"/>
          <w:szCs w:val="22"/>
          <w:lang w:eastAsia="en-GB"/>
        </w:rPr>
        <w:t>:</w:t>
      </w:r>
    </w:p>
    <w:p w14:paraId="002476DA" w14:textId="77777777" w:rsidR="00060DC2" w:rsidRPr="00393758" w:rsidRDefault="00060DC2" w:rsidP="00060DC2">
      <w:pPr>
        <w:pStyle w:val="ListParagraph"/>
        <w:spacing w:after="0" w:line="240" w:lineRule="auto"/>
        <w:jc w:val="both"/>
        <w:rPr>
          <w:rFonts w:ascii="Times New Roman" w:hAnsi="Times New Roman"/>
          <w:b/>
          <w:bCs/>
        </w:rPr>
      </w:pPr>
    </w:p>
    <w:p w14:paraId="11F04477" w14:textId="68A69105" w:rsidR="00060DC2" w:rsidRPr="00393758" w:rsidRDefault="00060DC2" w:rsidP="008863A1">
      <w:pPr>
        <w:pStyle w:val="ListParagraph"/>
        <w:numPr>
          <w:ilvl w:val="1"/>
          <w:numId w:val="34"/>
        </w:numPr>
        <w:spacing w:after="0" w:line="240" w:lineRule="auto"/>
        <w:ind w:left="1134" w:hanging="567"/>
        <w:jc w:val="both"/>
        <w:rPr>
          <w:rFonts w:ascii="Times New Roman" w:hAnsi="Times New Roman"/>
          <w:b/>
          <w:bCs/>
        </w:rPr>
      </w:pPr>
      <w:r w:rsidRPr="008863A1">
        <w:rPr>
          <w:rFonts w:ascii="Times New Roman" w:eastAsia="Arial" w:hAnsi="Times New Roman"/>
          <w:b/>
          <w:kern w:val="20"/>
          <w:lang w:eastAsia="ja-JP"/>
        </w:rPr>
        <w:t>Joint Command and Staff Course</w:t>
      </w:r>
      <w:r w:rsidR="008863A1">
        <w:rPr>
          <w:rFonts w:ascii="Times New Roman" w:eastAsia="Arial" w:hAnsi="Times New Roman"/>
          <w:bCs/>
          <w:kern w:val="20"/>
          <w:lang w:eastAsia="ja-JP"/>
        </w:rPr>
        <w:t xml:space="preserve"> - </w:t>
      </w:r>
      <w:r w:rsidRPr="00393758">
        <w:rPr>
          <w:rFonts w:ascii="Times New Roman" w:eastAsia="Arial" w:hAnsi="Times New Roman"/>
          <w:bCs/>
          <w:kern w:val="20"/>
          <w:lang w:eastAsia="ja-JP"/>
        </w:rPr>
        <w:t>Level 9 Masters in Leadership, Management and Defence Studies.</w:t>
      </w:r>
    </w:p>
    <w:p w14:paraId="497F56B5" w14:textId="2B4CAF44" w:rsidR="00060DC2" w:rsidRPr="00393758" w:rsidRDefault="00060DC2" w:rsidP="008863A1">
      <w:pPr>
        <w:pStyle w:val="ListParagraph"/>
        <w:numPr>
          <w:ilvl w:val="1"/>
          <w:numId w:val="34"/>
        </w:numPr>
        <w:spacing w:after="0" w:line="240" w:lineRule="auto"/>
        <w:ind w:left="1134" w:hanging="567"/>
        <w:jc w:val="both"/>
        <w:rPr>
          <w:rFonts w:ascii="Times New Roman" w:hAnsi="Times New Roman"/>
          <w:b/>
          <w:bCs/>
        </w:rPr>
      </w:pPr>
      <w:r w:rsidRPr="008863A1">
        <w:rPr>
          <w:rFonts w:ascii="Times New Roman" w:eastAsia="Arial" w:hAnsi="Times New Roman"/>
          <w:b/>
          <w:kern w:val="20"/>
          <w:lang w:eastAsia="ja-JP"/>
        </w:rPr>
        <w:t>Land Command and Staff Course</w:t>
      </w:r>
      <w:r w:rsidR="008863A1">
        <w:rPr>
          <w:rFonts w:ascii="Times New Roman" w:eastAsia="Arial" w:hAnsi="Times New Roman"/>
          <w:bCs/>
          <w:kern w:val="20"/>
          <w:lang w:eastAsia="ja-JP"/>
        </w:rPr>
        <w:t xml:space="preserve"> -</w:t>
      </w:r>
      <w:r w:rsidRPr="00393758">
        <w:rPr>
          <w:rFonts w:ascii="Times New Roman" w:eastAsia="Arial" w:hAnsi="Times New Roman"/>
          <w:bCs/>
          <w:kern w:val="20"/>
          <w:lang w:eastAsia="ja-JP"/>
        </w:rPr>
        <w:t xml:space="preserve"> Level 9 Postgraduate Diploma in Leadership, Management and Defence Studies.</w:t>
      </w:r>
    </w:p>
    <w:p w14:paraId="352E3EEB" w14:textId="700AC34C" w:rsidR="00060DC2" w:rsidRPr="00393758" w:rsidRDefault="00060DC2" w:rsidP="008863A1">
      <w:pPr>
        <w:pStyle w:val="ListParagraph"/>
        <w:numPr>
          <w:ilvl w:val="1"/>
          <w:numId w:val="34"/>
        </w:numPr>
        <w:spacing w:after="0" w:line="240" w:lineRule="auto"/>
        <w:ind w:left="1134" w:hanging="567"/>
        <w:jc w:val="both"/>
        <w:rPr>
          <w:rFonts w:ascii="Times New Roman" w:hAnsi="Times New Roman"/>
          <w:b/>
          <w:bCs/>
        </w:rPr>
      </w:pPr>
      <w:r w:rsidRPr="008863A1">
        <w:rPr>
          <w:rFonts w:ascii="Times New Roman" w:eastAsia="Arial" w:hAnsi="Times New Roman"/>
          <w:b/>
          <w:kern w:val="20"/>
          <w:lang w:eastAsia="ja-JP"/>
        </w:rPr>
        <w:t>Joint Cadet Course</w:t>
      </w:r>
      <w:r w:rsidR="008863A1">
        <w:rPr>
          <w:rFonts w:ascii="Times New Roman" w:eastAsia="Arial" w:hAnsi="Times New Roman"/>
          <w:bCs/>
          <w:kern w:val="20"/>
          <w:lang w:eastAsia="ja-JP"/>
        </w:rPr>
        <w:t xml:space="preserve"> -</w:t>
      </w:r>
      <w:r w:rsidRPr="00393758">
        <w:rPr>
          <w:rFonts w:ascii="Times New Roman" w:eastAsia="Arial" w:hAnsi="Times New Roman"/>
          <w:bCs/>
          <w:kern w:val="20"/>
          <w:lang w:eastAsia="ja-JP"/>
        </w:rPr>
        <w:t xml:space="preserve"> </w:t>
      </w:r>
      <w:r w:rsidRPr="00393758">
        <w:rPr>
          <w:rFonts w:ascii="Times New Roman" w:eastAsia="Arial" w:hAnsi="Times New Roman"/>
        </w:rPr>
        <w:t>Level 7 Diploma in Leadership, Management and Defence Studies.</w:t>
      </w:r>
    </w:p>
    <w:p w14:paraId="4A308F44" w14:textId="77777777" w:rsidR="00060DC2" w:rsidRPr="00393758" w:rsidRDefault="00060DC2" w:rsidP="00060DC2">
      <w:pPr>
        <w:spacing w:after="160" w:line="360" w:lineRule="auto"/>
        <w:contextualSpacing/>
        <w:jc w:val="both"/>
        <w:rPr>
          <w:rFonts w:ascii="Times New Roman" w:hAnsi="Times New Roman"/>
          <w:szCs w:val="22"/>
          <w:lang w:eastAsia="en-GB"/>
        </w:rPr>
      </w:pPr>
    </w:p>
    <w:p w14:paraId="43F511FF" w14:textId="106E49A7" w:rsidR="00060DC2" w:rsidRPr="0034269B" w:rsidRDefault="0034269B" w:rsidP="0034269B">
      <w:pPr>
        <w:spacing w:after="160" w:line="360" w:lineRule="auto"/>
        <w:ind w:left="567"/>
        <w:contextualSpacing/>
        <w:jc w:val="both"/>
        <w:rPr>
          <w:rFonts w:ascii="Times New Roman" w:hAnsi="Times New Roman"/>
          <w:b/>
          <w:bCs/>
          <w:szCs w:val="22"/>
          <w:u w:val="single"/>
          <w:lang w:eastAsia="en-GB"/>
        </w:rPr>
      </w:pPr>
      <w:r>
        <w:rPr>
          <w:rFonts w:ascii="Times New Roman" w:hAnsi="Times New Roman"/>
          <w:b/>
          <w:bCs/>
          <w:szCs w:val="22"/>
          <w:u w:val="single"/>
          <w:lang w:eastAsia="en-GB"/>
        </w:rPr>
        <w:t>The Joint Command and Staff Course (JCSC)</w:t>
      </w:r>
    </w:p>
    <w:p w14:paraId="2BC04BDD" w14:textId="77777777" w:rsidR="00060DC2" w:rsidRPr="00393758" w:rsidRDefault="00060DC2" w:rsidP="008863A1">
      <w:pPr>
        <w:spacing w:line="360" w:lineRule="auto"/>
        <w:ind w:left="567"/>
        <w:jc w:val="both"/>
        <w:rPr>
          <w:rFonts w:ascii="Times New Roman" w:hAnsi="Times New Roman"/>
        </w:rPr>
      </w:pPr>
      <w:r w:rsidRPr="0034269B">
        <w:rPr>
          <w:rFonts w:ascii="Times New Roman" w:hAnsi="Times New Roman"/>
          <w:b/>
          <w:bCs/>
        </w:rPr>
        <w:t>The Joint Command and Staff Course (JCSC)</w:t>
      </w:r>
      <w:r w:rsidRPr="00393758">
        <w:rPr>
          <w:rFonts w:ascii="Times New Roman" w:hAnsi="Times New Roman"/>
        </w:rPr>
        <w:t xml:space="preserve"> is the key stone of professional military education within the Defence Forces, conducted over ten (10) months in the Military College, Defence Forces Training Centre. This course equips future leaders of the Defence Forces with the expertise required to safeguard state interests, both domestically and abroad. The course presents students with an opportunity to develop individually and as a group in an open, enquiring and intellectually challenging setting. The course is designed to prepare students to transition from tactical command to effective competence in appointments at the operational and strategic level. Specifically, the course is designed to prepare students for high-grade assignments, including command, by developing their intellectual, analytical, decision-making and communication skills. Complementing this approach, students will be given the opportunity to develop their professional knowledge through focused analysis of single service, joint, combined and multi-agency operations. Students will also attain an enhanced understanding of the higher management and finance of defence and acquire a comprehensive grasp of strategy, security and defence issues in domestic and international contexts.</w:t>
      </w:r>
    </w:p>
    <w:p w14:paraId="0B2B2A2A" w14:textId="77777777" w:rsidR="00060DC2" w:rsidRPr="00393758" w:rsidRDefault="00060DC2" w:rsidP="008863A1">
      <w:pPr>
        <w:ind w:left="567"/>
        <w:jc w:val="both"/>
        <w:rPr>
          <w:rFonts w:ascii="Times New Roman" w:hAnsi="Times New Roman"/>
          <w:b/>
          <w:bCs/>
        </w:rPr>
      </w:pPr>
      <w:r w:rsidRPr="00393758">
        <w:rPr>
          <w:rFonts w:ascii="Times New Roman" w:hAnsi="Times New Roman"/>
          <w:b/>
          <w:bCs/>
        </w:rPr>
        <w:t>Upon successful completion of this course, students will be able:</w:t>
      </w:r>
    </w:p>
    <w:p w14:paraId="11FD4EAC" w14:textId="6217C9E3" w:rsidR="00060DC2" w:rsidRPr="008863A1" w:rsidRDefault="00060DC2" w:rsidP="00573124">
      <w:pPr>
        <w:pStyle w:val="ListParagraph"/>
        <w:numPr>
          <w:ilvl w:val="0"/>
          <w:numId w:val="35"/>
        </w:numPr>
        <w:spacing w:line="360" w:lineRule="auto"/>
        <w:ind w:left="1134" w:hanging="567"/>
        <w:jc w:val="both"/>
        <w:rPr>
          <w:rFonts w:ascii="Times New Roman" w:hAnsi="Times New Roman"/>
        </w:rPr>
      </w:pPr>
      <w:r w:rsidRPr="008863A1">
        <w:rPr>
          <w:rFonts w:ascii="Times New Roman" w:hAnsi="Times New Roman"/>
        </w:rPr>
        <w:t xml:space="preserve">Apply advanced academic theory and research methods. </w:t>
      </w:r>
    </w:p>
    <w:p w14:paraId="3DBFE5EA" w14:textId="7F8671C2" w:rsidR="00060DC2" w:rsidRPr="008863A1" w:rsidRDefault="00060DC2" w:rsidP="00573124">
      <w:pPr>
        <w:pStyle w:val="ListParagraph"/>
        <w:numPr>
          <w:ilvl w:val="0"/>
          <w:numId w:val="35"/>
        </w:numPr>
        <w:spacing w:line="360" w:lineRule="auto"/>
        <w:ind w:left="1134" w:hanging="567"/>
        <w:jc w:val="both"/>
        <w:rPr>
          <w:rFonts w:ascii="Times New Roman" w:hAnsi="Times New Roman"/>
        </w:rPr>
      </w:pPr>
      <w:r w:rsidRPr="008863A1">
        <w:rPr>
          <w:rFonts w:ascii="Times New Roman" w:hAnsi="Times New Roman"/>
        </w:rPr>
        <w:t xml:space="preserve">Examine and display the skills required within CIV-MIL relations such as advocacy, negotiation and communication. </w:t>
      </w:r>
    </w:p>
    <w:p w14:paraId="05E41C27" w14:textId="03AC20D5" w:rsidR="00060DC2" w:rsidRPr="008863A1" w:rsidRDefault="00060DC2" w:rsidP="00573124">
      <w:pPr>
        <w:pStyle w:val="ListParagraph"/>
        <w:numPr>
          <w:ilvl w:val="0"/>
          <w:numId w:val="35"/>
        </w:numPr>
        <w:spacing w:line="360" w:lineRule="auto"/>
        <w:ind w:left="1134" w:hanging="567"/>
        <w:jc w:val="both"/>
        <w:rPr>
          <w:rFonts w:ascii="Times New Roman" w:hAnsi="Times New Roman"/>
        </w:rPr>
      </w:pPr>
      <w:r w:rsidRPr="008863A1">
        <w:rPr>
          <w:rFonts w:ascii="Times New Roman" w:hAnsi="Times New Roman"/>
        </w:rPr>
        <w:t xml:space="preserve">Demonstrate the ability to operate within the joint operational space. </w:t>
      </w:r>
    </w:p>
    <w:p w14:paraId="1B18A4FD" w14:textId="2CED3435" w:rsidR="00060DC2" w:rsidRPr="008863A1" w:rsidRDefault="00060DC2" w:rsidP="00573124">
      <w:pPr>
        <w:pStyle w:val="ListParagraph"/>
        <w:numPr>
          <w:ilvl w:val="0"/>
          <w:numId w:val="35"/>
        </w:numPr>
        <w:spacing w:line="360" w:lineRule="auto"/>
        <w:ind w:left="1134" w:hanging="567"/>
        <w:jc w:val="both"/>
        <w:rPr>
          <w:rFonts w:ascii="Times New Roman" w:hAnsi="Times New Roman"/>
        </w:rPr>
      </w:pPr>
      <w:r w:rsidRPr="008863A1">
        <w:rPr>
          <w:rFonts w:ascii="Times New Roman" w:hAnsi="Times New Roman"/>
        </w:rPr>
        <w:t xml:space="preserve">Display an understanding of NATOs operational planning process (COPD). </w:t>
      </w:r>
    </w:p>
    <w:p w14:paraId="1B7E46D1" w14:textId="12C84272" w:rsidR="00060DC2" w:rsidRPr="008863A1" w:rsidRDefault="00060DC2" w:rsidP="00573124">
      <w:pPr>
        <w:pStyle w:val="ListParagraph"/>
        <w:numPr>
          <w:ilvl w:val="0"/>
          <w:numId w:val="35"/>
        </w:numPr>
        <w:spacing w:line="360" w:lineRule="auto"/>
        <w:ind w:left="1134" w:hanging="567"/>
        <w:jc w:val="both"/>
        <w:rPr>
          <w:rFonts w:ascii="Times New Roman" w:hAnsi="Times New Roman"/>
        </w:rPr>
      </w:pPr>
      <w:r w:rsidRPr="008863A1">
        <w:rPr>
          <w:rFonts w:ascii="Times New Roman" w:hAnsi="Times New Roman"/>
        </w:rPr>
        <w:t>Display an understanding of foreign and defence policy, organisational strategy and management practices within the defence sector.</w:t>
      </w:r>
    </w:p>
    <w:p w14:paraId="566F8FA6" w14:textId="6936E7D1" w:rsidR="00060DC2" w:rsidRPr="008863A1" w:rsidRDefault="00060DC2" w:rsidP="00573124">
      <w:pPr>
        <w:pStyle w:val="ListParagraph"/>
        <w:numPr>
          <w:ilvl w:val="0"/>
          <w:numId w:val="35"/>
        </w:numPr>
        <w:spacing w:line="360" w:lineRule="auto"/>
        <w:ind w:left="1134" w:hanging="567"/>
        <w:jc w:val="both"/>
        <w:rPr>
          <w:rFonts w:ascii="Times New Roman" w:hAnsi="Times New Roman"/>
        </w:rPr>
      </w:pPr>
      <w:r w:rsidRPr="008863A1">
        <w:rPr>
          <w:rFonts w:ascii="Times New Roman" w:hAnsi="Times New Roman"/>
        </w:rPr>
        <w:t xml:space="preserve">Differentiate between the organisation, roles and strategic functions of the main international organisations with whom Ireland and the Defence Forces interact. </w:t>
      </w:r>
    </w:p>
    <w:p w14:paraId="10E6B756" w14:textId="6F5F3E3E" w:rsidR="00060DC2" w:rsidRPr="008863A1" w:rsidRDefault="00060DC2" w:rsidP="00573124">
      <w:pPr>
        <w:pStyle w:val="ListParagraph"/>
        <w:numPr>
          <w:ilvl w:val="0"/>
          <w:numId w:val="35"/>
        </w:numPr>
        <w:spacing w:line="360" w:lineRule="auto"/>
        <w:ind w:left="1134" w:hanging="567"/>
        <w:jc w:val="both"/>
        <w:rPr>
          <w:rFonts w:ascii="Times New Roman" w:hAnsi="Times New Roman"/>
        </w:rPr>
      </w:pPr>
      <w:r w:rsidRPr="008863A1">
        <w:rPr>
          <w:rFonts w:ascii="Times New Roman" w:hAnsi="Times New Roman"/>
        </w:rPr>
        <w:lastRenderedPageBreak/>
        <w:t>Assess the importance of leadership within the military and how this is supported through critical self-awareness.</w:t>
      </w:r>
    </w:p>
    <w:p w14:paraId="7E142485" w14:textId="77777777" w:rsidR="00060DC2" w:rsidRPr="00393758" w:rsidRDefault="00060DC2" w:rsidP="0050760A">
      <w:pPr>
        <w:spacing w:line="360" w:lineRule="auto"/>
        <w:ind w:left="567"/>
        <w:jc w:val="both"/>
        <w:rPr>
          <w:rFonts w:ascii="Times New Roman" w:hAnsi="Times New Roman"/>
        </w:rPr>
      </w:pPr>
      <w:r w:rsidRPr="00393758">
        <w:rPr>
          <w:rFonts w:ascii="Times New Roman" w:hAnsi="Times New Roman"/>
        </w:rPr>
        <w:t>The course is primarily structured to meet the requirements necessary for the effective function of the Irish Defence Forces both nationally and internationally. The JCSC is accredited to Level 9 through the award of an MA in Leadership, Management and Defence Studies (MA LMDS).</w:t>
      </w:r>
    </w:p>
    <w:p w14:paraId="65CA110E" w14:textId="77777777" w:rsidR="00060DC2" w:rsidRPr="00393758" w:rsidRDefault="00060DC2" w:rsidP="0050760A">
      <w:pPr>
        <w:spacing w:line="360" w:lineRule="auto"/>
        <w:ind w:left="567"/>
        <w:jc w:val="both"/>
        <w:rPr>
          <w:rFonts w:ascii="Times New Roman" w:eastAsia="Arial" w:hAnsi="Times New Roman"/>
        </w:rPr>
      </w:pPr>
      <w:r w:rsidRPr="00393758">
        <w:rPr>
          <w:rFonts w:ascii="Times New Roman" w:eastAsia="Arial" w:hAnsi="Times New Roman"/>
        </w:rPr>
        <w:t>Each iteration accommodates approximately 24-30 participants. Subjects include but are not limited to;</w:t>
      </w:r>
    </w:p>
    <w:p w14:paraId="13FD20FA" w14:textId="77777777" w:rsidR="00060DC2" w:rsidRPr="00393758" w:rsidRDefault="00060DC2" w:rsidP="00060DC2">
      <w:pPr>
        <w:ind w:left="720"/>
        <w:jc w:val="both"/>
        <w:rPr>
          <w:rFonts w:ascii="Times New Roman" w:hAnsi="Times New Roman"/>
        </w:rPr>
      </w:pPr>
    </w:p>
    <w:p w14:paraId="62D1616C" w14:textId="6DD77E47" w:rsidR="00060DC2" w:rsidRPr="0050760A" w:rsidRDefault="00060DC2" w:rsidP="00573124">
      <w:pPr>
        <w:pStyle w:val="ListParagraph"/>
        <w:numPr>
          <w:ilvl w:val="0"/>
          <w:numId w:val="36"/>
        </w:numPr>
        <w:spacing w:after="0" w:line="360" w:lineRule="auto"/>
        <w:ind w:left="1134" w:hanging="567"/>
        <w:jc w:val="both"/>
        <w:rPr>
          <w:rFonts w:ascii="Times New Roman" w:hAnsi="Times New Roman"/>
        </w:rPr>
      </w:pPr>
      <w:r w:rsidRPr="00393758">
        <w:rPr>
          <w:rFonts w:ascii="Times New Roman" w:hAnsi="Times New Roman"/>
        </w:rPr>
        <w:t>Command, Leadership, Ethics and Defence Management</w:t>
      </w:r>
    </w:p>
    <w:p w14:paraId="15936625" w14:textId="77777777" w:rsidR="00060DC2" w:rsidRPr="00393758" w:rsidRDefault="00060DC2" w:rsidP="00573124">
      <w:pPr>
        <w:numPr>
          <w:ilvl w:val="0"/>
          <w:numId w:val="36"/>
        </w:numPr>
        <w:spacing w:after="5" w:line="360" w:lineRule="auto"/>
        <w:ind w:left="1134" w:right="-45" w:hanging="567"/>
        <w:jc w:val="both"/>
        <w:rPr>
          <w:rFonts w:ascii="Times New Roman" w:hAnsi="Times New Roman"/>
        </w:rPr>
      </w:pPr>
      <w:r w:rsidRPr="00393758">
        <w:rPr>
          <w:rFonts w:ascii="Times New Roman" w:hAnsi="Times New Roman"/>
        </w:rPr>
        <w:t>Strategy and Contemporary Security</w:t>
      </w:r>
    </w:p>
    <w:p w14:paraId="52C26139" w14:textId="77777777" w:rsidR="00060DC2" w:rsidRPr="00393758" w:rsidRDefault="00060DC2" w:rsidP="00573124">
      <w:pPr>
        <w:numPr>
          <w:ilvl w:val="0"/>
          <w:numId w:val="36"/>
        </w:numPr>
        <w:spacing w:after="5" w:line="360" w:lineRule="auto"/>
        <w:ind w:left="1134" w:right="-45" w:hanging="567"/>
        <w:jc w:val="both"/>
        <w:rPr>
          <w:rFonts w:ascii="Times New Roman" w:hAnsi="Times New Roman"/>
        </w:rPr>
      </w:pPr>
      <w:r w:rsidRPr="00393758">
        <w:rPr>
          <w:rFonts w:ascii="Times New Roman" w:hAnsi="Times New Roman"/>
        </w:rPr>
        <w:t>Defence Policy and Capability Management</w:t>
      </w:r>
    </w:p>
    <w:p w14:paraId="0618A200" w14:textId="77777777" w:rsidR="00060DC2" w:rsidRPr="00393758" w:rsidRDefault="00060DC2" w:rsidP="00573124">
      <w:pPr>
        <w:numPr>
          <w:ilvl w:val="0"/>
          <w:numId w:val="36"/>
        </w:numPr>
        <w:spacing w:after="5" w:line="360" w:lineRule="auto"/>
        <w:ind w:left="1134" w:right="-45" w:hanging="567"/>
        <w:jc w:val="both"/>
        <w:rPr>
          <w:rFonts w:ascii="Times New Roman" w:hAnsi="Times New Roman"/>
        </w:rPr>
      </w:pPr>
      <w:r w:rsidRPr="00393758">
        <w:rPr>
          <w:rFonts w:ascii="Times New Roman" w:hAnsi="Times New Roman"/>
        </w:rPr>
        <w:t>Operational Studies and Campaigning</w:t>
      </w:r>
    </w:p>
    <w:p w14:paraId="7A0B88C1" w14:textId="77777777" w:rsidR="00060DC2" w:rsidRPr="00393758" w:rsidRDefault="00060DC2" w:rsidP="00573124">
      <w:pPr>
        <w:numPr>
          <w:ilvl w:val="0"/>
          <w:numId w:val="36"/>
        </w:numPr>
        <w:spacing w:after="5" w:line="360" w:lineRule="auto"/>
        <w:ind w:left="1134" w:right="-45" w:hanging="567"/>
        <w:jc w:val="both"/>
        <w:rPr>
          <w:rFonts w:ascii="Times New Roman" w:hAnsi="Times New Roman"/>
        </w:rPr>
      </w:pPr>
      <w:r w:rsidRPr="00393758">
        <w:rPr>
          <w:rFonts w:ascii="Times New Roman" w:hAnsi="Times New Roman"/>
        </w:rPr>
        <w:t>Defence Research Component</w:t>
      </w:r>
    </w:p>
    <w:p w14:paraId="458C4313" w14:textId="77777777" w:rsidR="0034269B" w:rsidRDefault="0034269B" w:rsidP="0034269B">
      <w:pPr>
        <w:spacing w:after="5" w:line="360" w:lineRule="auto"/>
        <w:ind w:left="567" w:right="-45"/>
        <w:jc w:val="both"/>
        <w:rPr>
          <w:rFonts w:ascii="Times New Roman" w:hAnsi="Times New Roman"/>
          <w:b/>
          <w:bCs/>
          <w:u w:val="single"/>
        </w:rPr>
      </w:pPr>
    </w:p>
    <w:p w14:paraId="278A3B24" w14:textId="3A28AD47" w:rsidR="00060DC2" w:rsidRPr="0034269B" w:rsidRDefault="0034269B" w:rsidP="0034269B">
      <w:pPr>
        <w:spacing w:after="5" w:line="360" w:lineRule="auto"/>
        <w:ind w:left="567" w:right="-45"/>
        <w:jc w:val="both"/>
        <w:rPr>
          <w:rFonts w:ascii="Times New Roman" w:hAnsi="Times New Roman"/>
          <w:b/>
          <w:bCs/>
          <w:u w:val="single"/>
        </w:rPr>
      </w:pPr>
      <w:r>
        <w:rPr>
          <w:rFonts w:ascii="Times New Roman" w:hAnsi="Times New Roman"/>
          <w:b/>
          <w:bCs/>
          <w:u w:val="single"/>
        </w:rPr>
        <w:t>The Land Command and Staff Course (LCSC)</w:t>
      </w:r>
    </w:p>
    <w:p w14:paraId="7D0BA49F" w14:textId="28F59280" w:rsidR="00060DC2" w:rsidRPr="00393758" w:rsidRDefault="00060DC2" w:rsidP="00491E4C">
      <w:pPr>
        <w:spacing w:line="360" w:lineRule="auto"/>
        <w:ind w:left="567"/>
        <w:jc w:val="both"/>
        <w:rPr>
          <w:rFonts w:ascii="Times New Roman" w:hAnsi="Times New Roman"/>
        </w:rPr>
      </w:pPr>
      <w:r w:rsidRPr="00393758">
        <w:rPr>
          <w:rFonts w:ascii="Times New Roman" w:hAnsi="Times New Roman"/>
        </w:rPr>
        <w:t xml:space="preserve">The Land Command and Staff Course (LCSC) is a </w:t>
      </w:r>
      <w:r w:rsidR="00491E4C" w:rsidRPr="00393758">
        <w:rPr>
          <w:rFonts w:ascii="Times New Roman" w:hAnsi="Times New Roman"/>
        </w:rPr>
        <w:t>28-week</w:t>
      </w:r>
      <w:r w:rsidRPr="00393758">
        <w:rPr>
          <w:rFonts w:ascii="Times New Roman" w:hAnsi="Times New Roman"/>
        </w:rPr>
        <w:t xml:space="preserve"> residential programme conducted over two semesters. Aligned with the academic year, it commences annually in September at the Military College, Defence Forces Training Centre. The LCSC is a 60 ECTS Level 9 qualification, awarding a Postgraduate Diploma in Leadership, Management and Defence Studies. The programme is designed to integrate the Military </w:t>
      </w:r>
      <w:r w:rsidR="00491E4C" w:rsidRPr="00393758">
        <w:rPr>
          <w:rFonts w:ascii="Times New Roman" w:hAnsi="Times New Roman"/>
        </w:rPr>
        <w:t>Decision-Making</w:t>
      </w:r>
      <w:r w:rsidRPr="00393758">
        <w:rPr>
          <w:rFonts w:ascii="Times New Roman" w:hAnsi="Times New Roman"/>
        </w:rPr>
        <w:t xml:space="preserve"> Process (MDMP) and theoretical principles to develop balanced, ethical solutions for tactical and operational challenges in crisis management operations. The programme analyses military campaigns, strategic issues and contemporary security challenges through conceptual and theoretical frameworks.  On successful completion of the LCSC, graduates will have developed the ability to: </w:t>
      </w:r>
    </w:p>
    <w:p w14:paraId="42B77214" w14:textId="77777777" w:rsidR="00060DC2" w:rsidRPr="00E01EC6" w:rsidRDefault="00060DC2" w:rsidP="00573124">
      <w:pPr>
        <w:pStyle w:val="ListParagraph"/>
        <w:numPr>
          <w:ilvl w:val="0"/>
          <w:numId w:val="37"/>
        </w:numPr>
        <w:spacing w:line="360" w:lineRule="auto"/>
        <w:ind w:left="1134" w:hanging="567"/>
        <w:jc w:val="both"/>
        <w:rPr>
          <w:rFonts w:ascii="Times New Roman" w:hAnsi="Times New Roman"/>
        </w:rPr>
      </w:pPr>
      <w:r w:rsidRPr="00E01EC6">
        <w:rPr>
          <w:rFonts w:ascii="Times New Roman" w:hAnsi="Times New Roman"/>
        </w:rPr>
        <w:t xml:space="preserve">Apply the Military Decision Making Process (MDMP) to complex tactical problems and integrate relevant theoretical principles and fundamentals in their solutions in order to develop balanced, ethical and reasoned outcomes at the tactical and operational levels. </w:t>
      </w:r>
    </w:p>
    <w:p w14:paraId="12A04F19" w14:textId="51524279" w:rsidR="00060DC2" w:rsidRPr="00E01EC6" w:rsidRDefault="00060DC2" w:rsidP="00573124">
      <w:pPr>
        <w:pStyle w:val="ListParagraph"/>
        <w:numPr>
          <w:ilvl w:val="0"/>
          <w:numId w:val="37"/>
        </w:numPr>
        <w:spacing w:line="360" w:lineRule="auto"/>
        <w:ind w:left="1134" w:hanging="567"/>
        <w:jc w:val="both"/>
        <w:rPr>
          <w:rFonts w:ascii="Times New Roman" w:hAnsi="Times New Roman"/>
        </w:rPr>
      </w:pPr>
      <w:r w:rsidRPr="00E01EC6">
        <w:rPr>
          <w:rFonts w:ascii="Times New Roman" w:hAnsi="Times New Roman"/>
        </w:rPr>
        <w:t xml:space="preserve">Formulate land component and crisis management operations plans as Battalion Commanders and Battalion/Brigade Staff Officers within a Brigade context when operating in a time constrained environment. </w:t>
      </w:r>
    </w:p>
    <w:p w14:paraId="2B071FCA" w14:textId="06C6207F" w:rsidR="00060DC2" w:rsidRPr="00E01EC6" w:rsidRDefault="00060DC2" w:rsidP="00573124">
      <w:pPr>
        <w:pStyle w:val="ListParagraph"/>
        <w:numPr>
          <w:ilvl w:val="0"/>
          <w:numId w:val="37"/>
        </w:numPr>
        <w:spacing w:line="360" w:lineRule="auto"/>
        <w:ind w:left="1134" w:hanging="567"/>
        <w:jc w:val="both"/>
        <w:rPr>
          <w:rFonts w:ascii="Times New Roman" w:hAnsi="Times New Roman"/>
        </w:rPr>
      </w:pPr>
      <w:r w:rsidRPr="00E01EC6">
        <w:rPr>
          <w:rFonts w:ascii="Times New Roman" w:hAnsi="Times New Roman"/>
        </w:rPr>
        <w:t xml:space="preserve">Use appropriate conceptual and theoretical frameworks to analyse military campaigns, strategic issues and contemporary security challenges and present their findings in a professional manner orally and in writing. </w:t>
      </w:r>
    </w:p>
    <w:p w14:paraId="4B5B5A94" w14:textId="4FD6F60B" w:rsidR="00060DC2" w:rsidRPr="00E01EC6" w:rsidRDefault="00060DC2" w:rsidP="00573124">
      <w:pPr>
        <w:pStyle w:val="ListParagraph"/>
        <w:numPr>
          <w:ilvl w:val="0"/>
          <w:numId w:val="37"/>
        </w:numPr>
        <w:spacing w:line="360" w:lineRule="auto"/>
        <w:ind w:left="1134" w:hanging="567"/>
        <w:jc w:val="both"/>
        <w:rPr>
          <w:rFonts w:ascii="Times New Roman" w:hAnsi="Times New Roman"/>
        </w:rPr>
      </w:pPr>
      <w:r w:rsidRPr="00E01EC6">
        <w:rPr>
          <w:rFonts w:ascii="Times New Roman" w:hAnsi="Times New Roman"/>
        </w:rPr>
        <w:t xml:space="preserve">Use contemporary leadership, Human Resource Management (HRM) theories to comprehend the complexity of the challenges that they are likely to confront in an unpredictable and dynamic organisational environment and assist them in developing appropriate responses. </w:t>
      </w:r>
    </w:p>
    <w:p w14:paraId="0AAEC393" w14:textId="409F0E65" w:rsidR="00060DC2" w:rsidRPr="00E01EC6" w:rsidRDefault="00060DC2" w:rsidP="00573124">
      <w:pPr>
        <w:pStyle w:val="ListParagraph"/>
        <w:numPr>
          <w:ilvl w:val="0"/>
          <w:numId w:val="37"/>
        </w:numPr>
        <w:spacing w:line="360" w:lineRule="auto"/>
        <w:ind w:left="1134" w:hanging="567"/>
        <w:jc w:val="both"/>
        <w:rPr>
          <w:rFonts w:ascii="Times New Roman" w:hAnsi="Times New Roman"/>
        </w:rPr>
      </w:pPr>
      <w:r w:rsidRPr="00E01EC6">
        <w:rPr>
          <w:rFonts w:ascii="Times New Roman" w:hAnsi="Times New Roman"/>
        </w:rPr>
        <w:lastRenderedPageBreak/>
        <w:t>Operate effectively in a team environment; demonstrate more dynamic and potent leadership skills as a result of heightened awareness of their own strengths and weaknesses; display increased commitment to their own learning and self-development; and reflect Defence Forces (DF) values in their attitudes, behaviours, leadership style and decision making.</w:t>
      </w:r>
    </w:p>
    <w:p w14:paraId="01FE9EC0" w14:textId="77777777" w:rsidR="00060DC2" w:rsidRPr="00393758" w:rsidRDefault="00060DC2" w:rsidP="00E01EC6">
      <w:pPr>
        <w:tabs>
          <w:tab w:val="left" w:pos="851"/>
          <w:tab w:val="left" w:pos="1134"/>
        </w:tabs>
        <w:ind w:left="567"/>
        <w:jc w:val="both"/>
        <w:rPr>
          <w:rFonts w:ascii="Times New Roman" w:eastAsia="Arial" w:hAnsi="Times New Roman"/>
        </w:rPr>
      </w:pPr>
      <w:r w:rsidRPr="00393758">
        <w:rPr>
          <w:rFonts w:ascii="Times New Roman" w:eastAsia="Arial" w:hAnsi="Times New Roman"/>
        </w:rPr>
        <w:t>Each iteration accommodates approximately 32-40 participants. Subjects include but are not limited to;</w:t>
      </w:r>
    </w:p>
    <w:p w14:paraId="201CD710" w14:textId="77777777" w:rsidR="00060DC2" w:rsidRPr="00393758" w:rsidRDefault="00060DC2" w:rsidP="00060DC2">
      <w:pPr>
        <w:ind w:left="720"/>
        <w:jc w:val="both"/>
        <w:rPr>
          <w:rFonts w:ascii="Times New Roman" w:hAnsi="Times New Roman"/>
        </w:rPr>
      </w:pPr>
    </w:p>
    <w:p w14:paraId="0D7333D8" w14:textId="77777777" w:rsidR="00060DC2" w:rsidRPr="00393758" w:rsidRDefault="00060DC2" w:rsidP="00573124">
      <w:pPr>
        <w:pStyle w:val="ListParagraph"/>
        <w:numPr>
          <w:ilvl w:val="0"/>
          <w:numId w:val="38"/>
        </w:numPr>
        <w:spacing w:after="0" w:line="360" w:lineRule="auto"/>
        <w:ind w:left="1134" w:hanging="567"/>
        <w:jc w:val="both"/>
        <w:rPr>
          <w:rFonts w:ascii="Times New Roman" w:hAnsi="Times New Roman"/>
        </w:rPr>
      </w:pPr>
      <w:r w:rsidRPr="00393758">
        <w:rPr>
          <w:rFonts w:ascii="Times New Roman" w:hAnsi="Times New Roman"/>
        </w:rPr>
        <w:t>Military Decision Making at Battalion &amp; Brigade Level</w:t>
      </w:r>
    </w:p>
    <w:p w14:paraId="1798A456" w14:textId="77777777" w:rsidR="00060DC2" w:rsidRPr="00393758" w:rsidRDefault="00060DC2" w:rsidP="00573124">
      <w:pPr>
        <w:pStyle w:val="ListParagraph"/>
        <w:numPr>
          <w:ilvl w:val="0"/>
          <w:numId w:val="38"/>
        </w:numPr>
        <w:spacing w:after="0" w:line="360" w:lineRule="auto"/>
        <w:ind w:left="1134" w:hanging="567"/>
        <w:jc w:val="both"/>
        <w:rPr>
          <w:rFonts w:ascii="Times New Roman" w:hAnsi="Times New Roman"/>
        </w:rPr>
      </w:pPr>
      <w:r w:rsidRPr="00393758">
        <w:rPr>
          <w:rFonts w:ascii="Times New Roman" w:hAnsi="Times New Roman"/>
        </w:rPr>
        <w:t>Defence Studies</w:t>
      </w:r>
    </w:p>
    <w:p w14:paraId="55E539ED" w14:textId="77777777" w:rsidR="00060DC2" w:rsidRPr="00393758" w:rsidRDefault="00060DC2" w:rsidP="00573124">
      <w:pPr>
        <w:pStyle w:val="ListParagraph"/>
        <w:numPr>
          <w:ilvl w:val="0"/>
          <w:numId w:val="38"/>
        </w:numPr>
        <w:spacing w:after="0" w:line="360" w:lineRule="auto"/>
        <w:ind w:left="1134" w:hanging="567"/>
        <w:jc w:val="both"/>
        <w:rPr>
          <w:rFonts w:ascii="Times New Roman" w:hAnsi="Times New Roman"/>
        </w:rPr>
      </w:pPr>
      <w:r w:rsidRPr="00393758">
        <w:rPr>
          <w:rFonts w:ascii="Times New Roman" w:hAnsi="Times New Roman"/>
        </w:rPr>
        <w:t>Land Component Studies</w:t>
      </w:r>
    </w:p>
    <w:p w14:paraId="55EC2C43" w14:textId="77777777" w:rsidR="00060DC2" w:rsidRPr="00393758" w:rsidRDefault="00060DC2" w:rsidP="00573124">
      <w:pPr>
        <w:pStyle w:val="ListParagraph"/>
        <w:numPr>
          <w:ilvl w:val="0"/>
          <w:numId w:val="38"/>
        </w:numPr>
        <w:spacing w:after="0" w:line="360" w:lineRule="auto"/>
        <w:ind w:left="1134" w:hanging="567"/>
        <w:jc w:val="both"/>
        <w:rPr>
          <w:rFonts w:ascii="Times New Roman" w:hAnsi="Times New Roman"/>
        </w:rPr>
      </w:pPr>
      <w:r w:rsidRPr="00393758">
        <w:rPr>
          <w:rFonts w:ascii="Times New Roman" w:hAnsi="Times New Roman"/>
        </w:rPr>
        <w:t>Command, Leadership and Defence Management</w:t>
      </w:r>
    </w:p>
    <w:p w14:paraId="606AE725" w14:textId="77777777" w:rsidR="00060DC2" w:rsidRPr="00393758" w:rsidRDefault="00060DC2" w:rsidP="00573124">
      <w:pPr>
        <w:pStyle w:val="ListParagraph"/>
        <w:numPr>
          <w:ilvl w:val="0"/>
          <w:numId w:val="38"/>
        </w:numPr>
        <w:spacing w:after="0" w:line="360" w:lineRule="auto"/>
        <w:ind w:left="1134" w:hanging="567"/>
        <w:jc w:val="both"/>
        <w:rPr>
          <w:rFonts w:ascii="Times New Roman" w:hAnsi="Times New Roman"/>
        </w:rPr>
      </w:pPr>
      <w:r w:rsidRPr="00393758">
        <w:rPr>
          <w:rFonts w:ascii="Times New Roman" w:hAnsi="Times New Roman"/>
        </w:rPr>
        <w:t>Crisis Management Operations</w:t>
      </w:r>
    </w:p>
    <w:p w14:paraId="00326A5C" w14:textId="77777777" w:rsidR="00060DC2" w:rsidRPr="00393758" w:rsidRDefault="00060DC2" w:rsidP="00573124">
      <w:pPr>
        <w:pStyle w:val="ListParagraph"/>
        <w:numPr>
          <w:ilvl w:val="0"/>
          <w:numId w:val="38"/>
        </w:numPr>
        <w:spacing w:after="0" w:line="360" w:lineRule="auto"/>
        <w:ind w:left="1134" w:hanging="567"/>
        <w:jc w:val="both"/>
        <w:rPr>
          <w:rFonts w:ascii="Times New Roman" w:hAnsi="Times New Roman"/>
        </w:rPr>
      </w:pPr>
      <w:r w:rsidRPr="00393758">
        <w:rPr>
          <w:rFonts w:ascii="Times New Roman" w:hAnsi="Times New Roman"/>
        </w:rPr>
        <w:t>Campaign Analysis</w:t>
      </w:r>
    </w:p>
    <w:p w14:paraId="2926FED3" w14:textId="77777777" w:rsidR="00060DC2" w:rsidRDefault="00060DC2" w:rsidP="00060DC2">
      <w:pPr>
        <w:jc w:val="both"/>
        <w:rPr>
          <w:rFonts w:ascii="Times New Roman" w:hAnsi="Times New Roman"/>
          <w:b/>
          <w:bCs/>
        </w:rPr>
      </w:pPr>
    </w:p>
    <w:p w14:paraId="6F46A2D2" w14:textId="1466B68F" w:rsidR="0034269B" w:rsidRPr="0034269B" w:rsidRDefault="0034269B" w:rsidP="0034269B">
      <w:pPr>
        <w:ind w:left="567"/>
        <w:jc w:val="both"/>
        <w:rPr>
          <w:rFonts w:ascii="Times New Roman" w:hAnsi="Times New Roman"/>
          <w:b/>
          <w:bCs/>
          <w:u w:val="single"/>
        </w:rPr>
      </w:pPr>
      <w:r w:rsidRPr="0034269B">
        <w:rPr>
          <w:rFonts w:ascii="Times New Roman" w:hAnsi="Times New Roman"/>
          <w:b/>
          <w:bCs/>
          <w:u w:val="single"/>
        </w:rPr>
        <w:t>The Joint Cadet Course</w:t>
      </w:r>
    </w:p>
    <w:p w14:paraId="580AAF5B" w14:textId="77777777" w:rsidR="00060DC2" w:rsidRPr="00393758" w:rsidRDefault="00060DC2" w:rsidP="0034269B">
      <w:pPr>
        <w:pStyle w:val="ListParagraph"/>
        <w:spacing w:line="360" w:lineRule="auto"/>
        <w:ind w:left="567"/>
        <w:jc w:val="both"/>
        <w:rPr>
          <w:rFonts w:ascii="Times New Roman" w:eastAsia="Arial" w:hAnsi="Times New Roman"/>
        </w:rPr>
      </w:pPr>
      <w:r w:rsidRPr="0034269B">
        <w:rPr>
          <w:rFonts w:ascii="Times New Roman" w:eastAsia="Arial" w:hAnsi="Times New Roman"/>
          <w:b/>
          <w:bCs/>
        </w:rPr>
        <w:t>The Joint Cadet Course</w:t>
      </w:r>
      <w:r w:rsidRPr="002F6F86">
        <w:rPr>
          <w:rFonts w:ascii="Times New Roman" w:eastAsia="Arial" w:hAnsi="Times New Roman"/>
        </w:rPr>
        <w:t xml:space="preserve"> is an intensive 17-month residential programme hosted annually at the Military College, Defence Forces Training Centre. </w:t>
      </w:r>
      <w:r>
        <w:rPr>
          <w:rFonts w:ascii="Times New Roman" w:eastAsia="Arial" w:hAnsi="Times New Roman"/>
        </w:rPr>
        <w:t>Commencing each September or October, each intake accommodates approximately 60 to 80 students.</w:t>
      </w:r>
    </w:p>
    <w:p w14:paraId="2CF621F5" w14:textId="77777777" w:rsidR="00060DC2" w:rsidRPr="00393758" w:rsidRDefault="00060DC2" w:rsidP="0034269B">
      <w:pPr>
        <w:pStyle w:val="ListParagraph"/>
        <w:spacing w:line="360" w:lineRule="auto"/>
        <w:ind w:left="567"/>
        <w:jc w:val="both"/>
        <w:rPr>
          <w:rFonts w:ascii="Times New Roman" w:eastAsia="Arial" w:hAnsi="Times New Roman"/>
        </w:rPr>
      </w:pPr>
    </w:p>
    <w:p w14:paraId="79817D0E" w14:textId="77777777" w:rsidR="00060DC2" w:rsidRPr="00393758" w:rsidRDefault="00060DC2" w:rsidP="0034269B">
      <w:pPr>
        <w:pStyle w:val="ListParagraph"/>
        <w:spacing w:line="360" w:lineRule="auto"/>
        <w:ind w:left="567"/>
        <w:jc w:val="both"/>
        <w:rPr>
          <w:rFonts w:ascii="Times New Roman" w:hAnsi="Times New Roman"/>
          <w:b/>
          <w:bCs/>
        </w:rPr>
      </w:pPr>
      <w:r w:rsidRPr="00393758">
        <w:rPr>
          <w:rFonts w:ascii="Times New Roman" w:eastAsia="Arial" w:hAnsi="Times New Roman"/>
        </w:rPr>
        <w:t xml:space="preserve">The aim of the Joint Cadet Course is to develop officers who are military leaders and prepare them for the exercise of command authority; to achieve a level of knowledge, skills and competencies to command, lead and plan; and to train collectively to inculcate discipline and esprit de corps; in order to recommend for commissioning, officers with the essential values, character, leadership and competence to contribute to Defence Forces’ (DF) capabilities preparing them to fulfil the roles laid down by Government. The Cadet School achieves this by creating a learning environment with a student-centred approach which encourages the realisation of student’s full potential. The Cadet School ensures best practice delivery and governance at all times thereby providing an experience of training that is excellent, relevant, and responsive. Through active guardianship of the DF values, ethics and standards, and introducing professional judgment and critical thinking skills to students, the Cadet School creates the conditions for future junior leaders of the DF to contribute to the military effectiveness of the DF. The </w:t>
      </w:r>
      <w:r>
        <w:rPr>
          <w:rFonts w:ascii="Times New Roman" w:eastAsia="Arial" w:hAnsi="Times New Roman"/>
        </w:rPr>
        <w:t>Cadet School</w:t>
      </w:r>
      <w:r w:rsidRPr="00393758">
        <w:rPr>
          <w:rFonts w:ascii="Times New Roman" w:eastAsia="Arial" w:hAnsi="Times New Roman"/>
        </w:rPr>
        <w:t xml:space="preserve"> conducts training and education under four broad categories namely leadership, skills, career and collective training, each of which contribute to the accomplishment of the aim of this course</w:t>
      </w:r>
      <w:r w:rsidRPr="00393758">
        <w:rPr>
          <w:rFonts w:ascii="Times New Roman" w:eastAsia="Arial" w:hAnsi="Times New Roman"/>
          <w:lang w:val="en-IE"/>
        </w:rPr>
        <w:t xml:space="preserve"> Accredited as a </w:t>
      </w:r>
      <w:r w:rsidRPr="00393758">
        <w:rPr>
          <w:rFonts w:ascii="Times New Roman" w:eastAsia="Arial" w:hAnsi="Times New Roman"/>
        </w:rPr>
        <w:t>Level 7 Diploma in Leadership, Management and Defence Studies</w:t>
      </w:r>
      <w:r w:rsidRPr="00393758">
        <w:rPr>
          <w:rFonts w:ascii="Times New Roman" w:eastAsia="Arial" w:hAnsi="Times New Roman"/>
          <w:lang w:val="en-IE"/>
        </w:rPr>
        <w:t xml:space="preserve"> (LMDS) it </w:t>
      </w:r>
      <w:bookmarkStart w:id="9" w:name="_Hlk227788416"/>
      <w:r w:rsidRPr="00393758">
        <w:rPr>
          <w:rFonts w:ascii="Times New Roman" w:eastAsia="Arial" w:hAnsi="Times New Roman"/>
          <w:lang w:val="en-IE"/>
        </w:rPr>
        <w:t>integrates academic theory with military training</w:t>
      </w:r>
      <w:r w:rsidRPr="00393758">
        <w:rPr>
          <w:rFonts w:ascii="Times New Roman" w:eastAsia="Arial" w:hAnsi="Times New Roman"/>
        </w:rPr>
        <w:t>.</w:t>
      </w:r>
      <w:bookmarkEnd w:id="9"/>
      <w:r w:rsidRPr="00393758">
        <w:rPr>
          <w:rFonts w:ascii="Times New Roman" w:eastAsia="Arial" w:hAnsi="Times New Roman"/>
        </w:rPr>
        <w:t xml:space="preserve"> Cadets are introduced to the fundamental</w:t>
      </w:r>
      <w:r w:rsidRPr="00393758">
        <w:rPr>
          <w:rFonts w:ascii="Times New Roman" w:eastAsia="Arial" w:hAnsi="Times New Roman"/>
          <w:lang w:val="en-IE"/>
        </w:rPr>
        <w:t>s</w:t>
      </w:r>
      <w:r w:rsidRPr="00393758">
        <w:rPr>
          <w:rFonts w:ascii="Times New Roman" w:eastAsia="Arial" w:hAnsi="Times New Roman"/>
        </w:rPr>
        <w:t xml:space="preserve"> of </w:t>
      </w:r>
      <w:r w:rsidRPr="00393758">
        <w:rPr>
          <w:rFonts w:ascii="Times New Roman" w:eastAsia="Arial" w:hAnsi="Times New Roman"/>
          <w:lang w:val="en-IE"/>
        </w:rPr>
        <w:t>defence</w:t>
      </w:r>
      <w:r w:rsidRPr="00393758">
        <w:rPr>
          <w:rFonts w:ascii="Times New Roman" w:eastAsia="Arial" w:hAnsi="Times New Roman"/>
        </w:rPr>
        <w:t xml:space="preserve"> thought, </w:t>
      </w:r>
      <w:r w:rsidRPr="00393758">
        <w:rPr>
          <w:rFonts w:ascii="Times New Roman" w:eastAsia="Arial" w:hAnsi="Times New Roman"/>
          <w:lang w:val="en-IE"/>
        </w:rPr>
        <w:t xml:space="preserve">political and social studies and </w:t>
      </w:r>
      <w:r w:rsidRPr="00393758">
        <w:rPr>
          <w:rFonts w:ascii="Times New Roman" w:eastAsia="Arial" w:hAnsi="Times New Roman"/>
        </w:rPr>
        <w:t xml:space="preserve">Irish history to better understand contemporary society. This academic engagement fosters critical thinking and a deeper awareness of the </w:t>
      </w:r>
      <w:r w:rsidRPr="00393758">
        <w:rPr>
          <w:rFonts w:ascii="Times New Roman" w:eastAsia="Arial" w:hAnsi="Times New Roman"/>
        </w:rPr>
        <w:lastRenderedPageBreak/>
        <w:t>military’s role within the broader professional and social landscape of Ireland. Each iteration accommodates approximately 60-80 participants. Subjects include but are not limited to;</w:t>
      </w:r>
    </w:p>
    <w:p w14:paraId="77A7861B" w14:textId="77777777" w:rsidR="00060DC2" w:rsidRPr="00393758" w:rsidRDefault="00060DC2" w:rsidP="00060DC2">
      <w:pPr>
        <w:pStyle w:val="ListParagraph"/>
        <w:spacing w:line="360" w:lineRule="auto"/>
        <w:jc w:val="both"/>
        <w:rPr>
          <w:rFonts w:ascii="Times New Roman" w:hAnsi="Times New Roman"/>
          <w:b/>
          <w:bCs/>
        </w:rPr>
      </w:pPr>
    </w:p>
    <w:p w14:paraId="70D0BC1B" w14:textId="77777777" w:rsidR="00060DC2" w:rsidRPr="00393758" w:rsidRDefault="00060DC2" w:rsidP="00573124">
      <w:pPr>
        <w:pStyle w:val="ListParagraph"/>
        <w:numPr>
          <w:ilvl w:val="0"/>
          <w:numId w:val="39"/>
        </w:numPr>
        <w:spacing w:after="0" w:line="360" w:lineRule="auto"/>
        <w:ind w:left="1134" w:hanging="567"/>
        <w:jc w:val="both"/>
        <w:rPr>
          <w:rFonts w:ascii="Times New Roman" w:hAnsi="Times New Roman"/>
          <w:b/>
          <w:bCs/>
        </w:rPr>
      </w:pPr>
      <w:r w:rsidRPr="00393758">
        <w:rPr>
          <w:rFonts w:ascii="Times New Roman" w:hAnsi="Times New Roman"/>
        </w:rPr>
        <w:t>Irish History in Focus</w:t>
      </w:r>
    </w:p>
    <w:p w14:paraId="12CD5338" w14:textId="77777777" w:rsidR="00060DC2" w:rsidRPr="00393758" w:rsidRDefault="00060DC2" w:rsidP="00573124">
      <w:pPr>
        <w:pStyle w:val="ListParagraph"/>
        <w:numPr>
          <w:ilvl w:val="0"/>
          <w:numId w:val="39"/>
        </w:numPr>
        <w:spacing w:after="0" w:line="360" w:lineRule="auto"/>
        <w:ind w:left="1134" w:hanging="567"/>
        <w:jc w:val="both"/>
        <w:rPr>
          <w:rFonts w:ascii="Times New Roman" w:hAnsi="Times New Roman"/>
          <w:b/>
          <w:bCs/>
        </w:rPr>
      </w:pPr>
      <w:r w:rsidRPr="00393758">
        <w:rPr>
          <w:rFonts w:ascii="Times New Roman" w:hAnsi="Times New Roman"/>
        </w:rPr>
        <w:t>Strategic and Defence Studies</w:t>
      </w:r>
    </w:p>
    <w:p w14:paraId="69FE451C" w14:textId="77777777" w:rsidR="00060DC2" w:rsidRPr="00393758" w:rsidRDefault="00060DC2" w:rsidP="00573124">
      <w:pPr>
        <w:pStyle w:val="ListParagraph"/>
        <w:numPr>
          <w:ilvl w:val="0"/>
          <w:numId w:val="39"/>
        </w:numPr>
        <w:spacing w:after="0" w:line="360" w:lineRule="auto"/>
        <w:ind w:left="1134" w:hanging="567"/>
        <w:jc w:val="both"/>
        <w:rPr>
          <w:rFonts w:ascii="Times New Roman" w:hAnsi="Times New Roman"/>
          <w:b/>
          <w:bCs/>
        </w:rPr>
      </w:pPr>
      <w:r w:rsidRPr="00393758">
        <w:rPr>
          <w:rFonts w:ascii="Times New Roman" w:hAnsi="Times New Roman"/>
        </w:rPr>
        <w:t>Military and Political Sociology</w:t>
      </w:r>
    </w:p>
    <w:p w14:paraId="5AAE4519" w14:textId="77777777" w:rsidR="00060DC2" w:rsidRPr="00393758" w:rsidRDefault="00060DC2" w:rsidP="00573124">
      <w:pPr>
        <w:pStyle w:val="ListParagraph"/>
        <w:numPr>
          <w:ilvl w:val="0"/>
          <w:numId w:val="39"/>
        </w:numPr>
        <w:spacing w:after="0" w:line="360" w:lineRule="auto"/>
        <w:ind w:left="1134" w:hanging="567"/>
        <w:jc w:val="both"/>
        <w:rPr>
          <w:rFonts w:ascii="Times New Roman" w:hAnsi="Times New Roman"/>
          <w:b/>
          <w:bCs/>
        </w:rPr>
      </w:pPr>
      <w:r w:rsidRPr="00393758">
        <w:rPr>
          <w:rFonts w:ascii="Times New Roman" w:hAnsi="Times New Roman"/>
        </w:rPr>
        <w:t>Economics Bookkeeping and Accountancy</w:t>
      </w:r>
    </w:p>
    <w:p w14:paraId="3D58D6BC" w14:textId="5BB28B87" w:rsidR="00060DC2" w:rsidRPr="0034269B" w:rsidRDefault="00060DC2" w:rsidP="00573124">
      <w:pPr>
        <w:pStyle w:val="ListParagraph"/>
        <w:numPr>
          <w:ilvl w:val="0"/>
          <w:numId w:val="39"/>
        </w:numPr>
        <w:spacing w:after="0" w:line="360" w:lineRule="auto"/>
        <w:ind w:left="1134" w:hanging="567"/>
        <w:jc w:val="both"/>
        <w:rPr>
          <w:rFonts w:ascii="Times New Roman" w:hAnsi="Times New Roman"/>
          <w:b/>
          <w:bCs/>
        </w:rPr>
      </w:pPr>
      <w:r w:rsidRPr="00393758">
        <w:rPr>
          <w:rFonts w:ascii="Times New Roman" w:hAnsi="Times New Roman"/>
        </w:rPr>
        <w:t>Command Leadership and HRM</w:t>
      </w:r>
    </w:p>
    <w:p w14:paraId="1432C124" w14:textId="77777777" w:rsidR="00060DC2" w:rsidRPr="005276C2" w:rsidRDefault="00060DC2" w:rsidP="00060DC2">
      <w:pPr>
        <w:spacing w:line="360" w:lineRule="auto"/>
        <w:rPr>
          <w:rFonts w:ascii="Times New Roman" w:hAnsi="Times New Roman"/>
          <w:szCs w:val="22"/>
          <w:lang w:val="en-IE"/>
        </w:rPr>
      </w:pPr>
    </w:p>
    <w:p w14:paraId="7A28498E" w14:textId="77777777" w:rsidR="00060DC2" w:rsidRDefault="00060DC2" w:rsidP="0034269B">
      <w:pPr>
        <w:numPr>
          <w:ilvl w:val="1"/>
          <w:numId w:val="30"/>
        </w:numPr>
        <w:spacing w:after="0" w:line="360" w:lineRule="auto"/>
        <w:ind w:left="567" w:hanging="567"/>
        <w:rPr>
          <w:rFonts w:ascii="Times New Roman" w:hAnsi="Times New Roman"/>
          <w:b/>
          <w:szCs w:val="22"/>
          <w:lang w:val="en-IE"/>
        </w:rPr>
      </w:pPr>
      <w:r w:rsidRPr="005276C2">
        <w:rPr>
          <w:rFonts w:ascii="Times New Roman" w:hAnsi="Times New Roman"/>
          <w:b/>
          <w:szCs w:val="22"/>
          <w:lang w:val="en-IE"/>
        </w:rPr>
        <w:t>Key Desirable Features</w:t>
      </w:r>
      <w:r>
        <w:rPr>
          <w:rFonts w:ascii="Times New Roman" w:hAnsi="Times New Roman"/>
          <w:b/>
          <w:szCs w:val="22"/>
          <w:lang w:val="en-IE"/>
        </w:rPr>
        <w:t xml:space="preserve"> – All Programmes:</w:t>
      </w:r>
    </w:p>
    <w:p w14:paraId="769AD7BA" w14:textId="77777777" w:rsidR="00060DC2" w:rsidRDefault="00060DC2" w:rsidP="00060DC2">
      <w:pPr>
        <w:spacing w:after="0" w:line="360" w:lineRule="auto"/>
        <w:ind w:left="792"/>
        <w:rPr>
          <w:rFonts w:ascii="Times New Roman" w:hAnsi="Times New Roman"/>
          <w:b/>
          <w:szCs w:val="22"/>
          <w:lang w:val="en-IE"/>
        </w:rPr>
      </w:pPr>
    </w:p>
    <w:p w14:paraId="2D52E040" w14:textId="77777777" w:rsidR="00060DC2" w:rsidRDefault="00060DC2" w:rsidP="0034269B">
      <w:pPr>
        <w:numPr>
          <w:ilvl w:val="2"/>
          <w:numId w:val="30"/>
        </w:numPr>
        <w:tabs>
          <w:tab w:val="left" w:pos="1134"/>
        </w:tabs>
        <w:spacing w:after="0" w:line="360" w:lineRule="auto"/>
        <w:ind w:left="1134" w:hanging="567"/>
        <w:rPr>
          <w:rFonts w:ascii="Times New Roman" w:hAnsi="Times New Roman"/>
          <w:szCs w:val="22"/>
          <w:lang w:val="en-IE"/>
        </w:rPr>
      </w:pPr>
      <w:r w:rsidRPr="00C47B32">
        <w:rPr>
          <w:rFonts w:ascii="Times New Roman" w:hAnsi="Times New Roman"/>
          <w:szCs w:val="22"/>
          <w:lang w:val="en-IE"/>
        </w:rPr>
        <w:t xml:space="preserve">The commencement dates for </w:t>
      </w:r>
      <w:r>
        <w:rPr>
          <w:rFonts w:ascii="Times New Roman" w:hAnsi="Times New Roman"/>
          <w:szCs w:val="22"/>
          <w:lang w:val="en-IE"/>
        </w:rPr>
        <w:t>all</w:t>
      </w:r>
      <w:r w:rsidRPr="00C47B32">
        <w:rPr>
          <w:rFonts w:ascii="Times New Roman" w:hAnsi="Times New Roman"/>
          <w:szCs w:val="22"/>
          <w:lang w:val="en-IE"/>
        </w:rPr>
        <w:t xml:space="preserve"> programmes are as follows:</w:t>
      </w:r>
    </w:p>
    <w:p w14:paraId="7F144241" w14:textId="77777777" w:rsidR="0034269B" w:rsidRPr="00C47B32" w:rsidRDefault="0034269B" w:rsidP="0034269B">
      <w:pPr>
        <w:tabs>
          <w:tab w:val="left" w:pos="1134"/>
        </w:tabs>
        <w:spacing w:after="0" w:line="360" w:lineRule="auto"/>
        <w:ind w:left="1134"/>
        <w:rPr>
          <w:rFonts w:ascii="Times New Roman" w:hAnsi="Times New Roman"/>
          <w:szCs w:val="22"/>
          <w:lang w:val="en-IE"/>
        </w:rPr>
      </w:pPr>
    </w:p>
    <w:p w14:paraId="5F71BD75" w14:textId="77777777" w:rsidR="00060DC2" w:rsidRDefault="00060DC2" w:rsidP="0034269B">
      <w:pPr>
        <w:numPr>
          <w:ilvl w:val="3"/>
          <w:numId w:val="30"/>
        </w:numPr>
        <w:tabs>
          <w:tab w:val="left" w:pos="2268"/>
        </w:tabs>
        <w:spacing w:after="0" w:line="360" w:lineRule="auto"/>
        <w:ind w:left="2268" w:hanging="1134"/>
        <w:rPr>
          <w:rFonts w:ascii="Times New Roman" w:hAnsi="Times New Roman"/>
          <w:szCs w:val="22"/>
          <w:lang w:val="en-IE"/>
        </w:rPr>
      </w:pPr>
      <w:r w:rsidRPr="00C47B32">
        <w:rPr>
          <w:rFonts w:ascii="Times New Roman" w:hAnsi="Times New Roman"/>
          <w:szCs w:val="22"/>
          <w:lang w:val="en-IE"/>
        </w:rPr>
        <w:t xml:space="preserve">Joint Command and Staff Course </w:t>
      </w:r>
      <w:r w:rsidRPr="00A71826">
        <w:rPr>
          <w:rFonts w:ascii="Times New Roman" w:hAnsi="Times New Roman"/>
          <w:szCs w:val="22"/>
          <w:lang w:val="en-IE"/>
        </w:rPr>
        <w:t>30 AUG 2027</w:t>
      </w:r>
      <w:r>
        <w:rPr>
          <w:rFonts w:ascii="Times New Roman" w:hAnsi="Times New Roman"/>
          <w:szCs w:val="22"/>
          <w:lang w:val="en-IE"/>
        </w:rPr>
        <w:t xml:space="preserve">. </w:t>
      </w:r>
      <w:r w:rsidRPr="00A71826">
        <w:rPr>
          <w:rFonts w:ascii="Times New Roman" w:hAnsi="Times New Roman"/>
          <w:szCs w:val="22"/>
          <w:lang w:val="en-IE"/>
        </w:rPr>
        <w:t xml:space="preserve">Pre-Course </w:t>
      </w:r>
      <w:r>
        <w:rPr>
          <w:rFonts w:ascii="Times New Roman" w:hAnsi="Times New Roman"/>
          <w:szCs w:val="22"/>
          <w:lang w:val="en-IE"/>
        </w:rPr>
        <w:t>05-16 JUL 2027. The current academic partner for the Joint Command and Staff Couse will continue to be contracted for services until the completion of the 9</w:t>
      </w:r>
      <w:r w:rsidRPr="00A71826">
        <w:rPr>
          <w:rFonts w:ascii="Times New Roman" w:hAnsi="Times New Roman"/>
          <w:szCs w:val="22"/>
          <w:vertAlign w:val="superscript"/>
          <w:lang w:val="en-IE"/>
        </w:rPr>
        <w:t>th</w:t>
      </w:r>
      <w:r w:rsidRPr="00A71826">
        <w:rPr>
          <w:rFonts w:ascii="Times New Roman" w:hAnsi="Times New Roman"/>
          <w:szCs w:val="22"/>
          <w:lang w:val="en-IE"/>
        </w:rPr>
        <w:t xml:space="preserve"> JCSC on 25 June 2027. </w:t>
      </w:r>
    </w:p>
    <w:p w14:paraId="0A94B720" w14:textId="77777777" w:rsidR="0034269B" w:rsidRPr="00A71826" w:rsidRDefault="0034269B" w:rsidP="0034269B">
      <w:pPr>
        <w:tabs>
          <w:tab w:val="left" w:pos="2268"/>
        </w:tabs>
        <w:spacing w:after="0" w:line="360" w:lineRule="auto"/>
        <w:ind w:left="2268"/>
        <w:rPr>
          <w:rFonts w:ascii="Times New Roman" w:hAnsi="Times New Roman"/>
          <w:szCs w:val="22"/>
          <w:lang w:val="en-IE"/>
        </w:rPr>
      </w:pPr>
    </w:p>
    <w:p w14:paraId="297E12EA" w14:textId="329B6E00" w:rsidR="00060DC2" w:rsidRDefault="00060DC2" w:rsidP="0034269B">
      <w:pPr>
        <w:numPr>
          <w:ilvl w:val="3"/>
          <w:numId w:val="30"/>
        </w:numPr>
        <w:tabs>
          <w:tab w:val="left" w:pos="2268"/>
        </w:tabs>
        <w:spacing w:after="0" w:line="360" w:lineRule="auto"/>
        <w:ind w:left="2268" w:hanging="1134"/>
        <w:rPr>
          <w:rFonts w:ascii="Times New Roman" w:hAnsi="Times New Roman"/>
          <w:szCs w:val="22"/>
          <w:lang w:val="en-IE"/>
        </w:rPr>
      </w:pPr>
      <w:r w:rsidRPr="00C47B32">
        <w:rPr>
          <w:rFonts w:ascii="Times New Roman" w:hAnsi="Times New Roman"/>
          <w:szCs w:val="22"/>
          <w:lang w:val="en-IE"/>
        </w:rPr>
        <w:t xml:space="preserve">Land Command and Staff Course </w:t>
      </w:r>
      <w:r w:rsidRPr="00DA21C2">
        <w:rPr>
          <w:rFonts w:ascii="Times New Roman" w:hAnsi="Times New Roman"/>
          <w:szCs w:val="22"/>
          <w:lang w:val="en-IE"/>
        </w:rPr>
        <w:t>6</w:t>
      </w:r>
      <w:r w:rsidR="0034269B" w:rsidRPr="00DA21C2">
        <w:rPr>
          <w:rFonts w:ascii="Times New Roman" w:hAnsi="Times New Roman"/>
          <w:szCs w:val="22"/>
          <w:vertAlign w:val="superscript"/>
          <w:lang w:val="en-IE"/>
        </w:rPr>
        <w:t>th</w:t>
      </w:r>
      <w:r w:rsidR="0034269B" w:rsidRPr="00DA21C2">
        <w:rPr>
          <w:rFonts w:ascii="Times New Roman" w:hAnsi="Times New Roman"/>
          <w:szCs w:val="22"/>
          <w:lang w:val="en-IE"/>
        </w:rPr>
        <w:t xml:space="preserve"> SEPT</w:t>
      </w:r>
      <w:r w:rsidRPr="00DA21C2">
        <w:rPr>
          <w:rFonts w:ascii="Times New Roman" w:hAnsi="Times New Roman"/>
          <w:szCs w:val="22"/>
          <w:lang w:val="en-IE"/>
        </w:rPr>
        <w:t xml:space="preserve"> 2027; </w:t>
      </w:r>
      <w:r>
        <w:rPr>
          <w:rFonts w:ascii="Times New Roman" w:hAnsi="Times New Roman"/>
          <w:szCs w:val="22"/>
          <w:lang w:val="en-IE"/>
        </w:rPr>
        <w:t xml:space="preserve">The current academic partner for the Land Command and Staff Couse will continue to be contracted for services until the completion of </w:t>
      </w:r>
      <w:r w:rsidR="0028476C">
        <w:rPr>
          <w:rFonts w:ascii="Times New Roman" w:hAnsi="Times New Roman"/>
          <w:szCs w:val="22"/>
          <w:lang w:val="en-IE"/>
        </w:rPr>
        <w:t>the 10</w:t>
      </w:r>
      <w:r w:rsidRPr="00DA21C2">
        <w:rPr>
          <w:rFonts w:ascii="Times New Roman" w:hAnsi="Times New Roman"/>
          <w:szCs w:val="22"/>
          <w:vertAlign w:val="superscript"/>
          <w:lang w:val="en-IE"/>
        </w:rPr>
        <w:t>th</w:t>
      </w:r>
      <w:r w:rsidRPr="00DA21C2">
        <w:rPr>
          <w:rFonts w:ascii="Times New Roman" w:hAnsi="Times New Roman"/>
          <w:szCs w:val="22"/>
          <w:lang w:val="en-IE"/>
        </w:rPr>
        <w:t xml:space="preserve"> LCSC </w:t>
      </w:r>
      <w:r>
        <w:rPr>
          <w:rFonts w:ascii="Times New Roman" w:hAnsi="Times New Roman"/>
          <w:szCs w:val="22"/>
          <w:lang w:val="en-IE"/>
        </w:rPr>
        <w:t>27</w:t>
      </w:r>
      <w:r w:rsidRPr="00DA21C2">
        <w:rPr>
          <w:rFonts w:ascii="Times New Roman" w:hAnsi="Times New Roman"/>
          <w:szCs w:val="22"/>
          <w:lang w:val="en-IE"/>
        </w:rPr>
        <w:t xml:space="preserve"> </w:t>
      </w:r>
      <w:r>
        <w:rPr>
          <w:rFonts w:ascii="Times New Roman" w:hAnsi="Times New Roman"/>
          <w:szCs w:val="22"/>
          <w:lang w:val="en-IE"/>
        </w:rPr>
        <w:t xml:space="preserve">March </w:t>
      </w:r>
      <w:r w:rsidRPr="00DA21C2">
        <w:rPr>
          <w:rFonts w:ascii="Times New Roman" w:hAnsi="Times New Roman"/>
          <w:szCs w:val="22"/>
          <w:lang w:val="en-IE"/>
        </w:rPr>
        <w:t xml:space="preserve">2027. </w:t>
      </w:r>
    </w:p>
    <w:p w14:paraId="2F29C654" w14:textId="77777777" w:rsidR="0034269B" w:rsidRDefault="0034269B" w:rsidP="0034269B">
      <w:pPr>
        <w:tabs>
          <w:tab w:val="left" w:pos="2268"/>
        </w:tabs>
        <w:spacing w:after="0" w:line="360" w:lineRule="auto"/>
        <w:rPr>
          <w:rFonts w:ascii="Times New Roman" w:hAnsi="Times New Roman"/>
          <w:szCs w:val="22"/>
          <w:lang w:val="en-IE"/>
        </w:rPr>
      </w:pPr>
    </w:p>
    <w:p w14:paraId="64A85394" w14:textId="77777777" w:rsidR="00060DC2" w:rsidRPr="002C0B55" w:rsidRDefault="00060DC2" w:rsidP="0034269B">
      <w:pPr>
        <w:numPr>
          <w:ilvl w:val="3"/>
          <w:numId w:val="30"/>
        </w:numPr>
        <w:tabs>
          <w:tab w:val="left" w:pos="2268"/>
        </w:tabs>
        <w:spacing w:after="0" w:line="360" w:lineRule="auto"/>
        <w:ind w:left="2268" w:hanging="1134"/>
        <w:rPr>
          <w:rFonts w:ascii="Times New Roman" w:hAnsi="Times New Roman"/>
          <w:szCs w:val="22"/>
          <w:lang w:val="en-IE"/>
        </w:rPr>
      </w:pPr>
      <w:r w:rsidRPr="00EC0039">
        <w:rPr>
          <w:rFonts w:ascii="Times New Roman" w:hAnsi="Times New Roman"/>
          <w:szCs w:val="22"/>
          <w:lang w:val="en-IE"/>
        </w:rPr>
        <w:t>Joint Cadet Course: September/October 27 (104</w:t>
      </w:r>
      <w:r w:rsidRPr="00EC0039">
        <w:rPr>
          <w:rFonts w:ascii="Times New Roman" w:hAnsi="Times New Roman"/>
          <w:szCs w:val="22"/>
          <w:vertAlign w:val="superscript"/>
          <w:lang w:val="en-IE"/>
        </w:rPr>
        <w:t>th</w:t>
      </w:r>
      <w:r w:rsidRPr="00EC0039">
        <w:rPr>
          <w:rFonts w:ascii="Times New Roman" w:hAnsi="Times New Roman"/>
          <w:szCs w:val="22"/>
          <w:lang w:val="en-IE"/>
        </w:rPr>
        <w:t xml:space="preserve"> Cadet Class). </w:t>
      </w:r>
      <w:r w:rsidRPr="002C0B55">
        <w:rPr>
          <w:rFonts w:ascii="Times New Roman" w:hAnsi="Times New Roman"/>
          <w:szCs w:val="22"/>
          <w:lang w:val="en-IE"/>
        </w:rPr>
        <w:t>The current academic partner for Joint Cadet Couse will continue to be contracted for services until 31</w:t>
      </w:r>
      <w:r w:rsidRPr="002C0B55">
        <w:rPr>
          <w:rFonts w:ascii="Times New Roman" w:hAnsi="Times New Roman"/>
          <w:szCs w:val="22"/>
          <w:vertAlign w:val="superscript"/>
          <w:lang w:val="en-IE"/>
        </w:rPr>
        <w:t>st</w:t>
      </w:r>
      <w:r w:rsidRPr="002C0B55">
        <w:rPr>
          <w:rFonts w:ascii="Times New Roman" w:hAnsi="Times New Roman"/>
          <w:szCs w:val="22"/>
          <w:lang w:val="en-IE"/>
        </w:rPr>
        <w:t xml:space="preserve"> Oct 2027 to </w:t>
      </w:r>
      <w:r w:rsidRPr="002C0B55">
        <w:rPr>
          <w:rFonts w:ascii="Times New Roman" w:hAnsi="Times New Roman"/>
          <w:szCs w:val="22"/>
        </w:rPr>
        <w:t>coincide with the completion of the academic blocks of study for the 103rd cadet class.</w:t>
      </w:r>
    </w:p>
    <w:p w14:paraId="289B33ED" w14:textId="77777777" w:rsidR="00060DC2" w:rsidRDefault="00060DC2" w:rsidP="00060DC2">
      <w:pPr>
        <w:spacing w:after="0" w:line="360" w:lineRule="auto"/>
        <w:ind w:left="1783"/>
        <w:rPr>
          <w:rFonts w:ascii="Times New Roman" w:hAnsi="Times New Roman"/>
          <w:szCs w:val="22"/>
          <w:lang w:val="en-IE"/>
        </w:rPr>
      </w:pPr>
    </w:p>
    <w:p w14:paraId="6523D8CC" w14:textId="5F55C415" w:rsidR="00060DC2" w:rsidRDefault="00060DC2" w:rsidP="0034269B">
      <w:pPr>
        <w:numPr>
          <w:ilvl w:val="2"/>
          <w:numId w:val="30"/>
        </w:numPr>
        <w:tabs>
          <w:tab w:val="left" w:pos="1134"/>
        </w:tabs>
        <w:spacing w:after="0" w:line="360" w:lineRule="auto"/>
        <w:ind w:left="1134" w:hanging="567"/>
        <w:rPr>
          <w:rFonts w:ascii="Times New Roman" w:hAnsi="Times New Roman"/>
          <w:szCs w:val="22"/>
          <w:lang w:val="en-IE"/>
        </w:rPr>
      </w:pPr>
      <w:r>
        <w:rPr>
          <w:rFonts w:ascii="Times New Roman" w:hAnsi="Times New Roman"/>
          <w:szCs w:val="22"/>
          <w:lang w:val="en-IE"/>
        </w:rPr>
        <w:t>All Defence Forces training is conducted to support the maintenance and development of military capabilities. While every effort is made to forecast and predict the training needs of the organisation, flexibility is required to meet unanticipated operational or Strategic Human Resource needs.</w:t>
      </w:r>
    </w:p>
    <w:p w14:paraId="2B40F1D0" w14:textId="77777777" w:rsidR="00060DC2" w:rsidRDefault="00060DC2" w:rsidP="00060DC2">
      <w:pPr>
        <w:spacing w:after="0" w:line="360" w:lineRule="auto"/>
        <w:ind w:left="1224"/>
        <w:rPr>
          <w:rFonts w:ascii="Times New Roman" w:hAnsi="Times New Roman"/>
          <w:szCs w:val="22"/>
          <w:lang w:val="en-IE"/>
        </w:rPr>
      </w:pPr>
    </w:p>
    <w:p w14:paraId="75897B05" w14:textId="77777777" w:rsidR="00060DC2" w:rsidRPr="008A27F4" w:rsidRDefault="00060DC2" w:rsidP="00060DC2">
      <w:pPr>
        <w:numPr>
          <w:ilvl w:val="3"/>
          <w:numId w:val="30"/>
        </w:numPr>
        <w:spacing w:after="0" w:line="360" w:lineRule="auto"/>
        <w:ind w:left="2127" w:hanging="993"/>
        <w:jc w:val="both"/>
        <w:rPr>
          <w:rFonts w:ascii="Times New Roman" w:hAnsi="Times New Roman"/>
          <w:szCs w:val="22"/>
          <w:lang w:val="en-IE"/>
        </w:rPr>
      </w:pPr>
      <w:r w:rsidRPr="00E17DB0">
        <w:rPr>
          <w:rFonts w:ascii="Times New Roman" w:hAnsi="Times New Roman"/>
          <w:b/>
          <w:bCs/>
          <w:szCs w:val="22"/>
          <w:lang w:val="en-IE"/>
        </w:rPr>
        <w:t>Joint Command and Staff Course</w:t>
      </w:r>
      <w:r w:rsidRPr="00A71826">
        <w:rPr>
          <w:rFonts w:ascii="Times New Roman" w:hAnsi="Times New Roman"/>
          <w:szCs w:val="22"/>
          <w:lang w:val="en-IE"/>
        </w:rPr>
        <w:t xml:space="preserve">: </w:t>
      </w:r>
      <w:r w:rsidRPr="00A71826">
        <w:rPr>
          <w:rFonts w:ascii="Times New Roman" w:hAnsi="Times New Roman"/>
          <w:szCs w:val="22"/>
        </w:rPr>
        <w:t xml:space="preserve">The Joint Command and Staff Course (JCSC) is a 43-week modularised residential annual programme which normally runs from August-June annually, Recognising the course’s modular structure, on a case-by-case basis, Defence Forces students may be afforded the opportunity to complete the course over an extended period not exceeding two </w:t>
      </w:r>
      <w:r w:rsidRPr="00A71826">
        <w:rPr>
          <w:rFonts w:ascii="Times New Roman" w:hAnsi="Times New Roman"/>
          <w:szCs w:val="22"/>
        </w:rPr>
        <w:lastRenderedPageBreak/>
        <w:t>(2) years, with the approval of D COS (SP). Defence Forces students who opt to complete the course over a two (2) year period have the following options as the course is sequential and lessons build on previous learning: a. Yr 1: Mod 1 and Mod 2 OR Mod 1 and Mod 3. b. Yr 2: Mod 3 and Mod 4 OR Mod 2 and Mod 4. c. Mod 5 will be continuous throughout the period.</w:t>
      </w:r>
    </w:p>
    <w:p w14:paraId="216AB615" w14:textId="77777777" w:rsidR="008A27F4" w:rsidRPr="00A71826" w:rsidRDefault="008A27F4" w:rsidP="008A27F4">
      <w:pPr>
        <w:spacing w:after="0" w:line="360" w:lineRule="auto"/>
        <w:ind w:left="2127"/>
        <w:jc w:val="both"/>
        <w:rPr>
          <w:rFonts w:ascii="Times New Roman" w:hAnsi="Times New Roman"/>
          <w:szCs w:val="22"/>
          <w:lang w:val="en-IE"/>
        </w:rPr>
      </w:pPr>
    </w:p>
    <w:p w14:paraId="36417371" w14:textId="62B53AA6" w:rsidR="00060DC2" w:rsidRPr="008A27F4" w:rsidRDefault="00060DC2" w:rsidP="00060DC2">
      <w:pPr>
        <w:numPr>
          <w:ilvl w:val="3"/>
          <w:numId w:val="30"/>
        </w:numPr>
        <w:spacing w:after="0" w:line="360" w:lineRule="auto"/>
        <w:ind w:left="2127" w:hanging="993"/>
        <w:jc w:val="both"/>
        <w:rPr>
          <w:rFonts w:ascii="Times New Roman" w:hAnsi="Times New Roman"/>
          <w:szCs w:val="22"/>
          <w:lang w:val="en-IE"/>
        </w:rPr>
      </w:pPr>
      <w:r w:rsidRPr="00E17DB0">
        <w:rPr>
          <w:rFonts w:ascii="Times New Roman" w:hAnsi="Times New Roman"/>
          <w:b/>
          <w:bCs/>
          <w:szCs w:val="22"/>
          <w:lang w:val="en-IE"/>
        </w:rPr>
        <w:t>Land Command and Staff Course</w:t>
      </w:r>
      <w:r w:rsidRPr="00DA21C2">
        <w:rPr>
          <w:rFonts w:ascii="Times New Roman" w:hAnsi="Times New Roman"/>
          <w:szCs w:val="22"/>
          <w:lang w:val="en-IE"/>
        </w:rPr>
        <w:t xml:space="preserve">: </w:t>
      </w:r>
      <w:r w:rsidRPr="00DA21C2">
        <w:rPr>
          <w:rFonts w:ascii="Times New Roman" w:hAnsi="Times New Roman"/>
          <w:szCs w:val="22"/>
        </w:rPr>
        <w:t xml:space="preserve">The Land Command and Staff Course (LCSC) is a </w:t>
      </w:r>
      <w:r w:rsidR="0028476C" w:rsidRPr="00DA21C2">
        <w:rPr>
          <w:rFonts w:ascii="Times New Roman" w:hAnsi="Times New Roman"/>
          <w:szCs w:val="22"/>
        </w:rPr>
        <w:t>28-week</w:t>
      </w:r>
      <w:r w:rsidRPr="00DA21C2">
        <w:rPr>
          <w:rFonts w:ascii="Times New Roman" w:hAnsi="Times New Roman"/>
          <w:szCs w:val="22"/>
        </w:rPr>
        <w:t xml:space="preserve"> modularised residential annual programme. Module 1 runs from September to December and Module 2 runs from January to </w:t>
      </w:r>
      <w:r>
        <w:rPr>
          <w:rFonts w:ascii="Times New Roman" w:hAnsi="Times New Roman"/>
          <w:szCs w:val="22"/>
        </w:rPr>
        <w:t>April</w:t>
      </w:r>
      <w:r w:rsidRPr="00DA21C2">
        <w:rPr>
          <w:rFonts w:ascii="Times New Roman" w:hAnsi="Times New Roman"/>
          <w:szCs w:val="22"/>
        </w:rPr>
        <w:t>. Recognising the course’s modular structure, students may be afforded the opportunity to complete the course over an extended period not exceeding two (2) years subject to Defence Forces approval. It is mandatory to complete Semester 1 before completing Semester 2.</w:t>
      </w:r>
    </w:p>
    <w:p w14:paraId="1BF883E9" w14:textId="77777777" w:rsidR="008A27F4" w:rsidRPr="00DA21C2" w:rsidRDefault="008A27F4" w:rsidP="008A27F4">
      <w:pPr>
        <w:spacing w:after="0" w:line="360" w:lineRule="auto"/>
        <w:jc w:val="both"/>
        <w:rPr>
          <w:rFonts w:ascii="Times New Roman" w:hAnsi="Times New Roman"/>
          <w:szCs w:val="22"/>
          <w:lang w:val="en-IE"/>
        </w:rPr>
      </w:pPr>
    </w:p>
    <w:p w14:paraId="07F67D03" w14:textId="2E49EA11" w:rsidR="00060DC2" w:rsidRPr="00EC0039" w:rsidRDefault="00060DC2" w:rsidP="008A27F4">
      <w:pPr>
        <w:numPr>
          <w:ilvl w:val="3"/>
          <w:numId w:val="30"/>
        </w:numPr>
        <w:spacing w:after="0" w:line="360" w:lineRule="auto"/>
        <w:ind w:left="2127" w:hanging="993"/>
        <w:jc w:val="both"/>
        <w:rPr>
          <w:rFonts w:ascii="Times New Roman" w:hAnsi="Times New Roman"/>
          <w:szCs w:val="22"/>
          <w:lang w:val="en-IE"/>
        </w:rPr>
      </w:pPr>
      <w:r w:rsidRPr="00E17DB0">
        <w:rPr>
          <w:rFonts w:ascii="Times New Roman" w:hAnsi="Times New Roman"/>
          <w:b/>
          <w:bCs/>
          <w:szCs w:val="22"/>
          <w:lang w:val="en-IE"/>
        </w:rPr>
        <w:t>Joint Cadet Course</w:t>
      </w:r>
      <w:r w:rsidR="00E17DB0">
        <w:rPr>
          <w:rFonts w:ascii="Times New Roman" w:hAnsi="Times New Roman"/>
          <w:szCs w:val="22"/>
          <w:lang w:val="en-IE"/>
        </w:rPr>
        <w:t>:</w:t>
      </w:r>
      <w:r w:rsidRPr="00EC0039">
        <w:rPr>
          <w:rFonts w:ascii="Times New Roman" w:hAnsi="Times New Roman"/>
          <w:szCs w:val="22"/>
          <w:lang w:val="en-IE"/>
        </w:rPr>
        <w:t xml:space="preserve"> </w:t>
      </w:r>
      <w:r w:rsidRPr="00EC0039">
        <w:rPr>
          <w:rFonts w:ascii="Times New Roman" w:eastAsia="Arial" w:hAnsi="Times New Roman"/>
        </w:rPr>
        <w:t xml:space="preserve">The Joint Cadet Course is a 17 -month residential programme which commences annually in Sept/Oct and is broken into four progressive phases delivered through structured training and educational modules, combining military instruction with academic study to develop cadets from foundational competencies to commissioned officer readiness. Stage 1 (Induction) is undertaken by Army, Air Corps and Naval Service </w:t>
      </w:r>
      <w:r w:rsidR="008A27F4" w:rsidRPr="00EC0039">
        <w:rPr>
          <w:rFonts w:ascii="Times New Roman" w:eastAsia="Arial" w:hAnsi="Times New Roman"/>
        </w:rPr>
        <w:t xml:space="preserve">Cadets </w:t>
      </w:r>
      <w:r w:rsidRPr="00EC0039">
        <w:rPr>
          <w:rFonts w:ascii="Times New Roman" w:eastAsia="Arial" w:hAnsi="Times New Roman"/>
        </w:rPr>
        <w:t>in the Military College and delivers foundation modules of Defence Forces Values, military socialisation and core soldier skills. Stage Two (Development) is undertaken by Army and Air Corps Cadets and delivers intermediate modules, including leadership development, collective competence and academic studies. Stage Three (Empowerment) and Stage Four (Synthesis) is undertaken by Army cadets and delivers advanced modules that expand and consolidate leadership and command through complex problem solving along with other officer-relevant competencies, including completion of their academic studies in Stage Three.</w:t>
      </w:r>
    </w:p>
    <w:p w14:paraId="16269018" w14:textId="77777777" w:rsidR="00060DC2" w:rsidRPr="00C47B32" w:rsidRDefault="00060DC2" w:rsidP="00060DC2">
      <w:pPr>
        <w:spacing w:after="0" w:line="360" w:lineRule="auto"/>
        <w:rPr>
          <w:rFonts w:ascii="Times New Roman" w:hAnsi="Times New Roman"/>
          <w:b/>
          <w:szCs w:val="22"/>
          <w:lang w:val="en-IE"/>
        </w:rPr>
      </w:pPr>
    </w:p>
    <w:p w14:paraId="60729E71" w14:textId="52F2AC07" w:rsidR="00060DC2" w:rsidRPr="00071828" w:rsidRDefault="00060DC2" w:rsidP="00071828">
      <w:pPr>
        <w:numPr>
          <w:ilvl w:val="2"/>
          <w:numId w:val="30"/>
        </w:numPr>
        <w:spacing w:after="0" w:line="360" w:lineRule="auto"/>
        <w:ind w:left="1134" w:hanging="567"/>
        <w:jc w:val="both"/>
        <w:rPr>
          <w:rFonts w:ascii="Times New Roman" w:hAnsi="Times New Roman"/>
          <w:b/>
          <w:szCs w:val="22"/>
          <w:lang w:val="en-IE"/>
        </w:rPr>
      </w:pPr>
      <w:r w:rsidRPr="00C61486">
        <w:rPr>
          <w:rFonts w:ascii="Times New Roman" w:hAnsi="Times New Roman"/>
          <w:szCs w:val="22"/>
          <w:lang w:val="en-IE"/>
        </w:rPr>
        <w:t>The programmes should adhere closely to the structure and timeframe of the existing</w:t>
      </w:r>
      <w:r>
        <w:rPr>
          <w:rFonts w:ascii="Times New Roman" w:hAnsi="Times New Roman"/>
          <w:szCs w:val="22"/>
          <w:lang w:val="en-IE"/>
        </w:rPr>
        <w:t xml:space="preserve"> Defence Forces’ </w:t>
      </w:r>
      <w:r w:rsidRPr="00C61486">
        <w:rPr>
          <w:rFonts w:ascii="Times New Roman" w:hAnsi="Times New Roman"/>
          <w:szCs w:val="22"/>
          <w:lang w:val="en-IE"/>
        </w:rPr>
        <w:t>syllabi</w:t>
      </w:r>
      <w:r>
        <w:rPr>
          <w:rFonts w:ascii="Times New Roman" w:hAnsi="Times New Roman"/>
          <w:szCs w:val="22"/>
          <w:lang w:val="en-IE"/>
        </w:rPr>
        <w:t xml:space="preserve"> that govern the objectives, outcomes and content of these courses. These syllabi are available on request by </w:t>
      </w:r>
      <w:r w:rsidR="00071828">
        <w:rPr>
          <w:rFonts w:ascii="Times New Roman" w:hAnsi="Times New Roman"/>
          <w:szCs w:val="22"/>
          <w:lang w:val="en-IE"/>
        </w:rPr>
        <w:t>tenderers</w:t>
      </w:r>
      <w:r>
        <w:rPr>
          <w:rFonts w:ascii="Times New Roman" w:hAnsi="Times New Roman"/>
          <w:szCs w:val="22"/>
          <w:lang w:val="en-IE"/>
        </w:rPr>
        <w:t xml:space="preserve"> through the </w:t>
      </w:r>
      <w:proofErr w:type="spellStart"/>
      <w:r w:rsidR="00071828">
        <w:rPr>
          <w:rFonts w:ascii="Times New Roman" w:hAnsi="Times New Roman"/>
          <w:szCs w:val="22"/>
          <w:lang w:val="en-IE"/>
        </w:rPr>
        <w:t>eT</w:t>
      </w:r>
      <w:r>
        <w:rPr>
          <w:rFonts w:ascii="Times New Roman" w:hAnsi="Times New Roman"/>
          <w:szCs w:val="22"/>
          <w:lang w:val="en-IE"/>
        </w:rPr>
        <w:t>enders</w:t>
      </w:r>
      <w:proofErr w:type="spellEnd"/>
      <w:r>
        <w:rPr>
          <w:rFonts w:ascii="Times New Roman" w:hAnsi="Times New Roman"/>
          <w:szCs w:val="22"/>
          <w:lang w:val="en-IE"/>
        </w:rPr>
        <w:t xml:space="preserve"> messaging facility:</w:t>
      </w:r>
    </w:p>
    <w:p w14:paraId="08DDE189" w14:textId="77777777" w:rsidR="00071828" w:rsidRPr="00C61486" w:rsidRDefault="00071828" w:rsidP="00071828">
      <w:pPr>
        <w:spacing w:after="0" w:line="360" w:lineRule="auto"/>
        <w:ind w:left="1134"/>
        <w:jc w:val="both"/>
        <w:rPr>
          <w:rFonts w:ascii="Times New Roman" w:hAnsi="Times New Roman"/>
          <w:b/>
          <w:szCs w:val="22"/>
          <w:lang w:val="en-IE"/>
        </w:rPr>
      </w:pPr>
    </w:p>
    <w:p w14:paraId="283537F5" w14:textId="77777777" w:rsidR="00060DC2" w:rsidRPr="00A71826" w:rsidRDefault="00060DC2" w:rsidP="00071828">
      <w:pPr>
        <w:pStyle w:val="ListParagraph"/>
        <w:numPr>
          <w:ilvl w:val="0"/>
          <w:numId w:val="33"/>
        </w:numPr>
        <w:spacing w:line="360" w:lineRule="auto"/>
        <w:jc w:val="both"/>
        <w:rPr>
          <w:rFonts w:ascii="Times New Roman" w:hAnsi="Times New Roman"/>
          <w:szCs w:val="22"/>
          <w:lang w:val="en-IE"/>
        </w:rPr>
      </w:pPr>
      <w:r w:rsidRPr="00C61486">
        <w:rPr>
          <w:rFonts w:ascii="Times New Roman" w:hAnsi="Times New Roman"/>
          <w:szCs w:val="22"/>
          <w:lang w:val="en-IE"/>
        </w:rPr>
        <w:t xml:space="preserve">Joint Command &amp; Staff Course (JCSC) </w:t>
      </w:r>
      <w:r w:rsidRPr="00A71826">
        <w:rPr>
          <w:rFonts w:ascii="Times New Roman" w:hAnsi="Times New Roman"/>
          <w:szCs w:val="22"/>
          <w:lang w:val="en-IE"/>
        </w:rPr>
        <w:t>– TS Joint 02/2026 (TMS CODE 5675)</w:t>
      </w:r>
    </w:p>
    <w:p w14:paraId="1CB082DB" w14:textId="77777777" w:rsidR="00060DC2" w:rsidRPr="00DA21C2" w:rsidRDefault="00060DC2" w:rsidP="00071828">
      <w:pPr>
        <w:pStyle w:val="ListParagraph"/>
        <w:numPr>
          <w:ilvl w:val="0"/>
          <w:numId w:val="33"/>
        </w:numPr>
        <w:spacing w:line="360" w:lineRule="auto"/>
        <w:jc w:val="both"/>
        <w:rPr>
          <w:rFonts w:ascii="Times New Roman" w:hAnsi="Times New Roman"/>
          <w:szCs w:val="22"/>
          <w:lang w:val="en-IE"/>
        </w:rPr>
      </w:pPr>
      <w:r w:rsidRPr="00A81CA4">
        <w:rPr>
          <w:rFonts w:ascii="Times New Roman" w:hAnsi="Times New Roman"/>
          <w:szCs w:val="22"/>
          <w:lang w:val="en-IE"/>
        </w:rPr>
        <w:t xml:space="preserve">Land Command and Staff Course (LCSC) - </w:t>
      </w:r>
      <w:r w:rsidRPr="00DA21C2">
        <w:rPr>
          <w:rFonts w:ascii="Times New Roman" w:hAnsi="Times New Roman"/>
          <w:szCs w:val="22"/>
          <w:lang w:val="en-IE"/>
        </w:rPr>
        <w:t>TS (INF) 38/25 (TMS CODES 5609, 5610)</w:t>
      </w:r>
    </w:p>
    <w:p w14:paraId="3A98BEA9" w14:textId="77777777" w:rsidR="00060DC2" w:rsidRPr="00EC0039" w:rsidRDefault="00060DC2" w:rsidP="00071828">
      <w:pPr>
        <w:pStyle w:val="ListParagraph"/>
        <w:numPr>
          <w:ilvl w:val="0"/>
          <w:numId w:val="33"/>
        </w:numPr>
        <w:spacing w:line="360" w:lineRule="auto"/>
        <w:jc w:val="both"/>
        <w:rPr>
          <w:rFonts w:ascii="Times New Roman" w:hAnsi="Times New Roman"/>
          <w:szCs w:val="22"/>
          <w:lang w:val="en-IE"/>
        </w:rPr>
      </w:pPr>
      <w:r w:rsidRPr="00EC0039">
        <w:rPr>
          <w:rFonts w:ascii="Times New Roman" w:hAnsi="Times New Roman"/>
          <w:szCs w:val="22"/>
          <w:lang w:val="en-IE"/>
        </w:rPr>
        <w:t>Joint Cadet Course TS Joint 25/2026 (TMS CODES 5712, 5713, 5714, 5715)</w:t>
      </w:r>
    </w:p>
    <w:p w14:paraId="10D72E97" w14:textId="2CE366BC" w:rsidR="00060DC2" w:rsidRPr="00A71826" w:rsidRDefault="00060DC2" w:rsidP="004A24B6">
      <w:pPr>
        <w:spacing w:line="360" w:lineRule="auto"/>
        <w:ind w:left="1701" w:hanging="567"/>
        <w:jc w:val="both"/>
        <w:rPr>
          <w:rFonts w:ascii="Times New Roman" w:hAnsi="Times New Roman"/>
          <w:szCs w:val="22"/>
          <w:lang w:val="en-IE"/>
        </w:rPr>
      </w:pPr>
      <w:r>
        <w:rPr>
          <w:rFonts w:ascii="Times New Roman" w:hAnsi="Times New Roman"/>
          <w:szCs w:val="22"/>
          <w:lang w:val="en-IE"/>
        </w:rPr>
        <w:lastRenderedPageBreak/>
        <w:t>1.</w:t>
      </w:r>
      <w:r w:rsidR="004A24B6">
        <w:rPr>
          <w:rFonts w:ascii="Times New Roman" w:hAnsi="Times New Roman"/>
          <w:szCs w:val="22"/>
          <w:lang w:val="en-IE"/>
        </w:rPr>
        <w:t>2</w:t>
      </w:r>
      <w:r>
        <w:rPr>
          <w:rFonts w:ascii="Times New Roman" w:hAnsi="Times New Roman"/>
          <w:szCs w:val="22"/>
          <w:lang w:val="en-IE"/>
        </w:rPr>
        <w:t>.3.1</w:t>
      </w:r>
      <w:r>
        <w:rPr>
          <w:rFonts w:ascii="Times New Roman" w:hAnsi="Times New Roman"/>
          <w:szCs w:val="22"/>
          <w:lang w:val="en-IE"/>
        </w:rPr>
        <w:tab/>
        <w:t>In line with best practice these syllabi are subject to regular and ongoing review and the contracted partner’s input to such reviews would be expected and valued. Such a review may include the redesign of modules, development of new modules and/or the removal of modules from current courses</w:t>
      </w:r>
    </w:p>
    <w:p w14:paraId="2A231E7D" w14:textId="34776C02" w:rsidR="00060DC2" w:rsidRPr="003D3DCD" w:rsidRDefault="00060DC2" w:rsidP="004A24B6">
      <w:pPr>
        <w:pStyle w:val="ListParagraph"/>
        <w:numPr>
          <w:ilvl w:val="2"/>
          <w:numId w:val="30"/>
        </w:numPr>
        <w:spacing w:after="0" w:line="360" w:lineRule="auto"/>
        <w:ind w:left="1134" w:hanging="567"/>
        <w:jc w:val="both"/>
        <w:rPr>
          <w:rFonts w:ascii="Times New Roman" w:hAnsi="Times New Roman"/>
          <w:b/>
          <w:szCs w:val="22"/>
          <w:lang w:val="en-IE"/>
        </w:rPr>
      </w:pPr>
      <w:r w:rsidRPr="001B7FB0">
        <w:rPr>
          <w:rFonts w:ascii="Times New Roman" w:hAnsi="Times New Roman"/>
          <w:szCs w:val="22"/>
          <w:lang w:val="en-IE"/>
        </w:rPr>
        <w:t xml:space="preserve"> </w:t>
      </w:r>
      <w:r>
        <w:rPr>
          <w:rFonts w:ascii="Times New Roman" w:hAnsi="Times New Roman"/>
          <w:szCs w:val="22"/>
          <w:lang w:val="en-IE"/>
        </w:rPr>
        <w:t>Programme alignment: All</w:t>
      </w:r>
      <w:r w:rsidRPr="001B7FB0">
        <w:rPr>
          <w:rFonts w:ascii="Times New Roman" w:hAnsi="Times New Roman"/>
          <w:szCs w:val="22"/>
          <w:lang w:val="en-IE"/>
        </w:rPr>
        <w:t xml:space="preserve"> courses are </w:t>
      </w:r>
      <w:r>
        <w:rPr>
          <w:rFonts w:ascii="Times New Roman" w:hAnsi="Times New Roman"/>
          <w:szCs w:val="22"/>
          <w:lang w:val="en-IE"/>
        </w:rPr>
        <w:t xml:space="preserve">currently </w:t>
      </w:r>
      <w:r w:rsidRPr="001B7FB0">
        <w:rPr>
          <w:rFonts w:ascii="Times New Roman" w:hAnsi="Times New Roman"/>
          <w:szCs w:val="22"/>
          <w:lang w:val="en-IE"/>
        </w:rPr>
        <w:t>delivered by Schools of the Military College</w:t>
      </w:r>
      <w:r>
        <w:rPr>
          <w:rFonts w:ascii="Times New Roman" w:hAnsi="Times New Roman"/>
          <w:szCs w:val="22"/>
          <w:lang w:val="en-IE"/>
        </w:rPr>
        <w:t xml:space="preserve"> in the Defence Forces Training Centre, Curragh Camp, Co. Kildare</w:t>
      </w:r>
      <w:r w:rsidRPr="001B7FB0">
        <w:rPr>
          <w:rFonts w:ascii="Times New Roman" w:hAnsi="Times New Roman"/>
          <w:szCs w:val="22"/>
          <w:lang w:val="en-IE"/>
        </w:rPr>
        <w:t xml:space="preserve">. </w:t>
      </w:r>
      <w:r>
        <w:rPr>
          <w:rFonts w:ascii="Times New Roman" w:hAnsi="Times New Roman"/>
          <w:szCs w:val="22"/>
          <w:lang w:val="en-IE"/>
        </w:rPr>
        <w:t>T</w:t>
      </w:r>
      <w:r w:rsidRPr="001B7FB0">
        <w:rPr>
          <w:rFonts w:ascii="Times New Roman" w:hAnsi="Times New Roman"/>
          <w:szCs w:val="22"/>
          <w:lang w:val="en-IE"/>
        </w:rPr>
        <w:t>he Command and Staff School deliver the JCSC</w:t>
      </w:r>
      <w:r>
        <w:rPr>
          <w:rFonts w:ascii="Times New Roman" w:hAnsi="Times New Roman"/>
          <w:szCs w:val="22"/>
          <w:lang w:val="en-IE"/>
        </w:rPr>
        <w:t>, t</w:t>
      </w:r>
      <w:r w:rsidRPr="001B7FB0">
        <w:rPr>
          <w:rFonts w:ascii="Times New Roman" w:hAnsi="Times New Roman"/>
          <w:szCs w:val="22"/>
          <w:lang w:val="en-IE"/>
        </w:rPr>
        <w:t xml:space="preserve">he </w:t>
      </w:r>
      <w:r>
        <w:rPr>
          <w:rFonts w:ascii="Times New Roman" w:hAnsi="Times New Roman"/>
          <w:szCs w:val="22"/>
          <w:lang w:val="en-IE"/>
        </w:rPr>
        <w:t>Officer Training Wing (OTW)</w:t>
      </w:r>
      <w:r w:rsidRPr="001B7FB0">
        <w:rPr>
          <w:rFonts w:ascii="Times New Roman" w:hAnsi="Times New Roman"/>
          <w:szCs w:val="22"/>
          <w:lang w:val="en-IE"/>
        </w:rPr>
        <w:t xml:space="preserve"> deliver the LCSC</w:t>
      </w:r>
      <w:r>
        <w:rPr>
          <w:rFonts w:ascii="Times New Roman" w:hAnsi="Times New Roman"/>
          <w:szCs w:val="22"/>
          <w:lang w:val="en-IE"/>
        </w:rPr>
        <w:t xml:space="preserve">, </w:t>
      </w:r>
      <w:r w:rsidRPr="001B7FB0">
        <w:rPr>
          <w:rFonts w:ascii="Times New Roman" w:hAnsi="Times New Roman"/>
          <w:szCs w:val="22"/>
          <w:lang w:val="en-IE"/>
        </w:rPr>
        <w:t>and</w:t>
      </w:r>
      <w:r>
        <w:rPr>
          <w:rFonts w:ascii="Times New Roman" w:hAnsi="Times New Roman"/>
          <w:szCs w:val="22"/>
          <w:lang w:val="en-IE"/>
        </w:rPr>
        <w:t xml:space="preserve"> the Cadet School deliver the Joint Cadet Course</w:t>
      </w:r>
      <w:r w:rsidRPr="001B7FB0">
        <w:rPr>
          <w:rFonts w:ascii="Times New Roman" w:hAnsi="Times New Roman"/>
          <w:szCs w:val="22"/>
          <w:lang w:val="en-IE"/>
        </w:rPr>
        <w:t xml:space="preserve">. The common aim of </w:t>
      </w:r>
      <w:r>
        <w:rPr>
          <w:rFonts w:ascii="Times New Roman" w:hAnsi="Times New Roman"/>
          <w:szCs w:val="22"/>
          <w:lang w:val="en-IE"/>
        </w:rPr>
        <w:t>all</w:t>
      </w:r>
      <w:r w:rsidRPr="001B7FB0">
        <w:rPr>
          <w:rFonts w:ascii="Times New Roman" w:hAnsi="Times New Roman"/>
          <w:szCs w:val="22"/>
          <w:lang w:val="en-IE"/>
        </w:rPr>
        <w:t xml:space="preserve"> Schools is to equip officers</w:t>
      </w:r>
      <w:r w:rsidR="00D32801">
        <w:rPr>
          <w:rFonts w:ascii="Times New Roman" w:hAnsi="Times New Roman"/>
          <w:szCs w:val="22"/>
          <w:lang w:val="en-IE"/>
        </w:rPr>
        <w:t xml:space="preserve"> and cadets</w:t>
      </w:r>
      <w:r w:rsidRPr="001B7FB0">
        <w:rPr>
          <w:rFonts w:ascii="Times New Roman" w:hAnsi="Times New Roman"/>
          <w:szCs w:val="22"/>
          <w:lang w:val="en-IE"/>
        </w:rPr>
        <w:t xml:space="preserve"> with the military, academic, management and leadership skills necessary to preform competently and confidently, at multiple levels of staff and command nationally and internationally. This is achieved through an aligned approach between </w:t>
      </w:r>
      <w:r>
        <w:rPr>
          <w:rFonts w:ascii="Times New Roman" w:hAnsi="Times New Roman"/>
          <w:szCs w:val="22"/>
          <w:lang w:val="en-IE"/>
        </w:rPr>
        <w:t>all</w:t>
      </w:r>
      <w:r w:rsidRPr="001B7FB0">
        <w:rPr>
          <w:rFonts w:ascii="Times New Roman" w:hAnsi="Times New Roman"/>
          <w:szCs w:val="22"/>
          <w:lang w:val="en-IE"/>
        </w:rPr>
        <w:t xml:space="preserve"> schools that ensures that the</w:t>
      </w:r>
      <w:r>
        <w:rPr>
          <w:rFonts w:ascii="Times New Roman" w:hAnsi="Times New Roman"/>
          <w:szCs w:val="22"/>
          <w:lang w:val="en-IE"/>
        </w:rPr>
        <w:t xml:space="preserve"> learning outcomes attained by g</w:t>
      </w:r>
      <w:r w:rsidRPr="001B7FB0">
        <w:rPr>
          <w:rFonts w:ascii="Times New Roman" w:hAnsi="Times New Roman"/>
          <w:szCs w:val="22"/>
          <w:lang w:val="en-IE"/>
        </w:rPr>
        <w:t>raduates of the</w:t>
      </w:r>
      <w:r>
        <w:rPr>
          <w:rFonts w:ascii="Times New Roman" w:hAnsi="Times New Roman"/>
          <w:szCs w:val="22"/>
          <w:lang w:val="en-IE"/>
        </w:rPr>
        <w:t xml:space="preserve"> Joint Cadet Course and </w:t>
      </w:r>
      <w:r w:rsidRPr="001B7FB0">
        <w:rPr>
          <w:rFonts w:ascii="Times New Roman" w:hAnsi="Times New Roman"/>
          <w:szCs w:val="22"/>
          <w:lang w:val="en-IE"/>
        </w:rPr>
        <w:t>LCSC are further reinforced and developed through progression</w:t>
      </w:r>
      <w:r>
        <w:rPr>
          <w:rFonts w:ascii="Times New Roman" w:hAnsi="Times New Roman"/>
          <w:szCs w:val="22"/>
          <w:lang w:val="en-IE"/>
        </w:rPr>
        <w:t xml:space="preserve"> later in their careers</w:t>
      </w:r>
      <w:r w:rsidRPr="001B7FB0">
        <w:rPr>
          <w:rFonts w:ascii="Times New Roman" w:hAnsi="Times New Roman"/>
          <w:szCs w:val="22"/>
          <w:lang w:val="en-IE"/>
        </w:rPr>
        <w:t xml:space="preserve"> to the JCSC. A </w:t>
      </w:r>
      <w:r>
        <w:rPr>
          <w:rFonts w:ascii="Times New Roman" w:hAnsi="Times New Roman"/>
          <w:szCs w:val="22"/>
          <w:lang w:val="en-IE"/>
        </w:rPr>
        <w:t>contractor</w:t>
      </w:r>
      <w:r w:rsidRPr="001B7FB0">
        <w:rPr>
          <w:rFonts w:ascii="Times New Roman" w:hAnsi="Times New Roman"/>
          <w:szCs w:val="22"/>
          <w:lang w:val="en-IE"/>
        </w:rPr>
        <w:t xml:space="preserve"> is expected to support and further strengthen this alignment</w:t>
      </w:r>
      <w:r>
        <w:rPr>
          <w:rFonts w:ascii="Times New Roman" w:hAnsi="Times New Roman"/>
          <w:szCs w:val="22"/>
          <w:lang w:val="en-IE"/>
        </w:rPr>
        <w:t xml:space="preserve"> across the content, focus, and the teaching, learning, research and assessment strategies utilised. </w:t>
      </w:r>
    </w:p>
    <w:p w14:paraId="20556DC4" w14:textId="77777777" w:rsidR="00060DC2" w:rsidRPr="003D3DCD" w:rsidRDefault="00060DC2" w:rsidP="00060DC2">
      <w:pPr>
        <w:pStyle w:val="ListParagraph"/>
        <w:spacing w:after="0" w:line="360" w:lineRule="auto"/>
        <w:ind w:left="1276"/>
        <w:jc w:val="both"/>
        <w:rPr>
          <w:rFonts w:ascii="Times New Roman" w:hAnsi="Times New Roman"/>
          <w:b/>
          <w:szCs w:val="22"/>
          <w:lang w:val="en-IE"/>
        </w:rPr>
      </w:pPr>
    </w:p>
    <w:p w14:paraId="0860AF34" w14:textId="77777777" w:rsidR="00060DC2" w:rsidRPr="008E152F" w:rsidRDefault="00060DC2" w:rsidP="004A24B6">
      <w:pPr>
        <w:pStyle w:val="ListParagraph"/>
        <w:numPr>
          <w:ilvl w:val="2"/>
          <w:numId w:val="30"/>
        </w:numPr>
        <w:spacing w:after="0" w:line="360" w:lineRule="auto"/>
        <w:ind w:left="1134" w:hanging="567"/>
        <w:jc w:val="both"/>
        <w:rPr>
          <w:rFonts w:ascii="Times New Roman" w:hAnsi="Times New Roman"/>
          <w:b/>
          <w:szCs w:val="22"/>
          <w:lang w:val="en-IE"/>
        </w:rPr>
      </w:pPr>
      <w:r w:rsidRPr="008E152F">
        <w:rPr>
          <w:rFonts w:ascii="Times New Roman" w:hAnsi="Times New Roman"/>
          <w:bCs/>
          <w:szCs w:val="22"/>
          <w:lang w:val="en-IE"/>
        </w:rPr>
        <w:t>As the organisational structures of the Defence Forces are currently undergoing structural reform and transformation the delivery of the courses within the Military College establishment are subject to change.</w:t>
      </w:r>
    </w:p>
    <w:p w14:paraId="002E1DCF" w14:textId="77777777" w:rsidR="00060DC2" w:rsidRPr="008E152F" w:rsidRDefault="00060DC2" w:rsidP="004A24B6">
      <w:pPr>
        <w:pStyle w:val="ListParagraph"/>
        <w:spacing w:after="0" w:line="360" w:lineRule="auto"/>
        <w:ind w:left="1134" w:hanging="567"/>
        <w:jc w:val="both"/>
        <w:rPr>
          <w:rFonts w:ascii="Times New Roman" w:hAnsi="Times New Roman"/>
          <w:b/>
          <w:szCs w:val="22"/>
          <w:lang w:val="en-IE"/>
        </w:rPr>
      </w:pPr>
    </w:p>
    <w:p w14:paraId="043A3F5B" w14:textId="77777777" w:rsidR="00060DC2" w:rsidRPr="008E152F" w:rsidRDefault="00060DC2" w:rsidP="004A24B6">
      <w:pPr>
        <w:pStyle w:val="ListParagraph"/>
        <w:numPr>
          <w:ilvl w:val="2"/>
          <w:numId w:val="30"/>
        </w:numPr>
        <w:spacing w:after="0" w:line="360" w:lineRule="auto"/>
        <w:ind w:left="1134" w:hanging="567"/>
        <w:jc w:val="both"/>
        <w:rPr>
          <w:rFonts w:ascii="Times New Roman" w:hAnsi="Times New Roman"/>
          <w:szCs w:val="22"/>
          <w:lang w:val="en-IE"/>
        </w:rPr>
      </w:pPr>
      <w:r w:rsidRPr="008E152F">
        <w:rPr>
          <w:rFonts w:ascii="Times New Roman" w:hAnsi="Times New Roman"/>
          <w:szCs w:val="22"/>
        </w:rPr>
        <w:t>Contractors should have a demonstrable and substantial expertise in Leadership, Management, Defence, Security and International Relations including the support of Research in these areas up to and including PhD (Level 10) standard. A proven track record of delivering similar/comparable collaborative educational programmes within international military colleges, defence academies or equivalent institutions is desirable.</w:t>
      </w:r>
    </w:p>
    <w:p w14:paraId="499D3F88" w14:textId="77777777" w:rsidR="00060DC2" w:rsidRPr="008E152F" w:rsidRDefault="00060DC2" w:rsidP="004A24B6">
      <w:pPr>
        <w:pStyle w:val="ListParagraph"/>
        <w:spacing w:line="360" w:lineRule="auto"/>
        <w:ind w:left="1134" w:hanging="567"/>
        <w:jc w:val="both"/>
        <w:rPr>
          <w:rFonts w:ascii="Times New Roman" w:hAnsi="Times New Roman"/>
          <w:szCs w:val="22"/>
          <w:lang w:val="en-IE"/>
        </w:rPr>
      </w:pPr>
    </w:p>
    <w:p w14:paraId="309B1278" w14:textId="77777777" w:rsidR="00060DC2" w:rsidRPr="008E152F" w:rsidRDefault="00060DC2" w:rsidP="004A24B6">
      <w:pPr>
        <w:pStyle w:val="ListParagraph"/>
        <w:numPr>
          <w:ilvl w:val="2"/>
          <w:numId w:val="30"/>
        </w:numPr>
        <w:spacing w:after="0" w:line="360" w:lineRule="auto"/>
        <w:ind w:left="1134" w:hanging="567"/>
        <w:jc w:val="both"/>
        <w:rPr>
          <w:rFonts w:ascii="Times New Roman" w:hAnsi="Times New Roman"/>
          <w:szCs w:val="22"/>
          <w:lang w:val="en-IE"/>
        </w:rPr>
      </w:pPr>
      <w:r w:rsidRPr="008E152F">
        <w:rPr>
          <w:rFonts w:ascii="Times New Roman" w:hAnsi="Times New Roman"/>
          <w:szCs w:val="22"/>
          <w:lang w:val="en-IE"/>
        </w:rPr>
        <w:t xml:space="preserve"> </w:t>
      </w:r>
      <w:r w:rsidRPr="008E152F">
        <w:rPr>
          <w:rFonts w:ascii="Times New Roman" w:eastAsia="Arial" w:hAnsi="Times New Roman"/>
          <w:bCs/>
          <w:kern w:val="20"/>
          <w:lang w:eastAsia="ja-JP"/>
        </w:rPr>
        <w:t xml:space="preserve">The academic partner shall provide dedicated staff at the DFTC, Curragh Camp, to support the delivery and administration of all programmes. </w:t>
      </w:r>
      <w:r w:rsidRPr="008E152F">
        <w:rPr>
          <w:rFonts w:ascii="Times New Roman" w:hAnsi="Times New Roman"/>
          <w:szCs w:val="22"/>
          <w:lang w:val="en-IE"/>
        </w:rPr>
        <w:t xml:space="preserve">The allocation of dedicated and onsite academic staff to the Military College to deliver residential components of the course, participate in practical formative and summative assessment events and to provide to overall support to both military instructors and students of the JCSC, LCSC and Joint Cadet Course. </w:t>
      </w:r>
    </w:p>
    <w:p w14:paraId="482052EB" w14:textId="77777777" w:rsidR="00060DC2" w:rsidRPr="008E152F" w:rsidRDefault="00060DC2" w:rsidP="004A24B6">
      <w:pPr>
        <w:pStyle w:val="ListParagraph"/>
        <w:spacing w:line="360" w:lineRule="auto"/>
        <w:ind w:left="1134" w:hanging="567"/>
        <w:jc w:val="both"/>
        <w:rPr>
          <w:rFonts w:ascii="Times New Roman" w:hAnsi="Times New Roman"/>
          <w:szCs w:val="22"/>
          <w:lang w:val="en-IE"/>
        </w:rPr>
      </w:pPr>
    </w:p>
    <w:p w14:paraId="1B19EC99" w14:textId="77777777" w:rsidR="00060DC2" w:rsidRDefault="00060DC2" w:rsidP="004A24B6">
      <w:pPr>
        <w:pStyle w:val="ListParagraph"/>
        <w:numPr>
          <w:ilvl w:val="2"/>
          <w:numId w:val="30"/>
        </w:numPr>
        <w:spacing w:after="0" w:line="360" w:lineRule="auto"/>
        <w:ind w:left="1134" w:hanging="567"/>
        <w:jc w:val="both"/>
        <w:rPr>
          <w:rFonts w:ascii="Times New Roman" w:hAnsi="Times New Roman"/>
          <w:szCs w:val="22"/>
          <w:lang w:val="en-IE"/>
        </w:rPr>
      </w:pPr>
      <w:r w:rsidRPr="007D124A">
        <w:rPr>
          <w:rFonts w:ascii="Times New Roman" w:hAnsi="Times New Roman"/>
          <w:szCs w:val="22"/>
          <w:lang w:val="en-IE"/>
        </w:rPr>
        <w:t>In pursuit of achieving</w:t>
      </w:r>
      <w:r>
        <w:rPr>
          <w:rFonts w:ascii="Times New Roman" w:hAnsi="Times New Roman"/>
          <w:szCs w:val="22"/>
          <w:lang w:val="en-IE"/>
        </w:rPr>
        <w:t xml:space="preserve"> each course’s objectives</w:t>
      </w:r>
      <w:r w:rsidRPr="007D124A">
        <w:rPr>
          <w:rFonts w:ascii="Times New Roman" w:hAnsi="Times New Roman"/>
          <w:szCs w:val="22"/>
          <w:lang w:val="en-IE"/>
        </w:rPr>
        <w:t xml:space="preserve">, significant emphasis is placed on officer students’ analytical and critical thinking abilities. Complementing the Military Decision-Making Process (MDMP) and the Operational Planning Process (OPP), officer students are encouraged to develop their professional knowledge, critical and creative thinking by </w:t>
      </w:r>
      <w:r w:rsidRPr="007D124A">
        <w:rPr>
          <w:rFonts w:ascii="Times New Roman" w:hAnsi="Times New Roman"/>
          <w:szCs w:val="22"/>
          <w:lang w:val="en-IE"/>
        </w:rPr>
        <w:lastRenderedPageBreak/>
        <w:t xml:space="preserve">conducting self-directed learning in areas such as defence, security and strategic studies, history, campaign analysis, and international relations. </w:t>
      </w:r>
      <w:r>
        <w:rPr>
          <w:rFonts w:ascii="Times New Roman" w:hAnsi="Times New Roman"/>
          <w:szCs w:val="22"/>
          <w:lang w:val="en-IE"/>
        </w:rPr>
        <w:t>E</w:t>
      </w:r>
      <w:r w:rsidRPr="007D124A">
        <w:rPr>
          <w:rFonts w:ascii="Times New Roman" w:hAnsi="Times New Roman"/>
          <w:szCs w:val="22"/>
          <w:lang w:val="en-IE"/>
        </w:rPr>
        <w:t xml:space="preserve">quipping officer students with shared research techniques can lead to a common research approach that inculcates officer students with a desire and ability to develop their critical </w:t>
      </w:r>
      <w:r>
        <w:rPr>
          <w:rFonts w:ascii="Times New Roman" w:hAnsi="Times New Roman"/>
          <w:szCs w:val="22"/>
          <w:lang w:val="en-IE"/>
        </w:rPr>
        <w:t xml:space="preserve">analytical skills in the future. This would be greatly enhanced through an academic provider </w:t>
      </w:r>
      <w:r w:rsidRPr="007D124A">
        <w:rPr>
          <w:rFonts w:ascii="Times New Roman" w:hAnsi="Times New Roman"/>
          <w:szCs w:val="22"/>
          <w:lang w:val="en-IE"/>
        </w:rPr>
        <w:t>involved collaboratively with the Military College</w:t>
      </w:r>
      <w:r>
        <w:rPr>
          <w:rFonts w:ascii="Times New Roman" w:hAnsi="Times New Roman"/>
          <w:szCs w:val="22"/>
          <w:lang w:val="en-IE"/>
        </w:rPr>
        <w:t xml:space="preserve"> in working towards a </w:t>
      </w:r>
      <w:r w:rsidRPr="007D124A">
        <w:rPr>
          <w:rFonts w:ascii="Times New Roman" w:hAnsi="Times New Roman"/>
          <w:szCs w:val="22"/>
          <w:lang w:val="en-IE"/>
        </w:rPr>
        <w:t>shared approach to developing cognitive and intellectual ability</w:t>
      </w:r>
      <w:r>
        <w:rPr>
          <w:rFonts w:ascii="Times New Roman" w:hAnsi="Times New Roman"/>
          <w:szCs w:val="22"/>
          <w:lang w:val="en-IE"/>
        </w:rPr>
        <w:t xml:space="preserve"> of senior military Officers. </w:t>
      </w:r>
    </w:p>
    <w:p w14:paraId="4C965A49" w14:textId="77777777" w:rsidR="00060DC2" w:rsidRPr="00DD123D" w:rsidRDefault="00060DC2" w:rsidP="004A24B6">
      <w:pPr>
        <w:pStyle w:val="ListParagraph"/>
        <w:spacing w:line="360" w:lineRule="auto"/>
        <w:ind w:left="1134" w:hanging="567"/>
        <w:jc w:val="both"/>
        <w:rPr>
          <w:rFonts w:ascii="Times New Roman" w:hAnsi="Times New Roman"/>
          <w:szCs w:val="22"/>
          <w:lang w:val="en-IE"/>
        </w:rPr>
      </w:pPr>
    </w:p>
    <w:p w14:paraId="3F127EE8" w14:textId="77777777" w:rsidR="00060DC2" w:rsidRDefault="00060DC2" w:rsidP="004A24B6">
      <w:pPr>
        <w:pStyle w:val="ListParagraph"/>
        <w:numPr>
          <w:ilvl w:val="2"/>
          <w:numId w:val="30"/>
        </w:numPr>
        <w:spacing w:after="0" w:line="360" w:lineRule="auto"/>
        <w:ind w:left="1134" w:hanging="567"/>
        <w:jc w:val="both"/>
        <w:rPr>
          <w:rFonts w:ascii="Times New Roman" w:hAnsi="Times New Roman"/>
          <w:szCs w:val="22"/>
          <w:lang w:val="en-IE"/>
        </w:rPr>
      </w:pPr>
      <w:r>
        <w:rPr>
          <w:rFonts w:ascii="Times New Roman" w:hAnsi="Times New Roman"/>
          <w:szCs w:val="22"/>
          <w:lang w:val="en-IE"/>
        </w:rPr>
        <w:t xml:space="preserve">Standardisation of Assessment Rubrics and Methodologies: </w:t>
      </w:r>
      <w:r w:rsidRPr="00DD123D">
        <w:rPr>
          <w:rFonts w:ascii="Times New Roman" w:hAnsi="Times New Roman"/>
          <w:szCs w:val="22"/>
          <w:lang w:val="en-IE"/>
        </w:rPr>
        <w:t xml:space="preserve">The </w:t>
      </w:r>
      <w:r>
        <w:rPr>
          <w:rFonts w:ascii="Times New Roman" w:hAnsi="Times New Roman"/>
          <w:szCs w:val="22"/>
          <w:lang w:val="en-IE"/>
        </w:rPr>
        <w:t>Military College</w:t>
      </w:r>
      <w:r w:rsidRPr="00DD123D">
        <w:rPr>
          <w:rFonts w:ascii="Times New Roman" w:hAnsi="Times New Roman"/>
          <w:szCs w:val="22"/>
          <w:lang w:val="en-IE"/>
        </w:rPr>
        <w:t xml:space="preserve"> have developed formative assessment rubrics in collaborat</w:t>
      </w:r>
      <w:r>
        <w:rPr>
          <w:rFonts w:ascii="Times New Roman" w:hAnsi="Times New Roman"/>
          <w:szCs w:val="22"/>
          <w:lang w:val="en-IE"/>
        </w:rPr>
        <w:t>ion</w:t>
      </w:r>
      <w:r w:rsidRPr="00DD123D">
        <w:rPr>
          <w:rFonts w:ascii="Times New Roman" w:hAnsi="Times New Roman"/>
          <w:szCs w:val="22"/>
          <w:lang w:val="en-IE"/>
        </w:rPr>
        <w:t xml:space="preserve"> with their current academic partner. These assessment rubrics provide a transparent and clear guide to students and st</w:t>
      </w:r>
      <w:r>
        <w:rPr>
          <w:rFonts w:ascii="Times New Roman" w:hAnsi="Times New Roman"/>
          <w:szCs w:val="22"/>
          <w:lang w:val="en-IE"/>
        </w:rPr>
        <w:t>aff in the first instance to ass</w:t>
      </w:r>
      <w:r w:rsidRPr="00DD123D">
        <w:rPr>
          <w:rFonts w:ascii="Times New Roman" w:hAnsi="Times New Roman"/>
          <w:szCs w:val="22"/>
          <w:lang w:val="en-IE"/>
        </w:rPr>
        <w:t>ess the quality of written and verbal submissions, and secondly to provide feedback to the officer student</w:t>
      </w:r>
      <w:r>
        <w:rPr>
          <w:rFonts w:ascii="Times New Roman" w:hAnsi="Times New Roman"/>
          <w:szCs w:val="22"/>
          <w:lang w:val="en-IE"/>
        </w:rPr>
        <w:t>s and cadets</w:t>
      </w:r>
      <w:r w:rsidRPr="00DD123D">
        <w:rPr>
          <w:rFonts w:ascii="Times New Roman" w:hAnsi="Times New Roman"/>
          <w:szCs w:val="22"/>
          <w:lang w:val="en-IE"/>
        </w:rPr>
        <w:t xml:space="preserve"> to develop their professional and academic performance. </w:t>
      </w:r>
      <w:r>
        <w:rPr>
          <w:rFonts w:ascii="Times New Roman" w:hAnsi="Times New Roman"/>
          <w:szCs w:val="22"/>
          <w:lang w:val="en-IE"/>
        </w:rPr>
        <w:t>S</w:t>
      </w:r>
      <w:r w:rsidRPr="00DD123D">
        <w:rPr>
          <w:rFonts w:ascii="Times New Roman" w:hAnsi="Times New Roman"/>
          <w:szCs w:val="22"/>
          <w:lang w:val="en-IE"/>
        </w:rPr>
        <w:t xml:space="preserve">tandardised assessment rubrics and methodologies across </w:t>
      </w:r>
      <w:r>
        <w:rPr>
          <w:rFonts w:ascii="Times New Roman" w:hAnsi="Times New Roman"/>
          <w:szCs w:val="22"/>
          <w:lang w:val="en-IE"/>
        </w:rPr>
        <w:t>all</w:t>
      </w:r>
      <w:r w:rsidRPr="00DD123D">
        <w:rPr>
          <w:rFonts w:ascii="Times New Roman" w:hAnsi="Times New Roman"/>
          <w:szCs w:val="22"/>
          <w:lang w:val="en-IE"/>
        </w:rPr>
        <w:t xml:space="preserve"> Schools, in conjunction with a single </w:t>
      </w:r>
      <w:r>
        <w:rPr>
          <w:rFonts w:ascii="Times New Roman" w:hAnsi="Times New Roman"/>
          <w:szCs w:val="22"/>
          <w:lang w:val="en-IE"/>
        </w:rPr>
        <w:t>contractor</w:t>
      </w:r>
      <w:r w:rsidRPr="00DD123D">
        <w:rPr>
          <w:rFonts w:ascii="Times New Roman" w:hAnsi="Times New Roman"/>
          <w:szCs w:val="22"/>
          <w:lang w:val="en-IE"/>
        </w:rPr>
        <w:t>, permits officer students/</w:t>
      </w:r>
      <w:r>
        <w:rPr>
          <w:rFonts w:ascii="Times New Roman" w:hAnsi="Times New Roman"/>
          <w:szCs w:val="22"/>
          <w:lang w:val="en-IE"/>
        </w:rPr>
        <w:t>cadets/</w:t>
      </w:r>
      <w:r w:rsidRPr="00DD123D">
        <w:rPr>
          <w:rFonts w:ascii="Times New Roman" w:hAnsi="Times New Roman"/>
          <w:szCs w:val="22"/>
          <w:lang w:val="en-IE"/>
        </w:rPr>
        <w:t>staff to engage with, understand, and benefit from a clearly articulated, transparent and consistent approach to assessment.</w:t>
      </w:r>
    </w:p>
    <w:p w14:paraId="439B62B2" w14:textId="77777777" w:rsidR="00060DC2" w:rsidRPr="00576069" w:rsidRDefault="00060DC2" w:rsidP="004A24B6">
      <w:pPr>
        <w:pStyle w:val="ListParagraph"/>
        <w:spacing w:line="360" w:lineRule="auto"/>
        <w:ind w:left="1134" w:hanging="567"/>
        <w:jc w:val="both"/>
        <w:rPr>
          <w:rFonts w:ascii="Times New Roman" w:hAnsi="Times New Roman"/>
          <w:szCs w:val="22"/>
          <w:lang w:val="en-IE"/>
        </w:rPr>
      </w:pPr>
    </w:p>
    <w:p w14:paraId="3B262D64" w14:textId="77777777" w:rsidR="00060DC2" w:rsidRDefault="00060DC2" w:rsidP="004A24B6">
      <w:pPr>
        <w:pStyle w:val="ListParagraph"/>
        <w:numPr>
          <w:ilvl w:val="2"/>
          <w:numId w:val="30"/>
        </w:numPr>
        <w:spacing w:after="0" w:line="360" w:lineRule="auto"/>
        <w:ind w:left="1134" w:hanging="567"/>
        <w:jc w:val="both"/>
        <w:rPr>
          <w:rFonts w:ascii="Times New Roman" w:hAnsi="Times New Roman"/>
          <w:szCs w:val="22"/>
          <w:lang w:val="en-IE"/>
        </w:rPr>
      </w:pPr>
      <w:r>
        <w:rPr>
          <w:rFonts w:ascii="Times New Roman" w:hAnsi="Times New Roman"/>
          <w:szCs w:val="22"/>
          <w:lang w:val="en-IE"/>
        </w:rPr>
        <w:t xml:space="preserve">The student body of all courses will require access to the contractor’s library and research facility and associated collections in the completion of the research components of all courses. Such access should include information and support in accessing content through in-person and online means. </w:t>
      </w:r>
    </w:p>
    <w:p w14:paraId="42A8304B" w14:textId="77777777" w:rsidR="00060DC2" w:rsidRPr="00CC75BB" w:rsidRDefault="00060DC2" w:rsidP="004A24B6">
      <w:pPr>
        <w:pStyle w:val="ListParagraph"/>
        <w:spacing w:line="360" w:lineRule="auto"/>
        <w:ind w:left="1134" w:hanging="567"/>
        <w:jc w:val="both"/>
        <w:rPr>
          <w:rFonts w:ascii="Times New Roman" w:hAnsi="Times New Roman"/>
          <w:szCs w:val="22"/>
          <w:lang w:val="en-IE"/>
        </w:rPr>
      </w:pPr>
    </w:p>
    <w:p w14:paraId="4951745A" w14:textId="77777777" w:rsidR="00060DC2" w:rsidRPr="008E152F" w:rsidRDefault="00060DC2" w:rsidP="004A24B6">
      <w:pPr>
        <w:pStyle w:val="ListParagraph"/>
        <w:numPr>
          <w:ilvl w:val="2"/>
          <w:numId w:val="30"/>
        </w:numPr>
        <w:spacing w:after="0" w:line="360" w:lineRule="auto"/>
        <w:ind w:left="1134" w:hanging="567"/>
        <w:jc w:val="both"/>
        <w:rPr>
          <w:rFonts w:ascii="Times New Roman" w:hAnsi="Times New Roman"/>
          <w:szCs w:val="22"/>
          <w:lang w:val="en-IE"/>
        </w:rPr>
      </w:pPr>
      <w:r>
        <w:rPr>
          <w:rFonts w:ascii="Times New Roman" w:hAnsi="Times New Roman"/>
          <w:szCs w:val="22"/>
          <w:lang w:val="en-IE"/>
        </w:rPr>
        <w:t xml:space="preserve">The Defence Forces is committed to capitalising on innovations in educational, online communication, conferencing and knowledge sharing technologies to allow students to engage with courses of education in a more flexible and blended manner. Contractors should have demonstrable experience and expertise in delivering programmes of education in a blended manner through the appropriate combination of traditional teaching and learning strategies and new opportunities afforded through online methodologies and platforms. </w:t>
      </w:r>
      <w:r w:rsidRPr="00CC75BB">
        <w:rPr>
          <w:rFonts w:ascii="Times New Roman" w:hAnsi="Times New Roman"/>
          <w:szCs w:val="22"/>
          <w:lang w:val="en-IE"/>
        </w:rPr>
        <w:t xml:space="preserve">The aim of such an approach is to create a well-designed blended learning approach to training/education that leverages the strengths of both residential and online learning methods while </w:t>
      </w:r>
      <w:r w:rsidRPr="008E152F">
        <w:rPr>
          <w:rFonts w:ascii="Times New Roman" w:hAnsi="Times New Roman"/>
          <w:szCs w:val="22"/>
          <w:lang w:val="en-IE"/>
        </w:rPr>
        <w:t xml:space="preserve">minimising the disadvantages of each in order to optimise learning outcomes for DF students. The DF has a Virtual Learning Environment Management Cell and Platform to support blended learning but access to the tenderers online platforms will also be required. </w:t>
      </w:r>
    </w:p>
    <w:p w14:paraId="54E988FF" w14:textId="77777777" w:rsidR="00060DC2" w:rsidRPr="00CC75BB" w:rsidRDefault="00060DC2" w:rsidP="004A24B6">
      <w:pPr>
        <w:pStyle w:val="ListParagraph"/>
        <w:spacing w:line="360" w:lineRule="auto"/>
        <w:ind w:left="1134" w:hanging="567"/>
        <w:jc w:val="both"/>
        <w:rPr>
          <w:rFonts w:ascii="Times New Roman" w:hAnsi="Times New Roman"/>
          <w:szCs w:val="22"/>
          <w:lang w:val="en-IE"/>
        </w:rPr>
      </w:pPr>
    </w:p>
    <w:p w14:paraId="1E39727C" w14:textId="77777777" w:rsidR="00060DC2" w:rsidRPr="008E152F" w:rsidRDefault="00060DC2" w:rsidP="004A24B6">
      <w:pPr>
        <w:pStyle w:val="ListParagraph"/>
        <w:numPr>
          <w:ilvl w:val="2"/>
          <w:numId w:val="30"/>
        </w:numPr>
        <w:spacing w:after="0" w:line="360" w:lineRule="auto"/>
        <w:ind w:left="1134" w:hanging="567"/>
        <w:jc w:val="both"/>
        <w:rPr>
          <w:rFonts w:ascii="Times New Roman" w:hAnsi="Times New Roman"/>
        </w:rPr>
      </w:pPr>
      <w:r>
        <w:rPr>
          <w:rFonts w:ascii="Times New Roman" w:hAnsi="Times New Roman"/>
          <w:szCs w:val="22"/>
          <w:lang w:val="en-IE"/>
        </w:rPr>
        <w:t xml:space="preserve">The Defence Forces is committed to the </w:t>
      </w:r>
      <w:r w:rsidRPr="008E152F">
        <w:rPr>
          <w:rFonts w:ascii="Times New Roman" w:hAnsi="Times New Roman"/>
          <w:szCs w:val="22"/>
          <w:lang w:val="en-IE"/>
        </w:rPr>
        <w:t xml:space="preserve">continuous professional development of its instructor cohort and training management/governance staff. Contractors should be </w:t>
      </w:r>
      <w:r w:rsidRPr="008E152F">
        <w:rPr>
          <w:rFonts w:ascii="Times New Roman" w:hAnsi="Times New Roman"/>
          <w:szCs w:val="22"/>
          <w:lang w:val="en-IE"/>
        </w:rPr>
        <w:lastRenderedPageBreak/>
        <w:t xml:space="preserve">prepared to contribute to the </w:t>
      </w:r>
      <w:r w:rsidRPr="008E152F">
        <w:rPr>
          <w:rFonts w:ascii="Times New Roman" w:eastAsia="Arial" w:hAnsi="Times New Roman"/>
          <w:bCs/>
          <w:kern w:val="20"/>
          <w:lang w:eastAsia="ja-JP"/>
        </w:rPr>
        <w:t>provision of comprehensive teaching and learning assistance, including the professional development and upskilling of military instructors. This shall include formal training in research supervision and the integration of best practice digital pedagogy for blended learning.</w:t>
      </w:r>
    </w:p>
    <w:p w14:paraId="1CE9BC57" w14:textId="77777777" w:rsidR="00060DC2" w:rsidRPr="00E72C67" w:rsidRDefault="00060DC2" w:rsidP="00060DC2">
      <w:pPr>
        <w:pStyle w:val="ListParagraph"/>
        <w:rPr>
          <w:rFonts w:ascii="Times New Roman" w:hAnsi="Times New Roman"/>
          <w:color w:val="FF0000"/>
        </w:rPr>
      </w:pPr>
    </w:p>
    <w:p w14:paraId="4DEB1F69" w14:textId="77777777" w:rsidR="00060DC2" w:rsidRPr="00BA5D4F" w:rsidRDefault="00060DC2" w:rsidP="004A24B6">
      <w:pPr>
        <w:pStyle w:val="ListParagraph"/>
        <w:numPr>
          <w:ilvl w:val="1"/>
          <w:numId w:val="30"/>
        </w:numPr>
        <w:spacing w:line="360" w:lineRule="auto"/>
        <w:ind w:left="567" w:hanging="567"/>
        <w:rPr>
          <w:rFonts w:ascii="Times New Roman" w:hAnsi="Times New Roman"/>
          <w:szCs w:val="22"/>
          <w:lang w:val="en-IE"/>
        </w:rPr>
      </w:pPr>
      <w:r w:rsidRPr="00BA5D4F">
        <w:rPr>
          <w:rFonts w:ascii="Times New Roman" w:hAnsi="Times New Roman"/>
          <w:b/>
          <w:szCs w:val="22"/>
          <w:lang w:val="en-IE"/>
        </w:rPr>
        <w:t xml:space="preserve">Key Desirable Features – Joint Command and Staff Course: </w:t>
      </w:r>
      <w:r w:rsidRPr="00BA5D4F">
        <w:rPr>
          <w:rFonts w:ascii="Times New Roman" w:hAnsi="Times New Roman"/>
          <w:szCs w:val="22"/>
          <w:lang w:val="en-IE"/>
        </w:rPr>
        <w:t>The course is comprised of five (5) modules. MA (Level 9), accreditation is required for each of the five modules. Contractors should adhere to the following specific requirements:</w:t>
      </w:r>
    </w:p>
    <w:p w14:paraId="5020D5C3" w14:textId="77777777" w:rsidR="00060DC2" w:rsidRPr="00BA5D4F" w:rsidRDefault="00060DC2" w:rsidP="00060DC2">
      <w:pPr>
        <w:spacing w:after="0" w:line="360" w:lineRule="auto"/>
        <w:ind w:left="792"/>
        <w:rPr>
          <w:rFonts w:ascii="Times New Roman" w:hAnsi="Times New Roman"/>
          <w:b/>
          <w:szCs w:val="22"/>
          <w:lang w:val="en-IE"/>
        </w:rPr>
      </w:pPr>
    </w:p>
    <w:p w14:paraId="16B572C8" w14:textId="77777777" w:rsidR="00060DC2" w:rsidRPr="00BA5D4F" w:rsidRDefault="00060DC2" w:rsidP="004A24B6">
      <w:pPr>
        <w:numPr>
          <w:ilvl w:val="2"/>
          <w:numId w:val="30"/>
        </w:numPr>
        <w:spacing w:after="0" w:line="360" w:lineRule="auto"/>
        <w:ind w:left="1134" w:hanging="567"/>
        <w:rPr>
          <w:rFonts w:ascii="Times New Roman" w:hAnsi="Times New Roman"/>
          <w:szCs w:val="22"/>
          <w:lang w:val="en-IE"/>
        </w:rPr>
      </w:pPr>
      <w:r w:rsidRPr="00BA5D4F">
        <w:rPr>
          <w:rFonts w:ascii="Times New Roman" w:hAnsi="Times New Roman"/>
          <w:szCs w:val="22"/>
          <w:lang w:val="en-IE"/>
        </w:rPr>
        <w:t>Assignment of</w:t>
      </w:r>
      <w:r w:rsidRPr="00BA5D4F">
        <w:rPr>
          <w:rFonts w:ascii="Times New Roman" w:hAnsi="Times New Roman"/>
          <w:szCs w:val="22"/>
        </w:rPr>
        <w:t xml:space="preserve"> dedicated contractor academic staff (minimum of one, maximum of two) employed in location at the C&amp;S School in the DFTC.  This co-location may be conducted via a part-time and/or full-time basis and the contractor should outline the mechanism they will use to deliver this requirement. </w:t>
      </w:r>
    </w:p>
    <w:p w14:paraId="4A012D6F" w14:textId="77777777" w:rsidR="00060DC2" w:rsidRPr="00BA5D4F" w:rsidRDefault="00060DC2" w:rsidP="004A24B6">
      <w:pPr>
        <w:spacing w:after="0" w:line="360" w:lineRule="auto"/>
        <w:ind w:left="1134" w:hanging="567"/>
        <w:rPr>
          <w:rFonts w:ascii="Times New Roman" w:hAnsi="Times New Roman"/>
          <w:szCs w:val="22"/>
          <w:lang w:val="en-IE"/>
        </w:rPr>
      </w:pPr>
    </w:p>
    <w:p w14:paraId="2A38DFCE" w14:textId="77777777" w:rsidR="00060DC2" w:rsidRDefault="00060DC2" w:rsidP="004A24B6">
      <w:pPr>
        <w:numPr>
          <w:ilvl w:val="2"/>
          <w:numId w:val="30"/>
        </w:numPr>
        <w:spacing w:after="0" w:line="360" w:lineRule="auto"/>
        <w:ind w:left="1134" w:hanging="567"/>
        <w:rPr>
          <w:rFonts w:ascii="Times New Roman" w:hAnsi="Times New Roman"/>
          <w:szCs w:val="22"/>
          <w:lang w:val="en-IE"/>
        </w:rPr>
      </w:pPr>
      <w:r w:rsidRPr="00BA5D4F">
        <w:rPr>
          <w:rFonts w:ascii="Times New Roman" w:hAnsi="Times New Roman"/>
          <w:szCs w:val="22"/>
        </w:rPr>
        <w:t xml:space="preserve">Accreditation for an MA in Leadership, Management &amp; Defence Studies (LMDS). To include the accreditation and award for a NFQ Level 9 (90 credit) MA in Leadership, Management &amp; Defence Studies. </w:t>
      </w:r>
    </w:p>
    <w:p w14:paraId="62EEAB90" w14:textId="77777777" w:rsidR="00060DC2" w:rsidRPr="002C5E3D" w:rsidRDefault="00060DC2" w:rsidP="004A24B6">
      <w:pPr>
        <w:spacing w:after="0" w:line="360" w:lineRule="auto"/>
        <w:ind w:left="1134" w:hanging="567"/>
        <w:rPr>
          <w:rFonts w:ascii="Times New Roman" w:hAnsi="Times New Roman"/>
          <w:szCs w:val="22"/>
          <w:lang w:val="en-IE"/>
        </w:rPr>
      </w:pPr>
    </w:p>
    <w:p w14:paraId="7938A952" w14:textId="77777777" w:rsidR="00060DC2" w:rsidRPr="00EC089F" w:rsidRDefault="00060DC2" w:rsidP="004A24B6">
      <w:pPr>
        <w:numPr>
          <w:ilvl w:val="2"/>
          <w:numId w:val="30"/>
        </w:numPr>
        <w:spacing w:after="0" w:line="360" w:lineRule="auto"/>
        <w:ind w:left="1134" w:hanging="567"/>
        <w:jc w:val="both"/>
        <w:rPr>
          <w:rFonts w:ascii="Times New Roman" w:hAnsi="Times New Roman"/>
          <w:b/>
          <w:szCs w:val="22"/>
          <w:lang w:val="en-IE"/>
        </w:rPr>
      </w:pPr>
      <w:bookmarkStart w:id="10" w:name="_Hlk235609119"/>
      <w:r w:rsidRPr="002C5E3D">
        <w:rPr>
          <w:rFonts w:ascii="Times New Roman" w:hAnsi="Times New Roman"/>
          <w:b/>
          <w:szCs w:val="22"/>
          <w:lang w:val="en-IE"/>
        </w:rPr>
        <w:t>JCSC Module</w:t>
      </w:r>
      <w:r w:rsidRPr="002C5E3D">
        <w:rPr>
          <w:rFonts w:ascii="Times New Roman" w:hAnsi="Times New Roman"/>
          <w:b/>
          <w:szCs w:val="22"/>
        </w:rPr>
        <w:t xml:space="preserve"> 1 – Command, Leadership &amp; Management</w:t>
      </w:r>
      <w:r w:rsidRPr="002C5E3D">
        <w:rPr>
          <w:rFonts w:ascii="Times New Roman" w:hAnsi="Times New Roman"/>
          <w:b/>
          <w:szCs w:val="22"/>
          <w:lang w:val="en-IE"/>
        </w:rPr>
        <w:t xml:space="preserve">: </w:t>
      </w:r>
      <w:bookmarkEnd w:id="10"/>
      <w:r w:rsidRPr="00EC089F">
        <w:rPr>
          <w:rFonts w:ascii="Times New Roman" w:hAnsi="Times New Roman"/>
          <w:szCs w:val="22"/>
          <w:lang w:val="en-IE"/>
        </w:rPr>
        <w:t xml:space="preserve">Incorporating both individual development and organisational awareness, students are encouraged to evaluate and reflect on the characteristics of command, leadership, ethics and defence management in all relevant contexts and environments. </w:t>
      </w:r>
      <w:r w:rsidRPr="00EC089F">
        <w:rPr>
          <w:rFonts w:ascii="Times New Roman" w:hAnsi="Times New Roman"/>
          <w:szCs w:val="22"/>
        </w:rPr>
        <w:t>Agreement on assessment formats and accreditation. Provision of thorough course guidance to students on the composition and delivery of a reflective learning-based leadership portfolio. Willingness to work with existing Defence Forces leadership partners to deliver content on leadership theory and development relevant to Defence formations. Support the delivery of Syndicate Room Discussions (SRDs) which are student led and assisted by a suitable academic and Command and Staff school instructor. The class is split into two syndicates and students lead and discuss current topics/recent academic papers. Academic input in the creation and assistance with the delivery of SRDs is valued. Guidance in Defence Forces peer &amp; 360 assessments; developing individual learning strategies; coaching and mentoring.</w:t>
      </w:r>
      <w:r w:rsidRPr="00EC089F">
        <w:rPr>
          <w:rFonts w:ascii="Times New Roman" w:hAnsi="Times New Roman"/>
          <w:b/>
          <w:szCs w:val="22"/>
          <w:lang w:val="en-IE"/>
        </w:rPr>
        <w:t xml:space="preserve"> </w:t>
      </w:r>
      <w:r w:rsidRPr="00EC089F">
        <w:rPr>
          <w:rFonts w:ascii="Times New Roman" w:hAnsi="Times New Roman"/>
          <w:szCs w:val="22"/>
        </w:rPr>
        <w:t>The devolution of responsibility for the delivery of this module, which ‘bookends’ the course, will be as follows:</w:t>
      </w:r>
    </w:p>
    <w:p w14:paraId="0DC4B237" w14:textId="77777777" w:rsidR="00060DC2" w:rsidRPr="009D1D5F" w:rsidRDefault="00060DC2" w:rsidP="00060DC2">
      <w:pPr>
        <w:numPr>
          <w:ilvl w:val="2"/>
          <w:numId w:val="32"/>
        </w:numPr>
        <w:spacing w:after="0" w:line="360" w:lineRule="auto"/>
        <w:ind w:left="1843" w:hanging="709"/>
        <w:jc w:val="both"/>
        <w:rPr>
          <w:rFonts w:ascii="Times New Roman" w:hAnsi="Times New Roman"/>
          <w:szCs w:val="22"/>
        </w:rPr>
      </w:pPr>
      <w:r w:rsidRPr="009D1D5F">
        <w:rPr>
          <w:rFonts w:ascii="Times New Roman" w:hAnsi="Times New Roman"/>
          <w:szCs w:val="22"/>
        </w:rPr>
        <w:t xml:space="preserve">Command and Staff School 88% (approx. 136 hours). </w:t>
      </w:r>
    </w:p>
    <w:p w14:paraId="4DF5B289" w14:textId="77777777" w:rsidR="00060DC2" w:rsidRPr="009D1D5F" w:rsidRDefault="00060DC2" w:rsidP="00060DC2">
      <w:pPr>
        <w:numPr>
          <w:ilvl w:val="2"/>
          <w:numId w:val="32"/>
        </w:numPr>
        <w:spacing w:after="0" w:line="360" w:lineRule="auto"/>
        <w:ind w:left="1843" w:hanging="709"/>
        <w:jc w:val="both"/>
        <w:rPr>
          <w:rFonts w:ascii="Times New Roman" w:hAnsi="Times New Roman"/>
          <w:szCs w:val="22"/>
          <w:lang w:val="en-IE"/>
        </w:rPr>
      </w:pPr>
      <w:r w:rsidRPr="009D1D5F">
        <w:rPr>
          <w:rFonts w:ascii="Times New Roman" w:hAnsi="Times New Roman"/>
          <w:szCs w:val="22"/>
        </w:rPr>
        <w:t>Contractor 12% (approx. 19 hours). Not including assessment hours.</w:t>
      </w:r>
    </w:p>
    <w:p w14:paraId="65CF0157" w14:textId="77777777" w:rsidR="00060DC2" w:rsidRPr="009D1D5F" w:rsidRDefault="00060DC2" w:rsidP="00060DC2">
      <w:pPr>
        <w:spacing w:after="0" w:line="360" w:lineRule="auto"/>
        <w:ind w:left="1843"/>
        <w:jc w:val="both"/>
        <w:rPr>
          <w:rFonts w:ascii="Times New Roman" w:hAnsi="Times New Roman"/>
          <w:szCs w:val="22"/>
          <w:lang w:val="en-IE"/>
        </w:rPr>
      </w:pPr>
    </w:p>
    <w:p w14:paraId="51736310" w14:textId="77777777" w:rsidR="00060DC2" w:rsidRDefault="00060DC2" w:rsidP="004A24B6">
      <w:pPr>
        <w:spacing w:line="360" w:lineRule="auto"/>
        <w:ind w:left="1134"/>
        <w:jc w:val="both"/>
        <w:rPr>
          <w:rFonts w:ascii="Times New Roman" w:hAnsi="Times New Roman"/>
          <w:szCs w:val="22"/>
          <w:lang w:val="en-IE"/>
        </w:rPr>
      </w:pPr>
      <w:r w:rsidRPr="009D1D5F">
        <w:rPr>
          <w:rFonts w:ascii="Times New Roman" w:hAnsi="Times New Roman"/>
        </w:rPr>
        <w:t xml:space="preserve">The Command and Staff School will be responsible for assessment by Presentation (30/150 marks) however the contractor will provide a suitable academic to sit on the assessment </w:t>
      </w:r>
      <w:r w:rsidRPr="009D1D5F">
        <w:rPr>
          <w:rFonts w:ascii="Times New Roman" w:hAnsi="Times New Roman"/>
        </w:rPr>
        <w:lastRenderedPageBreak/>
        <w:t xml:space="preserve">board(s) as required. There will be a maximum of two assessment boards and presentations will be conducted over a one- or two-day period as required. The Contractor will be solely responsible for assessment of the Command, Leadership and Management reflective portfolio (30/150 marks). The portfolio is designed to meet the critical requirements of military leadership development through combining training and reflection. This includes thirteen periodic student submission assessment throughout the academic year and written individual feedback initially and after both semester 1 and 2. </w:t>
      </w:r>
      <w:r w:rsidRPr="00EC089F">
        <w:rPr>
          <w:rFonts w:ascii="Times New Roman" w:hAnsi="Times New Roman"/>
          <w:szCs w:val="22"/>
        </w:rPr>
        <w:t>The Contractor will be solely</w:t>
      </w:r>
      <w:r w:rsidRPr="00EC089F">
        <w:rPr>
          <w:rFonts w:ascii="Times New Roman" w:hAnsi="Times New Roman"/>
          <w:szCs w:val="22"/>
          <w:lang w:val="en-IE"/>
        </w:rPr>
        <w:t xml:space="preserve"> responsible for assessment by essay (90/150 module marks) (not included in the contractor hours)</w:t>
      </w:r>
    </w:p>
    <w:p w14:paraId="52AC2B56" w14:textId="77777777" w:rsidR="00060DC2" w:rsidRPr="00EC089F" w:rsidRDefault="00060DC2" w:rsidP="004A24B6">
      <w:pPr>
        <w:numPr>
          <w:ilvl w:val="2"/>
          <w:numId w:val="30"/>
        </w:numPr>
        <w:spacing w:after="0" w:line="360" w:lineRule="auto"/>
        <w:ind w:left="1134" w:hanging="425"/>
        <w:jc w:val="both"/>
        <w:rPr>
          <w:rFonts w:ascii="Times New Roman" w:hAnsi="Times New Roman"/>
          <w:b/>
          <w:szCs w:val="22"/>
          <w:lang w:val="en-IE"/>
        </w:rPr>
      </w:pPr>
      <w:r w:rsidRPr="002C5E3D">
        <w:rPr>
          <w:rFonts w:ascii="Times New Roman" w:hAnsi="Times New Roman"/>
          <w:b/>
          <w:szCs w:val="22"/>
          <w:lang w:val="en-IE"/>
        </w:rPr>
        <w:t>JCSC Module</w:t>
      </w:r>
      <w:r w:rsidRPr="002C5E3D">
        <w:rPr>
          <w:rFonts w:ascii="Times New Roman" w:hAnsi="Times New Roman"/>
          <w:b/>
          <w:szCs w:val="22"/>
        </w:rPr>
        <w:t xml:space="preserve"> </w:t>
      </w:r>
      <w:r>
        <w:rPr>
          <w:rFonts w:ascii="Times New Roman" w:hAnsi="Times New Roman"/>
          <w:b/>
          <w:szCs w:val="22"/>
        </w:rPr>
        <w:t>2</w:t>
      </w:r>
      <w:r w:rsidRPr="002C5E3D">
        <w:rPr>
          <w:rFonts w:ascii="Times New Roman" w:hAnsi="Times New Roman"/>
          <w:b/>
          <w:szCs w:val="22"/>
        </w:rPr>
        <w:t xml:space="preserve"> – </w:t>
      </w:r>
      <w:r w:rsidRPr="002C5E3D">
        <w:rPr>
          <w:rFonts w:ascii="Times New Roman" w:hAnsi="Times New Roman"/>
          <w:b/>
          <w:bCs/>
          <w:szCs w:val="22"/>
          <w:lang w:val="en-IE"/>
        </w:rPr>
        <w:t>Strategy and Contemporary Security</w:t>
      </w:r>
      <w:r>
        <w:rPr>
          <w:rFonts w:ascii="Times New Roman" w:hAnsi="Times New Roman"/>
          <w:b/>
          <w:bCs/>
          <w:szCs w:val="22"/>
          <w:lang w:val="en-IE"/>
        </w:rPr>
        <w:t>:</w:t>
      </w:r>
      <w:r w:rsidRPr="00EC089F">
        <w:rPr>
          <w:rFonts w:ascii="Times New Roman" w:hAnsi="Times New Roman"/>
          <w:szCs w:val="22"/>
        </w:rPr>
        <w:t xml:space="preserve"> To include joint design of module content with assigned DF Military College personnel and the</w:t>
      </w:r>
      <w:r w:rsidRPr="00EC089F">
        <w:rPr>
          <w:rFonts w:ascii="Times New Roman" w:hAnsi="Times New Roman"/>
          <w:b/>
          <w:szCs w:val="22"/>
        </w:rPr>
        <w:t xml:space="preserve"> </w:t>
      </w:r>
      <w:r w:rsidRPr="00EC089F">
        <w:rPr>
          <w:rFonts w:ascii="Times New Roman" w:hAnsi="Times New Roman"/>
          <w:szCs w:val="22"/>
        </w:rPr>
        <w:t>delivery (including Syndicate Room Discussions and examination) of a substantive part (minimum two weeks) of a nine-week module in Strategic and Contemporary Security Studies. Support the delivery of Syndicate Room Discussions (SRDs). Academic input in the creation and assistance with the delivery of SRDs is valued.</w:t>
      </w:r>
      <w:r w:rsidRPr="00EC089F">
        <w:rPr>
          <w:rFonts w:ascii="Times New Roman" w:hAnsi="Times New Roman"/>
          <w:szCs w:val="22"/>
          <w:lang w:val="en-IE"/>
        </w:rPr>
        <w:t xml:space="preserve"> </w:t>
      </w:r>
      <w:r w:rsidRPr="00EC089F">
        <w:rPr>
          <w:rFonts w:ascii="Times New Roman" w:hAnsi="Times New Roman"/>
          <w:szCs w:val="22"/>
        </w:rPr>
        <w:t>Agreement is required to co-operate with existing Subject Matter Experts (SMEs) who deliver bespoke content to the Command &amp; Staff School on an on-going basis. The provision of assessment titles and correction of assessments will be in accordance with established and agreed criteria.  Constructive alignment between learning outcomes, learning activities and assessments is a key consideration for planning this module. The content may be delivered in a variety of formats but must at a minimum include formal lectures and seminar/syndicate room discussions. Where a contractor does not have the required expertise, they may bring in SMEs from alternative institutions in consultation and agreement with the Command &amp; Staff School staff.</w:t>
      </w:r>
      <w:r w:rsidRPr="00EC089F">
        <w:t xml:space="preserve"> </w:t>
      </w:r>
      <w:r w:rsidRPr="00EC089F">
        <w:rPr>
          <w:rFonts w:ascii="Times New Roman" w:hAnsi="Times New Roman"/>
          <w:szCs w:val="22"/>
        </w:rPr>
        <w:t>The provision of lectures, seminars and syndicate room discussions on Peace Support Operations (UN), European Security (NATO &amp; EU), and Global Security Trends (Defence &amp; Security thinking, Cyber, Environment, Health). Provision for supporting the delivery of two academic conferences/symposia on agreed themes relating to European Security and Peace Support Operations. Consultation by the contractor with the Module lead will be conducted prior to commencement of the course and again prior to commencement of the module. This will decide contractor input of lectures, seminars and syndicate room discussions. The devolution of responsibility for this module, will be as follows:</w:t>
      </w:r>
    </w:p>
    <w:p w14:paraId="320769DF" w14:textId="77777777" w:rsidR="00060DC2" w:rsidRPr="008E152F" w:rsidRDefault="00060DC2" w:rsidP="00060DC2">
      <w:pPr>
        <w:numPr>
          <w:ilvl w:val="0"/>
          <w:numId w:val="31"/>
        </w:numPr>
        <w:spacing w:after="0" w:line="360" w:lineRule="auto"/>
        <w:ind w:hanging="11"/>
        <w:jc w:val="both"/>
        <w:rPr>
          <w:rFonts w:ascii="Times New Roman" w:hAnsi="Times New Roman"/>
          <w:szCs w:val="22"/>
          <w:lang w:val="en-IE"/>
        </w:rPr>
      </w:pPr>
      <w:r w:rsidRPr="008E152F">
        <w:rPr>
          <w:rFonts w:ascii="Times New Roman" w:hAnsi="Times New Roman"/>
          <w:szCs w:val="22"/>
        </w:rPr>
        <w:t xml:space="preserve">The Command and Staff School 66% (approx. 116 hours). </w:t>
      </w:r>
    </w:p>
    <w:p w14:paraId="61754B81" w14:textId="77777777" w:rsidR="00060DC2" w:rsidRDefault="00060DC2" w:rsidP="00060DC2">
      <w:pPr>
        <w:numPr>
          <w:ilvl w:val="0"/>
          <w:numId w:val="31"/>
        </w:numPr>
        <w:spacing w:after="0" w:line="360" w:lineRule="auto"/>
        <w:ind w:hanging="11"/>
        <w:jc w:val="both"/>
        <w:rPr>
          <w:rFonts w:ascii="Times New Roman" w:hAnsi="Times New Roman"/>
          <w:szCs w:val="22"/>
          <w:lang w:val="en-IE"/>
        </w:rPr>
      </w:pPr>
      <w:r w:rsidRPr="00EC089F">
        <w:rPr>
          <w:rFonts w:ascii="Times New Roman" w:hAnsi="Times New Roman"/>
          <w:szCs w:val="22"/>
        </w:rPr>
        <w:t xml:space="preserve">Contractor 34% (approx. 59 hours). </w:t>
      </w:r>
      <w:r w:rsidRPr="00EC089F">
        <w:rPr>
          <w:rFonts w:ascii="Times New Roman" w:hAnsi="Times New Roman"/>
          <w:szCs w:val="22"/>
          <w:lang w:val="en-IE"/>
        </w:rPr>
        <w:t>Not including Assessment hours.</w:t>
      </w:r>
    </w:p>
    <w:p w14:paraId="2B1C410B" w14:textId="77777777" w:rsidR="004A24B6" w:rsidRPr="00EC089F" w:rsidRDefault="004A24B6" w:rsidP="004A24B6">
      <w:pPr>
        <w:spacing w:after="0" w:line="360" w:lineRule="auto"/>
        <w:ind w:left="1080"/>
        <w:jc w:val="both"/>
        <w:rPr>
          <w:rFonts w:ascii="Times New Roman" w:hAnsi="Times New Roman"/>
          <w:szCs w:val="22"/>
          <w:lang w:val="en-IE"/>
        </w:rPr>
      </w:pPr>
    </w:p>
    <w:p w14:paraId="6BDE763E" w14:textId="77777777" w:rsidR="00060DC2" w:rsidRPr="00EC089F" w:rsidRDefault="00060DC2" w:rsidP="00060DC2">
      <w:pPr>
        <w:spacing w:line="360" w:lineRule="auto"/>
        <w:ind w:left="1069"/>
        <w:jc w:val="both"/>
        <w:rPr>
          <w:rFonts w:ascii="Times New Roman" w:hAnsi="Times New Roman"/>
          <w:szCs w:val="22"/>
          <w:lang w:val="en-IE"/>
        </w:rPr>
      </w:pPr>
      <w:r w:rsidRPr="00EC089F">
        <w:rPr>
          <w:rFonts w:ascii="Times New Roman" w:hAnsi="Times New Roman"/>
          <w:szCs w:val="22"/>
          <w:lang w:val="en-IE"/>
        </w:rPr>
        <w:t xml:space="preserve">The Command and Staff School will be responsible for assessment by Presentation (30/150 marks) </w:t>
      </w:r>
      <w:r w:rsidRPr="00EC089F">
        <w:rPr>
          <w:rFonts w:ascii="Times New Roman" w:hAnsi="Times New Roman"/>
          <w:szCs w:val="22"/>
        </w:rPr>
        <w:t xml:space="preserve">however, the contractor will provide suitable academic to sit on each of the </w:t>
      </w:r>
      <w:r w:rsidRPr="00DA21C2">
        <w:rPr>
          <w:rFonts w:ascii="Times New Roman" w:hAnsi="Times New Roman"/>
          <w:szCs w:val="22"/>
        </w:rPr>
        <w:t>assessment boards as required. There will be a maximum of two assessment boards and</w:t>
      </w:r>
      <w:r w:rsidRPr="00EC089F">
        <w:rPr>
          <w:rFonts w:ascii="Times New Roman" w:hAnsi="Times New Roman"/>
          <w:szCs w:val="22"/>
        </w:rPr>
        <w:t xml:space="preserve"> </w:t>
      </w:r>
      <w:r w:rsidRPr="00032C8B">
        <w:rPr>
          <w:rFonts w:ascii="Times New Roman" w:hAnsi="Times New Roman"/>
          <w:szCs w:val="22"/>
        </w:rPr>
        <w:lastRenderedPageBreak/>
        <w:t xml:space="preserve">presentations will be conducted over a one- or two-day period as required. </w:t>
      </w:r>
      <w:bookmarkStart w:id="11" w:name="_Hlk235711336"/>
      <w:r w:rsidRPr="00032C8B">
        <w:rPr>
          <w:rFonts w:ascii="Times New Roman" w:hAnsi="Times New Roman"/>
          <w:szCs w:val="22"/>
        </w:rPr>
        <w:t>The Contractor</w:t>
      </w:r>
      <w:r w:rsidRPr="00EC089F">
        <w:rPr>
          <w:rFonts w:ascii="Times New Roman" w:hAnsi="Times New Roman"/>
          <w:szCs w:val="22"/>
        </w:rPr>
        <w:t xml:space="preserve"> will be solely</w:t>
      </w:r>
      <w:r w:rsidRPr="00EC089F">
        <w:rPr>
          <w:rFonts w:ascii="Times New Roman" w:hAnsi="Times New Roman"/>
          <w:szCs w:val="22"/>
          <w:lang w:val="en-IE"/>
        </w:rPr>
        <w:t xml:space="preserve"> responsible for assessment by essay (90/150 module marks) (not included in the contractor hours). In addition to the above assessments, an SRD Portfolio will also be </w:t>
      </w:r>
      <w:r w:rsidRPr="00060DC2">
        <w:rPr>
          <w:rFonts w:ascii="Times New Roman" w:hAnsi="Times New Roman"/>
          <w:szCs w:val="22"/>
          <w:lang w:val="en-IE"/>
        </w:rPr>
        <w:t>assessed and this will be the responsibility of the Contractor, (30/150 module marks).</w:t>
      </w:r>
      <w:r w:rsidRPr="00EC089F">
        <w:rPr>
          <w:rFonts w:ascii="Times New Roman" w:hAnsi="Times New Roman"/>
          <w:szCs w:val="22"/>
          <w:lang w:val="en-IE"/>
        </w:rPr>
        <w:t xml:space="preserve"> </w:t>
      </w:r>
      <w:r w:rsidRPr="00EC089F">
        <w:rPr>
          <w:rFonts w:ascii="Times New Roman" w:hAnsi="Times New Roman"/>
        </w:rPr>
        <w:t xml:space="preserve">  </w:t>
      </w:r>
      <w:bookmarkEnd w:id="11"/>
    </w:p>
    <w:p w14:paraId="506B1552" w14:textId="77777777" w:rsidR="00060DC2" w:rsidRPr="00060DC2" w:rsidRDefault="00060DC2" w:rsidP="004A24B6">
      <w:pPr>
        <w:pStyle w:val="ListParagraph"/>
        <w:numPr>
          <w:ilvl w:val="2"/>
          <w:numId w:val="30"/>
        </w:numPr>
        <w:spacing w:line="360" w:lineRule="auto"/>
        <w:ind w:left="1134" w:hanging="567"/>
        <w:jc w:val="both"/>
        <w:rPr>
          <w:rFonts w:ascii="Times New Roman" w:hAnsi="Times New Roman"/>
          <w:b/>
        </w:rPr>
      </w:pPr>
      <w:r w:rsidRPr="00060DC2">
        <w:rPr>
          <w:rFonts w:ascii="Times New Roman" w:hAnsi="Times New Roman"/>
          <w:b/>
          <w:szCs w:val="22"/>
        </w:rPr>
        <w:t xml:space="preserve"> Module 3 - Component Studies and Introduction to Operational Planning</w:t>
      </w:r>
    </w:p>
    <w:p w14:paraId="371DBABD" w14:textId="77777777" w:rsidR="00060DC2" w:rsidRPr="00BC02D2" w:rsidRDefault="00060DC2" w:rsidP="00060DC2">
      <w:pPr>
        <w:pStyle w:val="ListParagraph"/>
        <w:spacing w:line="360" w:lineRule="auto"/>
        <w:ind w:left="1224"/>
        <w:jc w:val="both"/>
        <w:rPr>
          <w:rFonts w:ascii="Times New Roman" w:hAnsi="Times New Roman"/>
          <w:szCs w:val="22"/>
        </w:rPr>
      </w:pPr>
      <w:r w:rsidRPr="00BC02D2">
        <w:rPr>
          <w:rFonts w:ascii="Times New Roman" w:hAnsi="Times New Roman"/>
          <w:szCs w:val="22"/>
        </w:rPr>
        <w:t>The provision of supporting lectures and SRDs on military history, multi-domain battle and future warfare.   The devolution of responsibility for this module will be as follows:</w:t>
      </w:r>
    </w:p>
    <w:p w14:paraId="0A91B73C" w14:textId="77777777" w:rsidR="00060DC2" w:rsidRPr="00BC02D2" w:rsidRDefault="00060DC2" w:rsidP="00060DC2">
      <w:pPr>
        <w:pStyle w:val="ListParagraph"/>
        <w:spacing w:line="360" w:lineRule="auto"/>
        <w:ind w:left="1224"/>
        <w:jc w:val="both"/>
        <w:rPr>
          <w:rFonts w:ascii="Times New Roman" w:hAnsi="Times New Roman"/>
          <w:szCs w:val="22"/>
        </w:rPr>
      </w:pPr>
      <w:r w:rsidRPr="00BC02D2">
        <w:rPr>
          <w:rFonts w:ascii="Times New Roman" w:hAnsi="Times New Roman"/>
          <w:szCs w:val="22"/>
        </w:rPr>
        <w:t xml:space="preserve">-     The Command and Staff School 81% (approx. 155 hours). </w:t>
      </w:r>
    </w:p>
    <w:p w14:paraId="06C01898" w14:textId="5705AD8B" w:rsidR="004A24B6" w:rsidRDefault="00060DC2" w:rsidP="004A24B6">
      <w:pPr>
        <w:pStyle w:val="ListParagraph"/>
        <w:spacing w:line="360" w:lineRule="auto"/>
        <w:ind w:left="1224"/>
        <w:jc w:val="both"/>
        <w:rPr>
          <w:rFonts w:ascii="Times New Roman" w:hAnsi="Times New Roman"/>
          <w:szCs w:val="22"/>
        </w:rPr>
      </w:pPr>
      <w:r w:rsidRPr="00BC02D2">
        <w:rPr>
          <w:rFonts w:ascii="Times New Roman" w:hAnsi="Times New Roman"/>
          <w:szCs w:val="22"/>
        </w:rPr>
        <w:t>-     Contractor 19% (approx. 36 hours). Not including Assessment hours.</w:t>
      </w:r>
    </w:p>
    <w:p w14:paraId="10E6F6EC" w14:textId="77777777" w:rsidR="004A24B6" w:rsidRPr="004A24B6" w:rsidRDefault="004A24B6" w:rsidP="004A24B6">
      <w:pPr>
        <w:pStyle w:val="ListParagraph"/>
        <w:spacing w:line="360" w:lineRule="auto"/>
        <w:ind w:left="1224"/>
        <w:jc w:val="both"/>
        <w:rPr>
          <w:rFonts w:ascii="Times New Roman" w:hAnsi="Times New Roman"/>
          <w:szCs w:val="22"/>
        </w:rPr>
      </w:pPr>
    </w:p>
    <w:p w14:paraId="14B97FFC" w14:textId="77777777" w:rsidR="00060DC2" w:rsidRDefault="00060DC2" w:rsidP="00060DC2">
      <w:pPr>
        <w:pStyle w:val="ListParagraph"/>
        <w:spacing w:line="360" w:lineRule="auto"/>
        <w:ind w:left="1224"/>
        <w:jc w:val="both"/>
        <w:rPr>
          <w:rFonts w:ascii="Times New Roman" w:hAnsi="Times New Roman"/>
          <w:szCs w:val="22"/>
        </w:rPr>
      </w:pPr>
      <w:r w:rsidRPr="00BC02D2">
        <w:rPr>
          <w:rFonts w:ascii="Times New Roman" w:hAnsi="Times New Roman"/>
          <w:szCs w:val="22"/>
        </w:rPr>
        <w:t>The Command and Staff School will be responsible for assessment by Presentation (</w:t>
      </w:r>
      <w:r>
        <w:rPr>
          <w:rFonts w:ascii="Times New Roman" w:hAnsi="Times New Roman"/>
          <w:szCs w:val="22"/>
        </w:rPr>
        <w:t>50</w:t>
      </w:r>
      <w:r w:rsidRPr="00BC02D2">
        <w:rPr>
          <w:rFonts w:ascii="Times New Roman" w:hAnsi="Times New Roman"/>
          <w:szCs w:val="22"/>
        </w:rPr>
        <w:t>/150 module marks) however the contractor will provide a suitable academic to sit on the assessment board(s) as required. There will be a maximum of two assessment boards and presentations will be conducted over a two- or three-day period as required.  These assessed presentations will be followed by a Class discussion on the presentation topic.</w:t>
      </w:r>
    </w:p>
    <w:p w14:paraId="2B6F906F" w14:textId="77777777" w:rsidR="00060DC2" w:rsidRPr="00BC02D2" w:rsidRDefault="00060DC2" w:rsidP="00060DC2">
      <w:pPr>
        <w:pStyle w:val="ListParagraph"/>
        <w:spacing w:line="360" w:lineRule="auto"/>
        <w:ind w:left="1224"/>
        <w:jc w:val="both"/>
        <w:rPr>
          <w:rFonts w:ascii="Times New Roman" w:hAnsi="Times New Roman"/>
          <w:szCs w:val="22"/>
        </w:rPr>
      </w:pPr>
      <w:r w:rsidRPr="00EC089F">
        <w:rPr>
          <w:rFonts w:ascii="Times New Roman" w:hAnsi="Times New Roman"/>
          <w:szCs w:val="22"/>
        </w:rPr>
        <w:t xml:space="preserve"> </w:t>
      </w:r>
      <w:r w:rsidRPr="00BC02D2">
        <w:rPr>
          <w:rFonts w:ascii="Times New Roman" w:hAnsi="Times New Roman"/>
          <w:szCs w:val="22"/>
        </w:rPr>
        <w:t>During the second part of the module, students will start to study the campaign planning process through operational planning and the close examination of case studies so as to anchor their learning in specific examples.</w:t>
      </w:r>
      <w:r>
        <w:rPr>
          <w:rFonts w:ascii="Times New Roman" w:hAnsi="Times New Roman"/>
          <w:szCs w:val="22"/>
        </w:rPr>
        <w:t xml:space="preserve"> This will be assessed by a 2000-word component report essay for which t</w:t>
      </w:r>
      <w:r w:rsidRPr="00EC089F">
        <w:rPr>
          <w:rFonts w:ascii="Times New Roman" w:hAnsi="Times New Roman"/>
          <w:szCs w:val="22"/>
        </w:rPr>
        <w:t>he Contractor will be solely</w:t>
      </w:r>
      <w:r w:rsidRPr="00EC089F">
        <w:rPr>
          <w:rFonts w:ascii="Times New Roman" w:hAnsi="Times New Roman"/>
          <w:szCs w:val="22"/>
          <w:lang w:val="en-IE"/>
        </w:rPr>
        <w:t xml:space="preserve"> responsible for assess</w:t>
      </w:r>
      <w:r>
        <w:rPr>
          <w:rFonts w:ascii="Times New Roman" w:hAnsi="Times New Roman"/>
          <w:szCs w:val="22"/>
          <w:lang w:val="en-IE"/>
        </w:rPr>
        <w:t>ing</w:t>
      </w:r>
      <w:r w:rsidRPr="00EC089F">
        <w:rPr>
          <w:rFonts w:ascii="Times New Roman" w:hAnsi="Times New Roman"/>
          <w:szCs w:val="22"/>
          <w:lang w:val="en-IE"/>
        </w:rPr>
        <w:t xml:space="preserve"> (</w:t>
      </w:r>
      <w:r>
        <w:rPr>
          <w:rFonts w:ascii="Times New Roman" w:hAnsi="Times New Roman"/>
          <w:szCs w:val="22"/>
          <w:lang w:val="en-IE"/>
        </w:rPr>
        <w:t>5</w:t>
      </w:r>
      <w:r w:rsidRPr="00EC089F">
        <w:rPr>
          <w:rFonts w:ascii="Times New Roman" w:hAnsi="Times New Roman"/>
          <w:szCs w:val="22"/>
          <w:lang w:val="en-IE"/>
        </w:rPr>
        <w:t>0/150 module marks) (not included in the contractor hours). In addition to the above assessments, an SRD Portfolio will also be assessed and this will be the responsibility of the Contractor, (</w:t>
      </w:r>
      <w:r>
        <w:rPr>
          <w:rFonts w:ascii="Times New Roman" w:hAnsi="Times New Roman"/>
          <w:szCs w:val="22"/>
          <w:lang w:val="en-IE"/>
        </w:rPr>
        <w:t>5</w:t>
      </w:r>
      <w:r w:rsidRPr="00EC089F">
        <w:rPr>
          <w:rFonts w:ascii="Times New Roman" w:hAnsi="Times New Roman"/>
          <w:szCs w:val="22"/>
          <w:lang w:val="en-IE"/>
        </w:rPr>
        <w:t>0/150 module marks)</w:t>
      </w:r>
      <w:r>
        <w:rPr>
          <w:rFonts w:ascii="Times New Roman" w:hAnsi="Times New Roman"/>
          <w:szCs w:val="22"/>
          <w:lang w:val="en-IE"/>
        </w:rPr>
        <w:t xml:space="preserve">.  </w:t>
      </w:r>
      <w:r w:rsidRPr="009D1D5F">
        <w:rPr>
          <w:rFonts w:ascii="Times New Roman" w:hAnsi="Times New Roman"/>
        </w:rPr>
        <w:t xml:space="preserve">The Command and Staff School will be responsible for assessment </w:t>
      </w:r>
      <w:r>
        <w:rPr>
          <w:rFonts w:ascii="Times New Roman" w:hAnsi="Times New Roman"/>
          <w:szCs w:val="22"/>
        </w:rPr>
        <w:t>of t</w:t>
      </w:r>
      <w:r w:rsidRPr="00BC02D2">
        <w:rPr>
          <w:rFonts w:ascii="Times New Roman" w:hAnsi="Times New Roman"/>
          <w:szCs w:val="22"/>
        </w:rPr>
        <w:t xml:space="preserve">he capstone exercise for this module </w:t>
      </w:r>
      <w:r>
        <w:rPr>
          <w:rFonts w:ascii="Times New Roman" w:hAnsi="Times New Roman"/>
          <w:szCs w:val="22"/>
        </w:rPr>
        <w:t xml:space="preserve">which </w:t>
      </w:r>
      <w:r w:rsidRPr="00BC02D2">
        <w:rPr>
          <w:rFonts w:ascii="Times New Roman" w:hAnsi="Times New Roman"/>
          <w:szCs w:val="22"/>
        </w:rPr>
        <w:t>will be a staff ride based on the themes of:</w:t>
      </w:r>
    </w:p>
    <w:p w14:paraId="7204BA67" w14:textId="77777777" w:rsidR="00060DC2" w:rsidRPr="002C5E3D" w:rsidRDefault="00060DC2" w:rsidP="00060DC2">
      <w:pPr>
        <w:pStyle w:val="ListParagraph"/>
        <w:spacing w:line="360" w:lineRule="auto"/>
        <w:ind w:left="1224"/>
        <w:jc w:val="both"/>
        <w:rPr>
          <w:rFonts w:ascii="Times New Roman" w:hAnsi="Times New Roman"/>
          <w:szCs w:val="22"/>
        </w:rPr>
      </w:pPr>
      <w:r w:rsidRPr="002C5E3D">
        <w:rPr>
          <w:rFonts w:ascii="Times New Roman" w:hAnsi="Times New Roman"/>
          <w:szCs w:val="22"/>
        </w:rPr>
        <w:t>-</w:t>
      </w:r>
      <w:r w:rsidRPr="002C5E3D">
        <w:rPr>
          <w:rFonts w:ascii="Times New Roman" w:hAnsi="Times New Roman"/>
          <w:szCs w:val="22"/>
        </w:rPr>
        <w:tab/>
        <w:t>Planning in a MDO environment.</w:t>
      </w:r>
    </w:p>
    <w:p w14:paraId="3A6FF795" w14:textId="77777777" w:rsidR="00060DC2" w:rsidRPr="002C5E3D" w:rsidRDefault="00060DC2" w:rsidP="00060DC2">
      <w:pPr>
        <w:pStyle w:val="ListParagraph"/>
        <w:spacing w:line="360" w:lineRule="auto"/>
        <w:ind w:left="1224"/>
        <w:jc w:val="both"/>
        <w:rPr>
          <w:rFonts w:ascii="Times New Roman" w:hAnsi="Times New Roman"/>
          <w:szCs w:val="22"/>
        </w:rPr>
      </w:pPr>
      <w:r w:rsidRPr="002C5E3D">
        <w:rPr>
          <w:rFonts w:ascii="Times New Roman" w:hAnsi="Times New Roman"/>
          <w:szCs w:val="22"/>
        </w:rPr>
        <w:t>-</w:t>
      </w:r>
      <w:r w:rsidRPr="002C5E3D">
        <w:rPr>
          <w:rFonts w:ascii="Times New Roman" w:hAnsi="Times New Roman"/>
          <w:szCs w:val="22"/>
        </w:rPr>
        <w:tab/>
        <w:t>Coalition warfare, including political considerations.</w:t>
      </w:r>
    </w:p>
    <w:p w14:paraId="7479D3D6" w14:textId="77777777" w:rsidR="00060DC2" w:rsidRPr="002C5E3D" w:rsidRDefault="00060DC2" w:rsidP="00060DC2">
      <w:pPr>
        <w:pStyle w:val="ListParagraph"/>
        <w:spacing w:line="360" w:lineRule="auto"/>
        <w:ind w:left="1224"/>
        <w:jc w:val="both"/>
        <w:rPr>
          <w:rFonts w:ascii="Times New Roman" w:hAnsi="Times New Roman"/>
          <w:szCs w:val="22"/>
        </w:rPr>
      </w:pPr>
      <w:r w:rsidRPr="002C5E3D">
        <w:rPr>
          <w:rFonts w:ascii="Times New Roman" w:hAnsi="Times New Roman"/>
          <w:szCs w:val="22"/>
        </w:rPr>
        <w:t>-</w:t>
      </w:r>
      <w:r w:rsidRPr="002C5E3D">
        <w:rPr>
          <w:rFonts w:ascii="Times New Roman" w:hAnsi="Times New Roman"/>
          <w:szCs w:val="22"/>
        </w:rPr>
        <w:tab/>
        <w:t>LSCO at the joint operational level.</w:t>
      </w:r>
    </w:p>
    <w:p w14:paraId="00C0A83D" w14:textId="77777777" w:rsidR="00060DC2" w:rsidRPr="002C5E3D" w:rsidRDefault="00060DC2" w:rsidP="00060DC2">
      <w:pPr>
        <w:pStyle w:val="ListParagraph"/>
        <w:spacing w:line="360" w:lineRule="auto"/>
        <w:ind w:left="1224"/>
        <w:jc w:val="both"/>
        <w:rPr>
          <w:rFonts w:ascii="Times New Roman" w:hAnsi="Times New Roman"/>
          <w:szCs w:val="22"/>
        </w:rPr>
      </w:pPr>
      <w:r w:rsidRPr="002C5E3D">
        <w:rPr>
          <w:rFonts w:ascii="Times New Roman" w:hAnsi="Times New Roman"/>
          <w:szCs w:val="22"/>
        </w:rPr>
        <w:t>-</w:t>
      </w:r>
      <w:r w:rsidRPr="002C5E3D">
        <w:rPr>
          <w:rFonts w:ascii="Times New Roman" w:hAnsi="Times New Roman"/>
          <w:szCs w:val="22"/>
        </w:rPr>
        <w:tab/>
        <w:t>Logistics and sustainment.</w:t>
      </w:r>
    </w:p>
    <w:p w14:paraId="7A02EA6C" w14:textId="77777777" w:rsidR="00060DC2" w:rsidRDefault="00060DC2" w:rsidP="00060DC2">
      <w:pPr>
        <w:pStyle w:val="ListParagraph"/>
        <w:spacing w:line="360" w:lineRule="auto"/>
        <w:ind w:left="1224"/>
        <w:jc w:val="both"/>
        <w:rPr>
          <w:rFonts w:ascii="Times New Roman" w:hAnsi="Times New Roman"/>
          <w:szCs w:val="22"/>
        </w:rPr>
      </w:pPr>
      <w:r w:rsidRPr="002C5E3D">
        <w:rPr>
          <w:rFonts w:ascii="Times New Roman" w:hAnsi="Times New Roman"/>
          <w:szCs w:val="22"/>
        </w:rPr>
        <w:t>-</w:t>
      </w:r>
      <w:r w:rsidRPr="002C5E3D">
        <w:rPr>
          <w:rFonts w:ascii="Times New Roman" w:hAnsi="Times New Roman"/>
          <w:szCs w:val="22"/>
        </w:rPr>
        <w:tab/>
        <w:t xml:space="preserve">Operational execution, exploitation and momentum.  </w:t>
      </w:r>
    </w:p>
    <w:p w14:paraId="5CE82F43" w14:textId="77777777" w:rsidR="00060DC2" w:rsidRPr="005D205C" w:rsidRDefault="00060DC2" w:rsidP="00060DC2">
      <w:pPr>
        <w:pStyle w:val="ListParagraph"/>
        <w:spacing w:line="360" w:lineRule="auto"/>
        <w:ind w:left="1224"/>
        <w:jc w:val="both"/>
        <w:rPr>
          <w:rFonts w:ascii="Times New Roman" w:hAnsi="Times New Roman"/>
          <w:szCs w:val="22"/>
        </w:rPr>
      </w:pPr>
    </w:p>
    <w:p w14:paraId="526A16A6" w14:textId="77777777" w:rsidR="00060DC2" w:rsidRPr="000962FA" w:rsidRDefault="00060DC2" w:rsidP="004A24B6">
      <w:pPr>
        <w:pStyle w:val="ListParagraph"/>
        <w:numPr>
          <w:ilvl w:val="2"/>
          <w:numId w:val="30"/>
        </w:numPr>
        <w:spacing w:line="360" w:lineRule="auto"/>
        <w:ind w:left="1134" w:hanging="567"/>
        <w:jc w:val="both"/>
        <w:rPr>
          <w:rFonts w:ascii="Times New Roman" w:hAnsi="Times New Roman"/>
          <w:szCs w:val="22"/>
        </w:rPr>
      </w:pPr>
      <w:r w:rsidRPr="000962FA">
        <w:rPr>
          <w:rFonts w:ascii="Times New Roman" w:hAnsi="Times New Roman"/>
          <w:b/>
          <w:szCs w:val="22"/>
        </w:rPr>
        <w:t xml:space="preserve">Module </w:t>
      </w:r>
      <w:r>
        <w:rPr>
          <w:rFonts w:ascii="Times New Roman" w:hAnsi="Times New Roman"/>
          <w:b/>
          <w:szCs w:val="22"/>
        </w:rPr>
        <w:t>4</w:t>
      </w:r>
      <w:r w:rsidRPr="000962FA">
        <w:rPr>
          <w:rFonts w:ascii="Times New Roman" w:hAnsi="Times New Roman"/>
          <w:b/>
          <w:szCs w:val="22"/>
        </w:rPr>
        <w:t xml:space="preserve"> – Operational Studies &amp; Campaigning </w:t>
      </w:r>
      <w:r w:rsidRPr="000962FA">
        <w:rPr>
          <w:rFonts w:ascii="Times New Roman" w:hAnsi="Times New Roman"/>
          <w:szCs w:val="22"/>
        </w:rPr>
        <w:t xml:space="preserve">The provision of Subject Matter Experts on Military History relating to the conduct of Operational-level Campaigns. </w:t>
      </w:r>
    </w:p>
    <w:p w14:paraId="4AF3BB11" w14:textId="77777777" w:rsidR="00060DC2" w:rsidRPr="000962FA" w:rsidRDefault="00060DC2" w:rsidP="00060DC2">
      <w:pPr>
        <w:spacing w:line="360" w:lineRule="auto"/>
        <w:ind w:left="1213" w:firstLine="11"/>
        <w:jc w:val="both"/>
        <w:rPr>
          <w:rFonts w:ascii="Times New Roman" w:hAnsi="Times New Roman"/>
          <w:szCs w:val="22"/>
          <w:lang w:val="en-IE"/>
        </w:rPr>
      </w:pPr>
      <w:r w:rsidRPr="000962FA">
        <w:rPr>
          <w:rFonts w:ascii="Times New Roman" w:hAnsi="Times New Roman"/>
          <w:szCs w:val="22"/>
        </w:rPr>
        <w:t>The devolution of responsibility for this module will be as follows:</w:t>
      </w:r>
    </w:p>
    <w:p w14:paraId="035C5013" w14:textId="77777777" w:rsidR="00060DC2" w:rsidRPr="000962FA" w:rsidRDefault="00060DC2" w:rsidP="00060DC2">
      <w:pPr>
        <w:spacing w:line="360" w:lineRule="auto"/>
        <w:ind w:left="709"/>
        <w:jc w:val="both"/>
        <w:rPr>
          <w:rFonts w:ascii="Times New Roman" w:hAnsi="Times New Roman"/>
          <w:szCs w:val="22"/>
          <w:lang w:val="en-IE"/>
        </w:rPr>
      </w:pPr>
      <w:r w:rsidRPr="000962FA">
        <w:rPr>
          <w:rFonts w:ascii="Times New Roman" w:hAnsi="Times New Roman"/>
          <w:szCs w:val="22"/>
          <w:lang w:val="en-IE"/>
        </w:rPr>
        <w:tab/>
      </w:r>
      <w:r w:rsidRPr="000962FA">
        <w:rPr>
          <w:rFonts w:ascii="Times New Roman" w:hAnsi="Times New Roman"/>
          <w:szCs w:val="22"/>
          <w:lang w:val="en-IE"/>
        </w:rPr>
        <w:tab/>
        <w:t xml:space="preserve">-     </w:t>
      </w:r>
      <w:r w:rsidRPr="000962FA">
        <w:rPr>
          <w:rFonts w:ascii="Times New Roman" w:hAnsi="Times New Roman"/>
          <w:szCs w:val="22"/>
        </w:rPr>
        <w:t xml:space="preserve">The Command and Staff School </w:t>
      </w:r>
      <w:r>
        <w:rPr>
          <w:rFonts w:ascii="Times New Roman" w:hAnsi="Times New Roman"/>
          <w:szCs w:val="22"/>
        </w:rPr>
        <w:t>90</w:t>
      </w:r>
      <w:r w:rsidRPr="000962FA">
        <w:rPr>
          <w:rFonts w:ascii="Times New Roman" w:hAnsi="Times New Roman"/>
          <w:szCs w:val="22"/>
        </w:rPr>
        <w:t xml:space="preserve">% (approx. </w:t>
      </w:r>
      <w:r>
        <w:rPr>
          <w:rFonts w:ascii="Times New Roman" w:hAnsi="Times New Roman"/>
          <w:szCs w:val="22"/>
        </w:rPr>
        <w:t>207</w:t>
      </w:r>
      <w:r w:rsidRPr="000962FA">
        <w:rPr>
          <w:rFonts w:ascii="Times New Roman" w:hAnsi="Times New Roman"/>
          <w:szCs w:val="22"/>
        </w:rPr>
        <w:t xml:space="preserve"> hours). </w:t>
      </w:r>
    </w:p>
    <w:p w14:paraId="077894AA" w14:textId="77777777" w:rsidR="00060DC2" w:rsidRPr="000962FA" w:rsidRDefault="00060DC2" w:rsidP="00060DC2">
      <w:pPr>
        <w:spacing w:line="360" w:lineRule="auto"/>
        <w:ind w:left="709"/>
        <w:jc w:val="both"/>
        <w:rPr>
          <w:rFonts w:ascii="Times New Roman" w:hAnsi="Times New Roman"/>
          <w:szCs w:val="22"/>
          <w:lang w:val="en-IE"/>
        </w:rPr>
      </w:pPr>
      <w:r w:rsidRPr="000962FA">
        <w:rPr>
          <w:rFonts w:ascii="Times New Roman" w:hAnsi="Times New Roman"/>
          <w:szCs w:val="22"/>
          <w:lang w:val="en-IE"/>
        </w:rPr>
        <w:tab/>
      </w:r>
      <w:r w:rsidRPr="000962FA">
        <w:rPr>
          <w:rFonts w:ascii="Times New Roman" w:hAnsi="Times New Roman"/>
          <w:szCs w:val="22"/>
          <w:lang w:val="en-IE"/>
        </w:rPr>
        <w:tab/>
        <w:t xml:space="preserve">-     </w:t>
      </w:r>
      <w:r w:rsidRPr="000962FA">
        <w:rPr>
          <w:rFonts w:ascii="Times New Roman" w:hAnsi="Times New Roman"/>
          <w:szCs w:val="22"/>
        </w:rPr>
        <w:t>Contractor 1</w:t>
      </w:r>
      <w:r>
        <w:rPr>
          <w:rFonts w:ascii="Times New Roman" w:hAnsi="Times New Roman"/>
          <w:szCs w:val="22"/>
        </w:rPr>
        <w:t>0</w:t>
      </w:r>
      <w:r w:rsidRPr="000962FA">
        <w:rPr>
          <w:rFonts w:ascii="Times New Roman" w:hAnsi="Times New Roman"/>
          <w:szCs w:val="22"/>
        </w:rPr>
        <w:t xml:space="preserve">% (approx. </w:t>
      </w:r>
      <w:r>
        <w:rPr>
          <w:rFonts w:ascii="Times New Roman" w:hAnsi="Times New Roman"/>
          <w:szCs w:val="22"/>
        </w:rPr>
        <w:t>24</w:t>
      </w:r>
      <w:r w:rsidRPr="000962FA">
        <w:rPr>
          <w:rFonts w:ascii="Times New Roman" w:hAnsi="Times New Roman"/>
          <w:szCs w:val="22"/>
        </w:rPr>
        <w:t xml:space="preserve"> hours). </w:t>
      </w:r>
      <w:r w:rsidRPr="000962FA">
        <w:rPr>
          <w:rFonts w:ascii="Times New Roman" w:hAnsi="Times New Roman"/>
          <w:szCs w:val="22"/>
          <w:lang w:val="en-IE"/>
        </w:rPr>
        <w:t>Not including Assessment hours.</w:t>
      </w:r>
    </w:p>
    <w:p w14:paraId="37EBF43B" w14:textId="77777777" w:rsidR="00060DC2" w:rsidRDefault="00060DC2" w:rsidP="004A24B6">
      <w:pPr>
        <w:spacing w:line="360" w:lineRule="auto"/>
        <w:ind w:left="1134"/>
        <w:jc w:val="both"/>
        <w:rPr>
          <w:rFonts w:ascii="Times New Roman" w:hAnsi="Times New Roman"/>
          <w:szCs w:val="22"/>
          <w:lang w:val="en-IE"/>
        </w:rPr>
      </w:pPr>
      <w:r w:rsidRPr="000962FA">
        <w:rPr>
          <w:rFonts w:ascii="Times New Roman" w:hAnsi="Times New Roman"/>
          <w:szCs w:val="22"/>
          <w:lang w:val="en-IE"/>
        </w:rPr>
        <w:tab/>
        <w:t>The Command and Staff School will be responsible for assessment by Presentation (</w:t>
      </w:r>
      <w:r>
        <w:rPr>
          <w:rFonts w:ascii="Times New Roman" w:hAnsi="Times New Roman"/>
          <w:szCs w:val="22"/>
          <w:lang w:val="en-IE"/>
        </w:rPr>
        <w:t>5</w:t>
      </w:r>
      <w:r w:rsidRPr="000962FA">
        <w:rPr>
          <w:rFonts w:ascii="Times New Roman" w:hAnsi="Times New Roman"/>
          <w:szCs w:val="22"/>
          <w:lang w:val="en-IE"/>
        </w:rPr>
        <w:t>0/</w:t>
      </w:r>
      <w:r>
        <w:rPr>
          <w:rFonts w:ascii="Times New Roman" w:hAnsi="Times New Roman"/>
          <w:szCs w:val="22"/>
          <w:lang w:val="en-IE"/>
        </w:rPr>
        <w:t>15</w:t>
      </w:r>
      <w:r w:rsidRPr="000962FA">
        <w:rPr>
          <w:rFonts w:ascii="Times New Roman" w:hAnsi="Times New Roman"/>
          <w:szCs w:val="22"/>
          <w:lang w:val="en-IE"/>
        </w:rPr>
        <w:t>0 module marks)</w:t>
      </w:r>
      <w:r w:rsidRPr="000962FA">
        <w:rPr>
          <w:rFonts w:ascii="Times New Roman" w:hAnsi="Times New Roman"/>
          <w:szCs w:val="22"/>
        </w:rPr>
        <w:t xml:space="preserve"> however the contractor will provide a suitable academic to sit on </w:t>
      </w:r>
      <w:r w:rsidRPr="000962FA">
        <w:rPr>
          <w:rFonts w:ascii="Times New Roman" w:hAnsi="Times New Roman"/>
          <w:szCs w:val="22"/>
        </w:rPr>
        <w:lastRenderedPageBreak/>
        <w:t>the assessment board(s) as required. There will be a maximum of two assessment boards and presentations will be conducted over a one- or two-day period as required.</w:t>
      </w:r>
      <w:r w:rsidRPr="000962FA">
        <w:rPr>
          <w:rFonts w:ascii="Times New Roman" w:hAnsi="Times New Roman"/>
          <w:szCs w:val="22"/>
          <w:lang w:val="en-IE"/>
        </w:rPr>
        <w:t xml:space="preserve"> </w:t>
      </w:r>
      <w:r w:rsidRPr="000962FA">
        <w:rPr>
          <w:rFonts w:ascii="Times New Roman" w:hAnsi="Times New Roman"/>
          <w:szCs w:val="22"/>
          <w:lang w:val="en-IE"/>
        </w:rPr>
        <w:tab/>
        <w:t xml:space="preserve">The Command and Staff School will be responsible for assessment </w:t>
      </w:r>
      <w:r>
        <w:rPr>
          <w:rFonts w:ascii="Times New Roman" w:hAnsi="Times New Roman"/>
          <w:szCs w:val="22"/>
          <w:lang w:val="en-IE"/>
        </w:rPr>
        <w:t>of the individual campaign exam</w:t>
      </w:r>
      <w:r w:rsidRPr="000962FA">
        <w:rPr>
          <w:rFonts w:ascii="Times New Roman" w:hAnsi="Times New Roman"/>
          <w:szCs w:val="22"/>
          <w:lang w:val="en-IE"/>
        </w:rPr>
        <w:t xml:space="preserve"> (</w:t>
      </w:r>
      <w:r>
        <w:rPr>
          <w:rFonts w:ascii="Times New Roman" w:hAnsi="Times New Roman"/>
          <w:szCs w:val="22"/>
          <w:lang w:val="en-IE"/>
        </w:rPr>
        <w:t>5</w:t>
      </w:r>
      <w:r w:rsidRPr="000962FA">
        <w:rPr>
          <w:rFonts w:ascii="Times New Roman" w:hAnsi="Times New Roman"/>
          <w:szCs w:val="22"/>
          <w:lang w:val="en-IE"/>
        </w:rPr>
        <w:t>0/</w:t>
      </w:r>
      <w:r>
        <w:rPr>
          <w:rFonts w:ascii="Times New Roman" w:hAnsi="Times New Roman"/>
          <w:szCs w:val="22"/>
          <w:lang w:val="en-IE"/>
        </w:rPr>
        <w:t>15</w:t>
      </w:r>
      <w:r w:rsidRPr="000962FA">
        <w:rPr>
          <w:rFonts w:ascii="Times New Roman" w:hAnsi="Times New Roman"/>
          <w:szCs w:val="22"/>
          <w:lang w:val="en-IE"/>
        </w:rPr>
        <w:t>0 module marks)</w:t>
      </w:r>
      <w:r>
        <w:rPr>
          <w:rFonts w:ascii="Times New Roman" w:hAnsi="Times New Roman"/>
          <w:szCs w:val="22"/>
          <w:lang w:val="en-IE"/>
        </w:rPr>
        <w:t xml:space="preserve"> and the group assessment for the Combine Joint Exercise (50/15 module marks).</w:t>
      </w:r>
    </w:p>
    <w:p w14:paraId="7205574B" w14:textId="77777777" w:rsidR="00060DC2" w:rsidRPr="002C5E3D" w:rsidRDefault="00060DC2" w:rsidP="004A24B6">
      <w:pPr>
        <w:spacing w:line="360" w:lineRule="auto"/>
        <w:ind w:left="1134" w:hanging="567"/>
        <w:jc w:val="both"/>
        <w:rPr>
          <w:rFonts w:ascii="Times New Roman" w:hAnsi="Times New Roman"/>
          <w:szCs w:val="22"/>
          <w:lang w:val="en-IE"/>
        </w:rPr>
      </w:pPr>
      <w:r w:rsidRPr="002C5E3D">
        <w:rPr>
          <w:rFonts w:ascii="Times New Roman" w:hAnsi="Times New Roman"/>
          <w:szCs w:val="22"/>
          <w:lang w:val="en-IE"/>
        </w:rPr>
        <w:t>1.</w:t>
      </w:r>
      <w:r>
        <w:rPr>
          <w:rFonts w:ascii="Times New Roman" w:hAnsi="Times New Roman"/>
          <w:szCs w:val="22"/>
          <w:lang w:val="en-IE"/>
        </w:rPr>
        <w:t>3.7</w:t>
      </w:r>
      <w:r w:rsidRPr="002C5E3D">
        <w:rPr>
          <w:rFonts w:ascii="Times New Roman" w:hAnsi="Times New Roman"/>
          <w:szCs w:val="22"/>
          <w:lang w:val="en-IE"/>
        </w:rPr>
        <w:t>.</w:t>
      </w:r>
      <w:r w:rsidRPr="002C5E3D">
        <w:rPr>
          <w:rFonts w:ascii="Times New Roman" w:hAnsi="Times New Roman"/>
          <w:szCs w:val="22"/>
          <w:lang w:val="en-IE"/>
        </w:rPr>
        <w:tab/>
      </w:r>
      <w:r w:rsidRPr="000962FA">
        <w:rPr>
          <w:rFonts w:ascii="Times New Roman" w:hAnsi="Times New Roman"/>
          <w:b/>
          <w:bCs/>
          <w:szCs w:val="22"/>
          <w:lang w:val="en-IE"/>
        </w:rPr>
        <w:t xml:space="preserve">JCSC Module 5 – Defence Research Component (MA Thesis Instruction, supervision, guidance and assessment). </w:t>
      </w:r>
      <w:r w:rsidRPr="002C5E3D">
        <w:rPr>
          <w:rFonts w:ascii="Times New Roman" w:hAnsi="Times New Roman"/>
          <w:szCs w:val="22"/>
          <w:lang w:val="en-IE"/>
        </w:rPr>
        <w:t>The necessary supervisory support and guidance for the completion of a student thesis as part of the MA requirement. This involves the provision of assigned academics to deliver supervision on a Defence related subject. Academic supervision should be delivered on a 4:1 ratio where possible, that is, four students to one academic supervisor. Courses normally consist of 24 students which would require six academic supervisors. This may be subject to change. Academic supervisors are twinned and supported by military instructor supervisors. Students should be delivered methodological instruction and guidance drawing from a wide range of faculty approaches, including history and also the social sciences, the contract must make provision for adult learning methodology and approaches to facilitate student learning and progression. This includes Academic Reading and Writing; Academic Writing Conventions; Stages of Thesis development including Research Methodology; study skills; work-based learning and reflective practice. The Thesis process itself is delivered in a structured and phased manner with associated presentations, submissions and student supervisor meetings. Considerable time is afforded to submission feedback and guidance. Throughout the process students deliver seven separate submissions which require assessment and feedback. The devolution of responsibility for the delivery of this module, which continues throughout the duration of the entire course, will be as follows:</w:t>
      </w:r>
    </w:p>
    <w:p w14:paraId="51F2CC9C" w14:textId="77777777" w:rsidR="00060DC2" w:rsidRPr="002C5E3D" w:rsidRDefault="00060DC2" w:rsidP="004A24B6">
      <w:pPr>
        <w:spacing w:line="360" w:lineRule="auto"/>
        <w:ind w:left="1701" w:hanging="567"/>
        <w:jc w:val="both"/>
        <w:rPr>
          <w:rFonts w:ascii="Times New Roman" w:hAnsi="Times New Roman"/>
          <w:szCs w:val="22"/>
          <w:lang w:val="en-IE"/>
        </w:rPr>
      </w:pPr>
      <w:r w:rsidRPr="002C5E3D">
        <w:rPr>
          <w:rFonts w:ascii="Times New Roman" w:hAnsi="Times New Roman"/>
          <w:szCs w:val="22"/>
          <w:lang w:val="en-IE"/>
        </w:rPr>
        <w:t>-</w:t>
      </w:r>
      <w:r w:rsidRPr="002C5E3D">
        <w:rPr>
          <w:rFonts w:ascii="Times New Roman" w:hAnsi="Times New Roman"/>
          <w:szCs w:val="22"/>
          <w:lang w:val="en-IE"/>
        </w:rPr>
        <w:tab/>
        <w:t xml:space="preserve">Command and Staff School approx. 10% (approx. 10 hours). </w:t>
      </w:r>
    </w:p>
    <w:p w14:paraId="6AA059F5" w14:textId="77777777" w:rsidR="00060DC2" w:rsidRPr="002C5E3D" w:rsidRDefault="00060DC2" w:rsidP="004A24B6">
      <w:pPr>
        <w:spacing w:line="360" w:lineRule="auto"/>
        <w:ind w:left="1701" w:hanging="567"/>
        <w:jc w:val="both"/>
        <w:rPr>
          <w:rFonts w:ascii="Times New Roman" w:hAnsi="Times New Roman"/>
          <w:szCs w:val="22"/>
          <w:lang w:val="en-IE"/>
        </w:rPr>
      </w:pPr>
      <w:r w:rsidRPr="002C5E3D">
        <w:rPr>
          <w:rFonts w:ascii="Times New Roman" w:hAnsi="Times New Roman"/>
          <w:szCs w:val="22"/>
          <w:lang w:val="en-IE"/>
        </w:rPr>
        <w:t>-</w:t>
      </w:r>
      <w:r w:rsidRPr="002C5E3D">
        <w:rPr>
          <w:rFonts w:ascii="Times New Roman" w:hAnsi="Times New Roman"/>
          <w:szCs w:val="22"/>
          <w:lang w:val="en-IE"/>
        </w:rPr>
        <w:tab/>
        <w:t>Contractor approx. 90% (approx. 90 hours).</w:t>
      </w:r>
    </w:p>
    <w:p w14:paraId="24A7EB51" w14:textId="77777777" w:rsidR="00060DC2" w:rsidRDefault="00060DC2" w:rsidP="004A24B6">
      <w:pPr>
        <w:spacing w:line="360" w:lineRule="auto"/>
        <w:ind w:left="1134"/>
        <w:jc w:val="both"/>
        <w:rPr>
          <w:rFonts w:ascii="Times New Roman" w:hAnsi="Times New Roman"/>
          <w:szCs w:val="22"/>
          <w:lang w:val="en-IE"/>
        </w:rPr>
      </w:pPr>
      <w:r w:rsidRPr="002C5E3D">
        <w:rPr>
          <w:rFonts w:ascii="Times New Roman" w:hAnsi="Times New Roman"/>
          <w:szCs w:val="22"/>
          <w:lang w:val="en-IE"/>
        </w:rPr>
        <w:t>The Contractor will be responsible for the MA thesis assessment (</w:t>
      </w:r>
      <w:r>
        <w:rPr>
          <w:rFonts w:ascii="Times New Roman" w:hAnsi="Times New Roman"/>
          <w:szCs w:val="22"/>
          <w:lang w:val="en-IE"/>
        </w:rPr>
        <w:t>3</w:t>
      </w:r>
      <w:r w:rsidRPr="002C5E3D">
        <w:rPr>
          <w:rFonts w:ascii="Times New Roman" w:hAnsi="Times New Roman"/>
          <w:szCs w:val="22"/>
          <w:lang w:val="en-IE"/>
        </w:rPr>
        <w:t xml:space="preserve">00 of overall course marks of </w:t>
      </w:r>
      <w:r>
        <w:rPr>
          <w:rFonts w:ascii="Times New Roman" w:hAnsi="Times New Roman"/>
          <w:szCs w:val="22"/>
          <w:lang w:val="en-IE"/>
        </w:rPr>
        <w:t>10</w:t>
      </w:r>
      <w:r w:rsidRPr="002C5E3D">
        <w:rPr>
          <w:rFonts w:ascii="Times New Roman" w:hAnsi="Times New Roman"/>
          <w:szCs w:val="22"/>
          <w:lang w:val="en-IE"/>
        </w:rPr>
        <w:t>00). These contact hours do not include individual academic supervisor’s off-site correction and assessment of student submissions.</w:t>
      </w:r>
    </w:p>
    <w:p w14:paraId="58FB37B3" w14:textId="77777777" w:rsidR="00060DC2" w:rsidRPr="003D3892" w:rsidRDefault="00060DC2" w:rsidP="004A24B6">
      <w:pPr>
        <w:spacing w:line="360" w:lineRule="auto"/>
        <w:ind w:left="1134" w:hanging="567"/>
        <w:jc w:val="both"/>
        <w:rPr>
          <w:rFonts w:ascii="Times New Roman" w:hAnsi="Times New Roman"/>
          <w:szCs w:val="22"/>
          <w:lang w:val="en-IE"/>
        </w:rPr>
      </w:pPr>
      <w:r w:rsidRPr="003D3892">
        <w:rPr>
          <w:rFonts w:ascii="Times New Roman" w:hAnsi="Times New Roman"/>
          <w:szCs w:val="22"/>
          <w:lang w:val="en-IE"/>
        </w:rPr>
        <w:t>1.3.8</w:t>
      </w:r>
      <w:r>
        <w:rPr>
          <w:rFonts w:ascii="Times New Roman" w:hAnsi="Times New Roman"/>
          <w:szCs w:val="22"/>
          <w:lang w:val="en-IE"/>
        </w:rPr>
        <w:t xml:space="preserve"> </w:t>
      </w:r>
      <w:r w:rsidRPr="003D3892">
        <w:rPr>
          <w:rFonts w:ascii="Times New Roman" w:hAnsi="Times New Roman"/>
          <w:b/>
          <w:bCs/>
          <w:szCs w:val="22"/>
          <w:lang w:val="en-IE"/>
        </w:rPr>
        <w:t>Pre-Orientation Support to Students</w:t>
      </w:r>
      <w:r w:rsidRPr="003D3892">
        <w:rPr>
          <w:rFonts w:ascii="Times New Roman" w:hAnsi="Times New Roman"/>
          <w:szCs w:val="22"/>
          <w:lang w:val="en-IE"/>
        </w:rPr>
        <w:t xml:space="preserve">:  Provision of an assigned academic staff member to deliver academic support to the </w:t>
      </w:r>
      <w:r>
        <w:rPr>
          <w:rFonts w:ascii="Times New Roman" w:hAnsi="Times New Roman"/>
          <w:szCs w:val="22"/>
          <w:lang w:val="en-IE"/>
        </w:rPr>
        <w:t>Command &amp; Staff</w:t>
      </w:r>
      <w:r w:rsidRPr="003D3892">
        <w:rPr>
          <w:rFonts w:ascii="Times New Roman" w:hAnsi="Times New Roman"/>
          <w:szCs w:val="22"/>
          <w:lang w:val="en-IE"/>
        </w:rPr>
        <w:t xml:space="preserve"> School for two (2) Pre-Orientation days prior to the commencement of a</w:t>
      </w:r>
      <w:r>
        <w:rPr>
          <w:rFonts w:ascii="Times New Roman" w:hAnsi="Times New Roman"/>
          <w:szCs w:val="22"/>
          <w:lang w:val="en-IE"/>
        </w:rPr>
        <w:t xml:space="preserve"> J</w:t>
      </w:r>
      <w:r w:rsidRPr="003D3892">
        <w:rPr>
          <w:rFonts w:ascii="Times New Roman" w:hAnsi="Times New Roman"/>
          <w:szCs w:val="22"/>
          <w:lang w:val="en-IE"/>
        </w:rPr>
        <w:t xml:space="preserve">CSC. These Pre-Orientation Days are conducted on site in the Military College and include introductory lectures / research skills and academic partner orientation to students, with a particular focus on introducing academic supports available from the contractor on site and on-line as well as a focus on the academic requirements of the </w:t>
      </w:r>
      <w:r>
        <w:rPr>
          <w:rFonts w:ascii="Times New Roman" w:hAnsi="Times New Roman"/>
          <w:szCs w:val="22"/>
          <w:lang w:val="en-IE"/>
        </w:rPr>
        <w:t>J</w:t>
      </w:r>
      <w:r w:rsidRPr="003D3892">
        <w:rPr>
          <w:rFonts w:ascii="Times New Roman" w:hAnsi="Times New Roman"/>
          <w:szCs w:val="22"/>
          <w:lang w:val="en-IE"/>
        </w:rPr>
        <w:t xml:space="preserve">CSC. The requirement for these days is linked to the iterations of </w:t>
      </w:r>
      <w:r w:rsidRPr="003D3892">
        <w:rPr>
          <w:rFonts w:ascii="Times New Roman" w:hAnsi="Times New Roman"/>
          <w:szCs w:val="22"/>
          <w:lang w:val="en-IE"/>
        </w:rPr>
        <w:lastRenderedPageBreak/>
        <w:t>courses conducted. Orientation Days may be conducted any point during the calendar year. The devolution of responsibility for this Orientation Day will be as follows:</w:t>
      </w:r>
    </w:p>
    <w:p w14:paraId="3AD0579F" w14:textId="31D3833E" w:rsidR="00060DC2" w:rsidRPr="003D3892" w:rsidRDefault="00060DC2" w:rsidP="004A24B6">
      <w:pPr>
        <w:tabs>
          <w:tab w:val="left" w:pos="1134"/>
        </w:tabs>
        <w:spacing w:line="360" w:lineRule="auto"/>
        <w:ind w:left="1134" w:hanging="567"/>
        <w:jc w:val="both"/>
        <w:rPr>
          <w:rFonts w:ascii="Times New Roman" w:hAnsi="Times New Roman"/>
          <w:szCs w:val="22"/>
          <w:lang w:val="en-IE"/>
        </w:rPr>
      </w:pPr>
      <w:r w:rsidRPr="003D3892">
        <w:rPr>
          <w:rFonts w:ascii="Times New Roman" w:hAnsi="Times New Roman"/>
          <w:szCs w:val="22"/>
          <w:lang w:val="en-IE"/>
        </w:rPr>
        <w:tab/>
      </w:r>
      <w:r w:rsidRPr="003D3892">
        <w:rPr>
          <w:rFonts w:ascii="Times New Roman" w:hAnsi="Times New Roman"/>
          <w:szCs w:val="22"/>
          <w:lang w:val="en-IE"/>
        </w:rPr>
        <w:tab/>
        <w:t xml:space="preserve">-     </w:t>
      </w:r>
      <w:r>
        <w:rPr>
          <w:rFonts w:ascii="Times New Roman" w:hAnsi="Times New Roman"/>
          <w:szCs w:val="22"/>
          <w:lang w:val="en-IE"/>
        </w:rPr>
        <w:t>Command &amp; Staff</w:t>
      </w:r>
      <w:r w:rsidRPr="003D3892">
        <w:rPr>
          <w:rFonts w:ascii="Times New Roman" w:hAnsi="Times New Roman"/>
          <w:szCs w:val="22"/>
          <w:lang w:val="en-IE"/>
        </w:rPr>
        <w:t xml:space="preserve"> School </w:t>
      </w:r>
      <w:r w:rsidR="0062779E" w:rsidRPr="003D3892">
        <w:rPr>
          <w:rFonts w:ascii="Times New Roman" w:hAnsi="Times New Roman"/>
          <w:szCs w:val="22"/>
          <w:lang w:val="en-IE"/>
        </w:rPr>
        <w:t xml:space="preserve">Staff </w:t>
      </w:r>
      <w:r w:rsidR="0062779E">
        <w:rPr>
          <w:rFonts w:ascii="Times New Roman" w:hAnsi="Times New Roman"/>
          <w:szCs w:val="22"/>
          <w:lang w:val="en-IE"/>
        </w:rPr>
        <w:t>73</w:t>
      </w:r>
      <w:r w:rsidRPr="003D3892">
        <w:rPr>
          <w:rFonts w:ascii="Times New Roman" w:hAnsi="Times New Roman"/>
          <w:szCs w:val="22"/>
          <w:lang w:val="en-IE"/>
        </w:rPr>
        <w:t xml:space="preserve"> % (approx. </w:t>
      </w:r>
      <w:r>
        <w:rPr>
          <w:rFonts w:ascii="Times New Roman" w:hAnsi="Times New Roman"/>
          <w:szCs w:val="22"/>
          <w:lang w:val="en-IE"/>
        </w:rPr>
        <w:t>55</w:t>
      </w:r>
      <w:r w:rsidRPr="003D3892">
        <w:rPr>
          <w:rFonts w:ascii="Times New Roman" w:hAnsi="Times New Roman"/>
          <w:szCs w:val="22"/>
          <w:lang w:val="en-IE"/>
        </w:rPr>
        <w:t xml:space="preserve"> hours). </w:t>
      </w:r>
    </w:p>
    <w:p w14:paraId="65BE45FA" w14:textId="77777777" w:rsidR="00060DC2" w:rsidRDefault="00060DC2" w:rsidP="004A24B6">
      <w:pPr>
        <w:tabs>
          <w:tab w:val="left" w:pos="1134"/>
        </w:tabs>
        <w:spacing w:line="360" w:lineRule="auto"/>
        <w:ind w:left="1134" w:hanging="567"/>
        <w:jc w:val="both"/>
        <w:rPr>
          <w:rFonts w:ascii="Times New Roman" w:hAnsi="Times New Roman"/>
          <w:szCs w:val="22"/>
          <w:lang w:val="en-IE"/>
        </w:rPr>
      </w:pPr>
      <w:r w:rsidRPr="003D3892">
        <w:rPr>
          <w:rFonts w:ascii="Times New Roman" w:hAnsi="Times New Roman"/>
          <w:szCs w:val="22"/>
          <w:lang w:val="en-IE"/>
        </w:rPr>
        <w:tab/>
      </w:r>
      <w:r w:rsidRPr="003D3892">
        <w:rPr>
          <w:rFonts w:ascii="Times New Roman" w:hAnsi="Times New Roman"/>
          <w:szCs w:val="22"/>
          <w:lang w:val="en-IE"/>
        </w:rPr>
        <w:tab/>
        <w:t xml:space="preserve">-     Contractor </w:t>
      </w:r>
      <w:r>
        <w:rPr>
          <w:rFonts w:ascii="Times New Roman" w:hAnsi="Times New Roman"/>
          <w:szCs w:val="22"/>
          <w:lang w:val="en-IE"/>
        </w:rPr>
        <w:t>27</w:t>
      </w:r>
      <w:r w:rsidRPr="003D3892">
        <w:rPr>
          <w:rFonts w:ascii="Times New Roman" w:hAnsi="Times New Roman"/>
          <w:szCs w:val="22"/>
          <w:lang w:val="en-IE"/>
        </w:rPr>
        <w:t xml:space="preserve">% (approx. </w:t>
      </w:r>
      <w:r>
        <w:rPr>
          <w:rFonts w:ascii="Times New Roman" w:hAnsi="Times New Roman"/>
          <w:szCs w:val="22"/>
          <w:lang w:val="en-IE"/>
        </w:rPr>
        <w:t>15</w:t>
      </w:r>
      <w:r w:rsidRPr="003D3892">
        <w:rPr>
          <w:rFonts w:ascii="Times New Roman" w:hAnsi="Times New Roman"/>
          <w:szCs w:val="22"/>
          <w:lang w:val="en-IE"/>
        </w:rPr>
        <w:t xml:space="preserve"> hours).</w:t>
      </w:r>
    </w:p>
    <w:p w14:paraId="4F8F7225" w14:textId="77777777" w:rsidR="00060DC2" w:rsidRPr="00E72C67" w:rsidRDefault="00060DC2" w:rsidP="004A24B6">
      <w:pPr>
        <w:pStyle w:val="ListParagraph"/>
        <w:numPr>
          <w:ilvl w:val="1"/>
          <w:numId w:val="30"/>
        </w:numPr>
        <w:spacing w:after="0" w:line="360" w:lineRule="auto"/>
        <w:ind w:left="567" w:hanging="567"/>
        <w:jc w:val="both"/>
        <w:rPr>
          <w:rFonts w:ascii="Times New Roman" w:hAnsi="Times New Roman"/>
          <w:color w:val="FF0000"/>
        </w:rPr>
      </w:pPr>
      <w:r w:rsidRPr="00E72C67">
        <w:rPr>
          <w:rFonts w:ascii="Times New Roman" w:hAnsi="Times New Roman"/>
          <w:b/>
          <w:szCs w:val="22"/>
          <w:lang w:val="en-IE"/>
        </w:rPr>
        <w:t xml:space="preserve">Key Desirable Features – Land Command and Staff Course </w:t>
      </w:r>
    </w:p>
    <w:p w14:paraId="4D1AC59D" w14:textId="77777777" w:rsidR="00060DC2" w:rsidRDefault="00060DC2" w:rsidP="00060DC2">
      <w:pPr>
        <w:spacing w:after="0" w:line="360" w:lineRule="auto"/>
        <w:ind w:left="792"/>
        <w:rPr>
          <w:rFonts w:ascii="Times New Roman" w:hAnsi="Times New Roman"/>
          <w:b/>
          <w:szCs w:val="22"/>
          <w:lang w:val="en-IE"/>
        </w:rPr>
      </w:pPr>
    </w:p>
    <w:p w14:paraId="171BFF84" w14:textId="77777777" w:rsidR="00060DC2" w:rsidRPr="003B753A" w:rsidRDefault="00060DC2" w:rsidP="0062779E">
      <w:pPr>
        <w:numPr>
          <w:ilvl w:val="2"/>
          <w:numId w:val="30"/>
        </w:numPr>
        <w:spacing w:after="0" w:line="360" w:lineRule="auto"/>
        <w:ind w:left="1134" w:hanging="567"/>
        <w:jc w:val="both"/>
        <w:rPr>
          <w:rFonts w:ascii="Times New Roman" w:hAnsi="Times New Roman"/>
          <w:szCs w:val="22"/>
          <w:lang w:val="en-IE"/>
        </w:rPr>
      </w:pPr>
      <w:r w:rsidRPr="00DF51FA">
        <w:rPr>
          <w:rFonts w:ascii="Times New Roman" w:hAnsi="Times New Roman"/>
          <w:szCs w:val="22"/>
        </w:rPr>
        <w:t xml:space="preserve">Accreditation for a </w:t>
      </w:r>
      <w:r>
        <w:rPr>
          <w:rFonts w:ascii="Times New Roman" w:hAnsi="Times New Roman"/>
          <w:szCs w:val="22"/>
        </w:rPr>
        <w:t>Postgraduate</w:t>
      </w:r>
      <w:r w:rsidRPr="00DF51FA">
        <w:rPr>
          <w:rFonts w:ascii="Times New Roman" w:hAnsi="Times New Roman"/>
          <w:szCs w:val="22"/>
        </w:rPr>
        <w:t xml:space="preserve"> Diploma (Level </w:t>
      </w:r>
      <w:r>
        <w:rPr>
          <w:rFonts w:ascii="Times New Roman" w:hAnsi="Times New Roman"/>
          <w:szCs w:val="22"/>
        </w:rPr>
        <w:t>9</w:t>
      </w:r>
      <w:r w:rsidRPr="00DF51FA">
        <w:rPr>
          <w:rFonts w:ascii="Times New Roman" w:hAnsi="Times New Roman"/>
          <w:szCs w:val="22"/>
        </w:rPr>
        <w:t>)</w:t>
      </w:r>
      <w:r>
        <w:rPr>
          <w:rFonts w:ascii="Times New Roman" w:hAnsi="Times New Roman"/>
          <w:szCs w:val="22"/>
        </w:rPr>
        <w:t xml:space="preserve"> Leadership, Management and Defence </w:t>
      </w:r>
      <w:r w:rsidRPr="00DF51FA">
        <w:rPr>
          <w:rFonts w:ascii="Times New Roman" w:hAnsi="Times New Roman"/>
          <w:szCs w:val="22"/>
        </w:rPr>
        <w:t xml:space="preserve">Studies. </w:t>
      </w:r>
    </w:p>
    <w:p w14:paraId="28261883" w14:textId="77777777" w:rsidR="00060DC2" w:rsidRPr="00DA21C2" w:rsidRDefault="00060DC2" w:rsidP="0062779E">
      <w:pPr>
        <w:numPr>
          <w:ilvl w:val="2"/>
          <w:numId w:val="30"/>
        </w:numPr>
        <w:spacing w:after="0" w:line="360" w:lineRule="auto"/>
        <w:ind w:left="1134" w:hanging="567"/>
        <w:jc w:val="both"/>
        <w:rPr>
          <w:rFonts w:ascii="Times New Roman" w:hAnsi="Times New Roman"/>
          <w:szCs w:val="22"/>
          <w:lang w:val="en-IE"/>
        </w:rPr>
      </w:pPr>
      <w:r w:rsidRPr="00DA21C2">
        <w:rPr>
          <w:rFonts w:ascii="Times New Roman" w:hAnsi="Times New Roman"/>
          <w:szCs w:val="22"/>
          <w:lang w:val="en-IE"/>
        </w:rPr>
        <w:t>Assignment of</w:t>
      </w:r>
      <w:r w:rsidRPr="00DA21C2">
        <w:rPr>
          <w:rFonts w:ascii="Times New Roman" w:hAnsi="Times New Roman"/>
          <w:szCs w:val="22"/>
        </w:rPr>
        <w:t xml:space="preserve"> dedicated contractor academic staff (minimum of one, maximum of two) employed in location at the OTW in the DFTC.  This co-location may be conducted via a part-time and/or full-time basis and the contractor should outline the mechanism they will use to deliver this requirement. </w:t>
      </w:r>
    </w:p>
    <w:p w14:paraId="58871DD9" w14:textId="77777777" w:rsidR="00060DC2" w:rsidRPr="00DA21C2" w:rsidRDefault="00060DC2" w:rsidP="00060DC2">
      <w:pPr>
        <w:spacing w:after="0" w:line="360" w:lineRule="auto"/>
        <w:ind w:left="1224"/>
        <w:rPr>
          <w:rFonts w:ascii="Times New Roman" w:hAnsi="Times New Roman"/>
          <w:szCs w:val="22"/>
          <w:lang w:val="en-IE"/>
        </w:rPr>
      </w:pPr>
    </w:p>
    <w:p w14:paraId="5290F9E1" w14:textId="77777777" w:rsidR="00060DC2" w:rsidRPr="00DA21C2" w:rsidRDefault="00060DC2" w:rsidP="000E39CD">
      <w:pPr>
        <w:numPr>
          <w:ilvl w:val="2"/>
          <w:numId w:val="30"/>
        </w:numPr>
        <w:spacing w:after="0" w:line="360" w:lineRule="auto"/>
        <w:ind w:left="1134" w:hanging="567"/>
        <w:jc w:val="both"/>
        <w:rPr>
          <w:rFonts w:ascii="Times New Roman" w:hAnsi="Times New Roman"/>
          <w:b/>
          <w:szCs w:val="22"/>
          <w:lang w:val="en-IE"/>
        </w:rPr>
      </w:pPr>
      <w:r w:rsidRPr="00DA21C2">
        <w:rPr>
          <w:rFonts w:ascii="Times New Roman" w:hAnsi="Times New Roman"/>
          <w:b/>
          <w:bCs/>
          <w:szCs w:val="22"/>
          <w:u w:val="single"/>
          <w:lang w:val="en-IE"/>
        </w:rPr>
        <w:t xml:space="preserve">LCSC </w:t>
      </w:r>
      <w:r>
        <w:rPr>
          <w:rFonts w:ascii="Times New Roman" w:hAnsi="Times New Roman"/>
          <w:b/>
          <w:bCs/>
          <w:szCs w:val="22"/>
          <w:u w:val="single"/>
          <w:lang w:val="en-IE"/>
        </w:rPr>
        <w:t>Table</w:t>
      </w:r>
      <w:r w:rsidRPr="00DA21C2">
        <w:rPr>
          <w:rFonts w:ascii="Times New Roman" w:hAnsi="Times New Roman"/>
          <w:b/>
          <w:bCs/>
          <w:szCs w:val="22"/>
          <w:u w:val="single"/>
          <w:lang w:val="en-IE"/>
        </w:rPr>
        <w:t xml:space="preserve"> 1 - Military Decision-Making Process</w:t>
      </w:r>
      <w:r w:rsidRPr="00DA21C2">
        <w:rPr>
          <w:rFonts w:ascii="Times New Roman" w:hAnsi="Times New Roman"/>
          <w:b/>
          <w:bCs/>
          <w:szCs w:val="22"/>
          <w:lang w:val="en-IE"/>
        </w:rPr>
        <w:t>.</w:t>
      </w:r>
      <w:r w:rsidRPr="00DA21C2">
        <w:rPr>
          <w:rFonts w:ascii="Times New Roman" w:hAnsi="Times New Roman"/>
          <w:b/>
          <w:szCs w:val="22"/>
          <w:lang w:val="en-IE"/>
        </w:rPr>
        <w:t xml:space="preserve"> </w:t>
      </w:r>
      <w:r w:rsidRPr="00DA21C2">
        <w:rPr>
          <w:rFonts w:ascii="Times New Roman" w:hAnsi="Times New Roman"/>
          <w:szCs w:val="22"/>
        </w:rPr>
        <w:t>The devolution of responsibility for this module will be as follows:</w:t>
      </w:r>
    </w:p>
    <w:p w14:paraId="06CEF25B" w14:textId="77777777" w:rsidR="00060DC2" w:rsidRPr="00DA21C2" w:rsidRDefault="00060DC2" w:rsidP="000E39CD">
      <w:pPr>
        <w:spacing w:line="360" w:lineRule="auto"/>
        <w:ind w:left="1134" w:hanging="567"/>
        <w:jc w:val="both"/>
        <w:rPr>
          <w:rFonts w:ascii="Times New Roman" w:hAnsi="Times New Roman"/>
          <w:szCs w:val="22"/>
          <w:lang w:val="en-IE"/>
        </w:rPr>
      </w:pPr>
      <w:r w:rsidRPr="00DA21C2">
        <w:rPr>
          <w:rFonts w:ascii="Times New Roman" w:hAnsi="Times New Roman"/>
          <w:szCs w:val="22"/>
          <w:lang w:val="en-IE"/>
        </w:rPr>
        <w:tab/>
      </w:r>
      <w:r w:rsidRPr="00DA21C2">
        <w:rPr>
          <w:rFonts w:ascii="Times New Roman" w:hAnsi="Times New Roman"/>
          <w:szCs w:val="22"/>
          <w:lang w:val="en-IE"/>
        </w:rPr>
        <w:tab/>
        <w:t xml:space="preserve">-    OTW Staff </w:t>
      </w:r>
      <w:r w:rsidRPr="00DA21C2">
        <w:rPr>
          <w:rFonts w:ascii="Times New Roman" w:hAnsi="Times New Roman"/>
          <w:szCs w:val="22"/>
        </w:rPr>
        <w:t xml:space="preserve">100% (approx. 146 hours). </w:t>
      </w:r>
    </w:p>
    <w:p w14:paraId="4C34433B" w14:textId="77777777" w:rsidR="00060DC2" w:rsidRPr="00DA21C2" w:rsidRDefault="00060DC2" w:rsidP="000E39CD">
      <w:pPr>
        <w:spacing w:after="0" w:line="360" w:lineRule="auto"/>
        <w:ind w:left="1134"/>
        <w:jc w:val="both"/>
        <w:rPr>
          <w:rFonts w:ascii="Times New Roman" w:hAnsi="Times New Roman"/>
          <w:szCs w:val="22"/>
          <w:lang w:val="en-IE"/>
        </w:rPr>
      </w:pPr>
      <w:r w:rsidRPr="00DA21C2">
        <w:rPr>
          <w:rFonts w:ascii="Times New Roman" w:hAnsi="Times New Roman"/>
          <w:szCs w:val="22"/>
          <w:lang w:val="en-IE"/>
        </w:rPr>
        <w:t>The Infantry School will be responsible for assessment through Ongoing Evaluation during Command Post Exercises (CPX) and class-room based practical work.</w:t>
      </w:r>
    </w:p>
    <w:p w14:paraId="0C0414CA" w14:textId="77777777" w:rsidR="00060DC2" w:rsidRPr="00DA21C2" w:rsidRDefault="00060DC2" w:rsidP="00060DC2">
      <w:pPr>
        <w:spacing w:after="0" w:line="360" w:lineRule="auto"/>
        <w:ind w:left="1276"/>
        <w:rPr>
          <w:rFonts w:ascii="Times New Roman" w:hAnsi="Times New Roman"/>
          <w:szCs w:val="22"/>
          <w:lang w:val="en-IE"/>
        </w:rPr>
      </w:pPr>
    </w:p>
    <w:p w14:paraId="3943CD94" w14:textId="18753F8F" w:rsidR="00060DC2" w:rsidRPr="000E39CD" w:rsidRDefault="00060DC2" w:rsidP="000E39CD">
      <w:pPr>
        <w:numPr>
          <w:ilvl w:val="2"/>
          <w:numId w:val="30"/>
        </w:numPr>
        <w:spacing w:after="0" w:line="360" w:lineRule="auto"/>
        <w:ind w:left="1134" w:hanging="567"/>
        <w:jc w:val="both"/>
        <w:rPr>
          <w:rFonts w:ascii="Times New Roman" w:hAnsi="Times New Roman"/>
          <w:b/>
          <w:szCs w:val="22"/>
          <w:lang w:val="en-IE"/>
        </w:rPr>
      </w:pPr>
      <w:r w:rsidRPr="000E39CD">
        <w:rPr>
          <w:rFonts w:ascii="Times New Roman" w:hAnsi="Times New Roman"/>
          <w:szCs w:val="22"/>
          <w:lang w:val="en-IE"/>
        </w:rPr>
        <w:t xml:space="preserve"> </w:t>
      </w:r>
      <w:r w:rsidRPr="000E39CD">
        <w:rPr>
          <w:rFonts w:ascii="Times New Roman" w:hAnsi="Times New Roman"/>
          <w:b/>
          <w:szCs w:val="22"/>
          <w:u w:val="single"/>
          <w:lang w:val="en-IE"/>
        </w:rPr>
        <w:t xml:space="preserve">LCSC </w:t>
      </w:r>
      <w:r w:rsidR="000E39CD" w:rsidRPr="000E39CD">
        <w:rPr>
          <w:rFonts w:ascii="Times New Roman" w:hAnsi="Times New Roman"/>
          <w:b/>
          <w:szCs w:val="22"/>
          <w:u w:val="single"/>
          <w:lang w:val="en-IE"/>
        </w:rPr>
        <w:t>Table 2</w:t>
      </w:r>
      <w:r w:rsidRPr="000E39CD">
        <w:rPr>
          <w:rFonts w:ascii="Times New Roman" w:hAnsi="Times New Roman"/>
          <w:b/>
          <w:szCs w:val="22"/>
          <w:u w:val="single"/>
          <w:lang w:val="en-IE"/>
        </w:rPr>
        <w:t xml:space="preserve"> - Land Component Studies.</w:t>
      </w:r>
      <w:r w:rsidRPr="000E39CD">
        <w:rPr>
          <w:rFonts w:ascii="Times New Roman" w:hAnsi="Times New Roman"/>
          <w:b/>
          <w:szCs w:val="22"/>
          <w:lang w:val="en-IE"/>
        </w:rPr>
        <w:t xml:space="preserve"> </w:t>
      </w:r>
      <w:r w:rsidRPr="000E39CD">
        <w:rPr>
          <w:rFonts w:ascii="Times New Roman" w:hAnsi="Times New Roman"/>
          <w:szCs w:val="22"/>
        </w:rPr>
        <w:t xml:space="preserve">The provision of Academic experts on Land Component Studies relating to Strategy, the </w:t>
      </w:r>
      <w:proofErr w:type="spellStart"/>
      <w:r w:rsidRPr="000E39CD">
        <w:rPr>
          <w:rFonts w:ascii="Times New Roman" w:hAnsi="Times New Roman"/>
          <w:szCs w:val="22"/>
        </w:rPr>
        <w:t>Maneuvererist</w:t>
      </w:r>
      <w:proofErr w:type="spellEnd"/>
      <w:r w:rsidRPr="000E39CD">
        <w:rPr>
          <w:rFonts w:ascii="Times New Roman" w:hAnsi="Times New Roman"/>
          <w:szCs w:val="22"/>
        </w:rPr>
        <w:t xml:space="preserve"> Approach, Principles of War and the Conceptual Framework for Military Operations, as well as Air and Maritime Power and Warfare. To include an agreement on assessment formats and accreditation for Military General Terrain Examinations (GTE). The devolution of responsibility for this module will be as follows:</w:t>
      </w:r>
    </w:p>
    <w:p w14:paraId="793266D3" w14:textId="77777777" w:rsidR="00060DC2" w:rsidRPr="00DA21C2" w:rsidRDefault="00060DC2" w:rsidP="000E39CD">
      <w:pPr>
        <w:spacing w:line="360" w:lineRule="auto"/>
        <w:ind w:left="1134" w:hanging="567"/>
        <w:jc w:val="both"/>
        <w:rPr>
          <w:rFonts w:ascii="Times New Roman" w:hAnsi="Times New Roman"/>
          <w:szCs w:val="22"/>
          <w:lang w:val="en-IE"/>
        </w:rPr>
      </w:pPr>
      <w:r w:rsidRPr="00DA21C2">
        <w:rPr>
          <w:rFonts w:ascii="Times New Roman" w:hAnsi="Times New Roman"/>
          <w:szCs w:val="22"/>
          <w:lang w:val="en-IE"/>
        </w:rPr>
        <w:tab/>
      </w:r>
      <w:r w:rsidRPr="00DA21C2">
        <w:rPr>
          <w:rFonts w:ascii="Times New Roman" w:hAnsi="Times New Roman"/>
          <w:szCs w:val="22"/>
          <w:lang w:val="en-IE"/>
        </w:rPr>
        <w:tab/>
        <w:t>-    OTW</w:t>
      </w:r>
      <w:r w:rsidRPr="00DA21C2">
        <w:rPr>
          <w:rFonts w:ascii="Times New Roman" w:hAnsi="Times New Roman"/>
          <w:szCs w:val="22"/>
        </w:rPr>
        <w:t xml:space="preserve"> Staff 83% (approx. 115 hours). </w:t>
      </w:r>
    </w:p>
    <w:p w14:paraId="1D9FB879" w14:textId="77777777" w:rsidR="00060DC2" w:rsidRPr="00DA21C2" w:rsidRDefault="00060DC2" w:rsidP="000E39CD">
      <w:pPr>
        <w:spacing w:line="360" w:lineRule="auto"/>
        <w:ind w:left="1134" w:hanging="567"/>
        <w:jc w:val="both"/>
      </w:pPr>
      <w:r w:rsidRPr="00DA21C2">
        <w:rPr>
          <w:rFonts w:ascii="Times New Roman" w:hAnsi="Times New Roman"/>
          <w:szCs w:val="22"/>
          <w:lang w:val="en-IE"/>
        </w:rPr>
        <w:tab/>
      </w:r>
      <w:r w:rsidRPr="00DA21C2">
        <w:rPr>
          <w:rFonts w:ascii="Times New Roman" w:hAnsi="Times New Roman"/>
          <w:szCs w:val="22"/>
          <w:lang w:val="en-IE"/>
        </w:rPr>
        <w:tab/>
        <w:t xml:space="preserve">-    </w:t>
      </w:r>
      <w:r w:rsidRPr="00DA21C2">
        <w:rPr>
          <w:rFonts w:ascii="Times New Roman" w:hAnsi="Times New Roman"/>
          <w:szCs w:val="22"/>
        </w:rPr>
        <w:t>Contractor 7% (approx. 8 hours). Not including assessment hours.</w:t>
      </w:r>
    </w:p>
    <w:p w14:paraId="1374AB56" w14:textId="77777777" w:rsidR="00060DC2" w:rsidRPr="00DA21C2" w:rsidRDefault="00060DC2" w:rsidP="000E39CD">
      <w:pPr>
        <w:spacing w:after="0" w:line="360" w:lineRule="auto"/>
        <w:ind w:left="1134"/>
        <w:jc w:val="both"/>
        <w:rPr>
          <w:rFonts w:ascii="Times New Roman" w:hAnsi="Times New Roman"/>
          <w:szCs w:val="22"/>
          <w:lang w:val="en-IE"/>
        </w:rPr>
      </w:pPr>
      <w:r w:rsidRPr="00DA21C2">
        <w:rPr>
          <w:rFonts w:ascii="Times New Roman" w:hAnsi="Times New Roman"/>
          <w:szCs w:val="22"/>
          <w:lang w:val="en-IE"/>
        </w:rPr>
        <w:t>The Infantry School will be responsible for assessment by GTE (2,500 / 2,800 module marks)</w:t>
      </w:r>
      <w:r w:rsidRPr="00DA21C2">
        <w:rPr>
          <w:rFonts w:ascii="Times New Roman" w:hAnsi="Times New Roman"/>
          <w:szCs w:val="22"/>
        </w:rPr>
        <w:t>.</w:t>
      </w:r>
      <w:r w:rsidRPr="00DA21C2">
        <w:rPr>
          <w:rFonts w:ascii="Times New Roman" w:hAnsi="Times New Roman"/>
          <w:szCs w:val="22"/>
          <w:lang w:val="en-IE"/>
        </w:rPr>
        <w:t xml:space="preserve"> The Contractor will be responsible for the conduct, assessment and correction by Written Exam (300/ 2,800 module marks) in close cooperation with the DF Instructors of the Officer Training Wing (OTW). (Not in 7% Contractor hours).</w:t>
      </w:r>
    </w:p>
    <w:p w14:paraId="7DDDD09D" w14:textId="77777777" w:rsidR="00060DC2" w:rsidRPr="00DA21C2" w:rsidRDefault="00060DC2" w:rsidP="00060DC2">
      <w:pPr>
        <w:spacing w:after="0" w:line="360" w:lineRule="auto"/>
        <w:ind w:left="1224"/>
        <w:jc w:val="both"/>
        <w:rPr>
          <w:rFonts w:ascii="Times New Roman" w:hAnsi="Times New Roman"/>
          <w:b/>
          <w:szCs w:val="22"/>
          <w:lang w:val="en-IE"/>
        </w:rPr>
      </w:pPr>
    </w:p>
    <w:p w14:paraId="41991716" w14:textId="776227FC" w:rsidR="00060DC2" w:rsidRPr="00DA21C2" w:rsidRDefault="00060DC2" w:rsidP="000E39CD">
      <w:pPr>
        <w:numPr>
          <w:ilvl w:val="2"/>
          <w:numId w:val="30"/>
        </w:numPr>
        <w:spacing w:after="0" w:line="360" w:lineRule="auto"/>
        <w:ind w:left="1134" w:hanging="567"/>
        <w:jc w:val="both"/>
        <w:rPr>
          <w:rFonts w:ascii="Times New Roman" w:hAnsi="Times New Roman"/>
          <w:b/>
          <w:szCs w:val="22"/>
          <w:lang w:val="en-IE"/>
        </w:rPr>
      </w:pPr>
      <w:r w:rsidRPr="00DA21C2">
        <w:rPr>
          <w:rFonts w:ascii="Times New Roman" w:hAnsi="Times New Roman"/>
          <w:b/>
          <w:szCs w:val="22"/>
          <w:u w:val="single"/>
          <w:lang w:val="en-IE"/>
        </w:rPr>
        <w:t xml:space="preserve">LCSC </w:t>
      </w:r>
      <w:r>
        <w:rPr>
          <w:rFonts w:ascii="Times New Roman" w:hAnsi="Times New Roman"/>
          <w:b/>
          <w:szCs w:val="22"/>
          <w:u w:val="single"/>
          <w:lang w:val="en-IE"/>
        </w:rPr>
        <w:t>Table 3</w:t>
      </w:r>
      <w:r w:rsidRPr="00DA21C2">
        <w:rPr>
          <w:rFonts w:ascii="Times New Roman" w:hAnsi="Times New Roman"/>
          <w:b/>
          <w:szCs w:val="22"/>
          <w:u w:val="single"/>
          <w:lang w:val="en-IE"/>
        </w:rPr>
        <w:t xml:space="preserve"> - Crisis Management Operations.</w:t>
      </w:r>
      <w:r w:rsidRPr="00DA21C2">
        <w:rPr>
          <w:rFonts w:ascii="Times New Roman" w:hAnsi="Times New Roman"/>
          <w:b/>
          <w:szCs w:val="22"/>
          <w:lang w:val="en-IE"/>
        </w:rPr>
        <w:t xml:space="preserve"> </w:t>
      </w:r>
      <w:r w:rsidRPr="00DA21C2">
        <w:rPr>
          <w:rFonts w:ascii="Times New Roman" w:hAnsi="Times New Roman"/>
          <w:szCs w:val="22"/>
        </w:rPr>
        <w:t>The provision of lectures, seminars and syndicate room discussions on International/Regional Organisations, Peace Support Operations (UN), European Security (NATO &amp; EU), Civil-Military Cooperation, Legal Considerations in Crisis management Operations as well as Insurgency, Counter-</w:t>
      </w:r>
      <w:r w:rsidRPr="00DA21C2">
        <w:rPr>
          <w:rFonts w:ascii="Times New Roman" w:hAnsi="Times New Roman"/>
          <w:szCs w:val="22"/>
        </w:rPr>
        <w:lastRenderedPageBreak/>
        <w:t xml:space="preserve">insurgency and Terrorism. Academic input in the creation and assistance with the delivery of SRDs is valued. Where a contractor does not have the required </w:t>
      </w:r>
      <w:r w:rsidR="0028476C" w:rsidRPr="00DA21C2">
        <w:rPr>
          <w:rFonts w:ascii="Times New Roman" w:hAnsi="Times New Roman"/>
          <w:szCs w:val="22"/>
        </w:rPr>
        <w:t>expertise,</w:t>
      </w:r>
      <w:r w:rsidRPr="00DA21C2">
        <w:rPr>
          <w:rFonts w:ascii="Times New Roman" w:hAnsi="Times New Roman"/>
          <w:szCs w:val="22"/>
        </w:rPr>
        <w:t xml:space="preserve"> they may bring in SMEs from alternative institutions in consultation and agreement with the Infantry School staff.</w:t>
      </w:r>
    </w:p>
    <w:p w14:paraId="2917912B" w14:textId="77777777" w:rsidR="00060DC2" w:rsidRPr="00DA21C2" w:rsidRDefault="00060DC2" w:rsidP="00060DC2">
      <w:pPr>
        <w:spacing w:after="0" w:line="360" w:lineRule="auto"/>
        <w:ind w:left="1224"/>
        <w:jc w:val="both"/>
        <w:rPr>
          <w:rFonts w:ascii="Times New Roman" w:hAnsi="Times New Roman"/>
          <w:b/>
          <w:szCs w:val="22"/>
          <w:lang w:val="en-IE"/>
        </w:rPr>
      </w:pPr>
    </w:p>
    <w:p w14:paraId="0828E0DD" w14:textId="77777777" w:rsidR="00060DC2" w:rsidRPr="00DA21C2" w:rsidRDefault="00060DC2" w:rsidP="000E39CD">
      <w:pPr>
        <w:spacing w:after="0" w:line="360" w:lineRule="auto"/>
        <w:ind w:left="1134"/>
        <w:jc w:val="both"/>
        <w:rPr>
          <w:rFonts w:ascii="Times New Roman" w:hAnsi="Times New Roman"/>
          <w:szCs w:val="22"/>
        </w:rPr>
      </w:pPr>
      <w:r w:rsidRPr="00DA21C2">
        <w:rPr>
          <w:rFonts w:ascii="Times New Roman" w:hAnsi="Times New Roman"/>
          <w:szCs w:val="22"/>
        </w:rPr>
        <w:t>The devolution of responsibility for this module will be as follows:</w:t>
      </w:r>
    </w:p>
    <w:p w14:paraId="23472147" w14:textId="77777777" w:rsidR="00060DC2" w:rsidRPr="00DA21C2" w:rsidRDefault="00060DC2" w:rsidP="000E39CD">
      <w:pPr>
        <w:spacing w:after="0" w:line="360" w:lineRule="auto"/>
        <w:ind w:left="1701" w:hanging="567"/>
        <w:jc w:val="both"/>
        <w:rPr>
          <w:rFonts w:ascii="Times New Roman" w:hAnsi="Times New Roman"/>
          <w:b/>
          <w:szCs w:val="22"/>
          <w:lang w:val="en-IE"/>
        </w:rPr>
      </w:pPr>
    </w:p>
    <w:p w14:paraId="7AD473F6" w14:textId="5F2569AD" w:rsidR="00060DC2" w:rsidRPr="00DA21C2" w:rsidRDefault="00060DC2" w:rsidP="000E39CD">
      <w:pPr>
        <w:spacing w:line="360" w:lineRule="auto"/>
        <w:ind w:left="1701" w:hanging="567"/>
        <w:jc w:val="both"/>
        <w:rPr>
          <w:rFonts w:ascii="Times New Roman" w:hAnsi="Times New Roman"/>
          <w:szCs w:val="22"/>
          <w:lang w:val="en-IE"/>
        </w:rPr>
      </w:pPr>
      <w:r w:rsidRPr="00DA21C2">
        <w:rPr>
          <w:rFonts w:ascii="Times New Roman" w:hAnsi="Times New Roman"/>
          <w:szCs w:val="22"/>
          <w:lang w:val="en-IE"/>
        </w:rPr>
        <w:t xml:space="preserve">-     </w:t>
      </w:r>
      <w:r w:rsidR="0028476C" w:rsidRPr="00DA21C2">
        <w:rPr>
          <w:rFonts w:ascii="Times New Roman" w:hAnsi="Times New Roman"/>
          <w:szCs w:val="22"/>
          <w:lang w:val="en-IE"/>
        </w:rPr>
        <w:t>OTW Staff</w:t>
      </w:r>
      <w:r w:rsidRPr="00DA21C2">
        <w:rPr>
          <w:rFonts w:ascii="Times New Roman" w:hAnsi="Times New Roman"/>
          <w:szCs w:val="22"/>
        </w:rPr>
        <w:t xml:space="preserve"> 70% (approx.  27 hours). </w:t>
      </w:r>
    </w:p>
    <w:p w14:paraId="43719609" w14:textId="77777777" w:rsidR="00060DC2" w:rsidRPr="00DA21C2" w:rsidRDefault="00060DC2" w:rsidP="000E39CD">
      <w:pPr>
        <w:spacing w:line="360" w:lineRule="auto"/>
        <w:ind w:left="1701" w:hanging="567"/>
        <w:jc w:val="both"/>
        <w:rPr>
          <w:rFonts w:ascii="Times New Roman" w:hAnsi="Times New Roman"/>
          <w:szCs w:val="22"/>
          <w:lang w:val="en-IE"/>
        </w:rPr>
      </w:pPr>
      <w:r w:rsidRPr="00DA21C2">
        <w:rPr>
          <w:rFonts w:ascii="Times New Roman" w:hAnsi="Times New Roman"/>
          <w:szCs w:val="22"/>
          <w:lang w:val="en-IE"/>
        </w:rPr>
        <w:t xml:space="preserve">-     </w:t>
      </w:r>
      <w:r w:rsidRPr="00DA21C2">
        <w:rPr>
          <w:rFonts w:ascii="Times New Roman" w:hAnsi="Times New Roman"/>
          <w:szCs w:val="22"/>
        </w:rPr>
        <w:t>Contractor 30% (approx. 12 hours).</w:t>
      </w:r>
      <w:r w:rsidRPr="00DA21C2">
        <w:rPr>
          <w:rFonts w:ascii="Times New Roman" w:hAnsi="Times New Roman"/>
          <w:szCs w:val="22"/>
          <w:lang w:val="en-IE"/>
        </w:rPr>
        <w:t xml:space="preserve"> </w:t>
      </w:r>
    </w:p>
    <w:p w14:paraId="77959FDF" w14:textId="77777777" w:rsidR="00060DC2" w:rsidRDefault="00060DC2" w:rsidP="000E39CD">
      <w:pPr>
        <w:tabs>
          <w:tab w:val="left" w:pos="1560"/>
          <w:tab w:val="left" w:pos="1701"/>
        </w:tabs>
        <w:spacing w:line="360" w:lineRule="auto"/>
        <w:ind w:left="1134"/>
        <w:jc w:val="both"/>
        <w:rPr>
          <w:rFonts w:ascii="Times New Roman" w:hAnsi="Times New Roman"/>
          <w:szCs w:val="22"/>
          <w:lang w:val="en-IE"/>
        </w:rPr>
      </w:pPr>
      <w:r w:rsidRPr="00DA21C2">
        <w:rPr>
          <w:rFonts w:ascii="Times New Roman" w:hAnsi="Times New Roman"/>
          <w:szCs w:val="22"/>
          <w:lang w:val="en-IE"/>
        </w:rPr>
        <w:t xml:space="preserve">The Infantry School will be responsible for assessment by General Terrain Examination (500/800 module marks). </w:t>
      </w:r>
      <w:r w:rsidRPr="00DA21C2">
        <w:rPr>
          <w:rFonts w:ascii="Times New Roman" w:hAnsi="Times New Roman"/>
          <w:szCs w:val="22"/>
        </w:rPr>
        <w:t xml:space="preserve">The Contractor will be solely </w:t>
      </w:r>
      <w:r w:rsidRPr="00DA21C2">
        <w:rPr>
          <w:rFonts w:ascii="Times New Roman" w:hAnsi="Times New Roman"/>
          <w:szCs w:val="22"/>
          <w:lang w:val="en-IE"/>
        </w:rPr>
        <w:t>responsible for assessment by essay (300/800 module marks). (Not in 30% Contractor hours).</w:t>
      </w:r>
    </w:p>
    <w:p w14:paraId="34BE2C2B" w14:textId="77777777" w:rsidR="000E39CD" w:rsidRPr="00DA21C2" w:rsidRDefault="000E39CD" w:rsidP="000E39CD">
      <w:pPr>
        <w:tabs>
          <w:tab w:val="left" w:pos="1560"/>
          <w:tab w:val="left" w:pos="1701"/>
        </w:tabs>
        <w:spacing w:line="360" w:lineRule="auto"/>
        <w:jc w:val="both"/>
        <w:rPr>
          <w:rFonts w:ascii="Times New Roman" w:hAnsi="Times New Roman"/>
          <w:szCs w:val="22"/>
          <w:lang w:val="en-IE"/>
        </w:rPr>
      </w:pPr>
    </w:p>
    <w:p w14:paraId="42232E97" w14:textId="6A29CAD7" w:rsidR="00060DC2" w:rsidRPr="00DA21C2" w:rsidRDefault="00060DC2" w:rsidP="000E39CD">
      <w:pPr>
        <w:numPr>
          <w:ilvl w:val="2"/>
          <w:numId w:val="30"/>
        </w:numPr>
        <w:spacing w:after="0" w:line="360" w:lineRule="auto"/>
        <w:ind w:left="1134" w:hanging="567"/>
        <w:jc w:val="both"/>
        <w:rPr>
          <w:rFonts w:ascii="Times New Roman" w:hAnsi="Times New Roman"/>
          <w:szCs w:val="22"/>
          <w:lang w:val="en-IE"/>
        </w:rPr>
      </w:pPr>
      <w:r w:rsidRPr="00DA21C2">
        <w:rPr>
          <w:rFonts w:ascii="Times New Roman" w:hAnsi="Times New Roman"/>
          <w:b/>
          <w:bCs/>
          <w:szCs w:val="22"/>
          <w:u w:val="single"/>
        </w:rPr>
        <w:t xml:space="preserve">LCSC </w:t>
      </w:r>
      <w:r>
        <w:rPr>
          <w:rFonts w:ascii="Times New Roman" w:hAnsi="Times New Roman"/>
          <w:b/>
          <w:bCs/>
          <w:szCs w:val="22"/>
          <w:u w:val="single"/>
        </w:rPr>
        <w:t>Table 4</w:t>
      </w:r>
      <w:r w:rsidRPr="00DA21C2">
        <w:rPr>
          <w:rFonts w:ascii="Times New Roman" w:hAnsi="Times New Roman"/>
          <w:b/>
          <w:bCs/>
          <w:szCs w:val="22"/>
          <w:u w:val="single"/>
        </w:rPr>
        <w:t xml:space="preserve"> - The Campaign Analysis, Strategic Studies and Contemporary Security.</w:t>
      </w:r>
      <w:r w:rsidRPr="00DA21C2">
        <w:rPr>
          <w:rFonts w:ascii="Times New Roman" w:hAnsi="Times New Roman"/>
          <w:szCs w:val="22"/>
          <w:lang w:val="en-IE"/>
        </w:rPr>
        <w:t xml:space="preserve"> </w:t>
      </w:r>
      <w:r w:rsidRPr="00DA21C2">
        <w:rPr>
          <w:rFonts w:ascii="Times New Roman" w:hAnsi="Times New Roman"/>
          <w:szCs w:val="22"/>
        </w:rPr>
        <w:t xml:space="preserve">The provision of lectures, seminars and syndicate room discussions on contemporary Defence and Strategic Studies topics including International Relations, Core Concepts, Strategic Thought and contemporary strategic security concerns/issues. Where a contractor does not have the required </w:t>
      </w:r>
      <w:r w:rsidR="0028476C" w:rsidRPr="00DA21C2">
        <w:rPr>
          <w:rFonts w:ascii="Times New Roman" w:hAnsi="Times New Roman"/>
          <w:szCs w:val="22"/>
        </w:rPr>
        <w:t>expertise,</w:t>
      </w:r>
      <w:r w:rsidRPr="00DA21C2">
        <w:rPr>
          <w:rFonts w:ascii="Times New Roman" w:hAnsi="Times New Roman"/>
          <w:szCs w:val="22"/>
        </w:rPr>
        <w:t xml:space="preserve"> they may bring in SMEs from alternative institutions in consultation and agreement with the Infantry School staff.</w:t>
      </w:r>
      <w:r w:rsidRPr="00DA21C2">
        <w:rPr>
          <w:rFonts w:ascii="Times New Roman" w:hAnsi="Times New Roman"/>
          <w:b/>
          <w:szCs w:val="22"/>
          <w:lang w:val="en-IE"/>
        </w:rPr>
        <w:t xml:space="preserve">  </w:t>
      </w:r>
      <w:r w:rsidRPr="00DA21C2">
        <w:rPr>
          <w:rFonts w:ascii="Times New Roman" w:hAnsi="Times New Roman"/>
          <w:szCs w:val="22"/>
        </w:rPr>
        <w:t xml:space="preserve">The provision of Subject Matter Experts on Military History relating to the conduct </w:t>
      </w:r>
      <w:r w:rsidR="0028476C" w:rsidRPr="00DA21C2">
        <w:rPr>
          <w:rFonts w:ascii="Times New Roman" w:hAnsi="Times New Roman"/>
          <w:szCs w:val="22"/>
        </w:rPr>
        <w:t>of Operational</w:t>
      </w:r>
      <w:r w:rsidRPr="00DA21C2">
        <w:rPr>
          <w:rFonts w:ascii="Times New Roman" w:hAnsi="Times New Roman"/>
          <w:szCs w:val="22"/>
        </w:rPr>
        <w:t>/Tactical-level Campaign Analysis, as well as developments in Modern Warfare and Contemporary Joint Warfare.</w:t>
      </w:r>
      <w:r w:rsidRPr="00DA21C2">
        <w:rPr>
          <w:rFonts w:ascii="Times New Roman" w:hAnsi="Times New Roman"/>
          <w:szCs w:val="22"/>
          <w:lang w:val="en-IE"/>
        </w:rPr>
        <w:t xml:space="preserve"> </w:t>
      </w:r>
      <w:r w:rsidRPr="00DA21C2">
        <w:rPr>
          <w:rFonts w:ascii="Times New Roman" w:hAnsi="Times New Roman"/>
          <w:szCs w:val="22"/>
        </w:rPr>
        <w:t>The necessary supervisory support and guidance for the completion of a student essay as part of the assessment requirement. This involves the provision of assigned academics to deliver supervision on a Defence and Contemporary Security Studies related subject. This instruction and guidance should cover both aspects of the module – Defence and Contemporary Security Studies and Campaign Analysis and support students in their assessments in both presentations, essay and written examinations. The devolution of responsibility for this module will be as follows:</w:t>
      </w:r>
    </w:p>
    <w:p w14:paraId="5ABF2501" w14:textId="77777777" w:rsidR="00060DC2" w:rsidRPr="00DA21C2" w:rsidRDefault="00060DC2" w:rsidP="00060DC2">
      <w:pPr>
        <w:pStyle w:val="ListParagraph"/>
        <w:spacing w:after="0" w:line="360" w:lineRule="auto"/>
        <w:ind w:left="360"/>
        <w:jc w:val="both"/>
        <w:rPr>
          <w:rFonts w:ascii="Times New Roman" w:hAnsi="Times New Roman"/>
          <w:b/>
          <w:szCs w:val="22"/>
          <w:lang w:val="en-IE"/>
        </w:rPr>
      </w:pPr>
    </w:p>
    <w:p w14:paraId="71FB8282" w14:textId="22F4D974" w:rsidR="00060DC2" w:rsidRPr="00DA21C2" w:rsidRDefault="00060DC2" w:rsidP="00060DC2">
      <w:pPr>
        <w:pStyle w:val="ListParagraph"/>
        <w:spacing w:line="360" w:lineRule="auto"/>
        <w:ind w:left="360"/>
        <w:jc w:val="both"/>
        <w:rPr>
          <w:rFonts w:ascii="Times New Roman" w:hAnsi="Times New Roman"/>
          <w:szCs w:val="22"/>
          <w:lang w:val="en-IE"/>
        </w:rPr>
      </w:pPr>
      <w:r w:rsidRPr="00DA21C2">
        <w:rPr>
          <w:rFonts w:ascii="Times New Roman" w:hAnsi="Times New Roman"/>
          <w:szCs w:val="22"/>
          <w:lang w:val="en-IE"/>
        </w:rPr>
        <w:tab/>
      </w:r>
      <w:r w:rsidRPr="00DA21C2">
        <w:rPr>
          <w:rFonts w:ascii="Times New Roman" w:hAnsi="Times New Roman"/>
          <w:szCs w:val="22"/>
          <w:lang w:val="en-IE"/>
        </w:rPr>
        <w:tab/>
        <w:t xml:space="preserve">-     OTW </w:t>
      </w:r>
      <w:r w:rsidR="0028476C" w:rsidRPr="00DA21C2">
        <w:rPr>
          <w:rFonts w:ascii="Times New Roman" w:hAnsi="Times New Roman"/>
          <w:szCs w:val="22"/>
          <w:lang w:val="en-IE"/>
        </w:rPr>
        <w:t xml:space="preserve">Staff </w:t>
      </w:r>
      <w:r w:rsidR="0028476C" w:rsidRPr="00DA21C2">
        <w:rPr>
          <w:rFonts w:ascii="Times New Roman" w:hAnsi="Times New Roman"/>
          <w:szCs w:val="22"/>
        </w:rPr>
        <w:t>40</w:t>
      </w:r>
      <w:r w:rsidRPr="00DA21C2">
        <w:rPr>
          <w:rFonts w:ascii="Times New Roman" w:hAnsi="Times New Roman"/>
          <w:szCs w:val="22"/>
        </w:rPr>
        <w:t xml:space="preserve"> % (approx.  18 hours). </w:t>
      </w:r>
    </w:p>
    <w:p w14:paraId="58CAABB0" w14:textId="77777777" w:rsidR="00060DC2" w:rsidRPr="00DA21C2" w:rsidRDefault="00060DC2" w:rsidP="00060DC2">
      <w:pPr>
        <w:pStyle w:val="ListParagraph"/>
        <w:spacing w:line="360" w:lineRule="auto"/>
        <w:ind w:left="360"/>
        <w:jc w:val="both"/>
        <w:rPr>
          <w:rFonts w:ascii="Times New Roman" w:hAnsi="Times New Roman"/>
          <w:szCs w:val="22"/>
          <w:lang w:val="en-IE"/>
        </w:rPr>
      </w:pPr>
      <w:r w:rsidRPr="00DA21C2">
        <w:rPr>
          <w:rFonts w:ascii="Times New Roman" w:hAnsi="Times New Roman"/>
          <w:szCs w:val="22"/>
          <w:lang w:val="en-IE"/>
        </w:rPr>
        <w:tab/>
      </w:r>
      <w:r w:rsidRPr="00DA21C2">
        <w:rPr>
          <w:rFonts w:ascii="Times New Roman" w:hAnsi="Times New Roman"/>
          <w:szCs w:val="22"/>
          <w:lang w:val="en-IE"/>
        </w:rPr>
        <w:tab/>
        <w:t xml:space="preserve">-     </w:t>
      </w:r>
      <w:r w:rsidRPr="00DA21C2">
        <w:rPr>
          <w:rFonts w:ascii="Times New Roman" w:hAnsi="Times New Roman"/>
          <w:szCs w:val="22"/>
        </w:rPr>
        <w:t>Contractor 55% (approx. 23.85 hours). Not including assessment hours.</w:t>
      </w:r>
    </w:p>
    <w:p w14:paraId="72295F84" w14:textId="77777777" w:rsidR="00060DC2" w:rsidRPr="00DA21C2" w:rsidRDefault="00060DC2" w:rsidP="00060DC2">
      <w:pPr>
        <w:spacing w:after="0" w:line="360" w:lineRule="auto"/>
        <w:ind w:left="1224"/>
        <w:jc w:val="both"/>
        <w:rPr>
          <w:rFonts w:ascii="Times New Roman" w:hAnsi="Times New Roman"/>
          <w:szCs w:val="22"/>
          <w:lang w:val="en-IE"/>
        </w:rPr>
      </w:pPr>
    </w:p>
    <w:p w14:paraId="38425054" w14:textId="77777777" w:rsidR="00060DC2" w:rsidRPr="00DA21C2" w:rsidRDefault="00060DC2" w:rsidP="000E39CD">
      <w:pPr>
        <w:spacing w:after="0" w:line="360" w:lineRule="auto"/>
        <w:ind w:left="1134"/>
        <w:jc w:val="both"/>
        <w:rPr>
          <w:rFonts w:ascii="Times New Roman" w:hAnsi="Times New Roman"/>
          <w:szCs w:val="22"/>
          <w:lang w:val="en-IE"/>
        </w:rPr>
      </w:pPr>
      <w:r w:rsidRPr="00DA21C2">
        <w:rPr>
          <w:rFonts w:ascii="Times New Roman" w:hAnsi="Times New Roman"/>
          <w:szCs w:val="22"/>
          <w:lang w:val="en-IE"/>
        </w:rPr>
        <w:t>The Infantry School will be responsible for assessment of two (2) syndicate presentations totalling 700/1100 marks:</w:t>
      </w:r>
    </w:p>
    <w:p w14:paraId="63106647" w14:textId="098F61FB" w:rsidR="00060DC2" w:rsidRPr="00DA21C2" w:rsidRDefault="00060DC2" w:rsidP="00060DC2">
      <w:pPr>
        <w:pStyle w:val="ListParagraph"/>
        <w:numPr>
          <w:ilvl w:val="0"/>
          <w:numId w:val="33"/>
        </w:numPr>
        <w:spacing w:after="0" w:line="360" w:lineRule="auto"/>
        <w:jc w:val="both"/>
        <w:rPr>
          <w:rFonts w:ascii="Times New Roman" w:hAnsi="Times New Roman"/>
          <w:b/>
          <w:szCs w:val="22"/>
          <w:lang w:val="en-IE"/>
        </w:rPr>
      </w:pPr>
      <w:r w:rsidRPr="00DA21C2">
        <w:rPr>
          <w:rFonts w:ascii="Times New Roman" w:hAnsi="Times New Roman"/>
          <w:szCs w:val="22"/>
          <w:lang w:val="en-IE"/>
        </w:rPr>
        <w:t xml:space="preserve">Defence and Contemporary Security </w:t>
      </w:r>
      <w:r w:rsidR="0028476C" w:rsidRPr="00DA21C2">
        <w:rPr>
          <w:rFonts w:ascii="Times New Roman" w:hAnsi="Times New Roman"/>
          <w:szCs w:val="22"/>
          <w:lang w:val="en-IE"/>
        </w:rPr>
        <w:t>Studies (</w:t>
      </w:r>
      <w:r w:rsidRPr="00DA21C2">
        <w:rPr>
          <w:rFonts w:ascii="Times New Roman" w:hAnsi="Times New Roman"/>
          <w:szCs w:val="22"/>
          <w:lang w:val="en-IE"/>
        </w:rPr>
        <w:t>350 marks) and;</w:t>
      </w:r>
    </w:p>
    <w:p w14:paraId="0730A1BD" w14:textId="77777777" w:rsidR="00060DC2" w:rsidRPr="00DA21C2" w:rsidRDefault="00060DC2" w:rsidP="00060DC2">
      <w:pPr>
        <w:pStyle w:val="ListParagraph"/>
        <w:numPr>
          <w:ilvl w:val="0"/>
          <w:numId w:val="33"/>
        </w:numPr>
        <w:spacing w:after="0" w:line="360" w:lineRule="auto"/>
        <w:jc w:val="both"/>
        <w:rPr>
          <w:rFonts w:ascii="Times New Roman" w:hAnsi="Times New Roman"/>
          <w:b/>
          <w:szCs w:val="22"/>
          <w:lang w:val="en-IE"/>
        </w:rPr>
      </w:pPr>
      <w:r w:rsidRPr="00DA21C2">
        <w:rPr>
          <w:rFonts w:ascii="Times New Roman" w:hAnsi="Times New Roman"/>
          <w:szCs w:val="22"/>
          <w:lang w:val="en-IE"/>
        </w:rPr>
        <w:t xml:space="preserve"> Campaign Analysis (350 marks). </w:t>
      </w:r>
    </w:p>
    <w:p w14:paraId="6FB9915F" w14:textId="77777777" w:rsidR="00060DC2" w:rsidRPr="00DA21C2" w:rsidRDefault="00060DC2" w:rsidP="00060DC2">
      <w:pPr>
        <w:spacing w:after="0" w:line="360" w:lineRule="auto"/>
        <w:ind w:left="1224"/>
        <w:jc w:val="both"/>
        <w:rPr>
          <w:rFonts w:ascii="Times New Roman" w:hAnsi="Times New Roman"/>
          <w:szCs w:val="22"/>
        </w:rPr>
      </w:pPr>
      <w:r w:rsidRPr="00DA21C2">
        <w:rPr>
          <w:rFonts w:ascii="Times New Roman" w:hAnsi="Times New Roman"/>
          <w:szCs w:val="22"/>
        </w:rPr>
        <w:lastRenderedPageBreak/>
        <w:t>The contractor will provide a suitable academic to sit on the assessment board(s) for these syndicate presentations. There will be a one (1) assessment board and presentations will be conducted over a one (1) or two (2) day period as required</w:t>
      </w:r>
    </w:p>
    <w:p w14:paraId="3D0ACED1" w14:textId="77777777" w:rsidR="00060DC2" w:rsidRPr="00DA21C2" w:rsidRDefault="00060DC2" w:rsidP="00060DC2">
      <w:pPr>
        <w:spacing w:after="0" w:line="360" w:lineRule="auto"/>
        <w:ind w:left="1224"/>
        <w:jc w:val="both"/>
        <w:rPr>
          <w:rFonts w:ascii="Times New Roman" w:hAnsi="Times New Roman"/>
          <w:szCs w:val="22"/>
          <w:lang w:val="en-IE"/>
        </w:rPr>
      </w:pPr>
      <w:r w:rsidRPr="00DA21C2">
        <w:rPr>
          <w:rFonts w:ascii="Times New Roman" w:hAnsi="Times New Roman"/>
          <w:szCs w:val="22"/>
          <w:lang w:val="en-IE"/>
        </w:rPr>
        <w:t>The Contractor will be responsible for assessment by Essay of the remaining 400/1100 marks (Not in % Contractor hours).</w:t>
      </w:r>
    </w:p>
    <w:p w14:paraId="62ACF194" w14:textId="77777777" w:rsidR="00060DC2" w:rsidRPr="00DA21C2" w:rsidRDefault="00060DC2" w:rsidP="00060DC2">
      <w:pPr>
        <w:spacing w:after="0" w:line="360" w:lineRule="auto"/>
        <w:ind w:left="1224"/>
        <w:jc w:val="both"/>
        <w:rPr>
          <w:rFonts w:ascii="Times New Roman" w:hAnsi="Times New Roman"/>
          <w:b/>
          <w:szCs w:val="22"/>
          <w:lang w:val="en-IE"/>
        </w:rPr>
      </w:pPr>
    </w:p>
    <w:p w14:paraId="1FBCA9D0" w14:textId="2CF9881C" w:rsidR="00060DC2" w:rsidRPr="00DA21C2" w:rsidRDefault="00060DC2" w:rsidP="000C01D2">
      <w:pPr>
        <w:numPr>
          <w:ilvl w:val="2"/>
          <w:numId w:val="30"/>
        </w:numPr>
        <w:spacing w:after="0" w:line="360" w:lineRule="auto"/>
        <w:ind w:left="1134" w:hanging="567"/>
        <w:jc w:val="both"/>
        <w:rPr>
          <w:rFonts w:ascii="Times New Roman" w:hAnsi="Times New Roman"/>
          <w:szCs w:val="22"/>
          <w:lang w:val="en-IE"/>
        </w:rPr>
      </w:pPr>
      <w:r w:rsidRPr="00DA21C2">
        <w:rPr>
          <w:rFonts w:ascii="Times New Roman" w:hAnsi="Times New Roman"/>
          <w:szCs w:val="22"/>
          <w:lang w:val="en-IE"/>
        </w:rPr>
        <w:t xml:space="preserve"> </w:t>
      </w:r>
      <w:r w:rsidRPr="00DA21C2">
        <w:rPr>
          <w:rFonts w:ascii="Times New Roman" w:hAnsi="Times New Roman"/>
          <w:b/>
          <w:szCs w:val="22"/>
          <w:u w:val="single"/>
          <w:lang w:val="en-IE"/>
        </w:rPr>
        <w:t>LCSC</w:t>
      </w:r>
      <w:r>
        <w:rPr>
          <w:rFonts w:ascii="Times New Roman" w:hAnsi="Times New Roman"/>
          <w:b/>
          <w:szCs w:val="22"/>
          <w:u w:val="single"/>
          <w:lang w:val="en-IE"/>
        </w:rPr>
        <w:t xml:space="preserve"> </w:t>
      </w:r>
      <w:r w:rsidR="0028476C">
        <w:rPr>
          <w:rFonts w:ascii="Times New Roman" w:hAnsi="Times New Roman"/>
          <w:b/>
          <w:szCs w:val="22"/>
          <w:u w:val="single"/>
          <w:lang w:val="en-IE"/>
        </w:rPr>
        <w:t xml:space="preserve">Table </w:t>
      </w:r>
      <w:r w:rsidR="0028476C" w:rsidRPr="00DA21C2">
        <w:rPr>
          <w:rFonts w:ascii="Times New Roman" w:hAnsi="Times New Roman"/>
          <w:b/>
          <w:szCs w:val="22"/>
          <w:u w:val="single"/>
          <w:lang w:val="en-IE"/>
        </w:rPr>
        <w:t>5</w:t>
      </w:r>
      <w:r w:rsidRPr="00DA21C2">
        <w:rPr>
          <w:rFonts w:ascii="Times New Roman" w:hAnsi="Times New Roman"/>
          <w:b/>
          <w:szCs w:val="22"/>
          <w:u w:val="single"/>
          <w:lang w:val="en-IE"/>
        </w:rPr>
        <w:t xml:space="preserve"> -</w:t>
      </w:r>
      <w:r w:rsidRPr="00DA21C2">
        <w:rPr>
          <w:rFonts w:ascii="Times New Roman" w:hAnsi="Times New Roman"/>
          <w:szCs w:val="22"/>
          <w:lang w:val="en-IE"/>
        </w:rPr>
        <w:t xml:space="preserve"> </w:t>
      </w:r>
      <w:r w:rsidRPr="00DA21C2">
        <w:rPr>
          <w:rFonts w:ascii="Times New Roman" w:hAnsi="Times New Roman"/>
          <w:b/>
          <w:szCs w:val="22"/>
          <w:u w:val="single"/>
        </w:rPr>
        <w:t>Command, Leadership and Organisational Studies.</w:t>
      </w:r>
      <w:r w:rsidRPr="00DA21C2">
        <w:rPr>
          <w:rFonts w:ascii="Times New Roman" w:hAnsi="Times New Roman"/>
          <w:szCs w:val="22"/>
        </w:rPr>
        <w:t xml:space="preserve"> Provision of keynote speakers and willingness to work with existing Defence Forces leadership partners to deliver content on leadership theory and development relevant to Defence formations. Guidance in Defence Forces peer &amp; 360 assessments; developing individual learning strategies; coaching and mentoring.</w:t>
      </w:r>
      <w:r w:rsidRPr="00DA21C2">
        <w:rPr>
          <w:rFonts w:ascii="Times New Roman" w:hAnsi="Times New Roman"/>
          <w:b/>
          <w:szCs w:val="22"/>
          <w:lang w:val="en-IE"/>
        </w:rPr>
        <w:t xml:space="preserve"> </w:t>
      </w:r>
      <w:r w:rsidRPr="00DA21C2">
        <w:rPr>
          <w:rFonts w:ascii="Times New Roman" w:hAnsi="Times New Roman"/>
          <w:szCs w:val="22"/>
        </w:rPr>
        <w:t>The devolution of responsibility for the delivery of this module, will be as follows:</w:t>
      </w:r>
    </w:p>
    <w:p w14:paraId="23CB4B62" w14:textId="77777777" w:rsidR="00060DC2" w:rsidRPr="00DA21C2" w:rsidRDefault="00060DC2" w:rsidP="00060DC2">
      <w:pPr>
        <w:spacing w:after="0" w:line="360" w:lineRule="auto"/>
        <w:ind w:left="1224"/>
        <w:jc w:val="both"/>
        <w:rPr>
          <w:rFonts w:ascii="Times New Roman" w:hAnsi="Times New Roman"/>
          <w:szCs w:val="22"/>
          <w:lang w:val="en-IE"/>
        </w:rPr>
      </w:pPr>
    </w:p>
    <w:p w14:paraId="4917B8A1" w14:textId="77777777" w:rsidR="00060DC2" w:rsidRPr="00DA21C2" w:rsidRDefault="00060DC2" w:rsidP="00060DC2">
      <w:pPr>
        <w:pStyle w:val="ListParagraph"/>
        <w:numPr>
          <w:ilvl w:val="0"/>
          <w:numId w:val="32"/>
        </w:numPr>
        <w:spacing w:after="0" w:line="360" w:lineRule="auto"/>
        <w:ind w:left="1584"/>
        <w:jc w:val="both"/>
        <w:rPr>
          <w:rFonts w:ascii="Times New Roman" w:hAnsi="Times New Roman"/>
          <w:szCs w:val="22"/>
          <w:lang w:val="en-IE"/>
        </w:rPr>
      </w:pPr>
      <w:r w:rsidRPr="00DA21C2">
        <w:rPr>
          <w:rFonts w:ascii="Times New Roman" w:hAnsi="Times New Roman"/>
          <w:szCs w:val="22"/>
        </w:rPr>
        <w:t xml:space="preserve">OTW Staff 89 % (approx. 32 hours). </w:t>
      </w:r>
    </w:p>
    <w:p w14:paraId="2E12E403" w14:textId="77777777" w:rsidR="00060DC2" w:rsidRPr="00DA21C2" w:rsidRDefault="00060DC2" w:rsidP="00060DC2">
      <w:pPr>
        <w:pStyle w:val="ListParagraph"/>
        <w:numPr>
          <w:ilvl w:val="0"/>
          <w:numId w:val="32"/>
        </w:numPr>
        <w:spacing w:after="0" w:line="360" w:lineRule="auto"/>
        <w:ind w:left="1584"/>
        <w:jc w:val="both"/>
        <w:rPr>
          <w:rFonts w:ascii="Times New Roman" w:hAnsi="Times New Roman"/>
          <w:szCs w:val="22"/>
          <w:lang w:val="en-IE"/>
        </w:rPr>
      </w:pPr>
      <w:r w:rsidRPr="00DA21C2">
        <w:rPr>
          <w:rFonts w:ascii="Times New Roman" w:hAnsi="Times New Roman"/>
          <w:szCs w:val="22"/>
        </w:rPr>
        <w:t>Contractor 11 % (approx. 5 hours).</w:t>
      </w:r>
    </w:p>
    <w:p w14:paraId="25C213AB" w14:textId="77777777" w:rsidR="00060DC2" w:rsidRPr="00DA21C2" w:rsidRDefault="00060DC2" w:rsidP="00060DC2">
      <w:pPr>
        <w:spacing w:after="0" w:line="360" w:lineRule="auto"/>
        <w:jc w:val="both"/>
        <w:rPr>
          <w:rFonts w:ascii="Times New Roman" w:hAnsi="Times New Roman"/>
          <w:szCs w:val="22"/>
          <w:lang w:val="en-IE"/>
        </w:rPr>
      </w:pPr>
    </w:p>
    <w:p w14:paraId="21795307" w14:textId="77777777" w:rsidR="00060DC2" w:rsidRPr="00DA21C2" w:rsidRDefault="00060DC2" w:rsidP="000C01D2">
      <w:pPr>
        <w:spacing w:after="0" w:line="360" w:lineRule="auto"/>
        <w:ind w:left="1134"/>
        <w:jc w:val="both"/>
        <w:rPr>
          <w:rFonts w:ascii="Times New Roman" w:hAnsi="Times New Roman"/>
          <w:szCs w:val="22"/>
          <w:lang w:val="en-IE"/>
        </w:rPr>
      </w:pPr>
      <w:r w:rsidRPr="00DA21C2">
        <w:rPr>
          <w:rFonts w:ascii="Times New Roman" w:hAnsi="Times New Roman"/>
          <w:szCs w:val="22"/>
          <w:lang w:val="en-IE"/>
        </w:rPr>
        <w:t>The Contractor will be responsible for the conduct, assessment and correction by Written Exam (300/300 module marks) in close cooperation with the DF Instructors of the Officer Training Wing (OTW</w:t>
      </w:r>
      <w:r w:rsidRPr="00DA21C2">
        <w:rPr>
          <w:rFonts w:ascii="Times New Roman" w:hAnsi="Times New Roman"/>
          <w:color w:val="FF0000"/>
          <w:szCs w:val="22"/>
          <w:lang w:val="en-IE"/>
        </w:rPr>
        <w:t xml:space="preserve">. </w:t>
      </w:r>
      <w:r w:rsidRPr="00DA21C2">
        <w:rPr>
          <w:rFonts w:ascii="Times New Roman" w:hAnsi="Times New Roman"/>
          <w:szCs w:val="22"/>
          <w:lang w:val="en-IE"/>
        </w:rPr>
        <w:t>(Not in 11% Contractor hours).</w:t>
      </w:r>
    </w:p>
    <w:p w14:paraId="4672E718" w14:textId="77777777" w:rsidR="00060DC2" w:rsidRPr="00DA21C2" w:rsidRDefault="00060DC2" w:rsidP="00060DC2">
      <w:pPr>
        <w:spacing w:after="0" w:line="360" w:lineRule="auto"/>
        <w:jc w:val="both"/>
        <w:rPr>
          <w:rFonts w:ascii="Times New Roman" w:hAnsi="Times New Roman"/>
          <w:szCs w:val="22"/>
          <w:lang w:val="en-IE"/>
        </w:rPr>
      </w:pPr>
    </w:p>
    <w:p w14:paraId="41185C5C" w14:textId="77777777" w:rsidR="00060DC2" w:rsidRPr="00DA21C2" w:rsidRDefault="00060DC2" w:rsidP="000C01D2">
      <w:pPr>
        <w:numPr>
          <w:ilvl w:val="2"/>
          <w:numId w:val="30"/>
        </w:numPr>
        <w:spacing w:after="0" w:line="360" w:lineRule="auto"/>
        <w:ind w:left="1134" w:hanging="567"/>
        <w:jc w:val="both"/>
        <w:rPr>
          <w:rFonts w:ascii="Times New Roman" w:hAnsi="Times New Roman"/>
          <w:szCs w:val="22"/>
          <w:lang w:val="en-IE"/>
        </w:rPr>
      </w:pPr>
      <w:r w:rsidRPr="00DA21C2">
        <w:rPr>
          <w:rFonts w:ascii="Times New Roman" w:hAnsi="Times New Roman"/>
          <w:b/>
          <w:bCs/>
          <w:szCs w:val="22"/>
          <w:u w:val="single"/>
          <w:lang w:val="en-IE"/>
        </w:rPr>
        <w:t xml:space="preserve">Summary of Assessment support required: </w:t>
      </w:r>
      <w:r w:rsidRPr="00DA21C2">
        <w:rPr>
          <w:rFonts w:ascii="Times New Roman" w:hAnsi="Times New Roman"/>
          <w:szCs w:val="22"/>
          <w:lang w:val="en-IE"/>
        </w:rPr>
        <w:t xml:space="preserve"> As outlined across individual modules above. The contractor will be responsible for the following assessments:</w:t>
      </w:r>
    </w:p>
    <w:p w14:paraId="5E9C0AB0" w14:textId="77777777" w:rsidR="00060DC2" w:rsidRPr="00DA21C2" w:rsidRDefault="00060DC2" w:rsidP="00060DC2">
      <w:pPr>
        <w:pStyle w:val="ListParagraph"/>
        <w:numPr>
          <w:ilvl w:val="2"/>
          <w:numId w:val="32"/>
        </w:numPr>
        <w:spacing w:after="0" w:line="360" w:lineRule="auto"/>
        <w:ind w:left="1560"/>
        <w:jc w:val="both"/>
        <w:rPr>
          <w:rFonts w:ascii="Times New Roman" w:hAnsi="Times New Roman"/>
          <w:szCs w:val="22"/>
          <w:lang w:val="en-IE"/>
        </w:rPr>
      </w:pPr>
      <w:r w:rsidRPr="00DA21C2">
        <w:rPr>
          <w:rFonts w:ascii="Times New Roman" w:hAnsi="Times New Roman"/>
          <w:szCs w:val="22"/>
          <w:lang w:val="en-IE"/>
        </w:rPr>
        <w:t>Land Component Studies Examination (Written).</w:t>
      </w:r>
    </w:p>
    <w:p w14:paraId="2352F6E7" w14:textId="77777777" w:rsidR="00060DC2" w:rsidRPr="00DA21C2" w:rsidRDefault="00060DC2" w:rsidP="00060DC2">
      <w:pPr>
        <w:pStyle w:val="ListParagraph"/>
        <w:numPr>
          <w:ilvl w:val="2"/>
          <w:numId w:val="32"/>
        </w:numPr>
        <w:spacing w:after="0" w:line="360" w:lineRule="auto"/>
        <w:ind w:left="1560"/>
        <w:jc w:val="both"/>
        <w:rPr>
          <w:rFonts w:ascii="Times New Roman" w:hAnsi="Times New Roman"/>
          <w:szCs w:val="22"/>
          <w:lang w:val="en-IE"/>
        </w:rPr>
      </w:pPr>
      <w:r w:rsidRPr="00DA21C2">
        <w:rPr>
          <w:rFonts w:ascii="Times New Roman" w:hAnsi="Times New Roman"/>
          <w:szCs w:val="22"/>
          <w:lang w:val="en-IE"/>
        </w:rPr>
        <w:t>Crisis Management Operations Examination (Written).</w:t>
      </w:r>
    </w:p>
    <w:p w14:paraId="40D6C426" w14:textId="77777777" w:rsidR="00060DC2" w:rsidRPr="00DA21C2" w:rsidRDefault="00060DC2" w:rsidP="00060DC2">
      <w:pPr>
        <w:pStyle w:val="ListParagraph"/>
        <w:numPr>
          <w:ilvl w:val="2"/>
          <w:numId w:val="32"/>
        </w:numPr>
        <w:spacing w:after="0" w:line="360" w:lineRule="auto"/>
        <w:ind w:left="1560"/>
        <w:jc w:val="both"/>
        <w:rPr>
          <w:rFonts w:ascii="Times New Roman" w:hAnsi="Times New Roman"/>
          <w:color w:val="000000" w:themeColor="text1"/>
          <w:szCs w:val="22"/>
          <w:lang w:val="en-IE"/>
        </w:rPr>
      </w:pPr>
      <w:r w:rsidRPr="00DA21C2">
        <w:rPr>
          <w:rFonts w:ascii="Times New Roman" w:hAnsi="Times New Roman"/>
          <w:color w:val="000000" w:themeColor="text1"/>
          <w:szCs w:val="22"/>
          <w:lang w:val="en-IE"/>
        </w:rPr>
        <w:t>Command, Leadership and Organisational Studies (Written)</w:t>
      </w:r>
    </w:p>
    <w:p w14:paraId="0A2FC38B" w14:textId="77777777" w:rsidR="00060DC2" w:rsidRPr="00DA21C2" w:rsidRDefault="00060DC2" w:rsidP="00060DC2">
      <w:pPr>
        <w:pStyle w:val="ListParagraph"/>
        <w:numPr>
          <w:ilvl w:val="2"/>
          <w:numId w:val="32"/>
        </w:numPr>
        <w:spacing w:after="0" w:line="360" w:lineRule="auto"/>
        <w:ind w:left="1560"/>
        <w:jc w:val="both"/>
        <w:rPr>
          <w:rFonts w:ascii="Times New Roman" w:hAnsi="Times New Roman"/>
          <w:szCs w:val="22"/>
          <w:lang w:val="en-IE"/>
        </w:rPr>
      </w:pPr>
      <w:r w:rsidRPr="00DA21C2">
        <w:rPr>
          <w:rFonts w:ascii="Times New Roman" w:hAnsi="Times New Roman"/>
          <w:szCs w:val="22"/>
          <w:lang w:val="en-IE"/>
        </w:rPr>
        <w:t>Defence &amp; Contemporary Security Studies Essay.</w:t>
      </w:r>
    </w:p>
    <w:p w14:paraId="656D67E3" w14:textId="77777777" w:rsidR="00060DC2" w:rsidRPr="00DA21C2" w:rsidRDefault="00060DC2" w:rsidP="00060DC2">
      <w:pPr>
        <w:spacing w:after="0" w:line="360" w:lineRule="auto"/>
        <w:jc w:val="both"/>
        <w:rPr>
          <w:rFonts w:ascii="Times New Roman" w:hAnsi="Times New Roman"/>
          <w:szCs w:val="22"/>
          <w:lang w:val="en-IE"/>
        </w:rPr>
      </w:pPr>
    </w:p>
    <w:p w14:paraId="313758BE" w14:textId="77777777" w:rsidR="00060DC2" w:rsidRPr="00DA21C2" w:rsidRDefault="00060DC2" w:rsidP="00060DC2">
      <w:pPr>
        <w:spacing w:after="0" w:line="360" w:lineRule="auto"/>
        <w:ind w:left="1440"/>
        <w:jc w:val="both"/>
        <w:rPr>
          <w:rFonts w:ascii="Times New Roman" w:hAnsi="Times New Roman"/>
          <w:szCs w:val="22"/>
        </w:rPr>
      </w:pPr>
      <w:r w:rsidRPr="00DA21C2">
        <w:rPr>
          <w:rFonts w:ascii="Times New Roman" w:hAnsi="Times New Roman"/>
          <w:szCs w:val="22"/>
          <w:lang w:val="en-IE"/>
        </w:rPr>
        <w:t>The contractor will</w:t>
      </w:r>
      <w:r w:rsidRPr="00DA21C2">
        <w:rPr>
          <w:rFonts w:ascii="Times New Roman" w:hAnsi="Times New Roman"/>
          <w:szCs w:val="22"/>
        </w:rPr>
        <w:t xml:space="preserve"> also provide a suitable academic to sit on the assessment board (s) as required for the following Presentations:</w:t>
      </w:r>
    </w:p>
    <w:p w14:paraId="33542C5E" w14:textId="77777777" w:rsidR="00060DC2" w:rsidRPr="00DA21C2" w:rsidRDefault="00060DC2" w:rsidP="00060DC2">
      <w:pPr>
        <w:pStyle w:val="ListParagraph"/>
        <w:numPr>
          <w:ilvl w:val="2"/>
          <w:numId w:val="32"/>
        </w:numPr>
        <w:spacing w:after="0" w:line="360" w:lineRule="auto"/>
        <w:ind w:left="1560"/>
        <w:jc w:val="both"/>
        <w:rPr>
          <w:rFonts w:ascii="Times New Roman" w:hAnsi="Times New Roman"/>
          <w:szCs w:val="22"/>
          <w:lang w:val="en-IE"/>
        </w:rPr>
      </w:pPr>
      <w:r w:rsidRPr="00DA21C2">
        <w:rPr>
          <w:rFonts w:ascii="Times New Roman" w:hAnsi="Times New Roman"/>
          <w:szCs w:val="22"/>
          <w:lang w:val="en-IE"/>
        </w:rPr>
        <w:t>Defence &amp; Contemporary Security Studies.</w:t>
      </w:r>
    </w:p>
    <w:p w14:paraId="3F36E698" w14:textId="77777777" w:rsidR="00060DC2" w:rsidRPr="00DA21C2" w:rsidRDefault="00060DC2" w:rsidP="00060DC2">
      <w:pPr>
        <w:pStyle w:val="ListParagraph"/>
        <w:numPr>
          <w:ilvl w:val="2"/>
          <w:numId w:val="32"/>
        </w:numPr>
        <w:spacing w:after="0" w:line="360" w:lineRule="auto"/>
        <w:ind w:left="1560"/>
        <w:jc w:val="both"/>
        <w:rPr>
          <w:rFonts w:ascii="Times New Roman" w:hAnsi="Times New Roman"/>
          <w:szCs w:val="22"/>
          <w:lang w:val="en-IE"/>
        </w:rPr>
      </w:pPr>
      <w:r w:rsidRPr="00DA21C2">
        <w:rPr>
          <w:rFonts w:ascii="Times New Roman" w:hAnsi="Times New Roman"/>
          <w:szCs w:val="22"/>
          <w:lang w:val="en-IE"/>
        </w:rPr>
        <w:t>Campaign Analysis.</w:t>
      </w:r>
    </w:p>
    <w:p w14:paraId="383923E5" w14:textId="77777777" w:rsidR="00060DC2" w:rsidRPr="00DA21C2" w:rsidRDefault="00060DC2" w:rsidP="00060DC2">
      <w:pPr>
        <w:pStyle w:val="ListParagraph"/>
        <w:spacing w:after="0" w:line="360" w:lineRule="auto"/>
        <w:ind w:left="1440"/>
        <w:jc w:val="both"/>
        <w:rPr>
          <w:rFonts w:ascii="Times New Roman" w:hAnsi="Times New Roman"/>
          <w:szCs w:val="22"/>
          <w:lang w:val="en-IE"/>
        </w:rPr>
      </w:pPr>
    </w:p>
    <w:p w14:paraId="0322D765" w14:textId="77777777" w:rsidR="00060DC2" w:rsidRPr="00DA21C2" w:rsidRDefault="00060DC2" w:rsidP="000C01D2">
      <w:pPr>
        <w:numPr>
          <w:ilvl w:val="2"/>
          <w:numId w:val="30"/>
        </w:numPr>
        <w:spacing w:after="0" w:line="360" w:lineRule="auto"/>
        <w:ind w:left="1134" w:hanging="567"/>
        <w:jc w:val="both"/>
        <w:rPr>
          <w:rFonts w:ascii="Times New Roman" w:hAnsi="Times New Roman"/>
          <w:szCs w:val="22"/>
          <w:lang w:val="en-IE"/>
        </w:rPr>
      </w:pPr>
      <w:r w:rsidRPr="00DA21C2">
        <w:rPr>
          <w:rFonts w:ascii="Times New Roman" w:hAnsi="Times New Roman"/>
          <w:b/>
          <w:bCs/>
          <w:szCs w:val="22"/>
          <w:u w:val="single"/>
          <w:lang w:val="en-IE"/>
        </w:rPr>
        <w:t xml:space="preserve">Pre-Orientation Support to Students: </w:t>
      </w:r>
      <w:r w:rsidRPr="00DA21C2">
        <w:rPr>
          <w:rFonts w:ascii="Times New Roman" w:hAnsi="Times New Roman"/>
          <w:szCs w:val="22"/>
        </w:rPr>
        <w:t xml:space="preserve"> Provision of an assigned academic staff member to deliver academic support to the Infantry School for two (2) Pre-Orientation days prior to the commencement of a LCSC. These Pre-Orientation Days are conducted on site in the Military College and include introductory lectures / research skills and academic partner orientation to students, with a particular focus on introducing academic supports available from the contractor on site and on-line as well as a focus on the academic requirements of </w:t>
      </w:r>
      <w:r w:rsidRPr="00DA21C2">
        <w:rPr>
          <w:rFonts w:ascii="Times New Roman" w:hAnsi="Times New Roman"/>
          <w:szCs w:val="22"/>
        </w:rPr>
        <w:lastRenderedPageBreak/>
        <w:t>the LCSC. The requirement for these days is linked to the iterations of courses conducted. Orientation Days may be conducted any point during the calendar year. The devolution of responsibility for this Orientation Day will be as follows:</w:t>
      </w:r>
    </w:p>
    <w:p w14:paraId="6AADF0F1" w14:textId="77777777" w:rsidR="00060DC2" w:rsidRPr="00DA21C2" w:rsidRDefault="00060DC2" w:rsidP="00060DC2">
      <w:pPr>
        <w:pStyle w:val="ListParagraph"/>
        <w:spacing w:after="0" w:line="360" w:lineRule="auto"/>
        <w:ind w:left="360"/>
        <w:jc w:val="both"/>
        <w:rPr>
          <w:rFonts w:ascii="Times New Roman" w:hAnsi="Times New Roman"/>
          <w:b/>
          <w:szCs w:val="22"/>
          <w:lang w:val="en-IE"/>
        </w:rPr>
      </w:pPr>
    </w:p>
    <w:p w14:paraId="2E0130AF" w14:textId="77777777" w:rsidR="00060DC2" w:rsidRPr="00DA21C2" w:rsidRDefault="00060DC2" w:rsidP="00060DC2">
      <w:pPr>
        <w:pStyle w:val="ListParagraph"/>
        <w:spacing w:line="360" w:lineRule="auto"/>
        <w:ind w:left="360"/>
        <w:jc w:val="both"/>
        <w:rPr>
          <w:rFonts w:ascii="Times New Roman" w:hAnsi="Times New Roman"/>
          <w:szCs w:val="22"/>
          <w:lang w:val="en-IE"/>
        </w:rPr>
      </w:pPr>
      <w:r w:rsidRPr="00DA21C2">
        <w:rPr>
          <w:rFonts w:ascii="Times New Roman" w:hAnsi="Times New Roman"/>
          <w:szCs w:val="22"/>
          <w:lang w:val="en-IE"/>
        </w:rPr>
        <w:tab/>
      </w:r>
      <w:r w:rsidRPr="00DA21C2">
        <w:rPr>
          <w:rFonts w:ascii="Times New Roman" w:hAnsi="Times New Roman"/>
          <w:szCs w:val="22"/>
          <w:lang w:val="en-IE"/>
        </w:rPr>
        <w:tab/>
        <w:t xml:space="preserve">-     Infantry School </w:t>
      </w:r>
      <w:r w:rsidRPr="00DA21C2">
        <w:rPr>
          <w:rFonts w:ascii="Times New Roman" w:hAnsi="Times New Roman"/>
          <w:szCs w:val="22"/>
        </w:rPr>
        <w:t xml:space="preserve">Staff 66 % (approx. 6 hours). </w:t>
      </w:r>
    </w:p>
    <w:p w14:paraId="7EB57FF7" w14:textId="77777777" w:rsidR="00060DC2" w:rsidRDefault="00060DC2" w:rsidP="00060DC2">
      <w:pPr>
        <w:pStyle w:val="ListParagraph"/>
        <w:spacing w:line="360" w:lineRule="auto"/>
        <w:ind w:left="360"/>
        <w:jc w:val="both"/>
        <w:rPr>
          <w:rFonts w:ascii="Times New Roman" w:hAnsi="Times New Roman"/>
          <w:szCs w:val="22"/>
          <w:lang w:val="en-IE"/>
        </w:rPr>
      </w:pPr>
      <w:r w:rsidRPr="00DA21C2">
        <w:rPr>
          <w:rFonts w:ascii="Times New Roman" w:hAnsi="Times New Roman"/>
          <w:szCs w:val="22"/>
          <w:lang w:val="en-IE"/>
        </w:rPr>
        <w:tab/>
      </w:r>
      <w:r w:rsidRPr="00DA21C2">
        <w:rPr>
          <w:rFonts w:ascii="Times New Roman" w:hAnsi="Times New Roman"/>
          <w:szCs w:val="22"/>
          <w:lang w:val="en-IE"/>
        </w:rPr>
        <w:tab/>
        <w:t xml:space="preserve">-     </w:t>
      </w:r>
      <w:r w:rsidRPr="00DA21C2">
        <w:rPr>
          <w:rFonts w:ascii="Times New Roman" w:hAnsi="Times New Roman"/>
          <w:szCs w:val="22"/>
        </w:rPr>
        <w:t>Contractor 33% (approx. 3 hours).</w:t>
      </w:r>
    </w:p>
    <w:p w14:paraId="13FB1122" w14:textId="77777777" w:rsidR="00060DC2" w:rsidRPr="00A81CA4" w:rsidRDefault="00060DC2" w:rsidP="00060DC2">
      <w:pPr>
        <w:spacing w:line="360" w:lineRule="auto"/>
        <w:ind w:left="709"/>
        <w:jc w:val="both"/>
        <w:rPr>
          <w:rFonts w:ascii="Times New Roman" w:hAnsi="Times New Roman"/>
          <w:color w:val="FF0000"/>
          <w:szCs w:val="22"/>
          <w:lang w:val="en-IE"/>
        </w:rPr>
      </w:pPr>
      <w:r>
        <w:rPr>
          <w:rFonts w:ascii="Times New Roman" w:hAnsi="Times New Roman"/>
          <w:szCs w:val="22"/>
          <w:lang w:val="en-IE"/>
        </w:rPr>
        <w:t xml:space="preserve"> </w:t>
      </w:r>
    </w:p>
    <w:p w14:paraId="21CCF622" w14:textId="77777777" w:rsidR="00060DC2" w:rsidRPr="000C01D2" w:rsidRDefault="00060DC2" w:rsidP="000C01D2">
      <w:pPr>
        <w:pStyle w:val="ListParagraph"/>
        <w:numPr>
          <w:ilvl w:val="1"/>
          <w:numId w:val="30"/>
        </w:numPr>
        <w:spacing w:after="0" w:line="360" w:lineRule="auto"/>
        <w:ind w:left="567" w:hanging="567"/>
        <w:jc w:val="both"/>
        <w:rPr>
          <w:rFonts w:ascii="Times New Roman" w:hAnsi="Times New Roman"/>
          <w:color w:val="FF0000"/>
        </w:rPr>
      </w:pPr>
      <w:r>
        <w:rPr>
          <w:rFonts w:ascii="Times New Roman" w:hAnsi="Times New Roman"/>
          <w:color w:val="FF0000"/>
        </w:rPr>
        <w:t xml:space="preserve"> </w:t>
      </w:r>
      <w:r w:rsidRPr="00E72C67">
        <w:rPr>
          <w:rFonts w:ascii="Times New Roman" w:hAnsi="Times New Roman"/>
          <w:b/>
          <w:szCs w:val="22"/>
          <w:lang w:val="en-IE"/>
        </w:rPr>
        <w:t xml:space="preserve">Key Desirable Features – </w:t>
      </w:r>
      <w:r w:rsidRPr="00AD2585">
        <w:rPr>
          <w:rFonts w:ascii="Times New Roman" w:eastAsia="Aptos" w:hAnsi="Times New Roman"/>
          <w:sz w:val="24"/>
          <w:lang w:eastAsia="en-GB"/>
        </w:rPr>
        <w:t>Joint Cadet Course – Academic Programme (LMDS Level 7 Diploma)</w:t>
      </w:r>
    </w:p>
    <w:p w14:paraId="42CE221C" w14:textId="78FF5CB7" w:rsidR="003F3430" w:rsidRDefault="00060DC2" w:rsidP="003F3430">
      <w:pPr>
        <w:pStyle w:val="ListParagraph"/>
        <w:numPr>
          <w:ilvl w:val="2"/>
          <w:numId w:val="30"/>
        </w:numPr>
        <w:spacing w:before="100" w:beforeAutospacing="1" w:after="100" w:afterAutospacing="1" w:line="360" w:lineRule="auto"/>
        <w:ind w:left="1134" w:hanging="567"/>
        <w:jc w:val="both"/>
        <w:rPr>
          <w:rFonts w:ascii="Times New Roman" w:eastAsia="Aptos" w:hAnsi="Times New Roman"/>
          <w:szCs w:val="22"/>
          <w:lang w:eastAsia="en-GB"/>
        </w:rPr>
      </w:pPr>
      <w:r w:rsidRPr="003F3430">
        <w:rPr>
          <w:rFonts w:ascii="Times New Roman" w:eastAsia="Aptos" w:hAnsi="Times New Roman"/>
          <w:b/>
          <w:bCs/>
          <w:szCs w:val="22"/>
          <w:lang w:eastAsia="en-GB"/>
        </w:rPr>
        <w:t>Accreditation and Purpose:</w:t>
      </w:r>
      <w:r w:rsidRPr="003F3430">
        <w:rPr>
          <w:rFonts w:ascii="Times New Roman" w:eastAsia="Aptos" w:hAnsi="Times New Roman"/>
          <w:szCs w:val="22"/>
          <w:lang w:eastAsia="en-GB"/>
        </w:rPr>
        <w:t xml:space="preserve"> Accreditation, and the award of a Level 7 Diploma in Leadership, Management and Defence Studies (LMDS) through the Academic Partner, enables academic subjects to be delivered to complement and enhance military training. Cadets are introduced to the fundamentals of defence thought, political and social studies, Irish history and applied subjects thereby aiding them to understand Irish contemporary society. Engagement with these subjects and associated academic arguments is intended to promote critical thinking and an awareness of broader issues that affect the profession of arms, leadership and the military’s place in Irish society.</w:t>
      </w:r>
    </w:p>
    <w:p w14:paraId="6F1FADEB" w14:textId="77777777" w:rsidR="003F3430" w:rsidRPr="0050158E" w:rsidRDefault="003F3430" w:rsidP="003F3430">
      <w:pPr>
        <w:pStyle w:val="ListParagraph"/>
        <w:numPr>
          <w:ilvl w:val="2"/>
          <w:numId w:val="30"/>
        </w:numPr>
        <w:spacing w:before="100" w:beforeAutospacing="1" w:after="100" w:afterAutospacing="1" w:line="360" w:lineRule="auto"/>
        <w:ind w:left="1134" w:hanging="567"/>
        <w:jc w:val="both"/>
        <w:rPr>
          <w:rFonts w:ascii="Times New Roman" w:eastAsia="Aptos" w:hAnsi="Times New Roman"/>
          <w:szCs w:val="22"/>
          <w:lang w:eastAsia="en-GB"/>
        </w:rPr>
      </w:pPr>
      <w:r w:rsidRPr="0050158E">
        <w:rPr>
          <w:rFonts w:ascii="Times New Roman" w:eastAsia="Aptos" w:hAnsi="Times New Roman"/>
          <w:b/>
          <w:bCs/>
          <w:szCs w:val="22"/>
          <w:lang w:eastAsia="en-GB"/>
        </w:rPr>
        <w:t>Diploma Structure (Credit-Bearing Academic Modules):</w:t>
      </w:r>
      <w:r w:rsidRPr="0050158E">
        <w:rPr>
          <w:rFonts w:ascii="Times New Roman" w:eastAsia="Aptos" w:hAnsi="Times New Roman"/>
          <w:szCs w:val="22"/>
          <w:lang w:eastAsia="en-GB"/>
        </w:rPr>
        <w:t xml:space="preserve"> The following academic modules contribute towards the award of the LMDS Diploma through the Academic Partner, with assessment by exam, essay, continuous assessment and/or presentation, as agreed: </w:t>
      </w:r>
    </w:p>
    <w:p w14:paraId="080FFCD6" w14:textId="77777777" w:rsidR="0050158E" w:rsidRDefault="003F3430" w:rsidP="00573124">
      <w:pPr>
        <w:pStyle w:val="ListParagraph"/>
        <w:numPr>
          <w:ilvl w:val="0"/>
          <w:numId w:val="40"/>
        </w:numPr>
        <w:tabs>
          <w:tab w:val="left" w:pos="1701"/>
        </w:tabs>
        <w:spacing w:before="100" w:beforeAutospacing="1" w:after="100" w:afterAutospacing="1" w:line="360" w:lineRule="auto"/>
        <w:ind w:left="1701" w:hanging="567"/>
        <w:rPr>
          <w:rFonts w:ascii="Times New Roman" w:eastAsia="Aptos" w:hAnsi="Times New Roman"/>
          <w:szCs w:val="22"/>
          <w:lang w:eastAsia="en-GB"/>
        </w:rPr>
      </w:pPr>
      <w:r w:rsidRPr="003F3430">
        <w:rPr>
          <w:rFonts w:ascii="Times New Roman" w:eastAsia="Aptos" w:hAnsi="Times New Roman"/>
          <w:szCs w:val="22"/>
          <w:lang w:eastAsia="en-GB"/>
        </w:rPr>
        <w:t>Irish History in Focus – 5 credits.</w:t>
      </w:r>
    </w:p>
    <w:p w14:paraId="4C57E4DA" w14:textId="77777777" w:rsidR="0050158E" w:rsidRDefault="003F3430" w:rsidP="00573124">
      <w:pPr>
        <w:pStyle w:val="ListParagraph"/>
        <w:numPr>
          <w:ilvl w:val="0"/>
          <w:numId w:val="40"/>
        </w:numPr>
        <w:tabs>
          <w:tab w:val="left" w:pos="1701"/>
        </w:tabs>
        <w:spacing w:before="100" w:beforeAutospacing="1" w:after="100" w:afterAutospacing="1" w:line="360" w:lineRule="auto"/>
        <w:ind w:left="1701" w:hanging="567"/>
        <w:rPr>
          <w:rFonts w:ascii="Times New Roman" w:eastAsia="Aptos" w:hAnsi="Times New Roman"/>
          <w:szCs w:val="22"/>
          <w:lang w:eastAsia="en-GB"/>
        </w:rPr>
      </w:pPr>
      <w:r w:rsidRPr="003F3430">
        <w:rPr>
          <w:rFonts w:ascii="Times New Roman" w:eastAsia="Aptos" w:hAnsi="Times New Roman"/>
          <w:szCs w:val="22"/>
          <w:lang w:eastAsia="en-GB"/>
        </w:rPr>
        <w:t>Strategic and Defence Studies – 5 credits.</w:t>
      </w:r>
    </w:p>
    <w:p w14:paraId="19FB17B2" w14:textId="77777777" w:rsidR="0050158E" w:rsidRDefault="003F3430" w:rsidP="00573124">
      <w:pPr>
        <w:pStyle w:val="ListParagraph"/>
        <w:numPr>
          <w:ilvl w:val="0"/>
          <w:numId w:val="40"/>
        </w:numPr>
        <w:tabs>
          <w:tab w:val="left" w:pos="1701"/>
        </w:tabs>
        <w:spacing w:before="100" w:beforeAutospacing="1" w:after="100" w:afterAutospacing="1" w:line="360" w:lineRule="auto"/>
        <w:ind w:left="1701" w:hanging="567"/>
        <w:rPr>
          <w:rFonts w:ascii="Times New Roman" w:eastAsia="Aptos" w:hAnsi="Times New Roman"/>
          <w:szCs w:val="22"/>
          <w:lang w:eastAsia="en-GB"/>
        </w:rPr>
      </w:pPr>
      <w:r w:rsidRPr="003F3430">
        <w:rPr>
          <w:rFonts w:ascii="Times New Roman" w:eastAsia="Aptos" w:hAnsi="Times New Roman"/>
          <w:szCs w:val="22"/>
          <w:lang w:eastAsia="en-GB"/>
        </w:rPr>
        <w:t xml:space="preserve"> Military and Political Sociology – 5 credits.</w:t>
      </w:r>
    </w:p>
    <w:p w14:paraId="58466EB1" w14:textId="77777777" w:rsidR="0050158E" w:rsidRDefault="003F3430" w:rsidP="00573124">
      <w:pPr>
        <w:pStyle w:val="ListParagraph"/>
        <w:numPr>
          <w:ilvl w:val="0"/>
          <w:numId w:val="40"/>
        </w:numPr>
        <w:tabs>
          <w:tab w:val="left" w:pos="1701"/>
        </w:tabs>
        <w:spacing w:before="100" w:beforeAutospacing="1" w:after="100" w:afterAutospacing="1" w:line="360" w:lineRule="auto"/>
        <w:ind w:left="1701" w:hanging="567"/>
        <w:rPr>
          <w:rFonts w:ascii="Times New Roman" w:eastAsia="Aptos" w:hAnsi="Times New Roman"/>
          <w:szCs w:val="22"/>
          <w:lang w:eastAsia="en-GB"/>
        </w:rPr>
      </w:pPr>
      <w:r w:rsidRPr="003F3430">
        <w:rPr>
          <w:rFonts w:ascii="Times New Roman" w:eastAsia="Aptos" w:hAnsi="Times New Roman"/>
          <w:szCs w:val="22"/>
          <w:lang w:eastAsia="en-GB"/>
        </w:rPr>
        <w:t xml:space="preserve"> Economics, Bookkeeping and Accountancy – 5 credits.</w:t>
      </w:r>
    </w:p>
    <w:p w14:paraId="2D600842" w14:textId="33D455B6" w:rsidR="003F3430" w:rsidRDefault="003F3430" w:rsidP="00573124">
      <w:pPr>
        <w:pStyle w:val="ListParagraph"/>
        <w:numPr>
          <w:ilvl w:val="0"/>
          <w:numId w:val="40"/>
        </w:numPr>
        <w:tabs>
          <w:tab w:val="left" w:pos="1701"/>
        </w:tabs>
        <w:spacing w:before="100" w:beforeAutospacing="1" w:after="100" w:afterAutospacing="1" w:line="360" w:lineRule="auto"/>
        <w:ind w:left="1701" w:hanging="567"/>
        <w:rPr>
          <w:rFonts w:ascii="Times New Roman" w:eastAsia="Aptos" w:hAnsi="Times New Roman"/>
          <w:szCs w:val="22"/>
          <w:lang w:eastAsia="en-GB"/>
        </w:rPr>
      </w:pPr>
      <w:r w:rsidRPr="003F3430">
        <w:rPr>
          <w:rFonts w:ascii="Times New Roman" w:eastAsia="Aptos" w:hAnsi="Times New Roman"/>
          <w:szCs w:val="22"/>
          <w:lang w:eastAsia="en-GB"/>
        </w:rPr>
        <w:t xml:space="preserve"> Command, Leadership and Human Resource Management Studies (CLHRM) – 10</w:t>
      </w:r>
      <w:r w:rsidR="0050158E">
        <w:rPr>
          <w:rFonts w:ascii="Times New Roman" w:eastAsia="Aptos" w:hAnsi="Times New Roman"/>
          <w:szCs w:val="22"/>
          <w:lang w:eastAsia="en-GB"/>
        </w:rPr>
        <w:t xml:space="preserve"> </w:t>
      </w:r>
      <w:r w:rsidRPr="003F3430">
        <w:rPr>
          <w:rFonts w:ascii="Times New Roman" w:eastAsia="Aptos" w:hAnsi="Times New Roman"/>
          <w:szCs w:val="22"/>
          <w:lang w:eastAsia="en-GB"/>
        </w:rPr>
        <w:t>credits.</w:t>
      </w:r>
    </w:p>
    <w:p w14:paraId="26AA767E" w14:textId="1D8E6CF8" w:rsidR="00060DC2" w:rsidRPr="003F3430" w:rsidRDefault="00060DC2" w:rsidP="0050158E">
      <w:pPr>
        <w:pStyle w:val="ListParagraph"/>
        <w:numPr>
          <w:ilvl w:val="2"/>
          <w:numId w:val="30"/>
        </w:numPr>
        <w:spacing w:before="100" w:beforeAutospacing="1" w:after="100" w:afterAutospacing="1" w:line="360" w:lineRule="auto"/>
        <w:ind w:left="1134" w:hanging="567"/>
        <w:jc w:val="both"/>
        <w:rPr>
          <w:rFonts w:ascii="Times New Roman" w:eastAsia="Aptos" w:hAnsi="Times New Roman"/>
          <w:szCs w:val="22"/>
          <w:lang w:eastAsia="en-GB"/>
        </w:rPr>
      </w:pPr>
      <w:r w:rsidRPr="003F3430">
        <w:rPr>
          <w:rFonts w:ascii="Times New Roman" w:eastAsia="Aptos" w:hAnsi="Times New Roman"/>
          <w:b/>
          <w:bCs/>
          <w:szCs w:val="22"/>
          <w:lang w:eastAsia="en-GB"/>
        </w:rPr>
        <w:t>Tactical Leadership Credit Allocation (Aligned to Military Training):</w:t>
      </w:r>
      <w:r w:rsidRPr="003F3430">
        <w:rPr>
          <w:rFonts w:ascii="Times New Roman" w:eastAsia="Aptos" w:hAnsi="Times New Roman"/>
          <w:szCs w:val="22"/>
          <w:lang w:eastAsia="en-GB"/>
        </w:rPr>
        <w:t xml:space="preserve"> The following Tactical Leadership credits are aligned to military training outcomes for the purpose of academic credit allocation, but are not delivered by the Academic Partner: </w:t>
      </w:r>
    </w:p>
    <w:p w14:paraId="14CA7799" w14:textId="77777777" w:rsidR="0050158E" w:rsidRDefault="00060DC2" w:rsidP="00573124">
      <w:pPr>
        <w:pStyle w:val="ListParagraph"/>
        <w:numPr>
          <w:ilvl w:val="0"/>
          <w:numId w:val="41"/>
        </w:numPr>
        <w:spacing w:before="100" w:beforeAutospacing="1" w:after="100" w:afterAutospacing="1" w:line="360" w:lineRule="auto"/>
        <w:ind w:left="1701" w:hanging="567"/>
        <w:jc w:val="both"/>
        <w:rPr>
          <w:rFonts w:ascii="Times New Roman" w:eastAsia="Aptos" w:hAnsi="Times New Roman"/>
          <w:szCs w:val="22"/>
          <w:lang w:eastAsia="en-GB"/>
        </w:rPr>
      </w:pPr>
      <w:r w:rsidRPr="0050158E">
        <w:rPr>
          <w:rFonts w:ascii="Times New Roman" w:eastAsia="Aptos" w:hAnsi="Times New Roman"/>
          <w:szCs w:val="22"/>
          <w:lang w:eastAsia="en-GB"/>
        </w:rPr>
        <w:t>Tactical Leadership (Section level) – 10 credits; assessed by IPP Exam and Section Field Op Readiness Assessment.</w:t>
      </w:r>
    </w:p>
    <w:p w14:paraId="6A9D6ADD" w14:textId="77777777" w:rsidR="0050158E" w:rsidRDefault="00060DC2" w:rsidP="00573124">
      <w:pPr>
        <w:pStyle w:val="ListParagraph"/>
        <w:numPr>
          <w:ilvl w:val="0"/>
          <w:numId w:val="41"/>
        </w:numPr>
        <w:spacing w:before="100" w:beforeAutospacing="1" w:after="100" w:afterAutospacing="1" w:line="360" w:lineRule="auto"/>
        <w:ind w:left="1701" w:hanging="567"/>
        <w:jc w:val="both"/>
        <w:rPr>
          <w:rFonts w:ascii="Times New Roman" w:eastAsia="Aptos" w:hAnsi="Times New Roman"/>
          <w:szCs w:val="22"/>
          <w:lang w:eastAsia="en-GB"/>
        </w:rPr>
      </w:pPr>
      <w:r w:rsidRPr="0050158E">
        <w:rPr>
          <w:rFonts w:ascii="Times New Roman" w:eastAsia="Aptos" w:hAnsi="Times New Roman"/>
          <w:szCs w:val="22"/>
          <w:lang w:eastAsia="en-GB"/>
        </w:rPr>
        <w:t>Tactical Leadership (Platoon level) – 10 credits; assessed through command appointment results from Platoon Field.</w:t>
      </w:r>
    </w:p>
    <w:p w14:paraId="749098A3" w14:textId="261E11CB" w:rsidR="00060DC2" w:rsidRPr="0050158E" w:rsidRDefault="00060DC2" w:rsidP="00573124">
      <w:pPr>
        <w:pStyle w:val="ListParagraph"/>
        <w:numPr>
          <w:ilvl w:val="0"/>
          <w:numId w:val="41"/>
        </w:numPr>
        <w:spacing w:before="100" w:beforeAutospacing="1" w:after="100" w:afterAutospacing="1" w:line="360" w:lineRule="auto"/>
        <w:ind w:left="1701" w:hanging="567"/>
        <w:jc w:val="both"/>
        <w:rPr>
          <w:rFonts w:ascii="Times New Roman" w:eastAsia="Aptos" w:hAnsi="Times New Roman"/>
          <w:szCs w:val="22"/>
          <w:lang w:eastAsia="en-GB"/>
        </w:rPr>
      </w:pPr>
      <w:r w:rsidRPr="0050158E">
        <w:rPr>
          <w:rFonts w:ascii="Times New Roman" w:eastAsia="Aptos" w:hAnsi="Times New Roman"/>
          <w:szCs w:val="22"/>
          <w:lang w:eastAsia="en-GB"/>
        </w:rPr>
        <w:t xml:space="preserve"> Tactical Leadership Assessment (Final) – 10 credits; assessed through command appointment results from Patrolling Exercise and/or MOUT Exercise (Cadets complete the Tactical Leadership Assessment during the Patrolling or MOUT exercises).</w:t>
      </w:r>
    </w:p>
    <w:p w14:paraId="6A3C8F63" w14:textId="77777777" w:rsidR="00060DC2" w:rsidRPr="00EC0039" w:rsidRDefault="00060DC2" w:rsidP="0050158E">
      <w:pPr>
        <w:spacing w:before="100" w:beforeAutospacing="1" w:after="100" w:afterAutospacing="1" w:line="360" w:lineRule="auto"/>
        <w:ind w:left="1134" w:hanging="567"/>
        <w:jc w:val="both"/>
        <w:rPr>
          <w:rFonts w:ascii="Times New Roman" w:eastAsia="Aptos" w:hAnsi="Times New Roman"/>
          <w:szCs w:val="22"/>
          <w:lang w:eastAsia="en-GB"/>
        </w:rPr>
      </w:pPr>
      <w:r w:rsidRPr="0050158E">
        <w:rPr>
          <w:rFonts w:ascii="Times New Roman" w:eastAsia="Aptos" w:hAnsi="Times New Roman"/>
          <w:szCs w:val="22"/>
          <w:lang w:eastAsia="en-GB"/>
        </w:rPr>
        <w:lastRenderedPageBreak/>
        <w:t>1.5.4.</w:t>
      </w:r>
      <w:r w:rsidRPr="00EC0039">
        <w:rPr>
          <w:rFonts w:ascii="Times New Roman" w:eastAsia="Aptos" w:hAnsi="Times New Roman"/>
          <w:b/>
          <w:bCs/>
          <w:szCs w:val="22"/>
          <w:lang w:eastAsia="en-GB"/>
        </w:rPr>
        <w:t xml:space="preserve"> Indicative Time Allocation (Academic Delivery Hours):</w:t>
      </w:r>
      <w:r w:rsidRPr="00EC0039">
        <w:rPr>
          <w:rFonts w:ascii="Times New Roman" w:eastAsia="Aptos" w:hAnsi="Times New Roman"/>
          <w:szCs w:val="22"/>
          <w:lang w:eastAsia="en-GB"/>
        </w:rPr>
        <w:t xml:space="preserve"> The indicative time allocated within the programme for delivery of the academic modules is as follows: </w:t>
      </w:r>
    </w:p>
    <w:p w14:paraId="07A96945" w14:textId="77777777" w:rsidR="0050158E" w:rsidRDefault="00060DC2" w:rsidP="00573124">
      <w:pPr>
        <w:pStyle w:val="ListParagraph"/>
        <w:numPr>
          <w:ilvl w:val="1"/>
          <w:numId w:val="42"/>
        </w:numPr>
        <w:spacing w:before="100" w:beforeAutospacing="1" w:after="100" w:afterAutospacing="1" w:line="360" w:lineRule="auto"/>
        <w:ind w:left="1701" w:hanging="567"/>
        <w:jc w:val="both"/>
        <w:rPr>
          <w:rFonts w:ascii="Times New Roman" w:eastAsia="Aptos" w:hAnsi="Times New Roman"/>
          <w:szCs w:val="22"/>
          <w:lang w:eastAsia="en-GB"/>
        </w:rPr>
      </w:pPr>
      <w:r w:rsidRPr="0050158E">
        <w:rPr>
          <w:rFonts w:ascii="Times New Roman" w:eastAsia="Aptos" w:hAnsi="Times New Roman"/>
          <w:szCs w:val="22"/>
          <w:lang w:eastAsia="en-GB"/>
        </w:rPr>
        <w:t>602 Command, Leadership and Human Resource Management Studies – 26.25 hours.</w:t>
      </w:r>
    </w:p>
    <w:p w14:paraId="6B1D23B4" w14:textId="77777777" w:rsidR="0050158E" w:rsidRDefault="00060DC2" w:rsidP="00573124">
      <w:pPr>
        <w:pStyle w:val="ListParagraph"/>
        <w:numPr>
          <w:ilvl w:val="1"/>
          <w:numId w:val="42"/>
        </w:numPr>
        <w:spacing w:before="100" w:beforeAutospacing="1" w:after="100" w:afterAutospacing="1" w:line="360" w:lineRule="auto"/>
        <w:ind w:left="1701" w:hanging="567"/>
        <w:jc w:val="both"/>
        <w:rPr>
          <w:rFonts w:ascii="Times New Roman" w:eastAsia="Aptos" w:hAnsi="Times New Roman"/>
          <w:szCs w:val="22"/>
          <w:lang w:eastAsia="en-GB"/>
        </w:rPr>
      </w:pPr>
      <w:r w:rsidRPr="0050158E">
        <w:rPr>
          <w:rFonts w:ascii="Times New Roman" w:eastAsia="Aptos" w:hAnsi="Times New Roman"/>
          <w:szCs w:val="22"/>
          <w:lang w:eastAsia="en-GB"/>
        </w:rPr>
        <w:t>702 Academic Theory and Skills – 7.50 hours.</w:t>
      </w:r>
    </w:p>
    <w:p w14:paraId="58550EF3" w14:textId="77777777" w:rsidR="0050158E" w:rsidRDefault="00060DC2" w:rsidP="00573124">
      <w:pPr>
        <w:pStyle w:val="ListParagraph"/>
        <w:numPr>
          <w:ilvl w:val="1"/>
          <w:numId w:val="42"/>
        </w:numPr>
        <w:spacing w:before="100" w:beforeAutospacing="1" w:after="100" w:afterAutospacing="1" w:line="360" w:lineRule="auto"/>
        <w:ind w:left="1701" w:hanging="567"/>
        <w:jc w:val="both"/>
        <w:rPr>
          <w:rFonts w:ascii="Times New Roman" w:eastAsia="Aptos" w:hAnsi="Times New Roman"/>
          <w:szCs w:val="22"/>
          <w:lang w:eastAsia="en-GB"/>
        </w:rPr>
      </w:pPr>
      <w:r w:rsidRPr="0050158E">
        <w:rPr>
          <w:rFonts w:ascii="Times New Roman" w:eastAsia="Aptos" w:hAnsi="Times New Roman"/>
          <w:szCs w:val="22"/>
          <w:lang w:eastAsia="en-GB"/>
        </w:rPr>
        <w:t>703 Strategic and Defence Studies – 30.00 hours (+ optional exam time).</w:t>
      </w:r>
    </w:p>
    <w:p w14:paraId="46ED4D6B" w14:textId="77777777" w:rsidR="0050158E" w:rsidRDefault="00060DC2" w:rsidP="00573124">
      <w:pPr>
        <w:pStyle w:val="ListParagraph"/>
        <w:numPr>
          <w:ilvl w:val="1"/>
          <w:numId w:val="42"/>
        </w:numPr>
        <w:spacing w:before="100" w:beforeAutospacing="1" w:after="100" w:afterAutospacing="1" w:line="360" w:lineRule="auto"/>
        <w:ind w:left="1701" w:hanging="567"/>
        <w:jc w:val="both"/>
        <w:rPr>
          <w:rFonts w:ascii="Times New Roman" w:eastAsia="Aptos" w:hAnsi="Times New Roman"/>
          <w:szCs w:val="22"/>
          <w:lang w:eastAsia="en-GB"/>
        </w:rPr>
      </w:pPr>
      <w:r w:rsidRPr="0050158E">
        <w:rPr>
          <w:rFonts w:ascii="Times New Roman" w:eastAsia="Aptos" w:hAnsi="Times New Roman"/>
          <w:szCs w:val="22"/>
          <w:lang w:eastAsia="en-GB"/>
        </w:rPr>
        <w:t>704 Military and Political Sociology – 30.00 hours (+ optional exam time).</w:t>
      </w:r>
    </w:p>
    <w:p w14:paraId="16F39745" w14:textId="77777777" w:rsidR="0050158E" w:rsidRDefault="00060DC2" w:rsidP="00573124">
      <w:pPr>
        <w:pStyle w:val="ListParagraph"/>
        <w:numPr>
          <w:ilvl w:val="1"/>
          <w:numId w:val="42"/>
        </w:numPr>
        <w:spacing w:before="100" w:beforeAutospacing="1" w:after="100" w:afterAutospacing="1" w:line="360" w:lineRule="auto"/>
        <w:ind w:left="1701" w:hanging="567"/>
        <w:jc w:val="both"/>
        <w:rPr>
          <w:rFonts w:ascii="Times New Roman" w:eastAsia="Aptos" w:hAnsi="Times New Roman"/>
          <w:szCs w:val="22"/>
          <w:lang w:eastAsia="en-GB"/>
        </w:rPr>
      </w:pPr>
      <w:r w:rsidRPr="0050158E">
        <w:rPr>
          <w:rFonts w:ascii="Times New Roman" w:eastAsia="Aptos" w:hAnsi="Times New Roman"/>
          <w:szCs w:val="22"/>
          <w:lang w:eastAsia="en-GB"/>
        </w:rPr>
        <w:t xml:space="preserve"> 705 Irish History in Focus – 30.00 hours (+ optional exam time).</w:t>
      </w:r>
    </w:p>
    <w:p w14:paraId="3055B1A4" w14:textId="66E6270F" w:rsidR="00060DC2" w:rsidRPr="0050158E" w:rsidRDefault="00060DC2" w:rsidP="00573124">
      <w:pPr>
        <w:pStyle w:val="ListParagraph"/>
        <w:numPr>
          <w:ilvl w:val="1"/>
          <w:numId w:val="42"/>
        </w:numPr>
        <w:spacing w:before="100" w:beforeAutospacing="1" w:after="100" w:afterAutospacing="1" w:line="360" w:lineRule="auto"/>
        <w:ind w:left="1701" w:hanging="567"/>
        <w:jc w:val="both"/>
        <w:rPr>
          <w:rFonts w:ascii="Times New Roman" w:eastAsia="Aptos" w:hAnsi="Times New Roman"/>
          <w:szCs w:val="22"/>
          <w:lang w:eastAsia="en-GB"/>
        </w:rPr>
      </w:pPr>
      <w:r w:rsidRPr="0050158E">
        <w:rPr>
          <w:rFonts w:ascii="Times New Roman" w:eastAsia="Aptos" w:hAnsi="Times New Roman"/>
          <w:szCs w:val="22"/>
          <w:lang w:eastAsia="en-GB"/>
        </w:rPr>
        <w:t xml:space="preserve"> 706 Economics, Bookkeeping and Accountancy – 30.00 hours (+ optional exam time).</w:t>
      </w:r>
    </w:p>
    <w:p w14:paraId="628CB0E6" w14:textId="77777777" w:rsidR="00060DC2" w:rsidRPr="00EC0039" w:rsidRDefault="00060DC2" w:rsidP="00573124">
      <w:pPr>
        <w:spacing w:before="100" w:beforeAutospacing="1" w:after="100" w:afterAutospacing="1" w:line="360" w:lineRule="auto"/>
        <w:ind w:left="1134" w:hanging="567"/>
        <w:jc w:val="both"/>
        <w:rPr>
          <w:rFonts w:ascii="Times New Roman" w:eastAsia="Aptos" w:hAnsi="Times New Roman"/>
          <w:szCs w:val="22"/>
          <w:lang w:eastAsia="en-GB"/>
        </w:rPr>
      </w:pPr>
      <w:r w:rsidRPr="00EC0039">
        <w:rPr>
          <w:rFonts w:ascii="Times New Roman" w:eastAsia="Aptos" w:hAnsi="Times New Roman"/>
          <w:b/>
          <w:bCs/>
          <w:szCs w:val="22"/>
          <w:lang w:eastAsia="en-GB"/>
        </w:rPr>
        <w:t>1.5.5. Devolution of Responsibility (Cadet School Staff / Contractor):</w:t>
      </w:r>
      <w:r w:rsidRPr="00EC0039">
        <w:rPr>
          <w:rFonts w:ascii="Times New Roman" w:eastAsia="Aptos" w:hAnsi="Times New Roman"/>
          <w:szCs w:val="22"/>
          <w:lang w:eastAsia="en-GB"/>
        </w:rPr>
        <w:t xml:space="preserve"> The devolution of responsibility for delivery of the academic programme will be as follows:</w:t>
      </w:r>
    </w:p>
    <w:p w14:paraId="4CF5C9D0" w14:textId="77777777" w:rsidR="00573124" w:rsidRDefault="00060DC2" w:rsidP="00573124">
      <w:pPr>
        <w:pStyle w:val="ListParagraph"/>
        <w:numPr>
          <w:ilvl w:val="1"/>
          <w:numId w:val="43"/>
        </w:numPr>
        <w:spacing w:before="100" w:beforeAutospacing="1" w:after="100" w:afterAutospacing="1" w:line="360" w:lineRule="auto"/>
        <w:ind w:left="1701" w:hanging="567"/>
        <w:jc w:val="both"/>
        <w:rPr>
          <w:rFonts w:ascii="Times New Roman" w:eastAsia="Aptos" w:hAnsi="Times New Roman"/>
          <w:szCs w:val="22"/>
          <w:lang w:eastAsia="en-GB"/>
        </w:rPr>
      </w:pPr>
      <w:r w:rsidRPr="00573124">
        <w:rPr>
          <w:rFonts w:ascii="Times New Roman" w:eastAsia="Aptos" w:hAnsi="Times New Roman"/>
          <w:szCs w:val="22"/>
          <w:lang w:eastAsia="en-GB"/>
        </w:rPr>
        <w:t>Module 602 (CLHRM / CLOS) – Cadet School Staff 80% / Contractor 20%.</w:t>
      </w:r>
    </w:p>
    <w:p w14:paraId="6399C4A2" w14:textId="77777777" w:rsidR="00573124" w:rsidRDefault="00060DC2" w:rsidP="00573124">
      <w:pPr>
        <w:pStyle w:val="ListParagraph"/>
        <w:numPr>
          <w:ilvl w:val="1"/>
          <w:numId w:val="43"/>
        </w:numPr>
        <w:spacing w:before="100" w:beforeAutospacing="1" w:after="100" w:afterAutospacing="1" w:line="360" w:lineRule="auto"/>
        <w:ind w:left="1701" w:hanging="567"/>
        <w:jc w:val="both"/>
        <w:rPr>
          <w:rFonts w:ascii="Times New Roman" w:eastAsia="Aptos" w:hAnsi="Times New Roman"/>
          <w:szCs w:val="22"/>
          <w:lang w:eastAsia="en-GB"/>
        </w:rPr>
      </w:pPr>
      <w:r w:rsidRPr="00573124">
        <w:rPr>
          <w:rFonts w:ascii="Times New Roman" w:eastAsia="Aptos" w:hAnsi="Times New Roman"/>
          <w:szCs w:val="22"/>
          <w:lang w:eastAsia="en-GB"/>
        </w:rPr>
        <w:t>Modules 702, 703, 704, 705 and 706 – Contractor 100% (full contractor delivery).</w:t>
      </w:r>
    </w:p>
    <w:p w14:paraId="4A6B5CF8" w14:textId="1D196866" w:rsidR="00060DC2" w:rsidRPr="00573124" w:rsidRDefault="00060DC2" w:rsidP="00573124">
      <w:pPr>
        <w:pStyle w:val="ListParagraph"/>
        <w:numPr>
          <w:ilvl w:val="1"/>
          <w:numId w:val="43"/>
        </w:numPr>
        <w:spacing w:before="100" w:beforeAutospacing="1" w:after="100" w:afterAutospacing="1" w:line="360" w:lineRule="auto"/>
        <w:ind w:left="1701" w:hanging="567"/>
        <w:jc w:val="both"/>
        <w:rPr>
          <w:rFonts w:ascii="Times New Roman" w:eastAsia="Aptos" w:hAnsi="Times New Roman"/>
          <w:szCs w:val="22"/>
          <w:lang w:eastAsia="en-GB"/>
        </w:rPr>
      </w:pPr>
      <w:r w:rsidRPr="00573124">
        <w:rPr>
          <w:rFonts w:ascii="Times New Roman" w:eastAsia="Aptos" w:hAnsi="Times New Roman"/>
          <w:szCs w:val="22"/>
          <w:lang w:eastAsia="en-GB"/>
        </w:rPr>
        <w:t>In delivering Module 602 (CLHRM / CLOS), the Contractor will provide keynote speakers and demonstrate willingness to work with existing Defence Forces leadership partners to deliver content on leadership theory and development relevant to Defence formations.</w:t>
      </w:r>
    </w:p>
    <w:p w14:paraId="13DA61C6" w14:textId="77777777" w:rsidR="00060DC2" w:rsidRPr="00EC0039" w:rsidRDefault="00060DC2" w:rsidP="00573124">
      <w:pPr>
        <w:spacing w:before="100" w:beforeAutospacing="1" w:after="100" w:afterAutospacing="1" w:line="360" w:lineRule="auto"/>
        <w:ind w:left="1134" w:hanging="567"/>
        <w:jc w:val="both"/>
        <w:rPr>
          <w:rFonts w:ascii="Times New Roman" w:eastAsia="Aptos" w:hAnsi="Times New Roman"/>
          <w:szCs w:val="22"/>
          <w:lang w:eastAsia="en-GB"/>
        </w:rPr>
      </w:pPr>
      <w:r w:rsidRPr="00EC0039">
        <w:rPr>
          <w:rFonts w:ascii="Times New Roman" w:eastAsia="Aptos" w:hAnsi="Times New Roman"/>
          <w:b/>
          <w:bCs/>
          <w:szCs w:val="22"/>
          <w:lang w:eastAsia="en-GB"/>
        </w:rPr>
        <w:t>1.5.6. Module 602 – Command, Leadership and Human Resource Management Studies (CLHRM / CLOS) (26.25 hours):</w:t>
      </w:r>
      <w:r w:rsidRPr="00EC0039">
        <w:rPr>
          <w:rFonts w:ascii="Times New Roman" w:eastAsia="Aptos" w:hAnsi="Times New Roman"/>
          <w:szCs w:val="22"/>
          <w:lang w:eastAsia="en-GB"/>
        </w:rPr>
        <w:t xml:space="preserve"> Incorporating both individual development and organisational awareness, Cadets are enabled to evaluate and reflect on the characteristics of command, leadership, communication, ethics and organisational theory in a military context, with a view to developing their own leadership qualities and their capacity to identify and nurture leadership traits, behaviours and potential in others. The module supports Cadets’ ability to apply leadership theory practically (including organisational studies and group dynamics), to display characteristics and competence informed by a moral, legal and ethical code, and to develop the knowledge and instructional competence required to serve as instructors in the early phase of their career. The devolution of responsibility for delivery of this module will be as follows: </w:t>
      </w:r>
    </w:p>
    <w:p w14:paraId="62F96486" w14:textId="77777777" w:rsidR="00573124" w:rsidRDefault="00060DC2" w:rsidP="00573124">
      <w:pPr>
        <w:pStyle w:val="ListParagraph"/>
        <w:numPr>
          <w:ilvl w:val="1"/>
          <w:numId w:val="44"/>
        </w:numPr>
        <w:spacing w:before="100" w:beforeAutospacing="1" w:after="100" w:afterAutospacing="1" w:line="360" w:lineRule="auto"/>
        <w:ind w:left="1701" w:hanging="567"/>
        <w:jc w:val="both"/>
        <w:rPr>
          <w:rFonts w:ascii="Times New Roman" w:eastAsia="Aptos" w:hAnsi="Times New Roman"/>
          <w:szCs w:val="22"/>
          <w:lang w:eastAsia="en-GB"/>
        </w:rPr>
      </w:pPr>
      <w:r w:rsidRPr="00573124">
        <w:rPr>
          <w:rFonts w:ascii="Times New Roman" w:eastAsia="Aptos" w:hAnsi="Times New Roman"/>
          <w:szCs w:val="22"/>
          <w:lang w:eastAsia="en-GB"/>
        </w:rPr>
        <w:t xml:space="preserve">Cadet School Staff 80% </w:t>
      </w:r>
    </w:p>
    <w:p w14:paraId="3BE5ADF0" w14:textId="5F8DEE3C" w:rsidR="00060DC2" w:rsidRPr="00573124" w:rsidRDefault="00060DC2" w:rsidP="00573124">
      <w:pPr>
        <w:pStyle w:val="ListParagraph"/>
        <w:numPr>
          <w:ilvl w:val="1"/>
          <w:numId w:val="44"/>
        </w:numPr>
        <w:spacing w:before="100" w:beforeAutospacing="1" w:after="100" w:afterAutospacing="1" w:line="360" w:lineRule="auto"/>
        <w:ind w:left="1701" w:hanging="567"/>
        <w:jc w:val="both"/>
        <w:rPr>
          <w:rFonts w:ascii="Times New Roman" w:eastAsia="Aptos" w:hAnsi="Times New Roman"/>
          <w:szCs w:val="22"/>
          <w:lang w:eastAsia="en-GB"/>
        </w:rPr>
      </w:pPr>
      <w:r w:rsidRPr="00573124">
        <w:rPr>
          <w:rFonts w:ascii="Times New Roman" w:eastAsia="Aptos" w:hAnsi="Times New Roman"/>
          <w:szCs w:val="22"/>
          <w:lang w:eastAsia="en-GB"/>
        </w:rPr>
        <w:t xml:space="preserve">Contractor 20% </w:t>
      </w:r>
    </w:p>
    <w:p w14:paraId="754EB530" w14:textId="77777777" w:rsidR="00060DC2" w:rsidRPr="00EC0039" w:rsidRDefault="00060DC2" w:rsidP="00573124">
      <w:pPr>
        <w:spacing w:before="100" w:beforeAutospacing="1" w:after="100" w:afterAutospacing="1" w:line="360" w:lineRule="auto"/>
        <w:ind w:left="1134"/>
        <w:jc w:val="both"/>
        <w:rPr>
          <w:rFonts w:ascii="Times New Roman" w:eastAsia="Aptos" w:hAnsi="Times New Roman"/>
          <w:szCs w:val="22"/>
          <w:lang w:eastAsia="en-GB"/>
        </w:rPr>
      </w:pPr>
      <w:r w:rsidRPr="00EC0039">
        <w:rPr>
          <w:rFonts w:ascii="Times New Roman" w:eastAsia="Aptos" w:hAnsi="Times New Roman"/>
          <w:szCs w:val="22"/>
          <w:lang w:eastAsia="en-GB"/>
        </w:rPr>
        <w:br/>
        <w:t xml:space="preserve">The Contractor contribution will include provision of keynote speakers and willingness to work with existing Defence Forces leadership partners to deliver content on leadership </w:t>
      </w:r>
      <w:r w:rsidRPr="00EC0039">
        <w:rPr>
          <w:rFonts w:ascii="Times New Roman" w:eastAsia="Aptos" w:hAnsi="Times New Roman"/>
          <w:szCs w:val="22"/>
          <w:lang w:eastAsia="en-GB"/>
        </w:rPr>
        <w:lastRenderedPageBreak/>
        <w:t xml:space="preserve">theory and development relevant to Defence formation and will be prepared to assess presentations on an assessment board with DF persons if required. </w:t>
      </w:r>
    </w:p>
    <w:p w14:paraId="6789ECF1" w14:textId="77777777" w:rsidR="00060DC2" w:rsidRPr="00EC0039" w:rsidRDefault="00060DC2" w:rsidP="00573124">
      <w:pPr>
        <w:spacing w:before="100" w:beforeAutospacing="1" w:after="100" w:afterAutospacing="1" w:line="360" w:lineRule="auto"/>
        <w:ind w:left="1134" w:hanging="567"/>
        <w:jc w:val="both"/>
        <w:rPr>
          <w:rFonts w:ascii="Times New Roman" w:eastAsia="Aptos" w:hAnsi="Times New Roman"/>
          <w:szCs w:val="22"/>
          <w:lang w:eastAsia="en-GB"/>
        </w:rPr>
      </w:pPr>
      <w:r w:rsidRPr="00EC0039">
        <w:rPr>
          <w:rFonts w:ascii="Times New Roman" w:eastAsia="Aptos" w:hAnsi="Times New Roman"/>
          <w:b/>
          <w:bCs/>
          <w:szCs w:val="22"/>
          <w:lang w:eastAsia="en-GB"/>
        </w:rPr>
        <w:t>1.5.7. Module 702 – Academic Theory and Skills (7.50 hours):</w:t>
      </w:r>
      <w:r w:rsidRPr="00EC0039">
        <w:rPr>
          <w:rFonts w:ascii="Times New Roman" w:eastAsia="Aptos" w:hAnsi="Times New Roman"/>
          <w:szCs w:val="22"/>
          <w:lang w:eastAsia="en-GB"/>
        </w:rPr>
        <w:t xml:space="preserve"> </w:t>
      </w:r>
    </w:p>
    <w:p w14:paraId="3153D928" w14:textId="77777777" w:rsidR="00060DC2" w:rsidRPr="00EC0039" w:rsidRDefault="00060DC2" w:rsidP="00573124">
      <w:pPr>
        <w:spacing w:before="100" w:beforeAutospacing="1" w:after="100" w:afterAutospacing="1" w:line="360" w:lineRule="auto"/>
        <w:ind w:left="1134"/>
        <w:jc w:val="both"/>
        <w:rPr>
          <w:rFonts w:ascii="Times New Roman" w:eastAsia="Aptos" w:hAnsi="Times New Roman"/>
          <w:szCs w:val="22"/>
          <w:lang w:eastAsia="en-GB"/>
        </w:rPr>
      </w:pPr>
      <w:r w:rsidRPr="00EC0039">
        <w:rPr>
          <w:rFonts w:ascii="Times New Roman" w:eastAsia="Aptos" w:hAnsi="Times New Roman"/>
          <w:szCs w:val="22"/>
          <w:lang w:eastAsia="en-GB"/>
        </w:rPr>
        <w:t xml:space="preserve">This module develops Cadets’ knowledge and comprehension of Academic Theory and Skills while recognising the need for reflection, self-awareness and self-directed learning, and supports laying the foundations for future learning and development at higher levels. On completion, Cadets will demonstrate understanding of research methodology, self-directed learning and “learning to learn” systems, and evidence of reflexivity, critical evaluation, creative and critical analysis, effective use of research, and awareness of personal learning strengths and strategies to overcome learning challenges. Delivery is by the Contractor (100%) and is staged as follows: </w:t>
      </w:r>
    </w:p>
    <w:p w14:paraId="78BE93D1" w14:textId="77777777" w:rsidR="00060DC2" w:rsidRPr="00EC0039" w:rsidRDefault="00060DC2" w:rsidP="00573124">
      <w:pPr>
        <w:pStyle w:val="ListParagraph"/>
        <w:numPr>
          <w:ilvl w:val="0"/>
          <w:numId w:val="45"/>
        </w:numPr>
        <w:spacing w:before="100" w:beforeAutospacing="1" w:after="100" w:afterAutospacing="1" w:line="360" w:lineRule="auto"/>
        <w:ind w:left="1701" w:hanging="567"/>
        <w:jc w:val="both"/>
        <w:rPr>
          <w:rFonts w:ascii="Times New Roman" w:eastAsia="Aptos" w:hAnsi="Times New Roman"/>
          <w:szCs w:val="22"/>
          <w:lang w:eastAsia="en-GB"/>
        </w:rPr>
      </w:pPr>
      <w:r w:rsidRPr="00EC0039">
        <w:rPr>
          <w:rFonts w:ascii="Times New Roman" w:eastAsia="Aptos" w:hAnsi="Times New Roman"/>
          <w:szCs w:val="22"/>
          <w:u w:val="single"/>
          <w:lang w:eastAsia="en-GB"/>
        </w:rPr>
        <w:t>Induction Stage (2.25 hours):</w:t>
      </w:r>
      <w:r w:rsidRPr="00EC0039">
        <w:rPr>
          <w:rFonts w:ascii="Times New Roman" w:eastAsia="Aptos" w:hAnsi="Times New Roman"/>
          <w:szCs w:val="22"/>
          <w:lang w:eastAsia="en-GB"/>
        </w:rPr>
        <w:br/>
        <w:t>(1) Introduction to Generic Academic Programme (purpose and scope) – 0.75 hours.</w:t>
      </w:r>
      <w:r w:rsidRPr="00EC0039">
        <w:rPr>
          <w:rFonts w:ascii="Times New Roman" w:eastAsia="Aptos" w:hAnsi="Times New Roman"/>
          <w:szCs w:val="22"/>
          <w:lang w:eastAsia="en-GB"/>
        </w:rPr>
        <w:br/>
        <w:t>(2) Examination Techniques (study systems and skills; studying when tired; exam techniques; dealing with exam anxiety) – 1.50 hours.</w:t>
      </w:r>
    </w:p>
    <w:p w14:paraId="4239B349" w14:textId="77777777" w:rsidR="00060DC2" w:rsidRPr="00EC0039" w:rsidRDefault="00060DC2" w:rsidP="0050158E">
      <w:pPr>
        <w:pStyle w:val="ListParagraph"/>
        <w:spacing w:before="100" w:beforeAutospacing="1" w:after="100" w:afterAutospacing="1" w:line="360" w:lineRule="auto"/>
        <w:ind w:left="927"/>
        <w:jc w:val="both"/>
        <w:rPr>
          <w:rFonts w:ascii="Times New Roman" w:eastAsia="Aptos" w:hAnsi="Times New Roman"/>
          <w:szCs w:val="22"/>
          <w:lang w:eastAsia="en-GB"/>
        </w:rPr>
      </w:pPr>
    </w:p>
    <w:p w14:paraId="3A9FC2D3" w14:textId="77777777" w:rsidR="00060DC2" w:rsidRPr="00EC0039" w:rsidRDefault="00060DC2" w:rsidP="00573124">
      <w:pPr>
        <w:pStyle w:val="ListParagraph"/>
        <w:numPr>
          <w:ilvl w:val="0"/>
          <w:numId w:val="45"/>
        </w:numPr>
        <w:spacing w:before="100" w:beforeAutospacing="1" w:after="100" w:afterAutospacing="1" w:line="360" w:lineRule="auto"/>
        <w:ind w:left="1701" w:hanging="567"/>
        <w:jc w:val="both"/>
        <w:rPr>
          <w:rFonts w:ascii="Times New Roman" w:eastAsia="Aptos" w:hAnsi="Times New Roman"/>
          <w:szCs w:val="22"/>
          <w:lang w:eastAsia="en-GB"/>
        </w:rPr>
      </w:pPr>
      <w:r w:rsidRPr="00EC0039">
        <w:rPr>
          <w:rFonts w:ascii="Times New Roman" w:eastAsia="Aptos" w:hAnsi="Times New Roman"/>
          <w:szCs w:val="22"/>
          <w:u w:val="single"/>
          <w:lang w:eastAsia="en-GB"/>
        </w:rPr>
        <w:t>Development Stage (5.25 hours):</w:t>
      </w:r>
      <w:r w:rsidRPr="00EC0039">
        <w:rPr>
          <w:rFonts w:ascii="Times New Roman" w:eastAsia="Aptos" w:hAnsi="Times New Roman"/>
          <w:szCs w:val="22"/>
          <w:lang w:eastAsia="en-GB"/>
        </w:rPr>
        <w:br/>
        <w:t>(1) Library Familiarisation (document and book search systems; finding books and journals; practical exercise) – 1.50 hours.</w:t>
      </w:r>
      <w:r w:rsidRPr="00EC0039">
        <w:rPr>
          <w:rFonts w:ascii="Times New Roman" w:eastAsia="Aptos" w:hAnsi="Times New Roman"/>
          <w:szCs w:val="22"/>
          <w:lang w:eastAsia="en-GB"/>
        </w:rPr>
        <w:br/>
        <w:t>(2) Academic Writing, Research and Writing Skills (understanding the question; sourcing information; internet research; effective note-taking; structuring the essay; essay layout and presentation) – 2.25 hours.</w:t>
      </w:r>
      <w:r w:rsidRPr="00EC0039">
        <w:rPr>
          <w:rFonts w:ascii="Times New Roman" w:eastAsia="Aptos" w:hAnsi="Times New Roman"/>
          <w:szCs w:val="22"/>
          <w:lang w:eastAsia="en-GB"/>
        </w:rPr>
        <w:br/>
        <w:t>(3) Plagiarism and Referencing (plagiarism; fair use; Harvard referencing; in-text citation) – 1.50 hours.</w:t>
      </w:r>
    </w:p>
    <w:p w14:paraId="1E01E12F" w14:textId="77777777" w:rsidR="00060DC2" w:rsidRPr="00EC0039" w:rsidRDefault="00060DC2" w:rsidP="00573124">
      <w:pPr>
        <w:spacing w:before="100" w:beforeAutospacing="1" w:after="100" w:afterAutospacing="1" w:line="360" w:lineRule="auto"/>
        <w:ind w:left="1134" w:hanging="567"/>
        <w:jc w:val="both"/>
        <w:rPr>
          <w:rFonts w:ascii="Times New Roman" w:eastAsia="Aptos" w:hAnsi="Times New Roman"/>
          <w:szCs w:val="22"/>
          <w:lang w:eastAsia="en-GB"/>
        </w:rPr>
      </w:pPr>
      <w:r w:rsidRPr="00EC0039">
        <w:rPr>
          <w:rFonts w:ascii="Times New Roman" w:eastAsia="Aptos" w:hAnsi="Times New Roman"/>
          <w:b/>
          <w:bCs/>
          <w:szCs w:val="22"/>
          <w:lang w:eastAsia="en-GB"/>
        </w:rPr>
        <w:t>1.5.8. Module 703 – Strategic and Defence Studies (30.00 hours + optional exam time):</w:t>
      </w:r>
      <w:r w:rsidRPr="00EC0039">
        <w:rPr>
          <w:rFonts w:ascii="Times New Roman" w:eastAsia="Aptos" w:hAnsi="Times New Roman"/>
          <w:szCs w:val="22"/>
          <w:lang w:eastAsia="en-GB"/>
        </w:rPr>
        <w:t xml:space="preserve"> This module develops Cadets’ knowledge and comprehension of Defence Studies while recognising the need for reflection, self-awareness and self-directed learning, and supports foundations for future learning and development at higher levels. On completion, Cadets will understand the complexity of the contemporary security environment nationally and globally, be aware of Defence Forces roles domestically and overseas, and demonstrate research, critical analysis and the ability to synthesise information reflectively and purposefully. Delivery is by the Contractor (100%) during the Development Stage and includes sequenced lectures on key concepts and introduction, states and power, strategy, the evolution of modern regular land warfare, naval operations and warfare, air operations and warfare, the evolution of modern irregular land warfare, revolutionary war, terrorism </w:t>
      </w:r>
      <w:r w:rsidRPr="00EC0039">
        <w:rPr>
          <w:rFonts w:ascii="Times New Roman" w:eastAsia="Aptos" w:hAnsi="Times New Roman"/>
          <w:szCs w:val="22"/>
          <w:lang w:eastAsia="en-GB"/>
        </w:rPr>
        <w:lastRenderedPageBreak/>
        <w:t>and counterterrorism, hybrid war and grey zone activities, and the future operating environment, with dedicated student research time and a two-hour examination where directed.</w:t>
      </w:r>
    </w:p>
    <w:p w14:paraId="49289B52" w14:textId="77777777" w:rsidR="00060DC2" w:rsidRPr="00EC0039" w:rsidRDefault="00060DC2" w:rsidP="00573124">
      <w:pPr>
        <w:spacing w:before="100" w:beforeAutospacing="1" w:after="100" w:afterAutospacing="1" w:line="360" w:lineRule="auto"/>
        <w:ind w:left="1134" w:hanging="567"/>
        <w:jc w:val="both"/>
        <w:rPr>
          <w:rFonts w:ascii="Times New Roman" w:eastAsia="Aptos" w:hAnsi="Times New Roman"/>
          <w:szCs w:val="22"/>
          <w:lang w:eastAsia="en-GB"/>
        </w:rPr>
      </w:pPr>
      <w:r w:rsidRPr="00EC0039">
        <w:rPr>
          <w:rFonts w:ascii="Times New Roman" w:eastAsia="Aptos" w:hAnsi="Times New Roman"/>
          <w:b/>
          <w:bCs/>
          <w:szCs w:val="22"/>
          <w:lang w:eastAsia="en-GB"/>
        </w:rPr>
        <w:t>1.5.9. Module 704 – Military and Political Sociology (30.00 hours + optional exam time):</w:t>
      </w:r>
      <w:r w:rsidRPr="00EC0039">
        <w:rPr>
          <w:rFonts w:ascii="Times New Roman" w:eastAsia="Aptos" w:hAnsi="Times New Roman"/>
          <w:szCs w:val="22"/>
          <w:lang w:eastAsia="en-GB"/>
        </w:rPr>
        <w:t xml:space="preserve"> This module develops Cadets’ knowledge and comprehension of Politics and Political Science while recognising the need for reflection, self-awareness and self-directed learning, and supports analysis, synthesis and evaluation of political science as a foundation for future learning and development at higher levels. On completion, Cadets will demonstrate understanding and awareness of national, European and international political and social institutions and their relevance to the defence and security environment, demonstrate creative critical analysis using political and social science perspectives, and demonstrate reflective awareness of the application of all components of the programme. Delivery is by the Contractor (100%) during the Development Stage and includes Political Science instruction (international system; theories in international relations; spectrum of conflict; theories of conflict; use of force and scale of weaponry; extremism; peace-making/peacebuilding/peacekeeping; conflict resolution; “just war” theory; nuclear policy and proliferation; intergovernmental and supranational organisations; neutrality) and Military Sociology themes (race and ethnicity; gender and sexuality; who fights and why; conscription vs volunteer armies; civil-military relations and democratic control; civil-military relations in conflict), supported by student research time and a two-hour examination where directed.</w:t>
      </w:r>
    </w:p>
    <w:p w14:paraId="35DB6B10" w14:textId="77777777" w:rsidR="00060DC2" w:rsidRPr="00EC0039" w:rsidRDefault="00060DC2" w:rsidP="00573124">
      <w:pPr>
        <w:spacing w:before="100" w:beforeAutospacing="1" w:after="100" w:afterAutospacing="1" w:line="360" w:lineRule="auto"/>
        <w:ind w:left="1134" w:hanging="567"/>
        <w:jc w:val="both"/>
        <w:rPr>
          <w:rFonts w:ascii="Times New Roman" w:eastAsia="Aptos" w:hAnsi="Times New Roman"/>
          <w:szCs w:val="22"/>
          <w:lang w:eastAsia="en-GB"/>
        </w:rPr>
      </w:pPr>
      <w:r w:rsidRPr="00EC0039">
        <w:rPr>
          <w:rFonts w:ascii="Times New Roman" w:eastAsia="Aptos" w:hAnsi="Times New Roman"/>
          <w:b/>
          <w:bCs/>
          <w:szCs w:val="22"/>
          <w:lang w:eastAsia="en-GB"/>
        </w:rPr>
        <w:t>1.5.10. Module 705 – Irish History in Focus (30.00 hours + optional exam time):</w:t>
      </w:r>
      <w:r w:rsidRPr="00EC0039">
        <w:rPr>
          <w:rFonts w:ascii="Times New Roman" w:eastAsia="Aptos" w:hAnsi="Times New Roman"/>
          <w:szCs w:val="22"/>
          <w:lang w:eastAsia="en-GB"/>
        </w:rPr>
        <w:t xml:space="preserve"> This module develops Cadets’ knowledge and comprehension of Irish history while recognising the need for reflection, self-awareness and self-directed learning, and supports analysis, synthesis and evaluation of history and politics as a foundation for future learning and development at higher levels. On completion, Cadets will demonstrate a thorough grounding in the political, social and military history of 20th-century Ireland, understand key events and phases in the history of the Defence Forces and their broader significance to Irish history, and demonstrate the ability to analyse creatively and critically how Irish history has been shaped along socio-political and economic lines. Delivery is by the Contractor (100%) during the Empowerment Stage and includes lectures and case studies addressing professional military history and its utility, the Defence Forces’ institutional history, Ireland c.1600–1900, the land question and Home Rule/Unionism (Curragh Mutiny), political agitation and the 1916 Rising/WWI (Irish soldiers in the First World War), the War of Independence and Civil War (Cork and Kerry guerrilla campaign), consolidating the Free State (Army Mutiny), emergence of modern Ireland (Niemba Massacre), emigration/diaspora and peacekeeping (Jadotville; At </w:t>
      </w:r>
      <w:proofErr w:type="spellStart"/>
      <w:r w:rsidRPr="00EC0039">
        <w:rPr>
          <w:rFonts w:ascii="Times New Roman" w:eastAsia="Aptos" w:hAnsi="Times New Roman"/>
          <w:szCs w:val="22"/>
          <w:lang w:eastAsia="en-GB"/>
        </w:rPr>
        <w:t>Tiri</w:t>
      </w:r>
      <w:proofErr w:type="spellEnd"/>
      <w:r w:rsidRPr="00EC0039">
        <w:rPr>
          <w:rFonts w:ascii="Times New Roman" w:eastAsia="Aptos" w:hAnsi="Times New Roman"/>
          <w:szCs w:val="22"/>
          <w:lang w:eastAsia="en-GB"/>
        </w:rPr>
        <w:t xml:space="preserve">), and the Troubles/Northern </w:t>
      </w:r>
      <w:r w:rsidRPr="00EC0039">
        <w:rPr>
          <w:rFonts w:ascii="Times New Roman" w:eastAsia="Aptos" w:hAnsi="Times New Roman"/>
          <w:szCs w:val="22"/>
          <w:lang w:eastAsia="en-GB"/>
        </w:rPr>
        <w:lastRenderedPageBreak/>
        <w:t xml:space="preserve">Ireland 1922–1998 (Don </w:t>
      </w:r>
      <w:proofErr w:type="spellStart"/>
      <w:r w:rsidRPr="00EC0039">
        <w:rPr>
          <w:rFonts w:ascii="Times New Roman" w:eastAsia="Aptos" w:hAnsi="Times New Roman"/>
          <w:szCs w:val="22"/>
          <w:lang w:eastAsia="en-GB"/>
        </w:rPr>
        <w:t>Tidey</w:t>
      </w:r>
      <w:proofErr w:type="spellEnd"/>
      <w:r w:rsidRPr="00EC0039">
        <w:rPr>
          <w:rFonts w:ascii="Times New Roman" w:eastAsia="Aptos" w:hAnsi="Times New Roman"/>
          <w:szCs w:val="22"/>
          <w:lang w:eastAsia="en-GB"/>
        </w:rPr>
        <w:t>), with student research time and exam preparation and a two-hour examination where directed.</w:t>
      </w:r>
    </w:p>
    <w:p w14:paraId="3DA70939" w14:textId="77777777" w:rsidR="00060DC2" w:rsidRPr="00EC0039" w:rsidRDefault="00060DC2" w:rsidP="00573124">
      <w:pPr>
        <w:spacing w:before="100" w:beforeAutospacing="1" w:after="100" w:afterAutospacing="1" w:line="360" w:lineRule="auto"/>
        <w:ind w:left="1134" w:hanging="567"/>
        <w:jc w:val="both"/>
        <w:rPr>
          <w:rFonts w:ascii="Times New Roman" w:eastAsia="Aptos" w:hAnsi="Times New Roman"/>
          <w:szCs w:val="22"/>
          <w:lang w:eastAsia="en-GB"/>
        </w:rPr>
      </w:pPr>
      <w:r w:rsidRPr="00EC0039">
        <w:rPr>
          <w:rFonts w:ascii="Times New Roman" w:eastAsia="Aptos" w:hAnsi="Times New Roman"/>
          <w:b/>
          <w:bCs/>
          <w:szCs w:val="22"/>
          <w:lang w:eastAsia="en-GB"/>
        </w:rPr>
        <w:t>1.5.11. Module 706 – Economics, Bookkeeping and Accountancy (30.00 hours + optional exam time):</w:t>
      </w:r>
      <w:r w:rsidRPr="00EC0039">
        <w:rPr>
          <w:rFonts w:ascii="Times New Roman" w:eastAsia="Aptos" w:hAnsi="Times New Roman"/>
          <w:szCs w:val="22"/>
          <w:lang w:eastAsia="en-GB"/>
        </w:rPr>
        <w:t xml:space="preserve"> This module prepares Cadets to demonstrate a basic understanding of microeconomics and macroeconomics, understand the European integration project, reach an acceptable standard in bookkeeping procedures (with particular emphasis on Officer Mess appointments), actively participate as a member of an audit board if required, and qualify for the award of the LMDS Diploma. On completion, Cadets will display a basic understanding of economics as it applies to commissioned leaders/middle managers, record non-credit transactions using double-entry bookkeeping, construct and balance accounting records, prepare bar trading and income/expenditure accounts, prepare control reconciliations and checking procedures, and use basic elements of an accounting software package. Delivery is by the Contractor (100%) during the Empowerment Stage and includes instruction and practical application across economic fundamentals (including the relevance of economics, demand/supply/price and market types), the international economy and European integration, double-entry bookkeeping (cash book, sales/purchases books, expense accounts and ledger “T” accounts), recording/posting of cash and cheque payments and receipts, balancing and bank reconciliation, petty cash systems, stock records, bar trading accounts, gratuities and functions accounts, income and expenditure accounts, audit objectives/protocols and processes, and bookkeeping software/Excel, including an in-class assessment, student revision time and a two-hour examination where directed.</w:t>
      </w:r>
    </w:p>
    <w:p w14:paraId="4C19A354" w14:textId="77777777" w:rsidR="00060DC2" w:rsidRPr="00EC0039" w:rsidRDefault="00060DC2" w:rsidP="00573124">
      <w:pPr>
        <w:spacing w:before="100" w:beforeAutospacing="1" w:after="100" w:afterAutospacing="1" w:line="360" w:lineRule="auto"/>
        <w:ind w:left="1134" w:hanging="567"/>
        <w:jc w:val="both"/>
        <w:rPr>
          <w:rFonts w:ascii="Times New Roman" w:eastAsia="Aptos" w:hAnsi="Times New Roman"/>
          <w:szCs w:val="22"/>
          <w:lang w:eastAsia="en-GB"/>
        </w:rPr>
      </w:pPr>
      <w:r w:rsidRPr="00EC0039">
        <w:rPr>
          <w:rFonts w:ascii="Times New Roman" w:eastAsia="Aptos" w:hAnsi="Times New Roman"/>
          <w:b/>
          <w:bCs/>
          <w:szCs w:val="22"/>
          <w:lang w:eastAsia="en-GB"/>
        </w:rPr>
        <w:t>1.5.12. Summary of Assessment Support Required (Cadet School Syllabus):</w:t>
      </w:r>
      <w:r w:rsidRPr="00EC0039">
        <w:rPr>
          <w:rFonts w:ascii="Times New Roman" w:eastAsia="Aptos" w:hAnsi="Times New Roman"/>
          <w:szCs w:val="22"/>
          <w:lang w:eastAsia="en-GB"/>
        </w:rPr>
        <w:t xml:space="preserve"> As outlined across individual modules above, the Contractor will be responsible for delivery and/or correction of academic assessments (as applicable) in accordance with the Cadet School syllabus and Academic Partner requirements, including: </w:t>
      </w:r>
    </w:p>
    <w:p w14:paraId="4D480BF4" w14:textId="77777777" w:rsidR="00573124" w:rsidRDefault="00060DC2" w:rsidP="00573124">
      <w:pPr>
        <w:pStyle w:val="ListParagraph"/>
        <w:numPr>
          <w:ilvl w:val="1"/>
          <w:numId w:val="46"/>
        </w:numPr>
        <w:spacing w:before="100" w:beforeAutospacing="1" w:after="100" w:afterAutospacing="1" w:line="360" w:lineRule="auto"/>
        <w:ind w:left="1701" w:hanging="567"/>
        <w:jc w:val="both"/>
        <w:rPr>
          <w:rFonts w:ascii="Times New Roman" w:eastAsia="Aptos" w:hAnsi="Times New Roman"/>
          <w:szCs w:val="22"/>
          <w:lang w:eastAsia="en-GB"/>
        </w:rPr>
      </w:pPr>
      <w:r w:rsidRPr="00573124">
        <w:rPr>
          <w:rFonts w:ascii="Times New Roman" w:eastAsia="Aptos" w:hAnsi="Times New Roman"/>
          <w:szCs w:val="22"/>
          <w:lang w:eastAsia="en-GB"/>
        </w:rPr>
        <w:t>Irish History in Focus (705) – assessment by exam, essay, continuous assessment and/or presentation.</w:t>
      </w:r>
    </w:p>
    <w:p w14:paraId="7815786E" w14:textId="77777777" w:rsidR="00573124" w:rsidRDefault="00060DC2" w:rsidP="00573124">
      <w:pPr>
        <w:pStyle w:val="ListParagraph"/>
        <w:numPr>
          <w:ilvl w:val="1"/>
          <w:numId w:val="46"/>
        </w:numPr>
        <w:spacing w:before="100" w:beforeAutospacing="1" w:after="100" w:afterAutospacing="1" w:line="360" w:lineRule="auto"/>
        <w:ind w:left="1701" w:hanging="567"/>
        <w:jc w:val="both"/>
        <w:rPr>
          <w:rFonts w:ascii="Times New Roman" w:eastAsia="Aptos" w:hAnsi="Times New Roman"/>
          <w:szCs w:val="22"/>
          <w:lang w:eastAsia="en-GB"/>
        </w:rPr>
      </w:pPr>
      <w:r w:rsidRPr="00573124">
        <w:rPr>
          <w:rFonts w:ascii="Times New Roman" w:eastAsia="Aptos" w:hAnsi="Times New Roman"/>
          <w:szCs w:val="22"/>
          <w:lang w:eastAsia="en-GB"/>
        </w:rPr>
        <w:t>Strategic and Defence Studies (703) – assessment by exam, essay, continuous assessment and/or presentation.</w:t>
      </w:r>
    </w:p>
    <w:p w14:paraId="79820834" w14:textId="77777777" w:rsidR="00573124" w:rsidRDefault="00060DC2" w:rsidP="00573124">
      <w:pPr>
        <w:pStyle w:val="ListParagraph"/>
        <w:numPr>
          <w:ilvl w:val="1"/>
          <w:numId w:val="46"/>
        </w:numPr>
        <w:spacing w:before="100" w:beforeAutospacing="1" w:after="100" w:afterAutospacing="1" w:line="360" w:lineRule="auto"/>
        <w:ind w:left="1701" w:hanging="567"/>
        <w:jc w:val="both"/>
        <w:rPr>
          <w:rFonts w:ascii="Times New Roman" w:eastAsia="Aptos" w:hAnsi="Times New Roman"/>
          <w:szCs w:val="22"/>
          <w:lang w:eastAsia="en-GB"/>
        </w:rPr>
      </w:pPr>
      <w:r w:rsidRPr="00573124">
        <w:rPr>
          <w:rFonts w:ascii="Times New Roman" w:eastAsia="Aptos" w:hAnsi="Times New Roman"/>
          <w:szCs w:val="22"/>
          <w:lang w:eastAsia="en-GB"/>
        </w:rPr>
        <w:t>Military and Political Sociology (704) – assessment by exam, essay, continuous assessment and/or presentation.</w:t>
      </w:r>
    </w:p>
    <w:p w14:paraId="39B34DF0" w14:textId="77777777" w:rsidR="00573124" w:rsidRDefault="00060DC2" w:rsidP="00573124">
      <w:pPr>
        <w:pStyle w:val="ListParagraph"/>
        <w:numPr>
          <w:ilvl w:val="1"/>
          <w:numId w:val="46"/>
        </w:numPr>
        <w:spacing w:before="100" w:beforeAutospacing="1" w:after="100" w:afterAutospacing="1" w:line="360" w:lineRule="auto"/>
        <w:ind w:left="1701" w:hanging="567"/>
        <w:jc w:val="both"/>
        <w:rPr>
          <w:rFonts w:ascii="Times New Roman" w:eastAsia="Aptos" w:hAnsi="Times New Roman"/>
          <w:szCs w:val="22"/>
          <w:lang w:eastAsia="en-GB"/>
        </w:rPr>
      </w:pPr>
      <w:r w:rsidRPr="00573124">
        <w:rPr>
          <w:rFonts w:ascii="Times New Roman" w:eastAsia="Aptos" w:hAnsi="Times New Roman"/>
          <w:szCs w:val="22"/>
          <w:lang w:eastAsia="en-GB"/>
        </w:rPr>
        <w:t>Economics, Bookkeeping and Accountancy (706) – assessment by exam, essay, continuous assessment and/or presentation.</w:t>
      </w:r>
    </w:p>
    <w:p w14:paraId="0E9B9C45" w14:textId="57E2FA90" w:rsidR="00060DC2" w:rsidRPr="00573124" w:rsidRDefault="00060DC2" w:rsidP="00573124">
      <w:pPr>
        <w:pStyle w:val="ListParagraph"/>
        <w:numPr>
          <w:ilvl w:val="1"/>
          <w:numId w:val="46"/>
        </w:numPr>
        <w:spacing w:before="100" w:beforeAutospacing="1" w:after="100" w:afterAutospacing="1" w:line="360" w:lineRule="auto"/>
        <w:ind w:left="1701" w:hanging="567"/>
        <w:jc w:val="both"/>
        <w:rPr>
          <w:rFonts w:ascii="Times New Roman" w:eastAsia="Aptos" w:hAnsi="Times New Roman"/>
          <w:szCs w:val="22"/>
          <w:lang w:eastAsia="en-GB"/>
        </w:rPr>
      </w:pPr>
      <w:r w:rsidRPr="00573124">
        <w:rPr>
          <w:rFonts w:ascii="Times New Roman" w:eastAsia="Aptos" w:hAnsi="Times New Roman"/>
          <w:szCs w:val="22"/>
          <w:lang w:eastAsia="en-GB"/>
        </w:rPr>
        <w:t xml:space="preserve">Academic Theory and Skills (702) – assessed through practical academic skills instruction and associated continuous assessment as directed. </w:t>
      </w:r>
    </w:p>
    <w:p w14:paraId="02C6B2E0" w14:textId="77777777" w:rsidR="00060DC2" w:rsidRDefault="00060DC2" w:rsidP="00573124">
      <w:pPr>
        <w:pStyle w:val="ListParagraph"/>
        <w:numPr>
          <w:ilvl w:val="1"/>
          <w:numId w:val="46"/>
        </w:numPr>
        <w:spacing w:before="100" w:beforeAutospacing="1" w:after="100" w:afterAutospacing="1" w:line="360" w:lineRule="auto"/>
        <w:ind w:left="1701" w:hanging="567"/>
        <w:jc w:val="both"/>
        <w:rPr>
          <w:rFonts w:ascii="Times New Roman" w:eastAsia="Aptos" w:hAnsi="Times New Roman"/>
          <w:szCs w:val="22"/>
          <w:lang w:eastAsia="en-GB"/>
        </w:rPr>
      </w:pPr>
      <w:r w:rsidRPr="00573124">
        <w:rPr>
          <w:rFonts w:ascii="Times New Roman" w:eastAsia="Aptos" w:hAnsi="Times New Roman"/>
          <w:szCs w:val="22"/>
          <w:lang w:eastAsia="en-GB"/>
        </w:rPr>
        <w:lastRenderedPageBreak/>
        <w:t>In addition, Tactical Leadership credit allocations (Section, Platoon and Final) are assessed through military training appointments and exercises (IPP Exam/Field Op Readiness; Platoon Field command appointments; Patrolling/MOUT command appointments) and are aligned for academic credit allocation but are not delivered by the Academic Partner.</w:t>
      </w:r>
    </w:p>
    <w:p w14:paraId="77E7DB3C" w14:textId="77777777" w:rsidR="00573124" w:rsidRPr="00573124" w:rsidRDefault="00573124" w:rsidP="00573124">
      <w:pPr>
        <w:pStyle w:val="ListParagraph"/>
        <w:spacing w:before="100" w:beforeAutospacing="1" w:after="100" w:afterAutospacing="1" w:line="360" w:lineRule="auto"/>
        <w:ind w:left="1701"/>
        <w:jc w:val="both"/>
        <w:rPr>
          <w:rFonts w:ascii="Times New Roman" w:eastAsia="Aptos" w:hAnsi="Times New Roman"/>
          <w:szCs w:val="22"/>
          <w:lang w:eastAsia="en-GB"/>
        </w:rPr>
      </w:pPr>
    </w:p>
    <w:p w14:paraId="05D93A60" w14:textId="77777777" w:rsidR="00060DC2" w:rsidRPr="00DD123D" w:rsidRDefault="00060DC2" w:rsidP="00573124">
      <w:pPr>
        <w:pStyle w:val="ListParagraph"/>
        <w:numPr>
          <w:ilvl w:val="1"/>
          <w:numId w:val="30"/>
        </w:numPr>
        <w:spacing w:line="360" w:lineRule="auto"/>
        <w:ind w:left="1134" w:hanging="567"/>
        <w:jc w:val="both"/>
        <w:rPr>
          <w:rFonts w:ascii="Times New Roman" w:hAnsi="Times New Roman"/>
          <w:szCs w:val="22"/>
        </w:rPr>
      </w:pPr>
      <w:r w:rsidRPr="00DD123D">
        <w:rPr>
          <w:rFonts w:ascii="Times New Roman" w:hAnsi="Times New Roman"/>
          <w:szCs w:val="22"/>
        </w:rPr>
        <w:t xml:space="preserve"> </w:t>
      </w:r>
      <w:r w:rsidRPr="00DD123D">
        <w:rPr>
          <w:rFonts w:ascii="Times New Roman" w:hAnsi="Times New Roman"/>
          <w:b/>
          <w:szCs w:val="22"/>
        </w:rPr>
        <w:t>Other Requirements</w:t>
      </w:r>
      <w:r>
        <w:rPr>
          <w:rFonts w:ascii="Times New Roman" w:hAnsi="Times New Roman"/>
          <w:b/>
          <w:szCs w:val="22"/>
        </w:rPr>
        <w:t xml:space="preserve"> (All Programmes &amp; Wider Associated DF Educational Activities):</w:t>
      </w:r>
    </w:p>
    <w:p w14:paraId="79A12161" w14:textId="77777777" w:rsidR="00060DC2" w:rsidRPr="005276C2" w:rsidRDefault="00060DC2" w:rsidP="0050158E">
      <w:pPr>
        <w:spacing w:line="360" w:lineRule="auto"/>
        <w:jc w:val="both"/>
        <w:rPr>
          <w:rFonts w:ascii="Times New Roman" w:hAnsi="Times New Roman"/>
          <w:szCs w:val="22"/>
        </w:rPr>
      </w:pPr>
    </w:p>
    <w:p w14:paraId="358A8265" w14:textId="77777777" w:rsidR="00060DC2" w:rsidRDefault="00060DC2" w:rsidP="00573124">
      <w:pPr>
        <w:spacing w:line="360" w:lineRule="auto"/>
        <w:ind w:left="1701" w:hanging="567"/>
        <w:jc w:val="both"/>
        <w:rPr>
          <w:rFonts w:ascii="Times New Roman" w:hAnsi="Times New Roman"/>
          <w:szCs w:val="22"/>
        </w:rPr>
      </w:pPr>
      <w:r>
        <w:rPr>
          <w:rFonts w:ascii="Times New Roman" w:hAnsi="Times New Roman"/>
          <w:szCs w:val="22"/>
        </w:rPr>
        <w:t>1.6.1</w:t>
      </w:r>
      <w:r w:rsidRPr="005276C2">
        <w:rPr>
          <w:rFonts w:ascii="Times New Roman" w:hAnsi="Times New Roman"/>
          <w:szCs w:val="22"/>
        </w:rPr>
        <w:t>.   The DF retains the right to continue to contract third party i</w:t>
      </w:r>
      <w:r>
        <w:rPr>
          <w:rFonts w:ascii="Times New Roman" w:hAnsi="Times New Roman"/>
          <w:szCs w:val="22"/>
        </w:rPr>
        <w:t xml:space="preserve">ndividuals and institutions to </w:t>
      </w:r>
      <w:r w:rsidRPr="005276C2">
        <w:rPr>
          <w:rFonts w:ascii="Times New Roman" w:hAnsi="Times New Roman"/>
          <w:szCs w:val="22"/>
        </w:rPr>
        <w:t xml:space="preserve">provide bespoke content </w:t>
      </w:r>
      <w:r w:rsidRPr="008E152F">
        <w:rPr>
          <w:rFonts w:ascii="Times New Roman" w:hAnsi="Times New Roman"/>
          <w:szCs w:val="22"/>
        </w:rPr>
        <w:t xml:space="preserve">and subject matter expertise </w:t>
      </w:r>
      <w:r w:rsidRPr="005276C2">
        <w:rPr>
          <w:rFonts w:ascii="Times New Roman" w:hAnsi="Times New Roman"/>
          <w:szCs w:val="22"/>
        </w:rPr>
        <w:t xml:space="preserve">or various course components, Course content </w:t>
      </w:r>
      <w:r w:rsidRPr="005276C2">
        <w:rPr>
          <w:rFonts w:ascii="Times New Roman" w:hAnsi="Times New Roman"/>
          <w:szCs w:val="22"/>
        </w:rPr>
        <w:tab/>
        <w:t>acquired in this way will be subject to cons</w:t>
      </w:r>
      <w:r>
        <w:rPr>
          <w:rFonts w:ascii="Times New Roman" w:hAnsi="Times New Roman"/>
          <w:szCs w:val="22"/>
        </w:rPr>
        <w:t xml:space="preserve">ultation and </w:t>
      </w:r>
      <w:r w:rsidRPr="005276C2">
        <w:rPr>
          <w:rFonts w:ascii="Times New Roman" w:hAnsi="Times New Roman"/>
          <w:szCs w:val="22"/>
        </w:rPr>
        <w:t>agreement with the Contractor to ensure quali</w:t>
      </w:r>
      <w:r>
        <w:rPr>
          <w:rFonts w:ascii="Times New Roman" w:hAnsi="Times New Roman"/>
          <w:szCs w:val="22"/>
        </w:rPr>
        <w:t xml:space="preserve">ty for accreditation purposes. </w:t>
      </w:r>
    </w:p>
    <w:p w14:paraId="1DB935C9" w14:textId="77777777" w:rsidR="00060DC2" w:rsidRPr="005276C2" w:rsidRDefault="00060DC2" w:rsidP="00573124">
      <w:pPr>
        <w:spacing w:line="360" w:lineRule="auto"/>
        <w:ind w:left="1701" w:hanging="567"/>
        <w:jc w:val="both"/>
        <w:rPr>
          <w:rFonts w:ascii="Times New Roman" w:hAnsi="Times New Roman"/>
          <w:szCs w:val="22"/>
        </w:rPr>
      </w:pPr>
    </w:p>
    <w:p w14:paraId="6551125F" w14:textId="77777777" w:rsidR="00060DC2" w:rsidRDefault="00060DC2" w:rsidP="00573124">
      <w:pPr>
        <w:spacing w:line="360" w:lineRule="auto"/>
        <w:ind w:left="1701" w:hanging="567"/>
        <w:jc w:val="both"/>
        <w:rPr>
          <w:rFonts w:ascii="Times New Roman" w:hAnsi="Times New Roman"/>
          <w:szCs w:val="22"/>
        </w:rPr>
      </w:pPr>
      <w:r>
        <w:rPr>
          <w:rFonts w:ascii="Times New Roman" w:hAnsi="Times New Roman"/>
          <w:szCs w:val="22"/>
        </w:rPr>
        <w:t>1.6.2.</w:t>
      </w:r>
      <w:r>
        <w:rPr>
          <w:rFonts w:ascii="Times New Roman" w:hAnsi="Times New Roman"/>
          <w:szCs w:val="22"/>
        </w:rPr>
        <w:tab/>
      </w:r>
      <w:r w:rsidRPr="005276C2">
        <w:rPr>
          <w:rFonts w:ascii="Times New Roman" w:hAnsi="Times New Roman"/>
          <w:szCs w:val="22"/>
        </w:rPr>
        <w:t xml:space="preserve">Module descriptors presented for approval through the contractor’s own course </w:t>
      </w:r>
      <w:r w:rsidRPr="005276C2">
        <w:rPr>
          <w:rFonts w:ascii="Times New Roman" w:hAnsi="Times New Roman"/>
          <w:szCs w:val="22"/>
        </w:rPr>
        <w:tab/>
        <w:t xml:space="preserve">governance and accreditation processes will be prepared jointly with nominated </w:t>
      </w:r>
      <w:r>
        <w:rPr>
          <w:rFonts w:ascii="Times New Roman" w:hAnsi="Times New Roman"/>
          <w:szCs w:val="22"/>
        </w:rPr>
        <w:t>Military College Instructors</w:t>
      </w:r>
      <w:r w:rsidRPr="005276C2">
        <w:rPr>
          <w:rFonts w:ascii="Times New Roman" w:hAnsi="Times New Roman"/>
          <w:szCs w:val="22"/>
        </w:rPr>
        <w:t>. Contractors must be able to demonstrate that the</w:t>
      </w:r>
      <w:r>
        <w:rPr>
          <w:rFonts w:ascii="Times New Roman" w:hAnsi="Times New Roman"/>
          <w:szCs w:val="22"/>
        </w:rPr>
        <w:t>y</w:t>
      </w:r>
      <w:r w:rsidRPr="005276C2">
        <w:rPr>
          <w:rFonts w:ascii="Times New Roman" w:hAnsi="Times New Roman"/>
          <w:szCs w:val="22"/>
        </w:rPr>
        <w:t xml:space="preserve"> can gain appropriate and timely approval for the course through their own governance and accreditation processes within the timeline specified for delivery of the course by the Defence Forces.</w:t>
      </w:r>
    </w:p>
    <w:p w14:paraId="723AA2BF" w14:textId="77777777" w:rsidR="00060DC2" w:rsidRDefault="00060DC2" w:rsidP="00573124">
      <w:pPr>
        <w:spacing w:line="360" w:lineRule="auto"/>
        <w:ind w:left="1701" w:hanging="567"/>
        <w:jc w:val="both"/>
        <w:rPr>
          <w:rFonts w:ascii="Times New Roman" w:hAnsi="Times New Roman"/>
          <w:szCs w:val="22"/>
        </w:rPr>
      </w:pPr>
    </w:p>
    <w:p w14:paraId="4E826A3A" w14:textId="77777777" w:rsidR="00060DC2" w:rsidRDefault="00060DC2" w:rsidP="00573124">
      <w:pPr>
        <w:spacing w:line="360" w:lineRule="auto"/>
        <w:ind w:left="1701" w:hanging="567"/>
        <w:jc w:val="both"/>
        <w:rPr>
          <w:rFonts w:ascii="Times New Roman" w:hAnsi="Times New Roman"/>
          <w:szCs w:val="22"/>
        </w:rPr>
      </w:pPr>
      <w:r>
        <w:rPr>
          <w:rFonts w:ascii="Times New Roman" w:hAnsi="Times New Roman"/>
          <w:szCs w:val="22"/>
        </w:rPr>
        <w:t>1.6.3.</w:t>
      </w:r>
      <w:r>
        <w:rPr>
          <w:rFonts w:ascii="Times New Roman" w:hAnsi="Times New Roman"/>
          <w:szCs w:val="22"/>
        </w:rPr>
        <w:tab/>
        <w:t>Both the JCSC and LCSC are modularised with students given the option to complete both courses through modularisation at the time of application.</w:t>
      </w:r>
    </w:p>
    <w:p w14:paraId="7C322230" w14:textId="77777777" w:rsidR="00060DC2" w:rsidRDefault="00060DC2" w:rsidP="00573124">
      <w:pPr>
        <w:spacing w:line="360" w:lineRule="auto"/>
        <w:ind w:left="1701" w:hanging="567"/>
        <w:jc w:val="both"/>
        <w:rPr>
          <w:rFonts w:ascii="Times New Roman" w:hAnsi="Times New Roman"/>
          <w:szCs w:val="22"/>
        </w:rPr>
      </w:pPr>
    </w:p>
    <w:p w14:paraId="2A567397" w14:textId="6624151C" w:rsidR="00060DC2" w:rsidRPr="008E152F" w:rsidRDefault="00060DC2" w:rsidP="00573124">
      <w:pPr>
        <w:spacing w:line="360" w:lineRule="auto"/>
        <w:ind w:left="1701" w:hanging="567"/>
        <w:jc w:val="both"/>
        <w:rPr>
          <w:rFonts w:ascii="Times New Roman" w:hAnsi="Times New Roman"/>
          <w:szCs w:val="22"/>
        </w:rPr>
      </w:pPr>
      <w:r>
        <w:rPr>
          <w:rFonts w:ascii="Times New Roman" w:hAnsi="Times New Roman"/>
          <w:szCs w:val="22"/>
        </w:rPr>
        <w:t xml:space="preserve">1.6.5. Indicative student capacities for </w:t>
      </w:r>
      <w:r w:rsidR="00FA6276">
        <w:rPr>
          <w:rFonts w:ascii="Times New Roman" w:hAnsi="Times New Roman"/>
          <w:szCs w:val="22"/>
        </w:rPr>
        <w:t>all</w:t>
      </w:r>
      <w:r>
        <w:rPr>
          <w:rFonts w:ascii="Times New Roman" w:hAnsi="Times New Roman"/>
          <w:szCs w:val="22"/>
        </w:rPr>
        <w:t xml:space="preserve"> courses are outlined in </w:t>
      </w:r>
      <w:r w:rsidRPr="008E152F">
        <w:rPr>
          <w:rFonts w:ascii="Times New Roman" w:hAnsi="Times New Roman"/>
          <w:szCs w:val="22"/>
        </w:rPr>
        <w:t>Section 1</w:t>
      </w:r>
      <w:r w:rsidR="00FA6276">
        <w:rPr>
          <w:rFonts w:ascii="Times New Roman" w:hAnsi="Times New Roman"/>
          <w:szCs w:val="22"/>
        </w:rPr>
        <w:t>.1</w:t>
      </w:r>
      <w:r w:rsidRPr="008E152F">
        <w:rPr>
          <w:rFonts w:ascii="Times New Roman" w:hAnsi="Times New Roman"/>
          <w:szCs w:val="22"/>
        </w:rPr>
        <w:t xml:space="preserve"> above. Contractors should also be prepared to increase this capacity in response to operational requirements. Every effort will be made by the DF to forecast and communicate such increases in advance to the Contractor. Additional costs to facilitate increased course capacity should be on a pro-rata basis.</w:t>
      </w:r>
    </w:p>
    <w:p w14:paraId="519D2DEA" w14:textId="77777777" w:rsidR="00060DC2" w:rsidRDefault="00060DC2" w:rsidP="00573124">
      <w:pPr>
        <w:spacing w:line="360" w:lineRule="auto"/>
        <w:ind w:left="1701" w:hanging="567"/>
        <w:jc w:val="both"/>
        <w:rPr>
          <w:rFonts w:ascii="Times New Roman" w:hAnsi="Times New Roman"/>
          <w:szCs w:val="22"/>
        </w:rPr>
      </w:pPr>
    </w:p>
    <w:p w14:paraId="15F73D7B" w14:textId="77777777" w:rsidR="00060DC2" w:rsidRDefault="00060DC2" w:rsidP="00573124">
      <w:pPr>
        <w:spacing w:line="360" w:lineRule="auto"/>
        <w:ind w:left="1701" w:hanging="567"/>
        <w:jc w:val="both"/>
        <w:rPr>
          <w:rFonts w:ascii="Times New Roman" w:hAnsi="Times New Roman"/>
          <w:szCs w:val="22"/>
        </w:rPr>
      </w:pPr>
      <w:r>
        <w:rPr>
          <w:rFonts w:ascii="Times New Roman" w:hAnsi="Times New Roman"/>
          <w:szCs w:val="22"/>
        </w:rPr>
        <w:t>1.6.6.</w:t>
      </w:r>
      <w:r>
        <w:rPr>
          <w:rFonts w:ascii="Times New Roman" w:hAnsi="Times New Roman"/>
          <w:szCs w:val="22"/>
        </w:rPr>
        <w:tab/>
        <w:t xml:space="preserve">Flexibility is required to facilitate the attendance of additional personnel on an ad-hoc basis on individual modules or exercises or at individual instructional periods/lectures conducted as part of the course. Such attendees will include inter-alia: DF personnel including Reserve Officers, civil servants, IO/NGO staff, international military officers and other civilian academic students of comparable </w:t>
      </w:r>
      <w:r>
        <w:rPr>
          <w:rFonts w:ascii="Times New Roman" w:hAnsi="Times New Roman"/>
          <w:szCs w:val="22"/>
        </w:rPr>
        <w:lastRenderedPageBreak/>
        <w:t xml:space="preserve">programmes. </w:t>
      </w:r>
      <w:r w:rsidRPr="00FA440A">
        <w:rPr>
          <w:rFonts w:ascii="Times New Roman" w:hAnsi="Times New Roman"/>
          <w:szCs w:val="22"/>
        </w:rPr>
        <w:t>Such participants will NOT normally be eligible for any form of academic award associated with their attendance, however the ability of a contractor to provide an ‘exit’ award such as a Certificate or Diploma would be valued.</w:t>
      </w:r>
      <w:r>
        <w:rPr>
          <w:rFonts w:ascii="Times New Roman" w:hAnsi="Times New Roman"/>
          <w:szCs w:val="22"/>
        </w:rPr>
        <w:t xml:space="preserve"> </w:t>
      </w:r>
    </w:p>
    <w:p w14:paraId="48FE587F" w14:textId="77777777" w:rsidR="00060DC2" w:rsidRDefault="00060DC2" w:rsidP="00573124">
      <w:pPr>
        <w:spacing w:line="360" w:lineRule="auto"/>
        <w:ind w:left="1701" w:hanging="567"/>
        <w:jc w:val="both"/>
        <w:rPr>
          <w:rFonts w:ascii="Times New Roman" w:hAnsi="Times New Roman"/>
          <w:szCs w:val="22"/>
        </w:rPr>
      </w:pPr>
    </w:p>
    <w:p w14:paraId="6095DE8B" w14:textId="77777777" w:rsidR="00060DC2" w:rsidRDefault="00060DC2" w:rsidP="00573124">
      <w:pPr>
        <w:spacing w:line="360" w:lineRule="auto"/>
        <w:ind w:left="1701" w:hanging="567"/>
        <w:jc w:val="both"/>
        <w:rPr>
          <w:rFonts w:ascii="Times New Roman" w:hAnsi="Times New Roman"/>
          <w:szCs w:val="22"/>
        </w:rPr>
      </w:pPr>
      <w:r>
        <w:rPr>
          <w:rFonts w:ascii="Times New Roman" w:hAnsi="Times New Roman"/>
          <w:szCs w:val="22"/>
        </w:rPr>
        <w:t>1.6.7.</w:t>
      </w:r>
      <w:r w:rsidRPr="00BB2833">
        <w:rPr>
          <w:rFonts w:ascii="Times New Roman" w:hAnsi="Times New Roman"/>
          <w:szCs w:val="22"/>
        </w:rPr>
        <w:t xml:space="preserve"> </w:t>
      </w:r>
      <w:r>
        <w:rPr>
          <w:rFonts w:ascii="Times New Roman" w:hAnsi="Times New Roman"/>
          <w:szCs w:val="22"/>
        </w:rPr>
        <w:t xml:space="preserve"> The majority of in-person/residential training activities associated with all courses will be conducted on the campus of the Military College in the Curragh Camp. Contractors are also requested to demonstrate their ability to host elements of the course delivery on their campus in order to diversify and improve the learning experience of students.</w:t>
      </w:r>
    </w:p>
    <w:p w14:paraId="7087759A" w14:textId="77777777" w:rsidR="00060DC2" w:rsidRDefault="00060DC2" w:rsidP="00573124">
      <w:pPr>
        <w:spacing w:line="360" w:lineRule="auto"/>
        <w:ind w:left="1701" w:hanging="567"/>
        <w:jc w:val="both"/>
        <w:rPr>
          <w:rFonts w:ascii="Times New Roman" w:hAnsi="Times New Roman"/>
          <w:szCs w:val="22"/>
        </w:rPr>
      </w:pPr>
    </w:p>
    <w:p w14:paraId="17B77F7F" w14:textId="294909BD" w:rsidR="00060DC2" w:rsidRPr="00E21C0E" w:rsidRDefault="00060DC2" w:rsidP="00573124">
      <w:pPr>
        <w:spacing w:after="0" w:line="360" w:lineRule="auto"/>
        <w:ind w:left="1701" w:hanging="567"/>
        <w:jc w:val="both"/>
        <w:rPr>
          <w:rFonts w:ascii="Times New Roman" w:hAnsi="Times New Roman"/>
          <w:szCs w:val="22"/>
        </w:rPr>
      </w:pPr>
      <w:r w:rsidRPr="00A94A09">
        <w:rPr>
          <w:rFonts w:ascii="Times New Roman" w:hAnsi="Times New Roman"/>
          <w:szCs w:val="22"/>
        </w:rPr>
        <w:t>1.6.8.</w:t>
      </w:r>
      <w:r w:rsidRPr="00A94A09">
        <w:rPr>
          <w:rFonts w:ascii="Times New Roman" w:hAnsi="Times New Roman"/>
          <w:szCs w:val="22"/>
        </w:rPr>
        <w:tab/>
      </w:r>
      <w:r w:rsidRPr="005646CF">
        <w:rPr>
          <w:rFonts w:ascii="Times New Roman" w:eastAsia="Arial" w:hAnsi="Times New Roman"/>
          <w:bCs/>
          <w:kern w:val="20"/>
          <w:lang w:eastAsia="ja-JP"/>
        </w:rPr>
        <w:t xml:space="preserve">On-site presence: </w:t>
      </w:r>
      <w:r w:rsidR="00E21C0E" w:rsidRPr="00E21C0E">
        <w:rPr>
          <w:rFonts w:ascii="Times New Roman" w:eastAsia="Arial" w:hAnsi="Times New Roman"/>
          <w:bCs/>
          <w:kern w:val="20"/>
          <w:lang w:eastAsia="ja-JP"/>
        </w:rPr>
        <w:t>The academic partner shall provide dedicated staff at the DFTC, Curragh Camp, to support the delivery and administration of all programmes. Please note that on site presence is subject to military security protocols and contractors should be prepared to provide information for enhanced background checks for programme staff. The successful academic partner may be obliged to have their staff sign the Official Secrets Act and will be obliged to adhere to military protocols regarding the security of information and academic content.</w:t>
      </w:r>
    </w:p>
    <w:p w14:paraId="75A2EA00" w14:textId="77777777" w:rsidR="00060DC2" w:rsidRPr="005646CF" w:rsidRDefault="00060DC2" w:rsidP="00573124">
      <w:pPr>
        <w:spacing w:after="0" w:line="360" w:lineRule="auto"/>
        <w:ind w:left="1701" w:hanging="567"/>
        <w:jc w:val="both"/>
        <w:rPr>
          <w:rFonts w:ascii="Times New Roman" w:hAnsi="Times New Roman"/>
          <w:szCs w:val="22"/>
        </w:rPr>
      </w:pPr>
    </w:p>
    <w:p w14:paraId="05F7EB0E" w14:textId="77777777" w:rsidR="00060DC2" w:rsidRDefault="00060DC2" w:rsidP="00573124">
      <w:pPr>
        <w:spacing w:after="0" w:line="360" w:lineRule="auto"/>
        <w:ind w:left="1701" w:hanging="567"/>
        <w:jc w:val="both"/>
        <w:rPr>
          <w:rFonts w:ascii="Times New Roman" w:hAnsi="Times New Roman"/>
        </w:rPr>
      </w:pPr>
      <w:r w:rsidRPr="003A4CAF">
        <w:rPr>
          <w:rFonts w:ascii="Times New Roman" w:hAnsi="Times New Roman"/>
          <w:szCs w:val="22"/>
        </w:rPr>
        <w:t xml:space="preserve">1.6.9 </w:t>
      </w:r>
      <w:r w:rsidRPr="003A4CAF">
        <w:rPr>
          <w:rFonts w:ascii="Times New Roman" w:hAnsi="Times New Roman"/>
        </w:rPr>
        <w:t>Contractors should be prepared to detail the cybersecurity frameworks and certifications its institution adheres to for the protection of programme data and delivery and its affiliations with national or international cybersecurity bodies that oversee or validate its security posture.</w:t>
      </w:r>
    </w:p>
    <w:p w14:paraId="13011EAD" w14:textId="77777777" w:rsidR="00060DC2" w:rsidRDefault="00060DC2" w:rsidP="00573124">
      <w:pPr>
        <w:spacing w:after="0" w:line="360" w:lineRule="auto"/>
        <w:ind w:left="1701" w:hanging="567"/>
        <w:jc w:val="both"/>
        <w:rPr>
          <w:rFonts w:ascii="Times New Roman" w:hAnsi="Times New Roman"/>
        </w:rPr>
      </w:pPr>
    </w:p>
    <w:p w14:paraId="2D029B3B" w14:textId="77777777" w:rsidR="00060DC2" w:rsidRPr="00A94A09" w:rsidRDefault="00060DC2" w:rsidP="00573124">
      <w:pPr>
        <w:spacing w:after="0" w:line="360" w:lineRule="auto"/>
        <w:ind w:left="1701" w:hanging="567"/>
        <w:jc w:val="both"/>
        <w:rPr>
          <w:rFonts w:ascii="Times New Roman" w:hAnsi="Times New Roman"/>
          <w:color w:val="000000"/>
        </w:rPr>
      </w:pPr>
      <w:r>
        <w:rPr>
          <w:rFonts w:ascii="Times New Roman" w:hAnsi="Times New Roman"/>
        </w:rPr>
        <w:t>1.6.10 Contractors should be prepared to outline the full range of support services and resources available to students.</w:t>
      </w:r>
    </w:p>
    <w:p w14:paraId="5809EBBE" w14:textId="77777777" w:rsidR="00060DC2" w:rsidRDefault="00060DC2" w:rsidP="00573124">
      <w:pPr>
        <w:spacing w:line="360" w:lineRule="auto"/>
        <w:ind w:left="1701" w:hanging="567"/>
        <w:jc w:val="both"/>
        <w:rPr>
          <w:rFonts w:ascii="Times New Roman" w:hAnsi="Times New Roman"/>
          <w:szCs w:val="22"/>
        </w:rPr>
      </w:pPr>
    </w:p>
    <w:p w14:paraId="0FA5B28A" w14:textId="77777777" w:rsidR="00060DC2" w:rsidRDefault="00060DC2" w:rsidP="00573124">
      <w:pPr>
        <w:spacing w:line="360" w:lineRule="auto"/>
        <w:ind w:left="1701" w:hanging="567"/>
        <w:jc w:val="both"/>
        <w:rPr>
          <w:rFonts w:ascii="Times New Roman" w:hAnsi="Times New Roman"/>
          <w:szCs w:val="22"/>
        </w:rPr>
      </w:pPr>
      <w:r>
        <w:rPr>
          <w:rFonts w:ascii="Times New Roman" w:hAnsi="Times New Roman"/>
          <w:szCs w:val="22"/>
        </w:rPr>
        <w:t xml:space="preserve">1.6.11. </w:t>
      </w:r>
      <w:r>
        <w:rPr>
          <w:rFonts w:ascii="Times New Roman" w:hAnsi="Times New Roman"/>
          <w:szCs w:val="22"/>
        </w:rPr>
        <w:tab/>
        <w:t>As all courses evolve, it is expected that some of the modules may be required to change and be updated to reflect best practice and to keep the courses aligned to other international models.  This may require the marks associated with each module to be reviewed and amended where necessary to reflect this modernisation.  This will reflect module length, module content, associated credits, etc., and will be discussed and agreed with the contractor in advance.</w:t>
      </w:r>
    </w:p>
    <w:p w14:paraId="62BF1BCB" w14:textId="77777777" w:rsidR="00060DC2" w:rsidRDefault="00060DC2" w:rsidP="00573124">
      <w:pPr>
        <w:spacing w:line="360" w:lineRule="auto"/>
        <w:ind w:left="1701" w:hanging="567"/>
        <w:jc w:val="both"/>
        <w:rPr>
          <w:rFonts w:ascii="Times New Roman" w:hAnsi="Times New Roman"/>
          <w:szCs w:val="22"/>
        </w:rPr>
      </w:pPr>
    </w:p>
    <w:p w14:paraId="589A1568" w14:textId="77777777" w:rsidR="00060DC2" w:rsidRPr="008E152F" w:rsidRDefault="00060DC2" w:rsidP="00573124">
      <w:pPr>
        <w:spacing w:line="360" w:lineRule="auto"/>
        <w:ind w:left="1701" w:hanging="567"/>
        <w:jc w:val="both"/>
        <w:rPr>
          <w:rFonts w:ascii="Times New Roman" w:hAnsi="Times New Roman"/>
          <w:szCs w:val="22"/>
        </w:rPr>
      </w:pPr>
      <w:r>
        <w:rPr>
          <w:rFonts w:ascii="Times New Roman" w:hAnsi="Times New Roman"/>
          <w:szCs w:val="22"/>
        </w:rPr>
        <w:t>1.6.12.</w:t>
      </w:r>
      <w:r w:rsidRPr="00C47CC4">
        <w:rPr>
          <w:rFonts w:ascii="Times New Roman" w:hAnsi="Times New Roman"/>
          <w:color w:val="FF0000"/>
          <w:szCs w:val="22"/>
        </w:rPr>
        <w:tab/>
      </w:r>
      <w:r w:rsidRPr="008E152F">
        <w:rPr>
          <w:rFonts w:ascii="Times New Roman" w:hAnsi="Times New Roman"/>
          <w:szCs w:val="22"/>
        </w:rPr>
        <w:t xml:space="preserve">The DF seeks to consistently develop and evolve its programmes of training and education for all ranks, both enlisted and commissioned in line with its current and future Joint Professional Military Education (JPME) Strategies. The support and </w:t>
      </w:r>
      <w:r w:rsidRPr="008E152F">
        <w:rPr>
          <w:rFonts w:ascii="Times New Roman" w:hAnsi="Times New Roman"/>
          <w:szCs w:val="22"/>
        </w:rPr>
        <w:lastRenderedPageBreak/>
        <w:t xml:space="preserve">advice of a contractor in such matters would greatly enhance the Military College’s or future National Defence Academy ability to be responsive to the changing educational and training needs of its personnel.  </w:t>
      </w:r>
    </w:p>
    <w:p w14:paraId="2A342EBE" w14:textId="77777777" w:rsidR="00060DC2" w:rsidRDefault="00060DC2" w:rsidP="00573124">
      <w:pPr>
        <w:spacing w:line="360" w:lineRule="auto"/>
        <w:ind w:left="1701" w:hanging="567"/>
        <w:jc w:val="both"/>
        <w:rPr>
          <w:rFonts w:ascii="Times New Roman" w:hAnsi="Times New Roman"/>
          <w:szCs w:val="22"/>
        </w:rPr>
      </w:pPr>
      <w:r>
        <w:rPr>
          <w:rFonts w:ascii="Times New Roman" w:hAnsi="Times New Roman"/>
          <w:szCs w:val="22"/>
        </w:rPr>
        <w:t xml:space="preserve"> </w:t>
      </w:r>
    </w:p>
    <w:p w14:paraId="2EF20172" w14:textId="77777777" w:rsidR="00060DC2" w:rsidRPr="005276C2" w:rsidRDefault="00060DC2" w:rsidP="00573124">
      <w:pPr>
        <w:spacing w:line="360" w:lineRule="auto"/>
        <w:ind w:left="1701" w:hanging="567"/>
        <w:jc w:val="both"/>
        <w:rPr>
          <w:rFonts w:ascii="Times New Roman" w:hAnsi="Times New Roman"/>
          <w:szCs w:val="22"/>
        </w:rPr>
      </w:pPr>
      <w:r>
        <w:rPr>
          <w:rFonts w:ascii="Times New Roman" w:hAnsi="Times New Roman"/>
          <w:szCs w:val="22"/>
        </w:rPr>
        <w:t>1.6.13.</w:t>
      </w:r>
      <w:r>
        <w:rPr>
          <w:rFonts w:ascii="Times New Roman" w:hAnsi="Times New Roman"/>
          <w:szCs w:val="22"/>
        </w:rPr>
        <w:tab/>
        <w:t xml:space="preserve">It is envisaged that DF students will complete the entire course of study (JCSC, LCSC, Joint Cadet Course). However, the ability of the academic contractor to provide for the award of ‘minor’ or ‘exit’ qualifications such as Certificates or Diplomas for students who fail to complete the entire course would be valued. Furthermore, such awards may also be made available to non-DF personnel who complete an entire module or group of modules. </w:t>
      </w:r>
    </w:p>
    <w:p w14:paraId="2689CC92" w14:textId="77777777" w:rsidR="00060DC2" w:rsidRDefault="00060DC2" w:rsidP="00CC7906"/>
    <w:p w14:paraId="77637152"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3D33FC67" w14:textId="77777777" w:rsidR="00B06E17" w:rsidRDefault="001B026A" w:rsidP="00B06E17">
      <w:pPr>
        <w:jc w:val="both"/>
        <w:rPr>
          <w:rFonts w:cstheme="minorHAnsi"/>
          <w:szCs w:val="22"/>
        </w:rPr>
      </w:pPr>
      <w:r>
        <w:t xml:space="preserve">Tenderers are required to </w:t>
      </w:r>
      <w:r w:rsidRPr="00DB2CCC">
        <w:rPr>
          <w:rFonts w:cstheme="minorHAnsi"/>
          <w:szCs w:val="22"/>
        </w:rPr>
        <w:t xml:space="preserve">submit their pricing </w:t>
      </w:r>
      <w:r>
        <w:rPr>
          <w:rFonts w:cstheme="minorHAnsi"/>
          <w:szCs w:val="22"/>
        </w:rPr>
        <w:t xml:space="preserve">into the </w:t>
      </w:r>
      <w:r>
        <w:rPr>
          <w:rFonts w:cstheme="minorHAnsi"/>
          <w:szCs w:val="22"/>
          <w:u w:val="single"/>
        </w:rPr>
        <w:t>Excel Document attached to this RFT</w:t>
      </w:r>
      <w:r>
        <w:rPr>
          <w:rFonts w:cstheme="minorHAnsi"/>
          <w:szCs w:val="22"/>
        </w:rPr>
        <w:t>– Pricing Schedule for Senior Leaders Development Programme. This document must be filled in in accordance with the requirements as outlined in Appendix 1 of this RFT – Requirements &amp; Specifications</w:t>
      </w:r>
      <w:r w:rsidR="0028476C">
        <w:rPr>
          <w:rFonts w:cstheme="minorHAnsi"/>
          <w:szCs w:val="22"/>
        </w:rPr>
        <w:t xml:space="preserve">. Tenderers must ensure that all costs associated with their submission includes </w:t>
      </w:r>
      <w:r w:rsidR="00B06E17" w:rsidRPr="00A405FD">
        <w:rPr>
          <w:rFonts w:cstheme="minorHAnsi"/>
          <w:b/>
          <w:bCs/>
          <w:szCs w:val="22"/>
        </w:rPr>
        <w:t>all contractor costs including (but not limited to): teaching, supervision and associated administration, student registration, graduation/ conferring, use of tenderers facilities, staff travel and expenses required and additional students’ fees</w:t>
      </w:r>
      <w:r w:rsidR="00B06E17">
        <w:rPr>
          <w:rFonts w:cstheme="minorHAnsi"/>
          <w:szCs w:val="22"/>
        </w:rPr>
        <w:t xml:space="preserve">. </w:t>
      </w:r>
    </w:p>
    <w:p w14:paraId="0E66D5A3" w14:textId="77777777" w:rsidR="00B06E17" w:rsidRPr="00BE7083" w:rsidRDefault="00B06E17" w:rsidP="00B06E17">
      <w:pPr>
        <w:jc w:val="both"/>
        <w:rPr>
          <w:b/>
          <w:bCs/>
        </w:rPr>
      </w:pPr>
      <w:r>
        <w:rPr>
          <w:rFonts w:cstheme="minorHAnsi"/>
          <w:b/>
          <w:bCs/>
          <w:szCs w:val="22"/>
        </w:rPr>
        <w:t>Any costs not reasonably identified within the Pricing Schedule will not be paid.</w:t>
      </w:r>
    </w:p>
    <w:p w14:paraId="4EB175C2" w14:textId="1A1E7601" w:rsidR="003C0FB1" w:rsidRDefault="003C0FB1" w:rsidP="00B06E17">
      <w:pPr>
        <w:jc w:val="both"/>
      </w:pPr>
    </w:p>
    <w:p w14:paraId="08FF7902"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4BD1F9EC" w14:textId="77777777" w:rsidR="003C0FB1" w:rsidRDefault="003C0FB1" w:rsidP="00CC7906"/>
    <w:p w14:paraId="516DB56A"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78D585D0"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327B6264" w14:textId="77777777" w:rsidR="003C0FB1" w:rsidRDefault="003C0FB1" w:rsidP="00D3359A">
      <w:pPr>
        <w:keepLines/>
        <w:jc w:val="both"/>
      </w:pPr>
    </w:p>
    <w:p w14:paraId="427A6A79" w14:textId="77777777" w:rsidR="003C0FB1" w:rsidRDefault="003C0FB1" w:rsidP="00D3359A">
      <w:pPr>
        <w:keepLines/>
        <w:jc w:val="center"/>
        <w:rPr>
          <w:b/>
        </w:rPr>
      </w:pPr>
      <w:r w:rsidRPr="000E5DB7">
        <w:rPr>
          <w:b/>
        </w:rPr>
        <w:t>TENDERERS’ STATEMENT</w:t>
      </w:r>
    </w:p>
    <w:p w14:paraId="6D537D1F" w14:textId="77777777" w:rsidR="003C0FB1" w:rsidRDefault="003C0FB1" w:rsidP="00D3359A">
      <w:pPr>
        <w:keepLines/>
        <w:jc w:val="both"/>
        <w:rPr>
          <w:b/>
        </w:rPr>
      </w:pPr>
    </w:p>
    <w:p w14:paraId="36F3EDF2" w14:textId="2A55E16A"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EndPr/>
        <w:sdtContent>
          <w:r w:rsidR="00B64E3D">
            <w:rPr>
              <w:highlight w:val="lightGray"/>
            </w:rPr>
            <w:t>The Irish Defence Forces</w:t>
          </w:r>
        </w:sdtContent>
      </w:sdt>
      <w:r w:rsidR="003F3EE7">
        <w:t xml:space="preserve"> </w:t>
      </w:r>
      <w:r w:rsidR="003F3EE7" w:rsidRPr="00CC568F">
        <w:t>(the “Contracting Authority”)</w:t>
      </w:r>
    </w:p>
    <w:p w14:paraId="46FC351B" w14:textId="257C3351"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EndPr/>
        <w:sdtContent>
          <w:r w:rsidR="00B60E78">
            <w:rPr>
              <w:szCs w:val="22"/>
              <w:highlight w:val="lightGray"/>
            </w:rPr>
            <w:t xml:space="preserve">Single Academic Partner for Officer Education Pathways Courses </w:t>
          </w:r>
        </w:sdtContent>
      </w:sdt>
    </w:p>
    <w:p w14:paraId="548E1EA1" w14:textId="77777777" w:rsidR="003C0FB1" w:rsidRDefault="003C0FB1" w:rsidP="00D3359A">
      <w:pPr>
        <w:keepLines/>
        <w:jc w:val="both"/>
      </w:pPr>
    </w:p>
    <w:p w14:paraId="6B39EDD0" w14:textId="7790218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64"/>
      </w:tblGrid>
      <w:tr w:rsidR="003C0FB1" w:rsidRPr="00507FE4" w14:paraId="4C7A617B" w14:textId="77777777" w:rsidTr="00D3359A">
        <w:trPr>
          <w:trHeight w:val="636"/>
        </w:trPr>
        <w:tc>
          <w:tcPr>
            <w:tcW w:w="807" w:type="dxa"/>
          </w:tcPr>
          <w:p w14:paraId="286530E9" w14:textId="77777777" w:rsidR="003C0FB1" w:rsidRPr="00C22B2F" w:rsidRDefault="003C0FB1" w:rsidP="004A7D33">
            <w:pPr>
              <w:jc w:val="both"/>
              <w:rPr>
                <w:color w:val="0000FF"/>
              </w:rPr>
            </w:pPr>
            <w:r w:rsidRPr="00C22B2F">
              <w:rPr>
                <w:color w:val="0000FF"/>
              </w:rPr>
              <w:t>1.</w:t>
            </w:r>
          </w:p>
        </w:tc>
        <w:tc>
          <w:tcPr>
            <w:tcW w:w="8264" w:type="dxa"/>
          </w:tcPr>
          <w:p w14:paraId="4D12274C"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3E3AFAFD" w14:textId="77777777" w:rsidTr="00D3359A">
        <w:trPr>
          <w:trHeight w:val="1186"/>
        </w:trPr>
        <w:tc>
          <w:tcPr>
            <w:tcW w:w="807" w:type="dxa"/>
          </w:tcPr>
          <w:p w14:paraId="0DFA817B" w14:textId="77777777" w:rsidR="003C0FB1" w:rsidRPr="00C22B2F" w:rsidRDefault="003C0FB1" w:rsidP="004A7D33">
            <w:pPr>
              <w:jc w:val="both"/>
              <w:rPr>
                <w:color w:val="0000FF"/>
              </w:rPr>
            </w:pPr>
            <w:r w:rsidRPr="00C22B2F">
              <w:rPr>
                <w:color w:val="0000FF"/>
              </w:rPr>
              <w:t>2.</w:t>
            </w:r>
          </w:p>
        </w:tc>
        <w:tc>
          <w:tcPr>
            <w:tcW w:w="8264" w:type="dxa"/>
          </w:tcPr>
          <w:p w14:paraId="5E45FE55" w14:textId="77777777" w:rsidR="003C0FB1" w:rsidRPr="00507FE4" w:rsidRDefault="003C0FB1">
            <w:pPr>
              <w:jc w:val="both"/>
            </w:pPr>
            <w:r w:rsidRPr="00507FE4">
              <w:t xml:space="preserve">We accept all of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49D9DD30" w14:textId="77777777" w:rsidTr="002418DA">
        <w:tc>
          <w:tcPr>
            <w:tcW w:w="807" w:type="dxa"/>
          </w:tcPr>
          <w:p w14:paraId="77BB9C44" w14:textId="77777777" w:rsidR="003C0FB1" w:rsidRPr="00C22B2F" w:rsidRDefault="003C0FB1" w:rsidP="004A7D33">
            <w:pPr>
              <w:jc w:val="both"/>
              <w:rPr>
                <w:color w:val="0000FF"/>
              </w:rPr>
            </w:pPr>
            <w:r w:rsidRPr="00C22B2F">
              <w:rPr>
                <w:color w:val="0000FF"/>
              </w:rPr>
              <w:t>3.</w:t>
            </w:r>
          </w:p>
        </w:tc>
        <w:tc>
          <w:tcPr>
            <w:tcW w:w="8264" w:type="dxa"/>
          </w:tcPr>
          <w:p w14:paraId="7366CD2B"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0CD20EB6" w14:textId="77777777" w:rsidTr="002418DA">
        <w:tc>
          <w:tcPr>
            <w:tcW w:w="807" w:type="dxa"/>
          </w:tcPr>
          <w:p w14:paraId="460749F0" w14:textId="77777777" w:rsidR="003C0FB1" w:rsidRPr="00C22B2F" w:rsidRDefault="003C0FB1" w:rsidP="004A7D33">
            <w:pPr>
              <w:jc w:val="both"/>
              <w:rPr>
                <w:color w:val="0000FF"/>
              </w:rPr>
            </w:pPr>
            <w:r w:rsidRPr="00C22B2F">
              <w:rPr>
                <w:color w:val="0000FF"/>
              </w:rPr>
              <w:t>4.</w:t>
            </w:r>
          </w:p>
        </w:tc>
        <w:tc>
          <w:tcPr>
            <w:tcW w:w="8264" w:type="dxa"/>
          </w:tcPr>
          <w:p w14:paraId="20AC4B50"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C2B0DB8" w14:textId="77777777" w:rsidTr="002418DA">
        <w:tc>
          <w:tcPr>
            <w:tcW w:w="807" w:type="dxa"/>
          </w:tcPr>
          <w:p w14:paraId="718B1D01" w14:textId="77777777" w:rsidR="003C0FB1" w:rsidRPr="00C22B2F" w:rsidRDefault="003C0FB1" w:rsidP="004A7D33">
            <w:pPr>
              <w:jc w:val="both"/>
              <w:rPr>
                <w:color w:val="0000FF"/>
              </w:rPr>
            </w:pPr>
            <w:r w:rsidRPr="00C22B2F">
              <w:rPr>
                <w:color w:val="0000FF"/>
              </w:rPr>
              <w:t>5.</w:t>
            </w:r>
          </w:p>
        </w:tc>
        <w:tc>
          <w:tcPr>
            <w:tcW w:w="8264" w:type="dxa"/>
          </w:tcPr>
          <w:p w14:paraId="00E494B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7061E964" w14:textId="77777777" w:rsidTr="002418DA">
        <w:tc>
          <w:tcPr>
            <w:tcW w:w="807" w:type="dxa"/>
          </w:tcPr>
          <w:p w14:paraId="7ABA3DBC" w14:textId="77777777" w:rsidR="003C0FB1" w:rsidRPr="00C22B2F" w:rsidRDefault="003C0FB1" w:rsidP="004A7D33">
            <w:pPr>
              <w:jc w:val="both"/>
              <w:rPr>
                <w:color w:val="0000FF"/>
              </w:rPr>
            </w:pPr>
            <w:r w:rsidRPr="00C22B2F">
              <w:rPr>
                <w:color w:val="0000FF"/>
              </w:rPr>
              <w:t>6.</w:t>
            </w:r>
          </w:p>
        </w:tc>
        <w:tc>
          <w:tcPr>
            <w:tcW w:w="8264" w:type="dxa"/>
          </w:tcPr>
          <w:p w14:paraId="55DF3E32" w14:textId="77777777" w:rsidR="003C0FB1" w:rsidRDefault="003C0FB1" w:rsidP="00FD38B8">
            <w:pPr>
              <w:jc w:val="both"/>
            </w:pPr>
            <w:r w:rsidRPr="000E5DB7">
              <w:t>We confirm that we have complied with all requirements as set out at Part 2 of the RFT.</w:t>
            </w:r>
          </w:p>
        </w:tc>
      </w:tr>
      <w:tr w:rsidR="003C0FB1" w:rsidRPr="00CB5B77" w14:paraId="79AFB841" w14:textId="77777777" w:rsidTr="002418DA">
        <w:tc>
          <w:tcPr>
            <w:tcW w:w="807" w:type="dxa"/>
          </w:tcPr>
          <w:p w14:paraId="77438A60" w14:textId="77777777" w:rsidR="003C0FB1" w:rsidRDefault="003C0FB1" w:rsidP="004A7D33">
            <w:pPr>
              <w:jc w:val="both"/>
              <w:rPr>
                <w:color w:val="000080"/>
              </w:rPr>
            </w:pPr>
            <w:r w:rsidRPr="00C22B2F">
              <w:rPr>
                <w:color w:val="0000FF"/>
              </w:rPr>
              <w:t>7.</w:t>
            </w:r>
          </w:p>
        </w:tc>
        <w:tc>
          <w:tcPr>
            <w:tcW w:w="8264" w:type="dxa"/>
          </w:tcPr>
          <w:p w14:paraId="75207830" w14:textId="77777777" w:rsidR="003C0FB1" w:rsidRDefault="003C0FB1" w:rsidP="00FD38B8">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RFT. </w:t>
            </w:r>
          </w:p>
        </w:tc>
      </w:tr>
      <w:tr w:rsidR="003C0FB1" w:rsidRPr="00CB5B77" w14:paraId="5F70E685" w14:textId="77777777" w:rsidTr="002418DA">
        <w:tc>
          <w:tcPr>
            <w:tcW w:w="807" w:type="dxa"/>
          </w:tcPr>
          <w:p w14:paraId="653C8854" w14:textId="77777777" w:rsidR="003C0FB1" w:rsidRPr="00C22B2F" w:rsidRDefault="003C0FB1" w:rsidP="004A7D33">
            <w:pPr>
              <w:jc w:val="both"/>
              <w:rPr>
                <w:color w:val="0000FF"/>
              </w:rPr>
            </w:pPr>
            <w:r w:rsidRPr="00C22B2F">
              <w:rPr>
                <w:color w:val="0000FF"/>
              </w:rPr>
              <w:t>8.</w:t>
            </w:r>
          </w:p>
        </w:tc>
        <w:tc>
          <w:tcPr>
            <w:tcW w:w="8264" w:type="dxa"/>
          </w:tcPr>
          <w:p w14:paraId="5E46DBF3"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183FEFB5" w14:textId="77777777" w:rsidTr="00904FCA">
        <w:tc>
          <w:tcPr>
            <w:tcW w:w="807" w:type="dxa"/>
          </w:tcPr>
          <w:p w14:paraId="09487614" w14:textId="77777777" w:rsidR="00904FCA" w:rsidRPr="00904FCA" w:rsidRDefault="00904FCA" w:rsidP="00904FCA">
            <w:pPr>
              <w:jc w:val="both"/>
              <w:rPr>
                <w:color w:val="0000FF"/>
              </w:rPr>
            </w:pPr>
            <w:r w:rsidRPr="00904FCA">
              <w:rPr>
                <w:color w:val="0000FF"/>
              </w:rPr>
              <w:t>9.</w:t>
            </w:r>
          </w:p>
        </w:tc>
        <w:tc>
          <w:tcPr>
            <w:tcW w:w="8264" w:type="dxa"/>
          </w:tcPr>
          <w:p w14:paraId="3BE6971C"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5B2A6D" w:rsidRPr="00514373" w14:paraId="758D15F4" w14:textId="77777777" w:rsidTr="00904FCA">
        <w:tc>
          <w:tcPr>
            <w:tcW w:w="807" w:type="dxa"/>
          </w:tcPr>
          <w:p w14:paraId="1F80FD6B" w14:textId="2065E604" w:rsidR="005B2A6D" w:rsidRPr="00904FCA" w:rsidRDefault="005B2A6D" w:rsidP="005B2A6D">
            <w:pPr>
              <w:jc w:val="both"/>
              <w:rPr>
                <w:color w:val="0000FF"/>
              </w:rPr>
            </w:pPr>
            <w:r>
              <w:rPr>
                <w:color w:val="0000FF"/>
              </w:rPr>
              <w:lastRenderedPageBreak/>
              <w:t>10.</w:t>
            </w:r>
          </w:p>
        </w:tc>
        <w:tc>
          <w:tcPr>
            <w:tcW w:w="8264" w:type="dxa"/>
          </w:tcPr>
          <w:p w14:paraId="3286B9A7" w14:textId="700F9221" w:rsidR="005B2A6D" w:rsidRPr="00904FCA" w:rsidRDefault="005B2A6D" w:rsidP="005B2A6D">
            <w:pPr>
              <w:jc w:val="both"/>
            </w:pPr>
            <w:r>
              <w:t>We do not come within the category of prohibited economic operators identified in Regulation (EU) No 833/2014 of 31 July 2014 (as amended by EU Regulation 2022/576 or any subsequent amendments to same).</w:t>
            </w:r>
          </w:p>
        </w:tc>
      </w:tr>
      <w:tr w:rsidR="005B2A6D" w:rsidRPr="00514373" w14:paraId="40AC185B" w14:textId="77777777" w:rsidTr="00904FCA">
        <w:tc>
          <w:tcPr>
            <w:tcW w:w="807" w:type="dxa"/>
          </w:tcPr>
          <w:p w14:paraId="40902D1F" w14:textId="4FFB2036" w:rsidR="005B2A6D" w:rsidRPr="00904FCA" w:rsidRDefault="005B2A6D" w:rsidP="005B2A6D">
            <w:pPr>
              <w:jc w:val="both"/>
              <w:rPr>
                <w:color w:val="0000FF"/>
              </w:rPr>
            </w:pPr>
            <w:r>
              <w:rPr>
                <w:color w:val="0000FF"/>
              </w:rPr>
              <w:t>11.</w:t>
            </w:r>
          </w:p>
        </w:tc>
        <w:tc>
          <w:tcPr>
            <w:tcW w:w="8264" w:type="dxa"/>
          </w:tcPr>
          <w:p w14:paraId="761FE549" w14:textId="369D6A13" w:rsidR="005B2A6D" w:rsidRPr="00904FCA" w:rsidRDefault="005B2A6D" w:rsidP="005B2A6D">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5B2A6D" w:rsidRPr="00514373" w14:paraId="4BA716A6" w14:textId="77777777" w:rsidTr="00904FCA">
        <w:tc>
          <w:tcPr>
            <w:tcW w:w="807" w:type="dxa"/>
          </w:tcPr>
          <w:p w14:paraId="252F3832" w14:textId="3C918B65" w:rsidR="005B2A6D" w:rsidRPr="00904FCA" w:rsidRDefault="005B2A6D" w:rsidP="005B2A6D">
            <w:pPr>
              <w:jc w:val="both"/>
              <w:rPr>
                <w:color w:val="0000FF"/>
              </w:rPr>
            </w:pPr>
            <w:r>
              <w:rPr>
                <w:color w:val="0000FF"/>
              </w:rPr>
              <w:t>12.</w:t>
            </w:r>
          </w:p>
        </w:tc>
        <w:tc>
          <w:tcPr>
            <w:tcW w:w="8264" w:type="dxa"/>
          </w:tcPr>
          <w:p w14:paraId="1F8BA78A" w14:textId="30C2CF25" w:rsidR="005B2A6D" w:rsidRPr="00904FCA" w:rsidRDefault="005B2A6D" w:rsidP="005B2A6D">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67DBA0C2" w14:textId="77777777" w:rsidR="003C0FB1" w:rsidRDefault="003C0FB1"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E81897" w14:textId="77777777" w:rsidTr="00503F93">
        <w:trPr>
          <w:trHeight w:val="940"/>
        </w:trPr>
        <w:tc>
          <w:tcPr>
            <w:tcW w:w="4208" w:type="dxa"/>
          </w:tcPr>
          <w:p w14:paraId="4D33B3F3" w14:textId="4E6E3903" w:rsidR="003C0FB1" w:rsidRDefault="00FD38B8" w:rsidP="00503F93">
            <w:pPr>
              <w:jc w:val="both"/>
              <w:rPr>
                <w:b/>
                <w:color w:val="333399"/>
                <w:szCs w:val="22"/>
              </w:rPr>
            </w:pPr>
            <w:r>
              <w:br w:type="page"/>
            </w:r>
            <w:r w:rsidR="003C0FB1" w:rsidRPr="00830A49">
              <w:rPr>
                <w:b/>
                <w:color w:val="333399"/>
                <w:szCs w:val="22"/>
              </w:rPr>
              <w:t>SIGNED</w:t>
            </w:r>
          </w:p>
          <w:p w14:paraId="538B57EE" w14:textId="77777777" w:rsidR="003C0FB1" w:rsidRDefault="003C0FB1" w:rsidP="00503F93">
            <w:pPr>
              <w:jc w:val="both"/>
              <w:rPr>
                <w:b/>
                <w:color w:val="333399"/>
                <w:szCs w:val="22"/>
              </w:rPr>
            </w:pPr>
          </w:p>
          <w:p w14:paraId="23B91975" w14:textId="77777777" w:rsidR="003C0FB1" w:rsidRDefault="003C0FB1" w:rsidP="00503F93">
            <w:pPr>
              <w:jc w:val="both"/>
              <w:rPr>
                <w:b/>
                <w:color w:val="333399"/>
                <w:szCs w:val="22"/>
              </w:rPr>
            </w:pPr>
          </w:p>
          <w:p w14:paraId="0F1268BC" w14:textId="77777777" w:rsidR="003C0FB1" w:rsidRDefault="003C0FB1" w:rsidP="00503F93">
            <w:pPr>
              <w:jc w:val="both"/>
              <w:rPr>
                <w:b/>
                <w:color w:val="333399"/>
                <w:szCs w:val="22"/>
              </w:rPr>
            </w:pPr>
          </w:p>
          <w:p w14:paraId="5048B5DC"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1075904B" w14:textId="77777777" w:rsidR="003C0FB1" w:rsidRDefault="003C0FB1" w:rsidP="00503F93">
            <w:pPr>
              <w:jc w:val="both"/>
              <w:rPr>
                <w:b/>
                <w:color w:val="333399"/>
                <w:szCs w:val="22"/>
              </w:rPr>
            </w:pPr>
            <w:r w:rsidRPr="00830A49">
              <w:rPr>
                <w:b/>
                <w:color w:val="333399"/>
                <w:szCs w:val="22"/>
              </w:rPr>
              <w:t>Company</w:t>
            </w:r>
          </w:p>
          <w:p w14:paraId="092D38C8" w14:textId="77777777" w:rsidR="003C0FB1" w:rsidRDefault="003C0FB1" w:rsidP="00503F93">
            <w:pPr>
              <w:jc w:val="both"/>
              <w:rPr>
                <w:b/>
                <w:color w:val="333399"/>
                <w:szCs w:val="22"/>
              </w:rPr>
            </w:pPr>
          </w:p>
        </w:tc>
      </w:tr>
      <w:tr w:rsidR="003C0FB1" w:rsidRPr="00830A49" w14:paraId="6057679E" w14:textId="77777777" w:rsidTr="00503F93">
        <w:trPr>
          <w:cantSplit/>
          <w:trHeight w:val="940"/>
        </w:trPr>
        <w:tc>
          <w:tcPr>
            <w:tcW w:w="4208" w:type="dxa"/>
          </w:tcPr>
          <w:p w14:paraId="31041AB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0581D1B9" w14:textId="77777777" w:rsidR="003C0FB1" w:rsidRDefault="003C0FB1" w:rsidP="00503F93">
            <w:pPr>
              <w:jc w:val="both"/>
              <w:rPr>
                <w:b/>
                <w:color w:val="333399"/>
                <w:szCs w:val="22"/>
              </w:rPr>
            </w:pPr>
            <w:r w:rsidRPr="00830A49">
              <w:rPr>
                <w:b/>
                <w:color w:val="333399"/>
                <w:szCs w:val="22"/>
              </w:rPr>
              <w:t>Address</w:t>
            </w:r>
          </w:p>
        </w:tc>
      </w:tr>
      <w:tr w:rsidR="003C0FB1" w:rsidRPr="00830A49" w14:paraId="7AA1F9BB" w14:textId="77777777" w:rsidTr="00503F93">
        <w:trPr>
          <w:cantSplit/>
          <w:trHeight w:val="940"/>
        </w:trPr>
        <w:tc>
          <w:tcPr>
            <w:tcW w:w="4208" w:type="dxa"/>
          </w:tcPr>
          <w:p w14:paraId="142F0832"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6B5A19F0" w14:textId="77777777" w:rsidR="003C0FB1" w:rsidRPr="00830A49" w:rsidRDefault="003C0FB1" w:rsidP="00503F93">
            <w:pPr>
              <w:jc w:val="both"/>
              <w:rPr>
                <w:b/>
                <w:color w:val="333399"/>
                <w:szCs w:val="22"/>
              </w:rPr>
            </w:pPr>
          </w:p>
        </w:tc>
      </w:tr>
    </w:tbl>
    <w:p w14:paraId="32F66A5A" w14:textId="77777777" w:rsidR="003C0FB1" w:rsidRDefault="003C0FB1" w:rsidP="003C0FB1">
      <w:pPr>
        <w:jc w:val="both"/>
      </w:pPr>
    </w:p>
    <w:p w14:paraId="325ADC6F" w14:textId="77777777" w:rsidR="007B120C" w:rsidRDefault="007B120C" w:rsidP="00292437"/>
    <w:p w14:paraId="62C74AB7" w14:textId="083B1EE5" w:rsidR="00662F78" w:rsidRDefault="00662F78">
      <w:pPr>
        <w:spacing w:after="160" w:line="259" w:lineRule="auto"/>
        <w:rPr>
          <w:szCs w:val="22"/>
          <w:highlight w:val="magenta"/>
        </w:rPr>
      </w:pPr>
      <w:r>
        <w:rPr>
          <w:szCs w:val="22"/>
          <w:highlight w:val="magenta"/>
        </w:rPr>
        <w:br w:type="page"/>
      </w:r>
    </w:p>
    <w:p w14:paraId="565278BB"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Foreign Subsidies Regulation</w:t>
      </w:r>
    </w:p>
    <w:p w14:paraId="34EE6FCB" w14:textId="77777777" w:rsidR="00662F78" w:rsidRDefault="00662F78" w:rsidP="00662F78">
      <w:r>
        <w:t xml:space="preserve">Tenderers are referred to the provisions of Regulation (EU) 2022/2560 of the European Parliament and of the Council on Foreign Subsidies distorting the Internal Market, in addition to Commission Implementing Regulation (EU) 2023/1441, and their obligation to comply therewith. In particular, tenders and candidates should note the requirements under Articles 28 and 29 of Regulation (EU) 2022/2560 relating to the prior notification or declaration of a foreign financial contribution, where the estimated value of the public procurement procedure is equal to or greater than the applicable financial thresholds set out therein. </w:t>
      </w:r>
    </w:p>
    <w:p w14:paraId="3A43966A" w14:textId="77777777" w:rsidR="00662F78" w:rsidRDefault="00662F78" w:rsidP="00662F78">
      <w:pPr>
        <w:keepLines/>
        <w:jc w:val="both"/>
      </w:pPr>
      <w:r>
        <w:t>Where the estimated value of the public procurement procedure is equal to or greater than the financial threshold set out at Article 28 of Regulation (EU) 2022/2560, economic operators are required to comply in full with their obligations under both that Regulation and Implementing Regulation (EU) 2023/1441. In that regard, economic operators are required to complete the relevant form of declaration or notification that apply to their particular circumstances.</w:t>
      </w:r>
    </w:p>
    <w:p w14:paraId="4DEE27EA" w14:textId="77777777" w:rsidR="00662F78" w:rsidRDefault="00662F78" w:rsidP="00662F78">
      <w:pPr>
        <w:keepLines/>
        <w:jc w:val="both"/>
      </w:pPr>
    </w:p>
    <w:p w14:paraId="447E19D1" w14:textId="77777777" w:rsidR="00662F78" w:rsidRDefault="00662F78" w:rsidP="00662F78">
      <w:pPr>
        <w:keepLines/>
        <w:jc w:val="both"/>
      </w:pPr>
    </w:p>
    <w:p w14:paraId="34B150A7" w14:textId="77777777" w:rsidR="00662F78" w:rsidRDefault="00662F78" w:rsidP="00662F78">
      <w:pPr>
        <w:keepLines/>
        <w:jc w:val="both"/>
      </w:pPr>
    </w:p>
    <w:p w14:paraId="116FD576" w14:textId="77777777" w:rsidR="00662F78" w:rsidRDefault="00662F78" w:rsidP="00662F78">
      <w:pPr>
        <w:keepLines/>
        <w:jc w:val="both"/>
      </w:pPr>
    </w:p>
    <w:p w14:paraId="0A5CCB97" w14:textId="77777777" w:rsidR="00662F78" w:rsidRDefault="00662F78" w:rsidP="00662F78">
      <w:pPr>
        <w:keepLines/>
        <w:jc w:val="both"/>
      </w:pPr>
    </w:p>
    <w:p w14:paraId="24FB0A6B" w14:textId="77777777" w:rsidR="00662F78" w:rsidRDefault="00662F78" w:rsidP="00662F78">
      <w:pPr>
        <w:keepLines/>
        <w:jc w:val="both"/>
      </w:pPr>
    </w:p>
    <w:p w14:paraId="4DCB64F1" w14:textId="77777777" w:rsidR="00662F78" w:rsidRDefault="00662F78" w:rsidP="00662F78">
      <w:pPr>
        <w:keepLines/>
        <w:jc w:val="both"/>
      </w:pPr>
    </w:p>
    <w:p w14:paraId="0EEC42A0" w14:textId="77777777" w:rsidR="00662F78" w:rsidRDefault="00662F78" w:rsidP="00662F78">
      <w:pPr>
        <w:keepLines/>
        <w:jc w:val="both"/>
      </w:pPr>
    </w:p>
    <w:p w14:paraId="18C4BC22" w14:textId="77777777" w:rsidR="00662F78" w:rsidRDefault="00662F78" w:rsidP="00662F78">
      <w:pPr>
        <w:keepLines/>
        <w:jc w:val="both"/>
      </w:pPr>
    </w:p>
    <w:p w14:paraId="4E722D2E" w14:textId="77777777" w:rsidR="00662F78" w:rsidRDefault="00662F78" w:rsidP="00662F78">
      <w:pPr>
        <w:keepLines/>
        <w:jc w:val="both"/>
      </w:pPr>
    </w:p>
    <w:p w14:paraId="0D3C2CD5" w14:textId="77777777" w:rsidR="00662F78" w:rsidRDefault="00662F78" w:rsidP="00662F78">
      <w:pPr>
        <w:keepLines/>
        <w:jc w:val="both"/>
      </w:pPr>
    </w:p>
    <w:p w14:paraId="5890A92A" w14:textId="77777777" w:rsidR="00662F78" w:rsidRDefault="00662F78" w:rsidP="00662F78">
      <w:pPr>
        <w:keepLines/>
        <w:jc w:val="both"/>
      </w:pPr>
    </w:p>
    <w:p w14:paraId="40B69C88" w14:textId="77777777" w:rsidR="00662F78" w:rsidRDefault="00662F78" w:rsidP="00662F78">
      <w:pPr>
        <w:keepLines/>
        <w:jc w:val="both"/>
      </w:pPr>
    </w:p>
    <w:p w14:paraId="389FD2F1" w14:textId="77777777" w:rsidR="00662F78" w:rsidRDefault="00662F78" w:rsidP="00662F78">
      <w:pPr>
        <w:keepLines/>
        <w:jc w:val="both"/>
      </w:pPr>
    </w:p>
    <w:p w14:paraId="666C309B" w14:textId="77777777" w:rsidR="00662F78" w:rsidRDefault="00662F78" w:rsidP="00662F78">
      <w:pPr>
        <w:keepLines/>
        <w:jc w:val="both"/>
      </w:pPr>
    </w:p>
    <w:p w14:paraId="5F9187F8" w14:textId="77777777" w:rsidR="00662F78" w:rsidRDefault="00662F78" w:rsidP="00662F78">
      <w:pPr>
        <w:keepLines/>
        <w:jc w:val="both"/>
      </w:pPr>
    </w:p>
    <w:p w14:paraId="6D1A10E1" w14:textId="77777777" w:rsidR="00662F78" w:rsidRDefault="00662F78" w:rsidP="00662F78">
      <w:pPr>
        <w:keepLines/>
        <w:jc w:val="both"/>
      </w:pPr>
    </w:p>
    <w:p w14:paraId="1C067523" w14:textId="77777777" w:rsidR="00662F78" w:rsidRDefault="00662F78" w:rsidP="00662F78">
      <w:pPr>
        <w:keepLines/>
        <w:jc w:val="both"/>
      </w:pPr>
    </w:p>
    <w:p w14:paraId="3EC87AAF" w14:textId="77777777" w:rsidR="00662F78" w:rsidRDefault="00662F78" w:rsidP="00662F78">
      <w:pPr>
        <w:keepLines/>
        <w:jc w:val="both"/>
      </w:pPr>
    </w:p>
    <w:p w14:paraId="2C17638B" w14:textId="77777777" w:rsidR="00662F78" w:rsidRDefault="00662F78" w:rsidP="00662F78">
      <w:pPr>
        <w:keepLines/>
        <w:jc w:val="both"/>
      </w:pPr>
    </w:p>
    <w:p w14:paraId="1852886A" w14:textId="77777777" w:rsidR="00662F78" w:rsidRDefault="00662F78" w:rsidP="00662F78">
      <w:pPr>
        <w:keepLines/>
        <w:jc w:val="both"/>
      </w:pPr>
    </w:p>
    <w:p w14:paraId="314817D6" w14:textId="77777777" w:rsidR="00662F78" w:rsidRDefault="00662F78" w:rsidP="00662F78">
      <w:pPr>
        <w:keepLines/>
        <w:jc w:val="both"/>
      </w:pPr>
    </w:p>
    <w:p w14:paraId="35C7319A" w14:textId="77777777" w:rsidR="00662F78" w:rsidRDefault="00662F78" w:rsidP="00662F78">
      <w:pPr>
        <w:keepLines/>
        <w:jc w:val="both"/>
      </w:pPr>
    </w:p>
    <w:p w14:paraId="35C6B80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A – Declaration of no foreign financial contributions</w:t>
      </w:r>
    </w:p>
    <w:p w14:paraId="238E277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w:t>
      </w:r>
      <w:r w:rsidRPr="00D51C50">
        <w:rPr>
          <w:b/>
          <w:u w:val="single"/>
        </w:rPr>
        <w:t>not</w:t>
      </w:r>
      <w:r>
        <w:t xml:space="preserve"> been in receipt of any foreign financial contributions]</w:t>
      </w:r>
    </w:p>
    <w:p w14:paraId="1F8D4BBD" w14:textId="77777777" w:rsidR="00662F78" w:rsidRDefault="00662F78" w:rsidP="00662F78"/>
    <w:p w14:paraId="0A9F5207" w14:textId="1D322B8D" w:rsidR="00662F78" w:rsidRPr="00026C99" w:rsidRDefault="00662F78" w:rsidP="00662F78">
      <w:pPr>
        <w:jc w:val="both"/>
      </w:pPr>
      <w:r w:rsidRPr="00557DED">
        <w:rPr>
          <w:szCs w:val="22"/>
        </w:rPr>
        <w:t xml:space="preserve">TO:  </w:t>
      </w:r>
      <w:sdt>
        <w:sdtPr>
          <w:rPr>
            <w:highlight w:val="lightGray"/>
          </w:rPr>
          <w:alias w:val="Name"/>
          <w:tag w:val="Name"/>
          <w:id w:val="-180352184"/>
          <w:placeholder>
            <w:docPart w:val="5FF09FD362ED4CE991A3906635EDB7E9"/>
          </w:placeholder>
          <w:dataBinding w:prefixMappings="xmlns:ns0='http://schemas.microsoft.com/office/2006/coverPageProps' " w:xpath="/ns0:CoverPageProperties[1]/ns0:Abstract[1]" w:storeItemID="{55AF091B-3C7A-41E3-B477-F2FDAA23CFDA}"/>
          <w:text/>
        </w:sdtPr>
        <w:sdtEndPr/>
        <w:sdtContent>
          <w:r w:rsidR="00B64E3D">
            <w:rPr>
              <w:highlight w:val="lightGray"/>
            </w:rPr>
            <w:t>The Irish Defence Forces</w:t>
          </w:r>
        </w:sdtContent>
      </w:sdt>
      <w:r>
        <w:t xml:space="preserve"> </w:t>
      </w:r>
      <w:r w:rsidRPr="00CC568F">
        <w:t>(the “Contracting Authority”)</w:t>
      </w:r>
    </w:p>
    <w:p w14:paraId="1D1A8B25" w14:textId="2F81A42D" w:rsidR="00662F78" w:rsidRDefault="00662F78" w:rsidP="00662F78">
      <w:r w:rsidRPr="00557DED">
        <w:rPr>
          <w:szCs w:val="22"/>
        </w:rPr>
        <w:t xml:space="preserve">RE: Request for Tenders for the Supply of </w:t>
      </w:r>
      <w:sdt>
        <w:sdtPr>
          <w:rPr>
            <w:szCs w:val="22"/>
            <w:highlight w:val="lightGray"/>
          </w:rPr>
          <w:alias w:val="Type of Services"/>
          <w:tag w:val="Type of Services"/>
          <w:id w:val="430089159"/>
          <w:placeholder>
            <w:docPart w:val="83B850C851934A11A733F9AAC6DD2939"/>
          </w:placeholder>
          <w:dataBinding w:prefixMappings="xmlns:ns0='http://schemas.microsoft.com/office/2006/coverPageProps' " w:xpath="/ns0:CoverPageProperties[1]/ns0:CompanyFax[1]" w:storeItemID="{55AF091B-3C7A-41E3-B477-F2FDAA23CFDA}"/>
          <w:text/>
        </w:sdtPr>
        <w:sdtEndPr/>
        <w:sdtContent>
          <w:r w:rsidR="00B60E78">
            <w:rPr>
              <w:szCs w:val="22"/>
              <w:highlight w:val="lightGray"/>
            </w:rPr>
            <w:t xml:space="preserve">Single Academic Partner for Officer Education Pathways Courses </w:t>
          </w:r>
        </w:sdtContent>
      </w:sdt>
    </w:p>
    <w:p w14:paraId="1E58D18D" w14:textId="77777777" w:rsidR="00662F78" w:rsidRDefault="00662F78" w:rsidP="00662F78">
      <w:pPr>
        <w:rPr>
          <w:rFonts w:asciiTheme="minorHAnsi" w:hAnsiTheme="minorHAnsi"/>
        </w:rPr>
      </w:pPr>
    </w:p>
    <w:p w14:paraId="506BD029" w14:textId="77777777" w:rsidR="00662F78" w:rsidRDefault="00662F78" w:rsidP="00662F78">
      <w:pPr>
        <w:rPr>
          <w:rFonts w:asciiTheme="minorHAnsi" w:hAnsiTheme="minorHAnsi"/>
        </w:rPr>
      </w:pPr>
      <w:r>
        <w:rPr>
          <w:rFonts w:asciiTheme="minorHAnsi" w:hAnsiTheme="minorHAnsi"/>
        </w:rPr>
        <w:t xml:space="preserve">We hereby declare that none of the notifying parties has been in receipt of any foreign financial contributions within the meaning of </w:t>
      </w:r>
      <w:r>
        <w:t>Regulation (EU) 2022/2560.</w:t>
      </w:r>
    </w:p>
    <w:p w14:paraId="531D88BD" w14:textId="77777777" w:rsidR="00662F78" w:rsidRPr="00D51C50" w:rsidRDefault="00662F78" w:rsidP="00662F78">
      <w:pPr>
        <w:rPr>
          <w:b/>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662F78" w:rsidRPr="00830A49" w14:paraId="6DB0A908" w14:textId="77777777" w:rsidTr="00DA6E7B">
        <w:trPr>
          <w:trHeight w:val="940"/>
        </w:trPr>
        <w:tc>
          <w:tcPr>
            <w:tcW w:w="4208" w:type="dxa"/>
          </w:tcPr>
          <w:p w14:paraId="2F139E51" w14:textId="77777777" w:rsidR="00662F78" w:rsidRDefault="00662F78" w:rsidP="00DA6E7B">
            <w:pPr>
              <w:jc w:val="both"/>
              <w:rPr>
                <w:b/>
                <w:color w:val="333399"/>
                <w:szCs w:val="22"/>
              </w:rPr>
            </w:pPr>
            <w:r>
              <w:br w:type="page"/>
            </w:r>
            <w:r w:rsidRPr="00830A49">
              <w:rPr>
                <w:b/>
                <w:color w:val="333399"/>
                <w:szCs w:val="22"/>
              </w:rPr>
              <w:t>SIGNED</w:t>
            </w:r>
          </w:p>
          <w:p w14:paraId="1EAD533C" w14:textId="77777777" w:rsidR="00662F78" w:rsidRDefault="00662F78" w:rsidP="00DA6E7B">
            <w:pPr>
              <w:jc w:val="both"/>
              <w:rPr>
                <w:b/>
                <w:color w:val="333399"/>
                <w:szCs w:val="22"/>
              </w:rPr>
            </w:pPr>
          </w:p>
          <w:p w14:paraId="7A5ED50C" w14:textId="77777777" w:rsidR="00662F78" w:rsidRDefault="00662F78" w:rsidP="00DA6E7B">
            <w:pPr>
              <w:jc w:val="both"/>
              <w:rPr>
                <w:b/>
                <w:color w:val="333399"/>
                <w:szCs w:val="22"/>
              </w:rPr>
            </w:pPr>
          </w:p>
          <w:p w14:paraId="23202CAA" w14:textId="77777777" w:rsidR="00662F78" w:rsidRDefault="00662F78" w:rsidP="00DA6E7B">
            <w:pPr>
              <w:jc w:val="both"/>
              <w:rPr>
                <w:b/>
                <w:color w:val="333399"/>
                <w:szCs w:val="22"/>
              </w:rPr>
            </w:pPr>
          </w:p>
          <w:p w14:paraId="245E409D" w14:textId="77777777" w:rsidR="00662F78" w:rsidRDefault="00662F78" w:rsidP="00DA6E7B">
            <w:pPr>
              <w:jc w:val="both"/>
              <w:rPr>
                <w:b/>
                <w:color w:val="333399"/>
                <w:szCs w:val="22"/>
              </w:rPr>
            </w:pPr>
            <w:r w:rsidRPr="00830A49">
              <w:rPr>
                <w:b/>
                <w:color w:val="333399"/>
                <w:szCs w:val="22"/>
              </w:rPr>
              <w:t>(Authorised Signatory)</w:t>
            </w:r>
          </w:p>
        </w:tc>
        <w:tc>
          <w:tcPr>
            <w:tcW w:w="4833" w:type="dxa"/>
          </w:tcPr>
          <w:p w14:paraId="4EE18C1E" w14:textId="77777777" w:rsidR="00662F78" w:rsidRDefault="00662F78" w:rsidP="00DA6E7B">
            <w:pPr>
              <w:jc w:val="both"/>
              <w:rPr>
                <w:b/>
                <w:color w:val="333399"/>
                <w:szCs w:val="22"/>
              </w:rPr>
            </w:pPr>
            <w:r>
              <w:rPr>
                <w:b/>
                <w:color w:val="333399"/>
                <w:szCs w:val="22"/>
              </w:rPr>
              <w:t>Notifying Party</w:t>
            </w:r>
          </w:p>
          <w:p w14:paraId="3DC946DF" w14:textId="77777777" w:rsidR="00662F78" w:rsidRDefault="00662F78" w:rsidP="00DA6E7B">
            <w:pPr>
              <w:jc w:val="both"/>
              <w:rPr>
                <w:b/>
                <w:color w:val="333399"/>
                <w:szCs w:val="22"/>
              </w:rPr>
            </w:pPr>
          </w:p>
        </w:tc>
      </w:tr>
      <w:tr w:rsidR="00662F78" w:rsidRPr="00830A49" w14:paraId="77FEDF2A" w14:textId="77777777" w:rsidTr="00DA6E7B">
        <w:trPr>
          <w:cantSplit/>
          <w:trHeight w:val="940"/>
        </w:trPr>
        <w:tc>
          <w:tcPr>
            <w:tcW w:w="4208" w:type="dxa"/>
          </w:tcPr>
          <w:p w14:paraId="2D5197CF" w14:textId="77777777" w:rsidR="00662F78" w:rsidRDefault="00662F78" w:rsidP="00DA6E7B">
            <w:pPr>
              <w:jc w:val="both"/>
              <w:rPr>
                <w:b/>
                <w:color w:val="333399"/>
                <w:szCs w:val="22"/>
              </w:rPr>
            </w:pPr>
            <w:r w:rsidRPr="00830A49">
              <w:rPr>
                <w:b/>
                <w:color w:val="333399"/>
                <w:szCs w:val="22"/>
              </w:rPr>
              <w:t>Print name</w:t>
            </w:r>
          </w:p>
        </w:tc>
        <w:tc>
          <w:tcPr>
            <w:tcW w:w="4833" w:type="dxa"/>
            <w:vMerge w:val="restart"/>
          </w:tcPr>
          <w:p w14:paraId="2E39BC70" w14:textId="77777777" w:rsidR="00662F78" w:rsidRDefault="00662F78" w:rsidP="00DA6E7B">
            <w:pPr>
              <w:jc w:val="both"/>
              <w:rPr>
                <w:b/>
                <w:color w:val="333399"/>
                <w:szCs w:val="22"/>
              </w:rPr>
            </w:pPr>
            <w:r w:rsidRPr="00830A49">
              <w:rPr>
                <w:b/>
                <w:color w:val="333399"/>
                <w:szCs w:val="22"/>
              </w:rPr>
              <w:t>Address</w:t>
            </w:r>
          </w:p>
        </w:tc>
      </w:tr>
      <w:tr w:rsidR="00662F78" w:rsidRPr="00830A49" w14:paraId="21AD028B" w14:textId="77777777" w:rsidTr="00DA6E7B">
        <w:trPr>
          <w:cantSplit/>
          <w:trHeight w:val="940"/>
        </w:trPr>
        <w:tc>
          <w:tcPr>
            <w:tcW w:w="4208" w:type="dxa"/>
          </w:tcPr>
          <w:p w14:paraId="07C43D3B" w14:textId="77777777" w:rsidR="00662F78" w:rsidRPr="00830A49" w:rsidRDefault="00662F78" w:rsidP="00DA6E7B">
            <w:pPr>
              <w:jc w:val="both"/>
              <w:rPr>
                <w:b/>
                <w:color w:val="333399"/>
                <w:szCs w:val="22"/>
              </w:rPr>
            </w:pPr>
            <w:r w:rsidRPr="00830A49">
              <w:rPr>
                <w:b/>
                <w:color w:val="333399"/>
                <w:szCs w:val="22"/>
              </w:rPr>
              <w:t>Date</w:t>
            </w:r>
          </w:p>
        </w:tc>
        <w:tc>
          <w:tcPr>
            <w:tcW w:w="4833" w:type="dxa"/>
            <w:vMerge/>
            <w:shd w:val="clear" w:color="auto" w:fill="CCCCCC"/>
          </w:tcPr>
          <w:p w14:paraId="0E6DB45D" w14:textId="77777777" w:rsidR="00662F78" w:rsidRPr="00830A49" w:rsidRDefault="00662F78" w:rsidP="00DA6E7B">
            <w:pPr>
              <w:jc w:val="both"/>
              <w:rPr>
                <w:b/>
                <w:color w:val="333399"/>
                <w:szCs w:val="22"/>
              </w:rPr>
            </w:pPr>
          </w:p>
        </w:tc>
      </w:tr>
    </w:tbl>
    <w:p w14:paraId="05474F2A" w14:textId="77777777" w:rsidR="00662F78" w:rsidRDefault="00662F78" w:rsidP="00662F78">
      <w:pPr>
        <w:jc w:val="both"/>
      </w:pPr>
    </w:p>
    <w:p w14:paraId="1BB4A85F" w14:textId="77777777" w:rsidR="00662F78" w:rsidRDefault="00662F78" w:rsidP="00662F78"/>
    <w:p w14:paraId="7CABFB22" w14:textId="77777777" w:rsidR="00662F78" w:rsidRDefault="00662F78" w:rsidP="00662F78">
      <w:pPr>
        <w:jc w:val="both"/>
        <w:rPr>
          <w:rFonts w:asciiTheme="minorHAnsi" w:hAnsiTheme="minorHAnsi"/>
          <w:szCs w:val="22"/>
        </w:rPr>
      </w:pPr>
    </w:p>
    <w:p w14:paraId="6CCE3126" w14:textId="77777777" w:rsidR="00662F78" w:rsidRDefault="00662F78" w:rsidP="00662F78"/>
    <w:p w14:paraId="3D406AED" w14:textId="77777777" w:rsidR="00662F78" w:rsidRDefault="00662F78" w:rsidP="00662F78"/>
    <w:p w14:paraId="6B52E421" w14:textId="77777777" w:rsidR="00662F78" w:rsidRDefault="00662F78" w:rsidP="00662F78"/>
    <w:p w14:paraId="6606C49D" w14:textId="77777777" w:rsidR="00662F78" w:rsidRDefault="00662F78" w:rsidP="00662F78"/>
    <w:p w14:paraId="2CB1BA57" w14:textId="77777777" w:rsidR="00662F78" w:rsidRDefault="00662F78" w:rsidP="00662F78"/>
    <w:p w14:paraId="39466662" w14:textId="77777777" w:rsidR="00662F78" w:rsidRDefault="00662F78" w:rsidP="00662F78"/>
    <w:p w14:paraId="5CD2A214" w14:textId="77777777" w:rsidR="00662F78" w:rsidRDefault="00662F78" w:rsidP="00662F78"/>
    <w:p w14:paraId="17A0C95C" w14:textId="77777777" w:rsidR="00662F78" w:rsidRDefault="00662F78" w:rsidP="00662F78"/>
    <w:p w14:paraId="0E599E1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Schedule B – Declaration that any foreign financial contributions are non-notifiable having regard to the de minimis threshold</w:t>
      </w:r>
    </w:p>
    <w:p w14:paraId="1F11F59A"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that do not exceed </w:t>
      </w:r>
      <w:r>
        <w:rPr>
          <w:i/>
        </w:rPr>
        <w:t>de minimis</w:t>
      </w:r>
      <w:r>
        <w:rPr>
          <w:i/>
          <w:u w:val="single"/>
        </w:rPr>
        <w:t xml:space="preserve"> </w:t>
      </w:r>
      <w:r>
        <w:rPr>
          <w:u w:val="single"/>
        </w:rPr>
        <w:t>aid as defined in Article 3(2) of Regulation (EU) 1407/2013 (i.e. €200,000) per third country over any consecutive three period</w:t>
      </w:r>
      <w:r>
        <w:t>]</w:t>
      </w:r>
    </w:p>
    <w:p w14:paraId="0F07DF5A" w14:textId="77777777" w:rsidR="00662F78" w:rsidRDefault="00662F78" w:rsidP="00662F78"/>
    <w:p w14:paraId="3C10415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56A73836" w14:textId="77777777" w:rsidR="00662F78" w:rsidRPr="00D51C50" w:rsidRDefault="00662F78" w:rsidP="00662F78">
      <w:pPr>
        <w:rPr>
          <w:b/>
        </w:rPr>
      </w:pPr>
    </w:p>
    <w:p w14:paraId="682463C1"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713D1C8" w14:textId="77777777" w:rsidR="00662F78" w:rsidRDefault="00662F78" w:rsidP="00662F78">
      <w:pPr>
        <w:rPr>
          <w:b/>
          <w:u w:val="single"/>
        </w:rPr>
      </w:pPr>
    </w:p>
    <w:p w14:paraId="2E63CA5C" w14:textId="77777777" w:rsidR="00662F78" w:rsidRDefault="00662F78" w:rsidP="00662F78">
      <w:pPr>
        <w:rPr>
          <w:b/>
          <w:u w:val="single"/>
        </w:rPr>
      </w:pPr>
    </w:p>
    <w:p w14:paraId="45570A0E"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729A4BC" w14:textId="77777777" w:rsidR="00662F78" w:rsidRDefault="00662F78" w:rsidP="00662F78">
      <w:pPr>
        <w:rPr>
          <w:b/>
        </w:rPr>
      </w:pPr>
    </w:p>
    <w:p w14:paraId="53A19E7B" w14:textId="77777777" w:rsidR="00662F78" w:rsidRDefault="00662F78" w:rsidP="00662F78">
      <w:pPr>
        <w:rPr>
          <w:b/>
        </w:rPr>
      </w:pPr>
    </w:p>
    <w:p w14:paraId="7A49BAE2" w14:textId="77777777" w:rsidR="00662F78" w:rsidRPr="00D51C50" w:rsidRDefault="00662F78" w:rsidP="00662F78">
      <w:pPr>
        <w:rPr>
          <w:b/>
          <w:u w:val="single"/>
        </w:rPr>
      </w:pPr>
      <w:r>
        <w:rPr>
          <w:b/>
          <w:u w:val="single"/>
        </w:rPr>
        <w:t>3.</w:t>
      </w:r>
      <w:r>
        <w:rPr>
          <w:b/>
          <w:u w:val="single"/>
        </w:rPr>
        <w:tab/>
        <w:t>Declaration (Section 7 of Form FS-PP)</w:t>
      </w:r>
    </w:p>
    <w:p w14:paraId="79936702" w14:textId="77777777" w:rsidR="00662F78" w:rsidRDefault="00662F78" w:rsidP="00662F78">
      <w:r>
        <w:t>None of the notifying parties have received foreign financial contributions notifiable under Chapter 4 of Regulation (EU) 2022/2560</w:t>
      </w:r>
    </w:p>
    <w:p w14:paraId="26E3C21F" w14:textId="77777777" w:rsidR="00662F78" w:rsidRDefault="00662F78" w:rsidP="00662F78">
      <w:pPr>
        <w:rPr>
          <w:b/>
        </w:rPr>
      </w:pPr>
    </w:p>
    <w:p w14:paraId="0A9AE59F" w14:textId="77777777" w:rsidR="00662F78" w:rsidRPr="00D51C50" w:rsidRDefault="00662F78" w:rsidP="00662F78">
      <w:pPr>
        <w:rPr>
          <w:b/>
          <w:u w:val="single"/>
        </w:rPr>
      </w:pPr>
      <w:r>
        <w:rPr>
          <w:b/>
          <w:u w:val="single"/>
        </w:rPr>
        <w:t>4.</w:t>
      </w:r>
      <w:r>
        <w:rPr>
          <w:b/>
          <w:u w:val="single"/>
        </w:rPr>
        <w:tab/>
        <w:t>Attestation (Section 8 of Form FS-PP)</w:t>
      </w:r>
    </w:p>
    <w:p w14:paraId="7367CDBD"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04CC8B6"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4CBCF477" w14:textId="77777777" w:rsidR="00662F78" w:rsidRDefault="00662F78" w:rsidP="00662F78"/>
    <w:p w14:paraId="07FB46EF" w14:textId="77777777" w:rsidR="00662F78" w:rsidRDefault="00662F78" w:rsidP="00662F78"/>
    <w:p w14:paraId="4DDD0029" w14:textId="77777777" w:rsidR="00662F78" w:rsidRDefault="00662F78" w:rsidP="00662F78"/>
    <w:p w14:paraId="325C0DB8" w14:textId="77777777" w:rsidR="00662F78" w:rsidRDefault="00662F78" w:rsidP="00662F78"/>
    <w:p w14:paraId="10872A1B" w14:textId="77777777" w:rsidR="00662F78" w:rsidRDefault="00662F78" w:rsidP="00662F78"/>
    <w:p w14:paraId="2C67149E" w14:textId="77777777" w:rsidR="00662F78" w:rsidRDefault="00662F78" w:rsidP="00662F78"/>
    <w:p w14:paraId="098EBDD4" w14:textId="77777777" w:rsidR="00662F78" w:rsidRDefault="00662F78" w:rsidP="00662F78"/>
    <w:p w14:paraId="44152BFB" w14:textId="77777777" w:rsidR="00662F78" w:rsidRDefault="00662F78" w:rsidP="00662F78">
      <w:r>
        <w:lastRenderedPageBreak/>
        <w:t xml:space="preserve">Date: </w:t>
      </w:r>
    </w:p>
    <w:p w14:paraId="7B451E56" w14:textId="77777777" w:rsidR="00662F78" w:rsidRDefault="00662F78" w:rsidP="00662F78"/>
    <w:p w14:paraId="25A9C780"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D572F85" w14:textId="77777777" w:rsidR="00662F78" w:rsidRDefault="00662F78" w:rsidP="00662F78"/>
    <w:p w14:paraId="14C70019" w14:textId="77777777" w:rsidR="00662F78" w:rsidRDefault="00662F78" w:rsidP="00662F78">
      <w:r>
        <w:t>Name:</w:t>
      </w:r>
      <w:r>
        <w:tab/>
      </w:r>
      <w:r>
        <w:tab/>
      </w:r>
      <w:r>
        <w:tab/>
      </w:r>
      <w:r>
        <w:tab/>
      </w:r>
      <w:r>
        <w:tab/>
      </w:r>
      <w:r>
        <w:tab/>
      </w:r>
      <w:r>
        <w:tab/>
        <w:t>Name:</w:t>
      </w:r>
    </w:p>
    <w:p w14:paraId="315B7F72" w14:textId="77777777" w:rsidR="00662F78" w:rsidRDefault="00662F78" w:rsidP="00662F78"/>
    <w:p w14:paraId="1E351361" w14:textId="77777777" w:rsidR="00662F78" w:rsidRDefault="00662F78" w:rsidP="00662F78">
      <w:r>
        <w:t>Organisation:</w:t>
      </w:r>
      <w:r>
        <w:tab/>
      </w:r>
      <w:r>
        <w:tab/>
      </w:r>
      <w:r>
        <w:tab/>
      </w:r>
      <w:r>
        <w:tab/>
      </w:r>
      <w:r>
        <w:tab/>
      </w:r>
      <w:r>
        <w:tab/>
        <w:t>Organisation:</w:t>
      </w:r>
    </w:p>
    <w:p w14:paraId="75353758" w14:textId="77777777" w:rsidR="00662F78" w:rsidRDefault="00662F78" w:rsidP="00662F78"/>
    <w:p w14:paraId="15991346" w14:textId="77777777" w:rsidR="00662F78" w:rsidRDefault="00662F78" w:rsidP="00662F78">
      <w:r>
        <w:t>Position:</w:t>
      </w:r>
      <w:r>
        <w:tab/>
      </w:r>
      <w:r>
        <w:tab/>
      </w:r>
      <w:r>
        <w:tab/>
      </w:r>
      <w:r>
        <w:tab/>
      </w:r>
      <w:r>
        <w:tab/>
      </w:r>
      <w:r>
        <w:tab/>
        <w:t>Position:</w:t>
      </w:r>
    </w:p>
    <w:p w14:paraId="2C8511EA" w14:textId="77777777" w:rsidR="00662F78" w:rsidRDefault="00662F78" w:rsidP="00662F78"/>
    <w:p w14:paraId="080CFB4E" w14:textId="77777777" w:rsidR="00662F78" w:rsidRDefault="00662F78" w:rsidP="00662F78">
      <w:r>
        <w:t>Address:</w:t>
      </w:r>
      <w:r>
        <w:tab/>
      </w:r>
      <w:r>
        <w:tab/>
      </w:r>
      <w:r>
        <w:tab/>
      </w:r>
      <w:r>
        <w:tab/>
      </w:r>
      <w:r>
        <w:tab/>
      </w:r>
      <w:r>
        <w:tab/>
        <w:t>Address:</w:t>
      </w:r>
    </w:p>
    <w:p w14:paraId="751182C6" w14:textId="77777777" w:rsidR="00662F78" w:rsidRDefault="00662F78" w:rsidP="00662F78"/>
    <w:p w14:paraId="3BD2E2E9" w14:textId="77777777" w:rsidR="00662F78" w:rsidRDefault="00662F78" w:rsidP="00662F78">
      <w:r>
        <w:t>Phone Number:</w:t>
      </w:r>
      <w:r>
        <w:tab/>
      </w:r>
      <w:r>
        <w:tab/>
      </w:r>
      <w:r>
        <w:tab/>
      </w:r>
      <w:r>
        <w:tab/>
      </w:r>
      <w:r>
        <w:tab/>
      </w:r>
      <w:r>
        <w:tab/>
        <w:t>Phone Number:</w:t>
      </w:r>
    </w:p>
    <w:p w14:paraId="2457DD96" w14:textId="77777777" w:rsidR="00662F78" w:rsidRDefault="00662F78" w:rsidP="00662F78"/>
    <w:p w14:paraId="59DC8E45" w14:textId="77777777" w:rsidR="00662F78" w:rsidRDefault="00662F78" w:rsidP="00662F78">
      <w:r>
        <w:t>Email:</w:t>
      </w:r>
      <w:r>
        <w:tab/>
      </w:r>
      <w:r>
        <w:tab/>
      </w:r>
      <w:r>
        <w:tab/>
      </w:r>
      <w:r>
        <w:tab/>
      </w:r>
      <w:r>
        <w:tab/>
      </w:r>
      <w:r>
        <w:tab/>
      </w:r>
      <w:r>
        <w:tab/>
        <w:t>Email:</w:t>
      </w:r>
    </w:p>
    <w:p w14:paraId="7D4AD18B" w14:textId="77777777" w:rsidR="00662F78" w:rsidRDefault="00662F78" w:rsidP="00662F78"/>
    <w:p w14:paraId="3A55B197" w14:textId="77777777" w:rsidR="00662F78" w:rsidRDefault="00662F78" w:rsidP="00662F78">
      <w:r>
        <w:t>Signed:</w:t>
      </w:r>
      <w:r>
        <w:tab/>
      </w:r>
      <w:r>
        <w:tab/>
      </w:r>
      <w:r>
        <w:tab/>
      </w:r>
      <w:r>
        <w:tab/>
      </w:r>
      <w:r>
        <w:tab/>
      </w:r>
      <w:r>
        <w:tab/>
      </w:r>
      <w:r>
        <w:tab/>
        <w:t>Signed:</w:t>
      </w:r>
    </w:p>
    <w:p w14:paraId="048ABD82" w14:textId="77777777" w:rsidR="00662F78" w:rsidRDefault="00662F78" w:rsidP="00662F78"/>
    <w:p w14:paraId="5994DAEC" w14:textId="77777777" w:rsidR="00662F78" w:rsidRDefault="00662F78" w:rsidP="00662F78"/>
    <w:p w14:paraId="3E9F8080" w14:textId="77777777" w:rsidR="00662F78" w:rsidRDefault="00662F78" w:rsidP="00662F78"/>
    <w:p w14:paraId="08119681" w14:textId="77777777" w:rsidR="00662F78" w:rsidRDefault="00662F78" w:rsidP="00662F78"/>
    <w:p w14:paraId="25C78AD6" w14:textId="77777777" w:rsidR="00662F78" w:rsidRDefault="00662F78" w:rsidP="00662F78"/>
    <w:p w14:paraId="73260184" w14:textId="77777777" w:rsidR="00662F78" w:rsidRDefault="00662F78" w:rsidP="00662F78"/>
    <w:p w14:paraId="141513A0" w14:textId="77777777" w:rsidR="00662F78" w:rsidRDefault="00662F78" w:rsidP="00662F78"/>
    <w:p w14:paraId="079E9F8B" w14:textId="77777777" w:rsidR="00662F78" w:rsidRDefault="00662F78" w:rsidP="00662F78"/>
    <w:p w14:paraId="6B5B56BC" w14:textId="77777777" w:rsidR="00662F78" w:rsidRDefault="00662F78" w:rsidP="00662F78"/>
    <w:p w14:paraId="2A1B4FD4" w14:textId="77777777" w:rsidR="00662F78" w:rsidRDefault="00662F78" w:rsidP="00662F78"/>
    <w:p w14:paraId="74D23049" w14:textId="77777777" w:rsidR="00662F78" w:rsidRDefault="00662F78" w:rsidP="00662F78"/>
    <w:p w14:paraId="3E934A2B" w14:textId="77777777" w:rsidR="00662F78" w:rsidRDefault="00662F78" w:rsidP="00662F78"/>
    <w:p w14:paraId="339131F5" w14:textId="77777777" w:rsidR="00662F78" w:rsidRDefault="00662F78" w:rsidP="00662F78"/>
    <w:p w14:paraId="643651C7" w14:textId="77777777" w:rsidR="00662F78" w:rsidRDefault="00662F78" w:rsidP="00662F78"/>
    <w:p w14:paraId="12EC2DF7" w14:textId="77777777" w:rsidR="00662F78" w:rsidRDefault="00662F78" w:rsidP="00662F78"/>
    <w:p w14:paraId="09AC1B13" w14:textId="77777777" w:rsidR="00662F78" w:rsidRDefault="00662F78" w:rsidP="00662F78"/>
    <w:p w14:paraId="2A97602D" w14:textId="77777777" w:rsidR="00662F78" w:rsidRDefault="00662F78" w:rsidP="00662F78"/>
    <w:p w14:paraId="0C5161A3"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C – Declaration of non-notifiable foreign financial contributions (valued between €200,000 and €999,000 in the last three years preceding the declaration) </w:t>
      </w:r>
    </w:p>
    <w:p w14:paraId="291B620A" w14:textId="77777777" w:rsidR="00662F78" w:rsidRDefault="00662F78" w:rsidP="00662F78">
      <w:r>
        <w:t>[To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€200,000 and €999,000 in the last three (3) years preceding the declaration. Notifying parties are required to complete Table 2 below and they may aggregate the foreign financial contributions without indicating their values.]</w:t>
      </w:r>
    </w:p>
    <w:p w14:paraId="1A8CD979" w14:textId="77777777" w:rsidR="00662F78" w:rsidRDefault="00662F78" w:rsidP="00662F78"/>
    <w:p w14:paraId="287FC782"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491583D1" w14:textId="77777777" w:rsidR="00662F78" w:rsidRPr="00D51C50" w:rsidRDefault="00662F78" w:rsidP="00662F78">
      <w:pPr>
        <w:rPr>
          <w:b/>
        </w:rPr>
      </w:pPr>
    </w:p>
    <w:p w14:paraId="596ECE9A"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0AF8D672" w14:textId="77777777" w:rsidR="00662F78" w:rsidRDefault="00662F78" w:rsidP="00662F78">
      <w:pPr>
        <w:rPr>
          <w:b/>
          <w:u w:val="single"/>
        </w:rPr>
      </w:pPr>
    </w:p>
    <w:p w14:paraId="0747877E" w14:textId="77777777" w:rsidR="00662F78" w:rsidRDefault="00662F78" w:rsidP="00662F78">
      <w:pPr>
        <w:rPr>
          <w:b/>
          <w:u w:val="single"/>
        </w:rPr>
      </w:pPr>
    </w:p>
    <w:p w14:paraId="5E25A977"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65E31903" w14:textId="77777777" w:rsidR="00662F78" w:rsidRDefault="00662F78" w:rsidP="00662F78">
      <w:pPr>
        <w:rPr>
          <w:b/>
        </w:rPr>
      </w:pPr>
    </w:p>
    <w:p w14:paraId="54437FAD" w14:textId="77777777" w:rsidR="00662F78" w:rsidRDefault="00662F78" w:rsidP="00662F78">
      <w:pPr>
        <w:rPr>
          <w:b/>
        </w:rPr>
      </w:pPr>
    </w:p>
    <w:p w14:paraId="3C85E5CA" w14:textId="77777777" w:rsidR="00662F78" w:rsidRPr="00D51C50" w:rsidRDefault="00662F78" w:rsidP="00662F78">
      <w:pPr>
        <w:rPr>
          <w:b/>
          <w:u w:val="single"/>
        </w:rPr>
      </w:pPr>
      <w:r>
        <w:rPr>
          <w:b/>
          <w:u w:val="single"/>
        </w:rPr>
        <w:t>3.</w:t>
      </w:r>
      <w:r>
        <w:rPr>
          <w:b/>
          <w:u w:val="single"/>
        </w:rPr>
        <w:tab/>
        <w:t>Declaration (Section 7 of Form FS-PP)</w:t>
      </w:r>
    </w:p>
    <w:p w14:paraId="77CD5D55" w14:textId="77777777" w:rsidR="00662F78" w:rsidRDefault="00662F78" w:rsidP="00662F78">
      <w:r>
        <w:t>None of the notifying parties have received foreign financial contributions notifiable under Chapter 4 of Regulation (EU) 2022/2560</w:t>
      </w:r>
    </w:p>
    <w:p w14:paraId="1C8275C0" w14:textId="77777777" w:rsidR="00662F78" w:rsidRDefault="00662F78" w:rsidP="00662F78">
      <w:pPr>
        <w:rPr>
          <w:b/>
        </w:rPr>
      </w:pPr>
    </w:p>
    <w:p w14:paraId="53EC0191" w14:textId="77777777" w:rsidR="00662F78" w:rsidRPr="00D51C50" w:rsidRDefault="00662F78" w:rsidP="00662F78">
      <w:pPr>
        <w:rPr>
          <w:b/>
          <w:u w:val="single"/>
        </w:rPr>
      </w:pPr>
      <w:r>
        <w:rPr>
          <w:b/>
          <w:u w:val="single"/>
        </w:rPr>
        <w:t>4.</w:t>
      </w:r>
      <w:r>
        <w:rPr>
          <w:b/>
          <w:u w:val="single"/>
        </w:rPr>
        <w:tab/>
        <w:t>Attestation (Section 8 of Form FS-PP)</w:t>
      </w:r>
    </w:p>
    <w:p w14:paraId="20050812"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C135FB2"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0E4B229C" w14:textId="77777777" w:rsidR="00662F78" w:rsidRDefault="00662F78" w:rsidP="00662F78"/>
    <w:p w14:paraId="737B605C" w14:textId="77777777" w:rsidR="00662F78" w:rsidRDefault="00662F78" w:rsidP="00662F78"/>
    <w:p w14:paraId="5F2C9145" w14:textId="77777777" w:rsidR="00662F78" w:rsidRDefault="00662F78" w:rsidP="00662F78"/>
    <w:p w14:paraId="4BCDFAFA" w14:textId="77777777" w:rsidR="00662F78" w:rsidRDefault="00662F78" w:rsidP="00662F78"/>
    <w:p w14:paraId="38222CC7" w14:textId="77777777" w:rsidR="00662F78" w:rsidRDefault="00662F78" w:rsidP="00662F78"/>
    <w:p w14:paraId="121C8D9C" w14:textId="77777777" w:rsidR="00662F78" w:rsidRDefault="00662F78" w:rsidP="00662F78"/>
    <w:p w14:paraId="6C715FCD" w14:textId="77777777" w:rsidR="00662F78" w:rsidRDefault="00662F78" w:rsidP="00662F78">
      <w:r>
        <w:lastRenderedPageBreak/>
        <w:t xml:space="preserve">Date: </w:t>
      </w:r>
    </w:p>
    <w:p w14:paraId="54753C46" w14:textId="77777777" w:rsidR="00662F78" w:rsidRDefault="00662F78" w:rsidP="00662F78"/>
    <w:p w14:paraId="30962C90" w14:textId="77777777" w:rsidR="00662F78" w:rsidRDefault="00662F78" w:rsidP="00662F78"/>
    <w:p w14:paraId="0C384FB5"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6756797D" w14:textId="77777777" w:rsidR="00662F78" w:rsidRDefault="00662F78" w:rsidP="00662F78"/>
    <w:p w14:paraId="7B7FAD16" w14:textId="77777777" w:rsidR="00662F78" w:rsidRDefault="00662F78" w:rsidP="00662F78">
      <w:r>
        <w:t>Name:</w:t>
      </w:r>
      <w:r>
        <w:tab/>
      </w:r>
      <w:r>
        <w:tab/>
      </w:r>
      <w:r>
        <w:tab/>
      </w:r>
      <w:r>
        <w:tab/>
      </w:r>
      <w:r>
        <w:tab/>
      </w:r>
      <w:r>
        <w:tab/>
      </w:r>
      <w:r>
        <w:tab/>
        <w:t>Name:</w:t>
      </w:r>
    </w:p>
    <w:p w14:paraId="6C202EC8" w14:textId="77777777" w:rsidR="00662F78" w:rsidRDefault="00662F78" w:rsidP="00662F78"/>
    <w:p w14:paraId="29AFB05C" w14:textId="77777777" w:rsidR="00662F78" w:rsidRDefault="00662F78" w:rsidP="00662F78">
      <w:r>
        <w:t>Organisation:</w:t>
      </w:r>
      <w:r>
        <w:tab/>
      </w:r>
      <w:r>
        <w:tab/>
      </w:r>
      <w:r>
        <w:tab/>
      </w:r>
      <w:r>
        <w:tab/>
      </w:r>
      <w:r>
        <w:tab/>
      </w:r>
      <w:r>
        <w:tab/>
        <w:t>Organisation:</w:t>
      </w:r>
    </w:p>
    <w:p w14:paraId="540D7D15" w14:textId="77777777" w:rsidR="00662F78" w:rsidRDefault="00662F78" w:rsidP="00662F78"/>
    <w:p w14:paraId="2484694B" w14:textId="77777777" w:rsidR="00662F78" w:rsidRDefault="00662F78" w:rsidP="00662F78">
      <w:r>
        <w:t>Position:</w:t>
      </w:r>
      <w:r>
        <w:tab/>
      </w:r>
      <w:r>
        <w:tab/>
      </w:r>
      <w:r>
        <w:tab/>
      </w:r>
      <w:r>
        <w:tab/>
      </w:r>
      <w:r>
        <w:tab/>
      </w:r>
      <w:r>
        <w:tab/>
        <w:t>Position:</w:t>
      </w:r>
    </w:p>
    <w:p w14:paraId="06C833D9" w14:textId="77777777" w:rsidR="00662F78" w:rsidRDefault="00662F78" w:rsidP="00662F78"/>
    <w:p w14:paraId="4979B7E4" w14:textId="77777777" w:rsidR="00662F78" w:rsidRDefault="00662F78" w:rsidP="00662F78">
      <w:r>
        <w:t>Address:</w:t>
      </w:r>
      <w:r>
        <w:tab/>
      </w:r>
      <w:r>
        <w:tab/>
      </w:r>
      <w:r>
        <w:tab/>
      </w:r>
      <w:r>
        <w:tab/>
      </w:r>
      <w:r>
        <w:tab/>
      </w:r>
      <w:r>
        <w:tab/>
        <w:t>Address:</w:t>
      </w:r>
    </w:p>
    <w:p w14:paraId="5D90782C" w14:textId="77777777" w:rsidR="00662F78" w:rsidRDefault="00662F78" w:rsidP="00662F78"/>
    <w:p w14:paraId="0A5F21BB" w14:textId="77777777" w:rsidR="00662F78" w:rsidRDefault="00662F78" w:rsidP="00662F78">
      <w:r>
        <w:t>Phone Number:</w:t>
      </w:r>
      <w:r>
        <w:tab/>
      </w:r>
      <w:r>
        <w:tab/>
      </w:r>
      <w:r>
        <w:tab/>
      </w:r>
      <w:r>
        <w:tab/>
      </w:r>
      <w:r>
        <w:tab/>
      </w:r>
      <w:r>
        <w:tab/>
        <w:t>Phone Number:</w:t>
      </w:r>
    </w:p>
    <w:p w14:paraId="7E9DAC11" w14:textId="77777777" w:rsidR="00662F78" w:rsidRDefault="00662F78" w:rsidP="00662F78"/>
    <w:p w14:paraId="01DEFDAB" w14:textId="77777777" w:rsidR="00662F78" w:rsidRDefault="00662F78" w:rsidP="00662F78">
      <w:r>
        <w:t>Email:</w:t>
      </w:r>
      <w:r>
        <w:tab/>
      </w:r>
      <w:r>
        <w:tab/>
      </w:r>
      <w:r>
        <w:tab/>
      </w:r>
      <w:r>
        <w:tab/>
      </w:r>
      <w:r>
        <w:tab/>
      </w:r>
      <w:r>
        <w:tab/>
      </w:r>
      <w:r>
        <w:tab/>
        <w:t>Email:</w:t>
      </w:r>
    </w:p>
    <w:p w14:paraId="62B63567" w14:textId="77777777" w:rsidR="00662F78" w:rsidRDefault="00662F78" w:rsidP="00662F78"/>
    <w:p w14:paraId="032B97AD" w14:textId="77777777" w:rsidR="00662F78" w:rsidRDefault="00662F78" w:rsidP="00662F78">
      <w:r>
        <w:t>Signed:</w:t>
      </w:r>
      <w:r>
        <w:tab/>
      </w:r>
      <w:r>
        <w:tab/>
      </w:r>
      <w:r>
        <w:tab/>
      </w:r>
      <w:r>
        <w:tab/>
      </w:r>
      <w:r>
        <w:tab/>
      </w:r>
      <w:r>
        <w:tab/>
      </w:r>
      <w:r>
        <w:tab/>
        <w:t>Signed:</w:t>
      </w:r>
    </w:p>
    <w:p w14:paraId="3A667781" w14:textId="77777777" w:rsidR="00662F78" w:rsidRDefault="00662F78" w:rsidP="00662F78"/>
    <w:p w14:paraId="0803576D" w14:textId="77777777" w:rsidR="00662F78" w:rsidRDefault="00662F78" w:rsidP="00662F78"/>
    <w:p w14:paraId="033DA6A0" w14:textId="77777777" w:rsidR="00662F78" w:rsidRDefault="00662F78" w:rsidP="00662F78">
      <w:pPr>
        <w:rPr>
          <w:b/>
        </w:rPr>
      </w:pPr>
      <w:r>
        <w:rPr>
          <w:b/>
        </w:rPr>
        <w:t>Table 2</w:t>
      </w:r>
    </w:p>
    <w:p w14:paraId="6F2DFA2D" w14:textId="77777777" w:rsidR="00662F78" w:rsidRDefault="00662F78" w:rsidP="00662F78">
      <w:r>
        <w:t>For reporting of foreign financial contributions which are of a value between €200,000 and €999,000 in the last three (3) years preceding the declaration</w:t>
      </w:r>
    </w:p>
    <w:p w14:paraId="51E37713" w14:textId="77777777" w:rsidR="00662F78" w:rsidRPr="00D51C50" w:rsidRDefault="00662F78" w:rsidP="00662F78">
      <w:pPr>
        <w:rPr>
          <w:lang w:val="en-IE"/>
        </w:rPr>
      </w:pPr>
    </w:p>
    <w:tbl>
      <w:tblPr>
        <w:tblStyle w:val="TableGrid"/>
        <w:tblW w:w="0" w:type="auto"/>
        <w:tblLook w:val="04A0" w:firstRow="1" w:lastRow="0" w:firstColumn="1" w:lastColumn="0" w:noHBand="0" w:noVBand="1"/>
      </w:tblPr>
      <w:tblGrid>
        <w:gridCol w:w="2860"/>
        <w:gridCol w:w="5760"/>
      </w:tblGrid>
      <w:tr w:rsidR="00662F78" w:rsidRPr="00401A1C" w14:paraId="55DAADD9" w14:textId="77777777" w:rsidTr="00DA6E7B">
        <w:trPr>
          <w:trHeight w:val="300"/>
        </w:trPr>
        <w:tc>
          <w:tcPr>
            <w:tcW w:w="2860" w:type="dxa"/>
            <w:noWrap/>
            <w:hideMark/>
          </w:tcPr>
          <w:p w14:paraId="1E5C05DF" w14:textId="77777777" w:rsidR="00662F78" w:rsidRPr="00401A1C" w:rsidRDefault="00662F78" w:rsidP="00DA6E7B">
            <w:pPr>
              <w:rPr>
                <w:b/>
                <w:bCs/>
                <w:lang w:val="en-IE"/>
              </w:rPr>
            </w:pPr>
            <w:r w:rsidRPr="00401A1C">
              <w:rPr>
                <w:b/>
                <w:bCs/>
              </w:rPr>
              <w:t>Third Country</w:t>
            </w:r>
          </w:p>
        </w:tc>
        <w:tc>
          <w:tcPr>
            <w:tcW w:w="5760" w:type="dxa"/>
            <w:noWrap/>
            <w:hideMark/>
          </w:tcPr>
          <w:p w14:paraId="4B59FA0D" w14:textId="77777777" w:rsidR="00662F78" w:rsidRPr="00401A1C" w:rsidRDefault="00662F78" w:rsidP="00DA6E7B">
            <w:pPr>
              <w:rPr>
                <w:b/>
                <w:bCs/>
              </w:rPr>
            </w:pPr>
            <w:r w:rsidRPr="00401A1C">
              <w:rPr>
                <w:b/>
                <w:bCs/>
              </w:rPr>
              <w:t>Brief Description of the financial contributions</w:t>
            </w:r>
          </w:p>
        </w:tc>
      </w:tr>
      <w:tr w:rsidR="00662F78" w:rsidRPr="00401A1C" w14:paraId="60D2BDC6" w14:textId="77777777" w:rsidTr="00DA6E7B">
        <w:trPr>
          <w:trHeight w:val="300"/>
        </w:trPr>
        <w:tc>
          <w:tcPr>
            <w:tcW w:w="2860" w:type="dxa"/>
            <w:noWrap/>
            <w:hideMark/>
          </w:tcPr>
          <w:p w14:paraId="414C319A" w14:textId="77777777" w:rsidR="00662F78" w:rsidRPr="00401A1C" w:rsidRDefault="00662F78" w:rsidP="00DA6E7B">
            <w:pPr>
              <w:rPr>
                <w:b/>
              </w:rPr>
            </w:pPr>
            <w:r w:rsidRPr="00401A1C">
              <w:rPr>
                <w:b/>
              </w:rPr>
              <w:t>Country A</w:t>
            </w:r>
          </w:p>
        </w:tc>
        <w:tc>
          <w:tcPr>
            <w:tcW w:w="5760" w:type="dxa"/>
            <w:noWrap/>
            <w:hideMark/>
          </w:tcPr>
          <w:p w14:paraId="2317BDA2" w14:textId="77777777" w:rsidR="00662F78" w:rsidRPr="00401A1C" w:rsidRDefault="00662F78" w:rsidP="00DA6E7B">
            <w:pPr>
              <w:rPr>
                <w:b/>
              </w:rPr>
            </w:pPr>
            <w:r w:rsidRPr="00401A1C">
              <w:rPr>
                <w:b/>
              </w:rPr>
              <w:t> </w:t>
            </w:r>
          </w:p>
        </w:tc>
      </w:tr>
      <w:tr w:rsidR="00662F78" w:rsidRPr="00401A1C" w14:paraId="645AA3D1" w14:textId="77777777" w:rsidTr="00DA6E7B">
        <w:trPr>
          <w:trHeight w:val="300"/>
        </w:trPr>
        <w:tc>
          <w:tcPr>
            <w:tcW w:w="2860" w:type="dxa"/>
            <w:noWrap/>
            <w:hideMark/>
          </w:tcPr>
          <w:p w14:paraId="0FC7518A" w14:textId="77777777" w:rsidR="00662F78" w:rsidRPr="00401A1C" w:rsidRDefault="00662F78" w:rsidP="00DA6E7B">
            <w:pPr>
              <w:rPr>
                <w:b/>
              </w:rPr>
            </w:pPr>
            <w:r w:rsidRPr="00401A1C">
              <w:rPr>
                <w:b/>
              </w:rPr>
              <w:t>Country B</w:t>
            </w:r>
          </w:p>
        </w:tc>
        <w:tc>
          <w:tcPr>
            <w:tcW w:w="5760" w:type="dxa"/>
            <w:noWrap/>
            <w:hideMark/>
          </w:tcPr>
          <w:p w14:paraId="6C8FD13B" w14:textId="77777777" w:rsidR="00662F78" w:rsidRPr="00401A1C" w:rsidRDefault="00662F78" w:rsidP="00DA6E7B">
            <w:pPr>
              <w:rPr>
                <w:b/>
              </w:rPr>
            </w:pPr>
            <w:r w:rsidRPr="00401A1C">
              <w:rPr>
                <w:b/>
              </w:rPr>
              <w:t> </w:t>
            </w:r>
          </w:p>
        </w:tc>
      </w:tr>
      <w:tr w:rsidR="00662F78" w:rsidRPr="00401A1C" w14:paraId="35A09BDD" w14:textId="77777777" w:rsidTr="00DA6E7B">
        <w:trPr>
          <w:trHeight w:val="300"/>
        </w:trPr>
        <w:tc>
          <w:tcPr>
            <w:tcW w:w="2860" w:type="dxa"/>
            <w:noWrap/>
            <w:hideMark/>
          </w:tcPr>
          <w:p w14:paraId="044B6B9C" w14:textId="77777777" w:rsidR="00662F78" w:rsidRPr="00401A1C" w:rsidRDefault="00662F78" w:rsidP="00DA6E7B">
            <w:pPr>
              <w:rPr>
                <w:b/>
              </w:rPr>
            </w:pPr>
            <w:r w:rsidRPr="00401A1C">
              <w:rPr>
                <w:b/>
              </w:rPr>
              <w:t>Country C</w:t>
            </w:r>
          </w:p>
        </w:tc>
        <w:tc>
          <w:tcPr>
            <w:tcW w:w="5760" w:type="dxa"/>
            <w:noWrap/>
            <w:hideMark/>
          </w:tcPr>
          <w:p w14:paraId="5C6BFB9D" w14:textId="77777777" w:rsidR="00662F78" w:rsidRPr="00401A1C" w:rsidRDefault="00662F78" w:rsidP="00DA6E7B">
            <w:pPr>
              <w:rPr>
                <w:b/>
              </w:rPr>
            </w:pPr>
            <w:r w:rsidRPr="00401A1C">
              <w:rPr>
                <w:b/>
              </w:rPr>
              <w:t> </w:t>
            </w:r>
          </w:p>
        </w:tc>
      </w:tr>
      <w:tr w:rsidR="00662F78" w:rsidRPr="00401A1C" w14:paraId="78092B7D" w14:textId="77777777" w:rsidTr="00DA6E7B">
        <w:trPr>
          <w:trHeight w:val="300"/>
        </w:trPr>
        <w:tc>
          <w:tcPr>
            <w:tcW w:w="2860" w:type="dxa"/>
            <w:noWrap/>
            <w:hideMark/>
          </w:tcPr>
          <w:p w14:paraId="6D88415A" w14:textId="77777777" w:rsidR="00662F78" w:rsidRPr="00401A1C" w:rsidRDefault="00662F78" w:rsidP="00DA6E7B">
            <w:pPr>
              <w:rPr>
                <w:b/>
              </w:rPr>
            </w:pPr>
            <w:r w:rsidRPr="00401A1C">
              <w:rPr>
                <w:b/>
              </w:rPr>
              <w:t>Country D</w:t>
            </w:r>
          </w:p>
        </w:tc>
        <w:tc>
          <w:tcPr>
            <w:tcW w:w="5760" w:type="dxa"/>
            <w:noWrap/>
            <w:hideMark/>
          </w:tcPr>
          <w:p w14:paraId="1F401242" w14:textId="77777777" w:rsidR="00662F78" w:rsidRPr="00401A1C" w:rsidRDefault="00662F78" w:rsidP="00DA6E7B">
            <w:pPr>
              <w:rPr>
                <w:b/>
              </w:rPr>
            </w:pPr>
            <w:r w:rsidRPr="00401A1C">
              <w:rPr>
                <w:b/>
              </w:rPr>
              <w:t> </w:t>
            </w:r>
          </w:p>
        </w:tc>
      </w:tr>
    </w:tbl>
    <w:p w14:paraId="12D65F7C" w14:textId="77777777" w:rsidR="00662F78" w:rsidRPr="00D51C50" w:rsidRDefault="00662F78" w:rsidP="00662F78">
      <w:pPr>
        <w:rPr>
          <w:b/>
        </w:rPr>
      </w:pPr>
    </w:p>
    <w:p w14:paraId="4519E24D" w14:textId="77777777" w:rsidR="00662F78" w:rsidRDefault="00662F78" w:rsidP="00662F78"/>
    <w:p w14:paraId="0D0B7E0A" w14:textId="77777777" w:rsidR="00662F78" w:rsidRDefault="00662F78" w:rsidP="00662F78"/>
    <w:p w14:paraId="0CEF05DA" w14:textId="77777777" w:rsidR="00662F78" w:rsidRDefault="00662F78" w:rsidP="00662F78"/>
    <w:p w14:paraId="48C022DC" w14:textId="77777777" w:rsidR="00662F78" w:rsidRDefault="00662F78" w:rsidP="00662F78"/>
    <w:p w14:paraId="0E062146"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D – Declaration of non-notifiable foreign financial contributions (valued between €1,000,000 and €3,999,000 in the last three years preceding the declaration) </w:t>
      </w:r>
    </w:p>
    <w:p w14:paraId="1C373B9F"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foreign financial contributions which are valued between €1,000,000 and €3,999,000 in the last three (3) years preceding the declaration. Notifying parties are required to complete the table below. They must list all foreign financial contributions received, to include all non-notifiable foreign contributions received in the last three (3) years preceding the declaration.] </w:t>
      </w:r>
    </w:p>
    <w:p w14:paraId="0DF6F74A" w14:textId="77777777" w:rsidR="00662F78" w:rsidRDefault="00662F78" w:rsidP="00662F78"/>
    <w:p w14:paraId="56799205" w14:textId="77777777" w:rsidR="00662F78" w:rsidRDefault="00662F78" w:rsidP="00662F78">
      <w:pPr>
        <w:rPr>
          <w:b/>
        </w:rPr>
      </w:pPr>
      <w:r w:rsidRPr="00D51C50">
        <w:rPr>
          <w:b/>
        </w:rPr>
        <w:t>Form FS-PP relating to the notification of financial contributions in the context of public procurement procedures pursuant to Regulation (EU) 2022/2560</w:t>
      </w:r>
    </w:p>
    <w:p w14:paraId="10E3B63E" w14:textId="77777777" w:rsidR="00662F78" w:rsidRPr="00D51C50" w:rsidRDefault="00662F78" w:rsidP="00662F78">
      <w:pPr>
        <w:rPr>
          <w:b/>
        </w:rPr>
      </w:pPr>
    </w:p>
    <w:p w14:paraId="0AD315A2" w14:textId="77777777" w:rsidR="00662F78" w:rsidRPr="00DA6E7B" w:rsidRDefault="00662F78" w:rsidP="00662F78">
      <w:pPr>
        <w:rPr>
          <w:b/>
          <w:u w:val="single"/>
        </w:rPr>
      </w:pPr>
      <w:r w:rsidRPr="00D63104">
        <w:rPr>
          <w:b/>
          <w:u w:val="single"/>
        </w:rPr>
        <w:t>1.</w:t>
      </w:r>
      <w:r>
        <w:rPr>
          <w:b/>
          <w:u w:val="single"/>
        </w:rPr>
        <w:tab/>
      </w:r>
      <w:r w:rsidRPr="00DA6E7B">
        <w:rPr>
          <w:b/>
          <w:u w:val="single"/>
        </w:rPr>
        <w:t>Description of the public procurement (Section 1 of Form FS-PP)</w:t>
      </w:r>
    </w:p>
    <w:p w14:paraId="5EF1A8AA" w14:textId="77777777" w:rsidR="00662F78" w:rsidRDefault="00662F78" w:rsidP="00662F78">
      <w:pPr>
        <w:rPr>
          <w:b/>
          <w:u w:val="single"/>
        </w:rPr>
      </w:pPr>
    </w:p>
    <w:p w14:paraId="77E0602A" w14:textId="77777777" w:rsidR="00662F78" w:rsidRDefault="00662F78" w:rsidP="00662F78">
      <w:pPr>
        <w:rPr>
          <w:b/>
          <w:u w:val="single"/>
        </w:rPr>
      </w:pPr>
    </w:p>
    <w:p w14:paraId="75D6265D" w14:textId="77777777" w:rsidR="00662F78" w:rsidRPr="00D51C50"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338AA869" w14:textId="77777777" w:rsidR="00662F78" w:rsidRDefault="00662F78" w:rsidP="00662F78">
      <w:pPr>
        <w:rPr>
          <w:b/>
        </w:rPr>
      </w:pPr>
    </w:p>
    <w:p w14:paraId="696B89E7" w14:textId="77777777" w:rsidR="00662F78" w:rsidRDefault="00662F78" w:rsidP="00662F78">
      <w:pPr>
        <w:rPr>
          <w:b/>
        </w:rPr>
      </w:pPr>
    </w:p>
    <w:p w14:paraId="5D9640E0" w14:textId="77777777" w:rsidR="00662F78" w:rsidRPr="00D51C50" w:rsidRDefault="00662F78" w:rsidP="00662F78">
      <w:pPr>
        <w:rPr>
          <w:b/>
          <w:u w:val="single"/>
        </w:rPr>
      </w:pPr>
      <w:r>
        <w:rPr>
          <w:b/>
          <w:u w:val="single"/>
        </w:rPr>
        <w:t>3.</w:t>
      </w:r>
      <w:r>
        <w:rPr>
          <w:b/>
          <w:u w:val="single"/>
        </w:rPr>
        <w:tab/>
        <w:t>Declaration (Section 7 of Form FS-PP)</w:t>
      </w:r>
    </w:p>
    <w:p w14:paraId="6843C909" w14:textId="77777777" w:rsidR="00662F78" w:rsidRDefault="00662F78" w:rsidP="00662F78">
      <w:r>
        <w:t>None of the notifying parties have received foreign financial contributions notifiable under Chapter 4 of Regulation (EU) 2022/2560.</w:t>
      </w:r>
    </w:p>
    <w:p w14:paraId="0B843B2F" w14:textId="77777777" w:rsidR="00662F78" w:rsidRDefault="00662F78" w:rsidP="00662F78">
      <w:pPr>
        <w:rPr>
          <w:b/>
        </w:rPr>
      </w:pPr>
    </w:p>
    <w:p w14:paraId="6ADF368A" w14:textId="77777777" w:rsidR="00662F78" w:rsidRPr="00D51C50" w:rsidRDefault="00662F78" w:rsidP="00662F78">
      <w:pPr>
        <w:rPr>
          <w:b/>
          <w:u w:val="single"/>
        </w:rPr>
      </w:pPr>
      <w:r>
        <w:rPr>
          <w:b/>
          <w:u w:val="single"/>
        </w:rPr>
        <w:t>4.</w:t>
      </w:r>
      <w:r>
        <w:rPr>
          <w:b/>
          <w:u w:val="single"/>
        </w:rPr>
        <w:tab/>
        <w:t>Attestation (Section 8 of Form FS-PP)</w:t>
      </w:r>
    </w:p>
    <w:p w14:paraId="103C3C61"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71E50C9C"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7B219F6D" w14:textId="77777777" w:rsidR="00662F78" w:rsidRDefault="00662F78" w:rsidP="00662F78"/>
    <w:p w14:paraId="53EE0205" w14:textId="77777777" w:rsidR="00662F78" w:rsidRDefault="00662F78" w:rsidP="00662F78"/>
    <w:p w14:paraId="6CD06988" w14:textId="77777777" w:rsidR="00662F78" w:rsidRDefault="00662F78" w:rsidP="00662F78"/>
    <w:p w14:paraId="126D7FF1" w14:textId="77777777" w:rsidR="00662F78" w:rsidRDefault="00662F78" w:rsidP="00662F78"/>
    <w:p w14:paraId="0DD20C02" w14:textId="77777777" w:rsidR="00662F78" w:rsidRDefault="00662F78" w:rsidP="00662F78"/>
    <w:p w14:paraId="4E2358D4" w14:textId="77777777" w:rsidR="00662F78" w:rsidRDefault="00662F78" w:rsidP="00662F78"/>
    <w:p w14:paraId="3D13AE62" w14:textId="77777777" w:rsidR="00662F78" w:rsidRDefault="00662F78" w:rsidP="00662F78">
      <w:r>
        <w:lastRenderedPageBreak/>
        <w:t xml:space="preserve">Date: </w:t>
      </w:r>
    </w:p>
    <w:p w14:paraId="3715B89F" w14:textId="77777777" w:rsidR="00662F78" w:rsidRDefault="00662F78" w:rsidP="00662F78"/>
    <w:p w14:paraId="57588F7D"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7B85A58B" w14:textId="77777777" w:rsidR="00662F78" w:rsidRDefault="00662F78" w:rsidP="00662F78"/>
    <w:p w14:paraId="512CBE5B" w14:textId="77777777" w:rsidR="00662F78" w:rsidRDefault="00662F78" w:rsidP="00662F78">
      <w:r>
        <w:t>Name:</w:t>
      </w:r>
      <w:r>
        <w:tab/>
      </w:r>
      <w:r>
        <w:tab/>
      </w:r>
      <w:r>
        <w:tab/>
      </w:r>
      <w:r>
        <w:tab/>
      </w:r>
      <w:r>
        <w:tab/>
      </w:r>
      <w:r>
        <w:tab/>
      </w:r>
      <w:r>
        <w:tab/>
        <w:t>Name:</w:t>
      </w:r>
    </w:p>
    <w:p w14:paraId="3C8F8273" w14:textId="77777777" w:rsidR="00662F78" w:rsidRDefault="00662F78" w:rsidP="00662F78"/>
    <w:p w14:paraId="688C4400" w14:textId="77777777" w:rsidR="00662F78" w:rsidRDefault="00662F78" w:rsidP="00662F78">
      <w:r>
        <w:t>Organisation:</w:t>
      </w:r>
      <w:r>
        <w:tab/>
      </w:r>
      <w:r>
        <w:tab/>
      </w:r>
      <w:r>
        <w:tab/>
      </w:r>
      <w:r>
        <w:tab/>
      </w:r>
      <w:r>
        <w:tab/>
      </w:r>
      <w:r>
        <w:tab/>
        <w:t>Organisation:</w:t>
      </w:r>
    </w:p>
    <w:p w14:paraId="6819A61D" w14:textId="77777777" w:rsidR="00662F78" w:rsidRDefault="00662F78" w:rsidP="00662F78"/>
    <w:p w14:paraId="3B0698E0" w14:textId="77777777" w:rsidR="00662F78" w:rsidRDefault="00662F78" w:rsidP="00662F78">
      <w:r>
        <w:t>Position:</w:t>
      </w:r>
      <w:r>
        <w:tab/>
      </w:r>
      <w:r>
        <w:tab/>
      </w:r>
      <w:r>
        <w:tab/>
      </w:r>
      <w:r>
        <w:tab/>
      </w:r>
      <w:r>
        <w:tab/>
      </w:r>
      <w:r>
        <w:tab/>
        <w:t>Position:</w:t>
      </w:r>
    </w:p>
    <w:p w14:paraId="0723AA43" w14:textId="77777777" w:rsidR="00662F78" w:rsidRDefault="00662F78" w:rsidP="00662F78"/>
    <w:p w14:paraId="7E477A7E" w14:textId="77777777" w:rsidR="00662F78" w:rsidRDefault="00662F78" w:rsidP="00662F78">
      <w:r>
        <w:t>Address:</w:t>
      </w:r>
      <w:r>
        <w:tab/>
      </w:r>
      <w:r>
        <w:tab/>
      </w:r>
      <w:r>
        <w:tab/>
      </w:r>
      <w:r>
        <w:tab/>
      </w:r>
      <w:r>
        <w:tab/>
      </w:r>
      <w:r>
        <w:tab/>
        <w:t>Address:</w:t>
      </w:r>
    </w:p>
    <w:p w14:paraId="17332FC8" w14:textId="77777777" w:rsidR="00662F78" w:rsidRDefault="00662F78" w:rsidP="00662F78"/>
    <w:p w14:paraId="21BCD6D0" w14:textId="77777777" w:rsidR="00662F78" w:rsidRDefault="00662F78" w:rsidP="00662F78">
      <w:r>
        <w:t>Phone Number:</w:t>
      </w:r>
      <w:r>
        <w:tab/>
      </w:r>
      <w:r>
        <w:tab/>
      </w:r>
      <w:r>
        <w:tab/>
      </w:r>
      <w:r>
        <w:tab/>
      </w:r>
      <w:r>
        <w:tab/>
      </w:r>
      <w:r>
        <w:tab/>
        <w:t>Phone Number:</w:t>
      </w:r>
    </w:p>
    <w:p w14:paraId="6489A428" w14:textId="77777777" w:rsidR="00662F78" w:rsidRDefault="00662F78" w:rsidP="00662F78"/>
    <w:p w14:paraId="0F6B6E06" w14:textId="77777777" w:rsidR="00662F78" w:rsidRDefault="00662F78" w:rsidP="00662F78">
      <w:r>
        <w:t>Email:</w:t>
      </w:r>
      <w:r>
        <w:tab/>
      </w:r>
      <w:r>
        <w:tab/>
      </w:r>
      <w:r>
        <w:tab/>
      </w:r>
      <w:r>
        <w:tab/>
      </w:r>
      <w:r>
        <w:tab/>
      </w:r>
      <w:r>
        <w:tab/>
      </w:r>
      <w:r>
        <w:tab/>
        <w:t>Email:</w:t>
      </w:r>
    </w:p>
    <w:p w14:paraId="27688757" w14:textId="77777777" w:rsidR="00662F78" w:rsidRDefault="00662F78" w:rsidP="00662F78"/>
    <w:p w14:paraId="701CE00E" w14:textId="77777777" w:rsidR="00662F78" w:rsidRDefault="00662F78" w:rsidP="00662F78">
      <w:r>
        <w:t>Signed:</w:t>
      </w:r>
      <w:r>
        <w:tab/>
      </w:r>
      <w:r>
        <w:tab/>
      </w:r>
      <w:r>
        <w:tab/>
      </w:r>
      <w:r>
        <w:tab/>
      </w:r>
      <w:r>
        <w:tab/>
      </w:r>
      <w:r>
        <w:tab/>
      </w:r>
      <w:r>
        <w:tab/>
        <w:t>Signed:</w:t>
      </w:r>
    </w:p>
    <w:p w14:paraId="1ECC75EB" w14:textId="77777777" w:rsidR="00662F78" w:rsidRDefault="00662F78" w:rsidP="00662F78"/>
    <w:p w14:paraId="24D48387" w14:textId="77777777" w:rsidR="00662F78" w:rsidRDefault="00662F78" w:rsidP="00662F78"/>
    <w:p w14:paraId="07C68CA4" w14:textId="77777777" w:rsidR="00662F78" w:rsidRDefault="00662F78" w:rsidP="00662F78">
      <w:pPr>
        <w:rPr>
          <w:b/>
        </w:rPr>
      </w:pPr>
      <w:r>
        <w:rPr>
          <w:b/>
        </w:rPr>
        <w:t>Table</w:t>
      </w:r>
    </w:p>
    <w:p w14:paraId="670E24B3" w14:textId="77777777" w:rsidR="00662F78" w:rsidRPr="00D51C50" w:rsidRDefault="00662F78" w:rsidP="00662F78">
      <w:r>
        <w:t>For reporting of foreign financial contributions which are of a value between €1,000,000 and €3,999,000 in the last three (3) years preceding the declaration, to include all non-notifiable foreign contributions.</w:t>
      </w:r>
    </w:p>
    <w:p w14:paraId="24A2DEEA" w14:textId="77777777" w:rsidR="00662F78" w:rsidRDefault="00662F78"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B85800" w14:paraId="2ABE5803" w14:textId="77777777" w:rsidTr="00DA6E7B">
        <w:trPr>
          <w:trHeight w:val="300"/>
        </w:trPr>
        <w:tc>
          <w:tcPr>
            <w:tcW w:w="2380" w:type="dxa"/>
            <w:noWrap/>
            <w:hideMark/>
          </w:tcPr>
          <w:p w14:paraId="174E8277" w14:textId="77777777" w:rsidR="00662F78" w:rsidRPr="00B85800" w:rsidRDefault="00662F78" w:rsidP="00DA6E7B">
            <w:pPr>
              <w:rPr>
                <w:b/>
                <w:bCs/>
                <w:lang w:val="en-IE"/>
              </w:rPr>
            </w:pPr>
            <w:r w:rsidRPr="00B85800">
              <w:rPr>
                <w:b/>
                <w:bCs/>
              </w:rPr>
              <w:t>Third Country</w:t>
            </w:r>
          </w:p>
        </w:tc>
        <w:tc>
          <w:tcPr>
            <w:tcW w:w="3520" w:type="dxa"/>
            <w:noWrap/>
            <w:hideMark/>
          </w:tcPr>
          <w:p w14:paraId="39EFBF56" w14:textId="77777777" w:rsidR="00662F78" w:rsidRPr="00B85800" w:rsidRDefault="00662F78" w:rsidP="00DA6E7B">
            <w:pPr>
              <w:rPr>
                <w:b/>
                <w:bCs/>
              </w:rPr>
            </w:pPr>
            <w:r w:rsidRPr="00B85800">
              <w:rPr>
                <w:b/>
                <w:bCs/>
              </w:rPr>
              <w:t>Type of Financial Contribution (FC)</w:t>
            </w:r>
          </w:p>
        </w:tc>
        <w:tc>
          <w:tcPr>
            <w:tcW w:w="7020" w:type="dxa"/>
            <w:noWrap/>
            <w:hideMark/>
          </w:tcPr>
          <w:p w14:paraId="3D8C113F" w14:textId="77777777" w:rsidR="00662F78" w:rsidRPr="00B85800" w:rsidRDefault="00662F78" w:rsidP="00DA6E7B">
            <w:pPr>
              <w:rPr>
                <w:b/>
                <w:bCs/>
              </w:rPr>
            </w:pPr>
            <w:r w:rsidRPr="00B85800">
              <w:rPr>
                <w:b/>
                <w:bCs/>
              </w:rPr>
              <w:t xml:space="preserve">Brief </w:t>
            </w:r>
            <w:r>
              <w:rPr>
                <w:b/>
                <w:bCs/>
              </w:rPr>
              <w:t xml:space="preserve">Description of the purpose of </w:t>
            </w:r>
            <w:r w:rsidRPr="00B85800">
              <w:rPr>
                <w:b/>
                <w:bCs/>
              </w:rPr>
              <w:t>the FC and the granting entity</w:t>
            </w:r>
          </w:p>
        </w:tc>
        <w:tc>
          <w:tcPr>
            <w:tcW w:w="3320" w:type="dxa"/>
            <w:noWrap/>
            <w:hideMark/>
          </w:tcPr>
          <w:p w14:paraId="417E70E8" w14:textId="77777777" w:rsidR="00662F78" w:rsidRPr="00B85800" w:rsidRDefault="00662F78" w:rsidP="00DA6E7B">
            <w:pPr>
              <w:rPr>
                <w:b/>
                <w:bCs/>
              </w:rPr>
            </w:pPr>
            <w:r w:rsidRPr="00B85800">
              <w:rPr>
                <w:b/>
                <w:bCs/>
              </w:rPr>
              <w:t>Estimated value of the FC</w:t>
            </w:r>
          </w:p>
        </w:tc>
      </w:tr>
      <w:tr w:rsidR="00662F78" w:rsidRPr="00B85800" w14:paraId="7DB58B5A" w14:textId="77777777" w:rsidTr="00DA6E7B">
        <w:trPr>
          <w:trHeight w:val="300"/>
        </w:trPr>
        <w:tc>
          <w:tcPr>
            <w:tcW w:w="2380" w:type="dxa"/>
            <w:noWrap/>
            <w:hideMark/>
          </w:tcPr>
          <w:p w14:paraId="63433BDC" w14:textId="77777777" w:rsidR="00662F78" w:rsidRPr="00B85800" w:rsidRDefault="00662F78" w:rsidP="00DA6E7B">
            <w:r w:rsidRPr="00B85800">
              <w:t>Country A</w:t>
            </w:r>
          </w:p>
        </w:tc>
        <w:tc>
          <w:tcPr>
            <w:tcW w:w="3520" w:type="dxa"/>
            <w:noWrap/>
            <w:hideMark/>
          </w:tcPr>
          <w:p w14:paraId="255C5FC8" w14:textId="77777777" w:rsidR="00662F78" w:rsidRPr="00B85800" w:rsidRDefault="00662F78" w:rsidP="00DA6E7B">
            <w:r w:rsidRPr="00B85800">
              <w:t> </w:t>
            </w:r>
          </w:p>
        </w:tc>
        <w:tc>
          <w:tcPr>
            <w:tcW w:w="7020" w:type="dxa"/>
            <w:noWrap/>
            <w:hideMark/>
          </w:tcPr>
          <w:p w14:paraId="63D354F8" w14:textId="77777777" w:rsidR="00662F78" w:rsidRPr="00B85800" w:rsidRDefault="00662F78" w:rsidP="00DA6E7B">
            <w:r w:rsidRPr="00B85800">
              <w:t> </w:t>
            </w:r>
          </w:p>
        </w:tc>
        <w:tc>
          <w:tcPr>
            <w:tcW w:w="3320" w:type="dxa"/>
            <w:noWrap/>
            <w:hideMark/>
          </w:tcPr>
          <w:p w14:paraId="3D6F9BB7" w14:textId="77777777" w:rsidR="00662F78" w:rsidRPr="00B85800" w:rsidRDefault="00662F78" w:rsidP="00DA6E7B">
            <w:r w:rsidRPr="00B85800">
              <w:t> </w:t>
            </w:r>
          </w:p>
        </w:tc>
      </w:tr>
      <w:tr w:rsidR="00662F78" w:rsidRPr="00B85800" w14:paraId="4E06F790" w14:textId="77777777" w:rsidTr="00DA6E7B">
        <w:trPr>
          <w:trHeight w:val="300"/>
        </w:trPr>
        <w:tc>
          <w:tcPr>
            <w:tcW w:w="2380" w:type="dxa"/>
            <w:noWrap/>
            <w:hideMark/>
          </w:tcPr>
          <w:p w14:paraId="38AFEDA9" w14:textId="77777777" w:rsidR="00662F78" w:rsidRPr="00B85800" w:rsidRDefault="00662F78" w:rsidP="00DA6E7B">
            <w:r w:rsidRPr="00B85800">
              <w:t>Country B</w:t>
            </w:r>
          </w:p>
        </w:tc>
        <w:tc>
          <w:tcPr>
            <w:tcW w:w="3520" w:type="dxa"/>
            <w:noWrap/>
            <w:hideMark/>
          </w:tcPr>
          <w:p w14:paraId="503D50DF" w14:textId="77777777" w:rsidR="00662F78" w:rsidRPr="00B85800" w:rsidRDefault="00662F78" w:rsidP="00DA6E7B">
            <w:r w:rsidRPr="00B85800">
              <w:t> </w:t>
            </w:r>
          </w:p>
        </w:tc>
        <w:tc>
          <w:tcPr>
            <w:tcW w:w="7020" w:type="dxa"/>
            <w:noWrap/>
            <w:hideMark/>
          </w:tcPr>
          <w:p w14:paraId="5B546B1A" w14:textId="77777777" w:rsidR="00662F78" w:rsidRPr="00B85800" w:rsidRDefault="00662F78" w:rsidP="00DA6E7B">
            <w:r w:rsidRPr="00B85800">
              <w:t> </w:t>
            </w:r>
          </w:p>
        </w:tc>
        <w:tc>
          <w:tcPr>
            <w:tcW w:w="3320" w:type="dxa"/>
            <w:noWrap/>
            <w:hideMark/>
          </w:tcPr>
          <w:p w14:paraId="509DBA75" w14:textId="77777777" w:rsidR="00662F78" w:rsidRPr="00B85800" w:rsidRDefault="00662F78" w:rsidP="00DA6E7B">
            <w:r w:rsidRPr="00B85800">
              <w:t> </w:t>
            </w:r>
          </w:p>
        </w:tc>
      </w:tr>
      <w:tr w:rsidR="00662F78" w:rsidRPr="00B85800" w14:paraId="4A3A0773" w14:textId="77777777" w:rsidTr="00DA6E7B">
        <w:trPr>
          <w:trHeight w:val="300"/>
        </w:trPr>
        <w:tc>
          <w:tcPr>
            <w:tcW w:w="2380" w:type="dxa"/>
            <w:noWrap/>
            <w:hideMark/>
          </w:tcPr>
          <w:p w14:paraId="7C544014" w14:textId="77777777" w:rsidR="00662F78" w:rsidRPr="00B85800" w:rsidRDefault="00662F78" w:rsidP="00DA6E7B">
            <w:r w:rsidRPr="00B85800">
              <w:t>Country C</w:t>
            </w:r>
          </w:p>
        </w:tc>
        <w:tc>
          <w:tcPr>
            <w:tcW w:w="3520" w:type="dxa"/>
            <w:noWrap/>
            <w:hideMark/>
          </w:tcPr>
          <w:p w14:paraId="472B2744" w14:textId="77777777" w:rsidR="00662F78" w:rsidRPr="00B85800" w:rsidRDefault="00662F78" w:rsidP="00DA6E7B">
            <w:r w:rsidRPr="00B85800">
              <w:t> </w:t>
            </w:r>
          </w:p>
        </w:tc>
        <w:tc>
          <w:tcPr>
            <w:tcW w:w="7020" w:type="dxa"/>
            <w:noWrap/>
            <w:hideMark/>
          </w:tcPr>
          <w:p w14:paraId="5D8E3A09" w14:textId="77777777" w:rsidR="00662F78" w:rsidRPr="00B85800" w:rsidRDefault="00662F78" w:rsidP="00DA6E7B">
            <w:r w:rsidRPr="00B85800">
              <w:t> </w:t>
            </w:r>
          </w:p>
        </w:tc>
        <w:tc>
          <w:tcPr>
            <w:tcW w:w="3320" w:type="dxa"/>
            <w:noWrap/>
            <w:hideMark/>
          </w:tcPr>
          <w:p w14:paraId="34555F69" w14:textId="77777777" w:rsidR="00662F78" w:rsidRPr="00B85800" w:rsidRDefault="00662F78" w:rsidP="00DA6E7B">
            <w:r w:rsidRPr="00B85800">
              <w:t> </w:t>
            </w:r>
          </w:p>
        </w:tc>
      </w:tr>
      <w:tr w:rsidR="00662F78" w:rsidRPr="00B85800" w14:paraId="094CFE33" w14:textId="77777777" w:rsidTr="00DA6E7B">
        <w:trPr>
          <w:trHeight w:val="300"/>
        </w:trPr>
        <w:tc>
          <w:tcPr>
            <w:tcW w:w="2380" w:type="dxa"/>
            <w:noWrap/>
            <w:hideMark/>
          </w:tcPr>
          <w:p w14:paraId="2F3CAB7B" w14:textId="77777777" w:rsidR="00662F78" w:rsidRPr="00B85800" w:rsidRDefault="00662F78" w:rsidP="00DA6E7B">
            <w:r w:rsidRPr="00B85800">
              <w:t>Country D</w:t>
            </w:r>
          </w:p>
        </w:tc>
        <w:tc>
          <w:tcPr>
            <w:tcW w:w="3520" w:type="dxa"/>
            <w:noWrap/>
            <w:hideMark/>
          </w:tcPr>
          <w:p w14:paraId="458B6C51" w14:textId="77777777" w:rsidR="00662F78" w:rsidRPr="00B85800" w:rsidRDefault="00662F78" w:rsidP="00DA6E7B">
            <w:r w:rsidRPr="00B85800">
              <w:t> </w:t>
            </w:r>
          </w:p>
        </w:tc>
        <w:tc>
          <w:tcPr>
            <w:tcW w:w="7020" w:type="dxa"/>
            <w:noWrap/>
            <w:hideMark/>
          </w:tcPr>
          <w:p w14:paraId="10C74914" w14:textId="77777777" w:rsidR="00662F78" w:rsidRPr="00B85800" w:rsidRDefault="00662F78" w:rsidP="00DA6E7B">
            <w:r w:rsidRPr="00B85800">
              <w:t> </w:t>
            </w:r>
          </w:p>
        </w:tc>
        <w:tc>
          <w:tcPr>
            <w:tcW w:w="3320" w:type="dxa"/>
            <w:noWrap/>
            <w:hideMark/>
          </w:tcPr>
          <w:p w14:paraId="484B3C16" w14:textId="77777777" w:rsidR="00662F78" w:rsidRPr="00B85800" w:rsidRDefault="00662F78" w:rsidP="00DA6E7B">
            <w:r w:rsidRPr="00B85800">
              <w:t> </w:t>
            </w:r>
          </w:p>
        </w:tc>
      </w:tr>
    </w:tbl>
    <w:p w14:paraId="69C094B6" w14:textId="77777777" w:rsidR="00662F78" w:rsidRDefault="00662F78" w:rsidP="00662F78"/>
    <w:p w14:paraId="1C15EE13" w14:textId="77777777" w:rsidR="00662F78" w:rsidRDefault="00662F78" w:rsidP="00662F78"/>
    <w:p w14:paraId="105B0E38" w14:textId="77777777" w:rsidR="00662F78" w:rsidRDefault="00662F78" w:rsidP="00662F78"/>
    <w:p w14:paraId="103D407B" w14:textId="77777777" w:rsidR="00662F78" w:rsidRDefault="00662F78" w:rsidP="00662F78"/>
    <w:p w14:paraId="18DF62C3" w14:textId="77777777" w:rsidR="00662F78" w:rsidRDefault="00662F78" w:rsidP="00662F78"/>
    <w:p w14:paraId="4CDC8F88" w14:textId="77777777" w:rsidR="00662F78" w:rsidRDefault="00662F78" w:rsidP="00662F78">
      <w:pPr>
        <w:pStyle w:val="Heading1"/>
        <w:spacing w:before="0"/>
        <w:jc w:val="both"/>
        <w:rPr>
          <w:rFonts w:ascii="Calibri" w:hAnsi="Calibri"/>
        </w:rPr>
      </w:pPr>
      <w:r>
        <w:rPr>
          <w:rFonts w:ascii="Calibri" w:hAnsi="Calibri"/>
        </w:rPr>
        <w:lastRenderedPageBreak/>
        <w:t>Appendix 3A</w:t>
      </w:r>
      <w:r w:rsidRPr="000E5DB7">
        <w:rPr>
          <w:rFonts w:ascii="Calibri" w:hAnsi="Calibri"/>
        </w:rPr>
        <w:t xml:space="preserve">: </w:t>
      </w:r>
      <w:r>
        <w:rPr>
          <w:rFonts w:ascii="Calibri" w:hAnsi="Calibri"/>
        </w:rPr>
        <w:t xml:space="preserve">Schedule E – Notification of Foreign Financial Contributions </w:t>
      </w:r>
    </w:p>
    <w:p w14:paraId="447B3331" w14:textId="77777777" w:rsidR="00662F78" w:rsidRDefault="00662F78" w:rsidP="00662F78">
      <w:r>
        <w:t xml:space="preserve">[To be completed by notifying parties where the value of the procurement procedure is equal to or greater than the financial thresholds in Article 28 of Regulation (EU) 2022/2560 and where the notifying party has been in receipt of aggregated foreign financial contributions in the three (3) years prior to notification, valued equal to or greater than €4M per third country].  </w:t>
      </w:r>
    </w:p>
    <w:p w14:paraId="4567B006" w14:textId="77777777" w:rsidR="00662F78" w:rsidRDefault="00662F78" w:rsidP="00662F78"/>
    <w:p w14:paraId="35D8AC20" w14:textId="77777777" w:rsidR="00662F78" w:rsidRPr="00DA6E7B" w:rsidRDefault="00662F78" w:rsidP="00662F78">
      <w:pPr>
        <w:rPr>
          <w:b/>
          <w:u w:val="single"/>
        </w:rPr>
      </w:pPr>
      <w:r w:rsidRPr="0047543E">
        <w:rPr>
          <w:b/>
          <w:u w:val="single"/>
        </w:rPr>
        <w:t>1.</w:t>
      </w:r>
      <w:r>
        <w:rPr>
          <w:b/>
          <w:u w:val="single"/>
        </w:rPr>
        <w:tab/>
      </w:r>
      <w:r w:rsidRPr="00DA6E7B">
        <w:rPr>
          <w:b/>
          <w:u w:val="single"/>
        </w:rPr>
        <w:t>Description of the public procurement (Section 1 of Form FS-PP)</w:t>
      </w:r>
    </w:p>
    <w:p w14:paraId="54500836" w14:textId="77777777" w:rsidR="00662F78" w:rsidRDefault="00662F78" w:rsidP="00662F78"/>
    <w:p w14:paraId="1D57EF7D" w14:textId="77777777" w:rsidR="00662F78" w:rsidRDefault="00662F78" w:rsidP="00662F78">
      <w:pPr>
        <w:rPr>
          <w:b/>
          <w:u w:val="single"/>
        </w:rPr>
      </w:pPr>
      <w:r>
        <w:rPr>
          <w:b/>
          <w:u w:val="single"/>
        </w:rPr>
        <w:t>2.</w:t>
      </w:r>
      <w:r>
        <w:rPr>
          <w:b/>
          <w:u w:val="single"/>
        </w:rPr>
        <w:tab/>
        <w:t>Information about notifying parties</w:t>
      </w:r>
      <w:r w:rsidRPr="0042700F">
        <w:rPr>
          <w:b/>
          <w:u w:val="single"/>
        </w:rPr>
        <w:t xml:space="preserve"> </w:t>
      </w:r>
      <w:r>
        <w:rPr>
          <w:b/>
          <w:u w:val="single"/>
        </w:rPr>
        <w:t>(</w:t>
      </w:r>
      <w:r w:rsidRPr="00D51C50">
        <w:rPr>
          <w:b/>
          <w:u w:val="single"/>
        </w:rPr>
        <w:t>S</w:t>
      </w:r>
      <w:r>
        <w:rPr>
          <w:b/>
          <w:u w:val="single"/>
        </w:rPr>
        <w:t>ection 2 of Form FS-PP)</w:t>
      </w:r>
    </w:p>
    <w:p w14:paraId="518B4927" w14:textId="77777777" w:rsidR="00662F78" w:rsidRDefault="00662F78" w:rsidP="00662F78">
      <w:pPr>
        <w:rPr>
          <w:b/>
          <w:u w:val="single"/>
        </w:rPr>
      </w:pPr>
    </w:p>
    <w:p w14:paraId="67824697" w14:textId="77777777" w:rsidR="00662F78" w:rsidRPr="00D51C50" w:rsidRDefault="00662F78" w:rsidP="00662F78">
      <w:pPr>
        <w:rPr>
          <w:b/>
          <w:u w:val="single"/>
        </w:rPr>
      </w:pPr>
      <w:r>
        <w:rPr>
          <w:b/>
          <w:u w:val="single"/>
        </w:rPr>
        <w:t>3.</w:t>
      </w:r>
      <w:r>
        <w:rPr>
          <w:b/>
          <w:u w:val="single"/>
        </w:rPr>
        <w:tab/>
        <w:t>Foreign Financial Contributions – (Section 3 of Form FS-PP)</w:t>
      </w:r>
    </w:p>
    <w:p w14:paraId="0BDAFE81" w14:textId="77777777" w:rsidR="00662F78" w:rsidRPr="00572933" w:rsidRDefault="00662F78" w:rsidP="00662F78">
      <w:r w:rsidRPr="00DA6E7B">
        <w:rPr>
          <w:b/>
        </w:rPr>
        <w:t>3.1</w:t>
      </w:r>
      <w:r>
        <w:rPr>
          <w:b/>
        </w:rPr>
        <w:tab/>
      </w:r>
      <w:r>
        <w:t>For the purposes of this section 3.1, the notifying party(</w:t>
      </w:r>
      <w:proofErr w:type="spellStart"/>
      <w:r>
        <w:t>ies</w:t>
      </w:r>
      <w:proofErr w:type="spellEnd"/>
      <w:r>
        <w:t xml:space="preserve">) should report foreign </w:t>
      </w:r>
      <w:r>
        <w:tab/>
        <w:t xml:space="preserve">financial contributions falling into the scope of Article 5(1), points (a), (b), (c) and (e) of </w:t>
      </w:r>
      <w:r>
        <w:tab/>
        <w:t xml:space="preserve">Regulation (EU) 2022/2560, which are amongst the most likely to distort the internal market. </w:t>
      </w:r>
    </w:p>
    <w:p w14:paraId="6B6240B3" w14:textId="77777777" w:rsidR="00662F78" w:rsidRDefault="00662F78" w:rsidP="00662F78">
      <w:pPr>
        <w:ind w:left="720" w:hanging="720"/>
      </w:pPr>
      <w:r>
        <w:t xml:space="preserve">3.1.1. </w:t>
      </w:r>
      <w:r>
        <w:tab/>
        <w:t xml:space="preserve">In order to allow the Commission to determine whether a foreign financial contribution has been granted to an undertaking that was ailing within the meaning of Article 5(1)(a) of Regulation (EU) 2022/2560, notifying parties should indicate whether any of the following conditions were met at any point of time in the three years prior to the notification. </w:t>
      </w:r>
    </w:p>
    <w:p w14:paraId="335908D1" w14:textId="77777777" w:rsidR="00662F78" w:rsidRDefault="00662F78" w:rsidP="00662F78">
      <w:r>
        <w:tab/>
        <w:t xml:space="preserve">3.1.1.1. Is the notifying party a limited liability company, where more than half of its </w:t>
      </w:r>
      <w:r>
        <w:tab/>
      </w:r>
      <w:r>
        <w:tab/>
      </w:r>
      <w:r>
        <w:tab/>
        <w:t xml:space="preserve">subscribed share capital has disappeared as a result of accumulated losses? </w:t>
      </w:r>
    </w:p>
    <w:p w14:paraId="79B40214"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9C0B666" w14:textId="77777777" w:rsidR="00662F78" w:rsidRDefault="00662F78" w:rsidP="00662F78"/>
    <w:p w14:paraId="412227B8" w14:textId="77777777" w:rsidR="00662F78" w:rsidRDefault="00662F78" w:rsidP="00662F78">
      <w:r>
        <w:tab/>
        <w:t xml:space="preserve">3.1.1.2. Is the notifying party a company where at least some members have unlimited </w:t>
      </w:r>
      <w:r>
        <w:tab/>
      </w:r>
      <w:r>
        <w:tab/>
      </w:r>
      <w:r>
        <w:tab/>
        <w:t xml:space="preserve">liability for the debt of the company, and where more than half of its capital as </w:t>
      </w:r>
      <w:r>
        <w:tab/>
      </w:r>
      <w:r>
        <w:tab/>
      </w:r>
      <w:r>
        <w:tab/>
        <w:t xml:space="preserve">shown in the company accounts has disappeared as a result of accumulated losses? </w:t>
      </w:r>
    </w:p>
    <w:p w14:paraId="565A8E51"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6B129669" w14:textId="77777777" w:rsidR="00662F78" w:rsidRDefault="00662F78" w:rsidP="00662F78">
      <w:r>
        <w:tab/>
      </w:r>
    </w:p>
    <w:p w14:paraId="432123F2" w14:textId="77777777" w:rsidR="00662F78" w:rsidRDefault="00662F78" w:rsidP="00662F78">
      <w:r>
        <w:tab/>
        <w:t xml:space="preserve">3.1.1.3. Is the notifying party subject to collective insolvency proceedings or does it fulfil the </w:t>
      </w:r>
      <w:r>
        <w:tab/>
      </w:r>
      <w:r>
        <w:tab/>
        <w:t xml:space="preserve">criteria under its domestic law for being placed in collective insolvency proceedings </w:t>
      </w:r>
      <w:r>
        <w:tab/>
      </w:r>
      <w:r>
        <w:tab/>
        <w:t xml:space="preserve">at the request of its creditors? </w:t>
      </w:r>
    </w:p>
    <w:p w14:paraId="696CC0AC"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0C286473" w14:textId="77777777" w:rsidR="00662F78" w:rsidRDefault="00662F78" w:rsidP="00662F78"/>
    <w:p w14:paraId="04A23AB7" w14:textId="77777777" w:rsidR="00662F78" w:rsidRDefault="00662F78" w:rsidP="00662F78">
      <w:r>
        <w:tab/>
        <w:t xml:space="preserve">3.1.1.4. In the case the notifying party in question is not an SME: </w:t>
      </w:r>
    </w:p>
    <w:p w14:paraId="5EB33507" w14:textId="77777777" w:rsidR="00662F78" w:rsidRDefault="00662F78" w:rsidP="00662F78">
      <w:r>
        <w:tab/>
      </w:r>
      <w:r>
        <w:tab/>
        <w:t xml:space="preserve">3.1.1.4.1. has the notifying party’s book debt to equity ratio been greater than 7,5 </w:t>
      </w:r>
      <w:r>
        <w:tab/>
      </w:r>
      <w:r>
        <w:tab/>
        <w:t xml:space="preserve">for the past two years </w:t>
      </w:r>
    </w:p>
    <w:p w14:paraId="1C063060" w14:textId="77777777" w:rsidR="00662F78" w:rsidRDefault="00662F78" w:rsidP="00662F78">
      <w:r>
        <w:tab/>
      </w:r>
      <w:r>
        <w:tab/>
        <w:t xml:space="preserve">and </w:t>
      </w:r>
    </w:p>
    <w:p w14:paraId="347A9CC1" w14:textId="77777777" w:rsidR="00662F78" w:rsidRDefault="00662F78" w:rsidP="00662F78">
      <w:r>
        <w:lastRenderedPageBreak/>
        <w:tab/>
      </w:r>
      <w:r>
        <w:tab/>
        <w:t xml:space="preserve">3.1.1.4.2. has the notifying party’s EBITDA interest coverage ratio been below 1,0 for </w:t>
      </w:r>
      <w:r>
        <w:tab/>
      </w:r>
      <w:r>
        <w:tab/>
        <w:t xml:space="preserve">the past two years? </w:t>
      </w:r>
    </w:p>
    <w:p w14:paraId="5EDC75B2" w14:textId="77777777" w:rsidR="00662F78" w:rsidRDefault="00662F78" w:rsidP="00662F78">
      <w:r>
        <w:tab/>
      </w:r>
      <w:r>
        <w:tab/>
      </w:r>
      <w:r>
        <w:rPr>
          <w:rFonts w:ascii="Segoe UI Symbol" w:hAnsi="Segoe UI Symbol" w:cs="Segoe UI Symbol"/>
        </w:rPr>
        <w:t>☐</w:t>
      </w:r>
      <w:r>
        <w:t xml:space="preserve"> yes </w:t>
      </w:r>
      <w:r>
        <w:rPr>
          <w:rFonts w:ascii="Segoe UI Symbol" w:hAnsi="Segoe UI Symbol" w:cs="Segoe UI Symbol"/>
        </w:rPr>
        <w:t>☐</w:t>
      </w:r>
      <w:r>
        <w:t xml:space="preserve"> no </w:t>
      </w:r>
    </w:p>
    <w:p w14:paraId="4A9C28D9" w14:textId="77777777" w:rsidR="00662F78" w:rsidRDefault="00662F78" w:rsidP="00662F78"/>
    <w:p w14:paraId="63D7D7FC" w14:textId="77777777" w:rsidR="00662F78" w:rsidRDefault="00662F78" w:rsidP="00662F78">
      <w:r>
        <w:tab/>
        <w:t xml:space="preserve">3.1.1.5. If the reply to any of the questions in sections 3.1.1.1 to 3.1.1.4 was ‘yes’ in relation </w:t>
      </w:r>
      <w:r>
        <w:tab/>
      </w:r>
      <w:r>
        <w:tab/>
        <w:t xml:space="preserve">to any of the notifying parties, please indicate whether during the period in which </w:t>
      </w:r>
      <w:r>
        <w:tab/>
      </w:r>
      <w:r>
        <w:tab/>
        <w:t xml:space="preserve">the undertaking in question was ailing, it received any foreign financial contributions </w:t>
      </w:r>
      <w:r>
        <w:tab/>
      </w:r>
      <w:r>
        <w:tab/>
        <w:t xml:space="preserve">that may have contributed to restore its long-term viability (including any temporary </w:t>
      </w:r>
      <w:r>
        <w:tab/>
      </w:r>
      <w:r>
        <w:tab/>
        <w:t xml:space="preserve">liquidity assistance designed to support that restoration of viability) or to keep that </w:t>
      </w:r>
      <w:r>
        <w:tab/>
      </w:r>
      <w:r>
        <w:tab/>
        <w:t xml:space="preserve">party afloat for </w:t>
      </w:r>
      <w:r>
        <w:tab/>
        <w:t xml:space="preserve">the short time needed to work out a restructuring or liquidation </w:t>
      </w:r>
      <w:r>
        <w:tab/>
      </w:r>
      <w:r>
        <w:tab/>
        <w:t xml:space="preserve">plan. </w:t>
      </w:r>
    </w:p>
    <w:p w14:paraId="6A85BF80" w14:textId="77777777" w:rsidR="00662F78" w:rsidRDefault="00662F78" w:rsidP="00662F78">
      <w:r>
        <w:tab/>
      </w:r>
      <w:r>
        <w:tab/>
        <w:t>Notifying party(</w:t>
      </w:r>
      <w:proofErr w:type="spellStart"/>
      <w:r>
        <w:t>ies</w:t>
      </w:r>
      <w:proofErr w:type="spellEnd"/>
      <w:r>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2810935A" w14:textId="77777777" w:rsidR="00662F78" w:rsidRDefault="00662F78" w:rsidP="00662F78"/>
    <w:p w14:paraId="1EF1B538" w14:textId="77777777" w:rsidR="00662F78" w:rsidRDefault="00662F78" w:rsidP="00662F78">
      <w:r>
        <w:tab/>
        <w:t xml:space="preserve">3.1.1.6. If the reply to any of the questions in sections 3.1.1.1 to 3.1.1.4 was ‘yes’ in relation </w:t>
      </w:r>
      <w:r>
        <w:tab/>
      </w:r>
      <w:r>
        <w:tab/>
        <w:t xml:space="preserve">to any of the notifying parties, indicate if there is a restructuring plan capable of </w:t>
      </w:r>
      <w:r>
        <w:tab/>
      </w:r>
      <w:r>
        <w:tab/>
      </w:r>
      <w:r>
        <w:tab/>
        <w:t xml:space="preserve">leading to the long-term viability of that party and if this restructuring plan includes a </w:t>
      </w:r>
      <w:r>
        <w:tab/>
      </w:r>
      <w:r>
        <w:tab/>
        <w:t xml:space="preserve">significant own </w:t>
      </w:r>
      <w:r>
        <w:tab/>
        <w:t xml:space="preserve">contribution by the notifying party and provide details of that plan. </w:t>
      </w:r>
    </w:p>
    <w:p w14:paraId="39C1F0CC" w14:textId="77777777" w:rsidR="00662F78" w:rsidRDefault="00662F78" w:rsidP="00662F78"/>
    <w:p w14:paraId="603F9893" w14:textId="77777777" w:rsidR="00662F78" w:rsidRDefault="00662F78" w:rsidP="00662F78">
      <w:r>
        <w:tab/>
        <w:t xml:space="preserve">3.1.1.7. If the reply to any of the questions in points 3.1.1.1 to 3.1.1.4 was ‘yes’, please </w:t>
      </w:r>
      <w:r>
        <w:tab/>
      </w:r>
      <w:r>
        <w:tab/>
      </w:r>
      <w:r>
        <w:tab/>
        <w:t xml:space="preserve">substantiate the answer, including references in the answer to the supporting </w:t>
      </w:r>
      <w:r>
        <w:tab/>
      </w:r>
      <w:r>
        <w:tab/>
      </w:r>
      <w:r>
        <w:tab/>
        <w:t xml:space="preserve">evidence or documents that are to be provided in annexes (such documents may </w:t>
      </w:r>
      <w:r>
        <w:tab/>
      </w:r>
      <w:r>
        <w:tab/>
        <w:t xml:space="preserve">include, but are not limited to, the notifying party’s latest profit and loss account </w:t>
      </w:r>
      <w:r>
        <w:tab/>
      </w:r>
      <w:r>
        <w:tab/>
        <w:t xml:space="preserve">statements with balance sheets, or court decision opening collective insolvency </w:t>
      </w:r>
      <w:r>
        <w:tab/>
      </w:r>
      <w:r>
        <w:tab/>
      </w:r>
      <w:r>
        <w:tab/>
        <w:t xml:space="preserve">proceedings on the company or documents providing evidence that the criteria for </w:t>
      </w:r>
      <w:r>
        <w:tab/>
      </w:r>
      <w:r>
        <w:tab/>
        <w:t xml:space="preserve">being placed under insolvency proceedings at the request of creditors under national </w:t>
      </w:r>
      <w:r>
        <w:tab/>
      </w:r>
      <w:r>
        <w:tab/>
        <w:t xml:space="preserve">company law are met, etc.). </w:t>
      </w:r>
    </w:p>
    <w:p w14:paraId="02CD30C6" w14:textId="77777777" w:rsidR="00662F78" w:rsidRDefault="00662F78" w:rsidP="00662F78"/>
    <w:p w14:paraId="14D4C897" w14:textId="77777777" w:rsidR="00662F78" w:rsidRDefault="00662F78" w:rsidP="00662F78">
      <w:r>
        <w:t xml:space="preserve">3.1.2. </w:t>
      </w:r>
      <w:r>
        <w:tab/>
        <w:t xml:space="preserve">Has the notifying party been in receipt of a foreign financial contribution in the form of an </w:t>
      </w:r>
      <w:r>
        <w:tab/>
        <w:t xml:space="preserve">unlimited guarantee for the debts or liabilities of the undertaking, namely without any </w:t>
      </w:r>
      <w:r>
        <w:tab/>
        <w:t xml:space="preserve">limitation as to the amount or the duration of such guarantee (Article 5(1)(b)) of Regulation </w:t>
      </w:r>
      <w:r>
        <w:tab/>
        <w:t xml:space="preserve">(EU) 2022/2560. </w:t>
      </w:r>
    </w:p>
    <w:p w14:paraId="42200639"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619BA07B" w14:textId="77777777" w:rsidR="00662F78" w:rsidRDefault="00662F78" w:rsidP="00662F78">
      <w:r>
        <w:t>3.1.3</w:t>
      </w:r>
      <w:r>
        <w:tab/>
        <w:t xml:space="preserve">Has the notifying party been in receipt of an export financing measure that is not in line with </w:t>
      </w:r>
      <w:r>
        <w:tab/>
        <w:t xml:space="preserve">the OECD Arrangement on officially supported export credits (Article 5(1)(c)) of Regulation </w:t>
      </w:r>
      <w:r>
        <w:tab/>
        <w:t xml:space="preserve">(EU) 2022/2560. </w:t>
      </w:r>
    </w:p>
    <w:p w14:paraId="2A687E7A" w14:textId="77777777" w:rsidR="00662F78" w:rsidRDefault="00662F78" w:rsidP="00662F78">
      <w:r>
        <w:tab/>
      </w:r>
      <w:r>
        <w:rPr>
          <w:rFonts w:ascii="Segoe UI Symbol" w:hAnsi="Segoe UI Symbol" w:cs="Segoe UI Symbol"/>
        </w:rPr>
        <w:t>☐</w:t>
      </w:r>
      <w:r>
        <w:t xml:space="preserve"> yes </w:t>
      </w:r>
      <w:r>
        <w:rPr>
          <w:rFonts w:ascii="Segoe UI Symbol" w:hAnsi="Segoe UI Symbol" w:cs="Segoe UI Symbol"/>
        </w:rPr>
        <w:t>☐</w:t>
      </w:r>
      <w:r>
        <w:t xml:space="preserve"> no </w:t>
      </w:r>
    </w:p>
    <w:p w14:paraId="05C8E877" w14:textId="77777777" w:rsidR="00662F78" w:rsidRDefault="00662F78" w:rsidP="00662F78">
      <w:r>
        <w:t xml:space="preserve">3.1.4. </w:t>
      </w:r>
      <w:r>
        <w:tab/>
        <w:t xml:space="preserve">Has the notifying party been in receipt of a foreign financial contribution enabling an </w:t>
      </w:r>
      <w:r>
        <w:tab/>
        <w:t xml:space="preserve">undertaking to submit an unduly advantageous </w:t>
      </w:r>
      <w:r>
        <w:tab/>
        <w:t xml:space="preserve">tender on the basis of which the undertaking </w:t>
      </w:r>
      <w:r>
        <w:tab/>
        <w:t xml:space="preserve">could be awarded the relevant contract (Article </w:t>
      </w:r>
      <w:r>
        <w:tab/>
        <w:t>5(1)(e)) of Regulation (EU) 2022/2560.</w:t>
      </w:r>
    </w:p>
    <w:p w14:paraId="078ABE0E" w14:textId="77777777" w:rsidR="00662F78" w:rsidRDefault="00662F78" w:rsidP="00662F78">
      <w:r>
        <w:tab/>
        <w:t xml:space="preserve"> </w:t>
      </w:r>
      <w:r>
        <w:rPr>
          <w:rFonts w:ascii="Segoe UI Symbol" w:hAnsi="Segoe UI Symbol" w:cs="Segoe UI Symbol"/>
        </w:rPr>
        <w:t>☐</w:t>
      </w:r>
      <w:r>
        <w:t xml:space="preserve"> yes </w:t>
      </w:r>
      <w:r>
        <w:rPr>
          <w:rFonts w:ascii="Segoe UI Symbol" w:hAnsi="Segoe UI Symbol" w:cs="Segoe UI Symbol"/>
        </w:rPr>
        <w:t>☐</w:t>
      </w:r>
      <w:r>
        <w:t xml:space="preserve"> no </w:t>
      </w:r>
    </w:p>
    <w:p w14:paraId="70A9C1A0" w14:textId="77777777" w:rsidR="00662F78" w:rsidRDefault="00662F78" w:rsidP="00662F78"/>
    <w:p w14:paraId="3B760D36" w14:textId="77777777" w:rsidR="00662F78" w:rsidRDefault="00662F78" w:rsidP="00662F78">
      <w:r w:rsidRPr="00DA6E7B">
        <w:rPr>
          <w:b/>
        </w:rPr>
        <w:t>3.2</w:t>
      </w:r>
      <w:r>
        <w:t xml:space="preserve">. </w:t>
      </w:r>
      <w:r>
        <w:tab/>
        <w:t xml:space="preserve">For each foreign financial contribution equal to or in excess of EUR 1 million granted to the </w:t>
      </w:r>
      <w:r>
        <w:tab/>
        <w:t xml:space="preserve">notifying parties in the three years prior to the notification that may fall into any of the </w:t>
      </w:r>
      <w:r>
        <w:tab/>
        <w:t xml:space="preserve">categories of Article 5(1), points (a) to (c) and (e) of Regulation (EU) 2022/2560, the notifying </w:t>
      </w:r>
      <w:r>
        <w:tab/>
        <w:t>party must provide the</w:t>
      </w:r>
      <w:r>
        <w:tab/>
        <w:t xml:space="preserve">following information and provide supporting documents: </w:t>
      </w:r>
    </w:p>
    <w:p w14:paraId="3AE5B4A6" w14:textId="77777777" w:rsidR="00662F78" w:rsidRDefault="00662F78" w:rsidP="00662F78">
      <w:r>
        <w:t xml:space="preserve">3.2.1. </w:t>
      </w:r>
      <w:r>
        <w:tab/>
        <w:t xml:space="preserve">Form of the financial contribution (e.g. loan, tax exemption, capital injection, fiscal incentive, </w:t>
      </w:r>
      <w:r>
        <w:tab/>
        <w:t xml:space="preserve">contributions in kind, etc.). </w:t>
      </w:r>
    </w:p>
    <w:p w14:paraId="19500A97" w14:textId="77777777" w:rsidR="00662F78" w:rsidRDefault="00662F78" w:rsidP="00662F78">
      <w:r>
        <w:t xml:space="preserve">3.2.2. </w:t>
      </w:r>
      <w:r>
        <w:tab/>
        <w:t xml:space="preserve">Third country granting the financial contribution. Specify also the granting public authority or </w:t>
      </w:r>
      <w:r>
        <w:tab/>
        <w:t xml:space="preserve">entity. </w:t>
      </w:r>
    </w:p>
    <w:p w14:paraId="2EB304DE" w14:textId="77777777" w:rsidR="00662F78" w:rsidRDefault="00662F78" w:rsidP="00662F78">
      <w:r>
        <w:t xml:space="preserve">3.2.3. </w:t>
      </w:r>
      <w:r>
        <w:tab/>
        <w:t xml:space="preserve">Amount of each financial contribution. </w:t>
      </w:r>
    </w:p>
    <w:p w14:paraId="24CE9377" w14:textId="77777777" w:rsidR="00662F78" w:rsidRDefault="00662F78" w:rsidP="00662F78">
      <w:r>
        <w:t xml:space="preserve">3.2.4. </w:t>
      </w:r>
      <w:r>
        <w:tab/>
        <w:t xml:space="preserve">Purpose and economic rationale for granting the financial contribution to the party </w:t>
      </w:r>
    </w:p>
    <w:p w14:paraId="23FBF567" w14:textId="77777777" w:rsidR="00662F78" w:rsidRDefault="00662F78" w:rsidP="00662F78">
      <w:r>
        <w:t xml:space="preserve">3.2.5. </w:t>
      </w:r>
      <w:r>
        <w:tab/>
        <w:t xml:space="preserve">Whether there are any conditions attached to the financial contributions as well as its use. </w:t>
      </w:r>
    </w:p>
    <w:p w14:paraId="14023A9A" w14:textId="77777777" w:rsidR="00662F78" w:rsidRDefault="00662F78" w:rsidP="00662F78">
      <w:r>
        <w:t xml:space="preserve">3.2.6. </w:t>
      </w:r>
      <w:r>
        <w:tab/>
        <w:t xml:space="preserve">Describe the main elements and characteristics of those financial contributions (e.g. interest </w:t>
      </w:r>
      <w:r>
        <w:tab/>
        <w:t xml:space="preserve">rates and duration in the case of a loan). </w:t>
      </w:r>
    </w:p>
    <w:p w14:paraId="348ED2AE" w14:textId="77777777" w:rsidR="00662F78" w:rsidRDefault="00662F78" w:rsidP="00662F78">
      <w:r>
        <w:t xml:space="preserve">3.2.7. </w:t>
      </w:r>
      <w:r>
        <w:tab/>
        <w:t xml:space="preserve">Explain whether the financial contribution confers a benefit within the meaning of Article 3 </w:t>
      </w:r>
      <w:r>
        <w:tab/>
        <w:t xml:space="preserve">of Regulation (EU) 2022/2560 to the undertaking to which the foreign financial contribution </w:t>
      </w:r>
      <w:r>
        <w:tab/>
        <w:t xml:space="preserve">has been granted. Please explain why, with reference to the supporting documents provided </w:t>
      </w:r>
      <w:r>
        <w:tab/>
        <w:t xml:space="preserve">under Section 6 (below). </w:t>
      </w:r>
    </w:p>
    <w:p w14:paraId="6635218B" w14:textId="77777777" w:rsidR="00662F78" w:rsidRDefault="00662F78" w:rsidP="00662F78">
      <w:r>
        <w:t xml:space="preserve">3.2.8. </w:t>
      </w:r>
      <w:r>
        <w:tab/>
        <w:t xml:space="preserve">Explain whether the financial contribution is limited in law or in fact, within the meaning of </w:t>
      </w:r>
      <w:r>
        <w:tab/>
        <w:t xml:space="preserve">Article 3 of Regulation (EU) 2022/2560, to certain undertakings or industries. Please explain </w:t>
      </w:r>
      <w:r>
        <w:tab/>
        <w:t>why, with reference to the supporting documents provided under Section 6 (below).</w:t>
      </w:r>
    </w:p>
    <w:p w14:paraId="1F54C483" w14:textId="77777777" w:rsidR="00662F78" w:rsidRDefault="00662F78" w:rsidP="00662F78">
      <w:r>
        <w:t xml:space="preserve">3.2.9. </w:t>
      </w:r>
      <w:r>
        <w:tab/>
        <w:t xml:space="preserve">Explain if the financial contribution is granted only for operating costs exclusively linked with </w:t>
      </w:r>
      <w:r>
        <w:tab/>
        <w:t xml:space="preserve">the public procurement at stake. </w:t>
      </w:r>
    </w:p>
    <w:p w14:paraId="1203A877" w14:textId="77777777" w:rsidR="00662F78" w:rsidRDefault="00662F78" w:rsidP="00662F78"/>
    <w:p w14:paraId="31628CA9" w14:textId="77777777" w:rsidR="00662F78" w:rsidRDefault="00662F78" w:rsidP="00662F78">
      <w:r w:rsidRPr="007D127D">
        <w:rPr>
          <w:b/>
        </w:rPr>
        <w:t>3.3</w:t>
      </w:r>
      <w:r>
        <w:tab/>
        <w:t xml:space="preserve">Having regard to foreign financial contributions not falling within the categories set out in </w:t>
      </w:r>
      <w:r>
        <w:tab/>
        <w:t xml:space="preserve">Section 3.1 above, notifying parties are required to provide an overview of the foreign </w:t>
      </w:r>
      <w:r>
        <w:tab/>
        <w:t xml:space="preserve">financial contributions equal to or in excess of EUR 1 million granted to the notifying parties </w:t>
      </w:r>
      <w:r>
        <w:tab/>
        <w:t xml:space="preserve">in the three years prior to the notification that do not fall into any of the categories of Article </w:t>
      </w:r>
      <w:r>
        <w:tab/>
        <w:t xml:space="preserve">5(1), points (a) to (e) of Regulation (EU) 2022/2560. In that regard, notifying parties are </w:t>
      </w:r>
      <w:r>
        <w:tab/>
        <w:t xml:space="preserve">required to complete Table 1 below. Notifying parties should follow the instructions provided </w:t>
      </w:r>
      <w:r>
        <w:tab/>
        <w:t>at Section 8 (Annex II) of Commission Implementing Regulation (EU) 2023/1441.</w:t>
      </w:r>
    </w:p>
    <w:p w14:paraId="2CBB0869" w14:textId="77777777" w:rsidR="00662F78" w:rsidRDefault="00662F78" w:rsidP="00662F78"/>
    <w:p w14:paraId="1E3E75E5" w14:textId="77777777" w:rsidR="00662F78" w:rsidRPr="00DA6E7B" w:rsidRDefault="00662F78" w:rsidP="00662F78">
      <w:pPr>
        <w:rPr>
          <w:b/>
        </w:rPr>
      </w:pPr>
      <w:r w:rsidRPr="00DA6E7B">
        <w:rPr>
          <w:b/>
        </w:rPr>
        <w:t>Table 1</w:t>
      </w:r>
    </w:p>
    <w:p w14:paraId="5D3D8C2F" w14:textId="77777777" w:rsidR="00662F78" w:rsidRDefault="00662F78" w:rsidP="00662F78">
      <w:r>
        <w:t>Information to be included in Table 1 below by notifying parties.</w:t>
      </w:r>
    </w:p>
    <w:p w14:paraId="1D37D78B" w14:textId="77777777" w:rsidR="00662F78" w:rsidRDefault="00662F78" w:rsidP="00662F78">
      <w:r>
        <w:t>(</w:t>
      </w:r>
      <w:proofErr w:type="spellStart"/>
      <w:r>
        <w:t>i</w:t>
      </w:r>
      <w:proofErr w:type="spellEnd"/>
      <w:r>
        <w:t xml:space="preserve">) </w:t>
      </w:r>
      <w:r>
        <w:tab/>
        <w:t xml:space="preserve">Group the different financial contributions per third country and per type, such as direct </w:t>
      </w:r>
      <w:r>
        <w:tab/>
        <w:t xml:space="preserve">grant, loan/financing instrument/repayable advances, tax advantage, guarantee, risk capital </w:t>
      </w:r>
      <w:r>
        <w:tab/>
        <w:t xml:space="preserve">instrument, equity intervention, debt write-off, contributions provided for the non-economic </w:t>
      </w:r>
      <w:r>
        <w:tab/>
        <w:t xml:space="preserve">activities of an undertaking (see recital 16 of Regulation (EU) 2022/2560), or other. </w:t>
      </w:r>
    </w:p>
    <w:p w14:paraId="0254BBA1" w14:textId="77777777" w:rsidR="00662F78" w:rsidRDefault="00662F78" w:rsidP="00662F78">
      <w:r>
        <w:lastRenderedPageBreak/>
        <w:t xml:space="preserve">(ii) </w:t>
      </w:r>
      <w:r>
        <w:tab/>
        <w:t xml:space="preserve">Include only those countries where the estimated aggregate amount of all financial </w:t>
      </w:r>
      <w:r>
        <w:tab/>
        <w:t xml:space="preserve">contributions per country granted in the three years prior to the notification (calculated </w:t>
      </w:r>
      <w:r>
        <w:tab/>
        <w:t xml:space="preserve">according to point (iv) below is EUR 4 million or more. </w:t>
      </w:r>
    </w:p>
    <w:p w14:paraId="07AEB196" w14:textId="77777777" w:rsidR="00662F78" w:rsidRDefault="00662F78" w:rsidP="00662F78">
      <w:r>
        <w:t xml:space="preserve">(iii) </w:t>
      </w:r>
      <w:r>
        <w:tab/>
        <w:t xml:space="preserve">For each type of financial contribution, provide a brief description of the purpose of the </w:t>
      </w:r>
      <w:r>
        <w:tab/>
        <w:t xml:space="preserve">financial contributions and the granting entities. </w:t>
      </w:r>
    </w:p>
    <w:p w14:paraId="53DF6D68" w14:textId="77777777" w:rsidR="00662F78" w:rsidRDefault="00662F78" w:rsidP="00662F78">
      <w:r>
        <w:t>(iv)</w:t>
      </w:r>
      <w:r>
        <w:tab/>
        <w:t xml:space="preserve">Quantify the estimated aggregate amount of financial contributions granted by each third </w:t>
      </w:r>
      <w:r>
        <w:tab/>
        <w:t xml:space="preserve">country in the three years prior to the notification in the form of ranges, as specified in the </w:t>
      </w:r>
      <w:r>
        <w:tab/>
        <w:t xml:space="preserve">notes to the Table below. For the calculation of this amount, the following considerations are </w:t>
      </w:r>
      <w:r>
        <w:tab/>
        <w:t xml:space="preserve">relevant: </w:t>
      </w:r>
    </w:p>
    <w:p w14:paraId="3D751C2B" w14:textId="77777777" w:rsidR="00662F78" w:rsidRDefault="00662F78" w:rsidP="00662F78">
      <w:r>
        <w:tab/>
        <w:t xml:space="preserve">(a) Take into account foreign financial contributions falling into the categories of </w:t>
      </w:r>
      <w:r>
        <w:tab/>
        <w:t xml:space="preserve">Article 5(1) of Regulation (EU) 2022/2560 and on which information has been provided under </w:t>
      </w:r>
      <w:r>
        <w:tab/>
        <w:t>Sections 3.1 and 3.2 (above) and;</w:t>
      </w:r>
    </w:p>
    <w:p w14:paraId="50C66FAB" w14:textId="77777777" w:rsidR="00662F78" w:rsidRDefault="00662F78" w:rsidP="00662F78">
      <w:r>
        <w:tab/>
        <w:t xml:space="preserve">(b) do not take into account foreign financial contributions excluded according to points (v) </w:t>
      </w:r>
      <w:r>
        <w:tab/>
        <w:t>and (vi) below</w:t>
      </w:r>
    </w:p>
    <w:p w14:paraId="67B6C8FD" w14:textId="77777777" w:rsidR="00662F78" w:rsidRDefault="00662F78" w:rsidP="00662F78">
      <w:r>
        <w:t>(v)</w:t>
      </w:r>
      <w:r>
        <w:tab/>
        <w:t xml:space="preserve">Notifying Parties do not need to include (in the Table below) a description of the following </w:t>
      </w:r>
      <w:r>
        <w:tab/>
        <w:t>foreign financial contributions:</w:t>
      </w:r>
    </w:p>
    <w:p w14:paraId="6A4971E4" w14:textId="77777777" w:rsidR="00662F78" w:rsidRDefault="00662F78" w:rsidP="00662F78">
      <w:r>
        <w:tab/>
      </w:r>
      <w:r>
        <w:tab/>
        <w:t xml:space="preserve">(a) Deferrals of payment of taxes and/or of social security contributions, tax </w:t>
      </w:r>
      <w:r>
        <w:tab/>
      </w:r>
      <w:r>
        <w:tab/>
      </w:r>
      <w:r>
        <w:tab/>
        <w:t xml:space="preserve">amnesties and tax holidays as well as normal depreciation and loss-carry forward </w:t>
      </w:r>
      <w:r>
        <w:tab/>
      </w:r>
      <w:r>
        <w:tab/>
        <w:t xml:space="preserve">rules that are of general application. If these measures are limited, for example, to </w:t>
      </w:r>
      <w:r>
        <w:tab/>
      </w:r>
      <w:r>
        <w:tab/>
        <w:t xml:space="preserve">certain </w:t>
      </w:r>
      <w:r>
        <w:tab/>
        <w:t xml:space="preserve">sectors, regions or (types of) undertakings, they have to be included. </w:t>
      </w:r>
    </w:p>
    <w:p w14:paraId="1EA32BD2" w14:textId="77777777" w:rsidR="00662F78" w:rsidRDefault="00662F78" w:rsidP="00662F78">
      <w:r>
        <w:tab/>
      </w:r>
      <w:r>
        <w:tab/>
        <w:t xml:space="preserve">(b) Application of tax reliefs for avoidance of double taxation in line with the </w:t>
      </w:r>
      <w:r>
        <w:tab/>
      </w:r>
      <w:r>
        <w:tab/>
      </w:r>
      <w:r>
        <w:tab/>
        <w:t xml:space="preserve">provisions of bilateral or multilateral agreements for avoidance of double taxation as </w:t>
      </w:r>
      <w:r>
        <w:tab/>
      </w:r>
      <w:r>
        <w:tab/>
        <w:t xml:space="preserve">well as unilateral tax reliefs for avoidance of double taxation applied under national </w:t>
      </w:r>
      <w:r>
        <w:tab/>
      </w:r>
      <w:r>
        <w:tab/>
        <w:t xml:space="preserve">tax legislation to the extent they follow the same logic as the provisions of bilateral </w:t>
      </w:r>
      <w:r>
        <w:tab/>
      </w:r>
      <w:r>
        <w:tab/>
        <w:t xml:space="preserve">or multilateral agreements. </w:t>
      </w:r>
    </w:p>
    <w:p w14:paraId="74D4D1A8" w14:textId="77777777" w:rsidR="00662F78" w:rsidRDefault="00662F78" w:rsidP="00662F78">
      <w:r>
        <w:tab/>
      </w:r>
      <w:r>
        <w:tab/>
        <w:t xml:space="preserve">(c) Provision/purchase of goods/services (except financial services) at market terms </w:t>
      </w:r>
      <w:r>
        <w:tab/>
      </w:r>
      <w:r>
        <w:tab/>
        <w:t xml:space="preserve">in the ordinary course of business, for example the provision/purchase of goods or </w:t>
      </w:r>
      <w:r>
        <w:tab/>
      </w:r>
      <w:r>
        <w:tab/>
        <w:t xml:space="preserve">services carried </w:t>
      </w:r>
      <w:r>
        <w:tab/>
        <w:t xml:space="preserve">out following a competitive, transparent and non-discriminatory </w:t>
      </w:r>
      <w:r>
        <w:tab/>
      </w:r>
      <w:r>
        <w:tab/>
        <w:t xml:space="preserve">tender procedure. </w:t>
      </w:r>
    </w:p>
    <w:p w14:paraId="237C06FB" w14:textId="77777777" w:rsidR="00662F78" w:rsidRDefault="00662F78" w:rsidP="00662F78">
      <w:r>
        <w:tab/>
      </w:r>
      <w:r>
        <w:tab/>
        <w:t>(d) Foreign financial contributions below the individual amount of EUR 1 million.</w:t>
      </w:r>
    </w:p>
    <w:p w14:paraId="682482DA" w14:textId="77777777" w:rsidR="00662F78" w:rsidRDefault="00662F78" w:rsidP="00662F78">
      <w:r>
        <w:t>(vi)</w:t>
      </w:r>
      <w:r>
        <w:tab/>
        <w:t xml:space="preserve">The foreign financial contributions that may be relevant for the assessment of each public </w:t>
      </w:r>
      <w:r>
        <w:tab/>
        <w:t xml:space="preserve">procurement may depend on a number of factors such as the sectors or activities involved, </w:t>
      </w:r>
      <w:r>
        <w:tab/>
        <w:t xml:space="preserve">the type of financial contributions or other specificities of the case. In light of these </w:t>
      </w:r>
      <w:r>
        <w:tab/>
        <w:t xml:space="preserve">specificities, the Commission may request additional information where it considers such </w:t>
      </w:r>
      <w:r>
        <w:tab/>
        <w:t xml:space="preserve">information necessary for its assessment. </w:t>
      </w:r>
    </w:p>
    <w:p w14:paraId="5BBCE3D3" w14:textId="293595ED" w:rsidR="00662F78" w:rsidRDefault="00662F78" w:rsidP="00662F78">
      <w:pPr>
        <w:rPr>
          <w:b/>
        </w:rPr>
      </w:pPr>
    </w:p>
    <w:p w14:paraId="07C566E3" w14:textId="7BE2C632" w:rsidR="00074610" w:rsidRDefault="00074610" w:rsidP="00662F78">
      <w:pPr>
        <w:rPr>
          <w:b/>
        </w:rPr>
      </w:pPr>
    </w:p>
    <w:p w14:paraId="45DA68C5" w14:textId="7FA8FE02" w:rsidR="00074610" w:rsidRDefault="00074610" w:rsidP="00662F78">
      <w:pPr>
        <w:rPr>
          <w:b/>
        </w:rPr>
      </w:pPr>
    </w:p>
    <w:p w14:paraId="11259FE5" w14:textId="77777777" w:rsidR="00074610" w:rsidRPr="00DA6E7B" w:rsidRDefault="00074610" w:rsidP="00662F78">
      <w:pPr>
        <w:rPr>
          <w:b/>
        </w:rPr>
      </w:pPr>
    </w:p>
    <w:tbl>
      <w:tblPr>
        <w:tblStyle w:val="TableGrid"/>
        <w:tblW w:w="0" w:type="auto"/>
        <w:tblLook w:val="04A0" w:firstRow="1" w:lastRow="0" w:firstColumn="1" w:lastColumn="0" w:noHBand="0" w:noVBand="1"/>
      </w:tblPr>
      <w:tblGrid>
        <w:gridCol w:w="1370"/>
        <w:gridCol w:w="1977"/>
        <w:gridCol w:w="3843"/>
        <w:gridCol w:w="1871"/>
      </w:tblGrid>
      <w:tr w:rsidR="00662F78" w:rsidRPr="00FE3D7B" w14:paraId="64A69F45" w14:textId="77777777" w:rsidTr="00DA6E7B">
        <w:trPr>
          <w:trHeight w:val="300"/>
        </w:trPr>
        <w:tc>
          <w:tcPr>
            <w:tcW w:w="1370" w:type="dxa"/>
            <w:noWrap/>
            <w:hideMark/>
          </w:tcPr>
          <w:p w14:paraId="787CEE70" w14:textId="77777777" w:rsidR="00662F78" w:rsidRPr="00FE3D7B" w:rsidRDefault="00662F78" w:rsidP="00DA6E7B">
            <w:pPr>
              <w:rPr>
                <w:b/>
                <w:bCs/>
                <w:lang w:val="en-IE"/>
              </w:rPr>
            </w:pPr>
            <w:r w:rsidRPr="00FE3D7B">
              <w:rPr>
                <w:b/>
                <w:bCs/>
              </w:rPr>
              <w:lastRenderedPageBreak/>
              <w:t>Third Country</w:t>
            </w:r>
          </w:p>
        </w:tc>
        <w:tc>
          <w:tcPr>
            <w:tcW w:w="1977" w:type="dxa"/>
            <w:noWrap/>
            <w:hideMark/>
          </w:tcPr>
          <w:p w14:paraId="6BD44841" w14:textId="77777777" w:rsidR="00662F78" w:rsidRPr="00FE3D7B" w:rsidRDefault="00662F78" w:rsidP="00DA6E7B">
            <w:pPr>
              <w:rPr>
                <w:b/>
                <w:bCs/>
              </w:rPr>
            </w:pPr>
            <w:r w:rsidRPr="00FE3D7B">
              <w:rPr>
                <w:b/>
                <w:bCs/>
              </w:rPr>
              <w:t>Type of Financial Contribution (FC)*</w:t>
            </w:r>
          </w:p>
        </w:tc>
        <w:tc>
          <w:tcPr>
            <w:tcW w:w="3843" w:type="dxa"/>
            <w:noWrap/>
            <w:hideMark/>
          </w:tcPr>
          <w:p w14:paraId="49E4D255" w14:textId="77777777" w:rsidR="00662F78" w:rsidRPr="00FE3D7B" w:rsidRDefault="00662F78" w:rsidP="00DA6E7B">
            <w:pPr>
              <w:rPr>
                <w:b/>
                <w:bCs/>
              </w:rPr>
            </w:pPr>
            <w:r w:rsidRPr="00FE3D7B">
              <w:rPr>
                <w:b/>
                <w:bCs/>
              </w:rPr>
              <w:t>Br</w:t>
            </w:r>
            <w:r>
              <w:rPr>
                <w:b/>
                <w:bCs/>
              </w:rPr>
              <w:t xml:space="preserve">ief Description of the purpose </w:t>
            </w:r>
            <w:r w:rsidRPr="00FE3D7B">
              <w:rPr>
                <w:b/>
                <w:bCs/>
              </w:rPr>
              <w:t>o</w:t>
            </w:r>
            <w:r>
              <w:rPr>
                <w:b/>
                <w:bCs/>
              </w:rPr>
              <w:t>f</w:t>
            </w:r>
            <w:r w:rsidRPr="00FE3D7B">
              <w:rPr>
                <w:b/>
                <w:bCs/>
              </w:rPr>
              <w:t xml:space="preserve"> the FC and the granting entity**</w:t>
            </w:r>
          </w:p>
        </w:tc>
        <w:tc>
          <w:tcPr>
            <w:tcW w:w="1871" w:type="dxa"/>
            <w:noWrap/>
            <w:hideMark/>
          </w:tcPr>
          <w:p w14:paraId="6A65F64C" w14:textId="77777777" w:rsidR="00662F78" w:rsidRPr="00FE3D7B" w:rsidRDefault="00662F78" w:rsidP="00DA6E7B">
            <w:pPr>
              <w:rPr>
                <w:b/>
                <w:bCs/>
              </w:rPr>
            </w:pPr>
            <w:r w:rsidRPr="00FE3D7B">
              <w:rPr>
                <w:b/>
                <w:bCs/>
              </w:rPr>
              <w:t>Total Estimated value of the FC</w:t>
            </w:r>
            <w:r>
              <w:rPr>
                <w:b/>
                <w:bCs/>
              </w:rPr>
              <w:t xml:space="preserve"> granted</w:t>
            </w:r>
            <w:r w:rsidRPr="00FE3D7B">
              <w:rPr>
                <w:b/>
                <w:bCs/>
              </w:rPr>
              <w:t>***</w:t>
            </w:r>
          </w:p>
        </w:tc>
      </w:tr>
      <w:tr w:rsidR="00662F78" w:rsidRPr="00FE3D7B" w14:paraId="2D4BA6B3" w14:textId="77777777" w:rsidTr="00DA6E7B">
        <w:trPr>
          <w:trHeight w:val="300"/>
        </w:trPr>
        <w:tc>
          <w:tcPr>
            <w:tcW w:w="1370" w:type="dxa"/>
            <w:noWrap/>
            <w:hideMark/>
          </w:tcPr>
          <w:p w14:paraId="6738F5DA" w14:textId="77777777" w:rsidR="00662F78" w:rsidRPr="00FE3D7B" w:rsidRDefault="00662F78" w:rsidP="00DA6E7B">
            <w:r w:rsidRPr="00FE3D7B">
              <w:t>Country A</w:t>
            </w:r>
          </w:p>
        </w:tc>
        <w:tc>
          <w:tcPr>
            <w:tcW w:w="1977" w:type="dxa"/>
            <w:noWrap/>
            <w:hideMark/>
          </w:tcPr>
          <w:p w14:paraId="0F3C9998" w14:textId="77777777" w:rsidR="00662F78" w:rsidRPr="00FE3D7B" w:rsidRDefault="00662F78" w:rsidP="00DA6E7B">
            <w:r w:rsidRPr="00FE3D7B">
              <w:t> </w:t>
            </w:r>
          </w:p>
        </w:tc>
        <w:tc>
          <w:tcPr>
            <w:tcW w:w="3843" w:type="dxa"/>
            <w:noWrap/>
            <w:hideMark/>
          </w:tcPr>
          <w:p w14:paraId="22DD1730" w14:textId="77777777" w:rsidR="00662F78" w:rsidRPr="00FE3D7B" w:rsidRDefault="00662F78" w:rsidP="00DA6E7B">
            <w:r w:rsidRPr="00FE3D7B">
              <w:t> </w:t>
            </w:r>
          </w:p>
        </w:tc>
        <w:tc>
          <w:tcPr>
            <w:tcW w:w="1871" w:type="dxa"/>
            <w:noWrap/>
            <w:hideMark/>
          </w:tcPr>
          <w:p w14:paraId="16CF6468" w14:textId="77777777" w:rsidR="00662F78" w:rsidRPr="00FE3D7B" w:rsidRDefault="00662F78" w:rsidP="00DA6E7B">
            <w:r w:rsidRPr="00FE3D7B">
              <w:t> </w:t>
            </w:r>
          </w:p>
        </w:tc>
      </w:tr>
      <w:tr w:rsidR="00662F78" w:rsidRPr="00FE3D7B" w14:paraId="1B09F152" w14:textId="77777777" w:rsidTr="00DA6E7B">
        <w:trPr>
          <w:trHeight w:val="300"/>
        </w:trPr>
        <w:tc>
          <w:tcPr>
            <w:tcW w:w="1370" w:type="dxa"/>
            <w:noWrap/>
            <w:hideMark/>
          </w:tcPr>
          <w:p w14:paraId="4A46EE5A" w14:textId="77777777" w:rsidR="00662F78" w:rsidRPr="00FE3D7B" w:rsidRDefault="00662F78" w:rsidP="00DA6E7B">
            <w:r w:rsidRPr="00FE3D7B">
              <w:t>Country B</w:t>
            </w:r>
          </w:p>
        </w:tc>
        <w:tc>
          <w:tcPr>
            <w:tcW w:w="1977" w:type="dxa"/>
            <w:noWrap/>
            <w:hideMark/>
          </w:tcPr>
          <w:p w14:paraId="1E32DDEC" w14:textId="77777777" w:rsidR="00662F78" w:rsidRPr="00FE3D7B" w:rsidRDefault="00662F78" w:rsidP="00DA6E7B">
            <w:r w:rsidRPr="00FE3D7B">
              <w:t> </w:t>
            </w:r>
          </w:p>
        </w:tc>
        <w:tc>
          <w:tcPr>
            <w:tcW w:w="3843" w:type="dxa"/>
            <w:noWrap/>
            <w:hideMark/>
          </w:tcPr>
          <w:p w14:paraId="20785771" w14:textId="77777777" w:rsidR="00662F78" w:rsidRPr="00FE3D7B" w:rsidRDefault="00662F78" w:rsidP="00DA6E7B">
            <w:r w:rsidRPr="00FE3D7B">
              <w:t> </w:t>
            </w:r>
          </w:p>
        </w:tc>
        <w:tc>
          <w:tcPr>
            <w:tcW w:w="1871" w:type="dxa"/>
            <w:noWrap/>
            <w:hideMark/>
          </w:tcPr>
          <w:p w14:paraId="43BF4013" w14:textId="77777777" w:rsidR="00662F78" w:rsidRPr="00FE3D7B" w:rsidRDefault="00662F78" w:rsidP="00DA6E7B">
            <w:r w:rsidRPr="00FE3D7B">
              <w:t> </w:t>
            </w:r>
          </w:p>
        </w:tc>
      </w:tr>
      <w:tr w:rsidR="00662F78" w:rsidRPr="00FE3D7B" w14:paraId="0F623FAF" w14:textId="77777777" w:rsidTr="00DA6E7B">
        <w:trPr>
          <w:trHeight w:val="300"/>
        </w:trPr>
        <w:tc>
          <w:tcPr>
            <w:tcW w:w="1370" w:type="dxa"/>
            <w:noWrap/>
            <w:hideMark/>
          </w:tcPr>
          <w:p w14:paraId="677B9726" w14:textId="77777777" w:rsidR="00662F78" w:rsidRPr="00FE3D7B" w:rsidRDefault="00662F78" w:rsidP="00DA6E7B">
            <w:r w:rsidRPr="00FE3D7B">
              <w:t>Country C</w:t>
            </w:r>
          </w:p>
        </w:tc>
        <w:tc>
          <w:tcPr>
            <w:tcW w:w="1977" w:type="dxa"/>
            <w:noWrap/>
            <w:hideMark/>
          </w:tcPr>
          <w:p w14:paraId="0B628E22" w14:textId="77777777" w:rsidR="00662F78" w:rsidRPr="00FE3D7B" w:rsidRDefault="00662F78" w:rsidP="00DA6E7B">
            <w:r w:rsidRPr="00FE3D7B">
              <w:t> </w:t>
            </w:r>
          </w:p>
        </w:tc>
        <w:tc>
          <w:tcPr>
            <w:tcW w:w="3843" w:type="dxa"/>
            <w:noWrap/>
            <w:hideMark/>
          </w:tcPr>
          <w:p w14:paraId="5EF37575" w14:textId="77777777" w:rsidR="00662F78" w:rsidRPr="00FE3D7B" w:rsidRDefault="00662F78" w:rsidP="00DA6E7B">
            <w:r w:rsidRPr="00FE3D7B">
              <w:t> </w:t>
            </w:r>
          </w:p>
        </w:tc>
        <w:tc>
          <w:tcPr>
            <w:tcW w:w="1871" w:type="dxa"/>
            <w:noWrap/>
            <w:hideMark/>
          </w:tcPr>
          <w:p w14:paraId="3CEDF1CE" w14:textId="77777777" w:rsidR="00662F78" w:rsidRPr="00FE3D7B" w:rsidRDefault="00662F78" w:rsidP="00DA6E7B">
            <w:r w:rsidRPr="00FE3D7B">
              <w:t> </w:t>
            </w:r>
          </w:p>
        </w:tc>
      </w:tr>
      <w:tr w:rsidR="00662F78" w:rsidRPr="00FE3D7B" w14:paraId="6F2299B9" w14:textId="77777777" w:rsidTr="00DA6E7B">
        <w:trPr>
          <w:trHeight w:val="300"/>
        </w:trPr>
        <w:tc>
          <w:tcPr>
            <w:tcW w:w="1370" w:type="dxa"/>
            <w:noWrap/>
            <w:hideMark/>
          </w:tcPr>
          <w:p w14:paraId="4731D9DE" w14:textId="77777777" w:rsidR="00662F78" w:rsidRPr="00FE3D7B" w:rsidRDefault="00662F78" w:rsidP="00DA6E7B">
            <w:r w:rsidRPr="00FE3D7B">
              <w:t>Country D</w:t>
            </w:r>
          </w:p>
        </w:tc>
        <w:tc>
          <w:tcPr>
            <w:tcW w:w="1977" w:type="dxa"/>
            <w:noWrap/>
            <w:hideMark/>
          </w:tcPr>
          <w:p w14:paraId="5E7FE374" w14:textId="77777777" w:rsidR="00662F78" w:rsidRPr="00FE3D7B" w:rsidRDefault="00662F78" w:rsidP="00DA6E7B">
            <w:r w:rsidRPr="00FE3D7B">
              <w:t> </w:t>
            </w:r>
          </w:p>
        </w:tc>
        <w:tc>
          <w:tcPr>
            <w:tcW w:w="3843" w:type="dxa"/>
            <w:noWrap/>
            <w:hideMark/>
          </w:tcPr>
          <w:p w14:paraId="6B45AFC1" w14:textId="77777777" w:rsidR="00662F78" w:rsidRPr="00FE3D7B" w:rsidRDefault="00662F78" w:rsidP="00DA6E7B">
            <w:r w:rsidRPr="00FE3D7B">
              <w:t> </w:t>
            </w:r>
          </w:p>
        </w:tc>
        <w:tc>
          <w:tcPr>
            <w:tcW w:w="1871" w:type="dxa"/>
            <w:noWrap/>
            <w:hideMark/>
          </w:tcPr>
          <w:p w14:paraId="6B747E6A" w14:textId="77777777" w:rsidR="00662F78" w:rsidRPr="00FE3D7B" w:rsidRDefault="00662F78" w:rsidP="00DA6E7B">
            <w:r w:rsidRPr="00FE3D7B">
              <w:t> </w:t>
            </w:r>
          </w:p>
        </w:tc>
      </w:tr>
    </w:tbl>
    <w:p w14:paraId="1D7039BB" w14:textId="77777777" w:rsidR="00662F78" w:rsidRDefault="00662F78" w:rsidP="00662F78">
      <w:pPr>
        <w:rPr>
          <w:sz w:val="18"/>
          <w:szCs w:val="18"/>
        </w:rPr>
      </w:pPr>
    </w:p>
    <w:p w14:paraId="75638795" w14:textId="77777777" w:rsidR="00662F78" w:rsidRDefault="00662F78" w:rsidP="00662F78">
      <w:pPr>
        <w:rPr>
          <w:sz w:val="18"/>
          <w:szCs w:val="18"/>
        </w:rPr>
      </w:pPr>
      <w:r w:rsidRPr="00DA6E7B">
        <w:rPr>
          <w:sz w:val="18"/>
          <w:szCs w:val="18"/>
        </w:rPr>
        <w:t xml:space="preserve">Note: please provide a separate table for each of the notifying parties. Third countries and, where possible, types of contributions, should be ordered by total amount of foreign financial contribution, from the highest to the lowest. </w:t>
      </w:r>
    </w:p>
    <w:p w14:paraId="0655585E" w14:textId="77777777" w:rsidR="00662F78" w:rsidRDefault="00662F78" w:rsidP="00662F78">
      <w:pPr>
        <w:rPr>
          <w:sz w:val="18"/>
          <w:szCs w:val="18"/>
        </w:rPr>
      </w:pPr>
      <w:r w:rsidRPr="00FE3D7B">
        <w:rPr>
          <w:sz w:val="18"/>
          <w:szCs w:val="18"/>
        </w:rPr>
        <w:t>*</w:t>
      </w:r>
      <w:r w:rsidRPr="00DA6E7B">
        <w:rPr>
          <w:sz w:val="18"/>
          <w:szCs w:val="18"/>
        </w:rPr>
        <w:t xml:space="preserve"> Identify the financial contributions grouping them by type: such as direct grant, loan/financing instrument/repayable advances, tax advantage, guarantee, risk capital instrument, equity intervention, debt write-off, contributions provided for the non-economic activities of an undertaking (see recital 16 of Regulation 2022/2560), or other. (</w:t>
      </w:r>
    </w:p>
    <w:p w14:paraId="132BBDBB" w14:textId="77777777" w:rsidR="00662F78" w:rsidRPr="00FE3D7B" w:rsidRDefault="00662F78" w:rsidP="00662F78">
      <w:pPr>
        <w:rPr>
          <w:sz w:val="18"/>
          <w:szCs w:val="18"/>
        </w:rPr>
      </w:pPr>
      <w:r w:rsidRPr="00FE3D7B">
        <w:rPr>
          <w:sz w:val="18"/>
          <w:szCs w:val="18"/>
        </w:rPr>
        <w:t>**</w:t>
      </w:r>
      <w:r w:rsidRPr="00DA6E7B">
        <w:rPr>
          <w:sz w:val="18"/>
          <w:szCs w:val="18"/>
        </w:rPr>
        <w:t xml:space="preserve"> General description of the purpose of the financial contributions included in each type and of the granting entity(</w:t>
      </w:r>
      <w:proofErr w:type="spellStart"/>
      <w:r w:rsidRPr="00DA6E7B">
        <w:rPr>
          <w:sz w:val="18"/>
          <w:szCs w:val="18"/>
        </w:rPr>
        <w:t>ies</w:t>
      </w:r>
      <w:proofErr w:type="spellEnd"/>
      <w:r w:rsidRPr="00DA6E7B">
        <w:rPr>
          <w:sz w:val="18"/>
          <w:szCs w:val="18"/>
        </w:rPr>
        <w:t>). For instance, ‘tax exemption for the production of product A and R &amp; D activities’, ‘several loans with State-owned banks for purpose X’, ‘several financing measures with State investment agencies to cover operating expenses/for R &amp; D activities’, ‘public ca</w:t>
      </w:r>
      <w:r w:rsidRPr="00FE3D7B">
        <w:rPr>
          <w:sz w:val="18"/>
          <w:szCs w:val="18"/>
        </w:rPr>
        <w:t>pital injection in Company X’.</w:t>
      </w:r>
    </w:p>
    <w:p w14:paraId="101A6F86" w14:textId="77777777" w:rsidR="00662F78" w:rsidRPr="00DA6E7B" w:rsidRDefault="00662F78" w:rsidP="00662F78">
      <w:pPr>
        <w:rPr>
          <w:sz w:val="18"/>
          <w:szCs w:val="18"/>
        </w:rPr>
      </w:pPr>
      <w:r w:rsidRPr="00FE3D7B">
        <w:rPr>
          <w:sz w:val="18"/>
          <w:szCs w:val="18"/>
        </w:rPr>
        <w:t>***</w:t>
      </w:r>
      <w:r w:rsidRPr="00DA6E7B">
        <w:rPr>
          <w:sz w:val="18"/>
          <w:szCs w:val="18"/>
        </w:rPr>
        <w:t xml:space="preserve"> Use the following ranges: ‘EUR 45-100 million’, ‘EUR &gt; 100-500 million’, ‘EUR &gt; 500-1 000 million’, ‘more than EUR 1 000 million’</w:t>
      </w:r>
    </w:p>
    <w:p w14:paraId="6135312F" w14:textId="77777777" w:rsidR="00662F78" w:rsidRDefault="00662F78" w:rsidP="00662F78"/>
    <w:p w14:paraId="50ACB92E" w14:textId="77777777" w:rsidR="00662F78" w:rsidRDefault="00662F78" w:rsidP="00662F78">
      <w:pPr>
        <w:rPr>
          <w:b/>
          <w:u w:val="single"/>
        </w:rPr>
      </w:pPr>
      <w:r>
        <w:rPr>
          <w:b/>
          <w:u w:val="single"/>
        </w:rPr>
        <w:t>4.</w:t>
      </w:r>
      <w:r>
        <w:rPr>
          <w:b/>
          <w:u w:val="single"/>
        </w:rPr>
        <w:tab/>
        <w:t>Justification for absence of unduly advantageous tender – (Section 4 of Form FS-PP)</w:t>
      </w:r>
    </w:p>
    <w:p w14:paraId="0D490323" w14:textId="77777777" w:rsidR="00662F78" w:rsidRDefault="00662F78" w:rsidP="00662F78">
      <w:r>
        <w:rPr>
          <w:u w:val="single"/>
        </w:rPr>
        <w:t>4.1</w:t>
      </w:r>
      <w:r>
        <w:rPr>
          <w:u w:val="single"/>
        </w:rPr>
        <w:tab/>
      </w:r>
      <w:r>
        <w:t xml:space="preserve">For any of the foreign financial contributions enabling an undertaking to submit an unduly </w:t>
      </w:r>
      <w:r>
        <w:tab/>
        <w:t xml:space="preserve">advantageous tender on the basis of which the undertaking could be awarded the relevant </w:t>
      </w:r>
      <w:r>
        <w:tab/>
        <w:t xml:space="preserve">contract (Article 5(1)(e) of Regulation (EU) 2022/2560), are there any elements which can be </w:t>
      </w:r>
      <w:r>
        <w:tab/>
        <w:t xml:space="preserve">adduced to demonstrate that the tender is not unduly advantageous directly or indirectly </w:t>
      </w:r>
      <w:r>
        <w:tab/>
        <w:t xml:space="preserve">due to the financial contribution(s) received, including the elements referred to in Article </w:t>
      </w:r>
      <w:r>
        <w:tab/>
        <w:t xml:space="preserve">69(2) of Directive 2014/24/EU. </w:t>
      </w:r>
    </w:p>
    <w:p w14:paraId="450A1EFF" w14:textId="77777777" w:rsidR="00662F78" w:rsidRPr="00DA6E7B" w:rsidRDefault="00662F78" w:rsidP="00662F78">
      <w:pPr>
        <w:rPr>
          <w:u w:val="single"/>
        </w:rPr>
      </w:pPr>
      <w:r>
        <w:tab/>
        <w:t xml:space="preserve">In that regard, notifying parties should detail any elements that in their view may </w:t>
      </w:r>
      <w:r>
        <w:tab/>
        <w:t xml:space="preserve">demonstrate that their tender is not unduly advantageous. </w:t>
      </w:r>
    </w:p>
    <w:p w14:paraId="3053E8D7" w14:textId="77777777" w:rsidR="00662F78" w:rsidRDefault="00662F78" w:rsidP="00662F78">
      <w:r>
        <w:rPr>
          <w:u w:val="single"/>
        </w:rPr>
        <w:t>4.2</w:t>
      </w:r>
      <w:r>
        <w:rPr>
          <w:u w:val="single"/>
        </w:rPr>
        <w:tab/>
      </w:r>
      <w:r>
        <w:t xml:space="preserve">The elements may in particular refer to: </w:t>
      </w:r>
    </w:p>
    <w:p w14:paraId="1E184F88" w14:textId="77777777" w:rsidR="00662F78" w:rsidRDefault="00662F78" w:rsidP="00662F78">
      <w:r>
        <w:tab/>
        <w:t xml:space="preserve">4.2.1. </w:t>
      </w:r>
      <w:r>
        <w:tab/>
        <w:t xml:space="preserve">The economics of the manufacturing process, of the services provided or of the </w:t>
      </w:r>
      <w:r>
        <w:tab/>
      </w:r>
      <w:r>
        <w:tab/>
      </w:r>
      <w:r>
        <w:tab/>
        <w:t>construction method;</w:t>
      </w:r>
    </w:p>
    <w:p w14:paraId="25AFDC90" w14:textId="77777777" w:rsidR="00662F78" w:rsidRDefault="00662F78" w:rsidP="00662F78">
      <w:r>
        <w:tab/>
        <w:t xml:space="preserve">4.2.2. </w:t>
      </w:r>
      <w:r>
        <w:tab/>
        <w:t xml:space="preserve">The technical solutions chosen or any exceptionally favourable conditions available </w:t>
      </w:r>
      <w:r>
        <w:tab/>
      </w:r>
      <w:r>
        <w:tab/>
        <w:t xml:space="preserve">to the tenderer for the supply of the products or services or for the execution of the </w:t>
      </w:r>
      <w:r>
        <w:tab/>
      </w:r>
      <w:r>
        <w:tab/>
        <w:t xml:space="preserve">work; </w:t>
      </w:r>
    </w:p>
    <w:p w14:paraId="66AD5714" w14:textId="77777777" w:rsidR="00662F78" w:rsidRDefault="00662F78" w:rsidP="00662F78">
      <w:r>
        <w:tab/>
        <w:t xml:space="preserve">4.2.3. </w:t>
      </w:r>
      <w:r>
        <w:tab/>
        <w:t xml:space="preserve">The originality of the work, supplies or services proposed by the tenderer; </w:t>
      </w:r>
    </w:p>
    <w:p w14:paraId="22F28125" w14:textId="77777777" w:rsidR="00662F78" w:rsidRDefault="00662F78" w:rsidP="00662F78">
      <w:r>
        <w:tab/>
        <w:t xml:space="preserve">4.2.4. </w:t>
      </w:r>
      <w:r>
        <w:tab/>
        <w:t xml:space="preserve">Compliance with applicable obligations in the fields of environmental, social and </w:t>
      </w:r>
      <w:r>
        <w:tab/>
      </w:r>
      <w:r>
        <w:tab/>
        <w:t xml:space="preserve">labour law; </w:t>
      </w:r>
    </w:p>
    <w:p w14:paraId="4C512AFA" w14:textId="77777777" w:rsidR="00662F78" w:rsidRDefault="00662F78" w:rsidP="00662F78">
      <w:r>
        <w:tab/>
        <w:t xml:space="preserve">4.2.5. </w:t>
      </w:r>
      <w:r>
        <w:tab/>
        <w:t>Compliance with obligations regarding subcontracting.</w:t>
      </w:r>
    </w:p>
    <w:p w14:paraId="60EA9E0C" w14:textId="77777777" w:rsidR="00662F78" w:rsidRPr="00DA6E7B" w:rsidRDefault="00662F78" w:rsidP="00662F78">
      <w:pPr>
        <w:rPr>
          <w:u w:val="single"/>
        </w:rPr>
      </w:pPr>
    </w:p>
    <w:p w14:paraId="713DE67C" w14:textId="77777777" w:rsidR="00074610" w:rsidRDefault="00074610" w:rsidP="00662F78">
      <w:pPr>
        <w:rPr>
          <w:b/>
          <w:u w:val="single"/>
        </w:rPr>
      </w:pPr>
    </w:p>
    <w:p w14:paraId="23BE1B69" w14:textId="2FB29654" w:rsidR="00662F78" w:rsidRDefault="00662F78" w:rsidP="00662F78">
      <w:pPr>
        <w:rPr>
          <w:b/>
          <w:u w:val="single"/>
        </w:rPr>
      </w:pPr>
      <w:r>
        <w:rPr>
          <w:b/>
          <w:u w:val="single"/>
        </w:rPr>
        <w:lastRenderedPageBreak/>
        <w:t>5.</w:t>
      </w:r>
      <w:r>
        <w:rPr>
          <w:b/>
          <w:u w:val="single"/>
        </w:rPr>
        <w:tab/>
        <w:t>Possible Positive Effects  - ( Section 5 of Form FS-PP)</w:t>
      </w:r>
    </w:p>
    <w:p w14:paraId="4F2E57F2" w14:textId="77777777" w:rsidR="00662F78" w:rsidRDefault="00662F78" w:rsidP="00662F78">
      <w:r>
        <w:rPr>
          <w:u w:val="single"/>
        </w:rPr>
        <w:t>5.1</w:t>
      </w:r>
      <w:r>
        <w:rPr>
          <w:u w:val="single"/>
        </w:rPr>
        <w:tab/>
      </w:r>
      <w:r>
        <w:t xml:space="preserve">If applicable, notifying parties should list and substantiate any possible positive effects on the </w:t>
      </w:r>
      <w:r>
        <w:tab/>
        <w:t xml:space="preserve">development of the relevant subsidised economic activity on the internal market. Notifying </w:t>
      </w:r>
      <w:r>
        <w:tab/>
        <w:t xml:space="preserve">parties should also list and substantiate any other positive effects of the foreign subsidies, </w:t>
      </w:r>
      <w:r>
        <w:tab/>
        <w:t xml:space="preserve">such as </w:t>
      </w:r>
      <w:r>
        <w:tab/>
        <w:t xml:space="preserve">broader positive effects in relation to the relevant policy objectives, in particular </w:t>
      </w:r>
      <w:r>
        <w:tab/>
        <w:t xml:space="preserve">those of the Union, and specify when and where those effects have or are expected to take </w:t>
      </w:r>
      <w:r>
        <w:tab/>
        <w:t>place. Notifying parties should provide a description of each of those positive effects.</w:t>
      </w:r>
    </w:p>
    <w:p w14:paraId="3FF0BFB9" w14:textId="77777777" w:rsidR="00662F78" w:rsidRPr="00DA6E7B" w:rsidRDefault="00662F78" w:rsidP="00662F78">
      <w:pPr>
        <w:rPr>
          <w:u w:val="single"/>
        </w:rPr>
      </w:pPr>
    </w:p>
    <w:p w14:paraId="11F7E9C3" w14:textId="77777777" w:rsidR="00662F78" w:rsidRDefault="00662F78" w:rsidP="00662F78">
      <w:pPr>
        <w:rPr>
          <w:b/>
          <w:u w:val="single"/>
        </w:rPr>
      </w:pPr>
      <w:r>
        <w:rPr>
          <w:b/>
          <w:u w:val="single"/>
        </w:rPr>
        <w:t>6.</w:t>
      </w:r>
      <w:r>
        <w:rPr>
          <w:b/>
          <w:u w:val="single"/>
        </w:rPr>
        <w:tab/>
        <w:t>Supporting Documentation – (Section 6 of Form FS-PP)</w:t>
      </w:r>
    </w:p>
    <w:p w14:paraId="6ECF913D" w14:textId="77777777" w:rsidR="00662F78" w:rsidRDefault="00662F78" w:rsidP="00662F78">
      <w:r>
        <w:t xml:space="preserve">Notifying parties are required to provide the following for each notifying party: </w:t>
      </w:r>
    </w:p>
    <w:p w14:paraId="2C03C23A" w14:textId="77777777" w:rsidR="00662F78" w:rsidRDefault="00662F78" w:rsidP="00662F78">
      <w:r>
        <w:t xml:space="preserve">6.1. </w:t>
      </w:r>
      <w:r>
        <w:tab/>
        <w:t xml:space="preserve">Copies of all the supporting official documents relating to the financial contributions that </w:t>
      </w:r>
      <w:r>
        <w:tab/>
        <w:t xml:space="preserve">may fall into any of the categories of Article 5(1), points (a) to (c) and (e) of Regulation (EU) </w:t>
      </w:r>
      <w:r>
        <w:tab/>
        <w:t xml:space="preserve">2022/2560 pursuant to Section 3.1. </w:t>
      </w:r>
    </w:p>
    <w:p w14:paraId="273F08A8" w14:textId="77777777" w:rsidR="00662F78" w:rsidRDefault="00662F78" w:rsidP="00662F78">
      <w:r>
        <w:t xml:space="preserve">6.2. </w:t>
      </w:r>
      <w:r>
        <w:tab/>
        <w:t xml:space="preserve">Copies of the following documents prepared by or for or received by any member of the </w:t>
      </w:r>
      <w:r>
        <w:tab/>
        <w:t xml:space="preserve">board of management, the board of directors or the supervisory board: </w:t>
      </w:r>
    </w:p>
    <w:p w14:paraId="383BE9DA" w14:textId="77777777" w:rsidR="00662F78" w:rsidRDefault="00662F78" w:rsidP="00662F78">
      <w:r>
        <w:tab/>
        <w:t xml:space="preserve">Analyses, reports, studies surveys, presentations and any comparable documents discussing </w:t>
      </w:r>
      <w:r>
        <w:tab/>
        <w:t xml:space="preserve">the purpose, use and economic rationale of the foreign financial contributions that may fall </w:t>
      </w:r>
      <w:r>
        <w:tab/>
        <w:t xml:space="preserve">into any of the categories of Article 5(1), points (a) to (c) and (e) of Regulation (EU) </w:t>
      </w:r>
      <w:r>
        <w:tab/>
        <w:t xml:space="preserve">2022/2560. </w:t>
      </w:r>
    </w:p>
    <w:p w14:paraId="6D871B59" w14:textId="77777777" w:rsidR="00662F78" w:rsidRDefault="00662F78" w:rsidP="00662F78">
      <w:r>
        <w:tab/>
        <w:t xml:space="preserve">Provide the same documents prepared by or for or received by the entity granting the </w:t>
      </w:r>
      <w:r>
        <w:tab/>
        <w:t xml:space="preserve">foreign financial contribution to the extent that they are in your possession or that they are </w:t>
      </w:r>
      <w:r>
        <w:tab/>
        <w:t xml:space="preserve">publicly available. </w:t>
      </w:r>
    </w:p>
    <w:p w14:paraId="73310649" w14:textId="77777777" w:rsidR="00662F78" w:rsidRDefault="00662F78" w:rsidP="00662F78"/>
    <w:p w14:paraId="3ACB2085" w14:textId="77777777" w:rsidR="00662F78" w:rsidRDefault="00662F78" w:rsidP="00662F78">
      <w:r>
        <w:t xml:space="preserve">6.3. </w:t>
      </w:r>
      <w:r>
        <w:tab/>
        <w:t xml:space="preserve">An indication of the internet address, if any, at which the most recent annual accounts or </w:t>
      </w:r>
      <w:r>
        <w:tab/>
        <w:t>reports of the notifying party(</w:t>
      </w:r>
      <w:proofErr w:type="spellStart"/>
      <w:r>
        <w:t>ies</w:t>
      </w:r>
      <w:proofErr w:type="spellEnd"/>
      <w:r>
        <w:t xml:space="preserve">) are available, or if no such internet address exists, copies of </w:t>
      </w:r>
      <w:r>
        <w:tab/>
        <w:t xml:space="preserve">the most recent annual accounts and reports. </w:t>
      </w:r>
    </w:p>
    <w:p w14:paraId="1DAB6DDA" w14:textId="77777777" w:rsidR="00662F78" w:rsidRDefault="00662F78" w:rsidP="00662F78"/>
    <w:p w14:paraId="54A20E60" w14:textId="77777777" w:rsidR="00662F78" w:rsidRDefault="00662F78" w:rsidP="00662F78">
      <w:r>
        <w:t xml:space="preserve">6.4. </w:t>
      </w:r>
      <w:r>
        <w:tab/>
        <w:t>Where the notifying party(</w:t>
      </w:r>
      <w:proofErr w:type="spellStart"/>
      <w:r>
        <w:t>ies</w:t>
      </w:r>
      <w:proofErr w:type="spellEnd"/>
      <w:r>
        <w:t xml:space="preserve">) provide(s) justifications of the absence of an undue advantage </w:t>
      </w:r>
      <w:r>
        <w:tab/>
        <w:t xml:space="preserve">of the tender by filling in Section 4 of this form, they also need to provide documentation for </w:t>
      </w:r>
      <w:r>
        <w:tab/>
        <w:t xml:space="preserve">the period covering the three years preceding the notification, substantiating the adduced </w:t>
      </w:r>
      <w:r>
        <w:tab/>
        <w:t xml:space="preserve">elements. Such documentation may include, inter alia, as relevant: (a) tax declarations for </w:t>
      </w:r>
      <w:r>
        <w:tab/>
        <w:t xml:space="preserve">the period under review, including copies of company tax returns and VAT returns, (b) </w:t>
      </w:r>
      <w:r>
        <w:tab/>
        <w:t xml:space="preserve">business plans and market research underlying the decision to participate in the public </w:t>
      </w:r>
      <w:r>
        <w:tab/>
        <w:t>procurement procedure.</w:t>
      </w:r>
    </w:p>
    <w:p w14:paraId="680E4BF8" w14:textId="77777777" w:rsidR="00662F78" w:rsidRDefault="00662F78" w:rsidP="00662F78">
      <w:pPr>
        <w:rPr>
          <w:b/>
          <w:u w:val="single"/>
        </w:rPr>
      </w:pPr>
    </w:p>
    <w:p w14:paraId="60094750" w14:textId="77777777" w:rsidR="00074610" w:rsidRDefault="00074610" w:rsidP="00662F78">
      <w:pPr>
        <w:rPr>
          <w:b/>
          <w:u w:val="single"/>
        </w:rPr>
      </w:pPr>
    </w:p>
    <w:p w14:paraId="49345EE0" w14:textId="77777777" w:rsidR="00074610" w:rsidRDefault="00074610" w:rsidP="00662F78">
      <w:pPr>
        <w:rPr>
          <w:b/>
          <w:u w:val="single"/>
        </w:rPr>
      </w:pPr>
    </w:p>
    <w:p w14:paraId="2BF08498" w14:textId="77777777" w:rsidR="00074610" w:rsidRDefault="00074610" w:rsidP="00662F78">
      <w:pPr>
        <w:rPr>
          <w:b/>
          <w:u w:val="single"/>
        </w:rPr>
      </w:pPr>
    </w:p>
    <w:p w14:paraId="5237696A" w14:textId="77777777" w:rsidR="00074610" w:rsidRDefault="00074610" w:rsidP="00662F78">
      <w:pPr>
        <w:rPr>
          <w:b/>
          <w:u w:val="single"/>
        </w:rPr>
      </w:pPr>
    </w:p>
    <w:p w14:paraId="7635445E" w14:textId="77777777" w:rsidR="00074610" w:rsidRDefault="00074610" w:rsidP="00662F78">
      <w:pPr>
        <w:rPr>
          <w:b/>
          <w:u w:val="single"/>
        </w:rPr>
      </w:pPr>
    </w:p>
    <w:p w14:paraId="078553CC" w14:textId="2F84015E" w:rsidR="00662F78" w:rsidRPr="00D51C50" w:rsidRDefault="00662F78" w:rsidP="00662F78">
      <w:pPr>
        <w:rPr>
          <w:b/>
          <w:u w:val="single"/>
        </w:rPr>
      </w:pPr>
      <w:r>
        <w:rPr>
          <w:b/>
          <w:u w:val="single"/>
        </w:rPr>
        <w:lastRenderedPageBreak/>
        <w:t>7.</w:t>
      </w:r>
      <w:r>
        <w:rPr>
          <w:b/>
          <w:u w:val="single"/>
        </w:rPr>
        <w:tab/>
        <w:t>Attestation (Section 8 of Form FS-PP)</w:t>
      </w:r>
    </w:p>
    <w:p w14:paraId="20EC5F66" w14:textId="77777777" w:rsidR="00662F78" w:rsidRDefault="00662F78" w:rsidP="00662F78">
      <w:r>
        <w:t>The notifying party(</w:t>
      </w:r>
      <w:proofErr w:type="spellStart"/>
      <w:r>
        <w:t>ies</w:t>
      </w:r>
      <w:proofErr w:type="spellEnd"/>
      <w:r>
        <w:t>) confirm(s) that, to the best of their knowledge and belief, the information given in this declaration is true, correct, and complete, that true and complete copies of documents required by this Form FS-PP have been supplied, that all estimates are identified as such and are their best estimates of the underlying facts, and that all the opinions expressed are sincere.</w:t>
      </w:r>
    </w:p>
    <w:p w14:paraId="27149EED" w14:textId="77777777" w:rsidR="00662F78" w:rsidRDefault="00662F78" w:rsidP="00662F78">
      <w:r>
        <w:t>The notifying party(</w:t>
      </w:r>
      <w:proofErr w:type="spellStart"/>
      <w:r>
        <w:t>ies</w:t>
      </w:r>
      <w:proofErr w:type="spellEnd"/>
      <w:r>
        <w:t>) confirm that they aware of the provisions of Article 33 of Regulation (EU) 2022/2560 concerning fines and periodic penalty payments.</w:t>
      </w:r>
    </w:p>
    <w:p w14:paraId="5D21BFE4" w14:textId="77777777" w:rsidR="00662F78" w:rsidRDefault="00662F78" w:rsidP="00662F78"/>
    <w:p w14:paraId="72CB66D7" w14:textId="77777777" w:rsidR="00662F78" w:rsidRDefault="00662F78" w:rsidP="00662F78"/>
    <w:p w14:paraId="00353E38" w14:textId="77777777" w:rsidR="00662F78" w:rsidRDefault="00662F78" w:rsidP="00662F78"/>
    <w:p w14:paraId="15A0A46B" w14:textId="77777777" w:rsidR="00662F78" w:rsidRDefault="00662F78" w:rsidP="00662F78"/>
    <w:p w14:paraId="4ED04795" w14:textId="77777777" w:rsidR="00662F78" w:rsidRDefault="00662F78" w:rsidP="00662F78"/>
    <w:p w14:paraId="2756F581" w14:textId="77777777" w:rsidR="00662F78" w:rsidRDefault="00662F78" w:rsidP="00662F78"/>
    <w:p w14:paraId="4E1521C4" w14:textId="77777777" w:rsidR="00662F78" w:rsidRDefault="00662F78" w:rsidP="00662F78">
      <w:r>
        <w:t xml:space="preserve">Date: </w:t>
      </w:r>
    </w:p>
    <w:p w14:paraId="1BBD361F" w14:textId="77777777" w:rsidR="00662F78" w:rsidRDefault="00662F78" w:rsidP="00662F78"/>
    <w:p w14:paraId="44D1F58A" w14:textId="77777777" w:rsidR="00662F78" w:rsidRDefault="00662F78" w:rsidP="00662F78"/>
    <w:p w14:paraId="45C58467" w14:textId="77777777" w:rsidR="00662F78" w:rsidRPr="00D51C50" w:rsidRDefault="00662F78" w:rsidP="00662F78">
      <w:pPr>
        <w:rPr>
          <w:b/>
        </w:rPr>
      </w:pPr>
      <w:r w:rsidRPr="00D51C50">
        <w:rPr>
          <w:b/>
        </w:rPr>
        <w:t>[Signatory 1]</w:t>
      </w:r>
      <w:r w:rsidRPr="00D51C50">
        <w:rPr>
          <w:b/>
        </w:rPr>
        <w:tab/>
      </w:r>
      <w:r w:rsidRPr="00D51C50">
        <w:rPr>
          <w:b/>
        </w:rPr>
        <w:tab/>
      </w:r>
      <w:r w:rsidRPr="00D51C50">
        <w:rPr>
          <w:b/>
        </w:rPr>
        <w:tab/>
      </w:r>
      <w:r w:rsidRPr="00D51C50">
        <w:rPr>
          <w:b/>
        </w:rPr>
        <w:tab/>
      </w:r>
      <w:r w:rsidRPr="00D51C50">
        <w:rPr>
          <w:b/>
        </w:rPr>
        <w:tab/>
      </w:r>
      <w:r w:rsidRPr="00D51C50">
        <w:rPr>
          <w:b/>
        </w:rPr>
        <w:tab/>
        <w:t>[Signatory 2]</w:t>
      </w:r>
    </w:p>
    <w:p w14:paraId="45753205" w14:textId="77777777" w:rsidR="00662F78" w:rsidRDefault="00662F78" w:rsidP="00662F78"/>
    <w:p w14:paraId="3C0CB20C" w14:textId="77777777" w:rsidR="00662F78" w:rsidRDefault="00662F78" w:rsidP="00662F78">
      <w:r>
        <w:t>Name:</w:t>
      </w:r>
      <w:r>
        <w:tab/>
      </w:r>
      <w:r>
        <w:tab/>
      </w:r>
      <w:r>
        <w:tab/>
      </w:r>
      <w:r>
        <w:tab/>
      </w:r>
      <w:r>
        <w:tab/>
      </w:r>
      <w:r>
        <w:tab/>
      </w:r>
      <w:r>
        <w:tab/>
        <w:t>Name:</w:t>
      </w:r>
    </w:p>
    <w:p w14:paraId="4E175418" w14:textId="77777777" w:rsidR="00662F78" w:rsidRDefault="00662F78" w:rsidP="00662F78"/>
    <w:p w14:paraId="7001FF79" w14:textId="77777777" w:rsidR="00662F78" w:rsidRDefault="00662F78" w:rsidP="00662F78">
      <w:r>
        <w:t>Organisation:</w:t>
      </w:r>
      <w:r>
        <w:tab/>
      </w:r>
      <w:r>
        <w:tab/>
      </w:r>
      <w:r>
        <w:tab/>
      </w:r>
      <w:r>
        <w:tab/>
      </w:r>
      <w:r>
        <w:tab/>
      </w:r>
      <w:r>
        <w:tab/>
        <w:t>Organisation:</w:t>
      </w:r>
    </w:p>
    <w:p w14:paraId="17B2AE3C" w14:textId="77777777" w:rsidR="00662F78" w:rsidRDefault="00662F78" w:rsidP="00662F78"/>
    <w:p w14:paraId="3CD2EF37" w14:textId="77777777" w:rsidR="00662F78" w:rsidRDefault="00662F78" w:rsidP="00662F78">
      <w:r>
        <w:t>Position:</w:t>
      </w:r>
      <w:r>
        <w:tab/>
      </w:r>
      <w:r>
        <w:tab/>
      </w:r>
      <w:r>
        <w:tab/>
      </w:r>
      <w:r>
        <w:tab/>
      </w:r>
      <w:r>
        <w:tab/>
      </w:r>
      <w:r>
        <w:tab/>
        <w:t>Position:</w:t>
      </w:r>
    </w:p>
    <w:p w14:paraId="032FEC66" w14:textId="77777777" w:rsidR="00662F78" w:rsidRDefault="00662F78" w:rsidP="00662F78"/>
    <w:p w14:paraId="608CA93E" w14:textId="77777777" w:rsidR="00662F78" w:rsidRDefault="00662F78" w:rsidP="00662F78">
      <w:r>
        <w:t>Address:</w:t>
      </w:r>
      <w:r>
        <w:tab/>
      </w:r>
      <w:r>
        <w:tab/>
      </w:r>
      <w:r>
        <w:tab/>
      </w:r>
      <w:r>
        <w:tab/>
      </w:r>
      <w:r>
        <w:tab/>
      </w:r>
      <w:r>
        <w:tab/>
        <w:t>Address:</w:t>
      </w:r>
    </w:p>
    <w:p w14:paraId="0F45A577" w14:textId="77777777" w:rsidR="00662F78" w:rsidRDefault="00662F78" w:rsidP="00662F78"/>
    <w:p w14:paraId="7DE98CF6" w14:textId="77777777" w:rsidR="00662F78" w:rsidRDefault="00662F78" w:rsidP="00662F78">
      <w:r>
        <w:t>Phone Number:</w:t>
      </w:r>
      <w:r>
        <w:tab/>
      </w:r>
      <w:r>
        <w:tab/>
      </w:r>
      <w:r>
        <w:tab/>
      </w:r>
      <w:r>
        <w:tab/>
      </w:r>
      <w:r>
        <w:tab/>
      </w:r>
      <w:r>
        <w:tab/>
        <w:t>Phone Number:</w:t>
      </w:r>
    </w:p>
    <w:p w14:paraId="03D1A531" w14:textId="77777777" w:rsidR="00662F78" w:rsidRDefault="00662F78" w:rsidP="00662F78"/>
    <w:p w14:paraId="1CBB0AF7" w14:textId="77777777" w:rsidR="00662F78" w:rsidRDefault="00662F78" w:rsidP="00662F78">
      <w:r>
        <w:t>Email:</w:t>
      </w:r>
      <w:r>
        <w:tab/>
      </w:r>
      <w:r>
        <w:tab/>
      </w:r>
      <w:r>
        <w:tab/>
      </w:r>
      <w:r>
        <w:tab/>
      </w:r>
      <w:r>
        <w:tab/>
      </w:r>
      <w:r>
        <w:tab/>
      </w:r>
      <w:r>
        <w:tab/>
        <w:t>Email:</w:t>
      </w:r>
    </w:p>
    <w:p w14:paraId="4EA0681E" w14:textId="77777777" w:rsidR="00662F78" w:rsidRDefault="00662F78" w:rsidP="00662F78"/>
    <w:p w14:paraId="7AC71E30" w14:textId="77777777" w:rsidR="00662F78" w:rsidRDefault="00662F78" w:rsidP="00662F78">
      <w:r>
        <w:t>Signed:</w:t>
      </w:r>
      <w:r>
        <w:tab/>
      </w:r>
      <w:r>
        <w:tab/>
      </w:r>
      <w:r>
        <w:tab/>
      </w:r>
      <w:r>
        <w:tab/>
      </w:r>
      <w:r>
        <w:tab/>
      </w:r>
      <w:r>
        <w:tab/>
      </w:r>
      <w:r>
        <w:tab/>
        <w:t>Signed:</w:t>
      </w:r>
    </w:p>
    <w:p w14:paraId="43DE08BB" w14:textId="77777777" w:rsidR="00662F78" w:rsidRDefault="00662F78" w:rsidP="00662F78">
      <w:pPr>
        <w:rPr>
          <w:b/>
          <w:u w:val="single"/>
        </w:rPr>
      </w:pPr>
    </w:p>
    <w:p w14:paraId="3801B9FD" w14:textId="77777777" w:rsidR="00662F78" w:rsidRDefault="00662F78" w:rsidP="00662F78">
      <w:pPr>
        <w:rPr>
          <w:b/>
          <w:u w:val="single"/>
        </w:rPr>
      </w:pPr>
    </w:p>
    <w:p w14:paraId="3548E066" w14:textId="77777777" w:rsidR="00662F78" w:rsidRPr="00DA6E7B" w:rsidRDefault="00662F78" w:rsidP="00662F78">
      <w:pPr>
        <w:rPr>
          <w:b/>
          <w:u w:val="single"/>
        </w:rPr>
      </w:pPr>
    </w:p>
    <w:p w14:paraId="5F1CDE3B" w14:textId="41F53656" w:rsidR="007B120C" w:rsidRPr="0096779D" w:rsidRDefault="007B120C" w:rsidP="007B120C">
      <w:pPr>
        <w:spacing w:after="160" w:line="259" w:lineRule="auto"/>
        <w:rPr>
          <w:szCs w:val="22"/>
          <w:highlight w:val="magenta"/>
        </w:rPr>
      </w:pPr>
    </w:p>
    <w:p w14:paraId="128A37C2"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5B89C8D2" w14:textId="0ABA8EAC"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EndPr/>
        <w:sdtContent>
          <w:r w:rsidR="00B60E78">
            <w:rPr>
              <w:szCs w:val="22"/>
              <w:highlight w:val="lightGray"/>
            </w:rPr>
            <w:t xml:space="preserve">Single Academic Partner for Officer Education Pathways Courses </w:t>
          </w:r>
        </w:sdtContent>
      </w:sdt>
      <w:r w:rsidRPr="00527368">
        <w:t xml:space="preserve"> </w:t>
      </w:r>
    </w:p>
    <w:p w14:paraId="7395CBA3" w14:textId="77777777" w:rsidR="00206CC8" w:rsidRPr="006A0C51" w:rsidRDefault="00206CC8" w:rsidP="00206CC8">
      <w:pPr>
        <w:tabs>
          <w:tab w:val="left" w:pos="1701"/>
        </w:tabs>
        <w:spacing w:after="200"/>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54B21FD4" w14:textId="77777777" w:rsidR="00206CC8" w:rsidRPr="00675A93" w:rsidRDefault="00206CC8" w:rsidP="00206CC8">
      <w:pPr>
        <w:tabs>
          <w:tab w:val="left" w:pos="1701"/>
        </w:tabs>
        <w:spacing w:after="200"/>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507BEC58" w14:textId="77777777" w:rsidR="00206CC8" w:rsidRDefault="00206CC8" w:rsidP="00206CC8">
      <w:pPr>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3D26CE20" w14:textId="77777777" w:rsidR="00206CC8" w:rsidRDefault="00206CC8" w:rsidP="0003041E">
      <w:pPr>
        <w:pStyle w:val="ListParagraph"/>
        <w:numPr>
          <w:ilvl w:val="0"/>
          <w:numId w:val="20"/>
        </w:numPr>
        <w:spacing w:after="160" w:line="259" w:lineRule="auto"/>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RFT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14BE7985" w14:textId="77777777" w:rsidR="00206CC8" w:rsidRPr="00675A93" w:rsidRDefault="00206CC8" w:rsidP="00206CC8">
      <w:pPr>
        <w:pStyle w:val="ListParagraph"/>
        <w:rPr>
          <w:lang w:val="en-US"/>
        </w:rPr>
      </w:pPr>
    </w:p>
    <w:p w14:paraId="6A489943" w14:textId="718B5880" w:rsidR="00206CC8" w:rsidRDefault="00206CC8" w:rsidP="0003041E">
      <w:pPr>
        <w:pStyle w:val="ListParagraph"/>
        <w:numPr>
          <w:ilvl w:val="0"/>
          <w:numId w:val="20"/>
        </w:numPr>
        <w:spacing w:after="160" w:line="259" w:lineRule="auto"/>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79EF3B51" w14:textId="77777777" w:rsidR="00206CC8" w:rsidRPr="00206CC8" w:rsidRDefault="00206CC8" w:rsidP="00206CC8">
      <w:pPr>
        <w:pStyle w:val="ListParagraph"/>
        <w:spacing w:after="160" w:line="259" w:lineRule="auto"/>
        <w:ind w:left="1080"/>
        <w:rPr>
          <w:lang w:val="en-US"/>
        </w:rPr>
      </w:pPr>
    </w:p>
    <w:p w14:paraId="05B8D592" w14:textId="77777777" w:rsidR="00147DAB" w:rsidRDefault="00147DAB" w:rsidP="00147DAB">
      <w:pPr>
        <w:pStyle w:val="ListParagraph"/>
        <w:numPr>
          <w:ilvl w:val="0"/>
          <w:numId w:val="21"/>
        </w:numPr>
        <w:spacing w:after="160" w:line="259" w:lineRule="auto"/>
        <w:rPr>
          <w:lang w:val="en-US"/>
        </w:rPr>
      </w:pPr>
      <w:r w:rsidRPr="000F5FE8">
        <w:rPr>
          <w:lang w:val="en-US"/>
        </w:rPr>
        <w:t xml:space="preserve">ever been the subject of a conviction for participation in a criminal </w:t>
      </w:r>
      <w:proofErr w:type="spellStart"/>
      <w:r w:rsidRPr="000F5FE8">
        <w:rPr>
          <w:lang w:val="en-US"/>
        </w:rPr>
        <w:t>organisation</w:t>
      </w:r>
      <w:proofErr w:type="spellEnd"/>
      <w:r w:rsidRPr="000F5FE8">
        <w:rPr>
          <w:lang w:val="en-US"/>
        </w:rPr>
        <w:t>, as defined in Article 2 of Council Framework Decision 2008/841/JHA.</w:t>
      </w:r>
    </w:p>
    <w:p w14:paraId="1EE5FBA9" w14:textId="77777777" w:rsidR="00147DAB" w:rsidRDefault="00147DAB" w:rsidP="00147DAB">
      <w:pPr>
        <w:pStyle w:val="ListParagraph"/>
        <w:numPr>
          <w:ilvl w:val="0"/>
          <w:numId w:val="21"/>
        </w:numPr>
        <w:spacing w:after="160" w:line="259" w:lineRule="auto"/>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2BC36748" w14:textId="77F45004" w:rsidR="00206CC8" w:rsidRDefault="00147DAB" w:rsidP="00147DAB">
      <w:pPr>
        <w:pStyle w:val="ListParagraph"/>
        <w:numPr>
          <w:ilvl w:val="0"/>
          <w:numId w:val="21"/>
        </w:numPr>
        <w:spacing w:after="160" w:line="259" w:lineRule="auto"/>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025E0F73" w14:textId="77777777" w:rsidR="00206CC8" w:rsidRPr="000F5FE8" w:rsidRDefault="00206CC8" w:rsidP="0003041E">
      <w:pPr>
        <w:pStyle w:val="ListParagraph"/>
        <w:numPr>
          <w:ilvl w:val="0"/>
          <w:numId w:val="21"/>
        </w:numPr>
        <w:spacing w:after="160" w:line="259" w:lineRule="auto"/>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D835D88" w14:textId="77777777" w:rsidR="00206CC8" w:rsidRDefault="00206CC8" w:rsidP="0003041E">
      <w:pPr>
        <w:pStyle w:val="ListParagraph"/>
        <w:numPr>
          <w:ilvl w:val="0"/>
          <w:numId w:val="21"/>
        </w:numPr>
        <w:spacing w:after="160" w:line="259" w:lineRule="auto"/>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63A8116F" w14:textId="77777777" w:rsidR="00206CC8" w:rsidRDefault="00206CC8" w:rsidP="0003041E">
      <w:pPr>
        <w:pStyle w:val="ListParagraph"/>
        <w:numPr>
          <w:ilvl w:val="0"/>
          <w:numId w:val="21"/>
        </w:numPr>
        <w:spacing w:after="160" w:line="259" w:lineRule="auto"/>
        <w:rPr>
          <w:lang w:val="en-US"/>
        </w:rPr>
      </w:pPr>
      <w:r w:rsidRPr="000F5FE8">
        <w:rPr>
          <w:lang w:val="en-US"/>
        </w:rPr>
        <w:t xml:space="preserve">ever been the subject of a conviction for child </w:t>
      </w:r>
      <w:proofErr w:type="spellStart"/>
      <w:r w:rsidRPr="000F5FE8">
        <w:rPr>
          <w:lang w:val="en-US"/>
        </w:rPr>
        <w:t>labour</w:t>
      </w:r>
      <w:proofErr w:type="spellEnd"/>
      <w:r w:rsidRPr="000F5FE8">
        <w:rPr>
          <w:lang w:val="en-US"/>
        </w:rPr>
        <w:t xml:space="preserve"> and other forms of trafficking in human beings as defined in Article 2 of Directive 2011/36/EU of the European Parliament and of the Council.</w:t>
      </w:r>
    </w:p>
    <w:p w14:paraId="03639A16" w14:textId="77777777" w:rsidR="00206CC8" w:rsidRDefault="00206CC8" w:rsidP="00206CC8">
      <w:pPr>
        <w:pStyle w:val="ListParagraph"/>
        <w:ind w:left="1080"/>
        <w:rPr>
          <w:lang w:val="en-US"/>
        </w:rPr>
      </w:pPr>
    </w:p>
    <w:p w14:paraId="1F1AE21C"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656114C7" w14:textId="77777777" w:rsidR="00206CC8" w:rsidRDefault="00206CC8" w:rsidP="00206CC8">
      <w:pPr>
        <w:pStyle w:val="ListParagraph"/>
        <w:rPr>
          <w:lang w:val="en-US"/>
        </w:rPr>
      </w:pPr>
    </w:p>
    <w:p w14:paraId="5866F081" w14:textId="77777777" w:rsidR="00206CC8" w:rsidRPr="006A0C51" w:rsidRDefault="00206CC8" w:rsidP="0003041E">
      <w:pPr>
        <w:numPr>
          <w:ilvl w:val="0"/>
          <w:numId w:val="22"/>
        </w:numPr>
        <w:ind w:left="1134" w:right="47" w:hanging="283"/>
        <w:jc w:val="both"/>
      </w:pPr>
      <w:r>
        <w:t>i</w:t>
      </w:r>
      <w:r w:rsidRPr="006A0C51">
        <w:t>s not in breach and has not breached its obligations relating to the payment of taxes or social security contributions.</w:t>
      </w:r>
    </w:p>
    <w:p w14:paraId="00257962" w14:textId="77777777" w:rsidR="00206CC8" w:rsidRPr="00E93F64" w:rsidRDefault="00206CC8" w:rsidP="0003041E">
      <w:pPr>
        <w:numPr>
          <w:ilvl w:val="0"/>
          <w:numId w:val="22"/>
        </w:numPr>
        <w:ind w:left="1134" w:right="47" w:hanging="283"/>
        <w:jc w:val="both"/>
      </w:pPr>
      <w:r>
        <w:t>has carried out the preparation of the Tender independently.</w:t>
      </w:r>
    </w:p>
    <w:p w14:paraId="0971D3B1" w14:textId="77777777" w:rsidR="00206CC8" w:rsidRPr="00206CC8" w:rsidRDefault="00206CC8" w:rsidP="00206CC8">
      <w:pPr>
        <w:spacing w:after="160" w:line="259" w:lineRule="auto"/>
        <w:ind w:left="720"/>
        <w:rPr>
          <w:lang w:val="en-US"/>
        </w:rPr>
      </w:pPr>
    </w:p>
    <w:p w14:paraId="5223EA65" w14:textId="77777777" w:rsidR="00206CC8" w:rsidRPr="00E93F64" w:rsidRDefault="00206CC8" w:rsidP="00206CC8">
      <w:pPr>
        <w:pStyle w:val="ListParagraph"/>
        <w:rPr>
          <w:lang w:val="en-US"/>
        </w:rPr>
      </w:pPr>
    </w:p>
    <w:p w14:paraId="46E3F7A3"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32A004FA" w14:textId="77777777" w:rsidR="00206CC8" w:rsidRDefault="00206CC8" w:rsidP="00206CC8">
      <w:pPr>
        <w:pStyle w:val="ListParagraph"/>
        <w:rPr>
          <w:lang w:val="en-US"/>
        </w:rPr>
      </w:pPr>
    </w:p>
    <w:p w14:paraId="3FEBBFB7" w14:textId="77777777" w:rsidR="00206CC8" w:rsidRPr="00AE08B8" w:rsidRDefault="00206CC8" w:rsidP="0003041E">
      <w:pPr>
        <w:pStyle w:val="ListParagraph"/>
        <w:numPr>
          <w:ilvl w:val="0"/>
          <w:numId w:val="23"/>
        </w:numPr>
        <w:spacing w:after="160" w:line="259" w:lineRule="auto"/>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 xml:space="preserve">social and </w:t>
      </w:r>
      <w:proofErr w:type="spellStart"/>
      <w:r w:rsidRPr="00AE08B8">
        <w:rPr>
          <w:lang w:val="en-US"/>
        </w:rPr>
        <w:t>labour</w:t>
      </w:r>
      <w:proofErr w:type="spellEnd"/>
      <w:r w:rsidRPr="00AE08B8">
        <w:rPr>
          <w:lang w:val="en-US"/>
        </w:rPr>
        <w:t xml:space="preserve"> law that apply at the place where the works are carried out or the services provided, that have been established by EU law, national law, collective agreements or by international, environmental, social and </w:t>
      </w:r>
      <w:proofErr w:type="spellStart"/>
      <w:r w:rsidRPr="00AE08B8">
        <w:rPr>
          <w:lang w:val="en-US"/>
        </w:rPr>
        <w:t>labour</w:t>
      </w:r>
      <w:proofErr w:type="spellEnd"/>
      <w:r w:rsidRPr="00AE08B8">
        <w:rPr>
          <w:lang w:val="en-US"/>
        </w:rPr>
        <w:t xml:space="preserve"> law listed in Schedule 7 of the European Union (Award of Public Authority Contracts) Regulations 2016 (Statutory Instrument 284 of 2016).     </w:t>
      </w:r>
    </w:p>
    <w:p w14:paraId="5226A19A" w14:textId="77777777" w:rsidR="00206CC8" w:rsidRPr="005B41D5" w:rsidRDefault="00206CC8" w:rsidP="0003041E">
      <w:pPr>
        <w:pStyle w:val="ListParagraph"/>
        <w:numPr>
          <w:ilvl w:val="0"/>
          <w:numId w:val="23"/>
        </w:numPr>
        <w:spacing w:after="160" w:line="259" w:lineRule="auto"/>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2F126DC8"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guilty of grave professional misconduct.</w:t>
      </w:r>
    </w:p>
    <w:p w14:paraId="710A6D84"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entered into agreements with other economic operators aimed at distorting competition.</w:t>
      </w:r>
    </w:p>
    <w:p w14:paraId="38185551"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s not aware of any conflict of interest due to its participation in the Competition;</w:t>
      </w:r>
    </w:p>
    <w:p w14:paraId="188DE1B7" w14:textId="77777777" w:rsidR="00206CC8" w:rsidRPr="00C80436" w:rsidRDefault="00206CC8" w:rsidP="0003041E">
      <w:pPr>
        <w:pStyle w:val="ListParagraph"/>
        <w:numPr>
          <w:ilvl w:val="0"/>
          <w:numId w:val="23"/>
        </w:numPr>
        <w:spacing w:after="160" w:line="259" w:lineRule="auto"/>
        <w:rPr>
          <w:lang w:val="en-US"/>
        </w:rPr>
      </w:pPr>
      <w:r>
        <w:rPr>
          <w:lang w:val="en-US"/>
        </w:rPr>
        <w:t>h</w:t>
      </w:r>
      <w:r w:rsidRPr="00C80436">
        <w:rPr>
          <w:lang w:val="en-US"/>
        </w:rPr>
        <w:t>as not had any prior involvement in the preparation of the Competition;</w:t>
      </w:r>
    </w:p>
    <w:p w14:paraId="1618E26E" w14:textId="77777777" w:rsidR="00206CC8" w:rsidRPr="00C80436" w:rsidRDefault="00206CC8" w:rsidP="0003041E">
      <w:pPr>
        <w:pStyle w:val="ListParagraph"/>
        <w:numPr>
          <w:ilvl w:val="0"/>
          <w:numId w:val="23"/>
        </w:numPr>
        <w:spacing w:after="160" w:line="259" w:lineRule="auto"/>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53B34B3C" w14:textId="77777777" w:rsidR="00206CC8" w:rsidRPr="00C80436" w:rsidRDefault="00206CC8" w:rsidP="0003041E">
      <w:pPr>
        <w:pStyle w:val="ListParagraph"/>
        <w:numPr>
          <w:ilvl w:val="0"/>
          <w:numId w:val="23"/>
        </w:numPr>
        <w:spacing w:after="160" w:line="259" w:lineRule="auto"/>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205A1C42" w14:textId="77777777" w:rsidR="00206CC8" w:rsidRDefault="00206CC8" w:rsidP="0003041E">
      <w:pPr>
        <w:pStyle w:val="ListParagraph"/>
        <w:numPr>
          <w:ilvl w:val="0"/>
          <w:numId w:val="23"/>
        </w:numPr>
        <w:spacing w:after="160" w:line="259" w:lineRule="auto"/>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3BFAD330" w14:textId="77777777" w:rsidR="00206CC8" w:rsidRPr="00C80436" w:rsidRDefault="00206CC8" w:rsidP="00206CC8">
      <w:pPr>
        <w:pStyle w:val="ListParagraph"/>
        <w:ind w:left="1080"/>
        <w:rPr>
          <w:lang w:val="en-US"/>
        </w:rPr>
      </w:pPr>
    </w:p>
    <w:p w14:paraId="2084AFA8" w14:textId="77777777" w:rsidR="00206CC8" w:rsidRDefault="00206CC8" w:rsidP="0003041E">
      <w:pPr>
        <w:pStyle w:val="ListParagraph"/>
        <w:numPr>
          <w:ilvl w:val="0"/>
          <w:numId w:val="20"/>
        </w:numPr>
        <w:spacing w:after="160" w:line="259" w:lineRule="auto"/>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1D5383FE" w14:textId="77777777" w:rsidR="00206CC8" w:rsidRDefault="00206CC8" w:rsidP="00206CC8">
      <w:pPr>
        <w:pStyle w:val="ListParagraph"/>
        <w:rPr>
          <w:lang w:val="en-US"/>
        </w:rPr>
      </w:pPr>
    </w:p>
    <w:p w14:paraId="27FB7773" w14:textId="77777777" w:rsidR="00206CC8" w:rsidRPr="00337323" w:rsidRDefault="00206CC8" w:rsidP="0003041E">
      <w:pPr>
        <w:pStyle w:val="ListParagraph"/>
        <w:numPr>
          <w:ilvl w:val="0"/>
          <w:numId w:val="20"/>
        </w:numPr>
        <w:spacing w:after="160" w:line="259" w:lineRule="auto"/>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 xml:space="preserve">sequent amendments to same); </w:t>
      </w:r>
      <w:r w:rsidRPr="00C80436">
        <w:rPr>
          <w:lang w:val="en-US"/>
        </w:rPr>
        <w:t xml:space="preserve"> </w:t>
      </w:r>
    </w:p>
    <w:p w14:paraId="752237E3" w14:textId="77777777" w:rsidR="00206CC8" w:rsidRPr="00C80436" w:rsidRDefault="00206CC8" w:rsidP="00206CC8">
      <w:pPr>
        <w:pStyle w:val="ListParagraph"/>
        <w:rPr>
          <w:lang w:val="en-US"/>
        </w:rPr>
      </w:pPr>
    </w:p>
    <w:p w14:paraId="3CC6F9C0" w14:textId="77777777" w:rsidR="00206CC8" w:rsidRDefault="00206CC8" w:rsidP="0003041E">
      <w:pPr>
        <w:pStyle w:val="ListParagraph"/>
        <w:numPr>
          <w:ilvl w:val="0"/>
          <w:numId w:val="20"/>
        </w:numPr>
        <w:spacing w:after="160" w:line="259" w:lineRule="auto"/>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3867FF03" w14:textId="77777777" w:rsidR="00206CC8" w:rsidRDefault="00206CC8" w:rsidP="00206CC8">
      <w:pPr>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08AEDBC7" w14:textId="77777777" w:rsidR="00206CC8" w:rsidRDefault="00206CC8" w:rsidP="00206CC8">
      <w:pPr>
        <w:spacing w:after="0"/>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676CA3BE" w14:textId="77777777" w:rsidTr="00206CC8">
        <w:trPr>
          <w:gridAfter w:val="1"/>
          <w:wAfter w:w="4625" w:type="dxa"/>
          <w:trHeight w:val="707"/>
        </w:trPr>
        <w:tc>
          <w:tcPr>
            <w:tcW w:w="4371" w:type="dxa"/>
          </w:tcPr>
          <w:p w14:paraId="373211EC" w14:textId="77777777" w:rsidR="00206CC8" w:rsidRPr="00AE08B8" w:rsidRDefault="00206CC8" w:rsidP="00206CC8">
            <w:pPr>
              <w:spacing w:after="200"/>
              <w:jc w:val="both"/>
              <w:rPr>
                <w:b/>
                <w:color w:val="333399"/>
              </w:rPr>
            </w:pPr>
            <w:r w:rsidRPr="00AE08B8">
              <w:rPr>
                <w:b/>
                <w:color w:val="333399"/>
              </w:rPr>
              <w:br w:type="page"/>
            </w:r>
          </w:p>
          <w:p w14:paraId="16E66028" w14:textId="77777777" w:rsidR="00206CC8" w:rsidRPr="00AE08B8" w:rsidRDefault="00206CC8" w:rsidP="00206CC8">
            <w:pPr>
              <w:spacing w:after="200"/>
              <w:jc w:val="both"/>
              <w:rPr>
                <w:b/>
                <w:color w:val="333399"/>
              </w:rPr>
            </w:pPr>
            <w:r w:rsidRPr="00AE08B8">
              <w:rPr>
                <w:b/>
                <w:color w:val="333399"/>
              </w:rPr>
              <w:t>________________________</w:t>
            </w:r>
          </w:p>
          <w:p w14:paraId="1F0394B5" w14:textId="77777777" w:rsidR="00206CC8" w:rsidRPr="00AE08B8" w:rsidRDefault="00206CC8" w:rsidP="00206CC8">
            <w:pPr>
              <w:spacing w:after="200"/>
              <w:jc w:val="both"/>
              <w:rPr>
                <w:b/>
                <w:color w:val="333399"/>
              </w:rPr>
            </w:pPr>
            <w:r w:rsidRPr="00AE08B8">
              <w:rPr>
                <w:b/>
                <w:color w:val="333399"/>
              </w:rPr>
              <w:t>Signature of Declarant</w:t>
            </w:r>
          </w:p>
        </w:tc>
      </w:tr>
      <w:tr w:rsidR="00206CC8" w:rsidRPr="00AE08B8" w14:paraId="603D9867" w14:textId="77777777" w:rsidTr="00206CC8">
        <w:trPr>
          <w:trHeight w:val="158"/>
        </w:trPr>
        <w:tc>
          <w:tcPr>
            <w:tcW w:w="8996" w:type="dxa"/>
            <w:gridSpan w:val="2"/>
          </w:tcPr>
          <w:p w14:paraId="4DD28E82" w14:textId="77777777" w:rsidR="00206CC8" w:rsidRPr="00AE08B8" w:rsidRDefault="00206CC8" w:rsidP="00206CC8">
            <w:pPr>
              <w:spacing w:after="200" w:line="280" w:lineRule="exact"/>
              <w:jc w:val="both"/>
              <w:rPr>
                <w:b/>
                <w:color w:val="333399"/>
              </w:rPr>
            </w:pPr>
            <w:r w:rsidRPr="00AE08B8">
              <w:rPr>
                <w:b/>
                <w:color w:val="333399"/>
              </w:rPr>
              <w:t>Declared before me by ___________________________________ who is personally known to me</w:t>
            </w:r>
          </w:p>
          <w:p w14:paraId="21B1ECF1" w14:textId="77777777" w:rsidR="00206CC8" w:rsidRPr="00AE08B8" w:rsidRDefault="00206CC8" w:rsidP="00206CC8">
            <w:pPr>
              <w:spacing w:after="200"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41DB999D" w14:textId="77777777" w:rsidR="00206CC8" w:rsidRPr="00AE08B8" w:rsidRDefault="00206CC8" w:rsidP="00206CC8">
            <w:pPr>
              <w:spacing w:after="200" w:line="280" w:lineRule="exact"/>
              <w:jc w:val="both"/>
              <w:rPr>
                <w:b/>
                <w:color w:val="333399"/>
              </w:rPr>
            </w:pPr>
            <w:r w:rsidRPr="00AE08B8">
              <w:rPr>
                <w:b/>
                <w:color w:val="333399"/>
              </w:rPr>
              <w:t>at ____________________________  this ___________ day of _______________ 20__</w:t>
            </w:r>
          </w:p>
          <w:p w14:paraId="20A1017E" w14:textId="77777777" w:rsidR="00206CC8" w:rsidRPr="00AE08B8" w:rsidRDefault="00206CC8" w:rsidP="00206CC8">
            <w:pPr>
              <w:spacing w:after="200" w:line="280" w:lineRule="exact"/>
              <w:jc w:val="both"/>
              <w:rPr>
                <w:b/>
                <w:color w:val="333399"/>
              </w:rPr>
            </w:pPr>
          </w:p>
          <w:p w14:paraId="5BC2F000" w14:textId="77777777" w:rsidR="00206CC8" w:rsidRPr="00AE08B8" w:rsidRDefault="00206CC8" w:rsidP="00206CC8">
            <w:pPr>
              <w:spacing w:after="200" w:line="280" w:lineRule="exact"/>
              <w:jc w:val="both"/>
              <w:rPr>
                <w:b/>
                <w:color w:val="333399"/>
              </w:rPr>
            </w:pPr>
            <w:r w:rsidRPr="00AE08B8">
              <w:rPr>
                <w:b/>
                <w:color w:val="333399"/>
              </w:rPr>
              <w:t>________________________________</w:t>
            </w:r>
          </w:p>
          <w:p w14:paraId="607E16CD" w14:textId="77777777" w:rsidR="00206CC8" w:rsidRPr="00AE08B8" w:rsidRDefault="00206CC8" w:rsidP="00206CC8">
            <w:pPr>
              <w:spacing w:after="200" w:line="280" w:lineRule="exact"/>
              <w:jc w:val="both"/>
              <w:rPr>
                <w:b/>
                <w:color w:val="333399"/>
              </w:rPr>
            </w:pPr>
            <w:r w:rsidRPr="00AE08B8">
              <w:rPr>
                <w:b/>
                <w:color w:val="333399"/>
              </w:rPr>
              <w:t>(signed)</w:t>
            </w:r>
            <w:r w:rsidRPr="00AE08B8">
              <w:rPr>
                <w:b/>
                <w:color w:val="333399"/>
              </w:rPr>
              <w:br/>
              <w:t>Practising Solicitor/Commissioner for Oaths</w:t>
            </w:r>
          </w:p>
        </w:tc>
      </w:tr>
    </w:tbl>
    <w:p w14:paraId="360C90C5" w14:textId="77777777" w:rsidR="00206CC8" w:rsidRPr="00AE08B8" w:rsidRDefault="00206CC8" w:rsidP="00206CC8">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1B1A97E1" w14:textId="77777777" w:rsidR="00206CC8" w:rsidRPr="00AE08B8" w:rsidRDefault="00206CC8" w:rsidP="00206CC8">
      <w:pPr>
        <w:spacing w:after="0"/>
        <w:rPr>
          <w:b/>
          <w:i/>
          <w:lang w:val="en-US"/>
        </w:rPr>
      </w:pPr>
    </w:p>
    <w:p w14:paraId="053ABF53" w14:textId="77777777" w:rsidR="00206CC8" w:rsidRDefault="00206CC8" w:rsidP="00206CC8">
      <w:pPr>
        <w:pStyle w:val="ListParagraph"/>
        <w:ind w:left="1116" w:right="47"/>
        <w:jc w:val="both"/>
        <w:rPr>
          <w:szCs w:val="22"/>
        </w:rPr>
      </w:pPr>
    </w:p>
    <w:p w14:paraId="1B0E93BA"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1945F986" w14:textId="77777777" w:rsidR="003C0FB1" w:rsidRDefault="003C0FB1" w:rsidP="003C0FB1">
      <w:pPr>
        <w:jc w:val="both"/>
      </w:pPr>
    </w:p>
    <w:p w14:paraId="2C8250F0" w14:textId="77777777" w:rsidR="003C0FB1" w:rsidRDefault="003C0FB1" w:rsidP="003C0FB1">
      <w:pPr>
        <w:jc w:val="both"/>
      </w:pPr>
    </w:p>
    <w:p w14:paraId="1E67D710" w14:textId="77777777" w:rsidR="000E2CF8" w:rsidRDefault="000E2CF8" w:rsidP="003C0FB1">
      <w:pPr>
        <w:jc w:val="both"/>
      </w:pPr>
    </w:p>
    <w:p w14:paraId="10B24C6B" w14:textId="77777777" w:rsidR="003C0FB1" w:rsidRDefault="003C0FB1" w:rsidP="003C0FB1">
      <w:pPr>
        <w:jc w:val="both"/>
      </w:pPr>
    </w:p>
    <w:p w14:paraId="232A62EA" w14:textId="03EA2F2B" w:rsidR="003C0FB1" w:rsidRPr="00CB5B77" w:rsidRDefault="000E5DE0"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EndPr/>
        <w:sdtContent>
          <w:r w:rsidR="00B64E3D">
            <w:rPr>
              <w:highlight w:val="lightGray"/>
            </w:rPr>
            <w:t>The Irish Defence Forces</w:t>
          </w:r>
        </w:sdtContent>
      </w:sdt>
    </w:p>
    <w:p w14:paraId="2C216DC5" w14:textId="77777777" w:rsidR="003C0FB1" w:rsidRDefault="003C0FB1" w:rsidP="003C0FB1">
      <w:pPr>
        <w:jc w:val="center"/>
      </w:pPr>
    </w:p>
    <w:p w14:paraId="197CF257" w14:textId="77777777" w:rsidR="003C0FB1" w:rsidRDefault="003C0FB1" w:rsidP="003C0FB1">
      <w:pPr>
        <w:jc w:val="center"/>
      </w:pPr>
      <w:r w:rsidRPr="000E5DB7">
        <w:t>and</w:t>
      </w:r>
    </w:p>
    <w:p w14:paraId="6969A9ED" w14:textId="77777777" w:rsidR="003C0FB1" w:rsidRDefault="003C0FB1" w:rsidP="003C0FB1">
      <w:pPr>
        <w:jc w:val="center"/>
      </w:pPr>
    </w:p>
    <w:p w14:paraId="15A8DD64"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EndPr/>
        <w:sdtContent>
          <w:r w:rsidRPr="000E5DB7">
            <w:rPr>
              <w:highlight w:val="lightGray"/>
            </w:rPr>
            <w:t>Insert successful Tenderer’s full legal name]</w:t>
          </w:r>
        </w:sdtContent>
      </w:sdt>
    </w:p>
    <w:p w14:paraId="0A41F536" w14:textId="77777777" w:rsidR="003C0FB1" w:rsidRDefault="003C0FB1" w:rsidP="003C0FB1">
      <w:pPr>
        <w:jc w:val="center"/>
      </w:pPr>
    </w:p>
    <w:p w14:paraId="1F68CEB8" w14:textId="77777777" w:rsidR="003C0FB1" w:rsidRDefault="003C0FB1" w:rsidP="003C0FB1">
      <w:pPr>
        <w:jc w:val="center"/>
      </w:pPr>
    </w:p>
    <w:p w14:paraId="12CF21DE" w14:textId="77777777" w:rsidR="003C0FB1" w:rsidRDefault="003C0FB1" w:rsidP="003C0FB1">
      <w:pPr>
        <w:jc w:val="center"/>
        <w:rPr>
          <w:b/>
        </w:rPr>
      </w:pPr>
      <w:r w:rsidRPr="000E5DB7">
        <w:rPr>
          <w:b/>
        </w:rPr>
        <w:t>AGREEMENT</w:t>
      </w:r>
    </w:p>
    <w:p w14:paraId="2F52FDE4" w14:textId="77777777" w:rsidR="003C0FB1" w:rsidRDefault="003C0FB1" w:rsidP="003C0FB1">
      <w:pPr>
        <w:jc w:val="center"/>
      </w:pPr>
    </w:p>
    <w:p w14:paraId="1DE2EF2B" w14:textId="77777777" w:rsidR="003C0FB1" w:rsidRDefault="003C0FB1" w:rsidP="003C0FB1">
      <w:pPr>
        <w:jc w:val="center"/>
      </w:pPr>
      <w:r w:rsidRPr="000E5DB7">
        <w:t>Relating to the provision of Services pursuant to</w:t>
      </w:r>
    </w:p>
    <w:p w14:paraId="25FE0835" w14:textId="77777777" w:rsidR="003C0FB1" w:rsidRDefault="003C0FB1" w:rsidP="003C0FB1">
      <w:pPr>
        <w:jc w:val="center"/>
      </w:pPr>
    </w:p>
    <w:p w14:paraId="1D8DACF4" w14:textId="4A935599"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EndPr/>
        <w:sdtContent>
          <w:r w:rsidR="00B60E78">
            <w:rPr>
              <w:szCs w:val="22"/>
              <w:highlight w:val="lightGray"/>
            </w:rPr>
            <w:t xml:space="preserve">Single Academic Partner for Officer Education Pathways Courses </w:t>
          </w:r>
        </w:sdtContent>
      </w:sdt>
    </w:p>
    <w:p w14:paraId="5F30BBFE" w14:textId="77777777" w:rsidR="00C43DF2" w:rsidRDefault="00C43DF2">
      <w:pPr>
        <w:spacing w:after="160" w:line="259" w:lineRule="auto"/>
      </w:pPr>
      <w:r>
        <w:br w:type="page"/>
      </w:r>
    </w:p>
    <w:p w14:paraId="6BA8F7AE" w14:textId="77777777" w:rsidR="00C43DF2" w:rsidRDefault="00C43DF2" w:rsidP="003C0FB1">
      <w:pPr>
        <w:jc w:val="center"/>
      </w:pPr>
    </w:p>
    <w:p w14:paraId="4C32CA71" w14:textId="77777777"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EndPr/>
        <w:sdtContent>
          <w:r w:rsidRPr="00830A49">
            <w:rPr>
              <w:highlight w:val="lightGray"/>
            </w:rPr>
            <w:t>[date e.g. 2nd]</w:t>
          </w:r>
        </w:sdtContent>
      </w:sdt>
      <w:r w:rsidRPr="00830A49">
        <w:t xml:space="preserve"> day of </w:t>
      </w:r>
      <w:sdt>
        <w:sdtPr>
          <w:id w:val="1406406"/>
          <w:placeholder>
            <w:docPart w:val="8901D191F8114F88B2426FBE50455036"/>
          </w:placeholder>
        </w:sdtPr>
        <w:sdtEndPr/>
        <w:sdtContent>
          <w:r w:rsidRPr="00830A49">
            <w:rPr>
              <w:highlight w:val="lightGray"/>
            </w:rPr>
            <w:t>[</w:t>
          </w:r>
          <w:sdt>
            <w:sdtPr>
              <w:rPr>
                <w:highlight w:val="lightGray"/>
              </w:rPr>
              <w:id w:val="1406403"/>
              <w:placeholder>
                <w:docPart w:val="8901D191F8114F88B2426FBE50455036"/>
              </w:placeholder>
            </w:sdtPr>
            <w:sdtEndPr/>
            <w:sdtContent>
              <w:r w:rsidRPr="00830A49">
                <w:rPr>
                  <w:highlight w:val="lightGray"/>
                </w:rPr>
                <w:t>month]</w:t>
              </w:r>
            </w:sdtContent>
          </w:sdt>
        </w:sdtContent>
      </w:sdt>
      <w:r w:rsidRPr="00830A49">
        <w:t xml:space="preserve"> 20</w:t>
      </w:r>
      <w:sdt>
        <w:sdtPr>
          <w:id w:val="1406404"/>
          <w:placeholder>
            <w:docPart w:val="8901D191F8114F88B2426FBE50455036"/>
          </w:placeholder>
        </w:sdtPr>
        <w:sdtEndPr/>
        <w:sdtContent>
          <w:r w:rsidRPr="00830A49">
            <w:rPr>
              <w:highlight w:val="lightGray"/>
            </w:rPr>
            <w:t>[year]</w:t>
          </w:r>
        </w:sdtContent>
      </w:sdt>
      <w:r w:rsidRPr="00830A49">
        <w:t xml:space="preserve"> BETWEEN:</w:t>
      </w:r>
    </w:p>
    <w:p w14:paraId="538D312F" w14:textId="1FB23921" w:rsidR="003C0FB1" w:rsidRDefault="000E5DE0"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EndPr/>
        <w:sdtContent>
          <w:r w:rsidR="00B64E3D">
            <w:rPr>
              <w:highlight w:val="lightGray"/>
            </w:rPr>
            <w:t>The Irish Defence Forces</w:t>
          </w:r>
        </w:sdtContent>
      </w:sdt>
      <w:r w:rsidR="003C0FB1" w:rsidRPr="000E5DB7">
        <w:t xml:space="preserve">, of </w:t>
      </w:r>
      <w:bookmarkStart w:id="12" w:name="Text34"/>
      <w:r w:rsidR="003C0FB1" w:rsidRPr="000E5DB7">
        <w:fldChar w:fldCharType="begin">
          <w:ffData>
            <w:name w:val="Text34"/>
            <w:enabled/>
            <w:calcOnExit w:val="0"/>
            <w:textInput>
              <w:default w:val="[Address]"/>
            </w:textInput>
          </w:ffData>
        </w:fldChar>
      </w:r>
      <w:r w:rsidR="003C0FB1" w:rsidRPr="000E5DB7">
        <w:instrText xml:space="preserve"> FORMTEXT </w:instrText>
      </w:r>
      <w:r w:rsidR="003C0FB1" w:rsidRPr="000E5DB7">
        <w:fldChar w:fldCharType="separate"/>
      </w:r>
      <w:r w:rsidR="003C0FB1" w:rsidRPr="000E5DB7">
        <w:rPr>
          <w:noProof/>
        </w:rPr>
        <w:t>[address]</w:t>
      </w:r>
      <w:r w:rsidR="003C0FB1" w:rsidRPr="000E5DB7">
        <w:fldChar w:fldCharType="end"/>
      </w:r>
      <w:bookmarkEnd w:id="12"/>
      <w:r w:rsidR="003C0FB1" w:rsidRPr="000E5DB7">
        <w:t xml:space="preserve"> (“the Client”); </w:t>
      </w:r>
    </w:p>
    <w:p w14:paraId="6AA4B3A2" w14:textId="77777777" w:rsidR="003C0FB1" w:rsidRDefault="003C0FB1" w:rsidP="003C0FB1">
      <w:pPr>
        <w:spacing w:after="200"/>
        <w:jc w:val="both"/>
      </w:pPr>
      <w:r w:rsidRPr="000E5DB7">
        <w:t>and</w:t>
      </w:r>
    </w:p>
    <w:p w14:paraId="4B8C4CB4" w14:textId="77777777" w:rsidR="003C0FB1" w:rsidRDefault="000E5DE0" w:rsidP="003C0FB1">
      <w:pPr>
        <w:spacing w:after="200"/>
        <w:jc w:val="both"/>
      </w:pPr>
      <w:sdt>
        <w:sdtPr>
          <w:rPr>
            <w:highlight w:val="lightGray"/>
          </w:rPr>
          <w:id w:val="2082614"/>
          <w:placeholder>
            <w:docPart w:val="E5B87B3FD9CB4E93885F5503286AB1BB"/>
          </w:placeholder>
        </w:sdtPr>
        <w:sdtEnd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60678316" w14:textId="77777777" w:rsidR="003C0FB1" w:rsidRDefault="003C0FB1" w:rsidP="003C0FB1">
      <w:pPr>
        <w:spacing w:after="200"/>
        <w:jc w:val="both"/>
      </w:pPr>
      <w:r w:rsidRPr="000E5DB7">
        <w:t>(each a “Party” and together “the Parties”).</w:t>
      </w:r>
    </w:p>
    <w:p w14:paraId="7E1CB9D5"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5BEB8B64" w14:textId="77777777" w:rsidTr="00503F93">
        <w:tc>
          <w:tcPr>
            <w:tcW w:w="828" w:type="dxa"/>
          </w:tcPr>
          <w:p w14:paraId="2F120E3A" w14:textId="77777777" w:rsidR="003C0FB1" w:rsidRDefault="003C0FB1" w:rsidP="00C43DF2">
            <w:pPr>
              <w:spacing w:after="200"/>
              <w:jc w:val="both"/>
              <w:rPr>
                <w:color w:val="0000FF"/>
              </w:rPr>
            </w:pPr>
            <w:r w:rsidRPr="000E5DB7">
              <w:rPr>
                <w:color w:val="0000FF"/>
              </w:rPr>
              <w:t>A.</w:t>
            </w:r>
          </w:p>
        </w:tc>
        <w:tc>
          <w:tcPr>
            <w:tcW w:w="9540" w:type="dxa"/>
          </w:tcPr>
          <w:p w14:paraId="62B885A2" w14:textId="77777777"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End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End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End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27"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End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7EBB319A" w14:textId="77777777" w:rsidTr="00503F93">
        <w:tc>
          <w:tcPr>
            <w:tcW w:w="828" w:type="dxa"/>
          </w:tcPr>
          <w:p w14:paraId="764F589C" w14:textId="77777777" w:rsidR="003C0FB1" w:rsidRDefault="003C0FB1" w:rsidP="00C43DF2">
            <w:pPr>
              <w:spacing w:after="200"/>
              <w:jc w:val="both"/>
              <w:rPr>
                <w:color w:val="0000FF"/>
              </w:rPr>
            </w:pPr>
            <w:r w:rsidRPr="000E5DB7">
              <w:rPr>
                <w:color w:val="0000FF"/>
              </w:rPr>
              <w:t>B.</w:t>
            </w:r>
          </w:p>
        </w:tc>
        <w:tc>
          <w:tcPr>
            <w:tcW w:w="9540" w:type="dxa"/>
          </w:tcPr>
          <w:p w14:paraId="5D075E58"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End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End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End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6E6AE6C4"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2C668434" w14:textId="77777777" w:rsidTr="000E2CF8">
        <w:tc>
          <w:tcPr>
            <w:tcW w:w="394" w:type="pct"/>
          </w:tcPr>
          <w:p w14:paraId="1623D6EE" w14:textId="77777777" w:rsidR="003C0FB1" w:rsidRDefault="003C0FB1" w:rsidP="00C43DF2">
            <w:pPr>
              <w:spacing w:after="200"/>
              <w:jc w:val="both"/>
              <w:rPr>
                <w:color w:val="0000FF"/>
              </w:rPr>
            </w:pPr>
            <w:r>
              <w:rPr>
                <w:color w:val="0000FF"/>
              </w:rPr>
              <w:t>1.</w:t>
            </w:r>
          </w:p>
        </w:tc>
        <w:tc>
          <w:tcPr>
            <w:tcW w:w="4606" w:type="pct"/>
            <w:gridSpan w:val="2"/>
          </w:tcPr>
          <w:p w14:paraId="77F92753"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4FF52C1E" w14:textId="77777777" w:rsidTr="009340FB">
        <w:tc>
          <w:tcPr>
            <w:tcW w:w="394" w:type="pct"/>
          </w:tcPr>
          <w:p w14:paraId="73EA8BD7" w14:textId="77777777" w:rsidR="003C0FB1" w:rsidRDefault="003C0FB1" w:rsidP="00C43DF2">
            <w:pPr>
              <w:spacing w:after="200"/>
              <w:jc w:val="both"/>
              <w:rPr>
                <w:color w:val="0000FF"/>
              </w:rPr>
            </w:pPr>
          </w:p>
        </w:tc>
        <w:tc>
          <w:tcPr>
            <w:tcW w:w="265" w:type="pct"/>
          </w:tcPr>
          <w:p w14:paraId="0803A5DA" w14:textId="77777777" w:rsidR="003C0FB1" w:rsidRDefault="003C0FB1" w:rsidP="00C93669">
            <w:pPr>
              <w:jc w:val="both"/>
            </w:pPr>
            <w:proofErr w:type="spellStart"/>
            <w:r w:rsidRPr="000E5DB7">
              <w:t>i</w:t>
            </w:r>
            <w:proofErr w:type="spellEnd"/>
            <w:r w:rsidRPr="000E5DB7">
              <w:t>.</w:t>
            </w:r>
          </w:p>
        </w:tc>
        <w:tc>
          <w:tcPr>
            <w:tcW w:w="4341" w:type="pct"/>
          </w:tcPr>
          <w:p w14:paraId="0EFE61A8" w14:textId="77777777" w:rsidR="003C0FB1" w:rsidRDefault="003C0FB1" w:rsidP="00EC7568">
            <w:pPr>
              <w:jc w:val="both"/>
            </w:pPr>
            <w:r w:rsidRPr="000E5DB7">
              <w:t xml:space="preserve">This Agreement and Schedules A to </w:t>
            </w:r>
            <w:proofErr w:type="spellStart"/>
            <w:r w:rsidR="00EC7568">
              <w:t>E</w:t>
            </w:r>
            <w:proofErr w:type="spellEnd"/>
            <w:r w:rsidRPr="000E5DB7">
              <w:t xml:space="preserve"> attached hereto;</w:t>
            </w:r>
          </w:p>
        </w:tc>
      </w:tr>
      <w:tr w:rsidR="003C0FB1" w:rsidRPr="00CB5B77" w14:paraId="3414C0C9" w14:textId="77777777" w:rsidTr="009340FB">
        <w:tc>
          <w:tcPr>
            <w:tcW w:w="394" w:type="pct"/>
          </w:tcPr>
          <w:p w14:paraId="0BAA5CAF" w14:textId="77777777" w:rsidR="003C0FB1" w:rsidRDefault="003C0FB1" w:rsidP="00C43DF2">
            <w:pPr>
              <w:spacing w:after="200"/>
              <w:jc w:val="both"/>
              <w:rPr>
                <w:color w:val="0000FF"/>
              </w:rPr>
            </w:pPr>
          </w:p>
        </w:tc>
        <w:tc>
          <w:tcPr>
            <w:tcW w:w="265" w:type="pct"/>
          </w:tcPr>
          <w:p w14:paraId="21B25AA0" w14:textId="77777777" w:rsidR="003C0FB1" w:rsidRDefault="003C0FB1" w:rsidP="00C93669">
            <w:pPr>
              <w:jc w:val="both"/>
            </w:pPr>
            <w:r w:rsidRPr="000E5DB7">
              <w:t>ii.</w:t>
            </w:r>
          </w:p>
        </w:tc>
        <w:tc>
          <w:tcPr>
            <w:tcW w:w="4341" w:type="pct"/>
          </w:tcPr>
          <w:p w14:paraId="524B76AE" w14:textId="77777777" w:rsidR="003C0FB1" w:rsidRDefault="003C0FB1" w:rsidP="00C93669">
            <w:pPr>
              <w:jc w:val="both"/>
            </w:pPr>
            <w:r w:rsidRPr="000E5DB7">
              <w:t xml:space="preserve">The RFT; </w:t>
            </w:r>
          </w:p>
        </w:tc>
      </w:tr>
      <w:tr w:rsidR="003C0FB1" w:rsidRPr="00CB5B77" w14:paraId="170D0DC3" w14:textId="77777777" w:rsidTr="009340FB">
        <w:tc>
          <w:tcPr>
            <w:tcW w:w="394" w:type="pct"/>
          </w:tcPr>
          <w:p w14:paraId="1B34B51D" w14:textId="77777777" w:rsidR="003C0FB1" w:rsidRDefault="003C0FB1" w:rsidP="00C43DF2">
            <w:pPr>
              <w:spacing w:after="200"/>
              <w:jc w:val="both"/>
              <w:rPr>
                <w:color w:val="0000FF"/>
              </w:rPr>
            </w:pPr>
          </w:p>
        </w:tc>
        <w:tc>
          <w:tcPr>
            <w:tcW w:w="265" w:type="pct"/>
          </w:tcPr>
          <w:p w14:paraId="5014E80F" w14:textId="77777777" w:rsidR="003C0FB1" w:rsidRDefault="003C0FB1" w:rsidP="00C93669">
            <w:pPr>
              <w:jc w:val="both"/>
            </w:pPr>
            <w:r w:rsidRPr="000E5DB7">
              <w:t>iii.</w:t>
            </w:r>
          </w:p>
        </w:tc>
        <w:tc>
          <w:tcPr>
            <w:tcW w:w="4341" w:type="pct"/>
          </w:tcPr>
          <w:p w14:paraId="4D176F13" w14:textId="77777777" w:rsidR="003C0FB1" w:rsidRDefault="003C0FB1" w:rsidP="00C93669">
            <w:pPr>
              <w:jc w:val="both"/>
            </w:pPr>
            <w:r w:rsidRPr="000E5DB7">
              <w:t>The Submission.</w:t>
            </w:r>
          </w:p>
        </w:tc>
      </w:tr>
      <w:tr w:rsidR="003C0FB1" w:rsidRPr="00CB5B77" w14:paraId="7A6A4E01" w14:textId="77777777" w:rsidTr="000E2CF8">
        <w:tc>
          <w:tcPr>
            <w:tcW w:w="394" w:type="pct"/>
          </w:tcPr>
          <w:p w14:paraId="6AD5ADDB" w14:textId="77777777" w:rsidR="003C0FB1" w:rsidRPr="000E5DB7" w:rsidRDefault="003C0FB1" w:rsidP="00C43DF2">
            <w:pPr>
              <w:spacing w:after="200"/>
              <w:jc w:val="both"/>
              <w:rPr>
                <w:color w:val="0000FF"/>
              </w:rPr>
            </w:pPr>
            <w:r>
              <w:rPr>
                <w:color w:val="0000FF"/>
              </w:rPr>
              <w:t>2.</w:t>
            </w:r>
          </w:p>
        </w:tc>
        <w:tc>
          <w:tcPr>
            <w:tcW w:w="4606" w:type="pct"/>
            <w:gridSpan w:val="2"/>
          </w:tcPr>
          <w:p w14:paraId="227B975B"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562B0811" w14:textId="77777777" w:rsidTr="000E2CF8">
        <w:tc>
          <w:tcPr>
            <w:tcW w:w="394" w:type="pct"/>
          </w:tcPr>
          <w:p w14:paraId="5B3F754C" w14:textId="77777777" w:rsidR="003C0FB1" w:rsidRPr="000E5DB7" w:rsidRDefault="003C0FB1" w:rsidP="00C43DF2">
            <w:pPr>
              <w:spacing w:after="200"/>
              <w:jc w:val="both"/>
              <w:rPr>
                <w:color w:val="0000FF"/>
              </w:rPr>
            </w:pPr>
            <w:r>
              <w:rPr>
                <w:color w:val="0000FF"/>
              </w:rPr>
              <w:t>3.</w:t>
            </w:r>
          </w:p>
        </w:tc>
        <w:tc>
          <w:tcPr>
            <w:tcW w:w="4606" w:type="pct"/>
            <w:gridSpan w:val="2"/>
          </w:tcPr>
          <w:p w14:paraId="2C83C50B"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10AD180F" w14:textId="77777777" w:rsidTr="000E2CF8">
        <w:tc>
          <w:tcPr>
            <w:tcW w:w="394" w:type="pct"/>
          </w:tcPr>
          <w:p w14:paraId="4BE1628B" w14:textId="77777777" w:rsidR="003C0FB1" w:rsidRPr="000E5DB7" w:rsidRDefault="003C0FB1" w:rsidP="00C43DF2">
            <w:pPr>
              <w:spacing w:after="200"/>
              <w:jc w:val="both"/>
              <w:rPr>
                <w:color w:val="0000FF"/>
              </w:rPr>
            </w:pPr>
            <w:r>
              <w:rPr>
                <w:color w:val="0000FF"/>
              </w:rPr>
              <w:t>4.</w:t>
            </w:r>
          </w:p>
        </w:tc>
        <w:tc>
          <w:tcPr>
            <w:tcW w:w="4606" w:type="pct"/>
            <w:gridSpan w:val="2"/>
          </w:tcPr>
          <w:p w14:paraId="208E5DB1" w14:textId="77777777" w:rsidR="003C0FB1" w:rsidRPr="000E5DB7" w:rsidRDefault="003C0FB1" w:rsidP="00C93669">
            <w:pPr>
              <w:jc w:val="both"/>
            </w:pPr>
            <w:r w:rsidRPr="000E5DB7">
              <w:t xml:space="preserve">For the purposes of this Agreement, the Client’s Contact is </w:t>
            </w:r>
            <w:sdt>
              <w:sdtPr>
                <w:rPr>
                  <w:highlight w:val="lightGray"/>
                </w:rPr>
                <w:id w:val="170830997"/>
              </w:sdtPr>
              <w:sdtEndPr/>
              <w:sdtContent>
                <w:r w:rsidRPr="00C93669">
                  <w:rPr>
                    <w:highlight w:val="lightGray"/>
                  </w:rPr>
                  <w:t>[name of contact person]</w:t>
                </w:r>
              </w:sdtContent>
            </w:sdt>
            <w:r w:rsidRPr="000E5DB7">
              <w:t xml:space="preserve"> of </w:t>
            </w:r>
            <w:r w:rsidR="00C93669">
              <w:fldChar w:fldCharType="begin">
                <w:ffData>
                  <w:name w:val="Text39"/>
                  <w:enabled/>
                  <w:calcOnExit w:val="0"/>
                  <w:textInput>
                    <w:default w:val="[address of contact person]"/>
                  </w:textInput>
                </w:ffData>
              </w:fldChar>
            </w:r>
            <w:bookmarkStart w:id="13" w:name="Text39"/>
            <w:r w:rsidR="00C93669">
              <w:instrText xml:space="preserve"> FORMTEXT </w:instrText>
            </w:r>
            <w:r w:rsidR="00C93669">
              <w:fldChar w:fldCharType="separate"/>
            </w:r>
            <w:r w:rsidR="00C93669">
              <w:rPr>
                <w:noProof/>
              </w:rPr>
              <w:t>[address of contact person]</w:t>
            </w:r>
            <w:r w:rsidR="00C93669">
              <w:fldChar w:fldCharType="end"/>
            </w:r>
            <w:bookmarkEnd w:id="13"/>
            <w:r w:rsidRPr="000E5DB7">
              <w:t xml:space="preserve">; the Contractor’s Contact is </w:t>
            </w:r>
            <w:sdt>
              <w:sdtPr>
                <w:rPr>
                  <w:highlight w:val="lightGray"/>
                </w:rPr>
                <w:id w:val="2082631"/>
              </w:sdtPr>
              <w:sdtEnd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1745E4AB" w14:textId="77777777" w:rsidTr="000E2CF8">
        <w:tc>
          <w:tcPr>
            <w:tcW w:w="394" w:type="pct"/>
          </w:tcPr>
          <w:p w14:paraId="5B80B93C"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744F1F11" w14:textId="7777777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14" w:name="Text142"/>
            <w:r w:rsidR="00C93669">
              <w:rPr>
                <w:szCs w:val="22"/>
              </w:rPr>
              <w:instrText xml:space="preserve"> FORMTEXT </w:instrText>
            </w:r>
            <w:r w:rsidR="00C93669">
              <w:rPr>
                <w:szCs w:val="22"/>
              </w:rPr>
            </w:r>
            <w:r w:rsidR="00C93669">
              <w:rPr>
                <w:szCs w:val="22"/>
              </w:rPr>
              <w:fldChar w:fldCharType="separate"/>
            </w:r>
            <w:r w:rsidR="00C93669">
              <w:rPr>
                <w:noProof/>
                <w:szCs w:val="22"/>
              </w:rPr>
              <w:t>[Insert date]</w:t>
            </w:r>
            <w:r w:rsidR="00C93669">
              <w:rPr>
                <w:szCs w:val="22"/>
              </w:rPr>
              <w:fldChar w:fldCharType="end"/>
            </w:r>
            <w:bookmarkEnd w:id="14"/>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1A67BB13" w14:textId="77777777"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188090F6" w14:textId="77777777"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15" w:name="Text143"/>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bookmarkEnd w:id="15"/>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r w:rsidRPr="00216A9C">
              <w:rPr>
                <w:noProof/>
                <w:szCs w:val="22"/>
              </w:rPr>
              <w:t xml:space="preserve"> such extensions permitted subject to its obligations at law</w:t>
            </w:r>
          </w:p>
        </w:tc>
      </w:tr>
      <w:tr w:rsidR="009340FB" w:rsidRPr="00CB5B77" w14:paraId="7C6F5A28" w14:textId="77777777" w:rsidTr="000E2CF8">
        <w:tc>
          <w:tcPr>
            <w:tcW w:w="394" w:type="pct"/>
          </w:tcPr>
          <w:p w14:paraId="6F62298B" w14:textId="77777777" w:rsidR="009340FB" w:rsidRDefault="009340FB" w:rsidP="009340FB">
            <w:pPr>
              <w:spacing w:after="200"/>
              <w:jc w:val="both"/>
              <w:rPr>
                <w:color w:val="0000FF"/>
              </w:rPr>
            </w:pPr>
            <w:r>
              <w:rPr>
                <w:color w:val="0000FF"/>
              </w:rPr>
              <w:t>6.</w:t>
            </w:r>
          </w:p>
        </w:tc>
        <w:tc>
          <w:tcPr>
            <w:tcW w:w="4606" w:type="pct"/>
            <w:gridSpan w:val="2"/>
          </w:tcPr>
          <w:p w14:paraId="23E0A6E5"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2DB584F6" w14:textId="77777777" w:rsidTr="000E2CF8">
        <w:tc>
          <w:tcPr>
            <w:tcW w:w="394" w:type="pct"/>
          </w:tcPr>
          <w:p w14:paraId="56E2AEDC" w14:textId="77777777" w:rsidR="009340FB" w:rsidDel="00040E03" w:rsidRDefault="009340FB" w:rsidP="009340FB">
            <w:pPr>
              <w:spacing w:after="200"/>
              <w:jc w:val="both"/>
              <w:rPr>
                <w:color w:val="0000FF"/>
              </w:rPr>
            </w:pPr>
            <w:r>
              <w:rPr>
                <w:color w:val="0000FF"/>
              </w:rPr>
              <w:t>7.</w:t>
            </w:r>
          </w:p>
        </w:tc>
        <w:tc>
          <w:tcPr>
            <w:tcW w:w="4606" w:type="pct"/>
            <w:gridSpan w:val="2"/>
          </w:tcPr>
          <w:p w14:paraId="515B115A"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1E10C922" w14:textId="77777777" w:rsidTr="000E2CF8">
        <w:tc>
          <w:tcPr>
            <w:tcW w:w="394" w:type="pct"/>
          </w:tcPr>
          <w:p w14:paraId="27BA8DFC" w14:textId="77777777" w:rsidR="009340FB" w:rsidDel="00040E03" w:rsidRDefault="009340FB" w:rsidP="009340FB">
            <w:pPr>
              <w:spacing w:after="200"/>
              <w:jc w:val="both"/>
              <w:rPr>
                <w:color w:val="0000FF"/>
              </w:rPr>
            </w:pPr>
            <w:r>
              <w:rPr>
                <w:color w:val="0000FF"/>
              </w:rPr>
              <w:t>8.</w:t>
            </w:r>
          </w:p>
        </w:tc>
        <w:tc>
          <w:tcPr>
            <w:tcW w:w="4606" w:type="pct"/>
            <w:gridSpan w:val="2"/>
          </w:tcPr>
          <w:p w14:paraId="3AE5D45D"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3DCC139B" w14:textId="77777777" w:rsidTr="000E2CF8">
        <w:tc>
          <w:tcPr>
            <w:tcW w:w="394" w:type="pct"/>
          </w:tcPr>
          <w:p w14:paraId="0500CC8F" w14:textId="77777777" w:rsidR="009340FB" w:rsidRDefault="009340FB" w:rsidP="009340FB">
            <w:pPr>
              <w:spacing w:after="200"/>
              <w:jc w:val="both"/>
              <w:rPr>
                <w:color w:val="0000FF"/>
              </w:rPr>
            </w:pPr>
            <w:r>
              <w:rPr>
                <w:color w:val="0000FF"/>
              </w:rPr>
              <w:t>9.</w:t>
            </w:r>
          </w:p>
          <w:p w14:paraId="0AB44E10" w14:textId="77777777" w:rsidR="00904FCA" w:rsidRDefault="00904FCA" w:rsidP="009340FB">
            <w:pPr>
              <w:spacing w:after="200"/>
              <w:jc w:val="both"/>
              <w:rPr>
                <w:color w:val="0000FF"/>
              </w:rPr>
            </w:pPr>
          </w:p>
          <w:p w14:paraId="4223738F" w14:textId="77777777" w:rsidR="00904FCA" w:rsidRDefault="00904FCA" w:rsidP="009340FB">
            <w:pPr>
              <w:spacing w:after="200"/>
              <w:jc w:val="both"/>
              <w:rPr>
                <w:color w:val="0000FF"/>
              </w:rPr>
            </w:pPr>
            <w:r>
              <w:rPr>
                <w:color w:val="0000FF"/>
              </w:rPr>
              <w:t>10.</w:t>
            </w:r>
          </w:p>
        </w:tc>
        <w:tc>
          <w:tcPr>
            <w:tcW w:w="4606" w:type="pct"/>
            <w:gridSpan w:val="2"/>
          </w:tcPr>
          <w:p w14:paraId="6515142E"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74B423BE" w14:textId="77777777" w:rsidR="00904FCA" w:rsidRPr="000E5DB7" w:rsidRDefault="00904FCA"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5918E438"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92074DA" w14:textId="77777777" w:rsidTr="00321AC6">
        <w:trPr>
          <w:trHeight w:val="964"/>
        </w:trPr>
        <w:tc>
          <w:tcPr>
            <w:tcW w:w="4518" w:type="dxa"/>
            <w:shd w:val="clear" w:color="auto" w:fill="CCCCCC"/>
          </w:tcPr>
          <w:p w14:paraId="2AF81A0D" w14:textId="77777777" w:rsidR="00C93669" w:rsidRPr="00830A49" w:rsidRDefault="00C93669" w:rsidP="00684357">
            <w:pPr>
              <w:rPr>
                <w:szCs w:val="22"/>
              </w:rPr>
            </w:pPr>
            <w:r w:rsidRPr="00830A49">
              <w:rPr>
                <w:szCs w:val="22"/>
              </w:rPr>
              <w:t>SIGNED for and on behalf of the Client</w:t>
            </w:r>
          </w:p>
          <w:p w14:paraId="0B0C392C" w14:textId="77777777" w:rsidR="00C93669" w:rsidRPr="00830A49" w:rsidRDefault="00C93669" w:rsidP="00684357">
            <w:pPr>
              <w:rPr>
                <w:szCs w:val="22"/>
              </w:rPr>
            </w:pPr>
          </w:p>
          <w:p w14:paraId="6EF9F54B" w14:textId="77777777" w:rsidR="00C93669" w:rsidRPr="00830A49" w:rsidRDefault="00C93669" w:rsidP="00684357">
            <w:pPr>
              <w:rPr>
                <w:szCs w:val="22"/>
              </w:rPr>
            </w:pPr>
            <w:r w:rsidRPr="00830A49">
              <w:rPr>
                <w:szCs w:val="22"/>
              </w:rPr>
              <w:t>__________________________</w:t>
            </w:r>
          </w:p>
          <w:p w14:paraId="064433D0"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18465E4" w14:textId="77777777" w:rsidR="00C93669" w:rsidRPr="00830A49" w:rsidRDefault="00C93669" w:rsidP="00684357">
            <w:pPr>
              <w:rPr>
                <w:szCs w:val="22"/>
              </w:rPr>
            </w:pPr>
            <w:r w:rsidRPr="00830A49">
              <w:rPr>
                <w:szCs w:val="22"/>
              </w:rPr>
              <w:t>SIGNED for and on behalf of the Contractor</w:t>
            </w:r>
          </w:p>
          <w:p w14:paraId="4F459F90" w14:textId="77777777" w:rsidR="00C93669" w:rsidRPr="00830A49" w:rsidRDefault="00C93669" w:rsidP="00684357">
            <w:pPr>
              <w:rPr>
                <w:szCs w:val="22"/>
              </w:rPr>
            </w:pPr>
          </w:p>
          <w:p w14:paraId="3D0738F2" w14:textId="77777777" w:rsidR="00C93669" w:rsidRPr="00830A49" w:rsidRDefault="00C93669" w:rsidP="00684357">
            <w:pPr>
              <w:rPr>
                <w:szCs w:val="22"/>
              </w:rPr>
            </w:pPr>
            <w:r w:rsidRPr="00830A49">
              <w:rPr>
                <w:szCs w:val="22"/>
              </w:rPr>
              <w:t>____________________________</w:t>
            </w:r>
          </w:p>
        </w:tc>
      </w:tr>
      <w:tr w:rsidR="00C93669" w:rsidRPr="00830A49" w14:paraId="624D8DEF" w14:textId="77777777" w:rsidTr="00321AC6">
        <w:trPr>
          <w:trHeight w:val="1044"/>
        </w:trPr>
        <w:tc>
          <w:tcPr>
            <w:tcW w:w="4518" w:type="dxa"/>
            <w:shd w:val="clear" w:color="auto" w:fill="CCCCCC"/>
          </w:tcPr>
          <w:p w14:paraId="4D2FC056" w14:textId="77777777" w:rsidR="00C93669" w:rsidRPr="00830A49" w:rsidRDefault="00C93669" w:rsidP="00684357">
            <w:pPr>
              <w:rPr>
                <w:szCs w:val="22"/>
              </w:rPr>
            </w:pPr>
            <w:r w:rsidRPr="00830A49">
              <w:rPr>
                <w:szCs w:val="22"/>
              </w:rPr>
              <w:t>Witness</w:t>
            </w:r>
          </w:p>
        </w:tc>
        <w:tc>
          <w:tcPr>
            <w:tcW w:w="4523" w:type="dxa"/>
            <w:shd w:val="clear" w:color="auto" w:fill="CCCCCC"/>
          </w:tcPr>
          <w:p w14:paraId="3BF287B9" w14:textId="77777777" w:rsidR="00C93669" w:rsidRPr="00830A49" w:rsidRDefault="00C93669" w:rsidP="00684357">
            <w:pPr>
              <w:rPr>
                <w:szCs w:val="22"/>
              </w:rPr>
            </w:pPr>
            <w:r w:rsidRPr="00830A49">
              <w:rPr>
                <w:szCs w:val="22"/>
              </w:rPr>
              <w:t>Witness</w:t>
            </w:r>
          </w:p>
        </w:tc>
      </w:tr>
    </w:tbl>
    <w:p w14:paraId="544AFFD6" w14:textId="77777777" w:rsidR="00C93669" w:rsidRDefault="00C93669" w:rsidP="00496C17"/>
    <w:p w14:paraId="5C4591CD"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3F7563D"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59"/>
        <w:gridCol w:w="667"/>
        <w:gridCol w:w="7645"/>
      </w:tblGrid>
      <w:tr w:rsidR="003C0FB1" w:rsidRPr="00CB5B77" w14:paraId="239FD649" w14:textId="77777777" w:rsidTr="00503F93">
        <w:tc>
          <w:tcPr>
            <w:tcW w:w="771" w:type="dxa"/>
          </w:tcPr>
          <w:p w14:paraId="72B44A28" w14:textId="77777777" w:rsidR="003C0FB1" w:rsidRDefault="003C0FB1" w:rsidP="00C43DF2">
            <w:pPr>
              <w:jc w:val="both"/>
              <w:rPr>
                <w:color w:val="0000FF"/>
              </w:rPr>
            </w:pPr>
            <w:r w:rsidRPr="000E5DB7">
              <w:rPr>
                <w:color w:val="0000FF"/>
              </w:rPr>
              <w:t>A.</w:t>
            </w:r>
          </w:p>
        </w:tc>
        <w:tc>
          <w:tcPr>
            <w:tcW w:w="8516" w:type="dxa"/>
            <w:gridSpan w:val="2"/>
          </w:tcPr>
          <w:p w14:paraId="098DE53C"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9133687" w14:textId="77777777" w:rsidTr="00503F93">
        <w:tc>
          <w:tcPr>
            <w:tcW w:w="771" w:type="dxa"/>
          </w:tcPr>
          <w:p w14:paraId="45EC7DCB" w14:textId="77777777" w:rsidR="003C0FB1" w:rsidRDefault="003C0FB1" w:rsidP="00C43DF2">
            <w:pPr>
              <w:jc w:val="both"/>
              <w:rPr>
                <w:color w:val="0000FF"/>
              </w:rPr>
            </w:pPr>
            <w:r w:rsidRPr="000E5DB7">
              <w:rPr>
                <w:color w:val="0000FF"/>
              </w:rPr>
              <w:t>B.</w:t>
            </w:r>
          </w:p>
        </w:tc>
        <w:tc>
          <w:tcPr>
            <w:tcW w:w="8516" w:type="dxa"/>
            <w:gridSpan w:val="2"/>
          </w:tcPr>
          <w:p w14:paraId="1CA2B555" w14:textId="77777777" w:rsidR="003C0FB1" w:rsidRDefault="003C0FB1" w:rsidP="00321AC6">
            <w:pPr>
              <w:jc w:val="both"/>
            </w:pPr>
            <w:r w:rsidRPr="000E5DB7">
              <w:t>In consideration of the payment of the Charges and subject to clause 3 the Contractor shall:</w:t>
            </w:r>
          </w:p>
        </w:tc>
      </w:tr>
      <w:tr w:rsidR="003C0FB1" w:rsidRPr="00CB5B77" w14:paraId="0C154374" w14:textId="77777777" w:rsidTr="00503F93">
        <w:tc>
          <w:tcPr>
            <w:tcW w:w="771" w:type="dxa"/>
          </w:tcPr>
          <w:p w14:paraId="611F98CE" w14:textId="77777777" w:rsidR="003C0FB1" w:rsidRDefault="003C0FB1" w:rsidP="00C43DF2">
            <w:pPr>
              <w:jc w:val="both"/>
              <w:rPr>
                <w:color w:val="0000FF"/>
              </w:rPr>
            </w:pPr>
          </w:p>
        </w:tc>
        <w:tc>
          <w:tcPr>
            <w:tcW w:w="675" w:type="dxa"/>
          </w:tcPr>
          <w:p w14:paraId="143606C8" w14:textId="77777777" w:rsidR="003C0FB1" w:rsidRDefault="003C0FB1" w:rsidP="00321AC6">
            <w:pPr>
              <w:jc w:val="both"/>
            </w:pPr>
            <w:r w:rsidRPr="000E5DB7">
              <w:t>1.</w:t>
            </w:r>
          </w:p>
        </w:tc>
        <w:tc>
          <w:tcPr>
            <w:tcW w:w="7841" w:type="dxa"/>
          </w:tcPr>
          <w:p w14:paraId="77AEE85E"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336E86B5" w14:textId="77777777" w:rsidTr="00503F93">
        <w:tc>
          <w:tcPr>
            <w:tcW w:w="771" w:type="dxa"/>
          </w:tcPr>
          <w:p w14:paraId="26C982CC" w14:textId="77777777" w:rsidR="003C0FB1" w:rsidRDefault="003C0FB1" w:rsidP="00C43DF2">
            <w:pPr>
              <w:jc w:val="both"/>
              <w:rPr>
                <w:color w:val="0000FF"/>
              </w:rPr>
            </w:pPr>
          </w:p>
        </w:tc>
        <w:tc>
          <w:tcPr>
            <w:tcW w:w="675" w:type="dxa"/>
          </w:tcPr>
          <w:p w14:paraId="1BAB94CB" w14:textId="77777777" w:rsidR="003C0FB1" w:rsidRDefault="003C0FB1" w:rsidP="00321AC6">
            <w:pPr>
              <w:jc w:val="both"/>
            </w:pPr>
            <w:r w:rsidRPr="000E5DB7">
              <w:t>2.</w:t>
            </w:r>
          </w:p>
        </w:tc>
        <w:tc>
          <w:tcPr>
            <w:tcW w:w="7841" w:type="dxa"/>
          </w:tcPr>
          <w:p w14:paraId="2077EA91"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181AC99C" w14:textId="77777777" w:rsidTr="00503F93">
        <w:tc>
          <w:tcPr>
            <w:tcW w:w="771" w:type="dxa"/>
          </w:tcPr>
          <w:p w14:paraId="323292EA" w14:textId="77777777" w:rsidR="003C0FB1" w:rsidRDefault="003C0FB1" w:rsidP="00C43DF2">
            <w:pPr>
              <w:jc w:val="both"/>
              <w:rPr>
                <w:color w:val="0000FF"/>
              </w:rPr>
            </w:pPr>
          </w:p>
        </w:tc>
        <w:tc>
          <w:tcPr>
            <w:tcW w:w="675" w:type="dxa"/>
          </w:tcPr>
          <w:p w14:paraId="593AE795" w14:textId="77777777" w:rsidR="003C0FB1" w:rsidRDefault="003C0FB1" w:rsidP="00321AC6">
            <w:pPr>
              <w:jc w:val="both"/>
            </w:pPr>
            <w:r w:rsidRPr="000E5DB7">
              <w:t>3.</w:t>
            </w:r>
          </w:p>
        </w:tc>
        <w:tc>
          <w:tcPr>
            <w:tcW w:w="7841" w:type="dxa"/>
          </w:tcPr>
          <w:p w14:paraId="43D33165" w14:textId="77777777" w:rsidR="003C0FB1" w:rsidRDefault="003C0FB1" w:rsidP="00321AC6">
            <w:pPr>
              <w:jc w:val="both"/>
            </w:pPr>
            <w:r w:rsidRPr="000E5DB7">
              <w:t>comply with all local security and health and safety arrangements as notified to it by the Client; and</w:t>
            </w:r>
          </w:p>
        </w:tc>
      </w:tr>
      <w:tr w:rsidR="003C0FB1" w:rsidRPr="00CB5B77" w14:paraId="50E9662C" w14:textId="77777777" w:rsidTr="00503F93">
        <w:tc>
          <w:tcPr>
            <w:tcW w:w="771" w:type="dxa"/>
          </w:tcPr>
          <w:p w14:paraId="56B517F3" w14:textId="77777777" w:rsidR="003C0FB1" w:rsidRDefault="003C0FB1" w:rsidP="00C43DF2">
            <w:pPr>
              <w:jc w:val="both"/>
              <w:rPr>
                <w:color w:val="0000FF"/>
              </w:rPr>
            </w:pPr>
          </w:p>
        </w:tc>
        <w:tc>
          <w:tcPr>
            <w:tcW w:w="675" w:type="dxa"/>
          </w:tcPr>
          <w:p w14:paraId="7C649A8B" w14:textId="77777777" w:rsidR="003C0FB1" w:rsidRDefault="003C0FB1" w:rsidP="00321AC6">
            <w:pPr>
              <w:jc w:val="both"/>
            </w:pPr>
            <w:r w:rsidRPr="000E5DB7">
              <w:t>4.</w:t>
            </w:r>
          </w:p>
        </w:tc>
        <w:tc>
          <w:tcPr>
            <w:tcW w:w="7841" w:type="dxa"/>
          </w:tcPr>
          <w:p w14:paraId="3A89BB76"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72AFAAAF" w14:textId="77777777" w:rsidTr="00503F93">
        <w:tc>
          <w:tcPr>
            <w:tcW w:w="771" w:type="dxa"/>
          </w:tcPr>
          <w:p w14:paraId="25018AB1" w14:textId="77777777" w:rsidR="003C0FB1" w:rsidRDefault="003C0FB1" w:rsidP="00C43DF2">
            <w:pPr>
              <w:jc w:val="both"/>
              <w:rPr>
                <w:color w:val="0000FF"/>
              </w:rPr>
            </w:pPr>
            <w:r w:rsidRPr="000E5DB7">
              <w:rPr>
                <w:color w:val="0000FF"/>
              </w:rPr>
              <w:t>C.</w:t>
            </w:r>
          </w:p>
        </w:tc>
        <w:tc>
          <w:tcPr>
            <w:tcW w:w="8516" w:type="dxa"/>
            <w:gridSpan w:val="2"/>
          </w:tcPr>
          <w:p w14:paraId="47326092" w14:textId="77777777" w:rsidR="003C0FB1" w:rsidRDefault="003C0FB1" w:rsidP="00321AC6">
            <w:pPr>
              <w:jc w:val="both"/>
            </w:pPr>
            <w:r w:rsidRPr="000E5DB7">
              <w:t xml:space="preserve">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2FF704A6" w14:textId="77777777" w:rsidTr="00503F93">
        <w:tc>
          <w:tcPr>
            <w:tcW w:w="771" w:type="dxa"/>
          </w:tcPr>
          <w:p w14:paraId="5834001F" w14:textId="77777777" w:rsidR="003C0FB1" w:rsidRPr="000E5DB7" w:rsidRDefault="003C0FB1" w:rsidP="00C43DF2">
            <w:pPr>
              <w:jc w:val="both"/>
              <w:rPr>
                <w:color w:val="0000FF"/>
              </w:rPr>
            </w:pPr>
            <w:r>
              <w:rPr>
                <w:color w:val="0000FF"/>
              </w:rPr>
              <w:t>D.</w:t>
            </w:r>
          </w:p>
        </w:tc>
        <w:tc>
          <w:tcPr>
            <w:tcW w:w="8516" w:type="dxa"/>
            <w:gridSpan w:val="2"/>
          </w:tcPr>
          <w:p w14:paraId="5DF58B8A"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4870302D" w14:textId="77777777" w:rsidTr="00503F93">
        <w:tc>
          <w:tcPr>
            <w:tcW w:w="771" w:type="dxa"/>
          </w:tcPr>
          <w:p w14:paraId="327A3424" w14:textId="77777777" w:rsidR="003C0FB1" w:rsidRDefault="003C0FB1" w:rsidP="00C43DF2">
            <w:pPr>
              <w:jc w:val="both"/>
              <w:rPr>
                <w:color w:val="0000FF"/>
              </w:rPr>
            </w:pPr>
            <w:r>
              <w:rPr>
                <w:color w:val="0000FF"/>
              </w:rPr>
              <w:lastRenderedPageBreak/>
              <w:t>E</w:t>
            </w:r>
            <w:r w:rsidRPr="000E5DB7">
              <w:rPr>
                <w:color w:val="0000FF"/>
              </w:rPr>
              <w:t>.</w:t>
            </w:r>
          </w:p>
        </w:tc>
        <w:tc>
          <w:tcPr>
            <w:tcW w:w="8516" w:type="dxa"/>
            <w:gridSpan w:val="2"/>
          </w:tcPr>
          <w:p w14:paraId="152F08C5"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476C1C6" w14:textId="77777777" w:rsidTr="00503F93">
        <w:tc>
          <w:tcPr>
            <w:tcW w:w="771" w:type="dxa"/>
          </w:tcPr>
          <w:p w14:paraId="12F51A8C"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60082B6C"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66B5D185" w14:textId="77777777" w:rsidTr="00503F93">
        <w:tc>
          <w:tcPr>
            <w:tcW w:w="771" w:type="dxa"/>
          </w:tcPr>
          <w:p w14:paraId="4AF4A637"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26996B4B"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12A55715" w14:textId="77777777" w:rsidTr="00503F93">
        <w:tc>
          <w:tcPr>
            <w:tcW w:w="771" w:type="dxa"/>
          </w:tcPr>
          <w:p w14:paraId="6833BAC6"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23912781"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as a result of its failure or incapacity to fulfil its obligation under the said TUPE Regulations. </w:t>
            </w:r>
          </w:p>
        </w:tc>
      </w:tr>
      <w:tr w:rsidR="008F637D" w:rsidRPr="00CB5B77" w14:paraId="0D160632" w14:textId="77777777" w:rsidTr="00503F93">
        <w:tc>
          <w:tcPr>
            <w:tcW w:w="771" w:type="dxa"/>
          </w:tcPr>
          <w:p w14:paraId="1ED831D7" w14:textId="72419BD2" w:rsidR="008F637D" w:rsidRDefault="008F637D" w:rsidP="00C43DF2">
            <w:pPr>
              <w:jc w:val="both"/>
              <w:rPr>
                <w:color w:val="0000FF"/>
              </w:rPr>
            </w:pPr>
            <w:r>
              <w:rPr>
                <w:color w:val="0000FF"/>
              </w:rPr>
              <w:t>I.</w:t>
            </w:r>
          </w:p>
        </w:tc>
        <w:tc>
          <w:tcPr>
            <w:tcW w:w="8516" w:type="dxa"/>
            <w:gridSpan w:val="2"/>
          </w:tcPr>
          <w:p w14:paraId="336A109B" w14:textId="77777777" w:rsidR="008F637D" w:rsidRDefault="008F637D" w:rsidP="008F637D">
            <w:pPr>
              <w:rPr>
                <w:szCs w:val="22"/>
              </w:rPr>
            </w:pPr>
            <w:r>
              <w:rPr>
                <w:szCs w:val="22"/>
              </w:rPr>
              <w:t>In the case of public procurement procedures which are subject to an IPI measure within the meaning of Regulation (EU) 2022/1031, the Contractor shall comply with the following obligations:</w:t>
            </w:r>
          </w:p>
          <w:p w14:paraId="070BDF22" w14:textId="77777777" w:rsidR="008F637D" w:rsidRDefault="008F637D" w:rsidP="0003041E">
            <w:pPr>
              <w:pStyle w:val="ListParagraph"/>
              <w:numPr>
                <w:ilvl w:val="0"/>
                <w:numId w:val="18"/>
              </w:numPr>
              <w:jc w:val="both"/>
              <w:rPr>
                <w:szCs w:val="22"/>
              </w:rPr>
            </w:pPr>
            <w:r w:rsidRPr="00A035CA">
              <w:rPr>
                <w:szCs w:val="22"/>
              </w:rPr>
              <w:t>not to subcontract more than 50% of the total value of the contract to economic operators originating in a third country which is subject to an IPI measure;</w:t>
            </w:r>
          </w:p>
          <w:p w14:paraId="6D7BC024" w14:textId="77777777" w:rsidR="008F637D" w:rsidRDefault="008F637D" w:rsidP="0003041E">
            <w:pPr>
              <w:pStyle w:val="ListParagraph"/>
              <w:numPr>
                <w:ilvl w:val="0"/>
                <w:numId w:val="18"/>
              </w:numPr>
              <w:jc w:val="both"/>
              <w:rPr>
                <w:szCs w:val="22"/>
              </w:rPr>
            </w:pPr>
            <w:r w:rsidRPr="00A035CA">
              <w:rPr>
                <w:szCs w:val="22"/>
              </w:rPr>
              <w:t>for contracts whose subject matter covers the supply of goods, to ensure for the duration of the contract that goods or services supplied or provided in the execution of the contract and originating in the third country which is subject to the IPI measure represent no more than 50% of the total value of the contract, irrespective of whether such goods or services are supplied or provided directly by the successful tenderer or by a subcontractor;</w:t>
            </w:r>
          </w:p>
          <w:p w14:paraId="13B58ED4" w14:textId="77777777" w:rsidR="008F637D" w:rsidRDefault="008F637D" w:rsidP="0003041E">
            <w:pPr>
              <w:pStyle w:val="ListParagraph"/>
              <w:numPr>
                <w:ilvl w:val="0"/>
                <w:numId w:val="18"/>
              </w:numPr>
              <w:jc w:val="both"/>
              <w:rPr>
                <w:szCs w:val="22"/>
              </w:rPr>
            </w:pPr>
            <w:r w:rsidRPr="00A035CA">
              <w:rPr>
                <w:szCs w:val="22"/>
              </w:rPr>
              <w:t>to provide to the Client, upon request, adequate evidence corresponding to point (</w:t>
            </w:r>
            <w:proofErr w:type="spellStart"/>
            <w:r w:rsidRPr="00A035CA">
              <w:rPr>
                <w:szCs w:val="22"/>
              </w:rPr>
              <w:t>i</w:t>
            </w:r>
            <w:proofErr w:type="spellEnd"/>
            <w:r w:rsidRPr="00A035CA">
              <w:rPr>
                <w:szCs w:val="22"/>
              </w:rPr>
              <w:t>) or (ii) above;</w:t>
            </w:r>
          </w:p>
          <w:p w14:paraId="66FCD8CC" w14:textId="14441A67" w:rsidR="008F637D" w:rsidRPr="008F637D" w:rsidRDefault="008F637D" w:rsidP="0003041E">
            <w:pPr>
              <w:pStyle w:val="ListParagraph"/>
              <w:numPr>
                <w:ilvl w:val="0"/>
                <w:numId w:val="18"/>
              </w:numPr>
              <w:jc w:val="both"/>
              <w:rPr>
                <w:szCs w:val="22"/>
              </w:rPr>
            </w:pPr>
            <w:r>
              <w:t xml:space="preserve">to pay a proportionate charge, in the event of non-observance of the obligations referred to </w:t>
            </w:r>
            <w:proofErr w:type="spellStart"/>
            <w:r>
              <w:t>at</w:t>
            </w:r>
            <w:proofErr w:type="spellEnd"/>
            <w:r>
              <w:t xml:space="preserve"> point (</w:t>
            </w:r>
            <w:proofErr w:type="spellStart"/>
            <w:r>
              <w:t>i</w:t>
            </w:r>
            <w:proofErr w:type="spellEnd"/>
            <w:r>
              <w:t>) or (ii) above, of between 10% and 30% of the total value of the contract.</w:t>
            </w:r>
          </w:p>
        </w:tc>
      </w:tr>
    </w:tbl>
    <w:p w14:paraId="6C0A8496" w14:textId="77777777" w:rsidR="003C0FB1" w:rsidRDefault="003C0FB1" w:rsidP="00C43DF2">
      <w:pPr>
        <w:pStyle w:val="Heading2"/>
        <w:spacing w:before="120"/>
        <w:jc w:val="both"/>
      </w:pPr>
      <w:r w:rsidRPr="000E5DB7">
        <w:t>2.</w:t>
      </w:r>
      <w:r w:rsidRPr="000E5DB7">
        <w:tab/>
        <w:t xml:space="preserve">Key Personnel </w:t>
      </w:r>
    </w:p>
    <w:p w14:paraId="6A8D6507"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w:t>
      </w:r>
      <w:r w:rsidRPr="000E5DB7">
        <w:lastRenderedPageBreak/>
        <w:t xml:space="preserve">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4D69A52B"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142165D4" w14:textId="77777777" w:rsidTr="00503F93">
        <w:tc>
          <w:tcPr>
            <w:tcW w:w="828" w:type="dxa"/>
          </w:tcPr>
          <w:p w14:paraId="68F2447A" w14:textId="77777777" w:rsidR="003C0FB1" w:rsidRDefault="003C0FB1" w:rsidP="00C43DF2">
            <w:pPr>
              <w:jc w:val="both"/>
              <w:rPr>
                <w:color w:val="0000FF"/>
              </w:rPr>
            </w:pPr>
            <w:r w:rsidRPr="000E5DB7">
              <w:rPr>
                <w:color w:val="0000FF"/>
              </w:rPr>
              <w:t>A.</w:t>
            </w:r>
          </w:p>
        </w:tc>
        <w:tc>
          <w:tcPr>
            <w:tcW w:w="9540" w:type="dxa"/>
            <w:gridSpan w:val="2"/>
          </w:tcPr>
          <w:p w14:paraId="3139DEB4"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3AF68D3D" w14:textId="77777777" w:rsidTr="00503F93">
        <w:tc>
          <w:tcPr>
            <w:tcW w:w="828" w:type="dxa"/>
          </w:tcPr>
          <w:p w14:paraId="604C1F99" w14:textId="77777777" w:rsidR="003C0FB1" w:rsidRDefault="003C0FB1" w:rsidP="00C43DF2">
            <w:pPr>
              <w:jc w:val="both"/>
              <w:rPr>
                <w:color w:val="0000FF"/>
              </w:rPr>
            </w:pPr>
            <w:r w:rsidRPr="000E5DB7">
              <w:rPr>
                <w:color w:val="0000FF"/>
              </w:rPr>
              <w:t>B.</w:t>
            </w:r>
          </w:p>
        </w:tc>
        <w:tc>
          <w:tcPr>
            <w:tcW w:w="9540" w:type="dxa"/>
            <w:gridSpan w:val="2"/>
          </w:tcPr>
          <w:p w14:paraId="63652984" w14:textId="77777777" w:rsidR="003C0FB1" w:rsidRDefault="003C0FB1" w:rsidP="003073E6">
            <w:pPr>
              <w:jc w:val="both"/>
            </w:pPr>
            <w:r w:rsidRPr="000E5DB7">
              <w:t>Discharge of the Charges is subject to:</w:t>
            </w:r>
          </w:p>
        </w:tc>
      </w:tr>
      <w:tr w:rsidR="003C0FB1" w:rsidRPr="00CB5B77" w14:paraId="74BC6129" w14:textId="77777777" w:rsidTr="00503F93">
        <w:tc>
          <w:tcPr>
            <w:tcW w:w="828" w:type="dxa"/>
          </w:tcPr>
          <w:p w14:paraId="1F95204C" w14:textId="77777777" w:rsidR="003C0FB1" w:rsidRDefault="003C0FB1" w:rsidP="00C43DF2">
            <w:pPr>
              <w:jc w:val="both"/>
              <w:rPr>
                <w:color w:val="0000FF"/>
              </w:rPr>
            </w:pPr>
          </w:p>
        </w:tc>
        <w:tc>
          <w:tcPr>
            <w:tcW w:w="720" w:type="dxa"/>
          </w:tcPr>
          <w:p w14:paraId="3704D3DC" w14:textId="77777777" w:rsidR="003C0FB1" w:rsidRDefault="003C0FB1" w:rsidP="003073E6">
            <w:pPr>
              <w:jc w:val="both"/>
            </w:pPr>
            <w:r w:rsidRPr="000E5DB7">
              <w:t>1.</w:t>
            </w:r>
          </w:p>
        </w:tc>
        <w:tc>
          <w:tcPr>
            <w:tcW w:w="8820" w:type="dxa"/>
          </w:tcPr>
          <w:p w14:paraId="4F406701"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59BE494" w14:textId="77777777" w:rsidTr="00503F93">
        <w:tc>
          <w:tcPr>
            <w:tcW w:w="828" w:type="dxa"/>
          </w:tcPr>
          <w:p w14:paraId="79E84CE4" w14:textId="77777777" w:rsidR="003C0FB1" w:rsidRDefault="003C0FB1" w:rsidP="00C43DF2">
            <w:pPr>
              <w:jc w:val="both"/>
              <w:rPr>
                <w:color w:val="0000FF"/>
              </w:rPr>
            </w:pPr>
          </w:p>
        </w:tc>
        <w:tc>
          <w:tcPr>
            <w:tcW w:w="720" w:type="dxa"/>
          </w:tcPr>
          <w:p w14:paraId="5FDAAF5A" w14:textId="77777777" w:rsidR="003C0FB1" w:rsidRDefault="003C0FB1" w:rsidP="003073E6">
            <w:pPr>
              <w:jc w:val="both"/>
            </w:pPr>
            <w:r w:rsidRPr="000E5DB7">
              <w:t>2.</w:t>
            </w:r>
          </w:p>
        </w:tc>
        <w:tc>
          <w:tcPr>
            <w:tcW w:w="8820" w:type="dxa"/>
          </w:tcPr>
          <w:p w14:paraId="6385F885"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6BD80A1F" w14:textId="77777777" w:rsidTr="00503F93">
        <w:tc>
          <w:tcPr>
            <w:tcW w:w="828" w:type="dxa"/>
          </w:tcPr>
          <w:p w14:paraId="689CC892" w14:textId="77777777" w:rsidR="003C0FB1" w:rsidRDefault="003C0FB1" w:rsidP="00C43DF2">
            <w:pPr>
              <w:jc w:val="both"/>
              <w:rPr>
                <w:color w:val="0000FF"/>
              </w:rPr>
            </w:pPr>
          </w:p>
        </w:tc>
        <w:tc>
          <w:tcPr>
            <w:tcW w:w="720" w:type="dxa"/>
          </w:tcPr>
          <w:p w14:paraId="61C77BD4" w14:textId="77777777" w:rsidR="003C0FB1" w:rsidRDefault="003C0FB1" w:rsidP="003073E6">
            <w:pPr>
              <w:jc w:val="both"/>
            </w:pPr>
            <w:r w:rsidRPr="000E5DB7">
              <w:t>3.</w:t>
            </w:r>
          </w:p>
        </w:tc>
        <w:tc>
          <w:tcPr>
            <w:tcW w:w="8820" w:type="dxa"/>
          </w:tcPr>
          <w:p w14:paraId="3CE65858" w14:textId="77777777" w:rsidR="003C0FB1" w:rsidRDefault="003C0FB1" w:rsidP="003073E6">
            <w:pPr>
              <w:jc w:val="both"/>
            </w:pPr>
            <w:r w:rsidRPr="000E5DB7">
              <w:t>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6BCBDD8A" w14:textId="77777777" w:rsidTr="00503F93">
        <w:tc>
          <w:tcPr>
            <w:tcW w:w="828" w:type="dxa"/>
          </w:tcPr>
          <w:p w14:paraId="5A094584" w14:textId="77777777" w:rsidR="003C0FB1" w:rsidRDefault="003C0FB1" w:rsidP="00C43DF2">
            <w:pPr>
              <w:jc w:val="both"/>
              <w:rPr>
                <w:color w:val="0000FF"/>
              </w:rPr>
            </w:pPr>
          </w:p>
        </w:tc>
        <w:tc>
          <w:tcPr>
            <w:tcW w:w="720" w:type="dxa"/>
          </w:tcPr>
          <w:p w14:paraId="30BCB557" w14:textId="77777777" w:rsidR="003C0FB1" w:rsidRDefault="003C0FB1" w:rsidP="003073E6">
            <w:pPr>
              <w:jc w:val="both"/>
            </w:pPr>
            <w:r w:rsidRPr="000E5DB7">
              <w:t>4.</w:t>
            </w:r>
          </w:p>
        </w:tc>
        <w:tc>
          <w:tcPr>
            <w:tcW w:w="8820" w:type="dxa"/>
          </w:tcPr>
          <w:p w14:paraId="5285A30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3DEF3180" w14:textId="77777777" w:rsidTr="00503F93">
        <w:tc>
          <w:tcPr>
            <w:tcW w:w="828" w:type="dxa"/>
          </w:tcPr>
          <w:p w14:paraId="06FEF876" w14:textId="77777777" w:rsidR="003C0FB1" w:rsidRDefault="003C0FB1" w:rsidP="00C43DF2">
            <w:pPr>
              <w:jc w:val="both"/>
              <w:rPr>
                <w:color w:val="0000FF"/>
              </w:rPr>
            </w:pPr>
            <w:r w:rsidRPr="000E5DB7">
              <w:rPr>
                <w:color w:val="0000FF"/>
              </w:rPr>
              <w:t>C.</w:t>
            </w:r>
          </w:p>
        </w:tc>
        <w:tc>
          <w:tcPr>
            <w:tcW w:w="9540" w:type="dxa"/>
            <w:gridSpan w:val="2"/>
          </w:tcPr>
          <w:p w14:paraId="7E8E8E1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2F4A85BD" w14:textId="77777777" w:rsidTr="00503F93">
        <w:tc>
          <w:tcPr>
            <w:tcW w:w="828" w:type="dxa"/>
          </w:tcPr>
          <w:p w14:paraId="1C4AC741" w14:textId="77777777" w:rsidR="003C0FB1" w:rsidRDefault="003C0FB1" w:rsidP="00C43DF2">
            <w:pPr>
              <w:jc w:val="both"/>
              <w:rPr>
                <w:color w:val="0000FF"/>
              </w:rPr>
            </w:pPr>
            <w:r w:rsidRPr="000E5DB7">
              <w:rPr>
                <w:color w:val="0000FF"/>
              </w:rPr>
              <w:t>D.</w:t>
            </w:r>
          </w:p>
        </w:tc>
        <w:tc>
          <w:tcPr>
            <w:tcW w:w="9540" w:type="dxa"/>
            <w:gridSpan w:val="2"/>
          </w:tcPr>
          <w:p w14:paraId="7BCAD496" w14:textId="77777777" w:rsidR="003C0FB1" w:rsidRDefault="003C0FB1" w:rsidP="003073E6">
            <w:pPr>
              <w:jc w:val="both"/>
            </w:pPr>
            <w:r w:rsidRPr="000E5DB7">
              <w:t xml:space="preserve">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w:t>
            </w:r>
            <w:r w:rsidRPr="000E5DB7">
              <w:lastRenderedPageBreak/>
              <w:t>recoverable by the Party who made the overpayment from the Party in receipt of the overpayment.</w:t>
            </w:r>
          </w:p>
        </w:tc>
      </w:tr>
      <w:tr w:rsidR="003C0FB1" w:rsidRPr="00CB5B77" w14:paraId="5E9EA207" w14:textId="77777777" w:rsidTr="00503F93">
        <w:tc>
          <w:tcPr>
            <w:tcW w:w="828" w:type="dxa"/>
          </w:tcPr>
          <w:p w14:paraId="58F97841" w14:textId="77777777" w:rsidR="003C0FB1" w:rsidRDefault="003C0FB1" w:rsidP="00C43DF2">
            <w:pPr>
              <w:jc w:val="both"/>
              <w:rPr>
                <w:color w:val="0000FF"/>
              </w:rPr>
            </w:pPr>
            <w:r w:rsidRPr="000E5DB7">
              <w:rPr>
                <w:color w:val="0000FF"/>
              </w:rPr>
              <w:lastRenderedPageBreak/>
              <w:t>E.</w:t>
            </w:r>
          </w:p>
        </w:tc>
        <w:tc>
          <w:tcPr>
            <w:tcW w:w="9540" w:type="dxa"/>
            <w:gridSpan w:val="2"/>
          </w:tcPr>
          <w:p w14:paraId="75873239" w14:textId="77777777" w:rsidR="003C0FB1" w:rsidRDefault="003C0FB1" w:rsidP="003073E6">
            <w:pPr>
              <w:jc w:val="both"/>
            </w:pPr>
            <w:r w:rsidRPr="000E5DB7">
              <w:t>The Charges shall include any and all costs or expenses incurred by the Contractor, its employees, servants and agents in the performance of its obligations under this Agreement.</w:t>
            </w:r>
          </w:p>
        </w:tc>
      </w:tr>
      <w:tr w:rsidR="003C0FB1" w:rsidRPr="00CB5B77" w14:paraId="63CF42F1" w14:textId="77777777" w:rsidTr="00503F93">
        <w:tc>
          <w:tcPr>
            <w:tcW w:w="828" w:type="dxa"/>
          </w:tcPr>
          <w:p w14:paraId="06BAC0FC" w14:textId="77777777" w:rsidR="003C0FB1" w:rsidRDefault="003C0FB1" w:rsidP="00C43DF2">
            <w:pPr>
              <w:jc w:val="both"/>
              <w:rPr>
                <w:color w:val="0000FF"/>
              </w:rPr>
            </w:pPr>
            <w:r w:rsidRPr="000E5DB7">
              <w:rPr>
                <w:color w:val="0000FF"/>
              </w:rPr>
              <w:t>F.</w:t>
            </w:r>
          </w:p>
        </w:tc>
        <w:tc>
          <w:tcPr>
            <w:tcW w:w="9540" w:type="dxa"/>
            <w:gridSpan w:val="2"/>
          </w:tcPr>
          <w:p w14:paraId="458A403D" w14:textId="77777777" w:rsidR="003C0FB1" w:rsidRDefault="003C0FB1" w:rsidP="003073E6">
            <w:pPr>
              <w:jc w:val="both"/>
            </w:pPr>
            <w:r w:rsidRPr="000E5DB7">
              <w:t>The Charges shall be discharged as provided for in this clause subject to the retention by the Client 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tc>
      </w:tr>
    </w:tbl>
    <w:p w14:paraId="21480F23"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73EF730C" w14:textId="77777777" w:rsidTr="009A0BAB">
        <w:trPr>
          <w:trHeight w:val="499"/>
        </w:trPr>
        <w:tc>
          <w:tcPr>
            <w:tcW w:w="753" w:type="dxa"/>
          </w:tcPr>
          <w:p w14:paraId="647987A8" w14:textId="77777777" w:rsidR="003C0FB1" w:rsidRDefault="003C0FB1" w:rsidP="007F3458">
            <w:pPr>
              <w:jc w:val="both"/>
              <w:rPr>
                <w:color w:val="0000FF"/>
              </w:rPr>
            </w:pPr>
            <w:r w:rsidRPr="000E5DB7">
              <w:rPr>
                <w:color w:val="0000FF"/>
              </w:rPr>
              <w:t>A.</w:t>
            </w:r>
          </w:p>
        </w:tc>
        <w:tc>
          <w:tcPr>
            <w:tcW w:w="8318" w:type="dxa"/>
            <w:gridSpan w:val="2"/>
          </w:tcPr>
          <w:p w14:paraId="25561EFC" w14:textId="77777777" w:rsidR="003C0FB1" w:rsidRDefault="003C0FB1" w:rsidP="003073E6">
            <w:pPr>
              <w:jc w:val="both"/>
            </w:pPr>
            <w:r w:rsidRPr="000E5DB7">
              <w:t>The Contractor acknowledges, warrants, represents and undertakes that:</w:t>
            </w:r>
          </w:p>
        </w:tc>
      </w:tr>
      <w:tr w:rsidR="003C0FB1" w:rsidRPr="00CB5B77" w14:paraId="65A40114" w14:textId="77777777" w:rsidTr="009A0BAB">
        <w:tc>
          <w:tcPr>
            <w:tcW w:w="753" w:type="dxa"/>
          </w:tcPr>
          <w:p w14:paraId="441D9AD4" w14:textId="77777777" w:rsidR="003C0FB1" w:rsidRDefault="003C0FB1" w:rsidP="007F3458">
            <w:pPr>
              <w:jc w:val="both"/>
              <w:rPr>
                <w:color w:val="0000FF"/>
              </w:rPr>
            </w:pPr>
          </w:p>
        </w:tc>
        <w:tc>
          <w:tcPr>
            <w:tcW w:w="705" w:type="dxa"/>
          </w:tcPr>
          <w:p w14:paraId="3EC9A071" w14:textId="77777777" w:rsidR="003C0FB1" w:rsidRDefault="003C0FB1" w:rsidP="003073E6">
            <w:pPr>
              <w:jc w:val="both"/>
            </w:pPr>
            <w:r w:rsidRPr="000E5DB7">
              <w:t>1.</w:t>
            </w:r>
          </w:p>
        </w:tc>
        <w:tc>
          <w:tcPr>
            <w:tcW w:w="7613" w:type="dxa"/>
          </w:tcPr>
          <w:p w14:paraId="581CD854" w14:textId="77777777" w:rsidR="003C0FB1" w:rsidRDefault="003C0FB1" w:rsidP="003073E6">
            <w:pPr>
              <w:jc w:val="both"/>
            </w:pPr>
            <w:r w:rsidRPr="000E5DB7">
              <w:t>it has the authority and right under law to enter into, and to carry out its obligations and responsibilities under this Agreement and to provide the Services hereunder;</w:t>
            </w:r>
          </w:p>
        </w:tc>
      </w:tr>
      <w:tr w:rsidR="003C0FB1" w:rsidRPr="00CB5B77" w14:paraId="59D73DE8" w14:textId="77777777" w:rsidTr="009A0BAB">
        <w:tc>
          <w:tcPr>
            <w:tcW w:w="753" w:type="dxa"/>
          </w:tcPr>
          <w:p w14:paraId="5FCA520D" w14:textId="77777777" w:rsidR="003C0FB1" w:rsidRDefault="003C0FB1" w:rsidP="007F3458">
            <w:pPr>
              <w:jc w:val="both"/>
              <w:rPr>
                <w:color w:val="0000FF"/>
              </w:rPr>
            </w:pPr>
          </w:p>
        </w:tc>
        <w:tc>
          <w:tcPr>
            <w:tcW w:w="705" w:type="dxa"/>
          </w:tcPr>
          <w:p w14:paraId="6FBAAB3D" w14:textId="77777777" w:rsidR="003C0FB1" w:rsidRDefault="003C0FB1" w:rsidP="003073E6">
            <w:pPr>
              <w:jc w:val="both"/>
            </w:pPr>
            <w:r w:rsidRPr="000E5DB7">
              <w:t>2.</w:t>
            </w:r>
          </w:p>
        </w:tc>
        <w:tc>
          <w:tcPr>
            <w:tcW w:w="7613" w:type="dxa"/>
          </w:tcPr>
          <w:p w14:paraId="6748404A" w14:textId="77777777" w:rsidR="003C0FB1" w:rsidRDefault="003C0FB1" w:rsidP="003073E6">
            <w:pPr>
              <w:jc w:val="both"/>
            </w:pPr>
            <w:r w:rsidRPr="000E5DB7">
              <w:t>it is entering into this Agreement with a full understanding of its material terms and risks and is capable of assuming those risks;</w:t>
            </w:r>
          </w:p>
        </w:tc>
      </w:tr>
      <w:tr w:rsidR="003C0FB1" w:rsidRPr="00CB5B77" w14:paraId="67D195AD" w14:textId="77777777" w:rsidTr="009A0BAB">
        <w:tc>
          <w:tcPr>
            <w:tcW w:w="753" w:type="dxa"/>
          </w:tcPr>
          <w:p w14:paraId="316EE41E" w14:textId="77777777" w:rsidR="003C0FB1" w:rsidRDefault="003C0FB1" w:rsidP="007F3458">
            <w:pPr>
              <w:jc w:val="both"/>
              <w:rPr>
                <w:color w:val="0000FF"/>
              </w:rPr>
            </w:pPr>
          </w:p>
        </w:tc>
        <w:tc>
          <w:tcPr>
            <w:tcW w:w="705" w:type="dxa"/>
          </w:tcPr>
          <w:p w14:paraId="06322FE3" w14:textId="77777777" w:rsidR="003C0FB1" w:rsidRPr="000E5DB7" w:rsidRDefault="003C0FB1" w:rsidP="003073E6">
            <w:pPr>
              <w:jc w:val="both"/>
            </w:pPr>
            <w:r w:rsidRPr="000E5DB7">
              <w:t>3.</w:t>
            </w:r>
          </w:p>
        </w:tc>
        <w:tc>
          <w:tcPr>
            <w:tcW w:w="7613" w:type="dxa"/>
          </w:tcPr>
          <w:p w14:paraId="4E63DAE6" w14:textId="77777777" w:rsidR="003C0FB1" w:rsidRPr="000E5DB7" w:rsidRDefault="003C0FB1" w:rsidP="003073E6">
            <w:pPr>
              <w:jc w:val="both"/>
            </w:pPr>
            <w:r w:rsidRPr="000E5DB7">
              <w:t>it is entering into this Agreement with a full understanding of its obligations with regard to taxation, employment, social and environmental protection and is capable of assuming and fulfilling those obligations;</w:t>
            </w:r>
          </w:p>
        </w:tc>
      </w:tr>
      <w:tr w:rsidR="003C0FB1" w:rsidRPr="00CB5B77" w14:paraId="16AE5D10" w14:textId="77777777" w:rsidTr="009A0BAB">
        <w:tc>
          <w:tcPr>
            <w:tcW w:w="753" w:type="dxa"/>
          </w:tcPr>
          <w:p w14:paraId="6E67EBCE" w14:textId="77777777" w:rsidR="003C0FB1" w:rsidRDefault="003C0FB1" w:rsidP="007F3458">
            <w:pPr>
              <w:jc w:val="both"/>
              <w:rPr>
                <w:color w:val="0000FF"/>
              </w:rPr>
            </w:pPr>
          </w:p>
        </w:tc>
        <w:tc>
          <w:tcPr>
            <w:tcW w:w="705" w:type="dxa"/>
          </w:tcPr>
          <w:p w14:paraId="23CE3580" w14:textId="77777777" w:rsidR="003C0FB1" w:rsidRPr="000E5DB7" w:rsidRDefault="003C0FB1" w:rsidP="003073E6">
            <w:pPr>
              <w:jc w:val="both"/>
            </w:pPr>
            <w:r w:rsidRPr="000E5DB7">
              <w:t>4.</w:t>
            </w:r>
          </w:p>
        </w:tc>
        <w:tc>
          <w:tcPr>
            <w:tcW w:w="7613" w:type="dxa"/>
          </w:tcPr>
          <w:p w14:paraId="38E72620"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69B9E885" w14:textId="77777777" w:rsidTr="009A0BAB">
        <w:tc>
          <w:tcPr>
            <w:tcW w:w="753" w:type="dxa"/>
          </w:tcPr>
          <w:p w14:paraId="3A34F492" w14:textId="77777777" w:rsidR="003C0FB1" w:rsidRDefault="003C0FB1" w:rsidP="007F3458">
            <w:pPr>
              <w:jc w:val="both"/>
              <w:rPr>
                <w:color w:val="0000FF"/>
              </w:rPr>
            </w:pPr>
          </w:p>
        </w:tc>
        <w:tc>
          <w:tcPr>
            <w:tcW w:w="705" w:type="dxa"/>
          </w:tcPr>
          <w:p w14:paraId="1C976300" w14:textId="77777777" w:rsidR="003C0FB1" w:rsidRPr="000E5DB7" w:rsidRDefault="003C0FB1" w:rsidP="003073E6">
            <w:pPr>
              <w:jc w:val="both"/>
            </w:pPr>
            <w:r w:rsidRPr="000E5DB7">
              <w:t>5.</w:t>
            </w:r>
          </w:p>
        </w:tc>
        <w:tc>
          <w:tcPr>
            <w:tcW w:w="7613" w:type="dxa"/>
          </w:tcPr>
          <w:p w14:paraId="76BDC84B"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C0C64B6" w14:textId="77777777" w:rsidTr="009A0BAB">
        <w:tc>
          <w:tcPr>
            <w:tcW w:w="753" w:type="dxa"/>
          </w:tcPr>
          <w:p w14:paraId="1C1A1926" w14:textId="77777777" w:rsidR="003C0FB1" w:rsidRDefault="003C0FB1" w:rsidP="007F3458">
            <w:pPr>
              <w:jc w:val="both"/>
              <w:rPr>
                <w:color w:val="0000FF"/>
              </w:rPr>
            </w:pPr>
          </w:p>
        </w:tc>
        <w:tc>
          <w:tcPr>
            <w:tcW w:w="705" w:type="dxa"/>
          </w:tcPr>
          <w:p w14:paraId="304390AF" w14:textId="77777777" w:rsidR="003C0FB1" w:rsidRPr="000E5DB7" w:rsidRDefault="003C0FB1" w:rsidP="003073E6">
            <w:pPr>
              <w:jc w:val="both"/>
            </w:pPr>
            <w:r w:rsidRPr="000E5DB7">
              <w:t>6.</w:t>
            </w:r>
          </w:p>
        </w:tc>
        <w:tc>
          <w:tcPr>
            <w:tcW w:w="7613" w:type="dxa"/>
          </w:tcPr>
          <w:p w14:paraId="2B126729"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4CAF685A" w14:textId="77777777" w:rsidTr="009A0BAB">
        <w:tc>
          <w:tcPr>
            <w:tcW w:w="753" w:type="dxa"/>
          </w:tcPr>
          <w:p w14:paraId="02808BA3" w14:textId="77777777" w:rsidR="003C0FB1" w:rsidRDefault="003C0FB1" w:rsidP="007F3458">
            <w:pPr>
              <w:jc w:val="both"/>
              <w:rPr>
                <w:color w:val="0000FF"/>
              </w:rPr>
            </w:pPr>
          </w:p>
        </w:tc>
        <w:tc>
          <w:tcPr>
            <w:tcW w:w="705" w:type="dxa"/>
          </w:tcPr>
          <w:p w14:paraId="1879A6E3" w14:textId="77777777" w:rsidR="003C0FB1" w:rsidRPr="000E5DB7" w:rsidRDefault="003C0FB1" w:rsidP="003073E6">
            <w:pPr>
              <w:jc w:val="both"/>
            </w:pPr>
            <w:r w:rsidRPr="000E5DB7">
              <w:t>7.</w:t>
            </w:r>
          </w:p>
        </w:tc>
        <w:tc>
          <w:tcPr>
            <w:tcW w:w="7613" w:type="dxa"/>
          </w:tcPr>
          <w:p w14:paraId="0E040E90"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105CE1FE" w14:textId="77777777" w:rsidTr="009A0BAB">
        <w:trPr>
          <w:trHeight w:val="1645"/>
        </w:trPr>
        <w:tc>
          <w:tcPr>
            <w:tcW w:w="753" w:type="dxa"/>
          </w:tcPr>
          <w:p w14:paraId="00432DD3" w14:textId="77777777" w:rsidR="009A0BAB" w:rsidRDefault="009A0BAB" w:rsidP="007F3458">
            <w:pPr>
              <w:jc w:val="both"/>
              <w:rPr>
                <w:color w:val="0000FF"/>
              </w:rPr>
            </w:pPr>
          </w:p>
        </w:tc>
        <w:tc>
          <w:tcPr>
            <w:tcW w:w="705" w:type="dxa"/>
          </w:tcPr>
          <w:p w14:paraId="2C41A50F" w14:textId="77777777" w:rsidR="009A0BAB" w:rsidRPr="002A572A" w:rsidRDefault="009A0BAB" w:rsidP="003073E6">
            <w:pPr>
              <w:jc w:val="both"/>
            </w:pPr>
            <w:r w:rsidRPr="002A572A">
              <w:t>8</w:t>
            </w:r>
            <w:r>
              <w:t>.</w:t>
            </w:r>
          </w:p>
        </w:tc>
        <w:tc>
          <w:tcPr>
            <w:tcW w:w="7613" w:type="dxa"/>
          </w:tcPr>
          <w:p w14:paraId="6D660D22" w14:textId="77777777"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16"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bookmarkEnd w:id="16"/>
          </w:p>
          <w:p w14:paraId="7F12D406" w14:textId="77777777" w:rsidR="009A0BAB" w:rsidRPr="009A0BAB" w:rsidRDefault="009A0BAB" w:rsidP="009A0BAB">
            <w:r w:rsidRPr="00DE06E5">
              <w:t>it has inspected the Client’s premises, lands and facilities before submitting its Submission and has made appropriate enquiries so as to be satisfied in relation to all matters connected with the performance of its obligations under this Agreement</w:t>
            </w:r>
            <w:r>
              <w:t>;</w:t>
            </w:r>
          </w:p>
        </w:tc>
      </w:tr>
      <w:tr w:rsidR="003C0FB1" w:rsidRPr="00CB5B77" w14:paraId="28AB2D95" w14:textId="77777777" w:rsidTr="009A0BAB">
        <w:tc>
          <w:tcPr>
            <w:tcW w:w="753" w:type="dxa"/>
          </w:tcPr>
          <w:p w14:paraId="565691D5" w14:textId="77777777" w:rsidR="003C0FB1" w:rsidRDefault="003C0FB1" w:rsidP="007F3458">
            <w:pPr>
              <w:jc w:val="both"/>
              <w:rPr>
                <w:color w:val="0000FF"/>
              </w:rPr>
            </w:pPr>
          </w:p>
        </w:tc>
        <w:tc>
          <w:tcPr>
            <w:tcW w:w="705" w:type="dxa"/>
          </w:tcPr>
          <w:p w14:paraId="522579EF" w14:textId="77777777" w:rsidR="003C0FB1" w:rsidRPr="000E5DB7" w:rsidRDefault="003C0FB1" w:rsidP="003073E6">
            <w:pPr>
              <w:jc w:val="both"/>
            </w:pPr>
            <w:r>
              <w:t>9.</w:t>
            </w:r>
          </w:p>
        </w:tc>
        <w:tc>
          <w:tcPr>
            <w:tcW w:w="7613" w:type="dxa"/>
          </w:tcPr>
          <w:p w14:paraId="02C3B2B3" w14:textId="77777777" w:rsidR="003C0FB1" w:rsidRPr="000E5DB7" w:rsidRDefault="003C0FB1" w:rsidP="003073E6">
            <w:pPr>
              <w:jc w:val="both"/>
            </w:pPr>
            <w:r w:rsidRPr="000E5DB7">
              <w:t xml:space="preserve">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w:t>
            </w:r>
            <w:r w:rsidRPr="000E5DB7">
              <w:lastRenderedPageBreak/>
              <w:t>inspection. The Contractor shall carry out all directions of the Client with regard to compliance with this clause 4A.</w:t>
            </w:r>
            <w:r>
              <w:t>9</w:t>
            </w:r>
            <w:r w:rsidRPr="000E5DB7">
              <w:t xml:space="preserve">; </w:t>
            </w:r>
            <w:r>
              <w:t>and</w:t>
            </w:r>
          </w:p>
        </w:tc>
      </w:tr>
      <w:tr w:rsidR="003C0FB1" w:rsidRPr="00CB5B77" w14:paraId="592AFC0E" w14:textId="77777777" w:rsidTr="009A0BAB">
        <w:tc>
          <w:tcPr>
            <w:tcW w:w="753" w:type="dxa"/>
          </w:tcPr>
          <w:p w14:paraId="4A007B95" w14:textId="77777777" w:rsidR="003C0FB1" w:rsidRDefault="003C0FB1" w:rsidP="007F3458">
            <w:pPr>
              <w:jc w:val="both"/>
              <w:rPr>
                <w:color w:val="0000FF"/>
              </w:rPr>
            </w:pPr>
          </w:p>
        </w:tc>
        <w:tc>
          <w:tcPr>
            <w:tcW w:w="705" w:type="dxa"/>
          </w:tcPr>
          <w:p w14:paraId="0F91D46E" w14:textId="77777777" w:rsidR="003C0FB1" w:rsidRPr="000E5DB7" w:rsidRDefault="003C0FB1" w:rsidP="003073E6">
            <w:pPr>
              <w:jc w:val="both"/>
            </w:pPr>
            <w:r>
              <w:t>10.</w:t>
            </w:r>
          </w:p>
        </w:tc>
        <w:tc>
          <w:tcPr>
            <w:tcW w:w="7613" w:type="dxa"/>
          </w:tcPr>
          <w:p w14:paraId="688F3682"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50B1DB43" w14:textId="77777777" w:rsidTr="009A0BAB">
        <w:tc>
          <w:tcPr>
            <w:tcW w:w="753" w:type="dxa"/>
          </w:tcPr>
          <w:p w14:paraId="61149554" w14:textId="77777777" w:rsidR="003C0FB1" w:rsidRDefault="003C0FB1" w:rsidP="007F3458">
            <w:pPr>
              <w:jc w:val="both"/>
              <w:rPr>
                <w:color w:val="0000FF"/>
              </w:rPr>
            </w:pPr>
            <w:r w:rsidRPr="000E5DB7">
              <w:rPr>
                <w:color w:val="0000FF"/>
              </w:rPr>
              <w:t>B.</w:t>
            </w:r>
          </w:p>
        </w:tc>
        <w:tc>
          <w:tcPr>
            <w:tcW w:w="8318" w:type="dxa"/>
            <w:gridSpan w:val="2"/>
          </w:tcPr>
          <w:p w14:paraId="6DB19519" w14:textId="77777777" w:rsidR="003C0FB1" w:rsidRDefault="003C0FB1" w:rsidP="003073E6">
            <w:pPr>
              <w:jc w:val="both"/>
            </w:pPr>
            <w:r w:rsidRPr="000E5DB7">
              <w:t>The Contractor undertakes to notify the Client forthwith of any material change to the status of the Contractor with regard to the warranties, acknowledgements, representations and undertakings as set out at clause 4A and to comply with all reasonable directions of the Client with regard thereto which may include termination of this Agreement.</w:t>
            </w:r>
          </w:p>
        </w:tc>
      </w:tr>
    </w:tbl>
    <w:p w14:paraId="52358ADB"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107028C1" w14:textId="77777777" w:rsidTr="00175C84">
        <w:tc>
          <w:tcPr>
            <w:tcW w:w="760" w:type="dxa"/>
          </w:tcPr>
          <w:p w14:paraId="6B1CD483" w14:textId="77777777" w:rsidR="001F7FC2" w:rsidRDefault="001F7FC2" w:rsidP="00394603">
            <w:pPr>
              <w:jc w:val="both"/>
              <w:rPr>
                <w:color w:val="0000FF"/>
              </w:rPr>
            </w:pPr>
          </w:p>
          <w:p w14:paraId="4C11A771" w14:textId="77777777" w:rsidR="001F7FC2" w:rsidRDefault="001F7FC2" w:rsidP="00394603">
            <w:pPr>
              <w:jc w:val="both"/>
              <w:rPr>
                <w:color w:val="0000FF"/>
              </w:rPr>
            </w:pPr>
          </w:p>
          <w:p w14:paraId="5C516BA5" w14:textId="77777777" w:rsidR="003C0FB1" w:rsidRDefault="003C0FB1" w:rsidP="00394603">
            <w:pPr>
              <w:jc w:val="both"/>
              <w:rPr>
                <w:color w:val="0000FF"/>
              </w:rPr>
            </w:pPr>
            <w:r w:rsidRPr="000E5DB7">
              <w:rPr>
                <w:color w:val="0000FF"/>
              </w:rPr>
              <w:t>A.</w:t>
            </w:r>
          </w:p>
        </w:tc>
        <w:tc>
          <w:tcPr>
            <w:tcW w:w="8311" w:type="dxa"/>
          </w:tcPr>
          <w:p w14:paraId="3A9B91BA" w14:textId="77777777" w:rsidR="001F7FC2" w:rsidRPr="001F7FC2" w:rsidRDefault="000E5DE0" w:rsidP="001F7FC2">
            <w:pPr>
              <w:jc w:val="both"/>
              <w:rPr>
                <w:b/>
                <w:i/>
                <w:highlight w:val="lightGray"/>
              </w:rPr>
            </w:pPr>
            <w:sdt>
              <w:sdtPr>
                <w:rPr>
                  <w:highlight w:val="lightGray"/>
                </w:rPr>
                <w:id w:val="-1636324986"/>
                <w:placeholder>
                  <w:docPart w:val="BDC0A0D4EFF74AECB960F338E13470F1"/>
                </w:placeholder>
              </w:sdtPr>
              <w:sdtEndPr>
                <w:rPr>
                  <w:b/>
                  <w:i/>
                </w:rPr>
              </w:sdtEndPr>
              <w:sdtContent>
                <w:r w:rsidR="001F7FC2" w:rsidRPr="001F7FC2">
                  <w:rPr>
                    <w:b/>
                    <w:i/>
                    <w:highlight w:val="lightGray"/>
                  </w:rPr>
                  <w:t>Prior to publication please ensure to insert amounts/figures where applicable.  When finished, delete these instructions.</w:t>
                </w:r>
              </w:sdtContent>
            </w:sdt>
          </w:p>
          <w:p w14:paraId="7D325EEA" w14:textId="77777777" w:rsidR="003C0FB1" w:rsidRDefault="003C0FB1" w:rsidP="006C71B4">
            <w:pPr>
              <w:jc w:val="both"/>
            </w:pPr>
            <w:r w:rsidRPr="000E5DB7">
              <w:t>The Contractor shall be liable for and shall indemnify the Client for and in respect of all and any losses, claims, demands, damages or expenses which the Client 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3D06DC4E" w14:textId="77777777" w:rsidTr="00175C84">
        <w:tc>
          <w:tcPr>
            <w:tcW w:w="760" w:type="dxa"/>
          </w:tcPr>
          <w:p w14:paraId="39D81D66" w14:textId="77777777" w:rsidR="003C0FB1" w:rsidRDefault="003C0FB1" w:rsidP="00394603">
            <w:pPr>
              <w:jc w:val="both"/>
              <w:rPr>
                <w:color w:val="0000FF"/>
              </w:rPr>
            </w:pPr>
            <w:r w:rsidRPr="000E5DB7">
              <w:rPr>
                <w:color w:val="0000FF"/>
              </w:rPr>
              <w:t>B.</w:t>
            </w:r>
          </w:p>
        </w:tc>
        <w:tc>
          <w:tcPr>
            <w:tcW w:w="8311" w:type="dxa"/>
          </w:tcPr>
          <w:p w14:paraId="32ECAF1E"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70D9F485" w14:textId="77777777" w:rsidTr="00AA6837">
        <w:trPr>
          <w:trHeight w:val="996"/>
        </w:trPr>
        <w:tc>
          <w:tcPr>
            <w:tcW w:w="760" w:type="dxa"/>
          </w:tcPr>
          <w:p w14:paraId="4B3E5DF9" w14:textId="77777777" w:rsidR="003C0FB1" w:rsidRDefault="003C0FB1" w:rsidP="00394603">
            <w:pPr>
              <w:jc w:val="both"/>
              <w:rPr>
                <w:color w:val="0000FF"/>
              </w:rPr>
            </w:pPr>
            <w:r w:rsidRPr="000E5DB7">
              <w:rPr>
                <w:color w:val="0000FF"/>
              </w:rPr>
              <w:t>C.</w:t>
            </w:r>
          </w:p>
        </w:tc>
        <w:tc>
          <w:tcPr>
            <w:tcW w:w="8311" w:type="dxa"/>
          </w:tcPr>
          <w:p w14:paraId="32A7F7CB"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4B8ADDD4" w14:textId="77777777" w:rsidTr="00175C84">
        <w:trPr>
          <w:trHeight w:val="1207"/>
        </w:trPr>
        <w:tc>
          <w:tcPr>
            <w:tcW w:w="760" w:type="dxa"/>
          </w:tcPr>
          <w:p w14:paraId="748680FC" w14:textId="77777777" w:rsidR="003C0FB1" w:rsidRPr="000E5DB7" w:rsidRDefault="003C0FB1" w:rsidP="00394603">
            <w:pPr>
              <w:jc w:val="both"/>
              <w:rPr>
                <w:color w:val="0000FF"/>
              </w:rPr>
            </w:pPr>
            <w:r>
              <w:rPr>
                <w:color w:val="0000FF"/>
              </w:rPr>
              <w:t>D.</w:t>
            </w:r>
          </w:p>
        </w:tc>
        <w:tc>
          <w:tcPr>
            <w:tcW w:w="8311" w:type="dxa"/>
          </w:tcPr>
          <w:p w14:paraId="670F2853"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4D2BDD5E" w14:textId="77777777" w:rsidTr="00175C84">
        <w:trPr>
          <w:trHeight w:val="1207"/>
        </w:trPr>
        <w:tc>
          <w:tcPr>
            <w:tcW w:w="760" w:type="dxa"/>
          </w:tcPr>
          <w:p w14:paraId="296CFA83" w14:textId="77777777" w:rsidR="00AA6837" w:rsidRDefault="00AA6837" w:rsidP="00394603">
            <w:pPr>
              <w:jc w:val="both"/>
              <w:rPr>
                <w:color w:val="0000FF"/>
              </w:rPr>
            </w:pPr>
            <w:r>
              <w:rPr>
                <w:color w:val="0000FF"/>
              </w:rPr>
              <w:t>E.</w:t>
            </w:r>
          </w:p>
        </w:tc>
        <w:tc>
          <w:tcPr>
            <w:tcW w:w="8311" w:type="dxa"/>
          </w:tcPr>
          <w:p w14:paraId="54D34E07" w14:textId="77777777"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Pr="00FC5923">
              <w:rPr>
                <w:i/>
                <w:iCs/>
                <w:noProof/>
                <w:color w:val="FF0000"/>
                <w:highlight w:val="lightGray"/>
              </w:rPr>
              <w:t>Delete and replace with “Not Used” if not applicable:</w:t>
            </w:r>
            <w:r w:rsidRPr="00FC5923">
              <w:rPr>
                <w:i/>
                <w:iCs/>
                <w:color w:val="FF0000"/>
                <w:highlight w:val="lightGray"/>
              </w:rPr>
              <w:fldChar w:fldCharType="end"/>
            </w:r>
          </w:p>
          <w:p w14:paraId="49654599" w14:textId="77777777"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17" w:name="Text144"/>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17"/>
            <w:r>
              <w:t xml:space="preserve"> </w:t>
            </w:r>
            <w:r w:rsidRPr="00343D57">
              <w:t>reg</w:t>
            </w:r>
            <w:r>
              <w:t>ardless of the number of claims</w:t>
            </w:r>
            <w:r w:rsidRPr="00BE4F7F">
              <w:t>.</w:t>
            </w:r>
          </w:p>
        </w:tc>
      </w:tr>
      <w:tr w:rsidR="00394603" w:rsidRPr="00CB5B77" w14:paraId="5E2AF939" w14:textId="77777777" w:rsidTr="00175C84">
        <w:trPr>
          <w:trHeight w:val="703"/>
        </w:trPr>
        <w:tc>
          <w:tcPr>
            <w:tcW w:w="760" w:type="dxa"/>
          </w:tcPr>
          <w:p w14:paraId="26D8305F" w14:textId="77777777" w:rsidR="00394603" w:rsidRDefault="00394603" w:rsidP="00394603">
            <w:pPr>
              <w:jc w:val="both"/>
              <w:rPr>
                <w:color w:val="0000FF"/>
              </w:rPr>
            </w:pPr>
            <w:r>
              <w:rPr>
                <w:color w:val="0000FF"/>
              </w:rPr>
              <w:t>F.</w:t>
            </w:r>
          </w:p>
        </w:tc>
        <w:tc>
          <w:tcPr>
            <w:tcW w:w="8311" w:type="dxa"/>
          </w:tcPr>
          <w:p w14:paraId="4EC48274"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63CD8317" w14:textId="77777777"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Pr>
                <w:noProof/>
                <w:szCs w:val="22"/>
              </w:rPr>
              <w:t>[Insert]</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18" w:name="Text145"/>
            <w:r>
              <w:instrText xml:space="preserve"> FORMTEXT </w:instrText>
            </w:r>
            <w:r>
              <w:fldChar w:fldCharType="separate"/>
            </w:r>
            <w:r>
              <w:rPr>
                <w:noProof/>
              </w:rPr>
              <w:t>[number]</w:t>
            </w:r>
            <w:r>
              <w:fldChar w:fldCharType="end"/>
            </w:r>
            <w:bookmarkEnd w:id="18"/>
            <w:r w:rsidR="00394603" w:rsidRPr="000E5DB7">
              <w:t xml:space="preserve"> per cent of the Charges. In such event the Client shall identify the </w:t>
            </w:r>
            <w:r w:rsidR="00394603" w:rsidRPr="000E5DB7">
              <w:lastRenderedPageBreak/>
              <w:t>particular Services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125CD731" w14:textId="77777777" w:rsidTr="00175C84">
        <w:trPr>
          <w:trHeight w:val="703"/>
        </w:trPr>
        <w:tc>
          <w:tcPr>
            <w:tcW w:w="760" w:type="dxa"/>
          </w:tcPr>
          <w:p w14:paraId="31A7E0D1" w14:textId="77777777" w:rsidR="004F3DDB" w:rsidRDefault="00A7281F" w:rsidP="00394603">
            <w:pPr>
              <w:jc w:val="both"/>
              <w:rPr>
                <w:color w:val="0000FF"/>
              </w:rPr>
            </w:pPr>
            <w:r>
              <w:rPr>
                <w:color w:val="0000FF"/>
              </w:rPr>
              <w:lastRenderedPageBreak/>
              <w:t>G.</w:t>
            </w:r>
          </w:p>
        </w:tc>
        <w:tc>
          <w:tcPr>
            <w:tcW w:w="8311" w:type="dxa"/>
          </w:tcPr>
          <w:p w14:paraId="106874FD" w14:textId="77777777" w:rsidR="004F3DDB" w:rsidRPr="004F3DDB" w:rsidRDefault="00D103CA" w:rsidP="00D103CA">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3717FBEF" w14:textId="77777777" w:rsidTr="00101A30">
        <w:tc>
          <w:tcPr>
            <w:tcW w:w="760" w:type="dxa"/>
          </w:tcPr>
          <w:p w14:paraId="0EB83F02" w14:textId="77777777" w:rsidR="004F3DDB" w:rsidRDefault="00A7281F" w:rsidP="00394603">
            <w:pPr>
              <w:keepNext/>
              <w:jc w:val="both"/>
              <w:rPr>
                <w:color w:val="0000FF"/>
              </w:rPr>
            </w:pPr>
            <w:r>
              <w:rPr>
                <w:color w:val="0000FF"/>
              </w:rPr>
              <w:t>H.</w:t>
            </w:r>
          </w:p>
        </w:tc>
        <w:tc>
          <w:tcPr>
            <w:tcW w:w="8311" w:type="dxa"/>
            <w:shd w:val="clear" w:color="auto" w:fill="auto"/>
          </w:tcPr>
          <w:p w14:paraId="4D55D8C9" w14:textId="77777777" w:rsidR="004F3DDB" w:rsidRPr="00B12CE7" w:rsidRDefault="00D103CA"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You must select one or the other of either G or H. Delete and replace with “Not Used” if not applicable: </w:t>
            </w:r>
            <w:r>
              <w:rPr>
                <w:i/>
                <w:iCs/>
                <w:color w:val="FF0000"/>
              </w:rPr>
              <w:fldChar w:fldCharType="end"/>
            </w:r>
          </w:p>
          <w:p w14:paraId="716A8589" w14:textId="77777777"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19" w:name="Text43"/>
            <w:r w:rsidR="001F7FC2">
              <w:instrText xml:space="preserve">FORMTEXT </w:instrText>
            </w:r>
            <w:r w:rsidR="001F7FC2">
              <w:fldChar w:fldCharType="separate"/>
            </w:r>
            <w:r w:rsidR="001F7FC2">
              <w:rPr>
                <w:noProof/>
              </w:rPr>
              <w:t>[insert amount]</w:t>
            </w:r>
            <w:r w:rsidR="001F7FC2">
              <w:fldChar w:fldCharType="end"/>
            </w:r>
            <w:bookmarkEnd w:id="19"/>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1F7FC2">
              <w:rPr>
                <w:noProof/>
              </w:rPr>
              <w:t>[insert amount]</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1E91D5E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5BC7BF94" w14:textId="77777777" w:rsidR="004F3DDB" w:rsidRPr="00B12CE7" w:rsidRDefault="004F3DDB" w:rsidP="0003041E">
            <w:pPr>
              <w:pStyle w:val="ListParagraph"/>
              <w:numPr>
                <w:ilvl w:val="0"/>
                <w:numId w:val="6"/>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190D879B" w14:textId="77777777" w:rsidR="004F3DDB" w:rsidRPr="00B12CE7" w:rsidRDefault="004F3DDB" w:rsidP="0003041E">
            <w:pPr>
              <w:pStyle w:val="ListParagraph"/>
              <w:numPr>
                <w:ilvl w:val="0"/>
                <w:numId w:val="6"/>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2E28C343"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2C029F72" w14:textId="77777777" w:rsidTr="00503F93">
        <w:tc>
          <w:tcPr>
            <w:tcW w:w="828" w:type="dxa"/>
          </w:tcPr>
          <w:p w14:paraId="6CD7A718" w14:textId="77777777" w:rsidR="003C0FB1" w:rsidRDefault="003C0FB1" w:rsidP="00394603">
            <w:pPr>
              <w:jc w:val="both"/>
              <w:rPr>
                <w:color w:val="0000FF"/>
              </w:rPr>
            </w:pPr>
            <w:r w:rsidRPr="000E5DB7">
              <w:rPr>
                <w:color w:val="0000FF"/>
              </w:rPr>
              <w:t>A.</w:t>
            </w:r>
          </w:p>
        </w:tc>
        <w:tc>
          <w:tcPr>
            <w:tcW w:w="9540" w:type="dxa"/>
            <w:gridSpan w:val="2"/>
          </w:tcPr>
          <w:p w14:paraId="2832480B"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31589C25" w14:textId="77777777" w:rsidTr="00503F93">
        <w:tc>
          <w:tcPr>
            <w:tcW w:w="828" w:type="dxa"/>
          </w:tcPr>
          <w:p w14:paraId="7BAB9CE5" w14:textId="77777777" w:rsidR="003C0FB1" w:rsidRDefault="003C0FB1" w:rsidP="00394603">
            <w:pPr>
              <w:jc w:val="both"/>
              <w:rPr>
                <w:color w:val="0000FF"/>
              </w:rPr>
            </w:pPr>
            <w:r w:rsidRPr="000E5DB7">
              <w:rPr>
                <w:color w:val="0000FF"/>
              </w:rPr>
              <w:t>B.</w:t>
            </w:r>
          </w:p>
        </w:tc>
        <w:tc>
          <w:tcPr>
            <w:tcW w:w="9540" w:type="dxa"/>
            <w:gridSpan w:val="2"/>
          </w:tcPr>
          <w:p w14:paraId="01AEFE26"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084C0359" w14:textId="77777777" w:rsidTr="00503F93">
        <w:tc>
          <w:tcPr>
            <w:tcW w:w="828" w:type="dxa"/>
          </w:tcPr>
          <w:p w14:paraId="2F6B14F5" w14:textId="77777777" w:rsidR="003C0FB1" w:rsidRDefault="003C0FB1" w:rsidP="00394603">
            <w:pPr>
              <w:jc w:val="both"/>
              <w:rPr>
                <w:color w:val="0000FF"/>
              </w:rPr>
            </w:pPr>
            <w:r w:rsidRPr="000E5DB7">
              <w:rPr>
                <w:color w:val="0000FF"/>
              </w:rPr>
              <w:lastRenderedPageBreak/>
              <w:t>C.</w:t>
            </w:r>
          </w:p>
        </w:tc>
        <w:tc>
          <w:tcPr>
            <w:tcW w:w="9540" w:type="dxa"/>
            <w:gridSpan w:val="2"/>
          </w:tcPr>
          <w:p w14:paraId="3A0FB97F" w14:textId="77777777" w:rsidR="003C0FB1" w:rsidRDefault="003C0FB1" w:rsidP="00A7281F">
            <w:pPr>
              <w:jc w:val="both"/>
            </w:pPr>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990E95C" w14:textId="77777777" w:rsidTr="00503F93">
        <w:tc>
          <w:tcPr>
            <w:tcW w:w="828" w:type="dxa"/>
          </w:tcPr>
          <w:p w14:paraId="67292860" w14:textId="77777777" w:rsidR="003C0FB1" w:rsidRDefault="003C0FB1" w:rsidP="00394603">
            <w:pPr>
              <w:jc w:val="both"/>
              <w:rPr>
                <w:color w:val="0000FF"/>
              </w:rPr>
            </w:pPr>
            <w:r w:rsidRPr="000E5DB7">
              <w:rPr>
                <w:color w:val="0000FF"/>
              </w:rPr>
              <w:t>D.</w:t>
            </w:r>
          </w:p>
        </w:tc>
        <w:tc>
          <w:tcPr>
            <w:tcW w:w="9540" w:type="dxa"/>
            <w:gridSpan w:val="2"/>
          </w:tcPr>
          <w:p w14:paraId="30FEC9CF"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7E91BE30" w14:textId="77777777" w:rsidTr="00503F93">
        <w:tc>
          <w:tcPr>
            <w:tcW w:w="828" w:type="dxa"/>
          </w:tcPr>
          <w:p w14:paraId="07553C20" w14:textId="77777777" w:rsidR="003C0FB1" w:rsidRDefault="003C0FB1" w:rsidP="00394603">
            <w:pPr>
              <w:jc w:val="both"/>
              <w:rPr>
                <w:color w:val="0000FF"/>
              </w:rPr>
            </w:pPr>
            <w:r w:rsidRPr="000E5DB7">
              <w:rPr>
                <w:color w:val="0000FF"/>
              </w:rPr>
              <w:t>E.</w:t>
            </w:r>
          </w:p>
        </w:tc>
        <w:tc>
          <w:tcPr>
            <w:tcW w:w="9540" w:type="dxa"/>
            <w:gridSpan w:val="2"/>
          </w:tcPr>
          <w:p w14:paraId="6BF058F6"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67E01F4" w14:textId="77777777" w:rsidTr="00503F93">
        <w:tc>
          <w:tcPr>
            <w:tcW w:w="828" w:type="dxa"/>
          </w:tcPr>
          <w:p w14:paraId="383A3C23" w14:textId="77777777" w:rsidR="003C0FB1" w:rsidRDefault="003C0FB1" w:rsidP="00394603">
            <w:pPr>
              <w:jc w:val="both"/>
              <w:rPr>
                <w:color w:val="0000FF"/>
              </w:rPr>
            </w:pPr>
            <w:r w:rsidRPr="000E5DB7">
              <w:rPr>
                <w:color w:val="0000FF"/>
              </w:rPr>
              <w:t>F.</w:t>
            </w:r>
          </w:p>
        </w:tc>
        <w:tc>
          <w:tcPr>
            <w:tcW w:w="9540" w:type="dxa"/>
            <w:gridSpan w:val="2"/>
          </w:tcPr>
          <w:p w14:paraId="2D21D891" w14:textId="77777777" w:rsidR="003C0FB1" w:rsidRDefault="003C0FB1" w:rsidP="00A7281F">
            <w:pPr>
              <w:jc w:val="both"/>
            </w:pPr>
            <w:r w:rsidRPr="000E5DB7">
              <w:t>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302F0370" w14:textId="77777777" w:rsidTr="00503F93">
        <w:tc>
          <w:tcPr>
            <w:tcW w:w="828" w:type="dxa"/>
          </w:tcPr>
          <w:p w14:paraId="2B1DA7DD" w14:textId="77777777" w:rsidR="003C0FB1" w:rsidRDefault="003C0FB1" w:rsidP="00394603">
            <w:pPr>
              <w:jc w:val="both"/>
              <w:rPr>
                <w:color w:val="0000FF"/>
              </w:rPr>
            </w:pPr>
            <w:r w:rsidRPr="000E5DB7">
              <w:rPr>
                <w:color w:val="0000FF"/>
              </w:rPr>
              <w:t>G.</w:t>
            </w:r>
          </w:p>
        </w:tc>
        <w:tc>
          <w:tcPr>
            <w:tcW w:w="9540" w:type="dxa"/>
            <w:gridSpan w:val="2"/>
          </w:tcPr>
          <w:p w14:paraId="2BBD81EF"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The Contractor hereby indemnifies the Client and shall keep and hold the Client harmless from and in respect of all and any  loss</w:t>
            </w:r>
            <w:r>
              <w:rPr>
                <w:szCs w:val="22"/>
              </w:rPr>
              <w:t>es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third party Intellectual Property Rights in so far as any such rights are used for the purposes of this Agreement.</w:t>
            </w:r>
          </w:p>
          <w:p w14:paraId="202E6D97"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489971F2" w14:textId="77777777" w:rsidTr="00503F93">
        <w:tc>
          <w:tcPr>
            <w:tcW w:w="828" w:type="dxa"/>
          </w:tcPr>
          <w:p w14:paraId="16A3A167" w14:textId="77777777" w:rsidR="003C0FB1" w:rsidRDefault="003C0FB1" w:rsidP="00394603">
            <w:pPr>
              <w:jc w:val="both"/>
              <w:rPr>
                <w:color w:val="0000FF"/>
              </w:rPr>
            </w:pPr>
          </w:p>
        </w:tc>
        <w:tc>
          <w:tcPr>
            <w:tcW w:w="720" w:type="dxa"/>
          </w:tcPr>
          <w:p w14:paraId="1E73AB5C" w14:textId="77777777" w:rsidR="003C0FB1" w:rsidRDefault="003C0FB1" w:rsidP="00A7281F">
            <w:pPr>
              <w:jc w:val="both"/>
              <w:rPr>
                <w:szCs w:val="22"/>
              </w:rPr>
            </w:pPr>
            <w:r w:rsidRPr="000E5DB7">
              <w:rPr>
                <w:szCs w:val="22"/>
              </w:rPr>
              <w:t>(</w:t>
            </w:r>
            <w:proofErr w:type="spellStart"/>
            <w:r w:rsidRPr="000E5DB7">
              <w:rPr>
                <w:szCs w:val="22"/>
              </w:rPr>
              <w:t>i</w:t>
            </w:r>
            <w:proofErr w:type="spellEnd"/>
            <w:r w:rsidRPr="000E5DB7">
              <w:rPr>
                <w:szCs w:val="22"/>
              </w:rPr>
              <w:t>)</w:t>
            </w:r>
          </w:p>
        </w:tc>
        <w:tc>
          <w:tcPr>
            <w:tcW w:w="8820" w:type="dxa"/>
          </w:tcPr>
          <w:p w14:paraId="5681B213"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34678D3E" w14:textId="77777777" w:rsidTr="00503F93">
        <w:tc>
          <w:tcPr>
            <w:tcW w:w="828" w:type="dxa"/>
          </w:tcPr>
          <w:p w14:paraId="41B53219" w14:textId="77777777" w:rsidR="003C0FB1" w:rsidRDefault="003C0FB1" w:rsidP="00394603">
            <w:pPr>
              <w:jc w:val="both"/>
              <w:rPr>
                <w:color w:val="0000FF"/>
              </w:rPr>
            </w:pPr>
          </w:p>
        </w:tc>
        <w:tc>
          <w:tcPr>
            <w:tcW w:w="720" w:type="dxa"/>
          </w:tcPr>
          <w:p w14:paraId="5F4FB31C" w14:textId="77777777" w:rsidR="003C0FB1" w:rsidRDefault="003C0FB1" w:rsidP="00A7281F">
            <w:pPr>
              <w:jc w:val="both"/>
              <w:rPr>
                <w:szCs w:val="22"/>
              </w:rPr>
            </w:pPr>
            <w:r w:rsidRPr="000E5DB7">
              <w:rPr>
                <w:szCs w:val="22"/>
              </w:rPr>
              <w:t>(ii)</w:t>
            </w:r>
          </w:p>
        </w:tc>
        <w:tc>
          <w:tcPr>
            <w:tcW w:w="8820" w:type="dxa"/>
          </w:tcPr>
          <w:p w14:paraId="0F9724B2"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2B7E70B4" w14:textId="77777777" w:rsidTr="00503F93">
        <w:trPr>
          <w:trHeight w:val="868"/>
        </w:trPr>
        <w:tc>
          <w:tcPr>
            <w:tcW w:w="828" w:type="dxa"/>
          </w:tcPr>
          <w:p w14:paraId="03A24F6E" w14:textId="77777777" w:rsidR="003C0FB1" w:rsidRDefault="003C0FB1" w:rsidP="00394603">
            <w:pPr>
              <w:jc w:val="both"/>
              <w:rPr>
                <w:color w:val="0000FF"/>
              </w:rPr>
            </w:pPr>
          </w:p>
        </w:tc>
        <w:tc>
          <w:tcPr>
            <w:tcW w:w="720" w:type="dxa"/>
          </w:tcPr>
          <w:p w14:paraId="04CDE284" w14:textId="77777777" w:rsidR="003C0FB1" w:rsidRDefault="003C0FB1" w:rsidP="00A7281F">
            <w:pPr>
              <w:jc w:val="both"/>
              <w:rPr>
                <w:szCs w:val="22"/>
              </w:rPr>
            </w:pPr>
            <w:r w:rsidRPr="000E5DB7">
              <w:rPr>
                <w:szCs w:val="22"/>
              </w:rPr>
              <w:t>(iii)</w:t>
            </w:r>
          </w:p>
        </w:tc>
        <w:tc>
          <w:tcPr>
            <w:tcW w:w="8820" w:type="dxa"/>
          </w:tcPr>
          <w:p w14:paraId="6977943A"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4B2DE569" w14:textId="77777777" w:rsidTr="00503F93">
        <w:tc>
          <w:tcPr>
            <w:tcW w:w="828" w:type="dxa"/>
          </w:tcPr>
          <w:p w14:paraId="2CB677FE" w14:textId="77777777" w:rsidR="003C0FB1" w:rsidRDefault="003C0FB1" w:rsidP="00394603">
            <w:pPr>
              <w:keepNext/>
              <w:jc w:val="both"/>
              <w:rPr>
                <w:color w:val="0000FF"/>
              </w:rPr>
            </w:pPr>
          </w:p>
        </w:tc>
        <w:tc>
          <w:tcPr>
            <w:tcW w:w="720" w:type="dxa"/>
          </w:tcPr>
          <w:p w14:paraId="6F261380" w14:textId="77777777" w:rsidR="003C0FB1" w:rsidRDefault="003C0FB1" w:rsidP="00A7281F">
            <w:pPr>
              <w:jc w:val="both"/>
              <w:rPr>
                <w:szCs w:val="22"/>
              </w:rPr>
            </w:pPr>
            <w:r w:rsidRPr="000E5DB7">
              <w:rPr>
                <w:szCs w:val="22"/>
              </w:rPr>
              <w:t>(iv)</w:t>
            </w:r>
          </w:p>
        </w:tc>
        <w:tc>
          <w:tcPr>
            <w:tcW w:w="8820" w:type="dxa"/>
          </w:tcPr>
          <w:p w14:paraId="22C7199A" w14:textId="77777777" w:rsidR="003C0FB1" w:rsidRDefault="003C0FB1" w:rsidP="00A7281F">
            <w:pPr>
              <w:jc w:val="both"/>
              <w:rPr>
                <w:szCs w:val="22"/>
              </w:rPr>
            </w:pPr>
            <w:r w:rsidRPr="000E5DB7">
              <w:rPr>
                <w:szCs w:val="22"/>
              </w:rPr>
              <w:t>if the Contractor cannot obtain the remedies in (</w:t>
            </w:r>
            <w:proofErr w:type="spellStart"/>
            <w:r w:rsidRPr="000E5DB7">
              <w:rPr>
                <w:szCs w:val="22"/>
              </w:rPr>
              <w:t>i</w:t>
            </w:r>
            <w:proofErr w:type="spellEnd"/>
            <w:r w:rsidRPr="000E5DB7">
              <w:rPr>
                <w:szCs w:val="22"/>
              </w:rPr>
              <w:t>),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6B10820A" w14:textId="77777777" w:rsidTr="00503F93">
        <w:tc>
          <w:tcPr>
            <w:tcW w:w="828" w:type="dxa"/>
          </w:tcPr>
          <w:p w14:paraId="3AC6DD63" w14:textId="77777777" w:rsidR="003C0FB1" w:rsidRDefault="003C0FB1" w:rsidP="00394603">
            <w:pPr>
              <w:jc w:val="both"/>
              <w:rPr>
                <w:color w:val="0000FF"/>
              </w:rPr>
            </w:pPr>
            <w:r w:rsidRPr="000E5DB7">
              <w:rPr>
                <w:color w:val="0000FF"/>
              </w:rPr>
              <w:t>H.</w:t>
            </w:r>
          </w:p>
        </w:tc>
        <w:tc>
          <w:tcPr>
            <w:tcW w:w="9540" w:type="dxa"/>
            <w:gridSpan w:val="2"/>
          </w:tcPr>
          <w:p w14:paraId="7A27FC8C"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7359AB25"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4B5AEECC" w14:textId="77777777" w:rsidTr="00503F93">
        <w:tc>
          <w:tcPr>
            <w:tcW w:w="612" w:type="dxa"/>
          </w:tcPr>
          <w:p w14:paraId="5207B1D6"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0C3E4147" w14:textId="77777777" w:rsidR="003C0FB1" w:rsidRPr="00830A49" w:rsidRDefault="003C0FB1" w:rsidP="00A7281F">
            <w:pPr>
              <w:jc w:val="both"/>
              <w:rPr>
                <w:szCs w:val="22"/>
              </w:rPr>
            </w:pPr>
            <w:r w:rsidRPr="00830A49">
              <w:rPr>
                <w:szCs w:val="22"/>
              </w:rPr>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3C0FB1" w:rsidRPr="00830A49" w14:paraId="7D201417" w14:textId="77777777" w:rsidTr="00503F93">
        <w:tc>
          <w:tcPr>
            <w:tcW w:w="612" w:type="dxa"/>
          </w:tcPr>
          <w:p w14:paraId="7A87F62D" w14:textId="77777777" w:rsidR="003C0FB1" w:rsidRPr="00830A49" w:rsidRDefault="003C0FB1" w:rsidP="00394603">
            <w:pPr>
              <w:jc w:val="both"/>
              <w:rPr>
                <w:color w:val="0000FF"/>
                <w:szCs w:val="22"/>
              </w:rPr>
            </w:pPr>
          </w:p>
        </w:tc>
        <w:tc>
          <w:tcPr>
            <w:tcW w:w="514" w:type="dxa"/>
          </w:tcPr>
          <w:p w14:paraId="4CFC1608" w14:textId="77777777" w:rsidR="003C0FB1" w:rsidRPr="00830A49" w:rsidRDefault="003C0FB1" w:rsidP="00A7281F">
            <w:pPr>
              <w:jc w:val="both"/>
              <w:rPr>
                <w:szCs w:val="22"/>
              </w:rPr>
            </w:pPr>
            <w:r w:rsidRPr="00830A49">
              <w:rPr>
                <w:szCs w:val="22"/>
              </w:rPr>
              <w:t>1.</w:t>
            </w:r>
          </w:p>
        </w:tc>
        <w:tc>
          <w:tcPr>
            <w:tcW w:w="7945" w:type="dxa"/>
            <w:gridSpan w:val="2"/>
          </w:tcPr>
          <w:p w14:paraId="7DE60A24"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59B71EDF" w14:textId="77777777" w:rsidTr="00503F93">
        <w:tc>
          <w:tcPr>
            <w:tcW w:w="612" w:type="dxa"/>
          </w:tcPr>
          <w:p w14:paraId="52AFB0DD" w14:textId="77777777" w:rsidR="003C0FB1" w:rsidRPr="00830A49" w:rsidRDefault="003C0FB1" w:rsidP="00394603">
            <w:pPr>
              <w:jc w:val="both"/>
              <w:rPr>
                <w:color w:val="0000FF"/>
                <w:szCs w:val="22"/>
              </w:rPr>
            </w:pPr>
          </w:p>
        </w:tc>
        <w:tc>
          <w:tcPr>
            <w:tcW w:w="514" w:type="dxa"/>
          </w:tcPr>
          <w:p w14:paraId="3920E787" w14:textId="77777777" w:rsidR="003C0FB1" w:rsidRPr="00830A49" w:rsidRDefault="003C0FB1" w:rsidP="00A7281F">
            <w:pPr>
              <w:jc w:val="both"/>
              <w:rPr>
                <w:szCs w:val="22"/>
              </w:rPr>
            </w:pPr>
            <w:r w:rsidRPr="00830A49">
              <w:rPr>
                <w:szCs w:val="22"/>
              </w:rPr>
              <w:t>2.</w:t>
            </w:r>
          </w:p>
        </w:tc>
        <w:tc>
          <w:tcPr>
            <w:tcW w:w="7945" w:type="dxa"/>
            <w:gridSpan w:val="2"/>
          </w:tcPr>
          <w:p w14:paraId="3E5EE655" w14:textId="77777777" w:rsidR="003C0FB1" w:rsidRPr="00830A49" w:rsidRDefault="003C0FB1" w:rsidP="00A7281F">
            <w:pPr>
              <w:jc w:val="both"/>
              <w:rPr>
                <w:szCs w:val="22"/>
              </w:rPr>
            </w:pPr>
            <w:r w:rsidRPr="00830A49">
              <w:rPr>
                <w:szCs w:val="22"/>
              </w:rPr>
              <w:t>as may be required by law; or</w:t>
            </w:r>
          </w:p>
        </w:tc>
      </w:tr>
      <w:tr w:rsidR="003C0FB1" w:rsidRPr="00830A49" w14:paraId="3C9DB223" w14:textId="77777777" w:rsidTr="00503F93">
        <w:tc>
          <w:tcPr>
            <w:tcW w:w="612" w:type="dxa"/>
          </w:tcPr>
          <w:p w14:paraId="6128429A" w14:textId="77777777" w:rsidR="003C0FB1" w:rsidRPr="00830A49" w:rsidRDefault="003C0FB1" w:rsidP="00394603">
            <w:pPr>
              <w:jc w:val="both"/>
              <w:rPr>
                <w:color w:val="0000FF"/>
                <w:szCs w:val="22"/>
              </w:rPr>
            </w:pPr>
          </w:p>
        </w:tc>
        <w:tc>
          <w:tcPr>
            <w:tcW w:w="514" w:type="dxa"/>
          </w:tcPr>
          <w:p w14:paraId="608FF5DF" w14:textId="77777777" w:rsidR="003C0FB1" w:rsidRPr="00830A49" w:rsidRDefault="003C0FB1" w:rsidP="00A7281F">
            <w:pPr>
              <w:jc w:val="both"/>
              <w:rPr>
                <w:szCs w:val="22"/>
              </w:rPr>
            </w:pPr>
            <w:r w:rsidRPr="00830A49">
              <w:rPr>
                <w:szCs w:val="22"/>
              </w:rPr>
              <w:t>3.</w:t>
            </w:r>
          </w:p>
        </w:tc>
        <w:tc>
          <w:tcPr>
            <w:tcW w:w="7945" w:type="dxa"/>
            <w:gridSpan w:val="2"/>
          </w:tcPr>
          <w:p w14:paraId="0DD84362"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00DE1811" w14:textId="77777777" w:rsidTr="00503F93">
        <w:tc>
          <w:tcPr>
            <w:tcW w:w="612" w:type="dxa"/>
          </w:tcPr>
          <w:p w14:paraId="08C7B0A6" w14:textId="77777777" w:rsidR="003C0FB1" w:rsidRPr="00830A49" w:rsidRDefault="003C0FB1" w:rsidP="00394603">
            <w:pPr>
              <w:jc w:val="both"/>
              <w:rPr>
                <w:color w:val="0000FF"/>
                <w:szCs w:val="22"/>
              </w:rPr>
            </w:pPr>
          </w:p>
        </w:tc>
        <w:tc>
          <w:tcPr>
            <w:tcW w:w="514" w:type="dxa"/>
          </w:tcPr>
          <w:p w14:paraId="6FD0922A" w14:textId="77777777" w:rsidR="003C0FB1" w:rsidRPr="00830A49" w:rsidRDefault="003C0FB1" w:rsidP="00A7281F">
            <w:pPr>
              <w:jc w:val="both"/>
              <w:rPr>
                <w:szCs w:val="22"/>
              </w:rPr>
            </w:pPr>
            <w:r w:rsidRPr="00830A49">
              <w:rPr>
                <w:szCs w:val="22"/>
              </w:rPr>
              <w:t>4.</w:t>
            </w:r>
          </w:p>
        </w:tc>
        <w:tc>
          <w:tcPr>
            <w:tcW w:w="7945" w:type="dxa"/>
            <w:gridSpan w:val="2"/>
          </w:tcPr>
          <w:p w14:paraId="2F844880"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7B3FF62" w14:textId="77777777" w:rsidTr="00503F93">
        <w:tc>
          <w:tcPr>
            <w:tcW w:w="612" w:type="dxa"/>
          </w:tcPr>
          <w:p w14:paraId="634DF52D"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40C3B79C" w14:textId="77777777" w:rsidR="003C0FB1" w:rsidRDefault="003C0FB1" w:rsidP="00A7281F">
            <w:pPr>
              <w:jc w:val="both"/>
            </w:pPr>
            <w:r w:rsidRPr="000E5DB7">
              <w:t>The Contractor undertakes to comply with all reasonable directions of the Client with regard to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2F67AF12"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395AB967" w14:textId="77777777" w:rsidTr="00503F93">
        <w:tc>
          <w:tcPr>
            <w:tcW w:w="612" w:type="dxa"/>
          </w:tcPr>
          <w:p w14:paraId="0F593523" w14:textId="77777777" w:rsidR="003C0FB1" w:rsidDel="009170AC" w:rsidRDefault="003C0FB1" w:rsidP="00394603">
            <w:pPr>
              <w:jc w:val="both"/>
              <w:rPr>
                <w:color w:val="0000FF"/>
              </w:rPr>
            </w:pPr>
          </w:p>
        </w:tc>
        <w:tc>
          <w:tcPr>
            <w:tcW w:w="840" w:type="dxa"/>
            <w:gridSpan w:val="2"/>
          </w:tcPr>
          <w:p w14:paraId="6C582DB8" w14:textId="77777777" w:rsidR="003C0FB1" w:rsidDel="009170AC" w:rsidRDefault="003C0FB1" w:rsidP="00A7281F">
            <w:pPr>
              <w:jc w:val="both"/>
            </w:pPr>
            <w:r>
              <w:t>1.</w:t>
            </w:r>
          </w:p>
        </w:tc>
        <w:tc>
          <w:tcPr>
            <w:tcW w:w="7619" w:type="dxa"/>
          </w:tcPr>
          <w:p w14:paraId="0DDED9EB"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7C32E41F" w14:textId="77777777" w:rsidTr="00503F93">
        <w:tc>
          <w:tcPr>
            <w:tcW w:w="612" w:type="dxa"/>
          </w:tcPr>
          <w:p w14:paraId="688784A0" w14:textId="77777777" w:rsidR="003C0FB1" w:rsidDel="009170AC" w:rsidRDefault="003C0FB1" w:rsidP="00394603">
            <w:pPr>
              <w:jc w:val="both"/>
              <w:rPr>
                <w:color w:val="0000FF"/>
              </w:rPr>
            </w:pPr>
          </w:p>
        </w:tc>
        <w:tc>
          <w:tcPr>
            <w:tcW w:w="840" w:type="dxa"/>
            <w:gridSpan w:val="2"/>
          </w:tcPr>
          <w:p w14:paraId="31F7D0A8" w14:textId="77777777" w:rsidR="003C0FB1" w:rsidDel="009170AC" w:rsidRDefault="003C0FB1" w:rsidP="00A7281F">
            <w:pPr>
              <w:jc w:val="both"/>
            </w:pPr>
            <w:r>
              <w:t>2.</w:t>
            </w:r>
          </w:p>
        </w:tc>
        <w:tc>
          <w:tcPr>
            <w:tcW w:w="7619" w:type="dxa"/>
          </w:tcPr>
          <w:p w14:paraId="0B0C9167"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5C385148" w14:textId="77777777" w:rsidTr="00503F93">
        <w:tc>
          <w:tcPr>
            <w:tcW w:w="612" w:type="dxa"/>
          </w:tcPr>
          <w:p w14:paraId="476672F2" w14:textId="77777777" w:rsidR="003C0FB1" w:rsidDel="009170AC" w:rsidRDefault="003C0FB1" w:rsidP="00394603">
            <w:pPr>
              <w:jc w:val="both"/>
              <w:rPr>
                <w:color w:val="0000FF"/>
              </w:rPr>
            </w:pPr>
          </w:p>
        </w:tc>
        <w:tc>
          <w:tcPr>
            <w:tcW w:w="840" w:type="dxa"/>
            <w:gridSpan w:val="2"/>
          </w:tcPr>
          <w:p w14:paraId="40548727" w14:textId="77777777" w:rsidR="003C0FB1" w:rsidDel="009170AC" w:rsidRDefault="003C0FB1" w:rsidP="00A7281F">
            <w:pPr>
              <w:jc w:val="both"/>
            </w:pPr>
            <w:r>
              <w:t>3.</w:t>
            </w:r>
          </w:p>
        </w:tc>
        <w:tc>
          <w:tcPr>
            <w:tcW w:w="7619" w:type="dxa"/>
          </w:tcPr>
          <w:p w14:paraId="05D1C9D3"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1D02F8BB" w14:textId="77777777" w:rsidTr="00503F93">
        <w:trPr>
          <w:trHeight w:val="840"/>
        </w:trPr>
        <w:tc>
          <w:tcPr>
            <w:tcW w:w="612" w:type="dxa"/>
          </w:tcPr>
          <w:p w14:paraId="779328BF" w14:textId="77777777" w:rsidR="003C0FB1" w:rsidDel="009170AC" w:rsidRDefault="003C0FB1" w:rsidP="00394603">
            <w:pPr>
              <w:jc w:val="both"/>
              <w:rPr>
                <w:color w:val="0000FF"/>
              </w:rPr>
            </w:pPr>
          </w:p>
        </w:tc>
        <w:tc>
          <w:tcPr>
            <w:tcW w:w="840" w:type="dxa"/>
            <w:gridSpan w:val="2"/>
          </w:tcPr>
          <w:p w14:paraId="638F0F4F" w14:textId="77777777" w:rsidR="003C0FB1" w:rsidDel="009170AC" w:rsidRDefault="003C0FB1" w:rsidP="00A7281F">
            <w:pPr>
              <w:jc w:val="both"/>
            </w:pPr>
            <w:r>
              <w:t>4.</w:t>
            </w:r>
          </w:p>
        </w:tc>
        <w:tc>
          <w:tcPr>
            <w:tcW w:w="7619" w:type="dxa"/>
          </w:tcPr>
          <w:p w14:paraId="024B4782"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523F21C7" w14:textId="77777777" w:rsidTr="00503F93">
        <w:tc>
          <w:tcPr>
            <w:tcW w:w="612" w:type="dxa"/>
          </w:tcPr>
          <w:p w14:paraId="160CE1C0"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073D35A1" w14:textId="77777777" w:rsidR="003C0FB1" w:rsidRDefault="003C0FB1" w:rsidP="00A7281F">
            <w:pPr>
              <w:jc w:val="both"/>
            </w:pPr>
            <w:r w:rsidRPr="000E5DB7">
              <w:t xml:space="preserve">The Contractor acknowledges that the security of the State and its information is of paramount importance to the Client. Accordingly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w:t>
            </w:r>
            <w:r w:rsidRPr="000E5DB7">
              <w:lastRenderedPageBreak/>
              <w:t>to all such personnel by police authorities and the Contractor shall comply with all reasonable directions of the Client arising therefrom.</w:t>
            </w:r>
          </w:p>
        </w:tc>
      </w:tr>
      <w:tr w:rsidR="003C0FB1" w:rsidRPr="00CB5B77" w14:paraId="49582F19" w14:textId="77777777" w:rsidTr="00503F93">
        <w:tc>
          <w:tcPr>
            <w:tcW w:w="612" w:type="dxa"/>
          </w:tcPr>
          <w:p w14:paraId="5AFFA349" w14:textId="77777777" w:rsidR="003C0FB1" w:rsidRDefault="003C0FB1" w:rsidP="00394603">
            <w:pPr>
              <w:jc w:val="both"/>
              <w:rPr>
                <w:color w:val="0000FF"/>
              </w:rPr>
            </w:pPr>
            <w:r>
              <w:rPr>
                <w:color w:val="0000FF"/>
              </w:rPr>
              <w:lastRenderedPageBreak/>
              <w:t>D</w:t>
            </w:r>
            <w:r w:rsidRPr="000E5DB7">
              <w:rPr>
                <w:color w:val="0000FF"/>
              </w:rPr>
              <w:t>.</w:t>
            </w:r>
          </w:p>
        </w:tc>
        <w:tc>
          <w:tcPr>
            <w:tcW w:w="8459" w:type="dxa"/>
            <w:gridSpan w:val="3"/>
          </w:tcPr>
          <w:p w14:paraId="1C28191D"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w:t>
            </w:r>
            <w:r>
              <w:t xml:space="preserve"> </w:t>
            </w:r>
            <w:r w:rsidRPr="006C766A">
              <w:rPr>
                <w:szCs w:val="22"/>
              </w:rPr>
              <w:t>under the above legislation</w:t>
            </w:r>
            <w:r w:rsidRPr="000E5DB7">
              <w:t xml:space="preserve">. </w:t>
            </w:r>
            <w:r w:rsidR="001F7FC2" w:rsidRPr="001F7FC2">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r w:rsidR="003C0FB1" w:rsidRPr="00CB5B77" w14:paraId="64341EC7" w14:textId="77777777" w:rsidTr="00503F93">
        <w:tc>
          <w:tcPr>
            <w:tcW w:w="612" w:type="dxa"/>
          </w:tcPr>
          <w:p w14:paraId="5713A973" w14:textId="77777777" w:rsidR="003C0FB1" w:rsidRDefault="003C0FB1" w:rsidP="00394603">
            <w:pPr>
              <w:jc w:val="both"/>
              <w:rPr>
                <w:color w:val="0000FF"/>
              </w:rPr>
            </w:pPr>
            <w:r>
              <w:rPr>
                <w:color w:val="0000FF"/>
                <w:szCs w:val="22"/>
              </w:rPr>
              <w:t>E.</w:t>
            </w:r>
          </w:p>
        </w:tc>
        <w:tc>
          <w:tcPr>
            <w:tcW w:w="8459" w:type="dxa"/>
            <w:gridSpan w:val="3"/>
          </w:tcPr>
          <w:p w14:paraId="285872AD"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5E0CCE93" w14:textId="77777777" w:rsidTr="00503F93">
        <w:tc>
          <w:tcPr>
            <w:tcW w:w="612" w:type="dxa"/>
          </w:tcPr>
          <w:p w14:paraId="3E8DA085" w14:textId="77777777" w:rsidR="00891A74" w:rsidRDefault="00891A74" w:rsidP="00394603">
            <w:pPr>
              <w:jc w:val="both"/>
              <w:rPr>
                <w:color w:val="0000FF"/>
                <w:szCs w:val="22"/>
              </w:rPr>
            </w:pPr>
          </w:p>
        </w:tc>
        <w:tc>
          <w:tcPr>
            <w:tcW w:w="8459" w:type="dxa"/>
            <w:gridSpan w:val="3"/>
          </w:tcPr>
          <w:p w14:paraId="5A53DB31" w14:textId="77777777" w:rsidR="00891A74" w:rsidRDefault="00891A74" w:rsidP="00A7281F">
            <w:pPr>
              <w:jc w:val="both"/>
            </w:pPr>
          </w:p>
        </w:tc>
      </w:tr>
    </w:tbl>
    <w:p w14:paraId="2C5DCD32" w14:textId="77777777" w:rsidR="003C0FB1" w:rsidRDefault="003C0FB1" w:rsidP="00394603">
      <w:pPr>
        <w:pStyle w:val="Heading2"/>
        <w:jc w:val="both"/>
      </w:pPr>
      <w:r w:rsidRPr="00B625AA">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219C0B39" w14:textId="77777777" w:rsidTr="00A7281F">
        <w:trPr>
          <w:trHeight w:val="2826"/>
        </w:trPr>
        <w:tc>
          <w:tcPr>
            <w:tcW w:w="828" w:type="dxa"/>
          </w:tcPr>
          <w:p w14:paraId="2595D14E" w14:textId="77777777" w:rsidR="003C0FB1" w:rsidRDefault="003C0FB1" w:rsidP="00394603">
            <w:pPr>
              <w:jc w:val="both"/>
              <w:rPr>
                <w:color w:val="0000FF"/>
              </w:rPr>
            </w:pPr>
            <w:r w:rsidRPr="000E5DB7">
              <w:rPr>
                <w:color w:val="0000FF"/>
              </w:rPr>
              <w:t>A.</w:t>
            </w:r>
          </w:p>
        </w:tc>
        <w:tc>
          <w:tcPr>
            <w:tcW w:w="9540" w:type="dxa"/>
            <w:gridSpan w:val="2"/>
          </w:tcPr>
          <w:p w14:paraId="7F8B6484"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0E18A473" w14:textId="77777777" w:rsidTr="00503F93">
        <w:tc>
          <w:tcPr>
            <w:tcW w:w="828" w:type="dxa"/>
          </w:tcPr>
          <w:p w14:paraId="7A675981" w14:textId="77777777" w:rsidR="003C0FB1" w:rsidRDefault="003C0FB1" w:rsidP="00394603">
            <w:pPr>
              <w:keepNext/>
              <w:jc w:val="both"/>
              <w:rPr>
                <w:color w:val="0000FF"/>
              </w:rPr>
            </w:pPr>
            <w:r w:rsidRPr="000E5DB7">
              <w:rPr>
                <w:color w:val="0000FF"/>
              </w:rPr>
              <w:t>B.</w:t>
            </w:r>
          </w:p>
        </w:tc>
        <w:tc>
          <w:tcPr>
            <w:tcW w:w="9540" w:type="dxa"/>
            <w:gridSpan w:val="2"/>
          </w:tcPr>
          <w:p w14:paraId="69E194DC"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7BACEC38" w14:textId="77777777" w:rsidTr="00503F93">
        <w:tc>
          <w:tcPr>
            <w:tcW w:w="828" w:type="dxa"/>
          </w:tcPr>
          <w:p w14:paraId="62699229" w14:textId="77777777" w:rsidR="003C0FB1" w:rsidRDefault="003C0FB1" w:rsidP="00394603">
            <w:pPr>
              <w:jc w:val="both"/>
              <w:rPr>
                <w:color w:val="0000FF"/>
              </w:rPr>
            </w:pPr>
          </w:p>
        </w:tc>
        <w:tc>
          <w:tcPr>
            <w:tcW w:w="720" w:type="dxa"/>
          </w:tcPr>
          <w:p w14:paraId="07192C8E" w14:textId="77777777" w:rsidR="003C0FB1" w:rsidRDefault="003C0FB1" w:rsidP="00A7281F">
            <w:pPr>
              <w:jc w:val="both"/>
            </w:pPr>
            <w:r w:rsidRPr="000E5DB7">
              <w:t>1.</w:t>
            </w:r>
          </w:p>
        </w:tc>
        <w:tc>
          <w:tcPr>
            <w:tcW w:w="8820" w:type="dxa"/>
          </w:tcPr>
          <w:p w14:paraId="6BCEE826" w14:textId="77777777" w:rsidR="003C0FB1" w:rsidRDefault="003C0FB1" w:rsidP="00A7281F">
            <w:pPr>
              <w:jc w:val="both"/>
            </w:pPr>
            <w:r w:rsidRPr="000E5DB7">
              <w:t>the nature of the Force Majeure Event;</w:t>
            </w:r>
          </w:p>
        </w:tc>
      </w:tr>
      <w:tr w:rsidR="003C0FB1" w:rsidRPr="00CB5B77" w14:paraId="505B26AE" w14:textId="77777777" w:rsidTr="00503F93">
        <w:tc>
          <w:tcPr>
            <w:tcW w:w="828" w:type="dxa"/>
          </w:tcPr>
          <w:p w14:paraId="33EF0845" w14:textId="77777777" w:rsidR="003C0FB1" w:rsidRDefault="003C0FB1" w:rsidP="00394603">
            <w:pPr>
              <w:jc w:val="both"/>
              <w:rPr>
                <w:color w:val="0000FF"/>
              </w:rPr>
            </w:pPr>
          </w:p>
        </w:tc>
        <w:tc>
          <w:tcPr>
            <w:tcW w:w="720" w:type="dxa"/>
          </w:tcPr>
          <w:p w14:paraId="741D1681" w14:textId="77777777" w:rsidR="003C0FB1" w:rsidRDefault="003C0FB1" w:rsidP="00A7281F">
            <w:pPr>
              <w:jc w:val="both"/>
            </w:pPr>
            <w:r w:rsidRPr="000E5DB7">
              <w:t>2.</w:t>
            </w:r>
          </w:p>
        </w:tc>
        <w:tc>
          <w:tcPr>
            <w:tcW w:w="8820" w:type="dxa"/>
          </w:tcPr>
          <w:p w14:paraId="1AF55218" w14:textId="77777777" w:rsidR="003C0FB1" w:rsidRDefault="003C0FB1" w:rsidP="00A7281F">
            <w:pPr>
              <w:jc w:val="both"/>
            </w:pPr>
            <w:r w:rsidRPr="000E5DB7">
              <w:t>the anticipated delay in the performance of obligations;</w:t>
            </w:r>
          </w:p>
        </w:tc>
      </w:tr>
      <w:tr w:rsidR="003C0FB1" w:rsidRPr="00CB5B77" w14:paraId="2218A0B3" w14:textId="77777777" w:rsidTr="00503F93">
        <w:tc>
          <w:tcPr>
            <w:tcW w:w="828" w:type="dxa"/>
          </w:tcPr>
          <w:p w14:paraId="53E7B162" w14:textId="77777777" w:rsidR="003C0FB1" w:rsidRDefault="003C0FB1" w:rsidP="00394603">
            <w:pPr>
              <w:jc w:val="both"/>
              <w:rPr>
                <w:color w:val="0000FF"/>
              </w:rPr>
            </w:pPr>
          </w:p>
        </w:tc>
        <w:tc>
          <w:tcPr>
            <w:tcW w:w="720" w:type="dxa"/>
          </w:tcPr>
          <w:p w14:paraId="7A8CE413" w14:textId="77777777" w:rsidR="003C0FB1" w:rsidRDefault="003C0FB1" w:rsidP="00A7281F">
            <w:pPr>
              <w:jc w:val="both"/>
            </w:pPr>
            <w:r w:rsidRPr="000E5DB7">
              <w:t>3.</w:t>
            </w:r>
          </w:p>
        </w:tc>
        <w:tc>
          <w:tcPr>
            <w:tcW w:w="8820" w:type="dxa"/>
          </w:tcPr>
          <w:p w14:paraId="0A16A730" w14:textId="77777777" w:rsidR="003C0FB1" w:rsidRDefault="003C0FB1" w:rsidP="00A7281F">
            <w:pPr>
              <w:jc w:val="both"/>
            </w:pPr>
            <w:r w:rsidRPr="000E5DB7">
              <w:t>the action proposed to minimise the impact of the Force Majeure Event;</w:t>
            </w:r>
          </w:p>
        </w:tc>
      </w:tr>
      <w:tr w:rsidR="003C0FB1" w:rsidRPr="00CB5B77" w14:paraId="29BB0898" w14:textId="77777777" w:rsidTr="00503F93">
        <w:tc>
          <w:tcPr>
            <w:tcW w:w="828" w:type="dxa"/>
          </w:tcPr>
          <w:p w14:paraId="25D9B8B6" w14:textId="77777777" w:rsidR="003C0FB1" w:rsidRDefault="003C0FB1" w:rsidP="00394603">
            <w:pPr>
              <w:jc w:val="both"/>
              <w:rPr>
                <w:color w:val="0000FF"/>
              </w:rPr>
            </w:pPr>
          </w:p>
        </w:tc>
        <w:tc>
          <w:tcPr>
            <w:tcW w:w="9540" w:type="dxa"/>
            <w:gridSpan w:val="2"/>
          </w:tcPr>
          <w:p w14:paraId="2C8FF51C"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63E158B2" w14:textId="77777777" w:rsidTr="00503F93">
        <w:tc>
          <w:tcPr>
            <w:tcW w:w="828" w:type="dxa"/>
          </w:tcPr>
          <w:p w14:paraId="07456565" w14:textId="77777777" w:rsidR="003C0FB1" w:rsidRDefault="003C0FB1" w:rsidP="00394603">
            <w:pPr>
              <w:jc w:val="both"/>
              <w:rPr>
                <w:color w:val="0000FF"/>
              </w:rPr>
            </w:pPr>
            <w:r w:rsidRPr="000E5DB7">
              <w:rPr>
                <w:color w:val="0000FF"/>
              </w:rPr>
              <w:t>C.</w:t>
            </w:r>
          </w:p>
        </w:tc>
        <w:tc>
          <w:tcPr>
            <w:tcW w:w="9540" w:type="dxa"/>
            <w:gridSpan w:val="2"/>
          </w:tcPr>
          <w:p w14:paraId="0C4F93AF" w14:textId="77777777"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20" w:name="Text146"/>
            <w:r w:rsidR="00B625AA">
              <w:instrText xml:space="preserve"> FORMTEXT </w:instrText>
            </w:r>
            <w:r w:rsidR="00B625AA">
              <w:fldChar w:fldCharType="separate"/>
            </w:r>
            <w:r w:rsidR="00B625AA">
              <w:rPr>
                <w:noProof/>
              </w:rPr>
              <w:t>[insert number]</w:t>
            </w:r>
            <w:r w:rsidR="00B625AA">
              <w:fldChar w:fldCharType="end"/>
            </w:r>
            <w:bookmarkEnd w:id="20"/>
            <w:r>
              <w:t xml:space="preserve">calendar </w:t>
            </w:r>
            <w:r w:rsidRPr="000E5DB7">
              <w:t xml:space="preserve">days either Party may terminate at 14 </w:t>
            </w:r>
            <w:proofErr w:type="spellStart"/>
            <w:r w:rsidRPr="000E5DB7">
              <w:t>days notice</w:t>
            </w:r>
            <w:proofErr w:type="spellEnd"/>
            <w:r w:rsidRPr="000E5DB7">
              <w:t>.</w:t>
            </w:r>
          </w:p>
        </w:tc>
      </w:tr>
      <w:tr w:rsidR="003C0FB1" w:rsidRPr="00CB5B77" w14:paraId="0270746E" w14:textId="77777777" w:rsidTr="00503F93">
        <w:tc>
          <w:tcPr>
            <w:tcW w:w="828" w:type="dxa"/>
          </w:tcPr>
          <w:p w14:paraId="57148060" w14:textId="77777777" w:rsidR="003C0FB1" w:rsidRDefault="003C0FB1" w:rsidP="00394603">
            <w:pPr>
              <w:jc w:val="both"/>
              <w:rPr>
                <w:color w:val="0000FF"/>
              </w:rPr>
            </w:pPr>
            <w:r w:rsidRPr="000E5DB7">
              <w:rPr>
                <w:color w:val="0000FF"/>
              </w:rPr>
              <w:t>D.</w:t>
            </w:r>
          </w:p>
        </w:tc>
        <w:tc>
          <w:tcPr>
            <w:tcW w:w="9540" w:type="dxa"/>
            <w:gridSpan w:val="2"/>
          </w:tcPr>
          <w:p w14:paraId="488DC94D" w14:textId="77777777" w:rsidR="003C0FB1" w:rsidRDefault="003C0FB1" w:rsidP="00A7281F">
            <w:pPr>
              <w:jc w:val="both"/>
            </w:pPr>
            <w:r w:rsidRPr="000E5DB7">
              <w:t xml:space="preserve">In circumstances where the Contractor is the Affected Party, the Client shall be relieved from any obligation to make payments under this Agreement save to the extent that </w:t>
            </w:r>
            <w:r w:rsidRPr="000E5DB7">
              <w:lastRenderedPageBreak/>
              <w:t>payments are properly due and payable for obligations actually fulfilled by the Contractor in accordance with the terms and conditions of this Agreement.</w:t>
            </w:r>
          </w:p>
        </w:tc>
      </w:tr>
    </w:tbl>
    <w:p w14:paraId="2F2F5131" w14:textId="77777777" w:rsidR="003C0FB1" w:rsidRDefault="003C0FB1" w:rsidP="00394603">
      <w:pPr>
        <w:pStyle w:val="Heading2"/>
        <w:jc w:val="both"/>
      </w:pPr>
      <w:r w:rsidRPr="000E5DB7">
        <w:lastRenderedPageBreak/>
        <w:t>9.</w:t>
      </w:r>
      <w:r w:rsidRPr="000E5DB7">
        <w:tab/>
        <w:t>Termination</w:t>
      </w:r>
    </w:p>
    <w:tbl>
      <w:tblPr>
        <w:tblW w:w="0" w:type="auto"/>
        <w:tblLook w:val="01E0" w:firstRow="1" w:lastRow="1" w:firstColumn="1" w:lastColumn="1" w:noHBand="0" w:noVBand="0"/>
      </w:tblPr>
      <w:tblGrid>
        <w:gridCol w:w="755"/>
        <w:gridCol w:w="676"/>
        <w:gridCol w:w="7640"/>
      </w:tblGrid>
      <w:tr w:rsidR="003C0FB1" w:rsidRPr="00CB5B77" w14:paraId="611A6F00" w14:textId="77777777" w:rsidTr="00503F93">
        <w:tc>
          <w:tcPr>
            <w:tcW w:w="828" w:type="dxa"/>
          </w:tcPr>
          <w:p w14:paraId="454A853E" w14:textId="77777777" w:rsidR="003C0FB1" w:rsidRDefault="003C0FB1" w:rsidP="00394603">
            <w:pPr>
              <w:jc w:val="both"/>
              <w:rPr>
                <w:color w:val="0000FF"/>
              </w:rPr>
            </w:pPr>
            <w:r w:rsidRPr="000E5DB7">
              <w:rPr>
                <w:color w:val="0000FF"/>
              </w:rPr>
              <w:t>A.</w:t>
            </w:r>
          </w:p>
        </w:tc>
        <w:tc>
          <w:tcPr>
            <w:tcW w:w="9540" w:type="dxa"/>
            <w:gridSpan w:val="2"/>
          </w:tcPr>
          <w:p w14:paraId="56E66E18" w14:textId="77777777"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21" w:name="Text147"/>
            <w:r w:rsidR="00B625AA">
              <w:instrText xml:space="preserve"> FORMTEXT </w:instrText>
            </w:r>
            <w:r w:rsidR="00B625AA">
              <w:fldChar w:fldCharType="separate"/>
            </w:r>
            <w:r w:rsidR="00B625AA">
              <w:rPr>
                <w:noProof/>
              </w:rPr>
              <w:t>[insert period of time months]</w:t>
            </w:r>
            <w:r w:rsidR="00B625AA">
              <w:fldChar w:fldCharType="end"/>
            </w:r>
            <w:bookmarkEnd w:id="21"/>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B625AA">
              <w:rPr>
                <w:noProof/>
              </w:rPr>
              <w:t>[insert period of time months]</w:t>
            </w:r>
            <w:r w:rsidR="00B625AA">
              <w:fldChar w:fldCharType="end"/>
            </w:r>
            <w:r w:rsidR="00394603" w:rsidRPr="000E5DB7">
              <w:t xml:space="preserve"> </w:t>
            </w:r>
            <w:r w:rsidRPr="000E5DB7">
              <w:t>written notice to the Client.</w:t>
            </w:r>
          </w:p>
        </w:tc>
      </w:tr>
      <w:tr w:rsidR="003C0FB1" w:rsidRPr="00CB5B77" w14:paraId="5AE0EFD4" w14:textId="77777777" w:rsidTr="00503F93">
        <w:tc>
          <w:tcPr>
            <w:tcW w:w="828" w:type="dxa"/>
          </w:tcPr>
          <w:p w14:paraId="4E213C80" w14:textId="77777777" w:rsidR="003C0FB1" w:rsidRDefault="003C0FB1" w:rsidP="00394603">
            <w:pPr>
              <w:jc w:val="both"/>
              <w:rPr>
                <w:color w:val="0000FF"/>
              </w:rPr>
            </w:pPr>
            <w:r w:rsidRPr="000E5DB7">
              <w:rPr>
                <w:color w:val="0000FF"/>
              </w:rPr>
              <w:t>B.</w:t>
            </w:r>
          </w:p>
        </w:tc>
        <w:tc>
          <w:tcPr>
            <w:tcW w:w="9540" w:type="dxa"/>
            <w:gridSpan w:val="2"/>
          </w:tcPr>
          <w:p w14:paraId="6C1ACABF"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63BBB0EE" w14:textId="77777777" w:rsidTr="00503F93">
        <w:tc>
          <w:tcPr>
            <w:tcW w:w="828" w:type="dxa"/>
          </w:tcPr>
          <w:p w14:paraId="025D8E55" w14:textId="77777777" w:rsidR="003C0FB1" w:rsidRDefault="003C0FB1" w:rsidP="00394603">
            <w:pPr>
              <w:jc w:val="both"/>
              <w:rPr>
                <w:color w:val="0000FF"/>
              </w:rPr>
            </w:pPr>
          </w:p>
        </w:tc>
        <w:tc>
          <w:tcPr>
            <w:tcW w:w="720" w:type="dxa"/>
          </w:tcPr>
          <w:p w14:paraId="5A29FF16" w14:textId="77777777" w:rsidR="003C0FB1" w:rsidRDefault="003C0FB1" w:rsidP="00394603">
            <w:pPr>
              <w:spacing w:after="200"/>
              <w:jc w:val="both"/>
            </w:pPr>
            <w:r w:rsidRPr="000E5DB7">
              <w:t>1.</w:t>
            </w:r>
          </w:p>
        </w:tc>
        <w:tc>
          <w:tcPr>
            <w:tcW w:w="8820" w:type="dxa"/>
          </w:tcPr>
          <w:p w14:paraId="182BCF48"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40640E6F" w14:textId="77777777" w:rsidTr="00503F93">
        <w:tc>
          <w:tcPr>
            <w:tcW w:w="828" w:type="dxa"/>
          </w:tcPr>
          <w:p w14:paraId="327F8802" w14:textId="77777777" w:rsidR="003C0FB1" w:rsidRDefault="003C0FB1" w:rsidP="00394603">
            <w:pPr>
              <w:jc w:val="both"/>
              <w:rPr>
                <w:color w:val="0000FF"/>
              </w:rPr>
            </w:pPr>
          </w:p>
        </w:tc>
        <w:tc>
          <w:tcPr>
            <w:tcW w:w="720" w:type="dxa"/>
          </w:tcPr>
          <w:p w14:paraId="61917DA1" w14:textId="77777777" w:rsidR="003C0FB1" w:rsidRPr="00507FE4" w:rsidRDefault="003C0FB1" w:rsidP="00394603">
            <w:pPr>
              <w:spacing w:after="200"/>
              <w:jc w:val="both"/>
            </w:pPr>
            <w:r w:rsidRPr="00507FE4">
              <w:t>2.</w:t>
            </w:r>
          </w:p>
        </w:tc>
        <w:tc>
          <w:tcPr>
            <w:tcW w:w="8820" w:type="dxa"/>
          </w:tcPr>
          <w:p w14:paraId="258D7F94" w14:textId="77777777" w:rsidR="003C0FB1" w:rsidRPr="00507FE4" w:rsidRDefault="003C0FB1" w:rsidP="00394603">
            <w:pPr>
              <w:spacing w:after="200"/>
              <w:jc w:val="both"/>
            </w:pPr>
            <w:r w:rsidRPr="00507FE4">
              <w:t>if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r>
              <w:t>;</w:t>
            </w:r>
          </w:p>
        </w:tc>
      </w:tr>
      <w:tr w:rsidR="003C0FB1" w:rsidRPr="00CB5B77" w14:paraId="6BE3217F" w14:textId="77777777" w:rsidTr="00503F93">
        <w:tc>
          <w:tcPr>
            <w:tcW w:w="828" w:type="dxa"/>
          </w:tcPr>
          <w:p w14:paraId="598A7E9B" w14:textId="77777777" w:rsidR="003C0FB1" w:rsidRDefault="003C0FB1" w:rsidP="00394603">
            <w:pPr>
              <w:jc w:val="both"/>
              <w:rPr>
                <w:color w:val="0000FF"/>
              </w:rPr>
            </w:pPr>
          </w:p>
        </w:tc>
        <w:tc>
          <w:tcPr>
            <w:tcW w:w="720" w:type="dxa"/>
          </w:tcPr>
          <w:p w14:paraId="3127E8AF" w14:textId="77777777" w:rsidR="003C0FB1" w:rsidRDefault="00C25940" w:rsidP="00C25940">
            <w:pPr>
              <w:spacing w:after="200"/>
              <w:jc w:val="both"/>
            </w:pPr>
            <w:r>
              <w:t>3.</w:t>
            </w:r>
          </w:p>
        </w:tc>
        <w:tc>
          <w:tcPr>
            <w:tcW w:w="8820" w:type="dxa"/>
          </w:tcPr>
          <w:p w14:paraId="63165C63"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19FAA7B5" w14:textId="77777777" w:rsidTr="00503F93">
        <w:tc>
          <w:tcPr>
            <w:tcW w:w="828" w:type="dxa"/>
          </w:tcPr>
          <w:p w14:paraId="0388F5AF" w14:textId="77777777" w:rsidR="003C0FB1" w:rsidRDefault="003C0FB1" w:rsidP="00394603">
            <w:pPr>
              <w:jc w:val="both"/>
              <w:rPr>
                <w:color w:val="0000FF"/>
              </w:rPr>
            </w:pPr>
          </w:p>
        </w:tc>
        <w:tc>
          <w:tcPr>
            <w:tcW w:w="720" w:type="dxa"/>
          </w:tcPr>
          <w:p w14:paraId="3845E775" w14:textId="77777777" w:rsidR="003C0FB1" w:rsidRDefault="003C0FB1" w:rsidP="00394603">
            <w:pPr>
              <w:spacing w:after="200"/>
              <w:jc w:val="both"/>
            </w:pPr>
            <w:r>
              <w:t>4.</w:t>
            </w:r>
          </w:p>
        </w:tc>
        <w:tc>
          <w:tcPr>
            <w:tcW w:w="8820" w:type="dxa"/>
          </w:tcPr>
          <w:p w14:paraId="6CCD45C6"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75E04D29" w14:textId="77777777" w:rsidTr="00503F93">
        <w:tc>
          <w:tcPr>
            <w:tcW w:w="828" w:type="dxa"/>
          </w:tcPr>
          <w:p w14:paraId="40007816" w14:textId="77777777" w:rsidR="003C0FB1" w:rsidRDefault="003C0FB1" w:rsidP="00394603">
            <w:pPr>
              <w:jc w:val="both"/>
              <w:rPr>
                <w:color w:val="0000FF"/>
              </w:rPr>
            </w:pPr>
            <w:r w:rsidRPr="000E5DB7">
              <w:rPr>
                <w:color w:val="0000FF"/>
              </w:rPr>
              <w:t>C.</w:t>
            </w:r>
          </w:p>
        </w:tc>
        <w:tc>
          <w:tcPr>
            <w:tcW w:w="9540" w:type="dxa"/>
            <w:gridSpan w:val="2"/>
          </w:tcPr>
          <w:p w14:paraId="6BE0C9D9" w14:textId="77777777" w:rsidR="005A564A" w:rsidRDefault="005A564A" w:rsidP="005A564A">
            <w:pPr>
              <w:spacing w:after="200"/>
              <w:jc w:val="both"/>
              <w:rPr>
                <w:szCs w:val="22"/>
              </w:rPr>
            </w:pPr>
            <w:r w:rsidRPr="00507FE4">
              <w:rPr>
                <w:szCs w:val="22"/>
              </w:rPr>
              <w:t>The Client shall have the right, in addition to any other rights which it has at law, to terminate this Agreement immediately and without liability for compensation or damages in circumstances where the Client becomes aware</w:t>
            </w:r>
            <w:r>
              <w:rPr>
                <w:szCs w:val="22"/>
              </w:rPr>
              <w:t>:</w:t>
            </w:r>
          </w:p>
          <w:p w14:paraId="64464EA4" w14:textId="77777777" w:rsidR="005A564A" w:rsidRDefault="005A564A" w:rsidP="0003041E">
            <w:pPr>
              <w:pStyle w:val="ListParagraph"/>
              <w:numPr>
                <w:ilvl w:val="0"/>
                <w:numId w:val="19"/>
              </w:numPr>
              <w:spacing w:after="200"/>
              <w:jc w:val="both"/>
              <w:rPr>
                <w:szCs w:val="22"/>
              </w:rPr>
            </w:pPr>
            <w:r w:rsidRPr="005559D9">
              <w:rPr>
                <w:szCs w:val="22"/>
              </w:rPr>
              <w:t>that any of the exclusion grounds set out in Regulation 57 of the Regulations apply to the Contractor</w:t>
            </w:r>
            <w:r>
              <w:rPr>
                <w:szCs w:val="22"/>
              </w:rPr>
              <w:t>;</w:t>
            </w:r>
          </w:p>
          <w:p w14:paraId="6D0BB9B5" w14:textId="53C5BF3C" w:rsidR="003C0FB1" w:rsidRPr="005A564A" w:rsidRDefault="005A564A" w:rsidP="0003041E">
            <w:pPr>
              <w:pStyle w:val="ListParagraph"/>
              <w:numPr>
                <w:ilvl w:val="0"/>
                <w:numId w:val="19"/>
              </w:numPr>
              <w:spacing w:after="200"/>
              <w:jc w:val="both"/>
              <w:rPr>
                <w:szCs w:val="22"/>
              </w:rPr>
            </w:pPr>
            <w:r w:rsidRPr="005A564A">
              <w:rPr>
                <w:szCs w:val="22"/>
              </w:rPr>
              <w:t xml:space="preserve">that the Contractor (on its own or resulting from its sub-contractors, suppliers or entities on which it relies) </w:t>
            </w:r>
            <w:r w:rsidRPr="005A564A">
              <w:rPr>
                <w:rFonts w:eastAsia="MS Mincho"/>
              </w:rPr>
              <w:t>comes</w:t>
            </w:r>
            <w:r w:rsidRPr="005A564A">
              <w:rPr>
                <w:szCs w:val="22"/>
              </w:rPr>
              <w:t xml:space="preserve"> within the category of prohibited economic operators identified in Regulation (EU) No 833/2014 of 31 July 2014 (as amended by EU Regulation 2022/576 or any subsequent amendments to same).</w:t>
            </w:r>
          </w:p>
        </w:tc>
      </w:tr>
      <w:tr w:rsidR="003C0FB1" w:rsidRPr="00CB5B77" w14:paraId="7F26010E" w14:textId="77777777" w:rsidTr="00503F93">
        <w:tc>
          <w:tcPr>
            <w:tcW w:w="828" w:type="dxa"/>
          </w:tcPr>
          <w:p w14:paraId="38FD1A34" w14:textId="77777777" w:rsidR="003C0FB1" w:rsidRDefault="003C0FB1" w:rsidP="00394603">
            <w:pPr>
              <w:jc w:val="both"/>
              <w:rPr>
                <w:color w:val="0000FF"/>
              </w:rPr>
            </w:pPr>
            <w:r w:rsidRPr="000E5DB7">
              <w:rPr>
                <w:color w:val="0000FF"/>
              </w:rPr>
              <w:t>D.</w:t>
            </w:r>
          </w:p>
        </w:tc>
        <w:tc>
          <w:tcPr>
            <w:tcW w:w="9540" w:type="dxa"/>
            <w:gridSpan w:val="2"/>
          </w:tcPr>
          <w:p w14:paraId="60E2FD8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21A74E55" w14:textId="77777777" w:rsidTr="00503F93">
        <w:tc>
          <w:tcPr>
            <w:tcW w:w="828" w:type="dxa"/>
          </w:tcPr>
          <w:p w14:paraId="7003796F" w14:textId="77777777" w:rsidR="003C0FB1" w:rsidRDefault="003C0FB1" w:rsidP="00394603">
            <w:pPr>
              <w:jc w:val="both"/>
              <w:rPr>
                <w:color w:val="0000FF"/>
                <w:szCs w:val="22"/>
              </w:rPr>
            </w:pPr>
          </w:p>
        </w:tc>
        <w:tc>
          <w:tcPr>
            <w:tcW w:w="9540" w:type="dxa"/>
            <w:gridSpan w:val="2"/>
          </w:tcPr>
          <w:p w14:paraId="50568132" w14:textId="77777777" w:rsidR="003C0FB1" w:rsidRDefault="003C0FB1" w:rsidP="00394603">
            <w:pPr>
              <w:spacing w:after="200"/>
              <w:jc w:val="both"/>
              <w:rPr>
                <w:szCs w:val="22"/>
              </w:rPr>
            </w:pPr>
          </w:p>
        </w:tc>
      </w:tr>
      <w:tr w:rsidR="003C0FB1" w:rsidRPr="00CB5B77" w14:paraId="366EF128" w14:textId="77777777" w:rsidTr="00503F93">
        <w:tc>
          <w:tcPr>
            <w:tcW w:w="828" w:type="dxa"/>
          </w:tcPr>
          <w:p w14:paraId="2A74CD53" w14:textId="77777777" w:rsidR="003C0FB1" w:rsidRDefault="001F7FC2" w:rsidP="00394603">
            <w:pPr>
              <w:jc w:val="both"/>
              <w:rPr>
                <w:color w:val="0000FF"/>
                <w:szCs w:val="22"/>
              </w:rPr>
            </w:pPr>
            <w:r>
              <w:rPr>
                <w:color w:val="0000FF"/>
                <w:szCs w:val="22"/>
              </w:rPr>
              <w:lastRenderedPageBreak/>
              <w:t>E.</w:t>
            </w:r>
          </w:p>
        </w:tc>
        <w:tc>
          <w:tcPr>
            <w:tcW w:w="9540" w:type="dxa"/>
            <w:gridSpan w:val="2"/>
          </w:tcPr>
          <w:p w14:paraId="5DF5B6B4"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5926563C"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7A35257E" w14:textId="77777777" w:rsidTr="00503F93">
        <w:tc>
          <w:tcPr>
            <w:tcW w:w="828" w:type="dxa"/>
          </w:tcPr>
          <w:p w14:paraId="2EC7194F" w14:textId="77777777" w:rsidR="003C0FB1" w:rsidRDefault="003C0FB1" w:rsidP="00C25940">
            <w:pPr>
              <w:jc w:val="both"/>
              <w:rPr>
                <w:color w:val="0000FF"/>
              </w:rPr>
            </w:pPr>
            <w:r w:rsidRPr="000E5DB7">
              <w:rPr>
                <w:color w:val="0000FF"/>
              </w:rPr>
              <w:t>A.</w:t>
            </w:r>
          </w:p>
        </w:tc>
        <w:tc>
          <w:tcPr>
            <w:tcW w:w="9540" w:type="dxa"/>
            <w:gridSpan w:val="2"/>
          </w:tcPr>
          <w:p w14:paraId="2722B98D" w14:textId="77777777" w:rsidR="003C0FB1" w:rsidRDefault="003C0FB1" w:rsidP="00B625AA">
            <w:pPr>
              <w:jc w:val="both"/>
            </w:pPr>
            <w:r w:rsidRPr="000E5DB7">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3C0FB1" w:rsidRPr="00CB5B77" w14:paraId="52EE5F31" w14:textId="77777777" w:rsidTr="00503F93">
        <w:tc>
          <w:tcPr>
            <w:tcW w:w="828" w:type="dxa"/>
          </w:tcPr>
          <w:p w14:paraId="63EC59B8" w14:textId="77777777" w:rsidR="003C0FB1" w:rsidRDefault="003C0FB1" w:rsidP="00C25940">
            <w:pPr>
              <w:jc w:val="both"/>
              <w:rPr>
                <w:color w:val="0000FF"/>
              </w:rPr>
            </w:pPr>
            <w:r w:rsidRPr="000E5DB7">
              <w:rPr>
                <w:color w:val="0000FF"/>
              </w:rPr>
              <w:t>B.</w:t>
            </w:r>
          </w:p>
        </w:tc>
        <w:tc>
          <w:tcPr>
            <w:tcW w:w="9540" w:type="dxa"/>
            <w:gridSpan w:val="2"/>
          </w:tcPr>
          <w:p w14:paraId="7D3AC6ED" w14:textId="77777777" w:rsidR="003C0FB1" w:rsidRDefault="003C0FB1" w:rsidP="00B625AA">
            <w:pPr>
              <w:jc w:val="both"/>
            </w:pPr>
            <w:r w:rsidRPr="000E5DB7">
              <w:t>The Contractor agrees to:</w:t>
            </w:r>
          </w:p>
        </w:tc>
      </w:tr>
      <w:tr w:rsidR="003C0FB1" w:rsidRPr="00CB5B77" w14:paraId="52E6138B" w14:textId="77777777" w:rsidTr="00503F93">
        <w:tc>
          <w:tcPr>
            <w:tcW w:w="828" w:type="dxa"/>
          </w:tcPr>
          <w:p w14:paraId="1DC6C6A0" w14:textId="77777777" w:rsidR="003C0FB1" w:rsidRDefault="003C0FB1" w:rsidP="00C25940">
            <w:pPr>
              <w:jc w:val="both"/>
              <w:rPr>
                <w:color w:val="0000FF"/>
              </w:rPr>
            </w:pPr>
          </w:p>
        </w:tc>
        <w:tc>
          <w:tcPr>
            <w:tcW w:w="720" w:type="dxa"/>
          </w:tcPr>
          <w:p w14:paraId="6DBEAA36" w14:textId="77777777" w:rsidR="003C0FB1" w:rsidRDefault="003C0FB1" w:rsidP="00B625AA">
            <w:pPr>
              <w:jc w:val="both"/>
            </w:pPr>
            <w:r w:rsidRPr="000E5DB7">
              <w:t>1.</w:t>
            </w:r>
          </w:p>
        </w:tc>
        <w:tc>
          <w:tcPr>
            <w:tcW w:w="8820" w:type="dxa"/>
          </w:tcPr>
          <w:p w14:paraId="4694BB66"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184E8FC7" w14:textId="77777777" w:rsidTr="00503F93">
        <w:tc>
          <w:tcPr>
            <w:tcW w:w="828" w:type="dxa"/>
          </w:tcPr>
          <w:p w14:paraId="5F888D04" w14:textId="77777777" w:rsidR="003C0FB1" w:rsidRDefault="003C0FB1" w:rsidP="00C25940">
            <w:pPr>
              <w:jc w:val="both"/>
              <w:rPr>
                <w:color w:val="0000FF"/>
              </w:rPr>
            </w:pPr>
          </w:p>
        </w:tc>
        <w:tc>
          <w:tcPr>
            <w:tcW w:w="720" w:type="dxa"/>
          </w:tcPr>
          <w:p w14:paraId="1496C446" w14:textId="77777777" w:rsidR="003C0FB1" w:rsidRDefault="003C0FB1" w:rsidP="00B625AA">
            <w:pPr>
              <w:jc w:val="both"/>
            </w:pPr>
            <w:r w:rsidRPr="000E5DB7">
              <w:t>2.</w:t>
            </w:r>
          </w:p>
        </w:tc>
        <w:tc>
          <w:tcPr>
            <w:tcW w:w="8820" w:type="dxa"/>
          </w:tcPr>
          <w:p w14:paraId="76F46188"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C4E9CE" w14:textId="77777777" w:rsidTr="00503F93">
        <w:tc>
          <w:tcPr>
            <w:tcW w:w="828" w:type="dxa"/>
          </w:tcPr>
          <w:p w14:paraId="18EE7207" w14:textId="77777777" w:rsidR="003C0FB1" w:rsidRDefault="003C0FB1" w:rsidP="00C25940">
            <w:pPr>
              <w:jc w:val="both"/>
              <w:rPr>
                <w:color w:val="0000FF"/>
              </w:rPr>
            </w:pPr>
          </w:p>
        </w:tc>
        <w:tc>
          <w:tcPr>
            <w:tcW w:w="720" w:type="dxa"/>
          </w:tcPr>
          <w:p w14:paraId="0E993AE2" w14:textId="77777777" w:rsidR="003C0FB1" w:rsidRDefault="003C0FB1" w:rsidP="00B625AA">
            <w:pPr>
              <w:jc w:val="both"/>
            </w:pPr>
            <w:r w:rsidRPr="000E5DB7">
              <w:t>3.</w:t>
            </w:r>
          </w:p>
          <w:p w14:paraId="27749664" w14:textId="77777777" w:rsidR="003C0FB1" w:rsidRDefault="003C0FB1" w:rsidP="00B625AA">
            <w:pPr>
              <w:jc w:val="both"/>
            </w:pPr>
            <w:r w:rsidRPr="000E5DB7">
              <w:t>4.</w:t>
            </w:r>
          </w:p>
        </w:tc>
        <w:tc>
          <w:tcPr>
            <w:tcW w:w="8820" w:type="dxa"/>
          </w:tcPr>
          <w:p w14:paraId="3EBA4D33" w14:textId="77777777" w:rsidR="003C0FB1" w:rsidRDefault="003C0FB1" w:rsidP="00B625AA">
            <w:pPr>
              <w:jc w:val="both"/>
            </w:pPr>
            <w:r w:rsidRPr="000E5DB7">
              <w:t>comply with all reasonable directions of the Client; and</w:t>
            </w:r>
          </w:p>
          <w:p w14:paraId="0C307353" w14:textId="77777777" w:rsidR="003C0FB1" w:rsidRDefault="003C0FB1" w:rsidP="00B625AA">
            <w:pPr>
              <w:jc w:val="both"/>
            </w:pPr>
            <w:r w:rsidRPr="000E5DB7">
              <w:t>comply with the service levels and performance indicators set out in Schedule D.</w:t>
            </w:r>
          </w:p>
        </w:tc>
      </w:tr>
      <w:tr w:rsidR="003C0FB1" w:rsidRPr="00CB5B77" w14:paraId="18BF2684" w14:textId="77777777" w:rsidTr="00503F93">
        <w:tc>
          <w:tcPr>
            <w:tcW w:w="828" w:type="dxa"/>
          </w:tcPr>
          <w:p w14:paraId="524A5595" w14:textId="77777777" w:rsidR="003C0FB1" w:rsidRDefault="003C0FB1" w:rsidP="00C25940">
            <w:pPr>
              <w:jc w:val="both"/>
              <w:rPr>
                <w:color w:val="0000FF"/>
              </w:rPr>
            </w:pPr>
            <w:r w:rsidRPr="000E5DB7">
              <w:rPr>
                <w:color w:val="0000FF"/>
              </w:rPr>
              <w:t>C.</w:t>
            </w:r>
          </w:p>
        </w:tc>
        <w:tc>
          <w:tcPr>
            <w:tcW w:w="9540" w:type="dxa"/>
            <w:gridSpan w:val="2"/>
          </w:tcPr>
          <w:p w14:paraId="08C2157E" w14:textId="77777777" w:rsidR="003C0FB1" w:rsidRDefault="003C0FB1" w:rsidP="00B625AA">
            <w:pPr>
              <w:jc w:val="both"/>
            </w:pPr>
            <w:r w:rsidRPr="000E5DB7">
              <w:t>The Client or its authorised representative may inspect the Contractor’s premises, lands and facilities (or such part or parts thereof relating solely to this Agreement) with due access to relevant personnel and records upon reasonable notice in writing to ensure compliance with the terms of this Agreement. The Contractor shall comply with all reasonable directions of the Client thereby arising. The cost of inspection shall be borne by the Client.</w:t>
            </w:r>
          </w:p>
        </w:tc>
      </w:tr>
    </w:tbl>
    <w:p w14:paraId="78356214"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3B558D54" w14:textId="77777777" w:rsidTr="00503F93">
        <w:tc>
          <w:tcPr>
            <w:tcW w:w="778" w:type="dxa"/>
          </w:tcPr>
          <w:p w14:paraId="33008816" w14:textId="77777777" w:rsidR="003C0FB1" w:rsidRPr="000E5DB7" w:rsidRDefault="003C0FB1" w:rsidP="00C25940">
            <w:pPr>
              <w:jc w:val="both"/>
              <w:rPr>
                <w:color w:val="0000FF"/>
              </w:rPr>
            </w:pPr>
            <w:r w:rsidRPr="000E5DB7">
              <w:rPr>
                <w:color w:val="0000FF"/>
              </w:rPr>
              <w:t>A.</w:t>
            </w:r>
          </w:p>
        </w:tc>
        <w:tc>
          <w:tcPr>
            <w:tcW w:w="8509" w:type="dxa"/>
          </w:tcPr>
          <w:p w14:paraId="36718058"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37225E2D" w14:textId="77777777" w:rsidTr="00503F93">
        <w:tc>
          <w:tcPr>
            <w:tcW w:w="778" w:type="dxa"/>
          </w:tcPr>
          <w:p w14:paraId="5C1BB5CB" w14:textId="77777777" w:rsidR="003C0FB1" w:rsidRPr="000E5DB7" w:rsidRDefault="003C0FB1" w:rsidP="00C25940">
            <w:pPr>
              <w:jc w:val="both"/>
              <w:rPr>
                <w:color w:val="0000FF"/>
              </w:rPr>
            </w:pPr>
            <w:r w:rsidRPr="000E5DB7">
              <w:rPr>
                <w:color w:val="0000FF"/>
              </w:rPr>
              <w:t>B.</w:t>
            </w:r>
          </w:p>
        </w:tc>
        <w:tc>
          <w:tcPr>
            <w:tcW w:w="8509" w:type="dxa"/>
          </w:tcPr>
          <w:p w14:paraId="2E1A0444" w14:textId="77777777"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Client contact]</w:t>
            </w:r>
            <w:r w:rsidR="00B625AA">
              <w:rPr>
                <w:szCs w:val="22"/>
              </w:rPr>
              <w:fldChar w:fldCharType="end"/>
            </w:r>
            <w:r w:rsidRPr="000E5DB7">
              <w:t xml:space="preserve"> within the C</w:t>
            </w:r>
            <w:r>
              <w:t>lient</w:t>
            </w:r>
            <w:r w:rsidRPr="000E5DB7">
              <w:t xml:space="preserve"> respectively.</w:t>
            </w:r>
          </w:p>
        </w:tc>
      </w:tr>
      <w:tr w:rsidR="003C0FB1" w:rsidRPr="00CB5B77" w14:paraId="1C7FF4B9" w14:textId="77777777" w:rsidTr="00503F93">
        <w:tc>
          <w:tcPr>
            <w:tcW w:w="778" w:type="dxa"/>
          </w:tcPr>
          <w:p w14:paraId="3C83A40A" w14:textId="77777777" w:rsidR="003C0FB1" w:rsidRPr="000E5DB7" w:rsidRDefault="003C0FB1" w:rsidP="00C25940">
            <w:pPr>
              <w:jc w:val="both"/>
              <w:rPr>
                <w:color w:val="0000FF"/>
              </w:rPr>
            </w:pPr>
            <w:r w:rsidRPr="000E5DB7">
              <w:rPr>
                <w:color w:val="0000FF"/>
              </w:rPr>
              <w:t>C.</w:t>
            </w:r>
          </w:p>
        </w:tc>
        <w:tc>
          <w:tcPr>
            <w:tcW w:w="8509" w:type="dxa"/>
          </w:tcPr>
          <w:p w14:paraId="2138D63F"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6435113E" w14:textId="77777777" w:rsidTr="00503F93">
        <w:tc>
          <w:tcPr>
            <w:tcW w:w="778" w:type="dxa"/>
          </w:tcPr>
          <w:p w14:paraId="73DC1BC5" w14:textId="77777777" w:rsidR="003C0FB1" w:rsidRPr="000E5DB7" w:rsidRDefault="003C0FB1" w:rsidP="00C25940">
            <w:pPr>
              <w:jc w:val="both"/>
              <w:rPr>
                <w:color w:val="0000FF"/>
              </w:rPr>
            </w:pPr>
            <w:r w:rsidRPr="000E5DB7">
              <w:rPr>
                <w:color w:val="0000FF"/>
              </w:rPr>
              <w:t>D.</w:t>
            </w:r>
          </w:p>
        </w:tc>
        <w:tc>
          <w:tcPr>
            <w:tcW w:w="8509" w:type="dxa"/>
          </w:tcPr>
          <w:p w14:paraId="5E22481B" w14:textId="0ED88BDF" w:rsidR="003C0FB1" w:rsidRPr="000E5DB7" w:rsidRDefault="003C0FB1" w:rsidP="00C25940">
            <w:pPr>
              <w:spacing w:after="200"/>
              <w:jc w:val="both"/>
            </w:pPr>
            <w:r w:rsidRPr="000E5DB7">
              <w:t>If the Parties are unable to agree on a mediator or if the mediator agreed upon is unable or unwilling to act, either Party may within twenty-one (21) days from the date of the p</w:t>
            </w:r>
            <w:r w:rsidR="004939B5">
              <w:t>roposal to appoint a m</w:t>
            </w:r>
            <w:r w:rsidRPr="000E5DB7">
              <w:t xml:space="preserve">ediator or within twenty-one (21) days of notice to either Party that the mediator is unable to act, apply to </w:t>
            </w:r>
            <w:r w:rsidR="004939B5">
              <w:rPr>
                <w:szCs w:val="22"/>
              </w:rPr>
              <w:t xml:space="preserve">the Chairman of </w:t>
            </w:r>
            <w:r w:rsidR="004939B5">
              <w:t>the Chartered Institute of Arbitrators, Irish Branch</w:t>
            </w:r>
            <w:r w:rsidR="004939B5" w:rsidRPr="00F23E3C">
              <w:rPr>
                <w:szCs w:val="22"/>
              </w:rPr>
              <w:t xml:space="preserve"> </w:t>
            </w:r>
            <w:r w:rsidRPr="000E5DB7">
              <w:t>to appoint a mediator.</w:t>
            </w:r>
          </w:p>
        </w:tc>
      </w:tr>
      <w:tr w:rsidR="003C0FB1" w:rsidRPr="00CB5B77" w14:paraId="64013993" w14:textId="77777777" w:rsidTr="00503F93">
        <w:tc>
          <w:tcPr>
            <w:tcW w:w="778" w:type="dxa"/>
          </w:tcPr>
          <w:p w14:paraId="62E364C4" w14:textId="77777777" w:rsidR="003C0FB1" w:rsidRPr="000E5DB7" w:rsidRDefault="003C0FB1" w:rsidP="00C25940">
            <w:pPr>
              <w:jc w:val="both"/>
              <w:rPr>
                <w:color w:val="0000FF"/>
              </w:rPr>
            </w:pPr>
            <w:r w:rsidRPr="000E5DB7">
              <w:rPr>
                <w:color w:val="0000FF"/>
              </w:rPr>
              <w:lastRenderedPageBreak/>
              <w:t>E.</w:t>
            </w:r>
          </w:p>
        </w:tc>
        <w:tc>
          <w:tcPr>
            <w:tcW w:w="8509" w:type="dxa"/>
          </w:tcPr>
          <w:p w14:paraId="489DACF6"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033A44E0" w14:textId="77777777" w:rsidTr="00503F93">
        <w:tc>
          <w:tcPr>
            <w:tcW w:w="778" w:type="dxa"/>
          </w:tcPr>
          <w:p w14:paraId="1E0A9EEF" w14:textId="77777777" w:rsidR="003C0FB1" w:rsidRPr="000E5DB7" w:rsidRDefault="003C0FB1" w:rsidP="00C25940">
            <w:pPr>
              <w:jc w:val="both"/>
              <w:rPr>
                <w:color w:val="0000FF"/>
              </w:rPr>
            </w:pPr>
            <w:r w:rsidRPr="000E5DB7">
              <w:rPr>
                <w:color w:val="0000FF"/>
              </w:rPr>
              <w:t>F.</w:t>
            </w:r>
          </w:p>
        </w:tc>
        <w:tc>
          <w:tcPr>
            <w:tcW w:w="8509" w:type="dxa"/>
          </w:tcPr>
          <w:p w14:paraId="18800B32"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1DF8FC8E" w14:textId="77777777" w:rsidTr="00503F93">
        <w:tc>
          <w:tcPr>
            <w:tcW w:w="778" w:type="dxa"/>
          </w:tcPr>
          <w:p w14:paraId="6D70F254" w14:textId="77777777" w:rsidR="003C0FB1" w:rsidRPr="000E5DB7" w:rsidRDefault="003C0FB1" w:rsidP="00C25940">
            <w:pPr>
              <w:jc w:val="both"/>
              <w:rPr>
                <w:color w:val="0000FF"/>
              </w:rPr>
            </w:pPr>
            <w:r w:rsidRPr="000E5DB7">
              <w:rPr>
                <w:color w:val="0000FF"/>
              </w:rPr>
              <w:t>G.</w:t>
            </w:r>
          </w:p>
        </w:tc>
        <w:tc>
          <w:tcPr>
            <w:tcW w:w="8509" w:type="dxa"/>
          </w:tcPr>
          <w:p w14:paraId="210D8020" w14:textId="77777777" w:rsidR="003C0FB1" w:rsidRPr="000E5DB7" w:rsidRDefault="003C0FB1" w:rsidP="00C25940">
            <w:pPr>
              <w:spacing w:after="200"/>
              <w:jc w:val="both"/>
            </w:pPr>
            <w:r w:rsidRPr="000E5DB7">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73FD9E83"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46264E40" w14:textId="77777777" w:rsidTr="00503F93">
        <w:tc>
          <w:tcPr>
            <w:tcW w:w="828" w:type="dxa"/>
          </w:tcPr>
          <w:p w14:paraId="63B6FA01" w14:textId="77777777" w:rsidR="003C0FB1" w:rsidRDefault="003C0FB1" w:rsidP="00C25940">
            <w:pPr>
              <w:jc w:val="both"/>
              <w:rPr>
                <w:color w:val="0000FF"/>
              </w:rPr>
            </w:pPr>
            <w:r w:rsidRPr="000E5DB7">
              <w:rPr>
                <w:color w:val="0000FF"/>
              </w:rPr>
              <w:t>A.</w:t>
            </w:r>
          </w:p>
        </w:tc>
        <w:tc>
          <w:tcPr>
            <w:tcW w:w="9540" w:type="dxa"/>
          </w:tcPr>
          <w:p w14:paraId="7DA1E049"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482ED44E" w14:textId="77777777" w:rsidTr="00503F93">
        <w:tc>
          <w:tcPr>
            <w:tcW w:w="828" w:type="dxa"/>
          </w:tcPr>
          <w:p w14:paraId="4694BF4C" w14:textId="77777777" w:rsidR="003C0FB1" w:rsidRDefault="003C0FB1" w:rsidP="00C25940">
            <w:pPr>
              <w:jc w:val="both"/>
              <w:rPr>
                <w:color w:val="0000FF"/>
              </w:rPr>
            </w:pPr>
            <w:r w:rsidRPr="000E5DB7">
              <w:rPr>
                <w:color w:val="0000FF"/>
              </w:rPr>
              <w:t>B.</w:t>
            </w:r>
          </w:p>
        </w:tc>
        <w:tc>
          <w:tcPr>
            <w:tcW w:w="9540" w:type="dxa"/>
          </w:tcPr>
          <w:p w14:paraId="537B9C7A" w14:textId="77777777" w:rsidR="003C0FB1" w:rsidRDefault="003C0FB1" w:rsidP="00E42FF2">
            <w:pPr>
              <w:jc w:val="both"/>
            </w:pPr>
            <w:r w:rsidRPr="000E5DB7">
              <w:t>This Agreement shall be executed in duplicate and each copy of the Agreement shall be signed by all the Parties hereto. Each of the Parties to this Agreement confirms that this Agreement is executed by their duly authorised officers.</w:t>
            </w:r>
          </w:p>
        </w:tc>
      </w:tr>
    </w:tbl>
    <w:p w14:paraId="479381F6"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4A2196E" w14:textId="77777777" w:rsidTr="00503F93">
        <w:tc>
          <w:tcPr>
            <w:tcW w:w="828" w:type="dxa"/>
          </w:tcPr>
          <w:p w14:paraId="00ED9B1B" w14:textId="77777777" w:rsidR="003C0FB1" w:rsidRDefault="003C0FB1" w:rsidP="00C25940">
            <w:pPr>
              <w:jc w:val="both"/>
              <w:rPr>
                <w:color w:val="0000FF"/>
              </w:rPr>
            </w:pPr>
            <w:r w:rsidRPr="000E5DB7">
              <w:rPr>
                <w:color w:val="0000FF"/>
              </w:rPr>
              <w:t>A.</w:t>
            </w:r>
          </w:p>
        </w:tc>
        <w:tc>
          <w:tcPr>
            <w:tcW w:w="9540" w:type="dxa"/>
            <w:gridSpan w:val="2"/>
          </w:tcPr>
          <w:p w14:paraId="3663FB07" w14:textId="77777777" w:rsidR="003C0FB1" w:rsidRDefault="003C0FB1" w:rsidP="00E42FF2">
            <w:pPr>
              <w:jc w:val="both"/>
            </w:pPr>
            <w:r w:rsidRPr="000E5DB7">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tc>
      </w:tr>
      <w:tr w:rsidR="003C0FB1" w:rsidRPr="00CB5B77" w14:paraId="50006ABC" w14:textId="77777777" w:rsidTr="00503F93">
        <w:tc>
          <w:tcPr>
            <w:tcW w:w="828" w:type="dxa"/>
          </w:tcPr>
          <w:p w14:paraId="49B666C1" w14:textId="77777777" w:rsidR="003C0FB1" w:rsidRDefault="003C0FB1" w:rsidP="00C25940">
            <w:pPr>
              <w:jc w:val="both"/>
              <w:rPr>
                <w:color w:val="0000FF"/>
              </w:rPr>
            </w:pPr>
            <w:r w:rsidRPr="000E5DB7">
              <w:rPr>
                <w:color w:val="0000FF"/>
              </w:rPr>
              <w:t>B.</w:t>
            </w:r>
          </w:p>
        </w:tc>
        <w:tc>
          <w:tcPr>
            <w:tcW w:w="9540" w:type="dxa"/>
            <w:gridSpan w:val="2"/>
          </w:tcPr>
          <w:p w14:paraId="7590D320" w14:textId="77777777" w:rsidR="003C0FB1" w:rsidRDefault="003C0FB1" w:rsidP="00E42FF2">
            <w:pPr>
              <w:jc w:val="both"/>
            </w:pPr>
            <w:r w:rsidRPr="000E5DB7">
              <w:t>All notices shall be deemed to have been served as follows:</w:t>
            </w:r>
          </w:p>
        </w:tc>
      </w:tr>
      <w:tr w:rsidR="003C0FB1" w:rsidRPr="00CB5B77" w14:paraId="7AD6CE20" w14:textId="77777777" w:rsidTr="00503F93">
        <w:tc>
          <w:tcPr>
            <w:tcW w:w="828" w:type="dxa"/>
          </w:tcPr>
          <w:p w14:paraId="3B0B8EBB" w14:textId="77777777" w:rsidR="003C0FB1" w:rsidRDefault="003C0FB1" w:rsidP="00C25940">
            <w:pPr>
              <w:jc w:val="both"/>
              <w:rPr>
                <w:color w:val="0000FF"/>
              </w:rPr>
            </w:pPr>
          </w:p>
        </w:tc>
        <w:tc>
          <w:tcPr>
            <w:tcW w:w="720" w:type="dxa"/>
          </w:tcPr>
          <w:p w14:paraId="456F6D02" w14:textId="77777777" w:rsidR="003C0FB1" w:rsidRDefault="003C0FB1" w:rsidP="00E42FF2">
            <w:pPr>
              <w:jc w:val="both"/>
            </w:pPr>
            <w:r w:rsidRPr="000E5DB7">
              <w:t>1.</w:t>
            </w:r>
          </w:p>
        </w:tc>
        <w:tc>
          <w:tcPr>
            <w:tcW w:w="8820" w:type="dxa"/>
          </w:tcPr>
          <w:p w14:paraId="5EB5ADBB" w14:textId="77777777" w:rsidR="003C0FB1" w:rsidRDefault="003C0FB1" w:rsidP="00E42FF2">
            <w:pPr>
              <w:jc w:val="both"/>
            </w:pPr>
            <w:r w:rsidRPr="000E5DB7">
              <w:t>if personally delivered, at the time of delivery;</w:t>
            </w:r>
          </w:p>
        </w:tc>
      </w:tr>
      <w:tr w:rsidR="003C0FB1" w:rsidRPr="00CB5B77" w14:paraId="290F0067" w14:textId="77777777" w:rsidTr="00503F93">
        <w:tc>
          <w:tcPr>
            <w:tcW w:w="828" w:type="dxa"/>
          </w:tcPr>
          <w:p w14:paraId="1DAE90BF" w14:textId="77777777" w:rsidR="003C0FB1" w:rsidRDefault="003C0FB1" w:rsidP="00C25940">
            <w:pPr>
              <w:jc w:val="both"/>
              <w:rPr>
                <w:color w:val="0000FF"/>
              </w:rPr>
            </w:pPr>
          </w:p>
        </w:tc>
        <w:tc>
          <w:tcPr>
            <w:tcW w:w="720" w:type="dxa"/>
          </w:tcPr>
          <w:p w14:paraId="4CF3B140" w14:textId="77777777" w:rsidR="003C0FB1" w:rsidRDefault="003C0FB1" w:rsidP="00E42FF2">
            <w:pPr>
              <w:jc w:val="both"/>
            </w:pPr>
            <w:r w:rsidRPr="000E5DB7">
              <w:t>2.</w:t>
            </w:r>
          </w:p>
        </w:tc>
        <w:tc>
          <w:tcPr>
            <w:tcW w:w="8820" w:type="dxa"/>
          </w:tcPr>
          <w:p w14:paraId="3BE3B121"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2C529DA2" w14:textId="77777777" w:rsidTr="00503F93">
        <w:tc>
          <w:tcPr>
            <w:tcW w:w="828" w:type="dxa"/>
          </w:tcPr>
          <w:p w14:paraId="3F8F38D9" w14:textId="77777777" w:rsidR="003C0FB1" w:rsidRDefault="003C0FB1" w:rsidP="00C25940">
            <w:pPr>
              <w:jc w:val="both"/>
              <w:rPr>
                <w:color w:val="0000FF"/>
              </w:rPr>
            </w:pPr>
          </w:p>
        </w:tc>
        <w:tc>
          <w:tcPr>
            <w:tcW w:w="720" w:type="dxa"/>
          </w:tcPr>
          <w:p w14:paraId="7484B6F8" w14:textId="77777777" w:rsidR="003C0FB1" w:rsidRDefault="003C0FB1" w:rsidP="00E42FF2">
            <w:pPr>
              <w:jc w:val="both"/>
            </w:pPr>
            <w:r w:rsidRPr="000E5DB7">
              <w:t>3.</w:t>
            </w:r>
          </w:p>
        </w:tc>
        <w:tc>
          <w:tcPr>
            <w:tcW w:w="8820" w:type="dxa"/>
          </w:tcPr>
          <w:p w14:paraId="226C35A4" w14:textId="77777777" w:rsidR="003C0FB1" w:rsidRDefault="003C0FB1" w:rsidP="00E42FF2">
            <w:pPr>
              <w:jc w:val="both"/>
            </w:pPr>
            <w:r w:rsidRPr="000E5DB7">
              <w:t>if communicated by email, on the next calendar day following transmission.</w:t>
            </w:r>
          </w:p>
        </w:tc>
      </w:tr>
    </w:tbl>
    <w:p w14:paraId="78762D82" w14:textId="77777777" w:rsidR="003C0FB1" w:rsidRDefault="003C0FB1" w:rsidP="00C25940">
      <w:pPr>
        <w:pStyle w:val="Heading2"/>
        <w:jc w:val="both"/>
      </w:pPr>
      <w:r w:rsidRPr="000E5DB7">
        <w:t>14.</w:t>
      </w:r>
      <w:r w:rsidRPr="000E5DB7">
        <w:tab/>
        <w:t>Assignment and Subcontract</w:t>
      </w:r>
    </w:p>
    <w:p w14:paraId="68BCD660"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426DEAAD" w14:textId="77777777" w:rsidR="005A564A" w:rsidRDefault="001F7FC2" w:rsidP="005A564A">
      <w:pPr>
        <w:ind w:left="720" w:hanging="720"/>
        <w:jc w:val="both"/>
      </w:pPr>
      <w:r>
        <w:t>B.</w:t>
      </w:r>
      <w:r>
        <w:tab/>
      </w:r>
      <w:r w:rsidRPr="001F7FC2">
        <w:rPr>
          <w:szCs w:val="22"/>
        </w:rPr>
        <w:t xml:space="preserve">Subject to a Party’s obligations at law, any sub-contract of a Party’s rights or obligations under this Agreement requires the prior written consent of the other Party, such consent not to be unreasonably withheld or delayed.  Any attempted subcontract not complied with in the </w:t>
      </w:r>
      <w:r w:rsidRPr="001F7FC2">
        <w:rPr>
          <w:szCs w:val="22"/>
        </w:rPr>
        <w:lastRenderedPageBreak/>
        <w:t>manner prescribed herein shall be null and void</w:t>
      </w:r>
      <w:r>
        <w:rPr>
          <w:szCs w:val="22"/>
        </w:rPr>
        <w:t>.</w:t>
      </w:r>
      <w:r w:rsidR="005A564A">
        <w:rPr>
          <w:szCs w:val="22"/>
        </w:rPr>
        <w:t xml:space="preserve"> </w:t>
      </w:r>
      <w:r w:rsidR="005A564A" w:rsidRPr="00105D6E">
        <w:rPr>
          <w:szCs w:val="22"/>
        </w:rPr>
        <w:t>For the purposes of Regulation (EU) No 833/2014 of 31 July 2014 (as amended by EU Regulation 2022/576 or any subsequent amendments to same), the Client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52282E45" w14:textId="77777777" w:rsidR="003C0FB1" w:rsidRDefault="003C0FB1" w:rsidP="003C0FB1">
      <w:pPr>
        <w:pStyle w:val="Heading2"/>
        <w:spacing w:before="200" w:after="60"/>
        <w:jc w:val="both"/>
      </w:pPr>
      <w:r w:rsidRPr="000E5DB7">
        <w:t>15.</w:t>
      </w:r>
      <w:r w:rsidRPr="000E5DB7">
        <w:tab/>
        <w:t>Entire Agreement</w:t>
      </w:r>
    </w:p>
    <w:p w14:paraId="6A83E0E9" w14:textId="77777777" w:rsidR="003C0FB1" w:rsidRDefault="003C0FB1" w:rsidP="00E42FF2">
      <w:pPr>
        <w:jc w:val="both"/>
      </w:pPr>
      <w:r w:rsidRPr="000E5DB7">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60582E4C" w14:textId="77777777" w:rsidR="003C0FB1" w:rsidRDefault="003C0FB1" w:rsidP="003C0FB1">
      <w:pPr>
        <w:pStyle w:val="Heading2"/>
        <w:spacing w:before="180" w:after="60"/>
        <w:jc w:val="both"/>
      </w:pPr>
      <w:r w:rsidRPr="000E5DB7">
        <w:t>16.</w:t>
      </w:r>
      <w:r w:rsidRPr="000E5DB7">
        <w:tab/>
        <w:t xml:space="preserve">Severability </w:t>
      </w:r>
    </w:p>
    <w:p w14:paraId="31F509C7"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2084EDEA" w14:textId="77777777" w:rsidR="003C0FB1" w:rsidRDefault="003C0FB1" w:rsidP="003C0FB1">
      <w:pPr>
        <w:pStyle w:val="Heading2"/>
        <w:spacing w:before="180" w:after="60"/>
        <w:jc w:val="both"/>
      </w:pPr>
      <w:r w:rsidRPr="000E5DB7">
        <w:t>17.</w:t>
      </w:r>
      <w:r w:rsidRPr="000E5DB7">
        <w:tab/>
        <w:t>Waiver</w:t>
      </w:r>
    </w:p>
    <w:p w14:paraId="26A7DC96"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10C63146" w14:textId="77777777" w:rsidR="003C0FB1" w:rsidRDefault="003C0FB1" w:rsidP="003C0FB1">
      <w:pPr>
        <w:pStyle w:val="Heading2"/>
        <w:spacing w:before="180" w:after="60"/>
        <w:jc w:val="both"/>
      </w:pPr>
      <w:r w:rsidRPr="000E5DB7">
        <w:t>18.</w:t>
      </w:r>
      <w:r w:rsidRPr="000E5DB7">
        <w:tab/>
        <w:t>Non-exclusivity</w:t>
      </w:r>
    </w:p>
    <w:p w14:paraId="1E5D088C"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721DAC96" w14:textId="77777777" w:rsidR="003C0FB1" w:rsidRDefault="003C0FB1" w:rsidP="003C0FB1">
      <w:pPr>
        <w:pStyle w:val="Heading2"/>
        <w:spacing w:before="180" w:after="60"/>
        <w:jc w:val="both"/>
      </w:pPr>
      <w:r w:rsidRPr="000E5DB7">
        <w:t>19.</w:t>
      </w:r>
      <w:r w:rsidRPr="000E5DB7">
        <w:tab/>
        <w:t>Media</w:t>
      </w:r>
    </w:p>
    <w:p w14:paraId="7772EC80"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0EE7EE01" w14:textId="77777777" w:rsidR="003C0FB1" w:rsidRDefault="003C0FB1" w:rsidP="003C0FB1">
      <w:pPr>
        <w:pStyle w:val="Heading2"/>
        <w:spacing w:before="180" w:after="60"/>
        <w:jc w:val="both"/>
      </w:pPr>
      <w:r w:rsidRPr="000E5DB7">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31D1A414" w14:textId="77777777" w:rsidTr="00503F93">
        <w:tc>
          <w:tcPr>
            <w:tcW w:w="828" w:type="dxa"/>
          </w:tcPr>
          <w:p w14:paraId="72A24772" w14:textId="77777777" w:rsidR="003C0FB1" w:rsidRDefault="003C0FB1" w:rsidP="00C25940">
            <w:pPr>
              <w:jc w:val="both"/>
              <w:rPr>
                <w:color w:val="0000FF"/>
              </w:rPr>
            </w:pPr>
            <w:r w:rsidRPr="000E5DB7">
              <w:rPr>
                <w:color w:val="0000FF"/>
              </w:rPr>
              <w:t>A.</w:t>
            </w:r>
          </w:p>
        </w:tc>
        <w:tc>
          <w:tcPr>
            <w:tcW w:w="9540" w:type="dxa"/>
          </w:tcPr>
          <w:p w14:paraId="569BCB43" w14:textId="77777777" w:rsidR="003C0FB1" w:rsidRDefault="003C0FB1" w:rsidP="00E42FF2">
            <w:pPr>
              <w:jc w:val="both"/>
            </w:pPr>
            <w:r w:rsidRPr="000E5DB7">
              <w:t xml:space="preserve">The Contractor confirms that it has carried out a conflicts of interest check and is satisfied that </w:t>
            </w:r>
            <w:r>
              <w:t xml:space="preserve">neither </w:t>
            </w:r>
            <w:r w:rsidRPr="000E5DB7">
              <w:t xml:space="preserve">it </w:t>
            </w:r>
            <w:r w:rsidRPr="006B0637">
              <w:t xml:space="preserve">nor any Subcontractor </w:t>
            </w:r>
            <w:r>
              <w:t>n</w:t>
            </w:r>
            <w:r w:rsidRPr="006B0637">
              <w:t>or agent as the case may be</w:t>
            </w:r>
            <w:r>
              <w:t xml:space="preserve"> </w:t>
            </w:r>
            <w:r w:rsidRPr="000E5DB7">
              <w:t xml:space="preserve">has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653F1DEE" w14:textId="77777777" w:rsidTr="00503F93">
        <w:tc>
          <w:tcPr>
            <w:tcW w:w="828" w:type="dxa"/>
          </w:tcPr>
          <w:p w14:paraId="52906BD4" w14:textId="77777777" w:rsidR="003C0FB1" w:rsidRDefault="003C0FB1" w:rsidP="00C25940">
            <w:pPr>
              <w:jc w:val="both"/>
              <w:rPr>
                <w:color w:val="0000FF"/>
              </w:rPr>
            </w:pPr>
            <w:r w:rsidRPr="000E5DB7">
              <w:rPr>
                <w:color w:val="0000FF"/>
              </w:rPr>
              <w:t>B.</w:t>
            </w:r>
          </w:p>
        </w:tc>
        <w:tc>
          <w:tcPr>
            <w:tcW w:w="9540" w:type="dxa"/>
          </w:tcPr>
          <w:p w14:paraId="098598AF" w14:textId="77777777" w:rsidR="003C0FB1" w:rsidRDefault="003C0FB1" w:rsidP="00E42FF2">
            <w:pPr>
              <w:jc w:val="both"/>
            </w:pPr>
            <w:r w:rsidRPr="000E5DB7">
              <w:t xml:space="preserve">Any registrable interest involving the Contractor (and any Subcontractor or agent as the case may be) and the Client, the </w:t>
            </w:r>
            <w:proofErr w:type="spellStart"/>
            <w:r w:rsidRPr="000E5DB7">
              <w:t>Ceann</w:t>
            </w:r>
            <w:proofErr w:type="spellEnd"/>
            <w:r w:rsidRPr="000E5DB7">
              <w:t xml:space="preserve"> Comhairle (Speaker), or any member of the Government, or any member of the Oireachtas, or their relatives must be fully disclosed to the Client immediately upon such information becoming known to the Contractor </w:t>
            </w:r>
            <w:r w:rsidRPr="000E5DB7">
              <w:lastRenderedPageBreak/>
              <w:t xml:space="preserve">(Subcontractor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11C05998" w14:textId="77777777" w:rsidTr="00503F93">
        <w:tc>
          <w:tcPr>
            <w:tcW w:w="828" w:type="dxa"/>
          </w:tcPr>
          <w:p w14:paraId="416C21AE" w14:textId="77777777" w:rsidR="003C0FB1" w:rsidRDefault="003C0FB1" w:rsidP="00C25940">
            <w:pPr>
              <w:jc w:val="both"/>
              <w:rPr>
                <w:color w:val="0000FF"/>
              </w:rPr>
            </w:pPr>
            <w:r w:rsidRPr="000E5DB7">
              <w:rPr>
                <w:color w:val="0000FF"/>
              </w:rPr>
              <w:lastRenderedPageBreak/>
              <w:t>C.</w:t>
            </w:r>
          </w:p>
        </w:tc>
        <w:tc>
          <w:tcPr>
            <w:tcW w:w="9540" w:type="dxa"/>
          </w:tcPr>
          <w:p w14:paraId="6C54F177"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1B39DD56"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68885EFA" w14:textId="77777777" w:rsidTr="00503F93">
        <w:tc>
          <w:tcPr>
            <w:tcW w:w="773" w:type="dxa"/>
          </w:tcPr>
          <w:p w14:paraId="15ECD9CD" w14:textId="77777777" w:rsidR="003C0FB1" w:rsidRDefault="003C0FB1" w:rsidP="00C25940">
            <w:pPr>
              <w:jc w:val="both"/>
              <w:rPr>
                <w:color w:val="0000FF"/>
              </w:rPr>
            </w:pPr>
            <w:r w:rsidRPr="000E5DB7">
              <w:rPr>
                <w:color w:val="0000FF"/>
              </w:rPr>
              <w:t>A.</w:t>
            </w:r>
          </w:p>
        </w:tc>
        <w:tc>
          <w:tcPr>
            <w:tcW w:w="8514" w:type="dxa"/>
          </w:tcPr>
          <w:p w14:paraId="3A6C51BC"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0D738CBE" w14:textId="77777777" w:rsidTr="00503F93">
        <w:tc>
          <w:tcPr>
            <w:tcW w:w="773" w:type="dxa"/>
          </w:tcPr>
          <w:p w14:paraId="52B09A2D" w14:textId="77777777" w:rsidR="003C0FB1" w:rsidRDefault="003C0FB1" w:rsidP="00C25940">
            <w:pPr>
              <w:jc w:val="both"/>
              <w:rPr>
                <w:color w:val="0000FF"/>
              </w:rPr>
            </w:pPr>
            <w:r w:rsidRPr="000E5DB7">
              <w:rPr>
                <w:color w:val="0000FF"/>
              </w:rPr>
              <w:t>B.</w:t>
            </w:r>
          </w:p>
        </w:tc>
        <w:tc>
          <w:tcPr>
            <w:tcW w:w="8514" w:type="dxa"/>
          </w:tcPr>
          <w:p w14:paraId="5C1785C4"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24EB1504" w14:textId="77777777" w:rsidR="003C0FB1" w:rsidRDefault="003C0FB1" w:rsidP="003C0FB1">
      <w:pPr>
        <w:pStyle w:val="Heading2"/>
        <w:ind w:firstLine="0"/>
        <w:jc w:val="both"/>
      </w:pPr>
      <w:r w:rsidRPr="000E5DB7">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55B0B7F6" w14:textId="77777777" w:rsidTr="00503F93">
        <w:tc>
          <w:tcPr>
            <w:tcW w:w="963" w:type="dxa"/>
          </w:tcPr>
          <w:p w14:paraId="6991F292" w14:textId="77777777" w:rsidR="003C0FB1" w:rsidRDefault="003C0FB1" w:rsidP="00C25940">
            <w:pPr>
              <w:spacing w:before="20"/>
              <w:jc w:val="both"/>
            </w:pPr>
            <w:r w:rsidRPr="000E5DB7">
              <w:rPr>
                <w:color w:val="0000FF"/>
              </w:rPr>
              <w:t>A.</w:t>
            </w:r>
          </w:p>
        </w:tc>
        <w:tc>
          <w:tcPr>
            <w:tcW w:w="8325" w:type="dxa"/>
          </w:tcPr>
          <w:p w14:paraId="1F13CD1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2B8369D" w14:textId="77777777" w:rsidTr="00503F93">
        <w:tc>
          <w:tcPr>
            <w:tcW w:w="963" w:type="dxa"/>
          </w:tcPr>
          <w:p w14:paraId="778E3DD1" w14:textId="77777777" w:rsidR="003C0FB1" w:rsidRPr="00CB5B77" w:rsidRDefault="003C0FB1" w:rsidP="00C25940">
            <w:pPr>
              <w:spacing w:before="20"/>
              <w:jc w:val="both"/>
            </w:pPr>
            <w:r w:rsidRPr="000E5DB7">
              <w:rPr>
                <w:color w:val="0000FF"/>
              </w:rPr>
              <w:t>B.</w:t>
            </w:r>
          </w:p>
        </w:tc>
        <w:tc>
          <w:tcPr>
            <w:tcW w:w="8325" w:type="dxa"/>
          </w:tcPr>
          <w:p w14:paraId="26E678E2"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671C2EC5" w14:textId="77777777" w:rsidTr="00503F93">
        <w:tc>
          <w:tcPr>
            <w:tcW w:w="963" w:type="dxa"/>
          </w:tcPr>
          <w:p w14:paraId="20140DF0" w14:textId="77777777" w:rsidR="003C0FB1" w:rsidRPr="00CB5B77" w:rsidRDefault="003C0FB1" w:rsidP="00C25940">
            <w:pPr>
              <w:spacing w:before="20"/>
              <w:jc w:val="both"/>
            </w:pPr>
            <w:r w:rsidRPr="000E5DB7">
              <w:rPr>
                <w:color w:val="0000FF"/>
              </w:rPr>
              <w:t>C.</w:t>
            </w:r>
          </w:p>
        </w:tc>
        <w:tc>
          <w:tcPr>
            <w:tcW w:w="8325" w:type="dxa"/>
          </w:tcPr>
          <w:p w14:paraId="3C676F0E"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3395F293" w14:textId="77777777" w:rsidTr="00503F93">
        <w:tc>
          <w:tcPr>
            <w:tcW w:w="963" w:type="dxa"/>
          </w:tcPr>
          <w:p w14:paraId="3F3B2EBB" w14:textId="77777777" w:rsidR="003C0FB1" w:rsidRPr="00CB5B77" w:rsidRDefault="003C0FB1" w:rsidP="00C25940">
            <w:pPr>
              <w:spacing w:before="20"/>
              <w:jc w:val="both"/>
            </w:pPr>
            <w:r w:rsidRPr="000E5DB7">
              <w:rPr>
                <w:color w:val="0000FF"/>
              </w:rPr>
              <w:t>D</w:t>
            </w:r>
            <w:r w:rsidRPr="000E5DB7">
              <w:t>.</w:t>
            </w:r>
          </w:p>
        </w:tc>
        <w:tc>
          <w:tcPr>
            <w:tcW w:w="8325" w:type="dxa"/>
          </w:tcPr>
          <w:p w14:paraId="5C7C9CBD"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431F009E" w14:textId="77777777" w:rsidTr="00503F93">
        <w:tc>
          <w:tcPr>
            <w:tcW w:w="963" w:type="dxa"/>
          </w:tcPr>
          <w:p w14:paraId="1A87CB2B"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5A6A539B" w14:textId="77777777" w:rsidTr="00503F93">
              <w:tc>
                <w:tcPr>
                  <w:tcW w:w="720" w:type="dxa"/>
                </w:tcPr>
                <w:p w14:paraId="6689FB53" w14:textId="77777777" w:rsidR="003C0FB1" w:rsidRDefault="003C0FB1" w:rsidP="00E42FF2">
                  <w:pPr>
                    <w:jc w:val="both"/>
                  </w:pPr>
                  <w:proofErr w:type="spellStart"/>
                  <w:r w:rsidRPr="000E5DB7">
                    <w:t>i</w:t>
                  </w:r>
                  <w:proofErr w:type="spellEnd"/>
                  <w:r w:rsidRPr="000E5DB7">
                    <w:t xml:space="preserve">. </w:t>
                  </w:r>
                </w:p>
              </w:tc>
              <w:tc>
                <w:tcPr>
                  <w:tcW w:w="8640" w:type="dxa"/>
                </w:tcPr>
                <w:p w14:paraId="567B7CA9" w14:textId="77777777" w:rsidR="003C0FB1" w:rsidRDefault="003C0FB1" w:rsidP="00E42FF2">
                  <w:pPr>
                    <w:ind w:right="971"/>
                    <w:jc w:val="both"/>
                  </w:pPr>
                  <w:r w:rsidRPr="000E5DB7">
                    <w:t xml:space="preserve">remove from the Client’s premises </w:t>
                  </w:r>
                  <w:proofErr w:type="spellStart"/>
                  <w:r w:rsidRPr="000E5DB7">
                    <w:t>any</w:t>
                  </w:r>
                  <w:proofErr w:type="spellEnd"/>
                  <w:r w:rsidRPr="000E5DB7">
                    <w:t xml:space="preserve"> Equipment which in the reasonable opinion of the Client is either hazardous, noxious or not in accordance with this Agreement; and</w:t>
                  </w:r>
                </w:p>
              </w:tc>
            </w:tr>
            <w:tr w:rsidR="003C0FB1" w:rsidRPr="00B93E7B" w14:paraId="1C598126" w14:textId="77777777" w:rsidTr="00503F93">
              <w:tc>
                <w:tcPr>
                  <w:tcW w:w="720" w:type="dxa"/>
                </w:tcPr>
                <w:p w14:paraId="3C1656F2" w14:textId="77777777" w:rsidR="003C0FB1" w:rsidRDefault="003C0FB1" w:rsidP="00E42FF2">
                  <w:pPr>
                    <w:jc w:val="both"/>
                  </w:pPr>
                  <w:r w:rsidRPr="000E5DB7">
                    <w:t>ii.</w:t>
                  </w:r>
                </w:p>
              </w:tc>
              <w:tc>
                <w:tcPr>
                  <w:tcW w:w="8640" w:type="dxa"/>
                </w:tcPr>
                <w:p w14:paraId="4012627F" w14:textId="77777777" w:rsidR="003C0FB1" w:rsidRDefault="003C0FB1" w:rsidP="00E42FF2">
                  <w:pPr>
                    <w:jc w:val="both"/>
                  </w:pPr>
                  <w:r w:rsidRPr="000E5DB7">
                    <w:t>replace such item with a suitable substitute item of Equipment.</w:t>
                  </w:r>
                </w:p>
              </w:tc>
            </w:tr>
          </w:tbl>
          <w:p w14:paraId="30BC4E92" w14:textId="77777777" w:rsidR="003C0FB1" w:rsidRDefault="003C0FB1" w:rsidP="00E42FF2">
            <w:pPr>
              <w:tabs>
                <w:tab w:val="right" w:pos="7938"/>
                <w:tab w:val="right" w:pos="9072"/>
              </w:tabs>
              <w:jc w:val="both"/>
            </w:pPr>
          </w:p>
        </w:tc>
      </w:tr>
      <w:tr w:rsidR="003C0FB1" w:rsidRPr="00CB5B77" w14:paraId="14BB5BFF" w14:textId="77777777" w:rsidTr="00503F93">
        <w:tc>
          <w:tcPr>
            <w:tcW w:w="963" w:type="dxa"/>
          </w:tcPr>
          <w:p w14:paraId="1767957A" w14:textId="77777777" w:rsidR="003C0FB1" w:rsidRPr="00CB5B77" w:rsidRDefault="003C0FB1" w:rsidP="00C25940">
            <w:pPr>
              <w:spacing w:before="20"/>
              <w:jc w:val="both"/>
            </w:pPr>
            <w:r w:rsidRPr="000E5DB7">
              <w:rPr>
                <w:color w:val="0000FF"/>
              </w:rPr>
              <w:t>E</w:t>
            </w:r>
            <w:r w:rsidRPr="000E5DB7">
              <w:t>.</w:t>
            </w:r>
          </w:p>
        </w:tc>
        <w:tc>
          <w:tcPr>
            <w:tcW w:w="8325" w:type="dxa"/>
          </w:tcPr>
          <w:p w14:paraId="7BDE2842"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72C50E64" w14:textId="77777777" w:rsidR="003C0FB1" w:rsidRPr="00CB5B77" w:rsidRDefault="003C0FB1" w:rsidP="003C0FB1">
      <w:pPr>
        <w:pStyle w:val="Heading2"/>
        <w:keepNext w:val="0"/>
        <w:jc w:val="both"/>
      </w:pPr>
      <w:r w:rsidRPr="000E5DB7">
        <w:t>23</w:t>
      </w:r>
      <w:r>
        <w:t>.</w:t>
      </w:r>
      <w:r>
        <w:tab/>
      </w:r>
      <w:r w:rsidRPr="000E5DB7">
        <w:t>Non Solicitation</w:t>
      </w:r>
    </w:p>
    <w:tbl>
      <w:tblPr>
        <w:tblW w:w="9285" w:type="dxa"/>
        <w:tblLayout w:type="fixed"/>
        <w:tblLook w:val="01E0" w:firstRow="1" w:lastRow="1" w:firstColumn="1" w:lastColumn="1" w:noHBand="0" w:noVBand="0"/>
      </w:tblPr>
      <w:tblGrid>
        <w:gridCol w:w="963"/>
        <w:gridCol w:w="8322"/>
      </w:tblGrid>
      <w:tr w:rsidR="003C0FB1" w:rsidRPr="00CB5B77" w14:paraId="4E3A7A7E" w14:textId="77777777" w:rsidTr="00503F93">
        <w:tc>
          <w:tcPr>
            <w:tcW w:w="963" w:type="dxa"/>
          </w:tcPr>
          <w:p w14:paraId="0CC5FA7B" w14:textId="77777777" w:rsidR="003C0FB1" w:rsidRDefault="003C0FB1" w:rsidP="00C25940">
            <w:pPr>
              <w:spacing w:before="20"/>
              <w:jc w:val="both"/>
            </w:pPr>
            <w:r w:rsidRPr="000E5DB7">
              <w:rPr>
                <w:color w:val="0000FF"/>
              </w:rPr>
              <w:t>A.</w:t>
            </w:r>
          </w:p>
        </w:tc>
        <w:tc>
          <w:tcPr>
            <w:tcW w:w="8325" w:type="dxa"/>
          </w:tcPr>
          <w:p w14:paraId="222706BE"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7A1AF3"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16A8EBC3" w14:textId="77777777" w:rsidTr="00503F93">
        <w:tc>
          <w:tcPr>
            <w:tcW w:w="963" w:type="dxa"/>
          </w:tcPr>
          <w:p w14:paraId="4B68BAB0" w14:textId="77777777" w:rsidR="003C0FB1" w:rsidRDefault="003C0FB1" w:rsidP="00C25940">
            <w:pPr>
              <w:spacing w:before="20"/>
              <w:jc w:val="both"/>
            </w:pPr>
            <w:r w:rsidRPr="000E5DB7">
              <w:rPr>
                <w:color w:val="0000FF"/>
              </w:rPr>
              <w:t>A.</w:t>
            </w:r>
          </w:p>
        </w:tc>
        <w:tc>
          <w:tcPr>
            <w:tcW w:w="8322" w:type="dxa"/>
          </w:tcPr>
          <w:p w14:paraId="0BCEC6AF"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39CC8812" w14:textId="77777777" w:rsidTr="00503F93">
        <w:tc>
          <w:tcPr>
            <w:tcW w:w="963" w:type="dxa"/>
          </w:tcPr>
          <w:p w14:paraId="6969568D" w14:textId="77777777" w:rsidR="003C0FB1" w:rsidRPr="00CB5B77" w:rsidRDefault="003C0FB1" w:rsidP="00C25940">
            <w:pPr>
              <w:spacing w:before="20"/>
              <w:jc w:val="both"/>
            </w:pPr>
            <w:r w:rsidRPr="000E5DB7">
              <w:rPr>
                <w:color w:val="0000FF"/>
              </w:rPr>
              <w:t>B.</w:t>
            </w:r>
          </w:p>
        </w:tc>
        <w:tc>
          <w:tcPr>
            <w:tcW w:w="8322" w:type="dxa"/>
          </w:tcPr>
          <w:p w14:paraId="092A60B4"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751F5F08" w14:textId="77777777" w:rsidTr="00503F93">
        <w:tc>
          <w:tcPr>
            <w:tcW w:w="963" w:type="dxa"/>
          </w:tcPr>
          <w:p w14:paraId="768CFA98" w14:textId="77777777" w:rsidR="003C0FB1" w:rsidRPr="00CB5B77" w:rsidRDefault="003C0FB1" w:rsidP="00C25940">
            <w:pPr>
              <w:spacing w:before="20"/>
              <w:jc w:val="both"/>
            </w:pPr>
            <w:r w:rsidRPr="000E5DB7">
              <w:rPr>
                <w:color w:val="0000FF"/>
              </w:rPr>
              <w:t>C.</w:t>
            </w:r>
          </w:p>
        </w:tc>
        <w:tc>
          <w:tcPr>
            <w:tcW w:w="8322" w:type="dxa"/>
          </w:tcPr>
          <w:p w14:paraId="1976942E"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8B3703E" w14:textId="77777777" w:rsidTr="00503F93">
        <w:tc>
          <w:tcPr>
            <w:tcW w:w="963" w:type="dxa"/>
          </w:tcPr>
          <w:p w14:paraId="4F8DAA32" w14:textId="77777777" w:rsidR="003C0FB1" w:rsidRPr="00CB5B77" w:rsidRDefault="003C0FB1" w:rsidP="00C25940">
            <w:pPr>
              <w:spacing w:before="20"/>
              <w:jc w:val="both"/>
            </w:pPr>
            <w:r w:rsidRPr="000E5DB7">
              <w:rPr>
                <w:color w:val="0000FF"/>
              </w:rPr>
              <w:t>D</w:t>
            </w:r>
            <w:r w:rsidRPr="000E5DB7">
              <w:t>.</w:t>
            </w:r>
          </w:p>
        </w:tc>
        <w:tc>
          <w:tcPr>
            <w:tcW w:w="8322" w:type="dxa"/>
          </w:tcPr>
          <w:p w14:paraId="08C71669"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00CE8ECE" w14:textId="77777777" w:rsidTr="00503F93">
        <w:tc>
          <w:tcPr>
            <w:tcW w:w="963" w:type="dxa"/>
          </w:tcPr>
          <w:p w14:paraId="76E5D9E7" w14:textId="77777777" w:rsidR="003C0FB1" w:rsidRPr="00CB5B77" w:rsidRDefault="003C0FB1" w:rsidP="00C25940">
            <w:pPr>
              <w:spacing w:before="20"/>
              <w:jc w:val="both"/>
            </w:pPr>
            <w:r w:rsidRPr="000E5DB7">
              <w:rPr>
                <w:color w:val="0000FF"/>
              </w:rPr>
              <w:t>E</w:t>
            </w:r>
            <w:r w:rsidRPr="000E5DB7">
              <w:t>.</w:t>
            </w:r>
          </w:p>
        </w:tc>
        <w:tc>
          <w:tcPr>
            <w:tcW w:w="8322" w:type="dxa"/>
          </w:tcPr>
          <w:p w14:paraId="6AE57BE2" w14:textId="77777777" w:rsidR="003C0FB1" w:rsidRDefault="003C0FB1" w:rsidP="00E42FF2">
            <w:pPr>
              <w:jc w:val="both"/>
            </w:pPr>
            <w:r w:rsidRPr="000E5DB7">
              <w:t>The Parties must indicate their acceptance or rejection of the change control request and/or Impact Assessment within a reasonable timeframe of its completion and Tender Submission for review, subject to a maximum of twenty (20) calendar days or such other period agreed between the Parties.</w:t>
            </w:r>
          </w:p>
        </w:tc>
      </w:tr>
      <w:tr w:rsidR="003C0FB1" w:rsidRPr="00CB5B77" w14:paraId="0821A793" w14:textId="77777777" w:rsidTr="00503F93">
        <w:tc>
          <w:tcPr>
            <w:tcW w:w="963" w:type="dxa"/>
          </w:tcPr>
          <w:p w14:paraId="0F493880" w14:textId="77777777" w:rsidR="003C0FB1" w:rsidRPr="00CB5B77" w:rsidRDefault="003C0FB1" w:rsidP="00C25940">
            <w:pPr>
              <w:spacing w:before="20"/>
              <w:jc w:val="both"/>
            </w:pPr>
            <w:r w:rsidRPr="000E5DB7">
              <w:rPr>
                <w:color w:val="0000FF"/>
              </w:rPr>
              <w:t>F.</w:t>
            </w:r>
          </w:p>
        </w:tc>
        <w:tc>
          <w:tcPr>
            <w:tcW w:w="8322" w:type="dxa"/>
          </w:tcPr>
          <w:p w14:paraId="07093ACE"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449B91FC" w14:textId="77777777" w:rsidTr="00503F93">
        <w:tc>
          <w:tcPr>
            <w:tcW w:w="963" w:type="dxa"/>
          </w:tcPr>
          <w:p w14:paraId="0E266D1D" w14:textId="77777777" w:rsidR="003C0FB1" w:rsidRPr="00CB5B77" w:rsidRDefault="003C0FB1" w:rsidP="00C25940">
            <w:pPr>
              <w:spacing w:before="20"/>
              <w:jc w:val="both"/>
            </w:pPr>
            <w:r w:rsidRPr="000E5DB7">
              <w:rPr>
                <w:color w:val="0000FF"/>
              </w:rPr>
              <w:t>G.</w:t>
            </w:r>
          </w:p>
        </w:tc>
        <w:tc>
          <w:tcPr>
            <w:tcW w:w="8322" w:type="dxa"/>
          </w:tcPr>
          <w:p w14:paraId="73349DED" w14:textId="77777777" w:rsidR="003C0FB1" w:rsidRDefault="003C0FB1" w:rsidP="00E42FF2">
            <w:pPr>
              <w:jc w:val="both"/>
            </w:pPr>
            <w:r w:rsidRPr="000E5DB7">
              <w:t>In the event that either Party rejects the Impact Assessment, the change(s) shall not take place and the Parties shall continue to perform their obligations under this Agreement.</w:t>
            </w:r>
          </w:p>
        </w:tc>
      </w:tr>
      <w:tr w:rsidR="003C0FB1" w:rsidRPr="00CB5B77" w14:paraId="0B56EFBA" w14:textId="77777777" w:rsidTr="00503F93">
        <w:tc>
          <w:tcPr>
            <w:tcW w:w="963" w:type="dxa"/>
          </w:tcPr>
          <w:p w14:paraId="1F3C3C9A" w14:textId="77777777" w:rsidR="003C0FB1" w:rsidRPr="00CB5B77" w:rsidRDefault="003C0FB1" w:rsidP="00C25940">
            <w:pPr>
              <w:spacing w:before="20"/>
              <w:jc w:val="both"/>
            </w:pPr>
            <w:r w:rsidRPr="000E5DB7">
              <w:rPr>
                <w:color w:val="0000FF"/>
              </w:rPr>
              <w:t>H.</w:t>
            </w:r>
          </w:p>
        </w:tc>
        <w:tc>
          <w:tcPr>
            <w:tcW w:w="8322" w:type="dxa"/>
          </w:tcPr>
          <w:p w14:paraId="64EDA16E" w14:textId="77777777" w:rsidR="003C0FB1" w:rsidRDefault="003C0FB1" w:rsidP="00E42FF2">
            <w:pPr>
              <w:jc w:val="both"/>
            </w:pPr>
            <w:r w:rsidRPr="000E5DB7">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performance of the Services then the Contractor will not be liable for such delay and will be entitled to an extension of time equal to not less than the period of the delay.</w:t>
            </w:r>
          </w:p>
        </w:tc>
      </w:tr>
    </w:tbl>
    <w:p w14:paraId="2137623A" w14:textId="77777777" w:rsidR="003C0FB1" w:rsidRPr="00054EFB" w:rsidRDefault="003C0FB1" w:rsidP="003C0FB1">
      <w:pPr>
        <w:pStyle w:val="Heading2"/>
        <w:keepNext w:val="0"/>
        <w:jc w:val="both"/>
      </w:pPr>
      <w:r w:rsidRPr="00447F8D">
        <w:lastRenderedPageBreak/>
        <w:t>2</w:t>
      </w:r>
      <w:r>
        <w:t>5</w:t>
      </w:r>
      <w:r w:rsidRPr="00447F8D">
        <w:t>.</w:t>
      </w:r>
      <w:r w:rsidRPr="00447F8D">
        <w:tab/>
      </w:r>
      <w:r w:rsidR="001F7FC2">
        <w:t>DATA PROTECTION AND SECURITY</w:t>
      </w:r>
    </w:p>
    <w:p w14:paraId="64C012A0"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37976FDF"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47AB9F7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1E128AAE"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485EE9E3"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7C3F778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29D9CD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23A64A5C"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3D7F6C2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5C65385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322F141C"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32339F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09743ACA"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Parties acknowledge that for the purposes of the Data Protection Laws, the Client is the Data Controller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4AFFFA60"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Without prejudice to the generality of clause 25B, the Contractor shall, in relation to any Personal Data processed in connection with the performance by the Contractor of its obligations under this Agreement:-</w:t>
          </w:r>
        </w:p>
        <w:p w14:paraId="5935080B"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(1)  process that Personal Data only on the written instructions of the Client;</w:t>
          </w:r>
        </w:p>
        <w:p w14:paraId="62827FA9"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4368654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17029B2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(3)  ensure that all personnel who have access to and/or process Personal Data are obliged to keep the Personal Data confidential;</w:t>
          </w:r>
        </w:p>
        <w:p w14:paraId="5A06134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61DB5C0" w14:textId="77777777" w:rsidR="00FC4084" w:rsidRPr="006A7016" w:rsidRDefault="00FC4084" w:rsidP="0003041E">
          <w:pPr>
            <w:numPr>
              <w:ilvl w:val="1"/>
              <w:numId w:val="10"/>
            </w:numPr>
            <w:spacing w:after="160" w:line="259" w:lineRule="auto"/>
            <w:ind w:right="-108"/>
            <w:contextualSpacing/>
            <w:jc w:val="both"/>
          </w:pPr>
          <w:r w:rsidRPr="006A7016">
            <w:t xml:space="preserve"> appropriate safeguards are in place  in relation to the transfer, to ensure that Personal Data is adequately protected in accordance with Chapter V of Regulation 2016/679 ( General Data Protection Regulation); </w:t>
          </w:r>
        </w:p>
        <w:p w14:paraId="2CD25A5F"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1CE1BD44" w14:textId="77777777" w:rsidR="00FC4084" w:rsidRPr="006A7016" w:rsidRDefault="00FC4084" w:rsidP="0003041E">
          <w:pPr>
            <w:numPr>
              <w:ilvl w:val="1"/>
              <w:numId w:val="10"/>
            </w:numPr>
            <w:spacing w:after="160" w:line="259" w:lineRule="auto"/>
            <w:ind w:right="-108"/>
            <w:contextualSpacing/>
            <w:jc w:val="both"/>
          </w:pPr>
          <w:r w:rsidRPr="006A7016">
            <w:t xml:space="preserve">  the data subject has enforceable rights and effective legal remedies;</w:t>
          </w:r>
        </w:p>
        <w:p w14:paraId="1B268983"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07615B9" w14:textId="77777777" w:rsidR="00FC4084" w:rsidRPr="006A7016" w:rsidRDefault="00FC4084" w:rsidP="0003041E">
          <w:pPr>
            <w:numPr>
              <w:ilvl w:val="1"/>
              <w:numId w:val="10"/>
            </w:numPr>
            <w:spacing w:after="160" w:line="259" w:lineRule="auto"/>
            <w:ind w:right="-108"/>
            <w:contextualSpacing/>
            <w:jc w:val="both"/>
          </w:pPr>
          <w:r w:rsidRPr="006A7016">
            <w:t>The Contractor complies with its obligations under the Data Protection Laws by providing an adequate level of protection to any Personal Data that is transferred; and</w:t>
          </w:r>
        </w:p>
        <w:p w14:paraId="3D2C1759"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5F889390" w14:textId="77777777" w:rsidR="00FC4084" w:rsidRPr="006A7016" w:rsidRDefault="00FC4084" w:rsidP="0003041E">
          <w:pPr>
            <w:numPr>
              <w:ilvl w:val="1"/>
              <w:numId w:val="10"/>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1591DA2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76BA22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17396A2C"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10AADAF3"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059E624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82C70D8"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4BF1D3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747F475"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3E79DE6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4561492"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5560083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60291F3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24A07CD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BE3275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14691484"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1E44D29D"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w:t>
          </w:r>
        </w:p>
        <w:p w14:paraId="51508F86"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1A9EF441"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a back-up copy of any and all such Personal Data is made [insert frequency] and this copy is recorded on media from which the data can be reloaded if there is any corruption or loss of the data; and</w:t>
          </w:r>
        </w:p>
        <w:p w14:paraId="5F0D1CA8"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151137F8" w14:textId="77777777" w:rsidR="0061100A" w:rsidRPr="0061100A" w:rsidRDefault="0061100A" w:rsidP="0003041E">
          <w:pPr>
            <w:pStyle w:val="ListParagraph"/>
            <w:numPr>
              <w:ilvl w:val="0"/>
              <w:numId w:val="11"/>
            </w:numPr>
            <w:rPr>
              <w:rFonts w:asciiTheme="minorHAnsi" w:hAnsiTheme="minorHAnsi"/>
              <w:color w:val="FF0000"/>
              <w:szCs w:val="22"/>
              <w:lang w:val="en-IE"/>
            </w:rPr>
          </w:pPr>
          <w:r w:rsidRPr="0061100A">
            <w:rPr>
              <w:color w:val="FF0000"/>
            </w:rPr>
            <w:t>(IF YOU ARE NOT CONSENTING TO A THIRD PARTY PROCESSOR – DELETE IF NOT IN USE)</w:t>
          </w:r>
        </w:p>
        <w:p w14:paraId="509CDDE4" w14:textId="77777777" w:rsidR="0061100A" w:rsidRDefault="0061100A" w:rsidP="0061100A">
          <w:pPr>
            <w:spacing w:after="160" w:line="259" w:lineRule="auto"/>
            <w:ind w:left="720" w:right="-108"/>
            <w:contextualSpacing/>
            <w:jc w:val="both"/>
            <w:rPr>
              <w:rFonts w:asciiTheme="minorHAnsi" w:eastAsiaTheme="minorHAnsi" w:hAnsiTheme="minorHAnsi" w:cstheme="minorBidi"/>
              <w:szCs w:val="22"/>
              <w:lang w:val="en-IE"/>
            </w:rPr>
          </w:pPr>
        </w:p>
        <w:p w14:paraId="2CF94188" w14:textId="77777777" w:rsidR="00FC4084" w:rsidRDefault="00FC4084" w:rsidP="0061100A">
          <w:pPr>
            <w:spacing w:after="160" w:line="259" w:lineRule="auto"/>
            <w:ind w:left="720"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The Client does not consent to the Contractor appointing any third party processor of Personal Data under this agreement </w:t>
          </w:r>
        </w:p>
        <w:p w14:paraId="7153BFBE" w14:textId="77777777" w:rsidR="00FC4084"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34EFC4D9" w14:textId="77777777" w:rsidR="00FC4084" w:rsidRPr="00FC4084" w:rsidRDefault="00FC4084" w:rsidP="00FC4084">
          <w:pPr>
            <w:rPr>
              <w:rFonts w:asciiTheme="minorHAnsi" w:hAnsiTheme="minorHAnsi"/>
              <w:color w:val="FF0000"/>
              <w:szCs w:val="22"/>
              <w:lang w:val="en-IE"/>
            </w:rPr>
          </w:pPr>
          <w:r w:rsidRPr="00FC4084">
            <w:rPr>
              <w:color w:val="FF0000"/>
            </w:rPr>
            <w:t>(OR IF USING A THIRD PARTY PROCESSOR – DELETE IF NOT IN USE)</w:t>
          </w:r>
        </w:p>
        <w:p w14:paraId="6D5F972A"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07371A67"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6A7016">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67FC8382"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5D4E04DE" w14:textId="77777777" w:rsidR="00FC4084" w:rsidRPr="006A7016" w:rsidRDefault="00FC4084" w:rsidP="0003041E">
          <w:pPr>
            <w:numPr>
              <w:ilvl w:val="0"/>
              <w:numId w:val="11"/>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151D8F0B" w14:textId="77777777" w:rsidR="006A7016" w:rsidRPr="00AC4D66" w:rsidDel="006A7016" w:rsidRDefault="006A7016" w:rsidP="006A7016">
          <w:pPr>
            <w:spacing w:after="0"/>
            <w:ind w:left="720"/>
          </w:pPr>
        </w:p>
        <w:p w14:paraId="2A055D08" w14:textId="77777777" w:rsidR="00AC4D66" w:rsidRPr="005D57EC" w:rsidRDefault="000E5DE0" w:rsidP="006A7016">
          <w:pPr>
            <w:spacing w:after="0"/>
            <w:ind w:left="720"/>
          </w:pPr>
        </w:p>
      </w:sdtContent>
    </w:sdt>
    <w:p w14:paraId="2ACED30D" w14:textId="77777777" w:rsidR="00AC4D66" w:rsidRDefault="00AC4D66" w:rsidP="00AC4D66">
      <w:pPr>
        <w:rPr>
          <w:highlight w:val="lightGray"/>
        </w:rPr>
      </w:pPr>
    </w:p>
    <w:p w14:paraId="5B8356B7" w14:textId="77777777" w:rsidR="00AC4D66" w:rsidRDefault="00AC4D66" w:rsidP="00AC4D66"/>
    <w:p w14:paraId="58A27EC6"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t>2</w:t>
      </w:r>
      <w:r>
        <w:rPr>
          <w:b/>
          <w:caps/>
          <w:color w:val="FFFFFF"/>
          <w:szCs w:val="22"/>
        </w:rPr>
        <w:t>6</w:t>
      </w:r>
      <w:r w:rsidRPr="001F7FC2">
        <w:rPr>
          <w:b/>
          <w:caps/>
          <w:color w:val="FFFFFF"/>
          <w:szCs w:val="22"/>
        </w:rPr>
        <w:t>.</w:t>
      </w:r>
      <w:r w:rsidRPr="001F7FC2">
        <w:rPr>
          <w:b/>
          <w:caps/>
          <w:color w:val="FFFFFF"/>
          <w:szCs w:val="22"/>
        </w:rPr>
        <w:tab/>
        <w:t>Additional Condition(s)</w:t>
      </w:r>
    </w:p>
    <w:p w14:paraId="6CE65907"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sdt>
      <w:sdtPr>
        <w:id w:val="2072151024"/>
        <w:placeholder>
          <w:docPart w:val="7F797AAD6F8043A797CF950FF6AD7E87"/>
        </w:placeholder>
      </w:sdtPr>
      <w:sdtEndPr/>
      <w:sdtContent>
        <w:p w14:paraId="5BF25F59" w14:textId="77777777" w:rsidR="001F7FC2" w:rsidRPr="00310EDC" w:rsidRDefault="001F7FC2" w:rsidP="00CC7906">
          <w:pPr>
            <w:spacing w:after="0"/>
            <w:rPr>
              <w:i/>
              <w:iCs/>
              <w:noProof/>
            </w:rPr>
          </w:pPr>
          <w:r w:rsidRPr="00310EDC">
            <w:t>[</w:t>
          </w:r>
          <w:r w:rsidRPr="00310EDC">
            <w:rPr>
              <w:i/>
              <w:iCs/>
              <w:noProof/>
              <w:highlight w:val="lightGray"/>
            </w:rPr>
            <w:t>Delete and replace with “Not Used” if not applicable:</w:t>
          </w:r>
        </w:p>
        <w:p w14:paraId="7C40B245" w14:textId="77777777" w:rsidR="001F7FC2" w:rsidRPr="00310EDC" w:rsidRDefault="001F7FC2" w:rsidP="00CC7906">
          <w:pPr>
            <w:spacing w:after="0"/>
          </w:pPr>
          <w:r w:rsidRPr="00310EDC">
            <w:t>This is a free text area to allow the Client to include any additional conditions to the Contract, for example a price review clause.  Such additional conditions can be set out here by the Client]</w:t>
          </w:r>
        </w:p>
      </w:sdtContent>
    </w:sdt>
    <w:p w14:paraId="5903F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076FBFE3" w14:textId="77777777" w:rsidR="00BE69B1" w:rsidRPr="009D26A8" w:rsidRDefault="00BE69B1" w:rsidP="00BE69B1">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 Specification</w:t>
      </w:r>
    </w:p>
    <w:p w14:paraId="652118C4"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EndPr/>
      <w:sdtContent>
        <w:p w14:paraId="41C004F9" w14:textId="77777777" w:rsidR="00BE69B1" w:rsidRDefault="00BE69B1" w:rsidP="00BE69B1">
          <w:pPr>
            <w:spacing w:after="200"/>
            <w:rPr>
              <w:szCs w:val="22"/>
            </w:rPr>
          </w:pPr>
          <w:r w:rsidRPr="00BC328A">
            <w:rPr>
              <w:szCs w:val="22"/>
            </w:rPr>
            <w:t>[Insert when completing contract]</w:t>
          </w:r>
        </w:p>
      </w:sdtContent>
    </w:sdt>
    <w:p w14:paraId="7E8BA244" w14:textId="77777777" w:rsidR="00BE69B1" w:rsidRDefault="00BE69B1" w:rsidP="00BE69B1">
      <w:pPr>
        <w:spacing w:after="200"/>
        <w:rPr>
          <w:szCs w:val="22"/>
        </w:rPr>
      </w:pPr>
    </w:p>
    <w:p w14:paraId="4DDCF46D"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3099DED4" w14:textId="77777777" w:rsidR="007712DD" w:rsidRPr="009D26A8" w:rsidRDefault="007712DD" w:rsidP="007712DD">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1A062DB4"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EndPr/>
      <w:sdtContent>
        <w:p w14:paraId="7A141F30" w14:textId="77777777" w:rsidR="007712DD" w:rsidRPr="00514373" w:rsidRDefault="007712DD" w:rsidP="007712DD">
          <w:pPr>
            <w:spacing w:after="200"/>
            <w:rPr>
              <w:szCs w:val="22"/>
            </w:rPr>
          </w:pPr>
          <w:r w:rsidRPr="00BC328A">
            <w:rPr>
              <w:szCs w:val="22"/>
            </w:rPr>
            <w:t>[Insert when completing contract]</w:t>
          </w:r>
        </w:p>
      </w:sdtContent>
    </w:sdt>
    <w:p w14:paraId="70FD7B9B" w14:textId="77777777" w:rsidR="007712DD" w:rsidRDefault="007712DD" w:rsidP="007712DD">
      <w:pPr>
        <w:rPr>
          <w:szCs w:val="22"/>
          <w:highlight w:val="yellow"/>
        </w:rPr>
      </w:pPr>
    </w:p>
    <w:p w14:paraId="477BDD39"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75E2AD8B"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1428A589"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EndPr/>
      <w:sdtContent>
        <w:p w14:paraId="76632BF1"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5599BF13" w14:textId="77777777" w:rsidR="007712DD" w:rsidRPr="00514373" w:rsidRDefault="007712DD" w:rsidP="007712DD">
      <w:pPr>
        <w:spacing w:after="200"/>
        <w:rPr>
          <w:szCs w:val="22"/>
        </w:rPr>
      </w:pPr>
    </w:p>
    <w:p w14:paraId="064425EE"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7F6FCFC2"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7F823D6F"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EndPr/>
          <w:sdtContent>
            <w:p w14:paraId="427BC42F" w14:textId="77777777" w:rsidR="007E76FD" w:rsidRPr="00310EDC" w:rsidRDefault="007E76FD" w:rsidP="002A1879">
              <w:pPr>
                <w:rPr>
                  <w:bCs/>
                  <w:i/>
                  <w:szCs w:val="22"/>
                  <w:u w:val="single"/>
                </w:rPr>
              </w:pPr>
              <w:r w:rsidRPr="00310EDC">
                <w:rPr>
                  <w:bCs/>
                  <w:i/>
                  <w:szCs w:val="22"/>
                  <w:u w:val="single"/>
                </w:rPr>
                <w:t>[complete when completing the contract]</w:t>
              </w:r>
            </w:p>
            <w:p w14:paraId="21221877" w14:textId="77777777" w:rsidR="007E76FD" w:rsidRPr="00310EDC" w:rsidRDefault="007E76FD" w:rsidP="002A1879">
              <w:pPr>
                <w:rPr>
                  <w:bCs/>
                  <w:szCs w:val="22"/>
                  <w:u w:val="single"/>
                </w:rPr>
              </w:pPr>
              <w:r w:rsidRPr="00310EDC">
                <w:rPr>
                  <w:bCs/>
                  <w:szCs w:val="22"/>
                  <w:u w:val="single"/>
                </w:rPr>
                <w:t>Processing, Personal Data and Data Subjects</w:t>
              </w:r>
            </w:p>
            <w:p w14:paraId="34115B75" w14:textId="77777777" w:rsidR="007E76FD" w:rsidRPr="00310EDC" w:rsidRDefault="007E76FD" w:rsidP="0003041E">
              <w:pPr>
                <w:numPr>
                  <w:ilvl w:val="0"/>
                  <w:numId w:val="12"/>
                </w:numPr>
                <w:contextualSpacing/>
                <w:rPr>
                  <w:szCs w:val="22"/>
                </w:rPr>
              </w:pPr>
              <w:r w:rsidRPr="00310EDC">
                <w:rPr>
                  <w:szCs w:val="22"/>
                </w:rPr>
                <w:t>Processing by the Contractor</w:t>
              </w:r>
            </w:p>
            <w:p w14:paraId="18EE6342" w14:textId="77777777" w:rsidR="007E76FD" w:rsidRPr="00310EDC" w:rsidRDefault="007E76FD">
              <w:pPr>
                <w:ind w:left="720"/>
                <w:contextualSpacing/>
                <w:rPr>
                  <w:szCs w:val="22"/>
                </w:rPr>
              </w:pPr>
            </w:p>
            <w:p w14:paraId="0C62A6F5" w14:textId="77777777" w:rsidR="007E76FD" w:rsidRPr="00310EDC" w:rsidRDefault="007E76FD" w:rsidP="0003041E">
              <w:pPr>
                <w:numPr>
                  <w:ilvl w:val="1"/>
                  <w:numId w:val="12"/>
                </w:numPr>
                <w:ind w:left="1134"/>
                <w:contextualSpacing/>
                <w:rPr>
                  <w:szCs w:val="22"/>
                </w:rPr>
              </w:pPr>
              <w:r w:rsidRPr="00310EDC">
                <w:rPr>
                  <w:szCs w:val="22"/>
                </w:rPr>
                <w:t>Subject matter of processing</w:t>
              </w:r>
            </w:p>
            <w:p w14:paraId="3FABBF86" w14:textId="77777777" w:rsidR="007E76FD" w:rsidRPr="00310EDC" w:rsidRDefault="007E76FD">
              <w:pPr>
                <w:ind w:left="1134"/>
                <w:contextualSpacing/>
                <w:rPr>
                  <w:szCs w:val="22"/>
                </w:rPr>
              </w:pPr>
            </w:p>
            <w:p w14:paraId="3ADF4C33" w14:textId="77777777" w:rsidR="007E76FD" w:rsidRPr="00310EDC" w:rsidRDefault="007E76FD" w:rsidP="0003041E">
              <w:pPr>
                <w:numPr>
                  <w:ilvl w:val="1"/>
                  <w:numId w:val="12"/>
                </w:numPr>
                <w:ind w:left="1134"/>
                <w:contextualSpacing/>
                <w:rPr>
                  <w:szCs w:val="22"/>
                </w:rPr>
              </w:pPr>
              <w:r w:rsidRPr="00310EDC">
                <w:rPr>
                  <w:szCs w:val="22"/>
                </w:rPr>
                <w:t>Nature of processing</w:t>
              </w:r>
              <w:r w:rsidRPr="00310EDC">
                <w:rPr>
                  <w:szCs w:val="22"/>
                </w:rPr>
                <w:br/>
              </w:r>
            </w:p>
            <w:p w14:paraId="237B162C" w14:textId="77777777" w:rsidR="007E76FD" w:rsidRPr="00310EDC" w:rsidRDefault="007E76FD" w:rsidP="0003041E">
              <w:pPr>
                <w:numPr>
                  <w:ilvl w:val="1"/>
                  <w:numId w:val="12"/>
                </w:numPr>
                <w:ind w:left="1134"/>
                <w:contextualSpacing/>
                <w:rPr>
                  <w:szCs w:val="22"/>
                </w:rPr>
              </w:pPr>
              <w:r w:rsidRPr="00310EDC">
                <w:rPr>
                  <w:szCs w:val="22"/>
                </w:rPr>
                <w:t>Purpose of processing</w:t>
              </w:r>
            </w:p>
            <w:p w14:paraId="440E6110" w14:textId="77777777" w:rsidR="007E76FD" w:rsidRPr="00310EDC" w:rsidRDefault="007E76FD">
              <w:pPr>
                <w:ind w:left="1134"/>
                <w:contextualSpacing/>
                <w:rPr>
                  <w:szCs w:val="22"/>
                </w:rPr>
              </w:pPr>
            </w:p>
            <w:p w14:paraId="76AE7CCC" w14:textId="77777777" w:rsidR="007E76FD" w:rsidRPr="00310EDC" w:rsidRDefault="007E76FD" w:rsidP="0003041E">
              <w:pPr>
                <w:numPr>
                  <w:ilvl w:val="1"/>
                  <w:numId w:val="12"/>
                </w:numPr>
                <w:ind w:left="1134"/>
                <w:contextualSpacing/>
                <w:rPr>
                  <w:szCs w:val="22"/>
                </w:rPr>
              </w:pPr>
              <w:r w:rsidRPr="00310EDC">
                <w:rPr>
                  <w:szCs w:val="22"/>
                </w:rPr>
                <w:t>Duration of the processing</w:t>
              </w:r>
            </w:p>
            <w:p w14:paraId="1EF6A415" w14:textId="77777777" w:rsidR="007E76FD" w:rsidRPr="00310EDC" w:rsidRDefault="007E76FD" w:rsidP="002A1879">
              <w:pPr>
                <w:ind w:left="720"/>
                <w:contextualSpacing/>
                <w:rPr>
                  <w:szCs w:val="22"/>
                </w:rPr>
              </w:pPr>
            </w:p>
            <w:p w14:paraId="77018AC6" w14:textId="77777777" w:rsidR="007E76FD" w:rsidRPr="00310EDC" w:rsidRDefault="007E76FD" w:rsidP="0003041E">
              <w:pPr>
                <w:numPr>
                  <w:ilvl w:val="0"/>
                  <w:numId w:val="12"/>
                </w:numPr>
                <w:contextualSpacing/>
                <w:rPr>
                  <w:szCs w:val="22"/>
                </w:rPr>
              </w:pPr>
              <w:r w:rsidRPr="00310EDC">
                <w:rPr>
                  <w:szCs w:val="22"/>
                </w:rPr>
                <w:t>Types of personal data</w:t>
              </w:r>
            </w:p>
            <w:p w14:paraId="1135C345" w14:textId="77777777" w:rsidR="007E76FD" w:rsidRPr="00310EDC" w:rsidRDefault="007E76FD" w:rsidP="002A1879">
              <w:pPr>
                <w:ind w:left="720"/>
                <w:contextualSpacing/>
                <w:rPr>
                  <w:szCs w:val="22"/>
                </w:rPr>
              </w:pPr>
            </w:p>
            <w:p w14:paraId="5690F2ED" w14:textId="77777777" w:rsidR="007E76FD" w:rsidRPr="00310EDC" w:rsidRDefault="007E76FD" w:rsidP="0003041E">
              <w:pPr>
                <w:pStyle w:val="ListParagraph"/>
                <w:numPr>
                  <w:ilvl w:val="0"/>
                  <w:numId w:val="12"/>
                </w:numPr>
                <w:rPr>
                  <w:szCs w:val="22"/>
                </w:rPr>
              </w:pPr>
              <w:r w:rsidRPr="00310EDC">
                <w:rPr>
                  <w:szCs w:val="22"/>
                </w:rPr>
                <w:t>Categories of data subject</w:t>
              </w:r>
            </w:p>
            <w:p w14:paraId="11C4452B" w14:textId="77777777" w:rsidR="007E76FD" w:rsidRDefault="000E5DE0" w:rsidP="007E76FD">
              <w:pPr>
                <w:spacing w:after="200" w:line="320" w:lineRule="auto"/>
                <w:jc w:val="both"/>
              </w:pPr>
            </w:p>
          </w:sdtContent>
        </w:sdt>
      </w:sdtContent>
    </w:sdt>
    <w:p w14:paraId="319E38A5"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1DEFEA5C"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r w:rsidRPr="000E5DB7">
        <w:rPr>
          <w:rFonts w:ascii="Calibri" w:hAnsi="Calibri"/>
        </w:rPr>
        <w:t xml:space="preserve">: </w:t>
      </w:r>
      <w:r w:rsidR="00DA6804">
        <w:rPr>
          <w:rFonts w:ascii="Calibri" w:hAnsi="Calibri"/>
        </w:rPr>
        <w:t xml:space="preserve"> </w:t>
      </w:r>
      <w:r w:rsidRPr="000E5DB7">
        <w:rPr>
          <w:rFonts w:ascii="Calibri" w:hAnsi="Calibri"/>
        </w:rPr>
        <w:t>Confidentiality Agreement</w:t>
      </w:r>
    </w:p>
    <w:sdt>
      <w:sdtPr>
        <w:rPr>
          <w:color w:val="FF0000"/>
          <w:szCs w:val="22"/>
          <w:highlight w:val="cyan"/>
        </w:rPr>
        <w:id w:val="923306803"/>
        <w:placeholder>
          <w:docPart w:val="9FA0F2366C0E4E358004E90B0C88D159"/>
        </w:placeholder>
      </w:sdtPr>
      <w:sdtEndPr/>
      <w:sdtContent>
        <w:sdt>
          <w:sdtPr>
            <w:rPr>
              <w:color w:val="FF0000"/>
              <w:szCs w:val="22"/>
              <w:highlight w:val="cyan"/>
            </w:rPr>
            <w:id w:val="1899244634"/>
            <w:placeholder>
              <w:docPart w:val="9159A25A66F743BB8693B50BEFB61ED9"/>
            </w:placeholder>
          </w:sdtPr>
          <w:sdtEndPr/>
          <w:sdtContent>
            <w:p w14:paraId="17FE8BCA" w14:textId="77777777" w:rsidR="005635BE" w:rsidRPr="00BE4EBF" w:rsidRDefault="005635BE" w:rsidP="005635BE">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1B4578FC" w14:textId="77777777" w:rsidR="005635BE" w:rsidRPr="00BE4EBF" w:rsidRDefault="005635BE" w:rsidP="005635BE">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22"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22"/>
              <w:r w:rsidRPr="00BE4EBF">
                <w:rPr>
                  <w:szCs w:val="22"/>
                </w:rPr>
                <w:t xml:space="preserve"> (hereinafter “the Contracting Authority”) of the one part; </w:t>
              </w:r>
              <w:r w:rsidRPr="00BE4EBF">
                <w:rPr>
                  <w:szCs w:val="22"/>
                </w:rPr>
                <w:br/>
                <w:t>and</w:t>
              </w:r>
            </w:p>
            <w:p w14:paraId="533F22A7" w14:textId="77777777" w:rsidR="005635BE" w:rsidRPr="00BE4EBF" w:rsidRDefault="005635BE"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23"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23"/>
              <w:r w:rsidRPr="00BE4EBF">
                <w:rPr>
                  <w:szCs w:val="22"/>
                </w:rPr>
                <w:t xml:space="preserve"> (hereinafter called “the Contractor”) of the other part.</w:t>
              </w:r>
            </w:p>
            <w:p w14:paraId="382148F8"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12877ECB" w14:textId="77777777" w:rsidTr="00757561">
                <w:tc>
                  <w:tcPr>
                    <w:tcW w:w="828" w:type="dxa"/>
                  </w:tcPr>
                  <w:p w14:paraId="6FF925F0" w14:textId="77777777" w:rsidR="005635BE" w:rsidRPr="00BE4EBF" w:rsidRDefault="005635BE" w:rsidP="00757561">
                    <w:pPr>
                      <w:jc w:val="both"/>
                      <w:rPr>
                        <w:color w:val="333399"/>
                        <w:szCs w:val="22"/>
                      </w:rPr>
                    </w:pPr>
                    <w:r w:rsidRPr="00BE4EBF">
                      <w:rPr>
                        <w:color w:val="333399"/>
                        <w:szCs w:val="22"/>
                      </w:rPr>
                      <w:t>A.</w:t>
                    </w:r>
                  </w:p>
                </w:tc>
                <w:tc>
                  <w:tcPr>
                    <w:tcW w:w="9540" w:type="dxa"/>
                  </w:tcPr>
                  <w:p w14:paraId="44314BD8" w14:textId="77777777" w:rsidR="005635BE" w:rsidRPr="00BE4EBF" w:rsidRDefault="005635BE" w:rsidP="00757561">
                    <w:pPr>
                      <w:jc w:val="both"/>
                      <w:rPr>
                        <w:szCs w:val="22"/>
                      </w:rPr>
                    </w:pPr>
                    <w:r w:rsidRPr="00BE4EBF">
                      <w:rPr>
                        <w:szCs w:val="22"/>
                      </w:rPr>
                      <w:t xml:space="preserve">By Request for Tenders dated </w:t>
                    </w:r>
                    <w:r w:rsidRPr="00BE4EBF">
                      <w:rPr>
                        <w:szCs w:val="22"/>
                      </w:rPr>
                      <w:fldChar w:fldCharType="begin">
                        <w:ffData>
                          <w:name w:val="Text150"/>
                          <w:enabled/>
                          <w:calcOnExit w:val="0"/>
                          <w:textInput>
                            <w:default w:val="[insert date]"/>
                          </w:textInput>
                        </w:ffData>
                      </w:fldChar>
                    </w:r>
                    <w:bookmarkStart w:id="24"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24"/>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25"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25"/>
                    <w:r w:rsidRPr="00BE4EBF">
                      <w:rPr>
                        <w:szCs w:val="22"/>
                      </w:rPr>
                      <w:t xml:space="preserve"> (the “RFT”) the Contracting Authority invited tenders (“Tenders”) for the provision of the </w:t>
                    </w:r>
                    <w:r w:rsidRPr="00BE4EBF">
                      <w:rPr>
                        <w:szCs w:val="22"/>
                        <w:highlight w:val="lightGray"/>
                      </w:rPr>
                      <w:t>Goods/Services</w:t>
                    </w:r>
                    <w:r w:rsidRPr="00BE4EBF">
                      <w:rPr>
                        <w:szCs w:val="22"/>
                      </w:rPr>
                      <w:t xml:space="preserve"> described in Appendix 1 to the RFT (the </w:t>
                    </w:r>
                    <w:r w:rsidRPr="00BE4EBF">
                      <w:rPr>
                        <w:szCs w:val="22"/>
                        <w:highlight w:val="lightGray"/>
                      </w:rPr>
                      <w:t>“Goods” “Services</w:t>
                    </w:r>
                    <w:r w:rsidRPr="00BE4EBF">
                      <w:rPr>
                        <w:szCs w:val="22"/>
                      </w:rPr>
                      <w:t xml:space="preserve">”) (“the Competition”).  The Contractor submitted a response to the RFT dated the </w:t>
                    </w:r>
                    <w:r w:rsidRPr="00BE4EBF">
                      <w:rPr>
                        <w:szCs w:val="22"/>
                      </w:rPr>
                      <w:fldChar w:fldCharType="begin">
                        <w:ffData>
                          <w:name w:val="Text152"/>
                          <w:enabled/>
                          <w:calcOnExit w:val="0"/>
                          <w:textInput>
                            <w:default w:val="[insert date of Tender]"/>
                          </w:textInput>
                        </w:ffData>
                      </w:fldChar>
                    </w:r>
                    <w:bookmarkStart w:id="26"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26"/>
                    <w:r w:rsidRPr="00BE4EBF">
                      <w:rPr>
                        <w:szCs w:val="22"/>
                      </w:rPr>
                      <w:t>.</w:t>
                    </w:r>
                  </w:p>
                  <w:p w14:paraId="3237676D"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6CCB24F7" w14:textId="77777777" w:rsidTr="00757561">
                <w:trPr>
                  <w:trHeight w:val="988"/>
                </w:trPr>
                <w:tc>
                  <w:tcPr>
                    <w:tcW w:w="828" w:type="dxa"/>
                  </w:tcPr>
                  <w:p w14:paraId="7317DC14"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7562DD27"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4856050D"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1FB2E210" w14:textId="77777777" w:rsidTr="00757561">
                <w:tc>
                  <w:tcPr>
                    <w:tcW w:w="387" w:type="pct"/>
                  </w:tcPr>
                  <w:p w14:paraId="270C9E2A"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2A1C6DF4"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2D1AA92" w14:textId="77777777" w:rsidTr="00757561">
                <w:tc>
                  <w:tcPr>
                    <w:tcW w:w="387" w:type="pct"/>
                  </w:tcPr>
                  <w:p w14:paraId="2C975109"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440C9C36"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5CE327CA" w14:textId="77777777" w:rsidTr="00757561">
                <w:tc>
                  <w:tcPr>
                    <w:tcW w:w="387" w:type="pct"/>
                  </w:tcPr>
                  <w:p w14:paraId="30896C8C" w14:textId="77777777" w:rsidR="005635BE" w:rsidRPr="00BE4EBF" w:rsidRDefault="005635BE" w:rsidP="00757561">
                    <w:pPr>
                      <w:jc w:val="both"/>
                      <w:rPr>
                        <w:color w:val="333399"/>
                        <w:szCs w:val="22"/>
                      </w:rPr>
                    </w:pPr>
                  </w:p>
                </w:tc>
                <w:tc>
                  <w:tcPr>
                    <w:tcW w:w="388" w:type="pct"/>
                    <w:gridSpan w:val="2"/>
                  </w:tcPr>
                  <w:p w14:paraId="2315F19B"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1BE28A5F" w14:textId="77777777"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5FFD7626" w14:textId="77777777" w:rsidTr="00757561">
                <w:tc>
                  <w:tcPr>
                    <w:tcW w:w="387" w:type="pct"/>
                  </w:tcPr>
                  <w:p w14:paraId="117A62F4" w14:textId="77777777" w:rsidR="005635BE" w:rsidRPr="00BE4EBF" w:rsidRDefault="005635BE" w:rsidP="00757561">
                    <w:pPr>
                      <w:jc w:val="both"/>
                      <w:rPr>
                        <w:color w:val="333399"/>
                        <w:szCs w:val="22"/>
                      </w:rPr>
                    </w:pPr>
                  </w:p>
                </w:tc>
                <w:tc>
                  <w:tcPr>
                    <w:tcW w:w="388" w:type="pct"/>
                    <w:gridSpan w:val="2"/>
                  </w:tcPr>
                  <w:p w14:paraId="1F32D3B4"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7BF0688B" w14:textId="77777777" w:rsidR="005635BE" w:rsidRPr="00BE4EBF" w:rsidRDefault="005635BE" w:rsidP="00757561">
                    <w:pPr>
                      <w:jc w:val="both"/>
                      <w:rPr>
                        <w:szCs w:val="22"/>
                      </w:rPr>
                    </w:pPr>
                    <w:r w:rsidRPr="00BE4EBF">
                      <w:rPr>
                        <w:szCs w:val="22"/>
                      </w:rPr>
                      <w:t>any and all information which has been derived or obtained from information described in sub-paragraph 2.1.</w:t>
                    </w:r>
                  </w:p>
                  <w:p w14:paraId="50E799A0" w14:textId="77777777" w:rsidR="005635BE" w:rsidRPr="00BE4EBF" w:rsidRDefault="005635BE" w:rsidP="00757561">
                    <w:pPr>
                      <w:jc w:val="both"/>
                      <w:rPr>
                        <w:szCs w:val="22"/>
                      </w:rPr>
                    </w:pPr>
                  </w:p>
                </w:tc>
              </w:tr>
              <w:tr w:rsidR="005635BE" w:rsidRPr="00BE4EBF" w14:paraId="4466724B" w14:textId="77777777" w:rsidTr="00757561">
                <w:trPr>
                  <w:gridAfter w:val="1"/>
                  <w:wAfter w:w="24" w:type="pct"/>
                </w:trPr>
                <w:tc>
                  <w:tcPr>
                    <w:tcW w:w="604" w:type="pct"/>
                    <w:gridSpan w:val="2"/>
                  </w:tcPr>
                  <w:p w14:paraId="19AA86A5"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3DFC1E91"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w:t>
                    </w:r>
                    <w:r w:rsidRPr="00BE4EBF">
                      <w:rPr>
                        <w:rFonts w:asciiTheme="minorHAnsi" w:eastAsiaTheme="minorHAnsi" w:hAnsiTheme="minorHAnsi" w:cstheme="minorBidi"/>
                        <w:szCs w:val="22"/>
                        <w:lang w:val="en-IE"/>
                      </w:rPr>
                      <w:lastRenderedPageBreak/>
                      <w:t>to the processing of personal data and on the free movement of such data, and 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0C2D641D"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1264E523" w14:textId="77777777" w:rsidTr="00757561">
                <w:tc>
                  <w:tcPr>
                    <w:tcW w:w="387" w:type="pct"/>
                  </w:tcPr>
                  <w:p w14:paraId="293B8535" w14:textId="77777777" w:rsidR="005635BE" w:rsidRPr="00BE4EBF" w:rsidRDefault="005635BE" w:rsidP="00757561">
                    <w:pPr>
                      <w:jc w:val="both"/>
                      <w:rPr>
                        <w:color w:val="333399"/>
                        <w:szCs w:val="22"/>
                      </w:rPr>
                    </w:pPr>
                    <w:r w:rsidRPr="00BE4EBF">
                      <w:rPr>
                        <w:color w:val="333399"/>
                        <w:szCs w:val="22"/>
                      </w:rPr>
                      <w:lastRenderedPageBreak/>
                      <w:t>4.</w:t>
                    </w:r>
                  </w:p>
                </w:tc>
                <w:tc>
                  <w:tcPr>
                    <w:tcW w:w="4613" w:type="pct"/>
                    <w:gridSpan w:val="5"/>
                  </w:tcPr>
                  <w:p w14:paraId="6B72138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1567CBE4" w14:textId="77777777" w:rsidTr="00757561">
                <w:tc>
                  <w:tcPr>
                    <w:tcW w:w="387" w:type="pct"/>
                  </w:tcPr>
                  <w:p w14:paraId="43B72C2F" w14:textId="77777777" w:rsidR="005635BE" w:rsidRPr="00BE4EBF" w:rsidRDefault="005635BE" w:rsidP="00757561">
                    <w:pPr>
                      <w:jc w:val="both"/>
                      <w:rPr>
                        <w:color w:val="333399"/>
                        <w:szCs w:val="22"/>
                      </w:rPr>
                    </w:pPr>
                  </w:p>
                </w:tc>
                <w:tc>
                  <w:tcPr>
                    <w:tcW w:w="388" w:type="pct"/>
                    <w:gridSpan w:val="2"/>
                  </w:tcPr>
                  <w:p w14:paraId="6526D0F4"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1D2AFE3A"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0CAB3E34" w14:textId="77777777" w:rsidTr="00757561">
                <w:tc>
                  <w:tcPr>
                    <w:tcW w:w="387" w:type="pct"/>
                  </w:tcPr>
                  <w:p w14:paraId="4A05B4FB" w14:textId="77777777" w:rsidR="005635BE" w:rsidRPr="00BE4EBF" w:rsidRDefault="005635BE" w:rsidP="00757561">
                    <w:pPr>
                      <w:jc w:val="both"/>
                      <w:rPr>
                        <w:color w:val="333399"/>
                        <w:szCs w:val="22"/>
                      </w:rPr>
                    </w:pPr>
                  </w:p>
                </w:tc>
                <w:tc>
                  <w:tcPr>
                    <w:tcW w:w="388" w:type="pct"/>
                    <w:gridSpan w:val="2"/>
                  </w:tcPr>
                  <w:p w14:paraId="57FCE224"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1B7C5A91" w14:textId="77777777" w:rsidR="005635BE" w:rsidRPr="00BE4EBF" w:rsidRDefault="005635BE" w:rsidP="00757561">
                    <w:pPr>
                      <w:jc w:val="both"/>
                      <w:rPr>
                        <w:szCs w:val="22"/>
                      </w:rPr>
                    </w:pPr>
                    <w:r w:rsidRPr="00BE4EBF">
                      <w:rPr>
                        <w:szCs w:val="22"/>
                      </w:rPr>
                      <w:t>not, without the  prior written consent of the Contracting Authority, to communicate or disclose any part of such Confidential Information to any person except:</w:t>
                    </w:r>
                  </w:p>
                </w:tc>
              </w:tr>
              <w:tr w:rsidR="005635BE" w:rsidRPr="00BE4EBF" w14:paraId="6D162A97" w14:textId="77777777" w:rsidTr="00757561">
                <w:tc>
                  <w:tcPr>
                    <w:tcW w:w="387" w:type="pct"/>
                  </w:tcPr>
                  <w:p w14:paraId="207DF5FB" w14:textId="77777777" w:rsidR="005635BE" w:rsidRPr="00BE4EBF" w:rsidRDefault="005635BE" w:rsidP="00757561">
                    <w:pPr>
                      <w:jc w:val="both"/>
                      <w:rPr>
                        <w:color w:val="333399"/>
                        <w:szCs w:val="22"/>
                      </w:rPr>
                    </w:pPr>
                  </w:p>
                </w:tc>
                <w:tc>
                  <w:tcPr>
                    <w:tcW w:w="388" w:type="pct"/>
                    <w:gridSpan w:val="2"/>
                  </w:tcPr>
                  <w:p w14:paraId="1B5274A7" w14:textId="77777777" w:rsidR="005635BE" w:rsidRPr="00BE4EBF" w:rsidRDefault="005635BE" w:rsidP="00757561">
                    <w:pPr>
                      <w:jc w:val="both"/>
                      <w:rPr>
                        <w:szCs w:val="22"/>
                      </w:rPr>
                    </w:pPr>
                  </w:p>
                </w:tc>
                <w:tc>
                  <w:tcPr>
                    <w:tcW w:w="291" w:type="pct"/>
                  </w:tcPr>
                  <w:p w14:paraId="4551F5AC" w14:textId="77777777" w:rsidR="005635BE" w:rsidRPr="00BE4EBF" w:rsidRDefault="005635BE" w:rsidP="00757561">
                    <w:pPr>
                      <w:jc w:val="both"/>
                      <w:rPr>
                        <w:szCs w:val="22"/>
                      </w:rPr>
                    </w:pPr>
                    <w:r w:rsidRPr="00BE4EBF">
                      <w:rPr>
                        <w:szCs w:val="22"/>
                      </w:rPr>
                      <w:t>I</w:t>
                    </w:r>
                  </w:p>
                </w:tc>
                <w:tc>
                  <w:tcPr>
                    <w:tcW w:w="3933" w:type="pct"/>
                    <w:gridSpan w:val="2"/>
                  </w:tcPr>
                  <w:p w14:paraId="744A9A81" w14:textId="77777777" w:rsidR="005635BE" w:rsidRPr="00BE4EBF" w:rsidRDefault="005635BE" w:rsidP="00757561">
                    <w:pPr>
                      <w:jc w:val="both"/>
                      <w:rPr>
                        <w:szCs w:val="22"/>
                      </w:rPr>
                    </w:pPr>
                    <w:r w:rsidRPr="00BE4EBF">
                      <w:rPr>
                        <w:szCs w:val="22"/>
                      </w:rPr>
                      <w:t>to those employees, agents, Subcontractors and other suppliers on a need to know basis; and/or</w:t>
                    </w:r>
                  </w:p>
                </w:tc>
              </w:tr>
              <w:tr w:rsidR="005635BE" w:rsidRPr="00BE4EBF" w14:paraId="67DC12DD" w14:textId="77777777" w:rsidTr="00757561">
                <w:tc>
                  <w:tcPr>
                    <w:tcW w:w="387" w:type="pct"/>
                  </w:tcPr>
                  <w:p w14:paraId="066CDA12" w14:textId="77777777" w:rsidR="005635BE" w:rsidRPr="00BE4EBF" w:rsidRDefault="005635BE" w:rsidP="00757561">
                    <w:pPr>
                      <w:jc w:val="both"/>
                      <w:rPr>
                        <w:color w:val="333399"/>
                        <w:szCs w:val="22"/>
                      </w:rPr>
                    </w:pPr>
                  </w:p>
                </w:tc>
                <w:tc>
                  <w:tcPr>
                    <w:tcW w:w="388" w:type="pct"/>
                    <w:gridSpan w:val="2"/>
                  </w:tcPr>
                  <w:p w14:paraId="18F697B8" w14:textId="77777777" w:rsidR="005635BE" w:rsidRPr="00BE4EBF" w:rsidRDefault="005635BE" w:rsidP="00757561">
                    <w:pPr>
                      <w:jc w:val="both"/>
                      <w:rPr>
                        <w:szCs w:val="22"/>
                      </w:rPr>
                    </w:pPr>
                  </w:p>
                </w:tc>
                <w:tc>
                  <w:tcPr>
                    <w:tcW w:w="291" w:type="pct"/>
                  </w:tcPr>
                  <w:p w14:paraId="472723A4" w14:textId="77777777" w:rsidR="005635BE" w:rsidRPr="00BE4EBF" w:rsidRDefault="005635BE" w:rsidP="00757561">
                    <w:pPr>
                      <w:jc w:val="both"/>
                      <w:rPr>
                        <w:szCs w:val="22"/>
                      </w:rPr>
                    </w:pPr>
                    <w:r w:rsidRPr="00BE4EBF">
                      <w:rPr>
                        <w:szCs w:val="22"/>
                      </w:rPr>
                      <w:t>ii</w:t>
                    </w:r>
                  </w:p>
                </w:tc>
                <w:tc>
                  <w:tcPr>
                    <w:tcW w:w="3933" w:type="pct"/>
                    <w:gridSpan w:val="2"/>
                  </w:tcPr>
                  <w:p w14:paraId="438F3474"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78D53981" w14:textId="77777777" w:rsidTr="00757561">
                <w:tc>
                  <w:tcPr>
                    <w:tcW w:w="387" w:type="pct"/>
                  </w:tcPr>
                  <w:p w14:paraId="00CCA87E" w14:textId="77777777" w:rsidR="005635BE" w:rsidRPr="00BE4EBF" w:rsidRDefault="005635BE" w:rsidP="00757561">
                    <w:pPr>
                      <w:jc w:val="both"/>
                      <w:rPr>
                        <w:color w:val="333399"/>
                        <w:szCs w:val="22"/>
                      </w:rPr>
                    </w:pPr>
                  </w:p>
                </w:tc>
                <w:tc>
                  <w:tcPr>
                    <w:tcW w:w="388" w:type="pct"/>
                    <w:gridSpan w:val="2"/>
                  </w:tcPr>
                  <w:p w14:paraId="46689515" w14:textId="77777777" w:rsidR="005635BE" w:rsidRPr="00BE4EBF" w:rsidRDefault="005635BE" w:rsidP="00757561">
                    <w:pPr>
                      <w:jc w:val="both"/>
                      <w:rPr>
                        <w:szCs w:val="22"/>
                      </w:rPr>
                    </w:pPr>
                  </w:p>
                </w:tc>
                <w:tc>
                  <w:tcPr>
                    <w:tcW w:w="4224" w:type="pct"/>
                    <w:gridSpan w:val="3"/>
                  </w:tcPr>
                  <w:p w14:paraId="352C2005"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2641FB7A" w14:textId="77777777" w:rsidTr="00757561">
                <w:tc>
                  <w:tcPr>
                    <w:tcW w:w="387" w:type="pct"/>
                  </w:tcPr>
                  <w:p w14:paraId="270BF3F7"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109B0601"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36196658" w14:textId="77777777" w:rsidTr="00757561">
                <w:tc>
                  <w:tcPr>
                    <w:tcW w:w="387" w:type="pct"/>
                  </w:tcPr>
                  <w:p w14:paraId="4C594A1E" w14:textId="77777777" w:rsidR="005635BE" w:rsidRPr="00BE4EBF" w:rsidRDefault="005635BE" w:rsidP="00757561">
                    <w:pPr>
                      <w:jc w:val="both"/>
                      <w:rPr>
                        <w:color w:val="333399"/>
                        <w:szCs w:val="22"/>
                      </w:rPr>
                    </w:pPr>
                  </w:p>
                </w:tc>
                <w:tc>
                  <w:tcPr>
                    <w:tcW w:w="388" w:type="pct"/>
                    <w:gridSpan w:val="2"/>
                  </w:tcPr>
                  <w:p w14:paraId="187D2FBA" w14:textId="77777777" w:rsidR="005635BE" w:rsidRPr="00BE4EBF" w:rsidRDefault="005635BE" w:rsidP="00757561">
                    <w:pPr>
                      <w:jc w:val="both"/>
                      <w:rPr>
                        <w:szCs w:val="22"/>
                      </w:rPr>
                    </w:pPr>
                    <w:proofErr w:type="spellStart"/>
                    <w:r w:rsidRPr="00BE4EBF">
                      <w:rPr>
                        <w:szCs w:val="22"/>
                      </w:rPr>
                      <w:t>i</w:t>
                    </w:r>
                    <w:proofErr w:type="spellEnd"/>
                  </w:p>
                </w:tc>
                <w:tc>
                  <w:tcPr>
                    <w:tcW w:w="4224" w:type="pct"/>
                    <w:gridSpan w:val="3"/>
                  </w:tcPr>
                  <w:p w14:paraId="159CA959"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430DFDFF" w14:textId="77777777" w:rsidTr="00757561">
                <w:tc>
                  <w:tcPr>
                    <w:tcW w:w="387" w:type="pct"/>
                  </w:tcPr>
                  <w:p w14:paraId="0777FB7D" w14:textId="77777777" w:rsidR="005635BE" w:rsidRPr="00BE4EBF" w:rsidRDefault="005635BE" w:rsidP="00757561">
                    <w:pPr>
                      <w:jc w:val="both"/>
                      <w:rPr>
                        <w:color w:val="333399"/>
                        <w:szCs w:val="22"/>
                      </w:rPr>
                    </w:pPr>
                  </w:p>
                </w:tc>
                <w:tc>
                  <w:tcPr>
                    <w:tcW w:w="388" w:type="pct"/>
                    <w:gridSpan w:val="2"/>
                  </w:tcPr>
                  <w:p w14:paraId="20F7A2C2" w14:textId="77777777" w:rsidR="005635BE" w:rsidRPr="00BE4EBF" w:rsidRDefault="005635BE" w:rsidP="00757561">
                    <w:pPr>
                      <w:jc w:val="both"/>
                      <w:rPr>
                        <w:szCs w:val="22"/>
                      </w:rPr>
                    </w:pPr>
                    <w:r w:rsidRPr="00BE4EBF">
                      <w:rPr>
                        <w:szCs w:val="22"/>
                      </w:rPr>
                      <w:t>ii</w:t>
                    </w:r>
                  </w:p>
                </w:tc>
                <w:tc>
                  <w:tcPr>
                    <w:tcW w:w="4224" w:type="pct"/>
                    <w:gridSpan w:val="3"/>
                  </w:tcPr>
                  <w:p w14:paraId="572BB6BB"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3F7DAD74" w14:textId="77777777" w:rsidTr="00757561">
                <w:tc>
                  <w:tcPr>
                    <w:tcW w:w="387" w:type="pct"/>
                  </w:tcPr>
                  <w:p w14:paraId="0AD60638" w14:textId="77777777" w:rsidR="005635BE" w:rsidRPr="00BE4EBF" w:rsidRDefault="005635BE" w:rsidP="00757561">
                    <w:pPr>
                      <w:jc w:val="both"/>
                      <w:rPr>
                        <w:color w:val="333399"/>
                        <w:szCs w:val="22"/>
                      </w:rPr>
                    </w:pPr>
                  </w:p>
                </w:tc>
                <w:tc>
                  <w:tcPr>
                    <w:tcW w:w="388" w:type="pct"/>
                    <w:gridSpan w:val="2"/>
                  </w:tcPr>
                  <w:p w14:paraId="4FB93902" w14:textId="77777777" w:rsidR="005635BE" w:rsidRPr="00BE4EBF" w:rsidRDefault="005635BE" w:rsidP="00757561">
                    <w:pPr>
                      <w:jc w:val="both"/>
                      <w:rPr>
                        <w:szCs w:val="22"/>
                      </w:rPr>
                    </w:pPr>
                    <w:r w:rsidRPr="00BE4EBF">
                      <w:rPr>
                        <w:szCs w:val="22"/>
                      </w:rPr>
                      <w:t>iii</w:t>
                    </w:r>
                  </w:p>
                </w:tc>
                <w:tc>
                  <w:tcPr>
                    <w:tcW w:w="4224" w:type="pct"/>
                    <w:gridSpan w:val="3"/>
                  </w:tcPr>
                  <w:p w14:paraId="0FCCD114"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64E31F57" w14:textId="77777777" w:rsidTr="00757561">
                <w:tc>
                  <w:tcPr>
                    <w:tcW w:w="387" w:type="pct"/>
                  </w:tcPr>
                  <w:p w14:paraId="53741607" w14:textId="77777777" w:rsidR="005635BE" w:rsidRPr="00BE4EBF" w:rsidRDefault="005635BE" w:rsidP="00757561">
                    <w:pPr>
                      <w:jc w:val="both"/>
                      <w:rPr>
                        <w:color w:val="333399"/>
                        <w:szCs w:val="22"/>
                      </w:rPr>
                    </w:pPr>
                  </w:p>
                </w:tc>
                <w:tc>
                  <w:tcPr>
                    <w:tcW w:w="388" w:type="pct"/>
                    <w:gridSpan w:val="2"/>
                  </w:tcPr>
                  <w:p w14:paraId="277DF10C" w14:textId="77777777" w:rsidR="005635BE" w:rsidRPr="00BE4EBF" w:rsidRDefault="005635BE" w:rsidP="00757561">
                    <w:pPr>
                      <w:jc w:val="both"/>
                      <w:rPr>
                        <w:szCs w:val="22"/>
                      </w:rPr>
                    </w:pPr>
                    <w:r w:rsidRPr="00BE4EBF">
                      <w:rPr>
                        <w:szCs w:val="22"/>
                      </w:rPr>
                      <w:t>iv</w:t>
                    </w:r>
                  </w:p>
                </w:tc>
                <w:tc>
                  <w:tcPr>
                    <w:tcW w:w="4224" w:type="pct"/>
                    <w:gridSpan w:val="3"/>
                  </w:tcPr>
                  <w:p w14:paraId="25951F6B"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48BE86EB" w14:textId="77777777" w:rsidTr="00757561">
                <w:tc>
                  <w:tcPr>
                    <w:tcW w:w="387" w:type="pct"/>
                  </w:tcPr>
                  <w:p w14:paraId="783633C7"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26D5E11" w14:textId="77777777" w:rsidR="005635BE" w:rsidRPr="00BE4EBF" w:rsidRDefault="005635BE" w:rsidP="00757561">
                    <w:pPr>
                      <w:jc w:val="both"/>
                      <w:rPr>
                        <w:szCs w:val="22"/>
                      </w:rPr>
                    </w:pPr>
                    <w:r w:rsidRPr="00BE4EBF">
                      <w:rPr>
                        <w:szCs w:val="22"/>
                      </w:rPr>
                      <w:t>The Contractor undertakes:</w:t>
                    </w:r>
                  </w:p>
                </w:tc>
              </w:tr>
              <w:tr w:rsidR="005635BE" w:rsidRPr="00BE4EBF" w14:paraId="4E0104DF" w14:textId="77777777" w:rsidTr="00757561">
                <w:tc>
                  <w:tcPr>
                    <w:tcW w:w="387" w:type="pct"/>
                  </w:tcPr>
                  <w:p w14:paraId="504ACFEB" w14:textId="77777777" w:rsidR="005635BE" w:rsidRPr="00BE4EBF" w:rsidRDefault="005635BE" w:rsidP="00757561">
                    <w:pPr>
                      <w:jc w:val="both"/>
                      <w:rPr>
                        <w:color w:val="333399"/>
                        <w:szCs w:val="22"/>
                      </w:rPr>
                    </w:pPr>
                  </w:p>
                </w:tc>
                <w:tc>
                  <w:tcPr>
                    <w:tcW w:w="388" w:type="pct"/>
                    <w:gridSpan w:val="2"/>
                  </w:tcPr>
                  <w:p w14:paraId="61174F73"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64FC9E4" w14:textId="77777777" w:rsidR="005635BE" w:rsidRPr="00BE4EBF" w:rsidRDefault="005635BE" w:rsidP="00757561">
                    <w:pPr>
                      <w:jc w:val="both"/>
                      <w:rPr>
                        <w:szCs w:val="22"/>
                      </w:rPr>
                    </w:pPr>
                    <w:r w:rsidRPr="00BE4EBF">
                      <w:rPr>
                        <w:szCs w:val="22"/>
                      </w:rPr>
                      <w:t>to comply with all directions of the Contracting Authority with regard to the use and application of all and any Confidential Information or data (including personal data as defined in the Data Protection Laws );</w:t>
                    </w:r>
                  </w:p>
                </w:tc>
              </w:tr>
              <w:tr w:rsidR="005635BE" w:rsidRPr="00BE4EBF" w14:paraId="24BB28B1" w14:textId="77777777" w:rsidTr="00757561">
                <w:tc>
                  <w:tcPr>
                    <w:tcW w:w="387" w:type="pct"/>
                  </w:tcPr>
                  <w:p w14:paraId="1824BF13" w14:textId="77777777" w:rsidR="005635BE" w:rsidRPr="00BE4EBF" w:rsidRDefault="005635BE" w:rsidP="00757561">
                    <w:pPr>
                      <w:jc w:val="both"/>
                      <w:rPr>
                        <w:color w:val="333399"/>
                        <w:szCs w:val="22"/>
                      </w:rPr>
                    </w:pPr>
                  </w:p>
                </w:tc>
                <w:tc>
                  <w:tcPr>
                    <w:tcW w:w="388" w:type="pct"/>
                    <w:gridSpan w:val="2"/>
                  </w:tcPr>
                  <w:p w14:paraId="54C2EA22"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549CF6F6"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5713ADE8" w14:textId="77777777" w:rsidTr="00757561">
                <w:tc>
                  <w:tcPr>
                    <w:tcW w:w="387" w:type="pct"/>
                  </w:tcPr>
                  <w:p w14:paraId="3B14C24D" w14:textId="77777777" w:rsidR="005635BE" w:rsidRPr="00BE4EBF" w:rsidRDefault="005635BE" w:rsidP="00757561">
                    <w:pPr>
                      <w:jc w:val="both"/>
                      <w:rPr>
                        <w:color w:val="333399"/>
                        <w:szCs w:val="22"/>
                      </w:rPr>
                    </w:pPr>
                  </w:p>
                </w:tc>
                <w:tc>
                  <w:tcPr>
                    <w:tcW w:w="388" w:type="pct"/>
                    <w:gridSpan w:val="2"/>
                  </w:tcPr>
                  <w:p w14:paraId="266EE010"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0696825C"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6A5E3631" w14:textId="77777777" w:rsidTr="00757561">
                <w:tc>
                  <w:tcPr>
                    <w:tcW w:w="387" w:type="pct"/>
                  </w:tcPr>
                  <w:p w14:paraId="290376BF" w14:textId="77777777" w:rsidR="005635BE" w:rsidRPr="00BE4EBF" w:rsidRDefault="005635BE" w:rsidP="00757561">
                    <w:pPr>
                      <w:jc w:val="both"/>
                      <w:rPr>
                        <w:color w:val="333399"/>
                        <w:szCs w:val="22"/>
                      </w:rPr>
                    </w:pPr>
                    <w:r w:rsidRPr="00BE4EBF">
                      <w:rPr>
                        <w:color w:val="333399"/>
                        <w:szCs w:val="22"/>
                      </w:rPr>
                      <w:t>7.</w:t>
                    </w:r>
                  </w:p>
                  <w:p w14:paraId="04EF5296" w14:textId="77777777" w:rsidR="005635BE" w:rsidRPr="00BE4EBF" w:rsidRDefault="005635BE" w:rsidP="00757561">
                    <w:pPr>
                      <w:jc w:val="both"/>
                      <w:rPr>
                        <w:rFonts w:eastAsia="MS Mincho"/>
                        <w:color w:val="333399"/>
                        <w:szCs w:val="22"/>
                      </w:rPr>
                    </w:pPr>
                  </w:p>
                </w:tc>
                <w:tc>
                  <w:tcPr>
                    <w:tcW w:w="4613" w:type="pct"/>
                    <w:gridSpan w:val="5"/>
                  </w:tcPr>
                  <w:p w14:paraId="6C3FE5C2"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1BEC8365" w14:textId="77777777" w:rsidTr="00757561">
                <w:tc>
                  <w:tcPr>
                    <w:tcW w:w="387" w:type="pct"/>
                  </w:tcPr>
                  <w:p w14:paraId="3B51D33D"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4D21920B"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353A2B58" w14:textId="77777777" w:rsidTr="00757561">
                <w:tc>
                  <w:tcPr>
                    <w:tcW w:w="387" w:type="pct"/>
                  </w:tcPr>
                  <w:p w14:paraId="5B797389"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5D52314C"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1E4A4381" w14:textId="77777777" w:rsidTr="00757561">
                <w:tc>
                  <w:tcPr>
                    <w:tcW w:w="387" w:type="pct"/>
                  </w:tcPr>
                  <w:p w14:paraId="139D96AE" w14:textId="77777777" w:rsidR="005635BE" w:rsidRPr="00BE4EBF" w:rsidRDefault="005635BE" w:rsidP="00757561">
                    <w:pPr>
                      <w:jc w:val="both"/>
                      <w:rPr>
                        <w:color w:val="333399"/>
                      </w:rPr>
                    </w:pPr>
                    <w:r w:rsidRPr="00BE4EBF">
                      <w:rPr>
                        <w:color w:val="333399"/>
                      </w:rPr>
                      <w:t>10.</w:t>
                    </w:r>
                  </w:p>
                  <w:p w14:paraId="1FAA3E2C" w14:textId="77777777" w:rsidR="005635BE" w:rsidRPr="00BE4EBF" w:rsidRDefault="005635BE" w:rsidP="00757561">
                    <w:pPr>
                      <w:jc w:val="both"/>
                      <w:rPr>
                        <w:color w:val="333399"/>
                      </w:rPr>
                    </w:pPr>
                  </w:p>
                  <w:p w14:paraId="611FD0DC" w14:textId="77777777" w:rsidR="005635BE" w:rsidRPr="00BE4EBF" w:rsidRDefault="005635BE" w:rsidP="00757561">
                    <w:pPr>
                      <w:jc w:val="both"/>
                      <w:rPr>
                        <w:color w:val="333399"/>
                      </w:rPr>
                    </w:pPr>
                  </w:p>
                  <w:p w14:paraId="1C9C6E9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384AD166"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29500149"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7D4E0F14"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36A56FFF"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03C65BB0"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6BB81E71"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1174B509"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4551E7F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723CFCCB"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28BAE0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24461F60" w14:textId="77777777" w:rsidR="005635BE" w:rsidRPr="00BE4EBF" w:rsidRDefault="005635BE" w:rsidP="00757561">
                    <w:pPr>
                      <w:spacing w:line="256" w:lineRule="auto"/>
                      <w:ind w:left="2340"/>
                      <w:contextualSpacing/>
                      <w:jc w:val="both"/>
                      <w:rPr>
                        <w:szCs w:val="22"/>
                      </w:rPr>
                    </w:pPr>
                  </w:p>
                  <w:p w14:paraId="312E73A7"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(B), the Contractor shall, in relation to any Confidential Information which is Personal Data:-</w:t>
                    </w:r>
                  </w:p>
                  <w:p w14:paraId="5E1795F9" w14:textId="77777777" w:rsidR="005635BE" w:rsidRPr="00BE4EBF" w:rsidRDefault="005635BE" w:rsidP="0003041E">
                    <w:pPr>
                      <w:numPr>
                        <w:ilvl w:val="0"/>
                        <w:numId w:val="14"/>
                      </w:numPr>
                      <w:spacing w:line="256" w:lineRule="auto"/>
                      <w:contextualSpacing/>
                      <w:jc w:val="both"/>
                      <w:rPr>
                        <w:szCs w:val="22"/>
                      </w:rPr>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49E15629" w14:textId="77777777" w:rsidR="005635BE" w:rsidRPr="00BE4EBF" w:rsidRDefault="005635BE" w:rsidP="00757561">
                    <w:pPr>
                      <w:spacing w:line="256" w:lineRule="auto"/>
                      <w:ind w:left="405"/>
                      <w:contextualSpacing/>
                      <w:jc w:val="both"/>
                      <w:rPr>
                        <w:szCs w:val="22"/>
                      </w:rPr>
                    </w:pPr>
                  </w:p>
                  <w:p w14:paraId="64B34187"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4BE5C1B1" w14:textId="77777777" w:rsidR="005635BE" w:rsidRPr="00BE4EBF" w:rsidRDefault="005635BE" w:rsidP="0003041E">
                    <w:pPr>
                      <w:numPr>
                        <w:ilvl w:val="0"/>
                        <w:numId w:val="14"/>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4844817C" w14:textId="77777777" w:rsidR="005635BE" w:rsidRPr="00BE4EBF" w:rsidRDefault="005635BE" w:rsidP="00757561">
                    <w:pPr>
                      <w:spacing w:line="256" w:lineRule="auto"/>
                      <w:ind w:left="405"/>
                      <w:contextualSpacing/>
                      <w:jc w:val="both"/>
                      <w:rPr>
                        <w:szCs w:val="22"/>
                      </w:rPr>
                    </w:pPr>
                  </w:p>
                  <w:p w14:paraId="07285841" w14:textId="77777777" w:rsidR="005635BE" w:rsidRPr="00BE4EBF" w:rsidRDefault="005635BE" w:rsidP="0003041E">
                    <w:pPr>
                      <w:numPr>
                        <w:ilvl w:val="0"/>
                        <w:numId w:val="14"/>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31CE5FCD" w14:textId="77777777" w:rsidR="005635BE" w:rsidRPr="00BE4EBF" w:rsidRDefault="005635BE" w:rsidP="00757561">
                    <w:pPr>
                      <w:ind w:left="720"/>
                      <w:contextualSpacing/>
                      <w:jc w:val="both"/>
                      <w:rPr>
                        <w:szCs w:val="22"/>
                      </w:rPr>
                    </w:pPr>
                  </w:p>
                  <w:p w14:paraId="553DF910" w14:textId="77777777" w:rsidR="005635BE" w:rsidRPr="00BE4EBF" w:rsidRDefault="005635BE" w:rsidP="00757561">
                    <w:pPr>
                      <w:spacing w:line="256" w:lineRule="auto"/>
                      <w:ind w:left="405"/>
                      <w:contextualSpacing/>
                      <w:jc w:val="both"/>
                      <w:rPr>
                        <w:szCs w:val="22"/>
                      </w:rPr>
                    </w:pPr>
                  </w:p>
                  <w:p w14:paraId="4588C07D"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appropriate safeguards are in place  in relation to the transfer, to ensure that Personal Data is adequately protected in accordance with Chapter V of Regulation 2016/679 ( General Data Protection Regulation); </w:t>
                    </w:r>
                  </w:p>
                  <w:p w14:paraId="2A4D67E8" w14:textId="77777777" w:rsidR="005635BE" w:rsidRPr="00BE4EBF" w:rsidRDefault="005635BE" w:rsidP="0003041E">
                    <w:pPr>
                      <w:numPr>
                        <w:ilvl w:val="0"/>
                        <w:numId w:val="15"/>
                      </w:numPr>
                      <w:spacing w:line="256" w:lineRule="auto"/>
                      <w:contextualSpacing/>
                      <w:jc w:val="both"/>
                      <w:rPr>
                        <w:szCs w:val="22"/>
                      </w:rPr>
                    </w:pPr>
                    <w:r w:rsidRPr="00BE4EBF">
                      <w:rPr>
                        <w:szCs w:val="22"/>
                      </w:rPr>
                      <w:t>the data subject has enforceable rights and effective legal remedies;</w:t>
                    </w:r>
                  </w:p>
                  <w:p w14:paraId="769809B7" w14:textId="77777777" w:rsidR="005635BE" w:rsidRPr="00BE4EBF" w:rsidRDefault="005635BE" w:rsidP="0003041E">
                    <w:pPr>
                      <w:numPr>
                        <w:ilvl w:val="0"/>
                        <w:numId w:val="15"/>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41B9BAE6" w14:textId="77777777" w:rsidR="005635BE" w:rsidRPr="00BE4EBF" w:rsidRDefault="005635BE" w:rsidP="0003041E">
                    <w:pPr>
                      <w:numPr>
                        <w:ilvl w:val="0"/>
                        <w:numId w:val="15"/>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0D43E87E" w14:textId="77777777" w:rsidR="005635BE" w:rsidRPr="00BE4EBF" w:rsidRDefault="005635BE" w:rsidP="00757561">
                    <w:pPr>
                      <w:spacing w:line="256" w:lineRule="auto"/>
                      <w:jc w:val="both"/>
                      <w:rPr>
                        <w:szCs w:val="22"/>
                      </w:rPr>
                    </w:pPr>
                    <w:r w:rsidRPr="00BE4EBF">
                      <w:rPr>
                        <w:szCs w:val="22"/>
                      </w:rPr>
                      <w:t xml:space="preserve"> </w:t>
                    </w:r>
                  </w:p>
                  <w:p w14:paraId="013AE293"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4B12C8BD" w14:textId="77777777" w:rsidR="005635BE" w:rsidRPr="00BE4EBF" w:rsidRDefault="005635BE" w:rsidP="00757561">
                    <w:pPr>
                      <w:spacing w:line="256" w:lineRule="auto"/>
                      <w:ind w:left="2340"/>
                      <w:contextualSpacing/>
                      <w:jc w:val="both"/>
                      <w:rPr>
                        <w:szCs w:val="22"/>
                      </w:rPr>
                    </w:pPr>
                  </w:p>
                  <w:p w14:paraId="2AABE25D"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1F17D7B7" w14:textId="77777777" w:rsidR="005635BE" w:rsidRPr="00BE4EBF" w:rsidRDefault="005635BE" w:rsidP="00757561">
                    <w:pPr>
                      <w:ind w:left="720"/>
                      <w:contextualSpacing/>
                      <w:jc w:val="both"/>
                      <w:rPr>
                        <w:szCs w:val="22"/>
                      </w:rPr>
                    </w:pPr>
                  </w:p>
                  <w:p w14:paraId="70BB375B"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947A0E2" w14:textId="77777777" w:rsidR="005635BE" w:rsidRPr="00BE4EBF" w:rsidRDefault="005635BE" w:rsidP="00757561">
                    <w:pPr>
                      <w:ind w:left="720"/>
                      <w:contextualSpacing/>
                      <w:jc w:val="both"/>
                      <w:rPr>
                        <w:szCs w:val="22"/>
                      </w:rPr>
                    </w:pPr>
                  </w:p>
                  <w:p w14:paraId="2BF3DDA3"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at the written direction  of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458A8065" w14:textId="77777777" w:rsidR="005635BE" w:rsidRPr="00BE4EBF" w:rsidRDefault="005635BE" w:rsidP="00757561">
                    <w:pPr>
                      <w:ind w:left="720"/>
                      <w:contextualSpacing/>
                      <w:jc w:val="both"/>
                      <w:rPr>
                        <w:szCs w:val="22"/>
                      </w:rPr>
                    </w:pPr>
                  </w:p>
                  <w:p w14:paraId="6D6C75C9" w14:textId="77777777" w:rsidR="005635BE" w:rsidRPr="00BE4EBF" w:rsidRDefault="005635BE" w:rsidP="0003041E">
                    <w:pPr>
                      <w:numPr>
                        <w:ilvl w:val="2"/>
                        <w:numId w:val="10"/>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74EF8AB7" w14:textId="77777777" w:rsidR="005635BE" w:rsidRPr="00BE4EBF" w:rsidRDefault="005635BE" w:rsidP="00757561">
                    <w:pPr>
                      <w:ind w:left="720"/>
                      <w:contextualSpacing/>
                      <w:jc w:val="both"/>
                      <w:rPr>
                        <w:szCs w:val="22"/>
                      </w:rPr>
                    </w:pPr>
                  </w:p>
                  <w:p w14:paraId="24A9817F" w14:textId="77777777" w:rsidR="005635BE" w:rsidRPr="00BE4EBF" w:rsidRDefault="005635BE" w:rsidP="0003041E">
                    <w:pPr>
                      <w:numPr>
                        <w:ilvl w:val="2"/>
                        <w:numId w:val="10"/>
                      </w:numPr>
                      <w:spacing w:line="256" w:lineRule="auto"/>
                      <w:ind w:left="469" w:hanging="469"/>
                      <w:contextualSpacing/>
                      <w:jc w:val="both"/>
                      <w:rPr>
                        <w:szCs w:val="22"/>
                      </w:rPr>
                    </w:pPr>
                    <w:r w:rsidRPr="00BE4EBF">
                      <w:rPr>
                        <w:szCs w:val="22"/>
                      </w:rPr>
                      <w:t xml:space="preserve">The Contractor shall fully comply with, and implement policies which are communicated or notified to the Contractor by the </w:t>
                    </w:r>
                    <w:r>
                      <w:rPr>
                        <w:szCs w:val="22"/>
                      </w:rPr>
                      <w:t>Contracting Authority</w:t>
                    </w:r>
                    <w:r w:rsidRPr="00BE4EBF">
                      <w:rPr>
                        <w:szCs w:val="22"/>
                      </w:rPr>
                      <w:t xml:space="preserve"> from time to time.</w:t>
                    </w:r>
                  </w:p>
                  <w:p w14:paraId="15D9B816" w14:textId="77777777" w:rsidR="005635BE" w:rsidRPr="00BE4EBF" w:rsidRDefault="005635BE" w:rsidP="00757561">
                    <w:pPr>
                      <w:ind w:left="720"/>
                      <w:contextualSpacing/>
                      <w:jc w:val="both"/>
                      <w:rPr>
                        <w:szCs w:val="22"/>
                        <w:highlight w:val="yellow"/>
                      </w:rPr>
                    </w:pPr>
                  </w:p>
                  <w:p w14:paraId="5C77DA6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7D020338" w14:textId="77777777" w:rsidR="005635BE" w:rsidRPr="00BE4EBF" w:rsidRDefault="005635BE" w:rsidP="00757561">
                    <w:pPr>
                      <w:ind w:left="720"/>
                      <w:contextualSpacing/>
                      <w:jc w:val="both"/>
                      <w:rPr>
                        <w:szCs w:val="22"/>
                      </w:rPr>
                    </w:pPr>
                  </w:p>
                  <w:p w14:paraId="514273D4"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The Contractor shall:-</w:t>
                    </w:r>
                  </w:p>
                  <w:p w14:paraId="7D6268D9" w14:textId="77777777" w:rsidR="005635BE" w:rsidRPr="00BE4EBF" w:rsidRDefault="005635BE" w:rsidP="00757561">
                    <w:pPr>
                      <w:spacing w:line="256" w:lineRule="auto"/>
                      <w:jc w:val="both"/>
                      <w:rPr>
                        <w:szCs w:val="22"/>
                      </w:rPr>
                    </w:pPr>
                  </w:p>
                  <w:p w14:paraId="435D4F0F"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6DAEC099"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ensure that a back-up copy of any and all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641F98BA" w14:textId="77777777" w:rsidR="005635BE" w:rsidRPr="00BE4EBF" w:rsidRDefault="005635BE" w:rsidP="0003041E">
                    <w:pPr>
                      <w:numPr>
                        <w:ilvl w:val="0"/>
                        <w:numId w:val="13"/>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2B330E2F" w14:textId="77777777" w:rsidR="005635BE" w:rsidRPr="00BE4EBF" w:rsidRDefault="005635BE" w:rsidP="00757561">
                    <w:pPr>
                      <w:spacing w:line="256" w:lineRule="auto"/>
                      <w:ind w:left="720"/>
                      <w:contextualSpacing/>
                      <w:jc w:val="both"/>
                      <w:rPr>
                        <w:szCs w:val="22"/>
                      </w:rPr>
                    </w:pPr>
                  </w:p>
                  <w:p w14:paraId="60B3E927" w14:textId="77777777" w:rsidR="005635BE" w:rsidRPr="00BE4EBF" w:rsidRDefault="005635BE" w:rsidP="00757561">
                    <w:pPr>
                      <w:spacing w:line="256" w:lineRule="auto"/>
                      <w:ind w:left="720"/>
                      <w:contextualSpacing/>
                      <w:jc w:val="both"/>
                      <w:rPr>
                        <w:szCs w:val="22"/>
                      </w:rPr>
                    </w:pPr>
                  </w:p>
                  <w:p w14:paraId="71047354" w14:textId="77777777" w:rsidR="005635BE" w:rsidRPr="00BE4EBF" w:rsidRDefault="005635BE" w:rsidP="00757561">
                    <w:pPr>
                      <w:spacing w:line="256" w:lineRule="auto"/>
                      <w:jc w:val="both"/>
                      <w:rPr>
                        <w:i/>
                        <w:color w:val="FF0000"/>
                        <w:szCs w:val="22"/>
                      </w:rPr>
                    </w:pPr>
                    <w:r w:rsidRPr="00BE4EBF">
                      <w:rPr>
                        <w:i/>
                        <w:color w:val="FF0000"/>
                        <w:szCs w:val="22"/>
                      </w:rPr>
                      <w:t>(IF YOU ARE NOT CONSENTING TO A THIRD PARTY PROCESSOR - DELETE IF NOT IN USE)</w:t>
                    </w:r>
                  </w:p>
                  <w:p w14:paraId="52C94883" w14:textId="77777777" w:rsidR="005635BE" w:rsidRPr="00BE4EBF" w:rsidRDefault="005635BE" w:rsidP="0003041E">
                    <w:pPr>
                      <w:numPr>
                        <w:ilvl w:val="2"/>
                        <w:numId w:val="10"/>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third party processor of Personal Data under this agreement</w:t>
                    </w:r>
                    <w:r>
                      <w:rPr>
                        <w:szCs w:val="22"/>
                      </w:rPr>
                      <w:t>.</w:t>
                    </w:r>
                    <w:r w:rsidRPr="00BE4EBF">
                      <w:rPr>
                        <w:szCs w:val="22"/>
                      </w:rPr>
                      <w:t xml:space="preserve"> </w:t>
                    </w:r>
                  </w:p>
                  <w:p w14:paraId="0EEFB21E" w14:textId="77777777" w:rsidR="005635BE" w:rsidRPr="00BE4EBF" w:rsidRDefault="005635BE" w:rsidP="00757561">
                    <w:pPr>
                      <w:spacing w:line="256" w:lineRule="auto"/>
                      <w:jc w:val="both"/>
                      <w:rPr>
                        <w:i/>
                        <w:color w:val="FF0000"/>
                        <w:szCs w:val="22"/>
                      </w:rPr>
                    </w:pPr>
                    <w:r w:rsidRPr="00BE4EBF">
                      <w:rPr>
                        <w:i/>
                        <w:color w:val="FF0000"/>
                        <w:szCs w:val="22"/>
                      </w:rPr>
                      <w:t>(OR IF USING A THIRD PARTY PROCESSOR - DELETE IF NOT IN USE)</w:t>
                    </w:r>
                  </w:p>
                  <w:p w14:paraId="1C90EB4A"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7E9F26CF" w14:textId="77777777" w:rsidR="005635BE" w:rsidRPr="00BE4EBF" w:rsidRDefault="005635BE" w:rsidP="00757561">
                    <w:pPr>
                      <w:spacing w:line="256" w:lineRule="auto"/>
                      <w:jc w:val="both"/>
                      <w:rPr>
                        <w:szCs w:val="22"/>
                      </w:rPr>
                    </w:pPr>
                  </w:p>
                  <w:p w14:paraId="3AA0C47E" w14:textId="77777777" w:rsidR="005635BE" w:rsidRPr="00BE4EBF" w:rsidRDefault="005635BE" w:rsidP="0003041E">
                    <w:pPr>
                      <w:numPr>
                        <w:ilvl w:val="2"/>
                        <w:numId w:val="10"/>
                      </w:numPr>
                      <w:spacing w:line="256" w:lineRule="auto"/>
                      <w:ind w:left="327" w:hanging="283"/>
                      <w:contextualSpacing/>
                      <w:jc w:val="both"/>
                      <w:rPr>
                        <w:szCs w:val="22"/>
                      </w:rPr>
                    </w:pPr>
                    <w:r w:rsidRPr="00BE4EBF">
                      <w:rPr>
                        <w:szCs w:val="22"/>
                      </w:rPr>
                      <w:t>Save for clauses 11B, 11C, 11D(4) and 11E, all the obligations on the Contractor in this clause 11 relating to the processing of Personal Data shall apply to the processing of all Confidential Information.</w:t>
                    </w:r>
                  </w:p>
                  <w:p w14:paraId="449EE1D3" w14:textId="77777777" w:rsidR="005635BE" w:rsidRPr="00BE4EBF" w:rsidRDefault="005635BE" w:rsidP="00757561">
                    <w:pPr>
                      <w:jc w:val="both"/>
                      <w:rPr>
                        <w:szCs w:val="22"/>
                      </w:rPr>
                    </w:pPr>
                  </w:p>
                </w:tc>
              </w:tr>
            </w:tbl>
            <w:p w14:paraId="220C7C43" w14:textId="77777777" w:rsidR="005635BE" w:rsidRPr="00BE4EBF" w:rsidRDefault="005635BE" w:rsidP="005635BE">
              <w:pPr>
                <w:spacing w:after="240"/>
                <w:jc w:val="both"/>
                <w:rPr>
                  <w:szCs w:val="22"/>
                </w:rPr>
              </w:pPr>
            </w:p>
            <w:p w14:paraId="5407EC5B" w14:textId="77777777" w:rsidR="005635BE" w:rsidRPr="00BE4EBF" w:rsidRDefault="000E5DE0" w:rsidP="005635BE">
              <w:pPr>
                <w:jc w:val="both"/>
                <w:rPr>
                  <w:color w:val="FF0000"/>
                  <w:szCs w:val="22"/>
                  <w:highlight w:val="cyan"/>
                </w:rPr>
              </w:pPr>
            </w:p>
          </w:sdtContent>
        </w:sdt>
        <w:p w14:paraId="4F034CFA"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56D702AC" w14:textId="77777777" w:rsidTr="00757561">
            <w:trPr>
              <w:gridAfter w:val="1"/>
              <w:wAfter w:w="44" w:type="dxa"/>
              <w:trHeight w:val="964"/>
            </w:trPr>
            <w:tc>
              <w:tcPr>
                <w:tcW w:w="4470" w:type="dxa"/>
                <w:shd w:val="clear" w:color="auto" w:fill="CCCCCC"/>
              </w:tcPr>
              <w:p w14:paraId="4CACFE91"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23AEE229" w14:textId="77777777" w:rsidR="005635BE" w:rsidRPr="00830A49" w:rsidRDefault="005635BE" w:rsidP="00757561">
                <w:pPr>
                  <w:rPr>
                    <w:szCs w:val="22"/>
                  </w:rPr>
                </w:pPr>
              </w:p>
              <w:p w14:paraId="0726FE70" w14:textId="77777777" w:rsidR="005635BE" w:rsidRPr="00830A49" w:rsidRDefault="005635BE" w:rsidP="00757561">
                <w:pPr>
                  <w:rPr>
                    <w:szCs w:val="22"/>
                  </w:rPr>
                </w:pPr>
                <w:r w:rsidRPr="00830A49">
                  <w:rPr>
                    <w:szCs w:val="22"/>
                  </w:rPr>
                  <w:t>__________________________</w:t>
                </w:r>
              </w:p>
              <w:p w14:paraId="7DFBC35C"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3E8294DC" w14:textId="77777777" w:rsidR="005635BE" w:rsidRPr="00830A49" w:rsidRDefault="005635BE" w:rsidP="00757561">
                <w:pPr>
                  <w:rPr>
                    <w:szCs w:val="22"/>
                  </w:rPr>
                </w:pPr>
                <w:r w:rsidRPr="00830A49">
                  <w:rPr>
                    <w:szCs w:val="22"/>
                  </w:rPr>
                  <w:t>SIGNED for and on behalf of the Contractor</w:t>
                </w:r>
              </w:p>
              <w:p w14:paraId="3295A041" w14:textId="77777777" w:rsidR="005635BE" w:rsidRPr="00830A49" w:rsidRDefault="005635BE" w:rsidP="00757561">
                <w:pPr>
                  <w:spacing w:after="360"/>
                  <w:rPr>
                    <w:szCs w:val="22"/>
                  </w:rPr>
                </w:pPr>
              </w:p>
              <w:p w14:paraId="31319968" w14:textId="77777777" w:rsidR="005635BE" w:rsidRPr="00830A49" w:rsidRDefault="005635BE" w:rsidP="00757561">
                <w:pPr>
                  <w:rPr>
                    <w:szCs w:val="22"/>
                  </w:rPr>
                </w:pPr>
                <w:r w:rsidRPr="00830A49">
                  <w:rPr>
                    <w:szCs w:val="22"/>
                  </w:rPr>
                  <w:t>____________________________</w:t>
                </w:r>
              </w:p>
            </w:tc>
          </w:tr>
          <w:tr w:rsidR="005635BE" w:rsidRPr="00830A49" w14:paraId="7149656E" w14:textId="77777777" w:rsidTr="00757561">
            <w:trPr>
              <w:trHeight w:val="1044"/>
            </w:trPr>
            <w:tc>
              <w:tcPr>
                <w:tcW w:w="4494" w:type="dxa"/>
                <w:gridSpan w:val="2"/>
                <w:shd w:val="clear" w:color="auto" w:fill="CCCCCC"/>
              </w:tcPr>
              <w:p w14:paraId="118E5CCD"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1D8ACF8F" w14:textId="77777777" w:rsidR="005635BE" w:rsidRPr="00830A49" w:rsidRDefault="005635BE" w:rsidP="00757561">
                <w:pPr>
                  <w:rPr>
                    <w:szCs w:val="22"/>
                  </w:rPr>
                </w:pPr>
                <w:r w:rsidRPr="00830A49">
                  <w:rPr>
                    <w:szCs w:val="22"/>
                  </w:rPr>
                  <w:t>Witness</w:t>
                </w:r>
              </w:p>
            </w:tc>
          </w:tr>
        </w:tbl>
        <w:p w14:paraId="27C52DEA" w14:textId="77777777" w:rsidR="00BE4EBF" w:rsidRPr="00BE4EBF" w:rsidRDefault="00BE4EBF" w:rsidP="00BE4EBF">
          <w:pPr>
            <w:spacing w:after="240"/>
            <w:jc w:val="both"/>
            <w:rPr>
              <w:szCs w:val="22"/>
            </w:rPr>
          </w:pPr>
        </w:p>
        <w:p w14:paraId="527F34B6" w14:textId="77777777" w:rsidR="00BE4EBF" w:rsidRPr="00BE4EBF" w:rsidRDefault="000E5DE0" w:rsidP="00BE4EBF">
          <w:pPr>
            <w:jc w:val="both"/>
            <w:rPr>
              <w:color w:val="FF0000"/>
              <w:szCs w:val="22"/>
              <w:highlight w:val="cyan"/>
            </w:rPr>
          </w:pPr>
        </w:p>
      </w:sdtContent>
    </w:sdt>
    <w:p w14:paraId="751607A0" w14:textId="77777777" w:rsidR="00B402FB" w:rsidRPr="00830A49" w:rsidRDefault="00B402FB" w:rsidP="00B402FB">
      <w:pPr>
        <w:jc w:val="both"/>
        <w:rPr>
          <w:szCs w:val="22"/>
        </w:rPr>
      </w:pPr>
    </w:p>
    <w:p w14:paraId="692F7956" w14:textId="77777777" w:rsidR="0031024C" w:rsidRDefault="0031024C" w:rsidP="00DB6F9F"/>
    <w:p w14:paraId="5D4ECDF4" w14:textId="77777777" w:rsidR="00DB6F9F" w:rsidRDefault="00DB6F9F" w:rsidP="00DB6F9F"/>
    <w:p w14:paraId="333FF131"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to the Confidentiality Agreement: </w:t>
      </w:r>
      <w:r>
        <w:rPr>
          <w:b/>
          <w:bCs/>
          <w:color w:val="333399"/>
          <w:sz w:val="32"/>
          <w:szCs w:val="32"/>
          <w:lang w:val="en-US"/>
        </w:rPr>
        <w:t>Data Protection</w:t>
      </w:r>
    </w:p>
    <w:p w14:paraId="3714BFB1"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EndPr/>
      <w:sdtContent>
        <w:p w14:paraId="320AA971"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5E131A1B" w14:textId="77777777" w:rsidR="00DB6F9F" w:rsidRPr="00310EDC" w:rsidRDefault="00DB6F9F" w:rsidP="00DB6F9F">
          <w:pPr>
            <w:rPr>
              <w:bCs/>
              <w:szCs w:val="22"/>
              <w:u w:val="single"/>
            </w:rPr>
          </w:pPr>
          <w:r w:rsidRPr="00310EDC">
            <w:rPr>
              <w:bCs/>
              <w:szCs w:val="22"/>
              <w:u w:val="single"/>
            </w:rPr>
            <w:t>Processing, Personal Data and Data Subjects</w:t>
          </w:r>
        </w:p>
        <w:p w14:paraId="1DDD77A5" w14:textId="77777777" w:rsidR="00DB6F9F" w:rsidRPr="00310EDC" w:rsidRDefault="00DB6F9F" w:rsidP="0003041E">
          <w:pPr>
            <w:numPr>
              <w:ilvl w:val="0"/>
              <w:numId w:val="16"/>
            </w:numPr>
            <w:rPr>
              <w:szCs w:val="22"/>
            </w:rPr>
          </w:pPr>
          <w:r w:rsidRPr="00310EDC">
            <w:rPr>
              <w:szCs w:val="22"/>
            </w:rPr>
            <w:t>Processing by the Contractor</w:t>
          </w:r>
        </w:p>
        <w:p w14:paraId="5443B5C1" w14:textId="77777777" w:rsidR="00DB6F9F" w:rsidRPr="00310EDC" w:rsidRDefault="00DB6F9F" w:rsidP="00DB6F9F">
          <w:pPr>
            <w:ind w:left="720"/>
            <w:contextualSpacing/>
            <w:rPr>
              <w:szCs w:val="22"/>
            </w:rPr>
          </w:pPr>
        </w:p>
        <w:p w14:paraId="44A08B86" w14:textId="77777777" w:rsidR="00DB6F9F" w:rsidRPr="00310EDC" w:rsidRDefault="00DB6F9F" w:rsidP="0003041E">
          <w:pPr>
            <w:numPr>
              <w:ilvl w:val="1"/>
              <w:numId w:val="16"/>
            </w:numPr>
            <w:ind w:left="1134"/>
            <w:contextualSpacing/>
            <w:rPr>
              <w:szCs w:val="22"/>
            </w:rPr>
          </w:pPr>
          <w:r w:rsidRPr="00310EDC">
            <w:rPr>
              <w:szCs w:val="22"/>
            </w:rPr>
            <w:t>Subject matter of processing</w:t>
          </w:r>
        </w:p>
        <w:p w14:paraId="5E15686C" w14:textId="77777777" w:rsidR="00DB6F9F" w:rsidRPr="00310EDC" w:rsidRDefault="00DB6F9F" w:rsidP="00DB6F9F">
          <w:pPr>
            <w:ind w:left="1134"/>
            <w:contextualSpacing/>
            <w:rPr>
              <w:szCs w:val="22"/>
            </w:rPr>
          </w:pPr>
        </w:p>
        <w:p w14:paraId="7653E1C8" w14:textId="77777777" w:rsidR="00DB6F9F" w:rsidRPr="00310EDC" w:rsidRDefault="00DB6F9F" w:rsidP="0003041E">
          <w:pPr>
            <w:numPr>
              <w:ilvl w:val="1"/>
              <w:numId w:val="16"/>
            </w:numPr>
            <w:ind w:left="1134"/>
            <w:contextualSpacing/>
            <w:rPr>
              <w:szCs w:val="22"/>
            </w:rPr>
          </w:pPr>
          <w:r w:rsidRPr="00310EDC">
            <w:rPr>
              <w:szCs w:val="22"/>
            </w:rPr>
            <w:t>Nature of processing</w:t>
          </w:r>
          <w:r w:rsidRPr="00310EDC">
            <w:rPr>
              <w:szCs w:val="22"/>
            </w:rPr>
            <w:br/>
          </w:r>
        </w:p>
        <w:p w14:paraId="0B099ABD" w14:textId="77777777" w:rsidR="00DB6F9F" w:rsidRPr="00310EDC" w:rsidRDefault="00DB6F9F" w:rsidP="0003041E">
          <w:pPr>
            <w:numPr>
              <w:ilvl w:val="1"/>
              <w:numId w:val="16"/>
            </w:numPr>
            <w:ind w:left="1134"/>
            <w:contextualSpacing/>
            <w:rPr>
              <w:szCs w:val="22"/>
            </w:rPr>
          </w:pPr>
          <w:r w:rsidRPr="00310EDC">
            <w:rPr>
              <w:szCs w:val="22"/>
            </w:rPr>
            <w:t>Purpose of processing</w:t>
          </w:r>
        </w:p>
        <w:p w14:paraId="0A81F97D" w14:textId="77777777" w:rsidR="00DB6F9F" w:rsidRPr="00310EDC" w:rsidRDefault="00DB6F9F" w:rsidP="00DB6F9F">
          <w:pPr>
            <w:ind w:left="1134"/>
            <w:contextualSpacing/>
            <w:rPr>
              <w:szCs w:val="22"/>
            </w:rPr>
          </w:pPr>
        </w:p>
        <w:p w14:paraId="374CE60F" w14:textId="77777777" w:rsidR="00DB6F9F" w:rsidRPr="00310EDC" w:rsidRDefault="00DB6F9F" w:rsidP="0003041E">
          <w:pPr>
            <w:numPr>
              <w:ilvl w:val="1"/>
              <w:numId w:val="16"/>
            </w:numPr>
            <w:ind w:left="1134"/>
            <w:contextualSpacing/>
            <w:rPr>
              <w:szCs w:val="22"/>
            </w:rPr>
          </w:pPr>
          <w:r w:rsidRPr="00310EDC">
            <w:rPr>
              <w:szCs w:val="22"/>
            </w:rPr>
            <w:t>Duration of the processing</w:t>
          </w:r>
        </w:p>
        <w:p w14:paraId="1C22A964" w14:textId="77777777" w:rsidR="00DB6F9F" w:rsidRPr="00310EDC" w:rsidRDefault="00DB6F9F" w:rsidP="00DB6F9F">
          <w:pPr>
            <w:ind w:left="720"/>
            <w:contextualSpacing/>
            <w:rPr>
              <w:szCs w:val="22"/>
            </w:rPr>
          </w:pPr>
        </w:p>
        <w:p w14:paraId="78C90FEE" w14:textId="77777777" w:rsidR="00DB6F9F" w:rsidRPr="00310EDC" w:rsidRDefault="00DB6F9F" w:rsidP="0003041E">
          <w:pPr>
            <w:numPr>
              <w:ilvl w:val="0"/>
              <w:numId w:val="16"/>
            </w:numPr>
            <w:rPr>
              <w:szCs w:val="22"/>
            </w:rPr>
          </w:pPr>
          <w:r w:rsidRPr="00310EDC">
            <w:rPr>
              <w:szCs w:val="22"/>
            </w:rPr>
            <w:t>Types of personal data</w:t>
          </w:r>
        </w:p>
        <w:p w14:paraId="54751CEA" w14:textId="77777777" w:rsidR="00DB6F9F" w:rsidRPr="00310EDC" w:rsidRDefault="00DB6F9F" w:rsidP="00DB6F9F">
          <w:pPr>
            <w:ind w:left="720"/>
            <w:contextualSpacing/>
            <w:rPr>
              <w:szCs w:val="22"/>
            </w:rPr>
          </w:pPr>
        </w:p>
        <w:p w14:paraId="2BE315CD" w14:textId="77777777" w:rsidR="00DB6F9F" w:rsidRPr="00310EDC" w:rsidRDefault="00DB6F9F" w:rsidP="0003041E">
          <w:pPr>
            <w:pStyle w:val="ListParagraph"/>
            <w:numPr>
              <w:ilvl w:val="0"/>
              <w:numId w:val="16"/>
            </w:numPr>
            <w:rPr>
              <w:szCs w:val="22"/>
            </w:rPr>
          </w:pPr>
          <w:r w:rsidRPr="00310EDC">
            <w:rPr>
              <w:szCs w:val="22"/>
            </w:rPr>
            <w:t>Categories of data subject</w:t>
          </w:r>
        </w:p>
        <w:p w14:paraId="41C81651" w14:textId="77777777" w:rsidR="00DB6F9F" w:rsidRDefault="00DB6F9F" w:rsidP="00DB6F9F">
          <w:pPr>
            <w:spacing w:after="200"/>
            <w:jc w:val="both"/>
            <w:rPr>
              <w:rFonts w:asciiTheme="minorHAnsi" w:hAnsiTheme="minorHAnsi"/>
              <w:szCs w:val="22"/>
            </w:rPr>
          </w:pPr>
        </w:p>
        <w:p w14:paraId="340CE7C9" w14:textId="77777777" w:rsidR="00DB6F9F" w:rsidRDefault="000E5DE0" w:rsidP="00DB6F9F">
          <w:pPr>
            <w:rPr>
              <w:rFonts w:asciiTheme="minorHAnsi" w:hAnsiTheme="minorHAnsi"/>
              <w:color w:val="FF0000"/>
            </w:rPr>
          </w:pPr>
        </w:p>
      </w:sdtContent>
    </w:sdt>
    <w:p w14:paraId="6E24D2FF"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15BF7DB2"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E45CF48" w14:textId="77777777" w:rsidR="00DB6F9F" w:rsidRDefault="00DB6F9F" w:rsidP="00DB6F9F"/>
    <w:p w14:paraId="072DF126" w14:textId="77777777" w:rsidR="00DB6F9F" w:rsidRDefault="00DB6F9F" w:rsidP="00DB6F9F"/>
    <w:p w14:paraId="0888F92D" w14:textId="77777777" w:rsidR="00DB6F9F" w:rsidRDefault="00DB6F9F" w:rsidP="00DB6F9F">
      <w:pPr>
        <w:rPr>
          <w:rFonts w:asciiTheme="minorHAnsi" w:hAnsiTheme="minorHAnsi"/>
        </w:rPr>
      </w:pPr>
    </w:p>
    <w:p w14:paraId="09CBF9EF" w14:textId="77777777" w:rsidR="00DB6F9F" w:rsidRDefault="00DB6F9F" w:rsidP="00DB6F9F"/>
    <w:p w14:paraId="713FFD58" w14:textId="77777777" w:rsidR="00DB6F9F" w:rsidRDefault="00DB6F9F" w:rsidP="00DB6F9F"/>
    <w:p w14:paraId="3EE709A9" w14:textId="77777777" w:rsidR="00DB6F9F" w:rsidRDefault="00DB6F9F" w:rsidP="00DB6F9F">
      <w:pPr>
        <w:jc w:val="both"/>
        <w:rPr>
          <w:rFonts w:asciiTheme="minorHAnsi" w:hAnsiTheme="minorHAnsi"/>
          <w:szCs w:val="22"/>
        </w:rPr>
      </w:pPr>
    </w:p>
    <w:p w14:paraId="406A796D"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BBF4D7E" w14:textId="77777777" w:rsidR="00102515" w:rsidRDefault="00102515" w:rsidP="003C0FB1">
      <w:r>
        <w:separator/>
      </w:r>
    </w:p>
  </w:endnote>
  <w:endnote w:type="continuationSeparator" w:id="0">
    <w:p w14:paraId="08D1FF3A" w14:textId="77777777" w:rsidR="00102515" w:rsidRDefault="00102515" w:rsidP="003C0FB1">
      <w:r>
        <w:continuationSeparator/>
      </w:r>
    </w:p>
  </w:endnote>
  <w:endnote w:type="continuationNotice" w:id="1">
    <w:p w14:paraId="561CD4F2" w14:textId="77777777" w:rsidR="00102515" w:rsidRDefault="0010251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00000000"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altName w:val="Calibri"/>
    <w:charset w:val="00"/>
    <w:family w:val="swiss"/>
    <w:pitch w:val="variable"/>
    <w:sig w:usb0="20000287" w:usb1="00000003" w:usb2="00000000" w:usb3="00000000" w:csb0="0000019F" w:csb1="00000000"/>
  </w:font>
  <w:font w:name="Segoe UI Symbol">
    <w:panose1 w:val="020B0502040204020203"/>
    <w:charset w:val="00"/>
    <w:family w:val="swiss"/>
    <w:pitch w:val="variable"/>
    <w:sig w:usb0="800001E3" w:usb1="1200FFEF" w:usb2="0004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4448128"/>
      <w:docPartObj>
        <w:docPartGallery w:val="Page Numbers (Bottom of Page)"/>
        <w:docPartUnique/>
      </w:docPartObj>
    </w:sdtPr>
    <w:sdtEndPr/>
    <w:sdtContent>
      <w:p w14:paraId="063F9131" w14:textId="5A829412" w:rsidR="00746EFF" w:rsidRDefault="00746EFF" w:rsidP="00350DBC">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574001" w:rsidRPr="00574001">
          <w:rPr>
            <w:rFonts w:ascii="Times New Roman" w:hAnsi="Times New Roman"/>
            <w:noProof/>
          </w:rPr>
          <w:t>2</w:t>
        </w:r>
        <w:r w:rsidRPr="00DE06E5">
          <w:rPr>
            <w:rFonts w:asciiTheme="minorHAnsi" w:hAnsiTheme="minorHAnsi"/>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32442889"/>
      <w:docPartObj>
        <w:docPartGallery w:val="Page Numbers (Bottom of Page)"/>
        <w:docPartUnique/>
      </w:docPartObj>
    </w:sdtPr>
    <w:sdtEndPr/>
    <w:sdtContent>
      <w:p w14:paraId="63E3D911" w14:textId="2F097C72" w:rsidR="00746EFF" w:rsidRPr="00CC6259" w:rsidRDefault="00746EFF" w:rsidP="00C3103B">
        <w:pPr>
          <w:pStyle w:val="Bullet"/>
          <w:jc w:val="center"/>
        </w:pPr>
        <w:r w:rsidRPr="00F672B1">
          <w:rPr>
            <w:rFonts w:asciiTheme="minorHAnsi" w:hAnsiTheme="minorHAnsi"/>
          </w:rPr>
          <w:fldChar w:fldCharType="begin"/>
        </w:r>
        <w:r w:rsidRPr="00F672B1">
          <w:rPr>
            <w:rFonts w:asciiTheme="minorHAnsi" w:hAnsiTheme="minorHAnsi"/>
          </w:rPr>
          <w:instrText xml:space="preserve"> PAGE   \* MERGEFORMAT </w:instrText>
        </w:r>
        <w:r w:rsidRPr="00F672B1">
          <w:rPr>
            <w:rFonts w:asciiTheme="minorHAnsi" w:hAnsiTheme="minorHAnsi"/>
          </w:rPr>
          <w:fldChar w:fldCharType="separate"/>
        </w:r>
        <w:r w:rsidR="00574001">
          <w:rPr>
            <w:rFonts w:asciiTheme="minorHAnsi" w:hAnsiTheme="minorHAnsi"/>
            <w:noProof/>
          </w:rPr>
          <w:t>3</w:t>
        </w:r>
        <w:r w:rsidRPr="00F672B1">
          <w:rPr>
            <w:rFonts w:asciiTheme="minorHAnsi" w:hAnsiTheme="minorHAnsi"/>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64448130"/>
      <w:docPartObj>
        <w:docPartGallery w:val="Page Numbers (Bottom of Page)"/>
        <w:docPartUnique/>
      </w:docPartObj>
    </w:sdtPr>
    <w:sdtEndPr/>
    <w:sdtContent>
      <w:p w14:paraId="373EAA67" w14:textId="59F914A0" w:rsidR="00746EFF" w:rsidRPr="00DE06E5" w:rsidRDefault="00746EFF" w:rsidP="00F934BA">
        <w:pPr>
          <w:pStyle w:val="Footer"/>
          <w:jc w:val="center"/>
        </w:pPr>
        <w:r w:rsidRPr="00DE06E5">
          <w:rPr>
            <w:rFonts w:asciiTheme="minorHAnsi" w:hAnsiTheme="minorHAnsi"/>
          </w:rPr>
          <w:fldChar w:fldCharType="begin"/>
        </w:r>
        <w:r w:rsidRPr="00DE06E5">
          <w:rPr>
            <w:rFonts w:asciiTheme="minorHAnsi" w:hAnsiTheme="minorHAnsi"/>
          </w:rPr>
          <w:instrText xml:space="preserve"> PAGE   \* MERGEFORMAT </w:instrText>
        </w:r>
        <w:r w:rsidRPr="00DE06E5">
          <w:rPr>
            <w:rFonts w:asciiTheme="minorHAnsi" w:hAnsiTheme="minorHAnsi"/>
          </w:rPr>
          <w:fldChar w:fldCharType="separate"/>
        </w:r>
        <w:r w:rsidR="00574001" w:rsidRPr="00574001">
          <w:rPr>
            <w:rFonts w:ascii="Times New Roman" w:hAnsi="Times New Roman"/>
            <w:noProof/>
          </w:rPr>
          <w:t>72</w:t>
        </w:r>
        <w:r w:rsidRPr="00DE06E5">
          <w:rPr>
            <w:rFonts w:asciiTheme="minorHAnsi" w:hAnsiTheme="minorHAnsi"/>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37B76D5" w14:textId="77777777" w:rsidR="00102515" w:rsidRDefault="00102515" w:rsidP="003C0FB1">
      <w:r>
        <w:separator/>
      </w:r>
    </w:p>
  </w:footnote>
  <w:footnote w:type="continuationSeparator" w:id="0">
    <w:p w14:paraId="4948C82C" w14:textId="77777777" w:rsidR="00102515" w:rsidRDefault="00102515" w:rsidP="003C0FB1">
      <w:r>
        <w:continuationSeparator/>
      </w:r>
    </w:p>
  </w:footnote>
  <w:footnote w:type="continuationNotice" w:id="1">
    <w:p w14:paraId="54F4611D" w14:textId="77777777" w:rsidR="00102515" w:rsidRDefault="00102515">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C3FF5" w14:textId="7BC10436" w:rsidR="00746EFF" w:rsidRPr="00F672B1" w:rsidRDefault="009B0FE7" w:rsidP="00503F93">
    <w:pPr>
      <w:pStyle w:val="Header"/>
      <w:rPr>
        <w:rFonts w:asciiTheme="minorHAnsi" w:hAnsiTheme="minorHAnsi"/>
        <w:sz w:val="16"/>
        <w:szCs w:val="16"/>
        <w:lang w:val="en-IE"/>
      </w:rPr>
    </w:pPr>
    <w:r>
      <w:rPr>
        <w:rFonts w:asciiTheme="minorHAnsi" w:hAnsiTheme="minorHAnsi"/>
        <w:sz w:val="16"/>
        <w:szCs w:val="16"/>
        <w:lang w:val="en-IE"/>
      </w:rPr>
      <w:t>ServicesRFT150124</w:t>
    </w:r>
    <w:r w:rsidR="00746EFF">
      <w:rPr>
        <w:rFonts w:asciiTheme="minorHAnsi" w:hAnsiTheme="minorHAnsi"/>
        <w:sz w:val="16"/>
        <w:szCs w:val="16"/>
        <w:lang w:val="en-IE"/>
      </w:rPr>
      <w:tab/>
    </w:r>
    <w:r w:rsidR="00746EFF">
      <w:rPr>
        <w:rFonts w:asciiTheme="minorHAnsi" w:hAnsiTheme="minorHAnsi"/>
        <w:sz w:val="16"/>
        <w:szCs w:val="16"/>
        <w:lang w:val="en-IE"/>
      </w:rPr>
      <w:tab/>
    </w:r>
  </w:p>
  <w:p w14:paraId="640E8141" w14:textId="77777777" w:rsidR="00746EFF" w:rsidRDefault="00746EFF">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BFC3220C"/>
    <w:multiLevelType w:val="hybridMultilevel"/>
    <w:tmpl w:val="312686E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2"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5" w15:restartNumberingAfterBreak="0">
    <w:nsid w:val="0F5C6173"/>
    <w:multiLevelType w:val="hybridMultilevel"/>
    <w:tmpl w:val="80629424"/>
    <w:lvl w:ilvl="0" w:tplc="08090019">
      <w:start w:val="1"/>
      <w:numFmt w:val="lowerLetter"/>
      <w:lvlText w:val="%1."/>
      <w:lvlJc w:val="left"/>
      <w:pPr>
        <w:ind w:left="927" w:hanging="360"/>
      </w:pPr>
      <w:rPr>
        <w:rFonts w:hint="default"/>
      </w:rPr>
    </w:lvl>
    <w:lvl w:ilvl="1" w:tplc="FFFFFFFF">
      <w:start w:val="1"/>
      <w:numFmt w:val="lowerLetter"/>
      <w:lvlText w:val="%2."/>
      <w:lvlJc w:val="left"/>
      <w:pPr>
        <w:ind w:left="1647" w:hanging="360"/>
      </w:pPr>
    </w:lvl>
    <w:lvl w:ilvl="2" w:tplc="FFFFFFFF" w:tentative="1">
      <w:start w:val="1"/>
      <w:numFmt w:val="lowerRoman"/>
      <w:lvlText w:val="%3."/>
      <w:lvlJc w:val="righ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righ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right"/>
      <w:pPr>
        <w:ind w:left="6687" w:hanging="180"/>
      </w:pPr>
    </w:lvl>
  </w:abstractNum>
  <w:abstractNum w:abstractNumId="6"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7"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8"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9" w15:restartNumberingAfterBreak="0">
    <w:nsid w:val="190620AE"/>
    <w:multiLevelType w:val="hybridMultilevel"/>
    <w:tmpl w:val="D5B40690"/>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1F913988"/>
    <w:multiLevelType w:val="hybridMultilevel"/>
    <w:tmpl w:val="A9EAF770"/>
    <w:lvl w:ilvl="0" w:tplc="D214F826">
      <w:start w:val="1"/>
      <w:numFmt w:val="bullet"/>
      <w:lvlText w:val="-"/>
      <w:lvlJc w:val="left"/>
      <w:pPr>
        <w:ind w:left="720" w:hanging="360"/>
      </w:pPr>
      <w:rPr>
        <w:rFonts w:ascii="Calibri" w:eastAsia="Calibri" w:hAnsi="Calibri" w:cs="Arial" w:hint="default"/>
      </w:rPr>
    </w:lvl>
    <w:lvl w:ilvl="1" w:tplc="18090003">
      <w:start w:val="1"/>
      <w:numFmt w:val="bullet"/>
      <w:lvlText w:val="o"/>
      <w:lvlJc w:val="left"/>
      <w:pPr>
        <w:ind w:left="1440" w:hanging="360"/>
      </w:pPr>
      <w:rPr>
        <w:rFonts w:ascii="Courier New" w:hAnsi="Courier New" w:cs="Courier New" w:hint="default"/>
      </w:rPr>
    </w:lvl>
    <w:lvl w:ilvl="2" w:tplc="D214F826">
      <w:start w:val="1"/>
      <w:numFmt w:val="bullet"/>
      <w:lvlText w:val="-"/>
      <w:lvlJc w:val="left"/>
      <w:pPr>
        <w:ind w:left="2160" w:hanging="360"/>
      </w:pPr>
      <w:rPr>
        <w:rFonts w:ascii="Calibri" w:eastAsia="Calibri" w:hAnsi="Calibri" w:cs="Arial"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1"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2"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3" w15:restartNumberingAfterBreak="0">
    <w:nsid w:val="259454FD"/>
    <w:multiLevelType w:val="hybridMultilevel"/>
    <w:tmpl w:val="7518A42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25C060FB"/>
    <w:multiLevelType w:val="hybridMultilevel"/>
    <w:tmpl w:val="897A74BA"/>
    <w:lvl w:ilvl="0" w:tplc="08090019">
      <w:start w:val="1"/>
      <w:numFmt w:val="lowerLetter"/>
      <w:lvlText w:val="%1."/>
      <w:lvlJc w:val="left"/>
      <w:pPr>
        <w:ind w:left="1429" w:hanging="360"/>
      </w:pPr>
    </w:lvl>
    <w:lvl w:ilvl="1" w:tplc="08090019" w:tentative="1">
      <w:start w:val="1"/>
      <w:numFmt w:val="lowerLetter"/>
      <w:lvlText w:val="%2."/>
      <w:lvlJc w:val="left"/>
      <w:pPr>
        <w:ind w:left="2149" w:hanging="360"/>
      </w:pPr>
    </w:lvl>
    <w:lvl w:ilvl="2" w:tplc="0809001B" w:tentative="1">
      <w:start w:val="1"/>
      <w:numFmt w:val="lowerRoman"/>
      <w:lvlText w:val="%3."/>
      <w:lvlJc w:val="right"/>
      <w:pPr>
        <w:ind w:left="2869" w:hanging="180"/>
      </w:pPr>
    </w:lvl>
    <w:lvl w:ilvl="3" w:tplc="0809000F" w:tentative="1">
      <w:start w:val="1"/>
      <w:numFmt w:val="decimal"/>
      <w:lvlText w:val="%4."/>
      <w:lvlJc w:val="left"/>
      <w:pPr>
        <w:ind w:left="3589" w:hanging="360"/>
      </w:pPr>
    </w:lvl>
    <w:lvl w:ilvl="4" w:tplc="08090019" w:tentative="1">
      <w:start w:val="1"/>
      <w:numFmt w:val="lowerLetter"/>
      <w:lvlText w:val="%5."/>
      <w:lvlJc w:val="left"/>
      <w:pPr>
        <w:ind w:left="4309" w:hanging="360"/>
      </w:pPr>
    </w:lvl>
    <w:lvl w:ilvl="5" w:tplc="0809001B" w:tentative="1">
      <w:start w:val="1"/>
      <w:numFmt w:val="lowerRoman"/>
      <w:lvlText w:val="%6."/>
      <w:lvlJc w:val="right"/>
      <w:pPr>
        <w:ind w:left="5029" w:hanging="180"/>
      </w:pPr>
    </w:lvl>
    <w:lvl w:ilvl="6" w:tplc="0809000F" w:tentative="1">
      <w:start w:val="1"/>
      <w:numFmt w:val="decimal"/>
      <w:lvlText w:val="%7."/>
      <w:lvlJc w:val="left"/>
      <w:pPr>
        <w:ind w:left="5749" w:hanging="360"/>
      </w:pPr>
    </w:lvl>
    <w:lvl w:ilvl="7" w:tplc="08090019" w:tentative="1">
      <w:start w:val="1"/>
      <w:numFmt w:val="lowerLetter"/>
      <w:lvlText w:val="%8."/>
      <w:lvlJc w:val="left"/>
      <w:pPr>
        <w:ind w:left="6469" w:hanging="360"/>
      </w:pPr>
    </w:lvl>
    <w:lvl w:ilvl="8" w:tplc="0809001B" w:tentative="1">
      <w:start w:val="1"/>
      <w:numFmt w:val="lowerRoman"/>
      <w:lvlText w:val="%9."/>
      <w:lvlJc w:val="right"/>
      <w:pPr>
        <w:ind w:left="7189" w:hanging="180"/>
      </w:pPr>
    </w:lvl>
  </w:abstractNum>
  <w:abstractNum w:abstractNumId="15" w15:restartNumberingAfterBreak="0">
    <w:nsid w:val="292F28A7"/>
    <w:multiLevelType w:val="hybridMultilevel"/>
    <w:tmpl w:val="86A6F734"/>
    <w:lvl w:ilvl="0" w:tplc="08090019">
      <w:start w:val="1"/>
      <w:numFmt w:val="lowerLetter"/>
      <w:lvlText w:val="%1."/>
      <w:lvlJc w:val="left"/>
      <w:pPr>
        <w:ind w:left="1800" w:hanging="360"/>
      </w:pPr>
    </w:lvl>
    <w:lvl w:ilvl="1" w:tplc="08090019" w:tentative="1">
      <w:start w:val="1"/>
      <w:numFmt w:val="lowerLetter"/>
      <w:lvlText w:val="%2."/>
      <w:lvlJc w:val="left"/>
      <w:pPr>
        <w:ind w:left="2520" w:hanging="360"/>
      </w:pPr>
    </w:lvl>
    <w:lvl w:ilvl="2" w:tplc="0809001B" w:tentative="1">
      <w:start w:val="1"/>
      <w:numFmt w:val="lowerRoman"/>
      <w:lvlText w:val="%3."/>
      <w:lvlJc w:val="right"/>
      <w:pPr>
        <w:ind w:left="3240" w:hanging="180"/>
      </w:pPr>
    </w:lvl>
    <w:lvl w:ilvl="3" w:tplc="0809000F" w:tentative="1">
      <w:start w:val="1"/>
      <w:numFmt w:val="decimal"/>
      <w:lvlText w:val="%4."/>
      <w:lvlJc w:val="left"/>
      <w:pPr>
        <w:ind w:left="3960" w:hanging="360"/>
      </w:pPr>
    </w:lvl>
    <w:lvl w:ilvl="4" w:tplc="08090019" w:tentative="1">
      <w:start w:val="1"/>
      <w:numFmt w:val="lowerLetter"/>
      <w:lvlText w:val="%5."/>
      <w:lvlJc w:val="left"/>
      <w:pPr>
        <w:ind w:left="4680" w:hanging="360"/>
      </w:pPr>
    </w:lvl>
    <w:lvl w:ilvl="5" w:tplc="0809001B" w:tentative="1">
      <w:start w:val="1"/>
      <w:numFmt w:val="lowerRoman"/>
      <w:lvlText w:val="%6."/>
      <w:lvlJc w:val="right"/>
      <w:pPr>
        <w:ind w:left="5400" w:hanging="180"/>
      </w:pPr>
    </w:lvl>
    <w:lvl w:ilvl="6" w:tplc="0809000F" w:tentative="1">
      <w:start w:val="1"/>
      <w:numFmt w:val="decimal"/>
      <w:lvlText w:val="%7."/>
      <w:lvlJc w:val="left"/>
      <w:pPr>
        <w:ind w:left="6120" w:hanging="360"/>
      </w:pPr>
    </w:lvl>
    <w:lvl w:ilvl="7" w:tplc="08090019" w:tentative="1">
      <w:start w:val="1"/>
      <w:numFmt w:val="lowerLetter"/>
      <w:lvlText w:val="%8."/>
      <w:lvlJc w:val="left"/>
      <w:pPr>
        <w:ind w:left="6840" w:hanging="360"/>
      </w:pPr>
    </w:lvl>
    <w:lvl w:ilvl="8" w:tplc="0809001B" w:tentative="1">
      <w:start w:val="1"/>
      <w:numFmt w:val="lowerRoman"/>
      <w:lvlText w:val="%9."/>
      <w:lvlJc w:val="right"/>
      <w:pPr>
        <w:ind w:left="7560" w:hanging="180"/>
      </w:pPr>
    </w:lvl>
  </w:abstractNum>
  <w:abstractNum w:abstractNumId="16"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17" w15:restartNumberingAfterBreak="0">
    <w:nsid w:val="2D392289"/>
    <w:multiLevelType w:val="hybridMultilevel"/>
    <w:tmpl w:val="36C69234"/>
    <w:lvl w:ilvl="0" w:tplc="A2205228">
      <w:start w:val="2"/>
      <w:numFmt w:val="bullet"/>
      <w:lvlText w:val="-"/>
      <w:lvlJc w:val="left"/>
      <w:pPr>
        <w:ind w:left="1584" w:hanging="360"/>
      </w:pPr>
      <w:rPr>
        <w:rFonts w:ascii="Times New Roman" w:eastAsia="Times New Roman" w:hAnsi="Times New Roman" w:cs="Times New Roman" w:hint="default"/>
      </w:rPr>
    </w:lvl>
    <w:lvl w:ilvl="1" w:tplc="18090003" w:tentative="1">
      <w:start w:val="1"/>
      <w:numFmt w:val="bullet"/>
      <w:lvlText w:val="o"/>
      <w:lvlJc w:val="left"/>
      <w:pPr>
        <w:ind w:left="2304" w:hanging="360"/>
      </w:pPr>
      <w:rPr>
        <w:rFonts w:ascii="Courier New" w:hAnsi="Courier New" w:cs="Courier New" w:hint="default"/>
      </w:rPr>
    </w:lvl>
    <w:lvl w:ilvl="2" w:tplc="18090005" w:tentative="1">
      <w:start w:val="1"/>
      <w:numFmt w:val="bullet"/>
      <w:lvlText w:val=""/>
      <w:lvlJc w:val="left"/>
      <w:pPr>
        <w:ind w:left="3024" w:hanging="360"/>
      </w:pPr>
      <w:rPr>
        <w:rFonts w:ascii="Wingdings" w:hAnsi="Wingdings" w:hint="default"/>
      </w:rPr>
    </w:lvl>
    <w:lvl w:ilvl="3" w:tplc="18090001" w:tentative="1">
      <w:start w:val="1"/>
      <w:numFmt w:val="bullet"/>
      <w:lvlText w:val=""/>
      <w:lvlJc w:val="left"/>
      <w:pPr>
        <w:ind w:left="3744" w:hanging="360"/>
      </w:pPr>
      <w:rPr>
        <w:rFonts w:ascii="Symbol" w:hAnsi="Symbol" w:hint="default"/>
      </w:rPr>
    </w:lvl>
    <w:lvl w:ilvl="4" w:tplc="18090003" w:tentative="1">
      <w:start w:val="1"/>
      <w:numFmt w:val="bullet"/>
      <w:lvlText w:val="o"/>
      <w:lvlJc w:val="left"/>
      <w:pPr>
        <w:ind w:left="4464" w:hanging="360"/>
      </w:pPr>
      <w:rPr>
        <w:rFonts w:ascii="Courier New" w:hAnsi="Courier New" w:cs="Courier New" w:hint="default"/>
      </w:rPr>
    </w:lvl>
    <w:lvl w:ilvl="5" w:tplc="18090005" w:tentative="1">
      <w:start w:val="1"/>
      <w:numFmt w:val="bullet"/>
      <w:lvlText w:val=""/>
      <w:lvlJc w:val="left"/>
      <w:pPr>
        <w:ind w:left="5184" w:hanging="360"/>
      </w:pPr>
      <w:rPr>
        <w:rFonts w:ascii="Wingdings" w:hAnsi="Wingdings" w:hint="default"/>
      </w:rPr>
    </w:lvl>
    <w:lvl w:ilvl="6" w:tplc="18090001" w:tentative="1">
      <w:start w:val="1"/>
      <w:numFmt w:val="bullet"/>
      <w:lvlText w:val=""/>
      <w:lvlJc w:val="left"/>
      <w:pPr>
        <w:ind w:left="5904" w:hanging="360"/>
      </w:pPr>
      <w:rPr>
        <w:rFonts w:ascii="Symbol" w:hAnsi="Symbol" w:hint="default"/>
      </w:rPr>
    </w:lvl>
    <w:lvl w:ilvl="7" w:tplc="18090003" w:tentative="1">
      <w:start w:val="1"/>
      <w:numFmt w:val="bullet"/>
      <w:lvlText w:val="o"/>
      <w:lvlJc w:val="left"/>
      <w:pPr>
        <w:ind w:left="6624" w:hanging="360"/>
      </w:pPr>
      <w:rPr>
        <w:rFonts w:ascii="Courier New" w:hAnsi="Courier New" w:cs="Courier New" w:hint="default"/>
      </w:rPr>
    </w:lvl>
    <w:lvl w:ilvl="8" w:tplc="18090005" w:tentative="1">
      <w:start w:val="1"/>
      <w:numFmt w:val="bullet"/>
      <w:lvlText w:val=""/>
      <w:lvlJc w:val="left"/>
      <w:pPr>
        <w:ind w:left="7344" w:hanging="360"/>
      </w:pPr>
      <w:rPr>
        <w:rFonts w:ascii="Wingdings" w:hAnsi="Wingdings" w:hint="default"/>
      </w:rPr>
    </w:lvl>
  </w:abstractNum>
  <w:abstractNum w:abstractNumId="18"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9"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0" w15:restartNumberingAfterBreak="0">
    <w:nsid w:val="3A1F06A0"/>
    <w:multiLevelType w:val="hybridMultilevel"/>
    <w:tmpl w:val="D1B47D6A"/>
    <w:lvl w:ilvl="0" w:tplc="08090019">
      <w:start w:val="1"/>
      <w:numFmt w:val="lowerLetter"/>
      <w:lvlText w:val="%1."/>
      <w:lvlJc w:val="left"/>
      <w:pPr>
        <w:ind w:left="1287" w:hanging="360"/>
      </w:pPr>
    </w:lvl>
    <w:lvl w:ilvl="1" w:tplc="08090019">
      <w:start w:val="1"/>
      <w:numFmt w:val="lowerLetter"/>
      <w:lvlText w:val="%2."/>
      <w:lvlJc w:val="left"/>
      <w:pPr>
        <w:ind w:left="2007" w:hanging="360"/>
      </w:pPr>
    </w:lvl>
    <w:lvl w:ilvl="2" w:tplc="0809001B" w:tentative="1">
      <w:start w:val="1"/>
      <w:numFmt w:val="lowerRoman"/>
      <w:lvlText w:val="%3."/>
      <w:lvlJc w:val="right"/>
      <w:pPr>
        <w:ind w:left="2727" w:hanging="180"/>
      </w:pPr>
    </w:lvl>
    <w:lvl w:ilvl="3" w:tplc="0809000F" w:tentative="1">
      <w:start w:val="1"/>
      <w:numFmt w:val="decimal"/>
      <w:lvlText w:val="%4."/>
      <w:lvlJc w:val="left"/>
      <w:pPr>
        <w:ind w:left="3447" w:hanging="360"/>
      </w:pPr>
    </w:lvl>
    <w:lvl w:ilvl="4" w:tplc="08090019" w:tentative="1">
      <w:start w:val="1"/>
      <w:numFmt w:val="lowerLetter"/>
      <w:lvlText w:val="%5."/>
      <w:lvlJc w:val="left"/>
      <w:pPr>
        <w:ind w:left="4167" w:hanging="360"/>
      </w:pPr>
    </w:lvl>
    <w:lvl w:ilvl="5" w:tplc="0809001B" w:tentative="1">
      <w:start w:val="1"/>
      <w:numFmt w:val="lowerRoman"/>
      <w:lvlText w:val="%6."/>
      <w:lvlJc w:val="right"/>
      <w:pPr>
        <w:ind w:left="4887" w:hanging="180"/>
      </w:pPr>
    </w:lvl>
    <w:lvl w:ilvl="6" w:tplc="0809000F" w:tentative="1">
      <w:start w:val="1"/>
      <w:numFmt w:val="decimal"/>
      <w:lvlText w:val="%7."/>
      <w:lvlJc w:val="left"/>
      <w:pPr>
        <w:ind w:left="5607" w:hanging="360"/>
      </w:pPr>
    </w:lvl>
    <w:lvl w:ilvl="7" w:tplc="08090019" w:tentative="1">
      <w:start w:val="1"/>
      <w:numFmt w:val="lowerLetter"/>
      <w:lvlText w:val="%8."/>
      <w:lvlJc w:val="left"/>
      <w:pPr>
        <w:ind w:left="6327" w:hanging="360"/>
      </w:pPr>
    </w:lvl>
    <w:lvl w:ilvl="8" w:tplc="0809001B" w:tentative="1">
      <w:start w:val="1"/>
      <w:numFmt w:val="lowerRoman"/>
      <w:lvlText w:val="%9."/>
      <w:lvlJc w:val="right"/>
      <w:pPr>
        <w:ind w:left="7047" w:hanging="180"/>
      </w:pPr>
    </w:lvl>
  </w:abstractNum>
  <w:abstractNum w:abstractNumId="21" w15:restartNumberingAfterBreak="0">
    <w:nsid w:val="3C1B1E80"/>
    <w:multiLevelType w:val="hybridMultilevel"/>
    <w:tmpl w:val="91362DCE"/>
    <w:lvl w:ilvl="0" w:tplc="08090019">
      <w:start w:val="1"/>
      <w:numFmt w:val="lowerLetter"/>
      <w:lvlText w:val="%1."/>
      <w:lvlJc w:val="left"/>
      <w:pPr>
        <w:ind w:left="3294" w:hanging="360"/>
      </w:pPr>
    </w:lvl>
    <w:lvl w:ilvl="1" w:tplc="08090019" w:tentative="1">
      <w:start w:val="1"/>
      <w:numFmt w:val="lowerLetter"/>
      <w:lvlText w:val="%2."/>
      <w:lvlJc w:val="left"/>
      <w:pPr>
        <w:ind w:left="4014" w:hanging="360"/>
      </w:pPr>
    </w:lvl>
    <w:lvl w:ilvl="2" w:tplc="0809001B" w:tentative="1">
      <w:start w:val="1"/>
      <w:numFmt w:val="lowerRoman"/>
      <w:lvlText w:val="%3."/>
      <w:lvlJc w:val="right"/>
      <w:pPr>
        <w:ind w:left="4734" w:hanging="180"/>
      </w:pPr>
    </w:lvl>
    <w:lvl w:ilvl="3" w:tplc="0809000F" w:tentative="1">
      <w:start w:val="1"/>
      <w:numFmt w:val="decimal"/>
      <w:lvlText w:val="%4."/>
      <w:lvlJc w:val="left"/>
      <w:pPr>
        <w:ind w:left="5454" w:hanging="360"/>
      </w:pPr>
    </w:lvl>
    <w:lvl w:ilvl="4" w:tplc="08090019" w:tentative="1">
      <w:start w:val="1"/>
      <w:numFmt w:val="lowerLetter"/>
      <w:lvlText w:val="%5."/>
      <w:lvlJc w:val="left"/>
      <w:pPr>
        <w:ind w:left="6174" w:hanging="360"/>
      </w:pPr>
    </w:lvl>
    <w:lvl w:ilvl="5" w:tplc="0809001B" w:tentative="1">
      <w:start w:val="1"/>
      <w:numFmt w:val="lowerRoman"/>
      <w:lvlText w:val="%6."/>
      <w:lvlJc w:val="right"/>
      <w:pPr>
        <w:ind w:left="6894" w:hanging="180"/>
      </w:pPr>
    </w:lvl>
    <w:lvl w:ilvl="6" w:tplc="0809000F" w:tentative="1">
      <w:start w:val="1"/>
      <w:numFmt w:val="decimal"/>
      <w:lvlText w:val="%7."/>
      <w:lvlJc w:val="left"/>
      <w:pPr>
        <w:ind w:left="7614" w:hanging="360"/>
      </w:pPr>
    </w:lvl>
    <w:lvl w:ilvl="7" w:tplc="08090019" w:tentative="1">
      <w:start w:val="1"/>
      <w:numFmt w:val="lowerLetter"/>
      <w:lvlText w:val="%8."/>
      <w:lvlJc w:val="left"/>
      <w:pPr>
        <w:ind w:left="8334" w:hanging="360"/>
      </w:pPr>
    </w:lvl>
    <w:lvl w:ilvl="8" w:tplc="0809001B" w:tentative="1">
      <w:start w:val="1"/>
      <w:numFmt w:val="lowerRoman"/>
      <w:lvlText w:val="%9."/>
      <w:lvlJc w:val="right"/>
      <w:pPr>
        <w:ind w:left="9054" w:hanging="180"/>
      </w:pPr>
    </w:lvl>
  </w:abstractNum>
  <w:abstractNum w:abstractNumId="22" w15:restartNumberingAfterBreak="0">
    <w:nsid w:val="3D4077F5"/>
    <w:multiLevelType w:val="hybridMultilevel"/>
    <w:tmpl w:val="6BB8CE80"/>
    <w:lvl w:ilvl="0" w:tplc="2E4C8E7A">
      <w:start w:val="3"/>
      <w:numFmt w:val="bullet"/>
      <w:lvlText w:val="-"/>
      <w:lvlJc w:val="left"/>
      <w:pPr>
        <w:ind w:left="1080" w:hanging="360"/>
      </w:pPr>
      <w:rPr>
        <w:rFonts w:ascii="Times New Roman" w:eastAsia="Times New Roman" w:hAnsi="Times New Roman" w:cs="Times New Roman" w:hint="default"/>
      </w:rPr>
    </w:lvl>
    <w:lvl w:ilvl="1" w:tplc="18090003" w:tentative="1">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3" w15:restartNumberingAfterBreak="0">
    <w:nsid w:val="3E434B5C"/>
    <w:multiLevelType w:val="hybridMultilevel"/>
    <w:tmpl w:val="9006A984"/>
    <w:lvl w:ilvl="0" w:tplc="18090019">
      <w:start w:val="1"/>
      <w:numFmt w:val="lowerLetter"/>
      <w:lvlText w:val="%1."/>
      <w:lvlJc w:val="left"/>
      <w:pPr>
        <w:ind w:left="1080" w:hanging="360"/>
      </w:p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24" w15:restartNumberingAfterBreak="0">
    <w:nsid w:val="3E7A00C5"/>
    <w:multiLevelType w:val="hybridMultilevel"/>
    <w:tmpl w:val="6FC086D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5"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26"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7"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8" w15:restartNumberingAfterBreak="0">
    <w:nsid w:val="4A364F40"/>
    <w:multiLevelType w:val="multilevel"/>
    <w:tmpl w:val="571C4B20"/>
    <w:lvl w:ilvl="0">
      <w:start w:val="1"/>
      <w:numFmt w:val="decimal"/>
      <w:lvlText w:val="%1."/>
      <w:lvlJc w:val="left"/>
      <w:pPr>
        <w:ind w:left="360" w:hanging="360"/>
      </w:pPr>
      <w:rPr>
        <w:rFonts w:hint="default"/>
      </w:rPr>
    </w:lvl>
    <w:lvl w:ilvl="1">
      <w:start w:val="1"/>
      <w:numFmt w:val="decimal"/>
      <w:lvlText w:val="%1.%2."/>
      <w:lvlJc w:val="left"/>
      <w:pPr>
        <w:ind w:left="792" w:hanging="432"/>
      </w:pPr>
      <w:rPr>
        <w:b/>
        <w:color w:val="auto"/>
      </w:rPr>
    </w:lvl>
    <w:lvl w:ilvl="2">
      <w:start w:val="1"/>
      <w:numFmt w:val="decimal"/>
      <w:lvlText w:val="%1.%2.%3."/>
      <w:lvlJc w:val="left"/>
      <w:pPr>
        <w:ind w:left="1224" w:hanging="504"/>
      </w:pPr>
      <w:rPr>
        <w:b w:val="0"/>
        <w:color w:val="auto"/>
      </w:rPr>
    </w:lvl>
    <w:lvl w:ilvl="3">
      <w:start w:val="1"/>
      <w:numFmt w:val="decimal"/>
      <w:lvlText w:val="%1.%2.%3.%4."/>
      <w:lvlJc w:val="left"/>
      <w:pPr>
        <w:ind w:left="1783"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9"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0"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2" w15:restartNumberingAfterBreak="0">
    <w:nsid w:val="647D6533"/>
    <w:multiLevelType w:val="hybridMultilevel"/>
    <w:tmpl w:val="EFA07702"/>
    <w:lvl w:ilvl="0" w:tplc="29D8BDDA">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657B6649"/>
    <w:multiLevelType w:val="hybridMultilevel"/>
    <w:tmpl w:val="C7A25036"/>
    <w:lvl w:ilvl="0" w:tplc="08090019">
      <w:start w:val="1"/>
      <w:numFmt w:val="lowerLetter"/>
      <w:lvlText w:val="%1."/>
      <w:lvlJc w:val="left"/>
      <w:pPr>
        <w:ind w:left="1440" w:hanging="360"/>
      </w:pPr>
      <w:rPr>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4" w15:restartNumberingAfterBreak="0">
    <w:nsid w:val="658035E9"/>
    <w:multiLevelType w:val="hybridMultilevel"/>
    <w:tmpl w:val="C8EEFF5C"/>
    <w:lvl w:ilvl="0" w:tplc="5680BF96">
      <w:start w:val="1"/>
      <w:numFmt w:val="lowerLetter"/>
      <w:lvlText w:val="%1."/>
      <w:lvlJc w:val="left"/>
      <w:pPr>
        <w:ind w:left="1440" w:hanging="360"/>
      </w:pPr>
      <w:rPr>
        <w:b w:val="0"/>
        <w:bCs w:val="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5" w15:restartNumberingAfterBreak="0">
    <w:nsid w:val="67FB5A47"/>
    <w:multiLevelType w:val="hybridMultilevel"/>
    <w:tmpl w:val="15442C1C"/>
    <w:lvl w:ilvl="0" w:tplc="243EAA1A">
      <w:start w:val="1"/>
      <w:numFmt w:val="decimal"/>
      <w:lvlText w:val="%1."/>
      <w:lvlJc w:val="left"/>
      <w:pPr>
        <w:ind w:left="720" w:hanging="360"/>
      </w:pPr>
      <w:rPr>
        <w:rFonts w:ascii="Calibri" w:hAnsi="Calibri" w:cs="Arial"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6"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37" w15:restartNumberingAfterBreak="0">
    <w:nsid w:val="69220602"/>
    <w:multiLevelType w:val="hybridMultilevel"/>
    <w:tmpl w:val="668C9B32"/>
    <w:lvl w:ilvl="0" w:tplc="4BEE594A">
      <w:start w:val="1"/>
      <w:numFmt w:val="decimal"/>
      <w:lvlText w:val="%1."/>
      <w:lvlJc w:val="left"/>
      <w:pPr>
        <w:ind w:left="720" w:hanging="360"/>
      </w:pPr>
      <w:rPr>
        <w:rFonts w:hint="default"/>
        <w:b w:val="0"/>
        <w:bCs/>
        <w:color w:val="auto"/>
      </w:rPr>
    </w:lvl>
    <w:lvl w:ilvl="1" w:tplc="ACC6B4CC">
      <w:start w:val="1"/>
      <w:numFmt w:val="lowerLetter"/>
      <w:lvlText w:val="%2."/>
      <w:lvlJc w:val="left"/>
      <w:pPr>
        <w:ind w:left="1440" w:hanging="360"/>
      </w:pPr>
      <w:rPr>
        <w:b w:val="0"/>
      </w:rPr>
    </w:lvl>
    <w:lvl w:ilvl="2" w:tplc="1809001B">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8" w15:restartNumberingAfterBreak="0">
    <w:nsid w:val="6B0B4BC2"/>
    <w:multiLevelType w:val="hybridMultilevel"/>
    <w:tmpl w:val="E492665C"/>
    <w:lvl w:ilvl="0" w:tplc="08090019">
      <w:start w:val="1"/>
      <w:numFmt w:val="lowerLetter"/>
      <w:lvlText w:val="%1."/>
      <w:lvlJc w:val="left"/>
      <w:pPr>
        <w:ind w:left="1440" w:hanging="360"/>
      </w:pPr>
      <w:rPr>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9"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0" w15:restartNumberingAfterBreak="0">
    <w:nsid w:val="6FAB40BC"/>
    <w:multiLevelType w:val="hybridMultilevel"/>
    <w:tmpl w:val="678869C0"/>
    <w:lvl w:ilvl="0" w:tplc="E4F62DC2">
      <w:start w:val="1"/>
      <w:numFmt w:val="decimal"/>
      <w:lvlText w:val="%1."/>
      <w:lvlJc w:val="left"/>
      <w:pPr>
        <w:ind w:left="720" w:hanging="360"/>
      </w:pPr>
      <w:rPr>
        <w:rFonts w:hint="default"/>
        <w:b/>
        <w:i w:val="0"/>
      </w:rPr>
    </w:lvl>
    <w:lvl w:ilvl="1" w:tplc="5680BF96">
      <w:start w:val="1"/>
      <w:numFmt w:val="lowerLetter"/>
      <w:lvlText w:val="%2."/>
      <w:lvlJc w:val="left"/>
      <w:pPr>
        <w:ind w:left="1440" w:hanging="360"/>
      </w:pPr>
      <w:rPr>
        <w:b w:val="0"/>
        <w:bCs w:val="0"/>
      </w:r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1" w15:restartNumberingAfterBreak="0">
    <w:nsid w:val="6FF02D17"/>
    <w:multiLevelType w:val="hybridMultilevel"/>
    <w:tmpl w:val="11F40506"/>
    <w:lvl w:ilvl="0" w:tplc="08090019">
      <w:start w:val="1"/>
      <w:numFmt w:val="lowerLetter"/>
      <w:lvlText w:val="%1."/>
      <w:lvlJc w:val="left"/>
      <w:pPr>
        <w:ind w:left="1287" w:hanging="360"/>
      </w:pPr>
    </w:lvl>
    <w:lvl w:ilvl="1" w:tplc="08090019">
      <w:start w:val="1"/>
      <w:numFmt w:val="lowerLetter"/>
      <w:lvlText w:val="%2."/>
      <w:lvlJc w:val="left"/>
      <w:pPr>
        <w:ind w:left="2007" w:hanging="360"/>
      </w:pPr>
    </w:lvl>
    <w:lvl w:ilvl="2" w:tplc="0809001B" w:tentative="1">
      <w:start w:val="1"/>
      <w:numFmt w:val="lowerRoman"/>
      <w:lvlText w:val="%3."/>
      <w:lvlJc w:val="right"/>
      <w:pPr>
        <w:ind w:left="2727" w:hanging="180"/>
      </w:pPr>
    </w:lvl>
    <w:lvl w:ilvl="3" w:tplc="0809000F" w:tentative="1">
      <w:start w:val="1"/>
      <w:numFmt w:val="decimal"/>
      <w:lvlText w:val="%4."/>
      <w:lvlJc w:val="left"/>
      <w:pPr>
        <w:ind w:left="3447" w:hanging="360"/>
      </w:pPr>
    </w:lvl>
    <w:lvl w:ilvl="4" w:tplc="08090019" w:tentative="1">
      <w:start w:val="1"/>
      <w:numFmt w:val="lowerLetter"/>
      <w:lvlText w:val="%5."/>
      <w:lvlJc w:val="left"/>
      <w:pPr>
        <w:ind w:left="4167" w:hanging="360"/>
      </w:pPr>
    </w:lvl>
    <w:lvl w:ilvl="5" w:tplc="0809001B" w:tentative="1">
      <w:start w:val="1"/>
      <w:numFmt w:val="lowerRoman"/>
      <w:lvlText w:val="%6."/>
      <w:lvlJc w:val="right"/>
      <w:pPr>
        <w:ind w:left="4887" w:hanging="180"/>
      </w:pPr>
    </w:lvl>
    <w:lvl w:ilvl="6" w:tplc="0809000F" w:tentative="1">
      <w:start w:val="1"/>
      <w:numFmt w:val="decimal"/>
      <w:lvlText w:val="%7."/>
      <w:lvlJc w:val="left"/>
      <w:pPr>
        <w:ind w:left="5607" w:hanging="360"/>
      </w:pPr>
    </w:lvl>
    <w:lvl w:ilvl="7" w:tplc="08090019" w:tentative="1">
      <w:start w:val="1"/>
      <w:numFmt w:val="lowerLetter"/>
      <w:lvlText w:val="%8."/>
      <w:lvlJc w:val="left"/>
      <w:pPr>
        <w:ind w:left="6327" w:hanging="360"/>
      </w:pPr>
    </w:lvl>
    <w:lvl w:ilvl="8" w:tplc="0809001B" w:tentative="1">
      <w:start w:val="1"/>
      <w:numFmt w:val="lowerRoman"/>
      <w:lvlText w:val="%9."/>
      <w:lvlJc w:val="right"/>
      <w:pPr>
        <w:ind w:left="7047" w:hanging="180"/>
      </w:pPr>
    </w:lvl>
  </w:abstractNum>
  <w:abstractNum w:abstractNumId="42" w15:restartNumberingAfterBreak="0">
    <w:nsid w:val="713015D6"/>
    <w:multiLevelType w:val="hybridMultilevel"/>
    <w:tmpl w:val="DE1EE4A8"/>
    <w:lvl w:ilvl="0" w:tplc="08090019">
      <w:start w:val="1"/>
      <w:numFmt w:val="lowerLetter"/>
      <w:lvlText w:val="%1."/>
      <w:lvlJc w:val="left"/>
      <w:pPr>
        <w:ind w:left="927" w:hanging="360"/>
      </w:pPr>
      <w:rPr>
        <w:rFonts w:hint="default"/>
      </w:rPr>
    </w:lvl>
    <w:lvl w:ilvl="1" w:tplc="FFFFFFFF" w:tentative="1">
      <w:start w:val="1"/>
      <w:numFmt w:val="lowerLetter"/>
      <w:lvlText w:val="%2."/>
      <w:lvlJc w:val="left"/>
      <w:pPr>
        <w:ind w:left="1647" w:hanging="360"/>
      </w:pPr>
    </w:lvl>
    <w:lvl w:ilvl="2" w:tplc="FFFFFFFF" w:tentative="1">
      <w:start w:val="1"/>
      <w:numFmt w:val="lowerRoman"/>
      <w:lvlText w:val="%3."/>
      <w:lvlJc w:val="righ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righ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right"/>
      <w:pPr>
        <w:ind w:left="6687" w:hanging="180"/>
      </w:pPr>
    </w:lvl>
  </w:abstractNum>
  <w:abstractNum w:abstractNumId="43" w15:restartNumberingAfterBreak="0">
    <w:nsid w:val="7B455F7A"/>
    <w:multiLevelType w:val="hybridMultilevel"/>
    <w:tmpl w:val="14B4BCC2"/>
    <w:lvl w:ilvl="0" w:tplc="08090019">
      <w:start w:val="1"/>
      <w:numFmt w:val="lowerLetter"/>
      <w:lvlText w:val="%1."/>
      <w:lvlJc w:val="left"/>
      <w:pPr>
        <w:ind w:left="1287" w:hanging="360"/>
      </w:pPr>
    </w:lvl>
    <w:lvl w:ilvl="1" w:tplc="08090019">
      <w:start w:val="1"/>
      <w:numFmt w:val="lowerLetter"/>
      <w:lvlText w:val="%2."/>
      <w:lvlJc w:val="left"/>
      <w:pPr>
        <w:ind w:left="2007" w:hanging="360"/>
      </w:pPr>
    </w:lvl>
    <w:lvl w:ilvl="2" w:tplc="0809001B" w:tentative="1">
      <w:start w:val="1"/>
      <w:numFmt w:val="lowerRoman"/>
      <w:lvlText w:val="%3."/>
      <w:lvlJc w:val="right"/>
      <w:pPr>
        <w:ind w:left="2727" w:hanging="180"/>
      </w:pPr>
    </w:lvl>
    <w:lvl w:ilvl="3" w:tplc="0809000F" w:tentative="1">
      <w:start w:val="1"/>
      <w:numFmt w:val="decimal"/>
      <w:lvlText w:val="%4."/>
      <w:lvlJc w:val="left"/>
      <w:pPr>
        <w:ind w:left="3447" w:hanging="360"/>
      </w:pPr>
    </w:lvl>
    <w:lvl w:ilvl="4" w:tplc="08090019" w:tentative="1">
      <w:start w:val="1"/>
      <w:numFmt w:val="lowerLetter"/>
      <w:lvlText w:val="%5."/>
      <w:lvlJc w:val="left"/>
      <w:pPr>
        <w:ind w:left="4167" w:hanging="360"/>
      </w:pPr>
    </w:lvl>
    <w:lvl w:ilvl="5" w:tplc="0809001B" w:tentative="1">
      <w:start w:val="1"/>
      <w:numFmt w:val="lowerRoman"/>
      <w:lvlText w:val="%6."/>
      <w:lvlJc w:val="right"/>
      <w:pPr>
        <w:ind w:left="4887" w:hanging="180"/>
      </w:pPr>
    </w:lvl>
    <w:lvl w:ilvl="6" w:tplc="0809000F" w:tentative="1">
      <w:start w:val="1"/>
      <w:numFmt w:val="decimal"/>
      <w:lvlText w:val="%7."/>
      <w:lvlJc w:val="left"/>
      <w:pPr>
        <w:ind w:left="5607" w:hanging="360"/>
      </w:pPr>
    </w:lvl>
    <w:lvl w:ilvl="7" w:tplc="08090019" w:tentative="1">
      <w:start w:val="1"/>
      <w:numFmt w:val="lowerLetter"/>
      <w:lvlText w:val="%8."/>
      <w:lvlJc w:val="left"/>
      <w:pPr>
        <w:ind w:left="6327" w:hanging="360"/>
      </w:pPr>
    </w:lvl>
    <w:lvl w:ilvl="8" w:tplc="0809001B" w:tentative="1">
      <w:start w:val="1"/>
      <w:numFmt w:val="lowerRoman"/>
      <w:lvlText w:val="%9."/>
      <w:lvlJc w:val="right"/>
      <w:pPr>
        <w:ind w:left="7047" w:hanging="180"/>
      </w:pPr>
    </w:lvl>
  </w:abstractNum>
  <w:abstractNum w:abstractNumId="44"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4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47" w15:restartNumberingAfterBreak="0">
    <w:nsid w:val="7EF00FE1"/>
    <w:multiLevelType w:val="hybridMultilevel"/>
    <w:tmpl w:val="CF48A74E"/>
    <w:lvl w:ilvl="0" w:tplc="08090019">
      <w:start w:val="1"/>
      <w:numFmt w:val="lowerLetter"/>
      <w:lvlText w:val="%1."/>
      <w:lvlJc w:val="left"/>
      <w:pPr>
        <w:ind w:left="1854" w:hanging="360"/>
      </w:pPr>
    </w:lvl>
    <w:lvl w:ilvl="1" w:tplc="08090019">
      <w:start w:val="1"/>
      <w:numFmt w:val="lowerLetter"/>
      <w:lvlText w:val="%2."/>
      <w:lvlJc w:val="left"/>
      <w:pPr>
        <w:ind w:left="2574" w:hanging="360"/>
      </w:pPr>
    </w:lvl>
    <w:lvl w:ilvl="2" w:tplc="0809001B" w:tentative="1">
      <w:start w:val="1"/>
      <w:numFmt w:val="lowerRoman"/>
      <w:lvlText w:val="%3."/>
      <w:lvlJc w:val="right"/>
      <w:pPr>
        <w:ind w:left="3294" w:hanging="180"/>
      </w:pPr>
    </w:lvl>
    <w:lvl w:ilvl="3" w:tplc="0809000F" w:tentative="1">
      <w:start w:val="1"/>
      <w:numFmt w:val="decimal"/>
      <w:lvlText w:val="%4."/>
      <w:lvlJc w:val="left"/>
      <w:pPr>
        <w:ind w:left="4014" w:hanging="360"/>
      </w:pPr>
    </w:lvl>
    <w:lvl w:ilvl="4" w:tplc="08090019" w:tentative="1">
      <w:start w:val="1"/>
      <w:numFmt w:val="lowerLetter"/>
      <w:lvlText w:val="%5."/>
      <w:lvlJc w:val="left"/>
      <w:pPr>
        <w:ind w:left="4734" w:hanging="360"/>
      </w:pPr>
    </w:lvl>
    <w:lvl w:ilvl="5" w:tplc="0809001B" w:tentative="1">
      <w:start w:val="1"/>
      <w:numFmt w:val="lowerRoman"/>
      <w:lvlText w:val="%6."/>
      <w:lvlJc w:val="right"/>
      <w:pPr>
        <w:ind w:left="5454" w:hanging="180"/>
      </w:pPr>
    </w:lvl>
    <w:lvl w:ilvl="6" w:tplc="0809000F" w:tentative="1">
      <w:start w:val="1"/>
      <w:numFmt w:val="decimal"/>
      <w:lvlText w:val="%7."/>
      <w:lvlJc w:val="left"/>
      <w:pPr>
        <w:ind w:left="6174" w:hanging="360"/>
      </w:pPr>
    </w:lvl>
    <w:lvl w:ilvl="7" w:tplc="08090019" w:tentative="1">
      <w:start w:val="1"/>
      <w:numFmt w:val="lowerLetter"/>
      <w:lvlText w:val="%8."/>
      <w:lvlJc w:val="left"/>
      <w:pPr>
        <w:ind w:left="6894" w:hanging="360"/>
      </w:pPr>
    </w:lvl>
    <w:lvl w:ilvl="8" w:tplc="0809001B" w:tentative="1">
      <w:start w:val="1"/>
      <w:numFmt w:val="lowerRoman"/>
      <w:lvlText w:val="%9."/>
      <w:lvlJc w:val="right"/>
      <w:pPr>
        <w:ind w:left="7614" w:hanging="180"/>
      </w:pPr>
    </w:lvl>
  </w:abstractNum>
  <w:num w:numId="1" w16cid:durableId="1134130994">
    <w:abstractNumId w:val="30"/>
  </w:num>
  <w:num w:numId="2" w16cid:durableId="2072343190">
    <w:abstractNumId w:val="46"/>
  </w:num>
  <w:num w:numId="3" w16cid:durableId="1892183594">
    <w:abstractNumId w:val="31"/>
  </w:num>
  <w:num w:numId="4" w16cid:durableId="2132698389">
    <w:abstractNumId w:val="6"/>
  </w:num>
  <w:num w:numId="5" w16cid:durableId="1691028895">
    <w:abstractNumId w:val="45"/>
  </w:num>
  <w:num w:numId="6" w16cid:durableId="1684821429">
    <w:abstractNumId w:val="11"/>
  </w:num>
  <w:num w:numId="7" w16cid:durableId="2779907">
    <w:abstractNumId w:val="3"/>
  </w:num>
  <w:num w:numId="8" w16cid:durableId="1752972072">
    <w:abstractNumId w:val="4"/>
  </w:num>
  <w:num w:numId="9" w16cid:durableId="1159225536">
    <w:abstractNumId w:val="8"/>
  </w:num>
  <w:num w:numId="10" w16cid:durableId="400753161">
    <w:abstractNumId w:val="44"/>
  </w:num>
  <w:num w:numId="11" w16cid:durableId="1921333762">
    <w:abstractNumId w:val="12"/>
  </w:num>
  <w:num w:numId="12" w16cid:durableId="1792671822">
    <w:abstractNumId w:val="27"/>
  </w:num>
  <w:num w:numId="13" w16cid:durableId="463960380">
    <w:abstractNumId w:val="29"/>
  </w:num>
  <w:num w:numId="14" w16cid:durableId="1855654769">
    <w:abstractNumId w:val="25"/>
  </w:num>
  <w:num w:numId="15" w16cid:durableId="218634737">
    <w:abstractNumId w:val="39"/>
  </w:num>
  <w:num w:numId="16" w16cid:durableId="1579051517">
    <w:abstractNumId w:val="1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1119641022">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799759002">
    <w:abstractNumId w:val="9"/>
  </w:num>
  <w:num w:numId="19" w16cid:durableId="1303119313">
    <w:abstractNumId w:val="32"/>
  </w:num>
  <w:num w:numId="20" w16cid:durableId="1627663246">
    <w:abstractNumId w:val="26"/>
  </w:num>
  <w:num w:numId="21" w16cid:durableId="626204144">
    <w:abstractNumId w:val="19"/>
  </w:num>
  <w:num w:numId="22" w16cid:durableId="1557667511">
    <w:abstractNumId w:val="36"/>
  </w:num>
  <w:num w:numId="23" w16cid:durableId="290553502">
    <w:abstractNumId w:val="2"/>
  </w:num>
  <w:num w:numId="24" w16cid:durableId="214004385">
    <w:abstractNumId w:val="37"/>
  </w:num>
  <w:num w:numId="25" w16cid:durableId="46615510">
    <w:abstractNumId w:val="35"/>
  </w:num>
  <w:num w:numId="26" w16cid:durableId="1008599622">
    <w:abstractNumId w:val="23"/>
  </w:num>
  <w:num w:numId="27" w16cid:durableId="1276475047">
    <w:abstractNumId w:val="13"/>
  </w:num>
  <w:num w:numId="28" w16cid:durableId="1809473554">
    <w:abstractNumId w:val="0"/>
  </w:num>
  <w:num w:numId="29" w16cid:durableId="2124688138">
    <w:abstractNumId w:val="24"/>
  </w:num>
  <w:num w:numId="30" w16cid:durableId="1875918770">
    <w:abstractNumId w:val="28"/>
  </w:num>
  <w:num w:numId="31" w16cid:durableId="1201092790">
    <w:abstractNumId w:val="22"/>
  </w:num>
  <w:num w:numId="32" w16cid:durableId="885533827">
    <w:abstractNumId w:val="10"/>
  </w:num>
  <w:num w:numId="33" w16cid:durableId="2118521255">
    <w:abstractNumId w:val="17"/>
  </w:num>
  <w:num w:numId="34" w16cid:durableId="413865691">
    <w:abstractNumId w:val="40"/>
  </w:num>
  <w:num w:numId="35" w16cid:durableId="1438406829">
    <w:abstractNumId w:val="14"/>
  </w:num>
  <w:num w:numId="36" w16cid:durableId="728070825">
    <w:abstractNumId w:val="34"/>
  </w:num>
  <w:num w:numId="37" w16cid:durableId="1125196509">
    <w:abstractNumId w:val="15"/>
  </w:num>
  <w:num w:numId="38" w16cid:durableId="511916475">
    <w:abstractNumId w:val="38"/>
  </w:num>
  <w:num w:numId="39" w16cid:durableId="1077022229">
    <w:abstractNumId w:val="33"/>
  </w:num>
  <w:num w:numId="40" w16cid:durableId="1364985323">
    <w:abstractNumId w:val="5"/>
  </w:num>
  <w:num w:numId="41" w16cid:durableId="188447279">
    <w:abstractNumId w:val="21"/>
  </w:num>
  <w:num w:numId="42" w16cid:durableId="1382287192">
    <w:abstractNumId w:val="41"/>
  </w:num>
  <w:num w:numId="43" w16cid:durableId="327246980">
    <w:abstractNumId w:val="43"/>
  </w:num>
  <w:num w:numId="44" w16cid:durableId="967394443">
    <w:abstractNumId w:val="20"/>
  </w:num>
  <w:num w:numId="45" w16cid:durableId="1709142197">
    <w:abstractNumId w:val="42"/>
  </w:num>
  <w:num w:numId="46" w16cid:durableId="1339507258">
    <w:abstractNumId w:val="47"/>
  </w:num>
  <w:numIdMacAtCleanup w:val="4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documentProtection w:edit="forms" w:enforcement="0"/>
  <w:defaultTabStop w:val="720"/>
  <w:characterSpacingControl w:val="doNotCompress"/>
  <w:hdrShapeDefaults>
    <o:shapedefaults v:ext="edit" spidmax="20481"/>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38AA"/>
    <w:rsid w:val="0000669B"/>
    <w:rsid w:val="00007EF6"/>
    <w:rsid w:val="0001388F"/>
    <w:rsid w:val="000225C5"/>
    <w:rsid w:val="00024812"/>
    <w:rsid w:val="00026085"/>
    <w:rsid w:val="0003041E"/>
    <w:rsid w:val="000352AD"/>
    <w:rsid w:val="00056B48"/>
    <w:rsid w:val="00060DC2"/>
    <w:rsid w:val="00061527"/>
    <w:rsid w:val="0006379F"/>
    <w:rsid w:val="00065AEE"/>
    <w:rsid w:val="00071828"/>
    <w:rsid w:val="00074610"/>
    <w:rsid w:val="000C01D2"/>
    <w:rsid w:val="000C0E06"/>
    <w:rsid w:val="000C0E11"/>
    <w:rsid w:val="000C65B7"/>
    <w:rsid w:val="000D10E2"/>
    <w:rsid w:val="000E1BAA"/>
    <w:rsid w:val="000E283A"/>
    <w:rsid w:val="000E2CF8"/>
    <w:rsid w:val="000E39CD"/>
    <w:rsid w:val="000E4872"/>
    <w:rsid w:val="000E5DE0"/>
    <w:rsid w:val="000F0378"/>
    <w:rsid w:val="000F4D74"/>
    <w:rsid w:val="000F751F"/>
    <w:rsid w:val="00101A30"/>
    <w:rsid w:val="00101AC8"/>
    <w:rsid w:val="00102515"/>
    <w:rsid w:val="00114317"/>
    <w:rsid w:val="00130442"/>
    <w:rsid w:val="00145FF1"/>
    <w:rsid w:val="001473BE"/>
    <w:rsid w:val="00147DAB"/>
    <w:rsid w:val="001524AB"/>
    <w:rsid w:val="00164CF1"/>
    <w:rsid w:val="001651D7"/>
    <w:rsid w:val="00173329"/>
    <w:rsid w:val="001750A8"/>
    <w:rsid w:val="00175C84"/>
    <w:rsid w:val="0018606D"/>
    <w:rsid w:val="00192D79"/>
    <w:rsid w:val="001B026A"/>
    <w:rsid w:val="001B5C7C"/>
    <w:rsid w:val="001B602E"/>
    <w:rsid w:val="001C3A95"/>
    <w:rsid w:val="001C3D44"/>
    <w:rsid w:val="001D1C4C"/>
    <w:rsid w:val="001D59E4"/>
    <w:rsid w:val="001E59E6"/>
    <w:rsid w:val="001F2109"/>
    <w:rsid w:val="001F6360"/>
    <w:rsid w:val="001F68D2"/>
    <w:rsid w:val="001F7FC2"/>
    <w:rsid w:val="00206CC8"/>
    <w:rsid w:val="002225C7"/>
    <w:rsid w:val="00234C8E"/>
    <w:rsid w:val="0023618E"/>
    <w:rsid w:val="002418DA"/>
    <w:rsid w:val="00241925"/>
    <w:rsid w:val="00245488"/>
    <w:rsid w:val="00246362"/>
    <w:rsid w:val="002628DF"/>
    <w:rsid w:val="00272107"/>
    <w:rsid w:val="0028250A"/>
    <w:rsid w:val="0028476C"/>
    <w:rsid w:val="00292437"/>
    <w:rsid w:val="00296C52"/>
    <w:rsid w:val="002A1879"/>
    <w:rsid w:val="002B2535"/>
    <w:rsid w:val="002B60D2"/>
    <w:rsid w:val="002C0519"/>
    <w:rsid w:val="002C08E8"/>
    <w:rsid w:val="002C70EC"/>
    <w:rsid w:val="002C7140"/>
    <w:rsid w:val="002C72C0"/>
    <w:rsid w:val="002D062E"/>
    <w:rsid w:val="002E273D"/>
    <w:rsid w:val="002F0288"/>
    <w:rsid w:val="003021E2"/>
    <w:rsid w:val="0030399F"/>
    <w:rsid w:val="003073E6"/>
    <w:rsid w:val="003077D1"/>
    <w:rsid w:val="0031024C"/>
    <w:rsid w:val="00310EDC"/>
    <w:rsid w:val="00311BCB"/>
    <w:rsid w:val="00321AC6"/>
    <w:rsid w:val="00325955"/>
    <w:rsid w:val="00325B4F"/>
    <w:rsid w:val="003270FE"/>
    <w:rsid w:val="0034204D"/>
    <w:rsid w:val="0034269B"/>
    <w:rsid w:val="00347E6B"/>
    <w:rsid w:val="00350DBC"/>
    <w:rsid w:val="00362060"/>
    <w:rsid w:val="003670C3"/>
    <w:rsid w:val="003700B0"/>
    <w:rsid w:val="0037365C"/>
    <w:rsid w:val="00377945"/>
    <w:rsid w:val="00383C79"/>
    <w:rsid w:val="0038503C"/>
    <w:rsid w:val="0038799C"/>
    <w:rsid w:val="00394603"/>
    <w:rsid w:val="003A4CAF"/>
    <w:rsid w:val="003C0FB1"/>
    <w:rsid w:val="003C19E4"/>
    <w:rsid w:val="003C2DA6"/>
    <w:rsid w:val="003D35B0"/>
    <w:rsid w:val="003E08C5"/>
    <w:rsid w:val="003E7CC4"/>
    <w:rsid w:val="003F3430"/>
    <w:rsid w:val="003F3CA9"/>
    <w:rsid w:val="003F3EE7"/>
    <w:rsid w:val="004101AD"/>
    <w:rsid w:val="00430EA8"/>
    <w:rsid w:val="00443976"/>
    <w:rsid w:val="00444730"/>
    <w:rsid w:val="0046000A"/>
    <w:rsid w:val="00474043"/>
    <w:rsid w:val="00483B81"/>
    <w:rsid w:val="00491E4C"/>
    <w:rsid w:val="004939B5"/>
    <w:rsid w:val="00496C17"/>
    <w:rsid w:val="004A0961"/>
    <w:rsid w:val="004A15F8"/>
    <w:rsid w:val="004A24B6"/>
    <w:rsid w:val="004A7D33"/>
    <w:rsid w:val="004B2AF8"/>
    <w:rsid w:val="004B4771"/>
    <w:rsid w:val="004B576C"/>
    <w:rsid w:val="004B65A0"/>
    <w:rsid w:val="004C7F6E"/>
    <w:rsid w:val="004D3248"/>
    <w:rsid w:val="004E00BE"/>
    <w:rsid w:val="004F2A3F"/>
    <w:rsid w:val="004F3DDB"/>
    <w:rsid w:val="004F739C"/>
    <w:rsid w:val="0050158E"/>
    <w:rsid w:val="00503F93"/>
    <w:rsid w:val="0050760A"/>
    <w:rsid w:val="00514DFD"/>
    <w:rsid w:val="0051673A"/>
    <w:rsid w:val="00522DF9"/>
    <w:rsid w:val="005239E4"/>
    <w:rsid w:val="00533484"/>
    <w:rsid w:val="00534A1C"/>
    <w:rsid w:val="00541969"/>
    <w:rsid w:val="00542982"/>
    <w:rsid w:val="0054610F"/>
    <w:rsid w:val="00550821"/>
    <w:rsid w:val="00550B2B"/>
    <w:rsid w:val="005635BE"/>
    <w:rsid w:val="005637A5"/>
    <w:rsid w:val="00564F8A"/>
    <w:rsid w:val="00567EF6"/>
    <w:rsid w:val="00573124"/>
    <w:rsid w:val="00574001"/>
    <w:rsid w:val="00580AF7"/>
    <w:rsid w:val="0058336E"/>
    <w:rsid w:val="00594E80"/>
    <w:rsid w:val="005A32D0"/>
    <w:rsid w:val="005A41B0"/>
    <w:rsid w:val="005A564A"/>
    <w:rsid w:val="005B2A6D"/>
    <w:rsid w:val="005B3793"/>
    <w:rsid w:val="005C1535"/>
    <w:rsid w:val="005D60C5"/>
    <w:rsid w:val="005E3864"/>
    <w:rsid w:val="005F2191"/>
    <w:rsid w:val="005F67F0"/>
    <w:rsid w:val="005F7E00"/>
    <w:rsid w:val="00601E78"/>
    <w:rsid w:val="0061100A"/>
    <w:rsid w:val="0062779E"/>
    <w:rsid w:val="006337DF"/>
    <w:rsid w:val="00635DB2"/>
    <w:rsid w:val="00646B48"/>
    <w:rsid w:val="006535A0"/>
    <w:rsid w:val="006565BD"/>
    <w:rsid w:val="00662F78"/>
    <w:rsid w:val="00663B2A"/>
    <w:rsid w:val="00671010"/>
    <w:rsid w:val="006761DC"/>
    <w:rsid w:val="00684357"/>
    <w:rsid w:val="006955D1"/>
    <w:rsid w:val="006A1D74"/>
    <w:rsid w:val="006A7016"/>
    <w:rsid w:val="006C6715"/>
    <w:rsid w:val="006C71B4"/>
    <w:rsid w:val="00702C39"/>
    <w:rsid w:val="0073644F"/>
    <w:rsid w:val="007368CF"/>
    <w:rsid w:val="00746EFF"/>
    <w:rsid w:val="00756CA9"/>
    <w:rsid w:val="00757561"/>
    <w:rsid w:val="007704DA"/>
    <w:rsid w:val="007712DD"/>
    <w:rsid w:val="007746D2"/>
    <w:rsid w:val="007831B0"/>
    <w:rsid w:val="00785B01"/>
    <w:rsid w:val="00786280"/>
    <w:rsid w:val="007879CD"/>
    <w:rsid w:val="007A3C19"/>
    <w:rsid w:val="007A49FA"/>
    <w:rsid w:val="007A507A"/>
    <w:rsid w:val="007B120C"/>
    <w:rsid w:val="007B2C0C"/>
    <w:rsid w:val="007B7D0E"/>
    <w:rsid w:val="007C21AF"/>
    <w:rsid w:val="007C5D7B"/>
    <w:rsid w:val="007C5E41"/>
    <w:rsid w:val="007C793D"/>
    <w:rsid w:val="007E093F"/>
    <w:rsid w:val="007E5B65"/>
    <w:rsid w:val="007E76FD"/>
    <w:rsid w:val="007E7F2F"/>
    <w:rsid w:val="007F13F0"/>
    <w:rsid w:val="007F3458"/>
    <w:rsid w:val="00803D16"/>
    <w:rsid w:val="0080489A"/>
    <w:rsid w:val="00810B05"/>
    <w:rsid w:val="0081621E"/>
    <w:rsid w:val="0081730C"/>
    <w:rsid w:val="0082552F"/>
    <w:rsid w:val="0083112F"/>
    <w:rsid w:val="008347C3"/>
    <w:rsid w:val="008362A9"/>
    <w:rsid w:val="00837A39"/>
    <w:rsid w:val="00854C0D"/>
    <w:rsid w:val="00861561"/>
    <w:rsid w:val="00867EDE"/>
    <w:rsid w:val="00877EA1"/>
    <w:rsid w:val="0088018F"/>
    <w:rsid w:val="0088594E"/>
    <w:rsid w:val="008863A1"/>
    <w:rsid w:val="00891A74"/>
    <w:rsid w:val="008A1C6D"/>
    <w:rsid w:val="008A27F4"/>
    <w:rsid w:val="008B0C48"/>
    <w:rsid w:val="008C07AC"/>
    <w:rsid w:val="008C69A3"/>
    <w:rsid w:val="008E235A"/>
    <w:rsid w:val="008E3B3A"/>
    <w:rsid w:val="008F5874"/>
    <w:rsid w:val="008F637D"/>
    <w:rsid w:val="00904FCA"/>
    <w:rsid w:val="00907933"/>
    <w:rsid w:val="009147DA"/>
    <w:rsid w:val="00916113"/>
    <w:rsid w:val="00921E8E"/>
    <w:rsid w:val="00926F67"/>
    <w:rsid w:val="00927A61"/>
    <w:rsid w:val="00930818"/>
    <w:rsid w:val="00931121"/>
    <w:rsid w:val="009340FB"/>
    <w:rsid w:val="00934BC4"/>
    <w:rsid w:val="00941B5D"/>
    <w:rsid w:val="00951854"/>
    <w:rsid w:val="009528C8"/>
    <w:rsid w:val="0095374A"/>
    <w:rsid w:val="009608C5"/>
    <w:rsid w:val="00977CC4"/>
    <w:rsid w:val="009840F9"/>
    <w:rsid w:val="0099533F"/>
    <w:rsid w:val="00997226"/>
    <w:rsid w:val="009A0BAB"/>
    <w:rsid w:val="009B0769"/>
    <w:rsid w:val="009B0FE7"/>
    <w:rsid w:val="009B1FA7"/>
    <w:rsid w:val="009B6F44"/>
    <w:rsid w:val="009C05E9"/>
    <w:rsid w:val="009C6248"/>
    <w:rsid w:val="009C6CBD"/>
    <w:rsid w:val="009D6264"/>
    <w:rsid w:val="009E46E9"/>
    <w:rsid w:val="009E6B8D"/>
    <w:rsid w:val="00A034E8"/>
    <w:rsid w:val="00A0779A"/>
    <w:rsid w:val="00A25C3C"/>
    <w:rsid w:val="00A31012"/>
    <w:rsid w:val="00A36CED"/>
    <w:rsid w:val="00A60A1D"/>
    <w:rsid w:val="00A62318"/>
    <w:rsid w:val="00A6430B"/>
    <w:rsid w:val="00A7281F"/>
    <w:rsid w:val="00A8258F"/>
    <w:rsid w:val="00A82605"/>
    <w:rsid w:val="00A94B52"/>
    <w:rsid w:val="00AA6837"/>
    <w:rsid w:val="00AB3391"/>
    <w:rsid w:val="00AB5697"/>
    <w:rsid w:val="00AC44B0"/>
    <w:rsid w:val="00AC4D66"/>
    <w:rsid w:val="00AD44D1"/>
    <w:rsid w:val="00B0474A"/>
    <w:rsid w:val="00B06E17"/>
    <w:rsid w:val="00B12CE7"/>
    <w:rsid w:val="00B1490E"/>
    <w:rsid w:val="00B35085"/>
    <w:rsid w:val="00B402FB"/>
    <w:rsid w:val="00B421F3"/>
    <w:rsid w:val="00B6057A"/>
    <w:rsid w:val="00B60E78"/>
    <w:rsid w:val="00B61934"/>
    <w:rsid w:val="00B61AEE"/>
    <w:rsid w:val="00B61DAD"/>
    <w:rsid w:val="00B625AA"/>
    <w:rsid w:val="00B64E3D"/>
    <w:rsid w:val="00B66734"/>
    <w:rsid w:val="00B66FE4"/>
    <w:rsid w:val="00B809C4"/>
    <w:rsid w:val="00B9639C"/>
    <w:rsid w:val="00BA3A5E"/>
    <w:rsid w:val="00BA3C02"/>
    <w:rsid w:val="00BB24E7"/>
    <w:rsid w:val="00BB5E9D"/>
    <w:rsid w:val="00BD2B8D"/>
    <w:rsid w:val="00BD5672"/>
    <w:rsid w:val="00BE0C6B"/>
    <w:rsid w:val="00BE4EBF"/>
    <w:rsid w:val="00BE69B1"/>
    <w:rsid w:val="00BE7083"/>
    <w:rsid w:val="00BF1501"/>
    <w:rsid w:val="00BF4019"/>
    <w:rsid w:val="00C01692"/>
    <w:rsid w:val="00C11244"/>
    <w:rsid w:val="00C22B2F"/>
    <w:rsid w:val="00C25940"/>
    <w:rsid w:val="00C3103B"/>
    <w:rsid w:val="00C32309"/>
    <w:rsid w:val="00C42E06"/>
    <w:rsid w:val="00C43DF2"/>
    <w:rsid w:val="00C4598F"/>
    <w:rsid w:val="00C57446"/>
    <w:rsid w:val="00C652FF"/>
    <w:rsid w:val="00C7189F"/>
    <w:rsid w:val="00C80737"/>
    <w:rsid w:val="00C93669"/>
    <w:rsid w:val="00CA3AF8"/>
    <w:rsid w:val="00CC568F"/>
    <w:rsid w:val="00CC7906"/>
    <w:rsid w:val="00CE3866"/>
    <w:rsid w:val="00CE52AE"/>
    <w:rsid w:val="00CE7EE0"/>
    <w:rsid w:val="00D103CA"/>
    <w:rsid w:val="00D116BB"/>
    <w:rsid w:val="00D17C44"/>
    <w:rsid w:val="00D244FD"/>
    <w:rsid w:val="00D26B64"/>
    <w:rsid w:val="00D3073F"/>
    <w:rsid w:val="00D32801"/>
    <w:rsid w:val="00D3359A"/>
    <w:rsid w:val="00D3541F"/>
    <w:rsid w:val="00D35AA7"/>
    <w:rsid w:val="00D42F7C"/>
    <w:rsid w:val="00D61AC9"/>
    <w:rsid w:val="00D622B0"/>
    <w:rsid w:val="00D64590"/>
    <w:rsid w:val="00D74111"/>
    <w:rsid w:val="00D7420C"/>
    <w:rsid w:val="00D820BD"/>
    <w:rsid w:val="00D97FE5"/>
    <w:rsid w:val="00DA508A"/>
    <w:rsid w:val="00DA6804"/>
    <w:rsid w:val="00DB1533"/>
    <w:rsid w:val="00DB3219"/>
    <w:rsid w:val="00DB5E7D"/>
    <w:rsid w:val="00DB6F9F"/>
    <w:rsid w:val="00DC28E8"/>
    <w:rsid w:val="00DD2839"/>
    <w:rsid w:val="00DD59EC"/>
    <w:rsid w:val="00DF0A4A"/>
    <w:rsid w:val="00DF26D3"/>
    <w:rsid w:val="00E004D7"/>
    <w:rsid w:val="00E01EC6"/>
    <w:rsid w:val="00E03583"/>
    <w:rsid w:val="00E17DB0"/>
    <w:rsid w:val="00E21C0E"/>
    <w:rsid w:val="00E2701F"/>
    <w:rsid w:val="00E33FE5"/>
    <w:rsid w:val="00E42FF2"/>
    <w:rsid w:val="00E551F2"/>
    <w:rsid w:val="00E71CC6"/>
    <w:rsid w:val="00E80B01"/>
    <w:rsid w:val="00E92FAE"/>
    <w:rsid w:val="00E93694"/>
    <w:rsid w:val="00E97A42"/>
    <w:rsid w:val="00EA1632"/>
    <w:rsid w:val="00EA39AD"/>
    <w:rsid w:val="00EB1547"/>
    <w:rsid w:val="00EB444F"/>
    <w:rsid w:val="00EB5352"/>
    <w:rsid w:val="00EC3227"/>
    <w:rsid w:val="00EC7568"/>
    <w:rsid w:val="00ED08A1"/>
    <w:rsid w:val="00ED1993"/>
    <w:rsid w:val="00ED775E"/>
    <w:rsid w:val="00EE08AA"/>
    <w:rsid w:val="00F008C9"/>
    <w:rsid w:val="00F36615"/>
    <w:rsid w:val="00F54F8B"/>
    <w:rsid w:val="00F67ACD"/>
    <w:rsid w:val="00F92B67"/>
    <w:rsid w:val="00F934BA"/>
    <w:rsid w:val="00F9788B"/>
    <w:rsid w:val="00F979CD"/>
    <w:rsid w:val="00FA4A41"/>
    <w:rsid w:val="00FA6276"/>
    <w:rsid w:val="00FB4614"/>
    <w:rsid w:val="00FB7237"/>
    <w:rsid w:val="00FC4084"/>
    <w:rsid w:val="00FC636D"/>
    <w:rsid w:val="00FD38B8"/>
    <w:rsid w:val="00FF312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81"/>
    <o:shapelayout v:ext="edit">
      <o:idmap v:ext="edit" data="1"/>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Bullet List,FooterText,List Paragraph1,numbered,Paragraphe de liste1,Bulletr List Paragraph,列出段落,列出段落1,List Paragraph2,List Paragraph21,Listeafsnit1,Parágrafo da Lista1,Párrafo de lista1,リスト段落1,List Paragraph11,Listenabsatz,igunore,Dot pt"/>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5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Bullet List Char,FooterText Char,List Paragraph1 Char,numbered Char,Paragraphe de liste1 Char,Bulletr List Paragraph Char,列出段落 Char,列出段落1 Char,List Paragraph2 Char,List Paragraph21 Char,Listeafsnit1 Char,Parágrafo da Lista1 Char"/>
    <w:link w:val="ListParagraph"/>
    <w:uiPriority w:val="34"/>
    <w:qFormat/>
    <w:rsid w:val="00B64E3D"/>
    <w:rPr>
      <w:rFonts w:ascii="Calibri" w:eastAsia="Times New Roman" w:hAnsi="Calibri" w:cs="Times New Roman"/>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footnotes" Target="footnotes.xml"/><Relationship Id="rId18" Type="http://schemas.openxmlformats.org/officeDocument/2006/relationships/hyperlink" Target="http://www.etenders.gov.ie" TargetMode="External"/><Relationship Id="rId26" Type="http://schemas.openxmlformats.org/officeDocument/2006/relationships/image" Target="media/image2.png"/><Relationship Id="rId3" Type="http://schemas.openxmlformats.org/officeDocument/2006/relationships/customXml" Target="../customXml/item3.xml"/><Relationship Id="rId21" Type="http://schemas.openxmlformats.org/officeDocument/2006/relationships/hyperlink" Target="http://www.etenders.gov.ie"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footer" Target="footer2.xml"/><Relationship Id="rId25"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yperlink" Target="http://www.etenders.gov.ie" TargetMode="External"/><Relationship Id="rId29"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png"/><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yperlink" Target="http://www.revenue.ie/" TargetMode="External"/><Relationship Id="rId28" Type="http://schemas.openxmlformats.org/officeDocument/2006/relationships/fontTable" Target="fontTable.xml"/><Relationship Id="rId10" Type="http://schemas.openxmlformats.org/officeDocument/2006/relationships/styles" Target="styles.xml"/><Relationship Id="rId19" Type="http://schemas.openxmlformats.org/officeDocument/2006/relationships/hyperlink" Target="http://www.etenders.gov.ie" TargetMode="Externa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yperlink" Target="http://www.revenue.ie" TargetMode="External"/><Relationship Id="rId27" Type="http://schemas.openxmlformats.org/officeDocument/2006/relationships/hyperlink" Target="http://www.etenders.gov.ie" TargetMode="External"/><Relationship Id="rId30"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F797AAD6F8043A797CF950FF6AD7E87"/>
        <w:category>
          <w:name w:val="General"/>
          <w:gallery w:val="placeholder"/>
        </w:category>
        <w:types>
          <w:type w:val="bbPlcHdr"/>
        </w:types>
        <w:behaviors>
          <w:behavior w:val="content"/>
        </w:behaviors>
        <w:guid w:val="{1B7457A3-1103-4F62-B4AA-F3A319E2D527}"/>
      </w:docPartPr>
      <w:docPartBody>
        <w:p w:rsidR="0048189C" w:rsidRDefault="00E84A40" w:rsidP="00E84A40">
          <w:pPr>
            <w:pStyle w:val="7F797AAD6F8043A797CF950FF6AD7E87"/>
          </w:pPr>
          <w:r w:rsidRPr="00770025">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DefaultPlaceholder_-1854013440"/>
        <w:category>
          <w:name w:val="General"/>
          <w:gallery w:val="placeholder"/>
        </w:category>
        <w:types>
          <w:type w:val="bbPlcHdr"/>
        </w:types>
        <w:behaviors>
          <w:behavior w:val="content"/>
        </w:behaviors>
        <w:guid w:val="{ED91F5D4-28EC-4E7D-B71D-6E08F9AD2881}"/>
      </w:docPartPr>
      <w:docPartBody>
        <w:p w:rsidR="00F179AA" w:rsidRDefault="00AB4676">
          <w:r w:rsidRPr="00614743">
            <w:rPr>
              <w:rStyle w:val="PlaceholderText"/>
            </w:rPr>
            <w:t>Click or tap here to enter text.</w:t>
          </w:r>
        </w:p>
      </w:docPartBody>
    </w:docPart>
    <w:docPart>
      <w:docPartPr>
        <w:name w:val="5FF09FD362ED4CE991A3906635EDB7E9"/>
        <w:category>
          <w:name w:val="General"/>
          <w:gallery w:val="placeholder"/>
        </w:category>
        <w:types>
          <w:type w:val="bbPlcHdr"/>
        </w:types>
        <w:behaviors>
          <w:behavior w:val="content"/>
        </w:behaviors>
        <w:guid w:val="{D3974A00-CE64-4007-B7BF-B7AE998ED019}"/>
      </w:docPartPr>
      <w:docPartBody>
        <w:p w:rsidR="000878A3" w:rsidRDefault="00E8465B" w:rsidP="00E8465B">
          <w:pPr>
            <w:pStyle w:val="5FF09FD362ED4CE991A3906635EDB7E9"/>
          </w:pPr>
          <w:r w:rsidRPr="00383C79">
            <w:rPr>
              <w:rStyle w:val="PlaceholderText"/>
              <w:rFonts w:eastAsiaTheme="minorHAnsi"/>
              <w:highlight w:val="lightGray"/>
            </w:rPr>
            <w:t>[Insert name of Contracting Authority]</w:t>
          </w:r>
        </w:p>
      </w:docPartBody>
    </w:docPart>
    <w:docPart>
      <w:docPartPr>
        <w:name w:val="83B850C851934A11A733F9AAC6DD2939"/>
        <w:category>
          <w:name w:val="General"/>
          <w:gallery w:val="placeholder"/>
        </w:category>
        <w:types>
          <w:type w:val="bbPlcHdr"/>
        </w:types>
        <w:behaviors>
          <w:behavior w:val="content"/>
        </w:behaviors>
        <w:guid w:val="{6EE9BDF1-68FD-4BAA-90D2-0F2F7C323CFA}"/>
      </w:docPartPr>
      <w:docPartBody>
        <w:p w:rsidR="000878A3" w:rsidRDefault="00E8465B" w:rsidP="00E8465B">
          <w:pPr>
            <w:pStyle w:val="83B850C851934A11A733F9AAC6DD2939"/>
          </w:pPr>
          <w:r w:rsidRPr="00C03879">
            <w:rPr>
              <w:rStyle w:val="PlaceholderText"/>
              <w:highlight w:val="lightGray"/>
            </w:rPr>
            <w:t xml:space="preserve">[Insert type of </w:t>
          </w:r>
          <w:r>
            <w:rPr>
              <w:rStyle w:val="PlaceholderText"/>
              <w:highlight w:val="lightGray"/>
            </w:rPr>
            <w:t>services</w:t>
          </w:r>
          <w:r w:rsidRPr="00C03879">
            <w:rPr>
              <w:rStyle w:val="PlaceholderText"/>
              <w:highlight w:val="lightGray"/>
            </w:rPr>
            <w:t xml:space="preserve"> </w:t>
          </w:r>
          <w:r>
            <w:rPr>
              <w:rStyle w:val="PlaceholderText"/>
              <w:highlight w:val="lightGray"/>
            </w:rPr>
            <w:t>required</w:t>
          </w:r>
          <w:r w:rsidRPr="00C03879">
            <w:rPr>
              <w:rStyle w:val="PlaceholderText"/>
              <w:highlight w:val="lightGray"/>
            </w:rPr>
            <w:t>]</w:t>
          </w:r>
        </w:p>
      </w:docPartBody>
    </w:docPart>
    <w:docPart>
      <w:docPartPr>
        <w:name w:val="E99EEB4CC20343D5A185CF8D54599456"/>
        <w:category>
          <w:name w:val="General"/>
          <w:gallery w:val="placeholder"/>
        </w:category>
        <w:types>
          <w:type w:val="bbPlcHdr"/>
        </w:types>
        <w:behaviors>
          <w:behavior w:val="content"/>
        </w:behaviors>
        <w:guid w:val="{26440247-03B4-4C67-9CF6-3B2E1D360D2E}"/>
      </w:docPartPr>
      <w:docPartBody>
        <w:p w:rsidR="00CE06F8" w:rsidRDefault="00C43F9A" w:rsidP="00C43F9A">
          <w:pPr>
            <w:pStyle w:val="E99EEB4CC20343D5A185CF8D54599456"/>
          </w:pPr>
          <w:r w:rsidRPr="00770025">
            <w:rPr>
              <w:rStyle w:val="PlaceholderText"/>
            </w:rPr>
            <w:t>Click here to enter text.</w:t>
          </w:r>
        </w:p>
      </w:docPartBody>
    </w:docPart>
    <w:docPart>
      <w:docPartPr>
        <w:name w:val="85E6409EE362445299FB7B8D516FA0DD"/>
        <w:category>
          <w:name w:val="General"/>
          <w:gallery w:val="placeholder"/>
        </w:category>
        <w:types>
          <w:type w:val="bbPlcHdr"/>
        </w:types>
        <w:behaviors>
          <w:behavior w:val="content"/>
        </w:behaviors>
        <w:guid w:val="{18FD7A76-747E-438E-BC56-3E4D091FC7E0}"/>
      </w:docPartPr>
      <w:docPartBody>
        <w:p w:rsidR="00C25596" w:rsidRDefault="00C25596" w:rsidP="00C25596">
          <w:pPr>
            <w:pStyle w:val="85E6409EE362445299FB7B8D516FA0DD"/>
          </w:pPr>
          <w:r w:rsidRPr="00770025">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00000000"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altName w:val="Calibri"/>
    <w:charset w:val="00"/>
    <w:family w:val="swiss"/>
    <w:pitch w:val="variable"/>
    <w:sig w:usb0="20000287" w:usb1="00000003" w:usb2="00000000" w:usb3="00000000" w:csb0="0000019F" w:csb1="00000000"/>
  </w:font>
  <w:font w:name="Segoe UI Symbol">
    <w:panose1 w:val="020B0502040204020203"/>
    <w:charset w:val="00"/>
    <w:family w:val="swiss"/>
    <w:pitch w:val="variable"/>
    <w:sig w:usb0="800001E3" w:usb1="1200FFEF" w:usb2="00040000" w:usb3="00000000" w:csb0="00000001" w:csb1="00000000"/>
  </w:font>
  <w:font w:name="Aptos Display">
    <w:panose1 w:val="00000000000000000000"/>
    <w:charset w:val="00"/>
    <w:family w:val="roman"/>
    <w:notTrueType/>
    <w:pitch w:val="default"/>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7BFF"/>
    <w:rsid w:val="000878A3"/>
    <w:rsid w:val="00096EC6"/>
    <w:rsid w:val="000E50F2"/>
    <w:rsid w:val="000F16A3"/>
    <w:rsid w:val="00120EEE"/>
    <w:rsid w:val="00145FF1"/>
    <w:rsid w:val="0017502A"/>
    <w:rsid w:val="00202000"/>
    <w:rsid w:val="0021568F"/>
    <w:rsid w:val="002411F6"/>
    <w:rsid w:val="00243E81"/>
    <w:rsid w:val="002954EC"/>
    <w:rsid w:val="002B4D30"/>
    <w:rsid w:val="002C0519"/>
    <w:rsid w:val="00342601"/>
    <w:rsid w:val="003C47B8"/>
    <w:rsid w:val="003D0F6C"/>
    <w:rsid w:val="003F7A40"/>
    <w:rsid w:val="00416790"/>
    <w:rsid w:val="00423548"/>
    <w:rsid w:val="004368B4"/>
    <w:rsid w:val="00461DA6"/>
    <w:rsid w:val="004631ED"/>
    <w:rsid w:val="0048189C"/>
    <w:rsid w:val="004D3DF9"/>
    <w:rsid w:val="004F2A3F"/>
    <w:rsid w:val="005005BD"/>
    <w:rsid w:val="00520CC8"/>
    <w:rsid w:val="00550BBC"/>
    <w:rsid w:val="00593781"/>
    <w:rsid w:val="005F0348"/>
    <w:rsid w:val="00653685"/>
    <w:rsid w:val="006B1429"/>
    <w:rsid w:val="00752271"/>
    <w:rsid w:val="00786280"/>
    <w:rsid w:val="00790A85"/>
    <w:rsid w:val="007C21AF"/>
    <w:rsid w:val="00831B7E"/>
    <w:rsid w:val="0084112A"/>
    <w:rsid w:val="0085602E"/>
    <w:rsid w:val="008B0C48"/>
    <w:rsid w:val="009041FA"/>
    <w:rsid w:val="00930818"/>
    <w:rsid w:val="00975DA6"/>
    <w:rsid w:val="009A0BC1"/>
    <w:rsid w:val="009B3FDC"/>
    <w:rsid w:val="009D7763"/>
    <w:rsid w:val="009F5929"/>
    <w:rsid w:val="00A33272"/>
    <w:rsid w:val="00A37992"/>
    <w:rsid w:val="00A62CC7"/>
    <w:rsid w:val="00A70F35"/>
    <w:rsid w:val="00A90020"/>
    <w:rsid w:val="00A96FA1"/>
    <w:rsid w:val="00AA15E9"/>
    <w:rsid w:val="00AB4676"/>
    <w:rsid w:val="00C01692"/>
    <w:rsid w:val="00C0248A"/>
    <w:rsid w:val="00C22A3B"/>
    <w:rsid w:val="00C25596"/>
    <w:rsid w:val="00C43F9A"/>
    <w:rsid w:val="00C61719"/>
    <w:rsid w:val="00C7052B"/>
    <w:rsid w:val="00CC6B57"/>
    <w:rsid w:val="00CE06F8"/>
    <w:rsid w:val="00D3147F"/>
    <w:rsid w:val="00E0041B"/>
    <w:rsid w:val="00E74482"/>
    <w:rsid w:val="00E8465B"/>
    <w:rsid w:val="00E84A40"/>
    <w:rsid w:val="00F179AA"/>
    <w:rsid w:val="00F42675"/>
    <w:rsid w:val="00F4415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paragraph" w:customStyle="1" w:styleId="85E6409EE362445299FB7B8D516FA0DD">
    <w:name w:val="85E6409EE362445299FB7B8D516FA0DD"/>
    <w:rsid w:val="00C25596"/>
    <w:pPr>
      <w:spacing w:line="278" w:lineRule="auto"/>
    </w:pPr>
    <w:rPr>
      <w:kern w:val="2"/>
      <w:sz w:val="24"/>
      <w:szCs w:val="24"/>
      <w:lang w:val="en-GB" w:eastAsia="en-GB"/>
      <w14:ligatures w14:val="standardContextual"/>
    </w:rPr>
  </w:style>
  <w:style w:type="character" w:styleId="PlaceholderText">
    <w:name w:val="Placeholder Text"/>
    <w:basedOn w:val="DefaultParagraphFont"/>
    <w:uiPriority w:val="99"/>
    <w:rsid w:val="00C25596"/>
    <w:rPr>
      <w:color w:val="808080"/>
    </w:rPr>
  </w:style>
  <w:style w:type="paragraph" w:customStyle="1" w:styleId="E5B87B3FD9CB4E93885F5503286AB1BB">
    <w:name w:val="E5B87B3FD9CB4E93885F5503286AB1BB"/>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F797AAD6F8043A797CF950FF6AD7E87">
    <w:name w:val="7F797AAD6F8043A797CF950FF6AD7E87"/>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 w:type="paragraph" w:customStyle="1" w:styleId="5FF09FD362ED4CE991A3906635EDB7E9">
    <w:name w:val="5FF09FD362ED4CE991A3906635EDB7E9"/>
    <w:rsid w:val="00E8465B"/>
    <w:rPr>
      <w:lang w:val="en-IE" w:eastAsia="en-IE"/>
    </w:rPr>
  </w:style>
  <w:style w:type="paragraph" w:customStyle="1" w:styleId="83B850C851934A11A733F9AAC6DD2939">
    <w:name w:val="83B850C851934A11A733F9AAC6DD2939"/>
    <w:rsid w:val="00E8465B"/>
    <w:rPr>
      <w:lang w:val="en-IE" w:eastAsia="en-IE"/>
    </w:rPr>
  </w:style>
  <w:style w:type="paragraph" w:customStyle="1" w:styleId="E99EEB4CC20343D5A185CF8D54599456">
    <w:name w:val="E99EEB4CC20343D5A185CF8D54599456"/>
    <w:rsid w:val="00C43F9A"/>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The Irish Defence Forces</Abstract>
  <CompanyAddress/>
  <CompanyPhone/>
  <CompanyFax>Single Academic Partner for Officer Education Pathways Courses </CompanyFax>
  <CompanyEmail/>
</CoverPageProperties>
</file>

<file path=customXml/item2.xml><?xml version="1.0" encoding="utf-8"?>
<?mso-contentType ?>
<p:Policy xmlns:p="office.server.policy" id="" local="true">
  <p:Name>Category C</p:Name>
  <p:Description/>
  <p:Statement>This document will be retained for 7 years.</p:Statement>
  <p:PolicyItems>
    <p:PolicyItem featureId="Microsoft.Office.RecordsManagement.PolicyFeatures.PolicyAudit" staticId="0x0101003972F880EF23E840B1355A06E8B95A170D|1757814118" UniqueId="46013ee4-8e11-4aa7-b26c-8dabcece8dea">
      <p:Name>Auditing</p:Name>
      <p:Description>Audits user actions on documents and list items to the Audit Log.</p:Description>
      <p:CustomData>
        <Audit>
          <Update/>
          <CheckInOut/>
          <MoveCopy/>
          <DeleteRestore/>
        </Audit>
      </p:CustomData>
    </p:PolicyItem>
    <p:PolicyItem featureId="Microsoft.Office.RecordsManagement.PolicyFeatures.Expiration" staticId="0x0101003972F880EF23E840B1355A06E8B95A170D|-1713086404" UniqueId="9bd0ae8f-ecc1-4588-8715-5d447a76abe6">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7</number>
                  <property>Modified</property>
                  <propertyId>28cf69c5-fa48-462a-b5cd-27b6f9d2bd5f</propertyId>
                  <period>years</period>
                </formula>
                <action type="action" id="Microsoft.Office.RecordsManagement.PolicyFeatures.Expiration.Action.SubmitFileMove" destnExplanation="Document moved to archives." destnId="0f92442c-16ec-4580-88bf-348af54d0f25" destnName="Archives Centre" destnUrl="https://ikon.defenceforces.net/archives/_vti_bin/OfficialFile.asmx"/>
              </data>
            </stages>
          </Schedule>
        </Schedules>
      </p:CustomData>
    </p:PolicyItem>
  </p:PolicyItems>
</p:Policy>
</file>

<file path=customXml/item3.xml><?xml version="1.0" encoding="utf-8"?>
<?mso-contentType ?>
<SharedContentType xmlns="Microsoft.SharePoint.Taxonomy.ContentTypeSync" SourceId="7b407e0e-7a6b-4831-885b-b2be4f370aca" ContentTypeId="0x0101003972F880EF23E840B1355A06E8B95A170D08"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spe:Receivers xmlns:spe="http://schemas.microsoft.com/sharepoint/events">
  <Receiver>
    <Name>Policy Auditing</Name>
    <Synchronization>Synchronous</Synchronization>
    <Type>10001</Type>
    <SequenceNumber>1100</SequenceNumber>
    <Url/>
    <Assembly>Microsoft.Office.Policy, Version=15.0.0.0, Culture=neutral, PublicKeyToken=71e9bce111e9429c</Assembly>
    <Class>Microsoft.Office.RecordsManagement.Internal.AuditHandler</Class>
    <Data/>
    <Filter/>
  </Receiver>
  <Receiver>
    <Name>Policy Auditing</Name>
    <Synchronization>Synchronous</Synchronization>
    <Type>10002</Type>
    <SequenceNumber>1101</SequenceNumber>
    <Url/>
    <Assembly>Microsoft.Office.Policy, Version=15.0.0.0, Culture=neutral, PublicKeyToken=71e9bce111e9429c</Assembly>
    <Class>Microsoft.Office.RecordsManagement.Internal.AuditHandler</Class>
    <Data/>
    <Filter/>
  </Receiver>
  <Receiver>
    <Name>Policy Auditing</Name>
    <Synchronization>Synchronous</Synchronization>
    <Type>10004</Type>
    <SequenceNumber>1102</SequenceNumber>
    <Url/>
    <Assembly>Microsoft.Office.Policy, Version=15.0.0.0, Culture=neutral, PublicKeyToken=71e9bce111e9429c</Assembly>
    <Class>Microsoft.Office.RecordsManagement.Internal.AuditHandler</Class>
    <Data/>
    <Filter/>
  </Receiver>
  <Receiver>
    <Name>Policy Auditing</Name>
    <Synchronization>Synchronous</Synchronization>
    <Type>10006</Type>
    <SequenceNumber>1103</SequenceNumber>
    <Url/>
    <Assembly>Microsoft.Office.Policy, Version=15.0.0.0, Culture=neutral, PublicKeyToken=71e9bce111e9429c</Assembly>
    <Class>Microsoft.Office.RecordsManagement.Internal.AuditHandler</Class>
    <Data/>
    <Filter/>
  </Receiver>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7.xml><?xml version="1.0" encoding="utf-8"?>
<ct:contentTypeSchema xmlns:ct="http://schemas.microsoft.com/office/2006/metadata/contentType" xmlns:ma="http://schemas.microsoft.com/office/2006/metadata/properties/metaAttributes" ct:_="" ma:_="" ma:contentTypeName="Procurement Record" ma:contentTypeID="0x0101003972F880EF23E840B1355A06E8B95A170D0800AAFCA1007E62514D855765CD80947590" ma:contentTypeVersion="88" ma:contentTypeDescription="" ma:contentTypeScope="" ma:versionID="92fd1c476b9fef1a13d112458a45ccf2">
  <xsd:schema xmlns:xsd="http://www.w3.org/2001/XMLSchema" xmlns:xs="http://www.w3.org/2001/XMLSchema" xmlns:p="http://schemas.microsoft.com/office/2006/metadata/properties" xmlns:ns1="http://schemas.microsoft.com/sharepoint/v3" xmlns:ns2="df4c1941-8112-4d6b-9696-5d7e539e6e6a" targetNamespace="http://schemas.microsoft.com/office/2006/metadata/properties" ma:root="true" ma:fieldsID="cd80820432f3efd5eb52f5b52e58c21a" ns1:_="" ns2:_="">
    <xsd:import namespace="http://schemas.microsoft.com/sharepoint/v3"/>
    <xsd:import namespace="df4c1941-8112-4d6b-9696-5d7e539e6e6a"/>
    <xsd:element name="properties">
      <xsd:complexType>
        <xsd:sequence>
          <xsd:element name="documentManagement">
            <xsd:complexType>
              <xsd:all>
                <xsd:element ref="ns2:Classification"/>
                <xsd:element ref="ns2:JClass"/>
                <xsd:element ref="ns2:TaxCatchAll" minOccurs="0"/>
                <xsd:element ref="ns2:TaxCatchAllLabel" minOccurs="0"/>
                <xsd:element ref="ns2:k9a02483a8934e59b6cb9a573878b6a2" minOccurs="0"/>
                <xsd:element ref="ns2:d4d39cdee2914e0bae240fabfb14cf2a" minOccurs="0"/>
                <xsd:element ref="ns1:_dlc_ExpireDateSaved" minOccurs="0"/>
                <xsd:element ref="ns1:_dlc_ExpireDate" minOccurs="0"/>
                <xsd:element ref="ns1:_dlc_Exempt" minOccurs="0"/>
                <xsd:element ref="ns2:FileNumb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pireDateSaved" ma:index="16" nillable="true" ma:displayName="Original Expiration Date" ma:hidden="true" ma:internalName="_dlc_ExpireDateSaved" ma:readOnly="true">
      <xsd:simpleType>
        <xsd:restriction base="dms:DateTime"/>
      </xsd:simpleType>
    </xsd:element>
    <xsd:element name="_dlc_ExpireDate" ma:index="17" nillable="true" ma:displayName="Expiration Date" ma:description="" ma:hidden="true" ma:indexed="true" ma:internalName="_dlc_ExpireDate" ma:readOnly="true">
      <xsd:simpleType>
        <xsd:restriction base="dms:DateTime"/>
      </xsd:simpleType>
    </xsd:element>
    <xsd:element name="_dlc_Exempt" ma:index="18"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4c1941-8112-4d6b-9696-5d7e539e6e6a" elementFormDefault="qualified">
    <xsd:import namespace="http://schemas.microsoft.com/office/2006/documentManagement/types"/>
    <xsd:import namespace="http://schemas.microsoft.com/office/infopath/2007/PartnerControls"/>
    <xsd:element name="Classification" ma:index="2" ma:displayName="Classification" ma:format="RadioButtons" ma:internalName="Classification">
      <xsd:simpleType>
        <xsd:restriction base="dms:Choice">
          <xsd:enumeration value="Restricted"/>
          <xsd:enumeration value="Unclassified"/>
        </xsd:restriction>
      </xsd:simpleType>
    </xsd:element>
    <xsd:element name="JClass" ma:index="3" ma:displayName="J Class" ma:description="Category/Topic of this document" ma:format="Dropdown" ma:internalName="JClass">
      <xsd:simpleType>
        <xsd:restriction base="dms:Choice">
          <xsd:enumeration value="1 Admin"/>
          <xsd:enumeration value="2 Int"/>
          <xsd:enumeration value="3 Ops"/>
          <xsd:enumeration value="4 Logs"/>
          <xsd:enumeration value="5 Plans"/>
          <xsd:enumeration value="6 CIS"/>
          <xsd:enumeration value="7 Training"/>
          <xsd:enumeration value="8 Finance"/>
          <xsd:enumeration value="9 CIMIC"/>
        </xsd:restriction>
      </xsd:simpleType>
    </xsd:element>
    <xsd:element name="TaxCatchAll" ma:index="8" nillable="true" ma:displayName="Taxonomy Catch All Column" ma:hidden="true" ma:list="{6571f93e-160d-45e2-b8c6-a7a06a65da09}" ma:internalName="TaxCatchAll" ma:showField="CatchAllData" ma:web="fecf039b-8286-4ba3-bd9e-ec02eaab4f8e">
      <xsd:complexType>
        <xsd:complexContent>
          <xsd:extension base="dms:MultiChoiceLookup">
            <xsd:sequence>
              <xsd:element name="Value" type="dms:Lookup" maxOccurs="unbounded" minOccurs="0" nillable="true"/>
            </xsd:sequence>
          </xsd:extension>
        </xsd:complexContent>
      </xsd:complexType>
    </xsd:element>
    <xsd:element name="TaxCatchAllLabel" ma:index="9" nillable="true" ma:displayName="Taxonomy Catch All Column1" ma:hidden="true" ma:list="{6571f93e-160d-45e2-b8c6-a7a06a65da09}" ma:internalName="TaxCatchAllLabel" ma:readOnly="true" ma:showField="CatchAllDataLabel" ma:web="fecf039b-8286-4ba3-bd9e-ec02eaab4f8e">
      <xsd:complexType>
        <xsd:complexContent>
          <xsd:extension base="dms:MultiChoiceLookup">
            <xsd:sequence>
              <xsd:element name="Value" type="dms:Lookup" maxOccurs="unbounded" minOccurs="0" nillable="true"/>
            </xsd:sequence>
          </xsd:extension>
        </xsd:complexContent>
      </xsd:complexType>
    </xsd:element>
    <xsd:element name="k9a02483a8934e59b6cb9a573878b6a2" ma:index="12" ma:taxonomy="true" ma:internalName="k9a02483a8934e59b6cb9a573878b6a2" ma:taxonomyFieldName="OriginatingOffice" ma:displayName="Originating Office" ma:default="176;#Finance Branch|da2e1655-7e0f-42c1-bc35-e7e06aaaf4b5" ma:fieldId="{49a02483-a893-4e59-b6cb-9a573878b6a2}" ma:sspId="7b407e0e-7a6b-4831-885b-b2be4f370aca" ma:termSetId="f4b8d462-a239-4820-907e-821885f788eb" ma:anchorId="00000000-0000-0000-0000-000000000000" ma:open="false" ma:isKeyword="false">
      <xsd:complexType>
        <xsd:sequence>
          <xsd:element ref="pc:Terms" minOccurs="0" maxOccurs="1"/>
        </xsd:sequence>
      </xsd:complexType>
    </xsd:element>
    <xsd:element name="d4d39cdee2914e0bae240fabfb14cf2a" ma:index="14" nillable="true" ma:taxonomy="true" ma:internalName="d4d39cdee2914e0bae240fabfb14cf2a" ma:taxonomyFieldName="Tags" ma:displayName="Tags" ma:readOnly="false" ma:default="" ma:fieldId="{d4d39cde-e291-4e0b-ae24-0fabfb14cf2a}" ma:taxonomyMulti="true" ma:sspId="7b407e0e-7a6b-4831-885b-b2be4f370aca" ma:termSetId="51c66cf3-2996-47a7-8b8a-ca246820680b" ma:anchorId="00000000-0000-0000-0000-000000000000" ma:open="false" ma:isKeyword="false">
      <xsd:complexType>
        <xsd:sequence>
          <xsd:element ref="pc:Terms" minOccurs="0" maxOccurs="1"/>
        </xsd:sequence>
      </xsd:complexType>
    </xsd:element>
    <xsd:element name="FileNumber" ma:index="19" nillable="true" ma:displayName="File No" ma:internalName="FileNumber" ma:readOnly="false">
      <xsd:simpleType>
        <xsd:restriction base="dms:Text">
          <xsd:maxLength value="30"/>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p:properties xmlns:p="http://schemas.microsoft.com/office/2006/metadata/properties" xmlns:xsi="http://www.w3.org/2001/XMLSchema-instance" xmlns:pc="http://schemas.microsoft.com/office/infopath/2007/PartnerControls">
  <documentManagement>
    <_dlc_ExpireDateSaved xmlns="http://schemas.microsoft.com/sharepoint/v3" xsi:nil="true"/>
    <_dlc_ExpireDate xmlns="http://schemas.microsoft.com/sharepoint/v3">2031-03-28T16:27:35+00:00</_dlc_ExpireDate>
    <TaxCatchAll xmlns="df4c1941-8112-4d6b-9696-5d7e539e6e6a">
      <Value>199</Value>
      <Value>176</Value>
      <Value>42</Value>
    </TaxCatchAll>
    <JClass xmlns="df4c1941-8112-4d6b-9696-5d7e539e6e6a">8 Finance</JClass>
    <Classification xmlns="df4c1941-8112-4d6b-9696-5d7e539e6e6a">Unclassified</Classification>
    <k9a02483a8934e59b6cb9a573878b6a2 xmlns="df4c1941-8112-4d6b-9696-5d7e539e6e6a">
      <Terms xmlns="http://schemas.microsoft.com/office/infopath/2007/PartnerControls">
        <TermInfo xmlns="http://schemas.microsoft.com/office/infopath/2007/PartnerControls">
          <TermName xmlns="http://schemas.microsoft.com/office/infopath/2007/PartnerControls">Finance Branch</TermName>
          <TermId xmlns="http://schemas.microsoft.com/office/infopath/2007/PartnerControls">da2e1655-7e0f-42c1-bc35-e7e06aaaf4b5</TermId>
        </TermInfo>
      </Terms>
    </k9a02483a8934e59b6cb9a573878b6a2>
    <d4d39cdee2914e0bae240fabfb14cf2a xmlns="df4c1941-8112-4d6b-9696-5d7e539e6e6a">
      <Terms xmlns="http://schemas.microsoft.com/office/infopath/2007/PartnerControls">
        <TermInfo xmlns="http://schemas.microsoft.com/office/infopath/2007/PartnerControls">
          <TermName xmlns="http://schemas.microsoft.com/office/infopath/2007/PartnerControls">Finance</TermName>
          <TermId xmlns="http://schemas.microsoft.com/office/infopath/2007/PartnerControls">624d1169-c92a-42c2-a528-9f802032e31e</TermId>
        </TermInfo>
        <TermInfo xmlns="http://schemas.microsoft.com/office/infopath/2007/PartnerControls">
          <TermName xmlns="http://schemas.microsoft.com/office/infopath/2007/PartnerControls">Procurement</TermName>
          <TermId xmlns="http://schemas.microsoft.com/office/infopath/2007/PartnerControls">001ba756-e7f9-4daa-aea6-08d1db75676f</TermId>
        </TermInfo>
      </Terms>
    </d4d39cdee2914e0bae240fabfb14cf2a>
    <FileNumber xmlns="df4c1941-8112-4d6b-9696-5d7e539e6e6a"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FB70B1C-BBED-4B5B-B7CD-5B0380BE0D3F}">
  <ds:schemaRefs>
    <ds:schemaRef ds:uri="office.server.policy"/>
  </ds:schemaRefs>
</ds:datastoreItem>
</file>

<file path=customXml/itemProps3.xml><?xml version="1.0" encoding="utf-8"?>
<ds:datastoreItem xmlns:ds="http://schemas.openxmlformats.org/officeDocument/2006/customXml" ds:itemID="{5DBEA508-C4CC-42A2-AA82-E323964B81B2}">
  <ds:schemaRefs>
    <ds:schemaRef ds:uri="Microsoft.SharePoint.Taxonomy.ContentTypeSync"/>
  </ds:schemaRefs>
</ds:datastoreItem>
</file>

<file path=customXml/itemProps4.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5.xml><?xml version="1.0" encoding="utf-8"?>
<ds:datastoreItem xmlns:ds="http://schemas.openxmlformats.org/officeDocument/2006/customXml" ds:itemID="{EA1B7EE0-C79A-412E-9593-50ADEB1FEB98}">
  <ds:schemaRefs>
    <ds:schemaRef ds:uri="http://schemas.openxmlformats.org/officeDocument/2006/bibliography"/>
  </ds:schemaRefs>
</ds:datastoreItem>
</file>

<file path=customXml/itemProps6.xml><?xml version="1.0" encoding="utf-8"?>
<ds:datastoreItem xmlns:ds="http://schemas.openxmlformats.org/officeDocument/2006/customXml" ds:itemID="{0D141E5E-8829-402A-A1A8-FE5F1099BB3E}">
  <ds:schemaRefs>
    <ds:schemaRef ds:uri="http://schemas.microsoft.com/sharepoint/events"/>
  </ds:schemaRefs>
</ds:datastoreItem>
</file>

<file path=customXml/itemProps7.xml><?xml version="1.0" encoding="utf-8"?>
<ds:datastoreItem xmlns:ds="http://schemas.openxmlformats.org/officeDocument/2006/customXml" ds:itemID="{46C2B8A3-FBB9-4D5B-A85F-CBC596E7CF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f4c1941-8112-4d6b-9696-5d7e539e6e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150FF90B-086E-4878-B208-0FADAFB2ACCF}">
  <ds:schemaRefs>
    <ds:schemaRef ds:uri="http://schemas.microsoft.com/sharepoint/v3"/>
    <ds:schemaRef ds:uri="http://purl.org/dc/terms/"/>
    <ds:schemaRef ds:uri="http://schemas.microsoft.com/office/2006/documentManagement/types"/>
    <ds:schemaRef ds:uri="df4c1941-8112-4d6b-9696-5d7e539e6e6a"/>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Normal</Template>
  <TotalTime>324</TotalTime>
  <Pages>100</Pages>
  <Words>31865</Words>
  <Characters>181636</Characters>
  <Application>Microsoft Office Word</Application>
  <DocSecurity>0</DocSecurity>
  <Lines>1513</Lines>
  <Paragraphs>426</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213075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Niall Wilcox</cp:lastModifiedBy>
  <cp:revision>60</cp:revision>
  <dcterms:created xsi:type="dcterms:W3CDTF">2026-07-20T08:58:00Z</dcterms:created>
  <dcterms:modified xsi:type="dcterms:W3CDTF">2026-08-24T11:09:00Z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0x0101003972F880EF23E840B1355A06E8B95A170D0800AAFCA1007E62514D855765CD80947590</vt:lpwstr>
  </property>
  <property fmtid="{D5CDD505-2E9C-101B-9397-08002B2CF9AE}" pid="3" name="eDocs_FileTopics">
    <vt:lpwstr/>
  </property>
  <property fmtid="{D5CDD505-2E9C-101B-9397-08002B2CF9AE}" pid="4" name="eDocs_DocumentTopics">
    <vt:lpwstr/>
  </property>
  <property fmtid="{D5CDD505-2E9C-101B-9397-08002B2CF9AE}" pid="5" name="eDocs_Year">
    <vt:lpwstr>1;#2016|290abb38-182b-47f5-ab57-7f33b46e6252</vt:lpwstr>
  </property>
  <property fmtid="{D5CDD505-2E9C-101B-9397-08002B2CF9AE}" pid="6" name="eDocs_SeriesSubSeries">
    <vt:lpwstr>2;#002|230b5c71-8bf6-4beb-a83d-cddb41cc2b0c</vt:lpwstr>
  </property>
  <property fmtid="{D5CDD505-2E9C-101B-9397-08002B2CF9AE}" pid="7" name="_dlc_policyId">
    <vt:lpwstr>0x0101003972F880EF23E840B1355A06E8B95A170D|-1713086404</vt:lpwstr>
  </property>
  <property fmtid="{D5CDD505-2E9C-101B-9397-08002B2CF9AE}" pid="8" name="ItemRetentionFormula">
    <vt:lpwstr>&lt;formula id="Microsoft.Office.RecordsManagement.PolicyFeatures.Expiration.Formula.BuiltIn"&gt;&lt;number&gt;7&lt;/number&gt;&lt;property&gt;Modified&lt;/property&gt;&lt;propertyId&gt;28cf69c5-fa48-462a-b5cd-27b6f9d2bd5f&lt;/propertyId&gt;&lt;period&gt;years&lt;/period&gt;&lt;/formula&gt;</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eDocs_SecurityClassification">
    <vt:lpwstr>16;#Unclassified|f33d2cd0-30e5-4f10-8d2a-4027eb6837f4</vt:lpwstr>
  </property>
  <property fmtid="{D5CDD505-2E9C-101B-9397-08002B2CF9AE}" pid="12" name="eDocs_SecurityLevel">
    <vt:lpwstr>Unclassified</vt:lpwstr>
  </property>
  <property fmtid="{D5CDD505-2E9C-101B-9397-08002B2CF9AE}" pid="13" name="OriginatingOffice">
    <vt:lpwstr>176;#Finance Branch|da2e1655-7e0f-42c1-bc35-e7e06aaaf4b5</vt:lpwstr>
  </property>
  <property fmtid="{D5CDD505-2E9C-101B-9397-08002B2CF9AE}" pid="14" name="bf39c91b289c4ee3af7d9a44aa77e414">
    <vt:lpwstr/>
  </property>
  <property fmtid="{D5CDD505-2E9C-101B-9397-08002B2CF9AE}" pid="15" name="UnitInspected">
    <vt:lpwstr/>
  </property>
  <property fmtid="{D5CDD505-2E9C-101B-9397-08002B2CF9AE}" pid="16" name="Tags">
    <vt:lpwstr>42;#Finance|624d1169-c92a-42c2-a528-9f802032e31e;#199;#Procurement|001ba756-e7f9-4daa-aea6-08d1db75676f</vt:lpwstr>
  </property>
</Properties>
</file>