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4100B3FA" w14:textId="77777777" w:rsidR="0014149B" w:rsidRDefault="0014149B" w:rsidP="0014149B">
      <w:pPr>
        <w:pStyle w:val="Heading1"/>
        <w:jc w:val="both"/>
        <w:rPr>
          <w:rFonts w:ascii="Calibri" w:hAnsi="Calibri"/>
        </w:rPr>
      </w:pPr>
      <w:r w:rsidRPr="00101A30">
        <w:rPr>
          <w:rFonts w:ascii="Calibri" w:hAnsi="Calibri"/>
        </w:rPr>
        <w:t>Services Contract</w:t>
      </w:r>
    </w:p>
    <w:p w14:paraId="53054B85" w14:textId="77777777" w:rsidR="0014149B" w:rsidRDefault="0014149B" w:rsidP="0014149B">
      <w:pPr>
        <w:jc w:val="both"/>
      </w:pPr>
    </w:p>
    <w:p w14:paraId="0D2F1505" w14:textId="77777777" w:rsidR="0014149B" w:rsidRDefault="0014149B" w:rsidP="0014149B">
      <w:pPr>
        <w:jc w:val="both"/>
      </w:pPr>
    </w:p>
    <w:p w14:paraId="62462347" w14:textId="77777777" w:rsidR="0014149B" w:rsidRDefault="0014149B" w:rsidP="0014149B">
      <w:pPr>
        <w:jc w:val="both"/>
      </w:pPr>
    </w:p>
    <w:p w14:paraId="37C4390E" w14:textId="77777777" w:rsidR="0014149B" w:rsidRDefault="0014149B" w:rsidP="0014149B">
      <w:pPr>
        <w:jc w:val="both"/>
      </w:pPr>
    </w:p>
    <w:p w14:paraId="7DCD94E4" w14:textId="4A4C2676" w:rsidR="0014149B" w:rsidRPr="00CB5B77" w:rsidRDefault="00000000" w:rsidP="0014149B">
      <w:pPr>
        <w:jc w:val="center"/>
      </w:pPr>
      <w:sdt>
        <w:sdtPr>
          <w:rPr>
            <w:highlight w:val="lightGray"/>
          </w:rPr>
          <w:alias w:val="Name"/>
          <w:tag w:val="Name"/>
          <w:id w:val="1940250722"/>
          <w:placeholder>
            <w:docPart w:val="182926329B0F4849AAB25E2E56A05FB3"/>
          </w:placeholder>
          <w:dataBinding w:prefixMappings="xmlns:ns0='http://schemas.microsoft.com/office/2006/coverPageProps' " w:xpath="/ns0:CoverPageProperties[1]/ns0:Abstract[1]" w:storeItemID="{55AF091B-3C7A-41E3-B477-F2FDAA23CFDA}"/>
          <w:text/>
        </w:sdtPr>
        <w:sdtContent>
          <w:r w:rsidR="00862C1C">
            <w:rPr>
              <w:highlight w:val="lightGray"/>
            </w:rPr>
            <w:t xml:space="preserve">Health Products Regulatory Authority </w:t>
          </w:r>
        </w:sdtContent>
      </w:sdt>
    </w:p>
    <w:p w14:paraId="52D5E19E" w14:textId="77777777" w:rsidR="0014149B" w:rsidRDefault="0014149B" w:rsidP="0014149B">
      <w:pPr>
        <w:jc w:val="center"/>
      </w:pPr>
    </w:p>
    <w:p w14:paraId="723D4EBA" w14:textId="77777777" w:rsidR="0014149B" w:rsidRDefault="0014149B" w:rsidP="0014149B">
      <w:pPr>
        <w:jc w:val="center"/>
      </w:pPr>
      <w:r w:rsidRPr="000E5DB7">
        <w:t>and</w:t>
      </w:r>
    </w:p>
    <w:p w14:paraId="350217BA" w14:textId="77777777" w:rsidR="0014149B" w:rsidRDefault="0014149B" w:rsidP="0014149B">
      <w:pPr>
        <w:jc w:val="center"/>
      </w:pPr>
    </w:p>
    <w:p w14:paraId="2C55129D" w14:textId="77777777" w:rsidR="0014149B" w:rsidRDefault="0014149B" w:rsidP="0014149B">
      <w:pPr>
        <w:jc w:val="center"/>
      </w:pPr>
      <w:r w:rsidRPr="000E5DB7">
        <w:rPr>
          <w:highlight w:val="lightGray"/>
        </w:rPr>
        <w:t>[</w:t>
      </w:r>
      <w:sdt>
        <w:sdtPr>
          <w:rPr>
            <w:highlight w:val="lightGray"/>
          </w:rPr>
          <w:id w:val="1819618166"/>
          <w:placeholder>
            <w:docPart w:val="6B5FACC275E745F28BCB5E9C6777AABA"/>
          </w:placeholder>
        </w:sdtPr>
        <w:sdtContent>
          <w:r w:rsidRPr="000E5DB7">
            <w:rPr>
              <w:highlight w:val="lightGray"/>
            </w:rPr>
            <w:t>Insert successful Tenderer’s full legal name]</w:t>
          </w:r>
        </w:sdtContent>
      </w:sdt>
    </w:p>
    <w:p w14:paraId="56B7D4EB" w14:textId="77777777" w:rsidR="0014149B" w:rsidRDefault="0014149B" w:rsidP="0014149B">
      <w:pPr>
        <w:jc w:val="center"/>
      </w:pPr>
    </w:p>
    <w:p w14:paraId="65702AF0" w14:textId="77777777" w:rsidR="0014149B" w:rsidRDefault="0014149B" w:rsidP="0014149B">
      <w:pPr>
        <w:jc w:val="center"/>
      </w:pPr>
    </w:p>
    <w:p w14:paraId="1B2C24C9" w14:textId="77777777" w:rsidR="0014149B" w:rsidRDefault="0014149B" w:rsidP="0014149B">
      <w:pPr>
        <w:jc w:val="center"/>
        <w:rPr>
          <w:b/>
        </w:rPr>
      </w:pPr>
      <w:r w:rsidRPr="000E5DB7">
        <w:rPr>
          <w:b/>
        </w:rPr>
        <w:t>AGREEMENT</w:t>
      </w:r>
    </w:p>
    <w:p w14:paraId="078C0691" w14:textId="77777777" w:rsidR="0014149B" w:rsidRDefault="0014149B" w:rsidP="0014149B">
      <w:pPr>
        <w:jc w:val="center"/>
      </w:pPr>
    </w:p>
    <w:p w14:paraId="21E4B076" w14:textId="77777777" w:rsidR="0014149B" w:rsidRDefault="0014149B" w:rsidP="0014149B">
      <w:pPr>
        <w:jc w:val="center"/>
      </w:pPr>
      <w:r w:rsidRPr="000E5DB7">
        <w:t>Relating to the provision of Services pursuant to</w:t>
      </w:r>
    </w:p>
    <w:p w14:paraId="5D5252CB" w14:textId="77777777" w:rsidR="0014149B" w:rsidRDefault="0014149B" w:rsidP="0014149B">
      <w:pPr>
        <w:jc w:val="center"/>
      </w:pPr>
    </w:p>
    <w:p w14:paraId="3A3F0ADE" w14:textId="766B6E33" w:rsidR="0014149B" w:rsidRDefault="0014149B" w:rsidP="0014149B">
      <w:pPr>
        <w:jc w:val="center"/>
      </w:pPr>
      <w:r w:rsidRPr="000E5DB7">
        <w:t xml:space="preserve">Request for Tenders for the provision of </w:t>
      </w:r>
      <w:sdt>
        <w:sdtPr>
          <w:rPr>
            <w:szCs w:val="22"/>
            <w:highlight w:val="lightGray"/>
          </w:rPr>
          <w:alias w:val="Type of Services"/>
          <w:tag w:val="Type of Services"/>
          <w:id w:val="-1643730486"/>
          <w:placeholder>
            <w:docPart w:val="B1717C5DCEB64691B747DC32B1D0CAD3"/>
          </w:placeholder>
          <w:dataBinding w:prefixMappings="xmlns:ns0='http://schemas.microsoft.com/office/2006/coverPageProps' " w:xpath="/ns0:CoverPageProperties[1]/ns0:CompanyFax[1]" w:storeItemID="{55AF091B-3C7A-41E3-B477-F2FDAA23CFDA}"/>
          <w:text/>
        </w:sdtPr>
        <w:sdtContent>
          <w:r w:rsidR="00862C1C">
            <w:rPr>
              <w:szCs w:val="22"/>
              <w:highlight w:val="lightGray"/>
            </w:rPr>
            <w:t>Audio Visual Services</w:t>
          </w:r>
        </w:sdtContent>
      </w:sdt>
    </w:p>
    <w:p w14:paraId="1F90A750" w14:textId="77777777" w:rsidR="00F92B6B" w:rsidRDefault="00F92B6B" w:rsidP="00882F70"/>
    <w:p w14:paraId="0B6F788A" w14:textId="77777777" w:rsidR="0014149B" w:rsidRDefault="0014149B" w:rsidP="00882F70"/>
    <w:p w14:paraId="4E6FFCC1" w14:textId="77777777" w:rsidR="0014149B" w:rsidRPr="00882F70" w:rsidRDefault="0014149B" w:rsidP="00882F70">
      <w:pPr>
        <w:sectPr w:rsidR="0014149B" w:rsidRPr="00882F70" w:rsidSect="00F92B6B">
          <w:headerReference w:type="even" r:id="rId14"/>
          <w:headerReference w:type="default" r:id="rId15"/>
          <w:footerReference w:type="even" r:id="rId16"/>
          <w:footerReference w:type="default" r:id="rId17"/>
          <w:headerReference w:type="first" r:id="rId18"/>
          <w:footerReference w:type="first" r:id="rId19"/>
          <w:pgSz w:w="11907" w:h="16840" w:code="9"/>
          <w:pgMar w:top="1134" w:right="1418" w:bottom="851" w:left="1418" w:header="709" w:footer="709" w:gutter="0"/>
          <w:cols w:space="708"/>
          <w:titlePg/>
          <w:docGrid w:linePitch="360"/>
        </w:sectPr>
      </w:pPr>
    </w:p>
    <w:p w14:paraId="394061EA" w14:textId="77777777" w:rsidR="00C43DF2" w:rsidRDefault="00C43DF2">
      <w:pPr>
        <w:spacing w:after="160" w:line="259" w:lineRule="auto"/>
      </w:pPr>
    </w:p>
    <w:p w14:paraId="75F913C3" w14:textId="77777777" w:rsidR="00C43DF2" w:rsidRDefault="00C43DF2" w:rsidP="003C0FB1">
      <w:pPr>
        <w:jc w:val="center"/>
      </w:pPr>
    </w:p>
    <w:p w14:paraId="6F782429" w14:textId="77777777" w:rsidR="00C43DF2" w:rsidRPr="00830A49" w:rsidRDefault="00C43DF2" w:rsidP="0014149B">
      <w:pPr>
        <w:pStyle w:val="Heading2"/>
        <w:pageBreakBefore/>
        <w:spacing w:before="0"/>
        <w:jc w:val="both"/>
      </w:pPr>
      <w:r w:rsidRPr="00830A49">
        <w:lastRenderedPageBreak/>
        <w:t xml:space="preserve">THIS AGREEMENT is made on the </w:t>
      </w:r>
      <w:sdt>
        <w:sdtPr>
          <w:id w:val="1406408"/>
          <w:placeholder>
            <w:docPart w:val="8901D191F8114F88B2426FBE50455036"/>
          </w:placeholder>
        </w:sdtPr>
        <w:sdtContent>
          <w:r w:rsidRPr="00830A49">
            <w:rPr>
              <w:highlight w:val="lightGray"/>
            </w:rPr>
            <w:t>[date e.g. 2nd]</w:t>
          </w:r>
        </w:sdtContent>
      </w:sdt>
      <w:r w:rsidRPr="00830A49">
        <w:t xml:space="preserve"> day of </w:t>
      </w:r>
      <w:sdt>
        <w:sdtPr>
          <w:id w:val="1406406"/>
          <w:placeholder>
            <w:docPart w:val="8901D191F8114F88B2426FBE50455036"/>
          </w:placeholder>
        </w:sdtPr>
        <w:sdtContent>
          <w:r w:rsidRPr="00830A49">
            <w:rPr>
              <w:highlight w:val="lightGray"/>
            </w:rPr>
            <w:t>[</w:t>
          </w:r>
          <w:sdt>
            <w:sdtPr>
              <w:rPr>
                <w:highlight w:val="lightGray"/>
              </w:rPr>
              <w:id w:val="1406403"/>
              <w:placeholder>
                <w:docPart w:val="8901D191F8114F88B2426FBE50455036"/>
              </w:placeholder>
            </w:sdtPr>
            <w:sdtContent>
              <w:r w:rsidRPr="00830A49">
                <w:rPr>
                  <w:highlight w:val="lightGray"/>
                </w:rPr>
                <w:t>month]</w:t>
              </w:r>
            </w:sdtContent>
          </w:sdt>
        </w:sdtContent>
      </w:sdt>
      <w:r w:rsidRPr="00830A49">
        <w:t xml:space="preserve"> 20</w:t>
      </w:r>
      <w:sdt>
        <w:sdtPr>
          <w:id w:val="1406404"/>
          <w:placeholder>
            <w:docPart w:val="8901D191F8114F88B2426FBE50455036"/>
          </w:placeholder>
        </w:sdtPr>
        <w:sdtContent>
          <w:r w:rsidRPr="00830A49">
            <w:rPr>
              <w:highlight w:val="lightGray"/>
            </w:rPr>
            <w:t>[year]</w:t>
          </w:r>
        </w:sdtContent>
      </w:sdt>
      <w:r w:rsidRPr="00830A49">
        <w:t xml:space="preserve"> BETWEEN:</w:t>
      </w:r>
    </w:p>
    <w:p w14:paraId="6F1030B4" w14:textId="1A02D821" w:rsidR="003C0FB1" w:rsidRDefault="00000000" w:rsidP="000E2CF8">
      <w:pPr>
        <w:spacing w:before="240" w:after="200"/>
        <w:jc w:val="both"/>
      </w:pPr>
      <w:sdt>
        <w:sdtPr>
          <w:rPr>
            <w:highlight w:val="lightGray"/>
          </w:rPr>
          <w:alias w:val="Name"/>
          <w:tag w:val="Name"/>
          <w:id w:val="-1240703947"/>
          <w:placeholder>
            <w:docPart w:val="4EA1E3A48DD9413EB0A14AD17508F8C9"/>
          </w:placeholder>
          <w:dataBinding w:prefixMappings="xmlns:ns0='http://schemas.microsoft.com/office/2006/coverPageProps' " w:xpath="/ns0:CoverPageProperties[1]/ns0:Abstract[1]" w:storeItemID="{55AF091B-3C7A-41E3-B477-F2FDAA23CFDA}"/>
          <w:text/>
        </w:sdtPr>
        <w:sdtContent>
          <w:r w:rsidR="00862C1C">
            <w:rPr>
              <w:highlight w:val="lightGray"/>
            </w:rPr>
            <w:t xml:space="preserve">Health Products Regulatory Authority </w:t>
          </w:r>
        </w:sdtContent>
      </w:sdt>
      <w:r w:rsidR="003C0FB1" w:rsidRPr="000E5DB7">
        <w:t xml:space="preserve">, of </w:t>
      </w:r>
      <w:bookmarkStart w:id="0" w:name="Text34"/>
      <w:r w:rsidR="003C0FB1" w:rsidRPr="000E5DB7">
        <w:fldChar w:fldCharType="begin">
          <w:ffData>
            <w:name w:val="Text34"/>
            <w:enabled/>
            <w:calcOnExit w:val="0"/>
            <w:textInput>
              <w:default w:val="[Address]"/>
            </w:textInput>
          </w:ffData>
        </w:fldChar>
      </w:r>
      <w:r w:rsidR="003C0FB1" w:rsidRPr="000E5DB7">
        <w:instrText xml:space="preserve"> FORMTEXT </w:instrText>
      </w:r>
      <w:r w:rsidR="003C0FB1" w:rsidRPr="000E5DB7">
        <w:fldChar w:fldCharType="separate"/>
      </w:r>
      <w:r w:rsidR="003C0FB1" w:rsidRPr="000E5DB7">
        <w:rPr>
          <w:noProof/>
        </w:rPr>
        <w:t>[</w:t>
      </w:r>
      <w:r w:rsidR="0070202E">
        <w:rPr>
          <w:noProof/>
        </w:rPr>
        <w:t>Kevin O'Malley House, Ealrsfort Centre, Ealrsfort Terrace, Dublin 2, D02 XP77</w:t>
      </w:r>
      <w:r w:rsidR="003C0FB1" w:rsidRPr="000E5DB7">
        <w:fldChar w:fldCharType="end"/>
      </w:r>
      <w:bookmarkEnd w:id="0"/>
      <w:r w:rsidR="003C0FB1" w:rsidRPr="000E5DB7">
        <w:t xml:space="preserve"> (“the Client”); </w:t>
      </w:r>
    </w:p>
    <w:p w14:paraId="5B295450" w14:textId="77777777" w:rsidR="003C0FB1" w:rsidRDefault="003C0FB1" w:rsidP="003C0FB1">
      <w:pPr>
        <w:spacing w:after="200"/>
        <w:jc w:val="both"/>
      </w:pPr>
      <w:r w:rsidRPr="000E5DB7">
        <w:t>and</w:t>
      </w:r>
    </w:p>
    <w:p w14:paraId="5B9462B1" w14:textId="77777777" w:rsidR="003C0FB1" w:rsidRDefault="00000000" w:rsidP="003C0FB1">
      <w:pPr>
        <w:spacing w:after="200"/>
        <w:jc w:val="both"/>
      </w:pPr>
      <w:sdt>
        <w:sdtPr>
          <w:rPr>
            <w:highlight w:val="lightGray"/>
          </w:rPr>
          <w:id w:val="2082614"/>
          <w:placeholder>
            <w:docPart w:val="E5B87B3FD9CB4E93885F5503286AB1BB"/>
          </w:placeholder>
        </w:sdtPr>
        <w:sdtContent>
          <w:r w:rsidR="003C0FB1" w:rsidRPr="000E5DB7">
            <w:rPr>
              <w:highlight w:val="lightGray"/>
            </w:rPr>
            <w:t>[Contractor's full legal name]</w:t>
          </w:r>
        </w:sdtContent>
      </w:sdt>
      <w:r w:rsidR="003C0FB1" w:rsidRPr="000E5DB7">
        <w:t xml:space="preserve">, of </w:t>
      </w:r>
      <w:sdt>
        <w:sdtPr>
          <w:id w:val="2082626"/>
          <w:placeholder>
            <w:docPart w:val="E5B87B3FD9CB4E93885F5503286AB1BB"/>
          </w:placeholder>
        </w:sdtPr>
        <w:sdtEndPr>
          <w:rPr>
            <w:highlight w:val="lightGray"/>
          </w:rPr>
        </w:sdtEndPr>
        <w:sdtContent>
          <w:r w:rsidR="003C0FB1" w:rsidRPr="000E5DB7">
            <w:rPr>
              <w:highlight w:val="lightGray"/>
            </w:rPr>
            <w:t>[address]</w:t>
          </w:r>
        </w:sdtContent>
      </w:sdt>
      <w:r w:rsidR="003C0FB1" w:rsidRPr="000E5DB7">
        <w:t xml:space="preserve"> (“the Contractor”)</w:t>
      </w:r>
    </w:p>
    <w:p w14:paraId="669B1423" w14:textId="77777777" w:rsidR="003C0FB1" w:rsidRDefault="003C0FB1" w:rsidP="003C0FB1">
      <w:pPr>
        <w:spacing w:after="200"/>
        <w:jc w:val="both"/>
      </w:pPr>
      <w:r w:rsidRPr="000E5DB7">
        <w:t>(each a “Party” and together “the Parties”).</w:t>
      </w:r>
    </w:p>
    <w:p w14:paraId="66607BDF" w14:textId="77777777" w:rsidR="003C0FB1" w:rsidRDefault="003C0FB1" w:rsidP="003C0FB1">
      <w:pPr>
        <w:pStyle w:val="Heading2"/>
        <w:spacing w:before="0"/>
        <w:jc w:val="both"/>
      </w:pPr>
      <w:r w:rsidRPr="000E5DB7">
        <w:t>WHEREAS:</w:t>
      </w:r>
    </w:p>
    <w:tbl>
      <w:tblPr>
        <w:tblW w:w="0" w:type="auto"/>
        <w:tblLook w:val="01E0" w:firstRow="1" w:lastRow="1" w:firstColumn="1" w:lastColumn="1" w:noHBand="0" w:noVBand="0"/>
      </w:tblPr>
      <w:tblGrid>
        <w:gridCol w:w="757"/>
        <w:gridCol w:w="8314"/>
      </w:tblGrid>
      <w:tr w:rsidR="003C0FB1" w:rsidRPr="00CB5B77" w14:paraId="7202EF21" w14:textId="77777777" w:rsidTr="00503F93">
        <w:tc>
          <w:tcPr>
            <w:tcW w:w="828" w:type="dxa"/>
          </w:tcPr>
          <w:p w14:paraId="1E7D0F34" w14:textId="77777777" w:rsidR="003C0FB1" w:rsidRDefault="003C0FB1" w:rsidP="00C43DF2">
            <w:pPr>
              <w:spacing w:after="200"/>
              <w:jc w:val="both"/>
              <w:rPr>
                <w:color w:val="0000FF"/>
              </w:rPr>
            </w:pPr>
            <w:r w:rsidRPr="000E5DB7">
              <w:rPr>
                <w:color w:val="0000FF"/>
              </w:rPr>
              <w:t>A.</w:t>
            </w:r>
          </w:p>
        </w:tc>
        <w:tc>
          <w:tcPr>
            <w:tcW w:w="9540" w:type="dxa"/>
          </w:tcPr>
          <w:p w14:paraId="3EBCF4AA" w14:textId="5DE42471" w:rsidR="003C0FB1" w:rsidRDefault="003C0FB1" w:rsidP="009340FB">
            <w:pPr>
              <w:jc w:val="both"/>
            </w:pPr>
            <w:r w:rsidRPr="000E5DB7">
              <w:t>By Request for Tender</w:t>
            </w:r>
            <w:r>
              <w:t xml:space="preserve"> </w:t>
            </w:r>
            <w:r w:rsidRPr="000E5DB7">
              <w:rPr>
                <w:lang w:val="en-US"/>
              </w:rPr>
              <w:t xml:space="preserve">entitled </w:t>
            </w:r>
            <w:sdt>
              <w:sdtPr>
                <w:rPr>
                  <w:highlight w:val="lightGray"/>
                  <w:lang w:val="en-US"/>
                </w:rPr>
                <w:id w:val="2082615"/>
                <w:placeholder>
                  <w:docPart w:val="E5B87B3FD9CB4E93885F5503286AB1BB"/>
                </w:placeholder>
              </w:sdtPr>
              <w:sdtEndPr>
                <w:rPr>
                  <w:i/>
                  <w:lang w:val="en-GB"/>
                </w:rPr>
              </w:sdtEndPr>
              <w:sdtContent>
                <w:r w:rsidR="00902F91" w:rsidRPr="00902F91">
                  <w:rPr>
                    <w:highlight w:val="lightGray"/>
                    <w:lang w:val="en-IE"/>
                  </w:rPr>
                  <w:t>Request for Tenders for the provision of Audio Visual Services</w:t>
                </w:r>
              </w:sdtContent>
            </w:sdt>
            <w:r w:rsidRPr="000E5DB7">
              <w:rPr>
                <w:i/>
              </w:rPr>
              <w:t xml:space="preserve"> </w:t>
            </w:r>
            <w:r w:rsidRPr="000E5DB7">
              <w:t xml:space="preserve">advertised in the supplement to the Official Journal of the European Union, OJEU Notice Number </w:t>
            </w:r>
            <w:sdt>
              <w:sdtPr>
                <w:rPr>
                  <w:highlight w:val="lightGray"/>
                </w:rPr>
                <w:id w:val="2082616"/>
                <w:placeholder>
                  <w:docPart w:val="E5B87B3FD9CB4E93885F5503286AB1BB"/>
                </w:placeholder>
              </w:sdtPr>
              <w:sdtContent>
                <w:r w:rsidRPr="00C93669">
                  <w:rPr>
                    <w:highlight w:val="lightGray"/>
                  </w:rPr>
                  <w:t>__________</w:t>
                </w:r>
              </w:sdtContent>
            </w:sdt>
            <w:r w:rsidRPr="000E5DB7">
              <w:t xml:space="preserve">of </w:t>
            </w:r>
            <w:sdt>
              <w:sdtPr>
                <w:rPr>
                  <w:highlight w:val="lightGray"/>
                </w:rPr>
                <w:id w:val="2082619"/>
                <w:placeholder>
                  <w:docPart w:val="E5B87B3FD9CB4E93885F5503286AB1BB"/>
                </w:placeholder>
              </w:sdtPr>
              <w:sdtContent>
                <w:r w:rsidRPr="00C93669">
                  <w:rPr>
                    <w:highlight w:val="lightGray"/>
                  </w:rPr>
                  <w:t>____________</w:t>
                </w:r>
              </w:sdtContent>
            </w:sdt>
            <w:r w:rsidRPr="000E5DB7">
              <w:rPr>
                <w:lang w:val="en-US"/>
              </w:rPr>
              <w:t xml:space="preserve">dated </w:t>
            </w:r>
            <w:sdt>
              <w:sdtPr>
                <w:rPr>
                  <w:highlight w:val="lightGray"/>
                  <w:lang w:val="en-US"/>
                </w:rPr>
                <w:id w:val="2082620"/>
                <w:placeholder>
                  <w:docPart w:val="E5B87B3FD9CB4E93885F5503286AB1BB"/>
                </w:placeholder>
              </w:sdtPr>
              <w:sdtContent>
                <w:r w:rsidRPr="00C93669">
                  <w:rPr>
                    <w:highlight w:val="lightGray"/>
                    <w:lang w:val="en-US"/>
                  </w:rPr>
                  <w:t>insert date of RFT</w:t>
                </w:r>
              </w:sdtContent>
            </w:sdt>
            <w:r>
              <w:rPr>
                <w:lang w:val="en-US"/>
              </w:rPr>
              <w:t xml:space="preserve"> </w:t>
            </w:r>
            <w:r w:rsidRPr="000E5DB7">
              <w:rPr>
                <w:lang w:val="en-US"/>
              </w:rPr>
              <w:t xml:space="preserve">(“the RFT”) </w:t>
            </w:r>
            <w:r w:rsidRPr="000E5DB7">
              <w:t>the Contracting Authority invited tenders from economic operators (“Tenderers”) for the provision of the services described in Appendix</w:t>
            </w:r>
            <w:r>
              <w:t xml:space="preserve"> 1 to the RFT (the “Services”).  </w:t>
            </w:r>
            <w:r w:rsidRPr="000E5DB7">
              <w:t xml:space="preserve">References to the RFT shall include any clarifications issued by the Contracting Authority </w:t>
            </w:r>
            <w:r w:rsidRPr="000E5DB7">
              <w:rPr>
                <w:lang w:val="en-US"/>
              </w:rPr>
              <w:t xml:space="preserve">via the messaging facility on </w:t>
            </w:r>
            <w:hyperlink r:id="rId20" w:history="1">
              <w:r w:rsidRPr="000E5DB7">
                <w:rPr>
                  <w:rStyle w:val="Hyperlink"/>
                  <w:lang w:val="en-US"/>
                </w:rPr>
                <w:t>www.etenders.gov.ie</w:t>
              </w:r>
            </w:hyperlink>
            <w:r w:rsidRPr="000E5DB7">
              <w:rPr>
                <w:lang w:val="en-US"/>
              </w:rPr>
              <w:t xml:space="preserve"> between </w:t>
            </w:r>
            <w:sdt>
              <w:sdtPr>
                <w:rPr>
                  <w:highlight w:val="lightGray"/>
                  <w:lang w:val="en-US"/>
                </w:rPr>
                <w:id w:val="2082621"/>
                <w:placeholder>
                  <w:docPart w:val="E5B87B3FD9CB4E93885F5503286AB1BB"/>
                </w:placeholder>
              </w:sdtPr>
              <w:sdtContent>
                <w:r w:rsidR="000379DD">
                  <w:rPr>
                    <w:highlight w:val="lightGray"/>
                    <w:lang w:val="en-US"/>
                  </w:rPr>
                  <w:t>9th</w:t>
                </w:r>
                <w:r w:rsidR="00CF4B06" w:rsidRPr="00CF4B06">
                  <w:rPr>
                    <w:highlight w:val="lightGray"/>
                    <w:vertAlign w:val="superscript"/>
                    <w:lang w:val="en-US"/>
                  </w:rPr>
                  <w:t>d</w:t>
                </w:r>
                <w:r w:rsidR="00CF4B06">
                  <w:rPr>
                    <w:highlight w:val="lightGray"/>
                    <w:lang w:val="en-US"/>
                  </w:rPr>
                  <w:t xml:space="preserve"> July 2026</w:t>
                </w:r>
                <w:r w:rsidRPr="00C93669">
                  <w:rPr>
                    <w:highlight w:val="lightGray"/>
                    <w:lang w:val="en-US"/>
                  </w:rPr>
                  <w:t>]</w:t>
                </w:r>
              </w:sdtContent>
            </w:sdt>
            <w:r w:rsidRPr="000E5DB7">
              <w:rPr>
                <w:lang w:val="en-US"/>
              </w:rPr>
              <w:t xml:space="preserve"> and </w:t>
            </w:r>
            <w:sdt>
              <w:sdtPr>
                <w:rPr>
                  <w:highlight w:val="lightGray"/>
                  <w:lang w:val="en-US"/>
                </w:rPr>
                <w:id w:val="2082622"/>
                <w:placeholder>
                  <w:docPart w:val="E5B87B3FD9CB4E93885F5503286AB1BB"/>
                </w:placeholder>
              </w:sdtPr>
              <w:sdtContent>
                <w:r w:rsidR="00E11B52">
                  <w:rPr>
                    <w:highlight w:val="lightGray"/>
                    <w:lang w:val="en-US"/>
                  </w:rPr>
                  <w:t>30th</w:t>
                </w:r>
                <w:r w:rsidR="00CF4B06">
                  <w:rPr>
                    <w:highlight w:val="lightGray"/>
                    <w:lang w:val="en-US"/>
                  </w:rPr>
                  <w:t xml:space="preserve"> July 2026</w:t>
                </w:r>
              </w:sdtContent>
            </w:sdt>
            <w:r w:rsidRPr="000E5DB7">
              <w:rPr>
                <w:lang w:val="en-US"/>
              </w:rPr>
              <w:t xml:space="preserve"> (the “RFT Clarifications”). The RFT (including the RFT Clarifications) is hereby incorporated by reference into this Agreement.</w:t>
            </w:r>
          </w:p>
        </w:tc>
      </w:tr>
      <w:tr w:rsidR="003C0FB1" w:rsidRPr="00CB5B77" w14:paraId="2C1A129F" w14:textId="77777777" w:rsidTr="00503F93">
        <w:tc>
          <w:tcPr>
            <w:tcW w:w="828" w:type="dxa"/>
          </w:tcPr>
          <w:p w14:paraId="759CA8DD" w14:textId="77777777" w:rsidR="003C0FB1" w:rsidRDefault="003C0FB1" w:rsidP="00C43DF2">
            <w:pPr>
              <w:spacing w:after="200"/>
              <w:jc w:val="both"/>
              <w:rPr>
                <w:color w:val="0000FF"/>
              </w:rPr>
            </w:pPr>
            <w:r w:rsidRPr="000E5DB7">
              <w:rPr>
                <w:color w:val="0000FF"/>
              </w:rPr>
              <w:t>B.</w:t>
            </w:r>
          </w:p>
        </w:tc>
        <w:tc>
          <w:tcPr>
            <w:tcW w:w="9540" w:type="dxa"/>
          </w:tcPr>
          <w:p w14:paraId="16072B70" w14:textId="77777777" w:rsidR="003C0FB1" w:rsidRDefault="003C0FB1" w:rsidP="009340FB">
            <w:pPr>
              <w:jc w:val="both"/>
            </w:pPr>
            <w:r w:rsidRPr="000E5DB7">
              <w:t xml:space="preserve">The Contractor submitted a response to the RFT dated </w:t>
            </w:r>
            <w:sdt>
              <w:sdtPr>
                <w:rPr>
                  <w:highlight w:val="lightGray"/>
                </w:rPr>
                <w:id w:val="2082623"/>
                <w:placeholder>
                  <w:docPart w:val="E5B87B3FD9CB4E93885F5503286AB1BB"/>
                </w:placeholder>
              </w:sdtPr>
              <w:sdtContent>
                <w:r w:rsidRPr="00C93669">
                  <w:rPr>
                    <w:highlight w:val="lightGray"/>
                  </w:rPr>
                  <w:t>[insert date of Tender]</w:t>
                </w:r>
              </w:sdtContent>
            </w:sdt>
            <w:r w:rsidRPr="000E5DB7">
              <w:t xml:space="preserve"> (“the Submission”). References to the Submission shall include any clarifications issued by the Contractor </w:t>
            </w:r>
            <w:r w:rsidRPr="000E5DB7">
              <w:rPr>
                <w:lang w:val="en-US"/>
              </w:rPr>
              <w:t xml:space="preserve">in writing to the Contracting Authority between </w:t>
            </w:r>
            <w:sdt>
              <w:sdtPr>
                <w:rPr>
                  <w:highlight w:val="lightGray"/>
                  <w:lang w:val="en-US"/>
                </w:rPr>
                <w:id w:val="2082627"/>
                <w:placeholder>
                  <w:docPart w:val="E5B87B3FD9CB4E93885F5503286AB1BB"/>
                </w:placeholder>
              </w:sdtPr>
              <w:sdtContent>
                <w:r w:rsidRPr="00C93669">
                  <w:rPr>
                    <w:highlight w:val="lightGray"/>
                    <w:lang w:val="en-US"/>
                  </w:rPr>
                  <w:t>[insert date]</w:t>
                </w:r>
              </w:sdtContent>
            </w:sdt>
            <w:r w:rsidRPr="000E5DB7">
              <w:rPr>
                <w:lang w:val="en-US"/>
              </w:rPr>
              <w:t xml:space="preserve"> and </w:t>
            </w:r>
            <w:sdt>
              <w:sdtPr>
                <w:rPr>
                  <w:highlight w:val="lightGray"/>
                  <w:lang w:val="en-US"/>
                </w:rPr>
                <w:id w:val="2082630"/>
                <w:placeholder>
                  <w:docPart w:val="E5B87B3FD9CB4E93885F5503286AB1BB"/>
                </w:placeholder>
              </w:sdtPr>
              <w:sdtContent>
                <w:r w:rsidRPr="00C93669">
                  <w:rPr>
                    <w:highlight w:val="lightGray"/>
                    <w:lang w:val="en-US"/>
                  </w:rPr>
                  <w:t>[insert date]</w:t>
                </w:r>
              </w:sdtContent>
            </w:sdt>
            <w:r w:rsidRPr="000E5DB7">
              <w:rPr>
                <w:lang w:val="en-US"/>
              </w:rPr>
              <w:t xml:space="preserve"> (the “Submission Clarifications”). The Submission (including the Submission Clarifications) is hereby incorporated by reference into this Agreement.  </w:t>
            </w:r>
          </w:p>
        </w:tc>
      </w:tr>
    </w:tbl>
    <w:p w14:paraId="7F493AAB" w14:textId="77777777" w:rsidR="003C0FB1" w:rsidRDefault="003C0FB1" w:rsidP="00C43DF2">
      <w:pPr>
        <w:pStyle w:val="Heading2"/>
        <w:spacing w:before="200"/>
        <w:jc w:val="both"/>
      </w:pPr>
      <w:r w:rsidRPr="000E5DB7">
        <w:t>IT IS HEREBY AGREED AS FOLLOWS:</w:t>
      </w:r>
    </w:p>
    <w:tbl>
      <w:tblPr>
        <w:tblW w:w="5000" w:type="pct"/>
        <w:tblLook w:val="01E0" w:firstRow="1" w:lastRow="1" w:firstColumn="1" w:lastColumn="1" w:noHBand="0" w:noVBand="0"/>
      </w:tblPr>
      <w:tblGrid>
        <w:gridCol w:w="715"/>
        <w:gridCol w:w="481"/>
        <w:gridCol w:w="7875"/>
      </w:tblGrid>
      <w:tr w:rsidR="003C0FB1" w:rsidRPr="00CB5B77" w14:paraId="193559CB" w14:textId="77777777" w:rsidTr="000E5881">
        <w:tc>
          <w:tcPr>
            <w:tcW w:w="394" w:type="pct"/>
          </w:tcPr>
          <w:p w14:paraId="375CBB51" w14:textId="77777777" w:rsidR="003C0FB1" w:rsidRDefault="003C0FB1" w:rsidP="00C43DF2">
            <w:pPr>
              <w:spacing w:after="200"/>
              <w:jc w:val="both"/>
              <w:rPr>
                <w:color w:val="0000FF"/>
              </w:rPr>
            </w:pPr>
            <w:r>
              <w:rPr>
                <w:color w:val="0000FF"/>
              </w:rPr>
              <w:t>1.</w:t>
            </w:r>
          </w:p>
        </w:tc>
        <w:tc>
          <w:tcPr>
            <w:tcW w:w="4606" w:type="pct"/>
            <w:gridSpan w:val="2"/>
          </w:tcPr>
          <w:p w14:paraId="7B8ADC60" w14:textId="77777777" w:rsidR="003C0FB1" w:rsidRPr="000E5DB7" w:rsidRDefault="003C0FB1" w:rsidP="00C93669">
            <w:pPr>
              <w:jc w:val="both"/>
            </w:pPr>
            <w:r w:rsidRPr="000E5DB7">
              <w:t>This Agreement consists of the following documents, and in the case of conflict of wording, in the following order of priority:</w:t>
            </w:r>
          </w:p>
        </w:tc>
      </w:tr>
      <w:tr w:rsidR="003C0FB1" w:rsidRPr="00CB5B77" w14:paraId="2E9BD846" w14:textId="77777777" w:rsidTr="000E5881">
        <w:tc>
          <w:tcPr>
            <w:tcW w:w="394" w:type="pct"/>
          </w:tcPr>
          <w:p w14:paraId="2EC29198" w14:textId="77777777" w:rsidR="003C0FB1" w:rsidRDefault="003C0FB1" w:rsidP="00C43DF2">
            <w:pPr>
              <w:spacing w:after="200"/>
              <w:jc w:val="both"/>
              <w:rPr>
                <w:color w:val="0000FF"/>
              </w:rPr>
            </w:pPr>
          </w:p>
        </w:tc>
        <w:tc>
          <w:tcPr>
            <w:tcW w:w="265" w:type="pct"/>
          </w:tcPr>
          <w:p w14:paraId="79584DAE" w14:textId="77777777" w:rsidR="003C0FB1" w:rsidRDefault="003C0FB1" w:rsidP="00C93669">
            <w:pPr>
              <w:jc w:val="both"/>
            </w:pPr>
            <w:r w:rsidRPr="000E5DB7">
              <w:t>i.</w:t>
            </w:r>
          </w:p>
        </w:tc>
        <w:tc>
          <w:tcPr>
            <w:tcW w:w="4341" w:type="pct"/>
          </w:tcPr>
          <w:p w14:paraId="4BA907C4" w14:textId="2019E53D" w:rsidR="003C0FB1" w:rsidRDefault="003C0FB1" w:rsidP="00A117A6">
            <w:pPr>
              <w:jc w:val="both"/>
            </w:pPr>
            <w:r w:rsidRPr="000E5DB7">
              <w:t xml:space="preserve">This Agreement and Schedules A to </w:t>
            </w:r>
            <w:r w:rsidR="00A117A6">
              <w:t>E</w:t>
            </w:r>
            <w:r w:rsidRPr="000E5DB7">
              <w:t xml:space="preserve"> attached hereto;</w:t>
            </w:r>
          </w:p>
        </w:tc>
      </w:tr>
      <w:tr w:rsidR="003C0FB1" w:rsidRPr="00CB5B77" w14:paraId="65E2EE4E" w14:textId="77777777" w:rsidTr="000E5881">
        <w:tc>
          <w:tcPr>
            <w:tcW w:w="394" w:type="pct"/>
          </w:tcPr>
          <w:p w14:paraId="2BC4C8C0" w14:textId="77777777" w:rsidR="003C0FB1" w:rsidRDefault="003C0FB1" w:rsidP="00C43DF2">
            <w:pPr>
              <w:spacing w:after="200"/>
              <w:jc w:val="both"/>
              <w:rPr>
                <w:color w:val="0000FF"/>
              </w:rPr>
            </w:pPr>
          </w:p>
        </w:tc>
        <w:tc>
          <w:tcPr>
            <w:tcW w:w="265" w:type="pct"/>
          </w:tcPr>
          <w:p w14:paraId="375646FE" w14:textId="77777777" w:rsidR="003C0FB1" w:rsidRDefault="003C0FB1" w:rsidP="00C93669">
            <w:pPr>
              <w:jc w:val="both"/>
            </w:pPr>
            <w:r w:rsidRPr="000E5DB7">
              <w:t>ii.</w:t>
            </w:r>
          </w:p>
        </w:tc>
        <w:tc>
          <w:tcPr>
            <w:tcW w:w="4341" w:type="pct"/>
          </w:tcPr>
          <w:p w14:paraId="03EE3E91" w14:textId="77777777" w:rsidR="003C0FB1" w:rsidRDefault="003C0FB1" w:rsidP="00C93669">
            <w:pPr>
              <w:jc w:val="both"/>
            </w:pPr>
            <w:r w:rsidRPr="000E5DB7">
              <w:t xml:space="preserve">The RFT; </w:t>
            </w:r>
          </w:p>
        </w:tc>
      </w:tr>
      <w:tr w:rsidR="003C0FB1" w:rsidRPr="00CB5B77" w14:paraId="5A37B4C1" w14:textId="77777777" w:rsidTr="000E5881">
        <w:tc>
          <w:tcPr>
            <w:tcW w:w="394" w:type="pct"/>
          </w:tcPr>
          <w:p w14:paraId="4DDD17ED" w14:textId="77777777" w:rsidR="003C0FB1" w:rsidRDefault="003C0FB1" w:rsidP="00C43DF2">
            <w:pPr>
              <w:spacing w:after="200"/>
              <w:jc w:val="both"/>
              <w:rPr>
                <w:color w:val="0000FF"/>
              </w:rPr>
            </w:pPr>
          </w:p>
        </w:tc>
        <w:tc>
          <w:tcPr>
            <w:tcW w:w="265" w:type="pct"/>
          </w:tcPr>
          <w:p w14:paraId="35EBC706" w14:textId="77777777" w:rsidR="003C0FB1" w:rsidRDefault="003C0FB1" w:rsidP="00C93669">
            <w:pPr>
              <w:jc w:val="both"/>
            </w:pPr>
            <w:r w:rsidRPr="000E5DB7">
              <w:t>iii.</w:t>
            </w:r>
          </w:p>
        </w:tc>
        <w:tc>
          <w:tcPr>
            <w:tcW w:w="4341" w:type="pct"/>
          </w:tcPr>
          <w:p w14:paraId="313F088C" w14:textId="77777777" w:rsidR="003C0FB1" w:rsidRDefault="003C0FB1" w:rsidP="00C93669">
            <w:pPr>
              <w:jc w:val="both"/>
            </w:pPr>
            <w:r w:rsidRPr="000E5DB7">
              <w:t>The Submission.</w:t>
            </w:r>
          </w:p>
        </w:tc>
      </w:tr>
      <w:tr w:rsidR="003C0FB1" w:rsidRPr="00CB5B77" w14:paraId="329F8D9B" w14:textId="77777777" w:rsidTr="000E5881">
        <w:tc>
          <w:tcPr>
            <w:tcW w:w="394" w:type="pct"/>
          </w:tcPr>
          <w:p w14:paraId="261E3E69" w14:textId="77777777" w:rsidR="003C0FB1" w:rsidRPr="000E5DB7" w:rsidRDefault="003C0FB1" w:rsidP="00C43DF2">
            <w:pPr>
              <w:spacing w:after="200"/>
              <w:jc w:val="both"/>
              <w:rPr>
                <w:color w:val="0000FF"/>
              </w:rPr>
            </w:pPr>
            <w:r>
              <w:rPr>
                <w:color w:val="0000FF"/>
              </w:rPr>
              <w:t>2.</w:t>
            </w:r>
          </w:p>
        </w:tc>
        <w:tc>
          <w:tcPr>
            <w:tcW w:w="4606" w:type="pct"/>
            <w:gridSpan w:val="2"/>
          </w:tcPr>
          <w:p w14:paraId="714D0401" w14:textId="77777777" w:rsidR="003C0FB1" w:rsidRPr="000E5DB7" w:rsidRDefault="003C0FB1" w:rsidP="00C93669">
            <w:pPr>
              <w:jc w:val="both"/>
            </w:pPr>
            <w:r w:rsidRPr="000E5DB7">
              <w:t>The Contractor agrees to provide the Services described in Schedule B (“the Services”) to the Client in accordance wit</w:t>
            </w:r>
            <w:r>
              <w:t xml:space="preserve">h this Agreement (“Agreement”).  </w:t>
            </w:r>
            <w:r w:rsidRPr="000E5DB7">
              <w:t>Schedule B details the nature, quality, time of delivery, key personnel and functional specifications of the Services in accordance with the RFT and the Submission (“the Specification”).</w:t>
            </w:r>
          </w:p>
        </w:tc>
      </w:tr>
      <w:tr w:rsidR="003C0FB1" w:rsidRPr="00CB5B77" w14:paraId="578A2922" w14:textId="77777777" w:rsidTr="000E5881">
        <w:tc>
          <w:tcPr>
            <w:tcW w:w="394" w:type="pct"/>
          </w:tcPr>
          <w:p w14:paraId="2E0834DF" w14:textId="77777777" w:rsidR="003C0FB1" w:rsidRPr="000E5DB7" w:rsidRDefault="003C0FB1" w:rsidP="00C43DF2">
            <w:pPr>
              <w:spacing w:after="200"/>
              <w:jc w:val="both"/>
              <w:rPr>
                <w:color w:val="0000FF"/>
              </w:rPr>
            </w:pPr>
            <w:r>
              <w:rPr>
                <w:color w:val="0000FF"/>
              </w:rPr>
              <w:t>3.</w:t>
            </w:r>
          </w:p>
        </w:tc>
        <w:tc>
          <w:tcPr>
            <w:tcW w:w="4606" w:type="pct"/>
            <w:gridSpan w:val="2"/>
          </w:tcPr>
          <w:p w14:paraId="0BE12662" w14:textId="77777777" w:rsidR="003C0FB1" w:rsidRPr="000E5DB7" w:rsidRDefault="003C0FB1" w:rsidP="00C93669">
            <w:pPr>
              <w:jc w:val="both"/>
            </w:pPr>
            <w:r>
              <w:t>Subject to the terms and conditions of this Agreement, t</w:t>
            </w:r>
            <w:r w:rsidRPr="000E5DB7">
              <w:t>he Client agrees to pay to the Contractor the charges as stipulated</w:t>
            </w:r>
            <w:r>
              <w:t xml:space="preserve"> in Schedule C (“the Charges”).  </w:t>
            </w:r>
            <w:r w:rsidRPr="000E5DB7">
              <w:t xml:space="preserve">The Charges are exclusive of VAT which shall be due at the rate applicable on the date of the VAT invoice. </w:t>
            </w:r>
          </w:p>
        </w:tc>
      </w:tr>
      <w:tr w:rsidR="003C0FB1" w:rsidRPr="00CB5B77" w14:paraId="081A9B80" w14:textId="77777777" w:rsidTr="000E5881">
        <w:tc>
          <w:tcPr>
            <w:tcW w:w="394" w:type="pct"/>
          </w:tcPr>
          <w:p w14:paraId="6A58EBA5" w14:textId="77777777" w:rsidR="003C0FB1" w:rsidRPr="000E5DB7" w:rsidRDefault="003C0FB1" w:rsidP="00C43DF2">
            <w:pPr>
              <w:spacing w:after="200"/>
              <w:jc w:val="both"/>
              <w:rPr>
                <w:color w:val="0000FF"/>
              </w:rPr>
            </w:pPr>
            <w:r>
              <w:rPr>
                <w:color w:val="0000FF"/>
              </w:rPr>
              <w:t>4.</w:t>
            </w:r>
          </w:p>
        </w:tc>
        <w:tc>
          <w:tcPr>
            <w:tcW w:w="4606" w:type="pct"/>
            <w:gridSpan w:val="2"/>
          </w:tcPr>
          <w:p w14:paraId="7055012A" w14:textId="6B00F7BE" w:rsidR="003C0FB1" w:rsidRPr="000E5DB7" w:rsidRDefault="003C0FB1" w:rsidP="00C93669">
            <w:pPr>
              <w:jc w:val="both"/>
            </w:pPr>
            <w:r w:rsidRPr="000E5DB7">
              <w:t xml:space="preserve">For the purposes of this Agreement, the Client’s Contact is </w:t>
            </w:r>
            <w:sdt>
              <w:sdtPr>
                <w:rPr>
                  <w:highlight w:val="lightGray"/>
                </w:rPr>
                <w:id w:val="170830997"/>
              </w:sdtPr>
              <w:sdtContent>
                <w:r w:rsidR="00B23664">
                  <w:rPr>
                    <w:highlight w:val="lightGray"/>
                  </w:rPr>
                  <w:t>Aisling Holly</w:t>
                </w:r>
              </w:sdtContent>
            </w:sdt>
            <w:r w:rsidRPr="000E5DB7">
              <w:t xml:space="preserve"> of </w:t>
            </w:r>
            <w:r w:rsidR="00C93669">
              <w:fldChar w:fldCharType="begin">
                <w:ffData>
                  <w:name w:val="Text39"/>
                  <w:enabled/>
                  <w:calcOnExit w:val="0"/>
                  <w:textInput>
                    <w:default w:val="[address of contact person]"/>
                  </w:textInput>
                </w:ffData>
              </w:fldChar>
            </w:r>
            <w:bookmarkStart w:id="1" w:name="Text39"/>
            <w:r w:rsidR="00C93669">
              <w:instrText xml:space="preserve"> FORMTEXT </w:instrText>
            </w:r>
            <w:r w:rsidR="00C93669">
              <w:fldChar w:fldCharType="separate"/>
            </w:r>
            <w:r w:rsidR="0014063B" w:rsidRPr="0014063B">
              <w:rPr>
                <w:noProof/>
              </w:rPr>
              <w:t>Kevin O'Malley House, Ealrsfort Centre, Ealrsfort Terrace, Dublin 2, D02 XP77</w:t>
            </w:r>
            <w:r w:rsidR="00C93669">
              <w:fldChar w:fldCharType="end"/>
            </w:r>
            <w:bookmarkEnd w:id="1"/>
            <w:r w:rsidRPr="000E5DB7">
              <w:t xml:space="preserve">; the Contractor’s Contact is </w:t>
            </w:r>
            <w:sdt>
              <w:sdtPr>
                <w:rPr>
                  <w:highlight w:val="lightGray"/>
                </w:rPr>
                <w:id w:val="2082631"/>
              </w:sdtPr>
              <w:sdtContent>
                <w:r w:rsidRPr="00C93669">
                  <w:rPr>
                    <w:highlight w:val="lightGray"/>
                  </w:rPr>
                  <w:t>[Contractor contact name]</w:t>
                </w:r>
              </w:sdtContent>
            </w:sdt>
            <w:r w:rsidRPr="000E5DB7">
              <w:t xml:space="preserve"> of </w:t>
            </w:r>
            <w:r w:rsidR="00C93669">
              <w:fldChar w:fldCharType="begin">
                <w:ffData>
                  <w:name w:val=""/>
                  <w:enabled/>
                  <w:calcOnExit w:val="0"/>
                  <w:textInput>
                    <w:default w:val="[Contractor contact address]"/>
                  </w:textInput>
                </w:ffData>
              </w:fldChar>
            </w:r>
            <w:r w:rsidR="00C93669">
              <w:instrText xml:space="preserve"> FORMTEXT </w:instrText>
            </w:r>
            <w:r w:rsidR="00C93669">
              <w:fldChar w:fldCharType="separate"/>
            </w:r>
            <w:r w:rsidR="00C93669">
              <w:rPr>
                <w:noProof/>
              </w:rPr>
              <w:t>[Contractor contact address]</w:t>
            </w:r>
            <w:r w:rsidR="00C93669">
              <w:fldChar w:fldCharType="end"/>
            </w:r>
            <w:r w:rsidR="00C93669">
              <w:t>.</w:t>
            </w:r>
          </w:p>
        </w:tc>
      </w:tr>
      <w:tr w:rsidR="009340FB" w:rsidRPr="00CB5B77" w14:paraId="64A7DDF3" w14:textId="77777777" w:rsidTr="000E5881">
        <w:tc>
          <w:tcPr>
            <w:tcW w:w="394" w:type="pct"/>
          </w:tcPr>
          <w:p w14:paraId="7FCC3F0F" w14:textId="77777777" w:rsidR="009340FB" w:rsidRDefault="009340FB" w:rsidP="009340FB">
            <w:pPr>
              <w:spacing w:after="200"/>
              <w:jc w:val="both"/>
              <w:rPr>
                <w:color w:val="0000FF"/>
              </w:rPr>
            </w:pPr>
            <w:r w:rsidRPr="000E5DB7">
              <w:rPr>
                <w:color w:val="0000FF"/>
              </w:rPr>
              <w:lastRenderedPageBreak/>
              <w:t>5</w:t>
            </w:r>
            <w:r>
              <w:rPr>
                <w:color w:val="0000FF"/>
              </w:rPr>
              <w:t>.</w:t>
            </w:r>
          </w:p>
        </w:tc>
        <w:tc>
          <w:tcPr>
            <w:tcW w:w="4606" w:type="pct"/>
            <w:gridSpan w:val="2"/>
          </w:tcPr>
          <w:p w14:paraId="599C202D" w14:textId="1F2D2877" w:rsidR="009340FB" w:rsidRDefault="009340FB" w:rsidP="00C93669">
            <w:pPr>
              <w:jc w:val="both"/>
              <w:rPr>
                <w:szCs w:val="22"/>
              </w:rPr>
            </w:pPr>
            <w:r w:rsidRPr="00830A49">
              <w:rPr>
                <w:szCs w:val="22"/>
              </w:rPr>
              <w:t>This Agreement shall take effect on the date of this Agreement (“the Effective Date”) and shall expire on</w:t>
            </w:r>
            <w:r w:rsidR="00C93669">
              <w:rPr>
                <w:szCs w:val="22"/>
              </w:rPr>
              <w:t xml:space="preserve"> </w:t>
            </w:r>
            <w:r w:rsidR="00C93669">
              <w:rPr>
                <w:szCs w:val="22"/>
              </w:rPr>
              <w:fldChar w:fldCharType="begin">
                <w:ffData>
                  <w:name w:val="Text142"/>
                  <w:enabled/>
                  <w:calcOnExit w:val="0"/>
                  <w:textInput>
                    <w:default w:val="[Insert date]"/>
                  </w:textInput>
                </w:ffData>
              </w:fldChar>
            </w:r>
            <w:bookmarkStart w:id="2" w:name="Text142"/>
            <w:r w:rsidR="00C93669">
              <w:rPr>
                <w:szCs w:val="22"/>
              </w:rPr>
              <w:instrText xml:space="preserve"> FORMTEXT </w:instrText>
            </w:r>
            <w:r w:rsidR="00C93669">
              <w:rPr>
                <w:szCs w:val="22"/>
              </w:rPr>
            </w:r>
            <w:r w:rsidR="00C93669">
              <w:rPr>
                <w:szCs w:val="22"/>
              </w:rPr>
              <w:fldChar w:fldCharType="separate"/>
            </w:r>
            <w:r w:rsidR="00FB38F1">
              <w:rPr>
                <w:noProof/>
                <w:szCs w:val="22"/>
              </w:rPr>
              <w:t>31</w:t>
            </w:r>
            <w:r w:rsidR="00FB38F1" w:rsidRPr="00FB38F1">
              <w:rPr>
                <w:noProof/>
                <w:szCs w:val="22"/>
                <w:vertAlign w:val="superscript"/>
              </w:rPr>
              <w:t>st</w:t>
            </w:r>
            <w:r w:rsidR="00FB38F1">
              <w:rPr>
                <w:noProof/>
                <w:szCs w:val="22"/>
              </w:rPr>
              <w:t xml:space="preserve"> December 2026</w:t>
            </w:r>
            <w:r w:rsidR="00C93669">
              <w:rPr>
                <w:szCs w:val="22"/>
              </w:rPr>
              <w:fldChar w:fldCharType="end"/>
            </w:r>
            <w:bookmarkEnd w:id="2"/>
            <w:r w:rsidR="00C93669">
              <w:rPr>
                <w:szCs w:val="22"/>
              </w:rPr>
              <w:t>,</w:t>
            </w:r>
            <w:r w:rsidRPr="00830A49">
              <w:rPr>
                <w:szCs w:val="22"/>
              </w:rPr>
              <w:t xml:space="preserve"> unless it is otherwise terminated in accordance with the provisions of this Agreement or otherwise lawfully terminated or otherwise lawfully extended as agreed between the Parties (“the Term”).</w:t>
            </w:r>
          </w:p>
          <w:p w14:paraId="558B56C2" w14:textId="105117DC" w:rsidR="00C93669" w:rsidRDefault="00C93669" w:rsidP="00C93669">
            <w:pPr>
              <w:jc w:val="both"/>
              <w:rPr>
                <w:szCs w:val="22"/>
              </w:rPr>
            </w:pPr>
            <w:r w:rsidRPr="00215CCA">
              <w:rPr>
                <w:i/>
                <w:iCs/>
                <w:color w:val="FF0000"/>
                <w:highlight w:val="lightGray"/>
              </w:rPr>
              <w:fldChar w:fldCharType="begin">
                <w:ffData>
                  <w:name w:val=""/>
                  <w:enabled/>
                  <w:calcOnExit w:val="0"/>
                  <w:textInput>
                    <w:default w:val="Delete and replace with “Not Used” if not applicable:"/>
                  </w:textInput>
                </w:ffData>
              </w:fldChar>
            </w:r>
            <w:r w:rsidRPr="00215CCA">
              <w:rPr>
                <w:i/>
                <w:iCs/>
                <w:color w:val="FF0000"/>
                <w:highlight w:val="lightGray"/>
              </w:rPr>
              <w:instrText xml:space="preserve"> FORMTEXT </w:instrText>
            </w:r>
            <w:r w:rsidRPr="00215CCA">
              <w:rPr>
                <w:i/>
                <w:iCs/>
                <w:color w:val="FF0000"/>
                <w:highlight w:val="lightGray"/>
              </w:rPr>
            </w:r>
            <w:r w:rsidRPr="00215CCA">
              <w:rPr>
                <w:i/>
                <w:iCs/>
                <w:color w:val="FF0000"/>
                <w:highlight w:val="lightGray"/>
              </w:rPr>
              <w:fldChar w:fldCharType="separate"/>
            </w:r>
            <w:r w:rsidRPr="00215CCA">
              <w:rPr>
                <w:i/>
                <w:iCs/>
                <w:noProof/>
                <w:color w:val="FF0000"/>
                <w:highlight w:val="lightGray"/>
              </w:rPr>
              <w:t>“Not Used”:</w:t>
            </w:r>
            <w:r w:rsidRPr="00215CCA">
              <w:rPr>
                <w:i/>
                <w:iCs/>
                <w:color w:val="FF0000"/>
                <w:highlight w:val="lightGray"/>
              </w:rPr>
              <w:fldChar w:fldCharType="end"/>
            </w:r>
          </w:p>
          <w:p w14:paraId="5D8C2658" w14:textId="77777777" w:rsidR="009340FB" w:rsidRPr="00830A49" w:rsidRDefault="00C93669" w:rsidP="00C93669">
            <w:pPr>
              <w:jc w:val="both"/>
              <w:rPr>
                <w:szCs w:val="22"/>
              </w:rPr>
            </w:pPr>
            <w:r w:rsidRPr="00216A9C">
              <w:rPr>
                <w:noProof/>
                <w:szCs w:val="22"/>
              </w:rPr>
              <w:t xml:space="preserve">The Client reserves the right to extend the Term for a period or periods of up to </w:t>
            </w:r>
            <w:r>
              <w:rPr>
                <w:noProof/>
                <w:szCs w:val="22"/>
              </w:rPr>
              <w:fldChar w:fldCharType="begin">
                <w:ffData>
                  <w:name w:val="Text143"/>
                  <w:enabled/>
                  <w:calcOnExit w:val="0"/>
                  <w:textInput>
                    <w:default w:val="[Insert Number]"/>
                  </w:textInput>
                </w:ffData>
              </w:fldChar>
            </w:r>
            <w:bookmarkStart w:id="3" w:name="Text143"/>
            <w:r>
              <w:rPr>
                <w:noProof/>
                <w:szCs w:val="22"/>
              </w:rPr>
              <w:instrText xml:space="preserve"> FORMTEXT </w:instrText>
            </w:r>
            <w:r>
              <w:rPr>
                <w:noProof/>
                <w:szCs w:val="22"/>
              </w:rPr>
            </w:r>
            <w:r>
              <w:rPr>
                <w:noProof/>
                <w:szCs w:val="22"/>
              </w:rPr>
              <w:fldChar w:fldCharType="separate"/>
            </w:r>
            <w:r>
              <w:rPr>
                <w:noProof/>
                <w:szCs w:val="22"/>
              </w:rPr>
              <w:t>[Insert Number]</w:t>
            </w:r>
            <w:r>
              <w:rPr>
                <w:noProof/>
                <w:szCs w:val="22"/>
              </w:rPr>
              <w:fldChar w:fldCharType="end"/>
            </w:r>
            <w:bookmarkEnd w:id="3"/>
            <w:r w:rsidRPr="00216A9C">
              <w:rPr>
                <w:noProof/>
                <w:szCs w:val="22"/>
              </w:rPr>
              <w:t xml:space="preserve"> months with a maximum of </w:t>
            </w:r>
            <w:r>
              <w:rPr>
                <w:noProof/>
                <w:szCs w:val="22"/>
              </w:rPr>
              <w:fldChar w:fldCharType="begin">
                <w:ffData>
                  <w:name w:val="Text143"/>
                  <w:enabled/>
                  <w:calcOnExit w:val="0"/>
                  <w:textInput>
                    <w:default w:val="[Insert Number]"/>
                  </w:textInput>
                </w:ffData>
              </w:fldChar>
            </w:r>
            <w:r>
              <w:rPr>
                <w:noProof/>
                <w:szCs w:val="22"/>
              </w:rPr>
              <w:instrText xml:space="preserve"> FORMTEXT </w:instrText>
            </w:r>
            <w:r>
              <w:rPr>
                <w:noProof/>
                <w:szCs w:val="22"/>
              </w:rPr>
            </w:r>
            <w:r>
              <w:rPr>
                <w:noProof/>
                <w:szCs w:val="22"/>
              </w:rPr>
              <w:fldChar w:fldCharType="separate"/>
            </w:r>
            <w:r>
              <w:rPr>
                <w:noProof/>
                <w:szCs w:val="22"/>
              </w:rPr>
              <w:t>[Insert Number]</w:t>
            </w:r>
            <w:r>
              <w:rPr>
                <w:noProof/>
                <w:szCs w:val="22"/>
              </w:rPr>
              <w:fldChar w:fldCharType="end"/>
            </w:r>
            <w:r w:rsidRPr="00216A9C">
              <w:rPr>
                <w:noProof/>
                <w:szCs w:val="22"/>
              </w:rPr>
              <w:t xml:space="preserve"> such extensions permitted subject to its obligations at law</w:t>
            </w:r>
          </w:p>
        </w:tc>
      </w:tr>
      <w:tr w:rsidR="009340FB" w:rsidRPr="00CB5B77" w14:paraId="101CDB46" w14:textId="77777777" w:rsidTr="000E5881">
        <w:tc>
          <w:tcPr>
            <w:tcW w:w="394" w:type="pct"/>
          </w:tcPr>
          <w:p w14:paraId="16FAA745" w14:textId="77777777" w:rsidR="009340FB" w:rsidRDefault="009340FB" w:rsidP="009340FB">
            <w:pPr>
              <w:spacing w:after="200"/>
              <w:jc w:val="both"/>
              <w:rPr>
                <w:color w:val="0000FF"/>
              </w:rPr>
            </w:pPr>
            <w:r>
              <w:rPr>
                <w:color w:val="0000FF"/>
              </w:rPr>
              <w:t>6.</w:t>
            </w:r>
          </w:p>
        </w:tc>
        <w:tc>
          <w:tcPr>
            <w:tcW w:w="4606" w:type="pct"/>
            <w:gridSpan w:val="2"/>
          </w:tcPr>
          <w:p w14:paraId="28EFBC70" w14:textId="77777777" w:rsidR="009340FB" w:rsidRPr="000E5DB7" w:rsidRDefault="009340FB" w:rsidP="00C93669">
            <w:pPr>
              <w:jc w:val="both"/>
            </w:pPr>
            <w:r w:rsidRPr="000E5DB7">
              <w:t>Unless otherwise specified herein, a defined term used in this Agreement shall have the same meaning as assigned to it in the RFT.</w:t>
            </w:r>
          </w:p>
        </w:tc>
      </w:tr>
      <w:tr w:rsidR="009340FB" w:rsidRPr="00CB5B77" w14:paraId="5EBFD820" w14:textId="77777777" w:rsidTr="000E5881">
        <w:tc>
          <w:tcPr>
            <w:tcW w:w="394" w:type="pct"/>
          </w:tcPr>
          <w:p w14:paraId="3E14C3F4" w14:textId="77777777" w:rsidR="009340FB" w:rsidDel="00040E03" w:rsidRDefault="009340FB" w:rsidP="009340FB">
            <w:pPr>
              <w:spacing w:after="200"/>
              <w:jc w:val="both"/>
              <w:rPr>
                <w:color w:val="0000FF"/>
              </w:rPr>
            </w:pPr>
            <w:r>
              <w:rPr>
                <w:color w:val="0000FF"/>
              </w:rPr>
              <w:t>7.</w:t>
            </w:r>
          </w:p>
        </w:tc>
        <w:tc>
          <w:tcPr>
            <w:tcW w:w="4606" w:type="pct"/>
            <w:gridSpan w:val="2"/>
          </w:tcPr>
          <w:p w14:paraId="3DAE31F8" w14:textId="77777777" w:rsidR="009340FB" w:rsidRDefault="009340FB" w:rsidP="00C93669">
            <w:pPr>
              <w:tabs>
                <w:tab w:val="left" w:pos="851"/>
                <w:tab w:val="left" w:pos="1985"/>
              </w:tabs>
              <w:jc w:val="both"/>
            </w:pPr>
            <w:r w:rsidRPr="000E5DB7">
              <w:t>Headings are included for ease of reference only and shall not affect the construction of this Agreement.</w:t>
            </w:r>
          </w:p>
        </w:tc>
      </w:tr>
      <w:tr w:rsidR="009340FB" w:rsidRPr="00CB5B77" w14:paraId="30C21BBC" w14:textId="77777777" w:rsidTr="000E5881">
        <w:tc>
          <w:tcPr>
            <w:tcW w:w="394" w:type="pct"/>
          </w:tcPr>
          <w:p w14:paraId="00D32616" w14:textId="77777777" w:rsidR="009340FB" w:rsidDel="00040E03" w:rsidRDefault="009340FB" w:rsidP="009340FB">
            <w:pPr>
              <w:spacing w:after="200"/>
              <w:jc w:val="both"/>
              <w:rPr>
                <w:color w:val="0000FF"/>
              </w:rPr>
            </w:pPr>
            <w:r>
              <w:rPr>
                <w:color w:val="0000FF"/>
              </w:rPr>
              <w:t>8.</w:t>
            </w:r>
          </w:p>
        </w:tc>
        <w:tc>
          <w:tcPr>
            <w:tcW w:w="4606" w:type="pct"/>
            <w:gridSpan w:val="2"/>
          </w:tcPr>
          <w:p w14:paraId="3F68C108" w14:textId="77777777" w:rsidR="009340FB" w:rsidRDefault="009340FB" w:rsidP="00C93669">
            <w:pPr>
              <w:tabs>
                <w:tab w:val="left" w:pos="851"/>
                <w:tab w:val="left" w:pos="1985"/>
              </w:tabs>
              <w:jc w:val="both"/>
            </w:pPr>
            <w:r w:rsidRPr="000E5DB7">
              <w:t>Unless the context requires otherwise, words in the singular may include the plural and vice versa.</w:t>
            </w:r>
          </w:p>
        </w:tc>
      </w:tr>
      <w:tr w:rsidR="009340FB" w:rsidRPr="00CB5B77" w14:paraId="5658F7AF" w14:textId="77777777" w:rsidTr="000E5881">
        <w:tc>
          <w:tcPr>
            <w:tcW w:w="394" w:type="pct"/>
          </w:tcPr>
          <w:p w14:paraId="54A2683A" w14:textId="77777777" w:rsidR="009340FB" w:rsidRDefault="009340FB" w:rsidP="009340FB">
            <w:pPr>
              <w:spacing w:after="200"/>
              <w:jc w:val="both"/>
              <w:rPr>
                <w:color w:val="0000FF"/>
              </w:rPr>
            </w:pPr>
            <w:r>
              <w:rPr>
                <w:color w:val="0000FF"/>
              </w:rPr>
              <w:t>9.</w:t>
            </w:r>
          </w:p>
          <w:p w14:paraId="75856BC8" w14:textId="77777777" w:rsidR="000E5881" w:rsidRDefault="000E5881" w:rsidP="009340FB">
            <w:pPr>
              <w:spacing w:after="200"/>
              <w:jc w:val="both"/>
              <w:rPr>
                <w:color w:val="0000FF"/>
              </w:rPr>
            </w:pPr>
          </w:p>
          <w:p w14:paraId="21AED9B5" w14:textId="1A84DB62" w:rsidR="000E5881" w:rsidRDefault="000E5881" w:rsidP="009340FB">
            <w:pPr>
              <w:spacing w:after="200"/>
              <w:jc w:val="both"/>
              <w:rPr>
                <w:color w:val="0000FF"/>
              </w:rPr>
            </w:pPr>
            <w:r>
              <w:rPr>
                <w:color w:val="0000FF"/>
              </w:rPr>
              <w:t>10.</w:t>
            </w:r>
          </w:p>
        </w:tc>
        <w:tc>
          <w:tcPr>
            <w:tcW w:w="4606" w:type="pct"/>
            <w:gridSpan w:val="2"/>
          </w:tcPr>
          <w:p w14:paraId="73DFC094" w14:textId="77777777" w:rsidR="009340FB" w:rsidRDefault="009340FB" w:rsidP="00C93669">
            <w:pPr>
              <w:tabs>
                <w:tab w:val="left" w:pos="851"/>
                <w:tab w:val="left" w:pos="1985"/>
              </w:tabs>
              <w:jc w:val="both"/>
              <w:rPr>
                <w:szCs w:val="22"/>
              </w:rPr>
            </w:pPr>
            <w:r>
              <w:rPr>
                <w:szCs w:val="22"/>
              </w:rPr>
              <w:t>Re</w:t>
            </w:r>
            <w:r w:rsidRPr="00B8044E">
              <w:rPr>
                <w:szCs w:val="22"/>
              </w:rPr>
              <w:t>ferences to any statute, enactment, order, regulation or other legislative instrument shall be construed as a reference to the statute, enactment, order, regulation or instrument as amended, unless specifically indicated otherwis</w:t>
            </w:r>
            <w:r>
              <w:rPr>
                <w:szCs w:val="22"/>
              </w:rPr>
              <w:t>e.</w:t>
            </w:r>
          </w:p>
          <w:p w14:paraId="4BE2C97F" w14:textId="75163B38" w:rsidR="000E5881" w:rsidRPr="000E5DB7" w:rsidRDefault="000E5881" w:rsidP="00C93669">
            <w:pPr>
              <w:tabs>
                <w:tab w:val="left" w:pos="851"/>
                <w:tab w:val="left" w:pos="1985"/>
              </w:tabs>
              <w:jc w:val="both"/>
            </w:pPr>
            <w:r>
              <w:rPr>
                <w:szCs w:val="22"/>
              </w:rPr>
              <w:t>In the event that any ambiguity or question of intent or interpretation arises in relation to this Agreement, this Agreement shall be construed as if drafted jointly by the Parties and no presumption or burden of proof shall arise favouring or disfavouring any Party by virtue of the authorship of any of the provisions of this Agreement</w:t>
            </w:r>
          </w:p>
        </w:tc>
      </w:tr>
    </w:tbl>
    <w:p w14:paraId="2E22D9A7" w14:textId="3BA069DF" w:rsidR="00496C17" w:rsidRDefault="00496C17" w:rsidP="000E5881"/>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518"/>
        <w:gridCol w:w="4523"/>
      </w:tblGrid>
      <w:tr w:rsidR="00C93669" w:rsidRPr="00830A49" w14:paraId="3FEEA9B4" w14:textId="77777777" w:rsidTr="00321AC6">
        <w:trPr>
          <w:trHeight w:val="964"/>
        </w:trPr>
        <w:tc>
          <w:tcPr>
            <w:tcW w:w="4518" w:type="dxa"/>
            <w:shd w:val="clear" w:color="auto" w:fill="CCCCCC"/>
          </w:tcPr>
          <w:p w14:paraId="0A04B6C9" w14:textId="77777777" w:rsidR="00C93669" w:rsidRPr="00830A49" w:rsidRDefault="00C93669" w:rsidP="000E5881">
            <w:pPr>
              <w:rPr>
                <w:szCs w:val="22"/>
              </w:rPr>
            </w:pPr>
            <w:r w:rsidRPr="00830A49">
              <w:rPr>
                <w:szCs w:val="22"/>
              </w:rPr>
              <w:t>SIGNED for and on behalf of the Client</w:t>
            </w:r>
          </w:p>
          <w:p w14:paraId="71E4EBB2" w14:textId="77777777" w:rsidR="00C93669" w:rsidRPr="00830A49" w:rsidRDefault="00C93669" w:rsidP="000E5881">
            <w:pPr>
              <w:rPr>
                <w:szCs w:val="22"/>
              </w:rPr>
            </w:pPr>
          </w:p>
          <w:p w14:paraId="76331215" w14:textId="77777777" w:rsidR="00C93669" w:rsidRPr="00830A49" w:rsidRDefault="00C93669" w:rsidP="000E5881">
            <w:pPr>
              <w:rPr>
                <w:szCs w:val="22"/>
              </w:rPr>
            </w:pPr>
            <w:r w:rsidRPr="00830A49">
              <w:rPr>
                <w:szCs w:val="22"/>
              </w:rPr>
              <w:t>__________________________</w:t>
            </w:r>
          </w:p>
          <w:p w14:paraId="2049AABD" w14:textId="77777777" w:rsidR="00C93669" w:rsidRPr="00830A49" w:rsidRDefault="00C93669" w:rsidP="000E5881">
            <w:pPr>
              <w:rPr>
                <w:szCs w:val="22"/>
              </w:rPr>
            </w:pPr>
            <w:r w:rsidRPr="00830A49">
              <w:rPr>
                <w:szCs w:val="22"/>
              </w:rPr>
              <w:t>(being a duly authorised officer)</w:t>
            </w:r>
          </w:p>
        </w:tc>
        <w:tc>
          <w:tcPr>
            <w:tcW w:w="4523" w:type="dxa"/>
            <w:shd w:val="clear" w:color="auto" w:fill="CCCCCC"/>
          </w:tcPr>
          <w:p w14:paraId="4527D8EB" w14:textId="77777777" w:rsidR="00C93669" w:rsidRPr="00830A49" w:rsidRDefault="00C93669" w:rsidP="000E5881">
            <w:pPr>
              <w:rPr>
                <w:szCs w:val="22"/>
              </w:rPr>
            </w:pPr>
            <w:r w:rsidRPr="00830A49">
              <w:rPr>
                <w:szCs w:val="22"/>
              </w:rPr>
              <w:t>SIGNED for and on behalf of the Contractor</w:t>
            </w:r>
          </w:p>
          <w:p w14:paraId="24B99B6B" w14:textId="77777777" w:rsidR="00C93669" w:rsidRPr="00830A49" w:rsidRDefault="00C93669" w:rsidP="000E5881">
            <w:pPr>
              <w:rPr>
                <w:szCs w:val="22"/>
              </w:rPr>
            </w:pPr>
          </w:p>
          <w:p w14:paraId="7F8C2EDC" w14:textId="77777777" w:rsidR="00C93669" w:rsidRPr="00830A49" w:rsidRDefault="00C93669" w:rsidP="000E5881">
            <w:pPr>
              <w:rPr>
                <w:szCs w:val="22"/>
              </w:rPr>
            </w:pPr>
            <w:r w:rsidRPr="00830A49">
              <w:rPr>
                <w:szCs w:val="22"/>
              </w:rPr>
              <w:t>____________________________</w:t>
            </w:r>
          </w:p>
        </w:tc>
      </w:tr>
      <w:tr w:rsidR="00C93669" w:rsidRPr="00830A49" w14:paraId="4FA92643" w14:textId="77777777" w:rsidTr="00321AC6">
        <w:trPr>
          <w:trHeight w:val="1044"/>
        </w:trPr>
        <w:tc>
          <w:tcPr>
            <w:tcW w:w="4518" w:type="dxa"/>
            <w:shd w:val="clear" w:color="auto" w:fill="CCCCCC"/>
          </w:tcPr>
          <w:p w14:paraId="41F13AED" w14:textId="77777777" w:rsidR="00C93669" w:rsidRPr="00830A49" w:rsidRDefault="00C93669" w:rsidP="000E5881">
            <w:pPr>
              <w:rPr>
                <w:szCs w:val="22"/>
              </w:rPr>
            </w:pPr>
            <w:r w:rsidRPr="00830A49">
              <w:rPr>
                <w:szCs w:val="22"/>
              </w:rPr>
              <w:t>Witness</w:t>
            </w:r>
          </w:p>
        </w:tc>
        <w:tc>
          <w:tcPr>
            <w:tcW w:w="4523" w:type="dxa"/>
            <w:shd w:val="clear" w:color="auto" w:fill="CCCCCC"/>
          </w:tcPr>
          <w:p w14:paraId="5E6E7C73" w14:textId="77777777" w:rsidR="00C93669" w:rsidRPr="00830A49" w:rsidRDefault="00C93669" w:rsidP="000E5881">
            <w:pPr>
              <w:rPr>
                <w:szCs w:val="22"/>
              </w:rPr>
            </w:pPr>
            <w:r w:rsidRPr="00830A49">
              <w:rPr>
                <w:szCs w:val="22"/>
              </w:rPr>
              <w:t>Witness</w:t>
            </w:r>
          </w:p>
        </w:tc>
      </w:tr>
    </w:tbl>
    <w:p w14:paraId="272DB40E" w14:textId="77777777" w:rsidR="00C93669" w:rsidRDefault="00C93669" w:rsidP="00496C17"/>
    <w:p w14:paraId="1F613D27" w14:textId="77777777" w:rsidR="003C0FB1" w:rsidRDefault="003C0FB1" w:rsidP="003C0FB1">
      <w:pPr>
        <w:pStyle w:val="Heading1"/>
        <w:spacing w:before="0"/>
        <w:jc w:val="both"/>
        <w:rPr>
          <w:rFonts w:ascii="Calibri" w:hAnsi="Calibri"/>
        </w:rPr>
      </w:pPr>
      <w:r w:rsidRPr="000E5DB7">
        <w:rPr>
          <w:rFonts w:ascii="Calibri" w:hAnsi="Calibri"/>
        </w:rPr>
        <w:lastRenderedPageBreak/>
        <w:t>Schedule A: Terms and Conditions</w:t>
      </w:r>
    </w:p>
    <w:p w14:paraId="7073C041" w14:textId="77777777" w:rsidR="003C0FB1" w:rsidRDefault="003C0FB1" w:rsidP="00C43DF2">
      <w:pPr>
        <w:pStyle w:val="Heading2"/>
        <w:jc w:val="both"/>
      </w:pPr>
      <w:r w:rsidRPr="000E5DB7">
        <w:t>1.</w:t>
      </w:r>
      <w:r w:rsidRPr="000E5DB7">
        <w:tab/>
        <w:t>Contractor’s Obligations</w:t>
      </w:r>
    </w:p>
    <w:tbl>
      <w:tblPr>
        <w:tblW w:w="0" w:type="auto"/>
        <w:tblLook w:val="01E0" w:firstRow="1" w:lastRow="1" w:firstColumn="1" w:lastColumn="1" w:noHBand="0" w:noVBand="0"/>
      </w:tblPr>
      <w:tblGrid>
        <w:gridCol w:w="759"/>
        <w:gridCol w:w="667"/>
        <w:gridCol w:w="7645"/>
      </w:tblGrid>
      <w:tr w:rsidR="003C0FB1" w:rsidRPr="00CB5B77" w14:paraId="0CC71A20" w14:textId="77777777" w:rsidTr="00503F93">
        <w:tc>
          <w:tcPr>
            <w:tcW w:w="771" w:type="dxa"/>
          </w:tcPr>
          <w:p w14:paraId="23A37B92" w14:textId="77777777" w:rsidR="003C0FB1" w:rsidRDefault="003C0FB1" w:rsidP="00C43DF2">
            <w:pPr>
              <w:jc w:val="both"/>
              <w:rPr>
                <w:color w:val="0000FF"/>
              </w:rPr>
            </w:pPr>
            <w:r w:rsidRPr="000E5DB7">
              <w:rPr>
                <w:color w:val="0000FF"/>
              </w:rPr>
              <w:t>A.</w:t>
            </w:r>
          </w:p>
        </w:tc>
        <w:tc>
          <w:tcPr>
            <w:tcW w:w="8516" w:type="dxa"/>
            <w:gridSpan w:val="2"/>
          </w:tcPr>
          <w:p w14:paraId="51C8508D" w14:textId="77777777" w:rsidR="003C0FB1" w:rsidRDefault="003C0FB1" w:rsidP="00321AC6">
            <w:pPr>
              <w:jc w:val="both"/>
            </w:pPr>
            <w:r w:rsidRPr="000E5DB7">
              <w:t>The Contractor undertakes to act with due care, skill and diligence in the provision of the Services and generally in the carrying out of its obligations under this Agreement and in the appointment, monitoring and retention of its agents and Subcontractors. The Contractor shall require its agents and Subcontractors to exercise due care, skill and diligence in the provision of the Services and generally in the carrying out of obligations allocated by the Contractor to its agents and Subcontractors under this Agreement.</w:t>
            </w:r>
          </w:p>
        </w:tc>
      </w:tr>
      <w:tr w:rsidR="003C0FB1" w:rsidRPr="00CB5B77" w14:paraId="0BCFEBAC" w14:textId="77777777" w:rsidTr="00503F93">
        <w:tc>
          <w:tcPr>
            <w:tcW w:w="771" w:type="dxa"/>
          </w:tcPr>
          <w:p w14:paraId="4D41FC7D" w14:textId="77777777" w:rsidR="003C0FB1" w:rsidRDefault="003C0FB1" w:rsidP="00C43DF2">
            <w:pPr>
              <w:jc w:val="both"/>
              <w:rPr>
                <w:color w:val="0000FF"/>
              </w:rPr>
            </w:pPr>
            <w:r w:rsidRPr="000E5DB7">
              <w:rPr>
                <w:color w:val="0000FF"/>
              </w:rPr>
              <w:t>B.</w:t>
            </w:r>
          </w:p>
        </w:tc>
        <w:tc>
          <w:tcPr>
            <w:tcW w:w="8516" w:type="dxa"/>
            <w:gridSpan w:val="2"/>
          </w:tcPr>
          <w:p w14:paraId="77803075" w14:textId="77777777" w:rsidR="003C0FB1" w:rsidRDefault="003C0FB1" w:rsidP="00321AC6">
            <w:pPr>
              <w:jc w:val="both"/>
            </w:pPr>
            <w:r w:rsidRPr="000E5DB7">
              <w:t>In consideration of the payment of the Charges and subject to clause 3 the Contractor shall:</w:t>
            </w:r>
          </w:p>
        </w:tc>
      </w:tr>
      <w:tr w:rsidR="003C0FB1" w:rsidRPr="00CB5B77" w14:paraId="5D491B77" w14:textId="77777777" w:rsidTr="00503F93">
        <w:tc>
          <w:tcPr>
            <w:tcW w:w="771" w:type="dxa"/>
          </w:tcPr>
          <w:p w14:paraId="4290E001" w14:textId="77777777" w:rsidR="003C0FB1" w:rsidRDefault="003C0FB1" w:rsidP="00C43DF2">
            <w:pPr>
              <w:jc w:val="both"/>
              <w:rPr>
                <w:color w:val="0000FF"/>
              </w:rPr>
            </w:pPr>
          </w:p>
        </w:tc>
        <w:tc>
          <w:tcPr>
            <w:tcW w:w="675" w:type="dxa"/>
          </w:tcPr>
          <w:p w14:paraId="4AEE5AE2" w14:textId="77777777" w:rsidR="003C0FB1" w:rsidRDefault="003C0FB1" w:rsidP="00321AC6">
            <w:pPr>
              <w:jc w:val="both"/>
            </w:pPr>
            <w:r w:rsidRPr="000E5DB7">
              <w:t>1.</w:t>
            </w:r>
          </w:p>
        </w:tc>
        <w:tc>
          <w:tcPr>
            <w:tcW w:w="7841" w:type="dxa"/>
          </w:tcPr>
          <w:p w14:paraId="352165BF" w14:textId="77777777" w:rsidR="003C0FB1" w:rsidRDefault="003C0FB1" w:rsidP="00321AC6">
            <w:pPr>
              <w:jc w:val="both"/>
            </w:pPr>
            <w:r w:rsidRPr="000E5DB7">
              <w:t>provide the Services in accordance with the Specification, the RFT, the Client’s directions and the terms of this Agreement;</w:t>
            </w:r>
          </w:p>
        </w:tc>
      </w:tr>
      <w:tr w:rsidR="003C0FB1" w:rsidRPr="00CB5B77" w14:paraId="7387625B" w14:textId="77777777" w:rsidTr="00503F93">
        <w:tc>
          <w:tcPr>
            <w:tcW w:w="771" w:type="dxa"/>
          </w:tcPr>
          <w:p w14:paraId="58AF7E38" w14:textId="77777777" w:rsidR="003C0FB1" w:rsidRDefault="003C0FB1" w:rsidP="00C43DF2">
            <w:pPr>
              <w:jc w:val="both"/>
              <w:rPr>
                <w:color w:val="0000FF"/>
              </w:rPr>
            </w:pPr>
          </w:p>
        </w:tc>
        <w:tc>
          <w:tcPr>
            <w:tcW w:w="675" w:type="dxa"/>
          </w:tcPr>
          <w:p w14:paraId="5F8A09F3" w14:textId="77777777" w:rsidR="003C0FB1" w:rsidRDefault="003C0FB1" w:rsidP="00321AC6">
            <w:pPr>
              <w:jc w:val="both"/>
            </w:pPr>
            <w:r w:rsidRPr="000E5DB7">
              <w:t>2.</w:t>
            </w:r>
          </w:p>
        </w:tc>
        <w:tc>
          <w:tcPr>
            <w:tcW w:w="7841" w:type="dxa"/>
          </w:tcPr>
          <w:p w14:paraId="4DACA6CA" w14:textId="77777777" w:rsidR="003C0FB1" w:rsidRDefault="003C0FB1" w:rsidP="00321AC6">
            <w:pPr>
              <w:jc w:val="both"/>
            </w:pPr>
            <w:r w:rsidRPr="000E5DB7">
              <w:t>comply with and implement any policies, guidelines and/or any project governance protocols issued by the Client from time to time and notified to the Contractor in writing;</w:t>
            </w:r>
          </w:p>
        </w:tc>
      </w:tr>
      <w:tr w:rsidR="003C0FB1" w:rsidRPr="00CB5B77" w14:paraId="37A2D69F" w14:textId="77777777" w:rsidTr="00503F93">
        <w:tc>
          <w:tcPr>
            <w:tcW w:w="771" w:type="dxa"/>
          </w:tcPr>
          <w:p w14:paraId="2BD52822" w14:textId="77777777" w:rsidR="003C0FB1" w:rsidRDefault="003C0FB1" w:rsidP="00C43DF2">
            <w:pPr>
              <w:jc w:val="both"/>
              <w:rPr>
                <w:color w:val="0000FF"/>
              </w:rPr>
            </w:pPr>
          </w:p>
        </w:tc>
        <w:tc>
          <w:tcPr>
            <w:tcW w:w="675" w:type="dxa"/>
          </w:tcPr>
          <w:p w14:paraId="2B71698F" w14:textId="77777777" w:rsidR="003C0FB1" w:rsidRDefault="003C0FB1" w:rsidP="00321AC6">
            <w:pPr>
              <w:jc w:val="both"/>
            </w:pPr>
            <w:r w:rsidRPr="000E5DB7">
              <w:t>3.</w:t>
            </w:r>
          </w:p>
        </w:tc>
        <w:tc>
          <w:tcPr>
            <w:tcW w:w="7841" w:type="dxa"/>
          </w:tcPr>
          <w:p w14:paraId="38EB582F" w14:textId="77777777" w:rsidR="003C0FB1" w:rsidRDefault="003C0FB1" w:rsidP="00321AC6">
            <w:pPr>
              <w:jc w:val="both"/>
            </w:pPr>
            <w:r w:rsidRPr="000E5DB7">
              <w:t>comply with all local security and health and safety arrangements as notified to it by the Client; and</w:t>
            </w:r>
          </w:p>
        </w:tc>
      </w:tr>
      <w:tr w:rsidR="003C0FB1" w:rsidRPr="00CB5B77" w14:paraId="68A904AF" w14:textId="77777777" w:rsidTr="00503F93">
        <w:tc>
          <w:tcPr>
            <w:tcW w:w="771" w:type="dxa"/>
          </w:tcPr>
          <w:p w14:paraId="7D10598A" w14:textId="77777777" w:rsidR="003C0FB1" w:rsidRDefault="003C0FB1" w:rsidP="00C43DF2">
            <w:pPr>
              <w:jc w:val="both"/>
              <w:rPr>
                <w:color w:val="0000FF"/>
              </w:rPr>
            </w:pPr>
          </w:p>
        </w:tc>
        <w:tc>
          <w:tcPr>
            <w:tcW w:w="675" w:type="dxa"/>
          </w:tcPr>
          <w:p w14:paraId="774803C8" w14:textId="77777777" w:rsidR="003C0FB1" w:rsidRDefault="003C0FB1" w:rsidP="00321AC6">
            <w:pPr>
              <w:jc w:val="both"/>
            </w:pPr>
            <w:r w:rsidRPr="000E5DB7">
              <w:t>4.</w:t>
            </w:r>
          </w:p>
        </w:tc>
        <w:tc>
          <w:tcPr>
            <w:tcW w:w="7841" w:type="dxa"/>
          </w:tcPr>
          <w:p w14:paraId="20C60B37" w14:textId="77777777" w:rsidR="003C0FB1" w:rsidRDefault="003C0FB1" w:rsidP="00321AC6">
            <w:pPr>
              <w:jc w:val="both"/>
            </w:pPr>
            <w:r w:rsidRPr="000E5DB7">
              <w:t xml:space="preserve">provide </w:t>
            </w:r>
            <w:r w:rsidRPr="00507FE4">
              <w:t xml:space="preserve">the Services in accordance with good industry practice and comply with all applicable laws including but not limited to all obligations in the field of environmental, social and labour law that apply at the place where the Services are provided, that have been established by EU law, national law, collective agreements and by international, environmental, social and labour law listed in </w:t>
            </w:r>
            <w:r w:rsidRPr="006C766A">
              <w:rPr>
                <w:szCs w:val="22"/>
              </w:rPr>
              <w:t xml:space="preserve">Schedule 7 of the </w:t>
            </w:r>
            <w:r w:rsidRPr="00447F8D">
              <w:rPr>
                <w:szCs w:val="22"/>
              </w:rPr>
              <w:t>European Union (Award of Public Authority Contracts) Regulations 2016</w:t>
            </w:r>
            <w:r>
              <w:rPr>
                <w:szCs w:val="22"/>
              </w:rPr>
              <w:t xml:space="preserve"> </w:t>
            </w:r>
            <w:r w:rsidRPr="00105464">
              <w:rPr>
                <w:szCs w:val="22"/>
              </w:rPr>
              <w:t xml:space="preserve">(Statutory Instrument </w:t>
            </w:r>
            <w:r>
              <w:rPr>
                <w:szCs w:val="22"/>
              </w:rPr>
              <w:t>284</w:t>
            </w:r>
            <w:r w:rsidRPr="00105464">
              <w:rPr>
                <w:szCs w:val="22"/>
              </w:rPr>
              <w:t xml:space="preserve"> of 20</w:t>
            </w:r>
            <w:r>
              <w:rPr>
                <w:szCs w:val="22"/>
              </w:rPr>
              <w:t>1</w:t>
            </w:r>
            <w:r w:rsidRPr="006C766A">
              <w:rPr>
                <w:szCs w:val="22"/>
              </w:rPr>
              <w:t>6)</w:t>
            </w:r>
            <w:r>
              <w:rPr>
                <w:szCs w:val="22"/>
              </w:rPr>
              <w:t xml:space="preserve"> (the “Regulations”)</w:t>
            </w:r>
            <w:r w:rsidRPr="006C766A">
              <w:rPr>
                <w:szCs w:val="22"/>
              </w:rPr>
              <w:t xml:space="preserve"> </w:t>
            </w:r>
            <w:r w:rsidRPr="00507FE4">
              <w:t>. The Contractor shall be responsible for compliance with all statutory requirements of an employer and</w:t>
            </w:r>
            <w:r w:rsidRPr="000E5DB7">
              <w:t xml:space="preserve"> without prejudice to the generality of the foregoing shall be solely responsible in law for the employment, remuneration, taxes, immigration and work permits of all personnel retained for the purposes of complying with this Agreement.</w:t>
            </w:r>
          </w:p>
        </w:tc>
      </w:tr>
      <w:tr w:rsidR="003C0FB1" w:rsidRPr="00CB5B77" w14:paraId="0440ECA3" w14:textId="77777777" w:rsidTr="00503F93">
        <w:tc>
          <w:tcPr>
            <w:tcW w:w="771" w:type="dxa"/>
          </w:tcPr>
          <w:p w14:paraId="3725A742" w14:textId="77777777" w:rsidR="003C0FB1" w:rsidRDefault="003C0FB1" w:rsidP="00C43DF2">
            <w:pPr>
              <w:jc w:val="both"/>
              <w:rPr>
                <w:color w:val="0000FF"/>
              </w:rPr>
            </w:pPr>
            <w:r w:rsidRPr="000E5DB7">
              <w:rPr>
                <w:color w:val="0000FF"/>
              </w:rPr>
              <w:t>C.</w:t>
            </w:r>
          </w:p>
        </w:tc>
        <w:tc>
          <w:tcPr>
            <w:tcW w:w="8516" w:type="dxa"/>
            <w:gridSpan w:val="2"/>
          </w:tcPr>
          <w:p w14:paraId="3A8E6838" w14:textId="77777777" w:rsidR="003C0FB1" w:rsidRDefault="003C0FB1" w:rsidP="00321AC6">
            <w:pPr>
              <w:jc w:val="both"/>
            </w:pPr>
            <w:r w:rsidRPr="000E5DB7">
              <w:t xml:space="preserve">The Contractor is deemed to be the prime contractor under this Agreement and the Contractor assumes full responsibility for the discharge of all obligations under this Agreement and shall assume all the duties, responsibilities and obligations associated with the position of prime contractor. </w:t>
            </w:r>
            <w:r>
              <w:t xml:space="preserve"> </w:t>
            </w:r>
            <w:r w:rsidRPr="000E5DB7">
              <w:t>The Contractor as prime contractor under the Submission hereby assumes liability for its Subcontractors and shall ensure that its Subcontractors shall comply in all respects with the relevant terms of this Agreement</w:t>
            </w:r>
            <w:r>
              <w:t>, including but not limited to clause 1B(4) above,</w:t>
            </w:r>
            <w:r w:rsidRPr="000E5DB7">
              <w:t xml:space="preserve"> to the extent that it or they are retained by the Contractor.</w:t>
            </w:r>
            <w:r>
              <w:t xml:space="preserve"> </w:t>
            </w:r>
            <w:r>
              <w:rPr>
                <w:szCs w:val="22"/>
              </w:rPr>
              <w:t>Subject to clause 14, the Contractor shall notify the Client as soon as possible of any changes to the name, contact details and legal representatives of its Subcontractors.</w:t>
            </w:r>
          </w:p>
        </w:tc>
      </w:tr>
      <w:tr w:rsidR="003C0FB1" w:rsidRPr="00CB5B77" w14:paraId="205D3D61" w14:textId="77777777" w:rsidTr="00503F93">
        <w:tc>
          <w:tcPr>
            <w:tcW w:w="771" w:type="dxa"/>
          </w:tcPr>
          <w:p w14:paraId="49C2D6D9" w14:textId="77777777" w:rsidR="003C0FB1" w:rsidRPr="000E5DB7" w:rsidRDefault="003C0FB1" w:rsidP="00C43DF2">
            <w:pPr>
              <w:jc w:val="both"/>
              <w:rPr>
                <w:color w:val="0000FF"/>
              </w:rPr>
            </w:pPr>
            <w:r>
              <w:rPr>
                <w:color w:val="0000FF"/>
              </w:rPr>
              <w:t>D.</w:t>
            </w:r>
          </w:p>
        </w:tc>
        <w:tc>
          <w:tcPr>
            <w:tcW w:w="8516" w:type="dxa"/>
            <w:gridSpan w:val="2"/>
          </w:tcPr>
          <w:p w14:paraId="52B90E0F" w14:textId="77777777" w:rsidR="003C0FB1" w:rsidRPr="00A226B0" w:rsidRDefault="003C0FB1" w:rsidP="00321AC6">
            <w:pPr>
              <w:jc w:val="both"/>
              <w:rPr>
                <w:szCs w:val="22"/>
              </w:rPr>
            </w:pPr>
            <w:r>
              <w:rPr>
                <w:szCs w:val="22"/>
              </w:rPr>
              <w:t xml:space="preserve">Without prejudice to clause 1C, </w:t>
            </w:r>
            <w:r w:rsidRPr="003B7372">
              <w:rPr>
                <w:szCs w:val="22"/>
              </w:rPr>
              <w:t>where the Client becomes aware that any of the exclusi</w:t>
            </w:r>
            <w:r>
              <w:rPr>
                <w:szCs w:val="22"/>
              </w:rPr>
              <w:t xml:space="preserve">on grounds set out in </w:t>
            </w:r>
            <w:r w:rsidRPr="006C766A">
              <w:rPr>
                <w:szCs w:val="22"/>
              </w:rPr>
              <w:t xml:space="preserve">Regulation 57 of </w:t>
            </w:r>
            <w:r>
              <w:rPr>
                <w:szCs w:val="22"/>
              </w:rPr>
              <w:t xml:space="preserve">the Regulations apply to any Subcontractor, the Client reserves the right to require the Contractor to immediately replace such Subcontractor and the Contractor shall comply with such requirement.  The Contractor shall include in every sub-contract a right for the Contractor to terminate the sub-contract where any of the </w:t>
            </w:r>
            <w:r>
              <w:rPr>
                <w:szCs w:val="22"/>
              </w:rPr>
              <w:lastRenderedPageBreak/>
              <w:t>exclusion grounds apply to the Subcontractor and a requirement that the Subcontractor, in turn, includes a provision having the same effect in any sub-contract which it awards.</w:t>
            </w:r>
          </w:p>
        </w:tc>
      </w:tr>
      <w:tr w:rsidR="003C0FB1" w:rsidRPr="00CB5B77" w14:paraId="22F9DE2B" w14:textId="77777777" w:rsidTr="00503F93">
        <w:tc>
          <w:tcPr>
            <w:tcW w:w="771" w:type="dxa"/>
          </w:tcPr>
          <w:p w14:paraId="3408633E" w14:textId="77777777" w:rsidR="003C0FB1" w:rsidRDefault="003C0FB1" w:rsidP="00C43DF2">
            <w:pPr>
              <w:jc w:val="both"/>
              <w:rPr>
                <w:color w:val="0000FF"/>
              </w:rPr>
            </w:pPr>
            <w:r>
              <w:rPr>
                <w:color w:val="0000FF"/>
              </w:rPr>
              <w:lastRenderedPageBreak/>
              <w:t>E</w:t>
            </w:r>
            <w:r w:rsidRPr="000E5DB7">
              <w:rPr>
                <w:color w:val="0000FF"/>
              </w:rPr>
              <w:t>.</w:t>
            </w:r>
          </w:p>
        </w:tc>
        <w:tc>
          <w:tcPr>
            <w:tcW w:w="8516" w:type="dxa"/>
            <w:gridSpan w:val="2"/>
          </w:tcPr>
          <w:p w14:paraId="40D4136C" w14:textId="77777777" w:rsidR="003C0FB1" w:rsidRDefault="003C0FB1" w:rsidP="00321AC6">
            <w:pPr>
              <w:jc w:val="both"/>
              <w:rPr>
                <w:szCs w:val="22"/>
              </w:rPr>
            </w:pPr>
            <w:r w:rsidRPr="000E5DB7">
              <w:t>During this Agreement the Contractor shall be an independent contractor and not the employee of the Client. Neither Party shall have any authority to bind or commit the other. Nothing herein shall be deemed or construed to create a joint venture, partnership, and/or fiduciary or other relationship between the Parties for any purpose. The officers, employees or agents of the Contractor are not and shall not hold themselves out to be (and shall not be held out by the Contractor as being) servants or agents of the Client for any purposes whatsoever.</w:t>
            </w:r>
          </w:p>
        </w:tc>
      </w:tr>
      <w:tr w:rsidR="003C0FB1" w:rsidRPr="00CB5B77" w14:paraId="7807E382" w14:textId="77777777" w:rsidTr="00503F93">
        <w:tc>
          <w:tcPr>
            <w:tcW w:w="771" w:type="dxa"/>
          </w:tcPr>
          <w:p w14:paraId="66CCD97B" w14:textId="77777777" w:rsidR="003C0FB1" w:rsidRDefault="003C0FB1" w:rsidP="00C43DF2">
            <w:pPr>
              <w:jc w:val="both"/>
              <w:rPr>
                <w:color w:val="0000FF"/>
              </w:rPr>
            </w:pPr>
            <w:r>
              <w:rPr>
                <w:color w:val="0000FF"/>
              </w:rPr>
              <w:t>F</w:t>
            </w:r>
            <w:r w:rsidRPr="000E5DB7">
              <w:rPr>
                <w:color w:val="0000FF"/>
              </w:rPr>
              <w:t>.</w:t>
            </w:r>
          </w:p>
        </w:tc>
        <w:tc>
          <w:tcPr>
            <w:tcW w:w="8516" w:type="dxa"/>
            <w:gridSpan w:val="2"/>
          </w:tcPr>
          <w:p w14:paraId="5BC036EC" w14:textId="77777777" w:rsidR="003C0FB1" w:rsidRDefault="003C0FB1" w:rsidP="00321AC6">
            <w:pPr>
              <w:jc w:val="both"/>
              <w:rPr>
                <w:szCs w:val="22"/>
              </w:rPr>
            </w:pPr>
            <w:r w:rsidRPr="000E5DB7">
              <w:t>The Client acknowledges that the Contractor may from time to time be dependent on the Client to facilitate the Contractor in the carrying out of its duties under this Agreement. The Client agrees to use its reasonable endeavours to so facilitate the Contractor within the timescales and in the manner agreed by it in writing in accordance with clause 10.</w:t>
            </w:r>
          </w:p>
        </w:tc>
      </w:tr>
      <w:tr w:rsidR="003C0FB1" w:rsidRPr="00CB5B77" w14:paraId="1ECA8530" w14:textId="77777777" w:rsidTr="00503F93">
        <w:tc>
          <w:tcPr>
            <w:tcW w:w="771" w:type="dxa"/>
          </w:tcPr>
          <w:p w14:paraId="61AFE205" w14:textId="77777777" w:rsidR="003C0FB1" w:rsidRDefault="003C0FB1" w:rsidP="00C43DF2">
            <w:pPr>
              <w:jc w:val="both"/>
              <w:rPr>
                <w:color w:val="0000FF"/>
              </w:rPr>
            </w:pPr>
            <w:r>
              <w:rPr>
                <w:color w:val="0000FF"/>
              </w:rPr>
              <w:t>G</w:t>
            </w:r>
            <w:r w:rsidRPr="000E5DB7">
              <w:rPr>
                <w:color w:val="0000FF"/>
              </w:rPr>
              <w:t>.</w:t>
            </w:r>
          </w:p>
        </w:tc>
        <w:tc>
          <w:tcPr>
            <w:tcW w:w="8516" w:type="dxa"/>
            <w:gridSpan w:val="2"/>
          </w:tcPr>
          <w:p w14:paraId="337EB3F5" w14:textId="77777777" w:rsidR="003C0FB1" w:rsidRDefault="003C0FB1" w:rsidP="00321AC6">
            <w:pPr>
              <w:jc w:val="both"/>
              <w:rPr>
                <w:szCs w:val="22"/>
              </w:rPr>
            </w:pPr>
            <w:r w:rsidRPr="000E5DB7">
              <w:t>The Contractor agrees that any information relating to this Agreement and / or the performance of this Agreement may be passed by the Client to the Office of Government Procurement (“OGP”) and that the OGP may use this information in the analysis and reporting of spend data including the preparation and publishing of reports.</w:t>
            </w:r>
          </w:p>
        </w:tc>
      </w:tr>
      <w:tr w:rsidR="003C0FB1" w:rsidRPr="00CB5B77" w14:paraId="4890F054" w14:textId="77777777" w:rsidTr="00503F93">
        <w:tc>
          <w:tcPr>
            <w:tcW w:w="771" w:type="dxa"/>
          </w:tcPr>
          <w:p w14:paraId="5A644B57" w14:textId="77777777" w:rsidR="003C0FB1" w:rsidRDefault="003C0FB1" w:rsidP="00C43DF2">
            <w:pPr>
              <w:jc w:val="both"/>
              <w:rPr>
                <w:color w:val="0000FF"/>
              </w:rPr>
            </w:pPr>
            <w:r>
              <w:rPr>
                <w:color w:val="0000FF"/>
              </w:rPr>
              <w:t>H</w:t>
            </w:r>
            <w:r w:rsidRPr="000E5DB7">
              <w:rPr>
                <w:color w:val="0000FF"/>
              </w:rPr>
              <w:t>.</w:t>
            </w:r>
          </w:p>
        </w:tc>
        <w:tc>
          <w:tcPr>
            <w:tcW w:w="8516" w:type="dxa"/>
            <w:gridSpan w:val="2"/>
          </w:tcPr>
          <w:p w14:paraId="54AB3EB1" w14:textId="2508686D" w:rsidR="003C0FB1" w:rsidRDefault="003C0FB1" w:rsidP="000E5881">
            <w:pPr>
              <w:jc w:val="both"/>
              <w:rPr>
                <w:szCs w:val="22"/>
              </w:rPr>
            </w:pPr>
            <w:r w:rsidRPr="000E5DB7">
              <w:t xml:space="preserve">The Contractor shall comply with all applicable obligations arising pursuant to the European Communities (Protection of Employees’ Rights on Transfer of Undertakings) Regulations 2003 (S.I. No. 131 of 2003) and Council Directive 2001/23/EC (together the “TUPE Regulations”) and failure to so comply shall constitute a serious breach of this Agreement. The Contractor shall indemnify, save harmless and keep the Client indemnified from and against </w:t>
            </w:r>
            <w:r w:rsidR="000E5881">
              <w:rPr>
                <w:szCs w:val="22"/>
              </w:rPr>
              <w:t>any claim arising or loss or costs incurred as a result of its failure or incapacity to fulfil its obligation under the said TUPE Regulations.</w:t>
            </w:r>
          </w:p>
        </w:tc>
      </w:tr>
      <w:tr w:rsidR="0044411F" w:rsidRPr="00CB5B77" w14:paraId="5F55AF1C" w14:textId="77777777" w:rsidTr="00503F93">
        <w:tc>
          <w:tcPr>
            <w:tcW w:w="771" w:type="dxa"/>
          </w:tcPr>
          <w:p w14:paraId="5F85762A" w14:textId="45DAFCA3" w:rsidR="0044411F" w:rsidRDefault="0044411F" w:rsidP="00C43DF2">
            <w:pPr>
              <w:jc w:val="both"/>
              <w:rPr>
                <w:color w:val="0000FF"/>
              </w:rPr>
            </w:pPr>
            <w:r>
              <w:rPr>
                <w:color w:val="0000FF"/>
              </w:rPr>
              <w:t xml:space="preserve">I. </w:t>
            </w:r>
          </w:p>
        </w:tc>
        <w:tc>
          <w:tcPr>
            <w:tcW w:w="8516" w:type="dxa"/>
            <w:gridSpan w:val="2"/>
          </w:tcPr>
          <w:p w14:paraId="27ABBE8C" w14:textId="77777777" w:rsidR="0044411F" w:rsidRDefault="0044411F" w:rsidP="0044411F">
            <w:pPr>
              <w:rPr>
                <w:szCs w:val="22"/>
              </w:rPr>
            </w:pPr>
            <w:r>
              <w:rPr>
                <w:szCs w:val="22"/>
              </w:rPr>
              <w:t>In the case of public procurement procedures which are subject to an IPI measure within the meaning of Regulation (EU) 2022/1031, the Contractor shall comply with the following obligations:</w:t>
            </w:r>
          </w:p>
          <w:p w14:paraId="02B9BC22" w14:textId="77777777" w:rsidR="0044411F" w:rsidRDefault="0044411F" w:rsidP="0044411F">
            <w:pPr>
              <w:pStyle w:val="ListParagraph"/>
              <w:numPr>
                <w:ilvl w:val="0"/>
                <w:numId w:val="10"/>
              </w:numPr>
              <w:jc w:val="both"/>
              <w:rPr>
                <w:szCs w:val="22"/>
              </w:rPr>
            </w:pPr>
            <w:r w:rsidRPr="00A035CA">
              <w:rPr>
                <w:szCs w:val="22"/>
              </w:rPr>
              <w:t>not to subcontract more than 50% of the total value of the contract to economic operators originating in a third country which is subject to an IPI measure;</w:t>
            </w:r>
          </w:p>
          <w:p w14:paraId="2A730B77" w14:textId="77777777" w:rsidR="0044411F" w:rsidRDefault="0044411F" w:rsidP="0044411F">
            <w:pPr>
              <w:pStyle w:val="ListParagraph"/>
              <w:numPr>
                <w:ilvl w:val="0"/>
                <w:numId w:val="10"/>
              </w:numPr>
              <w:jc w:val="both"/>
              <w:rPr>
                <w:szCs w:val="22"/>
              </w:rPr>
            </w:pPr>
            <w:r w:rsidRPr="00A035CA">
              <w:rPr>
                <w:szCs w:val="22"/>
              </w:rPr>
              <w:t>for contracts whose subject matter covers the supply of goods, to ensure for the duration of the contract that goods or services supplied or provided in the execution of the contract and originating in the third country which is subject to the IPI measure represent no more than 50% of the total value of the contract, irrespective of whether such goods or services are supplied or provided directly by the successful tenderer or by a subcontractor;</w:t>
            </w:r>
          </w:p>
          <w:p w14:paraId="67CF65CF" w14:textId="77777777" w:rsidR="0044411F" w:rsidRDefault="0044411F" w:rsidP="0044411F">
            <w:pPr>
              <w:pStyle w:val="ListParagraph"/>
              <w:numPr>
                <w:ilvl w:val="0"/>
                <w:numId w:val="10"/>
              </w:numPr>
              <w:jc w:val="both"/>
              <w:rPr>
                <w:szCs w:val="22"/>
              </w:rPr>
            </w:pPr>
            <w:r w:rsidRPr="00A035CA">
              <w:rPr>
                <w:szCs w:val="22"/>
              </w:rPr>
              <w:t>to provide to the Client, upon request, adequate evidence corresponding to point (i) or (ii) above;</w:t>
            </w:r>
          </w:p>
          <w:p w14:paraId="1E1323EB" w14:textId="3DC27355" w:rsidR="0044411F" w:rsidRPr="0044411F" w:rsidRDefault="0044411F" w:rsidP="0044411F">
            <w:pPr>
              <w:pStyle w:val="ListParagraph"/>
              <w:numPr>
                <w:ilvl w:val="0"/>
                <w:numId w:val="10"/>
              </w:numPr>
              <w:jc w:val="both"/>
              <w:rPr>
                <w:szCs w:val="22"/>
              </w:rPr>
            </w:pPr>
            <w:r>
              <w:t>to pay a proportionate charge, in the event of non-observance of the obligations referred to at point (i) or (ii) above, of between 10% and 30% of the total value of the contract.</w:t>
            </w:r>
          </w:p>
        </w:tc>
      </w:tr>
    </w:tbl>
    <w:p w14:paraId="7B60B329" w14:textId="77777777" w:rsidR="003C0FB1" w:rsidRDefault="003C0FB1" w:rsidP="00C43DF2">
      <w:pPr>
        <w:pStyle w:val="Heading2"/>
        <w:spacing w:before="120"/>
        <w:jc w:val="both"/>
      </w:pPr>
      <w:r w:rsidRPr="000E5DB7">
        <w:t>2.</w:t>
      </w:r>
      <w:r w:rsidRPr="000E5DB7">
        <w:tab/>
        <w:t xml:space="preserve">Key Personnel </w:t>
      </w:r>
    </w:p>
    <w:p w14:paraId="47C61445" w14:textId="77777777" w:rsidR="003C0FB1" w:rsidRDefault="003C0FB1" w:rsidP="003073E6">
      <w:pPr>
        <w:jc w:val="both"/>
      </w:pPr>
      <w:r w:rsidRPr="000E5DB7">
        <w:t xml:space="preserve">The Contractor undertakes and acknowledges that it is responsible for ensuring that all key personnel as specified in the Submission (“Key Personnel”), assigned by it to provide the Services shall be </w:t>
      </w:r>
      <w:r w:rsidRPr="000E5DB7">
        <w:lastRenderedPageBreak/>
        <w:t xml:space="preserve">available for the Term of this Agreement. The Contractor acknowledges that the Key Personnel are essential to the proper provision of the Services to the Client. In the event that any of the Key Personnel assigned by the Contractor to provide the Services under this Agreement becomes unable to provide the Services for whatever reason then, the Contractor acknowledges and undertakes that it shall immediately notify the Client in writing of the inability of any Key Personnel and replace that person with a person of equivalent experience and expertise (“Replacement Personnel”). The Contractor shall provide to the Client such details as the Client may reasonably require in writing regarding any Replacement Personnel. The Client shall have absolute discretion as to the suitability of any proposed Replacement Personnel. </w:t>
      </w:r>
    </w:p>
    <w:p w14:paraId="150475F5" w14:textId="77777777" w:rsidR="003C0FB1" w:rsidRDefault="003C0FB1" w:rsidP="00C43DF2">
      <w:pPr>
        <w:pStyle w:val="Heading2"/>
        <w:spacing w:before="120"/>
        <w:jc w:val="both"/>
      </w:pPr>
      <w:r w:rsidRPr="000E5DB7">
        <w:t>3.</w:t>
      </w:r>
      <w:r w:rsidRPr="000E5DB7">
        <w:tab/>
        <w:t>Payment</w:t>
      </w:r>
    </w:p>
    <w:tbl>
      <w:tblPr>
        <w:tblW w:w="0" w:type="auto"/>
        <w:tblLook w:val="01E0" w:firstRow="1" w:lastRow="1" w:firstColumn="1" w:lastColumn="1" w:noHBand="0" w:noVBand="0"/>
      </w:tblPr>
      <w:tblGrid>
        <w:gridCol w:w="760"/>
        <w:gridCol w:w="665"/>
        <w:gridCol w:w="7646"/>
      </w:tblGrid>
      <w:tr w:rsidR="003C0FB1" w:rsidRPr="00CB5B77" w14:paraId="23FD26F9" w14:textId="77777777" w:rsidTr="00503F93">
        <w:tc>
          <w:tcPr>
            <w:tcW w:w="828" w:type="dxa"/>
          </w:tcPr>
          <w:p w14:paraId="672DF824" w14:textId="77777777" w:rsidR="003C0FB1" w:rsidRDefault="003C0FB1" w:rsidP="00C43DF2">
            <w:pPr>
              <w:jc w:val="both"/>
              <w:rPr>
                <w:color w:val="0000FF"/>
              </w:rPr>
            </w:pPr>
            <w:r w:rsidRPr="000E5DB7">
              <w:rPr>
                <w:color w:val="0000FF"/>
              </w:rPr>
              <w:t>A.</w:t>
            </w:r>
          </w:p>
        </w:tc>
        <w:tc>
          <w:tcPr>
            <w:tcW w:w="9540" w:type="dxa"/>
            <w:gridSpan w:val="2"/>
          </w:tcPr>
          <w:p w14:paraId="6995697F" w14:textId="77777777" w:rsidR="003C0FB1" w:rsidRDefault="003C0FB1" w:rsidP="003073E6">
            <w:pPr>
              <w:jc w:val="both"/>
            </w:pPr>
            <w:r w:rsidRPr="000E5DB7">
              <w:t>Subject to the provisions of this clause 3 the Client shall pay and discharge the Charges (plus any applicable VAT), in the manner specified at Schedule C. Invoicing arrangements shall be on such terms as may be agreed between the Parties.</w:t>
            </w:r>
          </w:p>
        </w:tc>
      </w:tr>
      <w:tr w:rsidR="003C0FB1" w:rsidRPr="00CB5B77" w14:paraId="2FE97511" w14:textId="77777777" w:rsidTr="00503F93">
        <w:tc>
          <w:tcPr>
            <w:tcW w:w="828" w:type="dxa"/>
          </w:tcPr>
          <w:p w14:paraId="41CCDF45" w14:textId="77777777" w:rsidR="003C0FB1" w:rsidRDefault="003C0FB1" w:rsidP="00C43DF2">
            <w:pPr>
              <w:jc w:val="both"/>
              <w:rPr>
                <w:color w:val="0000FF"/>
              </w:rPr>
            </w:pPr>
            <w:r w:rsidRPr="000E5DB7">
              <w:rPr>
                <w:color w:val="0000FF"/>
              </w:rPr>
              <w:t>B.</w:t>
            </w:r>
          </w:p>
        </w:tc>
        <w:tc>
          <w:tcPr>
            <w:tcW w:w="9540" w:type="dxa"/>
            <w:gridSpan w:val="2"/>
          </w:tcPr>
          <w:p w14:paraId="6B9E3879" w14:textId="77777777" w:rsidR="003C0FB1" w:rsidRDefault="003C0FB1" w:rsidP="003073E6">
            <w:pPr>
              <w:jc w:val="both"/>
            </w:pPr>
            <w:r w:rsidRPr="000E5DB7">
              <w:t>Discharge of the Charges is subject to:</w:t>
            </w:r>
          </w:p>
        </w:tc>
      </w:tr>
      <w:tr w:rsidR="003C0FB1" w:rsidRPr="00CB5B77" w14:paraId="204AA45C" w14:textId="77777777" w:rsidTr="00503F93">
        <w:tc>
          <w:tcPr>
            <w:tcW w:w="828" w:type="dxa"/>
          </w:tcPr>
          <w:p w14:paraId="2A3CD170" w14:textId="77777777" w:rsidR="003C0FB1" w:rsidRDefault="003C0FB1" w:rsidP="00C43DF2">
            <w:pPr>
              <w:jc w:val="both"/>
              <w:rPr>
                <w:color w:val="0000FF"/>
              </w:rPr>
            </w:pPr>
          </w:p>
        </w:tc>
        <w:tc>
          <w:tcPr>
            <w:tcW w:w="720" w:type="dxa"/>
          </w:tcPr>
          <w:p w14:paraId="7A3B7B5E" w14:textId="77777777" w:rsidR="003C0FB1" w:rsidRDefault="003C0FB1" w:rsidP="003073E6">
            <w:pPr>
              <w:jc w:val="both"/>
            </w:pPr>
            <w:r w:rsidRPr="000E5DB7">
              <w:t>1.</w:t>
            </w:r>
          </w:p>
        </w:tc>
        <w:tc>
          <w:tcPr>
            <w:tcW w:w="8820" w:type="dxa"/>
          </w:tcPr>
          <w:p w14:paraId="56F8C281" w14:textId="77777777" w:rsidR="003C0FB1" w:rsidRDefault="003C0FB1" w:rsidP="003073E6">
            <w:pPr>
              <w:jc w:val="both"/>
            </w:pPr>
            <w:r w:rsidRPr="000E5DB7">
              <w:t>Compliance by the Contractor with the provisions of this Agreement including but not limited to any milestones, compliance schedules and/or operational protocols in place pursuant to clause 10A from time to time;</w:t>
            </w:r>
          </w:p>
        </w:tc>
      </w:tr>
      <w:tr w:rsidR="003C0FB1" w:rsidRPr="00CB5B77" w14:paraId="5737AA40" w14:textId="77777777" w:rsidTr="00503F93">
        <w:tc>
          <w:tcPr>
            <w:tcW w:w="828" w:type="dxa"/>
          </w:tcPr>
          <w:p w14:paraId="6A901A90" w14:textId="77777777" w:rsidR="003C0FB1" w:rsidRDefault="003C0FB1" w:rsidP="00C43DF2">
            <w:pPr>
              <w:jc w:val="both"/>
              <w:rPr>
                <w:color w:val="0000FF"/>
              </w:rPr>
            </w:pPr>
          </w:p>
        </w:tc>
        <w:tc>
          <w:tcPr>
            <w:tcW w:w="720" w:type="dxa"/>
          </w:tcPr>
          <w:p w14:paraId="3557E88B" w14:textId="77777777" w:rsidR="003C0FB1" w:rsidRDefault="003C0FB1" w:rsidP="003073E6">
            <w:pPr>
              <w:jc w:val="both"/>
            </w:pPr>
            <w:r w:rsidRPr="000E5DB7">
              <w:t>2.</w:t>
            </w:r>
          </w:p>
        </w:tc>
        <w:tc>
          <w:tcPr>
            <w:tcW w:w="8820" w:type="dxa"/>
          </w:tcPr>
          <w:p w14:paraId="0880FB5C" w14:textId="77777777" w:rsidR="003C0FB1" w:rsidRDefault="003C0FB1" w:rsidP="003073E6">
            <w:pPr>
              <w:jc w:val="both"/>
            </w:pPr>
            <w:r w:rsidRPr="000E5DB7">
              <w:t>The furnishing by the Contractor of a valid invoice and such supporting documentation as may be required by the Client from time to time. Any Contractor pre-printed terms and conditions are hereby disallowed;</w:t>
            </w:r>
          </w:p>
        </w:tc>
      </w:tr>
      <w:tr w:rsidR="003C0FB1" w:rsidRPr="00CB5B77" w14:paraId="28DEAD5B" w14:textId="77777777" w:rsidTr="00503F93">
        <w:tc>
          <w:tcPr>
            <w:tcW w:w="828" w:type="dxa"/>
          </w:tcPr>
          <w:p w14:paraId="0D8B2B13" w14:textId="77777777" w:rsidR="003C0FB1" w:rsidRDefault="003C0FB1" w:rsidP="00C43DF2">
            <w:pPr>
              <w:jc w:val="both"/>
              <w:rPr>
                <w:color w:val="0000FF"/>
              </w:rPr>
            </w:pPr>
          </w:p>
        </w:tc>
        <w:tc>
          <w:tcPr>
            <w:tcW w:w="720" w:type="dxa"/>
          </w:tcPr>
          <w:p w14:paraId="2F0038DE" w14:textId="77777777" w:rsidR="003C0FB1" w:rsidRDefault="003C0FB1" w:rsidP="003073E6">
            <w:pPr>
              <w:jc w:val="both"/>
            </w:pPr>
            <w:r w:rsidRPr="000E5DB7">
              <w:t>3.</w:t>
            </w:r>
          </w:p>
        </w:tc>
        <w:tc>
          <w:tcPr>
            <w:tcW w:w="8820" w:type="dxa"/>
          </w:tcPr>
          <w:p w14:paraId="369262A2" w14:textId="77777777" w:rsidR="003C0FB1" w:rsidRDefault="003C0FB1" w:rsidP="003073E6">
            <w:pPr>
              <w:jc w:val="both"/>
            </w:pPr>
            <w:r w:rsidRPr="000E5DB7">
              <w:t>Invoices being submitted to the Client’s Contact (as set out in this Agreement or such other alternative contact as may be agreed between the Parties). All and any queries relating to the invoice and/or the Services for any billing period (including whether or not Services have been accepted, rejected, satisfactorily re-performed or as the case may be) must be raised by the Client’s Contact within 14 calendar days of receipt of invoice. In circumstances where no queries are raised within the said 14 day period the invoice shall be deemed accepted. Upon resolution of any queries on the invoice to the satisfaction of the Client or upon such deemed acceptance the invoice shall be payable by the Client. Payment is subject to any rights reserved by the Client under any other provision of this Agreement; and</w:t>
            </w:r>
          </w:p>
        </w:tc>
      </w:tr>
      <w:tr w:rsidR="003C0FB1" w:rsidRPr="00CB5B77" w14:paraId="46124799" w14:textId="77777777" w:rsidTr="00503F93">
        <w:tc>
          <w:tcPr>
            <w:tcW w:w="828" w:type="dxa"/>
          </w:tcPr>
          <w:p w14:paraId="01AD40FF" w14:textId="77777777" w:rsidR="003C0FB1" w:rsidRDefault="003C0FB1" w:rsidP="00C43DF2">
            <w:pPr>
              <w:jc w:val="both"/>
              <w:rPr>
                <w:color w:val="0000FF"/>
              </w:rPr>
            </w:pPr>
          </w:p>
        </w:tc>
        <w:tc>
          <w:tcPr>
            <w:tcW w:w="720" w:type="dxa"/>
          </w:tcPr>
          <w:p w14:paraId="6EA32E4E" w14:textId="77777777" w:rsidR="003C0FB1" w:rsidRDefault="003C0FB1" w:rsidP="003073E6">
            <w:pPr>
              <w:jc w:val="both"/>
            </w:pPr>
            <w:r w:rsidRPr="000E5DB7">
              <w:t>4.</w:t>
            </w:r>
          </w:p>
        </w:tc>
        <w:tc>
          <w:tcPr>
            <w:tcW w:w="8820" w:type="dxa"/>
          </w:tcPr>
          <w:p w14:paraId="053464F9" w14:textId="43F948B3" w:rsidR="003C0FB1" w:rsidRDefault="003C0FB1" w:rsidP="003073E6">
            <w:pPr>
              <w:jc w:val="both"/>
            </w:pPr>
            <w:r w:rsidRPr="000E5DB7">
              <w:t xml:space="preserve">The Client being in possession of the Contractor’s current Tax Clearance Certificate. The Contractor shall comply with all </w:t>
            </w:r>
            <w:r w:rsidR="000E5881">
              <w:t xml:space="preserve">applicable </w:t>
            </w:r>
            <w:r w:rsidRPr="000E5DB7">
              <w:t>EU and domestic taxation law and requirements.</w:t>
            </w:r>
          </w:p>
        </w:tc>
      </w:tr>
      <w:tr w:rsidR="003C0FB1" w:rsidRPr="00CB5B77" w14:paraId="683C5F10" w14:textId="77777777" w:rsidTr="00503F93">
        <w:tc>
          <w:tcPr>
            <w:tcW w:w="828" w:type="dxa"/>
          </w:tcPr>
          <w:p w14:paraId="465199B0" w14:textId="77777777" w:rsidR="003C0FB1" w:rsidRDefault="003C0FB1" w:rsidP="00C43DF2">
            <w:pPr>
              <w:jc w:val="both"/>
              <w:rPr>
                <w:color w:val="0000FF"/>
              </w:rPr>
            </w:pPr>
            <w:r w:rsidRPr="000E5DB7">
              <w:rPr>
                <w:color w:val="0000FF"/>
              </w:rPr>
              <w:t>C.</w:t>
            </w:r>
          </w:p>
        </w:tc>
        <w:tc>
          <w:tcPr>
            <w:tcW w:w="9540" w:type="dxa"/>
            <w:gridSpan w:val="2"/>
          </w:tcPr>
          <w:p w14:paraId="4381DE5D" w14:textId="77777777" w:rsidR="003C0FB1" w:rsidRDefault="003C0FB1" w:rsidP="003073E6">
            <w:pPr>
              <w:jc w:val="both"/>
            </w:pPr>
            <w:r w:rsidRPr="000E5DB7">
              <w:t>The European Communities (Late Payment in Commercial Transactions) Regulations, 2012 shall apply to all payments. Incorrect invoices will be returned for correction with consequential effects on the due date of payment.</w:t>
            </w:r>
          </w:p>
        </w:tc>
      </w:tr>
      <w:tr w:rsidR="003C0FB1" w:rsidRPr="00CB5B77" w14:paraId="3E8F2CEA" w14:textId="77777777" w:rsidTr="00503F93">
        <w:tc>
          <w:tcPr>
            <w:tcW w:w="828" w:type="dxa"/>
          </w:tcPr>
          <w:p w14:paraId="6F17DB60" w14:textId="77777777" w:rsidR="003C0FB1" w:rsidRDefault="003C0FB1" w:rsidP="00C43DF2">
            <w:pPr>
              <w:jc w:val="both"/>
              <w:rPr>
                <w:color w:val="0000FF"/>
              </w:rPr>
            </w:pPr>
            <w:r w:rsidRPr="000E5DB7">
              <w:rPr>
                <w:color w:val="0000FF"/>
              </w:rPr>
              <w:t>D.</w:t>
            </w:r>
          </w:p>
        </w:tc>
        <w:tc>
          <w:tcPr>
            <w:tcW w:w="9540" w:type="dxa"/>
            <w:gridSpan w:val="2"/>
          </w:tcPr>
          <w:p w14:paraId="0147E7AB" w14:textId="77777777" w:rsidR="003C0FB1" w:rsidRDefault="003C0FB1" w:rsidP="003073E6">
            <w:pPr>
              <w:jc w:val="both"/>
            </w:pPr>
            <w:r w:rsidRPr="000E5DB7">
              <w:t xml:space="preserve">Wherever under this Agreement any sum of money is recoverable from or payable by the Contractor (including any sum which the Contractor is liable to pay to the Client in respect of any breach of this Agreement), the Parties may agree to deduct that sum from any sum then due, or which at any later time may become due to the Contractor under the Agreement or under any other agreement or contract with the Client. Any overpayment by either Party, whether of the Charges or of VAT or otherwise, shall be a sum of money </w:t>
            </w:r>
            <w:r w:rsidRPr="000E5DB7">
              <w:lastRenderedPageBreak/>
              <w:t>recoverable by the Party who made the overpayment from the Party in receipt of the overpayment.</w:t>
            </w:r>
          </w:p>
        </w:tc>
      </w:tr>
      <w:tr w:rsidR="003C0FB1" w:rsidRPr="00CB5B77" w14:paraId="3359D8F3" w14:textId="77777777" w:rsidTr="00503F93">
        <w:tc>
          <w:tcPr>
            <w:tcW w:w="828" w:type="dxa"/>
          </w:tcPr>
          <w:p w14:paraId="15BAE3C7" w14:textId="77777777" w:rsidR="003C0FB1" w:rsidRDefault="003C0FB1" w:rsidP="00C43DF2">
            <w:pPr>
              <w:jc w:val="both"/>
              <w:rPr>
                <w:color w:val="0000FF"/>
              </w:rPr>
            </w:pPr>
            <w:r w:rsidRPr="000E5DB7">
              <w:rPr>
                <w:color w:val="0000FF"/>
              </w:rPr>
              <w:lastRenderedPageBreak/>
              <w:t>E.</w:t>
            </w:r>
          </w:p>
        </w:tc>
        <w:tc>
          <w:tcPr>
            <w:tcW w:w="9540" w:type="dxa"/>
            <w:gridSpan w:val="2"/>
          </w:tcPr>
          <w:p w14:paraId="3DC11545" w14:textId="77777777" w:rsidR="003C0FB1" w:rsidRDefault="003C0FB1" w:rsidP="003073E6">
            <w:pPr>
              <w:jc w:val="both"/>
            </w:pPr>
            <w:r w:rsidRPr="000E5DB7">
              <w:t>The Charges shall include any and all costs or expenses incurred by the Contractor, its employees, servants and agents in the performance of its obligations under this Agreement.</w:t>
            </w:r>
          </w:p>
        </w:tc>
      </w:tr>
      <w:tr w:rsidR="003C0FB1" w:rsidRPr="00CB5B77" w14:paraId="1B290832" w14:textId="77777777" w:rsidTr="00503F93">
        <w:tc>
          <w:tcPr>
            <w:tcW w:w="828" w:type="dxa"/>
          </w:tcPr>
          <w:p w14:paraId="18E4B6CD" w14:textId="77777777" w:rsidR="003C0FB1" w:rsidRDefault="003C0FB1" w:rsidP="00C43DF2">
            <w:pPr>
              <w:jc w:val="both"/>
              <w:rPr>
                <w:color w:val="0000FF"/>
              </w:rPr>
            </w:pPr>
            <w:r w:rsidRPr="000E5DB7">
              <w:rPr>
                <w:color w:val="0000FF"/>
              </w:rPr>
              <w:t>F.</w:t>
            </w:r>
          </w:p>
        </w:tc>
        <w:tc>
          <w:tcPr>
            <w:tcW w:w="9540" w:type="dxa"/>
            <w:gridSpan w:val="2"/>
          </w:tcPr>
          <w:p w14:paraId="194585C1" w14:textId="77777777" w:rsidR="003C0FB1" w:rsidRDefault="003C0FB1" w:rsidP="003073E6">
            <w:pPr>
              <w:jc w:val="both"/>
            </w:pPr>
            <w:r w:rsidRPr="000E5DB7">
              <w:t>The Charges shall be discharged as provided for in this clause subject to the retention by the Client in accordance with section 523 of the Taxes Consolidation Act, 1997 of any Professional Services Withholding Tax payable to the Contractor. Any and all taxes applicable to the provision of the Services will be the sole responsibility of the Contractor and the Contractor so acknowledges and confirms.</w:t>
            </w:r>
          </w:p>
        </w:tc>
      </w:tr>
    </w:tbl>
    <w:p w14:paraId="102C19CB" w14:textId="77777777" w:rsidR="003C0FB1" w:rsidRPr="00EA1632" w:rsidRDefault="003C0FB1" w:rsidP="00EA1632">
      <w:pPr>
        <w:pStyle w:val="Heading2"/>
      </w:pPr>
      <w:r w:rsidRPr="00EA1632">
        <w:t>4.</w:t>
      </w:r>
      <w:r w:rsidRPr="00EA1632">
        <w:tab/>
        <w:t>Warranties, Representations and Undertakings</w:t>
      </w:r>
    </w:p>
    <w:tbl>
      <w:tblPr>
        <w:tblW w:w="0" w:type="auto"/>
        <w:tblLook w:val="01E0" w:firstRow="1" w:lastRow="1" w:firstColumn="1" w:lastColumn="1" w:noHBand="0" w:noVBand="0"/>
      </w:tblPr>
      <w:tblGrid>
        <w:gridCol w:w="753"/>
        <w:gridCol w:w="705"/>
        <w:gridCol w:w="7613"/>
      </w:tblGrid>
      <w:tr w:rsidR="003C0FB1" w:rsidRPr="00CB5B77" w14:paraId="73D67C35" w14:textId="77777777" w:rsidTr="009A0BAB">
        <w:trPr>
          <w:trHeight w:val="499"/>
        </w:trPr>
        <w:tc>
          <w:tcPr>
            <w:tcW w:w="753" w:type="dxa"/>
          </w:tcPr>
          <w:p w14:paraId="06E639FF" w14:textId="77777777" w:rsidR="003C0FB1" w:rsidRDefault="003C0FB1" w:rsidP="007F3458">
            <w:pPr>
              <w:jc w:val="both"/>
              <w:rPr>
                <w:color w:val="0000FF"/>
              </w:rPr>
            </w:pPr>
            <w:r w:rsidRPr="000E5DB7">
              <w:rPr>
                <w:color w:val="0000FF"/>
              </w:rPr>
              <w:t>A.</w:t>
            </w:r>
          </w:p>
        </w:tc>
        <w:tc>
          <w:tcPr>
            <w:tcW w:w="8318" w:type="dxa"/>
            <w:gridSpan w:val="2"/>
          </w:tcPr>
          <w:p w14:paraId="494B966C" w14:textId="77777777" w:rsidR="003C0FB1" w:rsidRDefault="003C0FB1" w:rsidP="003073E6">
            <w:pPr>
              <w:jc w:val="both"/>
            </w:pPr>
            <w:r w:rsidRPr="000E5DB7">
              <w:t>The Contractor acknowledges, warrants, represents and undertakes that:</w:t>
            </w:r>
          </w:p>
        </w:tc>
      </w:tr>
      <w:tr w:rsidR="003C0FB1" w:rsidRPr="00CB5B77" w14:paraId="63DDA798" w14:textId="77777777" w:rsidTr="009A0BAB">
        <w:tc>
          <w:tcPr>
            <w:tcW w:w="753" w:type="dxa"/>
          </w:tcPr>
          <w:p w14:paraId="0667E855" w14:textId="77777777" w:rsidR="003C0FB1" w:rsidRDefault="003C0FB1" w:rsidP="007F3458">
            <w:pPr>
              <w:jc w:val="both"/>
              <w:rPr>
                <w:color w:val="0000FF"/>
              </w:rPr>
            </w:pPr>
          </w:p>
        </w:tc>
        <w:tc>
          <w:tcPr>
            <w:tcW w:w="705" w:type="dxa"/>
          </w:tcPr>
          <w:p w14:paraId="5B48A7B8" w14:textId="77777777" w:rsidR="003C0FB1" w:rsidRDefault="003C0FB1" w:rsidP="003073E6">
            <w:pPr>
              <w:jc w:val="both"/>
            </w:pPr>
            <w:r w:rsidRPr="000E5DB7">
              <w:t>1.</w:t>
            </w:r>
          </w:p>
        </w:tc>
        <w:tc>
          <w:tcPr>
            <w:tcW w:w="7613" w:type="dxa"/>
          </w:tcPr>
          <w:p w14:paraId="0D572972" w14:textId="77777777" w:rsidR="003C0FB1" w:rsidRDefault="003C0FB1" w:rsidP="003073E6">
            <w:pPr>
              <w:jc w:val="both"/>
            </w:pPr>
            <w:r w:rsidRPr="000E5DB7">
              <w:t>it has the authority and right under law to enter into, and to carry out its obligations and responsibilities under this Agreement and to provide the Services hereunder;</w:t>
            </w:r>
          </w:p>
        </w:tc>
      </w:tr>
      <w:tr w:rsidR="003C0FB1" w:rsidRPr="00CB5B77" w14:paraId="3AFF56D8" w14:textId="77777777" w:rsidTr="009A0BAB">
        <w:tc>
          <w:tcPr>
            <w:tcW w:w="753" w:type="dxa"/>
          </w:tcPr>
          <w:p w14:paraId="4973605D" w14:textId="77777777" w:rsidR="003C0FB1" w:rsidRDefault="003C0FB1" w:rsidP="007F3458">
            <w:pPr>
              <w:jc w:val="both"/>
              <w:rPr>
                <w:color w:val="0000FF"/>
              </w:rPr>
            </w:pPr>
          </w:p>
        </w:tc>
        <w:tc>
          <w:tcPr>
            <w:tcW w:w="705" w:type="dxa"/>
          </w:tcPr>
          <w:p w14:paraId="6A44AA12" w14:textId="77777777" w:rsidR="003C0FB1" w:rsidRDefault="003C0FB1" w:rsidP="003073E6">
            <w:pPr>
              <w:jc w:val="both"/>
            </w:pPr>
            <w:r w:rsidRPr="000E5DB7">
              <w:t>2.</w:t>
            </w:r>
          </w:p>
        </w:tc>
        <w:tc>
          <w:tcPr>
            <w:tcW w:w="7613" w:type="dxa"/>
          </w:tcPr>
          <w:p w14:paraId="673D7005" w14:textId="77777777" w:rsidR="003C0FB1" w:rsidRDefault="003C0FB1" w:rsidP="003073E6">
            <w:pPr>
              <w:jc w:val="both"/>
            </w:pPr>
            <w:r w:rsidRPr="000E5DB7">
              <w:t>it is entering into this Agreement with a full understanding of its material terms and risks and is capable of assuming those risks;</w:t>
            </w:r>
          </w:p>
        </w:tc>
      </w:tr>
      <w:tr w:rsidR="003C0FB1" w:rsidRPr="00CB5B77" w14:paraId="58F8F9AB" w14:textId="77777777" w:rsidTr="009A0BAB">
        <w:tc>
          <w:tcPr>
            <w:tcW w:w="753" w:type="dxa"/>
          </w:tcPr>
          <w:p w14:paraId="70B36CF0" w14:textId="77777777" w:rsidR="003C0FB1" w:rsidRDefault="003C0FB1" w:rsidP="007F3458">
            <w:pPr>
              <w:jc w:val="both"/>
              <w:rPr>
                <w:color w:val="0000FF"/>
              </w:rPr>
            </w:pPr>
          </w:p>
        </w:tc>
        <w:tc>
          <w:tcPr>
            <w:tcW w:w="705" w:type="dxa"/>
          </w:tcPr>
          <w:p w14:paraId="2E67368A" w14:textId="77777777" w:rsidR="003C0FB1" w:rsidRPr="000E5DB7" w:rsidRDefault="003C0FB1" w:rsidP="003073E6">
            <w:pPr>
              <w:jc w:val="both"/>
            </w:pPr>
            <w:r w:rsidRPr="000E5DB7">
              <w:t>3.</w:t>
            </w:r>
          </w:p>
        </w:tc>
        <w:tc>
          <w:tcPr>
            <w:tcW w:w="7613" w:type="dxa"/>
          </w:tcPr>
          <w:p w14:paraId="48A40FA5" w14:textId="77777777" w:rsidR="003C0FB1" w:rsidRPr="000E5DB7" w:rsidRDefault="003C0FB1" w:rsidP="003073E6">
            <w:pPr>
              <w:jc w:val="both"/>
            </w:pPr>
            <w:r w:rsidRPr="000E5DB7">
              <w:t>it is entering into this Agreement with a full understanding of its obligations with regard to taxation, employment, social and environmental protection and is capable of assuming and fulfilling those obligations;</w:t>
            </w:r>
          </w:p>
        </w:tc>
      </w:tr>
      <w:tr w:rsidR="003C0FB1" w:rsidRPr="00CB5B77" w14:paraId="6A6A1667" w14:textId="77777777" w:rsidTr="009A0BAB">
        <w:tc>
          <w:tcPr>
            <w:tcW w:w="753" w:type="dxa"/>
          </w:tcPr>
          <w:p w14:paraId="628EEEF5" w14:textId="77777777" w:rsidR="003C0FB1" w:rsidRDefault="003C0FB1" w:rsidP="007F3458">
            <w:pPr>
              <w:jc w:val="both"/>
              <w:rPr>
                <w:color w:val="0000FF"/>
              </w:rPr>
            </w:pPr>
          </w:p>
        </w:tc>
        <w:tc>
          <w:tcPr>
            <w:tcW w:w="705" w:type="dxa"/>
          </w:tcPr>
          <w:p w14:paraId="2072250B" w14:textId="77777777" w:rsidR="003C0FB1" w:rsidRPr="000E5DB7" w:rsidRDefault="003C0FB1" w:rsidP="003073E6">
            <w:pPr>
              <w:jc w:val="both"/>
            </w:pPr>
            <w:r w:rsidRPr="000E5DB7">
              <w:t>4.</w:t>
            </w:r>
          </w:p>
        </w:tc>
        <w:tc>
          <w:tcPr>
            <w:tcW w:w="7613" w:type="dxa"/>
          </w:tcPr>
          <w:p w14:paraId="5603CA05" w14:textId="77777777" w:rsidR="003C0FB1" w:rsidRPr="000E5DB7" w:rsidRDefault="003C0FB1" w:rsidP="003073E6">
            <w:pPr>
              <w:jc w:val="both"/>
            </w:pPr>
            <w:r w:rsidRPr="000E5DB7">
              <w:t>it has acquainted itself with and shall comply with all legal requirements or such other laws, recommendations, guidance or practices as may affect the provision of the Services as they apply to the Contractor;</w:t>
            </w:r>
          </w:p>
        </w:tc>
      </w:tr>
      <w:tr w:rsidR="003C0FB1" w:rsidRPr="00CB5B77" w14:paraId="6C67C896" w14:textId="77777777" w:rsidTr="009A0BAB">
        <w:tc>
          <w:tcPr>
            <w:tcW w:w="753" w:type="dxa"/>
          </w:tcPr>
          <w:p w14:paraId="02EA5F8A" w14:textId="77777777" w:rsidR="003C0FB1" w:rsidRDefault="003C0FB1" w:rsidP="007F3458">
            <w:pPr>
              <w:jc w:val="both"/>
              <w:rPr>
                <w:color w:val="0000FF"/>
              </w:rPr>
            </w:pPr>
          </w:p>
        </w:tc>
        <w:tc>
          <w:tcPr>
            <w:tcW w:w="705" w:type="dxa"/>
          </w:tcPr>
          <w:p w14:paraId="745FD6BE" w14:textId="77777777" w:rsidR="003C0FB1" w:rsidRPr="000E5DB7" w:rsidRDefault="003C0FB1" w:rsidP="003073E6">
            <w:pPr>
              <w:jc w:val="both"/>
            </w:pPr>
            <w:r w:rsidRPr="000E5DB7">
              <w:t>5.</w:t>
            </w:r>
          </w:p>
        </w:tc>
        <w:tc>
          <w:tcPr>
            <w:tcW w:w="7613" w:type="dxa"/>
          </w:tcPr>
          <w:p w14:paraId="1BBE3E46" w14:textId="77777777" w:rsidR="003C0FB1" w:rsidRPr="000E5DB7" w:rsidRDefault="003C0FB1" w:rsidP="003073E6">
            <w:pPr>
              <w:jc w:val="both"/>
            </w:pPr>
            <w:r w:rsidRPr="00507FE4">
              <w:t>it has taken all and any action necessary to ensure that it has the power to execute and enter into this Agreement;</w:t>
            </w:r>
          </w:p>
        </w:tc>
      </w:tr>
      <w:tr w:rsidR="003C0FB1" w:rsidRPr="00CB5B77" w14:paraId="656B58F7" w14:textId="77777777" w:rsidTr="009A0BAB">
        <w:tc>
          <w:tcPr>
            <w:tcW w:w="753" w:type="dxa"/>
          </w:tcPr>
          <w:p w14:paraId="6487156E" w14:textId="77777777" w:rsidR="003C0FB1" w:rsidRDefault="003C0FB1" w:rsidP="007F3458">
            <w:pPr>
              <w:jc w:val="both"/>
              <w:rPr>
                <w:color w:val="0000FF"/>
              </w:rPr>
            </w:pPr>
          </w:p>
        </w:tc>
        <w:tc>
          <w:tcPr>
            <w:tcW w:w="705" w:type="dxa"/>
          </w:tcPr>
          <w:p w14:paraId="2D4E0F61" w14:textId="77777777" w:rsidR="003C0FB1" w:rsidRPr="000E5DB7" w:rsidRDefault="003C0FB1" w:rsidP="003073E6">
            <w:pPr>
              <w:jc w:val="both"/>
            </w:pPr>
            <w:r w:rsidRPr="000E5DB7">
              <w:t>6.</w:t>
            </w:r>
          </w:p>
        </w:tc>
        <w:tc>
          <w:tcPr>
            <w:tcW w:w="7613" w:type="dxa"/>
          </w:tcPr>
          <w:p w14:paraId="26B0BDBA" w14:textId="77777777" w:rsidR="003C0FB1" w:rsidRPr="000E5DB7" w:rsidRDefault="003C0FB1" w:rsidP="003073E6">
            <w:pPr>
              <w:jc w:val="both"/>
            </w:pPr>
            <w:r w:rsidRPr="00507FE4">
              <w:t xml:space="preserve">the status of the Contractor, as declared in the “Declaration as to Personal Circumstances of Tenderer” dated </w:t>
            </w:r>
            <w:r w:rsidRPr="00507FE4">
              <w:fldChar w:fldCharType="begin">
                <w:ffData>
                  <w:name w:val=""/>
                  <w:enabled/>
                  <w:calcOnExit w:val="0"/>
                  <w:textInput>
                    <w:default w:val="[insert date]"/>
                  </w:textInput>
                </w:ffData>
              </w:fldChar>
            </w:r>
            <w:r w:rsidRPr="00507FE4">
              <w:instrText xml:space="preserve"> FORMTEXT </w:instrText>
            </w:r>
            <w:r w:rsidRPr="00507FE4">
              <w:fldChar w:fldCharType="separate"/>
            </w:r>
            <w:r w:rsidRPr="00507FE4">
              <w:rPr>
                <w:noProof/>
              </w:rPr>
              <w:t>[insert date]</w:t>
            </w:r>
            <w:r w:rsidRPr="00507FE4">
              <w:fldChar w:fldCharType="end"/>
            </w:r>
            <w:r w:rsidRPr="00507FE4">
              <w:t xml:space="preserve"> , which confirms that none of the excluding circumstances listed in </w:t>
            </w:r>
            <w:r w:rsidRPr="006C766A">
              <w:rPr>
                <w:szCs w:val="22"/>
              </w:rPr>
              <w:t>Regulation 57 of the Regulations</w:t>
            </w:r>
            <w:r w:rsidRPr="00507FE4">
              <w:t xml:space="preserve"> apply to the C</w:t>
            </w:r>
            <w:r>
              <w:t>ontractor</w:t>
            </w:r>
            <w:r w:rsidRPr="00507FE4">
              <w:t>, remains unchanged;</w:t>
            </w:r>
          </w:p>
        </w:tc>
      </w:tr>
      <w:tr w:rsidR="003C0FB1" w:rsidRPr="00CB5B77" w14:paraId="380DE514" w14:textId="77777777" w:rsidTr="009A0BAB">
        <w:tc>
          <w:tcPr>
            <w:tcW w:w="753" w:type="dxa"/>
          </w:tcPr>
          <w:p w14:paraId="6240F81C" w14:textId="77777777" w:rsidR="003C0FB1" w:rsidRDefault="003C0FB1" w:rsidP="007F3458">
            <w:pPr>
              <w:jc w:val="both"/>
              <w:rPr>
                <w:color w:val="0000FF"/>
              </w:rPr>
            </w:pPr>
          </w:p>
        </w:tc>
        <w:tc>
          <w:tcPr>
            <w:tcW w:w="705" w:type="dxa"/>
          </w:tcPr>
          <w:p w14:paraId="717B3817" w14:textId="77777777" w:rsidR="003C0FB1" w:rsidRPr="000E5DB7" w:rsidRDefault="003C0FB1" w:rsidP="003073E6">
            <w:pPr>
              <w:jc w:val="both"/>
            </w:pPr>
            <w:r w:rsidRPr="000E5DB7">
              <w:t>7.</w:t>
            </w:r>
          </w:p>
        </w:tc>
        <w:tc>
          <w:tcPr>
            <w:tcW w:w="7613" w:type="dxa"/>
          </w:tcPr>
          <w:p w14:paraId="1F23B61B" w14:textId="77777777" w:rsidR="003C0FB1" w:rsidRPr="000E5DB7" w:rsidRDefault="003C0FB1" w:rsidP="003073E6">
            <w:pPr>
              <w:jc w:val="both"/>
            </w:pPr>
            <w:r w:rsidRPr="000E5DB7">
              <w:t xml:space="preserve">it owns, has obtained or is able to obtain, valid licences for all Intellectual Property Rights (as defined in clause 6 below) that are necessary for the performance of its obligations under this Agreement and for the Client to obtain the benefit of the Services for its business purposes; </w:t>
            </w:r>
          </w:p>
        </w:tc>
      </w:tr>
      <w:tr w:rsidR="009A0BAB" w:rsidRPr="00CB5B77" w14:paraId="4ADC9BDB" w14:textId="77777777" w:rsidTr="009A0BAB">
        <w:trPr>
          <w:trHeight w:val="1645"/>
        </w:trPr>
        <w:tc>
          <w:tcPr>
            <w:tcW w:w="753" w:type="dxa"/>
          </w:tcPr>
          <w:p w14:paraId="0819FDBF" w14:textId="77777777" w:rsidR="009A0BAB" w:rsidRDefault="009A0BAB" w:rsidP="007F3458">
            <w:pPr>
              <w:jc w:val="both"/>
              <w:rPr>
                <w:color w:val="0000FF"/>
              </w:rPr>
            </w:pPr>
          </w:p>
        </w:tc>
        <w:tc>
          <w:tcPr>
            <w:tcW w:w="705" w:type="dxa"/>
          </w:tcPr>
          <w:p w14:paraId="682834D1" w14:textId="77777777" w:rsidR="009A0BAB" w:rsidRPr="002A572A" w:rsidRDefault="009A0BAB" w:rsidP="003073E6">
            <w:pPr>
              <w:jc w:val="both"/>
            </w:pPr>
            <w:r w:rsidRPr="002A572A">
              <w:t>8</w:t>
            </w:r>
            <w:r>
              <w:t>.</w:t>
            </w:r>
          </w:p>
        </w:tc>
        <w:tc>
          <w:tcPr>
            <w:tcW w:w="7613" w:type="dxa"/>
          </w:tcPr>
          <w:p w14:paraId="697F2B1D" w14:textId="4AFE2D00" w:rsidR="009A0BAB" w:rsidRDefault="009A0BAB" w:rsidP="009A0BAB">
            <w:pPr>
              <w:rPr>
                <w:i/>
                <w:iCs/>
                <w:color w:val="FF0000"/>
              </w:rPr>
            </w:pPr>
            <w:r w:rsidRPr="00FC5923">
              <w:rPr>
                <w:i/>
                <w:iCs/>
                <w:color w:val="FF0000"/>
                <w:highlight w:val="lightGray"/>
              </w:rPr>
              <w:fldChar w:fldCharType="begin">
                <w:ffData>
                  <w:name w:val="Text135"/>
                  <w:enabled/>
                  <w:calcOnExit w:val="0"/>
                  <w:textInput>
                    <w:default w:val="Delete and replace with “Not Used” if not applicable:"/>
                  </w:textInput>
                </w:ffData>
              </w:fldChar>
            </w:r>
            <w:bookmarkStart w:id="4" w:name="Text135"/>
            <w:r w:rsidRPr="00FC5923">
              <w:rPr>
                <w:i/>
                <w:iCs/>
                <w:color w:val="FF0000"/>
                <w:highlight w:val="lightGray"/>
              </w:rPr>
              <w:instrText xml:space="preserve"> FORMTEXT </w:instrText>
            </w:r>
            <w:r w:rsidRPr="00FC5923">
              <w:rPr>
                <w:i/>
                <w:iCs/>
                <w:color w:val="FF0000"/>
                <w:highlight w:val="lightGray"/>
              </w:rPr>
            </w:r>
            <w:r w:rsidRPr="00FC5923">
              <w:rPr>
                <w:i/>
                <w:iCs/>
                <w:color w:val="FF0000"/>
                <w:highlight w:val="lightGray"/>
              </w:rPr>
              <w:fldChar w:fldCharType="separate"/>
            </w:r>
            <w:r w:rsidRPr="00FC5923">
              <w:rPr>
                <w:i/>
                <w:iCs/>
                <w:noProof/>
                <w:color w:val="FF0000"/>
                <w:highlight w:val="lightGray"/>
              </w:rPr>
              <w:t>“Not Used”:</w:t>
            </w:r>
            <w:r w:rsidRPr="00FC5923">
              <w:rPr>
                <w:i/>
                <w:iCs/>
                <w:color w:val="FF0000"/>
                <w:highlight w:val="lightGray"/>
              </w:rPr>
              <w:fldChar w:fldCharType="end"/>
            </w:r>
            <w:bookmarkEnd w:id="4"/>
          </w:p>
          <w:p w14:paraId="4EA5D4AC" w14:textId="77777777" w:rsidR="009A0BAB" w:rsidRPr="009A0BAB" w:rsidRDefault="009A0BAB" w:rsidP="009A0BAB">
            <w:r w:rsidRPr="00DE06E5">
              <w:t>it has inspected the Client’s premises, lands and facilities before submitting its Submission and has made appropriate enquiries so as to be satisfied in relation to all matters connected with the performance of its obligations under this Agreement</w:t>
            </w:r>
            <w:r>
              <w:t>;</w:t>
            </w:r>
          </w:p>
        </w:tc>
      </w:tr>
      <w:tr w:rsidR="003C0FB1" w:rsidRPr="00CB5B77" w14:paraId="1374CAC4" w14:textId="77777777" w:rsidTr="009A0BAB">
        <w:tc>
          <w:tcPr>
            <w:tcW w:w="753" w:type="dxa"/>
          </w:tcPr>
          <w:p w14:paraId="0C540471" w14:textId="77777777" w:rsidR="003C0FB1" w:rsidRDefault="003C0FB1" w:rsidP="007F3458">
            <w:pPr>
              <w:jc w:val="both"/>
              <w:rPr>
                <w:color w:val="0000FF"/>
              </w:rPr>
            </w:pPr>
          </w:p>
        </w:tc>
        <w:tc>
          <w:tcPr>
            <w:tcW w:w="705" w:type="dxa"/>
          </w:tcPr>
          <w:p w14:paraId="0E3B1B66" w14:textId="77777777" w:rsidR="003C0FB1" w:rsidRPr="000E5DB7" w:rsidRDefault="003C0FB1" w:rsidP="003073E6">
            <w:pPr>
              <w:jc w:val="both"/>
            </w:pPr>
            <w:r>
              <w:t>9.</w:t>
            </w:r>
          </w:p>
        </w:tc>
        <w:tc>
          <w:tcPr>
            <w:tcW w:w="7613" w:type="dxa"/>
          </w:tcPr>
          <w:p w14:paraId="0C96E250" w14:textId="77777777" w:rsidR="003C0FB1" w:rsidRPr="000E5DB7" w:rsidRDefault="003C0FB1" w:rsidP="003073E6">
            <w:pPr>
              <w:jc w:val="both"/>
            </w:pPr>
            <w:r w:rsidRPr="000E5DB7">
              <w:t xml:space="preserve">it retains and shall maintain for the Term insurances for the nature and amount specified in the RFT. The Contractor undertakes to advise the Client forthwith of any material change to its insured status, to produce proof of current premiums paid upon written request and where required produce valid certificates of insurance for </w:t>
            </w:r>
            <w:r w:rsidRPr="000E5DB7">
              <w:lastRenderedPageBreak/>
              <w:t>inspection. The Contractor shall carry out all directions of the Client with regard to compliance with this clause 4A.</w:t>
            </w:r>
            <w:r>
              <w:t>9</w:t>
            </w:r>
            <w:r w:rsidRPr="000E5DB7">
              <w:t xml:space="preserve">; </w:t>
            </w:r>
            <w:r>
              <w:t>and</w:t>
            </w:r>
          </w:p>
        </w:tc>
      </w:tr>
      <w:tr w:rsidR="003C0FB1" w:rsidRPr="00CB5B77" w14:paraId="1A4DCC79" w14:textId="77777777" w:rsidTr="009A0BAB">
        <w:tc>
          <w:tcPr>
            <w:tcW w:w="753" w:type="dxa"/>
          </w:tcPr>
          <w:p w14:paraId="0293816C" w14:textId="77777777" w:rsidR="003C0FB1" w:rsidRDefault="003C0FB1" w:rsidP="007F3458">
            <w:pPr>
              <w:jc w:val="both"/>
              <w:rPr>
                <w:color w:val="0000FF"/>
              </w:rPr>
            </w:pPr>
          </w:p>
        </w:tc>
        <w:tc>
          <w:tcPr>
            <w:tcW w:w="705" w:type="dxa"/>
          </w:tcPr>
          <w:p w14:paraId="6FD8B2E5" w14:textId="77777777" w:rsidR="003C0FB1" w:rsidRPr="000E5DB7" w:rsidRDefault="003C0FB1" w:rsidP="003073E6">
            <w:pPr>
              <w:jc w:val="both"/>
            </w:pPr>
            <w:r>
              <w:t>10.</w:t>
            </w:r>
          </w:p>
        </w:tc>
        <w:tc>
          <w:tcPr>
            <w:tcW w:w="7613" w:type="dxa"/>
          </w:tcPr>
          <w:p w14:paraId="6753F0E7" w14:textId="77777777" w:rsidR="003C0FB1" w:rsidRPr="000E5DB7" w:rsidRDefault="003C0FB1" w:rsidP="003073E6">
            <w:pPr>
              <w:jc w:val="both"/>
            </w:pPr>
            <w:r w:rsidRPr="00830A49">
              <w:rPr>
                <w:szCs w:val="22"/>
              </w:rPr>
              <w:t xml:space="preserve">the Client shall be under no obligation to purchase any minimum number or value of </w:t>
            </w:r>
            <w:r>
              <w:rPr>
                <w:szCs w:val="22"/>
              </w:rPr>
              <w:t>Services</w:t>
            </w:r>
            <w:r w:rsidRPr="00830A49">
              <w:rPr>
                <w:szCs w:val="22"/>
              </w:rPr>
              <w:t>.</w:t>
            </w:r>
          </w:p>
        </w:tc>
      </w:tr>
      <w:tr w:rsidR="003C0FB1" w:rsidRPr="00CB5B77" w14:paraId="31B895BF" w14:textId="77777777" w:rsidTr="009A0BAB">
        <w:tc>
          <w:tcPr>
            <w:tcW w:w="753" w:type="dxa"/>
          </w:tcPr>
          <w:p w14:paraId="35AA0FC8" w14:textId="77777777" w:rsidR="003C0FB1" w:rsidRDefault="003C0FB1" w:rsidP="007F3458">
            <w:pPr>
              <w:jc w:val="both"/>
              <w:rPr>
                <w:color w:val="0000FF"/>
              </w:rPr>
            </w:pPr>
            <w:r w:rsidRPr="000E5DB7">
              <w:rPr>
                <w:color w:val="0000FF"/>
              </w:rPr>
              <w:t>B.</w:t>
            </w:r>
          </w:p>
        </w:tc>
        <w:tc>
          <w:tcPr>
            <w:tcW w:w="8318" w:type="dxa"/>
            <w:gridSpan w:val="2"/>
          </w:tcPr>
          <w:p w14:paraId="582C2C9E" w14:textId="77777777" w:rsidR="003C0FB1" w:rsidRDefault="003C0FB1" w:rsidP="003073E6">
            <w:pPr>
              <w:jc w:val="both"/>
            </w:pPr>
            <w:r w:rsidRPr="000E5DB7">
              <w:t>The Contractor undertakes to notify the Client forthwith of any material change to the status of the Contractor with regard to the warranties, acknowledgements, representations and undertakings as set out at clause 4A and to comply with all reasonable directions of the Client with regard thereto which may include termination of this Agreement.</w:t>
            </w:r>
          </w:p>
        </w:tc>
      </w:tr>
    </w:tbl>
    <w:p w14:paraId="11558CE4" w14:textId="77777777" w:rsidR="003C0FB1" w:rsidRDefault="003C0FB1" w:rsidP="00394603">
      <w:pPr>
        <w:pStyle w:val="Heading2"/>
        <w:jc w:val="both"/>
      </w:pPr>
      <w:r w:rsidRPr="000E5DB7">
        <w:t>5.</w:t>
      </w:r>
      <w:r w:rsidRPr="000E5DB7">
        <w:tab/>
        <w:t xml:space="preserve">Remedies </w:t>
      </w:r>
    </w:p>
    <w:tbl>
      <w:tblPr>
        <w:tblW w:w="0" w:type="auto"/>
        <w:tblLook w:val="01E0" w:firstRow="1" w:lastRow="1" w:firstColumn="1" w:lastColumn="1" w:noHBand="0" w:noVBand="0"/>
      </w:tblPr>
      <w:tblGrid>
        <w:gridCol w:w="760"/>
        <w:gridCol w:w="8311"/>
      </w:tblGrid>
      <w:tr w:rsidR="003C0FB1" w:rsidRPr="00CB5B77" w14:paraId="1814CAA5" w14:textId="77777777" w:rsidTr="00175C84">
        <w:tc>
          <w:tcPr>
            <w:tcW w:w="760" w:type="dxa"/>
          </w:tcPr>
          <w:p w14:paraId="134DE02B" w14:textId="77777777" w:rsidR="000E5881" w:rsidRDefault="000E5881" w:rsidP="00394603">
            <w:pPr>
              <w:jc w:val="both"/>
              <w:rPr>
                <w:color w:val="0000FF"/>
              </w:rPr>
            </w:pPr>
          </w:p>
          <w:p w14:paraId="2D9D8672" w14:textId="77777777" w:rsidR="000E5881" w:rsidRDefault="000E5881" w:rsidP="00394603">
            <w:pPr>
              <w:jc w:val="both"/>
              <w:rPr>
                <w:color w:val="0000FF"/>
              </w:rPr>
            </w:pPr>
          </w:p>
          <w:p w14:paraId="1A0ACBC4" w14:textId="77777777" w:rsidR="003C0FB1" w:rsidRDefault="003C0FB1" w:rsidP="00394603">
            <w:pPr>
              <w:jc w:val="both"/>
              <w:rPr>
                <w:color w:val="0000FF"/>
              </w:rPr>
            </w:pPr>
            <w:r w:rsidRPr="000E5DB7">
              <w:rPr>
                <w:color w:val="0000FF"/>
              </w:rPr>
              <w:t>A.</w:t>
            </w:r>
          </w:p>
        </w:tc>
        <w:tc>
          <w:tcPr>
            <w:tcW w:w="8311" w:type="dxa"/>
          </w:tcPr>
          <w:p w14:paraId="424FFE54" w14:textId="77777777" w:rsidR="000E5881" w:rsidRPr="000E5881" w:rsidRDefault="00000000" w:rsidP="000E5881">
            <w:pPr>
              <w:jc w:val="both"/>
              <w:rPr>
                <w:b/>
                <w:i/>
                <w:highlight w:val="lightGray"/>
              </w:rPr>
            </w:pPr>
            <w:sdt>
              <w:sdtPr>
                <w:rPr>
                  <w:highlight w:val="lightGray"/>
                </w:rPr>
                <w:id w:val="-1636324986"/>
                <w:placeholder>
                  <w:docPart w:val="B42992B7C28F483F84C4AEF0FAF059A4"/>
                </w:placeholder>
              </w:sdtPr>
              <w:sdtEndPr>
                <w:rPr>
                  <w:b/>
                  <w:i/>
                </w:rPr>
              </w:sdtEndPr>
              <w:sdtContent>
                <w:r w:rsidR="000E5881" w:rsidRPr="000E5881">
                  <w:rPr>
                    <w:b/>
                    <w:i/>
                    <w:highlight w:val="lightGray"/>
                  </w:rPr>
                  <w:t>Prior to publication please ensure to insert amounts/figures where applicable.  When finished, delete these instructions.</w:t>
                </w:r>
              </w:sdtContent>
            </w:sdt>
          </w:p>
          <w:p w14:paraId="2B37D5E0" w14:textId="77777777" w:rsidR="003C0FB1" w:rsidRDefault="003C0FB1" w:rsidP="006C71B4">
            <w:pPr>
              <w:jc w:val="both"/>
            </w:pPr>
            <w:r w:rsidRPr="000E5DB7">
              <w:t>The Contractor shall be liable for and shall indemnify the Client for and in respect of all and any losses, claims, demands, damages or expenses which the Client may suffer due to and arising directly as a result of the negligence, act or omission, breach of contract, breach of duty, insolvency, recklessness, bad faith, wilful default or fraud of the Contractor, its employees, Subcontractors or agents or any of them or as a result of the Contractor’s failure to exercise skill, care and diligence as outlined in clause 1. The terms of this clause 5A shall survive termination of this Agreement for any reason.</w:t>
            </w:r>
          </w:p>
        </w:tc>
      </w:tr>
      <w:tr w:rsidR="003C0FB1" w:rsidRPr="00CB5B77" w14:paraId="2E329C6B" w14:textId="77777777" w:rsidTr="00175C84">
        <w:tc>
          <w:tcPr>
            <w:tcW w:w="760" w:type="dxa"/>
          </w:tcPr>
          <w:p w14:paraId="70AECE5E" w14:textId="77777777" w:rsidR="003C0FB1" w:rsidRDefault="003C0FB1" w:rsidP="00394603">
            <w:pPr>
              <w:jc w:val="both"/>
              <w:rPr>
                <w:color w:val="0000FF"/>
              </w:rPr>
            </w:pPr>
            <w:r w:rsidRPr="000E5DB7">
              <w:rPr>
                <w:color w:val="0000FF"/>
              </w:rPr>
              <w:t>B.</w:t>
            </w:r>
          </w:p>
        </w:tc>
        <w:tc>
          <w:tcPr>
            <w:tcW w:w="8311" w:type="dxa"/>
          </w:tcPr>
          <w:p w14:paraId="7D2FCF5A" w14:textId="77777777" w:rsidR="003C0FB1" w:rsidRDefault="003C0FB1" w:rsidP="006C71B4">
            <w:pPr>
              <w:jc w:val="both"/>
            </w:pPr>
            <w:r w:rsidRPr="000E5DB7">
              <w:t>Save in respect of fraud (including fraudulent misrepresentation), personal injury or death</w:t>
            </w:r>
            <w:r>
              <w:t xml:space="preserve"> </w:t>
            </w:r>
            <w:r>
              <w:rPr>
                <w:szCs w:val="22"/>
              </w:rPr>
              <w:t>or in respect of the Contractor’s indemnity under clause 6(G)</w:t>
            </w:r>
            <w:r w:rsidRPr="000E5DB7">
              <w:t xml:space="preserve">, neither Party will be liable for any indirect losses (including loss of profit, loss of revenue, loss of goodwill, indirectly arising damages, costs and expenses) of any kind whatsoever and howsoever arising even if such Party has been advised of their possibility. </w:t>
            </w:r>
          </w:p>
        </w:tc>
      </w:tr>
      <w:tr w:rsidR="003C0FB1" w:rsidRPr="00CB5B77" w14:paraId="2DED5044" w14:textId="77777777" w:rsidTr="00AA6837">
        <w:trPr>
          <w:trHeight w:val="996"/>
        </w:trPr>
        <w:tc>
          <w:tcPr>
            <w:tcW w:w="760" w:type="dxa"/>
          </w:tcPr>
          <w:p w14:paraId="66A77DED" w14:textId="77777777" w:rsidR="003C0FB1" w:rsidRDefault="003C0FB1" w:rsidP="00394603">
            <w:pPr>
              <w:jc w:val="both"/>
              <w:rPr>
                <w:color w:val="0000FF"/>
              </w:rPr>
            </w:pPr>
            <w:r w:rsidRPr="000E5DB7">
              <w:rPr>
                <w:color w:val="0000FF"/>
              </w:rPr>
              <w:t>C.</w:t>
            </w:r>
          </w:p>
        </w:tc>
        <w:tc>
          <w:tcPr>
            <w:tcW w:w="8311" w:type="dxa"/>
          </w:tcPr>
          <w:p w14:paraId="4296CAC2" w14:textId="77777777" w:rsidR="003C0FB1" w:rsidRPr="00343D57" w:rsidRDefault="003C0FB1" w:rsidP="006C71B4">
            <w:pPr>
              <w:jc w:val="both"/>
            </w:pPr>
            <w:r w:rsidRPr="000E5DB7">
              <w:t>Should the Client find itself obliged to order elsewhere in consequence of the failure of the Contractor to deliver Services, the Client shall be entitled to recover from the Contractor any excess prices which may be paid by the Client.</w:t>
            </w:r>
          </w:p>
        </w:tc>
      </w:tr>
      <w:tr w:rsidR="003C0FB1" w:rsidRPr="00CB5B77" w14:paraId="4F823074" w14:textId="77777777" w:rsidTr="00175C84">
        <w:trPr>
          <w:trHeight w:val="1207"/>
        </w:trPr>
        <w:tc>
          <w:tcPr>
            <w:tcW w:w="760" w:type="dxa"/>
          </w:tcPr>
          <w:p w14:paraId="042D07BD" w14:textId="77777777" w:rsidR="003C0FB1" w:rsidRPr="000E5DB7" w:rsidRDefault="003C0FB1" w:rsidP="00394603">
            <w:pPr>
              <w:jc w:val="both"/>
              <w:rPr>
                <w:color w:val="0000FF"/>
              </w:rPr>
            </w:pPr>
            <w:r>
              <w:rPr>
                <w:color w:val="0000FF"/>
              </w:rPr>
              <w:t>D.</w:t>
            </w:r>
          </w:p>
        </w:tc>
        <w:tc>
          <w:tcPr>
            <w:tcW w:w="8311" w:type="dxa"/>
          </w:tcPr>
          <w:p w14:paraId="4E8E98A1" w14:textId="77777777" w:rsidR="003C0FB1" w:rsidRPr="000E5DB7" w:rsidRDefault="003C0FB1" w:rsidP="006C71B4">
            <w:pPr>
              <w:jc w:val="both"/>
            </w:pPr>
            <w:r w:rsidRPr="000E5DB7">
              <w:t>Except as otherwise expressly provided by this Agreement, all remedies available to either Party for breach of this Agreement are cumulative and may be exercised concurrently or separately, and the exercise of any one remedy shall not be deemed an election of such remedy to the exclusion of other remedies.</w:t>
            </w:r>
          </w:p>
        </w:tc>
      </w:tr>
      <w:tr w:rsidR="00AA6837" w:rsidRPr="00CB5B77" w14:paraId="1AAA290E" w14:textId="77777777" w:rsidTr="00175C84">
        <w:trPr>
          <w:trHeight w:val="1207"/>
        </w:trPr>
        <w:tc>
          <w:tcPr>
            <w:tcW w:w="760" w:type="dxa"/>
          </w:tcPr>
          <w:p w14:paraId="5089B56C" w14:textId="77777777" w:rsidR="00AA6837" w:rsidRDefault="00AA6837" w:rsidP="00394603">
            <w:pPr>
              <w:jc w:val="both"/>
              <w:rPr>
                <w:color w:val="0000FF"/>
              </w:rPr>
            </w:pPr>
            <w:r>
              <w:rPr>
                <w:color w:val="0000FF"/>
              </w:rPr>
              <w:t>E.</w:t>
            </w:r>
          </w:p>
        </w:tc>
        <w:tc>
          <w:tcPr>
            <w:tcW w:w="8311" w:type="dxa"/>
          </w:tcPr>
          <w:p w14:paraId="4E01BD8F" w14:textId="77777777" w:rsidR="00AA6837" w:rsidRDefault="00AA6837" w:rsidP="006C71B4">
            <w:pPr>
              <w:rPr>
                <w:i/>
                <w:iCs/>
                <w:color w:val="FF0000"/>
              </w:rPr>
            </w:pPr>
            <w:r w:rsidRPr="00FC5923">
              <w:rPr>
                <w:i/>
                <w:iCs/>
                <w:color w:val="FF0000"/>
                <w:highlight w:val="lightGray"/>
              </w:rPr>
              <w:fldChar w:fldCharType="begin">
                <w:ffData>
                  <w:name w:val="Text135"/>
                  <w:enabled/>
                  <w:calcOnExit w:val="0"/>
                  <w:textInput>
                    <w:default w:val="Delete and replace with “Not Used” if not applicable:"/>
                  </w:textInput>
                </w:ffData>
              </w:fldChar>
            </w:r>
            <w:r w:rsidRPr="00FC5923">
              <w:rPr>
                <w:i/>
                <w:iCs/>
                <w:color w:val="FF0000"/>
                <w:highlight w:val="lightGray"/>
              </w:rPr>
              <w:instrText xml:space="preserve"> FORMTEXT </w:instrText>
            </w:r>
            <w:r w:rsidRPr="00FC5923">
              <w:rPr>
                <w:i/>
                <w:iCs/>
                <w:color w:val="FF0000"/>
                <w:highlight w:val="lightGray"/>
              </w:rPr>
            </w:r>
            <w:r w:rsidRPr="00FC5923">
              <w:rPr>
                <w:i/>
                <w:iCs/>
                <w:color w:val="FF0000"/>
                <w:highlight w:val="lightGray"/>
              </w:rPr>
              <w:fldChar w:fldCharType="separate"/>
            </w:r>
            <w:r w:rsidRPr="00FC5923">
              <w:rPr>
                <w:i/>
                <w:iCs/>
                <w:noProof/>
                <w:color w:val="FF0000"/>
                <w:highlight w:val="lightGray"/>
              </w:rPr>
              <w:t>Delete and replace with “Not Used” if not applicable:</w:t>
            </w:r>
            <w:r w:rsidRPr="00FC5923">
              <w:rPr>
                <w:i/>
                <w:iCs/>
                <w:color w:val="FF0000"/>
                <w:highlight w:val="lightGray"/>
              </w:rPr>
              <w:fldChar w:fldCharType="end"/>
            </w:r>
          </w:p>
          <w:p w14:paraId="33D2022C" w14:textId="5C7C691D" w:rsidR="00AA6837" w:rsidRPr="00AA6837" w:rsidRDefault="00AA6837" w:rsidP="00AA6837">
            <w:r w:rsidRPr="00343D57">
              <w:t xml:space="preserve">Save in respect of fraud, personal injury or death </w:t>
            </w:r>
            <w:r>
              <w:rPr>
                <w:szCs w:val="22"/>
              </w:rPr>
              <w:t xml:space="preserve">or in respect of the Contractor’s indemnity under clause 6(G) </w:t>
            </w:r>
            <w:r w:rsidRPr="00343D57">
              <w:t xml:space="preserve">(for which no limit applies), the limit of the Contractor’s aggregate liability to the Client under this Agreement whatsoever and howsoever arising shall not under any circumstances exceed </w:t>
            </w:r>
            <w:r>
              <w:fldChar w:fldCharType="begin">
                <w:ffData>
                  <w:name w:val="Text144"/>
                  <w:enabled/>
                  <w:calcOnExit w:val="0"/>
                  <w:textInput>
                    <w:default w:val="[insert amount – eg: [number] per cent of the Charges paid or projected to be paid (whichever is higher) under this Agreement]"/>
                  </w:textInput>
                </w:ffData>
              </w:fldChar>
            </w:r>
            <w:bookmarkStart w:id="5" w:name="Text144"/>
            <w:r>
              <w:instrText xml:space="preserve"> FORMTEXT </w:instrText>
            </w:r>
            <w:r>
              <w:fldChar w:fldCharType="separate"/>
            </w:r>
            <w:r w:rsidR="00C6324E">
              <w:t>€160,000</w:t>
            </w:r>
            <w:r>
              <w:fldChar w:fldCharType="end"/>
            </w:r>
            <w:bookmarkEnd w:id="5"/>
            <w:r>
              <w:t xml:space="preserve"> </w:t>
            </w:r>
            <w:r w:rsidRPr="00343D57">
              <w:t>reg</w:t>
            </w:r>
            <w:r>
              <w:t>ardless of the number of claims</w:t>
            </w:r>
            <w:r w:rsidRPr="00BE4F7F">
              <w:t>.</w:t>
            </w:r>
          </w:p>
        </w:tc>
      </w:tr>
      <w:tr w:rsidR="00394603" w:rsidRPr="00CB5B77" w14:paraId="1384DA4F" w14:textId="77777777" w:rsidTr="00175C84">
        <w:trPr>
          <w:trHeight w:val="703"/>
        </w:trPr>
        <w:tc>
          <w:tcPr>
            <w:tcW w:w="760" w:type="dxa"/>
          </w:tcPr>
          <w:p w14:paraId="0CF5B41D" w14:textId="77777777" w:rsidR="00394603" w:rsidRDefault="00394603" w:rsidP="00394603">
            <w:pPr>
              <w:jc w:val="both"/>
              <w:rPr>
                <w:color w:val="0000FF"/>
              </w:rPr>
            </w:pPr>
            <w:r>
              <w:rPr>
                <w:color w:val="0000FF"/>
              </w:rPr>
              <w:t>F.</w:t>
            </w:r>
          </w:p>
        </w:tc>
        <w:tc>
          <w:tcPr>
            <w:tcW w:w="8311" w:type="dxa"/>
          </w:tcPr>
          <w:p w14:paraId="490B6E96" w14:textId="77777777" w:rsidR="00394603" w:rsidRPr="00CB5B77" w:rsidRDefault="00394603" w:rsidP="006C71B4">
            <w:pPr>
              <w:jc w:val="both"/>
            </w:pPr>
            <w:r w:rsidRPr="000E5DB7">
              <w:t>If for any reason the Client is dissatisfied with the performance of the Contractor, a sum may be withheld from any payment otherwise due calculated as follows:</w:t>
            </w:r>
          </w:p>
          <w:p w14:paraId="569E5738" w14:textId="5440267C" w:rsidR="00394603" w:rsidRPr="000E5DB7" w:rsidRDefault="00114317" w:rsidP="00114317">
            <w:pPr>
              <w:jc w:val="both"/>
            </w:pPr>
            <w:r>
              <w:rPr>
                <w:szCs w:val="22"/>
              </w:rPr>
              <w:fldChar w:fldCharType="begin">
                <w:ffData>
                  <w:name w:val=""/>
                  <w:enabled/>
                  <w:calcOnExit w:val="0"/>
                  <w:textInput>
                    <w:default w:val="[Insert]"/>
                  </w:textInput>
                </w:ffData>
              </w:fldChar>
            </w:r>
            <w:r>
              <w:rPr>
                <w:szCs w:val="22"/>
              </w:rPr>
              <w:instrText xml:space="preserve"> FORMTEXT </w:instrText>
            </w:r>
            <w:r>
              <w:rPr>
                <w:szCs w:val="22"/>
              </w:rPr>
            </w:r>
            <w:r>
              <w:rPr>
                <w:szCs w:val="22"/>
              </w:rPr>
              <w:fldChar w:fldCharType="separate"/>
            </w:r>
            <w:r w:rsidR="00591F0C">
              <w:rPr>
                <w:szCs w:val="22"/>
              </w:rPr>
              <w:t>€16,000</w:t>
            </w:r>
            <w:r>
              <w:rPr>
                <w:noProof/>
                <w:szCs w:val="22"/>
              </w:rPr>
              <w:t>]</w:t>
            </w:r>
            <w:r>
              <w:rPr>
                <w:szCs w:val="22"/>
              </w:rPr>
              <w:fldChar w:fldCharType="end"/>
            </w:r>
            <w:r w:rsidRPr="000E5DB7">
              <w:t xml:space="preserve"> </w:t>
            </w:r>
            <w:r w:rsidR="00394603" w:rsidRPr="000E5DB7">
              <w:t xml:space="preserve">(“the Retention Amount”) which Retention Amount shall not at any given time exceed </w:t>
            </w:r>
            <w:r>
              <w:fldChar w:fldCharType="begin">
                <w:ffData>
                  <w:name w:val="Text145"/>
                  <w:enabled/>
                  <w:calcOnExit w:val="0"/>
                  <w:textInput>
                    <w:default w:val="[number]"/>
                  </w:textInput>
                </w:ffData>
              </w:fldChar>
            </w:r>
            <w:bookmarkStart w:id="6" w:name="Text145"/>
            <w:r>
              <w:instrText xml:space="preserve"> FORMTEXT </w:instrText>
            </w:r>
            <w:r>
              <w:fldChar w:fldCharType="separate"/>
            </w:r>
            <w:r w:rsidR="00F2429C">
              <w:rPr>
                <w:noProof/>
              </w:rPr>
              <w:t>10%</w:t>
            </w:r>
            <w:r>
              <w:fldChar w:fldCharType="end"/>
            </w:r>
            <w:bookmarkEnd w:id="6"/>
            <w:r w:rsidR="00394603" w:rsidRPr="000E5DB7">
              <w:t xml:space="preserve"> per cent of the Charges. In such event the Client shall identify the particular Services with which it is dissatisfied together with the reasons for such dissatisfaction. Payment of the Retention Amount will be made upon replacement and/or remedy of the </w:t>
            </w:r>
            <w:r w:rsidR="00394603" w:rsidRPr="000E5DB7">
              <w:lastRenderedPageBreak/>
              <w:t>said Services as identified by the Client or resolution of outstanding queries. The Client shall hold the Retention Amount on behalf of the Contractor but without any obligation to invest. The terms of this clause 5F shall be without prejudice to and not be in substitution for any remedy of the Client under this Agreement</w:t>
            </w:r>
            <w:r w:rsidR="00394603">
              <w:t>.</w:t>
            </w:r>
          </w:p>
        </w:tc>
      </w:tr>
      <w:tr w:rsidR="004F3DDB" w:rsidRPr="00CB5B77" w14:paraId="0BF8259B" w14:textId="77777777" w:rsidTr="00175C84">
        <w:trPr>
          <w:trHeight w:val="703"/>
        </w:trPr>
        <w:tc>
          <w:tcPr>
            <w:tcW w:w="760" w:type="dxa"/>
          </w:tcPr>
          <w:p w14:paraId="6AB7CFCE" w14:textId="77777777" w:rsidR="004F3DDB" w:rsidRDefault="00A7281F" w:rsidP="00394603">
            <w:pPr>
              <w:jc w:val="both"/>
              <w:rPr>
                <w:color w:val="0000FF"/>
              </w:rPr>
            </w:pPr>
            <w:r>
              <w:rPr>
                <w:color w:val="0000FF"/>
              </w:rPr>
              <w:lastRenderedPageBreak/>
              <w:t>G.</w:t>
            </w:r>
          </w:p>
        </w:tc>
        <w:tc>
          <w:tcPr>
            <w:tcW w:w="8311" w:type="dxa"/>
          </w:tcPr>
          <w:p w14:paraId="28ABFA23" w14:textId="7DE3706A" w:rsidR="004F3DDB" w:rsidRPr="004F3DDB" w:rsidRDefault="000E5881" w:rsidP="006C71B4">
            <w:r>
              <w:rPr>
                <w:i/>
                <w:iCs/>
                <w:color w:val="FF0000"/>
              </w:rPr>
              <w:fldChar w:fldCharType="begin">
                <w:ffData>
                  <w:name w:val="Text134"/>
                  <w:enabled/>
                  <w:calcOnExit w:val="0"/>
                  <w:textInput>
                    <w:default w:val="You must select one or the other of either G or H.  Delete and replace with “Not Used” if not applicable:"/>
                  </w:textInput>
                </w:ffData>
              </w:fldChar>
            </w:r>
            <w:r>
              <w:rPr>
                <w:i/>
                <w:iCs/>
                <w:color w:val="FF0000"/>
              </w:rPr>
              <w:instrText xml:space="preserve"> FORMTEXT </w:instrText>
            </w:r>
            <w:r>
              <w:rPr>
                <w:i/>
                <w:iCs/>
                <w:color w:val="FF0000"/>
              </w:rPr>
            </w:r>
            <w:r>
              <w:rPr>
                <w:i/>
                <w:iCs/>
                <w:color w:val="FF0000"/>
              </w:rPr>
              <w:fldChar w:fldCharType="separate"/>
            </w:r>
            <w:r>
              <w:rPr>
                <w:i/>
                <w:iCs/>
                <w:noProof/>
                <w:color w:val="FF0000"/>
              </w:rPr>
              <w:t>You must select one or the other of either G or H.  Delete and replace with “Not Used” if not applicable:</w:t>
            </w:r>
            <w:r>
              <w:rPr>
                <w:i/>
                <w:iCs/>
                <w:color w:val="FF0000"/>
              </w:rPr>
              <w:fldChar w:fldCharType="end"/>
            </w:r>
          </w:p>
          <w:p w14:paraId="68A7E48F" w14:textId="77777777" w:rsidR="004F3DDB" w:rsidRPr="004F3DDB" w:rsidRDefault="004F3DDB" w:rsidP="004F3DDB">
            <w:r w:rsidRPr="00DE06E5">
              <w:rPr>
                <w:szCs w:val="22"/>
              </w:rPr>
              <w:t>Time of delivery shall be of the essence and if the Contractor fails to deliver the Services within the time period promised or specified in the Specification, the Client may by notice in writing to the Contractor’s Contact release itself from any obligation to accept and pay for the Services and / or terminate this Agreement in either case without prejudice to any other rights and remedies of the Client</w:t>
            </w:r>
            <w:r w:rsidRPr="00F45DC0">
              <w:t>.</w:t>
            </w:r>
          </w:p>
        </w:tc>
      </w:tr>
      <w:tr w:rsidR="004F3DDB" w:rsidRPr="00CB5B77" w14:paraId="6A72FB8D" w14:textId="77777777" w:rsidTr="00101A30">
        <w:tc>
          <w:tcPr>
            <w:tcW w:w="760" w:type="dxa"/>
          </w:tcPr>
          <w:p w14:paraId="49C7751D" w14:textId="77777777" w:rsidR="004F3DDB" w:rsidRDefault="00A7281F" w:rsidP="00394603">
            <w:pPr>
              <w:keepNext/>
              <w:jc w:val="both"/>
              <w:rPr>
                <w:color w:val="0000FF"/>
              </w:rPr>
            </w:pPr>
            <w:r>
              <w:rPr>
                <w:color w:val="0000FF"/>
              </w:rPr>
              <w:t>H.</w:t>
            </w:r>
          </w:p>
        </w:tc>
        <w:tc>
          <w:tcPr>
            <w:tcW w:w="8311" w:type="dxa"/>
          </w:tcPr>
          <w:p w14:paraId="03E4B028" w14:textId="5855F49A" w:rsidR="004F3DDB" w:rsidRPr="00B12CE7" w:rsidRDefault="000E5881" w:rsidP="00A7281F">
            <w:r>
              <w:rPr>
                <w:i/>
                <w:iCs/>
                <w:color w:val="FF0000"/>
              </w:rPr>
              <w:fldChar w:fldCharType="begin">
                <w:ffData>
                  <w:name w:val="Text134"/>
                  <w:enabled/>
                  <w:calcOnExit w:val="0"/>
                  <w:textInput>
                    <w:default w:val="You must select one or the other of either G or H.  Delete and replace with “Not Used” if not applicable:"/>
                  </w:textInput>
                </w:ffData>
              </w:fldChar>
            </w:r>
            <w:r>
              <w:rPr>
                <w:i/>
                <w:iCs/>
                <w:color w:val="FF0000"/>
              </w:rPr>
              <w:instrText xml:space="preserve"> FORMTEXT </w:instrText>
            </w:r>
            <w:r>
              <w:rPr>
                <w:i/>
                <w:iCs/>
                <w:color w:val="FF0000"/>
              </w:rPr>
            </w:r>
            <w:r>
              <w:rPr>
                <w:i/>
                <w:iCs/>
                <w:color w:val="FF0000"/>
              </w:rPr>
              <w:fldChar w:fldCharType="separate"/>
            </w:r>
            <w:r>
              <w:rPr>
                <w:i/>
                <w:iCs/>
                <w:noProof/>
                <w:color w:val="FF0000"/>
              </w:rPr>
              <w:t>“Not Used” :</w:t>
            </w:r>
            <w:r>
              <w:rPr>
                <w:i/>
                <w:iCs/>
                <w:color w:val="FF0000"/>
              </w:rPr>
              <w:fldChar w:fldCharType="end"/>
            </w:r>
          </w:p>
          <w:p w14:paraId="7746A11B" w14:textId="4195BC3F" w:rsidR="004F3DDB" w:rsidRPr="00B12CE7" w:rsidRDefault="004F3DDB" w:rsidP="00A7281F">
            <w:pPr>
              <w:jc w:val="both"/>
              <w:rPr>
                <w:rFonts w:asciiTheme="minorHAnsi" w:hAnsiTheme="minorHAnsi"/>
                <w:szCs w:val="22"/>
              </w:rPr>
            </w:pPr>
            <w:r w:rsidRPr="00B12CE7">
              <w:rPr>
                <w:rFonts w:asciiTheme="minorHAnsi" w:hAnsiTheme="minorHAnsi"/>
                <w:szCs w:val="22"/>
              </w:rPr>
              <w:t xml:space="preserve">Without prejudice to any general right to damages under this Agreement where the Contractor does not provide the Services within delivery dates or lead times in accordance with this Agreement, the Client may, at his discretion, deduct </w:t>
            </w:r>
            <w:r w:rsidR="000E5881">
              <w:fldChar w:fldCharType="begin">
                <w:ffData>
                  <w:name w:val="Text43"/>
                  <w:enabled/>
                  <w:calcOnExit w:val="0"/>
                  <w:textInput>
                    <w:default w:val="[amount]"/>
                  </w:textInput>
                </w:ffData>
              </w:fldChar>
            </w:r>
            <w:r w:rsidR="000E5881">
              <w:instrText xml:space="preserve"> </w:instrText>
            </w:r>
            <w:bookmarkStart w:id="7" w:name="Text43"/>
            <w:r w:rsidR="000E5881">
              <w:instrText xml:space="preserve">FORMTEXT </w:instrText>
            </w:r>
            <w:r w:rsidR="000E5881">
              <w:fldChar w:fldCharType="separate"/>
            </w:r>
            <w:r w:rsidR="000E5881">
              <w:rPr>
                <w:noProof/>
              </w:rPr>
              <w:t>[amount]</w:t>
            </w:r>
            <w:r w:rsidR="000E5881">
              <w:fldChar w:fldCharType="end"/>
            </w:r>
            <w:bookmarkEnd w:id="7"/>
            <w:r w:rsidRPr="00B12CE7">
              <w:rPr>
                <w:rFonts w:asciiTheme="minorHAnsi" w:hAnsiTheme="minorHAnsi"/>
                <w:szCs w:val="22"/>
              </w:rPr>
              <w:t xml:space="preserve">  per </w:t>
            </w:r>
            <w:sdt>
              <w:sdtPr>
                <w:rPr>
                  <w:rFonts w:asciiTheme="minorHAnsi" w:hAnsiTheme="minorHAnsi"/>
                  <w:szCs w:val="22"/>
                </w:rPr>
                <w:id w:val="-626233367"/>
                <w:placeholder>
                  <w:docPart w:val="DefaultPlaceholder_1081868574"/>
                </w:placeholder>
              </w:sdtPr>
              <w:sdtContent>
                <w:r w:rsidRPr="00B12CE7">
                  <w:rPr>
                    <w:rFonts w:asciiTheme="minorHAnsi" w:hAnsiTheme="minorHAnsi"/>
                    <w:szCs w:val="22"/>
                  </w:rPr>
                  <w:t>week</w:t>
                </w:r>
                <w:r w:rsidR="000E5881">
                  <w:rPr>
                    <w:rFonts w:asciiTheme="minorHAnsi" w:hAnsiTheme="minorHAnsi"/>
                    <w:szCs w:val="22"/>
                  </w:rPr>
                  <w:t>/day</w:t>
                </w:r>
              </w:sdtContent>
            </w:sdt>
            <w:r w:rsidRPr="00B12CE7">
              <w:rPr>
                <w:rFonts w:asciiTheme="minorHAnsi" w:hAnsiTheme="minorHAnsi"/>
                <w:szCs w:val="22"/>
              </w:rPr>
              <w:t xml:space="preserve">, or part thereof, for each </w:t>
            </w:r>
            <w:sdt>
              <w:sdtPr>
                <w:rPr>
                  <w:rFonts w:asciiTheme="minorHAnsi" w:hAnsiTheme="minorHAnsi"/>
                  <w:szCs w:val="22"/>
                </w:rPr>
                <w:id w:val="-1162163611"/>
                <w:placeholder>
                  <w:docPart w:val="DefaultPlaceholder_1081868574"/>
                </w:placeholder>
              </w:sdtPr>
              <w:sdtContent>
                <w:r w:rsidRPr="00B12CE7">
                  <w:rPr>
                    <w:rFonts w:asciiTheme="minorHAnsi" w:hAnsiTheme="minorHAnsi"/>
                    <w:szCs w:val="22"/>
                  </w:rPr>
                  <w:t>week</w:t>
                </w:r>
                <w:r w:rsidR="000E5881">
                  <w:rPr>
                    <w:rFonts w:asciiTheme="minorHAnsi" w:hAnsiTheme="minorHAnsi"/>
                    <w:szCs w:val="22"/>
                  </w:rPr>
                  <w:t>/day</w:t>
                </w:r>
              </w:sdtContent>
            </w:sdt>
            <w:r w:rsidRPr="00B12CE7">
              <w:rPr>
                <w:rFonts w:asciiTheme="minorHAnsi" w:hAnsiTheme="minorHAnsi"/>
                <w:szCs w:val="22"/>
              </w:rPr>
              <w:t xml:space="preserve"> of late delivery as liquidated damages up to a maximum amount of </w:t>
            </w:r>
            <w:r w:rsidR="000E5881">
              <w:fldChar w:fldCharType="begin">
                <w:ffData>
                  <w:name w:val=""/>
                  <w:enabled/>
                  <w:calcOnExit w:val="0"/>
                  <w:textInput>
                    <w:default w:val="[insert amount]"/>
                  </w:textInput>
                </w:ffData>
              </w:fldChar>
            </w:r>
            <w:r w:rsidR="000E5881">
              <w:instrText xml:space="preserve"> FORMTEXT </w:instrText>
            </w:r>
            <w:r w:rsidR="000E5881">
              <w:fldChar w:fldCharType="separate"/>
            </w:r>
            <w:r w:rsidR="000E5881">
              <w:rPr>
                <w:noProof/>
              </w:rPr>
              <w:t>[insert amount]</w:t>
            </w:r>
            <w:r w:rsidR="000E5881">
              <w:fldChar w:fldCharType="end"/>
            </w:r>
            <w:r w:rsidRPr="00B12CE7">
              <w:rPr>
                <w:rFonts w:asciiTheme="minorHAnsi" w:hAnsiTheme="minorHAnsi"/>
                <w:szCs w:val="22"/>
              </w:rPr>
              <w:t xml:space="preserve">  (the “</w:t>
            </w:r>
            <w:r w:rsidR="00A7281F" w:rsidRPr="00B12CE7">
              <w:rPr>
                <w:rFonts w:asciiTheme="minorHAnsi" w:hAnsiTheme="minorHAnsi"/>
                <w:szCs w:val="22"/>
              </w:rPr>
              <w:t>Liquidated Damages Threshold”).</w:t>
            </w:r>
          </w:p>
          <w:p w14:paraId="6B9F79F3" w14:textId="77777777" w:rsidR="004F3DDB" w:rsidRPr="00B12CE7" w:rsidRDefault="004F3DDB" w:rsidP="00A7281F">
            <w:pPr>
              <w:tabs>
                <w:tab w:val="center" w:pos="4153"/>
                <w:tab w:val="right" w:pos="8306"/>
              </w:tabs>
              <w:jc w:val="both"/>
              <w:rPr>
                <w:rFonts w:asciiTheme="minorHAnsi" w:hAnsiTheme="minorHAnsi"/>
                <w:szCs w:val="22"/>
              </w:rPr>
            </w:pPr>
            <w:r w:rsidRPr="00B12CE7">
              <w:rPr>
                <w:rFonts w:asciiTheme="minorHAnsi" w:hAnsiTheme="minorHAnsi"/>
                <w:szCs w:val="22"/>
              </w:rPr>
              <w:t>Where the Liquidated Damages Threshold is met or exceeded (being that delivery continues not to be performed after the Liquidated Damages Threshold is met), the Client shall be entitled to:</w:t>
            </w:r>
          </w:p>
          <w:p w14:paraId="601643E8" w14:textId="77777777" w:rsidR="004F3DDB" w:rsidRPr="00B12CE7" w:rsidRDefault="004F3DDB" w:rsidP="00283F06">
            <w:pPr>
              <w:pStyle w:val="ListParagraph"/>
              <w:numPr>
                <w:ilvl w:val="0"/>
                <w:numId w:val="4"/>
              </w:numPr>
              <w:tabs>
                <w:tab w:val="center" w:pos="4153"/>
                <w:tab w:val="right" w:pos="8306"/>
              </w:tabs>
              <w:jc w:val="both"/>
              <w:rPr>
                <w:rFonts w:asciiTheme="minorHAnsi" w:hAnsiTheme="minorHAnsi"/>
                <w:szCs w:val="22"/>
              </w:rPr>
            </w:pPr>
            <w:r w:rsidRPr="00B12CE7">
              <w:rPr>
                <w:rFonts w:asciiTheme="minorHAnsi" w:hAnsiTheme="minorHAnsi"/>
                <w:szCs w:val="22"/>
              </w:rPr>
              <w:t xml:space="preserve"> claim any remedy available to it (whether under this Agreement or otherwise) for loss or damage incurred or suffered by it after the end of the Liquidated Damages Period; and</w:t>
            </w:r>
          </w:p>
          <w:p w14:paraId="5137F306" w14:textId="77777777" w:rsidR="004F3DDB" w:rsidRPr="00B12CE7" w:rsidRDefault="004F3DDB" w:rsidP="00283F06">
            <w:pPr>
              <w:pStyle w:val="ListParagraph"/>
              <w:numPr>
                <w:ilvl w:val="0"/>
                <w:numId w:val="4"/>
              </w:numPr>
              <w:tabs>
                <w:tab w:val="center" w:pos="4153"/>
                <w:tab w:val="right" w:pos="8306"/>
              </w:tabs>
              <w:jc w:val="both"/>
            </w:pPr>
            <w:r w:rsidRPr="00B12CE7">
              <w:rPr>
                <w:rFonts w:asciiTheme="minorHAnsi" w:hAnsiTheme="minorHAnsi"/>
                <w:szCs w:val="22"/>
              </w:rPr>
              <w:t>without prejudice to sub-clause (1), the Client shall be entitled to terminate the Agreement with immediate effect by giving notice in writing to the Contractor</w:t>
            </w:r>
          </w:p>
        </w:tc>
      </w:tr>
    </w:tbl>
    <w:p w14:paraId="58295046" w14:textId="77777777" w:rsidR="003C0FB1" w:rsidRDefault="003C0FB1" w:rsidP="00394603">
      <w:pPr>
        <w:pStyle w:val="Heading2"/>
        <w:jc w:val="both"/>
      </w:pPr>
      <w:r w:rsidRPr="000E5DB7">
        <w:t>6.</w:t>
      </w:r>
      <w:r w:rsidRPr="000E5DB7">
        <w:tab/>
        <w:t xml:space="preserve">Intellectual Property </w:t>
      </w:r>
    </w:p>
    <w:tbl>
      <w:tblPr>
        <w:tblW w:w="0" w:type="auto"/>
        <w:tblLook w:val="01E0" w:firstRow="1" w:lastRow="1" w:firstColumn="1" w:lastColumn="1" w:noHBand="0" w:noVBand="0"/>
      </w:tblPr>
      <w:tblGrid>
        <w:gridCol w:w="760"/>
        <w:gridCol w:w="684"/>
        <w:gridCol w:w="7627"/>
      </w:tblGrid>
      <w:tr w:rsidR="003C0FB1" w:rsidRPr="00CB5B77" w14:paraId="350F5553" w14:textId="77777777" w:rsidTr="00503F93">
        <w:tc>
          <w:tcPr>
            <w:tcW w:w="828" w:type="dxa"/>
          </w:tcPr>
          <w:p w14:paraId="43F97787" w14:textId="77777777" w:rsidR="003C0FB1" w:rsidRDefault="003C0FB1" w:rsidP="00394603">
            <w:pPr>
              <w:jc w:val="both"/>
              <w:rPr>
                <w:color w:val="0000FF"/>
              </w:rPr>
            </w:pPr>
            <w:r w:rsidRPr="000E5DB7">
              <w:rPr>
                <w:color w:val="0000FF"/>
              </w:rPr>
              <w:t>A.</w:t>
            </w:r>
          </w:p>
        </w:tc>
        <w:tc>
          <w:tcPr>
            <w:tcW w:w="9540" w:type="dxa"/>
            <w:gridSpan w:val="2"/>
          </w:tcPr>
          <w:p w14:paraId="546B57AC" w14:textId="77777777" w:rsidR="003C0FB1" w:rsidRDefault="003C0FB1" w:rsidP="00A7281F">
            <w:pPr>
              <w:jc w:val="both"/>
            </w:pPr>
            <w:r w:rsidRPr="000E5DB7">
              <w:t>Intellectual Property Rights (“IPR”) means all patents and patent rights, trademarks and trademark rights, trade names and trade name rights, service marks and service mark rights, service names and service name rights, brand names, copyrights and copyright rights, trade dress, business and product names, logos, slogans, trade secrets, industrial models, utility models, design models, designs, rights in confidential information, know-how, rights in the nature of unfair competition rights and rights to sue for passing off, and all pending applications for and registrations of patents, trademarks, service marks, and copyrights together with all connected and similar or analogous rights in any country or jurisdiction for the full term thereof.</w:t>
            </w:r>
          </w:p>
        </w:tc>
      </w:tr>
      <w:tr w:rsidR="003C0FB1" w:rsidRPr="00CB5B77" w14:paraId="07ABF296" w14:textId="77777777" w:rsidTr="00503F93">
        <w:tc>
          <w:tcPr>
            <w:tcW w:w="828" w:type="dxa"/>
          </w:tcPr>
          <w:p w14:paraId="284923F3" w14:textId="77777777" w:rsidR="003C0FB1" w:rsidRDefault="003C0FB1" w:rsidP="00394603">
            <w:pPr>
              <w:jc w:val="both"/>
              <w:rPr>
                <w:color w:val="0000FF"/>
              </w:rPr>
            </w:pPr>
            <w:r w:rsidRPr="000E5DB7">
              <w:rPr>
                <w:color w:val="0000FF"/>
              </w:rPr>
              <w:t>B.</w:t>
            </w:r>
          </w:p>
        </w:tc>
        <w:tc>
          <w:tcPr>
            <w:tcW w:w="9540" w:type="dxa"/>
            <w:gridSpan w:val="2"/>
          </w:tcPr>
          <w:p w14:paraId="18F4F01B" w14:textId="77777777" w:rsidR="003C0FB1" w:rsidRDefault="003C0FB1" w:rsidP="00A7281F">
            <w:pPr>
              <w:jc w:val="both"/>
            </w:pPr>
            <w:r w:rsidRPr="000E5DB7">
              <w:t>Pre-existing IPR means all IPR existing prior to the date of this Agreement and all IPR in any materials, acquired or developed by or for Contractor or Client independently of this Agreement, and any IPR in Contractor’s standard hardware and software products or modifications or updates to such products.</w:t>
            </w:r>
          </w:p>
        </w:tc>
      </w:tr>
      <w:tr w:rsidR="003C0FB1" w:rsidRPr="00CB5B77" w14:paraId="05C2B8F4" w14:textId="77777777" w:rsidTr="00503F93">
        <w:tc>
          <w:tcPr>
            <w:tcW w:w="828" w:type="dxa"/>
          </w:tcPr>
          <w:p w14:paraId="6A860F80" w14:textId="77777777" w:rsidR="003C0FB1" w:rsidRDefault="003C0FB1" w:rsidP="00394603">
            <w:pPr>
              <w:jc w:val="both"/>
              <w:rPr>
                <w:color w:val="0000FF"/>
              </w:rPr>
            </w:pPr>
            <w:r w:rsidRPr="000E5DB7">
              <w:rPr>
                <w:color w:val="0000FF"/>
              </w:rPr>
              <w:t>C.</w:t>
            </w:r>
          </w:p>
        </w:tc>
        <w:tc>
          <w:tcPr>
            <w:tcW w:w="9540" w:type="dxa"/>
            <w:gridSpan w:val="2"/>
          </w:tcPr>
          <w:p w14:paraId="340D8561" w14:textId="77777777" w:rsidR="003C0FB1" w:rsidRDefault="003C0FB1" w:rsidP="00A7281F">
            <w:pPr>
              <w:jc w:val="both"/>
            </w:pPr>
            <w:r w:rsidRPr="000E5DB7">
              <w:t xml:space="preserve">All IPR title and interest in all reports, data manuals and/or other materials (other than software) (including without limitation all and any audio or audio visual recordings, transcripts, books, papers, records, notes, illustrations, photographs, diagrams) produced </w:t>
            </w:r>
            <w:r w:rsidRPr="000E5DB7">
              <w:lastRenderedPageBreak/>
              <w:t>for the purposes of this Agreement (collectively “the Materials”) (or any part or parts thereof) shall vest in the Client and the Contractor so acknowledges and confirms. For the avoidance of doubt the Contractor hereby assigns all Intellectual Property Rights, title and interest in the Materials (including by way of present assignment of future copyright) to the extent that any such Intellectual Property Rights title or interest may be deemed by law to reside in it in the Materials to the Client absolutely.</w:t>
            </w:r>
          </w:p>
        </w:tc>
      </w:tr>
      <w:tr w:rsidR="003C0FB1" w:rsidRPr="00CB5B77" w14:paraId="4286BD2C" w14:textId="77777777" w:rsidTr="00503F93">
        <w:tc>
          <w:tcPr>
            <w:tcW w:w="828" w:type="dxa"/>
          </w:tcPr>
          <w:p w14:paraId="1A3E0C89" w14:textId="77777777" w:rsidR="003C0FB1" w:rsidRDefault="003C0FB1" w:rsidP="00394603">
            <w:pPr>
              <w:jc w:val="both"/>
              <w:rPr>
                <w:color w:val="0000FF"/>
              </w:rPr>
            </w:pPr>
            <w:r w:rsidRPr="000E5DB7">
              <w:rPr>
                <w:color w:val="0000FF"/>
              </w:rPr>
              <w:lastRenderedPageBreak/>
              <w:t>D.</w:t>
            </w:r>
          </w:p>
        </w:tc>
        <w:tc>
          <w:tcPr>
            <w:tcW w:w="9540" w:type="dxa"/>
            <w:gridSpan w:val="2"/>
          </w:tcPr>
          <w:p w14:paraId="59739778" w14:textId="77777777" w:rsidR="003C0FB1" w:rsidRDefault="003C0FB1" w:rsidP="00A7281F">
            <w:pPr>
              <w:jc w:val="both"/>
            </w:pPr>
            <w:r w:rsidRPr="000E5DB7">
              <w:t>The Client grants to the Contractor a royalty-free non-exclusive licence to use the Client’s Pre-existing IPR for the Term to the extent necessary to enable the Contractor to fulfil its obligations under this Agreement. Save as expressly set out in this clause 6 all Pre-Existing IPR shall remain the sole property of the party who owned, acquired or developed such intellectual property.</w:t>
            </w:r>
          </w:p>
        </w:tc>
      </w:tr>
      <w:tr w:rsidR="003C0FB1" w:rsidRPr="00CB5B77" w14:paraId="2CCFA83D" w14:textId="77777777" w:rsidTr="00503F93">
        <w:tc>
          <w:tcPr>
            <w:tcW w:w="828" w:type="dxa"/>
          </w:tcPr>
          <w:p w14:paraId="46140E03" w14:textId="77777777" w:rsidR="003C0FB1" w:rsidRDefault="003C0FB1" w:rsidP="00394603">
            <w:pPr>
              <w:jc w:val="both"/>
              <w:rPr>
                <w:color w:val="0000FF"/>
              </w:rPr>
            </w:pPr>
            <w:r w:rsidRPr="000E5DB7">
              <w:rPr>
                <w:color w:val="0000FF"/>
              </w:rPr>
              <w:t>E.</w:t>
            </w:r>
          </w:p>
        </w:tc>
        <w:tc>
          <w:tcPr>
            <w:tcW w:w="9540" w:type="dxa"/>
            <w:gridSpan w:val="2"/>
          </w:tcPr>
          <w:p w14:paraId="0A6A5871" w14:textId="77777777" w:rsidR="003C0FB1" w:rsidRDefault="003C0FB1" w:rsidP="00A7281F">
            <w:pPr>
              <w:jc w:val="both"/>
            </w:pPr>
            <w:r w:rsidRPr="000E5DB7">
              <w:t>The Contractor shall waive or procure a waiver of any moral rights subsisting in copyright produced under or in performance of this Agreement.</w:t>
            </w:r>
          </w:p>
        </w:tc>
      </w:tr>
      <w:tr w:rsidR="003C0FB1" w:rsidRPr="00CB5B77" w14:paraId="73C70D57" w14:textId="77777777" w:rsidTr="00503F93">
        <w:tc>
          <w:tcPr>
            <w:tcW w:w="828" w:type="dxa"/>
          </w:tcPr>
          <w:p w14:paraId="3576070D" w14:textId="77777777" w:rsidR="003C0FB1" w:rsidRDefault="003C0FB1" w:rsidP="00394603">
            <w:pPr>
              <w:jc w:val="both"/>
              <w:rPr>
                <w:color w:val="0000FF"/>
              </w:rPr>
            </w:pPr>
            <w:r w:rsidRPr="000E5DB7">
              <w:rPr>
                <w:color w:val="0000FF"/>
              </w:rPr>
              <w:t>F.</w:t>
            </w:r>
          </w:p>
        </w:tc>
        <w:tc>
          <w:tcPr>
            <w:tcW w:w="9540" w:type="dxa"/>
            <w:gridSpan w:val="2"/>
          </w:tcPr>
          <w:p w14:paraId="0BF93DDD" w14:textId="77777777" w:rsidR="003C0FB1" w:rsidRDefault="003C0FB1" w:rsidP="00A7281F">
            <w:pPr>
              <w:jc w:val="both"/>
            </w:pPr>
            <w:r w:rsidRPr="000E5DB7">
              <w:t>Nothing in this Agreement shall prohibit or be deemed to prohibit the Contractor from providing services similar to the Services to any party other than the Parties hereto. In no event shall the Contractor be precluded from independently developing for itself, or for others, materials which are competitive with, or similar to, the Services and to use its general knowledge, skills and experience, and any ideas, concepts, know-how, formats, templates, methodologies and techniques that are acquired or used in the course of providing the Services.</w:t>
            </w:r>
          </w:p>
        </w:tc>
      </w:tr>
      <w:tr w:rsidR="003C0FB1" w:rsidRPr="00CB5B77" w14:paraId="7EE8F430" w14:textId="77777777" w:rsidTr="00503F93">
        <w:tc>
          <w:tcPr>
            <w:tcW w:w="828" w:type="dxa"/>
          </w:tcPr>
          <w:p w14:paraId="3657BC71" w14:textId="77777777" w:rsidR="003C0FB1" w:rsidRDefault="003C0FB1" w:rsidP="00394603">
            <w:pPr>
              <w:jc w:val="both"/>
              <w:rPr>
                <w:color w:val="0000FF"/>
              </w:rPr>
            </w:pPr>
            <w:r w:rsidRPr="000E5DB7">
              <w:rPr>
                <w:color w:val="0000FF"/>
              </w:rPr>
              <w:t>G.</w:t>
            </w:r>
          </w:p>
        </w:tc>
        <w:tc>
          <w:tcPr>
            <w:tcW w:w="9540" w:type="dxa"/>
            <w:gridSpan w:val="2"/>
          </w:tcPr>
          <w:p w14:paraId="5EE4FC03" w14:textId="77777777" w:rsidR="003C0FB1" w:rsidRDefault="003C0FB1" w:rsidP="00A7281F">
            <w:pPr>
              <w:jc w:val="both"/>
              <w:rPr>
                <w:szCs w:val="22"/>
              </w:rPr>
            </w:pPr>
            <w:r w:rsidRPr="000E5DB7">
              <w:rPr>
                <w:szCs w:val="22"/>
              </w:rPr>
              <w:t xml:space="preserve">The Contractor shall ensure that all and any necessary consents and/or licences for any software, instrument, modality or methodology are obtained and in place before use for the purposes of this Agreement (to include but not be limited to ensuring that the Client shall be vested with all necessary rights so as to enable the Client to enjoy the benefit of the Services for its business purposes). </w:t>
            </w:r>
            <w:r>
              <w:rPr>
                <w:szCs w:val="22"/>
              </w:rPr>
              <w:t xml:space="preserve"> </w:t>
            </w:r>
            <w:r w:rsidRPr="000E5DB7">
              <w:rPr>
                <w:szCs w:val="22"/>
              </w:rPr>
              <w:t>The Contractor hereby indemnifies the Client and shall keep and hold the Client harmless from and in respect of all and any  loss</w:t>
            </w:r>
            <w:r>
              <w:rPr>
                <w:szCs w:val="22"/>
              </w:rPr>
              <w:t>es (whether direct, indirect or consequential) liability,</w:t>
            </w:r>
            <w:r w:rsidRPr="000E5DB7">
              <w:rPr>
                <w:szCs w:val="22"/>
              </w:rPr>
              <w:t xml:space="preserve"> damages</w:t>
            </w:r>
            <w:r>
              <w:rPr>
                <w:szCs w:val="22"/>
              </w:rPr>
              <w:t>,</w:t>
            </w:r>
            <w:r w:rsidRPr="000E5DB7">
              <w:rPr>
                <w:szCs w:val="22"/>
              </w:rPr>
              <w:t xml:space="preserve"> claims</w:t>
            </w:r>
            <w:r>
              <w:rPr>
                <w:szCs w:val="22"/>
              </w:rPr>
              <w:t>,</w:t>
            </w:r>
            <w:r w:rsidRPr="000E5DB7">
              <w:rPr>
                <w:szCs w:val="22"/>
              </w:rPr>
              <w:t xml:space="preserve"> costs or expenses which arise by reason of any breach of third party Intellectual Property Rights in so far as any such rights are used for the purposes of this Agreement.</w:t>
            </w:r>
          </w:p>
          <w:p w14:paraId="11A4EB70" w14:textId="77777777" w:rsidR="003C0FB1" w:rsidRDefault="003C0FB1" w:rsidP="00A7281F">
            <w:pPr>
              <w:jc w:val="both"/>
              <w:rPr>
                <w:szCs w:val="22"/>
              </w:rPr>
            </w:pPr>
            <w:r w:rsidRPr="000E5DB7">
              <w:rPr>
                <w:szCs w:val="22"/>
              </w:rPr>
              <w:t xml:space="preserve">At the </w:t>
            </w:r>
            <w:r>
              <w:rPr>
                <w:szCs w:val="22"/>
              </w:rPr>
              <w:t>request</w:t>
            </w:r>
            <w:r w:rsidRPr="000E5DB7">
              <w:rPr>
                <w:szCs w:val="22"/>
              </w:rPr>
              <w:t xml:space="preserve"> of the Client for and in respect of any such breach, the Contractor shall at its expense and option:  </w:t>
            </w:r>
          </w:p>
        </w:tc>
      </w:tr>
      <w:tr w:rsidR="003C0FB1" w:rsidRPr="00CB5B77" w14:paraId="7CB61F3A" w14:textId="77777777" w:rsidTr="00503F93">
        <w:tc>
          <w:tcPr>
            <w:tcW w:w="828" w:type="dxa"/>
          </w:tcPr>
          <w:p w14:paraId="49ECC0BC" w14:textId="77777777" w:rsidR="003C0FB1" w:rsidRDefault="003C0FB1" w:rsidP="00394603">
            <w:pPr>
              <w:jc w:val="both"/>
              <w:rPr>
                <w:color w:val="0000FF"/>
              </w:rPr>
            </w:pPr>
          </w:p>
        </w:tc>
        <w:tc>
          <w:tcPr>
            <w:tcW w:w="720" w:type="dxa"/>
          </w:tcPr>
          <w:p w14:paraId="1AAACA56" w14:textId="77777777" w:rsidR="003C0FB1" w:rsidRDefault="003C0FB1" w:rsidP="00A7281F">
            <w:pPr>
              <w:jc w:val="both"/>
              <w:rPr>
                <w:szCs w:val="22"/>
              </w:rPr>
            </w:pPr>
            <w:r w:rsidRPr="000E5DB7">
              <w:rPr>
                <w:szCs w:val="22"/>
              </w:rPr>
              <w:t>(i)</w:t>
            </w:r>
          </w:p>
        </w:tc>
        <w:tc>
          <w:tcPr>
            <w:tcW w:w="8820" w:type="dxa"/>
          </w:tcPr>
          <w:p w14:paraId="2520F725" w14:textId="77777777" w:rsidR="003C0FB1" w:rsidRDefault="003C0FB1" w:rsidP="00A7281F">
            <w:pPr>
              <w:jc w:val="both"/>
              <w:rPr>
                <w:szCs w:val="22"/>
              </w:rPr>
            </w:pPr>
            <w:r w:rsidRPr="000E5DB7">
              <w:rPr>
                <w:szCs w:val="22"/>
              </w:rPr>
              <w:t>procure the necessary rights for the Client to continue use;</w:t>
            </w:r>
          </w:p>
        </w:tc>
      </w:tr>
      <w:tr w:rsidR="003C0FB1" w:rsidRPr="00CB5B77" w14:paraId="4838BA2F" w14:textId="77777777" w:rsidTr="00503F93">
        <w:tc>
          <w:tcPr>
            <w:tcW w:w="828" w:type="dxa"/>
          </w:tcPr>
          <w:p w14:paraId="71D8FDA3" w14:textId="77777777" w:rsidR="003C0FB1" w:rsidRDefault="003C0FB1" w:rsidP="00394603">
            <w:pPr>
              <w:jc w:val="both"/>
              <w:rPr>
                <w:color w:val="0000FF"/>
              </w:rPr>
            </w:pPr>
          </w:p>
        </w:tc>
        <w:tc>
          <w:tcPr>
            <w:tcW w:w="720" w:type="dxa"/>
          </w:tcPr>
          <w:p w14:paraId="2C8742F0" w14:textId="77777777" w:rsidR="003C0FB1" w:rsidRDefault="003C0FB1" w:rsidP="00A7281F">
            <w:pPr>
              <w:jc w:val="both"/>
              <w:rPr>
                <w:szCs w:val="22"/>
              </w:rPr>
            </w:pPr>
            <w:r w:rsidRPr="000E5DB7">
              <w:rPr>
                <w:szCs w:val="22"/>
              </w:rPr>
              <w:t>(ii)</w:t>
            </w:r>
          </w:p>
        </w:tc>
        <w:tc>
          <w:tcPr>
            <w:tcW w:w="8820" w:type="dxa"/>
          </w:tcPr>
          <w:p w14:paraId="5C1FBA3E" w14:textId="77777777" w:rsidR="003C0FB1" w:rsidRDefault="003C0FB1" w:rsidP="00A7281F">
            <w:pPr>
              <w:jc w:val="both"/>
              <w:rPr>
                <w:szCs w:val="22"/>
              </w:rPr>
            </w:pPr>
            <w:r w:rsidRPr="000E5DB7">
              <w:rPr>
                <w:szCs w:val="22"/>
              </w:rPr>
              <w:t>replace the relevant deliverable with a non-infringing equivalent;</w:t>
            </w:r>
          </w:p>
        </w:tc>
      </w:tr>
      <w:tr w:rsidR="003C0FB1" w:rsidRPr="00CB5B77" w14:paraId="6C2B8371" w14:textId="77777777" w:rsidTr="00503F93">
        <w:trPr>
          <w:trHeight w:val="868"/>
        </w:trPr>
        <w:tc>
          <w:tcPr>
            <w:tcW w:w="828" w:type="dxa"/>
          </w:tcPr>
          <w:p w14:paraId="434B78DD" w14:textId="77777777" w:rsidR="003C0FB1" w:rsidRDefault="003C0FB1" w:rsidP="00394603">
            <w:pPr>
              <w:jc w:val="both"/>
              <w:rPr>
                <w:color w:val="0000FF"/>
              </w:rPr>
            </w:pPr>
          </w:p>
        </w:tc>
        <w:tc>
          <w:tcPr>
            <w:tcW w:w="720" w:type="dxa"/>
          </w:tcPr>
          <w:p w14:paraId="41687D51" w14:textId="77777777" w:rsidR="003C0FB1" w:rsidRDefault="003C0FB1" w:rsidP="00A7281F">
            <w:pPr>
              <w:jc w:val="both"/>
              <w:rPr>
                <w:szCs w:val="22"/>
              </w:rPr>
            </w:pPr>
            <w:r w:rsidRPr="000E5DB7">
              <w:rPr>
                <w:szCs w:val="22"/>
              </w:rPr>
              <w:t>(iii)</w:t>
            </w:r>
          </w:p>
        </w:tc>
        <w:tc>
          <w:tcPr>
            <w:tcW w:w="8820" w:type="dxa"/>
          </w:tcPr>
          <w:p w14:paraId="609C6DC2" w14:textId="77777777" w:rsidR="003C0FB1" w:rsidRDefault="003C0FB1" w:rsidP="00A7281F">
            <w:pPr>
              <w:jc w:val="both"/>
              <w:rPr>
                <w:szCs w:val="22"/>
              </w:rPr>
            </w:pPr>
            <w:r w:rsidRPr="000E5DB7">
              <w:rPr>
                <w:szCs w:val="22"/>
              </w:rPr>
              <w:t>replace the relevant deliverable to make it non-infringing while giving equivalent performance; or</w:t>
            </w:r>
          </w:p>
        </w:tc>
      </w:tr>
      <w:tr w:rsidR="003C0FB1" w:rsidRPr="00CB5B77" w14:paraId="25B11E7F" w14:textId="77777777" w:rsidTr="00503F93">
        <w:tc>
          <w:tcPr>
            <w:tcW w:w="828" w:type="dxa"/>
          </w:tcPr>
          <w:p w14:paraId="5C5E6954" w14:textId="77777777" w:rsidR="003C0FB1" w:rsidRDefault="003C0FB1" w:rsidP="00394603">
            <w:pPr>
              <w:keepNext/>
              <w:jc w:val="both"/>
              <w:rPr>
                <w:color w:val="0000FF"/>
              </w:rPr>
            </w:pPr>
          </w:p>
        </w:tc>
        <w:tc>
          <w:tcPr>
            <w:tcW w:w="720" w:type="dxa"/>
          </w:tcPr>
          <w:p w14:paraId="2CFBAF48" w14:textId="77777777" w:rsidR="003C0FB1" w:rsidRDefault="003C0FB1" w:rsidP="00A7281F">
            <w:pPr>
              <w:jc w:val="both"/>
              <w:rPr>
                <w:szCs w:val="22"/>
              </w:rPr>
            </w:pPr>
            <w:r w:rsidRPr="000E5DB7">
              <w:rPr>
                <w:szCs w:val="22"/>
              </w:rPr>
              <w:t>(iv)</w:t>
            </w:r>
          </w:p>
        </w:tc>
        <w:tc>
          <w:tcPr>
            <w:tcW w:w="8820" w:type="dxa"/>
          </w:tcPr>
          <w:p w14:paraId="4E8028FC" w14:textId="77777777" w:rsidR="003C0FB1" w:rsidRDefault="003C0FB1" w:rsidP="00A7281F">
            <w:pPr>
              <w:jc w:val="both"/>
              <w:rPr>
                <w:szCs w:val="22"/>
              </w:rPr>
            </w:pPr>
            <w:r w:rsidRPr="000E5DB7">
              <w:rPr>
                <w:szCs w:val="22"/>
              </w:rPr>
              <w:t>if the Contractor cannot obtain the remedies in (i), (ii) or (iii) above, it may direct the return of the deliverable and refund to the Client Charges paid for such deliverable less a reasonable amount for the Client’s use of the deliverable up to the time of return, provided such reasonable amount is due to the owner of the said deliverable, TOGETHER with all losses</w:t>
            </w:r>
            <w:r>
              <w:rPr>
                <w:szCs w:val="22"/>
              </w:rPr>
              <w:t xml:space="preserve"> (whether direct, indirect or consequential)</w:t>
            </w:r>
            <w:r w:rsidRPr="000E5DB7">
              <w:rPr>
                <w:szCs w:val="22"/>
              </w:rPr>
              <w:t xml:space="preserve"> thereby accruing to the Client as a result of the breach.</w:t>
            </w:r>
          </w:p>
        </w:tc>
      </w:tr>
      <w:tr w:rsidR="003C0FB1" w:rsidRPr="00CB5B77" w14:paraId="3D047BE1" w14:textId="77777777" w:rsidTr="00503F93">
        <w:tc>
          <w:tcPr>
            <w:tcW w:w="828" w:type="dxa"/>
          </w:tcPr>
          <w:p w14:paraId="16EBA48A" w14:textId="77777777" w:rsidR="003C0FB1" w:rsidRDefault="003C0FB1" w:rsidP="00394603">
            <w:pPr>
              <w:jc w:val="both"/>
              <w:rPr>
                <w:color w:val="0000FF"/>
              </w:rPr>
            </w:pPr>
            <w:r w:rsidRPr="000E5DB7">
              <w:rPr>
                <w:color w:val="0000FF"/>
              </w:rPr>
              <w:t>H.</w:t>
            </w:r>
          </w:p>
        </w:tc>
        <w:tc>
          <w:tcPr>
            <w:tcW w:w="9540" w:type="dxa"/>
            <w:gridSpan w:val="2"/>
          </w:tcPr>
          <w:p w14:paraId="6913F0A9" w14:textId="77777777" w:rsidR="003C0FB1" w:rsidRDefault="003C0FB1" w:rsidP="00A7281F">
            <w:pPr>
              <w:jc w:val="both"/>
              <w:rPr>
                <w:szCs w:val="22"/>
              </w:rPr>
            </w:pPr>
            <w:r w:rsidRPr="000E5DB7">
              <w:rPr>
                <w:szCs w:val="22"/>
              </w:rPr>
              <w:t>Upon the termination of this Agreement for whatever reason, the Contractor shall immediately deliver up to the Client all the Materials prepared up to the date of termination. The provisions of this clause 6 will survive the expiration or termination of this Agreement for any reason.</w:t>
            </w:r>
          </w:p>
        </w:tc>
      </w:tr>
    </w:tbl>
    <w:p w14:paraId="70114392" w14:textId="77777777" w:rsidR="003C0FB1" w:rsidRDefault="003C0FB1" w:rsidP="00394603">
      <w:pPr>
        <w:pStyle w:val="Heading2"/>
        <w:jc w:val="both"/>
      </w:pPr>
      <w:r w:rsidRPr="000E5DB7">
        <w:t>7.</w:t>
      </w:r>
      <w:r w:rsidRPr="000E5DB7">
        <w:tab/>
        <w:t>Confidentiality</w:t>
      </w:r>
    </w:p>
    <w:tbl>
      <w:tblPr>
        <w:tblW w:w="0" w:type="auto"/>
        <w:tblLook w:val="01E0" w:firstRow="1" w:lastRow="1" w:firstColumn="1" w:lastColumn="1" w:noHBand="0" w:noVBand="0"/>
      </w:tblPr>
      <w:tblGrid>
        <w:gridCol w:w="612"/>
        <w:gridCol w:w="514"/>
        <w:gridCol w:w="326"/>
        <w:gridCol w:w="7619"/>
      </w:tblGrid>
      <w:tr w:rsidR="003C0FB1" w:rsidRPr="00830A49" w14:paraId="2EE56658" w14:textId="77777777" w:rsidTr="00503F93">
        <w:tc>
          <w:tcPr>
            <w:tcW w:w="612" w:type="dxa"/>
          </w:tcPr>
          <w:p w14:paraId="615A3A43" w14:textId="77777777" w:rsidR="003C0FB1" w:rsidRPr="00830A49" w:rsidRDefault="003C0FB1" w:rsidP="00394603">
            <w:pPr>
              <w:jc w:val="both"/>
              <w:rPr>
                <w:color w:val="0000FF"/>
                <w:szCs w:val="22"/>
              </w:rPr>
            </w:pPr>
            <w:r w:rsidRPr="00830A49">
              <w:rPr>
                <w:color w:val="0000FF"/>
                <w:szCs w:val="22"/>
              </w:rPr>
              <w:t>A.</w:t>
            </w:r>
          </w:p>
        </w:tc>
        <w:tc>
          <w:tcPr>
            <w:tcW w:w="8459" w:type="dxa"/>
            <w:gridSpan w:val="3"/>
          </w:tcPr>
          <w:p w14:paraId="5D7A10DA" w14:textId="77777777" w:rsidR="003C0FB1" w:rsidRPr="00830A49" w:rsidRDefault="003C0FB1" w:rsidP="00A7281F">
            <w:pPr>
              <w:jc w:val="both"/>
              <w:rPr>
                <w:szCs w:val="22"/>
              </w:rPr>
            </w:pPr>
            <w:r w:rsidRPr="00830A49">
              <w:rPr>
                <w:szCs w:val="22"/>
              </w:rPr>
              <w:t>Each of the Parties to this Agreement agrees to hold confidential all information, documentation and other material received, provided or obtained arising from their participation in this Agreement (“Confidential Information”) and shall not disclose same to any third party except to:-</w:t>
            </w:r>
          </w:p>
        </w:tc>
      </w:tr>
      <w:tr w:rsidR="003C0FB1" w:rsidRPr="00830A49" w14:paraId="2787B049" w14:textId="77777777" w:rsidTr="00503F93">
        <w:tc>
          <w:tcPr>
            <w:tcW w:w="612" w:type="dxa"/>
          </w:tcPr>
          <w:p w14:paraId="31940E11" w14:textId="77777777" w:rsidR="003C0FB1" w:rsidRPr="00830A49" w:rsidRDefault="003C0FB1" w:rsidP="00394603">
            <w:pPr>
              <w:jc w:val="both"/>
              <w:rPr>
                <w:color w:val="0000FF"/>
                <w:szCs w:val="22"/>
              </w:rPr>
            </w:pPr>
          </w:p>
        </w:tc>
        <w:tc>
          <w:tcPr>
            <w:tcW w:w="514" w:type="dxa"/>
          </w:tcPr>
          <w:p w14:paraId="17EC82B0" w14:textId="77777777" w:rsidR="003C0FB1" w:rsidRPr="00830A49" w:rsidRDefault="003C0FB1" w:rsidP="00A7281F">
            <w:pPr>
              <w:jc w:val="both"/>
              <w:rPr>
                <w:szCs w:val="22"/>
              </w:rPr>
            </w:pPr>
            <w:r w:rsidRPr="00830A49">
              <w:rPr>
                <w:szCs w:val="22"/>
              </w:rPr>
              <w:t>1.</w:t>
            </w:r>
          </w:p>
        </w:tc>
        <w:tc>
          <w:tcPr>
            <w:tcW w:w="7945" w:type="dxa"/>
            <w:gridSpan w:val="2"/>
          </w:tcPr>
          <w:p w14:paraId="675E4B9D" w14:textId="77777777" w:rsidR="003C0FB1" w:rsidRPr="00830A49" w:rsidRDefault="003C0FB1" w:rsidP="00A7281F">
            <w:pPr>
              <w:jc w:val="both"/>
              <w:rPr>
                <w:szCs w:val="22"/>
              </w:rPr>
            </w:pPr>
            <w:r w:rsidRPr="00830A49">
              <w:rPr>
                <w:szCs w:val="22"/>
              </w:rPr>
              <w:t xml:space="preserve">its professional advisers subject to the provisions of this clause </w:t>
            </w:r>
            <w:r>
              <w:rPr>
                <w:szCs w:val="22"/>
              </w:rPr>
              <w:t>7</w:t>
            </w:r>
            <w:r w:rsidRPr="00830A49">
              <w:rPr>
                <w:szCs w:val="22"/>
              </w:rPr>
              <w:t>; or</w:t>
            </w:r>
          </w:p>
        </w:tc>
      </w:tr>
      <w:tr w:rsidR="003C0FB1" w:rsidRPr="00830A49" w14:paraId="0EF93276" w14:textId="77777777" w:rsidTr="00503F93">
        <w:tc>
          <w:tcPr>
            <w:tcW w:w="612" w:type="dxa"/>
          </w:tcPr>
          <w:p w14:paraId="1B82A9BA" w14:textId="77777777" w:rsidR="003C0FB1" w:rsidRPr="00830A49" w:rsidRDefault="003C0FB1" w:rsidP="00394603">
            <w:pPr>
              <w:jc w:val="both"/>
              <w:rPr>
                <w:color w:val="0000FF"/>
                <w:szCs w:val="22"/>
              </w:rPr>
            </w:pPr>
          </w:p>
        </w:tc>
        <w:tc>
          <w:tcPr>
            <w:tcW w:w="514" w:type="dxa"/>
          </w:tcPr>
          <w:p w14:paraId="7EB609CD" w14:textId="77777777" w:rsidR="003C0FB1" w:rsidRPr="00830A49" w:rsidRDefault="003C0FB1" w:rsidP="00A7281F">
            <w:pPr>
              <w:jc w:val="both"/>
              <w:rPr>
                <w:szCs w:val="22"/>
              </w:rPr>
            </w:pPr>
            <w:r w:rsidRPr="00830A49">
              <w:rPr>
                <w:szCs w:val="22"/>
              </w:rPr>
              <w:t>2.</w:t>
            </w:r>
          </w:p>
        </w:tc>
        <w:tc>
          <w:tcPr>
            <w:tcW w:w="7945" w:type="dxa"/>
            <w:gridSpan w:val="2"/>
          </w:tcPr>
          <w:p w14:paraId="28A2F762" w14:textId="77777777" w:rsidR="003C0FB1" w:rsidRPr="00830A49" w:rsidRDefault="003C0FB1" w:rsidP="00A7281F">
            <w:pPr>
              <w:jc w:val="both"/>
              <w:rPr>
                <w:szCs w:val="22"/>
              </w:rPr>
            </w:pPr>
            <w:r w:rsidRPr="00830A49">
              <w:rPr>
                <w:szCs w:val="22"/>
              </w:rPr>
              <w:t>as may be required by law; or</w:t>
            </w:r>
          </w:p>
        </w:tc>
      </w:tr>
      <w:tr w:rsidR="003C0FB1" w:rsidRPr="00830A49" w14:paraId="4C34BD65" w14:textId="77777777" w:rsidTr="00503F93">
        <w:tc>
          <w:tcPr>
            <w:tcW w:w="612" w:type="dxa"/>
          </w:tcPr>
          <w:p w14:paraId="091193C4" w14:textId="77777777" w:rsidR="003C0FB1" w:rsidRPr="00830A49" w:rsidRDefault="003C0FB1" w:rsidP="00394603">
            <w:pPr>
              <w:jc w:val="both"/>
              <w:rPr>
                <w:color w:val="0000FF"/>
                <w:szCs w:val="22"/>
              </w:rPr>
            </w:pPr>
          </w:p>
        </w:tc>
        <w:tc>
          <w:tcPr>
            <w:tcW w:w="514" w:type="dxa"/>
          </w:tcPr>
          <w:p w14:paraId="025E70D7" w14:textId="77777777" w:rsidR="003C0FB1" w:rsidRPr="00830A49" w:rsidRDefault="003C0FB1" w:rsidP="00A7281F">
            <w:pPr>
              <w:jc w:val="both"/>
              <w:rPr>
                <w:szCs w:val="22"/>
              </w:rPr>
            </w:pPr>
            <w:r w:rsidRPr="00830A49">
              <w:rPr>
                <w:szCs w:val="22"/>
              </w:rPr>
              <w:t>3.</w:t>
            </w:r>
          </w:p>
        </w:tc>
        <w:tc>
          <w:tcPr>
            <w:tcW w:w="7945" w:type="dxa"/>
            <w:gridSpan w:val="2"/>
          </w:tcPr>
          <w:p w14:paraId="7C1BA924" w14:textId="77777777" w:rsidR="003C0FB1" w:rsidRDefault="003C0FB1" w:rsidP="00A7281F">
            <w:pPr>
              <w:jc w:val="both"/>
              <w:rPr>
                <w:szCs w:val="22"/>
              </w:rPr>
            </w:pPr>
            <w:r w:rsidRPr="00830A49">
              <w:rPr>
                <w:szCs w:val="22"/>
              </w:rPr>
              <w:t xml:space="preserve">as may be necessary to give effect to the terms of this Agreement subject to the provisions of this clause </w:t>
            </w:r>
            <w:r>
              <w:rPr>
                <w:szCs w:val="22"/>
              </w:rPr>
              <w:t>7</w:t>
            </w:r>
            <w:r w:rsidRPr="00830A49">
              <w:rPr>
                <w:szCs w:val="22"/>
              </w:rPr>
              <w:t>; or</w:t>
            </w:r>
          </w:p>
        </w:tc>
      </w:tr>
      <w:tr w:rsidR="003C0FB1" w:rsidRPr="00830A49" w14:paraId="4243E643" w14:textId="77777777" w:rsidTr="00503F93">
        <w:tc>
          <w:tcPr>
            <w:tcW w:w="612" w:type="dxa"/>
          </w:tcPr>
          <w:p w14:paraId="1E52AB14" w14:textId="77777777" w:rsidR="003C0FB1" w:rsidRPr="00830A49" w:rsidRDefault="003C0FB1" w:rsidP="00394603">
            <w:pPr>
              <w:jc w:val="both"/>
              <w:rPr>
                <w:color w:val="0000FF"/>
                <w:szCs w:val="22"/>
              </w:rPr>
            </w:pPr>
          </w:p>
        </w:tc>
        <w:tc>
          <w:tcPr>
            <w:tcW w:w="514" w:type="dxa"/>
          </w:tcPr>
          <w:p w14:paraId="6479DA82" w14:textId="77777777" w:rsidR="003C0FB1" w:rsidRPr="00830A49" w:rsidRDefault="003C0FB1" w:rsidP="00A7281F">
            <w:pPr>
              <w:jc w:val="both"/>
              <w:rPr>
                <w:szCs w:val="22"/>
              </w:rPr>
            </w:pPr>
            <w:r w:rsidRPr="00830A49">
              <w:rPr>
                <w:szCs w:val="22"/>
              </w:rPr>
              <w:t>4.</w:t>
            </w:r>
          </w:p>
        </w:tc>
        <w:tc>
          <w:tcPr>
            <w:tcW w:w="7945" w:type="dxa"/>
            <w:gridSpan w:val="2"/>
          </w:tcPr>
          <w:p w14:paraId="31C08891" w14:textId="77777777" w:rsidR="003C0FB1" w:rsidRPr="00830A49" w:rsidRDefault="003C0FB1" w:rsidP="00A7281F">
            <w:pPr>
              <w:jc w:val="both"/>
              <w:rPr>
                <w:szCs w:val="22"/>
              </w:rPr>
            </w:pPr>
            <w:r w:rsidRPr="00830A49">
              <w:rPr>
                <w:szCs w:val="22"/>
              </w:rPr>
              <w:t>in the case of the Client by request of any person or body or authority whose request the Client or persons associated with the Client (including but not limited to the Legislature and/or the Executive and/or the Civil Service) considers it necessary or appropriate to so comply.</w:t>
            </w:r>
          </w:p>
        </w:tc>
      </w:tr>
      <w:tr w:rsidR="003C0FB1" w:rsidRPr="00CB5B77" w14:paraId="1654B5E0" w14:textId="77777777" w:rsidTr="00503F93">
        <w:tc>
          <w:tcPr>
            <w:tcW w:w="612" w:type="dxa"/>
          </w:tcPr>
          <w:p w14:paraId="41E56C09" w14:textId="77777777" w:rsidR="003C0FB1" w:rsidRDefault="003C0FB1" w:rsidP="00394603">
            <w:pPr>
              <w:jc w:val="both"/>
              <w:rPr>
                <w:color w:val="0000FF"/>
              </w:rPr>
            </w:pPr>
            <w:r>
              <w:rPr>
                <w:color w:val="0000FF"/>
              </w:rPr>
              <w:t>B</w:t>
            </w:r>
            <w:r w:rsidRPr="000E5DB7">
              <w:rPr>
                <w:color w:val="0000FF"/>
              </w:rPr>
              <w:t>.</w:t>
            </w:r>
          </w:p>
        </w:tc>
        <w:tc>
          <w:tcPr>
            <w:tcW w:w="8459" w:type="dxa"/>
            <w:gridSpan w:val="3"/>
          </w:tcPr>
          <w:p w14:paraId="196E6AFD" w14:textId="13460494" w:rsidR="003C0FB1" w:rsidRDefault="003C0FB1" w:rsidP="00A7281F">
            <w:pPr>
              <w:jc w:val="both"/>
            </w:pPr>
            <w:r w:rsidRPr="000E5DB7">
              <w:t>The Contractor undertakes to comply with all reasonable directions of the Client with regard to the use and application of all and any</w:t>
            </w:r>
            <w:r>
              <w:t xml:space="preserve"> of its</w:t>
            </w:r>
            <w:r w:rsidRPr="000E5DB7">
              <w:t xml:space="preserve"> </w:t>
            </w:r>
            <w:r>
              <w:t>C</w:t>
            </w:r>
            <w:r w:rsidRPr="000E5DB7">
              <w:t xml:space="preserve">onfidential </w:t>
            </w:r>
            <w:r>
              <w:t>I</w:t>
            </w:r>
            <w:r w:rsidRPr="000E5DB7">
              <w:t>nformation and shall comply with the confidentiality agre</w:t>
            </w:r>
            <w:r w:rsidR="00E97347">
              <w:t>ement as exhibited at Appendix 6</w:t>
            </w:r>
            <w:r w:rsidRPr="000E5DB7">
              <w:t xml:space="preserve"> to the RFT (“the Confidentiality Agreement”).</w:t>
            </w:r>
            <w:r>
              <w:t xml:space="preserve"> </w:t>
            </w:r>
          </w:p>
          <w:p w14:paraId="3C0B3DF5" w14:textId="3CDE4428" w:rsidR="003C0FB1" w:rsidRDefault="003C0FB1" w:rsidP="005964E6">
            <w:pPr>
              <w:jc w:val="both"/>
            </w:pPr>
            <w:r w:rsidRPr="00830A49">
              <w:rPr>
                <w:szCs w:val="22"/>
              </w:rPr>
              <w:t xml:space="preserve">The obligations in this clause </w:t>
            </w:r>
            <w:r w:rsidR="005964E6">
              <w:rPr>
                <w:szCs w:val="22"/>
              </w:rPr>
              <w:t>6</w:t>
            </w:r>
            <w:r w:rsidRPr="00830A49">
              <w:rPr>
                <w:szCs w:val="22"/>
              </w:rPr>
              <w:t xml:space="preserve"> will not apply to any Confidential Information:</w:t>
            </w:r>
          </w:p>
        </w:tc>
      </w:tr>
      <w:tr w:rsidR="003C0FB1" w:rsidRPr="00CB5B77" w:rsidDel="009170AC" w14:paraId="79F9598E" w14:textId="77777777" w:rsidTr="00503F93">
        <w:tc>
          <w:tcPr>
            <w:tcW w:w="612" w:type="dxa"/>
          </w:tcPr>
          <w:p w14:paraId="4AD20BFF" w14:textId="77777777" w:rsidR="003C0FB1" w:rsidDel="009170AC" w:rsidRDefault="003C0FB1" w:rsidP="00394603">
            <w:pPr>
              <w:jc w:val="both"/>
              <w:rPr>
                <w:color w:val="0000FF"/>
              </w:rPr>
            </w:pPr>
          </w:p>
        </w:tc>
        <w:tc>
          <w:tcPr>
            <w:tcW w:w="840" w:type="dxa"/>
            <w:gridSpan w:val="2"/>
          </w:tcPr>
          <w:p w14:paraId="77230342" w14:textId="77777777" w:rsidR="003C0FB1" w:rsidDel="009170AC" w:rsidRDefault="003C0FB1" w:rsidP="00A7281F">
            <w:pPr>
              <w:jc w:val="both"/>
            </w:pPr>
            <w:r>
              <w:t>1.</w:t>
            </w:r>
          </w:p>
        </w:tc>
        <w:tc>
          <w:tcPr>
            <w:tcW w:w="7619" w:type="dxa"/>
          </w:tcPr>
          <w:p w14:paraId="15410213" w14:textId="77777777" w:rsidR="003C0FB1" w:rsidDel="009170AC" w:rsidRDefault="003C0FB1" w:rsidP="00A7281F">
            <w:pPr>
              <w:jc w:val="both"/>
            </w:pPr>
            <w:r w:rsidRPr="007F1F1B">
              <w:rPr>
                <w:szCs w:val="22"/>
              </w:rPr>
              <w:t>in the receiving Party’s possession (with full right to disclose) before receiving it from the other Party; or</w:t>
            </w:r>
          </w:p>
        </w:tc>
      </w:tr>
      <w:tr w:rsidR="003C0FB1" w:rsidRPr="00CB5B77" w:rsidDel="009170AC" w14:paraId="122EDD02" w14:textId="77777777" w:rsidTr="00503F93">
        <w:tc>
          <w:tcPr>
            <w:tcW w:w="612" w:type="dxa"/>
          </w:tcPr>
          <w:p w14:paraId="6DEDA7CD" w14:textId="77777777" w:rsidR="003C0FB1" w:rsidDel="009170AC" w:rsidRDefault="003C0FB1" w:rsidP="00394603">
            <w:pPr>
              <w:jc w:val="both"/>
              <w:rPr>
                <w:color w:val="0000FF"/>
              </w:rPr>
            </w:pPr>
          </w:p>
        </w:tc>
        <w:tc>
          <w:tcPr>
            <w:tcW w:w="840" w:type="dxa"/>
            <w:gridSpan w:val="2"/>
          </w:tcPr>
          <w:p w14:paraId="514B5031" w14:textId="77777777" w:rsidR="003C0FB1" w:rsidDel="009170AC" w:rsidRDefault="003C0FB1" w:rsidP="00A7281F">
            <w:pPr>
              <w:jc w:val="both"/>
            </w:pPr>
            <w:r>
              <w:t>2.</w:t>
            </w:r>
          </w:p>
        </w:tc>
        <w:tc>
          <w:tcPr>
            <w:tcW w:w="7619" w:type="dxa"/>
          </w:tcPr>
          <w:p w14:paraId="51505738" w14:textId="77777777" w:rsidR="003C0FB1" w:rsidDel="009170AC" w:rsidRDefault="003C0FB1" w:rsidP="00A7281F">
            <w:pPr>
              <w:jc w:val="both"/>
            </w:pPr>
            <w:r w:rsidRPr="007F1F1B">
              <w:rPr>
                <w:szCs w:val="22"/>
              </w:rPr>
              <w:t>which is or becomes public knowledge other than by breach of this clause; or</w:t>
            </w:r>
          </w:p>
        </w:tc>
      </w:tr>
      <w:tr w:rsidR="003C0FB1" w:rsidRPr="00CB5B77" w:rsidDel="009170AC" w14:paraId="49606EE3" w14:textId="77777777" w:rsidTr="00503F93">
        <w:tc>
          <w:tcPr>
            <w:tcW w:w="612" w:type="dxa"/>
          </w:tcPr>
          <w:p w14:paraId="2AE14B27" w14:textId="77777777" w:rsidR="003C0FB1" w:rsidDel="009170AC" w:rsidRDefault="003C0FB1" w:rsidP="00394603">
            <w:pPr>
              <w:jc w:val="both"/>
              <w:rPr>
                <w:color w:val="0000FF"/>
              </w:rPr>
            </w:pPr>
          </w:p>
        </w:tc>
        <w:tc>
          <w:tcPr>
            <w:tcW w:w="840" w:type="dxa"/>
            <w:gridSpan w:val="2"/>
          </w:tcPr>
          <w:p w14:paraId="200CDE34" w14:textId="77777777" w:rsidR="003C0FB1" w:rsidDel="009170AC" w:rsidRDefault="003C0FB1" w:rsidP="00A7281F">
            <w:pPr>
              <w:jc w:val="both"/>
            </w:pPr>
            <w:r>
              <w:t>3.</w:t>
            </w:r>
          </w:p>
        </w:tc>
        <w:tc>
          <w:tcPr>
            <w:tcW w:w="7619" w:type="dxa"/>
          </w:tcPr>
          <w:p w14:paraId="28B52BDC" w14:textId="77777777" w:rsidR="003C0FB1" w:rsidDel="009170AC" w:rsidRDefault="003C0FB1" w:rsidP="00A7281F">
            <w:pPr>
              <w:jc w:val="both"/>
            </w:pPr>
            <w:r w:rsidRPr="007F1F1B">
              <w:rPr>
                <w:szCs w:val="22"/>
              </w:rPr>
              <w:t>is independently developed by the disclosing Party without access to or use of the Confidential Information; or</w:t>
            </w:r>
          </w:p>
        </w:tc>
      </w:tr>
      <w:tr w:rsidR="003C0FB1" w:rsidRPr="00CB5B77" w:rsidDel="009170AC" w14:paraId="7199CAAB" w14:textId="77777777" w:rsidTr="00503F93">
        <w:trPr>
          <w:trHeight w:val="840"/>
        </w:trPr>
        <w:tc>
          <w:tcPr>
            <w:tcW w:w="612" w:type="dxa"/>
          </w:tcPr>
          <w:p w14:paraId="138ADDBF" w14:textId="77777777" w:rsidR="003C0FB1" w:rsidDel="009170AC" w:rsidRDefault="003C0FB1" w:rsidP="00394603">
            <w:pPr>
              <w:jc w:val="both"/>
              <w:rPr>
                <w:color w:val="0000FF"/>
              </w:rPr>
            </w:pPr>
          </w:p>
        </w:tc>
        <w:tc>
          <w:tcPr>
            <w:tcW w:w="840" w:type="dxa"/>
            <w:gridSpan w:val="2"/>
          </w:tcPr>
          <w:p w14:paraId="5169B5B6" w14:textId="77777777" w:rsidR="003C0FB1" w:rsidDel="009170AC" w:rsidRDefault="003C0FB1" w:rsidP="00A7281F">
            <w:pPr>
              <w:jc w:val="both"/>
            </w:pPr>
            <w:r>
              <w:t>4.</w:t>
            </w:r>
          </w:p>
        </w:tc>
        <w:tc>
          <w:tcPr>
            <w:tcW w:w="7619" w:type="dxa"/>
          </w:tcPr>
          <w:p w14:paraId="5F6CF257" w14:textId="77777777" w:rsidR="003C0FB1" w:rsidDel="009170AC" w:rsidRDefault="003C0FB1" w:rsidP="00A7281F">
            <w:pPr>
              <w:jc w:val="both"/>
            </w:pPr>
            <w:r w:rsidRPr="007F1F1B">
              <w:rPr>
                <w:szCs w:val="22"/>
              </w:rPr>
              <w:t>is lawfully received by the disclosing Party from a third party (with full right to disclose).</w:t>
            </w:r>
          </w:p>
        </w:tc>
      </w:tr>
      <w:tr w:rsidR="003C0FB1" w:rsidRPr="00CB5B77" w14:paraId="69A09731" w14:textId="77777777" w:rsidTr="00503F93">
        <w:tc>
          <w:tcPr>
            <w:tcW w:w="612" w:type="dxa"/>
          </w:tcPr>
          <w:p w14:paraId="340104DF" w14:textId="77777777" w:rsidR="003C0FB1" w:rsidRDefault="003C0FB1" w:rsidP="00394603">
            <w:pPr>
              <w:jc w:val="both"/>
              <w:rPr>
                <w:color w:val="0000FF"/>
              </w:rPr>
            </w:pPr>
            <w:r>
              <w:rPr>
                <w:color w:val="0000FF"/>
              </w:rPr>
              <w:t>C</w:t>
            </w:r>
            <w:r w:rsidRPr="000E5DB7">
              <w:rPr>
                <w:color w:val="0000FF"/>
              </w:rPr>
              <w:t>.</w:t>
            </w:r>
          </w:p>
        </w:tc>
        <w:tc>
          <w:tcPr>
            <w:tcW w:w="8459" w:type="dxa"/>
            <w:gridSpan w:val="3"/>
          </w:tcPr>
          <w:p w14:paraId="2624B781" w14:textId="77777777" w:rsidR="003C0FB1" w:rsidRDefault="003C0FB1" w:rsidP="00A7281F">
            <w:pPr>
              <w:jc w:val="both"/>
            </w:pPr>
            <w:r w:rsidRPr="000E5DB7">
              <w:t xml:space="preserve">The Contractor acknowledges that the security of the State and its information is of paramount importance to the Client. Accordingly the Contractor confirms that it will, if requested by the Client, from time to time, submit full personal details (including those of Subcontractors) who are assigned to provide the Services (or any part thereof) under this Agreement. The Contractor further acknowledges that checks may be carried out in relation </w:t>
            </w:r>
            <w:r w:rsidRPr="000E5DB7">
              <w:lastRenderedPageBreak/>
              <w:t>to all such personnel by police authorities and the Contractor shall comply with all reasonable directions of the Client arising therefrom.</w:t>
            </w:r>
          </w:p>
        </w:tc>
      </w:tr>
      <w:tr w:rsidR="003C0FB1" w:rsidRPr="00CB5B77" w14:paraId="0B9FCA09" w14:textId="77777777" w:rsidTr="00503F93">
        <w:tc>
          <w:tcPr>
            <w:tcW w:w="612" w:type="dxa"/>
          </w:tcPr>
          <w:p w14:paraId="50D53001" w14:textId="77777777" w:rsidR="003C0FB1" w:rsidRDefault="003C0FB1" w:rsidP="00394603">
            <w:pPr>
              <w:jc w:val="both"/>
              <w:rPr>
                <w:color w:val="0000FF"/>
              </w:rPr>
            </w:pPr>
            <w:r>
              <w:rPr>
                <w:color w:val="0000FF"/>
              </w:rPr>
              <w:lastRenderedPageBreak/>
              <w:t>D</w:t>
            </w:r>
            <w:r w:rsidRPr="000E5DB7">
              <w:rPr>
                <w:color w:val="0000FF"/>
              </w:rPr>
              <w:t>.</w:t>
            </w:r>
          </w:p>
        </w:tc>
        <w:tc>
          <w:tcPr>
            <w:tcW w:w="8459" w:type="dxa"/>
            <w:gridSpan w:val="3"/>
          </w:tcPr>
          <w:p w14:paraId="1D9F8436" w14:textId="751CFFF4" w:rsidR="003C0FB1" w:rsidRDefault="003C0FB1" w:rsidP="00A7281F">
            <w:pPr>
              <w:jc w:val="both"/>
            </w:pPr>
            <w:r w:rsidRPr="000E5DB7">
              <w:t>In circumstances where the Client is subject to the provisions of the Freedom of Information Act 2014</w:t>
            </w:r>
            <w:r>
              <w:t xml:space="preserve"> </w:t>
            </w:r>
            <w:r w:rsidRPr="006C766A">
              <w:rPr>
                <w:szCs w:val="22"/>
              </w:rPr>
              <w:t>or the European Communities (Access to Information on the Environment) Regulations 2007 to 2014</w:t>
            </w:r>
            <w:r w:rsidRPr="000E5DB7">
              <w:t xml:space="preserve">, then in the event of the Client receiving a request for information related to this Agreement, the Client shall consult with the Contractor in respect of the request. The Contractor shall </w:t>
            </w:r>
            <w:r w:rsidR="000E5881">
              <w:t xml:space="preserve">specifically </w:t>
            </w:r>
            <w:r w:rsidRPr="000E5DB7">
              <w:t>identify any information that is not to be disclosed on grounds of confidentiality or commercial sensitivity, and shall state the reasons for this sensitivity. The Client will consult the Contractor about this confidential or commercially sensitive information before making a decision on any request received</w:t>
            </w:r>
            <w:r>
              <w:t xml:space="preserve"> </w:t>
            </w:r>
            <w:r w:rsidRPr="006C766A">
              <w:rPr>
                <w:szCs w:val="22"/>
              </w:rPr>
              <w:t>under the above legislation</w:t>
            </w:r>
            <w:r w:rsidRPr="000E5DB7">
              <w:t xml:space="preserve">. </w:t>
            </w:r>
            <w:r w:rsidR="000E5881" w:rsidRPr="000E5881">
              <w:rPr>
                <w:szCs w:val="22"/>
              </w:rPr>
              <w:t>The Contracting Authority accepts no liability whatsoever in respect of any information provided which is subsequently released (irrespective of notification) or in respect of any consequential damage suffered as a result of such obligations.</w:t>
            </w:r>
          </w:p>
        </w:tc>
      </w:tr>
      <w:tr w:rsidR="003C0FB1" w:rsidRPr="00CB5B77" w14:paraId="5FE474AC" w14:textId="77777777" w:rsidTr="00503F93">
        <w:tc>
          <w:tcPr>
            <w:tcW w:w="612" w:type="dxa"/>
          </w:tcPr>
          <w:p w14:paraId="0C167A83" w14:textId="0FDC8969" w:rsidR="003C0FB1" w:rsidRDefault="003C0FB1" w:rsidP="00394603">
            <w:pPr>
              <w:jc w:val="both"/>
              <w:rPr>
                <w:color w:val="0000FF"/>
              </w:rPr>
            </w:pPr>
          </w:p>
        </w:tc>
        <w:tc>
          <w:tcPr>
            <w:tcW w:w="8459" w:type="dxa"/>
            <w:gridSpan w:val="3"/>
          </w:tcPr>
          <w:p w14:paraId="5566B2C1" w14:textId="2B283373" w:rsidR="003C0FB1" w:rsidRPr="00B57709" w:rsidRDefault="003C0FB1" w:rsidP="00A7281F">
            <w:pPr>
              <w:jc w:val="both"/>
              <w:rPr>
                <w:szCs w:val="22"/>
              </w:rPr>
            </w:pPr>
          </w:p>
        </w:tc>
      </w:tr>
      <w:tr w:rsidR="003C0FB1" w:rsidRPr="00CB5B77" w14:paraId="11EDD617" w14:textId="77777777" w:rsidTr="00503F93">
        <w:tc>
          <w:tcPr>
            <w:tcW w:w="612" w:type="dxa"/>
          </w:tcPr>
          <w:p w14:paraId="5A5CCD2A" w14:textId="404A9220" w:rsidR="003C0FB1" w:rsidRDefault="003C0FB1" w:rsidP="00394603">
            <w:pPr>
              <w:jc w:val="both"/>
              <w:rPr>
                <w:color w:val="0000FF"/>
              </w:rPr>
            </w:pPr>
          </w:p>
        </w:tc>
        <w:tc>
          <w:tcPr>
            <w:tcW w:w="8459" w:type="dxa"/>
            <w:gridSpan w:val="3"/>
          </w:tcPr>
          <w:p w14:paraId="73E0CB8D" w14:textId="1684F25C" w:rsidR="003C0FB1" w:rsidRPr="00B57709" w:rsidRDefault="003C0FB1" w:rsidP="00283F06">
            <w:pPr>
              <w:pStyle w:val="ListParagraph"/>
              <w:numPr>
                <w:ilvl w:val="0"/>
                <w:numId w:val="5"/>
              </w:numPr>
              <w:jc w:val="both"/>
              <w:rPr>
                <w:szCs w:val="22"/>
              </w:rPr>
            </w:pPr>
          </w:p>
        </w:tc>
      </w:tr>
      <w:tr w:rsidR="003C0FB1" w:rsidRPr="00CB5B77" w14:paraId="4421F3A3" w14:textId="77777777" w:rsidTr="00503F93">
        <w:tc>
          <w:tcPr>
            <w:tcW w:w="612" w:type="dxa"/>
          </w:tcPr>
          <w:p w14:paraId="6C3AD930" w14:textId="05526F38" w:rsidR="003C0FB1" w:rsidRDefault="000E5881" w:rsidP="00394603">
            <w:pPr>
              <w:jc w:val="both"/>
              <w:rPr>
                <w:color w:val="0000FF"/>
              </w:rPr>
            </w:pPr>
            <w:r>
              <w:rPr>
                <w:color w:val="0000FF"/>
              </w:rPr>
              <w:t>E</w:t>
            </w:r>
            <w:r w:rsidR="003C0FB1" w:rsidRPr="000E5DB7">
              <w:rPr>
                <w:color w:val="0000FF"/>
              </w:rPr>
              <w:t>.</w:t>
            </w:r>
          </w:p>
        </w:tc>
        <w:tc>
          <w:tcPr>
            <w:tcW w:w="8459" w:type="dxa"/>
            <w:gridSpan w:val="3"/>
          </w:tcPr>
          <w:p w14:paraId="28AB066B" w14:textId="77777777" w:rsidR="003C0FB1" w:rsidRDefault="003C0FB1" w:rsidP="00A7281F">
            <w:pPr>
              <w:jc w:val="both"/>
            </w:pPr>
            <w:r w:rsidRPr="000E5DB7">
              <w:t>The terms of this clause 7 shall survive expiry, completion or termination for whatever reason of this Agreement.</w:t>
            </w:r>
          </w:p>
        </w:tc>
      </w:tr>
    </w:tbl>
    <w:p w14:paraId="658C99F7" w14:textId="77777777" w:rsidR="003C0FB1" w:rsidRDefault="003C0FB1" w:rsidP="00394603">
      <w:pPr>
        <w:pStyle w:val="Heading2"/>
        <w:jc w:val="both"/>
      </w:pPr>
      <w:r w:rsidRPr="00B625AA">
        <w:t>8.</w:t>
      </w:r>
      <w:r w:rsidRPr="00B625AA">
        <w:tab/>
        <w:t>Force Majeure</w:t>
      </w:r>
    </w:p>
    <w:tbl>
      <w:tblPr>
        <w:tblW w:w="0" w:type="auto"/>
        <w:tblLook w:val="01E0" w:firstRow="1" w:lastRow="1" w:firstColumn="1" w:lastColumn="1" w:noHBand="0" w:noVBand="0"/>
      </w:tblPr>
      <w:tblGrid>
        <w:gridCol w:w="759"/>
        <w:gridCol w:w="672"/>
        <w:gridCol w:w="7640"/>
      </w:tblGrid>
      <w:tr w:rsidR="003C0FB1" w:rsidRPr="00CB5B77" w14:paraId="6AD6C21C" w14:textId="77777777" w:rsidTr="00A7281F">
        <w:trPr>
          <w:trHeight w:val="2826"/>
        </w:trPr>
        <w:tc>
          <w:tcPr>
            <w:tcW w:w="828" w:type="dxa"/>
          </w:tcPr>
          <w:p w14:paraId="5DFB8C32" w14:textId="77777777" w:rsidR="003C0FB1" w:rsidRDefault="003C0FB1" w:rsidP="00394603">
            <w:pPr>
              <w:jc w:val="both"/>
              <w:rPr>
                <w:color w:val="0000FF"/>
              </w:rPr>
            </w:pPr>
            <w:r w:rsidRPr="000E5DB7">
              <w:rPr>
                <w:color w:val="0000FF"/>
              </w:rPr>
              <w:t>A.</w:t>
            </w:r>
          </w:p>
        </w:tc>
        <w:tc>
          <w:tcPr>
            <w:tcW w:w="9540" w:type="dxa"/>
            <w:gridSpan w:val="2"/>
          </w:tcPr>
          <w:p w14:paraId="163E307C" w14:textId="77777777" w:rsidR="003C0FB1" w:rsidRDefault="003C0FB1" w:rsidP="00A7281F">
            <w:pPr>
              <w:jc w:val="both"/>
            </w:pPr>
            <w:r w:rsidRPr="000E5DB7">
              <w:t>A ‘Force Majeure Event’ means an event or circumstance or combination of events and/or circumstances not within the reasonable control of the Affected Party (as defined in clause 8B below) which has the effect of delaying or preventing that Party from complying with its obligations under this Agreement including but not limited to acts of God, war, out-break of disease, insurrection, riot, civil disturbance, rebellion, acts of terrorism, government regulations, embargoes, explosions, fires, floods, tempests, or failures of supply of electrical power, or public telecommunications equipment or lines, excluding industrial action of whatever nature or cause (strikes, lockouts and similar) occurring at the Contractor (or Subcontractor or agent) places of business.</w:t>
            </w:r>
          </w:p>
        </w:tc>
      </w:tr>
      <w:tr w:rsidR="003C0FB1" w:rsidRPr="00CB5B77" w14:paraId="31275FEA" w14:textId="77777777" w:rsidTr="00503F93">
        <w:tc>
          <w:tcPr>
            <w:tcW w:w="828" w:type="dxa"/>
          </w:tcPr>
          <w:p w14:paraId="4BE1ADCC" w14:textId="77777777" w:rsidR="003C0FB1" w:rsidRDefault="003C0FB1" w:rsidP="00394603">
            <w:pPr>
              <w:keepNext/>
              <w:jc w:val="both"/>
              <w:rPr>
                <w:color w:val="0000FF"/>
              </w:rPr>
            </w:pPr>
            <w:r w:rsidRPr="000E5DB7">
              <w:rPr>
                <w:color w:val="0000FF"/>
              </w:rPr>
              <w:t>B.</w:t>
            </w:r>
          </w:p>
        </w:tc>
        <w:tc>
          <w:tcPr>
            <w:tcW w:w="9540" w:type="dxa"/>
            <w:gridSpan w:val="2"/>
          </w:tcPr>
          <w:p w14:paraId="2BD54E3E" w14:textId="77777777" w:rsidR="003C0FB1" w:rsidRDefault="003C0FB1" w:rsidP="00A7281F">
            <w:pPr>
              <w:jc w:val="both"/>
            </w:pPr>
            <w:r w:rsidRPr="000E5DB7">
              <w:t>In the event of any failure, interruption or delay in the performance of either Party’s obligations (or of any of them) resulting from any Force Majeure Event, that Party (“the Affected Party”) shall promptly notify the other Party in writing specifying:</w:t>
            </w:r>
          </w:p>
        </w:tc>
      </w:tr>
      <w:tr w:rsidR="003C0FB1" w:rsidRPr="00CB5B77" w14:paraId="3221A65F" w14:textId="77777777" w:rsidTr="00503F93">
        <w:tc>
          <w:tcPr>
            <w:tcW w:w="828" w:type="dxa"/>
          </w:tcPr>
          <w:p w14:paraId="4E97611C" w14:textId="77777777" w:rsidR="003C0FB1" w:rsidRDefault="003C0FB1" w:rsidP="00394603">
            <w:pPr>
              <w:jc w:val="both"/>
              <w:rPr>
                <w:color w:val="0000FF"/>
              </w:rPr>
            </w:pPr>
          </w:p>
        </w:tc>
        <w:tc>
          <w:tcPr>
            <w:tcW w:w="720" w:type="dxa"/>
          </w:tcPr>
          <w:p w14:paraId="2075457E" w14:textId="77777777" w:rsidR="003C0FB1" w:rsidRDefault="003C0FB1" w:rsidP="00A7281F">
            <w:pPr>
              <w:jc w:val="both"/>
            </w:pPr>
            <w:r w:rsidRPr="000E5DB7">
              <w:t>1.</w:t>
            </w:r>
          </w:p>
        </w:tc>
        <w:tc>
          <w:tcPr>
            <w:tcW w:w="8820" w:type="dxa"/>
          </w:tcPr>
          <w:p w14:paraId="4DF7AFD7" w14:textId="77777777" w:rsidR="003C0FB1" w:rsidRDefault="003C0FB1" w:rsidP="00A7281F">
            <w:pPr>
              <w:jc w:val="both"/>
            </w:pPr>
            <w:r w:rsidRPr="000E5DB7">
              <w:t>the nature of the Force Majeure Event;</w:t>
            </w:r>
          </w:p>
        </w:tc>
      </w:tr>
      <w:tr w:rsidR="003C0FB1" w:rsidRPr="00CB5B77" w14:paraId="5C595248" w14:textId="77777777" w:rsidTr="00503F93">
        <w:tc>
          <w:tcPr>
            <w:tcW w:w="828" w:type="dxa"/>
          </w:tcPr>
          <w:p w14:paraId="4FF84721" w14:textId="77777777" w:rsidR="003C0FB1" w:rsidRDefault="003C0FB1" w:rsidP="00394603">
            <w:pPr>
              <w:jc w:val="both"/>
              <w:rPr>
                <w:color w:val="0000FF"/>
              </w:rPr>
            </w:pPr>
          </w:p>
        </w:tc>
        <w:tc>
          <w:tcPr>
            <w:tcW w:w="720" w:type="dxa"/>
          </w:tcPr>
          <w:p w14:paraId="02CD94CF" w14:textId="77777777" w:rsidR="003C0FB1" w:rsidRDefault="003C0FB1" w:rsidP="00A7281F">
            <w:pPr>
              <w:jc w:val="both"/>
            </w:pPr>
            <w:r w:rsidRPr="000E5DB7">
              <w:t>2.</w:t>
            </w:r>
          </w:p>
        </w:tc>
        <w:tc>
          <w:tcPr>
            <w:tcW w:w="8820" w:type="dxa"/>
          </w:tcPr>
          <w:p w14:paraId="23D2782E" w14:textId="77777777" w:rsidR="003C0FB1" w:rsidRDefault="003C0FB1" w:rsidP="00A7281F">
            <w:pPr>
              <w:jc w:val="both"/>
            </w:pPr>
            <w:r w:rsidRPr="000E5DB7">
              <w:t>the anticipated delay in the performance of obligations;</w:t>
            </w:r>
          </w:p>
        </w:tc>
      </w:tr>
      <w:tr w:rsidR="003C0FB1" w:rsidRPr="00CB5B77" w14:paraId="41EAED07" w14:textId="77777777" w:rsidTr="00503F93">
        <w:tc>
          <w:tcPr>
            <w:tcW w:w="828" w:type="dxa"/>
          </w:tcPr>
          <w:p w14:paraId="69B66F44" w14:textId="77777777" w:rsidR="003C0FB1" w:rsidRDefault="003C0FB1" w:rsidP="00394603">
            <w:pPr>
              <w:jc w:val="both"/>
              <w:rPr>
                <w:color w:val="0000FF"/>
              </w:rPr>
            </w:pPr>
          </w:p>
        </w:tc>
        <w:tc>
          <w:tcPr>
            <w:tcW w:w="720" w:type="dxa"/>
          </w:tcPr>
          <w:p w14:paraId="16D77F1D" w14:textId="77777777" w:rsidR="003C0FB1" w:rsidRDefault="003C0FB1" w:rsidP="00A7281F">
            <w:pPr>
              <w:jc w:val="both"/>
            </w:pPr>
            <w:r w:rsidRPr="000E5DB7">
              <w:t>3.</w:t>
            </w:r>
          </w:p>
        </w:tc>
        <w:tc>
          <w:tcPr>
            <w:tcW w:w="8820" w:type="dxa"/>
          </w:tcPr>
          <w:p w14:paraId="6434353A" w14:textId="77777777" w:rsidR="003C0FB1" w:rsidRDefault="003C0FB1" w:rsidP="00A7281F">
            <w:pPr>
              <w:jc w:val="both"/>
            </w:pPr>
            <w:r w:rsidRPr="000E5DB7">
              <w:t>the action proposed to minimise the impact of the Force Majeure Event;</w:t>
            </w:r>
          </w:p>
        </w:tc>
      </w:tr>
      <w:tr w:rsidR="003C0FB1" w:rsidRPr="00CB5B77" w14:paraId="3DDEB8D9" w14:textId="77777777" w:rsidTr="00503F93">
        <w:tc>
          <w:tcPr>
            <w:tcW w:w="828" w:type="dxa"/>
          </w:tcPr>
          <w:p w14:paraId="6C940227" w14:textId="77777777" w:rsidR="003C0FB1" w:rsidRDefault="003C0FB1" w:rsidP="00394603">
            <w:pPr>
              <w:jc w:val="both"/>
              <w:rPr>
                <w:color w:val="0000FF"/>
              </w:rPr>
            </w:pPr>
          </w:p>
        </w:tc>
        <w:tc>
          <w:tcPr>
            <w:tcW w:w="9540" w:type="dxa"/>
            <w:gridSpan w:val="2"/>
          </w:tcPr>
          <w:p w14:paraId="05237F7E" w14:textId="77777777" w:rsidR="003C0FB1" w:rsidRDefault="003C0FB1" w:rsidP="00A7281F">
            <w:pPr>
              <w:jc w:val="both"/>
            </w:pPr>
            <w:r w:rsidRPr="000E5DB7">
              <w:t>and the Affected Party shall not be liable or have any responsibility of any kind for any loss or damage thereby incurred or suffered by the other Party, provided always that the Affected Party shall use all reasonable efforts to minimise the effects of the same and shall resume the performance of its obligations as soon as reasonably possible after the removal of the cause.</w:t>
            </w:r>
          </w:p>
        </w:tc>
      </w:tr>
      <w:tr w:rsidR="003C0FB1" w:rsidRPr="00CB5B77" w14:paraId="029B567A" w14:textId="77777777" w:rsidTr="00503F93">
        <w:tc>
          <w:tcPr>
            <w:tcW w:w="828" w:type="dxa"/>
          </w:tcPr>
          <w:p w14:paraId="24663FE4" w14:textId="77777777" w:rsidR="003C0FB1" w:rsidRDefault="003C0FB1" w:rsidP="00394603">
            <w:pPr>
              <w:jc w:val="both"/>
              <w:rPr>
                <w:color w:val="0000FF"/>
              </w:rPr>
            </w:pPr>
            <w:r w:rsidRPr="000E5DB7">
              <w:rPr>
                <w:color w:val="0000FF"/>
              </w:rPr>
              <w:t>C.</w:t>
            </w:r>
          </w:p>
        </w:tc>
        <w:tc>
          <w:tcPr>
            <w:tcW w:w="9540" w:type="dxa"/>
            <w:gridSpan w:val="2"/>
          </w:tcPr>
          <w:p w14:paraId="01ADC641" w14:textId="77777777" w:rsidR="003C0FB1" w:rsidRDefault="003C0FB1" w:rsidP="00B625AA">
            <w:pPr>
              <w:jc w:val="both"/>
            </w:pPr>
            <w:r w:rsidRPr="000E5DB7">
              <w:t xml:space="preserve">If the Force Majeure Event continues for </w:t>
            </w:r>
            <w:r w:rsidR="00B625AA">
              <w:fldChar w:fldCharType="begin">
                <w:ffData>
                  <w:name w:val="Text146"/>
                  <w:enabled/>
                  <w:calcOnExit w:val="0"/>
                  <w:textInput>
                    <w:default w:val="[insert number]"/>
                  </w:textInput>
                </w:ffData>
              </w:fldChar>
            </w:r>
            <w:bookmarkStart w:id="8" w:name="Text146"/>
            <w:r w:rsidR="00B625AA">
              <w:instrText xml:space="preserve"> FORMTEXT </w:instrText>
            </w:r>
            <w:r w:rsidR="00B625AA">
              <w:fldChar w:fldCharType="separate"/>
            </w:r>
            <w:r w:rsidR="00B625AA">
              <w:rPr>
                <w:noProof/>
              </w:rPr>
              <w:t>[insert number]</w:t>
            </w:r>
            <w:r w:rsidR="00B625AA">
              <w:fldChar w:fldCharType="end"/>
            </w:r>
            <w:bookmarkEnd w:id="8"/>
            <w:r>
              <w:t xml:space="preserve">calendar </w:t>
            </w:r>
            <w:r w:rsidRPr="000E5DB7">
              <w:t>days either Party may terminate at 14 days notice.</w:t>
            </w:r>
          </w:p>
        </w:tc>
      </w:tr>
      <w:tr w:rsidR="003C0FB1" w:rsidRPr="00CB5B77" w14:paraId="419F5206" w14:textId="77777777" w:rsidTr="00503F93">
        <w:tc>
          <w:tcPr>
            <w:tcW w:w="828" w:type="dxa"/>
          </w:tcPr>
          <w:p w14:paraId="1C5135E8" w14:textId="77777777" w:rsidR="003C0FB1" w:rsidRDefault="003C0FB1" w:rsidP="00394603">
            <w:pPr>
              <w:jc w:val="both"/>
              <w:rPr>
                <w:color w:val="0000FF"/>
              </w:rPr>
            </w:pPr>
            <w:r w:rsidRPr="000E5DB7">
              <w:rPr>
                <w:color w:val="0000FF"/>
              </w:rPr>
              <w:lastRenderedPageBreak/>
              <w:t>D.</w:t>
            </w:r>
          </w:p>
        </w:tc>
        <w:tc>
          <w:tcPr>
            <w:tcW w:w="9540" w:type="dxa"/>
            <w:gridSpan w:val="2"/>
          </w:tcPr>
          <w:p w14:paraId="728DB680" w14:textId="77777777" w:rsidR="003C0FB1" w:rsidRDefault="003C0FB1" w:rsidP="00A7281F">
            <w:pPr>
              <w:jc w:val="both"/>
            </w:pPr>
            <w:r w:rsidRPr="000E5DB7">
              <w:t>In circumstances where the Contractor is the Affected Party, the Client shall be relieved from any obligation to make payments under this Agreement save to the extent that payments are properly due and payable for obligations actually fulfilled by the Contractor in accordance with the terms and conditions of this Agreement.</w:t>
            </w:r>
          </w:p>
        </w:tc>
      </w:tr>
    </w:tbl>
    <w:p w14:paraId="181A7E08" w14:textId="77777777" w:rsidR="003C0FB1" w:rsidRDefault="003C0FB1" w:rsidP="00394603">
      <w:pPr>
        <w:pStyle w:val="Heading2"/>
        <w:jc w:val="both"/>
      </w:pPr>
      <w:r w:rsidRPr="000E5DB7">
        <w:t>9.</w:t>
      </w:r>
      <w:r w:rsidRPr="000E5DB7">
        <w:tab/>
        <w:t>Termination</w:t>
      </w:r>
    </w:p>
    <w:tbl>
      <w:tblPr>
        <w:tblW w:w="0" w:type="auto"/>
        <w:tblLook w:val="01E0" w:firstRow="1" w:lastRow="1" w:firstColumn="1" w:lastColumn="1" w:noHBand="0" w:noVBand="0"/>
      </w:tblPr>
      <w:tblGrid>
        <w:gridCol w:w="761"/>
        <w:gridCol w:w="666"/>
        <w:gridCol w:w="7644"/>
      </w:tblGrid>
      <w:tr w:rsidR="003C0FB1" w:rsidRPr="00CB5B77" w14:paraId="78F2B541" w14:textId="77777777" w:rsidTr="00283F06">
        <w:tc>
          <w:tcPr>
            <w:tcW w:w="761" w:type="dxa"/>
          </w:tcPr>
          <w:p w14:paraId="4B61C82E" w14:textId="77777777" w:rsidR="003C0FB1" w:rsidRDefault="003C0FB1" w:rsidP="00394603">
            <w:pPr>
              <w:jc w:val="both"/>
              <w:rPr>
                <w:color w:val="0000FF"/>
              </w:rPr>
            </w:pPr>
            <w:r w:rsidRPr="000E5DB7">
              <w:rPr>
                <w:color w:val="0000FF"/>
              </w:rPr>
              <w:t>A.</w:t>
            </w:r>
          </w:p>
        </w:tc>
        <w:tc>
          <w:tcPr>
            <w:tcW w:w="8310" w:type="dxa"/>
            <w:gridSpan w:val="2"/>
          </w:tcPr>
          <w:p w14:paraId="01496D4C" w14:textId="0AD1E249" w:rsidR="003C0FB1" w:rsidRDefault="003C0FB1" w:rsidP="00B625AA">
            <w:pPr>
              <w:spacing w:after="200"/>
              <w:jc w:val="both"/>
            </w:pPr>
            <w:r>
              <w:rPr>
                <w:lang w:val="en-US"/>
              </w:rPr>
              <w:t>T</w:t>
            </w:r>
            <w:r w:rsidRPr="000E5DB7">
              <w:t xml:space="preserve">his Agreement may be terminated by the Client, without liability for compensation or damages, by serving </w:t>
            </w:r>
            <w:r w:rsidR="00B625AA">
              <w:fldChar w:fldCharType="begin">
                <w:ffData>
                  <w:name w:val="Text147"/>
                  <w:enabled/>
                  <w:calcOnExit w:val="0"/>
                  <w:textInput>
                    <w:default w:val="[insert period of time months]"/>
                  </w:textInput>
                </w:ffData>
              </w:fldChar>
            </w:r>
            <w:bookmarkStart w:id="9" w:name="Text147"/>
            <w:r w:rsidR="00B625AA">
              <w:instrText xml:space="preserve"> FORMTEXT </w:instrText>
            </w:r>
            <w:r w:rsidR="00B625AA">
              <w:fldChar w:fldCharType="separate"/>
            </w:r>
            <w:r w:rsidR="00CD542E">
              <w:rPr>
                <w:noProof/>
              </w:rPr>
              <w:t>one month</w:t>
            </w:r>
            <w:r w:rsidR="00B625AA">
              <w:fldChar w:fldCharType="end"/>
            </w:r>
            <w:bookmarkEnd w:id="9"/>
            <w:r w:rsidRPr="000E5DB7">
              <w:t xml:space="preserve"> written notice to the Contractor.</w:t>
            </w:r>
            <w:r>
              <w:t xml:space="preserve"> </w:t>
            </w:r>
            <w:r>
              <w:rPr>
                <w:lang w:val="en-US"/>
              </w:rPr>
              <w:t>T</w:t>
            </w:r>
            <w:r w:rsidRPr="000E5DB7">
              <w:t xml:space="preserve">his Agreement may be terminated by the Contractor, without liability for compensation or damages, by serving </w:t>
            </w:r>
            <w:r w:rsidR="00B625AA">
              <w:fldChar w:fldCharType="begin">
                <w:ffData>
                  <w:name w:val="Text147"/>
                  <w:enabled/>
                  <w:calcOnExit w:val="0"/>
                  <w:textInput>
                    <w:default w:val="[insert period of time months]"/>
                  </w:textInput>
                </w:ffData>
              </w:fldChar>
            </w:r>
            <w:r w:rsidR="00B625AA">
              <w:instrText xml:space="preserve"> FORMTEXT </w:instrText>
            </w:r>
            <w:r w:rsidR="00B625AA">
              <w:fldChar w:fldCharType="separate"/>
            </w:r>
            <w:r w:rsidR="002A3A63">
              <w:t>one month</w:t>
            </w:r>
            <w:r w:rsidR="00B625AA">
              <w:fldChar w:fldCharType="end"/>
            </w:r>
            <w:r w:rsidR="00394603" w:rsidRPr="000E5DB7">
              <w:t xml:space="preserve"> </w:t>
            </w:r>
            <w:r w:rsidRPr="000E5DB7">
              <w:t>written notice to the Client.</w:t>
            </w:r>
          </w:p>
        </w:tc>
      </w:tr>
      <w:tr w:rsidR="003C0FB1" w:rsidRPr="00CB5B77" w14:paraId="5BED05F9" w14:textId="77777777" w:rsidTr="00283F06">
        <w:tc>
          <w:tcPr>
            <w:tcW w:w="761" w:type="dxa"/>
          </w:tcPr>
          <w:p w14:paraId="122064BF" w14:textId="77777777" w:rsidR="003C0FB1" w:rsidRDefault="003C0FB1" w:rsidP="00394603">
            <w:pPr>
              <w:jc w:val="both"/>
              <w:rPr>
                <w:color w:val="0000FF"/>
              </w:rPr>
            </w:pPr>
            <w:r w:rsidRPr="000E5DB7">
              <w:rPr>
                <w:color w:val="0000FF"/>
              </w:rPr>
              <w:t>B.</w:t>
            </w:r>
          </w:p>
        </w:tc>
        <w:tc>
          <w:tcPr>
            <w:tcW w:w="8310" w:type="dxa"/>
            <w:gridSpan w:val="2"/>
          </w:tcPr>
          <w:p w14:paraId="7FC5A237" w14:textId="77777777" w:rsidR="003C0FB1" w:rsidRDefault="003C0FB1" w:rsidP="00394603">
            <w:pPr>
              <w:spacing w:after="200"/>
              <w:jc w:val="both"/>
            </w:pPr>
            <w:r w:rsidRPr="000E5DB7">
              <w:t xml:space="preserve">Either Party shall have the right (in addition to </w:t>
            </w:r>
            <w:r w:rsidRPr="00447F8D">
              <w:rPr>
                <w:szCs w:val="22"/>
              </w:rPr>
              <w:t xml:space="preserve">its rights under clause 9(a) and </w:t>
            </w:r>
            <w:r w:rsidRPr="000E5DB7">
              <w:t>any other rights which it has at law) to terminate this Agreement immediately and without liability for compensation or damages on the happening of any of the following:</w:t>
            </w:r>
          </w:p>
        </w:tc>
      </w:tr>
      <w:tr w:rsidR="003C0FB1" w:rsidRPr="00CB5B77" w14:paraId="4C538767" w14:textId="77777777" w:rsidTr="00283F06">
        <w:tc>
          <w:tcPr>
            <w:tcW w:w="761" w:type="dxa"/>
          </w:tcPr>
          <w:p w14:paraId="2F0B142C" w14:textId="77777777" w:rsidR="003C0FB1" w:rsidRDefault="003C0FB1" w:rsidP="00394603">
            <w:pPr>
              <w:jc w:val="both"/>
              <w:rPr>
                <w:color w:val="0000FF"/>
              </w:rPr>
            </w:pPr>
          </w:p>
        </w:tc>
        <w:tc>
          <w:tcPr>
            <w:tcW w:w="666" w:type="dxa"/>
          </w:tcPr>
          <w:p w14:paraId="5711B958" w14:textId="77777777" w:rsidR="003C0FB1" w:rsidRDefault="003C0FB1" w:rsidP="00394603">
            <w:pPr>
              <w:spacing w:after="200"/>
              <w:jc w:val="both"/>
            </w:pPr>
            <w:r w:rsidRPr="000E5DB7">
              <w:t>1.</w:t>
            </w:r>
          </w:p>
        </w:tc>
        <w:tc>
          <w:tcPr>
            <w:tcW w:w="7644" w:type="dxa"/>
          </w:tcPr>
          <w:p w14:paraId="5E004B3F" w14:textId="77777777" w:rsidR="003C0FB1" w:rsidRDefault="003C0FB1" w:rsidP="00394603">
            <w:pPr>
              <w:spacing w:after="200"/>
              <w:jc w:val="both"/>
            </w:pPr>
            <w:r w:rsidRPr="000E5DB7">
              <w:t>if the other Party commits any serious breach or a series of breaches of any provision of this Agreement and fails to remedy such breach(es) (if the breach(es) are capable of remedy) within 30 days after receipt of a request in writing from the other Party;</w:t>
            </w:r>
          </w:p>
        </w:tc>
      </w:tr>
      <w:tr w:rsidR="003C0FB1" w:rsidRPr="00CB5B77" w14:paraId="43B78130" w14:textId="77777777" w:rsidTr="00283F06">
        <w:tc>
          <w:tcPr>
            <w:tcW w:w="761" w:type="dxa"/>
          </w:tcPr>
          <w:p w14:paraId="3B7E5A40" w14:textId="77777777" w:rsidR="003C0FB1" w:rsidRDefault="003C0FB1" w:rsidP="00394603">
            <w:pPr>
              <w:jc w:val="both"/>
              <w:rPr>
                <w:color w:val="0000FF"/>
              </w:rPr>
            </w:pPr>
          </w:p>
        </w:tc>
        <w:tc>
          <w:tcPr>
            <w:tcW w:w="666" w:type="dxa"/>
          </w:tcPr>
          <w:p w14:paraId="79592F4D" w14:textId="77777777" w:rsidR="003C0FB1" w:rsidRPr="00507FE4" w:rsidRDefault="003C0FB1" w:rsidP="00394603">
            <w:pPr>
              <w:spacing w:after="200"/>
              <w:jc w:val="both"/>
            </w:pPr>
            <w:r w:rsidRPr="00507FE4">
              <w:t>2.</w:t>
            </w:r>
          </w:p>
        </w:tc>
        <w:tc>
          <w:tcPr>
            <w:tcW w:w="7644" w:type="dxa"/>
          </w:tcPr>
          <w:p w14:paraId="6D7885F2" w14:textId="77777777" w:rsidR="003C0FB1" w:rsidRPr="00507FE4" w:rsidRDefault="003C0FB1" w:rsidP="00394603">
            <w:pPr>
              <w:spacing w:after="200"/>
              <w:jc w:val="both"/>
            </w:pPr>
            <w:r w:rsidRPr="00507FE4">
              <w:t>if the other Party becomes insolvent, becomes bankrupt, enters into examinership, is wound up, commences winding up, has a receiving order made against it, makes any arrangement with its creditors generally or takes or suffers any similar action as a result of debt, or an event having an equivalent effect</w:t>
            </w:r>
            <w:r>
              <w:t>;</w:t>
            </w:r>
          </w:p>
        </w:tc>
      </w:tr>
      <w:tr w:rsidR="003C0FB1" w:rsidRPr="00CB5B77" w14:paraId="6920A63D" w14:textId="77777777" w:rsidTr="00283F06">
        <w:tc>
          <w:tcPr>
            <w:tcW w:w="761" w:type="dxa"/>
          </w:tcPr>
          <w:p w14:paraId="71E3D40B" w14:textId="77777777" w:rsidR="003C0FB1" w:rsidRDefault="003C0FB1" w:rsidP="00394603">
            <w:pPr>
              <w:jc w:val="both"/>
              <w:rPr>
                <w:color w:val="0000FF"/>
              </w:rPr>
            </w:pPr>
          </w:p>
        </w:tc>
        <w:tc>
          <w:tcPr>
            <w:tcW w:w="666" w:type="dxa"/>
          </w:tcPr>
          <w:p w14:paraId="4C4AA062" w14:textId="77777777" w:rsidR="003C0FB1" w:rsidRDefault="00C25940" w:rsidP="00C25940">
            <w:pPr>
              <w:spacing w:after="200"/>
              <w:jc w:val="both"/>
            </w:pPr>
            <w:r>
              <w:t>3.</w:t>
            </w:r>
          </w:p>
        </w:tc>
        <w:tc>
          <w:tcPr>
            <w:tcW w:w="7644" w:type="dxa"/>
          </w:tcPr>
          <w:p w14:paraId="65F7A924" w14:textId="77777777" w:rsidR="003C0FB1" w:rsidRDefault="003C0FB1" w:rsidP="00394603">
            <w:pPr>
              <w:spacing w:after="200"/>
              <w:jc w:val="both"/>
            </w:pPr>
            <w:r w:rsidRPr="00C226F8">
              <w:t>in circumstances where the Client becomes aware of any conflict of interest on the part of the Contractor which cannot, in the opinion of the Client, be removed by other means; and</w:t>
            </w:r>
          </w:p>
        </w:tc>
      </w:tr>
      <w:tr w:rsidR="003C0FB1" w:rsidRPr="00CB5B77" w14:paraId="5E47C2FE" w14:textId="77777777" w:rsidTr="00283F06">
        <w:tc>
          <w:tcPr>
            <w:tcW w:w="761" w:type="dxa"/>
          </w:tcPr>
          <w:p w14:paraId="24965C09" w14:textId="77777777" w:rsidR="003C0FB1" w:rsidRDefault="003C0FB1" w:rsidP="00394603">
            <w:pPr>
              <w:jc w:val="both"/>
              <w:rPr>
                <w:color w:val="0000FF"/>
              </w:rPr>
            </w:pPr>
          </w:p>
        </w:tc>
        <w:tc>
          <w:tcPr>
            <w:tcW w:w="666" w:type="dxa"/>
          </w:tcPr>
          <w:p w14:paraId="375591FF" w14:textId="77777777" w:rsidR="003C0FB1" w:rsidRDefault="003C0FB1" w:rsidP="00394603">
            <w:pPr>
              <w:spacing w:after="200"/>
              <w:jc w:val="both"/>
            </w:pPr>
            <w:r>
              <w:t>4.</w:t>
            </w:r>
          </w:p>
        </w:tc>
        <w:tc>
          <w:tcPr>
            <w:tcW w:w="7644" w:type="dxa"/>
          </w:tcPr>
          <w:p w14:paraId="68CEBD79" w14:textId="77777777" w:rsidR="003C0FB1" w:rsidRPr="00C226F8" w:rsidRDefault="003C0FB1" w:rsidP="00394603">
            <w:pPr>
              <w:spacing w:after="200"/>
              <w:jc w:val="both"/>
            </w:pPr>
            <w:r w:rsidRPr="00C226F8">
              <w:t>in circumstances where the Client becomes aware of any registrable interest</w:t>
            </w:r>
            <w:r w:rsidR="006A1D74">
              <w:t xml:space="preserve"> on the part of the Contractor.</w:t>
            </w:r>
          </w:p>
        </w:tc>
      </w:tr>
      <w:tr w:rsidR="00283F06" w:rsidRPr="00CB5B77" w14:paraId="3B99154D" w14:textId="77777777" w:rsidTr="00283F06">
        <w:tc>
          <w:tcPr>
            <w:tcW w:w="761" w:type="dxa"/>
          </w:tcPr>
          <w:p w14:paraId="021063AB" w14:textId="77777777" w:rsidR="00283F06" w:rsidRDefault="00283F06" w:rsidP="00283F06">
            <w:pPr>
              <w:jc w:val="both"/>
              <w:rPr>
                <w:color w:val="0000FF"/>
              </w:rPr>
            </w:pPr>
            <w:r w:rsidRPr="000E5DB7">
              <w:rPr>
                <w:color w:val="0000FF"/>
              </w:rPr>
              <w:t>C.</w:t>
            </w:r>
          </w:p>
        </w:tc>
        <w:tc>
          <w:tcPr>
            <w:tcW w:w="8310" w:type="dxa"/>
            <w:gridSpan w:val="2"/>
          </w:tcPr>
          <w:p w14:paraId="11AD69C7" w14:textId="77777777" w:rsidR="00283F06" w:rsidRDefault="00283F06" w:rsidP="00283F06">
            <w:pPr>
              <w:spacing w:after="200"/>
              <w:jc w:val="both"/>
              <w:rPr>
                <w:szCs w:val="22"/>
              </w:rPr>
            </w:pPr>
            <w:r w:rsidRPr="00507FE4">
              <w:rPr>
                <w:szCs w:val="22"/>
              </w:rPr>
              <w:t>The Client shall have the right, in addition to any other rights which it has at law, to terminate this Agreement immediately and without liability for compensation or damages in circumstances where the Client becomes aware</w:t>
            </w:r>
            <w:r>
              <w:rPr>
                <w:szCs w:val="22"/>
              </w:rPr>
              <w:t>:</w:t>
            </w:r>
            <w:r w:rsidRPr="00507FE4">
              <w:rPr>
                <w:szCs w:val="22"/>
              </w:rPr>
              <w:t xml:space="preserve"> </w:t>
            </w:r>
          </w:p>
          <w:p w14:paraId="75B0BD87" w14:textId="77777777" w:rsidR="00283F06" w:rsidRDefault="00283F06" w:rsidP="00283F06">
            <w:pPr>
              <w:pStyle w:val="ListParagraph"/>
              <w:numPr>
                <w:ilvl w:val="0"/>
                <w:numId w:val="9"/>
              </w:numPr>
              <w:spacing w:after="200"/>
              <w:jc w:val="both"/>
              <w:rPr>
                <w:szCs w:val="22"/>
              </w:rPr>
            </w:pPr>
            <w:r w:rsidRPr="00AD6109">
              <w:rPr>
                <w:szCs w:val="22"/>
              </w:rPr>
              <w:t xml:space="preserve">that any of the exclusion grounds set out in Regulation 57 of the Regulations apply to the Contractor </w:t>
            </w:r>
          </w:p>
          <w:p w14:paraId="49CC3EFC" w14:textId="5C9C5D36" w:rsidR="00283F06" w:rsidRPr="00283F06" w:rsidRDefault="00283F06" w:rsidP="00283F06">
            <w:pPr>
              <w:pStyle w:val="ListParagraph"/>
              <w:numPr>
                <w:ilvl w:val="0"/>
                <w:numId w:val="9"/>
              </w:numPr>
              <w:spacing w:after="200"/>
              <w:jc w:val="both"/>
              <w:rPr>
                <w:szCs w:val="22"/>
              </w:rPr>
            </w:pPr>
            <w:r w:rsidRPr="00283F06">
              <w:rPr>
                <w:szCs w:val="22"/>
              </w:rPr>
              <w:t>that the Contractor (or its subcontractor(s), if any) falls within the category of prohibited economic operators identified in Regulation (EU) No 833/2014 of 31 July 2014 (as amended by EU Regulation 2022/576 or any subsequent amendments to same)</w:t>
            </w:r>
          </w:p>
        </w:tc>
      </w:tr>
      <w:tr w:rsidR="00283F06" w:rsidRPr="00CB5B77" w14:paraId="44CF5AD9" w14:textId="77777777" w:rsidTr="00283F06">
        <w:tc>
          <w:tcPr>
            <w:tcW w:w="761" w:type="dxa"/>
          </w:tcPr>
          <w:p w14:paraId="7AD30DF3" w14:textId="77777777" w:rsidR="00283F06" w:rsidRDefault="00283F06" w:rsidP="00283F06">
            <w:pPr>
              <w:jc w:val="both"/>
              <w:rPr>
                <w:color w:val="0000FF"/>
              </w:rPr>
            </w:pPr>
            <w:r w:rsidRPr="000E5DB7">
              <w:rPr>
                <w:color w:val="0000FF"/>
              </w:rPr>
              <w:t>D.</w:t>
            </w:r>
          </w:p>
        </w:tc>
        <w:tc>
          <w:tcPr>
            <w:tcW w:w="8310" w:type="dxa"/>
            <w:gridSpan w:val="2"/>
          </w:tcPr>
          <w:p w14:paraId="0DCB2176" w14:textId="77777777" w:rsidR="00283F06" w:rsidRDefault="00283F06" w:rsidP="00283F06">
            <w:pPr>
              <w:spacing w:after="200"/>
              <w:jc w:val="both"/>
            </w:pPr>
            <w:r w:rsidRPr="000E5DB7">
              <w:t>Termination of this Agreement shall not affect any antecedent and accrued rights, obligations or liabilities of either Party, nor shall it affect any provision of this Agreement which is expressly or by implication intended to come into or continue in force on or after such termination.</w:t>
            </w:r>
          </w:p>
        </w:tc>
      </w:tr>
      <w:tr w:rsidR="00283F06" w:rsidRPr="00CB5B77" w14:paraId="205C0C28" w14:textId="77777777" w:rsidTr="00283F06">
        <w:tc>
          <w:tcPr>
            <w:tcW w:w="761" w:type="dxa"/>
          </w:tcPr>
          <w:p w14:paraId="61DD0C66" w14:textId="468168DF" w:rsidR="00283F06" w:rsidRDefault="00283F06" w:rsidP="00283F06">
            <w:pPr>
              <w:jc w:val="both"/>
              <w:rPr>
                <w:color w:val="0000FF"/>
                <w:szCs w:val="22"/>
              </w:rPr>
            </w:pPr>
          </w:p>
        </w:tc>
        <w:tc>
          <w:tcPr>
            <w:tcW w:w="8310" w:type="dxa"/>
            <w:gridSpan w:val="2"/>
          </w:tcPr>
          <w:p w14:paraId="78318F86" w14:textId="5F7E3C81" w:rsidR="00283F06" w:rsidRDefault="00283F06" w:rsidP="00283F06">
            <w:pPr>
              <w:spacing w:after="200"/>
              <w:jc w:val="both"/>
              <w:rPr>
                <w:szCs w:val="22"/>
              </w:rPr>
            </w:pPr>
          </w:p>
        </w:tc>
      </w:tr>
      <w:tr w:rsidR="00283F06" w:rsidRPr="00CB5B77" w14:paraId="3165CE93" w14:textId="77777777" w:rsidTr="00283F06">
        <w:tc>
          <w:tcPr>
            <w:tcW w:w="761" w:type="dxa"/>
          </w:tcPr>
          <w:p w14:paraId="064B1368" w14:textId="08E4026C" w:rsidR="00283F06" w:rsidRDefault="00283F06" w:rsidP="00283F06">
            <w:pPr>
              <w:jc w:val="both"/>
              <w:rPr>
                <w:color w:val="0000FF"/>
                <w:szCs w:val="22"/>
              </w:rPr>
            </w:pPr>
            <w:r>
              <w:rPr>
                <w:color w:val="0000FF"/>
                <w:szCs w:val="22"/>
              </w:rPr>
              <w:lastRenderedPageBreak/>
              <w:t>E</w:t>
            </w:r>
            <w:r w:rsidRPr="000E5DB7">
              <w:rPr>
                <w:color w:val="0000FF"/>
                <w:szCs w:val="22"/>
              </w:rPr>
              <w:t>.</w:t>
            </w:r>
          </w:p>
        </w:tc>
        <w:tc>
          <w:tcPr>
            <w:tcW w:w="8310" w:type="dxa"/>
            <w:gridSpan w:val="2"/>
          </w:tcPr>
          <w:p w14:paraId="09342B17" w14:textId="77777777" w:rsidR="00283F06" w:rsidRDefault="00283F06" w:rsidP="00283F06">
            <w:pPr>
              <w:jc w:val="both"/>
              <w:rPr>
                <w:szCs w:val="22"/>
              </w:rPr>
            </w:pPr>
            <w:r w:rsidRPr="000E5DB7">
              <w:rPr>
                <w:szCs w:val="22"/>
                <w:lang w:val="en-IE"/>
              </w:rPr>
              <w:t>If requested by the Client, t</w:t>
            </w:r>
            <w:r w:rsidRPr="000E5DB7">
              <w:rPr>
                <w:szCs w:val="22"/>
                <w:lang w:val="en-IE" w:eastAsia="en-IE"/>
              </w:rPr>
              <w:t>he Contractor shall promptly furnish such anonymised information relating to the terms and conditions of the employment of all persons providing the Services as may be required by the Client (“Employment Information”). The Contractor agrees that the Client may release the Employment Information to third parties for the purposes of any procurement competition for the provision of the Services upon expiry of the Term or earlier termination of this Agreement for whatever cause.</w:t>
            </w:r>
          </w:p>
        </w:tc>
      </w:tr>
    </w:tbl>
    <w:p w14:paraId="29B2A03D" w14:textId="77777777" w:rsidR="003C0FB1" w:rsidRDefault="003C0FB1" w:rsidP="00C25940">
      <w:pPr>
        <w:pStyle w:val="Heading2"/>
        <w:jc w:val="both"/>
      </w:pPr>
      <w:r w:rsidRPr="000E5DB7">
        <w:t>10.</w:t>
      </w:r>
      <w:r w:rsidRPr="000E5DB7">
        <w:tab/>
        <w:t xml:space="preserve">Contract Management </w:t>
      </w:r>
    </w:p>
    <w:tbl>
      <w:tblPr>
        <w:tblW w:w="0" w:type="auto"/>
        <w:tblLook w:val="01E0" w:firstRow="1" w:lastRow="1" w:firstColumn="1" w:lastColumn="1" w:noHBand="0" w:noVBand="0"/>
      </w:tblPr>
      <w:tblGrid>
        <w:gridCol w:w="760"/>
        <w:gridCol w:w="666"/>
        <w:gridCol w:w="7645"/>
      </w:tblGrid>
      <w:tr w:rsidR="003C0FB1" w:rsidRPr="00CB5B77" w14:paraId="41691190" w14:textId="77777777" w:rsidTr="00503F93">
        <w:tc>
          <w:tcPr>
            <w:tcW w:w="828" w:type="dxa"/>
          </w:tcPr>
          <w:p w14:paraId="44BA1EE6" w14:textId="77777777" w:rsidR="003C0FB1" w:rsidRDefault="003C0FB1" w:rsidP="00C25940">
            <w:pPr>
              <w:jc w:val="both"/>
              <w:rPr>
                <w:color w:val="0000FF"/>
              </w:rPr>
            </w:pPr>
            <w:r w:rsidRPr="000E5DB7">
              <w:rPr>
                <w:color w:val="0000FF"/>
              </w:rPr>
              <w:t>A.</w:t>
            </w:r>
          </w:p>
        </w:tc>
        <w:tc>
          <w:tcPr>
            <w:tcW w:w="9540" w:type="dxa"/>
            <w:gridSpan w:val="2"/>
          </w:tcPr>
          <w:p w14:paraId="3340361F" w14:textId="77777777" w:rsidR="003C0FB1" w:rsidRDefault="003C0FB1" w:rsidP="00B625AA">
            <w:pPr>
              <w:jc w:val="both"/>
            </w:pPr>
            <w:r w:rsidRPr="000E5DB7">
              <w:t>The Client’s Contact and the Contractor’s Contact shall liaise on a regular basis to address any issues arising which may impact on the performance of this Agreement and to agree milestones, compliance schedules and operational protocols as required by the Client from time to time. If requested in writing by the Client the Contractor shall meet formally with the Client to report on progress and shall comply with all written directions of the Client.</w:t>
            </w:r>
          </w:p>
        </w:tc>
      </w:tr>
      <w:tr w:rsidR="003C0FB1" w:rsidRPr="00CB5B77" w14:paraId="747CDDF4" w14:textId="77777777" w:rsidTr="00503F93">
        <w:tc>
          <w:tcPr>
            <w:tcW w:w="828" w:type="dxa"/>
          </w:tcPr>
          <w:p w14:paraId="76D39408" w14:textId="77777777" w:rsidR="003C0FB1" w:rsidRDefault="003C0FB1" w:rsidP="00C25940">
            <w:pPr>
              <w:jc w:val="both"/>
              <w:rPr>
                <w:color w:val="0000FF"/>
              </w:rPr>
            </w:pPr>
            <w:r w:rsidRPr="000E5DB7">
              <w:rPr>
                <w:color w:val="0000FF"/>
              </w:rPr>
              <w:t>B.</w:t>
            </w:r>
          </w:p>
        </w:tc>
        <w:tc>
          <w:tcPr>
            <w:tcW w:w="9540" w:type="dxa"/>
            <w:gridSpan w:val="2"/>
          </w:tcPr>
          <w:p w14:paraId="2DE2E521" w14:textId="77777777" w:rsidR="003C0FB1" w:rsidRDefault="003C0FB1" w:rsidP="00B625AA">
            <w:pPr>
              <w:jc w:val="both"/>
            </w:pPr>
            <w:r w:rsidRPr="000E5DB7">
              <w:t>The Contractor agrees to:</w:t>
            </w:r>
          </w:p>
        </w:tc>
      </w:tr>
      <w:tr w:rsidR="003C0FB1" w:rsidRPr="00CB5B77" w14:paraId="1A4D1B68" w14:textId="77777777" w:rsidTr="00503F93">
        <w:tc>
          <w:tcPr>
            <w:tcW w:w="828" w:type="dxa"/>
          </w:tcPr>
          <w:p w14:paraId="755BD7F8" w14:textId="77777777" w:rsidR="003C0FB1" w:rsidRDefault="003C0FB1" w:rsidP="00C25940">
            <w:pPr>
              <w:jc w:val="both"/>
              <w:rPr>
                <w:color w:val="0000FF"/>
              </w:rPr>
            </w:pPr>
          </w:p>
        </w:tc>
        <w:tc>
          <w:tcPr>
            <w:tcW w:w="720" w:type="dxa"/>
          </w:tcPr>
          <w:p w14:paraId="5F792886" w14:textId="77777777" w:rsidR="003C0FB1" w:rsidRDefault="003C0FB1" w:rsidP="00B625AA">
            <w:pPr>
              <w:jc w:val="both"/>
            </w:pPr>
            <w:r w:rsidRPr="000E5DB7">
              <w:t>1.</w:t>
            </w:r>
          </w:p>
        </w:tc>
        <w:tc>
          <w:tcPr>
            <w:tcW w:w="8820" w:type="dxa"/>
          </w:tcPr>
          <w:p w14:paraId="46147804" w14:textId="77777777" w:rsidR="003C0FB1" w:rsidRDefault="003C0FB1" w:rsidP="00B625AA">
            <w:pPr>
              <w:jc w:val="both"/>
            </w:pPr>
            <w:r w:rsidRPr="000E5DB7">
              <w:t>liaise with and keep the Client’s Contact fully informed of any matter which might affect the observance and performance of the Contractor’s obligations under this Agreement;</w:t>
            </w:r>
          </w:p>
        </w:tc>
      </w:tr>
      <w:tr w:rsidR="003C0FB1" w:rsidRPr="00CB5B77" w14:paraId="40BA9443" w14:textId="77777777" w:rsidTr="00503F93">
        <w:tc>
          <w:tcPr>
            <w:tcW w:w="828" w:type="dxa"/>
          </w:tcPr>
          <w:p w14:paraId="1B21121E" w14:textId="77777777" w:rsidR="003C0FB1" w:rsidRDefault="003C0FB1" w:rsidP="00C25940">
            <w:pPr>
              <w:jc w:val="both"/>
              <w:rPr>
                <w:color w:val="0000FF"/>
              </w:rPr>
            </w:pPr>
          </w:p>
        </w:tc>
        <w:tc>
          <w:tcPr>
            <w:tcW w:w="720" w:type="dxa"/>
          </w:tcPr>
          <w:p w14:paraId="5EC0B840" w14:textId="77777777" w:rsidR="003C0FB1" w:rsidRDefault="003C0FB1" w:rsidP="00B625AA">
            <w:pPr>
              <w:jc w:val="both"/>
            </w:pPr>
            <w:r w:rsidRPr="000E5DB7">
              <w:t>2.</w:t>
            </w:r>
          </w:p>
        </w:tc>
        <w:tc>
          <w:tcPr>
            <w:tcW w:w="8820" w:type="dxa"/>
          </w:tcPr>
          <w:p w14:paraId="226967A9" w14:textId="77777777" w:rsidR="003C0FB1" w:rsidRDefault="003C0FB1" w:rsidP="00B625AA">
            <w:pPr>
              <w:jc w:val="both"/>
            </w:pPr>
            <w:r w:rsidRPr="000E5DB7">
              <w:t xml:space="preserve">maintain such records and comply with such reporting arrangements and protocols as required by the Client from time to time; </w:t>
            </w:r>
          </w:p>
        </w:tc>
      </w:tr>
      <w:tr w:rsidR="003C0FB1" w:rsidRPr="00CB5B77" w14:paraId="05A29DBD" w14:textId="77777777" w:rsidTr="00503F93">
        <w:tc>
          <w:tcPr>
            <w:tcW w:w="828" w:type="dxa"/>
          </w:tcPr>
          <w:p w14:paraId="50D6AE53" w14:textId="77777777" w:rsidR="003C0FB1" w:rsidRDefault="003C0FB1" w:rsidP="00C25940">
            <w:pPr>
              <w:jc w:val="both"/>
              <w:rPr>
                <w:color w:val="0000FF"/>
              </w:rPr>
            </w:pPr>
          </w:p>
        </w:tc>
        <w:tc>
          <w:tcPr>
            <w:tcW w:w="720" w:type="dxa"/>
          </w:tcPr>
          <w:p w14:paraId="56EA73C7" w14:textId="77777777" w:rsidR="003C0FB1" w:rsidRDefault="003C0FB1" w:rsidP="00B625AA">
            <w:pPr>
              <w:jc w:val="both"/>
            </w:pPr>
            <w:r w:rsidRPr="000E5DB7">
              <w:t>3.</w:t>
            </w:r>
          </w:p>
          <w:p w14:paraId="7B687A06" w14:textId="77777777" w:rsidR="003C0FB1" w:rsidRDefault="003C0FB1" w:rsidP="00B625AA">
            <w:pPr>
              <w:jc w:val="both"/>
            </w:pPr>
            <w:r w:rsidRPr="000E5DB7">
              <w:t>4.</w:t>
            </w:r>
          </w:p>
        </w:tc>
        <w:tc>
          <w:tcPr>
            <w:tcW w:w="8820" w:type="dxa"/>
          </w:tcPr>
          <w:p w14:paraId="721E251F" w14:textId="77777777" w:rsidR="003C0FB1" w:rsidRDefault="003C0FB1" w:rsidP="00B625AA">
            <w:pPr>
              <w:jc w:val="both"/>
            </w:pPr>
            <w:r w:rsidRPr="000E5DB7">
              <w:t>comply with all reasonable directions of the Client; and</w:t>
            </w:r>
          </w:p>
          <w:p w14:paraId="09831AAA" w14:textId="77777777" w:rsidR="003C0FB1" w:rsidRDefault="003C0FB1" w:rsidP="00B625AA">
            <w:pPr>
              <w:jc w:val="both"/>
            </w:pPr>
            <w:r w:rsidRPr="000E5DB7">
              <w:t>comply with the service levels and performance indicators set out in Schedule D.</w:t>
            </w:r>
          </w:p>
        </w:tc>
      </w:tr>
      <w:tr w:rsidR="003C0FB1" w:rsidRPr="00CB5B77" w14:paraId="4B3EF3B7" w14:textId="77777777" w:rsidTr="00503F93">
        <w:tc>
          <w:tcPr>
            <w:tcW w:w="828" w:type="dxa"/>
          </w:tcPr>
          <w:p w14:paraId="4A8A150E" w14:textId="77777777" w:rsidR="003C0FB1" w:rsidRDefault="003C0FB1" w:rsidP="00C25940">
            <w:pPr>
              <w:jc w:val="both"/>
              <w:rPr>
                <w:color w:val="0000FF"/>
              </w:rPr>
            </w:pPr>
            <w:r w:rsidRPr="000E5DB7">
              <w:rPr>
                <w:color w:val="0000FF"/>
              </w:rPr>
              <w:t>C.</w:t>
            </w:r>
          </w:p>
        </w:tc>
        <w:tc>
          <w:tcPr>
            <w:tcW w:w="9540" w:type="dxa"/>
            <w:gridSpan w:val="2"/>
          </w:tcPr>
          <w:p w14:paraId="2E56992C" w14:textId="77777777" w:rsidR="003C0FB1" w:rsidRDefault="003C0FB1" w:rsidP="00B625AA">
            <w:pPr>
              <w:jc w:val="both"/>
            </w:pPr>
            <w:r w:rsidRPr="000E5DB7">
              <w:t>The Client or its authorised representative may inspect the Contractor’s premises, lands and facilities (or such part or parts thereof relating solely to this Agreement) with due access to relevant personnel and records upon reasonable notice in writing to ensure compliance with the terms of this Agreement. The Contractor shall comply with all reasonable directions of the Client thereby arising. The cost of inspection shall be borne by the Client.</w:t>
            </w:r>
          </w:p>
        </w:tc>
      </w:tr>
    </w:tbl>
    <w:p w14:paraId="49189F4D" w14:textId="77777777" w:rsidR="003C0FB1" w:rsidRDefault="003C0FB1" w:rsidP="00C25940">
      <w:pPr>
        <w:pStyle w:val="Heading2"/>
        <w:jc w:val="both"/>
      </w:pPr>
      <w:r w:rsidRPr="000E5DB7">
        <w:t>11.</w:t>
      </w:r>
      <w:r w:rsidRPr="000E5DB7">
        <w:tab/>
        <w:t>Disputes</w:t>
      </w:r>
    </w:p>
    <w:tbl>
      <w:tblPr>
        <w:tblW w:w="0" w:type="auto"/>
        <w:tblLook w:val="01E0" w:firstRow="1" w:lastRow="1" w:firstColumn="1" w:lastColumn="1" w:noHBand="0" w:noVBand="0"/>
      </w:tblPr>
      <w:tblGrid>
        <w:gridCol w:w="767"/>
        <w:gridCol w:w="8304"/>
      </w:tblGrid>
      <w:tr w:rsidR="003C0FB1" w:rsidRPr="00CB5B77" w14:paraId="5C313EDD" w14:textId="77777777" w:rsidTr="00503F93">
        <w:tc>
          <w:tcPr>
            <w:tcW w:w="778" w:type="dxa"/>
          </w:tcPr>
          <w:p w14:paraId="50A4356C" w14:textId="77777777" w:rsidR="003C0FB1" w:rsidRPr="000E5DB7" w:rsidRDefault="003C0FB1" w:rsidP="00C25940">
            <w:pPr>
              <w:jc w:val="both"/>
              <w:rPr>
                <w:color w:val="0000FF"/>
              </w:rPr>
            </w:pPr>
            <w:r w:rsidRPr="000E5DB7">
              <w:rPr>
                <w:color w:val="0000FF"/>
              </w:rPr>
              <w:t>A.</w:t>
            </w:r>
          </w:p>
        </w:tc>
        <w:tc>
          <w:tcPr>
            <w:tcW w:w="8509" w:type="dxa"/>
          </w:tcPr>
          <w:p w14:paraId="46A25204" w14:textId="77777777" w:rsidR="003C0FB1" w:rsidRPr="000E5DB7" w:rsidRDefault="003C0FB1" w:rsidP="00C25940">
            <w:pPr>
              <w:spacing w:after="200"/>
              <w:jc w:val="both"/>
            </w:pPr>
            <w:r w:rsidRPr="000E5DB7">
              <w:t>In the event of any dispute arising out of or relating to this Agreement (the “Dispute”), the Parties shall first seek settlement of the Dispute as set out below.</w:t>
            </w:r>
          </w:p>
        </w:tc>
      </w:tr>
      <w:tr w:rsidR="003C0FB1" w:rsidRPr="00CB5B77" w14:paraId="69199A52" w14:textId="77777777" w:rsidTr="00503F93">
        <w:tc>
          <w:tcPr>
            <w:tcW w:w="778" w:type="dxa"/>
          </w:tcPr>
          <w:p w14:paraId="68459533" w14:textId="77777777" w:rsidR="003C0FB1" w:rsidRPr="000E5DB7" w:rsidRDefault="003C0FB1" w:rsidP="00C25940">
            <w:pPr>
              <w:jc w:val="both"/>
              <w:rPr>
                <w:color w:val="0000FF"/>
              </w:rPr>
            </w:pPr>
            <w:r w:rsidRPr="000E5DB7">
              <w:rPr>
                <w:color w:val="0000FF"/>
              </w:rPr>
              <w:t>B.</w:t>
            </w:r>
          </w:p>
        </w:tc>
        <w:tc>
          <w:tcPr>
            <w:tcW w:w="8509" w:type="dxa"/>
          </w:tcPr>
          <w:p w14:paraId="5079BB77" w14:textId="6EAE08E2" w:rsidR="003C0FB1" w:rsidRDefault="003C0FB1" w:rsidP="00B625AA">
            <w:pPr>
              <w:spacing w:after="200"/>
              <w:jc w:val="both"/>
            </w:pPr>
            <w:r w:rsidRPr="000E5DB7">
              <w:t xml:space="preserve">The Dispute shall be referred as soon as practicable to </w:t>
            </w:r>
            <w:r w:rsidR="00B625AA">
              <w:rPr>
                <w:szCs w:val="22"/>
              </w:rPr>
              <w:fldChar w:fldCharType="begin">
                <w:ffData>
                  <w:name w:val="Text144"/>
                  <w:enabled/>
                  <w:calcOnExit w:val="0"/>
                  <w:textInput>
                    <w:default w:val="[insert Contractor contact]"/>
                  </w:textInput>
                </w:ffData>
              </w:fldChar>
            </w:r>
            <w:r w:rsidR="00B625AA">
              <w:rPr>
                <w:szCs w:val="22"/>
              </w:rPr>
              <w:instrText xml:space="preserve"> FORMTEXT </w:instrText>
            </w:r>
            <w:r w:rsidR="00B625AA">
              <w:rPr>
                <w:szCs w:val="22"/>
              </w:rPr>
            </w:r>
            <w:r w:rsidR="00B625AA">
              <w:rPr>
                <w:szCs w:val="22"/>
              </w:rPr>
              <w:fldChar w:fldCharType="separate"/>
            </w:r>
            <w:r w:rsidR="00B625AA">
              <w:rPr>
                <w:noProof/>
                <w:szCs w:val="22"/>
              </w:rPr>
              <w:t>[insert Contractor contact]</w:t>
            </w:r>
            <w:r w:rsidR="00B625AA">
              <w:rPr>
                <w:szCs w:val="22"/>
              </w:rPr>
              <w:fldChar w:fldCharType="end"/>
            </w:r>
            <w:r w:rsidRPr="000E5DB7">
              <w:t xml:space="preserve"> within the Contractor and to </w:t>
            </w:r>
            <w:r w:rsidR="00B625AA">
              <w:rPr>
                <w:szCs w:val="22"/>
              </w:rPr>
              <w:fldChar w:fldCharType="begin">
                <w:ffData>
                  <w:name w:val="Text145"/>
                  <w:enabled/>
                  <w:calcOnExit w:val="0"/>
                  <w:textInput>
                    <w:default w:val="[insert Client contact]"/>
                  </w:textInput>
                </w:ffData>
              </w:fldChar>
            </w:r>
            <w:r w:rsidR="00B625AA">
              <w:rPr>
                <w:szCs w:val="22"/>
              </w:rPr>
              <w:instrText xml:space="preserve"> FORMTEXT </w:instrText>
            </w:r>
            <w:r w:rsidR="00B625AA">
              <w:rPr>
                <w:szCs w:val="22"/>
              </w:rPr>
            </w:r>
            <w:r w:rsidR="00B625AA">
              <w:rPr>
                <w:szCs w:val="22"/>
              </w:rPr>
              <w:fldChar w:fldCharType="separate"/>
            </w:r>
            <w:r w:rsidR="006F5BDA">
              <w:rPr>
                <w:szCs w:val="22"/>
              </w:rPr>
              <w:t>John Fitzpatrick</w:t>
            </w:r>
            <w:r w:rsidR="00B625AA">
              <w:rPr>
                <w:noProof/>
                <w:szCs w:val="22"/>
              </w:rPr>
              <w:t>[i</w:t>
            </w:r>
            <w:r w:rsidR="00B625AA">
              <w:rPr>
                <w:szCs w:val="22"/>
              </w:rPr>
              <w:fldChar w:fldCharType="end"/>
            </w:r>
            <w:r w:rsidRPr="000E5DB7">
              <w:t xml:space="preserve"> within the C</w:t>
            </w:r>
            <w:r>
              <w:t>lient</w:t>
            </w:r>
            <w:r w:rsidRPr="000E5DB7">
              <w:t xml:space="preserve"> respectively.</w:t>
            </w:r>
          </w:p>
        </w:tc>
      </w:tr>
      <w:tr w:rsidR="003C0FB1" w:rsidRPr="00CB5B77" w14:paraId="6319B7D0" w14:textId="77777777" w:rsidTr="00503F93">
        <w:tc>
          <w:tcPr>
            <w:tcW w:w="778" w:type="dxa"/>
          </w:tcPr>
          <w:p w14:paraId="164230AE" w14:textId="77777777" w:rsidR="003C0FB1" w:rsidRPr="000E5DB7" w:rsidRDefault="003C0FB1" w:rsidP="00C25940">
            <w:pPr>
              <w:jc w:val="both"/>
              <w:rPr>
                <w:color w:val="0000FF"/>
              </w:rPr>
            </w:pPr>
            <w:r w:rsidRPr="000E5DB7">
              <w:rPr>
                <w:color w:val="0000FF"/>
              </w:rPr>
              <w:t>C.</w:t>
            </w:r>
          </w:p>
        </w:tc>
        <w:tc>
          <w:tcPr>
            <w:tcW w:w="8509" w:type="dxa"/>
          </w:tcPr>
          <w:p w14:paraId="0452447A" w14:textId="77777777" w:rsidR="003C0FB1" w:rsidRPr="000E5DB7" w:rsidRDefault="003C0FB1" w:rsidP="00C25940">
            <w:pPr>
              <w:spacing w:after="200"/>
              <w:jc w:val="both"/>
            </w:pPr>
            <w:r w:rsidRPr="000E5DB7">
              <w:t>If the Dispute has not been resolved within fifteen (15) Business Days (or such longer period as may be agreed in writing by the Parties) of being referred to the nominated representatives, then either Party may refer the Dispute to an independent mediator, the identity of whom shall be agreed in advance by the Parties.</w:t>
            </w:r>
          </w:p>
        </w:tc>
      </w:tr>
      <w:tr w:rsidR="003C0FB1" w:rsidRPr="00CB5B77" w14:paraId="2D0E9048" w14:textId="77777777" w:rsidTr="00503F93">
        <w:tc>
          <w:tcPr>
            <w:tcW w:w="778" w:type="dxa"/>
          </w:tcPr>
          <w:p w14:paraId="6CAD88F1" w14:textId="77777777" w:rsidR="003C0FB1" w:rsidRPr="000E5DB7" w:rsidRDefault="003C0FB1" w:rsidP="00C25940">
            <w:pPr>
              <w:jc w:val="both"/>
              <w:rPr>
                <w:color w:val="0000FF"/>
              </w:rPr>
            </w:pPr>
            <w:r w:rsidRPr="000E5DB7">
              <w:rPr>
                <w:color w:val="0000FF"/>
              </w:rPr>
              <w:t>D.</w:t>
            </w:r>
          </w:p>
        </w:tc>
        <w:tc>
          <w:tcPr>
            <w:tcW w:w="8509" w:type="dxa"/>
          </w:tcPr>
          <w:p w14:paraId="586B7258" w14:textId="78113785" w:rsidR="003C0FB1" w:rsidRPr="000E5DB7" w:rsidRDefault="003C0FB1" w:rsidP="00C25940">
            <w:pPr>
              <w:spacing w:after="200"/>
              <w:jc w:val="both"/>
            </w:pPr>
            <w:r w:rsidRPr="000E5DB7">
              <w:t>If the Parties are unable to agree on a mediator or if the mediator agreed upon is unable or unwilling to act, either Party may within twenty-one (21) days from the dat</w:t>
            </w:r>
            <w:r w:rsidR="00C32DF8">
              <w:t>e of the proposal to appoint a m</w:t>
            </w:r>
            <w:r w:rsidRPr="000E5DB7">
              <w:t xml:space="preserve">ediator or within twenty-one (21) days of notice to either Party that the mediator is unable to act, apply to </w:t>
            </w:r>
            <w:r w:rsidR="00C32DF8">
              <w:rPr>
                <w:szCs w:val="22"/>
              </w:rPr>
              <w:t xml:space="preserve">the Chairman of </w:t>
            </w:r>
            <w:r w:rsidR="00C32DF8">
              <w:t>the Chartered Institute of Arbitrators, Irish Branch</w:t>
            </w:r>
            <w:r w:rsidR="00C32DF8" w:rsidRPr="00F23E3C">
              <w:rPr>
                <w:szCs w:val="22"/>
              </w:rPr>
              <w:t xml:space="preserve"> </w:t>
            </w:r>
            <w:r w:rsidRPr="000E5DB7">
              <w:t>to appoint a mediator.</w:t>
            </w:r>
          </w:p>
        </w:tc>
      </w:tr>
      <w:tr w:rsidR="003C0FB1" w:rsidRPr="00CB5B77" w14:paraId="0ED343B3" w14:textId="77777777" w:rsidTr="00503F93">
        <w:tc>
          <w:tcPr>
            <w:tcW w:w="778" w:type="dxa"/>
          </w:tcPr>
          <w:p w14:paraId="22C1ECBB" w14:textId="77777777" w:rsidR="003C0FB1" w:rsidRPr="000E5DB7" w:rsidRDefault="003C0FB1" w:rsidP="00C25940">
            <w:pPr>
              <w:jc w:val="both"/>
              <w:rPr>
                <w:color w:val="0000FF"/>
              </w:rPr>
            </w:pPr>
            <w:r w:rsidRPr="000E5DB7">
              <w:rPr>
                <w:color w:val="0000FF"/>
              </w:rPr>
              <w:lastRenderedPageBreak/>
              <w:t>E.</w:t>
            </w:r>
          </w:p>
        </w:tc>
        <w:tc>
          <w:tcPr>
            <w:tcW w:w="8509" w:type="dxa"/>
          </w:tcPr>
          <w:p w14:paraId="04A37BDB" w14:textId="77777777" w:rsidR="003C0FB1" w:rsidRPr="000E5DB7" w:rsidRDefault="003C0FB1" w:rsidP="00C25940">
            <w:pPr>
              <w:spacing w:after="200"/>
              <w:jc w:val="both"/>
            </w:pPr>
            <w:r w:rsidRPr="000E5DB7">
              <w:t>Any submissions made to and discussions involving the mediator, of whatever nature, shall be treated in strict confidence and without prejudice to the rights and/or liabilities of the Parties in any legal proceedings and, for the avoidance of doubt, are agreed to be without prejudice and legally privileged.</w:t>
            </w:r>
            <w:r>
              <w:t xml:space="preserve"> </w:t>
            </w:r>
            <w:r w:rsidRPr="000E5DB7">
              <w:t>The Parties shall make written submissions to the mediator within ten (10) Business Days of his/her appointment.</w:t>
            </w:r>
          </w:p>
        </w:tc>
      </w:tr>
      <w:tr w:rsidR="003C0FB1" w:rsidRPr="00CB5B77" w14:paraId="21ACC228" w14:textId="77777777" w:rsidTr="00503F93">
        <w:tc>
          <w:tcPr>
            <w:tcW w:w="778" w:type="dxa"/>
          </w:tcPr>
          <w:p w14:paraId="59D8D3E9" w14:textId="77777777" w:rsidR="003C0FB1" w:rsidRPr="000E5DB7" w:rsidRDefault="003C0FB1" w:rsidP="00C25940">
            <w:pPr>
              <w:jc w:val="both"/>
              <w:rPr>
                <w:color w:val="0000FF"/>
              </w:rPr>
            </w:pPr>
            <w:r w:rsidRPr="000E5DB7">
              <w:rPr>
                <w:color w:val="0000FF"/>
              </w:rPr>
              <w:t>F.</w:t>
            </w:r>
          </w:p>
        </w:tc>
        <w:tc>
          <w:tcPr>
            <w:tcW w:w="8509" w:type="dxa"/>
          </w:tcPr>
          <w:p w14:paraId="6E468016" w14:textId="77777777" w:rsidR="003C0FB1" w:rsidRPr="000E5DB7" w:rsidRDefault="003C0FB1" w:rsidP="00C25940">
            <w:pPr>
              <w:spacing w:after="200"/>
              <w:jc w:val="both"/>
            </w:pPr>
            <w:r w:rsidRPr="000E5DB7">
              <w:t>The Parties shall share equally the cost of the mediator. The costs of all experts and any other third parties who, at the request of any Party, shall have been instructed in the mediation, shall be for the sole account of, and shall be discharged by that Party.</w:t>
            </w:r>
          </w:p>
        </w:tc>
      </w:tr>
      <w:tr w:rsidR="003C0FB1" w:rsidRPr="00CB5B77" w14:paraId="579EB74C" w14:textId="77777777" w:rsidTr="00503F93">
        <w:tc>
          <w:tcPr>
            <w:tcW w:w="778" w:type="dxa"/>
          </w:tcPr>
          <w:p w14:paraId="7BA13D3D" w14:textId="77777777" w:rsidR="003C0FB1" w:rsidRPr="000E5DB7" w:rsidRDefault="003C0FB1" w:rsidP="00C25940">
            <w:pPr>
              <w:jc w:val="both"/>
              <w:rPr>
                <w:color w:val="0000FF"/>
              </w:rPr>
            </w:pPr>
            <w:r w:rsidRPr="000E5DB7">
              <w:rPr>
                <w:color w:val="0000FF"/>
              </w:rPr>
              <w:t>G.</w:t>
            </w:r>
          </w:p>
        </w:tc>
        <w:tc>
          <w:tcPr>
            <w:tcW w:w="8509" w:type="dxa"/>
          </w:tcPr>
          <w:p w14:paraId="73B73CA7" w14:textId="77777777" w:rsidR="003C0FB1" w:rsidRPr="000E5DB7" w:rsidRDefault="003C0FB1" w:rsidP="00C25940">
            <w:pPr>
              <w:spacing w:after="200"/>
              <w:jc w:val="both"/>
            </w:pPr>
            <w:r w:rsidRPr="000E5DB7">
              <w:t>For the avoidance of doubt, the obligations of the Parties under this Agreement shall not cease, or be suspended or delayed by the reference of a dispute to mediation. The Contractor shall comply fully with the requirements of the Agreement at all times.</w:t>
            </w:r>
          </w:p>
        </w:tc>
      </w:tr>
    </w:tbl>
    <w:p w14:paraId="7EEAB659" w14:textId="77777777" w:rsidR="003C0FB1" w:rsidRDefault="003C0FB1" w:rsidP="00C25940">
      <w:pPr>
        <w:pStyle w:val="Heading2"/>
        <w:keepNext w:val="0"/>
        <w:keepLines/>
        <w:spacing w:before="120" w:after="100"/>
        <w:ind w:firstLine="0"/>
        <w:jc w:val="both"/>
      </w:pPr>
      <w:r w:rsidRPr="000E5DB7">
        <w:t>12.</w:t>
      </w:r>
      <w:r w:rsidRPr="000E5DB7">
        <w:tab/>
        <w:t>Governing Law, Choice of Jurisdiction and Execution</w:t>
      </w:r>
    </w:p>
    <w:tbl>
      <w:tblPr>
        <w:tblW w:w="0" w:type="auto"/>
        <w:tblLook w:val="01E0" w:firstRow="1" w:lastRow="1" w:firstColumn="1" w:lastColumn="1" w:noHBand="0" w:noVBand="0"/>
      </w:tblPr>
      <w:tblGrid>
        <w:gridCol w:w="764"/>
        <w:gridCol w:w="8307"/>
      </w:tblGrid>
      <w:tr w:rsidR="003C0FB1" w:rsidRPr="00CB5B77" w14:paraId="3F52A7E9" w14:textId="77777777" w:rsidTr="00503F93">
        <w:tc>
          <w:tcPr>
            <w:tcW w:w="828" w:type="dxa"/>
          </w:tcPr>
          <w:p w14:paraId="0D626913" w14:textId="77777777" w:rsidR="003C0FB1" w:rsidRDefault="003C0FB1" w:rsidP="00C25940">
            <w:pPr>
              <w:jc w:val="both"/>
              <w:rPr>
                <w:color w:val="0000FF"/>
              </w:rPr>
            </w:pPr>
            <w:r w:rsidRPr="000E5DB7">
              <w:rPr>
                <w:color w:val="0000FF"/>
              </w:rPr>
              <w:t>A.</w:t>
            </w:r>
          </w:p>
        </w:tc>
        <w:tc>
          <w:tcPr>
            <w:tcW w:w="9540" w:type="dxa"/>
          </w:tcPr>
          <w:p w14:paraId="1365B162" w14:textId="77777777" w:rsidR="003C0FB1" w:rsidRDefault="003C0FB1" w:rsidP="00E42FF2">
            <w:pPr>
              <w:jc w:val="both"/>
            </w:pPr>
            <w:r w:rsidRPr="000E5DB7">
              <w:t>This Agreement shall in all aspects be governed by and construed in accordance with the laws of Ireland and the Parties hereby agree that the courts of Ireland have exclusive jurisdiction to hear and determine any disputes arising out of or in connection with this Agreement.</w:t>
            </w:r>
          </w:p>
        </w:tc>
      </w:tr>
      <w:tr w:rsidR="003C0FB1" w:rsidRPr="00CB5B77" w14:paraId="555825E3" w14:textId="77777777" w:rsidTr="00503F93">
        <w:tc>
          <w:tcPr>
            <w:tcW w:w="828" w:type="dxa"/>
          </w:tcPr>
          <w:p w14:paraId="61006F08" w14:textId="77777777" w:rsidR="003C0FB1" w:rsidRDefault="003C0FB1" w:rsidP="00C25940">
            <w:pPr>
              <w:jc w:val="both"/>
              <w:rPr>
                <w:color w:val="0000FF"/>
              </w:rPr>
            </w:pPr>
            <w:r w:rsidRPr="000E5DB7">
              <w:rPr>
                <w:color w:val="0000FF"/>
              </w:rPr>
              <w:t>B.</w:t>
            </w:r>
          </w:p>
        </w:tc>
        <w:tc>
          <w:tcPr>
            <w:tcW w:w="9540" w:type="dxa"/>
          </w:tcPr>
          <w:p w14:paraId="68B07A7E" w14:textId="77777777" w:rsidR="003C0FB1" w:rsidRDefault="003C0FB1" w:rsidP="00E42FF2">
            <w:pPr>
              <w:jc w:val="both"/>
            </w:pPr>
            <w:r w:rsidRPr="000E5DB7">
              <w:t>This Agreement shall be executed in duplicate and each copy of the Agreement shall be signed by all the Parties hereto. Each of the Parties to this Agreement confirms that this Agreement is executed by their duly authorised officers.</w:t>
            </w:r>
          </w:p>
        </w:tc>
      </w:tr>
    </w:tbl>
    <w:p w14:paraId="31B267CE" w14:textId="77777777" w:rsidR="003C0FB1" w:rsidRDefault="003C0FB1" w:rsidP="00C25940">
      <w:pPr>
        <w:pStyle w:val="Heading2"/>
        <w:jc w:val="both"/>
      </w:pPr>
      <w:r w:rsidRPr="000E5DB7">
        <w:t>13.</w:t>
      </w:r>
      <w:r w:rsidRPr="000E5DB7">
        <w:tab/>
        <w:t xml:space="preserve">Notices </w:t>
      </w:r>
    </w:p>
    <w:tbl>
      <w:tblPr>
        <w:tblW w:w="0" w:type="auto"/>
        <w:tblLook w:val="01E0" w:firstRow="1" w:lastRow="1" w:firstColumn="1" w:lastColumn="1" w:noHBand="0" w:noVBand="0"/>
      </w:tblPr>
      <w:tblGrid>
        <w:gridCol w:w="758"/>
        <w:gridCol w:w="666"/>
        <w:gridCol w:w="7647"/>
      </w:tblGrid>
      <w:tr w:rsidR="003C0FB1" w:rsidRPr="00CB5B77" w14:paraId="58622A6D" w14:textId="77777777" w:rsidTr="00503F93">
        <w:tc>
          <w:tcPr>
            <w:tcW w:w="828" w:type="dxa"/>
          </w:tcPr>
          <w:p w14:paraId="24452AB8" w14:textId="77777777" w:rsidR="003C0FB1" w:rsidRDefault="003C0FB1" w:rsidP="00C25940">
            <w:pPr>
              <w:jc w:val="both"/>
              <w:rPr>
                <w:color w:val="0000FF"/>
              </w:rPr>
            </w:pPr>
            <w:r w:rsidRPr="000E5DB7">
              <w:rPr>
                <w:color w:val="0000FF"/>
              </w:rPr>
              <w:t>A.</w:t>
            </w:r>
          </w:p>
        </w:tc>
        <w:tc>
          <w:tcPr>
            <w:tcW w:w="9540" w:type="dxa"/>
            <w:gridSpan w:val="2"/>
          </w:tcPr>
          <w:p w14:paraId="0C84A95E" w14:textId="77777777" w:rsidR="003C0FB1" w:rsidRDefault="003C0FB1" w:rsidP="00E42FF2">
            <w:pPr>
              <w:jc w:val="both"/>
            </w:pPr>
            <w:r w:rsidRPr="000E5DB7">
              <w:t>Any notice or other written communication to be given under this Agreement shall either be delivered personally or sent by registered post or email. The Parties will from time to time agree primary and alternative contact persons and details for the purposes of this clause 13.</w:t>
            </w:r>
          </w:p>
        </w:tc>
      </w:tr>
      <w:tr w:rsidR="003C0FB1" w:rsidRPr="00CB5B77" w14:paraId="79B3995E" w14:textId="77777777" w:rsidTr="00503F93">
        <w:tc>
          <w:tcPr>
            <w:tcW w:w="828" w:type="dxa"/>
          </w:tcPr>
          <w:p w14:paraId="4902890A" w14:textId="77777777" w:rsidR="003C0FB1" w:rsidRDefault="003C0FB1" w:rsidP="00C25940">
            <w:pPr>
              <w:jc w:val="both"/>
              <w:rPr>
                <w:color w:val="0000FF"/>
              </w:rPr>
            </w:pPr>
            <w:r w:rsidRPr="000E5DB7">
              <w:rPr>
                <w:color w:val="0000FF"/>
              </w:rPr>
              <w:t>B.</w:t>
            </w:r>
          </w:p>
        </w:tc>
        <w:tc>
          <w:tcPr>
            <w:tcW w:w="9540" w:type="dxa"/>
            <w:gridSpan w:val="2"/>
          </w:tcPr>
          <w:p w14:paraId="01501EA0" w14:textId="77777777" w:rsidR="003C0FB1" w:rsidRDefault="003C0FB1" w:rsidP="00E42FF2">
            <w:pPr>
              <w:jc w:val="both"/>
            </w:pPr>
            <w:r w:rsidRPr="000E5DB7">
              <w:t>All notices shall be deemed to have been served as follows:</w:t>
            </w:r>
          </w:p>
        </w:tc>
      </w:tr>
      <w:tr w:rsidR="003C0FB1" w:rsidRPr="00CB5B77" w14:paraId="2F9889C3" w14:textId="77777777" w:rsidTr="00503F93">
        <w:tc>
          <w:tcPr>
            <w:tcW w:w="828" w:type="dxa"/>
          </w:tcPr>
          <w:p w14:paraId="7A0FA2A8" w14:textId="77777777" w:rsidR="003C0FB1" w:rsidRDefault="003C0FB1" w:rsidP="00C25940">
            <w:pPr>
              <w:jc w:val="both"/>
              <w:rPr>
                <w:color w:val="0000FF"/>
              </w:rPr>
            </w:pPr>
          </w:p>
        </w:tc>
        <w:tc>
          <w:tcPr>
            <w:tcW w:w="720" w:type="dxa"/>
          </w:tcPr>
          <w:p w14:paraId="44E007FC" w14:textId="77777777" w:rsidR="003C0FB1" w:rsidRDefault="003C0FB1" w:rsidP="00E42FF2">
            <w:pPr>
              <w:jc w:val="both"/>
            </w:pPr>
            <w:r w:rsidRPr="000E5DB7">
              <w:t>1.</w:t>
            </w:r>
          </w:p>
        </w:tc>
        <w:tc>
          <w:tcPr>
            <w:tcW w:w="8820" w:type="dxa"/>
          </w:tcPr>
          <w:p w14:paraId="619F1940" w14:textId="77777777" w:rsidR="003C0FB1" w:rsidRDefault="003C0FB1" w:rsidP="00E42FF2">
            <w:pPr>
              <w:jc w:val="both"/>
            </w:pPr>
            <w:r w:rsidRPr="000E5DB7">
              <w:t>if personally delivered, at the time of delivery;</w:t>
            </w:r>
          </w:p>
        </w:tc>
      </w:tr>
      <w:tr w:rsidR="003C0FB1" w:rsidRPr="00CB5B77" w14:paraId="14F6418F" w14:textId="77777777" w:rsidTr="00503F93">
        <w:tc>
          <w:tcPr>
            <w:tcW w:w="828" w:type="dxa"/>
          </w:tcPr>
          <w:p w14:paraId="09E9CBB2" w14:textId="77777777" w:rsidR="003C0FB1" w:rsidRDefault="003C0FB1" w:rsidP="00C25940">
            <w:pPr>
              <w:jc w:val="both"/>
              <w:rPr>
                <w:color w:val="0000FF"/>
              </w:rPr>
            </w:pPr>
          </w:p>
        </w:tc>
        <w:tc>
          <w:tcPr>
            <w:tcW w:w="720" w:type="dxa"/>
          </w:tcPr>
          <w:p w14:paraId="69381493" w14:textId="77777777" w:rsidR="003C0FB1" w:rsidRDefault="003C0FB1" w:rsidP="00E42FF2">
            <w:pPr>
              <w:jc w:val="both"/>
            </w:pPr>
            <w:r w:rsidRPr="000E5DB7">
              <w:t>2.</w:t>
            </w:r>
          </w:p>
        </w:tc>
        <w:tc>
          <w:tcPr>
            <w:tcW w:w="8820" w:type="dxa"/>
          </w:tcPr>
          <w:p w14:paraId="277A2BFD" w14:textId="77777777" w:rsidR="003C0FB1" w:rsidRDefault="003C0FB1" w:rsidP="00E42FF2">
            <w:pPr>
              <w:jc w:val="both"/>
            </w:pPr>
            <w:r w:rsidRPr="000E5DB7">
              <w:t>if posted by registered post, at the expiration of 48 hours after the envelope containing the same was delivered into the custody of the postal authorities (and not returned undelivered); and</w:t>
            </w:r>
          </w:p>
        </w:tc>
      </w:tr>
      <w:tr w:rsidR="003C0FB1" w:rsidRPr="00CB5B77" w14:paraId="1EE17CFC" w14:textId="77777777" w:rsidTr="00503F93">
        <w:tc>
          <w:tcPr>
            <w:tcW w:w="828" w:type="dxa"/>
          </w:tcPr>
          <w:p w14:paraId="463DCAB7" w14:textId="77777777" w:rsidR="003C0FB1" w:rsidRDefault="003C0FB1" w:rsidP="00C25940">
            <w:pPr>
              <w:jc w:val="both"/>
              <w:rPr>
                <w:color w:val="0000FF"/>
              </w:rPr>
            </w:pPr>
          </w:p>
        </w:tc>
        <w:tc>
          <w:tcPr>
            <w:tcW w:w="720" w:type="dxa"/>
          </w:tcPr>
          <w:p w14:paraId="4B96980F" w14:textId="77777777" w:rsidR="003C0FB1" w:rsidRDefault="003C0FB1" w:rsidP="00E42FF2">
            <w:pPr>
              <w:jc w:val="both"/>
            </w:pPr>
            <w:r w:rsidRPr="000E5DB7">
              <w:t>3.</w:t>
            </w:r>
          </w:p>
        </w:tc>
        <w:tc>
          <w:tcPr>
            <w:tcW w:w="8820" w:type="dxa"/>
          </w:tcPr>
          <w:p w14:paraId="6B545F86" w14:textId="77777777" w:rsidR="003C0FB1" w:rsidRDefault="003C0FB1" w:rsidP="00E42FF2">
            <w:pPr>
              <w:jc w:val="both"/>
            </w:pPr>
            <w:r w:rsidRPr="000E5DB7">
              <w:t>if communicated by email, on the next calendar day following transmission.</w:t>
            </w:r>
          </w:p>
        </w:tc>
      </w:tr>
    </w:tbl>
    <w:p w14:paraId="4B849933" w14:textId="77777777" w:rsidR="003C0FB1" w:rsidRDefault="003C0FB1" w:rsidP="00C25940">
      <w:pPr>
        <w:pStyle w:val="Heading2"/>
        <w:jc w:val="both"/>
      </w:pPr>
      <w:r w:rsidRPr="000E5DB7">
        <w:t>14.</w:t>
      </w:r>
      <w:r w:rsidRPr="000E5DB7">
        <w:tab/>
        <w:t>Assignment and Subcontract</w:t>
      </w:r>
    </w:p>
    <w:p w14:paraId="38F62892" w14:textId="2E3DAFBE" w:rsidR="003C0FB1" w:rsidRDefault="000E5881" w:rsidP="00F72E07">
      <w:pPr>
        <w:ind w:left="720" w:hanging="720"/>
        <w:jc w:val="both"/>
      </w:pPr>
      <w:r>
        <w:t>A.</w:t>
      </w:r>
      <w:r>
        <w:tab/>
      </w:r>
      <w:r w:rsidR="003C0FB1" w:rsidRPr="000E5DB7">
        <w:t>Subject to a Party’s obligations at law, any assignment to a third party or other transfer of a Party’s rights or obligations under this Agreement (the “Assignment”) requires the prior written consent of the other Party. Prior to any such Assignment, the assignee will be obliged to sign an undertaking to comply with all obligations under this Agreement. Any attempted Assignment not complied with in the manner prescribed herein shall be null and void.</w:t>
      </w:r>
    </w:p>
    <w:p w14:paraId="0D53D9D8" w14:textId="54BFE263" w:rsidR="000439C1" w:rsidRDefault="000439C1" w:rsidP="00283F06">
      <w:pPr>
        <w:ind w:left="720" w:hanging="720"/>
        <w:jc w:val="both"/>
      </w:pPr>
      <w:r>
        <w:t>B.</w:t>
      </w:r>
      <w:r>
        <w:tab/>
        <w:t xml:space="preserve">Subject to a party’s obligations at law, any sub-contract of a party’s rights or obligations under this agreement requires the prior written consent of the other part, such consent not to be unreasonably withheld or delayed. Any attempted subcontract not complied with in the </w:t>
      </w:r>
      <w:r>
        <w:lastRenderedPageBreak/>
        <w:t>manner prescribed herein shall be null and void.</w:t>
      </w:r>
      <w:r w:rsidR="00283F06">
        <w:t xml:space="preserve"> F</w:t>
      </w:r>
      <w:r w:rsidR="00283F06" w:rsidRPr="00D17836">
        <w:t>or the purposes of Regulation (EU) No 833/2014 of 31 July 2014 (as amended by EU Regulation 2022/576 or any subsequent amendments to same)</w:t>
      </w:r>
      <w:r w:rsidR="00283F06">
        <w:t>, t</w:t>
      </w:r>
      <w:r w:rsidR="00283F06" w:rsidRPr="0037695E">
        <w:t xml:space="preserve">he Client may require information from the Contractor in relation to the status of </w:t>
      </w:r>
      <w:r w:rsidR="00283F06">
        <w:t>the</w:t>
      </w:r>
      <w:r w:rsidR="00283F06" w:rsidRPr="0037695E">
        <w:t xml:space="preserve"> proposed subcontractor</w:t>
      </w:r>
      <w:r w:rsidR="00283F06">
        <w:t>(</w:t>
      </w:r>
      <w:r w:rsidR="00283F06" w:rsidRPr="0037695E">
        <w:t>s</w:t>
      </w:r>
      <w:r w:rsidR="00283F06">
        <w:t>)</w:t>
      </w:r>
      <w:r w:rsidR="00283F06" w:rsidRPr="0037695E">
        <w:t xml:space="preserve"> including, </w:t>
      </w:r>
      <w:r w:rsidR="00283F06">
        <w:t xml:space="preserve">but not limited to, </w:t>
      </w:r>
      <w:r w:rsidR="00283F06" w:rsidRPr="0037695E">
        <w:t>in respect of natural persons, copies of identity documents and, in respect of legal persons, a certificate or extract from the commercial register or other competent authority of the country in which the person is established.</w:t>
      </w:r>
    </w:p>
    <w:p w14:paraId="567F4A38" w14:textId="4109845E" w:rsidR="003C0FB1" w:rsidRDefault="003C0FB1" w:rsidP="003C0FB1">
      <w:pPr>
        <w:pStyle w:val="Heading2"/>
        <w:spacing w:before="200" w:after="60"/>
        <w:jc w:val="both"/>
      </w:pPr>
      <w:r w:rsidRPr="000E5DB7">
        <w:t>15.</w:t>
      </w:r>
      <w:r w:rsidRPr="000E5DB7">
        <w:tab/>
        <w:t>Entire Agreement</w:t>
      </w:r>
    </w:p>
    <w:p w14:paraId="6C4F36BC" w14:textId="77777777" w:rsidR="003C0FB1" w:rsidRDefault="003C0FB1" w:rsidP="00E42FF2">
      <w:pPr>
        <w:jc w:val="both"/>
      </w:pPr>
      <w:r w:rsidRPr="000E5DB7">
        <w:t>This Agreement constitutes the entire agreement and understanding of the Parties, and any and all other previous agreements, arrangements and understandings (whether written or oral) between the Parties with regard to the subject matter of this Agreement (save where fraudulently made) are hereby excluded.</w:t>
      </w:r>
    </w:p>
    <w:p w14:paraId="35F3B5D2" w14:textId="77777777" w:rsidR="003C0FB1" w:rsidRDefault="003C0FB1" w:rsidP="003C0FB1">
      <w:pPr>
        <w:pStyle w:val="Heading2"/>
        <w:spacing w:before="180" w:after="60"/>
        <w:jc w:val="both"/>
      </w:pPr>
      <w:r w:rsidRPr="000E5DB7">
        <w:t>16.</w:t>
      </w:r>
      <w:r w:rsidRPr="000E5DB7">
        <w:tab/>
        <w:t xml:space="preserve">Severability </w:t>
      </w:r>
    </w:p>
    <w:p w14:paraId="619305F0" w14:textId="77777777" w:rsidR="003C0FB1" w:rsidRDefault="003C0FB1" w:rsidP="00E42FF2">
      <w:pPr>
        <w:jc w:val="both"/>
      </w:pPr>
      <w:r w:rsidRPr="000E5DB7">
        <w:t xml:space="preserve">If any term or provision herein is found to be illegal or unenforceable for any reason, then such term or provision shall be deemed severed and all other terms and provisions shall remain in full force and effect. </w:t>
      </w:r>
    </w:p>
    <w:p w14:paraId="6057C16B" w14:textId="77777777" w:rsidR="003C0FB1" w:rsidRDefault="003C0FB1" w:rsidP="003C0FB1">
      <w:pPr>
        <w:pStyle w:val="Heading2"/>
        <w:spacing w:before="180" w:after="60"/>
        <w:jc w:val="both"/>
      </w:pPr>
      <w:r w:rsidRPr="000E5DB7">
        <w:t>17.</w:t>
      </w:r>
      <w:r w:rsidRPr="000E5DB7">
        <w:tab/>
        <w:t>Waiver</w:t>
      </w:r>
    </w:p>
    <w:p w14:paraId="21A42208" w14:textId="77777777" w:rsidR="003C0FB1" w:rsidRDefault="003C0FB1" w:rsidP="00E42FF2">
      <w:pPr>
        <w:jc w:val="both"/>
      </w:pPr>
      <w:r w:rsidRPr="000E5DB7">
        <w:t>No failure or delay by either Party to exercise any right, power or remedy shall operate as a waiver of it, nor shall any partial exercise preclude further exercise of same or some other right, power or remedy.</w:t>
      </w:r>
    </w:p>
    <w:p w14:paraId="30BA3F8F" w14:textId="77777777" w:rsidR="003C0FB1" w:rsidRDefault="003C0FB1" w:rsidP="003C0FB1">
      <w:pPr>
        <w:pStyle w:val="Heading2"/>
        <w:spacing w:before="180" w:after="60"/>
        <w:jc w:val="both"/>
      </w:pPr>
      <w:r w:rsidRPr="000E5DB7">
        <w:t>18.</w:t>
      </w:r>
      <w:r w:rsidRPr="000E5DB7">
        <w:tab/>
        <w:t>Non-exclusivity</w:t>
      </w:r>
    </w:p>
    <w:p w14:paraId="742522B1" w14:textId="77777777" w:rsidR="003C0FB1" w:rsidRDefault="003C0FB1" w:rsidP="00E42FF2">
      <w:pPr>
        <w:jc w:val="both"/>
      </w:pPr>
      <w:r w:rsidRPr="000E5DB7">
        <w:t>Nothing in this Agreement shall preclude the Client from purchasing services (or Services) from a third party at any time during the currency of the Agreement.</w:t>
      </w:r>
    </w:p>
    <w:p w14:paraId="4FB0E705" w14:textId="77777777" w:rsidR="003C0FB1" w:rsidRDefault="003C0FB1" w:rsidP="003C0FB1">
      <w:pPr>
        <w:pStyle w:val="Heading2"/>
        <w:spacing w:before="180" w:after="60"/>
        <w:jc w:val="both"/>
      </w:pPr>
      <w:r w:rsidRPr="000E5DB7">
        <w:t>19.</w:t>
      </w:r>
      <w:r w:rsidRPr="000E5DB7">
        <w:tab/>
        <w:t>Media</w:t>
      </w:r>
    </w:p>
    <w:p w14:paraId="509B9B6F" w14:textId="77777777" w:rsidR="003C0FB1" w:rsidRDefault="003C0FB1" w:rsidP="00E42FF2">
      <w:pPr>
        <w:jc w:val="both"/>
      </w:pPr>
      <w:r w:rsidRPr="000E5DB7">
        <w:t>No media releases, public announcements or public disclosures relating to this Agreement or its subject matter, including but not limited to promotional or marketing material, shall be made by the Contractor without the prior written consent of the Client.</w:t>
      </w:r>
    </w:p>
    <w:p w14:paraId="7CA6CB62" w14:textId="77777777" w:rsidR="003C0FB1" w:rsidRDefault="003C0FB1" w:rsidP="003C0FB1">
      <w:pPr>
        <w:pStyle w:val="Heading2"/>
        <w:spacing w:before="180" w:after="60"/>
        <w:jc w:val="both"/>
      </w:pPr>
      <w:r w:rsidRPr="000E5DB7">
        <w:t>20.</w:t>
      </w:r>
      <w:r w:rsidRPr="000E5DB7">
        <w:tab/>
        <w:t>Conflicts, Registrable Interests and Corrupt Gifts</w:t>
      </w:r>
    </w:p>
    <w:tbl>
      <w:tblPr>
        <w:tblW w:w="0" w:type="auto"/>
        <w:tblLook w:val="01E0" w:firstRow="1" w:lastRow="1" w:firstColumn="1" w:lastColumn="1" w:noHBand="0" w:noVBand="0"/>
      </w:tblPr>
      <w:tblGrid>
        <w:gridCol w:w="762"/>
        <w:gridCol w:w="8309"/>
      </w:tblGrid>
      <w:tr w:rsidR="003C0FB1" w:rsidRPr="00CB5B77" w14:paraId="09ADD3E7" w14:textId="77777777" w:rsidTr="00503F93">
        <w:tc>
          <w:tcPr>
            <w:tcW w:w="828" w:type="dxa"/>
          </w:tcPr>
          <w:p w14:paraId="25D57B8B" w14:textId="77777777" w:rsidR="003C0FB1" w:rsidRDefault="003C0FB1" w:rsidP="00C25940">
            <w:pPr>
              <w:jc w:val="both"/>
              <w:rPr>
                <w:color w:val="0000FF"/>
              </w:rPr>
            </w:pPr>
            <w:r w:rsidRPr="000E5DB7">
              <w:rPr>
                <w:color w:val="0000FF"/>
              </w:rPr>
              <w:t>A.</w:t>
            </w:r>
          </w:p>
        </w:tc>
        <w:tc>
          <w:tcPr>
            <w:tcW w:w="9540" w:type="dxa"/>
          </w:tcPr>
          <w:p w14:paraId="09F1509A" w14:textId="77777777" w:rsidR="003C0FB1" w:rsidRDefault="003C0FB1" w:rsidP="00E42FF2">
            <w:pPr>
              <w:jc w:val="both"/>
            </w:pPr>
            <w:r w:rsidRPr="000E5DB7">
              <w:t xml:space="preserve">The Contractor confirms that it has carried out a conflicts of interest check and is satisfied that </w:t>
            </w:r>
            <w:r>
              <w:t xml:space="preserve">neither </w:t>
            </w:r>
            <w:r w:rsidRPr="000E5DB7">
              <w:t xml:space="preserve">it </w:t>
            </w:r>
            <w:r w:rsidRPr="006B0637">
              <w:t xml:space="preserve">nor any Subcontractor </w:t>
            </w:r>
            <w:r>
              <w:t>n</w:t>
            </w:r>
            <w:r w:rsidRPr="006B0637">
              <w:t>or agent as the case may be</w:t>
            </w:r>
            <w:r>
              <w:t xml:space="preserve"> </w:t>
            </w:r>
            <w:r w:rsidRPr="000E5DB7">
              <w:t xml:space="preserve">has </w:t>
            </w:r>
            <w:r>
              <w:t>any</w:t>
            </w:r>
            <w:r w:rsidRPr="000E5DB7">
              <w:t xml:space="preserve"> conflicts in relation to the Services and its obligations undertaken under this Agreement. The Contractor hereby undertakes to </w:t>
            </w:r>
            <w:r>
              <w:t>notify</w:t>
            </w:r>
            <w:r w:rsidRPr="000E5DB7">
              <w:t xml:space="preserve"> the Client </w:t>
            </w:r>
            <w:r>
              <w:t>immediately</w:t>
            </w:r>
            <w:r w:rsidRPr="000E5DB7">
              <w:t xml:space="preserve"> should any conflict or potential conflict of interest come to its attention during the currency of this Agreement and to comply with the Client’s directions in respect thereof. </w:t>
            </w:r>
            <w:r w:rsidRPr="005776D4">
              <w:t>In the event of such notification, the Client shall have the right (in addition to any other rights which it has at law) to terminate this Agreement immediately and without liability for compensation or damages.</w:t>
            </w:r>
          </w:p>
        </w:tc>
      </w:tr>
      <w:tr w:rsidR="003C0FB1" w:rsidRPr="00CB5B77" w14:paraId="59E01754" w14:textId="77777777" w:rsidTr="00503F93">
        <w:tc>
          <w:tcPr>
            <w:tcW w:w="828" w:type="dxa"/>
          </w:tcPr>
          <w:p w14:paraId="6CA701FB" w14:textId="77777777" w:rsidR="003C0FB1" w:rsidRDefault="003C0FB1" w:rsidP="00C25940">
            <w:pPr>
              <w:jc w:val="both"/>
              <w:rPr>
                <w:color w:val="0000FF"/>
              </w:rPr>
            </w:pPr>
            <w:r w:rsidRPr="000E5DB7">
              <w:rPr>
                <w:color w:val="0000FF"/>
              </w:rPr>
              <w:t>B.</w:t>
            </w:r>
          </w:p>
        </w:tc>
        <w:tc>
          <w:tcPr>
            <w:tcW w:w="9540" w:type="dxa"/>
          </w:tcPr>
          <w:p w14:paraId="5E03FBCF" w14:textId="77777777" w:rsidR="003C0FB1" w:rsidRDefault="003C0FB1" w:rsidP="00E42FF2">
            <w:pPr>
              <w:jc w:val="both"/>
            </w:pPr>
            <w:r w:rsidRPr="000E5DB7">
              <w:t xml:space="preserve">Any registrable interest involving the Contractor (and any Subcontractor or agent as the case may be) and the Client, the Ceann Comhairle (Speaker), or any member of the Government, or any member of the Oireachtas, or their relatives must be fully disclosed to the Client immediately upon such information becoming known to the Contractor </w:t>
            </w:r>
            <w:r w:rsidRPr="000E5DB7">
              <w:lastRenderedPageBreak/>
              <w:t xml:space="preserve">(Subcontractor or agent as the case may be) and </w:t>
            </w:r>
            <w:r>
              <w:rPr>
                <w:szCs w:val="22"/>
              </w:rPr>
              <w:t>the Contractor shall</w:t>
            </w:r>
            <w:r>
              <w:t xml:space="preserve"> </w:t>
            </w:r>
            <w:r w:rsidRPr="000E5DB7">
              <w:t xml:space="preserve"> comply with the Client’s directions in respect thereof, to the satisfaction of the Client. </w:t>
            </w:r>
            <w:r>
              <w:rPr>
                <w:szCs w:val="22"/>
              </w:rPr>
              <w:t xml:space="preserve">In the event of such disclosure, the Client shall have the right (in addition to any other rights which it has at law) to terminate this Agreement immediately and without liability for compensation or damages. </w:t>
            </w:r>
            <w:r w:rsidRPr="000E5DB7">
              <w:t>The terms “registrable interest” and “relative” shall be interpreted as per section 2 of the Ethics in Public Office Act, 1995 (as amended) a copy of which is available on request.</w:t>
            </w:r>
          </w:p>
        </w:tc>
      </w:tr>
      <w:tr w:rsidR="003C0FB1" w:rsidRPr="00CB5B77" w14:paraId="45BA2AF0" w14:textId="77777777" w:rsidTr="00503F93">
        <w:tc>
          <w:tcPr>
            <w:tcW w:w="828" w:type="dxa"/>
          </w:tcPr>
          <w:p w14:paraId="04EBD746" w14:textId="77777777" w:rsidR="003C0FB1" w:rsidRDefault="003C0FB1" w:rsidP="00C25940">
            <w:pPr>
              <w:jc w:val="both"/>
              <w:rPr>
                <w:color w:val="0000FF"/>
              </w:rPr>
            </w:pPr>
            <w:r w:rsidRPr="000E5DB7">
              <w:rPr>
                <w:color w:val="0000FF"/>
              </w:rPr>
              <w:lastRenderedPageBreak/>
              <w:t>C.</w:t>
            </w:r>
          </w:p>
        </w:tc>
        <w:tc>
          <w:tcPr>
            <w:tcW w:w="9540" w:type="dxa"/>
          </w:tcPr>
          <w:p w14:paraId="66AE3F2A" w14:textId="1470B444" w:rsidR="003C0FB1" w:rsidRDefault="003C0FB1" w:rsidP="00E42FF2">
            <w:pPr>
              <w:jc w:val="both"/>
            </w:pPr>
            <w:r w:rsidRPr="000E5DB7">
              <w:t xml:space="preserve">The Contractor shall not offer or agree to give any public servant or civil servant any gift or consideration or commission of any kind as an inducement or reward for doing or forbearing to do or for having done or forborne to do any action in relation to the obtaining or execution of this or any other public contract. </w:t>
            </w:r>
            <w:r>
              <w:t xml:space="preserve"> </w:t>
            </w:r>
            <w:r w:rsidRPr="000E5DB7">
              <w:t xml:space="preserve">Any breach of this clause 20C or the commission of any offence by the Contractor, any Subcontractor, agent or employee under </w:t>
            </w:r>
            <w:r w:rsidR="00430F4B" w:rsidRPr="00430F4B">
              <w:t xml:space="preserve">the Criminal Justice (Corruption Offences) Act 2018 </w:t>
            </w:r>
            <w:r w:rsidRPr="000E5DB7">
              <w:t xml:space="preserve">shall entitle the Client to terminate this Agreement </w:t>
            </w:r>
            <w:r w:rsidRPr="00430F4B">
              <w:t>immediately and without liability for compensation</w:t>
            </w:r>
            <w:r>
              <w:rPr>
                <w:szCs w:val="22"/>
              </w:rPr>
              <w:t xml:space="preserve"> or damages</w:t>
            </w:r>
            <w:r>
              <w:t xml:space="preserve"> </w:t>
            </w:r>
            <w:r w:rsidRPr="000E5DB7">
              <w:t>and to recover the amount of any loss resulting from such cancellation, including but not limited to recovery from the Contractor of the amount or value of any such gift, consideration or commission.</w:t>
            </w:r>
          </w:p>
        </w:tc>
      </w:tr>
    </w:tbl>
    <w:p w14:paraId="120E1C9F" w14:textId="77777777" w:rsidR="003C0FB1" w:rsidRDefault="003C0FB1" w:rsidP="003C0FB1">
      <w:pPr>
        <w:pStyle w:val="Heading2"/>
        <w:spacing w:before="180" w:after="60"/>
        <w:jc w:val="both"/>
      </w:pPr>
      <w:r w:rsidRPr="000E5DB7">
        <w:t>21.</w:t>
      </w:r>
      <w:r w:rsidRPr="000E5DB7">
        <w:tab/>
        <w:t>Access to Premises</w:t>
      </w:r>
    </w:p>
    <w:tbl>
      <w:tblPr>
        <w:tblW w:w="0" w:type="auto"/>
        <w:tblLook w:val="01E0" w:firstRow="1" w:lastRow="1" w:firstColumn="1" w:lastColumn="1" w:noHBand="0" w:noVBand="0"/>
      </w:tblPr>
      <w:tblGrid>
        <w:gridCol w:w="762"/>
        <w:gridCol w:w="8309"/>
      </w:tblGrid>
      <w:tr w:rsidR="003C0FB1" w:rsidRPr="00CB5B77" w14:paraId="583E2CB1" w14:textId="77777777" w:rsidTr="00503F93">
        <w:tc>
          <w:tcPr>
            <w:tcW w:w="773" w:type="dxa"/>
          </w:tcPr>
          <w:p w14:paraId="426CB4A9" w14:textId="77777777" w:rsidR="003C0FB1" w:rsidRDefault="003C0FB1" w:rsidP="00C25940">
            <w:pPr>
              <w:jc w:val="both"/>
              <w:rPr>
                <w:color w:val="0000FF"/>
              </w:rPr>
            </w:pPr>
            <w:r w:rsidRPr="000E5DB7">
              <w:rPr>
                <w:color w:val="0000FF"/>
              </w:rPr>
              <w:t>A.</w:t>
            </w:r>
          </w:p>
        </w:tc>
        <w:tc>
          <w:tcPr>
            <w:tcW w:w="8514" w:type="dxa"/>
          </w:tcPr>
          <w:p w14:paraId="5F5B9A60" w14:textId="77777777" w:rsidR="003C0FB1" w:rsidRDefault="003C0FB1" w:rsidP="00E42FF2">
            <w:pPr>
              <w:jc w:val="both"/>
            </w:pPr>
            <w:r w:rsidRPr="000E5DB7">
              <w:t>Any of the Client’s premises made available from time to time to the Contractor by the Client in connection with this Agreement, shall be made available to the Contractor on a non-exclusive licence basis and shall be used by the Contractor solely for the purpose of performing its obligations under this Agreement. The Contractor shall have use of such premises as licensee and shall vacate the same on completion, termination or abandonment of this Agreement.</w:t>
            </w:r>
          </w:p>
        </w:tc>
      </w:tr>
      <w:tr w:rsidR="003C0FB1" w:rsidRPr="00CB5B77" w14:paraId="5FABA7B3" w14:textId="77777777" w:rsidTr="00503F93">
        <w:tc>
          <w:tcPr>
            <w:tcW w:w="773" w:type="dxa"/>
          </w:tcPr>
          <w:p w14:paraId="644557A4" w14:textId="77777777" w:rsidR="003C0FB1" w:rsidRDefault="003C0FB1" w:rsidP="00C25940">
            <w:pPr>
              <w:jc w:val="both"/>
              <w:rPr>
                <w:color w:val="0000FF"/>
              </w:rPr>
            </w:pPr>
            <w:r w:rsidRPr="000E5DB7">
              <w:rPr>
                <w:color w:val="0000FF"/>
              </w:rPr>
              <w:t>B.</w:t>
            </w:r>
          </w:p>
        </w:tc>
        <w:tc>
          <w:tcPr>
            <w:tcW w:w="8514" w:type="dxa"/>
          </w:tcPr>
          <w:p w14:paraId="53402A82" w14:textId="77777777" w:rsidR="003C0FB1" w:rsidRDefault="003C0FB1" w:rsidP="00E42FF2">
            <w:pPr>
              <w:jc w:val="both"/>
            </w:pPr>
            <w:r w:rsidRPr="000E5DB7">
              <w:t>The Contractor shall upon reasonable notice by the Client allow the Client access to its premises (including the premises of any Subcontractor or agent) where the Services are being performed for the Client under this Agreement.</w:t>
            </w:r>
          </w:p>
        </w:tc>
      </w:tr>
    </w:tbl>
    <w:p w14:paraId="574D5C23" w14:textId="77777777" w:rsidR="003C0FB1" w:rsidRDefault="003C0FB1" w:rsidP="003C0FB1">
      <w:pPr>
        <w:pStyle w:val="Heading2"/>
        <w:ind w:firstLine="0"/>
        <w:jc w:val="both"/>
      </w:pPr>
      <w:r w:rsidRPr="000E5DB7">
        <w:t>22</w:t>
      </w:r>
      <w:r>
        <w:t>.</w:t>
      </w:r>
      <w:r>
        <w:tab/>
      </w:r>
      <w:r w:rsidRPr="000E5DB7">
        <w:t>Equipment</w:t>
      </w:r>
    </w:p>
    <w:tbl>
      <w:tblPr>
        <w:tblW w:w="9288" w:type="dxa"/>
        <w:tblLayout w:type="fixed"/>
        <w:tblLook w:val="01E0" w:firstRow="1" w:lastRow="1" w:firstColumn="1" w:lastColumn="1" w:noHBand="0" w:noVBand="0"/>
      </w:tblPr>
      <w:tblGrid>
        <w:gridCol w:w="963"/>
        <w:gridCol w:w="8325"/>
      </w:tblGrid>
      <w:tr w:rsidR="003C0FB1" w:rsidRPr="00CB5B77" w14:paraId="074D3E7F" w14:textId="77777777" w:rsidTr="00503F93">
        <w:tc>
          <w:tcPr>
            <w:tcW w:w="963" w:type="dxa"/>
          </w:tcPr>
          <w:p w14:paraId="4DD489F3" w14:textId="77777777" w:rsidR="003C0FB1" w:rsidRDefault="003C0FB1" w:rsidP="00C25940">
            <w:pPr>
              <w:spacing w:before="20"/>
              <w:jc w:val="both"/>
            </w:pPr>
            <w:r w:rsidRPr="000E5DB7">
              <w:rPr>
                <w:color w:val="0000FF"/>
              </w:rPr>
              <w:t>A.</w:t>
            </w:r>
          </w:p>
        </w:tc>
        <w:tc>
          <w:tcPr>
            <w:tcW w:w="8325" w:type="dxa"/>
          </w:tcPr>
          <w:p w14:paraId="6DBD03F2" w14:textId="77777777" w:rsidR="003C0FB1" w:rsidRDefault="003C0FB1" w:rsidP="00E42FF2">
            <w:pPr>
              <w:jc w:val="both"/>
            </w:pPr>
            <w:r w:rsidRPr="000E5DB7">
              <w:t>The Contractor shall provide all equipment and materials necessary for the provision of the Services (“Equipment”).</w:t>
            </w:r>
          </w:p>
        </w:tc>
      </w:tr>
      <w:tr w:rsidR="003C0FB1" w:rsidRPr="00CB5B77" w14:paraId="6E002F9E" w14:textId="77777777" w:rsidTr="00503F93">
        <w:tc>
          <w:tcPr>
            <w:tcW w:w="963" w:type="dxa"/>
          </w:tcPr>
          <w:p w14:paraId="3963510C" w14:textId="77777777" w:rsidR="003C0FB1" w:rsidRPr="00CB5B77" w:rsidRDefault="003C0FB1" w:rsidP="00C25940">
            <w:pPr>
              <w:spacing w:before="20"/>
              <w:jc w:val="both"/>
            </w:pPr>
            <w:r w:rsidRPr="000E5DB7">
              <w:rPr>
                <w:color w:val="0000FF"/>
              </w:rPr>
              <w:t>B.</w:t>
            </w:r>
          </w:p>
        </w:tc>
        <w:tc>
          <w:tcPr>
            <w:tcW w:w="8325" w:type="dxa"/>
          </w:tcPr>
          <w:p w14:paraId="32291B11" w14:textId="77777777" w:rsidR="003C0FB1" w:rsidRDefault="003C0FB1" w:rsidP="00E42FF2">
            <w:pPr>
              <w:jc w:val="both"/>
            </w:pPr>
            <w:r w:rsidRPr="000E5DB7">
              <w:t>All Equipment brought onto the Client’s premises shall be at the Contractor’s own risk and the Client shall have no liability for any loss of, caused by or damage to any Equipment. The Contractor shall provide for the haulage or carriage thereof to the Client’s premises and the removal of Equipment when no longer required at its sole cost. Unless otherwise agreed, Equipment brought onto the premises will remain the property of the Contractor.</w:t>
            </w:r>
          </w:p>
        </w:tc>
      </w:tr>
      <w:tr w:rsidR="003C0FB1" w:rsidRPr="00CB5B77" w14:paraId="1A7495D3" w14:textId="77777777" w:rsidTr="00503F93">
        <w:tc>
          <w:tcPr>
            <w:tcW w:w="963" w:type="dxa"/>
          </w:tcPr>
          <w:p w14:paraId="182FB570" w14:textId="77777777" w:rsidR="003C0FB1" w:rsidRPr="00CB5B77" w:rsidRDefault="003C0FB1" w:rsidP="00C25940">
            <w:pPr>
              <w:spacing w:before="20"/>
              <w:jc w:val="both"/>
            </w:pPr>
            <w:r w:rsidRPr="000E5DB7">
              <w:rPr>
                <w:color w:val="0000FF"/>
              </w:rPr>
              <w:t>C.</w:t>
            </w:r>
          </w:p>
        </w:tc>
        <w:tc>
          <w:tcPr>
            <w:tcW w:w="8325" w:type="dxa"/>
          </w:tcPr>
          <w:p w14:paraId="79505909" w14:textId="77777777" w:rsidR="003C0FB1" w:rsidRDefault="003C0FB1" w:rsidP="00E42FF2">
            <w:pPr>
              <w:jc w:val="both"/>
            </w:pPr>
            <w:r w:rsidRPr="000E5DB7">
              <w:t>The Contractor shall maintain and store all items of Equipment within the Client’s premises in a safe, serviceable and clean condition.</w:t>
            </w:r>
          </w:p>
        </w:tc>
      </w:tr>
      <w:tr w:rsidR="003C0FB1" w:rsidRPr="00CB5B77" w14:paraId="1BF7ED0A" w14:textId="77777777" w:rsidTr="00503F93">
        <w:tc>
          <w:tcPr>
            <w:tcW w:w="963" w:type="dxa"/>
          </w:tcPr>
          <w:p w14:paraId="05A47455" w14:textId="77777777" w:rsidR="003C0FB1" w:rsidRPr="00CB5B77" w:rsidRDefault="003C0FB1" w:rsidP="00C25940">
            <w:pPr>
              <w:spacing w:before="20"/>
              <w:jc w:val="both"/>
            </w:pPr>
            <w:r w:rsidRPr="000E5DB7">
              <w:rPr>
                <w:color w:val="0000FF"/>
              </w:rPr>
              <w:t>D</w:t>
            </w:r>
            <w:r w:rsidRPr="000E5DB7">
              <w:t>.</w:t>
            </w:r>
          </w:p>
        </w:tc>
        <w:tc>
          <w:tcPr>
            <w:tcW w:w="8325" w:type="dxa"/>
          </w:tcPr>
          <w:p w14:paraId="110F8898" w14:textId="77777777" w:rsidR="003C0FB1" w:rsidRDefault="003C0FB1" w:rsidP="00E42FF2">
            <w:pPr>
              <w:jc w:val="both"/>
            </w:pPr>
            <w:r w:rsidRPr="000E5DB7">
              <w:t>The Contractor shall, at the Client’s written request, at its own expense and as soon as reasonably practicable:</w:t>
            </w:r>
          </w:p>
        </w:tc>
      </w:tr>
      <w:tr w:rsidR="003C0FB1" w:rsidRPr="00CB5B77" w14:paraId="32E81D72" w14:textId="77777777" w:rsidTr="00503F93">
        <w:tc>
          <w:tcPr>
            <w:tcW w:w="963" w:type="dxa"/>
          </w:tcPr>
          <w:p w14:paraId="114D467E" w14:textId="77777777" w:rsidR="003C0FB1" w:rsidRPr="00CB5B77" w:rsidRDefault="003C0FB1" w:rsidP="00C25940">
            <w:pPr>
              <w:spacing w:before="20"/>
              <w:jc w:val="both"/>
            </w:pPr>
          </w:p>
        </w:tc>
        <w:tc>
          <w:tcPr>
            <w:tcW w:w="8325" w:type="dxa"/>
          </w:tcPr>
          <w:tbl>
            <w:tblPr>
              <w:tblW w:w="9288" w:type="dxa"/>
              <w:tblLayout w:type="fixed"/>
              <w:tblLook w:val="01E0" w:firstRow="1" w:lastRow="1" w:firstColumn="1" w:lastColumn="1" w:noHBand="0" w:noVBand="0"/>
            </w:tblPr>
            <w:tblGrid>
              <w:gridCol w:w="716"/>
              <w:gridCol w:w="8572"/>
            </w:tblGrid>
            <w:tr w:rsidR="003C0FB1" w:rsidRPr="00B93E7B" w14:paraId="23DE18F1" w14:textId="77777777" w:rsidTr="00503F93">
              <w:tc>
                <w:tcPr>
                  <w:tcW w:w="720" w:type="dxa"/>
                </w:tcPr>
                <w:p w14:paraId="5C96098B" w14:textId="77777777" w:rsidR="003C0FB1" w:rsidRDefault="003C0FB1" w:rsidP="00E42FF2">
                  <w:pPr>
                    <w:jc w:val="both"/>
                  </w:pPr>
                  <w:r w:rsidRPr="000E5DB7">
                    <w:t xml:space="preserve">i. </w:t>
                  </w:r>
                </w:p>
              </w:tc>
              <w:tc>
                <w:tcPr>
                  <w:tcW w:w="8640" w:type="dxa"/>
                </w:tcPr>
                <w:p w14:paraId="02F8F510" w14:textId="77777777" w:rsidR="003C0FB1" w:rsidRDefault="003C0FB1" w:rsidP="00E42FF2">
                  <w:pPr>
                    <w:ind w:right="971"/>
                    <w:jc w:val="both"/>
                  </w:pPr>
                  <w:r w:rsidRPr="000E5DB7">
                    <w:t>remove from the Client’s premises any Equipment which in the reasonable opinion of the Client is either hazardous, noxious or not in accordance with this Agreement; and</w:t>
                  </w:r>
                </w:p>
              </w:tc>
            </w:tr>
            <w:tr w:rsidR="003C0FB1" w:rsidRPr="00B93E7B" w14:paraId="792063B0" w14:textId="77777777" w:rsidTr="00503F93">
              <w:tc>
                <w:tcPr>
                  <w:tcW w:w="720" w:type="dxa"/>
                </w:tcPr>
                <w:p w14:paraId="1A6F9CE3" w14:textId="77777777" w:rsidR="003C0FB1" w:rsidRDefault="003C0FB1" w:rsidP="00E42FF2">
                  <w:pPr>
                    <w:jc w:val="both"/>
                  </w:pPr>
                  <w:r w:rsidRPr="000E5DB7">
                    <w:t>ii.</w:t>
                  </w:r>
                </w:p>
              </w:tc>
              <w:tc>
                <w:tcPr>
                  <w:tcW w:w="8640" w:type="dxa"/>
                </w:tcPr>
                <w:p w14:paraId="46E277F2" w14:textId="77777777" w:rsidR="003C0FB1" w:rsidRDefault="003C0FB1" w:rsidP="00E42FF2">
                  <w:pPr>
                    <w:jc w:val="both"/>
                  </w:pPr>
                  <w:r w:rsidRPr="000E5DB7">
                    <w:t>replace such item with a suitable substitute item of Equipment.</w:t>
                  </w:r>
                </w:p>
              </w:tc>
            </w:tr>
          </w:tbl>
          <w:p w14:paraId="6A9D62E7" w14:textId="77777777" w:rsidR="003C0FB1" w:rsidRDefault="003C0FB1" w:rsidP="00E42FF2">
            <w:pPr>
              <w:tabs>
                <w:tab w:val="right" w:pos="7938"/>
                <w:tab w:val="right" w:pos="9072"/>
              </w:tabs>
              <w:jc w:val="both"/>
            </w:pPr>
          </w:p>
        </w:tc>
      </w:tr>
      <w:tr w:rsidR="003C0FB1" w:rsidRPr="00CB5B77" w14:paraId="5FFC0405" w14:textId="77777777" w:rsidTr="00503F93">
        <w:tc>
          <w:tcPr>
            <w:tcW w:w="963" w:type="dxa"/>
          </w:tcPr>
          <w:p w14:paraId="0DBE7CFA" w14:textId="77777777" w:rsidR="003C0FB1" w:rsidRPr="00CB5B77" w:rsidRDefault="003C0FB1" w:rsidP="00C25940">
            <w:pPr>
              <w:spacing w:before="20"/>
              <w:jc w:val="both"/>
            </w:pPr>
            <w:r w:rsidRPr="000E5DB7">
              <w:rPr>
                <w:color w:val="0000FF"/>
              </w:rPr>
              <w:t>E</w:t>
            </w:r>
            <w:r w:rsidRPr="000E5DB7">
              <w:t>.</w:t>
            </w:r>
          </w:p>
        </w:tc>
        <w:tc>
          <w:tcPr>
            <w:tcW w:w="8325" w:type="dxa"/>
          </w:tcPr>
          <w:p w14:paraId="5FCD3F23" w14:textId="77777777" w:rsidR="003C0FB1" w:rsidRDefault="003C0FB1" w:rsidP="00E42FF2">
            <w:pPr>
              <w:jc w:val="both"/>
            </w:pPr>
            <w:r w:rsidRPr="000E5DB7">
              <w:t>On completion of the Services the Contractor shall remove the Equipment used by the Contractor to provide the Services and shall leave the Client’s premises in a clean, safe and tidy condition. The Contractor is solely responsible for making good any damage to the Client’s premises or any objects contained thereon, other than fair wear and tear, which is caused by the Contractor or any of its employees or Subcontractors.</w:t>
            </w:r>
          </w:p>
        </w:tc>
      </w:tr>
    </w:tbl>
    <w:p w14:paraId="623319A4" w14:textId="77777777" w:rsidR="003C0FB1" w:rsidRPr="00CB5B77" w:rsidRDefault="003C0FB1" w:rsidP="003C0FB1">
      <w:pPr>
        <w:pStyle w:val="Heading2"/>
        <w:keepNext w:val="0"/>
        <w:jc w:val="both"/>
      </w:pPr>
      <w:r w:rsidRPr="000E5DB7">
        <w:t>23</w:t>
      </w:r>
      <w:r>
        <w:t>.</w:t>
      </w:r>
      <w:r>
        <w:tab/>
      </w:r>
      <w:r w:rsidRPr="000E5DB7">
        <w:t>Non Solicitation</w:t>
      </w:r>
    </w:p>
    <w:tbl>
      <w:tblPr>
        <w:tblW w:w="9285" w:type="dxa"/>
        <w:tblLayout w:type="fixed"/>
        <w:tblLook w:val="01E0" w:firstRow="1" w:lastRow="1" w:firstColumn="1" w:lastColumn="1" w:noHBand="0" w:noVBand="0"/>
      </w:tblPr>
      <w:tblGrid>
        <w:gridCol w:w="963"/>
        <w:gridCol w:w="8322"/>
      </w:tblGrid>
      <w:tr w:rsidR="003C0FB1" w:rsidRPr="00CB5B77" w14:paraId="5501E053" w14:textId="77777777" w:rsidTr="00503F93">
        <w:tc>
          <w:tcPr>
            <w:tcW w:w="963" w:type="dxa"/>
          </w:tcPr>
          <w:p w14:paraId="5D6BA302" w14:textId="77777777" w:rsidR="003C0FB1" w:rsidRDefault="003C0FB1" w:rsidP="00C25940">
            <w:pPr>
              <w:spacing w:before="20"/>
              <w:jc w:val="both"/>
            </w:pPr>
            <w:r w:rsidRPr="000E5DB7">
              <w:rPr>
                <w:color w:val="0000FF"/>
              </w:rPr>
              <w:t>A.</w:t>
            </w:r>
          </w:p>
        </w:tc>
        <w:tc>
          <w:tcPr>
            <w:tcW w:w="8325" w:type="dxa"/>
          </w:tcPr>
          <w:p w14:paraId="05597C4A" w14:textId="77777777" w:rsidR="003C0FB1" w:rsidRDefault="003C0FB1" w:rsidP="00E42FF2">
            <w:pPr>
              <w:jc w:val="both"/>
            </w:pPr>
            <w:r w:rsidRPr="000E5DB7">
              <w:t xml:space="preserve">For the Term and for a period of 12 months thereafter (and save in respect of publicly advertised posts) neither the Client nor the Contractor shall employ or offer employment to any of the other Party’s employees without that other Party’s prior written consent. </w:t>
            </w:r>
          </w:p>
        </w:tc>
      </w:tr>
    </w:tbl>
    <w:p w14:paraId="4407A7E5" w14:textId="77777777" w:rsidR="003C0FB1" w:rsidRPr="00CB5B77" w:rsidRDefault="003C0FB1" w:rsidP="003C0FB1">
      <w:pPr>
        <w:pStyle w:val="Heading2"/>
        <w:keepNext w:val="0"/>
        <w:jc w:val="both"/>
      </w:pPr>
      <w:r>
        <w:t>24.</w:t>
      </w:r>
      <w:r>
        <w:tab/>
      </w:r>
      <w:r w:rsidRPr="000E5DB7">
        <w:t>Change Control Procedure</w:t>
      </w:r>
    </w:p>
    <w:tbl>
      <w:tblPr>
        <w:tblW w:w="9285" w:type="dxa"/>
        <w:tblLayout w:type="fixed"/>
        <w:tblLook w:val="01E0" w:firstRow="1" w:lastRow="1" w:firstColumn="1" w:lastColumn="1" w:noHBand="0" w:noVBand="0"/>
      </w:tblPr>
      <w:tblGrid>
        <w:gridCol w:w="851"/>
        <w:gridCol w:w="8434"/>
      </w:tblGrid>
      <w:tr w:rsidR="003C0FB1" w:rsidRPr="00CB5B77" w14:paraId="4F2337F5" w14:textId="77777777" w:rsidTr="00BC2F30">
        <w:tc>
          <w:tcPr>
            <w:tcW w:w="851" w:type="dxa"/>
          </w:tcPr>
          <w:p w14:paraId="74C0CA90" w14:textId="77777777" w:rsidR="003C0FB1" w:rsidRDefault="003C0FB1" w:rsidP="00C25940">
            <w:pPr>
              <w:spacing w:before="20"/>
              <w:jc w:val="both"/>
            </w:pPr>
            <w:r w:rsidRPr="000E5DB7">
              <w:rPr>
                <w:color w:val="0000FF"/>
              </w:rPr>
              <w:t>A.</w:t>
            </w:r>
          </w:p>
        </w:tc>
        <w:tc>
          <w:tcPr>
            <w:tcW w:w="8434" w:type="dxa"/>
          </w:tcPr>
          <w:p w14:paraId="2327F65E" w14:textId="77777777" w:rsidR="003C0FB1" w:rsidRDefault="003C0FB1" w:rsidP="00E42FF2">
            <w:pPr>
              <w:jc w:val="both"/>
            </w:pPr>
            <w:r w:rsidRPr="000E5DB7">
              <w:t xml:space="preserve">At any time during the </w:t>
            </w:r>
            <w:r>
              <w:t>T</w:t>
            </w:r>
            <w:r w:rsidRPr="000E5DB7">
              <w:t>erm of this Agreement, either Party may propose a change or changes to any part or parts of this Agreement.</w:t>
            </w:r>
          </w:p>
        </w:tc>
      </w:tr>
      <w:tr w:rsidR="003C0FB1" w:rsidRPr="00CB5B77" w14:paraId="50AE4DED" w14:textId="77777777" w:rsidTr="00BC2F30">
        <w:tc>
          <w:tcPr>
            <w:tcW w:w="851" w:type="dxa"/>
          </w:tcPr>
          <w:p w14:paraId="15269A9B" w14:textId="77777777" w:rsidR="003C0FB1" w:rsidRPr="00CB5B77" w:rsidRDefault="003C0FB1" w:rsidP="00C25940">
            <w:pPr>
              <w:spacing w:before="20"/>
              <w:jc w:val="both"/>
            </w:pPr>
            <w:r w:rsidRPr="000E5DB7">
              <w:rPr>
                <w:color w:val="0000FF"/>
              </w:rPr>
              <w:t>B.</w:t>
            </w:r>
          </w:p>
        </w:tc>
        <w:tc>
          <w:tcPr>
            <w:tcW w:w="8434" w:type="dxa"/>
          </w:tcPr>
          <w:p w14:paraId="0505F5AB" w14:textId="77777777" w:rsidR="003C0FB1" w:rsidRDefault="003C0FB1" w:rsidP="00E42FF2">
            <w:pPr>
              <w:jc w:val="both"/>
            </w:pPr>
            <w:r w:rsidRPr="000E5DB7">
              <w:t>The change control procedures set out in this Schedule will apply to all changes irrespective of whether the Contractor or the Client proposes the change.</w:t>
            </w:r>
          </w:p>
        </w:tc>
      </w:tr>
      <w:tr w:rsidR="003C0FB1" w:rsidRPr="00CB5B77" w14:paraId="5C3F888A" w14:textId="77777777" w:rsidTr="00BC2F30">
        <w:tc>
          <w:tcPr>
            <w:tcW w:w="851" w:type="dxa"/>
          </w:tcPr>
          <w:p w14:paraId="49F06EC3" w14:textId="77777777" w:rsidR="003C0FB1" w:rsidRPr="00CB5B77" w:rsidRDefault="003C0FB1" w:rsidP="00C25940">
            <w:pPr>
              <w:spacing w:before="20"/>
              <w:jc w:val="both"/>
            </w:pPr>
            <w:r w:rsidRPr="000E5DB7">
              <w:rPr>
                <w:color w:val="0000FF"/>
              </w:rPr>
              <w:t>C.</w:t>
            </w:r>
          </w:p>
        </w:tc>
        <w:tc>
          <w:tcPr>
            <w:tcW w:w="8434" w:type="dxa"/>
          </w:tcPr>
          <w:p w14:paraId="27D61DBC" w14:textId="77777777" w:rsidR="003C0FB1" w:rsidRDefault="003C0FB1" w:rsidP="00E42FF2">
            <w:pPr>
              <w:jc w:val="both"/>
            </w:pPr>
            <w:r w:rsidRPr="000E5DB7">
              <w:t>A change control notice (“Change Control Notice”) shall be prepared for all change requests. The Change Control Notice will provide an outline description of the change requested, the rationale for the change, the effect that the change will have on the Services (where known) and an estimate of the effort and cost required to prepare an impact assessment (“Impact Assessment”).</w:t>
            </w:r>
          </w:p>
        </w:tc>
      </w:tr>
      <w:tr w:rsidR="003C0FB1" w:rsidRPr="00CB5B77" w14:paraId="46DBCD71" w14:textId="77777777" w:rsidTr="00BC2F30">
        <w:tc>
          <w:tcPr>
            <w:tcW w:w="851" w:type="dxa"/>
          </w:tcPr>
          <w:p w14:paraId="0C660EC5" w14:textId="77777777" w:rsidR="003C0FB1" w:rsidRPr="00CB5B77" w:rsidRDefault="003C0FB1" w:rsidP="00C25940">
            <w:pPr>
              <w:spacing w:before="20"/>
              <w:jc w:val="both"/>
            </w:pPr>
            <w:r w:rsidRPr="000E5DB7">
              <w:rPr>
                <w:color w:val="0000FF"/>
              </w:rPr>
              <w:t>D</w:t>
            </w:r>
            <w:r w:rsidRPr="000E5DB7">
              <w:t>.</w:t>
            </w:r>
          </w:p>
        </w:tc>
        <w:tc>
          <w:tcPr>
            <w:tcW w:w="8434" w:type="dxa"/>
          </w:tcPr>
          <w:p w14:paraId="42515FFA" w14:textId="77777777" w:rsidR="003C0FB1" w:rsidRDefault="003C0FB1" w:rsidP="00E42FF2">
            <w:pPr>
              <w:jc w:val="both"/>
            </w:pPr>
            <w:r w:rsidRPr="000E5DB7">
              <w:t>All Change Control Notices proposing changes to this Agreement must be submitted for review to the other Party’s Contact.</w:t>
            </w:r>
          </w:p>
        </w:tc>
      </w:tr>
      <w:tr w:rsidR="003C0FB1" w:rsidRPr="00CB5B77" w14:paraId="44616539" w14:textId="77777777" w:rsidTr="00BC2F30">
        <w:tc>
          <w:tcPr>
            <w:tcW w:w="851" w:type="dxa"/>
          </w:tcPr>
          <w:p w14:paraId="796536CC" w14:textId="77777777" w:rsidR="003C0FB1" w:rsidRPr="00CB5B77" w:rsidRDefault="003C0FB1" w:rsidP="00C25940">
            <w:pPr>
              <w:spacing w:before="20"/>
              <w:jc w:val="both"/>
            </w:pPr>
            <w:r w:rsidRPr="000E5DB7">
              <w:rPr>
                <w:color w:val="0000FF"/>
              </w:rPr>
              <w:t>E</w:t>
            </w:r>
            <w:r w:rsidRPr="000E5DB7">
              <w:t>.</w:t>
            </w:r>
          </w:p>
        </w:tc>
        <w:tc>
          <w:tcPr>
            <w:tcW w:w="8434" w:type="dxa"/>
          </w:tcPr>
          <w:p w14:paraId="3AF42CA4" w14:textId="77777777" w:rsidR="003C0FB1" w:rsidRDefault="003C0FB1" w:rsidP="00E42FF2">
            <w:pPr>
              <w:jc w:val="both"/>
            </w:pPr>
            <w:r w:rsidRPr="000E5DB7">
              <w:t>The Parties must indicate their acceptance or rejection of the change control request and/or Impact Assessment within a reasonable timeframe of its completion and Tender Submission for review, subject to a maximum of twenty (20) calendar days or such other period agreed between the Parties.</w:t>
            </w:r>
          </w:p>
        </w:tc>
      </w:tr>
      <w:tr w:rsidR="003C0FB1" w:rsidRPr="00CB5B77" w14:paraId="74EF5755" w14:textId="77777777" w:rsidTr="00BC2F30">
        <w:tc>
          <w:tcPr>
            <w:tcW w:w="851" w:type="dxa"/>
          </w:tcPr>
          <w:p w14:paraId="677506C8" w14:textId="77777777" w:rsidR="003C0FB1" w:rsidRPr="00CB5B77" w:rsidRDefault="003C0FB1" w:rsidP="00C25940">
            <w:pPr>
              <w:spacing w:before="20"/>
              <w:jc w:val="both"/>
            </w:pPr>
            <w:r w:rsidRPr="000E5DB7">
              <w:rPr>
                <w:color w:val="0000FF"/>
              </w:rPr>
              <w:t>F.</w:t>
            </w:r>
          </w:p>
        </w:tc>
        <w:tc>
          <w:tcPr>
            <w:tcW w:w="8434" w:type="dxa"/>
          </w:tcPr>
          <w:p w14:paraId="0F922703" w14:textId="77777777" w:rsidR="003C0FB1" w:rsidRDefault="003C0FB1" w:rsidP="00E42FF2">
            <w:pPr>
              <w:jc w:val="both"/>
            </w:pPr>
            <w:r w:rsidRPr="000E5DB7">
              <w:t>On approval of an Impact Assessment, this Agreement and/or the Schedules should be updated and revised as appropriate and in writing.</w:t>
            </w:r>
          </w:p>
        </w:tc>
      </w:tr>
      <w:tr w:rsidR="003C0FB1" w:rsidRPr="00CB5B77" w14:paraId="1B0D1AEB" w14:textId="77777777" w:rsidTr="00BC2F30">
        <w:tc>
          <w:tcPr>
            <w:tcW w:w="851" w:type="dxa"/>
          </w:tcPr>
          <w:p w14:paraId="1CF64F64" w14:textId="77777777" w:rsidR="003C0FB1" w:rsidRPr="00CB5B77" w:rsidRDefault="003C0FB1" w:rsidP="00C25940">
            <w:pPr>
              <w:spacing w:before="20"/>
              <w:jc w:val="both"/>
            </w:pPr>
            <w:r w:rsidRPr="000E5DB7">
              <w:rPr>
                <w:color w:val="0000FF"/>
              </w:rPr>
              <w:t>G.</w:t>
            </w:r>
          </w:p>
        </w:tc>
        <w:tc>
          <w:tcPr>
            <w:tcW w:w="8434" w:type="dxa"/>
          </w:tcPr>
          <w:p w14:paraId="30507E61" w14:textId="77777777" w:rsidR="003C0FB1" w:rsidRDefault="003C0FB1" w:rsidP="00E42FF2">
            <w:pPr>
              <w:jc w:val="both"/>
            </w:pPr>
            <w:r w:rsidRPr="000E5DB7">
              <w:t>In the event that either Party rejects the Impact Assessment, the change(s) shall not take place and the Parties shall continue to perform their obligations under this Agreement.</w:t>
            </w:r>
          </w:p>
        </w:tc>
      </w:tr>
      <w:tr w:rsidR="003C0FB1" w:rsidRPr="00CB5B77" w14:paraId="01AB72AC" w14:textId="77777777" w:rsidTr="00BC2F30">
        <w:tc>
          <w:tcPr>
            <w:tcW w:w="851" w:type="dxa"/>
          </w:tcPr>
          <w:p w14:paraId="60CE6E61" w14:textId="77777777" w:rsidR="003C0FB1" w:rsidRPr="00CB5B77" w:rsidRDefault="003C0FB1" w:rsidP="00C25940">
            <w:pPr>
              <w:spacing w:before="20"/>
              <w:jc w:val="both"/>
            </w:pPr>
            <w:r w:rsidRPr="000E5DB7">
              <w:rPr>
                <w:color w:val="0000FF"/>
              </w:rPr>
              <w:t>H.</w:t>
            </w:r>
          </w:p>
        </w:tc>
        <w:tc>
          <w:tcPr>
            <w:tcW w:w="8434" w:type="dxa"/>
          </w:tcPr>
          <w:p w14:paraId="43C80942" w14:textId="0821CCA6" w:rsidR="00BC2F30" w:rsidRPr="00CB5B77" w:rsidRDefault="003C0FB1" w:rsidP="00BC2F30">
            <w:pPr>
              <w:jc w:val="both"/>
            </w:pPr>
            <w:r w:rsidRPr="000E5DB7">
              <w:t>The Contractor and the Client will agree a reasonable charge in advance for investigating each proposed variation and preparing each estimate, whether or not the variation is implemented. If the Client’s request for any variation is subsequently withdrawn but results in a delay in the performance of the Services then the Contractor will not be liable for such delay and will be entitled to an extension of time equal to not less than the period of the delay.</w:t>
            </w:r>
          </w:p>
          <w:p w14:paraId="6A6D643D" w14:textId="3B54EAFF" w:rsidR="00BC2F30" w:rsidRDefault="00BC2F30" w:rsidP="00E42FF2">
            <w:pPr>
              <w:jc w:val="both"/>
            </w:pPr>
          </w:p>
        </w:tc>
      </w:tr>
    </w:tbl>
    <w:p w14:paraId="03C51C79" w14:textId="0386A64C" w:rsidR="00BC2F30" w:rsidRPr="00CB5B77" w:rsidRDefault="00BC2F30" w:rsidP="00BC2F30">
      <w:pPr>
        <w:pStyle w:val="Heading2"/>
        <w:keepNext w:val="0"/>
        <w:jc w:val="both"/>
      </w:pPr>
      <w:r>
        <w:lastRenderedPageBreak/>
        <w:t>25.</w:t>
      </w:r>
      <w:r>
        <w:tab/>
        <w:t>DATA pROTECTION AND SECURITY</w:t>
      </w:r>
    </w:p>
    <w:sdt>
      <w:sdtPr>
        <w:rPr>
          <w:highlight w:val="lightGray"/>
        </w:rPr>
        <w:id w:val="-1964573461"/>
        <w:placeholder>
          <w:docPart w:val="73DBFFC45F5D4FCE9E3A0A2CC4E3EF52"/>
        </w:placeholder>
      </w:sdtPr>
      <w:sdtContent>
        <w:sdt>
          <w:sdtPr>
            <w:rPr>
              <w:highlight w:val="lightGray"/>
            </w:rPr>
            <w:id w:val="-355503356"/>
            <w:placeholder>
              <w:docPart w:val="94010231A1954549991B84E226BA2D6F"/>
            </w:placeholder>
          </w:sdtPr>
          <w:sdtContent>
            <w:p w14:paraId="595B8633" w14:textId="77777777" w:rsidR="00BE0F16" w:rsidRPr="002F30BC" w:rsidRDefault="00BE0F16" w:rsidP="00283F06">
              <w:pPr>
                <w:pStyle w:val="ListParagraph"/>
                <w:numPr>
                  <w:ilvl w:val="0"/>
                  <w:numId w:val="8"/>
                </w:numPr>
                <w:spacing w:after="160" w:line="259" w:lineRule="auto"/>
                <w:ind w:right="-108"/>
                <w:jc w:val="both"/>
                <w:rPr>
                  <w:rFonts w:asciiTheme="minorHAnsi" w:eastAsiaTheme="minorHAnsi" w:hAnsiTheme="minorHAnsi" w:cstheme="minorBidi"/>
                  <w:szCs w:val="22"/>
                  <w:lang w:val="en-IE"/>
                </w:rPr>
              </w:pPr>
              <w:r w:rsidRPr="002F30BC">
                <w:rPr>
                  <w:rFonts w:asciiTheme="minorHAnsi" w:eastAsiaTheme="minorHAnsi" w:hAnsiTheme="minorHAnsi" w:cstheme="minorBidi"/>
                  <w:szCs w:val="22"/>
                  <w:lang w:val="en-IE"/>
                </w:rPr>
                <w:t>In this Agreement the following terms shall have the meanings respectively ascribed to them:</w:t>
              </w:r>
            </w:p>
            <w:p w14:paraId="27383895" w14:textId="77777777" w:rsidR="00BE0F16" w:rsidRPr="00337322" w:rsidRDefault="00BE0F16" w:rsidP="00BE0F16">
              <w:pPr>
                <w:spacing w:after="160" w:line="259" w:lineRule="auto"/>
                <w:ind w:right="-108"/>
                <w:jc w:val="both"/>
                <w:rPr>
                  <w:rFonts w:asciiTheme="minorHAnsi" w:eastAsiaTheme="minorHAnsi" w:hAnsiTheme="minorHAnsi" w:cstheme="minorBidi"/>
                  <w:szCs w:val="22"/>
                  <w:lang w:val="en-IE"/>
                </w:rPr>
              </w:pPr>
              <w:r w:rsidRPr="00337322">
                <w:rPr>
                  <w:rFonts w:asciiTheme="minorHAnsi" w:eastAsiaTheme="minorHAnsi" w:hAnsiTheme="minorHAnsi" w:cstheme="minorBidi"/>
                  <w:szCs w:val="22"/>
                  <w:lang w:val="en-IE"/>
                </w:rPr>
                <w:t>“Data” means all Confidential Information, whether in oral or written (including electronic) form, created by or in any way originating with the Client (including but not limited to his employees, agents, independent contractors and/or Sub-contractors) and all information that is the output of any computer processing, or other electronic manipulation of any information that was created by or in any way originating with the Client provided under this Agreement and includes any Personal Data;</w:t>
              </w:r>
            </w:p>
            <w:p w14:paraId="32DF6EBE" w14:textId="77777777" w:rsidR="00BE0F16" w:rsidRPr="00337322" w:rsidRDefault="00BE0F16" w:rsidP="00BE0F16">
              <w:pPr>
                <w:spacing w:after="160" w:line="259" w:lineRule="auto"/>
                <w:ind w:right="-108"/>
                <w:jc w:val="both"/>
                <w:rPr>
                  <w:rFonts w:asciiTheme="minorHAnsi" w:eastAsiaTheme="minorHAnsi" w:hAnsiTheme="minorHAnsi" w:cstheme="minorBidi"/>
                  <w:szCs w:val="22"/>
                  <w:lang w:val="en-IE"/>
                </w:rPr>
              </w:pPr>
              <w:r w:rsidRPr="00337322">
                <w:rPr>
                  <w:rFonts w:asciiTheme="minorHAnsi" w:eastAsiaTheme="minorHAnsi" w:hAnsiTheme="minorHAnsi" w:cstheme="minorBidi"/>
                  <w:szCs w:val="22"/>
                  <w:lang w:val="en-IE"/>
                </w:rPr>
                <w:t xml:space="preserve">“Data Controller” has the meaning given under the Data Protection Laws; </w:t>
              </w:r>
            </w:p>
            <w:p w14:paraId="40A834DB" w14:textId="77777777" w:rsidR="00BE0F16" w:rsidRPr="00337322" w:rsidRDefault="00BE0F16" w:rsidP="00BE0F16">
              <w:pPr>
                <w:spacing w:after="160" w:line="259" w:lineRule="auto"/>
                <w:ind w:right="-108"/>
                <w:jc w:val="both"/>
                <w:rPr>
                  <w:rFonts w:asciiTheme="minorHAnsi" w:eastAsiaTheme="minorHAnsi" w:hAnsiTheme="minorHAnsi" w:cstheme="minorBidi"/>
                  <w:szCs w:val="22"/>
                  <w:lang w:val="en-IE"/>
                </w:rPr>
              </w:pPr>
              <w:r w:rsidRPr="00337322">
                <w:rPr>
                  <w:rFonts w:asciiTheme="minorHAnsi" w:eastAsiaTheme="minorHAnsi" w:hAnsiTheme="minorHAnsi" w:cstheme="minorBidi"/>
                  <w:szCs w:val="22"/>
                  <w:lang w:val="en-IE"/>
                </w:rPr>
                <w:t xml:space="preserve">“Data Processor” has the meaning given under the Data Protection Laws; </w:t>
              </w:r>
            </w:p>
            <w:p w14:paraId="10009A7E" w14:textId="5A42E09B" w:rsidR="00BE0F16" w:rsidRPr="00337322" w:rsidRDefault="00BE0F16" w:rsidP="00BE0F16">
              <w:pPr>
                <w:spacing w:after="160" w:line="259" w:lineRule="auto"/>
                <w:ind w:right="-108"/>
                <w:jc w:val="both"/>
                <w:rPr>
                  <w:rFonts w:asciiTheme="minorHAnsi" w:eastAsiaTheme="minorHAnsi" w:hAnsiTheme="minorHAnsi" w:cstheme="minorBidi"/>
                  <w:szCs w:val="22"/>
                  <w:lang w:val="en-IE"/>
                </w:rPr>
              </w:pPr>
              <w:r w:rsidRPr="00337322">
                <w:rPr>
                  <w:rFonts w:asciiTheme="minorHAnsi" w:eastAsiaTheme="minorHAnsi" w:hAnsiTheme="minorHAnsi" w:cstheme="minorBidi"/>
                  <w:szCs w:val="22"/>
                  <w:lang w:val="en-IE"/>
                </w:rPr>
                <w:t>“Data Protection Laws” means all applicable national and EU data protection laws, regulations and guidelines, including but not limited to Regulation (EU) 2016/679 on the protection of natural persons with regard to the processing of personal data and on the free movement of such data, and repealing  Directive 95/46/EC (the “General Data Protection Regulation”), and any guidelines and codes of practice issued by the Office of the Data Protection Commission or other supervisory authority for data protection in Ireland.</w:t>
              </w:r>
            </w:p>
            <w:p w14:paraId="02337A97" w14:textId="77777777" w:rsidR="00BE0F16" w:rsidRPr="00337322" w:rsidRDefault="00BE0F16" w:rsidP="00BE0F16">
              <w:pPr>
                <w:spacing w:after="160" w:line="259" w:lineRule="auto"/>
                <w:ind w:right="-108"/>
                <w:jc w:val="both"/>
                <w:rPr>
                  <w:rFonts w:asciiTheme="minorHAnsi" w:eastAsiaTheme="minorHAnsi" w:hAnsiTheme="minorHAnsi" w:cstheme="minorBidi"/>
                  <w:szCs w:val="22"/>
                  <w:lang w:val="en-IE"/>
                </w:rPr>
              </w:pPr>
              <w:r w:rsidRPr="00337322">
                <w:rPr>
                  <w:rFonts w:asciiTheme="minorHAnsi" w:eastAsiaTheme="minorHAnsi" w:hAnsiTheme="minorHAnsi" w:cstheme="minorBidi"/>
                  <w:szCs w:val="22"/>
                  <w:lang w:val="en-IE"/>
                </w:rPr>
                <w:t xml:space="preserve">“Data Subject” has the meaning given under the Data Protection Laws; </w:t>
              </w:r>
            </w:p>
            <w:p w14:paraId="0BF2A9C8" w14:textId="77777777" w:rsidR="00BE0F16" w:rsidRPr="00337322" w:rsidRDefault="00BE0F16" w:rsidP="00BE0F16">
              <w:pPr>
                <w:spacing w:after="160" w:line="259" w:lineRule="auto"/>
                <w:ind w:right="-108"/>
                <w:jc w:val="both"/>
                <w:rPr>
                  <w:rFonts w:asciiTheme="minorHAnsi" w:eastAsiaTheme="minorHAnsi" w:hAnsiTheme="minorHAnsi" w:cstheme="minorBidi"/>
                  <w:szCs w:val="22"/>
                  <w:lang w:val="en-IE"/>
                </w:rPr>
              </w:pPr>
              <w:r w:rsidRPr="00337322">
                <w:rPr>
                  <w:rFonts w:asciiTheme="minorHAnsi" w:eastAsiaTheme="minorHAnsi" w:hAnsiTheme="minorHAnsi" w:cstheme="minorBidi"/>
                  <w:szCs w:val="22"/>
                  <w:lang w:val="en-IE"/>
                </w:rPr>
                <w:t>“Data Subject Access Request” means a request made by a Data Subject in accordance with rights granted under the Data Protection Laws to access his or her Personal Data;</w:t>
              </w:r>
            </w:p>
            <w:p w14:paraId="7768169A" w14:textId="77777777" w:rsidR="00BE0F16" w:rsidRPr="00337322" w:rsidRDefault="00BE0F16" w:rsidP="00BE0F16">
              <w:pPr>
                <w:spacing w:after="160" w:line="259" w:lineRule="auto"/>
                <w:ind w:right="-108"/>
                <w:jc w:val="both"/>
                <w:rPr>
                  <w:rFonts w:asciiTheme="minorHAnsi" w:eastAsiaTheme="minorHAnsi" w:hAnsiTheme="minorHAnsi" w:cstheme="minorBidi"/>
                  <w:szCs w:val="22"/>
                  <w:lang w:val="en-IE"/>
                </w:rPr>
              </w:pPr>
              <w:r w:rsidRPr="00337322">
                <w:rPr>
                  <w:rFonts w:asciiTheme="minorHAnsi" w:eastAsiaTheme="minorHAnsi" w:hAnsiTheme="minorHAnsi" w:cstheme="minorBidi"/>
                  <w:szCs w:val="22"/>
                  <w:lang w:val="en-IE"/>
                </w:rPr>
                <w:t>“Personal Data” has the meaning given under Data Protection Laws;</w:t>
              </w:r>
            </w:p>
            <w:p w14:paraId="6F380493" w14:textId="77777777" w:rsidR="00BE0F16" w:rsidRPr="00337322" w:rsidRDefault="00BE0F16" w:rsidP="00BE0F16">
              <w:pPr>
                <w:spacing w:after="160" w:line="259" w:lineRule="auto"/>
                <w:ind w:right="-108"/>
                <w:jc w:val="both"/>
                <w:rPr>
                  <w:rFonts w:asciiTheme="minorHAnsi" w:eastAsiaTheme="minorHAnsi" w:hAnsiTheme="minorHAnsi" w:cstheme="minorBidi"/>
                  <w:szCs w:val="22"/>
                  <w:lang w:val="en-IE"/>
                </w:rPr>
              </w:pPr>
              <w:r w:rsidRPr="00337322">
                <w:rPr>
                  <w:rFonts w:asciiTheme="minorHAnsi" w:eastAsiaTheme="minorHAnsi" w:hAnsiTheme="minorHAnsi" w:cstheme="minorBidi"/>
                  <w:szCs w:val="22"/>
                  <w:lang w:val="en-IE"/>
                </w:rPr>
                <w:t>“Processing” has the meaning given under the Data Protection Laws;</w:t>
              </w:r>
            </w:p>
            <w:p w14:paraId="53146906" w14:textId="77777777" w:rsidR="00BE0F16" w:rsidRPr="002F30BC" w:rsidRDefault="00BE0F16" w:rsidP="00283F06">
              <w:pPr>
                <w:pStyle w:val="ListParagraph"/>
                <w:numPr>
                  <w:ilvl w:val="0"/>
                  <w:numId w:val="8"/>
                </w:numPr>
                <w:spacing w:after="160" w:line="259" w:lineRule="auto"/>
                <w:ind w:right="-108"/>
                <w:jc w:val="both"/>
                <w:rPr>
                  <w:rFonts w:asciiTheme="minorHAnsi" w:eastAsiaTheme="minorHAnsi" w:hAnsiTheme="minorHAnsi" w:cstheme="minorBidi"/>
                  <w:szCs w:val="22"/>
                  <w:lang w:val="en-IE"/>
                </w:rPr>
              </w:pPr>
              <w:r w:rsidRPr="002F30BC">
                <w:rPr>
                  <w:rFonts w:asciiTheme="minorHAnsi" w:eastAsiaTheme="minorHAnsi" w:hAnsiTheme="minorHAnsi" w:cstheme="minorBidi"/>
                  <w:szCs w:val="22"/>
                  <w:lang w:val="en-IE"/>
                </w:rPr>
                <w:t>The Contractor shall comply with all applicable requirements of the Data Protection Laws.</w:t>
              </w:r>
            </w:p>
            <w:p w14:paraId="510DDB21" w14:textId="77777777" w:rsidR="00BE0F16" w:rsidRPr="00337322" w:rsidRDefault="00BE0F16" w:rsidP="00BE0F16">
              <w:pPr>
                <w:spacing w:after="160" w:line="259" w:lineRule="auto"/>
                <w:ind w:left="720" w:right="-108"/>
                <w:contextualSpacing/>
                <w:jc w:val="both"/>
                <w:rPr>
                  <w:rFonts w:asciiTheme="minorHAnsi" w:eastAsiaTheme="minorHAnsi" w:hAnsiTheme="minorHAnsi" w:cstheme="minorBidi"/>
                  <w:szCs w:val="22"/>
                  <w:lang w:val="en-IE"/>
                </w:rPr>
              </w:pPr>
            </w:p>
            <w:p w14:paraId="1B9C5390" w14:textId="77777777" w:rsidR="00BE0F16" w:rsidRPr="00337322" w:rsidRDefault="00BE0F16" w:rsidP="00283F06">
              <w:pPr>
                <w:numPr>
                  <w:ilvl w:val="0"/>
                  <w:numId w:val="8"/>
                </w:numPr>
                <w:spacing w:after="160" w:line="259" w:lineRule="auto"/>
                <w:ind w:right="-108"/>
                <w:contextualSpacing/>
                <w:jc w:val="both"/>
                <w:rPr>
                  <w:rFonts w:asciiTheme="minorHAnsi" w:eastAsiaTheme="minorHAnsi" w:hAnsiTheme="minorHAnsi" w:cstheme="minorBidi"/>
                  <w:szCs w:val="22"/>
                  <w:lang w:val="en-IE"/>
                </w:rPr>
              </w:pPr>
              <w:r w:rsidRPr="00337322">
                <w:rPr>
                  <w:rFonts w:asciiTheme="minorHAnsi" w:eastAsiaTheme="minorHAnsi" w:hAnsiTheme="minorHAnsi" w:cstheme="minorBidi"/>
                  <w:szCs w:val="22"/>
                  <w:lang w:val="en-IE"/>
                </w:rPr>
                <w:t>The Parties acknowledge that for the purposes of the Data Protection Laws, the Client is the Data Controller and the Contractor is the Data Processor in respect of Data which is Personal Data.  Schedule E sets out the scope, nature and purpose of Processing by the Contractor, the duration of the Processing and the types of Personal Data and categories of Data Subject.</w:t>
              </w:r>
              <w:r w:rsidRPr="00337322">
                <w:rPr>
                  <w:rFonts w:asciiTheme="minorHAnsi" w:eastAsiaTheme="minorHAnsi" w:hAnsiTheme="minorHAnsi" w:cstheme="minorBidi"/>
                  <w:szCs w:val="22"/>
                  <w:lang w:val="en-IE"/>
                </w:rPr>
                <w:br/>
              </w:r>
            </w:p>
            <w:p w14:paraId="573E753B" w14:textId="77777777" w:rsidR="00BE0F16" w:rsidRPr="00337322" w:rsidRDefault="00BE0F16" w:rsidP="00283F06">
              <w:pPr>
                <w:numPr>
                  <w:ilvl w:val="0"/>
                  <w:numId w:val="8"/>
                </w:numPr>
                <w:spacing w:after="160" w:line="259" w:lineRule="auto"/>
                <w:ind w:right="-108"/>
                <w:contextualSpacing/>
                <w:jc w:val="both"/>
                <w:rPr>
                  <w:rFonts w:asciiTheme="minorHAnsi" w:eastAsiaTheme="minorHAnsi" w:hAnsiTheme="minorHAnsi" w:cstheme="minorBidi"/>
                  <w:szCs w:val="22"/>
                  <w:lang w:val="en-IE"/>
                </w:rPr>
              </w:pPr>
              <w:r w:rsidRPr="00337322">
                <w:rPr>
                  <w:rFonts w:asciiTheme="minorHAnsi" w:eastAsiaTheme="minorHAnsi" w:hAnsiTheme="minorHAnsi" w:cstheme="minorBidi"/>
                  <w:szCs w:val="22"/>
                  <w:lang w:val="en-IE"/>
                </w:rPr>
                <w:t>Without prejudice to the generality of clause 25B, the Contractor shall, in relation to any Personal Data processed in connection with the performance by the Contractor of its obligations under this Agreement:-</w:t>
              </w:r>
            </w:p>
            <w:p w14:paraId="122441F0" w14:textId="77777777" w:rsidR="00BE0F16" w:rsidRPr="00337322" w:rsidRDefault="00BE0F16" w:rsidP="00BE0F16">
              <w:pPr>
                <w:spacing w:after="160" w:line="259" w:lineRule="auto"/>
                <w:ind w:left="720" w:right="-108"/>
                <w:jc w:val="both"/>
                <w:rPr>
                  <w:rFonts w:asciiTheme="minorHAnsi" w:eastAsiaTheme="minorHAnsi" w:hAnsiTheme="minorHAnsi" w:cstheme="minorBidi"/>
                  <w:szCs w:val="22"/>
                  <w:lang w:val="en-IE"/>
                </w:rPr>
              </w:pPr>
              <w:r w:rsidRPr="00337322">
                <w:rPr>
                  <w:rFonts w:asciiTheme="minorHAnsi" w:eastAsiaTheme="minorHAnsi" w:hAnsiTheme="minorHAnsi" w:cstheme="minorBidi"/>
                  <w:szCs w:val="22"/>
                  <w:lang w:val="en-IE"/>
                </w:rPr>
                <w:t xml:space="preserve"> (1)  process that Personal Data only on the written instructions of the Client;</w:t>
              </w:r>
            </w:p>
            <w:p w14:paraId="14023E13" w14:textId="77777777" w:rsidR="00BE0F16" w:rsidRPr="00337322" w:rsidRDefault="00BE0F16" w:rsidP="00BE0F16">
              <w:pPr>
                <w:spacing w:after="160" w:line="259" w:lineRule="auto"/>
                <w:ind w:right="-108"/>
                <w:jc w:val="both"/>
                <w:rPr>
                  <w:rFonts w:asciiTheme="minorHAnsi" w:eastAsiaTheme="minorHAnsi" w:hAnsiTheme="minorHAnsi" w:cstheme="minorBidi"/>
                  <w:szCs w:val="22"/>
                  <w:lang w:val="en-IE"/>
                </w:rPr>
              </w:pPr>
              <w:r w:rsidRPr="00337322">
                <w:rPr>
                  <w:rFonts w:asciiTheme="minorHAnsi" w:eastAsiaTheme="minorHAnsi" w:hAnsiTheme="minorHAnsi" w:cstheme="minorBidi"/>
                  <w:szCs w:val="22"/>
                  <w:lang w:val="en-IE"/>
                </w:rPr>
                <w:t xml:space="preserve"> </w:t>
              </w:r>
            </w:p>
            <w:p w14:paraId="351426FC" w14:textId="77777777" w:rsidR="00BE0F16" w:rsidRPr="00337322" w:rsidRDefault="00BE0F16" w:rsidP="00BE0F16">
              <w:pPr>
                <w:spacing w:after="160" w:line="259" w:lineRule="auto"/>
                <w:ind w:left="720" w:right="-108"/>
                <w:jc w:val="both"/>
                <w:rPr>
                  <w:rFonts w:asciiTheme="minorHAnsi" w:eastAsiaTheme="minorHAnsi" w:hAnsiTheme="minorHAnsi" w:cstheme="minorBidi"/>
                  <w:szCs w:val="22"/>
                  <w:lang w:val="en-IE"/>
                </w:rPr>
              </w:pPr>
              <w:r w:rsidRPr="00337322">
                <w:rPr>
                  <w:rFonts w:asciiTheme="minorHAnsi" w:eastAsiaTheme="minorHAnsi" w:hAnsiTheme="minorHAnsi" w:cstheme="minorBidi"/>
                  <w:szCs w:val="22"/>
                  <w:lang w:val="en-IE"/>
                </w:rPr>
                <w:t xml:space="preserve">(2)  ensure that it has in place appropriate technical and organisational measures, reviewed and approved by the Client, to protect against unauthorised or unlawful processing of Personal Data and against accidental loss or destruction of, or damage to, Personal Data, appropriate to the harm that might result from the unauthorised or unlawful processing or accidental loss, destruction or damage and the nature of the data to be protected, having regard to the state of technological development and the cost of implementing any measures (those measures may include, where appropriate, pseudonymising and encrypting Personal Data, ensuring confidentiality, integrity, availability and resilience of its systems and services, ensuring that availability of and access to Personal Data can be restored in a timely manner after an incident, </w:t>
              </w:r>
              <w:r w:rsidRPr="00337322">
                <w:rPr>
                  <w:rFonts w:asciiTheme="minorHAnsi" w:eastAsiaTheme="minorHAnsi" w:hAnsiTheme="minorHAnsi" w:cstheme="minorBidi"/>
                  <w:szCs w:val="22"/>
                  <w:lang w:val="en-IE"/>
                </w:rPr>
                <w:lastRenderedPageBreak/>
                <w:t>and regularly assessing and evaluating the effectiveness of the technical and organisational measures adopted by it);</w:t>
              </w:r>
            </w:p>
            <w:p w14:paraId="61286158" w14:textId="77777777" w:rsidR="00BE0F16" w:rsidRPr="00337322" w:rsidRDefault="00BE0F16" w:rsidP="00BE0F16">
              <w:pPr>
                <w:spacing w:after="160" w:line="259" w:lineRule="auto"/>
                <w:ind w:left="720" w:right="-108"/>
                <w:jc w:val="both"/>
                <w:rPr>
                  <w:rFonts w:asciiTheme="minorHAnsi" w:eastAsiaTheme="minorHAnsi" w:hAnsiTheme="minorHAnsi" w:cstheme="minorBidi"/>
                  <w:szCs w:val="22"/>
                  <w:lang w:val="en-IE"/>
                </w:rPr>
              </w:pPr>
              <w:r w:rsidRPr="00337322">
                <w:rPr>
                  <w:rFonts w:asciiTheme="minorHAnsi" w:eastAsiaTheme="minorHAnsi" w:hAnsiTheme="minorHAnsi" w:cstheme="minorBidi"/>
                  <w:szCs w:val="22"/>
                  <w:lang w:val="en-IE"/>
                </w:rPr>
                <w:t>(3)  ensure that all personnel who have access to and/or process Personal Data are obliged to keep the Personal Data confidential;</w:t>
              </w:r>
            </w:p>
            <w:p w14:paraId="652B57F7" w14:textId="77777777" w:rsidR="00BE0F16" w:rsidRPr="00337322" w:rsidRDefault="00BE0F16" w:rsidP="00BE0F16">
              <w:pPr>
                <w:spacing w:after="160" w:line="259" w:lineRule="auto"/>
                <w:ind w:left="720" w:right="-108"/>
                <w:jc w:val="both"/>
                <w:rPr>
                  <w:rFonts w:asciiTheme="minorHAnsi" w:eastAsiaTheme="minorHAnsi" w:hAnsiTheme="minorHAnsi" w:cstheme="minorBidi"/>
                  <w:szCs w:val="22"/>
                  <w:lang w:val="en-IE"/>
                </w:rPr>
              </w:pPr>
              <w:r w:rsidRPr="00337322">
                <w:rPr>
                  <w:rFonts w:asciiTheme="minorHAnsi" w:eastAsiaTheme="minorHAnsi" w:hAnsiTheme="minorHAnsi" w:cstheme="minorBidi"/>
                  <w:szCs w:val="22"/>
                  <w:lang w:val="en-IE"/>
                </w:rPr>
                <w:t>(4)  not transfer any Personal Data outside of the European Economic Area unless the prior written consent of the Client has been obtained and the following conditions are fulfilled;</w:t>
              </w:r>
            </w:p>
            <w:p w14:paraId="4ADA8741" w14:textId="77777777" w:rsidR="00BE0F16" w:rsidRPr="00337322" w:rsidRDefault="00BE0F16" w:rsidP="00283F06">
              <w:pPr>
                <w:numPr>
                  <w:ilvl w:val="1"/>
                  <w:numId w:val="6"/>
                </w:numPr>
                <w:spacing w:after="160" w:line="259" w:lineRule="auto"/>
                <w:ind w:right="-108"/>
                <w:contextualSpacing/>
                <w:jc w:val="both"/>
              </w:pPr>
              <w:r w:rsidRPr="00337322">
                <w:t xml:space="preserve"> appropriate safeguards are in place  in relation to the transfer, to ensure that Personal Data is adequately protected in accordance with Chapter V of Regulation 2016/679 ( General Data Protection Regulation); </w:t>
              </w:r>
            </w:p>
            <w:p w14:paraId="3C83B15D" w14:textId="77777777" w:rsidR="00BE0F16" w:rsidRPr="00337322" w:rsidRDefault="00BE0F16" w:rsidP="00BE0F16">
              <w:pPr>
                <w:spacing w:after="160" w:line="259" w:lineRule="auto"/>
                <w:ind w:right="-108" w:firstLine="90"/>
                <w:jc w:val="both"/>
                <w:rPr>
                  <w:rFonts w:asciiTheme="minorHAnsi" w:eastAsiaTheme="minorHAnsi" w:hAnsiTheme="minorHAnsi" w:cstheme="minorBidi"/>
                  <w:szCs w:val="22"/>
                  <w:lang w:val="en-IE"/>
                </w:rPr>
              </w:pPr>
            </w:p>
            <w:p w14:paraId="23381414" w14:textId="77777777" w:rsidR="00BE0F16" w:rsidRPr="00337322" w:rsidRDefault="00BE0F16" w:rsidP="00283F06">
              <w:pPr>
                <w:numPr>
                  <w:ilvl w:val="1"/>
                  <w:numId w:val="6"/>
                </w:numPr>
                <w:spacing w:after="160" w:line="259" w:lineRule="auto"/>
                <w:ind w:right="-108"/>
                <w:contextualSpacing/>
                <w:jc w:val="both"/>
              </w:pPr>
              <w:r w:rsidRPr="00337322">
                <w:t xml:space="preserve">  the data subject has enforceable rights and effective legal remedies;</w:t>
              </w:r>
            </w:p>
            <w:p w14:paraId="39670E32" w14:textId="77777777" w:rsidR="00BE0F16" w:rsidRPr="00337322" w:rsidRDefault="00BE0F16" w:rsidP="00BE0F16">
              <w:pPr>
                <w:spacing w:after="160" w:line="259" w:lineRule="auto"/>
                <w:ind w:right="-108" w:firstLine="90"/>
                <w:jc w:val="both"/>
                <w:rPr>
                  <w:rFonts w:asciiTheme="minorHAnsi" w:eastAsiaTheme="minorHAnsi" w:hAnsiTheme="minorHAnsi" w:cstheme="minorBidi"/>
                  <w:szCs w:val="22"/>
                  <w:lang w:val="en-IE"/>
                </w:rPr>
              </w:pPr>
            </w:p>
            <w:p w14:paraId="41986037" w14:textId="77777777" w:rsidR="00BE0F16" w:rsidRPr="00337322" w:rsidRDefault="00BE0F16" w:rsidP="00283F06">
              <w:pPr>
                <w:numPr>
                  <w:ilvl w:val="1"/>
                  <w:numId w:val="6"/>
                </w:numPr>
                <w:spacing w:after="160" w:line="259" w:lineRule="auto"/>
                <w:ind w:right="-108"/>
                <w:contextualSpacing/>
                <w:jc w:val="both"/>
              </w:pPr>
              <w:r w:rsidRPr="00337322">
                <w:t>The Contractor complies with its obligations under the Data Protection Laws by providing an adequate level of protection to any Personal Data that is transferred; and</w:t>
              </w:r>
            </w:p>
            <w:p w14:paraId="0DB005D6" w14:textId="77777777" w:rsidR="00BE0F16" w:rsidRPr="00337322" w:rsidRDefault="00BE0F16" w:rsidP="00BE0F16">
              <w:pPr>
                <w:spacing w:after="160" w:line="259" w:lineRule="auto"/>
                <w:ind w:right="-108" w:firstLine="90"/>
                <w:jc w:val="both"/>
                <w:rPr>
                  <w:rFonts w:asciiTheme="minorHAnsi" w:eastAsiaTheme="minorHAnsi" w:hAnsiTheme="minorHAnsi" w:cstheme="minorBidi"/>
                  <w:szCs w:val="22"/>
                  <w:lang w:val="en-IE"/>
                </w:rPr>
              </w:pPr>
            </w:p>
            <w:p w14:paraId="34DC8CC7" w14:textId="77777777" w:rsidR="00BE0F16" w:rsidRPr="00337322" w:rsidRDefault="00BE0F16" w:rsidP="00283F06">
              <w:pPr>
                <w:numPr>
                  <w:ilvl w:val="1"/>
                  <w:numId w:val="6"/>
                </w:numPr>
                <w:spacing w:after="160" w:line="259" w:lineRule="auto"/>
                <w:ind w:right="-108"/>
                <w:contextualSpacing/>
                <w:jc w:val="both"/>
              </w:pPr>
              <w:r w:rsidRPr="00337322">
                <w:t xml:space="preserve">  The Contractor complies with reasonable instructions notified to it in advance by the Client with respect to the processing of the Personal Data;</w:t>
              </w:r>
            </w:p>
            <w:p w14:paraId="0C118450" w14:textId="77777777" w:rsidR="00BE0F16" w:rsidRPr="00337322" w:rsidRDefault="00BE0F16" w:rsidP="00BE0F16">
              <w:pPr>
                <w:spacing w:after="160" w:line="259" w:lineRule="auto"/>
                <w:ind w:right="-108"/>
                <w:jc w:val="both"/>
                <w:rPr>
                  <w:rFonts w:asciiTheme="minorHAnsi" w:eastAsiaTheme="minorHAnsi" w:hAnsiTheme="minorHAnsi" w:cstheme="minorBidi"/>
                  <w:szCs w:val="22"/>
                  <w:lang w:val="en-IE"/>
                </w:rPr>
              </w:pPr>
              <w:r w:rsidRPr="00337322">
                <w:rPr>
                  <w:rFonts w:asciiTheme="minorHAnsi" w:eastAsiaTheme="minorHAnsi" w:hAnsiTheme="minorHAnsi" w:cstheme="minorBidi"/>
                  <w:szCs w:val="22"/>
                  <w:lang w:val="en-IE"/>
                </w:rPr>
                <w:t xml:space="preserve"> </w:t>
              </w:r>
            </w:p>
            <w:p w14:paraId="170DB89F" w14:textId="77777777" w:rsidR="00BE0F16" w:rsidRPr="00337322" w:rsidRDefault="00BE0F16" w:rsidP="00283F06">
              <w:pPr>
                <w:numPr>
                  <w:ilvl w:val="0"/>
                  <w:numId w:val="8"/>
                </w:numPr>
                <w:spacing w:after="160" w:line="259" w:lineRule="auto"/>
                <w:ind w:right="-108"/>
                <w:contextualSpacing/>
                <w:jc w:val="both"/>
                <w:rPr>
                  <w:rFonts w:asciiTheme="minorHAnsi" w:eastAsiaTheme="minorHAnsi" w:hAnsiTheme="minorHAnsi" w:cstheme="minorBidi"/>
                  <w:szCs w:val="22"/>
                  <w:lang w:val="en-IE"/>
                </w:rPr>
              </w:pPr>
              <w:r w:rsidRPr="00337322">
                <w:rPr>
                  <w:rFonts w:asciiTheme="minorHAnsi" w:eastAsiaTheme="minorHAnsi" w:hAnsiTheme="minorHAnsi" w:cstheme="minorBidi"/>
                  <w:szCs w:val="22"/>
                  <w:lang w:val="en-IE"/>
                </w:rPr>
                <w:t>The Contractor shall promptly notify the Client if it receives a Data Subject Access Request to have access to any Personal Data or any other complaint, correspondence, notice, request  any order of the Court or request of any regulatory or government body relating to the Client’s obligations under the Data Protection Laws and provide full co-operation and assistance to the Client in relation to any such complaint, order or request (including, without limitation, by allowing Data Subjects to have access to their data).</w:t>
              </w:r>
            </w:p>
            <w:p w14:paraId="04707126" w14:textId="77777777" w:rsidR="00BE0F16" w:rsidRPr="00337322" w:rsidRDefault="00BE0F16" w:rsidP="00BE0F16">
              <w:pPr>
                <w:spacing w:after="160" w:line="259" w:lineRule="auto"/>
                <w:ind w:left="720" w:right="-108"/>
                <w:contextualSpacing/>
                <w:jc w:val="both"/>
                <w:rPr>
                  <w:rFonts w:asciiTheme="minorHAnsi" w:eastAsiaTheme="minorHAnsi" w:hAnsiTheme="minorHAnsi" w:cstheme="minorBidi"/>
                  <w:szCs w:val="22"/>
                  <w:lang w:val="en-IE"/>
                </w:rPr>
              </w:pPr>
            </w:p>
            <w:p w14:paraId="68B179EC" w14:textId="77777777" w:rsidR="00BE0F16" w:rsidRPr="00337322" w:rsidRDefault="00BE0F16" w:rsidP="00283F06">
              <w:pPr>
                <w:numPr>
                  <w:ilvl w:val="0"/>
                  <w:numId w:val="8"/>
                </w:numPr>
                <w:spacing w:after="160" w:line="259" w:lineRule="auto"/>
                <w:ind w:right="-108"/>
                <w:contextualSpacing/>
                <w:jc w:val="both"/>
                <w:rPr>
                  <w:rFonts w:asciiTheme="minorHAnsi" w:eastAsiaTheme="minorHAnsi" w:hAnsiTheme="minorHAnsi" w:cstheme="minorBidi"/>
                  <w:szCs w:val="22"/>
                  <w:lang w:val="en-IE"/>
                </w:rPr>
              </w:pPr>
              <w:r w:rsidRPr="00337322">
                <w:rPr>
                  <w:rFonts w:asciiTheme="minorHAnsi" w:eastAsiaTheme="minorHAnsi" w:hAnsiTheme="minorHAnsi" w:cstheme="minorBidi"/>
                  <w:szCs w:val="22"/>
                  <w:lang w:val="en-IE"/>
                </w:rPr>
                <w:t>The Contractor shall without undue delay report in writing to the Client any data compromise involving Personal Data, or any circumstances that could have resulted in unauthorised access to or disclosure of Personal Data.</w:t>
              </w:r>
            </w:p>
            <w:p w14:paraId="7B9F38A2" w14:textId="77777777" w:rsidR="00BE0F16" w:rsidRPr="00337322" w:rsidRDefault="00BE0F16" w:rsidP="00BE0F16">
              <w:pPr>
                <w:ind w:left="720"/>
                <w:contextualSpacing/>
                <w:jc w:val="both"/>
                <w:rPr>
                  <w:rFonts w:asciiTheme="minorHAnsi" w:eastAsiaTheme="minorHAnsi" w:hAnsiTheme="minorHAnsi" w:cstheme="minorBidi"/>
                  <w:szCs w:val="22"/>
                  <w:lang w:val="en-IE"/>
                </w:rPr>
              </w:pPr>
            </w:p>
            <w:p w14:paraId="264CA041" w14:textId="77777777" w:rsidR="00BE0F16" w:rsidRPr="00337322" w:rsidRDefault="00BE0F16" w:rsidP="00283F06">
              <w:pPr>
                <w:numPr>
                  <w:ilvl w:val="0"/>
                  <w:numId w:val="8"/>
                </w:numPr>
                <w:spacing w:after="160" w:line="259" w:lineRule="auto"/>
                <w:ind w:right="-108"/>
                <w:contextualSpacing/>
                <w:jc w:val="both"/>
                <w:rPr>
                  <w:rFonts w:asciiTheme="minorHAnsi" w:eastAsiaTheme="minorHAnsi" w:hAnsiTheme="minorHAnsi" w:cstheme="minorBidi"/>
                  <w:szCs w:val="22"/>
                  <w:lang w:val="en-IE"/>
                </w:rPr>
              </w:pPr>
              <w:r w:rsidRPr="00337322">
                <w:rPr>
                  <w:rFonts w:asciiTheme="minorHAnsi" w:eastAsiaTheme="minorHAnsi" w:hAnsiTheme="minorHAnsi" w:cstheme="minorBidi"/>
                  <w:szCs w:val="22"/>
                  <w:lang w:val="en-IE"/>
                </w:rPr>
                <w:t>The Contractor shall assist the Client in ensuring compliance with its obligations under the Data Protection Laws with respect to security, impact assessments and consultations with supervisory authorities and regulators.</w:t>
              </w:r>
            </w:p>
            <w:p w14:paraId="64ACABC3" w14:textId="77777777" w:rsidR="00BE0F16" w:rsidRPr="00337322" w:rsidRDefault="00BE0F16" w:rsidP="00BE0F16">
              <w:pPr>
                <w:ind w:left="720"/>
                <w:contextualSpacing/>
                <w:jc w:val="both"/>
                <w:rPr>
                  <w:rFonts w:asciiTheme="minorHAnsi" w:eastAsiaTheme="minorHAnsi" w:hAnsiTheme="minorHAnsi" w:cstheme="minorBidi"/>
                  <w:szCs w:val="22"/>
                  <w:lang w:val="en-IE"/>
                </w:rPr>
              </w:pPr>
            </w:p>
            <w:p w14:paraId="4F4642FD" w14:textId="77777777" w:rsidR="00BE0F16" w:rsidRPr="00337322" w:rsidRDefault="00BE0F16" w:rsidP="00283F06">
              <w:pPr>
                <w:numPr>
                  <w:ilvl w:val="0"/>
                  <w:numId w:val="8"/>
                </w:numPr>
                <w:spacing w:after="160" w:line="259" w:lineRule="auto"/>
                <w:ind w:right="-108"/>
                <w:contextualSpacing/>
                <w:jc w:val="both"/>
                <w:rPr>
                  <w:rFonts w:asciiTheme="minorHAnsi" w:eastAsiaTheme="minorHAnsi" w:hAnsiTheme="minorHAnsi" w:cstheme="minorBidi"/>
                  <w:szCs w:val="22"/>
                  <w:lang w:val="en-IE"/>
                </w:rPr>
              </w:pPr>
              <w:r w:rsidRPr="00337322">
                <w:rPr>
                  <w:rFonts w:asciiTheme="minorHAnsi" w:eastAsiaTheme="minorHAnsi" w:hAnsiTheme="minorHAnsi" w:cstheme="minorBidi"/>
                  <w:szCs w:val="22"/>
                  <w:lang w:val="en-IE"/>
                </w:rPr>
                <w:t>The Contractor shall at the written direction of the Client, amend, delete or return Personal Data and copies thereof to the Client on termination of this Agreement unless the Contractor is required by the laws of any member of the European Union or by the laws of the European Union applicable to the Contractor to store the Personal Data.</w:t>
              </w:r>
            </w:p>
            <w:p w14:paraId="5584B402" w14:textId="77777777" w:rsidR="00BE0F16" w:rsidRPr="00337322" w:rsidRDefault="00BE0F16" w:rsidP="00BE0F16">
              <w:pPr>
                <w:ind w:left="720"/>
                <w:contextualSpacing/>
                <w:jc w:val="both"/>
                <w:rPr>
                  <w:rFonts w:asciiTheme="minorHAnsi" w:eastAsiaTheme="minorHAnsi" w:hAnsiTheme="minorHAnsi" w:cstheme="minorBidi"/>
                  <w:szCs w:val="22"/>
                  <w:lang w:val="en-IE"/>
                </w:rPr>
              </w:pPr>
            </w:p>
            <w:p w14:paraId="5EFA913C" w14:textId="0DF80BD1" w:rsidR="00BE0F16" w:rsidRPr="00337322" w:rsidRDefault="00BE0F16" w:rsidP="00283F06">
              <w:pPr>
                <w:numPr>
                  <w:ilvl w:val="0"/>
                  <w:numId w:val="8"/>
                </w:numPr>
                <w:spacing w:after="160" w:line="259" w:lineRule="auto"/>
                <w:ind w:right="-108"/>
                <w:contextualSpacing/>
                <w:jc w:val="both"/>
                <w:rPr>
                  <w:rFonts w:asciiTheme="minorHAnsi" w:eastAsiaTheme="minorHAnsi" w:hAnsiTheme="minorHAnsi" w:cstheme="minorBidi"/>
                  <w:szCs w:val="22"/>
                  <w:lang w:val="en-IE"/>
                </w:rPr>
              </w:pPr>
              <w:r w:rsidRPr="00337322">
                <w:rPr>
                  <w:rFonts w:asciiTheme="minorHAnsi" w:eastAsiaTheme="minorHAnsi" w:hAnsiTheme="minorHAnsi" w:cstheme="minorBidi"/>
                  <w:szCs w:val="22"/>
                  <w:lang w:val="en-IE"/>
                </w:rPr>
                <w:t>The Contractor shall permit the Client, the Office of</w:t>
              </w:r>
              <w:r w:rsidR="00085A95">
                <w:rPr>
                  <w:rFonts w:asciiTheme="minorHAnsi" w:eastAsiaTheme="minorHAnsi" w:hAnsiTheme="minorHAnsi" w:cstheme="minorBidi"/>
                  <w:szCs w:val="22"/>
                  <w:lang w:val="en-IE"/>
                </w:rPr>
                <w:t xml:space="preserve"> the Data Protection Commission</w:t>
              </w:r>
              <w:r w:rsidRPr="00337322">
                <w:rPr>
                  <w:rFonts w:asciiTheme="minorHAnsi" w:eastAsiaTheme="minorHAnsi" w:hAnsiTheme="minorHAnsi" w:cstheme="minorBidi"/>
                  <w:szCs w:val="22"/>
                  <w:lang w:val="en-IE"/>
                </w:rPr>
                <w:t xml:space="preserve"> or other supervisory authority for data protection in Ireland, and/ or their nominee to conduct audits and or inspections of the Contractor’s facilities, and to have access to all data protection, confidentiality and security procedures, data equipment, mechanisms, documentation, databases, archives, data storage devices, electronic communications and storage systems used by the Contractor in any way for the provision of the Services.  The Contractor shall comply with all reasonable directions of the Client arising out of any such inspection, audit or review.</w:t>
              </w:r>
            </w:p>
            <w:p w14:paraId="4DA282D6" w14:textId="77777777" w:rsidR="00BE0F16" w:rsidRPr="00337322" w:rsidRDefault="00BE0F16" w:rsidP="00BE0F16">
              <w:pPr>
                <w:ind w:left="720"/>
                <w:contextualSpacing/>
                <w:jc w:val="both"/>
                <w:rPr>
                  <w:rFonts w:asciiTheme="minorHAnsi" w:eastAsiaTheme="minorHAnsi" w:hAnsiTheme="minorHAnsi" w:cstheme="minorBidi"/>
                  <w:szCs w:val="22"/>
                  <w:lang w:val="en-IE"/>
                </w:rPr>
              </w:pPr>
            </w:p>
            <w:p w14:paraId="6E8235FD" w14:textId="77777777" w:rsidR="00BE0F16" w:rsidRPr="00337322" w:rsidRDefault="00BE0F16" w:rsidP="00283F06">
              <w:pPr>
                <w:numPr>
                  <w:ilvl w:val="0"/>
                  <w:numId w:val="8"/>
                </w:numPr>
                <w:spacing w:after="160" w:line="259" w:lineRule="auto"/>
                <w:ind w:right="-108"/>
                <w:contextualSpacing/>
                <w:jc w:val="both"/>
                <w:rPr>
                  <w:rFonts w:asciiTheme="minorHAnsi" w:eastAsiaTheme="minorHAnsi" w:hAnsiTheme="minorHAnsi" w:cstheme="minorBidi"/>
                  <w:szCs w:val="22"/>
                  <w:lang w:val="en-IE"/>
                </w:rPr>
              </w:pPr>
              <w:r w:rsidRPr="00337322">
                <w:rPr>
                  <w:rFonts w:asciiTheme="minorHAnsi" w:eastAsiaTheme="minorHAnsi" w:hAnsiTheme="minorHAnsi" w:cstheme="minorBidi"/>
                  <w:szCs w:val="22"/>
                  <w:lang w:val="en-IE"/>
                </w:rPr>
                <w:lastRenderedPageBreak/>
                <w:t>The Contractor shall fully comply with, and implement policies which are communicated or notified to the Contractor by the Client from time to time.</w:t>
              </w:r>
            </w:p>
            <w:p w14:paraId="145E1A7B" w14:textId="77777777" w:rsidR="00BE0F16" w:rsidRPr="00337322" w:rsidRDefault="00BE0F16" w:rsidP="00BE0F16">
              <w:pPr>
                <w:ind w:left="720"/>
                <w:contextualSpacing/>
                <w:jc w:val="both"/>
                <w:rPr>
                  <w:rFonts w:asciiTheme="minorHAnsi" w:eastAsiaTheme="minorHAnsi" w:hAnsiTheme="minorHAnsi" w:cstheme="minorBidi"/>
                  <w:szCs w:val="22"/>
                  <w:lang w:val="en-IE"/>
                </w:rPr>
              </w:pPr>
            </w:p>
            <w:p w14:paraId="792AA5FD" w14:textId="77777777" w:rsidR="00BE0F16" w:rsidRPr="00337322" w:rsidRDefault="00BE0F16" w:rsidP="00283F06">
              <w:pPr>
                <w:numPr>
                  <w:ilvl w:val="0"/>
                  <w:numId w:val="8"/>
                </w:numPr>
                <w:spacing w:after="160" w:line="259" w:lineRule="auto"/>
                <w:ind w:right="-108"/>
                <w:contextualSpacing/>
                <w:jc w:val="both"/>
                <w:rPr>
                  <w:rFonts w:asciiTheme="minorHAnsi" w:eastAsiaTheme="minorHAnsi" w:hAnsiTheme="minorHAnsi" w:cstheme="minorBidi"/>
                  <w:szCs w:val="22"/>
                  <w:lang w:val="en-IE"/>
                </w:rPr>
              </w:pPr>
              <w:r w:rsidRPr="00337322">
                <w:rPr>
                  <w:rFonts w:asciiTheme="minorHAnsi" w:eastAsiaTheme="minorHAnsi" w:hAnsiTheme="minorHAnsi" w:cstheme="minorBidi"/>
                  <w:szCs w:val="22"/>
                  <w:lang w:val="en-IE"/>
                </w:rPr>
                <w:t>The Contractor shall maintain complete and accurate records and information to demonstrate its compliance with this clause 25 and allow for inspections and contribute to any audits by the Client or the Client’s designated auditor.</w:t>
              </w:r>
            </w:p>
            <w:p w14:paraId="742EDBC9" w14:textId="77777777" w:rsidR="00BE0F16" w:rsidRPr="00337322" w:rsidRDefault="00BE0F16" w:rsidP="00BE0F16">
              <w:pPr>
                <w:ind w:left="720"/>
                <w:contextualSpacing/>
                <w:jc w:val="both"/>
                <w:rPr>
                  <w:rFonts w:asciiTheme="minorHAnsi" w:eastAsiaTheme="minorHAnsi" w:hAnsiTheme="minorHAnsi" w:cstheme="minorBidi"/>
                  <w:szCs w:val="22"/>
                  <w:lang w:val="en-IE"/>
                </w:rPr>
              </w:pPr>
            </w:p>
            <w:p w14:paraId="44B2980B" w14:textId="77777777" w:rsidR="00BE0F16" w:rsidRPr="00337322" w:rsidRDefault="00BE0F16" w:rsidP="00283F06">
              <w:pPr>
                <w:numPr>
                  <w:ilvl w:val="0"/>
                  <w:numId w:val="8"/>
                </w:numPr>
                <w:spacing w:after="160" w:line="259" w:lineRule="auto"/>
                <w:ind w:right="-108"/>
                <w:contextualSpacing/>
                <w:jc w:val="both"/>
                <w:rPr>
                  <w:rFonts w:asciiTheme="minorHAnsi" w:eastAsiaTheme="minorHAnsi" w:hAnsiTheme="minorHAnsi" w:cstheme="minorBidi"/>
                  <w:szCs w:val="22"/>
                  <w:lang w:val="en-IE"/>
                </w:rPr>
              </w:pPr>
              <w:r w:rsidRPr="00337322">
                <w:rPr>
                  <w:rFonts w:asciiTheme="minorHAnsi" w:eastAsiaTheme="minorHAnsi" w:hAnsiTheme="minorHAnsi" w:cstheme="minorBidi"/>
                  <w:szCs w:val="22"/>
                  <w:lang w:val="en-IE"/>
                </w:rPr>
                <w:t>The Contractor shall:-</w:t>
              </w:r>
            </w:p>
            <w:p w14:paraId="127FB8BD" w14:textId="77777777" w:rsidR="00BE0F16" w:rsidRPr="00337322" w:rsidRDefault="00BE0F16" w:rsidP="00BE0F16">
              <w:pPr>
                <w:spacing w:after="160" w:line="259" w:lineRule="auto"/>
                <w:ind w:left="720" w:right="-108"/>
                <w:jc w:val="both"/>
                <w:rPr>
                  <w:rFonts w:asciiTheme="minorHAnsi" w:eastAsiaTheme="minorHAnsi" w:hAnsiTheme="minorHAnsi" w:cstheme="minorBidi"/>
                  <w:szCs w:val="22"/>
                  <w:lang w:val="en-IE"/>
                </w:rPr>
              </w:pPr>
              <w:r w:rsidRPr="00337322">
                <w:rPr>
                  <w:rFonts w:asciiTheme="minorHAnsi" w:eastAsiaTheme="minorHAnsi" w:hAnsiTheme="minorHAnsi" w:cstheme="minorBidi"/>
                  <w:szCs w:val="22"/>
                  <w:lang w:val="en-IE"/>
                </w:rPr>
                <w:t>(1) take all reasonable precautions to preserve the integrity of any Personal Data which it processes and to prevent any corruption or loss of such Personal Data;</w:t>
              </w:r>
            </w:p>
            <w:p w14:paraId="48DEDCDD" w14:textId="77777777" w:rsidR="00BE0F16" w:rsidRPr="00337322" w:rsidRDefault="00BE0F16" w:rsidP="00BE0F16">
              <w:pPr>
                <w:spacing w:after="160" w:line="259" w:lineRule="auto"/>
                <w:ind w:left="720" w:right="-108"/>
                <w:jc w:val="both"/>
                <w:rPr>
                  <w:rFonts w:asciiTheme="minorHAnsi" w:eastAsiaTheme="minorHAnsi" w:hAnsiTheme="minorHAnsi" w:cstheme="minorBidi"/>
                  <w:szCs w:val="22"/>
                  <w:lang w:val="en-IE"/>
                </w:rPr>
              </w:pPr>
              <w:r w:rsidRPr="00337322">
                <w:rPr>
                  <w:rFonts w:asciiTheme="minorHAnsi" w:eastAsiaTheme="minorHAnsi" w:hAnsiTheme="minorHAnsi" w:cstheme="minorBidi"/>
                  <w:szCs w:val="22"/>
                  <w:lang w:val="en-IE"/>
                </w:rPr>
                <w:t>(2) ensure that a back-up copy of any and all such Personal Data is made [insert frequency] and this copy is recorded on media from which the data can be reloaded if there is any corruption or loss of the data; and</w:t>
              </w:r>
            </w:p>
            <w:p w14:paraId="28CBD896" w14:textId="77777777" w:rsidR="00BE0F16" w:rsidRPr="00337322" w:rsidRDefault="00BE0F16" w:rsidP="00BE0F16">
              <w:pPr>
                <w:spacing w:after="160" w:line="259" w:lineRule="auto"/>
                <w:ind w:left="720" w:right="-108"/>
                <w:jc w:val="both"/>
                <w:rPr>
                  <w:rFonts w:asciiTheme="minorHAnsi" w:eastAsiaTheme="minorHAnsi" w:hAnsiTheme="minorHAnsi" w:cstheme="minorBidi"/>
                  <w:szCs w:val="22"/>
                  <w:lang w:val="en-IE"/>
                </w:rPr>
              </w:pPr>
              <w:r w:rsidRPr="00337322">
                <w:rPr>
                  <w:rFonts w:asciiTheme="minorHAnsi" w:eastAsiaTheme="minorHAnsi" w:hAnsiTheme="minorHAnsi" w:cstheme="minorBidi"/>
                  <w:szCs w:val="22"/>
                  <w:lang w:val="en-IE"/>
                </w:rPr>
                <w:t>(3) in such an event and if attributable to any default by the Contractor or any Sub-contractor, promptly restore the Personal Data at its own expense or, at the Client’s option, reimburse the Client for any reasonable expenses it incurs in having the Personal Data restored by a third party.</w:t>
              </w:r>
            </w:p>
            <w:p w14:paraId="0E48D3C6" w14:textId="171AE80D" w:rsidR="00BE0F16" w:rsidRDefault="00BE0F16" w:rsidP="00283F06">
              <w:pPr>
                <w:numPr>
                  <w:ilvl w:val="0"/>
                  <w:numId w:val="8"/>
                </w:numPr>
                <w:spacing w:after="160" w:line="259" w:lineRule="auto"/>
                <w:ind w:right="-108"/>
                <w:contextualSpacing/>
                <w:jc w:val="both"/>
                <w:rPr>
                  <w:rFonts w:asciiTheme="minorHAnsi" w:eastAsiaTheme="minorHAnsi" w:hAnsiTheme="minorHAnsi" w:cstheme="minorBidi"/>
                  <w:szCs w:val="22"/>
                  <w:lang w:val="en-IE"/>
                </w:rPr>
              </w:pPr>
              <w:r>
                <w:rPr>
                  <w:color w:val="FF0000"/>
                </w:rPr>
                <w:t>DELETE IF NOT IN USE)</w:t>
              </w:r>
            </w:p>
            <w:p w14:paraId="2F40C537" w14:textId="77777777" w:rsidR="00BE0F16" w:rsidRDefault="00BE0F16" w:rsidP="00BE0F16">
              <w:pPr>
                <w:spacing w:after="160" w:line="259" w:lineRule="auto"/>
                <w:ind w:left="720" w:right="-108"/>
                <w:contextualSpacing/>
                <w:jc w:val="both"/>
                <w:rPr>
                  <w:rFonts w:asciiTheme="minorHAnsi" w:eastAsiaTheme="minorHAnsi" w:hAnsiTheme="minorHAnsi" w:cstheme="minorBidi"/>
                  <w:szCs w:val="22"/>
                  <w:lang w:val="en-IE"/>
                </w:rPr>
              </w:pPr>
              <w:r w:rsidRPr="00337322">
                <w:rPr>
                  <w:rFonts w:asciiTheme="minorHAnsi" w:eastAsiaTheme="minorHAnsi" w:hAnsiTheme="minorHAnsi" w:cstheme="minorBidi"/>
                  <w:szCs w:val="22"/>
                  <w:lang w:val="en-IE"/>
                </w:rPr>
                <w:t xml:space="preserve">The Client does not consent to the Contractor appointing any third party processor of Personal Data under this agreement </w:t>
              </w:r>
            </w:p>
            <w:p w14:paraId="62DA96D6" w14:textId="77777777" w:rsidR="00BE0F16" w:rsidRPr="00337322" w:rsidRDefault="00BE0F16" w:rsidP="00BE0F16">
              <w:pPr>
                <w:spacing w:after="160" w:line="259" w:lineRule="auto"/>
                <w:ind w:left="720" w:right="-108"/>
                <w:contextualSpacing/>
                <w:jc w:val="both"/>
                <w:rPr>
                  <w:rFonts w:asciiTheme="minorHAnsi" w:eastAsiaTheme="minorHAnsi" w:hAnsiTheme="minorHAnsi" w:cstheme="minorBidi"/>
                  <w:szCs w:val="22"/>
                  <w:lang w:val="en-IE"/>
                </w:rPr>
              </w:pPr>
            </w:p>
            <w:p w14:paraId="37C29BA5" w14:textId="4201BECA" w:rsidR="00BE0F16" w:rsidRDefault="00BE0F16" w:rsidP="009A0A0A">
              <w:pPr>
                <w:ind w:firstLine="720"/>
                <w:rPr>
                  <w:rFonts w:asciiTheme="minorHAnsi" w:hAnsiTheme="minorHAnsi"/>
                  <w:color w:val="FF0000"/>
                  <w:szCs w:val="22"/>
                  <w:lang w:val="en-IE"/>
                </w:rPr>
              </w:pPr>
              <w:r>
                <w:rPr>
                  <w:color w:val="FF0000"/>
                </w:rPr>
                <w:t>DELETE IF NOT IN USE</w:t>
              </w:r>
            </w:p>
            <w:p w14:paraId="0ED0DE00" w14:textId="77777777" w:rsidR="00BE0F16" w:rsidRPr="00337322" w:rsidRDefault="00BE0F16" w:rsidP="00BE0F16">
              <w:pPr>
                <w:spacing w:after="160" w:line="259" w:lineRule="auto"/>
                <w:ind w:left="720" w:right="-108"/>
                <w:jc w:val="both"/>
                <w:rPr>
                  <w:rFonts w:asciiTheme="minorHAnsi" w:eastAsiaTheme="minorHAnsi" w:hAnsiTheme="minorHAnsi" w:cstheme="minorBidi"/>
                  <w:szCs w:val="22"/>
                  <w:lang w:val="en-IE"/>
                </w:rPr>
              </w:pPr>
              <w:r w:rsidRPr="00337322">
                <w:rPr>
                  <w:rFonts w:asciiTheme="minorHAnsi" w:eastAsiaTheme="minorHAnsi" w:hAnsiTheme="minorHAnsi" w:cstheme="minorBidi"/>
                  <w:szCs w:val="22"/>
                  <w:lang w:val="en-IE"/>
                </w:rPr>
                <w:t xml:space="preserve">the Client consents to the Contractor appointing </w:t>
              </w:r>
              <w:r w:rsidRPr="00620FA1">
                <w:rPr>
                  <w:rFonts w:asciiTheme="minorHAnsi" w:eastAsiaTheme="minorHAnsi" w:hAnsiTheme="minorHAnsi" w:cstheme="minorBidi"/>
                  <w:szCs w:val="22"/>
                  <w:highlight w:val="lightGray"/>
                  <w:lang w:val="en-IE"/>
                </w:rPr>
                <w:t>[insert third-party processor]</w:t>
              </w:r>
              <w:r w:rsidRPr="00337322">
                <w:rPr>
                  <w:rFonts w:asciiTheme="minorHAnsi" w:eastAsiaTheme="minorHAnsi" w:hAnsiTheme="minorHAnsi" w:cstheme="minorBidi"/>
                  <w:szCs w:val="22"/>
                  <w:lang w:val="en-IE"/>
                </w:rPr>
                <w:t xml:space="preserve"> as a third-party processor of Personal Data under this Agreement.  The Contractor confirms that it has entered or (as the case may be) will enter into a written agreement incorporating terms which are substantially similar to those set out in this clause 25 as between the Client and the Contractor, the Contractor shall remain fully liable for all acts or omissions of any third-party processor appointed by it pursuant to this clause 25.</w:t>
              </w:r>
            </w:p>
            <w:p w14:paraId="7DE1671C" w14:textId="77777777" w:rsidR="00BE0F16" w:rsidRPr="00337322" w:rsidRDefault="00BE0F16" w:rsidP="00283F06">
              <w:pPr>
                <w:numPr>
                  <w:ilvl w:val="0"/>
                  <w:numId w:val="8"/>
                </w:numPr>
                <w:spacing w:after="160" w:line="259" w:lineRule="auto"/>
                <w:ind w:right="-108"/>
                <w:contextualSpacing/>
                <w:jc w:val="both"/>
                <w:rPr>
                  <w:rFonts w:asciiTheme="minorHAnsi" w:eastAsiaTheme="minorHAnsi" w:hAnsiTheme="minorHAnsi" w:cstheme="minorBidi"/>
                  <w:szCs w:val="22"/>
                  <w:lang w:val="en-IE"/>
                </w:rPr>
              </w:pPr>
              <w:r w:rsidRPr="00337322">
                <w:rPr>
                  <w:rFonts w:asciiTheme="minorHAnsi" w:eastAsiaTheme="minorHAnsi" w:hAnsiTheme="minorHAnsi" w:cstheme="minorBidi"/>
                  <w:szCs w:val="22"/>
                  <w:lang w:val="en-IE"/>
                </w:rPr>
                <w:t>Save for clauses 25B, 25C, 2</w:t>
              </w:r>
              <w:r>
                <w:rPr>
                  <w:rFonts w:asciiTheme="minorHAnsi" w:eastAsiaTheme="minorHAnsi" w:hAnsiTheme="minorHAnsi" w:cstheme="minorBidi"/>
                  <w:szCs w:val="22"/>
                  <w:lang w:val="en-IE"/>
                </w:rPr>
                <w:t>5</w:t>
              </w:r>
              <w:r w:rsidRPr="00337322">
                <w:rPr>
                  <w:rFonts w:asciiTheme="minorHAnsi" w:eastAsiaTheme="minorHAnsi" w:hAnsiTheme="minorHAnsi" w:cstheme="minorBidi"/>
                  <w:szCs w:val="22"/>
                  <w:lang w:val="en-IE"/>
                </w:rPr>
                <w:t>D(4) and 25E, all the obligations on the Contractor in this clause 25 relating to the processing of Personal Data shall apply to the processing of all Data.</w:t>
              </w:r>
            </w:p>
            <w:p w14:paraId="4B3D9774" w14:textId="77777777" w:rsidR="00BE0F16" w:rsidRPr="00337322" w:rsidRDefault="00BE0F16" w:rsidP="00BE0F16">
              <w:pPr>
                <w:ind w:left="720"/>
                <w:contextualSpacing/>
                <w:jc w:val="both"/>
                <w:rPr>
                  <w:rFonts w:asciiTheme="minorHAnsi" w:eastAsiaTheme="minorHAnsi" w:hAnsiTheme="minorHAnsi" w:cstheme="minorBidi"/>
                  <w:szCs w:val="22"/>
                  <w:lang w:val="en-IE"/>
                </w:rPr>
              </w:pPr>
            </w:p>
            <w:p w14:paraId="14E827C4" w14:textId="77777777" w:rsidR="00BE0F16" w:rsidRPr="00337322" w:rsidRDefault="00BE0F16" w:rsidP="00283F06">
              <w:pPr>
                <w:numPr>
                  <w:ilvl w:val="0"/>
                  <w:numId w:val="8"/>
                </w:numPr>
                <w:spacing w:after="160" w:line="259" w:lineRule="auto"/>
                <w:ind w:right="-108"/>
                <w:contextualSpacing/>
                <w:jc w:val="both"/>
                <w:rPr>
                  <w:rFonts w:asciiTheme="minorHAnsi" w:eastAsiaTheme="minorHAnsi" w:hAnsiTheme="minorHAnsi" w:cstheme="minorBidi"/>
                  <w:szCs w:val="22"/>
                  <w:lang w:val="en-IE"/>
                </w:rPr>
              </w:pPr>
              <w:r w:rsidRPr="00337322">
                <w:rPr>
                  <w:rFonts w:asciiTheme="minorHAnsi" w:eastAsiaTheme="minorHAnsi" w:hAnsiTheme="minorHAnsi" w:cstheme="minorBidi"/>
                  <w:szCs w:val="22"/>
                  <w:lang w:val="en-IE"/>
                </w:rPr>
                <w:t>The provisions of this clause 25 shall survive termination and or expiry of this Agreement for any reason.</w:t>
              </w:r>
            </w:p>
            <w:p w14:paraId="294A4FE3" w14:textId="77777777" w:rsidR="00BE0F16" w:rsidRDefault="00000000" w:rsidP="00BE0F16">
              <w:pPr>
                <w:ind w:right="-108"/>
                <w:contextualSpacing/>
                <w:jc w:val="both"/>
                <w:rPr>
                  <w:highlight w:val="lightGray"/>
                </w:rPr>
              </w:pPr>
            </w:p>
          </w:sdtContent>
        </w:sdt>
        <w:p w14:paraId="2F743031" w14:textId="4D735307" w:rsidR="00620FA1" w:rsidRPr="00337322" w:rsidRDefault="00620FA1" w:rsidP="00BE0F16">
          <w:pPr>
            <w:spacing w:after="160" w:line="259" w:lineRule="auto"/>
            <w:ind w:right="-108"/>
            <w:contextualSpacing/>
            <w:jc w:val="both"/>
            <w:rPr>
              <w:rFonts w:asciiTheme="minorHAnsi" w:eastAsiaTheme="minorHAnsi" w:hAnsiTheme="minorHAnsi" w:cstheme="minorBidi"/>
              <w:szCs w:val="22"/>
              <w:lang w:val="en-IE"/>
            </w:rPr>
          </w:pPr>
        </w:p>
        <w:p w14:paraId="1F13D0A7" w14:textId="04AE191C" w:rsidR="00BC2F30" w:rsidRDefault="00000000" w:rsidP="00BC2F30">
          <w:pPr>
            <w:spacing w:after="160" w:line="259" w:lineRule="auto"/>
            <w:ind w:right="-108"/>
            <w:contextualSpacing/>
            <w:jc w:val="both"/>
            <w:rPr>
              <w:rFonts w:asciiTheme="minorHAnsi" w:eastAsiaTheme="minorHAnsi" w:hAnsiTheme="minorHAnsi" w:cstheme="minorBidi"/>
              <w:szCs w:val="22"/>
              <w:lang w:val="en-IE"/>
            </w:rPr>
          </w:pPr>
        </w:p>
      </w:sdtContent>
    </w:sdt>
    <w:p w14:paraId="6438BEAC" w14:textId="77777777" w:rsidR="00BC2F30" w:rsidRDefault="00BC2F30" w:rsidP="00BC2F30">
      <w:pPr>
        <w:spacing w:after="160" w:line="259" w:lineRule="auto"/>
        <w:ind w:right="-108"/>
        <w:contextualSpacing/>
        <w:jc w:val="both"/>
        <w:rPr>
          <w:rFonts w:asciiTheme="minorHAnsi" w:eastAsiaTheme="minorHAnsi" w:hAnsiTheme="minorHAnsi" w:cstheme="minorBidi"/>
          <w:szCs w:val="22"/>
          <w:lang w:val="en-IE"/>
        </w:rPr>
      </w:pPr>
    </w:p>
    <w:p w14:paraId="24E39009" w14:textId="77777777" w:rsidR="00AC4D66" w:rsidRDefault="00AC4D66" w:rsidP="00AC4D66">
      <w:pPr>
        <w:rPr>
          <w:highlight w:val="lightGray"/>
        </w:rPr>
      </w:pPr>
    </w:p>
    <w:p w14:paraId="5D4FCBA6" w14:textId="14D2C0BE" w:rsidR="00337322" w:rsidRPr="00054EFB" w:rsidRDefault="00337322" w:rsidP="00337322">
      <w:pPr>
        <w:pStyle w:val="Heading2"/>
        <w:keepNext w:val="0"/>
        <w:jc w:val="both"/>
      </w:pPr>
      <w:r w:rsidRPr="00447F8D">
        <w:t>2</w:t>
      </w:r>
      <w:r>
        <w:t>6</w:t>
      </w:r>
      <w:r w:rsidRPr="00447F8D">
        <w:t>.</w:t>
      </w:r>
      <w:r w:rsidRPr="00447F8D">
        <w:tab/>
        <w:t>Additional Condition(s)</w:t>
      </w:r>
    </w:p>
    <w:p w14:paraId="59447BD7" w14:textId="77777777" w:rsidR="00337322" w:rsidRDefault="00337322" w:rsidP="00337322">
      <w:pPr>
        <w:rPr>
          <w:szCs w:val="22"/>
        </w:rPr>
        <w:sectPr w:rsidR="00337322" w:rsidSect="000E5881">
          <w:footerReference w:type="default" r:id="rId21"/>
          <w:type w:val="continuous"/>
          <w:pgSz w:w="11907" w:h="16840" w:code="9"/>
          <w:pgMar w:top="1134" w:right="1418" w:bottom="851" w:left="1418" w:header="709" w:footer="709" w:gutter="0"/>
          <w:cols w:space="708"/>
          <w:docGrid w:linePitch="360"/>
        </w:sectPr>
      </w:pPr>
    </w:p>
    <w:sdt>
      <w:sdtPr>
        <w:rPr>
          <w:color w:val="FF0000"/>
        </w:rPr>
        <w:id w:val="1191413506"/>
        <w:placeholder>
          <w:docPart w:val="C18B7D2E2B9746A3970A23771599CDA6"/>
        </w:placeholder>
      </w:sdtPr>
      <w:sdtEndPr>
        <w:rPr>
          <w:color w:val="auto"/>
        </w:rPr>
      </w:sdtEndPr>
      <w:sdtContent>
        <w:p w14:paraId="334FCD75" w14:textId="1A7BED9B" w:rsidR="00337322" w:rsidRPr="008B7A9C" w:rsidRDefault="00337322" w:rsidP="00A53E08">
          <w:pPr>
            <w:spacing w:after="0"/>
            <w:ind w:firstLine="57"/>
            <w:rPr>
              <w:color w:val="FF0000"/>
            </w:rPr>
          </w:pPr>
          <w:r w:rsidRPr="008B7A9C">
            <w:rPr>
              <w:color w:val="FF0000"/>
            </w:rPr>
            <w:t xml:space="preserve"> ‘Not Used’ </w:t>
          </w:r>
        </w:p>
        <w:p w14:paraId="1789DFFE" w14:textId="77777777" w:rsidR="00337322" w:rsidRPr="000F7893" w:rsidRDefault="00337322" w:rsidP="00337322">
          <w:pPr>
            <w:spacing w:after="0"/>
            <w:ind w:left="720"/>
          </w:pPr>
          <w:r w:rsidRPr="000F7893">
            <w:t>This is a free text area to allow the Client to include any additional conditions to the Contract, for example a price review clause.  Such additional conditions can be set out here by the Client]</w:t>
          </w:r>
        </w:p>
      </w:sdtContent>
    </w:sdt>
    <w:p w14:paraId="397AA5F2" w14:textId="77777777" w:rsidR="00337322" w:rsidRPr="000F7893" w:rsidRDefault="00337322" w:rsidP="00AC4D66">
      <w:pPr>
        <w:sectPr w:rsidR="00337322" w:rsidRPr="000F7893" w:rsidSect="00926F67">
          <w:type w:val="continuous"/>
          <w:pgSz w:w="11907" w:h="16840" w:code="9"/>
          <w:pgMar w:top="1134" w:right="1418" w:bottom="851" w:left="1418" w:header="709" w:footer="709" w:gutter="0"/>
          <w:cols w:space="708"/>
          <w:formProt w:val="0"/>
          <w:docGrid w:linePitch="360"/>
        </w:sectPr>
      </w:pPr>
    </w:p>
    <w:p w14:paraId="706ED5DF" w14:textId="77777777" w:rsidR="00BE69B1" w:rsidRPr="009D26A8" w:rsidRDefault="00BE69B1" w:rsidP="00BE69B1">
      <w:pPr>
        <w:pStyle w:val="Heading1"/>
        <w:keepNext w:val="0"/>
        <w:rPr>
          <w:rFonts w:ascii="Calibri" w:hAnsi="Calibri"/>
        </w:rPr>
      </w:pPr>
      <w:r w:rsidRPr="009D26A8">
        <w:rPr>
          <w:rFonts w:ascii="Calibri" w:hAnsi="Calibri"/>
        </w:rPr>
        <w:lastRenderedPageBreak/>
        <w:t xml:space="preserve">Schedule B: </w:t>
      </w:r>
      <w:r>
        <w:rPr>
          <w:rFonts w:ascii="Calibri" w:hAnsi="Calibri"/>
        </w:rPr>
        <w:t xml:space="preserve"> Services</w:t>
      </w:r>
      <w:r w:rsidRPr="009D26A8">
        <w:rPr>
          <w:rFonts w:ascii="Calibri" w:hAnsi="Calibri"/>
        </w:rPr>
        <w:t xml:space="preserve">: </w:t>
      </w:r>
      <w:r>
        <w:rPr>
          <w:rFonts w:ascii="Calibri" w:hAnsi="Calibri"/>
        </w:rPr>
        <w:t xml:space="preserve"> </w:t>
      </w:r>
      <w:r w:rsidRPr="009D26A8">
        <w:rPr>
          <w:rFonts w:ascii="Calibri" w:hAnsi="Calibri"/>
        </w:rPr>
        <w:t>The Specification</w:t>
      </w:r>
    </w:p>
    <w:p w14:paraId="670FB6B5" w14:textId="77777777" w:rsidR="00BE69B1" w:rsidRDefault="00BE69B1" w:rsidP="00BE69B1">
      <w:pPr>
        <w:spacing w:after="200"/>
        <w:rPr>
          <w:szCs w:val="22"/>
        </w:rPr>
        <w:sectPr w:rsidR="00BE69B1" w:rsidSect="00BE69B1">
          <w:type w:val="continuous"/>
          <w:pgSz w:w="11906" w:h="16838"/>
          <w:pgMar w:top="1440" w:right="1440" w:bottom="1440" w:left="1440" w:header="708" w:footer="708" w:gutter="0"/>
          <w:cols w:space="708"/>
          <w:docGrid w:linePitch="360"/>
        </w:sectPr>
      </w:pPr>
    </w:p>
    <w:p w14:paraId="441DB51B" w14:textId="77777777" w:rsidR="00785997" w:rsidRPr="00F80356" w:rsidRDefault="00785997" w:rsidP="00785997">
      <w:pPr>
        <w:numPr>
          <w:ilvl w:val="2"/>
          <w:numId w:val="0"/>
        </w:numPr>
        <w:spacing w:after="0" w:line="240" w:lineRule="auto"/>
        <w:ind w:left="720" w:hanging="720"/>
        <w:contextualSpacing/>
        <w:rPr>
          <w:rFonts w:asciiTheme="majorHAnsi" w:eastAsia="Segoe UI" w:hAnsiTheme="majorHAnsi" w:cstheme="majorHAnsi"/>
          <w:b/>
          <w:bCs/>
          <w:color w:val="007041"/>
          <w:sz w:val="28"/>
          <w:szCs w:val="28"/>
        </w:rPr>
      </w:pPr>
      <w:r w:rsidRPr="00F80356">
        <w:rPr>
          <w:rFonts w:asciiTheme="majorHAnsi" w:eastAsia="Segoe UI" w:hAnsiTheme="majorHAnsi" w:cstheme="majorHAnsi"/>
          <w:b/>
          <w:bCs/>
          <w:color w:val="007041"/>
          <w:sz w:val="28"/>
          <w:szCs w:val="28"/>
        </w:rPr>
        <w:t>About this project</w:t>
      </w:r>
    </w:p>
    <w:p w14:paraId="42B99989" w14:textId="77777777" w:rsidR="00785997" w:rsidRPr="00785997" w:rsidRDefault="00785997" w:rsidP="00785997">
      <w:pPr>
        <w:spacing w:after="0" w:line="240" w:lineRule="auto"/>
        <w:contextualSpacing/>
        <w:rPr>
          <w:rFonts w:ascii="Segoe UI" w:eastAsia="Segoe UI" w:hAnsi="Segoe UI" w:cs="Segoe UI"/>
          <w:color w:val="007041"/>
          <w:sz w:val="20"/>
          <w:szCs w:val="20"/>
        </w:rPr>
      </w:pPr>
    </w:p>
    <w:p w14:paraId="488A47A0" w14:textId="77777777" w:rsidR="009630F1" w:rsidRPr="009630F1" w:rsidRDefault="009630F1" w:rsidP="009630F1">
      <w:pPr>
        <w:spacing w:after="0" w:line="240" w:lineRule="auto"/>
        <w:jc w:val="both"/>
        <w:rPr>
          <w:lang w:val="en-IE"/>
        </w:rPr>
      </w:pPr>
      <w:r w:rsidRPr="009630F1">
        <w:rPr>
          <w:lang w:val="en-IE"/>
        </w:rPr>
        <w:t>The Health Products Regulatory Authority’s (‘HPRA’) role is to protect and enhance public and animal health through the regulation of medicines, medical devices and healthcare products.</w:t>
      </w:r>
    </w:p>
    <w:p w14:paraId="7BEAB37E" w14:textId="77777777" w:rsidR="009630F1" w:rsidRPr="009630F1" w:rsidRDefault="009630F1" w:rsidP="009630F1">
      <w:pPr>
        <w:spacing w:after="0" w:line="240" w:lineRule="auto"/>
        <w:jc w:val="both"/>
        <w:rPr>
          <w:lang w:val="en-IE"/>
        </w:rPr>
      </w:pPr>
    </w:p>
    <w:p w14:paraId="75F4D7F7" w14:textId="77777777" w:rsidR="009630F1" w:rsidRPr="009630F1" w:rsidRDefault="009630F1" w:rsidP="009630F1">
      <w:pPr>
        <w:spacing w:after="0" w:line="240" w:lineRule="auto"/>
        <w:jc w:val="both"/>
        <w:rPr>
          <w:lang w:val="en-IE"/>
        </w:rPr>
      </w:pPr>
      <w:r w:rsidRPr="009630F1">
        <w:rPr>
          <w:lang w:val="en-IE"/>
        </w:rPr>
        <w:t>As the regulatory authority, the HPRA monitors the safety of medical products available in Ireland. It aims to ensure that all products under its remit market are safe, effective and of high quality. The HPRA identifies and addresses safety issues to help ensure that medical products do not compromise the health and safety of consumers.</w:t>
      </w:r>
    </w:p>
    <w:p w14:paraId="4D0E0DD9" w14:textId="77777777" w:rsidR="009630F1" w:rsidRPr="009630F1" w:rsidRDefault="009630F1" w:rsidP="009630F1">
      <w:pPr>
        <w:spacing w:after="0" w:line="240" w:lineRule="auto"/>
        <w:jc w:val="both"/>
        <w:rPr>
          <w:lang w:val="en-IE"/>
        </w:rPr>
      </w:pPr>
    </w:p>
    <w:p w14:paraId="2F36260F" w14:textId="77777777" w:rsidR="009630F1" w:rsidRPr="009630F1" w:rsidRDefault="009630F1" w:rsidP="009630F1">
      <w:pPr>
        <w:spacing w:after="0" w:line="240" w:lineRule="auto"/>
        <w:jc w:val="both"/>
        <w:rPr>
          <w:lang w:val="en-IE"/>
        </w:rPr>
      </w:pPr>
      <w:r w:rsidRPr="009630F1">
        <w:rPr>
          <w:lang w:val="en-IE"/>
        </w:rPr>
        <w:t>The HPRA is a statutory body set up under the Irish Medicines Board Acts, 1995 and 2006. The HPRA took over the responsibilities of the National Drug Advisory Board which was established in 1966. The HPRA changed its name from the Irish Medicines Board on 1</w:t>
      </w:r>
      <w:r w:rsidRPr="009630F1">
        <w:rPr>
          <w:vertAlign w:val="superscript"/>
          <w:lang w:val="en-IE"/>
        </w:rPr>
        <w:t>st</w:t>
      </w:r>
      <w:r w:rsidRPr="009630F1">
        <w:rPr>
          <w:lang w:val="en-IE"/>
        </w:rPr>
        <w:t xml:space="preserve"> July 2014. </w:t>
      </w:r>
    </w:p>
    <w:p w14:paraId="4B5EDA53" w14:textId="77777777" w:rsidR="009630F1" w:rsidRPr="009630F1" w:rsidRDefault="009630F1" w:rsidP="009630F1">
      <w:pPr>
        <w:spacing w:after="0" w:line="240" w:lineRule="auto"/>
        <w:jc w:val="both"/>
        <w:rPr>
          <w:lang w:val="en-IE"/>
        </w:rPr>
      </w:pPr>
    </w:p>
    <w:p w14:paraId="10EA89EE" w14:textId="77777777" w:rsidR="009630F1" w:rsidRPr="009630F1" w:rsidRDefault="009630F1" w:rsidP="009630F1">
      <w:pPr>
        <w:spacing w:after="0" w:line="240" w:lineRule="auto"/>
        <w:jc w:val="both"/>
        <w:rPr>
          <w:lang w:val="en-IE"/>
        </w:rPr>
      </w:pPr>
      <w:r w:rsidRPr="009630F1">
        <w:rPr>
          <w:lang w:val="en-IE"/>
        </w:rPr>
        <w:t>One of the objectives of the HPRA is to ensure, in so far as possible, consistent with current medical and scientific knowledge, the quality, safety and efficacy of medicines available in Ireland and to participate in systems designed to do that throughout the European Union.</w:t>
      </w:r>
    </w:p>
    <w:p w14:paraId="10BA38E5" w14:textId="77777777" w:rsidR="009630F1" w:rsidRPr="009630F1" w:rsidRDefault="009630F1" w:rsidP="009630F1">
      <w:pPr>
        <w:spacing w:after="0" w:line="240" w:lineRule="auto"/>
        <w:jc w:val="both"/>
        <w:rPr>
          <w:lang w:val="en-IE"/>
        </w:rPr>
      </w:pPr>
    </w:p>
    <w:p w14:paraId="53255CF7" w14:textId="77777777" w:rsidR="009630F1" w:rsidRPr="009630F1" w:rsidRDefault="009630F1" w:rsidP="009630F1">
      <w:pPr>
        <w:spacing w:after="0" w:line="240" w:lineRule="auto"/>
        <w:jc w:val="both"/>
        <w:rPr>
          <w:lang w:val="en-IE"/>
        </w:rPr>
      </w:pPr>
      <w:r w:rsidRPr="009630F1">
        <w:rPr>
          <w:lang w:val="en-IE"/>
        </w:rPr>
        <w:t xml:space="preserve">The HPRA is also the competent authority for the regulation of medical devices and </w:t>
      </w:r>
    </w:p>
    <w:p w14:paraId="5B6C5D46" w14:textId="77777777" w:rsidR="009630F1" w:rsidRPr="009630F1" w:rsidRDefault="009630F1" w:rsidP="009630F1">
      <w:pPr>
        <w:spacing w:after="0" w:line="240" w:lineRule="auto"/>
        <w:jc w:val="both"/>
        <w:rPr>
          <w:lang w:val="en-IE"/>
        </w:rPr>
      </w:pPr>
      <w:r w:rsidRPr="009630F1">
        <w:rPr>
          <w:lang w:val="en-IE"/>
        </w:rPr>
        <w:t>Cosmetic products in Ireland. In addition, it is responsible for implementation of EU and national legislation relating to blood, blood components, tissues and cells.</w:t>
      </w:r>
    </w:p>
    <w:p w14:paraId="674335B2" w14:textId="77777777" w:rsidR="009630F1" w:rsidRPr="009630F1" w:rsidRDefault="009630F1" w:rsidP="009630F1">
      <w:pPr>
        <w:spacing w:after="0" w:line="240" w:lineRule="auto"/>
        <w:jc w:val="both"/>
        <w:rPr>
          <w:lang w:val="en-IE"/>
        </w:rPr>
      </w:pPr>
    </w:p>
    <w:p w14:paraId="4CD62C4B" w14:textId="77777777" w:rsidR="009630F1" w:rsidRPr="009630F1" w:rsidRDefault="009630F1" w:rsidP="009630F1">
      <w:pPr>
        <w:spacing w:after="0" w:line="240" w:lineRule="auto"/>
        <w:jc w:val="both"/>
        <w:rPr>
          <w:lang w:val="en-IE"/>
        </w:rPr>
      </w:pPr>
      <w:r w:rsidRPr="009630F1">
        <w:rPr>
          <w:lang w:val="en-IE"/>
        </w:rPr>
        <w:t>The HPRA is a self-funded agency, in that income for core activities (85%) is generated from fees charged to the pharmaceutical industry for services provided. In addition to industry fees the HPRA receives grants</w:t>
      </w:r>
      <w:r>
        <w:rPr>
          <w:lang w:val="en-IE"/>
        </w:rPr>
        <w:t xml:space="preserve"> </w:t>
      </w:r>
      <w:r w:rsidRPr="009630F1">
        <w:rPr>
          <w:lang w:val="en-IE"/>
        </w:rPr>
        <w:t xml:space="preserve">(15% of income) to carry out specific work agreed with the Department of Health. Value for money is a key objective of the HPRA. </w:t>
      </w:r>
    </w:p>
    <w:p w14:paraId="4F6E103D" w14:textId="77777777" w:rsidR="009630F1" w:rsidRPr="009630F1" w:rsidRDefault="009630F1" w:rsidP="009630F1">
      <w:pPr>
        <w:spacing w:after="0" w:line="240" w:lineRule="auto"/>
        <w:jc w:val="both"/>
        <w:rPr>
          <w:lang w:val="en-IE"/>
        </w:rPr>
      </w:pPr>
    </w:p>
    <w:p w14:paraId="4C71C994" w14:textId="77777777" w:rsidR="009630F1" w:rsidRPr="009630F1" w:rsidRDefault="009630F1" w:rsidP="009630F1">
      <w:pPr>
        <w:spacing w:after="0" w:line="240" w:lineRule="auto"/>
        <w:jc w:val="both"/>
        <w:rPr>
          <w:lang w:val="en-IE"/>
        </w:rPr>
      </w:pPr>
      <w:r w:rsidRPr="009630F1">
        <w:rPr>
          <w:lang w:val="en-IE"/>
        </w:rPr>
        <w:t xml:space="preserve">The HPRA’s website </w:t>
      </w:r>
      <w:hyperlink r:id="rId22" w:history="1">
        <w:r w:rsidRPr="009630F1">
          <w:rPr>
            <w:rStyle w:val="Hyperlink"/>
            <w:lang w:val="en-IE"/>
          </w:rPr>
          <w:t>www.hpra.ie</w:t>
        </w:r>
      </w:hyperlink>
      <w:r w:rsidRPr="009630F1">
        <w:rPr>
          <w:lang w:val="en-IE"/>
        </w:rPr>
        <w:t xml:space="preserve"> provides a wealth of information on its activities and includes its annual report for 2024, which is a useful document to gain an understanding of its remit and programme of work.</w:t>
      </w:r>
    </w:p>
    <w:p w14:paraId="723E6392" w14:textId="444F0F4D" w:rsidR="00785997" w:rsidRPr="00F80356" w:rsidRDefault="00785997" w:rsidP="009630F1">
      <w:pPr>
        <w:spacing w:after="0" w:line="240" w:lineRule="auto"/>
        <w:jc w:val="both"/>
        <w:rPr>
          <w:rFonts w:asciiTheme="minorHAnsi" w:eastAsia="Segoe UI" w:hAnsiTheme="minorHAnsi" w:cstheme="minorHAnsi"/>
          <w:szCs w:val="22"/>
        </w:rPr>
      </w:pPr>
    </w:p>
    <w:p w14:paraId="4DE86B05" w14:textId="77777777" w:rsidR="002F7115" w:rsidRPr="00F80356" w:rsidRDefault="002F7115" w:rsidP="002F7115">
      <w:pPr>
        <w:keepNext/>
        <w:keepLines/>
        <w:numPr>
          <w:ilvl w:val="1"/>
          <w:numId w:val="0"/>
        </w:numPr>
        <w:spacing w:before="200" w:after="0" w:line="240" w:lineRule="auto"/>
        <w:ind w:left="360" w:hanging="360"/>
        <w:outlineLvl w:val="1"/>
        <w:rPr>
          <w:rFonts w:asciiTheme="majorHAnsi" w:hAnsiTheme="majorHAnsi" w:cstheme="majorHAnsi"/>
          <w:b/>
          <w:bCs/>
          <w:color w:val="007041"/>
          <w:sz w:val="28"/>
          <w:szCs w:val="20"/>
          <w:lang w:val="en-IE"/>
        </w:rPr>
      </w:pPr>
      <w:bookmarkStart w:id="10" w:name="_Toc66117033"/>
      <w:bookmarkStart w:id="11" w:name="_Toc230955253"/>
      <w:r w:rsidRPr="00F80356">
        <w:rPr>
          <w:rFonts w:asciiTheme="majorHAnsi" w:hAnsiTheme="majorHAnsi" w:cstheme="majorHAnsi"/>
          <w:b/>
          <w:bCs/>
          <w:color w:val="007041"/>
          <w:sz w:val="28"/>
          <w:szCs w:val="20"/>
          <w:lang w:val="en-IE"/>
        </w:rPr>
        <w:t xml:space="preserve">Scope of Requirements under the </w:t>
      </w:r>
      <w:bookmarkEnd w:id="10"/>
      <w:r w:rsidRPr="00F80356">
        <w:rPr>
          <w:rFonts w:asciiTheme="majorHAnsi" w:hAnsiTheme="majorHAnsi" w:cstheme="majorHAnsi"/>
          <w:b/>
          <w:bCs/>
          <w:color w:val="007041"/>
          <w:sz w:val="28"/>
          <w:szCs w:val="20"/>
          <w:lang w:val="en-IE"/>
        </w:rPr>
        <w:t>Contract</w:t>
      </w:r>
      <w:bookmarkEnd w:id="11"/>
    </w:p>
    <w:p w14:paraId="685E8FCE" w14:textId="77777777" w:rsidR="002F7115" w:rsidRPr="002F7115" w:rsidRDefault="002F7115" w:rsidP="002F7115">
      <w:pPr>
        <w:keepNext/>
        <w:keepLines/>
        <w:spacing w:before="200" w:after="0" w:line="240" w:lineRule="auto"/>
        <w:ind w:left="360"/>
        <w:outlineLvl w:val="1"/>
        <w:rPr>
          <w:rFonts w:ascii="Segoe UI" w:hAnsi="Segoe UI" w:cs="Segoe UI"/>
          <w:color w:val="007041"/>
          <w:sz w:val="28"/>
          <w:szCs w:val="20"/>
          <w:lang w:val="en-IE"/>
        </w:rPr>
      </w:pPr>
    </w:p>
    <w:p w14:paraId="40ECE785" w14:textId="77777777" w:rsidR="009630F1" w:rsidRPr="009630F1" w:rsidRDefault="009630F1" w:rsidP="009630F1">
      <w:pPr>
        <w:spacing w:after="0" w:line="240" w:lineRule="auto"/>
        <w:rPr>
          <w:lang w:val="en-IE"/>
        </w:rPr>
      </w:pPr>
      <w:r w:rsidRPr="009630F1">
        <w:rPr>
          <w:lang w:val="en-IE"/>
        </w:rPr>
        <w:t>The Contracting Authority is seeking tender responses from competent service providers to provide audio-visual services to support HPRA presidency led meetings.</w:t>
      </w:r>
    </w:p>
    <w:p w14:paraId="6F6B20FE" w14:textId="77777777" w:rsidR="002F7115" w:rsidRPr="002F7115" w:rsidRDefault="002F7115" w:rsidP="002F7115">
      <w:pPr>
        <w:spacing w:after="0" w:line="240" w:lineRule="auto"/>
        <w:rPr>
          <w:rFonts w:ascii="Segoe UI" w:eastAsia="Segoe UI" w:hAnsi="Segoe UI"/>
          <w:sz w:val="20"/>
          <w:szCs w:val="22"/>
        </w:rPr>
      </w:pPr>
    </w:p>
    <w:p w14:paraId="7BDDA588" w14:textId="77777777" w:rsidR="002F7115" w:rsidRPr="00F80356" w:rsidRDefault="002F7115" w:rsidP="002F7115">
      <w:pPr>
        <w:keepNext/>
        <w:keepLines/>
        <w:numPr>
          <w:ilvl w:val="1"/>
          <w:numId w:val="0"/>
        </w:numPr>
        <w:spacing w:before="200" w:after="0" w:line="240" w:lineRule="auto"/>
        <w:ind w:left="360" w:hanging="360"/>
        <w:outlineLvl w:val="1"/>
        <w:rPr>
          <w:rFonts w:asciiTheme="majorHAnsi" w:hAnsiTheme="majorHAnsi" w:cstheme="majorHAnsi"/>
          <w:b/>
          <w:bCs/>
          <w:color w:val="007041"/>
          <w:sz w:val="28"/>
          <w:szCs w:val="20"/>
          <w:lang w:val="en-IE"/>
        </w:rPr>
      </w:pPr>
      <w:bookmarkStart w:id="12" w:name="_Toc230955254"/>
      <w:r w:rsidRPr="00F80356">
        <w:rPr>
          <w:rFonts w:asciiTheme="majorHAnsi" w:hAnsiTheme="majorHAnsi" w:cstheme="majorHAnsi"/>
          <w:b/>
          <w:bCs/>
          <w:color w:val="007041"/>
          <w:sz w:val="28"/>
          <w:szCs w:val="20"/>
          <w:lang w:val="en-IE"/>
        </w:rPr>
        <w:t>Services expected under this contract</w:t>
      </w:r>
      <w:bookmarkEnd w:id="12"/>
    </w:p>
    <w:p w14:paraId="01245CF4" w14:textId="77777777" w:rsidR="002F7115" w:rsidRPr="002F7115" w:rsidRDefault="002F7115" w:rsidP="002F7115">
      <w:pPr>
        <w:spacing w:line="260" w:lineRule="atLeast"/>
        <w:jc w:val="both"/>
        <w:rPr>
          <w:rFonts w:eastAsia="Calibri"/>
          <w:szCs w:val="22"/>
          <w:lang w:val="en-IE" w:eastAsia="en-IE"/>
        </w:rPr>
      </w:pPr>
    </w:p>
    <w:p w14:paraId="6B0EAA92" w14:textId="77777777" w:rsidR="002F7115" w:rsidRPr="00F80356" w:rsidRDefault="002F7115" w:rsidP="002F7115">
      <w:pPr>
        <w:spacing w:after="0" w:line="240" w:lineRule="auto"/>
      </w:pPr>
      <w:r w:rsidRPr="00F80356">
        <w:t>The HPRA require comprehensive audio-visual services to support the delivery of high quality, seamless, and technically robust events from July – December 2026.  Please see the below list of meetings and the requirements that are sought.  Although the dates for our in-person meetings have been confirmed, we kindly request flexibility in scheduling online meetings, as certain dates remain to be finalised</w:t>
      </w:r>
    </w:p>
    <w:p w14:paraId="2CB28A25" w14:textId="77777777" w:rsidR="002F7115" w:rsidRPr="002F7115" w:rsidRDefault="002F7115" w:rsidP="002F7115">
      <w:pPr>
        <w:spacing w:after="0" w:line="240" w:lineRule="auto"/>
        <w:rPr>
          <w:rFonts w:ascii="Segoe UI" w:eastAsia="Segoe UI" w:hAnsi="Segoe UI" w:cs="Segoe UI"/>
          <w:szCs w:val="22"/>
          <w:lang w:val="en-IE"/>
        </w:rPr>
      </w:pPr>
    </w:p>
    <w:p w14:paraId="60E130C4" w14:textId="7FD0D71E" w:rsidR="00BE69B1" w:rsidRDefault="00BE69B1" w:rsidP="00BE69B1">
      <w:pPr>
        <w:spacing w:after="200"/>
        <w:rPr>
          <w:szCs w:val="22"/>
        </w:rPr>
      </w:pPr>
    </w:p>
    <w:p w14:paraId="3A18C870" w14:textId="77777777" w:rsidR="00BE69B1" w:rsidRDefault="00BE69B1" w:rsidP="00BE69B1">
      <w:pPr>
        <w:spacing w:after="200"/>
        <w:rPr>
          <w:szCs w:val="22"/>
        </w:rPr>
      </w:pPr>
    </w:p>
    <w:p w14:paraId="63CE467B" w14:textId="67C47457" w:rsidR="00BE69B1" w:rsidRPr="006410C0" w:rsidRDefault="00BE69B1" w:rsidP="006410C0">
      <w:pPr>
        <w:pStyle w:val="ListParagraph"/>
        <w:spacing w:after="0" w:line="240" w:lineRule="auto"/>
        <w:ind w:left="1440"/>
        <w:rPr>
          <w:rFonts w:asciiTheme="majorHAnsi" w:hAnsiTheme="majorHAnsi" w:cstheme="majorHAnsi"/>
          <w:b/>
          <w:bCs/>
          <w:color w:val="007041"/>
          <w:sz w:val="28"/>
          <w:szCs w:val="20"/>
          <w:lang w:val="en-IE"/>
        </w:rPr>
        <w:sectPr w:rsidR="00BE69B1" w:rsidRPr="006410C0" w:rsidSect="000E5881">
          <w:type w:val="continuous"/>
          <w:pgSz w:w="11906" w:h="16838"/>
          <w:pgMar w:top="1440" w:right="1440" w:bottom="1440" w:left="1440" w:header="708" w:footer="708" w:gutter="0"/>
          <w:cols w:space="708"/>
          <w:formProt w:val="0"/>
          <w:docGrid w:linePitch="360"/>
        </w:sectPr>
      </w:pPr>
    </w:p>
    <w:p w14:paraId="7B72B5B2" w14:textId="77777777" w:rsidR="007712DD" w:rsidRPr="009D26A8" w:rsidRDefault="007712DD" w:rsidP="007712DD">
      <w:pPr>
        <w:pStyle w:val="Heading1"/>
        <w:rPr>
          <w:rFonts w:ascii="Calibri" w:hAnsi="Calibri"/>
        </w:rPr>
      </w:pPr>
      <w:r w:rsidRPr="009D26A8">
        <w:rPr>
          <w:rFonts w:ascii="Calibri" w:hAnsi="Calibri"/>
        </w:rPr>
        <w:lastRenderedPageBreak/>
        <w:t xml:space="preserve">Schedule C: </w:t>
      </w:r>
      <w:r>
        <w:rPr>
          <w:rFonts w:ascii="Calibri" w:hAnsi="Calibri"/>
        </w:rPr>
        <w:t xml:space="preserve"> </w:t>
      </w:r>
      <w:r w:rsidRPr="009D26A8">
        <w:rPr>
          <w:rFonts w:ascii="Calibri" w:hAnsi="Calibri"/>
        </w:rPr>
        <w:t>Charges</w:t>
      </w:r>
    </w:p>
    <w:p w14:paraId="7AB165C5" w14:textId="77777777" w:rsidR="007712DD" w:rsidRDefault="007712DD" w:rsidP="007712DD">
      <w:pPr>
        <w:spacing w:after="200"/>
        <w:rPr>
          <w:szCs w:val="22"/>
        </w:rPr>
        <w:sectPr w:rsidR="007712DD" w:rsidSect="007712DD">
          <w:type w:val="continuous"/>
          <w:pgSz w:w="11906" w:h="16838"/>
          <w:pgMar w:top="1440" w:right="1440" w:bottom="1440" w:left="1440" w:header="708" w:footer="708" w:gutter="0"/>
          <w:cols w:space="708"/>
          <w:docGrid w:linePitch="360"/>
        </w:sectPr>
      </w:pPr>
    </w:p>
    <w:sdt>
      <w:sdtPr>
        <w:rPr>
          <w:szCs w:val="22"/>
        </w:rPr>
        <w:id w:val="127384451"/>
        <w:placeholder>
          <w:docPart w:val="52D584516FD24D2DAD20498AB394BD94"/>
        </w:placeholder>
        <w:showingPlcHdr/>
      </w:sdtPr>
      <w:sdtContent>
        <w:p w14:paraId="029A3D5E" w14:textId="2EAA7AFE" w:rsidR="007712DD" w:rsidRPr="00514373" w:rsidRDefault="00F33E5D" w:rsidP="007712DD">
          <w:pPr>
            <w:spacing w:after="200"/>
            <w:rPr>
              <w:szCs w:val="22"/>
            </w:rPr>
          </w:pPr>
          <w:r w:rsidRPr="002443E8">
            <w:rPr>
              <w:rStyle w:val="PlaceholderText"/>
            </w:rPr>
            <w:t>Click here to enter text.</w:t>
          </w:r>
        </w:p>
      </w:sdtContent>
    </w:sdt>
    <w:p w14:paraId="7230E9EE" w14:textId="77777777" w:rsidR="007712DD" w:rsidRDefault="007712DD" w:rsidP="007712DD">
      <w:pPr>
        <w:rPr>
          <w:szCs w:val="22"/>
          <w:highlight w:val="yellow"/>
        </w:rPr>
      </w:pPr>
    </w:p>
    <w:p w14:paraId="598B44CD" w14:textId="77777777" w:rsidR="007712DD" w:rsidRDefault="007712DD" w:rsidP="007712DD">
      <w:pPr>
        <w:rPr>
          <w:szCs w:val="22"/>
          <w:highlight w:val="yellow"/>
        </w:rPr>
        <w:sectPr w:rsidR="007712DD" w:rsidSect="000E5881">
          <w:type w:val="continuous"/>
          <w:pgSz w:w="11906" w:h="16838"/>
          <w:pgMar w:top="1440" w:right="1440" w:bottom="1440" w:left="1440" w:header="708" w:footer="708" w:gutter="0"/>
          <w:cols w:space="708"/>
          <w:formProt w:val="0"/>
          <w:docGrid w:linePitch="360"/>
        </w:sectPr>
      </w:pPr>
    </w:p>
    <w:p w14:paraId="4EDB4842" w14:textId="77777777" w:rsidR="007712DD" w:rsidRPr="00AF585C" w:rsidRDefault="007712DD" w:rsidP="007712DD">
      <w:pPr>
        <w:pStyle w:val="Heading1"/>
        <w:keepNext w:val="0"/>
        <w:rPr>
          <w:rFonts w:ascii="Calibri" w:hAnsi="Calibri"/>
        </w:rPr>
      </w:pPr>
      <w:r w:rsidRPr="00AF585C">
        <w:rPr>
          <w:rFonts w:ascii="Calibri" w:hAnsi="Calibri"/>
          <w:bCs w:val="0"/>
        </w:rPr>
        <w:lastRenderedPageBreak/>
        <w:t xml:space="preserve">Schedule D: </w:t>
      </w:r>
      <w:r>
        <w:rPr>
          <w:rFonts w:ascii="Calibri" w:hAnsi="Calibri"/>
          <w:bCs w:val="0"/>
        </w:rPr>
        <w:t xml:space="preserve"> </w:t>
      </w:r>
      <w:r w:rsidRPr="00AF585C">
        <w:rPr>
          <w:rFonts w:ascii="Calibri" w:hAnsi="Calibri"/>
        </w:rPr>
        <w:t>Service Levels</w:t>
      </w:r>
    </w:p>
    <w:p w14:paraId="4D6FF95F" w14:textId="77777777" w:rsidR="007712DD" w:rsidRDefault="007712DD" w:rsidP="007712DD">
      <w:pPr>
        <w:spacing w:after="200"/>
        <w:rPr>
          <w:szCs w:val="22"/>
        </w:rPr>
      </w:pPr>
    </w:p>
    <w:sdt>
      <w:sdtPr>
        <w:rPr>
          <w:szCs w:val="22"/>
        </w:rPr>
        <w:id w:val="32870126"/>
        <w:placeholder>
          <w:docPart w:val="D5D784056CEE4EBBA7848757590E779C"/>
        </w:placeholder>
      </w:sdtPr>
      <w:sdtContent>
        <w:p w14:paraId="34C9290B" w14:textId="77777777" w:rsidR="001446EB" w:rsidRDefault="001446EB" w:rsidP="001446EB">
          <w:pPr>
            <w:rPr>
              <w:rFonts w:ascii="Segoe UI" w:eastAsia="Segoe UI" w:hAnsi="Segoe UI" w:cs="Segoe UI"/>
            </w:rPr>
          </w:pPr>
          <w:r w:rsidRPr="1A0B24B8">
            <w:rPr>
              <w:rFonts w:ascii="Segoe UI" w:eastAsia="Segoe UI" w:hAnsi="Segoe UI" w:cs="Segoe UI"/>
              <w:b/>
              <w:bCs/>
            </w:rPr>
            <w:t>Please note:</w:t>
          </w:r>
          <w:r w:rsidRPr="1A0B24B8">
            <w:rPr>
              <w:rFonts w:ascii="Segoe UI" w:eastAsia="Segoe UI" w:hAnsi="Segoe UI" w:cs="Segoe UI"/>
            </w:rPr>
            <w:t xml:space="preserve"> </w:t>
          </w:r>
          <w:r w:rsidRPr="00F80356">
            <w:t>The meeting numbers referenced in this document are subject to change and are provided solely as a guideline, based on historical data from previous meetings.  Actual requirements may vary depending on future scheduling and organisational needs.</w:t>
          </w:r>
        </w:p>
        <w:p w14:paraId="1A3F18B1" w14:textId="77777777" w:rsidR="001446EB" w:rsidRDefault="001446EB" w:rsidP="00F80356">
          <w:pPr>
            <w:pStyle w:val="HPRAHeadingL3"/>
            <w:ind w:left="720" w:hanging="720"/>
            <w:rPr>
              <w:lang w:val="en-GB"/>
            </w:rPr>
          </w:pPr>
        </w:p>
        <w:p w14:paraId="3FCD7DC5" w14:textId="1CEFDF8D" w:rsidR="0086790B" w:rsidRDefault="0086790B" w:rsidP="0086790B">
          <w:r w:rsidRPr="008C3799">
            <w:rPr>
              <w:rFonts w:asciiTheme="majorHAnsi" w:hAnsiTheme="majorHAnsi" w:cstheme="majorHAnsi"/>
              <w:b/>
              <w:bCs/>
              <w:color w:val="007041"/>
              <w:sz w:val="28"/>
              <w:szCs w:val="20"/>
            </w:rPr>
            <w:t>1.1</w:t>
          </w:r>
          <w:r w:rsidR="00997613">
            <w:rPr>
              <w:rFonts w:asciiTheme="majorHAnsi" w:hAnsiTheme="majorHAnsi" w:cstheme="majorHAnsi"/>
              <w:b/>
              <w:bCs/>
              <w:color w:val="007041"/>
              <w:sz w:val="28"/>
              <w:szCs w:val="20"/>
            </w:rPr>
            <w:t xml:space="preserve"> </w:t>
          </w:r>
          <w:r w:rsidRPr="008C3799">
            <w:rPr>
              <w:rFonts w:asciiTheme="majorHAnsi" w:hAnsiTheme="majorHAnsi" w:cstheme="majorHAnsi"/>
              <w:b/>
              <w:bCs/>
              <w:color w:val="007041"/>
              <w:sz w:val="28"/>
              <w:szCs w:val="20"/>
            </w:rPr>
            <w:t>Meeting 1</w:t>
          </w:r>
        </w:p>
        <w:tbl>
          <w:tblPr>
            <w:tblW w:w="10201" w:type="dxa"/>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Look w:val="04A0" w:firstRow="1" w:lastRow="0" w:firstColumn="1" w:lastColumn="0" w:noHBand="0" w:noVBand="1"/>
          </w:tblPr>
          <w:tblGrid>
            <w:gridCol w:w="1845"/>
            <w:gridCol w:w="8356"/>
          </w:tblGrid>
          <w:tr w:rsidR="00F80356" w:rsidRPr="00CE47EB" w14:paraId="7E27AF54" w14:textId="77777777" w:rsidTr="0083281A">
            <w:tc>
              <w:tcPr>
                <w:tcW w:w="1845" w:type="dxa"/>
              </w:tcPr>
              <w:p w14:paraId="44E2BF8D" w14:textId="77777777" w:rsidR="00F80356" w:rsidRPr="00CE47EB" w:rsidRDefault="00F80356" w:rsidP="0083281A">
                <w:pPr>
                  <w:rPr>
                    <w:b/>
                    <w:bCs/>
                  </w:rPr>
                </w:pPr>
                <w:r w:rsidRPr="00CE47EB">
                  <w:rPr>
                    <w:b/>
                    <w:bCs/>
                  </w:rPr>
                  <w:t>Numbers</w:t>
                </w:r>
              </w:p>
            </w:tc>
            <w:tc>
              <w:tcPr>
                <w:tcW w:w="8356" w:type="dxa"/>
              </w:tcPr>
              <w:p w14:paraId="49DB53B9" w14:textId="77777777" w:rsidR="00F80356" w:rsidRPr="00EF35C8" w:rsidRDefault="00F80356" w:rsidP="0083281A">
                <w:r w:rsidRPr="00EF35C8">
                  <w:t xml:space="preserve">Approx </w:t>
                </w:r>
                <w:r>
                  <w:t>50</w:t>
                </w:r>
                <w:r w:rsidRPr="00EF35C8">
                  <w:t xml:space="preserve"> attendees </w:t>
                </w:r>
              </w:p>
            </w:tc>
          </w:tr>
          <w:tr w:rsidR="00F80356" w:rsidRPr="00CE47EB" w14:paraId="669350B5" w14:textId="77777777" w:rsidTr="0083281A">
            <w:tc>
              <w:tcPr>
                <w:tcW w:w="1845" w:type="dxa"/>
              </w:tcPr>
              <w:p w14:paraId="537E2286" w14:textId="77777777" w:rsidR="00F80356" w:rsidRPr="00CE47EB" w:rsidRDefault="00F80356" w:rsidP="0083281A">
                <w:pPr>
                  <w:rPr>
                    <w:b/>
                    <w:bCs/>
                  </w:rPr>
                </w:pPr>
                <w:r w:rsidRPr="00CE47EB">
                  <w:rPr>
                    <w:b/>
                    <w:bCs/>
                  </w:rPr>
                  <w:t>Date</w:t>
                </w:r>
              </w:p>
            </w:tc>
            <w:tc>
              <w:tcPr>
                <w:tcW w:w="8356" w:type="dxa"/>
              </w:tcPr>
              <w:p w14:paraId="28FF5602" w14:textId="77777777" w:rsidR="00F80356" w:rsidRPr="00EF35C8" w:rsidRDefault="00F80356" w:rsidP="0083281A">
                <w:pPr>
                  <w:spacing w:line="259" w:lineRule="auto"/>
                </w:pPr>
                <w:r>
                  <w:t>17</w:t>
                </w:r>
                <w:r w:rsidRPr="0089D420">
                  <w:rPr>
                    <w:vertAlign w:val="superscript"/>
                  </w:rPr>
                  <w:t>th</w:t>
                </w:r>
                <w:r>
                  <w:t xml:space="preserve"> – 18</w:t>
                </w:r>
                <w:r w:rsidRPr="0089D420">
                  <w:rPr>
                    <w:vertAlign w:val="superscript"/>
                  </w:rPr>
                  <w:t>th</w:t>
                </w:r>
                <w:r>
                  <w:t xml:space="preserve"> September 2026</w:t>
                </w:r>
              </w:p>
            </w:tc>
          </w:tr>
          <w:tr w:rsidR="00F80356" w:rsidRPr="00CE47EB" w14:paraId="432374B3" w14:textId="77777777" w:rsidTr="0083281A">
            <w:tc>
              <w:tcPr>
                <w:tcW w:w="1845" w:type="dxa"/>
              </w:tcPr>
              <w:p w14:paraId="3C8C229F" w14:textId="77777777" w:rsidR="00F80356" w:rsidRPr="00CE47EB" w:rsidRDefault="00F80356" w:rsidP="0083281A">
                <w:pPr>
                  <w:rPr>
                    <w:b/>
                    <w:bCs/>
                  </w:rPr>
                </w:pPr>
                <w:r w:rsidRPr="00CE47EB">
                  <w:rPr>
                    <w:b/>
                    <w:bCs/>
                  </w:rPr>
                  <w:t>Duration</w:t>
                </w:r>
              </w:p>
            </w:tc>
            <w:tc>
              <w:tcPr>
                <w:tcW w:w="8356" w:type="dxa"/>
              </w:tcPr>
              <w:p w14:paraId="6718F2B2" w14:textId="77777777" w:rsidR="00F80356" w:rsidRPr="00EF35C8" w:rsidRDefault="00F80356" w:rsidP="0083281A">
                <w:r>
                  <w:t>1.5 Days</w:t>
                </w:r>
              </w:p>
            </w:tc>
          </w:tr>
          <w:tr w:rsidR="00F80356" w:rsidRPr="00CE47EB" w14:paraId="0E562BAE" w14:textId="77777777" w:rsidTr="0083281A">
            <w:tc>
              <w:tcPr>
                <w:tcW w:w="1845" w:type="dxa"/>
              </w:tcPr>
              <w:p w14:paraId="4240CF4B" w14:textId="77777777" w:rsidR="00F80356" w:rsidRPr="00CE47EB" w:rsidRDefault="00F80356" w:rsidP="0083281A">
                <w:pPr>
                  <w:rPr>
                    <w:b/>
                    <w:bCs/>
                  </w:rPr>
                </w:pPr>
                <w:r w:rsidRPr="00CE47EB">
                  <w:rPr>
                    <w:b/>
                    <w:bCs/>
                  </w:rPr>
                  <w:t>Times</w:t>
                </w:r>
              </w:p>
            </w:tc>
            <w:tc>
              <w:tcPr>
                <w:tcW w:w="8356" w:type="dxa"/>
              </w:tcPr>
              <w:p w14:paraId="4B5D4909" w14:textId="77777777" w:rsidR="00F80356" w:rsidRPr="00EF35C8" w:rsidRDefault="00F80356" w:rsidP="0083281A">
                <w:r w:rsidRPr="00EF35C8">
                  <w:t xml:space="preserve">Day 1 9am – 5pm  </w:t>
                </w:r>
              </w:p>
              <w:p w14:paraId="54C7C179" w14:textId="77777777" w:rsidR="00F80356" w:rsidRPr="00EF35C8" w:rsidRDefault="00F80356" w:rsidP="0083281A">
                <w:r w:rsidRPr="00EF35C8">
                  <w:t xml:space="preserve">Day 2 9am – 1pm </w:t>
                </w:r>
              </w:p>
            </w:tc>
          </w:tr>
          <w:tr w:rsidR="00F80356" w:rsidRPr="00CE47EB" w14:paraId="207E0AAF" w14:textId="77777777" w:rsidTr="0083281A">
            <w:tc>
              <w:tcPr>
                <w:tcW w:w="1845" w:type="dxa"/>
              </w:tcPr>
              <w:p w14:paraId="1AD67B32" w14:textId="77777777" w:rsidR="00F80356" w:rsidRPr="00CE47EB" w:rsidRDefault="00F80356" w:rsidP="0083281A">
                <w:pPr>
                  <w:rPr>
                    <w:b/>
                    <w:bCs/>
                  </w:rPr>
                </w:pPr>
                <w:r w:rsidRPr="00CE47EB">
                  <w:rPr>
                    <w:b/>
                    <w:bCs/>
                  </w:rPr>
                  <w:t>Location</w:t>
                </w:r>
              </w:p>
            </w:tc>
            <w:tc>
              <w:tcPr>
                <w:tcW w:w="8356" w:type="dxa"/>
              </w:tcPr>
              <w:p w14:paraId="3140DD7E" w14:textId="77777777" w:rsidR="00F80356" w:rsidRPr="00EF35C8" w:rsidRDefault="00F80356" w:rsidP="0083281A">
                <w:r w:rsidRPr="00EF35C8">
                  <w:t xml:space="preserve">Dublin 2 </w:t>
                </w:r>
              </w:p>
            </w:tc>
          </w:tr>
          <w:tr w:rsidR="00F80356" w:rsidRPr="00CE47EB" w14:paraId="235AF7B5" w14:textId="77777777" w:rsidTr="0083281A">
            <w:tc>
              <w:tcPr>
                <w:tcW w:w="1845" w:type="dxa"/>
              </w:tcPr>
              <w:p w14:paraId="1E6CA23C" w14:textId="77777777" w:rsidR="00F80356" w:rsidRPr="00CE47EB" w:rsidRDefault="00F80356" w:rsidP="0083281A">
                <w:pPr>
                  <w:rPr>
                    <w:b/>
                    <w:bCs/>
                  </w:rPr>
                </w:pPr>
              </w:p>
              <w:p w14:paraId="48989649" w14:textId="77777777" w:rsidR="00F80356" w:rsidRPr="00CE47EB" w:rsidRDefault="00F80356" w:rsidP="0083281A">
                <w:pPr>
                  <w:rPr>
                    <w:b/>
                    <w:bCs/>
                  </w:rPr>
                </w:pPr>
                <w:r w:rsidRPr="00CE47EB">
                  <w:rPr>
                    <w:b/>
                    <w:bCs/>
                  </w:rPr>
                  <w:t>Requirements</w:t>
                </w:r>
              </w:p>
            </w:tc>
            <w:tc>
              <w:tcPr>
                <w:tcW w:w="8356" w:type="dxa"/>
              </w:tcPr>
              <w:p w14:paraId="20CA5B18" w14:textId="77777777" w:rsidR="00F80356" w:rsidRPr="00EF35C8" w:rsidRDefault="00F80356" w:rsidP="0083281A"/>
              <w:p w14:paraId="0E1562C4" w14:textId="77777777" w:rsidR="00F80356" w:rsidRPr="00EF35C8" w:rsidRDefault="00F80356" w:rsidP="0083281A">
                <w:r w:rsidRPr="00EF35C8">
                  <w:t>Set up:  Hollow square</w:t>
                </w:r>
              </w:p>
              <w:p w14:paraId="657AB1C6" w14:textId="77777777" w:rsidR="00F80356" w:rsidRPr="00EF35C8" w:rsidRDefault="00F80356" w:rsidP="0083281A">
                <w:r w:rsidRPr="00EF35C8">
                  <w:t xml:space="preserve">Back up projector required </w:t>
                </w:r>
              </w:p>
              <w:p w14:paraId="2F02D817" w14:textId="77777777" w:rsidR="00F80356" w:rsidRPr="00EF35C8" w:rsidRDefault="00F80356" w:rsidP="0083281A">
                <w:r w:rsidRPr="00EF35C8">
                  <w:t xml:space="preserve">Back up laptop required </w:t>
                </w:r>
              </w:p>
              <w:p w14:paraId="1B28B80F" w14:textId="77777777" w:rsidR="00F80356" w:rsidRPr="00EF35C8" w:rsidRDefault="00F80356" w:rsidP="0083281A"/>
              <w:p w14:paraId="0429D8CA" w14:textId="77777777" w:rsidR="00F80356" w:rsidRPr="00EF35C8" w:rsidRDefault="00F80356" w:rsidP="0083281A">
                <w:r w:rsidRPr="00EF35C8">
                  <w:t>2</w:t>
                </w:r>
                <w:r>
                  <w:t>5</w:t>
                </w:r>
                <w:r w:rsidRPr="00EF35C8">
                  <w:t xml:space="preserve"> Table microphones – one per two people </w:t>
                </w:r>
              </w:p>
              <w:p w14:paraId="546E7FD8" w14:textId="77777777" w:rsidR="00F80356" w:rsidRPr="00EF35C8" w:rsidRDefault="00F80356" w:rsidP="0083281A">
                <w:r w:rsidRPr="00EF35C8">
                  <w:t>Speaker system to support all audio</w:t>
                </w:r>
              </w:p>
              <w:p w14:paraId="2E2B5FBB" w14:textId="77777777" w:rsidR="00F80356" w:rsidRPr="00EF35C8" w:rsidRDefault="00F80356" w:rsidP="0083281A">
                <w:r w:rsidRPr="00EF35C8">
                  <w:t xml:space="preserve">4 Comfort monitors within the hollow square </w:t>
                </w:r>
              </w:p>
              <w:p w14:paraId="51044FBD" w14:textId="77777777" w:rsidR="00F80356" w:rsidRPr="00EF35C8" w:rsidRDefault="00F80356" w:rsidP="0083281A">
                <w:r w:rsidRPr="00EF35C8">
                  <w:t xml:space="preserve">1 Podium microphone </w:t>
                </w:r>
              </w:p>
              <w:p w14:paraId="2D73F874" w14:textId="77777777" w:rsidR="00F80356" w:rsidRPr="00EF35C8" w:rsidRDefault="00F80356" w:rsidP="0083281A">
                <w:r w:rsidRPr="00EF35C8">
                  <w:t xml:space="preserve">1 Roving microphone </w:t>
                </w:r>
              </w:p>
              <w:p w14:paraId="550F381B" w14:textId="77777777" w:rsidR="00F80356" w:rsidRPr="00EF35C8" w:rsidRDefault="00F80356" w:rsidP="0083281A">
                <w:r w:rsidRPr="00EF35C8">
                  <w:t xml:space="preserve">Presentation clicker </w:t>
                </w:r>
              </w:p>
              <w:p w14:paraId="43E845F7" w14:textId="77777777" w:rsidR="00F80356" w:rsidRPr="00EF35C8" w:rsidRDefault="00F80356" w:rsidP="0083281A">
                <w:r w:rsidRPr="730FD7C6">
                  <w:t>Technician on site for durations of meeting</w:t>
                </w:r>
              </w:p>
              <w:p w14:paraId="40D0EC9F" w14:textId="77777777" w:rsidR="00F80356" w:rsidRDefault="00F80356" w:rsidP="0083281A">
                <w:r>
                  <w:t>Hybrid</w:t>
                </w:r>
                <w:r w:rsidRPr="1A0B24B8">
                  <w:t xml:space="preserve"> option provided to attendees that are required to present</w:t>
                </w:r>
                <w:r>
                  <w:t xml:space="preserve"> remotely </w:t>
                </w:r>
              </w:p>
              <w:p w14:paraId="2A126C13" w14:textId="77777777" w:rsidR="00F80356" w:rsidRPr="00EF35C8" w:rsidRDefault="00F80356" w:rsidP="0083281A"/>
              <w:p w14:paraId="1FC8E65A" w14:textId="77777777" w:rsidR="00F80356" w:rsidRPr="00EF35C8" w:rsidRDefault="00F80356" w:rsidP="0083281A">
                <w:r w:rsidRPr="00EF35C8">
                  <w:t xml:space="preserve">Screen – supplied by Hotel </w:t>
                </w:r>
              </w:p>
              <w:p w14:paraId="7939CF2D" w14:textId="77777777" w:rsidR="00F80356" w:rsidRPr="00EF35C8" w:rsidRDefault="00F80356" w:rsidP="0083281A">
                <w:r w:rsidRPr="00EF35C8">
                  <w:t xml:space="preserve">Projector – supplied by Hotel </w:t>
                </w:r>
              </w:p>
              <w:p w14:paraId="39CDF24D" w14:textId="77777777" w:rsidR="00F80356" w:rsidRPr="00EF35C8" w:rsidRDefault="00F80356" w:rsidP="0083281A">
                <w:r w:rsidRPr="00EF35C8">
                  <w:t xml:space="preserve">Podium – supplied by Hotel </w:t>
                </w:r>
              </w:p>
              <w:p w14:paraId="2CD53EAD" w14:textId="77777777" w:rsidR="00F80356" w:rsidRPr="00EF35C8" w:rsidRDefault="00F80356" w:rsidP="0083281A">
                <w:r w:rsidRPr="00EF35C8">
                  <w:t>Podium microphone – supplied by Hotel</w:t>
                </w:r>
              </w:p>
              <w:p w14:paraId="0BD2505D" w14:textId="77777777" w:rsidR="00F80356" w:rsidRPr="00EF35C8" w:rsidRDefault="00F80356" w:rsidP="0083281A">
                <w:r w:rsidRPr="00EF35C8">
                  <w:t xml:space="preserve">Laptop to playback presentations  </w:t>
                </w:r>
              </w:p>
              <w:p w14:paraId="1E61A746" w14:textId="77777777" w:rsidR="00F80356" w:rsidRPr="00EF35C8" w:rsidRDefault="00F80356" w:rsidP="0083281A"/>
            </w:tc>
          </w:tr>
        </w:tbl>
        <w:p w14:paraId="7739E37B" w14:textId="2F94A0AA" w:rsidR="0086790B" w:rsidRDefault="0086790B" w:rsidP="0086790B">
          <w:r w:rsidRPr="008C3799">
            <w:rPr>
              <w:rFonts w:asciiTheme="majorHAnsi" w:hAnsiTheme="majorHAnsi" w:cstheme="majorHAnsi"/>
              <w:b/>
              <w:bCs/>
              <w:color w:val="007041"/>
              <w:sz w:val="28"/>
              <w:szCs w:val="20"/>
            </w:rPr>
            <w:lastRenderedPageBreak/>
            <w:t>1.</w:t>
          </w:r>
          <w:r>
            <w:rPr>
              <w:rFonts w:asciiTheme="majorHAnsi" w:hAnsiTheme="majorHAnsi" w:cstheme="majorHAnsi"/>
              <w:b/>
              <w:bCs/>
              <w:color w:val="007041"/>
              <w:sz w:val="28"/>
              <w:szCs w:val="20"/>
            </w:rPr>
            <w:t>2</w:t>
          </w:r>
          <w:r w:rsidRPr="008C3799">
            <w:rPr>
              <w:rFonts w:asciiTheme="majorHAnsi" w:hAnsiTheme="majorHAnsi" w:cstheme="majorHAnsi"/>
              <w:b/>
              <w:bCs/>
              <w:color w:val="007041"/>
              <w:sz w:val="28"/>
              <w:szCs w:val="20"/>
            </w:rPr>
            <w:tab/>
            <w:t xml:space="preserve">Meeting </w:t>
          </w:r>
          <w:r>
            <w:rPr>
              <w:rFonts w:asciiTheme="majorHAnsi" w:hAnsiTheme="majorHAnsi" w:cstheme="majorHAnsi"/>
              <w:b/>
              <w:bCs/>
              <w:color w:val="007041"/>
              <w:sz w:val="28"/>
              <w:szCs w:val="20"/>
            </w:rPr>
            <w:t>2</w:t>
          </w:r>
        </w:p>
        <w:tbl>
          <w:tblPr>
            <w:tblW w:w="10201" w:type="dxa"/>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Look w:val="04A0" w:firstRow="1" w:lastRow="0" w:firstColumn="1" w:lastColumn="0" w:noHBand="0" w:noVBand="1"/>
          </w:tblPr>
          <w:tblGrid>
            <w:gridCol w:w="1800"/>
            <w:gridCol w:w="8401"/>
          </w:tblGrid>
          <w:tr w:rsidR="00F80356" w:rsidRPr="00CE47EB" w14:paraId="2E03D867" w14:textId="77777777" w:rsidTr="0083281A">
            <w:tc>
              <w:tcPr>
                <w:tcW w:w="1800" w:type="dxa"/>
              </w:tcPr>
              <w:p w14:paraId="70F97B34" w14:textId="77777777" w:rsidR="00F80356" w:rsidRPr="00EF35C8" w:rsidRDefault="00F80356" w:rsidP="0083281A">
                <w:pPr>
                  <w:rPr>
                    <w:b/>
                    <w:bCs/>
                  </w:rPr>
                </w:pPr>
                <w:r w:rsidRPr="00EF35C8">
                  <w:rPr>
                    <w:b/>
                    <w:bCs/>
                  </w:rPr>
                  <w:t>Numbers</w:t>
                </w:r>
              </w:p>
            </w:tc>
            <w:tc>
              <w:tcPr>
                <w:tcW w:w="8401" w:type="dxa"/>
              </w:tcPr>
              <w:p w14:paraId="2DF869E9" w14:textId="77777777" w:rsidR="00F80356" w:rsidRPr="00EF35C8" w:rsidRDefault="00F80356" w:rsidP="0083281A">
                <w:r w:rsidRPr="00EF35C8">
                  <w:t xml:space="preserve">Approx </w:t>
                </w:r>
                <w:r>
                  <w:t>70</w:t>
                </w:r>
                <w:r w:rsidRPr="00EF35C8">
                  <w:t xml:space="preserve"> attendees </w:t>
                </w:r>
              </w:p>
            </w:tc>
          </w:tr>
          <w:tr w:rsidR="00F80356" w:rsidRPr="00CE47EB" w14:paraId="1BE63CCB" w14:textId="77777777" w:rsidTr="0083281A">
            <w:trPr>
              <w:trHeight w:val="300"/>
            </w:trPr>
            <w:tc>
              <w:tcPr>
                <w:tcW w:w="1800" w:type="dxa"/>
              </w:tcPr>
              <w:p w14:paraId="6491A934" w14:textId="77777777" w:rsidR="00F80356" w:rsidRPr="00EF35C8" w:rsidRDefault="00F80356" w:rsidP="0083281A">
                <w:pPr>
                  <w:rPr>
                    <w:b/>
                    <w:bCs/>
                  </w:rPr>
                </w:pPr>
                <w:r w:rsidRPr="00EF35C8">
                  <w:rPr>
                    <w:b/>
                    <w:bCs/>
                  </w:rPr>
                  <w:t>Date</w:t>
                </w:r>
              </w:p>
            </w:tc>
            <w:tc>
              <w:tcPr>
                <w:tcW w:w="8401" w:type="dxa"/>
              </w:tcPr>
              <w:p w14:paraId="43151C2A" w14:textId="77777777" w:rsidR="00F80356" w:rsidRPr="00EF35C8" w:rsidRDefault="00F80356" w:rsidP="0083281A">
                <w:pPr>
                  <w:spacing w:line="259" w:lineRule="auto"/>
                </w:pPr>
                <w:r>
                  <w:t>28th – 30</w:t>
                </w:r>
                <w:r w:rsidRPr="004C4DCC">
                  <w:rPr>
                    <w:vertAlign w:val="superscript"/>
                  </w:rPr>
                  <w:t>th</w:t>
                </w:r>
                <w:r>
                  <w:t xml:space="preserve"> September 2026 </w:t>
                </w:r>
              </w:p>
            </w:tc>
          </w:tr>
          <w:tr w:rsidR="00F80356" w:rsidRPr="00CE47EB" w14:paraId="56DA7223" w14:textId="77777777" w:rsidTr="0083281A">
            <w:tc>
              <w:tcPr>
                <w:tcW w:w="1800" w:type="dxa"/>
              </w:tcPr>
              <w:p w14:paraId="6AB700CD" w14:textId="77777777" w:rsidR="00F80356" w:rsidRPr="00EF35C8" w:rsidRDefault="00F80356" w:rsidP="0083281A">
                <w:pPr>
                  <w:rPr>
                    <w:b/>
                    <w:bCs/>
                  </w:rPr>
                </w:pPr>
                <w:r w:rsidRPr="00EF35C8">
                  <w:rPr>
                    <w:b/>
                    <w:bCs/>
                  </w:rPr>
                  <w:t>Duration</w:t>
                </w:r>
              </w:p>
            </w:tc>
            <w:tc>
              <w:tcPr>
                <w:tcW w:w="8401" w:type="dxa"/>
              </w:tcPr>
              <w:p w14:paraId="09A69623" w14:textId="77777777" w:rsidR="00F80356" w:rsidRPr="00EF35C8" w:rsidRDefault="00F80356" w:rsidP="0083281A">
                <w:r>
                  <w:t>2.5 Days</w:t>
                </w:r>
              </w:p>
            </w:tc>
          </w:tr>
          <w:tr w:rsidR="00F80356" w:rsidRPr="00CE47EB" w14:paraId="3CAA99F0" w14:textId="77777777" w:rsidTr="0083281A">
            <w:tc>
              <w:tcPr>
                <w:tcW w:w="1800" w:type="dxa"/>
              </w:tcPr>
              <w:p w14:paraId="1559961D" w14:textId="77777777" w:rsidR="00F80356" w:rsidRPr="00EF35C8" w:rsidRDefault="00F80356" w:rsidP="0083281A">
                <w:pPr>
                  <w:rPr>
                    <w:b/>
                    <w:bCs/>
                  </w:rPr>
                </w:pPr>
                <w:r w:rsidRPr="00EF35C8">
                  <w:rPr>
                    <w:b/>
                    <w:bCs/>
                  </w:rPr>
                  <w:t>Times</w:t>
                </w:r>
              </w:p>
            </w:tc>
            <w:tc>
              <w:tcPr>
                <w:tcW w:w="8401" w:type="dxa"/>
              </w:tcPr>
              <w:p w14:paraId="28E09181" w14:textId="77777777" w:rsidR="00F80356" w:rsidRPr="00EF35C8" w:rsidRDefault="00F80356" w:rsidP="0083281A">
                <w:r w:rsidRPr="00EF35C8">
                  <w:t xml:space="preserve">Day 1 9am – 5pm  </w:t>
                </w:r>
                <w:r>
                  <w:t>(approx. 25 attendees)</w:t>
                </w:r>
              </w:p>
              <w:p w14:paraId="4A3AD9D4" w14:textId="77777777" w:rsidR="00F80356" w:rsidRDefault="00F80356" w:rsidP="0083281A">
                <w:r w:rsidRPr="00EF35C8">
                  <w:t xml:space="preserve">Day 2 9am – </w:t>
                </w:r>
                <w:r>
                  <w:t>5pm (a</w:t>
                </w:r>
                <w:r w:rsidRPr="00EF35C8">
                  <w:t xml:space="preserve">pprox. </w:t>
                </w:r>
                <w:r>
                  <w:t>70</w:t>
                </w:r>
                <w:r w:rsidRPr="00EF35C8">
                  <w:t xml:space="preserve"> attendees</w:t>
                </w:r>
                <w:r>
                  <w:t>)</w:t>
                </w:r>
              </w:p>
              <w:p w14:paraId="4EC37D4C" w14:textId="77777777" w:rsidR="00F80356" w:rsidRPr="00EF35C8" w:rsidRDefault="00F80356" w:rsidP="0083281A">
                <w:r>
                  <w:t>Day 3 9am – 1pm (a</w:t>
                </w:r>
                <w:r w:rsidRPr="00EF35C8">
                  <w:t xml:space="preserve">pprox. </w:t>
                </w:r>
                <w:r>
                  <w:t>70</w:t>
                </w:r>
                <w:r w:rsidRPr="00EF35C8">
                  <w:t xml:space="preserve"> attendees</w:t>
                </w:r>
                <w:r>
                  <w:t>)</w:t>
                </w:r>
              </w:p>
            </w:tc>
          </w:tr>
          <w:tr w:rsidR="00F80356" w:rsidRPr="00CE47EB" w14:paraId="458D0222" w14:textId="77777777" w:rsidTr="0083281A">
            <w:tc>
              <w:tcPr>
                <w:tcW w:w="1800" w:type="dxa"/>
              </w:tcPr>
              <w:p w14:paraId="77E0510B" w14:textId="77777777" w:rsidR="00F80356" w:rsidRPr="00EF35C8" w:rsidRDefault="00F80356" w:rsidP="0083281A">
                <w:pPr>
                  <w:rPr>
                    <w:b/>
                    <w:bCs/>
                  </w:rPr>
                </w:pPr>
                <w:r w:rsidRPr="00EF35C8">
                  <w:rPr>
                    <w:b/>
                    <w:bCs/>
                  </w:rPr>
                  <w:t>Location</w:t>
                </w:r>
              </w:p>
            </w:tc>
            <w:tc>
              <w:tcPr>
                <w:tcW w:w="8401" w:type="dxa"/>
              </w:tcPr>
              <w:p w14:paraId="7392106C" w14:textId="77777777" w:rsidR="00F80356" w:rsidRPr="00EF35C8" w:rsidRDefault="00F80356" w:rsidP="0083281A">
                <w:r w:rsidRPr="00EF35C8">
                  <w:t xml:space="preserve">Dublin 2 location </w:t>
                </w:r>
              </w:p>
            </w:tc>
          </w:tr>
          <w:tr w:rsidR="00F80356" w:rsidRPr="00CE47EB" w14:paraId="18F14B83" w14:textId="77777777" w:rsidTr="0083281A">
            <w:tc>
              <w:tcPr>
                <w:tcW w:w="1800" w:type="dxa"/>
              </w:tcPr>
              <w:p w14:paraId="4D97B8C7" w14:textId="77777777" w:rsidR="00F80356" w:rsidRPr="00EF35C8" w:rsidRDefault="00F80356" w:rsidP="0083281A">
                <w:pPr>
                  <w:rPr>
                    <w:b/>
                    <w:bCs/>
                  </w:rPr>
                </w:pPr>
              </w:p>
              <w:p w14:paraId="50988FBF" w14:textId="77777777" w:rsidR="00F80356" w:rsidRPr="00EF35C8" w:rsidRDefault="00F80356" w:rsidP="0083281A">
                <w:pPr>
                  <w:rPr>
                    <w:b/>
                    <w:bCs/>
                  </w:rPr>
                </w:pPr>
                <w:r w:rsidRPr="00EF35C8">
                  <w:rPr>
                    <w:b/>
                    <w:bCs/>
                  </w:rPr>
                  <w:t>Requirements</w:t>
                </w:r>
              </w:p>
            </w:tc>
            <w:tc>
              <w:tcPr>
                <w:tcW w:w="8401" w:type="dxa"/>
              </w:tcPr>
              <w:p w14:paraId="07CF69FB" w14:textId="77777777" w:rsidR="00F80356" w:rsidRPr="00EF35C8" w:rsidRDefault="00F80356" w:rsidP="0083281A"/>
              <w:p w14:paraId="3B21829F" w14:textId="77777777" w:rsidR="00F80356" w:rsidRPr="00EF35C8" w:rsidRDefault="00F80356" w:rsidP="0083281A">
                <w:r w:rsidRPr="00EF35C8">
                  <w:t>Set up:  Hollow square</w:t>
                </w:r>
              </w:p>
              <w:p w14:paraId="0F9CEFB2" w14:textId="77777777" w:rsidR="00F80356" w:rsidRPr="00EF35C8" w:rsidRDefault="00F80356" w:rsidP="0083281A">
                <w:r w:rsidRPr="00EF35C8">
                  <w:t xml:space="preserve">Back up projector required </w:t>
                </w:r>
              </w:p>
              <w:p w14:paraId="12A442A7" w14:textId="77777777" w:rsidR="00F80356" w:rsidRPr="00EF35C8" w:rsidRDefault="00F80356" w:rsidP="0083281A">
                <w:r w:rsidRPr="00EF35C8">
                  <w:t xml:space="preserve">Back up laptop required </w:t>
                </w:r>
              </w:p>
              <w:p w14:paraId="429DC2FB" w14:textId="77777777" w:rsidR="00F80356" w:rsidRPr="00EF35C8" w:rsidRDefault="00F80356" w:rsidP="0083281A"/>
              <w:p w14:paraId="394DE782" w14:textId="77777777" w:rsidR="00F80356" w:rsidRPr="00EF35C8" w:rsidRDefault="00F80356" w:rsidP="0083281A">
                <w:r>
                  <w:t>35</w:t>
                </w:r>
                <w:r w:rsidRPr="00EF35C8">
                  <w:t xml:space="preserve"> Table microphones – one per two people </w:t>
                </w:r>
              </w:p>
              <w:p w14:paraId="7CB73546" w14:textId="77777777" w:rsidR="00F80356" w:rsidRPr="00EF35C8" w:rsidRDefault="00F80356" w:rsidP="0083281A">
                <w:r w:rsidRPr="00EF35C8">
                  <w:t>Speaker system to support all audio</w:t>
                </w:r>
              </w:p>
              <w:p w14:paraId="1B83B079" w14:textId="77777777" w:rsidR="00F80356" w:rsidRPr="00EF35C8" w:rsidRDefault="00F80356" w:rsidP="0083281A">
                <w:r w:rsidRPr="00EF35C8">
                  <w:t xml:space="preserve">4 Comfort monitors within the hollow square </w:t>
                </w:r>
              </w:p>
              <w:p w14:paraId="2615D71E" w14:textId="77777777" w:rsidR="00F80356" w:rsidRPr="00EF35C8" w:rsidRDefault="00F80356" w:rsidP="0083281A">
                <w:r w:rsidRPr="00EF35C8">
                  <w:t xml:space="preserve">1 Podium microphone </w:t>
                </w:r>
              </w:p>
              <w:p w14:paraId="2EEA667A" w14:textId="77777777" w:rsidR="00F80356" w:rsidRPr="00EF35C8" w:rsidRDefault="00F80356" w:rsidP="0083281A">
                <w:r w:rsidRPr="00EF35C8">
                  <w:t xml:space="preserve">1 Roving microphone </w:t>
                </w:r>
              </w:p>
              <w:p w14:paraId="716A2238" w14:textId="77777777" w:rsidR="00F80356" w:rsidRPr="00EF35C8" w:rsidRDefault="00F80356" w:rsidP="0083281A">
                <w:r w:rsidRPr="00EF35C8">
                  <w:t xml:space="preserve">Presentation clicker </w:t>
                </w:r>
              </w:p>
              <w:p w14:paraId="0FAFBEA0" w14:textId="77777777" w:rsidR="00F80356" w:rsidRPr="00EF35C8" w:rsidRDefault="00F80356" w:rsidP="0083281A">
                <w:r w:rsidRPr="1A0B24B8">
                  <w:t>Technician on site for durations of meeting</w:t>
                </w:r>
              </w:p>
              <w:p w14:paraId="6430B266" w14:textId="77777777" w:rsidR="00F80356" w:rsidRDefault="00F80356" w:rsidP="0083281A">
                <w:r>
                  <w:t>Hybrid</w:t>
                </w:r>
                <w:r w:rsidRPr="1A0B24B8">
                  <w:t xml:space="preserve"> option provided to attendees that are required to present</w:t>
                </w:r>
                <w:r>
                  <w:t xml:space="preserve"> remotely </w:t>
                </w:r>
              </w:p>
              <w:p w14:paraId="3B38EEB0" w14:textId="77777777" w:rsidR="00F80356" w:rsidRPr="00EF35C8" w:rsidRDefault="00F80356" w:rsidP="0083281A"/>
              <w:p w14:paraId="1229A48A" w14:textId="77777777" w:rsidR="00F80356" w:rsidRPr="00EF35C8" w:rsidRDefault="00F80356" w:rsidP="0083281A">
                <w:r w:rsidRPr="00EF35C8">
                  <w:t xml:space="preserve">Screen – supplied by Hotel </w:t>
                </w:r>
              </w:p>
              <w:p w14:paraId="629A0A5D" w14:textId="77777777" w:rsidR="00F80356" w:rsidRPr="00EF35C8" w:rsidRDefault="00F80356" w:rsidP="0083281A">
                <w:r w:rsidRPr="00EF35C8">
                  <w:t xml:space="preserve">Projector – supplied by Hotel </w:t>
                </w:r>
              </w:p>
              <w:p w14:paraId="4A8C6F85" w14:textId="77777777" w:rsidR="00F80356" w:rsidRPr="00EF35C8" w:rsidRDefault="00F80356" w:rsidP="0083281A">
                <w:r w:rsidRPr="00EF35C8">
                  <w:t xml:space="preserve">Podium – supplied by Hotel </w:t>
                </w:r>
              </w:p>
              <w:p w14:paraId="089F2413" w14:textId="77777777" w:rsidR="00F80356" w:rsidRPr="00EF35C8" w:rsidRDefault="00F80356" w:rsidP="0083281A">
                <w:r w:rsidRPr="00EF35C8">
                  <w:t>Podium microphone – supplied by Hotel</w:t>
                </w:r>
              </w:p>
              <w:p w14:paraId="5C37AFD0" w14:textId="77777777" w:rsidR="00F80356" w:rsidRPr="00EF35C8" w:rsidRDefault="00F80356" w:rsidP="0083281A">
                <w:r w:rsidRPr="00EF35C8">
                  <w:t xml:space="preserve">Laptop to playback presentations  </w:t>
                </w:r>
              </w:p>
              <w:p w14:paraId="5F60A044" w14:textId="77777777" w:rsidR="00F80356" w:rsidRPr="00EF35C8" w:rsidRDefault="00F80356" w:rsidP="0083281A"/>
            </w:tc>
          </w:tr>
        </w:tbl>
        <w:p w14:paraId="7BEAAF43" w14:textId="77777777" w:rsidR="00F80356" w:rsidRPr="00B34306" w:rsidRDefault="00F80356" w:rsidP="00F80356">
          <w:pPr>
            <w:pStyle w:val="HPRAHeadingL2"/>
            <w:ind w:left="360" w:hanging="360"/>
            <w:rPr>
              <w:lang w:val="en-GB"/>
            </w:rPr>
          </w:pPr>
        </w:p>
        <w:p w14:paraId="755292E6" w14:textId="77777777" w:rsidR="00F80356" w:rsidRPr="006A2BAE" w:rsidRDefault="00F80356" w:rsidP="00F80356">
          <w:pPr>
            <w:jc w:val="both"/>
            <w:rPr>
              <w:b/>
              <w:sz w:val="20"/>
              <w:szCs w:val="20"/>
            </w:rPr>
          </w:pPr>
        </w:p>
        <w:p w14:paraId="7BDA819B" w14:textId="77777777" w:rsidR="00F80356" w:rsidRPr="00BA759A" w:rsidRDefault="00F80356" w:rsidP="00F80356">
          <w:pPr>
            <w:rPr>
              <w:sz w:val="20"/>
            </w:rPr>
          </w:pPr>
        </w:p>
        <w:p w14:paraId="08AB017C" w14:textId="77777777" w:rsidR="00F80356" w:rsidRDefault="00F80356" w:rsidP="00F80356">
          <w:pPr>
            <w:jc w:val="both"/>
            <w:rPr>
              <w:sz w:val="20"/>
            </w:rPr>
          </w:pPr>
        </w:p>
        <w:p w14:paraId="2364B45C" w14:textId="77777777" w:rsidR="00F80356" w:rsidRPr="006A2BAE" w:rsidRDefault="00F80356" w:rsidP="00F80356">
          <w:pPr>
            <w:jc w:val="both"/>
            <w:rPr>
              <w:sz w:val="20"/>
            </w:rPr>
          </w:pPr>
        </w:p>
        <w:p w14:paraId="3D356FE5" w14:textId="19A47AC3" w:rsidR="0086790B" w:rsidRDefault="0086790B" w:rsidP="0086790B">
          <w:r w:rsidRPr="008C3799">
            <w:rPr>
              <w:rFonts w:asciiTheme="majorHAnsi" w:hAnsiTheme="majorHAnsi" w:cstheme="majorHAnsi"/>
              <w:b/>
              <w:bCs/>
              <w:color w:val="007041"/>
              <w:sz w:val="28"/>
              <w:szCs w:val="20"/>
            </w:rPr>
            <w:lastRenderedPageBreak/>
            <w:t>1.</w:t>
          </w:r>
          <w:r>
            <w:rPr>
              <w:rFonts w:asciiTheme="majorHAnsi" w:hAnsiTheme="majorHAnsi" w:cstheme="majorHAnsi"/>
              <w:b/>
              <w:bCs/>
              <w:color w:val="007041"/>
              <w:sz w:val="28"/>
              <w:szCs w:val="20"/>
            </w:rPr>
            <w:t>3</w:t>
          </w:r>
          <w:r w:rsidRPr="008C3799">
            <w:rPr>
              <w:rFonts w:asciiTheme="majorHAnsi" w:hAnsiTheme="majorHAnsi" w:cstheme="majorHAnsi"/>
              <w:b/>
              <w:bCs/>
              <w:color w:val="007041"/>
              <w:sz w:val="28"/>
              <w:szCs w:val="20"/>
            </w:rPr>
            <w:tab/>
            <w:t xml:space="preserve">Meeting </w:t>
          </w:r>
          <w:r>
            <w:rPr>
              <w:rFonts w:asciiTheme="majorHAnsi" w:hAnsiTheme="majorHAnsi" w:cstheme="majorHAnsi"/>
              <w:b/>
              <w:bCs/>
              <w:color w:val="007041"/>
              <w:sz w:val="28"/>
              <w:szCs w:val="20"/>
            </w:rPr>
            <w:t>3</w:t>
          </w:r>
        </w:p>
        <w:tbl>
          <w:tblPr>
            <w:tblW w:w="10188" w:type="dxa"/>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Look w:val="04A0" w:firstRow="1" w:lastRow="0" w:firstColumn="1" w:lastColumn="0" w:noHBand="0" w:noVBand="1"/>
          </w:tblPr>
          <w:tblGrid>
            <w:gridCol w:w="1781"/>
            <w:gridCol w:w="8407"/>
          </w:tblGrid>
          <w:tr w:rsidR="00F80356" w:rsidRPr="00CE47EB" w14:paraId="283EEE29" w14:textId="77777777" w:rsidTr="0083281A">
            <w:tc>
              <w:tcPr>
                <w:tcW w:w="1781" w:type="dxa"/>
              </w:tcPr>
              <w:p w14:paraId="557E576F" w14:textId="77777777" w:rsidR="00F80356" w:rsidRPr="00CE47EB" w:rsidRDefault="00F80356" w:rsidP="0083281A">
                <w:pPr>
                  <w:rPr>
                    <w:b/>
                    <w:bCs/>
                  </w:rPr>
                </w:pPr>
                <w:r w:rsidRPr="00CE47EB">
                  <w:rPr>
                    <w:b/>
                    <w:bCs/>
                  </w:rPr>
                  <w:t>Numbers</w:t>
                </w:r>
              </w:p>
            </w:tc>
            <w:tc>
              <w:tcPr>
                <w:tcW w:w="8407" w:type="dxa"/>
              </w:tcPr>
              <w:p w14:paraId="6AED2F5D" w14:textId="77777777" w:rsidR="00F80356" w:rsidRPr="00EF35C8" w:rsidRDefault="00F80356" w:rsidP="0083281A">
                <w:r w:rsidRPr="1A0B24B8">
                  <w:t xml:space="preserve">Approx </w:t>
                </w:r>
                <w:r>
                  <w:t>45</w:t>
                </w:r>
                <w:r w:rsidRPr="1A0B24B8">
                  <w:t xml:space="preserve"> attendees </w:t>
                </w:r>
              </w:p>
            </w:tc>
          </w:tr>
          <w:tr w:rsidR="00F80356" w:rsidRPr="00CE47EB" w14:paraId="05AC4411" w14:textId="77777777" w:rsidTr="0083281A">
            <w:tc>
              <w:tcPr>
                <w:tcW w:w="1781" w:type="dxa"/>
              </w:tcPr>
              <w:p w14:paraId="1143599D" w14:textId="77777777" w:rsidR="00F80356" w:rsidRPr="00CE47EB" w:rsidRDefault="00F80356" w:rsidP="0083281A">
                <w:pPr>
                  <w:rPr>
                    <w:b/>
                    <w:bCs/>
                  </w:rPr>
                </w:pPr>
                <w:r w:rsidRPr="00CE47EB">
                  <w:rPr>
                    <w:b/>
                    <w:bCs/>
                  </w:rPr>
                  <w:t>Date</w:t>
                </w:r>
              </w:p>
            </w:tc>
            <w:tc>
              <w:tcPr>
                <w:tcW w:w="8407" w:type="dxa"/>
              </w:tcPr>
              <w:p w14:paraId="5FD190C8" w14:textId="77777777" w:rsidR="00F80356" w:rsidRPr="00EF35C8" w:rsidRDefault="00F80356" w:rsidP="0083281A">
                <w:r>
                  <w:t>1</w:t>
                </w:r>
                <w:r w:rsidRPr="008C552D">
                  <w:rPr>
                    <w:vertAlign w:val="superscript"/>
                  </w:rPr>
                  <w:t>st</w:t>
                </w:r>
                <w:r>
                  <w:t xml:space="preserve"> – 2</w:t>
                </w:r>
                <w:r w:rsidRPr="008C552D">
                  <w:rPr>
                    <w:vertAlign w:val="superscript"/>
                  </w:rPr>
                  <w:t>nd</w:t>
                </w:r>
                <w:r>
                  <w:t xml:space="preserve"> October 2026</w:t>
                </w:r>
              </w:p>
            </w:tc>
          </w:tr>
          <w:tr w:rsidR="00F80356" w:rsidRPr="00CE47EB" w14:paraId="15B67AEC" w14:textId="77777777" w:rsidTr="0083281A">
            <w:tc>
              <w:tcPr>
                <w:tcW w:w="1781" w:type="dxa"/>
              </w:tcPr>
              <w:p w14:paraId="3CBBF9DF" w14:textId="77777777" w:rsidR="00F80356" w:rsidRPr="00CE47EB" w:rsidRDefault="00F80356" w:rsidP="0083281A">
                <w:pPr>
                  <w:rPr>
                    <w:b/>
                    <w:bCs/>
                  </w:rPr>
                </w:pPr>
                <w:r w:rsidRPr="00CE47EB">
                  <w:rPr>
                    <w:b/>
                    <w:bCs/>
                  </w:rPr>
                  <w:t>Duration</w:t>
                </w:r>
              </w:p>
            </w:tc>
            <w:tc>
              <w:tcPr>
                <w:tcW w:w="8407" w:type="dxa"/>
              </w:tcPr>
              <w:p w14:paraId="126DB49C" w14:textId="77777777" w:rsidR="00F80356" w:rsidRPr="00EF35C8" w:rsidRDefault="00F80356" w:rsidP="0083281A">
                <w:r>
                  <w:t>1.5 Days</w:t>
                </w:r>
              </w:p>
            </w:tc>
          </w:tr>
          <w:tr w:rsidR="00F80356" w:rsidRPr="00CE47EB" w14:paraId="61A2D073" w14:textId="77777777" w:rsidTr="0083281A">
            <w:tc>
              <w:tcPr>
                <w:tcW w:w="1781" w:type="dxa"/>
              </w:tcPr>
              <w:p w14:paraId="149676B2" w14:textId="77777777" w:rsidR="00F80356" w:rsidRPr="00CE47EB" w:rsidRDefault="00F80356" w:rsidP="0083281A">
                <w:pPr>
                  <w:rPr>
                    <w:b/>
                    <w:bCs/>
                  </w:rPr>
                </w:pPr>
                <w:r w:rsidRPr="00CE47EB">
                  <w:rPr>
                    <w:b/>
                    <w:bCs/>
                  </w:rPr>
                  <w:t>Times</w:t>
                </w:r>
              </w:p>
            </w:tc>
            <w:tc>
              <w:tcPr>
                <w:tcW w:w="8407" w:type="dxa"/>
              </w:tcPr>
              <w:p w14:paraId="6B543EA9" w14:textId="77777777" w:rsidR="00F80356" w:rsidRPr="00EF35C8" w:rsidRDefault="00F80356" w:rsidP="0083281A">
                <w:r w:rsidRPr="00EF35C8">
                  <w:t xml:space="preserve">Day 1 9am – 5pm  </w:t>
                </w:r>
              </w:p>
              <w:p w14:paraId="19F4DBD9" w14:textId="77777777" w:rsidR="00F80356" w:rsidRPr="00EF35C8" w:rsidRDefault="00F80356" w:rsidP="0083281A">
                <w:r w:rsidRPr="00EF35C8">
                  <w:t xml:space="preserve">Day 2 9am – 1pm </w:t>
                </w:r>
              </w:p>
            </w:tc>
          </w:tr>
          <w:tr w:rsidR="00F80356" w:rsidRPr="00CE47EB" w14:paraId="768C10E1" w14:textId="77777777" w:rsidTr="0083281A">
            <w:tc>
              <w:tcPr>
                <w:tcW w:w="1781" w:type="dxa"/>
              </w:tcPr>
              <w:p w14:paraId="3E23A398" w14:textId="77777777" w:rsidR="00F80356" w:rsidRPr="00CE47EB" w:rsidRDefault="00F80356" w:rsidP="0083281A">
                <w:pPr>
                  <w:rPr>
                    <w:b/>
                    <w:bCs/>
                  </w:rPr>
                </w:pPr>
                <w:r w:rsidRPr="00CE47EB">
                  <w:rPr>
                    <w:b/>
                    <w:bCs/>
                  </w:rPr>
                  <w:t>Location</w:t>
                </w:r>
              </w:p>
            </w:tc>
            <w:tc>
              <w:tcPr>
                <w:tcW w:w="8407" w:type="dxa"/>
              </w:tcPr>
              <w:p w14:paraId="7847D38F" w14:textId="77777777" w:rsidR="00F80356" w:rsidRPr="00EF35C8" w:rsidRDefault="00F80356" w:rsidP="0083281A">
                <w:r w:rsidRPr="00EF35C8">
                  <w:t xml:space="preserve">Dublin 1 or Dublin 2 location </w:t>
                </w:r>
              </w:p>
            </w:tc>
          </w:tr>
          <w:tr w:rsidR="00F80356" w:rsidRPr="00CE47EB" w14:paraId="18414060" w14:textId="77777777" w:rsidTr="0083281A">
            <w:tc>
              <w:tcPr>
                <w:tcW w:w="1781" w:type="dxa"/>
              </w:tcPr>
              <w:p w14:paraId="7670725C" w14:textId="77777777" w:rsidR="00F80356" w:rsidRPr="00CE47EB" w:rsidRDefault="00F80356" w:rsidP="0083281A">
                <w:pPr>
                  <w:rPr>
                    <w:b/>
                    <w:bCs/>
                  </w:rPr>
                </w:pPr>
              </w:p>
              <w:p w14:paraId="52E01F8B" w14:textId="77777777" w:rsidR="00F80356" w:rsidRPr="00CE47EB" w:rsidRDefault="00F80356" w:rsidP="0083281A">
                <w:pPr>
                  <w:rPr>
                    <w:b/>
                    <w:bCs/>
                  </w:rPr>
                </w:pPr>
                <w:r w:rsidRPr="00CE47EB">
                  <w:rPr>
                    <w:b/>
                    <w:bCs/>
                  </w:rPr>
                  <w:t>Requirements</w:t>
                </w:r>
              </w:p>
            </w:tc>
            <w:tc>
              <w:tcPr>
                <w:tcW w:w="8407" w:type="dxa"/>
              </w:tcPr>
              <w:p w14:paraId="7B26F587" w14:textId="77777777" w:rsidR="00F80356" w:rsidRPr="00EF35C8" w:rsidRDefault="00F80356" w:rsidP="0083281A"/>
              <w:p w14:paraId="20A63AAD" w14:textId="77777777" w:rsidR="00F80356" w:rsidRPr="00EF35C8" w:rsidRDefault="00F80356" w:rsidP="0083281A">
                <w:r w:rsidRPr="00EF35C8">
                  <w:t>Set up:  Hollow square</w:t>
                </w:r>
              </w:p>
              <w:p w14:paraId="2425B16D" w14:textId="77777777" w:rsidR="00F80356" w:rsidRPr="00EF35C8" w:rsidRDefault="00F80356" w:rsidP="0083281A">
                <w:r w:rsidRPr="00EF35C8">
                  <w:t xml:space="preserve">Back up projector required </w:t>
                </w:r>
              </w:p>
              <w:p w14:paraId="55146D60" w14:textId="77777777" w:rsidR="00F80356" w:rsidRPr="00EF35C8" w:rsidRDefault="00F80356" w:rsidP="0083281A">
                <w:r w:rsidRPr="00EF35C8">
                  <w:t xml:space="preserve">Back up laptop required </w:t>
                </w:r>
              </w:p>
              <w:p w14:paraId="0BB4E05B" w14:textId="77777777" w:rsidR="00F80356" w:rsidRPr="00EF35C8" w:rsidRDefault="00F80356" w:rsidP="0083281A"/>
              <w:p w14:paraId="350FCCCA" w14:textId="77777777" w:rsidR="00F80356" w:rsidRPr="00EF35C8" w:rsidRDefault="00F80356" w:rsidP="0083281A">
                <w:r>
                  <w:t>23</w:t>
                </w:r>
                <w:r w:rsidRPr="1A0B24B8">
                  <w:t xml:space="preserve"> Table microphones – one per two people </w:t>
                </w:r>
              </w:p>
              <w:p w14:paraId="3A303108" w14:textId="77777777" w:rsidR="00F80356" w:rsidRPr="00EF35C8" w:rsidRDefault="00F80356" w:rsidP="0083281A">
                <w:r w:rsidRPr="00EF35C8">
                  <w:t>Speaker system to support all audio</w:t>
                </w:r>
              </w:p>
              <w:p w14:paraId="65D5DCF7" w14:textId="77777777" w:rsidR="00F80356" w:rsidRPr="00EF35C8" w:rsidRDefault="00F80356" w:rsidP="0083281A">
                <w:r w:rsidRPr="00EF35C8">
                  <w:t xml:space="preserve">6 Comfort monitors within the hollow square </w:t>
                </w:r>
              </w:p>
              <w:p w14:paraId="588AE07F" w14:textId="77777777" w:rsidR="00F80356" w:rsidRPr="00EF35C8" w:rsidRDefault="00F80356" w:rsidP="0083281A">
                <w:r w:rsidRPr="00EF35C8">
                  <w:t xml:space="preserve">1 Podium microphone </w:t>
                </w:r>
              </w:p>
              <w:p w14:paraId="62D35023" w14:textId="77777777" w:rsidR="00F80356" w:rsidRPr="00EF35C8" w:rsidRDefault="00F80356" w:rsidP="0083281A">
                <w:r w:rsidRPr="00EF35C8">
                  <w:t xml:space="preserve">1 Roving microphone </w:t>
                </w:r>
              </w:p>
              <w:p w14:paraId="5FB62D0C" w14:textId="77777777" w:rsidR="00F80356" w:rsidRPr="00EF35C8" w:rsidRDefault="00F80356" w:rsidP="0083281A">
                <w:r w:rsidRPr="00EF35C8">
                  <w:t xml:space="preserve">Presentation clicker </w:t>
                </w:r>
              </w:p>
              <w:p w14:paraId="6AEB197F" w14:textId="77777777" w:rsidR="00F80356" w:rsidRPr="00EF35C8" w:rsidRDefault="00F80356" w:rsidP="0083281A">
                <w:r w:rsidRPr="1A0B24B8">
                  <w:t>Technician on site for durations of meeting</w:t>
                </w:r>
              </w:p>
              <w:p w14:paraId="583E0BCE" w14:textId="77777777" w:rsidR="00F80356" w:rsidRDefault="00F80356" w:rsidP="0083281A">
                <w:r>
                  <w:t>Hybrid</w:t>
                </w:r>
                <w:r w:rsidRPr="1A0B24B8">
                  <w:t xml:space="preserve"> option provided to attendees that are required to present</w:t>
                </w:r>
                <w:r>
                  <w:t xml:space="preserve"> remotely </w:t>
                </w:r>
              </w:p>
              <w:p w14:paraId="5F57C29D" w14:textId="77777777" w:rsidR="00F80356" w:rsidRPr="00EF35C8" w:rsidRDefault="00F80356" w:rsidP="0083281A"/>
              <w:p w14:paraId="44D1E6A3" w14:textId="77777777" w:rsidR="00F80356" w:rsidRPr="00EF35C8" w:rsidRDefault="00F80356" w:rsidP="0083281A">
                <w:r w:rsidRPr="00EF35C8">
                  <w:t xml:space="preserve">Screen – supplied by Hotel </w:t>
                </w:r>
              </w:p>
              <w:p w14:paraId="4389E0BE" w14:textId="77777777" w:rsidR="00F80356" w:rsidRPr="00EF35C8" w:rsidRDefault="00F80356" w:rsidP="0083281A">
                <w:r w:rsidRPr="00EF35C8">
                  <w:t xml:space="preserve">Projector – supplied by Hotel </w:t>
                </w:r>
              </w:p>
              <w:p w14:paraId="1B7FB796" w14:textId="77777777" w:rsidR="00F80356" w:rsidRPr="00EF35C8" w:rsidRDefault="00F80356" w:rsidP="0083281A">
                <w:r w:rsidRPr="00EF35C8">
                  <w:t xml:space="preserve">Podium – supplied by Hotel </w:t>
                </w:r>
              </w:p>
              <w:p w14:paraId="0DB2B1D0" w14:textId="77777777" w:rsidR="00F80356" w:rsidRPr="00EF35C8" w:rsidRDefault="00F80356" w:rsidP="0083281A">
                <w:r w:rsidRPr="00EF35C8">
                  <w:t>Podium microphone – supplied by Hotel</w:t>
                </w:r>
              </w:p>
              <w:p w14:paraId="1B5C3482" w14:textId="77777777" w:rsidR="00F80356" w:rsidRPr="00EF35C8" w:rsidRDefault="00F80356" w:rsidP="0083281A">
                <w:r w:rsidRPr="00EF35C8">
                  <w:t xml:space="preserve">Laptop to playback presentations  </w:t>
                </w:r>
              </w:p>
              <w:p w14:paraId="3B571EB1" w14:textId="77777777" w:rsidR="00F80356" w:rsidRPr="00EF35C8" w:rsidRDefault="00F80356" w:rsidP="0083281A"/>
            </w:tc>
          </w:tr>
        </w:tbl>
        <w:p w14:paraId="1A4F4EB6" w14:textId="77777777" w:rsidR="00F80356" w:rsidRDefault="00F80356" w:rsidP="00F80356">
          <w:pPr>
            <w:pStyle w:val="HPRAHeadingL3"/>
            <w:rPr>
              <w:lang w:val="en-GB"/>
            </w:rPr>
          </w:pPr>
        </w:p>
        <w:p w14:paraId="4A1F598F" w14:textId="77777777" w:rsidR="00EE74F7" w:rsidRDefault="00EE74F7" w:rsidP="00F80356">
          <w:pPr>
            <w:pStyle w:val="HPRAHeadingL3"/>
            <w:rPr>
              <w:lang w:val="en-GB"/>
            </w:rPr>
          </w:pPr>
        </w:p>
        <w:p w14:paraId="4AEDE964" w14:textId="77777777" w:rsidR="00EE74F7" w:rsidRDefault="00EE74F7" w:rsidP="00F80356">
          <w:pPr>
            <w:pStyle w:val="HPRAHeadingL3"/>
            <w:rPr>
              <w:lang w:val="en-GB"/>
            </w:rPr>
          </w:pPr>
        </w:p>
        <w:p w14:paraId="6837C19C" w14:textId="77777777" w:rsidR="00EE74F7" w:rsidRDefault="00EE74F7" w:rsidP="00F80356">
          <w:pPr>
            <w:pStyle w:val="HPRAHeadingL3"/>
            <w:rPr>
              <w:lang w:val="en-GB"/>
            </w:rPr>
          </w:pPr>
        </w:p>
        <w:p w14:paraId="54E9A599" w14:textId="77777777" w:rsidR="00EE74F7" w:rsidRDefault="00EE74F7" w:rsidP="00F80356">
          <w:pPr>
            <w:pStyle w:val="HPRAHeadingL3"/>
            <w:rPr>
              <w:lang w:val="en-GB"/>
            </w:rPr>
          </w:pPr>
        </w:p>
        <w:p w14:paraId="0AB646BF" w14:textId="77777777" w:rsidR="00EE74F7" w:rsidRDefault="00EE74F7" w:rsidP="00F80356">
          <w:pPr>
            <w:pStyle w:val="HPRAHeadingL3"/>
            <w:rPr>
              <w:lang w:val="en-GB"/>
            </w:rPr>
          </w:pPr>
        </w:p>
        <w:p w14:paraId="52EDB003" w14:textId="77777777" w:rsidR="00EE74F7" w:rsidRDefault="00EE74F7" w:rsidP="00F80356">
          <w:pPr>
            <w:pStyle w:val="HPRAHeadingL3"/>
            <w:rPr>
              <w:lang w:val="en-GB"/>
            </w:rPr>
          </w:pPr>
        </w:p>
        <w:p w14:paraId="527A0A00" w14:textId="77777777" w:rsidR="00EE74F7" w:rsidRPr="00B34306" w:rsidRDefault="00EE74F7" w:rsidP="00F80356">
          <w:pPr>
            <w:pStyle w:val="HPRAHeadingL3"/>
            <w:rPr>
              <w:lang w:val="en-GB"/>
            </w:rPr>
          </w:pPr>
        </w:p>
        <w:p w14:paraId="164137A2" w14:textId="4C06D344" w:rsidR="0086790B" w:rsidRDefault="0086790B" w:rsidP="0086790B">
          <w:r w:rsidRPr="008C3799">
            <w:rPr>
              <w:rFonts w:asciiTheme="majorHAnsi" w:hAnsiTheme="majorHAnsi" w:cstheme="majorHAnsi"/>
              <w:b/>
              <w:bCs/>
              <w:color w:val="007041"/>
              <w:sz w:val="28"/>
              <w:szCs w:val="20"/>
            </w:rPr>
            <w:lastRenderedPageBreak/>
            <w:t>1.</w:t>
          </w:r>
          <w:r>
            <w:rPr>
              <w:rFonts w:asciiTheme="majorHAnsi" w:hAnsiTheme="majorHAnsi" w:cstheme="majorHAnsi"/>
              <w:b/>
              <w:bCs/>
              <w:color w:val="007041"/>
              <w:sz w:val="28"/>
              <w:szCs w:val="20"/>
            </w:rPr>
            <w:t>4</w:t>
          </w:r>
          <w:r w:rsidRPr="008C3799">
            <w:rPr>
              <w:rFonts w:asciiTheme="majorHAnsi" w:hAnsiTheme="majorHAnsi" w:cstheme="majorHAnsi"/>
              <w:b/>
              <w:bCs/>
              <w:color w:val="007041"/>
              <w:sz w:val="28"/>
              <w:szCs w:val="20"/>
            </w:rPr>
            <w:tab/>
            <w:t xml:space="preserve">Meeting </w:t>
          </w:r>
          <w:r>
            <w:rPr>
              <w:rFonts w:asciiTheme="majorHAnsi" w:hAnsiTheme="majorHAnsi" w:cstheme="majorHAnsi"/>
              <w:b/>
              <w:bCs/>
              <w:color w:val="007041"/>
              <w:sz w:val="28"/>
              <w:szCs w:val="20"/>
            </w:rPr>
            <w:t>4</w:t>
          </w:r>
        </w:p>
        <w:tbl>
          <w:tblPr>
            <w:tblW w:w="10201" w:type="dxa"/>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Look w:val="04A0" w:firstRow="1" w:lastRow="0" w:firstColumn="1" w:lastColumn="0" w:noHBand="0" w:noVBand="1"/>
          </w:tblPr>
          <w:tblGrid>
            <w:gridCol w:w="1744"/>
            <w:gridCol w:w="8457"/>
          </w:tblGrid>
          <w:tr w:rsidR="00F80356" w:rsidRPr="00CE47EB" w14:paraId="6978B68D" w14:textId="77777777" w:rsidTr="0083281A">
            <w:tc>
              <w:tcPr>
                <w:tcW w:w="1744" w:type="dxa"/>
              </w:tcPr>
              <w:p w14:paraId="4185577C" w14:textId="77777777" w:rsidR="00F80356" w:rsidRPr="00CE47EB" w:rsidRDefault="00F80356" w:rsidP="0083281A">
                <w:pPr>
                  <w:rPr>
                    <w:b/>
                    <w:bCs/>
                  </w:rPr>
                </w:pPr>
                <w:r w:rsidRPr="00CE47EB">
                  <w:rPr>
                    <w:b/>
                    <w:bCs/>
                  </w:rPr>
                  <w:t>Numbers</w:t>
                </w:r>
              </w:p>
            </w:tc>
            <w:tc>
              <w:tcPr>
                <w:tcW w:w="8457" w:type="dxa"/>
              </w:tcPr>
              <w:p w14:paraId="3379FA01" w14:textId="77777777" w:rsidR="00F80356" w:rsidRPr="00CE47EB" w:rsidRDefault="00F80356" w:rsidP="0083281A">
                <w:r w:rsidRPr="1A0B24B8">
                  <w:t xml:space="preserve">Approx </w:t>
                </w:r>
                <w:r>
                  <w:t>45</w:t>
                </w:r>
                <w:r w:rsidRPr="1A0B24B8">
                  <w:t xml:space="preserve"> attendees </w:t>
                </w:r>
              </w:p>
            </w:tc>
          </w:tr>
          <w:tr w:rsidR="00F80356" w:rsidRPr="00CE47EB" w14:paraId="399E5BCC" w14:textId="77777777" w:rsidTr="0083281A">
            <w:tc>
              <w:tcPr>
                <w:tcW w:w="1744" w:type="dxa"/>
              </w:tcPr>
              <w:p w14:paraId="57003648" w14:textId="77777777" w:rsidR="00F80356" w:rsidRPr="00CE47EB" w:rsidRDefault="00F80356" w:rsidP="0083281A">
                <w:pPr>
                  <w:rPr>
                    <w:b/>
                    <w:bCs/>
                  </w:rPr>
                </w:pPr>
                <w:r w:rsidRPr="00CE47EB">
                  <w:rPr>
                    <w:b/>
                    <w:bCs/>
                  </w:rPr>
                  <w:t>Date</w:t>
                </w:r>
              </w:p>
            </w:tc>
            <w:tc>
              <w:tcPr>
                <w:tcW w:w="8457" w:type="dxa"/>
              </w:tcPr>
              <w:p w14:paraId="3E2F5A0C" w14:textId="77777777" w:rsidR="00F80356" w:rsidRPr="00CE47EB" w:rsidRDefault="00F80356" w:rsidP="0083281A">
                <w:r>
                  <w:t>1</w:t>
                </w:r>
                <w:r w:rsidRPr="008C552D">
                  <w:rPr>
                    <w:vertAlign w:val="superscript"/>
                  </w:rPr>
                  <w:t>st</w:t>
                </w:r>
                <w:r>
                  <w:t xml:space="preserve"> – 2</w:t>
                </w:r>
                <w:r w:rsidRPr="008C552D">
                  <w:rPr>
                    <w:vertAlign w:val="superscript"/>
                  </w:rPr>
                  <w:t>nd</w:t>
                </w:r>
                <w:r>
                  <w:t xml:space="preserve"> October 2026</w:t>
                </w:r>
              </w:p>
            </w:tc>
          </w:tr>
          <w:tr w:rsidR="00F80356" w:rsidRPr="00CE47EB" w14:paraId="5F84D654" w14:textId="77777777" w:rsidTr="0083281A">
            <w:tc>
              <w:tcPr>
                <w:tcW w:w="1744" w:type="dxa"/>
              </w:tcPr>
              <w:p w14:paraId="0B3467FF" w14:textId="77777777" w:rsidR="00F80356" w:rsidRPr="00CE47EB" w:rsidRDefault="00F80356" w:rsidP="0083281A">
                <w:pPr>
                  <w:rPr>
                    <w:b/>
                    <w:bCs/>
                  </w:rPr>
                </w:pPr>
                <w:r w:rsidRPr="00CE47EB">
                  <w:rPr>
                    <w:b/>
                    <w:bCs/>
                  </w:rPr>
                  <w:t>Duration</w:t>
                </w:r>
              </w:p>
            </w:tc>
            <w:tc>
              <w:tcPr>
                <w:tcW w:w="8457" w:type="dxa"/>
              </w:tcPr>
              <w:p w14:paraId="74864EAA" w14:textId="77777777" w:rsidR="00F80356" w:rsidRPr="00CE47EB" w:rsidRDefault="00F80356" w:rsidP="0083281A">
                <w:r>
                  <w:t>1.5 Days</w:t>
                </w:r>
              </w:p>
            </w:tc>
          </w:tr>
          <w:tr w:rsidR="00F80356" w:rsidRPr="00CE47EB" w14:paraId="489592F9" w14:textId="77777777" w:rsidTr="0083281A">
            <w:tc>
              <w:tcPr>
                <w:tcW w:w="1744" w:type="dxa"/>
              </w:tcPr>
              <w:p w14:paraId="061F370D" w14:textId="77777777" w:rsidR="00F80356" w:rsidRPr="00CE47EB" w:rsidRDefault="00F80356" w:rsidP="0083281A">
                <w:pPr>
                  <w:rPr>
                    <w:b/>
                    <w:bCs/>
                  </w:rPr>
                </w:pPr>
                <w:r w:rsidRPr="00CE47EB">
                  <w:rPr>
                    <w:b/>
                    <w:bCs/>
                  </w:rPr>
                  <w:t>Times</w:t>
                </w:r>
              </w:p>
            </w:tc>
            <w:tc>
              <w:tcPr>
                <w:tcW w:w="8457" w:type="dxa"/>
              </w:tcPr>
              <w:p w14:paraId="768F9BBA" w14:textId="77777777" w:rsidR="00F80356" w:rsidRPr="00CE47EB" w:rsidRDefault="00F80356" w:rsidP="0083281A">
                <w:r w:rsidRPr="00CE47EB">
                  <w:t xml:space="preserve">Day 1 9am – 5pm  </w:t>
                </w:r>
              </w:p>
              <w:p w14:paraId="7E561CA3" w14:textId="77777777" w:rsidR="00F80356" w:rsidRPr="00CE47EB" w:rsidRDefault="00F80356" w:rsidP="0083281A">
                <w:r w:rsidRPr="00CE47EB">
                  <w:t xml:space="preserve">Day 2 9am – 1pm </w:t>
                </w:r>
              </w:p>
            </w:tc>
          </w:tr>
          <w:tr w:rsidR="00F80356" w:rsidRPr="00CE47EB" w14:paraId="6AC94B24" w14:textId="77777777" w:rsidTr="0083281A">
            <w:tc>
              <w:tcPr>
                <w:tcW w:w="1744" w:type="dxa"/>
              </w:tcPr>
              <w:p w14:paraId="2D343ABE" w14:textId="77777777" w:rsidR="00F80356" w:rsidRPr="00CE47EB" w:rsidRDefault="00F80356" w:rsidP="0083281A">
                <w:pPr>
                  <w:rPr>
                    <w:b/>
                    <w:bCs/>
                  </w:rPr>
                </w:pPr>
                <w:r w:rsidRPr="00CE47EB">
                  <w:rPr>
                    <w:b/>
                    <w:bCs/>
                  </w:rPr>
                  <w:t>Location</w:t>
                </w:r>
              </w:p>
            </w:tc>
            <w:tc>
              <w:tcPr>
                <w:tcW w:w="8457" w:type="dxa"/>
              </w:tcPr>
              <w:p w14:paraId="47BE4E29" w14:textId="77777777" w:rsidR="00F80356" w:rsidRPr="00CE47EB" w:rsidRDefault="00F80356" w:rsidP="0083281A">
                <w:r w:rsidRPr="00CE47EB">
                  <w:t xml:space="preserve">Dublin 1 or Dublin 2 location </w:t>
                </w:r>
              </w:p>
            </w:tc>
          </w:tr>
          <w:tr w:rsidR="00F80356" w:rsidRPr="00CE47EB" w14:paraId="1E7AF232" w14:textId="77777777" w:rsidTr="0083281A">
            <w:tc>
              <w:tcPr>
                <w:tcW w:w="1744" w:type="dxa"/>
              </w:tcPr>
              <w:p w14:paraId="47549286" w14:textId="77777777" w:rsidR="00F80356" w:rsidRPr="00CE47EB" w:rsidRDefault="00F80356" w:rsidP="0083281A">
                <w:pPr>
                  <w:rPr>
                    <w:b/>
                    <w:bCs/>
                  </w:rPr>
                </w:pPr>
              </w:p>
              <w:p w14:paraId="1285EEA2" w14:textId="77777777" w:rsidR="00F80356" w:rsidRPr="00CE47EB" w:rsidRDefault="00F80356" w:rsidP="0083281A">
                <w:pPr>
                  <w:rPr>
                    <w:b/>
                    <w:bCs/>
                  </w:rPr>
                </w:pPr>
                <w:r w:rsidRPr="00CE47EB">
                  <w:rPr>
                    <w:b/>
                    <w:bCs/>
                  </w:rPr>
                  <w:t>Requirements</w:t>
                </w:r>
              </w:p>
            </w:tc>
            <w:tc>
              <w:tcPr>
                <w:tcW w:w="8457" w:type="dxa"/>
              </w:tcPr>
              <w:p w14:paraId="3720690F" w14:textId="77777777" w:rsidR="00F80356" w:rsidRPr="00CE47EB" w:rsidRDefault="00F80356" w:rsidP="0083281A"/>
              <w:p w14:paraId="716B44BB" w14:textId="77777777" w:rsidR="00F80356" w:rsidRPr="00CE47EB" w:rsidRDefault="00F80356" w:rsidP="0083281A">
                <w:r w:rsidRPr="00CE47EB">
                  <w:t>Set up:  Hollow square</w:t>
                </w:r>
              </w:p>
              <w:p w14:paraId="3B38A36F" w14:textId="77777777" w:rsidR="00F80356" w:rsidRPr="00CE47EB" w:rsidRDefault="00F80356" w:rsidP="0083281A">
                <w:r w:rsidRPr="00CE47EB">
                  <w:t xml:space="preserve">Back up projector required </w:t>
                </w:r>
              </w:p>
              <w:p w14:paraId="06E2A994" w14:textId="77777777" w:rsidR="00F80356" w:rsidRPr="00CE47EB" w:rsidRDefault="00F80356" w:rsidP="0083281A">
                <w:r w:rsidRPr="00CE47EB">
                  <w:t xml:space="preserve">Back up laptop required </w:t>
                </w:r>
              </w:p>
              <w:p w14:paraId="4090347C" w14:textId="77777777" w:rsidR="00F80356" w:rsidRPr="00CE47EB" w:rsidRDefault="00F80356" w:rsidP="0083281A"/>
              <w:p w14:paraId="773A48D8" w14:textId="77777777" w:rsidR="00F80356" w:rsidRPr="00CE47EB" w:rsidRDefault="00F80356" w:rsidP="0083281A">
                <w:r>
                  <w:t>23</w:t>
                </w:r>
                <w:r w:rsidRPr="1A0B24B8">
                  <w:t xml:space="preserve"> Table microphones – one per two people </w:t>
                </w:r>
              </w:p>
              <w:p w14:paraId="12097178" w14:textId="77777777" w:rsidR="00F80356" w:rsidRPr="00CE47EB" w:rsidRDefault="00F80356" w:rsidP="0083281A">
                <w:r w:rsidRPr="00CE47EB">
                  <w:t>Speaker system to support all audio</w:t>
                </w:r>
              </w:p>
              <w:p w14:paraId="0F52CAC2" w14:textId="77777777" w:rsidR="00F80356" w:rsidRPr="00CE47EB" w:rsidRDefault="00F80356" w:rsidP="0083281A">
                <w:r w:rsidRPr="1A0B24B8">
                  <w:t xml:space="preserve">4 Comfort monitors within the hollow square </w:t>
                </w:r>
              </w:p>
              <w:p w14:paraId="763936DC" w14:textId="77777777" w:rsidR="00F80356" w:rsidRPr="00CE47EB" w:rsidRDefault="00F80356" w:rsidP="0083281A">
                <w:r w:rsidRPr="00CE47EB">
                  <w:t xml:space="preserve">1 Podium microphone </w:t>
                </w:r>
              </w:p>
              <w:p w14:paraId="0BFA9395" w14:textId="77777777" w:rsidR="00F80356" w:rsidRPr="00CE47EB" w:rsidRDefault="00F80356" w:rsidP="0083281A">
                <w:r w:rsidRPr="00CE47EB">
                  <w:t xml:space="preserve">1 Roving microphone </w:t>
                </w:r>
              </w:p>
              <w:p w14:paraId="26FC5FC5" w14:textId="77777777" w:rsidR="00F80356" w:rsidRPr="00CE47EB" w:rsidRDefault="00F80356" w:rsidP="0083281A">
                <w:r w:rsidRPr="00CE47EB">
                  <w:t xml:space="preserve">Presentation clicker </w:t>
                </w:r>
              </w:p>
              <w:p w14:paraId="3AF2DB96" w14:textId="77777777" w:rsidR="00F80356" w:rsidRPr="00CE47EB" w:rsidRDefault="00F80356" w:rsidP="0083281A">
                <w:r w:rsidRPr="1A0B24B8">
                  <w:t>Technician on site for durations of meeting</w:t>
                </w:r>
              </w:p>
              <w:p w14:paraId="11DEED3A" w14:textId="77777777" w:rsidR="00F80356" w:rsidRDefault="00F80356" w:rsidP="0083281A">
                <w:r>
                  <w:t>Hybrid</w:t>
                </w:r>
                <w:r w:rsidRPr="1A0B24B8">
                  <w:t xml:space="preserve"> option provided to attendees that are required to present</w:t>
                </w:r>
                <w:r>
                  <w:t xml:space="preserve"> remotely </w:t>
                </w:r>
              </w:p>
              <w:p w14:paraId="303F747B" w14:textId="77777777" w:rsidR="00F80356" w:rsidRPr="00CE47EB" w:rsidRDefault="00F80356" w:rsidP="0083281A"/>
              <w:p w14:paraId="0D64652F" w14:textId="77777777" w:rsidR="00F80356" w:rsidRPr="00CE47EB" w:rsidRDefault="00F80356" w:rsidP="0083281A">
                <w:r w:rsidRPr="00CE47EB">
                  <w:t xml:space="preserve">Screen – supplied by Hotel </w:t>
                </w:r>
              </w:p>
              <w:p w14:paraId="5F8A6F06" w14:textId="77777777" w:rsidR="00F80356" w:rsidRPr="00CE47EB" w:rsidRDefault="00F80356" w:rsidP="0083281A">
                <w:r w:rsidRPr="00CE47EB">
                  <w:t xml:space="preserve">Projector – supplied by Hotel </w:t>
                </w:r>
              </w:p>
              <w:p w14:paraId="5CD226CC" w14:textId="77777777" w:rsidR="00F80356" w:rsidRPr="00CE47EB" w:rsidRDefault="00F80356" w:rsidP="0083281A">
                <w:r w:rsidRPr="00CE47EB">
                  <w:t xml:space="preserve">Podium – supplied by Hotel </w:t>
                </w:r>
              </w:p>
              <w:p w14:paraId="0527565A" w14:textId="77777777" w:rsidR="00F80356" w:rsidRPr="00CE47EB" w:rsidRDefault="00F80356" w:rsidP="0083281A">
                <w:r w:rsidRPr="00CE47EB">
                  <w:t>Podium microphone – supplied by Hotel</w:t>
                </w:r>
              </w:p>
              <w:p w14:paraId="51285FEF" w14:textId="77777777" w:rsidR="00F80356" w:rsidRPr="00CE47EB" w:rsidRDefault="00F80356" w:rsidP="0083281A">
                <w:r w:rsidRPr="00CE47EB">
                  <w:t xml:space="preserve">Laptop to playback presentations  </w:t>
                </w:r>
              </w:p>
              <w:p w14:paraId="14F5383B" w14:textId="77777777" w:rsidR="00F80356" w:rsidRPr="00CE47EB" w:rsidRDefault="00F80356" w:rsidP="0083281A"/>
            </w:tc>
          </w:tr>
        </w:tbl>
        <w:p w14:paraId="6DAA3BEE" w14:textId="77777777" w:rsidR="00F80356" w:rsidRPr="00B34306" w:rsidRDefault="00F80356" w:rsidP="00F80356">
          <w:pPr>
            <w:pStyle w:val="HPRAHeadingL3"/>
            <w:rPr>
              <w:lang w:val="en-GB"/>
            </w:rPr>
          </w:pPr>
        </w:p>
        <w:p w14:paraId="36CA1C83" w14:textId="77777777" w:rsidR="00F80356" w:rsidRPr="006A2BAE" w:rsidRDefault="00F80356" w:rsidP="00F80356">
          <w:pPr>
            <w:jc w:val="both"/>
            <w:rPr>
              <w:b/>
              <w:sz w:val="20"/>
              <w:szCs w:val="20"/>
            </w:rPr>
          </w:pPr>
        </w:p>
        <w:p w14:paraId="02B49B98" w14:textId="77777777" w:rsidR="00F80356" w:rsidRDefault="00F80356" w:rsidP="00F80356">
          <w:pPr>
            <w:jc w:val="both"/>
            <w:rPr>
              <w:sz w:val="20"/>
            </w:rPr>
          </w:pPr>
        </w:p>
        <w:p w14:paraId="65C1CD10" w14:textId="77777777" w:rsidR="00F80356" w:rsidRDefault="00F80356" w:rsidP="00F80356">
          <w:pPr>
            <w:jc w:val="both"/>
            <w:rPr>
              <w:sz w:val="20"/>
            </w:rPr>
          </w:pPr>
        </w:p>
        <w:p w14:paraId="56E4DD84" w14:textId="77777777" w:rsidR="00F80356" w:rsidRDefault="00F80356" w:rsidP="00F80356">
          <w:pPr>
            <w:jc w:val="both"/>
            <w:rPr>
              <w:sz w:val="20"/>
            </w:rPr>
          </w:pPr>
        </w:p>
        <w:p w14:paraId="251307B7" w14:textId="77777777" w:rsidR="00F80356" w:rsidRDefault="00F80356" w:rsidP="00F80356">
          <w:pPr>
            <w:jc w:val="both"/>
            <w:rPr>
              <w:sz w:val="20"/>
            </w:rPr>
          </w:pPr>
        </w:p>
        <w:p w14:paraId="661BCD7F" w14:textId="77777777" w:rsidR="00F80356" w:rsidRDefault="00F80356" w:rsidP="00F80356">
          <w:pPr>
            <w:jc w:val="both"/>
            <w:rPr>
              <w:sz w:val="20"/>
            </w:rPr>
          </w:pPr>
        </w:p>
        <w:p w14:paraId="043D0396" w14:textId="058F39A3" w:rsidR="0086790B" w:rsidRDefault="0086790B" w:rsidP="0086790B">
          <w:r w:rsidRPr="008C3799">
            <w:rPr>
              <w:rFonts w:asciiTheme="majorHAnsi" w:hAnsiTheme="majorHAnsi" w:cstheme="majorHAnsi"/>
              <w:b/>
              <w:bCs/>
              <w:color w:val="007041"/>
              <w:sz w:val="28"/>
              <w:szCs w:val="20"/>
            </w:rPr>
            <w:lastRenderedPageBreak/>
            <w:t>1.</w:t>
          </w:r>
          <w:r>
            <w:rPr>
              <w:rFonts w:asciiTheme="majorHAnsi" w:hAnsiTheme="majorHAnsi" w:cstheme="majorHAnsi"/>
              <w:b/>
              <w:bCs/>
              <w:color w:val="007041"/>
              <w:sz w:val="28"/>
              <w:szCs w:val="20"/>
            </w:rPr>
            <w:t>5</w:t>
          </w:r>
          <w:r w:rsidRPr="008C3799">
            <w:rPr>
              <w:rFonts w:asciiTheme="majorHAnsi" w:hAnsiTheme="majorHAnsi" w:cstheme="majorHAnsi"/>
              <w:b/>
              <w:bCs/>
              <w:color w:val="007041"/>
              <w:sz w:val="28"/>
              <w:szCs w:val="20"/>
            </w:rPr>
            <w:tab/>
            <w:t xml:space="preserve">Meeting </w:t>
          </w:r>
          <w:r>
            <w:rPr>
              <w:rFonts w:asciiTheme="majorHAnsi" w:hAnsiTheme="majorHAnsi" w:cstheme="majorHAnsi"/>
              <w:b/>
              <w:bCs/>
              <w:color w:val="007041"/>
              <w:sz w:val="28"/>
              <w:szCs w:val="20"/>
            </w:rPr>
            <w:t>5</w:t>
          </w:r>
        </w:p>
        <w:tbl>
          <w:tblPr>
            <w:tblW w:w="10201" w:type="dxa"/>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Look w:val="04A0" w:firstRow="1" w:lastRow="0" w:firstColumn="1" w:lastColumn="0" w:noHBand="0" w:noVBand="1"/>
          </w:tblPr>
          <w:tblGrid>
            <w:gridCol w:w="1744"/>
            <w:gridCol w:w="8457"/>
          </w:tblGrid>
          <w:tr w:rsidR="00F80356" w:rsidRPr="00CE47EB" w14:paraId="5F7748D3" w14:textId="77777777" w:rsidTr="0083281A">
            <w:tc>
              <w:tcPr>
                <w:tcW w:w="1744" w:type="dxa"/>
              </w:tcPr>
              <w:p w14:paraId="595C57D5" w14:textId="77777777" w:rsidR="00F80356" w:rsidRPr="00CE47EB" w:rsidRDefault="00F80356" w:rsidP="0083281A">
                <w:pPr>
                  <w:rPr>
                    <w:b/>
                    <w:bCs/>
                  </w:rPr>
                </w:pPr>
                <w:r w:rsidRPr="00CE47EB">
                  <w:rPr>
                    <w:b/>
                    <w:bCs/>
                  </w:rPr>
                  <w:t>Numbers</w:t>
                </w:r>
              </w:p>
            </w:tc>
            <w:tc>
              <w:tcPr>
                <w:tcW w:w="8457" w:type="dxa"/>
              </w:tcPr>
              <w:p w14:paraId="46A267DC" w14:textId="77777777" w:rsidR="00F80356" w:rsidRPr="00CE47EB" w:rsidRDefault="00F80356" w:rsidP="0083281A">
                <w:r w:rsidRPr="1A0B24B8">
                  <w:t xml:space="preserve">Approx </w:t>
                </w:r>
                <w:r>
                  <w:t>55</w:t>
                </w:r>
                <w:r w:rsidRPr="1A0B24B8">
                  <w:t xml:space="preserve"> attendees </w:t>
                </w:r>
              </w:p>
            </w:tc>
          </w:tr>
          <w:tr w:rsidR="00F80356" w:rsidRPr="00CE47EB" w14:paraId="26B13435" w14:textId="77777777" w:rsidTr="0083281A">
            <w:tc>
              <w:tcPr>
                <w:tcW w:w="1744" w:type="dxa"/>
              </w:tcPr>
              <w:p w14:paraId="7E31A1B0" w14:textId="77777777" w:rsidR="00F80356" w:rsidRPr="00CE47EB" w:rsidRDefault="00F80356" w:rsidP="0083281A">
                <w:pPr>
                  <w:rPr>
                    <w:b/>
                    <w:bCs/>
                  </w:rPr>
                </w:pPr>
                <w:r w:rsidRPr="00CE47EB">
                  <w:rPr>
                    <w:b/>
                    <w:bCs/>
                  </w:rPr>
                  <w:t>Date</w:t>
                </w:r>
              </w:p>
            </w:tc>
            <w:tc>
              <w:tcPr>
                <w:tcW w:w="8457" w:type="dxa"/>
              </w:tcPr>
              <w:p w14:paraId="5114D160" w14:textId="77777777" w:rsidR="00F80356" w:rsidRPr="00CE47EB" w:rsidRDefault="00F80356" w:rsidP="0083281A">
                <w:r>
                  <w:t>5</w:t>
                </w:r>
                <w:r w:rsidRPr="00621359">
                  <w:rPr>
                    <w:vertAlign w:val="superscript"/>
                  </w:rPr>
                  <w:t>th</w:t>
                </w:r>
                <w:r>
                  <w:t xml:space="preserve"> October </w:t>
                </w:r>
              </w:p>
            </w:tc>
          </w:tr>
          <w:tr w:rsidR="00F80356" w:rsidRPr="00CE47EB" w14:paraId="43CAE0A3" w14:textId="77777777" w:rsidTr="0083281A">
            <w:tc>
              <w:tcPr>
                <w:tcW w:w="1744" w:type="dxa"/>
              </w:tcPr>
              <w:p w14:paraId="772C910B" w14:textId="77777777" w:rsidR="00F80356" w:rsidRPr="00CE47EB" w:rsidRDefault="00F80356" w:rsidP="0083281A">
                <w:pPr>
                  <w:rPr>
                    <w:b/>
                    <w:bCs/>
                  </w:rPr>
                </w:pPr>
                <w:r w:rsidRPr="00CE47EB">
                  <w:rPr>
                    <w:b/>
                    <w:bCs/>
                  </w:rPr>
                  <w:t>Duration</w:t>
                </w:r>
              </w:p>
            </w:tc>
            <w:tc>
              <w:tcPr>
                <w:tcW w:w="8457" w:type="dxa"/>
              </w:tcPr>
              <w:p w14:paraId="03C55141" w14:textId="77777777" w:rsidR="00F80356" w:rsidRPr="00CE47EB" w:rsidRDefault="00F80356" w:rsidP="0083281A">
                <w:r>
                  <w:t>1 Day</w:t>
                </w:r>
              </w:p>
            </w:tc>
          </w:tr>
          <w:tr w:rsidR="00F80356" w:rsidRPr="00CE47EB" w14:paraId="37BD30F2" w14:textId="77777777" w:rsidTr="0083281A">
            <w:tc>
              <w:tcPr>
                <w:tcW w:w="1744" w:type="dxa"/>
              </w:tcPr>
              <w:p w14:paraId="5918A5A1" w14:textId="77777777" w:rsidR="00F80356" w:rsidRPr="00CE47EB" w:rsidRDefault="00F80356" w:rsidP="0083281A">
                <w:pPr>
                  <w:rPr>
                    <w:b/>
                    <w:bCs/>
                  </w:rPr>
                </w:pPr>
                <w:r w:rsidRPr="00CE47EB">
                  <w:rPr>
                    <w:b/>
                    <w:bCs/>
                  </w:rPr>
                  <w:t>Times</w:t>
                </w:r>
              </w:p>
            </w:tc>
            <w:tc>
              <w:tcPr>
                <w:tcW w:w="8457" w:type="dxa"/>
              </w:tcPr>
              <w:p w14:paraId="2196F838" w14:textId="77777777" w:rsidR="00F80356" w:rsidRPr="00CE47EB" w:rsidRDefault="00F80356" w:rsidP="0083281A">
                <w:r>
                  <w:t>1.30pm</w:t>
                </w:r>
                <w:r w:rsidRPr="00CE47EB">
                  <w:t xml:space="preserve"> – </w:t>
                </w:r>
                <w:r>
                  <w:t>3.30</w:t>
                </w:r>
                <w:r w:rsidRPr="00CE47EB">
                  <w:t>pm</w:t>
                </w:r>
                <w:r>
                  <w:t xml:space="preserve"> </w:t>
                </w:r>
              </w:p>
            </w:tc>
          </w:tr>
          <w:tr w:rsidR="00F80356" w:rsidRPr="00CE47EB" w14:paraId="2DC9EDBF" w14:textId="77777777" w:rsidTr="0083281A">
            <w:tc>
              <w:tcPr>
                <w:tcW w:w="1744" w:type="dxa"/>
              </w:tcPr>
              <w:p w14:paraId="700B7B05" w14:textId="77777777" w:rsidR="00F80356" w:rsidRPr="00CE47EB" w:rsidRDefault="00F80356" w:rsidP="0083281A">
                <w:pPr>
                  <w:rPr>
                    <w:b/>
                    <w:bCs/>
                  </w:rPr>
                </w:pPr>
                <w:r w:rsidRPr="00CE47EB">
                  <w:rPr>
                    <w:b/>
                    <w:bCs/>
                  </w:rPr>
                  <w:t>Location</w:t>
                </w:r>
              </w:p>
            </w:tc>
            <w:tc>
              <w:tcPr>
                <w:tcW w:w="8457" w:type="dxa"/>
              </w:tcPr>
              <w:p w14:paraId="037B571F" w14:textId="77777777" w:rsidR="00F80356" w:rsidRPr="00CE47EB" w:rsidRDefault="00F80356" w:rsidP="0083281A">
                <w:r>
                  <w:t xml:space="preserve">Dublin 2 location </w:t>
                </w:r>
                <w:r w:rsidRPr="00CE47EB">
                  <w:t xml:space="preserve"> </w:t>
                </w:r>
              </w:p>
            </w:tc>
          </w:tr>
          <w:tr w:rsidR="00F80356" w:rsidRPr="00CE47EB" w14:paraId="2766B62F" w14:textId="77777777" w:rsidTr="0083281A">
            <w:tc>
              <w:tcPr>
                <w:tcW w:w="1744" w:type="dxa"/>
              </w:tcPr>
              <w:p w14:paraId="36B275AE" w14:textId="77777777" w:rsidR="00F80356" w:rsidRPr="00CE47EB" w:rsidRDefault="00F80356" w:rsidP="0083281A">
                <w:pPr>
                  <w:rPr>
                    <w:b/>
                    <w:bCs/>
                  </w:rPr>
                </w:pPr>
              </w:p>
              <w:p w14:paraId="77595E03" w14:textId="77777777" w:rsidR="00F80356" w:rsidRPr="00CE47EB" w:rsidRDefault="00F80356" w:rsidP="0083281A">
                <w:pPr>
                  <w:rPr>
                    <w:b/>
                    <w:bCs/>
                  </w:rPr>
                </w:pPr>
                <w:r w:rsidRPr="00CE47EB">
                  <w:rPr>
                    <w:b/>
                    <w:bCs/>
                  </w:rPr>
                  <w:t>Requirements</w:t>
                </w:r>
              </w:p>
            </w:tc>
            <w:tc>
              <w:tcPr>
                <w:tcW w:w="8457" w:type="dxa"/>
              </w:tcPr>
              <w:p w14:paraId="3A789612" w14:textId="77777777" w:rsidR="00F80356" w:rsidRPr="00CE47EB" w:rsidRDefault="00F80356" w:rsidP="0083281A"/>
              <w:p w14:paraId="3F22097B" w14:textId="77777777" w:rsidR="00F80356" w:rsidRPr="00CE47EB" w:rsidRDefault="00F80356" w:rsidP="0083281A">
                <w:r w:rsidRPr="00CE47EB">
                  <w:t xml:space="preserve">Set up:  </w:t>
                </w:r>
                <w:r>
                  <w:t xml:space="preserve">Boardroom </w:t>
                </w:r>
              </w:p>
              <w:p w14:paraId="17D27E77" w14:textId="77777777" w:rsidR="00F80356" w:rsidRPr="00CE47EB" w:rsidRDefault="00F80356" w:rsidP="0083281A">
                <w:r w:rsidRPr="00CE47EB">
                  <w:t xml:space="preserve">Back up projector required </w:t>
                </w:r>
              </w:p>
              <w:p w14:paraId="014A595A" w14:textId="77777777" w:rsidR="00F80356" w:rsidRPr="00CE47EB" w:rsidRDefault="00F80356" w:rsidP="0083281A">
                <w:r w:rsidRPr="00CE47EB">
                  <w:t xml:space="preserve">Back up laptop required </w:t>
                </w:r>
              </w:p>
              <w:p w14:paraId="1C527510" w14:textId="77777777" w:rsidR="00F80356" w:rsidRPr="00CE47EB" w:rsidRDefault="00F80356" w:rsidP="0083281A"/>
              <w:p w14:paraId="2261B677" w14:textId="77777777" w:rsidR="00F80356" w:rsidRPr="00CE47EB" w:rsidRDefault="00F80356" w:rsidP="0083281A">
                <w:r>
                  <w:t xml:space="preserve">28 </w:t>
                </w:r>
                <w:r w:rsidRPr="1A0B24B8">
                  <w:t xml:space="preserve">Table microphones – one per two people </w:t>
                </w:r>
              </w:p>
              <w:p w14:paraId="19A1B56F" w14:textId="77777777" w:rsidR="00F80356" w:rsidRPr="00CE47EB" w:rsidRDefault="00F80356" w:rsidP="0083281A">
                <w:r w:rsidRPr="00CE47EB">
                  <w:t>Speaker system to support all audio</w:t>
                </w:r>
              </w:p>
              <w:p w14:paraId="6BBA1603" w14:textId="77777777" w:rsidR="00F80356" w:rsidRPr="00CE47EB" w:rsidRDefault="00F80356" w:rsidP="0083281A">
                <w:r w:rsidRPr="1A0B24B8">
                  <w:t xml:space="preserve">4 Comfort monitors within the hollow square </w:t>
                </w:r>
              </w:p>
              <w:p w14:paraId="5CEB5980" w14:textId="77777777" w:rsidR="00F80356" w:rsidRPr="00CE47EB" w:rsidRDefault="00F80356" w:rsidP="0083281A">
                <w:r w:rsidRPr="00CE47EB">
                  <w:t xml:space="preserve">1 Podium microphone </w:t>
                </w:r>
              </w:p>
              <w:p w14:paraId="4BD57504" w14:textId="77777777" w:rsidR="00F80356" w:rsidRPr="00CE47EB" w:rsidRDefault="00F80356" w:rsidP="0083281A">
                <w:r w:rsidRPr="00CE47EB">
                  <w:t xml:space="preserve">1 Roving microphone </w:t>
                </w:r>
              </w:p>
              <w:p w14:paraId="56F6FB69" w14:textId="77777777" w:rsidR="00F80356" w:rsidRPr="00CE47EB" w:rsidRDefault="00F80356" w:rsidP="0083281A">
                <w:r w:rsidRPr="00CE47EB">
                  <w:t xml:space="preserve">Presentation clicker </w:t>
                </w:r>
              </w:p>
              <w:p w14:paraId="5C17C6A1" w14:textId="77777777" w:rsidR="00F80356" w:rsidRPr="00CE47EB" w:rsidRDefault="00F80356" w:rsidP="0083281A">
                <w:r w:rsidRPr="1A0B24B8">
                  <w:t>Technician on site for durations of meeting</w:t>
                </w:r>
              </w:p>
              <w:p w14:paraId="172C0660" w14:textId="77777777" w:rsidR="00F80356" w:rsidRDefault="00F80356" w:rsidP="0083281A">
                <w:r>
                  <w:t>Hybrid</w:t>
                </w:r>
                <w:r w:rsidRPr="1A0B24B8">
                  <w:t xml:space="preserve"> option provided to attendees that are required to present</w:t>
                </w:r>
                <w:r>
                  <w:t xml:space="preserve"> remotely </w:t>
                </w:r>
              </w:p>
              <w:p w14:paraId="0EFD5C55" w14:textId="77777777" w:rsidR="00F80356" w:rsidRPr="00CE47EB" w:rsidRDefault="00F80356" w:rsidP="0083281A"/>
              <w:p w14:paraId="28CBD8FC" w14:textId="77777777" w:rsidR="00F80356" w:rsidRPr="00CE47EB" w:rsidRDefault="00F80356" w:rsidP="0083281A">
                <w:r w:rsidRPr="00CE47EB">
                  <w:t xml:space="preserve">Screen – supplied by Hotel </w:t>
                </w:r>
              </w:p>
              <w:p w14:paraId="2F50068D" w14:textId="77777777" w:rsidR="00F80356" w:rsidRPr="00CE47EB" w:rsidRDefault="00F80356" w:rsidP="0083281A">
                <w:r w:rsidRPr="00CE47EB">
                  <w:t xml:space="preserve">Projector – supplied by Hotel </w:t>
                </w:r>
              </w:p>
              <w:p w14:paraId="2C18223F" w14:textId="77777777" w:rsidR="00F80356" w:rsidRPr="00CE47EB" w:rsidRDefault="00F80356" w:rsidP="0083281A">
                <w:r w:rsidRPr="00CE47EB">
                  <w:t xml:space="preserve">Podium – supplied by Hotel </w:t>
                </w:r>
              </w:p>
              <w:p w14:paraId="34E68841" w14:textId="77777777" w:rsidR="00F80356" w:rsidRPr="00CE47EB" w:rsidRDefault="00F80356" w:rsidP="0083281A">
                <w:r w:rsidRPr="00CE47EB">
                  <w:t>Podium microphone – supplied by Hotel</w:t>
                </w:r>
              </w:p>
              <w:p w14:paraId="0B05F664" w14:textId="77777777" w:rsidR="00F80356" w:rsidRPr="00CE47EB" w:rsidRDefault="00F80356" w:rsidP="0083281A">
                <w:r w:rsidRPr="00CE47EB">
                  <w:t xml:space="preserve">Laptop to playback presentations  </w:t>
                </w:r>
              </w:p>
              <w:p w14:paraId="7ECA0675" w14:textId="77777777" w:rsidR="00F80356" w:rsidRPr="00CE47EB" w:rsidRDefault="00F80356" w:rsidP="0083281A"/>
            </w:tc>
          </w:tr>
        </w:tbl>
        <w:p w14:paraId="2A67F055" w14:textId="77777777" w:rsidR="00F80356" w:rsidRDefault="00F80356" w:rsidP="00F80356">
          <w:pPr>
            <w:pStyle w:val="HPRAHeadingL3"/>
          </w:pPr>
        </w:p>
        <w:p w14:paraId="28055B7F" w14:textId="77777777" w:rsidR="00EE74F7" w:rsidRDefault="00EE74F7" w:rsidP="00F80356">
          <w:pPr>
            <w:pStyle w:val="HPRAHeadingL3"/>
          </w:pPr>
        </w:p>
        <w:p w14:paraId="72380A8A" w14:textId="77777777" w:rsidR="00EE74F7" w:rsidRDefault="00EE74F7" w:rsidP="00F80356">
          <w:pPr>
            <w:pStyle w:val="HPRAHeadingL3"/>
          </w:pPr>
        </w:p>
        <w:p w14:paraId="7707E1F4" w14:textId="77777777" w:rsidR="00EE74F7" w:rsidRDefault="00EE74F7" w:rsidP="00F80356">
          <w:pPr>
            <w:pStyle w:val="HPRAHeadingL3"/>
          </w:pPr>
        </w:p>
        <w:p w14:paraId="7E3419B1" w14:textId="77777777" w:rsidR="00EE74F7" w:rsidRDefault="00EE74F7" w:rsidP="00F80356">
          <w:pPr>
            <w:pStyle w:val="HPRAHeadingL3"/>
          </w:pPr>
        </w:p>
        <w:p w14:paraId="0C578332" w14:textId="77777777" w:rsidR="00EE74F7" w:rsidRDefault="00EE74F7" w:rsidP="00F80356">
          <w:pPr>
            <w:pStyle w:val="HPRAHeadingL3"/>
          </w:pPr>
        </w:p>
        <w:p w14:paraId="707BBCC0" w14:textId="77777777" w:rsidR="00F80356" w:rsidRDefault="00F80356" w:rsidP="00F80356">
          <w:pPr>
            <w:pStyle w:val="Body1"/>
          </w:pPr>
        </w:p>
        <w:p w14:paraId="560503B7" w14:textId="77777777" w:rsidR="00F80356" w:rsidRDefault="00F80356" w:rsidP="00F80356">
          <w:pPr>
            <w:rPr>
              <w:sz w:val="20"/>
            </w:rPr>
          </w:pPr>
        </w:p>
        <w:p w14:paraId="196C67F6" w14:textId="77777777" w:rsidR="00F80356" w:rsidRDefault="00F80356" w:rsidP="00F80356">
          <w:pPr>
            <w:rPr>
              <w:sz w:val="20"/>
            </w:rPr>
          </w:pPr>
        </w:p>
        <w:p w14:paraId="36CAF465" w14:textId="1DFDA12E" w:rsidR="0086790B" w:rsidRDefault="0086790B" w:rsidP="0086790B">
          <w:r w:rsidRPr="008C3799">
            <w:rPr>
              <w:rFonts w:asciiTheme="majorHAnsi" w:hAnsiTheme="majorHAnsi" w:cstheme="majorHAnsi"/>
              <w:b/>
              <w:bCs/>
              <w:color w:val="007041"/>
              <w:sz w:val="28"/>
              <w:szCs w:val="20"/>
            </w:rPr>
            <w:lastRenderedPageBreak/>
            <w:t>1.</w:t>
          </w:r>
          <w:r>
            <w:rPr>
              <w:rFonts w:asciiTheme="majorHAnsi" w:hAnsiTheme="majorHAnsi" w:cstheme="majorHAnsi"/>
              <w:b/>
              <w:bCs/>
              <w:color w:val="007041"/>
              <w:sz w:val="28"/>
              <w:szCs w:val="20"/>
            </w:rPr>
            <w:t>6</w:t>
          </w:r>
          <w:r w:rsidRPr="008C3799">
            <w:rPr>
              <w:rFonts w:asciiTheme="majorHAnsi" w:hAnsiTheme="majorHAnsi" w:cstheme="majorHAnsi"/>
              <w:b/>
              <w:bCs/>
              <w:color w:val="007041"/>
              <w:sz w:val="28"/>
              <w:szCs w:val="20"/>
            </w:rPr>
            <w:tab/>
            <w:t xml:space="preserve">Meeting </w:t>
          </w:r>
          <w:r>
            <w:rPr>
              <w:rFonts w:asciiTheme="majorHAnsi" w:hAnsiTheme="majorHAnsi" w:cstheme="majorHAnsi"/>
              <w:b/>
              <w:bCs/>
              <w:color w:val="007041"/>
              <w:sz w:val="28"/>
              <w:szCs w:val="20"/>
            </w:rPr>
            <w:t>6</w:t>
          </w:r>
        </w:p>
        <w:tbl>
          <w:tblPr>
            <w:tblW w:w="10201" w:type="dxa"/>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Look w:val="04A0" w:firstRow="1" w:lastRow="0" w:firstColumn="1" w:lastColumn="0" w:noHBand="0" w:noVBand="1"/>
          </w:tblPr>
          <w:tblGrid>
            <w:gridCol w:w="1744"/>
            <w:gridCol w:w="8457"/>
          </w:tblGrid>
          <w:tr w:rsidR="00F80356" w:rsidRPr="00CE47EB" w14:paraId="2BD2D2EA" w14:textId="77777777" w:rsidTr="0083281A">
            <w:tc>
              <w:tcPr>
                <w:tcW w:w="1744" w:type="dxa"/>
              </w:tcPr>
              <w:p w14:paraId="320C18BB" w14:textId="77777777" w:rsidR="00F80356" w:rsidRPr="00CE47EB" w:rsidRDefault="00F80356" w:rsidP="0083281A">
                <w:pPr>
                  <w:rPr>
                    <w:b/>
                    <w:bCs/>
                  </w:rPr>
                </w:pPr>
                <w:r w:rsidRPr="00CE47EB">
                  <w:rPr>
                    <w:b/>
                    <w:bCs/>
                  </w:rPr>
                  <w:t>Numbers</w:t>
                </w:r>
              </w:p>
            </w:tc>
            <w:tc>
              <w:tcPr>
                <w:tcW w:w="8457" w:type="dxa"/>
              </w:tcPr>
              <w:p w14:paraId="151D9B13" w14:textId="77777777" w:rsidR="00F80356" w:rsidRPr="00CE47EB" w:rsidRDefault="00F80356" w:rsidP="0083281A">
                <w:r w:rsidRPr="1A0B24B8">
                  <w:t xml:space="preserve">Approx </w:t>
                </w:r>
                <w:r>
                  <w:t>25</w:t>
                </w:r>
                <w:r w:rsidRPr="1A0B24B8">
                  <w:t xml:space="preserve"> attendees </w:t>
                </w:r>
              </w:p>
            </w:tc>
          </w:tr>
          <w:tr w:rsidR="00F80356" w:rsidRPr="00CE47EB" w14:paraId="54F2E595" w14:textId="77777777" w:rsidTr="0083281A">
            <w:tc>
              <w:tcPr>
                <w:tcW w:w="1744" w:type="dxa"/>
              </w:tcPr>
              <w:p w14:paraId="51F21886" w14:textId="77777777" w:rsidR="00F80356" w:rsidRPr="00CE47EB" w:rsidRDefault="00F80356" w:rsidP="0083281A">
                <w:pPr>
                  <w:rPr>
                    <w:b/>
                    <w:bCs/>
                  </w:rPr>
                </w:pPr>
                <w:r w:rsidRPr="00CE47EB">
                  <w:rPr>
                    <w:b/>
                    <w:bCs/>
                  </w:rPr>
                  <w:t>Date</w:t>
                </w:r>
              </w:p>
            </w:tc>
            <w:tc>
              <w:tcPr>
                <w:tcW w:w="8457" w:type="dxa"/>
              </w:tcPr>
              <w:p w14:paraId="4FA3AB63" w14:textId="77777777" w:rsidR="00F80356" w:rsidRPr="00CE47EB" w:rsidRDefault="00F80356" w:rsidP="0083281A">
                <w:r>
                  <w:t>5</w:t>
                </w:r>
                <w:r w:rsidRPr="00621359">
                  <w:rPr>
                    <w:vertAlign w:val="superscript"/>
                  </w:rPr>
                  <w:t>th</w:t>
                </w:r>
                <w:r>
                  <w:t xml:space="preserve"> October </w:t>
                </w:r>
              </w:p>
            </w:tc>
          </w:tr>
          <w:tr w:rsidR="00F80356" w:rsidRPr="00CE47EB" w14:paraId="36E57344" w14:textId="77777777" w:rsidTr="0083281A">
            <w:tc>
              <w:tcPr>
                <w:tcW w:w="1744" w:type="dxa"/>
              </w:tcPr>
              <w:p w14:paraId="055E5F32" w14:textId="77777777" w:rsidR="00F80356" w:rsidRPr="00CE47EB" w:rsidRDefault="00F80356" w:rsidP="0083281A">
                <w:pPr>
                  <w:rPr>
                    <w:b/>
                    <w:bCs/>
                  </w:rPr>
                </w:pPr>
                <w:r w:rsidRPr="00CE47EB">
                  <w:rPr>
                    <w:b/>
                    <w:bCs/>
                  </w:rPr>
                  <w:t>Duration</w:t>
                </w:r>
              </w:p>
            </w:tc>
            <w:tc>
              <w:tcPr>
                <w:tcW w:w="8457" w:type="dxa"/>
              </w:tcPr>
              <w:p w14:paraId="1076C161" w14:textId="77777777" w:rsidR="00F80356" w:rsidRPr="00CE47EB" w:rsidRDefault="00F80356" w:rsidP="0083281A">
                <w:r>
                  <w:t>1 Day</w:t>
                </w:r>
              </w:p>
            </w:tc>
          </w:tr>
          <w:tr w:rsidR="00F80356" w:rsidRPr="00CE47EB" w14:paraId="013AC952" w14:textId="77777777" w:rsidTr="0083281A">
            <w:tc>
              <w:tcPr>
                <w:tcW w:w="1744" w:type="dxa"/>
              </w:tcPr>
              <w:p w14:paraId="1B83C70E" w14:textId="77777777" w:rsidR="00F80356" w:rsidRPr="00CE47EB" w:rsidRDefault="00F80356" w:rsidP="0083281A">
                <w:pPr>
                  <w:rPr>
                    <w:b/>
                    <w:bCs/>
                  </w:rPr>
                </w:pPr>
                <w:r w:rsidRPr="00CE47EB">
                  <w:rPr>
                    <w:b/>
                    <w:bCs/>
                  </w:rPr>
                  <w:t>Times</w:t>
                </w:r>
              </w:p>
            </w:tc>
            <w:tc>
              <w:tcPr>
                <w:tcW w:w="8457" w:type="dxa"/>
              </w:tcPr>
              <w:p w14:paraId="29782546" w14:textId="77777777" w:rsidR="00F80356" w:rsidRPr="00CE47EB" w:rsidRDefault="00F80356" w:rsidP="0083281A">
                <w:r>
                  <w:t xml:space="preserve">1.30pm – 3.30pm </w:t>
                </w:r>
              </w:p>
            </w:tc>
          </w:tr>
          <w:tr w:rsidR="00F80356" w:rsidRPr="00CE47EB" w14:paraId="43D47B40" w14:textId="77777777" w:rsidTr="0083281A">
            <w:tc>
              <w:tcPr>
                <w:tcW w:w="1744" w:type="dxa"/>
              </w:tcPr>
              <w:p w14:paraId="474A0EED" w14:textId="77777777" w:rsidR="00F80356" w:rsidRPr="00CE47EB" w:rsidRDefault="00F80356" w:rsidP="0083281A">
                <w:pPr>
                  <w:rPr>
                    <w:b/>
                    <w:bCs/>
                  </w:rPr>
                </w:pPr>
                <w:r w:rsidRPr="00CE47EB">
                  <w:rPr>
                    <w:b/>
                    <w:bCs/>
                  </w:rPr>
                  <w:t>Location</w:t>
                </w:r>
              </w:p>
            </w:tc>
            <w:tc>
              <w:tcPr>
                <w:tcW w:w="8457" w:type="dxa"/>
              </w:tcPr>
              <w:p w14:paraId="7F2B8684" w14:textId="77777777" w:rsidR="00F80356" w:rsidRPr="00CE47EB" w:rsidRDefault="00F80356" w:rsidP="0083281A">
                <w:r>
                  <w:t xml:space="preserve">Dublin 2 location </w:t>
                </w:r>
                <w:r w:rsidRPr="00CE47EB">
                  <w:t xml:space="preserve"> </w:t>
                </w:r>
              </w:p>
            </w:tc>
          </w:tr>
          <w:tr w:rsidR="00F80356" w:rsidRPr="00CE47EB" w14:paraId="0564FBF7" w14:textId="77777777" w:rsidTr="0083281A">
            <w:tc>
              <w:tcPr>
                <w:tcW w:w="1744" w:type="dxa"/>
              </w:tcPr>
              <w:p w14:paraId="4989257C" w14:textId="77777777" w:rsidR="00F80356" w:rsidRPr="00CE47EB" w:rsidRDefault="00F80356" w:rsidP="0083281A">
                <w:pPr>
                  <w:rPr>
                    <w:b/>
                    <w:bCs/>
                  </w:rPr>
                </w:pPr>
              </w:p>
              <w:p w14:paraId="2D6FDAB8" w14:textId="77777777" w:rsidR="00F80356" w:rsidRPr="00CE47EB" w:rsidRDefault="00F80356" w:rsidP="0083281A">
                <w:pPr>
                  <w:rPr>
                    <w:b/>
                    <w:bCs/>
                  </w:rPr>
                </w:pPr>
                <w:r w:rsidRPr="00CE47EB">
                  <w:rPr>
                    <w:b/>
                    <w:bCs/>
                  </w:rPr>
                  <w:t>Requirements</w:t>
                </w:r>
              </w:p>
            </w:tc>
            <w:tc>
              <w:tcPr>
                <w:tcW w:w="8457" w:type="dxa"/>
              </w:tcPr>
              <w:p w14:paraId="37268210" w14:textId="77777777" w:rsidR="00F80356" w:rsidRPr="00CE47EB" w:rsidRDefault="00F80356" w:rsidP="0083281A"/>
              <w:p w14:paraId="5B5862A6" w14:textId="77777777" w:rsidR="00F80356" w:rsidRPr="00CE47EB" w:rsidRDefault="00F80356" w:rsidP="0083281A">
                <w:r w:rsidRPr="00CE47EB">
                  <w:t>Set up:  Hollow square</w:t>
                </w:r>
                <w:r>
                  <w:t xml:space="preserve">/U Shape/Boardroom </w:t>
                </w:r>
              </w:p>
              <w:p w14:paraId="68CD550A" w14:textId="77777777" w:rsidR="00F80356" w:rsidRPr="00CE47EB" w:rsidRDefault="00F80356" w:rsidP="0083281A">
                <w:r w:rsidRPr="00CE47EB">
                  <w:t xml:space="preserve">Back up projector required </w:t>
                </w:r>
              </w:p>
              <w:p w14:paraId="28445F90" w14:textId="77777777" w:rsidR="00F80356" w:rsidRPr="00CE47EB" w:rsidRDefault="00F80356" w:rsidP="0083281A">
                <w:r w:rsidRPr="00CE47EB">
                  <w:t xml:space="preserve">Back up laptop required </w:t>
                </w:r>
              </w:p>
              <w:p w14:paraId="6212E59C" w14:textId="77777777" w:rsidR="00F80356" w:rsidRPr="00CE47EB" w:rsidRDefault="00F80356" w:rsidP="0083281A"/>
              <w:p w14:paraId="09FF8AC2" w14:textId="77777777" w:rsidR="00F80356" w:rsidRPr="00CE47EB" w:rsidRDefault="00F80356" w:rsidP="0083281A">
                <w:r>
                  <w:t xml:space="preserve">13 </w:t>
                </w:r>
                <w:r w:rsidRPr="1A0B24B8">
                  <w:t xml:space="preserve">Table microphones – one per two people </w:t>
                </w:r>
              </w:p>
              <w:p w14:paraId="2B7AFC56" w14:textId="77777777" w:rsidR="00F80356" w:rsidRPr="00CE47EB" w:rsidRDefault="00F80356" w:rsidP="0083281A">
                <w:r w:rsidRPr="00CE47EB">
                  <w:t>Speaker system to support all audio</w:t>
                </w:r>
              </w:p>
              <w:p w14:paraId="282F2A23" w14:textId="77777777" w:rsidR="00F80356" w:rsidRPr="00CE47EB" w:rsidRDefault="00F80356" w:rsidP="0083281A">
                <w:r w:rsidRPr="1A0B24B8">
                  <w:t xml:space="preserve">4 Comfort monitors within the hollow square </w:t>
                </w:r>
              </w:p>
              <w:p w14:paraId="347051B7" w14:textId="77777777" w:rsidR="00F80356" w:rsidRPr="00CE47EB" w:rsidRDefault="00F80356" w:rsidP="0083281A">
                <w:r w:rsidRPr="00CE47EB">
                  <w:t xml:space="preserve">1 Podium microphone </w:t>
                </w:r>
              </w:p>
              <w:p w14:paraId="53FB9A84" w14:textId="77777777" w:rsidR="00F80356" w:rsidRPr="00CE47EB" w:rsidRDefault="00F80356" w:rsidP="0083281A">
                <w:r w:rsidRPr="00CE47EB">
                  <w:t xml:space="preserve">1 Roving microphone </w:t>
                </w:r>
              </w:p>
              <w:p w14:paraId="7663AD44" w14:textId="77777777" w:rsidR="00F80356" w:rsidRPr="00CE47EB" w:rsidRDefault="00F80356" w:rsidP="0083281A">
                <w:r w:rsidRPr="00CE47EB">
                  <w:t xml:space="preserve">Presentation clicker </w:t>
                </w:r>
              </w:p>
              <w:p w14:paraId="68FAF872" w14:textId="77777777" w:rsidR="00F80356" w:rsidRPr="00CE47EB" w:rsidRDefault="00F80356" w:rsidP="0083281A">
                <w:r w:rsidRPr="1A0B24B8">
                  <w:t>Technician on site for durations of meeting</w:t>
                </w:r>
              </w:p>
              <w:p w14:paraId="7F1A193B" w14:textId="77777777" w:rsidR="00F80356" w:rsidRDefault="00F80356" w:rsidP="0083281A">
                <w:r>
                  <w:t>Hybrid</w:t>
                </w:r>
                <w:r w:rsidRPr="1A0B24B8">
                  <w:t xml:space="preserve"> option provided to attendees that are required to present</w:t>
                </w:r>
                <w:r>
                  <w:t xml:space="preserve"> remotely </w:t>
                </w:r>
              </w:p>
              <w:p w14:paraId="2746FB40" w14:textId="77777777" w:rsidR="00F80356" w:rsidRPr="00CE47EB" w:rsidRDefault="00F80356" w:rsidP="0083281A"/>
              <w:p w14:paraId="692181D1" w14:textId="77777777" w:rsidR="00F80356" w:rsidRPr="00CE47EB" w:rsidRDefault="00F80356" w:rsidP="0083281A">
                <w:r w:rsidRPr="00CE47EB">
                  <w:t xml:space="preserve">Screen – supplied by Hotel </w:t>
                </w:r>
              </w:p>
              <w:p w14:paraId="457E1846" w14:textId="77777777" w:rsidR="00F80356" w:rsidRPr="00CE47EB" w:rsidRDefault="00F80356" w:rsidP="0083281A">
                <w:r w:rsidRPr="00CE47EB">
                  <w:t xml:space="preserve">Projector – supplied by Hotel </w:t>
                </w:r>
              </w:p>
              <w:p w14:paraId="11761E1C" w14:textId="77777777" w:rsidR="00F80356" w:rsidRPr="00CE47EB" w:rsidRDefault="00F80356" w:rsidP="0083281A">
                <w:r w:rsidRPr="00CE47EB">
                  <w:t xml:space="preserve">Podium – supplied by Hotel </w:t>
                </w:r>
              </w:p>
              <w:p w14:paraId="7B6DC221" w14:textId="77777777" w:rsidR="00F80356" w:rsidRPr="00CE47EB" w:rsidRDefault="00F80356" w:rsidP="0083281A">
                <w:r w:rsidRPr="00CE47EB">
                  <w:t>Podium microphone – supplied by Hotel</w:t>
                </w:r>
              </w:p>
              <w:p w14:paraId="3CBD6167" w14:textId="77777777" w:rsidR="00F80356" w:rsidRPr="00CE47EB" w:rsidRDefault="00F80356" w:rsidP="0083281A">
                <w:r w:rsidRPr="00CE47EB">
                  <w:t xml:space="preserve">Laptop to playback presentations  </w:t>
                </w:r>
              </w:p>
              <w:p w14:paraId="484E782C" w14:textId="77777777" w:rsidR="00F80356" w:rsidRPr="00CE47EB" w:rsidRDefault="00F80356" w:rsidP="0083281A"/>
            </w:tc>
          </w:tr>
        </w:tbl>
        <w:p w14:paraId="0E22ED41" w14:textId="77777777" w:rsidR="00F80356" w:rsidRDefault="00F80356" w:rsidP="00F80356">
          <w:pPr>
            <w:pStyle w:val="HPRAHeadingL3"/>
            <w:rPr>
              <w:lang w:val="en-GB"/>
            </w:rPr>
          </w:pPr>
        </w:p>
        <w:p w14:paraId="7A1FADE5" w14:textId="77777777" w:rsidR="00EE74F7" w:rsidRDefault="00EE74F7" w:rsidP="00F80356">
          <w:pPr>
            <w:pStyle w:val="HPRAHeadingL3"/>
            <w:rPr>
              <w:lang w:val="en-GB"/>
            </w:rPr>
          </w:pPr>
        </w:p>
        <w:p w14:paraId="572FB5CA" w14:textId="77777777" w:rsidR="00EE74F7" w:rsidRDefault="00EE74F7" w:rsidP="00F80356">
          <w:pPr>
            <w:pStyle w:val="HPRAHeadingL3"/>
            <w:rPr>
              <w:lang w:val="en-GB"/>
            </w:rPr>
          </w:pPr>
        </w:p>
        <w:p w14:paraId="18F6D64E" w14:textId="77777777" w:rsidR="00EE74F7" w:rsidRDefault="00EE74F7" w:rsidP="00F80356">
          <w:pPr>
            <w:pStyle w:val="HPRAHeadingL3"/>
            <w:rPr>
              <w:lang w:val="en-GB"/>
            </w:rPr>
          </w:pPr>
        </w:p>
        <w:p w14:paraId="112CDE3F" w14:textId="77777777" w:rsidR="00EE74F7" w:rsidRDefault="00EE74F7" w:rsidP="00F80356">
          <w:pPr>
            <w:pStyle w:val="HPRAHeadingL3"/>
            <w:rPr>
              <w:lang w:val="en-GB"/>
            </w:rPr>
          </w:pPr>
        </w:p>
        <w:p w14:paraId="7B72AE60" w14:textId="77777777" w:rsidR="00EE74F7" w:rsidRDefault="00EE74F7" w:rsidP="00F80356">
          <w:pPr>
            <w:pStyle w:val="HPRAHeadingL3"/>
            <w:rPr>
              <w:lang w:val="en-GB"/>
            </w:rPr>
          </w:pPr>
        </w:p>
        <w:p w14:paraId="6B35F401" w14:textId="77777777" w:rsidR="00EE74F7" w:rsidRDefault="00EE74F7" w:rsidP="00F80356">
          <w:pPr>
            <w:pStyle w:val="HPRAHeadingL3"/>
            <w:rPr>
              <w:lang w:val="en-GB"/>
            </w:rPr>
          </w:pPr>
        </w:p>
        <w:p w14:paraId="6F02C5F5" w14:textId="77777777" w:rsidR="00EE74F7" w:rsidRDefault="00EE74F7" w:rsidP="00F80356">
          <w:pPr>
            <w:pStyle w:val="HPRAHeadingL3"/>
            <w:rPr>
              <w:lang w:val="en-GB"/>
            </w:rPr>
          </w:pPr>
        </w:p>
        <w:p w14:paraId="0B50DD6C" w14:textId="77777777" w:rsidR="00EE74F7" w:rsidRPr="00B34306" w:rsidRDefault="00EE74F7" w:rsidP="00F80356">
          <w:pPr>
            <w:pStyle w:val="HPRAHeadingL3"/>
            <w:rPr>
              <w:lang w:val="en-GB"/>
            </w:rPr>
          </w:pPr>
        </w:p>
        <w:p w14:paraId="6CF484C4" w14:textId="77777777" w:rsidR="00F80356" w:rsidRDefault="00F80356" w:rsidP="00F80356">
          <w:pPr>
            <w:jc w:val="both"/>
            <w:rPr>
              <w:b/>
              <w:sz w:val="20"/>
            </w:rPr>
          </w:pPr>
        </w:p>
        <w:p w14:paraId="569982E6" w14:textId="460A555E" w:rsidR="0086790B" w:rsidRDefault="0086790B" w:rsidP="0086790B">
          <w:r w:rsidRPr="008C3799">
            <w:rPr>
              <w:rFonts w:asciiTheme="majorHAnsi" w:hAnsiTheme="majorHAnsi" w:cstheme="majorHAnsi"/>
              <w:b/>
              <w:bCs/>
              <w:color w:val="007041"/>
              <w:sz w:val="28"/>
              <w:szCs w:val="20"/>
            </w:rPr>
            <w:lastRenderedPageBreak/>
            <w:t>1.</w:t>
          </w:r>
          <w:r>
            <w:rPr>
              <w:rFonts w:asciiTheme="majorHAnsi" w:hAnsiTheme="majorHAnsi" w:cstheme="majorHAnsi"/>
              <w:b/>
              <w:bCs/>
              <w:color w:val="007041"/>
              <w:sz w:val="28"/>
              <w:szCs w:val="20"/>
            </w:rPr>
            <w:t>7</w:t>
          </w:r>
          <w:r w:rsidRPr="008C3799">
            <w:rPr>
              <w:rFonts w:asciiTheme="majorHAnsi" w:hAnsiTheme="majorHAnsi" w:cstheme="majorHAnsi"/>
              <w:b/>
              <w:bCs/>
              <w:color w:val="007041"/>
              <w:sz w:val="28"/>
              <w:szCs w:val="20"/>
            </w:rPr>
            <w:tab/>
            <w:t xml:space="preserve">Meeting </w:t>
          </w:r>
          <w:r>
            <w:rPr>
              <w:rFonts w:asciiTheme="majorHAnsi" w:hAnsiTheme="majorHAnsi" w:cstheme="majorHAnsi"/>
              <w:b/>
              <w:bCs/>
              <w:color w:val="007041"/>
              <w:sz w:val="28"/>
              <w:szCs w:val="20"/>
            </w:rPr>
            <w:t>7</w:t>
          </w:r>
        </w:p>
        <w:p w14:paraId="506995C5" w14:textId="77777777" w:rsidR="00F80356" w:rsidRDefault="00F80356" w:rsidP="00F80356">
          <w:pPr>
            <w:pStyle w:val="Body1"/>
            <w:rPr>
              <w:rFonts w:asciiTheme="minorHAnsi" w:eastAsiaTheme="minorHAnsi" w:hAnsiTheme="minorHAnsi" w:cstheme="minorBidi"/>
              <w:sz w:val="20"/>
              <w:lang w:eastAsia="en-US"/>
            </w:rPr>
          </w:pPr>
        </w:p>
        <w:tbl>
          <w:tblPr>
            <w:tblW w:w="10201" w:type="dxa"/>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Look w:val="04A0" w:firstRow="1" w:lastRow="0" w:firstColumn="1" w:lastColumn="0" w:noHBand="0" w:noVBand="1"/>
          </w:tblPr>
          <w:tblGrid>
            <w:gridCol w:w="1744"/>
            <w:gridCol w:w="8457"/>
          </w:tblGrid>
          <w:tr w:rsidR="00F80356" w:rsidRPr="00CE47EB" w14:paraId="6100DC2F" w14:textId="77777777" w:rsidTr="0083281A">
            <w:tc>
              <w:tcPr>
                <w:tcW w:w="1744" w:type="dxa"/>
              </w:tcPr>
              <w:p w14:paraId="7DA38798" w14:textId="77777777" w:rsidR="00F80356" w:rsidRPr="00CE47EB" w:rsidRDefault="00F80356" w:rsidP="0083281A">
                <w:pPr>
                  <w:rPr>
                    <w:b/>
                    <w:bCs/>
                  </w:rPr>
                </w:pPr>
                <w:r w:rsidRPr="00CE47EB">
                  <w:rPr>
                    <w:b/>
                    <w:bCs/>
                  </w:rPr>
                  <w:t>Numbers</w:t>
                </w:r>
              </w:p>
            </w:tc>
            <w:tc>
              <w:tcPr>
                <w:tcW w:w="8457" w:type="dxa"/>
              </w:tcPr>
              <w:p w14:paraId="0595DB0B" w14:textId="77777777" w:rsidR="00F80356" w:rsidRPr="00CE47EB" w:rsidRDefault="00F80356" w:rsidP="0083281A">
                <w:r w:rsidRPr="1A0B24B8">
                  <w:t xml:space="preserve">Approx </w:t>
                </w:r>
                <w:r>
                  <w:t>30</w:t>
                </w:r>
                <w:r w:rsidRPr="1A0B24B8">
                  <w:t xml:space="preserve"> attendees </w:t>
                </w:r>
              </w:p>
            </w:tc>
          </w:tr>
          <w:tr w:rsidR="00F80356" w:rsidRPr="00CE47EB" w14:paraId="1BA7ECCA" w14:textId="77777777" w:rsidTr="0083281A">
            <w:tc>
              <w:tcPr>
                <w:tcW w:w="1744" w:type="dxa"/>
              </w:tcPr>
              <w:p w14:paraId="790BD0D6" w14:textId="77777777" w:rsidR="00F80356" w:rsidRPr="00CE47EB" w:rsidRDefault="00F80356" w:rsidP="0083281A">
                <w:pPr>
                  <w:rPr>
                    <w:b/>
                    <w:bCs/>
                  </w:rPr>
                </w:pPr>
                <w:r w:rsidRPr="00CE47EB">
                  <w:rPr>
                    <w:b/>
                    <w:bCs/>
                  </w:rPr>
                  <w:t>Date</w:t>
                </w:r>
              </w:p>
            </w:tc>
            <w:tc>
              <w:tcPr>
                <w:tcW w:w="8457" w:type="dxa"/>
              </w:tcPr>
              <w:p w14:paraId="555792CF" w14:textId="77777777" w:rsidR="00F80356" w:rsidRPr="00CE47EB" w:rsidRDefault="00F80356" w:rsidP="0083281A">
                <w:r>
                  <w:t>5</w:t>
                </w:r>
                <w:r w:rsidRPr="00621359">
                  <w:rPr>
                    <w:vertAlign w:val="superscript"/>
                  </w:rPr>
                  <w:t>th</w:t>
                </w:r>
                <w:r>
                  <w:t xml:space="preserve"> October </w:t>
                </w:r>
              </w:p>
            </w:tc>
          </w:tr>
          <w:tr w:rsidR="00F80356" w:rsidRPr="00CE47EB" w14:paraId="3EAA42EF" w14:textId="77777777" w:rsidTr="0083281A">
            <w:tc>
              <w:tcPr>
                <w:tcW w:w="1744" w:type="dxa"/>
              </w:tcPr>
              <w:p w14:paraId="1433AFD7" w14:textId="77777777" w:rsidR="00F80356" w:rsidRPr="00CE47EB" w:rsidRDefault="00F80356" w:rsidP="0083281A">
                <w:pPr>
                  <w:rPr>
                    <w:b/>
                    <w:bCs/>
                  </w:rPr>
                </w:pPr>
                <w:r w:rsidRPr="00CE47EB">
                  <w:rPr>
                    <w:b/>
                    <w:bCs/>
                  </w:rPr>
                  <w:t>Duration</w:t>
                </w:r>
              </w:p>
            </w:tc>
            <w:tc>
              <w:tcPr>
                <w:tcW w:w="8457" w:type="dxa"/>
              </w:tcPr>
              <w:p w14:paraId="1DED9643" w14:textId="77777777" w:rsidR="00F80356" w:rsidRPr="00CE47EB" w:rsidRDefault="00F80356" w:rsidP="0083281A">
                <w:r>
                  <w:t>1 Day</w:t>
                </w:r>
              </w:p>
            </w:tc>
          </w:tr>
          <w:tr w:rsidR="00F80356" w:rsidRPr="00CE47EB" w14:paraId="60D071F1" w14:textId="77777777" w:rsidTr="0083281A">
            <w:tc>
              <w:tcPr>
                <w:tcW w:w="1744" w:type="dxa"/>
              </w:tcPr>
              <w:p w14:paraId="24D6A650" w14:textId="77777777" w:rsidR="00F80356" w:rsidRPr="00CE47EB" w:rsidRDefault="00F80356" w:rsidP="0083281A">
                <w:pPr>
                  <w:rPr>
                    <w:b/>
                    <w:bCs/>
                  </w:rPr>
                </w:pPr>
                <w:r w:rsidRPr="00CE47EB">
                  <w:rPr>
                    <w:b/>
                    <w:bCs/>
                  </w:rPr>
                  <w:t>Times</w:t>
                </w:r>
              </w:p>
            </w:tc>
            <w:tc>
              <w:tcPr>
                <w:tcW w:w="8457" w:type="dxa"/>
              </w:tcPr>
              <w:p w14:paraId="59B71C95" w14:textId="77777777" w:rsidR="00F80356" w:rsidRPr="00CE47EB" w:rsidRDefault="00F80356" w:rsidP="0083281A">
                <w:r>
                  <w:t xml:space="preserve">4pm – 5.30pm  </w:t>
                </w:r>
              </w:p>
            </w:tc>
          </w:tr>
          <w:tr w:rsidR="00F80356" w:rsidRPr="00CE47EB" w14:paraId="6754FE54" w14:textId="77777777" w:rsidTr="0083281A">
            <w:tc>
              <w:tcPr>
                <w:tcW w:w="1744" w:type="dxa"/>
              </w:tcPr>
              <w:p w14:paraId="37B02762" w14:textId="77777777" w:rsidR="00F80356" w:rsidRPr="00CE47EB" w:rsidRDefault="00F80356" w:rsidP="0083281A">
                <w:pPr>
                  <w:rPr>
                    <w:b/>
                    <w:bCs/>
                  </w:rPr>
                </w:pPr>
                <w:r w:rsidRPr="00CE47EB">
                  <w:rPr>
                    <w:b/>
                    <w:bCs/>
                  </w:rPr>
                  <w:t>Location</w:t>
                </w:r>
              </w:p>
            </w:tc>
            <w:tc>
              <w:tcPr>
                <w:tcW w:w="8457" w:type="dxa"/>
              </w:tcPr>
              <w:p w14:paraId="7BE3A59A" w14:textId="77777777" w:rsidR="00F80356" w:rsidRPr="00CE47EB" w:rsidRDefault="00F80356" w:rsidP="0083281A">
                <w:r>
                  <w:t xml:space="preserve">Dublin 2 location </w:t>
                </w:r>
                <w:r w:rsidRPr="00CE47EB">
                  <w:t xml:space="preserve"> </w:t>
                </w:r>
              </w:p>
            </w:tc>
          </w:tr>
          <w:tr w:rsidR="00F80356" w:rsidRPr="00CE47EB" w14:paraId="19C7A709" w14:textId="77777777" w:rsidTr="0083281A">
            <w:tc>
              <w:tcPr>
                <w:tcW w:w="1744" w:type="dxa"/>
              </w:tcPr>
              <w:p w14:paraId="42ADC03F" w14:textId="77777777" w:rsidR="00F80356" w:rsidRPr="00CE47EB" w:rsidRDefault="00F80356" w:rsidP="0083281A">
                <w:pPr>
                  <w:rPr>
                    <w:b/>
                    <w:bCs/>
                  </w:rPr>
                </w:pPr>
              </w:p>
              <w:p w14:paraId="1EB501A9" w14:textId="77777777" w:rsidR="00F80356" w:rsidRPr="00CE47EB" w:rsidRDefault="00F80356" w:rsidP="0083281A">
                <w:pPr>
                  <w:rPr>
                    <w:b/>
                    <w:bCs/>
                  </w:rPr>
                </w:pPr>
                <w:r w:rsidRPr="00CE47EB">
                  <w:rPr>
                    <w:b/>
                    <w:bCs/>
                  </w:rPr>
                  <w:t>Requirements</w:t>
                </w:r>
              </w:p>
            </w:tc>
            <w:tc>
              <w:tcPr>
                <w:tcW w:w="8457" w:type="dxa"/>
              </w:tcPr>
              <w:p w14:paraId="210D82E5" w14:textId="77777777" w:rsidR="00F80356" w:rsidRPr="00CE47EB" w:rsidRDefault="00F80356" w:rsidP="0083281A"/>
              <w:p w14:paraId="1E633E25" w14:textId="77777777" w:rsidR="00F80356" w:rsidRPr="00CE47EB" w:rsidRDefault="00F80356" w:rsidP="0083281A">
                <w:r w:rsidRPr="00CE47EB">
                  <w:t xml:space="preserve">Set up:  </w:t>
                </w:r>
                <w:r>
                  <w:t xml:space="preserve">Cabaret Set Up </w:t>
                </w:r>
              </w:p>
              <w:p w14:paraId="6053D8B2" w14:textId="77777777" w:rsidR="00F80356" w:rsidRPr="00CE47EB" w:rsidRDefault="00F80356" w:rsidP="0083281A">
                <w:r w:rsidRPr="00CE47EB">
                  <w:t xml:space="preserve">Back up projector required </w:t>
                </w:r>
              </w:p>
              <w:p w14:paraId="0BAD1AE8" w14:textId="77777777" w:rsidR="00F80356" w:rsidRPr="00CE47EB" w:rsidRDefault="00F80356" w:rsidP="0083281A">
                <w:r w:rsidRPr="00CE47EB">
                  <w:t xml:space="preserve">Back up laptop required </w:t>
                </w:r>
              </w:p>
              <w:p w14:paraId="0AEDDB86" w14:textId="77777777" w:rsidR="00F80356" w:rsidRPr="00CE47EB" w:rsidRDefault="00F80356" w:rsidP="0083281A"/>
              <w:p w14:paraId="620B61B8" w14:textId="77777777" w:rsidR="00F80356" w:rsidRPr="00CE47EB" w:rsidRDefault="00F80356" w:rsidP="0083281A">
                <w:r>
                  <w:t xml:space="preserve">5 </w:t>
                </w:r>
                <w:r w:rsidRPr="1A0B24B8">
                  <w:t xml:space="preserve">Table microphones – one </w:t>
                </w:r>
                <w:r>
                  <w:t xml:space="preserve">at each table </w:t>
                </w:r>
                <w:r w:rsidRPr="1A0B24B8">
                  <w:t xml:space="preserve"> </w:t>
                </w:r>
              </w:p>
              <w:p w14:paraId="69B0B8F7" w14:textId="77777777" w:rsidR="00F80356" w:rsidRPr="00CE47EB" w:rsidRDefault="00F80356" w:rsidP="0083281A">
                <w:r w:rsidRPr="00CE47EB">
                  <w:t>Speaker system to support all audio</w:t>
                </w:r>
              </w:p>
              <w:p w14:paraId="3BB4D5DD" w14:textId="77777777" w:rsidR="00F80356" w:rsidRPr="00CE47EB" w:rsidRDefault="00F80356" w:rsidP="0083281A">
                <w:r w:rsidRPr="00CE47EB">
                  <w:t xml:space="preserve">1 Podium microphone </w:t>
                </w:r>
              </w:p>
              <w:p w14:paraId="237D5BF9" w14:textId="77777777" w:rsidR="00F80356" w:rsidRPr="00CE47EB" w:rsidRDefault="00F80356" w:rsidP="0083281A">
                <w:r w:rsidRPr="00CE47EB">
                  <w:t xml:space="preserve">1 Roving microphone </w:t>
                </w:r>
              </w:p>
              <w:p w14:paraId="1B3E2D63" w14:textId="77777777" w:rsidR="00F80356" w:rsidRPr="00CE47EB" w:rsidRDefault="00F80356" w:rsidP="0083281A">
                <w:r w:rsidRPr="00CE47EB">
                  <w:t xml:space="preserve">Presentation clicker </w:t>
                </w:r>
              </w:p>
              <w:p w14:paraId="3B5FDED8" w14:textId="77777777" w:rsidR="00F80356" w:rsidRPr="00CE47EB" w:rsidRDefault="00F80356" w:rsidP="0083281A">
                <w:r w:rsidRPr="1A0B24B8">
                  <w:t>Technician on site for durations of meeting</w:t>
                </w:r>
              </w:p>
              <w:p w14:paraId="67F4E0EE" w14:textId="77777777" w:rsidR="00F80356" w:rsidRDefault="00F80356" w:rsidP="0083281A">
                <w:r>
                  <w:t>Hybrid</w:t>
                </w:r>
                <w:r w:rsidRPr="1A0B24B8">
                  <w:t xml:space="preserve"> option provided to attendees that are required to present</w:t>
                </w:r>
                <w:r>
                  <w:t xml:space="preserve"> remotely </w:t>
                </w:r>
              </w:p>
              <w:p w14:paraId="3865E9D8" w14:textId="77777777" w:rsidR="00F80356" w:rsidRPr="00CE47EB" w:rsidRDefault="00F80356" w:rsidP="0083281A"/>
              <w:p w14:paraId="38C8E613" w14:textId="77777777" w:rsidR="00F80356" w:rsidRPr="00CE47EB" w:rsidRDefault="00F80356" w:rsidP="0083281A">
                <w:r w:rsidRPr="00CE47EB">
                  <w:t xml:space="preserve">Screen – supplied by Hotel </w:t>
                </w:r>
              </w:p>
              <w:p w14:paraId="0E2F423E" w14:textId="77777777" w:rsidR="00F80356" w:rsidRPr="00CE47EB" w:rsidRDefault="00F80356" w:rsidP="0083281A">
                <w:r w:rsidRPr="00CE47EB">
                  <w:t xml:space="preserve">Projector – supplied by Hotel </w:t>
                </w:r>
              </w:p>
              <w:p w14:paraId="460D081C" w14:textId="77777777" w:rsidR="00F80356" w:rsidRPr="00CE47EB" w:rsidRDefault="00F80356" w:rsidP="0083281A">
                <w:r w:rsidRPr="00CE47EB">
                  <w:t xml:space="preserve">Podium – supplied by Hotel </w:t>
                </w:r>
              </w:p>
              <w:p w14:paraId="7CFCEDDD" w14:textId="77777777" w:rsidR="00F80356" w:rsidRPr="00CE47EB" w:rsidRDefault="00F80356" w:rsidP="0083281A">
                <w:r w:rsidRPr="00CE47EB">
                  <w:t>Podium microphone – supplied by Hotel</w:t>
                </w:r>
              </w:p>
              <w:p w14:paraId="0E3E335F" w14:textId="77777777" w:rsidR="00F80356" w:rsidRPr="00CE47EB" w:rsidRDefault="00F80356" w:rsidP="0083281A">
                <w:r w:rsidRPr="00CE47EB">
                  <w:t xml:space="preserve">Laptop to playback presentations  </w:t>
                </w:r>
              </w:p>
              <w:p w14:paraId="03456F33" w14:textId="77777777" w:rsidR="00F80356" w:rsidRPr="00CE47EB" w:rsidRDefault="00F80356" w:rsidP="0083281A"/>
            </w:tc>
          </w:tr>
        </w:tbl>
        <w:p w14:paraId="1B5FBDE5" w14:textId="77777777" w:rsidR="00F80356" w:rsidRDefault="00F80356" w:rsidP="00F80356">
          <w:pPr>
            <w:pStyle w:val="Body1"/>
            <w:rPr>
              <w:rFonts w:asciiTheme="minorHAnsi" w:eastAsiaTheme="minorHAnsi" w:hAnsiTheme="minorHAnsi" w:cstheme="minorBidi"/>
              <w:sz w:val="20"/>
              <w:lang w:eastAsia="en-US"/>
            </w:rPr>
          </w:pPr>
        </w:p>
        <w:p w14:paraId="38DB3FA4" w14:textId="77777777" w:rsidR="00EE74F7" w:rsidRDefault="00EE74F7" w:rsidP="00F80356">
          <w:pPr>
            <w:pStyle w:val="Body1"/>
            <w:rPr>
              <w:rFonts w:asciiTheme="minorHAnsi" w:eastAsiaTheme="minorHAnsi" w:hAnsiTheme="minorHAnsi" w:cstheme="minorBidi"/>
              <w:sz w:val="20"/>
              <w:lang w:eastAsia="en-US"/>
            </w:rPr>
          </w:pPr>
        </w:p>
        <w:p w14:paraId="07295A74" w14:textId="77777777" w:rsidR="00EE74F7" w:rsidRDefault="00EE74F7" w:rsidP="00F80356">
          <w:pPr>
            <w:pStyle w:val="Body1"/>
            <w:rPr>
              <w:rFonts w:asciiTheme="minorHAnsi" w:eastAsiaTheme="minorHAnsi" w:hAnsiTheme="minorHAnsi" w:cstheme="minorBidi"/>
              <w:sz w:val="20"/>
              <w:lang w:eastAsia="en-US"/>
            </w:rPr>
          </w:pPr>
        </w:p>
        <w:p w14:paraId="3A41DCC0" w14:textId="77777777" w:rsidR="00EE74F7" w:rsidRDefault="00EE74F7" w:rsidP="00F80356">
          <w:pPr>
            <w:pStyle w:val="Body1"/>
            <w:rPr>
              <w:rFonts w:asciiTheme="minorHAnsi" w:eastAsiaTheme="minorHAnsi" w:hAnsiTheme="minorHAnsi" w:cstheme="minorBidi"/>
              <w:sz w:val="20"/>
              <w:lang w:eastAsia="en-US"/>
            </w:rPr>
          </w:pPr>
        </w:p>
        <w:p w14:paraId="278DD693" w14:textId="77777777" w:rsidR="00EE74F7" w:rsidRDefault="00EE74F7" w:rsidP="00F80356">
          <w:pPr>
            <w:pStyle w:val="Body1"/>
            <w:rPr>
              <w:rFonts w:asciiTheme="minorHAnsi" w:eastAsiaTheme="minorHAnsi" w:hAnsiTheme="minorHAnsi" w:cstheme="minorBidi"/>
              <w:sz w:val="20"/>
              <w:lang w:eastAsia="en-US"/>
            </w:rPr>
          </w:pPr>
        </w:p>
        <w:p w14:paraId="0EC8B5A5" w14:textId="77777777" w:rsidR="00EE74F7" w:rsidRDefault="00EE74F7" w:rsidP="00F80356">
          <w:pPr>
            <w:pStyle w:val="Body1"/>
            <w:rPr>
              <w:rFonts w:asciiTheme="minorHAnsi" w:eastAsiaTheme="minorHAnsi" w:hAnsiTheme="minorHAnsi" w:cstheme="minorBidi"/>
              <w:sz w:val="20"/>
              <w:lang w:eastAsia="en-US"/>
            </w:rPr>
          </w:pPr>
        </w:p>
        <w:p w14:paraId="5B53E272" w14:textId="77777777" w:rsidR="00EE74F7" w:rsidRDefault="00EE74F7" w:rsidP="00F80356">
          <w:pPr>
            <w:pStyle w:val="Body1"/>
            <w:rPr>
              <w:rFonts w:asciiTheme="minorHAnsi" w:eastAsiaTheme="minorHAnsi" w:hAnsiTheme="minorHAnsi" w:cstheme="minorBidi"/>
              <w:sz w:val="20"/>
              <w:lang w:eastAsia="en-US"/>
            </w:rPr>
          </w:pPr>
        </w:p>
        <w:p w14:paraId="28C1E1CB" w14:textId="77777777" w:rsidR="00EE74F7" w:rsidRDefault="00EE74F7" w:rsidP="00F80356">
          <w:pPr>
            <w:pStyle w:val="Body1"/>
            <w:rPr>
              <w:rFonts w:asciiTheme="minorHAnsi" w:eastAsiaTheme="minorHAnsi" w:hAnsiTheme="minorHAnsi" w:cstheme="minorBidi"/>
              <w:sz w:val="20"/>
              <w:lang w:eastAsia="en-US"/>
            </w:rPr>
          </w:pPr>
        </w:p>
        <w:p w14:paraId="28C2376A" w14:textId="56019DDA" w:rsidR="0086790B" w:rsidRDefault="0086790B" w:rsidP="0086790B">
          <w:r w:rsidRPr="008C3799">
            <w:rPr>
              <w:rFonts w:asciiTheme="majorHAnsi" w:hAnsiTheme="majorHAnsi" w:cstheme="majorHAnsi"/>
              <w:b/>
              <w:bCs/>
              <w:color w:val="007041"/>
              <w:sz w:val="28"/>
              <w:szCs w:val="20"/>
            </w:rPr>
            <w:lastRenderedPageBreak/>
            <w:t>1.</w:t>
          </w:r>
          <w:r w:rsidR="00997613">
            <w:rPr>
              <w:rFonts w:asciiTheme="majorHAnsi" w:hAnsiTheme="majorHAnsi" w:cstheme="majorHAnsi"/>
              <w:b/>
              <w:bCs/>
              <w:color w:val="007041"/>
              <w:sz w:val="28"/>
              <w:szCs w:val="20"/>
            </w:rPr>
            <w:t>8</w:t>
          </w:r>
          <w:r w:rsidRPr="008C3799">
            <w:rPr>
              <w:rFonts w:asciiTheme="majorHAnsi" w:hAnsiTheme="majorHAnsi" w:cstheme="majorHAnsi"/>
              <w:b/>
              <w:bCs/>
              <w:color w:val="007041"/>
              <w:sz w:val="28"/>
              <w:szCs w:val="20"/>
            </w:rPr>
            <w:tab/>
            <w:t xml:space="preserve">Meeting </w:t>
          </w:r>
          <w:r w:rsidR="00DB5373">
            <w:rPr>
              <w:rFonts w:asciiTheme="majorHAnsi" w:hAnsiTheme="majorHAnsi" w:cstheme="majorHAnsi"/>
              <w:b/>
              <w:bCs/>
              <w:color w:val="007041"/>
              <w:sz w:val="28"/>
              <w:szCs w:val="20"/>
            </w:rPr>
            <w:t>8</w:t>
          </w:r>
        </w:p>
        <w:p w14:paraId="2725382C" w14:textId="77777777" w:rsidR="00F80356" w:rsidRPr="00647A26" w:rsidRDefault="00F80356" w:rsidP="00F80356">
          <w:pPr>
            <w:jc w:val="both"/>
            <w:rPr>
              <w:b/>
              <w:sz w:val="20"/>
            </w:rPr>
          </w:pPr>
        </w:p>
        <w:tbl>
          <w:tblPr>
            <w:tblW w:w="0" w:type="auto"/>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ook w:val="04A0" w:firstRow="1" w:lastRow="0" w:firstColumn="1" w:lastColumn="0" w:noHBand="0" w:noVBand="1"/>
          </w:tblPr>
          <w:tblGrid>
            <w:gridCol w:w="1630"/>
            <w:gridCol w:w="7431"/>
          </w:tblGrid>
          <w:tr w:rsidR="00F80356" w:rsidRPr="007000C3" w14:paraId="065F0971" w14:textId="77777777" w:rsidTr="0083281A">
            <w:tc>
              <w:tcPr>
                <w:tcW w:w="1654" w:type="dxa"/>
              </w:tcPr>
              <w:p w14:paraId="59E8B764" w14:textId="77777777" w:rsidR="00F80356" w:rsidRPr="00BD4948" w:rsidRDefault="00F80356" w:rsidP="0083281A">
                <w:pPr>
                  <w:rPr>
                    <w:b/>
                    <w:bCs/>
                  </w:rPr>
                </w:pPr>
                <w:r w:rsidRPr="00BD4948">
                  <w:rPr>
                    <w:b/>
                    <w:bCs/>
                  </w:rPr>
                  <w:t>Numbers</w:t>
                </w:r>
              </w:p>
            </w:tc>
            <w:tc>
              <w:tcPr>
                <w:tcW w:w="8547" w:type="dxa"/>
              </w:tcPr>
              <w:p w14:paraId="4FD05523" w14:textId="77777777" w:rsidR="00F80356" w:rsidRPr="00BD4948" w:rsidRDefault="00F80356" w:rsidP="0083281A">
                <w:r w:rsidRPr="1A0B24B8">
                  <w:t xml:space="preserve">Approx </w:t>
                </w:r>
                <w:r>
                  <w:t>30</w:t>
                </w:r>
                <w:r w:rsidRPr="1A0B24B8">
                  <w:t xml:space="preserve"> attendees </w:t>
                </w:r>
              </w:p>
            </w:tc>
          </w:tr>
          <w:tr w:rsidR="00F80356" w:rsidRPr="007000C3" w14:paraId="3C3B765C" w14:textId="77777777" w:rsidTr="0083281A">
            <w:tc>
              <w:tcPr>
                <w:tcW w:w="1654" w:type="dxa"/>
              </w:tcPr>
              <w:p w14:paraId="06F9F2D8" w14:textId="77777777" w:rsidR="00F80356" w:rsidRPr="00BD4948" w:rsidRDefault="00F80356" w:rsidP="0083281A">
                <w:pPr>
                  <w:rPr>
                    <w:b/>
                    <w:bCs/>
                  </w:rPr>
                </w:pPr>
                <w:r w:rsidRPr="00BD4948">
                  <w:rPr>
                    <w:b/>
                    <w:bCs/>
                  </w:rPr>
                  <w:t>Date</w:t>
                </w:r>
              </w:p>
            </w:tc>
            <w:tc>
              <w:tcPr>
                <w:tcW w:w="8547" w:type="dxa"/>
              </w:tcPr>
              <w:p w14:paraId="3DE60430" w14:textId="77777777" w:rsidR="00F80356" w:rsidRPr="00BD4948" w:rsidRDefault="00F80356" w:rsidP="0083281A">
                <w:r>
                  <w:t>22</w:t>
                </w:r>
                <w:r w:rsidRPr="009A21C8">
                  <w:rPr>
                    <w:vertAlign w:val="superscript"/>
                  </w:rPr>
                  <w:t>nd</w:t>
                </w:r>
                <w:r>
                  <w:t xml:space="preserve"> October – 23</w:t>
                </w:r>
                <w:r w:rsidRPr="009A21C8">
                  <w:rPr>
                    <w:vertAlign w:val="superscript"/>
                  </w:rPr>
                  <w:t>rd</w:t>
                </w:r>
                <w:r>
                  <w:t xml:space="preserve"> October 2026</w:t>
                </w:r>
              </w:p>
            </w:tc>
          </w:tr>
          <w:tr w:rsidR="00F80356" w:rsidRPr="007000C3" w14:paraId="31D1E7DC" w14:textId="77777777" w:rsidTr="0083281A">
            <w:tc>
              <w:tcPr>
                <w:tcW w:w="1654" w:type="dxa"/>
              </w:tcPr>
              <w:p w14:paraId="503887DB" w14:textId="77777777" w:rsidR="00F80356" w:rsidRPr="00BD4948" w:rsidRDefault="00F80356" w:rsidP="0083281A">
                <w:pPr>
                  <w:rPr>
                    <w:b/>
                    <w:bCs/>
                  </w:rPr>
                </w:pPr>
                <w:r w:rsidRPr="00BD4948">
                  <w:rPr>
                    <w:b/>
                    <w:bCs/>
                  </w:rPr>
                  <w:t>Duration</w:t>
                </w:r>
              </w:p>
            </w:tc>
            <w:tc>
              <w:tcPr>
                <w:tcW w:w="8547" w:type="dxa"/>
              </w:tcPr>
              <w:p w14:paraId="23C0ADA2" w14:textId="77777777" w:rsidR="00F80356" w:rsidRPr="00BD4948" w:rsidRDefault="00F80356" w:rsidP="0083281A">
                <w:r>
                  <w:t>1.5 Days</w:t>
                </w:r>
              </w:p>
            </w:tc>
          </w:tr>
          <w:tr w:rsidR="00F80356" w:rsidRPr="007000C3" w14:paraId="454F2561" w14:textId="77777777" w:rsidTr="0083281A">
            <w:tc>
              <w:tcPr>
                <w:tcW w:w="1654" w:type="dxa"/>
              </w:tcPr>
              <w:p w14:paraId="5CB8ABC0" w14:textId="77777777" w:rsidR="00F80356" w:rsidRPr="00BD4948" w:rsidRDefault="00F80356" w:rsidP="0083281A">
                <w:pPr>
                  <w:rPr>
                    <w:b/>
                    <w:bCs/>
                  </w:rPr>
                </w:pPr>
                <w:r w:rsidRPr="00BD4948">
                  <w:rPr>
                    <w:b/>
                    <w:bCs/>
                  </w:rPr>
                  <w:t>Times</w:t>
                </w:r>
              </w:p>
            </w:tc>
            <w:tc>
              <w:tcPr>
                <w:tcW w:w="8547" w:type="dxa"/>
              </w:tcPr>
              <w:p w14:paraId="33A1D3DF" w14:textId="77777777" w:rsidR="00F80356" w:rsidRPr="00BD4948" w:rsidRDefault="00F80356" w:rsidP="0083281A">
                <w:r w:rsidRPr="00BD4948">
                  <w:t xml:space="preserve">Day 1 9am – 5pm  </w:t>
                </w:r>
              </w:p>
              <w:p w14:paraId="6249D3CC" w14:textId="77777777" w:rsidR="00F80356" w:rsidRPr="00BD4948" w:rsidRDefault="00F80356" w:rsidP="0083281A">
                <w:r w:rsidRPr="00BD4948">
                  <w:t xml:space="preserve">Day 2 9am – 1pm </w:t>
                </w:r>
                <w:r>
                  <w:t xml:space="preserve">- </w:t>
                </w:r>
                <w:r w:rsidRPr="004C4DCC">
                  <w:rPr>
                    <w:i/>
                    <w:iCs/>
                  </w:rPr>
                  <w:t xml:space="preserve">Joint meeting with meeting </w:t>
                </w:r>
                <w:r>
                  <w:rPr>
                    <w:i/>
                    <w:iCs/>
                  </w:rPr>
                  <w:t>8</w:t>
                </w:r>
              </w:p>
            </w:tc>
          </w:tr>
          <w:tr w:rsidR="00F80356" w:rsidRPr="007000C3" w14:paraId="2524843B" w14:textId="77777777" w:rsidTr="0083281A">
            <w:tc>
              <w:tcPr>
                <w:tcW w:w="1654" w:type="dxa"/>
              </w:tcPr>
              <w:p w14:paraId="0859E624" w14:textId="77777777" w:rsidR="00F80356" w:rsidRPr="00BD4948" w:rsidRDefault="00F80356" w:rsidP="0083281A">
                <w:pPr>
                  <w:rPr>
                    <w:b/>
                    <w:bCs/>
                  </w:rPr>
                </w:pPr>
                <w:r w:rsidRPr="00BD4948">
                  <w:rPr>
                    <w:b/>
                    <w:bCs/>
                  </w:rPr>
                  <w:t>Location</w:t>
                </w:r>
              </w:p>
            </w:tc>
            <w:tc>
              <w:tcPr>
                <w:tcW w:w="8547" w:type="dxa"/>
              </w:tcPr>
              <w:p w14:paraId="7BDE95C4" w14:textId="77777777" w:rsidR="00F80356" w:rsidRPr="00BD4948" w:rsidRDefault="00F80356" w:rsidP="0083281A">
                <w:r w:rsidRPr="00BD4948">
                  <w:t xml:space="preserve">Dublin 2 location </w:t>
                </w:r>
              </w:p>
            </w:tc>
          </w:tr>
          <w:tr w:rsidR="00F80356" w:rsidRPr="007000C3" w14:paraId="3B5DEC52" w14:textId="77777777" w:rsidTr="0083281A">
            <w:tc>
              <w:tcPr>
                <w:tcW w:w="1654" w:type="dxa"/>
              </w:tcPr>
              <w:p w14:paraId="04F18103" w14:textId="77777777" w:rsidR="00F80356" w:rsidRPr="00BD4948" w:rsidRDefault="00F80356" w:rsidP="0083281A">
                <w:pPr>
                  <w:rPr>
                    <w:b/>
                    <w:bCs/>
                  </w:rPr>
                </w:pPr>
              </w:p>
              <w:p w14:paraId="3FEEFEB2" w14:textId="77777777" w:rsidR="00F80356" w:rsidRPr="00BD4948" w:rsidRDefault="00F80356" w:rsidP="0083281A">
                <w:pPr>
                  <w:rPr>
                    <w:b/>
                    <w:bCs/>
                  </w:rPr>
                </w:pPr>
                <w:r w:rsidRPr="00BD4948">
                  <w:rPr>
                    <w:b/>
                    <w:bCs/>
                  </w:rPr>
                  <w:t>Requirements</w:t>
                </w:r>
              </w:p>
            </w:tc>
            <w:tc>
              <w:tcPr>
                <w:tcW w:w="8547" w:type="dxa"/>
              </w:tcPr>
              <w:p w14:paraId="4EADCBC1" w14:textId="77777777" w:rsidR="00F80356" w:rsidRPr="00BD4948" w:rsidRDefault="00F80356" w:rsidP="0083281A"/>
              <w:p w14:paraId="7C6E83D3" w14:textId="77777777" w:rsidR="00F80356" w:rsidRPr="00BD4948" w:rsidRDefault="00F80356" w:rsidP="0083281A">
                <w:r w:rsidRPr="00BD4948">
                  <w:t>Set up:  Hollow square</w:t>
                </w:r>
              </w:p>
              <w:p w14:paraId="36C43841" w14:textId="77777777" w:rsidR="00F80356" w:rsidRPr="00BD4948" w:rsidRDefault="00F80356" w:rsidP="0083281A">
                <w:r w:rsidRPr="00BD4948">
                  <w:t xml:space="preserve">Back up projector required </w:t>
                </w:r>
              </w:p>
              <w:p w14:paraId="20AEE02B" w14:textId="77777777" w:rsidR="00F80356" w:rsidRPr="00BD4948" w:rsidRDefault="00F80356" w:rsidP="0083281A">
                <w:r w:rsidRPr="00BD4948">
                  <w:t xml:space="preserve">Back up laptop required </w:t>
                </w:r>
              </w:p>
              <w:p w14:paraId="6FDAA131" w14:textId="77777777" w:rsidR="00F80356" w:rsidRPr="00BD4948" w:rsidRDefault="00F80356" w:rsidP="0083281A"/>
              <w:p w14:paraId="3166D142" w14:textId="77777777" w:rsidR="00F80356" w:rsidRPr="00BD4948" w:rsidRDefault="00F80356" w:rsidP="0083281A">
                <w:r>
                  <w:t>15</w:t>
                </w:r>
                <w:r w:rsidRPr="1A0B24B8">
                  <w:t xml:space="preserve"> Table microphones – one per two people </w:t>
                </w:r>
              </w:p>
              <w:p w14:paraId="50769F93" w14:textId="77777777" w:rsidR="00F80356" w:rsidRPr="00BD4948" w:rsidRDefault="00F80356" w:rsidP="0083281A">
                <w:r w:rsidRPr="00BD4948">
                  <w:t>Speaker system to support all audio</w:t>
                </w:r>
              </w:p>
              <w:p w14:paraId="71D4B8FE" w14:textId="77777777" w:rsidR="00F80356" w:rsidRPr="00BD4948" w:rsidRDefault="00F80356" w:rsidP="0083281A">
                <w:r w:rsidRPr="1A0B24B8">
                  <w:t xml:space="preserve">4 Comfort monitors within the hollow square </w:t>
                </w:r>
              </w:p>
              <w:p w14:paraId="08C9EC60" w14:textId="77777777" w:rsidR="00F80356" w:rsidRPr="00BD4948" w:rsidRDefault="00F80356" w:rsidP="0083281A">
                <w:r w:rsidRPr="00BD4948">
                  <w:t xml:space="preserve">1 Podium microphone </w:t>
                </w:r>
              </w:p>
              <w:p w14:paraId="457DDB58" w14:textId="77777777" w:rsidR="00F80356" w:rsidRPr="00BD4948" w:rsidRDefault="00F80356" w:rsidP="0083281A">
                <w:r w:rsidRPr="00BD4948">
                  <w:t xml:space="preserve">1 Roving microphone </w:t>
                </w:r>
              </w:p>
              <w:p w14:paraId="085488DA" w14:textId="77777777" w:rsidR="00F80356" w:rsidRPr="00BD4948" w:rsidRDefault="00F80356" w:rsidP="0083281A">
                <w:r w:rsidRPr="00BD4948">
                  <w:t xml:space="preserve">Presentation clicker </w:t>
                </w:r>
              </w:p>
              <w:p w14:paraId="2E12CA6B" w14:textId="77777777" w:rsidR="00F80356" w:rsidRPr="00BD4948" w:rsidRDefault="00F80356" w:rsidP="0083281A">
                <w:r w:rsidRPr="1A0B24B8">
                  <w:t>Technician on site for durations of meeting</w:t>
                </w:r>
              </w:p>
              <w:p w14:paraId="21EC3FB1" w14:textId="77777777" w:rsidR="00F80356" w:rsidRDefault="00F80356" w:rsidP="0083281A">
                <w:r>
                  <w:t>Hybrid</w:t>
                </w:r>
                <w:r w:rsidRPr="1A0B24B8">
                  <w:t xml:space="preserve"> option provided to attendees that are required to present</w:t>
                </w:r>
                <w:r>
                  <w:t xml:space="preserve"> remotely </w:t>
                </w:r>
              </w:p>
              <w:p w14:paraId="7F543473" w14:textId="77777777" w:rsidR="00F80356" w:rsidRPr="00BD4948" w:rsidRDefault="00F80356" w:rsidP="0083281A"/>
              <w:p w14:paraId="5C6D2719" w14:textId="77777777" w:rsidR="00F80356" w:rsidRPr="00BD4948" w:rsidRDefault="00F80356" w:rsidP="0083281A">
                <w:r w:rsidRPr="00BD4948">
                  <w:t xml:space="preserve">Screen – supplied by Hotel </w:t>
                </w:r>
              </w:p>
              <w:p w14:paraId="6281C5B8" w14:textId="77777777" w:rsidR="00F80356" w:rsidRPr="00BD4948" w:rsidRDefault="00F80356" w:rsidP="0083281A">
                <w:r w:rsidRPr="00BD4948">
                  <w:t xml:space="preserve">Projector – supplied by Hotel </w:t>
                </w:r>
              </w:p>
              <w:p w14:paraId="278B034E" w14:textId="77777777" w:rsidR="00F80356" w:rsidRPr="00BD4948" w:rsidRDefault="00F80356" w:rsidP="0083281A">
                <w:r w:rsidRPr="00BD4948">
                  <w:t xml:space="preserve">Podium – supplied by Hotel </w:t>
                </w:r>
              </w:p>
              <w:p w14:paraId="1B0A8A8D" w14:textId="77777777" w:rsidR="00F80356" w:rsidRPr="00BD4948" w:rsidRDefault="00F80356" w:rsidP="0083281A">
                <w:r w:rsidRPr="00BD4948">
                  <w:t>Podium microphone – supplied by Hotel</w:t>
                </w:r>
              </w:p>
              <w:p w14:paraId="7E71F413" w14:textId="77777777" w:rsidR="00F80356" w:rsidRPr="00BD4948" w:rsidRDefault="00F80356" w:rsidP="0083281A">
                <w:r w:rsidRPr="00BD4948">
                  <w:t xml:space="preserve">Laptop to playback presentations  </w:t>
                </w:r>
              </w:p>
              <w:p w14:paraId="74AD6739" w14:textId="77777777" w:rsidR="00F80356" w:rsidRPr="00BD4948" w:rsidRDefault="00F80356" w:rsidP="0083281A"/>
            </w:tc>
          </w:tr>
        </w:tbl>
        <w:p w14:paraId="1D3FCDF3" w14:textId="77777777" w:rsidR="00F80356" w:rsidRDefault="00F80356" w:rsidP="00F80356">
          <w:pPr>
            <w:jc w:val="both"/>
            <w:rPr>
              <w:b/>
              <w:sz w:val="20"/>
            </w:rPr>
          </w:pPr>
        </w:p>
        <w:p w14:paraId="664AFEDD" w14:textId="77777777" w:rsidR="00EE74F7" w:rsidRDefault="00EE74F7" w:rsidP="00F80356">
          <w:pPr>
            <w:jc w:val="both"/>
            <w:rPr>
              <w:b/>
              <w:sz w:val="20"/>
            </w:rPr>
          </w:pPr>
        </w:p>
        <w:p w14:paraId="00E4A1CE" w14:textId="77777777" w:rsidR="00EE74F7" w:rsidRDefault="00EE74F7" w:rsidP="00F80356">
          <w:pPr>
            <w:jc w:val="both"/>
            <w:rPr>
              <w:b/>
              <w:sz w:val="20"/>
            </w:rPr>
          </w:pPr>
        </w:p>
        <w:p w14:paraId="0FEC96BF" w14:textId="77777777" w:rsidR="00EE74F7" w:rsidRDefault="00EE74F7" w:rsidP="00F80356">
          <w:pPr>
            <w:jc w:val="both"/>
            <w:rPr>
              <w:b/>
              <w:sz w:val="20"/>
            </w:rPr>
          </w:pPr>
        </w:p>
        <w:p w14:paraId="31C2759D" w14:textId="77777777" w:rsidR="00EE74F7" w:rsidRDefault="00EE74F7" w:rsidP="00F80356">
          <w:pPr>
            <w:jc w:val="both"/>
            <w:rPr>
              <w:b/>
              <w:sz w:val="20"/>
            </w:rPr>
          </w:pPr>
        </w:p>
        <w:p w14:paraId="33CC93AF" w14:textId="77777777" w:rsidR="00F80356" w:rsidRDefault="00F80356" w:rsidP="00F80356">
          <w:pPr>
            <w:jc w:val="both"/>
            <w:rPr>
              <w:b/>
              <w:sz w:val="20"/>
            </w:rPr>
          </w:pPr>
        </w:p>
        <w:p w14:paraId="5C808E6B" w14:textId="171E2578" w:rsidR="00DB5373" w:rsidRDefault="00DB5373" w:rsidP="00DB5373">
          <w:r w:rsidRPr="008C3799">
            <w:rPr>
              <w:rFonts w:asciiTheme="majorHAnsi" w:hAnsiTheme="majorHAnsi" w:cstheme="majorHAnsi"/>
              <w:b/>
              <w:bCs/>
              <w:color w:val="007041"/>
              <w:sz w:val="28"/>
              <w:szCs w:val="20"/>
            </w:rPr>
            <w:lastRenderedPageBreak/>
            <w:t>1.</w:t>
          </w:r>
          <w:r>
            <w:rPr>
              <w:rFonts w:asciiTheme="majorHAnsi" w:hAnsiTheme="majorHAnsi" w:cstheme="majorHAnsi"/>
              <w:b/>
              <w:bCs/>
              <w:color w:val="007041"/>
              <w:sz w:val="28"/>
              <w:szCs w:val="20"/>
            </w:rPr>
            <w:t>9</w:t>
          </w:r>
          <w:r w:rsidRPr="008C3799">
            <w:rPr>
              <w:rFonts w:asciiTheme="majorHAnsi" w:hAnsiTheme="majorHAnsi" w:cstheme="majorHAnsi"/>
              <w:b/>
              <w:bCs/>
              <w:color w:val="007041"/>
              <w:sz w:val="28"/>
              <w:szCs w:val="20"/>
            </w:rPr>
            <w:tab/>
            <w:t xml:space="preserve">Meeting </w:t>
          </w:r>
          <w:r>
            <w:rPr>
              <w:rFonts w:asciiTheme="majorHAnsi" w:hAnsiTheme="majorHAnsi" w:cstheme="majorHAnsi"/>
              <w:b/>
              <w:bCs/>
              <w:color w:val="007041"/>
              <w:sz w:val="28"/>
              <w:szCs w:val="20"/>
            </w:rPr>
            <w:t>9</w:t>
          </w:r>
        </w:p>
        <w:p w14:paraId="227B71E5" w14:textId="77777777" w:rsidR="00F80356" w:rsidRPr="00FD6665" w:rsidRDefault="00F80356" w:rsidP="00F80356">
          <w:pPr>
            <w:jc w:val="both"/>
            <w:rPr>
              <w:b/>
              <w:sz w:val="20"/>
            </w:rPr>
          </w:pPr>
        </w:p>
        <w:tbl>
          <w:tblPr>
            <w:tblW w:w="0" w:type="auto"/>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ook w:val="04A0" w:firstRow="1" w:lastRow="0" w:firstColumn="1" w:lastColumn="0" w:noHBand="0" w:noVBand="1"/>
          </w:tblPr>
          <w:tblGrid>
            <w:gridCol w:w="1630"/>
            <w:gridCol w:w="7431"/>
          </w:tblGrid>
          <w:tr w:rsidR="00F80356" w:rsidRPr="00FD6665" w14:paraId="70468AAA" w14:textId="77777777" w:rsidTr="0083281A">
            <w:tc>
              <w:tcPr>
                <w:tcW w:w="1654" w:type="dxa"/>
                <w:tcBorders>
                  <w:top w:val="single" w:sz="4" w:space="0" w:color="000000"/>
                  <w:left w:val="single" w:sz="4" w:space="0" w:color="000000"/>
                  <w:bottom w:val="single" w:sz="4" w:space="0" w:color="000000"/>
                  <w:right w:val="single" w:sz="4" w:space="0" w:color="000000"/>
                </w:tcBorders>
                <w:hideMark/>
              </w:tcPr>
              <w:p w14:paraId="74CD1D0E" w14:textId="77777777" w:rsidR="00F80356" w:rsidRPr="004C4DCC" w:rsidRDefault="00F80356" w:rsidP="0083281A">
                <w:pPr>
                  <w:jc w:val="both"/>
                  <w:rPr>
                    <w:b/>
                    <w:bCs/>
                  </w:rPr>
                </w:pPr>
                <w:r w:rsidRPr="004C4DCC">
                  <w:rPr>
                    <w:b/>
                    <w:bCs/>
                  </w:rPr>
                  <w:t>Numbers</w:t>
                </w:r>
              </w:p>
            </w:tc>
            <w:tc>
              <w:tcPr>
                <w:tcW w:w="8547" w:type="dxa"/>
                <w:tcBorders>
                  <w:top w:val="single" w:sz="4" w:space="0" w:color="000000"/>
                  <w:left w:val="single" w:sz="4" w:space="0" w:color="000000"/>
                  <w:bottom w:val="single" w:sz="4" w:space="0" w:color="000000"/>
                  <w:right w:val="single" w:sz="4" w:space="0" w:color="000000"/>
                </w:tcBorders>
                <w:hideMark/>
              </w:tcPr>
              <w:p w14:paraId="7BE08B22" w14:textId="77777777" w:rsidR="00F80356" w:rsidRPr="004C4DCC" w:rsidRDefault="00F80356" w:rsidP="0083281A">
                <w:pPr>
                  <w:jc w:val="both"/>
                  <w:rPr>
                    <w:bCs/>
                  </w:rPr>
                </w:pPr>
                <w:r w:rsidRPr="004C4DCC">
                  <w:rPr>
                    <w:bCs/>
                  </w:rPr>
                  <w:t xml:space="preserve">Approx 30 attendees </w:t>
                </w:r>
              </w:p>
            </w:tc>
          </w:tr>
          <w:tr w:rsidR="00F80356" w:rsidRPr="00FD6665" w14:paraId="77028842" w14:textId="77777777" w:rsidTr="0083281A">
            <w:tc>
              <w:tcPr>
                <w:tcW w:w="1654" w:type="dxa"/>
                <w:tcBorders>
                  <w:top w:val="single" w:sz="4" w:space="0" w:color="000000"/>
                  <w:left w:val="single" w:sz="4" w:space="0" w:color="000000"/>
                  <w:bottom w:val="single" w:sz="4" w:space="0" w:color="000000"/>
                  <w:right w:val="single" w:sz="4" w:space="0" w:color="000000"/>
                </w:tcBorders>
                <w:hideMark/>
              </w:tcPr>
              <w:p w14:paraId="5D428A93" w14:textId="77777777" w:rsidR="00F80356" w:rsidRPr="004C4DCC" w:rsidRDefault="00F80356" w:rsidP="0083281A">
                <w:pPr>
                  <w:jc w:val="both"/>
                  <w:rPr>
                    <w:b/>
                    <w:bCs/>
                  </w:rPr>
                </w:pPr>
                <w:r w:rsidRPr="004C4DCC">
                  <w:rPr>
                    <w:b/>
                    <w:bCs/>
                  </w:rPr>
                  <w:t>Date</w:t>
                </w:r>
              </w:p>
            </w:tc>
            <w:tc>
              <w:tcPr>
                <w:tcW w:w="8547" w:type="dxa"/>
                <w:tcBorders>
                  <w:top w:val="single" w:sz="4" w:space="0" w:color="000000"/>
                  <w:left w:val="single" w:sz="4" w:space="0" w:color="000000"/>
                  <w:bottom w:val="single" w:sz="4" w:space="0" w:color="000000"/>
                  <w:right w:val="single" w:sz="4" w:space="0" w:color="000000"/>
                </w:tcBorders>
                <w:hideMark/>
              </w:tcPr>
              <w:p w14:paraId="5CCB1C1E" w14:textId="77777777" w:rsidR="00F80356" w:rsidRPr="004C4DCC" w:rsidRDefault="00F80356" w:rsidP="0083281A">
                <w:pPr>
                  <w:jc w:val="both"/>
                  <w:rPr>
                    <w:bCs/>
                  </w:rPr>
                </w:pPr>
                <w:r w:rsidRPr="004C4DCC">
                  <w:rPr>
                    <w:bCs/>
                  </w:rPr>
                  <w:t>22</w:t>
                </w:r>
                <w:r w:rsidRPr="004C4DCC">
                  <w:rPr>
                    <w:bCs/>
                    <w:vertAlign w:val="superscript"/>
                  </w:rPr>
                  <w:t>nd</w:t>
                </w:r>
                <w:r w:rsidRPr="004C4DCC">
                  <w:rPr>
                    <w:bCs/>
                  </w:rPr>
                  <w:t xml:space="preserve"> October – 23</w:t>
                </w:r>
                <w:r w:rsidRPr="004C4DCC">
                  <w:rPr>
                    <w:bCs/>
                    <w:vertAlign w:val="superscript"/>
                  </w:rPr>
                  <w:t>rd</w:t>
                </w:r>
                <w:r w:rsidRPr="004C4DCC">
                  <w:rPr>
                    <w:bCs/>
                  </w:rPr>
                  <w:t xml:space="preserve"> October 2026</w:t>
                </w:r>
              </w:p>
            </w:tc>
          </w:tr>
          <w:tr w:rsidR="00F80356" w:rsidRPr="00FD6665" w14:paraId="7FBA14B0" w14:textId="77777777" w:rsidTr="0083281A">
            <w:tc>
              <w:tcPr>
                <w:tcW w:w="1654" w:type="dxa"/>
                <w:tcBorders>
                  <w:top w:val="single" w:sz="4" w:space="0" w:color="000000"/>
                  <w:left w:val="single" w:sz="4" w:space="0" w:color="000000"/>
                  <w:bottom w:val="single" w:sz="4" w:space="0" w:color="000000"/>
                  <w:right w:val="single" w:sz="4" w:space="0" w:color="000000"/>
                </w:tcBorders>
                <w:hideMark/>
              </w:tcPr>
              <w:p w14:paraId="37323241" w14:textId="77777777" w:rsidR="00F80356" w:rsidRPr="004C4DCC" w:rsidRDefault="00F80356" w:rsidP="0083281A">
                <w:pPr>
                  <w:jc w:val="both"/>
                  <w:rPr>
                    <w:b/>
                    <w:bCs/>
                  </w:rPr>
                </w:pPr>
                <w:r w:rsidRPr="004C4DCC">
                  <w:rPr>
                    <w:b/>
                    <w:bCs/>
                  </w:rPr>
                  <w:t>Duration</w:t>
                </w:r>
              </w:p>
            </w:tc>
            <w:tc>
              <w:tcPr>
                <w:tcW w:w="8547" w:type="dxa"/>
                <w:tcBorders>
                  <w:top w:val="single" w:sz="4" w:space="0" w:color="000000"/>
                  <w:left w:val="single" w:sz="4" w:space="0" w:color="000000"/>
                  <w:bottom w:val="single" w:sz="4" w:space="0" w:color="000000"/>
                  <w:right w:val="single" w:sz="4" w:space="0" w:color="000000"/>
                </w:tcBorders>
                <w:hideMark/>
              </w:tcPr>
              <w:p w14:paraId="1BBEBF35" w14:textId="77777777" w:rsidR="00F80356" w:rsidRPr="004C4DCC" w:rsidRDefault="00F80356" w:rsidP="0083281A">
                <w:pPr>
                  <w:jc w:val="both"/>
                  <w:rPr>
                    <w:bCs/>
                  </w:rPr>
                </w:pPr>
                <w:r w:rsidRPr="004C4DCC">
                  <w:rPr>
                    <w:bCs/>
                  </w:rPr>
                  <w:t>1.5 Days</w:t>
                </w:r>
              </w:p>
            </w:tc>
          </w:tr>
          <w:tr w:rsidR="00F80356" w:rsidRPr="00FD6665" w14:paraId="0628D019" w14:textId="77777777" w:rsidTr="0083281A">
            <w:tc>
              <w:tcPr>
                <w:tcW w:w="1654" w:type="dxa"/>
                <w:tcBorders>
                  <w:top w:val="single" w:sz="4" w:space="0" w:color="000000"/>
                  <w:left w:val="single" w:sz="4" w:space="0" w:color="000000"/>
                  <w:bottom w:val="single" w:sz="4" w:space="0" w:color="000000"/>
                  <w:right w:val="single" w:sz="4" w:space="0" w:color="000000"/>
                </w:tcBorders>
                <w:hideMark/>
              </w:tcPr>
              <w:p w14:paraId="20B8AC3C" w14:textId="77777777" w:rsidR="00F80356" w:rsidRPr="004C4DCC" w:rsidRDefault="00F80356" w:rsidP="0083281A">
                <w:pPr>
                  <w:jc w:val="both"/>
                  <w:rPr>
                    <w:b/>
                    <w:bCs/>
                  </w:rPr>
                </w:pPr>
                <w:r w:rsidRPr="004C4DCC">
                  <w:rPr>
                    <w:b/>
                    <w:bCs/>
                  </w:rPr>
                  <w:t>Times</w:t>
                </w:r>
              </w:p>
            </w:tc>
            <w:tc>
              <w:tcPr>
                <w:tcW w:w="8547" w:type="dxa"/>
                <w:tcBorders>
                  <w:top w:val="single" w:sz="4" w:space="0" w:color="000000"/>
                  <w:left w:val="single" w:sz="4" w:space="0" w:color="000000"/>
                  <w:bottom w:val="single" w:sz="4" w:space="0" w:color="000000"/>
                  <w:right w:val="single" w:sz="4" w:space="0" w:color="000000"/>
                </w:tcBorders>
                <w:hideMark/>
              </w:tcPr>
              <w:p w14:paraId="67B43CDB" w14:textId="77777777" w:rsidR="00F80356" w:rsidRPr="004C4DCC" w:rsidRDefault="00F80356" w:rsidP="0083281A">
                <w:pPr>
                  <w:jc w:val="both"/>
                  <w:rPr>
                    <w:bCs/>
                  </w:rPr>
                </w:pPr>
                <w:r w:rsidRPr="004C4DCC">
                  <w:rPr>
                    <w:bCs/>
                  </w:rPr>
                  <w:t xml:space="preserve">Day 1 9am – 5pm  </w:t>
                </w:r>
              </w:p>
              <w:p w14:paraId="088F8D35" w14:textId="77777777" w:rsidR="00F80356" w:rsidRPr="004C4DCC" w:rsidRDefault="00F80356" w:rsidP="0083281A">
                <w:pPr>
                  <w:jc w:val="both"/>
                  <w:rPr>
                    <w:bCs/>
                  </w:rPr>
                </w:pPr>
                <w:r w:rsidRPr="004C4DCC">
                  <w:rPr>
                    <w:bCs/>
                  </w:rPr>
                  <w:t xml:space="preserve">Day 2 9am – 1pm - </w:t>
                </w:r>
                <w:r w:rsidRPr="004C4DCC">
                  <w:rPr>
                    <w:bCs/>
                    <w:i/>
                    <w:iCs/>
                  </w:rPr>
                  <w:t xml:space="preserve">Joint meeting with meeting </w:t>
                </w:r>
                <w:r>
                  <w:rPr>
                    <w:bCs/>
                    <w:i/>
                    <w:iCs/>
                  </w:rPr>
                  <w:t>7</w:t>
                </w:r>
              </w:p>
            </w:tc>
          </w:tr>
          <w:tr w:rsidR="00F80356" w:rsidRPr="00FD6665" w14:paraId="0F13A35A" w14:textId="77777777" w:rsidTr="0083281A">
            <w:tc>
              <w:tcPr>
                <w:tcW w:w="1654" w:type="dxa"/>
                <w:tcBorders>
                  <w:top w:val="single" w:sz="4" w:space="0" w:color="000000"/>
                  <w:left w:val="single" w:sz="4" w:space="0" w:color="000000"/>
                  <w:bottom w:val="single" w:sz="4" w:space="0" w:color="000000"/>
                  <w:right w:val="single" w:sz="4" w:space="0" w:color="000000"/>
                </w:tcBorders>
                <w:hideMark/>
              </w:tcPr>
              <w:p w14:paraId="66C3F824" w14:textId="77777777" w:rsidR="00F80356" w:rsidRPr="004C4DCC" w:rsidRDefault="00F80356" w:rsidP="0083281A">
                <w:pPr>
                  <w:jc w:val="both"/>
                  <w:rPr>
                    <w:b/>
                    <w:bCs/>
                  </w:rPr>
                </w:pPr>
                <w:r w:rsidRPr="004C4DCC">
                  <w:rPr>
                    <w:b/>
                    <w:bCs/>
                  </w:rPr>
                  <w:t>Location</w:t>
                </w:r>
              </w:p>
            </w:tc>
            <w:tc>
              <w:tcPr>
                <w:tcW w:w="8547" w:type="dxa"/>
                <w:tcBorders>
                  <w:top w:val="single" w:sz="4" w:space="0" w:color="000000"/>
                  <w:left w:val="single" w:sz="4" w:space="0" w:color="000000"/>
                  <w:bottom w:val="single" w:sz="4" w:space="0" w:color="000000"/>
                  <w:right w:val="single" w:sz="4" w:space="0" w:color="000000"/>
                </w:tcBorders>
                <w:hideMark/>
              </w:tcPr>
              <w:p w14:paraId="07136B9A" w14:textId="77777777" w:rsidR="00F80356" w:rsidRPr="004C4DCC" w:rsidRDefault="00F80356" w:rsidP="0083281A">
                <w:pPr>
                  <w:jc w:val="both"/>
                  <w:rPr>
                    <w:bCs/>
                  </w:rPr>
                </w:pPr>
                <w:r w:rsidRPr="004C4DCC">
                  <w:rPr>
                    <w:bCs/>
                  </w:rPr>
                  <w:t xml:space="preserve">Dublin 2 location </w:t>
                </w:r>
              </w:p>
            </w:tc>
          </w:tr>
          <w:tr w:rsidR="00F80356" w:rsidRPr="00FD6665" w14:paraId="6D7F7684" w14:textId="77777777" w:rsidTr="0083281A">
            <w:tc>
              <w:tcPr>
                <w:tcW w:w="1654" w:type="dxa"/>
                <w:tcBorders>
                  <w:top w:val="single" w:sz="4" w:space="0" w:color="000000"/>
                  <w:left w:val="single" w:sz="4" w:space="0" w:color="000000"/>
                  <w:bottom w:val="single" w:sz="4" w:space="0" w:color="000000"/>
                  <w:right w:val="single" w:sz="4" w:space="0" w:color="000000"/>
                </w:tcBorders>
              </w:tcPr>
              <w:p w14:paraId="7F6E7434" w14:textId="77777777" w:rsidR="00F80356" w:rsidRPr="004C4DCC" w:rsidRDefault="00F80356" w:rsidP="0083281A">
                <w:pPr>
                  <w:jc w:val="both"/>
                  <w:rPr>
                    <w:b/>
                    <w:bCs/>
                  </w:rPr>
                </w:pPr>
              </w:p>
              <w:p w14:paraId="4B6CFE27" w14:textId="77777777" w:rsidR="00F80356" w:rsidRPr="004C4DCC" w:rsidRDefault="00F80356" w:rsidP="0083281A">
                <w:pPr>
                  <w:jc w:val="both"/>
                  <w:rPr>
                    <w:b/>
                    <w:bCs/>
                  </w:rPr>
                </w:pPr>
                <w:r w:rsidRPr="004C4DCC">
                  <w:rPr>
                    <w:b/>
                    <w:bCs/>
                  </w:rPr>
                  <w:t>Requirements</w:t>
                </w:r>
              </w:p>
            </w:tc>
            <w:tc>
              <w:tcPr>
                <w:tcW w:w="8547" w:type="dxa"/>
                <w:tcBorders>
                  <w:top w:val="single" w:sz="4" w:space="0" w:color="000000"/>
                  <w:left w:val="single" w:sz="4" w:space="0" w:color="000000"/>
                  <w:bottom w:val="single" w:sz="4" w:space="0" w:color="000000"/>
                  <w:right w:val="single" w:sz="4" w:space="0" w:color="000000"/>
                </w:tcBorders>
              </w:tcPr>
              <w:p w14:paraId="2F5F0366" w14:textId="77777777" w:rsidR="00F80356" w:rsidRPr="004C4DCC" w:rsidRDefault="00F80356" w:rsidP="0083281A">
                <w:pPr>
                  <w:jc w:val="both"/>
                  <w:rPr>
                    <w:bCs/>
                  </w:rPr>
                </w:pPr>
              </w:p>
              <w:p w14:paraId="6B1222BD" w14:textId="77777777" w:rsidR="00F80356" w:rsidRPr="004C4DCC" w:rsidRDefault="00F80356" w:rsidP="0083281A">
                <w:pPr>
                  <w:jc w:val="both"/>
                  <w:rPr>
                    <w:bCs/>
                  </w:rPr>
                </w:pPr>
                <w:r w:rsidRPr="004C4DCC">
                  <w:rPr>
                    <w:bCs/>
                  </w:rPr>
                  <w:t>Set up:  Hollow square</w:t>
                </w:r>
              </w:p>
              <w:p w14:paraId="31CB9FD3" w14:textId="77777777" w:rsidR="00F80356" w:rsidRPr="004C4DCC" w:rsidRDefault="00F80356" w:rsidP="0083281A">
                <w:pPr>
                  <w:jc w:val="both"/>
                  <w:rPr>
                    <w:bCs/>
                  </w:rPr>
                </w:pPr>
                <w:r w:rsidRPr="004C4DCC">
                  <w:rPr>
                    <w:bCs/>
                  </w:rPr>
                  <w:t xml:space="preserve">Back up projector required </w:t>
                </w:r>
              </w:p>
              <w:p w14:paraId="6BBF4288" w14:textId="77777777" w:rsidR="00F80356" w:rsidRPr="004C4DCC" w:rsidRDefault="00F80356" w:rsidP="0083281A">
                <w:pPr>
                  <w:jc w:val="both"/>
                  <w:rPr>
                    <w:bCs/>
                  </w:rPr>
                </w:pPr>
                <w:r w:rsidRPr="004C4DCC">
                  <w:rPr>
                    <w:bCs/>
                  </w:rPr>
                  <w:t xml:space="preserve">Back up laptop required </w:t>
                </w:r>
              </w:p>
              <w:p w14:paraId="2368564A" w14:textId="77777777" w:rsidR="00F80356" w:rsidRPr="004C4DCC" w:rsidRDefault="00F80356" w:rsidP="0083281A">
                <w:pPr>
                  <w:jc w:val="both"/>
                  <w:rPr>
                    <w:bCs/>
                  </w:rPr>
                </w:pPr>
              </w:p>
              <w:p w14:paraId="74C32A86" w14:textId="77777777" w:rsidR="00F80356" w:rsidRPr="004C4DCC" w:rsidRDefault="00F80356" w:rsidP="0083281A">
                <w:pPr>
                  <w:jc w:val="both"/>
                  <w:rPr>
                    <w:bCs/>
                  </w:rPr>
                </w:pPr>
                <w:r>
                  <w:rPr>
                    <w:bCs/>
                  </w:rPr>
                  <w:t xml:space="preserve">15 </w:t>
                </w:r>
                <w:r w:rsidRPr="004C4DCC">
                  <w:rPr>
                    <w:bCs/>
                  </w:rPr>
                  <w:t xml:space="preserve">Table microphones – one per two people </w:t>
                </w:r>
              </w:p>
              <w:p w14:paraId="7E43481E" w14:textId="77777777" w:rsidR="00F80356" w:rsidRPr="004C4DCC" w:rsidRDefault="00F80356" w:rsidP="0083281A">
                <w:pPr>
                  <w:jc w:val="both"/>
                  <w:rPr>
                    <w:bCs/>
                  </w:rPr>
                </w:pPr>
                <w:r w:rsidRPr="004C4DCC">
                  <w:rPr>
                    <w:bCs/>
                  </w:rPr>
                  <w:t>Speaker system to support all audio</w:t>
                </w:r>
              </w:p>
              <w:p w14:paraId="7632A766" w14:textId="77777777" w:rsidR="00F80356" w:rsidRPr="004C4DCC" w:rsidRDefault="00F80356" w:rsidP="0083281A">
                <w:pPr>
                  <w:jc w:val="both"/>
                  <w:rPr>
                    <w:bCs/>
                  </w:rPr>
                </w:pPr>
                <w:r w:rsidRPr="004C4DCC">
                  <w:rPr>
                    <w:bCs/>
                  </w:rPr>
                  <w:t xml:space="preserve">4 Comfort monitors within the hollow square </w:t>
                </w:r>
              </w:p>
              <w:p w14:paraId="104CE1AE" w14:textId="77777777" w:rsidR="00F80356" w:rsidRPr="004C4DCC" w:rsidRDefault="00F80356" w:rsidP="0083281A">
                <w:pPr>
                  <w:jc w:val="both"/>
                  <w:rPr>
                    <w:bCs/>
                  </w:rPr>
                </w:pPr>
                <w:r w:rsidRPr="004C4DCC">
                  <w:rPr>
                    <w:bCs/>
                  </w:rPr>
                  <w:t xml:space="preserve">1 Podium microphone </w:t>
                </w:r>
              </w:p>
              <w:p w14:paraId="707A79CB" w14:textId="77777777" w:rsidR="00F80356" w:rsidRPr="004C4DCC" w:rsidRDefault="00F80356" w:rsidP="0083281A">
                <w:pPr>
                  <w:jc w:val="both"/>
                  <w:rPr>
                    <w:bCs/>
                  </w:rPr>
                </w:pPr>
                <w:r w:rsidRPr="004C4DCC">
                  <w:rPr>
                    <w:bCs/>
                  </w:rPr>
                  <w:t xml:space="preserve">1 Roving microphone </w:t>
                </w:r>
              </w:p>
              <w:p w14:paraId="259F59AF" w14:textId="77777777" w:rsidR="00F80356" w:rsidRPr="004C4DCC" w:rsidRDefault="00F80356" w:rsidP="0083281A">
                <w:pPr>
                  <w:jc w:val="both"/>
                  <w:rPr>
                    <w:bCs/>
                  </w:rPr>
                </w:pPr>
                <w:r w:rsidRPr="004C4DCC">
                  <w:rPr>
                    <w:bCs/>
                  </w:rPr>
                  <w:t xml:space="preserve">Presentation clicker </w:t>
                </w:r>
              </w:p>
              <w:p w14:paraId="6D4048A4" w14:textId="77777777" w:rsidR="00F80356" w:rsidRPr="004C4DCC" w:rsidRDefault="00F80356" w:rsidP="0083281A">
                <w:pPr>
                  <w:jc w:val="both"/>
                  <w:rPr>
                    <w:bCs/>
                  </w:rPr>
                </w:pPr>
                <w:r w:rsidRPr="004C4DCC">
                  <w:rPr>
                    <w:bCs/>
                  </w:rPr>
                  <w:t>Technician on site for durations of meeting</w:t>
                </w:r>
              </w:p>
              <w:p w14:paraId="562FB303" w14:textId="77777777" w:rsidR="00F80356" w:rsidRDefault="00F80356" w:rsidP="0083281A">
                <w:r>
                  <w:t>Hybrid</w:t>
                </w:r>
                <w:r w:rsidRPr="1A0B24B8">
                  <w:t xml:space="preserve"> option provided to attendees that are required to present</w:t>
                </w:r>
                <w:r>
                  <w:t xml:space="preserve"> remotely </w:t>
                </w:r>
              </w:p>
              <w:p w14:paraId="7EF3689B" w14:textId="77777777" w:rsidR="00F80356" w:rsidRPr="004C4DCC" w:rsidRDefault="00F80356" w:rsidP="0083281A">
                <w:pPr>
                  <w:jc w:val="both"/>
                  <w:rPr>
                    <w:bCs/>
                  </w:rPr>
                </w:pPr>
              </w:p>
              <w:p w14:paraId="5B00FF70" w14:textId="77777777" w:rsidR="00F80356" w:rsidRPr="004C4DCC" w:rsidRDefault="00F80356" w:rsidP="0083281A">
                <w:pPr>
                  <w:jc w:val="both"/>
                  <w:rPr>
                    <w:bCs/>
                  </w:rPr>
                </w:pPr>
                <w:r w:rsidRPr="004C4DCC">
                  <w:rPr>
                    <w:bCs/>
                  </w:rPr>
                  <w:t xml:space="preserve">Screen – supplied by Hotel </w:t>
                </w:r>
              </w:p>
              <w:p w14:paraId="505452B7" w14:textId="77777777" w:rsidR="00F80356" w:rsidRPr="004C4DCC" w:rsidRDefault="00F80356" w:rsidP="0083281A">
                <w:pPr>
                  <w:jc w:val="both"/>
                  <w:rPr>
                    <w:bCs/>
                  </w:rPr>
                </w:pPr>
                <w:r w:rsidRPr="004C4DCC">
                  <w:rPr>
                    <w:bCs/>
                  </w:rPr>
                  <w:t xml:space="preserve">Projector – supplied by Hotel </w:t>
                </w:r>
              </w:p>
              <w:p w14:paraId="4DF606F4" w14:textId="77777777" w:rsidR="00F80356" w:rsidRPr="004C4DCC" w:rsidRDefault="00F80356" w:rsidP="0083281A">
                <w:pPr>
                  <w:jc w:val="both"/>
                  <w:rPr>
                    <w:bCs/>
                  </w:rPr>
                </w:pPr>
                <w:r w:rsidRPr="004C4DCC">
                  <w:rPr>
                    <w:bCs/>
                  </w:rPr>
                  <w:t xml:space="preserve">Podium – supplied by Hotel </w:t>
                </w:r>
              </w:p>
              <w:p w14:paraId="72759BA0" w14:textId="77777777" w:rsidR="00F80356" w:rsidRPr="004C4DCC" w:rsidRDefault="00F80356" w:rsidP="0083281A">
                <w:pPr>
                  <w:jc w:val="both"/>
                  <w:rPr>
                    <w:bCs/>
                  </w:rPr>
                </w:pPr>
                <w:r w:rsidRPr="004C4DCC">
                  <w:rPr>
                    <w:bCs/>
                  </w:rPr>
                  <w:t>Podium microphone – supplied by Hotel</w:t>
                </w:r>
              </w:p>
              <w:p w14:paraId="24E032ED" w14:textId="77777777" w:rsidR="00F80356" w:rsidRPr="004C4DCC" w:rsidRDefault="00F80356" w:rsidP="0083281A">
                <w:pPr>
                  <w:jc w:val="both"/>
                  <w:rPr>
                    <w:bCs/>
                  </w:rPr>
                </w:pPr>
                <w:r w:rsidRPr="004C4DCC">
                  <w:rPr>
                    <w:bCs/>
                  </w:rPr>
                  <w:t xml:space="preserve">Laptop to playback presentations  </w:t>
                </w:r>
              </w:p>
              <w:p w14:paraId="480E73DB" w14:textId="77777777" w:rsidR="00F80356" w:rsidRPr="004C4DCC" w:rsidRDefault="00F80356" w:rsidP="0083281A">
                <w:pPr>
                  <w:jc w:val="both"/>
                  <w:rPr>
                    <w:bCs/>
                  </w:rPr>
                </w:pPr>
              </w:p>
            </w:tc>
          </w:tr>
        </w:tbl>
        <w:p w14:paraId="4DF29D9D" w14:textId="77777777" w:rsidR="00F80356" w:rsidRDefault="00F80356" w:rsidP="00F80356">
          <w:pPr>
            <w:jc w:val="both"/>
            <w:rPr>
              <w:b/>
              <w:sz w:val="20"/>
            </w:rPr>
          </w:pPr>
        </w:p>
        <w:p w14:paraId="47391F24" w14:textId="77777777" w:rsidR="00EE74F7" w:rsidRDefault="00EE74F7" w:rsidP="00F80356">
          <w:pPr>
            <w:jc w:val="both"/>
            <w:rPr>
              <w:b/>
              <w:sz w:val="20"/>
            </w:rPr>
          </w:pPr>
        </w:p>
        <w:p w14:paraId="5F0E828D" w14:textId="77777777" w:rsidR="00EE74F7" w:rsidRDefault="00EE74F7" w:rsidP="00F80356">
          <w:pPr>
            <w:jc w:val="both"/>
            <w:rPr>
              <w:b/>
              <w:sz w:val="20"/>
            </w:rPr>
          </w:pPr>
        </w:p>
        <w:p w14:paraId="588BB289" w14:textId="77777777" w:rsidR="00EE74F7" w:rsidRDefault="00EE74F7" w:rsidP="00F80356">
          <w:pPr>
            <w:jc w:val="both"/>
            <w:rPr>
              <w:b/>
              <w:sz w:val="20"/>
            </w:rPr>
          </w:pPr>
        </w:p>
        <w:p w14:paraId="61082E3D" w14:textId="77777777" w:rsidR="00EE74F7" w:rsidRDefault="00EE74F7" w:rsidP="00F80356">
          <w:pPr>
            <w:jc w:val="both"/>
            <w:rPr>
              <w:b/>
              <w:sz w:val="20"/>
            </w:rPr>
          </w:pPr>
        </w:p>
        <w:p w14:paraId="6F956D05" w14:textId="77777777" w:rsidR="00F80356" w:rsidRDefault="00F80356" w:rsidP="00F80356">
          <w:pPr>
            <w:jc w:val="both"/>
            <w:rPr>
              <w:b/>
              <w:sz w:val="20"/>
            </w:rPr>
          </w:pPr>
        </w:p>
        <w:p w14:paraId="59AB2416" w14:textId="0A10C97C" w:rsidR="00DB5373" w:rsidRDefault="00DB5373" w:rsidP="00DB5373">
          <w:r w:rsidRPr="008C3799">
            <w:rPr>
              <w:rFonts w:asciiTheme="majorHAnsi" w:hAnsiTheme="majorHAnsi" w:cstheme="majorHAnsi"/>
              <w:b/>
              <w:bCs/>
              <w:color w:val="007041"/>
              <w:sz w:val="28"/>
              <w:szCs w:val="20"/>
            </w:rPr>
            <w:lastRenderedPageBreak/>
            <w:t>1</w:t>
          </w:r>
          <w:r w:rsidR="00997613">
            <w:rPr>
              <w:rFonts w:asciiTheme="majorHAnsi" w:hAnsiTheme="majorHAnsi" w:cstheme="majorHAnsi"/>
              <w:b/>
              <w:bCs/>
              <w:color w:val="007041"/>
              <w:sz w:val="28"/>
              <w:szCs w:val="20"/>
            </w:rPr>
            <w:t>.</w:t>
          </w:r>
          <w:r w:rsidRPr="008C3799">
            <w:rPr>
              <w:rFonts w:asciiTheme="majorHAnsi" w:hAnsiTheme="majorHAnsi" w:cstheme="majorHAnsi"/>
              <w:b/>
              <w:bCs/>
              <w:color w:val="007041"/>
              <w:sz w:val="28"/>
              <w:szCs w:val="20"/>
            </w:rPr>
            <w:t>1</w:t>
          </w:r>
          <w:r>
            <w:rPr>
              <w:rFonts w:asciiTheme="majorHAnsi" w:hAnsiTheme="majorHAnsi" w:cstheme="majorHAnsi"/>
              <w:b/>
              <w:bCs/>
              <w:color w:val="007041"/>
              <w:sz w:val="28"/>
              <w:szCs w:val="20"/>
            </w:rPr>
            <w:t>0</w:t>
          </w:r>
          <w:r w:rsidRPr="008C3799">
            <w:rPr>
              <w:rFonts w:asciiTheme="majorHAnsi" w:hAnsiTheme="majorHAnsi" w:cstheme="majorHAnsi"/>
              <w:b/>
              <w:bCs/>
              <w:color w:val="007041"/>
              <w:sz w:val="28"/>
              <w:szCs w:val="20"/>
            </w:rPr>
            <w:tab/>
          </w:r>
          <w:r>
            <w:rPr>
              <w:rFonts w:asciiTheme="majorHAnsi" w:hAnsiTheme="majorHAnsi" w:cstheme="majorHAnsi"/>
              <w:b/>
              <w:bCs/>
              <w:color w:val="007041"/>
              <w:sz w:val="28"/>
              <w:szCs w:val="20"/>
            </w:rPr>
            <w:t xml:space="preserve"> </w:t>
          </w:r>
          <w:r w:rsidRPr="008C3799">
            <w:rPr>
              <w:rFonts w:asciiTheme="majorHAnsi" w:hAnsiTheme="majorHAnsi" w:cstheme="majorHAnsi"/>
              <w:b/>
              <w:bCs/>
              <w:color w:val="007041"/>
              <w:sz w:val="28"/>
              <w:szCs w:val="20"/>
            </w:rPr>
            <w:t>Meeting 1</w:t>
          </w:r>
          <w:r>
            <w:rPr>
              <w:rFonts w:asciiTheme="majorHAnsi" w:hAnsiTheme="majorHAnsi" w:cstheme="majorHAnsi"/>
              <w:b/>
              <w:bCs/>
              <w:color w:val="007041"/>
              <w:sz w:val="28"/>
              <w:szCs w:val="20"/>
            </w:rPr>
            <w:t>0</w:t>
          </w:r>
        </w:p>
        <w:p w14:paraId="36FC6D28" w14:textId="77777777" w:rsidR="00F80356" w:rsidRDefault="00F80356" w:rsidP="00F80356">
          <w:pPr>
            <w:jc w:val="both"/>
            <w:rPr>
              <w:b/>
              <w:sz w:val="20"/>
            </w:rPr>
          </w:pPr>
        </w:p>
        <w:tbl>
          <w:tblPr>
            <w:tblW w:w="0" w:type="auto"/>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ook w:val="04A0" w:firstRow="1" w:lastRow="0" w:firstColumn="1" w:lastColumn="0" w:noHBand="0" w:noVBand="1"/>
          </w:tblPr>
          <w:tblGrid>
            <w:gridCol w:w="1633"/>
            <w:gridCol w:w="7428"/>
          </w:tblGrid>
          <w:tr w:rsidR="00F80356" w:rsidRPr="007000C3" w14:paraId="1B767374" w14:textId="77777777" w:rsidTr="0083281A">
            <w:tc>
              <w:tcPr>
                <w:tcW w:w="1654" w:type="dxa"/>
              </w:tcPr>
              <w:p w14:paraId="0CF4757F" w14:textId="77777777" w:rsidR="00F80356" w:rsidRPr="002A147A" w:rsidRDefault="00F80356" w:rsidP="0083281A">
                <w:pPr>
                  <w:rPr>
                    <w:b/>
                    <w:bCs/>
                  </w:rPr>
                </w:pPr>
                <w:r w:rsidRPr="002A147A">
                  <w:rPr>
                    <w:b/>
                    <w:bCs/>
                  </w:rPr>
                  <w:t>Numbers</w:t>
                </w:r>
              </w:p>
            </w:tc>
            <w:tc>
              <w:tcPr>
                <w:tcW w:w="8406" w:type="dxa"/>
              </w:tcPr>
              <w:p w14:paraId="194C3413" w14:textId="77777777" w:rsidR="00F80356" w:rsidRPr="002A147A" w:rsidRDefault="00F80356" w:rsidP="0083281A">
                <w:r w:rsidRPr="1A0B24B8">
                  <w:t xml:space="preserve">Approx </w:t>
                </w:r>
                <w:r>
                  <w:t>70</w:t>
                </w:r>
                <w:r w:rsidRPr="1A0B24B8">
                  <w:t xml:space="preserve"> attendees </w:t>
                </w:r>
              </w:p>
            </w:tc>
          </w:tr>
          <w:tr w:rsidR="00F80356" w:rsidRPr="007000C3" w14:paraId="1A750DD0" w14:textId="77777777" w:rsidTr="0083281A">
            <w:tc>
              <w:tcPr>
                <w:tcW w:w="1654" w:type="dxa"/>
              </w:tcPr>
              <w:p w14:paraId="2A37E59C" w14:textId="77777777" w:rsidR="00F80356" w:rsidRPr="002A147A" w:rsidRDefault="00F80356" w:rsidP="0083281A">
                <w:pPr>
                  <w:rPr>
                    <w:b/>
                    <w:bCs/>
                  </w:rPr>
                </w:pPr>
                <w:r w:rsidRPr="002A147A">
                  <w:rPr>
                    <w:b/>
                    <w:bCs/>
                  </w:rPr>
                  <w:t>Date</w:t>
                </w:r>
              </w:p>
            </w:tc>
            <w:tc>
              <w:tcPr>
                <w:tcW w:w="8406" w:type="dxa"/>
              </w:tcPr>
              <w:p w14:paraId="3D705B8D" w14:textId="77777777" w:rsidR="00F80356" w:rsidRPr="002A147A" w:rsidRDefault="00F80356" w:rsidP="0083281A">
                <w:r>
                  <w:t>1.5 Days</w:t>
                </w:r>
              </w:p>
            </w:tc>
          </w:tr>
          <w:tr w:rsidR="00F80356" w:rsidRPr="007000C3" w14:paraId="7A6A980C" w14:textId="77777777" w:rsidTr="0083281A">
            <w:tc>
              <w:tcPr>
                <w:tcW w:w="1654" w:type="dxa"/>
              </w:tcPr>
              <w:p w14:paraId="179F9305" w14:textId="77777777" w:rsidR="00F80356" w:rsidRPr="002A147A" w:rsidRDefault="00F80356" w:rsidP="0083281A">
                <w:pPr>
                  <w:rPr>
                    <w:b/>
                    <w:bCs/>
                  </w:rPr>
                </w:pPr>
                <w:r w:rsidRPr="002A147A">
                  <w:rPr>
                    <w:b/>
                    <w:bCs/>
                  </w:rPr>
                  <w:t>Duration</w:t>
                </w:r>
              </w:p>
            </w:tc>
            <w:tc>
              <w:tcPr>
                <w:tcW w:w="8406" w:type="dxa"/>
              </w:tcPr>
              <w:p w14:paraId="5FD7F1F8" w14:textId="77777777" w:rsidR="00F80356" w:rsidRPr="002A147A" w:rsidRDefault="00F80356" w:rsidP="0083281A">
                <w:r>
                  <w:t>5</w:t>
                </w:r>
                <w:r w:rsidRPr="00214A34">
                  <w:rPr>
                    <w:vertAlign w:val="superscript"/>
                  </w:rPr>
                  <w:t>th</w:t>
                </w:r>
                <w:r>
                  <w:t xml:space="preserve"> November – 6</w:t>
                </w:r>
                <w:r w:rsidRPr="00214A34">
                  <w:rPr>
                    <w:vertAlign w:val="superscript"/>
                  </w:rPr>
                  <w:t>th</w:t>
                </w:r>
                <w:r>
                  <w:t xml:space="preserve"> November </w:t>
                </w:r>
              </w:p>
            </w:tc>
          </w:tr>
          <w:tr w:rsidR="00F80356" w:rsidRPr="007000C3" w14:paraId="52FB20C3" w14:textId="77777777" w:rsidTr="0083281A">
            <w:tc>
              <w:tcPr>
                <w:tcW w:w="1654" w:type="dxa"/>
              </w:tcPr>
              <w:p w14:paraId="66580635" w14:textId="77777777" w:rsidR="00F80356" w:rsidRPr="002A147A" w:rsidRDefault="00F80356" w:rsidP="0083281A">
                <w:pPr>
                  <w:rPr>
                    <w:b/>
                    <w:bCs/>
                  </w:rPr>
                </w:pPr>
                <w:r w:rsidRPr="002A147A">
                  <w:rPr>
                    <w:b/>
                    <w:bCs/>
                  </w:rPr>
                  <w:t>Times</w:t>
                </w:r>
              </w:p>
            </w:tc>
            <w:tc>
              <w:tcPr>
                <w:tcW w:w="8406" w:type="dxa"/>
              </w:tcPr>
              <w:p w14:paraId="59F31736" w14:textId="77777777" w:rsidR="00F80356" w:rsidRPr="002A147A" w:rsidRDefault="00F80356" w:rsidP="0083281A">
                <w:r w:rsidRPr="002A147A">
                  <w:t xml:space="preserve">Day 1 9am – 5pm  </w:t>
                </w:r>
              </w:p>
              <w:p w14:paraId="5DCE6B66" w14:textId="77777777" w:rsidR="00F80356" w:rsidRPr="002A147A" w:rsidRDefault="00F80356" w:rsidP="0083281A">
                <w:r w:rsidRPr="002A147A">
                  <w:t xml:space="preserve">Day 2 9am – 1pm </w:t>
                </w:r>
              </w:p>
            </w:tc>
          </w:tr>
          <w:tr w:rsidR="00F80356" w:rsidRPr="007000C3" w14:paraId="291F409D" w14:textId="77777777" w:rsidTr="0083281A">
            <w:tc>
              <w:tcPr>
                <w:tcW w:w="1654" w:type="dxa"/>
              </w:tcPr>
              <w:p w14:paraId="0724CA96" w14:textId="77777777" w:rsidR="00F80356" w:rsidRPr="002A147A" w:rsidRDefault="00F80356" w:rsidP="0083281A">
                <w:pPr>
                  <w:rPr>
                    <w:b/>
                    <w:bCs/>
                  </w:rPr>
                </w:pPr>
                <w:r w:rsidRPr="002A147A">
                  <w:rPr>
                    <w:b/>
                    <w:bCs/>
                  </w:rPr>
                  <w:t>Location</w:t>
                </w:r>
              </w:p>
            </w:tc>
            <w:tc>
              <w:tcPr>
                <w:tcW w:w="8406" w:type="dxa"/>
              </w:tcPr>
              <w:p w14:paraId="297C85A1" w14:textId="77777777" w:rsidR="00F80356" w:rsidRPr="002A147A" w:rsidRDefault="00F80356" w:rsidP="0083281A">
                <w:r>
                  <w:t xml:space="preserve">Dublin 2 location </w:t>
                </w:r>
              </w:p>
            </w:tc>
          </w:tr>
          <w:tr w:rsidR="00F80356" w:rsidRPr="007000C3" w14:paraId="660E8C47" w14:textId="77777777" w:rsidTr="0083281A">
            <w:tc>
              <w:tcPr>
                <w:tcW w:w="1654" w:type="dxa"/>
              </w:tcPr>
              <w:p w14:paraId="2EFE99AF" w14:textId="77777777" w:rsidR="00F80356" w:rsidRPr="002A147A" w:rsidRDefault="00F80356" w:rsidP="0083281A">
                <w:pPr>
                  <w:rPr>
                    <w:b/>
                    <w:bCs/>
                  </w:rPr>
                </w:pPr>
              </w:p>
              <w:p w14:paraId="785A8F76" w14:textId="77777777" w:rsidR="00F80356" w:rsidRPr="002A147A" w:rsidRDefault="00F80356" w:rsidP="0083281A">
                <w:pPr>
                  <w:rPr>
                    <w:b/>
                    <w:bCs/>
                  </w:rPr>
                </w:pPr>
                <w:r w:rsidRPr="002A147A">
                  <w:rPr>
                    <w:b/>
                    <w:bCs/>
                  </w:rPr>
                  <w:t>Requirements</w:t>
                </w:r>
              </w:p>
            </w:tc>
            <w:tc>
              <w:tcPr>
                <w:tcW w:w="8406" w:type="dxa"/>
              </w:tcPr>
              <w:p w14:paraId="453E873F" w14:textId="77777777" w:rsidR="00F80356" w:rsidRPr="002A147A" w:rsidRDefault="00F80356" w:rsidP="0083281A"/>
              <w:p w14:paraId="0AD74C97" w14:textId="77777777" w:rsidR="00F80356" w:rsidRPr="002A147A" w:rsidRDefault="00F80356" w:rsidP="0083281A">
                <w:r w:rsidRPr="002A147A">
                  <w:t>Set up:  Hollow square</w:t>
                </w:r>
              </w:p>
              <w:p w14:paraId="00A1E206" w14:textId="77777777" w:rsidR="00F80356" w:rsidRPr="002A147A" w:rsidRDefault="00F80356" w:rsidP="0083281A">
                <w:r w:rsidRPr="002A147A">
                  <w:t xml:space="preserve">Back up projector required </w:t>
                </w:r>
              </w:p>
              <w:p w14:paraId="5D68B740" w14:textId="77777777" w:rsidR="00F80356" w:rsidRPr="002A147A" w:rsidRDefault="00F80356" w:rsidP="0083281A">
                <w:r w:rsidRPr="002A147A">
                  <w:t xml:space="preserve">Back up laptop required </w:t>
                </w:r>
              </w:p>
              <w:p w14:paraId="154AFF80" w14:textId="77777777" w:rsidR="00F80356" w:rsidRPr="002A147A" w:rsidRDefault="00F80356" w:rsidP="0083281A"/>
              <w:p w14:paraId="793889FE" w14:textId="77777777" w:rsidR="00F80356" w:rsidRPr="002A147A" w:rsidRDefault="00F80356" w:rsidP="0083281A">
                <w:r>
                  <w:t>35</w:t>
                </w:r>
                <w:r w:rsidRPr="1A0B24B8">
                  <w:t xml:space="preserve"> Table microphones – one per two people </w:t>
                </w:r>
              </w:p>
              <w:p w14:paraId="0912D3D5" w14:textId="77777777" w:rsidR="00F80356" w:rsidRPr="002A147A" w:rsidRDefault="00F80356" w:rsidP="0083281A">
                <w:r w:rsidRPr="002A147A">
                  <w:t>Speaker system to support all audio</w:t>
                </w:r>
              </w:p>
              <w:p w14:paraId="32553DEA" w14:textId="77777777" w:rsidR="00F80356" w:rsidRPr="002A147A" w:rsidRDefault="00F80356" w:rsidP="0083281A">
                <w:r w:rsidRPr="1A0B24B8">
                  <w:t xml:space="preserve">4 Comfort monitors within the hollow square </w:t>
                </w:r>
              </w:p>
              <w:p w14:paraId="0B3501F1" w14:textId="77777777" w:rsidR="00F80356" w:rsidRPr="002A147A" w:rsidRDefault="00F80356" w:rsidP="0083281A">
                <w:r w:rsidRPr="002A147A">
                  <w:t xml:space="preserve">1 Podium microphone </w:t>
                </w:r>
              </w:p>
              <w:p w14:paraId="0B983C6B" w14:textId="77777777" w:rsidR="00F80356" w:rsidRPr="002A147A" w:rsidRDefault="00F80356" w:rsidP="0083281A">
                <w:r w:rsidRPr="002A147A">
                  <w:t xml:space="preserve">1 Roving microphone </w:t>
                </w:r>
              </w:p>
              <w:p w14:paraId="6A527B62" w14:textId="77777777" w:rsidR="00F80356" w:rsidRPr="002A147A" w:rsidRDefault="00F80356" w:rsidP="0083281A">
                <w:r w:rsidRPr="002A147A">
                  <w:t xml:space="preserve">Presentation clicker </w:t>
                </w:r>
              </w:p>
              <w:p w14:paraId="79544660" w14:textId="77777777" w:rsidR="00F80356" w:rsidRPr="002A147A" w:rsidRDefault="00F80356" w:rsidP="0083281A">
                <w:r w:rsidRPr="1A0B24B8">
                  <w:t>Technician on site for durations of meeting</w:t>
                </w:r>
              </w:p>
              <w:p w14:paraId="311CC0AB" w14:textId="77777777" w:rsidR="00F80356" w:rsidRDefault="00F80356" w:rsidP="0083281A">
                <w:r>
                  <w:t>Hybrid</w:t>
                </w:r>
                <w:r w:rsidRPr="1A0B24B8">
                  <w:t xml:space="preserve"> option provided to attendees that are required to present</w:t>
                </w:r>
                <w:r>
                  <w:t xml:space="preserve"> remotely </w:t>
                </w:r>
              </w:p>
              <w:p w14:paraId="37183A43" w14:textId="77777777" w:rsidR="00F80356" w:rsidRPr="002A147A" w:rsidRDefault="00F80356" w:rsidP="0083281A"/>
              <w:p w14:paraId="377FE386" w14:textId="77777777" w:rsidR="00F80356" w:rsidRPr="002A147A" w:rsidRDefault="00F80356" w:rsidP="0083281A">
                <w:r w:rsidRPr="002A147A">
                  <w:t xml:space="preserve">Screen – supplied by Hotel </w:t>
                </w:r>
              </w:p>
              <w:p w14:paraId="40485496" w14:textId="77777777" w:rsidR="00F80356" w:rsidRPr="002A147A" w:rsidRDefault="00F80356" w:rsidP="0083281A">
                <w:r w:rsidRPr="002A147A">
                  <w:t xml:space="preserve">Projector – supplied by Hotel </w:t>
                </w:r>
              </w:p>
              <w:p w14:paraId="31E1CE38" w14:textId="77777777" w:rsidR="00F80356" w:rsidRPr="002A147A" w:rsidRDefault="00F80356" w:rsidP="0083281A">
                <w:r w:rsidRPr="002A147A">
                  <w:t xml:space="preserve">Podium – supplied by Hotel </w:t>
                </w:r>
              </w:p>
              <w:p w14:paraId="3EB0F803" w14:textId="77777777" w:rsidR="00F80356" w:rsidRPr="002A147A" w:rsidRDefault="00F80356" w:rsidP="0083281A">
                <w:r w:rsidRPr="002A147A">
                  <w:t>Podium microphone – supplied by Hotel</w:t>
                </w:r>
              </w:p>
              <w:p w14:paraId="26275160" w14:textId="77777777" w:rsidR="00F80356" w:rsidRPr="002A147A" w:rsidRDefault="00F80356" w:rsidP="0083281A">
                <w:r w:rsidRPr="002A147A">
                  <w:t xml:space="preserve">Laptop to playback presentations  </w:t>
                </w:r>
              </w:p>
              <w:p w14:paraId="4D6991E3" w14:textId="77777777" w:rsidR="00F80356" w:rsidRPr="002A147A" w:rsidRDefault="00F80356" w:rsidP="0083281A"/>
            </w:tc>
          </w:tr>
        </w:tbl>
        <w:p w14:paraId="57285F53" w14:textId="77777777" w:rsidR="00F80356" w:rsidRDefault="00F80356" w:rsidP="00F80356">
          <w:pPr>
            <w:jc w:val="both"/>
            <w:rPr>
              <w:b/>
              <w:sz w:val="20"/>
            </w:rPr>
          </w:pPr>
        </w:p>
        <w:p w14:paraId="42DDE3B2" w14:textId="77777777" w:rsidR="00F80356" w:rsidRDefault="00F80356" w:rsidP="00F80356">
          <w:pPr>
            <w:jc w:val="both"/>
            <w:rPr>
              <w:b/>
              <w:sz w:val="20"/>
            </w:rPr>
          </w:pPr>
        </w:p>
        <w:p w14:paraId="5574F6C2" w14:textId="77777777" w:rsidR="00F80356" w:rsidRDefault="00F80356" w:rsidP="00F80356">
          <w:pPr>
            <w:jc w:val="both"/>
            <w:rPr>
              <w:b/>
              <w:sz w:val="20"/>
            </w:rPr>
          </w:pPr>
        </w:p>
        <w:p w14:paraId="437BF184" w14:textId="77777777" w:rsidR="00EE74F7" w:rsidRDefault="00EE74F7" w:rsidP="00F80356">
          <w:pPr>
            <w:jc w:val="both"/>
            <w:rPr>
              <w:b/>
              <w:sz w:val="20"/>
            </w:rPr>
          </w:pPr>
        </w:p>
        <w:p w14:paraId="1B45869E" w14:textId="77777777" w:rsidR="00EE74F7" w:rsidRDefault="00EE74F7" w:rsidP="00F80356">
          <w:pPr>
            <w:jc w:val="both"/>
            <w:rPr>
              <w:b/>
              <w:sz w:val="20"/>
            </w:rPr>
          </w:pPr>
        </w:p>
        <w:p w14:paraId="1731C1A4" w14:textId="77777777" w:rsidR="00EE74F7" w:rsidRDefault="00EE74F7" w:rsidP="00F80356">
          <w:pPr>
            <w:jc w:val="both"/>
            <w:rPr>
              <w:b/>
              <w:sz w:val="20"/>
            </w:rPr>
          </w:pPr>
        </w:p>
        <w:p w14:paraId="768F024C" w14:textId="5EDD4709" w:rsidR="00DB5373" w:rsidRDefault="00DB5373" w:rsidP="00DB5373">
          <w:r w:rsidRPr="008C3799">
            <w:rPr>
              <w:rFonts w:asciiTheme="majorHAnsi" w:hAnsiTheme="majorHAnsi" w:cstheme="majorHAnsi"/>
              <w:b/>
              <w:bCs/>
              <w:color w:val="007041"/>
              <w:sz w:val="28"/>
              <w:szCs w:val="20"/>
            </w:rPr>
            <w:lastRenderedPageBreak/>
            <w:t>1.1</w:t>
          </w:r>
          <w:r>
            <w:rPr>
              <w:rFonts w:asciiTheme="majorHAnsi" w:hAnsiTheme="majorHAnsi" w:cstheme="majorHAnsi"/>
              <w:b/>
              <w:bCs/>
              <w:color w:val="007041"/>
              <w:sz w:val="28"/>
              <w:szCs w:val="20"/>
            </w:rPr>
            <w:t>1</w:t>
          </w:r>
          <w:r w:rsidRPr="008C3799">
            <w:rPr>
              <w:rFonts w:asciiTheme="majorHAnsi" w:hAnsiTheme="majorHAnsi" w:cstheme="majorHAnsi"/>
              <w:b/>
              <w:bCs/>
              <w:color w:val="007041"/>
              <w:sz w:val="28"/>
              <w:szCs w:val="20"/>
            </w:rPr>
            <w:tab/>
          </w:r>
          <w:r>
            <w:rPr>
              <w:rFonts w:asciiTheme="majorHAnsi" w:hAnsiTheme="majorHAnsi" w:cstheme="majorHAnsi"/>
              <w:b/>
              <w:bCs/>
              <w:color w:val="007041"/>
              <w:sz w:val="28"/>
              <w:szCs w:val="20"/>
            </w:rPr>
            <w:t xml:space="preserve"> </w:t>
          </w:r>
          <w:r w:rsidRPr="008C3799">
            <w:rPr>
              <w:rFonts w:asciiTheme="majorHAnsi" w:hAnsiTheme="majorHAnsi" w:cstheme="majorHAnsi"/>
              <w:b/>
              <w:bCs/>
              <w:color w:val="007041"/>
              <w:sz w:val="28"/>
              <w:szCs w:val="20"/>
            </w:rPr>
            <w:t>Meeting 1</w:t>
          </w:r>
          <w:r>
            <w:rPr>
              <w:rFonts w:asciiTheme="majorHAnsi" w:hAnsiTheme="majorHAnsi" w:cstheme="majorHAnsi"/>
              <w:b/>
              <w:bCs/>
              <w:color w:val="007041"/>
              <w:sz w:val="28"/>
              <w:szCs w:val="20"/>
            </w:rPr>
            <w:t>1</w:t>
          </w:r>
        </w:p>
        <w:tbl>
          <w:tblPr>
            <w:tblW w:w="0" w:type="auto"/>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ook w:val="04A0" w:firstRow="1" w:lastRow="0" w:firstColumn="1" w:lastColumn="0" w:noHBand="0" w:noVBand="1"/>
          </w:tblPr>
          <w:tblGrid>
            <w:gridCol w:w="1633"/>
            <w:gridCol w:w="7428"/>
          </w:tblGrid>
          <w:tr w:rsidR="00F80356" w:rsidRPr="007000C3" w14:paraId="2AEA8BCF" w14:textId="77777777" w:rsidTr="00DB5373">
            <w:tc>
              <w:tcPr>
                <w:tcW w:w="1633" w:type="dxa"/>
              </w:tcPr>
              <w:p w14:paraId="31559A00" w14:textId="77777777" w:rsidR="00F80356" w:rsidRPr="00B61E20" w:rsidRDefault="00F80356" w:rsidP="0083281A">
                <w:pPr>
                  <w:rPr>
                    <w:b/>
                    <w:bCs/>
                  </w:rPr>
                </w:pPr>
                <w:r w:rsidRPr="00B61E20">
                  <w:rPr>
                    <w:b/>
                    <w:bCs/>
                  </w:rPr>
                  <w:t>Numbers</w:t>
                </w:r>
              </w:p>
            </w:tc>
            <w:tc>
              <w:tcPr>
                <w:tcW w:w="7428" w:type="dxa"/>
              </w:tcPr>
              <w:p w14:paraId="3C01C4E0" w14:textId="77777777" w:rsidR="00F80356" w:rsidRPr="00B61E20" w:rsidRDefault="00F80356" w:rsidP="0083281A">
                <w:r w:rsidRPr="00B61E20">
                  <w:t xml:space="preserve">Approx 45 attendees </w:t>
                </w:r>
              </w:p>
            </w:tc>
          </w:tr>
          <w:tr w:rsidR="00F80356" w:rsidRPr="007000C3" w14:paraId="71452B28" w14:textId="77777777" w:rsidTr="00DB5373">
            <w:tc>
              <w:tcPr>
                <w:tcW w:w="1633" w:type="dxa"/>
              </w:tcPr>
              <w:p w14:paraId="03025427" w14:textId="77777777" w:rsidR="00F80356" w:rsidRPr="00B61E20" w:rsidRDefault="00F80356" w:rsidP="0083281A">
                <w:pPr>
                  <w:rPr>
                    <w:b/>
                    <w:bCs/>
                  </w:rPr>
                </w:pPr>
                <w:r w:rsidRPr="00B61E20">
                  <w:rPr>
                    <w:b/>
                    <w:bCs/>
                  </w:rPr>
                  <w:t>Date</w:t>
                </w:r>
              </w:p>
            </w:tc>
            <w:tc>
              <w:tcPr>
                <w:tcW w:w="7428" w:type="dxa"/>
              </w:tcPr>
              <w:p w14:paraId="0B630861" w14:textId="77777777" w:rsidR="00F80356" w:rsidRPr="00B61E20" w:rsidRDefault="00F80356" w:rsidP="0083281A">
                <w:r>
                  <w:t>12</w:t>
                </w:r>
                <w:r w:rsidRPr="00214A34">
                  <w:rPr>
                    <w:vertAlign w:val="superscript"/>
                  </w:rPr>
                  <w:t>th</w:t>
                </w:r>
                <w:r>
                  <w:t xml:space="preserve"> November - 13</w:t>
                </w:r>
                <w:r w:rsidRPr="00214A34">
                  <w:rPr>
                    <w:vertAlign w:val="superscript"/>
                  </w:rPr>
                  <w:t>th</w:t>
                </w:r>
                <w:r>
                  <w:t xml:space="preserve"> November 2026</w:t>
                </w:r>
              </w:p>
            </w:tc>
          </w:tr>
          <w:tr w:rsidR="00F80356" w:rsidRPr="007000C3" w14:paraId="3457D7BB" w14:textId="77777777" w:rsidTr="00DB5373">
            <w:tc>
              <w:tcPr>
                <w:tcW w:w="1633" w:type="dxa"/>
              </w:tcPr>
              <w:p w14:paraId="05959E07" w14:textId="77777777" w:rsidR="00F80356" w:rsidRPr="00B61E20" w:rsidRDefault="00F80356" w:rsidP="0083281A">
                <w:pPr>
                  <w:rPr>
                    <w:b/>
                    <w:bCs/>
                  </w:rPr>
                </w:pPr>
                <w:r w:rsidRPr="00B61E20">
                  <w:rPr>
                    <w:b/>
                    <w:bCs/>
                  </w:rPr>
                  <w:t>Duration</w:t>
                </w:r>
              </w:p>
            </w:tc>
            <w:tc>
              <w:tcPr>
                <w:tcW w:w="7428" w:type="dxa"/>
              </w:tcPr>
              <w:p w14:paraId="57DC2A83" w14:textId="77777777" w:rsidR="00F80356" w:rsidRPr="00B61E20" w:rsidRDefault="00F80356" w:rsidP="0083281A">
                <w:r w:rsidRPr="00B61E20">
                  <w:t>1.5 days</w:t>
                </w:r>
              </w:p>
            </w:tc>
          </w:tr>
          <w:tr w:rsidR="00F80356" w:rsidRPr="007000C3" w14:paraId="74748204" w14:textId="77777777" w:rsidTr="00DB5373">
            <w:tc>
              <w:tcPr>
                <w:tcW w:w="1633" w:type="dxa"/>
              </w:tcPr>
              <w:p w14:paraId="28FBE93E" w14:textId="77777777" w:rsidR="00F80356" w:rsidRPr="00B61E20" w:rsidRDefault="00F80356" w:rsidP="0083281A">
                <w:pPr>
                  <w:rPr>
                    <w:b/>
                    <w:bCs/>
                  </w:rPr>
                </w:pPr>
                <w:r w:rsidRPr="00B61E20">
                  <w:rPr>
                    <w:b/>
                    <w:bCs/>
                  </w:rPr>
                  <w:t>Times</w:t>
                </w:r>
              </w:p>
            </w:tc>
            <w:tc>
              <w:tcPr>
                <w:tcW w:w="7428" w:type="dxa"/>
              </w:tcPr>
              <w:p w14:paraId="632FADDD" w14:textId="77777777" w:rsidR="00F80356" w:rsidRPr="00B61E20" w:rsidRDefault="00F80356" w:rsidP="0083281A">
                <w:r w:rsidRPr="00B61E20">
                  <w:t xml:space="preserve">Day 1 9am – 5pm  </w:t>
                </w:r>
              </w:p>
              <w:p w14:paraId="372DD5EC" w14:textId="77777777" w:rsidR="00F80356" w:rsidRPr="00B61E20" w:rsidRDefault="00F80356" w:rsidP="0083281A">
                <w:r w:rsidRPr="00B61E20">
                  <w:t xml:space="preserve">Day 2 9am – 1pm </w:t>
                </w:r>
              </w:p>
            </w:tc>
          </w:tr>
          <w:tr w:rsidR="00F80356" w:rsidRPr="007000C3" w14:paraId="7818A14E" w14:textId="77777777" w:rsidTr="00DB5373">
            <w:tc>
              <w:tcPr>
                <w:tcW w:w="1633" w:type="dxa"/>
              </w:tcPr>
              <w:p w14:paraId="34ACD801" w14:textId="77777777" w:rsidR="00F80356" w:rsidRPr="00B61E20" w:rsidRDefault="00F80356" w:rsidP="0083281A">
                <w:pPr>
                  <w:rPr>
                    <w:b/>
                    <w:bCs/>
                  </w:rPr>
                </w:pPr>
                <w:r w:rsidRPr="00B61E20">
                  <w:rPr>
                    <w:b/>
                    <w:bCs/>
                  </w:rPr>
                  <w:t>Location</w:t>
                </w:r>
              </w:p>
            </w:tc>
            <w:tc>
              <w:tcPr>
                <w:tcW w:w="7428" w:type="dxa"/>
              </w:tcPr>
              <w:p w14:paraId="65E75E46" w14:textId="77777777" w:rsidR="00F80356" w:rsidRPr="00B61E20" w:rsidRDefault="00F80356" w:rsidP="0083281A">
                <w:r w:rsidRPr="00B61E20">
                  <w:t xml:space="preserve">Dublin 2 location </w:t>
                </w:r>
              </w:p>
            </w:tc>
          </w:tr>
          <w:tr w:rsidR="00F80356" w:rsidRPr="007000C3" w14:paraId="057EEF8A" w14:textId="77777777" w:rsidTr="00DB5373">
            <w:tc>
              <w:tcPr>
                <w:tcW w:w="1633" w:type="dxa"/>
              </w:tcPr>
              <w:p w14:paraId="63F13388" w14:textId="77777777" w:rsidR="00F80356" w:rsidRPr="00B61E20" w:rsidRDefault="00F80356" w:rsidP="0083281A">
                <w:pPr>
                  <w:rPr>
                    <w:b/>
                    <w:bCs/>
                  </w:rPr>
                </w:pPr>
              </w:p>
              <w:p w14:paraId="3752CE89" w14:textId="77777777" w:rsidR="00F80356" w:rsidRPr="00B61E20" w:rsidRDefault="00F80356" w:rsidP="0083281A">
                <w:pPr>
                  <w:rPr>
                    <w:b/>
                    <w:bCs/>
                  </w:rPr>
                </w:pPr>
                <w:r w:rsidRPr="00B61E20">
                  <w:rPr>
                    <w:b/>
                    <w:bCs/>
                  </w:rPr>
                  <w:t>Requirements</w:t>
                </w:r>
              </w:p>
            </w:tc>
            <w:tc>
              <w:tcPr>
                <w:tcW w:w="7428" w:type="dxa"/>
              </w:tcPr>
              <w:p w14:paraId="7ECA2758" w14:textId="77777777" w:rsidR="00F80356" w:rsidRPr="00B61E20" w:rsidRDefault="00F80356" w:rsidP="0083281A"/>
              <w:p w14:paraId="2C546969" w14:textId="77777777" w:rsidR="00F80356" w:rsidRPr="00B61E20" w:rsidRDefault="00F80356" w:rsidP="0083281A">
                <w:r w:rsidRPr="00B61E20">
                  <w:t>Set up:  Hollow square</w:t>
                </w:r>
              </w:p>
              <w:p w14:paraId="3D5CA029" w14:textId="77777777" w:rsidR="00F80356" w:rsidRPr="00B61E20" w:rsidRDefault="00F80356" w:rsidP="0083281A">
                <w:r w:rsidRPr="00B61E20">
                  <w:t xml:space="preserve">Back up projector required </w:t>
                </w:r>
              </w:p>
              <w:p w14:paraId="25791585" w14:textId="77777777" w:rsidR="00F80356" w:rsidRPr="00B61E20" w:rsidRDefault="00F80356" w:rsidP="0083281A">
                <w:r w:rsidRPr="00B61E20">
                  <w:t xml:space="preserve">Back up laptop required </w:t>
                </w:r>
              </w:p>
              <w:p w14:paraId="313B53E1" w14:textId="77777777" w:rsidR="00F80356" w:rsidRPr="00B61E20" w:rsidRDefault="00F80356" w:rsidP="0083281A"/>
              <w:p w14:paraId="4C0D99EE" w14:textId="77777777" w:rsidR="00F80356" w:rsidRPr="00B61E20" w:rsidRDefault="00F80356" w:rsidP="0083281A">
                <w:r w:rsidRPr="1A0B24B8">
                  <w:t xml:space="preserve">23 Table microphones – one per two people </w:t>
                </w:r>
              </w:p>
              <w:p w14:paraId="40D72C55" w14:textId="77777777" w:rsidR="00F80356" w:rsidRPr="00B61E20" w:rsidRDefault="00F80356" w:rsidP="0083281A">
                <w:r w:rsidRPr="00B61E20">
                  <w:t>Speaker system to support all audio</w:t>
                </w:r>
              </w:p>
              <w:p w14:paraId="19CC8FCC" w14:textId="77777777" w:rsidR="00F80356" w:rsidRPr="00B61E20" w:rsidRDefault="00F80356" w:rsidP="0083281A">
                <w:r>
                  <w:t>4</w:t>
                </w:r>
                <w:r w:rsidRPr="00B61E20">
                  <w:t xml:space="preserve"> Comfort monitors within the hollow square </w:t>
                </w:r>
              </w:p>
              <w:p w14:paraId="57B5538F" w14:textId="77777777" w:rsidR="00F80356" w:rsidRPr="00B61E20" w:rsidRDefault="00F80356" w:rsidP="0083281A">
                <w:r w:rsidRPr="00B61E20">
                  <w:t xml:space="preserve">1 Podium microphone </w:t>
                </w:r>
              </w:p>
              <w:p w14:paraId="6253759B" w14:textId="77777777" w:rsidR="00F80356" w:rsidRPr="00B61E20" w:rsidRDefault="00F80356" w:rsidP="0083281A">
                <w:r w:rsidRPr="00B61E20">
                  <w:t xml:space="preserve">1 Roving microphone </w:t>
                </w:r>
              </w:p>
              <w:p w14:paraId="36D3A149" w14:textId="77777777" w:rsidR="00F80356" w:rsidRPr="00B61E20" w:rsidRDefault="00F80356" w:rsidP="0083281A">
                <w:r w:rsidRPr="00B61E20">
                  <w:t xml:space="preserve">Presentation clicker </w:t>
                </w:r>
              </w:p>
              <w:p w14:paraId="6FDF4F86" w14:textId="77777777" w:rsidR="00F80356" w:rsidRPr="00B61E20" w:rsidRDefault="00F80356" w:rsidP="0083281A">
                <w:r w:rsidRPr="1A0B24B8">
                  <w:t>Technician on site for durations of meeting</w:t>
                </w:r>
              </w:p>
              <w:p w14:paraId="64FAB7FF" w14:textId="77777777" w:rsidR="00F80356" w:rsidRDefault="00F80356" w:rsidP="0083281A">
                <w:r>
                  <w:t>Hybrid</w:t>
                </w:r>
                <w:r w:rsidRPr="1A0B24B8">
                  <w:t xml:space="preserve"> option provided to attendees that are required to present</w:t>
                </w:r>
                <w:r>
                  <w:t xml:space="preserve"> remotely </w:t>
                </w:r>
              </w:p>
              <w:p w14:paraId="01719645" w14:textId="77777777" w:rsidR="00F80356" w:rsidRPr="00B61E20" w:rsidRDefault="00F80356" w:rsidP="0083281A"/>
              <w:p w14:paraId="7D9E865E" w14:textId="77777777" w:rsidR="00F80356" w:rsidRPr="00B61E20" w:rsidRDefault="00F80356" w:rsidP="0083281A">
                <w:r w:rsidRPr="00B61E20">
                  <w:t xml:space="preserve">Screen – supplied by Hotel </w:t>
                </w:r>
              </w:p>
              <w:p w14:paraId="4595B1EB" w14:textId="77777777" w:rsidR="00F80356" w:rsidRPr="00B61E20" w:rsidRDefault="00F80356" w:rsidP="0083281A">
                <w:r w:rsidRPr="00B61E20">
                  <w:t xml:space="preserve">Projector – supplied by Hotel </w:t>
                </w:r>
              </w:p>
              <w:p w14:paraId="1AD76DCC" w14:textId="77777777" w:rsidR="00F80356" w:rsidRPr="00B61E20" w:rsidRDefault="00F80356" w:rsidP="0083281A">
                <w:r w:rsidRPr="00B61E20">
                  <w:t xml:space="preserve">Podium – supplied by Hotel </w:t>
                </w:r>
              </w:p>
              <w:p w14:paraId="559BF463" w14:textId="77777777" w:rsidR="00F80356" w:rsidRPr="00B61E20" w:rsidRDefault="00F80356" w:rsidP="0083281A">
                <w:r w:rsidRPr="00B61E20">
                  <w:t>Podium microphone – supplied by Hotel</w:t>
                </w:r>
              </w:p>
              <w:p w14:paraId="5AFB6C87" w14:textId="77777777" w:rsidR="00F80356" w:rsidRPr="00B61E20" w:rsidRDefault="00F80356" w:rsidP="0083281A">
                <w:r w:rsidRPr="00B61E20">
                  <w:t xml:space="preserve">Laptop to playback presentations  </w:t>
                </w:r>
              </w:p>
              <w:p w14:paraId="7A7F6CD4" w14:textId="77777777" w:rsidR="00F80356" w:rsidRPr="00B61E20" w:rsidRDefault="00F80356" w:rsidP="0083281A"/>
            </w:tc>
          </w:tr>
        </w:tbl>
        <w:p w14:paraId="73D33AAC" w14:textId="77777777" w:rsidR="00EE74F7" w:rsidRDefault="00EE74F7" w:rsidP="00DB5373">
          <w:pPr>
            <w:rPr>
              <w:rFonts w:asciiTheme="majorHAnsi" w:hAnsiTheme="majorHAnsi" w:cstheme="majorHAnsi"/>
              <w:b/>
              <w:bCs/>
              <w:color w:val="007041"/>
              <w:sz w:val="28"/>
              <w:szCs w:val="20"/>
            </w:rPr>
          </w:pPr>
        </w:p>
        <w:p w14:paraId="62686864" w14:textId="77777777" w:rsidR="00EE74F7" w:rsidRDefault="00EE74F7" w:rsidP="00DB5373">
          <w:pPr>
            <w:rPr>
              <w:rFonts w:asciiTheme="majorHAnsi" w:hAnsiTheme="majorHAnsi" w:cstheme="majorHAnsi"/>
              <w:b/>
              <w:bCs/>
              <w:color w:val="007041"/>
              <w:sz w:val="28"/>
              <w:szCs w:val="20"/>
            </w:rPr>
          </w:pPr>
        </w:p>
        <w:p w14:paraId="074282F6" w14:textId="77777777" w:rsidR="00EE74F7" w:rsidRDefault="00EE74F7" w:rsidP="00DB5373">
          <w:pPr>
            <w:rPr>
              <w:rFonts w:asciiTheme="majorHAnsi" w:hAnsiTheme="majorHAnsi" w:cstheme="majorHAnsi"/>
              <w:b/>
              <w:bCs/>
              <w:color w:val="007041"/>
              <w:sz w:val="28"/>
              <w:szCs w:val="20"/>
            </w:rPr>
          </w:pPr>
        </w:p>
        <w:p w14:paraId="212B4461" w14:textId="77777777" w:rsidR="00EE74F7" w:rsidRDefault="00EE74F7" w:rsidP="00DB5373">
          <w:pPr>
            <w:rPr>
              <w:rFonts w:asciiTheme="majorHAnsi" w:hAnsiTheme="majorHAnsi" w:cstheme="majorHAnsi"/>
              <w:b/>
              <w:bCs/>
              <w:color w:val="007041"/>
              <w:sz w:val="28"/>
              <w:szCs w:val="20"/>
            </w:rPr>
          </w:pPr>
        </w:p>
        <w:p w14:paraId="37E7C53B" w14:textId="77777777" w:rsidR="00EE74F7" w:rsidRDefault="00EE74F7" w:rsidP="00DB5373">
          <w:pPr>
            <w:rPr>
              <w:rFonts w:asciiTheme="majorHAnsi" w:hAnsiTheme="majorHAnsi" w:cstheme="majorHAnsi"/>
              <w:b/>
              <w:bCs/>
              <w:color w:val="007041"/>
              <w:sz w:val="28"/>
              <w:szCs w:val="20"/>
            </w:rPr>
          </w:pPr>
        </w:p>
        <w:p w14:paraId="4260EF7C" w14:textId="13EAF5E3" w:rsidR="00DB5373" w:rsidRDefault="00DB5373" w:rsidP="00DB5373">
          <w:r w:rsidRPr="008C3799">
            <w:rPr>
              <w:rFonts w:asciiTheme="majorHAnsi" w:hAnsiTheme="majorHAnsi" w:cstheme="majorHAnsi"/>
              <w:b/>
              <w:bCs/>
              <w:color w:val="007041"/>
              <w:sz w:val="28"/>
              <w:szCs w:val="20"/>
            </w:rPr>
            <w:lastRenderedPageBreak/>
            <w:t>1.1</w:t>
          </w:r>
          <w:r>
            <w:rPr>
              <w:rFonts w:asciiTheme="majorHAnsi" w:hAnsiTheme="majorHAnsi" w:cstheme="majorHAnsi"/>
              <w:b/>
              <w:bCs/>
              <w:color w:val="007041"/>
              <w:sz w:val="28"/>
              <w:szCs w:val="20"/>
            </w:rPr>
            <w:t>2</w:t>
          </w:r>
          <w:r w:rsidRPr="008C3799">
            <w:rPr>
              <w:rFonts w:asciiTheme="majorHAnsi" w:hAnsiTheme="majorHAnsi" w:cstheme="majorHAnsi"/>
              <w:b/>
              <w:bCs/>
              <w:color w:val="007041"/>
              <w:sz w:val="28"/>
              <w:szCs w:val="20"/>
            </w:rPr>
            <w:tab/>
          </w:r>
          <w:r>
            <w:rPr>
              <w:rFonts w:asciiTheme="majorHAnsi" w:hAnsiTheme="majorHAnsi" w:cstheme="majorHAnsi"/>
              <w:b/>
              <w:bCs/>
              <w:color w:val="007041"/>
              <w:sz w:val="28"/>
              <w:szCs w:val="20"/>
            </w:rPr>
            <w:t xml:space="preserve"> </w:t>
          </w:r>
          <w:r w:rsidRPr="008C3799">
            <w:rPr>
              <w:rFonts w:asciiTheme="majorHAnsi" w:hAnsiTheme="majorHAnsi" w:cstheme="majorHAnsi"/>
              <w:b/>
              <w:bCs/>
              <w:color w:val="007041"/>
              <w:sz w:val="28"/>
              <w:szCs w:val="20"/>
            </w:rPr>
            <w:t>Meeting 1</w:t>
          </w:r>
          <w:r>
            <w:rPr>
              <w:rFonts w:asciiTheme="majorHAnsi" w:hAnsiTheme="majorHAnsi" w:cstheme="majorHAnsi"/>
              <w:b/>
              <w:bCs/>
              <w:color w:val="007041"/>
              <w:sz w:val="28"/>
              <w:szCs w:val="20"/>
            </w:rPr>
            <w:t>2</w:t>
          </w:r>
        </w:p>
        <w:tbl>
          <w:tblPr>
            <w:tblW w:w="0" w:type="auto"/>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ook w:val="04A0" w:firstRow="1" w:lastRow="0" w:firstColumn="1" w:lastColumn="0" w:noHBand="0" w:noVBand="1"/>
          </w:tblPr>
          <w:tblGrid>
            <w:gridCol w:w="1633"/>
            <w:gridCol w:w="7428"/>
          </w:tblGrid>
          <w:tr w:rsidR="00F80356" w:rsidRPr="007000C3" w14:paraId="208D5A48" w14:textId="77777777" w:rsidTr="0083281A">
            <w:tc>
              <w:tcPr>
                <w:tcW w:w="1654" w:type="dxa"/>
              </w:tcPr>
              <w:p w14:paraId="42541B84" w14:textId="77777777" w:rsidR="00F80356" w:rsidRPr="00B61E20" w:rsidRDefault="00F80356" w:rsidP="0083281A">
                <w:pPr>
                  <w:rPr>
                    <w:b/>
                    <w:bCs/>
                  </w:rPr>
                </w:pPr>
                <w:r w:rsidRPr="00B61E20">
                  <w:rPr>
                    <w:b/>
                    <w:bCs/>
                  </w:rPr>
                  <w:t>Numbers</w:t>
                </w:r>
              </w:p>
            </w:tc>
            <w:tc>
              <w:tcPr>
                <w:tcW w:w="8406" w:type="dxa"/>
              </w:tcPr>
              <w:p w14:paraId="2FB07BE2" w14:textId="77777777" w:rsidR="00F80356" w:rsidRPr="00B61E20" w:rsidRDefault="00F80356" w:rsidP="0083281A">
                <w:r w:rsidRPr="00B61E20">
                  <w:t xml:space="preserve">Approx </w:t>
                </w:r>
                <w:r>
                  <w:t xml:space="preserve">40 </w:t>
                </w:r>
                <w:r w:rsidRPr="00B61E20">
                  <w:t xml:space="preserve">attendees </w:t>
                </w:r>
              </w:p>
            </w:tc>
          </w:tr>
          <w:tr w:rsidR="00F80356" w:rsidRPr="007000C3" w14:paraId="689E940A" w14:textId="77777777" w:rsidTr="0083281A">
            <w:tc>
              <w:tcPr>
                <w:tcW w:w="1654" w:type="dxa"/>
              </w:tcPr>
              <w:p w14:paraId="69CD3314" w14:textId="77777777" w:rsidR="00F80356" w:rsidRPr="00B61E20" w:rsidRDefault="00F80356" w:rsidP="0083281A">
                <w:pPr>
                  <w:rPr>
                    <w:b/>
                    <w:bCs/>
                  </w:rPr>
                </w:pPr>
                <w:r w:rsidRPr="00B61E20">
                  <w:rPr>
                    <w:b/>
                    <w:bCs/>
                  </w:rPr>
                  <w:t>Date</w:t>
                </w:r>
              </w:p>
            </w:tc>
            <w:tc>
              <w:tcPr>
                <w:tcW w:w="8406" w:type="dxa"/>
              </w:tcPr>
              <w:p w14:paraId="002D6594" w14:textId="77777777" w:rsidR="00F80356" w:rsidRPr="00B61E20" w:rsidRDefault="00F80356" w:rsidP="0083281A">
                <w:r>
                  <w:t>12</w:t>
                </w:r>
                <w:r w:rsidRPr="00214A34">
                  <w:rPr>
                    <w:vertAlign w:val="superscript"/>
                  </w:rPr>
                  <w:t>th</w:t>
                </w:r>
                <w:r>
                  <w:t xml:space="preserve"> November - 13</w:t>
                </w:r>
                <w:r w:rsidRPr="00214A34">
                  <w:rPr>
                    <w:vertAlign w:val="superscript"/>
                  </w:rPr>
                  <w:t>th</w:t>
                </w:r>
                <w:r>
                  <w:t xml:space="preserve"> November 2026</w:t>
                </w:r>
              </w:p>
            </w:tc>
          </w:tr>
          <w:tr w:rsidR="00F80356" w:rsidRPr="007000C3" w14:paraId="05EFF2DA" w14:textId="77777777" w:rsidTr="0083281A">
            <w:tc>
              <w:tcPr>
                <w:tcW w:w="1654" w:type="dxa"/>
              </w:tcPr>
              <w:p w14:paraId="26A22318" w14:textId="77777777" w:rsidR="00F80356" w:rsidRPr="00B61E20" w:rsidRDefault="00F80356" w:rsidP="0083281A">
                <w:pPr>
                  <w:rPr>
                    <w:b/>
                    <w:bCs/>
                  </w:rPr>
                </w:pPr>
                <w:r w:rsidRPr="00B61E20">
                  <w:rPr>
                    <w:b/>
                    <w:bCs/>
                  </w:rPr>
                  <w:t>Duration</w:t>
                </w:r>
              </w:p>
            </w:tc>
            <w:tc>
              <w:tcPr>
                <w:tcW w:w="8406" w:type="dxa"/>
              </w:tcPr>
              <w:p w14:paraId="35292151" w14:textId="77777777" w:rsidR="00F80356" w:rsidRPr="00B61E20" w:rsidRDefault="00F80356" w:rsidP="0083281A">
                <w:r w:rsidRPr="00B61E20">
                  <w:t>1.5 days</w:t>
                </w:r>
              </w:p>
            </w:tc>
          </w:tr>
          <w:tr w:rsidR="00F80356" w:rsidRPr="007000C3" w14:paraId="413DB2AF" w14:textId="77777777" w:rsidTr="0083281A">
            <w:tc>
              <w:tcPr>
                <w:tcW w:w="1654" w:type="dxa"/>
              </w:tcPr>
              <w:p w14:paraId="6144412D" w14:textId="77777777" w:rsidR="00F80356" w:rsidRPr="00B61E20" w:rsidRDefault="00F80356" w:rsidP="0083281A">
                <w:pPr>
                  <w:rPr>
                    <w:b/>
                    <w:bCs/>
                  </w:rPr>
                </w:pPr>
                <w:r w:rsidRPr="00B61E20">
                  <w:rPr>
                    <w:b/>
                    <w:bCs/>
                  </w:rPr>
                  <w:t>Times</w:t>
                </w:r>
              </w:p>
            </w:tc>
            <w:tc>
              <w:tcPr>
                <w:tcW w:w="8406" w:type="dxa"/>
              </w:tcPr>
              <w:p w14:paraId="12854D18" w14:textId="77777777" w:rsidR="00F80356" w:rsidRPr="00B61E20" w:rsidRDefault="00F80356" w:rsidP="0083281A">
                <w:r w:rsidRPr="00B61E20">
                  <w:t xml:space="preserve">Day 1 9am – 5pm  </w:t>
                </w:r>
              </w:p>
              <w:p w14:paraId="1EEB3ADB" w14:textId="77777777" w:rsidR="00F80356" w:rsidRPr="00B61E20" w:rsidRDefault="00F80356" w:rsidP="0083281A">
                <w:r w:rsidRPr="00B61E20">
                  <w:t xml:space="preserve">Day 2 9am – 1pm </w:t>
                </w:r>
              </w:p>
            </w:tc>
          </w:tr>
          <w:tr w:rsidR="00F80356" w:rsidRPr="007000C3" w14:paraId="63CAD1BF" w14:textId="77777777" w:rsidTr="0083281A">
            <w:tc>
              <w:tcPr>
                <w:tcW w:w="1654" w:type="dxa"/>
              </w:tcPr>
              <w:p w14:paraId="76FCB638" w14:textId="77777777" w:rsidR="00F80356" w:rsidRPr="00B61E20" w:rsidRDefault="00F80356" w:rsidP="0083281A">
                <w:pPr>
                  <w:rPr>
                    <w:b/>
                    <w:bCs/>
                  </w:rPr>
                </w:pPr>
                <w:r w:rsidRPr="00B61E20">
                  <w:rPr>
                    <w:b/>
                    <w:bCs/>
                  </w:rPr>
                  <w:t>Location</w:t>
                </w:r>
              </w:p>
            </w:tc>
            <w:tc>
              <w:tcPr>
                <w:tcW w:w="8406" w:type="dxa"/>
              </w:tcPr>
              <w:p w14:paraId="57E76998" w14:textId="77777777" w:rsidR="00F80356" w:rsidRPr="00B61E20" w:rsidRDefault="00F80356" w:rsidP="0083281A">
                <w:r w:rsidRPr="00B61E20">
                  <w:t xml:space="preserve">Dublin 2 location </w:t>
                </w:r>
              </w:p>
            </w:tc>
          </w:tr>
          <w:tr w:rsidR="00F80356" w:rsidRPr="007000C3" w14:paraId="785AB4D8" w14:textId="77777777" w:rsidTr="0083281A">
            <w:tc>
              <w:tcPr>
                <w:tcW w:w="1654" w:type="dxa"/>
              </w:tcPr>
              <w:p w14:paraId="76DD6AF1" w14:textId="77777777" w:rsidR="00F80356" w:rsidRPr="00B61E20" w:rsidRDefault="00F80356" w:rsidP="0083281A">
                <w:pPr>
                  <w:rPr>
                    <w:b/>
                    <w:bCs/>
                  </w:rPr>
                </w:pPr>
              </w:p>
              <w:p w14:paraId="275CA899" w14:textId="77777777" w:rsidR="00F80356" w:rsidRPr="00B61E20" w:rsidRDefault="00F80356" w:rsidP="0083281A">
                <w:pPr>
                  <w:rPr>
                    <w:b/>
                    <w:bCs/>
                  </w:rPr>
                </w:pPr>
                <w:r w:rsidRPr="00B61E20">
                  <w:rPr>
                    <w:b/>
                    <w:bCs/>
                  </w:rPr>
                  <w:t>Requirements</w:t>
                </w:r>
              </w:p>
            </w:tc>
            <w:tc>
              <w:tcPr>
                <w:tcW w:w="8406" w:type="dxa"/>
              </w:tcPr>
              <w:p w14:paraId="28BCB19A" w14:textId="77777777" w:rsidR="00F80356" w:rsidRPr="00B61E20" w:rsidRDefault="00F80356" w:rsidP="0083281A"/>
              <w:p w14:paraId="69F62760" w14:textId="77777777" w:rsidR="00F80356" w:rsidRPr="00B61E20" w:rsidRDefault="00F80356" w:rsidP="0083281A">
                <w:r w:rsidRPr="00B61E20">
                  <w:t>Set up:  Hollow square</w:t>
                </w:r>
              </w:p>
              <w:p w14:paraId="23518430" w14:textId="77777777" w:rsidR="00F80356" w:rsidRPr="00B61E20" w:rsidRDefault="00F80356" w:rsidP="0083281A">
                <w:r w:rsidRPr="00B61E20">
                  <w:t xml:space="preserve">Back up projector required </w:t>
                </w:r>
              </w:p>
              <w:p w14:paraId="0948F803" w14:textId="77777777" w:rsidR="00F80356" w:rsidRPr="00B61E20" w:rsidRDefault="00F80356" w:rsidP="0083281A">
                <w:r w:rsidRPr="00B61E20">
                  <w:t xml:space="preserve">Back up laptop required </w:t>
                </w:r>
              </w:p>
              <w:p w14:paraId="4F5F4502" w14:textId="77777777" w:rsidR="00F80356" w:rsidRPr="00B61E20" w:rsidRDefault="00F80356" w:rsidP="0083281A"/>
              <w:p w14:paraId="14E7473B" w14:textId="77777777" w:rsidR="00F80356" w:rsidRPr="00B61E20" w:rsidRDefault="00F80356" w:rsidP="0083281A">
                <w:r w:rsidRPr="1A0B24B8">
                  <w:t>2</w:t>
                </w:r>
                <w:r>
                  <w:t>0</w:t>
                </w:r>
                <w:r w:rsidRPr="1A0B24B8">
                  <w:t xml:space="preserve"> Table microphones – one per two people </w:t>
                </w:r>
              </w:p>
              <w:p w14:paraId="07A44C53" w14:textId="77777777" w:rsidR="00F80356" w:rsidRPr="00B61E20" w:rsidRDefault="00F80356" w:rsidP="0083281A">
                <w:r w:rsidRPr="00B61E20">
                  <w:t>Speaker system to support all audio</w:t>
                </w:r>
              </w:p>
              <w:p w14:paraId="4510ADDF" w14:textId="77777777" w:rsidR="00F80356" w:rsidRPr="00B61E20" w:rsidRDefault="00F80356" w:rsidP="0083281A">
                <w:r>
                  <w:t>4</w:t>
                </w:r>
                <w:r w:rsidRPr="00B61E20">
                  <w:t xml:space="preserve"> Comfort monitors within the hollow square </w:t>
                </w:r>
              </w:p>
              <w:p w14:paraId="2BEB13D0" w14:textId="77777777" w:rsidR="00F80356" w:rsidRPr="00B61E20" w:rsidRDefault="00F80356" w:rsidP="0083281A">
                <w:r w:rsidRPr="00B61E20">
                  <w:t xml:space="preserve">1 Podium microphone </w:t>
                </w:r>
              </w:p>
              <w:p w14:paraId="7463D732" w14:textId="77777777" w:rsidR="00F80356" w:rsidRPr="00B61E20" w:rsidRDefault="00F80356" w:rsidP="0083281A">
                <w:r w:rsidRPr="00B61E20">
                  <w:t xml:space="preserve">1 Roving microphone </w:t>
                </w:r>
              </w:p>
              <w:p w14:paraId="354381B1" w14:textId="77777777" w:rsidR="00F80356" w:rsidRPr="00B61E20" w:rsidRDefault="00F80356" w:rsidP="0083281A">
                <w:r w:rsidRPr="00B61E20">
                  <w:t xml:space="preserve">Presentation clicker </w:t>
                </w:r>
              </w:p>
              <w:p w14:paraId="79D325C2" w14:textId="77777777" w:rsidR="00F80356" w:rsidRPr="00B61E20" w:rsidRDefault="00F80356" w:rsidP="0083281A">
                <w:r w:rsidRPr="1A0B24B8">
                  <w:t>Technician on site for durations of meeting</w:t>
                </w:r>
              </w:p>
              <w:p w14:paraId="345C881A" w14:textId="77777777" w:rsidR="00F80356" w:rsidRDefault="00F80356" w:rsidP="0083281A">
                <w:r>
                  <w:t>Hybrid</w:t>
                </w:r>
                <w:r w:rsidRPr="1A0B24B8">
                  <w:t xml:space="preserve"> option provided to attendees that are required to present</w:t>
                </w:r>
                <w:r>
                  <w:t xml:space="preserve"> remotely </w:t>
                </w:r>
              </w:p>
              <w:p w14:paraId="5CDE1467" w14:textId="77777777" w:rsidR="00F80356" w:rsidRPr="00B61E20" w:rsidRDefault="00F80356" w:rsidP="0083281A"/>
              <w:p w14:paraId="4EC18DC8" w14:textId="77777777" w:rsidR="00F80356" w:rsidRPr="00B61E20" w:rsidRDefault="00F80356" w:rsidP="0083281A">
                <w:r w:rsidRPr="00B61E20">
                  <w:t xml:space="preserve">Screen – supplied by Hotel </w:t>
                </w:r>
              </w:p>
              <w:p w14:paraId="72690DBE" w14:textId="77777777" w:rsidR="00F80356" w:rsidRPr="00B61E20" w:rsidRDefault="00F80356" w:rsidP="0083281A">
                <w:r w:rsidRPr="00B61E20">
                  <w:t xml:space="preserve">Projector – supplied by Hotel </w:t>
                </w:r>
              </w:p>
              <w:p w14:paraId="434114EE" w14:textId="77777777" w:rsidR="00F80356" w:rsidRPr="00B61E20" w:rsidRDefault="00F80356" w:rsidP="0083281A">
                <w:r w:rsidRPr="00B61E20">
                  <w:t xml:space="preserve">Podium – supplied by Hotel </w:t>
                </w:r>
              </w:p>
              <w:p w14:paraId="32CCBF4F" w14:textId="77777777" w:rsidR="00F80356" w:rsidRPr="00B61E20" w:rsidRDefault="00F80356" w:rsidP="0083281A">
                <w:r w:rsidRPr="00B61E20">
                  <w:t>Podium microphone – supplied by Hotel</w:t>
                </w:r>
              </w:p>
              <w:p w14:paraId="73D41329" w14:textId="77777777" w:rsidR="00F80356" w:rsidRPr="00B61E20" w:rsidRDefault="00F80356" w:rsidP="0083281A">
                <w:r w:rsidRPr="00B61E20">
                  <w:t xml:space="preserve">Laptop to playback presentations  </w:t>
                </w:r>
              </w:p>
              <w:p w14:paraId="29F00774" w14:textId="77777777" w:rsidR="00F80356" w:rsidRPr="00B61E20" w:rsidRDefault="00F80356" w:rsidP="0083281A"/>
            </w:tc>
          </w:tr>
        </w:tbl>
        <w:p w14:paraId="4AD8BC27" w14:textId="77777777" w:rsidR="00F80356" w:rsidRDefault="00F80356" w:rsidP="00F80356">
          <w:pPr>
            <w:pStyle w:val="HPRAHeadingL3"/>
            <w:ind w:left="720"/>
            <w:rPr>
              <w:lang w:val="en-GB"/>
            </w:rPr>
          </w:pPr>
        </w:p>
        <w:p w14:paraId="77B6FD68" w14:textId="77777777" w:rsidR="00F80356" w:rsidRDefault="00F80356" w:rsidP="00F80356">
          <w:pPr>
            <w:pStyle w:val="HPRAHeadingL3"/>
            <w:ind w:left="720"/>
            <w:rPr>
              <w:lang w:val="en-GB"/>
            </w:rPr>
          </w:pPr>
        </w:p>
        <w:p w14:paraId="2439852B" w14:textId="77777777" w:rsidR="00EE74F7" w:rsidRDefault="00EE74F7" w:rsidP="00DB5373">
          <w:pPr>
            <w:rPr>
              <w:rFonts w:asciiTheme="majorHAnsi" w:hAnsiTheme="majorHAnsi" w:cstheme="majorHAnsi"/>
              <w:b/>
              <w:bCs/>
              <w:color w:val="007041"/>
              <w:sz w:val="28"/>
              <w:szCs w:val="20"/>
            </w:rPr>
          </w:pPr>
        </w:p>
        <w:p w14:paraId="6D953AF7" w14:textId="77777777" w:rsidR="00EE74F7" w:rsidRDefault="00EE74F7" w:rsidP="00DB5373">
          <w:pPr>
            <w:rPr>
              <w:rFonts w:asciiTheme="majorHAnsi" w:hAnsiTheme="majorHAnsi" w:cstheme="majorHAnsi"/>
              <w:b/>
              <w:bCs/>
              <w:color w:val="007041"/>
              <w:sz w:val="28"/>
              <w:szCs w:val="20"/>
            </w:rPr>
          </w:pPr>
        </w:p>
        <w:p w14:paraId="62380143" w14:textId="77777777" w:rsidR="00EE74F7" w:rsidRDefault="00EE74F7" w:rsidP="00DB5373">
          <w:pPr>
            <w:rPr>
              <w:rFonts w:asciiTheme="majorHAnsi" w:hAnsiTheme="majorHAnsi" w:cstheme="majorHAnsi"/>
              <w:b/>
              <w:bCs/>
              <w:color w:val="007041"/>
              <w:sz w:val="28"/>
              <w:szCs w:val="20"/>
            </w:rPr>
          </w:pPr>
        </w:p>
        <w:p w14:paraId="0DAA769F" w14:textId="77777777" w:rsidR="00EE74F7" w:rsidRDefault="00EE74F7" w:rsidP="00DB5373">
          <w:pPr>
            <w:rPr>
              <w:rFonts w:asciiTheme="majorHAnsi" w:hAnsiTheme="majorHAnsi" w:cstheme="majorHAnsi"/>
              <w:b/>
              <w:bCs/>
              <w:color w:val="007041"/>
              <w:sz w:val="28"/>
              <w:szCs w:val="20"/>
            </w:rPr>
          </w:pPr>
        </w:p>
        <w:p w14:paraId="232A8776" w14:textId="19953F4F" w:rsidR="00DB5373" w:rsidRDefault="00DB5373" w:rsidP="00DB5373">
          <w:r w:rsidRPr="008C3799">
            <w:rPr>
              <w:rFonts w:asciiTheme="majorHAnsi" w:hAnsiTheme="majorHAnsi" w:cstheme="majorHAnsi"/>
              <w:b/>
              <w:bCs/>
              <w:color w:val="007041"/>
              <w:sz w:val="28"/>
              <w:szCs w:val="20"/>
            </w:rPr>
            <w:lastRenderedPageBreak/>
            <w:t>1.1</w:t>
          </w:r>
          <w:r>
            <w:rPr>
              <w:rFonts w:asciiTheme="majorHAnsi" w:hAnsiTheme="majorHAnsi" w:cstheme="majorHAnsi"/>
              <w:b/>
              <w:bCs/>
              <w:color w:val="007041"/>
              <w:sz w:val="28"/>
              <w:szCs w:val="20"/>
            </w:rPr>
            <w:t>3</w:t>
          </w:r>
          <w:r w:rsidRPr="008C3799">
            <w:rPr>
              <w:rFonts w:asciiTheme="majorHAnsi" w:hAnsiTheme="majorHAnsi" w:cstheme="majorHAnsi"/>
              <w:b/>
              <w:bCs/>
              <w:color w:val="007041"/>
              <w:sz w:val="28"/>
              <w:szCs w:val="20"/>
            </w:rPr>
            <w:tab/>
          </w:r>
          <w:r>
            <w:rPr>
              <w:rFonts w:asciiTheme="majorHAnsi" w:hAnsiTheme="majorHAnsi" w:cstheme="majorHAnsi"/>
              <w:b/>
              <w:bCs/>
              <w:color w:val="007041"/>
              <w:sz w:val="28"/>
              <w:szCs w:val="20"/>
            </w:rPr>
            <w:t xml:space="preserve"> </w:t>
          </w:r>
          <w:r w:rsidRPr="008C3799">
            <w:rPr>
              <w:rFonts w:asciiTheme="majorHAnsi" w:hAnsiTheme="majorHAnsi" w:cstheme="majorHAnsi"/>
              <w:b/>
              <w:bCs/>
              <w:color w:val="007041"/>
              <w:sz w:val="28"/>
              <w:szCs w:val="20"/>
            </w:rPr>
            <w:t>Meeting 1</w:t>
          </w:r>
          <w:r>
            <w:rPr>
              <w:rFonts w:asciiTheme="majorHAnsi" w:hAnsiTheme="majorHAnsi" w:cstheme="majorHAnsi"/>
              <w:b/>
              <w:bCs/>
              <w:color w:val="007041"/>
              <w:sz w:val="28"/>
              <w:szCs w:val="20"/>
            </w:rPr>
            <w:t>3</w:t>
          </w:r>
        </w:p>
        <w:tbl>
          <w:tblPr>
            <w:tblW w:w="0" w:type="auto"/>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ook w:val="04A0" w:firstRow="1" w:lastRow="0" w:firstColumn="1" w:lastColumn="0" w:noHBand="0" w:noVBand="1"/>
          </w:tblPr>
          <w:tblGrid>
            <w:gridCol w:w="1633"/>
            <w:gridCol w:w="7428"/>
          </w:tblGrid>
          <w:tr w:rsidR="00F80356" w:rsidRPr="007000C3" w14:paraId="15B2952A" w14:textId="77777777" w:rsidTr="0083281A">
            <w:tc>
              <w:tcPr>
                <w:tcW w:w="1654" w:type="dxa"/>
              </w:tcPr>
              <w:p w14:paraId="09542779" w14:textId="77777777" w:rsidR="00F80356" w:rsidRPr="00B61E20" w:rsidRDefault="00F80356" w:rsidP="0083281A">
                <w:pPr>
                  <w:rPr>
                    <w:b/>
                    <w:bCs/>
                  </w:rPr>
                </w:pPr>
                <w:r w:rsidRPr="00B61E20">
                  <w:rPr>
                    <w:b/>
                    <w:bCs/>
                  </w:rPr>
                  <w:t>Numbers</w:t>
                </w:r>
              </w:p>
            </w:tc>
            <w:tc>
              <w:tcPr>
                <w:tcW w:w="8406" w:type="dxa"/>
              </w:tcPr>
              <w:p w14:paraId="7C7AFFC1" w14:textId="77777777" w:rsidR="00F80356" w:rsidRPr="00B61E20" w:rsidRDefault="00F80356" w:rsidP="0083281A">
                <w:r w:rsidRPr="00B61E20">
                  <w:t xml:space="preserve">Approx </w:t>
                </w:r>
                <w:r>
                  <w:t xml:space="preserve">70 </w:t>
                </w:r>
                <w:r w:rsidRPr="00B61E20">
                  <w:t xml:space="preserve">attendees </w:t>
                </w:r>
              </w:p>
            </w:tc>
          </w:tr>
          <w:tr w:rsidR="00F80356" w:rsidRPr="007000C3" w14:paraId="1DEB29E4" w14:textId="77777777" w:rsidTr="0083281A">
            <w:tc>
              <w:tcPr>
                <w:tcW w:w="1654" w:type="dxa"/>
              </w:tcPr>
              <w:p w14:paraId="7F111E15" w14:textId="77777777" w:rsidR="00F80356" w:rsidRPr="00B61E20" w:rsidRDefault="00F80356" w:rsidP="0083281A">
                <w:pPr>
                  <w:rPr>
                    <w:b/>
                    <w:bCs/>
                  </w:rPr>
                </w:pPr>
                <w:r w:rsidRPr="00B61E20">
                  <w:rPr>
                    <w:b/>
                    <w:bCs/>
                  </w:rPr>
                  <w:t>Date</w:t>
                </w:r>
              </w:p>
            </w:tc>
            <w:tc>
              <w:tcPr>
                <w:tcW w:w="8406" w:type="dxa"/>
              </w:tcPr>
              <w:p w14:paraId="4EBC03D0" w14:textId="77777777" w:rsidR="00F80356" w:rsidRPr="00B61E20" w:rsidRDefault="00F80356" w:rsidP="0083281A">
                <w:r>
                  <w:t>18</w:t>
                </w:r>
                <w:r w:rsidRPr="004C4DCC">
                  <w:rPr>
                    <w:vertAlign w:val="superscript"/>
                  </w:rPr>
                  <w:t>th</w:t>
                </w:r>
                <w:r>
                  <w:t xml:space="preserve"> November </w:t>
                </w:r>
              </w:p>
            </w:tc>
          </w:tr>
          <w:tr w:rsidR="00F80356" w:rsidRPr="007000C3" w14:paraId="2882A61D" w14:textId="77777777" w:rsidTr="0083281A">
            <w:tc>
              <w:tcPr>
                <w:tcW w:w="1654" w:type="dxa"/>
              </w:tcPr>
              <w:p w14:paraId="61B2D5CF" w14:textId="77777777" w:rsidR="00F80356" w:rsidRPr="00B61E20" w:rsidRDefault="00F80356" w:rsidP="0083281A">
                <w:pPr>
                  <w:rPr>
                    <w:b/>
                    <w:bCs/>
                  </w:rPr>
                </w:pPr>
                <w:r w:rsidRPr="00B61E20">
                  <w:rPr>
                    <w:b/>
                    <w:bCs/>
                  </w:rPr>
                  <w:t>Duration</w:t>
                </w:r>
              </w:p>
            </w:tc>
            <w:tc>
              <w:tcPr>
                <w:tcW w:w="8406" w:type="dxa"/>
              </w:tcPr>
              <w:p w14:paraId="24C15911" w14:textId="77777777" w:rsidR="00F80356" w:rsidRPr="00B61E20" w:rsidRDefault="00F80356" w:rsidP="0083281A">
                <w:r w:rsidRPr="00B61E20">
                  <w:t>1</w:t>
                </w:r>
                <w:r>
                  <w:t xml:space="preserve"> day (may be subject to change to two half day meetings)</w:t>
                </w:r>
              </w:p>
            </w:tc>
          </w:tr>
          <w:tr w:rsidR="00F80356" w:rsidRPr="007000C3" w14:paraId="5582E103" w14:textId="77777777" w:rsidTr="0083281A">
            <w:tc>
              <w:tcPr>
                <w:tcW w:w="1654" w:type="dxa"/>
              </w:tcPr>
              <w:p w14:paraId="372B5E35" w14:textId="77777777" w:rsidR="00F80356" w:rsidRPr="00B61E20" w:rsidRDefault="00F80356" w:rsidP="0083281A">
                <w:pPr>
                  <w:rPr>
                    <w:b/>
                    <w:bCs/>
                  </w:rPr>
                </w:pPr>
                <w:r w:rsidRPr="00B61E20">
                  <w:rPr>
                    <w:b/>
                    <w:bCs/>
                  </w:rPr>
                  <w:t>Times</w:t>
                </w:r>
              </w:p>
            </w:tc>
            <w:tc>
              <w:tcPr>
                <w:tcW w:w="8406" w:type="dxa"/>
              </w:tcPr>
              <w:p w14:paraId="15C9EF86" w14:textId="77777777" w:rsidR="00F80356" w:rsidRPr="00B61E20" w:rsidRDefault="00F80356" w:rsidP="0083281A">
                <w:r w:rsidRPr="00B61E20">
                  <w:t xml:space="preserve">Day 1 9am – 5pm  </w:t>
                </w:r>
              </w:p>
              <w:p w14:paraId="7EF69A1A" w14:textId="77777777" w:rsidR="00F80356" w:rsidRPr="00B61E20" w:rsidRDefault="00F80356" w:rsidP="0083281A"/>
            </w:tc>
          </w:tr>
          <w:tr w:rsidR="00F80356" w:rsidRPr="007000C3" w14:paraId="5C4A4B30" w14:textId="77777777" w:rsidTr="0083281A">
            <w:tc>
              <w:tcPr>
                <w:tcW w:w="1654" w:type="dxa"/>
              </w:tcPr>
              <w:p w14:paraId="18FF1CD0" w14:textId="77777777" w:rsidR="00F80356" w:rsidRPr="00B61E20" w:rsidRDefault="00F80356" w:rsidP="0083281A">
                <w:pPr>
                  <w:rPr>
                    <w:b/>
                    <w:bCs/>
                  </w:rPr>
                </w:pPr>
                <w:r w:rsidRPr="00B61E20">
                  <w:rPr>
                    <w:b/>
                    <w:bCs/>
                  </w:rPr>
                  <w:t>Location</w:t>
                </w:r>
              </w:p>
            </w:tc>
            <w:tc>
              <w:tcPr>
                <w:tcW w:w="8406" w:type="dxa"/>
              </w:tcPr>
              <w:p w14:paraId="0E01208C" w14:textId="77777777" w:rsidR="00F80356" w:rsidRPr="00B61E20" w:rsidRDefault="00F80356" w:rsidP="0083281A">
                <w:r w:rsidRPr="00B61E20">
                  <w:t xml:space="preserve">Dublin 2 location </w:t>
                </w:r>
              </w:p>
            </w:tc>
          </w:tr>
          <w:tr w:rsidR="00F80356" w:rsidRPr="007000C3" w14:paraId="04C76FF8" w14:textId="77777777" w:rsidTr="0083281A">
            <w:tc>
              <w:tcPr>
                <w:tcW w:w="1654" w:type="dxa"/>
              </w:tcPr>
              <w:p w14:paraId="29335059" w14:textId="77777777" w:rsidR="00F80356" w:rsidRPr="00B61E20" w:rsidRDefault="00F80356" w:rsidP="0083281A">
                <w:pPr>
                  <w:rPr>
                    <w:b/>
                    <w:bCs/>
                  </w:rPr>
                </w:pPr>
              </w:p>
              <w:p w14:paraId="309E2CFE" w14:textId="77777777" w:rsidR="00F80356" w:rsidRPr="00B61E20" w:rsidRDefault="00F80356" w:rsidP="0083281A">
                <w:pPr>
                  <w:rPr>
                    <w:b/>
                    <w:bCs/>
                  </w:rPr>
                </w:pPr>
                <w:r w:rsidRPr="00B61E20">
                  <w:rPr>
                    <w:b/>
                    <w:bCs/>
                  </w:rPr>
                  <w:t>Requirements</w:t>
                </w:r>
              </w:p>
            </w:tc>
            <w:tc>
              <w:tcPr>
                <w:tcW w:w="8406" w:type="dxa"/>
              </w:tcPr>
              <w:p w14:paraId="3F30CAC4" w14:textId="77777777" w:rsidR="00F80356" w:rsidRPr="00B61E20" w:rsidRDefault="00F80356" w:rsidP="0083281A"/>
              <w:p w14:paraId="4DDF8769" w14:textId="77777777" w:rsidR="00F80356" w:rsidRPr="00B61E20" w:rsidRDefault="00F80356" w:rsidP="0083281A">
                <w:r w:rsidRPr="00B61E20">
                  <w:t>Set up:  Hollow square</w:t>
                </w:r>
              </w:p>
              <w:p w14:paraId="135AA88E" w14:textId="77777777" w:rsidR="00F80356" w:rsidRPr="00B61E20" w:rsidRDefault="00F80356" w:rsidP="0083281A">
                <w:r w:rsidRPr="00B61E20">
                  <w:t xml:space="preserve">Back up projector required </w:t>
                </w:r>
              </w:p>
              <w:p w14:paraId="18010829" w14:textId="77777777" w:rsidR="00F80356" w:rsidRPr="00B61E20" w:rsidRDefault="00F80356" w:rsidP="0083281A">
                <w:r w:rsidRPr="00B61E20">
                  <w:t xml:space="preserve">Back up laptop required </w:t>
                </w:r>
              </w:p>
              <w:p w14:paraId="7AA2C5B0" w14:textId="77777777" w:rsidR="00F80356" w:rsidRPr="00B61E20" w:rsidRDefault="00F80356" w:rsidP="0083281A"/>
              <w:p w14:paraId="5186E500" w14:textId="77777777" w:rsidR="00F80356" w:rsidRPr="00B61E20" w:rsidRDefault="00F80356" w:rsidP="0083281A">
                <w:r>
                  <w:t>36</w:t>
                </w:r>
                <w:r w:rsidRPr="1A0B24B8">
                  <w:t xml:space="preserve"> Table microphones – one per two people </w:t>
                </w:r>
              </w:p>
              <w:p w14:paraId="3F0C18C7" w14:textId="77777777" w:rsidR="00F80356" w:rsidRPr="00B61E20" w:rsidRDefault="00F80356" w:rsidP="0083281A">
                <w:r w:rsidRPr="00B61E20">
                  <w:t>Speaker system to support all audio</w:t>
                </w:r>
              </w:p>
              <w:p w14:paraId="4E1F53B9" w14:textId="77777777" w:rsidR="00F80356" w:rsidRPr="00B61E20" w:rsidRDefault="00F80356" w:rsidP="0083281A">
                <w:r>
                  <w:t>4</w:t>
                </w:r>
                <w:r w:rsidRPr="00B61E20">
                  <w:t xml:space="preserve"> Comfort monitors within the hollow square </w:t>
                </w:r>
              </w:p>
              <w:p w14:paraId="22DBBA59" w14:textId="77777777" w:rsidR="00F80356" w:rsidRPr="00B61E20" w:rsidRDefault="00F80356" w:rsidP="0083281A">
                <w:r w:rsidRPr="00B61E20">
                  <w:t xml:space="preserve">1 Podium microphone </w:t>
                </w:r>
              </w:p>
              <w:p w14:paraId="6288AF83" w14:textId="77777777" w:rsidR="00F80356" w:rsidRPr="00B61E20" w:rsidRDefault="00F80356" w:rsidP="0083281A">
                <w:r w:rsidRPr="00B61E20">
                  <w:t xml:space="preserve">1 Roving microphone </w:t>
                </w:r>
              </w:p>
              <w:p w14:paraId="30C223DC" w14:textId="77777777" w:rsidR="00F80356" w:rsidRPr="00B61E20" w:rsidRDefault="00F80356" w:rsidP="0083281A">
                <w:r w:rsidRPr="00B61E20">
                  <w:t xml:space="preserve">Presentation clicker </w:t>
                </w:r>
              </w:p>
              <w:p w14:paraId="22E67EA6" w14:textId="77777777" w:rsidR="00F80356" w:rsidRPr="00B61E20" w:rsidRDefault="00F80356" w:rsidP="0083281A">
                <w:r w:rsidRPr="1A0B24B8">
                  <w:t>Technician on site for durations of meeting</w:t>
                </w:r>
              </w:p>
              <w:p w14:paraId="7F9563F8" w14:textId="77777777" w:rsidR="00F80356" w:rsidRDefault="00F80356" w:rsidP="0083281A">
                <w:r>
                  <w:t>Hybrid</w:t>
                </w:r>
                <w:r w:rsidRPr="1A0B24B8">
                  <w:t xml:space="preserve"> option provided to attendees that are required to present</w:t>
                </w:r>
                <w:r>
                  <w:t xml:space="preserve"> remotely </w:t>
                </w:r>
              </w:p>
              <w:p w14:paraId="21290DBE" w14:textId="77777777" w:rsidR="00F80356" w:rsidRPr="00B61E20" w:rsidRDefault="00F80356" w:rsidP="0083281A"/>
              <w:p w14:paraId="3F00F42F" w14:textId="77777777" w:rsidR="00F80356" w:rsidRPr="00B61E20" w:rsidRDefault="00F80356" w:rsidP="0083281A">
                <w:r w:rsidRPr="00B61E20">
                  <w:t xml:space="preserve">Screen – supplied by Hotel </w:t>
                </w:r>
              </w:p>
              <w:p w14:paraId="22A497D3" w14:textId="77777777" w:rsidR="00F80356" w:rsidRPr="00B61E20" w:rsidRDefault="00F80356" w:rsidP="0083281A">
                <w:r w:rsidRPr="00B61E20">
                  <w:t xml:space="preserve">Projector – supplied by Hotel </w:t>
                </w:r>
              </w:p>
              <w:p w14:paraId="1F6150F2" w14:textId="77777777" w:rsidR="00F80356" w:rsidRPr="00B61E20" w:rsidRDefault="00F80356" w:rsidP="0083281A">
                <w:r w:rsidRPr="00B61E20">
                  <w:t xml:space="preserve">Podium – supplied by Hotel </w:t>
                </w:r>
              </w:p>
              <w:p w14:paraId="736B1ED7" w14:textId="77777777" w:rsidR="00F80356" w:rsidRPr="00B61E20" w:rsidRDefault="00F80356" w:rsidP="0083281A">
                <w:r w:rsidRPr="00B61E20">
                  <w:t>Podium microphone – supplied by Hotel</w:t>
                </w:r>
              </w:p>
              <w:p w14:paraId="6F8B1085" w14:textId="77777777" w:rsidR="00F80356" w:rsidRPr="00B61E20" w:rsidRDefault="00F80356" w:rsidP="0083281A">
                <w:r w:rsidRPr="00B61E20">
                  <w:t xml:space="preserve">Laptop to playback presentations  </w:t>
                </w:r>
              </w:p>
              <w:p w14:paraId="4505A63E" w14:textId="77777777" w:rsidR="00F80356" w:rsidRPr="00B61E20" w:rsidRDefault="00F80356" w:rsidP="0083281A"/>
            </w:tc>
          </w:tr>
        </w:tbl>
        <w:p w14:paraId="721F2F98" w14:textId="77777777" w:rsidR="00F80356" w:rsidRDefault="00F80356" w:rsidP="00F80356">
          <w:pPr>
            <w:pStyle w:val="HPRAHeadingL3"/>
            <w:ind w:left="720"/>
            <w:rPr>
              <w:lang w:val="en-GB"/>
            </w:rPr>
          </w:pPr>
        </w:p>
        <w:p w14:paraId="3171C465" w14:textId="77777777" w:rsidR="00F80356" w:rsidRDefault="00F80356" w:rsidP="00F80356">
          <w:pPr>
            <w:pStyle w:val="HPRAHeadingL3"/>
            <w:ind w:left="720"/>
            <w:rPr>
              <w:lang w:val="en-GB"/>
            </w:rPr>
          </w:pPr>
        </w:p>
        <w:p w14:paraId="7F799C6D" w14:textId="77777777" w:rsidR="00EE74F7" w:rsidRDefault="00EE74F7" w:rsidP="00DB5373">
          <w:pPr>
            <w:rPr>
              <w:rFonts w:asciiTheme="majorHAnsi" w:hAnsiTheme="majorHAnsi" w:cstheme="majorHAnsi"/>
              <w:b/>
              <w:bCs/>
              <w:color w:val="007041"/>
              <w:sz w:val="28"/>
              <w:szCs w:val="20"/>
            </w:rPr>
          </w:pPr>
        </w:p>
        <w:p w14:paraId="11AE8C15" w14:textId="77777777" w:rsidR="00EE74F7" w:rsidRDefault="00EE74F7" w:rsidP="00DB5373">
          <w:pPr>
            <w:rPr>
              <w:rFonts w:asciiTheme="majorHAnsi" w:hAnsiTheme="majorHAnsi" w:cstheme="majorHAnsi"/>
              <w:b/>
              <w:bCs/>
              <w:color w:val="007041"/>
              <w:sz w:val="28"/>
              <w:szCs w:val="20"/>
            </w:rPr>
          </w:pPr>
        </w:p>
        <w:p w14:paraId="7F5388C0" w14:textId="77777777" w:rsidR="00EE74F7" w:rsidRDefault="00EE74F7" w:rsidP="00DB5373">
          <w:pPr>
            <w:rPr>
              <w:rFonts w:asciiTheme="majorHAnsi" w:hAnsiTheme="majorHAnsi" w:cstheme="majorHAnsi"/>
              <w:b/>
              <w:bCs/>
              <w:color w:val="007041"/>
              <w:sz w:val="28"/>
              <w:szCs w:val="20"/>
            </w:rPr>
          </w:pPr>
        </w:p>
        <w:p w14:paraId="48493F02" w14:textId="77777777" w:rsidR="00EE74F7" w:rsidRDefault="00EE74F7" w:rsidP="00DB5373">
          <w:pPr>
            <w:rPr>
              <w:rFonts w:asciiTheme="majorHAnsi" w:hAnsiTheme="majorHAnsi" w:cstheme="majorHAnsi"/>
              <w:b/>
              <w:bCs/>
              <w:color w:val="007041"/>
              <w:sz w:val="28"/>
              <w:szCs w:val="20"/>
            </w:rPr>
          </w:pPr>
        </w:p>
        <w:p w14:paraId="32C9AAA9" w14:textId="42B22BDB" w:rsidR="00DB5373" w:rsidRDefault="00DB5373" w:rsidP="00DB5373">
          <w:r w:rsidRPr="008C3799">
            <w:rPr>
              <w:rFonts w:asciiTheme="majorHAnsi" w:hAnsiTheme="majorHAnsi" w:cstheme="majorHAnsi"/>
              <w:b/>
              <w:bCs/>
              <w:color w:val="007041"/>
              <w:sz w:val="28"/>
              <w:szCs w:val="20"/>
            </w:rPr>
            <w:lastRenderedPageBreak/>
            <w:t>1.</w:t>
          </w:r>
          <w:r>
            <w:rPr>
              <w:rFonts w:asciiTheme="majorHAnsi" w:hAnsiTheme="majorHAnsi" w:cstheme="majorHAnsi"/>
              <w:b/>
              <w:bCs/>
              <w:color w:val="007041"/>
              <w:sz w:val="28"/>
              <w:szCs w:val="20"/>
            </w:rPr>
            <w:t>14</w:t>
          </w:r>
          <w:r w:rsidRPr="008C3799">
            <w:rPr>
              <w:rFonts w:asciiTheme="majorHAnsi" w:hAnsiTheme="majorHAnsi" w:cstheme="majorHAnsi"/>
              <w:b/>
              <w:bCs/>
              <w:color w:val="007041"/>
              <w:sz w:val="28"/>
              <w:szCs w:val="20"/>
            </w:rPr>
            <w:tab/>
          </w:r>
          <w:r>
            <w:rPr>
              <w:rFonts w:asciiTheme="majorHAnsi" w:hAnsiTheme="majorHAnsi" w:cstheme="majorHAnsi"/>
              <w:b/>
              <w:bCs/>
              <w:color w:val="007041"/>
              <w:sz w:val="28"/>
              <w:szCs w:val="20"/>
            </w:rPr>
            <w:t xml:space="preserve"> </w:t>
          </w:r>
          <w:r w:rsidRPr="008C3799">
            <w:rPr>
              <w:rFonts w:asciiTheme="majorHAnsi" w:hAnsiTheme="majorHAnsi" w:cstheme="majorHAnsi"/>
              <w:b/>
              <w:bCs/>
              <w:color w:val="007041"/>
              <w:sz w:val="28"/>
              <w:szCs w:val="20"/>
            </w:rPr>
            <w:t xml:space="preserve">Meeting </w:t>
          </w:r>
          <w:r>
            <w:rPr>
              <w:rFonts w:asciiTheme="majorHAnsi" w:hAnsiTheme="majorHAnsi" w:cstheme="majorHAnsi"/>
              <w:b/>
              <w:bCs/>
              <w:color w:val="007041"/>
              <w:sz w:val="28"/>
              <w:szCs w:val="20"/>
            </w:rPr>
            <w:t>14</w:t>
          </w:r>
        </w:p>
        <w:tbl>
          <w:tblPr>
            <w:tblW w:w="0" w:type="auto"/>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ook w:val="04A0" w:firstRow="1" w:lastRow="0" w:firstColumn="1" w:lastColumn="0" w:noHBand="0" w:noVBand="1"/>
          </w:tblPr>
          <w:tblGrid>
            <w:gridCol w:w="1633"/>
            <w:gridCol w:w="7428"/>
          </w:tblGrid>
          <w:tr w:rsidR="00F80356" w:rsidRPr="007000C3" w14:paraId="573E0E96" w14:textId="77777777" w:rsidTr="0083281A">
            <w:tc>
              <w:tcPr>
                <w:tcW w:w="1654" w:type="dxa"/>
              </w:tcPr>
              <w:p w14:paraId="24340BB0" w14:textId="77777777" w:rsidR="00F80356" w:rsidRPr="00B072E7" w:rsidRDefault="00F80356" w:rsidP="0083281A">
                <w:pPr>
                  <w:rPr>
                    <w:b/>
                    <w:bCs/>
                  </w:rPr>
                </w:pPr>
                <w:r w:rsidRPr="00B072E7">
                  <w:rPr>
                    <w:b/>
                    <w:bCs/>
                  </w:rPr>
                  <w:t>Numbers</w:t>
                </w:r>
              </w:p>
            </w:tc>
            <w:tc>
              <w:tcPr>
                <w:tcW w:w="8406" w:type="dxa"/>
              </w:tcPr>
              <w:p w14:paraId="7BB12DFC" w14:textId="77777777" w:rsidR="00F80356" w:rsidRPr="00B072E7" w:rsidRDefault="00F80356" w:rsidP="0083281A">
                <w:r w:rsidRPr="1A0B24B8">
                  <w:t xml:space="preserve">Approx </w:t>
                </w:r>
                <w:r>
                  <w:t>45</w:t>
                </w:r>
                <w:r w:rsidRPr="1A0B24B8">
                  <w:t xml:space="preserve"> attendees </w:t>
                </w:r>
              </w:p>
            </w:tc>
          </w:tr>
          <w:tr w:rsidR="00F80356" w:rsidRPr="007000C3" w14:paraId="304F68D0" w14:textId="77777777" w:rsidTr="0083281A">
            <w:tc>
              <w:tcPr>
                <w:tcW w:w="1654" w:type="dxa"/>
              </w:tcPr>
              <w:p w14:paraId="02C27C05" w14:textId="77777777" w:rsidR="00F80356" w:rsidRPr="00B072E7" w:rsidRDefault="00F80356" w:rsidP="0083281A">
                <w:pPr>
                  <w:rPr>
                    <w:b/>
                    <w:bCs/>
                  </w:rPr>
                </w:pPr>
                <w:r w:rsidRPr="00B072E7">
                  <w:rPr>
                    <w:b/>
                    <w:bCs/>
                  </w:rPr>
                  <w:t>Date</w:t>
                </w:r>
              </w:p>
            </w:tc>
            <w:tc>
              <w:tcPr>
                <w:tcW w:w="8406" w:type="dxa"/>
              </w:tcPr>
              <w:p w14:paraId="7A1C7207" w14:textId="77777777" w:rsidR="00F80356" w:rsidRPr="00B072E7" w:rsidRDefault="00F80356" w:rsidP="0083281A">
                <w:r>
                  <w:t>19</w:t>
                </w:r>
                <w:r w:rsidRPr="00DF0723">
                  <w:rPr>
                    <w:vertAlign w:val="superscript"/>
                  </w:rPr>
                  <w:t>th</w:t>
                </w:r>
                <w:r>
                  <w:t xml:space="preserve"> November – 20</w:t>
                </w:r>
                <w:r w:rsidRPr="00DF0723">
                  <w:rPr>
                    <w:vertAlign w:val="superscript"/>
                  </w:rPr>
                  <w:t>th</w:t>
                </w:r>
                <w:r>
                  <w:t xml:space="preserve"> November 2026</w:t>
                </w:r>
              </w:p>
            </w:tc>
          </w:tr>
          <w:tr w:rsidR="00F80356" w:rsidRPr="007000C3" w14:paraId="08EB7C34" w14:textId="77777777" w:rsidTr="0083281A">
            <w:tc>
              <w:tcPr>
                <w:tcW w:w="1654" w:type="dxa"/>
              </w:tcPr>
              <w:p w14:paraId="7174BE1D" w14:textId="77777777" w:rsidR="00F80356" w:rsidRPr="00B072E7" w:rsidRDefault="00F80356" w:rsidP="0083281A">
                <w:pPr>
                  <w:rPr>
                    <w:b/>
                    <w:bCs/>
                  </w:rPr>
                </w:pPr>
                <w:r w:rsidRPr="00B072E7">
                  <w:rPr>
                    <w:b/>
                    <w:bCs/>
                  </w:rPr>
                  <w:t>Duration</w:t>
                </w:r>
              </w:p>
            </w:tc>
            <w:tc>
              <w:tcPr>
                <w:tcW w:w="8406" w:type="dxa"/>
              </w:tcPr>
              <w:p w14:paraId="26AE5479" w14:textId="77777777" w:rsidR="00F80356" w:rsidRPr="00B072E7" w:rsidRDefault="00F80356" w:rsidP="0083281A">
                <w:r w:rsidRPr="00B61E20">
                  <w:t>1.5 days</w:t>
                </w:r>
              </w:p>
            </w:tc>
          </w:tr>
          <w:tr w:rsidR="00F80356" w:rsidRPr="007000C3" w14:paraId="6A5A5688" w14:textId="77777777" w:rsidTr="0083281A">
            <w:tc>
              <w:tcPr>
                <w:tcW w:w="1654" w:type="dxa"/>
              </w:tcPr>
              <w:p w14:paraId="4D088CFD" w14:textId="77777777" w:rsidR="00F80356" w:rsidRPr="00B072E7" w:rsidRDefault="00F80356" w:rsidP="0083281A">
                <w:pPr>
                  <w:rPr>
                    <w:b/>
                    <w:bCs/>
                  </w:rPr>
                </w:pPr>
                <w:r w:rsidRPr="00B072E7">
                  <w:rPr>
                    <w:b/>
                    <w:bCs/>
                  </w:rPr>
                  <w:t>Times</w:t>
                </w:r>
              </w:p>
            </w:tc>
            <w:tc>
              <w:tcPr>
                <w:tcW w:w="8406" w:type="dxa"/>
              </w:tcPr>
              <w:p w14:paraId="5C15A54B" w14:textId="77777777" w:rsidR="00F80356" w:rsidRPr="00B072E7" w:rsidRDefault="00F80356" w:rsidP="0083281A">
                <w:r w:rsidRPr="00B072E7">
                  <w:t xml:space="preserve">Day 1 9am – 5pm  </w:t>
                </w:r>
              </w:p>
              <w:p w14:paraId="457310DA" w14:textId="77777777" w:rsidR="00F80356" w:rsidRPr="00B072E7" w:rsidRDefault="00F80356" w:rsidP="0083281A">
                <w:r w:rsidRPr="00B072E7">
                  <w:t xml:space="preserve">Day 2 9am – 1pm </w:t>
                </w:r>
              </w:p>
            </w:tc>
          </w:tr>
          <w:tr w:rsidR="00F80356" w:rsidRPr="007000C3" w14:paraId="40C130D5" w14:textId="77777777" w:rsidTr="0083281A">
            <w:tc>
              <w:tcPr>
                <w:tcW w:w="1654" w:type="dxa"/>
              </w:tcPr>
              <w:p w14:paraId="26B6895B" w14:textId="77777777" w:rsidR="00F80356" w:rsidRPr="00B072E7" w:rsidRDefault="00F80356" w:rsidP="0083281A">
                <w:pPr>
                  <w:rPr>
                    <w:b/>
                    <w:bCs/>
                  </w:rPr>
                </w:pPr>
                <w:r w:rsidRPr="00B072E7">
                  <w:rPr>
                    <w:b/>
                    <w:bCs/>
                  </w:rPr>
                  <w:t>Location</w:t>
                </w:r>
              </w:p>
            </w:tc>
            <w:tc>
              <w:tcPr>
                <w:tcW w:w="8406" w:type="dxa"/>
              </w:tcPr>
              <w:p w14:paraId="43C03BC1" w14:textId="77777777" w:rsidR="00F80356" w:rsidRPr="00B072E7" w:rsidRDefault="00F80356" w:rsidP="0083281A">
                <w:r w:rsidRPr="00B072E7">
                  <w:t xml:space="preserve">Dublin 2 location </w:t>
                </w:r>
              </w:p>
            </w:tc>
          </w:tr>
          <w:tr w:rsidR="00F80356" w:rsidRPr="007000C3" w14:paraId="38CB8FD9" w14:textId="77777777" w:rsidTr="0083281A">
            <w:tc>
              <w:tcPr>
                <w:tcW w:w="1654" w:type="dxa"/>
              </w:tcPr>
              <w:p w14:paraId="4E7B2D6D" w14:textId="77777777" w:rsidR="00F80356" w:rsidRPr="00B072E7" w:rsidRDefault="00F80356" w:rsidP="0083281A">
                <w:pPr>
                  <w:rPr>
                    <w:b/>
                    <w:bCs/>
                  </w:rPr>
                </w:pPr>
              </w:p>
              <w:p w14:paraId="668A8477" w14:textId="77777777" w:rsidR="00F80356" w:rsidRPr="00B072E7" w:rsidRDefault="00F80356" w:rsidP="0083281A">
                <w:pPr>
                  <w:rPr>
                    <w:b/>
                    <w:bCs/>
                  </w:rPr>
                </w:pPr>
                <w:r w:rsidRPr="00B072E7">
                  <w:rPr>
                    <w:b/>
                    <w:bCs/>
                  </w:rPr>
                  <w:t>Requirements</w:t>
                </w:r>
              </w:p>
            </w:tc>
            <w:tc>
              <w:tcPr>
                <w:tcW w:w="8406" w:type="dxa"/>
              </w:tcPr>
              <w:p w14:paraId="6B08A936" w14:textId="77777777" w:rsidR="00F80356" w:rsidRPr="00B072E7" w:rsidRDefault="00F80356" w:rsidP="0083281A"/>
              <w:p w14:paraId="4650709B" w14:textId="77777777" w:rsidR="00F80356" w:rsidRPr="00B072E7" w:rsidRDefault="00F80356" w:rsidP="0083281A">
                <w:r w:rsidRPr="00B072E7">
                  <w:t>Set up:  Hollow square</w:t>
                </w:r>
              </w:p>
              <w:p w14:paraId="16FCCB0B" w14:textId="77777777" w:rsidR="00F80356" w:rsidRPr="00B072E7" w:rsidRDefault="00F80356" w:rsidP="0083281A">
                <w:r w:rsidRPr="00B072E7">
                  <w:t xml:space="preserve">Back up projector required </w:t>
                </w:r>
              </w:p>
              <w:p w14:paraId="7B062B93" w14:textId="77777777" w:rsidR="00F80356" w:rsidRPr="00B072E7" w:rsidRDefault="00F80356" w:rsidP="0083281A">
                <w:r w:rsidRPr="00B072E7">
                  <w:t xml:space="preserve">Back up laptop required </w:t>
                </w:r>
              </w:p>
              <w:p w14:paraId="36C2AAA7" w14:textId="77777777" w:rsidR="00F80356" w:rsidRPr="00B072E7" w:rsidRDefault="00F80356" w:rsidP="0083281A"/>
              <w:p w14:paraId="65199312" w14:textId="77777777" w:rsidR="00F80356" w:rsidRPr="00B072E7" w:rsidRDefault="00F80356" w:rsidP="0083281A">
                <w:r>
                  <w:t>23</w:t>
                </w:r>
                <w:r w:rsidRPr="1A0B24B8">
                  <w:t xml:space="preserve"> Table microphones – one per two people </w:t>
                </w:r>
              </w:p>
              <w:p w14:paraId="212C018B" w14:textId="77777777" w:rsidR="00F80356" w:rsidRPr="00B072E7" w:rsidRDefault="00F80356" w:rsidP="0083281A">
                <w:r w:rsidRPr="00B072E7">
                  <w:t>Speaker system to support all audio</w:t>
                </w:r>
              </w:p>
              <w:p w14:paraId="3043E978" w14:textId="77777777" w:rsidR="00F80356" w:rsidRPr="00B072E7" w:rsidRDefault="00F80356" w:rsidP="0083281A">
                <w:r w:rsidRPr="00B072E7">
                  <w:t xml:space="preserve">6 Comfort monitors within the hollow square </w:t>
                </w:r>
              </w:p>
              <w:p w14:paraId="38606E5F" w14:textId="77777777" w:rsidR="00F80356" w:rsidRPr="00B072E7" w:rsidRDefault="00F80356" w:rsidP="0083281A">
                <w:r w:rsidRPr="00B072E7">
                  <w:t xml:space="preserve">1 Podium microphone </w:t>
                </w:r>
              </w:p>
              <w:p w14:paraId="6676FAD1" w14:textId="77777777" w:rsidR="00F80356" w:rsidRPr="00B072E7" w:rsidRDefault="00F80356" w:rsidP="0083281A">
                <w:r w:rsidRPr="00B072E7">
                  <w:t xml:space="preserve">1 Roving microphone </w:t>
                </w:r>
              </w:p>
              <w:p w14:paraId="7D8108A0" w14:textId="77777777" w:rsidR="00F80356" w:rsidRPr="00B072E7" w:rsidRDefault="00F80356" w:rsidP="0083281A">
                <w:r w:rsidRPr="00B072E7">
                  <w:t xml:space="preserve">Presentation clicker </w:t>
                </w:r>
              </w:p>
              <w:p w14:paraId="5A34E71F" w14:textId="77777777" w:rsidR="00F80356" w:rsidRPr="00B072E7" w:rsidRDefault="00F80356" w:rsidP="0083281A">
                <w:r w:rsidRPr="1A0B24B8">
                  <w:t>Technician on site for durations of meeting</w:t>
                </w:r>
              </w:p>
              <w:p w14:paraId="3A9379FC" w14:textId="77777777" w:rsidR="00F80356" w:rsidRDefault="00F80356" w:rsidP="0083281A">
                <w:r>
                  <w:t>Hybrid</w:t>
                </w:r>
                <w:r w:rsidRPr="1A0B24B8">
                  <w:t xml:space="preserve"> option provided to attendees that are required to present</w:t>
                </w:r>
                <w:r>
                  <w:t xml:space="preserve"> remotely </w:t>
                </w:r>
              </w:p>
              <w:p w14:paraId="46BB9DB3" w14:textId="77777777" w:rsidR="00F80356" w:rsidRPr="00B072E7" w:rsidRDefault="00F80356" w:rsidP="0083281A"/>
              <w:p w14:paraId="269DBE1C" w14:textId="77777777" w:rsidR="00F80356" w:rsidRPr="00B072E7" w:rsidRDefault="00F80356" w:rsidP="0083281A">
                <w:r w:rsidRPr="00B072E7">
                  <w:t xml:space="preserve">Screen – supplied by Hotel </w:t>
                </w:r>
              </w:p>
              <w:p w14:paraId="0C930919" w14:textId="77777777" w:rsidR="00F80356" w:rsidRPr="00B072E7" w:rsidRDefault="00F80356" w:rsidP="0083281A">
                <w:r w:rsidRPr="00B072E7">
                  <w:t xml:space="preserve">Projector – supplied by Hotel </w:t>
                </w:r>
              </w:p>
              <w:p w14:paraId="7FD0BE26" w14:textId="77777777" w:rsidR="00F80356" w:rsidRPr="00B072E7" w:rsidRDefault="00F80356" w:rsidP="0083281A">
                <w:r w:rsidRPr="00B072E7">
                  <w:t xml:space="preserve">Podium – supplied by Hotel </w:t>
                </w:r>
              </w:p>
              <w:p w14:paraId="061BAF3F" w14:textId="77777777" w:rsidR="00F80356" w:rsidRPr="00B072E7" w:rsidRDefault="00F80356" w:rsidP="0083281A">
                <w:r w:rsidRPr="00B072E7">
                  <w:t>Podium microphone – supplied by Hotel</w:t>
                </w:r>
              </w:p>
              <w:p w14:paraId="6F1EA5AD" w14:textId="77777777" w:rsidR="00F80356" w:rsidRPr="00B072E7" w:rsidRDefault="00F80356" w:rsidP="0083281A">
                <w:r w:rsidRPr="00B072E7">
                  <w:t xml:space="preserve">Laptop to playback presentations  </w:t>
                </w:r>
              </w:p>
              <w:p w14:paraId="05C6DAFB" w14:textId="77777777" w:rsidR="00F80356" w:rsidRPr="00B072E7" w:rsidRDefault="00F80356" w:rsidP="0083281A"/>
            </w:tc>
          </w:tr>
        </w:tbl>
        <w:p w14:paraId="745A484D" w14:textId="77777777" w:rsidR="00F80356" w:rsidRDefault="00F80356" w:rsidP="00F80356">
          <w:pPr>
            <w:pStyle w:val="HPRAHeadingL1"/>
            <w:rPr>
              <w:lang w:val="en-GB"/>
            </w:rPr>
          </w:pPr>
        </w:p>
        <w:p w14:paraId="4694B552" w14:textId="77777777" w:rsidR="00F80356" w:rsidRDefault="00F80356" w:rsidP="00F80356">
          <w:pPr>
            <w:pStyle w:val="HPRAHeadingL1"/>
            <w:rPr>
              <w:lang w:val="en-GB"/>
            </w:rPr>
          </w:pPr>
        </w:p>
        <w:p w14:paraId="39986594" w14:textId="77777777" w:rsidR="00EE74F7" w:rsidRDefault="00EE74F7" w:rsidP="00DB5373">
          <w:pPr>
            <w:rPr>
              <w:rFonts w:asciiTheme="majorHAnsi" w:hAnsiTheme="majorHAnsi" w:cstheme="majorHAnsi"/>
              <w:b/>
              <w:bCs/>
              <w:color w:val="007041"/>
              <w:sz w:val="28"/>
              <w:szCs w:val="20"/>
            </w:rPr>
          </w:pPr>
        </w:p>
        <w:p w14:paraId="415935E2" w14:textId="77777777" w:rsidR="00EE74F7" w:rsidRDefault="00EE74F7" w:rsidP="00DB5373">
          <w:pPr>
            <w:rPr>
              <w:rFonts w:asciiTheme="majorHAnsi" w:hAnsiTheme="majorHAnsi" w:cstheme="majorHAnsi"/>
              <w:b/>
              <w:bCs/>
              <w:color w:val="007041"/>
              <w:sz w:val="28"/>
              <w:szCs w:val="20"/>
            </w:rPr>
          </w:pPr>
        </w:p>
        <w:p w14:paraId="221A14BB" w14:textId="77777777" w:rsidR="00EE74F7" w:rsidRDefault="00EE74F7" w:rsidP="00DB5373">
          <w:pPr>
            <w:rPr>
              <w:rFonts w:asciiTheme="majorHAnsi" w:hAnsiTheme="majorHAnsi" w:cstheme="majorHAnsi"/>
              <w:b/>
              <w:bCs/>
              <w:color w:val="007041"/>
              <w:sz w:val="28"/>
              <w:szCs w:val="20"/>
            </w:rPr>
          </w:pPr>
        </w:p>
        <w:p w14:paraId="7304FFC7" w14:textId="167503A8" w:rsidR="00DB5373" w:rsidRDefault="00DB5373" w:rsidP="00DB5373">
          <w:r w:rsidRPr="008C3799">
            <w:rPr>
              <w:rFonts w:asciiTheme="majorHAnsi" w:hAnsiTheme="majorHAnsi" w:cstheme="majorHAnsi"/>
              <w:b/>
              <w:bCs/>
              <w:color w:val="007041"/>
              <w:sz w:val="28"/>
              <w:szCs w:val="20"/>
            </w:rPr>
            <w:lastRenderedPageBreak/>
            <w:t>1.1</w:t>
          </w:r>
          <w:r>
            <w:rPr>
              <w:rFonts w:asciiTheme="majorHAnsi" w:hAnsiTheme="majorHAnsi" w:cstheme="majorHAnsi"/>
              <w:b/>
              <w:bCs/>
              <w:color w:val="007041"/>
              <w:sz w:val="28"/>
              <w:szCs w:val="20"/>
            </w:rPr>
            <w:t>5</w:t>
          </w:r>
          <w:r w:rsidRPr="008C3799">
            <w:rPr>
              <w:rFonts w:asciiTheme="majorHAnsi" w:hAnsiTheme="majorHAnsi" w:cstheme="majorHAnsi"/>
              <w:b/>
              <w:bCs/>
              <w:color w:val="007041"/>
              <w:sz w:val="28"/>
              <w:szCs w:val="20"/>
            </w:rPr>
            <w:tab/>
          </w:r>
          <w:r>
            <w:rPr>
              <w:rFonts w:asciiTheme="majorHAnsi" w:hAnsiTheme="majorHAnsi" w:cstheme="majorHAnsi"/>
              <w:b/>
              <w:bCs/>
              <w:color w:val="007041"/>
              <w:sz w:val="28"/>
              <w:szCs w:val="20"/>
            </w:rPr>
            <w:t xml:space="preserve"> </w:t>
          </w:r>
          <w:r w:rsidRPr="008C3799">
            <w:rPr>
              <w:rFonts w:asciiTheme="majorHAnsi" w:hAnsiTheme="majorHAnsi" w:cstheme="majorHAnsi"/>
              <w:b/>
              <w:bCs/>
              <w:color w:val="007041"/>
              <w:sz w:val="28"/>
              <w:szCs w:val="20"/>
            </w:rPr>
            <w:t>Meeting 1</w:t>
          </w:r>
          <w:r>
            <w:rPr>
              <w:rFonts w:asciiTheme="majorHAnsi" w:hAnsiTheme="majorHAnsi" w:cstheme="majorHAnsi"/>
              <w:b/>
              <w:bCs/>
              <w:color w:val="007041"/>
              <w:sz w:val="28"/>
              <w:szCs w:val="20"/>
            </w:rPr>
            <w:t>5</w:t>
          </w:r>
        </w:p>
        <w:tbl>
          <w:tblPr>
            <w:tblW w:w="0" w:type="auto"/>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ook w:val="04A0" w:firstRow="1" w:lastRow="0" w:firstColumn="1" w:lastColumn="0" w:noHBand="0" w:noVBand="1"/>
          </w:tblPr>
          <w:tblGrid>
            <w:gridCol w:w="1633"/>
            <w:gridCol w:w="7428"/>
          </w:tblGrid>
          <w:tr w:rsidR="00F80356" w:rsidRPr="007000C3" w14:paraId="41398636" w14:textId="77777777" w:rsidTr="0083281A">
            <w:tc>
              <w:tcPr>
                <w:tcW w:w="1654" w:type="dxa"/>
              </w:tcPr>
              <w:p w14:paraId="7042EA7B" w14:textId="77777777" w:rsidR="00F80356" w:rsidRPr="00255AD1" w:rsidRDefault="00F80356" w:rsidP="0083281A">
                <w:pPr>
                  <w:rPr>
                    <w:b/>
                    <w:bCs/>
                  </w:rPr>
                </w:pPr>
                <w:r w:rsidRPr="00255AD1">
                  <w:rPr>
                    <w:b/>
                    <w:bCs/>
                  </w:rPr>
                  <w:t>Numbers</w:t>
                </w:r>
              </w:p>
            </w:tc>
            <w:tc>
              <w:tcPr>
                <w:tcW w:w="8406" w:type="dxa"/>
              </w:tcPr>
              <w:p w14:paraId="522A70E3" w14:textId="77777777" w:rsidR="00F80356" w:rsidRPr="00255AD1" w:rsidRDefault="00F80356" w:rsidP="0083281A">
                <w:r w:rsidRPr="1A0B24B8">
                  <w:t>Approx 4</w:t>
                </w:r>
                <w:r>
                  <w:t>5</w:t>
                </w:r>
                <w:r w:rsidRPr="1A0B24B8">
                  <w:t xml:space="preserve"> attendees </w:t>
                </w:r>
              </w:p>
            </w:tc>
          </w:tr>
          <w:tr w:rsidR="00F80356" w:rsidRPr="007000C3" w14:paraId="21921D3A" w14:textId="77777777" w:rsidTr="0083281A">
            <w:tc>
              <w:tcPr>
                <w:tcW w:w="1654" w:type="dxa"/>
              </w:tcPr>
              <w:p w14:paraId="56DEA5F9" w14:textId="77777777" w:rsidR="00F80356" w:rsidRPr="00255AD1" w:rsidRDefault="00F80356" w:rsidP="0083281A">
                <w:pPr>
                  <w:rPr>
                    <w:b/>
                    <w:bCs/>
                  </w:rPr>
                </w:pPr>
                <w:r w:rsidRPr="00255AD1">
                  <w:rPr>
                    <w:b/>
                    <w:bCs/>
                  </w:rPr>
                  <w:t>Date</w:t>
                </w:r>
              </w:p>
            </w:tc>
            <w:tc>
              <w:tcPr>
                <w:tcW w:w="8406" w:type="dxa"/>
              </w:tcPr>
              <w:p w14:paraId="369231ED" w14:textId="77777777" w:rsidR="00F80356" w:rsidRPr="00255AD1" w:rsidRDefault="00F80356" w:rsidP="0083281A">
                <w:r>
                  <w:t>19</w:t>
                </w:r>
                <w:r w:rsidRPr="00DF0723">
                  <w:rPr>
                    <w:vertAlign w:val="superscript"/>
                  </w:rPr>
                  <w:t>th</w:t>
                </w:r>
                <w:r>
                  <w:t xml:space="preserve"> – 20</w:t>
                </w:r>
                <w:r w:rsidRPr="00DF0723">
                  <w:rPr>
                    <w:vertAlign w:val="superscript"/>
                  </w:rPr>
                  <w:t>th</w:t>
                </w:r>
                <w:r>
                  <w:t xml:space="preserve"> November 2026</w:t>
                </w:r>
              </w:p>
            </w:tc>
          </w:tr>
          <w:tr w:rsidR="00F80356" w:rsidRPr="007000C3" w14:paraId="77D63D54" w14:textId="77777777" w:rsidTr="0083281A">
            <w:tc>
              <w:tcPr>
                <w:tcW w:w="1654" w:type="dxa"/>
              </w:tcPr>
              <w:p w14:paraId="7D780286" w14:textId="77777777" w:rsidR="00F80356" w:rsidRPr="00255AD1" w:rsidRDefault="00F80356" w:rsidP="0083281A">
                <w:pPr>
                  <w:rPr>
                    <w:b/>
                    <w:bCs/>
                  </w:rPr>
                </w:pPr>
                <w:r w:rsidRPr="00255AD1">
                  <w:rPr>
                    <w:b/>
                    <w:bCs/>
                  </w:rPr>
                  <w:t>Duration</w:t>
                </w:r>
              </w:p>
            </w:tc>
            <w:tc>
              <w:tcPr>
                <w:tcW w:w="8406" w:type="dxa"/>
              </w:tcPr>
              <w:p w14:paraId="0005C153" w14:textId="77777777" w:rsidR="00F80356" w:rsidRPr="00255AD1" w:rsidRDefault="00F80356" w:rsidP="0083281A">
                <w:r>
                  <w:t>1.5 Days</w:t>
                </w:r>
              </w:p>
            </w:tc>
          </w:tr>
          <w:tr w:rsidR="00F80356" w:rsidRPr="007000C3" w14:paraId="2266A471" w14:textId="77777777" w:rsidTr="0083281A">
            <w:tc>
              <w:tcPr>
                <w:tcW w:w="1654" w:type="dxa"/>
              </w:tcPr>
              <w:p w14:paraId="70FBB7D9" w14:textId="77777777" w:rsidR="00F80356" w:rsidRPr="00255AD1" w:rsidRDefault="00F80356" w:rsidP="0083281A">
                <w:pPr>
                  <w:rPr>
                    <w:b/>
                    <w:bCs/>
                  </w:rPr>
                </w:pPr>
                <w:r w:rsidRPr="00255AD1">
                  <w:rPr>
                    <w:b/>
                    <w:bCs/>
                  </w:rPr>
                  <w:t>Times</w:t>
                </w:r>
              </w:p>
            </w:tc>
            <w:tc>
              <w:tcPr>
                <w:tcW w:w="8406" w:type="dxa"/>
              </w:tcPr>
              <w:p w14:paraId="03C90309" w14:textId="77777777" w:rsidR="00F80356" w:rsidRPr="00255AD1" w:rsidRDefault="00F80356" w:rsidP="0083281A">
                <w:r w:rsidRPr="00255AD1">
                  <w:t xml:space="preserve">Day 1 9am – 5pm  </w:t>
                </w:r>
              </w:p>
              <w:p w14:paraId="518625D8" w14:textId="77777777" w:rsidR="00F80356" w:rsidRPr="00255AD1" w:rsidRDefault="00F80356" w:rsidP="0083281A">
                <w:r w:rsidRPr="00255AD1">
                  <w:t xml:space="preserve">Day 2 9am – 1pm </w:t>
                </w:r>
              </w:p>
            </w:tc>
          </w:tr>
          <w:tr w:rsidR="00F80356" w:rsidRPr="007000C3" w14:paraId="2030E4F7" w14:textId="77777777" w:rsidTr="0083281A">
            <w:tc>
              <w:tcPr>
                <w:tcW w:w="1654" w:type="dxa"/>
              </w:tcPr>
              <w:p w14:paraId="56BF35C7" w14:textId="77777777" w:rsidR="00F80356" w:rsidRPr="00255AD1" w:rsidRDefault="00F80356" w:rsidP="0083281A">
                <w:pPr>
                  <w:rPr>
                    <w:b/>
                    <w:bCs/>
                  </w:rPr>
                </w:pPr>
                <w:r w:rsidRPr="00255AD1">
                  <w:rPr>
                    <w:b/>
                    <w:bCs/>
                  </w:rPr>
                  <w:t>Location</w:t>
                </w:r>
              </w:p>
            </w:tc>
            <w:tc>
              <w:tcPr>
                <w:tcW w:w="8406" w:type="dxa"/>
              </w:tcPr>
              <w:p w14:paraId="007EEC03" w14:textId="77777777" w:rsidR="00F80356" w:rsidRPr="00255AD1" w:rsidRDefault="00F80356" w:rsidP="0083281A">
                <w:r w:rsidRPr="00255AD1">
                  <w:t xml:space="preserve">Dublin 2 location </w:t>
                </w:r>
              </w:p>
            </w:tc>
          </w:tr>
          <w:tr w:rsidR="00F80356" w:rsidRPr="007000C3" w14:paraId="56BDA9B6" w14:textId="77777777" w:rsidTr="0083281A">
            <w:tc>
              <w:tcPr>
                <w:tcW w:w="1654" w:type="dxa"/>
              </w:tcPr>
              <w:p w14:paraId="0ECCA237" w14:textId="77777777" w:rsidR="00F80356" w:rsidRPr="00255AD1" w:rsidRDefault="00F80356" w:rsidP="0083281A">
                <w:pPr>
                  <w:rPr>
                    <w:b/>
                    <w:bCs/>
                  </w:rPr>
                </w:pPr>
              </w:p>
              <w:p w14:paraId="5B77C5B9" w14:textId="77777777" w:rsidR="00F80356" w:rsidRPr="00255AD1" w:rsidRDefault="00F80356" w:rsidP="0083281A">
                <w:pPr>
                  <w:rPr>
                    <w:b/>
                    <w:bCs/>
                  </w:rPr>
                </w:pPr>
                <w:r w:rsidRPr="00255AD1">
                  <w:rPr>
                    <w:b/>
                    <w:bCs/>
                  </w:rPr>
                  <w:t>Requirements</w:t>
                </w:r>
              </w:p>
            </w:tc>
            <w:tc>
              <w:tcPr>
                <w:tcW w:w="8406" w:type="dxa"/>
              </w:tcPr>
              <w:p w14:paraId="1CE93312" w14:textId="77777777" w:rsidR="00F80356" w:rsidRPr="00255AD1" w:rsidRDefault="00F80356" w:rsidP="0083281A"/>
              <w:p w14:paraId="39590811" w14:textId="77777777" w:rsidR="00F80356" w:rsidRPr="00255AD1" w:rsidRDefault="00F80356" w:rsidP="0083281A">
                <w:r w:rsidRPr="00255AD1">
                  <w:t>Set up:  Hollow square</w:t>
                </w:r>
              </w:p>
              <w:p w14:paraId="27973571" w14:textId="77777777" w:rsidR="00F80356" w:rsidRPr="00255AD1" w:rsidRDefault="00F80356" w:rsidP="0083281A">
                <w:r w:rsidRPr="00255AD1">
                  <w:t xml:space="preserve">Back up projector required </w:t>
                </w:r>
              </w:p>
              <w:p w14:paraId="6EE9EB8B" w14:textId="77777777" w:rsidR="00F80356" w:rsidRPr="00255AD1" w:rsidRDefault="00F80356" w:rsidP="0083281A">
                <w:r w:rsidRPr="00255AD1">
                  <w:t xml:space="preserve">Back up laptop required </w:t>
                </w:r>
              </w:p>
              <w:p w14:paraId="1EFE15E1" w14:textId="77777777" w:rsidR="00F80356" w:rsidRPr="00255AD1" w:rsidRDefault="00F80356" w:rsidP="0083281A"/>
              <w:p w14:paraId="149A1F40" w14:textId="77777777" w:rsidR="00F80356" w:rsidRPr="00255AD1" w:rsidRDefault="00F80356" w:rsidP="0083281A">
                <w:r>
                  <w:t>23</w:t>
                </w:r>
                <w:r w:rsidRPr="00255AD1">
                  <w:t xml:space="preserve"> Table microphones – one per two people </w:t>
                </w:r>
              </w:p>
              <w:p w14:paraId="77AD8ACD" w14:textId="77777777" w:rsidR="00F80356" w:rsidRPr="00255AD1" w:rsidRDefault="00F80356" w:rsidP="0083281A">
                <w:r w:rsidRPr="00255AD1">
                  <w:t>Speaker system to support all audio</w:t>
                </w:r>
              </w:p>
              <w:p w14:paraId="57B2CF49" w14:textId="77777777" w:rsidR="00F80356" w:rsidRPr="00255AD1" w:rsidRDefault="00F80356" w:rsidP="0083281A">
                <w:r w:rsidRPr="00255AD1">
                  <w:t xml:space="preserve">6 Comfort monitors within the hollow square </w:t>
                </w:r>
              </w:p>
              <w:p w14:paraId="01C70442" w14:textId="77777777" w:rsidR="00F80356" w:rsidRPr="00255AD1" w:rsidRDefault="00F80356" w:rsidP="0083281A">
                <w:r w:rsidRPr="00255AD1">
                  <w:t xml:space="preserve">1 Podium microphone </w:t>
                </w:r>
              </w:p>
              <w:p w14:paraId="4AFAF832" w14:textId="77777777" w:rsidR="00F80356" w:rsidRPr="00255AD1" w:rsidRDefault="00F80356" w:rsidP="0083281A">
                <w:r w:rsidRPr="00255AD1">
                  <w:t xml:space="preserve">1 Roving microphone </w:t>
                </w:r>
              </w:p>
              <w:p w14:paraId="1910740E" w14:textId="77777777" w:rsidR="00F80356" w:rsidRPr="00255AD1" w:rsidRDefault="00F80356" w:rsidP="0083281A">
                <w:r w:rsidRPr="00255AD1">
                  <w:t xml:space="preserve">Presentation clicker </w:t>
                </w:r>
              </w:p>
              <w:p w14:paraId="2740F80E" w14:textId="77777777" w:rsidR="00F80356" w:rsidRPr="00255AD1" w:rsidRDefault="00F80356" w:rsidP="0083281A">
                <w:r w:rsidRPr="1A0B24B8">
                  <w:t>Technician on site for durations of meeting</w:t>
                </w:r>
              </w:p>
              <w:p w14:paraId="0279090E" w14:textId="77777777" w:rsidR="00F80356" w:rsidRDefault="00F80356" w:rsidP="0083281A">
                <w:r>
                  <w:t>Hybrid</w:t>
                </w:r>
                <w:r w:rsidRPr="1A0B24B8">
                  <w:t xml:space="preserve"> option provided to attendees that are required to present</w:t>
                </w:r>
                <w:r>
                  <w:t xml:space="preserve"> remotely </w:t>
                </w:r>
              </w:p>
              <w:p w14:paraId="785D1B00" w14:textId="77777777" w:rsidR="00F80356" w:rsidRPr="00255AD1" w:rsidRDefault="00F80356" w:rsidP="0083281A"/>
              <w:p w14:paraId="26E1C2B2" w14:textId="77777777" w:rsidR="00F80356" w:rsidRPr="00255AD1" w:rsidRDefault="00F80356" w:rsidP="0083281A">
                <w:r w:rsidRPr="00255AD1">
                  <w:t xml:space="preserve">Screen – supplied by Hotel </w:t>
                </w:r>
              </w:p>
              <w:p w14:paraId="3DF6DC3D" w14:textId="77777777" w:rsidR="00F80356" w:rsidRPr="00255AD1" w:rsidRDefault="00F80356" w:rsidP="0083281A">
                <w:r w:rsidRPr="00255AD1">
                  <w:t xml:space="preserve">Projector – supplied by Hotel </w:t>
                </w:r>
              </w:p>
              <w:p w14:paraId="426BE521" w14:textId="77777777" w:rsidR="00F80356" w:rsidRPr="00255AD1" w:rsidRDefault="00F80356" w:rsidP="0083281A">
                <w:r w:rsidRPr="00255AD1">
                  <w:t xml:space="preserve">Podium – supplied by Hotel </w:t>
                </w:r>
              </w:p>
              <w:p w14:paraId="4041FC14" w14:textId="77777777" w:rsidR="00F80356" w:rsidRPr="00255AD1" w:rsidRDefault="00F80356" w:rsidP="0083281A">
                <w:r w:rsidRPr="00255AD1">
                  <w:t>Podium microphone – supplied by Hotel</w:t>
                </w:r>
              </w:p>
              <w:p w14:paraId="3E7063FB" w14:textId="77777777" w:rsidR="00F80356" w:rsidRPr="00255AD1" w:rsidRDefault="00F80356" w:rsidP="0083281A">
                <w:r w:rsidRPr="00255AD1">
                  <w:t xml:space="preserve">Laptop to playback presentations  </w:t>
                </w:r>
              </w:p>
              <w:p w14:paraId="78B8706B" w14:textId="77777777" w:rsidR="00F80356" w:rsidRPr="00255AD1" w:rsidRDefault="00F80356" w:rsidP="0083281A"/>
            </w:tc>
          </w:tr>
        </w:tbl>
        <w:p w14:paraId="45249A3C" w14:textId="77777777" w:rsidR="00F80356" w:rsidRDefault="00F80356" w:rsidP="00F80356">
          <w:pPr>
            <w:pStyle w:val="HPRAHeadingL3"/>
            <w:rPr>
              <w:lang w:val="en-GB"/>
            </w:rPr>
          </w:pPr>
        </w:p>
        <w:p w14:paraId="283DD7F3" w14:textId="77777777" w:rsidR="00F80356" w:rsidRDefault="00F80356" w:rsidP="00F80356">
          <w:pPr>
            <w:pStyle w:val="HPRAHeadingL3"/>
            <w:rPr>
              <w:lang w:val="en-GB"/>
            </w:rPr>
          </w:pPr>
        </w:p>
        <w:p w14:paraId="7B362D4D" w14:textId="77777777" w:rsidR="00EE74F7" w:rsidRDefault="00EE74F7" w:rsidP="00DB5373">
          <w:pPr>
            <w:rPr>
              <w:rFonts w:asciiTheme="majorHAnsi" w:hAnsiTheme="majorHAnsi" w:cstheme="majorHAnsi"/>
              <w:b/>
              <w:bCs/>
              <w:color w:val="007041"/>
              <w:sz w:val="28"/>
              <w:szCs w:val="20"/>
            </w:rPr>
          </w:pPr>
        </w:p>
        <w:p w14:paraId="6464C7E3" w14:textId="77777777" w:rsidR="00EE74F7" w:rsidRDefault="00EE74F7" w:rsidP="00DB5373">
          <w:pPr>
            <w:rPr>
              <w:rFonts w:asciiTheme="majorHAnsi" w:hAnsiTheme="majorHAnsi" w:cstheme="majorHAnsi"/>
              <w:b/>
              <w:bCs/>
              <w:color w:val="007041"/>
              <w:sz w:val="28"/>
              <w:szCs w:val="20"/>
            </w:rPr>
          </w:pPr>
        </w:p>
        <w:p w14:paraId="262963F6" w14:textId="77777777" w:rsidR="00EE74F7" w:rsidRDefault="00EE74F7" w:rsidP="00DB5373">
          <w:pPr>
            <w:rPr>
              <w:rFonts w:asciiTheme="majorHAnsi" w:hAnsiTheme="majorHAnsi" w:cstheme="majorHAnsi"/>
              <w:b/>
              <w:bCs/>
              <w:color w:val="007041"/>
              <w:sz w:val="28"/>
              <w:szCs w:val="20"/>
            </w:rPr>
          </w:pPr>
        </w:p>
        <w:p w14:paraId="3E2EE113" w14:textId="77777777" w:rsidR="00EE74F7" w:rsidRDefault="00EE74F7" w:rsidP="00DB5373">
          <w:pPr>
            <w:rPr>
              <w:rFonts w:asciiTheme="majorHAnsi" w:hAnsiTheme="majorHAnsi" w:cstheme="majorHAnsi"/>
              <w:b/>
              <w:bCs/>
              <w:color w:val="007041"/>
              <w:sz w:val="28"/>
              <w:szCs w:val="20"/>
            </w:rPr>
          </w:pPr>
        </w:p>
        <w:p w14:paraId="0506F0FE" w14:textId="1CECA97D" w:rsidR="00DB5373" w:rsidRDefault="00DB5373" w:rsidP="00DB5373">
          <w:r w:rsidRPr="008C3799">
            <w:rPr>
              <w:rFonts w:asciiTheme="majorHAnsi" w:hAnsiTheme="majorHAnsi" w:cstheme="majorHAnsi"/>
              <w:b/>
              <w:bCs/>
              <w:color w:val="007041"/>
              <w:sz w:val="28"/>
              <w:szCs w:val="20"/>
            </w:rPr>
            <w:lastRenderedPageBreak/>
            <w:t>1.1</w:t>
          </w:r>
          <w:r>
            <w:rPr>
              <w:rFonts w:asciiTheme="majorHAnsi" w:hAnsiTheme="majorHAnsi" w:cstheme="majorHAnsi"/>
              <w:b/>
              <w:bCs/>
              <w:color w:val="007041"/>
              <w:sz w:val="28"/>
              <w:szCs w:val="20"/>
            </w:rPr>
            <w:t>6</w:t>
          </w:r>
          <w:r w:rsidRPr="008C3799">
            <w:rPr>
              <w:rFonts w:asciiTheme="majorHAnsi" w:hAnsiTheme="majorHAnsi" w:cstheme="majorHAnsi"/>
              <w:b/>
              <w:bCs/>
              <w:color w:val="007041"/>
              <w:sz w:val="28"/>
              <w:szCs w:val="20"/>
            </w:rPr>
            <w:tab/>
          </w:r>
          <w:r>
            <w:rPr>
              <w:rFonts w:asciiTheme="majorHAnsi" w:hAnsiTheme="majorHAnsi" w:cstheme="majorHAnsi"/>
              <w:b/>
              <w:bCs/>
              <w:color w:val="007041"/>
              <w:sz w:val="28"/>
              <w:szCs w:val="20"/>
            </w:rPr>
            <w:t xml:space="preserve"> </w:t>
          </w:r>
          <w:r w:rsidRPr="008C3799">
            <w:rPr>
              <w:rFonts w:asciiTheme="majorHAnsi" w:hAnsiTheme="majorHAnsi" w:cstheme="majorHAnsi"/>
              <w:b/>
              <w:bCs/>
              <w:color w:val="007041"/>
              <w:sz w:val="28"/>
              <w:szCs w:val="20"/>
            </w:rPr>
            <w:t>Meeting 1</w:t>
          </w:r>
          <w:r>
            <w:rPr>
              <w:rFonts w:asciiTheme="majorHAnsi" w:hAnsiTheme="majorHAnsi" w:cstheme="majorHAnsi"/>
              <w:b/>
              <w:bCs/>
              <w:color w:val="007041"/>
              <w:sz w:val="28"/>
              <w:szCs w:val="20"/>
            </w:rPr>
            <w:t>6</w:t>
          </w:r>
        </w:p>
        <w:p w14:paraId="725B35F8" w14:textId="77777777" w:rsidR="00F80356" w:rsidRDefault="00F80356" w:rsidP="00F80356">
          <w:pPr>
            <w:pStyle w:val="HPRAHeadingL3"/>
            <w:rPr>
              <w:lang w:val="en-GB"/>
            </w:rPr>
          </w:pPr>
        </w:p>
        <w:tbl>
          <w:tblPr>
            <w:tblW w:w="0" w:type="auto"/>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ook w:val="04A0" w:firstRow="1" w:lastRow="0" w:firstColumn="1" w:lastColumn="0" w:noHBand="0" w:noVBand="1"/>
          </w:tblPr>
          <w:tblGrid>
            <w:gridCol w:w="1633"/>
            <w:gridCol w:w="7428"/>
          </w:tblGrid>
          <w:tr w:rsidR="00F80356" w:rsidRPr="00B072E7" w14:paraId="72BC1FE8" w14:textId="77777777" w:rsidTr="0083281A">
            <w:tc>
              <w:tcPr>
                <w:tcW w:w="1654" w:type="dxa"/>
              </w:tcPr>
              <w:p w14:paraId="30325A83" w14:textId="77777777" w:rsidR="00F80356" w:rsidRPr="00B072E7" w:rsidRDefault="00F80356" w:rsidP="0083281A">
                <w:pPr>
                  <w:rPr>
                    <w:b/>
                    <w:bCs/>
                  </w:rPr>
                </w:pPr>
                <w:r w:rsidRPr="00B072E7">
                  <w:rPr>
                    <w:b/>
                    <w:bCs/>
                  </w:rPr>
                  <w:t>Numbers</w:t>
                </w:r>
              </w:p>
            </w:tc>
            <w:tc>
              <w:tcPr>
                <w:tcW w:w="8406" w:type="dxa"/>
              </w:tcPr>
              <w:p w14:paraId="16C73154" w14:textId="77777777" w:rsidR="00F80356" w:rsidRPr="00B072E7" w:rsidRDefault="00F80356" w:rsidP="0083281A">
                <w:r w:rsidRPr="00B072E7">
                  <w:t xml:space="preserve">Approx </w:t>
                </w:r>
                <w:r>
                  <w:t>60</w:t>
                </w:r>
                <w:r w:rsidRPr="00B072E7">
                  <w:t xml:space="preserve"> attendees </w:t>
                </w:r>
              </w:p>
            </w:tc>
          </w:tr>
          <w:tr w:rsidR="00F80356" w:rsidRPr="00B072E7" w14:paraId="69A6468F" w14:textId="77777777" w:rsidTr="0083281A">
            <w:tc>
              <w:tcPr>
                <w:tcW w:w="1654" w:type="dxa"/>
              </w:tcPr>
              <w:p w14:paraId="3620F08E" w14:textId="77777777" w:rsidR="00F80356" w:rsidRPr="00B072E7" w:rsidRDefault="00F80356" w:rsidP="0083281A">
                <w:pPr>
                  <w:rPr>
                    <w:b/>
                    <w:bCs/>
                  </w:rPr>
                </w:pPr>
                <w:r w:rsidRPr="00B072E7">
                  <w:rPr>
                    <w:b/>
                    <w:bCs/>
                  </w:rPr>
                  <w:t>Date</w:t>
                </w:r>
              </w:p>
            </w:tc>
            <w:tc>
              <w:tcPr>
                <w:tcW w:w="8406" w:type="dxa"/>
              </w:tcPr>
              <w:p w14:paraId="28B9595E" w14:textId="77777777" w:rsidR="00F80356" w:rsidRPr="00B072E7" w:rsidRDefault="00F80356" w:rsidP="0083281A">
                <w:r>
                  <w:t>26</w:t>
                </w:r>
                <w:r w:rsidRPr="00107D64">
                  <w:rPr>
                    <w:vertAlign w:val="superscript"/>
                  </w:rPr>
                  <w:t>th</w:t>
                </w:r>
                <w:r>
                  <w:t xml:space="preserve"> – 27</w:t>
                </w:r>
                <w:r w:rsidRPr="00107D64">
                  <w:rPr>
                    <w:vertAlign w:val="superscript"/>
                  </w:rPr>
                  <w:t>th</w:t>
                </w:r>
                <w:r>
                  <w:t xml:space="preserve"> November 2026</w:t>
                </w:r>
              </w:p>
            </w:tc>
          </w:tr>
          <w:tr w:rsidR="00F80356" w:rsidRPr="00B072E7" w14:paraId="4A1BD0CD" w14:textId="77777777" w:rsidTr="0083281A">
            <w:tc>
              <w:tcPr>
                <w:tcW w:w="1654" w:type="dxa"/>
              </w:tcPr>
              <w:p w14:paraId="2AEDCCDE" w14:textId="77777777" w:rsidR="00F80356" w:rsidRPr="00B072E7" w:rsidRDefault="00F80356" w:rsidP="0083281A">
                <w:pPr>
                  <w:rPr>
                    <w:b/>
                    <w:bCs/>
                  </w:rPr>
                </w:pPr>
                <w:r w:rsidRPr="00B072E7">
                  <w:rPr>
                    <w:b/>
                    <w:bCs/>
                  </w:rPr>
                  <w:t>Duration</w:t>
                </w:r>
              </w:p>
            </w:tc>
            <w:tc>
              <w:tcPr>
                <w:tcW w:w="8406" w:type="dxa"/>
              </w:tcPr>
              <w:p w14:paraId="7FD93038" w14:textId="77777777" w:rsidR="00F80356" w:rsidRPr="00B072E7" w:rsidRDefault="00F80356" w:rsidP="0083281A">
                <w:r>
                  <w:t>1.5 Days</w:t>
                </w:r>
              </w:p>
            </w:tc>
          </w:tr>
          <w:tr w:rsidR="00F80356" w:rsidRPr="00B072E7" w14:paraId="02F368C0" w14:textId="77777777" w:rsidTr="0083281A">
            <w:tc>
              <w:tcPr>
                <w:tcW w:w="1654" w:type="dxa"/>
              </w:tcPr>
              <w:p w14:paraId="28261713" w14:textId="77777777" w:rsidR="00F80356" w:rsidRPr="00B072E7" w:rsidRDefault="00F80356" w:rsidP="0083281A">
                <w:pPr>
                  <w:rPr>
                    <w:b/>
                    <w:bCs/>
                  </w:rPr>
                </w:pPr>
                <w:r w:rsidRPr="00B072E7">
                  <w:rPr>
                    <w:b/>
                    <w:bCs/>
                  </w:rPr>
                  <w:t>Times</w:t>
                </w:r>
              </w:p>
            </w:tc>
            <w:tc>
              <w:tcPr>
                <w:tcW w:w="8406" w:type="dxa"/>
              </w:tcPr>
              <w:p w14:paraId="584FFC22" w14:textId="77777777" w:rsidR="00F80356" w:rsidRPr="00B072E7" w:rsidRDefault="00F80356" w:rsidP="0083281A">
                <w:r w:rsidRPr="00B072E7">
                  <w:t xml:space="preserve">Day 1 9am – 5pm  </w:t>
                </w:r>
              </w:p>
              <w:p w14:paraId="0F888217" w14:textId="77777777" w:rsidR="00F80356" w:rsidRPr="00B072E7" w:rsidRDefault="00F80356" w:rsidP="0083281A">
                <w:r w:rsidRPr="00B072E7">
                  <w:t xml:space="preserve">Day 2 9am – 1pm </w:t>
                </w:r>
              </w:p>
            </w:tc>
          </w:tr>
          <w:tr w:rsidR="00F80356" w:rsidRPr="00B072E7" w14:paraId="08D4E1E5" w14:textId="77777777" w:rsidTr="0083281A">
            <w:tc>
              <w:tcPr>
                <w:tcW w:w="1654" w:type="dxa"/>
              </w:tcPr>
              <w:p w14:paraId="4F0650A9" w14:textId="77777777" w:rsidR="00F80356" w:rsidRPr="00B072E7" w:rsidRDefault="00F80356" w:rsidP="0083281A">
                <w:pPr>
                  <w:rPr>
                    <w:b/>
                    <w:bCs/>
                  </w:rPr>
                </w:pPr>
                <w:r w:rsidRPr="00B072E7">
                  <w:rPr>
                    <w:b/>
                    <w:bCs/>
                  </w:rPr>
                  <w:t>Location</w:t>
                </w:r>
              </w:p>
            </w:tc>
            <w:tc>
              <w:tcPr>
                <w:tcW w:w="8406" w:type="dxa"/>
              </w:tcPr>
              <w:p w14:paraId="4051451B" w14:textId="77777777" w:rsidR="00F80356" w:rsidRPr="00B072E7" w:rsidRDefault="00F80356" w:rsidP="0083281A">
                <w:r w:rsidRPr="00B072E7">
                  <w:t xml:space="preserve">Dublin 2 location </w:t>
                </w:r>
              </w:p>
            </w:tc>
          </w:tr>
          <w:tr w:rsidR="00F80356" w:rsidRPr="00B072E7" w14:paraId="48E1B75B" w14:textId="77777777" w:rsidTr="0083281A">
            <w:tc>
              <w:tcPr>
                <w:tcW w:w="1654" w:type="dxa"/>
              </w:tcPr>
              <w:p w14:paraId="69EAD3CC" w14:textId="77777777" w:rsidR="00F80356" w:rsidRPr="00B072E7" w:rsidRDefault="00F80356" w:rsidP="0083281A">
                <w:pPr>
                  <w:rPr>
                    <w:b/>
                    <w:bCs/>
                  </w:rPr>
                </w:pPr>
              </w:p>
              <w:p w14:paraId="70CC2F7E" w14:textId="77777777" w:rsidR="00F80356" w:rsidRPr="00B072E7" w:rsidRDefault="00F80356" w:rsidP="0083281A">
                <w:pPr>
                  <w:rPr>
                    <w:b/>
                    <w:bCs/>
                  </w:rPr>
                </w:pPr>
                <w:r w:rsidRPr="00B072E7">
                  <w:rPr>
                    <w:b/>
                    <w:bCs/>
                  </w:rPr>
                  <w:t>Requirements</w:t>
                </w:r>
              </w:p>
            </w:tc>
            <w:tc>
              <w:tcPr>
                <w:tcW w:w="8406" w:type="dxa"/>
              </w:tcPr>
              <w:p w14:paraId="6446F4AD" w14:textId="77777777" w:rsidR="00F80356" w:rsidRPr="00B072E7" w:rsidRDefault="00F80356" w:rsidP="0083281A"/>
              <w:p w14:paraId="11256D16" w14:textId="77777777" w:rsidR="00F80356" w:rsidRPr="00B072E7" w:rsidRDefault="00F80356" w:rsidP="0083281A">
                <w:r w:rsidRPr="00B072E7">
                  <w:t>Set up:  Hollow square</w:t>
                </w:r>
              </w:p>
              <w:p w14:paraId="63D6AF78" w14:textId="77777777" w:rsidR="00F80356" w:rsidRPr="00B072E7" w:rsidRDefault="00F80356" w:rsidP="0083281A">
                <w:r w:rsidRPr="00B072E7">
                  <w:t xml:space="preserve">Back up projector required </w:t>
                </w:r>
              </w:p>
              <w:p w14:paraId="3E167D90" w14:textId="77777777" w:rsidR="00F80356" w:rsidRPr="00B072E7" w:rsidRDefault="00F80356" w:rsidP="0083281A">
                <w:r w:rsidRPr="00B072E7">
                  <w:t xml:space="preserve">Back up laptop required </w:t>
                </w:r>
              </w:p>
              <w:p w14:paraId="7FDBD786" w14:textId="77777777" w:rsidR="00F80356" w:rsidRPr="00B072E7" w:rsidRDefault="00F80356" w:rsidP="0083281A"/>
              <w:p w14:paraId="2FE82432" w14:textId="77777777" w:rsidR="00F80356" w:rsidRPr="00B072E7" w:rsidRDefault="00F80356" w:rsidP="0083281A">
                <w:r>
                  <w:t xml:space="preserve">30 </w:t>
                </w:r>
                <w:r w:rsidRPr="00B072E7">
                  <w:t xml:space="preserve">Table microphones – one per two people </w:t>
                </w:r>
              </w:p>
              <w:p w14:paraId="77C15705" w14:textId="77777777" w:rsidR="00F80356" w:rsidRPr="00B072E7" w:rsidRDefault="00F80356" w:rsidP="0083281A">
                <w:r w:rsidRPr="00B072E7">
                  <w:t>Speaker system to support all audio</w:t>
                </w:r>
              </w:p>
              <w:p w14:paraId="4F34583F" w14:textId="77777777" w:rsidR="00F80356" w:rsidRPr="00B072E7" w:rsidRDefault="00F80356" w:rsidP="0083281A">
                <w:r>
                  <w:t>4</w:t>
                </w:r>
                <w:r w:rsidRPr="00B072E7">
                  <w:t xml:space="preserve"> Comfort monitors within the hollow square </w:t>
                </w:r>
              </w:p>
              <w:p w14:paraId="262A456D" w14:textId="77777777" w:rsidR="00F80356" w:rsidRPr="00B072E7" w:rsidRDefault="00F80356" w:rsidP="0083281A">
                <w:r w:rsidRPr="00B072E7">
                  <w:t xml:space="preserve">1 Podium microphone </w:t>
                </w:r>
              </w:p>
              <w:p w14:paraId="3EB62696" w14:textId="77777777" w:rsidR="00F80356" w:rsidRPr="00B072E7" w:rsidRDefault="00F80356" w:rsidP="0083281A">
                <w:r w:rsidRPr="00B072E7">
                  <w:t xml:space="preserve">1 Roving microphone </w:t>
                </w:r>
              </w:p>
              <w:p w14:paraId="6CF326F9" w14:textId="77777777" w:rsidR="00F80356" w:rsidRPr="00B072E7" w:rsidRDefault="00F80356" w:rsidP="0083281A">
                <w:r w:rsidRPr="00B072E7">
                  <w:t xml:space="preserve">Presentation clicker </w:t>
                </w:r>
              </w:p>
              <w:p w14:paraId="472B2088" w14:textId="77777777" w:rsidR="00F80356" w:rsidRPr="00B072E7" w:rsidRDefault="00F80356" w:rsidP="0083281A">
                <w:r w:rsidRPr="1A0B24B8">
                  <w:t>Technician on site for durations of meeting</w:t>
                </w:r>
              </w:p>
              <w:p w14:paraId="5C8BE7D5" w14:textId="77777777" w:rsidR="00F80356" w:rsidRDefault="00F80356" w:rsidP="0083281A">
                <w:r>
                  <w:t>Hybrid</w:t>
                </w:r>
                <w:r w:rsidRPr="1A0B24B8">
                  <w:t xml:space="preserve"> option provided to attendees that are required to present</w:t>
                </w:r>
                <w:r>
                  <w:t xml:space="preserve"> remotely </w:t>
                </w:r>
              </w:p>
              <w:p w14:paraId="7E49BBD4" w14:textId="77777777" w:rsidR="00F80356" w:rsidRPr="00B072E7" w:rsidRDefault="00F80356" w:rsidP="0083281A"/>
              <w:p w14:paraId="6DB7B1F8" w14:textId="77777777" w:rsidR="00F80356" w:rsidRPr="00B072E7" w:rsidRDefault="00F80356" w:rsidP="0083281A">
                <w:r w:rsidRPr="00B072E7">
                  <w:t xml:space="preserve">Screen – supplied by Hotel </w:t>
                </w:r>
              </w:p>
              <w:p w14:paraId="3B335DF9" w14:textId="77777777" w:rsidR="00F80356" w:rsidRPr="00B072E7" w:rsidRDefault="00F80356" w:rsidP="0083281A">
                <w:r w:rsidRPr="00B072E7">
                  <w:t xml:space="preserve">Projector – supplied by Hotel </w:t>
                </w:r>
              </w:p>
              <w:p w14:paraId="3CA8DC12" w14:textId="77777777" w:rsidR="00F80356" w:rsidRPr="00B072E7" w:rsidRDefault="00F80356" w:rsidP="0083281A">
                <w:r w:rsidRPr="00B072E7">
                  <w:t xml:space="preserve">Podium – supplied by Hotel </w:t>
                </w:r>
              </w:p>
              <w:p w14:paraId="350F6460" w14:textId="77777777" w:rsidR="00F80356" w:rsidRPr="00B072E7" w:rsidRDefault="00F80356" w:rsidP="0083281A">
                <w:r w:rsidRPr="00B072E7">
                  <w:t>Podium microphone – supplied by Hotel</w:t>
                </w:r>
              </w:p>
              <w:p w14:paraId="2A8A7571" w14:textId="77777777" w:rsidR="00F80356" w:rsidRPr="00B072E7" w:rsidRDefault="00F80356" w:rsidP="0083281A">
                <w:r w:rsidRPr="00B072E7">
                  <w:t xml:space="preserve">Laptop to playback presentations  </w:t>
                </w:r>
              </w:p>
              <w:p w14:paraId="1CC83D3B" w14:textId="77777777" w:rsidR="00F80356" w:rsidRPr="00B072E7" w:rsidRDefault="00F80356" w:rsidP="0083281A"/>
            </w:tc>
          </w:tr>
        </w:tbl>
        <w:p w14:paraId="1643FD5F" w14:textId="77777777" w:rsidR="00F80356" w:rsidRDefault="00F80356" w:rsidP="00F80356">
          <w:pPr>
            <w:pStyle w:val="HPRAHeadingL3"/>
            <w:rPr>
              <w:lang w:val="en-GB"/>
            </w:rPr>
          </w:pPr>
        </w:p>
        <w:p w14:paraId="10CD4DDD" w14:textId="77777777" w:rsidR="00EE74F7" w:rsidRDefault="00EE74F7" w:rsidP="00DB5373">
          <w:pPr>
            <w:rPr>
              <w:rFonts w:asciiTheme="majorHAnsi" w:hAnsiTheme="majorHAnsi" w:cstheme="majorHAnsi"/>
              <w:b/>
              <w:bCs/>
              <w:color w:val="007041"/>
              <w:sz w:val="28"/>
              <w:szCs w:val="20"/>
            </w:rPr>
          </w:pPr>
        </w:p>
        <w:p w14:paraId="0043B0F8" w14:textId="77777777" w:rsidR="00EE74F7" w:rsidRDefault="00EE74F7" w:rsidP="00DB5373">
          <w:pPr>
            <w:rPr>
              <w:rFonts w:asciiTheme="majorHAnsi" w:hAnsiTheme="majorHAnsi" w:cstheme="majorHAnsi"/>
              <w:b/>
              <w:bCs/>
              <w:color w:val="007041"/>
              <w:sz w:val="28"/>
              <w:szCs w:val="20"/>
            </w:rPr>
          </w:pPr>
        </w:p>
        <w:p w14:paraId="61C14499" w14:textId="77777777" w:rsidR="00EE74F7" w:rsidRDefault="00EE74F7" w:rsidP="00DB5373">
          <w:pPr>
            <w:rPr>
              <w:rFonts w:asciiTheme="majorHAnsi" w:hAnsiTheme="majorHAnsi" w:cstheme="majorHAnsi"/>
              <w:b/>
              <w:bCs/>
              <w:color w:val="007041"/>
              <w:sz w:val="28"/>
              <w:szCs w:val="20"/>
            </w:rPr>
          </w:pPr>
        </w:p>
        <w:p w14:paraId="753671C5" w14:textId="77777777" w:rsidR="00EE74F7" w:rsidRDefault="00EE74F7" w:rsidP="00DB5373">
          <w:pPr>
            <w:rPr>
              <w:rFonts w:asciiTheme="majorHAnsi" w:hAnsiTheme="majorHAnsi" w:cstheme="majorHAnsi"/>
              <w:b/>
              <w:bCs/>
              <w:color w:val="007041"/>
              <w:sz w:val="28"/>
              <w:szCs w:val="20"/>
            </w:rPr>
          </w:pPr>
        </w:p>
        <w:p w14:paraId="144AE5E1" w14:textId="4E718CE1" w:rsidR="00DB5373" w:rsidRDefault="00DB5373" w:rsidP="00DB5373">
          <w:r w:rsidRPr="008C3799">
            <w:rPr>
              <w:rFonts w:asciiTheme="majorHAnsi" w:hAnsiTheme="majorHAnsi" w:cstheme="majorHAnsi"/>
              <w:b/>
              <w:bCs/>
              <w:color w:val="007041"/>
              <w:sz w:val="28"/>
              <w:szCs w:val="20"/>
            </w:rPr>
            <w:lastRenderedPageBreak/>
            <w:t>1.1</w:t>
          </w:r>
          <w:r>
            <w:rPr>
              <w:rFonts w:asciiTheme="majorHAnsi" w:hAnsiTheme="majorHAnsi" w:cstheme="majorHAnsi"/>
              <w:b/>
              <w:bCs/>
              <w:color w:val="007041"/>
              <w:sz w:val="28"/>
              <w:szCs w:val="20"/>
            </w:rPr>
            <w:t>7</w:t>
          </w:r>
          <w:r w:rsidRPr="008C3799">
            <w:rPr>
              <w:rFonts w:asciiTheme="majorHAnsi" w:hAnsiTheme="majorHAnsi" w:cstheme="majorHAnsi"/>
              <w:b/>
              <w:bCs/>
              <w:color w:val="007041"/>
              <w:sz w:val="28"/>
              <w:szCs w:val="20"/>
            </w:rPr>
            <w:tab/>
          </w:r>
          <w:r>
            <w:rPr>
              <w:rFonts w:asciiTheme="majorHAnsi" w:hAnsiTheme="majorHAnsi" w:cstheme="majorHAnsi"/>
              <w:b/>
              <w:bCs/>
              <w:color w:val="007041"/>
              <w:sz w:val="28"/>
              <w:szCs w:val="20"/>
            </w:rPr>
            <w:t xml:space="preserve"> </w:t>
          </w:r>
          <w:r w:rsidRPr="008C3799">
            <w:rPr>
              <w:rFonts w:asciiTheme="majorHAnsi" w:hAnsiTheme="majorHAnsi" w:cstheme="majorHAnsi"/>
              <w:b/>
              <w:bCs/>
              <w:color w:val="007041"/>
              <w:sz w:val="28"/>
              <w:szCs w:val="20"/>
            </w:rPr>
            <w:t>Meeting 1</w:t>
          </w:r>
          <w:r>
            <w:rPr>
              <w:rFonts w:asciiTheme="majorHAnsi" w:hAnsiTheme="majorHAnsi" w:cstheme="majorHAnsi"/>
              <w:b/>
              <w:bCs/>
              <w:color w:val="007041"/>
              <w:sz w:val="28"/>
              <w:szCs w:val="20"/>
            </w:rPr>
            <w:t>7</w:t>
          </w:r>
        </w:p>
        <w:p w14:paraId="63E5307A" w14:textId="77777777" w:rsidR="00F80356" w:rsidRDefault="00F80356" w:rsidP="00F80356">
          <w:pPr>
            <w:jc w:val="both"/>
            <w:rPr>
              <w:b/>
              <w:sz w:val="20"/>
            </w:rPr>
          </w:pPr>
        </w:p>
        <w:tbl>
          <w:tblPr>
            <w:tblW w:w="0" w:type="auto"/>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ook w:val="04A0" w:firstRow="1" w:lastRow="0" w:firstColumn="1" w:lastColumn="0" w:noHBand="0" w:noVBand="1"/>
          </w:tblPr>
          <w:tblGrid>
            <w:gridCol w:w="1633"/>
            <w:gridCol w:w="7428"/>
          </w:tblGrid>
          <w:tr w:rsidR="00F80356" w:rsidRPr="00B072E7" w14:paraId="6DD2711A" w14:textId="77777777" w:rsidTr="0083281A">
            <w:tc>
              <w:tcPr>
                <w:tcW w:w="1654" w:type="dxa"/>
              </w:tcPr>
              <w:p w14:paraId="6A81A1E4" w14:textId="77777777" w:rsidR="00F80356" w:rsidRPr="00B072E7" w:rsidRDefault="00F80356" w:rsidP="0083281A">
                <w:pPr>
                  <w:rPr>
                    <w:b/>
                    <w:bCs/>
                  </w:rPr>
                </w:pPr>
                <w:r w:rsidRPr="00B072E7">
                  <w:rPr>
                    <w:b/>
                    <w:bCs/>
                  </w:rPr>
                  <w:t>Numbers</w:t>
                </w:r>
              </w:p>
            </w:tc>
            <w:tc>
              <w:tcPr>
                <w:tcW w:w="8406" w:type="dxa"/>
              </w:tcPr>
              <w:p w14:paraId="0A2CA569" w14:textId="77777777" w:rsidR="00F80356" w:rsidRPr="00B072E7" w:rsidRDefault="00F80356" w:rsidP="0083281A">
                <w:r w:rsidRPr="00B072E7">
                  <w:t xml:space="preserve">Approx </w:t>
                </w:r>
                <w:r>
                  <w:t>40</w:t>
                </w:r>
                <w:r w:rsidRPr="00B072E7">
                  <w:t xml:space="preserve"> attendees </w:t>
                </w:r>
              </w:p>
            </w:tc>
          </w:tr>
          <w:tr w:rsidR="00F80356" w:rsidRPr="00B072E7" w14:paraId="436D030E" w14:textId="77777777" w:rsidTr="0083281A">
            <w:tc>
              <w:tcPr>
                <w:tcW w:w="1654" w:type="dxa"/>
              </w:tcPr>
              <w:p w14:paraId="3D49E8FB" w14:textId="77777777" w:rsidR="00F80356" w:rsidRPr="00B072E7" w:rsidRDefault="00F80356" w:rsidP="0083281A">
                <w:pPr>
                  <w:rPr>
                    <w:b/>
                    <w:bCs/>
                  </w:rPr>
                </w:pPr>
                <w:r w:rsidRPr="00B072E7">
                  <w:rPr>
                    <w:b/>
                    <w:bCs/>
                  </w:rPr>
                  <w:t>Date</w:t>
                </w:r>
              </w:p>
            </w:tc>
            <w:tc>
              <w:tcPr>
                <w:tcW w:w="8406" w:type="dxa"/>
              </w:tcPr>
              <w:p w14:paraId="577BCCCF" w14:textId="77777777" w:rsidR="00F80356" w:rsidRPr="00B072E7" w:rsidRDefault="00F80356" w:rsidP="0083281A">
                <w:r>
                  <w:t>1</w:t>
                </w:r>
                <w:r w:rsidRPr="00E93997">
                  <w:rPr>
                    <w:vertAlign w:val="superscript"/>
                  </w:rPr>
                  <w:t>st</w:t>
                </w:r>
                <w:r>
                  <w:t xml:space="preserve"> – 2</w:t>
                </w:r>
                <w:r w:rsidRPr="00E93997">
                  <w:rPr>
                    <w:vertAlign w:val="superscript"/>
                  </w:rPr>
                  <w:t>nd</w:t>
                </w:r>
                <w:r>
                  <w:t xml:space="preserve"> December</w:t>
                </w:r>
                <w:r w:rsidRPr="00B072E7">
                  <w:t xml:space="preserve"> 2026</w:t>
                </w:r>
              </w:p>
            </w:tc>
          </w:tr>
          <w:tr w:rsidR="00F80356" w:rsidRPr="00B072E7" w14:paraId="0D91787F" w14:textId="77777777" w:rsidTr="0083281A">
            <w:tc>
              <w:tcPr>
                <w:tcW w:w="1654" w:type="dxa"/>
              </w:tcPr>
              <w:p w14:paraId="481B1277" w14:textId="77777777" w:rsidR="00F80356" w:rsidRPr="00B072E7" w:rsidRDefault="00F80356" w:rsidP="0083281A">
                <w:pPr>
                  <w:rPr>
                    <w:b/>
                    <w:bCs/>
                  </w:rPr>
                </w:pPr>
                <w:r w:rsidRPr="00B072E7">
                  <w:rPr>
                    <w:b/>
                    <w:bCs/>
                  </w:rPr>
                  <w:t>Duration</w:t>
                </w:r>
              </w:p>
            </w:tc>
            <w:tc>
              <w:tcPr>
                <w:tcW w:w="8406" w:type="dxa"/>
              </w:tcPr>
              <w:p w14:paraId="51A04C07" w14:textId="77777777" w:rsidR="00F80356" w:rsidRPr="00B072E7" w:rsidRDefault="00F80356" w:rsidP="0083281A">
                <w:r>
                  <w:t>1.5 Days</w:t>
                </w:r>
              </w:p>
            </w:tc>
          </w:tr>
          <w:tr w:rsidR="00F80356" w:rsidRPr="00B072E7" w14:paraId="01E62201" w14:textId="77777777" w:rsidTr="0083281A">
            <w:tc>
              <w:tcPr>
                <w:tcW w:w="1654" w:type="dxa"/>
              </w:tcPr>
              <w:p w14:paraId="20C84C59" w14:textId="77777777" w:rsidR="00F80356" w:rsidRPr="00B072E7" w:rsidRDefault="00F80356" w:rsidP="0083281A">
                <w:pPr>
                  <w:rPr>
                    <w:b/>
                    <w:bCs/>
                  </w:rPr>
                </w:pPr>
                <w:r w:rsidRPr="00B072E7">
                  <w:rPr>
                    <w:b/>
                    <w:bCs/>
                  </w:rPr>
                  <w:t>Times</w:t>
                </w:r>
              </w:p>
            </w:tc>
            <w:tc>
              <w:tcPr>
                <w:tcW w:w="8406" w:type="dxa"/>
              </w:tcPr>
              <w:p w14:paraId="3F25AC41" w14:textId="77777777" w:rsidR="00F80356" w:rsidRPr="00B072E7" w:rsidRDefault="00F80356" w:rsidP="0083281A">
                <w:r w:rsidRPr="00B072E7">
                  <w:t xml:space="preserve">Day 1 9am – 5pm  </w:t>
                </w:r>
              </w:p>
              <w:p w14:paraId="234DFCC0" w14:textId="77777777" w:rsidR="00F80356" w:rsidRPr="00B072E7" w:rsidRDefault="00F80356" w:rsidP="0083281A">
                <w:r w:rsidRPr="00B072E7">
                  <w:t xml:space="preserve">Day 2 9am – 1pm </w:t>
                </w:r>
              </w:p>
            </w:tc>
          </w:tr>
          <w:tr w:rsidR="00F80356" w:rsidRPr="00B072E7" w14:paraId="0D070A9A" w14:textId="77777777" w:rsidTr="0083281A">
            <w:tc>
              <w:tcPr>
                <w:tcW w:w="1654" w:type="dxa"/>
              </w:tcPr>
              <w:p w14:paraId="74B32214" w14:textId="77777777" w:rsidR="00F80356" w:rsidRPr="00B072E7" w:rsidRDefault="00F80356" w:rsidP="0083281A">
                <w:pPr>
                  <w:rPr>
                    <w:b/>
                    <w:bCs/>
                  </w:rPr>
                </w:pPr>
                <w:r w:rsidRPr="00B072E7">
                  <w:rPr>
                    <w:b/>
                    <w:bCs/>
                  </w:rPr>
                  <w:t>Location</w:t>
                </w:r>
              </w:p>
            </w:tc>
            <w:tc>
              <w:tcPr>
                <w:tcW w:w="8406" w:type="dxa"/>
              </w:tcPr>
              <w:p w14:paraId="172F4F6F" w14:textId="77777777" w:rsidR="00F80356" w:rsidRPr="00B072E7" w:rsidRDefault="00F80356" w:rsidP="0083281A">
                <w:r w:rsidRPr="00B072E7">
                  <w:t xml:space="preserve">Dublin 2 location </w:t>
                </w:r>
              </w:p>
            </w:tc>
          </w:tr>
          <w:tr w:rsidR="00F80356" w:rsidRPr="00B072E7" w14:paraId="188F38C6" w14:textId="77777777" w:rsidTr="0083281A">
            <w:tc>
              <w:tcPr>
                <w:tcW w:w="1654" w:type="dxa"/>
              </w:tcPr>
              <w:p w14:paraId="622E6F0A" w14:textId="77777777" w:rsidR="00F80356" w:rsidRPr="00B072E7" w:rsidRDefault="00F80356" w:rsidP="0083281A">
                <w:pPr>
                  <w:rPr>
                    <w:b/>
                    <w:bCs/>
                  </w:rPr>
                </w:pPr>
              </w:p>
              <w:p w14:paraId="2A66BC35" w14:textId="77777777" w:rsidR="00F80356" w:rsidRPr="00B072E7" w:rsidRDefault="00F80356" w:rsidP="0083281A">
                <w:pPr>
                  <w:rPr>
                    <w:b/>
                    <w:bCs/>
                  </w:rPr>
                </w:pPr>
                <w:r w:rsidRPr="00B072E7">
                  <w:rPr>
                    <w:b/>
                    <w:bCs/>
                  </w:rPr>
                  <w:t>Requirements</w:t>
                </w:r>
              </w:p>
            </w:tc>
            <w:tc>
              <w:tcPr>
                <w:tcW w:w="8406" w:type="dxa"/>
              </w:tcPr>
              <w:p w14:paraId="424F1478" w14:textId="77777777" w:rsidR="00F80356" w:rsidRPr="00B072E7" w:rsidRDefault="00F80356" w:rsidP="0083281A"/>
              <w:p w14:paraId="6ED129EA" w14:textId="77777777" w:rsidR="00F80356" w:rsidRPr="00B072E7" w:rsidRDefault="00F80356" w:rsidP="0083281A">
                <w:r w:rsidRPr="00B072E7">
                  <w:t>Set up:  Hollow square</w:t>
                </w:r>
              </w:p>
              <w:p w14:paraId="6941EC8B" w14:textId="77777777" w:rsidR="00F80356" w:rsidRPr="00B072E7" w:rsidRDefault="00F80356" w:rsidP="0083281A">
                <w:r w:rsidRPr="00B072E7">
                  <w:t xml:space="preserve">Back up projector required </w:t>
                </w:r>
              </w:p>
              <w:p w14:paraId="211C7820" w14:textId="77777777" w:rsidR="00F80356" w:rsidRPr="00B072E7" w:rsidRDefault="00F80356" w:rsidP="0083281A">
                <w:r w:rsidRPr="00B072E7">
                  <w:t xml:space="preserve">Back up laptop required </w:t>
                </w:r>
              </w:p>
              <w:p w14:paraId="5C391F1E" w14:textId="77777777" w:rsidR="00F80356" w:rsidRPr="00B072E7" w:rsidRDefault="00F80356" w:rsidP="0083281A"/>
              <w:p w14:paraId="166BA448" w14:textId="77777777" w:rsidR="00F80356" w:rsidRPr="00B072E7" w:rsidRDefault="00F80356" w:rsidP="0083281A">
                <w:r>
                  <w:t xml:space="preserve">20 </w:t>
                </w:r>
                <w:r w:rsidRPr="1A0B24B8">
                  <w:t xml:space="preserve">Table microphones – one per two people </w:t>
                </w:r>
              </w:p>
              <w:p w14:paraId="3A8A2497" w14:textId="77777777" w:rsidR="00F80356" w:rsidRPr="00B072E7" w:rsidRDefault="00F80356" w:rsidP="0083281A">
                <w:r w:rsidRPr="00B072E7">
                  <w:t>Speaker system to support all audio</w:t>
                </w:r>
              </w:p>
              <w:p w14:paraId="60AA84CD" w14:textId="77777777" w:rsidR="00F80356" w:rsidRPr="00B072E7" w:rsidRDefault="00F80356" w:rsidP="0083281A">
                <w:r>
                  <w:t>4</w:t>
                </w:r>
                <w:r w:rsidRPr="00B072E7">
                  <w:t xml:space="preserve"> Comfort monitors within the hollow square </w:t>
                </w:r>
              </w:p>
              <w:p w14:paraId="08B5A569" w14:textId="77777777" w:rsidR="00F80356" w:rsidRPr="00B072E7" w:rsidRDefault="00F80356" w:rsidP="0083281A">
                <w:r w:rsidRPr="00B072E7">
                  <w:t xml:space="preserve">1 Podium microphone </w:t>
                </w:r>
              </w:p>
              <w:p w14:paraId="3B976711" w14:textId="77777777" w:rsidR="00F80356" w:rsidRPr="00B072E7" w:rsidRDefault="00F80356" w:rsidP="0083281A">
                <w:r w:rsidRPr="00B072E7">
                  <w:t xml:space="preserve">1 Roving microphone </w:t>
                </w:r>
              </w:p>
              <w:p w14:paraId="3A59BA50" w14:textId="77777777" w:rsidR="00F80356" w:rsidRPr="00B072E7" w:rsidRDefault="00F80356" w:rsidP="0083281A">
                <w:r w:rsidRPr="00B072E7">
                  <w:t xml:space="preserve">Presentation clicker </w:t>
                </w:r>
              </w:p>
              <w:p w14:paraId="1F4D5F50" w14:textId="77777777" w:rsidR="00F80356" w:rsidRPr="00B072E7" w:rsidRDefault="00F80356" w:rsidP="0083281A">
                <w:r w:rsidRPr="1A0B24B8">
                  <w:t>Technician on site for durations of meeting</w:t>
                </w:r>
              </w:p>
              <w:p w14:paraId="764E4824" w14:textId="77777777" w:rsidR="00F80356" w:rsidRDefault="00F80356" w:rsidP="0083281A">
                <w:r>
                  <w:t>Hybrid</w:t>
                </w:r>
                <w:r w:rsidRPr="1A0B24B8">
                  <w:t xml:space="preserve"> option provided to attendees that are required to present</w:t>
                </w:r>
                <w:r>
                  <w:t xml:space="preserve"> remotely </w:t>
                </w:r>
              </w:p>
              <w:p w14:paraId="3432833E" w14:textId="77777777" w:rsidR="00F80356" w:rsidRPr="00B072E7" w:rsidRDefault="00F80356" w:rsidP="0083281A"/>
              <w:p w14:paraId="10E1A63C" w14:textId="77777777" w:rsidR="00F80356" w:rsidRPr="00B072E7" w:rsidRDefault="00F80356" w:rsidP="0083281A">
                <w:r w:rsidRPr="00B072E7">
                  <w:t xml:space="preserve">Screen – supplied by Hotel </w:t>
                </w:r>
              </w:p>
              <w:p w14:paraId="3BB314ED" w14:textId="77777777" w:rsidR="00F80356" w:rsidRPr="00B072E7" w:rsidRDefault="00F80356" w:rsidP="0083281A">
                <w:r w:rsidRPr="00B072E7">
                  <w:t xml:space="preserve">Projector – supplied by Hotel </w:t>
                </w:r>
              </w:p>
              <w:p w14:paraId="6036ACBA" w14:textId="77777777" w:rsidR="00F80356" w:rsidRPr="00B072E7" w:rsidRDefault="00F80356" w:rsidP="0083281A">
                <w:r w:rsidRPr="00B072E7">
                  <w:t xml:space="preserve">Podium – supplied by Hotel </w:t>
                </w:r>
              </w:p>
              <w:p w14:paraId="2C8D333D" w14:textId="77777777" w:rsidR="00F80356" w:rsidRPr="00B072E7" w:rsidRDefault="00F80356" w:rsidP="0083281A">
                <w:r w:rsidRPr="00B072E7">
                  <w:t>Podium microphone – supplied by Hotel</w:t>
                </w:r>
              </w:p>
              <w:p w14:paraId="3FF37291" w14:textId="77777777" w:rsidR="00F80356" w:rsidRPr="00B072E7" w:rsidRDefault="00F80356" w:rsidP="0083281A">
                <w:r w:rsidRPr="00B072E7">
                  <w:t xml:space="preserve">Laptop to playback presentations  </w:t>
                </w:r>
              </w:p>
              <w:p w14:paraId="797F027C" w14:textId="77777777" w:rsidR="00F80356" w:rsidRPr="00B072E7" w:rsidRDefault="00F80356" w:rsidP="0083281A"/>
            </w:tc>
          </w:tr>
        </w:tbl>
        <w:p w14:paraId="4981C2CB" w14:textId="77777777" w:rsidR="00F80356" w:rsidRDefault="00F80356" w:rsidP="00F80356">
          <w:pPr>
            <w:jc w:val="both"/>
            <w:rPr>
              <w:b/>
              <w:sz w:val="20"/>
            </w:rPr>
          </w:pPr>
        </w:p>
        <w:p w14:paraId="514A041A" w14:textId="77777777" w:rsidR="00EE74F7" w:rsidRDefault="00EE74F7" w:rsidP="00DB5373">
          <w:pPr>
            <w:rPr>
              <w:rFonts w:asciiTheme="majorHAnsi" w:hAnsiTheme="majorHAnsi" w:cstheme="majorHAnsi"/>
              <w:b/>
              <w:bCs/>
              <w:color w:val="007041"/>
              <w:sz w:val="28"/>
              <w:szCs w:val="20"/>
            </w:rPr>
          </w:pPr>
        </w:p>
        <w:p w14:paraId="641640F8" w14:textId="77777777" w:rsidR="00EE74F7" w:rsidRDefault="00EE74F7" w:rsidP="00DB5373">
          <w:pPr>
            <w:rPr>
              <w:rFonts w:asciiTheme="majorHAnsi" w:hAnsiTheme="majorHAnsi" w:cstheme="majorHAnsi"/>
              <w:b/>
              <w:bCs/>
              <w:color w:val="007041"/>
              <w:sz w:val="28"/>
              <w:szCs w:val="20"/>
            </w:rPr>
          </w:pPr>
        </w:p>
        <w:p w14:paraId="2EDBB316" w14:textId="77777777" w:rsidR="00EE74F7" w:rsidRDefault="00EE74F7" w:rsidP="00DB5373">
          <w:pPr>
            <w:rPr>
              <w:rFonts w:asciiTheme="majorHAnsi" w:hAnsiTheme="majorHAnsi" w:cstheme="majorHAnsi"/>
              <w:b/>
              <w:bCs/>
              <w:color w:val="007041"/>
              <w:sz w:val="28"/>
              <w:szCs w:val="20"/>
            </w:rPr>
          </w:pPr>
        </w:p>
        <w:p w14:paraId="60AA537D" w14:textId="77777777" w:rsidR="00EE74F7" w:rsidRDefault="00EE74F7" w:rsidP="00DB5373">
          <w:pPr>
            <w:rPr>
              <w:rFonts w:asciiTheme="majorHAnsi" w:hAnsiTheme="majorHAnsi" w:cstheme="majorHAnsi"/>
              <w:b/>
              <w:bCs/>
              <w:color w:val="007041"/>
              <w:sz w:val="28"/>
              <w:szCs w:val="20"/>
            </w:rPr>
          </w:pPr>
        </w:p>
        <w:p w14:paraId="1C7D917B" w14:textId="3D72300E" w:rsidR="00DB5373" w:rsidRDefault="00DB5373" w:rsidP="00DB5373">
          <w:r w:rsidRPr="008C3799">
            <w:rPr>
              <w:rFonts w:asciiTheme="majorHAnsi" w:hAnsiTheme="majorHAnsi" w:cstheme="majorHAnsi"/>
              <w:b/>
              <w:bCs/>
              <w:color w:val="007041"/>
              <w:sz w:val="28"/>
              <w:szCs w:val="20"/>
            </w:rPr>
            <w:lastRenderedPageBreak/>
            <w:t>1.1</w:t>
          </w:r>
          <w:r>
            <w:rPr>
              <w:rFonts w:asciiTheme="majorHAnsi" w:hAnsiTheme="majorHAnsi" w:cstheme="majorHAnsi"/>
              <w:b/>
              <w:bCs/>
              <w:color w:val="007041"/>
              <w:sz w:val="28"/>
              <w:szCs w:val="20"/>
            </w:rPr>
            <w:t>8</w:t>
          </w:r>
          <w:r w:rsidRPr="008C3799">
            <w:rPr>
              <w:rFonts w:asciiTheme="majorHAnsi" w:hAnsiTheme="majorHAnsi" w:cstheme="majorHAnsi"/>
              <w:b/>
              <w:bCs/>
              <w:color w:val="007041"/>
              <w:sz w:val="28"/>
              <w:szCs w:val="20"/>
            </w:rPr>
            <w:tab/>
          </w:r>
          <w:r>
            <w:rPr>
              <w:rFonts w:asciiTheme="majorHAnsi" w:hAnsiTheme="majorHAnsi" w:cstheme="majorHAnsi"/>
              <w:b/>
              <w:bCs/>
              <w:color w:val="007041"/>
              <w:sz w:val="28"/>
              <w:szCs w:val="20"/>
            </w:rPr>
            <w:t xml:space="preserve"> </w:t>
          </w:r>
          <w:r w:rsidRPr="008C3799">
            <w:rPr>
              <w:rFonts w:asciiTheme="majorHAnsi" w:hAnsiTheme="majorHAnsi" w:cstheme="majorHAnsi"/>
              <w:b/>
              <w:bCs/>
              <w:color w:val="007041"/>
              <w:sz w:val="28"/>
              <w:szCs w:val="20"/>
            </w:rPr>
            <w:t>Meeting 1</w:t>
          </w:r>
          <w:r>
            <w:rPr>
              <w:rFonts w:asciiTheme="majorHAnsi" w:hAnsiTheme="majorHAnsi" w:cstheme="majorHAnsi"/>
              <w:b/>
              <w:bCs/>
              <w:color w:val="007041"/>
              <w:sz w:val="28"/>
              <w:szCs w:val="20"/>
            </w:rPr>
            <w:t>8</w:t>
          </w:r>
        </w:p>
        <w:tbl>
          <w:tblPr>
            <w:tblW w:w="0" w:type="auto"/>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ook w:val="04A0" w:firstRow="1" w:lastRow="0" w:firstColumn="1" w:lastColumn="0" w:noHBand="0" w:noVBand="1"/>
          </w:tblPr>
          <w:tblGrid>
            <w:gridCol w:w="1633"/>
            <w:gridCol w:w="7428"/>
          </w:tblGrid>
          <w:tr w:rsidR="00F80356" w:rsidRPr="00B072E7" w14:paraId="3A8ADA11" w14:textId="77777777" w:rsidTr="00EE74F7">
            <w:tc>
              <w:tcPr>
                <w:tcW w:w="1633" w:type="dxa"/>
              </w:tcPr>
              <w:p w14:paraId="1D06AF74" w14:textId="77777777" w:rsidR="00F80356" w:rsidRPr="00B072E7" w:rsidRDefault="00F80356" w:rsidP="0083281A">
                <w:pPr>
                  <w:rPr>
                    <w:b/>
                    <w:bCs/>
                  </w:rPr>
                </w:pPr>
                <w:r w:rsidRPr="00B072E7">
                  <w:rPr>
                    <w:b/>
                    <w:bCs/>
                  </w:rPr>
                  <w:t>Numbers</w:t>
                </w:r>
              </w:p>
            </w:tc>
            <w:tc>
              <w:tcPr>
                <w:tcW w:w="7428" w:type="dxa"/>
              </w:tcPr>
              <w:p w14:paraId="2485C2B2" w14:textId="77777777" w:rsidR="00F80356" w:rsidRPr="00B072E7" w:rsidRDefault="00F80356" w:rsidP="0083281A">
                <w:r w:rsidRPr="00B072E7">
                  <w:t xml:space="preserve">Approx </w:t>
                </w:r>
                <w:r>
                  <w:t>90</w:t>
                </w:r>
                <w:r w:rsidRPr="00B072E7">
                  <w:t xml:space="preserve"> attendees </w:t>
                </w:r>
              </w:p>
            </w:tc>
          </w:tr>
          <w:tr w:rsidR="00F80356" w:rsidRPr="00B072E7" w14:paraId="6DAF4E19" w14:textId="77777777" w:rsidTr="00EE74F7">
            <w:tc>
              <w:tcPr>
                <w:tcW w:w="1633" w:type="dxa"/>
              </w:tcPr>
              <w:p w14:paraId="7BDC88E0" w14:textId="77777777" w:rsidR="00F80356" w:rsidRPr="00B072E7" w:rsidRDefault="00F80356" w:rsidP="0083281A">
                <w:pPr>
                  <w:rPr>
                    <w:b/>
                    <w:bCs/>
                  </w:rPr>
                </w:pPr>
                <w:r w:rsidRPr="00B072E7">
                  <w:rPr>
                    <w:b/>
                    <w:bCs/>
                  </w:rPr>
                  <w:t>Date</w:t>
                </w:r>
              </w:p>
            </w:tc>
            <w:tc>
              <w:tcPr>
                <w:tcW w:w="7428" w:type="dxa"/>
              </w:tcPr>
              <w:p w14:paraId="567BFD3F" w14:textId="77777777" w:rsidR="00F80356" w:rsidRPr="00B072E7" w:rsidRDefault="00F80356" w:rsidP="0083281A">
                <w:r>
                  <w:t>3</w:t>
                </w:r>
                <w:r>
                  <w:rPr>
                    <w:vertAlign w:val="superscript"/>
                  </w:rPr>
                  <w:t>rd</w:t>
                </w:r>
                <w:r>
                  <w:t>– 4</w:t>
                </w:r>
                <w:r w:rsidRPr="004C4DCC">
                  <w:rPr>
                    <w:vertAlign w:val="superscript"/>
                  </w:rPr>
                  <w:t>th</w:t>
                </w:r>
                <w:r>
                  <w:rPr>
                    <w:vertAlign w:val="superscript"/>
                  </w:rPr>
                  <w:t xml:space="preserve"> </w:t>
                </w:r>
                <w:r>
                  <w:t>December</w:t>
                </w:r>
                <w:r w:rsidRPr="00B072E7">
                  <w:t xml:space="preserve"> 2026</w:t>
                </w:r>
              </w:p>
            </w:tc>
          </w:tr>
          <w:tr w:rsidR="00F80356" w:rsidRPr="00B072E7" w14:paraId="3E44956C" w14:textId="77777777" w:rsidTr="00EE74F7">
            <w:tc>
              <w:tcPr>
                <w:tcW w:w="1633" w:type="dxa"/>
              </w:tcPr>
              <w:p w14:paraId="79540AB7" w14:textId="77777777" w:rsidR="00F80356" w:rsidRPr="00B072E7" w:rsidRDefault="00F80356" w:rsidP="0083281A">
                <w:pPr>
                  <w:rPr>
                    <w:b/>
                    <w:bCs/>
                  </w:rPr>
                </w:pPr>
                <w:r w:rsidRPr="00B072E7">
                  <w:rPr>
                    <w:b/>
                    <w:bCs/>
                  </w:rPr>
                  <w:t>Duration</w:t>
                </w:r>
              </w:p>
            </w:tc>
            <w:tc>
              <w:tcPr>
                <w:tcW w:w="7428" w:type="dxa"/>
              </w:tcPr>
              <w:p w14:paraId="282C1594" w14:textId="77777777" w:rsidR="00F80356" w:rsidRPr="00B072E7" w:rsidRDefault="00F80356" w:rsidP="0083281A">
                <w:r>
                  <w:t xml:space="preserve">2 days </w:t>
                </w:r>
              </w:p>
            </w:tc>
          </w:tr>
          <w:tr w:rsidR="00F80356" w:rsidRPr="00B072E7" w14:paraId="5E40F3C7" w14:textId="77777777" w:rsidTr="00EE74F7">
            <w:tc>
              <w:tcPr>
                <w:tcW w:w="1633" w:type="dxa"/>
              </w:tcPr>
              <w:p w14:paraId="68253516" w14:textId="77777777" w:rsidR="00F80356" w:rsidRPr="00B072E7" w:rsidRDefault="00F80356" w:rsidP="0083281A">
                <w:pPr>
                  <w:rPr>
                    <w:b/>
                    <w:bCs/>
                  </w:rPr>
                </w:pPr>
                <w:r w:rsidRPr="00B072E7">
                  <w:rPr>
                    <w:b/>
                    <w:bCs/>
                  </w:rPr>
                  <w:t>Times</w:t>
                </w:r>
              </w:p>
            </w:tc>
            <w:tc>
              <w:tcPr>
                <w:tcW w:w="7428" w:type="dxa"/>
              </w:tcPr>
              <w:p w14:paraId="7672798F" w14:textId="77777777" w:rsidR="00F80356" w:rsidRPr="00B072E7" w:rsidRDefault="00F80356" w:rsidP="0083281A">
                <w:r w:rsidRPr="00B072E7">
                  <w:t xml:space="preserve">Day 1 9am – 5pm  </w:t>
                </w:r>
              </w:p>
              <w:p w14:paraId="20AE6AB9" w14:textId="77777777" w:rsidR="00F80356" w:rsidRPr="00B072E7" w:rsidRDefault="00F80356" w:rsidP="0083281A">
                <w:r w:rsidRPr="00B072E7">
                  <w:t xml:space="preserve">Day 2 9am – </w:t>
                </w:r>
                <w:r>
                  <w:t>4pm</w:t>
                </w:r>
              </w:p>
            </w:tc>
          </w:tr>
          <w:tr w:rsidR="00F80356" w:rsidRPr="00B072E7" w14:paraId="366CEAE2" w14:textId="77777777" w:rsidTr="00EE74F7">
            <w:tc>
              <w:tcPr>
                <w:tcW w:w="1633" w:type="dxa"/>
              </w:tcPr>
              <w:p w14:paraId="7CD4F873" w14:textId="77777777" w:rsidR="00F80356" w:rsidRPr="00B072E7" w:rsidRDefault="00F80356" w:rsidP="0083281A">
                <w:pPr>
                  <w:rPr>
                    <w:b/>
                    <w:bCs/>
                  </w:rPr>
                </w:pPr>
                <w:r w:rsidRPr="00B072E7">
                  <w:rPr>
                    <w:b/>
                    <w:bCs/>
                  </w:rPr>
                  <w:t>Location</w:t>
                </w:r>
              </w:p>
            </w:tc>
            <w:tc>
              <w:tcPr>
                <w:tcW w:w="7428" w:type="dxa"/>
              </w:tcPr>
              <w:p w14:paraId="114C47D8" w14:textId="77777777" w:rsidR="00F80356" w:rsidRPr="00B072E7" w:rsidRDefault="00F80356" w:rsidP="0083281A">
                <w:r w:rsidRPr="00B072E7">
                  <w:t xml:space="preserve">Dublin 2 location </w:t>
                </w:r>
              </w:p>
            </w:tc>
          </w:tr>
          <w:tr w:rsidR="00F80356" w:rsidRPr="00B072E7" w14:paraId="4310C089" w14:textId="77777777" w:rsidTr="00EE74F7">
            <w:tc>
              <w:tcPr>
                <w:tcW w:w="1633" w:type="dxa"/>
              </w:tcPr>
              <w:p w14:paraId="0B7BA989" w14:textId="77777777" w:rsidR="00F80356" w:rsidRPr="00B072E7" w:rsidRDefault="00F80356" w:rsidP="0083281A">
                <w:pPr>
                  <w:rPr>
                    <w:b/>
                    <w:bCs/>
                  </w:rPr>
                </w:pPr>
              </w:p>
              <w:p w14:paraId="2223A08C" w14:textId="77777777" w:rsidR="00F80356" w:rsidRPr="00B072E7" w:rsidRDefault="00F80356" w:rsidP="0083281A">
                <w:pPr>
                  <w:rPr>
                    <w:b/>
                    <w:bCs/>
                  </w:rPr>
                </w:pPr>
                <w:r w:rsidRPr="00B072E7">
                  <w:rPr>
                    <w:b/>
                    <w:bCs/>
                  </w:rPr>
                  <w:t>Requirements</w:t>
                </w:r>
              </w:p>
            </w:tc>
            <w:tc>
              <w:tcPr>
                <w:tcW w:w="7428" w:type="dxa"/>
              </w:tcPr>
              <w:p w14:paraId="4BD2E20A" w14:textId="77777777" w:rsidR="00F80356" w:rsidRPr="00B072E7" w:rsidRDefault="00F80356" w:rsidP="0083281A"/>
              <w:p w14:paraId="743688E6" w14:textId="77777777" w:rsidR="00F80356" w:rsidRPr="00B072E7" w:rsidRDefault="00F80356" w:rsidP="0083281A">
                <w:r w:rsidRPr="00B072E7">
                  <w:t>Set up:  Hollow square</w:t>
                </w:r>
              </w:p>
              <w:p w14:paraId="6B2ED5A4" w14:textId="77777777" w:rsidR="00F80356" w:rsidRPr="00B072E7" w:rsidRDefault="00F80356" w:rsidP="0083281A">
                <w:r w:rsidRPr="00B072E7">
                  <w:t xml:space="preserve">Back up projector required </w:t>
                </w:r>
              </w:p>
              <w:p w14:paraId="7EC6D89B" w14:textId="77777777" w:rsidR="00F80356" w:rsidRPr="00B072E7" w:rsidRDefault="00F80356" w:rsidP="0083281A">
                <w:r w:rsidRPr="00B072E7">
                  <w:t xml:space="preserve">Back up laptop required </w:t>
                </w:r>
              </w:p>
              <w:p w14:paraId="2D709F08" w14:textId="77777777" w:rsidR="00F80356" w:rsidRPr="00B072E7" w:rsidRDefault="00F80356" w:rsidP="0083281A"/>
              <w:p w14:paraId="5491BEF6" w14:textId="77777777" w:rsidR="00F80356" w:rsidRPr="00B072E7" w:rsidRDefault="00F80356" w:rsidP="0083281A">
                <w:r>
                  <w:t xml:space="preserve">45 </w:t>
                </w:r>
                <w:r w:rsidRPr="1A0B24B8">
                  <w:t xml:space="preserve">Table microphones – one per two people </w:t>
                </w:r>
              </w:p>
              <w:p w14:paraId="7657C106" w14:textId="77777777" w:rsidR="00F80356" w:rsidRPr="00B072E7" w:rsidRDefault="00F80356" w:rsidP="0083281A">
                <w:r w:rsidRPr="00B072E7">
                  <w:t>Speaker system to support all audio</w:t>
                </w:r>
              </w:p>
              <w:p w14:paraId="1F950555" w14:textId="77777777" w:rsidR="00F80356" w:rsidRPr="00B072E7" w:rsidRDefault="00F80356" w:rsidP="0083281A">
                <w:r>
                  <w:t>4</w:t>
                </w:r>
                <w:r w:rsidRPr="00B072E7">
                  <w:t xml:space="preserve"> Comfort monitors within the hollow square </w:t>
                </w:r>
              </w:p>
              <w:p w14:paraId="32FA54FD" w14:textId="77777777" w:rsidR="00F80356" w:rsidRPr="00B072E7" w:rsidRDefault="00F80356" w:rsidP="0083281A">
                <w:r w:rsidRPr="00B072E7">
                  <w:t xml:space="preserve">1 Podium microphone </w:t>
                </w:r>
              </w:p>
              <w:p w14:paraId="489B2FD9" w14:textId="77777777" w:rsidR="00F80356" w:rsidRPr="00B072E7" w:rsidRDefault="00F80356" w:rsidP="0083281A">
                <w:r w:rsidRPr="00B072E7">
                  <w:t xml:space="preserve">1 Roving microphone </w:t>
                </w:r>
              </w:p>
              <w:p w14:paraId="04876BAE" w14:textId="77777777" w:rsidR="00F80356" w:rsidRPr="00B072E7" w:rsidRDefault="00F80356" w:rsidP="0083281A">
                <w:r w:rsidRPr="00B072E7">
                  <w:t xml:space="preserve">Presentation clicker </w:t>
                </w:r>
              </w:p>
              <w:p w14:paraId="5A3AAF80" w14:textId="77777777" w:rsidR="00F80356" w:rsidRPr="00B072E7" w:rsidRDefault="00F80356" w:rsidP="0083281A">
                <w:r w:rsidRPr="1A0B24B8">
                  <w:t>Technician on site for durations of meeting</w:t>
                </w:r>
              </w:p>
              <w:p w14:paraId="186BB1AC" w14:textId="77777777" w:rsidR="00F80356" w:rsidRDefault="00F80356" w:rsidP="0083281A">
                <w:r>
                  <w:t>Hybrid</w:t>
                </w:r>
                <w:r w:rsidRPr="1A0B24B8">
                  <w:t xml:space="preserve"> option provided to attendees that are required to present</w:t>
                </w:r>
                <w:r>
                  <w:t xml:space="preserve"> remotely </w:t>
                </w:r>
              </w:p>
              <w:p w14:paraId="768BC3BC" w14:textId="77777777" w:rsidR="00F80356" w:rsidRDefault="00F80356" w:rsidP="0083281A"/>
              <w:p w14:paraId="6AE10299" w14:textId="77777777" w:rsidR="00F80356" w:rsidRDefault="00F80356" w:rsidP="0083281A">
                <w:r>
                  <w:t xml:space="preserve">Day 1: Assist with another meeting in parallel within another meeting room within the hotel.  No requirement for Hollow Square set up. Potential set up will be cabaret with microphone on each table.  </w:t>
                </w:r>
              </w:p>
              <w:p w14:paraId="552D98CC" w14:textId="77777777" w:rsidR="00F80356" w:rsidRDefault="00F80356" w:rsidP="0083281A"/>
              <w:p w14:paraId="514BB5A1" w14:textId="77777777" w:rsidR="00F80356" w:rsidRDefault="00F80356" w:rsidP="0083281A">
                <w:r>
                  <w:t xml:space="preserve">Day 2: Assist with another meeting in parallel within another meeting room within the hotel.  No requirement for Hollow Square set up.  Potential set up will be cabaret with microphone on each table.  </w:t>
                </w:r>
              </w:p>
              <w:p w14:paraId="3C794BDD" w14:textId="77777777" w:rsidR="00F80356" w:rsidRPr="00B072E7" w:rsidRDefault="00F80356" w:rsidP="0083281A">
                <w:r w:rsidRPr="00B072E7">
                  <w:t xml:space="preserve">Screen – supplied by Hotel </w:t>
                </w:r>
              </w:p>
              <w:p w14:paraId="14603734" w14:textId="77777777" w:rsidR="00F80356" w:rsidRPr="00B072E7" w:rsidRDefault="00F80356" w:rsidP="0083281A">
                <w:r w:rsidRPr="00B072E7">
                  <w:t xml:space="preserve">Projector – supplied by Hotel </w:t>
                </w:r>
              </w:p>
              <w:p w14:paraId="4A32782B" w14:textId="77777777" w:rsidR="00F80356" w:rsidRPr="00B072E7" w:rsidRDefault="00F80356" w:rsidP="0083281A">
                <w:r w:rsidRPr="00B072E7">
                  <w:t xml:space="preserve">Podium – supplied by Hotel </w:t>
                </w:r>
              </w:p>
              <w:p w14:paraId="0D38DEE5" w14:textId="77777777" w:rsidR="00F80356" w:rsidRPr="00B072E7" w:rsidRDefault="00F80356" w:rsidP="0083281A">
                <w:r w:rsidRPr="00B072E7">
                  <w:t>Podium microphone – supplied by Hotel</w:t>
                </w:r>
              </w:p>
              <w:p w14:paraId="59CB9F6D" w14:textId="77777777" w:rsidR="00F80356" w:rsidRPr="00B072E7" w:rsidRDefault="00F80356" w:rsidP="0083281A">
                <w:r w:rsidRPr="00B072E7">
                  <w:t xml:space="preserve">Laptop to playback presentations  </w:t>
                </w:r>
              </w:p>
              <w:p w14:paraId="73B00730" w14:textId="77777777" w:rsidR="00F80356" w:rsidRPr="00B072E7" w:rsidRDefault="00F80356" w:rsidP="0083281A"/>
            </w:tc>
          </w:tr>
        </w:tbl>
        <w:p w14:paraId="74B72A99" w14:textId="77777777" w:rsidR="00F80356" w:rsidRDefault="00F80356" w:rsidP="00F80356">
          <w:pPr>
            <w:jc w:val="both"/>
            <w:rPr>
              <w:b/>
              <w:sz w:val="20"/>
            </w:rPr>
          </w:pPr>
        </w:p>
        <w:p w14:paraId="7C6D5050" w14:textId="0D89D49E" w:rsidR="00DB5373" w:rsidRDefault="00DB5373" w:rsidP="00DB5373">
          <w:r w:rsidRPr="008C3799">
            <w:rPr>
              <w:rFonts w:asciiTheme="majorHAnsi" w:hAnsiTheme="majorHAnsi" w:cstheme="majorHAnsi"/>
              <w:b/>
              <w:bCs/>
              <w:color w:val="007041"/>
              <w:sz w:val="28"/>
              <w:szCs w:val="20"/>
            </w:rPr>
            <w:lastRenderedPageBreak/>
            <w:t>1.1</w:t>
          </w:r>
          <w:r>
            <w:rPr>
              <w:rFonts w:asciiTheme="majorHAnsi" w:hAnsiTheme="majorHAnsi" w:cstheme="majorHAnsi"/>
              <w:b/>
              <w:bCs/>
              <w:color w:val="007041"/>
              <w:sz w:val="28"/>
              <w:szCs w:val="20"/>
            </w:rPr>
            <w:t>9</w:t>
          </w:r>
          <w:r w:rsidRPr="008C3799">
            <w:rPr>
              <w:rFonts w:asciiTheme="majorHAnsi" w:hAnsiTheme="majorHAnsi" w:cstheme="majorHAnsi"/>
              <w:b/>
              <w:bCs/>
              <w:color w:val="007041"/>
              <w:sz w:val="28"/>
              <w:szCs w:val="20"/>
            </w:rPr>
            <w:tab/>
          </w:r>
          <w:r>
            <w:rPr>
              <w:rFonts w:asciiTheme="majorHAnsi" w:hAnsiTheme="majorHAnsi" w:cstheme="majorHAnsi"/>
              <w:b/>
              <w:bCs/>
              <w:color w:val="007041"/>
              <w:sz w:val="28"/>
              <w:szCs w:val="20"/>
            </w:rPr>
            <w:t xml:space="preserve"> </w:t>
          </w:r>
          <w:r w:rsidRPr="008C3799">
            <w:rPr>
              <w:rFonts w:asciiTheme="majorHAnsi" w:hAnsiTheme="majorHAnsi" w:cstheme="majorHAnsi"/>
              <w:b/>
              <w:bCs/>
              <w:color w:val="007041"/>
              <w:sz w:val="28"/>
              <w:szCs w:val="20"/>
            </w:rPr>
            <w:t>Meeting 1</w:t>
          </w:r>
          <w:r>
            <w:rPr>
              <w:rFonts w:asciiTheme="majorHAnsi" w:hAnsiTheme="majorHAnsi" w:cstheme="majorHAnsi"/>
              <w:b/>
              <w:bCs/>
              <w:color w:val="007041"/>
              <w:sz w:val="28"/>
              <w:szCs w:val="20"/>
            </w:rPr>
            <w:t>9 (Online)</w:t>
          </w:r>
        </w:p>
        <w:tbl>
          <w:tblPr>
            <w:tblW w:w="0" w:type="auto"/>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ook w:val="04A0" w:firstRow="1" w:lastRow="0" w:firstColumn="1" w:lastColumn="0" w:noHBand="0" w:noVBand="1"/>
          </w:tblPr>
          <w:tblGrid>
            <w:gridCol w:w="1631"/>
            <w:gridCol w:w="7430"/>
          </w:tblGrid>
          <w:tr w:rsidR="00F80356" w:rsidRPr="00B072E7" w14:paraId="31CE4B45" w14:textId="77777777" w:rsidTr="0083281A">
            <w:tc>
              <w:tcPr>
                <w:tcW w:w="1654" w:type="dxa"/>
              </w:tcPr>
              <w:p w14:paraId="7DD3BF62" w14:textId="77777777" w:rsidR="00F80356" w:rsidRPr="00B072E7" w:rsidRDefault="00F80356" w:rsidP="0083281A">
                <w:pPr>
                  <w:rPr>
                    <w:b/>
                    <w:bCs/>
                  </w:rPr>
                </w:pPr>
                <w:r w:rsidRPr="00B072E7">
                  <w:rPr>
                    <w:b/>
                    <w:bCs/>
                  </w:rPr>
                  <w:t>Numbers</w:t>
                </w:r>
              </w:p>
            </w:tc>
            <w:tc>
              <w:tcPr>
                <w:tcW w:w="8406" w:type="dxa"/>
              </w:tcPr>
              <w:p w14:paraId="3F621BB9" w14:textId="77777777" w:rsidR="00F80356" w:rsidRPr="00B072E7" w:rsidRDefault="00F80356" w:rsidP="0083281A">
                <w:r w:rsidRPr="00B072E7">
                  <w:t xml:space="preserve">Approx </w:t>
                </w:r>
                <w:r>
                  <w:t>90</w:t>
                </w:r>
                <w:r w:rsidRPr="00B072E7">
                  <w:t xml:space="preserve"> attendees </w:t>
                </w:r>
              </w:p>
            </w:tc>
          </w:tr>
          <w:tr w:rsidR="00F80356" w:rsidRPr="00B072E7" w14:paraId="01134833" w14:textId="77777777" w:rsidTr="0083281A">
            <w:tc>
              <w:tcPr>
                <w:tcW w:w="1654" w:type="dxa"/>
              </w:tcPr>
              <w:p w14:paraId="522A5F58" w14:textId="77777777" w:rsidR="00F80356" w:rsidRPr="00B072E7" w:rsidRDefault="00F80356" w:rsidP="0083281A">
                <w:pPr>
                  <w:rPr>
                    <w:b/>
                    <w:bCs/>
                  </w:rPr>
                </w:pPr>
                <w:r w:rsidRPr="00B072E7">
                  <w:rPr>
                    <w:b/>
                    <w:bCs/>
                  </w:rPr>
                  <w:t>Date</w:t>
                </w:r>
              </w:p>
            </w:tc>
            <w:tc>
              <w:tcPr>
                <w:tcW w:w="8406" w:type="dxa"/>
              </w:tcPr>
              <w:p w14:paraId="3E98A589" w14:textId="77777777" w:rsidR="00F80356" w:rsidRPr="00B072E7" w:rsidRDefault="00F80356" w:rsidP="0083281A">
                <w:r>
                  <w:t>10</w:t>
                </w:r>
                <w:r w:rsidRPr="00FF0B8B">
                  <w:rPr>
                    <w:vertAlign w:val="superscript"/>
                  </w:rPr>
                  <w:t>th</w:t>
                </w:r>
                <w:r>
                  <w:t xml:space="preserve"> December</w:t>
                </w:r>
                <w:r w:rsidRPr="00B072E7">
                  <w:t xml:space="preserve"> 2026</w:t>
                </w:r>
              </w:p>
            </w:tc>
          </w:tr>
          <w:tr w:rsidR="00F80356" w:rsidRPr="00B072E7" w14:paraId="103C37EE" w14:textId="77777777" w:rsidTr="0083281A">
            <w:tc>
              <w:tcPr>
                <w:tcW w:w="1654" w:type="dxa"/>
              </w:tcPr>
              <w:p w14:paraId="5BC56E52" w14:textId="77777777" w:rsidR="00F80356" w:rsidRPr="00B072E7" w:rsidRDefault="00F80356" w:rsidP="0083281A">
                <w:pPr>
                  <w:rPr>
                    <w:b/>
                    <w:bCs/>
                  </w:rPr>
                </w:pPr>
                <w:r w:rsidRPr="00B072E7">
                  <w:rPr>
                    <w:b/>
                    <w:bCs/>
                  </w:rPr>
                  <w:t>Duration</w:t>
                </w:r>
              </w:p>
            </w:tc>
            <w:tc>
              <w:tcPr>
                <w:tcW w:w="8406" w:type="dxa"/>
              </w:tcPr>
              <w:p w14:paraId="4026168F" w14:textId="77777777" w:rsidR="00F80356" w:rsidRPr="00B072E7" w:rsidRDefault="00F80356" w:rsidP="0083281A">
                <w:r>
                  <w:t xml:space="preserve">1 day online </w:t>
                </w:r>
                <w:r w:rsidRPr="00B072E7">
                  <w:t xml:space="preserve"> </w:t>
                </w:r>
              </w:p>
            </w:tc>
          </w:tr>
          <w:tr w:rsidR="00F80356" w:rsidRPr="00B072E7" w14:paraId="65A1EB59" w14:textId="77777777" w:rsidTr="0083281A">
            <w:tc>
              <w:tcPr>
                <w:tcW w:w="1654" w:type="dxa"/>
              </w:tcPr>
              <w:p w14:paraId="713A5FFA" w14:textId="77777777" w:rsidR="00F80356" w:rsidRPr="00B072E7" w:rsidRDefault="00F80356" w:rsidP="0083281A">
                <w:pPr>
                  <w:rPr>
                    <w:b/>
                    <w:bCs/>
                  </w:rPr>
                </w:pPr>
                <w:r w:rsidRPr="00B072E7">
                  <w:rPr>
                    <w:b/>
                    <w:bCs/>
                  </w:rPr>
                  <w:t>Times</w:t>
                </w:r>
              </w:p>
            </w:tc>
            <w:tc>
              <w:tcPr>
                <w:tcW w:w="8406" w:type="dxa"/>
              </w:tcPr>
              <w:p w14:paraId="6780F4B3" w14:textId="77777777" w:rsidR="00F80356" w:rsidRPr="00B072E7" w:rsidRDefault="00F80356" w:rsidP="0083281A">
                <w:r w:rsidRPr="00B072E7">
                  <w:t xml:space="preserve">Day 1 9am – </w:t>
                </w:r>
                <w:r>
                  <w:t>4</w:t>
                </w:r>
                <w:r w:rsidRPr="00B072E7">
                  <w:t xml:space="preserve">pm  </w:t>
                </w:r>
              </w:p>
              <w:p w14:paraId="59387308" w14:textId="77777777" w:rsidR="00F80356" w:rsidRPr="00B072E7" w:rsidRDefault="00F80356" w:rsidP="0083281A"/>
            </w:tc>
          </w:tr>
          <w:tr w:rsidR="00F80356" w:rsidRPr="00B072E7" w14:paraId="49174634" w14:textId="77777777" w:rsidTr="0083281A">
            <w:tc>
              <w:tcPr>
                <w:tcW w:w="1654" w:type="dxa"/>
              </w:tcPr>
              <w:p w14:paraId="0FCE8F53" w14:textId="77777777" w:rsidR="00F80356" w:rsidRPr="00B072E7" w:rsidRDefault="00F80356" w:rsidP="0083281A">
                <w:pPr>
                  <w:rPr>
                    <w:b/>
                    <w:bCs/>
                  </w:rPr>
                </w:pPr>
                <w:r w:rsidRPr="00B072E7">
                  <w:rPr>
                    <w:b/>
                    <w:bCs/>
                  </w:rPr>
                  <w:t>Location</w:t>
                </w:r>
              </w:p>
            </w:tc>
            <w:tc>
              <w:tcPr>
                <w:tcW w:w="8406" w:type="dxa"/>
              </w:tcPr>
              <w:p w14:paraId="025D1C67" w14:textId="77777777" w:rsidR="00F80356" w:rsidRPr="00B072E7" w:rsidRDefault="00F80356" w:rsidP="0083281A">
                <w:r w:rsidRPr="00B072E7">
                  <w:t xml:space="preserve">Dublin 2 location </w:t>
                </w:r>
              </w:p>
            </w:tc>
          </w:tr>
          <w:tr w:rsidR="00F80356" w:rsidRPr="00B072E7" w14:paraId="3AD4AC6A" w14:textId="77777777" w:rsidTr="0083281A">
            <w:tc>
              <w:tcPr>
                <w:tcW w:w="1654" w:type="dxa"/>
              </w:tcPr>
              <w:p w14:paraId="1CED07DF" w14:textId="77777777" w:rsidR="00F80356" w:rsidRPr="00B072E7" w:rsidRDefault="00F80356" w:rsidP="0083281A">
                <w:pPr>
                  <w:rPr>
                    <w:b/>
                    <w:bCs/>
                  </w:rPr>
                </w:pPr>
              </w:p>
              <w:p w14:paraId="4C53AB5C" w14:textId="77777777" w:rsidR="00F80356" w:rsidRPr="00B072E7" w:rsidRDefault="00F80356" w:rsidP="0083281A">
                <w:pPr>
                  <w:rPr>
                    <w:b/>
                    <w:bCs/>
                  </w:rPr>
                </w:pPr>
                <w:r w:rsidRPr="00B072E7">
                  <w:rPr>
                    <w:b/>
                    <w:bCs/>
                  </w:rPr>
                  <w:t>Requirements</w:t>
                </w:r>
              </w:p>
            </w:tc>
            <w:tc>
              <w:tcPr>
                <w:tcW w:w="8406" w:type="dxa"/>
              </w:tcPr>
              <w:p w14:paraId="40E1CED9" w14:textId="77777777" w:rsidR="00F80356" w:rsidRPr="00B072E7" w:rsidRDefault="00F80356" w:rsidP="0083281A"/>
              <w:p w14:paraId="31C94049" w14:textId="77777777" w:rsidR="00F80356" w:rsidRPr="00893076" w:rsidRDefault="00F80356" w:rsidP="0083281A">
                <w:pPr>
                  <w:rPr>
                    <w:b/>
                    <w:bCs/>
                  </w:rPr>
                </w:pPr>
                <w:r w:rsidRPr="00893076">
                  <w:rPr>
                    <w:b/>
                    <w:bCs/>
                  </w:rPr>
                  <w:t>Pre-Meeting Requirements</w:t>
                </w:r>
              </w:p>
              <w:p w14:paraId="10B4081D" w14:textId="77777777" w:rsidR="00F80356" w:rsidRPr="000B532D" w:rsidRDefault="00F80356" w:rsidP="0083281A">
                <w:r w:rsidRPr="000B532D">
                  <w:t>Technical Setup &amp; Testing</w:t>
                </w:r>
              </w:p>
              <w:p w14:paraId="65A800F9" w14:textId="77777777" w:rsidR="00F80356" w:rsidRPr="000B532D" w:rsidRDefault="00F80356" w:rsidP="0083281A">
                <w:r w:rsidRPr="000B532D">
                  <w:t>Ensure all AV equipment (microphones, cameras, speakers, projectors) is working.</w:t>
                </w:r>
              </w:p>
              <w:p w14:paraId="793A3263" w14:textId="77777777" w:rsidR="00F80356" w:rsidRPr="000B532D" w:rsidRDefault="00F80356" w:rsidP="0083281A">
                <w:r w:rsidRPr="000B532D">
                  <w:t>Test the meeting platform (e.g., Microsoft Teams, Zoom, Webex) for compatibility.</w:t>
                </w:r>
              </w:p>
              <w:p w14:paraId="48ABE950" w14:textId="77777777" w:rsidR="00F80356" w:rsidRPr="000B532D" w:rsidRDefault="00F80356" w:rsidP="0083281A">
                <w:r w:rsidRPr="000B532D">
                  <w:t>Check internet connectivity and bandwidth.</w:t>
                </w:r>
              </w:p>
              <w:p w14:paraId="06228AE4" w14:textId="77777777" w:rsidR="00F80356" w:rsidRDefault="00F80356" w:rsidP="0083281A">
                <w:r w:rsidRPr="000B532D">
                  <w:t>Confirm that all necessary software updates are installed.</w:t>
                </w:r>
              </w:p>
              <w:p w14:paraId="763704B9" w14:textId="77777777" w:rsidR="00F80356" w:rsidRPr="000B532D" w:rsidRDefault="00F80356" w:rsidP="0083281A"/>
              <w:p w14:paraId="37BD1A61" w14:textId="77777777" w:rsidR="00F80356" w:rsidRPr="00893076" w:rsidRDefault="00F80356" w:rsidP="0083281A">
                <w:pPr>
                  <w:rPr>
                    <w:b/>
                    <w:bCs/>
                  </w:rPr>
                </w:pPr>
                <w:r w:rsidRPr="00893076">
                  <w:rPr>
                    <w:b/>
                    <w:bCs/>
                  </w:rPr>
                  <w:t>Room &amp; Equipment Preparation</w:t>
                </w:r>
              </w:p>
              <w:p w14:paraId="6CA9C7BD" w14:textId="77777777" w:rsidR="00F80356" w:rsidRPr="000B532D" w:rsidRDefault="00F80356" w:rsidP="0083281A">
                <w:r w:rsidRPr="000B532D">
                  <w:t>Set up the meeting room with proper lighting and acoustics.</w:t>
                </w:r>
              </w:p>
              <w:p w14:paraId="486088F5" w14:textId="77777777" w:rsidR="00F80356" w:rsidRPr="000B532D" w:rsidRDefault="00F80356" w:rsidP="0083281A">
                <w:r w:rsidRPr="000B532D">
                  <w:t>Arrange seating and camera angles for optimal visibility.</w:t>
                </w:r>
              </w:p>
              <w:p w14:paraId="3A72FD0A" w14:textId="77777777" w:rsidR="00F80356" w:rsidRDefault="00F80356" w:rsidP="0083281A">
                <w:r w:rsidRPr="000B532D">
                  <w:t>Ensure backup equipment (e.g., spare mics, batteries) is available.</w:t>
                </w:r>
              </w:p>
              <w:p w14:paraId="686240E5" w14:textId="77777777" w:rsidR="00F80356" w:rsidRPr="000B532D" w:rsidRDefault="00F80356" w:rsidP="0083281A"/>
              <w:p w14:paraId="1C609059" w14:textId="77777777" w:rsidR="00F80356" w:rsidRPr="000B532D" w:rsidRDefault="00F80356" w:rsidP="0083281A">
                <w:r w:rsidRPr="00893076">
                  <w:rPr>
                    <w:b/>
                    <w:bCs/>
                  </w:rPr>
                  <w:t>User Support</w:t>
                </w:r>
              </w:p>
              <w:p w14:paraId="3F8E632D" w14:textId="77777777" w:rsidR="00F80356" w:rsidRPr="000B532D" w:rsidRDefault="00F80356" w:rsidP="0083281A">
                <w:r w:rsidRPr="000B532D">
                  <w:t>Assist presenters with connecting and testing their devices.</w:t>
                </w:r>
              </w:p>
              <w:p w14:paraId="547F7BB4" w14:textId="77777777" w:rsidR="00F80356" w:rsidRPr="000B532D" w:rsidRDefault="00F80356" w:rsidP="0083281A">
                <w:r w:rsidRPr="000B532D">
                  <w:t>Provide a quick guide or briefing on how to use the meeting tools.</w:t>
                </w:r>
              </w:p>
              <w:p w14:paraId="39B997BC" w14:textId="77777777" w:rsidR="00F80356" w:rsidRDefault="00F80356" w:rsidP="0083281A">
                <w:r w:rsidRPr="000B532D">
                  <w:t>Ensure screen sharing, recording, and other features are enabled as needed.</w:t>
                </w:r>
              </w:p>
              <w:p w14:paraId="1FFEDDFE" w14:textId="77777777" w:rsidR="00F80356" w:rsidRPr="000B532D" w:rsidRDefault="00F80356" w:rsidP="0083281A"/>
              <w:p w14:paraId="0F9712D2" w14:textId="77777777" w:rsidR="00F80356" w:rsidRPr="000B532D" w:rsidRDefault="00F80356" w:rsidP="0083281A">
                <w:r w:rsidRPr="00893076">
                  <w:rPr>
                    <w:b/>
                    <w:bCs/>
                  </w:rPr>
                  <w:t>Security &amp; Access</w:t>
                </w:r>
              </w:p>
              <w:p w14:paraId="31B9C8F3" w14:textId="77777777" w:rsidR="00F80356" w:rsidRPr="000B532D" w:rsidRDefault="00F80356" w:rsidP="0083281A">
                <w:r w:rsidRPr="000B532D">
                  <w:t>Verify that only authorized participants have access.</w:t>
                </w:r>
              </w:p>
              <w:p w14:paraId="3F5ED0C5" w14:textId="77777777" w:rsidR="00F80356" w:rsidRPr="000B532D" w:rsidRDefault="00F80356" w:rsidP="0083281A">
                <w:r w:rsidRPr="000B532D">
                  <w:t>Set up waiting rooms or passcodes if required.</w:t>
                </w:r>
              </w:p>
              <w:p w14:paraId="337BDBC6" w14:textId="77777777" w:rsidR="00F80356" w:rsidRPr="000B532D" w:rsidRDefault="00F80356" w:rsidP="0083281A"/>
              <w:p w14:paraId="31AB1C56" w14:textId="77777777" w:rsidR="00F80356" w:rsidRPr="000B532D" w:rsidRDefault="00F80356" w:rsidP="0083281A">
                <w:r w:rsidRPr="00893076">
                  <w:rPr>
                    <w:b/>
                    <w:bCs/>
                  </w:rPr>
                  <w:t>Live Monitoring</w:t>
                </w:r>
              </w:p>
              <w:p w14:paraId="0C6AEE2E" w14:textId="77777777" w:rsidR="00F80356" w:rsidRPr="000B532D" w:rsidRDefault="00F80356" w:rsidP="0083281A">
                <w:r w:rsidRPr="000B532D">
                  <w:t>Monitor audio and video quality throughout the session.</w:t>
                </w:r>
              </w:p>
              <w:p w14:paraId="7D401381" w14:textId="77777777" w:rsidR="00F80356" w:rsidRDefault="00F80356" w:rsidP="0083281A">
                <w:r w:rsidRPr="000B532D">
                  <w:t>Quickly address any technical issues (e.g., echo, lag, disconnections).</w:t>
                </w:r>
              </w:p>
              <w:p w14:paraId="1E392FEE" w14:textId="77777777" w:rsidR="00F80356" w:rsidRPr="000B532D" w:rsidRDefault="00F80356" w:rsidP="0083281A"/>
              <w:p w14:paraId="12F07EE0" w14:textId="77777777" w:rsidR="00F80356" w:rsidRPr="000B532D" w:rsidRDefault="00F80356" w:rsidP="0083281A">
                <w:r w:rsidRPr="00893076">
                  <w:rPr>
                    <w:b/>
                    <w:bCs/>
                  </w:rPr>
                  <w:t>Support for Presenters and Participants</w:t>
                </w:r>
              </w:p>
              <w:p w14:paraId="2F4020CE" w14:textId="77777777" w:rsidR="00F80356" w:rsidRPr="000B532D" w:rsidRDefault="00F80356" w:rsidP="0083281A">
                <w:r w:rsidRPr="000B532D">
                  <w:t>Help with screen sharing, muting/unmuting, and breakout rooms.</w:t>
                </w:r>
              </w:p>
              <w:p w14:paraId="4A3758F9" w14:textId="77777777" w:rsidR="00F80356" w:rsidRDefault="00F80356" w:rsidP="0083281A">
                <w:r w:rsidRPr="000B532D">
                  <w:t>Manage chat, Q&amp;A, or polls if needed.</w:t>
                </w:r>
              </w:p>
              <w:p w14:paraId="485D3601" w14:textId="77777777" w:rsidR="00F80356" w:rsidRPr="000B532D" w:rsidRDefault="00F80356" w:rsidP="0083281A"/>
              <w:p w14:paraId="3AED8D45" w14:textId="77777777" w:rsidR="00F80356" w:rsidRPr="000B532D" w:rsidRDefault="00F80356" w:rsidP="0083281A">
                <w:r w:rsidRPr="00893076">
                  <w:rPr>
                    <w:b/>
                    <w:bCs/>
                  </w:rPr>
                  <w:t>Recording &amp; Documentation</w:t>
                </w:r>
              </w:p>
              <w:p w14:paraId="46515FCA" w14:textId="77777777" w:rsidR="00F80356" w:rsidRPr="00B072E7" w:rsidRDefault="00F80356" w:rsidP="0083281A">
                <w:r w:rsidRPr="000B532D">
                  <w:t>Start/stop recording as required.</w:t>
                </w:r>
              </w:p>
            </w:tc>
          </w:tr>
        </w:tbl>
        <w:p w14:paraId="0BE724CB" w14:textId="77777777" w:rsidR="00F80356" w:rsidRDefault="00F80356" w:rsidP="00F80356">
          <w:pPr>
            <w:pStyle w:val="HPRAHeadingL3"/>
            <w:ind w:left="720"/>
            <w:rPr>
              <w:lang w:val="en-GB"/>
            </w:rPr>
          </w:pPr>
        </w:p>
        <w:p w14:paraId="3D7B41C2" w14:textId="77777777" w:rsidR="00F80356" w:rsidRDefault="00F80356" w:rsidP="00F80356">
          <w:pPr>
            <w:pStyle w:val="HPRAHeadingL3"/>
            <w:ind w:left="720"/>
            <w:rPr>
              <w:lang w:val="en-GB"/>
            </w:rPr>
          </w:pPr>
        </w:p>
        <w:p w14:paraId="2B5AEAD8" w14:textId="77777777" w:rsidR="00EE74F7" w:rsidRDefault="00EE74F7" w:rsidP="00F80356">
          <w:pPr>
            <w:pStyle w:val="HPRAHeadingL3"/>
            <w:ind w:left="720"/>
            <w:rPr>
              <w:lang w:val="en-GB"/>
            </w:rPr>
          </w:pPr>
        </w:p>
        <w:p w14:paraId="6F6FC093" w14:textId="77777777" w:rsidR="00EE74F7" w:rsidRDefault="00EE74F7" w:rsidP="00F80356">
          <w:pPr>
            <w:pStyle w:val="HPRAHeadingL3"/>
            <w:ind w:left="720"/>
            <w:rPr>
              <w:lang w:val="en-GB"/>
            </w:rPr>
          </w:pPr>
        </w:p>
        <w:p w14:paraId="6A3A0D7C" w14:textId="77777777" w:rsidR="00EE74F7" w:rsidRDefault="00EE74F7" w:rsidP="00F80356">
          <w:pPr>
            <w:pStyle w:val="HPRAHeadingL3"/>
            <w:ind w:left="720"/>
            <w:rPr>
              <w:lang w:val="en-GB"/>
            </w:rPr>
          </w:pPr>
        </w:p>
        <w:p w14:paraId="175FD287" w14:textId="77777777" w:rsidR="00EE74F7" w:rsidRDefault="00EE74F7" w:rsidP="00F80356">
          <w:pPr>
            <w:pStyle w:val="HPRAHeadingL3"/>
            <w:ind w:left="720"/>
            <w:rPr>
              <w:lang w:val="en-GB"/>
            </w:rPr>
          </w:pPr>
        </w:p>
        <w:p w14:paraId="1ED3C1F3" w14:textId="77777777" w:rsidR="00EE74F7" w:rsidRDefault="00EE74F7" w:rsidP="00F80356">
          <w:pPr>
            <w:pStyle w:val="HPRAHeadingL3"/>
            <w:ind w:left="720"/>
            <w:rPr>
              <w:lang w:val="en-GB"/>
            </w:rPr>
          </w:pPr>
        </w:p>
        <w:p w14:paraId="508D1E96" w14:textId="77777777" w:rsidR="00EE74F7" w:rsidRDefault="00EE74F7" w:rsidP="00F80356">
          <w:pPr>
            <w:pStyle w:val="HPRAHeadingL3"/>
            <w:ind w:left="720"/>
            <w:rPr>
              <w:lang w:val="en-GB"/>
            </w:rPr>
          </w:pPr>
        </w:p>
        <w:p w14:paraId="03A1D457" w14:textId="77777777" w:rsidR="00EE74F7" w:rsidRDefault="00EE74F7" w:rsidP="00F80356">
          <w:pPr>
            <w:pStyle w:val="HPRAHeadingL3"/>
            <w:ind w:left="720"/>
            <w:rPr>
              <w:lang w:val="en-GB"/>
            </w:rPr>
          </w:pPr>
        </w:p>
        <w:p w14:paraId="477AD83D" w14:textId="77777777" w:rsidR="00EE74F7" w:rsidRDefault="00EE74F7" w:rsidP="00F80356">
          <w:pPr>
            <w:pStyle w:val="HPRAHeadingL3"/>
            <w:ind w:left="720"/>
            <w:rPr>
              <w:lang w:val="en-GB"/>
            </w:rPr>
          </w:pPr>
        </w:p>
        <w:p w14:paraId="2CD244E2" w14:textId="77777777" w:rsidR="00EE74F7" w:rsidRDefault="00EE74F7" w:rsidP="00F80356">
          <w:pPr>
            <w:pStyle w:val="HPRAHeadingL3"/>
            <w:ind w:left="720"/>
            <w:rPr>
              <w:lang w:val="en-GB"/>
            </w:rPr>
          </w:pPr>
        </w:p>
        <w:p w14:paraId="115A285A" w14:textId="77777777" w:rsidR="00EE74F7" w:rsidRDefault="00EE74F7" w:rsidP="00F80356">
          <w:pPr>
            <w:pStyle w:val="HPRAHeadingL3"/>
            <w:ind w:left="720"/>
            <w:rPr>
              <w:lang w:val="en-GB"/>
            </w:rPr>
          </w:pPr>
        </w:p>
        <w:p w14:paraId="5C3C5659" w14:textId="77777777" w:rsidR="00EE74F7" w:rsidRDefault="00EE74F7" w:rsidP="00F80356">
          <w:pPr>
            <w:pStyle w:val="HPRAHeadingL3"/>
            <w:ind w:left="720"/>
            <w:rPr>
              <w:lang w:val="en-GB"/>
            </w:rPr>
          </w:pPr>
        </w:p>
        <w:p w14:paraId="78971404" w14:textId="77777777" w:rsidR="00EE74F7" w:rsidRDefault="00EE74F7" w:rsidP="00F80356">
          <w:pPr>
            <w:pStyle w:val="HPRAHeadingL3"/>
            <w:ind w:left="720"/>
            <w:rPr>
              <w:lang w:val="en-GB"/>
            </w:rPr>
          </w:pPr>
        </w:p>
        <w:p w14:paraId="1446F4C9" w14:textId="77777777" w:rsidR="00EE74F7" w:rsidRDefault="00EE74F7" w:rsidP="00F80356">
          <w:pPr>
            <w:pStyle w:val="HPRAHeadingL3"/>
            <w:ind w:left="720"/>
            <w:rPr>
              <w:lang w:val="en-GB"/>
            </w:rPr>
          </w:pPr>
        </w:p>
        <w:p w14:paraId="31E13336" w14:textId="77777777" w:rsidR="00EE74F7" w:rsidRDefault="00EE74F7" w:rsidP="00F80356">
          <w:pPr>
            <w:pStyle w:val="HPRAHeadingL3"/>
            <w:ind w:left="720"/>
            <w:rPr>
              <w:lang w:val="en-GB"/>
            </w:rPr>
          </w:pPr>
        </w:p>
        <w:p w14:paraId="049978F8" w14:textId="77777777" w:rsidR="00EE74F7" w:rsidRDefault="00EE74F7" w:rsidP="00F80356">
          <w:pPr>
            <w:pStyle w:val="HPRAHeadingL3"/>
            <w:ind w:left="720"/>
            <w:rPr>
              <w:lang w:val="en-GB"/>
            </w:rPr>
          </w:pPr>
        </w:p>
        <w:p w14:paraId="555A6151" w14:textId="77777777" w:rsidR="00EE74F7" w:rsidRDefault="00EE74F7" w:rsidP="00F80356">
          <w:pPr>
            <w:pStyle w:val="HPRAHeadingL3"/>
            <w:ind w:left="720"/>
            <w:rPr>
              <w:lang w:val="en-GB"/>
            </w:rPr>
          </w:pPr>
        </w:p>
        <w:p w14:paraId="482D632A" w14:textId="77777777" w:rsidR="00EE74F7" w:rsidRDefault="00EE74F7" w:rsidP="00F80356">
          <w:pPr>
            <w:pStyle w:val="HPRAHeadingL3"/>
            <w:ind w:left="720"/>
            <w:rPr>
              <w:lang w:val="en-GB"/>
            </w:rPr>
          </w:pPr>
        </w:p>
        <w:p w14:paraId="5536A5FE" w14:textId="77777777" w:rsidR="00EE74F7" w:rsidRDefault="00EE74F7" w:rsidP="00F80356">
          <w:pPr>
            <w:pStyle w:val="HPRAHeadingL3"/>
            <w:ind w:left="720"/>
            <w:rPr>
              <w:lang w:val="en-GB"/>
            </w:rPr>
          </w:pPr>
        </w:p>
        <w:p w14:paraId="667D73C6" w14:textId="77777777" w:rsidR="00EE74F7" w:rsidRDefault="00EE74F7" w:rsidP="00F80356">
          <w:pPr>
            <w:pStyle w:val="HPRAHeadingL3"/>
            <w:ind w:left="720"/>
            <w:rPr>
              <w:lang w:val="en-GB"/>
            </w:rPr>
          </w:pPr>
        </w:p>
        <w:p w14:paraId="2F7E53AF" w14:textId="77777777" w:rsidR="00EE74F7" w:rsidRDefault="00EE74F7" w:rsidP="00F80356">
          <w:pPr>
            <w:pStyle w:val="HPRAHeadingL3"/>
            <w:ind w:left="720"/>
            <w:rPr>
              <w:lang w:val="en-GB"/>
            </w:rPr>
          </w:pPr>
        </w:p>
        <w:p w14:paraId="3E54D4AA" w14:textId="77777777" w:rsidR="00EE74F7" w:rsidRDefault="00EE74F7" w:rsidP="00F80356">
          <w:pPr>
            <w:pStyle w:val="HPRAHeadingL3"/>
            <w:ind w:left="720"/>
            <w:rPr>
              <w:lang w:val="en-GB"/>
            </w:rPr>
          </w:pPr>
        </w:p>
        <w:p w14:paraId="659D18F5" w14:textId="77777777" w:rsidR="00EE74F7" w:rsidRDefault="00EE74F7" w:rsidP="00F80356">
          <w:pPr>
            <w:pStyle w:val="HPRAHeadingL3"/>
            <w:ind w:left="720"/>
            <w:rPr>
              <w:lang w:val="en-GB"/>
            </w:rPr>
          </w:pPr>
        </w:p>
        <w:p w14:paraId="07DF9B9F" w14:textId="77777777" w:rsidR="00EE74F7" w:rsidRDefault="00EE74F7" w:rsidP="00F80356">
          <w:pPr>
            <w:pStyle w:val="HPRAHeadingL3"/>
            <w:ind w:left="720"/>
            <w:rPr>
              <w:lang w:val="en-GB"/>
            </w:rPr>
          </w:pPr>
        </w:p>
        <w:p w14:paraId="4AC106B7" w14:textId="77777777" w:rsidR="00EE74F7" w:rsidRDefault="00EE74F7" w:rsidP="00F80356">
          <w:pPr>
            <w:pStyle w:val="HPRAHeadingL3"/>
            <w:ind w:left="720"/>
            <w:rPr>
              <w:lang w:val="en-GB"/>
            </w:rPr>
          </w:pPr>
        </w:p>
        <w:p w14:paraId="1E375531" w14:textId="77777777" w:rsidR="00EE74F7" w:rsidRDefault="00EE74F7" w:rsidP="00F80356">
          <w:pPr>
            <w:pStyle w:val="HPRAHeadingL3"/>
            <w:ind w:left="720"/>
            <w:rPr>
              <w:lang w:val="en-GB"/>
            </w:rPr>
          </w:pPr>
        </w:p>
        <w:p w14:paraId="6967EF22" w14:textId="77777777" w:rsidR="00EE74F7" w:rsidRDefault="00EE74F7" w:rsidP="00F80356">
          <w:pPr>
            <w:pStyle w:val="HPRAHeadingL3"/>
            <w:ind w:left="720"/>
            <w:rPr>
              <w:lang w:val="en-GB"/>
            </w:rPr>
          </w:pPr>
        </w:p>
        <w:p w14:paraId="6FA2F4A2" w14:textId="77777777" w:rsidR="00EE74F7" w:rsidRDefault="00EE74F7" w:rsidP="00F80356">
          <w:pPr>
            <w:pStyle w:val="HPRAHeadingL3"/>
            <w:ind w:left="720"/>
            <w:rPr>
              <w:lang w:val="en-GB"/>
            </w:rPr>
          </w:pPr>
        </w:p>
        <w:p w14:paraId="011C8B21" w14:textId="77777777" w:rsidR="00EE74F7" w:rsidRDefault="00EE74F7" w:rsidP="00F80356">
          <w:pPr>
            <w:pStyle w:val="HPRAHeadingL3"/>
            <w:ind w:left="720"/>
            <w:rPr>
              <w:lang w:val="en-GB"/>
            </w:rPr>
          </w:pPr>
        </w:p>
        <w:p w14:paraId="37750ABD" w14:textId="77777777" w:rsidR="00EE74F7" w:rsidRDefault="00EE74F7" w:rsidP="00F80356">
          <w:pPr>
            <w:pStyle w:val="HPRAHeadingL3"/>
            <w:ind w:left="720"/>
            <w:rPr>
              <w:lang w:val="en-GB"/>
            </w:rPr>
          </w:pPr>
        </w:p>
        <w:p w14:paraId="7E14DF7B" w14:textId="77777777" w:rsidR="00EE74F7" w:rsidRDefault="00EE74F7" w:rsidP="00F80356">
          <w:pPr>
            <w:pStyle w:val="HPRAHeadingL3"/>
            <w:ind w:left="720"/>
            <w:rPr>
              <w:lang w:val="en-GB"/>
            </w:rPr>
          </w:pPr>
        </w:p>
        <w:p w14:paraId="665BB593" w14:textId="77777777" w:rsidR="00EE74F7" w:rsidRDefault="00EE74F7" w:rsidP="00F80356">
          <w:pPr>
            <w:pStyle w:val="HPRAHeadingL3"/>
            <w:ind w:left="720"/>
            <w:rPr>
              <w:lang w:val="en-GB"/>
            </w:rPr>
          </w:pPr>
        </w:p>
        <w:p w14:paraId="4439D122" w14:textId="77777777" w:rsidR="00EE74F7" w:rsidRDefault="00EE74F7" w:rsidP="00F80356">
          <w:pPr>
            <w:pStyle w:val="HPRAHeadingL3"/>
            <w:ind w:left="720"/>
            <w:rPr>
              <w:lang w:val="en-GB"/>
            </w:rPr>
          </w:pPr>
        </w:p>
        <w:p w14:paraId="4CC0CF3F" w14:textId="77777777" w:rsidR="00EE74F7" w:rsidRDefault="00EE74F7" w:rsidP="00F80356">
          <w:pPr>
            <w:pStyle w:val="HPRAHeadingL3"/>
            <w:ind w:left="720"/>
            <w:rPr>
              <w:lang w:val="en-GB"/>
            </w:rPr>
          </w:pPr>
        </w:p>
        <w:p w14:paraId="4CC9AD62" w14:textId="77777777" w:rsidR="00EE74F7" w:rsidRDefault="00EE74F7" w:rsidP="00F80356">
          <w:pPr>
            <w:pStyle w:val="HPRAHeadingL3"/>
            <w:ind w:left="720"/>
            <w:rPr>
              <w:lang w:val="en-GB"/>
            </w:rPr>
          </w:pPr>
        </w:p>
        <w:p w14:paraId="4460C809" w14:textId="6AA8EAD5" w:rsidR="00DB5373" w:rsidRDefault="00DB5373" w:rsidP="00DB5373">
          <w:r w:rsidRPr="008C3799">
            <w:rPr>
              <w:rFonts w:asciiTheme="majorHAnsi" w:hAnsiTheme="majorHAnsi" w:cstheme="majorHAnsi"/>
              <w:b/>
              <w:bCs/>
              <w:color w:val="007041"/>
              <w:sz w:val="28"/>
              <w:szCs w:val="20"/>
            </w:rPr>
            <w:lastRenderedPageBreak/>
            <w:t>1.</w:t>
          </w:r>
          <w:r>
            <w:rPr>
              <w:rFonts w:asciiTheme="majorHAnsi" w:hAnsiTheme="majorHAnsi" w:cstheme="majorHAnsi"/>
              <w:b/>
              <w:bCs/>
              <w:color w:val="007041"/>
              <w:sz w:val="28"/>
              <w:szCs w:val="20"/>
            </w:rPr>
            <w:t>20</w:t>
          </w:r>
          <w:r w:rsidRPr="008C3799">
            <w:rPr>
              <w:rFonts w:asciiTheme="majorHAnsi" w:hAnsiTheme="majorHAnsi" w:cstheme="majorHAnsi"/>
              <w:b/>
              <w:bCs/>
              <w:color w:val="007041"/>
              <w:sz w:val="28"/>
              <w:szCs w:val="20"/>
            </w:rPr>
            <w:tab/>
          </w:r>
          <w:r>
            <w:rPr>
              <w:rFonts w:asciiTheme="majorHAnsi" w:hAnsiTheme="majorHAnsi" w:cstheme="majorHAnsi"/>
              <w:b/>
              <w:bCs/>
              <w:color w:val="007041"/>
              <w:sz w:val="28"/>
              <w:szCs w:val="20"/>
            </w:rPr>
            <w:t xml:space="preserve"> </w:t>
          </w:r>
          <w:r w:rsidRPr="008C3799">
            <w:rPr>
              <w:rFonts w:asciiTheme="majorHAnsi" w:hAnsiTheme="majorHAnsi" w:cstheme="majorHAnsi"/>
              <w:b/>
              <w:bCs/>
              <w:color w:val="007041"/>
              <w:sz w:val="28"/>
              <w:szCs w:val="20"/>
            </w:rPr>
            <w:t xml:space="preserve">Meeting </w:t>
          </w:r>
          <w:r>
            <w:rPr>
              <w:rFonts w:asciiTheme="majorHAnsi" w:hAnsiTheme="majorHAnsi" w:cstheme="majorHAnsi"/>
              <w:b/>
              <w:bCs/>
              <w:color w:val="007041"/>
              <w:sz w:val="28"/>
              <w:szCs w:val="20"/>
            </w:rPr>
            <w:t>20 (Online)</w:t>
          </w:r>
        </w:p>
        <w:tbl>
          <w:tblPr>
            <w:tblW w:w="0" w:type="auto"/>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ook w:val="04A0" w:firstRow="1" w:lastRow="0" w:firstColumn="1" w:lastColumn="0" w:noHBand="0" w:noVBand="1"/>
          </w:tblPr>
          <w:tblGrid>
            <w:gridCol w:w="1629"/>
            <w:gridCol w:w="7432"/>
          </w:tblGrid>
          <w:tr w:rsidR="00F80356" w:rsidRPr="00B072E7" w14:paraId="450844F8" w14:textId="77777777" w:rsidTr="0083281A">
            <w:tc>
              <w:tcPr>
                <w:tcW w:w="1654" w:type="dxa"/>
              </w:tcPr>
              <w:p w14:paraId="7644186A" w14:textId="77777777" w:rsidR="00F80356" w:rsidRPr="00B072E7" w:rsidRDefault="00F80356" w:rsidP="0083281A">
                <w:pPr>
                  <w:rPr>
                    <w:b/>
                    <w:bCs/>
                  </w:rPr>
                </w:pPr>
                <w:r w:rsidRPr="00B072E7">
                  <w:rPr>
                    <w:b/>
                    <w:bCs/>
                  </w:rPr>
                  <w:t>Numbers</w:t>
                </w:r>
              </w:p>
            </w:tc>
            <w:tc>
              <w:tcPr>
                <w:tcW w:w="8547" w:type="dxa"/>
              </w:tcPr>
              <w:p w14:paraId="2D698B0D" w14:textId="77777777" w:rsidR="00F80356" w:rsidRPr="00B072E7" w:rsidRDefault="00F80356" w:rsidP="0083281A">
                <w:r w:rsidRPr="00B072E7">
                  <w:t xml:space="preserve">Approx </w:t>
                </w:r>
                <w:r>
                  <w:t>45</w:t>
                </w:r>
                <w:r w:rsidRPr="00B072E7">
                  <w:t xml:space="preserve"> attendees </w:t>
                </w:r>
              </w:p>
            </w:tc>
          </w:tr>
          <w:tr w:rsidR="00F80356" w:rsidRPr="00B072E7" w14:paraId="0FD3A393" w14:textId="77777777" w:rsidTr="0083281A">
            <w:tc>
              <w:tcPr>
                <w:tcW w:w="1654" w:type="dxa"/>
              </w:tcPr>
              <w:p w14:paraId="694AB05D" w14:textId="77777777" w:rsidR="00F80356" w:rsidRPr="00B072E7" w:rsidRDefault="00F80356" w:rsidP="0083281A">
                <w:pPr>
                  <w:rPr>
                    <w:b/>
                    <w:bCs/>
                  </w:rPr>
                </w:pPr>
                <w:r w:rsidRPr="00B072E7">
                  <w:rPr>
                    <w:b/>
                    <w:bCs/>
                  </w:rPr>
                  <w:t>Date</w:t>
                </w:r>
              </w:p>
            </w:tc>
            <w:tc>
              <w:tcPr>
                <w:tcW w:w="8547" w:type="dxa"/>
              </w:tcPr>
              <w:p w14:paraId="715CCA8E" w14:textId="77777777" w:rsidR="00F80356" w:rsidRPr="00B072E7" w:rsidRDefault="00F80356" w:rsidP="0083281A">
                <w:r>
                  <w:t>16</w:t>
                </w:r>
                <w:r w:rsidRPr="004C4DCC">
                  <w:rPr>
                    <w:vertAlign w:val="superscript"/>
                  </w:rPr>
                  <w:t>th</w:t>
                </w:r>
                <w:r>
                  <w:t xml:space="preserve"> November</w:t>
                </w:r>
                <w:r w:rsidRPr="00B072E7">
                  <w:t xml:space="preserve"> 2026</w:t>
                </w:r>
              </w:p>
            </w:tc>
          </w:tr>
          <w:tr w:rsidR="00F80356" w:rsidRPr="00B072E7" w14:paraId="59B55BB7" w14:textId="77777777" w:rsidTr="0083281A">
            <w:tc>
              <w:tcPr>
                <w:tcW w:w="1654" w:type="dxa"/>
              </w:tcPr>
              <w:p w14:paraId="4536E6CA" w14:textId="77777777" w:rsidR="00F80356" w:rsidRPr="00B072E7" w:rsidRDefault="00F80356" w:rsidP="0083281A">
                <w:pPr>
                  <w:rPr>
                    <w:b/>
                    <w:bCs/>
                  </w:rPr>
                </w:pPr>
                <w:r w:rsidRPr="00B072E7">
                  <w:rPr>
                    <w:b/>
                    <w:bCs/>
                  </w:rPr>
                  <w:t>Duration</w:t>
                </w:r>
              </w:p>
            </w:tc>
            <w:tc>
              <w:tcPr>
                <w:tcW w:w="8547" w:type="dxa"/>
              </w:tcPr>
              <w:p w14:paraId="6640A98C" w14:textId="77777777" w:rsidR="00F80356" w:rsidRPr="00B072E7" w:rsidRDefault="00F80356" w:rsidP="0083281A">
                <w:r>
                  <w:t xml:space="preserve">1 day online </w:t>
                </w:r>
                <w:r w:rsidRPr="00B072E7">
                  <w:t xml:space="preserve"> </w:t>
                </w:r>
              </w:p>
            </w:tc>
          </w:tr>
          <w:tr w:rsidR="00F80356" w:rsidRPr="00B072E7" w14:paraId="609D605B" w14:textId="77777777" w:rsidTr="0083281A">
            <w:tc>
              <w:tcPr>
                <w:tcW w:w="1654" w:type="dxa"/>
              </w:tcPr>
              <w:p w14:paraId="1D8C5EFD" w14:textId="77777777" w:rsidR="00F80356" w:rsidRPr="00B072E7" w:rsidRDefault="00F80356" w:rsidP="0083281A">
                <w:pPr>
                  <w:rPr>
                    <w:b/>
                    <w:bCs/>
                  </w:rPr>
                </w:pPr>
                <w:r w:rsidRPr="00B072E7">
                  <w:rPr>
                    <w:b/>
                    <w:bCs/>
                  </w:rPr>
                  <w:t>Times</w:t>
                </w:r>
              </w:p>
            </w:tc>
            <w:tc>
              <w:tcPr>
                <w:tcW w:w="8547" w:type="dxa"/>
              </w:tcPr>
              <w:p w14:paraId="2D24CBC8" w14:textId="77777777" w:rsidR="00F80356" w:rsidRPr="00B072E7" w:rsidRDefault="00F80356" w:rsidP="0083281A">
                <w:r w:rsidRPr="00B072E7">
                  <w:t xml:space="preserve">Day 1 9am – 5pm  </w:t>
                </w:r>
              </w:p>
              <w:p w14:paraId="77AA7026" w14:textId="77777777" w:rsidR="00F80356" w:rsidRPr="00B072E7" w:rsidRDefault="00F80356" w:rsidP="0083281A"/>
            </w:tc>
          </w:tr>
          <w:tr w:rsidR="00F80356" w:rsidRPr="00B072E7" w14:paraId="332F3B12" w14:textId="77777777" w:rsidTr="0083281A">
            <w:tc>
              <w:tcPr>
                <w:tcW w:w="1654" w:type="dxa"/>
              </w:tcPr>
              <w:p w14:paraId="10867B52" w14:textId="77777777" w:rsidR="00F80356" w:rsidRPr="00B072E7" w:rsidRDefault="00F80356" w:rsidP="0083281A">
                <w:pPr>
                  <w:rPr>
                    <w:b/>
                    <w:bCs/>
                  </w:rPr>
                </w:pPr>
                <w:r w:rsidRPr="00B072E7">
                  <w:rPr>
                    <w:b/>
                    <w:bCs/>
                  </w:rPr>
                  <w:t>Location</w:t>
                </w:r>
              </w:p>
            </w:tc>
            <w:tc>
              <w:tcPr>
                <w:tcW w:w="8547" w:type="dxa"/>
              </w:tcPr>
              <w:p w14:paraId="1235C0B9" w14:textId="77777777" w:rsidR="00F80356" w:rsidRPr="00B072E7" w:rsidRDefault="00F80356" w:rsidP="0083281A">
                <w:r w:rsidRPr="00B072E7">
                  <w:t xml:space="preserve">Dublin 2 location </w:t>
                </w:r>
              </w:p>
            </w:tc>
          </w:tr>
          <w:tr w:rsidR="00F80356" w:rsidRPr="00B072E7" w14:paraId="2DAA0C5E" w14:textId="77777777" w:rsidTr="0083281A">
            <w:tc>
              <w:tcPr>
                <w:tcW w:w="1654" w:type="dxa"/>
              </w:tcPr>
              <w:p w14:paraId="35F9EE6B" w14:textId="77777777" w:rsidR="00F80356" w:rsidRPr="00B072E7" w:rsidRDefault="00F80356" w:rsidP="0083281A">
                <w:pPr>
                  <w:rPr>
                    <w:b/>
                    <w:bCs/>
                  </w:rPr>
                </w:pPr>
              </w:p>
              <w:p w14:paraId="503C4048" w14:textId="77777777" w:rsidR="00F80356" w:rsidRPr="00B072E7" w:rsidRDefault="00F80356" w:rsidP="0083281A">
                <w:pPr>
                  <w:rPr>
                    <w:b/>
                    <w:bCs/>
                  </w:rPr>
                </w:pPr>
                <w:r w:rsidRPr="00B072E7">
                  <w:rPr>
                    <w:b/>
                    <w:bCs/>
                  </w:rPr>
                  <w:t>Requirements</w:t>
                </w:r>
              </w:p>
            </w:tc>
            <w:tc>
              <w:tcPr>
                <w:tcW w:w="8547" w:type="dxa"/>
              </w:tcPr>
              <w:p w14:paraId="327AF9F3" w14:textId="77777777" w:rsidR="00F80356" w:rsidRPr="00B072E7" w:rsidRDefault="00F80356" w:rsidP="0083281A"/>
              <w:p w14:paraId="32D3B96B" w14:textId="77777777" w:rsidR="00F80356" w:rsidRPr="00893076" w:rsidRDefault="00F80356" w:rsidP="0083281A">
                <w:pPr>
                  <w:rPr>
                    <w:b/>
                    <w:bCs/>
                  </w:rPr>
                </w:pPr>
                <w:r w:rsidRPr="00893076">
                  <w:rPr>
                    <w:b/>
                    <w:bCs/>
                  </w:rPr>
                  <w:t>Pre-Meeting Requirements</w:t>
                </w:r>
              </w:p>
              <w:p w14:paraId="7F7D050D" w14:textId="77777777" w:rsidR="00F80356" w:rsidRPr="000B532D" w:rsidRDefault="00F80356" w:rsidP="0083281A">
                <w:r w:rsidRPr="000B532D">
                  <w:t>Technical Setup &amp; Testing</w:t>
                </w:r>
              </w:p>
              <w:p w14:paraId="7A37B2FD" w14:textId="77777777" w:rsidR="00F80356" w:rsidRPr="000B532D" w:rsidRDefault="00F80356" w:rsidP="0083281A">
                <w:r w:rsidRPr="000B532D">
                  <w:t>Ensure all AV equipment (microphones, cameras, speakers, projectors) is working.</w:t>
                </w:r>
              </w:p>
              <w:p w14:paraId="45DA8A12" w14:textId="77777777" w:rsidR="00F80356" w:rsidRPr="000B532D" w:rsidRDefault="00F80356" w:rsidP="0083281A">
                <w:r w:rsidRPr="000B532D">
                  <w:t>Test the meeting platform (e.g., Microsoft Teams, Zoom, Webex) for compatibility.</w:t>
                </w:r>
              </w:p>
              <w:p w14:paraId="6BEFBF9C" w14:textId="77777777" w:rsidR="00F80356" w:rsidRPr="000B532D" w:rsidRDefault="00F80356" w:rsidP="0083281A">
                <w:r w:rsidRPr="000B532D">
                  <w:t>Check internet connectivity and bandwidth.</w:t>
                </w:r>
              </w:p>
              <w:p w14:paraId="6796B32A" w14:textId="77777777" w:rsidR="00F80356" w:rsidRDefault="00F80356" w:rsidP="0083281A">
                <w:r w:rsidRPr="000B532D">
                  <w:t>Confirm that all necessary software updates are installed.</w:t>
                </w:r>
              </w:p>
              <w:p w14:paraId="1B6436E4" w14:textId="77777777" w:rsidR="00F80356" w:rsidRPr="000B532D" w:rsidRDefault="00F80356" w:rsidP="0083281A"/>
              <w:p w14:paraId="6E9A7A21" w14:textId="77777777" w:rsidR="00F80356" w:rsidRPr="00893076" w:rsidRDefault="00F80356" w:rsidP="0083281A">
                <w:pPr>
                  <w:rPr>
                    <w:b/>
                    <w:bCs/>
                  </w:rPr>
                </w:pPr>
                <w:r w:rsidRPr="00893076">
                  <w:rPr>
                    <w:b/>
                    <w:bCs/>
                  </w:rPr>
                  <w:t>Room &amp; Equipment Preparation</w:t>
                </w:r>
              </w:p>
              <w:p w14:paraId="374C31C2" w14:textId="77777777" w:rsidR="00F80356" w:rsidRPr="000B532D" w:rsidRDefault="00F80356" w:rsidP="0083281A">
                <w:r w:rsidRPr="000B532D">
                  <w:t>Set up the meeting room with proper lighting and acoustics.</w:t>
                </w:r>
              </w:p>
              <w:p w14:paraId="011DBD5E" w14:textId="77777777" w:rsidR="00F80356" w:rsidRPr="000B532D" w:rsidRDefault="00F80356" w:rsidP="0083281A">
                <w:r w:rsidRPr="000B532D">
                  <w:t>Arrange seating and camera angles for optimal visibility.</w:t>
                </w:r>
              </w:p>
              <w:p w14:paraId="6CF6631D" w14:textId="77777777" w:rsidR="00F80356" w:rsidRDefault="00F80356" w:rsidP="0083281A">
                <w:r w:rsidRPr="000B532D">
                  <w:t>Ensure backup equipment (e.g., spare mics, batteries) is available.</w:t>
                </w:r>
              </w:p>
              <w:p w14:paraId="43453092" w14:textId="77777777" w:rsidR="00F80356" w:rsidRPr="000B532D" w:rsidRDefault="00F80356" w:rsidP="0083281A"/>
              <w:p w14:paraId="506518BF" w14:textId="77777777" w:rsidR="00F80356" w:rsidRPr="000B532D" w:rsidRDefault="00F80356" w:rsidP="0083281A">
                <w:r w:rsidRPr="00893076">
                  <w:rPr>
                    <w:b/>
                    <w:bCs/>
                  </w:rPr>
                  <w:t>User Support</w:t>
                </w:r>
              </w:p>
              <w:p w14:paraId="51732AB5" w14:textId="77777777" w:rsidR="00F80356" w:rsidRPr="000B532D" w:rsidRDefault="00F80356" w:rsidP="0083281A">
                <w:r w:rsidRPr="000B532D">
                  <w:t>Assist presenters with connecting and testing their devices.</w:t>
                </w:r>
              </w:p>
              <w:p w14:paraId="4A3A3AFE" w14:textId="77777777" w:rsidR="00F80356" w:rsidRPr="000B532D" w:rsidRDefault="00F80356" w:rsidP="0083281A">
                <w:r w:rsidRPr="000B532D">
                  <w:t>Provide a quick guide or briefing on how to use the meeting tools.</w:t>
                </w:r>
              </w:p>
              <w:p w14:paraId="36F608ED" w14:textId="77777777" w:rsidR="00F80356" w:rsidRDefault="00F80356" w:rsidP="0083281A">
                <w:r w:rsidRPr="000B532D">
                  <w:t>Ensure screen sharing, recording, and other features are enabled as needed.</w:t>
                </w:r>
              </w:p>
              <w:p w14:paraId="17C14018" w14:textId="77777777" w:rsidR="00F80356" w:rsidRPr="000B532D" w:rsidRDefault="00F80356" w:rsidP="0083281A"/>
              <w:p w14:paraId="6BC4A3F2" w14:textId="77777777" w:rsidR="00F80356" w:rsidRPr="000B532D" w:rsidRDefault="00F80356" w:rsidP="0083281A">
                <w:r w:rsidRPr="00893076">
                  <w:rPr>
                    <w:b/>
                    <w:bCs/>
                  </w:rPr>
                  <w:t>Security &amp; Access</w:t>
                </w:r>
              </w:p>
              <w:p w14:paraId="71D262D6" w14:textId="77777777" w:rsidR="00F80356" w:rsidRPr="000B532D" w:rsidRDefault="00F80356" w:rsidP="0083281A">
                <w:r w:rsidRPr="000B532D">
                  <w:t>Verify that only authorized participants have access.</w:t>
                </w:r>
              </w:p>
              <w:p w14:paraId="2F26A98C" w14:textId="77777777" w:rsidR="00F80356" w:rsidRPr="000B532D" w:rsidRDefault="00F80356" w:rsidP="0083281A">
                <w:r w:rsidRPr="000B532D">
                  <w:t>Set up waiting rooms or passcodes if required.</w:t>
                </w:r>
              </w:p>
              <w:p w14:paraId="794338CC" w14:textId="77777777" w:rsidR="00F80356" w:rsidRPr="000B532D" w:rsidRDefault="00F80356" w:rsidP="0083281A"/>
              <w:p w14:paraId="22E6DB41" w14:textId="77777777" w:rsidR="00F80356" w:rsidRPr="000B532D" w:rsidRDefault="00F80356" w:rsidP="0083281A">
                <w:r w:rsidRPr="00893076">
                  <w:rPr>
                    <w:b/>
                    <w:bCs/>
                  </w:rPr>
                  <w:t>Live Monitoring</w:t>
                </w:r>
              </w:p>
              <w:p w14:paraId="0D760AE2" w14:textId="77777777" w:rsidR="00F80356" w:rsidRPr="000B532D" w:rsidRDefault="00F80356" w:rsidP="0083281A">
                <w:r w:rsidRPr="000B532D">
                  <w:t>Monitor audio and video quality throughout the session.</w:t>
                </w:r>
              </w:p>
              <w:p w14:paraId="048C3169" w14:textId="77777777" w:rsidR="00F80356" w:rsidRDefault="00F80356" w:rsidP="0083281A">
                <w:r w:rsidRPr="000B532D">
                  <w:t>Quickly address any technical issues (e.g., echo, lag, disconnections).</w:t>
                </w:r>
              </w:p>
              <w:p w14:paraId="11502A31" w14:textId="77777777" w:rsidR="00F80356" w:rsidRPr="000B532D" w:rsidRDefault="00F80356" w:rsidP="0083281A"/>
              <w:p w14:paraId="4B6F513F" w14:textId="77777777" w:rsidR="00F80356" w:rsidRPr="000B532D" w:rsidRDefault="00F80356" w:rsidP="0083281A">
                <w:r w:rsidRPr="00893076">
                  <w:rPr>
                    <w:b/>
                    <w:bCs/>
                  </w:rPr>
                  <w:t>Support for Presenters and Participants</w:t>
                </w:r>
              </w:p>
              <w:p w14:paraId="088CC79D" w14:textId="77777777" w:rsidR="00F80356" w:rsidRPr="000B532D" w:rsidRDefault="00F80356" w:rsidP="0083281A">
                <w:r w:rsidRPr="000B532D">
                  <w:t>Help with screen sharing, muting/unmuting, and breakout rooms.</w:t>
                </w:r>
              </w:p>
              <w:p w14:paraId="1BD290D4" w14:textId="77777777" w:rsidR="00F80356" w:rsidRDefault="00F80356" w:rsidP="0083281A">
                <w:r w:rsidRPr="000B532D">
                  <w:t>Manage chat, Q&amp;A, or polls if needed.</w:t>
                </w:r>
              </w:p>
              <w:p w14:paraId="780AD0BB" w14:textId="77777777" w:rsidR="00F80356" w:rsidRPr="000B532D" w:rsidRDefault="00F80356" w:rsidP="0083281A"/>
              <w:p w14:paraId="51F68D38" w14:textId="77777777" w:rsidR="00F80356" w:rsidRPr="000B532D" w:rsidRDefault="00F80356" w:rsidP="0083281A">
                <w:r w:rsidRPr="00893076">
                  <w:rPr>
                    <w:b/>
                    <w:bCs/>
                  </w:rPr>
                  <w:t>Recording &amp; Documentation</w:t>
                </w:r>
              </w:p>
              <w:p w14:paraId="7A947DC6" w14:textId="77777777" w:rsidR="00F80356" w:rsidRPr="00B072E7" w:rsidRDefault="00F80356" w:rsidP="0083281A">
                <w:r w:rsidRPr="000B532D">
                  <w:t>Start/stop recording as required.</w:t>
                </w:r>
              </w:p>
            </w:tc>
          </w:tr>
        </w:tbl>
        <w:p w14:paraId="6FA93A4D" w14:textId="77777777" w:rsidR="00F80356" w:rsidRDefault="00F80356" w:rsidP="00F80356">
          <w:pPr>
            <w:pStyle w:val="HPRAHeadingL3"/>
            <w:ind w:left="720"/>
            <w:rPr>
              <w:lang w:val="en-GB"/>
            </w:rPr>
          </w:pPr>
        </w:p>
        <w:p w14:paraId="4BDFA239" w14:textId="77777777" w:rsidR="00EE74F7" w:rsidRDefault="00EE74F7" w:rsidP="00F80356">
          <w:pPr>
            <w:pStyle w:val="HPRAHeadingL3"/>
            <w:ind w:left="720"/>
            <w:rPr>
              <w:lang w:val="en-GB"/>
            </w:rPr>
          </w:pPr>
        </w:p>
        <w:p w14:paraId="2B31440C" w14:textId="77777777" w:rsidR="00EE74F7" w:rsidRDefault="00EE74F7" w:rsidP="00F80356">
          <w:pPr>
            <w:pStyle w:val="HPRAHeadingL3"/>
            <w:ind w:left="720"/>
            <w:rPr>
              <w:lang w:val="en-GB"/>
            </w:rPr>
          </w:pPr>
        </w:p>
        <w:p w14:paraId="20ADEB0C" w14:textId="77777777" w:rsidR="00EE74F7" w:rsidRDefault="00EE74F7" w:rsidP="00F80356">
          <w:pPr>
            <w:pStyle w:val="HPRAHeadingL3"/>
            <w:ind w:left="720"/>
            <w:rPr>
              <w:lang w:val="en-GB"/>
            </w:rPr>
          </w:pPr>
        </w:p>
        <w:p w14:paraId="7C5CF222" w14:textId="77777777" w:rsidR="00EE74F7" w:rsidRDefault="00EE74F7" w:rsidP="00F80356">
          <w:pPr>
            <w:pStyle w:val="HPRAHeadingL3"/>
            <w:ind w:left="720"/>
            <w:rPr>
              <w:lang w:val="en-GB"/>
            </w:rPr>
          </w:pPr>
        </w:p>
        <w:p w14:paraId="6FE92A5A" w14:textId="77777777" w:rsidR="00EE74F7" w:rsidRDefault="00EE74F7" w:rsidP="00F80356">
          <w:pPr>
            <w:pStyle w:val="HPRAHeadingL3"/>
            <w:ind w:left="720"/>
            <w:rPr>
              <w:lang w:val="en-GB"/>
            </w:rPr>
          </w:pPr>
        </w:p>
        <w:p w14:paraId="3636DE2C" w14:textId="77777777" w:rsidR="00EE74F7" w:rsidRDefault="00EE74F7" w:rsidP="00F80356">
          <w:pPr>
            <w:pStyle w:val="HPRAHeadingL3"/>
            <w:ind w:left="720"/>
            <w:rPr>
              <w:lang w:val="en-GB"/>
            </w:rPr>
          </w:pPr>
        </w:p>
        <w:p w14:paraId="08E2EC7E" w14:textId="77777777" w:rsidR="00EE74F7" w:rsidRDefault="00EE74F7" w:rsidP="00F80356">
          <w:pPr>
            <w:pStyle w:val="HPRAHeadingL3"/>
            <w:ind w:left="720"/>
            <w:rPr>
              <w:lang w:val="en-GB"/>
            </w:rPr>
          </w:pPr>
        </w:p>
        <w:p w14:paraId="3BD598C5" w14:textId="77777777" w:rsidR="00EE74F7" w:rsidRDefault="00EE74F7" w:rsidP="00F80356">
          <w:pPr>
            <w:pStyle w:val="HPRAHeadingL3"/>
            <w:ind w:left="720"/>
            <w:rPr>
              <w:lang w:val="en-GB"/>
            </w:rPr>
          </w:pPr>
        </w:p>
        <w:p w14:paraId="53CCED63" w14:textId="77777777" w:rsidR="00EE74F7" w:rsidRDefault="00EE74F7" w:rsidP="00F80356">
          <w:pPr>
            <w:pStyle w:val="HPRAHeadingL3"/>
            <w:ind w:left="720"/>
            <w:rPr>
              <w:lang w:val="en-GB"/>
            </w:rPr>
          </w:pPr>
        </w:p>
        <w:p w14:paraId="7DD36D4F" w14:textId="77777777" w:rsidR="00EE74F7" w:rsidRDefault="00EE74F7" w:rsidP="00F80356">
          <w:pPr>
            <w:pStyle w:val="HPRAHeadingL3"/>
            <w:ind w:left="720"/>
            <w:rPr>
              <w:lang w:val="en-GB"/>
            </w:rPr>
          </w:pPr>
        </w:p>
        <w:p w14:paraId="5913BB6C" w14:textId="77777777" w:rsidR="00EE74F7" w:rsidRDefault="00EE74F7" w:rsidP="00F80356">
          <w:pPr>
            <w:pStyle w:val="HPRAHeadingL3"/>
            <w:ind w:left="720"/>
            <w:rPr>
              <w:lang w:val="en-GB"/>
            </w:rPr>
          </w:pPr>
        </w:p>
        <w:p w14:paraId="4B61D85B" w14:textId="77777777" w:rsidR="00EE74F7" w:rsidRDefault="00EE74F7" w:rsidP="00F80356">
          <w:pPr>
            <w:pStyle w:val="HPRAHeadingL3"/>
            <w:ind w:left="720"/>
            <w:rPr>
              <w:lang w:val="en-GB"/>
            </w:rPr>
          </w:pPr>
        </w:p>
        <w:p w14:paraId="7963ABFD" w14:textId="77777777" w:rsidR="00EE74F7" w:rsidRDefault="00EE74F7" w:rsidP="00F80356">
          <w:pPr>
            <w:pStyle w:val="HPRAHeadingL3"/>
            <w:ind w:left="720"/>
            <w:rPr>
              <w:lang w:val="en-GB"/>
            </w:rPr>
          </w:pPr>
        </w:p>
        <w:p w14:paraId="013D385B" w14:textId="77777777" w:rsidR="00EE74F7" w:rsidRDefault="00EE74F7" w:rsidP="00F80356">
          <w:pPr>
            <w:pStyle w:val="HPRAHeadingL3"/>
            <w:ind w:left="720"/>
            <w:rPr>
              <w:lang w:val="en-GB"/>
            </w:rPr>
          </w:pPr>
        </w:p>
        <w:p w14:paraId="5235748B" w14:textId="77777777" w:rsidR="00EE74F7" w:rsidRDefault="00EE74F7" w:rsidP="00F80356">
          <w:pPr>
            <w:pStyle w:val="HPRAHeadingL3"/>
            <w:ind w:left="720"/>
            <w:rPr>
              <w:lang w:val="en-GB"/>
            </w:rPr>
          </w:pPr>
        </w:p>
        <w:p w14:paraId="047412A4" w14:textId="77777777" w:rsidR="00EE74F7" w:rsidRDefault="00EE74F7" w:rsidP="00F80356">
          <w:pPr>
            <w:pStyle w:val="HPRAHeadingL3"/>
            <w:ind w:left="720"/>
            <w:rPr>
              <w:lang w:val="en-GB"/>
            </w:rPr>
          </w:pPr>
        </w:p>
        <w:p w14:paraId="1F5ECE73" w14:textId="77777777" w:rsidR="00EE74F7" w:rsidRDefault="00EE74F7" w:rsidP="00F80356">
          <w:pPr>
            <w:pStyle w:val="HPRAHeadingL3"/>
            <w:ind w:left="720"/>
            <w:rPr>
              <w:lang w:val="en-GB"/>
            </w:rPr>
          </w:pPr>
        </w:p>
        <w:p w14:paraId="39718F37" w14:textId="77777777" w:rsidR="00EE74F7" w:rsidRDefault="00EE74F7" w:rsidP="00F80356">
          <w:pPr>
            <w:pStyle w:val="HPRAHeadingL3"/>
            <w:ind w:left="720"/>
            <w:rPr>
              <w:lang w:val="en-GB"/>
            </w:rPr>
          </w:pPr>
        </w:p>
        <w:p w14:paraId="33E238A3" w14:textId="77777777" w:rsidR="00EE74F7" w:rsidRDefault="00EE74F7" w:rsidP="00F80356">
          <w:pPr>
            <w:pStyle w:val="HPRAHeadingL3"/>
            <w:ind w:left="720"/>
            <w:rPr>
              <w:lang w:val="en-GB"/>
            </w:rPr>
          </w:pPr>
        </w:p>
        <w:p w14:paraId="0550CDD6" w14:textId="77777777" w:rsidR="00EE74F7" w:rsidRDefault="00EE74F7" w:rsidP="00F80356">
          <w:pPr>
            <w:pStyle w:val="HPRAHeadingL3"/>
            <w:ind w:left="720"/>
            <w:rPr>
              <w:lang w:val="en-GB"/>
            </w:rPr>
          </w:pPr>
        </w:p>
        <w:p w14:paraId="643E9496" w14:textId="77777777" w:rsidR="00EE74F7" w:rsidRDefault="00EE74F7" w:rsidP="00F80356">
          <w:pPr>
            <w:pStyle w:val="HPRAHeadingL3"/>
            <w:ind w:left="720"/>
            <w:rPr>
              <w:lang w:val="en-GB"/>
            </w:rPr>
          </w:pPr>
        </w:p>
        <w:p w14:paraId="0C17AC2C" w14:textId="77777777" w:rsidR="00EE74F7" w:rsidRDefault="00EE74F7" w:rsidP="00F80356">
          <w:pPr>
            <w:pStyle w:val="HPRAHeadingL3"/>
            <w:ind w:left="720"/>
            <w:rPr>
              <w:lang w:val="en-GB"/>
            </w:rPr>
          </w:pPr>
        </w:p>
        <w:p w14:paraId="1B4206A1" w14:textId="77777777" w:rsidR="00EE74F7" w:rsidRDefault="00EE74F7" w:rsidP="00F80356">
          <w:pPr>
            <w:pStyle w:val="HPRAHeadingL3"/>
            <w:ind w:left="720"/>
            <w:rPr>
              <w:lang w:val="en-GB"/>
            </w:rPr>
          </w:pPr>
        </w:p>
        <w:p w14:paraId="0D9F4F9E" w14:textId="77777777" w:rsidR="00EE74F7" w:rsidRDefault="00EE74F7" w:rsidP="00F80356">
          <w:pPr>
            <w:pStyle w:val="HPRAHeadingL3"/>
            <w:ind w:left="720"/>
            <w:rPr>
              <w:lang w:val="en-GB"/>
            </w:rPr>
          </w:pPr>
        </w:p>
        <w:p w14:paraId="1D863021" w14:textId="77777777" w:rsidR="00EE74F7" w:rsidRDefault="00EE74F7" w:rsidP="00F80356">
          <w:pPr>
            <w:pStyle w:val="HPRAHeadingL3"/>
            <w:ind w:left="720"/>
            <w:rPr>
              <w:lang w:val="en-GB"/>
            </w:rPr>
          </w:pPr>
        </w:p>
        <w:p w14:paraId="1F07E573" w14:textId="77777777" w:rsidR="00EE74F7" w:rsidRDefault="00EE74F7" w:rsidP="00F80356">
          <w:pPr>
            <w:pStyle w:val="HPRAHeadingL3"/>
            <w:ind w:left="720"/>
            <w:rPr>
              <w:lang w:val="en-GB"/>
            </w:rPr>
          </w:pPr>
        </w:p>
        <w:p w14:paraId="726692C6" w14:textId="77777777" w:rsidR="00EE74F7" w:rsidRDefault="00EE74F7" w:rsidP="00F80356">
          <w:pPr>
            <w:pStyle w:val="HPRAHeadingL3"/>
            <w:ind w:left="720"/>
            <w:rPr>
              <w:lang w:val="en-GB"/>
            </w:rPr>
          </w:pPr>
        </w:p>
        <w:p w14:paraId="48C92F8B" w14:textId="77777777" w:rsidR="00EE74F7" w:rsidRDefault="00EE74F7" w:rsidP="00F80356">
          <w:pPr>
            <w:pStyle w:val="HPRAHeadingL3"/>
            <w:ind w:left="720"/>
            <w:rPr>
              <w:lang w:val="en-GB"/>
            </w:rPr>
          </w:pPr>
        </w:p>
        <w:p w14:paraId="378D527D" w14:textId="77777777" w:rsidR="00EE74F7" w:rsidRDefault="00EE74F7" w:rsidP="00F80356">
          <w:pPr>
            <w:pStyle w:val="HPRAHeadingL3"/>
            <w:ind w:left="720"/>
            <w:rPr>
              <w:lang w:val="en-GB"/>
            </w:rPr>
          </w:pPr>
        </w:p>
        <w:p w14:paraId="4683538D" w14:textId="77777777" w:rsidR="00EE74F7" w:rsidRDefault="00EE74F7" w:rsidP="00F80356">
          <w:pPr>
            <w:pStyle w:val="HPRAHeadingL3"/>
            <w:ind w:left="720"/>
            <w:rPr>
              <w:lang w:val="en-GB"/>
            </w:rPr>
          </w:pPr>
        </w:p>
        <w:p w14:paraId="41EC9BE3" w14:textId="77777777" w:rsidR="00EE74F7" w:rsidRDefault="00EE74F7" w:rsidP="00F80356">
          <w:pPr>
            <w:pStyle w:val="HPRAHeadingL3"/>
            <w:ind w:left="720"/>
            <w:rPr>
              <w:lang w:val="en-GB"/>
            </w:rPr>
          </w:pPr>
        </w:p>
        <w:p w14:paraId="068FB7C7" w14:textId="77777777" w:rsidR="00EE74F7" w:rsidRDefault="00EE74F7" w:rsidP="00F80356">
          <w:pPr>
            <w:pStyle w:val="HPRAHeadingL3"/>
            <w:ind w:left="720"/>
            <w:rPr>
              <w:lang w:val="en-GB"/>
            </w:rPr>
          </w:pPr>
        </w:p>
        <w:p w14:paraId="1509E332" w14:textId="77777777" w:rsidR="00EE74F7" w:rsidRDefault="00EE74F7" w:rsidP="00F80356">
          <w:pPr>
            <w:pStyle w:val="HPRAHeadingL3"/>
            <w:ind w:left="720"/>
            <w:rPr>
              <w:lang w:val="en-GB"/>
            </w:rPr>
          </w:pPr>
        </w:p>
        <w:p w14:paraId="210CB6E1" w14:textId="77777777" w:rsidR="00EE74F7" w:rsidRDefault="00EE74F7" w:rsidP="00F80356">
          <w:pPr>
            <w:pStyle w:val="HPRAHeadingL3"/>
            <w:ind w:left="720"/>
            <w:rPr>
              <w:lang w:val="en-GB"/>
            </w:rPr>
          </w:pPr>
        </w:p>
        <w:p w14:paraId="4A2E991A" w14:textId="77777777" w:rsidR="00F80356" w:rsidRDefault="00F80356" w:rsidP="00F80356">
          <w:pPr>
            <w:pStyle w:val="HPRAHeadingL3"/>
            <w:ind w:left="720"/>
            <w:rPr>
              <w:lang w:val="en-GB"/>
            </w:rPr>
          </w:pPr>
        </w:p>
        <w:p w14:paraId="53A6B2B0" w14:textId="2B6B24D3" w:rsidR="00DB5373" w:rsidRDefault="00DB5373" w:rsidP="00DB5373">
          <w:r w:rsidRPr="008C3799">
            <w:rPr>
              <w:rFonts w:asciiTheme="majorHAnsi" w:hAnsiTheme="majorHAnsi" w:cstheme="majorHAnsi"/>
              <w:b/>
              <w:bCs/>
              <w:color w:val="007041"/>
              <w:sz w:val="28"/>
              <w:szCs w:val="20"/>
            </w:rPr>
            <w:lastRenderedPageBreak/>
            <w:t>1.</w:t>
          </w:r>
          <w:r>
            <w:rPr>
              <w:rFonts w:asciiTheme="majorHAnsi" w:hAnsiTheme="majorHAnsi" w:cstheme="majorHAnsi"/>
              <w:b/>
              <w:bCs/>
              <w:color w:val="007041"/>
              <w:sz w:val="28"/>
              <w:szCs w:val="20"/>
            </w:rPr>
            <w:t>21</w:t>
          </w:r>
          <w:r w:rsidRPr="008C3799">
            <w:rPr>
              <w:rFonts w:asciiTheme="majorHAnsi" w:hAnsiTheme="majorHAnsi" w:cstheme="majorHAnsi"/>
              <w:b/>
              <w:bCs/>
              <w:color w:val="007041"/>
              <w:sz w:val="28"/>
              <w:szCs w:val="20"/>
            </w:rPr>
            <w:tab/>
          </w:r>
          <w:r>
            <w:rPr>
              <w:rFonts w:asciiTheme="majorHAnsi" w:hAnsiTheme="majorHAnsi" w:cstheme="majorHAnsi"/>
              <w:b/>
              <w:bCs/>
              <w:color w:val="007041"/>
              <w:sz w:val="28"/>
              <w:szCs w:val="20"/>
            </w:rPr>
            <w:t xml:space="preserve"> </w:t>
          </w:r>
          <w:r w:rsidRPr="008C3799">
            <w:rPr>
              <w:rFonts w:asciiTheme="majorHAnsi" w:hAnsiTheme="majorHAnsi" w:cstheme="majorHAnsi"/>
              <w:b/>
              <w:bCs/>
              <w:color w:val="007041"/>
              <w:sz w:val="28"/>
              <w:szCs w:val="20"/>
            </w:rPr>
            <w:t xml:space="preserve">Meeting </w:t>
          </w:r>
          <w:r>
            <w:rPr>
              <w:rFonts w:asciiTheme="majorHAnsi" w:hAnsiTheme="majorHAnsi" w:cstheme="majorHAnsi"/>
              <w:b/>
              <w:bCs/>
              <w:color w:val="007041"/>
              <w:sz w:val="28"/>
              <w:szCs w:val="20"/>
            </w:rPr>
            <w:t>21 (Online)</w:t>
          </w:r>
        </w:p>
        <w:tbl>
          <w:tblPr>
            <w:tblW w:w="0" w:type="auto"/>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ook w:val="04A0" w:firstRow="1" w:lastRow="0" w:firstColumn="1" w:lastColumn="0" w:noHBand="0" w:noVBand="1"/>
          </w:tblPr>
          <w:tblGrid>
            <w:gridCol w:w="1629"/>
            <w:gridCol w:w="7432"/>
          </w:tblGrid>
          <w:tr w:rsidR="00F80356" w:rsidRPr="00B072E7" w14:paraId="3C33CC74" w14:textId="77777777" w:rsidTr="0083281A">
            <w:tc>
              <w:tcPr>
                <w:tcW w:w="1654" w:type="dxa"/>
              </w:tcPr>
              <w:p w14:paraId="3B0C2F6E" w14:textId="77777777" w:rsidR="00F80356" w:rsidRPr="00B072E7" w:rsidRDefault="00F80356" w:rsidP="0083281A">
                <w:pPr>
                  <w:rPr>
                    <w:b/>
                    <w:bCs/>
                  </w:rPr>
                </w:pPr>
                <w:r w:rsidRPr="00B072E7">
                  <w:rPr>
                    <w:b/>
                    <w:bCs/>
                  </w:rPr>
                  <w:t>Numbers</w:t>
                </w:r>
              </w:p>
            </w:tc>
            <w:tc>
              <w:tcPr>
                <w:tcW w:w="8547" w:type="dxa"/>
              </w:tcPr>
              <w:p w14:paraId="5D846C18" w14:textId="77777777" w:rsidR="00F80356" w:rsidRPr="00B072E7" w:rsidRDefault="00F80356" w:rsidP="0083281A">
                <w:r w:rsidRPr="00B072E7">
                  <w:t xml:space="preserve">Approx </w:t>
                </w:r>
                <w:r>
                  <w:t>40</w:t>
                </w:r>
                <w:r w:rsidRPr="00B072E7">
                  <w:t xml:space="preserve"> attendees </w:t>
                </w:r>
              </w:p>
            </w:tc>
          </w:tr>
          <w:tr w:rsidR="00F80356" w:rsidRPr="00B072E7" w14:paraId="1B5D5D4D" w14:textId="77777777" w:rsidTr="0083281A">
            <w:tc>
              <w:tcPr>
                <w:tcW w:w="1654" w:type="dxa"/>
              </w:tcPr>
              <w:p w14:paraId="2A376206" w14:textId="77777777" w:rsidR="00F80356" w:rsidRPr="00B072E7" w:rsidRDefault="00F80356" w:rsidP="0083281A">
                <w:pPr>
                  <w:rPr>
                    <w:b/>
                    <w:bCs/>
                  </w:rPr>
                </w:pPr>
                <w:r w:rsidRPr="00B072E7">
                  <w:rPr>
                    <w:b/>
                    <w:bCs/>
                  </w:rPr>
                  <w:t>Date</w:t>
                </w:r>
              </w:p>
            </w:tc>
            <w:tc>
              <w:tcPr>
                <w:tcW w:w="8547" w:type="dxa"/>
              </w:tcPr>
              <w:p w14:paraId="29B83887" w14:textId="77777777" w:rsidR="00F80356" w:rsidRPr="00B072E7" w:rsidRDefault="00F80356" w:rsidP="0083281A">
                <w:r>
                  <w:t>October 2026</w:t>
                </w:r>
              </w:p>
            </w:tc>
          </w:tr>
          <w:tr w:rsidR="00F80356" w:rsidRPr="00B072E7" w14:paraId="0455C1D8" w14:textId="77777777" w:rsidTr="0083281A">
            <w:tc>
              <w:tcPr>
                <w:tcW w:w="1654" w:type="dxa"/>
              </w:tcPr>
              <w:p w14:paraId="67D106AC" w14:textId="77777777" w:rsidR="00F80356" w:rsidRPr="00B072E7" w:rsidRDefault="00F80356" w:rsidP="0083281A">
                <w:pPr>
                  <w:rPr>
                    <w:b/>
                    <w:bCs/>
                  </w:rPr>
                </w:pPr>
                <w:r w:rsidRPr="00B072E7">
                  <w:rPr>
                    <w:b/>
                    <w:bCs/>
                  </w:rPr>
                  <w:t>Duration</w:t>
                </w:r>
              </w:p>
            </w:tc>
            <w:tc>
              <w:tcPr>
                <w:tcW w:w="8547" w:type="dxa"/>
              </w:tcPr>
              <w:p w14:paraId="58F9DB0F" w14:textId="77777777" w:rsidR="00F80356" w:rsidRPr="00B072E7" w:rsidRDefault="00F80356" w:rsidP="0083281A">
                <w:r>
                  <w:t xml:space="preserve">1 day online </w:t>
                </w:r>
                <w:r w:rsidRPr="00B072E7">
                  <w:t xml:space="preserve"> </w:t>
                </w:r>
              </w:p>
            </w:tc>
          </w:tr>
          <w:tr w:rsidR="00F80356" w:rsidRPr="00B072E7" w14:paraId="137759F1" w14:textId="77777777" w:rsidTr="0083281A">
            <w:tc>
              <w:tcPr>
                <w:tcW w:w="1654" w:type="dxa"/>
              </w:tcPr>
              <w:p w14:paraId="68FA2474" w14:textId="77777777" w:rsidR="00F80356" w:rsidRPr="00B072E7" w:rsidRDefault="00F80356" w:rsidP="0083281A">
                <w:pPr>
                  <w:rPr>
                    <w:b/>
                    <w:bCs/>
                  </w:rPr>
                </w:pPr>
                <w:r w:rsidRPr="00B072E7">
                  <w:rPr>
                    <w:b/>
                    <w:bCs/>
                  </w:rPr>
                  <w:t>Times</w:t>
                </w:r>
              </w:p>
            </w:tc>
            <w:tc>
              <w:tcPr>
                <w:tcW w:w="8547" w:type="dxa"/>
              </w:tcPr>
              <w:p w14:paraId="5F555DB1" w14:textId="77777777" w:rsidR="00F80356" w:rsidRPr="00B072E7" w:rsidRDefault="00F80356" w:rsidP="0083281A">
                <w:r w:rsidRPr="00B072E7">
                  <w:t xml:space="preserve">Day 1 9am – 5pm  </w:t>
                </w:r>
              </w:p>
              <w:p w14:paraId="68F82A30" w14:textId="77777777" w:rsidR="00F80356" w:rsidRPr="00B072E7" w:rsidRDefault="00F80356" w:rsidP="0083281A"/>
            </w:tc>
          </w:tr>
          <w:tr w:rsidR="00F80356" w:rsidRPr="00B072E7" w14:paraId="1EC72842" w14:textId="77777777" w:rsidTr="0083281A">
            <w:tc>
              <w:tcPr>
                <w:tcW w:w="1654" w:type="dxa"/>
              </w:tcPr>
              <w:p w14:paraId="64C2389B" w14:textId="77777777" w:rsidR="00F80356" w:rsidRPr="00B072E7" w:rsidRDefault="00F80356" w:rsidP="0083281A">
                <w:pPr>
                  <w:rPr>
                    <w:b/>
                    <w:bCs/>
                  </w:rPr>
                </w:pPr>
                <w:r w:rsidRPr="00B072E7">
                  <w:rPr>
                    <w:b/>
                    <w:bCs/>
                  </w:rPr>
                  <w:t>Location</w:t>
                </w:r>
              </w:p>
            </w:tc>
            <w:tc>
              <w:tcPr>
                <w:tcW w:w="8547" w:type="dxa"/>
              </w:tcPr>
              <w:p w14:paraId="0A028C25" w14:textId="77777777" w:rsidR="00F80356" w:rsidRPr="00B072E7" w:rsidRDefault="00F80356" w:rsidP="0083281A">
                <w:r w:rsidRPr="00B072E7">
                  <w:t xml:space="preserve">Dublin 2 location </w:t>
                </w:r>
              </w:p>
            </w:tc>
          </w:tr>
          <w:tr w:rsidR="00F80356" w:rsidRPr="00B072E7" w14:paraId="27C7E128" w14:textId="77777777" w:rsidTr="0083281A">
            <w:tc>
              <w:tcPr>
                <w:tcW w:w="1654" w:type="dxa"/>
              </w:tcPr>
              <w:p w14:paraId="59602406" w14:textId="77777777" w:rsidR="00F80356" w:rsidRPr="00B072E7" w:rsidRDefault="00F80356" w:rsidP="0083281A">
                <w:pPr>
                  <w:rPr>
                    <w:b/>
                    <w:bCs/>
                  </w:rPr>
                </w:pPr>
              </w:p>
              <w:p w14:paraId="5852CEEC" w14:textId="77777777" w:rsidR="00F80356" w:rsidRPr="00B072E7" w:rsidRDefault="00F80356" w:rsidP="0083281A">
                <w:pPr>
                  <w:rPr>
                    <w:b/>
                    <w:bCs/>
                  </w:rPr>
                </w:pPr>
                <w:r w:rsidRPr="00B072E7">
                  <w:rPr>
                    <w:b/>
                    <w:bCs/>
                  </w:rPr>
                  <w:t>Requirements</w:t>
                </w:r>
              </w:p>
            </w:tc>
            <w:tc>
              <w:tcPr>
                <w:tcW w:w="8547" w:type="dxa"/>
              </w:tcPr>
              <w:p w14:paraId="7BD91E47" w14:textId="77777777" w:rsidR="00F80356" w:rsidRPr="00B072E7" w:rsidRDefault="00F80356" w:rsidP="0083281A"/>
              <w:p w14:paraId="536B953C" w14:textId="77777777" w:rsidR="00F80356" w:rsidRPr="00893076" w:rsidRDefault="00F80356" w:rsidP="0083281A">
                <w:pPr>
                  <w:rPr>
                    <w:b/>
                    <w:bCs/>
                  </w:rPr>
                </w:pPr>
                <w:r w:rsidRPr="00893076">
                  <w:rPr>
                    <w:b/>
                    <w:bCs/>
                  </w:rPr>
                  <w:t>Pre-Meeting Requirements</w:t>
                </w:r>
              </w:p>
              <w:p w14:paraId="6148F9FC" w14:textId="77777777" w:rsidR="00F80356" w:rsidRPr="000B532D" w:rsidRDefault="00F80356" w:rsidP="0083281A">
                <w:r w:rsidRPr="000B532D">
                  <w:t>Technical Setup &amp; Testing</w:t>
                </w:r>
              </w:p>
              <w:p w14:paraId="47AB148F" w14:textId="77777777" w:rsidR="00F80356" w:rsidRPr="000B532D" w:rsidRDefault="00F80356" w:rsidP="0083281A">
                <w:r w:rsidRPr="000B532D">
                  <w:t>Ensure all AV equipment (microphones, cameras, speakers, projectors) is working.</w:t>
                </w:r>
              </w:p>
              <w:p w14:paraId="09408DE4" w14:textId="77777777" w:rsidR="00F80356" w:rsidRPr="000B532D" w:rsidRDefault="00F80356" w:rsidP="0083281A">
                <w:r w:rsidRPr="000B532D">
                  <w:t>Test the meeting platform (e.g., Microsoft Teams, Zoom, Webex) for compatibility.</w:t>
                </w:r>
              </w:p>
              <w:p w14:paraId="0C901270" w14:textId="77777777" w:rsidR="00F80356" w:rsidRPr="000B532D" w:rsidRDefault="00F80356" w:rsidP="0083281A">
                <w:r w:rsidRPr="000B532D">
                  <w:t>Check internet connectivity and bandwidth.</w:t>
                </w:r>
              </w:p>
              <w:p w14:paraId="0E20056B" w14:textId="77777777" w:rsidR="00F80356" w:rsidRDefault="00F80356" w:rsidP="0083281A">
                <w:r w:rsidRPr="000B532D">
                  <w:t>Confirm that all necessary software updates are installed.</w:t>
                </w:r>
              </w:p>
              <w:p w14:paraId="7D7C8C38" w14:textId="77777777" w:rsidR="00F80356" w:rsidRPr="000B532D" w:rsidRDefault="00F80356" w:rsidP="0083281A"/>
              <w:p w14:paraId="2E1C42F2" w14:textId="77777777" w:rsidR="00F80356" w:rsidRPr="00893076" w:rsidRDefault="00F80356" w:rsidP="0083281A">
                <w:pPr>
                  <w:rPr>
                    <w:b/>
                    <w:bCs/>
                  </w:rPr>
                </w:pPr>
                <w:r w:rsidRPr="00893076">
                  <w:rPr>
                    <w:b/>
                    <w:bCs/>
                  </w:rPr>
                  <w:t>Room &amp; Equipment Preparation</w:t>
                </w:r>
              </w:p>
              <w:p w14:paraId="0D410879" w14:textId="77777777" w:rsidR="00F80356" w:rsidRPr="000B532D" w:rsidRDefault="00F80356" w:rsidP="0083281A">
                <w:r w:rsidRPr="000B532D">
                  <w:t>Set up the meeting room with proper lighting and acoustics.</w:t>
                </w:r>
              </w:p>
              <w:p w14:paraId="12EEB32C" w14:textId="77777777" w:rsidR="00F80356" w:rsidRPr="000B532D" w:rsidRDefault="00F80356" w:rsidP="0083281A">
                <w:r w:rsidRPr="000B532D">
                  <w:t>Arrange seating and camera angles for optimal visibility.</w:t>
                </w:r>
              </w:p>
              <w:p w14:paraId="6A5C4EB6" w14:textId="77777777" w:rsidR="00F80356" w:rsidRDefault="00F80356" w:rsidP="0083281A">
                <w:r w:rsidRPr="000B532D">
                  <w:t>Ensure backup equipment (e.g., spare mics, batteries) is available.</w:t>
                </w:r>
              </w:p>
              <w:p w14:paraId="72449101" w14:textId="77777777" w:rsidR="00F80356" w:rsidRPr="000B532D" w:rsidRDefault="00F80356" w:rsidP="0083281A"/>
              <w:p w14:paraId="4B7BBAFD" w14:textId="77777777" w:rsidR="00F80356" w:rsidRPr="000B532D" w:rsidRDefault="00F80356" w:rsidP="0083281A">
                <w:r w:rsidRPr="00893076">
                  <w:rPr>
                    <w:b/>
                    <w:bCs/>
                  </w:rPr>
                  <w:t>User Support</w:t>
                </w:r>
              </w:p>
              <w:p w14:paraId="64C15DD7" w14:textId="77777777" w:rsidR="00F80356" w:rsidRPr="000B532D" w:rsidRDefault="00F80356" w:rsidP="0083281A">
                <w:r w:rsidRPr="000B532D">
                  <w:t>Assist presenters with connecting and testing their devices.</w:t>
                </w:r>
              </w:p>
              <w:p w14:paraId="6939EA74" w14:textId="77777777" w:rsidR="00F80356" w:rsidRPr="000B532D" w:rsidRDefault="00F80356" w:rsidP="0083281A">
                <w:r w:rsidRPr="000B532D">
                  <w:t>Provide a quick guide or briefing on how to use the meeting tools.</w:t>
                </w:r>
              </w:p>
              <w:p w14:paraId="6DE44CD0" w14:textId="77777777" w:rsidR="00F80356" w:rsidRDefault="00F80356" w:rsidP="0083281A">
                <w:r w:rsidRPr="000B532D">
                  <w:t>Ensure screen sharing, recording, and other features are enabled as needed.</w:t>
                </w:r>
              </w:p>
              <w:p w14:paraId="6A63BE3F" w14:textId="77777777" w:rsidR="00F80356" w:rsidRPr="000B532D" w:rsidRDefault="00F80356" w:rsidP="0083281A"/>
              <w:p w14:paraId="0F866C4D" w14:textId="77777777" w:rsidR="00F80356" w:rsidRPr="000B532D" w:rsidRDefault="00F80356" w:rsidP="0083281A">
                <w:r w:rsidRPr="00893076">
                  <w:rPr>
                    <w:b/>
                    <w:bCs/>
                  </w:rPr>
                  <w:t>Security &amp; Access</w:t>
                </w:r>
              </w:p>
              <w:p w14:paraId="32F591A7" w14:textId="77777777" w:rsidR="00F80356" w:rsidRPr="000B532D" w:rsidRDefault="00F80356" w:rsidP="0083281A">
                <w:r w:rsidRPr="000B532D">
                  <w:t>Verify that only authorized participants have access.</w:t>
                </w:r>
              </w:p>
              <w:p w14:paraId="11E178AE" w14:textId="77777777" w:rsidR="00F80356" w:rsidRPr="000B532D" w:rsidRDefault="00F80356" w:rsidP="0083281A">
                <w:r w:rsidRPr="000B532D">
                  <w:t>Set up waiting rooms or passcodes if required.</w:t>
                </w:r>
              </w:p>
              <w:p w14:paraId="11DF69DB" w14:textId="77777777" w:rsidR="00F80356" w:rsidRPr="000B532D" w:rsidRDefault="00F80356" w:rsidP="0083281A"/>
              <w:p w14:paraId="42ECA457" w14:textId="77777777" w:rsidR="00F80356" w:rsidRPr="000B532D" w:rsidRDefault="00F80356" w:rsidP="0083281A">
                <w:r w:rsidRPr="00893076">
                  <w:rPr>
                    <w:b/>
                    <w:bCs/>
                  </w:rPr>
                  <w:t>Live Monitoring</w:t>
                </w:r>
              </w:p>
              <w:p w14:paraId="0B6976C6" w14:textId="77777777" w:rsidR="00F80356" w:rsidRPr="000B532D" w:rsidRDefault="00F80356" w:rsidP="0083281A">
                <w:r w:rsidRPr="000B532D">
                  <w:t>Monitor audio and video quality throughout the session.</w:t>
                </w:r>
              </w:p>
              <w:p w14:paraId="67FE433F" w14:textId="77777777" w:rsidR="00F80356" w:rsidRDefault="00F80356" w:rsidP="0083281A">
                <w:r w:rsidRPr="000B532D">
                  <w:t>Quickly address any technical issues (e.g., echo, lag, disconnections).</w:t>
                </w:r>
              </w:p>
              <w:p w14:paraId="2066C65E" w14:textId="77777777" w:rsidR="00F80356" w:rsidRPr="000B532D" w:rsidRDefault="00F80356" w:rsidP="0083281A"/>
              <w:p w14:paraId="21D4CF01" w14:textId="77777777" w:rsidR="00F80356" w:rsidRPr="000B532D" w:rsidRDefault="00F80356" w:rsidP="0083281A">
                <w:r w:rsidRPr="00893076">
                  <w:rPr>
                    <w:b/>
                    <w:bCs/>
                  </w:rPr>
                  <w:t>Support for Presenters and Participants</w:t>
                </w:r>
              </w:p>
              <w:p w14:paraId="7C161E72" w14:textId="77777777" w:rsidR="00F80356" w:rsidRPr="000B532D" w:rsidRDefault="00F80356" w:rsidP="0083281A">
                <w:r w:rsidRPr="000B532D">
                  <w:t>Help with screen sharing, muting/unmuting, and breakout rooms.</w:t>
                </w:r>
              </w:p>
              <w:p w14:paraId="779AE762" w14:textId="77777777" w:rsidR="00F80356" w:rsidRDefault="00F80356" w:rsidP="0083281A">
                <w:r w:rsidRPr="000B532D">
                  <w:t>Manage chat, Q&amp;A, or polls if needed.</w:t>
                </w:r>
              </w:p>
              <w:p w14:paraId="0CAB9111" w14:textId="77777777" w:rsidR="00F80356" w:rsidRPr="000B532D" w:rsidRDefault="00F80356" w:rsidP="0083281A"/>
              <w:p w14:paraId="2CE8F366" w14:textId="77777777" w:rsidR="00F80356" w:rsidRPr="000B532D" w:rsidRDefault="00F80356" w:rsidP="0083281A">
                <w:r w:rsidRPr="00893076">
                  <w:rPr>
                    <w:b/>
                    <w:bCs/>
                  </w:rPr>
                  <w:t>Recording &amp; Documentation</w:t>
                </w:r>
              </w:p>
              <w:p w14:paraId="7FCE48B2" w14:textId="77777777" w:rsidR="00F80356" w:rsidRPr="00B072E7" w:rsidRDefault="00F80356" w:rsidP="0083281A">
                <w:r w:rsidRPr="000B532D">
                  <w:t>Start/stop recording as required.</w:t>
                </w:r>
              </w:p>
            </w:tc>
          </w:tr>
        </w:tbl>
        <w:p w14:paraId="3A158530" w14:textId="77777777" w:rsidR="00F80356" w:rsidRDefault="00F80356" w:rsidP="00F80356">
          <w:pPr>
            <w:pStyle w:val="HPRAHeadingL3"/>
            <w:ind w:left="720"/>
            <w:rPr>
              <w:lang w:val="en-GB"/>
            </w:rPr>
          </w:pPr>
        </w:p>
        <w:p w14:paraId="66A34B1E" w14:textId="77777777" w:rsidR="00F80356" w:rsidRDefault="00F80356" w:rsidP="00F80356">
          <w:pPr>
            <w:pStyle w:val="HPRAHeadingL3"/>
            <w:ind w:left="720" w:hanging="720"/>
            <w:rPr>
              <w:lang w:val="en-GB"/>
            </w:rPr>
          </w:pPr>
        </w:p>
        <w:p w14:paraId="007FD9E3" w14:textId="77777777" w:rsidR="00EE74F7" w:rsidRDefault="00EE74F7" w:rsidP="00F80356">
          <w:pPr>
            <w:pStyle w:val="HPRAHeadingL3"/>
            <w:ind w:left="720" w:hanging="720"/>
            <w:rPr>
              <w:lang w:val="en-GB"/>
            </w:rPr>
          </w:pPr>
        </w:p>
        <w:p w14:paraId="177F9B86" w14:textId="77777777" w:rsidR="00EE74F7" w:rsidRDefault="00EE74F7" w:rsidP="00F80356">
          <w:pPr>
            <w:pStyle w:val="HPRAHeadingL3"/>
            <w:ind w:left="720" w:hanging="720"/>
            <w:rPr>
              <w:lang w:val="en-GB"/>
            </w:rPr>
          </w:pPr>
        </w:p>
        <w:p w14:paraId="204596F9" w14:textId="77777777" w:rsidR="00EE74F7" w:rsidRDefault="00EE74F7" w:rsidP="00F80356">
          <w:pPr>
            <w:pStyle w:val="HPRAHeadingL3"/>
            <w:ind w:left="720" w:hanging="720"/>
            <w:rPr>
              <w:lang w:val="en-GB"/>
            </w:rPr>
          </w:pPr>
        </w:p>
        <w:p w14:paraId="0D926CEF" w14:textId="77777777" w:rsidR="00EE74F7" w:rsidRDefault="00EE74F7" w:rsidP="00F80356">
          <w:pPr>
            <w:pStyle w:val="HPRAHeadingL3"/>
            <w:ind w:left="720" w:hanging="720"/>
            <w:rPr>
              <w:lang w:val="en-GB"/>
            </w:rPr>
          </w:pPr>
        </w:p>
        <w:p w14:paraId="04EEFC8E" w14:textId="77777777" w:rsidR="00EE74F7" w:rsidRDefault="00EE74F7" w:rsidP="00F80356">
          <w:pPr>
            <w:pStyle w:val="HPRAHeadingL3"/>
            <w:ind w:left="720" w:hanging="720"/>
            <w:rPr>
              <w:lang w:val="en-GB"/>
            </w:rPr>
          </w:pPr>
        </w:p>
        <w:p w14:paraId="53DAF3AF" w14:textId="77777777" w:rsidR="00EE74F7" w:rsidRDefault="00EE74F7" w:rsidP="00F80356">
          <w:pPr>
            <w:pStyle w:val="HPRAHeadingL3"/>
            <w:ind w:left="720" w:hanging="720"/>
            <w:rPr>
              <w:lang w:val="en-GB"/>
            </w:rPr>
          </w:pPr>
        </w:p>
        <w:p w14:paraId="1005B3F3" w14:textId="77777777" w:rsidR="00EE74F7" w:rsidRDefault="00EE74F7" w:rsidP="00F80356">
          <w:pPr>
            <w:pStyle w:val="HPRAHeadingL3"/>
            <w:ind w:left="720" w:hanging="720"/>
            <w:rPr>
              <w:lang w:val="en-GB"/>
            </w:rPr>
          </w:pPr>
        </w:p>
        <w:p w14:paraId="1C06FC43" w14:textId="77777777" w:rsidR="00EE74F7" w:rsidRDefault="00EE74F7" w:rsidP="00F80356">
          <w:pPr>
            <w:pStyle w:val="HPRAHeadingL3"/>
            <w:ind w:left="720" w:hanging="720"/>
            <w:rPr>
              <w:lang w:val="en-GB"/>
            </w:rPr>
          </w:pPr>
        </w:p>
        <w:p w14:paraId="03FB5AF3" w14:textId="77777777" w:rsidR="00EE74F7" w:rsidRDefault="00EE74F7" w:rsidP="00F80356">
          <w:pPr>
            <w:pStyle w:val="HPRAHeadingL3"/>
            <w:ind w:left="720" w:hanging="720"/>
            <w:rPr>
              <w:lang w:val="en-GB"/>
            </w:rPr>
          </w:pPr>
        </w:p>
        <w:p w14:paraId="1E7F8C43" w14:textId="77777777" w:rsidR="00EE74F7" w:rsidRDefault="00EE74F7" w:rsidP="00F80356">
          <w:pPr>
            <w:pStyle w:val="HPRAHeadingL3"/>
            <w:ind w:left="720" w:hanging="720"/>
            <w:rPr>
              <w:lang w:val="en-GB"/>
            </w:rPr>
          </w:pPr>
        </w:p>
        <w:p w14:paraId="644E0977" w14:textId="77777777" w:rsidR="00EE74F7" w:rsidRDefault="00EE74F7" w:rsidP="00F80356">
          <w:pPr>
            <w:pStyle w:val="HPRAHeadingL3"/>
            <w:ind w:left="720" w:hanging="720"/>
            <w:rPr>
              <w:lang w:val="en-GB"/>
            </w:rPr>
          </w:pPr>
        </w:p>
        <w:p w14:paraId="1A832C69" w14:textId="77777777" w:rsidR="00EE74F7" w:rsidRDefault="00EE74F7" w:rsidP="00F80356">
          <w:pPr>
            <w:pStyle w:val="HPRAHeadingL3"/>
            <w:ind w:left="720" w:hanging="720"/>
            <w:rPr>
              <w:lang w:val="en-GB"/>
            </w:rPr>
          </w:pPr>
        </w:p>
        <w:p w14:paraId="28CE6B8C" w14:textId="77777777" w:rsidR="00EE74F7" w:rsidRDefault="00EE74F7" w:rsidP="00F80356">
          <w:pPr>
            <w:pStyle w:val="HPRAHeadingL3"/>
            <w:ind w:left="720" w:hanging="720"/>
            <w:rPr>
              <w:lang w:val="en-GB"/>
            </w:rPr>
          </w:pPr>
        </w:p>
        <w:p w14:paraId="3F62528E" w14:textId="77777777" w:rsidR="00EE74F7" w:rsidRDefault="00EE74F7" w:rsidP="00F80356">
          <w:pPr>
            <w:pStyle w:val="HPRAHeadingL3"/>
            <w:ind w:left="720" w:hanging="720"/>
            <w:rPr>
              <w:lang w:val="en-GB"/>
            </w:rPr>
          </w:pPr>
        </w:p>
        <w:p w14:paraId="0E50FB5A" w14:textId="77777777" w:rsidR="00EE74F7" w:rsidRDefault="00EE74F7" w:rsidP="00F80356">
          <w:pPr>
            <w:pStyle w:val="HPRAHeadingL3"/>
            <w:ind w:left="720" w:hanging="720"/>
            <w:rPr>
              <w:lang w:val="en-GB"/>
            </w:rPr>
          </w:pPr>
        </w:p>
        <w:p w14:paraId="2577EBAE" w14:textId="77777777" w:rsidR="00EE74F7" w:rsidRDefault="00EE74F7" w:rsidP="00F80356">
          <w:pPr>
            <w:pStyle w:val="HPRAHeadingL3"/>
            <w:ind w:left="720" w:hanging="720"/>
            <w:rPr>
              <w:lang w:val="en-GB"/>
            </w:rPr>
          </w:pPr>
        </w:p>
        <w:p w14:paraId="05B45B2B" w14:textId="77777777" w:rsidR="00EE74F7" w:rsidRDefault="00EE74F7" w:rsidP="00F80356">
          <w:pPr>
            <w:pStyle w:val="HPRAHeadingL3"/>
            <w:ind w:left="720" w:hanging="720"/>
            <w:rPr>
              <w:lang w:val="en-GB"/>
            </w:rPr>
          </w:pPr>
        </w:p>
        <w:p w14:paraId="509805E1" w14:textId="77777777" w:rsidR="00EE74F7" w:rsidRDefault="00EE74F7" w:rsidP="00F80356">
          <w:pPr>
            <w:pStyle w:val="HPRAHeadingL3"/>
            <w:ind w:left="720" w:hanging="720"/>
            <w:rPr>
              <w:lang w:val="en-GB"/>
            </w:rPr>
          </w:pPr>
        </w:p>
        <w:p w14:paraId="2649AF47" w14:textId="77777777" w:rsidR="00EE74F7" w:rsidRDefault="00EE74F7" w:rsidP="00F80356">
          <w:pPr>
            <w:pStyle w:val="HPRAHeadingL3"/>
            <w:ind w:left="720" w:hanging="720"/>
            <w:rPr>
              <w:lang w:val="en-GB"/>
            </w:rPr>
          </w:pPr>
        </w:p>
        <w:p w14:paraId="761AEA97" w14:textId="77777777" w:rsidR="00EE74F7" w:rsidRDefault="00EE74F7" w:rsidP="00F80356">
          <w:pPr>
            <w:pStyle w:val="HPRAHeadingL3"/>
            <w:ind w:left="720" w:hanging="720"/>
            <w:rPr>
              <w:lang w:val="en-GB"/>
            </w:rPr>
          </w:pPr>
        </w:p>
        <w:p w14:paraId="6F20DB55" w14:textId="77777777" w:rsidR="00EE74F7" w:rsidRDefault="00EE74F7" w:rsidP="00F80356">
          <w:pPr>
            <w:pStyle w:val="HPRAHeadingL3"/>
            <w:ind w:left="720" w:hanging="720"/>
            <w:rPr>
              <w:lang w:val="en-GB"/>
            </w:rPr>
          </w:pPr>
        </w:p>
        <w:p w14:paraId="2D573A51" w14:textId="77777777" w:rsidR="00EE74F7" w:rsidRDefault="00EE74F7" w:rsidP="00F80356">
          <w:pPr>
            <w:pStyle w:val="HPRAHeadingL3"/>
            <w:ind w:left="720" w:hanging="720"/>
            <w:rPr>
              <w:lang w:val="en-GB"/>
            </w:rPr>
          </w:pPr>
        </w:p>
        <w:p w14:paraId="696FCA44" w14:textId="77777777" w:rsidR="00EE74F7" w:rsidRDefault="00EE74F7" w:rsidP="00F80356">
          <w:pPr>
            <w:pStyle w:val="HPRAHeadingL3"/>
            <w:ind w:left="720" w:hanging="720"/>
            <w:rPr>
              <w:lang w:val="en-GB"/>
            </w:rPr>
          </w:pPr>
        </w:p>
        <w:p w14:paraId="6A3384FF" w14:textId="77777777" w:rsidR="00EE74F7" w:rsidRDefault="00EE74F7" w:rsidP="00F80356">
          <w:pPr>
            <w:pStyle w:val="HPRAHeadingL3"/>
            <w:ind w:left="720" w:hanging="720"/>
            <w:rPr>
              <w:lang w:val="en-GB"/>
            </w:rPr>
          </w:pPr>
        </w:p>
        <w:p w14:paraId="78F82DAF" w14:textId="77777777" w:rsidR="00EE74F7" w:rsidRDefault="00EE74F7" w:rsidP="00F80356">
          <w:pPr>
            <w:pStyle w:val="HPRAHeadingL3"/>
            <w:ind w:left="720" w:hanging="720"/>
            <w:rPr>
              <w:lang w:val="en-GB"/>
            </w:rPr>
          </w:pPr>
        </w:p>
        <w:p w14:paraId="11FA6DC9" w14:textId="77777777" w:rsidR="00EE74F7" w:rsidRDefault="00EE74F7" w:rsidP="00F80356">
          <w:pPr>
            <w:pStyle w:val="HPRAHeadingL3"/>
            <w:ind w:left="720" w:hanging="720"/>
            <w:rPr>
              <w:lang w:val="en-GB"/>
            </w:rPr>
          </w:pPr>
        </w:p>
        <w:p w14:paraId="27B09BC9" w14:textId="77777777" w:rsidR="00EE74F7" w:rsidRDefault="00EE74F7" w:rsidP="00F80356">
          <w:pPr>
            <w:pStyle w:val="HPRAHeadingL3"/>
            <w:ind w:left="720" w:hanging="720"/>
            <w:rPr>
              <w:lang w:val="en-GB"/>
            </w:rPr>
          </w:pPr>
        </w:p>
        <w:p w14:paraId="0896586C" w14:textId="77777777" w:rsidR="00EE74F7" w:rsidRDefault="00EE74F7" w:rsidP="00F80356">
          <w:pPr>
            <w:pStyle w:val="HPRAHeadingL3"/>
            <w:ind w:left="720" w:hanging="720"/>
            <w:rPr>
              <w:lang w:val="en-GB"/>
            </w:rPr>
          </w:pPr>
        </w:p>
        <w:p w14:paraId="21BCBABC" w14:textId="77777777" w:rsidR="00EE74F7" w:rsidRDefault="00EE74F7" w:rsidP="00F80356">
          <w:pPr>
            <w:pStyle w:val="HPRAHeadingL3"/>
            <w:ind w:left="720" w:hanging="720"/>
            <w:rPr>
              <w:lang w:val="en-GB"/>
            </w:rPr>
          </w:pPr>
        </w:p>
        <w:p w14:paraId="22F6A698" w14:textId="77777777" w:rsidR="00EE74F7" w:rsidRDefault="00EE74F7" w:rsidP="00F80356">
          <w:pPr>
            <w:pStyle w:val="HPRAHeadingL3"/>
            <w:ind w:left="720" w:hanging="720"/>
            <w:rPr>
              <w:lang w:val="en-GB"/>
            </w:rPr>
          </w:pPr>
        </w:p>
        <w:p w14:paraId="2525DAC1" w14:textId="77777777" w:rsidR="00EE74F7" w:rsidRDefault="00EE74F7" w:rsidP="00F80356">
          <w:pPr>
            <w:pStyle w:val="HPRAHeadingL3"/>
            <w:ind w:left="720" w:hanging="720"/>
            <w:rPr>
              <w:lang w:val="en-GB"/>
            </w:rPr>
          </w:pPr>
        </w:p>
        <w:p w14:paraId="6E0FAB47" w14:textId="77777777" w:rsidR="00EE74F7" w:rsidRDefault="00EE74F7" w:rsidP="00F80356">
          <w:pPr>
            <w:pStyle w:val="HPRAHeadingL3"/>
            <w:ind w:left="720" w:hanging="720"/>
            <w:rPr>
              <w:lang w:val="en-GB"/>
            </w:rPr>
          </w:pPr>
        </w:p>
        <w:p w14:paraId="032BDD8C" w14:textId="77777777" w:rsidR="00EE74F7" w:rsidRDefault="00EE74F7" w:rsidP="00F80356">
          <w:pPr>
            <w:pStyle w:val="HPRAHeadingL3"/>
            <w:ind w:left="720" w:hanging="720"/>
            <w:rPr>
              <w:lang w:val="en-GB"/>
            </w:rPr>
          </w:pPr>
        </w:p>
        <w:p w14:paraId="21859F15" w14:textId="77777777" w:rsidR="00F80356" w:rsidRDefault="00F80356" w:rsidP="00F80356">
          <w:pPr>
            <w:pStyle w:val="HPRAHeadingL3"/>
            <w:ind w:left="720"/>
            <w:rPr>
              <w:lang w:val="en-GB"/>
            </w:rPr>
          </w:pPr>
        </w:p>
        <w:p w14:paraId="613BC787" w14:textId="1E522BE6" w:rsidR="00DB5373" w:rsidRDefault="00DB5373" w:rsidP="00DB5373">
          <w:r w:rsidRPr="008C3799">
            <w:rPr>
              <w:rFonts w:asciiTheme="majorHAnsi" w:hAnsiTheme="majorHAnsi" w:cstheme="majorHAnsi"/>
              <w:b/>
              <w:bCs/>
              <w:color w:val="007041"/>
              <w:sz w:val="28"/>
              <w:szCs w:val="20"/>
            </w:rPr>
            <w:lastRenderedPageBreak/>
            <w:t>1.</w:t>
          </w:r>
          <w:r>
            <w:rPr>
              <w:rFonts w:asciiTheme="majorHAnsi" w:hAnsiTheme="majorHAnsi" w:cstheme="majorHAnsi"/>
              <w:b/>
              <w:bCs/>
              <w:color w:val="007041"/>
              <w:sz w:val="28"/>
              <w:szCs w:val="20"/>
            </w:rPr>
            <w:t>22</w:t>
          </w:r>
          <w:r w:rsidRPr="008C3799">
            <w:rPr>
              <w:rFonts w:asciiTheme="majorHAnsi" w:hAnsiTheme="majorHAnsi" w:cstheme="majorHAnsi"/>
              <w:b/>
              <w:bCs/>
              <w:color w:val="007041"/>
              <w:sz w:val="28"/>
              <w:szCs w:val="20"/>
            </w:rPr>
            <w:tab/>
          </w:r>
          <w:r>
            <w:rPr>
              <w:rFonts w:asciiTheme="majorHAnsi" w:hAnsiTheme="majorHAnsi" w:cstheme="majorHAnsi"/>
              <w:b/>
              <w:bCs/>
              <w:color w:val="007041"/>
              <w:sz w:val="28"/>
              <w:szCs w:val="20"/>
            </w:rPr>
            <w:t xml:space="preserve"> </w:t>
          </w:r>
          <w:r w:rsidRPr="008C3799">
            <w:rPr>
              <w:rFonts w:asciiTheme="majorHAnsi" w:hAnsiTheme="majorHAnsi" w:cstheme="majorHAnsi"/>
              <w:b/>
              <w:bCs/>
              <w:color w:val="007041"/>
              <w:sz w:val="28"/>
              <w:szCs w:val="20"/>
            </w:rPr>
            <w:t xml:space="preserve">Meeting </w:t>
          </w:r>
          <w:r>
            <w:rPr>
              <w:rFonts w:asciiTheme="majorHAnsi" w:hAnsiTheme="majorHAnsi" w:cstheme="majorHAnsi"/>
              <w:b/>
              <w:bCs/>
              <w:color w:val="007041"/>
              <w:sz w:val="28"/>
              <w:szCs w:val="20"/>
            </w:rPr>
            <w:t>22 (Online)</w:t>
          </w:r>
        </w:p>
        <w:tbl>
          <w:tblPr>
            <w:tblW w:w="0" w:type="auto"/>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ook w:val="04A0" w:firstRow="1" w:lastRow="0" w:firstColumn="1" w:lastColumn="0" w:noHBand="0" w:noVBand="1"/>
          </w:tblPr>
          <w:tblGrid>
            <w:gridCol w:w="1629"/>
            <w:gridCol w:w="7432"/>
          </w:tblGrid>
          <w:tr w:rsidR="00F80356" w:rsidRPr="00B072E7" w14:paraId="5624AD29" w14:textId="77777777" w:rsidTr="0083281A">
            <w:tc>
              <w:tcPr>
                <w:tcW w:w="1654" w:type="dxa"/>
              </w:tcPr>
              <w:p w14:paraId="66B6C28D" w14:textId="77777777" w:rsidR="00F80356" w:rsidRPr="00B072E7" w:rsidRDefault="00F80356" w:rsidP="0083281A">
                <w:pPr>
                  <w:rPr>
                    <w:b/>
                    <w:bCs/>
                  </w:rPr>
                </w:pPr>
                <w:r w:rsidRPr="00B072E7">
                  <w:rPr>
                    <w:b/>
                    <w:bCs/>
                  </w:rPr>
                  <w:t>Numbers</w:t>
                </w:r>
              </w:p>
            </w:tc>
            <w:tc>
              <w:tcPr>
                <w:tcW w:w="8547" w:type="dxa"/>
              </w:tcPr>
              <w:p w14:paraId="0C528E2B" w14:textId="77777777" w:rsidR="00F80356" w:rsidRPr="00B072E7" w:rsidRDefault="00F80356" w:rsidP="0083281A">
                <w:r w:rsidRPr="00B072E7">
                  <w:t>Approx</w:t>
                </w:r>
                <w:r>
                  <w:t>40</w:t>
                </w:r>
                <w:r w:rsidRPr="00B072E7">
                  <w:t xml:space="preserve"> attendees </w:t>
                </w:r>
              </w:p>
            </w:tc>
          </w:tr>
          <w:tr w:rsidR="00F80356" w:rsidRPr="00B072E7" w14:paraId="33392560" w14:textId="77777777" w:rsidTr="0083281A">
            <w:tc>
              <w:tcPr>
                <w:tcW w:w="1654" w:type="dxa"/>
              </w:tcPr>
              <w:p w14:paraId="5813D7CF" w14:textId="77777777" w:rsidR="00F80356" w:rsidRPr="00B072E7" w:rsidRDefault="00F80356" w:rsidP="0083281A">
                <w:pPr>
                  <w:rPr>
                    <w:b/>
                    <w:bCs/>
                  </w:rPr>
                </w:pPr>
                <w:r w:rsidRPr="00B072E7">
                  <w:rPr>
                    <w:b/>
                    <w:bCs/>
                  </w:rPr>
                  <w:t>Date</w:t>
                </w:r>
              </w:p>
            </w:tc>
            <w:tc>
              <w:tcPr>
                <w:tcW w:w="8547" w:type="dxa"/>
              </w:tcPr>
              <w:p w14:paraId="0C4AF8D8" w14:textId="77777777" w:rsidR="00F80356" w:rsidRPr="00B072E7" w:rsidRDefault="00F80356" w:rsidP="0083281A">
                <w:r>
                  <w:t xml:space="preserve">November 2026 </w:t>
                </w:r>
              </w:p>
            </w:tc>
          </w:tr>
          <w:tr w:rsidR="00F80356" w:rsidRPr="00B072E7" w14:paraId="205700F6" w14:textId="77777777" w:rsidTr="0083281A">
            <w:tc>
              <w:tcPr>
                <w:tcW w:w="1654" w:type="dxa"/>
              </w:tcPr>
              <w:p w14:paraId="325BA27A" w14:textId="77777777" w:rsidR="00F80356" w:rsidRPr="00B072E7" w:rsidRDefault="00F80356" w:rsidP="0083281A">
                <w:pPr>
                  <w:rPr>
                    <w:b/>
                    <w:bCs/>
                  </w:rPr>
                </w:pPr>
                <w:r w:rsidRPr="00B072E7">
                  <w:rPr>
                    <w:b/>
                    <w:bCs/>
                  </w:rPr>
                  <w:t>Duration</w:t>
                </w:r>
              </w:p>
            </w:tc>
            <w:tc>
              <w:tcPr>
                <w:tcW w:w="8547" w:type="dxa"/>
              </w:tcPr>
              <w:p w14:paraId="0074EA8E" w14:textId="77777777" w:rsidR="00F80356" w:rsidRPr="00B072E7" w:rsidRDefault="00F80356" w:rsidP="0083281A">
                <w:r>
                  <w:t xml:space="preserve">1 day online </w:t>
                </w:r>
                <w:r w:rsidRPr="00B072E7">
                  <w:t xml:space="preserve"> </w:t>
                </w:r>
              </w:p>
            </w:tc>
          </w:tr>
          <w:tr w:rsidR="00F80356" w:rsidRPr="00B072E7" w14:paraId="2910061A" w14:textId="77777777" w:rsidTr="0083281A">
            <w:tc>
              <w:tcPr>
                <w:tcW w:w="1654" w:type="dxa"/>
              </w:tcPr>
              <w:p w14:paraId="44CC99C3" w14:textId="77777777" w:rsidR="00F80356" w:rsidRPr="00B072E7" w:rsidRDefault="00F80356" w:rsidP="0083281A">
                <w:pPr>
                  <w:rPr>
                    <w:b/>
                    <w:bCs/>
                  </w:rPr>
                </w:pPr>
                <w:r w:rsidRPr="00B072E7">
                  <w:rPr>
                    <w:b/>
                    <w:bCs/>
                  </w:rPr>
                  <w:t>Times</w:t>
                </w:r>
              </w:p>
            </w:tc>
            <w:tc>
              <w:tcPr>
                <w:tcW w:w="8547" w:type="dxa"/>
              </w:tcPr>
              <w:p w14:paraId="78339C40" w14:textId="77777777" w:rsidR="00F80356" w:rsidRPr="00B072E7" w:rsidRDefault="00F80356" w:rsidP="0083281A">
                <w:r w:rsidRPr="00B072E7">
                  <w:t xml:space="preserve">Day 1 9am – 5pm  </w:t>
                </w:r>
              </w:p>
              <w:p w14:paraId="6EFE33A4" w14:textId="77777777" w:rsidR="00F80356" w:rsidRPr="00B072E7" w:rsidRDefault="00F80356" w:rsidP="0083281A"/>
            </w:tc>
          </w:tr>
          <w:tr w:rsidR="00F80356" w:rsidRPr="00B072E7" w14:paraId="0B41F370" w14:textId="77777777" w:rsidTr="0083281A">
            <w:tc>
              <w:tcPr>
                <w:tcW w:w="1654" w:type="dxa"/>
              </w:tcPr>
              <w:p w14:paraId="66C6E018" w14:textId="77777777" w:rsidR="00F80356" w:rsidRPr="00B072E7" w:rsidRDefault="00F80356" w:rsidP="0083281A">
                <w:pPr>
                  <w:rPr>
                    <w:b/>
                    <w:bCs/>
                  </w:rPr>
                </w:pPr>
                <w:r w:rsidRPr="00B072E7">
                  <w:rPr>
                    <w:b/>
                    <w:bCs/>
                  </w:rPr>
                  <w:t>Location</w:t>
                </w:r>
              </w:p>
            </w:tc>
            <w:tc>
              <w:tcPr>
                <w:tcW w:w="8547" w:type="dxa"/>
              </w:tcPr>
              <w:p w14:paraId="768FF1F3" w14:textId="77777777" w:rsidR="00F80356" w:rsidRPr="00B072E7" w:rsidRDefault="00F80356" w:rsidP="0083281A">
                <w:r w:rsidRPr="00B072E7">
                  <w:t xml:space="preserve">Dublin 1 or Dublin 2 location </w:t>
                </w:r>
              </w:p>
            </w:tc>
          </w:tr>
          <w:tr w:rsidR="00F80356" w:rsidRPr="00B072E7" w14:paraId="3078777C" w14:textId="77777777" w:rsidTr="0083281A">
            <w:tc>
              <w:tcPr>
                <w:tcW w:w="1654" w:type="dxa"/>
              </w:tcPr>
              <w:p w14:paraId="7C24C269" w14:textId="77777777" w:rsidR="00F80356" w:rsidRPr="00B072E7" w:rsidRDefault="00F80356" w:rsidP="0083281A">
                <w:pPr>
                  <w:rPr>
                    <w:b/>
                    <w:bCs/>
                  </w:rPr>
                </w:pPr>
              </w:p>
              <w:p w14:paraId="2943353A" w14:textId="77777777" w:rsidR="00F80356" w:rsidRPr="00B072E7" w:rsidRDefault="00F80356" w:rsidP="0083281A">
                <w:pPr>
                  <w:rPr>
                    <w:b/>
                    <w:bCs/>
                  </w:rPr>
                </w:pPr>
                <w:r w:rsidRPr="00B072E7">
                  <w:rPr>
                    <w:b/>
                    <w:bCs/>
                  </w:rPr>
                  <w:t>Requirements</w:t>
                </w:r>
              </w:p>
            </w:tc>
            <w:tc>
              <w:tcPr>
                <w:tcW w:w="8547" w:type="dxa"/>
              </w:tcPr>
              <w:p w14:paraId="125DA7F2" w14:textId="77777777" w:rsidR="00F80356" w:rsidRPr="00B072E7" w:rsidRDefault="00F80356" w:rsidP="0083281A"/>
              <w:p w14:paraId="2E00B965" w14:textId="77777777" w:rsidR="00F80356" w:rsidRPr="00893076" w:rsidRDefault="00F80356" w:rsidP="0083281A">
                <w:pPr>
                  <w:rPr>
                    <w:b/>
                    <w:bCs/>
                  </w:rPr>
                </w:pPr>
                <w:r w:rsidRPr="00893076">
                  <w:rPr>
                    <w:b/>
                    <w:bCs/>
                  </w:rPr>
                  <w:t>Pre-Meeting Requirements</w:t>
                </w:r>
              </w:p>
              <w:p w14:paraId="6CD5204B" w14:textId="77777777" w:rsidR="00F80356" w:rsidRPr="000B532D" w:rsidRDefault="00F80356" w:rsidP="0083281A">
                <w:r w:rsidRPr="000B532D">
                  <w:t>Technical Setup &amp; Testing</w:t>
                </w:r>
              </w:p>
              <w:p w14:paraId="4744DDD3" w14:textId="77777777" w:rsidR="00F80356" w:rsidRPr="000B532D" w:rsidRDefault="00F80356" w:rsidP="0083281A">
                <w:r w:rsidRPr="000B532D">
                  <w:t>Ensure all AV equipment (microphones, cameras, speakers, projectors) is working.</w:t>
                </w:r>
              </w:p>
              <w:p w14:paraId="37FEB5CE" w14:textId="77777777" w:rsidR="00F80356" w:rsidRPr="000B532D" w:rsidRDefault="00F80356" w:rsidP="0083281A">
                <w:r w:rsidRPr="000B532D">
                  <w:t>Test the meeting platform (e.g., Microsoft Teams, Zoom, Webex) for compatibility.</w:t>
                </w:r>
              </w:p>
              <w:p w14:paraId="4191649F" w14:textId="77777777" w:rsidR="00F80356" w:rsidRPr="000B532D" w:rsidRDefault="00F80356" w:rsidP="0083281A">
                <w:r w:rsidRPr="000B532D">
                  <w:t>Check internet connectivity and bandwidth.</w:t>
                </w:r>
              </w:p>
              <w:p w14:paraId="01CDF7DD" w14:textId="77777777" w:rsidR="00F80356" w:rsidRDefault="00F80356" w:rsidP="0083281A">
                <w:r w:rsidRPr="000B532D">
                  <w:t>Confirm that all necessary software updates are installed.</w:t>
                </w:r>
              </w:p>
              <w:p w14:paraId="55AA936E" w14:textId="77777777" w:rsidR="00F80356" w:rsidRPr="000B532D" w:rsidRDefault="00F80356" w:rsidP="0083281A"/>
              <w:p w14:paraId="0BE6BB02" w14:textId="77777777" w:rsidR="00F80356" w:rsidRPr="00893076" w:rsidRDefault="00F80356" w:rsidP="0083281A">
                <w:pPr>
                  <w:rPr>
                    <w:b/>
                    <w:bCs/>
                  </w:rPr>
                </w:pPr>
                <w:r w:rsidRPr="00893076">
                  <w:rPr>
                    <w:b/>
                    <w:bCs/>
                  </w:rPr>
                  <w:t>Room &amp; Equipment Preparation</w:t>
                </w:r>
              </w:p>
              <w:p w14:paraId="2DA0F041" w14:textId="77777777" w:rsidR="00F80356" w:rsidRPr="000B532D" w:rsidRDefault="00F80356" w:rsidP="0083281A">
                <w:r w:rsidRPr="000B532D">
                  <w:t>Set up the meeting room with proper lighting and acoustics.</w:t>
                </w:r>
              </w:p>
              <w:p w14:paraId="122DADC1" w14:textId="77777777" w:rsidR="00F80356" w:rsidRPr="000B532D" w:rsidRDefault="00F80356" w:rsidP="0083281A">
                <w:r w:rsidRPr="000B532D">
                  <w:t>Arrange seating and camera angles for optimal visibility.</w:t>
                </w:r>
              </w:p>
              <w:p w14:paraId="7D6F8B2B" w14:textId="77777777" w:rsidR="00F80356" w:rsidRDefault="00F80356" w:rsidP="0083281A">
                <w:r w:rsidRPr="000B532D">
                  <w:t>Ensure backup equipment (e.g., spare mics, batteries) is available.</w:t>
                </w:r>
              </w:p>
              <w:p w14:paraId="3B3AEA75" w14:textId="77777777" w:rsidR="00F80356" w:rsidRPr="000B532D" w:rsidRDefault="00F80356" w:rsidP="0083281A"/>
              <w:p w14:paraId="5E414B77" w14:textId="77777777" w:rsidR="00F80356" w:rsidRPr="000B532D" w:rsidRDefault="00F80356" w:rsidP="0083281A">
                <w:r w:rsidRPr="00893076">
                  <w:rPr>
                    <w:b/>
                    <w:bCs/>
                  </w:rPr>
                  <w:t>User Support</w:t>
                </w:r>
              </w:p>
              <w:p w14:paraId="09F90095" w14:textId="77777777" w:rsidR="00F80356" w:rsidRPr="000B532D" w:rsidRDefault="00F80356" w:rsidP="0083281A">
                <w:r w:rsidRPr="000B532D">
                  <w:t>Assist presenters with connecting and testing their devices.</w:t>
                </w:r>
              </w:p>
              <w:p w14:paraId="3097FA45" w14:textId="77777777" w:rsidR="00F80356" w:rsidRPr="000B532D" w:rsidRDefault="00F80356" w:rsidP="0083281A">
                <w:r w:rsidRPr="000B532D">
                  <w:t>Provide a quick guide or briefing on how to use the meeting tools.</w:t>
                </w:r>
              </w:p>
              <w:p w14:paraId="5168EE00" w14:textId="77777777" w:rsidR="00F80356" w:rsidRDefault="00F80356" w:rsidP="0083281A">
                <w:r w:rsidRPr="000B532D">
                  <w:t>Ensure screen sharing, recording, and other features are enabled as needed.</w:t>
                </w:r>
              </w:p>
              <w:p w14:paraId="417F5409" w14:textId="77777777" w:rsidR="00F80356" w:rsidRPr="000B532D" w:rsidRDefault="00F80356" w:rsidP="0083281A"/>
              <w:p w14:paraId="4CC7B589" w14:textId="77777777" w:rsidR="00F80356" w:rsidRPr="000B532D" w:rsidRDefault="00F80356" w:rsidP="0083281A">
                <w:r w:rsidRPr="00893076">
                  <w:rPr>
                    <w:b/>
                    <w:bCs/>
                  </w:rPr>
                  <w:t>Security &amp; Access</w:t>
                </w:r>
              </w:p>
              <w:p w14:paraId="248C2190" w14:textId="77777777" w:rsidR="00F80356" w:rsidRPr="000B532D" w:rsidRDefault="00F80356" w:rsidP="0083281A">
                <w:r w:rsidRPr="000B532D">
                  <w:t>Verify that only authorized participants have access.</w:t>
                </w:r>
              </w:p>
              <w:p w14:paraId="2EF04E28" w14:textId="77777777" w:rsidR="00F80356" w:rsidRPr="000B532D" w:rsidRDefault="00F80356" w:rsidP="0083281A">
                <w:r w:rsidRPr="000B532D">
                  <w:t>Set up waiting rooms or passcodes if required.</w:t>
                </w:r>
              </w:p>
              <w:p w14:paraId="53F31AE3" w14:textId="77777777" w:rsidR="00F80356" w:rsidRPr="000B532D" w:rsidRDefault="00F80356" w:rsidP="0083281A"/>
              <w:p w14:paraId="305B65CF" w14:textId="77777777" w:rsidR="00F80356" w:rsidRPr="000B532D" w:rsidRDefault="00F80356" w:rsidP="0083281A">
                <w:r w:rsidRPr="00893076">
                  <w:rPr>
                    <w:b/>
                    <w:bCs/>
                  </w:rPr>
                  <w:t>Live Monitoring</w:t>
                </w:r>
              </w:p>
              <w:p w14:paraId="3D5D8CE4" w14:textId="77777777" w:rsidR="00F80356" w:rsidRPr="000B532D" w:rsidRDefault="00F80356" w:rsidP="0083281A">
                <w:r w:rsidRPr="000B532D">
                  <w:t>Monitor audio and video quality throughout the session.</w:t>
                </w:r>
              </w:p>
              <w:p w14:paraId="48F2E6BC" w14:textId="77777777" w:rsidR="00F80356" w:rsidRDefault="00F80356" w:rsidP="0083281A">
                <w:r w:rsidRPr="000B532D">
                  <w:t>Quickly address any technical issues (e.g., echo, lag, disconnections).</w:t>
                </w:r>
              </w:p>
              <w:p w14:paraId="298AA752" w14:textId="77777777" w:rsidR="00F80356" w:rsidRPr="000B532D" w:rsidRDefault="00F80356" w:rsidP="0083281A"/>
              <w:p w14:paraId="4741B347" w14:textId="77777777" w:rsidR="00F80356" w:rsidRPr="000B532D" w:rsidRDefault="00F80356" w:rsidP="0083281A">
                <w:r w:rsidRPr="00893076">
                  <w:rPr>
                    <w:b/>
                    <w:bCs/>
                  </w:rPr>
                  <w:t>Support for Presenters and Participants</w:t>
                </w:r>
              </w:p>
              <w:p w14:paraId="3E87975D" w14:textId="77777777" w:rsidR="00F80356" w:rsidRPr="000B532D" w:rsidRDefault="00F80356" w:rsidP="0083281A">
                <w:r w:rsidRPr="000B532D">
                  <w:t>Help with screen sharing, muting/unmuting, and breakout rooms.</w:t>
                </w:r>
              </w:p>
              <w:p w14:paraId="72C6AC30" w14:textId="77777777" w:rsidR="00F80356" w:rsidRDefault="00F80356" w:rsidP="0083281A">
                <w:r w:rsidRPr="000B532D">
                  <w:t>Manage chat, Q&amp;A, or polls if needed.</w:t>
                </w:r>
              </w:p>
              <w:p w14:paraId="4AC8B2BC" w14:textId="77777777" w:rsidR="00F80356" w:rsidRPr="000B532D" w:rsidRDefault="00F80356" w:rsidP="0083281A"/>
              <w:p w14:paraId="107DB589" w14:textId="77777777" w:rsidR="00F80356" w:rsidRPr="000B532D" w:rsidRDefault="00F80356" w:rsidP="0083281A">
                <w:r w:rsidRPr="00893076">
                  <w:rPr>
                    <w:b/>
                    <w:bCs/>
                  </w:rPr>
                  <w:t>Recording &amp; Documentation</w:t>
                </w:r>
              </w:p>
              <w:p w14:paraId="41A9F713" w14:textId="77777777" w:rsidR="00F80356" w:rsidRPr="00B072E7" w:rsidRDefault="00F80356" w:rsidP="0083281A">
                <w:r w:rsidRPr="000B532D">
                  <w:t>Start/stop recording as required.</w:t>
                </w:r>
              </w:p>
            </w:tc>
          </w:tr>
        </w:tbl>
        <w:p w14:paraId="188C92E3" w14:textId="77777777" w:rsidR="00F80356" w:rsidRDefault="00F80356" w:rsidP="00F80356">
          <w:pPr>
            <w:pStyle w:val="HPRAHeadingL3"/>
            <w:ind w:left="720" w:hanging="720"/>
            <w:rPr>
              <w:lang w:val="en-GB"/>
            </w:rPr>
          </w:pPr>
        </w:p>
        <w:p w14:paraId="3733E1E5" w14:textId="77777777" w:rsidR="00EE74F7" w:rsidRDefault="00EE74F7" w:rsidP="00F80356">
          <w:pPr>
            <w:pStyle w:val="HPRAHeadingL3"/>
            <w:ind w:left="720" w:hanging="720"/>
            <w:rPr>
              <w:lang w:val="en-GB"/>
            </w:rPr>
          </w:pPr>
        </w:p>
        <w:p w14:paraId="7CA82C64" w14:textId="77777777" w:rsidR="00EE74F7" w:rsidRDefault="00EE74F7" w:rsidP="00F80356">
          <w:pPr>
            <w:pStyle w:val="HPRAHeadingL3"/>
            <w:ind w:left="720" w:hanging="720"/>
            <w:rPr>
              <w:lang w:val="en-GB"/>
            </w:rPr>
          </w:pPr>
        </w:p>
        <w:p w14:paraId="74DBF1F3" w14:textId="77777777" w:rsidR="00EE74F7" w:rsidRDefault="00EE74F7" w:rsidP="00F80356">
          <w:pPr>
            <w:pStyle w:val="HPRAHeadingL3"/>
            <w:ind w:left="720" w:hanging="720"/>
            <w:rPr>
              <w:lang w:val="en-GB"/>
            </w:rPr>
          </w:pPr>
        </w:p>
        <w:p w14:paraId="3EF3C378" w14:textId="77777777" w:rsidR="00EE74F7" w:rsidRDefault="00EE74F7" w:rsidP="00F80356">
          <w:pPr>
            <w:pStyle w:val="HPRAHeadingL3"/>
            <w:ind w:left="720" w:hanging="720"/>
            <w:rPr>
              <w:lang w:val="en-GB"/>
            </w:rPr>
          </w:pPr>
        </w:p>
        <w:p w14:paraId="67AC2E20" w14:textId="77777777" w:rsidR="00EE74F7" w:rsidRDefault="00EE74F7" w:rsidP="00F80356">
          <w:pPr>
            <w:pStyle w:val="HPRAHeadingL3"/>
            <w:ind w:left="720" w:hanging="720"/>
            <w:rPr>
              <w:lang w:val="en-GB"/>
            </w:rPr>
          </w:pPr>
        </w:p>
        <w:p w14:paraId="6B055285" w14:textId="77777777" w:rsidR="00EE74F7" w:rsidRDefault="00EE74F7" w:rsidP="00F80356">
          <w:pPr>
            <w:pStyle w:val="HPRAHeadingL3"/>
            <w:ind w:left="720" w:hanging="720"/>
            <w:rPr>
              <w:lang w:val="en-GB"/>
            </w:rPr>
          </w:pPr>
        </w:p>
        <w:p w14:paraId="7C4236B6" w14:textId="77777777" w:rsidR="00EE74F7" w:rsidRDefault="00EE74F7" w:rsidP="00F80356">
          <w:pPr>
            <w:pStyle w:val="HPRAHeadingL3"/>
            <w:ind w:left="720" w:hanging="720"/>
            <w:rPr>
              <w:lang w:val="en-GB"/>
            </w:rPr>
          </w:pPr>
        </w:p>
        <w:p w14:paraId="2FF3045C" w14:textId="77777777" w:rsidR="00EE74F7" w:rsidRDefault="00EE74F7" w:rsidP="00F80356">
          <w:pPr>
            <w:pStyle w:val="HPRAHeadingL3"/>
            <w:ind w:left="720" w:hanging="720"/>
            <w:rPr>
              <w:lang w:val="en-GB"/>
            </w:rPr>
          </w:pPr>
        </w:p>
        <w:p w14:paraId="73C0D69F" w14:textId="77777777" w:rsidR="00EE74F7" w:rsidRDefault="00EE74F7" w:rsidP="00F80356">
          <w:pPr>
            <w:pStyle w:val="HPRAHeadingL3"/>
            <w:ind w:left="720" w:hanging="720"/>
            <w:rPr>
              <w:lang w:val="en-GB"/>
            </w:rPr>
          </w:pPr>
        </w:p>
        <w:p w14:paraId="575EF884" w14:textId="77777777" w:rsidR="00EE74F7" w:rsidRDefault="00EE74F7" w:rsidP="00F80356">
          <w:pPr>
            <w:pStyle w:val="HPRAHeadingL3"/>
            <w:ind w:left="720" w:hanging="720"/>
            <w:rPr>
              <w:lang w:val="en-GB"/>
            </w:rPr>
          </w:pPr>
        </w:p>
        <w:p w14:paraId="0EA27AC1" w14:textId="77777777" w:rsidR="00EE74F7" w:rsidRDefault="00EE74F7" w:rsidP="00F80356">
          <w:pPr>
            <w:pStyle w:val="HPRAHeadingL3"/>
            <w:ind w:left="720" w:hanging="720"/>
            <w:rPr>
              <w:lang w:val="en-GB"/>
            </w:rPr>
          </w:pPr>
        </w:p>
        <w:p w14:paraId="2068A98B" w14:textId="77777777" w:rsidR="00EE74F7" w:rsidRDefault="00EE74F7" w:rsidP="00F80356">
          <w:pPr>
            <w:pStyle w:val="HPRAHeadingL3"/>
            <w:ind w:left="720" w:hanging="720"/>
            <w:rPr>
              <w:lang w:val="en-GB"/>
            </w:rPr>
          </w:pPr>
        </w:p>
        <w:p w14:paraId="42892E05" w14:textId="77777777" w:rsidR="00EE74F7" w:rsidRDefault="00EE74F7" w:rsidP="00F80356">
          <w:pPr>
            <w:pStyle w:val="HPRAHeadingL3"/>
            <w:ind w:left="720" w:hanging="720"/>
            <w:rPr>
              <w:lang w:val="en-GB"/>
            </w:rPr>
          </w:pPr>
        </w:p>
        <w:p w14:paraId="4A9FEFE4" w14:textId="77777777" w:rsidR="00EE74F7" w:rsidRDefault="00EE74F7" w:rsidP="00F80356">
          <w:pPr>
            <w:pStyle w:val="HPRAHeadingL3"/>
            <w:ind w:left="720" w:hanging="720"/>
            <w:rPr>
              <w:lang w:val="en-GB"/>
            </w:rPr>
          </w:pPr>
        </w:p>
        <w:p w14:paraId="74A16CB8" w14:textId="77777777" w:rsidR="00EE74F7" w:rsidRDefault="00EE74F7" w:rsidP="00F80356">
          <w:pPr>
            <w:pStyle w:val="HPRAHeadingL3"/>
            <w:ind w:left="720" w:hanging="720"/>
            <w:rPr>
              <w:lang w:val="en-GB"/>
            </w:rPr>
          </w:pPr>
        </w:p>
        <w:p w14:paraId="4E5D7C0B" w14:textId="77777777" w:rsidR="00EE74F7" w:rsidRDefault="00EE74F7" w:rsidP="00F80356">
          <w:pPr>
            <w:pStyle w:val="HPRAHeadingL3"/>
            <w:ind w:left="720" w:hanging="720"/>
            <w:rPr>
              <w:lang w:val="en-GB"/>
            </w:rPr>
          </w:pPr>
        </w:p>
        <w:p w14:paraId="254BED48" w14:textId="77777777" w:rsidR="00EE74F7" w:rsidRDefault="00EE74F7" w:rsidP="00F80356">
          <w:pPr>
            <w:pStyle w:val="HPRAHeadingL3"/>
            <w:ind w:left="720" w:hanging="720"/>
            <w:rPr>
              <w:lang w:val="en-GB"/>
            </w:rPr>
          </w:pPr>
        </w:p>
        <w:p w14:paraId="18E8957E" w14:textId="77777777" w:rsidR="00EE74F7" w:rsidRDefault="00EE74F7" w:rsidP="00F80356">
          <w:pPr>
            <w:pStyle w:val="HPRAHeadingL3"/>
            <w:ind w:left="720" w:hanging="720"/>
            <w:rPr>
              <w:lang w:val="en-GB"/>
            </w:rPr>
          </w:pPr>
        </w:p>
        <w:p w14:paraId="160EFE21" w14:textId="77777777" w:rsidR="00EE74F7" w:rsidRDefault="00EE74F7" w:rsidP="00F80356">
          <w:pPr>
            <w:pStyle w:val="HPRAHeadingL3"/>
            <w:ind w:left="720" w:hanging="720"/>
            <w:rPr>
              <w:lang w:val="en-GB"/>
            </w:rPr>
          </w:pPr>
        </w:p>
        <w:p w14:paraId="783F18A3" w14:textId="77777777" w:rsidR="00EE74F7" w:rsidRDefault="00EE74F7" w:rsidP="00F80356">
          <w:pPr>
            <w:pStyle w:val="HPRAHeadingL3"/>
            <w:ind w:left="720" w:hanging="720"/>
            <w:rPr>
              <w:lang w:val="en-GB"/>
            </w:rPr>
          </w:pPr>
        </w:p>
        <w:p w14:paraId="68A473F7" w14:textId="77777777" w:rsidR="00EE74F7" w:rsidRDefault="00EE74F7" w:rsidP="00F80356">
          <w:pPr>
            <w:pStyle w:val="HPRAHeadingL3"/>
            <w:ind w:left="720" w:hanging="720"/>
            <w:rPr>
              <w:lang w:val="en-GB"/>
            </w:rPr>
          </w:pPr>
        </w:p>
        <w:p w14:paraId="46043951" w14:textId="77777777" w:rsidR="00EE74F7" w:rsidRDefault="00EE74F7" w:rsidP="00F80356">
          <w:pPr>
            <w:pStyle w:val="HPRAHeadingL3"/>
            <w:ind w:left="720" w:hanging="720"/>
            <w:rPr>
              <w:lang w:val="en-GB"/>
            </w:rPr>
          </w:pPr>
        </w:p>
        <w:p w14:paraId="48BF799F" w14:textId="77777777" w:rsidR="00EE74F7" w:rsidRDefault="00EE74F7" w:rsidP="00F80356">
          <w:pPr>
            <w:pStyle w:val="HPRAHeadingL3"/>
            <w:ind w:left="720" w:hanging="720"/>
            <w:rPr>
              <w:lang w:val="en-GB"/>
            </w:rPr>
          </w:pPr>
        </w:p>
        <w:p w14:paraId="2D2E4455" w14:textId="77777777" w:rsidR="00EE74F7" w:rsidRDefault="00EE74F7" w:rsidP="00F80356">
          <w:pPr>
            <w:pStyle w:val="HPRAHeadingL3"/>
            <w:ind w:left="720" w:hanging="720"/>
            <w:rPr>
              <w:lang w:val="en-GB"/>
            </w:rPr>
          </w:pPr>
        </w:p>
        <w:p w14:paraId="195CB344" w14:textId="77777777" w:rsidR="00EE74F7" w:rsidRDefault="00EE74F7" w:rsidP="00F80356">
          <w:pPr>
            <w:pStyle w:val="HPRAHeadingL3"/>
            <w:ind w:left="720" w:hanging="720"/>
            <w:rPr>
              <w:lang w:val="en-GB"/>
            </w:rPr>
          </w:pPr>
        </w:p>
        <w:p w14:paraId="40120B09" w14:textId="77777777" w:rsidR="00EE74F7" w:rsidRDefault="00EE74F7" w:rsidP="00F80356">
          <w:pPr>
            <w:pStyle w:val="HPRAHeadingL3"/>
            <w:ind w:left="720" w:hanging="720"/>
            <w:rPr>
              <w:lang w:val="en-GB"/>
            </w:rPr>
          </w:pPr>
        </w:p>
        <w:p w14:paraId="6259D3B8" w14:textId="77777777" w:rsidR="00EE74F7" w:rsidRDefault="00EE74F7" w:rsidP="00F80356">
          <w:pPr>
            <w:pStyle w:val="HPRAHeadingL3"/>
            <w:ind w:left="720" w:hanging="720"/>
            <w:rPr>
              <w:lang w:val="en-GB"/>
            </w:rPr>
          </w:pPr>
        </w:p>
        <w:p w14:paraId="70D55F1A" w14:textId="77777777" w:rsidR="00EE74F7" w:rsidRDefault="00EE74F7" w:rsidP="00F80356">
          <w:pPr>
            <w:pStyle w:val="HPRAHeadingL3"/>
            <w:ind w:left="720" w:hanging="720"/>
            <w:rPr>
              <w:lang w:val="en-GB"/>
            </w:rPr>
          </w:pPr>
        </w:p>
        <w:p w14:paraId="7275B41A" w14:textId="77777777" w:rsidR="00EE74F7" w:rsidRDefault="00EE74F7" w:rsidP="00F80356">
          <w:pPr>
            <w:pStyle w:val="HPRAHeadingL3"/>
            <w:ind w:left="720" w:hanging="720"/>
            <w:rPr>
              <w:lang w:val="en-GB"/>
            </w:rPr>
          </w:pPr>
        </w:p>
        <w:p w14:paraId="7E25CA0F" w14:textId="77777777" w:rsidR="00EE74F7" w:rsidRDefault="00EE74F7" w:rsidP="00F80356">
          <w:pPr>
            <w:pStyle w:val="HPRAHeadingL3"/>
            <w:ind w:left="720" w:hanging="720"/>
            <w:rPr>
              <w:lang w:val="en-GB"/>
            </w:rPr>
          </w:pPr>
        </w:p>
        <w:p w14:paraId="57819BE6" w14:textId="77777777" w:rsidR="00EE74F7" w:rsidRDefault="00EE74F7" w:rsidP="00F80356">
          <w:pPr>
            <w:pStyle w:val="HPRAHeadingL3"/>
            <w:ind w:left="720" w:hanging="720"/>
            <w:rPr>
              <w:lang w:val="en-GB"/>
            </w:rPr>
          </w:pPr>
        </w:p>
        <w:p w14:paraId="0BFCA36D" w14:textId="77777777" w:rsidR="00EE74F7" w:rsidRDefault="00EE74F7" w:rsidP="00F80356">
          <w:pPr>
            <w:pStyle w:val="HPRAHeadingL3"/>
            <w:ind w:left="720" w:hanging="720"/>
            <w:rPr>
              <w:lang w:val="en-GB"/>
            </w:rPr>
          </w:pPr>
        </w:p>
        <w:p w14:paraId="4E295022" w14:textId="77777777" w:rsidR="00EE74F7" w:rsidRDefault="00EE74F7" w:rsidP="00F80356">
          <w:pPr>
            <w:pStyle w:val="HPRAHeadingL3"/>
            <w:ind w:left="720" w:hanging="720"/>
            <w:rPr>
              <w:lang w:val="en-GB"/>
            </w:rPr>
          </w:pPr>
        </w:p>
        <w:p w14:paraId="2C85BB20" w14:textId="77777777" w:rsidR="00EE74F7" w:rsidRDefault="00EE74F7" w:rsidP="00F80356">
          <w:pPr>
            <w:pStyle w:val="HPRAHeadingL3"/>
            <w:ind w:left="720" w:hanging="720"/>
            <w:rPr>
              <w:lang w:val="en-GB"/>
            </w:rPr>
          </w:pPr>
        </w:p>
        <w:p w14:paraId="410C4DD2" w14:textId="77777777" w:rsidR="00EE74F7" w:rsidRDefault="00EE74F7" w:rsidP="00F80356">
          <w:pPr>
            <w:pStyle w:val="HPRAHeadingL3"/>
            <w:ind w:left="720" w:hanging="720"/>
            <w:rPr>
              <w:lang w:val="en-GB"/>
            </w:rPr>
          </w:pPr>
        </w:p>
        <w:p w14:paraId="6B9FB0B5" w14:textId="0C677D75" w:rsidR="00DB5373" w:rsidRDefault="00DB5373" w:rsidP="00DB5373">
          <w:r w:rsidRPr="008C3799">
            <w:rPr>
              <w:rFonts w:asciiTheme="majorHAnsi" w:hAnsiTheme="majorHAnsi" w:cstheme="majorHAnsi"/>
              <w:b/>
              <w:bCs/>
              <w:color w:val="007041"/>
              <w:sz w:val="28"/>
              <w:szCs w:val="20"/>
            </w:rPr>
            <w:lastRenderedPageBreak/>
            <w:t>1.</w:t>
          </w:r>
          <w:r>
            <w:rPr>
              <w:rFonts w:asciiTheme="majorHAnsi" w:hAnsiTheme="majorHAnsi" w:cstheme="majorHAnsi"/>
              <w:b/>
              <w:bCs/>
              <w:color w:val="007041"/>
              <w:sz w:val="28"/>
              <w:szCs w:val="20"/>
            </w:rPr>
            <w:t>23</w:t>
          </w:r>
          <w:r w:rsidRPr="008C3799">
            <w:rPr>
              <w:rFonts w:asciiTheme="majorHAnsi" w:hAnsiTheme="majorHAnsi" w:cstheme="majorHAnsi"/>
              <w:b/>
              <w:bCs/>
              <w:color w:val="007041"/>
              <w:sz w:val="28"/>
              <w:szCs w:val="20"/>
            </w:rPr>
            <w:tab/>
          </w:r>
          <w:r>
            <w:rPr>
              <w:rFonts w:asciiTheme="majorHAnsi" w:hAnsiTheme="majorHAnsi" w:cstheme="majorHAnsi"/>
              <w:b/>
              <w:bCs/>
              <w:color w:val="007041"/>
              <w:sz w:val="28"/>
              <w:szCs w:val="20"/>
            </w:rPr>
            <w:t xml:space="preserve"> </w:t>
          </w:r>
          <w:r w:rsidRPr="008C3799">
            <w:rPr>
              <w:rFonts w:asciiTheme="majorHAnsi" w:hAnsiTheme="majorHAnsi" w:cstheme="majorHAnsi"/>
              <w:b/>
              <w:bCs/>
              <w:color w:val="007041"/>
              <w:sz w:val="28"/>
              <w:szCs w:val="20"/>
            </w:rPr>
            <w:t xml:space="preserve">Meeting </w:t>
          </w:r>
          <w:r>
            <w:rPr>
              <w:rFonts w:asciiTheme="majorHAnsi" w:hAnsiTheme="majorHAnsi" w:cstheme="majorHAnsi"/>
              <w:b/>
              <w:bCs/>
              <w:color w:val="007041"/>
              <w:sz w:val="28"/>
              <w:szCs w:val="20"/>
            </w:rPr>
            <w:t>23 (Online)</w:t>
          </w:r>
        </w:p>
        <w:tbl>
          <w:tblPr>
            <w:tblW w:w="0" w:type="auto"/>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ook w:val="04A0" w:firstRow="1" w:lastRow="0" w:firstColumn="1" w:lastColumn="0" w:noHBand="0" w:noVBand="1"/>
          </w:tblPr>
          <w:tblGrid>
            <w:gridCol w:w="1629"/>
            <w:gridCol w:w="7432"/>
          </w:tblGrid>
          <w:tr w:rsidR="00F80356" w:rsidRPr="00B072E7" w14:paraId="46830FBE" w14:textId="77777777" w:rsidTr="0083281A">
            <w:tc>
              <w:tcPr>
                <w:tcW w:w="1654" w:type="dxa"/>
              </w:tcPr>
              <w:p w14:paraId="669E8AAB" w14:textId="77777777" w:rsidR="00F80356" w:rsidRPr="00B072E7" w:rsidRDefault="00F80356" w:rsidP="0083281A">
                <w:pPr>
                  <w:rPr>
                    <w:b/>
                    <w:bCs/>
                  </w:rPr>
                </w:pPr>
                <w:r w:rsidRPr="00B072E7">
                  <w:rPr>
                    <w:b/>
                    <w:bCs/>
                  </w:rPr>
                  <w:t>Numbers</w:t>
                </w:r>
              </w:p>
            </w:tc>
            <w:tc>
              <w:tcPr>
                <w:tcW w:w="8547" w:type="dxa"/>
              </w:tcPr>
              <w:p w14:paraId="6B3AB6C8" w14:textId="77777777" w:rsidR="00F80356" w:rsidRPr="00B072E7" w:rsidRDefault="00F80356" w:rsidP="0083281A">
                <w:r w:rsidRPr="00B072E7">
                  <w:t xml:space="preserve">Approx </w:t>
                </w:r>
                <w:r>
                  <w:t>50</w:t>
                </w:r>
                <w:r w:rsidRPr="00B072E7">
                  <w:t xml:space="preserve"> attendees </w:t>
                </w:r>
              </w:p>
            </w:tc>
          </w:tr>
          <w:tr w:rsidR="00F80356" w:rsidRPr="00B072E7" w14:paraId="0E9ACAA3" w14:textId="77777777" w:rsidTr="0083281A">
            <w:tc>
              <w:tcPr>
                <w:tcW w:w="1654" w:type="dxa"/>
              </w:tcPr>
              <w:p w14:paraId="2CFFB3E2" w14:textId="77777777" w:rsidR="00F80356" w:rsidRPr="00B072E7" w:rsidRDefault="00F80356" w:rsidP="0083281A">
                <w:pPr>
                  <w:rPr>
                    <w:b/>
                    <w:bCs/>
                  </w:rPr>
                </w:pPr>
                <w:r w:rsidRPr="00B072E7">
                  <w:rPr>
                    <w:b/>
                    <w:bCs/>
                  </w:rPr>
                  <w:t>Date</w:t>
                </w:r>
              </w:p>
            </w:tc>
            <w:tc>
              <w:tcPr>
                <w:tcW w:w="8547" w:type="dxa"/>
              </w:tcPr>
              <w:p w14:paraId="68A49FFE" w14:textId="77777777" w:rsidR="00F80356" w:rsidRPr="00B072E7" w:rsidRDefault="00F80356" w:rsidP="0083281A">
                <w:r>
                  <w:t xml:space="preserve">To be confirmed </w:t>
                </w:r>
              </w:p>
            </w:tc>
          </w:tr>
          <w:tr w:rsidR="00F80356" w:rsidRPr="00B072E7" w14:paraId="14CBB50F" w14:textId="77777777" w:rsidTr="0083281A">
            <w:tc>
              <w:tcPr>
                <w:tcW w:w="1654" w:type="dxa"/>
              </w:tcPr>
              <w:p w14:paraId="635C9040" w14:textId="77777777" w:rsidR="00F80356" w:rsidRPr="00B072E7" w:rsidRDefault="00F80356" w:rsidP="0083281A">
                <w:pPr>
                  <w:rPr>
                    <w:b/>
                    <w:bCs/>
                  </w:rPr>
                </w:pPr>
                <w:r w:rsidRPr="00B072E7">
                  <w:rPr>
                    <w:b/>
                    <w:bCs/>
                  </w:rPr>
                  <w:t>Duration</w:t>
                </w:r>
              </w:p>
            </w:tc>
            <w:tc>
              <w:tcPr>
                <w:tcW w:w="8547" w:type="dxa"/>
              </w:tcPr>
              <w:p w14:paraId="7116DA90" w14:textId="77777777" w:rsidR="00F80356" w:rsidRPr="00B072E7" w:rsidRDefault="00F80356" w:rsidP="0083281A">
                <w:r>
                  <w:t xml:space="preserve">1 day online </w:t>
                </w:r>
                <w:r w:rsidRPr="00B072E7">
                  <w:t xml:space="preserve"> </w:t>
                </w:r>
              </w:p>
            </w:tc>
          </w:tr>
          <w:tr w:rsidR="00F80356" w:rsidRPr="00B072E7" w14:paraId="084517F9" w14:textId="77777777" w:rsidTr="0083281A">
            <w:tc>
              <w:tcPr>
                <w:tcW w:w="1654" w:type="dxa"/>
              </w:tcPr>
              <w:p w14:paraId="65EDC5E8" w14:textId="77777777" w:rsidR="00F80356" w:rsidRPr="00B072E7" w:rsidRDefault="00F80356" w:rsidP="0083281A">
                <w:pPr>
                  <w:rPr>
                    <w:b/>
                    <w:bCs/>
                  </w:rPr>
                </w:pPr>
                <w:r w:rsidRPr="00B072E7">
                  <w:rPr>
                    <w:b/>
                    <w:bCs/>
                  </w:rPr>
                  <w:t>Times</w:t>
                </w:r>
              </w:p>
            </w:tc>
            <w:tc>
              <w:tcPr>
                <w:tcW w:w="8547" w:type="dxa"/>
              </w:tcPr>
              <w:p w14:paraId="6DCE3DBB" w14:textId="77777777" w:rsidR="00F80356" w:rsidRPr="00B072E7" w:rsidRDefault="00F80356" w:rsidP="0083281A">
                <w:r w:rsidRPr="00B072E7">
                  <w:t xml:space="preserve">Day 1 9am – 5pm  </w:t>
                </w:r>
              </w:p>
              <w:p w14:paraId="1C2310B8" w14:textId="77777777" w:rsidR="00F80356" w:rsidRPr="00B072E7" w:rsidRDefault="00F80356" w:rsidP="0083281A"/>
            </w:tc>
          </w:tr>
          <w:tr w:rsidR="00F80356" w:rsidRPr="00B072E7" w14:paraId="7F1B9FA9" w14:textId="77777777" w:rsidTr="0083281A">
            <w:tc>
              <w:tcPr>
                <w:tcW w:w="1654" w:type="dxa"/>
              </w:tcPr>
              <w:p w14:paraId="5DB5569D" w14:textId="77777777" w:rsidR="00F80356" w:rsidRPr="00B072E7" w:rsidRDefault="00F80356" w:rsidP="0083281A">
                <w:pPr>
                  <w:rPr>
                    <w:b/>
                    <w:bCs/>
                  </w:rPr>
                </w:pPr>
                <w:r w:rsidRPr="00B072E7">
                  <w:rPr>
                    <w:b/>
                    <w:bCs/>
                  </w:rPr>
                  <w:t>Location</w:t>
                </w:r>
              </w:p>
            </w:tc>
            <w:tc>
              <w:tcPr>
                <w:tcW w:w="8547" w:type="dxa"/>
              </w:tcPr>
              <w:p w14:paraId="10C8B6DB" w14:textId="77777777" w:rsidR="00F80356" w:rsidRPr="00B072E7" w:rsidRDefault="00F80356" w:rsidP="0083281A">
                <w:r w:rsidRPr="00B072E7">
                  <w:t xml:space="preserve">Dublin 2 location </w:t>
                </w:r>
              </w:p>
            </w:tc>
          </w:tr>
          <w:tr w:rsidR="00F80356" w:rsidRPr="00B072E7" w14:paraId="1F556BDB" w14:textId="77777777" w:rsidTr="0083281A">
            <w:tc>
              <w:tcPr>
                <w:tcW w:w="1654" w:type="dxa"/>
              </w:tcPr>
              <w:p w14:paraId="61C907C2" w14:textId="77777777" w:rsidR="00F80356" w:rsidRPr="00B072E7" w:rsidRDefault="00F80356" w:rsidP="0083281A">
                <w:pPr>
                  <w:rPr>
                    <w:b/>
                    <w:bCs/>
                  </w:rPr>
                </w:pPr>
              </w:p>
              <w:p w14:paraId="783B96EF" w14:textId="77777777" w:rsidR="00F80356" w:rsidRPr="00B072E7" w:rsidRDefault="00F80356" w:rsidP="0083281A">
                <w:pPr>
                  <w:rPr>
                    <w:b/>
                    <w:bCs/>
                  </w:rPr>
                </w:pPr>
                <w:r w:rsidRPr="00B072E7">
                  <w:rPr>
                    <w:b/>
                    <w:bCs/>
                  </w:rPr>
                  <w:t>Requirements</w:t>
                </w:r>
              </w:p>
            </w:tc>
            <w:tc>
              <w:tcPr>
                <w:tcW w:w="8547" w:type="dxa"/>
              </w:tcPr>
              <w:p w14:paraId="211A3986" w14:textId="77777777" w:rsidR="00F80356" w:rsidRPr="00B072E7" w:rsidRDefault="00F80356" w:rsidP="0083281A"/>
              <w:p w14:paraId="061D9656" w14:textId="77777777" w:rsidR="00F80356" w:rsidRPr="00893076" w:rsidRDefault="00F80356" w:rsidP="0083281A">
                <w:pPr>
                  <w:rPr>
                    <w:b/>
                    <w:bCs/>
                  </w:rPr>
                </w:pPr>
                <w:r w:rsidRPr="00893076">
                  <w:rPr>
                    <w:b/>
                    <w:bCs/>
                  </w:rPr>
                  <w:t>Pre-Meeting Requirements</w:t>
                </w:r>
              </w:p>
              <w:p w14:paraId="381D0DC0" w14:textId="77777777" w:rsidR="00F80356" w:rsidRPr="000B532D" w:rsidRDefault="00F80356" w:rsidP="0083281A">
                <w:r w:rsidRPr="000B532D">
                  <w:t>Technical Setup &amp; Testing</w:t>
                </w:r>
              </w:p>
              <w:p w14:paraId="4DA5548B" w14:textId="77777777" w:rsidR="00F80356" w:rsidRPr="000B532D" w:rsidRDefault="00F80356" w:rsidP="0083281A">
                <w:r w:rsidRPr="000B532D">
                  <w:t>Ensure all AV equipment (microphones, cameras, speakers, projectors) is working.</w:t>
                </w:r>
              </w:p>
              <w:p w14:paraId="5AA93182" w14:textId="77777777" w:rsidR="00F80356" w:rsidRPr="000B532D" w:rsidRDefault="00F80356" w:rsidP="0083281A">
                <w:r w:rsidRPr="000B532D">
                  <w:t>Test the meeting platform (e.g., Microsoft Teams, Zoom, Webex) for compatibility.</w:t>
                </w:r>
              </w:p>
              <w:p w14:paraId="27DD4057" w14:textId="77777777" w:rsidR="00F80356" w:rsidRPr="000B532D" w:rsidRDefault="00F80356" w:rsidP="0083281A">
                <w:r w:rsidRPr="000B532D">
                  <w:t>Check internet connectivity and bandwidth.</w:t>
                </w:r>
              </w:p>
              <w:p w14:paraId="6DFA0399" w14:textId="77777777" w:rsidR="00F80356" w:rsidRDefault="00F80356" w:rsidP="0083281A">
                <w:r w:rsidRPr="000B532D">
                  <w:t>Confirm that all necessary software updates are installed.</w:t>
                </w:r>
              </w:p>
              <w:p w14:paraId="2B68F50D" w14:textId="77777777" w:rsidR="00F80356" w:rsidRPr="000B532D" w:rsidRDefault="00F80356" w:rsidP="0083281A"/>
              <w:p w14:paraId="748DBFEC" w14:textId="77777777" w:rsidR="00F80356" w:rsidRPr="00893076" w:rsidRDefault="00F80356" w:rsidP="0083281A">
                <w:pPr>
                  <w:rPr>
                    <w:b/>
                    <w:bCs/>
                  </w:rPr>
                </w:pPr>
                <w:r w:rsidRPr="00893076">
                  <w:rPr>
                    <w:b/>
                    <w:bCs/>
                  </w:rPr>
                  <w:t>Room &amp; Equipment Preparation</w:t>
                </w:r>
              </w:p>
              <w:p w14:paraId="7D08B685" w14:textId="77777777" w:rsidR="00F80356" w:rsidRPr="000B532D" w:rsidRDefault="00F80356" w:rsidP="0083281A">
                <w:r w:rsidRPr="000B532D">
                  <w:t>Set up the meeting room with proper lighting and acoustics.</w:t>
                </w:r>
              </w:p>
              <w:p w14:paraId="524EFAD6" w14:textId="77777777" w:rsidR="00F80356" w:rsidRPr="000B532D" w:rsidRDefault="00F80356" w:rsidP="0083281A">
                <w:r w:rsidRPr="000B532D">
                  <w:t>Arrange seating and camera angles for optimal visibility.</w:t>
                </w:r>
              </w:p>
              <w:p w14:paraId="3AF9BA96" w14:textId="77777777" w:rsidR="00F80356" w:rsidRDefault="00F80356" w:rsidP="0083281A">
                <w:r w:rsidRPr="000B532D">
                  <w:t>Ensure backup equipment (e.g., spare mics, batteries) is available.</w:t>
                </w:r>
              </w:p>
              <w:p w14:paraId="1977D3FA" w14:textId="77777777" w:rsidR="00F80356" w:rsidRPr="000B532D" w:rsidRDefault="00F80356" w:rsidP="0083281A"/>
              <w:p w14:paraId="250BDC3D" w14:textId="77777777" w:rsidR="00F80356" w:rsidRPr="000B532D" w:rsidRDefault="00F80356" w:rsidP="0083281A">
                <w:r w:rsidRPr="00893076">
                  <w:rPr>
                    <w:b/>
                    <w:bCs/>
                  </w:rPr>
                  <w:t>User Support</w:t>
                </w:r>
              </w:p>
              <w:p w14:paraId="530CCF66" w14:textId="77777777" w:rsidR="00F80356" w:rsidRPr="000B532D" w:rsidRDefault="00F80356" w:rsidP="0083281A">
                <w:r w:rsidRPr="000B532D">
                  <w:t>Assist presenters with connecting and testing their devices.</w:t>
                </w:r>
              </w:p>
              <w:p w14:paraId="2D7D6195" w14:textId="77777777" w:rsidR="00F80356" w:rsidRPr="000B532D" w:rsidRDefault="00F80356" w:rsidP="0083281A">
                <w:r w:rsidRPr="000B532D">
                  <w:t>Provide a quick guide or briefing on how to use the meeting tools.</w:t>
                </w:r>
              </w:p>
              <w:p w14:paraId="3E156FB0" w14:textId="77777777" w:rsidR="00F80356" w:rsidRDefault="00F80356" w:rsidP="0083281A">
                <w:r w:rsidRPr="000B532D">
                  <w:t>Ensure screen sharing, recording, and other features are enabled as needed.</w:t>
                </w:r>
              </w:p>
              <w:p w14:paraId="576A959E" w14:textId="77777777" w:rsidR="00F80356" w:rsidRPr="000B532D" w:rsidRDefault="00F80356" w:rsidP="0083281A"/>
              <w:p w14:paraId="2EFAB0B5" w14:textId="77777777" w:rsidR="00F80356" w:rsidRPr="000B532D" w:rsidRDefault="00F80356" w:rsidP="0083281A">
                <w:r w:rsidRPr="00893076">
                  <w:rPr>
                    <w:b/>
                    <w:bCs/>
                  </w:rPr>
                  <w:t>Security &amp; Access</w:t>
                </w:r>
              </w:p>
              <w:p w14:paraId="6259CF37" w14:textId="77777777" w:rsidR="00F80356" w:rsidRPr="000B532D" w:rsidRDefault="00F80356" w:rsidP="0083281A">
                <w:r w:rsidRPr="000B532D">
                  <w:t>Verify that only authorized participants have access.</w:t>
                </w:r>
              </w:p>
              <w:p w14:paraId="2A6F6B6A" w14:textId="77777777" w:rsidR="00F80356" w:rsidRPr="000B532D" w:rsidRDefault="00F80356" w:rsidP="0083281A">
                <w:r w:rsidRPr="000B532D">
                  <w:t>Set up waiting rooms or passcodes if required.</w:t>
                </w:r>
              </w:p>
              <w:p w14:paraId="0F7893B5" w14:textId="77777777" w:rsidR="00F80356" w:rsidRPr="000B532D" w:rsidRDefault="00F80356" w:rsidP="0083281A"/>
              <w:p w14:paraId="1FC74433" w14:textId="77777777" w:rsidR="00F80356" w:rsidRPr="000B532D" w:rsidRDefault="00F80356" w:rsidP="0083281A">
                <w:r w:rsidRPr="00893076">
                  <w:rPr>
                    <w:b/>
                    <w:bCs/>
                  </w:rPr>
                  <w:t>Live Monitoring</w:t>
                </w:r>
              </w:p>
              <w:p w14:paraId="3A9009E8" w14:textId="77777777" w:rsidR="00F80356" w:rsidRPr="000B532D" w:rsidRDefault="00F80356" w:rsidP="0083281A">
                <w:r w:rsidRPr="000B532D">
                  <w:t>Monitor audio and video quality throughout the session.</w:t>
                </w:r>
              </w:p>
              <w:p w14:paraId="42D8D7A8" w14:textId="77777777" w:rsidR="00F80356" w:rsidRDefault="00F80356" w:rsidP="0083281A">
                <w:r w:rsidRPr="000B532D">
                  <w:t>Quickly address any technical issues (e.g., echo, lag, disconnections).</w:t>
                </w:r>
              </w:p>
              <w:p w14:paraId="13D621B9" w14:textId="77777777" w:rsidR="00F80356" w:rsidRPr="000B532D" w:rsidRDefault="00F80356" w:rsidP="0083281A"/>
              <w:p w14:paraId="18D879F2" w14:textId="77777777" w:rsidR="00F80356" w:rsidRPr="000B532D" w:rsidRDefault="00F80356" w:rsidP="0083281A">
                <w:r w:rsidRPr="00893076">
                  <w:rPr>
                    <w:b/>
                    <w:bCs/>
                  </w:rPr>
                  <w:t>Support for Presenters and Participants</w:t>
                </w:r>
              </w:p>
              <w:p w14:paraId="43CAF42F" w14:textId="77777777" w:rsidR="00F80356" w:rsidRPr="000B532D" w:rsidRDefault="00F80356" w:rsidP="0083281A">
                <w:r w:rsidRPr="000B532D">
                  <w:t>Help with screen sharing, muting/unmuting, and breakout rooms.</w:t>
                </w:r>
              </w:p>
              <w:p w14:paraId="5C067C8C" w14:textId="77777777" w:rsidR="00F80356" w:rsidRDefault="00F80356" w:rsidP="0083281A">
                <w:r w:rsidRPr="000B532D">
                  <w:t>Manage chat, Q&amp;A, or polls if needed.</w:t>
                </w:r>
              </w:p>
              <w:p w14:paraId="7FE50004" w14:textId="77777777" w:rsidR="00F80356" w:rsidRPr="000B532D" w:rsidRDefault="00F80356" w:rsidP="0083281A"/>
              <w:p w14:paraId="0F3E8EA5" w14:textId="77777777" w:rsidR="00F80356" w:rsidRPr="000B532D" w:rsidRDefault="00F80356" w:rsidP="0083281A">
                <w:r w:rsidRPr="00893076">
                  <w:rPr>
                    <w:b/>
                    <w:bCs/>
                  </w:rPr>
                  <w:t>Recording &amp; Documentation</w:t>
                </w:r>
              </w:p>
              <w:p w14:paraId="6DF306B6" w14:textId="77777777" w:rsidR="00F80356" w:rsidRPr="00B072E7" w:rsidRDefault="00F80356" w:rsidP="0083281A">
                <w:r w:rsidRPr="000B532D">
                  <w:t>Start/stop recording as required.</w:t>
                </w:r>
              </w:p>
            </w:tc>
          </w:tr>
        </w:tbl>
        <w:p w14:paraId="2B176E3A" w14:textId="77777777" w:rsidR="00F80356" w:rsidRDefault="00F80356" w:rsidP="00F80356">
          <w:pPr>
            <w:pStyle w:val="HPRAHeadingL3"/>
            <w:ind w:left="720" w:hanging="720"/>
            <w:rPr>
              <w:lang w:val="en-GB"/>
            </w:rPr>
          </w:pPr>
        </w:p>
        <w:p w14:paraId="28CD832E" w14:textId="77777777" w:rsidR="00EE74F7" w:rsidRDefault="00EE74F7" w:rsidP="00F80356">
          <w:pPr>
            <w:pStyle w:val="HPRAHeadingL3"/>
            <w:ind w:left="720" w:hanging="720"/>
            <w:rPr>
              <w:lang w:val="en-GB"/>
            </w:rPr>
          </w:pPr>
        </w:p>
        <w:p w14:paraId="5C3C3A6F" w14:textId="77777777" w:rsidR="00EE74F7" w:rsidRDefault="00EE74F7" w:rsidP="00F80356">
          <w:pPr>
            <w:pStyle w:val="HPRAHeadingL3"/>
            <w:ind w:left="720" w:hanging="720"/>
            <w:rPr>
              <w:lang w:val="en-GB"/>
            </w:rPr>
          </w:pPr>
        </w:p>
        <w:p w14:paraId="7D4CB2ED" w14:textId="77777777" w:rsidR="00EE74F7" w:rsidRDefault="00EE74F7" w:rsidP="00F80356">
          <w:pPr>
            <w:pStyle w:val="HPRAHeadingL3"/>
            <w:ind w:left="720" w:hanging="720"/>
            <w:rPr>
              <w:lang w:val="en-GB"/>
            </w:rPr>
          </w:pPr>
        </w:p>
        <w:p w14:paraId="7DE0D27E" w14:textId="77777777" w:rsidR="00EE74F7" w:rsidRDefault="00EE74F7" w:rsidP="00F80356">
          <w:pPr>
            <w:pStyle w:val="HPRAHeadingL3"/>
            <w:ind w:left="720" w:hanging="720"/>
            <w:rPr>
              <w:lang w:val="en-GB"/>
            </w:rPr>
          </w:pPr>
        </w:p>
        <w:p w14:paraId="2EAAEADB" w14:textId="77777777" w:rsidR="00EE74F7" w:rsidRDefault="00EE74F7" w:rsidP="00F80356">
          <w:pPr>
            <w:pStyle w:val="HPRAHeadingL3"/>
            <w:ind w:left="720" w:hanging="720"/>
            <w:rPr>
              <w:lang w:val="en-GB"/>
            </w:rPr>
          </w:pPr>
        </w:p>
        <w:p w14:paraId="2BD50A8C" w14:textId="77777777" w:rsidR="00EE74F7" w:rsidRDefault="00EE74F7" w:rsidP="00F80356">
          <w:pPr>
            <w:pStyle w:val="HPRAHeadingL3"/>
            <w:ind w:left="720" w:hanging="720"/>
            <w:rPr>
              <w:lang w:val="en-GB"/>
            </w:rPr>
          </w:pPr>
        </w:p>
        <w:p w14:paraId="20E76CDD" w14:textId="77777777" w:rsidR="00EE74F7" w:rsidRDefault="00EE74F7" w:rsidP="00F80356">
          <w:pPr>
            <w:pStyle w:val="HPRAHeadingL3"/>
            <w:ind w:left="720" w:hanging="720"/>
            <w:rPr>
              <w:lang w:val="en-GB"/>
            </w:rPr>
          </w:pPr>
        </w:p>
        <w:p w14:paraId="0C5042FF" w14:textId="77777777" w:rsidR="00EE74F7" w:rsidRDefault="00EE74F7" w:rsidP="00F80356">
          <w:pPr>
            <w:pStyle w:val="HPRAHeadingL3"/>
            <w:ind w:left="720" w:hanging="720"/>
            <w:rPr>
              <w:lang w:val="en-GB"/>
            </w:rPr>
          </w:pPr>
        </w:p>
        <w:p w14:paraId="38401938" w14:textId="77777777" w:rsidR="00EE74F7" w:rsidRDefault="00EE74F7" w:rsidP="00F80356">
          <w:pPr>
            <w:pStyle w:val="HPRAHeadingL3"/>
            <w:ind w:left="720" w:hanging="720"/>
            <w:rPr>
              <w:lang w:val="en-GB"/>
            </w:rPr>
          </w:pPr>
        </w:p>
        <w:p w14:paraId="3E4EF228" w14:textId="77777777" w:rsidR="00EE74F7" w:rsidRDefault="00EE74F7" w:rsidP="00F80356">
          <w:pPr>
            <w:pStyle w:val="HPRAHeadingL3"/>
            <w:ind w:left="720" w:hanging="720"/>
            <w:rPr>
              <w:lang w:val="en-GB"/>
            </w:rPr>
          </w:pPr>
        </w:p>
        <w:p w14:paraId="01D72F19" w14:textId="77777777" w:rsidR="00EE74F7" w:rsidRDefault="00EE74F7" w:rsidP="00F80356">
          <w:pPr>
            <w:pStyle w:val="HPRAHeadingL3"/>
            <w:ind w:left="720" w:hanging="720"/>
            <w:rPr>
              <w:lang w:val="en-GB"/>
            </w:rPr>
          </w:pPr>
        </w:p>
        <w:p w14:paraId="428906CB" w14:textId="77777777" w:rsidR="00EE74F7" w:rsidRDefault="00EE74F7" w:rsidP="00F80356">
          <w:pPr>
            <w:pStyle w:val="HPRAHeadingL3"/>
            <w:ind w:left="720" w:hanging="720"/>
            <w:rPr>
              <w:lang w:val="en-GB"/>
            </w:rPr>
          </w:pPr>
        </w:p>
        <w:p w14:paraId="498CD71A" w14:textId="77777777" w:rsidR="00EE74F7" w:rsidRDefault="00EE74F7" w:rsidP="00F80356">
          <w:pPr>
            <w:pStyle w:val="HPRAHeadingL3"/>
            <w:ind w:left="720" w:hanging="720"/>
            <w:rPr>
              <w:lang w:val="en-GB"/>
            </w:rPr>
          </w:pPr>
        </w:p>
        <w:p w14:paraId="0DFCA989" w14:textId="77777777" w:rsidR="00EE74F7" w:rsidRDefault="00EE74F7" w:rsidP="00F80356">
          <w:pPr>
            <w:pStyle w:val="HPRAHeadingL3"/>
            <w:ind w:left="720" w:hanging="720"/>
            <w:rPr>
              <w:lang w:val="en-GB"/>
            </w:rPr>
          </w:pPr>
        </w:p>
        <w:p w14:paraId="7E69D591" w14:textId="77777777" w:rsidR="00EE74F7" w:rsidRDefault="00EE74F7" w:rsidP="00F80356">
          <w:pPr>
            <w:pStyle w:val="HPRAHeadingL3"/>
            <w:ind w:left="720" w:hanging="720"/>
            <w:rPr>
              <w:lang w:val="en-GB"/>
            </w:rPr>
          </w:pPr>
        </w:p>
        <w:p w14:paraId="6B7C872C" w14:textId="77777777" w:rsidR="00EE74F7" w:rsidRDefault="00EE74F7" w:rsidP="00F80356">
          <w:pPr>
            <w:pStyle w:val="HPRAHeadingL3"/>
            <w:ind w:left="720" w:hanging="720"/>
            <w:rPr>
              <w:lang w:val="en-GB"/>
            </w:rPr>
          </w:pPr>
        </w:p>
        <w:p w14:paraId="6444FC03" w14:textId="77777777" w:rsidR="00EE74F7" w:rsidRDefault="00EE74F7" w:rsidP="00F80356">
          <w:pPr>
            <w:pStyle w:val="HPRAHeadingL3"/>
            <w:ind w:left="720" w:hanging="720"/>
            <w:rPr>
              <w:lang w:val="en-GB"/>
            </w:rPr>
          </w:pPr>
        </w:p>
        <w:p w14:paraId="16BEFA66" w14:textId="77777777" w:rsidR="00EE74F7" w:rsidRDefault="00EE74F7" w:rsidP="00F80356">
          <w:pPr>
            <w:pStyle w:val="HPRAHeadingL3"/>
            <w:ind w:left="720" w:hanging="720"/>
            <w:rPr>
              <w:lang w:val="en-GB"/>
            </w:rPr>
          </w:pPr>
        </w:p>
        <w:p w14:paraId="7FBBC098" w14:textId="77777777" w:rsidR="00EE74F7" w:rsidRDefault="00EE74F7" w:rsidP="00F80356">
          <w:pPr>
            <w:pStyle w:val="HPRAHeadingL3"/>
            <w:ind w:left="720" w:hanging="720"/>
            <w:rPr>
              <w:lang w:val="en-GB"/>
            </w:rPr>
          </w:pPr>
        </w:p>
        <w:p w14:paraId="6FE993DF" w14:textId="77777777" w:rsidR="00EE74F7" w:rsidRDefault="00EE74F7" w:rsidP="00F80356">
          <w:pPr>
            <w:pStyle w:val="HPRAHeadingL3"/>
            <w:ind w:left="720" w:hanging="720"/>
            <w:rPr>
              <w:lang w:val="en-GB"/>
            </w:rPr>
          </w:pPr>
        </w:p>
        <w:p w14:paraId="5783AA8F" w14:textId="77777777" w:rsidR="00EE74F7" w:rsidRDefault="00EE74F7" w:rsidP="00F80356">
          <w:pPr>
            <w:pStyle w:val="HPRAHeadingL3"/>
            <w:ind w:left="720" w:hanging="720"/>
            <w:rPr>
              <w:lang w:val="en-GB"/>
            </w:rPr>
          </w:pPr>
        </w:p>
        <w:p w14:paraId="4D30E5E2" w14:textId="77777777" w:rsidR="00EE74F7" w:rsidRDefault="00EE74F7" w:rsidP="00F80356">
          <w:pPr>
            <w:pStyle w:val="HPRAHeadingL3"/>
            <w:ind w:left="720" w:hanging="720"/>
            <w:rPr>
              <w:lang w:val="en-GB"/>
            </w:rPr>
          </w:pPr>
        </w:p>
        <w:p w14:paraId="7AAE2CE0" w14:textId="77777777" w:rsidR="00EE74F7" w:rsidRDefault="00EE74F7" w:rsidP="00F80356">
          <w:pPr>
            <w:pStyle w:val="HPRAHeadingL3"/>
            <w:ind w:left="720" w:hanging="720"/>
            <w:rPr>
              <w:lang w:val="en-GB"/>
            </w:rPr>
          </w:pPr>
        </w:p>
        <w:p w14:paraId="1E55209B" w14:textId="77777777" w:rsidR="00EE74F7" w:rsidRDefault="00EE74F7" w:rsidP="00F80356">
          <w:pPr>
            <w:pStyle w:val="HPRAHeadingL3"/>
            <w:ind w:left="720" w:hanging="720"/>
            <w:rPr>
              <w:lang w:val="en-GB"/>
            </w:rPr>
          </w:pPr>
        </w:p>
        <w:p w14:paraId="5890EA86" w14:textId="77777777" w:rsidR="00EE74F7" w:rsidRDefault="00EE74F7" w:rsidP="00F80356">
          <w:pPr>
            <w:pStyle w:val="HPRAHeadingL3"/>
            <w:ind w:left="720" w:hanging="720"/>
            <w:rPr>
              <w:lang w:val="en-GB"/>
            </w:rPr>
          </w:pPr>
        </w:p>
        <w:p w14:paraId="76878964" w14:textId="77777777" w:rsidR="00EE74F7" w:rsidRDefault="00EE74F7" w:rsidP="00F80356">
          <w:pPr>
            <w:pStyle w:val="HPRAHeadingL3"/>
            <w:ind w:left="720" w:hanging="720"/>
            <w:rPr>
              <w:lang w:val="en-GB"/>
            </w:rPr>
          </w:pPr>
        </w:p>
        <w:p w14:paraId="7071D089" w14:textId="77777777" w:rsidR="00EE74F7" w:rsidRDefault="00EE74F7" w:rsidP="00F80356">
          <w:pPr>
            <w:pStyle w:val="HPRAHeadingL3"/>
            <w:ind w:left="720" w:hanging="720"/>
            <w:rPr>
              <w:lang w:val="en-GB"/>
            </w:rPr>
          </w:pPr>
        </w:p>
        <w:p w14:paraId="700EA082" w14:textId="77777777" w:rsidR="00EE74F7" w:rsidRDefault="00EE74F7" w:rsidP="00F80356">
          <w:pPr>
            <w:pStyle w:val="HPRAHeadingL3"/>
            <w:ind w:left="720" w:hanging="720"/>
            <w:rPr>
              <w:lang w:val="en-GB"/>
            </w:rPr>
          </w:pPr>
        </w:p>
        <w:p w14:paraId="6FFE3A53" w14:textId="77777777" w:rsidR="00EE74F7" w:rsidRDefault="00EE74F7" w:rsidP="00F80356">
          <w:pPr>
            <w:pStyle w:val="HPRAHeadingL3"/>
            <w:ind w:left="720" w:hanging="720"/>
            <w:rPr>
              <w:lang w:val="en-GB"/>
            </w:rPr>
          </w:pPr>
        </w:p>
        <w:p w14:paraId="1B71DC55" w14:textId="77777777" w:rsidR="00EE74F7" w:rsidRDefault="00EE74F7" w:rsidP="00F80356">
          <w:pPr>
            <w:pStyle w:val="HPRAHeadingL3"/>
            <w:ind w:left="720" w:hanging="720"/>
            <w:rPr>
              <w:lang w:val="en-GB"/>
            </w:rPr>
          </w:pPr>
        </w:p>
        <w:p w14:paraId="79B001E4" w14:textId="77777777" w:rsidR="00EE74F7" w:rsidRDefault="00EE74F7" w:rsidP="00F80356">
          <w:pPr>
            <w:pStyle w:val="HPRAHeadingL3"/>
            <w:ind w:left="720" w:hanging="720"/>
            <w:rPr>
              <w:lang w:val="en-GB"/>
            </w:rPr>
          </w:pPr>
        </w:p>
        <w:p w14:paraId="36412F80" w14:textId="77777777" w:rsidR="00EE74F7" w:rsidRDefault="00EE74F7" w:rsidP="00F80356">
          <w:pPr>
            <w:pStyle w:val="HPRAHeadingL3"/>
            <w:ind w:left="720" w:hanging="720"/>
            <w:rPr>
              <w:lang w:val="en-GB"/>
            </w:rPr>
          </w:pPr>
        </w:p>
        <w:p w14:paraId="7E21890E" w14:textId="77777777" w:rsidR="00EE74F7" w:rsidRDefault="00EE74F7" w:rsidP="00F80356">
          <w:pPr>
            <w:pStyle w:val="HPRAHeadingL3"/>
            <w:ind w:left="720" w:hanging="720"/>
            <w:rPr>
              <w:lang w:val="en-GB"/>
            </w:rPr>
          </w:pPr>
        </w:p>
        <w:p w14:paraId="2C342C1E" w14:textId="77777777" w:rsidR="00EE74F7" w:rsidRDefault="00EE74F7" w:rsidP="00F80356">
          <w:pPr>
            <w:pStyle w:val="HPRAHeadingL3"/>
            <w:ind w:left="720" w:hanging="720"/>
            <w:rPr>
              <w:lang w:val="en-GB"/>
            </w:rPr>
          </w:pPr>
        </w:p>
        <w:p w14:paraId="0F075EB5" w14:textId="77777777" w:rsidR="00EE74F7" w:rsidRDefault="00EE74F7" w:rsidP="00F80356">
          <w:pPr>
            <w:pStyle w:val="HPRAHeadingL3"/>
            <w:ind w:left="720" w:hanging="720"/>
            <w:rPr>
              <w:lang w:val="en-GB"/>
            </w:rPr>
          </w:pPr>
        </w:p>
        <w:p w14:paraId="4FC52A7B" w14:textId="587D0E3C" w:rsidR="00DB5373" w:rsidRDefault="00DB5373" w:rsidP="00DB5373">
          <w:r w:rsidRPr="008C3799">
            <w:rPr>
              <w:rFonts w:asciiTheme="majorHAnsi" w:hAnsiTheme="majorHAnsi" w:cstheme="majorHAnsi"/>
              <w:b/>
              <w:bCs/>
              <w:color w:val="007041"/>
              <w:sz w:val="28"/>
              <w:szCs w:val="20"/>
            </w:rPr>
            <w:lastRenderedPageBreak/>
            <w:t>1.</w:t>
          </w:r>
          <w:r>
            <w:rPr>
              <w:rFonts w:asciiTheme="majorHAnsi" w:hAnsiTheme="majorHAnsi" w:cstheme="majorHAnsi"/>
              <w:b/>
              <w:bCs/>
              <w:color w:val="007041"/>
              <w:sz w:val="28"/>
              <w:szCs w:val="20"/>
            </w:rPr>
            <w:t xml:space="preserve">24 </w:t>
          </w:r>
          <w:r w:rsidRPr="008C3799">
            <w:rPr>
              <w:rFonts w:asciiTheme="majorHAnsi" w:hAnsiTheme="majorHAnsi" w:cstheme="majorHAnsi"/>
              <w:b/>
              <w:bCs/>
              <w:color w:val="007041"/>
              <w:sz w:val="28"/>
              <w:szCs w:val="20"/>
            </w:rPr>
            <w:t xml:space="preserve">Meeting </w:t>
          </w:r>
          <w:r>
            <w:rPr>
              <w:rFonts w:asciiTheme="majorHAnsi" w:hAnsiTheme="majorHAnsi" w:cstheme="majorHAnsi"/>
              <w:b/>
              <w:bCs/>
              <w:color w:val="007041"/>
              <w:sz w:val="28"/>
              <w:szCs w:val="20"/>
            </w:rPr>
            <w:t>24 (Online)</w:t>
          </w:r>
        </w:p>
        <w:tbl>
          <w:tblPr>
            <w:tblW w:w="0" w:type="auto"/>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ook w:val="04A0" w:firstRow="1" w:lastRow="0" w:firstColumn="1" w:lastColumn="0" w:noHBand="0" w:noVBand="1"/>
          </w:tblPr>
          <w:tblGrid>
            <w:gridCol w:w="1629"/>
            <w:gridCol w:w="7432"/>
          </w:tblGrid>
          <w:tr w:rsidR="00F80356" w:rsidRPr="00B072E7" w14:paraId="1ABF033B" w14:textId="77777777" w:rsidTr="002F7220">
            <w:tc>
              <w:tcPr>
                <w:tcW w:w="1629" w:type="dxa"/>
              </w:tcPr>
              <w:p w14:paraId="552BFE12" w14:textId="77777777" w:rsidR="00F80356" w:rsidRPr="00B072E7" w:rsidRDefault="00F80356" w:rsidP="0083281A">
                <w:pPr>
                  <w:rPr>
                    <w:b/>
                    <w:bCs/>
                  </w:rPr>
                </w:pPr>
                <w:r w:rsidRPr="00B072E7">
                  <w:rPr>
                    <w:b/>
                    <w:bCs/>
                  </w:rPr>
                  <w:t>Numbers</w:t>
                </w:r>
              </w:p>
            </w:tc>
            <w:tc>
              <w:tcPr>
                <w:tcW w:w="7432" w:type="dxa"/>
              </w:tcPr>
              <w:p w14:paraId="13BED35B" w14:textId="77777777" w:rsidR="00F80356" w:rsidRPr="00B072E7" w:rsidRDefault="00F80356" w:rsidP="0083281A">
                <w:r w:rsidRPr="00B072E7">
                  <w:t xml:space="preserve">Approx </w:t>
                </w:r>
                <w:r>
                  <w:t>20</w:t>
                </w:r>
                <w:r w:rsidRPr="00B072E7">
                  <w:t xml:space="preserve"> attendees </w:t>
                </w:r>
              </w:p>
            </w:tc>
          </w:tr>
          <w:tr w:rsidR="00F80356" w:rsidRPr="00B072E7" w14:paraId="708E06AF" w14:textId="77777777" w:rsidTr="002F7220">
            <w:tc>
              <w:tcPr>
                <w:tcW w:w="1629" w:type="dxa"/>
              </w:tcPr>
              <w:p w14:paraId="2CEBB89D" w14:textId="77777777" w:rsidR="00F80356" w:rsidRPr="00B072E7" w:rsidRDefault="00F80356" w:rsidP="0083281A">
                <w:pPr>
                  <w:rPr>
                    <w:b/>
                    <w:bCs/>
                  </w:rPr>
                </w:pPr>
                <w:r w:rsidRPr="00B072E7">
                  <w:rPr>
                    <w:b/>
                    <w:bCs/>
                  </w:rPr>
                  <w:t>Date</w:t>
                </w:r>
              </w:p>
            </w:tc>
            <w:tc>
              <w:tcPr>
                <w:tcW w:w="7432" w:type="dxa"/>
              </w:tcPr>
              <w:p w14:paraId="6A163221" w14:textId="77777777" w:rsidR="00F80356" w:rsidRPr="00B072E7" w:rsidRDefault="00F80356" w:rsidP="0083281A">
                <w:r>
                  <w:t>8</w:t>
                </w:r>
                <w:r w:rsidRPr="004C4DCC">
                  <w:rPr>
                    <w:vertAlign w:val="superscript"/>
                  </w:rPr>
                  <w:t>th</w:t>
                </w:r>
                <w:r>
                  <w:t xml:space="preserve"> December (date subject to change) </w:t>
                </w:r>
              </w:p>
            </w:tc>
          </w:tr>
          <w:tr w:rsidR="00F80356" w:rsidRPr="00B072E7" w14:paraId="64D2063B" w14:textId="77777777" w:rsidTr="002F7220">
            <w:tc>
              <w:tcPr>
                <w:tcW w:w="1629" w:type="dxa"/>
              </w:tcPr>
              <w:p w14:paraId="13A35A98" w14:textId="77777777" w:rsidR="00F80356" w:rsidRPr="00B072E7" w:rsidRDefault="00F80356" w:rsidP="0083281A">
                <w:pPr>
                  <w:rPr>
                    <w:b/>
                    <w:bCs/>
                  </w:rPr>
                </w:pPr>
                <w:r w:rsidRPr="00B072E7">
                  <w:rPr>
                    <w:b/>
                    <w:bCs/>
                  </w:rPr>
                  <w:t>Duration</w:t>
                </w:r>
              </w:p>
            </w:tc>
            <w:tc>
              <w:tcPr>
                <w:tcW w:w="7432" w:type="dxa"/>
              </w:tcPr>
              <w:p w14:paraId="7CD725CC" w14:textId="77777777" w:rsidR="00F80356" w:rsidRPr="00B072E7" w:rsidRDefault="00F80356" w:rsidP="0083281A">
                <w:r>
                  <w:t xml:space="preserve">1 day online </w:t>
                </w:r>
                <w:r w:rsidRPr="00B072E7">
                  <w:t xml:space="preserve"> </w:t>
                </w:r>
              </w:p>
            </w:tc>
          </w:tr>
          <w:tr w:rsidR="00F80356" w:rsidRPr="00B072E7" w14:paraId="0A37A2CF" w14:textId="77777777" w:rsidTr="002F7220">
            <w:tc>
              <w:tcPr>
                <w:tcW w:w="1629" w:type="dxa"/>
              </w:tcPr>
              <w:p w14:paraId="684600D7" w14:textId="77777777" w:rsidR="00F80356" w:rsidRPr="00B072E7" w:rsidRDefault="00F80356" w:rsidP="0083281A">
                <w:pPr>
                  <w:rPr>
                    <w:b/>
                    <w:bCs/>
                  </w:rPr>
                </w:pPr>
                <w:r w:rsidRPr="00B072E7">
                  <w:rPr>
                    <w:b/>
                    <w:bCs/>
                  </w:rPr>
                  <w:t>Times</w:t>
                </w:r>
              </w:p>
            </w:tc>
            <w:tc>
              <w:tcPr>
                <w:tcW w:w="7432" w:type="dxa"/>
              </w:tcPr>
              <w:p w14:paraId="609B1829" w14:textId="77777777" w:rsidR="00F80356" w:rsidRPr="00B072E7" w:rsidRDefault="00F80356" w:rsidP="0083281A">
                <w:r w:rsidRPr="00B072E7">
                  <w:t xml:space="preserve">Day 1 9am – 5pm  </w:t>
                </w:r>
              </w:p>
              <w:p w14:paraId="38FAD7DA" w14:textId="77777777" w:rsidR="00F80356" w:rsidRPr="00B072E7" w:rsidRDefault="00F80356" w:rsidP="0083281A"/>
            </w:tc>
          </w:tr>
          <w:tr w:rsidR="00F80356" w:rsidRPr="00B072E7" w14:paraId="4BBCFB47" w14:textId="77777777" w:rsidTr="002F7220">
            <w:tc>
              <w:tcPr>
                <w:tcW w:w="1629" w:type="dxa"/>
              </w:tcPr>
              <w:p w14:paraId="136DA629" w14:textId="77777777" w:rsidR="00F80356" w:rsidRPr="00B072E7" w:rsidRDefault="00F80356" w:rsidP="0083281A">
                <w:pPr>
                  <w:rPr>
                    <w:b/>
                    <w:bCs/>
                  </w:rPr>
                </w:pPr>
                <w:r w:rsidRPr="00B072E7">
                  <w:rPr>
                    <w:b/>
                    <w:bCs/>
                  </w:rPr>
                  <w:t>Location</w:t>
                </w:r>
              </w:p>
            </w:tc>
            <w:tc>
              <w:tcPr>
                <w:tcW w:w="7432" w:type="dxa"/>
              </w:tcPr>
              <w:p w14:paraId="708C26E4" w14:textId="77777777" w:rsidR="00F80356" w:rsidRPr="00B072E7" w:rsidRDefault="00F80356" w:rsidP="0083281A">
                <w:r w:rsidRPr="00B072E7">
                  <w:t xml:space="preserve">Dublin 2 location </w:t>
                </w:r>
              </w:p>
            </w:tc>
          </w:tr>
          <w:tr w:rsidR="00F80356" w:rsidRPr="00B072E7" w14:paraId="279E08F9" w14:textId="77777777" w:rsidTr="002F7220">
            <w:tc>
              <w:tcPr>
                <w:tcW w:w="1629" w:type="dxa"/>
              </w:tcPr>
              <w:p w14:paraId="2C00B5C6" w14:textId="77777777" w:rsidR="00F80356" w:rsidRPr="00B072E7" w:rsidRDefault="00F80356" w:rsidP="0083281A">
                <w:pPr>
                  <w:rPr>
                    <w:b/>
                    <w:bCs/>
                  </w:rPr>
                </w:pPr>
              </w:p>
              <w:p w14:paraId="324A44BF" w14:textId="77777777" w:rsidR="00F80356" w:rsidRPr="00B072E7" w:rsidRDefault="00F80356" w:rsidP="0083281A">
                <w:pPr>
                  <w:rPr>
                    <w:b/>
                    <w:bCs/>
                  </w:rPr>
                </w:pPr>
                <w:r w:rsidRPr="00B072E7">
                  <w:rPr>
                    <w:b/>
                    <w:bCs/>
                  </w:rPr>
                  <w:t>Requirements</w:t>
                </w:r>
              </w:p>
            </w:tc>
            <w:tc>
              <w:tcPr>
                <w:tcW w:w="7432" w:type="dxa"/>
              </w:tcPr>
              <w:p w14:paraId="663C28BA" w14:textId="77777777" w:rsidR="00F80356" w:rsidRPr="00B072E7" w:rsidRDefault="00F80356" w:rsidP="0083281A"/>
              <w:p w14:paraId="2CF36381" w14:textId="77777777" w:rsidR="00F80356" w:rsidRPr="00893076" w:rsidRDefault="00F80356" w:rsidP="0083281A">
                <w:pPr>
                  <w:rPr>
                    <w:b/>
                    <w:bCs/>
                  </w:rPr>
                </w:pPr>
                <w:r w:rsidRPr="00893076">
                  <w:rPr>
                    <w:b/>
                    <w:bCs/>
                  </w:rPr>
                  <w:t>Pre-Meeting Requirements</w:t>
                </w:r>
              </w:p>
              <w:p w14:paraId="103D0FFA" w14:textId="77777777" w:rsidR="00F80356" w:rsidRPr="000B532D" w:rsidRDefault="00F80356" w:rsidP="0083281A">
                <w:r w:rsidRPr="000B532D">
                  <w:t>Technical Setup &amp; Testing</w:t>
                </w:r>
              </w:p>
              <w:p w14:paraId="119AA192" w14:textId="77777777" w:rsidR="00F80356" w:rsidRPr="000B532D" w:rsidRDefault="00F80356" w:rsidP="0083281A">
                <w:r w:rsidRPr="000B532D">
                  <w:t>Ensure all AV equipment (microphones, cameras, speakers, projectors) is working.</w:t>
                </w:r>
              </w:p>
              <w:p w14:paraId="743516E8" w14:textId="77777777" w:rsidR="00F80356" w:rsidRPr="000B532D" w:rsidRDefault="00F80356" w:rsidP="0083281A">
                <w:r w:rsidRPr="000B532D">
                  <w:t>Test the meeting platform (e.g., Microsoft Teams, Zoom, Webex) for compatibility.</w:t>
                </w:r>
              </w:p>
              <w:p w14:paraId="33BCBD51" w14:textId="77777777" w:rsidR="00F80356" w:rsidRPr="000B532D" w:rsidRDefault="00F80356" w:rsidP="0083281A">
                <w:r w:rsidRPr="000B532D">
                  <w:t>Check internet connectivity and bandwidth.</w:t>
                </w:r>
              </w:p>
              <w:p w14:paraId="6AB789CA" w14:textId="77777777" w:rsidR="00F80356" w:rsidRDefault="00F80356" w:rsidP="0083281A">
                <w:r w:rsidRPr="000B532D">
                  <w:t>Confirm that all necessary software updates are installed.</w:t>
                </w:r>
              </w:p>
              <w:p w14:paraId="1E2E0185" w14:textId="77777777" w:rsidR="00F80356" w:rsidRPr="000B532D" w:rsidRDefault="00F80356" w:rsidP="0083281A"/>
              <w:p w14:paraId="65FD1DCF" w14:textId="77777777" w:rsidR="00F80356" w:rsidRPr="00893076" w:rsidRDefault="00F80356" w:rsidP="0083281A">
                <w:pPr>
                  <w:rPr>
                    <w:b/>
                    <w:bCs/>
                  </w:rPr>
                </w:pPr>
                <w:r w:rsidRPr="00893076">
                  <w:rPr>
                    <w:b/>
                    <w:bCs/>
                  </w:rPr>
                  <w:t>Room &amp; Equipment Preparation</w:t>
                </w:r>
              </w:p>
              <w:p w14:paraId="3A6D8DE1" w14:textId="77777777" w:rsidR="00F80356" w:rsidRPr="000B532D" w:rsidRDefault="00F80356" w:rsidP="0083281A">
                <w:r w:rsidRPr="000B532D">
                  <w:t>Set up the meeting room with proper lighting and acoustics.</w:t>
                </w:r>
              </w:p>
              <w:p w14:paraId="17E8B7FF" w14:textId="77777777" w:rsidR="00F80356" w:rsidRPr="000B532D" w:rsidRDefault="00F80356" w:rsidP="0083281A">
                <w:r w:rsidRPr="000B532D">
                  <w:t>Arrange seating and camera angles for optimal visibility.</w:t>
                </w:r>
              </w:p>
              <w:p w14:paraId="55E78182" w14:textId="77777777" w:rsidR="00F80356" w:rsidRDefault="00F80356" w:rsidP="0083281A">
                <w:r w:rsidRPr="000B532D">
                  <w:t>Ensure backup equipment (e.g., spare mics, batteries) is available.</w:t>
                </w:r>
              </w:p>
              <w:p w14:paraId="2D604A32" w14:textId="77777777" w:rsidR="00F80356" w:rsidRPr="000B532D" w:rsidRDefault="00F80356" w:rsidP="0083281A"/>
              <w:p w14:paraId="620B1E34" w14:textId="77777777" w:rsidR="00F80356" w:rsidRPr="000B532D" w:rsidRDefault="00F80356" w:rsidP="0083281A">
                <w:r w:rsidRPr="00893076">
                  <w:rPr>
                    <w:b/>
                    <w:bCs/>
                  </w:rPr>
                  <w:t>User Support</w:t>
                </w:r>
              </w:p>
              <w:p w14:paraId="5F929A03" w14:textId="77777777" w:rsidR="00F80356" w:rsidRPr="000B532D" w:rsidRDefault="00F80356" w:rsidP="0083281A">
                <w:r w:rsidRPr="000B532D">
                  <w:t>Assist presenters with connecting and testing their devices.</w:t>
                </w:r>
              </w:p>
              <w:p w14:paraId="162B5F3A" w14:textId="77777777" w:rsidR="00F80356" w:rsidRPr="000B532D" w:rsidRDefault="00F80356" w:rsidP="0083281A">
                <w:r w:rsidRPr="000B532D">
                  <w:t>Provide a quick guide or briefing on how to use the meeting tools.</w:t>
                </w:r>
              </w:p>
              <w:p w14:paraId="18F0EA65" w14:textId="77777777" w:rsidR="00F80356" w:rsidRDefault="00F80356" w:rsidP="0083281A">
                <w:r w:rsidRPr="000B532D">
                  <w:t>Ensure screen sharing, recording, and other features are enabled as needed.</w:t>
                </w:r>
              </w:p>
              <w:p w14:paraId="6D5CF29D" w14:textId="77777777" w:rsidR="00F80356" w:rsidRPr="000B532D" w:rsidRDefault="00F80356" w:rsidP="0083281A"/>
              <w:p w14:paraId="21D46DA5" w14:textId="77777777" w:rsidR="00F80356" w:rsidRPr="000B532D" w:rsidRDefault="00F80356" w:rsidP="0083281A">
                <w:r w:rsidRPr="00893076">
                  <w:rPr>
                    <w:b/>
                    <w:bCs/>
                  </w:rPr>
                  <w:t>Security &amp; Access</w:t>
                </w:r>
              </w:p>
              <w:p w14:paraId="6D7F091D" w14:textId="77777777" w:rsidR="00F80356" w:rsidRPr="000B532D" w:rsidRDefault="00F80356" w:rsidP="0083281A">
                <w:r w:rsidRPr="000B532D">
                  <w:t>Verify that only authorized participants have access.</w:t>
                </w:r>
              </w:p>
              <w:p w14:paraId="3D8D83E3" w14:textId="77777777" w:rsidR="00F80356" w:rsidRPr="000B532D" w:rsidRDefault="00F80356" w:rsidP="0083281A">
                <w:r w:rsidRPr="000B532D">
                  <w:t>Set up waiting rooms or passcodes if required.</w:t>
                </w:r>
              </w:p>
              <w:p w14:paraId="79097A19" w14:textId="77777777" w:rsidR="00F80356" w:rsidRPr="000B532D" w:rsidRDefault="00F80356" w:rsidP="0083281A"/>
              <w:p w14:paraId="7B9DFABA" w14:textId="77777777" w:rsidR="00F80356" w:rsidRPr="000B532D" w:rsidRDefault="00F80356" w:rsidP="0083281A">
                <w:r w:rsidRPr="00893076">
                  <w:rPr>
                    <w:b/>
                    <w:bCs/>
                  </w:rPr>
                  <w:t>Live Monitoring</w:t>
                </w:r>
              </w:p>
              <w:p w14:paraId="76A8B644" w14:textId="77777777" w:rsidR="00F80356" w:rsidRPr="000B532D" w:rsidRDefault="00F80356" w:rsidP="0083281A">
                <w:r w:rsidRPr="000B532D">
                  <w:t>Monitor audio and video quality throughout the session.</w:t>
                </w:r>
              </w:p>
              <w:p w14:paraId="416542EB" w14:textId="77777777" w:rsidR="00F80356" w:rsidRDefault="00F80356" w:rsidP="0083281A">
                <w:r w:rsidRPr="000B532D">
                  <w:t>Quickly address any technical issues (e.g., echo, lag, disconnections).</w:t>
                </w:r>
              </w:p>
              <w:p w14:paraId="64C500B8" w14:textId="77777777" w:rsidR="00F80356" w:rsidRPr="000B532D" w:rsidRDefault="00F80356" w:rsidP="0083281A"/>
              <w:p w14:paraId="74B97A64" w14:textId="77777777" w:rsidR="00F80356" w:rsidRPr="000B532D" w:rsidRDefault="00F80356" w:rsidP="0083281A">
                <w:r w:rsidRPr="00893076">
                  <w:rPr>
                    <w:b/>
                    <w:bCs/>
                  </w:rPr>
                  <w:t>Support for Presenters and Participants</w:t>
                </w:r>
              </w:p>
              <w:p w14:paraId="0A994F95" w14:textId="77777777" w:rsidR="00F80356" w:rsidRPr="000B532D" w:rsidRDefault="00F80356" w:rsidP="0083281A">
                <w:r w:rsidRPr="000B532D">
                  <w:t>Help with screen sharing, muting/unmuting, and breakout rooms.</w:t>
                </w:r>
              </w:p>
              <w:p w14:paraId="368EC758" w14:textId="77777777" w:rsidR="00F80356" w:rsidRDefault="00F80356" w:rsidP="0083281A">
                <w:r w:rsidRPr="000B532D">
                  <w:t>Manage chat, Q&amp;A, or polls if needed.</w:t>
                </w:r>
              </w:p>
              <w:p w14:paraId="1E8247FF" w14:textId="77777777" w:rsidR="00F80356" w:rsidRPr="000B532D" w:rsidRDefault="00F80356" w:rsidP="0083281A"/>
              <w:p w14:paraId="0710D0FD" w14:textId="77777777" w:rsidR="00F80356" w:rsidRPr="000B532D" w:rsidRDefault="00F80356" w:rsidP="0083281A">
                <w:r w:rsidRPr="00893076">
                  <w:rPr>
                    <w:b/>
                    <w:bCs/>
                  </w:rPr>
                  <w:t>Recording &amp; Documentation</w:t>
                </w:r>
              </w:p>
              <w:p w14:paraId="2B2E3B19" w14:textId="77777777" w:rsidR="00F80356" w:rsidRPr="00B072E7" w:rsidRDefault="00F80356" w:rsidP="0083281A">
                <w:r w:rsidRPr="000B532D">
                  <w:t>Start/stop recording as required.</w:t>
                </w:r>
              </w:p>
            </w:tc>
          </w:tr>
        </w:tbl>
        <w:p w14:paraId="4A28BB03" w14:textId="77777777" w:rsidR="00EE74F7" w:rsidRDefault="00EE74F7" w:rsidP="00EE74F7">
          <w:pPr>
            <w:rPr>
              <w:rFonts w:asciiTheme="majorHAnsi" w:hAnsiTheme="majorHAnsi" w:cstheme="majorHAnsi"/>
              <w:b/>
              <w:bCs/>
              <w:color w:val="007041"/>
              <w:sz w:val="28"/>
              <w:szCs w:val="20"/>
            </w:rPr>
          </w:pPr>
        </w:p>
        <w:p w14:paraId="062F7A94" w14:textId="4A3E1141" w:rsidR="00EE74F7" w:rsidRDefault="00EE74F7" w:rsidP="00EE74F7">
          <w:r>
            <w:rPr>
              <w:rFonts w:asciiTheme="majorHAnsi" w:hAnsiTheme="majorHAnsi" w:cstheme="majorHAnsi"/>
              <w:b/>
              <w:bCs/>
              <w:color w:val="007041"/>
              <w:sz w:val="28"/>
              <w:szCs w:val="20"/>
            </w:rPr>
            <w:t xml:space="preserve">2. </w:t>
          </w:r>
          <w:r w:rsidRPr="00EE74F7">
            <w:rPr>
              <w:rFonts w:asciiTheme="majorHAnsi" w:hAnsiTheme="majorHAnsi" w:cstheme="majorHAnsi"/>
              <w:b/>
              <w:bCs/>
              <w:color w:val="007041"/>
              <w:sz w:val="28"/>
              <w:szCs w:val="20"/>
            </w:rPr>
            <w:t xml:space="preserve">Previous experience and references </w:t>
          </w:r>
        </w:p>
        <w:p w14:paraId="6A91132D" w14:textId="77777777" w:rsidR="002F7220" w:rsidRPr="0083281A" w:rsidRDefault="002F7220" w:rsidP="002F7220">
          <w:pPr>
            <w:rPr>
              <w:rFonts w:cs="Calibri"/>
            </w:rPr>
          </w:pPr>
          <w:r w:rsidRPr="0083281A">
            <w:rPr>
              <w:rFonts w:cs="Calibri"/>
            </w:rPr>
            <w:t>Please provide details of relevant experience details, similar in nature to the to the proposed project above, including full reference contact details.  Unless otherwise stated the HPRA will assume that the contacts identified herein may be approached directly without any further reference to the tendering company.</w:t>
          </w:r>
        </w:p>
        <w:p w14:paraId="5A998840" w14:textId="77777777" w:rsidR="002F7220" w:rsidRPr="0083281A" w:rsidRDefault="002F7220" w:rsidP="002F7220">
          <w:pPr>
            <w:rPr>
              <w:rFonts w:cs="Calibri"/>
            </w:rPr>
          </w:pPr>
        </w:p>
        <w:p w14:paraId="4F0CF676" w14:textId="77777777" w:rsidR="002F7220" w:rsidRPr="0083281A" w:rsidRDefault="002F7220" w:rsidP="002F7220">
          <w:pPr>
            <w:rPr>
              <w:rFonts w:cs="Calibri"/>
            </w:rPr>
          </w:pPr>
          <w:r w:rsidRPr="0083281A">
            <w:rPr>
              <w:rFonts w:cs="Calibri"/>
            </w:rPr>
            <w:t>Proposals should demonstrate:</w:t>
          </w:r>
        </w:p>
        <w:p w14:paraId="3F57E655" w14:textId="77777777" w:rsidR="002F7220" w:rsidRPr="0083281A" w:rsidRDefault="002F7220" w:rsidP="002F7220">
          <w:pPr>
            <w:pStyle w:val="HPRABulletedList"/>
            <w:numPr>
              <w:ilvl w:val="0"/>
              <w:numId w:val="29"/>
            </w:numPr>
            <w:rPr>
              <w:rFonts w:ascii="Calibri" w:hAnsi="Calibri" w:cs="Calibri"/>
              <w:sz w:val="22"/>
              <w:szCs w:val="22"/>
            </w:rPr>
          </w:pPr>
          <w:r w:rsidRPr="0083281A">
            <w:rPr>
              <w:rFonts w:ascii="Calibri" w:hAnsi="Calibri" w:cs="Calibri"/>
              <w:sz w:val="22"/>
              <w:szCs w:val="22"/>
            </w:rPr>
            <w:t>An understanding of the public service and the framework within which this assignment is being undertaken at a strategic and corporate level</w:t>
          </w:r>
        </w:p>
        <w:p w14:paraId="2A2C2013" w14:textId="77777777" w:rsidR="002F7220" w:rsidRPr="0083281A" w:rsidRDefault="002F7220" w:rsidP="002F7220">
          <w:pPr>
            <w:pStyle w:val="HPRABulletedList"/>
            <w:numPr>
              <w:ilvl w:val="0"/>
              <w:numId w:val="29"/>
            </w:numPr>
            <w:rPr>
              <w:rFonts w:ascii="Calibri" w:hAnsi="Calibri" w:cs="Calibri"/>
              <w:sz w:val="22"/>
              <w:szCs w:val="22"/>
            </w:rPr>
          </w:pPr>
          <w:r w:rsidRPr="0083281A">
            <w:rPr>
              <w:rFonts w:ascii="Calibri" w:hAnsi="Calibri" w:cs="Calibri"/>
              <w:sz w:val="22"/>
              <w:szCs w:val="22"/>
            </w:rPr>
            <w:t>A knowledge of event management</w:t>
          </w:r>
        </w:p>
        <w:p w14:paraId="79D74088" w14:textId="77777777" w:rsidR="002F7220" w:rsidRPr="0083281A" w:rsidRDefault="002F7220" w:rsidP="002F7220">
          <w:pPr>
            <w:pStyle w:val="HPRABulletedList"/>
            <w:numPr>
              <w:ilvl w:val="0"/>
              <w:numId w:val="29"/>
            </w:numPr>
            <w:rPr>
              <w:rFonts w:ascii="Calibri" w:hAnsi="Calibri" w:cs="Calibri"/>
              <w:sz w:val="22"/>
              <w:szCs w:val="22"/>
            </w:rPr>
          </w:pPr>
          <w:r w:rsidRPr="0083281A">
            <w:rPr>
              <w:rFonts w:ascii="Calibri" w:hAnsi="Calibri" w:cs="Calibri"/>
              <w:sz w:val="22"/>
              <w:szCs w:val="22"/>
            </w:rPr>
            <w:t>A knowledge of best practice in audio visual equipment for events/conferences</w:t>
          </w:r>
        </w:p>
        <w:p w14:paraId="51D3941F" w14:textId="77777777" w:rsidR="002F7220" w:rsidRPr="0083281A" w:rsidRDefault="002F7220" w:rsidP="002F7220">
          <w:pPr>
            <w:pStyle w:val="HPRABulletedList"/>
            <w:numPr>
              <w:ilvl w:val="0"/>
              <w:numId w:val="29"/>
            </w:numPr>
            <w:rPr>
              <w:rFonts w:ascii="Calibri" w:hAnsi="Calibri" w:cs="Calibri"/>
              <w:sz w:val="22"/>
              <w:szCs w:val="22"/>
            </w:rPr>
          </w:pPr>
          <w:r w:rsidRPr="0083281A">
            <w:rPr>
              <w:rFonts w:ascii="Calibri" w:hAnsi="Calibri" w:cs="Calibri"/>
              <w:sz w:val="22"/>
              <w:szCs w:val="22"/>
            </w:rPr>
            <w:t>Explain your approach to planning, setting up, and delivering AV services for a multi</w:t>
          </w:r>
          <w:r w:rsidRPr="0083281A">
            <w:rPr>
              <w:rFonts w:ascii="Cambria Math" w:hAnsi="Cambria Math" w:cs="Cambria Math"/>
              <w:sz w:val="22"/>
              <w:szCs w:val="22"/>
            </w:rPr>
            <w:t>‑</w:t>
          </w:r>
          <w:r w:rsidRPr="0083281A">
            <w:rPr>
              <w:rFonts w:ascii="Calibri" w:hAnsi="Calibri" w:cs="Calibri"/>
              <w:sz w:val="22"/>
              <w:szCs w:val="22"/>
            </w:rPr>
            <w:t>meeting schedule (approx. 15 meetings). Include details on:</w:t>
          </w:r>
        </w:p>
        <w:p w14:paraId="3CE646B3" w14:textId="77777777" w:rsidR="002F7220" w:rsidRPr="0083281A" w:rsidRDefault="002F7220" w:rsidP="002F7220">
          <w:pPr>
            <w:pStyle w:val="HPRABulletedList"/>
            <w:numPr>
              <w:ilvl w:val="1"/>
              <w:numId w:val="29"/>
            </w:numPr>
            <w:rPr>
              <w:rFonts w:ascii="Calibri" w:hAnsi="Calibri" w:cs="Calibri"/>
              <w:sz w:val="22"/>
              <w:szCs w:val="22"/>
            </w:rPr>
          </w:pPr>
          <w:r w:rsidRPr="0083281A">
            <w:rPr>
              <w:rFonts w:ascii="Calibri" w:hAnsi="Calibri" w:cs="Calibri"/>
              <w:sz w:val="22"/>
              <w:szCs w:val="22"/>
            </w:rPr>
            <w:t xml:space="preserve">Technical design and equipment specification </w:t>
          </w:r>
        </w:p>
        <w:p w14:paraId="693307E8" w14:textId="77777777" w:rsidR="002F7220" w:rsidRPr="0083281A" w:rsidRDefault="002F7220" w:rsidP="002F7220">
          <w:pPr>
            <w:pStyle w:val="HPRABulletedList"/>
            <w:numPr>
              <w:ilvl w:val="1"/>
              <w:numId w:val="29"/>
            </w:numPr>
            <w:rPr>
              <w:rFonts w:ascii="Calibri" w:hAnsi="Calibri" w:cs="Calibri"/>
              <w:sz w:val="22"/>
              <w:szCs w:val="22"/>
            </w:rPr>
          </w:pPr>
          <w:r w:rsidRPr="0083281A">
            <w:rPr>
              <w:rFonts w:ascii="Calibri" w:hAnsi="Calibri" w:cs="Calibri"/>
              <w:sz w:val="22"/>
              <w:szCs w:val="22"/>
            </w:rPr>
            <w:t xml:space="preserve">Pre event testing and rehearsals </w:t>
          </w:r>
        </w:p>
        <w:p w14:paraId="65C3490A" w14:textId="77777777" w:rsidR="002F7220" w:rsidRPr="0083281A" w:rsidRDefault="002F7220" w:rsidP="002F7220">
          <w:pPr>
            <w:pStyle w:val="HPRABulletedList"/>
            <w:numPr>
              <w:ilvl w:val="1"/>
              <w:numId w:val="29"/>
            </w:numPr>
            <w:rPr>
              <w:rFonts w:ascii="Calibri" w:hAnsi="Calibri" w:cs="Calibri"/>
              <w:sz w:val="22"/>
              <w:szCs w:val="22"/>
            </w:rPr>
          </w:pPr>
          <w:r w:rsidRPr="0083281A">
            <w:rPr>
              <w:rFonts w:ascii="Calibri" w:hAnsi="Calibri" w:cs="Calibri"/>
              <w:sz w:val="22"/>
              <w:szCs w:val="22"/>
            </w:rPr>
            <w:t xml:space="preserve">On site installation and derig processes </w:t>
          </w:r>
        </w:p>
        <w:p w14:paraId="0FD5E4D8" w14:textId="77777777" w:rsidR="002F7220" w:rsidRPr="0083281A" w:rsidRDefault="002F7220" w:rsidP="002F7220">
          <w:pPr>
            <w:pStyle w:val="HPRABulletedList"/>
            <w:numPr>
              <w:ilvl w:val="1"/>
              <w:numId w:val="29"/>
            </w:numPr>
            <w:rPr>
              <w:rFonts w:ascii="Calibri" w:hAnsi="Calibri" w:cs="Calibri"/>
              <w:sz w:val="22"/>
              <w:szCs w:val="22"/>
            </w:rPr>
          </w:pPr>
          <w:r w:rsidRPr="0083281A">
            <w:rPr>
              <w:rFonts w:ascii="Calibri" w:hAnsi="Calibri" w:cs="Calibri"/>
              <w:sz w:val="22"/>
              <w:szCs w:val="22"/>
            </w:rPr>
            <w:t xml:space="preserve">Contingency planning </w:t>
          </w:r>
        </w:p>
        <w:p w14:paraId="1BB8EEA4" w14:textId="77777777" w:rsidR="002F7220" w:rsidRPr="0083281A" w:rsidRDefault="002F7220" w:rsidP="002F7220">
          <w:pPr>
            <w:pStyle w:val="HPRABulletedList"/>
            <w:numPr>
              <w:ilvl w:val="1"/>
              <w:numId w:val="29"/>
            </w:numPr>
            <w:rPr>
              <w:rFonts w:ascii="Calibri" w:hAnsi="Calibri" w:cs="Calibri"/>
              <w:sz w:val="22"/>
              <w:szCs w:val="22"/>
            </w:rPr>
          </w:pPr>
          <w:r w:rsidRPr="0083281A">
            <w:rPr>
              <w:rFonts w:ascii="Calibri" w:hAnsi="Calibri" w:cs="Calibri"/>
              <w:sz w:val="22"/>
              <w:szCs w:val="22"/>
            </w:rPr>
            <w:t>Risk management and backup equipment availability</w:t>
          </w:r>
        </w:p>
        <w:p w14:paraId="20A7B796" w14:textId="77777777" w:rsidR="002F7220" w:rsidRPr="0083281A" w:rsidRDefault="002F7220" w:rsidP="002F7220">
          <w:pPr>
            <w:pStyle w:val="HPRABulletedList"/>
            <w:numPr>
              <w:ilvl w:val="0"/>
              <w:numId w:val="29"/>
            </w:numPr>
            <w:rPr>
              <w:rFonts w:ascii="Calibri" w:hAnsi="Calibri" w:cs="Calibri"/>
              <w:sz w:val="22"/>
              <w:szCs w:val="22"/>
            </w:rPr>
          </w:pPr>
          <w:r w:rsidRPr="0083281A">
            <w:rPr>
              <w:rFonts w:ascii="Calibri" w:hAnsi="Calibri" w:cs="Calibri"/>
              <w:sz w:val="22"/>
              <w:szCs w:val="22"/>
            </w:rPr>
            <w:t xml:space="preserve">Can you confirm if you have the resources to accommodate private studio hire. </w:t>
          </w:r>
        </w:p>
        <w:p w14:paraId="5D3ABD32" w14:textId="77777777" w:rsidR="002F7220" w:rsidRPr="0083281A" w:rsidRDefault="002F7220" w:rsidP="002F7220">
          <w:pPr>
            <w:pStyle w:val="HPRABulletedList"/>
            <w:numPr>
              <w:ilvl w:val="0"/>
              <w:numId w:val="29"/>
            </w:numPr>
            <w:rPr>
              <w:rFonts w:ascii="Calibri" w:hAnsi="Calibri" w:cs="Calibri"/>
              <w:sz w:val="22"/>
              <w:szCs w:val="22"/>
            </w:rPr>
          </w:pPr>
          <w:r w:rsidRPr="0083281A">
            <w:rPr>
              <w:rFonts w:ascii="Calibri" w:hAnsi="Calibri" w:cs="Calibri"/>
              <w:sz w:val="22"/>
              <w:szCs w:val="22"/>
            </w:rPr>
            <w:t>Can you provide client testimonials or references from large scale events.</w:t>
          </w:r>
        </w:p>
        <w:p w14:paraId="317920D9" w14:textId="77777777" w:rsidR="002F7220" w:rsidRPr="0083281A" w:rsidRDefault="002F7220" w:rsidP="002F7220">
          <w:pPr>
            <w:pStyle w:val="HPRABulletedList"/>
            <w:numPr>
              <w:ilvl w:val="0"/>
              <w:numId w:val="29"/>
            </w:numPr>
            <w:rPr>
              <w:rFonts w:ascii="Calibri" w:hAnsi="Calibri" w:cs="Calibri"/>
              <w:sz w:val="22"/>
              <w:szCs w:val="22"/>
            </w:rPr>
          </w:pPr>
          <w:r w:rsidRPr="0083281A">
            <w:rPr>
              <w:rFonts w:ascii="Calibri" w:hAnsi="Calibri" w:cs="Calibri"/>
              <w:sz w:val="22"/>
              <w:szCs w:val="22"/>
            </w:rPr>
            <w:t xml:space="preserve">Can you confirm if you can project a dedicated project manager. </w:t>
          </w:r>
        </w:p>
        <w:p w14:paraId="0EEDFE13" w14:textId="77777777" w:rsidR="002F7220" w:rsidRPr="0083281A" w:rsidRDefault="002F7220" w:rsidP="002F7220">
          <w:pPr>
            <w:pStyle w:val="HPRABulletedList"/>
            <w:numPr>
              <w:ilvl w:val="0"/>
              <w:numId w:val="29"/>
            </w:numPr>
            <w:rPr>
              <w:rFonts w:ascii="Calibri" w:hAnsi="Calibri" w:cs="Calibri"/>
              <w:sz w:val="22"/>
              <w:szCs w:val="22"/>
            </w:rPr>
          </w:pPr>
          <w:r w:rsidRPr="0083281A">
            <w:rPr>
              <w:rFonts w:ascii="Calibri" w:hAnsi="Calibri" w:cs="Calibri"/>
              <w:sz w:val="22"/>
              <w:szCs w:val="22"/>
            </w:rPr>
            <w:t>An understanding of the public service and the framework within which this assignment is being undertaken at a strategic and corporate level</w:t>
          </w:r>
        </w:p>
        <w:p w14:paraId="5B38DF31" w14:textId="77777777" w:rsidR="002F7220" w:rsidRPr="0083281A" w:rsidRDefault="002F7220" w:rsidP="002F7220">
          <w:pPr>
            <w:pStyle w:val="HPRABulletedList"/>
            <w:numPr>
              <w:ilvl w:val="0"/>
              <w:numId w:val="29"/>
            </w:numPr>
            <w:rPr>
              <w:rFonts w:ascii="Calibri" w:hAnsi="Calibri" w:cs="Calibri"/>
              <w:sz w:val="22"/>
              <w:szCs w:val="22"/>
            </w:rPr>
          </w:pPr>
          <w:r w:rsidRPr="0083281A">
            <w:rPr>
              <w:rFonts w:ascii="Calibri" w:hAnsi="Calibri" w:cs="Calibri"/>
              <w:sz w:val="22"/>
              <w:szCs w:val="22"/>
            </w:rPr>
            <w:t>A knowledge of event management</w:t>
          </w:r>
        </w:p>
        <w:p w14:paraId="2FD72ECC" w14:textId="77777777" w:rsidR="002F7220" w:rsidRPr="0083281A" w:rsidRDefault="002F7220" w:rsidP="002F7220">
          <w:pPr>
            <w:pStyle w:val="HPRABulletedList"/>
            <w:numPr>
              <w:ilvl w:val="0"/>
              <w:numId w:val="29"/>
            </w:numPr>
            <w:rPr>
              <w:rFonts w:ascii="Calibri" w:hAnsi="Calibri" w:cs="Calibri"/>
              <w:sz w:val="22"/>
              <w:szCs w:val="22"/>
            </w:rPr>
          </w:pPr>
          <w:r w:rsidRPr="0083281A">
            <w:rPr>
              <w:rFonts w:ascii="Calibri" w:hAnsi="Calibri" w:cs="Calibri"/>
              <w:sz w:val="22"/>
              <w:szCs w:val="22"/>
            </w:rPr>
            <w:t>A knowledge of best practice in audio visual equipment for events/conferences</w:t>
          </w:r>
        </w:p>
        <w:p w14:paraId="6D2B1356" w14:textId="77777777" w:rsidR="002F7220" w:rsidRPr="0083281A" w:rsidRDefault="002F7220" w:rsidP="002F7220">
          <w:pPr>
            <w:pStyle w:val="HPRABulletedList"/>
            <w:numPr>
              <w:ilvl w:val="0"/>
              <w:numId w:val="29"/>
            </w:numPr>
            <w:rPr>
              <w:rFonts w:ascii="Calibri" w:hAnsi="Calibri" w:cs="Calibri"/>
              <w:sz w:val="22"/>
              <w:szCs w:val="22"/>
            </w:rPr>
          </w:pPr>
          <w:r w:rsidRPr="0083281A">
            <w:rPr>
              <w:rFonts w:ascii="Calibri" w:hAnsi="Calibri" w:cs="Calibri"/>
              <w:sz w:val="22"/>
              <w:szCs w:val="22"/>
            </w:rPr>
            <w:t>Explain your approach to planning, setting up, and delivering AV services for a multi</w:t>
          </w:r>
          <w:r w:rsidRPr="0083281A">
            <w:rPr>
              <w:rFonts w:ascii="Cambria Math" w:hAnsi="Cambria Math" w:cs="Cambria Math"/>
              <w:sz w:val="22"/>
              <w:szCs w:val="22"/>
            </w:rPr>
            <w:t>‑</w:t>
          </w:r>
          <w:r w:rsidRPr="0083281A">
            <w:rPr>
              <w:rFonts w:ascii="Calibri" w:hAnsi="Calibri" w:cs="Calibri"/>
              <w:sz w:val="22"/>
              <w:szCs w:val="22"/>
            </w:rPr>
            <w:t>meeting schedule (approx. 20 meetings). Include details on:</w:t>
          </w:r>
        </w:p>
        <w:p w14:paraId="2891B22B" w14:textId="77777777" w:rsidR="002F7220" w:rsidRPr="0083281A" w:rsidRDefault="002F7220" w:rsidP="002F7220">
          <w:pPr>
            <w:pStyle w:val="HPRABulletedList"/>
            <w:numPr>
              <w:ilvl w:val="1"/>
              <w:numId w:val="29"/>
            </w:numPr>
            <w:rPr>
              <w:rFonts w:ascii="Calibri" w:hAnsi="Calibri" w:cs="Calibri"/>
              <w:sz w:val="22"/>
              <w:szCs w:val="22"/>
            </w:rPr>
          </w:pPr>
          <w:r w:rsidRPr="0083281A">
            <w:rPr>
              <w:rFonts w:ascii="Calibri" w:hAnsi="Calibri" w:cs="Calibri"/>
              <w:sz w:val="22"/>
              <w:szCs w:val="22"/>
            </w:rPr>
            <w:t xml:space="preserve">Technical design and equipment specification </w:t>
          </w:r>
        </w:p>
        <w:p w14:paraId="786CF30F" w14:textId="77777777" w:rsidR="002F7220" w:rsidRPr="0083281A" w:rsidRDefault="002F7220" w:rsidP="002F7220">
          <w:pPr>
            <w:pStyle w:val="HPRABulletedList"/>
            <w:numPr>
              <w:ilvl w:val="1"/>
              <w:numId w:val="29"/>
            </w:numPr>
            <w:rPr>
              <w:rFonts w:ascii="Calibri" w:hAnsi="Calibri" w:cs="Calibri"/>
              <w:sz w:val="22"/>
              <w:szCs w:val="22"/>
            </w:rPr>
          </w:pPr>
          <w:r w:rsidRPr="0083281A">
            <w:rPr>
              <w:rFonts w:ascii="Calibri" w:hAnsi="Calibri" w:cs="Calibri"/>
              <w:sz w:val="22"/>
              <w:szCs w:val="22"/>
            </w:rPr>
            <w:t>Pre</w:t>
          </w:r>
          <w:r w:rsidRPr="0083281A">
            <w:rPr>
              <w:rFonts w:ascii="Calibri" w:hAnsi="Calibri" w:cs="Calibri"/>
              <w:sz w:val="22"/>
              <w:szCs w:val="22"/>
            </w:rPr>
            <w:noBreakHyphen/>
            <w:t xml:space="preserve">event testing and rehearsals </w:t>
          </w:r>
        </w:p>
        <w:p w14:paraId="06B585AE" w14:textId="77777777" w:rsidR="002F7220" w:rsidRPr="0083281A" w:rsidRDefault="002F7220" w:rsidP="002F7220">
          <w:pPr>
            <w:pStyle w:val="HPRABulletedList"/>
            <w:numPr>
              <w:ilvl w:val="1"/>
              <w:numId w:val="29"/>
            </w:numPr>
            <w:rPr>
              <w:rFonts w:ascii="Calibri" w:hAnsi="Calibri" w:cs="Calibri"/>
              <w:sz w:val="22"/>
              <w:szCs w:val="22"/>
            </w:rPr>
          </w:pPr>
          <w:r w:rsidRPr="0083281A">
            <w:rPr>
              <w:rFonts w:ascii="Calibri" w:hAnsi="Calibri" w:cs="Calibri"/>
              <w:sz w:val="22"/>
              <w:szCs w:val="22"/>
            </w:rPr>
            <w:t>On</w:t>
          </w:r>
          <w:r w:rsidRPr="0083281A">
            <w:rPr>
              <w:rFonts w:ascii="Calibri" w:hAnsi="Calibri" w:cs="Calibri"/>
              <w:sz w:val="22"/>
              <w:szCs w:val="22"/>
            </w:rPr>
            <w:noBreakHyphen/>
            <w:t xml:space="preserve">site installation and derig processes </w:t>
          </w:r>
        </w:p>
        <w:p w14:paraId="7CD6282B" w14:textId="77777777" w:rsidR="002F7220" w:rsidRPr="0083281A" w:rsidRDefault="002F7220" w:rsidP="002F7220">
          <w:pPr>
            <w:pStyle w:val="HPRABulletedList"/>
            <w:numPr>
              <w:ilvl w:val="1"/>
              <w:numId w:val="29"/>
            </w:numPr>
            <w:rPr>
              <w:rFonts w:ascii="Calibri" w:hAnsi="Calibri" w:cs="Calibri"/>
              <w:sz w:val="22"/>
              <w:szCs w:val="22"/>
            </w:rPr>
          </w:pPr>
          <w:r w:rsidRPr="0083281A">
            <w:rPr>
              <w:rFonts w:ascii="Calibri" w:hAnsi="Calibri" w:cs="Calibri"/>
              <w:sz w:val="22"/>
              <w:szCs w:val="22"/>
            </w:rPr>
            <w:t>Describe resourcing plan and contingency</w:t>
          </w:r>
        </w:p>
        <w:p w14:paraId="3ECFF028" w14:textId="77777777" w:rsidR="002F7220" w:rsidRPr="0083281A" w:rsidRDefault="002F7220" w:rsidP="002F7220">
          <w:pPr>
            <w:pStyle w:val="HPRABulletedList"/>
            <w:numPr>
              <w:ilvl w:val="1"/>
              <w:numId w:val="29"/>
            </w:numPr>
            <w:rPr>
              <w:rFonts w:ascii="Calibri" w:hAnsi="Calibri" w:cs="Calibri"/>
              <w:sz w:val="22"/>
              <w:szCs w:val="22"/>
            </w:rPr>
          </w:pPr>
          <w:r w:rsidRPr="0083281A">
            <w:rPr>
              <w:rFonts w:ascii="Calibri" w:hAnsi="Calibri" w:cs="Calibri"/>
              <w:sz w:val="22"/>
              <w:szCs w:val="22"/>
            </w:rPr>
            <w:t>Risk management and backup equipment availability</w:t>
          </w:r>
        </w:p>
        <w:p w14:paraId="4A3D1628" w14:textId="77777777" w:rsidR="002F7220" w:rsidRPr="0083281A" w:rsidRDefault="002F7220" w:rsidP="002F7220">
          <w:pPr>
            <w:pStyle w:val="HPRABulletedList"/>
            <w:numPr>
              <w:ilvl w:val="0"/>
              <w:numId w:val="29"/>
            </w:numPr>
            <w:rPr>
              <w:rFonts w:ascii="Calibri" w:hAnsi="Calibri" w:cs="Calibri"/>
              <w:sz w:val="22"/>
              <w:szCs w:val="22"/>
            </w:rPr>
          </w:pPr>
          <w:r w:rsidRPr="0083281A">
            <w:rPr>
              <w:rFonts w:ascii="Calibri" w:hAnsi="Calibri" w:cs="Calibri"/>
              <w:sz w:val="22"/>
              <w:szCs w:val="22"/>
            </w:rPr>
            <w:t>Describe any challenges encountered during delivery of previous AV contracts (e.g., last</w:t>
          </w:r>
          <w:r w:rsidRPr="0083281A">
            <w:rPr>
              <w:rFonts w:ascii="Calibri" w:hAnsi="Calibri" w:cs="Calibri"/>
              <w:sz w:val="22"/>
              <w:szCs w:val="22"/>
            </w:rPr>
            <w:noBreakHyphen/>
            <w:t>minute speaker changes, venue limitations, hybrid connectivity issues) and how you successfully mitigated these issues</w:t>
          </w:r>
        </w:p>
        <w:p w14:paraId="2487DE64" w14:textId="77777777" w:rsidR="002F7220" w:rsidRPr="0083281A" w:rsidRDefault="002F7220" w:rsidP="002F7220">
          <w:pPr>
            <w:pStyle w:val="HPRABulletedList"/>
            <w:numPr>
              <w:ilvl w:val="0"/>
              <w:numId w:val="29"/>
            </w:numPr>
            <w:rPr>
              <w:rFonts w:ascii="Calibri" w:hAnsi="Calibri" w:cs="Calibri"/>
              <w:sz w:val="22"/>
              <w:szCs w:val="22"/>
            </w:rPr>
          </w:pPr>
          <w:r w:rsidRPr="0083281A">
            <w:rPr>
              <w:rFonts w:ascii="Calibri" w:hAnsi="Calibri" w:cs="Calibri"/>
              <w:sz w:val="22"/>
              <w:szCs w:val="22"/>
            </w:rPr>
            <w:t>Confirmation of equipment availability as detailed above</w:t>
          </w:r>
        </w:p>
        <w:p w14:paraId="0B6B5E59" w14:textId="77777777" w:rsidR="002F7220" w:rsidRPr="0083281A" w:rsidRDefault="002F7220" w:rsidP="002F7220">
          <w:pPr>
            <w:pStyle w:val="HPRABulletedList"/>
            <w:numPr>
              <w:ilvl w:val="0"/>
              <w:numId w:val="29"/>
            </w:numPr>
            <w:rPr>
              <w:rFonts w:ascii="Calibri" w:hAnsi="Calibri" w:cs="Calibri"/>
              <w:sz w:val="22"/>
              <w:szCs w:val="22"/>
            </w:rPr>
          </w:pPr>
          <w:r w:rsidRPr="0083281A">
            <w:rPr>
              <w:rFonts w:ascii="Calibri" w:hAnsi="Calibri" w:cs="Calibri"/>
              <w:sz w:val="22"/>
              <w:szCs w:val="22"/>
            </w:rPr>
            <w:t>Confirmation of resource availability as detailed above</w:t>
          </w:r>
        </w:p>
        <w:p w14:paraId="310F42C4" w14:textId="77777777" w:rsidR="002F7220" w:rsidRPr="0083281A" w:rsidRDefault="002F7220" w:rsidP="002F7220">
          <w:pPr>
            <w:pStyle w:val="HPRABulletedList"/>
            <w:numPr>
              <w:ilvl w:val="0"/>
              <w:numId w:val="29"/>
            </w:numPr>
            <w:rPr>
              <w:rFonts w:ascii="Calibri" w:hAnsi="Calibri" w:cs="Calibri"/>
              <w:sz w:val="22"/>
              <w:szCs w:val="22"/>
            </w:rPr>
          </w:pPr>
          <w:r w:rsidRPr="0083281A">
            <w:rPr>
              <w:rFonts w:ascii="Calibri" w:hAnsi="Calibri" w:cs="Calibri"/>
              <w:sz w:val="22"/>
              <w:szCs w:val="22"/>
            </w:rPr>
            <w:lastRenderedPageBreak/>
            <w:t>Confirmation to scale up for last minute or concurrent events</w:t>
          </w:r>
        </w:p>
        <w:p w14:paraId="28D8B288" w14:textId="3EB79994" w:rsidR="00EE74F7" w:rsidRDefault="00EE74F7" w:rsidP="00EE74F7">
          <w:r>
            <w:rPr>
              <w:rFonts w:asciiTheme="majorHAnsi" w:hAnsiTheme="majorHAnsi" w:cstheme="majorHAnsi"/>
              <w:b/>
              <w:bCs/>
              <w:color w:val="007041"/>
              <w:sz w:val="28"/>
              <w:szCs w:val="20"/>
            </w:rPr>
            <w:t>3. Security</w:t>
          </w:r>
          <w:r w:rsidRPr="00EE74F7">
            <w:rPr>
              <w:rFonts w:asciiTheme="majorHAnsi" w:hAnsiTheme="majorHAnsi" w:cstheme="majorHAnsi"/>
              <w:b/>
              <w:bCs/>
              <w:color w:val="007041"/>
              <w:sz w:val="28"/>
              <w:szCs w:val="20"/>
            </w:rPr>
            <w:t xml:space="preserve"> </w:t>
          </w:r>
        </w:p>
        <w:p w14:paraId="7834D4B0" w14:textId="77777777" w:rsidR="002F7220" w:rsidRPr="0083281A" w:rsidRDefault="002F7220" w:rsidP="002F7220">
          <w:pPr>
            <w:rPr>
              <w:rFonts w:cs="Calibri"/>
            </w:rPr>
          </w:pPr>
          <w:r w:rsidRPr="0083281A">
            <w:rPr>
              <w:rFonts w:cs="Calibri"/>
            </w:rPr>
            <w:t>The HPRA requires all AV suppliers to adhere to strict security standards to protect meeting content, participants, equipment, and digital assets.</w:t>
          </w:r>
        </w:p>
        <w:p w14:paraId="1DD050A9" w14:textId="77777777" w:rsidR="002F7220" w:rsidRPr="0083281A" w:rsidRDefault="002F7220" w:rsidP="002F7220">
          <w:pPr>
            <w:pStyle w:val="ListParagraph"/>
            <w:numPr>
              <w:ilvl w:val="1"/>
              <w:numId w:val="30"/>
            </w:numPr>
            <w:spacing w:after="0" w:line="300" w:lineRule="atLeast"/>
            <w:rPr>
              <w:rFonts w:cs="Calibri"/>
              <w:lang w:eastAsia="en-IE"/>
            </w:rPr>
          </w:pPr>
          <w:r w:rsidRPr="0083281A">
            <w:rPr>
              <w:rFonts w:cs="Calibri"/>
              <w:lang w:eastAsia="en-IE"/>
            </w:rPr>
            <w:t xml:space="preserve">Information and data security </w:t>
          </w:r>
        </w:p>
        <w:p w14:paraId="5BB32C73" w14:textId="77777777" w:rsidR="002F7220" w:rsidRPr="0083281A" w:rsidRDefault="002F7220" w:rsidP="002F7220">
          <w:pPr>
            <w:pStyle w:val="ListParagraph"/>
            <w:numPr>
              <w:ilvl w:val="1"/>
              <w:numId w:val="30"/>
            </w:numPr>
            <w:spacing w:after="0" w:line="300" w:lineRule="atLeast"/>
            <w:rPr>
              <w:rFonts w:cs="Calibri"/>
              <w:lang w:eastAsia="en-IE"/>
            </w:rPr>
          </w:pPr>
          <w:r w:rsidRPr="0083281A">
            <w:rPr>
              <w:rFonts w:cs="Calibri"/>
              <w:lang w:eastAsia="en-IE"/>
            </w:rPr>
            <w:t>Measures to ensure confidentiality, integrity, and secure handling of event data and content</w:t>
          </w:r>
        </w:p>
        <w:p w14:paraId="03BD1571" w14:textId="77777777" w:rsidR="002F7220" w:rsidRPr="0083281A" w:rsidRDefault="002F7220" w:rsidP="002F7220">
          <w:pPr>
            <w:pStyle w:val="ListParagraph"/>
            <w:numPr>
              <w:ilvl w:val="1"/>
              <w:numId w:val="30"/>
            </w:numPr>
            <w:spacing w:after="0" w:line="300" w:lineRule="atLeast"/>
            <w:rPr>
              <w:rFonts w:cs="Calibri"/>
              <w:lang w:eastAsia="en-IE"/>
            </w:rPr>
          </w:pPr>
          <w:r w:rsidRPr="0083281A">
            <w:rPr>
              <w:rFonts w:cs="Calibri"/>
              <w:lang w:eastAsia="en-IE"/>
            </w:rPr>
            <w:t>Personnel security</w:t>
          </w:r>
        </w:p>
        <w:p w14:paraId="07EC457A" w14:textId="77777777" w:rsidR="002F7220" w:rsidRPr="0083281A" w:rsidRDefault="002F7220" w:rsidP="002F7220">
          <w:pPr>
            <w:pStyle w:val="ListParagraph"/>
            <w:numPr>
              <w:ilvl w:val="1"/>
              <w:numId w:val="30"/>
            </w:numPr>
            <w:spacing w:after="0" w:line="300" w:lineRule="atLeast"/>
            <w:rPr>
              <w:rFonts w:cs="Calibri"/>
              <w:lang w:eastAsia="en-IE"/>
            </w:rPr>
          </w:pPr>
          <w:r w:rsidRPr="0083281A">
            <w:rPr>
              <w:rFonts w:cs="Calibri"/>
              <w:lang w:eastAsia="en-IE"/>
            </w:rPr>
            <w:t>Vetting procedures, staff training, and access controls for personnel involved in service delivery</w:t>
          </w:r>
        </w:p>
        <w:p w14:paraId="0E32205B" w14:textId="77777777" w:rsidR="002F7220" w:rsidRPr="0083281A" w:rsidRDefault="002F7220" w:rsidP="002F7220">
          <w:pPr>
            <w:pStyle w:val="ListParagraph"/>
            <w:numPr>
              <w:ilvl w:val="1"/>
              <w:numId w:val="30"/>
            </w:numPr>
            <w:spacing w:after="0" w:line="300" w:lineRule="atLeast"/>
            <w:rPr>
              <w:rFonts w:cs="Calibri"/>
              <w:lang w:eastAsia="en-IE"/>
            </w:rPr>
          </w:pPr>
          <w:r w:rsidRPr="0083281A">
            <w:rPr>
              <w:rFonts w:cs="Calibri"/>
              <w:lang w:eastAsia="en-IE"/>
            </w:rPr>
            <w:t>Remote Access &amp; Monitoring</w:t>
          </w:r>
        </w:p>
        <w:p w14:paraId="340FFE07" w14:textId="77777777" w:rsidR="002F7220" w:rsidRPr="0083281A" w:rsidRDefault="002F7220" w:rsidP="002F7220">
          <w:pPr>
            <w:pStyle w:val="ListParagraph"/>
            <w:numPr>
              <w:ilvl w:val="1"/>
              <w:numId w:val="30"/>
            </w:numPr>
            <w:spacing w:after="0" w:line="300" w:lineRule="atLeast"/>
            <w:rPr>
              <w:rFonts w:cs="Calibri"/>
              <w:lang w:eastAsia="en-IE"/>
            </w:rPr>
          </w:pPr>
          <w:r w:rsidRPr="0083281A">
            <w:rPr>
              <w:rFonts w:cs="Calibri"/>
              <w:lang w:eastAsia="en-IE"/>
            </w:rPr>
            <w:t>Secure controls for remote system access, monitoring, and management of AV systems</w:t>
          </w:r>
        </w:p>
        <w:p w14:paraId="64912A82" w14:textId="77777777" w:rsidR="002F7220" w:rsidRPr="0083281A" w:rsidRDefault="002F7220" w:rsidP="002F7220">
          <w:pPr>
            <w:pStyle w:val="ListParagraph"/>
            <w:numPr>
              <w:ilvl w:val="1"/>
              <w:numId w:val="30"/>
            </w:numPr>
            <w:spacing w:after="0" w:line="300" w:lineRule="atLeast"/>
            <w:rPr>
              <w:rFonts w:cs="Calibri"/>
              <w:lang w:eastAsia="en-IE"/>
            </w:rPr>
          </w:pPr>
          <w:r w:rsidRPr="0083281A">
            <w:rPr>
              <w:rFonts w:cs="Calibri"/>
              <w:lang w:eastAsia="en-IE"/>
            </w:rPr>
            <w:t>Physical Security &amp; Equipment Protection</w:t>
          </w:r>
        </w:p>
        <w:p w14:paraId="3018A082" w14:textId="77777777" w:rsidR="002F7220" w:rsidRPr="0083281A" w:rsidRDefault="002F7220" w:rsidP="002F7220">
          <w:pPr>
            <w:pStyle w:val="ListParagraph"/>
            <w:numPr>
              <w:ilvl w:val="1"/>
              <w:numId w:val="30"/>
            </w:numPr>
            <w:spacing w:after="0" w:line="300" w:lineRule="atLeast"/>
            <w:rPr>
              <w:rFonts w:cs="Calibri"/>
              <w:lang w:eastAsia="en-IE"/>
            </w:rPr>
          </w:pPr>
          <w:r w:rsidRPr="0083281A">
            <w:rPr>
              <w:rFonts w:cs="Calibri"/>
              <w:lang w:eastAsia="en-IE"/>
            </w:rPr>
            <w:t>Safeguards for on-site equipment, venues, and prevention of unauthorised access or tampering</w:t>
          </w:r>
        </w:p>
        <w:p w14:paraId="3BD2688E" w14:textId="77777777" w:rsidR="002F7220" w:rsidRPr="0083281A" w:rsidRDefault="002F7220" w:rsidP="002F7220">
          <w:pPr>
            <w:pStyle w:val="ListParagraph"/>
            <w:spacing w:line="300" w:lineRule="atLeast"/>
            <w:ind w:left="993"/>
            <w:rPr>
              <w:rFonts w:cs="Calibri"/>
              <w:lang w:eastAsia="en-IE"/>
            </w:rPr>
          </w:pPr>
        </w:p>
        <w:p w14:paraId="1201D473" w14:textId="77777777" w:rsidR="002F7220" w:rsidRPr="0083281A" w:rsidRDefault="002F7220" w:rsidP="002F7220">
          <w:pPr>
            <w:pStyle w:val="ListParagraph"/>
            <w:numPr>
              <w:ilvl w:val="1"/>
              <w:numId w:val="30"/>
            </w:numPr>
            <w:spacing w:after="0" w:line="300" w:lineRule="atLeast"/>
            <w:rPr>
              <w:rFonts w:cs="Calibri"/>
              <w:lang w:eastAsia="en-IE"/>
            </w:rPr>
          </w:pPr>
          <w:r w:rsidRPr="0083281A">
            <w:rPr>
              <w:rFonts w:cs="Calibri"/>
              <w:lang w:eastAsia="en-IE"/>
            </w:rPr>
            <w:t>Supply Chain &amp; Asset Integrity</w:t>
          </w:r>
        </w:p>
        <w:p w14:paraId="6B3FF07A" w14:textId="77777777" w:rsidR="002F7220" w:rsidRDefault="002F7220" w:rsidP="002F7220">
          <w:pPr>
            <w:pStyle w:val="ListParagraph"/>
            <w:numPr>
              <w:ilvl w:val="1"/>
              <w:numId w:val="30"/>
            </w:numPr>
            <w:spacing w:after="0" w:line="300" w:lineRule="atLeast"/>
            <w:rPr>
              <w:rFonts w:cs="Calibri"/>
              <w:lang w:eastAsia="en-IE"/>
            </w:rPr>
          </w:pPr>
          <w:r w:rsidRPr="0083281A">
            <w:rPr>
              <w:rFonts w:cs="Calibri"/>
              <w:lang w:eastAsia="en-IE"/>
            </w:rPr>
            <w:t>Assurance of secure and reliable sourcing, handling, and tracking of AV equipment and assets</w:t>
          </w:r>
        </w:p>
        <w:p w14:paraId="2FEAC7D4" w14:textId="77777777" w:rsidR="009630F1" w:rsidRPr="0083281A" w:rsidRDefault="009630F1" w:rsidP="009630F1">
          <w:pPr>
            <w:pStyle w:val="ListParagraph"/>
            <w:spacing w:after="0" w:line="300" w:lineRule="atLeast"/>
            <w:ind w:left="1440"/>
            <w:rPr>
              <w:rFonts w:cs="Calibri"/>
              <w:lang w:eastAsia="en-IE"/>
            </w:rPr>
          </w:pPr>
        </w:p>
        <w:p w14:paraId="48E44946" w14:textId="6DB3A867" w:rsidR="00EE74F7" w:rsidRDefault="00EE74F7" w:rsidP="00EE74F7">
          <w:r>
            <w:rPr>
              <w:rFonts w:asciiTheme="majorHAnsi" w:hAnsiTheme="majorHAnsi" w:cstheme="majorHAnsi"/>
              <w:b/>
              <w:bCs/>
              <w:color w:val="007041"/>
              <w:sz w:val="28"/>
              <w:szCs w:val="20"/>
            </w:rPr>
            <w:t>4. Sustainability</w:t>
          </w:r>
        </w:p>
        <w:p w14:paraId="2915F66A" w14:textId="77777777" w:rsidR="002F7220" w:rsidRPr="0083281A" w:rsidRDefault="002F7220" w:rsidP="002F7220">
          <w:pPr>
            <w:rPr>
              <w:rFonts w:cs="Calibri"/>
            </w:rPr>
          </w:pPr>
          <w:r w:rsidRPr="0083281A">
            <w:rPr>
              <w:rFonts w:cs="Calibri"/>
            </w:rPr>
            <w:t>The Supplier shall describe their organisation’s approach to sustainability in the delivery of audio-visual solutions.  The response must address the following areas:</w:t>
          </w:r>
        </w:p>
        <w:p w14:paraId="4A9B0E5C" w14:textId="77777777" w:rsidR="002F7220" w:rsidRPr="0083281A" w:rsidRDefault="002F7220" w:rsidP="002F7220">
          <w:pPr>
            <w:pStyle w:val="ListParagraph"/>
            <w:numPr>
              <w:ilvl w:val="0"/>
              <w:numId w:val="31"/>
            </w:numPr>
            <w:spacing w:after="0" w:line="240" w:lineRule="auto"/>
            <w:rPr>
              <w:rFonts w:cs="Calibri"/>
            </w:rPr>
          </w:pPr>
          <w:r w:rsidRPr="0083281A">
            <w:rPr>
              <w:rFonts w:cs="Calibri"/>
            </w:rPr>
            <w:t>Environmental or sustainability policy</w:t>
          </w:r>
        </w:p>
        <w:p w14:paraId="3982AEB2" w14:textId="77777777" w:rsidR="002F7220" w:rsidRPr="0083281A" w:rsidRDefault="002F7220" w:rsidP="002F7220">
          <w:pPr>
            <w:pStyle w:val="ListParagraph"/>
            <w:numPr>
              <w:ilvl w:val="0"/>
              <w:numId w:val="31"/>
            </w:numPr>
            <w:spacing w:after="0" w:line="240" w:lineRule="auto"/>
            <w:rPr>
              <w:rFonts w:cs="Calibri"/>
            </w:rPr>
          </w:pPr>
          <w:r w:rsidRPr="0083281A">
            <w:rPr>
              <w:rFonts w:cs="Calibri"/>
            </w:rPr>
            <w:t>Relevant ISO/ESG certifications (e.g., ISO 14001)</w:t>
          </w:r>
        </w:p>
        <w:p w14:paraId="6574C33F" w14:textId="77777777" w:rsidR="002F7220" w:rsidRPr="0083281A" w:rsidRDefault="002F7220" w:rsidP="002F7220">
          <w:pPr>
            <w:pStyle w:val="ListParagraph"/>
            <w:numPr>
              <w:ilvl w:val="0"/>
              <w:numId w:val="31"/>
            </w:numPr>
            <w:spacing w:after="0" w:line="240" w:lineRule="auto"/>
            <w:rPr>
              <w:rFonts w:cs="Calibri"/>
            </w:rPr>
          </w:pPr>
          <w:r w:rsidRPr="0083281A">
            <w:rPr>
              <w:rFonts w:cs="Calibri"/>
            </w:rPr>
            <w:t xml:space="preserve">WEEE recycling certificates </w:t>
          </w:r>
        </w:p>
        <w:p w14:paraId="4B7326E5" w14:textId="77777777" w:rsidR="002F7220" w:rsidRPr="0083281A" w:rsidRDefault="002F7220" w:rsidP="002F7220">
          <w:pPr>
            <w:pStyle w:val="ListParagraph"/>
            <w:numPr>
              <w:ilvl w:val="0"/>
              <w:numId w:val="31"/>
            </w:numPr>
            <w:spacing w:after="0" w:line="240" w:lineRule="auto"/>
            <w:rPr>
              <w:rFonts w:cs="Calibri"/>
            </w:rPr>
          </w:pPr>
          <w:r w:rsidRPr="0083281A">
            <w:rPr>
              <w:rFonts w:cs="Calibri"/>
            </w:rPr>
            <w:t xml:space="preserve">Example sustainability or carbon reduction plan. </w:t>
          </w:r>
        </w:p>
        <w:p w14:paraId="251EBE52" w14:textId="53DFAE8C" w:rsidR="002F7220" w:rsidRDefault="002F7220" w:rsidP="002F7220">
          <w:pPr>
            <w:pStyle w:val="HPRAHeadingL2"/>
            <w:rPr>
              <w:rFonts w:ascii="Calibri" w:hAnsi="Calibri" w:cs="Calibri"/>
              <w:szCs w:val="28"/>
            </w:rPr>
          </w:pPr>
        </w:p>
        <w:p w14:paraId="28C3B4C4" w14:textId="29C4116E" w:rsidR="00EE74F7" w:rsidRDefault="00EE74F7" w:rsidP="00EE74F7">
          <w:r>
            <w:rPr>
              <w:rFonts w:asciiTheme="majorHAnsi" w:hAnsiTheme="majorHAnsi" w:cstheme="majorHAnsi"/>
              <w:b/>
              <w:bCs/>
              <w:color w:val="007041"/>
              <w:sz w:val="28"/>
              <w:szCs w:val="20"/>
            </w:rPr>
            <w:t>5. Innovation and value-added services</w:t>
          </w:r>
        </w:p>
        <w:p w14:paraId="08CEF543" w14:textId="77777777" w:rsidR="002F7220" w:rsidRDefault="002F7220" w:rsidP="002F7220">
          <w:pPr>
            <w:pStyle w:val="Body1"/>
            <w:rPr>
              <w:rFonts w:cs="Calibri"/>
              <w:lang w:val="en-IE"/>
            </w:rPr>
          </w:pPr>
          <w:r w:rsidRPr="002F7220">
            <w:rPr>
              <w:rFonts w:cs="Calibri"/>
              <w:lang w:val="en-IE"/>
            </w:rPr>
            <w:t>Outline any value-added services, innovations, or enhancements your organisation can provide as part of this contract at no additional cost. Include optional efficiencies, technology improvements, or service enhancements that may benefit the HPRA</w:t>
          </w:r>
        </w:p>
        <w:p w14:paraId="63EDECE6" w14:textId="77777777" w:rsidR="002F7220" w:rsidRDefault="002F7220" w:rsidP="002F7220">
          <w:pPr>
            <w:pStyle w:val="Body1"/>
            <w:rPr>
              <w:rFonts w:cs="Calibri"/>
              <w:lang w:val="en-IE"/>
            </w:rPr>
          </w:pPr>
        </w:p>
        <w:p w14:paraId="48B08360" w14:textId="435586C7" w:rsidR="00EE74F7" w:rsidRDefault="00EE74F7" w:rsidP="00EE74F7">
          <w:r>
            <w:rPr>
              <w:rFonts w:asciiTheme="majorHAnsi" w:hAnsiTheme="majorHAnsi" w:cstheme="majorHAnsi"/>
              <w:b/>
              <w:bCs/>
              <w:color w:val="007041"/>
              <w:sz w:val="28"/>
              <w:szCs w:val="20"/>
            </w:rPr>
            <w:t xml:space="preserve">6. Anticipated Timeline </w:t>
          </w:r>
        </w:p>
        <w:p w14:paraId="624D9273" w14:textId="77777777" w:rsidR="002F7220" w:rsidRPr="0083281A" w:rsidRDefault="002F7220" w:rsidP="002F7220">
          <w:pPr>
            <w:pStyle w:val="HPRABulletedList"/>
            <w:numPr>
              <w:ilvl w:val="0"/>
              <w:numId w:val="0"/>
            </w:numPr>
            <w:ind w:left="284" w:hanging="284"/>
            <w:rPr>
              <w:rFonts w:ascii="Calibri" w:hAnsi="Calibri" w:cs="Calibri"/>
              <w:sz w:val="22"/>
              <w:szCs w:val="22"/>
              <w:lang w:val="en-GB"/>
            </w:rPr>
          </w:pPr>
          <w:r w:rsidRPr="0083281A">
            <w:rPr>
              <w:rFonts w:ascii="Calibri" w:hAnsi="Calibri" w:cs="Calibri"/>
              <w:sz w:val="22"/>
              <w:szCs w:val="22"/>
            </w:rPr>
            <w:t>The following indicative timeline is envisaged for this procurement:</w:t>
          </w:r>
        </w:p>
        <w:tbl>
          <w:tblPr>
            <w:tblStyle w:val="TableGrid"/>
            <w:tblW w:w="6986" w:type="dxa"/>
            <w:tblInd w:w="475" w:type="dxa"/>
            <w:tblLook w:val="04A0" w:firstRow="1" w:lastRow="0" w:firstColumn="1" w:lastColumn="0" w:noHBand="0" w:noVBand="1"/>
          </w:tblPr>
          <w:tblGrid>
            <w:gridCol w:w="3493"/>
            <w:gridCol w:w="3493"/>
          </w:tblGrid>
          <w:tr w:rsidR="002F7220" w14:paraId="7ED300B1" w14:textId="77777777" w:rsidTr="0083281A">
            <w:trPr>
              <w:trHeight w:val="379"/>
            </w:trPr>
            <w:tc>
              <w:tcPr>
                <w:tcW w:w="3493" w:type="dxa"/>
              </w:tcPr>
              <w:p w14:paraId="0932B785" w14:textId="4DAA5891" w:rsidR="002F7220" w:rsidRPr="00B66447" w:rsidRDefault="00EE74F7" w:rsidP="0083281A">
                <w:pPr>
                  <w:pStyle w:val="Body1"/>
                  <w:rPr>
                    <w:b/>
                    <w:color w:val="FFC000" w:themeColor="accent4"/>
                  </w:rPr>
                </w:pPr>
                <w:r w:rsidRPr="006B407C">
                  <w:rPr>
                    <w:rFonts w:cs="Calibri"/>
                    <w:b/>
                    <w:sz w:val="22"/>
                  </w:rPr>
                  <w:t>Issue RFT</w:t>
                </w:r>
              </w:p>
            </w:tc>
            <w:tc>
              <w:tcPr>
                <w:tcW w:w="3493" w:type="dxa"/>
              </w:tcPr>
              <w:p w14:paraId="79B70F4D" w14:textId="77777777" w:rsidR="002F7220" w:rsidRPr="001124B1" w:rsidRDefault="002F7220" w:rsidP="0083281A">
                <w:pPr>
                  <w:ind w:left="567" w:right="567"/>
                  <w:rPr>
                    <w:color w:val="000000" w:themeColor="text1"/>
                  </w:rPr>
                </w:pPr>
              </w:p>
            </w:tc>
          </w:tr>
          <w:tr w:rsidR="002F7220" w14:paraId="65C0C2BC" w14:textId="77777777" w:rsidTr="0083281A">
            <w:trPr>
              <w:trHeight w:val="390"/>
            </w:trPr>
            <w:tc>
              <w:tcPr>
                <w:tcW w:w="3493" w:type="dxa"/>
              </w:tcPr>
              <w:p w14:paraId="7FCE9316" w14:textId="61BB42BE" w:rsidR="002F7220" w:rsidRPr="00B66447" w:rsidRDefault="00EE74F7" w:rsidP="0083281A">
                <w:pPr>
                  <w:pStyle w:val="Body1"/>
                  <w:rPr>
                    <w:b/>
                    <w:color w:val="FFC000" w:themeColor="accent4"/>
                  </w:rPr>
                </w:pPr>
                <w:r w:rsidRPr="006B407C">
                  <w:rPr>
                    <w:rFonts w:cs="Calibri"/>
                    <w:b/>
                    <w:sz w:val="22"/>
                  </w:rPr>
                  <w:t>Closing date for queries</w:t>
                </w:r>
              </w:p>
            </w:tc>
            <w:tc>
              <w:tcPr>
                <w:tcW w:w="3493" w:type="dxa"/>
              </w:tcPr>
              <w:p w14:paraId="32EDBEE2" w14:textId="77777777" w:rsidR="002F7220" w:rsidRPr="001124B1" w:rsidRDefault="002F7220" w:rsidP="0083281A">
                <w:pPr>
                  <w:ind w:left="567" w:right="567"/>
                  <w:rPr>
                    <w:color w:val="000000" w:themeColor="text1"/>
                  </w:rPr>
                </w:pPr>
              </w:p>
            </w:tc>
          </w:tr>
          <w:tr w:rsidR="002F7220" w14:paraId="140C464A" w14:textId="77777777" w:rsidTr="0083281A">
            <w:trPr>
              <w:trHeight w:val="770"/>
            </w:trPr>
            <w:tc>
              <w:tcPr>
                <w:tcW w:w="3493" w:type="dxa"/>
              </w:tcPr>
              <w:p w14:paraId="2EFB8FF2" w14:textId="323F5562" w:rsidR="002F7220" w:rsidRPr="00B66447" w:rsidRDefault="00EE74F7" w:rsidP="0083281A">
                <w:pPr>
                  <w:pStyle w:val="Body1"/>
                  <w:rPr>
                    <w:b/>
                    <w:color w:val="FFC000" w:themeColor="accent4"/>
                  </w:rPr>
                </w:pPr>
                <w:r w:rsidRPr="006B407C">
                  <w:rPr>
                    <w:rFonts w:cs="Calibri"/>
                    <w:b/>
                    <w:sz w:val="22"/>
                  </w:rPr>
                  <w:t>Closing date for receipt of tenders</w:t>
                </w:r>
              </w:p>
            </w:tc>
            <w:tc>
              <w:tcPr>
                <w:tcW w:w="3493" w:type="dxa"/>
              </w:tcPr>
              <w:p w14:paraId="03CE151A" w14:textId="77777777" w:rsidR="002F7220" w:rsidRPr="001124B1" w:rsidRDefault="002F7220" w:rsidP="0083281A">
                <w:pPr>
                  <w:ind w:left="567" w:right="567"/>
                  <w:rPr>
                    <w:color w:val="000000" w:themeColor="text1"/>
                  </w:rPr>
                </w:pPr>
              </w:p>
            </w:tc>
          </w:tr>
          <w:tr w:rsidR="002F7220" w14:paraId="355E6EAB" w14:textId="77777777" w:rsidTr="0083281A">
            <w:trPr>
              <w:trHeight w:val="379"/>
            </w:trPr>
            <w:tc>
              <w:tcPr>
                <w:tcW w:w="3493" w:type="dxa"/>
              </w:tcPr>
              <w:p w14:paraId="35F12F12" w14:textId="0AD96CBB" w:rsidR="002F7220" w:rsidRPr="00B66447" w:rsidRDefault="00EE74F7" w:rsidP="0083281A">
                <w:pPr>
                  <w:pStyle w:val="Body1"/>
                  <w:rPr>
                    <w:b/>
                    <w:color w:val="FFC000" w:themeColor="accent4"/>
                  </w:rPr>
                </w:pPr>
                <w:r w:rsidRPr="006B407C">
                  <w:rPr>
                    <w:rFonts w:cs="Calibri"/>
                    <w:b/>
                    <w:sz w:val="22"/>
                  </w:rPr>
                  <w:t>Award decision (Indicative, subject to change)</w:t>
                </w:r>
              </w:p>
            </w:tc>
            <w:tc>
              <w:tcPr>
                <w:tcW w:w="3493" w:type="dxa"/>
              </w:tcPr>
              <w:p w14:paraId="00A78322" w14:textId="77777777" w:rsidR="002F7220" w:rsidRPr="001124B1" w:rsidRDefault="002F7220" w:rsidP="0083281A">
                <w:pPr>
                  <w:ind w:left="567" w:right="567"/>
                  <w:rPr>
                    <w:color w:val="000000" w:themeColor="text1"/>
                  </w:rPr>
                </w:pPr>
              </w:p>
            </w:tc>
          </w:tr>
        </w:tbl>
        <w:p w14:paraId="7399654C" w14:textId="77777777" w:rsidR="002F7220" w:rsidRPr="0083281A" w:rsidRDefault="002F7220" w:rsidP="002F7220">
          <w:pPr>
            <w:jc w:val="both"/>
            <w:rPr>
              <w:rFonts w:cs="Calibri"/>
              <w:szCs w:val="22"/>
            </w:rPr>
          </w:pPr>
          <w:r w:rsidRPr="0083281A">
            <w:rPr>
              <w:rFonts w:cs="Calibri"/>
              <w:szCs w:val="22"/>
            </w:rPr>
            <w:lastRenderedPageBreak/>
            <w:t>The dates provided are estimates at the time of publication of the Request for Tender. The Contracting Authority will endeavour to run the process to this timetable, but this cannot be guaranteed.</w:t>
          </w:r>
        </w:p>
        <w:p w14:paraId="75F21E3F" w14:textId="77777777" w:rsidR="002F7220" w:rsidRPr="0083281A" w:rsidRDefault="002F7220" w:rsidP="002F7220">
          <w:pPr>
            <w:pStyle w:val="HPRAHeadingL2"/>
            <w:ind w:left="360" w:hanging="360"/>
            <w:rPr>
              <w:rFonts w:ascii="Calibri" w:hAnsi="Calibri" w:cs="Calibri"/>
              <w:szCs w:val="28"/>
            </w:rPr>
          </w:pPr>
        </w:p>
        <w:p w14:paraId="7391CC8D" w14:textId="7F403F95" w:rsidR="005242A2" w:rsidRPr="005242A2" w:rsidRDefault="005242A2" w:rsidP="005242A2">
          <w:pPr>
            <w:keepNext/>
            <w:keepLines/>
            <w:spacing w:before="200" w:after="0" w:line="240" w:lineRule="auto"/>
            <w:outlineLvl w:val="1"/>
            <w:rPr>
              <w:rFonts w:asciiTheme="majorHAnsi" w:hAnsiTheme="majorHAnsi" w:cstheme="majorHAnsi"/>
              <w:b/>
              <w:bCs/>
              <w:color w:val="007041"/>
              <w:sz w:val="28"/>
              <w:szCs w:val="20"/>
              <w:lang w:val="en-IE"/>
            </w:rPr>
          </w:pPr>
          <w:bookmarkStart w:id="13" w:name="_Toc230955260"/>
          <w:r>
            <w:rPr>
              <w:rFonts w:asciiTheme="majorHAnsi" w:hAnsiTheme="majorHAnsi" w:cstheme="majorHAnsi"/>
              <w:b/>
              <w:bCs/>
              <w:color w:val="007041"/>
              <w:sz w:val="28"/>
              <w:szCs w:val="20"/>
              <w:lang w:val="en-IE"/>
            </w:rPr>
            <w:t>7.</w:t>
          </w:r>
          <w:r w:rsidRPr="005242A2">
            <w:rPr>
              <w:rFonts w:asciiTheme="majorHAnsi" w:hAnsiTheme="majorHAnsi" w:cstheme="majorHAnsi"/>
              <w:b/>
              <w:bCs/>
              <w:color w:val="007041"/>
              <w:sz w:val="28"/>
              <w:szCs w:val="20"/>
              <w:lang w:val="en-IE"/>
            </w:rPr>
            <w:t>Compliance with the Terms and conditions of the contract</w:t>
          </w:r>
          <w:bookmarkEnd w:id="13"/>
        </w:p>
        <w:p w14:paraId="3B61241A" w14:textId="77777777" w:rsidR="005242A2" w:rsidRDefault="005242A2" w:rsidP="005242A2">
          <w:pPr>
            <w:pStyle w:val="HPRAMainBodyText"/>
            <w:ind w:right="567"/>
            <w:rPr>
              <w:lang w:val="en-GB"/>
            </w:rPr>
          </w:pPr>
        </w:p>
        <w:p w14:paraId="18B2BC0F" w14:textId="77777777" w:rsidR="005242A2" w:rsidRPr="00D35CA5" w:rsidRDefault="005242A2" w:rsidP="005242A2">
          <w:pPr>
            <w:jc w:val="both"/>
            <w:rPr>
              <w:rStyle w:val="Hyperlink"/>
              <w:rFonts w:ascii="Segoe UI" w:hAnsi="Segoe UI" w:cs="Segoe UI"/>
              <w:sz w:val="20"/>
              <w:szCs w:val="20"/>
            </w:rPr>
          </w:pPr>
          <w:r>
            <w:rPr>
              <w:rFonts w:ascii="Segoe UI" w:hAnsi="Segoe UI" w:cs="Segoe UI"/>
              <w:sz w:val="20"/>
              <w:szCs w:val="20"/>
            </w:rPr>
            <w:t xml:space="preserve">Award of the contract will be conditional upon acceptance of the Contracting Authority’s Terms and Conditions, being the office of Government Procurement (OGP) Services Contact, available at the following link: </w:t>
          </w:r>
          <w:r>
            <w:rPr>
              <w:rFonts w:ascii="Segoe UI" w:hAnsi="Segoe UI" w:cs="Segoe UI"/>
              <w:sz w:val="20"/>
              <w:szCs w:val="20"/>
            </w:rPr>
            <w:fldChar w:fldCharType="begin"/>
          </w:r>
          <w:r>
            <w:rPr>
              <w:rFonts w:ascii="Segoe UI" w:hAnsi="Segoe UI" w:cs="Segoe UI"/>
              <w:sz w:val="20"/>
              <w:szCs w:val="20"/>
            </w:rPr>
            <w:instrText>HYPERLINK "https://view.officeapps.live.com/op/view.aspx?src=https%3A%2F%2Fassets.gov.ie%2Fstatic%2Fdocuments%2Fservices-contract-15-jan-2024.docx&amp;wdOrigin=BROWSELINK"</w:instrText>
          </w:r>
          <w:r>
            <w:rPr>
              <w:rFonts w:ascii="Segoe UI" w:hAnsi="Segoe UI" w:cs="Segoe UI"/>
              <w:sz w:val="20"/>
              <w:szCs w:val="20"/>
            </w:rPr>
          </w:r>
          <w:r>
            <w:rPr>
              <w:rFonts w:ascii="Segoe UI" w:hAnsi="Segoe UI" w:cs="Segoe UI"/>
              <w:sz w:val="20"/>
              <w:szCs w:val="20"/>
            </w:rPr>
            <w:fldChar w:fldCharType="separate"/>
          </w:r>
          <w:r w:rsidRPr="00D35CA5">
            <w:rPr>
              <w:rStyle w:val="Hyperlink"/>
              <w:rFonts w:ascii="Segoe UI" w:hAnsi="Segoe UI" w:cs="Segoe UI"/>
              <w:sz w:val="20"/>
              <w:szCs w:val="20"/>
            </w:rPr>
            <w:t xml:space="preserve">Services Request for Tender </w:t>
          </w:r>
        </w:p>
        <w:p w14:paraId="1BE55149" w14:textId="77777777" w:rsidR="005242A2" w:rsidRDefault="005242A2" w:rsidP="005242A2">
          <w:pPr>
            <w:jc w:val="both"/>
            <w:rPr>
              <w:rFonts w:ascii="Segoe UI" w:hAnsi="Segoe UI" w:cs="Segoe UI"/>
              <w:sz w:val="20"/>
              <w:szCs w:val="20"/>
            </w:rPr>
          </w:pPr>
          <w:r>
            <w:rPr>
              <w:rFonts w:ascii="Segoe UI" w:hAnsi="Segoe UI" w:cs="Segoe UI"/>
              <w:sz w:val="20"/>
              <w:szCs w:val="20"/>
            </w:rPr>
            <w:fldChar w:fldCharType="end"/>
          </w:r>
        </w:p>
        <w:p w14:paraId="476C1C16" w14:textId="77777777" w:rsidR="005242A2" w:rsidRPr="0017728E" w:rsidRDefault="005242A2" w:rsidP="005242A2">
          <w:pPr>
            <w:jc w:val="both"/>
            <w:rPr>
              <w:rFonts w:ascii="Segoe UI" w:hAnsi="Segoe UI" w:cs="Segoe UI"/>
              <w:sz w:val="20"/>
              <w:szCs w:val="20"/>
            </w:rPr>
          </w:pPr>
          <w:r w:rsidRPr="0017728E">
            <w:rPr>
              <w:rFonts w:ascii="Segoe UI" w:hAnsi="Segoe UI" w:cs="Segoe UI"/>
              <w:sz w:val="20"/>
              <w:szCs w:val="20"/>
            </w:rPr>
            <w:t>In relation to the Services Contract, Schedule A: Terms and Conditions, please note:</w:t>
          </w:r>
        </w:p>
        <w:p w14:paraId="197E452C" w14:textId="77777777" w:rsidR="005242A2" w:rsidRPr="0017728E" w:rsidRDefault="005242A2" w:rsidP="005242A2">
          <w:pPr>
            <w:jc w:val="both"/>
            <w:rPr>
              <w:rFonts w:ascii="Segoe UI" w:hAnsi="Segoe UI" w:cs="Segoe UI"/>
              <w:sz w:val="20"/>
              <w:szCs w:val="20"/>
            </w:rPr>
          </w:pPr>
          <w:r w:rsidRPr="0017728E">
            <w:rPr>
              <w:rFonts w:ascii="Segoe UI" w:hAnsi="Segoe UI" w:cs="Segoe UI"/>
              <w:b/>
              <w:bCs/>
              <w:sz w:val="20"/>
              <w:szCs w:val="20"/>
            </w:rPr>
            <w:t xml:space="preserve">– 5.(E) Limitation of Liability: </w:t>
          </w:r>
          <w:r>
            <w:rPr>
              <w:rFonts w:ascii="Segoe UI" w:hAnsi="Segoe UI" w:cs="Segoe UI"/>
              <w:sz w:val="20"/>
              <w:szCs w:val="20"/>
            </w:rPr>
            <w:t>€160,000</w:t>
          </w:r>
        </w:p>
        <w:p w14:paraId="1C305FE9" w14:textId="77777777" w:rsidR="005242A2" w:rsidRPr="0017728E" w:rsidRDefault="005242A2" w:rsidP="005242A2">
          <w:pPr>
            <w:jc w:val="both"/>
            <w:rPr>
              <w:rFonts w:ascii="Segoe UI" w:hAnsi="Segoe UI" w:cs="Segoe UI"/>
              <w:b/>
              <w:bCs/>
              <w:sz w:val="20"/>
              <w:szCs w:val="20"/>
            </w:rPr>
          </w:pPr>
          <w:r w:rsidRPr="0017728E">
            <w:rPr>
              <w:rFonts w:ascii="Segoe UI" w:hAnsi="Segoe UI" w:cs="Segoe UI"/>
              <w:b/>
              <w:bCs/>
              <w:sz w:val="20"/>
              <w:szCs w:val="20"/>
            </w:rPr>
            <w:t xml:space="preserve">– 5.(F) Retention Amount: </w:t>
          </w:r>
          <w:r>
            <w:rPr>
              <w:rFonts w:ascii="Segoe UI" w:hAnsi="Segoe UI" w:cs="Segoe UI"/>
              <w:sz w:val="20"/>
              <w:szCs w:val="20"/>
            </w:rPr>
            <w:t>€16,000</w:t>
          </w:r>
          <w:r w:rsidRPr="0017728E">
            <w:rPr>
              <w:rFonts w:ascii="Segoe UI" w:hAnsi="Segoe UI" w:cs="Segoe UI"/>
              <w:sz w:val="20"/>
              <w:szCs w:val="20"/>
            </w:rPr>
            <w:t xml:space="preserve"> (“the Retention Amount”), which Retention Amount shall not at any given time exceed </w:t>
          </w:r>
          <w:r>
            <w:rPr>
              <w:rFonts w:ascii="Segoe UI" w:hAnsi="Segoe UI" w:cs="Segoe UI"/>
              <w:sz w:val="20"/>
              <w:szCs w:val="20"/>
            </w:rPr>
            <w:t xml:space="preserve">10% </w:t>
          </w:r>
          <w:r w:rsidRPr="0017728E">
            <w:rPr>
              <w:rFonts w:ascii="Segoe UI" w:hAnsi="Segoe UI" w:cs="Segoe UI"/>
              <w:sz w:val="20"/>
              <w:szCs w:val="20"/>
            </w:rPr>
            <w:t>per cent of the Charges</w:t>
          </w:r>
        </w:p>
        <w:p w14:paraId="06DC2698" w14:textId="77777777" w:rsidR="005242A2" w:rsidRPr="0017728E" w:rsidRDefault="005242A2" w:rsidP="005242A2">
          <w:pPr>
            <w:jc w:val="both"/>
            <w:rPr>
              <w:rFonts w:ascii="Segoe UI" w:hAnsi="Segoe UI" w:cs="Segoe UI"/>
              <w:sz w:val="20"/>
              <w:szCs w:val="20"/>
            </w:rPr>
          </w:pPr>
          <w:r w:rsidRPr="0017728E">
            <w:rPr>
              <w:rFonts w:ascii="Segoe UI" w:hAnsi="Segoe UI" w:cs="Segoe UI"/>
              <w:b/>
              <w:bCs/>
              <w:sz w:val="20"/>
              <w:szCs w:val="20"/>
            </w:rPr>
            <w:t xml:space="preserve">– 5.(G) Time of delivery shall be of the essence </w:t>
          </w:r>
        </w:p>
        <w:p w14:paraId="46C14A7E" w14:textId="77777777" w:rsidR="005242A2" w:rsidRDefault="005242A2" w:rsidP="005242A2">
          <w:pPr>
            <w:jc w:val="both"/>
            <w:rPr>
              <w:rFonts w:ascii="Segoe UI" w:hAnsi="Segoe UI" w:cs="Segoe UI"/>
              <w:sz w:val="20"/>
              <w:szCs w:val="20"/>
            </w:rPr>
          </w:pPr>
        </w:p>
        <w:p w14:paraId="0053A33C" w14:textId="77777777" w:rsidR="005242A2" w:rsidRPr="0083281A" w:rsidRDefault="005242A2" w:rsidP="005242A2">
          <w:pPr>
            <w:jc w:val="both"/>
            <w:rPr>
              <w:rFonts w:asciiTheme="minorHAnsi" w:hAnsiTheme="minorHAnsi" w:cstheme="minorBidi"/>
              <w:szCs w:val="22"/>
            </w:rPr>
          </w:pPr>
          <w:r>
            <w:rPr>
              <w:rFonts w:ascii="Segoe UI" w:hAnsi="Segoe UI" w:cs="Segoe UI"/>
              <w:sz w:val="20"/>
              <w:szCs w:val="20"/>
            </w:rPr>
            <w:t xml:space="preserve">The OGP Confidentiality Agreement will also apply, available at: </w:t>
          </w:r>
          <w:hyperlink r:id="rId23" w:history="1">
            <w:r w:rsidRPr="00041B0E">
              <w:rPr>
                <w:rStyle w:val="Hyperlink"/>
                <w:rFonts w:ascii="Segoe UI" w:hAnsi="Segoe UI" w:cs="Segoe UI"/>
                <w:sz w:val="20"/>
                <w:szCs w:val="20"/>
              </w:rPr>
              <w:t>Services Confidentiality Agreement</w:t>
            </w:r>
          </w:hyperlink>
          <w:r>
            <w:rPr>
              <w:rFonts w:ascii="Segoe UI" w:hAnsi="Segoe UI" w:cs="Segoe UI"/>
              <w:sz w:val="20"/>
              <w:szCs w:val="20"/>
            </w:rPr>
            <w:t xml:space="preserve"> </w:t>
          </w:r>
        </w:p>
        <w:p w14:paraId="23A9F802" w14:textId="77777777" w:rsidR="005242A2" w:rsidRDefault="005242A2" w:rsidP="005242A2">
          <w:pPr>
            <w:jc w:val="both"/>
            <w:rPr>
              <w:rFonts w:ascii="Segoe UI" w:hAnsi="Segoe UI" w:cs="Segoe UI"/>
              <w:sz w:val="20"/>
              <w:szCs w:val="20"/>
            </w:rPr>
          </w:pPr>
        </w:p>
        <w:p w14:paraId="4A9C3BF2" w14:textId="77777777" w:rsidR="005242A2" w:rsidRPr="009C1620" w:rsidRDefault="005242A2" w:rsidP="005242A2">
          <w:pPr>
            <w:jc w:val="both"/>
            <w:rPr>
              <w:rFonts w:ascii="Segoe UI" w:hAnsi="Segoe UI" w:cs="Segoe UI"/>
              <w:sz w:val="20"/>
              <w:szCs w:val="20"/>
            </w:rPr>
          </w:pPr>
          <w:r>
            <w:rPr>
              <w:rFonts w:ascii="Segoe UI" w:hAnsi="Segoe UI" w:cs="Segoe UI"/>
              <w:sz w:val="20"/>
              <w:szCs w:val="20"/>
            </w:rPr>
            <w:t>Tenderers are required to review these terms and conditions and indicate their acceptance thereof as part of their Tender submission. Any reservation with regard to these terms should be submitted as a query in accordance with the procedure described in the instructions to Tenderers of this document.</w:t>
          </w:r>
        </w:p>
        <w:p w14:paraId="41B3D538" w14:textId="5B9D52AE" w:rsidR="005242A2" w:rsidRDefault="005242A2" w:rsidP="005242A2">
          <w:pPr>
            <w:keepNext/>
            <w:keepLines/>
            <w:spacing w:before="200" w:after="0" w:line="240" w:lineRule="auto"/>
            <w:outlineLvl w:val="1"/>
            <w:rPr>
              <w:rFonts w:asciiTheme="majorHAnsi" w:hAnsiTheme="majorHAnsi" w:cstheme="majorHAnsi"/>
              <w:b/>
              <w:bCs/>
              <w:color w:val="007041"/>
              <w:sz w:val="28"/>
              <w:szCs w:val="20"/>
              <w:lang w:val="en-IE"/>
            </w:rPr>
          </w:pPr>
          <w:r>
            <w:rPr>
              <w:rFonts w:asciiTheme="majorHAnsi" w:hAnsiTheme="majorHAnsi" w:cstheme="majorHAnsi"/>
              <w:b/>
              <w:bCs/>
              <w:color w:val="007041"/>
              <w:sz w:val="28"/>
              <w:szCs w:val="20"/>
              <w:lang w:val="en-IE"/>
            </w:rPr>
            <w:t xml:space="preserve">7.1 Award Criteria </w:t>
          </w:r>
        </w:p>
        <w:p w14:paraId="01F47973" w14:textId="77777777" w:rsidR="005242A2" w:rsidRDefault="005242A2" w:rsidP="005242A2">
          <w:pPr>
            <w:keepNext/>
            <w:keepLines/>
            <w:spacing w:before="200" w:after="0" w:line="240" w:lineRule="auto"/>
            <w:outlineLvl w:val="1"/>
            <w:rPr>
              <w:rFonts w:asciiTheme="majorHAnsi" w:hAnsiTheme="majorHAnsi" w:cstheme="majorHAnsi"/>
              <w:b/>
              <w:bCs/>
              <w:color w:val="007041"/>
              <w:sz w:val="28"/>
              <w:szCs w:val="20"/>
              <w:lang w:val="en-IE"/>
            </w:rPr>
          </w:pPr>
        </w:p>
        <w:p w14:paraId="08B01B0C" w14:textId="77777777" w:rsidR="005242A2" w:rsidRDefault="005242A2" w:rsidP="005242A2">
          <w:pPr>
            <w:jc w:val="both"/>
            <w:rPr>
              <w:rFonts w:ascii="Segoe UI" w:hAnsi="Segoe UI" w:cs="Segoe UI"/>
              <w:sz w:val="20"/>
              <w:szCs w:val="20"/>
            </w:rPr>
          </w:pPr>
          <w:r>
            <w:rPr>
              <w:rFonts w:ascii="Segoe UI" w:hAnsi="Segoe UI" w:cs="Segoe UI"/>
              <w:sz w:val="20"/>
              <w:szCs w:val="20"/>
            </w:rPr>
            <w:t>If, following the award of a contract, the successful Tenderer cannot, for whatever reason, deliver the required services to the satisfaction of the Contracting Authority reserves the right to award the contract to the next highest scoring tenderer emerging from the process at any time during the contract tender validity period.</w:t>
          </w:r>
        </w:p>
        <w:p w14:paraId="670A628A" w14:textId="77777777" w:rsidR="005242A2" w:rsidRDefault="005242A2" w:rsidP="005242A2">
          <w:pPr>
            <w:jc w:val="both"/>
            <w:rPr>
              <w:rFonts w:ascii="Segoe UI" w:hAnsi="Segoe UI" w:cs="Segoe UI"/>
              <w:sz w:val="20"/>
              <w:szCs w:val="20"/>
            </w:rPr>
          </w:pPr>
        </w:p>
        <w:p w14:paraId="14733768" w14:textId="77777777" w:rsidR="005242A2" w:rsidRDefault="005242A2" w:rsidP="005242A2">
          <w:pPr>
            <w:jc w:val="both"/>
            <w:rPr>
              <w:rFonts w:ascii="Segoe UI" w:hAnsi="Segoe UI" w:cs="Segoe UI"/>
              <w:sz w:val="20"/>
              <w:szCs w:val="20"/>
            </w:rPr>
          </w:pPr>
          <w:r>
            <w:rPr>
              <w:rFonts w:ascii="Segoe UI" w:hAnsi="Segoe UI" w:cs="Segoe UI"/>
              <w:sz w:val="20"/>
              <w:szCs w:val="20"/>
            </w:rPr>
            <w:t>This shall be without prejudice to the right of the Contracting Authority to cancel this competitive process and/or initiate a new contract award procedure at its sole discretion.</w:t>
          </w:r>
        </w:p>
        <w:p w14:paraId="2F8B0B95" w14:textId="77777777" w:rsidR="005242A2" w:rsidRDefault="005242A2" w:rsidP="005242A2">
          <w:pPr>
            <w:keepNext/>
            <w:keepLines/>
            <w:spacing w:before="200" w:after="0" w:line="240" w:lineRule="auto"/>
            <w:outlineLvl w:val="1"/>
            <w:rPr>
              <w:rFonts w:asciiTheme="majorHAnsi" w:hAnsiTheme="majorHAnsi" w:cstheme="majorHAnsi"/>
              <w:b/>
              <w:bCs/>
              <w:color w:val="007041"/>
              <w:sz w:val="28"/>
              <w:szCs w:val="20"/>
              <w:lang w:val="en-IE"/>
            </w:rPr>
          </w:pPr>
          <w:r>
            <w:rPr>
              <w:rFonts w:asciiTheme="majorHAnsi" w:hAnsiTheme="majorHAnsi" w:cstheme="majorHAnsi"/>
              <w:b/>
              <w:bCs/>
              <w:color w:val="007041"/>
              <w:sz w:val="28"/>
              <w:szCs w:val="20"/>
              <w:lang w:val="en-IE"/>
            </w:rPr>
            <w:t xml:space="preserve">8.Selection Criteria </w:t>
          </w:r>
        </w:p>
        <w:p w14:paraId="45F0FC68" w14:textId="77777777" w:rsidR="005242A2" w:rsidRPr="009C1620" w:rsidRDefault="005242A2" w:rsidP="005242A2">
          <w:pPr>
            <w:jc w:val="both"/>
            <w:rPr>
              <w:rFonts w:ascii="Segoe UI" w:hAnsi="Segoe UI" w:cs="Segoe UI"/>
              <w:sz w:val="20"/>
              <w:szCs w:val="20"/>
            </w:rPr>
          </w:pPr>
          <w:r w:rsidRPr="009C1620">
            <w:rPr>
              <w:rFonts w:ascii="Segoe UI" w:hAnsi="Segoe UI" w:cs="Segoe UI"/>
              <w:sz w:val="20"/>
              <w:szCs w:val="20"/>
            </w:rPr>
            <w:t xml:space="preserve">The Contracting Authority is using a Single Stage Procedure for the award of this </w:t>
          </w:r>
          <w:r>
            <w:rPr>
              <w:rFonts w:ascii="Segoe UI" w:hAnsi="Segoe UI" w:cs="Segoe UI"/>
              <w:sz w:val="20"/>
              <w:szCs w:val="20"/>
            </w:rPr>
            <w:t>contract</w:t>
          </w:r>
          <w:r w:rsidRPr="009C1620">
            <w:rPr>
              <w:rFonts w:ascii="Segoe UI" w:hAnsi="Segoe UI" w:cs="Segoe UI"/>
              <w:sz w:val="20"/>
              <w:szCs w:val="20"/>
            </w:rPr>
            <w:t xml:space="preserve"> therefore, while all interested parties may submit a tender, only those demonstrating that they have the required level of financial and technical capacity will have their tender considered. In order to demonstrate a tenderers qualifications, tenderers are required to provide the information set out below in the Tender Response Document (TRD) which is based on a self-declaration model, however tenderers are required to provide the minimum information required.</w:t>
          </w:r>
        </w:p>
        <w:p w14:paraId="1178CA4D" w14:textId="6C2DAE77" w:rsidR="005242A2" w:rsidRDefault="005242A2" w:rsidP="005242A2">
          <w:pPr>
            <w:keepNext/>
            <w:keepLines/>
            <w:spacing w:before="200" w:after="0" w:line="240" w:lineRule="auto"/>
            <w:outlineLvl w:val="1"/>
            <w:rPr>
              <w:rFonts w:asciiTheme="majorHAnsi" w:hAnsiTheme="majorHAnsi" w:cstheme="majorHAnsi"/>
              <w:b/>
              <w:bCs/>
              <w:color w:val="007041"/>
              <w:sz w:val="28"/>
              <w:szCs w:val="20"/>
              <w:lang w:val="en-IE"/>
            </w:rPr>
          </w:pPr>
          <w:r>
            <w:rPr>
              <w:rFonts w:asciiTheme="majorHAnsi" w:hAnsiTheme="majorHAnsi" w:cstheme="majorHAnsi"/>
              <w:b/>
              <w:bCs/>
              <w:color w:val="007041"/>
              <w:sz w:val="28"/>
              <w:szCs w:val="20"/>
              <w:lang w:val="en-IE"/>
            </w:rPr>
            <w:lastRenderedPageBreak/>
            <w:t xml:space="preserve"> </w:t>
          </w:r>
        </w:p>
        <w:p w14:paraId="6319C4F2" w14:textId="2C438B1E" w:rsidR="005242A2" w:rsidRDefault="005242A2" w:rsidP="005242A2">
          <w:pPr>
            <w:keepNext/>
            <w:keepLines/>
            <w:spacing w:before="200" w:after="0" w:line="240" w:lineRule="auto"/>
            <w:outlineLvl w:val="1"/>
            <w:rPr>
              <w:rFonts w:asciiTheme="majorHAnsi" w:hAnsiTheme="majorHAnsi" w:cstheme="majorHAnsi"/>
              <w:b/>
              <w:bCs/>
              <w:color w:val="007041"/>
              <w:sz w:val="28"/>
              <w:szCs w:val="20"/>
              <w:lang w:val="en-IE"/>
            </w:rPr>
          </w:pPr>
          <w:r>
            <w:rPr>
              <w:rFonts w:asciiTheme="majorHAnsi" w:hAnsiTheme="majorHAnsi" w:cstheme="majorHAnsi"/>
              <w:b/>
              <w:bCs/>
              <w:color w:val="007041"/>
              <w:sz w:val="28"/>
              <w:szCs w:val="20"/>
              <w:lang w:val="en-IE"/>
            </w:rPr>
            <w:t xml:space="preserve">8.1 General Declarations and Financial Requirements </w:t>
          </w:r>
        </w:p>
        <w:p w14:paraId="33D6BB8A" w14:textId="77777777" w:rsidR="005242A2" w:rsidRPr="009C1620" w:rsidRDefault="005242A2" w:rsidP="005242A2">
          <w:pPr>
            <w:jc w:val="both"/>
            <w:rPr>
              <w:rFonts w:ascii="Segoe UI" w:hAnsi="Segoe UI" w:cs="Segoe UI"/>
              <w:sz w:val="20"/>
              <w:szCs w:val="20"/>
            </w:rPr>
          </w:pPr>
          <w:r w:rsidRPr="009C1620">
            <w:rPr>
              <w:rFonts w:ascii="Segoe UI" w:hAnsi="Segoe UI" w:cs="Segoe UI"/>
              <w:sz w:val="20"/>
              <w:szCs w:val="20"/>
            </w:rPr>
            <w:t>Tenderers are required to provide information in the Tender Response Document. The criteria and rules outlined below are assessed on a pass/fail basis. Failure to comply with the requirements will result in the tender being considered inadmissible.</w:t>
          </w:r>
        </w:p>
        <w:p w14:paraId="4FE567C3" w14:textId="77777777" w:rsidR="005242A2" w:rsidRDefault="005242A2" w:rsidP="005242A2">
          <w:pPr>
            <w:pStyle w:val="HPRAMainBodyText"/>
            <w:ind w:left="567" w:right="567"/>
            <w:rPr>
              <w:lang w:val="en-GB"/>
            </w:rPr>
          </w:pPr>
        </w:p>
        <w:p w14:paraId="2ECA7A62" w14:textId="77777777" w:rsidR="005242A2" w:rsidRDefault="005242A2" w:rsidP="005242A2">
          <w:pPr>
            <w:pStyle w:val="HPRAMainBodyText"/>
            <w:rPr>
              <w:lang w:val="en-GB"/>
            </w:rPr>
          </w:pPr>
        </w:p>
        <w:tbl>
          <w:tblPr>
            <w:tblStyle w:val="TableGrid"/>
            <w:tblW w:w="0" w:type="auto"/>
            <w:jc w:val="center"/>
            <w:tblLook w:val="04A0" w:firstRow="1" w:lastRow="0" w:firstColumn="1" w:lastColumn="0" w:noHBand="0" w:noVBand="1"/>
          </w:tblPr>
          <w:tblGrid>
            <w:gridCol w:w="8268"/>
          </w:tblGrid>
          <w:tr w:rsidR="005242A2" w14:paraId="48527D4D" w14:textId="77777777" w:rsidTr="0083281A">
            <w:trPr>
              <w:jc w:val="center"/>
            </w:trPr>
            <w:tc>
              <w:tcPr>
                <w:tcW w:w="8268" w:type="dxa"/>
              </w:tcPr>
              <w:p w14:paraId="28C5D393" w14:textId="77777777" w:rsidR="005242A2" w:rsidRPr="00821003" w:rsidRDefault="005242A2" w:rsidP="0083281A">
                <w:pPr>
                  <w:pStyle w:val="HPRAMainBodyText"/>
                  <w:rPr>
                    <w:b/>
                    <w:lang w:val="en-GB"/>
                  </w:rPr>
                </w:pPr>
                <w:r w:rsidRPr="00821003">
                  <w:rPr>
                    <w:b/>
                    <w:lang w:val="en-GB"/>
                  </w:rPr>
                  <w:t>General Information</w:t>
                </w:r>
              </w:p>
            </w:tc>
          </w:tr>
          <w:tr w:rsidR="005242A2" w14:paraId="0550E785" w14:textId="77777777" w:rsidTr="0083281A">
            <w:trPr>
              <w:jc w:val="center"/>
            </w:trPr>
            <w:tc>
              <w:tcPr>
                <w:tcW w:w="8268" w:type="dxa"/>
              </w:tcPr>
              <w:p w14:paraId="1F9DD714" w14:textId="77777777" w:rsidR="005242A2" w:rsidRDefault="005242A2" w:rsidP="0083281A">
                <w:pPr>
                  <w:pStyle w:val="HPRAMainBodyText"/>
                  <w:rPr>
                    <w:lang w:val="en-GB"/>
                  </w:rPr>
                </w:pPr>
                <w:r>
                  <w:rPr>
                    <w:lang w:val="en-GB"/>
                  </w:rPr>
                  <w:t>Provide contact details and general information on the tendering organisation – tenderer name, address and contact details for individual responsible for this tender and company overview as well as information on sub-contractors and consortium members if applicable. If any aspect of this contract will be outsourced to 3</w:t>
                </w:r>
                <w:r w:rsidRPr="00821003">
                  <w:rPr>
                    <w:vertAlign w:val="superscript"/>
                    <w:lang w:val="en-GB"/>
                  </w:rPr>
                  <w:t>rd</w:t>
                </w:r>
                <w:r>
                  <w:rPr>
                    <w:lang w:val="en-GB"/>
                  </w:rPr>
                  <w:t xml:space="preserve"> parties, please indicate the nature of the service and the identity of the 3</w:t>
                </w:r>
                <w:r w:rsidRPr="00821003">
                  <w:rPr>
                    <w:vertAlign w:val="superscript"/>
                    <w:lang w:val="en-GB"/>
                  </w:rPr>
                  <w:t>rd</w:t>
                </w:r>
                <w:r>
                  <w:rPr>
                    <w:lang w:val="en-GB"/>
                  </w:rPr>
                  <w:t xml:space="preserve"> party used.</w:t>
                </w:r>
              </w:p>
            </w:tc>
          </w:tr>
          <w:tr w:rsidR="005242A2" w14:paraId="0F8BA772" w14:textId="77777777" w:rsidTr="0083281A">
            <w:trPr>
              <w:jc w:val="center"/>
            </w:trPr>
            <w:tc>
              <w:tcPr>
                <w:tcW w:w="8268" w:type="dxa"/>
              </w:tcPr>
              <w:p w14:paraId="0BCE9736" w14:textId="77777777" w:rsidR="005242A2" w:rsidRPr="00821003" w:rsidRDefault="005242A2" w:rsidP="0083281A">
                <w:pPr>
                  <w:pStyle w:val="HPRAMainBodyText"/>
                  <w:rPr>
                    <w:b/>
                    <w:lang w:val="en-GB"/>
                  </w:rPr>
                </w:pPr>
                <w:r w:rsidRPr="00821003">
                  <w:rPr>
                    <w:b/>
                    <w:lang w:val="en-GB"/>
                  </w:rPr>
                  <w:t>Declarations</w:t>
                </w:r>
              </w:p>
            </w:tc>
          </w:tr>
          <w:tr w:rsidR="005242A2" w14:paraId="51657794" w14:textId="77777777" w:rsidTr="0083281A">
            <w:trPr>
              <w:jc w:val="center"/>
            </w:trPr>
            <w:tc>
              <w:tcPr>
                <w:tcW w:w="8268" w:type="dxa"/>
              </w:tcPr>
              <w:p w14:paraId="7BA3760F" w14:textId="77777777" w:rsidR="005242A2" w:rsidRDefault="005242A2" w:rsidP="0083281A">
                <w:pPr>
                  <w:pStyle w:val="HPRAMainBodyText"/>
                  <w:rPr>
                    <w:lang w:val="en-GB"/>
                  </w:rPr>
                </w:pPr>
                <w:r>
                  <w:rPr>
                    <w:lang w:val="en-GB"/>
                  </w:rPr>
                  <w:t>Complete the Declaration of Bona Fides as per Article 57 of Directive 2014/24/EU as implemented by SI 2804 of May 2016 (Ireland) and as contained in the Tender Response Document.</w:t>
                </w:r>
              </w:p>
              <w:p w14:paraId="48F51FC0" w14:textId="77777777" w:rsidR="005242A2" w:rsidRDefault="005242A2" w:rsidP="0083281A">
                <w:pPr>
                  <w:pStyle w:val="HPRAMainBodyText"/>
                  <w:rPr>
                    <w:lang w:val="en-GB"/>
                  </w:rPr>
                </w:pPr>
              </w:p>
              <w:p w14:paraId="7ECFDDCA" w14:textId="77777777" w:rsidR="005242A2" w:rsidRDefault="005242A2" w:rsidP="0083281A">
                <w:pPr>
                  <w:pStyle w:val="HPRAMainBodyText"/>
                  <w:rPr>
                    <w:lang w:val="en-GB"/>
                  </w:rPr>
                </w:pPr>
                <w:r>
                  <w:rPr>
                    <w:lang w:val="en-GB"/>
                  </w:rPr>
                  <w:t>Complete the Declaration regarding compliance with relevant statutory obligations as contained in the Tender Response Document. Where Tenderers are established and operating outside of the jurisdiction of supply compliance and equivalent legislation as applicable in the country of establishment is required,</w:t>
                </w:r>
              </w:p>
              <w:p w14:paraId="077C94CF" w14:textId="77777777" w:rsidR="005242A2" w:rsidRDefault="005242A2" w:rsidP="0083281A">
                <w:pPr>
                  <w:pStyle w:val="HPRAMainBodyText"/>
                  <w:rPr>
                    <w:lang w:val="en-GB"/>
                  </w:rPr>
                </w:pPr>
              </w:p>
            </w:tc>
          </w:tr>
          <w:tr w:rsidR="005242A2" w14:paraId="46EE0924" w14:textId="77777777" w:rsidTr="0083281A">
            <w:trPr>
              <w:jc w:val="center"/>
            </w:trPr>
            <w:tc>
              <w:tcPr>
                <w:tcW w:w="8268" w:type="dxa"/>
              </w:tcPr>
              <w:p w14:paraId="3CA95350" w14:textId="77777777" w:rsidR="005242A2" w:rsidRPr="000F3C70" w:rsidRDefault="005242A2" w:rsidP="0083281A">
                <w:pPr>
                  <w:pStyle w:val="HPRAMainBodyText"/>
                  <w:rPr>
                    <w:b/>
                    <w:lang w:val="en-GB"/>
                  </w:rPr>
                </w:pPr>
                <w:r w:rsidRPr="000F3C70">
                  <w:rPr>
                    <w:b/>
                    <w:lang w:val="en-GB"/>
                  </w:rPr>
                  <w:t>FINANCIAL AND ECONOMIC STANDING</w:t>
                </w:r>
              </w:p>
            </w:tc>
          </w:tr>
        </w:tbl>
        <w:p w14:paraId="34E18531" w14:textId="77777777" w:rsidR="005242A2" w:rsidRDefault="005242A2" w:rsidP="005242A2">
          <w:pPr>
            <w:pStyle w:val="HPRAMainBodyText"/>
            <w:rPr>
              <w:lang w:val="en-GB"/>
            </w:rPr>
          </w:pPr>
        </w:p>
        <w:tbl>
          <w:tblPr>
            <w:tblStyle w:val="TableGrid"/>
            <w:tblW w:w="0" w:type="auto"/>
            <w:jc w:val="center"/>
            <w:tblLook w:val="04A0" w:firstRow="1" w:lastRow="0" w:firstColumn="1" w:lastColumn="0" w:noHBand="0" w:noVBand="1"/>
          </w:tblPr>
          <w:tblGrid>
            <w:gridCol w:w="1413"/>
            <w:gridCol w:w="3427"/>
            <w:gridCol w:w="3428"/>
          </w:tblGrid>
          <w:tr w:rsidR="005242A2" w14:paraId="0466BAA4" w14:textId="77777777" w:rsidTr="0083281A">
            <w:trPr>
              <w:jc w:val="center"/>
            </w:trPr>
            <w:tc>
              <w:tcPr>
                <w:tcW w:w="1413" w:type="dxa"/>
              </w:tcPr>
              <w:p w14:paraId="4ABF7DD8" w14:textId="77777777" w:rsidR="005242A2" w:rsidRPr="000F3C70" w:rsidRDefault="005242A2" w:rsidP="0083281A">
                <w:pPr>
                  <w:pStyle w:val="HPRAMainBodyText"/>
                  <w:rPr>
                    <w:b/>
                    <w:lang w:val="en-GB"/>
                  </w:rPr>
                </w:pPr>
                <w:r w:rsidRPr="000F3C70">
                  <w:rPr>
                    <w:b/>
                    <w:lang w:val="en-GB"/>
                  </w:rPr>
                  <w:t xml:space="preserve">Tax </w:t>
                </w:r>
              </w:p>
            </w:tc>
            <w:tc>
              <w:tcPr>
                <w:tcW w:w="6855" w:type="dxa"/>
                <w:gridSpan w:val="2"/>
              </w:tcPr>
              <w:p w14:paraId="2F4BA787" w14:textId="77777777" w:rsidR="005242A2" w:rsidRDefault="005242A2" w:rsidP="0083281A">
                <w:pPr>
                  <w:pStyle w:val="HPRAMainBodyText"/>
                  <w:rPr>
                    <w:lang w:val="en-GB"/>
                  </w:rPr>
                </w:pPr>
                <w:r>
                  <w:rPr>
                    <w:lang w:val="en-GB"/>
                  </w:rPr>
                  <w:t>Confirmation that the tenderer/all parties associated with the tenderer are fully tax compliant. Please refer to the tax rules contained in the Tender Response Document.</w:t>
                </w:r>
              </w:p>
            </w:tc>
          </w:tr>
          <w:tr w:rsidR="005242A2" w14:paraId="5551AFAC" w14:textId="77777777" w:rsidTr="0083281A">
            <w:trPr>
              <w:jc w:val="center"/>
            </w:trPr>
            <w:tc>
              <w:tcPr>
                <w:tcW w:w="1413" w:type="dxa"/>
              </w:tcPr>
              <w:p w14:paraId="7412DBD3" w14:textId="77777777" w:rsidR="005242A2" w:rsidRPr="000F3C70" w:rsidRDefault="005242A2" w:rsidP="0083281A">
                <w:pPr>
                  <w:pStyle w:val="HPRAMainBodyText"/>
                  <w:rPr>
                    <w:b/>
                    <w:lang w:val="en-GB"/>
                  </w:rPr>
                </w:pPr>
                <w:r w:rsidRPr="000F3C70">
                  <w:rPr>
                    <w:b/>
                    <w:lang w:val="en-GB"/>
                  </w:rPr>
                  <w:t>Turnover and Financial Standing</w:t>
                </w:r>
              </w:p>
            </w:tc>
            <w:tc>
              <w:tcPr>
                <w:tcW w:w="6855" w:type="dxa"/>
                <w:gridSpan w:val="2"/>
              </w:tcPr>
              <w:p w14:paraId="12881AFA" w14:textId="77777777" w:rsidR="005242A2" w:rsidRDefault="005242A2" w:rsidP="0083281A">
                <w:pPr>
                  <w:pStyle w:val="HPRAMainBodyText"/>
                  <w:rPr>
                    <w:lang w:val="en-GB"/>
                  </w:rPr>
                </w:pPr>
                <w:r>
                  <w:rPr>
                    <w:lang w:val="en-GB"/>
                  </w:rPr>
                  <w:t>Confirmation of Financial standing ensuring the tendering party has the financial capacity to pay its debts identified on the current statement of assets and liabilities as being the debts as they fall due.</w:t>
                </w:r>
              </w:p>
              <w:p w14:paraId="0A7F9CE6" w14:textId="77777777" w:rsidR="005242A2" w:rsidRDefault="005242A2" w:rsidP="0083281A">
                <w:pPr>
                  <w:pStyle w:val="HPRAMainBodyText"/>
                  <w:rPr>
                    <w:lang w:val="en-GB"/>
                  </w:rPr>
                </w:pPr>
              </w:p>
              <w:p w14:paraId="5CB2E03F" w14:textId="77777777" w:rsidR="005242A2" w:rsidRDefault="005242A2" w:rsidP="0083281A">
                <w:pPr>
                  <w:pStyle w:val="HPRAMainBodyText"/>
                  <w:rPr>
                    <w:lang w:val="en-GB"/>
                  </w:rPr>
                </w:pPr>
                <w:r>
                  <w:rPr>
                    <w:lang w:val="en-GB"/>
                  </w:rPr>
                  <w:t>Evidence of the above statement will be required prior to the award of any contract.</w:t>
                </w:r>
              </w:p>
            </w:tc>
          </w:tr>
          <w:tr w:rsidR="005242A2" w14:paraId="17218E9E" w14:textId="77777777" w:rsidTr="0083281A">
            <w:trPr>
              <w:jc w:val="center"/>
            </w:trPr>
            <w:tc>
              <w:tcPr>
                <w:tcW w:w="1413" w:type="dxa"/>
              </w:tcPr>
              <w:p w14:paraId="39CD2AB5" w14:textId="77777777" w:rsidR="005242A2" w:rsidRPr="000F3C70" w:rsidRDefault="005242A2" w:rsidP="0083281A">
                <w:pPr>
                  <w:pStyle w:val="HPRAMainBodyText"/>
                  <w:rPr>
                    <w:b/>
                    <w:lang w:val="en-GB"/>
                  </w:rPr>
                </w:pPr>
                <w:r w:rsidRPr="000F3C70">
                  <w:rPr>
                    <w:b/>
                    <w:lang w:val="en-GB"/>
                  </w:rPr>
                  <w:t>Insurance</w:t>
                </w:r>
              </w:p>
            </w:tc>
            <w:tc>
              <w:tcPr>
                <w:tcW w:w="6855" w:type="dxa"/>
                <w:gridSpan w:val="2"/>
              </w:tcPr>
              <w:p w14:paraId="0EEC37B3" w14:textId="77777777" w:rsidR="005242A2" w:rsidRDefault="005242A2" w:rsidP="0083281A">
                <w:pPr>
                  <w:pStyle w:val="HPRAMainBodyText"/>
                  <w:rPr>
                    <w:lang w:val="en-GB"/>
                  </w:rPr>
                </w:pPr>
                <w:r>
                  <w:rPr>
                    <w:lang w:val="en-GB"/>
                  </w:rPr>
                  <w:t>Confirmation of the following insurances being in place.</w:t>
                </w:r>
              </w:p>
            </w:tc>
          </w:tr>
          <w:tr w:rsidR="005242A2" w14:paraId="0E5D2998" w14:textId="77777777" w:rsidTr="0083281A">
            <w:trPr>
              <w:jc w:val="center"/>
            </w:trPr>
            <w:tc>
              <w:tcPr>
                <w:tcW w:w="1413" w:type="dxa"/>
              </w:tcPr>
              <w:p w14:paraId="7D690CE6" w14:textId="77777777" w:rsidR="005242A2" w:rsidRDefault="005242A2" w:rsidP="0083281A">
                <w:pPr>
                  <w:pStyle w:val="HPRAMainBodyText"/>
                  <w:rPr>
                    <w:lang w:val="en-GB"/>
                  </w:rPr>
                </w:pPr>
              </w:p>
            </w:tc>
            <w:tc>
              <w:tcPr>
                <w:tcW w:w="3427" w:type="dxa"/>
              </w:tcPr>
              <w:p w14:paraId="4220DB06" w14:textId="77777777" w:rsidR="005242A2" w:rsidRPr="000F3C70" w:rsidRDefault="005242A2" w:rsidP="0083281A">
                <w:pPr>
                  <w:pStyle w:val="HPRAMainBodyText"/>
                  <w:rPr>
                    <w:b/>
                    <w:lang w:val="en-GB"/>
                  </w:rPr>
                </w:pPr>
                <w:r w:rsidRPr="000F3C70">
                  <w:rPr>
                    <w:b/>
                    <w:lang w:val="en-GB"/>
                  </w:rPr>
                  <w:t>Insurance type</w:t>
                </w:r>
              </w:p>
            </w:tc>
            <w:tc>
              <w:tcPr>
                <w:tcW w:w="3428" w:type="dxa"/>
              </w:tcPr>
              <w:p w14:paraId="017F5E9C" w14:textId="77777777" w:rsidR="005242A2" w:rsidRPr="000F3C70" w:rsidRDefault="005242A2" w:rsidP="0083281A">
                <w:pPr>
                  <w:pStyle w:val="HPRAMainBodyText"/>
                  <w:rPr>
                    <w:b/>
                    <w:lang w:val="en-GB"/>
                  </w:rPr>
                </w:pPr>
                <w:r w:rsidRPr="000F3C70">
                  <w:rPr>
                    <w:b/>
                    <w:lang w:val="en-GB"/>
                  </w:rPr>
                  <w:t>Required value €</w:t>
                </w:r>
              </w:p>
            </w:tc>
          </w:tr>
          <w:tr w:rsidR="005242A2" w14:paraId="2AF4A36E" w14:textId="77777777" w:rsidTr="0083281A">
            <w:trPr>
              <w:jc w:val="center"/>
            </w:trPr>
            <w:tc>
              <w:tcPr>
                <w:tcW w:w="1413" w:type="dxa"/>
              </w:tcPr>
              <w:p w14:paraId="27115210" w14:textId="77777777" w:rsidR="005242A2" w:rsidRDefault="005242A2" w:rsidP="0083281A">
                <w:pPr>
                  <w:pStyle w:val="HPRAMainBodyText"/>
                  <w:rPr>
                    <w:lang w:val="en-GB"/>
                  </w:rPr>
                </w:pPr>
              </w:p>
            </w:tc>
            <w:tc>
              <w:tcPr>
                <w:tcW w:w="3427" w:type="dxa"/>
              </w:tcPr>
              <w:p w14:paraId="5E85E460" w14:textId="77777777" w:rsidR="005242A2" w:rsidRDefault="005242A2" w:rsidP="0083281A">
                <w:pPr>
                  <w:pStyle w:val="HPRAMainBodyText"/>
                  <w:rPr>
                    <w:lang w:val="en-GB"/>
                  </w:rPr>
                </w:pPr>
                <w:r>
                  <w:rPr>
                    <w:lang w:val="en-GB"/>
                  </w:rPr>
                  <w:t>Employers liability</w:t>
                </w:r>
              </w:p>
            </w:tc>
            <w:tc>
              <w:tcPr>
                <w:tcW w:w="3428" w:type="dxa"/>
              </w:tcPr>
              <w:p w14:paraId="51970DAE" w14:textId="77777777" w:rsidR="005242A2" w:rsidRDefault="005242A2" w:rsidP="0083281A">
                <w:pPr>
                  <w:pStyle w:val="HPRAMainBodyText"/>
                  <w:rPr>
                    <w:lang w:val="en-GB"/>
                  </w:rPr>
                </w:pPr>
                <w:r>
                  <w:rPr>
                    <w:lang w:val="en-GB"/>
                  </w:rPr>
                  <w:t>€12.7 million</w:t>
                </w:r>
              </w:p>
            </w:tc>
          </w:tr>
          <w:tr w:rsidR="005242A2" w14:paraId="3901A866" w14:textId="77777777" w:rsidTr="0083281A">
            <w:trPr>
              <w:jc w:val="center"/>
            </w:trPr>
            <w:tc>
              <w:tcPr>
                <w:tcW w:w="1413" w:type="dxa"/>
              </w:tcPr>
              <w:p w14:paraId="062E76ED" w14:textId="77777777" w:rsidR="005242A2" w:rsidRDefault="005242A2" w:rsidP="0083281A">
                <w:pPr>
                  <w:pStyle w:val="HPRAMainBodyText"/>
                  <w:rPr>
                    <w:lang w:val="en-GB"/>
                  </w:rPr>
                </w:pPr>
              </w:p>
            </w:tc>
            <w:tc>
              <w:tcPr>
                <w:tcW w:w="3427" w:type="dxa"/>
              </w:tcPr>
              <w:p w14:paraId="3F950BE8" w14:textId="77777777" w:rsidR="005242A2" w:rsidRDefault="005242A2" w:rsidP="0083281A">
                <w:pPr>
                  <w:pStyle w:val="HPRAMainBodyText"/>
                  <w:rPr>
                    <w:lang w:val="en-GB"/>
                  </w:rPr>
                </w:pPr>
                <w:r>
                  <w:rPr>
                    <w:lang w:val="en-GB"/>
                  </w:rPr>
                  <w:t>Public Liability</w:t>
                </w:r>
              </w:p>
            </w:tc>
            <w:tc>
              <w:tcPr>
                <w:tcW w:w="3428" w:type="dxa"/>
              </w:tcPr>
              <w:p w14:paraId="53F6AAC2" w14:textId="77777777" w:rsidR="005242A2" w:rsidRDefault="005242A2" w:rsidP="0083281A">
                <w:pPr>
                  <w:pStyle w:val="HPRAMainBodyText"/>
                  <w:rPr>
                    <w:lang w:val="en-GB"/>
                  </w:rPr>
                </w:pPr>
                <w:r>
                  <w:rPr>
                    <w:lang w:val="en-GB"/>
                  </w:rPr>
                  <w:t>€2.6 million</w:t>
                </w:r>
              </w:p>
            </w:tc>
          </w:tr>
          <w:tr w:rsidR="005242A2" w14:paraId="56D3BFC0" w14:textId="77777777" w:rsidTr="0083281A">
            <w:trPr>
              <w:jc w:val="center"/>
            </w:trPr>
            <w:tc>
              <w:tcPr>
                <w:tcW w:w="1413" w:type="dxa"/>
              </w:tcPr>
              <w:p w14:paraId="0FA61551" w14:textId="77777777" w:rsidR="005242A2" w:rsidRDefault="005242A2" w:rsidP="0083281A">
                <w:pPr>
                  <w:pStyle w:val="HPRAMainBodyText"/>
                  <w:rPr>
                    <w:lang w:val="en-GB"/>
                  </w:rPr>
                </w:pPr>
              </w:p>
            </w:tc>
            <w:tc>
              <w:tcPr>
                <w:tcW w:w="3427" w:type="dxa"/>
              </w:tcPr>
              <w:p w14:paraId="718C8A1B" w14:textId="77777777" w:rsidR="005242A2" w:rsidRDefault="005242A2" w:rsidP="0083281A">
                <w:pPr>
                  <w:pStyle w:val="HPRAMainBodyText"/>
                  <w:rPr>
                    <w:lang w:val="en-GB"/>
                  </w:rPr>
                </w:pPr>
                <w:r>
                  <w:rPr>
                    <w:lang w:val="en-GB"/>
                  </w:rPr>
                  <w:t>Professional Indemnity</w:t>
                </w:r>
              </w:p>
            </w:tc>
            <w:tc>
              <w:tcPr>
                <w:tcW w:w="3428" w:type="dxa"/>
              </w:tcPr>
              <w:p w14:paraId="379B2B2A" w14:textId="77777777" w:rsidR="005242A2" w:rsidRDefault="005242A2" w:rsidP="0083281A">
                <w:pPr>
                  <w:pStyle w:val="HPRAMainBodyText"/>
                  <w:rPr>
                    <w:lang w:val="en-GB"/>
                  </w:rPr>
                </w:pPr>
                <w:r>
                  <w:rPr>
                    <w:lang w:val="en-GB"/>
                  </w:rPr>
                  <w:t>€500k</w:t>
                </w:r>
              </w:p>
            </w:tc>
          </w:tr>
          <w:tr w:rsidR="005242A2" w14:paraId="1E4CAAB5" w14:textId="77777777" w:rsidTr="0083281A">
            <w:trPr>
              <w:jc w:val="center"/>
            </w:trPr>
            <w:tc>
              <w:tcPr>
                <w:tcW w:w="1413" w:type="dxa"/>
              </w:tcPr>
              <w:p w14:paraId="14700C42" w14:textId="77777777" w:rsidR="005242A2" w:rsidRDefault="005242A2" w:rsidP="0083281A">
                <w:pPr>
                  <w:pStyle w:val="HPRAMainBodyText"/>
                  <w:rPr>
                    <w:lang w:val="en-GB"/>
                  </w:rPr>
                </w:pPr>
              </w:p>
            </w:tc>
            <w:tc>
              <w:tcPr>
                <w:tcW w:w="3427" w:type="dxa"/>
              </w:tcPr>
              <w:p w14:paraId="2992FBD9" w14:textId="77777777" w:rsidR="005242A2" w:rsidRDefault="005242A2" w:rsidP="0083281A">
                <w:pPr>
                  <w:pStyle w:val="HPRAMainBodyText"/>
                  <w:rPr>
                    <w:lang w:val="en-GB"/>
                  </w:rPr>
                </w:pPr>
                <w:r>
                  <w:rPr>
                    <w:lang w:val="en-GB"/>
                  </w:rPr>
                  <w:t xml:space="preserve">Cyber Security </w:t>
                </w:r>
              </w:p>
            </w:tc>
            <w:tc>
              <w:tcPr>
                <w:tcW w:w="3428" w:type="dxa"/>
              </w:tcPr>
              <w:p w14:paraId="06D46C55" w14:textId="77777777" w:rsidR="005242A2" w:rsidRDefault="005242A2" w:rsidP="0083281A">
                <w:pPr>
                  <w:pStyle w:val="HPRAMainBodyText"/>
                  <w:rPr>
                    <w:lang w:val="en-GB"/>
                  </w:rPr>
                </w:pPr>
                <w:r>
                  <w:rPr>
                    <w:lang w:val="en-GB"/>
                  </w:rPr>
                  <w:t>1 million</w:t>
                </w:r>
              </w:p>
            </w:tc>
          </w:tr>
        </w:tbl>
        <w:p w14:paraId="7E3DB392" w14:textId="77777777" w:rsidR="005242A2" w:rsidRDefault="005242A2" w:rsidP="005242A2">
          <w:pPr>
            <w:pStyle w:val="HPRAMainBodyText"/>
            <w:rPr>
              <w:lang w:val="en-GB"/>
            </w:rPr>
          </w:pPr>
        </w:p>
        <w:p w14:paraId="201EF5BB" w14:textId="50D51B42" w:rsidR="005242A2" w:rsidRDefault="005242A2" w:rsidP="005242A2">
          <w:pPr>
            <w:pStyle w:val="HPRAMainBodyText"/>
            <w:rPr>
              <w:lang w:val="en-GB"/>
            </w:rPr>
          </w:pPr>
        </w:p>
        <w:p w14:paraId="4461D83A" w14:textId="7A9EAE73" w:rsidR="005242A2" w:rsidRDefault="005242A2" w:rsidP="005242A2">
          <w:pPr>
            <w:keepNext/>
            <w:keepLines/>
            <w:spacing w:before="200" w:after="0" w:line="240" w:lineRule="auto"/>
            <w:outlineLvl w:val="1"/>
            <w:rPr>
              <w:rFonts w:asciiTheme="majorHAnsi" w:hAnsiTheme="majorHAnsi" w:cstheme="majorHAnsi"/>
              <w:b/>
              <w:bCs/>
              <w:color w:val="007041"/>
              <w:sz w:val="28"/>
              <w:szCs w:val="20"/>
              <w:lang w:val="en-IE"/>
            </w:rPr>
          </w:pPr>
          <w:r>
            <w:rPr>
              <w:rFonts w:asciiTheme="majorHAnsi" w:hAnsiTheme="majorHAnsi" w:cstheme="majorHAnsi"/>
              <w:b/>
              <w:bCs/>
              <w:color w:val="007041"/>
              <w:sz w:val="28"/>
              <w:szCs w:val="20"/>
              <w:lang w:val="en-IE"/>
            </w:rPr>
            <w:t xml:space="preserve">9.Award Criteria  </w:t>
          </w:r>
        </w:p>
        <w:p w14:paraId="5EC5CCFD" w14:textId="77777777" w:rsidR="005242A2" w:rsidRDefault="005242A2" w:rsidP="005242A2">
          <w:pPr>
            <w:pStyle w:val="HPRAMainBodyText"/>
            <w:rPr>
              <w:lang w:val="en-GB"/>
            </w:rPr>
          </w:pPr>
        </w:p>
        <w:p w14:paraId="4774B6C6" w14:textId="77777777" w:rsidR="005242A2" w:rsidRPr="009C1620" w:rsidRDefault="005242A2" w:rsidP="005242A2">
          <w:pPr>
            <w:jc w:val="both"/>
            <w:rPr>
              <w:rFonts w:ascii="Segoe UI" w:hAnsi="Segoe UI" w:cs="Segoe UI"/>
              <w:sz w:val="20"/>
              <w:szCs w:val="20"/>
            </w:rPr>
          </w:pPr>
          <w:r w:rsidRPr="009C1620">
            <w:rPr>
              <w:rFonts w:ascii="Segoe UI" w:hAnsi="Segoe UI" w:cs="Segoe UI"/>
              <w:sz w:val="20"/>
              <w:szCs w:val="20"/>
            </w:rPr>
            <w:t>Only tenders, which meet the selection criteria and are confirmed as valid and responsive to the specifications set out in this document will be evaluated against the award criteria. Tenderers should ensure that they have submitted sufficient relevant information to allow tenders to be assessed under each of the award criteria set out below.</w:t>
          </w:r>
        </w:p>
        <w:p w14:paraId="6394B753" w14:textId="77777777" w:rsidR="005242A2" w:rsidRPr="009C1620" w:rsidRDefault="005242A2" w:rsidP="005242A2">
          <w:pPr>
            <w:jc w:val="both"/>
            <w:rPr>
              <w:rFonts w:ascii="Segoe UI" w:hAnsi="Segoe UI" w:cs="Segoe UI"/>
              <w:sz w:val="20"/>
              <w:szCs w:val="20"/>
            </w:rPr>
          </w:pPr>
        </w:p>
        <w:p w14:paraId="5B49CC7C" w14:textId="77777777" w:rsidR="005242A2" w:rsidRDefault="005242A2" w:rsidP="005242A2">
          <w:pPr>
            <w:jc w:val="both"/>
            <w:rPr>
              <w:rFonts w:ascii="Segoe UI" w:hAnsi="Segoe UI" w:cs="Segoe UI"/>
              <w:sz w:val="20"/>
              <w:szCs w:val="20"/>
            </w:rPr>
          </w:pPr>
          <w:r w:rsidRPr="009C1620">
            <w:rPr>
              <w:rFonts w:ascii="Segoe UI" w:hAnsi="Segoe UI" w:cs="Segoe UI"/>
              <w:sz w:val="20"/>
              <w:szCs w:val="20"/>
            </w:rPr>
            <w:lastRenderedPageBreak/>
            <w:t>Please submit answers using the accompanying Tender Response Document (TRD)</w:t>
          </w:r>
          <w:r>
            <w:rPr>
              <w:rFonts w:ascii="Segoe UI" w:hAnsi="Segoe UI" w:cs="Segoe UI"/>
              <w:sz w:val="20"/>
              <w:szCs w:val="20"/>
            </w:rPr>
            <w:t xml:space="preserve">. The contract </w:t>
          </w:r>
          <w:r w:rsidRPr="009C1620">
            <w:rPr>
              <w:rFonts w:ascii="Segoe UI" w:hAnsi="Segoe UI" w:cs="Segoe UI"/>
              <w:sz w:val="20"/>
              <w:szCs w:val="20"/>
            </w:rPr>
            <w:t>will be award</w:t>
          </w:r>
          <w:r>
            <w:rPr>
              <w:rFonts w:ascii="Segoe UI" w:hAnsi="Segoe UI" w:cs="Segoe UI"/>
              <w:sz w:val="20"/>
              <w:szCs w:val="20"/>
            </w:rPr>
            <w:t>ed</w:t>
          </w:r>
          <w:r w:rsidRPr="009C1620">
            <w:rPr>
              <w:rFonts w:ascii="Segoe UI" w:hAnsi="Segoe UI" w:cs="Segoe UI"/>
              <w:sz w:val="20"/>
              <w:szCs w:val="20"/>
            </w:rPr>
            <w:t xml:space="preserve"> on the basis of the most economically advantageous compliant tender taking into account the following award criteria and markings.</w:t>
          </w:r>
        </w:p>
        <w:p w14:paraId="164DA7EB" w14:textId="77777777" w:rsidR="005242A2" w:rsidRDefault="005242A2" w:rsidP="005242A2">
          <w:pPr>
            <w:jc w:val="both"/>
            <w:rPr>
              <w:rFonts w:ascii="Segoe UI" w:hAnsi="Segoe UI" w:cs="Segoe UI"/>
              <w:sz w:val="20"/>
              <w:szCs w:val="20"/>
            </w:rPr>
          </w:pPr>
        </w:p>
        <w:p w14:paraId="241B9221" w14:textId="77777777" w:rsidR="005242A2" w:rsidRDefault="005242A2" w:rsidP="005242A2"/>
        <w:p w14:paraId="50C1C7AA" w14:textId="77777777" w:rsidR="005242A2" w:rsidRPr="007E3E8A" w:rsidRDefault="005242A2" w:rsidP="005242A2">
          <w:pPr>
            <w:spacing w:after="0" w:line="240" w:lineRule="auto"/>
            <w:jc w:val="both"/>
            <w:rPr>
              <w:rFonts w:ascii="Segoe UI" w:eastAsia="Segoe UI" w:hAnsi="Segoe UI" w:cs="Segoe UI"/>
              <w:sz w:val="20"/>
              <w:szCs w:val="20"/>
              <w:lang w:val="en-IE"/>
            </w:rPr>
          </w:pPr>
        </w:p>
        <w:p w14:paraId="3515B022" w14:textId="77777777" w:rsidR="005242A2" w:rsidRPr="007E3E8A" w:rsidRDefault="005242A2" w:rsidP="005242A2">
          <w:pPr>
            <w:spacing w:after="0" w:line="240" w:lineRule="auto"/>
            <w:ind w:left="567" w:right="567"/>
            <w:rPr>
              <w:rFonts w:ascii="Segoe UI" w:eastAsia="Segoe UI" w:hAnsi="Segoe UI" w:cs="Segoe UI"/>
              <w:sz w:val="20"/>
              <w:szCs w:val="20"/>
            </w:rPr>
          </w:pPr>
        </w:p>
        <w:tbl>
          <w:tblPr>
            <w:tblStyle w:val="GridTable4-Accent51"/>
            <w:tblW w:w="1034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547"/>
            <w:gridCol w:w="2410"/>
            <w:gridCol w:w="188"/>
            <w:gridCol w:w="2363"/>
            <w:gridCol w:w="236"/>
            <w:gridCol w:w="2599"/>
          </w:tblGrid>
          <w:tr w:rsidR="005242A2" w:rsidRPr="007E3E8A" w14:paraId="354F4CC2" w14:textId="77777777" w:rsidTr="0083281A">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47" w:type="dxa"/>
                <w:tcBorders>
                  <w:top w:val="none" w:sz="0" w:space="0" w:color="auto"/>
                  <w:left w:val="none" w:sz="0" w:space="0" w:color="auto"/>
                  <w:bottom w:val="none" w:sz="0" w:space="0" w:color="auto"/>
                  <w:right w:val="none" w:sz="0" w:space="0" w:color="auto"/>
                </w:tcBorders>
                <w:shd w:val="clear" w:color="auto" w:fill="007041"/>
              </w:tcPr>
              <w:p w14:paraId="1C12C6FE" w14:textId="77777777" w:rsidR="005242A2" w:rsidRPr="007E3E8A" w:rsidRDefault="005242A2" w:rsidP="0083281A">
                <w:pPr>
                  <w:spacing w:after="0" w:line="240" w:lineRule="auto"/>
                  <w:ind w:left="567" w:right="567"/>
                  <w:rPr>
                    <w:rFonts w:ascii="Segoe UI" w:eastAsia="Segoe UI" w:hAnsi="Segoe UI" w:cs="Segoe UI"/>
                    <w:sz w:val="20"/>
                    <w:szCs w:val="20"/>
                  </w:rPr>
                </w:pPr>
                <w:r w:rsidRPr="007E3E8A">
                  <w:rPr>
                    <w:rFonts w:ascii="Segoe UI" w:eastAsia="Segoe UI" w:hAnsi="Segoe UI" w:cs="Segoe UI"/>
                    <w:sz w:val="20"/>
                    <w:szCs w:val="20"/>
                  </w:rPr>
                  <w:t>Criterion A</w:t>
                </w:r>
              </w:p>
            </w:tc>
            <w:tc>
              <w:tcPr>
                <w:tcW w:w="2410" w:type="dxa"/>
                <w:tcBorders>
                  <w:top w:val="none" w:sz="0" w:space="0" w:color="auto"/>
                  <w:left w:val="none" w:sz="0" w:space="0" w:color="auto"/>
                  <w:bottom w:val="none" w:sz="0" w:space="0" w:color="auto"/>
                  <w:right w:val="none" w:sz="0" w:space="0" w:color="auto"/>
                </w:tcBorders>
                <w:shd w:val="clear" w:color="auto" w:fill="007041"/>
              </w:tcPr>
              <w:p w14:paraId="1768D26C" w14:textId="77777777" w:rsidR="005242A2" w:rsidRPr="007E3E8A" w:rsidRDefault="005242A2" w:rsidP="0083281A">
                <w:pPr>
                  <w:spacing w:after="0" w:line="240" w:lineRule="auto"/>
                  <w:ind w:left="567" w:right="567"/>
                  <w:cnfStyle w:val="100000000000" w:firstRow="1" w:lastRow="0" w:firstColumn="0" w:lastColumn="0" w:oddVBand="0" w:evenVBand="0" w:oddHBand="0" w:evenHBand="0" w:firstRowFirstColumn="0" w:firstRowLastColumn="0" w:lastRowFirstColumn="0" w:lastRowLastColumn="0"/>
                  <w:rPr>
                    <w:rFonts w:ascii="Segoe UI" w:eastAsia="Segoe UI" w:hAnsi="Segoe UI" w:cs="Segoe UI"/>
                    <w:sz w:val="20"/>
                    <w:szCs w:val="20"/>
                  </w:rPr>
                </w:pPr>
                <w:r w:rsidRPr="007E3E8A">
                  <w:rPr>
                    <w:rFonts w:ascii="Segoe UI" w:eastAsia="Segoe UI" w:hAnsi="Segoe UI" w:cs="Segoe UI"/>
                    <w:sz w:val="20"/>
                    <w:szCs w:val="20"/>
                  </w:rPr>
                  <w:t xml:space="preserve">Weighting </w:t>
                </w:r>
              </w:p>
            </w:tc>
            <w:tc>
              <w:tcPr>
                <w:tcW w:w="2551" w:type="dxa"/>
                <w:gridSpan w:val="2"/>
                <w:tcBorders>
                  <w:top w:val="none" w:sz="0" w:space="0" w:color="auto"/>
                  <w:left w:val="none" w:sz="0" w:space="0" w:color="auto"/>
                  <w:bottom w:val="none" w:sz="0" w:space="0" w:color="auto"/>
                  <w:right w:val="none" w:sz="0" w:space="0" w:color="auto"/>
                </w:tcBorders>
                <w:shd w:val="clear" w:color="auto" w:fill="007041"/>
              </w:tcPr>
              <w:p w14:paraId="2B5D2C0A" w14:textId="77777777" w:rsidR="005242A2" w:rsidRPr="007E3E8A" w:rsidRDefault="005242A2" w:rsidP="0083281A">
                <w:pPr>
                  <w:spacing w:after="0" w:line="240" w:lineRule="auto"/>
                  <w:ind w:left="567" w:right="567"/>
                  <w:cnfStyle w:val="100000000000" w:firstRow="1" w:lastRow="0" w:firstColumn="0" w:lastColumn="0" w:oddVBand="0" w:evenVBand="0" w:oddHBand="0" w:evenHBand="0" w:firstRowFirstColumn="0" w:firstRowLastColumn="0" w:lastRowFirstColumn="0" w:lastRowLastColumn="0"/>
                  <w:rPr>
                    <w:rFonts w:ascii="Segoe UI" w:eastAsia="Segoe UI" w:hAnsi="Segoe UI" w:cs="Segoe UI"/>
                    <w:sz w:val="20"/>
                    <w:szCs w:val="20"/>
                  </w:rPr>
                </w:pPr>
                <w:r w:rsidRPr="007E3E8A">
                  <w:rPr>
                    <w:rFonts w:ascii="Segoe UI" w:eastAsia="Segoe UI" w:hAnsi="Segoe UI" w:cs="Segoe UI"/>
                    <w:sz w:val="20"/>
                    <w:szCs w:val="20"/>
                  </w:rPr>
                  <w:t>Maximum Marks</w:t>
                </w:r>
              </w:p>
            </w:tc>
            <w:tc>
              <w:tcPr>
                <w:tcW w:w="2835" w:type="dxa"/>
                <w:gridSpan w:val="2"/>
                <w:tcBorders>
                  <w:top w:val="none" w:sz="0" w:space="0" w:color="auto"/>
                  <w:left w:val="none" w:sz="0" w:space="0" w:color="auto"/>
                  <w:bottom w:val="none" w:sz="0" w:space="0" w:color="auto"/>
                  <w:right w:val="none" w:sz="0" w:space="0" w:color="auto"/>
                </w:tcBorders>
                <w:shd w:val="clear" w:color="auto" w:fill="007041"/>
              </w:tcPr>
              <w:p w14:paraId="306F34F4" w14:textId="77777777" w:rsidR="005242A2" w:rsidRPr="007E3E8A" w:rsidRDefault="005242A2" w:rsidP="0083281A">
                <w:pPr>
                  <w:spacing w:after="0" w:line="240" w:lineRule="auto"/>
                  <w:ind w:left="567" w:right="567"/>
                  <w:cnfStyle w:val="100000000000" w:firstRow="1" w:lastRow="0" w:firstColumn="0" w:lastColumn="0" w:oddVBand="0" w:evenVBand="0" w:oddHBand="0" w:evenHBand="0" w:firstRowFirstColumn="0" w:firstRowLastColumn="0" w:lastRowFirstColumn="0" w:lastRowLastColumn="0"/>
                  <w:rPr>
                    <w:rFonts w:ascii="Segoe UI" w:eastAsia="Segoe UI" w:hAnsi="Segoe UI" w:cs="Segoe UI"/>
                    <w:sz w:val="20"/>
                    <w:szCs w:val="20"/>
                  </w:rPr>
                </w:pPr>
                <w:r w:rsidRPr="007E3E8A">
                  <w:rPr>
                    <w:rFonts w:ascii="Segoe UI" w:eastAsia="Segoe UI" w:hAnsi="Segoe UI" w:cs="Segoe UI"/>
                    <w:sz w:val="20"/>
                    <w:szCs w:val="20"/>
                  </w:rPr>
                  <w:t xml:space="preserve">Minimum Marks </w:t>
                </w:r>
              </w:p>
            </w:tc>
          </w:tr>
          <w:tr w:rsidR="005242A2" w:rsidRPr="007E3E8A" w14:paraId="06D3EE08" w14:textId="77777777" w:rsidTr="0083281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47" w:type="dxa"/>
                <w:shd w:val="clear" w:color="auto" w:fill="007041"/>
              </w:tcPr>
              <w:p w14:paraId="3E407955" w14:textId="77777777" w:rsidR="005242A2" w:rsidRPr="007E3E8A" w:rsidRDefault="005242A2" w:rsidP="0083281A">
                <w:pPr>
                  <w:spacing w:after="0" w:line="240" w:lineRule="auto"/>
                  <w:ind w:left="567" w:right="567"/>
                  <w:rPr>
                    <w:rFonts w:ascii="Segoe UI" w:eastAsia="Segoe UI" w:hAnsi="Segoe UI" w:cs="Segoe UI"/>
                    <w:color w:val="FFFFFF"/>
                    <w:sz w:val="20"/>
                    <w:szCs w:val="20"/>
                  </w:rPr>
                </w:pPr>
              </w:p>
            </w:tc>
            <w:tc>
              <w:tcPr>
                <w:tcW w:w="2410" w:type="dxa"/>
                <w:shd w:val="clear" w:color="auto" w:fill="007041"/>
              </w:tcPr>
              <w:p w14:paraId="4A7B76F6" w14:textId="77777777" w:rsidR="005242A2" w:rsidRPr="007E3E8A" w:rsidRDefault="005242A2" w:rsidP="0083281A">
                <w:pPr>
                  <w:spacing w:after="0" w:line="240" w:lineRule="auto"/>
                  <w:ind w:left="567" w:right="567"/>
                  <w:cnfStyle w:val="000000100000" w:firstRow="0" w:lastRow="0" w:firstColumn="0" w:lastColumn="0" w:oddVBand="0" w:evenVBand="0" w:oddHBand="1" w:evenHBand="0" w:firstRowFirstColumn="0" w:firstRowLastColumn="0" w:lastRowFirstColumn="0" w:lastRowLastColumn="0"/>
                  <w:rPr>
                    <w:rFonts w:ascii="Segoe UI" w:eastAsia="Segoe UI" w:hAnsi="Segoe UI" w:cs="Segoe UI"/>
                    <w:b/>
                    <w:color w:val="FFFFFF"/>
                    <w:sz w:val="20"/>
                    <w:szCs w:val="20"/>
                  </w:rPr>
                </w:pPr>
                <w:r w:rsidRPr="007E3E8A">
                  <w:rPr>
                    <w:rFonts w:ascii="Segoe UI" w:eastAsia="Segoe UI" w:hAnsi="Segoe UI" w:cs="Segoe UI"/>
                    <w:b/>
                    <w:color w:val="FFFFFF"/>
                    <w:sz w:val="20"/>
                    <w:szCs w:val="20"/>
                  </w:rPr>
                  <w:t>30%</w:t>
                </w:r>
              </w:p>
            </w:tc>
            <w:tc>
              <w:tcPr>
                <w:tcW w:w="2551" w:type="dxa"/>
                <w:gridSpan w:val="2"/>
                <w:shd w:val="clear" w:color="auto" w:fill="007041"/>
              </w:tcPr>
              <w:p w14:paraId="7D8FA756" w14:textId="77777777" w:rsidR="005242A2" w:rsidRPr="007E3E8A" w:rsidRDefault="005242A2" w:rsidP="0083281A">
                <w:pPr>
                  <w:spacing w:after="0" w:line="240" w:lineRule="auto"/>
                  <w:ind w:left="567" w:right="567"/>
                  <w:cnfStyle w:val="000000100000" w:firstRow="0" w:lastRow="0" w:firstColumn="0" w:lastColumn="0" w:oddVBand="0" w:evenVBand="0" w:oddHBand="1" w:evenHBand="0" w:firstRowFirstColumn="0" w:firstRowLastColumn="0" w:lastRowFirstColumn="0" w:lastRowLastColumn="0"/>
                  <w:rPr>
                    <w:rFonts w:ascii="Segoe UI" w:eastAsia="Segoe UI" w:hAnsi="Segoe UI" w:cs="Segoe UI"/>
                    <w:b/>
                    <w:color w:val="FFFFFF"/>
                    <w:sz w:val="20"/>
                    <w:szCs w:val="20"/>
                  </w:rPr>
                </w:pPr>
                <w:r w:rsidRPr="007E3E8A">
                  <w:rPr>
                    <w:rFonts w:ascii="Segoe UI" w:eastAsia="Segoe UI" w:hAnsi="Segoe UI" w:cs="Segoe UI"/>
                    <w:b/>
                    <w:color w:val="FFFFFF"/>
                    <w:sz w:val="20"/>
                    <w:szCs w:val="20"/>
                  </w:rPr>
                  <w:t>3000</w:t>
                </w:r>
              </w:p>
            </w:tc>
            <w:tc>
              <w:tcPr>
                <w:tcW w:w="2835" w:type="dxa"/>
                <w:gridSpan w:val="2"/>
                <w:shd w:val="clear" w:color="auto" w:fill="007041"/>
              </w:tcPr>
              <w:p w14:paraId="0B1384A2" w14:textId="77777777" w:rsidR="005242A2" w:rsidRPr="007E3E8A" w:rsidRDefault="005242A2" w:rsidP="0083281A">
                <w:pPr>
                  <w:spacing w:after="0" w:line="240" w:lineRule="auto"/>
                  <w:ind w:left="567" w:right="567"/>
                  <w:cnfStyle w:val="000000100000" w:firstRow="0" w:lastRow="0" w:firstColumn="0" w:lastColumn="0" w:oddVBand="0" w:evenVBand="0" w:oddHBand="1" w:evenHBand="0" w:firstRowFirstColumn="0" w:firstRowLastColumn="0" w:lastRowFirstColumn="0" w:lastRowLastColumn="0"/>
                  <w:rPr>
                    <w:rFonts w:ascii="Segoe UI" w:eastAsia="Segoe UI" w:hAnsi="Segoe UI" w:cs="Segoe UI"/>
                    <w:b/>
                    <w:color w:val="FFFFFF"/>
                    <w:sz w:val="20"/>
                    <w:szCs w:val="20"/>
                  </w:rPr>
                </w:pPr>
                <w:r w:rsidRPr="007E3E8A">
                  <w:rPr>
                    <w:rFonts w:ascii="Segoe UI" w:eastAsia="Segoe UI" w:hAnsi="Segoe UI" w:cs="Segoe UI"/>
                    <w:b/>
                    <w:color w:val="FFFFFF"/>
                    <w:sz w:val="20"/>
                    <w:szCs w:val="20"/>
                  </w:rPr>
                  <w:t>N/A</w:t>
                </w:r>
              </w:p>
            </w:tc>
          </w:tr>
          <w:tr w:rsidR="005242A2" w:rsidRPr="007E3E8A" w14:paraId="5C8D426E" w14:textId="77777777" w:rsidTr="0083281A">
            <w:tc>
              <w:tcPr>
                <w:cnfStyle w:val="001000000000" w:firstRow="0" w:lastRow="0" w:firstColumn="1" w:lastColumn="0" w:oddVBand="0" w:evenVBand="0" w:oddHBand="0" w:evenHBand="0" w:firstRowFirstColumn="0" w:firstRowLastColumn="0" w:lastRowFirstColumn="0" w:lastRowLastColumn="0"/>
                <w:tcW w:w="2547" w:type="dxa"/>
              </w:tcPr>
              <w:p w14:paraId="0B5F5EB5" w14:textId="77777777" w:rsidR="005242A2" w:rsidRPr="007E3E8A" w:rsidRDefault="005242A2" w:rsidP="0083281A">
                <w:pPr>
                  <w:spacing w:after="0" w:line="240" w:lineRule="auto"/>
                  <w:ind w:left="567" w:right="567"/>
                  <w:rPr>
                    <w:rFonts w:ascii="Segoe UI" w:eastAsia="Segoe UI" w:hAnsi="Segoe UI" w:cs="Segoe UI"/>
                    <w:sz w:val="20"/>
                    <w:szCs w:val="20"/>
                  </w:rPr>
                </w:pPr>
                <w:r w:rsidRPr="007E3E8A">
                  <w:rPr>
                    <w:rFonts w:ascii="Segoe UI" w:eastAsia="Segoe UI" w:hAnsi="Segoe UI" w:cs="Segoe UI"/>
                    <w:sz w:val="20"/>
                    <w:szCs w:val="20"/>
                  </w:rPr>
                  <w:t>Title</w:t>
                </w:r>
              </w:p>
            </w:tc>
            <w:tc>
              <w:tcPr>
                <w:tcW w:w="7796" w:type="dxa"/>
                <w:gridSpan w:val="5"/>
              </w:tcPr>
              <w:p w14:paraId="64C10943" w14:textId="77777777" w:rsidR="005242A2" w:rsidRPr="007E3E8A" w:rsidRDefault="005242A2" w:rsidP="0083281A">
                <w:pPr>
                  <w:spacing w:after="0" w:line="240" w:lineRule="auto"/>
                  <w:ind w:left="567" w:right="567"/>
                  <w:cnfStyle w:val="000000000000" w:firstRow="0" w:lastRow="0" w:firstColumn="0" w:lastColumn="0" w:oddVBand="0" w:evenVBand="0" w:oddHBand="0" w:evenHBand="0" w:firstRowFirstColumn="0" w:firstRowLastColumn="0" w:lastRowFirstColumn="0" w:lastRowLastColumn="0"/>
                  <w:rPr>
                    <w:rFonts w:ascii="Segoe UI" w:eastAsia="Segoe UI" w:hAnsi="Segoe UI" w:cs="Segoe UI"/>
                    <w:sz w:val="20"/>
                    <w:szCs w:val="20"/>
                  </w:rPr>
                </w:pPr>
                <w:r w:rsidRPr="007E3E8A">
                  <w:rPr>
                    <w:rFonts w:ascii="Segoe UI" w:eastAsia="Segoe UI" w:hAnsi="Segoe UI" w:cs="Segoe UI"/>
                    <w:b/>
                    <w:bCs/>
                    <w:sz w:val="20"/>
                    <w:szCs w:val="20"/>
                  </w:rPr>
                  <w:t>Price (excluding VAT)</w:t>
                </w:r>
              </w:p>
            </w:tc>
          </w:tr>
          <w:tr w:rsidR="005242A2" w:rsidRPr="007E3E8A" w14:paraId="419FF29B" w14:textId="77777777" w:rsidTr="0083281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47" w:type="dxa"/>
                <w:shd w:val="clear" w:color="auto" w:fill="auto"/>
              </w:tcPr>
              <w:p w14:paraId="323A4FCD" w14:textId="77777777" w:rsidR="005242A2" w:rsidRPr="007E3E8A" w:rsidRDefault="005242A2" w:rsidP="0083281A">
                <w:pPr>
                  <w:spacing w:after="0" w:line="240" w:lineRule="auto"/>
                  <w:ind w:left="567" w:right="567"/>
                  <w:rPr>
                    <w:rFonts w:ascii="Segoe UI" w:eastAsia="Segoe UI" w:hAnsi="Segoe UI" w:cs="Segoe UI"/>
                    <w:sz w:val="20"/>
                    <w:szCs w:val="20"/>
                  </w:rPr>
                </w:pPr>
                <w:r w:rsidRPr="007E3E8A">
                  <w:rPr>
                    <w:rFonts w:ascii="Segoe UI" w:eastAsia="Segoe UI" w:hAnsi="Segoe UI" w:cs="Segoe UI"/>
                    <w:sz w:val="20"/>
                    <w:szCs w:val="20"/>
                  </w:rPr>
                  <w:t>Description</w:t>
                </w:r>
              </w:p>
            </w:tc>
            <w:tc>
              <w:tcPr>
                <w:tcW w:w="7796" w:type="dxa"/>
                <w:gridSpan w:val="5"/>
                <w:shd w:val="clear" w:color="auto" w:fill="auto"/>
              </w:tcPr>
              <w:p w14:paraId="02143D26" w14:textId="16C94E1B" w:rsidR="005242A2" w:rsidRPr="007E3E8A" w:rsidRDefault="005242A2" w:rsidP="0083281A">
                <w:pPr>
                  <w:spacing w:after="0" w:line="240" w:lineRule="auto"/>
                  <w:ind w:right="567"/>
                  <w:cnfStyle w:val="000000100000" w:firstRow="0" w:lastRow="0" w:firstColumn="0" w:lastColumn="0" w:oddVBand="0" w:evenVBand="0" w:oddHBand="1" w:evenHBand="0" w:firstRowFirstColumn="0" w:firstRowLastColumn="0" w:lastRowFirstColumn="0" w:lastRowLastColumn="0"/>
                  <w:rPr>
                    <w:rFonts w:ascii="Segoe UI" w:eastAsia="Segoe UI" w:hAnsi="Segoe UI" w:cs="Segoe UI"/>
                    <w:sz w:val="20"/>
                    <w:szCs w:val="20"/>
                  </w:rPr>
                </w:pPr>
                <w:r w:rsidRPr="007E3E8A">
                  <w:rPr>
                    <w:rFonts w:ascii="Segoe UI" w:eastAsia="Segoe UI" w:hAnsi="Segoe UI" w:cs="Segoe UI"/>
                    <w:sz w:val="20"/>
                    <w:szCs w:val="20"/>
                  </w:rPr>
                  <w:t xml:space="preserve">Please complete pricing table on the TRD.  The tenderer should pay special attention to </w:t>
                </w:r>
                <w:r w:rsidR="00F97A7A">
                  <w:rPr>
                    <w:rFonts w:ascii="Segoe UI" w:eastAsia="Segoe UI" w:hAnsi="Segoe UI" w:cs="Segoe UI"/>
                    <w:b/>
                    <w:color w:val="007041"/>
                    <w:sz w:val="20"/>
                    <w:szCs w:val="20"/>
                  </w:rPr>
                  <w:t>9</w:t>
                </w:r>
                <w:r w:rsidRPr="007E3E8A">
                  <w:rPr>
                    <w:rFonts w:ascii="Segoe UI" w:eastAsia="Segoe UI" w:hAnsi="Segoe UI" w:cs="Segoe UI"/>
                    <w:b/>
                    <w:color w:val="007041"/>
                    <w:sz w:val="20"/>
                    <w:szCs w:val="20"/>
                  </w:rPr>
                  <w:t>.1 Pricing notes</w:t>
                </w:r>
              </w:p>
              <w:p w14:paraId="5D7A8DD4" w14:textId="77777777" w:rsidR="005242A2" w:rsidRPr="007E3E8A" w:rsidRDefault="005242A2" w:rsidP="0083281A">
                <w:pPr>
                  <w:spacing w:after="0" w:line="240" w:lineRule="auto"/>
                  <w:ind w:left="567" w:right="567"/>
                  <w:cnfStyle w:val="000000100000" w:firstRow="0" w:lastRow="0" w:firstColumn="0" w:lastColumn="0" w:oddVBand="0" w:evenVBand="0" w:oddHBand="1" w:evenHBand="0" w:firstRowFirstColumn="0" w:firstRowLastColumn="0" w:lastRowFirstColumn="0" w:lastRowLastColumn="0"/>
                  <w:rPr>
                    <w:rFonts w:ascii="Segoe UI" w:eastAsia="Segoe UI" w:hAnsi="Segoe UI" w:cs="Segoe UI"/>
                    <w:sz w:val="20"/>
                    <w:szCs w:val="20"/>
                  </w:rPr>
                </w:pPr>
              </w:p>
            </w:tc>
          </w:tr>
          <w:tr w:rsidR="005242A2" w:rsidRPr="007E3E8A" w14:paraId="3C3332A2" w14:textId="77777777" w:rsidTr="0083281A">
            <w:tc>
              <w:tcPr>
                <w:cnfStyle w:val="001000000000" w:firstRow="0" w:lastRow="0" w:firstColumn="1" w:lastColumn="0" w:oddVBand="0" w:evenVBand="0" w:oddHBand="0" w:evenHBand="0" w:firstRowFirstColumn="0" w:firstRowLastColumn="0" w:lastRowFirstColumn="0" w:lastRowLastColumn="0"/>
                <w:tcW w:w="2547" w:type="dxa"/>
                <w:shd w:val="clear" w:color="auto" w:fill="007041"/>
              </w:tcPr>
              <w:p w14:paraId="302B0711" w14:textId="77777777" w:rsidR="005242A2" w:rsidRPr="007E3E8A" w:rsidRDefault="005242A2" w:rsidP="0083281A">
                <w:pPr>
                  <w:spacing w:after="0" w:line="240" w:lineRule="auto"/>
                  <w:ind w:left="567" w:right="567"/>
                  <w:rPr>
                    <w:rFonts w:ascii="Segoe UI" w:eastAsia="Segoe UI" w:hAnsi="Segoe UI" w:cs="Segoe UI"/>
                    <w:color w:val="FFFFFF"/>
                    <w:sz w:val="20"/>
                    <w:szCs w:val="20"/>
                  </w:rPr>
                </w:pPr>
                <w:r w:rsidRPr="007E3E8A">
                  <w:rPr>
                    <w:rFonts w:ascii="Segoe UI" w:eastAsia="Segoe UI" w:hAnsi="Segoe UI" w:cs="Segoe UI"/>
                    <w:color w:val="FFFFFF"/>
                    <w:sz w:val="20"/>
                    <w:szCs w:val="20"/>
                  </w:rPr>
                  <w:t>Criterion B</w:t>
                </w:r>
              </w:p>
            </w:tc>
            <w:tc>
              <w:tcPr>
                <w:tcW w:w="2410" w:type="dxa"/>
                <w:shd w:val="clear" w:color="auto" w:fill="007041"/>
              </w:tcPr>
              <w:p w14:paraId="7DBADA15" w14:textId="77777777" w:rsidR="005242A2" w:rsidRPr="007E3E8A" w:rsidRDefault="005242A2" w:rsidP="0083281A">
                <w:pPr>
                  <w:spacing w:after="0" w:line="240" w:lineRule="auto"/>
                  <w:ind w:left="567" w:right="567"/>
                  <w:cnfStyle w:val="000000000000" w:firstRow="0" w:lastRow="0" w:firstColumn="0" w:lastColumn="0" w:oddVBand="0" w:evenVBand="0" w:oddHBand="0" w:evenHBand="0" w:firstRowFirstColumn="0" w:firstRowLastColumn="0" w:lastRowFirstColumn="0" w:lastRowLastColumn="0"/>
                  <w:rPr>
                    <w:rFonts w:ascii="Segoe UI" w:eastAsia="Segoe UI" w:hAnsi="Segoe UI" w:cs="Segoe UI"/>
                    <w:color w:val="FFFFFF"/>
                    <w:sz w:val="20"/>
                    <w:szCs w:val="20"/>
                  </w:rPr>
                </w:pPr>
                <w:r w:rsidRPr="007E3E8A">
                  <w:rPr>
                    <w:rFonts w:ascii="Segoe UI" w:eastAsia="Segoe UI" w:hAnsi="Segoe UI" w:cs="Segoe UI"/>
                    <w:b/>
                    <w:bCs/>
                    <w:color w:val="FFFFFF"/>
                    <w:sz w:val="20"/>
                    <w:szCs w:val="20"/>
                  </w:rPr>
                  <w:t xml:space="preserve">Weighting </w:t>
                </w:r>
              </w:p>
            </w:tc>
            <w:tc>
              <w:tcPr>
                <w:tcW w:w="2551" w:type="dxa"/>
                <w:gridSpan w:val="2"/>
                <w:shd w:val="clear" w:color="auto" w:fill="007041"/>
              </w:tcPr>
              <w:p w14:paraId="044D5FB4" w14:textId="77777777" w:rsidR="005242A2" w:rsidRPr="007E3E8A" w:rsidRDefault="005242A2" w:rsidP="0083281A">
                <w:pPr>
                  <w:spacing w:after="0" w:line="240" w:lineRule="auto"/>
                  <w:ind w:left="567" w:right="567"/>
                  <w:cnfStyle w:val="000000000000" w:firstRow="0" w:lastRow="0" w:firstColumn="0" w:lastColumn="0" w:oddVBand="0" w:evenVBand="0" w:oddHBand="0" w:evenHBand="0" w:firstRowFirstColumn="0" w:firstRowLastColumn="0" w:lastRowFirstColumn="0" w:lastRowLastColumn="0"/>
                  <w:rPr>
                    <w:rFonts w:ascii="Segoe UI" w:eastAsia="Segoe UI" w:hAnsi="Segoe UI" w:cs="Segoe UI"/>
                    <w:color w:val="FFFFFF"/>
                    <w:sz w:val="20"/>
                    <w:szCs w:val="20"/>
                  </w:rPr>
                </w:pPr>
                <w:r w:rsidRPr="007E3E8A">
                  <w:rPr>
                    <w:rFonts w:ascii="Segoe UI" w:eastAsia="Segoe UI" w:hAnsi="Segoe UI" w:cs="Segoe UI"/>
                    <w:b/>
                    <w:bCs/>
                    <w:color w:val="FFFFFF"/>
                    <w:sz w:val="20"/>
                    <w:szCs w:val="20"/>
                  </w:rPr>
                  <w:t>Maximum Marks</w:t>
                </w:r>
              </w:p>
            </w:tc>
            <w:tc>
              <w:tcPr>
                <w:tcW w:w="2835" w:type="dxa"/>
                <w:gridSpan w:val="2"/>
                <w:shd w:val="clear" w:color="auto" w:fill="007041"/>
              </w:tcPr>
              <w:p w14:paraId="275D2A79" w14:textId="77777777" w:rsidR="005242A2" w:rsidRPr="007E3E8A" w:rsidRDefault="005242A2" w:rsidP="0083281A">
                <w:pPr>
                  <w:spacing w:after="0" w:line="240" w:lineRule="auto"/>
                  <w:ind w:left="567" w:right="567"/>
                  <w:cnfStyle w:val="000000000000" w:firstRow="0" w:lastRow="0" w:firstColumn="0" w:lastColumn="0" w:oddVBand="0" w:evenVBand="0" w:oddHBand="0" w:evenHBand="0" w:firstRowFirstColumn="0" w:firstRowLastColumn="0" w:lastRowFirstColumn="0" w:lastRowLastColumn="0"/>
                  <w:rPr>
                    <w:rFonts w:ascii="Segoe UI" w:eastAsia="Segoe UI" w:hAnsi="Segoe UI" w:cs="Segoe UI"/>
                    <w:bCs/>
                    <w:color w:val="FFFFFF"/>
                    <w:sz w:val="20"/>
                    <w:szCs w:val="20"/>
                  </w:rPr>
                </w:pPr>
                <w:r w:rsidRPr="007E3E8A">
                  <w:rPr>
                    <w:rFonts w:ascii="Segoe UI" w:eastAsia="Segoe UI" w:hAnsi="Segoe UI" w:cs="Segoe UI"/>
                    <w:b/>
                    <w:bCs/>
                    <w:color w:val="FFFFFF"/>
                    <w:sz w:val="20"/>
                    <w:szCs w:val="20"/>
                  </w:rPr>
                  <w:t>Minimum Marks  50%</w:t>
                </w:r>
              </w:p>
            </w:tc>
          </w:tr>
          <w:tr w:rsidR="005242A2" w:rsidRPr="007E3E8A" w14:paraId="635109CD" w14:textId="77777777" w:rsidTr="0083281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47" w:type="dxa"/>
                <w:shd w:val="clear" w:color="auto" w:fill="007041"/>
              </w:tcPr>
              <w:p w14:paraId="132A400E" w14:textId="77777777" w:rsidR="005242A2" w:rsidRPr="007E3E8A" w:rsidRDefault="005242A2" w:rsidP="0083281A">
                <w:pPr>
                  <w:spacing w:after="0" w:line="240" w:lineRule="auto"/>
                  <w:ind w:left="567" w:right="567"/>
                  <w:rPr>
                    <w:rFonts w:ascii="Segoe UI" w:eastAsia="Segoe UI" w:hAnsi="Segoe UI" w:cs="Segoe UI"/>
                    <w:color w:val="FFFFFF"/>
                    <w:sz w:val="20"/>
                    <w:szCs w:val="20"/>
                  </w:rPr>
                </w:pPr>
              </w:p>
            </w:tc>
            <w:tc>
              <w:tcPr>
                <w:tcW w:w="2410" w:type="dxa"/>
                <w:shd w:val="clear" w:color="auto" w:fill="007041"/>
              </w:tcPr>
              <w:p w14:paraId="56E80C56" w14:textId="77777777" w:rsidR="005242A2" w:rsidRPr="007E3E8A" w:rsidRDefault="005242A2" w:rsidP="0083281A">
                <w:pPr>
                  <w:spacing w:after="0" w:line="240" w:lineRule="auto"/>
                  <w:ind w:left="567" w:right="567"/>
                  <w:cnfStyle w:val="000000100000" w:firstRow="0" w:lastRow="0" w:firstColumn="0" w:lastColumn="0" w:oddVBand="0" w:evenVBand="0" w:oddHBand="1" w:evenHBand="0" w:firstRowFirstColumn="0" w:firstRowLastColumn="0" w:lastRowFirstColumn="0" w:lastRowLastColumn="0"/>
                  <w:rPr>
                    <w:rFonts w:ascii="Segoe UI" w:eastAsia="Segoe UI" w:hAnsi="Segoe UI" w:cs="Segoe UI"/>
                    <w:b/>
                    <w:color w:val="FFFFFF"/>
                    <w:sz w:val="20"/>
                    <w:szCs w:val="20"/>
                  </w:rPr>
                </w:pPr>
                <w:r w:rsidRPr="007E3E8A">
                  <w:rPr>
                    <w:rFonts w:ascii="Segoe UI" w:eastAsia="Segoe UI" w:hAnsi="Segoe UI" w:cs="Segoe UI"/>
                    <w:b/>
                    <w:color w:val="FFFFFF"/>
                    <w:sz w:val="20"/>
                    <w:szCs w:val="20"/>
                  </w:rPr>
                  <w:t>30%</w:t>
                </w:r>
              </w:p>
            </w:tc>
            <w:tc>
              <w:tcPr>
                <w:tcW w:w="2551" w:type="dxa"/>
                <w:gridSpan w:val="2"/>
                <w:shd w:val="clear" w:color="auto" w:fill="007041"/>
              </w:tcPr>
              <w:p w14:paraId="1F2E2260" w14:textId="77777777" w:rsidR="005242A2" w:rsidRPr="007E3E8A" w:rsidRDefault="005242A2" w:rsidP="0083281A">
                <w:pPr>
                  <w:spacing w:after="0" w:line="240" w:lineRule="auto"/>
                  <w:ind w:left="567" w:right="567"/>
                  <w:cnfStyle w:val="000000100000" w:firstRow="0" w:lastRow="0" w:firstColumn="0" w:lastColumn="0" w:oddVBand="0" w:evenVBand="0" w:oddHBand="1" w:evenHBand="0" w:firstRowFirstColumn="0" w:firstRowLastColumn="0" w:lastRowFirstColumn="0" w:lastRowLastColumn="0"/>
                  <w:rPr>
                    <w:rFonts w:ascii="Segoe UI" w:eastAsia="Segoe UI" w:hAnsi="Segoe UI" w:cs="Segoe UI"/>
                    <w:b/>
                    <w:color w:val="FFFFFF"/>
                    <w:sz w:val="20"/>
                    <w:szCs w:val="20"/>
                  </w:rPr>
                </w:pPr>
                <w:r w:rsidRPr="007E3E8A">
                  <w:rPr>
                    <w:rFonts w:ascii="Segoe UI" w:eastAsia="Segoe UI" w:hAnsi="Segoe UI" w:cs="Segoe UI"/>
                    <w:b/>
                    <w:color w:val="FFFFFF"/>
                    <w:sz w:val="20"/>
                    <w:szCs w:val="20"/>
                  </w:rPr>
                  <w:t>3000</w:t>
                </w:r>
              </w:p>
            </w:tc>
            <w:tc>
              <w:tcPr>
                <w:tcW w:w="2835" w:type="dxa"/>
                <w:gridSpan w:val="2"/>
                <w:shd w:val="clear" w:color="auto" w:fill="007041"/>
              </w:tcPr>
              <w:p w14:paraId="47E97C44" w14:textId="77777777" w:rsidR="005242A2" w:rsidRPr="007E3E8A" w:rsidRDefault="005242A2" w:rsidP="0083281A">
                <w:pPr>
                  <w:spacing w:after="0" w:line="240" w:lineRule="auto"/>
                  <w:ind w:left="567" w:right="567"/>
                  <w:cnfStyle w:val="000000100000" w:firstRow="0" w:lastRow="0" w:firstColumn="0" w:lastColumn="0" w:oddVBand="0" w:evenVBand="0" w:oddHBand="1" w:evenHBand="0" w:firstRowFirstColumn="0" w:firstRowLastColumn="0" w:lastRowFirstColumn="0" w:lastRowLastColumn="0"/>
                  <w:rPr>
                    <w:rFonts w:ascii="Segoe UI" w:eastAsia="Segoe UI" w:hAnsi="Segoe UI" w:cs="Segoe UI"/>
                    <w:b/>
                    <w:color w:val="FFFFFF"/>
                    <w:sz w:val="20"/>
                    <w:szCs w:val="20"/>
                  </w:rPr>
                </w:pPr>
                <w:r w:rsidRPr="007E3E8A">
                  <w:rPr>
                    <w:rFonts w:ascii="Segoe UI" w:eastAsia="Segoe UI" w:hAnsi="Segoe UI" w:cs="Segoe UI"/>
                    <w:b/>
                    <w:color w:val="FFFFFF"/>
                    <w:sz w:val="20"/>
                    <w:szCs w:val="20"/>
                  </w:rPr>
                  <w:t>1500</w:t>
                </w:r>
              </w:p>
            </w:tc>
          </w:tr>
          <w:tr w:rsidR="005242A2" w:rsidRPr="007E3E8A" w14:paraId="084301D9" w14:textId="77777777" w:rsidTr="0083281A">
            <w:tc>
              <w:tcPr>
                <w:cnfStyle w:val="001000000000" w:firstRow="0" w:lastRow="0" w:firstColumn="1" w:lastColumn="0" w:oddVBand="0" w:evenVBand="0" w:oddHBand="0" w:evenHBand="0" w:firstRowFirstColumn="0" w:firstRowLastColumn="0" w:lastRowFirstColumn="0" w:lastRowLastColumn="0"/>
                <w:tcW w:w="2547" w:type="dxa"/>
              </w:tcPr>
              <w:p w14:paraId="36F1FA27" w14:textId="77777777" w:rsidR="005242A2" w:rsidRPr="007E3E8A" w:rsidRDefault="005242A2" w:rsidP="0083281A">
                <w:pPr>
                  <w:spacing w:after="0" w:line="240" w:lineRule="auto"/>
                  <w:ind w:left="567" w:right="567"/>
                  <w:rPr>
                    <w:rFonts w:ascii="Segoe UI" w:eastAsia="Segoe UI" w:hAnsi="Segoe UI" w:cs="Segoe UI"/>
                    <w:sz w:val="20"/>
                    <w:szCs w:val="20"/>
                  </w:rPr>
                </w:pPr>
                <w:r w:rsidRPr="007E3E8A">
                  <w:rPr>
                    <w:rFonts w:ascii="Segoe UI" w:eastAsia="Segoe UI" w:hAnsi="Segoe UI" w:cs="Segoe UI"/>
                    <w:sz w:val="20"/>
                    <w:szCs w:val="20"/>
                  </w:rPr>
                  <w:t>Title</w:t>
                </w:r>
              </w:p>
            </w:tc>
            <w:tc>
              <w:tcPr>
                <w:tcW w:w="7796" w:type="dxa"/>
                <w:gridSpan w:val="5"/>
              </w:tcPr>
              <w:p w14:paraId="7C168D98" w14:textId="77777777" w:rsidR="005242A2" w:rsidRPr="007E3E8A" w:rsidRDefault="005242A2" w:rsidP="0083281A">
                <w:pPr>
                  <w:spacing w:after="0" w:line="240" w:lineRule="auto"/>
                  <w:ind w:left="567" w:right="567"/>
                  <w:cnfStyle w:val="000000000000" w:firstRow="0" w:lastRow="0" w:firstColumn="0" w:lastColumn="0" w:oddVBand="0" w:evenVBand="0" w:oddHBand="0" w:evenHBand="0" w:firstRowFirstColumn="0" w:firstRowLastColumn="0" w:lastRowFirstColumn="0" w:lastRowLastColumn="0"/>
                  <w:rPr>
                    <w:rFonts w:ascii="Segoe UI" w:eastAsia="Segoe UI" w:hAnsi="Segoe UI" w:cs="Segoe UI"/>
                    <w:sz w:val="20"/>
                    <w:szCs w:val="20"/>
                  </w:rPr>
                </w:pPr>
                <w:r w:rsidRPr="007E3E8A">
                  <w:rPr>
                    <w:rFonts w:ascii="Segoe UI" w:eastAsia="Segoe UI" w:hAnsi="Segoe UI" w:cs="Segoe UI"/>
                    <w:b/>
                    <w:bCs/>
                    <w:sz w:val="20"/>
                    <w:szCs w:val="20"/>
                  </w:rPr>
                  <w:t>Previous experience and resources</w:t>
                </w:r>
              </w:p>
            </w:tc>
          </w:tr>
          <w:tr w:rsidR="005242A2" w:rsidRPr="007E3E8A" w14:paraId="35173323" w14:textId="77777777" w:rsidTr="0083281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47" w:type="dxa"/>
                <w:shd w:val="clear" w:color="auto" w:fill="auto"/>
              </w:tcPr>
              <w:p w14:paraId="0DAA9E9A" w14:textId="77777777" w:rsidR="005242A2" w:rsidRPr="007E3E8A" w:rsidRDefault="005242A2" w:rsidP="0083281A">
                <w:pPr>
                  <w:spacing w:after="0" w:line="240" w:lineRule="auto"/>
                  <w:ind w:left="567" w:right="567"/>
                  <w:rPr>
                    <w:rFonts w:ascii="Segoe UI" w:eastAsia="Segoe UI" w:hAnsi="Segoe UI" w:cs="Segoe UI"/>
                    <w:sz w:val="20"/>
                    <w:szCs w:val="20"/>
                  </w:rPr>
                </w:pPr>
                <w:r w:rsidRPr="007E3E8A">
                  <w:rPr>
                    <w:rFonts w:ascii="Segoe UI" w:eastAsia="Segoe UI" w:hAnsi="Segoe UI" w:cs="Segoe UI"/>
                    <w:sz w:val="20"/>
                    <w:szCs w:val="20"/>
                  </w:rPr>
                  <w:t>Description</w:t>
                </w:r>
              </w:p>
            </w:tc>
            <w:tc>
              <w:tcPr>
                <w:tcW w:w="7796" w:type="dxa"/>
                <w:gridSpan w:val="5"/>
                <w:shd w:val="clear" w:color="auto" w:fill="auto"/>
              </w:tcPr>
              <w:p w14:paraId="65933955" w14:textId="77777777" w:rsidR="005242A2" w:rsidRPr="007E3E8A" w:rsidRDefault="005242A2" w:rsidP="0083281A">
                <w:pPr>
                  <w:spacing w:after="0" w:line="240" w:lineRule="auto"/>
                  <w:ind w:right="567"/>
                  <w:cnfStyle w:val="000000100000" w:firstRow="0" w:lastRow="0" w:firstColumn="0" w:lastColumn="0" w:oddVBand="0" w:evenVBand="0" w:oddHBand="1" w:evenHBand="0" w:firstRowFirstColumn="0" w:firstRowLastColumn="0" w:lastRowFirstColumn="0" w:lastRowLastColumn="0"/>
                  <w:rPr>
                    <w:rFonts w:ascii="Segoe UI" w:eastAsia="Segoe UI" w:hAnsi="Segoe UI" w:cs="Segoe UI"/>
                    <w:sz w:val="20"/>
                    <w:szCs w:val="20"/>
                  </w:rPr>
                </w:pPr>
                <w:r w:rsidRPr="007E3E8A">
                  <w:rPr>
                    <w:rFonts w:ascii="Segoe UI" w:eastAsia="Segoe UI" w:hAnsi="Segoe UI" w:cs="Segoe UI"/>
                    <w:sz w:val="20"/>
                    <w:szCs w:val="20"/>
                  </w:rPr>
                  <w:t>Please provide details of experience on projects of similar scope and scale including full reference contact details.</w:t>
                </w:r>
              </w:p>
              <w:p w14:paraId="5C0B6558" w14:textId="77777777" w:rsidR="005242A2" w:rsidRPr="007E3E8A" w:rsidRDefault="005242A2" w:rsidP="0083281A">
                <w:pPr>
                  <w:spacing w:after="0" w:line="240" w:lineRule="auto"/>
                  <w:ind w:right="567"/>
                  <w:cnfStyle w:val="000000100000" w:firstRow="0" w:lastRow="0" w:firstColumn="0" w:lastColumn="0" w:oddVBand="0" w:evenVBand="0" w:oddHBand="1" w:evenHBand="0" w:firstRowFirstColumn="0" w:firstRowLastColumn="0" w:lastRowFirstColumn="0" w:lastRowLastColumn="0"/>
                  <w:rPr>
                    <w:rFonts w:ascii="Segoe UI" w:eastAsia="Segoe UI" w:hAnsi="Segoe UI" w:cs="Segoe UI"/>
                    <w:sz w:val="20"/>
                    <w:szCs w:val="20"/>
                  </w:rPr>
                </w:pPr>
              </w:p>
              <w:p w14:paraId="3C3BB749" w14:textId="77777777" w:rsidR="005242A2" w:rsidRPr="007E3E8A" w:rsidRDefault="005242A2" w:rsidP="0083281A">
                <w:pPr>
                  <w:spacing w:after="0" w:line="240" w:lineRule="auto"/>
                  <w:ind w:right="567"/>
                  <w:cnfStyle w:val="000000100000" w:firstRow="0" w:lastRow="0" w:firstColumn="0" w:lastColumn="0" w:oddVBand="0" w:evenVBand="0" w:oddHBand="1" w:evenHBand="0" w:firstRowFirstColumn="0" w:firstRowLastColumn="0" w:lastRowFirstColumn="0" w:lastRowLastColumn="0"/>
                  <w:rPr>
                    <w:rFonts w:ascii="Segoe UI" w:eastAsia="Segoe UI" w:hAnsi="Segoe UI" w:cs="Segoe UI"/>
                    <w:sz w:val="20"/>
                    <w:szCs w:val="20"/>
                  </w:rPr>
                </w:pPr>
                <w:r w:rsidRPr="007E3E8A">
                  <w:rPr>
                    <w:rFonts w:ascii="Segoe UI" w:eastAsia="Segoe UI" w:hAnsi="Segoe UI" w:cs="Segoe UI"/>
                    <w:sz w:val="20"/>
                    <w:szCs w:val="20"/>
                  </w:rPr>
                  <w:t>Demonstrated experience in delivering comparable event management and AV services</w:t>
                </w:r>
              </w:p>
              <w:p w14:paraId="59F34EF3" w14:textId="77777777" w:rsidR="005242A2" w:rsidRPr="007E3E8A" w:rsidRDefault="005242A2" w:rsidP="0083281A">
                <w:pPr>
                  <w:spacing w:after="0" w:line="240" w:lineRule="auto"/>
                  <w:ind w:right="567"/>
                  <w:cnfStyle w:val="000000100000" w:firstRow="0" w:lastRow="0" w:firstColumn="0" w:lastColumn="0" w:oddVBand="0" w:evenVBand="0" w:oddHBand="1" w:evenHBand="0" w:firstRowFirstColumn="0" w:firstRowLastColumn="0" w:lastRowFirstColumn="0" w:lastRowLastColumn="0"/>
                  <w:rPr>
                    <w:rFonts w:ascii="Segoe UI" w:eastAsia="Segoe UI" w:hAnsi="Segoe UI" w:cs="Segoe UI"/>
                    <w:sz w:val="20"/>
                    <w:szCs w:val="20"/>
                  </w:rPr>
                </w:pPr>
                <w:r w:rsidRPr="007E3E8A">
                  <w:rPr>
                    <w:rFonts w:ascii="Segoe UI" w:eastAsia="Segoe UI" w:hAnsi="Segoe UI" w:cs="Segoe UI"/>
                    <w:sz w:val="20"/>
                    <w:szCs w:val="20"/>
                  </w:rPr>
                  <w:t>Evidence of successful delivery of large‑scale events</w:t>
                </w:r>
              </w:p>
              <w:p w14:paraId="66289B8A" w14:textId="77777777" w:rsidR="005242A2" w:rsidRPr="007E3E8A" w:rsidRDefault="005242A2" w:rsidP="0083281A">
                <w:pPr>
                  <w:spacing w:after="0" w:line="240" w:lineRule="auto"/>
                  <w:ind w:right="567"/>
                  <w:cnfStyle w:val="000000100000" w:firstRow="0" w:lastRow="0" w:firstColumn="0" w:lastColumn="0" w:oddVBand="0" w:evenVBand="0" w:oddHBand="1" w:evenHBand="0" w:firstRowFirstColumn="0" w:firstRowLastColumn="0" w:lastRowFirstColumn="0" w:lastRowLastColumn="0"/>
                  <w:rPr>
                    <w:rFonts w:ascii="Segoe UI" w:eastAsia="Segoe UI" w:hAnsi="Segoe UI" w:cs="Segoe UI"/>
                    <w:sz w:val="20"/>
                    <w:szCs w:val="20"/>
                  </w:rPr>
                </w:pPr>
                <w:r w:rsidRPr="007E3E8A">
                  <w:rPr>
                    <w:rFonts w:ascii="Segoe UI" w:eastAsia="Segoe UI" w:hAnsi="Segoe UI" w:cs="Segoe UI"/>
                    <w:sz w:val="20"/>
                    <w:szCs w:val="20"/>
                  </w:rPr>
                  <w:t>Quality of client references/testimonials provided</w:t>
                </w:r>
              </w:p>
              <w:p w14:paraId="3EE3E01D" w14:textId="77777777" w:rsidR="005242A2" w:rsidRPr="007E3E8A" w:rsidRDefault="005242A2" w:rsidP="0083281A">
                <w:pPr>
                  <w:spacing w:after="0" w:line="240" w:lineRule="auto"/>
                  <w:ind w:right="567"/>
                  <w:cnfStyle w:val="000000100000" w:firstRow="0" w:lastRow="0" w:firstColumn="0" w:lastColumn="0" w:oddVBand="0" w:evenVBand="0" w:oddHBand="1" w:evenHBand="0" w:firstRowFirstColumn="0" w:firstRowLastColumn="0" w:lastRowFirstColumn="0" w:lastRowLastColumn="0"/>
                  <w:rPr>
                    <w:rFonts w:ascii="Segoe UI" w:eastAsia="Segoe UI" w:hAnsi="Segoe UI" w:cs="Segoe UI"/>
                    <w:sz w:val="20"/>
                    <w:szCs w:val="20"/>
                  </w:rPr>
                </w:pPr>
              </w:p>
              <w:p w14:paraId="4719905A" w14:textId="77777777" w:rsidR="005242A2" w:rsidRPr="007E3E8A" w:rsidRDefault="005242A2" w:rsidP="0083281A">
                <w:pPr>
                  <w:spacing w:after="0" w:line="240" w:lineRule="auto"/>
                  <w:ind w:right="567"/>
                  <w:cnfStyle w:val="000000100000" w:firstRow="0" w:lastRow="0" w:firstColumn="0" w:lastColumn="0" w:oddVBand="0" w:evenVBand="0" w:oddHBand="1" w:evenHBand="0" w:firstRowFirstColumn="0" w:firstRowLastColumn="0" w:lastRowFirstColumn="0" w:lastRowLastColumn="0"/>
                  <w:rPr>
                    <w:rFonts w:ascii="Segoe UI" w:eastAsia="Segoe UI" w:hAnsi="Segoe UI" w:cs="Segoe UI"/>
                    <w:sz w:val="20"/>
                    <w:szCs w:val="20"/>
                  </w:rPr>
                </w:pPr>
                <w:r w:rsidRPr="007E3E8A">
                  <w:rPr>
                    <w:rFonts w:ascii="Segoe UI" w:eastAsia="Segoe UI" w:hAnsi="Segoe UI" w:cs="Segoe UI"/>
                    <w:sz w:val="20"/>
                    <w:szCs w:val="20"/>
                  </w:rPr>
                  <w:t>Understanding of the public service environment, including strategic and corporate context</w:t>
                </w:r>
              </w:p>
              <w:p w14:paraId="3AC3A20A" w14:textId="77777777" w:rsidR="005242A2" w:rsidRPr="007E3E8A" w:rsidRDefault="005242A2" w:rsidP="0083281A">
                <w:pPr>
                  <w:spacing w:after="0" w:line="240" w:lineRule="auto"/>
                  <w:ind w:right="567"/>
                  <w:cnfStyle w:val="000000100000" w:firstRow="0" w:lastRow="0" w:firstColumn="0" w:lastColumn="0" w:oddVBand="0" w:evenVBand="0" w:oddHBand="1" w:evenHBand="0" w:firstRowFirstColumn="0" w:firstRowLastColumn="0" w:lastRowFirstColumn="0" w:lastRowLastColumn="0"/>
                  <w:rPr>
                    <w:rFonts w:ascii="Segoe UI" w:eastAsia="Segoe UI" w:hAnsi="Segoe UI" w:cs="Segoe UI"/>
                    <w:sz w:val="20"/>
                    <w:szCs w:val="20"/>
                  </w:rPr>
                </w:pPr>
                <w:r w:rsidRPr="007E3E8A">
                  <w:rPr>
                    <w:rFonts w:ascii="Segoe UI" w:eastAsia="Segoe UI" w:hAnsi="Segoe UI" w:cs="Segoe UI"/>
                    <w:sz w:val="20"/>
                    <w:szCs w:val="20"/>
                  </w:rPr>
                  <w:t>Knowledge of event management best practice</w:t>
                </w:r>
              </w:p>
              <w:p w14:paraId="7E2C2F33" w14:textId="77777777" w:rsidR="005242A2" w:rsidRPr="007E3E8A" w:rsidRDefault="005242A2" w:rsidP="0083281A">
                <w:pPr>
                  <w:spacing w:after="0" w:line="240" w:lineRule="auto"/>
                  <w:ind w:right="567"/>
                  <w:cnfStyle w:val="000000100000" w:firstRow="0" w:lastRow="0" w:firstColumn="0" w:lastColumn="0" w:oddVBand="0" w:evenVBand="0" w:oddHBand="1" w:evenHBand="0" w:firstRowFirstColumn="0" w:firstRowLastColumn="0" w:lastRowFirstColumn="0" w:lastRowLastColumn="0"/>
                  <w:rPr>
                    <w:rFonts w:ascii="Segoe UI" w:eastAsia="Segoe UI" w:hAnsi="Segoe UI" w:cs="Segoe UI"/>
                    <w:sz w:val="20"/>
                    <w:szCs w:val="20"/>
                  </w:rPr>
                </w:pPr>
                <w:r w:rsidRPr="007E3E8A">
                  <w:rPr>
                    <w:rFonts w:ascii="Segoe UI" w:eastAsia="Segoe UI" w:hAnsi="Segoe UI" w:cs="Segoe UI"/>
                    <w:sz w:val="20"/>
                    <w:szCs w:val="20"/>
                  </w:rPr>
                  <w:t>Knowledge of current AV standards and best practice for conferences/events</w:t>
                </w:r>
              </w:p>
              <w:p w14:paraId="001BA201" w14:textId="77777777" w:rsidR="005242A2" w:rsidRPr="007E3E8A" w:rsidRDefault="005242A2" w:rsidP="0083281A">
                <w:pPr>
                  <w:spacing w:after="0" w:line="240" w:lineRule="auto"/>
                  <w:ind w:right="567"/>
                  <w:cnfStyle w:val="000000100000" w:firstRow="0" w:lastRow="0" w:firstColumn="0" w:lastColumn="0" w:oddVBand="0" w:evenVBand="0" w:oddHBand="1" w:evenHBand="0" w:firstRowFirstColumn="0" w:firstRowLastColumn="0" w:lastRowFirstColumn="0" w:lastRowLastColumn="0"/>
                  <w:rPr>
                    <w:rFonts w:ascii="Segoe UI" w:eastAsia="Segoe UI" w:hAnsi="Segoe UI" w:cs="Segoe UI"/>
                    <w:sz w:val="20"/>
                    <w:szCs w:val="20"/>
                  </w:rPr>
                </w:pPr>
              </w:p>
              <w:p w14:paraId="3F22B82F" w14:textId="77777777" w:rsidR="005242A2" w:rsidRPr="007E3E8A" w:rsidRDefault="005242A2" w:rsidP="0083281A">
                <w:pPr>
                  <w:spacing w:after="0" w:line="240" w:lineRule="auto"/>
                  <w:ind w:right="567"/>
                  <w:cnfStyle w:val="000000100000" w:firstRow="0" w:lastRow="0" w:firstColumn="0" w:lastColumn="0" w:oddVBand="0" w:evenVBand="0" w:oddHBand="1" w:evenHBand="0" w:firstRowFirstColumn="0" w:firstRowLastColumn="0" w:lastRowFirstColumn="0" w:lastRowLastColumn="0"/>
                  <w:rPr>
                    <w:rFonts w:ascii="Segoe UI" w:eastAsia="Segoe UI" w:hAnsi="Segoe UI" w:cs="Segoe UI"/>
                    <w:sz w:val="20"/>
                    <w:szCs w:val="20"/>
                    <w:lang w:val="en-IE"/>
                  </w:rPr>
                </w:pPr>
                <w:r w:rsidRPr="007E3E8A">
                  <w:rPr>
                    <w:rFonts w:ascii="Segoe UI" w:eastAsia="Segoe UI" w:hAnsi="Segoe UI" w:cs="Segoe UI"/>
                    <w:sz w:val="20"/>
                    <w:szCs w:val="20"/>
                    <w:lang w:val="en-IE"/>
                  </w:rPr>
                  <w:t>Clear and structured approach to planning and delivering AV services for a multi</w:t>
                </w:r>
                <w:r w:rsidRPr="007E3E8A">
                  <w:rPr>
                    <w:rFonts w:ascii="Segoe UI" w:eastAsia="Segoe UI" w:hAnsi="Segoe UI" w:cs="Segoe UI"/>
                    <w:sz w:val="20"/>
                    <w:szCs w:val="20"/>
                    <w:lang w:val="en-IE"/>
                  </w:rPr>
                  <w:noBreakHyphen/>
                  <w:t>meeting programme (approx. 15–20 meetings), including:</w:t>
                </w:r>
              </w:p>
              <w:p w14:paraId="3200C947" w14:textId="77777777" w:rsidR="005242A2" w:rsidRPr="007E3E8A" w:rsidRDefault="005242A2" w:rsidP="005242A2">
                <w:pPr>
                  <w:numPr>
                    <w:ilvl w:val="0"/>
                    <w:numId w:val="32"/>
                  </w:numPr>
                  <w:spacing w:after="0" w:line="240" w:lineRule="auto"/>
                  <w:ind w:right="567"/>
                  <w:cnfStyle w:val="000000100000" w:firstRow="0" w:lastRow="0" w:firstColumn="0" w:lastColumn="0" w:oddVBand="0" w:evenVBand="0" w:oddHBand="1" w:evenHBand="0" w:firstRowFirstColumn="0" w:firstRowLastColumn="0" w:lastRowFirstColumn="0" w:lastRowLastColumn="0"/>
                  <w:rPr>
                    <w:rFonts w:ascii="Segoe UI" w:eastAsia="Segoe UI" w:hAnsi="Segoe UI" w:cs="Segoe UI"/>
                    <w:sz w:val="20"/>
                    <w:szCs w:val="20"/>
                    <w:lang w:val="en-IE"/>
                  </w:rPr>
                </w:pPr>
                <w:r w:rsidRPr="007E3E8A">
                  <w:rPr>
                    <w:rFonts w:ascii="Segoe UI" w:eastAsia="Segoe UI" w:hAnsi="Segoe UI" w:cs="Segoe UI"/>
                    <w:sz w:val="20"/>
                    <w:szCs w:val="20"/>
                    <w:lang w:val="en-IE"/>
                  </w:rPr>
                  <w:t>Technical design and equipment specification</w:t>
                </w:r>
              </w:p>
              <w:p w14:paraId="633687BA" w14:textId="77777777" w:rsidR="005242A2" w:rsidRPr="007E3E8A" w:rsidRDefault="005242A2" w:rsidP="005242A2">
                <w:pPr>
                  <w:numPr>
                    <w:ilvl w:val="0"/>
                    <w:numId w:val="32"/>
                  </w:numPr>
                  <w:spacing w:after="0" w:line="240" w:lineRule="auto"/>
                  <w:ind w:right="567"/>
                  <w:cnfStyle w:val="000000100000" w:firstRow="0" w:lastRow="0" w:firstColumn="0" w:lastColumn="0" w:oddVBand="0" w:evenVBand="0" w:oddHBand="1" w:evenHBand="0" w:firstRowFirstColumn="0" w:firstRowLastColumn="0" w:lastRowFirstColumn="0" w:lastRowLastColumn="0"/>
                  <w:rPr>
                    <w:rFonts w:ascii="Segoe UI" w:eastAsia="Segoe UI" w:hAnsi="Segoe UI" w:cs="Segoe UI"/>
                    <w:sz w:val="20"/>
                    <w:szCs w:val="20"/>
                    <w:lang w:val="en-IE"/>
                  </w:rPr>
                </w:pPr>
                <w:r w:rsidRPr="007E3E8A">
                  <w:rPr>
                    <w:rFonts w:ascii="Segoe UI" w:eastAsia="Segoe UI" w:hAnsi="Segoe UI" w:cs="Segoe UI"/>
                    <w:sz w:val="20"/>
                    <w:szCs w:val="20"/>
                    <w:lang w:val="en-IE"/>
                  </w:rPr>
                  <w:t>Pre</w:t>
                </w:r>
                <w:r w:rsidRPr="007E3E8A">
                  <w:rPr>
                    <w:rFonts w:ascii="Segoe UI" w:eastAsia="Segoe UI" w:hAnsi="Segoe UI" w:cs="Segoe UI"/>
                    <w:sz w:val="20"/>
                    <w:szCs w:val="20"/>
                    <w:lang w:val="en-IE"/>
                  </w:rPr>
                  <w:noBreakHyphen/>
                  <w:t>event testing and rehearsals</w:t>
                </w:r>
              </w:p>
              <w:p w14:paraId="3E01C9BB" w14:textId="77777777" w:rsidR="005242A2" w:rsidRPr="007E3E8A" w:rsidRDefault="005242A2" w:rsidP="005242A2">
                <w:pPr>
                  <w:numPr>
                    <w:ilvl w:val="0"/>
                    <w:numId w:val="32"/>
                  </w:numPr>
                  <w:spacing w:after="0" w:line="240" w:lineRule="auto"/>
                  <w:ind w:right="567"/>
                  <w:cnfStyle w:val="000000100000" w:firstRow="0" w:lastRow="0" w:firstColumn="0" w:lastColumn="0" w:oddVBand="0" w:evenVBand="0" w:oddHBand="1" w:evenHBand="0" w:firstRowFirstColumn="0" w:firstRowLastColumn="0" w:lastRowFirstColumn="0" w:lastRowLastColumn="0"/>
                  <w:rPr>
                    <w:rFonts w:ascii="Segoe UI" w:eastAsia="Segoe UI" w:hAnsi="Segoe UI" w:cs="Segoe UI"/>
                    <w:sz w:val="20"/>
                    <w:szCs w:val="20"/>
                    <w:lang w:val="en-IE"/>
                  </w:rPr>
                </w:pPr>
                <w:r w:rsidRPr="007E3E8A">
                  <w:rPr>
                    <w:rFonts w:ascii="Segoe UI" w:eastAsia="Segoe UI" w:hAnsi="Segoe UI" w:cs="Segoe UI"/>
                    <w:sz w:val="20"/>
                    <w:szCs w:val="20"/>
                    <w:lang w:val="en-IE"/>
                  </w:rPr>
                  <w:t>On</w:t>
                </w:r>
                <w:r w:rsidRPr="007E3E8A">
                  <w:rPr>
                    <w:rFonts w:ascii="Segoe UI" w:eastAsia="Segoe UI" w:hAnsi="Segoe UI" w:cs="Segoe UI"/>
                    <w:sz w:val="20"/>
                    <w:szCs w:val="20"/>
                    <w:lang w:val="en-IE"/>
                  </w:rPr>
                  <w:noBreakHyphen/>
                  <w:t>site installation and derig</w:t>
                </w:r>
              </w:p>
              <w:p w14:paraId="65A4D8A2" w14:textId="77777777" w:rsidR="005242A2" w:rsidRPr="007E3E8A" w:rsidRDefault="005242A2" w:rsidP="005242A2">
                <w:pPr>
                  <w:numPr>
                    <w:ilvl w:val="0"/>
                    <w:numId w:val="32"/>
                  </w:numPr>
                  <w:spacing w:after="0" w:line="240" w:lineRule="auto"/>
                  <w:ind w:right="567"/>
                  <w:cnfStyle w:val="000000100000" w:firstRow="0" w:lastRow="0" w:firstColumn="0" w:lastColumn="0" w:oddVBand="0" w:evenVBand="0" w:oddHBand="1" w:evenHBand="0" w:firstRowFirstColumn="0" w:firstRowLastColumn="0" w:lastRowFirstColumn="0" w:lastRowLastColumn="0"/>
                  <w:rPr>
                    <w:rFonts w:ascii="Segoe UI" w:eastAsia="Segoe UI" w:hAnsi="Segoe UI" w:cs="Segoe UI"/>
                    <w:sz w:val="20"/>
                    <w:szCs w:val="20"/>
                    <w:lang w:val="en-IE"/>
                  </w:rPr>
                </w:pPr>
                <w:r w:rsidRPr="007E3E8A">
                  <w:rPr>
                    <w:rFonts w:ascii="Segoe UI" w:eastAsia="Segoe UI" w:hAnsi="Segoe UI" w:cs="Segoe UI"/>
                    <w:sz w:val="20"/>
                    <w:szCs w:val="20"/>
                    <w:lang w:val="en-IE"/>
                  </w:rPr>
                  <w:t>Resourcing approach and contingency planning</w:t>
                </w:r>
              </w:p>
              <w:p w14:paraId="0017A68E" w14:textId="77777777" w:rsidR="005242A2" w:rsidRPr="007E3E8A" w:rsidRDefault="005242A2" w:rsidP="005242A2">
                <w:pPr>
                  <w:numPr>
                    <w:ilvl w:val="0"/>
                    <w:numId w:val="32"/>
                  </w:numPr>
                  <w:spacing w:after="0" w:line="240" w:lineRule="auto"/>
                  <w:ind w:right="567"/>
                  <w:cnfStyle w:val="000000100000" w:firstRow="0" w:lastRow="0" w:firstColumn="0" w:lastColumn="0" w:oddVBand="0" w:evenVBand="0" w:oddHBand="1" w:evenHBand="0" w:firstRowFirstColumn="0" w:firstRowLastColumn="0" w:lastRowFirstColumn="0" w:lastRowLastColumn="0"/>
                  <w:rPr>
                    <w:rFonts w:ascii="Segoe UI" w:eastAsia="Segoe UI" w:hAnsi="Segoe UI" w:cs="Segoe UI"/>
                    <w:sz w:val="20"/>
                    <w:szCs w:val="20"/>
                    <w:lang w:val="en-IE"/>
                  </w:rPr>
                </w:pPr>
                <w:r w:rsidRPr="007E3E8A">
                  <w:rPr>
                    <w:rFonts w:ascii="Segoe UI" w:eastAsia="Segoe UI" w:hAnsi="Segoe UI" w:cs="Segoe UI"/>
                    <w:sz w:val="20"/>
                    <w:szCs w:val="20"/>
                    <w:lang w:val="en-IE"/>
                  </w:rPr>
                  <w:t>Risk management and availability of backup equipment</w:t>
                </w:r>
              </w:p>
              <w:p w14:paraId="265D580D" w14:textId="77777777" w:rsidR="005242A2" w:rsidRPr="007E3E8A" w:rsidRDefault="005242A2" w:rsidP="0083281A">
                <w:pPr>
                  <w:spacing w:after="0" w:line="240" w:lineRule="auto"/>
                  <w:ind w:right="567"/>
                  <w:cnfStyle w:val="000000100000" w:firstRow="0" w:lastRow="0" w:firstColumn="0" w:lastColumn="0" w:oddVBand="0" w:evenVBand="0" w:oddHBand="1" w:evenHBand="0" w:firstRowFirstColumn="0" w:firstRowLastColumn="0" w:lastRowFirstColumn="0" w:lastRowLastColumn="0"/>
                  <w:rPr>
                    <w:rFonts w:ascii="Segoe UI" w:eastAsia="Segoe UI" w:hAnsi="Segoe UI" w:cs="Segoe UI"/>
                    <w:sz w:val="20"/>
                    <w:szCs w:val="20"/>
                  </w:rPr>
                </w:pPr>
              </w:p>
              <w:p w14:paraId="6607A29E" w14:textId="77777777" w:rsidR="005242A2" w:rsidRPr="007E3E8A" w:rsidRDefault="005242A2" w:rsidP="0083281A">
                <w:pPr>
                  <w:spacing w:after="0" w:line="240" w:lineRule="auto"/>
                  <w:ind w:right="567"/>
                  <w:cnfStyle w:val="000000100000" w:firstRow="0" w:lastRow="0" w:firstColumn="0" w:lastColumn="0" w:oddVBand="0" w:evenVBand="0" w:oddHBand="1" w:evenHBand="0" w:firstRowFirstColumn="0" w:firstRowLastColumn="0" w:lastRowFirstColumn="0" w:lastRowLastColumn="0"/>
                  <w:rPr>
                    <w:rFonts w:ascii="Segoe UI" w:eastAsia="Segoe UI" w:hAnsi="Segoe UI" w:cs="Segoe UI"/>
                    <w:sz w:val="20"/>
                    <w:szCs w:val="20"/>
                  </w:rPr>
                </w:pPr>
                <w:r w:rsidRPr="007E3E8A">
                  <w:rPr>
                    <w:rFonts w:ascii="Segoe UI" w:eastAsia="Segoe UI" w:hAnsi="Segoe UI" w:cs="Segoe UI"/>
                    <w:sz w:val="20"/>
                    <w:szCs w:val="20"/>
                  </w:rPr>
                  <w:t>Availability of suitably qualified and experienced personnel</w:t>
                </w:r>
              </w:p>
              <w:p w14:paraId="4DF68235" w14:textId="77777777" w:rsidR="005242A2" w:rsidRPr="007E3E8A" w:rsidRDefault="005242A2" w:rsidP="0083281A">
                <w:pPr>
                  <w:spacing w:after="0" w:line="240" w:lineRule="auto"/>
                  <w:ind w:right="567"/>
                  <w:cnfStyle w:val="000000100000" w:firstRow="0" w:lastRow="0" w:firstColumn="0" w:lastColumn="0" w:oddVBand="0" w:evenVBand="0" w:oddHBand="1" w:evenHBand="0" w:firstRowFirstColumn="0" w:firstRowLastColumn="0" w:lastRowFirstColumn="0" w:lastRowLastColumn="0"/>
                  <w:rPr>
                    <w:rFonts w:ascii="Segoe UI" w:eastAsia="Segoe UI" w:hAnsi="Segoe UI" w:cs="Segoe UI"/>
                    <w:sz w:val="20"/>
                    <w:szCs w:val="20"/>
                  </w:rPr>
                </w:pPr>
                <w:r w:rsidRPr="007E3E8A">
                  <w:rPr>
                    <w:rFonts w:ascii="Segoe UI" w:eastAsia="Segoe UI" w:hAnsi="Segoe UI" w:cs="Segoe UI"/>
                    <w:sz w:val="20"/>
                    <w:szCs w:val="20"/>
                  </w:rPr>
                  <w:t>Provision of a dedicated project manager</w:t>
                </w:r>
              </w:p>
              <w:p w14:paraId="04EDF9EF" w14:textId="77777777" w:rsidR="005242A2" w:rsidRPr="007E3E8A" w:rsidRDefault="005242A2" w:rsidP="0083281A">
                <w:pPr>
                  <w:spacing w:after="0" w:line="240" w:lineRule="auto"/>
                  <w:ind w:right="567"/>
                  <w:cnfStyle w:val="000000100000" w:firstRow="0" w:lastRow="0" w:firstColumn="0" w:lastColumn="0" w:oddVBand="0" w:evenVBand="0" w:oddHBand="1" w:evenHBand="0" w:firstRowFirstColumn="0" w:firstRowLastColumn="0" w:lastRowFirstColumn="0" w:lastRowLastColumn="0"/>
                  <w:rPr>
                    <w:rFonts w:ascii="Segoe UI" w:eastAsia="Segoe UI" w:hAnsi="Segoe UI" w:cs="Segoe UI"/>
                    <w:sz w:val="20"/>
                    <w:szCs w:val="20"/>
                  </w:rPr>
                </w:pPr>
                <w:r w:rsidRPr="007E3E8A">
                  <w:rPr>
                    <w:rFonts w:ascii="Segoe UI" w:eastAsia="Segoe UI" w:hAnsi="Segoe UI" w:cs="Segoe UI"/>
                    <w:sz w:val="20"/>
                    <w:szCs w:val="20"/>
                  </w:rPr>
                  <w:t>Capacity to provide private studio hire (if required)</w:t>
                </w:r>
              </w:p>
              <w:p w14:paraId="3899EEA9" w14:textId="77777777" w:rsidR="005242A2" w:rsidRPr="007E3E8A" w:rsidRDefault="005242A2" w:rsidP="0083281A">
                <w:pPr>
                  <w:spacing w:after="0" w:line="240" w:lineRule="auto"/>
                  <w:ind w:right="567"/>
                  <w:cnfStyle w:val="000000100000" w:firstRow="0" w:lastRow="0" w:firstColumn="0" w:lastColumn="0" w:oddVBand="0" w:evenVBand="0" w:oddHBand="1" w:evenHBand="0" w:firstRowFirstColumn="0" w:firstRowLastColumn="0" w:lastRowFirstColumn="0" w:lastRowLastColumn="0"/>
                  <w:rPr>
                    <w:rFonts w:ascii="Segoe UI" w:eastAsia="Segoe UI" w:hAnsi="Segoe UI" w:cs="Segoe UI"/>
                    <w:sz w:val="20"/>
                    <w:szCs w:val="20"/>
                  </w:rPr>
                </w:pPr>
                <w:r w:rsidRPr="007E3E8A">
                  <w:rPr>
                    <w:rFonts w:ascii="Segoe UI" w:eastAsia="Segoe UI" w:hAnsi="Segoe UI" w:cs="Segoe UI"/>
                    <w:sz w:val="20"/>
                    <w:szCs w:val="20"/>
                  </w:rPr>
                  <w:t>Ability to scale resources for concurrent or short‑notice events</w:t>
                </w:r>
              </w:p>
              <w:p w14:paraId="0465A303" w14:textId="77777777" w:rsidR="005242A2" w:rsidRPr="007E3E8A" w:rsidRDefault="005242A2" w:rsidP="0083281A">
                <w:pPr>
                  <w:spacing w:after="0" w:line="240" w:lineRule="auto"/>
                  <w:ind w:right="567"/>
                  <w:cnfStyle w:val="000000100000" w:firstRow="0" w:lastRow="0" w:firstColumn="0" w:lastColumn="0" w:oddVBand="0" w:evenVBand="0" w:oddHBand="1" w:evenHBand="0" w:firstRowFirstColumn="0" w:firstRowLastColumn="0" w:lastRowFirstColumn="0" w:lastRowLastColumn="0"/>
                  <w:rPr>
                    <w:rFonts w:ascii="Segoe UI" w:eastAsia="Segoe UI" w:hAnsi="Segoe UI" w:cs="Segoe UI"/>
                    <w:sz w:val="20"/>
                    <w:szCs w:val="20"/>
                  </w:rPr>
                </w:pPr>
              </w:p>
              <w:p w14:paraId="4A2B66DB" w14:textId="77777777" w:rsidR="005242A2" w:rsidRPr="007E3E8A" w:rsidRDefault="005242A2" w:rsidP="0083281A">
                <w:pPr>
                  <w:spacing w:after="0" w:line="240" w:lineRule="auto"/>
                  <w:ind w:right="567"/>
                  <w:cnfStyle w:val="000000100000" w:firstRow="0" w:lastRow="0" w:firstColumn="0" w:lastColumn="0" w:oddVBand="0" w:evenVBand="0" w:oddHBand="1" w:evenHBand="0" w:firstRowFirstColumn="0" w:firstRowLastColumn="0" w:lastRowFirstColumn="0" w:lastRowLastColumn="0"/>
                  <w:rPr>
                    <w:rFonts w:ascii="Segoe UI" w:eastAsia="Segoe UI" w:hAnsi="Segoe UI" w:cs="Segoe UI"/>
                    <w:sz w:val="20"/>
                    <w:szCs w:val="20"/>
                  </w:rPr>
                </w:pPr>
                <w:r w:rsidRPr="007E3E8A">
                  <w:rPr>
                    <w:rFonts w:ascii="Segoe UI" w:eastAsia="Segoe UI" w:hAnsi="Segoe UI" w:cs="Segoe UI"/>
                    <w:sz w:val="20"/>
                    <w:szCs w:val="20"/>
                  </w:rPr>
                  <w:t>Demonstrated ability to manage and mitigate delivery challenges (e.g. last‑minute changes, venue constraints, hybrid/technical issues)</w:t>
                </w:r>
              </w:p>
              <w:p w14:paraId="7E15C54F" w14:textId="77777777" w:rsidR="005242A2" w:rsidRPr="007E3E8A" w:rsidRDefault="005242A2" w:rsidP="0083281A">
                <w:pPr>
                  <w:spacing w:after="0" w:line="240" w:lineRule="auto"/>
                  <w:ind w:right="567"/>
                  <w:cnfStyle w:val="000000100000" w:firstRow="0" w:lastRow="0" w:firstColumn="0" w:lastColumn="0" w:oddVBand="0" w:evenVBand="0" w:oddHBand="1" w:evenHBand="0" w:firstRowFirstColumn="0" w:firstRowLastColumn="0" w:lastRowFirstColumn="0" w:lastRowLastColumn="0"/>
                  <w:rPr>
                    <w:rFonts w:ascii="Segoe UI" w:eastAsia="Segoe UI" w:hAnsi="Segoe UI" w:cs="Segoe UI"/>
                    <w:sz w:val="20"/>
                    <w:szCs w:val="20"/>
                  </w:rPr>
                </w:pPr>
                <w:r w:rsidRPr="007E3E8A">
                  <w:rPr>
                    <w:rFonts w:ascii="Segoe UI" w:eastAsia="Segoe UI" w:hAnsi="Segoe UI" w:cs="Segoe UI"/>
                    <w:sz w:val="20"/>
                    <w:szCs w:val="20"/>
                  </w:rPr>
                  <w:t>Confirmation of equipment availability</w:t>
                </w:r>
              </w:p>
              <w:p w14:paraId="243F5B2A" w14:textId="77777777" w:rsidR="005242A2" w:rsidRPr="007E3E8A" w:rsidRDefault="005242A2" w:rsidP="0083281A">
                <w:pPr>
                  <w:spacing w:after="0" w:line="240" w:lineRule="auto"/>
                  <w:ind w:right="567"/>
                  <w:cnfStyle w:val="000000100000" w:firstRow="0" w:lastRow="0" w:firstColumn="0" w:lastColumn="0" w:oddVBand="0" w:evenVBand="0" w:oddHBand="1" w:evenHBand="0" w:firstRowFirstColumn="0" w:firstRowLastColumn="0" w:lastRowFirstColumn="0" w:lastRowLastColumn="0"/>
                  <w:rPr>
                    <w:rFonts w:ascii="Segoe UI" w:eastAsia="Segoe UI" w:hAnsi="Segoe UI" w:cs="Segoe UI"/>
                    <w:sz w:val="20"/>
                    <w:szCs w:val="20"/>
                  </w:rPr>
                </w:pPr>
                <w:r w:rsidRPr="007E3E8A">
                  <w:rPr>
                    <w:rFonts w:ascii="Segoe UI" w:eastAsia="Segoe UI" w:hAnsi="Segoe UI" w:cs="Segoe UI"/>
                    <w:sz w:val="20"/>
                    <w:szCs w:val="20"/>
                  </w:rPr>
                  <w:t>Confirmation of resource availability</w:t>
                </w:r>
              </w:p>
              <w:p w14:paraId="2D9930A7" w14:textId="77777777" w:rsidR="005242A2" w:rsidRPr="007E3E8A" w:rsidRDefault="005242A2" w:rsidP="0083281A">
                <w:pPr>
                  <w:spacing w:after="0" w:line="240" w:lineRule="auto"/>
                  <w:ind w:right="567"/>
                  <w:cnfStyle w:val="000000100000" w:firstRow="0" w:lastRow="0" w:firstColumn="0" w:lastColumn="0" w:oddVBand="0" w:evenVBand="0" w:oddHBand="1" w:evenHBand="0" w:firstRowFirstColumn="0" w:firstRowLastColumn="0" w:lastRowFirstColumn="0" w:lastRowLastColumn="0"/>
                  <w:rPr>
                    <w:rFonts w:ascii="Segoe UI" w:eastAsia="Segoe UI" w:hAnsi="Segoe UI" w:cs="Segoe UI"/>
                    <w:sz w:val="20"/>
                    <w:szCs w:val="20"/>
                  </w:rPr>
                </w:pPr>
              </w:p>
              <w:p w14:paraId="68EC3AB3" w14:textId="77777777" w:rsidR="005242A2" w:rsidRPr="007E3E8A" w:rsidRDefault="005242A2" w:rsidP="0083281A">
                <w:pPr>
                  <w:spacing w:after="0" w:line="240" w:lineRule="auto"/>
                  <w:ind w:right="567"/>
                  <w:cnfStyle w:val="000000100000" w:firstRow="0" w:lastRow="0" w:firstColumn="0" w:lastColumn="0" w:oddVBand="0" w:evenVBand="0" w:oddHBand="1" w:evenHBand="0" w:firstRowFirstColumn="0" w:firstRowLastColumn="0" w:lastRowFirstColumn="0" w:lastRowLastColumn="0"/>
                  <w:rPr>
                    <w:rFonts w:ascii="Segoe UI" w:eastAsia="Segoe UI" w:hAnsi="Segoe UI" w:cs="Segoe UI"/>
                    <w:sz w:val="20"/>
                    <w:szCs w:val="20"/>
                  </w:rPr>
                </w:pPr>
              </w:p>
              <w:p w14:paraId="4994E288" w14:textId="402221ED" w:rsidR="005242A2" w:rsidRPr="007E3E8A" w:rsidRDefault="005242A2" w:rsidP="0083281A">
                <w:pPr>
                  <w:spacing w:after="0" w:line="240" w:lineRule="auto"/>
                  <w:ind w:right="567"/>
                  <w:cnfStyle w:val="000000100000" w:firstRow="0" w:lastRow="0" w:firstColumn="0" w:lastColumn="0" w:oddVBand="0" w:evenVBand="0" w:oddHBand="1" w:evenHBand="0" w:firstRowFirstColumn="0" w:firstRowLastColumn="0" w:lastRowFirstColumn="0" w:lastRowLastColumn="0"/>
                  <w:rPr>
                    <w:rFonts w:ascii="Segoe UI" w:eastAsia="Segoe UI" w:hAnsi="Segoe UI" w:cs="Segoe UI"/>
                    <w:sz w:val="20"/>
                    <w:szCs w:val="20"/>
                  </w:rPr>
                </w:pPr>
                <w:r w:rsidRPr="007E3E8A">
                  <w:rPr>
                    <w:rFonts w:ascii="Segoe UI" w:eastAsia="Segoe UI" w:hAnsi="Segoe UI" w:cs="Segoe UI"/>
                    <w:sz w:val="20"/>
                    <w:szCs w:val="20"/>
                  </w:rPr>
                  <w:t xml:space="preserve">The tenderer should pay special attention to ensuring responses address all of the criteria outlined in section </w:t>
                </w:r>
                <w:r w:rsidRPr="007E3E8A">
                  <w:rPr>
                    <w:rFonts w:ascii="Segoe UI" w:eastAsia="Segoe UI" w:hAnsi="Segoe UI" w:cs="Segoe UI"/>
                    <w:b/>
                    <w:color w:val="007041"/>
                    <w:sz w:val="20"/>
                    <w:szCs w:val="20"/>
                  </w:rPr>
                  <w:t>2</w:t>
                </w:r>
                <w:r w:rsidR="009630F1">
                  <w:rPr>
                    <w:rFonts w:ascii="Segoe UI" w:eastAsia="Segoe UI" w:hAnsi="Segoe UI" w:cs="Segoe UI"/>
                    <w:b/>
                    <w:color w:val="007041"/>
                    <w:sz w:val="20"/>
                    <w:szCs w:val="20"/>
                  </w:rPr>
                  <w:t>.</w:t>
                </w:r>
                <w:r w:rsidRPr="007E3E8A">
                  <w:rPr>
                    <w:rFonts w:ascii="Segoe UI" w:eastAsia="Segoe UI" w:hAnsi="Segoe UI" w:cs="Segoe UI"/>
                    <w:b/>
                    <w:color w:val="007041"/>
                    <w:sz w:val="20"/>
                    <w:szCs w:val="20"/>
                  </w:rPr>
                  <w:t xml:space="preserve"> Previous Experience and Resources</w:t>
                </w:r>
              </w:p>
              <w:p w14:paraId="6FC35EC2" w14:textId="77777777" w:rsidR="005242A2" w:rsidRPr="007E3E8A" w:rsidRDefault="005242A2" w:rsidP="0083281A">
                <w:pPr>
                  <w:spacing w:after="0" w:line="240" w:lineRule="auto"/>
                  <w:ind w:left="567" w:right="567"/>
                  <w:cnfStyle w:val="000000100000" w:firstRow="0" w:lastRow="0" w:firstColumn="0" w:lastColumn="0" w:oddVBand="0" w:evenVBand="0" w:oddHBand="1" w:evenHBand="0" w:firstRowFirstColumn="0" w:firstRowLastColumn="0" w:lastRowFirstColumn="0" w:lastRowLastColumn="0"/>
                  <w:rPr>
                    <w:rFonts w:ascii="Segoe UI" w:eastAsia="Segoe UI" w:hAnsi="Segoe UI" w:cs="Segoe UI"/>
                    <w:sz w:val="20"/>
                    <w:szCs w:val="20"/>
                  </w:rPr>
                </w:pPr>
              </w:p>
            </w:tc>
          </w:tr>
          <w:tr w:rsidR="005242A2" w:rsidRPr="007E3E8A" w14:paraId="5ED39641" w14:textId="77777777" w:rsidTr="0083281A">
            <w:tc>
              <w:tcPr>
                <w:cnfStyle w:val="001000000000" w:firstRow="0" w:lastRow="0" w:firstColumn="1" w:lastColumn="0" w:oddVBand="0" w:evenVBand="0" w:oddHBand="0" w:evenHBand="0" w:firstRowFirstColumn="0" w:firstRowLastColumn="0" w:lastRowFirstColumn="0" w:lastRowLastColumn="0"/>
                <w:tcW w:w="2547" w:type="dxa"/>
                <w:shd w:val="clear" w:color="auto" w:fill="007041"/>
              </w:tcPr>
              <w:p w14:paraId="56118687" w14:textId="77777777" w:rsidR="005242A2" w:rsidRPr="007E3E8A" w:rsidRDefault="005242A2" w:rsidP="0083281A">
                <w:pPr>
                  <w:spacing w:after="0" w:line="240" w:lineRule="auto"/>
                  <w:ind w:left="567" w:right="567"/>
                  <w:rPr>
                    <w:rFonts w:ascii="Segoe UI" w:eastAsia="Segoe UI" w:hAnsi="Segoe UI" w:cs="Segoe UI"/>
                    <w:color w:val="FFFFFF"/>
                    <w:sz w:val="20"/>
                    <w:szCs w:val="20"/>
                  </w:rPr>
                </w:pPr>
                <w:r w:rsidRPr="007E3E8A">
                  <w:rPr>
                    <w:rFonts w:ascii="Segoe UI" w:eastAsia="Segoe UI" w:hAnsi="Segoe UI" w:cs="Segoe UI"/>
                    <w:color w:val="FFFFFF"/>
                    <w:sz w:val="20"/>
                    <w:szCs w:val="20"/>
                  </w:rPr>
                  <w:lastRenderedPageBreak/>
                  <w:t>Criterion C</w:t>
                </w:r>
              </w:p>
            </w:tc>
            <w:tc>
              <w:tcPr>
                <w:tcW w:w="2410" w:type="dxa"/>
                <w:shd w:val="clear" w:color="auto" w:fill="007041"/>
              </w:tcPr>
              <w:p w14:paraId="7962C773" w14:textId="77777777" w:rsidR="005242A2" w:rsidRPr="007E3E8A" w:rsidRDefault="005242A2" w:rsidP="0083281A">
                <w:pPr>
                  <w:spacing w:after="0" w:line="240" w:lineRule="auto"/>
                  <w:ind w:left="567" w:right="567"/>
                  <w:cnfStyle w:val="000000000000" w:firstRow="0" w:lastRow="0" w:firstColumn="0" w:lastColumn="0" w:oddVBand="0" w:evenVBand="0" w:oddHBand="0" w:evenHBand="0" w:firstRowFirstColumn="0" w:firstRowLastColumn="0" w:lastRowFirstColumn="0" w:lastRowLastColumn="0"/>
                  <w:rPr>
                    <w:rFonts w:ascii="Segoe UI" w:eastAsia="Segoe UI" w:hAnsi="Segoe UI" w:cs="Segoe UI"/>
                    <w:color w:val="FFFFFF"/>
                    <w:sz w:val="20"/>
                    <w:szCs w:val="20"/>
                  </w:rPr>
                </w:pPr>
                <w:r w:rsidRPr="007E3E8A">
                  <w:rPr>
                    <w:rFonts w:ascii="Segoe UI" w:eastAsia="Segoe UI" w:hAnsi="Segoe UI" w:cs="Segoe UI"/>
                    <w:b/>
                    <w:bCs/>
                    <w:color w:val="FFFFFF"/>
                    <w:sz w:val="20"/>
                    <w:szCs w:val="20"/>
                  </w:rPr>
                  <w:t xml:space="preserve">Weighting </w:t>
                </w:r>
              </w:p>
            </w:tc>
            <w:tc>
              <w:tcPr>
                <w:tcW w:w="2551" w:type="dxa"/>
                <w:gridSpan w:val="2"/>
                <w:shd w:val="clear" w:color="auto" w:fill="007041"/>
              </w:tcPr>
              <w:p w14:paraId="5D8A81E2" w14:textId="77777777" w:rsidR="005242A2" w:rsidRPr="007E3E8A" w:rsidRDefault="005242A2" w:rsidP="0083281A">
                <w:pPr>
                  <w:spacing w:after="0" w:line="240" w:lineRule="auto"/>
                  <w:ind w:left="567" w:right="567"/>
                  <w:cnfStyle w:val="000000000000" w:firstRow="0" w:lastRow="0" w:firstColumn="0" w:lastColumn="0" w:oddVBand="0" w:evenVBand="0" w:oddHBand="0" w:evenHBand="0" w:firstRowFirstColumn="0" w:firstRowLastColumn="0" w:lastRowFirstColumn="0" w:lastRowLastColumn="0"/>
                  <w:rPr>
                    <w:rFonts w:ascii="Segoe UI" w:eastAsia="Segoe UI" w:hAnsi="Segoe UI" w:cs="Segoe UI"/>
                    <w:color w:val="FFFFFF"/>
                    <w:sz w:val="20"/>
                    <w:szCs w:val="20"/>
                  </w:rPr>
                </w:pPr>
                <w:r w:rsidRPr="007E3E8A">
                  <w:rPr>
                    <w:rFonts w:ascii="Segoe UI" w:eastAsia="Segoe UI" w:hAnsi="Segoe UI" w:cs="Segoe UI"/>
                    <w:b/>
                    <w:bCs/>
                    <w:color w:val="FFFFFF"/>
                    <w:sz w:val="20"/>
                    <w:szCs w:val="20"/>
                  </w:rPr>
                  <w:t>Maximum Marks</w:t>
                </w:r>
              </w:p>
            </w:tc>
            <w:tc>
              <w:tcPr>
                <w:tcW w:w="2835" w:type="dxa"/>
                <w:gridSpan w:val="2"/>
                <w:shd w:val="clear" w:color="auto" w:fill="007041"/>
              </w:tcPr>
              <w:p w14:paraId="25A5A5BA" w14:textId="77777777" w:rsidR="005242A2" w:rsidRPr="007E3E8A" w:rsidRDefault="005242A2" w:rsidP="0083281A">
                <w:pPr>
                  <w:spacing w:after="0" w:line="240" w:lineRule="auto"/>
                  <w:ind w:left="567" w:right="567"/>
                  <w:cnfStyle w:val="000000000000" w:firstRow="0" w:lastRow="0" w:firstColumn="0" w:lastColumn="0" w:oddVBand="0" w:evenVBand="0" w:oddHBand="0" w:evenHBand="0" w:firstRowFirstColumn="0" w:firstRowLastColumn="0" w:lastRowFirstColumn="0" w:lastRowLastColumn="0"/>
                  <w:rPr>
                    <w:rFonts w:ascii="Segoe UI" w:eastAsia="Segoe UI" w:hAnsi="Segoe UI" w:cs="Segoe UI"/>
                    <w:bCs/>
                    <w:color w:val="FFFFFF"/>
                    <w:sz w:val="20"/>
                    <w:szCs w:val="20"/>
                  </w:rPr>
                </w:pPr>
                <w:r w:rsidRPr="007E3E8A">
                  <w:rPr>
                    <w:rFonts w:ascii="Segoe UI" w:eastAsia="Segoe UI" w:hAnsi="Segoe UI" w:cs="Segoe UI"/>
                    <w:b/>
                    <w:bCs/>
                    <w:color w:val="FFFFFF"/>
                    <w:sz w:val="20"/>
                    <w:szCs w:val="20"/>
                  </w:rPr>
                  <w:t>Minimum Marks  50%</w:t>
                </w:r>
              </w:p>
            </w:tc>
          </w:tr>
          <w:tr w:rsidR="005242A2" w:rsidRPr="007E3E8A" w14:paraId="015F8688" w14:textId="77777777" w:rsidTr="0083281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47" w:type="dxa"/>
                <w:shd w:val="clear" w:color="auto" w:fill="007041"/>
              </w:tcPr>
              <w:p w14:paraId="7638129A" w14:textId="77777777" w:rsidR="005242A2" w:rsidRPr="007E3E8A" w:rsidRDefault="005242A2" w:rsidP="0083281A">
                <w:pPr>
                  <w:spacing w:after="0" w:line="240" w:lineRule="auto"/>
                  <w:ind w:left="567" w:right="567"/>
                  <w:rPr>
                    <w:rFonts w:ascii="Segoe UI" w:eastAsia="Segoe UI" w:hAnsi="Segoe UI" w:cs="Segoe UI"/>
                    <w:color w:val="FFFFFF"/>
                    <w:sz w:val="20"/>
                    <w:szCs w:val="20"/>
                  </w:rPr>
                </w:pPr>
              </w:p>
            </w:tc>
            <w:tc>
              <w:tcPr>
                <w:tcW w:w="2410" w:type="dxa"/>
                <w:shd w:val="clear" w:color="auto" w:fill="007041"/>
              </w:tcPr>
              <w:p w14:paraId="602E99BA" w14:textId="77777777" w:rsidR="005242A2" w:rsidRPr="007E3E8A" w:rsidRDefault="005242A2" w:rsidP="0083281A">
                <w:pPr>
                  <w:spacing w:after="0" w:line="240" w:lineRule="auto"/>
                  <w:ind w:left="567" w:right="567"/>
                  <w:cnfStyle w:val="000000100000" w:firstRow="0" w:lastRow="0" w:firstColumn="0" w:lastColumn="0" w:oddVBand="0" w:evenVBand="0" w:oddHBand="1" w:evenHBand="0" w:firstRowFirstColumn="0" w:firstRowLastColumn="0" w:lastRowFirstColumn="0" w:lastRowLastColumn="0"/>
                  <w:rPr>
                    <w:rFonts w:ascii="Segoe UI" w:eastAsia="Segoe UI" w:hAnsi="Segoe UI" w:cs="Segoe UI"/>
                    <w:b/>
                    <w:color w:val="FFFFFF"/>
                    <w:sz w:val="20"/>
                    <w:szCs w:val="20"/>
                  </w:rPr>
                </w:pPr>
                <w:r w:rsidRPr="007E3E8A">
                  <w:rPr>
                    <w:rFonts w:ascii="Segoe UI" w:eastAsia="Segoe UI" w:hAnsi="Segoe UI" w:cs="Segoe UI"/>
                    <w:b/>
                    <w:color w:val="FFFFFF"/>
                    <w:sz w:val="20"/>
                    <w:szCs w:val="20"/>
                  </w:rPr>
                  <w:t>30%</w:t>
                </w:r>
              </w:p>
            </w:tc>
            <w:tc>
              <w:tcPr>
                <w:tcW w:w="2551" w:type="dxa"/>
                <w:gridSpan w:val="2"/>
                <w:shd w:val="clear" w:color="auto" w:fill="007041"/>
              </w:tcPr>
              <w:p w14:paraId="76CC511B" w14:textId="77777777" w:rsidR="005242A2" w:rsidRPr="007E3E8A" w:rsidRDefault="005242A2" w:rsidP="0083281A">
                <w:pPr>
                  <w:spacing w:after="0" w:line="240" w:lineRule="auto"/>
                  <w:ind w:left="567" w:right="567"/>
                  <w:cnfStyle w:val="000000100000" w:firstRow="0" w:lastRow="0" w:firstColumn="0" w:lastColumn="0" w:oddVBand="0" w:evenVBand="0" w:oddHBand="1" w:evenHBand="0" w:firstRowFirstColumn="0" w:firstRowLastColumn="0" w:lastRowFirstColumn="0" w:lastRowLastColumn="0"/>
                  <w:rPr>
                    <w:rFonts w:ascii="Segoe UI" w:eastAsia="Segoe UI" w:hAnsi="Segoe UI" w:cs="Segoe UI"/>
                    <w:b/>
                    <w:color w:val="FFFFFF"/>
                    <w:sz w:val="20"/>
                    <w:szCs w:val="20"/>
                  </w:rPr>
                </w:pPr>
                <w:r w:rsidRPr="007E3E8A">
                  <w:rPr>
                    <w:rFonts w:ascii="Segoe UI" w:eastAsia="Segoe UI" w:hAnsi="Segoe UI" w:cs="Segoe UI"/>
                    <w:b/>
                    <w:color w:val="FFFFFF"/>
                    <w:sz w:val="20"/>
                    <w:szCs w:val="20"/>
                  </w:rPr>
                  <w:t>3000</w:t>
                </w:r>
              </w:p>
            </w:tc>
            <w:tc>
              <w:tcPr>
                <w:tcW w:w="2835" w:type="dxa"/>
                <w:gridSpan w:val="2"/>
                <w:shd w:val="clear" w:color="auto" w:fill="007041"/>
              </w:tcPr>
              <w:p w14:paraId="17505F2A" w14:textId="77777777" w:rsidR="005242A2" w:rsidRPr="007E3E8A" w:rsidRDefault="005242A2" w:rsidP="0083281A">
                <w:pPr>
                  <w:spacing w:after="0" w:line="240" w:lineRule="auto"/>
                  <w:ind w:left="567" w:right="567"/>
                  <w:cnfStyle w:val="000000100000" w:firstRow="0" w:lastRow="0" w:firstColumn="0" w:lastColumn="0" w:oddVBand="0" w:evenVBand="0" w:oddHBand="1" w:evenHBand="0" w:firstRowFirstColumn="0" w:firstRowLastColumn="0" w:lastRowFirstColumn="0" w:lastRowLastColumn="0"/>
                  <w:rPr>
                    <w:rFonts w:ascii="Segoe UI" w:eastAsia="Segoe UI" w:hAnsi="Segoe UI" w:cs="Segoe UI"/>
                    <w:b/>
                    <w:color w:val="FFFFFF"/>
                    <w:sz w:val="20"/>
                    <w:szCs w:val="20"/>
                  </w:rPr>
                </w:pPr>
                <w:r w:rsidRPr="007E3E8A">
                  <w:rPr>
                    <w:rFonts w:ascii="Segoe UI" w:eastAsia="Segoe UI" w:hAnsi="Segoe UI" w:cs="Segoe UI"/>
                    <w:b/>
                    <w:color w:val="FFFFFF"/>
                    <w:sz w:val="20"/>
                    <w:szCs w:val="20"/>
                  </w:rPr>
                  <w:t>1500</w:t>
                </w:r>
              </w:p>
            </w:tc>
          </w:tr>
          <w:tr w:rsidR="005242A2" w:rsidRPr="007E3E8A" w14:paraId="0B6DBCB7" w14:textId="77777777" w:rsidTr="0083281A">
            <w:tc>
              <w:tcPr>
                <w:cnfStyle w:val="001000000000" w:firstRow="0" w:lastRow="0" w:firstColumn="1" w:lastColumn="0" w:oddVBand="0" w:evenVBand="0" w:oddHBand="0" w:evenHBand="0" w:firstRowFirstColumn="0" w:firstRowLastColumn="0" w:lastRowFirstColumn="0" w:lastRowLastColumn="0"/>
                <w:tcW w:w="2547" w:type="dxa"/>
              </w:tcPr>
              <w:p w14:paraId="48B8D2B1" w14:textId="77777777" w:rsidR="005242A2" w:rsidRPr="007E3E8A" w:rsidRDefault="005242A2" w:rsidP="0083281A">
                <w:pPr>
                  <w:spacing w:after="0" w:line="240" w:lineRule="auto"/>
                  <w:ind w:left="567" w:right="567"/>
                  <w:rPr>
                    <w:rFonts w:ascii="Segoe UI" w:eastAsia="Segoe UI" w:hAnsi="Segoe UI" w:cs="Segoe UI"/>
                    <w:sz w:val="20"/>
                    <w:szCs w:val="20"/>
                  </w:rPr>
                </w:pPr>
                <w:r w:rsidRPr="007E3E8A">
                  <w:rPr>
                    <w:rFonts w:ascii="Segoe UI" w:eastAsia="Segoe UI" w:hAnsi="Segoe UI" w:cs="Segoe UI"/>
                    <w:sz w:val="20"/>
                    <w:szCs w:val="20"/>
                  </w:rPr>
                  <w:t>Title</w:t>
                </w:r>
              </w:p>
            </w:tc>
            <w:tc>
              <w:tcPr>
                <w:tcW w:w="7796" w:type="dxa"/>
                <w:gridSpan w:val="5"/>
              </w:tcPr>
              <w:p w14:paraId="7577AE7C" w14:textId="77777777" w:rsidR="005242A2" w:rsidRPr="007E3E8A" w:rsidRDefault="005242A2" w:rsidP="0083281A">
                <w:pPr>
                  <w:spacing w:after="0" w:line="240" w:lineRule="auto"/>
                  <w:ind w:left="567" w:right="567"/>
                  <w:cnfStyle w:val="000000000000" w:firstRow="0" w:lastRow="0" w:firstColumn="0" w:lastColumn="0" w:oddVBand="0" w:evenVBand="0" w:oddHBand="0" w:evenHBand="0" w:firstRowFirstColumn="0" w:firstRowLastColumn="0" w:lastRowFirstColumn="0" w:lastRowLastColumn="0"/>
                  <w:rPr>
                    <w:rFonts w:ascii="Segoe UI" w:eastAsia="Segoe UI" w:hAnsi="Segoe UI" w:cs="Segoe UI"/>
                    <w:sz w:val="20"/>
                    <w:szCs w:val="20"/>
                  </w:rPr>
                </w:pPr>
                <w:r w:rsidRPr="007E3E8A">
                  <w:rPr>
                    <w:rFonts w:ascii="Segoe UI" w:eastAsia="Segoe UI" w:hAnsi="Segoe UI" w:cs="Segoe UI"/>
                    <w:b/>
                    <w:bCs/>
                    <w:sz w:val="20"/>
                    <w:szCs w:val="20"/>
                  </w:rPr>
                  <w:t>Security</w:t>
                </w:r>
              </w:p>
            </w:tc>
          </w:tr>
          <w:tr w:rsidR="005242A2" w:rsidRPr="007E3E8A" w14:paraId="218BC173" w14:textId="77777777" w:rsidTr="0083281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47" w:type="dxa"/>
                <w:shd w:val="clear" w:color="auto" w:fill="auto"/>
              </w:tcPr>
              <w:p w14:paraId="0BED8117" w14:textId="77777777" w:rsidR="005242A2" w:rsidRPr="007E3E8A" w:rsidRDefault="005242A2" w:rsidP="0083281A">
                <w:pPr>
                  <w:spacing w:after="0" w:line="240" w:lineRule="auto"/>
                  <w:ind w:left="567" w:right="567"/>
                  <w:rPr>
                    <w:rFonts w:ascii="Segoe UI" w:eastAsia="Segoe UI" w:hAnsi="Segoe UI" w:cs="Segoe UI"/>
                    <w:sz w:val="20"/>
                    <w:szCs w:val="20"/>
                  </w:rPr>
                </w:pPr>
                <w:r w:rsidRPr="007E3E8A">
                  <w:rPr>
                    <w:rFonts w:ascii="Segoe UI" w:eastAsia="Segoe UI" w:hAnsi="Segoe UI" w:cs="Segoe UI"/>
                    <w:sz w:val="20"/>
                    <w:szCs w:val="20"/>
                  </w:rPr>
                  <w:t>Description</w:t>
                </w:r>
              </w:p>
            </w:tc>
            <w:tc>
              <w:tcPr>
                <w:tcW w:w="7796" w:type="dxa"/>
                <w:gridSpan w:val="5"/>
                <w:shd w:val="clear" w:color="auto" w:fill="auto"/>
              </w:tcPr>
              <w:p w14:paraId="317E0335" w14:textId="77777777" w:rsidR="005242A2" w:rsidRPr="007E3E8A" w:rsidRDefault="005242A2" w:rsidP="0083281A">
                <w:pPr>
                  <w:spacing w:after="0" w:line="240" w:lineRule="auto"/>
                  <w:ind w:right="567"/>
                  <w:cnfStyle w:val="000000100000" w:firstRow="0" w:lastRow="0" w:firstColumn="0" w:lastColumn="0" w:oddVBand="0" w:evenVBand="0" w:oddHBand="1" w:evenHBand="0" w:firstRowFirstColumn="0" w:firstRowLastColumn="0" w:lastRowFirstColumn="0" w:lastRowLastColumn="0"/>
                  <w:rPr>
                    <w:rFonts w:ascii="Segoe UI" w:eastAsia="Segoe UI" w:hAnsi="Segoe UI"/>
                    <w:sz w:val="20"/>
                    <w:szCs w:val="20"/>
                    <w:lang w:val="en-IE"/>
                  </w:rPr>
                </w:pPr>
                <w:r w:rsidRPr="007E3E8A">
                  <w:rPr>
                    <w:rFonts w:ascii="Segoe UI" w:eastAsia="Segoe UI" w:hAnsi="Segoe UI"/>
                    <w:sz w:val="20"/>
                    <w:szCs w:val="20"/>
                    <w:lang w:val="en-IE"/>
                  </w:rPr>
                  <w:t>The HPRA requires all AV suppliers to adhere to robust security standards.</w:t>
                </w:r>
              </w:p>
              <w:p w14:paraId="4A4DD667" w14:textId="77777777" w:rsidR="005242A2" w:rsidRPr="007E3E8A" w:rsidRDefault="005242A2" w:rsidP="0083281A">
                <w:pPr>
                  <w:spacing w:after="0" w:line="240" w:lineRule="auto"/>
                  <w:ind w:right="567"/>
                  <w:cnfStyle w:val="000000100000" w:firstRow="0" w:lastRow="0" w:firstColumn="0" w:lastColumn="0" w:oddVBand="0" w:evenVBand="0" w:oddHBand="1" w:evenHBand="0" w:firstRowFirstColumn="0" w:firstRowLastColumn="0" w:lastRowFirstColumn="0" w:lastRowLastColumn="0"/>
                  <w:rPr>
                    <w:rFonts w:ascii="Segoe UI" w:eastAsia="Segoe UI" w:hAnsi="Segoe UI" w:cs="Segoe UI"/>
                    <w:sz w:val="20"/>
                    <w:szCs w:val="20"/>
                  </w:rPr>
                </w:pPr>
                <w:r w:rsidRPr="007E3E8A">
                  <w:rPr>
                    <w:rFonts w:ascii="Segoe UI" w:eastAsia="Segoe UI" w:hAnsi="Segoe UI"/>
                    <w:sz w:val="20"/>
                    <w:szCs w:val="20"/>
                    <w:lang w:val="en-IE"/>
                  </w:rPr>
                  <w:t>Tenderers must demonstrate capability across:</w:t>
                </w:r>
              </w:p>
              <w:p w14:paraId="27271891" w14:textId="77777777" w:rsidR="005242A2" w:rsidRPr="007E3E8A" w:rsidRDefault="005242A2" w:rsidP="005242A2">
                <w:pPr>
                  <w:numPr>
                    <w:ilvl w:val="0"/>
                    <w:numId w:val="34"/>
                  </w:numPr>
                  <w:spacing w:after="0" w:line="240" w:lineRule="auto"/>
                  <w:ind w:right="567"/>
                  <w:contextualSpacing/>
                  <w:cnfStyle w:val="000000100000" w:firstRow="0" w:lastRow="0" w:firstColumn="0" w:lastColumn="0" w:oddVBand="0" w:evenVBand="0" w:oddHBand="1" w:evenHBand="0" w:firstRowFirstColumn="0" w:firstRowLastColumn="0" w:lastRowFirstColumn="0" w:lastRowLastColumn="0"/>
                  <w:rPr>
                    <w:rFonts w:ascii="Segoe UI" w:eastAsia="Segoe UI" w:hAnsi="Segoe UI" w:cs="Segoe UI"/>
                    <w:sz w:val="20"/>
                    <w:szCs w:val="20"/>
                  </w:rPr>
                </w:pPr>
                <w:r w:rsidRPr="007E3E8A">
                  <w:rPr>
                    <w:rFonts w:ascii="Segoe UI" w:eastAsia="Segoe UI" w:hAnsi="Segoe UI" w:cs="Segoe UI"/>
                    <w:sz w:val="20"/>
                    <w:szCs w:val="20"/>
                  </w:rPr>
                  <w:t>Information and data security</w:t>
                </w:r>
              </w:p>
              <w:p w14:paraId="21E642C7" w14:textId="77777777" w:rsidR="005242A2" w:rsidRPr="007E3E8A" w:rsidRDefault="005242A2" w:rsidP="005242A2">
                <w:pPr>
                  <w:numPr>
                    <w:ilvl w:val="0"/>
                    <w:numId w:val="34"/>
                  </w:numPr>
                  <w:spacing w:after="0" w:line="240" w:lineRule="auto"/>
                  <w:ind w:right="567"/>
                  <w:contextualSpacing/>
                  <w:cnfStyle w:val="000000100000" w:firstRow="0" w:lastRow="0" w:firstColumn="0" w:lastColumn="0" w:oddVBand="0" w:evenVBand="0" w:oddHBand="1" w:evenHBand="0" w:firstRowFirstColumn="0" w:firstRowLastColumn="0" w:lastRowFirstColumn="0" w:lastRowLastColumn="0"/>
                  <w:rPr>
                    <w:rFonts w:ascii="Segoe UI" w:eastAsia="Segoe UI" w:hAnsi="Segoe UI" w:cs="Segoe UI"/>
                    <w:sz w:val="20"/>
                    <w:szCs w:val="20"/>
                  </w:rPr>
                </w:pPr>
                <w:r w:rsidRPr="007E3E8A">
                  <w:rPr>
                    <w:rFonts w:ascii="Segoe UI" w:eastAsia="Segoe UI" w:hAnsi="Segoe UI" w:cs="Segoe UI"/>
                    <w:sz w:val="20"/>
                    <w:szCs w:val="20"/>
                  </w:rPr>
                  <w:t>Personnel security</w:t>
                </w:r>
              </w:p>
              <w:p w14:paraId="199C8671" w14:textId="77777777" w:rsidR="005242A2" w:rsidRPr="007E3E8A" w:rsidRDefault="005242A2" w:rsidP="005242A2">
                <w:pPr>
                  <w:numPr>
                    <w:ilvl w:val="0"/>
                    <w:numId w:val="34"/>
                  </w:numPr>
                  <w:spacing w:after="0" w:line="240" w:lineRule="auto"/>
                  <w:ind w:right="567"/>
                  <w:contextualSpacing/>
                  <w:cnfStyle w:val="000000100000" w:firstRow="0" w:lastRow="0" w:firstColumn="0" w:lastColumn="0" w:oddVBand="0" w:evenVBand="0" w:oddHBand="1" w:evenHBand="0" w:firstRowFirstColumn="0" w:firstRowLastColumn="0" w:lastRowFirstColumn="0" w:lastRowLastColumn="0"/>
                  <w:rPr>
                    <w:rFonts w:ascii="Segoe UI" w:eastAsia="Segoe UI" w:hAnsi="Segoe UI" w:cs="Segoe UI"/>
                    <w:sz w:val="20"/>
                    <w:szCs w:val="20"/>
                  </w:rPr>
                </w:pPr>
                <w:r w:rsidRPr="007E3E8A">
                  <w:rPr>
                    <w:rFonts w:ascii="Segoe UI" w:eastAsia="Segoe UI" w:hAnsi="Segoe UI" w:cs="Segoe UI"/>
                    <w:sz w:val="20"/>
                    <w:szCs w:val="20"/>
                  </w:rPr>
                  <w:t>Secure remote access and monitoring</w:t>
                </w:r>
              </w:p>
              <w:p w14:paraId="24DE4EBB" w14:textId="77777777" w:rsidR="005242A2" w:rsidRPr="007E3E8A" w:rsidRDefault="005242A2" w:rsidP="005242A2">
                <w:pPr>
                  <w:numPr>
                    <w:ilvl w:val="0"/>
                    <w:numId w:val="34"/>
                  </w:numPr>
                  <w:spacing w:after="0" w:line="240" w:lineRule="auto"/>
                  <w:ind w:right="567"/>
                  <w:contextualSpacing/>
                  <w:cnfStyle w:val="000000100000" w:firstRow="0" w:lastRow="0" w:firstColumn="0" w:lastColumn="0" w:oddVBand="0" w:evenVBand="0" w:oddHBand="1" w:evenHBand="0" w:firstRowFirstColumn="0" w:firstRowLastColumn="0" w:lastRowFirstColumn="0" w:lastRowLastColumn="0"/>
                  <w:rPr>
                    <w:rFonts w:ascii="Segoe UI" w:eastAsia="Segoe UI" w:hAnsi="Segoe UI" w:cs="Segoe UI"/>
                    <w:sz w:val="20"/>
                    <w:szCs w:val="20"/>
                  </w:rPr>
                </w:pPr>
                <w:r w:rsidRPr="007E3E8A">
                  <w:rPr>
                    <w:rFonts w:ascii="Segoe UI" w:eastAsia="Segoe UI" w:hAnsi="Segoe UI" w:cs="Segoe UI"/>
                    <w:sz w:val="20"/>
                    <w:szCs w:val="20"/>
                  </w:rPr>
                  <w:t>Physical security and equipment protection</w:t>
                </w:r>
              </w:p>
              <w:p w14:paraId="7F7F1FD1" w14:textId="77777777" w:rsidR="005242A2" w:rsidRPr="007E3E8A" w:rsidRDefault="005242A2" w:rsidP="005242A2">
                <w:pPr>
                  <w:numPr>
                    <w:ilvl w:val="0"/>
                    <w:numId w:val="34"/>
                  </w:numPr>
                  <w:spacing w:after="0" w:line="240" w:lineRule="auto"/>
                  <w:ind w:right="567"/>
                  <w:contextualSpacing/>
                  <w:cnfStyle w:val="000000100000" w:firstRow="0" w:lastRow="0" w:firstColumn="0" w:lastColumn="0" w:oddVBand="0" w:evenVBand="0" w:oddHBand="1" w:evenHBand="0" w:firstRowFirstColumn="0" w:firstRowLastColumn="0" w:lastRowFirstColumn="0" w:lastRowLastColumn="0"/>
                  <w:rPr>
                    <w:rFonts w:ascii="Segoe UI" w:eastAsia="Segoe UI" w:hAnsi="Segoe UI" w:cs="Segoe UI"/>
                    <w:sz w:val="20"/>
                    <w:szCs w:val="20"/>
                  </w:rPr>
                </w:pPr>
                <w:r w:rsidRPr="007E3E8A">
                  <w:rPr>
                    <w:rFonts w:ascii="Segoe UI" w:eastAsia="Segoe UI" w:hAnsi="Segoe UI" w:cs="Segoe UI"/>
                    <w:sz w:val="20"/>
                    <w:szCs w:val="20"/>
                  </w:rPr>
                  <w:t>Supply chain and asset integrity</w:t>
                </w:r>
              </w:p>
              <w:p w14:paraId="4AF4847E" w14:textId="0E209E03" w:rsidR="005242A2" w:rsidRPr="007E3E8A" w:rsidRDefault="005242A2" w:rsidP="0083281A">
                <w:pPr>
                  <w:spacing w:after="0" w:line="240" w:lineRule="auto"/>
                  <w:ind w:right="567"/>
                  <w:cnfStyle w:val="000000100000" w:firstRow="0" w:lastRow="0" w:firstColumn="0" w:lastColumn="0" w:oddVBand="0" w:evenVBand="0" w:oddHBand="1" w:evenHBand="0" w:firstRowFirstColumn="0" w:firstRowLastColumn="0" w:lastRowFirstColumn="0" w:lastRowLastColumn="0"/>
                  <w:rPr>
                    <w:rFonts w:ascii="Segoe UI" w:eastAsia="Segoe UI" w:hAnsi="Segoe UI" w:cs="Segoe UI"/>
                    <w:sz w:val="20"/>
                    <w:szCs w:val="20"/>
                  </w:rPr>
                </w:pPr>
                <w:r w:rsidRPr="007E3E8A">
                  <w:rPr>
                    <w:rFonts w:ascii="Segoe UI" w:eastAsia="Segoe UI" w:hAnsi="Segoe UI" w:cs="Segoe UI"/>
                    <w:sz w:val="20"/>
                    <w:szCs w:val="20"/>
                  </w:rPr>
                  <w:t xml:space="preserve">The tenderer should pay special attention to ensuring responses address all of the criteria outlined in section </w:t>
                </w:r>
                <w:r w:rsidR="009630F1">
                  <w:rPr>
                    <w:rFonts w:ascii="Segoe UI" w:eastAsia="Segoe UI" w:hAnsi="Segoe UI" w:cs="Segoe UI"/>
                    <w:b/>
                    <w:color w:val="007041"/>
                    <w:sz w:val="20"/>
                    <w:szCs w:val="20"/>
                  </w:rPr>
                  <w:t>3</w:t>
                </w:r>
                <w:r w:rsidRPr="007E3E8A">
                  <w:rPr>
                    <w:rFonts w:ascii="Segoe UI" w:eastAsia="Segoe UI" w:hAnsi="Segoe UI" w:cs="Segoe UI"/>
                    <w:b/>
                    <w:color w:val="007041"/>
                    <w:sz w:val="20"/>
                    <w:szCs w:val="20"/>
                  </w:rPr>
                  <w:t xml:space="preserve"> Security</w:t>
                </w:r>
              </w:p>
            </w:tc>
          </w:tr>
          <w:tr w:rsidR="005242A2" w:rsidRPr="007E3E8A" w14:paraId="096D0917" w14:textId="77777777" w:rsidTr="0083281A">
            <w:tc>
              <w:tcPr>
                <w:cnfStyle w:val="001000000000" w:firstRow="0" w:lastRow="0" w:firstColumn="1" w:lastColumn="0" w:oddVBand="0" w:evenVBand="0" w:oddHBand="0" w:evenHBand="0" w:firstRowFirstColumn="0" w:firstRowLastColumn="0" w:lastRowFirstColumn="0" w:lastRowLastColumn="0"/>
                <w:tcW w:w="2547" w:type="dxa"/>
                <w:shd w:val="clear" w:color="auto" w:fill="007041"/>
              </w:tcPr>
              <w:p w14:paraId="09890CEE" w14:textId="77777777" w:rsidR="005242A2" w:rsidRPr="007E3E8A" w:rsidRDefault="005242A2" w:rsidP="0083281A">
                <w:pPr>
                  <w:spacing w:after="0" w:line="240" w:lineRule="auto"/>
                  <w:ind w:left="567" w:right="567"/>
                  <w:rPr>
                    <w:rFonts w:ascii="Segoe UI" w:eastAsia="Segoe UI" w:hAnsi="Segoe UI" w:cs="Segoe UI"/>
                    <w:color w:val="FFFFFF"/>
                    <w:sz w:val="20"/>
                    <w:szCs w:val="20"/>
                  </w:rPr>
                </w:pPr>
                <w:r w:rsidRPr="007E3E8A">
                  <w:rPr>
                    <w:rFonts w:ascii="Segoe UI" w:eastAsia="Segoe UI" w:hAnsi="Segoe UI" w:cs="Segoe UI"/>
                    <w:color w:val="FFFFFF"/>
                    <w:sz w:val="20"/>
                    <w:szCs w:val="20"/>
                  </w:rPr>
                  <w:t>Criterion D</w:t>
                </w:r>
              </w:p>
            </w:tc>
            <w:tc>
              <w:tcPr>
                <w:tcW w:w="2410" w:type="dxa"/>
                <w:shd w:val="clear" w:color="auto" w:fill="007041"/>
              </w:tcPr>
              <w:p w14:paraId="69C1CA1E" w14:textId="77777777" w:rsidR="005242A2" w:rsidRPr="007E3E8A" w:rsidRDefault="005242A2" w:rsidP="0083281A">
                <w:pPr>
                  <w:spacing w:after="0" w:line="240" w:lineRule="auto"/>
                  <w:ind w:left="567" w:right="567"/>
                  <w:cnfStyle w:val="000000000000" w:firstRow="0" w:lastRow="0" w:firstColumn="0" w:lastColumn="0" w:oddVBand="0" w:evenVBand="0" w:oddHBand="0" w:evenHBand="0" w:firstRowFirstColumn="0" w:firstRowLastColumn="0" w:lastRowFirstColumn="0" w:lastRowLastColumn="0"/>
                  <w:rPr>
                    <w:rFonts w:ascii="Segoe UI" w:eastAsia="Segoe UI" w:hAnsi="Segoe UI" w:cs="Segoe UI"/>
                    <w:color w:val="FFFFFF"/>
                    <w:sz w:val="20"/>
                    <w:szCs w:val="20"/>
                  </w:rPr>
                </w:pPr>
                <w:r w:rsidRPr="007E3E8A">
                  <w:rPr>
                    <w:rFonts w:ascii="Segoe UI" w:eastAsia="Segoe UI" w:hAnsi="Segoe UI" w:cs="Segoe UI"/>
                    <w:b/>
                    <w:bCs/>
                    <w:color w:val="FFFFFF"/>
                    <w:sz w:val="20"/>
                    <w:szCs w:val="20"/>
                  </w:rPr>
                  <w:t xml:space="preserve">Weighting </w:t>
                </w:r>
              </w:p>
            </w:tc>
            <w:tc>
              <w:tcPr>
                <w:tcW w:w="2551" w:type="dxa"/>
                <w:gridSpan w:val="2"/>
                <w:shd w:val="clear" w:color="auto" w:fill="007041"/>
              </w:tcPr>
              <w:p w14:paraId="4A73E1ED" w14:textId="77777777" w:rsidR="005242A2" w:rsidRPr="007E3E8A" w:rsidRDefault="005242A2" w:rsidP="0083281A">
                <w:pPr>
                  <w:spacing w:after="0" w:line="240" w:lineRule="auto"/>
                  <w:ind w:left="567" w:right="567"/>
                  <w:cnfStyle w:val="000000000000" w:firstRow="0" w:lastRow="0" w:firstColumn="0" w:lastColumn="0" w:oddVBand="0" w:evenVBand="0" w:oddHBand="0" w:evenHBand="0" w:firstRowFirstColumn="0" w:firstRowLastColumn="0" w:lastRowFirstColumn="0" w:lastRowLastColumn="0"/>
                  <w:rPr>
                    <w:rFonts w:ascii="Segoe UI" w:eastAsia="Segoe UI" w:hAnsi="Segoe UI" w:cs="Segoe UI"/>
                    <w:color w:val="FFFFFF"/>
                    <w:sz w:val="20"/>
                    <w:szCs w:val="20"/>
                  </w:rPr>
                </w:pPr>
                <w:r w:rsidRPr="007E3E8A">
                  <w:rPr>
                    <w:rFonts w:ascii="Segoe UI" w:eastAsia="Segoe UI" w:hAnsi="Segoe UI" w:cs="Segoe UI"/>
                    <w:b/>
                    <w:bCs/>
                    <w:color w:val="FFFFFF"/>
                    <w:sz w:val="20"/>
                    <w:szCs w:val="20"/>
                  </w:rPr>
                  <w:t>Maximum Marks</w:t>
                </w:r>
              </w:p>
            </w:tc>
            <w:tc>
              <w:tcPr>
                <w:tcW w:w="2835" w:type="dxa"/>
                <w:gridSpan w:val="2"/>
                <w:shd w:val="clear" w:color="auto" w:fill="007041"/>
              </w:tcPr>
              <w:p w14:paraId="5AAF12B1" w14:textId="77777777" w:rsidR="005242A2" w:rsidRPr="007E3E8A" w:rsidRDefault="005242A2" w:rsidP="0083281A">
                <w:pPr>
                  <w:spacing w:after="0" w:line="240" w:lineRule="auto"/>
                  <w:ind w:left="567" w:right="567"/>
                  <w:cnfStyle w:val="000000000000" w:firstRow="0" w:lastRow="0" w:firstColumn="0" w:lastColumn="0" w:oddVBand="0" w:evenVBand="0" w:oddHBand="0" w:evenHBand="0" w:firstRowFirstColumn="0" w:firstRowLastColumn="0" w:lastRowFirstColumn="0" w:lastRowLastColumn="0"/>
                  <w:rPr>
                    <w:rFonts w:ascii="Segoe UI" w:eastAsia="Segoe UI" w:hAnsi="Segoe UI" w:cs="Segoe UI"/>
                    <w:bCs/>
                    <w:color w:val="FFFFFF"/>
                    <w:sz w:val="20"/>
                    <w:szCs w:val="20"/>
                  </w:rPr>
                </w:pPr>
                <w:r w:rsidRPr="007E3E8A">
                  <w:rPr>
                    <w:rFonts w:ascii="Segoe UI" w:eastAsia="Segoe UI" w:hAnsi="Segoe UI" w:cs="Segoe UI"/>
                    <w:b/>
                    <w:bCs/>
                    <w:color w:val="FFFFFF"/>
                    <w:sz w:val="20"/>
                    <w:szCs w:val="20"/>
                  </w:rPr>
                  <w:t>Minimum Marks  50%</w:t>
                </w:r>
              </w:p>
            </w:tc>
          </w:tr>
          <w:tr w:rsidR="005242A2" w:rsidRPr="007E3E8A" w14:paraId="2897F891" w14:textId="77777777" w:rsidTr="0083281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47" w:type="dxa"/>
                <w:shd w:val="clear" w:color="auto" w:fill="007041"/>
              </w:tcPr>
              <w:p w14:paraId="37026357" w14:textId="77777777" w:rsidR="005242A2" w:rsidRPr="007E3E8A" w:rsidRDefault="005242A2" w:rsidP="0083281A">
                <w:pPr>
                  <w:spacing w:after="0" w:line="240" w:lineRule="auto"/>
                  <w:ind w:left="567" w:right="567"/>
                  <w:rPr>
                    <w:rFonts w:ascii="Segoe UI" w:eastAsia="Segoe UI" w:hAnsi="Segoe UI" w:cs="Segoe UI"/>
                    <w:color w:val="FFFFFF"/>
                    <w:sz w:val="20"/>
                    <w:szCs w:val="20"/>
                  </w:rPr>
                </w:pPr>
              </w:p>
            </w:tc>
            <w:tc>
              <w:tcPr>
                <w:tcW w:w="2410" w:type="dxa"/>
                <w:shd w:val="clear" w:color="auto" w:fill="007041"/>
              </w:tcPr>
              <w:p w14:paraId="71A9CBFB" w14:textId="77777777" w:rsidR="005242A2" w:rsidRPr="007E3E8A" w:rsidRDefault="005242A2" w:rsidP="0083281A">
                <w:pPr>
                  <w:spacing w:after="0" w:line="240" w:lineRule="auto"/>
                  <w:ind w:left="567" w:right="567"/>
                  <w:cnfStyle w:val="000000100000" w:firstRow="0" w:lastRow="0" w:firstColumn="0" w:lastColumn="0" w:oddVBand="0" w:evenVBand="0" w:oddHBand="1" w:evenHBand="0" w:firstRowFirstColumn="0" w:firstRowLastColumn="0" w:lastRowFirstColumn="0" w:lastRowLastColumn="0"/>
                  <w:rPr>
                    <w:rFonts w:ascii="Segoe UI" w:eastAsia="Segoe UI" w:hAnsi="Segoe UI" w:cs="Segoe UI"/>
                    <w:b/>
                    <w:color w:val="FFFFFF"/>
                    <w:sz w:val="20"/>
                    <w:szCs w:val="20"/>
                  </w:rPr>
                </w:pPr>
                <w:r w:rsidRPr="007E3E8A">
                  <w:rPr>
                    <w:rFonts w:ascii="Segoe UI" w:eastAsia="Segoe UI" w:hAnsi="Segoe UI" w:cs="Segoe UI"/>
                    <w:b/>
                    <w:color w:val="FFFFFF"/>
                    <w:sz w:val="20"/>
                    <w:szCs w:val="20"/>
                  </w:rPr>
                  <w:t>5%</w:t>
                </w:r>
              </w:p>
            </w:tc>
            <w:tc>
              <w:tcPr>
                <w:tcW w:w="2551" w:type="dxa"/>
                <w:gridSpan w:val="2"/>
                <w:shd w:val="clear" w:color="auto" w:fill="007041"/>
              </w:tcPr>
              <w:p w14:paraId="1A03520C" w14:textId="77777777" w:rsidR="005242A2" w:rsidRPr="007E3E8A" w:rsidRDefault="005242A2" w:rsidP="0083281A">
                <w:pPr>
                  <w:spacing w:after="0" w:line="240" w:lineRule="auto"/>
                  <w:ind w:left="567" w:right="567"/>
                  <w:cnfStyle w:val="000000100000" w:firstRow="0" w:lastRow="0" w:firstColumn="0" w:lastColumn="0" w:oddVBand="0" w:evenVBand="0" w:oddHBand="1" w:evenHBand="0" w:firstRowFirstColumn="0" w:firstRowLastColumn="0" w:lastRowFirstColumn="0" w:lastRowLastColumn="0"/>
                  <w:rPr>
                    <w:rFonts w:ascii="Segoe UI" w:eastAsia="Segoe UI" w:hAnsi="Segoe UI" w:cs="Segoe UI"/>
                    <w:b/>
                    <w:color w:val="FFFFFF"/>
                    <w:sz w:val="20"/>
                    <w:szCs w:val="20"/>
                  </w:rPr>
                </w:pPr>
                <w:r w:rsidRPr="007E3E8A">
                  <w:rPr>
                    <w:rFonts w:ascii="Segoe UI" w:eastAsia="Segoe UI" w:hAnsi="Segoe UI" w:cs="Segoe UI"/>
                    <w:b/>
                    <w:color w:val="FFFFFF"/>
                    <w:sz w:val="20"/>
                    <w:szCs w:val="20"/>
                  </w:rPr>
                  <w:t>500</w:t>
                </w:r>
              </w:p>
            </w:tc>
            <w:tc>
              <w:tcPr>
                <w:tcW w:w="2835" w:type="dxa"/>
                <w:gridSpan w:val="2"/>
                <w:shd w:val="clear" w:color="auto" w:fill="007041"/>
              </w:tcPr>
              <w:p w14:paraId="0C6F6590" w14:textId="77777777" w:rsidR="005242A2" w:rsidRPr="007E3E8A" w:rsidRDefault="005242A2" w:rsidP="0083281A">
                <w:pPr>
                  <w:spacing w:after="0" w:line="240" w:lineRule="auto"/>
                  <w:ind w:left="567" w:right="567"/>
                  <w:cnfStyle w:val="000000100000" w:firstRow="0" w:lastRow="0" w:firstColumn="0" w:lastColumn="0" w:oddVBand="0" w:evenVBand="0" w:oddHBand="1" w:evenHBand="0" w:firstRowFirstColumn="0" w:firstRowLastColumn="0" w:lastRowFirstColumn="0" w:lastRowLastColumn="0"/>
                  <w:rPr>
                    <w:rFonts w:ascii="Segoe UI" w:eastAsia="Segoe UI" w:hAnsi="Segoe UI" w:cs="Segoe UI"/>
                    <w:b/>
                    <w:color w:val="FFFFFF"/>
                    <w:sz w:val="20"/>
                    <w:szCs w:val="20"/>
                  </w:rPr>
                </w:pPr>
                <w:r w:rsidRPr="007E3E8A">
                  <w:rPr>
                    <w:rFonts w:ascii="Segoe UI" w:eastAsia="Segoe UI" w:hAnsi="Segoe UI" w:cs="Segoe UI"/>
                    <w:b/>
                    <w:color w:val="FFFFFF"/>
                    <w:sz w:val="20"/>
                    <w:szCs w:val="20"/>
                  </w:rPr>
                  <w:t>250</w:t>
                </w:r>
              </w:p>
            </w:tc>
          </w:tr>
          <w:tr w:rsidR="005242A2" w:rsidRPr="007E3E8A" w14:paraId="581BF6F0" w14:textId="77777777" w:rsidTr="0083281A">
            <w:tc>
              <w:tcPr>
                <w:cnfStyle w:val="001000000000" w:firstRow="0" w:lastRow="0" w:firstColumn="1" w:lastColumn="0" w:oddVBand="0" w:evenVBand="0" w:oddHBand="0" w:evenHBand="0" w:firstRowFirstColumn="0" w:firstRowLastColumn="0" w:lastRowFirstColumn="0" w:lastRowLastColumn="0"/>
                <w:tcW w:w="2547" w:type="dxa"/>
              </w:tcPr>
              <w:p w14:paraId="69278F71" w14:textId="77777777" w:rsidR="005242A2" w:rsidRPr="007E3E8A" w:rsidRDefault="005242A2" w:rsidP="0083281A">
                <w:pPr>
                  <w:spacing w:after="0" w:line="240" w:lineRule="auto"/>
                  <w:ind w:left="567" w:right="567"/>
                  <w:rPr>
                    <w:rFonts w:ascii="Segoe UI" w:eastAsia="Segoe UI" w:hAnsi="Segoe UI" w:cs="Segoe UI"/>
                    <w:sz w:val="20"/>
                    <w:szCs w:val="20"/>
                  </w:rPr>
                </w:pPr>
                <w:r w:rsidRPr="007E3E8A">
                  <w:rPr>
                    <w:rFonts w:ascii="Segoe UI" w:eastAsia="Segoe UI" w:hAnsi="Segoe UI" w:cs="Segoe UI"/>
                    <w:sz w:val="20"/>
                    <w:szCs w:val="20"/>
                  </w:rPr>
                  <w:t>Title</w:t>
                </w:r>
              </w:p>
            </w:tc>
            <w:tc>
              <w:tcPr>
                <w:tcW w:w="7796" w:type="dxa"/>
                <w:gridSpan w:val="5"/>
              </w:tcPr>
              <w:p w14:paraId="2DB6C7CE" w14:textId="77777777" w:rsidR="005242A2" w:rsidRPr="007E3E8A" w:rsidRDefault="005242A2" w:rsidP="0083281A">
                <w:pPr>
                  <w:spacing w:after="0" w:line="240" w:lineRule="auto"/>
                  <w:ind w:left="567" w:right="567"/>
                  <w:cnfStyle w:val="000000000000" w:firstRow="0" w:lastRow="0" w:firstColumn="0" w:lastColumn="0" w:oddVBand="0" w:evenVBand="0" w:oddHBand="0" w:evenHBand="0" w:firstRowFirstColumn="0" w:firstRowLastColumn="0" w:lastRowFirstColumn="0" w:lastRowLastColumn="0"/>
                  <w:rPr>
                    <w:rFonts w:ascii="Segoe UI" w:eastAsia="Segoe UI" w:hAnsi="Segoe UI" w:cs="Segoe UI"/>
                    <w:sz w:val="20"/>
                    <w:szCs w:val="20"/>
                  </w:rPr>
                </w:pPr>
                <w:r w:rsidRPr="007E3E8A">
                  <w:rPr>
                    <w:rFonts w:ascii="Segoe UI" w:eastAsia="Segoe UI" w:hAnsi="Segoe UI" w:cs="Segoe UI"/>
                    <w:b/>
                    <w:bCs/>
                    <w:sz w:val="20"/>
                    <w:szCs w:val="20"/>
                  </w:rPr>
                  <w:t xml:space="preserve">Sustainability </w:t>
                </w:r>
              </w:p>
            </w:tc>
          </w:tr>
          <w:tr w:rsidR="005242A2" w:rsidRPr="007E3E8A" w14:paraId="07377299" w14:textId="77777777" w:rsidTr="0083281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47" w:type="dxa"/>
                <w:shd w:val="clear" w:color="auto" w:fill="auto"/>
              </w:tcPr>
              <w:p w14:paraId="43DD2B81" w14:textId="77777777" w:rsidR="005242A2" w:rsidRPr="007E3E8A" w:rsidRDefault="005242A2" w:rsidP="0083281A">
                <w:pPr>
                  <w:spacing w:after="0" w:line="240" w:lineRule="auto"/>
                  <w:ind w:left="567" w:right="567"/>
                  <w:rPr>
                    <w:rFonts w:ascii="Segoe UI" w:eastAsia="Segoe UI" w:hAnsi="Segoe UI" w:cs="Segoe UI"/>
                    <w:sz w:val="20"/>
                    <w:szCs w:val="20"/>
                  </w:rPr>
                </w:pPr>
                <w:r w:rsidRPr="007E3E8A">
                  <w:rPr>
                    <w:rFonts w:ascii="Segoe UI" w:eastAsia="Segoe UI" w:hAnsi="Segoe UI" w:cs="Segoe UI"/>
                    <w:sz w:val="20"/>
                    <w:szCs w:val="20"/>
                  </w:rPr>
                  <w:t>Description</w:t>
                </w:r>
              </w:p>
            </w:tc>
            <w:tc>
              <w:tcPr>
                <w:tcW w:w="7796" w:type="dxa"/>
                <w:gridSpan w:val="5"/>
                <w:shd w:val="clear" w:color="auto" w:fill="auto"/>
              </w:tcPr>
              <w:p w14:paraId="16DAD74C" w14:textId="77777777" w:rsidR="005242A2" w:rsidRPr="007E3E8A" w:rsidRDefault="005242A2" w:rsidP="0083281A">
                <w:pPr>
                  <w:spacing w:after="0" w:line="240" w:lineRule="auto"/>
                  <w:ind w:right="567"/>
                  <w:cnfStyle w:val="000000100000" w:firstRow="0" w:lastRow="0" w:firstColumn="0" w:lastColumn="0" w:oddVBand="0" w:evenVBand="0" w:oddHBand="1" w:evenHBand="0" w:firstRowFirstColumn="0" w:firstRowLastColumn="0" w:lastRowFirstColumn="0" w:lastRowLastColumn="0"/>
                  <w:rPr>
                    <w:rFonts w:ascii="Segoe UI" w:eastAsia="Segoe UI" w:hAnsi="Segoe UI" w:cs="Segoe UI"/>
                    <w:sz w:val="20"/>
                    <w:szCs w:val="20"/>
                    <w:lang w:val="en-IE"/>
                  </w:rPr>
                </w:pPr>
                <w:r w:rsidRPr="007E3E8A">
                  <w:rPr>
                    <w:rFonts w:ascii="Segoe UI" w:eastAsia="Segoe UI" w:hAnsi="Segoe UI" w:cs="Segoe UI"/>
                    <w:sz w:val="20"/>
                    <w:szCs w:val="20"/>
                    <w:lang w:val="en-IE"/>
                  </w:rPr>
                  <w:t>Suppliers must demonstrate:</w:t>
                </w:r>
              </w:p>
              <w:p w14:paraId="64823382" w14:textId="77777777" w:rsidR="005242A2" w:rsidRPr="007E3E8A" w:rsidRDefault="005242A2" w:rsidP="005242A2">
                <w:pPr>
                  <w:numPr>
                    <w:ilvl w:val="0"/>
                    <w:numId w:val="33"/>
                  </w:numPr>
                  <w:spacing w:after="0" w:line="240" w:lineRule="auto"/>
                  <w:ind w:right="567"/>
                  <w:cnfStyle w:val="000000100000" w:firstRow="0" w:lastRow="0" w:firstColumn="0" w:lastColumn="0" w:oddVBand="0" w:evenVBand="0" w:oddHBand="1" w:evenHBand="0" w:firstRowFirstColumn="0" w:firstRowLastColumn="0" w:lastRowFirstColumn="0" w:lastRowLastColumn="0"/>
                  <w:rPr>
                    <w:rFonts w:ascii="Segoe UI" w:eastAsia="Segoe UI" w:hAnsi="Segoe UI" w:cs="Segoe UI"/>
                    <w:sz w:val="20"/>
                    <w:szCs w:val="20"/>
                    <w:lang w:val="en-IE"/>
                  </w:rPr>
                </w:pPr>
                <w:r w:rsidRPr="007E3E8A">
                  <w:rPr>
                    <w:rFonts w:ascii="Segoe UI" w:eastAsia="Segoe UI" w:hAnsi="Segoe UI" w:cs="Segoe UI"/>
                    <w:sz w:val="20"/>
                    <w:szCs w:val="20"/>
                    <w:lang w:val="en-IE"/>
                  </w:rPr>
                  <w:t>Sustainability policy</w:t>
                </w:r>
              </w:p>
              <w:p w14:paraId="71FEE534" w14:textId="77777777" w:rsidR="005242A2" w:rsidRPr="007E3E8A" w:rsidRDefault="005242A2" w:rsidP="005242A2">
                <w:pPr>
                  <w:numPr>
                    <w:ilvl w:val="0"/>
                    <w:numId w:val="33"/>
                  </w:numPr>
                  <w:spacing w:after="0" w:line="240" w:lineRule="auto"/>
                  <w:ind w:right="567"/>
                  <w:cnfStyle w:val="000000100000" w:firstRow="0" w:lastRow="0" w:firstColumn="0" w:lastColumn="0" w:oddVBand="0" w:evenVBand="0" w:oddHBand="1" w:evenHBand="0" w:firstRowFirstColumn="0" w:firstRowLastColumn="0" w:lastRowFirstColumn="0" w:lastRowLastColumn="0"/>
                  <w:rPr>
                    <w:rFonts w:ascii="Segoe UI" w:eastAsia="Segoe UI" w:hAnsi="Segoe UI" w:cs="Segoe UI"/>
                    <w:sz w:val="20"/>
                    <w:szCs w:val="20"/>
                    <w:lang w:val="en-IE"/>
                  </w:rPr>
                </w:pPr>
                <w:r w:rsidRPr="007E3E8A">
                  <w:rPr>
                    <w:rFonts w:ascii="Segoe UI" w:eastAsia="Segoe UI" w:hAnsi="Segoe UI" w:cs="Segoe UI"/>
                    <w:sz w:val="20"/>
                    <w:szCs w:val="20"/>
                    <w:lang w:val="en-IE"/>
                  </w:rPr>
                  <w:t>Relevant certifications (e.g. ISO 14001)</w:t>
                </w:r>
              </w:p>
              <w:p w14:paraId="5AABFA12" w14:textId="77777777" w:rsidR="005242A2" w:rsidRPr="007E3E8A" w:rsidRDefault="005242A2" w:rsidP="005242A2">
                <w:pPr>
                  <w:numPr>
                    <w:ilvl w:val="0"/>
                    <w:numId w:val="33"/>
                  </w:numPr>
                  <w:spacing w:after="0" w:line="240" w:lineRule="auto"/>
                  <w:ind w:right="567"/>
                  <w:cnfStyle w:val="000000100000" w:firstRow="0" w:lastRow="0" w:firstColumn="0" w:lastColumn="0" w:oddVBand="0" w:evenVBand="0" w:oddHBand="1" w:evenHBand="0" w:firstRowFirstColumn="0" w:firstRowLastColumn="0" w:lastRowFirstColumn="0" w:lastRowLastColumn="0"/>
                  <w:rPr>
                    <w:rFonts w:ascii="Segoe UI" w:eastAsia="Segoe UI" w:hAnsi="Segoe UI" w:cs="Segoe UI"/>
                    <w:sz w:val="20"/>
                    <w:szCs w:val="20"/>
                    <w:lang w:val="en-IE"/>
                  </w:rPr>
                </w:pPr>
                <w:r w:rsidRPr="007E3E8A">
                  <w:rPr>
                    <w:rFonts w:ascii="Segoe UI" w:eastAsia="Segoe UI" w:hAnsi="Segoe UI" w:cs="Segoe UI"/>
                    <w:sz w:val="20"/>
                    <w:szCs w:val="20"/>
                    <w:lang w:val="en-IE"/>
                  </w:rPr>
                  <w:t>WEEE compliance</w:t>
                </w:r>
              </w:p>
              <w:p w14:paraId="12A559E3" w14:textId="77777777" w:rsidR="005242A2" w:rsidRPr="007E3E8A" w:rsidRDefault="005242A2" w:rsidP="005242A2">
                <w:pPr>
                  <w:numPr>
                    <w:ilvl w:val="0"/>
                    <w:numId w:val="33"/>
                  </w:numPr>
                  <w:spacing w:after="0" w:line="240" w:lineRule="auto"/>
                  <w:ind w:right="567"/>
                  <w:cnfStyle w:val="000000100000" w:firstRow="0" w:lastRow="0" w:firstColumn="0" w:lastColumn="0" w:oddVBand="0" w:evenVBand="0" w:oddHBand="1" w:evenHBand="0" w:firstRowFirstColumn="0" w:firstRowLastColumn="0" w:lastRowFirstColumn="0" w:lastRowLastColumn="0"/>
                  <w:rPr>
                    <w:rFonts w:ascii="Segoe UI" w:eastAsia="Segoe UI" w:hAnsi="Segoe UI" w:cs="Segoe UI"/>
                    <w:sz w:val="20"/>
                    <w:szCs w:val="20"/>
                    <w:lang w:val="en-IE"/>
                  </w:rPr>
                </w:pPr>
                <w:r w:rsidRPr="007E3E8A">
                  <w:rPr>
                    <w:rFonts w:ascii="Segoe UI" w:eastAsia="Segoe UI" w:hAnsi="Segoe UI" w:cs="Segoe UI"/>
                    <w:sz w:val="20"/>
                    <w:szCs w:val="20"/>
                    <w:lang w:val="en-IE"/>
                  </w:rPr>
                  <w:t>Carbon reduction measures</w:t>
                </w:r>
              </w:p>
              <w:p w14:paraId="6C7608AB" w14:textId="45F26D83" w:rsidR="005242A2" w:rsidRPr="007E3E8A" w:rsidRDefault="005242A2" w:rsidP="0083281A">
                <w:pPr>
                  <w:spacing w:after="0" w:line="240" w:lineRule="auto"/>
                  <w:ind w:right="567"/>
                  <w:cnfStyle w:val="000000100000" w:firstRow="0" w:lastRow="0" w:firstColumn="0" w:lastColumn="0" w:oddVBand="0" w:evenVBand="0" w:oddHBand="1" w:evenHBand="0" w:firstRowFirstColumn="0" w:firstRowLastColumn="0" w:lastRowFirstColumn="0" w:lastRowLastColumn="0"/>
                  <w:rPr>
                    <w:rFonts w:ascii="Segoe UI" w:eastAsia="Segoe UI" w:hAnsi="Segoe UI" w:cs="Segoe UI"/>
                    <w:sz w:val="20"/>
                    <w:szCs w:val="20"/>
                  </w:rPr>
                </w:pPr>
                <w:r w:rsidRPr="007E3E8A">
                  <w:rPr>
                    <w:rFonts w:ascii="Segoe UI" w:eastAsia="Segoe UI" w:hAnsi="Segoe UI" w:cs="Segoe UI"/>
                    <w:sz w:val="20"/>
                    <w:szCs w:val="20"/>
                  </w:rPr>
                  <w:t xml:space="preserve">The tenderer should pay special attention to ensuring responses address all of the criteria outlined in section </w:t>
                </w:r>
                <w:r w:rsidR="009630F1">
                  <w:rPr>
                    <w:rFonts w:ascii="Segoe UI" w:eastAsia="Segoe UI" w:hAnsi="Segoe UI" w:cs="Segoe UI"/>
                    <w:b/>
                    <w:color w:val="007041"/>
                    <w:sz w:val="20"/>
                    <w:szCs w:val="20"/>
                  </w:rPr>
                  <w:t>4.</w:t>
                </w:r>
                <w:r w:rsidRPr="007E3E8A">
                  <w:rPr>
                    <w:rFonts w:ascii="Segoe UI" w:eastAsia="Segoe UI" w:hAnsi="Segoe UI" w:cs="Segoe UI"/>
                    <w:b/>
                    <w:color w:val="007041"/>
                    <w:sz w:val="20"/>
                    <w:szCs w:val="20"/>
                  </w:rPr>
                  <w:t xml:space="preserve"> Sustainability</w:t>
                </w:r>
              </w:p>
            </w:tc>
          </w:tr>
          <w:tr w:rsidR="005242A2" w:rsidRPr="007E3E8A" w14:paraId="12152A59" w14:textId="77777777" w:rsidTr="0083281A">
            <w:tc>
              <w:tcPr>
                <w:cnfStyle w:val="001000000000" w:firstRow="0" w:lastRow="0" w:firstColumn="1" w:lastColumn="0" w:oddVBand="0" w:evenVBand="0" w:oddHBand="0" w:evenHBand="0" w:firstRowFirstColumn="0" w:firstRowLastColumn="0" w:lastRowFirstColumn="0" w:lastRowLastColumn="0"/>
                <w:tcW w:w="2547" w:type="dxa"/>
                <w:shd w:val="clear" w:color="auto" w:fill="007041"/>
              </w:tcPr>
              <w:p w14:paraId="75340F67" w14:textId="77777777" w:rsidR="005242A2" w:rsidRPr="007E3E8A" w:rsidRDefault="005242A2" w:rsidP="0083281A">
                <w:pPr>
                  <w:spacing w:after="0" w:line="240" w:lineRule="auto"/>
                  <w:ind w:left="567" w:right="567"/>
                  <w:rPr>
                    <w:rFonts w:ascii="Segoe UI" w:eastAsia="Segoe UI" w:hAnsi="Segoe UI" w:cs="Segoe UI"/>
                    <w:sz w:val="20"/>
                    <w:szCs w:val="20"/>
                  </w:rPr>
                </w:pPr>
                <w:r w:rsidRPr="007E3E8A">
                  <w:rPr>
                    <w:rFonts w:ascii="Segoe UI" w:eastAsia="Segoe UI" w:hAnsi="Segoe UI" w:cs="Segoe UI"/>
                    <w:color w:val="FFFFFF"/>
                    <w:sz w:val="20"/>
                    <w:szCs w:val="20"/>
                  </w:rPr>
                  <w:t>Criterion E</w:t>
                </w:r>
              </w:p>
            </w:tc>
            <w:tc>
              <w:tcPr>
                <w:tcW w:w="2598" w:type="dxa"/>
                <w:gridSpan w:val="2"/>
                <w:shd w:val="clear" w:color="auto" w:fill="007041"/>
              </w:tcPr>
              <w:p w14:paraId="693FC89E" w14:textId="77777777" w:rsidR="005242A2" w:rsidRPr="007E3E8A" w:rsidRDefault="005242A2" w:rsidP="0083281A">
                <w:pPr>
                  <w:spacing w:after="0" w:line="240" w:lineRule="auto"/>
                  <w:ind w:left="567" w:right="567"/>
                  <w:cnfStyle w:val="000000000000" w:firstRow="0" w:lastRow="0" w:firstColumn="0" w:lastColumn="0" w:oddVBand="0" w:evenVBand="0" w:oddHBand="0" w:evenHBand="0" w:firstRowFirstColumn="0" w:firstRowLastColumn="0" w:lastRowFirstColumn="0" w:lastRowLastColumn="0"/>
                  <w:rPr>
                    <w:rFonts w:ascii="Segoe UI" w:eastAsia="Segoe UI" w:hAnsi="Segoe UI" w:cs="Segoe UI"/>
                    <w:b/>
                    <w:bCs/>
                    <w:color w:val="FFFFFF"/>
                    <w:sz w:val="20"/>
                    <w:szCs w:val="20"/>
                  </w:rPr>
                </w:pPr>
                <w:r w:rsidRPr="007E3E8A">
                  <w:rPr>
                    <w:rFonts w:ascii="Segoe UI" w:eastAsia="Segoe UI" w:hAnsi="Segoe UI" w:cs="Segoe UI"/>
                    <w:b/>
                    <w:bCs/>
                    <w:color w:val="FFFFFF"/>
                    <w:sz w:val="20"/>
                    <w:szCs w:val="20"/>
                  </w:rPr>
                  <w:t>Weighting</w:t>
                </w:r>
              </w:p>
            </w:tc>
            <w:tc>
              <w:tcPr>
                <w:tcW w:w="2599" w:type="dxa"/>
                <w:gridSpan w:val="2"/>
                <w:shd w:val="clear" w:color="auto" w:fill="007041"/>
              </w:tcPr>
              <w:p w14:paraId="4F004C4F" w14:textId="77777777" w:rsidR="005242A2" w:rsidRPr="007E3E8A" w:rsidRDefault="005242A2" w:rsidP="0083281A">
                <w:pPr>
                  <w:spacing w:after="0" w:line="240" w:lineRule="auto"/>
                  <w:ind w:left="567" w:right="567"/>
                  <w:cnfStyle w:val="000000000000" w:firstRow="0" w:lastRow="0" w:firstColumn="0" w:lastColumn="0" w:oddVBand="0" w:evenVBand="0" w:oddHBand="0" w:evenHBand="0" w:firstRowFirstColumn="0" w:firstRowLastColumn="0" w:lastRowFirstColumn="0" w:lastRowLastColumn="0"/>
                  <w:rPr>
                    <w:rFonts w:ascii="Segoe UI" w:eastAsia="Segoe UI" w:hAnsi="Segoe UI" w:cs="Segoe UI"/>
                    <w:b/>
                    <w:bCs/>
                    <w:color w:val="FFFFFF"/>
                    <w:sz w:val="20"/>
                    <w:szCs w:val="20"/>
                  </w:rPr>
                </w:pPr>
                <w:r w:rsidRPr="007E3E8A">
                  <w:rPr>
                    <w:rFonts w:ascii="Segoe UI" w:eastAsia="Segoe UI" w:hAnsi="Segoe UI" w:cs="Segoe UI"/>
                    <w:b/>
                    <w:bCs/>
                    <w:color w:val="FFFFFF"/>
                    <w:sz w:val="20"/>
                    <w:szCs w:val="20"/>
                  </w:rPr>
                  <w:t>Maximum Marks</w:t>
                </w:r>
              </w:p>
            </w:tc>
            <w:tc>
              <w:tcPr>
                <w:tcW w:w="2599" w:type="dxa"/>
                <w:shd w:val="clear" w:color="auto" w:fill="007041"/>
              </w:tcPr>
              <w:p w14:paraId="597C56A7" w14:textId="77777777" w:rsidR="005242A2" w:rsidRPr="007E3E8A" w:rsidRDefault="005242A2" w:rsidP="0083281A">
                <w:pPr>
                  <w:spacing w:after="0" w:line="240" w:lineRule="auto"/>
                  <w:ind w:left="567" w:right="567"/>
                  <w:cnfStyle w:val="000000000000" w:firstRow="0" w:lastRow="0" w:firstColumn="0" w:lastColumn="0" w:oddVBand="0" w:evenVBand="0" w:oddHBand="0" w:evenHBand="0" w:firstRowFirstColumn="0" w:firstRowLastColumn="0" w:lastRowFirstColumn="0" w:lastRowLastColumn="0"/>
                  <w:rPr>
                    <w:rFonts w:ascii="Segoe UI" w:eastAsia="Segoe UI" w:hAnsi="Segoe UI" w:cs="Segoe UI"/>
                    <w:b/>
                    <w:bCs/>
                    <w:color w:val="FFFFFF"/>
                    <w:sz w:val="20"/>
                    <w:szCs w:val="20"/>
                  </w:rPr>
                </w:pPr>
                <w:r w:rsidRPr="007E3E8A">
                  <w:rPr>
                    <w:rFonts w:ascii="Segoe UI" w:eastAsia="Segoe UI" w:hAnsi="Segoe UI" w:cs="Segoe UI"/>
                    <w:b/>
                    <w:bCs/>
                    <w:color w:val="FFFFFF"/>
                    <w:sz w:val="20"/>
                    <w:szCs w:val="20"/>
                  </w:rPr>
                  <w:t>Minimum Marks 50%</w:t>
                </w:r>
              </w:p>
            </w:tc>
          </w:tr>
          <w:tr w:rsidR="005242A2" w:rsidRPr="007E3E8A" w14:paraId="0ACFB665" w14:textId="77777777" w:rsidTr="0083281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47" w:type="dxa"/>
                <w:shd w:val="clear" w:color="auto" w:fill="007041"/>
              </w:tcPr>
              <w:p w14:paraId="51065E77" w14:textId="77777777" w:rsidR="005242A2" w:rsidRPr="007E3E8A" w:rsidRDefault="005242A2" w:rsidP="0083281A">
                <w:pPr>
                  <w:spacing w:after="0" w:line="240" w:lineRule="auto"/>
                  <w:ind w:left="567" w:right="567"/>
                  <w:rPr>
                    <w:rFonts w:ascii="Segoe UI" w:eastAsia="Segoe UI" w:hAnsi="Segoe UI" w:cs="Segoe UI"/>
                    <w:sz w:val="20"/>
                    <w:szCs w:val="20"/>
                  </w:rPr>
                </w:pPr>
              </w:p>
            </w:tc>
            <w:tc>
              <w:tcPr>
                <w:tcW w:w="2598" w:type="dxa"/>
                <w:gridSpan w:val="2"/>
                <w:shd w:val="clear" w:color="auto" w:fill="007041"/>
              </w:tcPr>
              <w:p w14:paraId="7C62D5AA" w14:textId="77777777" w:rsidR="005242A2" w:rsidRPr="007E3E8A" w:rsidRDefault="005242A2" w:rsidP="0083281A">
                <w:pPr>
                  <w:spacing w:after="0" w:line="240" w:lineRule="auto"/>
                  <w:ind w:left="567" w:right="567"/>
                  <w:cnfStyle w:val="000000100000" w:firstRow="0" w:lastRow="0" w:firstColumn="0" w:lastColumn="0" w:oddVBand="0" w:evenVBand="0" w:oddHBand="1" w:evenHBand="0" w:firstRowFirstColumn="0" w:firstRowLastColumn="0" w:lastRowFirstColumn="0" w:lastRowLastColumn="0"/>
                  <w:rPr>
                    <w:rFonts w:ascii="Segoe UI" w:eastAsia="Segoe UI" w:hAnsi="Segoe UI" w:cs="Segoe UI"/>
                    <w:b/>
                    <w:bCs/>
                    <w:color w:val="FFFFFF"/>
                    <w:sz w:val="20"/>
                    <w:szCs w:val="20"/>
                  </w:rPr>
                </w:pPr>
                <w:r w:rsidRPr="007E3E8A">
                  <w:rPr>
                    <w:rFonts w:ascii="Segoe UI" w:eastAsia="Segoe UI" w:hAnsi="Segoe UI" w:cs="Segoe UI"/>
                    <w:b/>
                    <w:bCs/>
                    <w:color w:val="FFFFFF"/>
                    <w:sz w:val="20"/>
                    <w:szCs w:val="20"/>
                  </w:rPr>
                  <w:t>5%</w:t>
                </w:r>
              </w:p>
            </w:tc>
            <w:tc>
              <w:tcPr>
                <w:tcW w:w="2599" w:type="dxa"/>
                <w:gridSpan w:val="2"/>
                <w:shd w:val="clear" w:color="auto" w:fill="007041"/>
              </w:tcPr>
              <w:p w14:paraId="76ABE42C" w14:textId="77777777" w:rsidR="005242A2" w:rsidRPr="007E3E8A" w:rsidRDefault="005242A2" w:rsidP="0083281A">
                <w:pPr>
                  <w:spacing w:after="0" w:line="240" w:lineRule="auto"/>
                  <w:ind w:left="567" w:right="567"/>
                  <w:cnfStyle w:val="000000100000" w:firstRow="0" w:lastRow="0" w:firstColumn="0" w:lastColumn="0" w:oddVBand="0" w:evenVBand="0" w:oddHBand="1" w:evenHBand="0" w:firstRowFirstColumn="0" w:firstRowLastColumn="0" w:lastRowFirstColumn="0" w:lastRowLastColumn="0"/>
                  <w:rPr>
                    <w:rFonts w:ascii="Segoe UI" w:eastAsia="Segoe UI" w:hAnsi="Segoe UI" w:cs="Segoe UI"/>
                    <w:b/>
                    <w:bCs/>
                    <w:color w:val="FFFFFF"/>
                    <w:sz w:val="20"/>
                    <w:szCs w:val="20"/>
                  </w:rPr>
                </w:pPr>
                <w:r w:rsidRPr="007E3E8A">
                  <w:rPr>
                    <w:rFonts w:ascii="Segoe UI" w:eastAsia="Segoe UI" w:hAnsi="Segoe UI" w:cs="Segoe UI"/>
                    <w:b/>
                    <w:bCs/>
                    <w:color w:val="FFFFFF"/>
                    <w:sz w:val="20"/>
                    <w:szCs w:val="20"/>
                  </w:rPr>
                  <w:t>500</w:t>
                </w:r>
              </w:p>
            </w:tc>
            <w:tc>
              <w:tcPr>
                <w:tcW w:w="2599" w:type="dxa"/>
                <w:shd w:val="clear" w:color="auto" w:fill="007041"/>
              </w:tcPr>
              <w:p w14:paraId="3B5D7148" w14:textId="77777777" w:rsidR="005242A2" w:rsidRPr="007E3E8A" w:rsidRDefault="005242A2" w:rsidP="0083281A">
                <w:pPr>
                  <w:spacing w:after="0" w:line="240" w:lineRule="auto"/>
                  <w:ind w:left="567" w:right="567"/>
                  <w:cnfStyle w:val="000000100000" w:firstRow="0" w:lastRow="0" w:firstColumn="0" w:lastColumn="0" w:oddVBand="0" w:evenVBand="0" w:oddHBand="1" w:evenHBand="0" w:firstRowFirstColumn="0" w:firstRowLastColumn="0" w:lastRowFirstColumn="0" w:lastRowLastColumn="0"/>
                  <w:rPr>
                    <w:rFonts w:ascii="Segoe UI" w:eastAsia="Segoe UI" w:hAnsi="Segoe UI" w:cs="Segoe UI"/>
                    <w:b/>
                    <w:bCs/>
                    <w:color w:val="FFFFFF"/>
                    <w:sz w:val="20"/>
                    <w:szCs w:val="20"/>
                  </w:rPr>
                </w:pPr>
                <w:r w:rsidRPr="007E3E8A">
                  <w:rPr>
                    <w:rFonts w:ascii="Segoe UI" w:eastAsia="Segoe UI" w:hAnsi="Segoe UI" w:cs="Segoe UI"/>
                    <w:b/>
                    <w:bCs/>
                    <w:color w:val="FFFFFF"/>
                    <w:sz w:val="20"/>
                    <w:szCs w:val="20"/>
                  </w:rPr>
                  <w:t>250</w:t>
                </w:r>
              </w:p>
            </w:tc>
          </w:tr>
          <w:tr w:rsidR="005242A2" w:rsidRPr="007E3E8A" w14:paraId="1226772F" w14:textId="77777777" w:rsidTr="0083281A">
            <w:tc>
              <w:tcPr>
                <w:cnfStyle w:val="001000000000" w:firstRow="0" w:lastRow="0" w:firstColumn="1" w:lastColumn="0" w:oddVBand="0" w:evenVBand="0" w:oddHBand="0" w:evenHBand="0" w:firstRowFirstColumn="0" w:firstRowLastColumn="0" w:lastRowFirstColumn="0" w:lastRowLastColumn="0"/>
                <w:tcW w:w="2547" w:type="dxa"/>
              </w:tcPr>
              <w:p w14:paraId="5D94EEFF" w14:textId="77777777" w:rsidR="005242A2" w:rsidRPr="007E3E8A" w:rsidRDefault="005242A2" w:rsidP="0083281A">
                <w:pPr>
                  <w:spacing w:after="0" w:line="240" w:lineRule="auto"/>
                  <w:ind w:left="567" w:right="567"/>
                  <w:rPr>
                    <w:rFonts w:ascii="Segoe UI" w:eastAsia="Segoe UI" w:hAnsi="Segoe UI" w:cs="Segoe UI"/>
                    <w:sz w:val="20"/>
                    <w:szCs w:val="20"/>
                  </w:rPr>
                </w:pPr>
                <w:r w:rsidRPr="007E3E8A">
                  <w:rPr>
                    <w:rFonts w:ascii="Segoe UI" w:eastAsia="Segoe UI" w:hAnsi="Segoe UI" w:cs="Segoe UI"/>
                    <w:sz w:val="20"/>
                    <w:szCs w:val="20"/>
                  </w:rPr>
                  <w:t>Title</w:t>
                </w:r>
              </w:p>
            </w:tc>
            <w:tc>
              <w:tcPr>
                <w:tcW w:w="7796" w:type="dxa"/>
                <w:gridSpan w:val="5"/>
              </w:tcPr>
              <w:p w14:paraId="35A19038" w14:textId="77777777" w:rsidR="005242A2" w:rsidRPr="007E3E8A" w:rsidRDefault="005242A2" w:rsidP="0083281A">
                <w:pPr>
                  <w:spacing w:after="0" w:line="240" w:lineRule="auto"/>
                  <w:ind w:right="567"/>
                  <w:cnfStyle w:val="000000000000" w:firstRow="0" w:lastRow="0" w:firstColumn="0" w:lastColumn="0" w:oddVBand="0" w:evenVBand="0" w:oddHBand="0" w:evenHBand="0" w:firstRowFirstColumn="0" w:firstRowLastColumn="0" w:lastRowFirstColumn="0" w:lastRowLastColumn="0"/>
                  <w:rPr>
                    <w:rFonts w:ascii="Segoe UI" w:eastAsia="Segoe UI" w:hAnsi="Segoe UI" w:cs="Segoe UI"/>
                    <w:b/>
                    <w:bCs/>
                    <w:sz w:val="20"/>
                    <w:szCs w:val="20"/>
                    <w:lang w:val="en-IE"/>
                  </w:rPr>
                </w:pPr>
                <w:r w:rsidRPr="007E3E8A">
                  <w:rPr>
                    <w:rFonts w:ascii="Segoe UI" w:eastAsia="Segoe UI" w:hAnsi="Segoe UI" w:cs="Segoe UI"/>
                    <w:b/>
                    <w:bCs/>
                    <w:sz w:val="20"/>
                    <w:szCs w:val="20"/>
                    <w:lang w:val="en-IE"/>
                  </w:rPr>
                  <w:t xml:space="preserve">Innovation and Value Add </w:t>
                </w:r>
              </w:p>
            </w:tc>
          </w:tr>
          <w:tr w:rsidR="005242A2" w:rsidRPr="007E3E8A" w14:paraId="7DA5AB6A" w14:textId="77777777" w:rsidTr="0083281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47" w:type="dxa"/>
                <w:shd w:val="clear" w:color="auto" w:fill="auto"/>
              </w:tcPr>
              <w:p w14:paraId="68B6FA72" w14:textId="77777777" w:rsidR="005242A2" w:rsidRPr="007E3E8A" w:rsidRDefault="005242A2" w:rsidP="0083281A">
                <w:pPr>
                  <w:spacing w:after="0" w:line="240" w:lineRule="auto"/>
                  <w:ind w:left="567" w:right="567"/>
                  <w:rPr>
                    <w:rFonts w:ascii="Segoe UI" w:eastAsia="Segoe UI" w:hAnsi="Segoe UI" w:cs="Segoe UI"/>
                    <w:sz w:val="20"/>
                    <w:szCs w:val="20"/>
                  </w:rPr>
                </w:pPr>
                <w:r w:rsidRPr="007E3E8A">
                  <w:rPr>
                    <w:rFonts w:ascii="Segoe UI" w:eastAsia="Segoe UI" w:hAnsi="Segoe UI" w:cs="Segoe UI"/>
                    <w:sz w:val="20"/>
                    <w:szCs w:val="20"/>
                  </w:rPr>
                  <w:t>Description</w:t>
                </w:r>
              </w:p>
            </w:tc>
            <w:tc>
              <w:tcPr>
                <w:tcW w:w="7796" w:type="dxa"/>
                <w:gridSpan w:val="5"/>
                <w:shd w:val="clear" w:color="auto" w:fill="auto"/>
              </w:tcPr>
              <w:p w14:paraId="4EB2E658" w14:textId="77777777" w:rsidR="005242A2" w:rsidRPr="007E3E8A" w:rsidRDefault="005242A2" w:rsidP="0083281A">
                <w:pPr>
                  <w:spacing w:after="0" w:line="240" w:lineRule="auto"/>
                  <w:ind w:right="567"/>
                  <w:cnfStyle w:val="000000100000" w:firstRow="0" w:lastRow="0" w:firstColumn="0" w:lastColumn="0" w:oddVBand="0" w:evenVBand="0" w:oddHBand="1" w:evenHBand="0" w:firstRowFirstColumn="0" w:firstRowLastColumn="0" w:lastRowFirstColumn="0" w:lastRowLastColumn="0"/>
                  <w:rPr>
                    <w:rFonts w:ascii="Segoe UI" w:eastAsia="Segoe UI" w:hAnsi="Segoe UI" w:cs="Segoe UI"/>
                    <w:sz w:val="20"/>
                    <w:szCs w:val="20"/>
                    <w:lang w:val="en-IE"/>
                  </w:rPr>
                </w:pPr>
                <w:r w:rsidRPr="007E3E8A">
                  <w:rPr>
                    <w:rFonts w:ascii="Segoe UI" w:eastAsia="Segoe UI" w:hAnsi="Segoe UI" w:cs="Segoe UI"/>
                    <w:sz w:val="20"/>
                    <w:szCs w:val="20"/>
                    <w:lang w:val="en-IE"/>
                  </w:rPr>
                  <w:t>Suppliers should outline:</w:t>
                </w:r>
              </w:p>
              <w:p w14:paraId="403B8C45" w14:textId="77777777" w:rsidR="005242A2" w:rsidRPr="007E3E8A" w:rsidRDefault="005242A2" w:rsidP="005242A2">
                <w:pPr>
                  <w:numPr>
                    <w:ilvl w:val="0"/>
                    <w:numId w:val="35"/>
                  </w:numPr>
                  <w:tabs>
                    <w:tab w:val="left" w:pos="597"/>
                  </w:tabs>
                  <w:spacing w:after="0" w:line="240" w:lineRule="auto"/>
                  <w:ind w:right="567"/>
                  <w:cnfStyle w:val="000000100000" w:firstRow="0" w:lastRow="0" w:firstColumn="0" w:lastColumn="0" w:oddVBand="0" w:evenVBand="0" w:oddHBand="1" w:evenHBand="0" w:firstRowFirstColumn="0" w:firstRowLastColumn="0" w:lastRowFirstColumn="0" w:lastRowLastColumn="0"/>
                  <w:rPr>
                    <w:rFonts w:ascii="Segoe UI" w:eastAsia="Segoe UI" w:hAnsi="Segoe UI" w:cs="Segoe UI"/>
                    <w:sz w:val="20"/>
                    <w:szCs w:val="20"/>
                    <w:lang w:val="en-IE"/>
                  </w:rPr>
                </w:pPr>
                <w:r w:rsidRPr="007E3E8A">
                  <w:rPr>
                    <w:rFonts w:ascii="Segoe UI" w:eastAsia="Segoe UI" w:hAnsi="Segoe UI" w:cs="Segoe UI"/>
                    <w:sz w:val="20"/>
                    <w:szCs w:val="20"/>
                    <w:lang w:val="en-IE"/>
                  </w:rPr>
                  <w:t>Value added services or innovations at no additional cost.</w:t>
                </w:r>
              </w:p>
              <w:p w14:paraId="478105C9" w14:textId="77777777" w:rsidR="005242A2" w:rsidRPr="007E3E8A" w:rsidRDefault="005242A2" w:rsidP="005242A2">
                <w:pPr>
                  <w:numPr>
                    <w:ilvl w:val="0"/>
                    <w:numId w:val="35"/>
                  </w:numPr>
                  <w:tabs>
                    <w:tab w:val="left" w:pos="597"/>
                  </w:tabs>
                  <w:spacing w:after="0" w:line="240" w:lineRule="auto"/>
                  <w:ind w:right="567"/>
                  <w:cnfStyle w:val="000000100000" w:firstRow="0" w:lastRow="0" w:firstColumn="0" w:lastColumn="0" w:oddVBand="0" w:evenVBand="0" w:oddHBand="1" w:evenHBand="0" w:firstRowFirstColumn="0" w:firstRowLastColumn="0" w:lastRowFirstColumn="0" w:lastRowLastColumn="0"/>
                  <w:rPr>
                    <w:rFonts w:ascii="Segoe UI" w:eastAsia="Segoe UI" w:hAnsi="Segoe UI" w:cs="Segoe UI"/>
                    <w:sz w:val="20"/>
                    <w:szCs w:val="20"/>
                    <w:lang w:val="en-IE"/>
                  </w:rPr>
                </w:pPr>
                <w:r w:rsidRPr="007E3E8A">
                  <w:rPr>
                    <w:rFonts w:ascii="Segoe UI" w:eastAsia="Segoe UI" w:hAnsi="Segoe UI" w:cs="Segoe UI"/>
                    <w:sz w:val="20"/>
                    <w:szCs w:val="20"/>
                    <w:lang w:val="en-IE"/>
                  </w:rPr>
                  <w:t>Any efficiency, technology, or service enhancements beneficial to the HPRA</w:t>
                </w:r>
              </w:p>
              <w:p w14:paraId="3BC7DE3D" w14:textId="421F6046" w:rsidR="005242A2" w:rsidRPr="007E3E8A" w:rsidRDefault="005242A2" w:rsidP="0083281A">
                <w:pPr>
                  <w:spacing w:after="0" w:line="240" w:lineRule="auto"/>
                  <w:ind w:right="567"/>
                  <w:cnfStyle w:val="000000100000" w:firstRow="0" w:lastRow="0" w:firstColumn="0" w:lastColumn="0" w:oddVBand="0" w:evenVBand="0" w:oddHBand="1" w:evenHBand="0" w:firstRowFirstColumn="0" w:firstRowLastColumn="0" w:lastRowFirstColumn="0" w:lastRowLastColumn="0"/>
                  <w:rPr>
                    <w:rFonts w:ascii="Segoe UI" w:eastAsia="Segoe UI" w:hAnsi="Segoe UI" w:cs="Segoe UI"/>
                    <w:sz w:val="20"/>
                    <w:szCs w:val="20"/>
                    <w:lang w:val="en-IE"/>
                  </w:rPr>
                </w:pPr>
                <w:r w:rsidRPr="007E3E8A">
                  <w:rPr>
                    <w:rFonts w:ascii="Segoe UI" w:eastAsia="Segoe UI" w:hAnsi="Segoe UI" w:cs="Segoe UI"/>
                    <w:sz w:val="20"/>
                    <w:szCs w:val="20"/>
                  </w:rPr>
                  <w:t xml:space="preserve">The tenderer should pay special attention to ensuring responses address all of the criteria outlined in section </w:t>
                </w:r>
                <w:r w:rsidR="009630F1">
                  <w:rPr>
                    <w:rFonts w:ascii="Segoe UI" w:eastAsia="Segoe UI" w:hAnsi="Segoe UI" w:cs="Segoe UI"/>
                    <w:b/>
                    <w:color w:val="007041"/>
                    <w:sz w:val="20"/>
                    <w:szCs w:val="20"/>
                  </w:rPr>
                  <w:t>5</w:t>
                </w:r>
                <w:r w:rsidRPr="007E3E8A">
                  <w:rPr>
                    <w:rFonts w:ascii="Segoe UI" w:eastAsia="Segoe UI" w:hAnsi="Segoe UI" w:cs="Segoe UI"/>
                    <w:b/>
                    <w:color w:val="007041"/>
                    <w:sz w:val="20"/>
                    <w:szCs w:val="20"/>
                  </w:rPr>
                  <w:t xml:space="preserve"> Innovation and value-added services</w:t>
                </w:r>
              </w:p>
            </w:tc>
          </w:tr>
        </w:tbl>
        <w:p w14:paraId="57ADF8DE" w14:textId="77777777" w:rsidR="005242A2" w:rsidRPr="007E3E8A" w:rsidRDefault="005242A2" w:rsidP="005242A2">
          <w:pPr>
            <w:spacing w:after="0" w:line="240" w:lineRule="auto"/>
            <w:ind w:left="567" w:right="567"/>
            <w:rPr>
              <w:rFonts w:ascii="Segoe UI" w:eastAsia="Segoe UI" w:hAnsi="Segoe UI" w:cs="Segoe UI"/>
              <w:sz w:val="20"/>
              <w:szCs w:val="20"/>
            </w:rPr>
          </w:pPr>
        </w:p>
        <w:p w14:paraId="48314420" w14:textId="77777777" w:rsidR="005242A2" w:rsidRPr="007E3E8A" w:rsidRDefault="005242A2" w:rsidP="005242A2">
          <w:pPr>
            <w:spacing w:after="0" w:line="240" w:lineRule="auto"/>
            <w:jc w:val="both"/>
            <w:rPr>
              <w:rFonts w:ascii="Segoe UI" w:eastAsia="Segoe UI" w:hAnsi="Segoe UI" w:cs="Segoe UI"/>
              <w:sz w:val="20"/>
              <w:szCs w:val="20"/>
              <w:lang w:val="en-IE"/>
            </w:rPr>
          </w:pPr>
          <w:r w:rsidRPr="007E3E8A">
            <w:rPr>
              <w:rFonts w:ascii="Segoe UI" w:eastAsia="Segoe UI" w:hAnsi="Segoe UI" w:cs="Segoe UI"/>
              <w:sz w:val="20"/>
              <w:szCs w:val="20"/>
              <w:lang w:val="en-IE"/>
            </w:rPr>
            <w:t>Note: Tenderers should ensure in their tenders that they provide detailed information in respect of all aspects of the award criteria as stated above. This will enable the awarding authority to fully assess the extent of their offers.</w:t>
          </w:r>
        </w:p>
        <w:p w14:paraId="250F538C" w14:textId="77777777" w:rsidR="005242A2" w:rsidRPr="007E3E8A" w:rsidRDefault="005242A2" w:rsidP="005242A2">
          <w:pPr>
            <w:spacing w:after="0" w:line="240" w:lineRule="auto"/>
            <w:jc w:val="both"/>
            <w:rPr>
              <w:rFonts w:ascii="Segoe UI" w:eastAsia="Segoe UI" w:hAnsi="Segoe UI" w:cs="Segoe UI"/>
              <w:sz w:val="20"/>
              <w:szCs w:val="20"/>
              <w:lang w:val="en-IE"/>
            </w:rPr>
          </w:pPr>
        </w:p>
        <w:p w14:paraId="5804E61E" w14:textId="2F555BB7" w:rsidR="005242A2" w:rsidRDefault="005242A2" w:rsidP="005242A2"/>
        <w:p w14:paraId="38164CAC" w14:textId="77777777" w:rsidR="006E59C7" w:rsidRDefault="006E59C7" w:rsidP="006E59C7">
          <w:pPr>
            <w:keepNext/>
            <w:keepLines/>
            <w:spacing w:before="200" w:after="0" w:line="240" w:lineRule="auto"/>
            <w:outlineLvl w:val="1"/>
            <w:rPr>
              <w:rFonts w:asciiTheme="majorHAnsi" w:hAnsiTheme="majorHAnsi" w:cstheme="majorHAnsi"/>
              <w:b/>
              <w:bCs/>
              <w:color w:val="007041"/>
              <w:sz w:val="28"/>
              <w:szCs w:val="20"/>
              <w:lang w:val="en-IE"/>
            </w:rPr>
          </w:pPr>
          <w:r>
            <w:rPr>
              <w:rFonts w:asciiTheme="majorHAnsi" w:hAnsiTheme="majorHAnsi" w:cstheme="majorHAnsi"/>
              <w:b/>
              <w:bCs/>
              <w:color w:val="007041"/>
              <w:sz w:val="28"/>
              <w:szCs w:val="20"/>
              <w:lang w:val="en-IE"/>
            </w:rPr>
            <w:t xml:space="preserve">9.1 Methodology for evaluation Criterion A – Price </w:t>
          </w:r>
        </w:p>
        <w:p w14:paraId="246E0464" w14:textId="52739B36" w:rsidR="006E59C7" w:rsidRDefault="006E59C7" w:rsidP="006E59C7">
          <w:pPr>
            <w:keepNext/>
            <w:keepLines/>
            <w:spacing w:before="200" w:after="0" w:line="240" w:lineRule="auto"/>
            <w:outlineLvl w:val="1"/>
            <w:rPr>
              <w:rFonts w:asciiTheme="majorHAnsi" w:hAnsiTheme="majorHAnsi" w:cstheme="majorHAnsi"/>
              <w:b/>
              <w:bCs/>
              <w:color w:val="007041"/>
              <w:sz w:val="28"/>
              <w:szCs w:val="20"/>
              <w:lang w:val="en-IE"/>
            </w:rPr>
          </w:pPr>
          <w:r>
            <w:rPr>
              <w:rFonts w:asciiTheme="majorHAnsi" w:hAnsiTheme="majorHAnsi" w:cstheme="majorHAnsi"/>
              <w:b/>
              <w:bCs/>
              <w:color w:val="007041"/>
              <w:sz w:val="28"/>
              <w:szCs w:val="20"/>
              <w:lang w:val="en-IE"/>
            </w:rPr>
            <w:t xml:space="preserve">  </w:t>
          </w:r>
        </w:p>
        <w:p w14:paraId="07939149" w14:textId="78F8F302" w:rsidR="006E59C7" w:rsidRPr="009C1620" w:rsidRDefault="006E59C7" w:rsidP="006E59C7">
          <w:pPr>
            <w:rPr>
              <w:rFonts w:ascii="Segoe UI" w:hAnsi="Segoe UI" w:cs="Segoe UI"/>
              <w:sz w:val="20"/>
              <w:szCs w:val="20"/>
            </w:rPr>
          </w:pPr>
          <w:r>
            <w:rPr>
              <w:rFonts w:ascii="Segoe UI" w:hAnsi="Segoe UI" w:cs="Segoe UI"/>
              <w:sz w:val="20"/>
              <w:szCs w:val="20"/>
            </w:rPr>
            <w:t xml:space="preserve">All tenderers must populate the following table with a full breakdown of costs as per requirements above.  Please take note of section </w:t>
          </w:r>
          <w:r w:rsidR="009630F1">
            <w:rPr>
              <w:rFonts w:cs="Calibri"/>
              <w:b/>
              <w:bCs/>
              <w:color w:val="007041"/>
              <w:sz w:val="20"/>
              <w:szCs w:val="20"/>
              <w:lang w:val="en-IE"/>
            </w:rPr>
            <w:t>9</w:t>
          </w:r>
          <w:r w:rsidRPr="007E3E8A">
            <w:rPr>
              <w:rFonts w:cs="Calibri"/>
              <w:b/>
              <w:bCs/>
              <w:color w:val="007041"/>
              <w:sz w:val="20"/>
              <w:szCs w:val="20"/>
              <w:lang w:val="en-IE"/>
            </w:rPr>
            <w:t>.4 Clarification of Abnormally Low Tenderers</w:t>
          </w:r>
          <w:r>
            <w:rPr>
              <w:rFonts w:cs="Calibri"/>
              <w:b/>
              <w:bCs/>
              <w:color w:val="007041"/>
              <w:sz w:val="20"/>
              <w:szCs w:val="20"/>
              <w:lang w:val="en-IE"/>
            </w:rPr>
            <w:t xml:space="preserve"> </w:t>
          </w:r>
          <w:r>
            <w:rPr>
              <w:rFonts w:ascii="Segoe UI" w:hAnsi="Segoe UI" w:cs="Segoe UI"/>
              <w:sz w:val="20"/>
              <w:szCs w:val="20"/>
            </w:rPr>
            <w:t xml:space="preserve">of this document when completing the following table. Please note, tenderers should populate this table within the provided (separate) Tender Response Document (TRD). </w:t>
          </w:r>
        </w:p>
        <w:p w14:paraId="43394F7F" w14:textId="77777777" w:rsidR="006E59C7" w:rsidRDefault="006E59C7" w:rsidP="006E59C7">
          <w:pPr>
            <w:jc w:val="both"/>
            <w:rPr>
              <w:rFonts w:ascii="Segoe UI" w:hAnsi="Segoe UI" w:cs="Segoe UI"/>
              <w:sz w:val="20"/>
              <w:szCs w:val="20"/>
            </w:rPr>
          </w:pPr>
        </w:p>
        <w:tbl>
          <w:tblPr>
            <w:tblStyle w:val="TableGrid"/>
            <w:tblW w:w="0" w:type="auto"/>
            <w:tblLook w:val="04A0" w:firstRow="1" w:lastRow="0" w:firstColumn="1" w:lastColumn="0" w:noHBand="0" w:noVBand="1"/>
          </w:tblPr>
          <w:tblGrid>
            <w:gridCol w:w="1555"/>
            <w:gridCol w:w="4455"/>
            <w:gridCol w:w="3006"/>
          </w:tblGrid>
          <w:tr w:rsidR="006E59C7" w14:paraId="14853481" w14:textId="77777777" w:rsidTr="0083281A">
            <w:tc>
              <w:tcPr>
                <w:tcW w:w="1555" w:type="dxa"/>
                <w:shd w:val="clear" w:color="auto" w:fill="007041"/>
              </w:tcPr>
              <w:p w14:paraId="08AB9AE6" w14:textId="77777777" w:rsidR="006E59C7" w:rsidRPr="006A7947" w:rsidRDefault="006E59C7" w:rsidP="0083281A">
                <w:pPr>
                  <w:spacing w:line="300" w:lineRule="atLeast"/>
                  <w:rPr>
                    <w:rFonts w:ascii="Segoe UI" w:hAnsi="Segoe UI" w:cs="Segoe UI"/>
                    <w:b/>
                    <w:bCs/>
                    <w:color w:val="FFFFFF" w:themeColor="background1"/>
                    <w:sz w:val="21"/>
                    <w:szCs w:val="21"/>
                  </w:rPr>
                </w:pPr>
                <w:r>
                  <w:rPr>
                    <w:rFonts w:ascii="Segoe UI" w:hAnsi="Segoe UI" w:cs="Segoe UI"/>
                    <w:b/>
                    <w:bCs/>
                    <w:color w:val="FFFFFF" w:themeColor="background1"/>
                    <w:sz w:val="21"/>
                    <w:szCs w:val="21"/>
                  </w:rPr>
                  <w:t>Meeting:</w:t>
                </w:r>
              </w:p>
            </w:tc>
            <w:tc>
              <w:tcPr>
                <w:tcW w:w="4455" w:type="dxa"/>
                <w:shd w:val="clear" w:color="auto" w:fill="007041"/>
              </w:tcPr>
              <w:p w14:paraId="3A622247" w14:textId="77777777" w:rsidR="006E59C7" w:rsidRPr="006A7947" w:rsidRDefault="006E59C7" w:rsidP="0083281A">
                <w:pPr>
                  <w:spacing w:line="300" w:lineRule="atLeast"/>
                  <w:rPr>
                    <w:rFonts w:ascii="Segoe UI" w:hAnsi="Segoe UI" w:cs="Segoe UI"/>
                    <w:b/>
                    <w:bCs/>
                    <w:color w:val="FFFFFF" w:themeColor="background1"/>
                    <w:sz w:val="21"/>
                    <w:szCs w:val="21"/>
                  </w:rPr>
                </w:pPr>
                <w:r w:rsidRPr="006A7947">
                  <w:rPr>
                    <w:rFonts w:ascii="Segoe UI" w:hAnsi="Segoe UI" w:cs="Segoe UI"/>
                    <w:b/>
                    <w:bCs/>
                    <w:color w:val="FFFFFF" w:themeColor="background1"/>
                    <w:sz w:val="21"/>
                    <w:szCs w:val="21"/>
                  </w:rPr>
                  <w:t>Breakdown of costs:</w:t>
                </w:r>
              </w:p>
            </w:tc>
            <w:tc>
              <w:tcPr>
                <w:tcW w:w="3006" w:type="dxa"/>
                <w:shd w:val="clear" w:color="auto" w:fill="007041"/>
              </w:tcPr>
              <w:p w14:paraId="61C9C486" w14:textId="77777777" w:rsidR="006E59C7" w:rsidRPr="006A7947" w:rsidRDefault="006E59C7" w:rsidP="0083281A">
                <w:pPr>
                  <w:spacing w:line="300" w:lineRule="atLeast"/>
                  <w:rPr>
                    <w:rFonts w:ascii="Segoe UI" w:hAnsi="Segoe UI" w:cs="Segoe UI"/>
                    <w:b/>
                    <w:bCs/>
                    <w:color w:val="FFFFFF" w:themeColor="background1"/>
                    <w:sz w:val="21"/>
                    <w:szCs w:val="21"/>
                  </w:rPr>
                </w:pPr>
                <w:r w:rsidRPr="006A7947">
                  <w:rPr>
                    <w:rFonts w:ascii="Segoe UI" w:hAnsi="Segoe UI" w:cs="Segoe UI"/>
                    <w:b/>
                    <w:bCs/>
                    <w:color w:val="FFFFFF" w:themeColor="background1"/>
                    <w:sz w:val="21"/>
                    <w:szCs w:val="21"/>
                  </w:rPr>
                  <w:t>Total cost:</w:t>
                </w:r>
              </w:p>
            </w:tc>
          </w:tr>
          <w:tr w:rsidR="006E59C7" w14:paraId="33D2E8D7" w14:textId="77777777" w:rsidTr="0083281A">
            <w:tc>
              <w:tcPr>
                <w:tcW w:w="1555" w:type="dxa"/>
              </w:tcPr>
              <w:p w14:paraId="553BFAF3" w14:textId="77777777" w:rsidR="006E59C7" w:rsidRDefault="006E59C7" w:rsidP="0083281A">
                <w:pPr>
                  <w:spacing w:line="300" w:lineRule="atLeast"/>
                  <w:rPr>
                    <w:rFonts w:ascii="Segoe UI" w:hAnsi="Segoe UI" w:cs="Segoe UI"/>
                    <w:sz w:val="21"/>
                    <w:szCs w:val="21"/>
                  </w:rPr>
                </w:pPr>
                <w:r>
                  <w:rPr>
                    <w:rFonts w:ascii="Segoe UI" w:hAnsi="Segoe UI" w:cs="Segoe UI"/>
                    <w:sz w:val="21"/>
                    <w:szCs w:val="21"/>
                  </w:rPr>
                  <w:lastRenderedPageBreak/>
                  <w:t>1</w:t>
                </w:r>
              </w:p>
            </w:tc>
            <w:tc>
              <w:tcPr>
                <w:tcW w:w="4455" w:type="dxa"/>
              </w:tcPr>
              <w:p w14:paraId="79171E0E" w14:textId="77777777" w:rsidR="006E59C7" w:rsidRDefault="006E59C7" w:rsidP="0083281A">
                <w:pPr>
                  <w:spacing w:line="300" w:lineRule="atLeast"/>
                  <w:rPr>
                    <w:rFonts w:ascii="Segoe UI" w:hAnsi="Segoe UI" w:cs="Segoe UI"/>
                    <w:sz w:val="21"/>
                    <w:szCs w:val="21"/>
                  </w:rPr>
                </w:pPr>
              </w:p>
            </w:tc>
            <w:tc>
              <w:tcPr>
                <w:tcW w:w="3006" w:type="dxa"/>
              </w:tcPr>
              <w:p w14:paraId="06E900DE" w14:textId="77777777" w:rsidR="006E59C7" w:rsidRDefault="006E59C7" w:rsidP="0083281A">
                <w:pPr>
                  <w:spacing w:line="300" w:lineRule="atLeast"/>
                  <w:rPr>
                    <w:rFonts w:ascii="Segoe UI" w:hAnsi="Segoe UI" w:cs="Segoe UI"/>
                    <w:sz w:val="21"/>
                    <w:szCs w:val="21"/>
                  </w:rPr>
                </w:pPr>
              </w:p>
            </w:tc>
          </w:tr>
          <w:tr w:rsidR="006E59C7" w14:paraId="1D3A218D" w14:textId="77777777" w:rsidTr="0083281A">
            <w:tc>
              <w:tcPr>
                <w:tcW w:w="1555" w:type="dxa"/>
              </w:tcPr>
              <w:p w14:paraId="3D3B4FAE" w14:textId="77777777" w:rsidR="006E59C7" w:rsidRDefault="006E59C7" w:rsidP="0083281A">
                <w:pPr>
                  <w:spacing w:line="300" w:lineRule="atLeast"/>
                  <w:rPr>
                    <w:rFonts w:ascii="Segoe UI" w:hAnsi="Segoe UI" w:cs="Segoe UI"/>
                    <w:sz w:val="21"/>
                    <w:szCs w:val="21"/>
                  </w:rPr>
                </w:pPr>
                <w:r>
                  <w:rPr>
                    <w:rFonts w:ascii="Segoe UI" w:hAnsi="Segoe UI" w:cs="Segoe UI"/>
                    <w:sz w:val="21"/>
                    <w:szCs w:val="21"/>
                  </w:rPr>
                  <w:t>2</w:t>
                </w:r>
              </w:p>
            </w:tc>
            <w:tc>
              <w:tcPr>
                <w:tcW w:w="4455" w:type="dxa"/>
              </w:tcPr>
              <w:p w14:paraId="276C9C4E" w14:textId="77777777" w:rsidR="006E59C7" w:rsidRDefault="006E59C7" w:rsidP="0083281A">
                <w:pPr>
                  <w:spacing w:line="300" w:lineRule="atLeast"/>
                  <w:rPr>
                    <w:rFonts w:ascii="Segoe UI" w:hAnsi="Segoe UI" w:cs="Segoe UI"/>
                    <w:sz w:val="21"/>
                    <w:szCs w:val="21"/>
                  </w:rPr>
                </w:pPr>
              </w:p>
            </w:tc>
            <w:tc>
              <w:tcPr>
                <w:tcW w:w="3006" w:type="dxa"/>
              </w:tcPr>
              <w:p w14:paraId="0CB52ADD" w14:textId="77777777" w:rsidR="006E59C7" w:rsidRDefault="006E59C7" w:rsidP="0083281A">
                <w:pPr>
                  <w:spacing w:line="300" w:lineRule="atLeast"/>
                  <w:rPr>
                    <w:rFonts w:ascii="Segoe UI" w:hAnsi="Segoe UI" w:cs="Segoe UI"/>
                    <w:sz w:val="21"/>
                    <w:szCs w:val="21"/>
                  </w:rPr>
                </w:pPr>
              </w:p>
            </w:tc>
          </w:tr>
          <w:tr w:rsidR="006E59C7" w14:paraId="402CB1CB" w14:textId="77777777" w:rsidTr="0083281A">
            <w:tc>
              <w:tcPr>
                <w:tcW w:w="1555" w:type="dxa"/>
              </w:tcPr>
              <w:p w14:paraId="5A25D9B7" w14:textId="77777777" w:rsidR="006E59C7" w:rsidRDefault="006E59C7" w:rsidP="0083281A">
                <w:pPr>
                  <w:spacing w:line="300" w:lineRule="atLeast"/>
                  <w:rPr>
                    <w:rFonts w:ascii="Segoe UI" w:hAnsi="Segoe UI" w:cs="Segoe UI"/>
                    <w:sz w:val="21"/>
                    <w:szCs w:val="21"/>
                  </w:rPr>
                </w:pPr>
                <w:r>
                  <w:rPr>
                    <w:rFonts w:ascii="Segoe UI" w:hAnsi="Segoe UI" w:cs="Segoe UI"/>
                    <w:sz w:val="21"/>
                    <w:szCs w:val="21"/>
                  </w:rPr>
                  <w:t>3</w:t>
                </w:r>
              </w:p>
            </w:tc>
            <w:tc>
              <w:tcPr>
                <w:tcW w:w="4455" w:type="dxa"/>
              </w:tcPr>
              <w:p w14:paraId="791E23DC" w14:textId="77777777" w:rsidR="006E59C7" w:rsidRDefault="006E59C7" w:rsidP="0083281A">
                <w:pPr>
                  <w:spacing w:line="300" w:lineRule="atLeast"/>
                  <w:rPr>
                    <w:rFonts w:ascii="Segoe UI" w:hAnsi="Segoe UI" w:cs="Segoe UI"/>
                    <w:sz w:val="21"/>
                    <w:szCs w:val="21"/>
                  </w:rPr>
                </w:pPr>
              </w:p>
            </w:tc>
            <w:tc>
              <w:tcPr>
                <w:tcW w:w="3006" w:type="dxa"/>
              </w:tcPr>
              <w:p w14:paraId="14529BB9" w14:textId="77777777" w:rsidR="006E59C7" w:rsidRDefault="006E59C7" w:rsidP="0083281A">
                <w:pPr>
                  <w:spacing w:line="300" w:lineRule="atLeast"/>
                  <w:rPr>
                    <w:rFonts w:ascii="Segoe UI" w:hAnsi="Segoe UI" w:cs="Segoe UI"/>
                    <w:sz w:val="21"/>
                    <w:szCs w:val="21"/>
                  </w:rPr>
                </w:pPr>
              </w:p>
            </w:tc>
          </w:tr>
          <w:tr w:rsidR="006E59C7" w14:paraId="4ECDE4DC" w14:textId="77777777" w:rsidTr="0083281A">
            <w:tc>
              <w:tcPr>
                <w:tcW w:w="1555" w:type="dxa"/>
              </w:tcPr>
              <w:p w14:paraId="0DAD8B52" w14:textId="77777777" w:rsidR="006E59C7" w:rsidRDefault="006E59C7" w:rsidP="0083281A">
                <w:pPr>
                  <w:spacing w:line="300" w:lineRule="atLeast"/>
                  <w:rPr>
                    <w:rFonts w:ascii="Segoe UI" w:hAnsi="Segoe UI" w:cs="Segoe UI"/>
                    <w:sz w:val="21"/>
                    <w:szCs w:val="21"/>
                  </w:rPr>
                </w:pPr>
                <w:r>
                  <w:rPr>
                    <w:rFonts w:ascii="Segoe UI" w:hAnsi="Segoe UI" w:cs="Segoe UI"/>
                    <w:sz w:val="21"/>
                    <w:szCs w:val="21"/>
                  </w:rPr>
                  <w:t>4</w:t>
                </w:r>
              </w:p>
            </w:tc>
            <w:tc>
              <w:tcPr>
                <w:tcW w:w="4455" w:type="dxa"/>
              </w:tcPr>
              <w:p w14:paraId="55C682B5" w14:textId="77777777" w:rsidR="006E59C7" w:rsidRDefault="006E59C7" w:rsidP="0083281A">
                <w:pPr>
                  <w:spacing w:line="300" w:lineRule="atLeast"/>
                  <w:rPr>
                    <w:rFonts w:ascii="Segoe UI" w:hAnsi="Segoe UI" w:cs="Segoe UI"/>
                    <w:sz w:val="21"/>
                    <w:szCs w:val="21"/>
                  </w:rPr>
                </w:pPr>
              </w:p>
            </w:tc>
            <w:tc>
              <w:tcPr>
                <w:tcW w:w="3006" w:type="dxa"/>
              </w:tcPr>
              <w:p w14:paraId="3B914341" w14:textId="77777777" w:rsidR="006E59C7" w:rsidRDefault="006E59C7" w:rsidP="0083281A">
                <w:pPr>
                  <w:spacing w:line="300" w:lineRule="atLeast"/>
                  <w:rPr>
                    <w:rFonts w:ascii="Segoe UI" w:hAnsi="Segoe UI" w:cs="Segoe UI"/>
                    <w:sz w:val="21"/>
                    <w:szCs w:val="21"/>
                  </w:rPr>
                </w:pPr>
              </w:p>
            </w:tc>
          </w:tr>
          <w:tr w:rsidR="006E59C7" w14:paraId="6978F82B" w14:textId="77777777" w:rsidTr="0083281A">
            <w:tc>
              <w:tcPr>
                <w:tcW w:w="1555" w:type="dxa"/>
              </w:tcPr>
              <w:p w14:paraId="4BD1BA5E" w14:textId="77777777" w:rsidR="006E59C7" w:rsidRDefault="006E59C7" w:rsidP="0083281A">
                <w:pPr>
                  <w:spacing w:line="300" w:lineRule="atLeast"/>
                  <w:rPr>
                    <w:rFonts w:ascii="Segoe UI" w:hAnsi="Segoe UI" w:cs="Segoe UI"/>
                    <w:sz w:val="21"/>
                    <w:szCs w:val="21"/>
                  </w:rPr>
                </w:pPr>
                <w:r>
                  <w:rPr>
                    <w:rFonts w:ascii="Segoe UI" w:hAnsi="Segoe UI" w:cs="Segoe UI"/>
                    <w:sz w:val="21"/>
                    <w:szCs w:val="21"/>
                  </w:rPr>
                  <w:t>5</w:t>
                </w:r>
              </w:p>
            </w:tc>
            <w:tc>
              <w:tcPr>
                <w:tcW w:w="4455" w:type="dxa"/>
              </w:tcPr>
              <w:p w14:paraId="47E777F2" w14:textId="77777777" w:rsidR="006E59C7" w:rsidRDefault="006E59C7" w:rsidP="0083281A">
                <w:pPr>
                  <w:spacing w:line="300" w:lineRule="atLeast"/>
                  <w:rPr>
                    <w:rFonts w:ascii="Segoe UI" w:hAnsi="Segoe UI" w:cs="Segoe UI"/>
                    <w:sz w:val="21"/>
                    <w:szCs w:val="21"/>
                  </w:rPr>
                </w:pPr>
              </w:p>
            </w:tc>
            <w:tc>
              <w:tcPr>
                <w:tcW w:w="3006" w:type="dxa"/>
              </w:tcPr>
              <w:p w14:paraId="15F169EA" w14:textId="77777777" w:rsidR="006E59C7" w:rsidRDefault="006E59C7" w:rsidP="0083281A">
                <w:pPr>
                  <w:spacing w:line="300" w:lineRule="atLeast"/>
                  <w:rPr>
                    <w:rFonts w:ascii="Segoe UI" w:hAnsi="Segoe UI" w:cs="Segoe UI"/>
                    <w:sz w:val="21"/>
                    <w:szCs w:val="21"/>
                  </w:rPr>
                </w:pPr>
              </w:p>
            </w:tc>
          </w:tr>
          <w:tr w:rsidR="006E59C7" w14:paraId="02A0B542" w14:textId="77777777" w:rsidTr="0083281A">
            <w:tc>
              <w:tcPr>
                <w:tcW w:w="1555" w:type="dxa"/>
              </w:tcPr>
              <w:p w14:paraId="60D5725F" w14:textId="77777777" w:rsidR="006E59C7" w:rsidRDefault="006E59C7" w:rsidP="0083281A">
                <w:pPr>
                  <w:spacing w:line="300" w:lineRule="atLeast"/>
                  <w:rPr>
                    <w:rFonts w:ascii="Segoe UI" w:hAnsi="Segoe UI" w:cs="Segoe UI"/>
                    <w:sz w:val="21"/>
                    <w:szCs w:val="21"/>
                  </w:rPr>
                </w:pPr>
              </w:p>
            </w:tc>
            <w:tc>
              <w:tcPr>
                <w:tcW w:w="4455" w:type="dxa"/>
              </w:tcPr>
              <w:p w14:paraId="77917DCD" w14:textId="77777777" w:rsidR="006E59C7" w:rsidRDefault="006E59C7" w:rsidP="0083281A">
                <w:pPr>
                  <w:spacing w:line="300" w:lineRule="atLeast"/>
                  <w:rPr>
                    <w:rFonts w:ascii="Segoe UI" w:hAnsi="Segoe UI" w:cs="Segoe UI"/>
                    <w:sz w:val="21"/>
                    <w:szCs w:val="21"/>
                  </w:rPr>
                </w:pPr>
              </w:p>
            </w:tc>
            <w:tc>
              <w:tcPr>
                <w:tcW w:w="3006" w:type="dxa"/>
              </w:tcPr>
              <w:p w14:paraId="239412C4" w14:textId="77777777" w:rsidR="006E59C7" w:rsidRDefault="006E59C7" w:rsidP="0083281A">
                <w:pPr>
                  <w:spacing w:line="300" w:lineRule="atLeast"/>
                  <w:rPr>
                    <w:rFonts w:ascii="Segoe UI" w:hAnsi="Segoe UI" w:cs="Segoe UI"/>
                    <w:sz w:val="21"/>
                    <w:szCs w:val="21"/>
                  </w:rPr>
                </w:pPr>
              </w:p>
            </w:tc>
          </w:tr>
          <w:tr w:rsidR="006E59C7" w14:paraId="22C4A415" w14:textId="77777777" w:rsidTr="0083281A">
            <w:tc>
              <w:tcPr>
                <w:tcW w:w="1555" w:type="dxa"/>
              </w:tcPr>
              <w:p w14:paraId="6A566676" w14:textId="77777777" w:rsidR="006E59C7" w:rsidRDefault="006E59C7" w:rsidP="0083281A">
                <w:pPr>
                  <w:spacing w:line="300" w:lineRule="atLeast"/>
                  <w:rPr>
                    <w:rFonts w:ascii="Segoe UI" w:hAnsi="Segoe UI" w:cs="Segoe UI"/>
                    <w:sz w:val="21"/>
                    <w:szCs w:val="21"/>
                  </w:rPr>
                </w:pPr>
              </w:p>
            </w:tc>
            <w:tc>
              <w:tcPr>
                <w:tcW w:w="4455" w:type="dxa"/>
              </w:tcPr>
              <w:p w14:paraId="0FA5B3A2" w14:textId="77777777" w:rsidR="006E59C7" w:rsidRDefault="006E59C7" w:rsidP="0083281A">
                <w:pPr>
                  <w:spacing w:line="300" w:lineRule="atLeast"/>
                  <w:rPr>
                    <w:rFonts w:ascii="Segoe UI" w:hAnsi="Segoe UI" w:cs="Segoe UI"/>
                    <w:sz w:val="21"/>
                    <w:szCs w:val="21"/>
                  </w:rPr>
                </w:pPr>
              </w:p>
            </w:tc>
            <w:tc>
              <w:tcPr>
                <w:tcW w:w="3006" w:type="dxa"/>
              </w:tcPr>
              <w:p w14:paraId="62E91482" w14:textId="77777777" w:rsidR="006E59C7" w:rsidRDefault="006E59C7" w:rsidP="0083281A">
                <w:pPr>
                  <w:spacing w:line="300" w:lineRule="atLeast"/>
                  <w:rPr>
                    <w:rFonts w:ascii="Segoe UI" w:hAnsi="Segoe UI" w:cs="Segoe UI"/>
                    <w:sz w:val="21"/>
                    <w:szCs w:val="21"/>
                  </w:rPr>
                </w:pPr>
              </w:p>
            </w:tc>
          </w:tr>
          <w:tr w:rsidR="006E59C7" w14:paraId="2D66C7D2" w14:textId="77777777" w:rsidTr="0083281A">
            <w:tc>
              <w:tcPr>
                <w:tcW w:w="1555" w:type="dxa"/>
              </w:tcPr>
              <w:p w14:paraId="6CD77FD6" w14:textId="77777777" w:rsidR="006E59C7" w:rsidRDefault="006E59C7" w:rsidP="0083281A">
                <w:pPr>
                  <w:spacing w:line="300" w:lineRule="atLeast"/>
                  <w:rPr>
                    <w:rFonts w:ascii="Segoe UI" w:hAnsi="Segoe UI" w:cs="Segoe UI"/>
                    <w:sz w:val="21"/>
                    <w:szCs w:val="21"/>
                  </w:rPr>
                </w:pPr>
              </w:p>
            </w:tc>
            <w:tc>
              <w:tcPr>
                <w:tcW w:w="4455" w:type="dxa"/>
              </w:tcPr>
              <w:p w14:paraId="22501627" w14:textId="77777777" w:rsidR="006E59C7" w:rsidRDefault="006E59C7" w:rsidP="0083281A">
                <w:pPr>
                  <w:spacing w:line="300" w:lineRule="atLeast"/>
                  <w:rPr>
                    <w:rFonts w:ascii="Segoe UI" w:hAnsi="Segoe UI" w:cs="Segoe UI"/>
                    <w:sz w:val="21"/>
                    <w:szCs w:val="21"/>
                  </w:rPr>
                </w:pPr>
              </w:p>
            </w:tc>
            <w:tc>
              <w:tcPr>
                <w:tcW w:w="3006" w:type="dxa"/>
              </w:tcPr>
              <w:p w14:paraId="756E8EBC" w14:textId="77777777" w:rsidR="006E59C7" w:rsidRDefault="006E59C7" w:rsidP="0083281A">
                <w:pPr>
                  <w:spacing w:line="300" w:lineRule="atLeast"/>
                  <w:rPr>
                    <w:rFonts w:ascii="Segoe UI" w:hAnsi="Segoe UI" w:cs="Segoe UI"/>
                    <w:sz w:val="21"/>
                    <w:szCs w:val="21"/>
                  </w:rPr>
                </w:pPr>
              </w:p>
            </w:tc>
          </w:tr>
          <w:tr w:rsidR="006E59C7" w14:paraId="76AEF4CD" w14:textId="77777777" w:rsidTr="0083281A">
            <w:tc>
              <w:tcPr>
                <w:tcW w:w="1555" w:type="dxa"/>
              </w:tcPr>
              <w:p w14:paraId="5B0C9123" w14:textId="77777777" w:rsidR="006E59C7" w:rsidRDefault="006E59C7" w:rsidP="0083281A">
                <w:pPr>
                  <w:spacing w:line="300" w:lineRule="atLeast"/>
                  <w:rPr>
                    <w:rFonts w:ascii="Segoe UI" w:hAnsi="Segoe UI" w:cs="Segoe UI"/>
                    <w:sz w:val="21"/>
                    <w:szCs w:val="21"/>
                  </w:rPr>
                </w:pPr>
              </w:p>
            </w:tc>
            <w:tc>
              <w:tcPr>
                <w:tcW w:w="4455" w:type="dxa"/>
              </w:tcPr>
              <w:p w14:paraId="0C28E15B" w14:textId="77777777" w:rsidR="006E59C7" w:rsidRDefault="006E59C7" w:rsidP="0083281A">
                <w:pPr>
                  <w:spacing w:line="300" w:lineRule="atLeast"/>
                  <w:rPr>
                    <w:rFonts w:ascii="Segoe UI" w:hAnsi="Segoe UI" w:cs="Segoe UI"/>
                    <w:sz w:val="21"/>
                    <w:szCs w:val="21"/>
                  </w:rPr>
                </w:pPr>
              </w:p>
            </w:tc>
            <w:tc>
              <w:tcPr>
                <w:tcW w:w="3006" w:type="dxa"/>
              </w:tcPr>
              <w:p w14:paraId="175A1A48" w14:textId="77777777" w:rsidR="006E59C7" w:rsidRDefault="006E59C7" w:rsidP="0083281A">
                <w:pPr>
                  <w:spacing w:line="300" w:lineRule="atLeast"/>
                  <w:rPr>
                    <w:rFonts w:ascii="Segoe UI" w:hAnsi="Segoe UI" w:cs="Segoe UI"/>
                    <w:sz w:val="21"/>
                    <w:szCs w:val="21"/>
                  </w:rPr>
                </w:pPr>
              </w:p>
            </w:tc>
          </w:tr>
          <w:tr w:rsidR="006E59C7" w14:paraId="1470964F" w14:textId="77777777" w:rsidTr="0083281A">
            <w:tc>
              <w:tcPr>
                <w:tcW w:w="1555" w:type="dxa"/>
              </w:tcPr>
              <w:p w14:paraId="30F2429A" w14:textId="77777777" w:rsidR="006E59C7" w:rsidRDefault="006E59C7" w:rsidP="0083281A">
                <w:pPr>
                  <w:spacing w:line="300" w:lineRule="atLeast"/>
                  <w:rPr>
                    <w:rFonts w:ascii="Segoe UI" w:hAnsi="Segoe UI" w:cs="Segoe UI"/>
                    <w:sz w:val="21"/>
                    <w:szCs w:val="21"/>
                  </w:rPr>
                </w:pPr>
              </w:p>
            </w:tc>
            <w:tc>
              <w:tcPr>
                <w:tcW w:w="4455" w:type="dxa"/>
              </w:tcPr>
              <w:p w14:paraId="58F1D799" w14:textId="77777777" w:rsidR="006E59C7" w:rsidRDefault="006E59C7" w:rsidP="0083281A">
                <w:pPr>
                  <w:spacing w:line="300" w:lineRule="atLeast"/>
                  <w:rPr>
                    <w:rFonts w:ascii="Segoe UI" w:hAnsi="Segoe UI" w:cs="Segoe UI"/>
                    <w:sz w:val="21"/>
                    <w:szCs w:val="21"/>
                  </w:rPr>
                </w:pPr>
              </w:p>
            </w:tc>
            <w:tc>
              <w:tcPr>
                <w:tcW w:w="3006" w:type="dxa"/>
              </w:tcPr>
              <w:p w14:paraId="50E8F7A0" w14:textId="77777777" w:rsidR="006E59C7" w:rsidRDefault="006E59C7" w:rsidP="0083281A">
                <w:pPr>
                  <w:spacing w:line="300" w:lineRule="atLeast"/>
                  <w:rPr>
                    <w:rFonts w:ascii="Segoe UI" w:hAnsi="Segoe UI" w:cs="Segoe UI"/>
                    <w:sz w:val="21"/>
                    <w:szCs w:val="21"/>
                  </w:rPr>
                </w:pPr>
              </w:p>
            </w:tc>
          </w:tr>
          <w:tr w:rsidR="006E59C7" w14:paraId="25B0D983" w14:textId="77777777" w:rsidTr="0083281A">
            <w:tc>
              <w:tcPr>
                <w:tcW w:w="1555" w:type="dxa"/>
              </w:tcPr>
              <w:p w14:paraId="3E431EBB" w14:textId="77777777" w:rsidR="006E59C7" w:rsidRDefault="006E59C7" w:rsidP="0083281A">
                <w:pPr>
                  <w:spacing w:line="300" w:lineRule="atLeast"/>
                  <w:rPr>
                    <w:rFonts w:ascii="Segoe UI" w:hAnsi="Segoe UI" w:cs="Segoe UI"/>
                    <w:sz w:val="21"/>
                    <w:szCs w:val="21"/>
                  </w:rPr>
                </w:pPr>
              </w:p>
            </w:tc>
            <w:tc>
              <w:tcPr>
                <w:tcW w:w="4455" w:type="dxa"/>
              </w:tcPr>
              <w:p w14:paraId="2FFEB118" w14:textId="77777777" w:rsidR="006E59C7" w:rsidRDefault="006E59C7" w:rsidP="0083281A">
                <w:pPr>
                  <w:spacing w:line="300" w:lineRule="atLeast"/>
                  <w:rPr>
                    <w:rFonts w:ascii="Segoe UI" w:hAnsi="Segoe UI" w:cs="Segoe UI"/>
                    <w:sz w:val="21"/>
                    <w:szCs w:val="21"/>
                  </w:rPr>
                </w:pPr>
              </w:p>
            </w:tc>
            <w:tc>
              <w:tcPr>
                <w:tcW w:w="3006" w:type="dxa"/>
              </w:tcPr>
              <w:p w14:paraId="58DCB24B" w14:textId="77777777" w:rsidR="006E59C7" w:rsidRDefault="006E59C7" w:rsidP="0083281A">
                <w:pPr>
                  <w:spacing w:line="300" w:lineRule="atLeast"/>
                  <w:rPr>
                    <w:rFonts w:ascii="Segoe UI" w:hAnsi="Segoe UI" w:cs="Segoe UI"/>
                    <w:sz w:val="21"/>
                    <w:szCs w:val="21"/>
                  </w:rPr>
                </w:pPr>
              </w:p>
            </w:tc>
          </w:tr>
          <w:tr w:rsidR="006E59C7" w14:paraId="31E40DF4" w14:textId="77777777" w:rsidTr="0083281A">
            <w:tc>
              <w:tcPr>
                <w:tcW w:w="1555" w:type="dxa"/>
              </w:tcPr>
              <w:p w14:paraId="0C955082" w14:textId="77777777" w:rsidR="006E59C7" w:rsidRDefault="006E59C7" w:rsidP="0083281A">
                <w:pPr>
                  <w:spacing w:line="300" w:lineRule="atLeast"/>
                  <w:rPr>
                    <w:rFonts w:ascii="Segoe UI" w:hAnsi="Segoe UI" w:cs="Segoe UI"/>
                    <w:sz w:val="21"/>
                    <w:szCs w:val="21"/>
                  </w:rPr>
                </w:pPr>
              </w:p>
            </w:tc>
            <w:tc>
              <w:tcPr>
                <w:tcW w:w="4455" w:type="dxa"/>
              </w:tcPr>
              <w:p w14:paraId="573E3D81" w14:textId="77777777" w:rsidR="006E59C7" w:rsidRDefault="006E59C7" w:rsidP="0083281A">
                <w:pPr>
                  <w:spacing w:line="300" w:lineRule="atLeast"/>
                  <w:rPr>
                    <w:rFonts w:ascii="Segoe UI" w:hAnsi="Segoe UI" w:cs="Segoe UI"/>
                    <w:sz w:val="21"/>
                    <w:szCs w:val="21"/>
                  </w:rPr>
                </w:pPr>
              </w:p>
            </w:tc>
            <w:tc>
              <w:tcPr>
                <w:tcW w:w="3006" w:type="dxa"/>
              </w:tcPr>
              <w:p w14:paraId="09CA5323" w14:textId="77777777" w:rsidR="006E59C7" w:rsidRDefault="006E59C7" w:rsidP="0083281A">
                <w:pPr>
                  <w:spacing w:line="300" w:lineRule="atLeast"/>
                  <w:rPr>
                    <w:rFonts w:ascii="Segoe UI" w:hAnsi="Segoe UI" w:cs="Segoe UI"/>
                    <w:sz w:val="21"/>
                    <w:szCs w:val="21"/>
                  </w:rPr>
                </w:pPr>
              </w:p>
            </w:tc>
          </w:tr>
          <w:tr w:rsidR="006E59C7" w14:paraId="1611655B" w14:textId="77777777" w:rsidTr="0083281A">
            <w:tc>
              <w:tcPr>
                <w:tcW w:w="1555" w:type="dxa"/>
              </w:tcPr>
              <w:p w14:paraId="14F811E0" w14:textId="77777777" w:rsidR="006E59C7" w:rsidRDefault="006E59C7" w:rsidP="0083281A">
                <w:pPr>
                  <w:spacing w:line="300" w:lineRule="atLeast"/>
                  <w:rPr>
                    <w:rFonts w:ascii="Segoe UI" w:hAnsi="Segoe UI" w:cs="Segoe UI"/>
                    <w:sz w:val="21"/>
                    <w:szCs w:val="21"/>
                  </w:rPr>
                </w:pPr>
              </w:p>
            </w:tc>
            <w:tc>
              <w:tcPr>
                <w:tcW w:w="4455" w:type="dxa"/>
              </w:tcPr>
              <w:p w14:paraId="0BD275C0" w14:textId="77777777" w:rsidR="006E59C7" w:rsidRDefault="006E59C7" w:rsidP="0083281A">
                <w:pPr>
                  <w:spacing w:line="300" w:lineRule="atLeast"/>
                  <w:rPr>
                    <w:rFonts w:ascii="Segoe UI" w:hAnsi="Segoe UI" w:cs="Segoe UI"/>
                    <w:sz w:val="21"/>
                    <w:szCs w:val="21"/>
                  </w:rPr>
                </w:pPr>
              </w:p>
            </w:tc>
            <w:tc>
              <w:tcPr>
                <w:tcW w:w="3006" w:type="dxa"/>
              </w:tcPr>
              <w:p w14:paraId="23FC0325" w14:textId="77777777" w:rsidR="006E59C7" w:rsidRDefault="006E59C7" w:rsidP="0083281A">
                <w:pPr>
                  <w:spacing w:line="300" w:lineRule="atLeast"/>
                  <w:rPr>
                    <w:rFonts w:ascii="Segoe UI" w:hAnsi="Segoe UI" w:cs="Segoe UI"/>
                    <w:sz w:val="21"/>
                    <w:szCs w:val="21"/>
                  </w:rPr>
                </w:pPr>
              </w:p>
            </w:tc>
          </w:tr>
          <w:tr w:rsidR="006E59C7" w14:paraId="2E5A4E91" w14:textId="77777777" w:rsidTr="0083281A">
            <w:tc>
              <w:tcPr>
                <w:tcW w:w="1555" w:type="dxa"/>
              </w:tcPr>
              <w:p w14:paraId="346A0F67" w14:textId="77777777" w:rsidR="006E59C7" w:rsidRDefault="006E59C7" w:rsidP="0083281A">
                <w:pPr>
                  <w:spacing w:line="300" w:lineRule="atLeast"/>
                  <w:rPr>
                    <w:rFonts w:ascii="Segoe UI" w:hAnsi="Segoe UI" w:cs="Segoe UI"/>
                    <w:sz w:val="21"/>
                    <w:szCs w:val="21"/>
                  </w:rPr>
                </w:pPr>
              </w:p>
            </w:tc>
            <w:tc>
              <w:tcPr>
                <w:tcW w:w="4455" w:type="dxa"/>
              </w:tcPr>
              <w:p w14:paraId="63DDB6DC" w14:textId="77777777" w:rsidR="006E59C7" w:rsidRDefault="006E59C7" w:rsidP="0083281A">
                <w:pPr>
                  <w:spacing w:line="300" w:lineRule="atLeast"/>
                  <w:rPr>
                    <w:rFonts w:ascii="Segoe UI" w:hAnsi="Segoe UI" w:cs="Segoe UI"/>
                    <w:sz w:val="21"/>
                    <w:szCs w:val="21"/>
                  </w:rPr>
                </w:pPr>
              </w:p>
            </w:tc>
            <w:tc>
              <w:tcPr>
                <w:tcW w:w="3006" w:type="dxa"/>
              </w:tcPr>
              <w:p w14:paraId="4BBD0AF6" w14:textId="77777777" w:rsidR="006E59C7" w:rsidRDefault="006E59C7" w:rsidP="0083281A">
                <w:pPr>
                  <w:spacing w:line="300" w:lineRule="atLeast"/>
                  <w:rPr>
                    <w:rFonts w:ascii="Segoe UI" w:hAnsi="Segoe UI" w:cs="Segoe UI"/>
                    <w:sz w:val="21"/>
                    <w:szCs w:val="21"/>
                  </w:rPr>
                </w:pPr>
              </w:p>
            </w:tc>
          </w:tr>
          <w:tr w:rsidR="006E59C7" w14:paraId="5DE3FF92" w14:textId="77777777" w:rsidTr="0083281A">
            <w:tc>
              <w:tcPr>
                <w:tcW w:w="1555" w:type="dxa"/>
              </w:tcPr>
              <w:p w14:paraId="5984EA4A" w14:textId="77777777" w:rsidR="006E59C7" w:rsidRDefault="006E59C7" w:rsidP="0083281A">
                <w:pPr>
                  <w:spacing w:line="300" w:lineRule="atLeast"/>
                  <w:rPr>
                    <w:rFonts w:ascii="Segoe UI" w:hAnsi="Segoe UI" w:cs="Segoe UI"/>
                    <w:sz w:val="21"/>
                    <w:szCs w:val="21"/>
                  </w:rPr>
                </w:pPr>
              </w:p>
            </w:tc>
            <w:tc>
              <w:tcPr>
                <w:tcW w:w="4455" w:type="dxa"/>
              </w:tcPr>
              <w:p w14:paraId="5B1CFC03" w14:textId="77777777" w:rsidR="006E59C7" w:rsidRDefault="006E59C7" w:rsidP="0083281A">
                <w:pPr>
                  <w:spacing w:line="300" w:lineRule="atLeast"/>
                  <w:rPr>
                    <w:rFonts w:ascii="Segoe UI" w:hAnsi="Segoe UI" w:cs="Segoe UI"/>
                    <w:sz w:val="21"/>
                    <w:szCs w:val="21"/>
                  </w:rPr>
                </w:pPr>
              </w:p>
            </w:tc>
            <w:tc>
              <w:tcPr>
                <w:tcW w:w="3006" w:type="dxa"/>
              </w:tcPr>
              <w:p w14:paraId="01FCE4D9" w14:textId="77777777" w:rsidR="006E59C7" w:rsidRDefault="006E59C7" w:rsidP="0083281A">
                <w:pPr>
                  <w:spacing w:line="300" w:lineRule="atLeast"/>
                  <w:rPr>
                    <w:rFonts w:ascii="Segoe UI" w:hAnsi="Segoe UI" w:cs="Segoe UI"/>
                    <w:sz w:val="21"/>
                    <w:szCs w:val="21"/>
                  </w:rPr>
                </w:pPr>
              </w:p>
            </w:tc>
          </w:tr>
          <w:tr w:rsidR="006E59C7" w14:paraId="79781BE5" w14:textId="77777777" w:rsidTr="0083281A">
            <w:tc>
              <w:tcPr>
                <w:tcW w:w="1555" w:type="dxa"/>
              </w:tcPr>
              <w:p w14:paraId="0ED05A5D" w14:textId="77777777" w:rsidR="006E59C7" w:rsidRDefault="006E59C7" w:rsidP="0083281A">
                <w:pPr>
                  <w:spacing w:line="300" w:lineRule="atLeast"/>
                  <w:rPr>
                    <w:rFonts w:ascii="Segoe UI" w:hAnsi="Segoe UI" w:cs="Segoe UI"/>
                    <w:sz w:val="21"/>
                    <w:szCs w:val="21"/>
                  </w:rPr>
                </w:pPr>
              </w:p>
            </w:tc>
            <w:tc>
              <w:tcPr>
                <w:tcW w:w="4455" w:type="dxa"/>
              </w:tcPr>
              <w:p w14:paraId="6A274F7D" w14:textId="77777777" w:rsidR="006E59C7" w:rsidRDefault="006E59C7" w:rsidP="0083281A">
                <w:pPr>
                  <w:spacing w:line="300" w:lineRule="atLeast"/>
                  <w:rPr>
                    <w:rFonts w:ascii="Segoe UI" w:hAnsi="Segoe UI" w:cs="Segoe UI"/>
                    <w:sz w:val="21"/>
                    <w:szCs w:val="21"/>
                  </w:rPr>
                </w:pPr>
              </w:p>
            </w:tc>
            <w:tc>
              <w:tcPr>
                <w:tcW w:w="3006" w:type="dxa"/>
              </w:tcPr>
              <w:p w14:paraId="012166F9" w14:textId="77777777" w:rsidR="006E59C7" w:rsidRDefault="006E59C7" w:rsidP="0083281A">
                <w:pPr>
                  <w:spacing w:line="300" w:lineRule="atLeast"/>
                  <w:rPr>
                    <w:rFonts w:ascii="Segoe UI" w:hAnsi="Segoe UI" w:cs="Segoe UI"/>
                    <w:sz w:val="21"/>
                    <w:szCs w:val="21"/>
                  </w:rPr>
                </w:pPr>
              </w:p>
            </w:tc>
          </w:tr>
          <w:tr w:rsidR="006E59C7" w14:paraId="6E241CF2" w14:textId="77777777" w:rsidTr="0083281A">
            <w:tc>
              <w:tcPr>
                <w:tcW w:w="1555" w:type="dxa"/>
              </w:tcPr>
              <w:p w14:paraId="0FD31E4D" w14:textId="77777777" w:rsidR="006E59C7" w:rsidRDefault="006E59C7" w:rsidP="0083281A">
                <w:pPr>
                  <w:spacing w:line="300" w:lineRule="atLeast"/>
                  <w:rPr>
                    <w:rFonts w:ascii="Segoe UI" w:hAnsi="Segoe UI" w:cs="Segoe UI"/>
                    <w:sz w:val="21"/>
                    <w:szCs w:val="21"/>
                  </w:rPr>
                </w:pPr>
              </w:p>
            </w:tc>
            <w:tc>
              <w:tcPr>
                <w:tcW w:w="4455" w:type="dxa"/>
              </w:tcPr>
              <w:p w14:paraId="313E2399" w14:textId="77777777" w:rsidR="006E59C7" w:rsidRDefault="006E59C7" w:rsidP="0083281A">
                <w:pPr>
                  <w:spacing w:line="300" w:lineRule="atLeast"/>
                  <w:rPr>
                    <w:rFonts w:ascii="Segoe UI" w:hAnsi="Segoe UI" w:cs="Segoe UI"/>
                    <w:sz w:val="21"/>
                    <w:szCs w:val="21"/>
                  </w:rPr>
                </w:pPr>
              </w:p>
            </w:tc>
            <w:tc>
              <w:tcPr>
                <w:tcW w:w="3006" w:type="dxa"/>
              </w:tcPr>
              <w:p w14:paraId="37E88431" w14:textId="77777777" w:rsidR="006E59C7" w:rsidRDefault="006E59C7" w:rsidP="0083281A">
                <w:pPr>
                  <w:spacing w:line="300" w:lineRule="atLeast"/>
                  <w:rPr>
                    <w:rFonts w:ascii="Segoe UI" w:hAnsi="Segoe UI" w:cs="Segoe UI"/>
                    <w:sz w:val="21"/>
                    <w:szCs w:val="21"/>
                  </w:rPr>
                </w:pPr>
              </w:p>
            </w:tc>
          </w:tr>
          <w:tr w:rsidR="006E59C7" w14:paraId="592A2270" w14:textId="77777777" w:rsidTr="0083281A">
            <w:tc>
              <w:tcPr>
                <w:tcW w:w="1555" w:type="dxa"/>
              </w:tcPr>
              <w:p w14:paraId="7A776540" w14:textId="77777777" w:rsidR="006E59C7" w:rsidRDefault="006E59C7" w:rsidP="0083281A">
                <w:pPr>
                  <w:spacing w:line="300" w:lineRule="atLeast"/>
                  <w:rPr>
                    <w:rFonts w:ascii="Segoe UI" w:hAnsi="Segoe UI" w:cs="Segoe UI"/>
                    <w:sz w:val="21"/>
                    <w:szCs w:val="21"/>
                  </w:rPr>
                </w:pPr>
              </w:p>
            </w:tc>
            <w:tc>
              <w:tcPr>
                <w:tcW w:w="4455" w:type="dxa"/>
              </w:tcPr>
              <w:p w14:paraId="51743379" w14:textId="77777777" w:rsidR="006E59C7" w:rsidRDefault="006E59C7" w:rsidP="0083281A">
                <w:pPr>
                  <w:spacing w:line="300" w:lineRule="atLeast"/>
                  <w:rPr>
                    <w:rFonts w:ascii="Segoe UI" w:hAnsi="Segoe UI" w:cs="Segoe UI"/>
                    <w:sz w:val="21"/>
                    <w:szCs w:val="21"/>
                  </w:rPr>
                </w:pPr>
              </w:p>
            </w:tc>
            <w:tc>
              <w:tcPr>
                <w:tcW w:w="3006" w:type="dxa"/>
              </w:tcPr>
              <w:p w14:paraId="71E78019" w14:textId="77777777" w:rsidR="006E59C7" w:rsidRDefault="006E59C7" w:rsidP="0083281A">
                <w:pPr>
                  <w:spacing w:line="300" w:lineRule="atLeast"/>
                  <w:rPr>
                    <w:rFonts w:ascii="Segoe UI" w:hAnsi="Segoe UI" w:cs="Segoe UI"/>
                    <w:sz w:val="21"/>
                    <w:szCs w:val="21"/>
                  </w:rPr>
                </w:pPr>
              </w:p>
            </w:tc>
          </w:tr>
          <w:tr w:rsidR="006E59C7" w14:paraId="5F9D13A3" w14:textId="77777777" w:rsidTr="0083281A">
            <w:tc>
              <w:tcPr>
                <w:tcW w:w="1555" w:type="dxa"/>
              </w:tcPr>
              <w:p w14:paraId="4077F722" w14:textId="77777777" w:rsidR="006E59C7" w:rsidRDefault="006E59C7" w:rsidP="0083281A">
                <w:pPr>
                  <w:spacing w:line="300" w:lineRule="atLeast"/>
                  <w:rPr>
                    <w:rFonts w:ascii="Segoe UI" w:hAnsi="Segoe UI" w:cs="Segoe UI"/>
                    <w:sz w:val="21"/>
                    <w:szCs w:val="21"/>
                  </w:rPr>
                </w:pPr>
              </w:p>
            </w:tc>
            <w:tc>
              <w:tcPr>
                <w:tcW w:w="4455" w:type="dxa"/>
              </w:tcPr>
              <w:p w14:paraId="5550A206" w14:textId="77777777" w:rsidR="006E59C7" w:rsidRDefault="006E59C7" w:rsidP="0083281A">
                <w:pPr>
                  <w:spacing w:line="300" w:lineRule="atLeast"/>
                  <w:rPr>
                    <w:rFonts w:ascii="Segoe UI" w:hAnsi="Segoe UI" w:cs="Segoe UI"/>
                    <w:sz w:val="21"/>
                    <w:szCs w:val="21"/>
                  </w:rPr>
                </w:pPr>
              </w:p>
            </w:tc>
            <w:tc>
              <w:tcPr>
                <w:tcW w:w="3006" w:type="dxa"/>
              </w:tcPr>
              <w:p w14:paraId="1164B5BF" w14:textId="77777777" w:rsidR="006E59C7" w:rsidRDefault="006E59C7" w:rsidP="0083281A">
                <w:pPr>
                  <w:spacing w:line="300" w:lineRule="atLeast"/>
                  <w:rPr>
                    <w:rFonts w:ascii="Segoe UI" w:hAnsi="Segoe UI" w:cs="Segoe UI"/>
                    <w:sz w:val="21"/>
                    <w:szCs w:val="21"/>
                  </w:rPr>
                </w:pPr>
              </w:p>
            </w:tc>
          </w:tr>
          <w:tr w:rsidR="006E59C7" w14:paraId="70CCEB04" w14:textId="77777777" w:rsidTr="0083281A">
            <w:tc>
              <w:tcPr>
                <w:tcW w:w="1555" w:type="dxa"/>
              </w:tcPr>
              <w:p w14:paraId="28073759" w14:textId="77777777" w:rsidR="006E59C7" w:rsidRDefault="006E59C7" w:rsidP="0083281A">
                <w:pPr>
                  <w:spacing w:line="300" w:lineRule="atLeast"/>
                  <w:rPr>
                    <w:rFonts w:ascii="Segoe UI" w:hAnsi="Segoe UI" w:cs="Segoe UI"/>
                    <w:sz w:val="21"/>
                    <w:szCs w:val="21"/>
                  </w:rPr>
                </w:pPr>
              </w:p>
            </w:tc>
            <w:tc>
              <w:tcPr>
                <w:tcW w:w="4455" w:type="dxa"/>
              </w:tcPr>
              <w:p w14:paraId="37E310B9" w14:textId="77777777" w:rsidR="006E59C7" w:rsidRDefault="006E59C7" w:rsidP="0083281A">
                <w:pPr>
                  <w:spacing w:line="300" w:lineRule="atLeast"/>
                  <w:rPr>
                    <w:rFonts w:ascii="Segoe UI" w:hAnsi="Segoe UI" w:cs="Segoe UI"/>
                    <w:sz w:val="21"/>
                    <w:szCs w:val="21"/>
                  </w:rPr>
                </w:pPr>
              </w:p>
            </w:tc>
            <w:tc>
              <w:tcPr>
                <w:tcW w:w="3006" w:type="dxa"/>
              </w:tcPr>
              <w:p w14:paraId="1D055650" w14:textId="77777777" w:rsidR="006E59C7" w:rsidRDefault="006E59C7" w:rsidP="0083281A">
                <w:pPr>
                  <w:spacing w:line="300" w:lineRule="atLeast"/>
                  <w:rPr>
                    <w:rFonts w:ascii="Segoe UI" w:hAnsi="Segoe UI" w:cs="Segoe UI"/>
                    <w:sz w:val="21"/>
                    <w:szCs w:val="21"/>
                  </w:rPr>
                </w:pPr>
              </w:p>
            </w:tc>
          </w:tr>
          <w:tr w:rsidR="006E59C7" w14:paraId="689B814B" w14:textId="77777777" w:rsidTr="0083281A">
            <w:tc>
              <w:tcPr>
                <w:tcW w:w="1555" w:type="dxa"/>
              </w:tcPr>
              <w:p w14:paraId="0060DBE3" w14:textId="77777777" w:rsidR="006E59C7" w:rsidRDefault="006E59C7" w:rsidP="0083281A">
                <w:pPr>
                  <w:spacing w:line="300" w:lineRule="atLeast"/>
                  <w:rPr>
                    <w:rFonts w:ascii="Segoe UI" w:hAnsi="Segoe UI" w:cs="Segoe UI"/>
                    <w:sz w:val="21"/>
                    <w:szCs w:val="21"/>
                  </w:rPr>
                </w:pPr>
              </w:p>
            </w:tc>
            <w:tc>
              <w:tcPr>
                <w:tcW w:w="4455" w:type="dxa"/>
              </w:tcPr>
              <w:p w14:paraId="1EE04871" w14:textId="77777777" w:rsidR="006E59C7" w:rsidRDefault="006E59C7" w:rsidP="0083281A">
                <w:pPr>
                  <w:spacing w:line="300" w:lineRule="atLeast"/>
                  <w:rPr>
                    <w:rFonts w:ascii="Segoe UI" w:hAnsi="Segoe UI" w:cs="Segoe UI"/>
                    <w:sz w:val="21"/>
                    <w:szCs w:val="21"/>
                  </w:rPr>
                </w:pPr>
              </w:p>
            </w:tc>
            <w:tc>
              <w:tcPr>
                <w:tcW w:w="3006" w:type="dxa"/>
              </w:tcPr>
              <w:p w14:paraId="1D47DAA4" w14:textId="77777777" w:rsidR="006E59C7" w:rsidRDefault="006E59C7" w:rsidP="0083281A">
                <w:pPr>
                  <w:spacing w:line="300" w:lineRule="atLeast"/>
                  <w:rPr>
                    <w:rFonts w:ascii="Segoe UI" w:hAnsi="Segoe UI" w:cs="Segoe UI"/>
                    <w:sz w:val="21"/>
                    <w:szCs w:val="21"/>
                  </w:rPr>
                </w:pPr>
              </w:p>
            </w:tc>
          </w:tr>
          <w:tr w:rsidR="006E59C7" w14:paraId="66D34FB7" w14:textId="77777777" w:rsidTr="0083281A">
            <w:tc>
              <w:tcPr>
                <w:tcW w:w="1555" w:type="dxa"/>
              </w:tcPr>
              <w:p w14:paraId="30BC1188" w14:textId="77777777" w:rsidR="006E59C7" w:rsidRDefault="006E59C7" w:rsidP="0083281A">
                <w:pPr>
                  <w:spacing w:line="300" w:lineRule="atLeast"/>
                  <w:rPr>
                    <w:rFonts w:ascii="Segoe UI" w:hAnsi="Segoe UI" w:cs="Segoe UI"/>
                    <w:sz w:val="21"/>
                    <w:szCs w:val="21"/>
                  </w:rPr>
                </w:pPr>
              </w:p>
            </w:tc>
            <w:tc>
              <w:tcPr>
                <w:tcW w:w="4455" w:type="dxa"/>
              </w:tcPr>
              <w:p w14:paraId="39F96ED7" w14:textId="77777777" w:rsidR="006E59C7" w:rsidRDefault="006E59C7" w:rsidP="0083281A">
                <w:pPr>
                  <w:spacing w:line="300" w:lineRule="atLeast"/>
                  <w:rPr>
                    <w:rFonts w:ascii="Segoe UI" w:hAnsi="Segoe UI" w:cs="Segoe UI"/>
                    <w:sz w:val="21"/>
                    <w:szCs w:val="21"/>
                  </w:rPr>
                </w:pPr>
              </w:p>
            </w:tc>
            <w:tc>
              <w:tcPr>
                <w:tcW w:w="3006" w:type="dxa"/>
              </w:tcPr>
              <w:p w14:paraId="311DFF2E" w14:textId="77777777" w:rsidR="006E59C7" w:rsidRDefault="006E59C7" w:rsidP="0083281A">
                <w:pPr>
                  <w:spacing w:line="300" w:lineRule="atLeast"/>
                  <w:rPr>
                    <w:rFonts w:ascii="Segoe UI" w:hAnsi="Segoe UI" w:cs="Segoe UI"/>
                    <w:sz w:val="21"/>
                    <w:szCs w:val="21"/>
                  </w:rPr>
                </w:pPr>
              </w:p>
            </w:tc>
          </w:tr>
          <w:tr w:rsidR="006E59C7" w14:paraId="25BE73FE" w14:textId="77777777" w:rsidTr="0083281A">
            <w:tc>
              <w:tcPr>
                <w:tcW w:w="1555" w:type="dxa"/>
              </w:tcPr>
              <w:p w14:paraId="53A60EAC" w14:textId="77777777" w:rsidR="006E59C7" w:rsidRDefault="006E59C7" w:rsidP="0083281A">
                <w:pPr>
                  <w:spacing w:line="300" w:lineRule="atLeast"/>
                  <w:rPr>
                    <w:rFonts w:ascii="Segoe UI" w:hAnsi="Segoe UI" w:cs="Segoe UI"/>
                    <w:sz w:val="21"/>
                    <w:szCs w:val="21"/>
                  </w:rPr>
                </w:pPr>
              </w:p>
            </w:tc>
            <w:tc>
              <w:tcPr>
                <w:tcW w:w="4455" w:type="dxa"/>
              </w:tcPr>
              <w:p w14:paraId="248DCB9B" w14:textId="77777777" w:rsidR="006E59C7" w:rsidRDefault="006E59C7" w:rsidP="0083281A">
                <w:pPr>
                  <w:spacing w:line="300" w:lineRule="atLeast"/>
                  <w:rPr>
                    <w:rFonts w:ascii="Segoe UI" w:hAnsi="Segoe UI" w:cs="Segoe UI"/>
                    <w:sz w:val="21"/>
                    <w:szCs w:val="21"/>
                  </w:rPr>
                </w:pPr>
              </w:p>
            </w:tc>
            <w:tc>
              <w:tcPr>
                <w:tcW w:w="3006" w:type="dxa"/>
              </w:tcPr>
              <w:p w14:paraId="6EC8BB18" w14:textId="77777777" w:rsidR="006E59C7" w:rsidRDefault="006E59C7" w:rsidP="0083281A">
                <w:pPr>
                  <w:spacing w:line="300" w:lineRule="atLeast"/>
                  <w:rPr>
                    <w:rFonts w:ascii="Segoe UI" w:hAnsi="Segoe UI" w:cs="Segoe UI"/>
                    <w:sz w:val="21"/>
                    <w:szCs w:val="21"/>
                  </w:rPr>
                </w:pPr>
              </w:p>
            </w:tc>
          </w:tr>
          <w:tr w:rsidR="006E59C7" w14:paraId="4D3DC26B" w14:textId="77777777" w:rsidTr="0083281A">
            <w:tc>
              <w:tcPr>
                <w:tcW w:w="1555" w:type="dxa"/>
              </w:tcPr>
              <w:p w14:paraId="16749CE2" w14:textId="77777777" w:rsidR="006E59C7" w:rsidRDefault="006E59C7" w:rsidP="0083281A">
                <w:pPr>
                  <w:spacing w:line="300" w:lineRule="atLeast"/>
                  <w:rPr>
                    <w:rFonts w:ascii="Segoe UI" w:hAnsi="Segoe UI" w:cs="Segoe UI"/>
                    <w:sz w:val="21"/>
                    <w:szCs w:val="21"/>
                  </w:rPr>
                </w:pPr>
              </w:p>
            </w:tc>
            <w:tc>
              <w:tcPr>
                <w:tcW w:w="4455" w:type="dxa"/>
              </w:tcPr>
              <w:p w14:paraId="12B35A21" w14:textId="77777777" w:rsidR="006E59C7" w:rsidRDefault="006E59C7" w:rsidP="0083281A">
                <w:pPr>
                  <w:spacing w:line="300" w:lineRule="atLeast"/>
                  <w:rPr>
                    <w:rFonts w:ascii="Segoe UI" w:hAnsi="Segoe UI" w:cs="Segoe UI"/>
                    <w:sz w:val="21"/>
                    <w:szCs w:val="21"/>
                  </w:rPr>
                </w:pPr>
              </w:p>
            </w:tc>
            <w:tc>
              <w:tcPr>
                <w:tcW w:w="3006" w:type="dxa"/>
              </w:tcPr>
              <w:p w14:paraId="0595572B" w14:textId="77777777" w:rsidR="006E59C7" w:rsidRDefault="006E59C7" w:rsidP="0083281A">
                <w:pPr>
                  <w:spacing w:line="300" w:lineRule="atLeast"/>
                  <w:rPr>
                    <w:rFonts w:ascii="Segoe UI" w:hAnsi="Segoe UI" w:cs="Segoe UI"/>
                    <w:sz w:val="21"/>
                    <w:szCs w:val="21"/>
                  </w:rPr>
                </w:pPr>
              </w:p>
            </w:tc>
          </w:tr>
        </w:tbl>
        <w:p w14:paraId="0BD05243" w14:textId="77777777" w:rsidR="005242A2" w:rsidRDefault="005242A2" w:rsidP="005242A2">
          <w:pPr>
            <w:jc w:val="both"/>
            <w:rPr>
              <w:rFonts w:ascii="Segoe UI" w:hAnsi="Segoe UI" w:cs="Segoe UI"/>
              <w:sz w:val="20"/>
              <w:szCs w:val="20"/>
            </w:rPr>
          </w:pPr>
        </w:p>
        <w:p w14:paraId="5666559C" w14:textId="77777777" w:rsidR="006E59C7" w:rsidRDefault="006E59C7" w:rsidP="006E59C7">
          <w:pPr>
            <w:jc w:val="both"/>
            <w:rPr>
              <w:rFonts w:ascii="Segoe UI" w:hAnsi="Segoe UI" w:cs="Segoe UI"/>
              <w:sz w:val="20"/>
              <w:szCs w:val="20"/>
            </w:rPr>
          </w:pPr>
          <w:r>
            <w:rPr>
              <w:rFonts w:ascii="Segoe UI" w:hAnsi="Segoe UI" w:cs="Segoe UI"/>
              <w:sz w:val="20"/>
              <w:szCs w:val="20"/>
            </w:rPr>
            <w:t>The costs score will then be calculated using the following formula:</w:t>
          </w:r>
        </w:p>
        <w:tbl>
          <w:tblPr>
            <w:tblW w:w="9781" w:type="dxa"/>
            <w:tblInd w:w="127" w:type="dxa"/>
            <w:shd w:val="clear" w:color="auto" w:fill="235D64"/>
            <w:tblLook w:val="04A0" w:firstRow="1" w:lastRow="0" w:firstColumn="1" w:lastColumn="0" w:noHBand="0" w:noVBand="1"/>
          </w:tblPr>
          <w:tblGrid>
            <w:gridCol w:w="2607"/>
            <w:gridCol w:w="630"/>
            <w:gridCol w:w="3240"/>
            <w:gridCol w:w="371"/>
            <w:gridCol w:w="2933"/>
          </w:tblGrid>
          <w:tr w:rsidR="006E59C7" w:rsidRPr="007E3E8A" w14:paraId="31FB2A72" w14:textId="77777777" w:rsidTr="0083281A">
            <w:trPr>
              <w:trHeight w:val="390"/>
            </w:trPr>
            <w:tc>
              <w:tcPr>
                <w:tcW w:w="2607" w:type="dxa"/>
                <w:vMerge w:val="restart"/>
                <w:shd w:val="clear" w:color="auto" w:fill="007041"/>
                <w:noWrap/>
                <w:vAlign w:val="center"/>
                <w:hideMark/>
              </w:tcPr>
              <w:p w14:paraId="643A79F5" w14:textId="77777777" w:rsidR="006E59C7" w:rsidRPr="007E3E8A" w:rsidRDefault="006E59C7" w:rsidP="0083281A">
                <w:pPr>
                  <w:spacing w:after="0" w:line="240" w:lineRule="auto"/>
                  <w:jc w:val="center"/>
                  <w:rPr>
                    <w:rFonts w:ascii="Segoe UI" w:hAnsi="Segoe UI" w:cs="Segoe UI"/>
                    <w:b/>
                    <w:bCs/>
                    <w:color w:val="FFFFFF"/>
                    <w:szCs w:val="22"/>
                    <w:lang w:val="en-IE" w:eastAsia="en-IE"/>
                  </w:rPr>
                </w:pPr>
                <w:r w:rsidRPr="007E3E8A">
                  <w:rPr>
                    <w:rFonts w:ascii="Segoe UI" w:hAnsi="Segoe UI" w:cs="Segoe UI"/>
                    <w:b/>
                    <w:bCs/>
                    <w:color w:val="FFFFFF"/>
                    <w:szCs w:val="22"/>
                    <w:lang w:eastAsia="en-IE"/>
                  </w:rPr>
                  <w:t>Price Score</w:t>
                </w:r>
              </w:p>
            </w:tc>
            <w:tc>
              <w:tcPr>
                <w:tcW w:w="630" w:type="dxa"/>
                <w:vMerge w:val="restart"/>
                <w:shd w:val="clear" w:color="auto" w:fill="007041"/>
                <w:noWrap/>
                <w:vAlign w:val="center"/>
                <w:hideMark/>
              </w:tcPr>
              <w:p w14:paraId="3265A34A" w14:textId="77777777" w:rsidR="006E59C7" w:rsidRPr="007E3E8A" w:rsidRDefault="006E59C7" w:rsidP="0083281A">
                <w:pPr>
                  <w:spacing w:after="0" w:line="240" w:lineRule="auto"/>
                  <w:rPr>
                    <w:rFonts w:ascii="Segoe UI" w:hAnsi="Segoe UI" w:cs="Segoe UI"/>
                    <w:b/>
                    <w:color w:val="FFFFFF"/>
                    <w:szCs w:val="22"/>
                    <w:lang w:val="en-IE" w:eastAsia="en-IE"/>
                  </w:rPr>
                </w:pPr>
                <w:r w:rsidRPr="007E3E8A">
                  <w:rPr>
                    <w:rFonts w:ascii="Segoe UI" w:hAnsi="Segoe UI" w:cs="Segoe UI"/>
                    <w:b/>
                    <w:color w:val="FFFFFF"/>
                    <w:sz w:val="28"/>
                    <w:szCs w:val="22"/>
                    <w:lang w:eastAsia="en-IE"/>
                  </w:rPr>
                  <w:t>=</w:t>
                </w:r>
              </w:p>
            </w:tc>
            <w:tc>
              <w:tcPr>
                <w:tcW w:w="3240" w:type="dxa"/>
                <w:shd w:val="clear" w:color="auto" w:fill="007041"/>
                <w:noWrap/>
                <w:vAlign w:val="bottom"/>
                <w:hideMark/>
              </w:tcPr>
              <w:p w14:paraId="00362E52" w14:textId="77777777" w:rsidR="006E59C7" w:rsidRPr="007E3E8A" w:rsidRDefault="006E59C7" w:rsidP="0083281A">
                <w:pPr>
                  <w:spacing w:after="0" w:line="240" w:lineRule="auto"/>
                  <w:jc w:val="center"/>
                  <w:rPr>
                    <w:rFonts w:ascii="Segoe UI" w:hAnsi="Segoe UI" w:cs="Segoe UI"/>
                    <w:b/>
                    <w:color w:val="FFFFFF"/>
                    <w:szCs w:val="22"/>
                    <w:lang w:val="en-IE" w:eastAsia="en-IE"/>
                  </w:rPr>
                </w:pPr>
                <w:r w:rsidRPr="007E3E8A">
                  <w:rPr>
                    <w:rFonts w:ascii="Segoe UI" w:hAnsi="Segoe UI" w:cs="Segoe UI"/>
                    <w:b/>
                    <w:color w:val="FFFFFF"/>
                    <w:szCs w:val="22"/>
                    <w:lang w:eastAsia="en-IE"/>
                  </w:rPr>
                  <w:t>Lowest Tendered Rate</w:t>
                </w:r>
              </w:p>
            </w:tc>
            <w:tc>
              <w:tcPr>
                <w:tcW w:w="317" w:type="dxa"/>
                <w:vMerge w:val="restart"/>
                <w:shd w:val="clear" w:color="auto" w:fill="007041"/>
                <w:noWrap/>
                <w:vAlign w:val="center"/>
                <w:hideMark/>
              </w:tcPr>
              <w:p w14:paraId="399BAA80" w14:textId="77777777" w:rsidR="006E59C7" w:rsidRPr="007E3E8A" w:rsidRDefault="006E59C7" w:rsidP="0083281A">
                <w:pPr>
                  <w:spacing w:after="0" w:line="240" w:lineRule="auto"/>
                  <w:rPr>
                    <w:rFonts w:ascii="Segoe UI" w:hAnsi="Segoe UI" w:cs="Segoe UI"/>
                    <w:b/>
                    <w:color w:val="FFFFFF"/>
                    <w:szCs w:val="22"/>
                    <w:lang w:val="en-IE" w:eastAsia="en-IE"/>
                  </w:rPr>
                </w:pPr>
                <w:r w:rsidRPr="007E3E8A">
                  <w:rPr>
                    <w:rFonts w:ascii="Segoe UI" w:hAnsi="Segoe UI" w:cs="Segoe UI"/>
                    <w:b/>
                    <w:color w:val="FFFFFF"/>
                    <w:sz w:val="28"/>
                    <w:szCs w:val="22"/>
                    <w:lang w:val="en-IE" w:eastAsia="en-IE"/>
                  </w:rPr>
                  <w:t>x</w:t>
                </w:r>
              </w:p>
            </w:tc>
            <w:tc>
              <w:tcPr>
                <w:tcW w:w="2987" w:type="dxa"/>
                <w:vMerge w:val="restart"/>
                <w:shd w:val="clear" w:color="auto" w:fill="007041"/>
                <w:vAlign w:val="center"/>
                <w:hideMark/>
              </w:tcPr>
              <w:p w14:paraId="23E8B882" w14:textId="77777777" w:rsidR="006E59C7" w:rsidRPr="007E3E8A" w:rsidRDefault="006E59C7" w:rsidP="0083281A">
                <w:pPr>
                  <w:spacing w:after="0" w:line="240" w:lineRule="auto"/>
                  <w:jc w:val="center"/>
                  <w:rPr>
                    <w:rFonts w:ascii="Segoe UI" w:hAnsi="Segoe UI" w:cs="Segoe UI"/>
                    <w:b/>
                    <w:color w:val="FFFFFF"/>
                    <w:szCs w:val="22"/>
                    <w:lang w:val="en-IE" w:eastAsia="en-IE"/>
                  </w:rPr>
                </w:pPr>
                <w:r w:rsidRPr="007E3E8A">
                  <w:rPr>
                    <w:rFonts w:ascii="Segoe UI" w:hAnsi="Segoe UI" w:cs="Segoe UI"/>
                    <w:b/>
                    <w:color w:val="FFFFFF"/>
                    <w:szCs w:val="22"/>
                    <w:lang w:eastAsia="en-IE"/>
                  </w:rPr>
                  <w:t>Maximum Number of Marks Available (3000)</w:t>
                </w:r>
              </w:p>
            </w:tc>
          </w:tr>
          <w:tr w:rsidR="006E59C7" w:rsidRPr="007E3E8A" w14:paraId="56F37956" w14:textId="77777777" w:rsidTr="0083281A">
            <w:trPr>
              <w:trHeight w:val="315"/>
            </w:trPr>
            <w:tc>
              <w:tcPr>
                <w:tcW w:w="2607" w:type="dxa"/>
                <w:vMerge/>
                <w:shd w:val="clear" w:color="auto" w:fill="007041"/>
                <w:vAlign w:val="center"/>
                <w:hideMark/>
              </w:tcPr>
              <w:p w14:paraId="0B981B61" w14:textId="77777777" w:rsidR="006E59C7" w:rsidRPr="007E3E8A" w:rsidRDefault="006E59C7" w:rsidP="0083281A">
                <w:pPr>
                  <w:spacing w:after="0" w:line="240" w:lineRule="auto"/>
                  <w:rPr>
                    <w:rFonts w:ascii="Segoe UI" w:hAnsi="Segoe UI" w:cs="Segoe UI"/>
                    <w:b/>
                    <w:bCs/>
                    <w:color w:val="FFFFFF"/>
                    <w:szCs w:val="22"/>
                    <w:lang w:val="en-IE" w:eastAsia="en-IE"/>
                  </w:rPr>
                </w:pPr>
              </w:p>
            </w:tc>
            <w:tc>
              <w:tcPr>
                <w:tcW w:w="630" w:type="dxa"/>
                <w:vMerge/>
                <w:shd w:val="clear" w:color="auto" w:fill="007041"/>
                <w:vAlign w:val="center"/>
                <w:hideMark/>
              </w:tcPr>
              <w:p w14:paraId="655F020C" w14:textId="77777777" w:rsidR="006E59C7" w:rsidRPr="007E3E8A" w:rsidRDefault="006E59C7" w:rsidP="0083281A">
                <w:pPr>
                  <w:spacing w:after="0" w:line="240" w:lineRule="auto"/>
                  <w:rPr>
                    <w:rFonts w:ascii="Segoe UI" w:hAnsi="Segoe UI" w:cs="Segoe UI"/>
                    <w:color w:val="FFFFFF"/>
                    <w:szCs w:val="22"/>
                    <w:lang w:val="en-IE" w:eastAsia="en-IE"/>
                  </w:rPr>
                </w:pPr>
              </w:p>
            </w:tc>
            <w:tc>
              <w:tcPr>
                <w:tcW w:w="3240" w:type="dxa"/>
                <w:shd w:val="clear" w:color="auto" w:fill="007041"/>
                <w:noWrap/>
                <w:vAlign w:val="center"/>
                <w:hideMark/>
              </w:tcPr>
              <w:p w14:paraId="08DE6DD7" w14:textId="77777777" w:rsidR="006E59C7" w:rsidRPr="007E3E8A" w:rsidRDefault="006E59C7" w:rsidP="0083281A">
                <w:pPr>
                  <w:spacing w:after="0" w:line="240" w:lineRule="auto"/>
                  <w:jc w:val="center"/>
                  <w:rPr>
                    <w:rFonts w:ascii="Segoe UI" w:hAnsi="Segoe UI" w:cs="Segoe UI"/>
                    <w:color w:val="FFFFFF"/>
                    <w:szCs w:val="22"/>
                    <w:lang w:eastAsia="en-IE"/>
                  </w:rPr>
                </w:pPr>
                <w:r w:rsidRPr="007E3E8A">
                  <w:rPr>
                    <w:rFonts w:ascii="Segoe UI" w:hAnsi="Segoe UI" w:cs="Segoe UI"/>
                    <w:color w:val="FFFFFF"/>
                    <w:szCs w:val="22"/>
                    <w:lang w:eastAsia="en-IE"/>
                  </w:rPr>
                  <w:t>________________________</w:t>
                </w:r>
              </w:p>
              <w:p w14:paraId="58287EA9" w14:textId="77777777" w:rsidR="006E59C7" w:rsidRPr="007E3E8A" w:rsidRDefault="006E59C7" w:rsidP="0083281A">
                <w:pPr>
                  <w:spacing w:after="0" w:line="240" w:lineRule="auto"/>
                  <w:jc w:val="center"/>
                  <w:rPr>
                    <w:rFonts w:ascii="Segoe UI" w:hAnsi="Segoe UI" w:cs="Segoe UI"/>
                    <w:color w:val="FFFFFF"/>
                    <w:szCs w:val="22"/>
                    <w:lang w:eastAsia="en-IE"/>
                  </w:rPr>
                </w:pPr>
              </w:p>
              <w:p w14:paraId="24900405" w14:textId="77777777" w:rsidR="006E59C7" w:rsidRPr="007E3E8A" w:rsidRDefault="006E59C7" w:rsidP="0083281A">
                <w:pPr>
                  <w:spacing w:after="0" w:line="240" w:lineRule="auto"/>
                  <w:jc w:val="center"/>
                  <w:rPr>
                    <w:rFonts w:ascii="Segoe UI" w:hAnsi="Segoe UI" w:cs="Segoe UI"/>
                    <w:b/>
                    <w:color w:val="FFFFFF"/>
                    <w:szCs w:val="22"/>
                    <w:lang w:eastAsia="en-IE"/>
                  </w:rPr>
                </w:pPr>
                <w:r w:rsidRPr="007E3E8A">
                  <w:rPr>
                    <w:rFonts w:ascii="Segoe UI" w:hAnsi="Segoe UI" w:cs="Segoe UI"/>
                    <w:b/>
                    <w:color w:val="FFFFFF"/>
                    <w:szCs w:val="22"/>
                    <w:lang w:eastAsia="en-IE"/>
                  </w:rPr>
                  <w:t>Tendered Rate under evaluation</w:t>
                </w:r>
              </w:p>
              <w:p w14:paraId="43F6F980" w14:textId="77777777" w:rsidR="006E59C7" w:rsidRPr="007E3E8A" w:rsidRDefault="006E59C7" w:rsidP="0083281A">
                <w:pPr>
                  <w:spacing w:after="0" w:line="240" w:lineRule="auto"/>
                  <w:jc w:val="center"/>
                  <w:rPr>
                    <w:rFonts w:ascii="Segoe UI" w:hAnsi="Segoe UI" w:cs="Segoe UI"/>
                    <w:color w:val="FFFFFF"/>
                    <w:szCs w:val="22"/>
                    <w:lang w:val="en-IE" w:eastAsia="en-IE"/>
                  </w:rPr>
                </w:pPr>
              </w:p>
            </w:tc>
            <w:tc>
              <w:tcPr>
                <w:tcW w:w="317" w:type="dxa"/>
                <w:vMerge/>
                <w:shd w:val="clear" w:color="auto" w:fill="007041"/>
                <w:vAlign w:val="center"/>
                <w:hideMark/>
              </w:tcPr>
              <w:p w14:paraId="74CE7A7D" w14:textId="77777777" w:rsidR="006E59C7" w:rsidRPr="007E3E8A" w:rsidRDefault="006E59C7" w:rsidP="0083281A">
                <w:pPr>
                  <w:spacing w:after="0" w:line="240" w:lineRule="auto"/>
                  <w:rPr>
                    <w:rFonts w:ascii="Segoe UI" w:hAnsi="Segoe UI" w:cs="Segoe UI"/>
                    <w:color w:val="FFFFFF"/>
                    <w:szCs w:val="22"/>
                    <w:lang w:val="en-IE" w:eastAsia="en-IE"/>
                  </w:rPr>
                </w:pPr>
              </w:p>
            </w:tc>
            <w:tc>
              <w:tcPr>
                <w:tcW w:w="2987" w:type="dxa"/>
                <w:vMerge/>
                <w:shd w:val="clear" w:color="auto" w:fill="007041"/>
                <w:vAlign w:val="center"/>
                <w:hideMark/>
              </w:tcPr>
              <w:p w14:paraId="303E0931" w14:textId="77777777" w:rsidR="006E59C7" w:rsidRPr="007E3E8A" w:rsidRDefault="006E59C7" w:rsidP="0083281A">
                <w:pPr>
                  <w:spacing w:after="0" w:line="240" w:lineRule="auto"/>
                  <w:rPr>
                    <w:rFonts w:ascii="Segoe UI" w:hAnsi="Segoe UI" w:cs="Segoe UI"/>
                    <w:color w:val="FFFFFF"/>
                    <w:szCs w:val="22"/>
                    <w:lang w:val="en-IE" w:eastAsia="en-IE"/>
                  </w:rPr>
                </w:pPr>
              </w:p>
            </w:tc>
          </w:tr>
        </w:tbl>
        <w:p w14:paraId="6CF03677" w14:textId="77777777" w:rsidR="006E59C7" w:rsidRDefault="006E59C7" w:rsidP="005242A2">
          <w:pPr>
            <w:jc w:val="both"/>
            <w:rPr>
              <w:rFonts w:ascii="Segoe UI" w:hAnsi="Segoe UI" w:cs="Segoe UI"/>
              <w:sz w:val="20"/>
              <w:szCs w:val="20"/>
            </w:rPr>
          </w:pPr>
        </w:p>
        <w:p w14:paraId="481FD453" w14:textId="77777777" w:rsidR="006E59C7" w:rsidRDefault="006E59C7" w:rsidP="006E59C7">
          <w:pPr>
            <w:jc w:val="both"/>
            <w:rPr>
              <w:rFonts w:ascii="Segoe UI" w:hAnsi="Segoe UI" w:cs="Segoe UI"/>
              <w:sz w:val="20"/>
              <w:szCs w:val="20"/>
            </w:rPr>
          </w:pPr>
          <w:r>
            <w:rPr>
              <w:rFonts w:ascii="Segoe UI" w:hAnsi="Segoe UI" w:cs="Segoe UI"/>
              <w:sz w:val="20"/>
              <w:szCs w:val="20"/>
            </w:rPr>
            <w:t>The lowest price</w:t>
          </w:r>
          <w:r w:rsidRPr="009C1620">
            <w:rPr>
              <w:rFonts w:ascii="Segoe UI" w:hAnsi="Segoe UI" w:cs="Segoe UI"/>
              <w:sz w:val="20"/>
              <w:szCs w:val="20"/>
            </w:rPr>
            <w:t xml:space="preserve"> tender that also meets all the minimum requirements of the qualitative award criteria will receive the maximum score achievable under this criterion. The scores of the other valid tenders will be calculated using the following formula.</w:t>
          </w:r>
        </w:p>
        <w:p w14:paraId="565888E7" w14:textId="77777777" w:rsidR="005242A2" w:rsidRDefault="005242A2" w:rsidP="005242A2">
          <w:pPr>
            <w:keepNext/>
            <w:keepLines/>
            <w:spacing w:before="200" w:after="0" w:line="240" w:lineRule="auto"/>
            <w:outlineLvl w:val="1"/>
            <w:rPr>
              <w:rFonts w:asciiTheme="majorHAnsi" w:hAnsiTheme="majorHAnsi" w:cstheme="majorHAnsi"/>
              <w:b/>
              <w:bCs/>
              <w:color w:val="007041"/>
              <w:sz w:val="28"/>
              <w:szCs w:val="20"/>
              <w:lang w:val="en-IE"/>
            </w:rPr>
          </w:pPr>
        </w:p>
        <w:p w14:paraId="57635722" w14:textId="7AE9FE00" w:rsidR="006E59C7" w:rsidRDefault="006E59C7" w:rsidP="006E59C7">
          <w:pPr>
            <w:keepNext/>
            <w:keepLines/>
            <w:spacing w:before="200" w:after="0" w:line="240" w:lineRule="auto"/>
            <w:outlineLvl w:val="1"/>
            <w:rPr>
              <w:rFonts w:asciiTheme="majorHAnsi" w:hAnsiTheme="majorHAnsi" w:cstheme="majorHAnsi"/>
              <w:b/>
              <w:bCs/>
              <w:color w:val="007041"/>
              <w:sz w:val="28"/>
              <w:szCs w:val="20"/>
              <w:lang w:val="en-IE"/>
            </w:rPr>
          </w:pPr>
          <w:r>
            <w:rPr>
              <w:rFonts w:asciiTheme="majorHAnsi" w:hAnsiTheme="majorHAnsi" w:cstheme="majorHAnsi"/>
              <w:b/>
              <w:bCs/>
              <w:color w:val="007041"/>
              <w:sz w:val="28"/>
              <w:szCs w:val="20"/>
              <w:lang w:val="en-IE"/>
            </w:rPr>
            <w:t xml:space="preserve">9.2 Methodology for evaluation Criterion A – Price </w:t>
          </w:r>
        </w:p>
        <w:p w14:paraId="5D77C5BA" w14:textId="77777777" w:rsidR="005242A2" w:rsidRPr="005242A2" w:rsidRDefault="005242A2" w:rsidP="005242A2">
          <w:pPr>
            <w:keepNext/>
            <w:keepLines/>
            <w:spacing w:before="200" w:after="0" w:line="240" w:lineRule="auto"/>
            <w:outlineLvl w:val="1"/>
            <w:rPr>
              <w:rFonts w:asciiTheme="majorHAnsi" w:hAnsiTheme="majorHAnsi" w:cstheme="majorHAnsi"/>
              <w:b/>
              <w:bCs/>
              <w:color w:val="007041"/>
              <w:sz w:val="28"/>
              <w:szCs w:val="20"/>
              <w:lang w:val="en-IE"/>
            </w:rPr>
          </w:pPr>
        </w:p>
        <w:p w14:paraId="6D02752E" w14:textId="393D2FA3" w:rsidR="00681B57" w:rsidRDefault="006E59C7" w:rsidP="00F517B8">
          <w:r>
            <w:rPr>
              <w:noProof/>
            </w:rPr>
            <w:drawing>
              <wp:inline distT="0" distB="0" distL="0" distR="0" wp14:anchorId="7B59540E" wp14:editId="2CFAA71B">
                <wp:extent cx="5256530" cy="3125470"/>
                <wp:effectExtent l="0" t="0" r="1270" b="0"/>
                <wp:docPr id="4"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4"/>
                        <a:stretch>
                          <a:fillRect/>
                        </a:stretch>
                      </pic:blipFill>
                      <pic:spPr>
                        <a:xfrm>
                          <a:off x="0" y="0"/>
                          <a:ext cx="5256530" cy="3125470"/>
                        </a:xfrm>
                        <a:prstGeom prst="rect">
                          <a:avLst/>
                        </a:prstGeom>
                      </pic:spPr>
                    </pic:pic>
                  </a:graphicData>
                </a:graphic>
              </wp:inline>
            </w:drawing>
          </w:r>
        </w:p>
        <w:p w14:paraId="756792D4" w14:textId="77777777" w:rsidR="006E59C7" w:rsidRDefault="006E59C7" w:rsidP="00F517B8"/>
        <w:p w14:paraId="2DDA9BF1" w14:textId="77777777" w:rsidR="006E59C7" w:rsidRDefault="006E59C7" w:rsidP="00F517B8"/>
        <w:p w14:paraId="67F05881" w14:textId="77777777" w:rsidR="006E59C7" w:rsidRDefault="006E59C7" w:rsidP="006E59C7">
          <w:pPr>
            <w:keepNext/>
            <w:keepLines/>
            <w:spacing w:before="200" w:after="0" w:line="240" w:lineRule="auto"/>
            <w:outlineLvl w:val="1"/>
            <w:rPr>
              <w:rFonts w:asciiTheme="majorHAnsi" w:hAnsiTheme="majorHAnsi" w:cstheme="majorHAnsi"/>
              <w:b/>
              <w:bCs/>
              <w:color w:val="007041"/>
              <w:sz w:val="28"/>
              <w:szCs w:val="20"/>
              <w:lang w:val="en-IE"/>
            </w:rPr>
          </w:pPr>
          <w:r>
            <w:rPr>
              <w:rFonts w:asciiTheme="majorHAnsi" w:hAnsiTheme="majorHAnsi" w:cstheme="majorHAnsi"/>
              <w:b/>
              <w:bCs/>
              <w:color w:val="007041"/>
              <w:sz w:val="28"/>
              <w:szCs w:val="20"/>
              <w:lang w:val="en-IE"/>
            </w:rPr>
            <w:t>9.3 Clarification/Verification/Negotiation meetings</w:t>
          </w:r>
        </w:p>
        <w:p w14:paraId="7C30EE19" w14:textId="77777777" w:rsidR="006E59C7" w:rsidRDefault="006E59C7" w:rsidP="006E59C7">
          <w:pPr>
            <w:jc w:val="both"/>
            <w:rPr>
              <w:rFonts w:ascii="Segoe UI" w:hAnsi="Segoe UI" w:cs="Segoe UI"/>
              <w:sz w:val="20"/>
              <w:szCs w:val="20"/>
            </w:rPr>
          </w:pPr>
          <w:r>
            <w:rPr>
              <w:rFonts w:ascii="Segoe UI" w:hAnsi="Segoe UI" w:cs="Segoe UI"/>
              <w:sz w:val="20"/>
              <w:szCs w:val="20"/>
            </w:rPr>
            <w:t>Award of contract</w:t>
          </w:r>
          <w:r w:rsidRPr="009C1620">
            <w:rPr>
              <w:rFonts w:ascii="Segoe UI" w:hAnsi="Segoe UI" w:cs="Segoe UI"/>
              <w:sz w:val="20"/>
              <w:szCs w:val="20"/>
            </w:rPr>
            <w:t xml:space="preserve"> may be subject to attendance at a clarification and verification meeting. It would be essential that the key individual proposed to be assigned to this </w:t>
          </w:r>
          <w:r>
            <w:rPr>
              <w:rFonts w:ascii="Segoe UI" w:hAnsi="Segoe UI" w:cs="Segoe UI"/>
              <w:sz w:val="20"/>
              <w:szCs w:val="20"/>
            </w:rPr>
            <w:t>contract</w:t>
          </w:r>
          <w:r w:rsidRPr="009C1620">
            <w:rPr>
              <w:rFonts w:ascii="Segoe UI" w:hAnsi="Segoe UI" w:cs="Segoe UI"/>
              <w:sz w:val="20"/>
              <w:szCs w:val="20"/>
            </w:rPr>
            <w:t xml:space="preserve"> would be available and present for this meeting. If required tenderers will be notified of the date, time agenda and format for such meetings as soon as possible. However, the contracting authority reserves </w:t>
          </w:r>
          <w:r>
            <w:rPr>
              <w:rFonts w:ascii="Segoe UI" w:hAnsi="Segoe UI" w:cs="Segoe UI"/>
              <w:sz w:val="20"/>
              <w:szCs w:val="20"/>
            </w:rPr>
            <w:t>the right to award the contract</w:t>
          </w:r>
          <w:r w:rsidRPr="009C1620">
            <w:rPr>
              <w:rFonts w:ascii="Segoe UI" w:hAnsi="Segoe UI" w:cs="Segoe UI"/>
              <w:sz w:val="20"/>
              <w:szCs w:val="20"/>
            </w:rPr>
            <w:t xml:space="preserve"> on foot of an original tender without such a meeting.</w:t>
          </w:r>
        </w:p>
        <w:p w14:paraId="27E30423" w14:textId="3A083545" w:rsidR="006E59C7" w:rsidRDefault="006E59C7" w:rsidP="006E59C7">
          <w:pPr>
            <w:keepNext/>
            <w:keepLines/>
            <w:spacing w:before="200" w:after="0" w:line="240" w:lineRule="auto"/>
            <w:outlineLvl w:val="1"/>
            <w:rPr>
              <w:rFonts w:asciiTheme="majorHAnsi" w:hAnsiTheme="majorHAnsi" w:cstheme="majorHAnsi"/>
              <w:b/>
              <w:bCs/>
              <w:color w:val="007041"/>
              <w:sz w:val="28"/>
              <w:szCs w:val="20"/>
              <w:lang w:val="en-IE"/>
            </w:rPr>
          </w:pPr>
          <w:r>
            <w:rPr>
              <w:rFonts w:asciiTheme="majorHAnsi" w:hAnsiTheme="majorHAnsi" w:cstheme="majorHAnsi"/>
              <w:b/>
              <w:bCs/>
              <w:color w:val="007041"/>
              <w:sz w:val="28"/>
              <w:szCs w:val="20"/>
              <w:lang w:val="en-IE"/>
            </w:rPr>
            <w:t xml:space="preserve"> </w:t>
          </w:r>
        </w:p>
        <w:p w14:paraId="2381E041" w14:textId="2CB570C2" w:rsidR="006E59C7" w:rsidRDefault="006E59C7" w:rsidP="006E59C7">
          <w:pPr>
            <w:keepNext/>
            <w:keepLines/>
            <w:spacing w:before="200" w:after="0" w:line="240" w:lineRule="auto"/>
            <w:outlineLvl w:val="1"/>
            <w:rPr>
              <w:rFonts w:asciiTheme="majorHAnsi" w:hAnsiTheme="majorHAnsi" w:cstheme="majorHAnsi"/>
              <w:b/>
              <w:bCs/>
              <w:color w:val="007041"/>
              <w:sz w:val="28"/>
              <w:szCs w:val="20"/>
              <w:lang w:val="en-IE"/>
            </w:rPr>
          </w:pPr>
          <w:r>
            <w:rPr>
              <w:rFonts w:asciiTheme="majorHAnsi" w:hAnsiTheme="majorHAnsi" w:cstheme="majorHAnsi"/>
              <w:b/>
              <w:bCs/>
              <w:color w:val="007041"/>
              <w:sz w:val="28"/>
              <w:szCs w:val="20"/>
              <w:lang w:val="en-IE"/>
            </w:rPr>
            <w:t xml:space="preserve">9.4 Clarification of Abnormally Low Tenders </w:t>
          </w:r>
        </w:p>
        <w:p w14:paraId="2740E2F6" w14:textId="77777777" w:rsidR="006E59C7" w:rsidRPr="009C1620" w:rsidRDefault="006E59C7" w:rsidP="006E59C7">
          <w:pPr>
            <w:jc w:val="both"/>
            <w:rPr>
              <w:rFonts w:ascii="Segoe UI" w:hAnsi="Segoe UI" w:cs="Segoe UI"/>
              <w:sz w:val="20"/>
              <w:szCs w:val="20"/>
            </w:rPr>
          </w:pPr>
          <w:r w:rsidRPr="009C1620">
            <w:rPr>
              <w:rFonts w:ascii="Segoe UI" w:hAnsi="Segoe UI" w:cs="Segoe UI"/>
              <w:sz w:val="20"/>
              <w:szCs w:val="20"/>
            </w:rPr>
            <w:t>If the Contracting Authority considers the tender submission to be commercially unsustainable or otherwise problematic in light of the tendered price or any other financial matter (including proposed indicative days), the tenderer shall be invited to provide clarification to the Contracting Authority in respect of all elements of the tender submission that the Contracting Authority deems relevant. Any failure to satisfactorily comply with such a request or to satisfactorily address the Contracting Authority’s concerns may at the discretion of the Contracting Authority result in the elimination of the tender in question on the basis of it being considered abnormally low.</w:t>
          </w:r>
        </w:p>
        <w:p w14:paraId="31156813" w14:textId="77777777" w:rsidR="006E59C7" w:rsidRDefault="006E59C7" w:rsidP="00F517B8"/>
        <w:p w14:paraId="58C72F29" w14:textId="5CEC630A" w:rsidR="006E59C7" w:rsidRDefault="006E59C7" w:rsidP="006E59C7">
          <w:pPr>
            <w:keepNext/>
            <w:keepLines/>
            <w:spacing w:before="200" w:after="0" w:line="240" w:lineRule="auto"/>
            <w:outlineLvl w:val="1"/>
            <w:rPr>
              <w:rFonts w:asciiTheme="majorHAnsi" w:hAnsiTheme="majorHAnsi" w:cstheme="majorHAnsi"/>
              <w:b/>
              <w:bCs/>
              <w:color w:val="007041"/>
              <w:sz w:val="28"/>
              <w:szCs w:val="20"/>
              <w:lang w:val="en-IE"/>
            </w:rPr>
          </w:pPr>
          <w:r>
            <w:rPr>
              <w:rFonts w:asciiTheme="majorHAnsi" w:hAnsiTheme="majorHAnsi" w:cstheme="majorHAnsi"/>
              <w:b/>
              <w:bCs/>
              <w:color w:val="007041"/>
              <w:sz w:val="28"/>
              <w:szCs w:val="20"/>
              <w:lang w:val="en-IE"/>
            </w:rPr>
            <w:lastRenderedPageBreak/>
            <w:t xml:space="preserve">10. INSTRUCTIONS FOR TENDERS </w:t>
          </w:r>
        </w:p>
        <w:p w14:paraId="046A067F" w14:textId="7AA77BB5" w:rsidR="006E59C7" w:rsidRDefault="006E59C7" w:rsidP="006E59C7">
          <w:pPr>
            <w:keepNext/>
            <w:keepLines/>
            <w:spacing w:before="200" w:after="0" w:line="240" w:lineRule="auto"/>
            <w:outlineLvl w:val="1"/>
            <w:rPr>
              <w:rFonts w:asciiTheme="majorHAnsi" w:hAnsiTheme="majorHAnsi" w:cstheme="majorHAnsi"/>
              <w:b/>
              <w:bCs/>
              <w:color w:val="007041"/>
              <w:sz w:val="28"/>
              <w:szCs w:val="20"/>
              <w:lang w:val="en-IE"/>
            </w:rPr>
          </w:pPr>
          <w:r>
            <w:rPr>
              <w:rFonts w:asciiTheme="majorHAnsi" w:hAnsiTheme="majorHAnsi" w:cstheme="majorHAnsi"/>
              <w:b/>
              <w:bCs/>
              <w:color w:val="007041"/>
              <w:sz w:val="28"/>
              <w:szCs w:val="20"/>
              <w:lang w:val="en-IE"/>
            </w:rPr>
            <w:t xml:space="preserve">10.1 Submission of Tenders </w:t>
          </w:r>
        </w:p>
        <w:p w14:paraId="5514E5AC" w14:textId="77777777" w:rsidR="006E59C7" w:rsidRPr="009C1620" w:rsidRDefault="006E59C7" w:rsidP="006E59C7">
          <w:pPr>
            <w:jc w:val="both"/>
            <w:rPr>
              <w:rFonts w:ascii="Segoe UI" w:hAnsi="Segoe UI" w:cs="Segoe UI"/>
              <w:sz w:val="20"/>
              <w:szCs w:val="20"/>
            </w:rPr>
          </w:pPr>
          <w:r w:rsidRPr="009C1620">
            <w:rPr>
              <w:rFonts w:ascii="Segoe UI" w:hAnsi="Segoe UI" w:cs="Segoe UI"/>
              <w:sz w:val="20"/>
              <w:szCs w:val="20"/>
            </w:rPr>
            <w:t xml:space="preserve">The Contracting Authority is using the Tender Post-box facility and tenders must be submitted electronically via the eTenders post-box facility on </w:t>
          </w:r>
          <w:hyperlink r:id="rId25" w:history="1">
            <w:r w:rsidRPr="009C1620">
              <w:rPr>
                <w:rFonts w:ascii="Segoe UI" w:hAnsi="Segoe UI" w:cs="Segoe UI"/>
                <w:sz w:val="20"/>
                <w:szCs w:val="20"/>
              </w:rPr>
              <w:t>www.etenders.gov.ie</w:t>
            </w:r>
          </w:hyperlink>
          <w:r w:rsidRPr="009C1620">
            <w:rPr>
              <w:rFonts w:ascii="Segoe UI" w:hAnsi="Segoe UI" w:cs="Segoe UI"/>
              <w:sz w:val="20"/>
              <w:szCs w:val="20"/>
            </w:rPr>
            <w:t xml:space="preserve"> only. Only Tenders submitted to the electronic post-box will be accepted. Tenders submitted by any other means will not be accepted.</w:t>
          </w:r>
        </w:p>
        <w:p w14:paraId="129C1FBF" w14:textId="77777777" w:rsidR="006E59C7" w:rsidRDefault="006E59C7" w:rsidP="006E59C7">
          <w:pPr>
            <w:keepNext/>
            <w:keepLines/>
            <w:spacing w:before="200" w:after="0" w:line="240" w:lineRule="auto"/>
            <w:outlineLvl w:val="1"/>
            <w:rPr>
              <w:rFonts w:asciiTheme="majorHAnsi" w:hAnsiTheme="majorHAnsi" w:cstheme="majorHAnsi"/>
              <w:b/>
              <w:bCs/>
              <w:color w:val="007041"/>
              <w:sz w:val="28"/>
              <w:szCs w:val="20"/>
              <w:lang w:val="en-IE"/>
            </w:rPr>
          </w:pPr>
          <w:r>
            <w:rPr>
              <w:rFonts w:asciiTheme="majorHAnsi" w:hAnsiTheme="majorHAnsi" w:cstheme="majorHAnsi"/>
              <w:b/>
              <w:bCs/>
              <w:color w:val="007041"/>
              <w:sz w:val="28"/>
              <w:szCs w:val="20"/>
              <w:lang w:val="en-IE"/>
            </w:rPr>
            <w:t xml:space="preserve">10.2 Closing of Tenders </w:t>
          </w:r>
        </w:p>
        <w:tbl>
          <w:tblPr>
            <w:tblStyle w:val="TableGrid"/>
            <w:tblW w:w="0" w:type="auto"/>
            <w:jc w:val="center"/>
            <w:tblLook w:val="04A0" w:firstRow="1" w:lastRow="0" w:firstColumn="1" w:lastColumn="0" w:noHBand="0" w:noVBand="1"/>
          </w:tblPr>
          <w:tblGrid>
            <w:gridCol w:w="4134"/>
            <w:gridCol w:w="4134"/>
          </w:tblGrid>
          <w:tr w:rsidR="006E59C7" w:rsidRPr="007E3E8A" w14:paraId="0448688A" w14:textId="77777777" w:rsidTr="0083281A">
            <w:trPr>
              <w:trHeight w:val="306"/>
              <w:jc w:val="center"/>
            </w:trPr>
            <w:tc>
              <w:tcPr>
                <w:tcW w:w="4134" w:type="dxa"/>
              </w:tcPr>
              <w:p w14:paraId="0A7A9724" w14:textId="77777777" w:rsidR="006E59C7" w:rsidRPr="007E3E8A" w:rsidRDefault="006E59C7" w:rsidP="0083281A">
                <w:pPr>
                  <w:spacing w:line="260" w:lineRule="atLeast"/>
                  <w:jc w:val="both"/>
                  <w:rPr>
                    <w:rFonts w:eastAsia="Calibri"/>
                    <w:szCs w:val="22"/>
                  </w:rPr>
                </w:pPr>
                <w:r w:rsidRPr="007E3E8A">
                  <w:rPr>
                    <w:rFonts w:eastAsia="Calibri"/>
                    <w:b/>
                    <w:color w:val="007041"/>
                    <w:sz w:val="24"/>
                    <w:szCs w:val="22"/>
                    <w:lang w:val="en-IE"/>
                  </w:rPr>
                  <w:t>The closing date for tender responses</w:t>
                </w:r>
              </w:p>
            </w:tc>
            <w:tc>
              <w:tcPr>
                <w:tcW w:w="4134" w:type="dxa"/>
              </w:tcPr>
              <w:p w14:paraId="1C04EEC3" w14:textId="77777777" w:rsidR="006E59C7" w:rsidRPr="007E3E8A" w:rsidRDefault="006E59C7" w:rsidP="0083281A">
                <w:pPr>
                  <w:spacing w:after="0" w:line="240" w:lineRule="auto"/>
                  <w:ind w:right="567"/>
                  <w:rPr>
                    <w:rFonts w:ascii="Segoe UI" w:eastAsia="Segoe UI" w:hAnsi="Segoe UI" w:cs="Segoe UI"/>
                    <w:b/>
                    <w:szCs w:val="20"/>
                  </w:rPr>
                </w:pPr>
              </w:p>
            </w:tc>
          </w:tr>
        </w:tbl>
        <w:p w14:paraId="6BFF5921" w14:textId="1DA44D20" w:rsidR="006E59C7" w:rsidRDefault="006E59C7" w:rsidP="006E59C7">
          <w:pPr>
            <w:keepNext/>
            <w:keepLines/>
            <w:spacing w:before="200" w:after="0" w:line="240" w:lineRule="auto"/>
            <w:outlineLvl w:val="1"/>
            <w:rPr>
              <w:rFonts w:ascii="Segoe UI" w:hAnsi="Segoe UI" w:cs="Segoe UI"/>
              <w:sz w:val="20"/>
              <w:szCs w:val="20"/>
            </w:rPr>
          </w:pPr>
          <w:r>
            <w:rPr>
              <w:rFonts w:asciiTheme="majorHAnsi" w:hAnsiTheme="majorHAnsi" w:cstheme="majorHAnsi"/>
              <w:b/>
              <w:bCs/>
              <w:color w:val="007041"/>
              <w:sz w:val="28"/>
              <w:szCs w:val="20"/>
              <w:lang w:val="en-IE"/>
            </w:rPr>
            <w:t xml:space="preserve"> </w:t>
          </w:r>
          <w:r w:rsidRPr="009C1620">
            <w:rPr>
              <w:rFonts w:ascii="Segoe UI" w:hAnsi="Segoe UI" w:cs="Segoe UI"/>
              <w:sz w:val="20"/>
              <w:szCs w:val="20"/>
            </w:rPr>
            <w:t>It is the responsibility of the tenderer to ensure that their tender is complete and is uploaded/submitted by the designated deadline.</w:t>
          </w:r>
        </w:p>
        <w:p w14:paraId="7510346E" w14:textId="77777777" w:rsidR="006E59C7" w:rsidRDefault="006E59C7" w:rsidP="006E59C7">
          <w:pPr>
            <w:keepNext/>
            <w:keepLines/>
            <w:spacing w:before="200" w:after="0" w:line="240" w:lineRule="auto"/>
            <w:outlineLvl w:val="1"/>
            <w:rPr>
              <w:rFonts w:ascii="Segoe UI" w:hAnsi="Segoe UI" w:cs="Segoe UI"/>
              <w:sz w:val="20"/>
              <w:szCs w:val="20"/>
            </w:rPr>
          </w:pPr>
        </w:p>
        <w:p w14:paraId="262FD25C" w14:textId="77777777" w:rsidR="006E59C7" w:rsidRDefault="006E59C7" w:rsidP="006E59C7">
          <w:pPr>
            <w:keepNext/>
            <w:keepLines/>
            <w:spacing w:before="200" w:after="0" w:line="240" w:lineRule="auto"/>
            <w:outlineLvl w:val="1"/>
            <w:rPr>
              <w:rFonts w:asciiTheme="majorHAnsi" w:hAnsiTheme="majorHAnsi" w:cstheme="majorHAnsi"/>
              <w:b/>
              <w:bCs/>
              <w:color w:val="007041"/>
              <w:sz w:val="28"/>
              <w:szCs w:val="20"/>
              <w:lang w:val="en-IE"/>
            </w:rPr>
          </w:pPr>
          <w:r>
            <w:rPr>
              <w:rFonts w:asciiTheme="majorHAnsi" w:hAnsiTheme="majorHAnsi" w:cstheme="majorHAnsi"/>
              <w:b/>
              <w:bCs/>
              <w:color w:val="007041"/>
              <w:sz w:val="28"/>
              <w:szCs w:val="20"/>
              <w:lang w:val="en-IE"/>
            </w:rPr>
            <w:t xml:space="preserve">10.3 Queries </w:t>
          </w:r>
        </w:p>
        <w:p w14:paraId="0B3F4BBE" w14:textId="77777777" w:rsidR="006E59C7" w:rsidRPr="00BA5882" w:rsidRDefault="006E59C7" w:rsidP="006E59C7">
          <w:pPr>
            <w:jc w:val="both"/>
            <w:rPr>
              <w:rFonts w:ascii="Segoe UI" w:hAnsi="Segoe UI" w:cs="Segoe UI"/>
              <w:sz w:val="20"/>
              <w:szCs w:val="20"/>
            </w:rPr>
          </w:pPr>
          <w:r w:rsidRPr="00BA5882">
            <w:rPr>
              <w:rFonts w:ascii="Segoe UI" w:hAnsi="Segoe UI" w:cs="Segoe UI"/>
              <w:sz w:val="20"/>
              <w:szCs w:val="20"/>
            </w:rPr>
            <w:t xml:space="preserve">All queries regarding this tender should be through the messaging facility on </w:t>
          </w:r>
          <w:hyperlink r:id="rId26" w:history="1">
            <w:r w:rsidRPr="00BA5882">
              <w:rPr>
                <w:rFonts w:ascii="Segoe UI" w:hAnsi="Segoe UI" w:cs="Segoe UI"/>
                <w:sz w:val="20"/>
                <w:szCs w:val="20"/>
              </w:rPr>
              <w:t>www.etenders.gov.ie</w:t>
            </w:r>
          </w:hyperlink>
          <w:r w:rsidRPr="00BA5882">
            <w:rPr>
              <w:rFonts w:ascii="Segoe UI" w:hAnsi="Segoe UI" w:cs="Segoe UI"/>
              <w:sz w:val="20"/>
              <w:szCs w:val="20"/>
            </w:rPr>
            <w:t xml:space="preserve"> including any omissions, which would prevent tenderers from submitting a comprehensive tender. Please submit queries as soon as possible.</w:t>
          </w:r>
        </w:p>
        <w:tbl>
          <w:tblPr>
            <w:tblStyle w:val="TableGrid"/>
            <w:tblW w:w="0" w:type="auto"/>
            <w:jc w:val="center"/>
            <w:tblLook w:val="04A0" w:firstRow="1" w:lastRow="0" w:firstColumn="1" w:lastColumn="0" w:noHBand="0" w:noVBand="1"/>
          </w:tblPr>
          <w:tblGrid>
            <w:gridCol w:w="4134"/>
            <w:gridCol w:w="4134"/>
          </w:tblGrid>
          <w:tr w:rsidR="006E59C7" w:rsidRPr="007E3E8A" w14:paraId="63D3DC96" w14:textId="77777777" w:rsidTr="0083281A">
            <w:trPr>
              <w:jc w:val="center"/>
            </w:trPr>
            <w:tc>
              <w:tcPr>
                <w:tcW w:w="4134" w:type="dxa"/>
              </w:tcPr>
              <w:p w14:paraId="34F8C1C0" w14:textId="77777777" w:rsidR="006E59C7" w:rsidRPr="007E3E8A" w:rsidRDefault="006E59C7" w:rsidP="0083281A">
                <w:pPr>
                  <w:spacing w:line="260" w:lineRule="atLeast"/>
                  <w:jc w:val="both"/>
                  <w:rPr>
                    <w:rFonts w:eastAsia="Calibri"/>
                    <w:b/>
                    <w:color w:val="007041"/>
                    <w:sz w:val="24"/>
                    <w:szCs w:val="22"/>
                  </w:rPr>
                </w:pPr>
                <w:r w:rsidRPr="007E3E8A">
                  <w:rPr>
                    <w:rFonts w:eastAsia="Calibri"/>
                    <w:b/>
                    <w:color w:val="007041"/>
                    <w:sz w:val="24"/>
                    <w:szCs w:val="22"/>
                    <w:lang w:val="en-IE"/>
                  </w:rPr>
                  <w:t>The closing date for queries</w:t>
                </w:r>
              </w:p>
            </w:tc>
            <w:tc>
              <w:tcPr>
                <w:tcW w:w="4134" w:type="dxa"/>
              </w:tcPr>
              <w:p w14:paraId="462DBDB7" w14:textId="77777777" w:rsidR="006E59C7" w:rsidRPr="007E3E8A" w:rsidRDefault="006E59C7" w:rsidP="0083281A">
                <w:pPr>
                  <w:spacing w:after="0" w:line="240" w:lineRule="auto"/>
                  <w:ind w:right="567"/>
                  <w:rPr>
                    <w:rFonts w:ascii="Segoe UI" w:eastAsia="Segoe UI" w:hAnsi="Segoe UI" w:cs="Segoe UI"/>
                    <w:b/>
                    <w:szCs w:val="20"/>
                  </w:rPr>
                </w:pPr>
              </w:p>
            </w:tc>
          </w:tr>
          <w:tr w:rsidR="006E59C7" w:rsidRPr="007E3E8A" w14:paraId="3C58A583" w14:textId="77777777" w:rsidTr="0083281A">
            <w:trPr>
              <w:jc w:val="center"/>
            </w:trPr>
            <w:tc>
              <w:tcPr>
                <w:tcW w:w="4134" w:type="dxa"/>
              </w:tcPr>
              <w:p w14:paraId="51C24ECB" w14:textId="77777777" w:rsidR="006E59C7" w:rsidRPr="007E3E8A" w:rsidRDefault="006E59C7" w:rsidP="0083281A">
                <w:pPr>
                  <w:spacing w:line="260" w:lineRule="atLeast"/>
                  <w:jc w:val="both"/>
                  <w:rPr>
                    <w:rFonts w:eastAsia="Calibri"/>
                    <w:b/>
                    <w:color w:val="007041"/>
                    <w:sz w:val="24"/>
                    <w:szCs w:val="22"/>
                  </w:rPr>
                </w:pPr>
                <w:r w:rsidRPr="007E3E8A">
                  <w:rPr>
                    <w:rFonts w:eastAsia="Calibri"/>
                    <w:b/>
                    <w:color w:val="007041"/>
                    <w:sz w:val="24"/>
                    <w:szCs w:val="22"/>
                    <w:lang w:val="en-IE"/>
                  </w:rPr>
                  <w:t>Process for submitting queries</w:t>
                </w:r>
              </w:p>
            </w:tc>
            <w:tc>
              <w:tcPr>
                <w:tcW w:w="4134" w:type="dxa"/>
              </w:tcPr>
              <w:p w14:paraId="26559598" w14:textId="77777777" w:rsidR="006E59C7" w:rsidRPr="007E3E8A" w:rsidRDefault="006E59C7" w:rsidP="0083281A">
                <w:pPr>
                  <w:spacing w:after="0" w:line="240" w:lineRule="auto"/>
                  <w:ind w:right="567"/>
                  <w:rPr>
                    <w:rFonts w:ascii="Segoe UI" w:eastAsia="Segoe UI" w:hAnsi="Segoe UI" w:cs="Segoe UI"/>
                    <w:szCs w:val="20"/>
                  </w:rPr>
                </w:pPr>
              </w:p>
            </w:tc>
          </w:tr>
        </w:tbl>
        <w:p w14:paraId="26DE110B" w14:textId="77777777" w:rsidR="006E59C7" w:rsidRDefault="006E59C7" w:rsidP="006E59C7">
          <w:pPr>
            <w:keepNext/>
            <w:keepLines/>
            <w:spacing w:before="200" w:after="0" w:line="240" w:lineRule="auto"/>
            <w:outlineLvl w:val="1"/>
            <w:rPr>
              <w:rFonts w:asciiTheme="majorHAnsi" w:hAnsiTheme="majorHAnsi" w:cstheme="majorHAnsi"/>
              <w:b/>
              <w:bCs/>
              <w:color w:val="007041"/>
              <w:sz w:val="28"/>
              <w:szCs w:val="20"/>
              <w:lang w:val="en-IE"/>
            </w:rPr>
          </w:pPr>
        </w:p>
        <w:p w14:paraId="1317B6B4" w14:textId="72525CC2" w:rsidR="006E59C7" w:rsidRDefault="006E59C7" w:rsidP="006E59C7">
          <w:pPr>
            <w:keepNext/>
            <w:keepLines/>
            <w:spacing w:before="200" w:after="0" w:line="240" w:lineRule="auto"/>
            <w:outlineLvl w:val="1"/>
            <w:rPr>
              <w:rFonts w:asciiTheme="majorHAnsi" w:hAnsiTheme="majorHAnsi" w:cstheme="majorHAnsi"/>
              <w:b/>
              <w:bCs/>
              <w:color w:val="007041"/>
              <w:sz w:val="28"/>
              <w:szCs w:val="20"/>
              <w:lang w:val="en-IE"/>
            </w:rPr>
          </w:pPr>
          <w:r>
            <w:rPr>
              <w:rFonts w:asciiTheme="majorHAnsi" w:hAnsiTheme="majorHAnsi" w:cstheme="majorHAnsi"/>
              <w:b/>
              <w:bCs/>
              <w:color w:val="007041"/>
              <w:sz w:val="28"/>
              <w:szCs w:val="20"/>
              <w:lang w:val="en-IE"/>
            </w:rPr>
            <w:t xml:space="preserve">10.4 Extension of Tender Period </w:t>
          </w:r>
        </w:p>
        <w:p w14:paraId="33680862" w14:textId="77777777" w:rsidR="006E59C7" w:rsidRPr="00BA5882" w:rsidRDefault="006E59C7" w:rsidP="006E59C7">
          <w:pPr>
            <w:jc w:val="both"/>
            <w:rPr>
              <w:rFonts w:ascii="Segoe UI" w:hAnsi="Segoe UI" w:cs="Segoe UI"/>
              <w:sz w:val="20"/>
              <w:szCs w:val="20"/>
            </w:rPr>
          </w:pPr>
          <w:r w:rsidRPr="00BA5882">
            <w:rPr>
              <w:rFonts w:ascii="Segoe UI" w:hAnsi="Segoe UI" w:cs="Segoe UI"/>
              <w:sz w:val="20"/>
              <w:szCs w:val="20"/>
            </w:rPr>
            <w:t>The Contracting Authority reserves the right at its sole discretion to extend the closing date for receipt of tenders by giving notice in writing to all parties who have expressed an interest in the notice via eTenders no later than six days before the original closing date.</w:t>
          </w:r>
        </w:p>
        <w:p w14:paraId="39166A8C" w14:textId="77777777" w:rsidR="006E59C7" w:rsidRPr="00BA5882" w:rsidRDefault="006E59C7" w:rsidP="006E59C7">
          <w:pPr>
            <w:jc w:val="both"/>
            <w:rPr>
              <w:rFonts w:ascii="Segoe UI" w:hAnsi="Segoe UI" w:cs="Segoe UI"/>
              <w:sz w:val="20"/>
              <w:szCs w:val="20"/>
            </w:rPr>
          </w:pPr>
        </w:p>
        <w:p w14:paraId="2C02599F" w14:textId="77777777" w:rsidR="006E59C7" w:rsidRPr="00BA5882" w:rsidRDefault="006E59C7" w:rsidP="006E59C7">
          <w:pPr>
            <w:jc w:val="both"/>
            <w:rPr>
              <w:rFonts w:ascii="Segoe UI" w:hAnsi="Segoe UI" w:cs="Segoe UI"/>
              <w:sz w:val="20"/>
              <w:szCs w:val="20"/>
            </w:rPr>
          </w:pPr>
          <w:r w:rsidRPr="00BA5882">
            <w:rPr>
              <w:rFonts w:ascii="Segoe UI" w:hAnsi="Segoe UI" w:cs="Segoe UI"/>
              <w:sz w:val="20"/>
              <w:szCs w:val="20"/>
            </w:rPr>
            <w:t>Tenderers will be responsible for any costs incurred by them in the event that they are required to attend clarification or other meetings or make a presentation of their proposals.</w:t>
          </w:r>
        </w:p>
        <w:p w14:paraId="37DBD794" w14:textId="367AA8CC" w:rsidR="006E59C7" w:rsidRDefault="006E59C7" w:rsidP="006E59C7">
          <w:pPr>
            <w:keepNext/>
            <w:keepLines/>
            <w:spacing w:before="200" w:after="0" w:line="240" w:lineRule="auto"/>
            <w:outlineLvl w:val="1"/>
            <w:rPr>
              <w:rFonts w:asciiTheme="majorHAnsi" w:hAnsiTheme="majorHAnsi" w:cstheme="majorHAnsi"/>
              <w:b/>
              <w:bCs/>
              <w:color w:val="007041"/>
              <w:sz w:val="28"/>
              <w:szCs w:val="20"/>
              <w:lang w:val="en-IE"/>
            </w:rPr>
          </w:pPr>
          <w:r>
            <w:rPr>
              <w:rFonts w:asciiTheme="majorHAnsi" w:hAnsiTheme="majorHAnsi" w:cstheme="majorHAnsi"/>
              <w:b/>
              <w:bCs/>
              <w:color w:val="007041"/>
              <w:sz w:val="28"/>
              <w:szCs w:val="20"/>
              <w:lang w:val="en-IE"/>
            </w:rPr>
            <w:t>10.</w:t>
          </w:r>
          <w:r w:rsidR="009630F1">
            <w:rPr>
              <w:rFonts w:asciiTheme="majorHAnsi" w:hAnsiTheme="majorHAnsi" w:cstheme="majorHAnsi"/>
              <w:b/>
              <w:bCs/>
              <w:color w:val="007041"/>
              <w:sz w:val="28"/>
              <w:szCs w:val="20"/>
              <w:lang w:val="en-IE"/>
            </w:rPr>
            <w:t>5</w:t>
          </w:r>
          <w:r>
            <w:rPr>
              <w:rFonts w:asciiTheme="majorHAnsi" w:hAnsiTheme="majorHAnsi" w:cstheme="majorHAnsi"/>
              <w:b/>
              <w:bCs/>
              <w:color w:val="007041"/>
              <w:sz w:val="28"/>
              <w:szCs w:val="20"/>
              <w:lang w:val="en-IE"/>
            </w:rPr>
            <w:t xml:space="preserve"> Tender validity period  </w:t>
          </w:r>
        </w:p>
        <w:p w14:paraId="5CFCBE4E" w14:textId="77777777" w:rsidR="006E59C7" w:rsidRPr="00BA5882" w:rsidRDefault="006E59C7" w:rsidP="006E59C7">
          <w:pPr>
            <w:jc w:val="both"/>
            <w:rPr>
              <w:rFonts w:ascii="Segoe UI" w:hAnsi="Segoe UI" w:cs="Segoe UI"/>
              <w:sz w:val="20"/>
              <w:szCs w:val="20"/>
            </w:rPr>
          </w:pPr>
          <w:r w:rsidRPr="00BA5882">
            <w:rPr>
              <w:rFonts w:ascii="Segoe UI" w:hAnsi="Segoe UI" w:cs="Segoe UI"/>
              <w:sz w:val="20"/>
              <w:szCs w:val="20"/>
            </w:rPr>
            <w:t>To allow sufficient time for Tender assessment a Tender Validity period of 12 months is required, this period commencing on the closing date by which the tenders are due to be returned.</w:t>
          </w:r>
        </w:p>
        <w:p w14:paraId="473C3B12" w14:textId="2C82DA0E" w:rsidR="006E59C7" w:rsidRDefault="009630F1" w:rsidP="006E59C7">
          <w:pPr>
            <w:keepNext/>
            <w:keepLines/>
            <w:spacing w:before="200" w:after="0" w:line="240" w:lineRule="auto"/>
            <w:outlineLvl w:val="1"/>
            <w:rPr>
              <w:rFonts w:asciiTheme="majorHAnsi" w:hAnsiTheme="majorHAnsi" w:cstheme="majorHAnsi"/>
              <w:b/>
              <w:bCs/>
              <w:color w:val="007041"/>
              <w:sz w:val="28"/>
              <w:szCs w:val="20"/>
              <w:lang w:val="en-IE"/>
            </w:rPr>
          </w:pPr>
          <w:r>
            <w:rPr>
              <w:rFonts w:asciiTheme="majorHAnsi" w:hAnsiTheme="majorHAnsi" w:cstheme="majorHAnsi"/>
              <w:b/>
              <w:bCs/>
              <w:color w:val="007041"/>
              <w:sz w:val="28"/>
              <w:szCs w:val="20"/>
              <w:lang w:val="en-IE"/>
            </w:rPr>
            <w:t xml:space="preserve">10.6 Formatting of Tenders/Amending Tender Documentation </w:t>
          </w:r>
        </w:p>
        <w:p w14:paraId="67D04852" w14:textId="77777777" w:rsidR="009630F1" w:rsidRDefault="009630F1" w:rsidP="009630F1">
          <w:pPr>
            <w:pStyle w:val="HPRAMainBodyText"/>
            <w:ind w:right="567"/>
          </w:pPr>
          <w:r>
            <w:t>Tenderers must ensure the following:</w:t>
          </w:r>
        </w:p>
        <w:p w14:paraId="3C736E18" w14:textId="77777777" w:rsidR="009630F1" w:rsidRDefault="009630F1" w:rsidP="009630F1">
          <w:pPr>
            <w:pStyle w:val="HPRAMainBodyText"/>
            <w:numPr>
              <w:ilvl w:val="0"/>
              <w:numId w:val="27"/>
            </w:numPr>
            <w:ind w:right="567"/>
          </w:pPr>
          <w:r>
            <w:t>The first page of their tender contains all the relevant contact information.</w:t>
          </w:r>
        </w:p>
        <w:p w14:paraId="335375AC" w14:textId="77777777" w:rsidR="009630F1" w:rsidRDefault="009630F1" w:rsidP="009630F1">
          <w:pPr>
            <w:pStyle w:val="HPRAMainBodyText"/>
            <w:numPr>
              <w:ilvl w:val="0"/>
              <w:numId w:val="27"/>
            </w:numPr>
            <w:ind w:right="567"/>
          </w:pPr>
          <w:r>
            <w:t>All responses should include page numbers and contents page.</w:t>
          </w:r>
        </w:p>
        <w:p w14:paraId="23D610FE" w14:textId="77777777" w:rsidR="009630F1" w:rsidRDefault="009630F1" w:rsidP="009630F1">
          <w:pPr>
            <w:pStyle w:val="HPRAMainBodyText"/>
            <w:numPr>
              <w:ilvl w:val="0"/>
              <w:numId w:val="27"/>
            </w:numPr>
            <w:ind w:right="567"/>
          </w:pPr>
          <w:r>
            <w:t>Follow where possible the number structure of the invitation to Tender.</w:t>
          </w:r>
        </w:p>
        <w:p w14:paraId="66569B04" w14:textId="77777777" w:rsidR="009630F1" w:rsidRDefault="009630F1" w:rsidP="009630F1">
          <w:pPr>
            <w:pStyle w:val="HPRAMainBodyText"/>
            <w:numPr>
              <w:ilvl w:val="0"/>
              <w:numId w:val="27"/>
            </w:numPr>
            <w:ind w:right="567"/>
          </w:pPr>
          <w:r>
            <w:t>Ensure that the tender response is structured in a format for ease of evaluation customised to the RFT.</w:t>
          </w:r>
        </w:p>
        <w:p w14:paraId="2385D1E1" w14:textId="77777777" w:rsidR="009630F1" w:rsidRDefault="009630F1" w:rsidP="009630F1">
          <w:pPr>
            <w:pStyle w:val="HPRAMainBodyText"/>
            <w:ind w:right="567"/>
          </w:pPr>
        </w:p>
        <w:p w14:paraId="5FD16E04" w14:textId="77777777" w:rsidR="009630F1" w:rsidRDefault="009630F1" w:rsidP="009630F1">
          <w:pPr>
            <w:jc w:val="both"/>
            <w:rPr>
              <w:rFonts w:ascii="Segoe UI" w:hAnsi="Segoe UI" w:cs="Segoe UI"/>
              <w:sz w:val="20"/>
              <w:szCs w:val="20"/>
            </w:rPr>
          </w:pPr>
          <w:r w:rsidRPr="00BA5882">
            <w:rPr>
              <w:rFonts w:ascii="Segoe UI" w:hAnsi="Segoe UI" w:cs="Segoe UI"/>
              <w:sz w:val="20"/>
              <w:szCs w:val="20"/>
            </w:rPr>
            <w:t>The Contracting Authority may at its discretion eliminate the tenderer from further consideration. Likewise, failure to use the template documentation provided particularly in relation to costing/pricing may result being eliminated.</w:t>
          </w:r>
        </w:p>
        <w:p w14:paraId="2BED4F8B" w14:textId="77777777" w:rsidR="009630F1" w:rsidRDefault="009630F1" w:rsidP="009630F1">
          <w:pPr>
            <w:keepNext/>
            <w:keepLines/>
            <w:spacing w:before="200" w:after="0" w:line="240" w:lineRule="auto"/>
            <w:outlineLvl w:val="1"/>
            <w:rPr>
              <w:rFonts w:asciiTheme="majorHAnsi" w:hAnsiTheme="majorHAnsi" w:cstheme="majorHAnsi"/>
              <w:b/>
              <w:bCs/>
              <w:color w:val="007041"/>
              <w:sz w:val="28"/>
              <w:szCs w:val="20"/>
              <w:lang w:val="en-IE"/>
            </w:rPr>
          </w:pPr>
          <w:r>
            <w:rPr>
              <w:rFonts w:asciiTheme="majorHAnsi" w:hAnsiTheme="majorHAnsi" w:cstheme="majorHAnsi"/>
              <w:b/>
              <w:bCs/>
              <w:color w:val="007041"/>
              <w:sz w:val="28"/>
              <w:szCs w:val="20"/>
              <w:lang w:val="en-IE"/>
            </w:rPr>
            <w:lastRenderedPageBreak/>
            <w:t xml:space="preserve">10.7 Confidentiality </w:t>
          </w:r>
        </w:p>
        <w:p w14:paraId="3A19A6FD" w14:textId="77777777" w:rsidR="009630F1" w:rsidRPr="00BA5882" w:rsidRDefault="009630F1" w:rsidP="009630F1">
          <w:pPr>
            <w:jc w:val="both"/>
            <w:rPr>
              <w:rFonts w:ascii="Segoe UI" w:hAnsi="Segoe UI" w:cs="Segoe UI"/>
              <w:sz w:val="20"/>
              <w:szCs w:val="20"/>
            </w:rPr>
          </w:pPr>
          <w:r w:rsidRPr="00BA5882">
            <w:rPr>
              <w:rFonts w:ascii="Segoe UI" w:hAnsi="Segoe UI" w:cs="Segoe UI"/>
              <w:sz w:val="20"/>
              <w:szCs w:val="20"/>
            </w:rPr>
            <w:t>After the official opening of Tenders, information relating to the examination clarification evaluation and comparison of Tenders and recommendations will not be disclosed to tenderers or other persons not officially concerned with such process until the award decision with the successful tenderer has been announced and in conformity with national laws.</w:t>
          </w:r>
        </w:p>
        <w:p w14:paraId="0527FFFF" w14:textId="77777777" w:rsidR="009630F1" w:rsidRPr="00BA5882" w:rsidRDefault="009630F1" w:rsidP="009630F1">
          <w:pPr>
            <w:jc w:val="both"/>
            <w:rPr>
              <w:rFonts w:ascii="Segoe UI" w:hAnsi="Segoe UI" w:cs="Segoe UI"/>
              <w:sz w:val="20"/>
              <w:szCs w:val="20"/>
            </w:rPr>
          </w:pPr>
        </w:p>
        <w:p w14:paraId="6A948312" w14:textId="77777777" w:rsidR="009630F1" w:rsidRPr="00BA5882" w:rsidRDefault="009630F1" w:rsidP="009630F1">
          <w:pPr>
            <w:jc w:val="both"/>
            <w:rPr>
              <w:rFonts w:ascii="Segoe UI" w:hAnsi="Segoe UI" w:cs="Segoe UI"/>
              <w:sz w:val="20"/>
              <w:szCs w:val="20"/>
            </w:rPr>
          </w:pPr>
          <w:r w:rsidRPr="00BA5882">
            <w:rPr>
              <w:rFonts w:ascii="Segoe UI" w:hAnsi="Segoe UI" w:cs="Segoe UI"/>
              <w:sz w:val="20"/>
              <w:szCs w:val="20"/>
            </w:rPr>
            <w:t>Tenderers shall treat the details of all documents supplied to them in connection with this contract as private and confidential and shall not disclose the contents to a third party without the permission of the Contracting Authority.</w:t>
          </w:r>
        </w:p>
        <w:p w14:paraId="5E753489" w14:textId="77777777" w:rsidR="009630F1" w:rsidRPr="00BA5882" w:rsidRDefault="009630F1" w:rsidP="009630F1">
          <w:pPr>
            <w:jc w:val="both"/>
            <w:rPr>
              <w:rFonts w:ascii="Segoe UI" w:hAnsi="Segoe UI" w:cs="Segoe UI"/>
              <w:sz w:val="20"/>
              <w:szCs w:val="20"/>
            </w:rPr>
          </w:pPr>
        </w:p>
        <w:p w14:paraId="516D544B" w14:textId="77777777" w:rsidR="009630F1" w:rsidRPr="00BA5882" w:rsidRDefault="009630F1" w:rsidP="009630F1">
          <w:pPr>
            <w:jc w:val="both"/>
            <w:rPr>
              <w:rFonts w:ascii="Segoe UI" w:hAnsi="Segoe UI" w:cs="Segoe UI"/>
              <w:sz w:val="20"/>
              <w:szCs w:val="20"/>
            </w:rPr>
          </w:pPr>
          <w:r w:rsidRPr="00BA5882">
            <w:rPr>
              <w:rFonts w:ascii="Segoe UI" w:hAnsi="Segoe UI" w:cs="Segoe UI"/>
              <w:sz w:val="20"/>
              <w:szCs w:val="20"/>
            </w:rPr>
            <w:t>Any effort by the Tenderer to influence the Contracting Authority or their staff in the process of examination clarification evaluation and comparison of tenders and in decisions concerning the award of the contract may result in the rejection of that Tender.</w:t>
          </w:r>
        </w:p>
        <w:p w14:paraId="0E9CBAD9" w14:textId="77777777" w:rsidR="009630F1" w:rsidRDefault="009630F1" w:rsidP="009630F1">
          <w:pPr>
            <w:keepNext/>
            <w:keepLines/>
            <w:spacing w:before="200" w:after="0" w:line="240" w:lineRule="auto"/>
            <w:outlineLvl w:val="1"/>
            <w:rPr>
              <w:rFonts w:asciiTheme="majorHAnsi" w:hAnsiTheme="majorHAnsi" w:cstheme="majorHAnsi"/>
              <w:b/>
              <w:bCs/>
              <w:color w:val="007041"/>
              <w:sz w:val="28"/>
              <w:szCs w:val="20"/>
              <w:lang w:val="en-IE"/>
            </w:rPr>
          </w:pPr>
          <w:r>
            <w:rPr>
              <w:rFonts w:asciiTheme="majorHAnsi" w:hAnsiTheme="majorHAnsi" w:cstheme="majorHAnsi"/>
              <w:b/>
              <w:bCs/>
              <w:color w:val="007041"/>
              <w:sz w:val="28"/>
              <w:szCs w:val="20"/>
              <w:lang w:val="en-IE"/>
            </w:rPr>
            <w:t xml:space="preserve">10.8 Clarification of Tenders </w:t>
          </w:r>
        </w:p>
        <w:p w14:paraId="37D731EF" w14:textId="77777777" w:rsidR="009630F1" w:rsidRDefault="009630F1" w:rsidP="009630F1">
          <w:pPr>
            <w:jc w:val="both"/>
            <w:rPr>
              <w:rFonts w:ascii="Segoe UI" w:hAnsi="Segoe UI" w:cs="Segoe UI"/>
              <w:sz w:val="20"/>
              <w:szCs w:val="20"/>
            </w:rPr>
          </w:pPr>
          <w:r w:rsidRPr="00BA5882">
            <w:rPr>
              <w:rFonts w:ascii="Segoe UI" w:hAnsi="Segoe UI" w:cs="Segoe UI"/>
              <w:sz w:val="20"/>
              <w:szCs w:val="20"/>
            </w:rPr>
            <w:t>The Contracting Authority is entitled but not obliged to seek clarifications of tenders including pricing breakdowns in the course of the evaluation process. No change in the price or substance of the Tender shall be sought offered or permitted. To assist in finalising the tender evaluation selected tenderers may be invited to attend clarification meetings with the Contracting Authority.</w:t>
          </w:r>
        </w:p>
        <w:p w14:paraId="5DA765A2" w14:textId="77777777" w:rsidR="009630F1" w:rsidRDefault="009630F1" w:rsidP="009630F1">
          <w:pPr>
            <w:keepNext/>
            <w:keepLines/>
            <w:spacing w:before="200" w:after="0" w:line="240" w:lineRule="auto"/>
            <w:outlineLvl w:val="1"/>
            <w:rPr>
              <w:rFonts w:asciiTheme="majorHAnsi" w:hAnsiTheme="majorHAnsi" w:cstheme="majorHAnsi"/>
              <w:b/>
              <w:bCs/>
              <w:color w:val="007041"/>
              <w:sz w:val="28"/>
              <w:szCs w:val="20"/>
              <w:lang w:val="en-IE"/>
            </w:rPr>
          </w:pPr>
          <w:r>
            <w:rPr>
              <w:rFonts w:asciiTheme="majorHAnsi" w:hAnsiTheme="majorHAnsi" w:cstheme="majorHAnsi"/>
              <w:b/>
              <w:bCs/>
              <w:color w:val="007041"/>
              <w:sz w:val="28"/>
              <w:szCs w:val="20"/>
              <w:lang w:val="en-IE"/>
            </w:rPr>
            <w:t xml:space="preserve">10.9 Correction of Errors </w:t>
          </w:r>
        </w:p>
        <w:p w14:paraId="719BB63D" w14:textId="77777777" w:rsidR="009630F1" w:rsidRPr="00BA5882" w:rsidRDefault="009630F1" w:rsidP="009630F1">
          <w:pPr>
            <w:jc w:val="both"/>
            <w:rPr>
              <w:rFonts w:ascii="Segoe UI" w:hAnsi="Segoe UI" w:cs="Segoe UI"/>
              <w:sz w:val="20"/>
              <w:szCs w:val="20"/>
            </w:rPr>
          </w:pPr>
          <w:r w:rsidRPr="00BA5882">
            <w:rPr>
              <w:rFonts w:ascii="Segoe UI" w:hAnsi="Segoe UI" w:cs="Segoe UI"/>
              <w:sz w:val="20"/>
              <w:szCs w:val="20"/>
            </w:rPr>
            <w:t>Detailed pricing of all tenders will be examined for errors that might alter the tender pricing as determined from the figures on the tender or as between the hard copy and electronic versions of the tender. In general, the following approach will be applied to manifest errors – where there is discrepancy between the unit price and the total amount derived from the multiplication of the unit price and the quantity the unit price as quoted will normally govern.</w:t>
          </w:r>
        </w:p>
        <w:p w14:paraId="7DAB2A02" w14:textId="77777777" w:rsidR="009630F1" w:rsidRPr="00BA5882" w:rsidRDefault="009630F1" w:rsidP="009630F1">
          <w:pPr>
            <w:jc w:val="both"/>
            <w:rPr>
              <w:rFonts w:ascii="Segoe UI" w:hAnsi="Segoe UI" w:cs="Segoe UI"/>
              <w:sz w:val="20"/>
              <w:szCs w:val="20"/>
            </w:rPr>
          </w:pPr>
        </w:p>
        <w:p w14:paraId="2A7785A4" w14:textId="77777777" w:rsidR="009630F1" w:rsidRPr="00BA5882" w:rsidRDefault="009630F1" w:rsidP="009630F1">
          <w:pPr>
            <w:jc w:val="both"/>
            <w:rPr>
              <w:rFonts w:ascii="Segoe UI" w:hAnsi="Segoe UI" w:cs="Segoe UI"/>
              <w:sz w:val="20"/>
              <w:szCs w:val="20"/>
            </w:rPr>
          </w:pPr>
          <w:r w:rsidRPr="00BA5882">
            <w:rPr>
              <w:rFonts w:ascii="Segoe UI" w:hAnsi="Segoe UI" w:cs="Segoe UI"/>
              <w:sz w:val="20"/>
              <w:szCs w:val="20"/>
            </w:rPr>
            <w:t>The amount stated in the tender form will be adjusted by the Contracting Authority in accordance with the above procedure and with the agreement of the tenderer shall be considered as binding upon the tenderer. Without prejudice to the above, a tenderer not accepting the correction of their tender as outlined may have their tender rejected.</w:t>
          </w:r>
        </w:p>
        <w:p w14:paraId="55DBBCD4" w14:textId="77777777" w:rsidR="009630F1" w:rsidRDefault="009630F1" w:rsidP="009630F1">
          <w:pPr>
            <w:keepNext/>
            <w:keepLines/>
            <w:spacing w:before="200" w:after="0" w:line="240" w:lineRule="auto"/>
            <w:outlineLvl w:val="1"/>
            <w:rPr>
              <w:rFonts w:asciiTheme="majorHAnsi" w:hAnsiTheme="majorHAnsi" w:cstheme="majorHAnsi"/>
              <w:b/>
              <w:bCs/>
              <w:color w:val="007041"/>
              <w:sz w:val="28"/>
              <w:szCs w:val="20"/>
              <w:lang w:val="en-IE"/>
            </w:rPr>
          </w:pPr>
          <w:r>
            <w:rPr>
              <w:rFonts w:asciiTheme="majorHAnsi" w:hAnsiTheme="majorHAnsi" w:cstheme="majorHAnsi"/>
              <w:b/>
              <w:bCs/>
              <w:color w:val="007041"/>
              <w:sz w:val="28"/>
              <w:szCs w:val="20"/>
              <w:lang w:val="en-IE"/>
            </w:rPr>
            <w:t xml:space="preserve">10.10 Conflict of Interest </w:t>
          </w:r>
        </w:p>
        <w:p w14:paraId="1CDE6B93" w14:textId="77777777" w:rsidR="009630F1" w:rsidRPr="00BA5882" w:rsidRDefault="009630F1" w:rsidP="009630F1">
          <w:pPr>
            <w:jc w:val="both"/>
            <w:rPr>
              <w:rFonts w:ascii="Segoe UI" w:hAnsi="Segoe UI" w:cs="Segoe UI"/>
              <w:sz w:val="20"/>
              <w:szCs w:val="20"/>
            </w:rPr>
          </w:pPr>
          <w:r w:rsidRPr="00BA5882">
            <w:rPr>
              <w:rFonts w:ascii="Segoe UI" w:hAnsi="Segoe UI" w:cs="Segoe UI"/>
              <w:sz w:val="20"/>
              <w:szCs w:val="20"/>
            </w:rPr>
            <w:t xml:space="preserve">Any conflicts of interest involving a contractor (or contractors in the event of a consortium bid) must be fully disclosed to the </w:t>
          </w:r>
          <w:r>
            <w:rPr>
              <w:rFonts w:ascii="Segoe UI" w:hAnsi="Segoe UI" w:cs="Segoe UI"/>
              <w:sz w:val="20"/>
              <w:szCs w:val="20"/>
            </w:rPr>
            <w:t>CONTRACTING AUTHORITY</w:t>
          </w:r>
          <w:r w:rsidRPr="00BA5882">
            <w:rPr>
              <w:rFonts w:ascii="Segoe UI" w:hAnsi="Segoe UI" w:cs="Segoe UI"/>
              <w:sz w:val="20"/>
              <w:szCs w:val="20"/>
            </w:rPr>
            <w:t xml:space="preserve">, particularly where there is a </w:t>
          </w:r>
          <w:r>
            <w:rPr>
              <w:rFonts w:ascii="Segoe UI" w:hAnsi="Segoe UI" w:cs="Segoe UI"/>
              <w:sz w:val="20"/>
              <w:szCs w:val="20"/>
            </w:rPr>
            <w:t>insurance</w:t>
          </w:r>
          <w:r w:rsidRPr="00BA5882">
            <w:rPr>
              <w:rFonts w:ascii="Segoe UI" w:hAnsi="Segoe UI" w:cs="Segoe UI"/>
              <w:sz w:val="20"/>
              <w:szCs w:val="20"/>
            </w:rPr>
            <w:t xml:space="preserve"> of interest in relation to any recommendations or proposals put forward.</w:t>
          </w:r>
        </w:p>
        <w:p w14:paraId="1BD19503" w14:textId="77777777" w:rsidR="009630F1" w:rsidRPr="00BA5882" w:rsidRDefault="009630F1" w:rsidP="009630F1">
          <w:pPr>
            <w:jc w:val="both"/>
            <w:rPr>
              <w:rFonts w:ascii="Segoe UI" w:hAnsi="Segoe UI" w:cs="Segoe UI"/>
              <w:sz w:val="20"/>
              <w:szCs w:val="20"/>
            </w:rPr>
          </w:pPr>
        </w:p>
        <w:p w14:paraId="524E46D1" w14:textId="77777777" w:rsidR="009630F1" w:rsidRPr="00BA5882" w:rsidRDefault="009630F1" w:rsidP="009630F1">
          <w:pPr>
            <w:jc w:val="both"/>
            <w:rPr>
              <w:rFonts w:ascii="Segoe UI" w:hAnsi="Segoe UI" w:cs="Segoe UI"/>
              <w:sz w:val="20"/>
              <w:szCs w:val="20"/>
            </w:rPr>
          </w:pPr>
          <w:r w:rsidRPr="00BA5882">
            <w:rPr>
              <w:rFonts w:ascii="Segoe UI" w:hAnsi="Segoe UI" w:cs="Segoe UI"/>
              <w:sz w:val="20"/>
              <w:szCs w:val="20"/>
            </w:rPr>
            <w:t xml:space="preserve">Any registerable interest involving the contractor or any sub-contractors and the Minister for Health, members of the Government, members of the Oireachtas or employees of the Health Products Regulatory Authority, or their relatives must be fully disclosed in the response to this invitation to tender or should be communicated to the </w:t>
          </w:r>
          <w:r>
            <w:rPr>
              <w:rFonts w:ascii="Segoe UI" w:hAnsi="Segoe UI" w:cs="Segoe UI"/>
              <w:sz w:val="20"/>
              <w:szCs w:val="20"/>
            </w:rPr>
            <w:t>CONTRACTING AUTHORITY</w:t>
          </w:r>
          <w:r w:rsidRPr="00BA5882">
            <w:rPr>
              <w:rFonts w:ascii="Segoe UI" w:hAnsi="Segoe UI" w:cs="Segoe UI"/>
              <w:sz w:val="20"/>
              <w:szCs w:val="20"/>
            </w:rPr>
            <w:t xml:space="preserve"> immediately upon such information becoming known to the contractor, in the event of this information only coming to their notice after the submission of a bid and prior to the award of the contract.  The terms ‘registerable interest’ and ‘relative’ shall be interpreted as per section 2 of the Ethics in Public Office Act, 1994.</w:t>
          </w:r>
        </w:p>
        <w:p w14:paraId="7D58C52D" w14:textId="77777777" w:rsidR="009630F1" w:rsidRDefault="009630F1" w:rsidP="009630F1">
          <w:pPr>
            <w:keepNext/>
            <w:keepLines/>
            <w:spacing w:before="200" w:after="0" w:line="240" w:lineRule="auto"/>
            <w:outlineLvl w:val="1"/>
            <w:rPr>
              <w:rFonts w:asciiTheme="majorHAnsi" w:hAnsiTheme="majorHAnsi" w:cstheme="majorHAnsi"/>
              <w:b/>
              <w:bCs/>
              <w:color w:val="007041"/>
              <w:sz w:val="28"/>
              <w:szCs w:val="20"/>
              <w:lang w:val="en-IE"/>
            </w:rPr>
          </w:pPr>
          <w:r>
            <w:rPr>
              <w:rFonts w:asciiTheme="majorHAnsi" w:hAnsiTheme="majorHAnsi" w:cstheme="majorHAnsi"/>
              <w:b/>
              <w:bCs/>
              <w:color w:val="007041"/>
              <w:sz w:val="28"/>
              <w:szCs w:val="20"/>
              <w:lang w:val="en-IE"/>
            </w:rPr>
            <w:lastRenderedPageBreak/>
            <w:t xml:space="preserve">10.11 Interference with the tender evaluation process </w:t>
          </w:r>
        </w:p>
        <w:p w14:paraId="7B89172E" w14:textId="77777777" w:rsidR="009630F1" w:rsidRPr="00BA5882" w:rsidRDefault="009630F1" w:rsidP="009630F1">
          <w:pPr>
            <w:jc w:val="both"/>
            <w:rPr>
              <w:rFonts w:ascii="Segoe UI" w:hAnsi="Segoe UI" w:cs="Segoe UI"/>
              <w:sz w:val="20"/>
              <w:szCs w:val="20"/>
            </w:rPr>
          </w:pPr>
          <w:r w:rsidRPr="00BA5882">
            <w:rPr>
              <w:rFonts w:ascii="Segoe UI" w:hAnsi="Segoe UI" w:cs="Segoe UI"/>
              <w:sz w:val="20"/>
              <w:szCs w:val="20"/>
            </w:rPr>
            <w:t>Tenderers who endeavour to influence or interfere in any way with the tender evaluation process or award decision will have their tender rejected.</w:t>
          </w:r>
        </w:p>
        <w:p w14:paraId="3357CA01" w14:textId="77777777" w:rsidR="009630F1" w:rsidRDefault="009630F1" w:rsidP="009630F1">
          <w:pPr>
            <w:keepNext/>
            <w:keepLines/>
            <w:spacing w:before="200" w:after="0" w:line="240" w:lineRule="auto"/>
            <w:outlineLvl w:val="1"/>
            <w:rPr>
              <w:rFonts w:asciiTheme="majorHAnsi" w:hAnsiTheme="majorHAnsi" w:cstheme="majorHAnsi"/>
              <w:b/>
              <w:bCs/>
              <w:color w:val="007041"/>
              <w:sz w:val="28"/>
              <w:szCs w:val="20"/>
              <w:lang w:val="en-IE"/>
            </w:rPr>
          </w:pPr>
        </w:p>
        <w:p w14:paraId="3BAD9BCC" w14:textId="77777777" w:rsidR="009630F1" w:rsidRDefault="009630F1" w:rsidP="009630F1">
          <w:pPr>
            <w:keepNext/>
            <w:keepLines/>
            <w:spacing w:before="200" w:after="0" w:line="240" w:lineRule="auto"/>
            <w:outlineLvl w:val="1"/>
            <w:rPr>
              <w:rFonts w:asciiTheme="majorHAnsi" w:hAnsiTheme="majorHAnsi" w:cstheme="majorHAnsi"/>
              <w:b/>
              <w:bCs/>
              <w:color w:val="007041"/>
              <w:sz w:val="28"/>
              <w:szCs w:val="20"/>
              <w:lang w:val="en-IE"/>
            </w:rPr>
          </w:pPr>
          <w:r>
            <w:rPr>
              <w:rFonts w:asciiTheme="majorHAnsi" w:hAnsiTheme="majorHAnsi" w:cstheme="majorHAnsi"/>
              <w:b/>
              <w:bCs/>
              <w:color w:val="007041"/>
              <w:sz w:val="28"/>
              <w:szCs w:val="20"/>
              <w:lang w:val="en-IE"/>
            </w:rPr>
            <w:t>10.12 Right not to award</w:t>
          </w:r>
        </w:p>
        <w:p w14:paraId="4EF14099" w14:textId="6685B70C" w:rsidR="009630F1" w:rsidRDefault="009630F1" w:rsidP="009630F1">
          <w:pPr>
            <w:keepNext/>
            <w:keepLines/>
            <w:spacing w:before="200" w:after="0" w:line="240" w:lineRule="auto"/>
            <w:outlineLvl w:val="1"/>
            <w:rPr>
              <w:rFonts w:asciiTheme="majorHAnsi" w:hAnsiTheme="majorHAnsi" w:cstheme="majorHAnsi"/>
              <w:b/>
              <w:bCs/>
              <w:color w:val="007041"/>
              <w:sz w:val="28"/>
              <w:szCs w:val="20"/>
              <w:lang w:val="en-IE"/>
            </w:rPr>
          </w:pPr>
          <w:r w:rsidRPr="00BA5882">
            <w:rPr>
              <w:rFonts w:ascii="Segoe UI" w:hAnsi="Segoe UI" w:cs="Segoe UI"/>
              <w:sz w:val="20"/>
              <w:szCs w:val="20"/>
            </w:rPr>
            <w:t xml:space="preserve">The </w:t>
          </w:r>
          <w:r>
            <w:rPr>
              <w:rFonts w:ascii="Segoe UI" w:hAnsi="Segoe UI" w:cs="Segoe UI"/>
              <w:sz w:val="20"/>
              <w:szCs w:val="20"/>
            </w:rPr>
            <w:t>CONTRACTING AUTHORITY</w:t>
          </w:r>
          <w:r w:rsidRPr="00BA5882">
            <w:rPr>
              <w:rFonts w:ascii="Segoe UI" w:hAnsi="Segoe UI" w:cs="Segoe UI"/>
              <w:sz w:val="20"/>
              <w:szCs w:val="20"/>
            </w:rPr>
            <w:t xml:space="preserve"> is not bound to accept the lowest or any tender; no commitment of any kind, contractual or otherwise, will exist unless a formal contract has been executed by and on behalf of both parties. The award of this tender will not give rise to any enforceable rights by the tenderer. The </w:t>
          </w:r>
          <w:r>
            <w:rPr>
              <w:rFonts w:ascii="Segoe UI" w:hAnsi="Segoe UI" w:cs="Segoe UI"/>
              <w:sz w:val="20"/>
              <w:szCs w:val="20"/>
            </w:rPr>
            <w:t>CONTRACTING AUTHORITY</w:t>
          </w:r>
          <w:r w:rsidRPr="00BA5882">
            <w:rPr>
              <w:rFonts w:ascii="Segoe UI" w:hAnsi="Segoe UI" w:cs="Segoe UI"/>
              <w:sz w:val="20"/>
              <w:szCs w:val="20"/>
            </w:rPr>
            <w:t xml:space="preserve"> reserves its position</w:t>
          </w:r>
          <w:r>
            <w:rPr>
              <w:rFonts w:asciiTheme="majorHAnsi" w:hAnsiTheme="majorHAnsi" w:cstheme="majorHAnsi"/>
              <w:b/>
              <w:bCs/>
              <w:color w:val="007041"/>
              <w:sz w:val="28"/>
              <w:szCs w:val="20"/>
              <w:lang w:val="en-IE"/>
            </w:rPr>
            <w:t xml:space="preserve"> </w:t>
          </w:r>
        </w:p>
        <w:p w14:paraId="57093A02" w14:textId="77777777" w:rsidR="009630F1" w:rsidRPr="00BA5882" w:rsidRDefault="009630F1" w:rsidP="009630F1">
          <w:pPr>
            <w:jc w:val="both"/>
            <w:rPr>
              <w:rFonts w:ascii="Segoe UI" w:hAnsi="Segoe UI" w:cs="Segoe UI"/>
              <w:sz w:val="20"/>
              <w:szCs w:val="20"/>
            </w:rPr>
          </w:pPr>
        </w:p>
        <w:p w14:paraId="3F6356AB" w14:textId="56ABE4DA" w:rsidR="009630F1" w:rsidRDefault="009630F1" w:rsidP="006E59C7">
          <w:pPr>
            <w:keepNext/>
            <w:keepLines/>
            <w:spacing w:before="200" w:after="0" w:line="240" w:lineRule="auto"/>
            <w:outlineLvl w:val="1"/>
            <w:rPr>
              <w:rFonts w:asciiTheme="majorHAnsi" w:hAnsiTheme="majorHAnsi" w:cstheme="majorHAnsi"/>
              <w:b/>
              <w:bCs/>
              <w:color w:val="007041"/>
              <w:sz w:val="28"/>
              <w:szCs w:val="20"/>
              <w:lang w:val="en-IE"/>
            </w:rPr>
          </w:pPr>
          <w:r>
            <w:rPr>
              <w:rFonts w:asciiTheme="majorHAnsi" w:hAnsiTheme="majorHAnsi" w:cstheme="majorHAnsi"/>
              <w:b/>
              <w:bCs/>
              <w:color w:val="007041"/>
              <w:sz w:val="28"/>
              <w:szCs w:val="20"/>
              <w:lang w:val="en-IE"/>
            </w:rPr>
            <w:t xml:space="preserve">10.13 Notification of Tender Evaluations </w:t>
          </w:r>
        </w:p>
        <w:p w14:paraId="1B2D6FDA" w14:textId="77777777" w:rsidR="009630F1" w:rsidRPr="00BA5882" w:rsidRDefault="009630F1" w:rsidP="009630F1">
          <w:pPr>
            <w:jc w:val="both"/>
            <w:rPr>
              <w:rFonts w:ascii="Segoe UI" w:hAnsi="Segoe UI" w:cs="Segoe UI"/>
              <w:sz w:val="20"/>
              <w:szCs w:val="20"/>
            </w:rPr>
          </w:pPr>
          <w:r w:rsidRPr="00BA5882">
            <w:rPr>
              <w:rFonts w:ascii="Segoe UI" w:hAnsi="Segoe UI" w:cs="Segoe UI"/>
              <w:sz w:val="20"/>
              <w:szCs w:val="20"/>
            </w:rPr>
            <w:t>All tenderers will be informed of the outcome of their tenders following tender evaluation and any necessary clarifications.</w:t>
          </w:r>
        </w:p>
        <w:p w14:paraId="3928BF89" w14:textId="77777777" w:rsidR="009630F1" w:rsidRPr="00F85B29" w:rsidRDefault="009630F1" w:rsidP="009630F1">
          <w:pPr>
            <w:pStyle w:val="HPRAMainBodyText"/>
            <w:rPr>
              <w:lang w:val="en-GB"/>
            </w:rPr>
          </w:pPr>
          <w:r w:rsidRPr="00F85B29">
            <w:rPr>
              <w:lang w:val="en-GB"/>
            </w:rPr>
            <w:t>Potential outcomes can be:</w:t>
          </w:r>
        </w:p>
        <w:p w14:paraId="6B48AD3B" w14:textId="77777777" w:rsidR="009630F1" w:rsidRDefault="009630F1" w:rsidP="009630F1">
          <w:pPr>
            <w:pStyle w:val="HPRAHeadingL1"/>
            <w:ind w:left="360" w:hanging="360"/>
            <w:rPr>
              <w:b/>
              <w:bCs/>
              <w:caps w:val="0"/>
              <w:color w:val="auto"/>
              <w:szCs w:val="20"/>
            </w:rPr>
          </w:pPr>
        </w:p>
        <w:p w14:paraId="5E2A8EB1" w14:textId="77777777" w:rsidR="009630F1" w:rsidRDefault="009630F1" w:rsidP="009630F1">
          <w:pPr>
            <w:pStyle w:val="Body1"/>
            <w:numPr>
              <w:ilvl w:val="0"/>
              <w:numId w:val="28"/>
            </w:numPr>
          </w:pPr>
          <w:r>
            <w:t>Establishment of Award of Contract</w:t>
          </w:r>
        </w:p>
        <w:p w14:paraId="21B109A0" w14:textId="77777777" w:rsidR="009630F1" w:rsidRDefault="009630F1" w:rsidP="009630F1">
          <w:pPr>
            <w:pStyle w:val="Body1"/>
            <w:numPr>
              <w:ilvl w:val="0"/>
              <w:numId w:val="28"/>
            </w:numPr>
          </w:pPr>
          <w:r>
            <w:t>Letter of Regret</w:t>
          </w:r>
        </w:p>
        <w:p w14:paraId="1FCAF321" w14:textId="77777777" w:rsidR="009630F1" w:rsidRDefault="009630F1" w:rsidP="009630F1">
          <w:pPr>
            <w:pStyle w:val="Body1"/>
            <w:numPr>
              <w:ilvl w:val="0"/>
              <w:numId w:val="28"/>
            </w:numPr>
          </w:pPr>
          <w:r>
            <w:t>Decision not to proceed with the Contract</w:t>
          </w:r>
        </w:p>
        <w:p w14:paraId="506DF419" w14:textId="4E2B3397" w:rsidR="009630F1" w:rsidRDefault="009630F1" w:rsidP="006E59C7">
          <w:pPr>
            <w:keepNext/>
            <w:keepLines/>
            <w:spacing w:before="200" w:after="0" w:line="240" w:lineRule="auto"/>
            <w:outlineLvl w:val="1"/>
            <w:rPr>
              <w:rFonts w:asciiTheme="majorHAnsi" w:hAnsiTheme="majorHAnsi" w:cstheme="majorHAnsi"/>
              <w:b/>
              <w:bCs/>
              <w:color w:val="007041"/>
              <w:sz w:val="28"/>
              <w:szCs w:val="20"/>
              <w:lang w:val="en-IE"/>
            </w:rPr>
          </w:pPr>
          <w:r>
            <w:rPr>
              <w:rFonts w:asciiTheme="majorHAnsi" w:hAnsiTheme="majorHAnsi" w:cstheme="majorHAnsi"/>
              <w:b/>
              <w:bCs/>
              <w:color w:val="007041"/>
              <w:sz w:val="28"/>
              <w:szCs w:val="20"/>
              <w:lang w:val="en-IE"/>
            </w:rPr>
            <w:t xml:space="preserve">10.14 Aware Notices </w:t>
          </w:r>
        </w:p>
        <w:p w14:paraId="22D5C710" w14:textId="77777777" w:rsidR="009630F1" w:rsidRPr="00BA5882" w:rsidRDefault="009630F1" w:rsidP="009630F1">
          <w:pPr>
            <w:jc w:val="both"/>
            <w:rPr>
              <w:rFonts w:ascii="Segoe UI" w:hAnsi="Segoe UI" w:cs="Segoe UI"/>
              <w:sz w:val="20"/>
              <w:szCs w:val="20"/>
            </w:rPr>
          </w:pPr>
          <w:r w:rsidRPr="00BA5882">
            <w:rPr>
              <w:rFonts w:ascii="Segoe UI" w:hAnsi="Segoe UI" w:cs="Segoe UI"/>
              <w:sz w:val="20"/>
              <w:szCs w:val="20"/>
            </w:rPr>
            <w:t>Following the award of contract, an award notice will be despatched via e</w:t>
          </w:r>
          <w:r>
            <w:rPr>
              <w:rFonts w:ascii="Segoe UI" w:hAnsi="Segoe UI" w:cs="Segoe UI"/>
              <w:sz w:val="20"/>
              <w:szCs w:val="20"/>
            </w:rPr>
            <w:t>-</w:t>
          </w:r>
          <w:r w:rsidRPr="00BA5882">
            <w:rPr>
              <w:rFonts w:ascii="Segoe UI" w:hAnsi="Segoe UI" w:cs="Segoe UI"/>
              <w:sz w:val="20"/>
              <w:szCs w:val="20"/>
            </w:rPr>
            <w:t>tenders</w:t>
          </w:r>
          <w:r>
            <w:rPr>
              <w:rFonts w:ascii="Segoe UI" w:hAnsi="Segoe UI" w:cs="Segoe UI"/>
              <w:sz w:val="20"/>
              <w:szCs w:val="20"/>
            </w:rPr>
            <w:t>/Email</w:t>
          </w:r>
          <w:r w:rsidRPr="00BA5882">
            <w:rPr>
              <w:rFonts w:ascii="Segoe UI" w:hAnsi="Segoe UI" w:cs="Segoe UI"/>
              <w:sz w:val="20"/>
              <w:szCs w:val="20"/>
            </w:rPr>
            <w:t xml:space="preserve"> announcing the successful supplier in respect of this competition</w:t>
          </w:r>
        </w:p>
        <w:p w14:paraId="1AC56C3B" w14:textId="6721ECCA" w:rsidR="009630F1" w:rsidRDefault="009630F1" w:rsidP="006E59C7">
          <w:pPr>
            <w:keepNext/>
            <w:keepLines/>
            <w:spacing w:before="200" w:after="0" w:line="240" w:lineRule="auto"/>
            <w:outlineLvl w:val="1"/>
            <w:rPr>
              <w:rFonts w:asciiTheme="majorHAnsi" w:hAnsiTheme="majorHAnsi" w:cstheme="majorHAnsi"/>
              <w:b/>
              <w:bCs/>
              <w:color w:val="007041"/>
              <w:sz w:val="28"/>
              <w:szCs w:val="20"/>
              <w:lang w:val="en-IE"/>
            </w:rPr>
          </w:pPr>
          <w:r>
            <w:rPr>
              <w:rFonts w:asciiTheme="majorHAnsi" w:hAnsiTheme="majorHAnsi" w:cstheme="majorHAnsi"/>
              <w:b/>
              <w:bCs/>
              <w:color w:val="007041"/>
              <w:sz w:val="28"/>
              <w:szCs w:val="20"/>
              <w:lang w:val="en-IE"/>
            </w:rPr>
            <w:t xml:space="preserve">10.15 Policy on personal debriefing </w:t>
          </w:r>
        </w:p>
        <w:p w14:paraId="571B79BD" w14:textId="77777777" w:rsidR="009630F1" w:rsidRPr="00BA5882" w:rsidRDefault="009630F1" w:rsidP="009630F1">
          <w:pPr>
            <w:jc w:val="both"/>
            <w:rPr>
              <w:rFonts w:ascii="Segoe UI" w:hAnsi="Segoe UI" w:cs="Segoe UI"/>
              <w:sz w:val="20"/>
              <w:szCs w:val="20"/>
            </w:rPr>
          </w:pPr>
          <w:r w:rsidRPr="00BA5882">
            <w:rPr>
              <w:rFonts w:ascii="Segoe UI" w:hAnsi="Segoe UI" w:cs="Segoe UI"/>
              <w:sz w:val="20"/>
              <w:szCs w:val="20"/>
            </w:rPr>
            <w:t>Based on the provision of the information to unsuccessful tenderers outlined above and due to resourcing constraints the Contracting Authority will not be offering individual debriefing meetings to unsuccessful bidders.</w:t>
          </w:r>
        </w:p>
        <w:p w14:paraId="7B5CF2AD" w14:textId="1C8B432F" w:rsidR="009630F1" w:rsidRDefault="009630F1" w:rsidP="006E59C7">
          <w:pPr>
            <w:keepNext/>
            <w:keepLines/>
            <w:spacing w:before="200" w:after="0" w:line="240" w:lineRule="auto"/>
            <w:outlineLvl w:val="1"/>
            <w:rPr>
              <w:rFonts w:asciiTheme="majorHAnsi" w:hAnsiTheme="majorHAnsi" w:cstheme="majorHAnsi"/>
              <w:b/>
              <w:bCs/>
              <w:color w:val="007041"/>
              <w:sz w:val="28"/>
              <w:szCs w:val="20"/>
              <w:lang w:val="en-IE"/>
            </w:rPr>
          </w:pPr>
          <w:r>
            <w:rPr>
              <w:rFonts w:asciiTheme="majorHAnsi" w:hAnsiTheme="majorHAnsi" w:cstheme="majorHAnsi"/>
              <w:b/>
              <w:bCs/>
              <w:color w:val="007041"/>
              <w:sz w:val="28"/>
              <w:szCs w:val="20"/>
              <w:lang w:val="en-IE"/>
            </w:rPr>
            <w:t xml:space="preserve">10.16 Environmental Aspects </w:t>
          </w:r>
        </w:p>
        <w:p w14:paraId="6AD27813" w14:textId="77777777" w:rsidR="009630F1" w:rsidRPr="00BA5882" w:rsidRDefault="009630F1" w:rsidP="009630F1">
          <w:pPr>
            <w:jc w:val="both"/>
            <w:rPr>
              <w:rFonts w:ascii="Segoe UI" w:hAnsi="Segoe UI" w:cs="Segoe UI"/>
              <w:sz w:val="20"/>
              <w:szCs w:val="20"/>
            </w:rPr>
          </w:pPr>
          <w:r w:rsidRPr="00BA5882">
            <w:rPr>
              <w:rFonts w:ascii="Segoe UI" w:hAnsi="Segoe UI" w:cs="Segoe UI"/>
              <w:sz w:val="20"/>
              <w:szCs w:val="20"/>
            </w:rPr>
            <w:t>The Contracting Authority is committed to the principles of environmental management in its activities and it encourages the implementation of sustainability principles in its procurement practices. Tenderers/contractors should make all reasonable efforts to minimise adverse environmental impact in the methods of services delivery and in materials used.</w:t>
          </w:r>
        </w:p>
        <w:p w14:paraId="19FF1B99" w14:textId="06BC44D3" w:rsidR="009630F1" w:rsidRDefault="009630F1" w:rsidP="006E59C7">
          <w:pPr>
            <w:keepNext/>
            <w:keepLines/>
            <w:spacing w:before="200" w:after="0" w:line="240" w:lineRule="auto"/>
            <w:outlineLvl w:val="1"/>
            <w:rPr>
              <w:rFonts w:asciiTheme="majorHAnsi" w:hAnsiTheme="majorHAnsi" w:cstheme="majorHAnsi"/>
              <w:b/>
              <w:bCs/>
              <w:color w:val="007041"/>
              <w:sz w:val="28"/>
              <w:szCs w:val="20"/>
              <w:lang w:val="en-IE"/>
            </w:rPr>
          </w:pPr>
          <w:r>
            <w:rPr>
              <w:rFonts w:asciiTheme="majorHAnsi" w:hAnsiTheme="majorHAnsi" w:cstheme="majorHAnsi"/>
              <w:b/>
              <w:bCs/>
              <w:color w:val="007041"/>
              <w:sz w:val="28"/>
              <w:szCs w:val="20"/>
              <w:lang w:val="en-IE"/>
            </w:rPr>
            <w:t xml:space="preserve">10.17 Price, currency, tax and tender validity </w:t>
          </w:r>
        </w:p>
        <w:p w14:paraId="7C8D7901" w14:textId="77777777" w:rsidR="009630F1" w:rsidRPr="00BA5882" w:rsidRDefault="009630F1" w:rsidP="009630F1">
          <w:pPr>
            <w:jc w:val="both"/>
            <w:rPr>
              <w:rFonts w:ascii="Segoe UI" w:hAnsi="Segoe UI" w:cs="Segoe UI"/>
              <w:sz w:val="20"/>
              <w:szCs w:val="20"/>
            </w:rPr>
          </w:pPr>
          <w:r w:rsidRPr="00BA5882">
            <w:rPr>
              <w:rFonts w:ascii="Segoe UI" w:hAnsi="Segoe UI" w:cs="Segoe UI"/>
              <w:sz w:val="20"/>
              <w:szCs w:val="20"/>
            </w:rPr>
            <w:t>It will be a condition for the award of this contract and that the successful candidate furnishes a General Tax Clearance Certificate issued by the Irish Revenue Commissioners.</w:t>
          </w:r>
        </w:p>
        <w:p w14:paraId="3B6A280A" w14:textId="77777777" w:rsidR="009630F1" w:rsidRDefault="009630F1" w:rsidP="006E59C7">
          <w:pPr>
            <w:keepNext/>
            <w:keepLines/>
            <w:spacing w:before="200" w:after="0" w:line="240" w:lineRule="auto"/>
            <w:outlineLvl w:val="1"/>
            <w:rPr>
              <w:rFonts w:asciiTheme="majorHAnsi" w:hAnsiTheme="majorHAnsi" w:cstheme="majorHAnsi"/>
              <w:b/>
              <w:bCs/>
              <w:color w:val="007041"/>
              <w:sz w:val="28"/>
              <w:szCs w:val="20"/>
              <w:lang w:val="en-IE"/>
            </w:rPr>
          </w:pPr>
        </w:p>
        <w:p w14:paraId="04130D90" w14:textId="33BF6C28" w:rsidR="009630F1" w:rsidRDefault="009630F1" w:rsidP="006E59C7">
          <w:pPr>
            <w:keepNext/>
            <w:keepLines/>
            <w:spacing w:before="200" w:after="0" w:line="240" w:lineRule="auto"/>
            <w:outlineLvl w:val="1"/>
            <w:rPr>
              <w:rFonts w:asciiTheme="majorHAnsi" w:hAnsiTheme="majorHAnsi" w:cstheme="majorHAnsi"/>
              <w:b/>
              <w:bCs/>
              <w:color w:val="007041"/>
              <w:sz w:val="28"/>
              <w:szCs w:val="20"/>
              <w:lang w:val="en-IE"/>
            </w:rPr>
          </w:pPr>
          <w:r>
            <w:rPr>
              <w:rFonts w:asciiTheme="majorHAnsi" w:hAnsiTheme="majorHAnsi" w:cstheme="majorHAnsi"/>
              <w:b/>
              <w:bCs/>
              <w:color w:val="007041"/>
              <w:sz w:val="28"/>
              <w:szCs w:val="20"/>
              <w:lang w:val="en-IE"/>
            </w:rPr>
            <w:t xml:space="preserve">10.18 Review of supplier performance </w:t>
          </w:r>
        </w:p>
        <w:p w14:paraId="69FC0475" w14:textId="77777777" w:rsidR="009630F1" w:rsidRPr="00BA5882" w:rsidRDefault="009630F1" w:rsidP="009630F1">
          <w:pPr>
            <w:jc w:val="both"/>
            <w:rPr>
              <w:rFonts w:ascii="Segoe UI" w:hAnsi="Segoe UI" w:cs="Segoe UI"/>
              <w:sz w:val="20"/>
              <w:szCs w:val="20"/>
            </w:rPr>
          </w:pPr>
          <w:r w:rsidRPr="00BA5882">
            <w:rPr>
              <w:rFonts w:ascii="Segoe UI" w:hAnsi="Segoe UI" w:cs="Segoe UI"/>
              <w:sz w:val="20"/>
              <w:szCs w:val="20"/>
            </w:rPr>
            <w:t xml:space="preserve">The successful tenderers will be appointed for a probationary period of six (6) months, during that time the supplier will be assessed based on various relevant qualitative criteria. At the end of the six (6) month probationary period, the contract shall either be allowed to continue if performance has been </w:t>
          </w:r>
          <w:r w:rsidRPr="00BA5882">
            <w:rPr>
              <w:rFonts w:ascii="Segoe UI" w:hAnsi="Segoe UI" w:cs="Segoe UI"/>
              <w:sz w:val="20"/>
              <w:szCs w:val="20"/>
            </w:rPr>
            <w:lastRenderedPageBreak/>
            <w:t>satisfactory, or terminated if it has not and supplier shortcomings cannot be addressed. In the event that the contract is renewed, the contract shall be subject to a further official review every twelve (12) months thereafter and will only be renewed subject to satisfactory performance.</w:t>
          </w:r>
        </w:p>
        <w:p w14:paraId="0443F0B9" w14:textId="77777777" w:rsidR="009630F1" w:rsidRDefault="009630F1" w:rsidP="009630F1">
          <w:pPr>
            <w:pStyle w:val="HPRAMainBodyText"/>
            <w:rPr>
              <w:lang w:val="en-GB"/>
            </w:rPr>
          </w:pPr>
        </w:p>
        <w:p w14:paraId="3D76921E" w14:textId="77777777" w:rsidR="009630F1" w:rsidRPr="00BA5882" w:rsidRDefault="009630F1" w:rsidP="009630F1">
          <w:pPr>
            <w:jc w:val="both"/>
            <w:rPr>
              <w:rFonts w:ascii="Segoe UI" w:hAnsi="Segoe UI" w:cs="Segoe UI"/>
              <w:sz w:val="20"/>
              <w:szCs w:val="20"/>
            </w:rPr>
          </w:pPr>
          <w:r w:rsidRPr="00BA5882">
            <w:rPr>
              <w:rFonts w:ascii="Segoe UI" w:hAnsi="Segoe UI" w:cs="Segoe UI"/>
              <w:sz w:val="20"/>
              <w:szCs w:val="20"/>
            </w:rPr>
            <w:t>Supplier performance will however be continually monitored over the term of the contract. cost competitiveness, quality of service and turnaround time will be the main criteria for measuring performance. It is expected that the successful tenderer’s will take a proactive role in monitoring performance with a view to making appropriate recommendations where necessary.</w:t>
          </w:r>
        </w:p>
        <w:p w14:paraId="6698B0BE" w14:textId="389D7C41" w:rsidR="009630F1" w:rsidRDefault="009630F1" w:rsidP="006E59C7">
          <w:pPr>
            <w:keepNext/>
            <w:keepLines/>
            <w:spacing w:before="200" w:after="0" w:line="240" w:lineRule="auto"/>
            <w:outlineLvl w:val="1"/>
            <w:rPr>
              <w:rFonts w:asciiTheme="majorHAnsi" w:hAnsiTheme="majorHAnsi" w:cstheme="majorHAnsi"/>
              <w:b/>
              <w:bCs/>
              <w:color w:val="007041"/>
              <w:sz w:val="28"/>
              <w:szCs w:val="20"/>
              <w:lang w:val="en-IE"/>
            </w:rPr>
          </w:pPr>
          <w:r>
            <w:rPr>
              <w:rFonts w:asciiTheme="majorHAnsi" w:hAnsiTheme="majorHAnsi" w:cstheme="majorHAnsi"/>
              <w:b/>
              <w:bCs/>
              <w:color w:val="007041"/>
              <w:sz w:val="28"/>
              <w:szCs w:val="20"/>
              <w:lang w:val="en-IE"/>
            </w:rPr>
            <w:t xml:space="preserve"> 10.19 Payment Terms </w:t>
          </w:r>
        </w:p>
        <w:p w14:paraId="7D7AEECF" w14:textId="77777777" w:rsidR="009630F1" w:rsidRPr="004B1607" w:rsidRDefault="009630F1" w:rsidP="009630F1">
          <w:pPr>
            <w:jc w:val="both"/>
            <w:rPr>
              <w:rFonts w:ascii="Segoe UI" w:hAnsi="Segoe UI" w:cs="Segoe UI"/>
              <w:b/>
              <w:color w:val="44546A" w:themeColor="text2"/>
              <w:sz w:val="20"/>
              <w:szCs w:val="20"/>
            </w:rPr>
          </w:pPr>
          <w:r w:rsidRPr="004B1607">
            <w:rPr>
              <w:rFonts w:ascii="Segoe UI" w:hAnsi="Segoe UI" w:cs="Segoe UI"/>
              <w:b/>
              <w:color w:val="44546A" w:themeColor="text2"/>
              <w:sz w:val="20"/>
              <w:szCs w:val="20"/>
            </w:rPr>
            <w:t>European Communities (Late Payments in Commercial Transactions) Regulator 2012 (SI Number 580 of 2012)</w:t>
          </w:r>
        </w:p>
        <w:p w14:paraId="7028830B" w14:textId="77777777" w:rsidR="009630F1" w:rsidRPr="004B1607" w:rsidRDefault="009630F1" w:rsidP="009630F1">
          <w:pPr>
            <w:jc w:val="both"/>
            <w:rPr>
              <w:rFonts w:ascii="Segoe UI" w:hAnsi="Segoe UI" w:cs="Segoe UI"/>
              <w:sz w:val="20"/>
              <w:szCs w:val="20"/>
            </w:rPr>
          </w:pPr>
        </w:p>
        <w:p w14:paraId="5D3822F9" w14:textId="77777777" w:rsidR="009630F1" w:rsidRPr="004B1607" w:rsidRDefault="009630F1" w:rsidP="009630F1">
          <w:pPr>
            <w:jc w:val="both"/>
            <w:rPr>
              <w:rFonts w:ascii="Segoe UI" w:hAnsi="Segoe UI" w:cs="Segoe UI"/>
              <w:sz w:val="20"/>
              <w:szCs w:val="20"/>
            </w:rPr>
          </w:pPr>
          <w:r w:rsidRPr="004B1607">
            <w:rPr>
              <w:rFonts w:ascii="Segoe UI" w:hAnsi="Segoe UI" w:cs="Segoe UI"/>
              <w:sz w:val="20"/>
              <w:szCs w:val="20"/>
            </w:rPr>
            <w:t xml:space="preserve">The service provider shall be paid in accordance with the provisions of the Prompt Payment Accounts Act 1997, as amended by the European Communities (Late Payment in Commercial Transactions) Regulations 2012 (SI Number 580) and is obliged to pay subcontractors (if relevant) in accordance with those provisions. </w:t>
          </w:r>
        </w:p>
        <w:p w14:paraId="4DA28C8A" w14:textId="77777777" w:rsidR="009630F1" w:rsidRPr="004B1607" w:rsidRDefault="009630F1" w:rsidP="009630F1">
          <w:pPr>
            <w:jc w:val="both"/>
            <w:rPr>
              <w:rFonts w:ascii="Segoe UI" w:hAnsi="Segoe UI" w:cs="Segoe UI"/>
              <w:sz w:val="20"/>
              <w:szCs w:val="20"/>
            </w:rPr>
          </w:pPr>
        </w:p>
        <w:p w14:paraId="6FF65B0E" w14:textId="77777777" w:rsidR="009630F1" w:rsidRPr="004B1607" w:rsidRDefault="009630F1" w:rsidP="009630F1">
          <w:pPr>
            <w:jc w:val="both"/>
            <w:rPr>
              <w:rFonts w:ascii="Segoe UI" w:hAnsi="Segoe UI" w:cs="Segoe UI"/>
              <w:sz w:val="20"/>
              <w:szCs w:val="20"/>
            </w:rPr>
          </w:pPr>
          <w:r w:rsidRPr="004B1607">
            <w:rPr>
              <w:rFonts w:ascii="Segoe UI" w:hAnsi="Segoe UI" w:cs="Segoe UI"/>
              <w:sz w:val="20"/>
              <w:szCs w:val="20"/>
            </w:rPr>
            <w:t xml:space="preserve">The </w:t>
          </w:r>
          <w:r>
            <w:rPr>
              <w:rFonts w:ascii="Segoe UI" w:hAnsi="Segoe UI" w:cs="Segoe UI"/>
              <w:sz w:val="20"/>
              <w:szCs w:val="20"/>
            </w:rPr>
            <w:t>CONTRACTING AUTHORITY</w:t>
          </w:r>
          <w:r w:rsidRPr="004B1607">
            <w:rPr>
              <w:rFonts w:ascii="Segoe UI" w:hAnsi="Segoe UI" w:cs="Segoe UI"/>
              <w:sz w:val="20"/>
              <w:szCs w:val="20"/>
            </w:rPr>
            <w:t xml:space="preserve"> retains the right to withhold payment where the service provider has failed to meet its contractual obligations in relation to the delivery of services to an acceptable level of quality.</w:t>
          </w:r>
        </w:p>
        <w:p w14:paraId="59100884" w14:textId="77777777" w:rsidR="009630F1" w:rsidRPr="004B1607" w:rsidRDefault="009630F1" w:rsidP="009630F1">
          <w:pPr>
            <w:jc w:val="both"/>
            <w:rPr>
              <w:rFonts w:ascii="Segoe UI" w:hAnsi="Segoe UI" w:cs="Segoe UI"/>
              <w:sz w:val="20"/>
              <w:szCs w:val="20"/>
            </w:rPr>
          </w:pPr>
        </w:p>
        <w:p w14:paraId="5723A776" w14:textId="77777777" w:rsidR="009630F1" w:rsidRPr="004B1607" w:rsidRDefault="009630F1" w:rsidP="009630F1">
          <w:pPr>
            <w:jc w:val="both"/>
            <w:rPr>
              <w:rFonts w:ascii="Segoe UI" w:hAnsi="Segoe UI" w:cs="Segoe UI"/>
              <w:sz w:val="20"/>
              <w:szCs w:val="20"/>
            </w:rPr>
          </w:pPr>
          <w:r w:rsidRPr="004B1607">
            <w:rPr>
              <w:rFonts w:ascii="Segoe UI" w:hAnsi="Segoe UI" w:cs="Segoe UI"/>
              <w:sz w:val="20"/>
              <w:szCs w:val="20"/>
            </w:rPr>
            <w:t xml:space="preserve">All costs, damages or expenses for which the service provider is liable to the </w:t>
          </w:r>
          <w:r>
            <w:rPr>
              <w:rFonts w:ascii="Segoe UI" w:hAnsi="Segoe UI" w:cs="Segoe UI"/>
              <w:sz w:val="20"/>
              <w:szCs w:val="20"/>
            </w:rPr>
            <w:t>CONTRACTING AUTHORITY</w:t>
          </w:r>
          <w:r w:rsidRPr="004B1607">
            <w:rPr>
              <w:rFonts w:ascii="Segoe UI" w:hAnsi="Segoe UI" w:cs="Segoe UI"/>
              <w:sz w:val="20"/>
              <w:szCs w:val="20"/>
            </w:rPr>
            <w:t xml:space="preserve"> may be deducted from any monies due or becoming due to the service provider or may be recovered by action at law or otherwise from the service provider. </w:t>
          </w:r>
        </w:p>
        <w:p w14:paraId="0DDC4F35" w14:textId="77777777" w:rsidR="009630F1" w:rsidRPr="003435C6" w:rsidRDefault="009630F1" w:rsidP="009630F1">
          <w:pPr>
            <w:pStyle w:val="HPRAHeadingL1"/>
            <w:ind w:left="284" w:right="567"/>
            <w:rPr>
              <w:lang w:val="en-GB"/>
            </w:rPr>
          </w:pPr>
        </w:p>
        <w:p w14:paraId="06F58194" w14:textId="77777777" w:rsidR="009630F1" w:rsidRDefault="009630F1" w:rsidP="006E59C7">
          <w:pPr>
            <w:keepNext/>
            <w:keepLines/>
            <w:spacing w:before="200" w:after="0" w:line="240" w:lineRule="auto"/>
            <w:outlineLvl w:val="1"/>
            <w:rPr>
              <w:rFonts w:asciiTheme="majorHAnsi" w:hAnsiTheme="majorHAnsi" w:cstheme="majorHAnsi"/>
              <w:b/>
              <w:bCs/>
              <w:color w:val="007041"/>
              <w:sz w:val="28"/>
              <w:szCs w:val="20"/>
              <w:lang w:val="en-IE"/>
            </w:rPr>
          </w:pPr>
        </w:p>
        <w:p w14:paraId="43EE399D" w14:textId="77777777" w:rsidR="009630F1" w:rsidRDefault="009630F1" w:rsidP="006E59C7">
          <w:pPr>
            <w:keepNext/>
            <w:keepLines/>
            <w:spacing w:before="200" w:after="0" w:line="240" w:lineRule="auto"/>
            <w:outlineLvl w:val="1"/>
            <w:rPr>
              <w:rFonts w:asciiTheme="majorHAnsi" w:hAnsiTheme="majorHAnsi" w:cstheme="majorHAnsi"/>
              <w:b/>
              <w:bCs/>
              <w:color w:val="007041"/>
              <w:sz w:val="28"/>
              <w:szCs w:val="20"/>
              <w:lang w:val="en-IE"/>
            </w:rPr>
          </w:pPr>
        </w:p>
        <w:p w14:paraId="7E2D1559" w14:textId="7F28BC27" w:rsidR="006E59C7" w:rsidRPr="00F517B8" w:rsidRDefault="00000000" w:rsidP="00F517B8"/>
      </w:sdtContent>
    </w:sdt>
    <w:p w14:paraId="04480157" w14:textId="77777777" w:rsidR="00337322" w:rsidRPr="00337322" w:rsidRDefault="00337322" w:rsidP="00337322">
      <w:pPr>
        <w:pageBreakBefore/>
        <w:pBdr>
          <w:bottom w:val="single" w:sz="18" w:space="1" w:color="333399"/>
        </w:pBdr>
        <w:tabs>
          <w:tab w:val="left" w:pos="397"/>
          <w:tab w:val="left" w:pos="907"/>
          <w:tab w:val="left" w:pos="1134"/>
        </w:tabs>
        <w:spacing w:before="320" w:after="160"/>
        <w:jc w:val="both"/>
        <w:outlineLvl w:val="0"/>
        <w:rPr>
          <w:b/>
          <w:bCs/>
          <w:color w:val="333399"/>
          <w:sz w:val="32"/>
          <w:szCs w:val="32"/>
          <w:lang w:val="en-US"/>
        </w:rPr>
      </w:pPr>
      <w:r w:rsidRPr="00337322">
        <w:rPr>
          <w:b/>
          <w:color w:val="333399"/>
          <w:sz w:val="32"/>
          <w:szCs w:val="32"/>
          <w:lang w:val="en-US"/>
        </w:rPr>
        <w:lastRenderedPageBreak/>
        <w:t>Schedule E:</w:t>
      </w:r>
      <w:r w:rsidRPr="00337322">
        <w:rPr>
          <w:b/>
          <w:color w:val="333399"/>
          <w:sz w:val="32"/>
          <w:szCs w:val="32"/>
          <w:lang w:val="en-US"/>
        </w:rPr>
        <w:tab/>
      </w:r>
      <w:r w:rsidRPr="00337322">
        <w:rPr>
          <w:b/>
          <w:bCs/>
          <w:color w:val="333399"/>
          <w:sz w:val="32"/>
          <w:szCs w:val="32"/>
          <w:lang w:val="en-US"/>
        </w:rPr>
        <w:t>Data Protection</w:t>
      </w:r>
    </w:p>
    <w:p w14:paraId="5A92B7BD" w14:textId="170A08F3" w:rsidR="00337322" w:rsidRDefault="00337322" w:rsidP="00681B57"/>
    <w:sdt>
      <w:sdtPr>
        <w:rPr>
          <w:color w:val="FF0000"/>
          <w:szCs w:val="22"/>
          <w:highlight w:val="cyan"/>
        </w:rPr>
        <w:id w:val="-1338533422"/>
        <w:placeholder>
          <w:docPart w:val="46045457CF454122AFA2B21D1FED930B"/>
        </w:placeholder>
      </w:sdtPr>
      <w:sdtContent>
        <w:p w14:paraId="261C9E6C" w14:textId="77777777" w:rsidR="00F72E07" w:rsidRPr="00901FF0" w:rsidRDefault="00F72E07" w:rsidP="00523C3B">
          <w:pPr>
            <w:rPr>
              <w:b/>
              <w:bCs/>
              <w:i/>
              <w:szCs w:val="22"/>
              <w:u w:val="single"/>
            </w:rPr>
          </w:pPr>
          <w:r w:rsidRPr="00901FF0">
            <w:rPr>
              <w:b/>
              <w:bCs/>
              <w:i/>
              <w:szCs w:val="22"/>
              <w:u w:val="single"/>
            </w:rPr>
            <w:t>[complete when completing the contract]</w:t>
          </w:r>
        </w:p>
        <w:p w14:paraId="32F653E0" w14:textId="77777777" w:rsidR="00F72E07" w:rsidRPr="00901FF0" w:rsidRDefault="00F72E07" w:rsidP="00523C3B">
          <w:pPr>
            <w:rPr>
              <w:b/>
              <w:bCs/>
              <w:szCs w:val="22"/>
              <w:u w:val="single"/>
            </w:rPr>
          </w:pPr>
          <w:r w:rsidRPr="00901FF0">
            <w:rPr>
              <w:b/>
              <w:bCs/>
              <w:szCs w:val="22"/>
              <w:u w:val="single"/>
            </w:rPr>
            <w:t>Processing, Personal Data and Data Subjects</w:t>
          </w:r>
        </w:p>
        <w:p w14:paraId="3B317269" w14:textId="6523B67C" w:rsidR="00F72E07" w:rsidRDefault="00F72E07" w:rsidP="00F72E07">
          <w:pPr>
            <w:spacing w:after="240"/>
          </w:pPr>
        </w:p>
        <w:p w14:paraId="6CB4130E" w14:textId="77777777" w:rsidR="00B00152" w:rsidRDefault="00B00152" w:rsidP="00B00152">
          <w:pPr>
            <w:spacing w:after="160" w:line="259" w:lineRule="auto"/>
            <w:ind w:right="-108"/>
            <w:contextualSpacing/>
            <w:jc w:val="both"/>
            <w:rPr>
              <w:rFonts w:asciiTheme="minorHAnsi" w:eastAsiaTheme="minorHAnsi" w:hAnsiTheme="minorHAnsi" w:cstheme="minorBidi"/>
              <w:szCs w:val="22"/>
              <w:lang w:val="en-IE"/>
            </w:rPr>
          </w:pPr>
          <w:r w:rsidRPr="00337322">
            <w:rPr>
              <w:rFonts w:asciiTheme="minorHAnsi" w:eastAsiaTheme="minorHAnsi" w:hAnsiTheme="minorHAnsi" w:cstheme="minorBidi"/>
              <w:szCs w:val="22"/>
              <w:lang w:val="en-IE"/>
            </w:rPr>
            <w:t xml:space="preserve">The Client does not consent to the Contractor appointing any third party processor of Personal Data under this agreement </w:t>
          </w:r>
        </w:p>
        <w:p w14:paraId="343191D3" w14:textId="77777777" w:rsidR="00B00152" w:rsidRDefault="00B00152" w:rsidP="00F72E07">
          <w:pPr>
            <w:spacing w:after="240"/>
          </w:pPr>
        </w:p>
        <w:p w14:paraId="72FEEC6D" w14:textId="77777777" w:rsidR="00F72E07" w:rsidRDefault="00000000" w:rsidP="00F72E07">
          <w:pPr>
            <w:jc w:val="both"/>
            <w:rPr>
              <w:color w:val="FF0000"/>
              <w:highlight w:val="cyan"/>
            </w:rPr>
          </w:pPr>
        </w:p>
      </w:sdtContent>
    </w:sdt>
    <w:p w14:paraId="494C8152" w14:textId="77777777" w:rsidR="00F72E07" w:rsidRDefault="00F72E07" w:rsidP="00681B57"/>
    <w:p w14:paraId="499FB164" w14:textId="77777777" w:rsidR="00337322" w:rsidRPr="00681B57" w:rsidRDefault="00337322" w:rsidP="00681B57"/>
    <w:p w14:paraId="58F8C59A" w14:textId="2938397F" w:rsidR="00F92B6B" w:rsidRDefault="00F92B6B" w:rsidP="00F92B6B">
      <w:pPr>
        <w:ind w:left="23"/>
      </w:pPr>
      <w:r w:rsidRPr="00855770">
        <w:rPr>
          <w:b/>
          <w:color w:val="FF0000"/>
          <w:szCs w:val="22"/>
        </w:rPr>
        <w:fldChar w:fldCharType="begin">
          <w:ffData>
            <w:name w:val="Text153"/>
            <w:enabled/>
            <w:calcOnExit w:val="0"/>
            <w:textInput>
              <w:default w:val="End of Document"/>
            </w:textInput>
          </w:ffData>
        </w:fldChar>
      </w:r>
      <w:bookmarkStart w:id="14" w:name="Text153"/>
      <w:r w:rsidRPr="00855770">
        <w:rPr>
          <w:b/>
          <w:color w:val="FF0000"/>
          <w:szCs w:val="22"/>
        </w:rPr>
        <w:instrText xml:space="preserve"> FORMTEXT </w:instrText>
      </w:r>
      <w:r w:rsidRPr="00855770">
        <w:rPr>
          <w:b/>
          <w:color w:val="FF0000"/>
          <w:szCs w:val="22"/>
        </w:rPr>
      </w:r>
      <w:r w:rsidRPr="00855770">
        <w:rPr>
          <w:b/>
          <w:color w:val="FF0000"/>
          <w:szCs w:val="22"/>
        </w:rPr>
        <w:fldChar w:fldCharType="separate"/>
      </w:r>
      <w:r w:rsidRPr="00855770">
        <w:rPr>
          <w:b/>
          <w:noProof/>
          <w:color w:val="FF0000"/>
          <w:szCs w:val="22"/>
        </w:rPr>
        <w:t>End of Document</w:t>
      </w:r>
      <w:r w:rsidRPr="00855770">
        <w:rPr>
          <w:b/>
          <w:color w:val="FF0000"/>
          <w:szCs w:val="22"/>
        </w:rPr>
        <w:fldChar w:fldCharType="end"/>
      </w:r>
      <w:bookmarkEnd w:id="14"/>
    </w:p>
    <w:p w14:paraId="5AC198A2" w14:textId="77777777" w:rsidR="0031024C" w:rsidRDefault="0031024C" w:rsidP="00F92B6B"/>
    <w:sectPr w:rsidR="0031024C" w:rsidSect="0031024C">
      <w:pgSz w:w="11907" w:h="16840" w:code="9"/>
      <w:pgMar w:top="1134" w:right="1418" w:bottom="851" w:left="1418"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03B5DCB" w14:textId="77777777" w:rsidR="00C47CE0" w:rsidRDefault="00C47CE0" w:rsidP="003C0FB1">
      <w:r>
        <w:separator/>
      </w:r>
    </w:p>
  </w:endnote>
  <w:endnote w:type="continuationSeparator" w:id="0">
    <w:p w14:paraId="456806D6" w14:textId="77777777" w:rsidR="00C47CE0" w:rsidRDefault="00C47CE0" w:rsidP="003C0FB1">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urier New">
    <w:panose1 w:val="02070309020205020404"/>
    <w:charset w:val="00"/>
    <w:family w:val="modern"/>
    <w:pitch w:val="fixed"/>
    <w:sig w:usb0="E0002EFF" w:usb1="C0007843" w:usb2="00000009" w:usb3="00000000" w:csb0="000001FF" w:csb1="00000000"/>
  </w:font>
  <w:font w:name="Calibri">
    <w:panose1 w:val="020F0502020204030204"/>
    <w:charset w:val="00"/>
    <w:family w:val="swiss"/>
    <w:pitch w:val="variable"/>
    <w:sig w:usb0="E4002EFF" w:usb1="C200247B"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Light">
    <w:panose1 w:val="020F0302020204030204"/>
    <w:charset w:val="00"/>
    <w:family w:val="swiss"/>
    <w:pitch w:val="variable"/>
    <w:sig w:usb0="E4002EFF" w:usb1="C200247B" w:usb2="00000009" w:usb3="00000000" w:csb0="000001FF" w:csb1="00000000"/>
  </w:font>
  <w:font w:name="Webdings">
    <w:panose1 w:val="05030102010509060703"/>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Lucida Sans">
    <w:charset w:val="00"/>
    <w:family w:val="swiss"/>
    <w:pitch w:val="variable"/>
    <w:sig w:usb0="00000003" w:usb1="00000000" w:usb2="00000000" w:usb3="00000000" w:csb0="00000001" w:csb1="00000000"/>
  </w:font>
  <w:font w:name="MS Mincho">
    <w:altName w:val="ＭＳ 明朝"/>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Unicode MS">
    <w:panose1 w:val="020B0604020202020204"/>
    <w:charset w:val="00"/>
    <w:family w:val="roman"/>
    <w:notTrueType/>
    <w:pitch w:val="variable"/>
    <w:sig w:usb0="00000003" w:usb1="00000000" w:usb2="00000000" w:usb3="00000000" w:csb0="00000001" w:csb1="00000000"/>
  </w:font>
  <w:font w:name="SimSun">
    <w:altName w:val="宋体"/>
    <w:panose1 w:val="02010600030101010101"/>
    <w:charset w:val="86"/>
    <w:family w:val="auto"/>
    <w:pitch w:val="variable"/>
    <w:sig w:usb0="00000203" w:usb1="288F0000" w:usb2="00000016" w:usb3="00000000" w:csb0="00040001" w:csb1="00000000"/>
  </w:font>
  <w:font w:name="Lucida Sans Unicode">
    <w:panose1 w:val="020B0602030504020204"/>
    <w:charset w:val="00"/>
    <w:family w:val="swiss"/>
    <w:pitch w:val="variable"/>
    <w:sig w:usb0="80000AFF" w:usb1="0000396B" w:usb2="00000000" w:usb3="00000000" w:csb0="000000BF" w:csb1="00000000"/>
  </w:font>
  <w:font w:name="Arial Black">
    <w:panose1 w:val="020B0A04020102020204"/>
    <w:charset w:val="00"/>
    <w:family w:val="swiss"/>
    <w:pitch w:val="variable"/>
    <w:sig w:usb0="A00002AF" w:usb1="400078FB" w:usb2="00000000" w:usb3="00000000" w:csb0="0000009F" w:csb1="00000000"/>
  </w:font>
  <w:font w:name="Cambria Math">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600643E" w14:textId="77777777" w:rsidR="00BB0043" w:rsidRDefault="00BB0043">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64448128"/>
      <w:docPartObj>
        <w:docPartGallery w:val="Page Numbers (Bottom of Page)"/>
        <w:docPartUnique/>
      </w:docPartObj>
    </w:sdtPr>
    <w:sdtContent>
      <w:p w14:paraId="06C22949" w14:textId="77777777" w:rsidR="001F1714" w:rsidRDefault="001F1714" w:rsidP="00350DBC">
        <w:pPr>
          <w:pStyle w:val="Footer"/>
          <w:jc w:val="center"/>
        </w:pPr>
        <w:r w:rsidRPr="00DE06E5">
          <w:rPr>
            <w:rFonts w:asciiTheme="minorHAnsi" w:hAnsiTheme="minorHAnsi"/>
          </w:rPr>
          <w:fldChar w:fldCharType="begin"/>
        </w:r>
        <w:r w:rsidRPr="00DE06E5">
          <w:rPr>
            <w:rFonts w:asciiTheme="minorHAnsi" w:hAnsiTheme="minorHAnsi"/>
          </w:rPr>
          <w:instrText xml:space="preserve"> PAGE   \* MERGEFORMAT </w:instrText>
        </w:r>
        <w:r w:rsidRPr="00DE06E5">
          <w:rPr>
            <w:rFonts w:asciiTheme="minorHAnsi" w:hAnsiTheme="minorHAnsi"/>
          </w:rPr>
          <w:fldChar w:fldCharType="separate"/>
        </w:r>
        <w:r w:rsidRPr="00882F70">
          <w:rPr>
            <w:rFonts w:ascii="Times New Roman" w:hAnsi="Times New Roman"/>
            <w:noProof/>
          </w:rPr>
          <w:t>2</w:t>
        </w:r>
        <w:r w:rsidRPr="00DE06E5">
          <w:rPr>
            <w:rFonts w:asciiTheme="minorHAnsi" w:hAnsiTheme="minorHAnsi"/>
          </w:rPr>
          <w:fldChar w:fldCharType="end"/>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0CF87F5" w14:textId="77777777" w:rsidR="00BB0043" w:rsidRDefault="00BB0043">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053120366"/>
      <w:docPartObj>
        <w:docPartGallery w:val="Page Numbers (Bottom of Page)"/>
        <w:docPartUnique/>
      </w:docPartObj>
    </w:sdtPr>
    <w:sdtContent>
      <w:p w14:paraId="353EB0E4" w14:textId="5BA7B672" w:rsidR="001F1714" w:rsidRPr="00DE06E5" w:rsidRDefault="001F1714" w:rsidP="00F934BA">
        <w:pPr>
          <w:pStyle w:val="Footer"/>
          <w:jc w:val="center"/>
        </w:pPr>
        <w:r w:rsidRPr="00DE06E5">
          <w:rPr>
            <w:rFonts w:asciiTheme="minorHAnsi" w:hAnsiTheme="minorHAnsi"/>
          </w:rPr>
          <w:fldChar w:fldCharType="begin"/>
        </w:r>
        <w:r w:rsidRPr="00DE06E5">
          <w:rPr>
            <w:rFonts w:asciiTheme="minorHAnsi" w:hAnsiTheme="minorHAnsi"/>
          </w:rPr>
          <w:instrText xml:space="preserve"> PAGE   \* MERGEFORMAT </w:instrText>
        </w:r>
        <w:r w:rsidRPr="00DE06E5">
          <w:rPr>
            <w:rFonts w:asciiTheme="minorHAnsi" w:hAnsiTheme="minorHAnsi"/>
          </w:rPr>
          <w:fldChar w:fldCharType="separate"/>
        </w:r>
        <w:r w:rsidR="00416AF3" w:rsidRPr="00416AF3">
          <w:rPr>
            <w:rFonts w:ascii="Times New Roman" w:hAnsi="Times New Roman"/>
            <w:noProof/>
          </w:rPr>
          <w:t>2</w:t>
        </w:r>
        <w:r w:rsidRPr="00DE06E5">
          <w:rPr>
            <w:rFonts w:asciiTheme="minorHAnsi" w:hAnsiTheme="minorHAnsi"/>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36F4CCA" w14:textId="77777777" w:rsidR="00C47CE0" w:rsidRDefault="00C47CE0" w:rsidP="003C0FB1">
      <w:r>
        <w:separator/>
      </w:r>
    </w:p>
  </w:footnote>
  <w:footnote w:type="continuationSeparator" w:id="0">
    <w:p w14:paraId="65D79D69" w14:textId="77777777" w:rsidR="00C47CE0" w:rsidRDefault="00C47CE0" w:rsidP="003C0FB1">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DDFBDBB" w14:textId="77777777" w:rsidR="00BB0043" w:rsidRDefault="00BB0043">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BE40966" w14:textId="108A9346" w:rsidR="001F1714" w:rsidRPr="00882F70" w:rsidRDefault="001F1714" w:rsidP="00882F70">
    <w:pPr>
      <w:pStyle w:val="Header"/>
    </w:pPr>
    <w:r>
      <w:rPr>
        <w:rFonts w:asciiTheme="minorHAnsi" w:hAnsiTheme="minorHAnsi"/>
        <w:sz w:val="16"/>
        <w:szCs w:val="16"/>
        <w:lang w:val="en-IE"/>
      </w:rPr>
      <w:t>ServicesContract050723</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153C016" w14:textId="194BD443" w:rsidR="001F1714" w:rsidRPr="00F672B1" w:rsidRDefault="001F1714" w:rsidP="00503F93">
    <w:pPr>
      <w:pStyle w:val="Header"/>
      <w:rPr>
        <w:rFonts w:asciiTheme="minorHAnsi" w:hAnsiTheme="minorHAnsi"/>
        <w:sz w:val="16"/>
        <w:szCs w:val="16"/>
        <w:lang w:val="en-IE"/>
      </w:rPr>
    </w:pPr>
    <w:r>
      <w:rPr>
        <w:rFonts w:asciiTheme="minorHAnsi" w:hAnsiTheme="minorHAnsi"/>
        <w:sz w:val="16"/>
        <w:szCs w:val="16"/>
        <w:lang w:val="en-IE"/>
      </w:rPr>
      <w:t>ServicesContract</w:t>
    </w:r>
    <w:r w:rsidR="00BB0043">
      <w:rPr>
        <w:rFonts w:asciiTheme="minorHAnsi" w:hAnsiTheme="minorHAnsi"/>
        <w:sz w:val="16"/>
        <w:szCs w:val="16"/>
        <w:lang w:val="en-IE"/>
      </w:rPr>
      <w:t>150124</w:t>
    </w:r>
    <w:r>
      <w:rPr>
        <w:rFonts w:asciiTheme="minorHAnsi" w:hAnsiTheme="minorHAnsi"/>
        <w:sz w:val="16"/>
        <w:szCs w:val="16"/>
        <w:lang w:val="en-IE"/>
      </w:rPr>
      <w:tab/>
    </w:r>
  </w:p>
  <w:p w14:paraId="74FCE96D" w14:textId="77777777" w:rsidR="001F1714" w:rsidRDefault="001F1714">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000005"/>
    <w:multiLevelType w:val="singleLevel"/>
    <w:tmpl w:val="00000005"/>
    <w:name w:val="WW8Num5"/>
    <w:lvl w:ilvl="0">
      <w:start w:val="1"/>
      <w:numFmt w:val="bullet"/>
      <w:lvlText w:val=""/>
      <w:lvlJc w:val="left"/>
      <w:pPr>
        <w:tabs>
          <w:tab w:val="num" w:pos="720"/>
        </w:tabs>
        <w:ind w:left="720" w:hanging="360"/>
      </w:pPr>
      <w:rPr>
        <w:rFonts w:ascii="Symbol" w:hAnsi="Symbol"/>
      </w:rPr>
    </w:lvl>
  </w:abstractNum>
  <w:abstractNum w:abstractNumId="1" w15:restartNumberingAfterBreak="0">
    <w:nsid w:val="018456F4"/>
    <w:multiLevelType w:val="multilevel"/>
    <w:tmpl w:val="F46EA2F2"/>
    <w:styleLink w:val="HPRAIndentedBulletedList"/>
    <w:lvl w:ilvl="0">
      <w:start w:val="1"/>
      <w:numFmt w:val="bullet"/>
      <w:pStyle w:val="HPRAIndentedBulletList"/>
      <w:lvlText w:val="-"/>
      <w:lvlJc w:val="left"/>
      <w:pPr>
        <w:tabs>
          <w:tab w:val="num" w:pos="567"/>
        </w:tabs>
        <w:ind w:left="567" w:hanging="283"/>
      </w:pPr>
      <w:rPr>
        <w:rFonts w:ascii="Segoe UI" w:hAnsi="Segoe UI" w:hint="default"/>
        <w:color w:val="FFC000" w:themeColor="accent4"/>
      </w:rPr>
    </w:lvl>
    <w:lvl w:ilvl="1">
      <w:start w:val="1"/>
      <w:numFmt w:val="bullet"/>
      <w:lvlText w:val="o"/>
      <w:lvlJc w:val="left"/>
      <w:pPr>
        <w:ind w:left="851" w:hanging="284"/>
      </w:pPr>
      <w:rPr>
        <w:rFonts w:ascii="Courier New" w:hAnsi="Courier New" w:hint="default"/>
        <w:color w:val="FFC000" w:themeColor="accent4"/>
      </w:rPr>
    </w:lvl>
    <w:lvl w:ilvl="2">
      <w:start w:val="1"/>
      <w:numFmt w:val="lowerRoman"/>
      <w:lvlText w:val="%3)"/>
      <w:lvlJc w:val="left"/>
      <w:pPr>
        <w:ind w:left="1134" w:hanging="283"/>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 w15:restartNumberingAfterBreak="0">
    <w:nsid w:val="02553239"/>
    <w:multiLevelType w:val="multilevel"/>
    <w:tmpl w:val="F074495A"/>
    <w:styleLink w:val="HPRAArabicNumerals"/>
    <w:lvl w:ilvl="0">
      <w:start w:val="1"/>
      <w:numFmt w:val="decimal"/>
      <w:pStyle w:val="HPRAArabicNumeralBulletedList"/>
      <w:lvlText w:val="%1"/>
      <w:lvlJc w:val="left"/>
      <w:pPr>
        <w:ind w:left="709" w:hanging="709"/>
      </w:pPr>
      <w:rPr>
        <w:rFonts w:asciiTheme="minorHAnsi" w:hAnsiTheme="minorHAnsi" w:hint="default"/>
        <w:b w:val="0"/>
        <w:i w:val="0"/>
        <w:color w:val="FFC000" w:themeColor="accent4"/>
        <w:sz w:val="20"/>
      </w:rPr>
    </w:lvl>
    <w:lvl w:ilvl="1">
      <w:start w:val="1"/>
      <w:numFmt w:val="bullet"/>
      <w:lvlText w:val="-"/>
      <w:lvlJc w:val="left"/>
      <w:pPr>
        <w:tabs>
          <w:tab w:val="num" w:pos="709"/>
        </w:tabs>
        <w:ind w:left="992" w:hanging="283"/>
      </w:pPr>
      <w:rPr>
        <w:rFonts w:ascii="Segoe UI" w:hAnsi="Segoe UI" w:hint="default"/>
        <w:b w:val="0"/>
        <w:i w:val="0"/>
        <w:color w:val="FFC000" w:themeColor="accent4"/>
        <w:sz w:val="20"/>
      </w:rPr>
    </w:lvl>
    <w:lvl w:ilvl="2">
      <w:start w:val="1"/>
      <w:numFmt w:val="bullet"/>
      <w:pStyle w:val="HPRAArabicnumberalbulletedlist"/>
      <w:lvlText w:val="o"/>
      <w:lvlJc w:val="left"/>
      <w:pPr>
        <w:tabs>
          <w:tab w:val="num" w:pos="992"/>
        </w:tabs>
        <w:ind w:left="1276" w:hanging="284"/>
      </w:pPr>
      <w:rPr>
        <w:rFonts w:ascii="Courier New" w:hAnsi="Courier New" w:hint="default"/>
        <w:color w:val="FFC000" w:themeColor="accent4"/>
        <w:sz w:val="20"/>
      </w:rPr>
    </w:lvl>
    <w:lvl w:ilvl="3">
      <w:start w:val="1"/>
      <w:numFmt w:val="bullet"/>
      <w:lvlText w:val="o"/>
      <w:lvlJc w:val="left"/>
      <w:pPr>
        <w:ind w:left="1559" w:hanging="283"/>
      </w:pPr>
      <w:rPr>
        <w:rFonts w:ascii="Courier New" w:hAnsi="Courier New" w:hint="default"/>
        <w:color w:val="FFC000" w:themeColor="accent4"/>
        <w:sz w:val="18"/>
      </w:rPr>
    </w:lvl>
    <w:lvl w:ilvl="4">
      <w:start w:val="1"/>
      <w:numFmt w:val="bullet"/>
      <w:lvlText w:val="o"/>
      <w:lvlJc w:val="left"/>
      <w:pPr>
        <w:ind w:left="2552" w:hanging="567"/>
      </w:pPr>
      <w:rPr>
        <w:rFonts w:ascii="Courier New" w:hAnsi="Courier New" w:hint="default"/>
      </w:rPr>
    </w:lvl>
    <w:lvl w:ilvl="5">
      <w:start w:val="1"/>
      <w:numFmt w:val="bullet"/>
      <w:lvlText w:val=""/>
      <w:lvlJc w:val="left"/>
      <w:pPr>
        <w:tabs>
          <w:tab w:val="num" w:pos="25515"/>
        </w:tabs>
        <w:ind w:left="3119" w:hanging="567"/>
      </w:pPr>
      <w:rPr>
        <w:rFonts w:ascii="Wingdings" w:hAnsi="Wingdings" w:hint="default"/>
      </w:rPr>
    </w:lvl>
    <w:lvl w:ilvl="6">
      <w:start w:val="1"/>
      <w:numFmt w:val="bullet"/>
      <w:lvlText w:val=""/>
      <w:lvlJc w:val="left"/>
      <w:pPr>
        <w:tabs>
          <w:tab w:val="num" w:pos="29484"/>
        </w:tabs>
        <w:ind w:left="3686" w:hanging="567"/>
      </w:pPr>
      <w:rPr>
        <w:rFonts w:ascii="Symbol" w:hAnsi="Symbol" w:hint="default"/>
      </w:rPr>
    </w:lvl>
    <w:lvl w:ilvl="7">
      <w:start w:val="1"/>
      <w:numFmt w:val="bullet"/>
      <w:lvlText w:val="o"/>
      <w:lvlJc w:val="left"/>
      <w:pPr>
        <w:ind w:left="4253" w:hanging="567"/>
      </w:pPr>
      <w:rPr>
        <w:rFonts w:ascii="Courier New" w:hAnsi="Courier New" w:hint="default"/>
      </w:rPr>
    </w:lvl>
    <w:lvl w:ilvl="8">
      <w:start w:val="1"/>
      <w:numFmt w:val="bullet"/>
      <w:lvlText w:val=""/>
      <w:lvlJc w:val="left"/>
      <w:pPr>
        <w:ind w:left="4820" w:hanging="567"/>
      </w:pPr>
      <w:rPr>
        <w:rFonts w:ascii="Wingdings" w:hAnsi="Wingdings" w:hint="default"/>
      </w:rPr>
    </w:lvl>
  </w:abstractNum>
  <w:abstractNum w:abstractNumId="3" w15:restartNumberingAfterBreak="0">
    <w:nsid w:val="03C6731B"/>
    <w:multiLevelType w:val="hybridMultilevel"/>
    <w:tmpl w:val="768090AE"/>
    <w:lvl w:ilvl="0" w:tplc="18090001">
      <w:start w:val="1"/>
      <w:numFmt w:val="bullet"/>
      <w:lvlText w:val=""/>
      <w:lvlJc w:val="left"/>
      <w:pPr>
        <w:ind w:left="720" w:hanging="360"/>
      </w:pPr>
      <w:rPr>
        <w:rFonts w:ascii="Symbol" w:hAnsi="Symbol" w:hint="default"/>
      </w:rPr>
    </w:lvl>
    <w:lvl w:ilvl="1" w:tplc="18090001">
      <w:start w:val="1"/>
      <w:numFmt w:val="bullet"/>
      <w:lvlText w:val=""/>
      <w:lvlJc w:val="left"/>
      <w:pPr>
        <w:ind w:left="1440" w:hanging="360"/>
      </w:pPr>
      <w:rPr>
        <w:rFonts w:ascii="Symbol" w:hAnsi="Symbol"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 w15:restartNumberingAfterBreak="0">
    <w:nsid w:val="069108FA"/>
    <w:multiLevelType w:val="multilevel"/>
    <w:tmpl w:val="F7E49264"/>
    <w:numStyleLink w:val="IndentedBulletedList"/>
  </w:abstractNum>
  <w:abstractNum w:abstractNumId="5" w15:restartNumberingAfterBreak="0">
    <w:nsid w:val="084606D0"/>
    <w:multiLevelType w:val="multilevel"/>
    <w:tmpl w:val="9A4E08E0"/>
    <w:styleLink w:val="HPRALowecaseAlphabetBullet"/>
    <w:lvl w:ilvl="0">
      <w:start w:val="1"/>
      <w:numFmt w:val="lowerLetter"/>
      <w:pStyle w:val="HPRALowercaseAlphabetBulletList"/>
      <w:lvlText w:val="%1)"/>
      <w:lvlJc w:val="left"/>
      <w:pPr>
        <w:ind w:left="709" w:hanging="709"/>
      </w:pPr>
      <w:rPr>
        <w:rFonts w:hint="default"/>
        <w:color w:val="FFC000" w:themeColor="accent4"/>
      </w:rPr>
    </w:lvl>
    <w:lvl w:ilvl="1">
      <w:start w:val="1"/>
      <w:numFmt w:val="bullet"/>
      <w:lvlText w:val="-"/>
      <w:lvlJc w:val="left"/>
      <w:pPr>
        <w:tabs>
          <w:tab w:val="num" w:pos="709"/>
        </w:tabs>
        <w:ind w:left="992" w:hanging="283"/>
      </w:pPr>
      <w:rPr>
        <w:rFonts w:ascii="Segoe UI" w:hAnsi="Segoe UI" w:hint="default"/>
        <w:color w:val="FFC000" w:themeColor="accent4"/>
      </w:rPr>
    </w:lvl>
    <w:lvl w:ilvl="2">
      <w:start w:val="1"/>
      <w:numFmt w:val="bullet"/>
      <w:lvlText w:val="o"/>
      <w:lvlJc w:val="left"/>
      <w:pPr>
        <w:tabs>
          <w:tab w:val="num" w:pos="992"/>
        </w:tabs>
        <w:ind w:left="1276" w:hanging="284"/>
      </w:pPr>
      <w:rPr>
        <w:rFonts w:ascii="Courier New" w:hAnsi="Courier New" w:hint="default"/>
        <w:color w:val="FFC000" w:themeColor="accent4"/>
      </w:rPr>
    </w:lvl>
    <w:lvl w:ilvl="3">
      <w:start w:val="1"/>
      <w:numFmt w:val="decimal"/>
      <w:lvlText w:val="(%4)"/>
      <w:lvlJc w:val="left"/>
      <w:pPr>
        <w:ind w:left="1559" w:hanging="283"/>
      </w:pPr>
      <w:rPr>
        <w:rFonts w:hint="default"/>
      </w:rPr>
    </w:lvl>
    <w:lvl w:ilvl="4">
      <w:start w:val="1"/>
      <w:numFmt w:val="lowerLetter"/>
      <w:lvlText w:val="(%5)"/>
      <w:lvlJc w:val="left"/>
      <w:pPr>
        <w:ind w:left="1843" w:hanging="284"/>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6" w15:restartNumberingAfterBreak="0">
    <w:nsid w:val="0BD46A56"/>
    <w:multiLevelType w:val="multilevel"/>
    <w:tmpl w:val="18090021"/>
    <w:lvl w:ilvl="0">
      <w:start w:val="1"/>
      <w:numFmt w:val="bullet"/>
      <w:lvlText w:val=""/>
      <w:lvlJc w:val="left"/>
      <w:pPr>
        <w:ind w:left="360" w:hanging="360"/>
      </w:pPr>
      <w:rPr>
        <w:rFonts w:ascii="Wingdings" w:hAnsi="Wingdings" w:hint="default"/>
      </w:rPr>
    </w:lvl>
    <w:lvl w:ilvl="1">
      <w:start w:val="1"/>
      <w:numFmt w:val="bullet"/>
      <w:lvlText w:val=""/>
      <w:lvlJc w:val="left"/>
      <w:pPr>
        <w:ind w:left="720" w:hanging="360"/>
      </w:pPr>
      <w:rPr>
        <w:rFonts w:ascii="Wingdings" w:hAnsi="Wingdings" w:hint="default"/>
      </w:rPr>
    </w:lvl>
    <w:lvl w:ilvl="2">
      <w:start w:val="1"/>
      <w:numFmt w:val="bullet"/>
      <w:lvlText w:val=""/>
      <w:lvlJc w:val="left"/>
      <w:pPr>
        <w:ind w:left="1080" w:hanging="360"/>
      </w:pPr>
      <w:rPr>
        <w:rFonts w:ascii="Wingdings" w:hAnsi="Wingdings" w:hint="default"/>
      </w:rPr>
    </w:lvl>
    <w:lvl w:ilvl="3">
      <w:start w:val="1"/>
      <w:numFmt w:val="bullet"/>
      <w:lvlText w:val=""/>
      <w:lvlJc w:val="left"/>
      <w:pPr>
        <w:ind w:left="1440" w:hanging="360"/>
      </w:pPr>
      <w:rPr>
        <w:rFonts w:ascii="Symbol" w:hAnsi="Symbol" w:hint="default"/>
      </w:rPr>
    </w:lvl>
    <w:lvl w:ilvl="4">
      <w:start w:val="1"/>
      <w:numFmt w:val="bullet"/>
      <w:lvlText w:val=""/>
      <w:lvlJc w:val="left"/>
      <w:pPr>
        <w:ind w:left="1800" w:hanging="360"/>
      </w:pPr>
      <w:rPr>
        <w:rFonts w:ascii="Symbol" w:hAnsi="Symbol" w:hint="default"/>
      </w:rPr>
    </w:lvl>
    <w:lvl w:ilvl="5">
      <w:start w:val="1"/>
      <w:numFmt w:val="bullet"/>
      <w:lvlText w:val=""/>
      <w:lvlJc w:val="left"/>
      <w:pPr>
        <w:ind w:left="2160" w:hanging="360"/>
      </w:pPr>
      <w:rPr>
        <w:rFonts w:ascii="Wingdings" w:hAnsi="Wingdings" w:hint="default"/>
      </w:rPr>
    </w:lvl>
    <w:lvl w:ilvl="6">
      <w:start w:val="1"/>
      <w:numFmt w:val="bullet"/>
      <w:lvlText w:val=""/>
      <w:lvlJc w:val="left"/>
      <w:pPr>
        <w:ind w:left="2520" w:hanging="360"/>
      </w:pPr>
      <w:rPr>
        <w:rFonts w:ascii="Wingdings" w:hAnsi="Wingdings" w:hint="default"/>
      </w:rPr>
    </w:lvl>
    <w:lvl w:ilvl="7">
      <w:start w:val="1"/>
      <w:numFmt w:val="bullet"/>
      <w:lvlText w:val=""/>
      <w:lvlJc w:val="left"/>
      <w:pPr>
        <w:ind w:left="2880" w:hanging="360"/>
      </w:pPr>
      <w:rPr>
        <w:rFonts w:ascii="Symbol" w:hAnsi="Symbol" w:hint="default"/>
      </w:rPr>
    </w:lvl>
    <w:lvl w:ilvl="8">
      <w:start w:val="1"/>
      <w:numFmt w:val="bullet"/>
      <w:lvlText w:val=""/>
      <w:lvlJc w:val="left"/>
      <w:pPr>
        <w:ind w:left="3240" w:hanging="360"/>
      </w:pPr>
      <w:rPr>
        <w:rFonts w:ascii="Symbol" w:hAnsi="Symbol" w:hint="default"/>
      </w:rPr>
    </w:lvl>
  </w:abstractNum>
  <w:abstractNum w:abstractNumId="7" w15:restartNumberingAfterBreak="0">
    <w:nsid w:val="0D7F7091"/>
    <w:multiLevelType w:val="hybridMultilevel"/>
    <w:tmpl w:val="F21E32E0"/>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8" w15:restartNumberingAfterBreak="0">
    <w:nsid w:val="190620AE"/>
    <w:multiLevelType w:val="hybridMultilevel"/>
    <w:tmpl w:val="D5B40690"/>
    <w:lvl w:ilvl="0" w:tplc="1809001B">
      <w:start w:val="1"/>
      <w:numFmt w:val="lowerRoman"/>
      <w:lvlText w:val="%1."/>
      <w:lvlJc w:val="right"/>
      <w:pPr>
        <w:ind w:left="720" w:hanging="360"/>
      </w:p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9" w15:restartNumberingAfterBreak="0">
    <w:nsid w:val="1CDC4FF2"/>
    <w:multiLevelType w:val="multilevel"/>
    <w:tmpl w:val="24A2C2A8"/>
    <w:styleLink w:val="HPRAAlphabetBulletedList"/>
    <w:lvl w:ilvl="0">
      <w:start w:val="1"/>
      <w:numFmt w:val="upperLetter"/>
      <w:pStyle w:val="HPRAAlphabetBulletedList0"/>
      <w:lvlText w:val="%1"/>
      <w:lvlJc w:val="left"/>
      <w:pPr>
        <w:ind w:left="709" w:hanging="709"/>
      </w:pPr>
      <w:rPr>
        <w:rFonts w:ascii="Segoe UI" w:hAnsi="Segoe UI" w:hint="default"/>
        <w:b w:val="0"/>
        <w:i w:val="0"/>
        <w:color w:val="FFC000" w:themeColor="accent4"/>
        <w:sz w:val="20"/>
      </w:rPr>
    </w:lvl>
    <w:lvl w:ilvl="1">
      <w:start w:val="1"/>
      <w:numFmt w:val="bullet"/>
      <w:lvlText w:val="-"/>
      <w:lvlJc w:val="left"/>
      <w:pPr>
        <w:ind w:left="992" w:hanging="283"/>
      </w:pPr>
      <w:rPr>
        <w:rFonts w:ascii="Segoe UI" w:hAnsi="Segoe UI" w:hint="default"/>
        <w:color w:val="FFC000" w:themeColor="accent4"/>
        <w:sz w:val="16"/>
      </w:rPr>
    </w:lvl>
    <w:lvl w:ilvl="2">
      <w:start w:val="1"/>
      <w:numFmt w:val="bullet"/>
      <w:lvlRestart w:val="1"/>
      <w:lvlText w:val="o"/>
      <w:lvlJc w:val="left"/>
      <w:pPr>
        <w:ind w:left="1276" w:hanging="284"/>
      </w:pPr>
      <w:rPr>
        <w:rFonts w:ascii="Courier New" w:hAnsi="Courier New" w:hint="default"/>
        <w:color w:val="FFC000" w:themeColor="accent4"/>
      </w:rPr>
    </w:lvl>
    <w:lvl w:ilvl="3">
      <w:start w:val="1"/>
      <w:numFmt w:val="lowerRoman"/>
      <w:lvlText w:val="%4)"/>
      <w:lvlJc w:val="left"/>
      <w:pPr>
        <w:ind w:left="1559" w:hanging="283"/>
      </w:pPr>
      <w:rPr>
        <w:rFonts w:hint="default"/>
        <w:color w:val="FFC000" w:themeColor="accent4"/>
        <w:sz w:val="18"/>
      </w:rPr>
    </w:lvl>
    <w:lvl w:ilvl="4">
      <w:start w:val="1"/>
      <w:numFmt w:val="bullet"/>
      <w:lvlText w:val="o"/>
      <w:lvlJc w:val="left"/>
      <w:pPr>
        <w:ind w:left="2552" w:hanging="567"/>
      </w:pPr>
      <w:rPr>
        <w:rFonts w:ascii="Courier New" w:hAnsi="Courier New" w:hint="default"/>
      </w:rPr>
    </w:lvl>
    <w:lvl w:ilvl="5">
      <w:start w:val="1"/>
      <w:numFmt w:val="bullet"/>
      <w:lvlText w:val=""/>
      <w:lvlJc w:val="left"/>
      <w:pPr>
        <w:tabs>
          <w:tab w:val="num" w:pos="25515"/>
        </w:tabs>
        <w:ind w:left="3119" w:hanging="567"/>
      </w:pPr>
      <w:rPr>
        <w:rFonts w:ascii="Wingdings" w:hAnsi="Wingdings" w:hint="default"/>
      </w:rPr>
    </w:lvl>
    <w:lvl w:ilvl="6">
      <w:start w:val="1"/>
      <w:numFmt w:val="bullet"/>
      <w:lvlText w:val=""/>
      <w:lvlJc w:val="left"/>
      <w:pPr>
        <w:tabs>
          <w:tab w:val="num" w:pos="29484"/>
        </w:tabs>
        <w:ind w:left="3686" w:hanging="567"/>
      </w:pPr>
      <w:rPr>
        <w:rFonts w:ascii="Symbol" w:hAnsi="Symbol" w:hint="default"/>
      </w:rPr>
    </w:lvl>
    <w:lvl w:ilvl="7">
      <w:start w:val="1"/>
      <w:numFmt w:val="bullet"/>
      <w:lvlText w:val="o"/>
      <w:lvlJc w:val="left"/>
      <w:pPr>
        <w:ind w:left="4253" w:hanging="567"/>
      </w:pPr>
      <w:rPr>
        <w:rFonts w:ascii="Courier New" w:hAnsi="Courier New" w:hint="default"/>
      </w:rPr>
    </w:lvl>
    <w:lvl w:ilvl="8">
      <w:start w:val="1"/>
      <w:numFmt w:val="bullet"/>
      <w:lvlText w:val=""/>
      <w:lvlJc w:val="left"/>
      <w:pPr>
        <w:ind w:left="4820" w:hanging="567"/>
      </w:pPr>
      <w:rPr>
        <w:rFonts w:ascii="Wingdings" w:hAnsi="Wingdings" w:hint="default"/>
      </w:rPr>
    </w:lvl>
  </w:abstractNum>
  <w:abstractNum w:abstractNumId="10" w15:restartNumberingAfterBreak="0">
    <w:nsid w:val="20006947"/>
    <w:multiLevelType w:val="hybridMultilevel"/>
    <w:tmpl w:val="643EF6C2"/>
    <w:lvl w:ilvl="0" w:tplc="1809000F">
      <w:start w:val="1"/>
      <w:numFmt w:val="decimal"/>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1" w15:restartNumberingAfterBreak="0">
    <w:nsid w:val="211E3115"/>
    <w:multiLevelType w:val="multilevel"/>
    <w:tmpl w:val="24A2C2A8"/>
    <w:numStyleLink w:val="HPRAAlphabetBulletedList"/>
  </w:abstractNum>
  <w:abstractNum w:abstractNumId="12" w15:restartNumberingAfterBreak="0">
    <w:nsid w:val="221E08AB"/>
    <w:multiLevelType w:val="multilevel"/>
    <w:tmpl w:val="0BDAF322"/>
    <w:styleLink w:val="HPRARomanNumeralsBulletedlist"/>
    <w:lvl w:ilvl="0">
      <w:start w:val="1"/>
      <w:numFmt w:val="lowerRoman"/>
      <w:pStyle w:val="HPRARomanNumeralsBulletedList0"/>
      <w:lvlText w:val="(%1)"/>
      <w:lvlJc w:val="left"/>
      <w:pPr>
        <w:ind w:left="709" w:hanging="709"/>
      </w:pPr>
      <w:rPr>
        <w:rFonts w:hint="default"/>
        <w:color w:val="FFC000" w:themeColor="accent4"/>
      </w:rPr>
    </w:lvl>
    <w:lvl w:ilvl="1">
      <w:start w:val="1"/>
      <w:numFmt w:val="bullet"/>
      <w:lvlText w:val="-"/>
      <w:lvlJc w:val="left"/>
      <w:pPr>
        <w:tabs>
          <w:tab w:val="num" w:pos="709"/>
        </w:tabs>
        <w:ind w:left="992" w:hanging="283"/>
      </w:pPr>
      <w:rPr>
        <w:rFonts w:ascii="Segoe UI" w:hAnsi="Segoe UI" w:hint="default"/>
        <w:color w:val="FFC000" w:themeColor="accent4"/>
      </w:rPr>
    </w:lvl>
    <w:lvl w:ilvl="2">
      <w:start w:val="1"/>
      <w:numFmt w:val="bullet"/>
      <w:lvlText w:val="o"/>
      <w:lvlJc w:val="left"/>
      <w:pPr>
        <w:tabs>
          <w:tab w:val="num" w:pos="992"/>
        </w:tabs>
        <w:ind w:left="1276" w:hanging="284"/>
      </w:pPr>
      <w:rPr>
        <w:rFonts w:ascii="Courier New" w:hAnsi="Courier New" w:hint="default"/>
        <w:color w:val="FFC000" w:themeColor="accent4"/>
      </w:rPr>
    </w:lvl>
    <w:lvl w:ilvl="3">
      <w:start w:val="1"/>
      <w:numFmt w:val="decimal"/>
      <w:lvlText w:val="(%4)"/>
      <w:lvlJc w:val="left"/>
      <w:pPr>
        <w:ind w:left="1559" w:hanging="283"/>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3" w15:restartNumberingAfterBreak="0">
    <w:nsid w:val="2253135B"/>
    <w:multiLevelType w:val="multilevel"/>
    <w:tmpl w:val="96F2462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4" w15:restartNumberingAfterBreak="0">
    <w:nsid w:val="2A8030B6"/>
    <w:multiLevelType w:val="multilevel"/>
    <w:tmpl w:val="B3EE4AE4"/>
    <w:styleLink w:val="Style1"/>
    <w:lvl w:ilvl="0">
      <w:start w:val="1"/>
      <w:numFmt w:val="bullet"/>
      <w:pStyle w:val="HPRABulletedList"/>
      <w:lvlText w:val="-"/>
      <w:lvlJc w:val="left"/>
      <w:pPr>
        <w:ind w:left="284" w:hanging="284"/>
      </w:pPr>
      <w:rPr>
        <w:rFonts w:ascii="Segoe UI" w:hAnsi="Segoe UI" w:hint="default"/>
        <w:b w:val="0"/>
        <w:i w:val="0"/>
        <w:color w:val="FFC000" w:themeColor="accent4"/>
        <w:sz w:val="20"/>
      </w:rPr>
    </w:lvl>
    <w:lvl w:ilvl="1">
      <w:start w:val="1"/>
      <w:numFmt w:val="bullet"/>
      <w:lvlText w:val="o"/>
      <w:lvlJc w:val="left"/>
      <w:pPr>
        <w:ind w:left="567" w:hanging="283"/>
      </w:pPr>
      <w:rPr>
        <w:rFonts w:ascii="Courier New" w:hAnsi="Courier New" w:hint="default"/>
        <w:color w:val="FFC000" w:themeColor="accent4"/>
        <w:sz w:val="16"/>
      </w:rPr>
    </w:lvl>
    <w:lvl w:ilvl="2">
      <w:start w:val="1"/>
      <w:numFmt w:val="bullet"/>
      <w:lvlText w:val="-"/>
      <w:lvlJc w:val="left"/>
      <w:pPr>
        <w:ind w:left="851" w:hanging="284"/>
      </w:pPr>
      <w:rPr>
        <w:rFonts w:ascii="Segoe UI" w:hAnsi="Segoe UI" w:hint="default"/>
        <w:color w:val="FFC000" w:themeColor="accent4"/>
      </w:rPr>
    </w:lvl>
    <w:lvl w:ilvl="3">
      <w:start w:val="1"/>
      <w:numFmt w:val="bullet"/>
      <w:lvlText w:val="o"/>
      <w:lvlJc w:val="left"/>
      <w:pPr>
        <w:ind w:left="1418" w:hanging="284"/>
      </w:pPr>
      <w:rPr>
        <w:rFonts w:ascii="Courier New" w:hAnsi="Courier New" w:hint="default"/>
        <w:color w:val="FFC000" w:themeColor="accent4"/>
        <w:sz w:val="18"/>
      </w:rPr>
    </w:lvl>
    <w:lvl w:ilvl="4">
      <w:start w:val="1"/>
      <w:numFmt w:val="bullet"/>
      <w:lvlText w:val="o"/>
      <w:lvlJc w:val="left"/>
      <w:pPr>
        <w:ind w:left="2552" w:hanging="567"/>
      </w:pPr>
      <w:rPr>
        <w:rFonts w:ascii="Courier New" w:hAnsi="Courier New" w:hint="default"/>
      </w:rPr>
    </w:lvl>
    <w:lvl w:ilvl="5">
      <w:start w:val="1"/>
      <w:numFmt w:val="bullet"/>
      <w:lvlText w:val=""/>
      <w:lvlJc w:val="left"/>
      <w:pPr>
        <w:tabs>
          <w:tab w:val="num" w:pos="25515"/>
        </w:tabs>
        <w:ind w:left="3119" w:hanging="567"/>
      </w:pPr>
      <w:rPr>
        <w:rFonts w:ascii="Wingdings" w:hAnsi="Wingdings" w:hint="default"/>
      </w:rPr>
    </w:lvl>
    <w:lvl w:ilvl="6">
      <w:start w:val="1"/>
      <w:numFmt w:val="bullet"/>
      <w:lvlText w:val=""/>
      <w:lvlJc w:val="left"/>
      <w:pPr>
        <w:tabs>
          <w:tab w:val="num" w:pos="29484"/>
        </w:tabs>
        <w:ind w:left="3686" w:hanging="567"/>
      </w:pPr>
      <w:rPr>
        <w:rFonts w:ascii="Symbol" w:hAnsi="Symbol" w:hint="default"/>
      </w:rPr>
    </w:lvl>
    <w:lvl w:ilvl="7">
      <w:start w:val="1"/>
      <w:numFmt w:val="bullet"/>
      <w:lvlText w:val="o"/>
      <w:lvlJc w:val="left"/>
      <w:pPr>
        <w:ind w:left="4253" w:hanging="567"/>
      </w:pPr>
      <w:rPr>
        <w:rFonts w:ascii="Courier New" w:hAnsi="Courier New" w:hint="default"/>
      </w:rPr>
    </w:lvl>
    <w:lvl w:ilvl="8">
      <w:start w:val="1"/>
      <w:numFmt w:val="bullet"/>
      <w:lvlText w:val=""/>
      <w:lvlJc w:val="left"/>
      <w:pPr>
        <w:ind w:left="4820" w:hanging="567"/>
      </w:pPr>
      <w:rPr>
        <w:rFonts w:ascii="Wingdings" w:hAnsi="Wingdings" w:hint="default"/>
      </w:rPr>
    </w:lvl>
  </w:abstractNum>
  <w:abstractNum w:abstractNumId="15" w15:restartNumberingAfterBreak="0">
    <w:nsid w:val="2DA13AFB"/>
    <w:multiLevelType w:val="hybridMultilevel"/>
    <w:tmpl w:val="C0169760"/>
    <w:lvl w:ilvl="0" w:tplc="18090001">
      <w:start w:val="1"/>
      <w:numFmt w:val="bullet"/>
      <w:lvlText w:val=""/>
      <w:lvlJc w:val="left"/>
      <w:pPr>
        <w:ind w:left="1647" w:hanging="360"/>
      </w:pPr>
      <w:rPr>
        <w:rFonts w:ascii="Symbol" w:hAnsi="Symbol" w:hint="default"/>
      </w:rPr>
    </w:lvl>
    <w:lvl w:ilvl="1" w:tplc="18090003" w:tentative="1">
      <w:start w:val="1"/>
      <w:numFmt w:val="bullet"/>
      <w:lvlText w:val="o"/>
      <w:lvlJc w:val="left"/>
      <w:pPr>
        <w:ind w:left="2367" w:hanging="360"/>
      </w:pPr>
      <w:rPr>
        <w:rFonts w:ascii="Courier New" w:hAnsi="Courier New" w:cs="Courier New" w:hint="default"/>
      </w:rPr>
    </w:lvl>
    <w:lvl w:ilvl="2" w:tplc="18090005" w:tentative="1">
      <w:start w:val="1"/>
      <w:numFmt w:val="bullet"/>
      <w:lvlText w:val=""/>
      <w:lvlJc w:val="left"/>
      <w:pPr>
        <w:ind w:left="3087" w:hanging="360"/>
      </w:pPr>
      <w:rPr>
        <w:rFonts w:ascii="Wingdings" w:hAnsi="Wingdings" w:hint="default"/>
      </w:rPr>
    </w:lvl>
    <w:lvl w:ilvl="3" w:tplc="18090001" w:tentative="1">
      <w:start w:val="1"/>
      <w:numFmt w:val="bullet"/>
      <w:lvlText w:val=""/>
      <w:lvlJc w:val="left"/>
      <w:pPr>
        <w:ind w:left="3807" w:hanging="360"/>
      </w:pPr>
      <w:rPr>
        <w:rFonts w:ascii="Symbol" w:hAnsi="Symbol" w:hint="default"/>
      </w:rPr>
    </w:lvl>
    <w:lvl w:ilvl="4" w:tplc="18090003" w:tentative="1">
      <w:start w:val="1"/>
      <w:numFmt w:val="bullet"/>
      <w:lvlText w:val="o"/>
      <w:lvlJc w:val="left"/>
      <w:pPr>
        <w:ind w:left="4527" w:hanging="360"/>
      </w:pPr>
      <w:rPr>
        <w:rFonts w:ascii="Courier New" w:hAnsi="Courier New" w:cs="Courier New" w:hint="default"/>
      </w:rPr>
    </w:lvl>
    <w:lvl w:ilvl="5" w:tplc="18090005" w:tentative="1">
      <w:start w:val="1"/>
      <w:numFmt w:val="bullet"/>
      <w:lvlText w:val=""/>
      <w:lvlJc w:val="left"/>
      <w:pPr>
        <w:ind w:left="5247" w:hanging="360"/>
      </w:pPr>
      <w:rPr>
        <w:rFonts w:ascii="Wingdings" w:hAnsi="Wingdings" w:hint="default"/>
      </w:rPr>
    </w:lvl>
    <w:lvl w:ilvl="6" w:tplc="18090001" w:tentative="1">
      <w:start w:val="1"/>
      <w:numFmt w:val="bullet"/>
      <w:lvlText w:val=""/>
      <w:lvlJc w:val="left"/>
      <w:pPr>
        <w:ind w:left="5967" w:hanging="360"/>
      </w:pPr>
      <w:rPr>
        <w:rFonts w:ascii="Symbol" w:hAnsi="Symbol" w:hint="default"/>
      </w:rPr>
    </w:lvl>
    <w:lvl w:ilvl="7" w:tplc="18090003" w:tentative="1">
      <w:start w:val="1"/>
      <w:numFmt w:val="bullet"/>
      <w:lvlText w:val="o"/>
      <w:lvlJc w:val="left"/>
      <w:pPr>
        <w:ind w:left="6687" w:hanging="360"/>
      </w:pPr>
      <w:rPr>
        <w:rFonts w:ascii="Courier New" w:hAnsi="Courier New" w:cs="Courier New" w:hint="default"/>
      </w:rPr>
    </w:lvl>
    <w:lvl w:ilvl="8" w:tplc="18090005" w:tentative="1">
      <w:start w:val="1"/>
      <w:numFmt w:val="bullet"/>
      <w:lvlText w:val=""/>
      <w:lvlJc w:val="left"/>
      <w:pPr>
        <w:ind w:left="7407" w:hanging="360"/>
      </w:pPr>
      <w:rPr>
        <w:rFonts w:ascii="Wingdings" w:hAnsi="Wingdings" w:hint="default"/>
      </w:rPr>
    </w:lvl>
  </w:abstractNum>
  <w:abstractNum w:abstractNumId="16" w15:restartNumberingAfterBreak="0">
    <w:nsid w:val="2E4E2F57"/>
    <w:multiLevelType w:val="multilevel"/>
    <w:tmpl w:val="EA16F702"/>
    <w:styleLink w:val="HPRANumberedList"/>
    <w:lvl w:ilvl="0">
      <w:start w:val="1"/>
      <w:numFmt w:val="decimal"/>
      <w:lvlText w:val="%1"/>
      <w:lvlJc w:val="left"/>
      <w:pPr>
        <w:ind w:left="360" w:hanging="360"/>
      </w:pPr>
      <w:rPr>
        <w:rFonts w:asciiTheme="majorHAnsi" w:hAnsiTheme="majorHAnsi" w:hint="default"/>
        <w:b/>
        <w:color w:val="FFC000" w:themeColor="accent4"/>
        <w:sz w:val="20"/>
      </w:rPr>
    </w:lvl>
    <w:lvl w:ilvl="1">
      <w:start w:val="1"/>
      <w:numFmt w:val="decimal"/>
      <w:lvlText w:val="%1.%2"/>
      <w:lvlJc w:val="left"/>
      <w:pPr>
        <w:ind w:left="360" w:hanging="360"/>
      </w:pPr>
      <w:rPr>
        <w:rFonts w:asciiTheme="majorHAnsi" w:hAnsiTheme="majorHAnsi" w:hint="default"/>
        <w:b/>
        <w:color w:val="FFC000" w:themeColor="accent4"/>
        <w:sz w:val="20"/>
      </w:rPr>
    </w:lvl>
    <w:lvl w:ilvl="2">
      <w:start w:val="1"/>
      <w:numFmt w:val="decimal"/>
      <w:lvlText w:val="%1.%2.%3"/>
      <w:lvlJc w:val="left"/>
      <w:pPr>
        <w:ind w:left="720" w:hanging="720"/>
      </w:pPr>
      <w:rPr>
        <w:rFonts w:asciiTheme="minorHAnsi" w:hAnsiTheme="minorHAnsi" w:hint="default"/>
        <w:color w:val="FFC000" w:themeColor="accent4"/>
        <w:sz w:val="20"/>
      </w:rPr>
    </w:lvl>
    <w:lvl w:ilvl="3">
      <w:start w:val="1"/>
      <w:numFmt w:val="decimal"/>
      <w:lvlText w:val="%1.%2.%3.%4"/>
      <w:lvlJc w:val="left"/>
      <w:pPr>
        <w:ind w:left="720" w:hanging="720"/>
      </w:pPr>
      <w:rPr>
        <w:rFonts w:asciiTheme="minorHAnsi" w:hAnsiTheme="minorHAnsi" w:hint="default"/>
        <w:color w:val="44546A" w:themeColor="text2"/>
        <w:sz w:val="20"/>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17" w15:restartNumberingAfterBreak="0">
    <w:nsid w:val="2FA87094"/>
    <w:multiLevelType w:val="multilevel"/>
    <w:tmpl w:val="7ACE9B0E"/>
    <w:lvl w:ilvl="0">
      <w:start w:val="1"/>
      <w:numFmt w:val="decimal"/>
      <w:pStyle w:val="HPRANumberedList0"/>
      <w:lvlText w:val="%1"/>
      <w:lvlJc w:val="left"/>
      <w:pPr>
        <w:ind w:left="360" w:hanging="360"/>
      </w:pPr>
      <w:rPr>
        <w:rFonts w:ascii="Segoe UI" w:hAnsi="Segoe UI" w:hint="default"/>
        <w:b w:val="0"/>
        <w:i w:val="0"/>
        <w:color w:val="A5A5A5" w:themeColor="accent3"/>
        <w:sz w:val="20"/>
      </w:rPr>
    </w:lvl>
    <w:lvl w:ilvl="1">
      <w:start w:val="1"/>
      <w:numFmt w:val="decimal"/>
      <w:lvlText w:val="%1.%2"/>
      <w:lvlJc w:val="left"/>
      <w:pPr>
        <w:ind w:left="360" w:hanging="360"/>
      </w:pPr>
      <w:rPr>
        <w:rFonts w:asciiTheme="majorHAnsi" w:hAnsiTheme="majorHAnsi" w:hint="default"/>
        <w:b/>
        <w:color w:val="A5A5A5" w:themeColor="accent3"/>
        <w:sz w:val="20"/>
      </w:rPr>
    </w:lvl>
    <w:lvl w:ilvl="2">
      <w:start w:val="1"/>
      <w:numFmt w:val="decimal"/>
      <w:lvlText w:val="%1.%2.%3"/>
      <w:lvlJc w:val="left"/>
      <w:pPr>
        <w:ind w:left="720" w:hanging="720"/>
      </w:pPr>
      <w:rPr>
        <w:rFonts w:asciiTheme="minorHAnsi" w:hAnsiTheme="minorHAnsi" w:hint="default"/>
        <w:b/>
        <w:color w:val="FFC000" w:themeColor="accent4"/>
        <w:sz w:val="20"/>
      </w:rPr>
    </w:lvl>
    <w:lvl w:ilvl="3">
      <w:start w:val="1"/>
      <w:numFmt w:val="decimal"/>
      <w:lvlText w:val="%1.%2.%3.%4"/>
      <w:lvlJc w:val="left"/>
      <w:pPr>
        <w:ind w:left="720" w:hanging="720"/>
      </w:pPr>
      <w:rPr>
        <w:rFonts w:asciiTheme="minorHAnsi" w:hAnsiTheme="minorHAnsi" w:hint="default"/>
        <w:b/>
        <w:color w:val="44546A" w:themeColor="text2"/>
        <w:sz w:val="20"/>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18" w15:restartNumberingAfterBreak="0">
    <w:nsid w:val="2FBF0208"/>
    <w:multiLevelType w:val="multilevel"/>
    <w:tmpl w:val="D2E673F2"/>
    <w:name w:val="NumberedLev1"/>
    <w:lvl w:ilvl="0">
      <w:start w:val="1"/>
      <w:numFmt w:val="decimal"/>
      <w:lvlText w:val="%1."/>
      <w:lvlJc w:val="left"/>
      <w:pPr>
        <w:tabs>
          <w:tab w:val="num" w:pos="624"/>
        </w:tabs>
        <w:ind w:left="624" w:hanging="624"/>
      </w:pPr>
      <w:rPr>
        <w:rFonts w:hint="default"/>
        <w:b/>
        <w:i w:val="0"/>
        <w:color w:val="auto"/>
        <w:sz w:val="20"/>
        <w:szCs w:val="20"/>
      </w:rPr>
    </w:lvl>
    <w:lvl w:ilvl="1">
      <w:start w:val="1"/>
      <w:numFmt w:val="decimal"/>
      <w:lvlText w:val="%1.%2."/>
      <w:lvlJc w:val="left"/>
      <w:pPr>
        <w:tabs>
          <w:tab w:val="num" w:pos="624"/>
        </w:tabs>
        <w:ind w:left="624" w:hanging="624"/>
      </w:pPr>
      <w:rPr>
        <w:rFonts w:hint="default"/>
      </w:rPr>
    </w:lvl>
    <w:lvl w:ilvl="2">
      <w:start w:val="1"/>
      <w:numFmt w:val="decimal"/>
      <w:lvlText w:val="%1.%2.%3."/>
      <w:lvlJc w:val="left"/>
      <w:pPr>
        <w:tabs>
          <w:tab w:val="num" w:pos="1440"/>
        </w:tabs>
        <w:ind w:left="1224" w:hanging="504"/>
      </w:pPr>
      <w:rPr>
        <w:rFonts w:hint="default"/>
      </w:rPr>
    </w:lvl>
    <w:lvl w:ilvl="3">
      <w:start w:val="1"/>
      <w:numFmt w:val="decimal"/>
      <w:lvlText w:val="%1.%2.%3.%4."/>
      <w:lvlJc w:val="left"/>
      <w:pPr>
        <w:tabs>
          <w:tab w:val="num" w:pos="1800"/>
        </w:tabs>
        <w:ind w:left="1728" w:hanging="648"/>
      </w:pPr>
      <w:rPr>
        <w:rFonts w:hint="default"/>
      </w:rPr>
    </w:lvl>
    <w:lvl w:ilvl="4">
      <w:start w:val="1"/>
      <w:numFmt w:val="decimal"/>
      <w:lvlText w:val="%1.%2.%3.%4.%5."/>
      <w:lvlJc w:val="left"/>
      <w:pPr>
        <w:tabs>
          <w:tab w:val="num" w:pos="2520"/>
        </w:tabs>
        <w:ind w:left="2232" w:hanging="792"/>
      </w:pPr>
      <w:rPr>
        <w:rFonts w:hint="default"/>
      </w:rPr>
    </w:lvl>
    <w:lvl w:ilvl="5">
      <w:start w:val="1"/>
      <w:numFmt w:val="decimal"/>
      <w:lvlText w:val="%1.%2.%3.%4.%5.%6."/>
      <w:lvlJc w:val="left"/>
      <w:pPr>
        <w:tabs>
          <w:tab w:val="num" w:pos="2880"/>
        </w:tabs>
        <w:ind w:left="2736" w:hanging="936"/>
      </w:pPr>
      <w:rPr>
        <w:rFonts w:hint="default"/>
      </w:rPr>
    </w:lvl>
    <w:lvl w:ilvl="6">
      <w:start w:val="1"/>
      <w:numFmt w:val="decimal"/>
      <w:lvlText w:val="%1.%2.%3.%4.%5.%6.%7."/>
      <w:lvlJc w:val="left"/>
      <w:pPr>
        <w:tabs>
          <w:tab w:val="num" w:pos="3600"/>
        </w:tabs>
        <w:ind w:left="3240" w:hanging="1080"/>
      </w:pPr>
      <w:rPr>
        <w:rFonts w:hint="default"/>
      </w:rPr>
    </w:lvl>
    <w:lvl w:ilvl="7">
      <w:start w:val="1"/>
      <w:numFmt w:val="decimal"/>
      <w:lvlText w:val="%1.%2.%3.%4.%5.%6.%7.%8."/>
      <w:lvlJc w:val="left"/>
      <w:pPr>
        <w:tabs>
          <w:tab w:val="num" w:pos="3960"/>
        </w:tabs>
        <w:ind w:left="3744" w:hanging="1224"/>
      </w:pPr>
      <w:rPr>
        <w:rFonts w:hint="default"/>
      </w:rPr>
    </w:lvl>
    <w:lvl w:ilvl="8">
      <w:start w:val="1"/>
      <w:numFmt w:val="decimal"/>
      <w:lvlText w:val="%1.%2.%3.%4.%5.%6.%7.%8.%9."/>
      <w:lvlJc w:val="left"/>
      <w:pPr>
        <w:tabs>
          <w:tab w:val="num" w:pos="4680"/>
        </w:tabs>
        <w:ind w:left="4320" w:hanging="1440"/>
      </w:pPr>
      <w:rPr>
        <w:rFonts w:hint="default"/>
      </w:rPr>
    </w:lvl>
  </w:abstractNum>
  <w:abstractNum w:abstractNumId="19" w15:restartNumberingAfterBreak="0">
    <w:nsid w:val="310D0482"/>
    <w:multiLevelType w:val="hybridMultilevel"/>
    <w:tmpl w:val="394EAEC8"/>
    <w:lvl w:ilvl="0" w:tplc="1809000F">
      <w:start w:val="1"/>
      <w:numFmt w:val="decimal"/>
      <w:lvlText w:val="%1."/>
      <w:lvlJc w:val="left"/>
      <w:pPr>
        <w:ind w:left="720" w:hanging="360"/>
      </w:p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0" w15:restartNumberingAfterBreak="0">
    <w:nsid w:val="39E24FFF"/>
    <w:multiLevelType w:val="hybridMultilevel"/>
    <w:tmpl w:val="116467DC"/>
    <w:lvl w:ilvl="0" w:tplc="DE641EC0">
      <w:start w:val="1"/>
      <w:numFmt w:val="upperLetter"/>
      <w:lvlText w:val="%1."/>
      <w:lvlJc w:val="left"/>
      <w:pPr>
        <w:ind w:left="720" w:hanging="360"/>
      </w:pPr>
      <w:rPr>
        <w:rFonts w:ascii="Calibri" w:eastAsia="Times New Roman" w:hAnsi="Calibri" w:cs="Times New Roman"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1" w15:restartNumberingAfterBreak="0">
    <w:nsid w:val="3D867372"/>
    <w:multiLevelType w:val="multilevel"/>
    <w:tmpl w:val="0BDAF322"/>
    <w:numStyleLink w:val="HPRARomanNumeralsBulletedlist"/>
  </w:abstractNum>
  <w:abstractNum w:abstractNumId="22" w15:restartNumberingAfterBreak="0">
    <w:nsid w:val="45051E79"/>
    <w:multiLevelType w:val="multilevel"/>
    <w:tmpl w:val="A2D2C30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3" w15:restartNumberingAfterBreak="0">
    <w:nsid w:val="456041AD"/>
    <w:multiLevelType w:val="multilevel"/>
    <w:tmpl w:val="F074495A"/>
    <w:numStyleLink w:val="HPRAArabicNumerals"/>
  </w:abstractNum>
  <w:abstractNum w:abstractNumId="24" w15:restartNumberingAfterBreak="0">
    <w:nsid w:val="49A74C6E"/>
    <w:multiLevelType w:val="multilevel"/>
    <w:tmpl w:val="C3CE6A72"/>
    <w:lvl w:ilvl="0">
      <w:start w:val="1"/>
      <w:numFmt w:val="decimal"/>
      <w:lvlText w:val="%1."/>
      <w:lvlJc w:val="left"/>
      <w:pPr>
        <w:ind w:left="720" w:hanging="360"/>
      </w:pPr>
      <w:rPr>
        <w:rFonts w:hint="default"/>
      </w:rPr>
    </w:lvl>
    <w:lvl w:ilvl="1">
      <w:start w:val="1"/>
      <w:numFmt w:val="decimal"/>
      <w:isLgl/>
      <w:lvlText w:val="%1.%2"/>
      <w:lvlJc w:val="left"/>
      <w:pPr>
        <w:ind w:left="6598"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25" w15:restartNumberingAfterBreak="0">
    <w:nsid w:val="5666494F"/>
    <w:multiLevelType w:val="hybridMultilevel"/>
    <w:tmpl w:val="31F03928"/>
    <w:lvl w:ilvl="0" w:tplc="0544609C">
      <w:start w:val="1"/>
      <w:numFmt w:val="bullet"/>
      <w:pStyle w:val="IMS"/>
      <w:lvlText w:val=""/>
      <w:lvlJc w:val="left"/>
      <w:pPr>
        <w:ind w:left="720" w:hanging="360"/>
      </w:pPr>
      <w:rPr>
        <w:rFonts w:ascii="Symbol" w:hAnsi="Symbol" w:hint="default"/>
        <w:color w:val="0070C0"/>
        <w:sz w:val="22"/>
        <w:szCs w:val="2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6" w15:restartNumberingAfterBreak="0">
    <w:nsid w:val="588B1F10"/>
    <w:multiLevelType w:val="hybridMultilevel"/>
    <w:tmpl w:val="91389A46"/>
    <w:lvl w:ilvl="0" w:tplc="BD98EC86">
      <w:start w:val="1"/>
      <w:numFmt w:val="lowerRoman"/>
      <w:lvlText w:val="(%1)"/>
      <w:lvlJc w:val="left"/>
      <w:pPr>
        <w:ind w:left="1080" w:hanging="72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7" w15:restartNumberingAfterBreak="0">
    <w:nsid w:val="5C3A6E44"/>
    <w:multiLevelType w:val="hybridMultilevel"/>
    <w:tmpl w:val="A4A87442"/>
    <w:lvl w:ilvl="0" w:tplc="18090001">
      <w:start w:val="1"/>
      <w:numFmt w:val="bullet"/>
      <w:lvlText w:val=""/>
      <w:lvlJc w:val="left"/>
      <w:pPr>
        <w:ind w:left="720" w:hanging="360"/>
      </w:pPr>
      <w:rPr>
        <w:rFonts w:ascii="Symbol" w:hAnsi="Symbol"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8" w15:restartNumberingAfterBreak="0">
    <w:nsid w:val="5C737E39"/>
    <w:multiLevelType w:val="multilevel"/>
    <w:tmpl w:val="F7E49264"/>
    <w:styleLink w:val="IndentedBulletedList"/>
    <w:lvl w:ilvl="0">
      <w:start w:val="1"/>
      <w:numFmt w:val="bullet"/>
      <w:pStyle w:val="HPRAGreaterindentbulletedlist"/>
      <w:lvlText w:val="-"/>
      <w:lvlJc w:val="left"/>
      <w:pPr>
        <w:tabs>
          <w:tab w:val="num" w:pos="709"/>
        </w:tabs>
        <w:ind w:left="992" w:hanging="283"/>
      </w:pPr>
      <w:rPr>
        <w:rFonts w:ascii="Segoe UI" w:hAnsi="Segoe UI" w:hint="default"/>
        <w:color w:val="FFC000" w:themeColor="accent4"/>
      </w:rPr>
    </w:lvl>
    <w:lvl w:ilvl="1">
      <w:start w:val="1"/>
      <w:numFmt w:val="bullet"/>
      <w:lvlText w:val="o"/>
      <w:lvlJc w:val="left"/>
      <w:pPr>
        <w:tabs>
          <w:tab w:val="num" w:pos="992"/>
        </w:tabs>
        <w:ind w:left="1276" w:hanging="284"/>
      </w:pPr>
      <w:rPr>
        <w:rFonts w:ascii="Courier New" w:hAnsi="Courier New" w:hint="default"/>
        <w:color w:val="FFC000" w:themeColor="accent4"/>
      </w:rPr>
    </w:lvl>
    <w:lvl w:ilvl="2">
      <w:start w:val="1"/>
      <w:numFmt w:val="lowerRoman"/>
      <w:lvlText w:val="%3)"/>
      <w:lvlJc w:val="left"/>
      <w:pPr>
        <w:ind w:left="1559" w:hanging="283"/>
      </w:pPr>
      <w:rPr>
        <w:rFonts w:hint="default"/>
      </w:rPr>
    </w:lvl>
    <w:lvl w:ilvl="3">
      <w:start w:val="1"/>
      <w:numFmt w:val="decimal"/>
      <w:lvlText w:val="(%4)"/>
      <w:lvlJc w:val="left"/>
      <w:pPr>
        <w:ind w:left="1418" w:hanging="284"/>
      </w:pPr>
      <w:rPr>
        <w:rFonts w:hint="default"/>
      </w:rPr>
    </w:lvl>
    <w:lvl w:ilvl="4">
      <w:start w:val="1"/>
      <w:numFmt w:val="lowerLetter"/>
      <w:lvlText w:val="(%5)"/>
      <w:lvlJc w:val="left"/>
      <w:pPr>
        <w:ind w:left="1701" w:hanging="283"/>
      </w:pPr>
      <w:rPr>
        <w:rFonts w:hint="default"/>
      </w:rPr>
    </w:lvl>
    <w:lvl w:ilvl="5">
      <w:start w:val="1"/>
      <w:numFmt w:val="lowerRoman"/>
      <w:lvlText w:val="(%6)"/>
      <w:lvlJc w:val="left"/>
      <w:pPr>
        <w:ind w:left="1985" w:hanging="284"/>
      </w:pPr>
      <w:rPr>
        <w:rFonts w:hint="default"/>
      </w:rPr>
    </w:lvl>
    <w:lvl w:ilvl="6">
      <w:start w:val="1"/>
      <w:numFmt w:val="decimal"/>
      <w:lvlText w:val="%7."/>
      <w:lvlJc w:val="left"/>
      <w:pPr>
        <w:ind w:left="2552" w:hanging="284"/>
      </w:pPr>
      <w:rPr>
        <w:rFonts w:hint="default"/>
      </w:rPr>
    </w:lvl>
    <w:lvl w:ilvl="7">
      <w:start w:val="1"/>
      <w:numFmt w:val="lowerLetter"/>
      <w:lvlText w:val="%8."/>
      <w:lvlJc w:val="left"/>
      <w:pPr>
        <w:ind w:left="2835" w:hanging="283"/>
      </w:pPr>
      <w:rPr>
        <w:rFonts w:hint="default"/>
      </w:rPr>
    </w:lvl>
    <w:lvl w:ilvl="8">
      <w:start w:val="1"/>
      <w:numFmt w:val="lowerRoman"/>
      <w:lvlText w:val="%9."/>
      <w:lvlJc w:val="left"/>
      <w:pPr>
        <w:ind w:left="3119" w:hanging="284"/>
      </w:pPr>
      <w:rPr>
        <w:rFonts w:hint="default"/>
      </w:rPr>
    </w:lvl>
  </w:abstractNum>
  <w:abstractNum w:abstractNumId="29" w15:restartNumberingAfterBreak="0">
    <w:nsid w:val="60E325F2"/>
    <w:multiLevelType w:val="hybridMultilevel"/>
    <w:tmpl w:val="1B04B8FE"/>
    <w:lvl w:ilvl="0" w:tplc="2252F03E">
      <w:start w:val="1"/>
      <w:numFmt w:val="bullet"/>
      <w:pStyle w:val="StyleBullet12ptAfter10ptLinespacingMultiple133li"/>
      <w:lvlText w:val=""/>
      <w:lvlJc w:val="left"/>
      <w:pPr>
        <w:tabs>
          <w:tab w:val="num" w:pos="397"/>
        </w:tabs>
        <w:ind w:left="397" w:hanging="397"/>
      </w:pPr>
      <w:rPr>
        <w:rFonts w:ascii="Webdings" w:hAnsi="Webdings" w:hint="default"/>
        <w:color w:val="333399"/>
        <w:sz w:val="16"/>
        <w:szCs w:val="16"/>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30" w15:restartNumberingAfterBreak="0">
    <w:nsid w:val="618569B3"/>
    <w:multiLevelType w:val="hybridMultilevel"/>
    <w:tmpl w:val="F692F938"/>
    <w:lvl w:ilvl="0" w:tplc="1809000F">
      <w:start w:val="1"/>
      <w:numFmt w:val="decimal"/>
      <w:lvlText w:val="%1."/>
      <w:lvlJc w:val="left"/>
      <w:pPr>
        <w:ind w:left="720" w:hanging="360"/>
      </w:pPr>
    </w:lvl>
    <w:lvl w:ilvl="1" w:tplc="18090019">
      <w:start w:val="1"/>
      <w:numFmt w:val="decimal"/>
      <w:lvlText w:val="%2."/>
      <w:lvlJc w:val="left"/>
      <w:pPr>
        <w:tabs>
          <w:tab w:val="num" w:pos="1440"/>
        </w:tabs>
        <w:ind w:left="1440" w:hanging="360"/>
      </w:pPr>
    </w:lvl>
    <w:lvl w:ilvl="2" w:tplc="1809001B">
      <w:start w:val="1"/>
      <w:numFmt w:val="decimal"/>
      <w:lvlText w:val="%3."/>
      <w:lvlJc w:val="left"/>
      <w:pPr>
        <w:tabs>
          <w:tab w:val="num" w:pos="2160"/>
        </w:tabs>
        <w:ind w:left="2160" w:hanging="360"/>
      </w:pPr>
    </w:lvl>
    <w:lvl w:ilvl="3" w:tplc="1809000F">
      <w:start w:val="1"/>
      <w:numFmt w:val="decimal"/>
      <w:lvlText w:val="%4."/>
      <w:lvlJc w:val="left"/>
      <w:pPr>
        <w:tabs>
          <w:tab w:val="num" w:pos="2880"/>
        </w:tabs>
        <w:ind w:left="2880" w:hanging="360"/>
      </w:pPr>
    </w:lvl>
    <w:lvl w:ilvl="4" w:tplc="18090019">
      <w:start w:val="1"/>
      <w:numFmt w:val="decimal"/>
      <w:lvlText w:val="%5."/>
      <w:lvlJc w:val="left"/>
      <w:pPr>
        <w:tabs>
          <w:tab w:val="num" w:pos="3600"/>
        </w:tabs>
        <w:ind w:left="3600" w:hanging="360"/>
      </w:pPr>
    </w:lvl>
    <w:lvl w:ilvl="5" w:tplc="1809001B">
      <w:start w:val="1"/>
      <w:numFmt w:val="decimal"/>
      <w:lvlText w:val="%6."/>
      <w:lvlJc w:val="left"/>
      <w:pPr>
        <w:tabs>
          <w:tab w:val="num" w:pos="4320"/>
        </w:tabs>
        <w:ind w:left="4320" w:hanging="360"/>
      </w:pPr>
    </w:lvl>
    <w:lvl w:ilvl="6" w:tplc="1809000F">
      <w:start w:val="1"/>
      <w:numFmt w:val="decimal"/>
      <w:lvlText w:val="%7."/>
      <w:lvlJc w:val="left"/>
      <w:pPr>
        <w:tabs>
          <w:tab w:val="num" w:pos="5040"/>
        </w:tabs>
        <w:ind w:left="5040" w:hanging="360"/>
      </w:pPr>
    </w:lvl>
    <w:lvl w:ilvl="7" w:tplc="18090019">
      <w:start w:val="1"/>
      <w:numFmt w:val="decimal"/>
      <w:lvlText w:val="%8."/>
      <w:lvlJc w:val="left"/>
      <w:pPr>
        <w:tabs>
          <w:tab w:val="num" w:pos="5760"/>
        </w:tabs>
        <w:ind w:left="5760" w:hanging="360"/>
      </w:pPr>
    </w:lvl>
    <w:lvl w:ilvl="8" w:tplc="1809001B">
      <w:start w:val="1"/>
      <w:numFmt w:val="decimal"/>
      <w:lvlText w:val="%9."/>
      <w:lvlJc w:val="left"/>
      <w:pPr>
        <w:tabs>
          <w:tab w:val="num" w:pos="6480"/>
        </w:tabs>
        <w:ind w:left="6480" w:hanging="360"/>
      </w:pPr>
    </w:lvl>
  </w:abstractNum>
  <w:abstractNum w:abstractNumId="31" w15:restartNumberingAfterBreak="0">
    <w:nsid w:val="69D02B78"/>
    <w:multiLevelType w:val="multilevel"/>
    <w:tmpl w:val="4FFCCD06"/>
    <w:lvl w:ilvl="0">
      <w:start w:val="1"/>
      <w:numFmt w:val="decimal"/>
      <w:lvlText w:val="%1"/>
      <w:lvlJc w:val="left"/>
      <w:pPr>
        <w:ind w:left="360" w:hanging="360"/>
      </w:pPr>
      <w:rPr>
        <w:rFonts w:asciiTheme="majorHAnsi" w:hAnsiTheme="majorHAnsi" w:hint="default"/>
        <w:b/>
        <w:color w:val="FFC000" w:themeColor="accent4"/>
        <w:sz w:val="32"/>
      </w:rPr>
    </w:lvl>
    <w:lvl w:ilvl="1">
      <w:start w:val="1"/>
      <w:numFmt w:val="decimal"/>
      <w:lvlText w:val="%1.%2"/>
      <w:lvlJc w:val="left"/>
      <w:pPr>
        <w:ind w:left="1777" w:hanging="360"/>
      </w:pPr>
      <w:rPr>
        <w:rFonts w:asciiTheme="majorHAnsi" w:hAnsiTheme="majorHAnsi" w:hint="default"/>
        <w:b/>
        <w:color w:val="FFC000" w:themeColor="accent4"/>
        <w:sz w:val="28"/>
      </w:rPr>
    </w:lvl>
    <w:lvl w:ilvl="2">
      <w:start w:val="1"/>
      <w:numFmt w:val="decimal"/>
      <w:lvlText w:val="%1.%2.%3"/>
      <w:lvlJc w:val="left"/>
      <w:pPr>
        <w:ind w:left="720" w:hanging="720"/>
      </w:pPr>
      <w:rPr>
        <w:rFonts w:asciiTheme="minorHAnsi" w:hAnsiTheme="minorHAnsi" w:hint="default"/>
        <w:color w:val="FFC000" w:themeColor="accent4"/>
        <w:sz w:val="24"/>
      </w:rPr>
    </w:lvl>
    <w:lvl w:ilvl="3">
      <w:start w:val="1"/>
      <w:numFmt w:val="decimal"/>
      <w:lvlText w:val="%1.%2.%3.%4"/>
      <w:lvlJc w:val="left"/>
      <w:pPr>
        <w:ind w:left="720" w:hanging="720"/>
      </w:pPr>
      <w:rPr>
        <w:rFonts w:asciiTheme="minorHAnsi" w:hAnsiTheme="minorHAnsi" w:hint="default"/>
        <w:color w:val="44546A" w:themeColor="text2"/>
        <w:sz w:val="20"/>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32" w15:restartNumberingAfterBreak="0">
    <w:nsid w:val="6E3B1D89"/>
    <w:multiLevelType w:val="multilevel"/>
    <w:tmpl w:val="B3EE4AE4"/>
    <w:numStyleLink w:val="Style1"/>
  </w:abstractNum>
  <w:abstractNum w:abstractNumId="33" w15:restartNumberingAfterBreak="0">
    <w:nsid w:val="6E9650B6"/>
    <w:multiLevelType w:val="multilevel"/>
    <w:tmpl w:val="F46EA2F2"/>
    <w:numStyleLink w:val="HPRAIndentedBulletedList"/>
  </w:abstractNum>
  <w:abstractNum w:abstractNumId="34" w15:restartNumberingAfterBreak="0">
    <w:nsid w:val="774F6E2D"/>
    <w:multiLevelType w:val="hybridMultilevel"/>
    <w:tmpl w:val="FBA8F80E"/>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35" w15:restartNumberingAfterBreak="0">
    <w:nsid w:val="7B8F7C00"/>
    <w:multiLevelType w:val="hybridMultilevel"/>
    <w:tmpl w:val="DB54B122"/>
    <w:lvl w:ilvl="0" w:tplc="1809001B">
      <w:start w:val="1"/>
      <w:numFmt w:val="lowerRoman"/>
      <w:lvlText w:val="%1."/>
      <w:lvlJc w:val="right"/>
      <w:pPr>
        <w:ind w:left="720" w:hanging="360"/>
      </w:pPr>
    </w:lvl>
    <w:lvl w:ilvl="1" w:tplc="1809001B">
      <w:start w:val="1"/>
      <w:numFmt w:val="lowerRoman"/>
      <w:lvlText w:val="%2."/>
      <w:lvlJc w:val="right"/>
      <w:pPr>
        <w:ind w:left="1440" w:hanging="360"/>
      </w:pPr>
    </w:lvl>
    <w:lvl w:ilvl="2" w:tplc="F5D224EE">
      <w:start w:val="1"/>
      <w:numFmt w:val="upperLetter"/>
      <w:lvlText w:val="%3."/>
      <w:lvlJc w:val="left"/>
      <w:pPr>
        <w:ind w:left="2340" w:hanging="360"/>
      </w:pPr>
      <w:rPr>
        <w:rFonts w:hint="default"/>
      </w:rPr>
    </w:lvl>
    <w:lvl w:ilvl="3" w:tplc="5CD4C518">
      <w:start w:val="2"/>
      <w:numFmt w:val="decimal"/>
      <w:lvlText w:val="%4"/>
      <w:lvlJc w:val="left"/>
      <w:pPr>
        <w:ind w:left="2880" w:hanging="360"/>
      </w:pPr>
      <w:rPr>
        <w:rFonts w:asciiTheme="majorHAnsi" w:hAnsiTheme="majorHAnsi" w:cstheme="majorHAnsi" w:hint="default"/>
        <w:b/>
        <w:color w:val="007041"/>
        <w:sz w:val="28"/>
      </w:rPr>
    </w:lvl>
    <w:lvl w:ilvl="4" w:tplc="FA986712">
      <w:start w:val="7"/>
      <w:numFmt w:val="decimal"/>
      <w:lvlText w:val="%5."/>
      <w:lvlJc w:val="left"/>
      <w:pPr>
        <w:ind w:left="3600" w:hanging="360"/>
      </w:pPr>
      <w:rPr>
        <w:rFonts w:hint="default"/>
      </w:r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36" w15:restartNumberingAfterBreak="0">
    <w:nsid w:val="7C482A4B"/>
    <w:multiLevelType w:val="multilevel"/>
    <w:tmpl w:val="58A08026"/>
    <w:lvl w:ilvl="0">
      <w:start w:val="1"/>
      <w:numFmt w:val="decimal"/>
      <w:lvlText w:val="%1."/>
      <w:lvlJc w:val="left"/>
      <w:pPr>
        <w:tabs>
          <w:tab w:val="num" w:pos="720"/>
        </w:tabs>
        <w:ind w:left="720" w:hanging="720"/>
      </w:pPr>
      <w:rPr>
        <w:rFonts w:ascii="Arial" w:hAnsi="Arial" w:hint="default"/>
        <w:b/>
        <w:i w:val="0"/>
        <w:sz w:val="32"/>
        <w:szCs w:val="20"/>
      </w:rPr>
    </w:lvl>
    <w:lvl w:ilvl="1">
      <w:start w:val="1"/>
      <w:numFmt w:val="decimal"/>
      <w:lvlText w:val="%1.%2."/>
      <w:lvlJc w:val="left"/>
      <w:pPr>
        <w:tabs>
          <w:tab w:val="num" w:pos="720"/>
        </w:tabs>
        <w:ind w:left="720" w:hanging="720"/>
      </w:pPr>
      <w:rPr>
        <w:rFonts w:hint="default"/>
      </w:rPr>
    </w:lvl>
    <w:lvl w:ilvl="2">
      <w:start w:val="1"/>
      <w:numFmt w:val="decimal"/>
      <w:lvlText w:val="%1.%2.%3."/>
      <w:lvlJc w:val="left"/>
      <w:pPr>
        <w:tabs>
          <w:tab w:val="num" w:pos="1440"/>
        </w:tabs>
        <w:ind w:left="1440" w:hanging="720"/>
      </w:pPr>
      <w:rPr>
        <w:rFonts w:ascii="Arial" w:hAnsi="Arial" w:hint="default"/>
        <w:b w:val="0"/>
        <w:i w:val="0"/>
      </w:rPr>
    </w:lvl>
    <w:lvl w:ilvl="3">
      <w:start w:val="1"/>
      <w:numFmt w:val="decimal"/>
      <w:lvlText w:val="(%4)"/>
      <w:lvlJc w:val="left"/>
      <w:pPr>
        <w:tabs>
          <w:tab w:val="num" w:pos="1985"/>
        </w:tabs>
        <w:ind w:left="1985" w:hanging="545"/>
      </w:pPr>
      <w:rPr>
        <w:rFonts w:ascii="Arial" w:hAnsi="Arial" w:hint="default"/>
        <w:b w:val="0"/>
        <w:i w:val="0"/>
        <w:sz w:val="20"/>
        <w:szCs w:val="20"/>
      </w:rPr>
    </w:lvl>
    <w:lvl w:ilvl="4">
      <w:start w:val="1"/>
      <w:numFmt w:val="lowerLetter"/>
      <w:pStyle w:val="Heading5"/>
      <w:lvlText w:val="(%5)"/>
      <w:lvlJc w:val="left"/>
      <w:pPr>
        <w:tabs>
          <w:tab w:val="num" w:pos="3050"/>
        </w:tabs>
        <w:ind w:left="3050" w:hanging="850"/>
      </w:pPr>
      <w:rPr>
        <w:rFonts w:ascii="Arial" w:hAnsi="Arial" w:hint="default"/>
        <w:b w:val="0"/>
        <w:i w:val="0"/>
        <w:sz w:val="20"/>
        <w:szCs w:val="20"/>
      </w:rPr>
    </w:lvl>
    <w:lvl w:ilvl="5">
      <w:start w:val="1"/>
      <w:numFmt w:val="none"/>
      <w:suff w:val="nothing"/>
      <w:lvlText w:val=""/>
      <w:lvlJc w:val="left"/>
      <w:pPr>
        <w:ind w:left="0" w:firstLine="0"/>
      </w:pPr>
      <w:rPr>
        <w:rFonts w:ascii="Arial" w:hAnsi="Arial" w:hint="default"/>
        <w:b w:val="0"/>
        <w:i w:val="0"/>
        <w:sz w:val="20"/>
        <w:szCs w:val="20"/>
      </w:rPr>
    </w:lvl>
    <w:lvl w:ilvl="6">
      <w:start w:val="1"/>
      <w:numFmt w:val="none"/>
      <w:suff w:val="nothing"/>
      <w:lvlText w:val=""/>
      <w:lvlJc w:val="left"/>
      <w:pPr>
        <w:ind w:left="0" w:firstLine="0"/>
      </w:pPr>
      <w:rPr>
        <w:rFonts w:ascii="Arial" w:hAnsi="Arial" w:hint="default"/>
        <w:b w:val="0"/>
        <w:i w:val="0"/>
        <w:sz w:val="20"/>
        <w:szCs w:val="20"/>
      </w:rPr>
    </w:lvl>
    <w:lvl w:ilvl="7">
      <w:start w:val="1"/>
      <w:numFmt w:val="none"/>
      <w:suff w:val="nothing"/>
      <w:lvlText w:val=""/>
      <w:lvlJc w:val="left"/>
      <w:pPr>
        <w:ind w:left="0" w:firstLine="0"/>
      </w:pPr>
      <w:rPr>
        <w:rFonts w:ascii="Arial" w:hAnsi="Arial" w:hint="default"/>
        <w:b w:val="0"/>
        <w:i w:val="0"/>
        <w:sz w:val="20"/>
        <w:szCs w:val="20"/>
      </w:rPr>
    </w:lvl>
    <w:lvl w:ilvl="8">
      <w:start w:val="1"/>
      <w:numFmt w:val="none"/>
      <w:suff w:val="nothing"/>
      <w:lvlText w:val=""/>
      <w:lvlJc w:val="left"/>
      <w:pPr>
        <w:ind w:left="0" w:firstLine="0"/>
      </w:pPr>
      <w:rPr>
        <w:rFonts w:ascii="Arial" w:hAnsi="Arial" w:hint="default"/>
        <w:b w:val="0"/>
        <w:i w:val="0"/>
        <w:sz w:val="20"/>
        <w:szCs w:val="20"/>
      </w:rPr>
    </w:lvl>
  </w:abstractNum>
  <w:num w:numId="1" w16cid:durableId="689138366">
    <w:abstractNumId w:val="25"/>
  </w:num>
  <w:num w:numId="2" w16cid:durableId="313414630">
    <w:abstractNumId w:val="36"/>
  </w:num>
  <w:num w:numId="3" w16cid:durableId="707687101">
    <w:abstractNumId w:val="29"/>
  </w:num>
  <w:num w:numId="4" w16cid:durableId="112598614">
    <w:abstractNumId w:val="10"/>
  </w:num>
  <w:num w:numId="5" w16cid:durableId="481311522">
    <w:abstractNumId w:val="30"/>
  </w:num>
  <w:num w:numId="6" w16cid:durableId="1252396501">
    <w:abstractNumId w:val="35"/>
  </w:num>
  <w:num w:numId="7" w16cid:durableId="261187426">
    <w:abstractNumId w:val="24"/>
  </w:num>
  <w:num w:numId="8" w16cid:durableId="1457606150">
    <w:abstractNumId w:val="20"/>
  </w:num>
  <w:num w:numId="9" w16cid:durableId="1622877972">
    <w:abstractNumId w:val="26"/>
  </w:num>
  <w:num w:numId="10" w16cid:durableId="366486842">
    <w:abstractNumId w:val="8"/>
  </w:num>
  <w:num w:numId="11" w16cid:durableId="846022352">
    <w:abstractNumId w:val="16"/>
  </w:num>
  <w:num w:numId="12" w16cid:durableId="1339700547">
    <w:abstractNumId w:val="17"/>
  </w:num>
  <w:num w:numId="13" w16cid:durableId="623999932">
    <w:abstractNumId w:val="31"/>
  </w:num>
  <w:num w:numId="14" w16cid:durableId="1585072476">
    <w:abstractNumId w:val="5"/>
  </w:num>
  <w:num w:numId="15" w16cid:durableId="1778676179">
    <w:abstractNumId w:val="12"/>
  </w:num>
  <w:num w:numId="16" w16cid:durableId="283000101">
    <w:abstractNumId w:val="9"/>
  </w:num>
  <w:num w:numId="17" w16cid:durableId="1823229858">
    <w:abstractNumId w:val="2"/>
  </w:num>
  <w:num w:numId="18" w16cid:durableId="1982877324">
    <w:abstractNumId w:val="28"/>
  </w:num>
  <w:num w:numId="19" w16cid:durableId="96870683">
    <w:abstractNumId w:val="11"/>
  </w:num>
  <w:num w:numId="20" w16cid:durableId="759719843">
    <w:abstractNumId w:val="23"/>
  </w:num>
  <w:num w:numId="21" w16cid:durableId="1786774766">
    <w:abstractNumId w:val="1"/>
  </w:num>
  <w:num w:numId="22" w16cid:durableId="1984043526">
    <w:abstractNumId w:val="14"/>
  </w:num>
  <w:num w:numId="23" w16cid:durableId="721364232">
    <w:abstractNumId w:val="32"/>
  </w:num>
  <w:num w:numId="24" w16cid:durableId="147523651">
    <w:abstractNumId w:val="33"/>
  </w:num>
  <w:num w:numId="25" w16cid:durableId="957759873">
    <w:abstractNumId w:val="4"/>
  </w:num>
  <w:num w:numId="26" w16cid:durableId="465701589">
    <w:abstractNumId w:val="21"/>
  </w:num>
  <w:num w:numId="27" w16cid:durableId="586113548">
    <w:abstractNumId w:val="6"/>
  </w:num>
  <w:num w:numId="28" w16cid:durableId="62878820">
    <w:abstractNumId w:val="19"/>
  </w:num>
  <w:num w:numId="29" w16cid:durableId="108279941">
    <w:abstractNumId w:val="7"/>
  </w:num>
  <w:num w:numId="30" w16cid:durableId="1952206139">
    <w:abstractNumId w:val="3"/>
  </w:num>
  <w:num w:numId="31" w16cid:durableId="2091002377">
    <w:abstractNumId w:val="27"/>
  </w:num>
  <w:num w:numId="32" w16cid:durableId="762723026">
    <w:abstractNumId w:val="22"/>
  </w:num>
  <w:num w:numId="33" w16cid:durableId="754132916">
    <w:abstractNumId w:val="13"/>
  </w:num>
  <w:num w:numId="34" w16cid:durableId="1108157773">
    <w:abstractNumId w:val="15"/>
  </w:num>
  <w:num w:numId="35" w16cid:durableId="724989629">
    <w:abstractNumId w:val="34"/>
  </w:num>
  <w:numIdMacAtCleanup w:val="9"/>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ocumentProtection w:edit="forms" w:enforcement="1" w:cryptProviderType="rsaAES" w:cryptAlgorithmClass="hash" w:cryptAlgorithmType="typeAny" w:cryptAlgorithmSid="14" w:cryptSpinCount="100000" w:hash="cM2QzwR5cqqqPcYEhXDHGdWgSGsWiWe7Jzg0U5PjoFamvz8X/h5TdeKyHGGwRRVjcm6rlvCiBMGufA4F67p9mQ==" w:salt="yqjEAIeC6/VVC00RrLLrYw=="/>
  <w:defaultTabStop w:val="720"/>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3C0FB1"/>
    <w:rsid w:val="000038AA"/>
    <w:rsid w:val="0000669B"/>
    <w:rsid w:val="000225C5"/>
    <w:rsid w:val="00024812"/>
    <w:rsid w:val="000379DD"/>
    <w:rsid w:val="000439C1"/>
    <w:rsid w:val="0004627D"/>
    <w:rsid w:val="0005773D"/>
    <w:rsid w:val="00061527"/>
    <w:rsid w:val="0006379F"/>
    <w:rsid w:val="00065737"/>
    <w:rsid w:val="00065AEE"/>
    <w:rsid w:val="00085A95"/>
    <w:rsid w:val="00090A06"/>
    <w:rsid w:val="000C0E11"/>
    <w:rsid w:val="000C65B7"/>
    <w:rsid w:val="000D10E2"/>
    <w:rsid w:val="000E283A"/>
    <w:rsid w:val="000E2CF8"/>
    <w:rsid w:val="000E4872"/>
    <w:rsid w:val="000E5881"/>
    <w:rsid w:val="000F4905"/>
    <w:rsid w:val="000F4D74"/>
    <w:rsid w:val="000F751F"/>
    <w:rsid w:val="000F7893"/>
    <w:rsid w:val="00101A30"/>
    <w:rsid w:val="00101AC8"/>
    <w:rsid w:val="00114317"/>
    <w:rsid w:val="00126F96"/>
    <w:rsid w:val="0014063B"/>
    <w:rsid w:val="0014149B"/>
    <w:rsid w:val="001446EB"/>
    <w:rsid w:val="001473BE"/>
    <w:rsid w:val="001524AB"/>
    <w:rsid w:val="001558D6"/>
    <w:rsid w:val="00167F70"/>
    <w:rsid w:val="00173329"/>
    <w:rsid w:val="001750A8"/>
    <w:rsid w:val="00175C84"/>
    <w:rsid w:val="0018606D"/>
    <w:rsid w:val="00192D79"/>
    <w:rsid w:val="001B0078"/>
    <w:rsid w:val="001B5C7C"/>
    <w:rsid w:val="001B602E"/>
    <w:rsid w:val="001C3A95"/>
    <w:rsid w:val="001C3D44"/>
    <w:rsid w:val="001D42EC"/>
    <w:rsid w:val="001F1714"/>
    <w:rsid w:val="001F6360"/>
    <w:rsid w:val="001F68D2"/>
    <w:rsid w:val="002154FC"/>
    <w:rsid w:val="0023618E"/>
    <w:rsid w:val="002418DA"/>
    <w:rsid w:val="00241925"/>
    <w:rsid w:val="00245488"/>
    <w:rsid w:val="00246DB3"/>
    <w:rsid w:val="0025163C"/>
    <w:rsid w:val="0027192B"/>
    <w:rsid w:val="00272107"/>
    <w:rsid w:val="00283F06"/>
    <w:rsid w:val="00286ABF"/>
    <w:rsid w:val="00296C52"/>
    <w:rsid w:val="002A3A63"/>
    <w:rsid w:val="002B0212"/>
    <w:rsid w:val="002B11AD"/>
    <w:rsid w:val="002C08E8"/>
    <w:rsid w:val="002C7140"/>
    <w:rsid w:val="002C72C0"/>
    <w:rsid w:val="002D062E"/>
    <w:rsid w:val="002F7115"/>
    <w:rsid w:val="002F7220"/>
    <w:rsid w:val="0030399F"/>
    <w:rsid w:val="003073E6"/>
    <w:rsid w:val="00310134"/>
    <w:rsid w:val="0031024C"/>
    <w:rsid w:val="00311BCB"/>
    <w:rsid w:val="00321AC6"/>
    <w:rsid w:val="00325B4F"/>
    <w:rsid w:val="003270FE"/>
    <w:rsid w:val="00327104"/>
    <w:rsid w:val="00337322"/>
    <w:rsid w:val="0034204D"/>
    <w:rsid w:val="00350DBC"/>
    <w:rsid w:val="003670C3"/>
    <w:rsid w:val="00383C79"/>
    <w:rsid w:val="0038503C"/>
    <w:rsid w:val="0038799C"/>
    <w:rsid w:val="00394603"/>
    <w:rsid w:val="003C0FB1"/>
    <w:rsid w:val="003C19E4"/>
    <w:rsid w:val="003C2DA6"/>
    <w:rsid w:val="003C5E31"/>
    <w:rsid w:val="003D35B0"/>
    <w:rsid w:val="003E08C5"/>
    <w:rsid w:val="003F3CA9"/>
    <w:rsid w:val="003F3EE7"/>
    <w:rsid w:val="004101AD"/>
    <w:rsid w:val="00416AF3"/>
    <w:rsid w:val="00430EA8"/>
    <w:rsid w:val="00430F4B"/>
    <w:rsid w:val="00443976"/>
    <w:rsid w:val="0044411F"/>
    <w:rsid w:val="004602DD"/>
    <w:rsid w:val="00474043"/>
    <w:rsid w:val="00495CBF"/>
    <w:rsid w:val="00496C17"/>
    <w:rsid w:val="004A0961"/>
    <w:rsid w:val="004A15F8"/>
    <w:rsid w:val="004A7D33"/>
    <w:rsid w:val="004B2AF8"/>
    <w:rsid w:val="004B576C"/>
    <w:rsid w:val="004B65A0"/>
    <w:rsid w:val="004C7F6E"/>
    <w:rsid w:val="004D3248"/>
    <w:rsid w:val="004D7D61"/>
    <w:rsid w:val="004E00BE"/>
    <w:rsid w:val="004F3DDB"/>
    <w:rsid w:val="00503F93"/>
    <w:rsid w:val="00514DFD"/>
    <w:rsid w:val="00522DF9"/>
    <w:rsid w:val="00523C3B"/>
    <w:rsid w:val="005240A6"/>
    <w:rsid w:val="005242A2"/>
    <w:rsid w:val="00533484"/>
    <w:rsid w:val="00534A1C"/>
    <w:rsid w:val="00535690"/>
    <w:rsid w:val="00542982"/>
    <w:rsid w:val="00550821"/>
    <w:rsid w:val="00564F8A"/>
    <w:rsid w:val="00580AF7"/>
    <w:rsid w:val="0058336E"/>
    <w:rsid w:val="00591F0C"/>
    <w:rsid w:val="005964E6"/>
    <w:rsid w:val="005A41B0"/>
    <w:rsid w:val="005B16F3"/>
    <w:rsid w:val="005C1535"/>
    <w:rsid w:val="005D60C5"/>
    <w:rsid w:val="005F2191"/>
    <w:rsid w:val="005F2E31"/>
    <w:rsid w:val="005F67F0"/>
    <w:rsid w:val="005F7E00"/>
    <w:rsid w:val="00601E78"/>
    <w:rsid w:val="00620FA1"/>
    <w:rsid w:val="00622B7C"/>
    <w:rsid w:val="006410C0"/>
    <w:rsid w:val="006565BD"/>
    <w:rsid w:val="00661E28"/>
    <w:rsid w:val="00663B2A"/>
    <w:rsid w:val="0066542E"/>
    <w:rsid w:val="00671010"/>
    <w:rsid w:val="006760E4"/>
    <w:rsid w:val="00681B57"/>
    <w:rsid w:val="006A1D74"/>
    <w:rsid w:val="006A446F"/>
    <w:rsid w:val="006B59FF"/>
    <w:rsid w:val="006C6715"/>
    <w:rsid w:val="006C71B4"/>
    <w:rsid w:val="006E0B59"/>
    <w:rsid w:val="006E59C7"/>
    <w:rsid w:val="006F2CC0"/>
    <w:rsid w:val="006F5BDA"/>
    <w:rsid w:val="00701281"/>
    <w:rsid w:val="0070202E"/>
    <w:rsid w:val="00717C99"/>
    <w:rsid w:val="007342FA"/>
    <w:rsid w:val="0073644F"/>
    <w:rsid w:val="00756CA9"/>
    <w:rsid w:val="007676F0"/>
    <w:rsid w:val="007712DD"/>
    <w:rsid w:val="007831B0"/>
    <w:rsid w:val="00785997"/>
    <w:rsid w:val="007A3C19"/>
    <w:rsid w:val="007B120C"/>
    <w:rsid w:val="007B2C0C"/>
    <w:rsid w:val="007B7EDD"/>
    <w:rsid w:val="007C5E41"/>
    <w:rsid w:val="007C793D"/>
    <w:rsid w:val="007C7FED"/>
    <w:rsid w:val="007E5B65"/>
    <w:rsid w:val="007E7F2F"/>
    <w:rsid w:val="007F13F0"/>
    <w:rsid w:val="007F3458"/>
    <w:rsid w:val="00803D16"/>
    <w:rsid w:val="0080489A"/>
    <w:rsid w:val="00810B05"/>
    <w:rsid w:val="0081621E"/>
    <w:rsid w:val="008347C3"/>
    <w:rsid w:val="00837A39"/>
    <w:rsid w:val="00861561"/>
    <w:rsid w:val="00862C1C"/>
    <w:rsid w:val="0086790B"/>
    <w:rsid w:val="00882F70"/>
    <w:rsid w:val="0088594E"/>
    <w:rsid w:val="008B5024"/>
    <w:rsid w:val="008B7A9C"/>
    <w:rsid w:val="008C07AC"/>
    <w:rsid w:val="008E235A"/>
    <w:rsid w:val="008F3046"/>
    <w:rsid w:val="008F5874"/>
    <w:rsid w:val="00901FF0"/>
    <w:rsid w:val="00902F91"/>
    <w:rsid w:val="00912199"/>
    <w:rsid w:val="009143E7"/>
    <w:rsid w:val="00921E8E"/>
    <w:rsid w:val="00926F67"/>
    <w:rsid w:val="009340FB"/>
    <w:rsid w:val="00934BC4"/>
    <w:rsid w:val="00935B1B"/>
    <w:rsid w:val="00951854"/>
    <w:rsid w:val="0095228F"/>
    <w:rsid w:val="009608C5"/>
    <w:rsid w:val="009630F1"/>
    <w:rsid w:val="00977CC4"/>
    <w:rsid w:val="00980736"/>
    <w:rsid w:val="0099533F"/>
    <w:rsid w:val="00997613"/>
    <w:rsid w:val="009A0A0A"/>
    <w:rsid w:val="009A0BAB"/>
    <w:rsid w:val="009B1FA7"/>
    <w:rsid w:val="009B45C8"/>
    <w:rsid w:val="009B6F44"/>
    <w:rsid w:val="009C05E9"/>
    <w:rsid w:val="009C6248"/>
    <w:rsid w:val="009C6CBD"/>
    <w:rsid w:val="00A00678"/>
    <w:rsid w:val="00A03523"/>
    <w:rsid w:val="00A06C14"/>
    <w:rsid w:val="00A117A6"/>
    <w:rsid w:val="00A1519D"/>
    <w:rsid w:val="00A25C3C"/>
    <w:rsid w:val="00A31012"/>
    <w:rsid w:val="00A35447"/>
    <w:rsid w:val="00A4164E"/>
    <w:rsid w:val="00A43353"/>
    <w:rsid w:val="00A53E08"/>
    <w:rsid w:val="00A6430B"/>
    <w:rsid w:val="00A7281F"/>
    <w:rsid w:val="00A749D0"/>
    <w:rsid w:val="00A82605"/>
    <w:rsid w:val="00A842F9"/>
    <w:rsid w:val="00AA6837"/>
    <w:rsid w:val="00AB3391"/>
    <w:rsid w:val="00AB5697"/>
    <w:rsid w:val="00AC44B0"/>
    <w:rsid w:val="00AC4D66"/>
    <w:rsid w:val="00AD1FBD"/>
    <w:rsid w:val="00AD44D1"/>
    <w:rsid w:val="00B00152"/>
    <w:rsid w:val="00B04EA2"/>
    <w:rsid w:val="00B12CE7"/>
    <w:rsid w:val="00B1490E"/>
    <w:rsid w:val="00B15B2F"/>
    <w:rsid w:val="00B22A85"/>
    <w:rsid w:val="00B23664"/>
    <w:rsid w:val="00B307A1"/>
    <w:rsid w:val="00B35085"/>
    <w:rsid w:val="00B402FB"/>
    <w:rsid w:val="00B421F3"/>
    <w:rsid w:val="00B42364"/>
    <w:rsid w:val="00B6057A"/>
    <w:rsid w:val="00B625AA"/>
    <w:rsid w:val="00B809C4"/>
    <w:rsid w:val="00B9639C"/>
    <w:rsid w:val="00BA3C02"/>
    <w:rsid w:val="00BB0043"/>
    <w:rsid w:val="00BB5E9D"/>
    <w:rsid w:val="00BC2F30"/>
    <w:rsid w:val="00BD2B8D"/>
    <w:rsid w:val="00BD3883"/>
    <w:rsid w:val="00BE0C6B"/>
    <w:rsid w:val="00BE0F16"/>
    <w:rsid w:val="00BE0FAF"/>
    <w:rsid w:val="00BE69B1"/>
    <w:rsid w:val="00C04FD8"/>
    <w:rsid w:val="00C07E08"/>
    <w:rsid w:val="00C11244"/>
    <w:rsid w:val="00C13A2B"/>
    <w:rsid w:val="00C22B2F"/>
    <w:rsid w:val="00C25940"/>
    <w:rsid w:val="00C3103B"/>
    <w:rsid w:val="00C32309"/>
    <w:rsid w:val="00C32DF8"/>
    <w:rsid w:val="00C42E06"/>
    <w:rsid w:val="00C43DF2"/>
    <w:rsid w:val="00C47CE0"/>
    <w:rsid w:val="00C57446"/>
    <w:rsid w:val="00C6324E"/>
    <w:rsid w:val="00C7189F"/>
    <w:rsid w:val="00C93669"/>
    <w:rsid w:val="00CA3AF8"/>
    <w:rsid w:val="00CD542E"/>
    <w:rsid w:val="00CE52AE"/>
    <w:rsid w:val="00CE7EE0"/>
    <w:rsid w:val="00CF4B06"/>
    <w:rsid w:val="00D17C44"/>
    <w:rsid w:val="00D20448"/>
    <w:rsid w:val="00D2297C"/>
    <w:rsid w:val="00D244FD"/>
    <w:rsid w:val="00D3359A"/>
    <w:rsid w:val="00D3541F"/>
    <w:rsid w:val="00D42F7C"/>
    <w:rsid w:val="00D53E63"/>
    <w:rsid w:val="00D61AC9"/>
    <w:rsid w:val="00D64590"/>
    <w:rsid w:val="00D7250D"/>
    <w:rsid w:val="00D7420C"/>
    <w:rsid w:val="00D75E0B"/>
    <w:rsid w:val="00D820BD"/>
    <w:rsid w:val="00DA508A"/>
    <w:rsid w:val="00DA6804"/>
    <w:rsid w:val="00DB5373"/>
    <w:rsid w:val="00DC28E8"/>
    <w:rsid w:val="00DD2839"/>
    <w:rsid w:val="00E03583"/>
    <w:rsid w:val="00E11B52"/>
    <w:rsid w:val="00E17782"/>
    <w:rsid w:val="00E42FF2"/>
    <w:rsid w:val="00E551F2"/>
    <w:rsid w:val="00E717BC"/>
    <w:rsid w:val="00E73BB7"/>
    <w:rsid w:val="00E92FAE"/>
    <w:rsid w:val="00E97347"/>
    <w:rsid w:val="00EA1632"/>
    <w:rsid w:val="00EA39AD"/>
    <w:rsid w:val="00EB1547"/>
    <w:rsid w:val="00EB1F09"/>
    <w:rsid w:val="00EB5352"/>
    <w:rsid w:val="00EC24DA"/>
    <w:rsid w:val="00ED08A1"/>
    <w:rsid w:val="00EE08AA"/>
    <w:rsid w:val="00EE74F7"/>
    <w:rsid w:val="00F2429C"/>
    <w:rsid w:val="00F33E5D"/>
    <w:rsid w:val="00F34E01"/>
    <w:rsid w:val="00F517B8"/>
    <w:rsid w:val="00F54F8B"/>
    <w:rsid w:val="00F72E07"/>
    <w:rsid w:val="00F80356"/>
    <w:rsid w:val="00F81CD3"/>
    <w:rsid w:val="00F92B67"/>
    <w:rsid w:val="00F92B6B"/>
    <w:rsid w:val="00F934BA"/>
    <w:rsid w:val="00F979CD"/>
    <w:rsid w:val="00F97A7A"/>
    <w:rsid w:val="00FB38F1"/>
    <w:rsid w:val="00FC0A47"/>
    <w:rsid w:val="00FD38B8"/>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58114032"/>
  <w15:chartTrackingRefBased/>
  <w15:docId w15:val="{CBD77204-09CA-442B-BC80-7B4309C1F8C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13" w:unhideWhenUsed="1" w:qFormat="1"/>
    <w:lsdException w:name="heading 3" w:semiHidden="1" w:uiPriority="9" w:unhideWhenUsed="1" w:qFormat="1"/>
    <w:lsdException w:name="heading 4" w:semiHidden="1" w:uiPriority="9"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iPriority="0"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iPriority="0"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iPriority="0" w:unhideWhenUsed="1"/>
    <w:lsdException w:name="Body Text Indent 2" w:semiHidden="1" w:uiPriority="0" w:unhideWhenUsed="1"/>
    <w:lsdException w:name="Body Text Indent 3" w:semiHidden="1" w:uiPriority="0"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iPriority="0"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090A06"/>
    <w:pPr>
      <w:spacing w:after="120" w:line="276" w:lineRule="auto"/>
    </w:pPr>
    <w:rPr>
      <w:rFonts w:ascii="Calibri" w:eastAsia="Times New Roman" w:hAnsi="Calibri" w:cs="Times New Roman"/>
      <w:szCs w:val="24"/>
      <w:lang w:val="en-GB"/>
    </w:rPr>
  </w:style>
  <w:style w:type="paragraph" w:styleId="Heading1">
    <w:name w:val="heading 1"/>
    <w:basedOn w:val="Normal"/>
    <w:next w:val="Normal"/>
    <w:link w:val="Heading1Char"/>
    <w:uiPriority w:val="9"/>
    <w:qFormat/>
    <w:rsid w:val="00A82605"/>
    <w:pPr>
      <w:keepNext/>
      <w:pageBreakBefore/>
      <w:pBdr>
        <w:bottom w:val="single" w:sz="18" w:space="1" w:color="333399"/>
      </w:pBdr>
      <w:tabs>
        <w:tab w:val="left" w:pos="397"/>
        <w:tab w:val="left" w:pos="907"/>
        <w:tab w:val="left" w:pos="1134"/>
      </w:tabs>
      <w:spacing w:before="320" w:after="160"/>
      <w:outlineLvl w:val="0"/>
    </w:pPr>
    <w:rPr>
      <w:rFonts w:ascii="Arial" w:hAnsi="Arial"/>
      <w:b/>
      <w:bCs/>
      <w:color w:val="333399"/>
      <w:sz w:val="32"/>
      <w:szCs w:val="32"/>
      <w:lang w:val="en-US"/>
    </w:rPr>
  </w:style>
  <w:style w:type="paragraph" w:styleId="Heading2">
    <w:name w:val="heading 2"/>
    <w:basedOn w:val="Heading1"/>
    <w:next w:val="Normal"/>
    <w:link w:val="Heading2Char"/>
    <w:uiPriority w:val="13"/>
    <w:qFormat/>
    <w:rsid w:val="00EA1632"/>
    <w:pPr>
      <w:pageBreakBefore w:val="0"/>
      <w:pBdr>
        <w:bottom w:val="single" w:sz="12" w:space="1" w:color="333399"/>
      </w:pBdr>
      <w:shd w:val="clear" w:color="auto" w:fill="000080"/>
      <w:tabs>
        <w:tab w:val="clear" w:pos="397"/>
        <w:tab w:val="left" w:pos="567"/>
      </w:tabs>
      <w:spacing w:before="240" w:after="80"/>
      <w:ind w:firstLine="57"/>
      <w:outlineLvl w:val="1"/>
    </w:pPr>
    <w:rPr>
      <w:rFonts w:ascii="Calibri" w:hAnsi="Calibri"/>
      <w:bCs w:val="0"/>
      <w:caps/>
      <w:color w:val="FFFFFF"/>
      <w:sz w:val="22"/>
      <w:szCs w:val="22"/>
      <w:lang w:val="en-GB"/>
    </w:rPr>
  </w:style>
  <w:style w:type="paragraph" w:styleId="Heading3">
    <w:name w:val="heading 3"/>
    <w:basedOn w:val="Heading2"/>
    <w:next w:val="Normal"/>
    <w:link w:val="Heading3Char"/>
    <w:uiPriority w:val="9"/>
    <w:qFormat/>
    <w:rsid w:val="003C0FB1"/>
    <w:pPr>
      <w:pBdr>
        <w:bottom w:val="none" w:sz="0" w:space="0" w:color="auto"/>
      </w:pBdr>
      <w:shd w:val="clear" w:color="auto" w:fill="auto"/>
      <w:spacing w:before="300"/>
      <w:outlineLvl w:val="2"/>
    </w:pPr>
    <w:rPr>
      <w:rFonts w:ascii="Times New Roman" w:hAnsi="Times New Roman"/>
      <w:iCs/>
      <w:color w:val="000080"/>
    </w:rPr>
  </w:style>
  <w:style w:type="paragraph" w:styleId="Heading4">
    <w:name w:val="heading 4"/>
    <w:basedOn w:val="Normal"/>
    <w:next w:val="Normal"/>
    <w:link w:val="Heading4Char"/>
    <w:uiPriority w:val="9"/>
    <w:semiHidden/>
    <w:unhideWhenUsed/>
    <w:qFormat/>
    <w:rsid w:val="003C0FB1"/>
    <w:pPr>
      <w:keepNext/>
      <w:spacing w:line="360" w:lineRule="auto"/>
      <w:ind w:left="600"/>
      <w:jc w:val="both"/>
      <w:outlineLvl w:val="3"/>
    </w:pPr>
    <w:rPr>
      <w:b/>
      <w:bCs/>
    </w:rPr>
  </w:style>
  <w:style w:type="paragraph" w:styleId="Heading5">
    <w:name w:val="heading 5"/>
    <w:aliases w:val="Block Label"/>
    <w:basedOn w:val="Normal"/>
    <w:next w:val="Normal"/>
    <w:link w:val="Heading5Char"/>
    <w:qFormat/>
    <w:rsid w:val="003C0FB1"/>
    <w:pPr>
      <w:numPr>
        <w:ilvl w:val="4"/>
        <w:numId w:val="2"/>
      </w:numPr>
      <w:tabs>
        <w:tab w:val="left" w:pos="397"/>
        <w:tab w:val="left" w:pos="567"/>
      </w:tabs>
      <w:spacing w:before="200" w:line="280" w:lineRule="exact"/>
      <w:outlineLvl w:val="4"/>
    </w:pPr>
    <w:rPr>
      <w:rFonts w:ascii="Lucida Sans" w:hAnsi="Lucida Sans"/>
      <w:b/>
      <w:szCs w:val="20"/>
      <w:lang w:val="en-US"/>
    </w:rPr>
  </w:style>
  <w:style w:type="paragraph" w:styleId="Heading6">
    <w:name w:val="heading 6"/>
    <w:basedOn w:val="Normal"/>
    <w:next w:val="Normal"/>
    <w:link w:val="Heading6Char"/>
    <w:unhideWhenUsed/>
    <w:qFormat/>
    <w:rsid w:val="003C0FB1"/>
    <w:pPr>
      <w:spacing w:before="240" w:after="60"/>
      <w:outlineLvl w:val="5"/>
    </w:pPr>
    <w:rPr>
      <w:b/>
      <w:bCs/>
      <w:szCs w:val="22"/>
    </w:rPr>
  </w:style>
  <w:style w:type="paragraph" w:styleId="Heading7">
    <w:name w:val="heading 7"/>
    <w:basedOn w:val="Normal"/>
    <w:next w:val="Normal"/>
    <w:link w:val="Heading7Char"/>
    <w:semiHidden/>
    <w:unhideWhenUsed/>
    <w:qFormat/>
    <w:rsid w:val="003C0FB1"/>
    <w:pPr>
      <w:keepNext/>
      <w:outlineLvl w:val="6"/>
    </w:pPr>
    <w:rPr>
      <w:b/>
      <w:bCs/>
    </w:rPr>
  </w:style>
  <w:style w:type="paragraph" w:styleId="Heading8">
    <w:name w:val="heading 8"/>
    <w:basedOn w:val="Normal"/>
    <w:next w:val="Normal"/>
    <w:link w:val="Heading8Char"/>
    <w:semiHidden/>
    <w:unhideWhenUsed/>
    <w:qFormat/>
    <w:rsid w:val="003C0FB1"/>
    <w:pPr>
      <w:keepNext/>
      <w:jc w:val="both"/>
      <w:outlineLvl w:val="7"/>
    </w:pPr>
    <w:rPr>
      <w:b/>
      <w:bCs/>
      <w:u w:val="single"/>
    </w:rPr>
  </w:style>
  <w:style w:type="paragraph" w:styleId="Heading9">
    <w:name w:val="heading 9"/>
    <w:basedOn w:val="Normal"/>
    <w:next w:val="Normal"/>
    <w:link w:val="Heading9Char"/>
    <w:semiHidden/>
    <w:unhideWhenUsed/>
    <w:qFormat/>
    <w:rsid w:val="003C0FB1"/>
    <w:pPr>
      <w:keepNext/>
      <w:outlineLvl w:val="8"/>
    </w:pPr>
    <w:rPr>
      <w:b/>
      <w:bCs/>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A82605"/>
    <w:rPr>
      <w:rFonts w:ascii="Arial" w:eastAsia="Times New Roman" w:hAnsi="Arial" w:cs="Times New Roman"/>
      <w:b/>
      <w:bCs/>
      <w:color w:val="333399"/>
      <w:sz w:val="32"/>
      <w:szCs w:val="32"/>
    </w:rPr>
  </w:style>
  <w:style w:type="character" w:customStyle="1" w:styleId="Heading2Char">
    <w:name w:val="Heading 2 Char"/>
    <w:basedOn w:val="DefaultParagraphFont"/>
    <w:link w:val="Heading2"/>
    <w:uiPriority w:val="13"/>
    <w:rsid w:val="00EA1632"/>
    <w:rPr>
      <w:rFonts w:ascii="Calibri" w:eastAsia="Times New Roman" w:hAnsi="Calibri" w:cs="Times New Roman"/>
      <w:b/>
      <w:caps/>
      <w:color w:val="FFFFFF"/>
      <w:shd w:val="clear" w:color="auto" w:fill="000080"/>
      <w:lang w:val="en-GB"/>
    </w:rPr>
  </w:style>
  <w:style w:type="character" w:customStyle="1" w:styleId="Heading3Char">
    <w:name w:val="Heading 3 Char"/>
    <w:basedOn w:val="DefaultParagraphFont"/>
    <w:link w:val="Heading3"/>
    <w:uiPriority w:val="9"/>
    <w:rsid w:val="003C0FB1"/>
    <w:rPr>
      <w:rFonts w:ascii="Times New Roman" w:eastAsia="Times New Roman" w:hAnsi="Times New Roman" w:cs="Times New Roman"/>
      <w:b/>
      <w:iCs/>
      <w:color w:val="000080"/>
      <w:lang w:val="en-GB"/>
    </w:rPr>
  </w:style>
  <w:style w:type="character" w:customStyle="1" w:styleId="Heading4Char">
    <w:name w:val="Heading 4 Char"/>
    <w:basedOn w:val="DefaultParagraphFont"/>
    <w:link w:val="Heading4"/>
    <w:uiPriority w:val="9"/>
    <w:semiHidden/>
    <w:rsid w:val="003C0FB1"/>
    <w:rPr>
      <w:rFonts w:ascii="Calibri" w:eastAsia="Times New Roman" w:hAnsi="Calibri" w:cs="Times New Roman"/>
      <w:b/>
      <w:bCs/>
      <w:szCs w:val="24"/>
      <w:lang w:val="en-GB"/>
    </w:rPr>
  </w:style>
  <w:style w:type="character" w:customStyle="1" w:styleId="Heading5Char">
    <w:name w:val="Heading 5 Char"/>
    <w:aliases w:val="Block Label Char1"/>
    <w:basedOn w:val="DefaultParagraphFont"/>
    <w:link w:val="Heading5"/>
    <w:rsid w:val="003C0FB1"/>
    <w:rPr>
      <w:rFonts w:ascii="Lucida Sans" w:eastAsia="Times New Roman" w:hAnsi="Lucida Sans" w:cs="Times New Roman"/>
      <w:b/>
      <w:szCs w:val="20"/>
    </w:rPr>
  </w:style>
  <w:style w:type="character" w:customStyle="1" w:styleId="Heading6Char">
    <w:name w:val="Heading 6 Char"/>
    <w:basedOn w:val="DefaultParagraphFont"/>
    <w:link w:val="Heading6"/>
    <w:rsid w:val="003C0FB1"/>
    <w:rPr>
      <w:rFonts w:ascii="Calibri" w:eastAsia="Times New Roman" w:hAnsi="Calibri" w:cs="Times New Roman"/>
      <w:b/>
      <w:bCs/>
      <w:lang w:val="en-GB"/>
    </w:rPr>
  </w:style>
  <w:style w:type="character" w:customStyle="1" w:styleId="Heading7Char">
    <w:name w:val="Heading 7 Char"/>
    <w:basedOn w:val="DefaultParagraphFont"/>
    <w:link w:val="Heading7"/>
    <w:semiHidden/>
    <w:rsid w:val="003C0FB1"/>
    <w:rPr>
      <w:rFonts w:ascii="Calibri" w:eastAsia="Times New Roman" w:hAnsi="Calibri" w:cs="Times New Roman"/>
      <w:b/>
      <w:bCs/>
      <w:szCs w:val="24"/>
      <w:lang w:val="en-GB"/>
    </w:rPr>
  </w:style>
  <w:style w:type="character" w:customStyle="1" w:styleId="Heading8Char">
    <w:name w:val="Heading 8 Char"/>
    <w:basedOn w:val="DefaultParagraphFont"/>
    <w:link w:val="Heading8"/>
    <w:semiHidden/>
    <w:rsid w:val="003C0FB1"/>
    <w:rPr>
      <w:rFonts w:ascii="Calibri" w:eastAsia="Times New Roman" w:hAnsi="Calibri" w:cs="Times New Roman"/>
      <w:b/>
      <w:bCs/>
      <w:szCs w:val="24"/>
      <w:u w:val="single"/>
      <w:lang w:val="en-GB"/>
    </w:rPr>
  </w:style>
  <w:style w:type="character" w:customStyle="1" w:styleId="Heading9Char">
    <w:name w:val="Heading 9 Char"/>
    <w:basedOn w:val="DefaultParagraphFont"/>
    <w:link w:val="Heading9"/>
    <w:semiHidden/>
    <w:rsid w:val="003C0FB1"/>
    <w:rPr>
      <w:rFonts w:ascii="Calibri" w:eastAsia="Times New Roman" w:hAnsi="Calibri" w:cs="Times New Roman"/>
      <w:b/>
      <w:bCs/>
      <w:szCs w:val="24"/>
      <w:u w:val="single"/>
      <w:lang w:val="en-GB"/>
    </w:rPr>
  </w:style>
  <w:style w:type="paragraph" w:customStyle="1" w:styleId="IMS">
    <w:name w:val="IMS"/>
    <w:basedOn w:val="ListParagraph"/>
    <w:qFormat/>
    <w:rsid w:val="00F92B67"/>
    <w:pPr>
      <w:numPr>
        <w:numId w:val="1"/>
      </w:numPr>
      <w:spacing w:before="40"/>
    </w:pPr>
    <w:rPr>
      <w:lang w:val="en-IE"/>
    </w:rPr>
  </w:style>
  <w:style w:type="paragraph" w:styleId="ListParagraph">
    <w:name w:val="List Paragraph"/>
    <w:aliases w:val="Subtitle Cover Page,Bullet List,FooterText,List Paragraph1,lp1,lp11"/>
    <w:basedOn w:val="Normal"/>
    <w:link w:val="ListParagraphChar"/>
    <w:uiPriority w:val="34"/>
    <w:qFormat/>
    <w:rsid w:val="00F92B67"/>
    <w:pPr>
      <w:ind w:left="720"/>
      <w:contextualSpacing/>
    </w:pPr>
  </w:style>
  <w:style w:type="paragraph" w:customStyle="1" w:styleId="Bullet">
    <w:name w:val="Bullet"/>
    <w:basedOn w:val="Normal"/>
    <w:rsid w:val="003C0FB1"/>
    <w:pPr>
      <w:spacing w:after="100"/>
    </w:pPr>
    <w:rPr>
      <w:rFonts w:eastAsia="MS Mincho"/>
      <w:lang w:val="en-US" w:eastAsia="ja-JP"/>
    </w:rPr>
  </w:style>
  <w:style w:type="paragraph" w:customStyle="1" w:styleId="DocTitle">
    <w:name w:val="Doc Title"/>
    <w:basedOn w:val="Heading1"/>
    <w:rsid w:val="003C0FB1"/>
  </w:style>
  <w:style w:type="character" w:styleId="CommentReference">
    <w:name w:val="annotation reference"/>
    <w:uiPriority w:val="99"/>
    <w:rsid w:val="003C0FB1"/>
    <w:rPr>
      <w:sz w:val="16"/>
      <w:szCs w:val="16"/>
    </w:rPr>
  </w:style>
  <w:style w:type="paragraph" w:customStyle="1" w:styleId="inserttext">
    <w:name w:val="insert text"/>
    <w:basedOn w:val="Normal"/>
    <w:rsid w:val="003C0FB1"/>
    <w:pPr>
      <w:tabs>
        <w:tab w:val="left" w:pos="397"/>
      </w:tabs>
      <w:spacing w:after="100"/>
      <w:ind w:left="794"/>
    </w:pPr>
    <w:rPr>
      <w:rFonts w:eastAsia="MS Mincho"/>
      <w:lang w:val="en-US" w:eastAsia="ja-JP"/>
    </w:rPr>
  </w:style>
  <w:style w:type="paragraph" w:styleId="Footer">
    <w:name w:val="footer"/>
    <w:basedOn w:val="Normal"/>
    <w:link w:val="FooterChar"/>
    <w:uiPriority w:val="99"/>
    <w:rsid w:val="003C0FB1"/>
    <w:pPr>
      <w:tabs>
        <w:tab w:val="center" w:pos="4320"/>
        <w:tab w:val="center" w:pos="8902"/>
      </w:tabs>
      <w:spacing w:after="100"/>
    </w:pPr>
    <w:rPr>
      <w:rFonts w:eastAsia="MS Mincho"/>
      <w:lang w:val="en-US" w:eastAsia="ja-JP"/>
    </w:rPr>
  </w:style>
  <w:style w:type="character" w:customStyle="1" w:styleId="FooterChar">
    <w:name w:val="Footer Char"/>
    <w:basedOn w:val="DefaultParagraphFont"/>
    <w:link w:val="Footer"/>
    <w:uiPriority w:val="99"/>
    <w:rsid w:val="003C0FB1"/>
    <w:rPr>
      <w:rFonts w:ascii="Calibri" w:eastAsia="MS Mincho" w:hAnsi="Calibri" w:cs="Times New Roman"/>
      <w:szCs w:val="24"/>
      <w:lang w:eastAsia="ja-JP"/>
    </w:rPr>
  </w:style>
  <w:style w:type="paragraph" w:styleId="CommentText">
    <w:name w:val="annotation text"/>
    <w:basedOn w:val="Normal"/>
    <w:link w:val="CommentTextChar"/>
    <w:uiPriority w:val="99"/>
    <w:rsid w:val="003C0FB1"/>
    <w:pPr>
      <w:tabs>
        <w:tab w:val="left" w:pos="397"/>
      </w:tabs>
      <w:spacing w:after="100"/>
    </w:pPr>
    <w:rPr>
      <w:rFonts w:eastAsia="MS Mincho"/>
      <w:sz w:val="20"/>
      <w:szCs w:val="20"/>
      <w:lang w:val="en-US" w:eastAsia="ja-JP"/>
    </w:rPr>
  </w:style>
  <w:style w:type="character" w:customStyle="1" w:styleId="CommentTextChar">
    <w:name w:val="Comment Text Char"/>
    <w:basedOn w:val="DefaultParagraphFont"/>
    <w:link w:val="CommentText"/>
    <w:uiPriority w:val="99"/>
    <w:rsid w:val="003C0FB1"/>
    <w:rPr>
      <w:rFonts w:ascii="Calibri" w:eastAsia="MS Mincho" w:hAnsi="Calibri" w:cs="Times New Roman"/>
      <w:sz w:val="20"/>
      <w:szCs w:val="20"/>
      <w:lang w:eastAsia="ja-JP"/>
    </w:rPr>
  </w:style>
  <w:style w:type="paragraph" w:styleId="BalloonText">
    <w:name w:val="Balloon Text"/>
    <w:basedOn w:val="Normal"/>
    <w:link w:val="BalloonTextChar"/>
    <w:uiPriority w:val="99"/>
    <w:semiHidden/>
    <w:rsid w:val="003C0FB1"/>
    <w:rPr>
      <w:rFonts w:ascii="Tahoma" w:hAnsi="Tahoma" w:cs="Tahoma"/>
      <w:szCs w:val="16"/>
    </w:rPr>
  </w:style>
  <w:style w:type="character" w:customStyle="1" w:styleId="BalloonTextChar">
    <w:name w:val="Balloon Text Char"/>
    <w:basedOn w:val="DefaultParagraphFont"/>
    <w:link w:val="BalloonText"/>
    <w:uiPriority w:val="99"/>
    <w:semiHidden/>
    <w:rsid w:val="003C0FB1"/>
    <w:rPr>
      <w:rFonts w:ascii="Tahoma" w:eastAsia="Times New Roman" w:hAnsi="Tahoma" w:cs="Tahoma"/>
      <w:szCs w:val="16"/>
      <w:lang w:val="en-GB"/>
    </w:rPr>
  </w:style>
  <w:style w:type="paragraph" w:styleId="CommentSubject">
    <w:name w:val="annotation subject"/>
    <w:basedOn w:val="CommentText"/>
    <w:next w:val="CommentText"/>
    <w:link w:val="CommentSubjectChar"/>
    <w:uiPriority w:val="99"/>
    <w:rsid w:val="003C0FB1"/>
    <w:pPr>
      <w:tabs>
        <w:tab w:val="clear" w:pos="397"/>
      </w:tabs>
      <w:spacing w:after="0"/>
    </w:pPr>
    <w:rPr>
      <w:rFonts w:eastAsia="Times New Roman"/>
      <w:b/>
      <w:bCs/>
      <w:lang w:val="en-GB" w:eastAsia="en-US"/>
    </w:rPr>
  </w:style>
  <w:style w:type="character" w:customStyle="1" w:styleId="CommentSubjectChar">
    <w:name w:val="Comment Subject Char"/>
    <w:basedOn w:val="CommentTextChar"/>
    <w:link w:val="CommentSubject"/>
    <w:uiPriority w:val="99"/>
    <w:rsid w:val="003C0FB1"/>
    <w:rPr>
      <w:rFonts w:ascii="Calibri" w:eastAsia="Times New Roman" w:hAnsi="Calibri" w:cs="Times New Roman"/>
      <w:b/>
      <w:bCs/>
      <w:sz w:val="20"/>
      <w:szCs w:val="20"/>
      <w:lang w:val="en-GB" w:eastAsia="ja-JP"/>
    </w:rPr>
  </w:style>
  <w:style w:type="character" w:styleId="Hyperlink">
    <w:name w:val="Hyperlink"/>
    <w:aliases w:val="HPRA_Hyperlink_Blue"/>
    <w:uiPriority w:val="99"/>
    <w:rsid w:val="003C0FB1"/>
    <w:rPr>
      <w:color w:val="0000FF"/>
      <w:u w:val="single"/>
    </w:rPr>
  </w:style>
  <w:style w:type="paragraph" w:styleId="Header">
    <w:name w:val="header"/>
    <w:basedOn w:val="Normal"/>
    <w:link w:val="HeaderChar"/>
    <w:uiPriority w:val="99"/>
    <w:rsid w:val="003C0FB1"/>
    <w:pPr>
      <w:tabs>
        <w:tab w:val="center" w:pos="4153"/>
        <w:tab w:val="right" w:pos="8306"/>
      </w:tabs>
    </w:pPr>
  </w:style>
  <w:style w:type="character" w:customStyle="1" w:styleId="HeaderChar">
    <w:name w:val="Header Char"/>
    <w:basedOn w:val="DefaultParagraphFont"/>
    <w:link w:val="Header"/>
    <w:uiPriority w:val="99"/>
    <w:rsid w:val="003C0FB1"/>
    <w:rPr>
      <w:rFonts w:ascii="Calibri" w:eastAsia="Times New Roman" w:hAnsi="Calibri" w:cs="Times New Roman"/>
      <w:szCs w:val="24"/>
      <w:lang w:val="en-GB"/>
    </w:rPr>
  </w:style>
  <w:style w:type="paragraph" w:customStyle="1" w:styleId="StyleBullet12ptAfter10ptLinespacingMultiple133li">
    <w:name w:val="Style Bullet + 12 pt After:  10 pt Line spacing:  Multiple 1.33 li"/>
    <w:basedOn w:val="Bullet"/>
    <w:rsid w:val="003C0FB1"/>
    <w:pPr>
      <w:numPr>
        <w:numId w:val="3"/>
      </w:numPr>
      <w:spacing w:after="200" w:line="320" w:lineRule="auto"/>
    </w:pPr>
    <w:rPr>
      <w:sz w:val="24"/>
      <w:szCs w:val="20"/>
    </w:rPr>
  </w:style>
  <w:style w:type="character" w:styleId="PageNumber">
    <w:name w:val="page number"/>
    <w:basedOn w:val="DefaultParagraphFont"/>
    <w:rsid w:val="003C0FB1"/>
  </w:style>
  <w:style w:type="paragraph" w:styleId="BodyText">
    <w:name w:val="Body Text"/>
    <w:basedOn w:val="Normal"/>
    <w:link w:val="BodyTextChar"/>
    <w:unhideWhenUsed/>
    <w:rsid w:val="003C0FB1"/>
    <w:pPr>
      <w:suppressAutoHyphens/>
      <w:spacing w:after="240"/>
      <w:jc w:val="both"/>
    </w:pPr>
  </w:style>
  <w:style w:type="character" w:customStyle="1" w:styleId="BodyTextChar">
    <w:name w:val="Body Text Char"/>
    <w:basedOn w:val="DefaultParagraphFont"/>
    <w:link w:val="BodyText"/>
    <w:rsid w:val="003C0FB1"/>
    <w:rPr>
      <w:rFonts w:ascii="Calibri" w:eastAsia="Times New Roman" w:hAnsi="Calibri" w:cs="Times New Roman"/>
      <w:szCs w:val="24"/>
      <w:lang w:val="en-GB"/>
    </w:rPr>
  </w:style>
  <w:style w:type="paragraph" w:customStyle="1" w:styleId="western">
    <w:name w:val="western"/>
    <w:basedOn w:val="Normal"/>
    <w:rsid w:val="003C0FB1"/>
    <w:pPr>
      <w:suppressAutoHyphens/>
      <w:spacing w:before="280"/>
      <w:jc w:val="both"/>
    </w:pPr>
    <w:rPr>
      <w:rFonts w:ascii="Arial Unicode MS" w:eastAsia="Arial Unicode MS" w:hAnsi="Arial Unicode MS"/>
      <w:lang w:eastAsia="ar-SA"/>
    </w:rPr>
  </w:style>
  <w:style w:type="character" w:styleId="PlaceholderText">
    <w:name w:val="Placeholder Text"/>
    <w:basedOn w:val="DefaultParagraphFont"/>
    <w:uiPriority w:val="99"/>
    <w:rsid w:val="003C0FB1"/>
    <w:rPr>
      <w:color w:val="808080"/>
    </w:rPr>
  </w:style>
  <w:style w:type="table" w:styleId="TableGrid">
    <w:name w:val="Table Grid"/>
    <w:basedOn w:val="TableNormal"/>
    <w:uiPriority w:val="39"/>
    <w:rsid w:val="003C0FB1"/>
    <w:pPr>
      <w:spacing w:after="0" w:line="240" w:lineRule="auto"/>
    </w:pPr>
    <w:rPr>
      <w:rFonts w:ascii="Times New Roman" w:eastAsia="Times New Roman" w:hAnsi="Times New Roman" w:cs="Times New Roman"/>
      <w:sz w:val="20"/>
      <w:szCs w:val="20"/>
      <w:lang w:val="en-IE" w:eastAsia="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otnoteText">
    <w:name w:val="footnote text"/>
    <w:basedOn w:val="Normal"/>
    <w:link w:val="FootnoteTextChar"/>
    <w:uiPriority w:val="99"/>
    <w:unhideWhenUsed/>
    <w:rsid w:val="003C0FB1"/>
    <w:rPr>
      <w:rFonts w:asciiTheme="minorHAnsi" w:eastAsiaTheme="minorHAnsi" w:hAnsiTheme="minorHAnsi" w:cstheme="minorBidi"/>
      <w:sz w:val="20"/>
      <w:szCs w:val="20"/>
      <w:lang w:val="en-IE"/>
    </w:rPr>
  </w:style>
  <w:style w:type="character" w:customStyle="1" w:styleId="FootnoteTextChar">
    <w:name w:val="Footnote Text Char"/>
    <w:basedOn w:val="DefaultParagraphFont"/>
    <w:link w:val="FootnoteText"/>
    <w:uiPriority w:val="99"/>
    <w:rsid w:val="003C0FB1"/>
    <w:rPr>
      <w:sz w:val="20"/>
      <w:szCs w:val="20"/>
      <w:lang w:val="en-IE"/>
    </w:rPr>
  </w:style>
  <w:style w:type="character" w:styleId="FootnoteReference">
    <w:name w:val="footnote reference"/>
    <w:basedOn w:val="DefaultParagraphFont"/>
    <w:uiPriority w:val="99"/>
    <w:unhideWhenUsed/>
    <w:rsid w:val="003C0FB1"/>
    <w:rPr>
      <w:vertAlign w:val="superscript"/>
    </w:rPr>
  </w:style>
  <w:style w:type="character" w:styleId="FollowedHyperlink">
    <w:name w:val="FollowedHyperlink"/>
    <w:uiPriority w:val="99"/>
    <w:semiHidden/>
    <w:unhideWhenUsed/>
    <w:rsid w:val="003C0FB1"/>
    <w:rPr>
      <w:color w:val="800080"/>
      <w:u w:val="single"/>
    </w:rPr>
  </w:style>
  <w:style w:type="character" w:customStyle="1" w:styleId="Heading5Char1">
    <w:name w:val="Heading 5 Char1"/>
    <w:aliases w:val="Block Label Char"/>
    <w:basedOn w:val="DefaultParagraphFont"/>
    <w:semiHidden/>
    <w:rsid w:val="003C0FB1"/>
    <w:rPr>
      <w:rFonts w:asciiTheme="majorHAnsi" w:eastAsiaTheme="majorEastAsia" w:hAnsiTheme="majorHAnsi" w:cstheme="majorBidi"/>
      <w:color w:val="2E74B5" w:themeColor="accent1" w:themeShade="BF"/>
      <w:sz w:val="24"/>
      <w:szCs w:val="24"/>
      <w:lang w:val="en-GB" w:eastAsia="en-US"/>
    </w:rPr>
  </w:style>
  <w:style w:type="paragraph" w:styleId="NormalWeb">
    <w:name w:val="Normal (Web)"/>
    <w:basedOn w:val="Normal"/>
    <w:uiPriority w:val="99"/>
    <w:unhideWhenUsed/>
    <w:rsid w:val="003C0FB1"/>
    <w:pPr>
      <w:suppressAutoHyphens/>
      <w:spacing w:before="100" w:after="100"/>
    </w:pPr>
    <w:rPr>
      <w:lang w:val="en-IE" w:eastAsia="ar-SA"/>
    </w:rPr>
  </w:style>
  <w:style w:type="paragraph" w:styleId="Title">
    <w:name w:val="Title"/>
    <w:basedOn w:val="Normal"/>
    <w:link w:val="TitleChar"/>
    <w:qFormat/>
    <w:rsid w:val="003C0FB1"/>
    <w:pPr>
      <w:widowControl w:val="0"/>
      <w:suppressAutoHyphens/>
      <w:jc w:val="center"/>
    </w:pPr>
    <w:rPr>
      <w:rFonts w:eastAsia="SimSun"/>
      <w:b/>
      <w:bCs/>
      <w:kern w:val="2"/>
      <w:u w:val="single"/>
      <w:lang w:eastAsia="hi-IN"/>
    </w:rPr>
  </w:style>
  <w:style w:type="character" w:customStyle="1" w:styleId="TitleChar">
    <w:name w:val="Title Char"/>
    <w:basedOn w:val="DefaultParagraphFont"/>
    <w:link w:val="Title"/>
    <w:rsid w:val="003C0FB1"/>
    <w:rPr>
      <w:rFonts w:ascii="Calibri" w:eastAsia="SimSun" w:hAnsi="Calibri" w:cs="Times New Roman"/>
      <w:b/>
      <w:bCs/>
      <w:kern w:val="2"/>
      <w:szCs w:val="24"/>
      <w:u w:val="single"/>
      <w:lang w:val="en-GB" w:eastAsia="hi-IN"/>
    </w:rPr>
  </w:style>
  <w:style w:type="paragraph" w:styleId="BodyTextIndent">
    <w:name w:val="Body Text Indent"/>
    <w:basedOn w:val="Normal"/>
    <w:link w:val="BodyTextIndentChar"/>
    <w:unhideWhenUsed/>
    <w:rsid w:val="003C0FB1"/>
    <w:pPr>
      <w:suppressAutoHyphens/>
      <w:ind w:left="720" w:hanging="360"/>
    </w:pPr>
    <w:rPr>
      <w:lang w:eastAsia="ar-SA"/>
    </w:rPr>
  </w:style>
  <w:style w:type="character" w:customStyle="1" w:styleId="BodyTextIndentChar">
    <w:name w:val="Body Text Indent Char"/>
    <w:basedOn w:val="DefaultParagraphFont"/>
    <w:link w:val="BodyTextIndent"/>
    <w:rsid w:val="003C0FB1"/>
    <w:rPr>
      <w:rFonts w:ascii="Calibri" w:eastAsia="Times New Roman" w:hAnsi="Calibri" w:cs="Times New Roman"/>
      <w:szCs w:val="24"/>
      <w:lang w:val="en-GB" w:eastAsia="ar-SA"/>
    </w:rPr>
  </w:style>
  <w:style w:type="paragraph" w:styleId="Date">
    <w:name w:val="Date"/>
    <w:basedOn w:val="Normal"/>
    <w:next w:val="Normal"/>
    <w:link w:val="DateChar"/>
    <w:unhideWhenUsed/>
    <w:rsid w:val="003C0FB1"/>
    <w:pPr>
      <w:tabs>
        <w:tab w:val="left" w:pos="397"/>
      </w:tabs>
      <w:spacing w:after="100"/>
    </w:pPr>
    <w:rPr>
      <w:rFonts w:eastAsia="MS Mincho"/>
      <w:lang w:val="en-US" w:eastAsia="ja-JP"/>
    </w:rPr>
  </w:style>
  <w:style w:type="character" w:customStyle="1" w:styleId="DateChar">
    <w:name w:val="Date Char"/>
    <w:basedOn w:val="DefaultParagraphFont"/>
    <w:link w:val="Date"/>
    <w:rsid w:val="003C0FB1"/>
    <w:rPr>
      <w:rFonts w:ascii="Calibri" w:eastAsia="MS Mincho" w:hAnsi="Calibri" w:cs="Times New Roman"/>
      <w:szCs w:val="24"/>
      <w:lang w:eastAsia="ja-JP"/>
    </w:rPr>
  </w:style>
  <w:style w:type="paragraph" w:styleId="BodyText2">
    <w:name w:val="Body Text 2"/>
    <w:basedOn w:val="Normal"/>
    <w:link w:val="BodyText2Char"/>
    <w:semiHidden/>
    <w:unhideWhenUsed/>
    <w:rsid w:val="003C0FB1"/>
    <w:pPr>
      <w:jc w:val="both"/>
    </w:pPr>
  </w:style>
  <w:style w:type="character" w:customStyle="1" w:styleId="BodyText2Char">
    <w:name w:val="Body Text 2 Char"/>
    <w:basedOn w:val="DefaultParagraphFont"/>
    <w:link w:val="BodyText2"/>
    <w:semiHidden/>
    <w:rsid w:val="003C0FB1"/>
    <w:rPr>
      <w:rFonts w:ascii="Calibri" w:eastAsia="Times New Roman" w:hAnsi="Calibri" w:cs="Times New Roman"/>
      <w:szCs w:val="24"/>
      <w:lang w:val="en-GB"/>
    </w:rPr>
  </w:style>
  <w:style w:type="paragraph" w:styleId="BodyText3">
    <w:name w:val="Body Text 3"/>
    <w:basedOn w:val="Normal"/>
    <w:link w:val="BodyText3Char"/>
    <w:semiHidden/>
    <w:unhideWhenUsed/>
    <w:rsid w:val="003C0FB1"/>
    <w:pPr>
      <w:spacing w:line="360" w:lineRule="auto"/>
    </w:pPr>
    <w:rPr>
      <w:b/>
      <w:bCs/>
      <w:u w:val="single"/>
    </w:rPr>
  </w:style>
  <w:style w:type="character" w:customStyle="1" w:styleId="BodyText3Char">
    <w:name w:val="Body Text 3 Char"/>
    <w:basedOn w:val="DefaultParagraphFont"/>
    <w:link w:val="BodyText3"/>
    <w:semiHidden/>
    <w:rsid w:val="003C0FB1"/>
    <w:rPr>
      <w:rFonts w:ascii="Calibri" w:eastAsia="Times New Roman" w:hAnsi="Calibri" w:cs="Times New Roman"/>
      <w:b/>
      <w:bCs/>
      <w:szCs w:val="24"/>
      <w:u w:val="single"/>
      <w:lang w:val="en-GB"/>
    </w:rPr>
  </w:style>
  <w:style w:type="paragraph" w:styleId="BodyTextIndent2">
    <w:name w:val="Body Text Indent 2"/>
    <w:basedOn w:val="Normal"/>
    <w:link w:val="BodyTextIndent2Char"/>
    <w:semiHidden/>
    <w:unhideWhenUsed/>
    <w:rsid w:val="003C0FB1"/>
    <w:pPr>
      <w:spacing w:after="200" w:line="360" w:lineRule="auto"/>
      <w:ind w:left="360"/>
      <w:jc w:val="both"/>
    </w:pPr>
    <w:rPr>
      <w:noProof/>
    </w:rPr>
  </w:style>
  <w:style w:type="character" w:customStyle="1" w:styleId="BodyTextIndent2Char">
    <w:name w:val="Body Text Indent 2 Char"/>
    <w:basedOn w:val="DefaultParagraphFont"/>
    <w:link w:val="BodyTextIndent2"/>
    <w:semiHidden/>
    <w:rsid w:val="003C0FB1"/>
    <w:rPr>
      <w:rFonts w:ascii="Calibri" w:eastAsia="Times New Roman" w:hAnsi="Calibri" w:cs="Times New Roman"/>
      <w:noProof/>
      <w:szCs w:val="24"/>
      <w:lang w:val="en-GB"/>
    </w:rPr>
  </w:style>
  <w:style w:type="paragraph" w:styleId="BodyTextIndent3">
    <w:name w:val="Body Text Indent 3"/>
    <w:basedOn w:val="Normal"/>
    <w:link w:val="BodyTextIndent3Char"/>
    <w:semiHidden/>
    <w:unhideWhenUsed/>
    <w:rsid w:val="003C0FB1"/>
    <w:pPr>
      <w:suppressAutoHyphens/>
      <w:ind w:left="720"/>
      <w:jc w:val="both"/>
    </w:pPr>
    <w:rPr>
      <w:lang w:eastAsia="ar-SA"/>
    </w:rPr>
  </w:style>
  <w:style w:type="character" w:customStyle="1" w:styleId="BodyTextIndent3Char">
    <w:name w:val="Body Text Indent 3 Char"/>
    <w:basedOn w:val="DefaultParagraphFont"/>
    <w:link w:val="BodyTextIndent3"/>
    <w:semiHidden/>
    <w:rsid w:val="003C0FB1"/>
    <w:rPr>
      <w:rFonts w:ascii="Calibri" w:eastAsia="Times New Roman" w:hAnsi="Calibri" w:cs="Times New Roman"/>
      <w:szCs w:val="24"/>
      <w:lang w:val="en-GB" w:eastAsia="ar-SA"/>
    </w:rPr>
  </w:style>
  <w:style w:type="paragraph" w:customStyle="1" w:styleId="Parties">
    <w:name w:val="Parties"/>
    <w:basedOn w:val="Normal"/>
    <w:rsid w:val="003C0FB1"/>
    <w:pPr>
      <w:tabs>
        <w:tab w:val="num" w:pos="397"/>
      </w:tabs>
      <w:suppressAutoHyphens/>
      <w:spacing w:after="240" w:line="312" w:lineRule="auto"/>
      <w:ind w:left="397" w:hanging="397"/>
      <w:jc w:val="both"/>
    </w:pPr>
    <w:rPr>
      <w:szCs w:val="20"/>
      <w:lang w:eastAsia="ar-SA"/>
    </w:rPr>
  </w:style>
  <w:style w:type="paragraph" w:customStyle="1" w:styleId="Level1">
    <w:name w:val="Level 1"/>
    <w:basedOn w:val="Normal"/>
    <w:rsid w:val="003C0FB1"/>
    <w:pPr>
      <w:tabs>
        <w:tab w:val="num" w:pos="720"/>
        <w:tab w:val="left" w:pos="851"/>
      </w:tabs>
      <w:suppressAutoHyphens/>
      <w:spacing w:after="240" w:line="312" w:lineRule="auto"/>
      <w:ind w:left="720" w:hanging="360"/>
      <w:jc w:val="both"/>
      <w:outlineLvl w:val="0"/>
    </w:pPr>
    <w:rPr>
      <w:szCs w:val="20"/>
      <w:lang w:eastAsia="ar-SA"/>
    </w:rPr>
  </w:style>
  <w:style w:type="paragraph" w:customStyle="1" w:styleId="DefaultText">
    <w:name w:val="Default Text"/>
    <w:basedOn w:val="Normal"/>
    <w:rsid w:val="003C0FB1"/>
    <w:pPr>
      <w:suppressAutoHyphens/>
      <w:overflowPunct w:val="0"/>
      <w:autoSpaceDE w:val="0"/>
    </w:pPr>
    <w:rPr>
      <w:szCs w:val="20"/>
      <w:lang w:eastAsia="ar-SA"/>
    </w:rPr>
  </w:style>
  <w:style w:type="paragraph" w:customStyle="1" w:styleId="No2">
    <w:name w:val="No 2"/>
    <w:basedOn w:val="Normal"/>
    <w:rsid w:val="003C0FB1"/>
    <w:pPr>
      <w:tabs>
        <w:tab w:val="left" w:pos="-720"/>
      </w:tabs>
      <w:suppressAutoHyphens/>
      <w:spacing w:after="240"/>
      <w:ind w:left="720" w:hanging="720"/>
      <w:jc w:val="both"/>
    </w:pPr>
    <w:rPr>
      <w:spacing w:val="-3"/>
      <w:szCs w:val="20"/>
      <w:lang w:val="en-US" w:eastAsia="ar-SA"/>
    </w:rPr>
  </w:style>
  <w:style w:type="paragraph" w:customStyle="1" w:styleId="Level2">
    <w:name w:val="Level 2"/>
    <w:basedOn w:val="Normal"/>
    <w:rsid w:val="003C0FB1"/>
    <w:pPr>
      <w:tabs>
        <w:tab w:val="left" w:pos="851"/>
        <w:tab w:val="num" w:pos="1440"/>
      </w:tabs>
      <w:suppressAutoHyphens/>
      <w:spacing w:after="240" w:line="312" w:lineRule="auto"/>
      <w:ind w:left="1440" w:hanging="360"/>
      <w:jc w:val="both"/>
      <w:outlineLvl w:val="1"/>
    </w:pPr>
    <w:rPr>
      <w:szCs w:val="20"/>
      <w:lang w:eastAsia="ar-SA"/>
    </w:rPr>
  </w:style>
  <w:style w:type="paragraph" w:customStyle="1" w:styleId="Paragraph1">
    <w:name w:val="Paragraph 1"/>
    <w:basedOn w:val="Normal"/>
    <w:semiHidden/>
    <w:rsid w:val="003C0FB1"/>
    <w:pPr>
      <w:widowControl w:val="0"/>
      <w:suppressAutoHyphens/>
    </w:pPr>
    <w:rPr>
      <w:rFonts w:eastAsia="Lucida Sans Unicode"/>
      <w:b/>
      <w:kern w:val="2"/>
      <w:lang w:eastAsia="ar-SA"/>
    </w:rPr>
  </w:style>
  <w:style w:type="paragraph" w:customStyle="1" w:styleId="TableContents">
    <w:name w:val="Table Contents"/>
    <w:basedOn w:val="Normal"/>
    <w:semiHidden/>
    <w:rsid w:val="003C0FB1"/>
    <w:pPr>
      <w:widowControl w:val="0"/>
      <w:suppressLineNumbers/>
      <w:suppressAutoHyphens/>
    </w:pPr>
    <w:rPr>
      <w:rFonts w:eastAsia="SimSun"/>
      <w:kern w:val="2"/>
      <w:lang w:eastAsia="hi-IN"/>
    </w:rPr>
  </w:style>
  <w:style w:type="paragraph" w:customStyle="1" w:styleId="Paragraph3">
    <w:name w:val="Paragraph 3"/>
    <w:basedOn w:val="Normal"/>
    <w:semiHidden/>
    <w:rsid w:val="003C0FB1"/>
    <w:pPr>
      <w:widowControl w:val="0"/>
      <w:suppressAutoHyphens/>
    </w:pPr>
    <w:rPr>
      <w:rFonts w:eastAsia="Lucida Sans Unicode"/>
      <w:kern w:val="2"/>
      <w:lang w:eastAsia="ar-SA"/>
    </w:rPr>
  </w:style>
  <w:style w:type="paragraph" w:customStyle="1" w:styleId="Index">
    <w:name w:val="Index"/>
    <w:basedOn w:val="Normal"/>
    <w:semiHidden/>
    <w:rsid w:val="003C0FB1"/>
    <w:pPr>
      <w:suppressLineNumbers/>
      <w:suppressAutoHyphens/>
    </w:pPr>
    <w:rPr>
      <w:lang w:eastAsia="ar-SA"/>
    </w:rPr>
  </w:style>
  <w:style w:type="character" w:customStyle="1" w:styleId="Level1asHeadingtext">
    <w:name w:val="Level 1 as Heading (text)"/>
    <w:rsid w:val="003C0FB1"/>
    <w:rPr>
      <w:b/>
      <w:bCs w:val="0"/>
    </w:rPr>
  </w:style>
  <w:style w:type="paragraph" w:customStyle="1" w:styleId="Default">
    <w:name w:val="Default"/>
    <w:rsid w:val="003C0FB1"/>
    <w:pPr>
      <w:autoSpaceDE w:val="0"/>
      <w:autoSpaceDN w:val="0"/>
      <w:adjustRightInd w:val="0"/>
      <w:spacing w:after="0" w:line="240" w:lineRule="auto"/>
    </w:pPr>
    <w:rPr>
      <w:rFonts w:ascii="Times New Roman" w:eastAsia="Times New Roman" w:hAnsi="Times New Roman" w:cs="Times New Roman"/>
      <w:color w:val="000000"/>
      <w:sz w:val="24"/>
      <w:szCs w:val="24"/>
      <w:lang w:val="en-IE" w:eastAsia="en-IE"/>
    </w:rPr>
  </w:style>
  <w:style w:type="character" w:customStyle="1" w:styleId="searchword1">
    <w:name w:val="searchword1"/>
    <w:basedOn w:val="DefaultParagraphFont"/>
    <w:rsid w:val="003C0FB1"/>
    <w:rPr>
      <w:shd w:val="clear" w:color="auto" w:fill="FFFF00"/>
    </w:rPr>
  </w:style>
  <w:style w:type="paragraph" w:styleId="DocumentMap">
    <w:name w:val="Document Map"/>
    <w:basedOn w:val="Normal"/>
    <w:link w:val="DocumentMapChar"/>
    <w:semiHidden/>
    <w:unhideWhenUsed/>
    <w:rsid w:val="003C0FB1"/>
    <w:rPr>
      <w:rFonts w:ascii="Tahoma" w:hAnsi="Tahoma" w:cs="Tahoma"/>
      <w:sz w:val="16"/>
      <w:szCs w:val="16"/>
    </w:rPr>
  </w:style>
  <w:style w:type="character" w:customStyle="1" w:styleId="DocumentMapChar">
    <w:name w:val="Document Map Char"/>
    <w:basedOn w:val="DefaultParagraphFont"/>
    <w:link w:val="DocumentMap"/>
    <w:semiHidden/>
    <w:rsid w:val="003C0FB1"/>
    <w:rPr>
      <w:rFonts w:ascii="Tahoma" w:eastAsia="Times New Roman" w:hAnsi="Tahoma" w:cs="Tahoma"/>
      <w:sz w:val="16"/>
      <w:szCs w:val="16"/>
      <w:lang w:val="en-GB"/>
    </w:rPr>
  </w:style>
  <w:style w:type="character" w:styleId="LineNumber">
    <w:name w:val="line number"/>
    <w:basedOn w:val="DefaultParagraphFont"/>
    <w:semiHidden/>
    <w:unhideWhenUsed/>
    <w:rsid w:val="003C0FB1"/>
  </w:style>
  <w:style w:type="paragraph" w:styleId="NoSpacing">
    <w:name w:val="No Spacing"/>
    <w:basedOn w:val="Normal"/>
    <w:uiPriority w:val="1"/>
    <w:qFormat/>
    <w:rsid w:val="003C0FB1"/>
    <w:rPr>
      <w:rFonts w:eastAsia="Calibri"/>
      <w:szCs w:val="22"/>
      <w:lang w:val="en-IE"/>
    </w:rPr>
  </w:style>
  <w:style w:type="paragraph" w:customStyle="1" w:styleId="TableText">
    <w:name w:val="Table Text"/>
    <w:basedOn w:val="Normal"/>
    <w:rsid w:val="003C0FB1"/>
    <w:pPr>
      <w:spacing w:before="60"/>
    </w:pPr>
    <w:rPr>
      <w:rFonts w:ascii="Arial" w:hAnsi="Arial"/>
      <w:spacing w:val="-5"/>
      <w:sz w:val="16"/>
      <w:szCs w:val="20"/>
      <w:lang w:val="en-IE"/>
    </w:rPr>
  </w:style>
  <w:style w:type="paragraph" w:customStyle="1" w:styleId="TableHeader">
    <w:name w:val="Table Header"/>
    <w:basedOn w:val="Normal"/>
    <w:rsid w:val="003C0FB1"/>
    <w:pPr>
      <w:spacing w:before="60"/>
      <w:jc w:val="center"/>
    </w:pPr>
    <w:rPr>
      <w:rFonts w:ascii="Arial Black" w:hAnsi="Arial Black"/>
      <w:spacing w:val="-5"/>
      <w:sz w:val="16"/>
      <w:szCs w:val="20"/>
      <w:lang w:val="en-IE"/>
    </w:rPr>
  </w:style>
  <w:style w:type="paragraph" w:customStyle="1" w:styleId="P1">
    <w:name w:val="P1"/>
    <w:basedOn w:val="Normal"/>
    <w:rsid w:val="003C0FB1"/>
    <w:pPr>
      <w:tabs>
        <w:tab w:val="right" w:pos="993"/>
      </w:tabs>
      <w:autoSpaceDE w:val="0"/>
      <w:autoSpaceDN w:val="0"/>
      <w:adjustRightInd w:val="0"/>
      <w:spacing w:line="300" w:lineRule="exact"/>
      <w:ind w:left="1138" w:hanging="1138"/>
      <w:jc w:val="both"/>
    </w:pPr>
    <w:rPr>
      <w:lang w:val="en-IE" w:eastAsia="en-GB"/>
    </w:rPr>
  </w:style>
  <w:style w:type="paragraph" w:customStyle="1" w:styleId="R2">
    <w:name w:val="R2"/>
    <w:basedOn w:val="Normal"/>
    <w:rsid w:val="003C0FB1"/>
    <w:pPr>
      <w:tabs>
        <w:tab w:val="left" w:pos="540"/>
      </w:tabs>
      <w:autoSpaceDE w:val="0"/>
      <w:autoSpaceDN w:val="0"/>
      <w:adjustRightInd w:val="0"/>
      <w:spacing w:before="240" w:line="300" w:lineRule="atLeast"/>
      <w:ind w:firstLine="180"/>
      <w:jc w:val="both"/>
    </w:pPr>
    <w:rPr>
      <w:lang w:val="en-IE" w:eastAsia="en-GB"/>
    </w:rPr>
  </w:style>
  <w:style w:type="paragraph" w:customStyle="1" w:styleId="ACBody3">
    <w:name w:val="AC Body 3"/>
    <w:basedOn w:val="Normal"/>
    <w:rsid w:val="003C0FB1"/>
    <w:pPr>
      <w:adjustRightInd w:val="0"/>
      <w:spacing w:after="220"/>
      <w:ind w:left="2160"/>
      <w:jc w:val="both"/>
    </w:pPr>
    <w:rPr>
      <w:szCs w:val="22"/>
    </w:rPr>
  </w:style>
  <w:style w:type="paragraph" w:customStyle="1" w:styleId="Body">
    <w:name w:val="Body"/>
    <w:basedOn w:val="Normal"/>
    <w:rsid w:val="003C0FB1"/>
    <w:pPr>
      <w:adjustRightInd w:val="0"/>
      <w:spacing w:after="220"/>
      <w:jc w:val="both"/>
    </w:pPr>
    <w:rPr>
      <w:szCs w:val="22"/>
    </w:rPr>
  </w:style>
  <w:style w:type="character" w:customStyle="1" w:styleId="pgsubtitle">
    <w:name w:val="pgsubtitle"/>
    <w:rsid w:val="003C0FB1"/>
  </w:style>
  <w:style w:type="character" w:customStyle="1" w:styleId="st1">
    <w:name w:val="st1"/>
    <w:basedOn w:val="DefaultParagraphFont"/>
    <w:rsid w:val="003C0FB1"/>
  </w:style>
  <w:style w:type="table" w:styleId="GridTable4-Accent1">
    <w:name w:val="Grid Table 4 Accent 1"/>
    <w:basedOn w:val="TableNormal"/>
    <w:uiPriority w:val="49"/>
    <w:rsid w:val="003C0FB1"/>
    <w:pPr>
      <w:spacing w:after="0" w:line="240" w:lineRule="auto"/>
    </w:pPr>
    <w:rPr>
      <w:rFonts w:ascii="Times New Roman" w:eastAsia="Times New Roman" w:hAnsi="Times New Roman" w:cs="Times New Roman"/>
      <w:sz w:val="20"/>
      <w:szCs w:val="20"/>
      <w:lang w:val="en-IE" w:eastAsia="en-IE"/>
    </w:rPr>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paragraph" w:styleId="Revision">
    <w:name w:val="Revision"/>
    <w:hidden/>
    <w:uiPriority w:val="99"/>
    <w:semiHidden/>
    <w:rsid w:val="007B120C"/>
    <w:pPr>
      <w:spacing w:after="0" w:line="240" w:lineRule="auto"/>
    </w:pPr>
    <w:rPr>
      <w:rFonts w:ascii="Times New Roman" w:eastAsia="Times New Roman" w:hAnsi="Times New Roman" w:cs="Times New Roman"/>
      <w:sz w:val="24"/>
      <w:szCs w:val="24"/>
      <w:lang w:val="en-GB"/>
    </w:rPr>
  </w:style>
  <w:style w:type="paragraph" w:customStyle="1" w:styleId="OpenFormatting">
    <w:name w:val="Open Formatting"/>
    <w:basedOn w:val="Normal"/>
    <w:link w:val="OpenFormattingChar"/>
    <w:qFormat/>
    <w:locked/>
    <w:rsid w:val="007B120C"/>
    <w:pPr>
      <w:jc w:val="both"/>
    </w:pPr>
    <w:rPr>
      <w:color w:val="FF0000"/>
      <w:szCs w:val="22"/>
    </w:rPr>
  </w:style>
  <w:style w:type="character" w:customStyle="1" w:styleId="OpenFormattingChar">
    <w:name w:val="Open Formatting Char"/>
    <w:basedOn w:val="DefaultParagraphFont"/>
    <w:link w:val="OpenFormatting"/>
    <w:rsid w:val="007B120C"/>
    <w:rPr>
      <w:rFonts w:ascii="Calibri" w:eastAsia="Times New Roman" w:hAnsi="Calibri" w:cs="Times New Roman"/>
      <w:color w:val="FF0000"/>
      <w:lang w:val="en-GB"/>
    </w:rPr>
  </w:style>
  <w:style w:type="numbering" w:customStyle="1" w:styleId="HPRANumberedList">
    <w:name w:val="HPRA_Numbered List"/>
    <w:uiPriority w:val="99"/>
    <w:rsid w:val="001446EB"/>
    <w:pPr>
      <w:numPr>
        <w:numId w:val="11"/>
      </w:numPr>
    </w:pPr>
  </w:style>
  <w:style w:type="table" w:styleId="LightList-Accent5">
    <w:name w:val="Light List Accent 5"/>
    <w:basedOn w:val="TableNormal"/>
    <w:uiPriority w:val="61"/>
    <w:rsid w:val="001446EB"/>
    <w:pPr>
      <w:spacing w:after="0" w:line="240" w:lineRule="auto"/>
    </w:pPr>
    <w:rPr>
      <w:lang w:val="en-IE"/>
    </w:rPr>
    <w:tblPr>
      <w:tblStyleRowBandSize w:val="1"/>
      <w:tblStyleColBandSize w:val="1"/>
      <w:tblBorders>
        <w:top w:val="single" w:sz="8" w:space="0" w:color="4472C4" w:themeColor="accent5"/>
        <w:left w:val="single" w:sz="8" w:space="0" w:color="4472C4" w:themeColor="accent5"/>
        <w:bottom w:val="single" w:sz="8" w:space="0" w:color="4472C4" w:themeColor="accent5"/>
        <w:right w:val="single" w:sz="8" w:space="0" w:color="4472C4" w:themeColor="accent5"/>
      </w:tblBorders>
    </w:tblPr>
    <w:tblStylePr w:type="firstRow">
      <w:pPr>
        <w:spacing w:before="0" w:after="0" w:line="240" w:lineRule="auto"/>
      </w:pPr>
      <w:rPr>
        <w:b/>
        <w:bCs/>
        <w:color w:val="FFFFFF" w:themeColor="background1"/>
      </w:rPr>
      <w:tblPr/>
      <w:tcPr>
        <w:shd w:val="clear" w:color="auto" w:fill="4472C4" w:themeFill="accent5"/>
      </w:tcPr>
    </w:tblStylePr>
    <w:tblStylePr w:type="lastRow">
      <w:pPr>
        <w:spacing w:before="0" w:after="0" w:line="240" w:lineRule="auto"/>
      </w:pPr>
      <w:rPr>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tcBorders>
      </w:tcPr>
    </w:tblStylePr>
    <w:tblStylePr w:type="firstCol">
      <w:rPr>
        <w:b/>
        <w:bCs/>
      </w:rPr>
    </w:tblStylePr>
    <w:tblStylePr w:type="lastCol">
      <w:rPr>
        <w:b/>
        <w:bCs/>
      </w:r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style>
  <w:style w:type="numbering" w:customStyle="1" w:styleId="Style1">
    <w:name w:val="Style1"/>
    <w:uiPriority w:val="99"/>
    <w:rsid w:val="001446EB"/>
    <w:pPr>
      <w:numPr>
        <w:numId w:val="22"/>
      </w:numPr>
    </w:pPr>
  </w:style>
  <w:style w:type="paragraph" w:customStyle="1" w:styleId="HPRACoverPagefooter">
    <w:name w:val="HPRA_Cover Page footer"/>
    <w:basedOn w:val="Normal"/>
    <w:qFormat/>
    <w:rsid w:val="001446EB"/>
    <w:pPr>
      <w:autoSpaceDE w:val="0"/>
      <w:autoSpaceDN w:val="0"/>
      <w:adjustRightInd w:val="0"/>
      <w:spacing w:after="0" w:line="240" w:lineRule="auto"/>
    </w:pPr>
    <w:rPr>
      <w:rFonts w:ascii="Segoe UI" w:eastAsiaTheme="minorHAnsi" w:hAnsi="Segoe UI" w:cs="Segoe UI"/>
      <w:b/>
      <w:bCs/>
      <w:color w:val="FFC000" w:themeColor="accent4"/>
      <w:sz w:val="18"/>
      <w:szCs w:val="18"/>
      <w:lang w:val="en-IE"/>
    </w:rPr>
  </w:style>
  <w:style w:type="paragraph" w:customStyle="1" w:styleId="HPRAFPFooter">
    <w:name w:val="HPRA_FP_Footer"/>
    <w:basedOn w:val="Footer"/>
    <w:qFormat/>
    <w:rsid w:val="001446EB"/>
    <w:pPr>
      <w:tabs>
        <w:tab w:val="clear" w:pos="4320"/>
        <w:tab w:val="clear" w:pos="8902"/>
        <w:tab w:val="center" w:pos="4513"/>
        <w:tab w:val="right" w:pos="9026"/>
      </w:tabs>
      <w:spacing w:after="0" w:line="240" w:lineRule="auto"/>
    </w:pPr>
    <w:rPr>
      <w:rFonts w:ascii="Segoe UI" w:eastAsiaTheme="minorHAnsi" w:hAnsi="Segoe UI" w:cs="Segoe UI"/>
      <w:color w:val="44546A" w:themeColor="text2"/>
      <w:sz w:val="17"/>
      <w:szCs w:val="17"/>
      <w:lang w:val="en-IE" w:eastAsia="en-US"/>
    </w:rPr>
  </w:style>
  <w:style w:type="paragraph" w:customStyle="1" w:styleId="HPRAS2Header">
    <w:name w:val="HPRA_S2_Header"/>
    <w:basedOn w:val="Normal"/>
    <w:qFormat/>
    <w:rsid w:val="001446EB"/>
    <w:pPr>
      <w:pBdr>
        <w:bottom w:val="single" w:sz="4" w:space="4" w:color="44546A" w:themeColor="text2"/>
      </w:pBdr>
      <w:autoSpaceDE w:val="0"/>
      <w:autoSpaceDN w:val="0"/>
      <w:adjustRightInd w:val="0"/>
      <w:spacing w:after="0" w:line="240" w:lineRule="auto"/>
    </w:pPr>
    <w:rPr>
      <w:rFonts w:ascii="Segoe UI" w:eastAsiaTheme="minorHAnsi" w:hAnsi="Segoe UI" w:cs="Segoe UI"/>
      <w:color w:val="44546A" w:themeColor="text2"/>
      <w:sz w:val="16"/>
      <w:szCs w:val="16"/>
      <w:lang w:val="en-IE"/>
    </w:rPr>
  </w:style>
  <w:style w:type="paragraph" w:customStyle="1" w:styleId="HPRAS2Footer">
    <w:name w:val="HPRA_S2_Footer"/>
    <w:basedOn w:val="Footer"/>
    <w:qFormat/>
    <w:rsid w:val="001446EB"/>
    <w:pPr>
      <w:tabs>
        <w:tab w:val="clear" w:pos="4320"/>
        <w:tab w:val="clear" w:pos="8902"/>
        <w:tab w:val="right" w:pos="8278"/>
      </w:tabs>
      <w:spacing w:after="0" w:line="240" w:lineRule="auto"/>
    </w:pPr>
    <w:rPr>
      <w:rFonts w:ascii="Segoe UI" w:eastAsiaTheme="minorHAnsi" w:hAnsi="Segoe UI" w:cs="Segoe UI"/>
      <w:color w:val="44546A" w:themeColor="text2"/>
      <w:sz w:val="18"/>
      <w:szCs w:val="18"/>
      <w:lang w:val="en-IE" w:eastAsia="en-US"/>
    </w:rPr>
  </w:style>
  <w:style w:type="paragraph" w:customStyle="1" w:styleId="HPRACoverGuidefor">
    <w:name w:val="HPRA_Cover_Guide for"/>
    <w:basedOn w:val="Normal"/>
    <w:qFormat/>
    <w:rsid w:val="001446EB"/>
    <w:pPr>
      <w:spacing w:after="0" w:line="240" w:lineRule="auto"/>
    </w:pPr>
    <w:rPr>
      <w:rFonts w:ascii="Segoe UI" w:eastAsiaTheme="minorHAnsi" w:hAnsi="Segoe UI" w:cs="Segoe UI"/>
      <w:b/>
      <w:color w:val="44546A" w:themeColor="text2"/>
      <w:sz w:val="40"/>
      <w:szCs w:val="56"/>
      <w:lang w:val="en-IE"/>
    </w:rPr>
  </w:style>
  <w:style w:type="paragraph" w:customStyle="1" w:styleId="HPRACoverTitle">
    <w:name w:val="HPRA_Cover_Title"/>
    <w:basedOn w:val="Normal"/>
    <w:qFormat/>
    <w:rsid w:val="001446EB"/>
    <w:pPr>
      <w:pBdr>
        <w:bottom w:val="single" w:sz="36" w:space="6" w:color="44546A" w:themeColor="text2"/>
      </w:pBdr>
      <w:spacing w:after="0" w:line="240" w:lineRule="auto"/>
    </w:pPr>
    <w:rPr>
      <w:rFonts w:ascii="Segoe UI" w:eastAsiaTheme="minorHAnsi" w:hAnsi="Segoe UI" w:cs="Segoe UI"/>
      <w:b/>
      <w:bCs/>
      <w:color w:val="FFC000" w:themeColor="accent4"/>
      <w:sz w:val="40"/>
      <w:szCs w:val="56"/>
      <w:lang w:val="en-IE"/>
    </w:rPr>
  </w:style>
  <w:style w:type="paragraph" w:customStyle="1" w:styleId="HPRATOCTitle">
    <w:name w:val="HPRA_TOC_Title"/>
    <w:basedOn w:val="Normal"/>
    <w:qFormat/>
    <w:rsid w:val="001446EB"/>
    <w:pPr>
      <w:spacing w:after="0" w:line="240" w:lineRule="auto"/>
    </w:pPr>
    <w:rPr>
      <w:rFonts w:ascii="Segoe UI" w:eastAsiaTheme="minorHAnsi" w:hAnsi="Segoe UI" w:cs="Segoe UI"/>
      <w:b/>
      <w:bCs/>
      <w:color w:val="FFC000" w:themeColor="accent4"/>
      <w:sz w:val="24"/>
      <w:lang w:val="en-IE"/>
    </w:rPr>
  </w:style>
  <w:style w:type="paragraph" w:customStyle="1" w:styleId="HPRAHeadingL1">
    <w:name w:val="HPRA_Heading_L1"/>
    <w:basedOn w:val="Heading1"/>
    <w:qFormat/>
    <w:rsid w:val="001446EB"/>
    <w:pPr>
      <w:keepLines/>
      <w:pageBreakBefore w:val="0"/>
      <w:pBdr>
        <w:bottom w:val="none" w:sz="0" w:space="0" w:color="auto"/>
      </w:pBdr>
      <w:tabs>
        <w:tab w:val="clear" w:pos="397"/>
        <w:tab w:val="clear" w:pos="907"/>
        <w:tab w:val="clear" w:pos="1134"/>
      </w:tabs>
      <w:spacing w:before="480" w:after="0" w:line="240" w:lineRule="auto"/>
    </w:pPr>
    <w:rPr>
      <w:rFonts w:ascii="Segoe UI" w:eastAsiaTheme="majorEastAsia" w:hAnsi="Segoe UI" w:cs="Segoe UI"/>
      <w:b w:val="0"/>
      <w:bCs w:val="0"/>
      <w:caps/>
      <w:color w:val="FFC000" w:themeColor="accent4"/>
      <w:sz w:val="20"/>
      <w:szCs w:val="24"/>
      <w:lang w:val="en-IE"/>
    </w:rPr>
  </w:style>
  <w:style w:type="paragraph" w:customStyle="1" w:styleId="HPRAHeadingL2">
    <w:name w:val="HPRA_Heading_L2"/>
    <w:basedOn w:val="Heading2"/>
    <w:qFormat/>
    <w:rsid w:val="001446EB"/>
    <w:pPr>
      <w:keepLines/>
      <w:pBdr>
        <w:bottom w:val="none" w:sz="0" w:space="0" w:color="auto"/>
      </w:pBdr>
      <w:shd w:val="clear" w:color="auto" w:fill="auto"/>
      <w:tabs>
        <w:tab w:val="clear" w:pos="567"/>
        <w:tab w:val="clear" w:pos="907"/>
        <w:tab w:val="clear" w:pos="1134"/>
      </w:tabs>
      <w:spacing w:before="200" w:after="0" w:line="240" w:lineRule="auto"/>
      <w:ind w:firstLine="0"/>
    </w:pPr>
    <w:rPr>
      <w:rFonts w:ascii="Segoe UI" w:eastAsiaTheme="majorEastAsia" w:hAnsi="Segoe UI" w:cs="Segoe UI"/>
      <w:b w:val="0"/>
      <w:caps w:val="0"/>
      <w:color w:val="FFC000" w:themeColor="accent4"/>
      <w:sz w:val="28"/>
      <w:szCs w:val="20"/>
      <w:lang w:val="en-IE"/>
    </w:rPr>
  </w:style>
  <w:style w:type="paragraph" w:customStyle="1" w:styleId="HPRAHeadingL3">
    <w:name w:val="HPRA_Heading_L3"/>
    <w:basedOn w:val="ListParagraph"/>
    <w:qFormat/>
    <w:rsid w:val="001446EB"/>
    <w:pPr>
      <w:spacing w:after="0" w:line="240" w:lineRule="auto"/>
      <w:ind w:left="0"/>
    </w:pPr>
    <w:rPr>
      <w:rFonts w:ascii="Segoe UI" w:eastAsiaTheme="minorHAnsi" w:hAnsi="Segoe UI" w:cs="Segoe UI"/>
      <w:color w:val="FFC000" w:themeColor="accent4"/>
      <w:sz w:val="24"/>
      <w:szCs w:val="20"/>
      <w:lang w:val="en-IE"/>
    </w:rPr>
  </w:style>
  <w:style w:type="paragraph" w:customStyle="1" w:styleId="HPRABodyTextL4">
    <w:name w:val="HPRA_BodyText_L4"/>
    <w:basedOn w:val="ListParagraph"/>
    <w:qFormat/>
    <w:rsid w:val="001446EB"/>
    <w:pPr>
      <w:spacing w:after="0" w:line="240" w:lineRule="auto"/>
      <w:ind w:left="0"/>
    </w:pPr>
    <w:rPr>
      <w:rFonts w:ascii="Segoe UI" w:eastAsiaTheme="minorHAnsi" w:hAnsi="Segoe UI" w:cs="Segoe UI"/>
      <w:sz w:val="20"/>
      <w:szCs w:val="20"/>
      <w:lang w:val="en-IE"/>
    </w:rPr>
  </w:style>
  <w:style w:type="paragraph" w:customStyle="1" w:styleId="HPRAMainBodyText">
    <w:name w:val="HPRA_MainBodyText"/>
    <w:basedOn w:val="Normal"/>
    <w:link w:val="HPRAMainBodyTextChar"/>
    <w:qFormat/>
    <w:rsid w:val="001446EB"/>
    <w:pPr>
      <w:spacing w:after="0" w:line="240" w:lineRule="auto"/>
    </w:pPr>
    <w:rPr>
      <w:rFonts w:ascii="Segoe UI" w:eastAsiaTheme="minorHAnsi" w:hAnsi="Segoe UI" w:cs="Segoe UI"/>
      <w:sz w:val="20"/>
      <w:szCs w:val="20"/>
      <w:lang w:val="en-IE"/>
    </w:rPr>
  </w:style>
  <w:style w:type="character" w:customStyle="1" w:styleId="HPRABodyTextBold">
    <w:name w:val="HPRA_BodyText_Bold"/>
    <w:basedOn w:val="DefaultParagraphFont"/>
    <w:uiPriority w:val="1"/>
    <w:qFormat/>
    <w:rsid w:val="001446EB"/>
    <w:rPr>
      <w:rFonts w:ascii="Segoe UI" w:hAnsi="Segoe UI" w:cs="Segoe UI"/>
      <w:b/>
      <w:sz w:val="20"/>
      <w:szCs w:val="20"/>
    </w:rPr>
  </w:style>
  <w:style w:type="character" w:customStyle="1" w:styleId="HPRABodyTextItalic">
    <w:name w:val="HPRA_BodyText_Italic"/>
    <w:basedOn w:val="DefaultParagraphFont"/>
    <w:uiPriority w:val="1"/>
    <w:qFormat/>
    <w:rsid w:val="001446EB"/>
    <w:rPr>
      <w:rFonts w:ascii="Segoe UI" w:hAnsi="Segoe UI" w:cs="Segoe UI"/>
      <w:i/>
      <w:sz w:val="20"/>
      <w:szCs w:val="20"/>
    </w:rPr>
  </w:style>
  <w:style w:type="paragraph" w:customStyle="1" w:styleId="HPRANumberedList0">
    <w:name w:val="HPRA_Numbered_List"/>
    <w:basedOn w:val="ListParagraph"/>
    <w:qFormat/>
    <w:rsid w:val="001446EB"/>
    <w:pPr>
      <w:numPr>
        <w:numId w:val="12"/>
      </w:numPr>
      <w:spacing w:after="0" w:line="240" w:lineRule="auto"/>
      <w:ind w:left="284" w:hanging="284"/>
    </w:pPr>
    <w:rPr>
      <w:rFonts w:ascii="Segoe UI" w:eastAsiaTheme="minorHAnsi" w:hAnsi="Segoe UI" w:cs="Segoe UI"/>
      <w:sz w:val="20"/>
      <w:szCs w:val="20"/>
      <w:lang w:val="en-IE"/>
    </w:rPr>
  </w:style>
  <w:style w:type="paragraph" w:customStyle="1" w:styleId="HPRABulletedList">
    <w:name w:val="HPRA_Bulleted_List"/>
    <w:basedOn w:val="ListParagraph"/>
    <w:link w:val="HPRABulletedListChar"/>
    <w:qFormat/>
    <w:rsid w:val="001446EB"/>
    <w:pPr>
      <w:numPr>
        <w:numId w:val="23"/>
      </w:numPr>
      <w:spacing w:after="0" w:line="240" w:lineRule="auto"/>
    </w:pPr>
    <w:rPr>
      <w:rFonts w:ascii="Segoe UI" w:hAnsi="Segoe UI" w:cs="Segoe UI"/>
      <w:sz w:val="20"/>
      <w:szCs w:val="20"/>
      <w:lang w:val="en-IE"/>
    </w:rPr>
  </w:style>
  <w:style w:type="table" w:customStyle="1" w:styleId="HPRATableGreenHeader">
    <w:name w:val="HPRA_Table_GreenHeader"/>
    <w:basedOn w:val="TableNormal"/>
    <w:uiPriority w:val="99"/>
    <w:rsid w:val="001446EB"/>
    <w:pPr>
      <w:spacing w:after="0" w:line="240" w:lineRule="auto"/>
    </w:pPr>
    <w:rPr>
      <w:lang w:val="en-IE"/>
    </w:rPr>
    <w:tblPr>
      <w:tblBorders>
        <w:bottom w:val="single" w:sz="8" w:space="0" w:color="FFC000" w:themeColor="accent4"/>
        <w:insideH w:val="single" w:sz="8" w:space="0" w:color="FFC000" w:themeColor="accent4"/>
      </w:tblBorders>
    </w:tblPr>
    <w:tblStylePr w:type="firstRow">
      <w:rPr>
        <w:rFonts w:ascii="Segoe UI" w:hAnsi="Segoe UI"/>
        <w:b/>
        <w:color w:val="FFFFFF" w:themeColor="background1"/>
        <w:sz w:val="20"/>
      </w:rPr>
      <w:tblPr/>
      <w:trPr>
        <w:tblHeader/>
      </w:trPr>
      <w:tcPr>
        <w:tcBorders>
          <w:insideV w:val="single" w:sz="8" w:space="0" w:color="FFFFFF" w:themeColor="background1"/>
        </w:tcBorders>
        <w:shd w:val="clear" w:color="auto" w:fill="FFC000" w:themeFill="accent4"/>
      </w:tcPr>
    </w:tblStylePr>
    <w:tblStylePr w:type="lastRow">
      <w:rPr>
        <w:rFonts w:ascii="Segoe UI" w:hAnsi="Segoe UI"/>
        <w:sz w:val="20"/>
      </w:rPr>
    </w:tblStylePr>
  </w:style>
  <w:style w:type="paragraph" w:styleId="TOC1">
    <w:name w:val="toc 1"/>
    <w:aliases w:val="HPRA_TOC 1"/>
    <w:basedOn w:val="Normal"/>
    <w:next w:val="Normal"/>
    <w:autoRedefine/>
    <w:uiPriority w:val="39"/>
    <w:unhideWhenUsed/>
    <w:rsid w:val="001446EB"/>
    <w:pPr>
      <w:tabs>
        <w:tab w:val="right" w:pos="8278"/>
      </w:tabs>
      <w:spacing w:after="100" w:line="240" w:lineRule="auto"/>
      <w:ind w:left="567" w:right="567" w:hanging="567"/>
      <w:textboxTightWrap w:val="allLines"/>
    </w:pPr>
    <w:rPr>
      <w:rFonts w:asciiTheme="majorHAnsi" w:eastAsiaTheme="minorHAnsi" w:hAnsiTheme="majorHAnsi" w:cstheme="minorBidi"/>
      <w:b/>
      <w:bCs/>
      <w:caps/>
      <w:noProof/>
      <w:color w:val="FFC000" w:themeColor="accent4"/>
      <w:sz w:val="20"/>
      <w:szCs w:val="22"/>
      <w:lang w:val="en-IE"/>
    </w:rPr>
  </w:style>
  <w:style w:type="paragraph" w:styleId="TOC2">
    <w:name w:val="toc 2"/>
    <w:aliases w:val="HPRA_TOC 2"/>
    <w:basedOn w:val="Normal"/>
    <w:next w:val="Normal"/>
    <w:autoRedefine/>
    <w:uiPriority w:val="39"/>
    <w:unhideWhenUsed/>
    <w:rsid w:val="001446EB"/>
    <w:pPr>
      <w:tabs>
        <w:tab w:val="right" w:pos="8278"/>
      </w:tabs>
      <w:spacing w:after="100" w:line="240" w:lineRule="auto"/>
      <w:ind w:left="567" w:right="567" w:hanging="567"/>
      <w:jc w:val="center"/>
    </w:pPr>
    <w:rPr>
      <w:rFonts w:ascii="Segoe UI" w:eastAsiaTheme="minorHAnsi" w:hAnsi="Segoe UI" w:cstheme="minorBidi"/>
      <w:color w:val="000000" w:themeColor="text1"/>
      <w:sz w:val="20"/>
      <w:szCs w:val="22"/>
      <w:lang w:val="en-IE"/>
    </w:rPr>
  </w:style>
  <w:style w:type="paragraph" w:styleId="TOC3">
    <w:name w:val="toc 3"/>
    <w:aliases w:val="HPRA_TOC 3"/>
    <w:basedOn w:val="Normal"/>
    <w:next w:val="Normal"/>
    <w:autoRedefine/>
    <w:uiPriority w:val="39"/>
    <w:unhideWhenUsed/>
    <w:rsid w:val="001446EB"/>
    <w:pPr>
      <w:tabs>
        <w:tab w:val="right" w:pos="8278"/>
      </w:tabs>
      <w:spacing w:after="100" w:line="240" w:lineRule="auto"/>
      <w:ind w:left="442" w:right="567"/>
    </w:pPr>
    <w:rPr>
      <w:rFonts w:ascii="Segoe UI" w:eastAsiaTheme="minorHAnsi" w:hAnsi="Segoe UI" w:cstheme="minorBidi"/>
      <w:sz w:val="20"/>
      <w:szCs w:val="22"/>
      <w:lang w:val="en-IE"/>
    </w:rPr>
  </w:style>
  <w:style w:type="paragraph" w:customStyle="1" w:styleId="HPRAIndentedBulletList">
    <w:name w:val="HPRA_Indented Bullet_List"/>
    <w:basedOn w:val="HPRABulletedList"/>
    <w:link w:val="HPRAIndentedBulletListChar"/>
    <w:uiPriority w:val="4"/>
    <w:qFormat/>
    <w:rsid w:val="001446EB"/>
    <w:pPr>
      <w:numPr>
        <w:numId w:val="24"/>
      </w:numPr>
    </w:pPr>
  </w:style>
  <w:style w:type="paragraph" w:customStyle="1" w:styleId="HPRAAlphabetBulletedList0">
    <w:name w:val="HPRA_Alphabet_Bulleted_List"/>
    <w:basedOn w:val="HPRABulletedList"/>
    <w:link w:val="HPRAAlphabetBulletedListChar"/>
    <w:qFormat/>
    <w:rsid w:val="001446EB"/>
    <w:pPr>
      <w:numPr>
        <w:numId w:val="19"/>
      </w:numPr>
    </w:pPr>
  </w:style>
  <w:style w:type="paragraph" w:customStyle="1" w:styleId="HPRALowercaseAlphabetBulletList">
    <w:name w:val="HPRA_Lowercase_Alphabet Bullet List"/>
    <w:basedOn w:val="HPRAAlphabetBulletedList0"/>
    <w:link w:val="HPRALowercaseAlphabetBulletListChar"/>
    <w:uiPriority w:val="4"/>
    <w:qFormat/>
    <w:rsid w:val="001446EB"/>
    <w:pPr>
      <w:numPr>
        <w:numId w:val="14"/>
      </w:numPr>
    </w:pPr>
  </w:style>
  <w:style w:type="numbering" w:customStyle="1" w:styleId="HPRALowecaseAlphabetBullet">
    <w:name w:val="HPRA_Lowecase_Alphabet_Bullet"/>
    <w:uiPriority w:val="99"/>
    <w:rsid w:val="001446EB"/>
    <w:pPr>
      <w:numPr>
        <w:numId w:val="14"/>
      </w:numPr>
    </w:pPr>
  </w:style>
  <w:style w:type="numbering" w:customStyle="1" w:styleId="HPRARomanNumeralsBulletedlist">
    <w:name w:val="HPRA_RomanNumerals_Bulleted list"/>
    <w:uiPriority w:val="99"/>
    <w:rsid w:val="001446EB"/>
    <w:pPr>
      <w:numPr>
        <w:numId w:val="15"/>
      </w:numPr>
    </w:pPr>
  </w:style>
  <w:style w:type="paragraph" w:customStyle="1" w:styleId="HPRARomanNumeralsBulletedList0">
    <w:name w:val="HPRA_RomanNumerals_Bulleted_List"/>
    <w:basedOn w:val="HPRALowercaseAlphabetBulletList"/>
    <w:link w:val="HPRARomanNumeralsBulletedListChar"/>
    <w:uiPriority w:val="4"/>
    <w:qFormat/>
    <w:rsid w:val="001446EB"/>
    <w:pPr>
      <w:numPr>
        <w:numId w:val="26"/>
      </w:numPr>
    </w:pPr>
  </w:style>
  <w:style w:type="paragraph" w:customStyle="1" w:styleId="HPRAMainBodyTextUnderline">
    <w:name w:val="HPRA_MainBodyText_Underline"/>
    <w:basedOn w:val="HPRAMainBodyText"/>
    <w:qFormat/>
    <w:rsid w:val="001446EB"/>
    <w:rPr>
      <w:u w:val="single"/>
    </w:rPr>
  </w:style>
  <w:style w:type="numbering" w:customStyle="1" w:styleId="HPRAAlphabetBulletedList">
    <w:name w:val="HPRA_Alphabet_Bulleted List"/>
    <w:uiPriority w:val="99"/>
    <w:rsid w:val="001446EB"/>
    <w:pPr>
      <w:numPr>
        <w:numId w:val="16"/>
      </w:numPr>
    </w:pPr>
  </w:style>
  <w:style w:type="numbering" w:customStyle="1" w:styleId="HPRAArabicNumerals">
    <w:name w:val="HPRA_Arabic Numerals"/>
    <w:uiPriority w:val="99"/>
    <w:rsid w:val="001446EB"/>
    <w:pPr>
      <w:numPr>
        <w:numId w:val="17"/>
      </w:numPr>
    </w:pPr>
  </w:style>
  <w:style w:type="paragraph" w:customStyle="1" w:styleId="HPRAArabicNumeralBulletedList">
    <w:name w:val="HPRA_Arabic Numeral_Bulleted List"/>
    <w:basedOn w:val="HPRARomanNumeralsBulletedList0"/>
    <w:link w:val="HPRAArabicNumeralBulletedListChar"/>
    <w:uiPriority w:val="4"/>
    <w:rsid w:val="001446EB"/>
    <w:pPr>
      <w:numPr>
        <w:numId w:val="20"/>
      </w:numPr>
    </w:pPr>
  </w:style>
  <w:style w:type="numbering" w:customStyle="1" w:styleId="IndentedBulletedList">
    <w:name w:val="Indented Bulleted List"/>
    <w:uiPriority w:val="99"/>
    <w:rsid w:val="001446EB"/>
    <w:pPr>
      <w:numPr>
        <w:numId w:val="18"/>
      </w:numPr>
    </w:pPr>
  </w:style>
  <w:style w:type="paragraph" w:customStyle="1" w:styleId="HPRAArabicnumberalbulletedlist">
    <w:name w:val="HPRA Arabic numberal bulleted list"/>
    <w:basedOn w:val="HPRAArabicNumeralBulletedList"/>
    <w:link w:val="HPRAArabicnumberalbulletedlistChar"/>
    <w:uiPriority w:val="4"/>
    <w:rsid w:val="001446EB"/>
    <w:pPr>
      <w:numPr>
        <w:ilvl w:val="2"/>
      </w:numPr>
    </w:pPr>
  </w:style>
  <w:style w:type="character" w:customStyle="1" w:styleId="ListParagraphChar">
    <w:name w:val="List Paragraph Char"/>
    <w:aliases w:val="Subtitle Cover Page Char,Bullet List Char,FooterText Char,List Paragraph1 Char,lp1 Char,lp11 Char"/>
    <w:basedOn w:val="DefaultParagraphFont"/>
    <w:link w:val="ListParagraph"/>
    <w:uiPriority w:val="34"/>
    <w:rsid w:val="001446EB"/>
    <w:rPr>
      <w:rFonts w:ascii="Calibri" w:eastAsia="Times New Roman" w:hAnsi="Calibri" w:cs="Times New Roman"/>
      <w:szCs w:val="24"/>
      <w:lang w:val="en-GB"/>
    </w:rPr>
  </w:style>
  <w:style w:type="character" w:customStyle="1" w:styleId="HPRABulletedListChar">
    <w:name w:val="HPRA_Bulleted_List Char"/>
    <w:basedOn w:val="ListParagraphChar"/>
    <w:link w:val="HPRABulletedList"/>
    <w:rsid w:val="001446EB"/>
    <w:rPr>
      <w:rFonts w:ascii="Segoe UI" w:eastAsia="Times New Roman" w:hAnsi="Segoe UI" w:cs="Segoe UI"/>
      <w:sz w:val="20"/>
      <w:szCs w:val="20"/>
      <w:lang w:val="en-IE"/>
    </w:rPr>
  </w:style>
  <w:style w:type="character" w:customStyle="1" w:styleId="HPRAAlphabetBulletedListChar">
    <w:name w:val="HPRA_Alphabet_Bulleted_List Char"/>
    <w:basedOn w:val="HPRABulletedListChar"/>
    <w:link w:val="HPRAAlphabetBulletedList0"/>
    <w:rsid w:val="001446EB"/>
    <w:rPr>
      <w:rFonts w:ascii="Segoe UI" w:eastAsia="Times New Roman" w:hAnsi="Segoe UI" w:cs="Segoe UI"/>
      <w:sz w:val="20"/>
      <w:szCs w:val="20"/>
      <w:lang w:val="en-IE"/>
    </w:rPr>
  </w:style>
  <w:style w:type="character" w:customStyle="1" w:styleId="HPRALowercaseAlphabetBulletListChar">
    <w:name w:val="HPRA_Lowercase_Alphabet Bullet List Char"/>
    <w:basedOn w:val="HPRAAlphabetBulletedListChar"/>
    <w:link w:val="HPRALowercaseAlphabetBulletList"/>
    <w:uiPriority w:val="4"/>
    <w:rsid w:val="001446EB"/>
    <w:rPr>
      <w:rFonts w:ascii="Segoe UI" w:eastAsia="Times New Roman" w:hAnsi="Segoe UI" w:cs="Segoe UI"/>
      <w:sz w:val="20"/>
      <w:szCs w:val="20"/>
      <w:lang w:val="en-IE"/>
    </w:rPr>
  </w:style>
  <w:style w:type="character" w:customStyle="1" w:styleId="HPRARomanNumeralsBulletedListChar">
    <w:name w:val="HPRA_RomanNumerals_Bulleted_List Char"/>
    <w:basedOn w:val="HPRALowercaseAlphabetBulletListChar"/>
    <w:link w:val="HPRARomanNumeralsBulletedList0"/>
    <w:uiPriority w:val="4"/>
    <w:rsid w:val="001446EB"/>
    <w:rPr>
      <w:rFonts w:ascii="Segoe UI" w:eastAsia="Times New Roman" w:hAnsi="Segoe UI" w:cs="Segoe UI"/>
      <w:sz w:val="20"/>
      <w:szCs w:val="20"/>
      <w:lang w:val="en-IE"/>
    </w:rPr>
  </w:style>
  <w:style w:type="character" w:customStyle="1" w:styleId="HPRAArabicNumeralBulletedListChar">
    <w:name w:val="HPRA_Arabic Numeral_Bulleted List Char"/>
    <w:basedOn w:val="HPRARomanNumeralsBulletedListChar"/>
    <w:link w:val="HPRAArabicNumeralBulletedList"/>
    <w:uiPriority w:val="4"/>
    <w:rsid w:val="001446EB"/>
    <w:rPr>
      <w:rFonts w:ascii="Segoe UI" w:eastAsia="Times New Roman" w:hAnsi="Segoe UI" w:cs="Segoe UI"/>
      <w:sz w:val="20"/>
      <w:szCs w:val="20"/>
      <w:lang w:val="en-IE"/>
    </w:rPr>
  </w:style>
  <w:style w:type="character" w:customStyle="1" w:styleId="HPRAArabicnumberalbulletedlistChar">
    <w:name w:val="HPRA Arabic numberal bulleted list Char"/>
    <w:basedOn w:val="HPRAArabicNumeralBulletedListChar"/>
    <w:link w:val="HPRAArabicnumberalbulletedlist"/>
    <w:uiPriority w:val="4"/>
    <w:rsid w:val="001446EB"/>
    <w:rPr>
      <w:rFonts w:ascii="Segoe UI" w:eastAsia="Times New Roman" w:hAnsi="Segoe UI" w:cs="Segoe UI"/>
      <w:sz w:val="20"/>
      <w:szCs w:val="20"/>
      <w:lang w:val="en-IE"/>
    </w:rPr>
  </w:style>
  <w:style w:type="paragraph" w:customStyle="1" w:styleId="HPRAGreaterindentbulletedlist">
    <w:name w:val="HPRA_Greater indent bulleted list"/>
    <w:basedOn w:val="HPRAIndentedBulletList"/>
    <w:link w:val="HPRAGreaterindentbulletedlistChar"/>
    <w:uiPriority w:val="4"/>
    <w:qFormat/>
    <w:rsid w:val="001446EB"/>
    <w:pPr>
      <w:numPr>
        <w:numId w:val="25"/>
      </w:numPr>
    </w:pPr>
  </w:style>
  <w:style w:type="numbering" w:customStyle="1" w:styleId="HPRAIndentedBulletedList">
    <w:name w:val="HPRA_Indented Bulleted_List"/>
    <w:uiPriority w:val="99"/>
    <w:rsid w:val="001446EB"/>
    <w:pPr>
      <w:numPr>
        <w:numId w:val="21"/>
      </w:numPr>
    </w:pPr>
  </w:style>
  <w:style w:type="character" w:customStyle="1" w:styleId="HPRAIndentedBulletListChar">
    <w:name w:val="HPRA_Indented Bullet_List Char"/>
    <w:basedOn w:val="HPRABulletedListChar"/>
    <w:link w:val="HPRAIndentedBulletList"/>
    <w:uiPriority w:val="4"/>
    <w:rsid w:val="001446EB"/>
    <w:rPr>
      <w:rFonts w:ascii="Segoe UI" w:eastAsia="Times New Roman" w:hAnsi="Segoe UI" w:cs="Segoe UI"/>
      <w:sz w:val="20"/>
      <w:szCs w:val="20"/>
      <w:lang w:val="en-IE"/>
    </w:rPr>
  </w:style>
  <w:style w:type="character" w:customStyle="1" w:styleId="HPRAGreaterindentbulletedlistChar">
    <w:name w:val="HPRA_Greater indent bulleted list Char"/>
    <w:basedOn w:val="HPRAIndentedBulletListChar"/>
    <w:link w:val="HPRAGreaterindentbulletedlist"/>
    <w:uiPriority w:val="4"/>
    <w:rsid w:val="001446EB"/>
    <w:rPr>
      <w:rFonts w:ascii="Segoe UI" w:eastAsia="Times New Roman" w:hAnsi="Segoe UI" w:cs="Segoe UI"/>
      <w:sz w:val="20"/>
      <w:szCs w:val="20"/>
      <w:lang w:val="en-IE"/>
    </w:rPr>
  </w:style>
  <w:style w:type="paragraph" w:styleId="TOCHeading">
    <w:name w:val="TOC Heading"/>
    <w:basedOn w:val="Heading1"/>
    <w:next w:val="Normal"/>
    <w:uiPriority w:val="39"/>
    <w:unhideWhenUsed/>
    <w:qFormat/>
    <w:rsid w:val="001446EB"/>
    <w:pPr>
      <w:keepLines/>
      <w:pageBreakBefore w:val="0"/>
      <w:pBdr>
        <w:bottom w:val="none" w:sz="0" w:space="0" w:color="auto"/>
      </w:pBdr>
      <w:tabs>
        <w:tab w:val="clear" w:pos="397"/>
        <w:tab w:val="clear" w:pos="907"/>
        <w:tab w:val="clear" w:pos="1134"/>
      </w:tabs>
      <w:spacing w:before="240" w:after="0" w:line="259" w:lineRule="auto"/>
      <w:outlineLvl w:val="9"/>
    </w:pPr>
    <w:rPr>
      <w:rFonts w:asciiTheme="majorHAnsi" w:eastAsiaTheme="majorEastAsia" w:hAnsiTheme="majorHAnsi" w:cstheme="majorBidi"/>
      <w:b w:val="0"/>
      <w:bCs w:val="0"/>
      <w:color w:val="2E74B5" w:themeColor="accent1" w:themeShade="BF"/>
    </w:rPr>
  </w:style>
  <w:style w:type="table" w:styleId="GridTable4-Accent5">
    <w:name w:val="Grid Table 4 Accent 5"/>
    <w:basedOn w:val="TableNormal"/>
    <w:uiPriority w:val="49"/>
    <w:rsid w:val="001446EB"/>
    <w:pPr>
      <w:spacing w:after="0" w:line="240" w:lineRule="auto"/>
    </w:pPr>
    <w:rPr>
      <w:lang w:val="en-IE"/>
    </w:rPr>
    <w:tblPr>
      <w:tblStyleRowBandSize w:val="1"/>
      <w:tblStyleColBandSize w:val="1"/>
      <w:tblBorders>
        <w:top w:val="single" w:sz="4" w:space="0" w:color="8EAADB" w:themeColor="accent5" w:themeTint="99"/>
        <w:left w:val="single" w:sz="4" w:space="0" w:color="8EAADB" w:themeColor="accent5" w:themeTint="99"/>
        <w:bottom w:val="single" w:sz="4" w:space="0" w:color="8EAADB" w:themeColor="accent5" w:themeTint="99"/>
        <w:right w:val="single" w:sz="4" w:space="0" w:color="8EAADB" w:themeColor="accent5" w:themeTint="99"/>
        <w:insideH w:val="single" w:sz="4" w:space="0" w:color="8EAADB" w:themeColor="accent5" w:themeTint="99"/>
        <w:insideV w:val="single" w:sz="4" w:space="0" w:color="8EAADB" w:themeColor="accent5" w:themeTint="99"/>
      </w:tblBorders>
    </w:tblPr>
    <w:tblStylePr w:type="firstRow">
      <w:rPr>
        <w:b/>
        <w:bCs/>
        <w:color w:val="FFFFFF" w:themeColor="background1"/>
      </w:rPr>
      <w:tblPr/>
      <w:tcPr>
        <w:tcBorders>
          <w:top w:val="single" w:sz="4" w:space="0" w:color="4472C4" w:themeColor="accent5"/>
          <w:left w:val="single" w:sz="4" w:space="0" w:color="4472C4" w:themeColor="accent5"/>
          <w:bottom w:val="single" w:sz="4" w:space="0" w:color="4472C4" w:themeColor="accent5"/>
          <w:right w:val="single" w:sz="4" w:space="0" w:color="4472C4" w:themeColor="accent5"/>
          <w:insideH w:val="nil"/>
          <w:insideV w:val="nil"/>
        </w:tcBorders>
        <w:shd w:val="clear" w:color="auto" w:fill="4472C4" w:themeFill="accent5"/>
      </w:tcPr>
    </w:tblStylePr>
    <w:tblStylePr w:type="lastRow">
      <w:rPr>
        <w:b/>
        <w:bCs/>
      </w:rPr>
      <w:tblPr/>
      <w:tcPr>
        <w:tcBorders>
          <w:top w:val="double" w:sz="4" w:space="0" w:color="4472C4" w:themeColor="accent5"/>
        </w:tcBorders>
      </w:tcPr>
    </w:tblStylePr>
    <w:tblStylePr w:type="firstCol">
      <w:rPr>
        <w:b/>
        <w:bCs/>
      </w:rPr>
    </w:tblStylePr>
    <w:tblStylePr w:type="lastCol">
      <w:rPr>
        <w:b/>
        <w:bCs/>
      </w:rPr>
    </w:tblStylePr>
    <w:tblStylePr w:type="band1Vert">
      <w:tblPr/>
      <w:tcPr>
        <w:shd w:val="clear" w:color="auto" w:fill="D9E2F3" w:themeFill="accent5" w:themeFillTint="33"/>
      </w:tcPr>
    </w:tblStylePr>
    <w:tblStylePr w:type="band1Horz">
      <w:tblPr/>
      <w:tcPr>
        <w:shd w:val="clear" w:color="auto" w:fill="D9E2F3" w:themeFill="accent5" w:themeFillTint="33"/>
      </w:tcPr>
    </w:tblStylePr>
  </w:style>
  <w:style w:type="character" w:customStyle="1" w:styleId="Body1Char">
    <w:name w:val="* Body 1 Char"/>
    <w:link w:val="Body1"/>
    <w:locked/>
    <w:rsid w:val="001446EB"/>
    <w:rPr>
      <w:rFonts w:ascii="Calibri" w:eastAsia="Calibri" w:hAnsi="Calibri" w:cs="Times New Roman"/>
      <w:lang w:eastAsia="en-IE"/>
    </w:rPr>
  </w:style>
  <w:style w:type="paragraph" w:customStyle="1" w:styleId="Body1">
    <w:name w:val="* Body 1"/>
    <w:basedOn w:val="Normal"/>
    <w:link w:val="Body1Char"/>
    <w:qFormat/>
    <w:rsid w:val="001446EB"/>
    <w:pPr>
      <w:spacing w:line="260" w:lineRule="atLeast"/>
      <w:jc w:val="both"/>
    </w:pPr>
    <w:rPr>
      <w:rFonts w:eastAsia="Calibri"/>
      <w:szCs w:val="22"/>
      <w:lang w:val="en-US" w:eastAsia="en-IE"/>
    </w:rPr>
  </w:style>
  <w:style w:type="paragraph" w:styleId="TOC7">
    <w:name w:val="toc 7"/>
    <w:basedOn w:val="Normal"/>
    <w:next w:val="Normal"/>
    <w:autoRedefine/>
    <w:uiPriority w:val="39"/>
    <w:semiHidden/>
    <w:unhideWhenUsed/>
    <w:rsid w:val="001446EB"/>
    <w:pPr>
      <w:spacing w:after="100" w:line="240" w:lineRule="auto"/>
      <w:ind w:left="1320"/>
    </w:pPr>
    <w:rPr>
      <w:rFonts w:asciiTheme="minorHAnsi" w:eastAsiaTheme="minorHAnsi" w:hAnsiTheme="minorHAnsi" w:cstheme="minorBidi"/>
      <w:szCs w:val="22"/>
      <w:lang w:val="en-IE"/>
    </w:rPr>
  </w:style>
  <w:style w:type="character" w:customStyle="1" w:styleId="HPRAMainBodyTextChar">
    <w:name w:val="HPRA_MainBodyText Char"/>
    <w:basedOn w:val="DefaultParagraphFont"/>
    <w:link w:val="HPRAMainBodyText"/>
    <w:rsid w:val="001446EB"/>
    <w:rPr>
      <w:rFonts w:ascii="Segoe UI" w:hAnsi="Segoe UI" w:cs="Segoe UI"/>
      <w:sz w:val="20"/>
      <w:szCs w:val="20"/>
      <w:lang w:val="en-IE"/>
    </w:rPr>
  </w:style>
  <w:style w:type="character" w:styleId="UnresolvedMention">
    <w:name w:val="Unresolved Mention"/>
    <w:basedOn w:val="DefaultParagraphFont"/>
    <w:uiPriority w:val="99"/>
    <w:semiHidden/>
    <w:unhideWhenUsed/>
    <w:rsid w:val="001446EB"/>
    <w:rPr>
      <w:color w:val="605E5C"/>
      <w:shd w:val="clear" w:color="auto" w:fill="E1DFDD"/>
    </w:rPr>
  </w:style>
  <w:style w:type="table" w:customStyle="1" w:styleId="GridTable4-Accent51">
    <w:name w:val="Grid Table 4 - Accent 51"/>
    <w:basedOn w:val="TableNormal"/>
    <w:next w:val="GridTable4-Accent5"/>
    <w:uiPriority w:val="49"/>
    <w:rsid w:val="005242A2"/>
    <w:pPr>
      <w:spacing w:after="0" w:line="240" w:lineRule="auto"/>
    </w:pPr>
    <w:rPr>
      <w:lang w:val="en-IE"/>
    </w:rPr>
    <w:tblPr>
      <w:tblStyleRowBandSize w:val="1"/>
      <w:tblStyleColBandSize w:val="1"/>
      <w:tblBorders>
        <w:top w:val="single" w:sz="4" w:space="0" w:color="FFA5D1"/>
        <w:left w:val="single" w:sz="4" w:space="0" w:color="FFA5D1"/>
        <w:bottom w:val="single" w:sz="4" w:space="0" w:color="FFA5D1"/>
        <w:right w:val="single" w:sz="4" w:space="0" w:color="FFA5D1"/>
        <w:insideH w:val="single" w:sz="4" w:space="0" w:color="FFA5D1"/>
        <w:insideV w:val="single" w:sz="4" w:space="0" w:color="FFA5D1"/>
      </w:tblBorders>
    </w:tblPr>
    <w:tblStylePr w:type="firstRow">
      <w:rPr>
        <w:b/>
        <w:bCs/>
        <w:color w:val="FFFFFF"/>
      </w:rPr>
      <w:tblPr/>
      <w:tcPr>
        <w:tcBorders>
          <w:top w:val="single" w:sz="4" w:space="0" w:color="FF69B4"/>
          <w:left w:val="single" w:sz="4" w:space="0" w:color="FF69B4"/>
          <w:bottom w:val="single" w:sz="4" w:space="0" w:color="FF69B4"/>
          <w:right w:val="single" w:sz="4" w:space="0" w:color="FF69B4"/>
          <w:insideH w:val="nil"/>
          <w:insideV w:val="nil"/>
        </w:tcBorders>
        <w:shd w:val="clear" w:color="auto" w:fill="FF69B4"/>
      </w:tcPr>
    </w:tblStylePr>
    <w:tblStylePr w:type="lastRow">
      <w:rPr>
        <w:b/>
        <w:bCs/>
      </w:rPr>
      <w:tblPr/>
      <w:tcPr>
        <w:tcBorders>
          <w:top w:val="double" w:sz="4" w:space="0" w:color="FF69B4"/>
        </w:tcBorders>
      </w:tcPr>
    </w:tblStylePr>
    <w:tblStylePr w:type="firstCol">
      <w:rPr>
        <w:b/>
        <w:bCs/>
      </w:rPr>
    </w:tblStylePr>
    <w:tblStylePr w:type="lastCol">
      <w:rPr>
        <w:b/>
        <w:bCs/>
      </w:rPr>
    </w:tblStylePr>
    <w:tblStylePr w:type="band1Vert">
      <w:tblPr/>
      <w:tcPr>
        <w:shd w:val="clear" w:color="auto" w:fill="FFE1EF"/>
      </w:tcPr>
    </w:tblStylePr>
    <w:tblStylePr w:type="band1Horz">
      <w:tblPr/>
      <w:tcPr>
        <w:shd w:val="clear" w:color="auto" w:fill="FFE1EF"/>
      </w:tcPr>
    </w:tblStyle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59144947">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3.xml"/><Relationship Id="rId26" Type="http://schemas.openxmlformats.org/officeDocument/2006/relationships/hyperlink" Target="http://www.etenders.gov.ie" TargetMode="External"/><Relationship Id="rId3" Type="http://schemas.openxmlformats.org/officeDocument/2006/relationships/customXml" Target="../customXml/item3.xml"/><Relationship Id="rId21" Type="http://schemas.openxmlformats.org/officeDocument/2006/relationships/footer" Target="footer4.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footer" Target="footer2.xml"/><Relationship Id="rId25" Type="http://schemas.openxmlformats.org/officeDocument/2006/relationships/hyperlink" Target="http://www.etenders.gov.ie" TargetMode="Externa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hyperlink" Target="http://www.etenders.gov.ie" TargetMode="Externa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image" Target="media/image1.png"/><Relationship Id="rId5" Type="http://schemas.openxmlformats.org/officeDocument/2006/relationships/customXml" Target="../customXml/item5.xml"/><Relationship Id="rId15" Type="http://schemas.openxmlformats.org/officeDocument/2006/relationships/header" Target="header2.xml"/><Relationship Id="rId23" Type="http://schemas.openxmlformats.org/officeDocument/2006/relationships/hyperlink" Target="https://view.officeapps.live.com/op/view.aspx?src=https%3A%2F%2Fassets.gov.ie%2Fstatic%2Fdocuments%2Fservices-confidentiality-agreement-15-jan-2024.docx&amp;wdOrigin=BROWSELINK" TargetMode="External"/><Relationship Id="rId28" Type="http://schemas.openxmlformats.org/officeDocument/2006/relationships/glossaryDocument" Target="glossary/document.xml"/><Relationship Id="rId10" Type="http://schemas.openxmlformats.org/officeDocument/2006/relationships/settings" Target="settings.xml"/><Relationship Id="rId19" Type="http://schemas.openxmlformats.org/officeDocument/2006/relationships/footer" Target="footer3.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header" Target="header1.xml"/><Relationship Id="rId22" Type="http://schemas.openxmlformats.org/officeDocument/2006/relationships/hyperlink" Target="http://www.hpra.ie" TargetMode="External"/><Relationship Id="rId27" Type="http://schemas.openxmlformats.org/officeDocument/2006/relationships/fontTable" Target="fontTable.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E5B87B3FD9CB4E93885F5503286AB1BB"/>
        <w:category>
          <w:name w:val="General"/>
          <w:gallery w:val="placeholder"/>
        </w:category>
        <w:types>
          <w:type w:val="bbPlcHdr"/>
        </w:types>
        <w:behaviors>
          <w:behavior w:val="content"/>
        </w:behaviors>
        <w:guid w:val="{820D711C-1A50-4326-906D-AA39C1FD1A4B}"/>
      </w:docPartPr>
      <w:docPartBody>
        <w:p w:rsidR="009D7763" w:rsidRDefault="009D7763" w:rsidP="009D7763">
          <w:pPr>
            <w:pStyle w:val="E5B87B3FD9CB4E93885F5503286AB1BB"/>
          </w:pPr>
          <w:r w:rsidRPr="00DC0160">
            <w:rPr>
              <w:rStyle w:val="PlaceholderText"/>
            </w:rPr>
            <w:t>Click here to enter text.</w:t>
          </w:r>
        </w:p>
      </w:docPartBody>
    </w:docPart>
    <w:docPart>
      <w:docPartPr>
        <w:name w:val="8901D191F8114F88B2426FBE50455036"/>
        <w:category>
          <w:name w:val="General"/>
          <w:gallery w:val="placeholder"/>
        </w:category>
        <w:types>
          <w:type w:val="bbPlcHdr"/>
        </w:types>
        <w:behaviors>
          <w:behavior w:val="content"/>
        </w:behaviors>
        <w:guid w:val="{5016A9EE-2238-459D-8F36-2299729D6ED5}"/>
      </w:docPartPr>
      <w:docPartBody>
        <w:p w:rsidR="00D3147F" w:rsidRDefault="009D7763" w:rsidP="009D7763">
          <w:pPr>
            <w:pStyle w:val="8901D191F8114F88B2426FBE50455036"/>
          </w:pPr>
          <w:r w:rsidRPr="00770025">
            <w:rPr>
              <w:rStyle w:val="PlaceholderText"/>
            </w:rPr>
            <w:t>Click here to enter text.</w:t>
          </w:r>
        </w:p>
      </w:docPartBody>
    </w:docPart>
    <w:docPart>
      <w:docPartPr>
        <w:name w:val="4EA1E3A48DD9413EB0A14AD17508F8C9"/>
        <w:category>
          <w:name w:val="General"/>
          <w:gallery w:val="placeholder"/>
        </w:category>
        <w:types>
          <w:type w:val="bbPlcHdr"/>
        </w:types>
        <w:behaviors>
          <w:behavior w:val="content"/>
        </w:behaviors>
        <w:guid w:val="{314DB54F-C822-46F6-B433-4310D5D68A3E}"/>
      </w:docPartPr>
      <w:docPartBody>
        <w:p w:rsidR="00790A85" w:rsidRDefault="00AA15E9" w:rsidP="00AA15E9">
          <w:pPr>
            <w:pStyle w:val="4EA1E3A48DD9413EB0A14AD17508F8C94"/>
          </w:pPr>
          <w:r w:rsidRPr="003D35B0">
            <w:rPr>
              <w:rStyle w:val="PlaceholderText"/>
              <w:rFonts w:eastAsiaTheme="minorHAnsi"/>
            </w:rPr>
            <w:t>[Insert name of Contracting Authority]</w:t>
          </w:r>
        </w:p>
      </w:docPartBody>
    </w:docPart>
    <w:docPart>
      <w:docPartPr>
        <w:name w:val="52D584516FD24D2DAD20498AB394BD94"/>
        <w:category>
          <w:name w:val="General"/>
          <w:gallery w:val="placeholder"/>
        </w:category>
        <w:types>
          <w:type w:val="bbPlcHdr"/>
        </w:types>
        <w:behaviors>
          <w:behavior w:val="content"/>
        </w:behaviors>
        <w:guid w:val="{7F99AA71-8E18-42C4-9C36-821F97A3B336}"/>
      </w:docPartPr>
      <w:docPartBody>
        <w:p w:rsidR="00A70F35" w:rsidRDefault="009041FA" w:rsidP="009041FA">
          <w:pPr>
            <w:pStyle w:val="52D584516FD24D2DAD20498AB394BD94"/>
          </w:pPr>
          <w:r w:rsidRPr="002443E8">
            <w:rPr>
              <w:rStyle w:val="PlaceholderText"/>
            </w:rPr>
            <w:t>Click here to enter text.</w:t>
          </w:r>
        </w:p>
      </w:docPartBody>
    </w:docPart>
    <w:docPart>
      <w:docPartPr>
        <w:name w:val="D5D784056CEE4EBBA7848757590E779C"/>
        <w:category>
          <w:name w:val="General"/>
          <w:gallery w:val="placeholder"/>
        </w:category>
        <w:types>
          <w:type w:val="bbPlcHdr"/>
        </w:types>
        <w:behaviors>
          <w:behavior w:val="content"/>
        </w:behaviors>
        <w:guid w:val="{0CD16BF0-1AC3-4739-B0D1-2451171DE1AB}"/>
      </w:docPartPr>
      <w:docPartBody>
        <w:p w:rsidR="00A70F35" w:rsidRDefault="009041FA" w:rsidP="009041FA">
          <w:pPr>
            <w:pStyle w:val="D5D784056CEE4EBBA7848757590E779C"/>
          </w:pPr>
          <w:r w:rsidRPr="002443E8">
            <w:rPr>
              <w:rStyle w:val="PlaceholderText"/>
            </w:rPr>
            <w:t>Click here to enter text.</w:t>
          </w:r>
        </w:p>
      </w:docPartBody>
    </w:docPart>
    <w:docPart>
      <w:docPartPr>
        <w:name w:val="182926329B0F4849AAB25E2E56A05FB3"/>
        <w:category>
          <w:name w:val="General"/>
          <w:gallery w:val="placeholder"/>
        </w:category>
        <w:types>
          <w:type w:val="bbPlcHdr"/>
        </w:types>
        <w:behaviors>
          <w:behavior w:val="content"/>
        </w:behaviors>
        <w:guid w:val="{16CE991E-0A47-40ED-9378-0C5F37CFC67E}"/>
      </w:docPartPr>
      <w:docPartBody>
        <w:p w:rsidR="00C05021" w:rsidRDefault="00C923CF" w:rsidP="00C923CF">
          <w:pPr>
            <w:pStyle w:val="182926329B0F4849AAB25E2E56A05FB3"/>
          </w:pPr>
          <w:r w:rsidRPr="003D35B0">
            <w:rPr>
              <w:rStyle w:val="PlaceholderText"/>
              <w:rFonts w:eastAsiaTheme="minorHAnsi"/>
            </w:rPr>
            <w:t>[Insert name of Contracting Authority]</w:t>
          </w:r>
        </w:p>
      </w:docPartBody>
    </w:docPart>
    <w:docPart>
      <w:docPartPr>
        <w:name w:val="6B5FACC275E745F28BCB5E9C6777AABA"/>
        <w:category>
          <w:name w:val="General"/>
          <w:gallery w:val="placeholder"/>
        </w:category>
        <w:types>
          <w:type w:val="bbPlcHdr"/>
        </w:types>
        <w:behaviors>
          <w:behavior w:val="content"/>
        </w:behaviors>
        <w:guid w:val="{14E406B8-734B-4433-AF59-51D416691CBB}"/>
      </w:docPartPr>
      <w:docPartBody>
        <w:p w:rsidR="00C05021" w:rsidRDefault="00C923CF" w:rsidP="00C923CF">
          <w:pPr>
            <w:pStyle w:val="6B5FACC275E745F28BCB5E9C6777AABA"/>
          </w:pPr>
          <w:r w:rsidRPr="00DC0160">
            <w:rPr>
              <w:rStyle w:val="PlaceholderText"/>
            </w:rPr>
            <w:t>Click here to enter text.</w:t>
          </w:r>
        </w:p>
      </w:docPartBody>
    </w:docPart>
    <w:docPart>
      <w:docPartPr>
        <w:name w:val="B1717C5DCEB64691B747DC32B1D0CAD3"/>
        <w:category>
          <w:name w:val="General"/>
          <w:gallery w:val="placeholder"/>
        </w:category>
        <w:types>
          <w:type w:val="bbPlcHdr"/>
        </w:types>
        <w:behaviors>
          <w:behavior w:val="content"/>
        </w:behaviors>
        <w:guid w:val="{D5F3F7C0-C755-4BF4-A9EA-5DB13D75C711}"/>
      </w:docPartPr>
      <w:docPartBody>
        <w:p w:rsidR="00C05021" w:rsidRDefault="00C923CF" w:rsidP="00C923CF">
          <w:pPr>
            <w:pStyle w:val="B1717C5DCEB64691B747DC32B1D0CAD3"/>
          </w:pPr>
          <w:r w:rsidRPr="00C03879">
            <w:rPr>
              <w:rStyle w:val="PlaceholderText"/>
              <w:highlight w:val="lightGray"/>
            </w:rPr>
            <w:t xml:space="preserve">[Insert type of </w:t>
          </w:r>
          <w:r>
            <w:rPr>
              <w:rStyle w:val="PlaceholderText"/>
              <w:highlight w:val="lightGray"/>
            </w:rPr>
            <w:t>services</w:t>
          </w:r>
          <w:r w:rsidRPr="00C03879">
            <w:rPr>
              <w:rStyle w:val="PlaceholderText"/>
              <w:highlight w:val="lightGray"/>
            </w:rPr>
            <w:t xml:space="preserve"> </w:t>
          </w:r>
          <w:r>
            <w:rPr>
              <w:rStyle w:val="PlaceholderText"/>
              <w:highlight w:val="lightGray"/>
            </w:rPr>
            <w:t>required</w:t>
          </w:r>
          <w:r w:rsidRPr="00C03879">
            <w:rPr>
              <w:rStyle w:val="PlaceholderText"/>
              <w:highlight w:val="lightGray"/>
            </w:rPr>
            <w:t>]</w:t>
          </w:r>
        </w:p>
      </w:docPartBody>
    </w:docPart>
    <w:docPart>
      <w:docPartPr>
        <w:name w:val="B42992B7C28F483F84C4AEF0FAF059A4"/>
        <w:category>
          <w:name w:val="General"/>
          <w:gallery w:val="placeholder"/>
        </w:category>
        <w:types>
          <w:type w:val="bbPlcHdr"/>
        </w:types>
        <w:behaviors>
          <w:behavior w:val="content"/>
        </w:behaviors>
        <w:guid w:val="{2E02B158-AA60-44B0-9B29-6891ED7A3E7B}"/>
      </w:docPartPr>
      <w:docPartBody>
        <w:p w:rsidR="00877F47" w:rsidRDefault="00877F47" w:rsidP="00877F47">
          <w:pPr>
            <w:pStyle w:val="B42992B7C28F483F84C4AEF0FAF059A4"/>
          </w:pPr>
          <w:r w:rsidRPr="002204E4">
            <w:rPr>
              <w:rStyle w:val="PlaceholderText"/>
            </w:rPr>
            <w:t>Click here to enter text.</w:t>
          </w:r>
        </w:p>
      </w:docPartBody>
    </w:docPart>
    <w:docPart>
      <w:docPartPr>
        <w:name w:val="DefaultPlaceholder_1081868574"/>
        <w:category>
          <w:name w:val="General"/>
          <w:gallery w:val="placeholder"/>
        </w:category>
        <w:types>
          <w:type w:val="bbPlcHdr"/>
        </w:types>
        <w:behaviors>
          <w:behavior w:val="content"/>
        </w:behaviors>
        <w:guid w:val="{0159473A-62AC-46F4-84A8-C36DEED0C444}"/>
      </w:docPartPr>
      <w:docPartBody>
        <w:p w:rsidR="00877F47" w:rsidRDefault="00877F47">
          <w:r w:rsidRPr="00B67773">
            <w:rPr>
              <w:rStyle w:val="PlaceholderText"/>
            </w:rPr>
            <w:t>Click here to enter text.</w:t>
          </w:r>
        </w:p>
      </w:docPartBody>
    </w:docPart>
    <w:docPart>
      <w:docPartPr>
        <w:name w:val="C18B7D2E2B9746A3970A23771599CDA6"/>
        <w:category>
          <w:name w:val="General"/>
          <w:gallery w:val="placeholder"/>
        </w:category>
        <w:types>
          <w:type w:val="bbPlcHdr"/>
        </w:types>
        <w:behaviors>
          <w:behavior w:val="content"/>
        </w:behaviors>
        <w:guid w:val="{FE21B817-4145-432C-977B-32F50B8B0E4A}"/>
      </w:docPartPr>
      <w:docPartBody>
        <w:p w:rsidR="00D14F85" w:rsidRDefault="00877F47" w:rsidP="00877F47">
          <w:pPr>
            <w:pStyle w:val="C18B7D2E2B9746A3970A23771599CDA6"/>
          </w:pPr>
          <w:r w:rsidRPr="00770025">
            <w:rPr>
              <w:rStyle w:val="PlaceholderText"/>
            </w:rPr>
            <w:t>Click here to enter text.</w:t>
          </w:r>
        </w:p>
      </w:docPartBody>
    </w:docPart>
    <w:docPart>
      <w:docPartPr>
        <w:name w:val="46045457CF454122AFA2B21D1FED930B"/>
        <w:category>
          <w:name w:val="General"/>
          <w:gallery w:val="placeholder"/>
        </w:category>
        <w:types>
          <w:type w:val="bbPlcHdr"/>
        </w:types>
        <w:behaviors>
          <w:behavior w:val="content"/>
        </w:behaviors>
        <w:guid w:val="{F26C0E50-0ABE-46E0-8D69-F7979497345B}"/>
      </w:docPartPr>
      <w:docPartBody>
        <w:p w:rsidR="00540C41" w:rsidRDefault="001A1544" w:rsidP="001A1544">
          <w:pPr>
            <w:pStyle w:val="46045457CF454122AFA2B21D1FED930B"/>
          </w:pPr>
          <w:r>
            <w:rPr>
              <w:rStyle w:val="PlaceholderText"/>
            </w:rPr>
            <w:t>Click here to enter text.</w:t>
          </w:r>
        </w:p>
      </w:docPartBody>
    </w:docPart>
    <w:docPart>
      <w:docPartPr>
        <w:name w:val="73DBFFC45F5D4FCE9E3A0A2CC4E3EF52"/>
        <w:category>
          <w:name w:val="General"/>
          <w:gallery w:val="placeholder"/>
        </w:category>
        <w:types>
          <w:type w:val="bbPlcHdr"/>
        </w:types>
        <w:behaviors>
          <w:behavior w:val="content"/>
        </w:behaviors>
        <w:guid w:val="{57BBA1E9-9F83-4442-B38F-A6E4FAAA55B5}"/>
      </w:docPartPr>
      <w:docPartBody>
        <w:p w:rsidR="00F350FA" w:rsidRDefault="00F15AE7" w:rsidP="00F15AE7">
          <w:pPr>
            <w:pStyle w:val="73DBFFC45F5D4FCE9E3A0A2CC4E3EF52"/>
          </w:pPr>
          <w:r>
            <w:rPr>
              <w:rStyle w:val="PlaceholderText"/>
            </w:rPr>
            <w:t>Click here to enter text.</w:t>
          </w:r>
        </w:p>
      </w:docPartBody>
    </w:docPart>
    <w:docPart>
      <w:docPartPr>
        <w:name w:val="94010231A1954549991B84E226BA2D6F"/>
        <w:category>
          <w:name w:val="General"/>
          <w:gallery w:val="placeholder"/>
        </w:category>
        <w:types>
          <w:type w:val="bbPlcHdr"/>
        </w:types>
        <w:behaviors>
          <w:behavior w:val="content"/>
        </w:behaviors>
        <w:guid w:val="{50609F3B-37B6-4513-A92D-3A3984515CA7}"/>
      </w:docPartPr>
      <w:docPartBody>
        <w:p w:rsidR="00845457" w:rsidRDefault="00F350FA" w:rsidP="00F350FA">
          <w:pPr>
            <w:pStyle w:val="94010231A1954549991B84E226BA2D6F"/>
          </w:pPr>
          <w:r>
            <w:rPr>
              <w:rStyle w:val="PlaceholderText"/>
            </w:rPr>
            <w:t>Click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urier New">
    <w:panose1 w:val="02070309020205020404"/>
    <w:charset w:val="00"/>
    <w:family w:val="modern"/>
    <w:pitch w:val="fixed"/>
    <w:sig w:usb0="E0002EFF" w:usb1="C0007843" w:usb2="00000009" w:usb3="00000000" w:csb0="000001FF" w:csb1="00000000"/>
  </w:font>
  <w:font w:name="Calibri">
    <w:panose1 w:val="020F0502020204030204"/>
    <w:charset w:val="00"/>
    <w:family w:val="swiss"/>
    <w:pitch w:val="variable"/>
    <w:sig w:usb0="E4002EFF" w:usb1="C200247B"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Light">
    <w:panose1 w:val="020F0302020204030204"/>
    <w:charset w:val="00"/>
    <w:family w:val="swiss"/>
    <w:pitch w:val="variable"/>
    <w:sig w:usb0="E4002EFF" w:usb1="C200247B" w:usb2="00000009" w:usb3="00000000" w:csb0="000001FF" w:csb1="00000000"/>
  </w:font>
  <w:font w:name="Webdings">
    <w:panose1 w:val="05030102010509060703"/>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Lucida Sans">
    <w:charset w:val="00"/>
    <w:family w:val="swiss"/>
    <w:pitch w:val="variable"/>
    <w:sig w:usb0="00000003" w:usb1="00000000" w:usb2="00000000" w:usb3="00000000" w:csb0="00000001" w:csb1="00000000"/>
  </w:font>
  <w:font w:name="MS Mincho">
    <w:altName w:val="ＭＳ 明朝"/>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Unicode MS">
    <w:panose1 w:val="020B0604020202020204"/>
    <w:charset w:val="00"/>
    <w:family w:val="roman"/>
    <w:notTrueType/>
    <w:pitch w:val="variable"/>
    <w:sig w:usb0="00000003" w:usb1="00000000" w:usb2="00000000" w:usb3="00000000" w:csb0="00000001" w:csb1="00000000"/>
  </w:font>
  <w:font w:name="SimSun">
    <w:altName w:val="宋体"/>
    <w:panose1 w:val="02010600030101010101"/>
    <w:charset w:val="86"/>
    <w:family w:val="auto"/>
    <w:pitch w:val="variable"/>
    <w:sig w:usb0="00000203" w:usb1="288F0000" w:usb2="00000016" w:usb3="00000000" w:csb0="00040001" w:csb1="00000000"/>
  </w:font>
  <w:font w:name="Lucida Sans Unicode">
    <w:panose1 w:val="020B0602030504020204"/>
    <w:charset w:val="00"/>
    <w:family w:val="swiss"/>
    <w:pitch w:val="variable"/>
    <w:sig w:usb0="80000AFF" w:usb1="0000396B" w:usb2="00000000" w:usb3="00000000" w:csb0="000000BF" w:csb1="00000000"/>
  </w:font>
  <w:font w:name="Arial Black">
    <w:panose1 w:val="020B0A04020102020204"/>
    <w:charset w:val="00"/>
    <w:family w:val="swiss"/>
    <w:pitch w:val="variable"/>
    <w:sig w:usb0="A00002AF" w:usb1="400078FB" w:usb2="00000000" w:usb3="00000000" w:csb0="0000009F" w:csb1="00000000"/>
  </w:font>
  <w:font w:name="Cambria Math">
    <w:panose1 w:val="02040503050406030204"/>
    <w:charset w:val="00"/>
    <w:family w:val="roman"/>
    <w:pitch w:val="variable"/>
    <w:sig w:usb0="E00006FF" w:usb1="420024FF" w:usb2="02000000" w:usb3="00000000" w:csb0="000001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9D7763"/>
    <w:rsid w:val="00036A10"/>
    <w:rsid w:val="000E50F2"/>
    <w:rsid w:val="0017502A"/>
    <w:rsid w:val="001A1544"/>
    <w:rsid w:val="00243E81"/>
    <w:rsid w:val="0025163C"/>
    <w:rsid w:val="002954EC"/>
    <w:rsid w:val="002B4D30"/>
    <w:rsid w:val="00327104"/>
    <w:rsid w:val="003D0F6C"/>
    <w:rsid w:val="00416790"/>
    <w:rsid w:val="00423548"/>
    <w:rsid w:val="0043742A"/>
    <w:rsid w:val="00457086"/>
    <w:rsid w:val="004602DD"/>
    <w:rsid w:val="00461DA6"/>
    <w:rsid w:val="005005BD"/>
    <w:rsid w:val="00540C41"/>
    <w:rsid w:val="00550BBC"/>
    <w:rsid w:val="005F0348"/>
    <w:rsid w:val="00644E8A"/>
    <w:rsid w:val="00653685"/>
    <w:rsid w:val="006561ED"/>
    <w:rsid w:val="006B1087"/>
    <w:rsid w:val="006B59FF"/>
    <w:rsid w:val="00733071"/>
    <w:rsid w:val="00790A85"/>
    <w:rsid w:val="00845457"/>
    <w:rsid w:val="0085602E"/>
    <w:rsid w:val="00877F47"/>
    <w:rsid w:val="008950CD"/>
    <w:rsid w:val="008F3046"/>
    <w:rsid w:val="009041FA"/>
    <w:rsid w:val="0095228F"/>
    <w:rsid w:val="00965539"/>
    <w:rsid w:val="00975DA6"/>
    <w:rsid w:val="00997C9E"/>
    <w:rsid w:val="009B3FDC"/>
    <w:rsid w:val="009B45C8"/>
    <w:rsid w:val="009D7763"/>
    <w:rsid w:val="009F5929"/>
    <w:rsid w:val="00A37992"/>
    <w:rsid w:val="00A62CC7"/>
    <w:rsid w:val="00A70F35"/>
    <w:rsid w:val="00A90020"/>
    <w:rsid w:val="00A96FA1"/>
    <w:rsid w:val="00AA15E9"/>
    <w:rsid w:val="00B55CE0"/>
    <w:rsid w:val="00B74A75"/>
    <w:rsid w:val="00C05021"/>
    <w:rsid w:val="00C532D9"/>
    <w:rsid w:val="00C7052B"/>
    <w:rsid w:val="00C923CF"/>
    <w:rsid w:val="00CC6B57"/>
    <w:rsid w:val="00D14F85"/>
    <w:rsid w:val="00D3147F"/>
    <w:rsid w:val="00D974C3"/>
    <w:rsid w:val="00DF7967"/>
    <w:rsid w:val="00E0041B"/>
    <w:rsid w:val="00E717BC"/>
    <w:rsid w:val="00E84727"/>
    <w:rsid w:val="00EB7837"/>
    <w:rsid w:val="00ED10C2"/>
    <w:rsid w:val="00F15AE7"/>
    <w:rsid w:val="00F350FA"/>
    <w:rsid w:val="00F42675"/>
    <w:rsid w:val="00F67027"/>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sid w:val="00F350FA"/>
  </w:style>
  <w:style w:type="paragraph" w:customStyle="1" w:styleId="E5B87B3FD9CB4E93885F5503286AB1BB">
    <w:name w:val="E5B87B3FD9CB4E93885F5503286AB1BB"/>
    <w:rsid w:val="009D7763"/>
  </w:style>
  <w:style w:type="paragraph" w:customStyle="1" w:styleId="8901D191F8114F88B2426FBE50455036">
    <w:name w:val="8901D191F8114F88B2426FBE50455036"/>
    <w:rsid w:val="009D7763"/>
  </w:style>
  <w:style w:type="paragraph" w:customStyle="1" w:styleId="4EA1E3A48DD9413EB0A14AD17508F8C94">
    <w:name w:val="4EA1E3A48DD9413EB0A14AD17508F8C94"/>
    <w:rsid w:val="00AA15E9"/>
    <w:pPr>
      <w:spacing w:after="120" w:line="276" w:lineRule="auto"/>
    </w:pPr>
    <w:rPr>
      <w:rFonts w:ascii="Calibri" w:eastAsia="Times New Roman" w:hAnsi="Calibri" w:cs="Times New Roman"/>
      <w:szCs w:val="24"/>
      <w:lang w:val="en-GB"/>
    </w:rPr>
  </w:style>
  <w:style w:type="paragraph" w:customStyle="1" w:styleId="52D584516FD24D2DAD20498AB394BD94">
    <w:name w:val="52D584516FD24D2DAD20498AB394BD94"/>
    <w:rsid w:val="009041FA"/>
    <w:rPr>
      <w:lang w:val="en-IE" w:eastAsia="en-IE"/>
    </w:rPr>
  </w:style>
  <w:style w:type="paragraph" w:customStyle="1" w:styleId="D5D784056CEE4EBBA7848757590E779C">
    <w:name w:val="D5D784056CEE4EBBA7848757590E779C"/>
    <w:rsid w:val="009041FA"/>
    <w:rPr>
      <w:lang w:val="en-IE" w:eastAsia="en-IE"/>
    </w:rPr>
  </w:style>
  <w:style w:type="paragraph" w:customStyle="1" w:styleId="182926329B0F4849AAB25E2E56A05FB3">
    <w:name w:val="182926329B0F4849AAB25E2E56A05FB3"/>
    <w:rsid w:val="00C923CF"/>
    <w:rPr>
      <w:lang w:val="en-IE" w:eastAsia="en-IE"/>
    </w:rPr>
  </w:style>
  <w:style w:type="paragraph" w:customStyle="1" w:styleId="6B5FACC275E745F28BCB5E9C6777AABA">
    <w:name w:val="6B5FACC275E745F28BCB5E9C6777AABA"/>
    <w:rsid w:val="00C923CF"/>
    <w:rPr>
      <w:lang w:val="en-IE" w:eastAsia="en-IE"/>
    </w:rPr>
  </w:style>
  <w:style w:type="paragraph" w:customStyle="1" w:styleId="B1717C5DCEB64691B747DC32B1D0CAD3">
    <w:name w:val="B1717C5DCEB64691B747DC32B1D0CAD3"/>
    <w:rsid w:val="00C923CF"/>
    <w:rPr>
      <w:lang w:val="en-IE" w:eastAsia="en-IE"/>
    </w:rPr>
  </w:style>
  <w:style w:type="paragraph" w:customStyle="1" w:styleId="B42992B7C28F483F84C4AEF0FAF059A4">
    <w:name w:val="B42992B7C28F483F84C4AEF0FAF059A4"/>
    <w:rsid w:val="00877F47"/>
    <w:rPr>
      <w:lang w:val="en-IE" w:eastAsia="en-IE"/>
    </w:rPr>
  </w:style>
  <w:style w:type="paragraph" w:customStyle="1" w:styleId="C18B7D2E2B9746A3970A23771599CDA6">
    <w:name w:val="C18B7D2E2B9746A3970A23771599CDA6"/>
    <w:rsid w:val="00877F47"/>
    <w:rPr>
      <w:lang w:val="en-IE" w:eastAsia="en-IE"/>
    </w:rPr>
  </w:style>
  <w:style w:type="paragraph" w:customStyle="1" w:styleId="46045457CF454122AFA2B21D1FED930B">
    <w:name w:val="46045457CF454122AFA2B21D1FED930B"/>
    <w:rsid w:val="001A1544"/>
    <w:rPr>
      <w:lang w:val="en-IE" w:eastAsia="en-IE"/>
    </w:rPr>
  </w:style>
  <w:style w:type="paragraph" w:customStyle="1" w:styleId="73DBFFC45F5D4FCE9E3A0A2CC4E3EF52">
    <w:name w:val="73DBFFC45F5D4FCE9E3A0A2CC4E3EF52"/>
    <w:rsid w:val="00F15AE7"/>
    <w:rPr>
      <w:lang w:val="en-IE" w:eastAsia="en-IE"/>
    </w:rPr>
  </w:style>
  <w:style w:type="paragraph" w:customStyle="1" w:styleId="94010231A1954549991B84E226BA2D6F">
    <w:name w:val="94010231A1954549991B84E226BA2D6F"/>
    <w:rsid w:val="00F350FA"/>
    <w:rPr>
      <w:lang w:val="en-IE" w:eastAsia="en-IE"/>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overPageProperties xmlns="http://schemas.microsoft.com/office/2006/coverPageProps">
  <PublishDate/>
  <Abstract>Health Products Regulatory Authority </Abstract>
  <CompanyAddress/>
  <CompanyPhone/>
  <CompanyFax>Audio Visual Services</CompanyFax>
  <CompanyEmail/>
</CoverPageProperties>
</file>

<file path=customXml/item2.xml><?xml version="1.0" encoding="utf-8"?>
<?mso-contentType ?>
<p:Policy xmlns:p="office.server.policy" id="" local="true">
  <p:Name>eDocument</p:Name>
  <p:Description/>
  <p:Statement/>
  <p:PolicyItems/>
</p:Policy>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5.xml><?xml version="1.0" encoding="utf-8"?>
<?mso-contentType ?>
<spe:Receivers xmlns:spe="http://schemas.microsoft.com/sharepoint/events">
  <Receiver>
    <Name>Microsoft.Office.RecordsManagement.PolicyFeatures.ExpirationEventReceiver</Name>
    <Synchronization>Synchronous</Synchronization>
    <Type>10001</Type>
    <SequenceNumber>101</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10002</Type>
    <SequenceNumber>102</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10004</Type>
    <SequenceNumber>103</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10006</Type>
    <SequenceNumber>104</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10009</Type>
    <SequenceNumber>105</SequenceNumber>
    <Url/>
    <Assembly>Microsoft.Office.Policy, Version=15.0.0.0, Culture=neutral, PublicKeyToken=71e9bce111e9429c</Assembly>
    <Class>Microsoft.Office.RecordsManagement.Internal.UpdateExpireDate</Class>
    <Data/>
    <Filter/>
  </Receiver>
</spe:Receivers>
</file>

<file path=customXml/item6.xml><?xml version="1.0" encoding="utf-8"?>
<p:properties xmlns:p="http://schemas.microsoft.com/office/2006/metadata/properties" xmlns:xsi="http://www.w3.org/2001/XMLSchema-instance" xmlns:pc="http://schemas.microsoft.com/office/infopath/2007/PartnerControls">
  <documentManagement>
    <eDocs_FileStatus xmlns="http://schemas.microsoft.com/sharepoint/v3">Live</eDocs_FileStatus>
    <IconOverlay xmlns="http://schemas.microsoft.com/sharepoint/v4" xsi:nil="true"/>
    <eDocs_FileName xmlns="http://schemas.microsoft.com/sharepoint/v3">OGPPO002-048-2016</eDocs_FileName>
    <_dlc_ExpireDateSaved xmlns="http://schemas.microsoft.com/sharepoint/v3" xsi:nil="true"/>
    <_dlc_ExpireDate xmlns="http://schemas.microsoft.com/sharepoint/v3" xsi:nil="true"/>
    <TaxCatchAll xmlns="54fd18f1-75ae-4964-87e4-663421a4bb30">
      <Value>16</Value>
      <Value>2</Value>
      <Value>1</Value>
    </TaxCatchAll>
    <eDocs_FileTopicsTaxHTField0 xmlns="59311adf-83d4-46fd-80dc-206f27418ed8">
      <Terms xmlns="http://schemas.microsoft.com/office/infopath/2007/PartnerControls"/>
    </eDocs_FileTopicsTaxHTField0>
    <eDocs_SeriesSubSeriesTaxHTField0 xmlns="59311adf-83d4-46fd-80dc-206f27418ed8">
      <Terms xmlns="http://schemas.microsoft.com/office/infopath/2007/PartnerControls">
        <TermInfo xmlns="http://schemas.microsoft.com/office/infopath/2007/PartnerControls">
          <TermName xmlns="http://schemas.microsoft.com/office/infopath/2007/PartnerControls">002</TermName>
          <TermId xmlns="http://schemas.microsoft.com/office/infopath/2007/PartnerControls">230b5c71-8bf6-4beb-a83d-cddb41cc2b0c</TermId>
        </TermInfo>
      </Terms>
    </eDocs_SeriesSubSeriesTaxHTField0>
    <eDocs_YearTaxHTField0 xmlns="59311adf-83d4-46fd-80dc-206f27418ed8">
      <Terms xmlns="http://schemas.microsoft.com/office/infopath/2007/PartnerControls">
        <TermInfo xmlns="http://schemas.microsoft.com/office/infopath/2007/PartnerControls">
          <TermName xmlns="http://schemas.microsoft.com/office/infopath/2007/PartnerControls">2016</TermName>
          <TermId xmlns="http://schemas.microsoft.com/office/infopath/2007/PartnerControls">290abb38-182b-47f5-ab57-7f33b46e6252</TermId>
        </TermInfo>
      </Terms>
    </eDocs_YearTaxHTField0>
    <eDocs_DocumentTopicsTaxHTField0 xmlns="59311adf-83d4-46fd-80dc-206f27418ed8">
      <Terms xmlns="http://schemas.microsoft.com/office/infopath/2007/PartnerControls"/>
    </eDocs_DocumentTopicsTaxHTField0>
    <eDocs_SecurityClassificationTaxHTField0 xmlns="59311adf-83d4-46fd-80dc-206f27418ed8">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f33d2cd0-30e5-4f10-8d2a-4027eb6837f4</TermId>
        </TermInfo>
      </Terms>
    </eDocs_SecurityClassificationTaxHTField0>
    <OCRLastProcessed xmlns="http://schemas.microsoft.com/sharepoint/v3" xsi:nil="true"/>
  </documentManagement>
</p:properties>
</file>

<file path=customXml/item7.xml><?xml version="1.0" encoding="utf-8"?>
<ct:contentTypeSchema xmlns:ct="http://schemas.microsoft.com/office/2006/metadata/contentType" xmlns:ma="http://schemas.microsoft.com/office/2006/metadata/properties/metaAttributes" ct:_="" ma:_="" ma:contentTypeName="eDocument" ma:contentTypeID="0x0101000BC94875665D404BB1351B53C41FD2C000190BD043CED6CB44BAD6A03EC802B475" ma:contentTypeVersion="21" ma:contentTypeDescription="Create a new document for eDocs" ma:contentTypeScope="" ma:versionID="f0cc85506513ce39749722cb0bb7144f">
  <xsd:schema xmlns:xsd="http://www.w3.org/2001/XMLSchema" xmlns:xs="http://www.w3.org/2001/XMLSchema" xmlns:p="http://schemas.microsoft.com/office/2006/metadata/properties" xmlns:ns1="http://schemas.microsoft.com/sharepoint/v3" xmlns:ns2="59311adf-83d4-46fd-80dc-206f27418ed8" xmlns:ns3="54fd18f1-75ae-4964-87e4-663421a4bb30" xmlns:ns4="http://schemas.microsoft.com/sharepoint/v4" targetNamespace="http://schemas.microsoft.com/office/2006/metadata/properties" ma:root="true" ma:fieldsID="1f8add7cdf686748fef2908da1737233" ns1:_="" ns2:_="" ns3:_="" ns4:_="">
    <xsd:import namespace="http://schemas.microsoft.com/sharepoint/v3"/>
    <xsd:import namespace="59311adf-83d4-46fd-80dc-206f27418ed8"/>
    <xsd:import namespace="54fd18f1-75ae-4964-87e4-663421a4bb30"/>
    <xsd:import namespace="http://schemas.microsoft.com/sharepoint/v4"/>
    <xsd:element name="properties">
      <xsd:complexType>
        <xsd:sequence>
          <xsd:element name="documentManagement">
            <xsd:complexType>
              <xsd:all>
                <xsd:element ref="ns2:eDocs_DocumentTopicsTaxHTField0" minOccurs="0"/>
                <xsd:element ref="ns1:_vti_ItemDeclaredRecord" minOccurs="0"/>
                <xsd:element ref="ns1:_dlc_Exempt" minOccurs="0"/>
                <xsd:element ref="ns1:_dlc_ExpireDateSaved" minOccurs="0"/>
                <xsd:element ref="ns1:_dlc_ExpireDate" minOccurs="0"/>
                <xsd:element ref="ns3:TaxCatchAll" minOccurs="0"/>
                <xsd:element ref="ns2:eDocs_YearTaxHTField0" minOccurs="0"/>
                <xsd:element ref="ns1:eDocs_FileStatus"/>
                <xsd:element ref="ns2:eDocs_FileTopicsTaxHTField0" minOccurs="0"/>
                <xsd:element ref="ns1:eDocs_FileName" minOccurs="0"/>
                <xsd:element ref="ns2:eDocs_SeriesSubSeriesTaxHTField0" minOccurs="0"/>
                <xsd:element ref="ns4:IconOverlay" minOccurs="0"/>
                <xsd:element ref="ns1:_vti_ItemHoldRecordStatus" minOccurs="0"/>
                <xsd:element ref="ns2:eDocs_SecurityClassificationTaxHTField0" minOccurs="0"/>
                <xsd:element ref="ns1:OCRLastProcesse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vti_ItemDeclaredRecord" ma:index="10" nillable="true" ma:displayName="Declared Record" ma:hidden="true" ma:internalName="_vti_ItemDeclaredRecord" ma:readOnly="true">
      <xsd:simpleType>
        <xsd:restriction base="dms:DateTime"/>
      </xsd:simpleType>
    </xsd:element>
    <xsd:element name="_dlc_Exempt" ma:index="11" nillable="true" ma:displayName="Exempt from Policy" ma:hidden="true" ma:internalName="_dlc_Exempt" ma:readOnly="true">
      <xsd:simpleType>
        <xsd:restriction base="dms:Unknown"/>
      </xsd:simpleType>
    </xsd:element>
    <xsd:element name="_dlc_ExpireDateSaved" ma:index="12" nillable="true" ma:displayName="Original Expiration Date" ma:hidden="true" ma:internalName="_dlc_ExpireDateSaved" ma:readOnly="true">
      <xsd:simpleType>
        <xsd:restriction base="dms:DateTime"/>
      </xsd:simpleType>
    </xsd:element>
    <xsd:element name="_dlc_ExpireDate" ma:index="13" nillable="true" ma:displayName="Expiration Date" ma:description="" ma:hidden="true" ma:indexed="true" ma:internalName="_dlc_ExpireDate" ma:readOnly="true">
      <xsd:simpleType>
        <xsd:restriction base="dms:DateTime"/>
      </xsd:simpleType>
    </xsd:element>
    <xsd:element name="eDocs_FileStatus" ma:index="17" ma:displayName="Status" ma:default="Live" ma:description="Current Status of the File. This is set to Live, Archived or sent to National Archives" ma:format="Dropdown" ma:indexed="true" ma:internalName="eDocs_FileStatus">
      <xsd:simpleType>
        <xsd:restriction base="dms:Choice">
          <xsd:enumeration value="Live"/>
          <xsd:enumeration value="Archived"/>
          <xsd:enumeration value="Cancelled"/>
          <xsd:enumeration value="Sent to National Archives"/>
        </xsd:restriction>
      </xsd:simpleType>
    </xsd:element>
    <xsd:element name="eDocs_FileName" ma:index="20" nillable="true" ma:displayName="File Name" ma:default="0" ma:description="File Number" ma:indexed="true" ma:internalName="eDocs_FileName">
      <xsd:simpleType>
        <xsd:restriction base="dms:Text">
          <xsd:maxLength value="20"/>
        </xsd:restriction>
      </xsd:simpleType>
    </xsd:element>
    <xsd:element name="_vti_ItemHoldRecordStatus" ma:index="24" nillable="true" ma:displayName="Hold and Record Status" ma:decimals="0" ma:description="" ma:hidden="true" ma:indexed="true" ma:internalName="_vti_ItemHoldRecordStatus" ma:readOnly="true">
      <xsd:simpleType>
        <xsd:restriction base="dms:Unknown"/>
      </xsd:simpleType>
    </xsd:element>
    <xsd:element name="OCRLastProcessed" ma:index="27" nillable="true" ma:displayName="OCR Last Processed" ma:format="DateTime" ma:hidden="true" ma:internalName="OCRLastProcessed">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59311adf-83d4-46fd-80dc-206f27418ed8" elementFormDefault="qualified">
    <xsd:import namespace="http://schemas.microsoft.com/office/2006/documentManagement/types"/>
    <xsd:import namespace="http://schemas.microsoft.com/office/infopath/2007/PartnerControls"/>
    <xsd:element name="eDocs_DocumentTopicsTaxHTField0" ma:index="9" nillable="true" ma:taxonomy="true" ma:internalName="eDocs_DocumentTopicsTaxHTField0" ma:taxonomyFieldName="eDocs_DocumentTopics" ma:displayName="Document Topics" ma:default="" ma:fieldId="{fbaa881f-c4ae-443f-9fda-fbdd527793df}" ma:taxonomyMulti="true" ma:sspId="7b6e00a8-1446-4ef2-b92a-96b4772b9755" ma:termSetId="3892bbe0-d052-4b67-82b4-70c7294c09f1" ma:anchorId="00000000-0000-0000-0000-000000000000" ma:open="false" ma:isKeyword="false">
      <xsd:complexType>
        <xsd:sequence>
          <xsd:element ref="pc:Terms" minOccurs="0" maxOccurs="1"/>
        </xsd:sequence>
      </xsd:complexType>
    </xsd:element>
    <xsd:element name="eDocs_YearTaxHTField0" ma:index="15" nillable="true" ma:taxonomy="true" ma:internalName="eDocs_YearTaxHTField0" ma:taxonomyFieldName="eDocs_Year" ma:displayName="Year" ma:indexed="true" ma:fieldId="{7b1b8a72-8553-41e1-8dd7-5ce464e281f2}" ma:sspId="7b6e00a8-1446-4ef2-b92a-96b4772b9755" ma:termSetId="6b2a013c-fe8b-4805-9242-a33f2487bec9" ma:anchorId="00000000-0000-0000-0000-000000000000" ma:open="false" ma:isKeyword="false">
      <xsd:complexType>
        <xsd:sequence>
          <xsd:element ref="pc:Terms" minOccurs="0" maxOccurs="1"/>
        </xsd:sequence>
      </xsd:complexType>
    </xsd:element>
    <xsd:element name="eDocs_FileTopicsTaxHTField0" ma:index="18" nillable="true" ma:taxonomy="true" ma:internalName="eDocs_FileTopicsTaxHTField0" ma:taxonomyFieldName="eDocs_FileTopics" ma:displayName="File Topics" ma:default="" ma:fieldId="{602c691f-3efa-402d-ab5c-baa8c240a9e7}" ma:taxonomyMulti="true" ma:sspId="7b6e00a8-1446-4ef2-b92a-96b4772b9755" ma:termSetId="3892bbe0-d052-4b67-82b4-70c7294c09f1" ma:anchorId="00000000-0000-0000-0000-000000000000" ma:open="false" ma:isKeyword="false">
      <xsd:complexType>
        <xsd:sequence>
          <xsd:element ref="pc:Terms" minOccurs="0" maxOccurs="1"/>
        </xsd:sequence>
      </xsd:complexType>
    </xsd:element>
    <xsd:element name="eDocs_SeriesSubSeriesTaxHTField0" ma:index="21" nillable="true" ma:taxonomy="true" ma:internalName="eDocs_SeriesSubSeriesTaxHTField0" ma:taxonomyFieldName="eDocs_SeriesSubSeries" ma:displayName="Sub Series" ma:fieldId="{11f8bb48-43d6-459a-8b80-9123185593c7}" ma:sspId="7b6e00a8-1446-4ef2-b92a-96b4772b9755" ma:termSetId="584d92f5-f104-4db4-9eaa-0d5facccda66" ma:anchorId="00000000-0000-0000-0000-000000000000" ma:open="false" ma:isKeyword="false">
      <xsd:complexType>
        <xsd:sequence>
          <xsd:element ref="pc:Terms" minOccurs="0" maxOccurs="1"/>
        </xsd:sequence>
      </xsd:complexType>
    </xsd:element>
    <xsd:element name="eDocs_SecurityClassificationTaxHTField0" ma:index="26" nillable="true" ma:taxonomy="true" ma:internalName="eDocs_SecurityClassificationTaxHTField0" ma:taxonomyFieldName="eDocs_SecurityClassification" ma:displayName="Security Classification" ma:default="16;#Unclassified|f33d2cd0-30e5-4f10-8d2a-4027eb6837f4" ma:fieldId="{6bbd3faf-a5ab-4e5e-b8a6-a5e099cef439}" ma:sspId="7b6e00a8-1446-4ef2-b92a-96b4772b9755" ma:termSetId="597e04dd-c0ba-4dc5-b0c3-577ee9999191"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54fd18f1-75ae-4964-87e4-663421a4bb30"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54517776-4ee6-4e3f-9639-e28616b142cf}" ma:internalName="TaxCatchAll" ma:showField="CatchAllData" ma:web="54fd18f1-75ae-4964-87e4-663421a4bb30">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3"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C2F99E16-20F1-48EE-8DF2-535D6F2ECD7F}">
  <ds:schemaRefs>
    <ds:schemaRef ds:uri="office.server.policy"/>
  </ds:schemaRefs>
</ds:datastoreItem>
</file>

<file path=customXml/itemProps3.xml><?xml version="1.0" encoding="utf-8"?>
<ds:datastoreItem xmlns:ds="http://schemas.openxmlformats.org/officeDocument/2006/customXml" ds:itemID="{3B01A686-3FD1-40A5-AF3D-7D16CA4F212E}">
  <ds:schemaRefs>
    <ds:schemaRef ds:uri="http://schemas.microsoft.com/sharepoint/v3/contenttype/forms"/>
  </ds:schemaRefs>
</ds:datastoreItem>
</file>

<file path=customXml/itemProps4.xml><?xml version="1.0" encoding="utf-8"?>
<ds:datastoreItem xmlns:ds="http://schemas.openxmlformats.org/officeDocument/2006/customXml" ds:itemID="{4D2DC5A7-A453-40D5-B58A-9520A0C6E705}">
  <ds:schemaRefs>
    <ds:schemaRef ds:uri="http://schemas.openxmlformats.org/officeDocument/2006/bibliography"/>
  </ds:schemaRefs>
</ds:datastoreItem>
</file>

<file path=customXml/itemProps5.xml><?xml version="1.0" encoding="utf-8"?>
<ds:datastoreItem xmlns:ds="http://schemas.openxmlformats.org/officeDocument/2006/customXml" ds:itemID="{556B7869-CA0D-4FC9-91FC-CB3C243BADE6}">
  <ds:schemaRefs>
    <ds:schemaRef ds:uri="http://schemas.microsoft.com/sharepoint/events"/>
  </ds:schemaRefs>
</ds:datastoreItem>
</file>

<file path=customXml/itemProps6.xml><?xml version="1.0" encoding="utf-8"?>
<ds:datastoreItem xmlns:ds="http://schemas.openxmlformats.org/officeDocument/2006/customXml" ds:itemID="{71285FD1-C5C7-4ADB-B4E4-D40B9AEB536E}">
  <ds:schemaRefs>
    <ds:schemaRef ds:uri="http://schemas.microsoft.com/office/2006/metadata/properties"/>
    <ds:schemaRef ds:uri="http://schemas.microsoft.com/office/infopath/2007/PartnerControls"/>
    <ds:schemaRef ds:uri="http://schemas.microsoft.com/sharepoint/v3"/>
    <ds:schemaRef ds:uri="http://schemas.microsoft.com/sharepoint/v4"/>
    <ds:schemaRef ds:uri="54fd18f1-75ae-4964-87e4-663421a4bb30"/>
    <ds:schemaRef ds:uri="59311adf-83d4-46fd-80dc-206f27418ed8"/>
  </ds:schemaRefs>
</ds:datastoreItem>
</file>

<file path=customXml/itemProps7.xml><?xml version="1.0" encoding="utf-8"?>
<ds:datastoreItem xmlns:ds="http://schemas.openxmlformats.org/officeDocument/2006/customXml" ds:itemID="{381A6984-F3D5-4B74-9B1D-1795E5D71D5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59311adf-83d4-46fd-80dc-206f27418ed8"/>
    <ds:schemaRef ds:uri="54fd18f1-75ae-4964-87e4-663421a4bb30"/>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Template>
  <TotalTime>1</TotalTime>
  <Pages>66</Pages>
  <Words>16142</Words>
  <Characters>92015</Characters>
  <Application>Microsoft Office Word</Application>
  <DocSecurity>0</DocSecurity>
  <Lines>766</Lines>
  <Paragraphs>215</Paragraphs>
  <ScaleCrop>false</ScaleCrop>
  <HeadingPairs>
    <vt:vector size="2" baseType="variant">
      <vt:variant>
        <vt:lpstr>Title</vt:lpstr>
      </vt:variant>
      <vt:variant>
        <vt:i4>1</vt:i4>
      </vt:variant>
    </vt:vector>
  </HeadingPairs>
  <TitlesOfParts>
    <vt:vector size="1" baseType="lpstr">
      <vt:lpstr/>
    </vt:vector>
  </TitlesOfParts>
  <Company>Microsoft</Company>
  <LinksUpToDate>false</LinksUpToDate>
  <CharactersWithSpaces>107942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Denise</dc:creator>
  <cp:keywords/>
  <dc:description/>
  <cp:lastModifiedBy>Fergal Johnston</cp:lastModifiedBy>
  <cp:revision>3</cp:revision>
  <dcterms:created xsi:type="dcterms:W3CDTF">2026-07-09T08:23:00Z</dcterms:created>
  <dcterms:modified xsi:type="dcterms:W3CDTF">2026-07-09T08:38:00Z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0x0101000BC94875665D404BB1351B53C41FD2C000190BD043CED6CB44BAD6A03EC802B475</vt:lpwstr>
  </property>
  <property fmtid="{D5CDD505-2E9C-101B-9397-08002B2CF9AE}" pid="3" name="eDocs_FileTopics">
    <vt:lpwstr/>
  </property>
  <property fmtid="{D5CDD505-2E9C-101B-9397-08002B2CF9AE}" pid="4" name="eDocs_DocumentTopics">
    <vt:lpwstr/>
  </property>
  <property fmtid="{D5CDD505-2E9C-101B-9397-08002B2CF9AE}" pid="5" name="eDocs_Year">
    <vt:lpwstr>1;#2016|290abb38-182b-47f5-ab57-7f33b46e6252</vt:lpwstr>
  </property>
  <property fmtid="{D5CDD505-2E9C-101B-9397-08002B2CF9AE}" pid="6" name="eDocs_SeriesSubSeries">
    <vt:lpwstr>2;#002|230b5c71-8bf6-4beb-a83d-cddb41cc2b0c</vt:lpwstr>
  </property>
  <property fmtid="{D5CDD505-2E9C-101B-9397-08002B2CF9AE}" pid="7" name="_dlc_policyId">
    <vt:lpwstr/>
  </property>
  <property fmtid="{D5CDD505-2E9C-101B-9397-08002B2CF9AE}" pid="8" name="ItemRetentionFormula">
    <vt:lpwstr/>
  </property>
  <property fmtid="{D5CDD505-2E9C-101B-9397-08002B2CF9AE}" pid="9" name="_dlc_LastRun">
    <vt:lpwstr>05/04/2019 23:05:01</vt:lpwstr>
  </property>
  <property fmtid="{D5CDD505-2E9C-101B-9397-08002B2CF9AE}" pid="10" name="_docset_NoMedatataSyncRequired">
    <vt:lpwstr>False</vt:lpwstr>
  </property>
  <property fmtid="{D5CDD505-2E9C-101B-9397-08002B2CF9AE}" pid="11" name="eDocs_SecurityClassification">
    <vt:lpwstr>16;#Unclassified|f33d2cd0-30e5-4f10-8d2a-4027eb6837f4</vt:lpwstr>
  </property>
  <property fmtid="{D5CDD505-2E9C-101B-9397-08002B2CF9AE}" pid="12" name="eDocs_SecurityLevel">
    <vt:lpwstr>Unclassified</vt:lpwstr>
  </property>
</Properties>
</file>