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58038051"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8-26T00:00:00Z">
            <w:dateFormat w:val="dd/MM/yyyy"/>
            <w:lid w:val="en-IE"/>
            <w:storeMappedDataAs w:val="dateTime"/>
            <w:calendar w:val="gregorian"/>
          </w:date>
        </w:sdtPr>
        <w:sdtEndPr/>
        <w:sdtContent>
          <w:r w:rsidR="00FC371D">
            <w:rPr>
              <w:rFonts w:ascii="Calibri" w:hAnsi="Calibri"/>
              <w:sz w:val="40"/>
              <w:szCs w:val="40"/>
              <w:highlight w:val="lightGray"/>
              <w:lang w:val="en-IE"/>
            </w:rPr>
            <w:t>26/08/2026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93054B">
            <w:rPr>
              <w:rFonts w:ascii="Calibri" w:hAnsi="Calibri"/>
              <w:sz w:val="40"/>
              <w:szCs w:val="40"/>
            </w:rPr>
            <w:t>An Area Monitoring System Service</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164B7078"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9-30T17:00:00Z">
            <w:dateFormat w:val="dd/MM/yyyy HH:mm"/>
            <w:lid w:val="en-IE"/>
            <w:storeMappedDataAs w:val="dateTime"/>
            <w:calendar w:val="gregorian"/>
          </w:date>
        </w:sdtPr>
        <w:sdtEndPr/>
        <w:sdtContent>
          <w:r w:rsidR="00FC371D">
            <w:rPr>
              <w:rFonts w:ascii="Calibri" w:hAnsi="Calibri"/>
              <w:sz w:val="40"/>
              <w:szCs w:val="40"/>
              <w:highlight w:val="lightGray"/>
              <w:lang w:val="en-IE"/>
            </w:rPr>
            <w:t>30/09/2026 17:00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B63269"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2"/>
          <w:headerReference w:type="first" r:id="rId13"/>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4B3BBCDC" w:rsidR="003C0FB1" w:rsidRDefault="00B63269"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BB0D53">
                  <w:rPr>
                    <w:highlight w:val="lightGray"/>
                  </w:rPr>
                  <w:t>The Department of  Agriculture, Food and the Marine</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58F33A1D" w14:textId="78FA853A" w:rsidR="003C0FB1"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857BBC">
              <w:rPr>
                <w:noProof/>
              </w:rPr>
              <w:t xml:space="preserve">An Area Monitoring System Service </w:t>
            </w:r>
            <w:r w:rsidR="00757561">
              <w:fldChar w:fldCharType="end"/>
            </w:r>
            <w:bookmarkEnd w:id="1"/>
            <w:r w:rsidRPr="000E5DB7">
              <w:t>.</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168AD944"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Pr>
                <w:i/>
                <w:iCs/>
                <w:noProof/>
                <w:color w:val="FF0000"/>
              </w:rPr>
              <w:t xml:space="preserve"> Not Used</w:t>
            </w:r>
            <w:r w:rsidR="00EA1F86">
              <w:rPr>
                <w:i/>
                <w:iCs/>
                <w:noProof/>
                <w:color w:val="FF0000"/>
              </w:rPr>
              <w:t>:</w:t>
            </w:r>
            <w:r>
              <w:rPr>
                <w:i/>
                <w:iCs/>
                <w:noProof/>
                <w:color w:val="FF0000"/>
              </w:rPr>
              <w:t xml:space="preserve"> </w:t>
            </w:r>
            <w:r>
              <w:rPr>
                <w:i/>
                <w:iCs/>
                <w:color w:val="FF0000"/>
              </w:rPr>
              <w:fldChar w:fldCharType="end"/>
            </w:r>
            <w:bookmarkEnd w:id="2"/>
          </w:p>
          <w:p w14:paraId="44A17398" w14:textId="164FA78F"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sidR="00EA1F86">
              <w:t> </w:t>
            </w:r>
            <w:r>
              <w:fldChar w:fldCharType="end"/>
            </w:r>
            <w:bookmarkEnd w:id="3"/>
            <w:r>
              <w:t xml:space="preserve"> </w:t>
            </w:r>
            <w:r w:rsidRPr="00E13A0D">
              <w:t>lots (each a “Lot”) as described below.  Each Lot will result in a separate contract.</w:t>
            </w:r>
          </w:p>
          <w:p w14:paraId="00DC7985" w14:textId="29F0974E"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sidR="00EA1F86">
              <w:t> </w:t>
            </w:r>
            <w:r>
              <w:fldChar w:fldCharType="end"/>
            </w:r>
            <w:bookmarkEnd w:id="4"/>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2AD2BD1A"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FD2CE2">
              <w:rPr>
                <w:noProof/>
              </w:rPr>
              <w:t xml:space="preserve">two </w:t>
            </w:r>
            <w:r w:rsidR="00F24B28">
              <w:rPr>
                <w:noProof/>
              </w:rPr>
              <w:t xml:space="preserve">(2) </w:t>
            </w:r>
            <w:r w:rsidR="00FD2CE2">
              <w:rPr>
                <w:noProof/>
              </w:rPr>
              <w:t>years</w:t>
            </w:r>
            <w:r w:rsidRPr="00675784">
              <w:rPr>
                <w:b/>
              </w:rPr>
              <w:fldChar w:fldCharType="end"/>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19D55CF0" w14:textId="21116526"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02144F">
              <w:rPr>
                <w:i/>
                <w:iCs/>
                <w:color w:val="FF0000"/>
              </w:rPr>
              <w:t> </w:t>
            </w:r>
            <w:r w:rsidRPr="003650CE">
              <w:rPr>
                <w:i/>
                <w:iCs/>
                <w:color w:val="FF0000"/>
              </w:rPr>
              <w:fldChar w:fldCharType="end"/>
            </w:r>
            <w:bookmarkEnd w:id="5"/>
          </w:p>
          <w:p w14:paraId="295B2DAB" w14:textId="288706D0"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FD2CE2">
              <w:rPr>
                <w:highlight w:val="lightGray"/>
              </w:rPr>
              <w:t xml:space="preserve">one </w:t>
            </w:r>
            <w:r w:rsidR="0002144F">
              <w:rPr>
                <w:highlight w:val="lightGray"/>
              </w:rPr>
              <w:t xml:space="preserve">(1) </w:t>
            </w:r>
            <w:r w:rsidR="00FD2CE2">
              <w:rPr>
                <w:highlight w:val="lightGray"/>
              </w:rPr>
              <w:t>year</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FD2CE2">
              <w:rPr>
                <w:highlight w:val="lightGray"/>
              </w:rPr>
              <w:t>two</w:t>
            </w:r>
            <w:r w:rsidR="0002144F">
              <w:rPr>
                <w:highlight w:val="lightGray"/>
              </w:rPr>
              <w:t xml:space="preserve"> (2)</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1C9661F3"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915C13">
              <w:rPr>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4E0FBD">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FD2CE2">
              <w:rPr>
                <w:szCs w:val="22"/>
              </w:rPr>
              <w:t>€8</w:t>
            </w:r>
            <w:r w:rsidR="00B1488B">
              <w:rPr>
                <w:szCs w:val="22"/>
              </w:rPr>
              <w:t>,</w:t>
            </w:r>
            <w:r w:rsidR="00861A13">
              <w:rPr>
                <w:szCs w:val="22"/>
              </w:rPr>
              <w:t>0</w:t>
            </w:r>
            <w:r w:rsidR="00B1488B">
              <w:rPr>
                <w:szCs w:val="22"/>
              </w:rPr>
              <w:t>00,000</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78FD5E32"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142B81">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142B81">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14"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5"/>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C9124C" w:rsidRDefault="00977CC4" w:rsidP="00C3103B">
            <w:pPr>
              <w:jc w:val="both"/>
              <w:rPr>
                <w:color w:val="0000FF"/>
                <w:szCs w:val="22"/>
              </w:rPr>
            </w:pPr>
            <w:r w:rsidRPr="00C9124C">
              <w:rPr>
                <w:color w:val="0000FF"/>
                <w:szCs w:val="22"/>
              </w:rPr>
              <w:t>2.6.1</w:t>
            </w:r>
          </w:p>
        </w:tc>
        <w:tc>
          <w:tcPr>
            <w:tcW w:w="4570" w:type="pct"/>
          </w:tcPr>
          <w:sdt>
            <w:sdtPr>
              <w:rPr>
                <w:color w:val="FF0000"/>
              </w:rPr>
              <w:id w:val="437764801"/>
              <w:placeholder>
                <w:docPart w:val="50A4CAD30A4C42EA999076BC444A2477"/>
              </w:placeholder>
            </w:sdtPr>
            <w:sdtEndPr>
              <w:rPr>
                <w:color w:val="000000"/>
                <w:szCs w:val="22"/>
              </w:rPr>
            </w:sdtEndPr>
            <w:sdtContent>
              <w:sdt>
                <w:sdtPr>
                  <w:rPr>
                    <w:color w:val="FF0000"/>
                  </w:rPr>
                  <w:id w:val="1467708055"/>
                  <w:placeholder>
                    <w:docPart w:val="E99EEB4CC20343D5A185CF8D54599456"/>
                  </w:placeholder>
                </w:sdtPr>
                <w:sdtEndPr>
                  <w:rPr>
                    <w:color w:val="000000"/>
                    <w:szCs w:val="22"/>
                  </w:rPr>
                </w:sdtEndPr>
                <w:sdtContent>
                  <w:p w14:paraId="40060B68" w14:textId="4ADB2DD7" w:rsidR="007B7D0E" w:rsidRPr="00C9124C" w:rsidRDefault="007B7D0E" w:rsidP="007B7D0E">
                    <w:r w:rsidRPr="00C9124C">
                      <w:t xml:space="preserve">Tenders must be submitted via the ‘electronic tenderbox’ available on </w:t>
                    </w:r>
                    <w:hyperlink r:id="rId16" w:history="1">
                      <w:r w:rsidR="005520E5" w:rsidRPr="00C9124C">
                        <w:rPr>
                          <w:rStyle w:val="Hyperlink"/>
                        </w:rPr>
                        <w:t>www.etenders.gov.ie</w:t>
                      </w:r>
                    </w:hyperlink>
                    <w:r w:rsidRPr="00C9124C">
                      <w:t xml:space="preserve">.   Only Tenders submitted to the electronic tenderbox will be accepted.  Tenders submitted by any other means (including but not limited </w:t>
                    </w:r>
                    <w:r w:rsidR="007B7B0D" w:rsidRPr="00C9124C">
                      <w:t>to</w:t>
                    </w:r>
                    <w:r w:rsidRPr="00C9124C">
                      <w:t xml:space="preserve"> by email, fax, post, hand delivery, etc.) will NOT be accepted.</w:t>
                    </w:r>
                  </w:p>
                  <w:p w14:paraId="601257E8" w14:textId="77777777" w:rsidR="00A76E64" w:rsidRPr="00C9124C" w:rsidRDefault="007B7D0E" w:rsidP="00A76E64">
                    <w:r w:rsidRPr="00C9124C">
                      <w:lastRenderedPageBreak/>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04CEA3C7" w14:textId="77777777" w:rsidR="00A76E64" w:rsidRPr="00C9124C" w:rsidRDefault="00A76E64" w:rsidP="00A76E64">
                    <w:r w:rsidRPr="00C9124C">
                      <w:t xml:space="preserve">Tenderers must note that in the electronic tenderbox, there is a current file size limit of 250MB for each single file uploaded, with a maximum total limit of 2GB for all documentation (combined) in the Tender submitted.  </w:t>
                    </w:r>
                  </w:p>
                  <w:p w14:paraId="1168D322" w14:textId="02B98665" w:rsidR="00977CC4" w:rsidRPr="00C9124C" w:rsidRDefault="00A76E64" w:rsidP="007B7D0E">
                    <w:r w:rsidRPr="00C9124C">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28F05D64"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9F172B">
              <w:rPr>
                <w:noProof/>
              </w:rPr>
              <w:t>17:00</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9F172B">
              <w:rPr>
                <w:noProof/>
              </w:rPr>
              <w:t>30/09/2026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0310E066"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Pr>
                <w:noProof/>
                <w:szCs w:val="22"/>
              </w:rPr>
              <w:t>English</w:t>
            </w:r>
            <w:r>
              <w:rPr>
                <w:szCs w:val="22"/>
              </w:rPr>
              <w:fldChar w:fldCharType="end"/>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00263A09"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7463C5">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7463C5">
              <w:rPr>
                <w:i/>
                <w:iCs/>
                <w:color w:val="FF0000"/>
              </w:rPr>
              <w:t> </w:t>
            </w:r>
            <w:r w:rsidR="004A0961" w:rsidRPr="008E339E">
              <w:rPr>
                <w:i/>
                <w:iCs/>
                <w:color w:val="FF0000"/>
              </w:rPr>
              <w:fldChar w:fldCharType="end"/>
            </w:r>
            <w:bookmarkEnd w:id="8"/>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558D0CC3"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C9124C" w:rsidRPr="00C9124C">
              <w:rPr>
                <w:noProof/>
              </w:rPr>
              <w:t>Microsoft Word, Microsoft Excel an</w:t>
            </w:r>
            <w:r w:rsidR="00C9124C">
              <w:rPr>
                <w:noProof/>
              </w:rPr>
              <w:t>d</w:t>
            </w:r>
            <w:r w:rsidR="00C9124C" w:rsidRPr="00C9124C">
              <w:rPr>
                <w:noProof/>
              </w:rPr>
              <w:t>/or PDF Readers</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74118205" w:rsidR="003C0FB1" w:rsidRDefault="003C0FB1" w:rsidP="002C72C0">
            <w:pPr>
              <w:jc w:val="both"/>
            </w:pPr>
            <w:r w:rsidRPr="000E5DB7">
              <w:t>All queries relating to any aspect of this Competition or of this RFT must be directed to</w:t>
            </w:r>
            <w:r>
              <w:t xml:space="preserve"> the messaging facility on </w:t>
            </w:r>
            <w:hyperlink r:id="rId17"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9F172B">
              <w:rPr>
                <w:noProof/>
              </w:rPr>
              <w:t>17:00</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9F172B">
              <w:rPr>
                <w:noProof/>
              </w:rPr>
              <w:t>20/09/2026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18"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19" w:history="1">
              <w:r w:rsidRPr="003C0B09">
                <w:rPr>
                  <w:rStyle w:val="Hyperlink"/>
                  <w:szCs w:val="22"/>
                </w:rPr>
                <w:t>www.etenders.gov.ie</w:t>
              </w:r>
            </w:hyperlink>
            <w:r>
              <w:rPr>
                <w:szCs w:val="22"/>
              </w:rPr>
              <w:t>, in order to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4AA1D56C"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C9124C">
              <w:t>120</w:t>
            </w:r>
            <w:r w:rsidR="00911246">
              <w:t xml:space="preserve"> </w:t>
            </w:r>
            <w:r w:rsidR="00C9124C">
              <w:t xml:space="preserve">days </w:t>
            </w:r>
            <w:r w:rsidR="00522DF9">
              <w:fldChar w:fldCharType="end"/>
            </w:r>
            <w:bookmarkEnd w:id="9"/>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6F042CD7" w14:textId="73681E4B"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321F09">
              <w:rPr>
                <w:i/>
                <w:iCs/>
                <w:color w:val="FF0000"/>
                <w:highlight w:val="lightGray"/>
              </w:rPr>
              <w:t xml:space="preserve">Not </w:t>
            </w:r>
            <w:r w:rsidR="00962F64">
              <w:rPr>
                <w:i/>
                <w:iCs/>
                <w:color w:val="FF0000"/>
                <w:highlight w:val="lightGray"/>
              </w:rPr>
              <w:t>U</w:t>
            </w:r>
            <w:r w:rsidR="00321F09">
              <w:rPr>
                <w:i/>
                <w:iCs/>
                <w:color w:val="FF0000"/>
                <w:highlight w:val="lightGray"/>
              </w:rPr>
              <w:t>sed</w:t>
            </w:r>
            <w:r w:rsidR="00962F64">
              <w:rPr>
                <w:i/>
                <w:iCs/>
                <w:color w:val="FF0000"/>
                <w:highlight w:val="lightGray"/>
              </w:rPr>
              <w:t>:</w:t>
            </w:r>
            <w:r w:rsidRPr="004C1900">
              <w:rPr>
                <w:i/>
                <w:iCs/>
                <w:color w:val="FF0000"/>
                <w:highlight w:val="lightGray"/>
              </w:rPr>
              <w:fldChar w:fldCharType="end"/>
            </w:r>
          </w:p>
          <w:p w14:paraId="0E392840" w14:textId="2837B163"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7463C5">
              <w:rPr>
                <w:szCs w:val="22"/>
              </w:rPr>
              <w:t> </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7463C5">
              <w:rPr>
                <w:szCs w:val="22"/>
              </w:rPr>
              <w:t> </w:t>
            </w:r>
            <w:r w:rsidR="006565BD">
              <w:rPr>
                <w:szCs w:val="22"/>
              </w:rPr>
              <w:fldChar w:fldCharType="end"/>
            </w:r>
            <w:bookmarkEnd w:id="11"/>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lastRenderedPageBreak/>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lastRenderedPageBreak/>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0"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w:t>
      </w:r>
      <w:r w:rsidRPr="0001388F">
        <w:lastRenderedPageBreak/>
        <w:t>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23519768" w14:textId="177BCB58" w:rsidR="00DC28E8" w:rsidRPr="00DC28E8" w:rsidRDefault="00DC28E8" w:rsidP="00DC28E8">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Pr="00DC28E8">
                  <w:rPr>
                    <w:i/>
                    <w:noProof/>
                    <w:color w:val="FF0000"/>
                    <w:highlight w:val="lightGray"/>
                  </w:rPr>
                  <w:t xml:space="preserve"> Not Used </w:t>
                </w:r>
                <w:r w:rsidRPr="00DC28E8">
                  <w:rPr>
                    <w:i/>
                    <w:color w:val="FF0000"/>
                    <w:highlight w:val="lightGray"/>
                  </w:rPr>
                  <w:fldChar w:fldCharType="end"/>
                </w:r>
              </w:p>
              <w:p w14:paraId="0C2A4408" w14:textId="6D175255" w:rsidR="00BB5E9D" w:rsidRPr="00DC28E8" w:rsidRDefault="00B63269" w:rsidP="00DC28E8">
                <w:pPr>
                  <w:spacing w:after="200" w:line="316" w:lineRule="auto"/>
                  <w:jc w:val="both"/>
                </w:pP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03349BA1"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 xml:space="preserve">Not Used </w:t>
            </w:r>
            <w:r w:rsidRPr="00215CCA">
              <w:rPr>
                <w:i/>
                <w:iCs/>
                <w:color w:val="FF0000"/>
                <w:highlight w:val="lightGray"/>
              </w:rPr>
              <w:fldChar w:fldCharType="end"/>
            </w:r>
          </w:p>
          <w:p w14:paraId="56F72B09" w14:textId="53A469B1"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911246">
              <w:rPr>
                <w:highlight w:val="lightGray"/>
              </w:rPr>
              <w:t> </w:t>
            </w:r>
            <w:r w:rsidR="00911246">
              <w:rPr>
                <w:highlight w:val="lightGray"/>
              </w:rPr>
              <w:t> </w:t>
            </w:r>
            <w:r w:rsidR="00911246">
              <w:rPr>
                <w:highlight w:val="lightGray"/>
              </w:rPr>
              <w:t> </w:t>
            </w:r>
            <w:r w:rsidR="00911246">
              <w:rPr>
                <w:highlight w:val="lightGray"/>
              </w:rPr>
              <w:t> </w:t>
            </w:r>
            <w:r w:rsidR="00911246">
              <w:rPr>
                <w:highlight w:val="lightGray"/>
              </w:rPr>
              <w:t> </w:t>
            </w:r>
            <w:r w:rsidRPr="00227275">
              <w:rPr>
                <w:highlight w:val="lightGray"/>
              </w:rPr>
              <w:fldChar w:fldCharType="end"/>
            </w:r>
            <w:bookmarkEnd w:id="1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34E70A07"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2C7D34" w:rsidRPr="002C7D34">
                    <w:rPr>
                      <w:noProof/>
                      <w:sz w:val="22"/>
                      <w:szCs w:val="22"/>
                    </w:rPr>
                    <w:t>€12,7000,000</w:t>
                  </w:r>
                  <w:r w:rsidRPr="00CA3AF8">
                    <w:rPr>
                      <w:szCs w:val="22"/>
                    </w:rPr>
                    <w:fldChar w:fldCharType="end"/>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019F319F"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867549">
                    <w:rPr>
                      <w:szCs w:val="22"/>
                    </w:rPr>
                    <w:t>€6,500,000</w:t>
                  </w:r>
                  <w:r w:rsidRPr="00CA3AF8">
                    <w:rPr>
                      <w:szCs w:val="22"/>
                    </w:rPr>
                    <w:fldChar w:fldCharType="end"/>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1AEEAFB3" w14:textId="4D211EE4"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867549">
                    <w:rPr>
                      <w:szCs w:val="22"/>
                    </w:rPr>
                    <w:t> </w:t>
                  </w:r>
                  <w:r w:rsidR="00867549">
                    <w:rPr>
                      <w:szCs w:val="22"/>
                    </w:rPr>
                    <w:t> </w:t>
                  </w:r>
                  <w:r w:rsidR="00867549">
                    <w:rPr>
                      <w:szCs w:val="22"/>
                    </w:rPr>
                    <w:t> </w:t>
                  </w:r>
                  <w:r w:rsidR="00867549">
                    <w:rPr>
                      <w:szCs w:val="22"/>
                    </w:rPr>
                    <w:t> </w:t>
                  </w:r>
                  <w:r w:rsidR="00867549">
                    <w:rPr>
                      <w:szCs w:val="22"/>
                    </w:rPr>
                    <w:t> </w:t>
                  </w:r>
                  <w:r w:rsidRPr="00CA3AF8">
                    <w:rPr>
                      <w:szCs w:val="22"/>
                    </w:rPr>
                    <w:fldChar w:fldCharType="end"/>
                  </w:r>
                </w:p>
              </w:tc>
            </w:tr>
            <w:tr w:rsidR="00C7189F" w:rsidRPr="00CA3AF8" w14:paraId="55C0FAC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6315C8B0" w14:textId="533F4999"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2C7D34" w:rsidRPr="002C7D34">
                    <w:rPr>
                      <w:noProof/>
                      <w:sz w:val="22"/>
                      <w:szCs w:val="22"/>
                    </w:rPr>
                    <w:t>€</w:t>
                  </w:r>
                  <w:r w:rsidR="00181BB7">
                    <w:rPr>
                      <w:noProof/>
                      <w:sz w:val="22"/>
                      <w:szCs w:val="22"/>
                    </w:rPr>
                    <w:t>3</w:t>
                  </w:r>
                  <w:r w:rsidR="002C7D34" w:rsidRPr="002C7D34">
                    <w:rPr>
                      <w:noProof/>
                      <w:sz w:val="22"/>
                      <w:szCs w:val="22"/>
                    </w:rPr>
                    <w:t>,000,000</w:t>
                  </w:r>
                  <w:r w:rsidRPr="00CA3AF8">
                    <w:rPr>
                      <w:szCs w:val="22"/>
                    </w:rPr>
                    <w:fldChar w:fldCharType="end"/>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6215B48E"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Pr="00CA3AF8">
                    <w:rPr>
                      <w:noProof/>
                      <w:sz w:val="22"/>
                      <w:szCs w:val="22"/>
                    </w:rPr>
                    <w:t>C</w:t>
                  </w:r>
                  <w:r w:rsidR="002C7D34">
                    <w:rPr>
                      <w:noProof/>
                      <w:sz w:val="22"/>
                      <w:szCs w:val="22"/>
                    </w:rPr>
                    <w:t>yber</w:t>
                  </w:r>
                  <w:r w:rsidR="00867549">
                    <w:rPr>
                      <w:noProof/>
                      <w:sz w:val="22"/>
                      <w:szCs w:val="22"/>
                    </w:rPr>
                    <w:t xml:space="preserve"> </w:t>
                  </w:r>
                  <w:r w:rsidR="002C7D34">
                    <w:rPr>
                      <w:noProof/>
                      <w:sz w:val="22"/>
                      <w:szCs w:val="22"/>
                    </w:rPr>
                    <w:t>Indemnity</w:t>
                  </w:r>
                  <w:r w:rsidRPr="00CA3AF8">
                    <w:rPr>
                      <w:szCs w:val="22"/>
                    </w:rPr>
                    <w:fldChar w:fldCharType="end"/>
                  </w:r>
                </w:p>
              </w:tc>
              <w:tc>
                <w:tcPr>
                  <w:tcW w:w="2500" w:type="pct"/>
                  <w:vAlign w:val="center"/>
                </w:tcPr>
                <w:p w14:paraId="474CE49A" w14:textId="3DF74C33"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181BB7">
                    <w:rPr>
                      <w:noProof/>
                      <w:sz w:val="22"/>
                      <w:szCs w:val="22"/>
                    </w:rPr>
                    <w:t>€1,000,000</w:t>
                  </w:r>
                  <w:r w:rsidRPr="00CA3AF8">
                    <w:rPr>
                      <w:szCs w:val="22"/>
                    </w:rPr>
                    <w:fldChar w:fldCharType="end"/>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77777777" w:rsidR="003C0FB1" w:rsidRPr="00830A49" w:rsidRDefault="003C0FB1" w:rsidP="008F5874">
            <w:pPr>
              <w:jc w:val="both"/>
              <w:rPr>
                <w:szCs w:val="22"/>
              </w:rPr>
            </w:pPr>
            <w:r w:rsidRPr="00830A49">
              <w:rPr>
                <w:szCs w:val="22"/>
              </w:rPr>
              <w:t>Only those Tenderers who have:-</w:t>
            </w:r>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31E2AEA4"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0B69B6">
              <w:rPr>
                <w:i/>
                <w:iCs/>
                <w:color w:val="FF0000"/>
              </w:rPr>
              <w:t> </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0B69B6">
              <w:t> </w:t>
            </w:r>
            <w:r w:rsidR="008F5874">
              <w:fldChar w:fldCharType="end"/>
            </w:r>
            <w:bookmarkEnd w:id="14"/>
            <w:r w:rsidRPr="003215FF">
              <w:t xml:space="preserve"> 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eESPD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3A29B241"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571978A8"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0B69B6">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0B69B6">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id w:val="617800904"/>
        <w:placeholder>
          <w:docPart w:val="C96B893A44EB4193BB782AF94E05F5C3"/>
        </w:placeholder>
      </w:sdtPr>
      <w:sdtEndPr/>
      <w:sdtContent>
        <w:p w14:paraId="53283E1B" w14:textId="1B103D7C" w:rsidR="0093054B" w:rsidRDefault="0093054B" w:rsidP="00984575">
          <w:pPr>
            <w:spacing w:after="0"/>
            <w:ind w:left="1440"/>
            <w:rPr>
              <w:b/>
              <w:bCs/>
            </w:rPr>
          </w:pPr>
          <w:r w:rsidRPr="000B69B6">
            <w:rPr>
              <w:b/>
              <w:bCs/>
            </w:rPr>
            <w:t>3.2.A.1 Turnover</w:t>
          </w:r>
          <w:r w:rsidR="00984575">
            <w:rPr>
              <w:b/>
              <w:bCs/>
            </w:rPr>
            <w:t xml:space="preserve"> [Pass/Fail]</w:t>
          </w:r>
        </w:p>
        <w:p w14:paraId="2F42E540" w14:textId="77777777" w:rsidR="00984575" w:rsidRDefault="00984575" w:rsidP="00984575">
          <w:pPr>
            <w:ind w:left="1440"/>
            <w:rPr>
              <w:b/>
              <w:bCs/>
            </w:rPr>
          </w:pPr>
        </w:p>
        <w:p w14:paraId="7EA21E96" w14:textId="65FC2657" w:rsidR="00984575" w:rsidRDefault="0093054B" w:rsidP="00984575">
          <w:pPr>
            <w:ind w:left="1440"/>
            <w:rPr>
              <w:rFonts w:cstheme="minorHAnsi"/>
            </w:rPr>
          </w:pPr>
          <w:r w:rsidRPr="00D812D0">
            <w:rPr>
              <w:rFonts w:cstheme="minorHAnsi"/>
            </w:rPr>
            <w:t>Tenderers must have an annual turnover of not less than €3,000,000 excluding VAT</w:t>
          </w:r>
          <w:r w:rsidR="00984575">
            <w:rPr>
              <w:rFonts w:cstheme="minorHAnsi"/>
            </w:rPr>
            <w:t xml:space="preserve">. </w:t>
          </w:r>
          <w:r w:rsidR="00984575" w:rsidRPr="00984575">
            <w:rPr>
              <w:rFonts w:cstheme="minorHAnsi"/>
            </w:rPr>
            <w:t>This turnover must have been achieved in a minimum of two (2) of their three (3) most recent years of audited accounts or where the date of establishment is more recent, for each year the entity has been established.</w:t>
          </w:r>
        </w:p>
        <w:p w14:paraId="62D50727" w14:textId="77777777" w:rsidR="00984575" w:rsidRPr="00D812D0" w:rsidRDefault="00984575" w:rsidP="000E52D3">
          <w:pPr>
            <w:rPr>
              <w:rFonts w:cstheme="minorHAnsi"/>
            </w:rPr>
          </w:pPr>
        </w:p>
        <w:p w14:paraId="5A8815C5" w14:textId="77777777" w:rsidR="00984575" w:rsidRDefault="00984575" w:rsidP="00984575">
          <w:pPr>
            <w:spacing w:after="0"/>
            <w:ind w:left="1440"/>
          </w:pPr>
          <w:r>
            <w:t>Details of Tenderer’s turnover for each of the last three (3) financial years must be provided in your tender and must use the following format;</w:t>
          </w:r>
        </w:p>
        <w:tbl>
          <w:tblPr>
            <w:tblStyle w:val="TableGrid1"/>
            <w:tblW w:w="8927" w:type="dxa"/>
            <w:tblInd w:w="602" w:type="dxa"/>
            <w:tblLayout w:type="fixed"/>
            <w:tblLook w:val="06A0" w:firstRow="1" w:lastRow="0" w:firstColumn="1" w:lastColumn="0" w:noHBand="1" w:noVBand="1"/>
          </w:tblPr>
          <w:tblGrid>
            <w:gridCol w:w="1131"/>
            <w:gridCol w:w="2410"/>
            <w:gridCol w:w="2693"/>
            <w:gridCol w:w="2693"/>
          </w:tblGrid>
          <w:tr w:rsidR="00984575" w:rsidRPr="00D647F0" w14:paraId="4A4BCDA3" w14:textId="77777777" w:rsidTr="00984575">
            <w:trPr>
              <w:trHeight w:val="300"/>
            </w:trPr>
            <w:tc>
              <w:tcPr>
                <w:tcW w:w="1131"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31B807C0" w14:textId="77777777" w:rsidR="00984575" w:rsidRPr="00D647F0" w:rsidRDefault="00984575" w:rsidP="0028433E">
                <w:pPr>
                  <w:spacing w:after="0"/>
                  <w:jc w:val="both"/>
                  <w:rPr>
                    <w:rFonts w:eastAsia="Calibri" w:cs="Calibri"/>
                    <w:sz w:val="22"/>
                    <w:lang w:eastAsia="en-US"/>
                  </w:rPr>
                </w:pPr>
                <w:r w:rsidRPr="00D647F0">
                  <w:rPr>
                    <w:rFonts w:eastAsia="Calibri" w:cs="Calibri"/>
                    <w:sz w:val="22"/>
                    <w:lang w:eastAsia="en-US"/>
                  </w:rPr>
                  <w:t xml:space="preserve"> </w:t>
                </w:r>
              </w:p>
            </w:tc>
            <w:tc>
              <w:tcPr>
                <w:tcW w:w="2410"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7C0E1AC7" w14:textId="77777777" w:rsidR="00984575" w:rsidRPr="00D647F0" w:rsidRDefault="00984575" w:rsidP="0028433E">
                <w:pPr>
                  <w:spacing w:after="0"/>
                  <w:rPr>
                    <w:rFonts w:eastAsia="Calibri" w:cs="Calibri"/>
                    <w:color w:val="000000" w:themeColor="text1"/>
                    <w:sz w:val="22"/>
                    <w:lang w:eastAsia="en-US"/>
                  </w:rPr>
                </w:pPr>
                <w:r w:rsidRPr="00D647F0">
                  <w:rPr>
                    <w:rFonts w:eastAsia="Calibri" w:cs="Calibri"/>
                    <w:color w:val="000000" w:themeColor="text1"/>
                    <w:sz w:val="22"/>
                    <w:lang w:eastAsia="en-US"/>
                  </w:rPr>
                  <w:t>Most Recent Financial Year</w:t>
                </w:r>
              </w:p>
            </w:tc>
            <w:tc>
              <w:tcPr>
                <w:tcW w:w="2693"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44262FD1" w14:textId="77777777" w:rsidR="00984575" w:rsidRPr="00D647F0" w:rsidRDefault="00984575" w:rsidP="0028433E">
                <w:pPr>
                  <w:spacing w:after="0"/>
                  <w:rPr>
                    <w:rFonts w:eastAsia="Calibri" w:cs="Calibri"/>
                    <w:color w:val="000000" w:themeColor="text1"/>
                    <w:sz w:val="22"/>
                    <w:lang w:eastAsia="en-US"/>
                  </w:rPr>
                </w:pPr>
                <w:r w:rsidRPr="00D647F0">
                  <w:rPr>
                    <w:rFonts w:eastAsia="Calibri" w:cs="Calibri"/>
                    <w:color w:val="000000" w:themeColor="text1"/>
                    <w:sz w:val="22"/>
                    <w:lang w:eastAsia="en-US"/>
                  </w:rPr>
                  <w:t>Most Recent Financial Year -1</w:t>
                </w:r>
              </w:p>
            </w:tc>
            <w:tc>
              <w:tcPr>
                <w:tcW w:w="2693"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08053195" w14:textId="77777777" w:rsidR="00984575" w:rsidRPr="00D647F0" w:rsidRDefault="00984575" w:rsidP="0028433E">
                <w:pPr>
                  <w:spacing w:after="0"/>
                  <w:rPr>
                    <w:rFonts w:eastAsia="Calibri" w:cs="Calibri"/>
                    <w:color w:val="000000" w:themeColor="text1"/>
                    <w:sz w:val="22"/>
                    <w:lang w:eastAsia="en-US"/>
                  </w:rPr>
                </w:pPr>
                <w:r w:rsidRPr="00D647F0">
                  <w:rPr>
                    <w:rFonts w:eastAsia="Calibri" w:cs="Calibri"/>
                    <w:color w:val="000000" w:themeColor="text1"/>
                    <w:sz w:val="22"/>
                    <w:lang w:eastAsia="en-US"/>
                  </w:rPr>
                  <w:t>Most Recent Financial Year -2</w:t>
                </w:r>
              </w:p>
            </w:tc>
          </w:tr>
          <w:tr w:rsidR="00984575" w:rsidRPr="00D647F0" w14:paraId="7841C6B4" w14:textId="77777777" w:rsidTr="00984575">
            <w:trPr>
              <w:trHeight w:val="300"/>
            </w:trPr>
            <w:tc>
              <w:tcPr>
                <w:tcW w:w="1131"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591CBC02" w14:textId="77777777" w:rsidR="00984575" w:rsidRPr="00D647F0" w:rsidRDefault="00984575" w:rsidP="0028433E">
                <w:pPr>
                  <w:spacing w:after="0"/>
                  <w:jc w:val="both"/>
                  <w:rPr>
                    <w:rFonts w:eastAsia="Calibri" w:cs="Calibri"/>
                    <w:color w:val="000000" w:themeColor="text1"/>
                    <w:sz w:val="22"/>
                    <w:lang w:eastAsia="en-US"/>
                  </w:rPr>
                </w:pPr>
              </w:p>
            </w:tc>
            <w:tc>
              <w:tcPr>
                <w:tcW w:w="2410"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tcMar>
                  <w:left w:w="108" w:type="dxa"/>
                  <w:right w:w="108" w:type="dxa"/>
                </w:tcMar>
              </w:tcPr>
              <w:p w14:paraId="3E6571BE" w14:textId="77777777" w:rsidR="00984575" w:rsidRPr="00D647F0" w:rsidRDefault="00984575" w:rsidP="0028433E">
                <w:pPr>
                  <w:spacing w:after="0"/>
                  <w:rPr>
                    <w:sz w:val="22"/>
                    <w:lang w:eastAsia="en-US"/>
                  </w:rPr>
                </w:pPr>
                <w:r w:rsidRPr="00D647F0">
                  <w:rPr>
                    <w:sz w:val="22"/>
                    <w:lang w:val="en-US" w:eastAsia="en-US"/>
                  </w:rPr>
                  <w:t>Insert Year End Date</w:t>
                </w:r>
              </w:p>
              <w:p w14:paraId="54C957C5" w14:textId="77777777" w:rsidR="00984575" w:rsidRPr="00D647F0" w:rsidRDefault="00984575" w:rsidP="0028433E">
                <w:pPr>
                  <w:spacing w:after="0"/>
                  <w:jc w:val="both"/>
                  <w:rPr>
                    <w:rFonts w:eastAsia="Calibri" w:cs="Calibri"/>
                    <w:sz w:val="22"/>
                    <w:lang w:eastAsia="en-US"/>
                  </w:rPr>
                </w:pPr>
                <w:r w:rsidRPr="00D647F0">
                  <w:rPr>
                    <w:sz w:val="22"/>
                    <w:lang w:val="en-US" w:eastAsia="en-US"/>
                  </w:rPr>
                  <w:t>             /   / 20</w:t>
                </w:r>
              </w:p>
            </w:tc>
            <w:tc>
              <w:tcPr>
                <w:tcW w:w="2693"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4B3900ED" w14:textId="77777777" w:rsidR="00984575" w:rsidRPr="00D647F0" w:rsidRDefault="00984575" w:rsidP="0028433E">
                <w:pPr>
                  <w:spacing w:after="0"/>
                  <w:rPr>
                    <w:sz w:val="22"/>
                    <w:lang w:eastAsia="en-US"/>
                  </w:rPr>
                </w:pPr>
                <w:r w:rsidRPr="00D647F0">
                  <w:rPr>
                    <w:sz w:val="22"/>
                    <w:lang w:val="en-US" w:eastAsia="en-US"/>
                  </w:rPr>
                  <w:t>Insert Year End Date</w:t>
                </w:r>
              </w:p>
              <w:p w14:paraId="64E54E33" w14:textId="77777777" w:rsidR="00984575" w:rsidRPr="00D647F0" w:rsidRDefault="00984575" w:rsidP="0028433E">
                <w:pPr>
                  <w:spacing w:after="0"/>
                  <w:jc w:val="both"/>
                  <w:rPr>
                    <w:rFonts w:eastAsia="Calibri" w:cs="Calibri"/>
                    <w:color w:val="000000" w:themeColor="text1"/>
                    <w:sz w:val="22"/>
                    <w:lang w:eastAsia="en-US"/>
                  </w:rPr>
                </w:pPr>
                <w:r w:rsidRPr="00D647F0">
                  <w:rPr>
                    <w:sz w:val="22"/>
                    <w:lang w:val="en-US" w:eastAsia="en-US"/>
                  </w:rPr>
                  <w:t>             /   / 20</w:t>
                </w:r>
              </w:p>
            </w:tc>
            <w:tc>
              <w:tcPr>
                <w:tcW w:w="2693"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tcMar>
                  <w:left w:w="108" w:type="dxa"/>
                  <w:right w:w="108" w:type="dxa"/>
                </w:tcMar>
              </w:tcPr>
              <w:p w14:paraId="4BF5ED04" w14:textId="77777777" w:rsidR="00984575" w:rsidRPr="00D647F0" w:rsidRDefault="00984575" w:rsidP="0028433E">
                <w:pPr>
                  <w:spacing w:after="0"/>
                  <w:rPr>
                    <w:sz w:val="22"/>
                    <w:lang w:eastAsia="en-US"/>
                  </w:rPr>
                </w:pPr>
                <w:r w:rsidRPr="00D647F0">
                  <w:rPr>
                    <w:sz w:val="22"/>
                    <w:lang w:val="en-US" w:eastAsia="en-US"/>
                  </w:rPr>
                  <w:t>Insert Year End Date</w:t>
                </w:r>
              </w:p>
              <w:p w14:paraId="3492A146" w14:textId="77777777" w:rsidR="00984575" w:rsidRPr="00D647F0" w:rsidRDefault="00984575" w:rsidP="0028433E">
                <w:pPr>
                  <w:spacing w:after="0"/>
                  <w:jc w:val="both"/>
                  <w:rPr>
                    <w:rFonts w:eastAsia="Calibri" w:cs="Calibri"/>
                    <w:sz w:val="22"/>
                    <w:lang w:eastAsia="en-US"/>
                  </w:rPr>
                </w:pPr>
                <w:r w:rsidRPr="00D647F0">
                  <w:rPr>
                    <w:sz w:val="22"/>
                    <w:lang w:val="en-US" w:eastAsia="en-US"/>
                  </w:rPr>
                  <w:t>             /   / 20</w:t>
                </w:r>
              </w:p>
            </w:tc>
          </w:tr>
          <w:tr w:rsidR="00984575" w:rsidRPr="00D647F0" w14:paraId="29152719" w14:textId="77777777" w:rsidTr="00984575">
            <w:trPr>
              <w:trHeight w:val="300"/>
            </w:trPr>
            <w:tc>
              <w:tcPr>
                <w:tcW w:w="1131"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0E70E426" w14:textId="77777777" w:rsidR="00984575" w:rsidRPr="00D647F0" w:rsidRDefault="00984575" w:rsidP="0028433E">
                <w:pPr>
                  <w:spacing w:after="0"/>
                  <w:jc w:val="both"/>
                  <w:rPr>
                    <w:rFonts w:eastAsia="Calibri" w:cs="Calibri"/>
                    <w:color w:val="000000" w:themeColor="text1"/>
                    <w:sz w:val="22"/>
                    <w:lang w:eastAsia="en-US"/>
                  </w:rPr>
                </w:pPr>
                <w:r w:rsidRPr="00D647F0">
                  <w:rPr>
                    <w:rFonts w:eastAsia="Calibri" w:cs="Calibri"/>
                    <w:color w:val="000000" w:themeColor="text1"/>
                    <w:sz w:val="22"/>
                    <w:lang w:eastAsia="en-US"/>
                  </w:rPr>
                  <w:t>Turnover</w:t>
                </w:r>
              </w:p>
            </w:tc>
            <w:tc>
              <w:tcPr>
                <w:tcW w:w="2410"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tcMar>
                  <w:left w:w="108" w:type="dxa"/>
                  <w:right w:w="108" w:type="dxa"/>
                </w:tcMar>
              </w:tcPr>
              <w:p w14:paraId="1BED49EB" w14:textId="77777777" w:rsidR="00984575" w:rsidRPr="00D647F0" w:rsidRDefault="00984575" w:rsidP="0028433E">
                <w:pPr>
                  <w:spacing w:after="0"/>
                  <w:jc w:val="both"/>
                  <w:rPr>
                    <w:rFonts w:eastAsia="Calibri" w:cs="Calibri"/>
                    <w:sz w:val="22"/>
                    <w:lang w:eastAsia="en-US"/>
                  </w:rPr>
                </w:pPr>
                <w:r w:rsidRPr="00D647F0">
                  <w:rPr>
                    <w:rFonts w:eastAsia="Calibri" w:cs="Calibri"/>
                    <w:sz w:val="22"/>
                    <w:lang w:eastAsia="en-US"/>
                  </w:rPr>
                  <w:t xml:space="preserve">€ </w:t>
                </w:r>
              </w:p>
            </w:tc>
            <w:tc>
              <w:tcPr>
                <w:tcW w:w="2693"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shd w:val="clear" w:color="auto" w:fill="DEEAF6" w:themeFill="accent1" w:themeFillTint="33"/>
                <w:tcMar>
                  <w:left w:w="108" w:type="dxa"/>
                  <w:right w:w="108" w:type="dxa"/>
                </w:tcMar>
              </w:tcPr>
              <w:p w14:paraId="7939741D" w14:textId="77777777" w:rsidR="00984575" w:rsidRPr="00D647F0" w:rsidRDefault="00984575" w:rsidP="0028433E">
                <w:pPr>
                  <w:spacing w:after="0"/>
                  <w:jc w:val="both"/>
                  <w:rPr>
                    <w:rFonts w:eastAsia="Calibri" w:cs="Calibri"/>
                    <w:color w:val="000000" w:themeColor="text1"/>
                    <w:sz w:val="22"/>
                    <w:lang w:eastAsia="en-US"/>
                  </w:rPr>
                </w:pPr>
                <w:r w:rsidRPr="00D647F0">
                  <w:rPr>
                    <w:rFonts w:eastAsia="Calibri" w:cs="Calibri"/>
                    <w:color w:val="000000" w:themeColor="text1"/>
                    <w:sz w:val="22"/>
                    <w:lang w:eastAsia="en-US"/>
                  </w:rPr>
                  <w:t xml:space="preserve">€ </w:t>
                </w:r>
              </w:p>
            </w:tc>
            <w:tc>
              <w:tcPr>
                <w:tcW w:w="2693" w:type="dxa"/>
                <w:tcBorders>
                  <w:top w:val="single" w:sz="8" w:space="0" w:color="9CC2E5" w:themeColor="accent1" w:themeTint="99"/>
                  <w:left w:val="single" w:sz="8" w:space="0" w:color="9CC2E5" w:themeColor="accent1" w:themeTint="99"/>
                  <w:bottom w:val="single" w:sz="8" w:space="0" w:color="9CC2E5" w:themeColor="accent1" w:themeTint="99"/>
                  <w:right w:val="single" w:sz="8" w:space="0" w:color="9CC2E5" w:themeColor="accent1" w:themeTint="99"/>
                </w:tcBorders>
                <w:tcMar>
                  <w:left w:w="108" w:type="dxa"/>
                  <w:right w:w="108" w:type="dxa"/>
                </w:tcMar>
              </w:tcPr>
              <w:p w14:paraId="2C288222" w14:textId="77777777" w:rsidR="00984575" w:rsidRPr="00D647F0" w:rsidRDefault="00984575" w:rsidP="0028433E">
                <w:pPr>
                  <w:spacing w:after="0"/>
                  <w:jc w:val="both"/>
                  <w:rPr>
                    <w:rFonts w:eastAsia="Calibri" w:cs="Calibri"/>
                    <w:sz w:val="22"/>
                    <w:lang w:eastAsia="en-US"/>
                  </w:rPr>
                </w:pPr>
                <w:r w:rsidRPr="00D647F0">
                  <w:rPr>
                    <w:rFonts w:eastAsia="Calibri" w:cs="Calibri"/>
                    <w:sz w:val="22"/>
                    <w:lang w:eastAsia="en-US"/>
                  </w:rPr>
                  <w:t xml:space="preserve">€ </w:t>
                </w:r>
              </w:p>
            </w:tc>
          </w:tr>
        </w:tbl>
        <w:p w14:paraId="2B89AE45" w14:textId="77777777" w:rsidR="00984575" w:rsidRPr="00D647F0" w:rsidRDefault="00984575" w:rsidP="00984575">
          <w:pPr>
            <w:spacing w:after="0"/>
            <w:ind w:left="2880"/>
          </w:pPr>
        </w:p>
        <w:p w14:paraId="5BEF4BC8" w14:textId="77777777" w:rsidR="00984575" w:rsidRPr="00D647F0" w:rsidRDefault="00984575" w:rsidP="00984575">
          <w:pPr>
            <w:spacing w:after="0"/>
            <w:ind w:left="1440"/>
          </w:pPr>
          <w:r w:rsidRPr="00D647F0">
            <w:t>Failure to provide the required turnover figures may result in elimination from the tender competition.</w:t>
          </w:r>
        </w:p>
        <w:p w14:paraId="063B12C6" w14:textId="77777777" w:rsidR="00984575" w:rsidRDefault="00984575" w:rsidP="00984575">
          <w:pPr>
            <w:spacing w:after="0"/>
            <w:ind w:left="1440"/>
          </w:pPr>
        </w:p>
        <w:p w14:paraId="234BE49D" w14:textId="77777777" w:rsidR="00984575" w:rsidRDefault="00984575" w:rsidP="00984575">
          <w:pPr>
            <w:pStyle w:val="BodyText"/>
            <w:ind w:left="1440" w:right="431"/>
          </w:pPr>
          <w:r>
            <w:t>Tenderers must, when requested by the Contracting Authority, provide formal audited</w:t>
          </w:r>
          <w:r>
            <w:rPr>
              <w:spacing w:val="-2"/>
            </w:rPr>
            <w:t xml:space="preserve"> </w:t>
          </w:r>
          <w:r>
            <w:t>accounts</w:t>
          </w:r>
          <w:r>
            <w:rPr>
              <w:spacing w:val="-2"/>
            </w:rPr>
            <w:t xml:space="preserve"> </w:t>
          </w:r>
          <w:r>
            <w:t>and</w:t>
          </w:r>
          <w:r>
            <w:rPr>
              <w:spacing w:val="-5"/>
            </w:rPr>
            <w:t xml:space="preserve"> </w:t>
          </w:r>
          <w:r>
            <w:t>/</w:t>
          </w:r>
          <w:r>
            <w:rPr>
              <w:spacing w:val="-3"/>
            </w:rPr>
            <w:t xml:space="preserve"> </w:t>
          </w:r>
          <w:r>
            <w:t>or</w:t>
          </w:r>
          <w:r>
            <w:rPr>
              <w:spacing w:val="-2"/>
            </w:rPr>
            <w:t xml:space="preserve"> </w:t>
          </w:r>
          <w:r>
            <w:t>an</w:t>
          </w:r>
          <w:r>
            <w:rPr>
              <w:spacing w:val="-3"/>
            </w:rPr>
            <w:t xml:space="preserve"> </w:t>
          </w:r>
          <w:r>
            <w:t>Auditor’s</w:t>
          </w:r>
          <w:r>
            <w:rPr>
              <w:spacing w:val="-2"/>
            </w:rPr>
            <w:t xml:space="preserve"> </w:t>
          </w:r>
          <w:r>
            <w:t>statement</w:t>
          </w:r>
          <w:r>
            <w:rPr>
              <w:spacing w:val="-2"/>
            </w:rPr>
            <w:t xml:space="preserve"> </w:t>
          </w:r>
          <w:r>
            <w:t>in</w:t>
          </w:r>
          <w:r>
            <w:rPr>
              <w:spacing w:val="-5"/>
            </w:rPr>
            <w:t xml:space="preserve"> </w:t>
          </w:r>
          <w:r>
            <w:t>order</w:t>
          </w:r>
          <w:r>
            <w:rPr>
              <w:spacing w:val="-2"/>
            </w:rPr>
            <w:t xml:space="preserve"> </w:t>
          </w:r>
          <w:r>
            <w:t>to</w:t>
          </w:r>
          <w:r>
            <w:rPr>
              <w:spacing w:val="-3"/>
            </w:rPr>
            <w:t xml:space="preserve"> </w:t>
          </w:r>
          <w:r>
            <w:t>demonstrate</w:t>
          </w:r>
          <w:r>
            <w:rPr>
              <w:spacing w:val="-4"/>
            </w:rPr>
            <w:t xml:space="preserve"> </w:t>
          </w:r>
          <w:r>
            <w:t>that</w:t>
          </w:r>
          <w:r>
            <w:rPr>
              <w:spacing w:val="-5"/>
            </w:rPr>
            <w:t xml:space="preserve"> </w:t>
          </w:r>
          <w:r>
            <w:t>they comply with the above requirement.</w:t>
          </w:r>
        </w:p>
        <w:p w14:paraId="318E14BB" w14:textId="77777777" w:rsidR="00984575" w:rsidRPr="00310EDC" w:rsidRDefault="00984575" w:rsidP="00984575">
          <w:pPr>
            <w:spacing w:after="0"/>
            <w:ind w:left="1440"/>
          </w:pPr>
          <w:r>
            <w:t>Tenderers</w:t>
          </w:r>
          <w:r>
            <w:rPr>
              <w:spacing w:val="-4"/>
            </w:rPr>
            <w:t xml:space="preserve"> </w:t>
          </w:r>
          <w:r>
            <w:t>must</w:t>
          </w:r>
          <w:r>
            <w:rPr>
              <w:spacing w:val="-2"/>
            </w:rPr>
            <w:t xml:space="preserve"> </w:t>
          </w:r>
          <w:r>
            <w:t>declare</w:t>
          </w:r>
          <w:r>
            <w:rPr>
              <w:spacing w:val="-2"/>
            </w:rPr>
            <w:t xml:space="preserve"> </w:t>
          </w:r>
          <w:r>
            <w:t>in</w:t>
          </w:r>
          <w:r>
            <w:rPr>
              <w:spacing w:val="-6"/>
            </w:rPr>
            <w:t xml:space="preserve"> </w:t>
          </w:r>
          <w:r>
            <w:t>their</w:t>
          </w:r>
          <w:r>
            <w:rPr>
              <w:spacing w:val="-2"/>
            </w:rPr>
            <w:t xml:space="preserve"> </w:t>
          </w:r>
          <w:r>
            <w:t>tender</w:t>
          </w:r>
          <w:r>
            <w:rPr>
              <w:spacing w:val="-4"/>
            </w:rPr>
            <w:t xml:space="preserve"> </w:t>
          </w:r>
          <w:r>
            <w:t>submission</w:t>
          </w:r>
          <w:r>
            <w:rPr>
              <w:spacing w:val="-3"/>
            </w:rPr>
            <w:t xml:space="preserve"> </w:t>
          </w:r>
          <w:r>
            <w:t>that</w:t>
          </w:r>
          <w:r>
            <w:rPr>
              <w:spacing w:val="-2"/>
            </w:rPr>
            <w:t xml:space="preserve"> </w:t>
          </w:r>
          <w:r>
            <w:t>they</w:t>
          </w:r>
          <w:r>
            <w:rPr>
              <w:spacing w:val="-2"/>
            </w:rPr>
            <w:t xml:space="preserve"> </w:t>
          </w:r>
          <w:r>
            <w:t>can</w:t>
          </w:r>
          <w:r>
            <w:rPr>
              <w:spacing w:val="-3"/>
            </w:rPr>
            <w:t xml:space="preserve"> </w:t>
          </w:r>
          <w:r>
            <w:t>provide</w:t>
          </w:r>
          <w:r>
            <w:rPr>
              <w:spacing w:val="-2"/>
            </w:rPr>
            <w:t xml:space="preserve"> </w:t>
          </w:r>
          <w:r>
            <w:t>this</w:t>
          </w:r>
          <w:r>
            <w:rPr>
              <w:spacing w:val="-4"/>
            </w:rPr>
            <w:t xml:space="preserve"> </w:t>
          </w:r>
          <w:r>
            <w:t>evidence supporting their financial standing when requested by the Contracting Authority (see eESPD Part IV Selection Criteria a: Global Indication of All Criteria).</w:t>
          </w:r>
        </w:p>
        <w:p w14:paraId="52B65A2B" w14:textId="68C4A202" w:rsidR="00C3103B" w:rsidRPr="00D812D0" w:rsidRDefault="00B63269" w:rsidP="00B61DAD">
          <w:pPr>
            <w:spacing w:after="0"/>
          </w:pPr>
        </w:p>
      </w:sdtContent>
    </w:sdt>
    <w:p w14:paraId="38ADF811" w14:textId="77777777" w:rsidR="00C3103B" w:rsidRPr="00D812D0" w:rsidRDefault="00C3103B" w:rsidP="00C3103B">
      <w:pPr>
        <w:spacing w:after="0"/>
        <w:jc w:val="both"/>
        <w:rPr>
          <w:szCs w:val="22"/>
        </w:rPr>
      </w:pPr>
    </w:p>
    <w:p w14:paraId="051272DB"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5E12BD3F"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0B69B6">
              <w:rPr>
                <w:i/>
                <w:iCs/>
                <w:color w:val="FF0000"/>
                <w:szCs w:val="22"/>
              </w:rPr>
              <w:t> </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0B69B6">
              <w:rPr>
                <w:szCs w:val="22"/>
              </w:rPr>
              <w:t> </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sdt>
      <w:sdtPr>
        <w:rPr>
          <w:color w:val="FF0000"/>
        </w:rPr>
        <w:id w:val="1108477636"/>
        <w:placeholder>
          <w:docPart w:val="242DA34E6AED4F51A351857C0994C5C1"/>
        </w:placeholder>
      </w:sdtPr>
      <w:sdtEndPr>
        <w:rPr>
          <w:color w:val="auto"/>
        </w:rPr>
      </w:sdtEndPr>
      <w:sdtContent>
        <w:sdt>
          <w:sdtPr>
            <w:rPr>
              <w:color w:val="FF0000"/>
            </w:rPr>
            <w:id w:val="591674632"/>
            <w:placeholder>
              <w:docPart w:val="7B0059344DA14245BE4FAF86E57274DF"/>
            </w:placeholder>
          </w:sdtPr>
          <w:sdtEndPr>
            <w:rPr>
              <w:color w:val="auto"/>
            </w:rPr>
          </w:sdtEndPr>
          <w:sdtContent>
            <w:sdt>
              <w:sdtPr>
                <w:rPr>
                  <w:rFonts w:cstheme="minorHAnsi"/>
                </w:rPr>
                <w:id w:val="2119097434"/>
                <w:placeholder>
                  <w:docPart w:val="5120155FBAF149C7BB9A7F14EA914372"/>
                </w:placeholder>
              </w:sdtPr>
              <w:sdtEndPr>
                <w:rPr>
                  <w:rFonts w:cs="Times New Roman"/>
                </w:rPr>
              </w:sdtEndPr>
              <w:sdtContent>
                <w:p w14:paraId="41813E2F" w14:textId="393CD0EB" w:rsidR="000F02C1" w:rsidRPr="00245FA9" w:rsidRDefault="000F02C1" w:rsidP="000F02C1">
                  <w:pPr>
                    <w:ind w:firstLine="720"/>
                    <w:rPr>
                      <w:rFonts w:cstheme="minorHAnsi"/>
                    </w:rPr>
                  </w:pPr>
                </w:p>
                <w:p w14:paraId="55863F0F" w14:textId="0D409931" w:rsidR="000F02C1" w:rsidRPr="00245FA9" w:rsidRDefault="000F02C1" w:rsidP="00984575">
                  <w:pPr>
                    <w:ind w:left="720" w:firstLine="720"/>
                    <w:rPr>
                      <w:rStyle w:val="Heading3Char"/>
                      <w:rFonts w:asciiTheme="minorHAnsi" w:hAnsiTheme="minorHAnsi" w:cstheme="minorHAnsi"/>
                      <w:b w:val="0"/>
                      <w:iCs w:val="0"/>
                      <w:color w:val="auto"/>
                    </w:rPr>
                  </w:pPr>
                  <w:r w:rsidRPr="00245FA9">
                    <w:rPr>
                      <w:rStyle w:val="Heading3Char"/>
                      <w:rFonts w:asciiTheme="minorHAnsi" w:hAnsiTheme="minorHAnsi" w:cstheme="minorHAnsi"/>
                      <w:color w:val="auto"/>
                    </w:rPr>
                    <w:t>3.2.B.</w:t>
                  </w:r>
                  <w:r w:rsidR="001D61D7">
                    <w:rPr>
                      <w:rStyle w:val="Heading3Char"/>
                      <w:rFonts w:asciiTheme="minorHAnsi" w:hAnsiTheme="minorHAnsi" w:cstheme="minorHAnsi"/>
                      <w:color w:val="auto"/>
                    </w:rPr>
                    <w:t>(i)</w:t>
                  </w:r>
                  <w:r w:rsidRPr="00245FA9">
                    <w:rPr>
                      <w:rStyle w:val="Heading3Char"/>
                      <w:rFonts w:asciiTheme="minorHAnsi" w:hAnsiTheme="minorHAnsi" w:cstheme="minorHAnsi"/>
                      <w:color w:val="auto"/>
                    </w:rPr>
                    <w:t xml:space="preserve"> </w:t>
                  </w:r>
                  <w:r w:rsidR="00984575" w:rsidRPr="00984575">
                    <w:rPr>
                      <w:rStyle w:val="Heading3Char"/>
                      <w:rFonts w:asciiTheme="minorHAnsi" w:hAnsiTheme="minorHAnsi" w:cstheme="minorHAnsi"/>
                      <w:color w:val="auto"/>
                    </w:rPr>
                    <w:t>Experience of the Tenderer (Pass/Fail)</w:t>
                  </w:r>
                </w:p>
                <w:p w14:paraId="06C3EB9F" w14:textId="2C69418D" w:rsidR="000F02C1" w:rsidRPr="00984575" w:rsidRDefault="00984575" w:rsidP="00984575">
                  <w:pPr>
                    <w:spacing w:after="200" w:line="360" w:lineRule="auto"/>
                    <w:ind w:left="1440"/>
                    <w:rPr>
                      <w:rFonts w:eastAsia="Calibri" w:cs="Calibri"/>
                    </w:rPr>
                  </w:pPr>
                  <w:r w:rsidRPr="00984575">
                    <w:rPr>
                      <w:rFonts w:eastAsia="Calibri" w:cs="Calibri"/>
                    </w:rPr>
                    <w:t>Tenderers must demonstrate in their tender that they have, in the last three years, in their current capacity or as a key resource with another provider, relevant experience of delivering a similar service to that required in this Request for Tender and described in Appendix 1 to this RFT</w:t>
                  </w:r>
                  <w:r w:rsidR="001D61D7">
                    <w:rPr>
                      <w:rFonts w:eastAsia="Calibri" w:cs="Calibri"/>
                    </w:rPr>
                    <w:t>.</w:t>
                  </w:r>
                  <w:r w:rsidR="000F02C1" w:rsidRPr="00245FA9">
                    <w:t xml:space="preserve"> </w:t>
                  </w:r>
                </w:p>
                <w:p w14:paraId="2532D561" w14:textId="77777777" w:rsidR="000F02C1" w:rsidRPr="00245FA9" w:rsidRDefault="000F02C1" w:rsidP="000F02C1">
                  <w:pPr>
                    <w:spacing w:before="240"/>
                    <w:ind w:left="1440"/>
                  </w:pPr>
                  <w:r w:rsidRPr="00245FA9">
                    <w:t>Tenderers must demonstrate that they have provided a service involving the automated extraction and pre-processing of large volumes of Sentinel Data, analysing and manipulating large datasets and the generation and presentation of required results on similar projects to that described in Appendix 1, within the private and/or public sector. Please provide at least two examples of previous delivery of service.</w:t>
                  </w:r>
                </w:p>
                <w:p w14:paraId="2A30C0EF" w14:textId="77777777" w:rsidR="000F02C1" w:rsidRPr="00245FA9" w:rsidRDefault="000F02C1" w:rsidP="000F02C1">
                  <w:pPr>
                    <w:spacing w:before="240"/>
                    <w:ind w:left="1440"/>
                    <w:rPr>
                      <w:b/>
                      <w:lang w:val="en-IE"/>
                    </w:rPr>
                  </w:pPr>
                  <w:r w:rsidRPr="00245FA9">
                    <w:rPr>
                      <w:b/>
                      <w:u w:val="single"/>
                    </w:rPr>
                    <w:t>Documents required to be submitted with tender:</w:t>
                  </w:r>
                  <w:r w:rsidRPr="00245FA9">
                    <w:rPr>
                      <w:b/>
                    </w:rPr>
                    <w:t xml:space="preserve"> </w:t>
                  </w:r>
                </w:p>
                <w:p w14:paraId="2D16A99F" w14:textId="74E90DBC" w:rsidR="001D61D7" w:rsidRDefault="001D61D7" w:rsidP="000F02C1">
                  <w:pPr>
                    <w:spacing w:before="240"/>
                    <w:ind w:left="1440"/>
                  </w:pPr>
                  <w:r w:rsidRPr="001D61D7">
                    <w:t xml:space="preserve">Tenderers must provide </w:t>
                  </w:r>
                  <w:r>
                    <w:t>two</w:t>
                  </w:r>
                  <w:r w:rsidRPr="001D61D7">
                    <w:t xml:space="preserve"> example</w:t>
                  </w:r>
                  <w:r>
                    <w:t>s</w:t>
                  </w:r>
                  <w:r w:rsidRPr="001D61D7">
                    <w:t xml:space="preserve"> of Contracts undertaken in the last three years (Public or Private) where the Tenderer has provided similar services, i.e., reference contracts must be of similar nature, scope and complexity to the Services described in Appendix 1 to the RFT.</w:t>
                  </w:r>
                </w:p>
                <w:p w14:paraId="2B664A5F" w14:textId="05CA52FE" w:rsidR="000F02C1" w:rsidRPr="00245FA9" w:rsidRDefault="000F02C1" w:rsidP="000F02C1">
                  <w:pPr>
                    <w:spacing w:before="240"/>
                    <w:ind w:left="1440"/>
                  </w:pPr>
                </w:p>
                <w:p w14:paraId="0E3FE52C" w14:textId="3DDE9398" w:rsidR="000F02C1" w:rsidRDefault="000F02C1" w:rsidP="000F02C1">
                  <w:pPr>
                    <w:ind w:left="1440"/>
                    <w:rPr>
                      <w:rFonts w:asciiTheme="minorHAnsi" w:hAnsiTheme="minorHAnsi" w:cstheme="minorHAnsi"/>
                      <w:szCs w:val="22"/>
                    </w:rPr>
                  </w:pPr>
                  <w:r w:rsidRPr="00245FA9">
                    <w:rPr>
                      <w:rFonts w:asciiTheme="minorHAnsi" w:hAnsiTheme="minorHAnsi" w:cstheme="minorHAnsi"/>
                      <w:szCs w:val="22"/>
                    </w:rPr>
                    <w:t>In the event that Tender Applicants have previously been involved in a project in the Department, they should not assume that the Department is aware of their ability to address the requirements set out in this tender.  No recognition will be given to information previously submitted.  The onus is on Tender Applicants to ensure that their proposals are complete in every respect. The Tender Applicant must use the format provided below to detail this information.</w:t>
                  </w:r>
                </w:p>
                <w:p w14:paraId="10891DAA" w14:textId="77777777" w:rsidR="00CE500D" w:rsidRDefault="00CE500D" w:rsidP="000F02C1">
                  <w:pPr>
                    <w:ind w:left="1440"/>
                    <w:rPr>
                      <w:rFonts w:asciiTheme="minorHAnsi" w:hAnsiTheme="minorHAnsi" w:cstheme="minorHAnsi"/>
                      <w:szCs w:val="22"/>
                    </w:rPr>
                  </w:pPr>
                </w:p>
                <w:p w14:paraId="7CAD0237" w14:textId="77777777" w:rsidR="00CE500D" w:rsidRPr="00245FA9" w:rsidRDefault="00CE500D" w:rsidP="000F02C1">
                  <w:pPr>
                    <w:ind w:left="1440"/>
                    <w:rPr>
                      <w:rFonts w:asciiTheme="minorHAnsi" w:hAnsiTheme="minorHAnsi" w:cstheme="minorHAnsi"/>
                      <w:szCs w:val="22"/>
                    </w:rPr>
                  </w:pPr>
                </w:p>
                <w:p w14:paraId="131862C9" w14:textId="77777777" w:rsidR="00CE500D" w:rsidRPr="00074C33" w:rsidRDefault="00CE500D" w:rsidP="0028433E">
                  <w:pPr>
                    <w:spacing w:after="200" w:line="360" w:lineRule="auto"/>
                    <w:ind w:left="720"/>
                    <w:rPr>
                      <w:rFonts w:eastAsia="Calibri" w:cs="Calibri"/>
                      <w:b/>
                      <w:bCs/>
                    </w:rPr>
                  </w:pPr>
                  <w:r w:rsidRPr="00074C33">
                    <w:rPr>
                      <w:rFonts w:eastAsia="Calibri" w:cs="Calibri"/>
                      <w:b/>
                      <w:bCs/>
                    </w:rPr>
                    <w:t xml:space="preserve">The details of </w:t>
                  </w:r>
                  <w:r w:rsidRPr="00497A8E">
                    <w:rPr>
                      <w:rFonts w:eastAsia="Calibri" w:cs="Calibri"/>
                      <w:b/>
                      <w:bCs/>
                    </w:rPr>
                    <w:t>two separate experiences</w:t>
                  </w:r>
                  <w:r w:rsidRPr="00074C33">
                    <w:rPr>
                      <w:rFonts w:eastAsia="Calibri" w:cs="Calibri"/>
                      <w:b/>
                      <w:bCs/>
                    </w:rPr>
                    <w:t xml:space="preserve"> must be included with the tender in the format in the Tender Returns Document (TRD).</w:t>
                  </w:r>
                </w:p>
                <w:p w14:paraId="29928586" w14:textId="77777777" w:rsidR="00CE500D" w:rsidRPr="006355A9" w:rsidRDefault="00CE500D" w:rsidP="0028433E">
                  <w:pPr>
                    <w:pStyle w:val="ListParagraph"/>
                    <w:spacing w:after="0" w:line="360" w:lineRule="auto"/>
                    <w:ind w:left="2550"/>
                  </w:pPr>
                </w:p>
                <w:p w14:paraId="75192A9C" w14:textId="77777777" w:rsidR="00CE500D" w:rsidRDefault="00CE500D" w:rsidP="00CE500D">
                  <w:pPr>
                    <w:ind w:left="720"/>
                    <w:rPr>
                      <w:rFonts w:eastAsia="Calibri" w:cs="Calibri"/>
                    </w:rPr>
                  </w:pPr>
                  <w:r w:rsidRPr="006355A9">
                    <w:rPr>
                      <w:rFonts w:eastAsia="Calibri" w:cs="Calibri"/>
                    </w:rPr>
                    <w:t>The following information</w:t>
                  </w:r>
                  <w:r w:rsidRPr="00737353">
                    <w:rPr>
                      <w:rFonts w:eastAsia="Calibri" w:cs="Calibri"/>
                    </w:rPr>
                    <w:t xml:space="preserve"> must</w:t>
                  </w:r>
                  <w:r w:rsidRPr="006355A9">
                    <w:rPr>
                      <w:rFonts w:eastAsia="Calibri" w:cs="Calibri"/>
                    </w:rPr>
                    <w:t xml:space="preserve"> be included in respect of each Contract undertaken in the last three years: </w:t>
                  </w:r>
                </w:p>
                <w:p w14:paraId="3B7FD104" w14:textId="77777777" w:rsidR="00497A8E" w:rsidRPr="006355A9" w:rsidRDefault="00497A8E" w:rsidP="00497A8E">
                  <w:pPr>
                    <w:pStyle w:val="ListParagraph"/>
                    <w:spacing w:after="0" w:line="360" w:lineRule="auto"/>
                    <w:rPr>
                      <w:b/>
                    </w:rPr>
                  </w:pPr>
                </w:p>
                <w:tbl>
                  <w:tblPr>
                    <w:tblW w:w="9655" w:type="dxa"/>
                    <w:tblInd w:w="-3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51"/>
                    <w:gridCol w:w="3801"/>
                    <w:gridCol w:w="5003"/>
                  </w:tblGrid>
                  <w:tr w:rsidR="00497A8E" w:rsidRPr="006355A9" w14:paraId="3F4BA05B" w14:textId="77777777" w:rsidTr="0028433E">
                    <w:trPr>
                      <w:trHeight w:val="701"/>
                    </w:trPr>
                    <w:tc>
                      <w:tcPr>
                        <w:tcW w:w="9655" w:type="dxa"/>
                        <w:gridSpan w:val="3"/>
                        <w:shd w:val="clear" w:color="auto" w:fill="0D7E81"/>
                        <w:vAlign w:val="center"/>
                      </w:tcPr>
                      <w:p w14:paraId="318261F1" w14:textId="77777777" w:rsidR="00497A8E" w:rsidRDefault="00497A8E" w:rsidP="0028433E">
                        <w:pPr>
                          <w:spacing w:before="120"/>
                          <w:jc w:val="center"/>
                          <w:rPr>
                            <w:rFonts w:eastAsia="Calibri" w:cstheme="minorHAnsi"/>
                            <w:b/>
                            <w:caps/>
                            <w:color w:val="FFFFFF" w:themeColor="background1"/>
                          </w:rPr>
                        </w:pPr>
                        <w:bookmarkStart w:id="19" w:name="_Hlk75773687"/>
                        <w:r w:rsidRPr="006355A9">
                          <w:rPr>
                            <w:rFonts w:eastAsia="Calibri" w:cstheme="minorHAnsi"/>
                            <w:caps/>
                            <w:color w:val="FFFFFF" w:themeColor="background1"/>
                          </w:rPr>
                          <w:br w:type="page"/>
                        </w:r>
                        <w:r>
                          <w:rPr>
                            <w:rFonts w:eastAsia="Calibri" w:cstheme="minorHAnsi"/>
                            <w:b/>
                            <w:caps/>
                            <w:color w:val="FFFFFF" w:themeColor="background1"/>
                          </w:rPr>
                          <w:t>Example</w:t>
                        </w:r>
                        <w:r w:rsidRPr="006355A9">
                          <w:rPr>
                            <w:rFonts w:eastAsia="Calibri" w:cstheme="minorHAnsi"/>
                            <w:b/>
                            <w:caps/>
                            <w:color w:val="FFFFFF" w:themeColor="background1"/>
                          </w:rPr>
                          <w:t xml:space="preserve"> 1</w:t>
                        </w:r>
                      </w:p>
                      <w:p w14:paraId="71F42C12" w14:textId="77777777" w:rsidR="00497A8E" w:rsidRPr="006355A9" w:rsidRDefault="00497A8E" w:rsidP="0028433E">
                        <w:pPr>
                          <w:spacing w:before="120"/>
                          <w:jc w:val="center"/>
                          <w:rPr>
                            <w:rFonts w:eastAsia="Calibri" w:cstheme="minorHAnsi"/>
                            <w:b/>
                            <w:caps/>
                            <w:color w:val="FFFFFF" w:themeColor="background1"/>
                          </w:rPr>
                        </w:pPr>
                        <w:r w:rsidRPr="00B93C21">
                          <w:rPr>
                            <w:rFonts w:asciiTheme="minorHAnsi" w:hAnsiTheme="minorHAnsi" w:cstheme="minorHAnsi"/>
                            <w:b/>
                            <w:bCs/>
                          </w:rPr>
                          <w:t>Evidence of experience in the last three (3) years of delivering services similar in nature and scale to the services sought within th</w:t>
                        </w:r>
                        <w:r>
                          <w:rPr>
                            <w:rFonts w:asciiTheme="minorHAnsi" w:hAnsiTheme="minorHAnsi" w:cstheme="minorHAnsi"/>
                            <w:b/>
                            <w:bCs/>
                          </w:rPr>
                          <w:t>is</w:t>
                        </w:r>
                        <w:r w:rsidRPr="00B93C21">
                          <w:rPr>
                            <w:rFonts w:asciiTheme="minorHAnsi" w:hAnsiTheme="minorHAnsi" w:cstheme="minorHAnsi"/>
                            <w:b/>
                            <w:bCs/>
                          </w:rPr>
                          <w:t xml:space="preserve"> RFT.</w:t>
                        </w:r>
                      </w:p>
                    </w:tc>
                  </w:tr>
                  <w:tr w:rsidR="00497A8E" w:rsidRPr="006355A9" w14:paraId="51D7332B" w14:textId="77777777" w:rsidTr="0028433E">
                    <w:trPr>
                      <w:cantSplit/>
                      <w:trHeight w:val="794"/>
                    </w:trPr>
                    <w:tc>
                      <w:tcPr>
                        <w:tcW w:w="851" w:type="dxa"/>
                        <w:vMerge w:val="restart"/>
                        <w:shd w:val="clear" w:color="auto" w:fill="0D7E81"/>
                        <w:textDirection w:val="btLr"/>
                        <w:vAlign w:val="center"/>
                      </w:tcPr>
                      <w:p w14:paraId="5353999A" w14:textId="77777777" w:rsidR="00497A8E" w:rsidRPr="006355A9" w:rsidRDefault="00497A8E" w:rsidP="0028433E">
                        <w:pPr>
                          <w:spacing w:before="120"/>
                          <w:ind w:left="113" w:right="113"/>
                          <w:jc w:val="center"/>
                          <w:rPr>
                            <w:rFonts w:eastAsia="Calibri" w:cstheme="minorHAnsi"/>
                            <w:b/>
                            <w:caps/>
                            <w:color w:val="FFFFFF" w:themeColor="background1"/>
                          </w:rPr>
                        </w:pPr>
                        <w:r>
                          <w:rPr>
                            <w:rFonts w:eastAsia="Calibri" w:cstheme="minorHAnsi"/>
                            <w:b/>
                            <w:caps/>
                            <w:color w:val="FFFFFF" w:themeColor="background1"/>
                          </w:rPr>
                          <w:t>Example</w:t>
                        </w:r>
                        <w:r w:rsidRPr="006355A9">
                          <w:rPr>
                            <w:rFonts w:eastAsia="Calibri" w:cstheme="minorHAnsi"/>
                            <w:b/>
                            <w:caps/>
                            <w:color w:val="FFFFFF" w:themeColor="background1"/>
                          </w:rPr>
                          <w:t xml:space="preserve"> 1</w:t>
                        </w:r>
                      </w:p>
                    </w:tc>
                    <w:tc>
                      <w:tcPr>
                        <w:tcW w:w="3801" w:type="dxa"/>
                        <w:tcBorders>
                          <w:bottom w:val="nil"/>
                        </w:tcBorders>
                        <w:shd w:val="clear" w:color="auto" w:fill="EDFDFD"/>
                        <w:vAlign w:val="center"/>
                      </w:tcPr>
                      <w:p w14:paraId="49387AEB" w14:textId="77777777" w:rsidR="00497A8E" w:rsidRPr="006355A9" w:rsidRDefault="00497A8E" w:rsidP="0028433E">
                        <w:pPr>
                          <w:spacing w:before="120"/>
                          <w:jc w:val="both"/>
                          <w:rPr>
                            <w:rFonts w:eastAsia="Calibri" w:cstheme="minorHAnsi"/>
                            <w:b/>
                            <w:bCs/>
                          </w:rPr>
                        </w:pPr>
                        <w:r w:rsidRPr="006355A9">
                          <w:rPr>
                            <w:rFonts w:eastAsia="Calibri" w:cstheme="minorHAnsi"/>
                            <w:b/>
                            <w:bCs/>
                          </w:rPr>
                          <w:t>Name of Client</w:t>
                        </w:r>
                      </w:p>
                    </w:tc>
                    <w:tc>
                      <w:tcPr>
                        <w:tcW w:w="5003" w:type="dxa"/>
                        <w:tcBorders>
                          <w:bottom w:val="nil"/>
                        </w:tcBorders>
                      </w:tcPr>
                      <w:p w14:paraId="16D05846" w14:textId="77777777" w:rsidR="00497A8E" w:rsidRPr="006355A9" w:rsidRDefault="00497A8E" w:rsidP="0028433E">
                        <w:pPr>
                          <w:spacing w:before="120"/>
                          <w:jc w:val="both"/>
                          <w:rPr>
                            <w:rFonts w:eastAsia="Calibri" w:cstheme="minorHAnsi"/>
                          </w:rPr>
                        </w:pPr>
                      </w:p>
                    </w:tc>
                  </w:tr>
                  <w:tr w:rsidR="00497A8E" w:rsidRPr="006355A9" w14:paraId="5F854DA8" w14:textId="77777777" w:rsidTr="0028433E">
                    <w:trPr>
                      <w:cantSplit/>
                      <w:trHeight w:val="794"/>
                    </w:trPr>
                    <w:tc>
                      <w:tcPr>
                        <w:tcW w:w="851" w:type="dxa"/>
                        <w:vMerge/>
                        <w:shd w:val="clear" w:color="auto" w:fill="0D7E81"/>
                        <w:textDirection w:val="btLr"/>
                        <w:vAlign w:val="center"/>
                      </w:tcPr>
                      <w:p w14:paraId="47D2EC3C" w14:textId="77777777" w:rsidR="00497A8E" w:rsidRPr="006355A9" w:rsidRDefault="00497A8E" w:rsidP="0028433E">
                        <w:pPr>
                          <w:spacing w:before="120"/>
                          <w:ind w:left="113" w:right="113"/>
                          <w:jc w:val="center"/>
                          <w:rPr>
                            <w:rFonts w:eastAsia="Calibri" w:cstheme="minorHAnsi"/>
                            <w:b/>
                            <w:caps/>
                            <w:color w:val="FFFFFF" w:themeColor="background1"/>
                          </w:rPr>
                        </w:pPr>
                      </w:p>
                    </w:tc>
                    <w:tc>
                      <w:tcPr>
                        <w:tcW w:w="3801" w:type="dxa"/>
                        <w:tcBorders>
                          <w:bottom w:val="nil"/>
                        </w:tcBorders>
                        <w:shd w:val="clear" w:color="auto" w:fill="EDFDFD"/>
                        <w:vAlign w:val="center"/>
                      </w:tcPr>
                      <w:p w14:paraId="01BD9E0E" w14:textId="77777777" w:rsidR="00497A8E" w:rsidRPr="006355A9" w:rsidRDefault="00497A8E" w:rsidP="0028433E">
                        <w:pPr>
                          <w:spacing w:before="120"/>
                          <w:jc w:val="both"/>
                          <w:rPr>
                            <w:rFonts w:eastAsia="Calibri" w:cstheme="minorHAnsi"/>
                          </w:rPr>
                        </w:pPr>
                        <w:r w:rsidRPr="00E8210C">
                          <w:rPr>
                            <w:rFonts w:eastAsia="Calibri" w:cstheme="minorHAnsi"/>
                            <w:b/>
                            <w:bCs/>
                          </w:rPr>
                          <w:t>Client Profile</w:t>
                        </w:r>
                      </w:p>
                    </w:tc>
                    <w:tc>
                      <w:tcPr>
                        <w:tcW w:w="5003" w:type="dxa"/>
                        <w:tcBorders>
                          <w:bottom w:val="nil"/>
                        </w:tcBorders>
                      </w:tcPr>
                      <w:p w14:paraId="626533E9" w14:textId="77777777" w:rsidR="00497A8E" w:rsidRPr="00E8210C" w:rsidRDefault="00497A8E" w:rsidP="0028433E">
                        <w:pPr>
                          <w:spacing w:line="240" w:lineRule="auto"/>
                          <w:rPr>
                            <w:rFonts w:cs="Calibri"/>
                          </w:rPr>
                        </w:pPr>
                        <w:r w:rsidRPr="00064F41">
                          <w:rPr>
                            <w:rFonts w:cs="Calibri"/>
                          </w:rPr>
                          <w:t>Describe the client, including size, type of business, etc. for whom the example service was completed</w:t>
                        </w:r>
                        <w:r>
                          <w:rPr>
                            <w:rFonts w:cs="Calibri"/>
                          </w:rPr>
                          <w:t xml:space="preserve"> and </w:t>
                        </w:r>
                        <w:r w:rsidRPr="00914794">
                          <w:rPr>
                            <w:rFonts w:cs="Calibri"/>
                          </w:rPr>
                          <w:t>the extent to which this contract is similar in nature and scale to the Contracting Authority’s current requirements.</w:t>
                        </w:r>
                      </w:p>
                    </w:tc>
                  </w:tr>
                  <w:tr w:rsidR="00497A8E" w:rsidRPr="006355A9" w14:paraId="3FC266E2" w14:textId="77777777" w:rsidTr="0028433E">
                    <w:trPr>
                      <w:cantSplit/>
                      <w:trHeight w:val="696"/>
                    </w:trPr>
                    <w:tc>
                      <w:tcPr>
                        <w:tcW w:w="851" w:type="dxa"/>
                        <w:vMerge/>
                        <w:shd w:val="clear" w:color="auto" w:fill="0D7E81"/>
                        <w:textDirection w:val="btLr"/>
                        <w:vAlign w:val="center"/>
                      </w:tcPr>
                      <w:p w14:paraId="180118F9"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7D27D45B" w14:textId="77777777" w:rsidR="00497A8E" w:rsidRPr="006355A9" w:rsidRDefault="00497A8E" w:rsidP="0028433E">
                        <w:pPr>
                          <w:spacing w:before="120"/>
                          <w:rPr>
                            <w:rFonts w:eastAsia="Calibri" w:cstheme="minorHAnsi"/>
                            <w:b/>
                            <w:bCs/>
                          </w:rPr>
                        </w:pPr>
                        <w:r w:rsidRPr="006355A9">
                          <w:rPr>
                            <w:rFonts w:eastAsia="Calibri" w:cstheme="minorHAnsi"/>
                            <w:b/>
                            <w:bCs/>
                          </w:rPr>
                          <w:t>Contract Title/Purpose</w:t>
                        </w:r>
                      </w:p>
                    </w:tc>
                    <w:tc>
                      <w:tcPr>
                        <w:tcW w:w="5003" w:type="dxa"/>
                        <w:tcBorders>
                          <w:top w:val="single" w:sz="4" w:space="0" w:color="auto"/>
                          <w:bottom w:val="nil"/>
                        </w:tcBorders>
                      </w:tcPr>
                      <w:p w14:paraId="7C0AA755" w14:textId="77777777" w:rsidR="00497A8E" w:rsidRPr="006355A9" w:rsidRDefault="00497A8E" w:rsidP="0028433E">
                        <w:pPr>
                          <w:spacing w:before="120"/>
                          <w:jc w:val="both"/>
                          <w:rPr>
                            <w:rFonts w:eastAsia="Calibri" w:cstheme="minorHAnsi"/>
                          </w:rPr>
                        </w:pPr>
                      </w:p>
                    </w:tc>
                  </w:tr>
                  <w:tr w:rsidR="00497A8E" w:rsidRPr="006355A9" w14:paraId="044A9525" w14:textId="77777777" w:rsidTr="0028433E">
                    <w:trPr>
                      <w:cantSplit/>
                      <w:trHeight w:val="707"/>
                    </w:trPr>
                    <w:tc>
                      <w:tcPr>
                        <w:tcW w:w="851" w:type="dxa"/>
                        <w:vMerge/>
                        <w:shd w:val="clear" w:color="auto" w:fill="0D7E81"/>
                        <w:textDirection w:val="btLr"/>
                        <w:vAlign w:val="center"/>
                      </w:tcPr>
                      <w:p w14:paraId="1FF1C172"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189707FC" w14:textId="77777777" w:rsidR="00497A8E" w:rsidRPr="006355A9" w:rsidRDefault="00497A8E" w:rsidP="0028433E">
                        <w:pPr>
                          <w:spacing w:before="120"/>
                          <w:rPr>
                            <w:rFonts w:eastAsia="Calibri" w:cstheme="minorHAnsi"/>
                            <w:b/>
                            <w:bCs/>
                          </w:rPr>
                        </w:pPr>
                        <w:r w:rsidRPr="006355A9">
                          <w:rPr>
                            <w:rFonts w:eastAsia="Calibri" w:cstheme="minorHAnsi"/>
                            <w:b/>
                            <w:bCs/>
                          </w:rPr>
                          <w:t>Contract Start and End Date</w:t>
                        </w:r>
                      </w:p>
                    </w:tc>
                    <w:tc>
                      <w:tcPr>
                        <w:tcW w:w="5003" w:type="dxa"/>
                        <w:tcBorders>
                          <w:top w:val="single" w:sz="4" w:space="0" w:color="auto"/>
                          <w:bottom w:val="nil"/>
                        </w:tcBorders>
                      </w:tcPr>
                      <w:p w14:paraId="751A12A7" w14:textId="77777777" w:rsidR="00497A8E" w:rsidRPr="006355A9" w:rsidRDefault="00497A8E" w:rsidP="0028433E">
                        <w:pPr>
                          <w:spacing w:before="120"/>
                          <w:jc w:val="both"/>
                          <w:rPr>
                            <w:rFonts w:eastAsia="Calibri" w:cstheme="minorHAnsi"/>
                          </w:rPr>
                        </w:pPr>
                        <w:r w:rsidRPr="00064F41">
                          <w:rPr>
                            <w:rFonts w:cs="Calibri"/>
                          </w:rPr>
                          <w:t>Date service provided</w:t>
                        </w:r>
                      </w:p>
                    </w:tc>
                  </w:tr>
                  <w:tr w:rsidR="00497A8E" w:rsidRPr="006355A9" w14:paraId="0EAE41CB" w14:textId="77777777" w:rsidTr="0028433E">
                    <w:trPr>
                      <w:cantSplit/>
                      <w:trHeight w:val="1256"/>
                    </w:trPr>
                    <w:tc>
                      <w:tcPr>
                        <w:tcW w:w="851" w:type="dxa"/>
                        <w:vMerge/>
                        <w:shd w:val="clear" w:color="auto" w:fill="0D7E81"/>
                        <w:textDirection w:val="btLr"/>
                        <w:vAlign w:val="center"/>
                      </w:tcPr>
                      <w:p w14:paraId="3C486550"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406382BB" w14:textId="33C62F06" w:rsidR="00497A8E" w:rsidRPr="006355A9" w:rsidRDefault="00497A8E" w:rsidP="0028433E">
                        <w:pPr>
                          <w:spacing w:before="120"/>
                          <w:rPr>
                            <w:rFonts w:eastAsia="Calibri" w:cstheme="minorHAnsi"/>
                            <w:b/>
                            <w:bCs/>
                          </w:rPr>
                        </w:pPr>
                        <w:r w:rsidRPr="006355A9">
                          <w:rPr>
                            <w:rFonts w:eastAsia="Calibri" w:cstheme="minorHAnsi"/>
                            <w:b/>
                            <w:bCs/>
                          </w:rPr>
                          <w:t>Name of Service Provider (</w:t>
                        </w:r>
                        <w:r w:rsidR="00A11272" w:rsidRPr="006355A9">
                          <w:rPr>
                            <w:rFonts w:eastAsia="Calibri" w:cstheme="minorHAnsi"/>
                            <w:b/>
                            <w:bCs/>
                          </w:rPr>
                          <w:t>i.e.</w:t>
                        </w:r>
                        <w:r w:rsidRPr="006355A9">
                          <w:rPr>
                            <w:rFonts w:eastAsia="Calibri" w:cstheme="minorHAnsi"/>
                            <w:b/>
                            <w:bCs/>
                          </w:rPr>
                          <w:t xml:space="preserve"> name of legal entity who entered into the contract)</w:t>
                        </w:r>
                      </w:p>
                    </w:tc>
                    <w:tc>
                      <w:tcPr>
                        <w:tcW w:w="5003" w:type="dxa"/>
                        <w:tcBorders>
                          <w:top w:val="single" w:sz="4" w:space="0" w:color="auto"/>
                          <w:bottom w:val="nil"/>
                        </w:tcBorders>
                      </w:tcPr>
                      <w:p w14:paraId="449B2383" w14:textId="77777777" w:rsidR="00497A8E" w:rsidRPr="006355A9" w:rsidRDefault="00497A8E" w:rsidP="0028433E">
                        <w:pPr>
                          <w:spacing w:before="120"/>
                          <w:jc w:val="both"/>
                          <w:rPr>
                            <w:rFonts w:eastAsia="Calibri" w:cstheme="minorHAnsi"/>
                          </w:rPr>
                        </w:pPr>
                      </w:p>
                    </w:tc>
                  </w:tr>
                  <w:tr w:rsidR="00497A8E" w:rsidRPr="006355A9" w14:paraId="56623325" w14:textId="77777777" w:rsidTr="0028433E">
                    <w:trPr>
                      <w:cantSplit/>
                      <w:trHeight w:val="692"/>
                    </w:trPr>
                    <w:tc>
                      <w:tcPr>
                        <w:tcW w:w="851" w:type="dxa"/>
                        <w:vMerge/>
                        <w:shd w:val="clear" w:color="auto" w:fill="0D7E81"/>
                        <w:textDirection w:val="btLr"/>
                        <w:vAlign w:val="center"/>
                      </w:tcPr>
                      <w:p w14:paraId="4E1EBD1F"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0C4A26D5" w14:textId="77777777" w:rsidR="00497A8E" w:rsidRPr="006355A9" w:rsidRDefault="00497A8E" w:rsidP="0028433E">
                        <w:pPr>
                          <w:spacing w:before="120"/>
                          <w:rPr>
                            <w:rFonts w:eastAsia="Calibri" w:cstheme="minorHAnsi"/>
                            <w:b/>
                            <w:bCs/>
                          </w:rPr>
                        </w:pPr>
                        <w:r w:rsidRPr="006355A9">
                          <w:rPr>
                            <w:rFonts w:eastAsia="Calibri" w:cstheme="minorHAnsi"/>
                            <w:b/>
                            <w:bCs/>
                          </w:rPr>
                          <w:t>Average Annual Value of Contract</w:t>
                        </w:r>
                      </w:p>
                    </w:tc>
                    <w:tc>
                      <w:tcPr>
                        <w:tcW w:w="5003" w:type="dxa"/>
                        <w:tcBorders>
                          <w:top w:val="single" w:sz="4" w:space="0" w:color="auto"/>
                          <w:bottom w:val="nil"/>
                        </w:tcBorders>
                      </w:tcPr>
                      <w:p w14:paraId="13C06152" w14:textId="77777777" w:rsidR="00497A8E" w:rsidRPr="006355A9" w:rsidRDefault="00497A8E" w:rsidP="0028433E">
                        <w:pPr>
                          <w:spacing w:before="120"/>
                          <w:jc w:val="both"/>
                          <w:rPr>
                            <w:rFonts w:eastAsia="Calibri" w:cstheme="minorHAnsi"/>
                          </w:rPr>
                        </w:pPr>
                      </w:p>
                    </w:tc>
                  </w:tr>
                  <w:tr w:rsidR="00497A8E" w:rsidRPr="006355A9" w14:paraId="00C7502A" w14:textId="77777777" w:rsidTr="0028433E">
                    <w:trPr>
                      <w:cantSplit/>
                      <w:trHeight w:val="1465"/>
                    </w:trPr>
                    <w:tc>
                      <w:tcPr>
                        <w:tcW w:w="851" w:type="dxa"/>
                        <w:vMerge/>
                        <w:shd w:val="clear" w:color="auto" w:fill="0D7E81"/>
                        <w:textDirection w:val="btLr"/>
                        <w:vAlign w:val="center"/>
                      </w:tcPr>
                      <w:p w14:paraId="105100AA"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0E9334A8" w14:textId="77777777" w:rsidR="00497A8E" w:rsidRPr="00AF07EC" w:rsidRDefault="00497A8E" w:rsidP="0028433E">
                        <w:pPr>
                          <w:spacing w:before="120"/>
                          <w:rPr>
                            <w:rFonts w:eastAsia="Calibri" w:cstheme="minorHAnsi"/>
                            <w:b/>
                            <w:bCs/>
                          </w:rPr>
                        </w:pPr>
                        <w:r w:rsidRPr="00AF07EC">
                          <w:rPr>
                            <w:rFonts w:cs="Calibri"/>
                            <w:b/>
                            <w:bCs/>
                          </w:rPr>
                          <w:t>Description of service provided relevant to the service required in this RFT</w:t>
                        </w:r>
                        <w:r w:rsidRPr="00AF07EC">
                          <w:rPr>
                            <w:rFonts w:eastAsia="Calibri" w:cstheme="minorHAnsi"/>
                            <w:b/>
                            <w:bCs/>
                          </w:rPr>
                          <w:t xml:space="preserve"> </w:t>
                        </w:r>
                      </w:p>
                    </w:tc>
                    <w:tc>
                      <w:tcPr>
                        <w:tcW w:w="5003" w:type="dxa"/>
                        <w:tcBorders>
                          <w:top w:val="single" w:sz="4" w:space="0" w:color="auto"/>
                          <w:bottom w:val="nil"/>
                        </w:tcBorders>
                      </w:tcPr>
                      <w:p w14:paraId="4057BBAA" w14:textId="77777777" w:rsidR="00497A8E" w:rsidRPr="006355A9" w:rsidRDefault="00497A8E" w:rsidP="0028433E">
                        <w:pPr>
                          <w:spacing w:before="120"/>
                          <w:jc w:val="both"/>
                          <w:rPr>
                            <w:rFonts w:eastAsia="Calibri" w:cstheme="minorHAnsi"/>
                          </w:rPr>
                        </w:pPr>
                        <w:r w:rsidRPr="00BA53B0">
                          <w:rPr>
                            <w:rFonts w:eastAsia="Calibri" w:cstheme="minorHAnsi"/>
                          </w:rPr>
                          <w:t>Describe specifically the role within the example that your firm played, the accountabilities it had, and services it provide</w:t>
                        </w:r>
                        <w:r w:rsidRPr="00655274">
                          <w:rPr>
                            <w:rFonts w:eastAsia="Calibri" w:cstheme="minorHAnsi"/>
                          </w:rPr>
                          <w:t>d, clearly demonstrating the success of the contract</w:t>
                        </w:r>
                        <w:r w:rsidRPr="00BA53B0">
                          <w:rPr>
                            <w:rFonts w:eastAsia="Calibri" w:cstheme="minorHAnsi"/>
                          </w:rPr>
                          <w:t>. (Max 500 Words)</w:t>
                        </w:r>
                      </w:p>
                    </w:tc>
                  </w:tr>
                  <w:tr w:rsidR="00497A8E" w:rsidRPr="006355A9" w14:paraId="17E02E7C" w14:textId="77777777" w:rsidTr="0028433E">
                    <w:trPr>
                      <w:cantSplit/>
                      <w:trHeight w:val="1402"/>
                    </w:trPr>
                    <w:tc>
                      <w:tcPr>
                        <w:tcW w:w="851" w:type="dxa"/>
                        <w:vMerge/>
                        <w:shd w:val="clear" w:color="auto" w:fill="0D7E81"/>
                        <w:textDirection w:val="btLr"/>
                        <w:vAlign w:val="center"/>
                      </w:tcPr>
                      <w:p w14:paraId="795B01D8"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3362AA37" w14:textId="77777777" w:rsidR="00497A8E" w:rsidRPr="006355A9" w:rsidRDefault="00497A8E" w:rsidP="0028433E">
                        <w:pPr>
                          <w:spacing w:before="120"/>
                          <w:rPr>
                            <w:rFonts w:eastAsia="Calibri" w:cstheme="minorHAnsi"/>
                            <w:b/>
                            <w:bCs/>
                          </w:rPr>
                        </w:pPr>
                        <w:r w:rsidRPr="006355A9">
                          <w:rPr>
                            <w:rFonts w:eastAsia="Calibri" w:cstheme="minorHAnsi"/>
                            <w:b/>
                            <w:bCs/>
                          </w:rPr>
                          <w:t>Please outline how the reference contract is comparable with the subject matter of the contract procured under this RFT</w:t>
                        </w:r>
                        <w:r w:rsidRPr="009812C4">
                          <w:rPr>
                            <w:rFonts w:eastAsia="Calibri" w:cstheme="minorHAnsi"/>
                            <w:b/>
                            <w:bCs/>
                          </w:rPr>
                          <w:t xml:space="preserve"> </w:t>
                        </w:r>
                      </w:p>
                    </w:tc>
                    <w:tc>
                      <w:tcPr>
                        <w:tcW w:w="5003" w:type="dxa"/>
                        <w:tcBorders>
                          <w:top w:val="single" w:sz="4" w:space="0" w:color="auto"/>
                          <w:bottom w:val="single" w:sz="4" w:space="0" w:color="auto"/>
                        </w:tcBorders>
                      </w:tcPr>
                      <w:p w14:paraId="6B28D0D3" w14:textId="77777777" w:rsidR="00497A8E" w:rsidRPr="006355A9" w:rsidRDefault="00497A8E" w:rsidP="0028433E">
                        <w:pPr>
                          <w:spacing w:before="120"/>
                          <w:jc w:val="both"/>
                          <w:rPr>
                            <w:rFonts w:eastAsia="Calibri" w:cstheme="minorHAnsi"/>
                          </w:rPr>
                        </w:pPr>
                        <w:r w:rsidRPr="00227AA3">
                          <w:rPr>
                            <w:rFonts w:cs="Calibri"/>
                          </w:rPr>
                          <w:t>(Max 500 Words)</w:t>
                        </w:r>
                      </w:p>
                    </w:tc>
                  </w:tr>
                  <w:tr w:rsidR="00497A8E" w:rsidRPr="006355A9" w14:paraId="0789180E" w14:textId="77777777" w:rsidTr="0028433E">
                    <w:trPr>
                      <w:cantSplit/>
                      <w:trHeight w:val="898"/>
                    </w:trPr>
                    <w:tc>
                      <w:tcPr>
                        <w:tcW w:w="851" w:type="dxa"/>
                        <w:vMerge/>
                        <w:shd w:val="clear" w:color="auto" w:fill="0D7E81"/>
                        <w:textDirection w:val="btLr"/>
                        <w:vAlign w:val="center"/>
                      </w:tcPr>
                      <w:p w14:paraId="0E63FA08"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2C7BB41D" w14:textId="77777777" w:rsidR="00497A8E" w:rsidRPr="009812C4" w:rsidRDefault="00497A8E" w:rsidP="0028433E">
                        <w:pPr>
                          <w:spacing w:before="120"/>
                          <w:rPr>
                            <w:rFonts w:eastAsia="Calibri" w:cstheme="minorHAnsi"/>
                            <w:b/>
                            <w:bCs/>
                          </w:rPr>
                        </w:pPr>
                        <w:r w:rsidRPr="00694BFD">
                          <w:rPr>
                            <w:rFonts w:eastAsia="Calibri" w:cstheme="minorHAnsi"/>
                            <w:b/>
                            <w:bCs/>
                          </w:rPr>
                          <w:t>Estimated no. of Resources assigned including details of any subcontractors</w:t>
                        </w:r>
                      </w:p>
                    </w:tc>
                    <w:tc>
                      <w:tcPr>
                        <w:tcW w:w="5003" w:type="dxa"/>
                        <w:tcBorders>
                          <w:top w:val="single" w:sz="4" w:space="0" w:color="auto"/>
                          <w:bottom w:val="single" w:sz="4" w:space="0" w:color="auto"/>
                        </w:tcBorders>
                      </w:tcPr>
                      <w:p w14:paraId="20B980A6" w14:textId="77777777" w:rsidR="00497A8E" w:rsidRPr="00227AA3" w:rsidRDefault="00497A8E" w:rsidP="0028433E">
                        <w:pPr>
                          <w:spacing w:before="120"/>
                          <w:jc w:val="both"/>
                          <w:rPr>
                            <w:rFonts w:cs="Calibri"/>
                          </w:rPr>
                        </w:pPr>
                      </w:p>
                    </w:tc>
                  </w:tr>
                  <w:tr w:rsidR="00497A8E" w:rsidRPr="006355A9" w14:paraId="0502E104" w14:textId="77777777" w:rsidTr="0028433E">
                    <w:trPr>
                      <w:cantSplit/>
                      <w:trHeight w:val="898"/>
                    </w:trPr>
                    <w:tc>
                      <w:tcPr>
                        <w:tcW w:w="851" w:type="dxa"/>
                        <w:vMerge/>
                        <w:shd w:val="clear" w:color="auto" w:fill="0D7E81"/>
                        <w:textDirection w:val="btLr"/>
                        <w:vAlign w:val="center"/>
                      </w:tcPr>
                      <w:p w14:paraId="316C89F5"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2BF550AD" w14:textId="77777777" w:rsidR="00497A8E" w:rsidRPr="006355A9" w:rsidRDefault="00497A8E" w:rsidP="0028433E">
                        <w:pPr>
                          <w:spacing w:before="120"/>
                          <w:rPr>
                            <w:rFonts w:eastAsia="Calibri" w:cstheme="minorHAnsi"/>
                            <w:b/>
                            <w:bCs/>
                          </w:rPr>
                        </w:pPr>
                        <w:r w:rsidRPr="009812C4">
                          <w:rPr>
                            <w:rFonts w:eastAsia="Calibri" w:cstheme="minorHAnsi"/>
                            <w:b/>
                            <w:bCs/>
                          </w:rPr>
                          <w:t>Any additional relevant comments tenderers may wish to provide concerning relevant experience</w:t>
                        </w:r>
                      </w:p>
                    </w:tc>
                    <w:tc>
                      <w:tcPr>
                        <w:tcW w:w="5003" w:type="dxa"/>
                        <w:tcBorders>
                          <w:top w:val="single" w:sz="4" w:space="0" w:color="auto"/>
                          <w:bottom w:val="single" w:sz="4" w:space="0" w:color="auto"/>
                        </w:tcBorders>
                      </w:tcPr>
                      <w:p w14:paraId="7D24BA10" w14:textId="77777777" w:rsidR="00497A8E" w:rsidRPr="006355A9" w:rsidRDefault="00497A8E" w:rsidP="0028433E">
                        <w:pPr>
                          <w:spacing w:before="120"/>
                          <w:jc w:val="both"/>
                          <w:rPr>
                            <w:rFonts w:eastAsia="Calibri" w:cstheme="minorHAnsi"/>
                          </w:rPr>
                        </w:pPr>
                        <w:r w:rsidRPr="00227AA3">
                          <w:rPr>
                            <w:rFonts w:cs="Calibri"/>
                          </w:rPr>
                          <w:t>(Max 500 Words)</w:t>
                        </w:r>
                      </w:p>
                    </w:tc>
                  </w:tr>
                  <w:tr w:rsidR="00497A8E" w:rsidRPr="006355A9" w14:paraId="7354446D" w14:textId="77777777" w:rsidTr="0028433E">
                    <w:trPr>
                      <w:cantSplit/>
                      <w:trHeight w:val="995"/>
                    </w:trPr>
                    <w:tc>
                      <w:tcPr>
                        <w:tcW w:w="851" w:type="dxa"/>
                        <w:vMerge/>
                        <w:shd w:val="clear" w:color="auto" w:fill="0D7E81"/>
                        <w:textDirection w:val="btLr"/>
                        <w:vAlign w:val="center"/>
                      </w:tcPr>
                      <w:p w14:paraId="5A7F0AD4"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56CF3F94" w14:textId="77777777" w:rsidR="00497A8E" w:rsidRDefault="00497A8E" w:rsidP="0028433E">
                        <w:pPr>
                          <w:spacing w:before="120"/>
                          <w:rPr>
                            <w:rFonts w:eastAsia="Calibri" w:cstheme="minorHAnsi"/>
                            <w:b/>
                          </w:rPr>
                        </w:pPr>
                        <w:r>
                          <w:rPr>
                            <w:rFonts w:eastAsia="Calibri" w:cstheme="minorHAnsi"/>
                            <w:b/>
                          </w:rPr>
                          <w:t>Referee Contact Details:</w:t>
                        </w:r>
                      </w:p>
                      <w:p w14:paraId="67C7056D" w14:textId="77777777" w:rsidR="00497A8E" w:rsidRPr="006355A9" w:rsidRDefault="00497A8E" w:rsidP="0028433E">
                        <w:pPr>
                          <w:spacing w:before="120"/>
                          <w:rPr>
                            <w:rFonts w:eastAsia="Calibri" w:cstheme="minorHAnsi"/>
                            <w:b/>
                            <w:bCs/>
                          </w:rPr>
                        </w:pPr>
                        <w:r w:rsidRPr="006355A9">
                          <w:rPr>
                            <w:rFonts w:eastAsia="Calibri" w:cstheme="minorHAnsi"/>
                            <w:b/>
                          </w:rPr>
                          <w:t xml:space="preserve">Contact Name, Phone &amp; Email Address  </w:t>
                        </w:r>
                      </w:p>
                    </w:tc>
                    <w:tc>
                      <w:tcPr>
                        <w:tcW w:w="5003" w:type="dxa"/>
                        <w:tcBorders>
                          <w:top w:val="single" w:sz="4" w:space="0" w:color="auto"/>
                          <w:bottom w:val="single" w:sz="4" w:space="0" w:color="auto"/>
                        </w:tcBorders>
                      </w:tcPr>
                      <w:p w14:paraId="59281FAE" w14:textId="77777777" w:rsidR="00497A8E" w:rsidRPr="006355A9" w:rsidRDefault="00497A8E" w:rsidP="0028433E">
                        <w:pPr>
                          <w:spacing w:before="120"/>
                          <w:jc w:val="both"/>
                          <w:rPr>
                            <w:rFonts w:eastAsia="Calibri" w:cstheme="minorHAnsi"/>
                          </w:rPr>
                        </w:pPr>
                      </w:p>
                    </w:tc>
                  </w:tr>
                  <w:tr w:rsidR="00497A8E" w:rsidRPr="006355A9" w14:paraId="352E4B05" w14:textId="77777777" w:rsidTr="0028433E">
                    <w:trPr>
                      <w:cantSplit/>
                      <w:trHeight w:val="1550"/>
                    </w:trPr>
                    <w:tc>
                      <w:tcPr>
                        <w:tcW w:w="851" w:type="dxa"/>
                        <w:vMerge/>
                        <w:shd w:val="clear" w:color="auto" w:fill="0D7E81"/>
                        <w:textDirection w:val="btLr"/>
                        <w:vAlign w:val="center"/>
                      </w:tcPr>
                      <w:p w14:paraId="02D21139"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4FEB627E" w14:textId="77777777" w:rsidR="00497A8E" w:rsidRDefault="00497A8E" w:rsidP="0028433E">
                        <w:pPr>
                          <w:spacing w:before="120"/>
                          <w:rPr>
                            <w:rFonts w:eastAsia="Calibri" w:cstheme="minorHAnsi"/>
                            <w:b/>
                          </w:rPr>
                        </w:pPr>
                        <w:r w:rsidRPr="00074C33">
                          <w:rPr>
                            <w:rFonts w:eastAsia="Calibri" w:cstheme="minorHAnsi"/>
                            <w:b/>
                          </w:rPr>
                          <w:t>Reference</w:t>
                        </w:r>
                      </w:p>
                    </w:tc>
                    <w:tc>
                      <w:tcPr>
                        <w:tcW w:w="5003" w:type="dxa"/>
                        <w:tcBorders>
                          <w:top w:val="single" w:sz="4" w:space="0" w:color="auto"/>
                          <w:bottom w:val="single" w:sz="4" w:space="0" w:color="auto"/>
                        </w:tcBorders>
                      </w:tcPr>
                      <w:p w14:paraId="142E4AC1" w14:textId="77777777" w:rsidR="00497A8E" w:rsidRPr="00EB1A02" w:rsidRDefault="00497A8E" w:rsidP="0028433E">
                        <w:pPr>
                          <w:spacing w:line="240" w:lineRule="auto"/>
                          <w:rPr>
                            <w:rFonts w:cs="Calibri"/>
                            <w:b/>
                          </w:rPr>
                        </w:pPr>
                        <w:r w:rsidRPr="00EB1A02">
                          <w:rPr>
                            <w:rFonts w:cs="Calibri"/>
                            <w:b/>
                          </w:rPr>
                          <w:t xml:space="preserve">Tenderers must provide with their Tender submission a satisfactory written reference from the client in respect to the contract example submitted. </w:t>
                        </w:r>
                        <w:r w:rsidRPr="00EB1A02">
                          <w:rPr>
                            <w:rFonts w:cs="Calibri"/>
                            <w:b/>
                            <w:u w:val="single"/>
                          </w:rPr>
                          <w:t>Referee contact details are not sufficient.</w:t>
                        </w:r>
                      </w:p>
                      <w:p w14:paraId="3A961EB3" w14:textId="77777777" w:rsidR="00497A8E" w:rsidRDefault="00497A8E" w:rsidP="0028433E">
                        <w:pPr>
                          <w:spacing w:line="240" w:lineRule="auto"/>
                          <w:rPr>
                            <w:rFonts w:cs="Calibri"/>
                            <w:bCs/>
                          </w:rPr>
                        </w:pPr>
                      </w:p>
                      <w:p w14:paraId="2C24909F" w14:textId="77777777" w:rsidR="00497A8E" w:rsidRDefault="00497A8E" w:rsidP="0028433E">
                        <w:pPr>
                          <w:spacing w:line="240" w:lineRule="auto"/>
                          <w:rPr>
                            <w:rFonts w:cs="Calibri"/>
                            <w:bCs/>
                          </w:rPr>
                        </w:pPr>
                        <w:r w:rsidRPr="00064F41">
                          <w:rPr>
                            <w:rFonts w:cs="Calibri"/>
                            <w:bCs/>
                          </w:rPr>
                          <w:t>A satisfactory reference is defined as one where the referee confirms that the contract information provided by the Tenderer is correct and that the contract was delivered to the required specification and met or continues to meet the required service levels.</w:t>
                        </w:r>
                      </w:p>
                      <w:p w14:paraId="7CFC356E" w14:textId="77777777" w:rsidR="00D87880" w:rsidRDefault="00D87880" w:rsidP="0028433E">
                        <w:pPr>
                          <w:spacing w:line="240" w:lineRule="auto"/>
                          <w:rPr>
                            <w:rFonts w:cs="Calibri"/>
                            <w:bCs/>
                          </w:rPr>
                        </w:pPr>
                      </w:p>
                      <w:p w14:paraId="23D611A1" w14:textId="77777777" w:rsidR="00D87880" w:rsidRDefault="00D87880" w:rsidP="00D87880">
                        <w:pPr>
                          <w:spacing w:line="240" w:lineRule="auto"/>
                          <w:rPr>
                            <w:rFonts w:cs="Calibri"/>
                            <w:bCs/>
                            <w:u w:val="single"/>
                          </w:rPr>
                        </w:pPr>
                        <w:r w:rsidRPr="00EF56B2">
                          <w:rPr>
                            <w:rFonts w:cs="Calibri"/>
                            <w:bCs/>
                          </w:rPr>
                          <w:t xml:space="preserve">For the avoidance of doubt, a satisfactory reference </w:t>
                        </w:r>
                        <w:r w:rsidRPr="00EF56B2">
                          <w:rPr>
                            <w:rFonts w:cs="Calibri"/>
                            <w:bCs/>
                            <w:u w:val="single"/>
                          </w:rPr>
                          <w:t>must include the following:</w:t>
                        </w:r>
                      </w:p>
                      <w:p w14:paraId="666F03F6" w14:textId="77777777" w:rsidR="00D87880" w:rsidRPr="00064F41" w:rsidRDefault="00D87880" w:rsidP="00D87880">
                        <w:pPr>
                          <w:spacing w:line="240" w:lineRule="auto"/>
                          <w:rPr>
                            <w:rFonts w:cs="Calibri"/>
                            <w:bCs/>
                          </w:rPr>
                        </w:pPr>
                        <w:r w:rsidRPr="00D45E1D">
                          <w:rPr>
                            <w:rFonts w:cs="Calibri"/>
                            <w:bCs/>
                          </w:rPr>
                          <w:t>Confirmation that the average annual value of the contract was not less than €1,000,000 (excluding VAT)</w:t>
                        </w:r>
                        <w:r>
                          <w:rPr>
                            <w:rFonts w:cs="Calibri"/>
                            <w:bCs/>
                          </w:rPr>
                          <w:t>.</w:t>
                        </w:r>
                      </w:p>
                      <w:p w14:paraId="11CCE434" w14:textId="77777777" w:rsidR="00497A8E" w:rsidRPr="00064F41" w:rsidRDefault="00497A8E" w:rsidP="0028433E">
                        <w:pPr>
                          <w:spacing w:line="240" w:lineRule="auto"/>
                          <w:rPr>
                            <w:rFonts w:cs="Calibri"/>
                            <w:bCs/>
                          </w:rPr>
                        </w:pPr>
                      </w:p>
                      <w:p w14:paraId="7C5B5A75" w14:textId="77777777" w:rsidR="00497A8E" w:rsidRDefault="00497A8E" w:rsidP="0028433E">
                        <w:pPr>
                          <w:spacing w:before="120"/>
                          <w:jc w:val="both"/>
                          <w:rPr>
                            <w:rFonts w:cs="Calibri"/>
                          </w:rPr>
                        </w:pPr>
                        <w:r w:rsidRPr="00064F41">
                          <w:rPr>
                            <w:rFonts w:cs="Calibri"/>
                          </w:rPr>
                          <w:t>The reference must be provided on the reference organisations’ official / company letter head(s). DAFM may contact the referee for verification purposes without prior notice to the Tenderer.</w:t>
                        </w:r>
                      </w:p>
                      <w:p w14:paraId="57AA23DA" w14:textId="77777777" w:rsidR="00497A8E" w:rsidRPr="006355A9" w:rsidRDefault="00497A8E" w:rsidP="0028433E">
                        <w:pPr>
                          <w:spacing w:before="120"/>
                          <w:jc w:val="both"/>
                          <w:rPr>
                            <w:rFonts w:eastAsia="Calibri" w:cstheme="minorHAnsi"/>
                          </w:rPr>
                        </w:pPr>
                      </w:p>
                    </w:tc>
                  </w:tr>
                  <w:bookmarkEnd w:id="19"/>
                </w:tbl>
                <w:p w14:paraId="4C00DD13" w14:textId="77777777" w:rsidR="00497A8E" w:rsidRPr="006355A9" w:rsidRDefault="00497A8E" w:rsidP="00497A8E">
                  <w:pPr>
                    <w:spacing w:after="0" w:line="360" w:lineRule="auto"/>
                  </w:pPr>
                </w:p>
                <w:p w14:paraId="582E0F12" w14:textId="77777777" w:rsidR="00497A8E" w:rsidRPr="006355A9" w:rsidRDefault="00497A8E" w:rsidP="00497A8E">
                  <w:pPr>
                    <w:spacing w:after="0" w:line="360" w:lineRule="auto"/>
                  </w:pPr>
                </w:p>
                <w:tbl>
                  <w:tblPr>
                    <w:tblW w:w="9655" w:type="dxa"/>
                    <w:tblInd w:w="-3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51"/>
                    <w:gridCol w:w="3801"/>
                    <w:gridCol w:w="5003"/>
                  </w:tblGrid>
                  <w:tr w:rsidR="00497A8E" w:rsidRPr="006355A9" w14:paraId="34426AB3" w14:textId="77777777" w:rsidTr="0028433E">
                    <w:trPr>
                      <w:trHeight w:val="701"/>
                    </w:trPr>
                    <w:tc>
                      <w:tcPr>
                        <w:tcW w:w="9655" w:type="dxa"/>
                        <w:gridSpan w:val="3"/>
                        <w:shd w:val="clear" w:color="auto" w:fill="0D7E81"/>
                        <w:vAlign w:val="center"/>
                      </w:tcPr>
                      <w:p w14:paraId="7A051853" w14:textId="77777777" w:rsidR="00497A8E" w:rsidRDefault="00497A8E" w:rsidP="0028433E">
                        <w:pPr>
                          <w:spacing w:before="120"/>
                          <w:jc w:val="center"/>
                          <w:rPr>
                            <w:rFonts w:eastAsia="Calibri" w:cstheme="minorHAnsi"/>
                            <w:b/>
                            <w:caps/>
                            <w:color w:val="FFFFFF" w:themeColor="background1"/>
                          </w:rPr>
                        </w:pPr>
                        <w:r w:rsidRPr="006355A9">
                          <w:rPr>
                            <w:rFonts w:eastAsia="Calibri" w:cstheme="minorHAnsi"/>
                            <w:caps/>
                            <w:color w:val="FFFFFF" w:themeColor="background1"/>
                          </w:rPr>
                          <w:br w:type="page"/>
                        </w:r>
                        <w:r>
                          <w:rPr>
                            <w:rFonts w:eastAsia="Calibri" w:cstheme="minorHAnsi"/>
                            <w:b/>
                            <w:caps/>
                            <w:color w:val="FFFFFF" w:themeColor="background1"/>
                          </w:rPr>
                          <w:t>Example</w:t>
                        </w:r>
                        <w:r w:rsidRPr="006355A9">
                          <w:rPr>
                            <w:rFonts w:eastAsia="Calibri" w:cstheme="minorHAnsi"/>
                            <w:b/>
                            <w:caps/>
                            <w:color w:val="FFFFFF" w:themeColor="background1"/>
                          </w:rPr>
                          <w:t xml:space="preserve"> </w:t>
                        </w:r>
                        <w:r>
                          <w:rPr>
                            <w:rFonts w:eastAsia="Calibri" w:cstheme="minorHAnsi"/>
                            <w:b/>
                            <w:caps/>
                            <w:color w:val="FFFFFF" w:themeColor="background1"/>
                          </w:rPr>
                          <w:t>2</w:t>
                        </w:r>
                      </w:p>
                      <w:p w14:paraId="308332D9" w14:textId="77777777" w:rsidR="00497A8E" w:rsidRPr="006355A9" w:rsidRDefault="00497A8E" w:rsidP="0028433E">
                        <w:pPr>
                          <w:spacing w:before="120"/>
                          <w:jc w:val="center"/>
                          <w:rPr>
                            <w:rFonts w:eastAsia="Calibri" w:cstheme="minorHAnsi"/>
                            <w:b/>
                            <w:caps/>
                            <w:color w:val="FFFFFF" w:themeColor="background1"/>
                          </w:rPr>
                        </w:pPr>
                        <w:r w:rsidRPr="00B93C21">
                          <w:rPr>
                            <w:rFonts w:asciiTheme="minorHAnsi" w:hAnsiTheme="minorHAnsi" w:cstheme="minorHAnsi"/>
                            <w:b/>
                            <w:bCs/>
                          </w:rPr>
                          <w:t>Evidence of experience in the last three (3) years of delivering services similar in nature and scale to the services sought within th</w:t>
                        </w:r>
                        <w:r>
                          <w:rPr>
                            <w:rFonts w:asciiTheme="minorHAnsi" w:hAnsiTheme="minorHAnsi" w:cstheme="minorHAnsi"/>
                            <w:b/>
                            <w:bCs/>
                          </w:rPr>
                          <w:t>is</w:t>
                        </w:r>
                        <w:r w:rsidRPr="00B93C21">
                          <w:rPr>
                            <w:rFonts w:asciiTheme="minorHAnsi" w:hAnsiTheme="minorHAnsi" w:cstheme="minorHAnsi"/>
                            <w:b/>
                            <w:bCs/>
                          </w:rPr>
                          <w:t xml:space="preserve"> RFT.</w:t>
                        </w:r>
                      </w:p>
                    </w:tc>
                  </w:tr>
                  <w:tr w:rsidR="00497A8E" w:rsidRPr="006355A9" w14:paraId="3FD57365" w14:textId="77777777" w:rsidTr="0028433E">
                    <w:trPr>
                      <w:cantSplit/>
                      <w:trHeight w:val="794"/>
                    </w:trPr>
                    <w:tc>
                      <w:tcPr>
                        <w:tcW w:w="851" w:type="dxa"/>
                        <w:vMerge w:val="restart"/>
                        <w:shd w:val="clear" w:color="auto" w:fill="0D7E81"/>
                        <w:textDirection w:val="btLr"/>
                        <w:vAlign w:val="center"/>
                      </w:tcPr>
                      <w:p w14:paraId="730433E2" w14:textId="77777777" w:rsidR="00497A8E" w:rsidRPr="006355A9" w:rsidRDefault="00497A8E" w:rsidP="0028433E">
                        <w:pPr>
                          <w:spacing w:before="120"/>
                          <w:ind w:left="113" w:right="113"/>
                          <w:jc w:val="center"/>
                          <w:rPr>
                            <w:rFonts w:eastAsia="Calibri" w:cstheme="minorHAnsi"/>
                            <w:b/>
                            <w:caps/>
                            <w:color w:val="FFFFFF" w:themeColor="background1"/>
                          </w:rPr>
                        </w:pPr>
                        <w:r>
                          <w:rPr>
                            <w:rFonts w:eastAsia="Calibri" w:cstheme="minorHAnsi"/>
                            <w:b/>
                            <w:caps/>
                            <w:color w:val="FFFFFF" w:themeColor="background1"/>
                          </w:rPr>
                          <w:t>Example</w:t>
                        </w:r>
                        <w:r w:rsidRPr="006355A9">
                          <w:rPr>
                            <w:rFonts w:eastAsia="Calibri" w:cstheme="minorHAnsi"/>
                            <w:b/>
                            <w:caps/>
                            <w:color w:val="FFFFFF" w:themeColor="background1"/>
                          </w:rPr>
                          <w:t xml:space="preserve"> </w:t>
                        </w:r>
                        <w:r>
                          <w:rPr>
                            <w:rFonts w:eastAsia="Calibri" w:cstheme="minorHAnsi"/>
                            <w:b/>
                            <w:caps/>
                            <w:color w:val="FFFFFF" w:themeColor="background1"/>
                          </w:rPr>
                          <w:t>2</w:t>
                        </w:r>
                      </w:p>
                    </w:tc>
                    <w:tc>
                      <w:tcPr>
                        <w:tcW w:w="3801" w:type="dxa"/>
                        <w:tcBorders>
                          <w:bottom w:val="nil"/>
                        </w:tcBorders>
                        <w:shd w:val="clear" w:color="auto" w:fill="EDFDFD"/>
                        <w:vAlign w:val="center"/>
                      </w:tcPr>
                      <w:p w14:paraId="034763A9" w14:textId="77777777" w:rsidR="00497A8E" w:rsidRPr="006355A9" w:rsidRDefault="00497A8E" w:rsidP="0028433E">
                        <w:pPr>
                          <w:spacing w:before="120"/>
                          <w:jc w:val="both"/>
                          <w:rPr>
                            <w:rFonts w:eastAsia="Calibri" w:cstheme="minorHAnsi"/>
                            <w:b/>
                            <w:bCs/>
                          </w:rPr>
                        </w:pPr>
                        <w:r w:rsidRPr="006355A9">
                          <w:rPr>
                            <w:rFonts w:eastAsia="Calibri" w:cstheme="minorHAnsi"/>
                            <w:b/>
                            <w:bCs/>
                          </w:rPr>
                          <w:t>Name of Client</w:t>
                        </w:r>
                      </w:p>
                    </w:tc>
                    <w:tc>
                      <w:tcPr>
                        <w:tcW w:w="5003" w:type="dxa"/>
                        <w:tcBorders>
                          <w:bottom w:val="nil"/>
                        </w:tcBorders>
                      </w:tcPr>
                      <w:p w14:paraId="64C6F5ED" w14:textId="77777777" w:rsidR="00497A8E" w:rsidRPr="006355A9" w:rsidRDefault="00497A8E" w:rsidP="0028433E">
                        <w:pPr>
                          <w:spacing w:before="120"/>
                          <w:jc w:val="both"/>
                          <w:rPr>
                            <w:rFonts w:eastAsia="Calibri" w:cstheme="minorHAnsi"/>
                          </w:rPr>
                        </w:pPr>
                      </w:p>
                    </w:tc>
                  </w:tr>
                  <w:tr w:rsidR="00497A8E" w:rsidRPr="006355A9" w14:paraId="72C61A7D" w14:textId="77777777" w:rsidTr="0028433E">
                    <w:trPr>
                      <w:cantSplit/>
                      <w:trHeight w:val="794"/>
                    </w:trPr>
                    <w:tc>
                      <w:tcPr>
                        <w:tcW w:w="851" w:type="dxa"/>
                        <w:vMerge/>
                        <w:shd w:val="clear" w:color="auto" w:fill="0D7E81"/>
                        <w:textDirection w:val="btLr"/>
                        <w:vAlign w:val="center"/>
                      </w:tcPr>
                      <w:p w14:paraId="7AB8C28E" w14:textId="77777777" w:rsidR="00497A8E" w:rsidRPr="006355A9" w:rsidRDefault="00497A8E" w:rsidP="0028433E">
                        <w:pPr>
                          <w:spacing w:before="120"/>
                          <w:ind w:left="113" w:right="113"/>
                          <w:jc w:val="center"/>
                          <w:rPr>
                            <w:rFonts w:eastAsia="Calibri" w:cstheme="minorHAnsi"/>
                            <w:b/>
                            <w:caps/>
                            <w:color w:val="FFFFFF" w:themeColor="background1"/>
                          </w:rPr>
                        </w:pPr>
                      </w:p>
                    </w:tc>
                    <w:tc>
                      <w:tcPr>
                        <w:tcW w:w="3801" w:type="dxa"/>
                        <w:tcBorders>
                          <w:bottom w:val="nil"/>
                        </w:tcBorders>
                        <w:shd w:val="clear" w:color="auto" w:fill="EDFDFD"/>
                        <w:vAlign w:val="center"/>
                      </w:tcPr>
                      <w:p w14:paraId="1D0CABC3" w14:textId="77777777" w:rsidR="00497A8E" w:rsidRPr="006355A9" w:rsidRDefault="00497A8E" w:rsidP="0028433E">
                        <w:pPr>
                          <w:spacing w:before="120"/>
                          <w:jc w:val="both"/>
                          <w:rPr>
                            <w:rFonts w:eastAsia="Calibri" w:cstheme="minorHAnsi"/>
                          </w:rPr>
                        </w:pPr>
                        <w:r w:rsidRPr="00E8210C">
                          <w:rPr>
                            <w:rFonts w:eastAsia="Calibri" w:cstheme="minorHAnsi"/>
                            <w:b/>
                            <w:bCs/>
                          </w:rPr>
                          <w:t>Client Profile</w:t>
                        </w:r>
                      </w:p>
                    </w:tc>
                    <w:tc>
                      <w:tcPr>
                        <w:tcW w:w="5003" w:type="dxa"/>
                        <w:tcBorders>
                          <w:bottom w:val="nil"/>
                        </w:tcBorders>
                      </w:tcPr>
                      <w:p w14:paraId="0A261A28" w14:textId="77777777" w:rsidR="00497A8E" w:rsidRPr="00E8210C" w:rsidRDefault="00497A8E" w:rsidP="0028433E">
                        <w:pPr>
                          <w:spacing w:line="240" w:lineRule="auto"/>
                          <w:rPr>
                            <w:rFonts w:cs="Calibri"/>
                          </w:rPr>
                        </w:pPr>
                        <w:r w:rsidRPr="00064F41">
                          <w:rPr>
                            <w:rFonts w:cs="Calibri"/>
                          </w:rPr>
                          <w:t>Describe the client, including size, type of business, etc. for whom the example service was completed</w:t>
                        </w:r>
                        <w:r>
                          <w:rPr>
                            <w:rFonts w:cs="Calibri"/>
                          </w:rPr>
                          <w:t xml:space="preserve"> and </w:t>
                        </w:r>
                        <w:r w:rsidRPr="00914794">
                          <w:rPr>
                            <w:rFonts w:cs="Calibri"/>
                          </w:rPr>
                          <w:t>the extent to which this contract is similar in nature and scale to the Contracting Authority’s current requirements.</w:t>
                        </w:r>
                      </w:p>
                    </w:tc>
                  </w:tr>
                  <w:tr w:rsidR="00497A8E" w:rsidRPr="006355A9" w14:paraId="62501482" w14:textId="77777777" w:rsidTr="0028433E">
                    <w:trPr>
                      <w:cantSplit/>
                      <w:trHeight w:val="696"/>
                    </w:trPr>
                    <w:tc>
                      <w:tcPr>
                        <w:tcW w:w="851" w:type="dxa"/>
                        <w:vMerge/>
                        <w:shd w:val="clear" w:color="auto" w:fill="0D7E81"/>
                        <w:textDirection w:val="btLr"/>
                        <w:vAlign w:val="center"/>
                      </w:tcPr>
                      <w:p w14:paraId="34F322D3"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6E8BC467" w14:textId="77777777" w:rsidR="00497A8E" w:rsidRPr="006355A9" w:rsidRDefault="00497A8E" w:rsidP="0028433E">
                        <w:pPr>
                          <w:spacing w:before="120"/>
                          <w:rPr>
                            <w:rFonts w:eastAsia="Calibri" w:cstheme="minorHAnsi"/>
                            <w:b/>
                            <w:bCs/>
                          </w:rPr>
                        </w:pPr>
                        <w:r w:rsidRPr="006355A9">
                          <w:rPr>
                            <w:rFonts w:eastAsia="Calibri" w:cstheme="minorHAnsi"/>
                            <w:b/>
                            <w:bCs/>
                          </w:rPr>
                          <w:t>Contract Title/Purpose</w:t>
                        </w:r>
                      </w:p>
                    </w:tc>
                    <w:tc>
                      <w:tcPr>
                        <w:tcW w:w="5003" w:type="dxa"/>
                        <w:tcBorders>
                          <w:top w:val="single" w:sz="4" w:space="0" w:color="auto"/>
                          <w:bottom w:val="nil"/>
                        </w:tcBorders>
                      </w:tcPr>
                      <w:p w14:paraId="02FA95C3" w14:textId="77777777" w:rsidR="00497A8E" w:rsidRPr="006355A9" w:rsidRDefault="00497A8E" w:rsidP="0028433E">
                        <w:pPr>
                          <w:spacing w:before="120"/>
                          <w:jc w:val="both"/>
                          <w:rPr>
                            <w:rFonts w:eastAsia="Calibri" w:cstheme="minorHAnsi"/>
                          </w:rPr>
                        </w:pPr>
                      </w:p>
                    </w:tc>
                  </w:tr>
                  <w:tr w:rsidR="00497A8E" w:rsidRPr="006355A9" w14:paraId="3E6C84C2" w14:textId="77777777" w:rsidTr="0028433E">
                    <w:trPr>
                      <w:cantSplit/>
                      <w:trHeight w:val="707"/>
                    </w:trPr>
                    <w:tc>
                      <w:tcPr>
                        <w:tcW w:w="851" w:type="dxa"/>
                        <w:vMerge/>
                        <w:shd w:val="clear" w:color="auto" w:fill="0D7E81"/>
                        <w:textDirection w:val="btLr"/>
                        <w:vAlign w:val="center"/>
                      </w:tcPr>
                      <w:p w14:paraId="352FA1B0"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7F5A9AF9" w14:textId="77777777" w:rsidR="00497A8E" w:rsidRPr="006355A9" w:rsidRDefault="00497A8E" w:rsidP="0028433E">
                        <w:pPr>
                          <w:spacing w:before="120"/>
                          <w:rPr>
                            <w:rFonts w:eastAsia="Calibri" w:cstheme="minorHAnsi"/>
                            <w:b/>
                            <w:bCs/>
                          </w:rPr>
                        </w:pPr>
                        <w:r w:rsidRPr="006355A9">
                          <w:rPr>
                            <w:rFonts w:eastAsia="Calibri" w:cstheme="minorHAnsi"/>
                            <w:b/>
                            <w:bCs/>
                          </w:rPr>
                          <w:t>Contract Start and End Date</w:t>
                        </w:r>
                      </w:p>
                    </w:tc>
                    <w:tc>
                      <w:tcPr>
                        <w:tcW w:w="5003" w:type="dxa"/>
                        <w:tcBorders>
                          <w:top w:val="single" w:sz="4" w:space="0" w:color="auto"/>
                          <w:bottom w:val="nil"/>
                        </w:tcBorders>
                      </w:tcPr>
                      <w:p w14:paraId="51F851F2" w14:textId="77777777" w:rsidR="00497A8E" w:rsidRPr="006355A9" w:rsidRDefault="00497A8E" w:rsidP="0028433E">
                        <w:pPr>
                          <w:spacing w:before="120"/>
                          <w:jc w:val="both"/>
                          <w:rPr>
                            <w:rFonts w:eastAsia="Calibri" w:cstheme="minorHAnsi"/>
                          </w:rPr>
                        </w:pPr>
                        <w:r w:rsidRPr="00064F41">
                          <w:rPr>
                            <w:rFonts w:cs="Calibri"/>
                          </w:rPr>
                          <w:t>Date service provided</w:t>
                        </w:r>
                      </w:p>
                    </w:tc>
                  </w:tr>
                  <w:tr w:rsidR="00497A8E" w:rsidRPr="006355A9" w14:paraId="0121EFC0" w14:textId="77777777" w:rsidTr="0028433E">
                    <w:trPr>
                      <w:cantSplit/>
                      <w:trHeight w:val="1256"/>
                    </w:trPr>
                    <w:tc>
                      <w:tcPr>
                        <w:tcW w:w="851" w:type="dxa"/>
                        <w:vMerge/>
                        <w:shd w:val="clear" w:color="auto" w:fill="0D7E81"/>
                        <w:textDirection w:val="btLr"/>
                        <w:vAlign w:val="center"/>
                      </w:tcPr>
                      <w:p w14:paraId="642DEA21"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507BE428" w14:textId="7A760FB4" w:rsidR="00497A8E" w:rsidRPr="006355A9" w:rsidRDefault="00497A8E" w:rsidP="0028433E">
                        <w:pPr>
                          <w:spacing w:before="120"/>
                          <w:rPr>
                            <w:rFonts w:eastAsia="Calibri" w:cstheme="minorHAnsi"/>
                            <w:b/>
                            <w:bCs/>
                          </w:rPr>
                        </w:pPr>
                        <w:r w:rsidRPr="006355A9">
                          <w:rPr>
                            <w:rFonts w:eastAsia="Calibri" w:cstheme="minorHAnsi"/>
                            <w:b/>
                            <w:bCs/>
                          </w:rPr>
                          <w:t>Name of Service Provider (</w:t>
                        </w:r>
                        <w:r w:rsidR="00A11272" w:rsidRPr="006355A9">
                          <w:rPr>
                            <w:rFonts w:eastAsia="Calibri" w:cstheme="minorHAnsi"/>
                            <w:b/>
                            <w:bCs/>
                          </w:rPr>
                          <w:t>i.e.</w:t>
                        </w:r>
                        <w:r w:rsidRPr="006355A9">
                          <w:rPr>
                            <w:rFonts w:eastAsia="Calibri" w:cstheme="minorHAnsi"/>
                            <w:b/>
                            <w:bCs/>
                          </w:rPr>
                          <w:t xml:space="preserve"> name of legal entity who entered into the contract)</w:t>
                        </w:r>
                      </w:p>
                    </w:tc>
                    <w:tc>
                      <w:tcPr>
                        <w:tcW w:w="5003" w:type="dxa"/>
                        <w:tcBorders>
                          <w:top w:val="single" w:sz="4" w:space="0" w:color="auto"/>
                          <w:bottom w:val="nil"/>
                        </w:tcBorders>
                      </w:tcPr>
                      <w:p w14:paraId="3BECA926" w14:textId="77777777" w:rsidR="00497A8E" w:rsidRPr="006355A9" w:rsidRDefault="00497A8E" w:rsidP="0028433E">
                        <w:pPr>
                          <w:spacing w:before="120"/>
                          <w:jc w:val="both"/>
                          <w:rPr>
                            <w:rFonts w:eastAsia="Calibri" w:cstheme="minorHAnsi"/>
                          </w:rPr>
                        </w:pPr>
                      </w:p>
                    </w:tc>
                  </w:tr>
                  <w:tr w:rsidR="00497A8E" w:rsidRPr="006355A9" w14:paraId="462B4C16" w14:textId="77777777" w:rsidTr="0028433E">
                    <w:trPr>
                      <w:cantSplit/>
                      <w:trHeight w:val="692"/>
                    </w:trPr>
                    <w:tc>
                      <w:tcPr>
                        <w:tcW w:w="851" w:type="dxa"/>
                        <w:vMerge/>
                        <w:shd w:val="clear" w:color="auto" w:fill="0D7E81"/>
                        <w:textDirection w:val="btLr"/>
                        <w:vAlign w:val="center"/>
                      </w:tcPr>
                      <w:p w14:paraId="0DF73D2B"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60F258BC" w14:textId="77777777" w:rsidR="00497A8E" w:rsidRPr="006355A9" w:rsidRDefault="00497A8E" w:rsidP="0028433E">
                        <w:pPr>
                          <w:spacing w:before="120"/>
                          <w:rPr>
                            <w:rFonts w:eastAsia="Calibri" w:cstheme="minorHAnsi"/>
                            <w:b/>
                            <w:bCs/>
                          </w:rPr>
                        </w:pPr>
                        <w:r w:rsidRPr="006355A9">
                          <w:rPr>
                            <w:rFonts w:eastAsia="Calibri" w:cstheme="minorHAnsi"/>
                            <w:b/>
                            <w:bCs/>
                          </w:rPr>
                          <w:t>Average Annual Value of Contract</w:t>
                        </w:r>
                      </w:p>
                    </w:tc>
                    <w:tc>
                      <w:tcPr>
                        <w:tcW w:w="5003" w:type="dxa"/>
                        <w:tcBorders>
                          <w:top w:val="single" w:sz="4" w:space="0" w:color="auto"/>
                          <w:bottom w:val="nil"/>
                        </w:tcBorders>
                      </w:tcPr>
                      <w:p w14:paraId="4C431FE4" w14:textId="77777777" w:rsidR="00497A8E" w:rsidRPr="006355A9" w:rsidRDefault="00497A8E" w:rsidP="0028433E">
                        <w:pPr>
                          <w:spacing w:before="120"/>
                          <w:jc w:val="both"/>
                          <w:rPr>
                            <w:rFonts w:eastAsia="Calibri" w:cstheme="minorHAnsi"/>
                          </w:rPr>
                        </w:pPr>
                      </w:p>
                    </w:tc>
                  </w:tr>
                  <w:tr w:rsidR="00497A8E" w:rsidRPr="006355A9" w14:paraId="6CDA4DCA" w14:textId="77777777" w:rsidTr="0028433E">
                    <w:trPr>
                      <w:cantSplit/>
                      <w:trHeight w:val="986"/>
                    </w:trPr>
                    <w:tc>
                      <w:tcPr>
                        <w:tcW w:w="851" w:type="dxa"/>
                        <w:vMerge/>
                        <w:shd w:val="clear" w:color="auto" w:fill="0D7E81"/>
                        <w:textDirection w:val="btLr"/>
                        <w:vAlign w:val="center"/>
                      </w:tcPr>
                      <w:p w14:paraId="0612D52B"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1B8878B0" w14:textId="77777777" w:rsidR="00497A8E" w:rsidRPr="00AF07EC" w:rsidRDefault="00497A8E" w:rsidP="0028433E">
                        <w:pPr>
                          <w:spacing w:before="120"/>
                          <w:rPr>
                            <w:rFonts w:eastAsia="Calibri" w:cstheme="minorHAnsi"/>
                            <w:b/>
                            <w:bCs/>
                          </w:rPr>
                        </w:pPr>
                        <w:r w:rsidRPr="00AF07EC">
                          <w:rPr>
                            <w:rFonts w:eastAsia="Calibri" w:cstheme="minorHAnsi"/>
                            <w:b/>
                            <w:bCs/>
                          </w:rPr>
                          <w:t>Details of Tenderer's Personnel Involved</w:t>
                        </w:r>
                      </w:p>
                      <w:p w14:paraId="5D8AB5E7" w14:textId="77777777" w:rsidR="00497A8E" w:rsidRPr="00BA53B0" w:rsidRDefault="00497A8E" w:rsidP="0028433E">
                        <w:pPr>
                          <w:spacing w:before="120"/>
                          <w:rPr>
                            <w:rFonts w:eastAsia="Calibri" w:cstheme="minorHAnsi"/>
                          </w:rPr>
                        </w:pPr>
                      </w:p>
                    </w:tc>
                    <w:tc>
                      <w:tcPr>
                        <w:tcW w:w="5003" w:type="dxa"/>
                        <w:tcBorders>
                          <w:top w:val="single" w:sz="4" w:space="0" w:color="auto"/>
                          <w:bottom w:val="nil"/>
                        </w:tcBorders>
                      </w:tcPr>
                      <w:p w14:paraId="2D714113" w14:textId="77777777" w:rsidR="00497A8E" w:rsidRPr="006355A9" w:rsidRDefault="00497A8E" w:rsidP="0028433E">
                        <w:pPr>
                          <w:spacing w:before="120"/>
                          <w:jc w:val="both"/>
                          <w:rPr>
                            <w:rFonts w:eastAsia="Calibri" w:cstheme="minorHAnsi"/>
                          </w:rPr>
                        </w:pPr>
                        <w:r w:rsidRPr="00BA53B0">
                          <w:rPr>
                            <w:rFonts w:eastAsia="Calibri" w:cstheme="minorHAnsi"/>
                          </w:rPr>
                          <w:t>Tenderers must ensure they possess a sufficient level of experience by showing that the personnel proposed to deliver service have relevant qualifications, skills and relevant experience as set out in this RFT</w:t>
                        </w:r>
                      </w:p>
                    </w:tc>
                  </w:tr>
                  <w:tr w:rsidR="00497A8E" w:rsidRPr="006355A9" w14:paraId="4F0EFB5F" w14:textId="77777777" w:rsidTr="0028433E">
                    <w:trPr>
                      <w:cantSplit/>
                      <w:trHeight w:val="1465"/>
                    </w:trPr>
                    <w:tc>
                      <w:tcPr>
                        <w:tcW w:w="851" w:type="dxa"/>
                        <w:vMerge/>
                        <w:shd w:val="clear" w:color="auto" w:fill="0D7E81"/>
                        <w:textDirection w:val="btLr"/>
                        <w:vAlign w:val="center"/>
                      </w:tcPr>
                      <w:p w14:paraId="0DE74110"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nil"/>
                        </w:tcBorders>
                        <w:shd w:val="clear" w:color="auto" w:fill="EDFDFD"/>
                        <w:vAlign w:val="center"/>
                      </w:tcPr>
                      <w:p w14:paraId="7BB7ADE5" w14:textId="77777777" w:rsidR="00497A8E" w:rsidRPr="00AF07EC" w:rsidRDefault="00497A8E" w:rsidP="0028433E">
                        <w:pPr>
                          <w:spacing w:before="120"/>
                          <w:rPr>
                            <w:rFonts w:eastAsia="Calibri" w:cstheme="minorHAnsi"/>
                            <w:b/>
                            <w:bCs/>
                          </w:rPr>
                        </w:pPr>
                        <w:r w:rsidRPr="00AF07EC">
                          <w:rPr>
                            <w:rFonts w:cs="Calibri"/>
                            <w:b/>
                            <w:bCs/>
                          </w:rPr>
                          <w:t>Description of service provided relevant to the service required in this RFT</w:t>
                        </w:r>
                        <w:r w:rsidRPr="00AF07EC">
                          <w:rPr>
                            <w:rFonts w:eastAsia="Calibri" w:cstheme="minorHAnsi"/>
                            <w:b/>
                            <w:bCs/>
                          </w:rPr>
                          <w:t xml:space="preserve"> </w:t>
                        </w:r>
                      </w:p>
                    </w:tc>
                    <w:tc>
                      <w:tcPr>
                        <w:tcW w:w="5003" w:type="dxa"/>
                        <w:tcBorders>
                          <w:top w:val="single" w:sz="4" w:space="0" w:color="auto"/>
                          <w:bottom w:val="nil"/>
                        </w:tcBorders>
                      </w:tcPr>
                      <w:p w14:paraId="5097150A" w14:textId="77777777" w:rsidR="00497A8E" w:rsidRPr="006355A9" w:rsidRDefault="00497A8E" w:rsidP="0028433E">
                        <w:pPr>
                          <w:spacing w:before="120"/>
                          <w:jc w:val="both"/>
                          <w:rPr>
                            <w:rFonts w:eastAsia="Calibri" w:cstheme="minorHAnsi"/>
                          </w:rPr>
                        </w:pPr>
                        <w:r w:rsidRPr="00BA53B0">
                          <w:rPr>
                            <w:rFonts w:eastAsia="Calibri" w:cstheme="minorHAnsi"/>
                          </w:rPr>
                          <w:t>Describe specifically the role within the example that your firm played, the accountabilities it had, and services it provide</w:t>
                        </w:r>
                        <w:r w:rsidRPr="00655274">
                          <w:rPr>
                            <w:rFonts w:eastAsia="Calibri" w:cstheme="minorHAnsi"/>
                          </w:rPr>
                          <w:t>d, clearly demonstrating the success of the contract</w:t>
                        </w:r>
                        <w:r w:rsidRPr="00BA53B0">
                          <w:rPr>
                            <w:rFonts w:eastAsia="Calibri" w:cstheme="minorHAnsi"/>
                          </w:rPr>
                          <w:t>. (Max 500 Words)</w:t>
                        </w:r>
                      </w:p>
                    </w:tc>
                  </w:tr>
                  <w:tr w:rsidR="00497A8E" w:rsidRPr="006355A9" w14:paraId="657F92E9" w14:textId="77777777" w:rsidTr="0028433E">
                    <w:trPr>
                      <w:cantSplit/>
                      <w:trHeight w:val="1402"/>
                    </w:trPr>
                    <w:tc>
                      <w:tcPr>
                        <w:tcW w:w="851" w:type="dxa"/>
                        <w:vMerge/>
                        <w:shd w:val="clear" w:color="auto" w:fill="0D7E81"/>
                        <w:textDirection w:val="btLr"/>
                        <w:vAlign w:val="center"/>
                      </w:tcPr>
                      <w:p w14:paraId="0CCE4415"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60168190" w14:textId="77777777" w:rsidR="00497A8E" w:rsidRPr="006355A9" w:rsidRDefault="00497A8E" w:rsidP="0028433E">
                        <w:pPr>
                          <w:spacing w:before="120"/>
                          <w:rPr>
                            <w:rFonts w:eastAsia="Calibri" w:cstheme="minorHAnsi"/>
                            <w:b/>
                            <w:bCs/>
                          </w:rPr>
                        </w:pPr>
                        <w:r w:rsidRPr="006355A9">
                          <w:rPr>
                            <w:rFonts w:eastAsia="Calibri" w:cstheme="minorHAnsi"/>
                            <w:b/>
                            <w:bCs/>
                          </w:rPr>
                          <w:t>Please outline how the reference contract is comparable with the subject matter of the contract procured under this RFT</w:t>
                        </w:r>
                        <w:r w:rsidRPr="009812C4">
                          <w:rPr>
                            <w:rFonts w:eastAsia="Calibri" w:cstheme="minorHAnsi"/>
                            <w:b/>
                            <w:bCs/>
                          </w:rPr>
                          <w:t xml:space="preserve"> </w:t>
                        </w:r>
                      </w:p>
                    </w:tc>
                    <w:tc>
                      <w:tcPr>
                        <w:tcW w:w="5003" w:type="dxa"/>
                        <w:tcBorders>
                          <w:top w:val="single" w:sz="4" w:space="0" w:color="auto"/>
                          <w:bottom w:val="single" w:sz="4" w:space="0" w:color="auto"/>
                        </w:tcBorders>
                      </w:tcPr>
                      <w:p w14:paraId="5A756A65" w14:textId="77777777" w:rsidR="00497A8E" w:rsidRPr="006355A9" w:rsidRDefault="00497A8E" w:rsidP="0028433E">
                        <w:pPr>
                          <w:spacing w:before="120"/>
                          <w:jc w:val="both"/>
                          <w:rPr>
                            <w:rFonts w:eastAsia="Calibri" w:cstheme="minorHAnsi"/>
                          </w:rPr>
                        </w:pPr>
                        <w:r w:rsidRPr="00227AA3">
                          <w:rPr>
                            <w:rFonts w:cs="Calibri"/>
                          </w:rPr>
                          <w:t>(Max 500 Words)</w:t>
                        </w:r>
                      </w:p>
                    </w:tc>
                  </w:tr>
                  <w:tr w:rsidR="00497A8E" w:rsidRPr="006355A9" w14:paraId="29382819" w14:textId="77777777" w:rsidTr="0028433E">
                    <w:trPr>
                      <w:cantSplit/>
                      <w:trHeight w:val="898"/>
                    </w:trPr>
                    <w:tc>
                      <w:tcPr>
                        <w:tcW w:w="851" w:type="dxa"/>
                        <w:vMerge/>
                        <w:shd w:val="clear" w:color="auto" w:fill="0D7E81"/>
                        <w:textDirection w:val="btLr"/>
                        <w:vAlign w:val="center"/>
                      </w:tcPr>
                      <w:p w14:paraId="6A33D5E6"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61A1CFEA" w14:textId="77777777" w:rsidR="00497A8E" w:rsidRPr="009812C4" w:rsidRDefault="00497A8E" w:rsidP="0028433E">
                        <w:pPr>
                          <w:spacing w:before="120"/>
                          <w:rPr>
                            <w:rFonts w:eastAsia="Calibri" w:cstheme="minorHAnsi"/>
                            <w:b/>
                            <w:bCs/>
                          </w:rPr>
                        </w:pPr>
                        <w:r w:rsidRPr="00694BFD">
                          <w:rPr>
                            <w:rFonts w:eastAsia="Calibri" w:cstheme="minorHAnsi"/>
                            <w:b/>
                            <w:bCs/>
                          </w:rPr>
                          <w:t>Estimated no. of Resources assigned including details of any subcontractors</w:t>
                        </w:r>
                      </w:p>
                    </w:tc>
                    <w:tc>
                      <w:tcPr>
                        <w:tcW w:w="5003" w:type="dxa"/>
                        <w:tcBorders>
                          <w:top w:val="single" w:sz="4" w:space="0" w:color="auto"/>
                          <w:bottom w:val="single" w:sz="4" w:space="0" w:color="auto"/>
                        </w:tcBorders>
                      </w:tcPr>
                      <w:p w14:paraId="17B22B69" w14:textId="77777777" w:rsidR="00497A8E" w:rsidRPr="00227AA3" w:rsidRDefault="00497A8E" w:rsidP="0028433E">
                        <w:pPr>
                          <w:spacing w:before="120"/>
                          <w:jc w:val="both"/>
                          <w:rPr>
                            <w:rFonts w:cs="Calibri"/>
                          </w:rPr>
                        </w:pPr>
                      </w:p>
                    </w:tc>
                  </w:tr>
                  <w:tr w:rsidR="00497A8E" w:rsidRPr="006355A9" w14:paraId="2DF840F7" w14:textId="77777777" w:rsidTr="0028433E">
                    <w:trPr>
                      <w:cantSplit/>
                      <w:trHeight w:val="898"/>
                    </w:trPr>
                    <w:tc>
                      <w:tcPr>
                        <w:tcW w:w="851" w:type="dxa"/>
                        <w:vMerge/>
                        <w:shd w:val="clear" w:color="auto" w:fill="0D7E81"/>
                        <w:textDirection w:val="btLr"/>
                        <w:vAlign w:val="center"/>
                      </w:tcPr>
                      <w:p w14:paraId="6A670F76"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0EC90D8B" w14:textId="77777777" w:rsidR="00497A8E" w:rsidRPr="006355A9" w:rsidRDefault="00497A8E" w:rsidP="0028433E">
                        <w:pPr>
                          <w:spacing w:before="120"/>
                          <w:rPr>
                            <w:rFonts w:eastAsia="Calibri" w:cstheme="minorHAnsi"/>
                            <w:b/>
                            <w:bCs/>
                          </w:rPr>
                        </w:pPr>
                        <w:r w:rsidRPr="009812C4">
                          <w:rPr>
                            <w:rFonts w:eastAsia="Calibri" w:cstheme="minorHAnsi"/>
                            <w:b/>
                            <w:bCs/>
                          </w:rPr>
                          <w:t>Any additional relevant comments tenderers may wish to provide concerning relevant experience</w:t>
                        </w:r>
                      </w:p>
                    </w:tc>
                    <w:tc>
                      <w:tcPr>
                        <w:tcW w:w="5003" w:type="dxa"/>
                        <w:tcBorders>
                          <w:top w:val="single" w:sz="4" w:space="0" w:color="auto"/>
                          <w:bottom w:val="single" w:sz="4" w:space="0" w:color="auto"/>
                        </w:tcBorders>
                      </w:tcPr>
                      <w:p w14:paraId="521941A5" w14:textId="77777777" w:rsidR="00497A8E" w:rsidRPr="006355A9" w:rsidRDefault="00497A8E" w:rsidP="0028433E">
                        <w:pPr>
                          <w:spacing w:before="120"/>
                          <w:jc w:val="both"/>
                          <w:rPr>
                            <w:rFonts w:eastAsia="Calibri" w:cstheme="minorHAnsi"/>
                          </w:rPr>
                        </w:pPr>
                        <w:r w:rsidRPr="00227AA3">
                          <w:rPr>
                            <w:rFonts w:cs="Calibri"/>
                          </w:rPr>
                          <w:t>(Max 500 Words)</w:t>
                        </w:r>
                      </w:p>
                    </w:tc>
                  </w:tr>
                  <w:tr w:rsidR="00497A8E" w:rsidRPr="006355A9" w14:paraId="362C88F5" w14:textId="77777777" w:rsidTr="0028433E">
                    <w:trPr>
                      <w:cantSplit/>
                      <w:trHeight w:val="995"/>
                    </w:trPr>
                    <w:tc>
                      <w:tcPr>
                        <w:tcW w:w="851" w:type="dxa"/>
                        <w:vMerge/>
                        <w:shd w:val="clear" w:color="auto" w:fill="0D7E81"/>
                        <w:textDirection w:val="btLr"/>
                        <w:vAlign w:val="center"/>
                      </w:tcPr>
                      <w:p w14:paraId="27E11E65"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0257DA4B" w14:textId="77777777" w:rsidR="00497A8E" w:rsidRDefault="00497A8E" w:rsidP="0028433E">
                        <w:pPr>
                          <w:spacing w:before="120"/>
                          <w:rPr>
                            <w:rFonts w:eastAsia="Calibri" w:cstheme="minorHAnsi"/>
                            <w:b/>
                          </w:rPr>
                        </w:pPr>
                        <w:r>
                          <w:rPr>
                            <w:rFonts w:eastAsia="Calibri" w:cstheme="minorHAnsi"/>
                            <w:b/>
                          </w:rPr>
                          <w:t>Referee Contact Details:</w:t>
                        </w:r>
                      </w:p>
                      <w:p w14:paraId="7F5E1B4D" w14:textId="77777777" w:rsidR="00497A8E" w:rsidRPr="006355A9" w:rsidRDefault="00497A8E" w:rsidP="0028433E">
                        <w:pPr>
                          <w:spacing w:before="120"/>
                          <w:rPr>
                            <w:rFonts w:eastAsia="Calibri" w:cstheme="minorHAnsi"/>
                            <w:b/>
                            <w:bCs/>
                          </w:rPr>
                        </w:pPr>
                        <w:r w:rsidRPr="006355A9">
                          <w:rPr>
                            <w:rFonts w:eastAsia="Calibri" w:cstheme="minorHAnsi"/>
                            <w:b/>
                          </w:rPr>
                          <w:t xml:space="preserve">Contact Name, Phone &amp; Email Address  </w:t>
                        </w:r>
                      </w:p>
                    </w:tc>
                    <w:tc>
                      <w:tcPr>
                        <w:tcW w:w="5003" w:type="dxa"/>
                        <w:tcBorders>
                          <w:top w:val="single" w:sz="4" w:space="0" w:color="auto"/>
                          <w:bottom w:val="single" w:sz="4" w:space="0" w:color="auto"/>
                        </w:tcBorders>
                      </w:tcPr>
                      <w:p w14:paraId="584A51AF" w14:textId="77777777" w:rsidR="00497A8E" w:rsidRPr="006355A9" w:rsidRDefault="00497A8E" w:rsidP="0028433E">
                        <w:pPr>
                          <w:spacing w:before="120"/>
                          <w:jc w:val="both"/>
                          <w:rPr>
                            <w:rFonts w:eastAsia="Calibri" w:cstheme="minorHAnsi"/>
                          </w:rPr>
                        </w:pPr>
                      </w:p>
                    </w:tc>
                  </w:tr>
                  <w:tr w:rsidR="00497A8E" w:rsidRPr="006355A9" w14:paraId="34DE16FF" w14:textId="77777777" w:rsidTr="0028433E">
                    <w:trPr>
                      <w:cantSplit/>
                      <w:trHeight w:val="1550"/>
                    </w:trPr>
                    <w:tc>
                      <w:tcPr>
                        <w:tcW w:w="851" w:type="dxa"/>
                        <w:vMerge/>
                        <w:shd w:val="clear" w:color="auto" w:fill="0D7E81"/>
                        <w:textDirection w:val="btLr"/>
                        <w:vAlign w:val="center"/>
                      </w:tcPr>
                      <w:p w14:paraId="658EE56F" w14:textId="77777777" w:rsidR="00497A8E" w:rsidRPr="006355A9" w:rsidRDefault="00497A8E" w:rsidP="0028433E">
                        <w:pPr>
                          <w:spacing w:before="120"/>
                          <w:ind w:left="113" w:right="113"/>
                          <w:jc w:val="center"/>
                          <w:rPr>
                            <w:rFonts w:eastAsia="Calibri" w:cstheme="minorHAnsi"/>
                            <w:b/>
                          </w:rPr>
                        </w:pPr>
                      </w:p>
                    </w:tc>
                    <w:tc>
                      <w:tcPr>
                        <w:tcW w:w="3801" w:type="dxa"/>
                        <w:tcBorders>
                          <w:top w:val="single" w:sz="4" w:space="0" w:color="auto"/>
                          <w:bottom w:val="single" w:sz="4" w:space="0" w:color="auto"/>
                        </w:tcBorders>
                        <w:shd w:val="clear" w:color="auto" w:fill="EDFDFD"/>
                        <w:vAlign w:val="center"/>
                      </w:tcPr>
                      <w:p w14:paraId="3604C9A3" w14:textId="77777777" w:rsidR="00497A8E" w:rsidRDefault="00497A8E" w:rsidP="0028433E">
                        <w:pPr>
                          <w:spacing w:before="120"/>
                          <w:rPr>
                            <w:rFonts w:eastAsia="Calibri" w:cstheme="minorHAnsi"/>
                            <w:b/>
                          </w:rPr>
                        </w:pPr>
                        <w:r w:rsidRPr="00074C33">
                          <w:rPr>
                            <w:rFonts w:eastAsia="Calibri" w:cstheme="minorHAnsi"/>
                            <w:b/>
                          </w:rPr>
                          <w:t>Reference</w:t>
                        </w:r>
                      </w:p>
                    </w:tc>
                    <w:tc>
                      <w:tcPr>
                        <w:tcW w:w="5003" w:type="dxa"/>
                        <w:tcBorders>
                          <w:top w:val="single" w:sz="4" w:space="0" w:color="auto"/>
                          <w:bottom w:val="single" w:sz="4" w:space="0" w:color="auto"/>
                        </w:tcBorders>
                      </w:tcPr>
                      <w:p w14:paraId="70B844C8" w14:textId="77777777" w:rsidR="00497A8E" w:rsidRDefault="00497A8E" w:rsidP="0028433E">
                        <w:pPr>
                          <w:spacing w:line="240" w:lineRule="auto"/>
                          <w:rPr>
                            <w:rFonts w:cs="Calibri"/>
                            <w:b/>
                            <w:u w:val="single"/>
                          </w:rPr>
                        </w:pPr>
                        <w:r w:rsidRPr="00EB1A02">
                          <w:rPr>
                            <w:rFonts w:cs="Calibri"/>
                            <w:b/>
                          </w:rPr>
                          <w:t xml:space="preserve">Tenderers must provide with their Tender submission a satisfactory written reference from the client in respect to the contract example submitted. </w:t>
                        </w:r>
                        <w:r w:rsidRPr="00EB1A02">
                          <w:rPr>
                            <w:rFonts w:cs="Calibri"/>
                            <w:b/>
                            <w:u w:val="single"/>
                          </w:rPr>
                          <w:t>Referee contact details are not sufficient.</w:t>
                        </w:r>
                      </w:p>
                      <w:p w14:paraId="1CD42414" w14:textId="77777777" w:rsidR="00497A8E" w:rsidRPr="00EF56B2" w:rsidRDefault="00497A8E" w:rsidP="0028433E">
                        <w:pPr>
                          <w:spacing w:line="240" w:lineRule="auto"/>
                          <w:rPr>
                            <w:rFonts w:cs="Calibri"/>
                            <w:bCs/>
                          </w:rPr>
                        </w:pPr>
                      </w:p>
                      <w:p w14:paraId="1178D73B" w14:textId="77777777" w:rsidR="00497A8E" w:rsidRDefault="00497A8E" w:rsidP="0028433E">
                        <w:pPr>
                          <w:spacing w:line="240" w:lineRule="auto"/>
                          <w:rPr>
                            <w:rFonts w:cs="Calibri"/>
                            <w:bCs/>
                          </w:rPr>
                        </w:pPr>
                        <w:r w:rsidRPr="00064F41">
                          <w:rPr>
                            <w:rFonts w:cs="Calibri"/>
                            <w:bCs/>
                          </w:rPr>
                          <w:t>A satisfactory reference is defined as one where the referee confirms that the contract information provided by the Tenderer is correct and that the contract was delivered to the required specification and met or continues to meet the required service levels.</w:t>
                        </w:r>
                      </w:p>
                      <w:p w14:paraId="35D9201C" w14:textId="77777777" w:rsidR="00D87880" w:rsidRDefault="00D87880" w:rsidP="0028433E">
                        <w:pPr>
                          <w:spacing w:line="240" w:lineRule="auto"/>
                          <w:rPr>
                            <w:rFonts w:cs="Calibri"/>
                            <w:bCs/>
                          </w:rPr>
                        </w:pPr>
                      </w:p>
                      <w:p w14:paraId="63E59C3E" w14:textId="77777777" w:rsidR="00497A8E" w:rsidRDefault="00497A8E" w:rsidP="0028433E">
                        <w:pPr>
                          <w:spacing w:line="240" w:lineRule="auto"/>
                          <w:rPr>
                            <w:rFonts w:cs="Calibri"/>
                            <w:bCs/>
                            <w:u w:val="single"/>
                          </w:rPr>
                        </w:pPr>
                        <w:r w:rsidRPr="00EF56B2">
                          <w:rPr>
                            <w:rFonts w:cs="Calibri"/>
                            <w:bCs/>
                          </w:rPr>
                          <w:t xml:space="preserve">For the avoidance of doubt, a satisfactory reference </w:t>
                        </w:r>
                        <w:r w:rsidRPr="00EF56B2">
                          <w:rPr>
                            <w:rFonts w:cs="Calibri"/>
                            <w:bCs/>
                            <w:u w:val="single"/>
                          </w:rPr>
                          <w:t>must include the following:</w:t>
                        </w:r>
                      </w:p>
                      <w:p w14:paraId="7AA7DDFF" w14:textId="77777777" w:rsidR="00497A8E" w:rsidRDefault="00497A8E" w:rsidP="0028433E">
                        <w:pPr>
                          <w:spacing w:line="240" w:lineRule="auto"/>
                          <w:rPr>
                            <w:rFonts w:cs="Calibri"/>
                            <w:bCs/>
                          </w:rPr>
                        </w:pPr>
                        <w:r w:rsidRPr="00D45E1D">
                          <w:rPr>
                            <w:rFonts w:cs="Calibri"/>
                            <w:bCs/>
                          </w:rPr>
                          <w:t>Confirmation that the average annual value of the contract was not less than €1,000,000 (excluding VAT)</w:t>
                        </w:r>
                        <w:r>
                          <w:rPr>
                            <w:rFonts w:cs="Calibri"/>
                            <w:bCs/>
                          </w:rPr>
                          <w:t>.</w:t>
                        </w:r>
                      </w:p>
                      <w:p w14:paraId="6D06B66A" w14:textId="77777777" w:rsidR="00D87880" w:rsidRPr="00064F41" w:rsidRDefault="00D87880" w:rsidP="0028433E">
                        <w:pPr>
                          <w:spacing w:line="240" w:lineRule="auto"/>
                          <w:rPr>
                            <w:rFonts w:cs="Calibri"/>
                            <w:bCs/>
                          </w:rPr>
                        </w:pPr>
                      </w:p>
                      <w:p w14:paraId="14FC79EC" w14:textId="77777777" w:rsidR="00497A8E" w:rsidRPr="006355A9" w:rsidRDefault="00497A8E" w:rsidP="0028433E">
                        <w:pPr>
                          <w:spacing w:before="120"/>
                          <w:jc w:val="both"/>
                          <w:rPr>
                            <w:rFonts w:eastAsia="Calibri" w:cstheme="minorHAnsi"/>
                          </w:rPr>
                        </w:pPr>
                        <w:r w:rsidRPr="00064F41">
                          <w:rPr>
                            <w:rFonts w:cs="Calibri"/>
                          </w:rPr>
                          <w:t>The reference must be provided on the reference organisations’ official / company letter head(s). DAFM may contact the referee for verification purposes without prior notice to the Tenderer.</w:t>
                        </w:r>
                      </w:p>
                    </w:tc>
                  </w:tr>
                </w:tbl>
                <w:p w14:paraId="7E41C06B" w14:textId="77777777" w:rsidR="00497A8E" w:rsidRDefault="00497A8E" w:rsidP="00CE500D">
                  <w:pPr>
                    <w:ind w:left="720"/>
                    <w:rPr>
                      <w:rFonts w:eastAsia="Calibri" w:cs="Calibri"/>
                    </w:rPr>
                  </w:pPr>
                </w:p>
                <w:p w14:paraId="14A2EFF6" w14:textId="2AB09E78" w:rsidR="00C3103B" w:rsidRPr="00D87880" w:rsidRDefault="00B63269" w:rsidP="00D87880">
                  <w:pPr>
                    <w:rPr>
                      <w:rFonts w:asciiTheme="minorHAnsi" w:hAnsiTheme="minorHAnsi" w:cstheme="minorHAnsi"/>
                    </w:rPr>
                  </w:pPr>
                </w:p>
              </w:sdtContent>
            </w:sdt>
          </w:sdtContent>
        </w:sdt>
      </w:sdtContent>
    </w:sdt>
    <w:p w14:paraId="49DC5F59" w14:textId="77777777" w:rsidR="00C3103B" w:rsidRPr="00BA3C02" w:rsidRDefault="00C3103B" w:rsidP="00BA3C02">
      <w:pPr>
        <w:spacing w:after="0"/>
        <w:jc w:val="both"/>
        <w:rPr>
          <w:szCs w:val="22"/>
        </w:rPr>
      </w:pPr>
    </w:p>
    <w:p w14:paraId="2642AEE7" w14:textId="77777777" w:rsidR="00C3103B" w:rsidRPr="00C3103B" w:rsidRDefault="00C3103B" w:rsidP="00C3103B">
      <w:pPr>
        <w:pStyle w:val="ListParagraph"/>
        <w:numPr>
          <w:ilvl w:val="0"/>
          <w:numId w:val="4"/>
        </w:numPr>
        <w:spacing w:after="0"/>
        <w:jc w:val="both"/>
        <w:rPr>
          <w:szCs w:val="22"/>
        </w:rPr>
        <w:sectPr w:rsidR="00C3103B" w:rsidRPr="00C3103B"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20"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20"/>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bookmarkStart w:id="21" w:name="_Hlk229646153" w:displacedByCustomXml="next"/>
    <w:sdt>
      <w:sdtPr>
        <w:id w:val="7810711"/>
        <w:placeholder>
          <w:docPart w:val="DefaultPlaceholder_-1854013440"/>
        </w:placeholder>
      </w:sdtPr>
      <w:sdtEndPr/>
      <w:sdtContent>
        <w:p w14:paraId="38FD99DF" w14:textId="769354BA" w:rsidR="00161A12" w:rsidRDefault="00161A12" w:rsidP="00161A12"/>
        <w:tbl>
          <w:tblPr>
            <w:tblpPr w:leftFromText="180" w:rightFromText="180" w:vertAnchor="text" w:horzAnchor="margin" w:tblpXSpec="center" w:tblpY="-25"/>
            <w:tblW w:w="808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8083"/>
          </w:tblGrid>
          <w:tr w:rsidR="00161A12" w:rsidRPr="00FA1DF9" w14:paraId="189000B8" w14:textId="77777777" w:rsidTr="0028433E">
            <w:trPr>
              <w:trHeight w:val="2994"/>
            </w:trPr>
            <w:tc>
              <w:tcPr>
                <w:tcW w:w="8083" w:type="dxa"/>
                <w:tcBorders>
                  <w:top w:val="thickThinSmallGap" w:sz="24" w:space="0" w:color="auto"/>
                  <w:left w:val="thickThinSmallGap" w:sz="24" w:space="0" w:color="auto"/>
                  <w:bottom w:val="thinThickSmallGap" w:sz="24" w:space="0" w:color="auto"/>
                  <w:right w:val="thinThickSmallGap" w:sz="24" w:space="0" w:color="auto"/>
                </w:tcBorders>
              </w:tcPr>
              <w:p w14:paraId="7404CE29" w14:textId="77777777" w:rsidR="00161A12" w:rsidRPr="0074334D" w:rsidRDefault="00161A12" w:rsidP="0028433E">
                <w:pPr>
                  <w:spacing w:line="360" w:lineRule="auto"/>
                  <w:jc w:val="center"/>
                  <w:rPr>
                    <w:rFonts w:cs="Calibri"/>
                    <w:b/>
                  </w:rPr>
                </w:pPr>
                <w:r w:rsidRPr="0074334D">
                  <w:rPr>
                    <w:rFonts w:cs="Calibri"/>
                    <w:b/>
                    <w:szCs w:val="22"/>
                  </w:rPr>
                  <w:lastRenderedPageBreak/>
                  <w:t>The Contracting Authority will apply the award criteria outlined in the Table below.</w:t>
                </w:r>
              </w:p>
              <w:p w14:paraId="7765E60A" w14:textId="77777777" w:rsidR="00161A12" w:rsidRPr="0074334D" w:rsidRDefault="00161A12" w:rsidP="0028433E">
                <w:pPr>
                  <w:spacing w:after="240" w:line="360" w:lineRule="auto"/>
                  <w:jc w:val="center"/>
                  <w:rPr>
                    <w:rFonts w:cs="Calibri"/>
                    <w:b/>
                  </w:rPr>
                </w:pPr>
                <w:r w:rsidRPr="0074334D">
                  <w:rPr>
                    <w:rFonts w:cs="Calibri"/>
                    <w:b/>
                    <w:szCs w:val="22"/>
                  </w:rPr>
                  <w:t>The total number of marks available is 1000.</w:t>
                </w:r>
              </w:p>
              <w:p w14:paraId="1B37043F" w14:textId="77777777" w:rsidR="00161A12" w:rsidRPr="00143451" w:rsidRDefault="00161A12" w:rsidP="0028433E">
                <w:pPr>
                  <w:spacing w:after="240" w:line="360" w:lineRule="auto"/>
                  <w:jc w:val="center"/>
                  <w:rPr>
                    <w:rFonts w:cs="Calibri"/>
                    <w:b/>
                  </w:rPr>
                </w:pPr>
                <w:r w:rsidRPr="0074334D">
                  <w:rPr>
                    <w:rFonts w:cs="Calibri"/>
                    <w:b/>
                    <w:szCs w:val="22"/>
                  </w:rPr>
                  <w:t xml:space="preserve">Each </w:t>
                </w:r>
                <w:r w:rsidRPr="00311D29">
                  <w:rPr>
                    <w:rFonts w:cs="Calibri"/>
                    <w:b/>
                    <w:szCs w:val="22"/>
                  </w:rPr>
                  <w:t>criterion</w:t>
                </w:r>
                <w:r w:rsidRPr="00311D29">
                  <w:rPr>
                    <w:rFonts w:cs="Calibri"/>
                    <w:b/>
                    <w:bCs/>
                    <w:szCs w:val="22"/>
                  </w:rPr>
                  <w:t xml:space="preserve"> </w:t>
                </w:r>
                <w:r w:rsidRPr="00311D29">
                  <w:rPr>
                    <w:rFonts w:cs="Calibri"/>
                    <w:b/>
                    <w:szCs w:val="22"/>
                  </w:rPr>
                  <w:t xml:space="preserve">will be </w:t>
                </w:r>
                <w:r w:rsidRPr="00143451">
                  <w:rPr>
                    <w:rFonts w:cs="Calibri"/>
                    <w:b/>
                    <w:szCs w:val="22"/>
                  </w:rPr>
                  <w:t>evaluated in accordance with the rules of this RFT.</w:t>
                </w:r>
              </w:p>
              <w:p w14:paraId="28AAAD0B" w14:textId="77777777" w:rsidR="00161A12" w:rsidRPr="00311D29" w:rsidRDefault="00161A12" w:rsidP="0028433E">
                <w:pPr>
                  <w:spacing w:line="360" w:lineRule="auto"/>
                  <w:jc w:val="center"/>
                  <w:rPr>
                    <w:rFonts w:cs="Calibri"/>
                    <w:b/>
                    <w:szCs w:val="22"/>
                  </w:rPr>
                </w:pPr>
                <w:r w:rsidRPr="00143451">
                  <w:rPr>
                    <w:rFonts w:cs="Calibri"/>
                    <w:b/>
                    <w:szCs w:val="22"/>
                  </w:rPr>
                  <w:t>Tenderers must score the minimum marks for each of the award criteria, sub-criteria or requirement (where they apply).  Failure to achieve the minimum mark in any one of these criteria will result in the Tenderer being eliminated from this Competition</w:t>
                </w:r>
                <w:r w:rsidRPr="00311D29">
                  <w:rPr>
                    <w:rFonts w:cs="Calibri"/>
                    <w:b/>
                    <w:szCs w:val="22"/>
                  </w:rPr>
                  <w:t xml:space="preserve"> without evaluation of any subsequent criteria</w:t>
                </w:r>
                <w:r>
                  <w:rPr>
                    <w:rFonts w:cs="Calibri"/>
                    <w:b/>
                    <w:szCs w:val="22"/>
                  </w:rPr>
                  <w:t xml:space="preserve">, </w:t>
                </w:r>
                <w:r w:rsidRPr="00311D29">
                  <w:rPr>
                    <w:rFonts w:cs="Calibri"/>
                    <w:b/>
                    <w:szCs w:val="22"/>
                  </w:rPr>
                  <w:t>sub-criteria</w:t>
                </w:r>
                <w:r>
                  <w:rPr>
                    <w:rFonts w:cs="Calibri"/>
                    <w:b/>
                    <w:szCs w:val="22"/>
                  </w:rPr>
                  <w:t xml:space="preserve"> or requirement</w:t>
                </w:r>
                <w:r w:rsidRPr="00311D29">
                  <w:rPr>
                    <w:rFonts w:cs="Calibri"/>
                    <w:b/>
                    <w:szCs w:val="22"/>
                  </w:rPr>
                  <w:t xml:space="preserve"> (where they apply).</w:t>
                </w:r>
              </w:p>
              <w:p w14:paraId="36BD55C4" w14:textId="77777777" w:rsidR="00161A12" w:rsidRPr="00FA1DF9" w:rsidRDefault="00161A12" w:rsidP="0028433E">
                <w:pPr>
                  <w:spacing w:line="360" w:lineRule="auto"/>
                  <w:jc w:val="center"/>
                  <w:rPr>
                    <w:rFonts w:asciiTheme="minorHAnsi" w:hAnsiTheme="minorHAnsi" w:cs="Calibri"/>
                  </w:rPr>
                </w:pPr>
                <w:r w:rsidRPr="0074334D">
                  <w:rPr>
                    <w:rFonts w:cs="Calibri"/>
                    <w:b/>
                    <w:szCs w:val="22"/>
                  </w:rPr>
                  <w:t>Tenderers are advised to refer to Appendix 1 and Appendix 2 of this RFT.</w:t>
                </w:r>
              </w:p>
            </w:tc>
          </w:tr>
        </w:tbl>
        <w:p w14:paraId="67785561" w14:textId="77777777" w:rsidR="00161A12" w:rsidRDefault="00161A12" w:rsidP="00161A12"/>
        <w:tbl>
          <w:tblPr>
            <w:tblStyle w:val="GridTable4-Accent5"/>
            <w:tblW w:w="0" w:type="auto"/>
            <w:tblLook w:val="04A0" w:firstRow="1" w:lastRow="0" w:firstColumn="1" w:lastColumn="0" w:noHBand="0" w:noVBand="1"/>
          </w:tblPr>
          <w:tblGrid>
            <w:gridCol w:w="1021"/>
            <w:gridCol w:w="5778"/>
            <w:gridCol w:w="1151"/>
            <w:gridCol w:w="1111"/>
          </w:tblGrid>
          <w:tr w:rsidR="006D5005" w:rsidRPr="006D5005" w14:paraId="2F55FA73" w14:textId="77777777" w:rsidTr="0028433E">
            <w:trPr>
              <w:cnfStyle w:val="100000000000" w:firstRow="1" w:lastRow="0" w:firstColumn="0" w:lastColumn="0" w:oddVBand="0" w:evenVBand="0" w:oddHBand="0" w:evenHBand="0" w:firstRowFirstColumn="0" w:firstRowLastColumn="0" w:lastRowFirstColumn="0" w:lastRowLastColumn="0"/>
              <w:trHeight w:val="1032"/>
            </w:trPr>
            <w:tc>
              <w:tcPr>
                <w:cnfStyle w:val="001000000000" w:firstRow="0" w:lastRow="0" w:firstColumn="1" w:lastColumn="0" w:oddVBand="0" w:evenVBand="0" w:oddHBand="0" w:evenHBand="0" w:firstRowFirstColumn="0" w:firstRowLastColumn="0" w:lastRowFirstColumn="0" w:lastRowLastColumn="0"/>
                <w:tcW w:w="1021" w:type="dxa"/>
                <w:shd w:val="clear" w:color="auto" w:fill="9CC2E5" w:themeFill="accent1" w:themeFillTint="99"/>
                <w:hideMark/>
              </w:tcPr>
              <w:p w14:paraId="350DB7FD" w14:textId="77777777" w:rsidR="006D5005" w:rsidRPr="006D5005" w:rsidRDefault="006D5005" w:rsidP="00133889">
                <w:pPr>
                  <w:spacing w:after="0" w:line="240" w:lineRule="auto"/>
                  <w:jc w:val="center"/>
                  <w:rPr>
                    <w:rFonts w:asciiTheme="minorHAnsi" w:hAnsiTheme="minorHAnsi" w:cstheme="minorHAnsi"/>
                    <w:b w:val="0"/>
                    <w:bCs w:val="0"/>
                    <w:szCs w:val="22"/>
                  </w:rPr>
                </w:pPr>
                <w:r w:rsidRPr="006D5005">
                  <w:rPr>
                    <w:rFonts w:asciiTheme="minorHAnsi" w:hAnsiTheme="minorHAnsi" w:cstheme="minorHAnsi"/>
                    <w:color w:val="auto"/>
                    <w:szCs w:val="22"/>
                  </w:rPr>
                  <w:t>Criterion</w:t>
                </w:r>
              </w:p>
              <w:p w14:paraId="6A584737" w14:textId="77777777" w:rsidR="006D5005" w:rsidRPr="006D5005" w:rsidRDefault="006D5005" w:rsidP="00133889">
                <w:pPr>
                  <w:spacing w:after="0" w:line="240" w:lineRule="auto"/>
                  <w:jc w:val="center"/>
                  <w:rPr>
                    <w:rFonts w:asciiTheme="minorHAnsi" w:hAnsiTheme="minorHAnsi" w:cstheme="minorHAnsi"/>
                    <w:color w:val="auto"/>
                    <w:szCs w:val="22"/>
                  </w:rPr>
                </w:pPr>
                <w:r w:rsidRPr="006D5005">
                  <w:rPr>
                    <w:rFonts w:asciiTheme="minorHAnsi" w:hAnsiTheme="minorHAnsi" w:cstheme="minorHAnsi"/>
                    <w:color w:val="auto"/>
                    <w:szCs w:val="22"/>
                  </w:rPr>
                  <w:t>Number</w:t>
                </w:r>
              </w:p>
            </w:tc>
            <w:tc>
              <w:tcPr>
                <w:tcW w:w="5778" w:type="dxa"/>
                <w:shd w:val="clear" w:color="auto" w:fill="9CC2E5" w:themeFill="accent1" w:themeFillTint="99"/>
                <w:hideMark/>
              </w:tcPr>
              <w:p w14:paraId="57B0EECF" w14:textId="77777777" w:rsidR="006D5005" w:rsidRPr="006D5005" w:rsidRDefault="006D5005" w:rsidP="0013388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val="0"/>
                    <w:bCs w:val="0"/>
                    <w:szCs w:val="22"/>
                  </w:rPr>
                </w:pPr>
                <w:r w:rsidRPr="006D5005">
                  <w:rPr>
                    <w:rFonts w:asciiTheme="minorHAnsi" w:hAnsiTheme="minorHAnsi" w:cstheme="minorHAnsi"/>
                    <w:color w:val="auto"/>
                    <w:szCs w:val="22"/>
                  </w:rPr>
                  <w:t>Award Criteria Table</w:t>
                </w:r>
              </w:p>
              <w:p w14:paraId="70BFC1A5" w14:textId="77777777" w:rsidR="006D5005" w:rsidRDefault="006D5005" w:rsidP="0013388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val="0"/>
                    <w:bCs w:val="0"/>
                    <w:szCs w:val="22"/>
                  </w:rPr>
                </w:pPr>
                <w:r w:rsidRPr="006D5005">
                  <w:rPr>
                    <w:rFonts w:asciiTheme="minorHAnsi" w:hAnsiTheme="minorHAnsi" w:cstheme="minorHAnsi"/>
                    <w:color w:val="auto"/>
                    <w:szCs w:val="22"/>
                  </w:rPr>
                  <w:t>AWARD CRITERION</w:t>
                </w:r>
              </w:p>
              <w:p w14:paraId="39C64F45" w14:textId="31B424AE" w:rsidR="00133889" w:rsidRPr="006D5005" w:rsidRDefault="00133889" w:rsidP="0013388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auto"/>
                    <w:szCs w:val="22"/>
                  </w:rPr>
                </w:pPr>
                <w:r w:rsidRPr="00133889">
                  <w:rPr>
                    <w:rFonts w:asciiTheme="minorHAnsi" w:hAnsiTheme="minorHAnsi" w:cstheme="minorHAnsi"/>
                    <w:color w:val="auto"/>
                    <w:szCs w:val="22"/>
                  </w:rPr>
                  <w:t>(Tenderers should refer to all of the requirements of Appendix 1 of this RFT)</w:t>
                </w:r>
              </w:p>
            </w:tc>
            <w:tc>
              <w:tcPr>
                <w:tcW w:w="1151" w:type="dxa"/>
                <w:shd w:val="clear" w:color="auto" w:fill="9CC2E5" w:themeFill="accent1" w:themeFillTint="99"/>
                <w:hideMark/>
              </w:tcPr>
              <w:p w14:paraId="07DBDC44" w14:textId="77777777" w:rsidR="006D5005" w:rsidRPr="006D5005" w:rsidRDefault="006D5005" w:rsidP="0013388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auto"/>
                    <w:szCs w:val="22"/>
                  </w:rPr>
                </w:pPr>
                <w:r w:rsidRPr="006D5005">
                  <w:rPr>
                    <w:rFonts w:asciiTheme="minorHAnsi" w:hAnsiTheme="minorHAnsi" w:cstheme="minorHAnsi"/>
                    <w:color w:val="auto"/>
                    <w:szCs w:val="22"/>
                  </w:rPr>
                  <w:t>Maximum Marks Available</w:t>
                </w:r>
              </w:p>
            </w:tc>
            <w:tc>
              <w:tcPr>
                <w:tcW w:w="1111" w:type="dxa"/>
                <w:shd w:val="clear" w:color="auto" w:fill="9CC2E5" w:themeFill="accent1" w:themeFillTint="99"/>
                <w:hideMark/>
              </w:tcPr>
              <w:p w14:paraId="189DDA26" w14:textId="77777777" w:rsidR="006D5005" w:rsidRPr="006D5005" w:rsidRDefault="006D5005" w:rsidP="0013388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b w:val="0"/>
                    <w:bCs w:val="0"/>
                    <w:szCs w:val="22"/>
                  </w:rPr>
                </w:pPr>
                <w:r w:rsidRPr="006D5005">
                  <w:rPr>
                    <w:rFonts w:asciiTheme="minorHAnsi" w:hAnsiTheme="minorHAnsi" w:cstheme="minorHAnsi"/>
                    <w:color w:val="auto"/>
                    <w:szCs w:val="22"/>
                  </w:rPr>
                  <w:t>Minimum Mark Required</w:t>
                </w:r>
              </w:p>
              <w:p w14:paraId="7AC6952E" w14:textId="77777777" w:rsidR="006D5005" w:rsidRPr="006D5005" w:rsidRDefault="006D5005" w:rsidP="00133889">
                <w:pPr>
                  <w:spacing w:after="0" w:line="240" w:lineRule="auto"/>
                  <w:jc w:val="cente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auto"/>
                    <w:szCs w:val="22"/>
                  </w:rPr>
                </w:pPr>
              </w:p>
            </w:tc>
          </w:tr>
          <w:tr w:rsidR="006D5005" w:rsidRPr="006D5005" w14:paraId="3315EF5E" w14:textId="77777777" w:rsidTr="002843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21" w:type="dxa"/>
              </w:tcPr>
              <w:p w14:paraId="1D9C33E6" w14:textId="77777777" w:rsidR="00133889" w:rsidRDefault="00133889" w:rsidP="00133889">
                <w:pPr>
                  <w:spacing w:after="0" w:line="240" w:lineRule="auto"/>
                  <w:jc w:val="center"/>
                  <w:rPr>
                    <w:rFonts w:asciiTheme="minorHAnsi" w:eastAsiaTheme="minorHAnsi" w:hAnsiTheme="minorHAnsi" w:cstheme="minorBidi"/>
                    <w:b w:val="0"/>
                    <w:bCs w:val="0"/>
                    <w:szCs w:val="22"/>
                    <w:lang w:val="en-US"/>
                  </w:rPr>
                </w:pPr>
              </w:p>
              <w:p w14:paraId="1075E79F" w14:textId="1DA35262" w:rsidR="006D5005" w:rsidRPr="006D5005" w:rsidRDefault="006D5005" w:rsidP="00133889">
                <w:pPr>
                  <w:spacing w:after="0" w:line="240" w:lineRule="auto"/>
                  <w:jc w:val="center"/>
                  <w:rPr>
                    <w:rFonts w:asciiTheme="minorHAnsi" w:eastAsiaTheme="minorHAnsi" w:hAnsiTheme="minorHAnsi" w:cstheme="minorBidi"/>
                    <w:szCs w:val="22"/>
                    <w:lang w:val="en-US"/>
                  </w:rPr>
                </w:pPr>
                <w:r w:rsidRPr="006D5005">
                  <w:rPr>
                    <w:rFonts w:asciiTheme="minorHAnsi" w:eastAsiaTheme="minorHAnsi" w:hAnsiTheme="minorHAnsi" w:cstheme="minorBidi"/>
                    <w:szCs w:val="22"/>
                    <w:lang w:val="en-US"/>
                  </w:rPr>
                  <w:t>1</w:t>
                </w:r>
              </w:p>
            </w:tc>
            <w:tc>
              <w:tcPr>
                <w:tcW w:w="5778" w:type="dxa"/>
                <w:hideMark/>
              </w:tcPr>
              <w:p w14:paraId="1BAF59A1" w14:textId="77777777" w:rsidR="00133889" w:rsidRDefault="00133889" w:rsidP="00133889">
                <w:pPr>
                  <w:tabs>
                    <w:tab w:val="left" w:pos="851"/>
                  </w:tabs>
                  <w:spacing w:after="0" w:line="240" w:lineRule="auto"/>
                  <w:cnfStyle w:val="000000100000" w:firstRow="0" w:lastRow="0" w:firstColumn="0" w:lastColumn="0" w:oddVBand="0" w:evenVBand="0" w:oddHBand="1" w:evenHBand="0" w:firstRowFirstColumn="0" w:firstRowLastColumn="0" w:lastRowFirstColumn="0" w:lastRowLastColumn="0"/>
                  <w:rPr>
                    <w:b/>
                    <w:iCs/>
                    <w:szCs w:val="22"/>
                    <w:lang w:eastAsia="en-GB"/>
                  </w:rPr>
                </w:pPr>
              </w:p>
              <w:p w14:paraId="16436A13" w14:textId="0C7FBE2C" w:rsidR="006D5005" w:rsidRPr="006D5005" w:rsidRDefault="006D5005" w:rsidP="00133889">
                <w:pPr>
                  <w:tabs>
                    <w:tab w:val="left" w:pos="851"/>
                  </w:tabs>
                  <w:spacing w:after="0" w:line="240" w:lineRule="auto"/>
                  <w:cnfStyle w:val="000000100000" w:firstRow="0" w:lastRow="0" w:firstColumn="0" w:lastColumn="0" w:oddVBand="0" w:evenVBand="0" w:oddHBand="1" w:evenHBand="0" w:firstRowFirstColumn="0" w:firstRowLastColumn="0" w:lastRowFirstColumn="0" w:lastRowLastColumn="0"/>
                  <w:rPr>
                    <w:b/>
                    <w:iCs/>
                    <w:szCs w:val="22"/>
                    <w:lang w:eastAsia="en-GB"/>
                  </w:rPr>
                </w:pPr>
                <w:r w:rsidRPr="006D5005">
                  <w:rPr>
                    <w:b/>
                    <w:iCs/>
                    <w:szCs w:val="22"/>
                    <w:lang w:eastAsia="en-GB"/>
                  </w:rPr>
                  <w:t>Skills and expertise of the proposed team</w:t>
                </w:r>
                <w:r w:rsidR="00202ECE">
                  <w:rPr>
                    <w:b/>
                    <w:iCs/>
                    <w:szCs w:val="22"/>
                    <w:lang w:eastAsia="en-GB"/>
                  </w:rPr>
                  <w:t>/resources</w:t>
                </w:r>
              </w:p>
              <w:p w14:paraId="35701E71" w14:textId="77777777" w:rsidR="00202ECE" w:rsidRPr="00202ECE" w:rsidRDefault="00202ECE" w:rsidP="00133889">
                <w:pPr>
                  <w:tabs>
                    <w:tab w:val="left" w:pos="851"/>
                  </w:tabs>
                  <w:spacing w:after="0" w:line="240" w:lineRule="auto"/>
                  <w:cnfStyle w:val="000000100000" w:firstRow="0" w:lastRow="0" w:firstColumn="0" w:lastColumn="0" w:oddVBand="0" w:evenVBand="0" w:oddHBand="1" w:evenHBand="0" w:firstRowFirstColumn="0" w:firstRowLastColumn="0" w:lastRowFirstColumn="0" w:lastRowLastColumn="0"/>
                  <w:rPr>
                    <w:szCs w:val="22"/>
                  </w:rPr>
                </w:pPr>
                <w:r w:rsidRPr="00202ECE">
                  <w:rPr>
                    <w:szCs w:val="22"/>
                  </w:rPr>
                  <w:t>•</w:t>
                </w:r>
                <w:r w:rsidRPr="00202ECE">
                  <w:rPr>
                    <w:szCs w:val="22"/>
                  </w:rPr>
                  <w:tab/>
                  <w:t>Project Manager (1)</w:t>
                </w:r>
              </w:p>
              <w:p w14:paraId="03A8974F" w14:textId="52809564" w:rsidR="00133889" w:rsidRDefault="00202ECE" w:rsidP="00133889">
                <w:pPr>
                  <w:tabs>
                    <w:tab w:val="left" w:pos="851"/>
                  </w:tabs>
                  <w:spacing w:after="0" w:line="240" w:lineRule="auto"/>
                  <w:cnfStyle w:val="000000100000" w:firstRow="0" w:lastRow="0" w:firstColumn="0" w:lastColumn="0" w:oddVBand="0" w:evenVBand="0" w:oddHBand="1" w:evenHBand="0" w:firstRowFirstColumn="0" w:firstRowLastColumn="0" w:lastRowFirstColumn="0" w:lastRowLastColumn="0"/>
                  <w:rPr>
                    <w:szCs w:val="22"/>
                  </w:rPr>
                </w:pPr>
                <w:r w:rsidRPr="00202ECE">
                  <w:rPr>
                    <w:szCs w:val="22"/>
                  </w:rPr>
                  <w:t>•</w:t>
                </w:r>
                <w:r w:rsidRPr="00202ECE">
                  <w:rPr>
                    <w:szCs w:val="22"/>
                  </w:rPr>
                  <w:tab/>
                  <w:t>Team Members</w:t>
                </w:r>
              </w:p>
              <w:p w14:paraId="4033C65E" w14:textId="77777777" w:rsidR="00133889" w:rsidRPr="006D5005" w:rsidRDefault="00133889" w:rsidP="00133889">
                <w:pPr>
                  <w:tabs>
                    <w:tab w:val="left" w:pos="851"/>
                  </w:tabs>
                  <w:spacing w:after="0" w:line="240" w:lineRule="auto"/>
                  <w:cnfStyle w:val="000000100000" w:firstRow="0" w:lastRow="0" w:firstColumn="0" w:lastColumn="0" w:oddVBand="0" w:evenVBand="0" w:oddHBand="1" w:evenHBand="0" w:firstRowFirstColumn="0" w:firstRowLastColumn="0" w:lastRowFirstColumn="0" w:lastRowLastColumn="0"/>
                  <w:rPr>
                    <w:szCs w:val="22"/>
                  </w:rPr>
                </w:pPr>
              </w:p>
              <w:p w14:paraId="1386F8B1" w14:textId="77777777" w:rsidR="006D5005" w:rsidRPr="006D5005" w:rsidRDefault="006D5005" w:rsidP="00133889">
                <w:pPr>
                  <w:spacing w:after="0" w:line="240" w:lineRule="auto"/>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tc>
            <w:tc>
              <w:tcPr>
                <w:tcW w:w="1151" w:type="dxa"/>
              </w:tcPr>
              <w:p w14:paraId="0AA4B69C" w14:textId="77777777" w:rsidR="00133889" w:rsidRDefault="00133889"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000000" w:themeColor="text1"/>
                    <w:szCs w:val="22"/>
                  </w:rPr>
                </w:pPr>
              </w:p>
              <w:p w14:paraId="1649DC9F" w14:textId="77777777" w:rsidR="006D5005" w:rsidRDefault="006D5005"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000000" w:themeColor="text1"/>
                    <w:szCs w:val="22"/>
                  </w:rPr>
                </w:pPr>
                <w:r w:rsidRPr="006D5005">
                  <w:rPr>
                    <w:rFonts w:asciiTheme="minorHAnsi" w:hAnsiTheme="minorHAnsi" w:cstheme="minorHAnsi"/>
                    <w:b/>
                    <w:bCs/>
                    <w:color w:val="000000" w:themeColor="text1"/>
                    <w:szCs w:val="22"/>
                  </w:rPr>
                  <w:t>200</w:t>
                </w:r>
              </w:p>
              <w:p w14:paraId="390658C3" w14:textId="77777777" w:rsidR="000B724E" w:rsidRDefault="000B724E"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000000" w:themeColor="text1"/>
                    <w:szCs w:val="22"/>
                  </w:rPr>
                </w:pPr>
                <w:r>
                  <w:rPr>
                    <w:rFonts w:asciiTheme="minorHAnsi" w:hAnsiTheme="minorHAnsi" w:cstheme="minorHAnsi"/>
                    <w:b/>
                    <w:bCs/>
                    <w:color w:val="000000" w:themeColor="text1"/>
                    <w:szCs w:val="22"/>
                  </w:rPr>
                  <w:t>(80)</w:t>
                </w:r>
              </w:p>
              <w:p w14:paraId="3BFF6A47" w14:textId="676A8DA0" w:rsidR="000B724E" w:rsidRPr="006D5005" w:rsidRDefault="000B724E"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000000" w:themeColor="text1"/>
                    <w:szCs w:val="22"/>
                  </w:rPr>
                </w:pPr>
                <w:r>
                  <w:rPr>
                    <w:rFonts w:asciiTheme="minorHAnsi" w:hAnsiTheme="minorHAnsi" w:cstheme="minorHAnsi"/>
                    <w:b/>
                    <w:bCs/>
                    <w:color w:val="000000" w:themeColor="text1"/>
                    <w:szCs w:val="22"/>
                  </w:rPr>
                  <w:t>(120)</w:t>
                </w:r>
              </w:p>
            </w:tc>
            <w:tc>
              <w:tcPr>
                <w:tcW w:w="1111" w:type="dxa"/>
              </w:tcPr>
              <w:p w14:paraId="1077FD42" w14:textId="77777777" w:rsidR="00133889" w:rsidRDefault="00133889"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p w14:paraId="7FE5430B" w14:textId="77777777" w:rsidR="006D5005" w:rsidRDefault="006D5005"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sidRPr="006D5005">
                  <w:rPr>
                    <w:rFonts w:asciiTheme="minorHAnsi" w:hAnsiTheme="minorHAnsi" w:cstheme="minorHAnsi"/>
                    <w:b/>
                    <w:bCs/>
                    <w:szCs w:val="22"/>
                  </w:rPr>
                  <w:t>120</w:t>
                </w:r>
              </w:p>
              <w:p w14:paraId="4CAC8B68" w14:textId="77777777" w:rsidR="000B724E" w:rsidRDefault="000B724E"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Pr>
                    <w:rFonts w:asciiTheme="minorHAnsi" w:hAnsiTheme="minorHAnsi" w:cstheme="minorHAnsi"/>
                    <w:b/>
                    <w:bCs/>
                    <w:szCs w:val="22"/>
                  </w:rPr>
                  <w:t>(48)</w:t>
                </w:r>
              </w:p>
              <w:p w14:paraId="509D06AD" w14:textId="76E09CD1" w:rsidR="000B724E" w:rsidRPr="006D5005" w:rsidRDefault="000B724E"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Pr>
                    <w:rFonts w:asciiTheme="minorHAnsi" w:hAnsiTheme="minorHAnsi" w:cstheme="minorHAnsi"/>
                    <w:b/>
                    <w:bCs/>
                    <w:szCs w:val="22"/>
                  </w:rPr>
                  <w:t>(72)</w:t>
                </w:r>
              </w:p>
            </w:tc>
          </w:tr>
          <w:tr w:rsidR="006D5005" w:rsidRPr="006D5005" w14:paraId="71B51CD2" w14:textId="77777777" w:rsidTr="0028433E">
            <w:tc>
              <w:tcPr>
                <w:cnfStyle w:val="001000000000" w:firstRow="0" w:lastRow="0" w:firstColumn="1" w:lastColumn="0" w:oddVBand="0" w:evenVBand="0" w:oddHBand="0" w:evenHBand="0" w:firstRowFirstColumn="0" w:firstRowLastColumn="0" w:lastRowFirstColumn="0" w:lastRowLastColumn="0"/>
                <w:tcW w:w="1021" w:type="dxa"/>
                <w:hideMark/>
              </w:tcPr>
              <w:p w14:paraId="338764AE" w14:textId="77777777" w:rsidR="00133889" w:rsidRDefault="00133889" w:rsidP="00133889">
                <w:pPr>
                  <w:spacing w:after="0" w:line="240" w:lineRule="auto"/>
                  <w:jc w:val="center"/>
                  <w:rPr>
                    <w:rFonts w:asciiTheme="minorHAnsi" w:eastAsiaTheme="minorHAnsi" w:hAnsiTheme="minorHAnsi" w:cstheme="minorBidi"/>
                    <w:b w:val="0"/>
                    <w:bCs w:val="0"/>
                    <w:szCs w:val="22"/>
                    <w:lang w:val="en-US"/>
                  </w:rPr>
                </w:pPr>
              </w:p>
              <w:p w14:paraId="6B8CBECA" w14:textId="665A5BFA" w:rsidR="006D5005" w:rsidRPr="006D5005" w:rsidRDefault="006D5005" w:rsidP="00133889">
                <w:pPr>
                  <w:spacing w:after="0" w:line="240" w:lineRule="auto"/>
                  <w:jc w:val="center"/>
                  <w:rPr>
                    <w:rFonts w:asciiTheme="minorHAnsi" w:eastAsiaTheme="minorHAnsi" w:hAnsiTheme="minorHAnsi" w:cstheme="minorBidi"/>
                    <w:szCs w:val="22"/>
                    <w:lang w:val="en-US"/>
                  </w:rPr>
                </w:pPr>
                <w:r w:rsidRPr="006D5005">
                  <w:rPr>
                    <w:rFonts w:asciiTheme="minorHAnsi" w:eastAsiaTheme="minorHAnsi" w:hAnsiTheme="minorHAnsi" w:cstheme="minorBidi"/>
                    <w:szCs w:val="22"/>
                    <w:lang w:val="en-US"/>
                  </w:rPr>
                  <w:t>2</w:t>
                </w:r>
              </w:p>
            </w:tc>
            <w:tc>
              <w:tcPr>
                <w:tcW w:w="5778" w:type="dxa"/>
                <w:hideMark/>
              </w:tcPr>
              <w:p w14:paraId="4543243D" w14:textId="77777777" w:rsidR="00133889" w:rsidRDefault="00133889" w:rsidP="00133889">
                <w:pPr>
                  <w:spacing w:after="0" w:line="240" w:lineRule="auto"/>
                  <w:cnfStyle w:val="000000000000" w:firstRow="0" w:lastRow="0" w:firstColumn="0" w:lastColumn="0" w:oddVBand="0" w:evenVBand="0" w:oddHBand="0" w:evenHBand="0" w:firstRowFirstColumn="0" w:firstRowLastColumn="0" w:lastRowFirstColumn="0" w:lastRowLastColumn="0"/>
                  <w:rPr>
                    <w:b/>
                    <w:iCs/>
                    <w:szCs w:val="22"/>
                    <w:lang w:eastAsia="en-GB"/>
                  </w:rPr>
                </w:pPr>
              </w:p>
              <w:p w14:paraId="1048AFFF" w14:textId="6C2E3F66" w:rsidR="006D5005" w:rsidRDefault="00133889" w:rsidP="00133889">
                <w:pPr>
                  <w:spacing w:after="0" w:line="240" w:lineRule="auto"/>
                  <w:cnfStyle w:val="000000000000" w:firstRow="0" w:lastRow="0" w:firstColumn="0" w:lastColumn="0" w:oddVBand="0" w:evenVBand="0" w:oddHBand="0" w:evenHBand="0" w:firstRowFirstColumn="0" w:firstRowLastColumn="0" w:lastRowFirstColumn="0" w:lastRowLastColumn="0"/>
                  <w:rPr>
                    <w:b/>
                    <w:iCs/>
                    <w:szCs w:val="22"/>
                    <w:lang w:eastAsia="en-GB"/>
                  </w:rPr>
                </w:pPr>
                <w:r w:rsidRPr="00133889">
                  <w:rPr>
                    <w:b/>
                    <w:iCs/>
                    <w:szCs w:val="22"/>
                    <w:lang w:eastAsia="en-GB"/>
                  </w:rPr>
                  <w:t>Data Management</w:t>
                </w:r>
              </w:p>
              <w:p w14:paraId="1C9E68BA" w14:textId="77777777" w:rsidR="00133889" w:rsidRDefault="00133889" w:rsidP="00133889">
                <w:pPr>
                  <w:spacing w:after="0" w:line="240" w:lineRule="auto"/>
                  <w:cnfStyle w:val="000000000000" w:firstRow="0" w:lastRow="0" w:firstColumn="0" w:lastColumn="0" w:oddVBand="0" w:evenVBand="0" w:oddHBand="0" w:evenHBand="0" w:firstRowFirstColumn="0" w:firstRowLastColumn="0" w:lastRowFirstColumn="0" w:lastRowLastColumn="0"/>
                  <w:rPr>
                    <w:b/>
                    <w:iCs/>
                    <w:szCs w:val="22"/>
                    <w:lang w:eastAsia="en-GB"/>
                  </w:rPr>
                </w:pPr>
              </w:p>
              <w:p w14:paraId="421DE6EE" w14:textId="326F0F00" w:rsidR="00133889" w:rsidRPr="006D5005" w:rsidRDefault="00133889" w:rsidP="00133889">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2"/>
                  </w:rPr>
                </w:pPr>
              </w:p>
            </w:tc>
            <w:tc>
              <w:tcPr>
                <w:tcW w:w="1151" w:type="dxa"/>
              </w:tcPr>
              <w:p w14:paraId="070EC466" w14:textId="77777777" w:rsidR="00133889" w:rsidRDefault="00133889"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p>
              <w:p w14:paraId="10310185" w14:textId="0CE31CC4" w:rsidR="006D5005" w:rsidRPr="006D5005" w:rsidRDefault="000B724E"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r>
                  <w:rPr>
                    <w:rFonts w:asciiTheme="minorHAnsi" w:hAnsiTheme="minorHAnsi" w:cstheme="minorHAnsi"/>
                    <w:b/>
                    <w:bCs/>
                    <w:szCs w:val="22"/>
                  </w:rPr>
                  <w:t>60</w:t>
                </w:r>
              </w:p>
            </w:tc>
            <w:tc>
              <w:tcPr>
                <w:tcW w:w="1111" w:type="dxa"/>
              </w:tcPr>
              <w:p w14:paraId="46FFFA19" w14:textId="77777777" w:rsidR="00133889" w:rsidRDefault="00133889"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p>
              <w:p w14:paraId="4314029D" w14:textId="6975B614" w:rsidR="006D5005" w:rsidRPr="006D5005" w:rsidRDefault="000B724E"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r>
                  <w:rPr>
                    <w:rFonts w:asciiTheme="minorHAnsi" w:hAnsiTheme="minorHAnsi" w:cstheme="minorHAnsi"/>
                    <w:b/>
                    <w:bCs/>
                    <w:szCs w:val="22"/>
                  </w:rPr>
                  <w:t>36</w:t>
                </w:r>
              </w:p>
            </w:tc>
          </w:tr>
          <w:tr w:rsidR="006D5005" w:rsidRPr="006D5005" w14:paraId="025871D3" w14:textId="77777777" w:rsidTr="00133889">
            <w:trPr>
              <w:cnfStyle w:val="000000100000" w:firstRow="0" w:lastRow="0" w:firstColumn="0" w:lastColumn="0" w:oddVBand="0" w:evenVBand="0" w:oddHBand="1" w:evenHBand="0" w:firstRowFirstColumn="0" w:firstRowLastColumn="0" w:lastRowFirstColumn="0" w:lastRowLastColumn="0"/>
              <w:trHeight w:val="799"/>
            </w:trPr>
            <w:tc>
              <w:tcPr>
                <w:cnfStyle w:val="001000000000" w:firstRow="0" w:lastRow="0" w:firstColumn="1" w:lastColumn="0" w:oddVBand="0" w:evenVBand="0" w:oddHBand="0" w:evenHBand="0" w:firstRowFirstColumn="0" w:firstRowLastColumn="0" w:lastRowFirstColumn="0" w:lastRowLastColumn="0"/>
                <w:tcW w:w="1021" w:type="dxa"/>
                <w:hideMark/>
              </w:tcPr>
              <w:p w14:paraId="6AD79A75" w14:textId="77777777" w:rsidR="00133889" w:rsidRDefault="00133889" w:rsidP="00133889">
                <w:pPr>
                  <w:spacing w:after="0" w:line="240" w:lineRule="auto"/>
                  <w:jc w:val="center"/>
                  <w:rPr>
                    <w:rFonts w:asciiTheme="minorHAnsi" w:eastAsiaTheme="minorHAnsi" w:hAnsiTheme="minorHAnsi" w:cstheme="minorBidi"/>
                    <w:b w:val="0"/>
                    <w:bCs w:val="0"/>
                    <w:color w:val="000000" w:themeColor="text1"/>
                    <w:szCs w:val="22"/>
                    <w:lang w:val="en-US"/>
                  </w:rPr>
                </w:pPr>
              </w:p>
              <w:p w14:paraId="0815E740" w14:textId="0CFD41F2" w:rsidR="006D5005" w:rsidRPr="006D5005" w:rsidRDefault="006D5005" w:rsidP="00133889">
                <w:pPr>
                  <w:spacing w:after="0" w:line="240" w:lineRule="auto"/>
                  <w:jc w:val="center"/>
                  <w:rPr>
                    <w:rFonts w:asciiTheme="minorHAnsi" w:eastAsiaTheme="minorHAnsi" w:hAnsiTheme="minorHAnsi" w:cstheme="minorBidi"/>
                    <w:color w:val="000000" w:themeColor="text1"/>
                    <w:szCs w:val="22"/>
                    <w:lang w:val="en-US"/>
                  </w:rPr>
                </w:pPr>
                <w:r w:rsidRPr="006D5005">
                  <w:rPr>
                    <w:rFonts w:asciiTheme="minorHAnsi" w:eastAsiaTheme="minorHAnsi" w:hAnsiTheme="minorHAnsi" w:cstheme="minorBidi"/>
                    <w:color w:val="000000" w:themeColor="text1"/>
                    <w:szCs w:val="22"/>
                    <w:lang w:val="en-US"/>
                  </w:rPr>
                  <w:t>3</w:t>
                </w:r>
              </w:p>
            </w:tc>
            <w:tc>
              <w:tcPr>
                <w:tcW w:w="5778" w:type="dxa"/>
                <w:hideMark/>
              </w:tcPr>
              <w:p w14:paraId="1AECE441" w14:textId="77777777" w:rsidR="00133889" w:rsidRDefault="00133889" w:rsidP="00133889">
                <w:pPr>
                  <w:spacing w:after="0" w:line="240" w:lineRule="auto"/>
                  <w:jc w:val="both"/>
                  <w:cnfStyle w:val="000000100000" w:firstRow="0" w:lastRow="0" w:firstColumn="0" w:lastColumn="0" w:oddVBand="0" w:evenVBand="0" w:oddHBand="1" w:evenHBand="0" w:firstRowFirstColumn="0" w:firstRowLastColumn="0" w:lastRowFirstColumn="0" w:lastRowLastColumn="0"/>
                  <w:rPr>
                    <w:b/>
                    <w:iCs/>
                    <w:szCs w:val="22"/>
                    <w:lang w:eastAsia="en-GB"/>
                  </w:rPr>
                </w:pPr>
              </w:p>
              <w:p w14:paraId="3F60FFEB" w14:textId="2FA9AA09" w:rsidR="006D5005" w:rsidRDefault="00133889" w:rsidP="00133889">
                <w:pPr>
                  <w:spacing w:after="0" w:line="240" w:lineRule="auto"/>
                  <w:jc w:val="both"/>
                  <w:cnfStyle w:val="000000100000" w:firstRow="0" w:lastRow="0" w:firstColumn="0" w:lastColumn="0" w:oddVBand="0" w:evenVBand="0" w:oddHBand="1" w:evenHBand="0" w:firstRowFirstColumn="0" w:firstRowLastColumn="0" w:lastRowFirstColumn="0" w:lastRowLastColumn="0"/>
                  <w:rPr>
                    <w:b/>
                    <w:iCs/>
                    <w:szCs w:val="22"/>
                    <w:lang w:eastAsia="en-GB"/>
                  </w:rPr>
                </w:pPr>
                <w:r w:rsidRPr="00133889">
                  <w:rPr>
                    <w:b/>
                    <w:iCs/>
                    <w:szCs w:val="22"/>
                    <w:lang w:eastAsia="en-GB"/>
                  </w:rPr>
                  <w:t>Quality and Technical Merit of the methodological approach proposed</w:t>
                </w:r>
              </w:p>
              <w:p w14:paraId="3C56E449" w14:textId="77777777" w:rsidR="00133889" w:rsidRPr="006D5005" w:rsidRDefault="00133889" w:rsidP="00133889">
                <w:pPr>
                  <w:spacing w:after="0" w:line="240" w:lineRule="auto"/>
                  <w:jc w:val="both"/>
                  <w:cnfStyle w:val="000000100000" w:firstRow="0" w:lastRow="0" w:firstColumn="0" w:lastColumn="0" w:oddVBand="0" w:evenVBand="0" w:oddHBand="1" w:evenHBand="0" w:firstRowFirstColumn="0" w:firstRowLastColumn="0" w:lastRowFirstColumn="0" w:lastRowLastColumn="0"/>
                  <w:rPr>
                    <w:szCs w:val="22"/>
                  </w:rPr>
                </w:pPr>
              </w:p>
              <w:p w14:paraId="0746B231" w14:textId="77777777" w:rsidR="006D5005" w:rsidRPr="006D5005" w:rsidRDefault="006D5005" w:rsidP="00133889">
                <w:pPr>
                  <w:spacing w:after="0" w:line="240" w:lineRule="auto"/>
                  <w:jc w:val="both"/>
                  <w:cnfStyle w:val="000000100000" w:firstRow="0" w:lastRow="0" w:firstColumn="0" w:lastColumn="0" w:oddVBand="0" w:evenVBand="0" w:oddHBand="1" w:evenHBand="0" w:firstRowFirstColumn="0" w:firstRowLastColumn="0" w:lastRowFirstColumn="0" w:lastRowLastColumn="0"/>
                  <w:rPr>
                    <w:szCs w:val="22"/>
                  </w:rPr>
                </w:pPr>
              </w:p>
            </w:tc>
            <w:tc>
              <w:tcPr>
                <w:tcW w:w="1151" w:type="dxa"/>
              </w:tcPr>
              <w:p w14:paraId="27F5AA2A" w14:textId="77777777" w:rsidR="00133889" w:rsidRDefault="00133889"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p w14:paraId="2040BE3A" w14:textId="20551173" w:rsidR="006D5005" w:rsidRPr="006D5005" w:rsidRDefault="006D5005"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sidRPr="006D5005">
                  <w:rPr>
                    <w:rFonts w:asciiTheme="minorHAnsi" w:hAnsiTheme="minorHAnsi" w:cstheme="minorHAnsi"/>
                    <w:b/>
                    <w:bCs/>
                    <w:szCs w:val="22"/>
                  </w:rPr>
                  <w:t>3</w:t>
                </w:r>
                <w:r w:rsidR="000B724E">
                  <w:rPr>
                    <w:rFonts w:asciiTheme="minorHAnsi" w:hAnsiTheme="minorHAnsi" w:cstheme="minorHAnsi"/>
                    <w:b/>
                    <w:bCs/>
                    <w:szCs w:val="22"/>
                  </w:rPr>
                  <w:t>20</w:t>
                </w:r>
              </w:p>
            </w:tc>
            <w:tc>
              <w:tcPr>
                <w:tcW w:w="1111" w:type="dxa"/>
              </w:tcPr>
              <w:p w14:paraId="5CBF3D90" w14:textId="77777777" w:rsidR="00133889" w:rsidRDefault="00133889"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p w14:paraId="6ECE7B2D" w14:textId="5763E4A4" w:rsidR="006D5005" w:rsidRPr="006D5005" w:rsidRDefault="006D5005"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sidRPr="006D5005">
                  <w:rPr>
                    <w:rFonts w:asciiTheme="minorHAnsi" w:hAnsiTheme="minorHAnsi" w:cstheme="minorHAnsi"/>
                    <w:b/>
                    <w:bCs/>
                    <w:szCs w:val="22"/>
                  </w:rPr>
                  <w:t>1</w:t>
                </w:r>
                <w:r w:rsidR="000B724E">
                  <w:rPr>
                    <w:rFonts w:asciiTheme="minorHAnsi" w:hAnsiTheme="minorHAnsi" w:cstheme="minorHAnsi"/>
                    <w:b/>
                    <w:bCs/>
                    <w:szCs w:val="22"/>
                  </w:rPr>
                  <w:t>92</w:t>
                </w:r>
              </w:p>
            </w:tc>
          </w:tr>
          <w:tr w:rsidR="006D5005" w:rsidRPr="006D5005" w14:paraId="3DDEB3AF" w14:textId="77777777" w:rsidTr="00133889">
            <w:trPr>
              <w:trHeight w:val="413"/>
            </w:trPr>
            <w:tc>
              <w:tcPr>
                <w:cnfStyle w:val="001000000000" w:firstRow="0" w:lastRow="0" w:firstColumn="1" w:lastColumn="0" w:oddVBand="0" w:evenVBand="0" w:oddHBand="0" w:evenHBand="0" w:firstRowFirstColumn="0" w:firstRowLastColumn="0" w:lastRowFirstColumn="0" w:lastRowLastColumn="0"/>
                <w:tcW w:w="1021" w:type="dxa"/>
              </w:tcPr>
              <w:p w14:paraId="7089649B" w14:textId="77777777" w:rsidR="00133889" w:rsidRDefault="00133889" w:rsidP="00133889">
                <w:pPr>
                  <w:pStyle w:val="Default"/>
                  <w:ind w:firstLine="22"/>
                  <w:jc w:val="center"/>
                  <w:rPr>
                    <w:rFonts w:asciiTheme="minorHAnsi" w:hAnsiTheme="minorHAnsi" w:cstheme="minorHAnsi"/>
                    <w:b w:val="0"/>
                    <w:bCs w:val="0"/>
                    <w:color w:val="000000" w:themeColor="text1"/>
                    <w:sz w:val="22"/>
                    <w:szCs w:val="22"/>
                    <w:lang w:eastAsia="en-US"/>
                  </w:rPr>
                </w:pPr>
              </w:p>
              <w:p w14:paraId="1AB279EB" w14:textId="6C4D6786" w:rsidR="006D5005" w:rsidRPr="006D5005" w:rsidRDefault="006D5005" w:rsidP="00133889">
                <w:pPr>
                  <w:pStyle w:val="Default"/>
                  <w:ind w:firstLine="22"/>
                  <w:jc w:val="center"/>
                  <w:rPr>
                    <w:rFonts w:asciiTheme="minorHAnsi" w:hAnsiTheme="minorHAnsi" w:cstheme="minorHAnsi"/>
                    <w:color w:val="000000" w:themeColor="text1"/>
                    <w:sz w:val="22"/>
                    <w:szCs w:val="22"/>
                    <w:lang w:eastAsia="en-US"/>
                  </w:rPr>
                </w:pPr>
                <w:r w:rsidRPr="006D5005">
                  <w:rPr>
                    <w:rFonts w:asciiTheme="minorHAnsi" w:hAnsiTheme="minorHAnsi" w:cstheme="minorHAnsi"/>
                    <w:color w:val="000000" w:themeColor="text1"/>
                    <w:sz w:val="22"/>
                    <w:szCs w:val="22"/>
                    <w:lang w:eastAsia="en-US"/>
                  </w:rPr>
                  <w:t>4</w:t>
                </w:r>
              </w:p>
            </w:tc>
            <w:tc>
              <w:tcPr>
                <w:tcW w:w="5778" w:type="dxa"/>
              </w:tcPr>
              <w:p w14:paraId="3CB61F10" w14:textId="77777777" w:rsidR="00133889" w:rsidRDefault="00133889" w:rsidP="00133889">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p>
              <w:p w14:paraId="412F28F8" w14:textId="387367DF" w:rsidR="00133889" w:rsidRDefault="000B724E" w:rsidP="00133889">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r w:rsidRPr="000B724E">
                  <w:rPr>
                    <w:rFonts w:asciiTheme="minorHAnsi" w:hAnsiTheme="minorHAnsi" w:cstheme="minorHAnsi"/>
                    <w:b/>
                    <w:bCs/>
                    <w:szCs w:val="22"/>
                  </w:rPr>
                  <w:t>Value-Added / innovation Features Offered</w:t>
                </w:r>
                <w:r w:rsidR="006D5005" w:rsidRPr="006D5005">
                  <w:rPr>
                    <w:rFonts w:asciiTheme="minorHAnsi" w:hAnsiTheme="minorHAnsi" w:cstheme="minorHAnsi"/>
                    <w:b/>
                    <w:bCs/>
                    <w:szCs w:val="22"/>
                  </w:rPr>
                  <w:t xml:space="preserve"> </w:t>
                </w:r>
              </w:p>
              <w:p w14:paraId="79168226" w14:textId="6BD4E8B0" w:rsidR="00133889" w:rsidRPr="006D5005" w:rsidRDefault="00133889" w:rsidP="00133889">
                <w:pPr>
                  <w:spacing w:after="0" w:line="240" w:lineRule="auto"/>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p>
            </w:tc>
            <w:tc>
              <w:tcPr>
                <w:tcW w:w="1151" w:type="dxa"/>
              </w:tcPr>
              <w:p w14:paraId="752A23FB" w14:textId="77777777" w:rsidR="00133889" w:rsidRDefault="00133889"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p>
              <w:p w14:paraId="6F8BEB08" w14:textId="3E6344C8" w:rsidR="006D5005" w:rsidRPr="006D5005" w:rsidRDefault="000B724E"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r>
                  <w:rPr>
                    <w:rFonts w:asciiTheme="minorHAnsi" w:hAnsiTheme="minorHAnsi" w:cstheme="minorHAnsi"/>
                    <w:b/>
                    <w:bCs/>
                    <w:szCs w:val="22"/>
                  </w:rPr>
                  <w:t>60</w:t>
                </w:r>
              </w:p>
            </w:tc>
            <w:tc>
              <w:tcPr>
                <w:tcW w:w="1111" w:type="dxa"/>
              </w:tcPr>
              <w:p w14:paraId="3718075F" w14:textId="77777777" w:rsidR="00133889" w:rsidRDefault="00133889"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p>
              <w:p w14:paraId="65C47C3A" w14:textId="6CB356DB" w:rsidR="006D5005" w:rsidRPr="006D5005" w:rsidRDefault="006D5005"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r w:rsidRPr="006D5005">
                  <w:rPr>
                    <w:rFonts w:asciiTheme="minorHAnsi" w:hAnsiTheme="minorHAnsi" w:cstheme="minorHAnsi"/>
                    <w:b/>
                    <w:bCs/>
                    <w:szCs w:val="22"/>
                  </w:rPr>
                  <w:t>N/A</w:t>
                </w:r>
              </w:p>
            </w:tc>
          </w:tr>
          <w:tr w:rsidR="006D5005" w:rsidRPr="006D5005" w14:paraId="5230BAD2" w14:textId="77777777" w:rsidTr="0028433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21" w:type="dxa"/>
              </w:tcPr>
              <w:p w14:paraId="2E0D7019" w14:textId="77777777" w:rsidR="00133889" w:rsidRDefault="00133889" w:rsidP="00133889">
                <w:pPr>
                  <w:pStyle w:val="Default"/>
                  <w:ind w:firstLine="22"/>
                  <w:jc w:val="center"/>
                  <w:rPr>
                    <w:rFonts w:asciiTheme="minorHAnsi" w:hAnsiTheme="minorHAnsi" w:cstheme="minorHAnsi"/>
                    <w:b w:val="0"/>
                    <w:bCs w:val="0"/>
                    <w:color w:val="000000" w:themeColor="text1"/>
                    <w:sz w:val="22"/>
                    <w:szCs w:val="22"/>
                    <w:lang w:eastAsia="en-US"/>
                  </w:rPr>
                </w:pPr>
              </w:p>
              <w:p w14:paraId="5A19F813" w14:textId="2FDF8C13" w:rsidR="006D5005" w:rsidRPr="006D5005" w:rsidRDefault="006D5005" w:rsidP="00133889">
                <w:pPr>
                  <w:pStyle w:val="Default"/>
                  <w:ind w:firstLine="22"/>
                  <w:jc w:val="center"/>
                  <w:rPr>
                    <w:rFonts w:asciiTheme="minorHAnsi" w:hAnsiTheme="minorHAnsi" w:cstheme="minorHAnsi"/>
                    <w:color w:val="000000" w:themeColor="text1"/>
                    <w:sz w:val="22"/>
                    <w:szCs w:val="22"/>
                    <w:lang w:eastAsia="en-US"/>
                  </w:rPr>
                </w:pPr>
                <w:r w:rsidRPr="006D5005">
                  <w:rPr>
                    <w:rFonts w:asciiTheme="minorHAnsi" w:hAnsiTheme="minorHAnsi" w:cstheme="minorHAnsi"/>
                    <w:color w:val="000000" w:themeColor="text1"/>
                    <w:sz w:val="22"/>
                    <w:szCs w:val="22"/>
                    <w:lang w:eastAsia="en-US"/>
                  </w:rPr>
                  <w:t>5</w:t>
                </w:r>
              </w:p>
            </w:tc>
            <w:tc>
              <w:tcPr>
                <w:tcW w:w="5778" w:type="dxa"/>
              </w:tcPr>
              <w:p w14:paraId="081EB8C7" w14:textId="77777777" w:rsidR="00133889" w:rsidRDefault="00133889" w:rsidP="00133889">
                <w:pPr>
                  <w:spacing w:after="0" w:line="240" w:lineRule="auto"/>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p w14:paraId="3044A8AC" w14:textId="54923597" w:rsidR="006D5005" w:rsidRDefault="00133889" w:rsidP="00133889">
                <w:pPr>
                  <w:spacing w:after="0" w:line="240" w:lineRule="auto"/>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sidRPr="006D5005">
                  <w:rPr>
                    <w:rFonts w:asciiTheme="minorHAnsi" w:hAnsiTheme="minorHAnsi" w:cstheme="minorHAnsi"/>
                    <w:b/>
                    <w:bCs/>
                    <w:szCs w:val="22"/>
                  </w:rPr>
                  <w:t xml:space="preserve">Total </w:t>
                </w:r>
                <w:r>
                  <w:rPr>
                    <w:rFonts w:asciiTheme="minorHAnsi" w:hAnsiTheme="minorHAnsi" w:cstheme="minorHAnsi"/>
                    <w:b/>
                    <w:bCs/>
                    <w:szCs w:val="22"/>
                  </w:rPr>
                  <w:t xml:space="preserve">Annual </w:t>
                </w:r>
                <w:r w:rsidRPr="006D5005">
                  <w:rPr>
                    <w:rFonts w:asciiTheme="minorHAnsi" w:hAnsiTheme="minorHAnsi" w:cstheme="minorHAnsi"/>
                    <w:b/>
                    <w:bCs/>
                    <w:szCs w:val="22"/>
                  </w:rPr>
                  <w:t>Cost of Delivery of Service</w:t>
                </w:r>
              </w:p>
              <w:p w14:paraId="5021E6B4" w14:textId="7BF0791A" w:rsidR="00133889" w:rsidRPr="00133889" w:rsidRDefault="00133889" w:rsidP="00133889">
                <w:pPr>
                  <w:spacing w:after="0" w:line="240" w:lineRule="auto"/>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2"/>
                  </w:rPr>
                </w:pPr>
                <w:r w:rsidRPr="00133889">
                  <w:rPr>
                    <w:rFonts w:asciiTheme="minorHAnsi" w:hAnsiTheme="minorHAnsi" w:cstheme="minorHAnsi"/>
                    <w:szCs w:val="22"/>
                  </w:rPr>
                  <w:t>A total all-inclusive price is required to deliver the Services as described in Appendix 1</w:t>
                </w:r>
                <w:r w:rsidR="00EE076F">
                  <w:rPr>
                    <w:rFonts w:asciiTheme="minorHAnsi" w:hAnsiTheme="minorHAnsi" w:cstheme="minorHAnsi"/>
                    <w:szCs w:val="22"/>
                  </w:rPr>
                  <w:t xml:space="preserve"> of this RFT.</w:t>
                </w:r>
              </w:p>
              <w:p w14:paraId="314ED6A8" w14:textId="3F910BE8" w:rsidR="00133889" w:rsidRPr="006D5005" w:rsidRDefault="00133889" w:rsidP="00133889">
                <w:pPr>
                  <w:spacing w:after="0" w:line="240" w:lineRule="auto"/>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tc>
            <w:tc>
              <w:tcPr>
                <w:tcW w:w="1151" w:type="dxa"/>
              </w:tcPr>
              <w:p w14:paraId="1D2CEA6F" w14:textId="77777777" w:rsidR="000B724E" w:rsidRDefault="000B724E"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p w14:paraId="388DC399" w14:textId="7B62ED0C" w:rsidR="006D5005" w:rsidRPr="006D5005" w:rsidRDefault="000B724E"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Pr>
                    <w:rFonts w:asciiTheme="minorHAnsi" w:hAnsiTheme="minorHAnsi" w:cstheme="minorHAnsi"/>
                    <w:b/>
                    <w:bCs/>
                    <w:szCs w:val="22"/>
                  </w:rPr>
                  <w:t>360</w:t>
                </w:r>
              </w:p>
            </w:tc>
            <w:tc>
              <w:tcPr>
                <w:tcW w:w="1111" w:type="dxa"/>
              </w:tcPr>
              <w:p w14:paraId="79E0FDD4" w14:textId="77777777" w:rsidR="006D5005" w:rsidRDefault="006D5005"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p>
              <w:p w14:paraId="319592E2" w14:textId="525C181B" w:rsidR="000B724E" w:rsidRPr="006D5005" w:rsidRDefault="000B724E" w:rsidP="00133889">
                <w:pPr>
                  <w:spacing w:after="0" w:line="240"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szCs w:val="22"/>
                  </w:rPr>
                </w:pPr>
                <w:r>
                  <w:rPr>
                    <w:rFonts w:asciiTheme="minorHAnsi" w:hAnsiTheme="minorHAnsi" w:cstheme="minorHAnsi"/>
                    <w:b/>
                    <w:bCs/>
                    <w:szCs w:val="22"/>
                  </w:rPr>
                  <w:t>N/A</w:t>
                </w:r>
              </w:p>
            </w:tc>
          </w:tr>
          <w:tr w:rsidR="006D5005" w:rsidRPr="006D5005" w14:paraId="4CA84F9D" w14:textId="77777777" w:rsidTr="0028433E">
            <w:tc>
              <w:tcPr>
                <w:cnfStyle w:val="001000000000" w:firstRow="0" w:lastRow="0" w:firstColumn="1" w:lastColumn="0" w:oddVBand="0" w:evenVBand="0" w:oddHBand="0" w:evenHBand="0" w:firstRowFirstColumn="0" w:firstRowLastColumn="0" w:lastRowFirstColumn="0" w:lastRowLastColumn="0"/>
                <w:tcW w:w="6799" w:type="dxa"/>
                <w:gridSpan w:val="2"/>
                <w:hideMark/>
              </w:tcPr>
              <w:p w14:paraId="23A008A8" w14:textId="3E184701" w:rsidR="00133889" w:rsidRPr="006D5005" w:rsidRDefault="006D5005" w:rsidP="00133889">
                <w:pPr>
                  <w:spacing w:after="0" w:line="240" w:lineRule="auto"/>
                  <w:jc w:val="center"/>
                  <w:rPr>
                    <w:rFonts w:asciiTheme="minorHAnsi" w:hAnsiTheme="minorHAnsi" w:cstheme="minorHAnsi"/>
                    <w:b w:val="0"/>
                    <w:bCs w:val="0"/>
                    <w:szCs w:val="22"/>
                  </w:rPr>
                </w:pPr>
                <w:r w:rsidRPr="006D5005">
                  <w:rPr>
                    <w:rFonts w:asciiTheme="minorHAnsi" w:hAnsiTheme="minorHAnsi" w:cstheme="minorHAnsi"/>
                    <w:szCs w:val="22"/>
                  </w:rPr>
                  <w:t>Total Marks</w:t>
                </w:r>
              </w:p>
            </w:tc>
            <w:tc>
              <w:tcPr>
                <w:tcW w:w="1151" w:type="dxa"/>
              </w:tcPr>
              <w:p w14:paraId="4D78E4D4" w14:textId="77777777" w:rsidR="006D5005" w:rsidRPr="006D5005" w:rsidRDefault="006D5005"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r w:rsidRPr="006D5005">
                  <w:rPr>
                    <w:rFonts w:asciiTheme="minorHAnsi" w:hAnsiTheme="minorHAnsi" w:cstheme="minorHAnsi"/>
                    <w:b/>
                    <w:bCs/>
                    <w:color w:val="000000" w:themeColor="text1"/>
                    <w:szCs w:val="22"/>
                  </w:rPr>
                  <w:t>1000</w:t>
                </w:r>
              </w:p>
            </w:tc>
            <w:tc>
              <w:tcPr>
                <w:tcW w:w="1111" w:type="dxa"/>
              </w:tcPr>
              <w:p w14:paraId="31EF8404" w14:textId="77777777" w:rsidR="006D5005" w:rsidRPr="006D5005" w:rsidRDefault="006D5005" w:rsidP="00133889">
                <w:pPr>
                  <w:spacing w:after="0" w:line="240"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b/>
                    <w:bCs/>
                    <w:szCs w:val="22"/>
                  </w:rPr>
                </w:pPr>
                <w:r w:rsidRPr="006D5005">
                  <w:rPr>
                    <w:rFonts w:asciiTheme="minorHAnsi" w:hAnsiTheme="minorHAnsi" w:cstheme="minorHAnsi"/>
                    <w:b/>
                    <w:bCs/>
                    <w:szCs w:val="22"/>
                  </w:rPr>
                  <w:t>N/A</w:t>
                </w:r>
              </w:p>
            </w:tc>
          </w:tr>
        </w:tbl>
        <w:p w14:paraId="44C7BE7F" w14:textId="69806CF6" w:rsidR="002C6BF5" w:rsidRPr="000A4792" w:rsidRDefault="002C6BF5" w:rsidP="002C6BF5">
          <w:pPr>
            <w:autoSpaceDE w:val="0"/>
            <w:autoSpaceDN w:val="0"/>
            <w:adjustRightInd w:val="0"/>
            <w:rPr>
              <w:rFonts w:cs="Calibri"/>
              <w:color w:val="000000"/>
            </w:rPr>
          </w:pPr>
          <w:r w:rsidRPr="000A4792">
            <w:rPr>
              <w:rFonts w:cs="Calibri"/>
              <w:color w:val="000000"/>
            </w:rPr>
            <w:t>A total of 640</w:t>
          </w:r>
          <w:r w:rsidRPr="000A4792">
            <w:rPr>
              <w:rFonts w:cs="Calibri"/>
              <w:color w:val="000000" w:themeColor="text1"/>
            </w:rPr>
            <w:t xml:space="preserve"> marks</w:t>
          </w:r>
          <w:r w:rsidRPr="000A4792">
            <w:rPr>
              <w:rFonts w:cs="Calibri"/>
              <w:b/>
              <w:bCs/>
              <w:color w:val="000000" w:themeColor="text1"/>
            </w:rPr>
            <w:t xml:space="preserve"> </w:t>
          </w:r>
          <w:r w:rsidRPr="000A4792">
            <w:rPr>
              <w:rFonts w:cs="Calibri"/>
              <w:color w:val="000000"/>
            </w:rPr>
            <w:t xml:space="preserve">is allocated across the qualitative criteria, which equates to </w:t>
          </w:r>
          <w:r>
            <w:rPr>
              <w:rFonts w:cs="Calibri"/>
              <w:color w:val="000000"/>
            </w:rPr>
            <w:t>64</w:t>
          </w:r>
          <w:r w:rsidRPr="000A4792">
            <w:rPr>
              <w:rFonts w:cs="Calibri"/>
              <w:color w:val="000000" w:themeColor="text1"/>
            </w:rPr>
            <w:t>%</w:t>
          </w:r>
          <w:r w:rsidRPr="000A4792">
            <w:rPr>
              <w:rFonts w:cs="Calibri"/>
              <w:color w:val="FF0000"/>
            </w:rPr>
            <w:t xml:space="preserve"> </w:t>
          </w:r>
          <w:r w:rsidRPr="000A4792">
            <w:rPr>
              <w:rFonts w:cs="Calibri"/>
              <w:color w:val="000000"/>
            </w:rPr>
            <w:t>of the overall marks available.</w:t>
          </w:r>
        </w:p>
        <w:p w14:paraId="3DE3DD43" w14:textId="77777777" w:rsidR="002C6BF5" w:rsidRPr="000A4792" w:rsidRDefault="002C6BF5" w:rsidP="002C6BF5">
          <w:pPr>
            <w:autoSpaceDE w:val="0"/>
            <w:autoSpaceDN w:val="0"/>
            <w:adjustRightInd w:val="0"/>
            <w:rPr>
              <w:rFonts w:cs="Calibri"/>
              <w:color w:val="000000"/>
            </w:rPr>
          </w:pPr>
          <w:r w:rsidRPr="000A4792">
            <w:rPr>
              <w:rFonts w:cs="Calibri"/>
              <w:color w:val="000000"/>
            </w:rPr>
            <w:t xml:space="preserve">For each of the non-cost sub-criteria included above, the scoring methodology set out below will apply. </w:t>
          </w:r>
        </w:p>
        <w:p w14:paraId="75E02861" w14:textId="5C7D37CE" w:rsidR="000A4792" w:rsidRPr="00F336CB" w:rsidRDefault="002C6BF5" w:rsidP="000A4792">
          <w:pPr>
            <w:autoSpaceDE w:val="0"/>
            <w:autoSpaceDN w:val="0"/>
            <w:adjustRightInd w:val="0"/>
            <w:rPr>
              <w:rFonts w:cs="Calibri"/>
              <w:color w:val="000000"/>
            </w:rPr>
          </w:pPr>
          <w:r w:rsidRPr="00F336CB">
            <w:rPr>
              <w:rFonts w:cs="Calibri"/>
              <w:color w:val="000000"/>
            </w:rPr>
            <w:t>The tender evaluation panel will assign a mark within the scoring range of the selected band depending on the quality and application of the response.</w:t>
          </w:r>
        </w:p>
        <w:p w14:paraId="337A05C1" w14:textId="77777777" w:rsidR="000A4792" w:rsidRPr="000A4792" w:rsidRDefault="000A4792" w:rsidP="000A4792">
          <w:pPr>
            <w:autoSpaceDE w:val="0"/>
            <w:autoSpaceDN w:val="0"/>
            <w:adjustRightInd w:val="0"/>
            <w:rPr>
              <w:rFonts w:cs="Calibri"/>
              <w:b/>
              <w:bCs/>
              <w:color w:val="000000"/>
              <w:u w:val="single"/>
            </w:rPr>
          </w:pPr>
          <w:r w:rsidRPr="000A4792">
            <w:rPr>
              <w:rFonts w:cs="Calibri"/>
              <w:b/>
              <w:bCs/>
              <w:color w:val="000000"/>
              <w:u w:val="single"/>
            </w:rPr>
            <w:t>Note;</w:t>
          </w:r>
        </w:p>
        <w:p w14:paraId="6B3B81F8" w14:textId="77777777" w:rsidR="000A4792" w:rsidRPr="000A4792" w:rsidRDefault="000A4792" w:rsidP="000A4792">
          <w:pPr>
            <w:spacing w:after="0"/>
            <w:jc w:val="both"/>
            <w:rPr>
              <w:rFonts w:eastAsiaTheme="minorHAnsi" w:cs="Calibri"/>
              <w:b/>
            </w:rPr>
          </w:pPr>
          <w:r w:rsidRPr="000A4792">
            <w:rPr>
              <w:rFonts w:cs="Calibri"/>
              <w:b/>
            </w:rPr>
            <w:lastRenderedPageBreak/>
            <w:t xml:space="preserve">Failure to reach the minimum mark in any of the </w:t>
          </w:r>
          <w:r w:rsidRPr="00143451">
            <w:rPr>
              <w:rFonts w:cs="Calibri"/>
              <w:b/>
            </w:rPr>
            <w:t>qualitative criteria, sub-criteria or requirement where a minimum mark is specified will result</w:t>
          </w:r>
          <w:r w:rsidRPr="000A4792">
            <w:rPr>
              <w:rFonts w:cs="Calibri"/>
              <w:b/>
            </w:rPr>
            <w:t xml:space="preserve"> in the immediate elimination of the tender from the competition without evaluation of subsequent criteria, sub-criteria or requirement.</w:t>
          </w:r>
        </w:p>
        <w:p w14:paraId="64F60486" w14:textId="77777777" w:rsidR="000A4792" w:rsidRPr="000A4792" w:rsidRDefault="000A4792" w:rsidP="000A4792">
          <w:pPr>
            <w:spacing w:after="0"/>
            <w:jc w:val="both"/>
            <w:rPr>
              <w:rFonts w:eastAsiaTheme="minorHAnsi" w:cs="Calibri"/>
              <w:b/>
              <w:bCs/>
              <w:sz w:val="26"/>
              <w:szCs w:val="26"/>
              <w:lang w:val="en-IE"/>
            </w:rPr>
          </w:pPr>
        </w:p>
        <w:p w14:paraId="4D186537" w14:textId="37BB8F3D" w:rsidR="000A4792" w:rsidRPr="000A4792" w:rsidRDefault="000A4792" w:rsidP="000A4792">
          <w:pPr>
            <w:tabs>
              <w:tab w:val="left" w:pos="9261"/>
            </w:tabs>
            <w:autoSpaceDE w:val="0"/>
            <w:autoSpaceDN w:val="0"/>
            <w:adjustRightInd w:val="0"/>
            <w:spacing w:line="360" w:lineRule="auto"/>
            <w:ind w:right="27"/>
            <w:rPr>
              <w:rFonts w:eastAsiaTheme="minorHAnsi" w:cs="Calibri"/>
              <w:b/>
              <w:bCs/>
              <w:sz w:val="26"/>
              <w:szCs w:val="26"/>
              <w:lang w:val="en-IE"/>
            </w:rPr>
          </w:pPr>
          <w:r w:rsidRPr="000A4792">
            <w:rPr>
              <w:rFonts w:eastAsiaTheme="minorHAnsi" w:cs="Calibri"/>
              <w:b/>
              <w:bCs/>
              <w:sz w:val="26"/>
              <w:szCs w:val="26"/>
              <w:lang w:val="en-IE"/>
            </w:rPr>
            <w:t>Scoring Methodology (Award Criteria 1, 2</w:t>
          </w:r>
          <w:r>
            <w:rPr>
              <w:rFonts w:eastAsiaTheme="minorHAnsi" w:cs="Calibri"/>
              <w:b/>
              <w:bCs/>
              <w:sz w:val="26"/>
              <w:szCs w:val="26"/>
              <w:lang w:val="en-IE"/>
            </w:rPr>
            <w:t xml:space="preserve">, 3 </w:t>
          </w:r>
          <w:r w:rsidRPr="000A4792">
            <w:rPr>
              <w:rFonts w:eastAsiaTheme="minorHAnsi" w:cs="Calibri"/>
              <w:b/>
              <w:bCs/>
              <w:sz w:val="26"/>
              <w:szCs w:val="26"/>
              <w:lang w:val="en-IE"/>
            </w:rPr>
            <w:t xml:space="preserve">and </w:t>
          </w:r>
          <w:r>
            <w:rPr>
              <w:rFonts w:eastAsiaTheme="minorHAnsi" w:cs="Calibri"/>
              <w:b/>
              <w:bCs/>
              <w:sz w:val="26"/>
              <w:szCs w:val="26"/>
              <w:lang w:val="en-IE"/>
            </w:rPr>
            <w:t>4</w:t>
          </w:r>
          <w:r w:rsidRPr="000A4792">
            <w:rPr>
              <w:rFonts w:eastAsiaTheme="minorHAnsi" w:cs="Calibri"/>
              <w:b/>
              <w:bCs/>
              <w:sz w:val="26"/>
              <w:szCs w:val="26"/>
              <w:lang w:val="en-IE"/>
            </w:rPr>
            <w:t>)</w:t>
          </w:r>
        </w:p>
        <w:p w14:paraId="3BEFD555" w14:textId="77777777" w:rsidR="000A4792" w:rsidRPr="000A4792" w:rsidRDefault="000A4792" w:rsidP="000A4792">
          <w:pPr>
            <w:rPr>
              <w:rFonts w:cs="Calibri"/>
            </w:rPr>
          </w:pPr>
          <w:r w:rsidRPr="000A4792">
            <w:rPr>
              <w:rFonts w:cs="Calibri"/>
            </w:rPr>
            <w:t>Scoring of Tenders received will be categorised as follows in respect of qualitative sub-criteria:</w:t>
          </w:r>
        </w:p>
        <w:tbl>
          <w:tblPr>
            <w:tblW w:w="9781" w:type="dxa"/>
            <w:tblInd w:w="127" w:type="dxa"/>
            <w:tblCellMar>
              <w:left w:w="0" w:type="dxa"/>
              <w:right w:w="0" w:type="dxa"/>
            </w:tblCellMar>
            <w:tblLook w:val="04A0" w:firstRow="1" w:lastRow="0" w:firstColumn="1" w:lastColumn="0" w:noHBand="0" w:noVBand="1"/>
          </w:tblPr>
          <w:tblGrid>
            <w:gridCol w:w="1559"/>
            <w:gridCol w:w="8222"/>
          </w:tblGrid>
          <w:tr w:rsidR="000A4792" w:rsidRPr="000A4792" w14:paraId="4AF9577F" w14:textId="77777777" w:rsidTr="0028433E">
            <w:trPr>
              <w:trHeight w:val="324"/>
            </w:trPr>
            <w:tc>
              <w:tcPr>
                <w:tcW w:w="9781" w:type="dxa"/>
                <w:gridSpan w:val="2"/>
                <w:tcBorders>
                  <w:top w:val="single" w:sz="12" w:space="0" w:color="000000"/>
                  <w:left w:val="single" w:sz="12" w:space="0" w:color="000000"/>
                  <w:bottom w:val="single" w:sz="12" w:space="0" w:color="000000"/>
                  <w:right w:val="single" w:sz="12" w:space="0" w:color="000000"/>
                </w:tcBorders>
                <w:tcMar>
                  <w:top w:w="0" w:type="dxa"/>
                  <w:left w:w="108" w:type="dxa"/>
                  <w:bottom w:w="0" w:type="dxa"/>
                  <w:right w:w="108" w:type="dxa"/>
                </w:tcMar>
                <w:vAlign w:val="center"/>
              </w:tcPr>
              <w:p w14:paraId="7AD7FC5C" w14:textId="74A4BAC5" w:rsidR="000A4792" w:rsidRPr="000A4792" w:rsidRDefault="000A4792" w:rsidP="0028433E">
                <w:pPr>
                  <w:spacing w:after="200" w:line="252" w:lineRule="auto"/>
                  <w:rPr>
                    <w:rFonts w:eastAsiaTheme="minorHAnsi" w:cs="Calibri"/>
                    <w:b/>
                    <w:bCs/>
                  </w:rPr>
                </w:pPr>
                <w:r w:rsidRPr="000A4792">
                  <w:rPr>
                    <w:rFonts w:eastAsia="Calibri" w:cs="Calibri"/>
                    <w:b/>
                    <w:bCs/>
                    <w:szCs w:val="22"/>
                  </w:rPr>
                  <w:t>Scoring Methodology Table for Quality Award Criteria</w:t>
                </w:r>
              </w:p>
            </w:tc>
          </w:tr>
          <w:tr w:rsidR="000A4792" w:rsidRPr="000A4792" w14:paraId="7D44BCCA" w14:textId="77777777" w:rsidTr="0028433E">
            <w:trPr>
              <w:trHeight w:val="324"/>
            </w:trPr>
            <w:tc>
              <w:tcPr>
                <w:tcW w:w="1559" w:type="dxa"/>
                <w:tcBorders>
                  <w:top w:val="single" w:sz="12" w:space="0" w:color="000000"/>
                  <w:left w:val="single" w:sz="12" w:space="0" w:color="000000"/>
                  <w:bottom w:val="single" w:sz="8" w:space="0" w:color="000000"/>
                  <w:right w:val="single" w:sz="8" w:space="0" w:color="000000"/>
                </w:tcBorders>
                <w:shd w:val="clear" w:color="auto" w:fill="235D64"/>
                <w:tcMar>
                  <w:top w:w="0" w:type="dxa"/>
                  <w:left w:w="108" w:type="dxa"/>
                  <w:bottom w:w="0" w:type="dxa"/>
                  <w:right w:w="108" w:type="dxa"/>
                </w:tcMar>
                <w:vAlign w:val="center"/>
                <w:hideMark/>
              </w:tcPr>
              <w:p w14:paraId="5A9E8990" w14:textId="77777777" w:rsidR="000A4792" w:rsidRPr="000A4792" w:rsidRDefault="000A4792" w:rsidP="0028433E">
                <w:pPr>
                  <w:spacing w:after="200" w:line="252" w:lineRule="auto"/>
                  <w:rPr>
                    <w:rFonts w:eastAsiaTheme="minorHAnsi" w:cs="Calibri"/>
                    <w:b/>
                    <w:bCs/>
                    <w:color w:val="FFFFFF"/>
                  </w:rPr>
                </w:pPr>
                <w:r w:rsidRPr="000A4792">
                  <w:rPr>
                    <w:rFonts w:eastAsiaTheme="minorHAnsi" w:cs="Calibri"/>
                    <w:b/>
                    <w:bCs/>
                    <w:color w:val="FFFFFF"/>
                  </w:rPr>
                  <w:t>Band Weighting</w:t>
                </w:r>
              </w:p>
            </w:tc>
            <w:tc>
              <w:tcPr>
                <w:tcW w:w="8222" w:type="dxa"/>
                <w:tcBorders>
                  <w:top w:val="single" w:sz="12" w:space="0" w:color="000000"/>
                  <w:left w:val="nil"/>
                  <w:bottom w:val="single" w:sz="8" w:space="0" w:color="000000"/>
                  <w:right w:val="single" w:sz="12" w:space="0" w:color="000000"/>
                </w:tcBorders>
                <w:shd w:val="clear" w:color="auto" w:fill="57AEA5"/>
                <w:tcMar>
                  <w:top w:w="0" w:type="dxa"/>
                  <w:left w:w="108" w:type="dxa"/>
                  <w:bottom w:w="0" w:type="dxa"/>
                  <w:right w:w="108" w:type="dxa"/>
                </w:tcMar>
                <w:vAlign w:val="center"/>
                <w:hideMark/>
              </w:tcPr>
              <w:p w14:paraId="0F103EC5" w14:textId="77777777" w:rsidR="000A4792" w:rsidRPr="000A4792" w:rsidRDefault="000A4792" w:rsidP="0028433E">
                <w:pPr>
                  <w:spacing w:after="200" w:line="252" w:lineRule="auto"/>
                  <w:rPr>
                    <w:rFonts w:eastAsiaTheme="minorHAnsi" w:cs="Calibri"/>
                    <w:b/>
                    <w:bCs/>
                  </w:rPr>
                </w:pPr>
                <w:r w:rsidRPr="000A4792">
                  <w:rPr>
                    <w:rFonts w:eastAsiaTheme="minorHAnsi" w:cs="Calibri"/>
                    <w:b/>
                    <w:bCs/>
                  </w:rPr>
                  <w:t>Meaning</w:t>
                </w:r>
              </w:p>
            </w:tc>
          </w:tr>
          <w:tr w:rsidR="000A4792" w:rsidRPr="000A4792" w14:paraId="14E528BC" w14:textId="77777777" w:rsidTr="0028433E">
            <w:trPr>
              <w:trHeight w:val="824"/>
            </w:trPr>
            <w:tc>
              <w:tcPr>
                <w:tcW w:w="1559" w:type="dxa"/>
                <w:tcBorders>
                  <w:top w:val="nil"/>
                  <w:left w:val="single" w:sz="12" w:space="0" w:color="000000"/>
                  <w:bottom w:val="single" w:sz="8" w:space="0" w:color="000000"/>
                  <w:right w:val="single" w:sz="8" w:space="0" w:color="000000"/>
                </w:tcBorders>
                <w:shd w:val="clear" w:color="auto" w:fill="235D64"/>
                <w:tcMar>
                  <w:top w:w="0" w:type="dxa"/>
                  <w:left w:w="108" w:type="dxa"/>
                  <w:bottom w:w="0" w:type="dxa"/>
                  <w:right w:w="108" w:type="dxa"/>
                </w:tcMar>
                <w:vAlign w:val="center"/>
                <w:hideMark/>
              </w:tcPr>
              <w:p w14:paraId="510B9E8C" w14:textId="77777777" w:rsidR="000A4792" w:rsidRPr="000A4792" w:rsidRDefault="000A4792" w:rsidP="0028433E">
                <w:pPr>
                  <w:spacing w:after="200" w:line="252" w:lineRule="auto"/>
                  <w:rPr>
                    <w:rFonts w:eastAsiaTheme="minorHAnsi" w:cs="Calibri"/>
                    <w:color w:val="FFFFFF"/>
                  </w:rPr>
                </w:pPr>
                <w:r w:rsidRPr="000A4792">
                  <w:rPr>
                    <w:rFonts w:eastAsiaTheme="minorHAnsi" w:cs="Calibri"/>
                    <w:color w:val="FFFFFF"/>
                  </w:rPr>
                  <w:t>91% - 100%</w:t>
                </w:r>
              </w:p>
            </w:tc>
            <w:tc>
              <w:tcPr>
                <w:tcW w:w="8222" w:type="dxa"/>
                <w:tcBorders>
                  <w:top w:val="nil"/>
                  <w:left w:val="nil"/>
                  <w:bottom w:val="single" w:sz="8" w:space="0" w:color="000000"/>
                  <w:right w:val="single" w:sz="12" w:space="0" w:color="000000"/>
                </w:tcBorders>
                <w:tcMar>
                  <w:top w:w="0" w:type="dxa"/>
                  <w:left w:w="108" w:type="dxa"/>
                  <w:bottom w:w="0" w:type="dxa"/>
                  <w:right w:w="108" w:type="dxa"/>
                </w:tcMar>
                <w:vAlign w:val="center"/>
                <w:hideMark/>
              </w:tcPr>
              <w:p w14:paraId="45CE42CA" w14:textId="77777777" w:rsidR="000A4792" w:rsidRPr="000A4792" w:rsidRDefault="000A4792" w:rsidP="0028433E">
                <w:pPr>
                  <w:spacing w:after="200" w:line="252" w:lineRule="auto"/>
                  <w:rPr>
                    <w:rFonts w:eastAsiaTheme="minorHAnsi" w:cs="Calibri"/>
                  </w:rPr>
                </w:pPr>
                <w:r w:rsidRPr="000A4792">
                  <w:rPr>
                    <w:rFonts w:eastAsiaTheme="minorHAnsi" w:cs="Calibri"/>
                  </w:rPr>
                  <w:t>An excellent response, with very few or no weaknesses, that demonstrates a complete understanding of requirements and provides comprehensive and convincing assurance that the Tenderer will deliver to an excellent standard.</w:t>
                </w:r>
              </w:p>
            </w:tc>
          </w:tr>
          <w:tr w:rsidR="000A4792" w:rsidRPr="000A4792" w14:paraId="5B0B1BAF" w14:textId="77777777" w:rsidTr="0028433E">
            <w:trPr>
              <w:trHeight w:val="60"/>
            </w:trPr>
            <w:tc>
              <w:tcPr>
                <w:tcW w:w="1559" w:type="dxa"/>
                <w:tcBorders>
                  <w:top w:val="nil"/>
                  <w:left w:val="single" w:sz="12" w:space="0" w:color="000000"/>
                  <w:bottom w:val="single" w:sz="8" w:space="0" w:color="000000"/>
                  <w:right w:val="single" w:sz="8" w:space="0" w:color="000000"/>
                </w:tcBorders>
                <w:shd w:val="clear" w:color="auto" w:fill="235D64"/>
                <w:tcMar>
                  <w:top w:w="0" w:type="dxa"/>
                  <w:left w:w="108" w:type="dxa"/>
                  <w:bottom w:w="0" w:type="dxa"/>
                  <w:right w:w="108" w:type="dxa"/>
                </w:tcMar>
                <w:vAlign w:val="center"/>
                <w:hideMark/>
              </w:tcPr>
              <w:p w14:paraId="3658769C" w14:textId="77777777" w:rsidR="000A4792" w:rsidRPr="000A4792" w:rsidRDefault="000A4792" w:rsidP="0028433E">
                <w:pPr>
                  <w:spacing w:after="200" w:line="252" w:lineRule="auto"/>
                  <w:rPr>
                    <w:rFonts w:eastAsiaTheme="minorHAnsi" w:cs="Calibri"/>
                    <w:color w:val="FFFFFF"/>
                  </w:rPr>
                </w:pPr>
                <w:r w:rsidRPr="000A4792">
                  <w:rPr>
                    <w:rFonts w:eastAsiaTheme="minorHAnsi" w:cs="Calibri"/>
                    <w:color w:val="FFFFFF"/>
                  </w:rPr>
                  <w:t>80% - 90%</w:t>
                </w:r>
              </w:p>
            </w:tc>
            <w:tc>
              <w:tcPr>
                <w:tcW w:w="8222" w:type="dxa"/>
                <w:tcBorders>
                  <w:top w:val="nil"/>
                  <w:left w:val="nil"/>
                  <w:bottom w:val="single" w:sz="8" w:space="0" w:color="000000"/>
                  <w:right w:val="single" w:sz="12" w:space="0" w:color="000000"/>
                </w:tcBorders>
                <w:shd w:val="clear" w:color="auto" w:fill="57AEA5"/>
                <w:tcMar>
                  <w:top w:w="0" w:type="dxa"/>
                  <w:left w:w="108" w:type="dxa"/>
                  <w:bottom w:w="0" w:type="dxa"/>
                  <w:right w:w="108" w:type="dxa"/>
                </w:tcMar>
                <w:vAlign w:val="center"/>
                <w:hideMark/>
              </w:tcPr>
              <w:p w14:paraId="7ACB0EFE" w14:textId="77777777" w:rsidR="000A4792" w:rsidRPr="000A4792" w:rsidRDefault="000A4792" w:rsidP="0028433E">
                <w:pPr>
                  <w:spacing w:after="200" w:line="252" w:lineRule="auto"/>
                  <w:rPr>
                    <w:rFonts w:eastAsiaTheme="minorHAnsi" w:cs="Calibri"/>
                  </w:rPr>
                </w:pPr>
                <w:r w:rsidRPr="000A4792">
                  <w:rPr>
                    <w:rFonts w:eastAsiaTheme="minorHAnsi" w:cs="Calibri"/>
                  </w:rPr>
                  <w:t xml:space="preserve">A very good response that demonstrates real understanding and fully meets the requirements and assurance that the Tenderer will deliver to high standard.  </w:t>
                </w:r>
              </w:p>
            </w:tc>
          </w:tr>
          <w:tr w:rsidR="000A4792" w:rsidRPr="000A4792" w14:paraId="555B98AD" w14:textId="77777777" w:rsidTr="0028433E">
            <w:trPr>
              <w:trHeight w:val="60"/>
            </w:trPr>
            <w:tc>
              <w:tcPr>
                <w:tcW w:w="1559" w:type="dxa"/>
                <w:tcBorders>
                  <w:top w:val="nil"/>
                  <w:left w:val="single" w:sz="12" w:space="0" w:color="000000"/>
                  <w:bottom w:val="single" w:sz="8" w:space="0" w:color="000000"/>
                  <w:right w:val="single" w:sz="8" w:space="0" w:color="000000"/>
                </w:tcBorders>
                <w:shd w:val="clear" w:color="auto" w:fill="235D64"/>
                <w:tcMar>
                  <w:top w:w="0" w:type="dxa"/>
                  <w:left w:w="108" w:type="dxa"/>
                  <w:bottom w:w="0" w:type="dxa"/>
                  <w:right w:w="108" w:type="dxa"/>
                </w:tcMar>
                <w:vAlign w:val="center"/>
                <w:hideMark/>
              </w:tcPr>
              <w:p w14:paraId="5431FAB0" w14:textId="77777777" w:rsidR="000A4792" w:rsidRPr="000A4792" w:rsidRDefault="000A4792" w:rsidP="0028433E">
                <w:pPr>
                  <w:spacing w:after="200" w:line="252" w:lineRule="auto"/>
                  <w:rPr>
                    <w:rFonts w:eastAsiaTheme="minorHAnsi" w:cs="Calibri"/>
                    <w:color w:val="FFFFFF"/>
                  </w:rPr>
                </w:pPr>
                <w:r w:rsidRPr="000A4792">
                  <w:rPr>
                    <w:rFonts w:eastAsiaTheme="minorHAnsi" w:cs="Calibri"/>
                    <w:color w:val="FFFFFF"/>
                  </w:rPr>
                  <w:t>60% - 79%</w:t>
                </w:r>
              </w:p>
            </w:tc>
            <w:tc>
              <w:tcPr>
                <w:tcW w:w="8222" w:type="dxa"/>
                <w:tcBorders>
                  <w:top w:val="nil"/>
                  <w:left w:val="nil"/>
                  <w:bottom w:val="single" w:sz="8" w:space="0" w:color="000000"/>
                  <w:right w:val="single" w:sz="12" w:space="0" w:color="000000"/>
                </w:tcBorders>
                <w:tcMar>
                  <w:top w:w="0" w:type="dxa"/>
                  <w:left w:w="108" w:type="dxa"/>
                  <w:bottom w:w="0" w:type="dxa"/>
                  <w:right w:w="108" w:type="dxa"/>
                </w:tcMar>
                <w:vAlign w:val="center"/>
                <w:hideMark/>
              </w:tcPr>
              <w:p w14:paraId="1C6B2448" w14:textId="77777777" w:rsidR="000A4792" w:rsidRPr="000A4792" w:rsidRDefault="000A4792" w:rsidP="0028433E">
                <w:pPr>
                  <w:spacing w:after="200" w:line="252" w:lineRule="auto"/>
                  <w:rPr>
                    <w:rFonts w:eastAsiaTheme="minorHAnsi" w:cs="Calibri"/>
                  </w:rPr>
                </w:pPr>
                <w:r w:rsidRPr="000A4792">
                  <w:rPr>
                    <w:rFonts w:eastAsiaTheme="minorHAnsi" w:cs="Calibri"/>
                  </w:rPr>
                  <w:t xml:space="preserve">A satisfactory response which demonstrates a reasonable understanding of requirements and gives reasonable assurance of delivery to an adequate standard but does not provide sufficiently convincing assurance to award a higher mark. </w:t>
                </w:r>
              </w:p>
            </w:tc>
          </w:tr>
          <w:tr w:rsidR="000A4792" w:rsidRPr="000A4792" w14:paraId="614916D3" w14:textId="77777777" w:rsidTr="0028433E">
            <w:trPr>
              <w:trHeight w:val="902"/>
            </w:trPr>
            <w:tc>
              <w:tcPr>
                <w:tcW w:w="1559" w:type="dxa"/>
                <w:tcBorders>
                  <w:top w:val="nil"/>
                  <w:left w:val="single" w:sz="12" w:space="0" w:color="000000"/>
                  <w:bottom w:val="single" w:sz="8" w:space="0" w:color="000000"/>
                  <w:right w:val="single" w:sz="8" w:space="0" w:color="000000"/>
                </w:tcBorders>
                <w:shd w:val="clear" w:color="auto" w:fill="235D64"/>
                <w:tcMar>
                  <w:top w:w="0" w:type="dxa"/>
                  <w:left w:w="108" w:type="dxa"/>
                  <w:bottom w:w="0" w:type="dxa"/>
                  <w:right w:w="108" w:type="dxa"/>
                </w:tcMar>
                <w:vAlign w:val="center"/>
                <w:hideMark/>
              </w:tcPr>
              <w:p w14:paraId="35FCF95E" w14:textId="77777777" w:rsidR="000A4792" w:rsidRPr="000A4792" w:rsidRDefault="000A4792" w:rsidP="0028433E">
                <w:pPr>
                  <w:spacing w:after="200" w:line="252" w:lineRule="auto"/>
                  <w:rPr>
                    <w:rFonts w:eastAsiaTheme="minorHAnsi" w:cs="Calibri"/>
                    <w:color w:val="FFFFFF"/>
                  </w:rPr>
                </w:pPr>
                <w:r w:rsidRPr="000A4792">
                  <w:rPr>
                    <w:rFonts w:eastAsiaTheme="minorHAnsi" w:cs="Calibri"/>
                    <w:color w:val="FFFFFF"/>
                  </w:rPr>
                  <w:t>30% - 59%</w:t>
                </w:r>
              </w:p>
            </w:tc>
            <w:tc>
              <w:tcPr>
                <w:tcW w:w="8222" w:type="dxa"/>
                <w:tcBorders>
                  <w:top w:val="nil"/>
                  <w:left w:val="nil"/>
                  <w:bottom w:val="single" w:sz="8" w:space="0" w:color="000000"/>
                  <w:right w:val="single" w:sz="12" w:space="0" w:color="000000"/>
                </w:tcBorders>
                <w:shd w:val="clear" w:color="auto" w:fill="57AEA5"/>
                <w:tcMar>
                  <w:top w:w="0" w:type="dxa"/>
                  <w:left w:w="108" w:type="dxa"/>
                  <w:bottom w:w="0" w:type="dxa"/>
                  <w:right w:w="108" w:type="dxa"/>
                </w:tcMar>
                <w:vAlign w:val="center"/>
                <w:hideMark/>
              </w:tcPr>
              <w:p w14:paraId="44F760CB" w14:textId="77777777" w:rsidR="000A4792" w:rsidRPr="000A4792" w:rsidRDefault="000A4792" w:rsidP="0028433E">
                <w:pPr>
                  <w:spacing w:after="200" w:line="252" w:lineRule="auto"/>
                  <w:rPr>
                    <w:rFonts w:eastAsiaTheme="minorHAnsi" w:cs="Calibri"/>
                  </w:rPr>
                </w:pPr>
                <w:r w:rsidRPr="000A4792">
                  <w:rPr>
                    <w:rFonts w:eastAsiaTheme="minorHAnsi" w:cs="Calibri"/>
                  </w:rPr>
                  <w:t xml:space="preserve">A response where reservations exist. Lacks full credibility/convincing detail, and there is a significant risk that the response will not be successful. </w:t>
                </w:r>
              </w:p>
            </w:tc>
          </w:tr>
          <w:tr w:rsidR="000A4792" w:rsidRPr="000A4792" w14:paraId="5AE06F95" w14:textId="77777777" w:rsidTr="0028433E">
            <w:trPr>
              <w:trHeight w:val="60"/>
            </w:trPr>
            <w:tc>
              <w:tcPr>
                <w:tcW w:w="1559" w:type="dxa"/>
                <w:tcBorders>
                  <w:top w:val="nil"/>
                  <w:left w:val="single" w:sz="12" w:space="0" w:color="000000"/>
                  <w:bottom w:val="single" w:sz="8" w:space="0" w:color="000000"/>
                  <w:right w:val="single" w:sz="8" w:space="0" w:color="000000"/>
                </w:tcBorders>
                <w:shd w:val="clear" w:color="auto" w:fill="235D64"/>
                <w:tcMar>
                  <w:top w:w="0" w:type="dxa"/>
                  <w:left w:w="108" w:type="dxa"/>
                  <w:bottom w:w="0" w:type="dxa"/>
                  <w:right w:w="108" w:type="dxa"/>
                </w:tcMar>
                <w:vAlign w:val="center"/>
                <w:hideMark/>
              </w:tcPr>
              <w:p w14:paraId="4BFD76A4" w14:textId="77777777" w:rsidR="000A4792" w:rsidRPr="000A4792" w:rsidRDefault="000A4792" w:rsidP="0028433E">
                <w:pPr>
                  <w:spacing w:after="200" w:line="252" w:lineRule="auto"/>
                  <w:rPr>
                    <w:rFonts w:eastAsiaTheme="minorHAnsi" w:cs="Calibri"/>
                    <w:color w:val="FFFFFF"/>
                  </w:rPr>
                </w:pPr>
                <w:r w:rsidRPr="000A4792">
                  <w:rPr>
                    <w:rFonts w:eastAsiaTheme="minorHAnsi" w:cs="Calibri"/>
                    <w:color w:val="FFFFFF"/>
                  </w:rPr>
                  <w:t>1% - 29%</w:t>
                </w:r>
              </w:p>
            </w:tc>
            <w:tc>
              <w:tcPr>
                <w:tcW w:w="8222" w:type="dxa"/>
                <w:tcBorders>
                  <w:top w:val="nil"/>
                  <w:left w:val="nil"/>
                  <w:bottom w:val="single" w:sz="8" w:space="0" w:color="000000"/>
                  <w:right w:val="single" w:sz="12" w:space="0" w:color="000000"/>
                </w:tcBorders>
                <w:tcMar>
                  <w:top w:w="0" w:type="dxa"/>
                  <w:left w:w="108" w:type="dxa"/>
                  <w:bottom w:w="0" w:type="dxa"/>
                  <w:right w:w="108" w:type="dxa"/>
                </w:tcMar>
                <w:vAlign w:val="center"/>
                <w:hideMark/>
              </w:tcPr>
              <w:p w14:paraId="55BD5130" w14:textId="77777777" w:rsidR="000A4792" w:rsidRPr="000A4792" w:rsidRDefault="000A4792" w:rsidP="0028433E">
                <w:pPr>
                  <w:spacing w:after="200" w:line="252" w:lineRule="auto"/>
                  <w:rPr>
                    <w:rFonts w:eastAsiaTheme="minorHAnsi" w:cs="Calibri"/>
                  </w:rPr>
                </w:pPr>
                <w:r w:rsidRPr="000A4792">
                  <w:rPr>
                    <w:rFonts w:eastAsiaTheme="minorHAnsi" w:cs="Calibri"/>
                  </w:rPr>
                  <w:t xml:space="preserve">A response where serious reservations exist. This may be because, for example, insufficient detail is provided, and the response has fundamental flaws, or is seriously inadequate or seriously lacks credibility with a high risk of non-delivery. </w:t>
                </w:r>
              </w:p>
            </w:tc>
          </w:tr>
          <w:tr w:rsidR="000A4792" w:rsidRPr="000A4792" w14:paraId="7277B58A" w14:textId="77777777" w:rsidTr="0028433E">
            <w:trPr>
              <w:trHeight w:val="324"/>
            </w:trPr>
            <w:tc>
              <w:tcPr>
                <w:tcW w:w="1559" w:type="dxa"/>
                <w:tcBorders>
                  <w:top w:val="nil"/>
                  <w:left w:val="single" w:sz="12" w:space="0" w:color="000000"/>
                  <w:bottom w:val="single" w:sz="12" w:space="0" w:color="000000"/>
                  <w:right w:val="single" w:sz="8" w:space="0" w:color="000000"/>
                </w:tcBorders>
                <w:shd w:val="clear" w:color="auto" w:fill="235D64"/>
                <w:tcMar>
                  <w:top w:w="0" w:type="dxa"/>
                  <w:left w:w="108" w:type="dxa"/>
                  <w:bottom w:w="0" w:type="dxa"/>
                  <w:right w:w="108" w:type="dxa"/>
                </w:tcMar>
                <w:vAlign w:val="center"/>
                <w:hideMark/>
              </w:tcPr>
              <w:p w14:paraId="6F259C77" w14:textId="77777777" w:rsidR="000A4792" w:rsidRPr="000A4792" w:rsidRDefault="000A4792" w:rsidP="0028433E">
                <w:pPr>
                  <w:spacing w:after="200" w:line="252" w:lineRule="auto"/>
                  <w:rPr>
                    <w:rFonts w:eastAsiaTheme="minorHAnsi" w:cs="Calibri"/>
                    <w:color w:val="FFFFFF"/>
                  </w:rPr>
                </w:pPr>
                <w:r w:rsidRPr="000A4792">
                  <w:rPr>
                    <w:rFonts w:eastAsiaTheme="minorHAnsi" w:cs="Calibri"/>
                    <w:color w:val="FFFFFF"/>
                  </w:rPr>
                  <w:t>0%</w:t>
                </w:r>
              </w:p>
            </w:tc>
            <w:tc>
              <w:tcPr>
                <w:tcW w:w="8222" w:type="dxa"/>
                <w:tcBorders>
                  <w:top w:val="nil"/>
                  <w:left w:val="nil"/>
                  <w:bottom w:val="single" w:sz="12" w:space="0" w:color="000000"/>
                  <w:right w:val="single" w:sz="12" w:space="0" w:color="000000"/>
                </w:tcBorders>
                <w:shd w:val="clear" w:color="auto" w:fill="57AEA5"/>
                <w:tcMar>
                  <w:top w:w="0" w:type="dxa"/>
                  <w:left w:w="108" w:type="dxa"/>
                  <w:bottom w:w="0" w:type="dxa"/>
                  <w:right w:w="108" w:type="dxa"/>
                </w:tcMar>
                <w:vAlign w:val="center"/>
                <w:hideMark/>
              </w:tcPr>
              <w:p w14:paraId="10F06C4E" w14:textId="77777777" w:rsidR="000A4792" w:rsidRPr="000A4792" w:rsidRDefault="000A4792" w:rsidP="0028433E">
                <w:pPr>
                  <w:spacing w:after="200" w:line="252" w:lineRule="auto"/>
                  <w:rPr>
                    <w:rFonts w:eastAsiaTheme="minorHAnsi" w:cs="Calibri"/>
                  </w:rPr>
                </w:pPr>
                <w:r w:rsidRPr="000A4792">
                  <w:rPr>
                    <w:rFonts w:eastAsiaTheme="minorHAnsi" w:cs="Calibri"/>
                  </w:rPr>
                  <w:t>Response completely fails to address the criterion under consideration</w:t>
                </w:r>
              </w:p>
            </w:tc>
          </w:tr>
        </w:tbl>
        <w:p w14:paraId="757C5ABA" w14:textId="77777777" w:rsidR="000A4792" w:rsidRPr="000A4792" w:rsidRDefault="000A4792" w:rsidP="000A4792">
          <w:pPr>
            <w:rPr>
              <w:rFonts w:cs="Calibri"/>
              <w:b/>
              <w:bCs/>
              <w:u w:val="single"/>
            </w:rPr>
          </w:pPr>
        </w:p>
        <w:p w14:paraId="3EB18B7B" w14:textId="77777777" w:rsidR="000A4792" w:rsidRPr="000A4792" w:rsidRDefault="000A4792" w:rsidP="000A4792">
          <w:pPr>
            <w:rPr>
              <w:rFonts w:cs="Calibri"/>
              <w:lang w:val="en-IE"/>
            </w:rPr>
          </w:pPr>
          <w:r w:rsidRPr="000A4792">
            <w:rPr>
              <w:rFonts w:cs="Calibri"/>
              <w:b/>
              <w:bCs/>
              <w:u w:val="single"/>
            </w:rPr>
            <w:t>Example:</w:t>
          </w:r>
          <w:r w:rsidRPr="000A4792">
            <w:rPr>
              <w:rFonts w:cs="Calibri"/>
            </w:rPr>
            <w:t xml:space="preserve"> </w:t>
          </w:r>
        </w:p>
        <w:p w14:paraId="3C40B58A" w14:textId="77777777" w:rsidR="000A4792" w:rsidRPr="000A4792" w:rsidRDefault="000A4792" w:rsidP="000A4792">
          <w:pPr>
            <w:rPr>
              <w:rFonts w:cs="Calibri"/>
            </w:rPr>
          </w:pPr>
          <w:r w:rsidRPr="000A4792">
            <w:rPr>
              <w:rFonts w:cs="Calibri"/>
            </w:rPr>
            <w:t>Where the maximum mark available for a qualitative sub-criterion is 40 and the tender evaluation committee determines that the response falls under the “satisfactory” description (Scoring Band 60%-79%), the evaluation committee may award between a minimum of 60% of the total marks available (i.e. 24 marks) and a maximum of 79% of the total marks available (i.e. 31 marks), dependant on the quality of the response.</w:t>
          </w:r>
        </w:p>
        <w:p w14:paraId="19815064" w14:textId="77777777" w:rsidR="000A4792" w:rsidRPr="000A4792" w:rsidRDefault="000A4792" w:rsidP="000A4792">
          <w:pPr>
            <w:rPr>
              <w:rFonts w:cs="Calibri"/>
            </w:rPr>
          </w:pPr>
          <w:r w:rsidRPr="000A4792">
            <w:rPr>
              <w:rFonts w:cs="Calibri"/>
            </w:rPr>
            <w:t>Tenderers should note that the failure to secure the minimum mark (where applicable) under any of the qualitative sub-criteria will result, at the point of failure, in immediate elimination from the competition and the subsequent qualitative award criteria or sub-criteria and the Total Cost criterion will not be evaluated.</w:t>
          </w:r>
        </w:p>
        <w:p w14:paraId="10F5DD54" w14:textId="77777777" w:rsidR="000A4792" w:rsidRPr="000A4792" w:rsidRDefault="000A4792" w:rsidP="000A4792">
          <w:pPr>
            <w:tabs>
              <w:tab w:val="left" w:pos="9261"/>
            </w:tabs>
            <w:autoSpaceDE w:val="0"/>
            <w:autoSpaceDN w:val="0"/>
            <w:adjustRightInd w:val="0"/>
            <w:spacing w:line="360" w:lineRule="auto"/>
            <w:ind w:right="27"/>
            <w:rPr>
              <w:rFonts w:eastAsiaTheme="minorHAnsi" w:cs="Calibri"/>
              <w:color w:val="000000"/>
              <w:szCs w:val="22"/>
              <w:lang w:val="en-IE"/>
            </w:rPr>
          </w:pPr>
        </w:p>
        <w:p w14:paraId="4338A08E" w14:textId="7A91CB0D" w:rsidR="000A4792" w:rsidRPr="000A4792" w:rsidRDefault="000A4792" w:rsidP="000A4792">
          <w:pPr>
            <w:rPr>
              <w:rFonts w:cs="Calibri"/>
              <w:b/>
            </w:rPr>
          </w:pPr>
          <w:r w:rsidRPr="000A4792">
            <w:rPr>
              <w:rFonts w:cs="Calibri"/>
              <w:b/>
            </w:rPr>
            <w:t xml:space="preserve">Evaluation of Costs (Award Criterion </w:t>
          </w:r>
          <w:r w:rsidR="00172D9B">
            <w:rPr>
              <w:rFonts w:cs="Calibri"/>
              <w:b/>
            </w:rPr>
            <w:t>5</w:t>
          </w:r>
          <w:r w:rsidRPr="000A4792">
            <w:rPr>
              <w:rFonts w:cs="Calibri"/>
              <w:b/>
            </w:rPr>
            <w:t>)</w:t>
          </w:r>
        </w:p>
        <w:p w14:paraId="6E743489" w14:textId="77777777" w:rsidR="000A4792" w:rsidRPr="000A4792" w:rsidRDefault="000A4792" w:rsidP="000A4792">
          <w:pPr>
            <w:spacing w:after="45" w:line="259" w:lineRule="auto"/>
            <w:rPr>
              <w:rFonts w:cs="Calibri"/>
              <w:color w:val="000000" w:themeColor="text1"/>
            </w:rPr>
          </w:pPr>
          <w:r w:rsidRPr="000A4792">
            <w:rPr>
              <w:rFonts w:cs="Calibri"/>
              <w:color w:val="000000" w:themeColor="text1"/>
            </w:rPr>
            <w:t>See Appendix 2: Pricing Schedule.</w:t>
          </w:r>
        </w:p>
        <w:p w14:paraId="7B105A83" w14:textId="77777777" w:rsidR="000A4792" w:rsidRPr="000A4792" w:rsidRDefault="000A4792" w:rsidP="000A4792">
          <w:pPr>
            <w:spacing w:after="0" w:line="240" w:lineRule="auto"/>
            <w:jc w:val="both"/>
            <w:rPr>
              <w:rFonts w:cs="Calibri"/>
            </w:rPr>
          </w:pPr>
        </w:p>
        <w:p w14:paraId="3D6D3F6A" w14:textId="5ABE601B" w:rsidR="000A4792" w:rsidRPr="000A4792" w:rsidRDefault="000A4792" w:rsidP="000A4792">
          <w:pPr>
            <w:spacing w:after="0" w:line="240" w:lineRule="auto"/>
            <w:jc w:val="both"/>
            <w:rPr>
              <w:rFonts w:cs="Calibri"/>
            </w:rPr>
          </w:pPr>
          <w:r w:rsidRPr="00172D9B">
            <w:rPr>
              <w:rFonts w:cs="Calibri"/>
            </w:rPr>
            <w:lastRenderedPageBreak/>
            <w:t xml:space="preserve">There is a total of </w:t>
          </w:r>
          <w:r w:rsidR="00172D9B" w:rsidRPr="00172D9B">
            <w:rPr>
              <w:rFonts w:cs="Calibri"/>
            </w:rPr>
            <w:t>36</w:t>
          </w:r>
          <w:r w:rsidRPr="00172D9B">
            <w:rPr>
              <w:rFonts w:cs="Calibri"/>
            </w:rPr>
            <w:t>0 marks allocated to the overall cost award criterion, Total Annual Cost of</w:t>
          </w:r>
          <w:r w:rsidR="00172D9B" w:rsidRPr="00172D9B">
            <w:rPr>
              <w:rFonts w:cs="Calibri"/>
            </w:rPr>
            <w:t xml:space="preserve"> Delivery of</w:t>
          </w:r>
          <w:r w:rsidRPr="00172D9B">
            <w:rPr>
              <w:rFonts w:cs="Calibri"/>
            </w:rPr>
            <w:t xml:space="preserve"> Service, which equates to </w:t>
          </w:r>
          <w:r w:rsidR="00172D9B" w:rsidRPr="00172D9B">
            <w:rPr>
              <w:rFonts w:cs="Calibri"/>
            </w:rPr>
            <w:t>36</w:t>
          </w:r>
          <w:r w:rsidRPr="00172D9B">
            <w:rPr>
              <w:rFonts w:cs="Calibri"/>
            </w:rPr>
            <w:t>% of the overall marks available.</w:t>
          </w:r>
        </w:p>
        <w:p w14:paraId="232687AC" w14:textId="77777777" w:rsidR="000A4792" w:rsidRPr="000A4792" w:rsidRDefault="000A4792" w:rsidP="000A4792">
          <w:pPr>
            <w:spacing w:after="0" w:line="240" w:lineRule="auto"/>
            <w:jc w:val="both"/>
            <w:rPr>
              <w:rFonts w:cs="Calibri"/>
            </w:rPr>
          </w:pPr>
        </w:p>
        <w:p w14:paraId="182F93E0" w14:textId="4D4F09CC" w:rsidR="000A4792" w:rsidRPr="00143451" w:rsidRDefault="000A4792" w:rsidP="00897423">
          <w:pPr>
            <w:numPr>
              <w:ilvl w:val="0"/>
              <w:numId w:val="62"/>
            </w:numPr>
            <w:spacing w:line="360" w:lineRule="auto"/>
            <w:ind w:left="1080"/>
            <w:contextualSpacing/>
            <w:rPr>
              <w:rFonts w:cs="Calibri"/>
              <w:b/>
            </w:rPr>
          </w:pPr>
          <w:r w:rsidRPr="00143451">
            <w:rPr>
              <w:rFonts w:cs="Calibri"/>
            </w:rPr>
            <w:t xml:space="preserve">Tenderers are required to complete the Pricing Tables in the </w:t>
          </w:r>
          <w:r w:rsidR="00191EEA">
            <w:rPr>
              <w:rFonts w:cs="Calibri"/>
            </w:rPr>
            <w:t>“</w:t>
          </w:r>
          <w:r w:rsidRPr="00143451">
            <w:rPr>
              <w:rFonts w:cs="Calibri"/>
              <w:b/>
              <w:bCs/>
              <w:i/>
              <w:iCs/>
            </w:rPr>
            <w:t>TRD Pricing</w:t>
          </w:r>
          <w:r w:rsidR="00191EEA" w:rsidRPr="00191EEA">
            <w:rPr>
              <w:rFonts w:cs="Calibri"/>
              <w:i/>
              <w:iCs/>
            </w:rPr>
            <w:t>”</w:t>
          </w:r>
          <w:r w:rsidRPr="00143451">
            <w:rPr>
              <w:rFonts w:cs="Calibri"/>
            </w:rPr>
            <w:t xml:space="preserve"> document</w:t>
          </w:r>
          <w:r w:rsidR="00172D9B" w:rsidRPr="00143451">
            <w:rPr>
              <w:rFonts w:cs="Calibri"/>
            </w:rPr>
            <w:t xml:space="preserve"> entitled “</w:t>
          </w:r>
          <w:r w:rsidR="00172D9B" w:rsidRPr="00143451">
            <w:rPr>
              <w:rFonts w:cs="Calibri"/>
              <w:b/>
              <w:bCs/>
            </w:rPr>
            <w:t>AMS TRD Pricing</w:t>
          </w:r>
          <w:r w:rsidR="00172D9B" w:rsidRPr="00143451">
            <w:rPr>
              <w:rFonts w:cs="Calibri"/>
            </w:rPr>
            <w:t>”</w:t>
          </w:r>
          <w:r w:rsidRPr="00143451">
            <w:rPr>
              <w:rFonts w:cs="Calibri"/>
            </w:rPr>
            <w:t>.</w:t>
          </w:r>
        </w:p>
        <w:p w14:paraId="7448A94D" w14:textId="77777777" w:rsidR="000A4792" w:rsidRPr="00143451" w:rsidRDefault="000A4792" w:rsidP="000A4792">
          <w:pPr>
            <w:spacing w:after="0" w:line="240" w:lineRule="auto"/>
            <w:ind w:left="709"/>
            <w:jc w:val="both"/>
            <w:rPr>
              <w:rFonts w:cs="Calibri"/>
            </w:rPr>
          </w:pPr>
        </w:p>
        <w:p w14:paraId="2293E044" w14:textId="448269AC" w:rsidR="000A4792" w:rsidRPr="00143451" w:rsidRDefault="000A4792" w:rsidP="000A4792">
          <w:pPr>
            <w:spacing w:after="0" w:line="240" w:lineRule="auto"/>
            <w:rPr>
              <w:rFonts w:cs="Calibri"/>
            </w:rPr>
          </w:pPr>
          <w:r w:rsidRPr="00143451">
            <w:rPr>
              <w:rFonts w:cs="Calibri"/>
            </w:rPr>
            <w:t xml:space="preserve">The Tender that proposes the lowest cost for the services described in Appendix 1 will receive 100% of the maximum marks available (i.e. </w:t>
          </w:r>
          <w:r w:rsidR="00BA7D48" w:rsidRPr="00143451">
            <w:rPr>
              <w:rFonts w:cs="Calibri"/>
            </w:rPr>
            <w:t>36</w:t>
          </w:r>
          <w:r w:rsidRPr="00143451">
            <w:rPr>
              <w:rFonts w:cs="Calibri"/>
            </w:rPr>
            <w:t xml:space="preserve">0 marks). All other Tenders will be scored using the following formula: </w:t>
          </w:r>
        </w:p>
        <w:p w14:paraId="1E0F5CC2" w14:textId="77777777" w:rsidR="000A4792" w:rsidRPr="00143451" w:rsidRDefault="000A4792" w:rsidP="000A4792">
          <w:pPr>
            <w:pStyle w:val="ListParagraph"/>
            <w:rPr>
              <w:rFonts w:cs="Calibri"/>
            </w:rPr>
          </w:pPr>
        </w:p>
        <w:tbl>
          <w:tblPr>
            <w:tblW w:w="4808" w:type="pct"/>
            <w:tblInd w:w="108" w:type="dxa"/>
            <w:shd w:val="clear" w:color="auto" w:fill="FFFFFF" w:themeFill="background1"/>
            <w:tblLayout w:type="fixed"/>
            <w:tblLook w:val="04A0" w:firstRow="1" w:lastRow="0" w:firstColumn="1" w:lastColumn="0" w:noHBand="0" w:noVBand="1"/>
          </w:tblPr>
          <w:tblGrid>
            <w:gridCol w:w="737"/>
            <w:gridCol w:w="278"/>
            <w:gridCol w:w="6238"/>
            <w:gridCol w:w="284"/>
            <w:gridCol w:w="1166"/>
          </w:tblGrid>
          <w:tr w:rsidR="000A4792" w:rsidRPr="00143451" w14:paraId="49352345" w14:textId="77777777" w:rsidTr="00390D5E">
            <w:trPr>
              <w:trHeight w:val="386"/>
            </w:trPr>
            <w:tc>
              <w:tcPr>
                <w:tcW w:w="423" w:type="pct"/>
                <w:vMerge w:val="restart"/>
                <w:tcBorders>
                  <w:top w:val="single" w:sz="8" w:space="0" w:color="auto"/>
                  <w:left w:val="single" w:sz="8" w:space="0" w:color="auto"/>
                  <w:bottom w:val="single" w:sz="8" w:space="0" w:color="000000"/>
                  <w:right w:val="nil"/>
                </w:tcBorders>
                <w:shd w:val="clear" w:color="auto" w:fill="FFFFFF" w:themeFill="background1"/>
                <w:noWrap/>
                <w:vAlign w:val="center"/>
                <w:hideMark/>
              </w:tcPr>
              <w:p w14:paraId="4E663FF7" w14:textId="77777777" w:rsidR="000A4792" w:rsidRPr="00143451" w:rsidRDefault="000A4792" w:rsidP="0028433E">
                <w:pPr>
                  <w:rPr>
                    <w:rFonts w:cs="Calibri"/>
                    <w:bCs/>
                  </w:rPr>
                </w:pPr>
                <w:r w:rsidRPr="00143451">
                  <w:rPr>
                    <w:rFonts w:cs="Calibri"/>
                    <w:bCs/>
                  </w:rPr>
                  <w:t>Cost Score</w:t>
                </w:r>
              </w:p>
            </w:tc>
            <w:tc>
              <w:tcPr>
                <w:tcW w:w="160" w:type="pct"/>
                <w:vMerge w:val="restart"/>
                <w:tcBorders>
                  <w:top w:val="single" w:sz="8" w:space="0" w:color="auto"/>
                  <w:left w:val="nil"/>
                  <w:bottom w:val="single" w:sz="8" w:space="0" w:color="000000"/>
                  <w:right w:val="nil"/>
                </w:tcBorders>
                <w:shd w:val="clear" w:color="auto" w:fill="FFFFFF" w:themeFill="background1"/>
                <w:noWrap/>
                <w:vAlign w:val="center"/>
                <w:hideMark/>
              </w:tcPr>
              <w:p w14:paraId="43B0B721" w14:textId="77777777" w:rsidR="000A4792" w:rsidRPr="00143451" w:rsidRDefault="000A4792" w:rsidP="0028433E">
                <w:pPr>
                  <w:rPr>
                    <w:rFonts w:cs="Calibri"/>
                    <w:bCs/>
                  </w:rPr>
                </w:pPr>
                <w:r w:rsidRPr="00143451">
                  <w:rPr>
                    <w:rFonts w:cs="Calibri"/>
                    <w:bCs/>
                  </w:rPr>
                  <w:t>=</w:t>
                </w:r>
              </w:p>
            </w:tc>
            <w:tc>
              <w:tcPr>
                <w:tcW w:w="3584" w:type="pct"/>
                <w:tcBorders>
                  <w:top w:val="single" w:sz="8" w:space="0" w:color="auto"/>
                  <w:left w:val="nil"/>
                  <w:bottom w:val="nil"/>
                  <w:right w:val="nil"/>
                </w:tcBorders>
                <w:shd w:val="clear" w:color="auto" w:fill="FFFFFF" w:themeFill="background1"/>
                <w:noWrap/>
                <w:vAlign w:val="center"/>
                <w:hideMark/>
              </w:tcPr>
              <w:p w14:paraId="6D6E4301" w14:textId="4C01AC33" w:rsidR="000A4792" w:rsidRPr="00143451" w:rsidRDefault="000A4792" w:rsidP="0028433E">
                <w:pPr>
                  <w:rPr>
                    <w:rFonts w:cs="Calibri"/>
                    <w:bCs/>
                  </w:rPr>
                </w:pPr>
                <w:r w:rsidRPr="00143451">
                  <w:rPr>
                    <w:rFonts w:cs="Calibri"/>
                    <w:bCs/>
                  </w:rPr>
                  <w:t xml:space="preserve">Lowest Tendered Total Annual Cost of </w:t>
                </w:r>
                <w:r w:rsidR="00BA7D48" w:rsidRPr="00143451">
                  <w:rPr>
                    <w:rFonts w:cs="Calibri"/>
                    <w:bCs/>
                  </w:rPr>
                  <w:t xml:space="preserve">Delivery of </w:t>
                </w:r>
                <w:r w:rsidRPr="00143451">
                  <w:rPr>
                    <w:rFonts w:cs="Calibri"/>
                    <w:bCs/>
                  </w:rPr>
                  <w:t>Service</w:t>
                </w:r>
              </w:p>
            </w:tc>
            <w:tc>
              <w:tcPr>
                <w:tcW w:w="163" w:type="pct"/>
                <w:vMerge w:val="restart"/>
                <w:tcBorders>
                  <w:top w:val="single" w:sz="8" w:space="0" w:color="auto"/>
                  <w:left w:val="nil"/>
                  <w:bottom w:val="single" w:sz="8" w:space="0" w:color="000000"/>
                  <w:right w:val="nil"/>
                </w:tcBorders>
                <w:shd w:val="clear" w:color="auto" w:fill="FFFFFF" w:themeFill="background1"/>
                <w:noWrap/>
                <w:vAlign w:val="center"/>
                <w:hideMark/>
              </w:tcPr>
              <w:p w14:paraId="3A0D6B49" w14:textId="77777777" w:rsidR="000A4792" w:rsidRPr="00143451" w:rsidRDefault="000A4792" w:rsidP="0028433E">
                <w:pPr>
                  <w:rPr>
                    <w:rFonts w:cs="Calibri"/>
                    <w:bCs/>
                  </w:rPr>
                </w:pPr>
                <w:r w:rsidRPr="00143451">
                  <w:rPr>
                    <w:rFonts w:cs="Calibri"/>
                    <w:bCs/>
                  </w:rPr>
                  <w:t>x</w:t>
                </w:r>
              </w:p>
            </w:tc>
            <w:tc>
              <w:tcPr>
                <w:tcW w:w="670" w:type="pct"/>
                <w:vMerge w:val="restart"/>
                <w:tcBorders>
                  <w:top w:val="single" w:sz="8" w:space="0" w:color="auto"/>
                  <w:left w:val="nil"/>
                  <w:bottom w:val="single" w:sz="8" w:space="0" w:color="000000"/>
                  <w:right w:val="single" w:sz="8" w:space="0" w:color="auto"/>
                </w:tcBorders>
                <w:shd w:val="clear" w:color="auto" w:fill="FFFFFF" w:themeFill="background1"/>
                <w:vAlign w:val="center"/>
                <w:hideMark/>
              </w:tcPr>
              <w:p w14:paraId="2FD994FB" w14:textId="5CD40111" w:rsidR="000A4792" w:rsidRPr="00143451" w:rsidRDefault="000A4792" w:rsidP="0028433E">
                <w:pPr>
                  <w:jc w:val="center"/>
                  <w:rPr>
                    <w:rFonts w:cs="Calibri"/>
                    <w:bCs/>
                  </w:rPr>
                </w:pPr>
                <w:r w:rsidRPr="00143451">
                  <w:rPr>
                    <w:rFonts w:cs="Calibri"/>
                    <w:bCs/>
                  </w:rPr>
                  <w:t>Maximum Marks Available (</w:t>
                </w:r>
                <w:r w:rsidR="00390D5E" w:rsidRPr="00143451">
                  <w:rPr>
                    <w:rFonts w:cs="Calibri"/>
                    <w:bCs/>
                  </w:rPr>
                  <w:t>36</w:t>
                </w:r>
                <w:r w:rsidRPr="00143451">
                  <w:rPr>
                    <w:rFonts w:cs="Calibri"/>
                    <w:bCs/>
                  </w:rPr>
                  <w:t>0)</w:t>
                </w:r>
              </w:p>
            </w:tc>
          </w:tr>
          <w:tr w:rsidR="000A4792" w:rsidRPr="00143451" w14:paraId="1B66BADF" w14:textId="77777777" w:rsidTr="00390D5E">
            <w:trPr>
              <w:trHeight w:val="386"/>
            </w:trPr>
            <w:tc>
              <w:tcPr>
                <w:tcW w:w="423" w:type="pct"/>
                <w:vMerge/>
                <w:tcBorders>
                  <w:top w:val="single" w:sz="8" w:space="0" w:color="auto"/>
                  <w:left w:val="single" w:sz="8" w:space="0" w:color="auto"/>
                  <w:bottom w:val="single" w:sz="8" w:space="0" w:color="000000"/>
                  <w:right w:val="nil"/>
                </w:tcBorders>
                <w:shd w:val="clear" w:color="auto" w:fill="FFFFFF" w:themeFill="background1"/>
                <w:vAlign w:val="center"/>
                <w:hideMark/>
              </w:tcPr>
              <w:p w14:paraId="1696EFDA" w14:textId="77777777" w:rsidR="000A4792" w:rsidRPr="00143451" w:rsidRDefault="000A4792" w:rsidP="0028433E">
                <w:pPr>
                  <w:rPr>
                    <w:rFonts w:cs="Calibri"/>
                    <w:b/>
                    <w:bCs/>
                  </w:rPr>
                </w:pPr>
              </w:p>
            </w:tc>
            <w:tc>
              <w:tcPr>
                <w:tcW w:w="160" w:type="pct"/>
                <w:vMerge/>
                <w:tcBorders>
                  <w:top w:val="single" w:sz="8" w:space="0" w:color="auto"/>
                  <w:left w:val="nil"/>
                  <w:bottom w:val="single" w:sz="8" w:space="0" w:color="000000"/>
                  <w:right w:val="nil"/>
                </w:tcBorders>
                <w:shd w:val="clear" w:color="auto" w:fill="FFFFFF" w:themeFill="background1"/>
                <w:vAlign w:val="center"/>
                <w:hideMark/>
              </w:tcPr>
              <w:p w14:paraId="377C333F" w14:textId="77777777" w:rsidR="000A4792" w:rsidRPr="00143451" w:rsidRDefault="000A4792" w:rsidP="0028433E">
                <w:pPr>
                  <w:rPr>
                    <w:rFonts w:cs="Calibri"/>
                    <w:bCs/>
                  </w:rPr>
                </w:pPr>
              </w:p>
            </w:tc>
            <w:tc>
              <w:tcPr>
                <w:tcW w:w="3584" w:type="pct"/>
                <w:tcBorders>
                  <w:top w:val="single" w:sz="8" w:space="0" w:color="auto"/>
                  <w:left w:val="nil"/>
                  <w:bottom w:val="single" w:sz="8" w:space="0" w:color="auto"/>
                  <w:right w:val="nil"/>
                </w:tcBorders>
                <w:shd w:val="clear" w:color="auto" w:fill="FFFFFF" w:themeFill="background1"/>
                <w:noWrap/>
                <w:vAlign w:val="center"/>
                <w:hideMark/>
              </w:tcPr>
              <w:p w14:paraId="32C6C271" w14:textId="38400C43" w:rsidR="000A4792" w:rsidRPr="00143451" w:rsidRDefault="000A4792" w:rsidP="0028433E">
                <w:pPr>
                  <w:rPr>
                    <w:rFonts w:cs="Calibri"/>
                    <w:bCs/>
                  </w:rPr>
                </w:pPr>
                <w:r w:rsidRPr="00143451">
                  <w:rPr>
                    <w:rFonts w:cs="Calibri"/>
                    <w:bCs/>
                  </w:rPr>
                  <w:t>Tendered Total Annual Cost of</w:t>
                </w:r>
                <w:r w:rsidR="0042251A" w:rsidRPr="00143451">
                  <w:rPr>
                    <w:rFonts w:cs="Calibri"/>
                    <w:bCs/>
                  </w:rPr>
                  <w:t xml:space="preserve"> Delivery of</w:t>
                </w:r>
                <w:r w:rsidRPr="00143451">
                  <w:rPr>
                    <w:rFonts w:cs="Calibri"/>
                    <w:bCs/>
                  </w:rPr>
                  <w:t xml:space="preserve"> Service under evaluation</w:t>
                </w:r>
              </w:p>
            </w:tc>
            <w:tc>
              <w:tcPr>
                <w:tcW w:w="163" w:type="pct"/>
                <w:vMerge/>
                <w:tcBorders>
                  <w:top w:val="single" w:sz="8" w:space="0" w:color="auto"/>
                  <w:left w:val="nil"/>
                  <w:bottom w:val="single" w:sz="8" w:space="0" w:color="000000"/>
                  <w:right w:val="nil"/>
                </w:tcBorders>
                <w:shd w:val="clear" w:color="auto" w:fill="FFFFFF" w:themeFill="background1"/>
                <w:vAlign w:val="center"/>
                <w:hideMark/>
              </w:tcPr>
              <w:p w14:paraId="0E1E38A1" w14:textId="77777777" w:rsidR="000A4792" w:rsidRPr="00143451" w:rsidRDefault="000A4792" w:rsidP="0028433E">
                <w:pPr>
                  <w:rPr>
                    <w:rFonts w:cs="Calibri"/>
                    <w:bCs/>
                  </w:rPr>
                </w:pPr>
              </w:p>
            </w:tc>
            <w:tc>
              <w:tcPr>
                <w:tcW w:w="670" w:type="pct"/>
                <w:vMerge/>
                <w:tcBorders>
                  <w:top w:val="single" w:sz="8" w:space="0" w:color="auto"/>
                  <w:left w:val="nil"/>
                  <w:bottom w:val="single" w:sz="8" w:space="0" w:color="000000"/>
                  <w:right w:val="single" w:sz="8" w:space="0" w:color="auto"/>
                </w:tcBorders>
                <w:shd w:val="clear" w:color="auto" w:fill="FFFFFF" w:themeFill="background1"/>
                <w:vAlign w:val="center"/>
                <w:hideMark/>
              </w:tcPr>
              <w:p w14:paraId="386F2838" w14:textId="77777777" w:rsidR="000A4792" w:rsidRPr="00143451" w:rsidRDefault="000A4792" w:rsidP="0028433E">
                <w:pPr>
                  <w:rPr>
                    <w:rFonts w:cs="Calibri"/>
                    <w:bCs/>
                  </w:rPr>
                </w:pPr>
              </w:p>
            </w:tc>
          </w:tr>
        </w:tbl>
        <w:p w14:paraId="4F1BBE46" w14:textId="77777777" w:rsidR="000A4792" w:rsidRPr="00143451" w:rsidRDefault="000A4792" w:rsidP="000A4792">
          <w:pPr>
            <w:spacing w:after="45" w:line="259" w:lineRule="auto"/>
            <w:rPr>
              <w:rFonts w:cs="Calibri"/>
              <w:szCs w:val="22"/>
            </w:rPr>
          </w:pPr>
        </w:p>
        <w:p w14:paraId="765F6548" w14:textId="77777777" w:rsidR="000A4792" w:rsidRPr="00143451" w:rsidRDefault="000A4792" w:rsidP="000A4792">
          <w:pPr>
            <w:spacing w:after="45" w:line="259" w:lineRule="auto"/>
            <w:rPr>
              <w:rFonts w:cs="Calibri"/>
              <w:szCs w:val="22"/>
            </w:rPr>
          </w:pPr>
        </w:p>
        <w:p w14:paraId="44BD83E7" w14:textId="77777777" w:rsidR="000A4792" w:rsidRPr="00143451" w:rsidRDefault="000A4792" w:rsidP="000A4792">
          <w:pPr>
            <w:rPr>
              <w:rFonts w:cs="Calibri"/>
              <w:szCs w:val="22"/>
              <w:u w:val="single"/>
              <w:lang w:val="en-IE"/>
            </w:rPr>
          </w:pPr>
          <w:r w:rsidRPr="00143451">
            <w:rPr>
              <w:rFonts w:cs="Calibri"/>
              <w:b/>
              <w:bCs/>
              <w:szCs w:val="22"/>
              <w:u w:val="single"/>
              <w:lang w:val="en-IE"/>
            </w:rPr>
            <w:t>Tiebreaker (if required)</w:t>
          </w:r>
        </w:p>
        <w:p w14:paraId="3579FB6D" w14:textId="2B2CC2DE" w:rsidR="000A4792" w:rsidRPr="00143451" w:rsidRDefault="000A4792" w:rsidP="000A4792">
          <w:pPr>
            <w:jc w:val="both"/>
            <w:rPr>
              <w:rFonts w:cs="Calibri"/>
              <w:szCs w:val="22"/>
              <w:u w:val="single"/>
              <w:lang w:val="en-US"/>
            </w:rPr>
          </w:pPr>
          <w:r w:rsidRPr="00143451">
            <w:rPr>
              <w:rFonts w:cs="Calibri"/>
              <w:szCs w:val="22"/>
              <w:lang w:val="en-US"/>
            </w:rPr>
            <w:t>In the event that two or more Tenders are deemed</w:t>
          </w:r>
          <w:r w:rsidR="002C6BF5">
            <w:rPr>
              <w:rFonts w:cs="Calibri"/>
              <w:szCs w:val="22"/>
              <w:lang w:val="en-US"/>
            </w:rPr>
            <w:t>,</w:t>
          </w:r>
          <w:r w:rsidRPr="00143451">
            <w:rPr>
              <w:rFonts w:cs="Calibri"/>
              <w:szCs w:val="22"/>
              <w:lang w:val="en-US"/>
            </w:rPr>
            <w:t xml:space="preserve"> to have the same highest Total Overall Score, the following tie-break approach will be adopted.</w:t>
          </w:r>
          <w:r w:rsidRPr="00143451">
            <w:rPr>
              <w:rFonts w:cs="Calibri"/>
              <w:szCs w:val="22"/>
              <w:lang w:val="en-IE"/>
            </w:rPr>
            <w:t xml:space="preserve"> </w:t>
          </w:r>
        </w:p>
        <w:p w14:paraId="23AF5B84" w14:textId="56D10153" w:rsidR="000A4792" w:rsidRPr="00143451" w:rsidRDefault="000A4792" w:rsidP="000A4792">
          <w:pPr>
            <w:jc w:val="both"/>
            <w:rPr>
              <w:rFonts w:cs="Calibri"/>
              <w:szCs w:val="22"/>
              <w:lang w:val="en-US"/>
            </w:rPr>
          </w:pPr>
          <w:r w:rsidRPr="00143451">
            <w:rPr>
              <w:rFonts w:cs="Calibri"/>
              <w:szCs w:val="22"/>
              <w:lang w:val="en-US"/>
            </w:rPr>
            <w:t>(a) The Tender which has been awarded the highest number of marks for the Total Qualitative Criteria will be deemed</w:t>
          </w:r>
          <w:r w:rsidR="002C6BF5">
            <w:rPr>
              <w:rFonts w:cs="Calibri"/>
              <w:szCs w:val="22"/>
              <w:lang w:val="en-US"/>
            </w:rPr>
            <w:t>,</w:t>
          </w:r>
          <w:r w:rsidRPr="00143451">
            <w:rPr>
              <w:rFonts w:cs="Calibri"/>
              <w:szCs w:val="22"/>
              <w:lang w:val="en-US"/>
            </w:rPr>
            <w:t xml:space="preserve"> to be the Most Economically Advantageous Tender (MEAT).</w:t>
          </w:r>
        </w:p>
        <w:p w14:paraId="1956A568" w14:textId="77777777" w:rsidR="000A4792" w:rsidRPr="000A4792" w:rsidRDefault="000A4792" w:rsidP="000A4792">
          <w:pPr>
            <w:jc w:val="both"/>
            <w:rPr>
              <w:rFonts w:cs="Calibri"/>
              <w:szCs w:val="22"/>
              <w:lang w:val="en-US"/>
            </w:rPr>
          </w:pPr>
          <w:r w:rsidRPr="00143451">
            <w:rPr>
              <w:rFonts w:cs="Calibri"/>
              <w:szCs w:val="22"/>
              <w:lang w:val="en-US"/>
            </w:rPr>
            <w:t>(b) In the event of the application of this tie-break rule not resulting in the determination of a preferr</w:t>
          </w:r>
          <w:r w:rsidRPr="000A4792">
            <w:rPr>
              <w:rFonts w:cs="Calibri"/>
              <w:szCs w:val="22"/>
              <w:lang w:val="en-US"/>
            </w:rPr>
            <w:t xml:space="preserve">ed MEAT, the following approach will be applied; The Tender that has been awarded the highest number of the total marks available for the first criterion, set out in the </w:t>
          </w:r>
          <w:r w:rsidRPr="000A4792">
            <w:rPr>
              <w:rFonts w:cs="Calibri"/>
              <w:b/>
              <w:bCs/>
              <w:szCs w:val="22"/>
              <w:lang w:val="en-IE"/>
            </w:rPr>
            <w:t>Tie-break Criterion Order</w:t>
          </w:r>
          <w:r w:rsidRPr="000A4792">
            <w:rPr>
              <w:rFonts w:cs="Calibri"/>
              <w:szCs w:val="22"/>
              <w:lang w:val="en-US"/>
            </w:rPr>
            <w:t xml:space="preserve"> </w:t>
          </w:r>
          <w:r w:rsidRPr="000A4792">
            <w:rPr>
              <w:rFonts w:cs="Calibri"/>
              <w:b/>
              <w:szCs w:val="22"/>
              <w:lang w:val="en-US"/>
            </w:rPr>
            <w:t>Table</w:t>
          </w:r>
          <w:r w:rsidRPr="000A4792">
            <w:rPr>
              <w:rFonts w:cs="Calibri"/>
              <w:szCs w:val="22"/>
              <w:lang w:val="en-US"/>
            </w:rPr>
            <w:t xml:space="preserve"> below, will be deemed to be the most economically advantageous tender. This approach will continue to be applied to each of the criteria in the descending order listed below until such time as a preferred MEAT can be determined.</w:t>
          </w:r>
        </w:p>
        <w:p w14:paraId="2C144114" w14:textId="77777777" w:rsidR="000A4792" w:rsidRPr="000A4792" w:rsidRDefault="000A4792" w:rsidP="000A4792">
          <w:pPr>
            <w:jc w:val="both"/>
            <w:rPr>
              <w:rFonts w:cs="Calibri"/>
              <w:b/>
              <w:bCs/>
              <w:color w:val="003399"/>
              <w:szCs w:val="22"/>
              <w:lang w:val="en-IE"/>
            </w:rPr>
          </w:pPr>
        </w:p>
        <w:p w14:paraId="20115BE2" w14:textId="77777777" w:rsidR="000A4792" w:rsidRPr="002C6BF5" w:rsidRDefault="000A4792" w:rsidP="000A4792">
          <w:pPr>
            <w:jc w:val="both"/>
            <w:rPr>
              <w:rFonts w:cs="Calibri"/>
              <w:b/>
              <w:bCs/>
              <w:szCs w:val="22"/>
              <w:lang w:val="en-IE"/>
            </w:rPr>
          </w:pPr>
          <w:r w:rsidRPr="002C6BF5">
            <w:rPr>
              <w:rFonts w:cs="Calibri"/>
              <w:b/>
              <w:bCs/>
              <w:szCs w:val="22"/>
              <w:lang w:val="en-IE"/>
            </w:rPr>
            <w:t>Tie-break Criterion Order Table</w:t>
          </w:r>
        </w:p>
        <w:tbl>
          <w:tblPr>
            <w:tblW w:w="0" w:type="auto"/>
            <w:jc w:val="center"/>
            <w:tblCellMar>
              <w:left w:w="0" w:type="dxa"/>
              <w:right w:w="0" w:type="dxa"/>
            </w:tblCellMar>
            <w:tblLook w:val="04A0" w:firstRow="1" w:lastRow="0" w:firstColumn="1" w:lastColumn="0" w:noHBand="0" w:noVBand="1"/>
          </w:tblPr>
          <w:tblGrid>
            <w:gridCol w:w="748"/>
            <w:gridCol w:w="14"/>
            <w:gridCol w:w="1045"/>
            <w:gridCol w:w="5874"/>
          </w:tblGrid>
          <w:tr w:rsidR="000A4792" w:rsidRPr="000A4792" w14:paraId="1E142498" w14:textId="77777777" w:rsidTr="0028433E">
            <w:trPr>
              <w:jc w:val="center"/>
            </w:trPr>
            <w:tc>
              <w:tcPr>
                <w:tcW w:w="762" w:type="dxa"/>
                <w:gridSpan w:val="2"/>
                <w:tcBorders>
                  <w:top w:val="single" w:sz="8" w:space="0" w:color="auto"/>
                  <w:left w:val="single" w:sz="8" w:space="0" w:color="auto"/>
                  <w:bottom w:val="single" w:sz="8" w:space="0" w:color="auto"/>
                  <w:right w:val="single" w:sz="8" w:space="0" w:color="auto"/>
                </w:tcBorders>
                <w:shd w:val="clear" w:color="auto" w:fill="1F3864"/>
                <w:tcMar>
                  <w:top w:w="0" w:type="dxa"/>
                  <w:left w:w="108" w:type="dxa"/>
                  <w:bottom w:w="0" w:type="dxa"/>
                  <w:right w:w="108" w:type="dxa"/>
                </w:tcMar>
                <w:hideMark/>
              </w:tcPr>
              <w:p w14:paraId="54FEA8BE" w14:textId="77777777" w:rsidR="000A4792" w:rsidRPr="000A4792" w:rsidRDefault="000A4792" w:rsidP="0028433E">
                <w:pPr>
                  <w:jc w:val="both"/>
                  <w:rPr>
                    <w:rFonts w:cs="Calibri"/>
                    <w:b/>
                    <w:bCs/>
                  </w:rPr>
                </w:pPr>
                <w:r w:rsidRPr="000A4792">
                  <w:rPr>
                    <w:rFonts w:cs="Calibri"/>
                    <w:b/>
                    <w:bCs/>
                    <w:szCs w:val="22"/>
                    <w:lang w:val="en-IE"/>
                  </w:rPr>
                  <w:t xml:space="preserve">Order </w:t>
                </w:r>
              </w:p>
            </w:tc>
            <w:tc>
              <w:tcPr>
                <w:tcW w:w="1045" w:type="dxa"/>
                <w:tcBorders>
                  <w:top w:val="single" w:sz="8" w:space="0" w:color="auto"/>
                  <w:left w:val="nil"/>
                  <w:bottom w:val="single" w:sz="8" w:space="0" w:color="auto"/>
                  <w:right w:val="single" w:sz="8" w:space="0" w:color="auto"/>
                </w:tcBorders>
                <w:shd w:val="clear" w:color="auto" w:fill="1F3864"/>
                <w:tcMar>
                  <w:top w:w="0" w:type="dxa"/>
                  <w:left w:w="108" w:type="dxa"/>
                  <w:bottom w:w="0" w:type="dxa"/>
                  <w:right w:w="108" w:type="dxa"/>
                </w:tcMar>
                <w:hideMark/>
              </w:tcPr>
              <w:p w14:paraId="489C7157" w14:textId="77777777" w:rsidR="000A4792" w:rsidRPr="000A4792" w:rsidRDefault="000A4792" w:rsidP="0028433E">
                <w:pPr>
                  <w:jc w:val="both"/>
                  <w:rPr>
                    <w:rFonts w:cs="Calibri"/>
                    <w:b/>
                    <w:bCs/>
                  </w:rPr>
                </w:pPr>
                <w:r w:rsidRPr="000A4792">
                  <w:rPr>
                    <w:rFonts w:cs="Calibri"/>
                    <w:b/>
                    <w:bCs/>
                    <w:szCs w:val="22"/>
                    <w:lang w:val="en-IE"/>
                  </w:rPr>
                  <w:t>Criterion Number</w:t>
                </w:r>
              </w:p>
            </w:tc>
            <w:tc>
              <w:tcPr>
                <w:tcW w:w="5874" w:type="dxa"/>
                <w:tcBorders>
                  <w:top w:val="single" w:sz="8" w:space="0" w:color="auto"/>
                  <w:left w:val="nil"/>
                  <w:bottom w:val="single" w:sz="8" w:space="0" w:color="auto"/>
                  <w:right w:val="single" w:sz="8" w:space="0" w:color="auto"/>
                </w:tcBorders>
                <w:shd w:val="clear" w:color="auto" w:fill="1F3864"/>
                <w:tcMar>
                  <w:top w:w="0" w:type="dxa"/>
                  <w:left w:w="108" w:type="dxa"/>
                  <w:bottom w:w="0" w:type="dxa"/>
                  <w:right w:w="108" w:type="dxa"/>
                </w:tcMar>
                <w:hideMark/>
              </w:tcPr>
              <w:p w14:paraId="34B4FB29" w14:textId="77777777" w:rsidR="000A4792" w:rsidRPr="000A4792" w:rsidRDefault="000A4792" w:rsidP="0028433E">
                <w:pPr>
                  <w:jc w:val="both"/>
                  <w:rPr>
                    <w:rFonts w:cs="Calibri"/>
                    <w:b/>
                    <w:bCs/>
                  </w:rPr>
                </w:pPr>
                <w:r w:rsidRPr="000A4792">
                  <w:rPr>
                    <w:rFonts w:cs="Calibri"/>
                    <w:b/>
                    <w:bCs/>
                    <w:szCs w:val="22"/>
                    <w:lang w:val="en-IE"/>
                  </w:rPr>
                  <w:t>Criterion Description</w:t>
                </w:r>
              </w:p>
            </w:tc>
          </w:tr>
          <w:tr w:rsidR="000A4792" w:rsidRPr="000A4792" w14:paraId="5A0DA62A" w14:textId="77777777" w:rsidTr="0028433E">
            <w:trPr>
              <w:jc w:val="center"/>
            </w:trPr>
            <w:tc>
              <w:tcPr>
                <w:tcW w:w="748"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5CCA6C0" w14:textId="77777777" w:rsidR="000A4792" w:rsidRPr="000A4792" w:rsidRDefault="000A4792" w:rsidP="0028433E">
                <w:pPr>
                  <w:jc w:val="both"/>
                  <w:rPr>
                    <w:rFonts w:cs="Calibri"/>
                    <w:b/>
                    <w:bCs/>
                  </w:rPr>
                </w:pPr>
                <w:r w:rsidRPr="000A4792">
                  <w:rPr>
                    <w:rFonts w:cs="Calibri"/>
                    <w:b/>
                    <w:bCs/>
                    <w:szCs w:val="22"/>
                  </w:rPr>
                  <w:t>1</w:t>
                </w:r>
              </w:p>
            </w:tc>
            <w:tc>
              <w:tcPr>
                <w:tcW w:w="1059" w:type="dxa"/>
                <w:gridSpan w:val="2"/>
                <w:tcBorders>
                  <w:top w:val="nil"/>
                  <w:left w:val="nil"/>
                  <w:bottom w:val="single" w:sz="8" w:space="0" w:color="auto"/>
                  <w:right w:val="single" w:sz="8" w:space="0" w:color="auto"/>
                </w:tcBorders>
                <w:tcMar>
                  <w:top w:w="0" w:type="dxa"/>
                  <w:left w:w="108" w:type="dxa"/>
                  <w:bottom w:w="0" w:type="dxa"/>
                  <w:right w:w="108" w:type="dxa"/>
                </w:tcMar>
                <w:hideMark/>
              </w:tcPr>
              <w:p w14:paraId="1725CAD3" w14:textId="1F412D19" w:rsidR="000A4792" w:rsidRPr="000A4792" w:rsidRDefault="00B7143A" w:rsidP="0028433E">
                <w:pPr>
                  <w:jc w:val="both"/>
                  <w:rPr>
                    <w:rFonts w:cs="Calibri"/>
                  </w:rPr>
                </w:pPr>
                <w:r>
                  <w:rPr>
                    <w:rFonts w:cs="Calibri"/>
                  </w:rPr>
                  <w:t>3</w:t>
                </w:r>
              </w:p>
            </w:tc>
            <w:tc>
              <w:tcPr>
                <w:tcW w:w="5874" w:type="dxa"/>
                <w:tcBorders>
                  <w:top w:val="nil"/>
                  <w:left w:val="nil"/>
                  <w:bottom w:val="single" w:sz="8" w:space="0" w:color="auto"/>
                  <w:right w:val="single" w:sz="8" w:space="0" w:color="auto"/>
                </w:tcBorders>
                <w:tcMar>
                  <w:top w:w="0" w:type="dxa"/>
                  <w:left w:w="108" w:type="dxa"/>
                  <w:bottom w:w="0" w:type="dxa"/>
                  <w:right w:w="108" w:type="dxa"/>
                </w:tcMar>
                <w:hideMark/>
              </w:tcPr>
              <w:p w14:paraId="1FE2C789" w14:textId="700E5143" w:rsidR="000A4792" w:rsidRPr="000A4792" w:rsidRDefault="00B7143A" w:rsidP="0028433E">
                <w:pPr>
                  <w:jc w:val="both"/>
                  <w:rPr>
                    <w:rFonts w:cs="Calibri"/>
                  </w:rPr>
                </w:pPr>
                <w:r w:rsidRPr="00B7143A">
                  <w:rPr>
                    <w:rFonts w:cs="Calibri"/>
                  </w:rPr>
                  <w:t>Quality and Technical Merit of the methodological approach proposed</w:t>
                </w:r>
              </w:p>
            </w:tc>
          </w:tr>
          <w:tr w:rsidR="000A4792" w:rsidRPr="000A4792" w14:paraId="6D68A479" w14:textId="77777777" w:rsidTr="0028433E">
            <w:trPr>
              <w:jc w:val="center"/>
            </w:trPr>
            <w:tc>
              <w:tcPr>
                <w:tcW w:w="748" w:type="dxa"/>
                <w:tcBorders>
                  <w:top w:val="nil"/>
                  <w:left w:val="single" w:sz="8" w:space="0" w:color="auto"/>
                  <w:bottom w:val="single" w:sz="4" w:space="0" w:color="auto"/>
                  <w:right w:val="single" w:sz="8" w:space="0" w:color="auto"/>
                </w:tcBorders>
                <w:tcMar>
                  <w:top w:w="0" w:type="dxa"/>
                  <w:left w:w="108" w:type="dxa"/>
                  <w:bottom w:w="0" w:type="dxa"/>
                  <w:right w:w="108" w:type="dxa"/>
                </w:tcMar>
              </w:tcPr>
              <w:p w14:paraId="58AC7977" w14:textId="77777777" w:rsidR="000A4792" w:rsidRPr="000A4792" w:rsidRDefault="000A4792" w:rsidP="0028433E">
                <w:pPr>
                  <w:jc w:val="both"/>
                  <w:rPr>
                    <w:rFonts w:cs="Calibri"/>
                    <w:b/>
                    <w:bCs/>
                    <w:szCs w:val="22"/>
                  </w:rPr>
                </w:pPr>
                <w:r w:rsidRPr="000A4792">
                  <w:rPr>
                    <w:rFonts w:cs="Calibri"/>
                    <w:b/>
                    <w:bCs/>
                    <w:szCs w:val="22"/>
                  </w:rPr>
                  <w:t>2</w:t>
                </w:r>
              </w:p>
            </w:tc>
            <w:tc>
              <w:tcPr>
                <w:tcW w:w="1059" w:type="dxa"/>
                <w:gridSpan w:val="2"/>
                <w:tcBorders>
                  <w:top w:val="nil"/>
                  <w:left w:val="nil"/>
                  <w:bottom w:val="single" w:sz="4" w:space="0" w:color="auto"/>
                  <w:right w:val="single" w:sz="8" w:space="0" w:color="auto"/>
                </w:tcBorders>
                <w:tcMar>
                  <w:top w:w="0" w:type="dxa"/>
                  <w:left w:w="108" w:type="dxa"/>
                  <w:bottom w:w="0" w:type="dxa"/>
                  <w:right w:w="108" w:type="dxa"/>
                </w:tcMar>
              </w:tcPr>
              <w:p w14:paraId="6BBCACC2" w14:textId="1F35DE8D" w:rsidR="000A4792" w:rsidRPr="000A4792" w:rsidRDefault="00B7143A" w:rsidP="0028433E">
                <w:pPr>
                  <w:jc w:val="both"/>
                  <w:rPr>
                    <w:rFonts w:cs="Calibri"/>
                  </w:rPr>
                </w:pPr>
                <w:r>
                  <w:rPr>
                    <w:rFonts w:cs="Calibri"/>
                  </w:rPr>
                  <w:t>1</w:t>
                </w:r>
              </w:p>
            </w:tc>
            <w:tc>
              <w:tcPr>
                <w:tcW w:w="5874" w:type="dxa"/>
                <w:tcBorders>
                  <w:top w:val="nil"/>
                  <w:left w:val="nil"/>
                  <w:bottom w:val="single" w:sz="4" w:space="0" w:color="auto"/>
                  <w:right w:val="single" w:sz="8" w:space="0" w:color="auto"/>
                </w:tcBorders>
                <w:tcMar>
                  <w:top w:w="0" w:type="dxa"/>
                  <w:left w:w="108" w:type="dxa"/>
                  <w:bottom w:w="0" w:type="dxa"/>
                  <w:right w:w="108" w:type="dxa"/>
                </w:tcMar>
              </w:tcPr>
              <w:p w14:paraId="403C8936" w14:textId="4BB6922F" w:rsidR="000A4792" w:rsidRPr="000A4792" w:rsidRDefault="00B7143A" w:rsidP="0028433E">
                <w:pPr>
                  <w:jc w:val="both"/>
                  <w:rPr>
                    <w:rFonts w:cs="Calibri"/>
                    <w:szCs w:val="22"/>
                  </w:rPr>
                </w:pPr>
                <w:r w:rsidRPr="00B7143A">
                  <w:rPr>
                    <w:rFonts w:cs="Calibri"/>
                  </w:rPr>
                  <w:t>Skills and expertise of the proposed team/resources</w:t>
                </w:r>
              </w:p>
            </w:tc>
          </w:tr>
          <w:tr w:rsidR="000A4792" w:rsidRPr="000A4792" w14:paraId="3B1D4271" w14:textId="77777777" w:rsidTr="0028433E">
            <w:trPr>
              <w:jc w:val="center"/>
            </w:trPr>
            <w:tc>
              <w:tcPr>
                <w:tcW w:w="748"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627A9736" w14:textId="77777777" w:rsidR="000A4792" w:rsidRPr="000A4792" w:rsidRDefault="000A4792" w:rsidP="0028433E">
                <w:pPr>
                  <w:jc w:val="both"/>
                  <w:rPr>
                    <w:rFonts w:cs="Calibri"/>
                    <w:b/>
                    <w:bCs/>
                  </w:rPr>
                </w:pPr>
                <w:r w:rsidRPr="000A4792">
                  <w:rPr>
                    <w:rFonts w:cs="Calibri"/>
                    <w:b/>
                    <w:bCs/>
                  </w:rPr>
                  <w:t>3</w:t>
                </w:r>
              </w:p>
            </w:tc>
            <w:tc>
              <w:tcPr>
                <w:tcW w:w="1059" w:type="dxa"/>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1407EA21" w14:textId="661A9FAD" w:rsidR="000A4792" w:rsidRPr="000A4792" w:rsidRDefault="00B7143A" w:rsidP="0028433E">
                <w:pPr>
                  <w:jc w:val="both"/>
                  <w:rPr>
                    <w:rFonts w:cs="Calibri"/>
                  </w:rPr>
                </w:pPr>
                <w:r>
                  <w:rPr>
                    <w:rFonts w:cs="Calibri"/>
                  </w:rPr>
                  <w:t>2</w:t>
                </w:r>
              </w:p>
            </w:tc>
            <w:tc>
              <w:tcPr>
                <w:tcW w:w="5874"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hideMark/>
              </w:tcPr>
              <w:p w14:paraId="0EADC2F7" w14:textId="14B59BB8" w:rsidR="000A4792" w:rsidRPr="000A4792" w:rsidRDefault="00B7143A" w:rsidP="0028433E">
                <w:pPr>
                  <w:jc w:val="both"/>
                  <w:rPr>
                    <w:rFonts w:cs="Calibri"/>
                  </w:rPr>
                </w:pPr>
                <w:r>
                  <w:rPr>
                    <w:rFonts w:cs="Calibri"/>
                  </w:rPr>
                  <w:t>Data Management</w:t>
                </w:r>
              </w:p>
            </w:tc>
          </w:tr>
          <w:tr w:rsidR="00B7143A" w:rsidRPr="000A4792" w14:paraId="43C40163" w14:textId="77777777" w:rsidTr="0028433E">
            <w:trPr>
              <w:jc w:val="center"/>
            </w:trPr>
            <w:tc>
              <w:tcPr>
                <w:tcW w:w="748"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406FA3A1" w14:textId="31E73D31" w:rsidR="00B7143A" w:rsidRPr="000A4792" w:rsidRDefault="00B7143A" w:rsidP="0028433E">
                <w:pPr>
                  <w:jc w:val="both"/>
                  <w:rPr>
                    <w:rFonts w:cs="Calibri"/>
                    <w:b/>
                    <w:bCs/>
                  </w:rPr>
                </w:pPr>
                <w:r>
                  <w:rPr>
                    <w:rFonts w:cs="Calibri"/>
                    <w:b/>
                    <w:bCs/>
                  </w:rPr>
                  <w:t>4</w:t>
                </w:r>
              </w:p>
            </w:tc>
            <w:tc>
              <w:tcPr>
                <w:tcW w:w="1059" w:type="dxa"/>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5E5280A" w14:textId="266CAAF5" w:rsidR="00B7143A" w:rsidRPr="000A4792" w:rsidRDefault="00B7143A" w:rsidP="0028433E">
                <w:pPr>
                  <w:jc w:val="both"/>
                  <w:rPr>
                    <w:rFonts w:cs="Calibri"/>
                  </w:rPr>
                </w:pPr>
                <w:r>
                  <w:rPr>
                    <w:rFonts w:cs="Calibri"/>
                  </w:rPr>
                  <w:t>4</w:t>
                </w:r>
              </w:p>
            </w:tc>
            <w:tc>
              <w:tcPr>
                <w:tcW w:w="5874"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14:paraId="133DC53A" w14:textId="0A730B9A" w:rsidR="00B7143A" w:rsidRPr="000A4792" w:rsidRDefault="00B7143A" w:rsidP="0028433E">
                <w:pPr>
                  <w:jc w:val="both"/>
                  <w:rPr>
                    <w:rFonts w:cs="Calibri"/>
                  </w:rPr>
                </w:pPr>
                <w:r w:rsidRPr="00B7143A">
                  <w:rPr>
                    <w:rFonts w:cs="Calibri"/>
                  </w:rPr>
                  <w:t>Value-Added / innovation Features Offered</w:t>
                </w:r>
              </w:p>
            </w:tc>
          </w:tr>
        </w:tbl>
        <w:p w14:paraId="6C8AB22E" w14:textId="77777777" w:rsidR="000A4792" w:rsidRPr="000A4792" w:rsidRDefault="000A4792" w:rsidP="000A4792">
          <w:pPr>
            <w:jc w:val="both"/>
            <w:rPr>
              <w:rFonts w:cs="Calibri"/>
              <w:szCs w:val="22"/>
              <w:lang w:val="en-US"/>
            </w:rPr>
          </w:pPr>
        </w:p>
        <w:p w14:paraId="1FE27358" w14:textId="77777777" w:rsidR="000A4792" w:rsidRPr="000A4792" w:rsidRDefault="000A4792" w:rsidP="000A4792">
          <w:pPr>
            <w:jc w:val="both"/>
            <w:rPr>
              <w:rFonts w:cs="Calibri"/>
              <w:szCs w:val="22"/>
              <w:lang w:val="en-IE"/>
            </w:rPr>
          </w:pPr>
          <w:r w:rsidRPr="000A4792">
            <w:rPr>
              <w:rFonts w:cs="Calibri"/>
              <w:szCs w:val="22"/>
              <w:lang w:val="en-US"/>
            </w:rPr>
            <w:t xml:space="preserve">(c) In the event of a tie and there being no difference in the “Qualitative” and “Costs” Criterion scores, the tied Tenderers will be invited to submit their “Best and Final Offer”. The Tenderer with the highest scoring Tender shall be deemed the Most Economically Advantageous Tender. </w:t>
          </w:r>
        </w:p>
        <w:p w14:paraId="352456CA" w14:textId="4D6FA859" w:rsidR="000A4792" w:rsidRPr="000A4792" w:rsidRDefault="000A4792" w:rsidP="000A4792">
          <w:pPr>
            <w:rPr>
              <w:rFonts w:cs="Calibri"/>
            </w:rPr>
          </w:pPr>
          <w:r w:rsidRPr="000A4792">
            <w:rPr>
              <w:rFonts w:cs="Calibri"/>
              <w:szCs w:val="22"/>
              <w:lang w:val="en-US"/>
            </w:rPr>
            <w:lastRenderedPageBreak/>
            <w:t>(d) In the event of a tie following the “Best and Final Offer” process, then the successful Tender will be drawn by lottery</w:t>
          </w:r>
        </w:p>
        <w:bookmarkEnd w:id="21"/>
        <w:p w14:paraId="64441DB6" w14:textId="77777777" w:rsidR="002A0877" w:rsidRPr="00AA190E" w:rsidRDefault="002A0877" w:rsidP="002A0877">
          <w:pPr>
            <w:ind w:left="720"/>
            <w:contextualSpacing/>
            <w:rPr>
              <w:rFonts w:cs="Calibri"/>
              <w:color w:val="FF0000"/>
            </w:rPr>
          </w:pPr>
        </w:p>
        <w:p w14:paraId="1B0A9548" w14:textId="65481208" w:rsidR="00564F8A" w:rsidRPr="007A0EB9" w:rsidRDefault="00B63269" w:rsidP="00D35AA7"/>
      </w:sdtContent>
    </w:sdt>
    <w:p w14:paraId="000DA2D5" w14:textId="77777777" w:rsidR="00564F8A" w:rsidRPr="007A0EB9" w:rsidRDefault="00564F8A" w:rsidP="00564F8A"/>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777D4318"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2"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3D5F11">
              <w:t>five (5)</w:t>
            </w:r>
            <w:r w:rsidRPr="000E5DB7">
              <w:fldChar w:fldCharType="end"/>
            </w:r>
            <w:bookmarkEnd w:id="22"/>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1"/>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rPr>
          <w:color w:val="0070C0"/>
        </w:rPr>
        <w:id w:val="170828057"/>
        <w:placeholder>
          <w:docPart w:val="A00FC379BF5544BFB800084F58835F02"/>
        </w:placeholder>
      </w:sdtPr>
      <w:sdtEndPr/>
      <w:sdtContent>
        <w:sdt>
          <w:sdtPr>
            <w:rPr>
              <w:color w:val="0070C0"/>
            </w:rPr>
            <w:id w:val="1406286"/>
            <w:placeholder>
              <w:docPart w:val="F4792B88E2D344CB88D77BF6152C06F7"/>
            </w:placeholder>
          </w:sdtPr>
          <w:sdtEndPr/>
          <w:sdtContent>
            <w:p w14:paraId="1F1ABE24" w14:textId="77777777" w:rsidR="007D79EC" w:rsidRPr="002A683B" w:rsidRDefault="007D79EC" w:rsidP="007D79EC">
              <w:pPr>
                <w:pStyle w:val="TOC4"/>
                <w:tabs>
                  <w:tab w:val="left" w:pos="1320"/>
                  <w:tab w:val="right" w:leader="dot" w:pos="9016"/>
                </w:tabs>
                <w:ind w:left="0"/>
                <w:rPr>
                  <w:rStyle w:val="Heading3Char"/>
                  <w:rFonts w:asciiTheme="minorHAnsi" w:hAnsiTheme="minorHAnsi" w:cstheme="minorHAnsi"/>
                  <w:color w:val="auto"/>
                </w:rPr>
              </w:pPr>
              <w:r w:rsidRPr="002A683B">
                <w:rPr>
                  <w:rStyle w:val="Heading3Char"/>
                  <w:rFonts w:asciiTheme="minorHAnsi" w:hAnsiTheme="minorHAnsi" w:cstheme="minorHAnsi"/>
                  <w:color w:val="auto"/>
                </w:rPr>
                <w:t>Introduction /</w:t>
              </w:r>
              <w:r w:rsidRPr="002A683B">
                <w:rPr>
                  <w:rFonts w:asciiTheme="minorHAnsi" w:hAnsiTheme="minorHAnsi" w:cstheme="minorHAnsi"/>
                  <w:b/>
                  <w:bCs/>
                </w:rPr>
                <w:t xml:space="preserve"> </w:t>
              </w:r>
              <w:r w:rsidRPr="002A683B">
                <w:rPr>
                  <w:rStyle w:val="Heading3Char"/>
                  <w:rFonts w:asciiTheme="minorHAnsi" w:hAnsiTheme="minorHAnsi" w:cstheme="minorHAnsi"/>
                  <w:color w:val="auto"/>
                </w:rPr>
                <w:t>Statement of Purpose</w:t>
              </w:r>
            </w:p>
            <w:p w14:paraId="5FFD24C5" w14:textId="14C3094B" w:rsidR="007D79EC" w:rsidRPr="002A683B" w:rsidRDefault="007D79EC" w:rsidP="007D79EC">
              <w:pPr>
                <w:pStyle w:val="TOC4"/>
                <w:tabs>
                  <w:tab w:val="left" w:pos="1320"/>
                  <w:tab w:val="right" w:leader="dot" w:pos="9016"/>
                </w:tabs>
                <w:ind w:left="0"/>
                <w:rPr>
                  <w:b/>
                  <w:bCs/>
                </w:rPr>
              </w:pPr>
              <w:r w:rsidRPr="002A683B">
                <w:rPr>
                  <w:rFonts w:asciiTheme="minorHAnsi" w:hAnsiTheme="minorHAnsi" w:cstheme="minorHAnsi"/>
                </w:rPr>
                <w:t xml:space="preserve">The Department of Agriculture, Food and the Marine (DAFM) is issuing this RFT to enter into a contract with a vendor </w:t>
              </w:r>
              <w:bookmarkStart w:id="23" w:name="_Hlk48638942"/>
              <w:r w:rsidRPr="002A683B">
                <w:rPr>
                  <w:rFonts w:asciiTheme="minorHAnsi" w:hAnsiTheme="minorHAnsi" w:cstheme="minorHAnsi"/>
                </w:rPr>
                <w:t xml:space="preserve">to supply </w:t>
              </w:r>
              <w:bookmarkEnd w:id="23"/>
              <w:r w:rsidRPr="002A683B">
                <w:rPr>
                  <w:rFonts w:asciiTheme="minorHAnsi" w:hAnsiTheme="minorHAnsi" w:cstheme="minorHAnsi"/>
                </w:rPr>
                <w:t xml:space="preserve">an Area Monitoring System (AMS) Service within DAFM which has the capacity to deliver the obligations of </w:t>
              </w:r>
              <w:r w:rsidRPr="002A683B">
                <w:rPr>
                  <w:rFonts w:cs="Calibri"/>
                  <w:szCs w:val="22"/>
                </w:rPr>
                <w:t xml:space="preserve">Article 70 of Regulation 2021/2116 which requires the </w:t>
              </w:r>
              <w:r w:rsidR="00950E48" w:rsidRPr="002A683B">
                <w:rPr>
                  <w:rFonts w:cs="Calibri"/>
                  <w:szCs w:val="22"/>
                </w:rPr>
                <w:t>continued delivery of an AMS service</w:t>
              </w:r>
              <w:r w:rsidRPr="002A683B">
                <w:rPr>
                  <w:rFonts w:cs="Calibri"/>
                  <w:szCs w:val="22"/>
                </w:rPr>
                <w:t xml:space="preserve">. Article 65 of 2021/2116 defines an </w:t>
              </w:r>
              <w:r w:rsidRPr="002A683B">
                <w:rPr>
                  <w:rFonts w:cs="Calibri"/>
                  <w:szCs w:val="22"/>
                  <w:lang w:val="en-IE"/>
                </w:rPr>
                <w:t>area monitoring system as a procedure of regular and systematic observation, tracking and assessment of agricultural activities and practices on agricultural areas by Copernicus Sentinels satellite data or other data of at least equivalent value.</w:t>
              </w:r>
            </w:p>
            <w:p w14:paraId="0D789487" w14:textId="7CE4C5C0" w:rsidR="007D79EC" w:rsidRPr="00897634" w:rsidRDefault="007D79EC" w:rsidP="007D79EC">
              <w:pPr>
                <w:spacing w:before="120"/>
                <w:rPr>
                  <w:rFonts w:asciiTheme="minorHAnsi" w:hAnsiTheme="minorHAnsi" w:cstheme="minorHAnsi"/>
                </w:rPr>
              </w:pPr>
              <w:r w:rsidRPr="002A683B">
                <w:rPr>
                  <w:rFonts w:asciiTheme="minorHAnsi" w:hAnsiTheme="minorHAnsi" w:cstheme="minorHAnsi"/>
                </w:rPr>
                <w:t xml:space="preserve">It is the intent of this RFT to solicit proposals from all interested </w:t>
              </w:r>
              <w:r w:rsidRPr="00897634">
                <w:rPr>
                  <w:rFonts w:asciiTheme="minorHAnsi" w:hAnsiTheme="minorHAnsi" w:cstheme="minorHAnsi"/>
                </w:rPr>
                <w:t>vendors possessing expertise to provide an</w:t>
              </w:r>
              <w:r w:rsidR="00897634" w:rsidRPr="00897634">
                <w:rPr>
                  <w:rFonts w:asciiTheme="minorHAnsi" w:hAnsiTheme="minorHAnsi" w:cstheme="minorHAnsi"/>
                </w:rPr>
                <w:t xml:space="preserve"> </w:t>
              </w:r>
              <w:r w:rsidRPr="00897634">
                <w:rPr>
                  <w:rFonts w:asciiTheme="minorHAnsi" w:hAnsiTheme="minorHAnsi" w:cstheme="minorHAnsi"/>
                </w:rPr>
                <w:t xml:space="preserve">AMS solution to accommodate the needs of </w:t>
              </w:r>
              <w:r w:rsidR="00897634" w:rsidRPr="00897634">
                <w:rPr>
                  <w:rFonts w:asciiTheme="minorHAnsi" w:hAnsiTheme="minorHAnsi" w:cstheme="minorHAnsi"/>
                </w:rPr>
                <w:t>the Area Monitoring and Land Systems Division</w:t>
              </w:r>
              <w:r w:rsidRPr="00897634">
                <w:rPr>
                  <w:rFonts w:asciiTheme="minorHAnsi" w:hAnsiTheme="minorHAnsi" w:cstheme="minorHAnsi"/>
                </w:rPr>
                <w:t xml:space="preserve">, within the guidelines established in this RFT. </w:t>
              </w:r>
            </w:p>
            <w:p w14:paraId="65E6B54A" w14:textId="77777777" w:rsidR="007D79EC" w:rsidRPr="00897634" w:rsidRDefault="007D79EC" w:rsidP="007D79EC">
              <w:pPr>
                <w:spacing w:before="240"/>
                <w:rPr>
                  <w:rFonts w:eastAsia="Calibri" w:cs="Calibri"/>
                  <w:szCs w:val="22"/>
                  <w:lang w:val="en-IE"/>
                </w:rPr>
              </w:pPr>
              <w:r w:rsidRPr="00897634">
                <w:rPr>
                  <w:rFonts w:eastAsia="Calibri" w:cs="Calibri"/>
                  <w:szCs w:val="22"/>
                  <w:lang w:val="en-IE"/>
                </w:rPr>
                <w:t>Appendix 1 is split into two main sections.</w:t>
              </w:r>
            </w:p>
            <w:p w14:paraId="5EC5C534" w14:textId="4010D218" w:rsidR="007D79EC" w:rsidRPr="000C522B" w:rsidRDefault="000C522B" w:rsidP="000C522B">
              <w:pPr>
                <w:pStyle w:val="ListParagraph"/>
                <w:spacing w:before="240"/>
                <w:ind w:left="0"/>
                <w:jc w:val="both"/>
                <w:rPr>
                  <w:rFonts w:eastAsia="Calibri" w:cs="Calibri"/>
                  <w:szCs w:val="22"/>
                  <w:lang w:val="en-IE"/>
                </w:rPr>
              </w:pPr>
              <w:r>
                <w:rPr>
                  <w:rFonts w:eastAsia="Calibri" w:cs="Calibri"/>
                  <w:szCs w:val="22"/>
                  <w:lang w:val="en-IE"/>
                </w:rPr>
                <w:t>1</w:t>
              </w:r>
              <w:r>
                <w:rPr>
                  <w:rFonts w:eastAsia="Calibri" w:cs="Calibri"/>
                  <w:szCs w:val="22"/>
                  <w:lang w:val="en-IE"/>
                </w:rPr>
                <w:tab/>
              </w:r>
              <w:r w:rsidR="007D79EC" w:rsidRPr="000C522B">
                <w:rPr>
                  <w:rFonts w:eastAsia="Calibri" w:cs="Calibri"/>
                  <w:szCs w:val="22"/>
                  <w:lang w:val="en-IE"/>
                </w:rPr>
                <w:t xml:space="preserve">Background information related to the provision of an AMS and the requirements. </w:t>
              </w:r>
            </w:p>
            <w:p w14:paraId="642B3641" w14:textId="53E71D46" w:rsidR="007D79EC" w:rsidRPr="000C522B" w:rsidRDefault="007B7B0D" w:rsidP="000C522B">
              <w:pPr>
                <w:spacing w:before="240"/>
                <w:jc w:val="both"/>
                <w:rPr>
                  <w:rFonts w:eastAsia="Calibri" w:cs="Calibri"/>
                  <w:szCs w:val="22"/>
                  <w:lang w:val="en-IE"/>
                </w:rPr>
              </w:pPr>
              <w:r>
                <w:rPr>
                  <w:rFonts w:eastAsia="Calibri" w:cs="Calibri"/>
                  <w:szCs w:val="22"/>
                  <w:lang w:val="en-IE"/>
                </w:rPr>
                <w:t xml:space="preserve">2 </w:t>
              </w:r>
              <w:r>
                <w:rPr>
                  <w:rFonts w:eastAsia="Calibri" w:cs="Calibri"/>
                  <w:szCs w:val="22"/>
                  <w:lang w:val="en-IE"/>
                </w:rPr>
                <w:tab/>
              </w:r>
              <w:r w:rsidR="007D79EC" w:rsidRPr="000C522B">
                <w:rPr>
                  <w:rFonts w:eastAsia="Calibri" w:cs="Calibri"/>
                  <w:szCs w:val="22"/>
                  <w:lang w:val="en-IE"/>
                </w:rPr>
                <w:t xml:space="preserve">Requirements of the </w:t>
              </w:r>
              <w:r w:rsidR="007D79EC" w:rsidRPr="000C522B">
                <w:rPr>
                  <w:rFonts w:cs="Calibri"/>
                  <w:szCs w:val="22"/>
                </w:rPr>
                <w:t>Successful Tenderer.</w:t>
              </w:r>
            </w:p>
            <w:p w14:paraId="68CD37B3" w14:textId="604AB221" w:rsidR="007D79EC" w:rsidRPr="002A683B" w:rsidRDefault="007D79EC" w:rsidP="00897423">
              <w:pPr>
                <w:pStyle w:val="Heading3"/>
                <w:numPr>
                  <w:ilvl w:val="1"/>
                  <w:numId w:val="49"/>
                </w:numPr>
                <w:rPr>
                  <w:rFonts w:asciiTheme="minorHAnsi" w:eastAsia="Calibri" w:hAnsiTheme="minorHAnsi" w:cstheme="minorHAnsi"/>
                  <w:noProof/>
                  <w:color w:val="auto"/>
                  <w:lang w:val="en-IE"/>
                </w:rPr>
              </w:pPr>
              <w:r w:rsidRPr="002A683B">
                <w:rPr>
                  <w:rFonts w:asciiTheme="minorHAnsi" w:eastAsia="Calibri" w:hAnsiTheme="minorHAnsi" w:cstheme="minorHAnsi"/>
                  <w:noProof/>
                  <w:color w:val="auto"/>
                  <w:lang w:val="en-IE"/>
                </w:rPr>
                <w:t>Background Information</w:t>
              </w:r>
            </w:p>
            <w:p w14:paraId="23DEB0EF" w14:textId="77777777" w:rsidR="007D79EC" w:rsidRPr="002A683B" w:rsidRDefault="007D79EC" w:rsidP="00897423">
              <w:pPr>
                <w:pStyle w:val="ListParagraph"/>
                <w:keepNext/>
                <w:numPr>
                  <w:ilvl w:val="1"/>
                  <w:numId w:val="49"/>
                </w:numPr>
                <w:tabs>
                  <w:tab w:val="left" w:pos="567"/>
                  <w:tab w:val="left" w:pos="907"/>
                  <w:tab w:val="left" w:pos="1134"/>
                </w:tabs>
                <w:jc w:val="both"/>
                <w:outlineLvl w:val="2"/>
                <w:rPr>
                  <w:rFonts w:eastAsia="Calibri" w:cs="Calibri"/>
                  <w:b/>
                  <w:iCs/>
                  <w:szCs w:val="22"/>
                  <w:u w:val="single"/>
                  <w:lang w:val="en-IE"/>
                </w:rPr>
              </w:pPr>
              <w:r w:rsidRPr="002A683B">
                <w:rPr>
                  <w:rFonts w:eastAsia="Calibri" w:cs="Calibri"/>
                  <w:b/>
                  <w:iCs/>
                  <w:szCs w:val="22"/>
                  <w:u w:val="single"/>
                  <w:lang w:val="en-IE"/>
                </w:rPr>
                <w:t>The Common Agricultural Policy</w:t>
              </w:r>
            </w:p>
            <w:p w14:paraId="3EEC1D5A" w14:textId="4E1CDE80" w:rsidR="00127E7E" w:rsidRPr="00DE1760" w:rsidRDefault="007D79EC" w:rsidP="007D79EC">
              <w:pPr>
                <w:rPr>
                  <w:rFonts w:cs="Calibri"/>
                  <w:szCs w:val="22"/>
                  <w:lang w:val="en" w:eastAsia="en-IE"/>
                </w:rPr>
              </w:pPr>
              <w:r w:rsidRPr="002A683B">
                <w:rPr>
                  <w:rFonts w:cs="Calibri"/>
                  <w:szCs w:val="22"/>
                  <w:lang w:val="en" w:eastAsia="en-IE"/>
                </w:rPr>
                <w:t>The Common Agricultural Policy (CAP) protects family farm incomes, supports the rural economy, ensures the production of high-quality safe food for consumers, and protects rural landscapes and the environment.</w:t>
              </w:r>
            </w:p>
            <w:p w14:paraId="5A2602D2" w14:textId="11769968" w:rsidR="00127E7E" w:rsidRPr="004D4DD1" w:rsidRDefault="00127E7E" w:rsidP="007D79EC">
              <w:pPr>
                <w:rPr>
                  <w:rFonts w:cs="Calibri"/>
                  <w:szCs w:val="22"/>
                  <w:lang w:val="en" w:eastAsia="en-IE"/>
                </w:rPr>
              </w:pPr>
              <w:r w:rsidRPr="004D4DD1">
                <w:rPr>
                  <w:rFonts w:cs="Calibri"/>
                  <w:szCs w:val="22"/>
                  <w:lang w:val="en" w:eastAsia="en-IE"/>
                </w:rPr>
                <w:t>The Current CAP</w:t>
              </w:r>
              <w:r w:rsidR="00DE1760" w:rsidRPr="004D4DD1">
                <w:rPr>
                  <w:rFonts w:cs="Calibri"/>
                  <w:szCs w:val="22"/>
                  <w:lang w:val="en" w:eastAsia="en-IE"/>
                </w:rPr>
                <w:t xml:space="preserve"> </w:t>
              </w:r>
              <w:r w:rsidR="004D4DD1" w:rsidRPr="004D4DD1">
                <w:rPr>
                  <w:rFonts w:cs="Calibri"/>
                  <w:szCs w:val="22"/>
                  <w:lang w:val="en" w:eastAsia="en-IE"/>
                </w:rPr>
                <w:t>p</w:t>
              </w:r>
              <w:r w:rsidR="00DE1760" w:rsidRPr="004D4DD1">
                <w:rPr>
                  <w:rFonts w:cs="Calibri"/>
                  <w:szCs w:val="22"/>
                  <w:lang w:val="en" w:eastAsia="en-IE"/>
                </w:rPr>
                <w:t>rogra</w:t>
              </w:r>
              <w:r w:rsidR="008C1D49" w:rsidRPr="004D4DD1">
                <w:rPr>
                  <w:rFonts w:cs="Calibri"/>
                  <w:szCs w:val="22"/>
                  <w:lang w:val="en" w:eastAsia="en-IE"/>
                </w:rPr>
                <w:t>m</w:t>
              </w:r>
              <w:r w:rsidR="00DE1760" w:rsidRPr="004D4DD1">
                <w:rPr>
                  <w:rFonts w:cs="Calibri"/>
                  <w:szCs w:val="22"/>
                  <w:lang w:val="en" w:eastAsia="en-IE"/>
                </w:rPr>
                <w:t xml:space="preserve">me 2023-2027 is </w:t>
              </w:r>
              <w:r w:rsidR="008C1D49" w:rsidRPr="004D4DD1">
                <w:rPr>
                  <w:rFonts w:cs="Calibri"/>
                  <w:szCs w:val="22"/>
                  <w:lang w:val="en" w:eastAsia="en-IE"/>
                </w:rPr>
                <w:t>d</w:t>
              </w:r>
              <w:r w:rsidR="00DE1760" w:rsidRPr="004D4DD1">
                <w:rPr>
                  <w:rFonts w:cs="Calibri"/>
                  <w:szCs w:val="22"/>
                  <w:lang w:val="en" w:eastAsia="en-IE"/>
                </w:rPr>
                <w:t>ue to end on 31</w:t>
              </w:r>
              <w:r w:rsidR="00DE1760" w:rsidRPr="004D4DD1">
                <w:rPr>
                  <w:rFonts w:cs="Calibri"/>
                  <w:szCs w:val="22"/>
                  <w:vertAlign w:val="superscript"/>
                  <w:lang w:val="en" w:eastAsia="en-IE"/>
                </w:rPr>
                <w:t>st</w:t>
              </w:r>
              <w:r w:rsidR="00DE1760" w:rsidRPr="004D4DD1">
                <w:rPr>
                  <w:rFonts w:cs="Calibri"/>
                  <w:szCs w:val="22"/>
                  <w:lang w:val="en" w:eastAsia="en-IE"/>
                </w:rPr>
                <w:t xml:space="preserve"> December 2027</w:t>
              </w:r>
              <w:r w:rsidRPr="004D4DD1">
                <w:rPr>
                  <w:rFonts w:cs="Calibri"/>
                  <w:szCs w:val="22"/>
                  <w:lang w:val="en" w:eastAsia="en-IE"/>
                </w:rPr>
                <w:t xml:space="preserve">. </w:t>
              </w:r>
              <w:r w:rsidR="00DE1760" w:rsidRPr="004D4DD1">
                <w:rPr>
                  <w:rFonts w:cs="Calibri"/>
                  <w:szCs w:val="22"/>
                  <w:lang w:val="en" w:eastAsia="en-IE"/>
                </w:rPr>
                <w:t xml:space="preserve">With the next CAP </w:t>
              </w:r>
              <w:r w:rsidR="004D4DD1" w:rsidRPr="004D4DD1">
                <w:rPr>
                  <w:rFonts w:cs="Calibri"/>
                  <w:szCs w:val="22"/>
                  <w:lang w:val="en" w:eastAsia="en-IE"/>
                </w:rPr>
                <w:t>p</w:t>
              </w:r>
              <w:r w:rsidR="00DE1760" w:rsidRPr="004D4DD1">
                <w:rPr>
                  <w:rFonts w:cs="Calibri"/>
                  <w:szCs w:val="22"/>
                  <w:lang w:val="en" w:eastAsia="en-IE"/>
                </w:rPr>
                <w:t>rogramme 2028-2034 scheduled to commence on 1</w:t>
              </w:r>
              <w:r w:rsidR="00DE1760" w:rsidRPr="004D4DD1">
                <w:rPr>
                  <w:rFonts w:cs="Calibri"/>
                  <w:szCs w:val="22"/>
                  <w:vertAlign w:val="superscript"/>
                  <w:lang w:val="en" w:eastAsia="en-IE"/>
                </w:rPr>
                <w:t>st</w:t>
              </w:r>
              <w:r w:rsidR="00DE1760" w:rsidRPr="004D4DD1">
                <w:rPr>
                  <w:rFonts w:cs="Calibri"/>
                  <w:szCs w:val="22"/>
                  <w:lang w:val="en" w:eastAsia="en-IE"/>
                </w:rPr>
                <w:t xml:space="preserve"> January 2028</w:t>
              </w:r>
              <w:r w:rsidR="007B7B0D" w:rsidRPr="004D4DD1">
                <w:rPr>
                  <w:rFonts w:cs="Calibri"/>
                  <w:szCs w:val="22"/>
                  <w:lang w:val="en" w:eastAsia="en-IE"/>
                </w:rPr>
                <w:t>,</w:t>
              </w:r>
              <w:r w:rsidRPr="004D4DD1">
                <w:rPr>
                  <w:rFonts w:cs="Calibri"/>
                  <w:szCs w:val="22"/>
                  <w:lang w:val="en" w:eastAsia="en-IE"/>
                </w:rPr>
                <w:t xml:space="preserve"> we expect that this contract will </w:t>
              </w:r>
              <w:r w:rsidR="00DE1760" w:rsidRPr="004D4DD1">
                <w:rPr>
                  <w:rFonts w:cs="Calibri"/>
                  <w:szCs w:val="22"/>
                  <w:lang w:val="en" w:eastAsia="en-IE"/>
                </w:rPr>
                <w:t xml:space="preserve">still </w:t>
              </w:r>
              <w:r w:rsidRPr="004D4DD1">
                <w:rPr>
                  <w:rFonts w:cs="Calibri"/>
                  <w:szCs w:val="22"/>
                  <w:lang w:val="en" w:eastAsia="en-IE"/>
                </w:rPr>
                <w:t>be in place</w:t>
              </w:r>
              <w:r w:rsidR="008C1D49" w:rsidRPr="004D4DD1">
                <w:rPr>
                  <w:rFonts w:cs="Calibri"/>
                  <w:szCs w:val="22"/>
                  <w:lang w:val="en" w:eastAsia="en-IE"/>
                </w:rPr>
                <w:t xml:space="preserve"> during that transitional period</w:t>
              </w:r>
              <w:r w:rsidR="00DE1760" w:rsidRPr="004D4DD1">
                <w:rPr>
                  <w:rFonts w:cs="Calibri"/>
                  <w:szCs w:val="22"/>
                  <w:lang w:val="en" w:eastAsia="en-IE"/>
                </w:rPr>
                <w:t>.</w:t>
              </w:r>
              <w:r w:rsidRPr="004D4DD1">
                <w:rPr>
                  <w:rFonts w:cs="Calibri"/>
                  <w:szCs w:val="22"/>
                  <w:lang w:val="en" w:eastAsia="en-IE"/>
                </w:rPr>
                <w:t xml:space="preserve"> DAFM </w:t>
              </w:r>
              <w:r w:rsidR="008C1D49" w:rsidRPr="004D4DD1">
                <w:rPr>
                  <w:rFonts w:cs="Calibri"/>
                  <w:szCs w:val="22"/>
                  <w:lang w:val="en" w:eastAsia="en-IE"/>
                </w:rPr>
                <w:t xml:space="preserve">anticipate that there </w:t>
              </w:r>
              <w:r w:rsidRPr="004D4DD1">
                <w:rPr>
                  <w:rFonts w:cs="Calibri"/>
                  <w:szCs w:val="22"/>
                  <w:lang w:val="en" w:eastAsia="en-IE"/>
                </w:rPr>
                <w:t xml:space="preserve">will be changes </w:t>
              </w:r>
              <w:r w:rsidR="008C1D49" w:rsidRPr="004D4DD1">
                <w:rPr>
                  <w:rFonts w:cs="Calibri"/>
                  <w:szCs w:val="22"/>
                  <w:lang w:val="en" w:eastAsia="en-IE"/>
                </w:rPr>
                <w:t xml:space="preserve">to the AMS requirements under the new programme, full clarity on </w:t>
              </w:r>
              <w:r w:rsidR="003A4219" w:rsidRPr="004D4DD1">
                <w:rPr>
                  <w:rFonts w:cs="Calibri"/>
                  <w:szCs w:val="22"/>
                  <w:lang w:val="en" w:eastAsia="en-IE"/>
                </w:rPr>
                <w:t xml:space="preserve">these requirements of the AMS system </w:t>
              </w:r>
              <w:r w:rsidR="008C1D49" w:rsidRPr="004D4DD1">
                <w:rPr>
                  <w:rFonts w:cs="Calibri"/>
                  <w:szCs w:val="22"/>
                  <w:lang w:val="en" w:eastAsia="en-IE"/>
                </w:rPr>
                <w:t>is not currently available.</w:t>
              </w:r>
            </w:p>
            <w:p w14:paraId="636FC199" w14:textId="77777777" w:rsidR="007D79EC" w:rsidRPr="002A683B" w:rsidRDefault="007D79EC" w:rsidP="00897423">
              <w:pPr>
                <w:pStyle w:val="ListParagraph"/>
                <w:keepNext/>
                <w:numPr>
                  <w:ilvl w:val="1"/>
                  <w:numId w:val="49"/>
                </w:numPr>
                <w:tabs>
                  <w:tab w:val="left" w:pos="567"/>
                  <w:tab w:val="left" w:pos="907"/>
                  <w:tab w:val="left" w:pos="1134"/>
                </w:tabs>
                <w:jc w:val="both"/>
                <w:outlineLvl w:val="2"/>
                <w:rPr>
                  <w:rFonts w:eastAsia="Calibri" w:cs="Calibri"/>
                  <w:b/>
                  <w:iCs/>
                  <w:szCs w:val="22"/>
                  <w:u w:val="single"/>
                  <w:lang w:val="en-IE"/>
                </w:rPr>
              </w:pPr>
              <w:bookmarkStart w:id="24" w:name="_Toc92216833"/>
              <w:r w:rsidRPr="002A683B">
                <w:rPr>
                  <w:rFonts w:eastAsia="Calibri" w:cs="Calibri"/>
                  <w:b/>
                  <w:iCs/>
                  <w:szCs w:val="22"/>
                  <w:u w:val="single"/>
                  <w:lang w:val="en-IE"/>
                </w:rPr>
                <w:t>Contracting Authority Background</w:t>
              </w:r>
              <w:bookmarkEnd w:id="24"/>
            </w:p>
            <w:p w14:paraId="5162F0A2" w14:textId="0B85E629" w:rsidR="007D79EC" w:rsidRPr="002A683B" w:rsidRDefault="007A0EB9" w:rsidP="007A0EB9">
              <w:pPr>
                <w:pStyle w:val="ListParagraph"/>
                <w:keepNext/>
                <w:tabs>
                  <w:tab w:val="left" w:pos="567"/>
                  <w:tab w:val="left" w:pos="907"/>
                  <w:tab w:val="left" w:pos="1134"/>
                </w:tabs>
                <w:ind w:left="360"/>
                <w:jc w:val="both"/>
                <w:outlineLvl w:val="2"/>
                <w:rPr>
                  <w:rFonts w:asciiTheme="minorHAnsi" w:eastAsia="Calibri" w:hAnsiTheme="minorHAnsi" w:cstheme="minorHAnsi"/>
                  <w:iCs/>
                  <w:szCs w:val="22"/>
                  <w:u w:val="single"/>
                  <w:lang w:val="en-IE"/>
                </w:rPr>
              </w:pPr>
              <w:r w:rsidRPr="002A683B">
                <w:rPr>
                  <w:rStyle w:val="gstkn"/>
                  <w:rFonts w:asciiTheme="minorHAnsi" w:hAnsiTheme="minorHAnsi" w:cstheme="minorHAnsi"/>
                  <w:szCs w:val="22"/>
                  <w:shd w:val="clear" w:color="auto" w:fill="FFFFFF"/>
                </w:rPr>
                <w:t>The mission of the Department of Agriculture, Food and the Marine (DAFM) is to serve the government and people of Ireland by leading, developing, and regulating the agri-food sector, protecting public health, and optimizing social, economic, and environmental benefits.</w:t>
              </w:r>
            </w:p>
            <w:p w14:paraId="5BB65FD3" w14:textId="77777777" w:rsidR="007D79EC" w:rsidRPr="002A683B" w:rsidRDefault="007D79EC" w:rsidP="007D79EC">
              <w:pPr>
                <w:suppressAutoHyphens/>
                <w:rPr>
                  <w:rFonts w:cs="Calibri"/>
                  <w:szCs w:val="22"/>
                </w:rPr>
              </w:pPr>
              <w:r w:rsidRPr="002A683B">
                <w:rPr>
                  <w:rFonts w:cs="Calibri"/>
                  <w:szCs w:val="22"/>
                  <w:lang w:eastAsia="en-IE"/>
                </w:rPr>
                <w:t xml:space="preserve">The agri-food sector encompasses all primary agriculture, forestry and the food processing industry, including seafood. Our marine remit relates to fisheries, aquaculture, fishery harbours, marine research, engineering and leisure. </w:t>
              </w:r>
              <w:r w:rsidRPr="002A683B">
                <w:rPr>
                  <w:rFonts w:cs="Calibri"/>
                  <w:szCs w:val="22"/>
                </w:rPr>
                <w:t>In carrying out its mission DAFM undertakes a variety of functions including:</w:t>
              </w:r>
            </w:p>
            <w:p w14:paraId="7E870DD8" w14:textId="77777777" w:rsidR="007D79EC" w:rsidRPr="002A683B" w:rsidRDefault="007D79EC" w:rsidP="00897423">
              <w:pPr>
                <w:numPr>
                  <w:ilvl w:val="0"/>
                  <w:numId w:val="37"/>
                </w:numPr>
                <w:suppressAutoHyphens/>
                <w:contextualSpacing/>
                <w:jc w:val="both"/>
                <w:rPr>
                  <w:rFonts w:cs="Calibri"/>
                  <w:szCs w:val="22"/>
                </w:rPr>
              </w:pPr>
              <w:r w:rsidRPr="002A683B">
                <w:rPr>
                  <w:rFonts w:eastAsia="Calibri" w:cs="Calibri"/>
                  <w:szCs w:val="22"/>
                  <w:lang w:val="en-IE" w:eastAsia="en-IE"/>
                </w:rPr>
                <w:lastRenderedPageBreak/>
                <w:t>National policy development and support for the agri-food and marine sector,</w:t>
              </w:r>
            </w:p>
            <w:p w14:paraId="1E2B22C3" w14:textId="77777777" w:rsidR="007D79EC" w:rsidRPr="002A683B" w:rsidRDefault="007D79EC" w:rsidP="00897423">
              <w:pPr>
                <w:numPr>
                  <w:ilvl w:val="0"/>
                  <w:numId w:val="37"/>
                </w:numPr>
                <w:suppressAutoHyphens/>
                <w:contextualSpacing/>
                <w:jc w:val="both"/>
                <w:rPr>
                  <w:rFonts w:cs="Calibri"/>
                  <w:szCs w:val="22"/>
                </w:rPr>
              </w:pPr>
              <w:r w:rsidRPr="002A683B">
                <w:rPr>
                  <w:rFonts w:eastAsia="Calibri" w:cs="Calibri"/>
                  <w:szCs w:val="22"/>
                  <w:lang w:val="en-IE" w:eastAsia="en-IE"/>
                </w:rPr>
                <w:t>Monitoring and implementation of regulations and controls to ensure compliance with relevant national and EU legislation and standards,</w:t>
              </w:r>
            </w:p>
            <w:p w14:paraId="1C30369D" w14:textId="77777777" w:rsidR="007D79EC" w:rsidRPr="002A683B" w:rsidRDefault="007D79EC" w:rsidP="00897423">
              <w:pPr>
                <w:numPr>
                  <w:ilvl w:val="0"/>
                  <w:numId w:val="37"/>
                </w:numPr>
                <w:suppressAutoHyphens/>
                <w:contextualSpacing/>
                <w:jc w:val="both"/>
                <w:rPr>
                  <w:rFonts w:cs="Calibri"/>
                  <w:szCs w:val="22"/>
                </w:rPr>
              </w:pPr>
              <w:r w:rsidRPr="002A683B">
                <w:rPr>
                  <w:rFonts w:eastAsia="Calibri" w:cs="Calibri"/>
                  <w:szCs w:val="22"/>
                  <w:lang w:val="en-IE" w:eastAsia="en-IE"/>
                </w:rPr>
                <w:t>Developing and implementing national and EU schemes to support the sector,</w:t>
              </w:r>
            </w:p>
            <w:p w14:paraId="71D7888A" w14:textId="77777777" w:rsidR="007D79EC" w:rsidRPr="002A683B" w:rsidRDefault="007D79EC" w:rsidP="00897423">
              <w:pPr>
                <w:numPr>
                  <w:ilvl w:val="0"/>
                  <w:numId w:val="37"/>
                </w:numPr>
                <w:suppressAutoHyphens/>
                <w:contextualSpacing/>
                <w:jc w:val="both"/>
                <w:rPr>
                  <w:rFonts w:cs="Calibri"/>
                  <w:szCs w:val="22"/>
                </w:rPr>
              </w:pPr>
              <w:r w:rsidRPr="002A683B">
                <w:rPr>
                  <w:rFonts w:eastAsia="Calibri" w:cs="Calibri"/>
                  <w:szCs w:val="22"/>
                  <w:lang w:val="en-IE" w:eastAsia="en-IE"/>
                </w:rPr>
                <w:t>Representation at international, EU and national negotiations.</w:t>
              </w:r>
            </w:p>
            <w:p w14:paraId="749E1DAD" w14:textId="77777777" w:rsidR="007D79EC" w:rsidRPr="002A683B" w:rsidRDefault="007D79EC" w:rsidP="007D79EC">
              <w:pPr>
                <w:tabs>
                  <w:tab w:val="left" w:pos="426"/>
                  <w:tab w:val="left" w:pos="567"/>
                  <w:tab w:val="left" w:pos="1134"/>
                </w:tabs>
                <w:rPr>
                  <w:rFonts w:eastAsia="Calibri" w:cs="Calibri"/>
                  <w:szCs w:val="22"/>
                  <w:lang w:val="en-IE"/>
                </w:rPr>
              </w:pPr>
            </w:p>
            <w:p w14:paraId="70E56650" w14:textId="77777777" w:rsidR="007D79EC" w:rsidRPr="002A683B" w:rsidRDefault="007D79EC" w:rsidP="007D79EC">
              <w:pPr>
                <w:tabs>
                  <w:tab w:val="left" w:pos="284"/>
                  <w:tab w:val="left" w:pos="709"/>
                  <w:tab w:val="left" w:pos="1134"/>
                </w:tabs>
                <w:rPr>
                  <w:rFonts w:eastAsia="Calibri" w:cs="Calibri"/>
                  <w:b/>
                  <w:bCs/>
                  <w:szCs w:val="22"/>
                  <w:lang w:val="en-IE"/>
                </w:rPr>
              </w:pPr>
              <w:r w:rsidRPr="002A683B">
                <w:rPr>
                  <w:rFonts w:eastAsia="Calibri" w:cs="Calibri"/>
                  <w:b/>
                  <w:bCs/>
                  <w:szCs w:val="22"/>
                  <w:lang w:val="en-IE"/>
                </w:rPr>
                <w:t xml:space="preserve">Further information on the activities and functions of the Department of Agriculture, Food and the Marine can be found at </w:t>
              </w:r>
              <w:hyperlink r:id="rId22" w:history="1">
                <w:r w:rsidRPr="002A683B">
                  <w:rPr>
                    <w:rFonts w:eastAsia="Calibri" w:cs="Calibri"/>
                    <w:b/>
                    <w:bCs/>
                    <w:szCs w:val="22"/>
                    <w:lang w:val="en-IE"/>
                  </w:rPr>
                  <w:t>http://www.agriculture.gov.ie</w:t>
                </w:r>
              </w:hyperlink>
            </w:p>
            <w:p w14:paraId="2B92FDA1" w14:textId="77777777" w:rsidR="007D79EC" w:rsidRPr="00C67FEA" w:rsidRDefault="007D79EC" w:rsidP="007D79EC">
              <w:pPr>
                <w:rPr>
                  <w:rFonts w:eastAsia="Calibri"/>
                  <w:color w:val="0070C0"/>
                  <w:lang w:val="en-IE"/>
                </w:rPr>
              </w:pPr>
            </w:p>
            <w:p w14:paraId="4118D8FD" w14:textId="77777777" w:rsidR="007D79EC" w:rsidRPr="002A683B" w:rsidRDefault="007D79EC" w:rsidP="00897423">
              <w:pPr>
                <w:pStyle w:val="ListParagraph"/>
                <w:keepNext/>
                <w:numPr>
                  <w:ilvl w:val="1"/>
                  <w:numId w:val="49"/>
                </w:numPr>
                <w:tabs>
                  <w:tab w:val="left" w:pos="567"/>
                  <w:tab w:val="left" w:pos="907"/>
                  <w:tab w:val="left" w:pos="1134"/>
                </w:tabs>
                <w:jc w:val="both"/>
                <w:outlineLvl w:val="2"/>
                <w:rPr>
                  <w:rFonts w:cs="Calibri"/>
                  <w:b/>
                  <w:iCs/>
                  <w:szCs w:val="22"/>
                  <w:u w:val="single"/>
                </w:rPr>
              </w:pPr>
              <w:r w:rsidRPr="002A683B">
                <w:rPr>
                  <w:rFonts w:eastAsia="Calibri" w:cs="Calibri"/>
                  <w:b/>
                  <w:iCs/>
                  <w:szCs w:val="22"/>
                  <w:u w:val="single"/>
                  <w:lang w:val="en-IE"/>
                </w:rPr>
                <w:t>The Integrated Administration and Control System</w:t>
              </w:r>
            </w:p>
            <w:p w14:paraId="71493108" w14:textId="77777777" w:rsidR="007D79EC" w:rsidRPr="002A683B" w:rsidRDefault="007D79EC" w:rsidP="007D79EC">
              <w:pPr>
                <w:rPr>
                  <w:rFonts w:cs="Calibri"/>
                  <w:iCs/>
                  <w:szCs w:val="22"/>
                </w:rPr>
              </w:pPr>
              <w:r w:rsidRPr="002A683B">
                <w:rPr>
                  <w:rFonts w:cs="Calibri"/>
                  <w:szCs w:val="22"/>
                </w:rPr>
                <w:t xml:space="preserve">Within the context of the Common Agricultural Policy, </w:t>
              </w:r>
              <w:r w:rsidRPr="002A683B">
                <w:rPr>
                  <w:rFonts w:cs="Calibri"/>
                  <w:bCs/>
                  <w:szCs w:val="22"/>
                </w:rPr>
                <w:t>REGULATION (EU) No 2021/2116 OF</w:t>
              </w:r>
              <w:r w:rsidRPr="002A683B">
                <w:rPr>
                  <w:rFonts w:cs="Calibri"/>
                  <w:b/>
                  <w:bCs/>
                  <w:szCs w:val="22"/>
                </w:rPr>
                <w:t xml:space="preserve"> </w:t>
              </w:r>
              <w:r w:rsidRPr="002A683B">
                <w:rPr>
                  <w:rFonts w:cs="Calibri"/>
                  <w:bCs/>
                  <w:szCs w:val="22"/>
                </w:rPr>
                <w:t>THE EUROPEAN PARLIAMENT AND OF THE COUNCIL</w:t>
              </w:r>
              <w:r w:rsidRPr="002A683B">
                <w:rPr>
                  <w:rFonts w:cs="Calibri"/>
                  <w:b/>
                  <w:bCs/>
                  <w:szCs w:val="22"/>
                </w:rPr>
                <w:t xml:space="preserve"> </w:t>
              </w:r>
              <w:r w:rsidRPr="002A683B">
                <w:rPr>
                  <w:rFonts w:cs="Calibri"/>
                  <w:szCs w:val="22"/>
                </w:rPr>
                <w:t xml:space="preserve">requires the establishment and maintenance of an Integrated Administration and Control System (IACS) for certain payments provided for in Regulation (EU) No 2021/2115. </w:t>
              </w:r>
              <w:r w:rsidRPr="002A683B">
                <w:rPr>
                  <w:rFonts w:cs="Calibri"/>
                  <w:iCs/>
                  <w:szCs w:val="22"/>
                </w:rPr>
                <w:t>The integrated system shall comprise the following elements:</w:t>
              </w:r>
            </w:p>
            <w:p w14:paraId="1FEAF8EB" w14:textId="77777777" w:rsidR="007D79EC" w:rsidRPr="002A683B" w:rsidRDefault="007D79EC" w:rsidP="00897423">
              <w:pPr>
                <w:numPr>
                  <w:ilvl w:val="0"/>
                  <w:numId w:val="38"/>
                </w:numPr>
                <w:contextualSpacing/>
                <w:jc w:val="both"/>
                <w:rPr>
                  <w:rFonts w:cs="Calibri"/>
                  <w:iCs/>
                  <w:szCs w:val="22"/>
                </w:rPr>
              </w:pPr>
              <w:r w:rsidRPr="002A683B">
                <w:rPr>
                  <w:rFonts w:cs="Calibri"/>
                  <w:iCs/>
                  <w:szCs w:val="22"/>
                </w:rPr>
                <w:t>An identification system for agricultural parcels,</w:t>
              </w:r>
            </w:p>
            <w:p w14:paraId="145C1056" w14:textId="77777777" w:rsidR="007D79EC" w:rsidRPr="002A683B" w:rsidRDefault="007D79EC" w:rsidP="00897423">
              <w:pPr>
                <w:numPr>
                  <w:ilvl w:val="0"/>
                  <w:numId w:val="38"/>
                </w:numPr>
                <w:contextualSpacing/>
                <w:jc w:val="both"/>
                <w:rPr>
                  <w:rFonts w:cs="Calibri"/>
                  <w:iCs/>
                  <w:szCs w:val="22"/>
                </w:rPr>
              </w:pPr>
              <w:r w:rsidRPr="002A683B">
                <w:rPr>
                  <w:rFonts w:cs="Calibri"/>
                  <w:iCs/>
                  <w:szCs w:val="22"/>
                </w:rPr>
                <w:t xml:space="preserve">A geo-spatial application system and, where applicable, </w:t>
              </w:r>
            </w:p>
            <w:p w14:paraId="2AEB793A" w14:textId="77777777" w:rsidR="007D79EC" w:rsidRPr="002A683B" w:rsidRDefault="007D79EC" w:rsidP="00897423">
              <w:pPr>
                <w:numPr>
                  <w:ilvl w:val="0"/>
                  <w:numId w:val="38"/>
                </w:numPr>
                <w:contextualSpacing/>
                <w:jc w:val="both"/>
                <w:rPr>
                  <w:rFonts w:cs="Calibri"/>
                  <w:iCs/>
                  <w:szCs w:val="22"/>
                </w:rPr>
              </w:pPr>
              <w:r w:rsidRPr="002A683B">
                <w:rPr>
                  <w:rFonts w:cs="Calibri"/>
                  <w:iCs/>
                  <w:szCs w:val="22"/>
                </w:rPr>
                <w:t>An area monitoring system,</w:t>
              </w:r>
            </w:p>
            <w:p w14:paraId="26967293" w14:textId="77777777" w:rsidR="007D79EC" w:rsidRPr="002A683B" w:rsidRDefault="007D79EC" w:rsidP="00897423">
              <w:pPr>
                <w:numPr>
                  <w:ilvl w:val="0"/>
                  <w:numId w:val="38"/>
                </w:numPr>
                <w:contextualSpacing/>
                <w:jc w:val="both"/>
                <w:rPr>
                  <w:rFonts w:cs="Calibri"/>
                  <w:iCs/>
                  <w:szCs w:val="22"/>
                </w:rPr>
              </w:pPr>
              <w:r w:rsidRPr="002A683B">
                <w:rPr>
                  <w:rFonts w:cs="Calibri"/>
                  <w:iCs/>
                  <w:szCs w:val="22"/>
                </w:rPr>
                <w:t>A system for the identification of beneficiaries of the interventions and measures referred to in Article 65(2); (e) a control and penalty system,</w:t>
              </w:r>
            </w:p>
            <w:p w14:paraId="74B63655" w14:textId="77777777" w:rsidR="007D79EC" w:rsidRPr="002A683B" w:rsidRDefault="007D79EC" w:rsidP="00897423">
              <w:pPr>
                <w:numPr>
                  <w:ilvl w:val="0"/>
                  <w:numId w:val="38"/>
                </w:numPr>
                <w:contextualSpacing/>
                <w:jc w:val="both"/>
                <w:rPr>
                  <w:rFonts w:cs="Calibri"/>
                  <w:iCs/>
                  <w:szCs w:val="22"/>
                </w:rPr>
              </w:pPr>
              <w:r w:rsidRPr="002A683B">
                <w:rPr>
                  <w:rFonts w:cs="Calibri"/>
                  <w:iCs/>
                  <w:szCs w:val="22"/>
                </w:rPr>
                <w:t>Where applicable, a system for the identification and registration of payment entitlements, &amp;</w:t>
              </w:r>
            </w:p>
            <w:p w14:paraId="0D4F5F48" w14:textId="77777777" w:rsidR="007D79EC" w:rsidRPr="002A683B" w:rsidRDefault="007D79EC" w:rsidP="00897423">
              <w:pPr>
                <w:numPr>
                  <w:ilvl w:val="0"/>
                  <w:numId w:val="38"/>
                </w:numPr>
                <w:contextualSpacing/>
                <w:jc w:val="both"/>
                <w:rPr>
                  <w:rFonts w:cs="Calibri"/>
                  <w:iCs/>
                  <w:szCs w:val="22"/>
                </w:rPr>
              </w:pPr>
              <w:r w:rsidRPr="002A683B">
                <w:rPr>
                  <w:rFonts w:cs="Calibri"/>
                  <w:iCs/>
                  <w:szCs w:val="22"/>
                </w:rPr>
                <w:t>Where applicable, a system for the identification and registration of animals.</w:t>
              </w:r>
            </w:p>
            <w:p w14:paraId="3906FF22" w14:textId="77777777" w:rsidR="007D79EC" w:rsidRDefault="007D79EC" w:rsidP="007D79EC">
              <w:pPr>
                <w:rPr>
                  <w:rFonts w:eastAsia="Calibri" w:cs="Calibri"/>
                  <w:szCs w:val="22"/>
                </w:rPr>
              </w:pPr>
              <w:r w:rsidRPr="002A683B">
                <w:rPr>
                  <w:rFonts w:eastAsia="Calibri" w:cs="Calibri"/>
                  <w:szCs w:val="22"/>
                </w:rPr>
                <w:t>The integrated system shall provide information relevant for the reporting on the indicators referred to in Article 7 of Regulation (EU) 2021/2115.</w:t>
              </w:r>
            </w:p>
            <w:p w14:paraId="2C38507B" w14:textId="77777777" w:rsidR="008C5744" w:rsidRDefault="008C5744" w:rsidP="007D79EC">
              <w:pPr>
                <w:rPr>
                  <w:rFonts w:eastAsia="Calibri" w:cs="Calibri"/>
                  <w:szCs w:val="22"/>
                </w:rPr>
              </w:pPr>
            </w:p>
            <w:p w14:paraId="7784E302" w14:textId="73567F33" w:rsidR="008C5744" w:rsidRPr="00F84C72" w:rsidRDefault="008C5744" w:rsidP="008C5744">
              <w:pPr>
                <w:jc w:val="both"/>
                <w:rPr>
                  <w:rFonts w:cs="Calibri"/>
                  <w:b/>
                  <w:bCs/>
                  <w:szCs w:val="22"/>
                </w:rPr>
              </w:pPr>
              <w:r w:rsidRPr="00F84C72">
                <w:rPr>
                  <w:rFonts w:cs="Calibri"/>
                  <w:b/>
                  <w:bCs/>
                  <w:szCs w:val="22"/>
                </w:rPr>
                <w:t xml:space="preserve">1.4 </w:t>
              </w:r>
              <w:r w:rsidRPr="00AA190E">
                <w:rPr>
                  <w:rFonts w:cs="Calibri"/>
                  <w:b/>
                  <w:bCs/>
                  <w:szCs w:val="22"/>
                  <w:u w:val="single"/>
                </w:rPr>
                <w:t>L</w:t>
              </w:r>
              <w:r w:rsidR="005D5ACD" w:rsidRPr="00AA190E">
                <w:rPr>
                  <w:rFonts w:cs="Calibri"/>
                  <w:b/>
                  <w:bCs/>
                  <w:szCs w:val="22"/>
                  <w:u w:val="single"/>
                </w:rPr>
                <w:t xml:space="preserve">and Parcel Identification </w:t>
              </w:r>
              <w:r w:rsidR="00A11272" w:rsidRPr="00AA190E">
                <w:rPr>
                  <w:rFonts w:cs="Calibri"/>
                  <w:b/>
                  <w:bCs/>
                  <w:szCs w:val="22"/>
                  <w:u w:val="single"/>
                </w:rPr>
                <w:t>System</w:t>
              </w:r>
              <w:r w:rsidR="00A11272">
                <w:rPr>
                  <w:rFonts w:cs="Calibri"/>
                  <w:b/>
                  <w:bCs/>
                  <w:szCs w:val="22"/>
                  <w:u w:val="single"/>
                </w:rPr>
                <w:t xml:space="preserve"> (</w:t>
              </w:r>
              <w:r w:rsidR="00AA190E">
                <w:rPr>
                  <w:rFonts w:cs="Calibri"/>
                  <w:b/>
                  <w:bCs/>
                  <w:szCs w:val="22"/>
                  <w:u w:val="single"/>
                </w:rPr>
                <w:t>LPIS)</w:t>
              </w:r>
            </w:p>
            <w:p w14:paraId="4005B578" w14:textId="777B337A" w:rsidR="008C5744" w:rsidRPr="001711F5" w:rsidRDefault="008C5744" w:rsidP="008C5744">
              <w:pPr>
                <w:jc w:val="both"/>
                <w:rPr>
                  <w:rFonts w:cs="Calibri"/>
                  <w:szCs w:val="22"/>
                </w:rPr>
              </w:pPr>
              <w:r w:rsidRPr="001711F5">
                <w:rPr>
                  <w:rFonts w:cs="Calibri"/>
                  <w:szCs w:val="22"/>
                </w:rPr>
                <w:t xml:space="preserve">In the Irish context the reference parcel commonly referred to as the LPIS Parcel is defined as a continuous area of land, which can comprise of a single field or block of contiguous fields. LPIS parcels are generally declared by a single farmer </w:t>
              </w:r>
              <w:r w:rsidR="007B7B0D" w:rsidRPr="001711F5">
                <w:rPr>
                  <w:rFonts w:cs="Calibri"/>
                  <w:szCs w:val="22"/>
                </w:rPr>
                <w:t>except for</w:t>
              </w:r>
              <w:r w:rsidRPr="001711F5">
                <w:rPr>
                  <w:rFonts w:cs="Calibri"/>
                  <w:szCs w:val="22"/>
                </w:rPr>
                <w:t xml:space="preserve"> commonage parcels where land is held in common ownership and a single LPIS Parcel can be claimed by multiple farmers. LPIS Parcels are generally claimed with a single crop, i.e., a single agricultural parcel </w:t>
              </w:r>
              <w:r w:rsidR="007B7B0D" w:rsidRPr="001711F5">
                <w:rPr>
                  <w:rFonts w:cs="Calibri"/>
                  <w:szCs w:val="22"/>
                </w:rPr>
                <w:t>except for</w:t>
              </w:r>
              <w:r w:rsidRPr="001711F5">
                <w:rPr>
                  <w:rFonts w:cs="Calibri"/>
                  <w:szCs w:val="22"/>
                </w:rPr>
                <w:t xml:space="preserve"> temporary subdivision parcels where a farmer may declare multiple crops or agricultural parcels on a single LPIS parcel. LPIS parcel boundaries are generally mapped to real world topographical features, however some LPIS boundaries are based on administrative boundaries or on farmer maps. LPIS parcel boundaries do not include permanent non-agricultural features such as public roads, rivers etc.</w:t>
              </w:r>
            </w:p>
            <w:p w14:paraId="360F8C3E" w14:textId="64E7DD87" w:rsidR="008C5744" w:rsidRDefault="008C5744" w:rsidP="008C5744">
              <w:pPr>
                <w:contextualSpacing/>
                <w:jc w:val="both"/>
                <w:rPr>
                  <w:rFonts w:cs="Calibri"/>
                  <w:szCs w:val="22"/>
                </w:rPr>
              </w:pPr>
              <w:r w:rsidRPr="00DB5859">
                <w:rPr>
                  <w:rFonts w:eastAsia="Calibri" w:cs="Calibri"/>
                  <w:szCs w:val="22"/>
                  <w:lang w:val="en-IE"/>
                </w:rPr>
                <w:t xml:space="preserve">Currently applicants under the </w:t>
              </w:r>
              <w:r>
                <w:rPr>
                  <w:rFonts w:eastAsia="Calibri" w:cs="Calibri"/>
                  <w:szCs w:val="22"/>
                  <w:lang w:val="en-IE"/>
                </w:rPr>
                <w:t xml:space="preserve">BISS </w:t>
              </w:r>
              <w:r w:rsidRPr="00DB5859">
                <w:rPr>
                  <w:rFonts w:eastAsia="Calibri" w:cs="Calibri"/>
                  <w:szCs w:val="22"/>
                  <w:lang w:val="en-IE"/>
                </w:rPr>
                <w:t xml:space="preserve">scheme </w:t>
              </w:r>
              <w:r>
                <w:rPr>
                  <w:rFonts w:eastAsia="Calibri" w:cs="Calibri"/>
                  <w:szCs w:val="22"/>
                  <w:lang w:val="en-IE"/>
                </w:rPr>
                <w:t xml:space="preserve">are </w:t>
              </w:r>
              <w:r w:rsidRPr="00DB5859">
                <w:rPr>
                  <w:rFonts w:eastAsia="Calibri" w:cs="Calibri"/>
                  <w:szCs w:val="22"/>
                  <w:lang w:val="en-IE"/>
                </w:rPr>
                <w:t xml:space="preserve">allocated payment entitlements and are paid </w:t>
              </w:r>
              <w:r w:rsidR="007B7B0D" w:rsidRPr="00DB5859">
                <w:rPr>
                  <w:rFonts w:eastAsia="Calibri" w:cs="Calibri"/>
                  <w:szCs w:val="22"/>
                  <w:lang w:val="en-IE"/>
                </w:rPr>
                <w:t>based on</w:t>
              </w:r>
              <w:r w:rsidRPr="00DB5859">
                <w:rPr>
                  <w:rFonts w:eastAsia="Calibri" w:cs="Calibri"/>
                  <w:szCs w:val="22"/>
                  <w:lang w:val="en-IE"/>
                </w:rPr>
                <w:t xml:space="preserve"> the number of entitlements held with the requirement to have an eligible hectare of agricultural land per entitlement. Annual applications are made by 15</w:t>
              </w:r>
              <w:r w:rsidRPr="00DB5859">
                <w:rPr>
                  <w:rFonts w:eastAsia="Calibri" w:cs="Calibri"/>
                  <w:szCs w:val="22"/>
                  <w:vertAlign w:val="superscript"/>
                  <w:lang w:val="en-IE"/>
                </w:rPr>
                <w:t>th</w:t>
              </w:r>
              <w:r w:rsidRPr="00DB5859">
                <w:rPr>
                  <w:rFonts w:eastAsia="Calibri" w:cs="Calibri"/>
                  <w:szCs w:val="22"/>
                  <w:lang w:val="en-IE"/>
                </w:rPr>
                <w:t xml:space="preserve"> May </w:t>
              </w:r>
              <w:r w:rsidR="007B7B0D" w:rsidRPr="00DB5859">
                <w:rPr>
                  <w:rFonts w:eastAsia="Calibri" w:cs="Calibri"/>
                  <w:szCs w:val="22"/>
                  <w:lang w:val="en-IE"/>
                </w:rPr>
                <w:t>and</w:t>
              </w:r>
              <w:r w:rsidRPr="00DB5859">
                <w:rPr>
                  <w:rFonts w:eastAsia="Calibri" w:cs="Calibri"/>
                  <w:szCs w:val="22"/>
                  <w:lang w:val="en-IE"/>
                </w:rPr>
                <w:t xml:space="preserve"> cover the other land-based aid schemes</w:t>
              </w:r>
              <w:r>
                <w:rPr>
                  <w:rFonts w:eastAsia="Calibri" w:cs="Calibri"/>
                  <w:szCs w:val="22"/>
                  <w:lang w:val="en-IE"/>
                </w:rPr>
                <w:t xml:space="preserve">. </w:t>
              </w:r>
            </w:p>
            <w:p w14:paraId="5D3A3B1F" w14:textId="77777777" w:rsidR="008C5744" w:rsidRPr="00C67FEA" w:rsidRDefault="008C5744" w:rsidP="008C5744">
              <w:pPr>
                <w:autoSpaceDE w:val="0"/>
                <w:autoSpaceDN w:val="0"/>
                <w:adjustRightInd w:val="0"/>
                <w:jc w:val="both"/>
                <w:rPr>
                  <w:rFonts w:eastAsia="Calibri" w:cs="Calibri"/>
                  <w:bCs/>
                  <w:strike/>
                  <w:color w:val="0070C0"/>
                  <w:spacing w:val="-1"/>
                  <w:szCs w:val="22"/>
                  <w:lang w:val="en-IE"/>
                </w:rPr>
              </w:pPr>
            </w:p>
            <w:p w14:paraId="1DFAF4EC" w14:textId="402EF89D" w:rsidR="008C5744" w:rsidRPr="003E49E4" w:rsidRDefault="008C5744" w:rsidP="008C5744">
              <w:pPr>
                <w:keepNext/>
                <w:tabs>
                  <w:tab w:val="left" w:pos="567"/>
                  <w:tab w:val="left" w:pos="907"/>
                  <w:tab w:val="left" w:pos="1134"/>
                </w:tabs>
                <w:jc w:val="both"/>
                <w:outlineLvl w:val="2"/>
                <w:rPr>
                  <w:rFonts w:cs="Calibri"/>
                  <w:b/>
                  <w:iCs/>
                  <w:szCs w:val="22"/>
                </w:rPr>
              </w:pPr>
              <w:r w:rsidRPr="003E49E4">
                <w:rPr>
                  <w:rFonts w:eastAsia="Calibri" w:cs="Calibri"/>
                  <w:b/>
                  <w:iCs/>
                  <w:szCs w:val="22"/>
                  <w:lang w:val="en-IE"/>
                </w:rPr>
                <w:t>1.</w:t>
              </w:r>
              <w:r w:rsidR="005D5ACD" w:rsidRPr="003E49E4">
                <w:rPr>
                  <w:rFonts w:eastAsia="Calibri" w:cs="Calibri"/>
                  <w:b/>
                  <w:iCs/>
                  <w:szCs w:val="22"/>
                  <w:lang w:val="en-IE"/>
                </w:rPr>
                <w:t>5</w:t>
              </w:r>
              <w:r w:rsidRPr="003E49E4">
                <w:rPr>
                  <w:rFonts w:eastAsia="Calibri" w:cs="Calibri"/>
                  <w:b/>
                  <w:iCs/>
                  <w:szCs w:val="22"/>
                  <w:lang w:val="en-IE"/>
                </w:rPr>
                <w:t xml:space="preserve"> </w:t>
              </w:r>
              <w:r w:rsidRPr="003E49E4">
                <w:rPr>
                  <w:rFonts w:eastAsia="Calibri" w:cs="Calibri"/>
                  <w:b/>
                  <w:iCs/>
                  <w:szCs w:val="22"/>
                  <w:u w:val="single"/>
                  <w:lang w:val="en-IE"/>
                </w:rPr>
                <w:t xml:space="preserve">Geo Spatial Aid Application </w:t>
              </w:r>
              <w:r w:rsidR="00A11272" w:rsidRPr="003E49E4">
                <w:rPr>
                  <w:rFonts w:eastAsia="Calibri" w:cs="Calibri"/>
                  <w:b/>
                  <w:iCs/>
                  <w:szCs w:val="22"/>
                  <w:u w:val="single"/>
                  <w:lang w:val="en-IE"/>
                </w:rPr>
                <w:t>System (</w:t>
              </w:r>
              <w:r w:rsidR="00AA190E" w:rsidRPr="003E49E4">
                <w:rPr>
                  <w:rFonts w:eastAsia="Calibri" w:cs="Calibri"/>
                  <w:b/>
                  <w:iCs/>
                  <w:szCs w:val="22"/>
                  <w:u w:val="single"/>
                  <w:lang w:val="en-IE"/>
                </w:rPr>
                <w:t>GSA)</w:t>
              </w:r>
              <w:r w:rsidRPr="003E49E4">
                <w:rPr>
                  <w:rFonts w:cs="Calibri"/>
                  <w:b/>
                  <w:iCs/>
                  <w:szCs w:val="22"/>
                  <w:u w:val="single"/>
                </w:rPr>
                <w:t xml:space="preserve"> </w:t>
              </w:r>
            </w:p>
            <w:p w14:paraId="4185929C" w14:textId="41599A37" w:rsidR="0089287C" w:rsidRPr="008E4F21" w:rsidRDefault="00AA190E" w:rsidP="0089287C">
              <w:pPr>
                <w:jc w:val="both"/>
                <w:rPr>
                  <w:rFonts w:cs="Calibri"/>
                  <w:bCs/>
                  <w:iCs/>
                  <w:szCs w:val="22"/>
                </w:rPr>
              </w:pPr>
              <w:r>
                <w:rPr>
                  <w:rFonts w:cs="Calibri"/>
                  <w:bCs/>
                  <w:iCs/>
                  <w:szCs w:val="22"/>
                </w:rPr>
                <w:t>A</w:t>
              </w:r>
              <w:r w:rsidR="0089287C" w:rsidRPr="008E4F21">
                <w:rPr>
                  <w:rFonts w:cs="Calibri"/>
                  <w:bCs/>
                  <w:iCs/>
                  <w:szCs w:val="22"/>
                </w:rPr>
                <w:t xml:space="preserve">rea-based schemes are required to be submitted through the Geo Spatial Aid Application System (GSAA). This is an online application system. Applicants log on to their online account and are </w:t>
              </w:r>
              <w:r w:rsidR="0089287C" w:rsidRPr="008E4F21">
                <w:rPr>
                  <w:rFonts w:cs="Calibri"/>
                  <w:bCs/>
                  <w:iCs/>
                  <w:szCs w:val="22"/>
                </w:rPr>
                <w:lastRenderedPageBreak/>
                <w:t>presented with the details of their holding.</w:t>
              </w:r>
              <w:r w:rsidR="0089287C" w:rsidRPr="008E4F21">
                <w:rPr>
                  <w:rFonts w:cs="Calibri"/>
                  <w:szCs w:val="22"/>
                </w:rPr>
                <w:t xml:space="preserve"> Where possible, the LPIS parcel unique identification number and the LPIS </w:t>
              </w:r>
              <w:r w:rsidR="0089287C" w:rsidRPr="008E4F21">
                <w:rPr>
                  <w:rFonts w:cs="Calibri"/>
                  <w:bCs/>
                  <w:iCs/>
                  <w:szCs w:val="22"/>
                </w:rPr>
                <w:t>Eligible Hectare (EH)</w:t>
              </w:r>
              <w:r w:rsidR="0089287C" w:rsidRPr="008E4F21">
                <w:rPr>
                  <w:rFonts w:cs="Calibri"/>
                  <w:szCs w:val="22"/>
                </w:rPr>
                <w:t xml:space="preserve"> is pre-populated on</w:t>
              </w:r>
              <w:r w:rsidR="0089287C" w:rsidRPr="008E4F21">
                <w:rPr>
                  <w:rFonts w:cs="Calibri"/>
                  <w:b/>
                  <w:i/>
                  <w:szCs w:val="22"/>
                </w:rPr>
                <w:t xml:space="preserve"> </w:t>
              </w:r>
              <w:r w:rsidR="0089287C" w:rsidRPr="008E4F21">
                <w:rPr>
                  <w:rFonts w:cs="Calibri"/>
                  <w:bCs/>
                  <w:iCs/>
                  <w:szCs w:val="22"/>
                </w:rPr>
                <w:t>the land details screen</w:t>
              </w:r>
              <w:r w:rsidR="0089287C" w:rsidRPr="008E4F21">
                <w:rPr>
                  <w:rFonts w:cs="Calibri"/>
                  <w:szCs w:val="22"/>
                </w:rPr>
                <w:t>. Approximately 120,000 farmers submitted a BISS application in 2025 in respect of</w:t>
              </w:r>
              <w:r w:rsidR="0089287C" w:rsidRPr="008E4F21">
                <w:rPr>
                  <w:rFonts w:cs="Calibri"/>
                  <w:szCs w:val="22"/>
                  <w:lang w:val="en-IE"/>
                </w:rPr>
                <w:t xml:space="preserve"> </w:t>
              </w:r>
              <w:r w:rsidR="0089287C" w:rsidRPr="008E4F21">
                <w:rPr>
                  <w:rFonts w:cs="Calibri"/>
                  <w:szCs w:val="22"/>
                </w:rPr>
                <w:t xml:space="preserve">approximately </w:t>
              </w:r>
              <w:r w:rsidR="0089287C" w:rsidRPr="008E4F21">
                <w:rPr>
                  <w:rFonts w:cs="Calibri"/>
                  <w:iCs/>
                  <w:szCs w:val="22"/>
                </w:rPr>
                <w:t>1,300,000</w:t>
              </w:r>
              <w:r w:rsidR="0089287C" w:rsidRPr="008E4F21">
                <w:rPr>
                  <w:rFonts w:cs="Calibri"/>
                  <w:szCs w:val="22"/>
                </w:rPr>
                <w:t xml:space="preserve"> land parcels. It is expected that similar volumes will be received in respect of the 2026 and 2027. </w:t>
              </w:r>
            </w:p>
            <w:p w14:paraId="42ECDBBF" w14:textId="3BD51315" w:rsidR="005D5ACD" w:rsidRDefault="006C0DED" w:rsidP="006C0DED">
              <w:pPr>
                <w:rPr>
                  <w:rFonts w:cs="Calibri"/>
                  <w:szCs w:val="22"/>
                </w:rPr>
              </w:pPr>
              <w:r w:rsidRPr="00584178">
                <w:rPr>
                  <w:rFonts w:cs="Calibri"/>
                  <w:szCs w:val="22"/>
                </w:rPr>
                <w:t xml:space="preserve">All BISS applications are received electronically on </w:t>
              </w:r>
              <w:r w:rsidR="007B7B0D">
                <w:rPr>
                  <w:rFonts w:cs="Calibri"/>
                  <w:szCs w:val="22"/>
                </w:rPr>
                <w:t xml:space="preserve">DAFM’s </w:t>
              </w:r>
              <w:r w:rsidR="007B7B0D" w:rsidRPr="00584178">
                <w:rPr>
                  <w:rFonts w:cs="Calibri"/>
                  <w:szCs w:val="22"/>
                </w:rPr>
                <w:t>iNet</w:t>
              </w:r>
              <w:r w:rsidRPr="00584178">
                <w:rPr>
                  <w:rFonts w:cs="Calibri"/>
                  <w:szCs w:val="22"/>
                </w:rPr>
                <w:t xml:space="preserve"> on-line system. The on-line facility is available annually to applicants from early February.  Traditionally, significant quantities of applications are received from the end of March, increasing weekly until the closing date for applications on 15</w:t>
              </w:r>
              <w:r w:rsidRPr="00584178">
                <w:rPr>
                  <w:rFonts w:cs="Calibri"/>
                  <w:szCs w:val="22"/>
                  <w:vertAlign w:val="superscript"/>
                </w:rPr>
                <w:t>th</w:t>
              </w:r>
              <w:r w:rsidRPr="00584178">
                <w:rPr>
                  <w:rFonts w:cs="Calibri"/>
                  <w:szCs w:val="22"/>
                </w:rPr>
                <w:t xml:space="preserve"> May.  </w:t>
              </w:r>
            </w:p>
            <w:p w14:paraId="6DCD50B2" w14:textId="77777777" w:rsidR="006C0DED" w:rsidRPr="00584178" w:rsidRDefault="006C0DED" w:rsidP="006C0DED">
              <w:pPr>
                <w:rPr>
                  <w:rFonts w:cs="Calibri"/>
                  <w:iCs/>
                  <w:szCs w:val="22"/>
                </w:rPr>
              </w:pPr>
              <w:r w:rsidRPr="00584178">
                <w:rPr>
                  <w:rFonts w:cs="Calibri"/>
                  <w:szCs w:val="22"/>
                </w:rPr>
                <w:t xml:space="preserve">Additional digitising or prioritisation of digitising may occur as a result of participation in these schemes, or other area-based schemes. </w:t>
              </w:r>
            </w:p>
            <w:p w14:paraId="789DA077" w14:textId="024B87FA" w:rsidR="006C0DED" w:rsidRPr="00584178" w:rsidRDefault="006C0DED" w:rsidP="006C0DED">
              <w:pPr>
                <w:rPr>
                  <w:rFonts w:cs="Calibri"/>
                  <w:iCs/>
                  <w:szCs w:val="22"/>
                </w:rPr>
              </w:pPr>
              <w:r w:rsidRPr="00584178">
                <w:rPr>
                  <w:rFonts w:cs="Calibri"/>
                  <w:iCs/>
                  <w:szCs w:val="22"/>
                </w:rPr>
                <w:t>The GSAA will continue to be the means of application for many schemes from 2026 onwards</w:t>
              </w:r>
              <w:r w:rsidRPr="00584178">
                <w:rPr>
                  <w:rFonts w:cs="Calibri"/>
                  <w:szCs w:val="22"/>
                </w:rPr>
                <w:t xml:space="preserve">. </w:t>
              </w:r>
            </w:p>
            <w:p w14:paraId="2C6A4AC8" w14:textId="77777777" w:rsidR="006C0DED" w:rsidRDefault="006C0DED" w:rsidP="006C0DED">
              <w:pPr>
                <w:jc w:val="both"/>
                <w:rPr>
                  <w:rFonts w:cs="Calibri"/>
                  <w:szCs w:val="22"/>
                </w:rPr>
              </w:pPr>
              <w:r w:rsidRPr="008E4F21">
                <w:rPr>
                  <w:rFonts w:cs="Calibri"/>
                  <w:iCs/>
                  <w:szCs w:val="22"/>
                </w:rPr>
                <w:t xml:space="preserve">See </w:t>
              </w:r>
              <w:hyperlink r:id="rId23" w:history="1">
                <w:r w:rsidRPr="008E4F21">
                  <w:rPr>
                    <w:rStyle w:val="Hyperlink"/>
                    <w:rFonts w:cs="Calibri"/>
                    <w:iCs/>
                    <w:szCs w:val="22"/>
                  </w:rPr>
                  <w:t>Basic Income Support for Sustainability (BISS) Scheme</w:t>
                </w:r>
              </w:hyperlink>
              <w:r w:rsidRPr="008E4F21">
                <w:rPr>
                  <w:rFonts w:cs="Calibri"/>
                  <w:iCs/>
                  <w:szCs w:val="22"/>
                </w:rPr>
                <w:t xml:space="preserve"> for more details. </w:t>
              </w:r>
              <w:r w:rsidRPr="008E4F21">
                <w:rPr>
                  <w:rFonts w:cs="Calibri"/>
                  <w:szCs w:val="22"/>
                </w:rPr>
                <w:t>Tenderers applying for this tender should make themselves fully aware of the requirements of the area-based schemes terms and conditions.</w:t>
              </w:r>
              <w:r w:rsidRPr="00DB5859">
                <w:rPr>
                  <w:rFonts w:cs="Calibri"/>
                  <w:szCs w:val="22"/>
                </w:rPr>
                <w:t xml:space="preserve"> </w:t>
              </w:r>
            </w:p>
            <w:p w14:paraId="6F29F98A" w14:textId="77777777" w:rsidR="008C5744" w:rsidRPr="001711F5" w:rsidRDefault="008C5744" w:rsidP="008C5744">
              <w:pPr>
                <w:jc w:val="both"/>
                <w:rPr>
                  <w:rFonts w:cs="Calibri"/>
                  <w:szCs w:val="22"/>
                </w:rPr>
              </w:pPr>
            </w:p>
            <w:p w14:paraId="38570537" w14:textId="47CC006D" w:rsidR="008C5744" w:rsidRPr="003E49E4" w:rsidRDefault="008C5744" w:rsidP="008C5744">
              <w:pPr>
                <w:keepNext/>
                <w:spacing w:line="360" w:lineRule="auto"/>
                <w:jc w:val="both"/>
                <w:outlineLvl w:val="3"/>
                <w:rPr>
                  <w:b/>
                  <w:bCs/>
                </w:rPr>
              </w:pPr>
              <w:r w:rsidRPr="003E49E4">
                <w:rPr>
                  <w:b/>
                  <w:bCs/>
                </w:rPr>
                <w:t>1.</w:t>
              </w:r>
              <w:r w:rsidR="005D5ACD" w:rsidRPr="003E49E4">
                <w:rPr>
                  <w:b/>
                  <w:bCs/>
                </w:rPr>
                <w:t>6</w:t>
              </w:r>
              <w:r w:rsidRPr="003E49E4">
                <w:rPr>
                  <w:b/>
                  <w:bCs/>
                  <w:u w:val="single"/>
                </w:rPr>
                <w:t xml:space="preserve"> Subfeatures</w:t>
              </w:r>
            </w:p>
            <w:p w14:paraId="7D6FDFF9" w14:textId="77777777" w:rsidR="008C5744" w:rsidRPr="001711F5" w:rsidRDefault="008C5744" w:rsidP="008C5744">
              <w:pPr>
                <w:jc w:val="both"/>
                <w:rPr>
                  <w:rFonts w:cs="Calibri"/>
                  <w:szCs w:val="22"/>
                </w:rPr>
              </w:pPr>
              <w:r w:rsidRPr="001711F5">
                <w:rPr>
                  <w:rFonts w:cs="Calibri"/>
                  <w:szCs w:val="22"/>
                </w:rPr>
                <w:t xml:space="preserve">As noted in Article 5.1 Regulation 640/2014 requires that reference parcels shall contain agricultural land. The identification system should exclude clearly ineligible non-agricultural features. Permanent ineligible features such as public roads, rivers, lakes, built up areas etc. are generally excluded from LPIS parcels by delineation of the LPIS boundaries. Other ineligible features such as access roads, farm tracks, small buildings, exposed rock, wooded areas and scrub may be included within the boundaries of LPIS parcels and are excluded via a separate </w:t>
              </w:r>
              <w:r>
                <w:rPr>
                  <w:rFonts w:cs="Calibri"/>
                  <w:szCs w:val="22"/>
                </w:rPr>
                <w:t>subfeatures</w:t>
              </w:r>
              <w:r w:rsidRPr="001711F5">
                <w:rPr>
                  <w:rFonts w:cs="Calibri"/>
                  <w:szCs w:val="22"/>
                </w:rPr>
                <w:t xml:space="preserve"> layer. </w:t>
              </w:r>
              <w:r>
                <w:rPr>
                  <w:rFonts w:cs="Calibri"/>
                  <w:szCs w:val="22"/>
                </w:rPr>
                <w:t>Subfeatures</w:t>
              </w:r>
              <w:r w:rsidRPr="001711F5">
                <w:rPr>
                  <w:rFonts w:cs="Calibri"/>
                  <w:szCs w:val="22"/>
                </w:rPr>
                <w:t xml:space="preserve"> are mapped based on farmer maps, review</w:t>
              </w:r>
              <w:r>
                <w:rPr>
                  <w:rFonts w:cs="Calibri"/>
                  <w:szCs w:val="22"/>
                </w:rPr>
                <w:t>ed</w:t>
              </w:r>
              <w:r w:rsidRPr="001711F5">
                <w:rPr>
                  <w:rFonts w:cs="Calibri"/>
                  <w:szCs w:val="22"/>
                </w:rPr>
                <w:t xml:space="preserve"> against new Ortho imagery</w:t>
              </w:r>
              <w:r>
                <w:rPr>
                  <w:rFonts w:cs="Calibri"/>
                  <w:szCs w:val="22"/>
                </w:rPr>
                <w:t xml:space="preserve"> </w:t>
              </w:r>
              <w:r w:rsidRPr="001711F5">
                <w:rPr>
                  <w:rFonts w:cs="Calibri"/>
                  <w:szCs w:val="22"/>
                </w:rPr>
                <w:t xml:space="preserve">and the results of ground inspections. There are </w:t>
              </w:r>
              <w:r w:rsidRPr="00F84C72">
                <w:rPr>
                  <w:rFonts w:cs="Calibri"/>
                  <w:szCs w:val="22"/>
                </w:rPr>
                <w:t>approximately 1.5m subfeatures</w:t>
              </w:r>
              <w:r w:rsidRPr="001711F5">
                <w:rPr>
                  <w:rFonts w:cs="Calibri"/>
                  <w:szCs w:val="22"/>
                </w:rPr>
                <w:t xml:space="preserve"> in the LPIS.</w:t>
              </w:r>
            </w:p>
            <w:p w14:paraId="230AA5C5" w14:textId="77777777" w:rsidR="007D79EC" w:rsidRPr="00DC6111" w:rsidRDefault="007D79EC" w:rsidP="007D79EC">
              <w:pPr>
                <w:rPr>
                  <w:rFonts w:cs="Calibri"/>
                  <w:color w:val="4472C4" w:themeColor="accent5"/>
                  <w:szCs w:val="22"/>
                </w:rPr>
              </w:pPr>
            </w:p>
            <w:p w14:paraId="6A862C23" w14:textId="00EC90E6" w:rsidR="007D79EC" w:rsidRPr="003E49E4" w:rsidRDefault="007D79EC" w:rsidP="008C5744">
              <w:pPr>
                <w:keepNext/>
                <w:spacing w:line="360" w:lineRule="auto"/>
                <w:outlineLvl w:val="3"/>
                <w:rPr>
                  <w:b/>
                  <w:bCs/>
                </w:rPr>
              </w:pPr>
              <w:r w:rsidRPr="003E49E4">
                <w:rPr>
                  <w:b/>
                  <w:bCs/>
                  <w:color w:val="4472C4" w:themeColor="accent5"/>
                </w:rPr>
                <w:t>1</w:t>
              </w:r>
              <w:r w:rsidRPr="003E49E4">
                <w:rPr>
                  <w:b/>
                  <w:bCs/>
                </w:rPr>
                <w:t>.</w:t>
              </w:r>
              <w:r w:rsidR="005D5ACD" w:rsidRPr="003E49E4">
                <w:rPr>
                  <w:b/>
                  <w:bCs/>
                </w:rPr>
                <w:t xml:space="preserve">7 </w:t>
              </w:r>
              <w:r w:rsidRPr="003E49E4">
                <w:rPr>
                  <w:b/>
                  <w:bCs/>
                  <w:u w:val="single"/>
                </w:rPr>
                <w:t>Features of Interest</w:t>
              </w:r>
              <w:r w:rsidRPr="003E49E4">
                <w:rPr>
                  <w:b/>
                  <w:bCs/>
                </w:rPr>
                <w:t xml:space="preserve"> </w:t>
              </w:r>
            </w:p>
            <w:p w14:paraId="3858360C" w14:textId="77777777" w:rsidR="007D79EC" w:rsidRPr="00897634" w:rsidRDefault="007D79EC" w:rsidP="007D79EC">
              <w:pPr>
                <w:spacing w:after="0"/>
                <w:rPr>
                  <w:rFonts w:eastAsia="Calibri" w:cs="Calibri"/>
                  <w:szCs w:val="22"/>
                  <w:lang w:val="en-IE"/>
                </w:rPr>
              </w:pPr>
              <w:r w:rsidRPr="00897634">
                <w:rPr>
                  <w:rFonts w:eastAsia="Calibri" w:cs="Calibri"/>
                  <w:szCs w:val="22"/>
                  <w:lang w:val="en-IE"/>
                </w:rPr>
                <w:t>The Feature of Interest (FOI) is the monitorable unit from which AMS results can be associated with a claimed parcel. Typically, an FOI coincides with the single unit of agricultural management (single crop field or land use, located on homogeneous agricultural land cover). The FOI is a key concept in the implementation of the AMS, as it is the spatial reference for all signal extractions from Sentinel data and the item for all decisions made for the relevant scenario expected.</w:t>
              </w:r>
            </w:p>
            <w:p w14:paraId="2B1E4373" w14:textId="77777777" w:rsidR="007D79EC" w:rsidRPr="00897634" w:rsidRDefault="007D79EC" w:rsidP="007D79EC">
              <w:pPr>
                <w:spacing w:after="0"/>
                <w:rPr>
                  <w:rFonts w:eastAsia="Calibri" w:cs="Calibri"/>
                  <w:szCs w:val="22"/>
                  <w:lang w:val="en-IE"/>
                </w:rPr>
              </w:pPr>
            </w:p>
            <w:p w14:paraId="430E6B7E" w14:textId="77777777" w:rsidR="007D79EC" w:rsidRPr="00897634" w:rsidRDefault="007D79EC" w:rsidP="007D79EC">
              <w:pPr>
                <w:spacing w:after="0"/>
                <w:rPr>
                  <w:rFonts w:eastAsia="Calibri" w:cs="Calibri"/>
                  <w:szCs w:val="22"/>
                  <w:lang w:val="en-IE"/>
                </w:rPr>
              </w:pPr>
              <w:r w:rsidRPr="00897634">
                <w:rPr>
                  <w:rFonts w:eastAsia="Calibri" w:cs="Calibri"/>
                  <w:szCs w:val="22"/>
                  <w:lang w:val="en-IE"/>
                </w:rPr>
                <w:t xml:space="preserve">The FOI(s) will only be generated from already digitised LPIS parcels. This process will not use Sentinel derived information to split a parcel or existing FOI into separate monitorable areas. For DAFM, the purpose of the FOI is to make agricultural parcels more monitorable but also to help identify features which impede the effective monitoring of agricultural units. Ineligible features in the FOI (e.g., buildings) or multiple units of management in a single FOI (e.g., adjacent arable and permanent grassland crops) will be identified with a cardinality check to assess if the FOI represents a single unit of agricultural activity. </w:t>
              </w:r>
            </w:p>
            <w:p w14:paraId="1B3E9D03" w14:textId="77777777" w:rsidR="007D79EC" w:rsidRPr="00897634" w:rsidRDefault="007D79EC" w:rsidP="007D79EC">
              <w:pPr>
                <w:spacing w:after="0"/>
                <w:rPr>
                  <w:rFonts w:eastAsia="Calibri" w:cs="Calibri"/>
                  <w:szCs w:val="22"/>
                  <w:lang w:val="en-IE"/>
                </w:rPr>
              </w:pPr>
            </w:p>
            <w:p w14:paraId="4C1A4691" w14:textId="77777777" w:rsidR="007D79EC" w:rsidRPr="00897634" w:rsidRDefault="007D79EC" w:rsidP="007D79EC">
              <w:pPr>
                <w:spacing w:after="0"/>
                <w:rPr>
                  <w:rFonts w:eastAsia="Calibri" w:cs="Calibri"/>
                  <w:szCs w:val="22"/>
                  <w:lang w:val="en-IE"/>
                </w:rPr>
              </w:pPr>
              <w:r w:rsidRPr="00897634">
                <w:rPr>
                  <w:rFonts w:eastAsia="Calibri" w:cs="Calibri"/>
                  <w:szCs w:val="22"/>
                  <w:lang w:val="en-IE"/>
                </w:rPr>
                <w:lastRenderedPageBreak/>
                <w:t xml:space="preserve">Figure 1 below outline how the LPIS parcels will be split up for monitoring purposes into FOIs. LPIS parcels will only be split into monitorable FOI based on internal real-world divisions such as hedgerows. </w:t>
              </w:r>
            </w:p>
            <w:p w14:paraId="271217A5" w14:textId="77777777" w:rsidR="007D79EC" w:rsidRPr="00897634" w:rsidRDefault="007D79EC" w:rsidP="007D79EC">
              <w:pPr>
                <w:spacing w:after="0"/>
                <w:rPr>
                  <w:rFonts w:eastAsia="Calibri" w:cs="Calibri"/>
                  <w:szCs w:val="22"/>
                  <w:lang w:val="en-IE"/>
                </w:rPr>
              </w:pPr>
            </w:p>
            <w:p w14:paraId="7C21EF27" w14:textId="77777777" w:rsidR="007D79EC" w:rsidRPr="00897634" w:rsidRDefault="007D79EC" w:rsidP="007D79EC">
              <w:pPr>
                <w:spacing w:after="0"/>
                <w:rPr>
                  <w:rFonts w:eastAsia="Calibri" w:cs="Calibri"/>
                  <w:szCs w:val="22"/>
                  <w:lang w:val="en-IE"/>
                </w:rPr>
              </w:pPr>
              <w:r w:rsidRPr="00897634">
                <w:rPr>
                  <w:noProof/>
                </w:rPr>
                <w:drawing>
                  <wp:inline distT="0" distB="0" distL="0" distR="0" wp14:anchorId="13B29E45" wp14:editId="66059698">
                    <wp:extent cx="5760085" cy="2343833"/>
                    <wp:effectExtent l="0" t="0" r="0" b="0"/>
                    <wp:docPr id="1" name="Picture 1" descr="A red and green drawing of a pla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red and green drawing of a plan&#10;&#10;AI-generated content may be incorrect."/>
                            <pic:cNvPicPr/>
                          </pic:nvPicPr>
                          <pic:blipFill>
                            <a:blip r:embed="rId24"/>
                            <a:stretch>
                              <a:fillRect/>
                            </a:stretch>
                          </pic:blipFill>
                          <pic:spPr>
                            <a:xfrm>
                              <a:off x="0" y="0"/>
                              <a:ext cx="5760085" cy="2343833"/>
                            </a:xfrm>
                            <a:prstGeom prst="rect">
                              <a:avLst/>
                            </a:prstGeom>
                          </pic:spPr>
                        </pic:pic>
                      </a:graphicData>
                    </a:graphic>
                  </wp:inline>
                </w:drawing>
              </w:r>
            </w:p>
            <w:p w14:paraId="3CE09FAF" w14:textId="77777777" w:rsidR="007D79EC" w:rsidRPr="00897634" w:rsidRDefault="007D79EC" w:rsidP="007D79EC">
              <w:pPr>
                <w:spacing w:after="0"/>
                <w:rPr>
                  <w:rFonts w:eastAsia="Calibri" w:cs="Calibri"/>
                  <w:szCs w:val="22"/>
                  <w:lang w:val="en-IE"/>
                </w:rPr>
              </w:pPr>
            </w:p>
            <w:p w14:paraId="2D1D1F56" w14:textId="0C0562FF" w:rsidR="007D79EC" w:rsidRPr="00897634" w:rsidRDefault="007D79EC" w:rsidP="008C5744">
              <w:pPr>
                <w:spacing w:after="200" w:line="240" w:lineRule="auto"/>
                <w:rPr>
                  <w:rFonts w:eastAsia="Calibri" w:cs="Calibri"/>
                  <w:i/>
                  <w:iCs/>
                  <w:sz w:val="18"/>
                  <w:szCs w:val="22"/>
                  <w:lang w:val="en-IE"/>
                </w:rPr>
              </w:pPr>
              <w:r w:rsidRPr="00897634">
                <w:rPr>
                  <w:i/>
                  <w:iCs/>
                  <w:sz w:val="18"/>
                  <w:szCs w:val="18"/>
                </w:rPr>
                <w:t>Figure 1: LPIS Parcels with internal hedgerows and the associated FOIs.</w:t>
              </w:r>
            </w:p>
            <w:p w14:paraId="482C6703" w14:textId="5F9A2138" w:rsidR="007D79EC" w:rsidRPr="006C0DED" w:rsidRDefault="007D79EC" w:rsidP="008A7D13">
              <w:pPr>
                <w:autoSpaceDE w:val="0"/>
                <w:autoSpaceDN w:val="0"/>
                <w:adjustRightInd w:val="0"/>
                <w:rPr>
                  <w:rFonts w:eastAsia="Calibri" w:cs="Calibri"/>
                  <w:bCs/>
                  <w:strike/>
                  <w:color w:val="4472C4" w:themeColor="accent5"/>
                  <w:spacing w:val="-1"/>
                  <w:szCs w:val="22"/>
                  <w:lang w:val="en-IE"/>
                </w:rPr>
              </w:pPr>
            </w:p>
            <w:p w14:paraId="784D4DD8" w14:textId="4C40AC56" w:rsidR="007D79EC" w:rsidRPr="00DB5859" w:rsidRDefault="007D79EC" w:rsidP="007D79EC">
              <w:pPr>
                <w:keepNext/>
                <w:tabs>
                  <w:tab w:val="left" w:pos="567"/>
                  <w:tab w:val="left" w:pos="907"/>
                  <w:tab w:val="left" w:pos="1134"/>
                </w:tabs>
                <w:outlineLvl w:val="2"/>
                <w:rPr>
                  <w:rFonts w:eastAsia="Calibri" w:cs="Calibri"/>
                  <w:b/>
                  <w:iCs/>
                  <w:szCs w:val="22"/>
                  <w:u w:val="single"/>
                  <w:lang w:val="en-IE"/>
                </w:rPr>
              </w:pPr>
              <w:bookmarkStart w:id="25" w:name="_Hlk95124833"/>
              <w:r w:rsidRPr="00DB5859">
                <w:rPr>
                  <w:rFonts w:eastAsia="Calibri" w:cs="Calibri"/>
                  <w:b/>
                  <w:iCs/>
                  <w:szCs w:val="22"/>
                  <w:u w:val="single"/>
                  <w:lang w:val="en-IE"/>
                </w:rPr>
                <w:t>1.</w:t>
              </w:r>
              <w:r w:rsidR="005D5ACD">
                <w:rPr>
                  <w:rFonts w:eastAsia="Calibri" w:cs="Calibri"/>
                  <w:b/>
                  <w:iCs/>
                  <w:szCs w:val="22"/>
                  <w:u w:val="single"/>
                  <w:lang w:val="en-IE"/>
                </w:rPr>
                <w:t>8</w:t>
              </w:r>
              <w:r w:rsidRPr="00DB5859">
                <w:rPr>
                  <w:rFonts w:eastAsia="Calibri" w:cs="Calibri"/>
                  <w:b/>
                  <w:iCs/>
                  <w:szCs w:val="22"/>
                  <w:u w:val="single"/>
                  <w:lang w:val="en-IE"/>
                </w:rPr>
                <w:t xml:space="preserve"> Area Monitoring System</w:t>
              </w:r>
            </w:p>
            <w:p w14:paraId="48B044F0" w14:textId="65AD5A0A" w:rsidR="007D79EC" w:rsidRPr="00DB5859" w:rsidRDefault="007D79EC" w:rsidP="007D79EC">
              <w:pPr>
                <w:rPr>
                  <w:rFonts w:cs="Calibri"/>
                  <w:szCs w:val="22"/>
                  <w:lang w:val="en-IE"/>
                </w:rPr>
              </w:pPr>
              <w:r w:rsidRPr="00DB5859">
                <w:rPr>
                  <w:rFonts w:cs="Calibri"/>
                  <w:szCs w:val="22"/>
                </w:rPr>
                <w:t>Within the context of the Common Agricultural Policy, Article 70 of Regulation 2021/2116 require</w:t>
              </w:r>
              <w:r w:rsidR="00A451EC" w:rsidRPr="00DB5859">
                <w:rPr>
                  <w:rFonts w:cs="Calibri"/>
                  <w:szCs w:val="22"/>
                </w:rPr>
                <w:t>d EU Member States to</w:t>
              </w:r>
              <w:r w:rsidRPr="00DB5859">
                <w:rPr>
                  <w:rFonts w:cs="Calibri"/>
                  <w:szCs w:val="22"/>
                </w:rPr>
                <w:t xml:space="preserve"> </w:t>
              </w:r>
              <w:r w:rsidR="00A451EC" w:rsidRPr="00DB5859">
                <w:rPr>
                  <w:rFonts w:cs="Calibri"/>
                  <w:szCs w:val="22"/>
                </w:rPr>
                <w:t>establish</w:t>
              </w:r>
              <w:r w:rsidRPr="00DB5859">
                <w:rPr>
                  <w:rFonts w:cs="Calibri"/>
                  <w:szCs w:val="22"/>
                </w:rPr>
                <w:t xml:space="preserve"> an AMS by 1</w:t>
              </w:r>
              <w:r w:rsidRPr="00DB5859">
                <w:rPr>
                  <w:rFonts w:cs="Calibri"/>
                  <w:szCs w:val="22"/>
                  <w:vertAlign w:val="superscript"/>
                </w:rPr>
                <w:t>st</w:t>
              </w:r>
              <w:r w:rsidRPr="00DB5859">
                <w:rPr>
                  <w:rFonts w:cs="Calibri"/>
                  <w:szCs w:val="22"/>
                </w:rPr>
                <w:t xml:space="preserve"> January 2023. </w:t>
              </w:r>
              <w:r w:rsidR="00A451EC" w:rsidRPr="00DB5859">
                <w:rPr>
                  <w:rFonts w:cs="Calibri"/>
                  <w:szCs w:val="22"/>
                </w:rPr>
                <w:t xml:space="preserve">This tender seeks to continue the provision of an AMS Service to DAFM. </w:t>
              </w:r>
              <w:r w:rsidRPr="00DB5859">
                <w:rPr>
                  <w:rFonts w:cs="Calibri"/>
                  <w:szCs w:val="22"/>
                </w:rPr>
                <w:t xml:space="preserve">Article 65 of 2021/2116 defines an </w:t>
              </w:r>
              <w:r w:rsidRPr="00DB5859">
                <w:rPr>
                  <w:rFonts w:cs="Calibri"/>
                  <w:szCs w:val="22"/>
                  <w:lang w:val="en-IE"/>
                </w:rPr>
                <w:t>AMS as a procedure of regular and systematic observation, tracking and assessment of agricultural activities and practices on agricultural areas by Copernicus Sentinel satellite data or other data of at least equivalent value.</w:t>
              </w:r>
            </w:p>
            <w:p w14:paraId="2D519390" w14:textId="77777777" w:rsidR="007D79EC" w:rsidRPr="00DB5859" w:rsidRDefault="007D79EC" w:rsidP="007D79EC">
              <w:pPr>
                <w:rPr>
                  <w:rFonts w:cs="Calibri"/>
                  <w:szCs w:val="22"/>
                  <w:lang w:val="en-IE"/>
                </w:rPr>
              </w:pPr>
              <w:r w:rsidRPr="00DB5859">
                <w:rPr>
                  <w:rFonts w:cs="Calibri"/>
                  <w:szCs w:val="22"/>
                  <w:lang w:val="en-IE"/>
                </w:rPr>
                <w:t xml:space="preserve">The AMS will use Copernicus Sentinel Satellite data or other data of at least equivalent value to assess the monitorable eligibility conditions of the relevant area-based schemes referred to in section 1. </w:t>
              </w:r>
            </w:p>
            <w:p w14:paraId="2D96D621" w14:textId="03FB95C5" w:rsidR="007D79EC" w:rsidRPr="00DB5859" w:rsidRDefault="007D79EC" w:rsidP="007D79EC">
              <w:pPr>
                <w:rPr>
                  <w:rFonts w:cs="Calibri"/>
                  <w:szCs w:val="22"/>
                  <w:lang w:val="en-IE"/>
                </w:rPr>
              </w:pPr>
              <w:r w:rsidRPr="00DB5859">
                <w:rPr>
                  <w:rFonts w:cs="Calibri"/>
                  <w:szCs w:val="22"/>
                  <w:lang w:val="en-IE"/>
                </w:rPr>
                <w:t xml:space="preserve">To allow the reliable observation, tracking and assessment of agricultural activities and practices, the area monitoring system shall, </w:t>
              </w:r>
              <w:r w:rsidR="005D5ACD">
                <w:rPr>
                  <w:rFonts w:cs="Calibri"/>
                  <w:szCs w:val="22"/>
                  <w:lang w:val="en-IE"/>
                </w:rPr>
                <w:t xml:space="preserve">at a minimum </w:t>
              </w:r>
              <w:r w:rsidRPr="00DB5859">
                <w:rPr>
                  <w:rFonts w:cs="Calibri"/>
                  <w:szCs w:val="22"/>
                  <w:lang w:val="en-IE"/>
                </w:rPr>
                <w:t xml:space="preserve">ensure the detection of: </w:t>
              </w:r>
            </w:p>
            <w:p w14:paraId="0EA16929" w14:textId="466EB784" w:rsidR="007D79EC" w:rsidRPr="00DB5859" w:rsidRDefault="007D79EC" w:rsidP="00897423">
              <w:pPr>
                <w:numPr>
                  <w:ilvl w:val="0"/>
                  <w:numId w:val="39"/>
                </w:numPr>
                <w:contextualSpacing/>
                <w:jc w:val="both"/>
                <w:rPr>
                  <w:rFonts w:cs="Calibri"/>
                  <w:szCs w:val="22"/>
                  <w:lang w:val="en-IE"/>
                </w:rPr>
              </w:pPr>
              <w:r w:rsidRPr="00DB5859">
                <w:rPr>
                  <w:rFonts w:cs="Calibri"/>
                  <w:szCs w:val="22"/>
                  <w:lang w:val="en-IE"/>
                </w:rPr>
                <w:t xml:space="preserve">The presence of ineligible areas, in particular permanent </w:t>
              </w:r>
              <w:r w:rsidR="007B7B0D" w:rsidRPr="00DB5859">
                <w:rPr>
                  <w:rFonts w:cs="Calibri"/>
                  <w:szCs w:val="22"/>
                  <w:lang w:val="en-IE"/>
                </w:rPr>
                <w:t>structures.</w:t>
              </w:r>
              <w:r w:rsidRPr="00DB5859">
                <w:rPr>
                  <w:rFonts w:cs="Calibri"/>
                  <w:szCs w:val="22"/>
                  <w:lang w:val="en-IE"/>
                </w:rPr>
                <w:t xml:space="preserve"> </w:t>
              </w:r>
            </w:p>
            <w:p w14:paraId="614C1412" w14:textId="603C71B1" w:rsidR="007D79EC" w:rsidRPr="00DB5859" w:rsidRDefault="007D79EC" w:rsidP="00897423">
              <w:pPr>
                <w:numPr>
                  <w:ilvl w:val="0"/>
                  <w:numId w:val="39"/>
                </w:numPr>
                <w:contextualSpacing/>
                <w:jc w:val="both"/>
                <w:rPr>
                  <w:rFonts w:cs="Calibri"/>
                  <w:szCs w:val="22"/>
                  <w:lang w:val="en-IE"/>
                </w:rPr>
              </w:pPr>
              <w:r w:rsidRPr="00DB5859">
                <w:rPr>
                  <w:rFonts w:cs="Calibri"/>
                  <w:szCs w:val="22"/>
                  <w:lang w:val="en-IE"/>
                </w:rPr>
                <w:t xml:space="preserve">The presence of ineligible land </w:t>
              </w:r>
              <w:r w:rsidR="007B7B0D" w:rsidRPr="00DB5859">
                <w:rPr>
                  <w:rFonts w:cs="Calibri"/>
                  <w:szCs w:val="22"/>
                  <w:lang w:val="en-IE"/>
                </w:rPr>
                <w:t>use.</w:t>
              </w:r>
              <w:r w:rsidRPr="00DB5859">
                <w:rPr>
                  <w:rFonts w:cs="Calibri"/>
                  <w:szCs w:val="22"/>
                  <w:lang w:val="en-IE"/>
                </w:rPr>
                <w:t xml:space="preserve"> </w:t>
              </w:r>
            </w:p>
            <w:p w14:paraId="3EAAF000" w14:textId="77777777" w:rsidR="007D79EC" w:rsidRPr="00DB5859" w:rsidRDefault="007D79EC" w:rsidP="00897423">
              <w:pPr>
                <w:numPr>
                  <w:ilvl w:val="0"/>
                  <w:numId w:val="39"/>
                </w:numPr>
                <w:contextualSpacing/>
                <w:jc w:val="both"/>
                <w:rPr>
                  <w:rFonts w:cs="Calibri"/>
                  <w:szCs w:val="22"/>
                  <w:lang w:val="en-IE"/>
                </w:rPr>
              </w:pPr>
              <w:r w:rsidRPr="00DB5859">
                <w:rPr>
                  <w:rFonts w:cs="Calibri"/>
                  <w:szCs w:val="22"/>
                  <w:lang w:val="en-IE"/>
                </w:rPr>
                <w:t xml:space="preserve">The change in the category of the agricultural area whether it is arable land, permanent crop or permanent grassland. </w:t>
              </w:r>
            </w:p>
            <w:p w14:paraId="3EC5F456" w14:textId="77777777" w:rsidR="007D79EC" w:rsidRPr="00DB5859" w:rsidRDefault="007D79EC" w:rsidP="007D79EC">
              <w:pPr>
                <w:ind w:left="720"/>
                <w:contextualSpacing/>
                <w:rPr>
                  <w:rFonts w:cs="Calibri"/>
                  <w:szCs w:val="22"/>
                  <w:lang w:val="en-IE"/>
                </w:rPr>
              </w:pPr>
            </w:p>
            <w:p w14:paraId="4B3B53E5" w14:textId="1AD7050B" w:rsidR="007D79EC" w:rsidRPr="00DB5859" w:rsidRDefault="007D79EC" w:rsidP="007D79EC">
              <w:pPr>
                <w:rPr>
                  <w:rFonts w:cs="Calibri"/>
                  <w:szCs w:val="22"/>
                </w:rPr>
              </w:pPr>
              <w:r w:rsidRPr="00DB5859">
                <w:rPr>
                  <w:rFonts w:cs="Calibri"/>
                  <w:szCs w:val="22"/>
                </w:rPr>
                <w:t xml:space="preserve">These observations will be made at the level of agricultural parcel or FOI containing agricultural land considered eligible by the Member State. Where relevant, Member States shall use the AMS information for the purpose of updating the </w:t>
              </w:r>
              <w:r w:rsidR="00342DBF" w:rsidRPr="00DB5859">
                <w:rPr>
                  <w:rFonts w:cs="Calibri"/>
                  <w:szCs w:val="22"/>
                </w:rPr>
                <w:t>LPIS</w:t>
              </w:r>
              <w:r w:rsidRPr="00DB5859">
                <w:rPr>
                  <w:rFonts w:cs="Calibri"/>
                  <w:szCs w:val="22"/>
                </w:rPr>
                <w:t xml:space="preserve"> for agricultural parcels.</w:t>
              </w:r>
            </w:p>
            <w:p w14:paraId="3E0E4B10" w14:textId="77777777" w:rsidR="007D79EC" w:rsidRPr="00DB5859" w:rsidRDefault="007D79EC" w:rsidP="007D79EC">
              <w:pPr>
                <w:rPr>
                  <w:rFonts w:cs="Calibri"/>
                  <w:szCs w:val="22"/>
                  <w:lang w:val="en-IE"/>
                </w:rPr>
              </w:pPr>
              <w:r w:rsidRPr="00DB5859">
                <w:rPr>
                  <w:rFonts w:cs="Calibri"/>
                  <w:szCs w:val="22"/>
                  <w:lang w:val="en-IE"/>
                </w:rPr>
                <w:t xml:space="preserve">A Member State must communicate to beneficiaries where the relevant eligibility conditions are potentially not met and on detected presence of ineligible area, ineligible land use or change in the category of agricultural area so that beneficiaries can make amendments to aid applications or provide additional evidence. </w:t>
              </w:r>
            </w:p>
            <w:p w14:paraId="45627A9B" w14:textId="77777777" w:rsidR="007D79EC" w:rsidRPr="00DB5859" w:rsidRDefault="007D79EC" w:rsidP="007D79EC">
              <w:pPr>
                <w:rPr>
                  <w:rFonts w:cs="Calibri"/>
                  <w:szCs w:val="22"/>
                  <w:lang w:val="en-IE"/>
                </w:rPr>
              </w:pPr>
            </w:p>
            <w:p w14:paraId="6E066552" w14:textId="3B519AE9" w:rsidR="007D79EC" w:rsidRPr="00DB5859" w:rsidRDefault="007D79EC" w:rsidP="007D79EC">
              <w:pPr>
                <w:rPr>
                  <w:rFonts w:cs="Calibri"/>
                  <w:i/>
                  <w:iCs/>
                  <w:szCs w:val="22"/>
                  <w:u w:val="single"/>
                  <w:lang w:val="en-IE"/>
                </w:rPr>
              </w:pPr>
              <w:r w:rsidRPr="00DB5859">
                <w:rPr>
                  <w:rFonts w:cs="Calibri"/>
                  <w:i/>
                  <w:iCs/>
                  <w:szCs w:val="22"/>
                  <w:u w:val="single"/>
                  <w:lang w:val="en-IE"/>
                </w:rPr>
                <w:lastRenderedPageBreak/>
                <w:t>Please not</w:t>
              </w:r>
              <w:r w:rsidR="001225A4">
                <w:rPr>
                  <w:rFonts w:cs="Calibri"/>
                  <w:i/>
                  <w:iCs/>
                  <w:szCs w:val="22"/>
                  <w:u w:val="single"/>
                  <w:lang w:val="en-IE"/>
                </w:rPr>
                <w:t>e</w:t>
              </w:r>
              <w:r w:rsidRPr="00DB5859">
                <w:rPr>
                  <w:rFonts w:cs="Calibri"/>
                  <w:i/>
                  <w:iCs/>
                  <w:szCs w:val="22"/>
                  <w:u w:val="single"/>
                  <w:lang w:val="en-IE"/>
                </w:rPr>
                <w:t xml:space="preserve"> that for this tender response, the contracting authority will handle all communications with scheme applicants. </w:t>
              </w:r>
            </w:p>
            <w:bookmarkEnd w:id="25"/>
            <w:p w14:paraId="3C13D05A" w14:textId="77777777" w:rsidR="007D79EC" w:rsidRPr="004F6018" w:rsidRDefault="007D79EC" w:rsidP="007D79EC">
              <w:pPr>
                <w:contextualSpacing/>
                <w:rPr>
                  <w:rFonts w:cs="Calibri"/>
                  <w:bCs/>
                </w:rPr>
              </w:pPr>
              <w:r w:rsidRPr="004F6018">
                <w:rPr>
                  <w:rFonts w:cs="Calibri"/>
                  <w:bCs/>
                </w:rPr>
                <w:t>The Earth Observation team have been primarily working with the following elements in their development of CbM and an internal AMS:</w:t>
              </w:r>
            </w:p>
            <w:p w14:paraId="5F2CE449" w14:textId="77777777" w:rsidR="007D79EC" w:rsidRPr="004F6018" w:rsidRDefault="007D79EC" w:rsidP="007D79EC">
              <w:pPr>
                <w:contextualSpacing/>
                <w:rPr>
                  <w:rFonts w:cs="Calibri"/>
                </w:rPr>
              </w:pPr>
            </w:p>
            <w:p w14:paraId="583EAB52" w14:textId="77777777" w:rsidR="007D79EC" w:rsidRPr="004F6018" w:rsidRDefault="007D79EC" w:rsidP="00897423">
              <w:pPr>
                <w:numPr>
                  <w:ilvl w:val="0"/>
                  <w:numId w:val="40"/>
                </w:numPr>
                <w:contextualSpacing/>
                <w:jc w:val="both"/>
                <w:rPr>
                  <w:rFonts w:cs="Calibri"/>
                </w:rPr>
              </w:pPr>
              <w:r w:rsidRPr="004F6018">
                <w:rPr>
                  <w:rFonts w:cs="Calibri"/>
                </w:rPr>
                <w:t>Internal Linux environment (DAFM RedHat Virtual Machine).</w:t>
              </w:r>
            </w:p>
            <w:p w14:paraId="773F4AB8" w14:textId="77777777" w:rsidR="007D79EC" w:rsidRPr="004F6018" w:rsidRDefault="007D79EC" w:rsidP="00897423">
              <w:pPr>
                <w:numPr>
                  <w:ilvl w:val="0"/>
                  <w:numId w:val="40"/>
                </w:numPr>
                <w:contextualSpacing/>
                <w:jc w:val="both"/>
                <w:rPr>
                  <w:rFonts w:cs="Calibri"/>
                </w:rPr>
              </w:pPr>
              <w:r w:rsidRPr="004F6018">
                <w:rPr>
                  <w:rFonts w:cs="Calibri"/>
                </w:rPr>
                <w:t>External CREODIAS cloud environment.</w:t>
              </w:r>
            </w:p>
            <w:p w14:paraId="52225E31" w14:textId="77777777" w:rsidR="007D79EC" w:rsidRPr="004F6018" w:rsidRDefault="007D79EC" w:rsidP="00897423">
              <w:pPr>
                <w:numPr>
                  <w:ilvl w:val="0"/>
                  <w:numId w:val="40"/>
                </w:numPr>
                <w:contextualSpacing/>
                <w:jc w:val="both"/>
                <w:rPr>
                  <w:rFonts w:cs="Calibri"/>
                </w:rPr>
              </w:pPr>
              <w:r w:rsidRPr="004F6018">
                <w:rPr>
                  <w:rFonts w:cs="Calibri"/>
                </w:rPr>
                <w:t>Python and R for satellite data extraction and processing, algorithm development and database integration.</w:t>
              </w:r>
            </w:p>
            <w:p w14:paraId="0B8466A1" w14:textId="77777777" w:rsidR="007D79EC" w:rsidRPr="004F6018" w:rsidRDefault="007D79EC" w:rsidP="00897423">
              <w:pPr>
                <w:numPr>
                  <w:ilvl w:val="0"/>
                  <w:numId w:val="40"/>
                </w:numPr>
                <w:contextualSpacing/>
                <w:jc w:val="both"/>
                <w:rPr>
                  <w:rFonts w:cs="Calibri"/>
                </w:rPr>
              </w:pPr>
              <w:r w:rsidRPr="004F6018">
                <w:rPr>
                  <w:rFonts w:cs="Calibri"/>
                </w:rPr>
                <w:t>Jupyter Notebooks for accessing, retrieving and displaying data.</w:t>
              </w:r>
            </w:p>
            <w:p w14:paraId="7161E662" w14:textId="77777777" w:rsidR="007D79EC" w:rsidRPr="004F6018" w:rsidRDefault="007D79EC" w:rsidP="00897423">
              <w:pPr>
                <w:numPr>
                  <w:ilvl w:val="0"/>
                  <w:numId w:val="40"/>
                </w:numPr>
                <w:contextualSpacing/>
                <w:jc w:val="both"/>
                <w:rPr>
                  <w:rFonts w:cs="Calibri"/>
                </w:rPr>
              </w:pPr>
              <w:r w:rsidRPr="004F6018">
                <w:rPr>
                  <w:rFonts w:cs="Calibri"/>
                </w:rPr>
                <w:t>FME for LPIS data extraction and the creation of FOIs.</w:t>
              </w:r>
            </w:p>
            <w:p w14:paraId="53D02AC5" w14:textId="77777777" w:rsidR="007D79EC" w:rsidRPr="004F6018" w:rsidRDefault="007D79EC" w:rsidP="00897423">
              <w:pPr>
                <w:numPr>
                  <w:ilvl w:val="0"/>
                  <w:numId w:val="40"/>
                </w:numPr>
                <w:contextualSpacing/>
                <w:jc w:val="both"/>
                <w:rPr>
                  <w:rFonts w:cs="Calibri"/>
                </w:rPr>
              </w:pPr>
              <w:r w:rsidRPr="004F6018">
                <w:rPr>
                  <w:rFonts w:cs="Calibri"/>
                </w:rPr>
                <w:t>PostgreSQL and Oracle for database development.</w:t>
              </w:r>
            </w:p>
            <w:p w14:paraId="7405BA6E" w14:textId="77777777" w:rsidR="007D79EC" w:rsidRPr="004F6018" w:rsidRDefault="007D79EC" w:rsidP="00897423">
              <w:pPr>
                <w:numPr>
                  <w:ilvl w:val="0"/>
                  <w:numId w:val="40"/>
                </w:numPr>
                <w:contextualSpacing/>
                <w:jc w:val="both"/>
                <w:rPr>
                  <w:rFonts w:cs="Calibri"/>
                </w:rPr>
              </w:pPr>
              <w:r w:rsidRPr="004F6018">
                <w:rPr>
                  <w:rFonts w:cs="Calibri"/>
                  <w:bCs/>
                </w:rPr>
                <w:t>Atlassian Jira and Confluence are used as tracking and collaboration tools.</w:t>
              </w:r>
            </w:p>
            <w:p w14:paraId="1ACDF943" w14:textId="77777777" w:rsidR="007D79EC" w:rsidRPr="004F6018" w:rsidRDefault="007D79EC" w:rsidP="00897423">
              <w:pPr>
                <w:numPr>
                  <w:ilvl w:val="0"/>
                  <w:numId w:val="40"/>
                </w:numPr>
                <w:contextualSpacing/>
                <w:jc w:val="both"/>
                <w:rPr>
                  <w:rFonts w:cs="Calibri"/>
                </w:rPr>
              </w:pPr>
              <w:r w:rsidRPr="004F6018">
                <w:rPr>
                  <w:rFonts w:cs="Calibri"/>
                </w:rPr>
                <w:t>Gitlab is used as a source code repository for code.</w:t>
              </w:r>
            </w:p>
            <w:p w14:paraId="6AE03702" w14:textId="1A6D20F9" w:rsidR="007D79EC" w:rsidRPr="004F6018" w:rsidRDefault="007D79EC" w:rsidP="00897423">
              <w:pPr>
                <w:numPr>
                  <w:ilvl w:val="0"/>
                  <w:numId w:val="40"/>
                </w:numPr>
                <w:contextualSpacing/>
                <w:jc w:val="both"/>
                <w:rPr>
                  <w:rFonts w:cs="Calibri"/>
                </w:rPr>
              </w:pPr>
              <w:r w:rsidRPr="004F6018">
                <w:rPr>
                  <w:rFonts w:cs="Calibri"/>
                  <w:bCs/>
                </w:rPr>
                <w:t>The desktop clients are Windows 1</w:t>
              </w:r>
              <w:r w:rsidR="006D7367" w:rsidRPr="004F6018">
                <w:rPr>
                  <w:rFonts w:cs="Calibri"/>
                  <w:bCs/>
                </w:rPr>
                <w:t>1</w:t>
              </w:r>
              <w:r w:rsidRPr="004F6018">
                <w:rPr>
                  <w:rFonts w:cs="Calibri"/>
                  <w:bCs/>
                </w:rPr>
                <w:t>, and a developer portal exists in house to support, &amp; access to common development tools.</w:t>
              </w:r>
            </w:p>
            <w:p w14:paraId="36AB465B" w14:textId="77777777" w:rsidR="007D79EC" w:rsidRPr="00C67FEA" w:rsidRDefault="007D79EC" w:rsidP="007D79EC">
              <w:pPr>
                <w:rPr>
                  <w:rFonts w:cs="Calibri"/>
                  <w:color w:val="0070C0"/>
                  <w:szCs w:val="22"/>
                  <w:lang w:val="en-IE"/>
                </w:rPr>
              </w:pPr>
            </w:p>
            <w:p w14:paraId="4217D221" w14:textId="77777777" w:rsidR="007D79EC" w:rsidRPr="00C67FEA" w:rsidRDefault="007D79EC" w:rsidP="007D79EC">
              <w:pPr>
                <w:rPr>
                  <w:rFonts w:eastAsia="Calibri" w:cs="Calibri"/>
                  <w:color w:val="0070C0"/>
                  <w:szCs w:val="22"/>
                  <w:lang w:val="en-IE"/>
                </w:rPr>
              </w:pPr>
            </w:p>
            <w:p w14:paraId="26E51A53" w14:textId="13CDB331" w:rsidR="007D79EC" w:rsidRPr="004F6018" w:rsidRDefault="007D79EC" w:rsidP="007D79EC">
              <w:pPr>
                <w:keepNext/>
                <w:tabs>
                  <w:tab w:val="left" w:pos="567"/>
                  <w:tab w:val="left" w:pos="907"/>
                  <w:tab w:val="left" w:pos="1134"/>
                </w:tabs>
                <w:outlineLvl w:val="2"/>
                <w:rPr>
                  <w:rFonts w:eastAsia="Calibri" w:cs="Calibri"/>
                  <w:b/>
                  <w:iCs/>
                  <w:szCs w:val="22"/>
                  <w:u w:val="single"/>
                  <w:lang w:val="en-IE"/>
                </w:rPr>
              </w:pPr>
              <w:bookmarkStart w:id="26" w:name="_Toc92216835"/>
              <w:r w:rsidRPr="004F6018">
                <w:rPr>
                  <w:rFonts w:eastAsia="Calibri" w:cs="Calibri"/>
                  <w:b/>
                  <w:iCs/>
                  <w:szCs w:val="22"/>
                  <w:lang w:val="en-IE"/>
                </w:rPr>
                <w:t>1.</w:t>
              </w:r>
              <w:r w:rsidR="005D4B89" w:rsidRPr="004F6018">
                <w:rPr>
                  <w:rFonts w:eastAsia="Calibri" w:cs="Calibri"/>
                  <w:b/>
                  <w:iCs/>
                  <w:szCs w:val="22"/>
                  <w:lang w:val="en-IE"/>
                </w:rPr>
                <w:t>9</w:t>
              </w:r>
              <w:r w:rsidRPr="004F6018">
                <w:rPr>
                  <w:rFonts w:eastAsia="Calibri" w:cs="Calibri"/>
                  <w:b/>
                  <w:iCs/>
                  <w:szCs w:val="22"/>
                  <w:lang w:val="en-IE"/>
                </w:rPr>
                <w:t xml:space="preserve"> </w:t>
              </w:r>
              <w:r w:rsidR="004F6018" w:rsidRPr="004F6018">
                <w:rPr>
                  <w:rFonts w:eastAsia="Calibri" w:cs="Calibri"/>
                  <w:b/>
                  <w:iCs/>
                  <w:szCs w:val="22"/>
                  <w:u w:val="single"/>
                  <w:lang w:val="en-IE"/>
                </w:rPr>
                <w:t>Enterprise</w:t>
              </w:r>
              <w:r w:rsidRPr="004F6018">
                <w:rPr>
                  <w:rFonts w:eastAsia="Calibri" w:cs="Calibri"/>
                  <w:b/>
                  <w:iCs/>
                  <w:szCs w:val="22"/>
                  <w:u w:val="single"/>
                  <w:lang w:val="en-IE"/>
                </w:rPr>
                <w:t xml:space="preserve"> Architecture Overview</w:t>
              </w:r>
              <w:bookmarkEnd w:id="26"/>
            </w:p>
            <w:p w14:paraId="4CA3EE63" w14:textId="77777777" w:rsidR="004F6018" w:rsidRDefault="004F6018" w:rsidP="004F6018">
              <w:pPr>
                <w:rPr>
                  <w:rFonts w:cs="Calibri"/>
                  <w:szCs w:val="22"/>
                </w:rPr>
              </w:pPr>
              <w:r>
                <w:rPr>
                  <w:rFonts w:cs="Calibri"/>
                  <w:szCs w:val="22"/>
                </w:rPr>
                <w:t xml:space="preserve">The Department’s strategic build and deployment platform for IT applications is Enterprise Kubernetes, specifically Red Hat OpenShift Container Platform. Within this container environment, bespoke </w:t>
              </w:r>
              <w:r w:rsidRPr="00636127">
                <w:rPr>
                  <w:rFonts w:cs="Calibri"/>
                  <w:szCs w:val="22"/>
                </w:rPr>
                <w:t>applications are built using Java frameworks</w:t>
              </w:r>
              <w:r>
                <w:rPr>
                  <w:rFonts w:cs="Calibri"/>
                  <w:szCs w:val="22"/>
                </w:rPr>
                <w:t xml:space="preserve">, i.e. </w:t>
              </w:r>
              <w:r w:rsidRPr="00636127">
                <w:rPr>
                  <w:rFonts w:cs="Calibri"/>
                  <w:szCs w:val="22"/>
                </w:rPr>
                <w:t>Spring Boot</w:t>
              </w:r>
              <w:r>
                <w:rPr>
                  <w:rFonts w:cs="Calibri"/>
                  <w:szCs w:val="22"/>
                </w:rPr>
                <w:t xml:space="preserve"> or </w:t>
              </w:r>
              <w:r w:rsidRPr="00636127">
                <w:rPr>
                  <w:rFonts w:cs="Calibri"/>
                  <w:szCs w:val="22"/>
                </w:rPr>
                <w:t>Quarkus</w:t>
              </w:r>
              <w:r>
                <w:rPr>
                  <w:rFonts w:cs="Calibri"/>
                  <w:szCs w:val="22"/>
                </w:rPr>
                <w:t xml:space="preserve"> (</w:t>
              </w:r>
              <w:r w:rsidRPr="0084741D">
                <w:rPr>
                  <w:rFonts w:cs="Calibri"/>
                  <w:i/>
                  <w:iCs/>
                  <w:szCs w:val="22"/>
                </w:rPr>
                <w:t>a Kubernetes-native Java framework</w:t>
              </w:r>
              <w:r>
                <w:rPr>
                  <w:rFonts w:cs="Calibri"/>
                  <w:szCs w:val="22"/>
                </w:rPr>
                <w:t>)</w:t>
              </w:r>
              <w:r w:rsidRPr="00636127">
                <w:rPr>
                  <w:rFonts w:cs="Calibri"/>
                  <w:szCs w:val="22"/>
                </w:rPr>
                <w:t xml:space="preserve">. </w:t>
              </w:r>
              <w:r>
                <w:rPr>
                  <w:rFonts w:cs="Calibri"/>
                  <w:szCs w:val="22"/>
                </w:rPr>
                <w:t xml:space="preserve">Legacy applications migrated directly to the platform may use Spring Framework. </w:t>
              </w:r>
            </w:p>
            <w:p w14:paraId="47FD26DA" w14:textId="77777777" w:rsidR="004F6018" w:rsidRDefault="004F6018" w:rsidP="004F6018">
              <w:pPr>
                <w:rPr>
                  <w:rFonts w:cs="Calibri"/>
                  <w:szCs w:val="22"/>
                </w:rPr>
              </w:pPr>
              <w:r>
                <w:rPr>
                  <w:rFonts w:cs="Calibri"/>
                  <w:szCs w:val="22"/>
                </w:rPr>
                <w:t>T</w:t>
              </w:r>
              <w:r w:rsidRPr="00636127">
                <w:rPr>
                  <w:rFonts w:cs="Calibri"/>
                  <w:szCs w:val="22"/>
                </w:rPr>
                <w:t xml:space="preserve">he standard </w:t>
              </w:r>
              <w:r>
                <w:rPr>
                  <w:rFonts w:cs="Calibri"/>
                  <w:szCs w:val="22"/>
                </w:rPr>
                <w:t xml:space="preserve">approved approach </w:t>
              </w:r>
              <w:r w:rsidRPr="00636127">
                <w:rPr>
                  <w:rFonts w:cs="Calibri"/>
                  <w:szCs w:val="22"/>
                </w:rPr>
                <w:t>for all bespoke Department development</w:t>
              </w:r>
              <w:r>
                <w:rPr>
                  <w:rFonts w:cs="Calibri"/>
                  <w:szCs w:val="22"/>
                </w:rPr>
                <w:t xml:space="preserve"> is to use a</w:t>
              </w:r>
              <w:r w:rsidRPr="00636127">
                <w:rPr>
                  <w:rFonts w:cs="Calibri"/>
                  <w:szCs w:val="22"/>
                </w:rPr>
                <w:t xml:space="preserve"> decoupled architecture, with distinct front and back-end</w:t>
              </w:r>
              <w:r>
                <w:rPr>
                  <w:rFonts w:cs="Calibri"/>
                  <w:szCs w:val="22"/>
                </w:rPr>
                <w:t xml:space="preserve"> services. </w:t>
              </w:r>
              <w:r w:rsidRPr="00636127">
                <w:rPr>
                  <w:rFonts w:cs="Calibri"/>
                  <w:szCs w:val="22"/>
                </w:rPr>
                <w:t xml:space="preserve">Angular framework </w:t>
              </w:r>
              <w:r>
                <w:rPr>
                  <w:rFonts w:cs="Calibri"/>
                  <w:szCs w:val="22"/>
                </w:rPr>
                <w:t>is used for the front-end, and a</w:t>
              </w:r>
              <w:r w:rsidRPr="00636127">
                <w:rPr>
                  <w:rFonts w:cs="Calibri"/>
                  <w:szCs w:val="22"/>
                </w:rPr>
                <w:t xml:space="preserve"> “Design System” </w:t>
              </w:r>
              <w:r>
                <w:rPr>
                  <w:rFonts w:cs="Calibri"/>
                  <w:szCs w:val="22"/>
                </w:rPr>
                <w:t xml:space="preserve">provides a reference for </w:t>
              </w:r>
              <w:r w:rsidRPr="00636127">
                <w:rPr>
                  <w:rFonts w:cs="Calibri"/>
                  <w:szCs w:val="22"/>
                </w:rPr>
                <w:t>UI/UX component standard</w:t>
              </w:r>
              <w:r>
                <w:rPr>
                  <w:rFonts w:cs="Calibri"/>
                  <w:szCs w:val="22"/>
                </w:rPr>
                <w:t>s</w:t>
              </w:r>
              <w:r w:rsidRPr="00636127">
                <w:rPr>
                  <w:rFonts w:cs="Calibri"/>
                  <w:szCs w:val="22"/>
                </w:rPr>
                <w:t>.</w:t>
              </w:r>
              <w:r>
                <w:rPr>
                  <w:rFonts w:cs="Calibri"/>
                  <w:szCs w:val="22"/>
                </w:rPr>
                <w:t xml:space="preserve"> An </w:t>
              </w:r>
              <w:r w:rsidRPr="00636127">
                <w:rPr>
                  <w:rFonts w:cs="Calibri"/>
                  <w:szCs w:val="22"/>
                </w:rPr>
                <w:t>Oracle Database</w:t>
              </w:r>
              <w:r>
                <w:rPr>
                  <w:rFonts w:cs="Calibri"/>
                  <w:szCs w:val="22"/>
                </w:rPr>
                <w:t xml:space="preserve"> creates the “system of record” underneath.</w:t>
              </w:r>
            </w:p>
            <w:p w14:paraId="55C85FB2" w14:textId="77777777" w:rsidR="004F6018" w:rsidRDefault="004F6018" w:rsidP="004F6018">
              <w:pPr>
                <w:rPr>
                  <w:rFonts w:cs="Calibri"/>
                  <w:szCs w:val="22"/>
                </w:rPr>
              </w:pPr>
              <w:r w:rsidRPr="00636127">
                <w:rPr>
                  <w:rFonts w:cs="Calibri"/>
                  <w:szCs w:val="22"/>
                </w:rPr>
                <w:t>A suite of middleware tools supports development</w:t>
              </w:r>
              <w:r>
                <w:rPr>
                  <w:rFonts w:cs="Calibri"/>
                  <w:szCs w:val="22"/>
                </w:rPr>
                <w:t xml:space="preserve">, </w:t>
              </w:r>
              <w:r w:rsidRPr="00636127">
                <w:rPr>
                  <w:rFonts w:cs="Calibri"/>
                  <w:szCs w:val="22"/>
                </w:rPr>
                <w:t xml:space="preserve">source code management, </w:t>
              </w:r>
              <w:r>
                <w:rPr>
                  <w:rFonts w:cs="Calibri"/>
                  <w:szCs w:val="22"/>
                </w:rPr>
                <w:t xml:space="preserve">build orchestration, </w:t>
              </w:r>
              <w:r w:rsidRPr="00636127">
                <w:rPr>
                  <w:rFonts w:cs="Calibri"/>
                  <w:szCs w:val="22"/>
                </w:rPr>
                <w:t xml:space="preserve">dependency management, code quality checks, </w:t>
              </w:r>
              <w:r>
                <w:rPr>
                  <w:rFonts w:cs="Calibri"/>
                  <w:szCs w:val="22"/>
                </w:rPr>
                <w:t xml:space="preserve">and </w:t>
              </w:r>
              <w:r w:rsidRPr="00636127">
                <w:rPr>
                  <w:rFonts w:cs="Calibri"/>
                  <w:szCs w:val="22"/>
                </w:rPr>
                <w:t xml:space="preserve">Software Composition Analysis. </w:t>
              </w:r>
              <w:r>
                <w:rPr>
                  <w:rFonts w:cs="Calibri"/>
                  <w:szCs w:val="22"/>
                </w:rPr>
                <w:t xml:space="preserve">OAuth and OpenID Connect are the access and authorisation standards, supported by an in-house authorisation server. Messaging and integration services, if not API-driven, use AMQ Broker. </w:t>
              </w:r>
            </w:p>
            <w:p w14:paraId="030C1C17" w14:textId="77777777" w:rsidR="004F6018" w:rsidRPr="00636127" w:rsidRDefault="004F6018" w:rsidP="004F6018">
              <w:pPr>
                <w:rPr>
                  <w:rFonts w:cs="Calibri"/>
                  <w:szCs w:val="22"/>
                </w:rPr>
              </w:pPr>
              <w:r>
                <w:rPr>
                  <w:rFonts w:cs="Calibri"/>
                  <w:szCs w:val="22"/>
                </w:rPr>
                <w:t xml:space="preserve">Playwright is used for system quality control. The services of a dedicated “performance test” team is also available. </w:t>
              </w:r>
              <w:r w:rsidRPr="00636127">
                <w:rPr>
                  <w:rFonts w:cs="Calibri"/>
                  <w:szCs w:val="22"/>
                </w:rPr>
                <w:t xml:space="preserve">Successful tenderers </w:t>
              </w:r>
              <w:r>
                <w:rPr>
                  <w:rFonts w:cs="Calibri"/>
                  <w:szCs w:val="22"/>
                </w:rPr>
                <w:t xml:space="preserve">are expected </w:t>
              </w:r>
              <w:r w:rsidRPr="00636127">
                <w:rPr>
                  <w:rFonts w:cs="Calibri"/>
                  <w:szCs w:val="22"/>
                </w:rPr>
                <w:t xml:space="preserve">to demonstrate a commitment, within the </w:t>
              </w:r>
              <w:r>
                <w:rPr>
                  <w:rFonts w:cs="Calibri"/>
                  <w:szCs w:val="22"/>
                </w:rPr>
                <w:t>s</w:t>
              </w:r>
              <w:r w:rsidRPr="00636127">
                <w:rPr>
                  <w:rFonts w:cs="Calibri"/>
                  <w:szCs w:val="22"/>
                </w:rPr>
                <w:t xml:space="preserve">oftware delivery process, to Quality Assurance independence and to providing a governance overview in conformity with </w:t>
              </w:r>
              <w:r>
                <w:rPr>
                  <w:rFonts w:cs="Calibri"/>
                  <w:szCs w:val="22"/>
                </w:rPr>
                <w:t xml:space="preserve">the Department’s </w:t>
              </w:r>
              <w:r w:rsidRPr="00636127">
                <w:rPr>
                  <w:rFonts w:cs="Calibri"/>
                  <w:szCs w:val="22"/>
                </w:rPr>
                <w:t xml:space="preserve">Organisational test strategy.  </w:t>
              </w:r>
              <w:r>
                <w:rPr>
                  <w:rFonts w:cs="Calibri"/>
                  <w:szCs w:val="22"/>
                </w:rPr>
                <w:t>This includes adopting an</w:t>
              </w:r>
              <w:r w:rsidRPr="00636127">
                <w:rPr>
                  <w:rFonts w:cs="Calibri"/>
                  <w:szCs w:val="22"/>
                </w:rPr>
                <w:t xml:space="preserve"> "Automate First" and “Shift Left" approach</w:t>
              </w:r>
              <w:r>
                <w:rPr>
                  <w:rFonts w:cs="Calibri"/>
                  <w:szCs w:val="22"/>
                </w:rPr>
                <w:t xml:space="preserve">, </w:t>
              </w:r>
              <w:r w:rsidRPr="00636127">
                <w:rPr>
                  <w:rFonts w:cs="Calibri"/>
                  <w:szCs w:val="22"/>
                </w:rPr>
                <w:t>focus</w:t>
              </w:r>
              <w:r>
                <w:rPr>
                  <w:rFonts w:cs="Calibri"/>
                  <w:szCs w:val="22"/>
                </w:rPr>
                <w:t>ing</w:t>
              </w:r>
              <w:r w:rsidRPr="00636127">
                <w:rPr>
                  <w:rFonts w:cs="Calibri"/>
                  <w:szCs w:val="22"/>
                </w:rPr>
                <w:t xml:space="preserve"> on </w:t>
              </w:r>
              <w:r>
                <w:rPr>
                  <w:rFonts w:cs="Calibri"/>
                  <w:szCs w:val="22"/>
                </w:rPr>
                <w:t xml:space="preserve">the </w:t>
              </w:r>
              <w:r w:rsidRPr="00636127">
                <w:rPr>
                  <w:rFonts w:cs="Calibri"/>
                  <w:szCs w:val="22"/>
                </w:rPr>
                <w:t>integrat</w:t>
              </w:r>
              <w:r>
                <w:rPr>
                  <w:rFonts w:cs="Calibri"/>
                  <w:szCs w:val="22"/>
                </w:rPr>
                <w:t>ion of</w:t>
              </w:r>
              <w:r w:rsidRPr="00636127">
                <w:rPr>
                  <w:rFonts w:cs="Calibri"/>
                  <w:szCs w:val="22"/>
                </w:rPr>
                <w:t xml:space="preserve"> testing earlier in the software development lifecycle.</w:t>
              </w:r>
            </w:p>
            <w:p w14:paraId="029E4B77" w14:textId="715895F5" w:rsidR="004F6018" w:rsidRDefault="004F6018" w:rsidP="004F6018">
              <w:pPr>
                <w:rPr>
                  <w:rFonts w:cs="Calibri"/>
                  <w:szCs w:val="22"/>
                </w:rPr>
              </w:pPr>
              <w:r w:rsidRPr="00636127">
                <w:rPr>
                  <w:rFonts w:cs="Calibri"/>
                  <w:szCs w:val="22"/>
                  <w:lang w:val="en-IE"/>
                </w:rPr>
                <w:t xml:space="preserve">Software Development Methodology is based on Agile </w:t>
              </w:r>
              <w:r w:rsidR="00A11272" w:rsidRPr="00636127">
                <w:rPr>
                  <w:rFonts w:cs="Calibri"/>
                  <w:szCs w:val="22"/>
                  <w:lang w:val="en-IE"/>
                </w:rPr>
                <w:t>Frameworks,</w:t>
              </w:r>
              <w:r w:rsidRPr="00636127">
                <w:rPr>
                  <w:rFonts w:cs="Calibri"/>
                  <w:szCs w:val="22"/>
                  <w:lang w:val="en-IE"/>
                </w:rPr>
                <w:t xml:space="preserve"> and all project teams are required to adopt DAFM’s Agile Framework, based on Scrum. </w:t>
              </w:r>
              <w:r w:rsidRPr="00636127">
                <w:rPr>
                  <w:rFonts w:cs="Calibri"/>
                  <w:szCs w:val="22"/>
                </w:rPr>
                <w:t xml:space="preserve">Atlassian Jira and Confluence are used </w:t>
              </w:r>
              <w:r>
                <w:rPr>
                  <w:rFonts w:cs="Calibri"/>
                  <w:szCs w:val="22"/>
                </w:rPr>
                <w:t xml:space="preserve">to support both development and operational </w:t>
              </w:r>
              <w:r w:rsidRPr="00636127">
                <w:rPr>
                  <w:rFonts w:cs="Calibri"/>
                  <w:szCs w:val="22"/>
                </w:rPr>
                <w:t>tracking and collaboration</w:t>
              </w:r>
              <w:r>
                <w:rPr>
                  <w:rFonts w:cs="Calibri"/>
                  <w:szCs w:val="22"/>
                </w:rPr>
                <w:t>.</w:t>
              </w:r>
            </w:p>
            <w:p w14:paraId="0DC1D50D" w14:textId="23B4D232" w:rsidR="004F6018" w:rsidRPr="00636127" w:rsidRDefault="004F6018" w:rsidP="004F6018">
              <w:pPr>
                <w:rPr>
                  <w:rFonts w:cs="Calibri"/>
                  <w:szCs w:val="22"/>
                </w:rPr>
              </w:pPr>
              <w:r w:rsidRPr="00636127">
                <w:rPr>
                  <w:rFonts w:cs="Calibri"/>
                  <w:szCs w:val="22"/>
                </w:rPr>
                <w:t xml:space="preserve">Business Intelligence needs are dependent on </w:t>
              </w:r>
              <w:r>
                <w:rPr>
                  <w:rFonts w:cs="Calibri"/>
                  <w:szCs w:val="22"/>
                </w:rPr>
                <w:t xml:space="preserve">individual </w:t>
              </w:r>
              <w:r w:rsidRPr="00636127">
                <w:rPr>
                  <w:rFonts w:cs="Calibri"/>
                  <w:szCs w:val="22"/>
                </w:rPr>
                <w:t xml:space="preserve">use </w:t>
              </w:r>
              <w:r w:rsidR="00A11272" w:rsidRPr="00636127">
                <w:rPr>
                  <w:rFonts w:cs="Calibri"/>
                  <w:szCs w:val="22"/>
                </w:rPr>
                <w:t>case</w:t>
              </w:r>
              <w:r w:rsidR="00A11272">
                <w:rPr>
                  <w:rFonts w:cs="Calibri"/>
                  <w:szCs w:val="22"/>
                </w:rPr>
                <w:t>s,</w:t>
              </w:r>
              <w:r w:rsidRPr="00636127">
                <w:rPr>
                  <w:rFonts w:cs="Calibri"/>
                  <w:szCs w:val="22"/>
                </w:rPr>
                <w:t xml:space="preserve"> </w:t>
              </w:r>
              <w:r>
                <w:rPr>
                  <w:rFonts w:cs="Calibri"/>
                  <w:szCs w:val="22"/>
                </w:rPr>
                <w:t xml:space="preserve">but most </w:t>
              </w:r>
              <w:r w:rsidRPr="00636127">
                <w:rPr>
                  <w:rFonts w:cs="Calibri"/>
                  <w:szCs w:val="22"/>
                </w:rPr>
                <w:t>dashboard</w:t>
              </w:r>
              <w:r>
                <w:rPr>
                  <w:rFonts w:cs="Calibri"/>
                  <w:szCs w:val="22"/>
                </w:rPr>
                <w:t>s typically are generated</w:t>
              </w:r>
              <w:r w:rsidRPr="00636127">
                <w:rPr>
                  <w:rFonts w:cs="Calibri"/>
                  <w:szCs w:val="22"/>
                </w:rPr>
                <w:t xml:space="preserve"> via Microsoft PowerBI. </w:t>
              </w:r>
              <w:r>
                <w:rPr>
                  <w:rFonts w:cs="Calibri"/>
                  <w:szCs w:val="22"/>
                </w:rPr>
                <w:t>T</w:t>
              </w:r>
              <w:r w:rsidRPr="00636127">
                <w:rPr>
                  <w:rFonts w:cs="Calibri"/>
                  <w:szCs w:val="22"/>
                </w:rPr>
                <w:t>he working desktop environment is Windows</w:t>
              </w:r>
              <w:r>
                <w:rPr>
                  <w:rFonts w:cs="Calibri"/>
                  <w:szCs w:val="22"/>
                </w:rPr>
                <w:t xml:space="preserve"> with a Department </w:t>
              </w:r>
              <w:r w:rsidRPr="00636127">
                <w:rPr>
                  <w:rFonts w:cs="Calibri"/>
                  <w:szCs w:val="22"/>
                </w:rPr>
                <w:lastRenderedPageBreak/>
                <w:t xml:space="preserve">Software Centre </w:t>
              </w:r>
              <w:r>
                <w:rPr>
                  <w:rFonts w:cs="Calibri"/>
                  <w:szCs w:val="22"/>
                </w:rPr>
                <w:t xml:space="preserve">granting </w:t>
              </w:r>
              <w:r w:rsidRPr="00636127">
                <w:rPr>
                  <w:rFonts w:cs="Calibri"/>
                  <w:szCs w:val="22"/>
                </w:rPr>
                <w:t xml:space="preserve">access to </w:t>
              </w:r>
              <w:r>
                <w:rPr>
                  <w:rFonts w:cs="Calibri"/>
                  <w:szCs w:val="22"/>
                </w:rPr>
                <w:t xml:space="preserve">the </w:t>
              </w:r>
              <w:r w:rsidRPr="00636127">
                <w:rPr>
                  <w:rFonts w:cs="Calibri"/>
                  <w:szCs w:val="22"/>
                </w:rPr>
                <w:t xml:space="preserve">common development tools (such as IntelliJ, NotePad++, Visual Studio Code, etc.). Active Directory is used extensively across the desktop environments. </w:t>
              </w:r>
            </w:p>
            <w:p w14:paraId="6016FC67" w14:textId="77777777" w:rsidR="004F6018" w:rsidRDefault="004F6018" w:rsidP="004F6018">
              <w:pPr>
                <w:rPr>
                  <w:rFonts w:cs="Calibri"/>
                  <w:szCs w:val="22"/>
                </w:rPr>
              </w:pPr>
              <w:r w:rsidRPr="00636127">
                <w:rPr>
                  <w:rFonts w:cs="Calibri"/>
                  <w:szCs w:val="22"/>
                </w:rPr>
                <w:t>The Department is committed to the process of continual improvement and reviews the relevant tooling and frameworks in operation. Within DAFM’s IT governance processes, alternative tools may be considered within the lifetime of a project/contract. All resources must be aware of the latest technologies</w:t>
              </w:r>
              <w:r>
                <w:rPr>
                  <w:rFonts w:cs="Calibri"/>
                  <w:szCs w:val="22"/>
                </w:rPr>
                <w:t xml:space="preserve"> and standards approved by the Enterprise Architecture Unit</w:t>
              </w:r>
              <w:r w:rsidRPr="00636127">
                <w:rPr>
                  <w:rFonts w:cs="Calibri"/>
                  <w:szCs w:val="22"/>
                </w:rPr>
                <w:t xml:space="preserve"> and the successful tenderer will be responsible for </w:t>
              </w:r>
              <w:r>
                <w:rPr>
                  <w:rFonts w:cs="Calibri"/>
                  <w:szCs w:val="22"/>
                </w:rPr>
                <w:t xml:space="preserve">any </w:t>
              </w:r>
              <w:r w:rsidRPr="00636127">
                <w:rPr>
                  <w:rFonts w:cs="Calibri"/>
                  <w:szCs w:val="22"/>
                </w:rPr>
                <w:t xml:space="preserve">training </w:t>
              </w:r>
              <w:r>
                <w:rPr>
                  <w:rFonts w:cs="Calibri"/>
                  <w:szCs w:val="22"/>
                </w:rPr>
                <w:t>implications in respect of resources being provided</w:t>
              </w:r>
              <w:r w:rsidRPr="00636127">
                <w:rPr>
                  <w:rFonts w:cs="Calibri"/>
                  <w:szCs w:val="22"/>
                </w:rPr>
                <w:t>.</w:t>
              </w:r>
            </w:p>
            <w:p w14:paraId="55915A64" w14:textId="77777777" w:rsidR="007D79EC" w:rsidRPr="00C67FEA" w:rsidRDefault="007D79EC" w:rsidP="007D79EC">
              <w:pPr>
                <w:rPr>
                  <w:rFonts w:eastAsia="Calibri" w:cs="Calibri"/>
                  <w:color w:val="0070C0"/>
                  <w:szCs w:val="22"/>
                  <w:lang w:val="en-IE"/>
                </w:rPr>
              </w:pPr>
            </w:p>
            <w:p w14:paraId="4F82DA1E" w14:textId="13D6C298" w:rsidR="00836E27" w:rsidRPr="007F7BF0" w:rsidRDefault="003050F4" w:rsidP="007F7BF0">
              <w:pPr>
                <w:keepNext/>
                <w:tabs>
                  <w:tab w:val="left" w:pos="567"/>
                  <w:tab w:val="left" w:pos="907"/>
                  <w:tab w:val="left" w:pos="1134"/>
                </w:tabs>
                <w:outlineLvl w:val="2"/>
                <w:rPr>
                  <w:rFonts w:eastAsia="Calibri" w:cs="Calibri"/>
                  <w:b/>
                  <w:iCs/>
                  <w:szCs w:val="22"/>
                  <w:lang w:val="en-IE"/>
                </w:rPr>
              </w:pPr>
              <w:r w:rsidRPr="007F7BF0">
                <w:rPr>
                  <w:rFonts w:eastAsia="Calibri" w:cs="Calibri"/>
                  <w:b/>
                  <w:iCs/>
                  <w:szCs w:val="22"/>
                  <w:lang w:val="en-IE"/>
                </w:rPr>
                <w:t>1.</w:t>
              </w:r>
              <w:r w:rsidR="004F6018" w:rsidRPr="007F7BF0">
                <w:rPr>
                  <w:rFonts w:eastAsia="Calibri" w:cs="Calibri"/>
                  <w:b/>
                  <w:iCs/>
                  <w:szCs w:val="22"/>
                  <w:lang w:val="en-IE"/>
                </w:rPr>
                <w:t>10</w:t>
              </w:r>
              <w:r w:rsidRPr="007F7BF0">
                <w:rPr>
                  <w:rFonts w:eastAsia="Calibri" w:cs="Calibri"/>
                  <w:b/>
                  <w:iCs/>
                  <w:szCs w:val="22"/>
                  <w:lang w:val="en-IE"/>
                </w:rPr>
                <w:t xml:space="preserve"> </w:t>
              </w:r>
              <w:r w:rsidR="00836E27" w:rsidRPr="007F7BF0">
                <w:rPr>
                  <w:rFonts w:eastAsia="Calibri" w:cs="Calibri"/>
                  <w:b/>
                  <w:iCs/>
                  <w:szCs w:val="22"/>
                  <w:lang w:val="en-IE"/>
                </w:rPr>
                <w:t>DAFM’S SECURITY REQUIREMENTS</w:t>
              </w:r>
            </w:p>
            <w:p w14:paraId="110C8BB7" w14:textId="12AE9B27" w:rsidR="00D14D78" w:rsidRPr="008E04AA" w:rsidRDefault="00D14D78" w:rsidP="00D14D78">
              <w:pPr>
                <w:rPr>
                  <w:rFonts w:eastAsia="Calibri"/>
                </w:rPr>
              </w:pPr>
              <w:r w:rsidRPr="008E04AA">
                <w:rPr>
                  <w:rFonts w:eastAsia="Calibri"/>
                </w:rPr>
                <w:t>The Department of Agriculture, Food and the Marine (DAFM) is committed to maintaining and improving the resilience and security of our ICT systems to protect our data and services. To facilitate this, any successful tenderer entering into a contract with DAFM to provide digital and/or IT services is required to confirm that they comply with the Public Sector Cyber Security Baseline Standards or equivalent industry recognised cyber security standard.</w:t>
              </w:r>
            </w:p>
            <w:p w14:paraId="2958A195" w14:textId="77777777" w:rsidR="00D14D78" w:rsidRPr="008E04AA" w:rsidRDefault="00D14D78" w:rsidP="00D14D78">
              <w:pPr>
                <w:rPr>
                  <w:rFonts w:eastAsia="Calibri"/>
                </w:rPr>
              </w:pPr>
            </w:p>
            <w:p w14:paraId="483B8A26" w14:textId="77777777" w:rsidR="00D14D78" w:rsidRDefault="00D14D78" w:rsidP="00D14D78">
              <w:pPr>
                <w:rPr>
                  <w:rFonts w:eastAsia="Calibri"/>
                </w:rPr>
              </w:pPr>
              <w:r w:rsidRPr="008E04AA">
                <w:rPr>
                  <w:rFonts w:eastAsia="Calibri"/>
                </w:rPr>
                <w:t>Any successful tenderer entering into a contract with DAFM who provide contract personnel with access to the DAFM network and/or IT resources is required to ensure that all contract resources provided will comply with DAFM's security requirements, including cyber and information security policies and where requested must complete DAFM’s Information Security, Cyber Security and Data Protection training on a periodic basis as defined by DAFM.</w:t>
              </w:r>
            </w:p>
            <w:p w14:paraId="4A54B1D9" w14:textId="77777777" w:rsidR="00836E27" w:rsidRPr="008E04AA" w:rsidRDefault="00836E27" w:rsidP="00D14D78"/>
            <w:p w14:paraId="2F2FB669" w14:textId="22CDB987" w:rsidR="00D14D78" w:rsidRPr="007F7BF0" w:rsidRDefault="003050F4" w:rsidP="007F7BF0">
              <w:pPr>
                <w:keepNext/>
                <w:tabs>
                  <w:tab w:val="left" w:pos="567"/>
                  <w:tab w:val="left" w:pos="907"/>
                  <w:tab w:val="left" w:pos="1134"/>
                </w:tabs>
                <w:outlineLvl w:val="2"/>
                <w:rPr>
                  <w:rFonts w:eastAsia="Calibri" w:cs="Calibri"/>
                  <w:b/>
                  <w:iCs/>
                  <w:szCs w:val="22"/>
                  <w:lang w:val="en-IE"/>
                </w:rPr>
              </w:pPr>
              <w:r w:rsidRPr="007F7BF0">
                <w:rPr>
                  <w:rFonts w:eastAsia="Calibri" w:cs="Calibri"/>
                  <w:b/>
                  <w:iCs/>
                  <w:szCs w:val="22"/>
                  <w:lang w:val="en-IE"/>
                </w:rPr>
                <w:t xml:space="preserve">1.11 </w:t>
              </w:r>
              <w:r w:rsidR="00836E27" w:rsidRPr="007F7BF0">
                <w:rPr>
                  <w:rFonts w:eastAsia="Calibri" w:cs="Calibri"/>
                  <w:b/>
                  <w:iCs/>
                  <w:szCs w:val="22"/>
                  <w:lang w:val="en-IE"/>
                </w:rPr>
                <w:t>DECLARATION – ARTIFICIAL INTELLIGENCE</w:t>
              </w:r>
              <w:r w:rsidR="00A11272">
                <w:rPr>
                  <w:rFonts w:eastAsia="Calibri" w:cs="Calibri"/>
                  <w:b/>
                  <w:iCs/>
                  <w:szCs w:val="22"/>
                  <w:lang w:val="en-IE"/>
                </w:rPr>
                <w:t xml:space="preserve">- </w:t>
              </w:r>
              <w:r w:rsidR="00A11272" w:rsidRPr="003E49E4">
                <w:rPr>
                  <w:b/>
                  <w:bCs/>
                  <w:color w:val="FF0000"/>
                  <w:szCs w:val="22"/>
                  <w:u w:val="single"/>
                </w:rPr>
                <w:t>This</w:t>
              </w:r>
              <w:r w:rsidR="003E49E4" w:rsidRPr="007A197D">
                <w:rPr>
                  <w:b/>
                  <w:bCs/>
                  <w:color w:val="FF0000"/>
                  <w:szCs w:val="22"/>
                  <w:u w:val="single"/>
                </w:rPr>
                <w:t xml:space="preserve"> Questionnaire is included in the </w:t>
              </w:r>
              <w:r w:rsidR="003E49E4" w:rsidRPr="00C95A75">
                <w:rPr>
                  <w:b/>
                  <w:bCs/>
                  <w:color w:val="FF0000"/>
                  <w:szCs w:val="22"/>
                  <w:u w:val="single"/>
                </w:rPr>
                <w:t xml:space="preserve">AMS TRD Qualitative appendix which </w:t>
              </w:r>
              <w:r w:rsidR="00A11272" w:rsidRPr="00C95A75">
                <w:rPr>
                  <w:b/>
                  <w:bCs/>
                  <w:color w:val="FF0000"/>
                  <w:szCs w:val="22"/>
                  <w:u w:val="single"/>
                </w:rPr>
                <w:t>must be</w:t>
              </w:r>
              <w:r w:rsidR="003E49E4" w:rsidRPr="00C95A75">
                <w:rPr>
                  <w:b/>
                  <w:bCs/>
                  <w:color w:val="FF0000"/>
                  <w:szCs w:val="22"/>
                  <w:u w:val="single"/>
                </w:rPr>
                <w:t xml:space="preserve"> returned with this tender</w:t>
              </w:r>
            </w:p>
            <w:p w14:paraId="1FAC8767" w14:textId="1565F2D1" w:rsidR="00836E27" w:rsidRPr="00460D0D" w:rsidRDefault="003050F4" w:rsidP="00836E27">
              <w:pPr>
                <w:spacing w:after="0" w:line="240" w:lineRule="auto"/>
                <w:ind w:left="720" w:hanging="720"/>
                <w:rPr>
                  <w:b/>
                  <w:bCs/>
                  <w:szCs w:val="22"/>
                </w:rPr>
              </w:pPr>
              <w:r>
                <w:rPr>
                  <w:b/>
                  <w:bCs/>
                  <w:szCs w:val="22"/>
                </w:rPr>
                <w:t xml:space="preserve">1.11.1 </w:t>
              </w:r>
              <w:r w:rsidR="00836E27" w:rsidRPr="00460D0D">
                <w:rPr>
                  <w:b/>
                  <w:bCs/>
                  <w:szCs w:val="22"/>
                </w:rPr>
                <w:t>Artificial Intelligence (AI) Questionnaire for Procurement Competitions</w:t>
              </w:r>
            </w:p>
            <w:p w14:paraId="38D343B3" w14:textId="77777777" w:rsidR="00836E27" w:rsidRPr="00460D0D" w:rsidRDefault="00836E27" w:rsidP="00836E27">
              <w:pPr>
                <w:spacing w:after="0" w:line="240" w:lineRule="auto"/>
                <w:rPr>
                  <w:szCs w:val="22"/>
                </w:rPr>
              </w:pPr>
              <w:r w:rsidRPr="00460D0D">
                <w:rPr>
                  <w:szCs w:val="22"/>
                </w:rPr>
                <w:t xml:space="preserve">The Contracting Authority is aware that Large Language Models and Generative Artificial Intelligence (collectively “AI Tools”) are being used in the preparation of responses to competitions and in service delivery in both in the public and private sectors. In responding to this Tender Process, candidates are required to declare in their submissions if and where AI Tools have been used to draft, develop, inform or augment their submissions and if and where AI Tools will be used in service delivery throughout the project life cycle. While the use of AI Tools is not prohibited, it is necessary that candidates maintain control and responsibility for their submissions and service delivery, and they confirm as much to the Contracting Authority. </w:t>
              </w:r>
            </w:p>
            <w:p w14:paraId="1BD8F63B" w14:textId="77777777" w:rsidR="00836E27" w:rsidRPr="00460D0D" w:rsidRDefault="00836E27" w:rsidP="00836E27">
              <w:pPr>
                <w:spacing w:after="0" w:line="240" w:lineRule="auto"/>
                <w:ind w:left="720" w:hanging="720"/>
                <w:rPr>
                  <w:szCs w:val="22"/>
                </w:rPr>
              </w:pPr>
            </w:p>
            <w:p w14:paraId="6D6B04DB" w14:textId="77777777" w:rsidR="00836E27" w:rsidRPr="00460D0D" w:rsidRDefault="00836E27" w:rsidP="00836E27">
              <w:pPr>
                <w:spacing w:after="0" w:line="240" w:lineRule="auto"/>
                <w:ind w:left="720" w:hanging="720"/>
                <w:rPr>
                  <w:b/>
                  <w:bCs/>
                  <w:szCs w:val="22"/>
                </w:rPr>
              </w:pPr>
            </w:p>
            <w:p w14:paraId="3DA63414" w14:textId="77777777" w:rsidR="00836E27" w:rsidRPr="00460D0D" w:rsidRDefault="00836E27" w:rsidP="00836E27">
              <w:pPr>
                <w:spacing w:after="0" w:line="240" w:lineRule="auto"/>
                <w:ind w:left="720" w:hanging="720"/>
                <w:rPr>
                  <w:b/>
                  <w:bCs/>
                  <w:szCs w:val="22"/>
                </w:rPr>
              </w:pPr>
              <w:r w:rsidRPr="00460D0D">
                <w:rPr>
                  <w:b/>
                  <w:bCs/>
                  <w:szCs w:val="22"/>
                </w:rPr>
                <w:t>Question No. 1 For Information Only</w:t>
              </w:r>
              <w:r>
                <w:rPr>
                  <w:b/>
                  <w:bCs/>
                  <w:szCs w:val="22"/>
                </w:rPr>
                <w:t xml:space="preserve"> (Not Scored)</w:t>
              </w:r>
            </w:p>
            <w:p w14:paraId="2C28BA1C" w14:textId="77777777" w:rsidR="00836E27" w:rsidRPr="00460D0D" w:rsidRDefault="00836E27" w:rsidP="00836E27">
              <w:pPr>
                <w:spacing w:after="0" w:line="240" w:lineRule="auto"/>
                <w:ind w:left="720" w:hanging="720"/>
                <w:rPr>
                  <w:szCs w:val="22"/>
                </w:rPr>
              </w:pPr>
              <w:r w:rsidRPr="00460D0D">
                <w:rPr>
                  <w:szCs w:val="22"/>
                </w:rPr>
                <w:t xml:space="preserve">Have you used AI or machine learning tools, including large language models, to assist in any </w:t>
              </w:r>
            </w:p>
            <w:p w14:paraId="31788BA8" w14:textId="77777777" w:rsidR="00836E27" w:rsidRPr="00460D0D" w:rsidRDefault="00836E27" w:rsidP="00836E27">
              <w:pPr>
                <w:spacing w:after="0" w:line="240" w:lineRule="auto"/>
                <w:ind w:left="720" w:hanging="720"/>
                <w:rPr>
                  <w:szCs w:val="22"/>
                </w:rPr>
              </w:pPr>
              <w:r w:rsidRPr="00460D0D">
                <w:rPr>
                  <w:szCs w:val="22"/>
                </w:rPr>
                <w:t xml:space="preserve">part of your tender submission? This may include using these tools to support the drafting of </w:t>
              </w:r>
            </w:p>
            <w:p w14:paraId="78926A72" w14:textId="77777777" w:rsidR="00836E27" w:rsidRPr="00460D0D" w:rsidRDefault="00836E27" w:rsidP="00836E27">
              <w:pPr>
                <w:spacing w:after="0" w:line="240" w:lineRule="auto"/>
                <w:ind w:left="720" w:hanging="720"/>
                <w:rPr>
                  <w:szCs w:val="22"/>
                </w:rPr>
              </w:pPr>
              <w:r w:rsidRPr="00460D0D">
                <w:rPr>
                  <w:szCs w:val="22"/>
                </w:rPr>
                <w:t>responses to Award questions.</w:t>
              </w:r>
            </w:p>
            <w:p w14:paraId="240A7D05" w14:textId="77777777" w:rsidR="00836E27" w:rsidRPr="00460D0D" w:rsidRDefault="00836E27" w:rsidP="00836E27">
              <w:pPr>
                <w:spacing w:after="0" w:line="240" w:lineRule="auto"/>
                <w:ind w:left="720" w:hanging="720"/>
                <w:rPr>
                  <w:szCs w:val="22"/>
                </w:rPr>
              </w:pPr>
            </w:p>
            <w:p w14:paraId="416AE7FB" w14:textId="77777777" w:rsidR="00836E27" w:rsidRPr="00460D0D" w:rsidRDefault="00836E27" w:rsidP="00836E27">
              <w:pPr>
                <w:spacing w:after="0" w:line="240" w:lineRule="auto"/>
                <w:ind w:left="720" w:hanging="720"/>
                <w:rPr>
                  <w:szCs w:val="22"/>
                </w:rPr>
              </w:pPr>
              <w:r w:rsidRPr="00460D0D">
                <w:rPr>
                  <w:szCs w:val="22"/>
                </w:rPr>
                <w:t xml:space="preserve">Yes </w:t>
              </w:r>
              <w:r w:rsidRPr="00460D0D">
                <w:rPr>
                  <w:rFonts w:ascii="MS Gothic" w:eastAsia="MS Gothic" w:hAnsi="MS Gothic" w:cs="MS Gothic" w:hint="eastAsia"/>
                  <w:szCs w:val="22"/>
                </w:rPr>
                <w:t>ロ</w:t>
              </w:r>
            </w:p>
            <w:p w14:paraId="3D5266BE" w14:textId="77777777" w:rsidR="00836E27" w:rsidRPr="00460D0D" w:rsidRDefault="00836E27" w:rsidP="00836E27">
              <w:pPr>
                <w:spacing w:after="0" w:line="240" w:lineRule="auto"/>
                <w:ind w:left="720" w:hanging="720"/>
                <w:rPr>
                  <w:szCs w:val="22"/>
                </w:rPr>
              </w:pPr>
              <w:r w:rsidRPr="00460D0D">
                <w:rPr>
                  <w:szCs w:val="22"/>
                </w:rPr>
                <w:t xml:space="preserve">No </w:t>
              </w:r>
              <w:r w:rsidRPr="00460D0D">
                <w:rPr>
                  <w:rFonts w:ascii="MS Gothic" w:eastAsia="MS Gothic" w:hAnsi="MS Gothic" w:cs="MS Gothic" w:hint="eastAsia"/>
                  <w:szCs w:val="22"/>
                </w:rPr>
                <w:t>ロ</w:t>
              </w:r>
            </w:p>
            <w:p w14:paraId="1D3C69B5" w14:textId="77777777" w:rsidR="00836E27" w:rsidRPr="00460D0D" w:rsidRDefault="00836E27" w:rsidP="00836E27">
              <w:pPr>
                <w:spacing w:after="0" w:line="240" w:lineRule="auto"/>
                <w:ind w:left="720" w:hanging="720"/>
                <w:rPr>
                  <w:szCs w:val="22"/>
                </w:rPr>
              </w:pPr>
              <w:r w:rsidRPr="00460D0D">
                <w:rPr>
                  <w:szCs w:val="22"/>
                </w:rPr>
                <w:t>Please provide details:</w:t>
              </w:r>
            </w:p>
            <w:p w14:paraId="31B000B3" w14:textId="77777777" w:rsidR="00836E27" w:rsidRPr="00460D0D" w:rsidRDefault="00836E27" w:rsidP="00836E27">
              <w:pPr>
                <w:spacing w:after="0" w:line="240" w:lineRule="auto"/>
                <w:ind w:left="720" w:hanging="720"/>
                <w:rPr>
                  <w:szCs w:val="22"/>
                </w:rPr>
              </w:pPr>
            </w:p>
            <w:p w14:paraId="4817927E" w14:textId="77777777" w:rsidR="00836E27" w:rsidRPr="00460D0D" w:rsidRDefault="00836E27" w:rsidP="00836E27">
              <w:pPr>
                <w:spacing w:after="0" w:line="240" w:lineRule="auto"/>
                <w:ind w:left="720" w:hanging="720"/>
                <w:rPr>
                  <w:szCs w:val="22"/>
                </w:rPr>
              </w:pPr>
              <w:r w:rsidRPr="00460D0D">
                <w:rPr>
                  <w:szCs w:val="22"/>
                </w:rPr>
                <w:t xml:space="preserve">Where AI tools have been used to support the generation of Tender responses, please confirm </w:t>
              </w:r>
            </w:p>
            <w:p w14:paraId="4B5BBFD8" w14:textId="77777777" w:rsidR="00836E27" w:rsidRPr="00460D0D" w:rsidRDefault="00836E27" w:rsidP="00836E27">
              <w:pPr>
                <w:spacing w:after="0" w:line="240" w:lineRule="auto"/>
                <w:ind w:left="720" w:hanging="720"/>
                <w:rPr>
                  <w:szCs w:val="22"/>
                </w:rPr>
              </w:pPr>
              <w:r w:rsidRPr="00460D0D">
                <w:rPr>
                  <w:szCs w:val="22"/>
                </w:rPr>
                <w:t>that they have been checked and verified for accuracy:</w:t>
              </w:r>
            </w:p>
            <w:p w14:paraId="19DB93AB" w14:textId="77777777" w:rsidR="00836E27" w:rsidRPr="00460D0D" w:rsidRDefault="00836E27" w:rsidP="00836E27">
              <w:pPr>
                <w:spacing w:after="0" w:line="240" w:lineRule="auto"/>
                <w:ind w:left="720" w:hanging="720"/>
                <w:rPr>
                  <w:szCs w:val="22"/>
                </w:rPr>
              </w:pPr>
            </w:p>
            <w:p w14:paraId="17BCC491" w14:textId="77777777" w:rsidR="00836E27" w:rsidRPr="00460D0D" w:rsidRDefault="00836E27" w:rsidP="00836E27">
              <w:pPr>
                <w:spacing w:after="0" w:line="240" w:lineRule="auto"/>
                <w:ind w:left="720" w:hanging="720"/>
                <w:rPr>
                  <w:szCs w:val="22"/>
                </w:rPr>
              </w:pPr>
              <w:r w:rsidRPr="00460D0D">
                <w:rPr>
                  <w:szCs w:val="22"/>
                </w:rPr>
                <w:lastRenderedPageBreak/>
                <w:t xml:space="preserve">Yes </w:t>
              </w:r>
              <w:r w:rsidRPr="00460D0D">
                <w:rPr>
                  <w:rFonts w:ascii="MS Gothic" w:eastAsia="MS Gothic" w:hAnsi="MS Gothic" w:cs="MS Gothic" w:hint="eastAsia"/>
                  <w:szCs w:val="22"/>
                </w:rPr>
                <w:t>ロ</w:t>
              </w:r>
            </w:p>
            <w:p w14:paraId="3FCDA00E" w14:textId="77777777" w:rsidR="00836E27" w:rsidRPr="00460D0D" w:rsidRDefault="00836E27" w:rsidP="00836E27">
              <w:pPr>
                <w:spacing w:after="0" w:line="240" w:lineRule="auto"/>
                <w:ind w:left="720" w:hanging="720"/>
                <w:rPr>
                  <w:szCs w:val="22"/>
                </w:rPr>
              </w:pPr>
            </w:p>
            <w:p w14:paraId="4E820776" w14:textId="77777777" w:rsidR="00836E27" w:rsidRPr="00460D0D" w:rsidRDefault="00836E27" w:rsidP="00836E27">
              <w:pPr>
                <w:spacing w:after="0" w:line="240" w:lineRule="auto"/>
                <w:ind w:left="720" w:hanging="720"/>
                <w:rPr>
                  <w:szCs w:val="22"/>
                </w:rPr>
              </w:pPr>
              <w:r w:rsidRPr="00460D0D">
                <w:rPr>
                  <w:szCs w:val="22"/>
                </w:rPr>
                <w:t xml:space="preserve">No </w:t>
              </w:r>
              <w:r w:rsidRPr="00460D0D">
                <w:rPr>
                  <w:rFonts w:ascii="MS Gothic" w:eastAsia="MS Gothic" w:hAnsi="MS Gothic" w:cs="MS Gothic" w:hint="eastAsia"/>
                  <w:szCs w:val="22"/>
                </w:rPr>
                <w:t>ロ</w:t>
              </w:r>
            </w:p>
            <w:p w14:paraId="59AC18AF" w14:textId="77777777" w:rsidR="00836E27" w:rsidRPr="00460D0D" w:rsidRDefault="00836E27" w:rsidP="003E49E4">
              <w:pPr>
                <w:spacing w:after="0" w:line="240" w:lineRule="auto"/>
                <w:rPr>
                  <w:b/>
                  <w:bCs/>
                  <w:szCs w:val="22"/>
                </w:rPr>
              </w:pPr>
            </w:p>
            <w:p w14:paraId="3A3BD335" w14:textId="77777777" w:rsidR="00836E27" w:rsidRPr="00460D0D" w:rsidRDefault="00836E27" w:rsidP="00836E27">
              <w:pPr>
                <w:spacing w:after="0" w:line="240" w:lineRule="auto"/>
                <w:ind w:left="720" w:hanging="720"/>
                <w:rPr>
                  <w:b/>
                  <w:bCs/>
                  <w:szCs w:val="22"/>
                </w:rPr>
              </w:pPr>
            </w:p>
            <w:p w14:paraId="242265BB" w14:textId="5733D612" w:rsidR="00836E27" w:rsidRPr="00460D0D" w:rsidRDefault="003050F4" w:rsidP="00836E27">
              <w:pPr>
                <w:spacing w:after="0" w:line="240" w:lineRule="auto"/>
                <w:ind w:left="720" w:hanging="720"/>
                <w:rPr>
                  <w:b/>
                  <w:bCs/>
                  <w:szCs w:val="22"/>
                </w:rPr>
              </w:pPr>
              <w:r>
                <w:rPr>
                  <w:b/>
                  <w:bCs/>
                  <w:szCs w:val="22"/>
                </w:rPr>
                <w:t xml:space="preserve">1.11.2 </w:t>
              </w:r>
              <w:r w:rsidR="00836E27" w:rsidRPr="00460D0D">
                <w:rPr>
                  <w:b/>
                  <w:bCs/>
                  <w:szCs w:val="22"/>
                </w:rPr>
                <w:t xml:space="preserve">Question No. 2 For Information Only </w:t>
              </w:r>
              <w:r w:rsidR="00836E27">
                <w:rPr>
                  <w:b/>
                  <w:bCs/>
                  <w:szCs w:val="22"/>
                </w:rPr>
                <w:t>(Not Scored)</w:t>
              </w:r>
            </w:p>
            <w:p w14:paraId="56A589BA" w14:textId="77777777" w:rsidR="00836E27" w:rsidRPr="00460D0D" w:rsidRDefault="00836E27" w:rsidP="00836E27">
              <w:pPr>
                <w:spacing w:after="0" w:line="240" w:lineRule="auto"/>
                <w:rPr>
                  <w:szCs w:val="22"/>
                </w:rPr>
              </w:pPr>
              <w:r w:rsidRPr="00460D0D">
                <w:rPr>
                  <w:szCs w:val="22"/>
                </w:rPr>
                <w:t>Where Artificial Intelligence (AI) is likely to be used in the delivery of a service, you are required to</w:t>
              </w:r>
              <w:r>
                <w:rPr>
                  <w:szCs w:val="22"/>
                </w:rPr>
                <w:t xml:space="preserve"> </w:t>
              </w:r>
              <w:r w:rsidRPr="00460D0D">
                <w:rPr>
                  <w:szCs w:val="22"/>
                </w:rPr>
                <w:t xml:space="preserve">declare this. </w:t>
              </w:r>
            </w:p>
            <w:p w14:paraId="27A199C3" w14:textId="77777777" w:rsidR="00836E27" w:rsidRPr="00460D0D" w:rsidRDefault="00836E27" w:rsidP="00836E27">
              <w:pPr>
                <w:spacing w:after="0" w:line="240" w:lineRule="auto"/>
                <w:ind w:left="720" w:hanging="720"/>
                <w:rPr>
                  <w:szCs w:val="22"/>
                </w:rPr>
              </w:pPr>
              <w:r w:rsidRPr="00460D0D">
                <w:rPr>
                  <w:szCs w:val="22"/>
                </w:rPr>
                <w:t xml:space="preserve">Are AI or machine learning technologies used as part of the products/services you intend to </w:t>
              </w:r>
            </w:p>
            <w:p w14:paraId="7D94849C" w14:textId="77777777" w:rsidR="00836E27" w:rsidRPr="00460D0D" w:rsidRDefault="00836E27" w:rsidP="00836E27">
              <w:pPr>
                <w:spacing w:after="0" w:line="240" w:lineRule="auto"/>
                <w:ind w:left="720" w:hanging="720"/>
                <w:rPr>
                  <w:szCs w:val="22"/>
                </w:rPr>
              </w:pPr>
              <w:r w:rsidRPr="00460D0D">
                <w:rPr>
                  <w:szCs w:val="22"/>
                </w:rPr>
                <w:t xml:space="preserve">provide to the Department of Agriculture Food &amp; the Marine? </w:t>
              </w:r>
            </w:p>
            <w:p w14:paraId="45B04C68" w14:textId="77777777" w:rsidR="00836E27" w:rsidRPr="00460D0D" w:rsidRDefault="00836E27" w:rsidP="00836E27">
              <w:pPr>
                <w:spacing w:after="0" w:line="240" w:lineRule="auto"/>
                <w:ind w:left="720" w:hanging="720"/>
                <w:rPr>
                  <w:szCs w:val="22"/>
                </w:rPr>
              </w:pPr>
            </w:p>
            <w:p w14:paraId="177015D0" w14:textId="77777777" w:rsidR="00836E27" w:rsidRPr="00460D0D" w:rsidRDefault="00836E27" w:rsidP="00836E27">
              <w:pPr>
                <w:spacing w:after="0" w:line="240" w:lineRule="auto"/>
                <w:ind w:left="720" w:hanging="720"/>
                <w:rPr>
                  <w:szCs w:val="22"/>
                </w:rPr>
              </w:pPr>
              <w:r w:rsidRPr="00460D0D">
                <w:rPr>
                  <w:szCs w:val="22"/>
                </w:rPr>
                <w:t xml:space="preserve">Yes </w:t>
              </w:r>
              <w:r w:rsidRPr="00460D0D">
                <w:rPr>
                  <w:rFonts w:ascii="MS Gothic" w:eastAsia="MS Gothic" w:hAnsi="MS Gothic" w:cs="MS Gothic" w:hint="eastAsia"/>
                  <w:szCs w:val="22"/>
                </w:rPr>
                <w:t>ロ</w:t>
              </w:r>
            </w:p>
            <w:p w14:paraId="420192D8" w14:textId="77777777" w:rsidR="00836E27" w:rsidRPr="00460D0D" w:rsidRDefault="00836E27" w:rsidP="00836E27">
              <w:pPr>
                <w:spacing w:after="0" w:line="240" w:lineRule="auto"/>
                <w:ind w:left="720" w:hanging="720"/>
                <w:rPr>
                  <w:szCs w:val="22"/>
                </w:rPr>
              </w:pPr>
            </w:p>
            <w:p w14:paraId="516B50D8" w14:textId="77777777" w:rsidR="00836E27" w:rsidRPr="00460D0D" w:rsidRDefault="00836E27" w:rsidP="00836E27">
              <w:pPr>
                <w:spacing w:after="0" w:line="240" w:lineRule="auto"/>
                <w:ind w:left="720" w:hanging="720"/>
                <w:rPr>
                  <w:szCs w:val="22"/>
                </w:rPr>
              </w:pPr>
              <w:r w:rsidRPr="00460D0D">
                <w:rPr>
                  <w:szCs w:val="22"/>
                </w:rPr>
                <w:t xml:space="preserve">No </w:t>
              </w:r>
              <w:r w:rsidRPr="00460D0D">
                <w:rPr>
                  <w:rFonts w:ascii="MS Gothic" w:eastAsia="MS Gothic" w:hAnsi="MS Gothic" w:cs="MS Gothic" w:hint="eastAsia"/>
                  <w:szCs w:val="22"/>
                </w:rPr>
                <w:t>ロ</w:t>
              </w:r>
            </w:p>
            <w:p w14:paraId="1D094949" w14:textId="77777777" w:rsidR="00836E27" w:rsidRPr="00460D0D" w:rsidRDefault="00836E27" w:rsidP="00836E27">
              <w:pPr>
                <w:spacing w:after="0" w:line="240" w:lineRule="auto"/>
                <w:ind w:left="720" w:hanging="720"/>
                <w:rPr>
                  <w:szCs w:val="22"/>
                </w:rPr>
              </w:pPr>
            </w:p>
            <w:p w14:paraId="084D2EB2" w14:textId="77777777" w:rsidR="00836E27" w:rsidRDefault="00836E27" w:rsidP="00836E27">
              <w:pPr>
                <w:spacing w:after="0" w:line="240" w:lineRule="auto"/>
                <w:rPr>
                  <w:szCs w:val="22"/>
                </w:rPr>
              </w:pPr>
              <w:r w:rsidRPr="00460D0D">
                <w:rPr>
                  <w:szCs w:val="22"/>
                </w:rPr>
                <w:t xml:space="preserve">If Yes: </w:t>
              </w:r>
            </w:p>
            <w:p w14:paraId="1405067C" w14:textId="77777777" w:rsidR="00836E27" w:rsidRPr="00460D0D" w:rsidRDefault="00836E27" w:rsidP="00836E27">
              <w:pPr>
                <w:spacing w:after="0" w:line="240" w:lineRule="auto"/>
                <w:rPr>
                  <w:szCs w:val="22"/>
                </w:rPr>
              </w:pPr>
              <w:r w:rsidRPr="00460D0D">
                <w:rPr>
                  <w:szCs w:val="22"/>
                </w:rPr>
                <w:t>Please describe how AI technologies are integrated into your service delivery.</w:t>
              </w:r>
              <w:r>
                <w:rPr>
                  <w:szCs w:val="22"/>
                </w:rPr>
                <w:t xml:space="preserve"> Please demonstrate and declare that such AI technologies proposed are in line with the </w:t>
              </w:r>
              <w:r w:rsidRPr="008D038A">
                <w:rPr>
                  <w:szCs w:val="22"/>
                </w:rPr>
                <w:t>Department of Public Expenditure, Infrastructure,</w:t>
              </w:r>
              <w:r>
                <w:rPr>
                  <w:szCs w:val="22"/>
                </w:rPr>
                <w:t xml:space="preserve"> </w:t>
              </w:r>
              <w:r w:rsidRPr="008D038A">
                <w:rPr>
                  <w:szCs w:val="22"/>
                </w:rPr>
                <w:t>Public Service Reform and Digitalisatio</w:t>
              </w:r>
              <w:r>
                <w:rPr>
                  <w:szCs w:val="22"/>
                </w:rPr>
                <w:t>n’s</w:t>
              </w:r>
              <w:r w:rsidRPr="008D038A">
                <w:rPr>
                  <w:szCs w:val="22"/>
                </w:rPr>
                <w:t xml:space="preserve"> </w:t>
              </w:r>
              <w:r w:rsidRPr="00460D0D">
                <w:rPr>
                  <w:szCs w:val="22"/>
                </w:rPr>
                <w:t xml:space="preserve">Guidelines for the  </w:t>
              </w:r>
            </w:p>
            <w:p w14:paraId="1FD66FC8" w14:textId="77777777" w:rsidR="00836E27" w:rsidRDefault="00836E27" w:rsidP="00836E27">
              <w:pPr>
                <w:spacing w:after="0" w:line="240" w:lineRule="auto"/>
                <w:rPr>
                  <w:szCs w:val="22"/>
                </w:rPr>
              </w:pPr>
              <w:r w:rsidRPr="00460D0D">
                <w:rPr>
                  <w:szCs w:val="22"/>
                </w:rPr>
                <w:t>Responsible Use of Artificial Intelligence in the Public Service</w:t>
              </w:r>
              <w:r>
                <w:rPr>
                  <w:szCs w:val="22"/>
                </w:rPr>
                <w:t>:</w:t>
              </w:r>
            </w:p>
            <w:p w14:paraId="008B0FFF" w14:textId="77777777" w:rsidR="00836E27" w:rsidRDefault="00836E27" w:rsidP="00836E27">
              <w:pPr>
                <w:spacing w:after="0" w:line="240" w:lineRule="auto"/>
                <w:rPr>
                  <w:szCs w:val="22"/>
                </w:rPr>
              </w:pPr>
              <w:hyperlink r:id="rId25" w:history="1">
                <w:r w:rsidRPr="000E3CCB">
                  <w:rPr>
                    <w:rStyle w:val="Hyperlink"/>
                    <w:szCs w:val="22"/>
                  </w:rPr>
                  <w:t>https://assets.gov.ie/static/documents/09fe3ad4/Guidelines_for_the_Responsible_Use_of_AI_in_the_Public_Service_20250918.pdf</w:t>
                </w:r>
              </w:hyperlink>
            </w:p>
            <w:p w14:paraId="71F14FEC" w14:textId="77777777" w:rsidR="00836E27" w:rsidRPr="00460D0D" w:rsidRDefault="00836E27" w:rsidP="00836E27">
              <w:pPr>
                <w:spacing w:after="0" w:line="240" w:lineRule="auto"/>
                <w:rPr>
                  <w:szCs w:val="22"/>
                </w:rPr>
              </w:pPr>
            </w:p>
            <w:p w14:paraId="519409F8" w14:textId="77777777" w:rsidR="00836E27" w:rsidRPr="00460D0D" w:rsidRDefault="00836E27" w:rsidP="00836E27">
              <w:pPr>
                <w:spacing w:after="0" w:line="240" w:lineRule="auto"/>
                <w:ind w:left="720" w:hanging="720"/>
                <w:rPr>
                  <w:szCs w:val="22"/>
                </w:rPr>
              </w:pPr>
            </w:p>
            <w:p w14:paraId="374F506D" w14:textId="77777777" w:rsidR="00836E27" w:rsidRDefault="00836E27" w:rsidP="00836E27">
              <w:pPr>
                <w:spacing w:after="0" w:line="240" w:lineRule="auto"/>
                <w:ind w:left="720" w:hanging="720"/>
                <w:rPr>
                  <w:szCs w:val="22"/>
                </w:rPr>
              </w:pPr>
              <w:r w:rsidRPr="00460D0D">
                <w:rPr>
                  <w:szCs w:val="22"/>
                </w:rPr>
                <w:t xml:space="preserve">Please provide details: </w:t>
              </w:r>
            </w:p>
            <w:p w14:paraId="7A6856B3" w14:textId="77777777" w:rsidR="003E49E4" w:rsidRDefault="003E49E4" w:rsidP="00836E27">
              <w:pPr>
                <w:spacing w:after="0" w:line="240" w:lineRule="auto"/>
                <w:ind w:left="720" w:hanging="720"/>
                <w:rPr>
                  <w:szCs w:val="22"/>
                </w:rPr>
              </w:pPr>
            </w:p>
            <w:p w14:paraId="2DCD6741" w14:textId="77777777" w:rsidR="003E49E4" w:rsidRDefault="003E49E4" w:rsidP="00836E27">
              <w:pPr>
                <w:spacing w:after="0" w:line="240" w:lineRule="auto"/>
                <w:ind w:left="720" w:hanging="720"/>
                <w:rPr>
                  <w:szCs w:val="22"/>
                </w:rPr>
              </w:pPr>
            </w:p>
            <w:p w14:paraId="3D50B8E1" w14:textId="77777777" w:rsidR="003E49E4" w:rsidRDefault="003E49E4" w:rsidP="00836E27">
              <w:pPr>
                <w:spacing w:after="0" w:line="240" w:lineRule="auto"/>
                <w:ind w:left="720" w:hanging="720"/>
                <w:rPr>
                  <w:szCs w:val="22"/>
                </w:rPr>
              </w:pPr>
            </w:p>
            <w:p w14:paraId="00226482" w14:textId="5CD1605C" w:rsidR="003E49E4" w:rsidRPr="003E49E4" w:rsidRDefault="003E49E4" w:rsidP="003E49E4">
              <w:pPr>
                <w:spacing w:before="120"/>
                <w:ind w:left="720" w:hanging="720"/>
                <w:rPr>
                  <w:rFonts w:cs="Calibri"/>
                  <w:b/>
                  <w:bCs/>
                  <w:szCs w:val="22"/>
                  <w:u w:val="single"/>
                </w:rPr>
              </w:pPr>
              <w:r w:rsidRPr="00A3055D">
                <w:rPr>
                  <w:rFonts w:cs="Calibri"/>
                  <w:b/>
                  <w:bCs/>
                  <w:szCs w:val="22"/>
                  <w:u w:val="single"/>
                </w:rPr>
                <w:t>Information for all tenderers:</w:t>
              </w:r>
            </w:p>
            <w:p w14:paraId="57A38383" w14:textId="3394E4DF" w:rsidR="003E49E4" w:rsidRPr="003E49E4" w:rsidRDefault="003E49E4" w:rsidP="003E49E4">
              <w:pPr>
                <w:pStyle w:val="ListParagraph"/>
                <w:numPr>
                  <w:ilvl w:val="0"/>
                  <w:numId w:val="66"/>
                </w:numPr>
                <w:spacing w:before="120"/>
                <w:rPr>
                  <w:rFonts w:cs="Calibri"/>
                  <w:szCs w:val="22"/>
                </w:rPr>
              </w:pPr>
              <w:r w:rsidRPr="00A3055D">
                <w:rPr>
                  <w:rFonts w:cs="Calibri"/>
                  <w:szCs w:val="22"/>
                </w:rPr>
                <w:t>Please be aware that the Department of Agriculture, Food, and the Marine reserves the right not to award a contract to the highest ranked tenderer where it is determined that the AI associated risks in the proposed service delivery are deemed disproportionate for the requirements set out in the tender documents. In such circumstances the Department of Agriculture, Food, and the Marine reserves the right to award a contract to the next highest ranked tenderer, or not at all.</w:t>
              </w:r>
            </w:p>
            <w:p w14:paraId="556E6F74" w14:textId="332525C7" w:rsidR="003E49E4" w:rsidRPr="003E49E4" w:rsidRDefault="003E49E4" w:rsidP="003E49E4">
              <w:pPr>
                <w:pStyle w:val="ListParagraph"/>
                <w:numPr>
                  <w:ilvl w:val="0"/>
                  <w:numId w:val="66"/>
                </w:numPr>
                <w:spacing w:before="120"/>
                <w:rPr>
                  <w:rFonts w:cs="Calibri"/>
                  <w:szCs w:val="22"/>
                </w:rPr>
              </w:pPr>
              <w:r w:rsidRPr="00A3055D">
                <w:rPr>
                  <w:rFonts w:cs="Calibri"/>
                  <w:szCs w:val="22"/>
                </w:rPr>
                <w:t>In terms of the use of Artificial Information /machine learning DAFM remain in full control of the algorithm developed by the tenderer for the purpose of this tender. The Intellectual Property in this tender will remain with DAFM and not the successful tenderer.</w:t>
              </w:r>
            </w:p>
            <w:p w14:paraId="08B69487" w14:textId="77777777" w:rsidR="003E49E4" w:rsidRPr="00A3055D" w:rsidRDefault="003E49E4" w:rsidP="003E49E4">
              <w:pPr>
                <w:pStyle w:val="ListParagraph"/>
                <w:numPr>
                  <w:ilvl w:val="0"/>
                  <w:numId w:val="66"/>
                </w:numPr>
                <w:spacing w:before="120"/>
                <w:rPr>
                  <w:rFonts w:cs="Calibri"/>
                  <w:szCs w:val="22"/>
                </w:rPr>
              </w:pPr>
              <w:r w:rsidRPr="00A3055D">
                <w:rPr>
                  <w:rFonts w:cs="Calibri"/>
                  <w:szCs w:val="22"/>
                </w:rPr>
                <w:t>DAFM remain in full control of the data and reserve the right to audit same.</w:t>
              </w:r>
            </w:p>
            <w:p w14:paraId="78CD3D8F" w14:textId="77777777" w:rsidR="00836E27" w:rsidRDefault="00836E27" w:rsidP="003E49E4">
              <w:pPr>
                <w:spacing w:after="0" w:line="240" w:lineRule="auto"/>
                <w:rPr>
                  <w:szCs w:val="22"/>
                </w:rPr>
              </w:pPr>
            </w:p>
            <w:p w14:paraId="74BFA097" w14:textId="77777777" w:rsidR="00836E27" w:rsidRDefault="00836E27" w:rsidP="00836E27">
              <w:pPr>
                <w:spacing w:after="0" w:line="240" w:lineRule="auto"/>
                <w:ind w:left="720" w:hanging="720"/>
                <w:rPr>
                  <w:szCs w:val="22"/>
                </w:rPr>
              </w:pPr>
            </w:p>
            <w:p w14:paraId="3BB93D75" w14:textId="77777777" w:rsidR="007D79EC" w:rsidRPr="006D7367" w:rsidRDefault="007D79EC" w:rsidP="007D79EC">
              <w:pPr>
                <w:rPr>
                  <w:rFonts w:eastAsia="Calibri" w:cs="Calibri"/>
                  <w:szCs w:val="22"/>
                  <w:lang w:val="en-IE"/>
                </w:rPr>
              </w:pPr>
            </w:p>
            <w:p w14:paraId="4C7777F0" w14:textId="47DC04E5" w:rsidR="007D79EC" w:rsidRPr="006D7367" w:rsidRDefault="000C522B" w:rsidP="00864B2A">
              <w:pPr>
                <w:pStyle w:val="Heading3"/>
                <w:ind w:firstLine="0"/>
                <w:rPr>
                  <w:rFonts w:asciiTheme="minorHAnsi" w:eastAsia="Calibri" w:hAnsiTheme="minorHAnsi" w:cstheme="minorHAnsi"/>
                  <w:color w:val="auto"/>
                  <w:lang w:val="en-IE"/>
                </w:rPr>
              </w:pPr>
              <w:bookmarkStart w:id="27" w:name="_Hlk238555976"/>
              <w:bookmarkStart w:id="28" w:name="_Hlk238561283"/>
              <w:r>
                <w:rPr>
                  <w:rFonts w:asciiTheme="minorHAnsi" w:eastAsia="Calibri" w:hAnsiTheme="minorHAnsi" w:cstheme="minorHAnsi"/>
                  <w:color w:val="auto"/>
                  <w:lang w:val="en-IE"/>
                </w:rPr>
                <w:t>2</w:t>
              </w:r>
              <w:r w:rsidR="00864B2A">
                <w:rPr>
                  <w:rFonts w:asciiTheme="minorHAnsi" w:eastAsia="Calibri" w:hAnsiTheme="minorHAnsi" w:cstheme="minorHAnsi"/>
                  <w:color w:val="auto"/>
                  <w:lang w:val="en-IE"/>
                </w:rPr>
                <w:t xml:space="preserve"> </w:t>
              </w:r>
              <w:r w:rsidR="007D79EC" w:rsidRPr="006D7367">
                <w:rPr>
                  <w:rFonts w:asciiTheme="minorHAnsi" w:eastAsia="Calibri" w:hAnsiTheme="minorHAnsi" w:cstheme="minorHAnsi"/>
                  <w:color w:val="auto"/>
                  <w:lang w:val="en-IE"/>
                </w:rPr>
                <w:t>Requirem</w:t>
              </w:r>
              <w:r w:rsidR="005C475C" w:rsidRPr="006D7367">
                <w:rPr>
                  <w:rFonts w:asciiTheme="minorHAnsi" w:eastAsia="Calibri" w:hAnsiTheme="minorHAnsi" w:cstheme="minorHAnsi"/>
                  <w:color w:val="auto"/>
                  <w:lang w:val="en-IE"/>
                </w:rPr>
                <w:t>E</w:t>
              </w:r>
              <w:r w:rsidR="007D79EC" w:rsidRPr="006D7367">
                <w:rPr>
                  <w:rFonts w:asciiTheme="minorHAnsi" w:eastAsia="Calibri" w:hAnsiTheme="minorHAnsi" w:cstheme="minorHAnsi"/>
                  <w:color w:val="auto"/>
                  <w:lang w:val="en-IE"/>
                </w:rPr>
                <w:t xml:space="preserve">nts of the Successful Tenderer </w:t>
              </w:r>
            </w:p>
            <w:p w14:paraId="3EFBCB49" w14:textId="4B3AFC5D" w:rsidR="007D79EC" w:rsidRPr="006D7367" w:rsidRDefault="00864B2A" w:rsidP="00864B2A">
              <w:pPr>
                <w:pStyle w:val="Heading4"/>
                <w:ind w:left="0"/>
                <w:rPr>
                  <w:rFonts w:eastAsia="Calibri"/>
                  <w:lang w:val="en-IE"/>
                </w:rPr>
              </w:pPr>
              <w:bookmarkStart w:id="29" w:name="_Toc92216836"/>
              <w:bookmarkStart w:id="30" w:name="_Hlk95124878"/>
              <w:r>
                <w:rPr>
                  <w:rFonts w:eastAsia="Calibri"/>
                  <w:lang w:val="en-IE"/>
                </w:rPr>
                <w:t>2.1</w:t>
              </w:r>
              <w:r w:rsidR="007D79EC" w:rsidRPr="006D7367">
                <w:rPr>
                  <w:rFonts w:eastAsia="Calibri"/>
                  <w:lang w:val="en-IE"/>
                </w:rPr>
                <w:t xml:space="preserve"> Overview of Requirement</w:t>
              </w:r>
              <w:bookmarkEnd w:id="29"/>
            </w:p>
            <w:p w14:paraId="5CB28FCD" w14:textId="4A5E2455" w:rsidR="007D79EC" w:rsidRPr="006D7367" w:rsidRDefault="007D79EC" w:rsidP="007D79EC">
              <w:pPr>
                <w:rPr>
                  <w:rFonts w:eastAsia="Calibri" w:cs="Calibri"/>
                  <w:szCs w:val="22"/>
                  <w:lang w:val="en-IE"/>
                </w:rPr>
              </w:pPr>
              <w:r w:rsidRPr="000C522B">
                <w:rPr>
                  <w:rFonts w:eastAsia="Calibri" w:cs="Calibri"/>
                  <w:szCs w:val="22"/>
                  <w:lang w:val="en-IE"/>
                </w:rPr>
                <w:t>The Minister for Agriculture, Food and the Marine invites tenders for the provision of an Area Monitoring System as outlined in section 1.</w:t>
              </w:r>
              <w:r w:rsidR="001225A4">
                <w:rPr>
                  <w:rFonts w:eastAsia="Calibri" w:cs="Calibri"/>
                  <w:szCs w:val="22"/>
                  <w:lang w:val="en-IE"/>
                </w:rPr>
                <w:t>8</w:t>
              </w:r>
              <w:r w:rsidRPr="000C522B">
                <w:rPr>
                  <w:rFonts w:eastAsia="Calibri" w:cs="Calibri"/>
                  <w:szCs w:val="22"/>
                  <w:lang w:val="en-IE"/>
                </w:rPr>
                <w:t>.</w:t>
              </w:r>
              <w:r w:rsidRPr="006D7367">
                <w:rPr>
                  <w:rFonts w:eastAsia="Calibri" w:cs="Calibri"/>
                  <w:szCs w:val="22"/>
                  <w:lang w:val="en-IE"/>
                </w:rPr>
                <w:t xml:space="preserve"> </w:t>
              </w:r>
            </w:p>
            <w:p w14:paraId="494394F9" w14:textId="77777777" w:rsidR="007D79EC" w:rsidRPr="006D7367" w:rsidRDefault="007D79EC" w:rsidP="007D79EC">
              <w:pPr>
                <w:rPr>
                  <w:rFonts w:eastAsia="Calibri" w:cs="Calibri"/>
                  <w:noProof/>
                  <w:szCs w:val="22"/>
                  <w:lang w:val="en-IE"/>
                </w:rPr>
              </w:pPr>
            </w:p>
            <w:p w14:paraId="4370BBD6" w14:textId="1226E34D" w:rsidR="007D79EC" w:rsidRPr="006D7367" w:rsidRDefault="007D79EC" w:rsidP="007A0EB9">
              <w:pPr>
                <w:rPr>
                  <w:rFonts w:eastAsia="Calibri" w:cs="Calibri"/>
                  <w:szCs w:val="22"/>
                </w:rPr>
              </w:pPr>
              <w:r w:rsidRPr="006D7367">
                <w:rPr>
                  <w:rFonts w:eastAsia="Calibri" w:cs="Calibri"/>
                  <w:szCs w:val="22"/>
                </w:rPr>
                <w:lastRenderedPageBreak/>
                <w:t>The scope of the AMS system is to exploit the time series of Sentinel data or other Satellite imagery to continuously monitor all the FOI associated with agricultural parcels within the LPIS and the GSAA that relate to CAP area-based schemes. The system will be required to generate information to allow DAFM to confirm or reject area-based eligibility conditions. This information will be communicated to the scheme applicants by DAFM in real time, so that they can be amended by the applicant, if required. The communication will be facilitated through the AgFood.ie platform by DAFM.</w:t>
              </w:r>
            </w:p>
            <w:p w14:paraId="3F683ECE" w14:textId="7B9752CD" w:rsidR="001E4D31" w:rsidRPr="001D0BDD" w:rsidRDefault="007D79EC" w:rsidP="00897423">
              <w:pPr>
                <w:pStyle w:val="ListParagraph"/>
                <w:numPr>
                  <w:ilvl w:val="0"/>
                  <w:numId w:val="36"/>
                </w:numPr>
                <w:spacing w:before="120"/>
                <w:rPr>
                  <w:rFonts w:asciiTheme="minorHAnsi" w:hAnsiTheme="minorHAnsi" w:cstheme="minorHAnsi"/>
                </w:rPr>
              </w:pPr>
              <w:r w:rsidRPr="001D0BDD">
                <w:rPr>
                  <w:rFonts w:asciiTheme="minorHAnsi" w:hAnsiTheme="minorHAnsi" w:cstheme="minorHAnsi"/>
                </w:rPr>
                <w:t>This RFT is requesting a response to support the</w:t>
              </w:r>
              <w:r w:rsidR="00AE0F5C">
                <w:rPr>
                  <w:rFonts w:asciiTheme="minorHAnsi" w:hAnsiTheme="minorHAnsi" w:cstheme="minorHAnsi"/>
                </w:rPr>
                <w:t xml:space="preserve"> current</w:t>
              </w:r>
              <w:r w:rsidRPr="001D0BDD">
                <w:rPr>
                  <w:rFonts w:asciiTheme="minorHAnsi" w:hAnsiTheme="minorHAnsi" w:cstheme="minorHAnsi"/>
                </w:rPr>
                <w:t xml:space="preserve"> AMS </w:t>
              </w:r>
              <w:r w:rsidR="00AE0F5C">
                <w:rPr>
                  <w:rFonts w:asciiTheme="minorHAnsi" w:hAnsiTheme="minorHAnsi" w:cstheme="minorHAnsi"/>
                </w:rPr>
                <w:t>system</w:t>
              </w:r>
            </w:p>
            <w:p w14:paraId="1F897BC3" w14:textId="77777777" w:rsidR="001E4D31" w:rsidRPr="001D0BDD" w:rsidRDefault="007D79EC" w:rsidP="00897423">
              <w:pPr>
                <w:pStyle w:val="ListParagraph"/>
                <w:numPr>
                  <w:ilvl w:val="0"/>
                  <w:numId w:val="36"/>
                </w:numPr>
                <w:spacing w:before="120"/>
                <w:rPr>
                  <w:rFonts w:asciiTheme="minorHAnsi" w:hAnsiTheme="minorHAnsi" w:cstheme="minorHAnsi"/>
                </w:rPr>
              </w:pPr>
              <w:r w:rsidRPr="001D0BDD">
                <w:rPr>
                  <w:rFonts w:eastAsia="Calibri" w:cs="Calibri"/>
                  <w:szCs w:val="22"/>
                </w:rPr>
                <w:t xml:space="preserve">The AMS solution must be highly automated and be able to handle the large volume of data. </w:t>
              </w:r>
            </w:p>
            <w:p w14:paraId="3C248DB5" w14:textId="5A95FE21" w:rsidR="005B78A3" w:rsidRPr="005B78A3" w:rsidRDefault="007D79EC" w:rsidP="005B78A3">
              <w:pPr>
                <w:pStyle w:val="ListParagraph"/>
                <w:numPr>
                  <w:ilvl w:val="0"/>
                  <w:numId w:val="36"/>
                </w:numPr>
                <w:rPr>
                  <w:rFonts w:ascii="Aptos" w:hAnsi="Aptos"/>
                  <w:szCs w:val="22"/>
                  <w:lang w:val="en-IE"/>
                </w:rPr>
              </w:pPr>
              <w:r w:rsidRPr="005B78A3">
                <w:rPr>
                  <w:rFonts w:asciiTheme="minorHAnsi" w:hAnsiTheme="minorHAnsi" w:cstheme="minorHAnsi"/>
                </w:rPr>
                <w:t>The respondent is expected to define</w:t>
              </w:r>
              <w:r w:rsidR="005B78A3" w:rsidRPr="005B78A3">
                <w:rPr>
                  <w:rFonts w:asciiTheme="minorHAnsi" w:hAnsiTheme="minorHAnsi" w:cstheme="minorHAnsi"/>
                </w:rPr>
                <w:t xml:space="preserve"> </w:t>
              </w:r>
              <w:r w:rsidR="005B78A3">
                <w:rPr>
                  <w:rFonts w:asciiTheme="minorHAnsi" w:hAnsiTheme="minorHAnsi" w:cstheme="minorHAnsi"/>
                </w:rPr>
                <w:t xml:space="preserve">or outline </w:t>
              </w:r>
              <w:r w:rsidR="005B78A3" w:rsidRPr="005B78A3">
                <w:rPr>
                  <w:rFonts w:ascii="Aptos" w:hAnsi="Aptos"/>
                </w:rPr>
                <w:t xml:space="preserve">the monitoring workflow, </w:t>
              </w:r>
              <w:r w:rsidRPr="005B78A3">
                <w:rPr>
                  <w:rFonts w:asciiTheme="minorHAnsi" w:hAnsiTheme="minorHAnsi" w:cstheme="minorHAnsi"/>
                </w:rPr>
                <w:t xml:space="preserve">in their AMS solution addressing all of DAFM’s key requirements. </w:t>
              </w:r>
            </w:p>
            <w:p w14:paraId="3D46DFA1" w14:textId="56B5DFA4" w:rsidR="001E4D31" w:rsidRPr="005B78A3" w:rsidRDefault="005B78A3" w:rsidP="005B78A3">
              <w:pPr>
                <w:pStyle w:val="ListParagraph"/>
                <w:rPr>
                  <w:rFonts w:ascii="Aptos" w:hAnsi="Aptos"/>
                </w:rPr>
              </w:pPr>
              <w:r w:rsidRPr="005B78A3">
                <w:rPr>
                  <w:rFonts w:ascii="Aptos" w:hAnsi="Aptos"/>
                </w:rPr>
                <w:t xml:space="preserve">For example what are the various systems/software </w:t>
              </w:r>
              <w:r>
                <w:rPr>
                  <w:rFonts w:ascii="Aptos" w:hAnsi="Aptos"/>
                </w:rPr>
                <w:t>used</w:t>
              </w:r>
              <w:r w:rsidRPr="005B78A3">
                <w:rPr>
                  <w:rFonts w:ascii="Aptos" w:hAnsi="Aptos"/>
                </w:rPr>
                <w:t xml:space="preserve"> for processing imagery and gathering data</w:t>
              </w:r>
              <w:r>
                <w:rPr>
                  <w:rFonts w:ascii="Aptos" w:hAnsi="Aptos"/>
                </w:rPr>
                <w:t>?</w:t>
              </w:r>
              <w:r w:rsidRPr="005B78A3">
                <w:rPr>
                  <w:rFonts w:ascii="Aptos" w:hAnsi="Aptos"/>
                </w:rPr>
                <w:t xml:space="preserve"> how </w:t>
              </w:r>
              <w:r>
                <w:rPr>
                  <w:rFonts w:ascii="Aptos" w:hAnsi="Aptos"/>
                </w:rPr>
                <w:t>do they</w:t>
              </w:r>
              <w:r w:rsidRPr="005B78A3">
                <w:rPr>
                  <w:rFonts w:ascii="Aptos" w:hAnsi="Aptos"/>
                </w:rPr>
                <w:t xml:space="preserve"> foresee handling the high proportion of Irish Grass parcels in the workflow</w:t>
              </w:r>
              <w:r>
                <w:rPr>
                  <w:rFonts w:ascii="Aptos" w:hAnsi="Aptos"/>
                </w:rPr>
                <w:t>?</w:t>
              </w:r>
            </w:p>
            <w:bookmarkEnd w:id="27"/>
            <w:p w14:paraId="70079BEE" w14:textId="785DB071" w:rsidR="00A62DFC" w:rsidRPr="00856C44" w:rsidRDefault="007D79EC" w:rsidP="00897423">
              <w:pPr>
                <w:pStyle w:val="ListParagraph"/>
                <w:numPr>
                  <w:ilvl w:val="0"/>
                  <w:numId w:val="36"/>
                </w:numPr>
                <w:spacing w:before="120"/>
                <w:rPr>
                  <w:rFonts w:asciiTheme="minorHAnsi" w:hAnsiTheme="minorHAnsi" w:cstheme="minorHAnsi"/>
                </w:rPr>
              </w:pPr>
              <w:r w:rsidRPr="001D0BDD">
                <w:rPr>
                  <w:rFonts w:asciiTheme="minorHAnsi" w:hAnsiTheme="minorHAnsi" w:cstheme="minorHAnsi"/>
                </w:rPr>
                <w:t xml:space="preserve">The AMS proposal should define in detail all components that will be </w:t>
              </w:r>
              <w:r w:rsidRPr="00856C44">
                <w:rPr>
                  <w:rFonts w:asciiTheme="minorHAnsi" w:hAnsiTheme="minorHAnsi" w:cstheme="minorHAnsi"/>
                </w:rPr>
                <w:t>used in the solution and its architecture.</w:t>
              </w:r>
            </w:p>
            <w:bookmarkEnd w:id="28"/>
            <w:p w14:paraId="56E2D08A" w14:textId="11645385" w:rsidR="007D79EC" w:rsidRPr="00856C44" w:rsidRDefault="001E4D31" w:rsidP="00897423">
              <w:pPr>
                <w:pStyle w:val="ListParagraph"/>
                <w:numPr>
                  <w:ilvl w:val="0"/>
                  <w:numId w:val="36"/>
                </w:numPr>
                <w:spacing w:before="120"/>
                <w:rPr>
                  <w:rFonts w:asciiTheme="minorHAnsi" w:hAnsiTheme="minorHAnsi" w:cstheme="minorHAnsi"/>
                </w:rPr>
              </w:pPr>
              <w:r w:rsidRPr="00856C44">
                <w:rPr>
                  <w:rFonts w:asciiTheme="minorHAnsi" w:hAnsiTheme="minorHAnsi" w:cstheme="minorHAnsi"/>
                </w:rPr>
                <w:t xml:space="preserve">The respondent should clearly </w:t>
              </w:r>
              <w:r w:rsidR="001D0BDD" w:rsidRPr="00856C44">
                <w:rPr>
                  <w:rFonts w:asciiTheme="minorHAnsi" w:hAnsiTheme="minorHAnsi" w:cstheme="minorHAnsi"/>
                </w:rPr>
                <w:t>demonstrate</w:t>
              </w:r>
              <w:r w:rsidRPr="00856C44">
                <w:rPr>
                  <w:rFonts w:asciiTheme="minorHAnsi" w:hAnsiTheme="minorHAnsi" w:cstheme="minorHAnsi"/>
                </w:rPr>
                <w:t xml:space="preserve"> an u</w:t>
              </w:r>
              <w:r w:rsidR="00A62DFC" w:rsidRPr="00856C44">
                <w:rPr>
                  <w:rFonts w:asciiTheme="minorHAnsi" w:hAnsiTheme="minorHAnsi" w:cstheme="minorHAnsi"/>
                </w:rPr>
                <w:t xml:space="preserve">nderstanding </w:t>
              </w:r>
              <w:r w:rsidRPr="00856C44">
                <w:rPr>
                  <w:rFonts w:asciiTheme="minorHAnsi" w:hAnsiTheme="minorHAnsi" w:cstheme="minorHAnsi"/>
                </w:rPr>
                <w:t xml:space="preserve">of </w:t>
              </w:r>
              <w:r w:rsidR="00A62DFC" w:rsidRPr="00856C44">
                <w:rPr>
                  <w:rFonts w:asciiTheme="minorHAnsi" w:hAnsiTheme="minorHAnsi" w:cstheme="minorHAnsi"/>
                </w:rPr>
                <w:t>the Irish</w:t>
              </w:r>
              <w:r w:rsidR="00856C44" w:rsidRPr="00856C44">
                <w:rPr>
                  <w:rFonts w:asciiTheme="minorHAnsi" w:hAnsiTheme="minorHAnsi" w:cstheme="minorHAnsi"/>
                </w:rPr>
                <w:t xml:space="preserve"> agricultural context and how the AMS solution will be adapted </w:t>
              </w:r>
              <w:r w:rsidR="0016041C">
                <w:rPr>
                  <w:rFonts w:asciiTheme="minorHAnsi" w:hAnsiTheme="minorHAnsi" w:cstheme="minorHAnsi"/>
                </w:rPr>
                <w:t>on that basis.</w:t>
              </w:r>
            </w:p>
            <w:p w14:paraId="49505CCE" w14:textId="77777777" w:rsidR="001E4D31" w:rsidRPr="001D0BDD" w:rsidRDefault="007D79EC" w:rsidP="00897423">
              <w:pPr>
                <w:pStyle w:val="ListParagraph"/>
                <w:numPr>
                  <w:ilvl w:val="0"/>
                  <w:numId w:val="36"/>
                </w:numPr>
                <w:spacing w:before="120"/>
                <w:rPr>
                  <w:rFonts w:asciiTheme="minorHAnsi" w:hAnsiTheme="minorHAnsi" w:cstheme="minorHAnsi"/>
                </w:rPr>
              </w:pPr>
              <w:r w:rsidRPr="001D0BDD">
                <w:rPr>
                  <w:rFonts w:asciiTheme="minorHAnsi" w:hAnsiTheme="minorHAnsi" w:cstheme="minorHAnsi"/>
                </w:rPr>
                <w:t xml:space="preserve">The successful vendor must be able to demonstrate ongoing historical improvements and developments in line with broader developments and technology advancements in the area. </w:t>
              </w:r>
            </w:p>
            <w:p w14:paraId="4EA1BF83" w14:textId="07258578" w:rsidR="007D79EC" w:rsidRDefault="007D79EC" w:rsidP="00897423">
              <w:pPr>
                <w:pStyle w:val="ListParagraph"/>
                <w:numPr>
                  <w:ilvl w:val="0"/>
                  <w:numId w:val="36"/>
                </w:numPr>
                <w:spacing w:before="120"/>
                <w:rPr>
                  <w:rFonts w:asciiTheme="minorHAnsi" w:hAnsiTheme="minorHAnsi" w:cstheme="minorHAnsi"/>
                </w:rPr>
              </w:pPr>
              <w:r w:rsidRPr="001D0BDD">
                <w:rPr>
                  <w:rFonts w:asciiTheme="minorHAnsi" w:hAnsiTheme="minorHAnsi" w:cstheme="minorHAnsi"/>
                </w:rPr>
                <w:t>The proposed solution should also define the support requirements and timeframe</w:t>
              </w:r>
              <w:r w:rsidRPr="001E4D31">
                <w:rPr>
                  <w:rFonts w:asciiTheme="minorHAnsi" w:hAnsiTheme="minorHAnsi" w:cstheme="minorHAnsi"/>
                </w:rPr>
                <w:t xml:space="preserve"> to implement such a plan.</w:t>
              </w:r>
            </w:p>
            <w:p w14:paraId="457DF488" w14:textId="77777777" w:rsidR="00294905" w:rsidRPr="001E4D31" w:rsidRDefault="00294905" w:rsidP="00294905">
              <w:pPr>
                <w:pStyle w:val="ListParagraph"/>
                <w:spacing w:before="120"/>
                <w:rPr>
                  <w:rFonts w:asciiTheme="minorHAnsi" w:hAnsiTheme="minorHAnsi" w:cstheme="minorHAnsi"/>
                </w:rPr>
              </w:pPr>
            </w:p>
            <w:p w14:paraId="1DE13E59" w14:textId="77777777" w:rsidR="00B57811" w:rsidRPr="006D7367" w:rsidRDefault="00B57811" w:rsidP="007D79EC">
              <w:pPr>
                <w:rPr>
                  <w:rFonts w:eastAsia="Calibri" w:cs="Calibri"/>
                  <w:szCs w:val="22"/>
                </w:rPr>
              </w:pPr>
            </w:p>
            <w:p w14:paraId="581FDC19" w14:textId="498C0265" w:rsidR="007D79EC" w:rsidRDefault="007D79EC" w:rsidP="007D79EC">
              <w:pPr>
                <w:rPr>
                  <w:rFonts w:eastAsia="Calibri" w:cs="Calibri"/>
                  <w:szCs w:val="22"/>
                </w:rPr>
              </w:pPr>
              <w:r w:rsidRPr="006D7367">
                <w:rPr>
                  <w:rFonts w:eastAsia="Calibri" w:cs="Calibri"/>
                  <w:szCs w:val="22"/>
                </w:rPr>
                <w:t xml:space="preserve">An example of the main high-level elements of the AMS and the AMS Workflow are in Figure 3. </w:t>
              </w:r>
            </w:p>
            <w:p w14:paraId="42A78ADA" w14:textId="77777777" w:rsidR="003E49E4" w:rsidRDefault="003E49E4" w:rsidP="007D79EC">
              <w:pPr>
                <w:rPr>
                  <w:rFonts w:eastAsia="Calibri" w:cs="Calibri"/>
                  <w:szCs w:val="22"/>
                </w:rPr>
              </w:pPr>
            </w:p>
            <w:p w14:paraId="38348C4E" w14:textId="294F0F84" w:rsidR="003E49E4" w:rsidRDefault="003E49E4" w:rsidP="007D79EC">
              <w:pPr>
                <w:rPr>
                  <w:rFonts w:eastAsia="Calibri" w:cs="Calibri"/>
                  <w:szCs w:val="22"/>
                </w:rPr>
              </w:pPr>
              <w:r w:rsidRPr="00D77560">
                <w:rPr>
                  <w:rFonts w:eastAsia="Calibri" w:cs="Calibri"/>
                  <w:noProof/>
                  <w:szCs w:val="22"/>
                </w:rPr>
                <w:lastRenderedPageBreak/>
                <w:drawing>
                  <wp:inline distT="0" distB="0" distL="0" distR="0" wp14:anchorId="591302CF" wp14:editId="495FA075">
                    <wp:extent cx="5760085" cy="861250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5760085" cy="8612505"/>
                            </a:xfrm>
                            <a:prstGeom prst="rect">
                              <a:avLst/>
                            </a:prstGeom>
                            <a:noFill/>
                            <a:ln>
                              <a:noFill/>
                            </a:ln>
                          </pic:spPr>
                        </pic:pic>
                      </a:graphicData>
                    </a:graphic>
                  </wp:inline>
                </w:drawing>
              </w:r>
            </w:p>
            <w:p w14:paraId="2AF5A646" w14:textId="77777777" w:rsidR="003E49E4" w:rsidRDefault="003E49E4" w:rsidP="003E49E4">
              <w:pPr>
                <w:pStyle w:val="ListParagraph"/>
                <w:keepNext/>
                <w:tabs>
                  <w:tab w:val="left" w:pos="567"/>
                  <w:tab w:val="left" w:pos="907"/>
                  <w:tab w:val="left" w:pos="1134"/>
                </w:tabs>
                <w:ind w:left="360"/>
                <w:jc w:val="both"/>
                <w:outlineLvl w:val="2"/>
                <w:rPr>
                  <w:rFonts w:eastAsia="Calibri" w:cs="Calibri"/>
                  <w:b/>
                  <w:iCs/>
                  <w:szCs w:val="22"/>
                  <w:u w:val="single"/>
                  <w:lang w:val="en-IE"/>
                </w:rPr>
              </w:pPr>
            </w:p>
            <w:p w14:paraId="08C57FBA" w14:textId="2D337AAA" w:rsidR="007D79EC" w:rsidRPr="00864B2A" w:rsidRDefault="007D79EC" w:rsidP="00897423">
              <w:pPr>
                <w:pStyle w:val="ListParagraph"/>
                <w:keepNext/>
                <w:numPr>
                  <w:ilvl w:val="1"/>
                  <w:numId w:val="52"/>
                </w:numPr>
                <w:tabs>
                  <w:tab w:val="left" w:pos="567"/>
                  <w:tab w:val="left" w:pos="907"/>
                  <w:tab w:val="left" w:pos="1134"/>
                </w:tabs>
                <w:jc w:val="both"/>
                <w:outlineLvl w:val="2"/>
                <w:rPr>
                  <w:rFonts w:eastAsia="Calibri" w:cs="Calibri"/>
                  <w:b/>
                  <w:iCs/>
                  <w:szCs w:val="22"/>
                  <w:u w:val="single"/>
                  <w:lang w:val="en-IE"/>
                </w:rPr>
              </w:pPr>
              <w:r w:rsidRPr="00864B2A">
                <w:rPr>
                  <w:rFonts w:eastAsia="Calibri" w:cs="Calibri"/>
                  <w:b/>
                  <w:iCs/>
                  <w:szCs w:val="22"/>
                  <w:u w:val="single"/>
                  <w:lang w:val="en-IE"/>
                </w:rPr>
                <w:t xml:space="preserve">Key Requirements taking account of EU Legal Provisions </w:t>
              </w:r>
            </w:p>
            <w:p w14:paraId="1BC1CA21" w14:textId="00CE0C2A" w:rsidR="007D79EC" w:rsidRPr="006D7367" w:rsidRDefault="007D79EC" w:rsidP="007D79EC">
              <w:pPr>
                <w:rPr>
                  <w:rFonts w:cs="Calibri"/>
                  <w:szCs w:val="22"/>
                </w:rPr>
              </w:pPr>
              <w:r w:rsidRPr="006D7367">
                <w:rPr>
                  <w:rFonts w:cs="Calibri"/>
                  <w:szCs w:val="22"/>
                </w:rPr>
                <w:t>The work shall be carried out by the Successful Tenderer under the direction of the D</w:t>
              </w:r>
              <w:r w:rsidR="00856C44">
                <w:rPr>
                  <w:rFonts w:cs="Calibri"/>
                  <w:szCs w:val="22"/>
                </w:rPr>
                <w:t>AFM</w:t>
              </w:r>
              <w:r w:rsidRPr="006D7367">
                <w:rPr>
                  <w:rFonts w:cs="Calibri"/>
                  <w:szCs w:val="22"/>
                </w:rPr>
                <w:t xml:space="preserve"> and will require consultation with Department Staff and other contractors/consultants where necessary.  </w:t>
              </w:r>
            </w:p>
            <w:p w14:paraId="7474195E" w14:textId="77777777" w:rsidR="007D79EC" w:rsidRPr="006D7367" w:rsidRDefault="007D79EC" w:rsidP="007D79EC">
              <w:pPr>
                <w:spacing w:before="120"/>
                <w:rPr>
                  <w:rFonts w:asciiTheme="minorHAnsi" w:hAnsiTheme="minorHAnsi" w:cstheme="minorHAnsi"/>
                </w:rPr>
              </w:pPr>
              <w:r w:rsidRPr="006D7367">
                <w:rPr>
                  <w:rFonts w:asciiTheme="minorHAnsi" w:hAnsiTheme="minorHAnsi" w:cstheme="minorHAnsi"/>
                </w:rPr>
                <w:t xml:space="preserve">The respondent is expected to provide details of the proposed system to meet the requirements detailed in this document. An implementation plan for installation, setup and training in the use of the Expert Viewer Application will also be required. </w:t>
              </w:r>
            </w:p>
            <w:p w14:paraId="24FE32FF" w14:textId="23850954" w:rsidR="007D79EC" w:rsidRDefault="007D79EC" w:rsidP="007D79EC">
              <w:pPr>
                <w:spacing w:after="0"/>
                <w:rPr>
                  <w:rFonts w:cs="Calibri"/>
                  <w:szCs w:val="22"/>
                </w:rPr>
              </w:pPr>
              <w:r w:rsidRPr="006D7367">
                <w:rPr>
                  <w:rFonts w:cs="Calibri"/>
                  <w:szCs w:val="22"/>
                </w:rPr>
                <w:t>The</w:t>
              </w:r>
              <w:r w:rsidRPr="006D7367">
                <w:rPr>
                  <w:rFonts w:cs="Calibri"/>
                  <w:spacing w:val="-2"/>
                  <w:szCs w:val="22"/>
                </w:rPr>
                <w:t xml:space="preserve"> </w:t>
              </w:r>
              <w:r w:rsidRPr="006D7367">
                <w:rPr>
                  <w:rFonts w:cs="Calibri"/>
                  <w:szCs w:val="22"/>
                </w:rPr>
                <w:t>Successful Tenderer</w:t>
              </w:r>
              <w:r w:rsidRPr="006D7367">
                <w:rPr>
                  <w:rFonts w:cs="Calibri"/>
                  <w:spacing w:val="1"/>
                  <w:szCs w:val="22"/>
                </w:rPr>
                <w:t xml:space="preserve"> </w:t>
              </w:r>
              <w:r w:rsidRPr="006D7367">
                <w:rPr>
                  <w:rFonts w:cs="Calibri"/>
                  <w:szCs w:val="22"/>
                </w:rPr>
                <w:t>will be responsible for delivering the</w:t>
              </w:r>
              <w:r w:rsidRPr="006D7367">
                <w:rPr>
                  <w:rFonts w:cs="Calibri"/>
                  <w:spacing w:val="-2"/>
                  <w:szCs w:val="22"/>
                </w:rPr>
                <w:t xml:space="preserve"> </w:t>
              </w:r>
              <w:r w:rsidRPr="006D7367">
                <w:rPr>
                  <w:rFonts w:cs="Calibri"/>
                  <w:spacing w:val="-1"/>
                  <w:szCs w:val="22"/>
                </w:rPr>
                <w:t>f</w:t>
              </w:r>
              <w:r w:rsidRPr="006D7367">
                <w:rPr>
                  <w:rFonts w:cs="Calibri"/>
                  <w:szCs w:val="22"/>
                </w:rPr>
                <w:t>ollowing</w:t>
              </w:r>
              <w:r w:rsidRPr="006D7367">
                <w:rPr>
                  <w:rFonts w:cs="Calibri"/>
                  <w:spacing w:val="2"/>
                  <w:szCs w:val="22"/>
                </w:rPr>
                <w:t xml:space="preserve"> </w:t>
              </w:r>
              <w:r w:rsidRPr="006D7367">
                <w:rPr>
                  <w:rFonts w:cs="Calibri"/>
                  <w:szCs w:val="22"/>
                </w:rPr>
                <w:t>r</w:t>
              </w:r>
              <w:r w:rsidRPr="006D7367">
                <w:rPr>
                  <w:rFonts w:cs="Calibri"/>
                  <w:spacing w:val="-2"/>
                  <w:szCs w:val="22"/>
                </w:rPr>
                <w:t>e</w:t>
              </w:r>
              <w:r w:rsidRPr="006D7367">
                <w:rPr>
                  <w:rFonts w:cs="Calibri"/>
                  <w:szCs w:val="22"/>
                </w:rPr>
                <w:t>qui</w:t>
              </w:r>
              <w:r w:rsidRPr="006D7367">
                <w:rPr>
                  <w:rFonts w:cs="Calibri"/>
                  <w:spacing w:val="1"/>
                  <w:szCs w:val="22"/>
                </w:rPr>
                <w:t>r</w:t>
              </w:r>
              <w:r w:rsidRPr="006D7367">
                <w:rPr>
                  <w:rFonts w:cs="Calibri"/>
                  <w:spacing w:val="-1"/>
                  <w:szCs w:val="22"/>
                </w:rPr>
                <w:t>e</w:t>
              </w:r>
              <w:r w:rsidRPr="006D7367">
                <w:rPr>
                  <w:rFonts w:cs="Calibri"/>
                  <w:szCs w:val="22"/>
                </w:rPr>
                <w:t xml:space="preserve">ments of the Area Monitoring System for </w:t>
              </w:r>
              <w:r w:rsidR="00B5780B">
                <w:rPr>
                  <w:szCs w:val="22"/>
                </w:rPr>
                <w:t xml:space="preserve">all area-based schemes from </w:t>
              </w:r>
              <w:r w:rsidR="0009040A" w:rsidRPr="006D7367">
                <w:rPr>
                  <w:rFonts w:cs="Calibri"/>
                  <w:szCs w:val="22"/>
                </w:rPr>
                <w:t>2026 onwards</w:t>
              </w:r>
              <w:r w:rsidRPr="006D7367">
                <w:rPr>
                  <w:rFonts w:cs="Calibri"/>
                  <w:szCs w:val="22"/>
                </w:rPr>
                <w:t xml:space="preserve"> </w:t>
              </w:r>
              <w:r w:rsidRPr="006D7367">
                <w:rPr>
                  <w:rFonts w:cs="Calibri"/>
                  <w:spacing w:val="-1"/>
                  <w:szCs w:val="22"/>
                </w:rPr>
                <w:t>a</w:t>
              </w:r>
              <w:r w:rsidRPr="006D7367">
                <w:rPr>
                  <w:rFonts w:cs="Calibri"/>
                  <w:szCs w:val="22"/>
                </w:rPr>
                <w:t>s</w:t>
              </w:r>
              <w:r w:rsidRPr="006D7367">
                <w:rPr>
                  <w:rFonts w:cs="Calibri"/>
                  <w:spacing w:val="1"/>
                  <w:szCs w:val="22"/>
                </w:rPr>
                <w:t xml:space="preserve"> </w:t>
              </w:r>
              <w:r w:rsidRPr="006D7367">
                <w:rPr>
                  <w:rFonts w:cs="Calibri"/>
                  <w:szCs w:val="22"/>
                </w:rPr>
                <w:t>follows:</w:t>
              </w:r>
            </w:p>
            <w:p w14:paraId="5358BF5C" w14:textId="77777777" w:rsidR="00856C44" w:rsidRDefault="00856C44" w:rsidP="007D79EC">
              <w:pPr>
                <w:spacing w:after="0"/>
                <w:rPr>
                  <w:rFonts w:cs="Calibri"/>
                  <w:szCs w:val="22"/>
                </w:rPr>
              </w:pPr>
            </w:p>
            <w:p w14:paraId="661CA2C2" w14:textId="77777777" w:rsidR="00856C44" w:rsidRPr="00856C44" w:rsidRDefault="00856C44" w:rsidP="00897423">
              <w:pPr>
                <w:numPr>
                  <w:ilvl w:val="0"/>
                  <w:numId w:val="41"/>
                </w:numPr>
                <w:spacing w:after="0"/>
                <w:contextualSpacing/>
                <w:rPr>
                  <w:rFonts w:cs="Calibri"/>
                  <w:szCs w:val="22"/>
                </w:rPr>
              </w:pPr>
              <w:r w:rsidRPr="00856C44">
                <w:rPr>
                  <w:rFonts w:cs="Calibri"/>
                  <w:szCs w:val="22"/>
                </w:rPr>
                <w:t xml:space="preserve">To </w:t>
              </w:r>
              <w:r w:rsidRPr="00856C44">
                <w:rPr>
                  <w:rFonts w:cs="Calibri"/>
                  <w:spacing w:val="-2"/>
                  <w:szCs w:val="22"/>
                </w:rPr>
                <w:t>c</w:t>
              </w:r>
              <w:r w:rsidRPr="00856C44">
                <w:rPr>
                  <w:rFonts w:cs="Calibri"/>
                  <w:szCs w:val="22"/>
                </w:rPr>
                <w:t>omp</w:t>
              </w:r>
              <w:r w:rsidRPr="00856C44">
                <w:rPr>
                  <w:rFonts w:cs="Calibri"/>
                  <w:spacing w:val="3"/>
                  <w:szCs w:val="22"/>
                </w:rPr>
                <w:t>l</w:t>
              </w:r>
              <w:r w:rsidRPr="00856C44">
                <w:rPr>
                  <w:rFonts w:cs="Calibri"/>
                  <w:szCs w:val="22"/>
                </w:rPr>
                <w:t>y</w:t>
              </w:r>
              <w:r w:rsidRPr="00856C44">
                <w:rPr>
                  <w:rFonts w:cs="Calibri"/>
                  <w:spacing w:val="-5"/>
                  <w:szCs w:val="22"/>
                </w:rPr>
                <w:t xml:space="preserve"> </w:t>
              </w:r>
              <w:r w:rsidRPr="00856C44">
                <w:rPr>
                  <w:rFonts w:cs="Calibri"/>
                  <w:szCs w:val="22"/>
                </w:rPr>
                <w:t>with the</w:t>
              </w:r>
              <w:r w:rsidRPr="00856C44">
                <w:rPr>
                  <w:rFonts w:cs="Calibri"/>
                  <w:spacing w:val="-1"/>
                  <w:szCs w:val="22"/>
                </w:rPr>
                <w:t xml:space="preserve"> European Commission Guidance and Regulations which relate to the implementation of an Area Monitoring System with IACS</w:t>
              </w:r>
              <w:r w:rsidRPr="00856C44">
                <w:rPr>
                  <w:rFonts w:cs="Calibri"/>
                  <w:szCs w:val="22"/>
                </w:rPr>
                <w:t xml:space="preserve">: </w:t>
              </w:r>
              <w:hyperlink r:id="rId27" w:anchor="elements-of-the-iacs" w:history="1">
                <w:r w:rsidRPr="00856C44">
                  <w:rPr>
                    <w:rStyle w:val="Hyperlink"/>
                    <w:color w:val="auto"/>
                  </w:rPr>
                  <w:t>Managing payments - Agriculture and rural development - European Commission</w:t>
                </w:r>
              </w:hyperlink>
              <w:r w:rsidRPr="00856C44">
                <w:rPr>
                  <w:rFonts w:cs="Calibri"/>
                  <w:szCs w:val="22"/>
                  <w:u w:val="single"/>
                </w:rPr>
                <w:t xml:space="preserve"> </w:t>
              </w:r>
            </w:p>
            <w:p w14:paraId="739CC8DC" w14:textId="77777777" w:rsidR="00856C44" w:rsidRPr="00856C44" w:rsidRDefault="00856C44" w:rsidP="00856C44">
              <w:pPr>
                <w:spacing w:after="0"/>
                <w:ind w:left="720"/>
                <w:contextualSpacing/>
                <w:rPr>
                  <w:rFonts w:cs="Calibri"/>
                  <w:szCs w:val="22"/>
                </w:rPr>
              </w:pPr>
            </w:p>
            <w:p w14:paraId="60D29EB3"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Understand the LPIS parcel preparation for monitoring and determination of FOI for monitoring purposes carried out by DAFM.</w:t>
              </w:r>
            </w:p>
            <w:p w14:paraId="0B1F1FC2" w14:textId="77777777" w:rsidR="00856C44" w:rsidRPr="00856C44" w:rsidRDefault="00856C44" w:rsidP="00856C44">
              <w:pPr>
                <w:pStyle w:val="ListParagraph"/>
                <w:rPr>
                  <w:rFonts w:cs="Calibri"/>
                  <w:szCs w:val="22"/>
                </w:rPr>
              </w:pPr>
            </w:p>
            <w:p w14:paraId="44120A14"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Acquire, extract and process Sentinel Satellite data for the determined FOIs made available by the DAFM to the successful tenderer (See section 1.4.3 of this Appendix).</w:t>
              </w:r>
            </w:p>
            <w:p w14:paraId="03196860" w14:textId="77777777" w:rsidR="00856C44" w:rsidRPr="00856C44" w:rsidRDefault="00856C44" w:rsidP="00856C44">
              <w:pPr>
                <w:spacing w:after="0"/>
                <w:ind w:left="720"/>
                <w:contextualSpacing/>
                <w:rPr>
                  <w:rFonts w:cs="Calibri"/>
                  <w:szCs w:val="22"/>
                </w:rPr>
              </w:pPr>
            </w:p>
            <w:p w14:paraId="00C5ECD1"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Re-run Sentinel data extraction and processing for updated FOIs (Refer to sections 1.4 and 1.5 of this Appendix). Updated FOIs will be provided to the successful tenderer on a regular basis to be determined by DAFM.</w:t>
              </w:r>
            </w:p>
            <w:p w14:paraId="441ABB69" w14:textId="77777777" w:rsidR="00856C44" w:rsidRPr="00856C44" w:rsidRDefault="00856C44" w:rsidP="00856C44">
              <w:pPr>
                <w:spacing w:after="0"/>
                <w:ind w:left="720"/>
                <w:contextualSpacing/>
                <w:rPr>
                  <w:rFonts w:cs="Calibri"/>
                  <w:szCs w:val="22"/>
                </w:rPr>
              </w:pPr>
            </w:p>
            <w:p w14:paraId="50947F6F"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Report on the eligibility of FOI based on the business logic and rules provided by DAFM.</w:t>
              </w:r>
            </w:p>
            <w:p w14:paraId="6BE99951" w14:textId="77777777" w:rsidR="00856C44" w:rsidRPr="00856C44" w:rsidRDefault="00856C44" w:rsidP="00856C44">
              <w:pPr>
                <w:spacing w:after="0"/>
                <w:ind w:left="720"/>
                <w:contextualSpacing/>
                <w:rPr>
                  <w:rFonts w:cs="Calibri"/>
                  <w:szCs w:val="22"/>
                </w:rPr>
              </w:pPr>
            </w:p>
            <w:p w14:paraId="7BABAA04"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Identify presence of ineligible structures or ineligible land use within a FOI.</w:t>
              </w:r>
            </w:p>
            <w:p w14:paraId="03A64362" w14:textId="77777777" w:rsidR="00856C44" w:rsidRPr="00856C44" w:rsidRDefault="00856C44" w:rsidP="00856C44">
              <w:pPr>
                <w:spacing w:after="0"/>
                <w:ind w:left="720"/>
                <w:contextualSpacing/>
                <w:rPr>
                  <w:rFonts w:cs="Calibri"/>
                  <w:szCs w:val="22"/>
                </w:rPr>
              </w:pPr>
            </w:p>
            <w:p w14:paraId="1C73B7AF"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Report on marker/scenario findings at an FOI level.</w:t>
              </w:r>
            </w:p>
            <w:p w14:paraId="1E5A6714" w14:textId="77777777" w:rsidR="00856C44" w:rsidRPr="00856C44" w:rsidRDefault="00856C44" w:rsidP="00856C44">
              <w:pPr>
                <w:pStyle w:val="ListParagraph"/>
                <w:spacing w:after="0"/>
                <w:rPr>
                  <w:rFonts w:cs="Calibri"/>
                  <w:szCs w:val="22"/>
                </w:rPr>
              </w:pPr>
            </w:p>
            <w:p w14:paraId="0D312E14"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Provide regular progress reports. Frequency will be agreed with the Contracting Authority.</w:t>
              </w:r>
            </w:p>
            <w:p w14:paraId="32C17781" w14:textId="77777777" w:rsidR="00856C44" w:rsidRPr="00856C44" w:rsidRDefault="00856C44" w:rsidP="00856C44">
              <w:pPr>
                <w:spacing w:after="0"/>
                <w:ind w:left="720"/>
                <w:contextualSpacing/>
                <w:rPr>
                  <w:rFonts w:cs="Calibri"/>
                  <w:szCs w:val="22"/>
                </w:rPr>
              </w:pPr>
            </w:p>
            <w:p w14:paraId="43125938"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Deliver monitoring results based on the monitored eligibility conditions for area-based schemes within the set timeframe.</w:t>
              </w:r>
            </w:p>
            <w:p w14:paraId="31F58C84" w14:textId="77777777" w:rsidR="00856C44" w:rsidRPr="00856C44" w:rsidRDefault="00856C44" w:rsidP="00856C44">
              <w:pPr>
                <w:spacing w:after="0"/>
                <w:ind w:left="720"/>
                <w:contextualSpacing/>
                <w:rPr>
                  <w:rFonts w:cs="Calibri"/>
                  <w:szCs w:val="22"/>
                </w:rPr>
              </w:pPr>
            </w:p>
            <w:p w14:paraId="341C6F42"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Provide relevant metadata for all monitoring results delivered to DAFM including the imagery, capture times and model versions associated with each result.</w:t>
              </w:r>
            </w:p>
            <w:p w14:paraId="41E4FF82" w14:textId="77777777" w:rsidR="00856C44" w:rsidRPr="00856C44" w:rsidRDefault="00856C44" w:rsidP="00856C44">
              <w:pPr>
                <w:spacing w:after="0"/>
                <w:ind w:left="720"/>
                <w:contextualSpacing/>
                <w:rPr>
                  <w:rFonts w:cs="Calibri"/>
                  <w:szCs w:val="22"/>
                </w:rPr>
              </w:pPr>
            </w:p>
            <w:p w14:paraId="092AF17A" w14:textId="77777777" w:rsidR="00856C44" w:rsidRPr="00856C44" w:rsidRDefault="00856C44" w:rsidP="00897423">
              <w:pPr>
                <w:numPr>
                  <w:ilvl w:val="0"/>
                  <w:numId w:val="41"/>
                </w:numPr>
                <w:spacing w:after="0"/>
                <w:contextualSpacing/>
                <w:jc w:val="both"/>
                <w:rPr>
                  <w:rFonts w:cs="Calibri"/>
                  <w:szCs w:val="22"/>
                </w:rPr>
              </w:pPr>
              <w:r w:rsidRPr="00856C44">
                <w:rPr>
                  <w:rFonts w:cs="Calibri"/>
                  <w:szCs w:val="22"/>
                </w:rPr>
                <w:t>Establish the required architecture for an AMS service to store, manage, process and report on monitoring data.</w:t>
              </w:r>
            </w:p>
            <w:p w14:paraId="4F7E813A" w14:textId="77777777" w:rsidR="00856C44" w:rsidRPr="00856C44" w:rsidRDefault="00856C44" w:rsidP="00856C44">
              <w:pPr>
                <w:pStyle w:val="ListParagraph"/>
                <w:spacing w:after="0"/>
                <w:rPr>
                  <w:rFonts w:cs="Calibri"/>
                  <w:szCs w:val="22"/>
                </w:rPr>
              </w:pPr>
            </w:p>
            <w:p w14:paraId="433078D8" w14:textId="77777777" w:rsidR="00856C44" w:rsidRPr="00856C44" w:rsidRDefault="00856C44" w:rsidP="00897423">
              <w:pPr>
                <w:pStyle w:val="ListParagraph"/>
                <w:numPr>
                  <w:ilvl w:val="0"/>
                  <w:numId w:val="41"/>
                </w:numPr>
                <w:spacing w:after="0"/>
                <w:jc w:val="both"/>
                <w:rPr>
                  <w:rFonts w:asciiTheme="minorHAnsi" w:hAnsiTheme="minorHAnsi"/>
                  <w:szCs w:val="22"/>
                  <w:lang w:val="en-IE"/>
                </w:rPr>
              </w:pPr>
              <w:r w:rsidRPr="00856C44">
                <w:rPr>
                  <w:rFonts w:asciiTheme="minorHAnsi" w:hAnsiTheme="minorHAnsi"/>
                </w:rPr>
                <w:t xml:space="preserve">Provide policies and </w:t>
              </w:r>
              <w:r w:rsidRPr="00856C44">
                <w:rPr>
                  <w:rFonts w:asciiTheme="minorHAnsi" w:hAnsiTheme="minorHAnsi"/>
                  <w:shd w:val="clear" w:color="auto" w:fill="FFFFFF"/>
                </w:rPr>
                <w:t>practices for business continuity management, data backup and disaster recovery including any third parties providing these services.</w:t>
              </w:r>
            </w:p>
            <w:p w14:paraId="3598CA17" w14:textId="77777777" w:rsidR="00856C44" w:rsidRPr="00856C44" w:rsidRDefault="00856C44" w:rsidP="00856C44">
              <w:pPr>
                <w:spacing w:after="0"/>
                <w:ind w:left="720"/>
                <w:contextualSpacing/>
                <w:rPr>
                  <w:rFonts w:asciiTheme="minorHAnsi" w:hAnsiTheme="minorHAnsi" w:cs="Calibri"/>
                  <w:szCs w:val="22"/>
                </w:rPr>
              </w:pPr>
            </w:p>
            <w:p w14:paraId="418DA31B" w14:textId="77777777" w:rsidR="00856C44" w:rsidRPr="00856C44" w:rsidRDefault="00856C44" w:rsidP="00897423">
              <w:pPr>
                <w:numPr>
                  <w:ilvl w:val="0"/>
                  <w:numId w:val="41"/>
                </w:numPr>
                <w:spacing w:after="0"/>
                <w:contextualSpacing/>
                <w:jc w:val="both"/>
                <w:rPr>
                  <w:rFonts w:cs="Calibri"/>
                  <w:szCs w:val="22"/>
                </w:rPr>
              </w:pPr>
              <w:r w:rsidRPr="00856C44">
                <w:rPr>
                  <w:rFonts w:asciiTheme="minorHAnsi" w:hAnsiTheme="minorHAnsi" w:cs="Calibri"/>
                  <w:szCs w:val="22"/>
                </w:rPr>
                <w:lastRenderedPageBreak/>
                <w:t>Provide DAFM</w:t>
              </w:r>
              <w:r w:rsidRPr="00856C44">
                <w:rPr>
                  <w:rFonts w:cs="Calibri"/>
                  <w:szCs w:val="22"/>
                </w:rPr>
                <w:t xml:space="preserve"> with access to the AMS architecture solution to facilitate development of DAFM’s marker library.</w:t>
              </w:r>
            </w:p>
            <w:p w14:paraId="71B718F9" w14:textId="77777777" w:rsidR="00856C44" w:rsidRPr="00856C44" w:rsidRDefault="00856C44" w:rsidP="00856C44">
              <w:pPr>
                <w:pStyle w:val="ListParagraph"/>
                <w:spacing w:after="0"/>
                <w:rPr>
                  <w:rFonts w:cs="Calibri"/>
                  <w:szCs w:val="22"/>
                </w:rPr>
              </w:pPr>
            </w:p>
            <w:p w14:paraId="18460451" w14:textId="77777777" w:rsidR="00856C44" w:rsidRPr="00856C44" w:rsidRDefault="00856C44" w:rsidP="00897423">
              <w:pPr>
                <w:numPr>
                  <w:ilvl w:val="0"/>
                  <w:numId w:val="41"/>
                </w:numPr>
                <w:spacing w:after="0"/>
                <w:contextualSpacing/>
                <w:jc w:val="both"/>
                <w:rPr>
                  <w:rFonts w:cs="Calibri"/>
                  <w:szCs w:val="22"/>
                </w:rPr>
              </w:pPr>
              <w:r w:rsidRPr="00856C44">
                <w:rPr>
                  <w:lang w:eastAsia="en-IE"/>
                </w:rPr>
                <w:t>Provide support to assist in the resolution of issues that arise in a timely manner in addition to having a pro-active relationship which identifies potential issues before they arise and providing advice regarding the directions to take.</w:t>
              </w:r>
            </w:p>
            <w:p w14:paraId="512054A4" w14:textId="77777777" w:rsidR="00856C44" w:rsidRPr="00856C44" w:rsidRDefault="00856C44" w:rsidP="00856C44">
              <w:pPr>
                <w:spacing w:after="0"/>
                <w:ind w:left="720"/>
                <w:contextualSpacing/>
                <w:rPr>
                  <w:rFonts w:cs="Calibri"/>
                  <w:szCs w:val="22"/>
                </w:rPr>
              </w:pPr>
            </w:p>
            <w:p w14:paraId="605C00C7" w14:textId="77777777" w:rsidR="00856C44" w:rsidRPr="00856C44" w:rsidRDefault="00856C44" w:rsidP="00897423">
              <w:pPr>
                <w:numPr>
                  <w:ilvl w:val="0"/>
                  <w:numId w:val="41"/>
                </w:numPr>
                <w:spacing w:after="0"/>
                <w:contextualSpacing/>
                <w:jc w:val="both"/>
                <w:rPr>
                  <w:rFonts w:cs="Calibri"/>
                  <w:noProof/>
                  <w:szCs w:val="22"/>
                </w:rPr>
              </w:pPr>
              <w:r w:rsidRPr="00856C44">
                <w:rPr>
                  <w:rFonts w:cs="Calibri"/>
                  <w:noProof/>
                  <w:szCs w:val="22"/>
                </w:rPr>
                <w:t>Develop and make available an Expert Viewer Application for use by the Department’s EO team as outlined in section 1.20 of this Appendix.</w:t>
              </w:r>
            </w:p>
            <w:p w14:paraId="4496AD08" w14:textId="77777777" w:rsidR="00856C44" w:rsidRPr="00856C44" w:rsidRDefault="00856C44" w:rsidP="00856C44">
              <w:pPr>
                <w:pStyle w:val="ListParagraph"/>
                <w:rPr>
                  <w:rFonts w:cs="Calibri"/>
                  <w:noProof/>
                  <w:szCs w:val="22"/>
                </w:rPr>
              </w:pPr>
            </w:p>
            <w:p w14:paraId="6378E478" w14:textId="77777777" w:rsidR="00856C44" w:rsidRPr="00856C44" w:rsidRDefault="00856C44" w:rsidP="00897423">
              <w:pPr>
                <w:numPr>
                  <w:ilvl w:val="0"/>
                  <w:numId w:val="41"/>
                </w:numPr>
                <w:spacing w:after="0"/>
                <w:contextualSpacing/>
                <w:jc w:val="both"/>
                <w:rPr>
                  <w:rFonts w:cs="Calibri"/>
                  <w:noProof/>
                  <w:szCs w:val="22"/>
                </w:rPr>
              </w:pPr>
              <w:r w:rsidRPr="00856C44">
                <w:rPr>
                  <w:rFonts w:cs="Calibri"/>
                  <w:noProof/>
                  <w:szCs w:val="22"/>
                </w:rPr>
                <w:t xml:space="preserve">Continuous tangible improvement of area montitoring </w:t>
              </w:r>
              <w:r w:rsidRPr="00856C44">
                <w:rPr>
                  <w:rFonts w:cs="Calibri"/>
                  <w:szCs w:val="22"/>
                </w:rPr>
                <w:t>markers and detection systems as an ongoing element of the contract.</w:t>
              </w:r>
            </w:p>
            <w:p w14:paraId="2FE1C442" w14:textId="77777777" w:rsidR="00856C44" w:rsidRPr="00856C44" w:rsidRDefault="00856C44" w:rsidP="00856C44">
              <w:pPr>
                <w:spacing w:after="0"/>
                <w:contextualSpacing/>
                <w:jc w:val="both"/>
                <w:rPr>
                  <w:rFonts w:cs="Calibri"/>
                  <w:noProof/>
                  <w:szCs w:val="22"/>
                </w:rPr>
              </w:pPr>
              <w:r w:rsidRPr="00856C44">
                <w:rPr>
                  <w:rFonts w:cs="Calibri"/>
                  <w:szCs w:val="22"/>
                </w:rPr>
                <w:t xml:space="preserve"> </w:t>
              </w:r>
            </w:p>
            <w:p w14:paraId="0332EAB4" w14:textId="72A32F75" w:rsidR="00856C44" w:rsidRPr="00856C44" w:rsidRDefault="00856C44" w:rsidP="00897423">
              <w:pPr>
                <w:numPr>
                  <w:ilvl w:val="0"/>
                  <w:numId w:val="41"/>
                </w:numPr>
                <w:spacing w:after="0"/>
                <w:contextualSpacing/>
                <w:jc w:val="both"/>
                <w:rPr>
                  <w:rFonts w:cs="Calibri"/>
                  <w:noProof/>
                  <w:szCs w:val="22"/>
                </w:rPr>
              </w:pPr>
              <w:r w:rsidRPr="00856C44">
                <w:rPr>
                  <w:rFonts w:cs="Calibri"/>
                  <w:noProof/>
                  <w:szCs w:val="22"/>
                </w:rPr>
                <w:t>The Successful Tenderer will be required to be cognisant of Article 70 of Commission Regulation (EU) No 2116/2021 which requires Ireland to annually assess the quality of the AMS (AMS QA), and to take account of any updates to the EU technical guidance documentations for the implementation of these</w:t>
              </w:r>
              <w:r w:rsidR="00480F73">
                <w:rPr>
                  <w:rFonts w:cs="Calibri"/>
                  <w:noProof/>
                  <w:szCs w:val="22"/>
                </w:rPr>
                <w:t xml:space="preserve"> regulations</w:t>
              </w:r>
              <w:r w:rsidRPr="00856C44">
                <w:rPr>
                  <w:rFonts w:cs="Calibri"/>
                  <w:noProof/>
                  <w:szCs w:val="22"/>
                </w:rPr>
                <w:t xml:space="preserve"> The successful tenderer will work with DAFM to ensure that the annual AMS QA is acceptable and if corrective actions are required that they be incorporated into the AMS.</w:t>
              </w:r>
            </w:p>
            <w:p w14:paraId="53629CE2" w14:textId="77777777" w:rsidR="00856C44" w:rsidRPr="00856C44" w:rsidRDefault="00856C44" w:rsidP="00856C44">
              <w:pPr>
                <w:spacing w:after="0"/>
                <w:ind w:left="720"/>
                <w:rPr>
                  <w:rFonts w:cs="Calibri"/>
                  <w:szCs w:val="22"/>
                </w:rPr>
              </w:pPr>
            </w:p>
            <w:p w14:paraId="09296B5D" w14:textId="77777777" w:rsidR="00856C44" w:rsidRPr="00856C44" w:rsidRDefault="00856C44" w:rsidP="00897423">
              <w:pPr>
                <w:numPr>
                  <w:ilvl w:val="0"/>
                  <w:numId w:val="41"/>
                </w:numPr>
                <w:spacing w:after="0"/>
                <w:contextualSpacing/>
                <w:jc w:val="both"/>
                <w:rPr>
                  <w:rFonts w:cs="Calibri"/>
                  <w:noProof/>
                  <w:szCs w:val="22"/>
                </w:rPr>
              </w:pPr>
              <w:r w:rsidRPr="00856C44">
                <w:rPr>
                  <w:rFonts w:cs="Calibri"/>
                  <w:noProof/>
                  <w:szCs w:val="22"/>
                </w:rPr>
                <w:t xml:space="preserve">The resources provided by the tenderer will be required to work with DAFM’s EO staff and may be required to work in partnership with other vendors who are concurrently engaged to work on similar projects. </w:t>
              </w:r>
            </w:p>
            <w:p w14:paraId="1508906D" w14:textId="77777777" w:rsidR="00856C44" w:rsidRPr="00856C44" w:rsidRDefault="00856C44" w:rsidP="00856C44">
              <w:pPr>
                <w:spacing w:after="0"/>
                <w:ind w:left="720"/>
                <w:contextualSpacing/>
                <w:rPr>
                  <w:rFonts w:cs="Calibri"/>
                  <w:noProof/>
                  <w:szCs w:val="22"/>
                </w:rPr>
              </w:pPr>
            </w:p>
            <w:p w14:paraId="04995D93" w14:textId="77777777" w:rsidR="00856C44" w:rsidRPr="00856C44" w:rsidRDefault="00856C44" w:rsidP="00897423">
              <w:pPr>
                <w:numPr>
                  <w:ilvl w:val="0"/>
                  <w:numId w:val="41"/>
                </w:numPr>
                <w:spacing w:after="0"/>
                <w:contextualSpacing/>
                <w:jc w:val="both"/>
                <w:rPr>
                  <w:rFonts w:cs="Calibri"/>
                  <w:noProof/>
                  <w:szCs w:val="22"/>
                </w:rPr>
              </w:pPr>
              <w:r w:rsidRPr="00856C44">
                <w:rPr>
                  <w:rFonts w:cs="Calibri"/>
                  <w:noProof/>
                  <w:szCs w:val="22"/>
                </w:rPr>
                <w:t>The successful Tenderer will be responsible for the day-to-day management of their resources to ensure compliance with the Contracting Authority’s processes and procedures in addition to the delivery of the Services required under this RFT.  This will include the provision of operational and management support to the Resources provided by the successful tenderer.</w:t>
              </w:r>
            </w:p>
            <w:p w14:paraId="0AA777D1" w14:textId="77777777" w:rsidR="00856C44" w:rsidRPr="00856C44" w:rsidRDefault="00856C44" w:rsidP="00856C44">
              <w:pPr>
                <w:spacing w:after="0"/>
                <w:ind w:left="720"/>
                <w:contextualSpacing/>
                <w:rPr>
                  <w:rFonts w:cs="Calibri"/>
                  <w:noProof/>
                  <w:szCs w:val="22"/>
                </w:rPr>
              </w:pPr>
            </w:p>
            <w:p w14:paraId="55AC553B" w14:textId="77777777" w:rsidR="00856C44" w:rsidRPr="00856C44" w:rsidRDefault="00856C44" w:rsidP="00897423">
              <w:pPr>
                <w:numPr>
                  <w:ilvl w:val="0"/>
                  <w:numId w:val="41"/>
                </w:numPr>
                <w:spacing w:after="0"/>
                <w:contextualSpacing/>
                <w:jc w:val="both"/>
                <w:rPr>
                  <w:rFonts w:cs="Calibri"/>
                  <w:noProof/>
                  <w:szCs w:val="22"/>
                </w:rPr>
              </w:pPr>
              <w:r w:rsidRPr="00856C44">
                <w:rPr>
                  <w:rFonts w:cs="Calibri"/>
                  <w:noProof/>
                  <w:szCs w:val="22"/>
                </w:rPr>
                <w:t xml:space="preserve">The successful Team will be required to report to and work closely with DAFM’s designated Officers during the term of the contract. </w:t>
              </w:r>
            </w:p>
            <w:p w14:paraId="4F4E9D23" w14:textId="77777777" w:rsidR="00856C44" w:rsidRPr="00856C44" w:rsidRDefault="00856C44" w:rsidP="00856C44">
              <w:pPr>
                <w:spacing w:after="0"/>
                <w:ind w:left="720"/>
                <w:contextualSpacing/>
                <w:rPr>
                  <w:rFonts w:cs="Calibri"/>
                  <w:noProof/>
                  <w:szCs w:val="22"/>
                </w:rPr>
              </w:pPr>
            </w:p>
            <w:p w14:paraId="15EF265A" w14:textId="77777777" w:rsidR="00856C44" w:rsidRPr="00856C44" w:rsidRDefault="00856C44" w:rsidP="00897423">
              <w:pPr>
                <w:numPr>
                  <w:ilvl w:val="0"/>
                  <w:numId w:val="41"/>
                </w:numPr>
                <w:spacing w:after="0"/>
                <w:contextualSpacing/>
                <w:jc w:val="both"/>
                <w:rPr>
                  <w:rFonts w:cs="Calibri"/>
                  <w:noProof/>
                  <w:szCs w:val="22"/>
                </w:rPr>
              </w:pPr>
              <w:r w:rsidRPr="00856C44">
                <w:rPr>
                  <w:rFonts w:cs="Calibri"/>
                  <w:noProof/>
                  <w:szCs w:val="22"/>
                </w:rPr>
                <w:t xml:space="preserve">The succesful Tenderer must provide a Key Account Manager (KAM) at no cost to the Contracting Authority. The KAM will have full responsibility for Service Continuity, the overall management of the Resources and the delivery of the Contract terms. The KAM will act as the Tenderer’s high level liason with the Contract Authority on all matters relating to the Contract including issue escalation and business continuity. </w:t>
              </w:r>
            </w:p>
            <w:p w14:paraId="129F0DFC" w14:textId="77777777" w:rsidR="00856C44" w:rsidRPr="00856C44" w:rsidRDefault="00856C44" w:rsidP="00856C44">
              <w:pPr>
                <w:spacing w:after="0"/>
                <w:rPr>
                  <w:rFonts w:cs="Calibri"/>
                  <w:szCs w:val="22"/>
                </w:rPr>
              </w:pPr>
            </w:p>
            <w:p w14:paraId="118DD4AF" w14:textId="6074D2DD" w:rsidR="007D79EC" w:rsidRPr="006A509B" w:rsidRDefault="007D79EC" w:rsidP="001D0BDD">
              <w:pPr>
                <w:spacing w:after="0"/>
                <w:rPr>
                  <w:rFonts w:eastAsia="Calibri" w:cs="Calibri"/>
                  <w:b/>
                  <w:iCs/>
                  <w:szCs w:val="22"/>
                  <w:u w:val="single"/>
                  <w:lang w:val="en-IE"/>
                </w:rPr>
              </w:pPr>
              <w:r w:rsidRPr="006A509B">
                <w:rPr>
                  <w:rFonts w:eastAsia="Calibri" w:cs="Calibri"/>
                  <w:b/>
                  <w:iCs/>
                  <w:szCs w:val="22"/>
                  <w:u w:val="single"/>
                  <w:lang w:val="en-IE"/>
                </w:rPr>
                <w:t>Estimated Workload</w:t>
              </w:r>
            </w:p>
            <w:p w14:paraId="0924F0C1" w14:textId="77777777" w:rsidR="007D79EC" w:rsidRPr="006A509B" w:rsidRDefault="007D79EC" w:rsidP="007D79EC">
              <w:pPr>
                <w:tabs>
                  <w:tab w:val="left" w:pos="720"/>
                </w:tabs>
                <w:rPr>
                  <w:rFonts w:cs="Calibri"/>
                  <w:szCs w:val="22"/>
                </w:rPr>
              </w:pPr>
            </w:p>
            <w:p w14:paraId="6934D1E9" w14:textId="05099A90" w:rsidR="007D79EC" w:rsidRPr="006A509B" w:rsidRDefault="007D79EC" w:rsidP="007D79EC">
              <w:pPr>
                <w:tabs>
                  <w:tab w:val="left" w:pos="720"/>
                </w:tabs>
                <w:rPr>
                  <w:rFonts w:cs="Calibri"/>
                  <w:szCs w:val="22"/>
                </w:rPr>
              </w:pPr>
              <w:r w:rsidRPr="006A509B">
                <w:rPr>
                  <w:rFonts w:cs="Calibri"/>
                  <w:szCs w:val="22"/>
                </w:rPr>
                <w:t>Based on the experience to date in relation to B</w:t>
              </w:r>
              <w:r w:rsidR="001225A4">
                <w:rPr>
                  <w:rFonts w:cs="Calibri"/>
                  <w:szCs w:val="22"/>
                </w:rPr>
                <w:t>ISS</w:t>
              </w:r>
              <w:r w:rsidRPr="006A509B">
                <w:rPr>
                  <w:rFonts w:cs="Calibri"/>
                  <w:szCs w:val="22"/>
                </w:rPr>
                <w:t xml:space="preserve"> applications, the table below sets out the projected workload </w:t>
              </w:r>
            </w:p>
            <w:tbl>
              <w:tblPr>
                <w:tblW w:w="9140" w:type="dxa"/>
                <w:tblLook w:val="04A0" w:firstRow="1" w:lastRow="0" w:firstColumn="1" w:lastColumn="0" w:noHBand="0" w:noVBand="1"/>
              </w:tblPr>
              <w:tblGrid>
                <w:gridCol w:w="6760"/>
                <w:gridCol w:w="2380"/>
              </w:tblGrid>
              <w:tr w:rsidR="006A509B" w:rsidRPr="006A509B" w14:paraId="3A15F7D6" w14:textId="77777777" w:rsidTr="007A0EB9">
                <w:trPr>
                  <w:trHeight w:val="315"/>
                </w:trPr>
                <w:tc>
                  <w:tcPr>
                    <w:tcW w:w="6760" w:type="dxa"/>
                    <w:tcBorders>
                      <w:top w:val="single" w:sz="8" w:space="0" w:color="auto"/>
                      <w:left w:val="single" w:sz="8" w:space="0" w:color="auto"/>
                      <w:bottom w:val="single" w:sz="8" w:space="0" w:color="auto"/>
                      <w:right w:val="single" w:sz="8" w:space="0" w:color="auto"/>
                    </w:tcBorders>
                    <w:vAlign w:val="center"/>
                    <w:hideMark/>
                  </w:tcPr>
                  <w:p w14:paraId="2A65C185" w14:textId="77777777" w:rsidR="007D79EC" w:rsidRPr="006A509B" w:rsidRDefault="007D79EC" w:rsidP="007A0EB9">
                    <w:pPr>
                      <w:rPr>
                        <w:rFonts w:cs="Calibri"/>
                        <w:b/>
                        <w:bCs/>
                        <w:lang w:val="en-IE" w:eastAsia="en-IE"/>
                      </w:rPr>
                    </w:pPr>
                    <w:r w:rsidRPr="006A509B">
                      <w:rPr>
                        <w:rFonts w:cs="Calibri"/>
                        <w:b/>
                        <w:bCs/>
                        <w:szCs w:val="22"/>
                        <w:lang w:eastAsia="en-IE"/>
                      </w:rPr>
                      <w:t>Description</w:t>
                    </w:r>
                  </w:p>
                </w:tc>
                <w:tc>
                  <w:tcPr>
                    <w:tcW w:w="2380" w:type="dxa"/>
                    <w:tcBorders>
                      <w:top w:val="single" w:sz="8" w:space="0" w:color="auto"/>
                      <w:left w:val="nil"/>
                      <w:bottom w:val="single" w:sz="8" w:space="0" w:color="auto"/>
                      <w:right w:val="single" w:sz="8" w:space="0" w:color="auto"/>
                    </w:tcBorders>
                    <w:vAlign w:val="center"/>
                    <w:hideMark/>
                  </w:tcPr>
                  <w:p w14:paraId="1CBDD80C" w14:textId="77777777" w:rsidR="007D79EC" w:rsidRPr="006A509B" w:rsidRDefault="007D79EC" w:rsidP="007A0EB9">
                    <w:pPr>
                      <w:rPr>
                        <w:rFonts w:cs="Calibri"/>
                        <w:b/>
                        <w:bCs/>
                        <w:lang w:val="en-IE" w:eastAsia="en-IE"/>
                      </w:rPr>
                    </w:pPr>
                    <w:r w:rsidRPr="006A509B">
                      <w:rPr>
                        <w:rFonts w:cs="Calibri"/>
                        <w:b/>
                        <w:bCs/>
                        <w:szCs w:val="22"/>
                        <w:lang w:eastAsia="en-IE"/>
                      </w:rPr>
                      <w:t>Estimated Volumes*</w:t>
                    </w:r>
                  </w:p>
                </w:tc>
              </w:tr>
              <w:tr w:rsidR="006A509B" w:rsidRPr="006A509B" w14:paraId="6F9C42DA"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77D19E69" w14:textId="77777777" w:rsidR="007D79EC" w:rsidRPr="006A509B" w:rsidRDefault="007D79EC" w:rsidP="007A0EB9">
                    <w:pPr>
                      <w:rPr>
                        <w:rFonts w:cs="Calibri"/>
                        <w:lang w:val="en-IE" w:eastAsia="en-IE"/>
                      </w:rPr>
                    </w:pPr>
                    <w:r w:rsidRPr="006A509B">
                      <w:rPr>
                        <w:rFonts w:cs="Calibri"/>
                        <w:szCs w:val="22"/>
                        <w:lang w:eastAsia="en-IE"/>
                      </w:rPr>
                      <w:t xml:space="preserve">Approx. No. of BISS applications </w:t>
                    </w:r>
                  </w:p>
                </w:tc>
                <w:tc>
                  <w:tcPr>
                    <w:tcW w:w="2380" w:type="dxa"/>
                    <w:tcBorders>
                      <w:top w:val="nil"/>
                      <w:left w:val="nil"/>
                      <w:bottom w:val="single" w:sz="8" w:space="0" w:color="auto"/>
                      <w:right w:val="single" w:sz="8" w:space="0" w:color="auto"/>
                    </w:tcBorders>
                    <w:vAlign w:val="center"/>
                    <w:hideMark/>
                  </w:tcPr>
                  <w:p w14:paraId="3FB721E6" w14:textId="77777777" w:rsidR="007D79EC" w:rsidRPr="006A509B" w:rsidRDefault="007D79EC" w:rsidP="007A0EB9">
                    <w:pPr>
                      <w:jc w:val="center"/>
                      <w:rPr>
                        <w:rFonts w:cs="Calibri"/>
                        <w:lang w:val="en-IE" w:eastAsia="en-IE"/>
                      </w:rPr>
                    </w:pPr>
                    <w:r w:rsidRPr="006A509B">
                      <w:rPr>
                        <w:rFonts w:cs="Calibri"/>
                        <w:szCs w:val="22"/>
                        <w:lang w:eastAsia="en-IE"/>
                      </w:rPr>
                      <w:t>130,000</w:t>
                    </w:r>
                  </w:p>
                </w:tc>
              </w:tr>
              <w:tr w:rsidR="006A509B" w:rsidRPr="006A509B" w14:paraId="7ED06C58"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58BD9E47" w14:textId="77777777" w:rsidR="007D79EC" w:rsidRPr="006A509B" w:rsidRDefault="007D79EC" w:rsidP="007A0EB9">
                    <w:pPr>
                      <w:rPr>
                        <w:rFonts w:cs="Calibri"/>
                        <w:lang w:val="en-IE" w:eastAsia="en-IE"/>
                      </w:rPr>
                    </w:pPr>
                    <w:r w:rsidRPr="006A509B">
                      <w:rPr>
                        <w:rFonts w:cs="Calibri"/>
                        <w:szCs w:val="22"/>
                        <w:lang w:eastAsia="en-IE"/>
                      </w:rPr>
                      <w:lastRenderedPageBreak/>
                      <w:t>Approx. No. of LPIS Parcels to be monitored</w:t>
                    </w:r>
                  </w:p>
                </w:tc>
                <w:tc>
                  <w:tcPr>
                    <w:tcW w:w="2380" w:type="dxa"/>
                    <w:tcBorders>
                      <w:top w:val="nil"/>
                      <w:left w:val="nil"/>
                      <w:bottom w:val="single" w:sz="8" w:space="0" w:color="auto"/>
                      <w:right w:val="single" w:sz="8" w:space="0" w:color="auto"/>
                    </w:tcBorders>
                    <w:vAlign w:val="center"/>
                    <w:hideMark/>
                  </w:tcPr>
                  <w:p w14:paraId="7D6DF802" w14:textId="77777777" w:rsidR="007D79EC" w:rsidRPr="006A509B" w:rsidRDefault="007D79EC" w:rsidP="007A0EB9">
                    <w:pPr>
                      <w:jc w:val="center"/>
                      <w:rPr>
                        <w:rFonts w:cs="Calibri"/>
                        <w:lang w:val="en-IE" w:eastAsia="en-IE"/>
                      </w:rPr>
                    </w:pPr>
                    <w:r w:rsidRPr="006A509B">
                      <w:rPr>
                        <w:rFonts w:cs="Calibri"/>
                        <w:szCs w:val="22"/>
                        <w:lang w:eastAsia="en-IE"/>
                      </w:rPr>
                      <w:t>1,300,000</w:t>
                    </w:r>
                  </w:p>
                </w:tc>
              </w:tr>
              <w:tr w:rsidR="006A509B" w:rsidRPr="006A509B" w14:paraId="1A55DBFA"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1CD9637B" w14:textId="77777777" w:rsidR="007D79EC" w:rsidRPr="006A509B" w:rsidRDefault="007D79EC" w:rsidP="007A0EB9">
                    <w:pPr>
                      <w:rPr>
                        <w:rFonts w:cs="Calibri"/>
                        <w:lang w:val="en-IE" w:eastAsia="en-IE"/>
                      </w:rPr>
                    </w:pPr>
                    <w:r w:rsidRPr="006A509B">
                      <w:rPr>
                        <w:rFonts w:cs="Calibri"/>
                        <w:szCs w:val="22"/>
                        <w:lang w:eastAsia="en-IE"/>
                      </w:rPr>
                      <w:t>Approx. No. of FOI to be monitored</w:t>
                    </w:r>
                  </w:p>
                </w:tc>
                <w:tc>
                  <w:tcPr>
                    <w:tcW w:w="2380" w:type="dxa"/>
                    <w:tcBorders>
                      <w:top w:val="nil"/>
                      <w:left w:val="nil"/>
                      <w:bottom w:val="single" w:sz="8" w:space="0" w:color="auto"/>
                      <w:right w:val="single" w:sz="8" w:space="0" w:color="auto"/>
                    </w:tcBorders>
                    <w:vAlign w:val="center"/>
                    <w:hideMark/>
                  </w:tcPr>
                  <w:p w14:paraId="5ACA34BB" w14:textId="093254DB" w:rsidR="007D79EC" w:rsidRPr="006A509B" w:rsidRDefault="00856C44" w:rsidP="007A0EB9">
                    <w:pPr>
                      <w:jc w:val="center"/>
                      <w:rPr>
                        <w:rFonts w:cs="Calibri"/>
                        <w:lang w:val="en-IE" w:eastAsia="en-IE"/>
                      </w:rPr>
                    </w:pPr>
                    <w:r>
                      <w:rPr>
                        <w:rFonts w:cs="Calibri"/>
                        <w:szCs w:val="22"/>
                        <w:lang w:eastAsia="en-IE"/>
                      </w:rPr>
                      <w:t>2,2</w:t>
                    </w:r>
                    <w:r w:rsidR="007D79EC" w:rsidRPr="006A509B">
                      <w:rPr>
                        <w:rFonts w:cs="Calibri"/>
                        <w:szCs w:val="22"/>
                        <w:lang w:eastAsia="en-IE"/>
                      </w:rPr>
                      <w:t>00,000</w:t>
                    </w:r>
                  </w:p>
                </w:tc>
              </w:tr>
              <w:tr w:rsidR="006A509B" w:rsidRPr="006A509B" w14:paraId="2847EFF6"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6AE4CAD4" w14:textId="77777777" w:rsidR="007D79EC" w:rsidRPr="006A509B" w:rsidRDefault="007D79EC" w:rsidP="007A0EB9">
                    <w:pPr>
                      <w:rPr>
                        <w:rFonts w:cs="Calibri"/>
                        <w:lang w:val="en-IE" w:eastAsia="en-IE"/>
                      </w:rPr>
                    </w:pPr>
                    <w:r w:rsidRPr="006A509B">
                      <w:rPr>
                        <w:rFonts w:cs="Calibri"/>
                        <w:szCs w:val="22"/>
                        <w:lang w:eastAsia="en-IE"/>
                      </w:rPr>
                      <w:t>Approx. No. of Temporary Sub-Divisions (TSD)</w:t>
                    </w:r>
                  </w:p>
                </w:tc>
                <w:tc>
                  <w:tcPr>
                    <w:tcW w:w="2380" w:type="dxa"/>
                    <w:tcBorders>
                      <w:top w:val="nil"/>
                      <w:left w:val="nil"/>
                      <w:bottom w:val="single" w:sz="8" w:space="0" w:color="auto"/>
                      <w:right w:val="single" w:sz="8" w:space="0" w:color="auto"/>
                    </w:tcBorders>
                    <w:vAlign w:val="center"/>
                    <w:hideMark/>
                  </w:tcPr>
                  <w:p w14:paraId="66460C04" w14:textId="77777777" w:rsidR="007D79EC" w:rsidRPr="006A509B" w:rsidRDefault="007D79EC" w:rsidP="007A0EB9">
                    <w:pPr>
                      <w:jc w:val="center"/>
                      <w:rPr>
                        <w:rFonts w:cs="Calibri"/>
                        <w:lang w:val="en-IE" w:eastAsia="en-IE"/>
                      </w:rPr>
                    </w:pPr>
                    <w:r w:rsidRPr="006A509B">
                      <w:rPr>
                        <w:rFonts w:cs="Calibri"/>
                        <w:szCs w:val="22"/>
                        <w:lang w:eastAsia="en-IE"/>
                      </w:rPr>
                      <w:t>4,000</w:t>
                    </w:r>
                  </w:p>
                </w:tc>
              </w:tr>
              <w:tr w:rsidR="006A509B" w:rsidRPr="006A509B" w14:paraId="3650788C"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6ACD8988" w14:textId="77777777" w:rsidR="007D79EC" w:rsidRPr="006A509B" w:rsidRDefault="007D79EC" w:rsidP="007A0EB9">
                    <w:pPr>
                      <w:rPr>
                        <w:rFonts w:cs="Calibri"/>
                        <w:lang w:val="en-IE" w:eastAsia="en-IE"/>
                      </w:rPr>
                    </w:pPr>
                    <w:r w:rsidRPr="006A509B">
                      <w:rPr>
                        <w:rFonts w:cs="Calibri"/>
                        <w:szCs w:val="22"/>
                        <w:lang w:eastAsia="en-IE"/>
                      </w:rPr>
                      <w:t>Approx. area to be monitored</w:t>
                    </w:r>
                  </w:p>
                </w:tc>
                <w:tc>
                  <w:tcPr>
                    <w:tcW w:w="2380" w:type="dxa"/>
                    <w:tcBorders>
                      <w:top w:val="nil"/>
                      <w:left w:val="nil"/>
                      <w:bottom w:val="single" w:sz="8" w:space="0" w:color="auto"/>
                      <w:right w:val="single" w:sz="8" w:space="0" w:color="auto"/>
                    </w:tcBorders>
                    <w:vAlign w:val="center"/>
                    <w:hideMark/>
                  </w:tcPr>
                  <w:p w14:paraId="6A220616" w14:textId="77777777" w:rsidR="007D79EC" w:rsidRPr="006A509B" w:rsidRDefault="007D79EC" w:rsidP="007A0EB9">
                    <w:pPr>
                      <w:jc w:val="center"/>
                      <w:rPr>
                        <w:rFonts w:cs="Calibri"/>
                        <w:lang w:val="en-IE" w:eastAsia="en-IE"/>
                      </w:rPr>
                    </w:pPr>
                    <w:r w:rsidRPr="006A509B">
                      <w:rPr>
                        <w:rFonts w:cs="Calibri"/>
                        <w:szCs w:val="22"/>
                        <w:lang w:eastAsia="en-IE"/>
                      </w:rPr>
                      <w:t>4,500,000 Ha</w:t>
                    </w:r>
                  </w:p>
                </w:tc>
              </w:tr>
              <w:tr w:rsidR="006A509B" w:rsidRPr="006A509B" w14:paraId="0BDDCA1F"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482D64AE" w14:textId="77777777" w:rsidR="007D79EC" w:rsidRPr="006A509B" w:rsidRDefault="007D79EC" w:rsidP="007A0EB9">
                    <w:pPr>
                      <w:rPr>
                        <w:rFonts w:cs="Calibri"/>
                        <w:lang w:val="en-IE" w:eastAsia="en-IE"/>
                      </w:rPr>
                    </w:pPr>
                    <w:r w:rsidRPr="006A509B">
                      <w:rPr>
                        <w:rFonts w:cs="Calibri"/>
                        <w:szCs w:val="22"/>
                        <w:lang w:eastAsia="en-IE"/>
                      </w:rPr>
                      <w:t>Approx. No of Permanent Pasture Parcels</w:t>
                    </w:r>
                  </w:p>
                </w:tc>
                <w:tc>
                  <w:tcPr>
                    <w:tcW w:w="2380" w:type="dxa"/>
                    <w:tcBorders>
                      <w:top w:val="nil"/>
                      <w:left w:val="nil"/>
                      <w:bottom w:val="single" w:sz="8" w:space="0" w:color="auto"/>
                      <w:right w:val="single" w:sz="8" w:space="0" w:color="auto"/>
                    </w:tcBorders>
                    <w:vAlign w:val="center"/>
                    <w:hideMark/>
                  </w:tcPr>
                  <w:p w14:paraId="107C4E8A" w14:textId="4AE5B888" w:rsidR="007D79EC" w:rsidRPr="006A509B" w:rsidRDefault="007D79EC" w:rsidP="007A0EB9">
                    <w:pPr>
                      <w:jc w:val="center"/>
                      <w:rPr>
                        <w:rFonts w:cs="Calibri"/>
                        <w:lang w:val="en-IE" w:eastAsia="en-IE"/>
                      </w:rPr>
                    </w:pPr>
                    <w:r w:rsidRPr="006A509B">
                      <w:rPr>
                        <w:rFonts w:cs="Calibri"/>
                        <w:szCs w:val="22"/>
                        <w:lang w:eastAsia="en-IE"/>
                      </w:rPr>
                      <w:t>1,100,000</w:t>
                    </w:r>
                  </w:p>
                </w:tc>
              </w:tr>
              <w:tr w:rsidR="006A509B" w:rsidRPr="006A509B" w14:paraId="1D2913BC"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569FAD66" w14:textId="77777777" w:rsidR="007D79EC" w:rsidRPr="006A509B" w:rsidRDefault="007D79EC" w:rsidP="007A0EB9">
                    <w:pPr>
                      <w:rPr>
                        <w:rFonts w:cs="Calibri"/>
                        <w:lang w:val="en-IE" w:eastAsia="en-IE"/>
                      </w:rPr>
                    </w:pPr>
                    <w:r w:rsidRPr="006A509B">
                      <w:rPr>
                        <w:rFonts w:cs="Calibri"/>
                        <w:szCs w:val="22"/>
                        <w:lang w:eastAsia="en-IE"/>
                      </w:rPr>
                      <w:t>Approx. area of Permanent Crop Parcels</w:t>
                    </w:r>
                  </w:p>
                </w:tc>
                <w:tc>
                  <w:tcPr>
                    <w:tcW w:w="2380" w:type="dxa"/>
                    <w:tcBorders>
                      <w:top w:val="nil"/>
                      <w:left w:val="nil"/>
                      <w:bottom w:val="single" w:sz="8" w:space="0" w:color="auto"/>
                      <w:right w:val="single" w:sz="8" w:space="0" w:color="auto"/>
                    </w:tcBorders>
                    <w:vAlign w:val="center"/>
                    <w:hideMark/>
                  </w:tcPr>
                  <w:p w14:paraId="46CC0D5A" w14:textId="77777777" w:rsidR="007D79EC" w:rsidRPr="006A509B" w:rsidRDefault="007D79EC" w:rsidP="007A0EB9">
                    <w:pPr>
                      <w:jc w:val="center"/>
                      <w:rPr>
                        <w:rFonts w:cs="Calibri"/>
                        <w:lang w:val="en-IE" w:eastAsia="en-IE"/>
                      </w:rPr>
                    </w:pPr>
                    <w:r w:rsidRPr="006A509B">
                      <w:rPr>
                        <w:rFonts w:cs="Calibri"/>
                        <w:szCs w:val="22"/>
                        <w:lang w:eastAsia="en-IE"/>
                      </w:rPr>
                      <w:t>100,000 Ha</w:t>
                    </w:r>
                  </w:p>
                </w:tc>
              </w:tr>
              <w:tr w:rsidR="007D79EC" w:rsidRPr="006A509B" w14:paraId="6EBA1CA1" w14:textId="77777777" w:rsidTr="007A0EB9">
                <w:trPr>
                  <w:trHeight w:val="315"/>
                </w:trPr>
                <w:tc>
                  <w:tcPr>
                    <w:tcW w:w="6760" w:type="dxa"/>
                    <w:tcBorders>
                      <w:top w:val="nil"/>
                      <w:left w:val="single" w:sz="8" w:space="0" w:color="auto"/>
                      <w:bottom w:val="single" w:sz="8" w:space="0" w:color="auto"/>
                      <w:right w:val="single" w:sz="8" w:space="0" w:color="auto"/>
                    </w:tcBorders>
                    <w:vAlign w:val="center"/>
                    <w:hideMark/>
                  </w:tcPr>
                  <w:p w14:paraId="4BE6C533" w14:textId="77777777" w:rsidR="007D79EC" w:rsidRPr="006A509B" w:rsidRDefault="007D79EC" w:rsidP="007A0EB9">
                    <w:pPr>
                      <w:rPr>
                        <w:rFonts w:cs="Calibri"/>
                        <w:lang w:val="en-IE" w:eastAsia="en-IE"/>
                      </w:rPr>
                    </w:pPr>
                    <w:r w:rsidRPr="006A509B">
                      <w:rPr>
                        <w:rFonts w:cs="Calibri"/>
                        <w:szCs w:val="22"/>
                        <w:lang w:val="en-IE" w:eastAsia="en-IE"/>
                      </w:rPr>
                      <w:t>Approx. area of Arable parcels</w:t>
                    </w:r>
                  </w:p>
                </w:tc>
                <w:tc>
                  <w:tcPr>
                    <w:tcW w:w="2380" w:type="dxa"/>
                    <w:tcBorders>
                      <w:top w:val="nil"/>
                      <w:left w:val="nil"/>
                      <w:bottom w:val="single" w:sz="8" w:space="0" w:color="auto"/>
                      <w:right w:val="single" w:sz="8" w:space="0" w:color="auto"/>
                    </w:tcBorders>
                    <w:vAlign w:val="center"/>
                    <w:hideMark/>
                  </w:tcPr>
                  <w:p w14:paraId="6F280E51" w14:textId="77777777" w:rsidR="007D79EC" w:rsidRPr="006A509B" w:rsidRDefault="007D79EC" w:rsidP="007A0EB9">
                    <w:pPr>
                      <w:jc w:val="center"/>
                      <w:rPr>
                        <w:rFonts w:cs="Calibri"/>
                        <w:lang w:val="en-IE" w:eastAsia="en-IE"/>
                      </w:rPr>
                    </w:pPr>
                    <w:r w:rsidRPr="006A509B">
                      <w:rPr>
                        <w:rFonts w:cs="Calibri"/>
                        <w:lang w:val="en-IE" w:eastAsia="en-IE"/>
                      </w:rPr>
                      <w:t>200,000 Ha</w:t>
                    </w:r>
                  </w:p>
                </w:tc>
              </w:tr>
            </w:tbl>
            <w:p w14:paraId="7950D819" w14:textId="77777777" w:rsidR="007D79EC" w:rsidRPr="006A509B" w:rsidRDefault="007D79EC" w:rsidP="007D79EC">
              <w:pPr>
                <w:rPr>
                  <w:rFonts w:eastAsia="Calibri" w:cs="Calibri"/>
                  <w:szCs w:val="22"/>
                </w:rPr>
              </w:pPr>
            </w:p>
            <w:p w14:paraId="2D7F205C" w14:textId="77777777" w:rsidR="007D79EC" w:rsidRPr="006A509B" w:rsidRDefault="007D79EC" w:rsidP="007D79EC">
              <w:pPr>
                <w:tabs>
                  <w:tab w:val="left" w:pos="720"/>
                </w:tabs>
                <w:rPr>
                  <w:rFonts w:cs="Calibri"/>
                  <w:szCs w:val="22"/>
                </w:rPr>
              </w:pPr>
              <w:r w:rsidRPr="006A509B">
                <w:rPr>
                  <w:rFonts w:cs="Calibri"/>
                  <w:szCs w:val="22"/>
                </w:rPr>
                <w:t xml:space="preserve">It is very important that the Successful Tenderer sets up a well-qualified management team in order to deliver all aspects of the contract on time as outlined in Section 1.18 below. </w:t>
              </w:r>
            </w:p>
            <w:p w14:paraId="010924D8" w14:textId="77777777" w:rsidR="007D79EC" w:rsidRPr="00C67FEA" w:rsidRDefault="007D79EC" w:rsidP="007D79EC">
              <w:pPr>
                <w:rPr>
                  <w:rFonts w:eastAsia="Calibri" w:cs="Calibri"/>
                  <w:color w:val="0070C0"/>
                  <w:szCs w:val="22"/>
                  <w:lang w:val="en-IE"/>
                </w:rPr>
              </w:pPr>
            </w:p>
            <w:p w14:paraId="56D72784" w14:textId="1D465752" w:rsidR="007D79EC" w:rsidRPr="00864B2A" w:rsidRDefault="007D79EC" w:rsidP="00897423">
              <w:pPr>
                <w:pStyle w:val="ListParagraph"/>
                <w:keepNext/>
                <w:numPr>
                  <w:ilvl w:val="1"/>
                  <w:numId w:val="51"/>
                </w:numPr>
                <w:tabs>
                  <w:tab w:val="left" w:pos="567"/>
                  <w:tab w:val="left" w:pos="907"/>
                  <w:tab w:val="left" w:pos="1134"/>
                </w:tabs>
                <w:jc w:val="both"/>
                <w:outlineLvl w:val="2"/>
                <w:rPr>
                  <w:rFonts w:eastAsia="Calibri" w:cs="Calibri"/>
                  <w:b/>
                  <w:iCs/>
                  <w:szCs w:val="22"/>
                  <w:u w:val="single"/>
                  <w:lang w:val="en-IE"/>
                </w:rPr>
              </w:pPr>
              <w:r w:rsidRPr="00864B2A">
                <w:rPr>
                  <w:rFonts w:eastAsia="Calibri" w:cs="Calibri"/>
                  <w:b/>
                  <w:iCs/>
                  <w:szCs w:val="22"/>
                  <w:u w:val="single"/>
                  <w:lang w:val="en-IE"/>
                </w:rPr>
                <w:t xml:space="preserve">Deadlines </w:t>
              </w:r>
            </w:p>
            <w:p w14:paraId="1713E3E0" w14:textId="6E62ED73" w:rsidR="007D79EC" w:rsidRDefault="00856C44" w:rsidP="007D79EC">
              <w:pPr>
                <w:tabs>
                  <w:tab w:val="left" w:pos="720"/>
                </w:tabs>
                <w:rPr>
                  <w:rFonts w:cs="Calibri"/>
                  <w:szCs w:val="22"/>
                </w:rPr>
              </w:pPr>
              <w:r>
                <w:rPr>
                  <w:rFonts w:cs="Calibri"/>
                  <w:szCs w:val="22"/>
                </w:rPr>
                <w:t>DAFM</w:t>
              </w:r>
              <w:r w:rsidR="007D79EC" w:rsidRPr="006A509B">
                <w:rPr>
                  <w:rFonts w:cs="Calibri"/>
                  <w:szCs w:val="22"/>
                </w:rPr>
                <w:t xml:space="preserve"> currently estimates that the AMS service will be required to deliver results in accordance with the timelines set out below.  The Tender Applicant’s proposal must demonstrate that if successful, it can meet the following deadlines:</w:t>
              </w:r>
            </w:p>
            <w:p w14:paraId="5AACD535" w14:textId="77777777" w:rsidR="00856C44" w:rsidRPr="00480F73" w:rsidRDefault="00856C44" w:rsidP="00897423">
              <w:pPr>
                <w:numPr>
                  <w:ilvl w:val="0"/>
                  <w:numId w:val="42"/>
                </w:numPr>
                <w:tabs>
                  <w:tab w:val="left" w:pos="720"/>
                </w:tabs>
                <w:contextualSpacing/>
                <w:jc w:val="both"/>
                <w:rPr>
                  <w:rFonts w:cs="Calibri"/>
                  <w:szCs w:val="22"/>
                </w:rPr>
              </w:pPr>
              <w:r w:rsidRPr="00480F73">
                <w:rPr>
                  <w:rFonts w:cs="Calibri"/>
                  <w:szCs w:val="22"/>
                </w:rPr>
                <w:t>Commencement of full and functional an Area Monitoring Service must be underway by 15 May 2027</w:t>
              </w:r>
            </w:p>
            <w:p w14:paraId="337C3097" w14:textId="77777777" w:rsidR="00856C44" w:rsidRPr="00480F73" w:rsidRDefault="00856C44" w:rsidP="00897423">
              <w:pPr>
                <w:numPr>
                  <w:ilvl w:val="0"/>
                  <w:numId w:val="42"/>
                </w:numPr>
                <w:tabs>
                  <w:tab w:val="left" w:pos="720"/>
                </w:tabs>
                <w:contextualSpacing/>
                <w:jc w:val="both"/>
                <w:rPr>
                  <w:rFonts w:cs="Calibri"/>
                  <w:szCs w:val="22"/>
                </w:rPr>
              </w:pPr>
              <w:r w:rsidRPr="00480F73">
                <w:rPr>
                  <w:rFonts w:cs="Calibri"/>
                  <w:szCs w:val="22"/>
                </w:rPr>
                <w:t>The following results apply for all FOI (similar will be required annually):</w:t>
              </w:r>
            </w:p>
            <w:p w14:paraId="5C9829C5" w14:textId="669FA133" w:rsidR="00B5780B" w:rsidRPr="00B5780B" w:rsidRDefault="00856C44" w:rsidP="00B5780B">
              <w:pPr>
                <w:pStyle w:val="ListParagraph"/>
                <w:numPr>
                  <w:ilvl w:val="0"/>
                  <w:numId w:val="42"/>
                </w:numPr>
                <w:rPr>
                  <w:rFonts w:ascii="Aptos" w:hAnsi="Aptos"/>
                  <w:szCs w:val="22"/>
                  <w:lang w:val="en-IE"/>
                </w:rPr>
              </w:pPr>
              <w:r w:rsidRPr="00B5780B">
                <w:rPr>
                  <w:rFonts w:cs="Calibri"/>
                  <w:szCs w:val="22"/>
                </w:rPr>
                <w:t>National monitoring results from mid-June 2027.</w:t>
              </w:r>
            </w:p>
            <w:p w14:paraId="469C48CF" w14:textId="77777777" w:rsidR="00B5780B" w:rsidRPr="00B5780B" w:rsidRDefault="00B5780B" w:rsidP="00B5780B">
              <w:pPr>
                <w:pStyle w:val="ListParagraph"/>
                <w:numPr>
                  <w:ilvl w:val="0"/>
                  <w:numId w:val="42"/>
                </w:numPr>
                <w:rPr>
                  <w:rFonts w:ascii="Aptos" w:hAnsi="Aptos"/>
                  <w:szCs w:val="22"/>
                  <w:lang w:val="en-IE"/>
                </w:rPr>
              </w:pPr>
              <w:r w:rsidRPr="00B5780B">
                <w:rPr>
                  <w:szCs w:val="22"/>
                </w:rPr>
                <w:t>Ongoing delivery from July to November, schedule will be agreed</w:t>
              </w:r>
            </w:p>
            <w:p w14:paraId="2549B529" w14:textId="6D6E96CE" w:rsidR="00856C44" w:rsidRPr="00B5780B" w:rsidRDefault="00856C44" w:rsidP="00B5780B">
              <w:pPr>
                <w:pStyle w:val="ListParagraph"/>
                <w:numPr>
                  <w:ilvl w:val="0"/>
                  <w:numId w:val="42"/>
                </w:numPr>
                <w:rPr>
                  <w:rFonts w:ascii="Aptos" w:hAnsi="Aptos"/>
                  <w:szCs w:val="22"/>
                  <w:lang w:val="en-IE"/>
                </w:rPr>
              </w:pPr>
              <w:r w:rsidRPr="00B5780B">
                <w:rPr>
                  <w:rFonts w:cs="Calibri"/>
                  <w:szCs w:val="22"/>
                </w:rPr>
                <w:t>Final monitoring results by the end of November 2027</w:t>
              </w:r>
              <w:r w:rsidR="00D2403D" w:rsidRPr="00B5780B">
                <w:rPr>
                  <w:rFonts w:cs="Calibri"/>
                  <w:szCs w:val="22"/>
                </w:rPr>
                <w:t xml:space="preserve"> </w:t>
              </w:r>
              <w:r w:rsidRPr="00B5780B">
                <w:rPr>
                  <w:rFonts w:cs="Calibri"/>
                  <w:szCs w:val="22"/>
                </w:rPr>
                <w:t>.</w:t>
              </w:r>
            </w:p>
            <w:p w14:paraId="17B7A43D" w14:textId="77777777" w:rsidR="00856C44" w:rsidRPr="00B5780B" w:rsidRDefault="00856C44" w:rsidP="00897423">
              <w:pPr>
                <w:numPr>
                  <w:ilvl w:val="0"/>
                  <w:numId w:val="42"/>
                </w:numPr>
                <w:tabs>
                  <w:tab w:val="left" w:pos="720"/>
                </w:tabs>
                <w:contextualSpacing/>
                <w:jc w:val="both"/>
                <w:rPr>
                  <w:rFonts w:cs="Calibri"/>
                  <w:szCs w:val="22"/>
                </w:rPr>
              </w:pPr>
              <w:r w:rsidRPr="00B5780B">
                <w:rPr>
                  <w:rFonts w:cs="Calibri"/>
                  <w:szCs w:val="22"/>
                </w:rPr>
                <w:t>Commencement of preparatory 2028 monitoring work by 01 September 2027.</w:t>
              </w:r>
            </w:p>
            <w:p w14:paraId="7B24706E" w14:textId="4598DE39" w:rsidR="00856C44" w:rsidRPr="00B5780B" w:rsidRDefault="00856C44" w:rsidP="00897423">
              <w:pPr>
                <w:numPr>
                  <w:ilvl w:val="0"/>
                  <w:numId w:val="42"/>
                </w:numPr>
                <w:tabs>
                  <w:tab w:val="left" w:pos="720"/>
                </w:tabs>
                <w:contextualSpacing/>
                <w:jc w:val="both"/>
                <w:rPr>
                  <w:rFonts w:cs="Calibri"/>
                  <w:szCs w:val="22"/>
                </w:rPr>
              </w:pPr>
              <w:r w:rsidRPr="00B5780B">
                <w:rPr>
                  <w:rFonts w:cs="Calibri"/>
                  <w:szCs w:val="22"/>
                </w:rPr>
                <w:t xml:space="preserve">The Expert Viewer Application must be in place for </w:t>
              </w:r>
              <w:r w:rsidR="00B5780B" w:rsidRPr="00B5780B">
                <w:rPr>
                  <w:rFonts w:cs="Calibri"/>
                  <w:szCs w:val="22"/>
                </w:rPr>
                <w:t>September 2027</w:t>
              </w:r>
            </w:p>
            <w:p w14:paraId="6C33EA51" w14:textId="14921796" w:rsidR="0016041C" w:rsidRDefault="00856C44" w:rsidP="00B5780B">
              <w:pPr>
                <w:numPr>
                  <w:ilvl w:val="0"/>
                  <w:numId w:val="43"/>
                </w:numPr>
                <w:tabs>
                  <w:tab w:val="left" w:pos="720"/>
                </w:tabs>
                <w:contextualSpacing/>
                <w:jc w:val="both"/>
                <w:rPr>
                  <w:rFonts w:cs="Calibri"/>
                  <w:szCs w:val="22"/>
                </w:rPr>
              </w:pPr>
              <w:r w:rsidRPr="006A509B">
                <w:rPr>
                  <w:rFonts w:cs="Calibri"/>
                  <w:szCs w:val="22"/>
                </w:rPr>
                <w:t xml:space="preserve">The Successful Tenderer must submit weekly progress reports to the Department in addition to </w:t>
              </w:r>
            </w:p>
            <w:p w14:paraId="0A546876" w14:textId="77777777" w:rsidR="00864B2A" w:rsidRPr="00C41F57" w:rsidRDefault="00864B2A" w:rsidP="00BC7355">
              <w:pPr>
                <w:tabs>
                  <w:tab w:val="left" w:pos="720"/>
                </w:tabs>
                <w:ind w:left="360"/>
                <w:contextualSpacing/>
                <w:jc w:val="both"/>
                <w:rPr>
                  <w:rFonts w:cs="Calibri"/>
                  <w:color w:val="FF0000"/>
                  <w:szCs w:val="22"/>
                </w:rPr>
              </w:pPr>
            </w:p>
            <w:p w14:paraId="02826046" w14:textId="2E71E579" w:rsidR="007D79EC" w:rsidRPr="006A509B" w:rsidRDefault="00864B2A" w:rsidP="007D79EC">
              <w:pPr>
                <w:keepNext/>
                <w:tabs>
                  <w:tab w:val="left" w:pos="567"/>
                  <w:tab w:val="left" w:pos="907"/>
                  <w:tab w:val="left" w:pos="1134"/>
                </w:tabs>
                <w:outlineLvl w:val="2"/>
                <w:rPr>
                  <w:rFonts w:eastAsia="Calibri" w:cs="Calibri"/>
                  <w:b/>
                  <w:iCs/>
                  <w:szCs w:val="22"/>
                  <w:u w:val="single"/>
                  <w:lang w:val="en-IE"/>
                </w:rPr>
              </w:pPr>
              <w:r>
                <w:rPr>
                  <w:rFonts w:eastAsia="Calibri" w:cs="Calibri"/>
                  <w:b/>
                  <w:iCs/>
                  <w:szCs w:val="22"/>
                  <w:lang w:val="en-IE"/>
                </w:rPr>
                <w:t>2</w:t>
              </w:r>
              <w:r w:rsidR="007D79EC" w:rsidRPr="003C7680">
                <w:rPr>
                  <w:rFonts w:eastAsia="Calibri" w:cs="Calibri"/>
                  <w:b/>
                  <w:iCs/>
                  <w:szCs w:val="22"/>
                  <w:lang w:val="en-IE"/>
                </w:rPr>
                <w:t>.</w:t>
              </w:r>
              <w:r>
                <w:rPr>
                  <w:rFonts w:eastAsia="Calibri" w:cs="Calibri"/>
                  <w:b/>
                  <w:iCs/>
                  <w:szCs w:val="22"/>
                  <w:lang w:val="en-IE"/>
                </w:rPr>
                <w:t>4</w:t>
              </w:r>
              <w:r w:rsidR="007D79EC" w:rsidRPr="003C7680">
                <w:rPr>
                  <w:rFonts w:eastAsia="Calibri" w:cs="Calibri"/>
                  <w:b/>
                  <w:iCs/>
                  <w:szCs w:val="22"/>
                  <w:lang w:val="en-IE"/>
                </w:rPr>
                <w:t xml:space="preserve"> </w:t>
              </w:r>
              <w:r w:rsidR="007D79EC" w:rsidRPr="006A509B">
                <w:rPr>
                  <w:rFonts w:eastAsia="Calibri" w:cs="Calibri"/>
                  <w:b/>
                  <w:iCs/>
                  <w:szCs w:val="22"/>
                  <w:u w:val="single"/>
                  <w:lang w:val="en-IE"/>
                </w:rPr>
                <w:t>AMS Quality Control Requirements</w:t>
              </w:r>
            </w:p>
            <w:p w14:paraId="5EB40AAF" w14:textId="77777777" w:rsidR="007D79EC" w:rsidRPr="006A509B" w:rsidRDefault="007D79EC" w:rsidP="007D79EC">
              <w:pPr>
                <w:rPr>
                  <w:rFonts w:eastAsia="Calibri" w:cs="Calibri"/>
                  <w:szCs w:val="22"/>
                  <w:lang w:val="en-IE"/>
                </w:rPr>
              </w:pPr>
              <w:r w:rsidRPr="006A509B">
                <w:rPr>
                  <w:rFonts w:eastAsia="Calibri" w:cs="Calibri"/>
                  <w:szCs w:val="22"/>
                  <w:lang w:val="en-IE"/>
                </w:rPr>
                <w:t>DAFM requires the quality of all data and procedures to be measured in relation to the following factors: Accuracy, Completeness, Reliability, Relevance, Timeliness and Traceability. The Successful Tenderer shall demonstrate an adherence to each of these factors through all stages of the monitoring campaign.</w:t>
              </w:r>
            </w:p>
            <w:p w14:paraId="3C0AD0B1" w14:textId="77777777" w:rsidR="007D79EC" w:rsidRPr="006A509B" w:rsidRDefault="007D79EC" w:rsidP="007D79EC">
              <w:pPr>
                <w:rPr>
                  <w:rFonts w:eastAsia="Calibri" w:cs="Calibri"/>
                  <w:szCs w:val="22"/>
                  <w:lang w:val="en-IE"/>
                </w:rPr>
              </w:pPr>
            </w:p>
            <w:p w14:paraId="05F4DD1D" w14:textId="77777777" w:rsidR="007D79EC" w:rsidRPr="006A509B" w:rsidRDefault="007D79EC" w:rsidP="007D79EC">
              <w:pPr>
                <w:rPr>
                  <w:rFonts w:eastAsia="Calibri" w:cs="Calibri"/>
                </w:rPr>
              </w:pPr>
              <w:r w:rsidRPr="006A509B">
                <w:rPr>
                  <w:rFonts w:eastAsia="Calibri" w:cs="Calibri"/>
                </w:rPr>
                <w:t>The prospective Successful Tenderer will specify their overall quality approach and outline the specific elements of their project Quality Control Plan including:</w:t>
              </w:r>
            </w:p>
            <w:p w14:paraId="1DD3479A"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Detailed validation procedures particularly in relation to the effectiveness of monitoring algorithms and the results deliverable.</w:t>
              </w:r>
            </w:p>
            <w:p w14:paraId="4D6E9CE9"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A Quality system workflow detailing the stages at which quality control measures will take place.</w:t>
              </w:r>
            </w:p>
            <w:p w14:paraId="278678CD"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The metrics and acceptance criteria by which the quality of various types of data will be measured and any uncertainties involved.</w:t>
              </w:r>
            </w:p>
            <w:p w14:paraId="6CD5285C"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Methods of efficiency evaluation for any processing or workflows within the system.</w:t>
              </w:r>
            </w:p>
            <w:p w14:paraId="487A5419"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lastRenderedPageBreak/>
                <w:t>Change management procedures including validation of changes to processing algorithms, available data, or resources.</w:t>
              </w:r>
            </w:p>
            <w:p w14:paraId="17F91488" w14:textId="453C4726" w:rsidR="007D79EC" w:rsidRPr="006A509B" w:rsidRDefault="007D79EC" w:rsidP="00897423">
              <w:pPr>
                <w:numPr>
                  <w:ilvl w:val="0"/>
                  <w:numId w:val="47"/>
                </w:numPr>
                <w:contextualSpacing/>
                <w:jc w:val="both"/>
                <w:rPr>
                  <w:rFonts w:eastAsia="Calibri" w:cs="Calibri"/>
                </w:rPr>
              </w:pPr>
              <w:r w:rsidRPr="006A509B">
                <w:rPr>
                  <w:rFonts w:eastAsia="Calibri" w:cs="Calibri"/>
                </w:rPr>
                <w:t xml:space="preserve">The type and extent of data security measures which will be implemented to handle the storage and transfer of data to and from </w:t>
              </w:r>
              <w:r w:rsidR="00856C44">
                <w:rPr>
                  <w:rFonts w:eastAsia="Calibri" w:cs="Calibri"/>
                </w:rPr>
                <w:t>DAFM</w:t>
              </w:r>
            </w:p>
            <w:p w14:paraId="499569E4"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Contingency plans to account for any delays and difficulties encountered in providing project deliverables.</w:t>
              </w:r>
            </w:p>
            <w:p w14:paraId="040C2A6C" w14:textId="758CB8CD" w:rsidR="007D79EC" w:rsidRPr="006A509B" w:rsidRDefault="007D79EC" w:rsidP="00897423">
              <w:pPr>
                <w:numPr>
                  <w:ilvl w:val="0"/>
                  <w:numId w:val="47"/>
                </w:numPr>
                <w:contextualSpacing/>
                <w:jc w:val="both"/>
                <w:rPr>
                  <w:rFonts w:eastAsia="Calibri" w:cs="Calibri"/>
                </w:rPr>
              </w:pPr>
              <w:r w:rsidRPr="006A509B">
                <w:rPr>
                  <w:rFonts w:eastAsia="Calibri" w:cs="Calibri"/>
                </w:rPr>
                <w:t>The reliance upon and risks of using external services such as a DIAS platform</w:t>
              </w:r>
              <w:r w:rsidR="00856C44">
                <w:rPr>
                  <w:rFonts w:eastAsia="Calibri" w:cs="Calibri"/>
                </w:rPr>
                <w:t xml:space="preserve"> or cloud services.</w:t>
              </w:r>
            </w:p>
            <w:p w14:paraId="61C4157F"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Plans for regular internal quality audits and reviews to ensure compliance and continuous improvement.</w:t>
              </w:r>
            </w:p>
            <w:p w14:paraId="3A79A60B"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A record of non-compliances identified in the system, corrective actions and effectiveness checks.</w:t>
              </w:r>
            </w:p>
            <w:p w14:paraId="67E3C5F7" w14:textId="77777777" w:rsidR="007D79EC" w:rsidRPr="006A509B" w:rsidRDefault="007D79EC" w:rsidP="00897423">
              <w:pPr>
                <w:numPr>
                  <w:ilvl w:val="0"/>
                  <w:numId w:val="47"/>
                </w:numPr>
                <w:contextualSpacing/>
                <w:jc w:val="both"/>
                <w:rPr>
                  <w:rFonts w:eastAsia="Calibri" w:cs="Calibri"/>
                </w:rPr>
              </w:pPr>
              <w:r w:rsidRPr="006A509B">
                <w:rPr>
                  <w:rFonts w:eastAsia="Calibri" w:cs="Calibri"/>
                  <w:szCs w:val="22"/>
                  <w:lang w:val="en-IE"/>
                </w:rPr>
                <w:t>Audit trail of changes to system with capacity to retain original data.</w:t>
              </w:r>
            </w:p>
            <w:p w14:paraId="282E89FF"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All relevant quality-related qualifications of resources to oversee the implementation of the Quality Plan.</w:t>
              </w:r>
            </w:p>
            <w:p w14:paraId="1C70B961"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All relevant ISO certifications.</w:t>
              </w:r>
            </w:p>
            <w:p w14:paraId="2B848B7E" w14:textId="77777777" w:rsidR="007D79EC" w:rsidRPr="006A509B" w:rsidRDefault="007D79EC" w:rsidP="00897423">
              <w:pPr>
                <w:numPr>
                  <w:ilvl w:val="0"/>
                  <w:numId w:val="47"/>
                </w:numPr>
                <w:contextualSpacing/>
                <w:jc w:val="both"/>
                <w:rPr>
                  <w:rFonts w:eastAsia="Calibri" w:cs="Calibri"/>
                  <w:szCs w:val="22"/>
                  <w:lang w:val="en-IE"/>
                </w:rPr>
              </w:pPr>
              <w:r w:rsidRPr="006A509B">
                <w:rPr>
                  <w:rFonts w:eastAsia="Calibri" w:cs="Calibri"/>
                  <w:szCs w:val="22"/>
                  <w:lang w:val="en-IE"/>
                </w:rPr>
                <w:t xml:space="preserve">Conflict of interest returns will be required for resources working on this Project. </w:t>
              </w:r>
            </w:p>
            <w:p w14:paraId="61ED3AF2" w14:textId="77777777" w:rsidR="007D79EC" w:rsidRPr="006A509B" w:rsidRDefault="007D79EC" w:rsidP="007D79EC">
              <w:pPr>
                <w:ind w:left="437"/>
                <w:contextualSpacing/>
                <w:rPr>
                  <w:rFonts w:eastAsia="Calibri" w:cs="Calibri"/>
                </w:rPr>
              </w:pPr>
            </w:p>
            <w:p w14:paraId="64FB31ED" w14:textId="77777777" w:rsidR="007D79EC" w:rsidRPr="006A509B" w:rsidRDefault="007D79EC" w:rsidP="007D79EC">
              <w:pPr>
                <w:rPr>
                  <w:rFonts w:eastAsia="Calibri" w:cs="Calibri"/>
                </w:rPr>
              </w:pPr>
              <w:r w:rsidRPr="006A509B">
                <w:rPr>
                  <w:rFonts w:eastAsia="Calibri" w:cs="Calibri"/>
                </w:rPr>
                <w:t>The Quality Plan will be regularly reviewed by the Department at key points in the project to assess the following:</w:t>
              </w:r>
            </w:p>
            <w:p w14:paraId="13B72D0A"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Quality of input data</w:t>
              </w:r>
            </w:p>
            <w:p w14:paraId="7547873C"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Accuracy of results</w:t>
              </w:r>
            </w:p>
            <w:p w14:paraId="541C0840"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Accuracy marker detection</w:t>
              </w:r>
            </w:p>
            <w:p w14:paraId="5275580A" w14:textId="77777777" w:rsidR="007D79EC" w:rsidRPr="006A509B" w:rsidRDefault="007D79EC" w:rsidP="00897423">
              <w:pPr>
                <w:numPr>
                  <w:ilvl w:val="0"/>
                  <w:numId w:val="47"/>
                </w:numPr>
                <w:contextualSpacing/>
                <w:jc w:val="both"/>
                <w:rPr>
                  <w:rFonts w:eastAsia="Calibri" w:cs="Calibri"/>
                </w:rPr>
              </w:pPr>
              <w:r w:rsidRPr="006A509B">
                <w:rPr>
                  <w:rFonts w:eastAsia="Calibri" w:cs="Calibri"/>
                </w:rPr>
                <w:t>Accuracy of land cover categorisation</w:t>
              </w:r>
            </w:p>
            <w:p w14:paraId="7ABF5AD6" w14:textId="77777777" w:rsidR="007D79EC" w:rsidRDefault="007D79EC" w:rsidP="007D79EC">
              <w:pPr>
                <w:contextualSpacing/>
                <w:rPr>
                  <w:rFonts w:eastAsia="Calibri" w:cs="Calibri"/>
                  <w:color w:val="0070C0"/>
                </w:rPr>
              </w:pPr>
            </w:p>
            <w:p w14:paraId="4D7790DF" w14:textId="77777777" w:rsidR="00856C44" w:rsidRPr="00C67FEA" w:rsidRDefault="00856C44" w:rsidP="007D79EC">
              <w:pPr>
                <w:contextualSpacing/>
                <w:rPr>
                  <w:rFonts w:eastAsia="Calibri" w:cs="Calibri"/>
                  <w:color w:val="0070C0"/>
                </w:rPr>
              </w:pPr>
            </w:p>
            <w:p w14:paraId="7EFD9140" w14:textId="389913FE" w:rsidR="00856C44" w:rsidRPr="005D4B89" w:rsidRDefault="00856C44" w:rsidP="00897423">
              <w:pPr>
                <w:pStyle w:val="ListParagraph"/>
                <w:keepNext/>
                <w:numPr>
                  <w:ilvl w:val="1"/>
                  <w:numId w:val="57"/>
                </w:numPr>
                <w:tabs>
                  <w:tab w:val="left" w:pos="567"/>
                  <w:tab w:val="left" w:pos="907"/>
                  <w:tab w:val="left" w:pos="1134"/>
                </w:tabs>
                <w:jc w:val="both"/>
                <w:outlineLvl w:val="2"/>
                <w:rPr>
                  <w:rFonts w:eastAsia="Calibri" w:cs="Calibri"/>
                  <w:b/>
                  <w:iCs/>
                  <w:szCs w:val="22"/>
                  <w:u w:val="single"/>
                  <w:lang w:val="en-IE"/>
                </w:rPr>
              </w:pPr>
              <w:r w:rsidRPr="005D4B89">
                <w:rPr>
                  <w:rFonts w:eastAsia="Calibri" w:cs="Calibri"/>
                  <w:b/>
                  <w:iCs/>
                  <w:szCs w:val="22"/>
                  <w:u w:val="single"/>
                  <w:lang w:val="en-IE"/>
                </w:rPr>
                <w:t xml:space="preserve">AMS Results </w:t>
              </w:r>
            </w:p>
            <w:p w14:paraId="60BA4713" w14:textId="08BC78ED" w:rsidR="00856C44" w:rsidRPr="000805A5" w:rsidRDefault="00A11272" w:rsidP="00856C44">
              <w:pPr>
                <w:keepNext/>
                <w:tabs>
                  <w:tab w:val="left" w:pos="567"/>
                  <w:tab w:val="left" w:pos="907"/>
                  <w:tab w:val="left" w:pos="1134"/>
                </w:tabs>
                <w:ind w:left="360"/>
                <w:outlineLvl w:val="2"/>
                <w:rPr>
                  <w:rFonts w:eastAsia="Calibri" w:cs="Calibri"/>
                  <w:b/>
                  <w:iCs/>
                  <w:szCs w:val="22"/>
                  <w:u w:val="single"/>
                  <w:lang w:val="en-IE"/>
                </w:rPr>
              </w:pPr>
              <w:r>
                <w:rPr>
                  <w:rFonts w:eastAsia="Calibri" w:cs="Calibri"/>
                  <w:b/>
                  <w:iCs/>
                  <w:szCs w:val="22"/>
                  <w:lang w:val="en-IE"/>
                </w:rPr>
                <w:t xml:space="preserve">2.5.1 </w:t>
              </w:r>
              <w:r w:rsidRPr="000805A5">
                <w:rPr>
                  <w:rFonts w:eastAsia="Calibri" w:cs="Calibri"/>
                  <w:b/>
                  <w:iCs/>
                  <w:szCs w:val="22"/>
                  <w:lang w:val="en-IE"/>
                </w:rPr>
                <w:t>Results</w:t>
              </w:r>
              <w:r w:rsidR="00856C44" w:rsidRPr="000805A5">
                <w:rPr>
                  <w:rFonts w:eastAsia="Calibri" w:cs="Calibri"/>
                  <w:b/>
                  <w:iCs/>
                  <w:szCs w:val="22"/>
                  <w:u w:val="single"/>
                  <w:lang w:val="en-IE"/>
                </w:rPr>
                <w:t xml:space="preserve"> Data from Service Provider</w:t>
              </w:r>
            </w:p>
            <w:p w14:paraId="6545836F" w14:textId="77777777" w:rsidR="00856C44" w:rsidRPr="00480F73" w:rsidRDefault="00856C44" w:rsidP="00897423">
              <w:pPr>
                <w:numPr>
                  <w:ilvl w:val="0"/>
                  <w:numId w:val="44"/>
                </w:numPr>
                <w:contextualSpacing/>
                <w:jc w:val="both"/>
                <w:rPr>
                  <w:rFonts w:eastAsia="Calibri" w:cs="Calibri"/>
                  <w:szCs w:val="22"/>
                  <w:lang w:val="en-IE"/>
                </w:rPr>
              </w:pPr>
              <w:r w:rsidRPr="000805A5">
                <w:rPr>
                  <w:rFonts w:eastAsia="Calibri" w:cs="Calibri"/>
                  <w:szCs w:val="22"/>
                  <w:lang w:val="en-IE"/>
                </w:rPr>
                <w:t xml:space="preserve">The successful Tenderer shall deliver monitoring results for </w:t>
              </w:r>
              <w:r w:rsidRPr="00480F73">
                <w:rPr>
                  <w:rFonts w:eastAsia="Calibri" w:cs="Calibri"/>
                  <w:szCs w:val="22"/>
                  <w:lang w:val="en-IE"/>
                </w:rPr>
                <w:t>all FOI on a schedule to be agreed annually. The deliverable should be in the form of attributed results linked to FOI’s unique identifier. The delivered data will not necessarily include a vector file.</w:t>
              </w:r>
            </w:p>
            <w:p w14:paraId="36D029DE" w14:textId="77777777" w:rsidR="00856C44" w:rsidRPr="00480F73" w:rsidRDefault="00856C44" w:rsidP="00897423">
              <w:pPr>
                <w:numPr>
                  <w:ilvl w:val="0"/>
                  <w:numId w:val="44"/>
                </w:numPr>
                <w:contextualSpacing/>
                <w:jc w:val="both"/>
                <w:rPr>
                  <w:rFonts w:eastAsia="Calibri" w:cs="Calibri"/>
                  <w:szCs w:val="22"/>
                  <w:lang w:val="en-IE"/>
                </w:rPr>
              </w:pPr>
              <w:r w:rsidRPr="00480F73">
                <w:rPr>
                  <w:rFonts w:eastAsia="Calibri" w:cs="Calibri"/>
                </w:rPr>
                <w:t>The attributed results will consist of elements such as pass/fail binary decisions,</w:t>
              </w:r>
              <w:r w:rsidRPr="00480F73">
                <w:rPr>
                  <w:rFonts w:cs="Calibri"/>
                  <w:szCs w:val="22"/>
                </w:rPr>
                <w:t xml:space="preserve"> cardinality results,</w:t>
              </w:r>
              <w:r w:rsidRPr="00480F73">
                <w:rPr>
                  <w:rFonts w:eastAsia="Calibri" w:cs="Calibri"/>
                </w:rPr>
                <w:t xml:space="preserve"> crop predictions, probabilities and confidence scores for agricultural phenomena such as mowing, grazing, bare soil or crop classification</w:t>
              </w:r>
              <w:r w:rsidRPr="00480F73">
                <w:rPr>
                  <w:rFonts w:eastAsia="Calibri" w:cs="Calibri"/>
                  <w:szCs w:val="22"/>
                  <w:lang w:val="en-IE"/>
                </w:rPr>
                <w:t>.</w:t>
              </w:r>
            </w:p>
            <w:p w14:paraId="6AE2FCBE" w14:textId="77777777" w:rsidR="00856C44" w:rsidRPr="000805A5" w:rsidRDefault="00856C44" w:rsidP="00897423">
              <w:pPr>
                <w:numPr>
                  <w:ilvl w:val="0"/>
                  <w:numId w:val="44"/>
                </w:numPr>
                <w:contextualSpacing/>
                <w:jc w:val="both"/>
                <w:rPr>
                  <w:rFonts w:eastAsia="Calibri" w:cs="Calibri"/>
                  <w:szCs w:val="22"/>
                  <w:lang w:val="en-IE"/>
                </w:rPr>
              </w:pPr>
              <w:r w:rsidRPr="00480F73">
                <w:rPr>
                  <w:rFonts w:eastAsia="Calibri" w:cs="Calibri"/>
                </w:rPr>
                <w:t>With each delivery the successful Tenderer shall include metadata related to how the decision was reached</w:t>
              </w:r>
              <w:r w:rsidRPr="000805A5">
                <w:rPr>
                  <w:rFonts w:eastAsia="Calibri" w:cs="Calibri"/>
                </w:rPr>
                <w:t>. The metadata should include data on the algorithms used, the images used, and other relevant information determined by DAFM</w:t>
              </w:r>
              <w:r w:rsidRPr="000805A5">
                <w:rPr>
                  <w:rFonts w:eastAsia="Calibri" w:cs="Calibri"/>
                  <w:szCs w:val="22"/>
                  <w:lang w:val="en-IE"/>
                </w:rPr>
                <w:t>.</w:t>
              </w:r>
            </w:p>
            <w:p w14:paraId="2106EFB9" w14:textId="77777777" w:rsidR="00856C44" w:rsidRDefault="00856C44" w:rsidP="00897423">
              <w:pPr>
                <w:numPr>
                  <w:ilvl w:val="0"/>
                  <w:numId w:val="44"/>
                </w:numPr>
                <w:tabs>
                  <w:tab w:val="left" w:pos="720"/>
                </w:tabs>
                <w:contextualSpacing/>
                <w:jc w:val="both"/>
                <w:rPr>
                  <w:rFonts w:cs="Calibri"/>
                  <w:szCs w:val="22"/>
                </w:rPr>
              </w:pPr>
              <w:r>
                <w:rPr>
                  <w:rFonts w:cs="Calibri"/>
                  <w:szCs w:val="22"/>
                </w:rPr>
                <w:t>The schema tables below outline the minimum expectation for each set of delivered monitoring results</w:t>
              </w:r>
              <w:r w:rsidRPr="000805A5">
                <w:rPr>
                  <w:rFonts w:cs="Calibri"/>
                  <w:szCs w:val="22"/>
                </w:rPr>
                <w:t>:</w:t>
              </w:r>
            </w:p>
            <w:p w14:paraId="5905374C" w14:textId="77777777" w:rsidR="002669C2" w:rsidRDefault="002669C2" w:rsidP="002669C2">
              <w:pPr>
                <w:tabs>
                  <w:tab w:val="left" w:pos="720"/>
                </w:tabs>
                <w:ind w:left="720"/>
                <w:contextualSpacing/>
                <w:jc w:val="both"/>
                <w:rPr>
                  <w:rFonts w:cs="Calibri"/>
                  <w:szCs w:val="22"/>
                </w:rPr>
              </w:pPr>
            </w:p>
            <w:tbl>
              <w:tblPr>
                <w:tblW w:w="8465" w:type="dxa"/>
                <w:tblInd w:w="465" w:type="dxa"/>
                <w:tblLook w:val="04A0" w:firstRow="1" w:lastRow="0" w:firstColumn="1" w:lastColumn="0" w:noHBand="0" w:noVBand="1"/>
              </w:tblPr>
              <w:tblGrid>
                <w:gridCol w:w="2943"/>
                <w:gridCol w:w="1097"/>
                <w:gridCol w:w="735"/>
                <w:gridCol w:w="2844"/>
                <w:gridCol w:w="880"/>
              </w:tblGrid>
              <w:tr w:rsidR="002669C2" w:rsidRPr="001179AE" w14:paraId="49EA53A8" w14:textId="77777777" w:rsidTr="0028433E">
                <w:trPr>
                  <w:trHeight w:val="300"/>
                </w:trPr>
                <w:tc>
                  <w:tcPr>
                    <w:tcW w:w="4040" w:type="dxa"/>
                    <w:gridSpan w:val="2"/>
                    <w:tcBorders>
                      <w:top w:val="single" w:sz="4" w:space="0" w:color="auto"/>
                      <w:left w:val="single" w:sz="4" w:space="0" w:color="auto"/>
                      <w:bottom w:val="single" w:sz="4" w:space="0" w:color="auto"/>
                      <w:right w:val="single" w:sz="4" w:space="0" w:color="auto"/>
                    </w:tcBorders>
                    <w:noWrap/>
                    <w:vAlign w:val="center"/>
                    <w:hideMark/>
                  </w:tcPr>
                  <w:p w14:paraId="3620E945" w14:textId="77777777" w:rsidR="002669C2" w:rsidRPr="001179AE" w:rsidRDefault="002669C2" w:rsidP="0028433E">
                    <w:pPr>
                      <w:spacing w:after="0" w:line="240" w:lineRule="auto"/>
                      <w:rPr>
                        <w:rFonts w:cs="Calibri"/>
                        <w:b/>
                        <w:bCs/>
                        <w:color w:val="000000"/>
                        <w:szCs w:val="22"/>
                        <w:lang w:val="en-IE" w:eastAsia="en-IE"/>
                      </w:rPr>
                    </w:pPr>
                    <w:r w:rsidRPr="001179AE">
                      <w:rPr>
                        <w:rFonts w:cs="Calibri"/>
                        <w:b/>
                        <w:bCs/>
                        <w:color w:val="000000"/>
                        <w:szCs w:val="20"/>
                        <w:lang w:eastAsia="en-IE"/>
                      </w:rPr>
                      <w:t>Activity Detection Results Schema</w:t>
                    </w:r>
                  </w:p>
                </w:tc>
                <w:tc>
                  <w:tcPr>
                    <w:tcW w:w="735" w:type="dxa"/>
                    <w:tcBorders>
                      <w:top w:val="nil"/>
                      <w:left w:val="nil"/>
                      <w:bottom w:val="nil"/>
                      <w:right w:val="nil"/>
                    </w:tcBorders>
                    <w:noWrap/>
                    <w:vAlign w:val="bottom"/>
                    <w:hideMark/>
                  </w:tcPr>
                  <w:p w14:paraId="27A1D8E8" w14:textId="77777777" w:rsidR="002669C2" w:rsidRPr="001179AE" w:rsidRDefault="002669C2" w:rsidP="0028433E">
                    <w:pPr>
                      <w:spacing w:after="0" w:line="240" w:lineRule="auto"/>
                      <w:rPr>
                        <w:rFonts w:cs="Calibri"/>
                        <w:b/>
                        <w:bCs/>
                        <w:color w:val="000000"/>
                        <w:szCs w:val="22"/>
                        <w:lang w:val="en-IE" w:eastAsia="en-IE"/>
                      </w:rPr>
                    </w:pPr>
                  </w:p>
                </w:tc>
                <w:tc>
                  <w:tcPr>
                    <w:tcW w:w="3690" w:type="dxa"/>
                    <w:gridSpan w:val="2"/>
                    <w:tcBorders>
                      <w:top w:val="single" w:sz="4" w:space="0" w:color="auto"/>
                      <w:left w:val="single" w:sz="4" w:space="0" w:color="auto"/>
                      <w:bottom w:val="single" w:sz="4" w:space="0" w:color="auto"/>
                      <w:right w:val="single" w:sz="4" w:space="0" w:color="auto"/>
                    </w:tcBorders>
                    <w:noWrap/>
                    <w:vAlign w:val="center"/>
                    <w:hideMark/>
                  </w:tcPr>
                  <w:p w14:paraId="070AF1C9" w14:textId="77777777" w:rsidR="002669C2" w:rsidRPr="001179AE" w:rsidRDefault="002669C2" w:rsidP="0028433E">
                    <w:pPr>
                      <w:spacing w:after="0" w:line="240" w:lineRule="auto"/>
                      <w:rPr>
                        <w:rFonts w:cs="Calibri"/>
                        <w:b/>
                        <w:bCs/>
                        <w:color w:val="000000"/>
                        <w:szCs w:val="22"/>
                        <w:lang w:val="en-IE" w:eastAsia="en-IE"/>
                      </w:rPr>
                    </w:pPr>
                    <w:r w:rsidRPr="001179AE">
                      <w:rPr>
                        <w:rFonts w:cs="Calibri"/>
                        <w:b/>
                        <w:bCs/>
                        <w:color w:val="000000"/>
                        <w:szCs w:val="20"/>
                        <w:lang w:eastAsia="en-IE"/>
                      </w:rPr>
                      <w:t>Crop Classification Results Schema</w:t>
                    </w:r>
                  </w:p>
                </w:tc>
              </w:tr>
              <w:tr w:rsidR="002669C2" w:rsidRPr="001179AE" w14:paraId="2B7A0A40"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3D98313E"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FOI_ID</w:t>
                    </w:r>
                  </w:p>
                </w:tc>
                <w:tc>
                  <w:tcPr>
                    <w:tcW w:w="1097" w:type="dxa"/>
                    <w:tcBorders>
                      <w:top w:val="nil"/>
                      <w:left w:val="nil"/>
                      <w:bottom w:val="single" w:sz="4" w:space="0" w:color="auto"/>
                      <w:right w:val="single" w:sz="4" w:space="0" w:color="auto"/>
                    </w:tcBorders>
                    <w:noWrap/>
                    <w:vAlign w:val="center"/>
                    <w:hideMark/>
                  </w:tcPr>
                  <w:p w14:paraId="12A5EFDE"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STRING</w:t>
                    </w:r>
                  </w:p>
                </w:tc>
                <w:tc>
                  <w:tcPr>
                    <w:tcW w:w="735" w:type="dxa"/>
                    <w:tcBorders>
                      <w:top w:val="nil"/>
                      <w:left w:val="nil"/>
                      <w:bottom w:val="nil"/>
                      <w:right w:val="nil"/>
                    </w:tcBorders>
                    <w:noWrap/>
                    <w:vAlign w:val="bottom"/>
                    <w:hideMark/>
                  </w:tcPr>
                  <w:p w14:paraId="02EFD10C"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single" w:sz="4" w:space="0" w:color="auto"/>
                      <w:bottom w:val="single" w:sz="4" w:space="0" w:color="auto"/>
                      <w:right w:val="single" w:sz="4" w:space="0" w:color="auto"/>
                    </w:tcBorders>
                    <w:noWrap/>
                    <w:vAlign w:val="center"/>
                    <w:hideMark/>
                  </w:tcPr>
                  <w:p w14:paraId="45337215"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FOI_ID</w:t>
                    </w:r>
                  </w:p>
                </w:tc>
                <w:tc>
                  <w:tcPr>
                    <w:tcW w:w="880" w:type="dxa"/>
                    <w:tcBorders>
                      <w:top w:val="nil"/>
                      <w:left w:val="nil"/>
                      <w:bottom w:val="single" w:sz="4" w:space="0" w:color="auto"/>
                      <w:right w:val="single" w:sz="4" w:space="0" w:color="auto"/>
                    </w:tcBorders>
                    <w:noWrap/>
                    <w:vAlign w:val="center"/>
                    <w:hideMark/>
                  </w:tcPr>
                  <w:p w14:paraId="61AC565D"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STRING</w:t>
                    </w:r>
                  </w:p>
                </w:tc>
              </w:tr>
              <w:tr w:rsidR="002669C2" w:rsidRPr="001179AE" w14:paraId="492C762B"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03E7F246"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EVENT_ALGORITHM</w:t>
                    </w:r>
                  </w:p>
                </w:tc>
                <w:tc>
                  <w:tcPr>
                    <w:tcW w:w="1097" w:type="dxa"/>
                    <w:tcBorders>
                      <w:top w:val="nil"/>
                      <w:left w:val="nil"/>
                      <w:bottom w:val="single" w:sz="4" w:space="0" w:color="auto"/>
                      <w:right w:val="single" w:sz="4" w:space="0" w:color="auto"/>
                    </w:tcBorders>
                    <w:noWrap/>
                    <w:vAlign w:val="center"/>
                    <w:hideMark/>
                  </w:tcPr>
                  <w:p w14:paraId="744623AB"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STRING</w:t>
                    </w:r>
                  </w:p>
                </w:tc>
                <w:tc>
                  <w:tcPr>
                    <w:tcW w:w="735" w:type="dxa"/>
                    <w:tcBorders>
                      <w:top w:val="nil"/>
                      <w:left w:val="nil"/>
                      <w:bottom w:val="nil"/>
                      <w:right w:val="nil"/>
                    </w:tcBorders>
                    <w:noWrap/>
                    <w:vAlign w:val="bottom"/>
                    <w:hideMark/>
                  </w:tcPr>
                  <w:p w14:paraId="41D358D2"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single" w:sz="4" w:space="0" w:color="auto"/>
                      <w:bottom w:val="single" w:sz="4" w:space="0" w:color="auto"/>
                      <w:right w:val="single" w:sz="4" w:space="0" w:color="auto"/>
                    </w:tcBorders>
                    <w:noWrap/>
                    <w:vAlign w:val="center"/>
                    <w:hideMark/>
                  </w:tcPr>
                  <w:p w14:paraId="64035A50"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FIRST_CROP_PREDICTION</w:t>
                    </w:r>
                  </w:p>
                </w:tc>
                <w:tc>
                  <w:tcPr>
                    <w:tcW w:w="880" w:type="dxa"/>
                    <w:tcBorders>
                      <w:top w:val="nil"/>
                      <w:left w:val="nil"/>
                      <w:bottom w:val="single" w:sz="4" w:space="0" w:color="auto"/>
                      <w:right w:val="single" w:sz="4" w:space="0" w:color="auto"/>
                    </w:tcBorders>
                    <w:noWrap/>
                    <w:vAlign w:val="center"/>
                    <w:hideMark/>
                  </w:tcPr>
                  <w:p w14:paraId="6FAC89B9"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STRING</w:t>
                    </w:r>
                  </w:p>
                </w:tc>
              </w:tr>
              <w:tr w:rsidR="002669C2" w:rsidRPr="001179AE" w14:paraId="35E9626B"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49BE221E"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EVENT_ALGORITHM_VERSION</w:t>
                    </w:r>
                  </w:p>
                </w:tc>
                <w:tc>
                  <w:tcPr>
                    <w:tcW w:w="1097" w:type="dxa"/>
                    <w:tcBorders>
                      <w:top w:val="nil"/>
                      <w:left w:val="nil"/>
                      <w:bottom w:val="single" w:sz="4" w:space="0" w:color="auto"/>
                      <w:right w:val="single" w:sz="4" w:space="0" w:color="auto"/>
                    </w:tcBorders>
                    <w:noWrap/>
                    <w:vAlign w:val="center"/>
                    <w:hideMark/>
                  </w:tcPr>
                  <w:p w14:paraId="1E2FB237"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FLOAT</w:t>
                    </w:r>
                  </w:p>
                </w:tc>
                <w:tc>
                  <w:tcPr>
                    <w:tcW w:w="735" w:type="dxa"/>
                    <w:tcBorders>
                      <w:top w:val="nil"/>
                      <w:left w:val="nil"/>
                      <w:bottom w:val="nil"/>
                      <w:right w:val="nil"/>
                    </w:tcBorders>
                    <w:noWrap/>
                    <w:vAlign w:val="bottom"/>
                    <w:hideMark/>
                  </w:tcPr>
                  <w:p w14:paraId="26D4AF3D"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single" w:sz="4" w:space="0" w:color="auto"/>
                      <w:bottom w:val="single" w:sz="4" w:space="0" w:color="auto"/>
                      <w:right w:val="single" w:sz="4" w:space="0" w:color="auto"/>
                    </w:tcBorders>
                    <w:noWrap/>
                    <w:vAlign w:val="center"/>
                    <w:hideMark/>
                  </w:tcPr>
                  <w:p w14:paraId="48538709"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FIRST_CROP_PROBABILITY</w:t>
                    </w:r>
                  </w:p>
                </w:tc>
                <w:tc>
                  <w:tcPr>
                    <w:tcW w:w="880" w:type="dxa"/>
                    <w:tcBorders>
                      <w:top w:val="nil"/>
                      <w:left w:val="nil"/>
                      <w:bottom w:val="single" w:sz="4" w:space="0" w:color="auto"/>
                      <w:right w:val="single" w:sz="4" w:space="0" w:color="auto"/>
                    </w:tcBorders>
                    <w:noWrap/>
                    <w:vAlign w:val="center"/>
                    <w:hideMark/>
                  </w:tcPr>
                  <w:p w14:paraId="47702FDF"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FLOAT</w:t>
                    </w:r>
                  </w:p>
                </w:tc>
              </w:tr>
              <w:tr w:rsidR="002669C2" w:rsidRPr="001179AE" w14:paraId="1BF3FC35"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557165A2"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EVENT_RESULT</w:t>
                    </w:r>
                  </w:p>
                </w:tc>
                <w:tc>
                  <w:tcPr>
                    <w:tcW w:w="1097" w:type="dxa"/>
                    <w:tcBorders>
                      <w:top w:val="nil"/>
                      <w:left w:val="nil"/>
                      <w:bottom w:val="single" w:sz="4" w:space="0" w:color="auto"/>
                      <w:right w:val="single" w:sz="4" w:space="0" w:color="auto"/>
                    </w:tcBorders>
                    <w:noWrap/>
                    <w:vAlign w:val="center"/>
                    <w:hideMark/>
                  </w:tcPr>
                  <w:p w14:paraId="7A54CB9E"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BOOLEAN</w:t>
                    </w:r>
                  </w:p>
                </w:tc>
                <w:tc>
                  <w:tcPr>
                    <w:tcW w:w="735" w:type="dxa"/>
                    <w:tcBorders>
                      <w:top w:val="nil"/>
                      <w:left w:val="nil"/>
                      <w:bottom w:val="nil"/>
                      <w:right w:val="nil"/>
                    </w:tcBorders>
                    <w:noWrap/>
                    <w:vAlign w:val="bottom"/>
                    <w:hideMark/>
                  </w:tcPr>
                  <w:p w14:paraId="22146F73"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single" w:sz="4" w:space="0" w:color="auto"/>
                      <w:bottom w:val="single" w:sz="4" w:space="0" w:color="auto"/>
                      <w:right w:val="single" w:sz="4" w:space="0" w:color="auto"/>
                    </w:tcBorders>
                    <w:noWrap/>
                    <w:vAlign w:val="center"/>
                    <w:hideMark/>
                  </w:tcPr>
                  <w:p w14:paraId="05045CC8"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SECOND_CROP_PREDICTION</w:t>
                    </w:r>
                  </w:p>
                </w:tc>
                <w:tc>
                  <w:tcPr>
                    <w:tcW w:w="880" w:type="dxa"/>
                    <w:tcBorders>
                      <w:top w:val="nil"/>
                      <w:left w:val="nil"/>
                      <w:bottom w:val="single" w:sz="4" w:space="0" w:color="auto"/>
                      <w:right w:val="single" w:sz="4" w:space="0" w:color="auto"/>
                    </w:tcBorders>
                    <w:noWrap/>
                    <w:vAlign w:val="center"/>
                    <w:hideMark/>
                  </w:tcPr>
                  <w:p w14:paraId="13681B82"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STRING</w:t>
                    </w:r>
                  </w:p>
                </w:tc>
              </w:tr>
              <w:tr w:rsidR="002669C2" w:rsidRPr="001179AE" w14:paraId="48FA5BF0"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7A1F36A5"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EVENT_CONFIDENCE</w:t>
                    </w:r>
                  </w:p>
                </w:tc>
                <w:tc>
                  <w:tcPr>
                    <w:tcW w:w="1097" w:type="dxa"/>
                    <w:tcBorders>
                      <w:top w:val="nil"/>
                      <w:left w:val="nil"/>
                      <w:bottom w:val="single" w:sz="4" w:space="0" w:color="auto"/>
                      <w:right w:val="single" w:sz="4" w:space="0" w:color="auto"/>
                    </w:tcBorders>
                    <w:noWrap/>
                    <w:vAlign w:val="center"/>
                    <w:hideMark/>
                  </w:tcPr>
                  <w:p w14:paraId="1A805D64"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FLOAT</w:t>
                    </w:r>
                  </w:p>
                </w:tc>
                <w:tc>
                  <w:tcPr>
                    <w:tcW w:w="735" w:type="dxa"/>
                    <w:tcBorders>
                      <w:top w:val="nil"/>
                      <w:left w:val="nil"/>
                      <w:bottom w:val="nil"/>
                      <w:right w:val="nil"/>
                    </w:tcBorders>
                    <w:noWrap/>
                    <w:vAlign w:val="bottom"/>
                    <w:hideMark/>
                  </w:tcPr>
                  <w:p w14:paraId="498B8C23"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single" w:sz="4" w:space="0" w:color="auto"/>
                      <w:bottom w:val="single" w:sz="4" w:space="0" w:color="auto"/>
                      <w:right w:val="single" w:sz="4" w:space="0" w:color="auto"/>
                    </w:tcBorders>
                    <w:noWrap/>
                    <w:vAlign w:val="center"/>
                    <w:hideMark/>
                  </w:tcPr>
                  <w:p w14:paraId="098BE725"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SECOND_CROP_PROBABILITY</w:t>
                    </w:r>
                  </w:p>
                </w:tc>
                <w:tc>
                  <w:tcPr>
                    <w:tcW w:w="880" w:type="dxa"/>
                    <w:tcBorders>
                      <w:top w:val="nil"/>
                      <w:left w:val="nil"/>
                      <w:bottom w:val="single" w:sz="4" w:space="0" w:color="auto"/>
                      <w:right w:val="single" w:sz="4" w:space="0" w:color="auto"/>
                    </w:tcBorders>
                    <w:noWrap/>
                    <w:vAlign w:val="center"/>
                    <w:hideMark/>
                  </w:tcPr>
                  <w:p w14:paraId="572F3468"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0"/>
                        <w:lang w:eastAsia="en-IE"/>
                      </w:rPr>
                      <w:t>FLOAT</w:t>
                    </w:r>
                  </w:p>
                </w:tc>
              </w:tr>
              <w:tr w:rsidR="002669C2" w:rsidRPr="001179AE" w14:paraId="33D0B3FE"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47A5DE14"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lastRenderedPageBreak/>
                      <w:t>ANALYSIS_START_DATE</w:t>
                    </w:r>
                  </w:p>
                </w:tc>
                <w:tc>
                  <w:tcPr>
                    <w:tcW w:w="1097" w:type="dxa"/>
                    <w:tcBorders>
                      <w:top w:val="nil"/>
                      <w:left w:val="nil"/>
                      <w:bottom w:val="single" w:sz="4" w:space="0" w:color="auto"/>
                      <w:right w:val="single" w:sz="4" w:space="0" w:color="auto"/>
                    </w:tcBorders>
                    <w:noWrap/>
                    <w:vAlign w:val="center"/>
                    <w:hideMark/>
                  </w:tcPr>
                  <w:p w14:paraId="41458194"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DATE</w:t>
                    </w:r>
                  </w:p>
                </w:tc>
                <w:tc>
                  <w:tcPr>
                    <w:tcW w:w="735" w:type="dxa"/>
                    <w:tcBorders>
                      <w:top w:val="nil"/>
                      <w:left w:val="nil"/>
                      <w:bottom w:val="nil"/>
                      <w:right w:val="nil"/>
                    </w:tcBorders>
                    <w:noWrap/>
                    <w:vAlign w:val="bottom"/>
                    <w:hideMark/>
                  </w:tcPr>
                  <w:p w14:paraId="2288DC37"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single" w:sz="4" w:space="0" w:color="auto"/>
                      <w:bottom w:val="single" w:sz="4" w:space="0" w:color="auto"/>
                      <w:right w:val="single" w:sz="4" w:space="0" w:color="auto"/>
                    </w:tcBorders>
                    <w:noWrap/>
                    <w:vAlign w:val="center"/>
                    <w:hideMark/>
                  </w:tcPr>
                  <w:p w14:paraId="7774EE76"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ANALYSIS_START_DATE</w:t>
                    </w:r>
                  </w:p>
                </w:tc>
                <w:tc>
                  <w:tcPr>
                    <w:tcW w:w="880" w:type="dxa"/>
                    <w:tcBorders>
                      <w:top w:val="nil"/>
                      <w:left w:val="nil"/>
                      <w:bottom w:val="single" w:sz="4" w:space="0" w:color="auto"/>
                      <w:right w:val="single" w:sz="4" w:space="0" w:color="auto"/>
                    </w:tcBorders>
                    <w:noWrap/>
                    <w:vAlign w:val="center"/>
                    <w:hideMark/>
                  </w:tcPr>
                  <w:p w14:paraId="5BED25D1"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DATE</w:t>
                    </w:r>
                  </w:p>
                </w:tc>
              </w:tr>
              <w:tr w:rsidR="002669C2" w:rsidRPr="001179AE" w14:paraId="67864744"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6895F4C8"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ANALYSIS_END_DATE</w:t>
                    </w:r>
                  </w:p>
                </w:tc>
                <w:tc>
                  <w:tcPr>
                    <w:tcW w:w="1097" w:type="dxa"/>
                    <w:tcBorders>
                      <w:top w:val="nil"/>
                      <w:left w:val="nil"/>
                      <w:bottom w:val="single" w:sz="4" w:space="0" w:color="auto"/>
                      <w:right w:val="single" w:sz="4" w:space="0" w:color="auto"/>
                    </w:tcBorders>
                    <w:noWrap/>
                    <w:vAlign w:val="center"/>
                    <w:hideMark/>
                  </w:tcPr>
                  <w:p w14:paraId="5BDC90DE"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DATE</w:t>
                    </w:r>
                  </w:p>
                </w:tc>
                <w:tc>
                  <w:tcPr>
                    <w:tcW w:w="735" w:type="dxa"/>
                    <w:tcBorders>
                      <w:top w:val="nil"/>
                      <w:left w:val="nil"/>
                      <w:bottom w:val="nil"/>
                      <w:right w:val="nil"/>
                    </w:tcBorders>
                    <w:noWrap/>
                    <w:vAlign w:val="bottom"/>
                    <w:hideMark/>
                  </w:tcPr>
                  <w:p w14:paraId="37AE8A49"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single" w:sz="4" w:space="0" w:color="auto"/>
                      <w:bottom w:val="single" w:sz="4" w:space="0" w:color="auto"/>
                      <w:right w:val="single" w:sz="4" w:space="0" w:color="auto"/>
                    </w:tcBorders>
                    <w:noWrap/>
                    <w:vAlign w:val="center"/>
                    <w:hideMark/>
                  </w:tcPr>
                  <w:p w14:paraId="3DFBF31A"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ANALYSIS_END_DATE</w:t>
                    </w:r>
                  </w:p>
                </w:tc>
                <w:tc>
                  <w:tcPr>
                    <w:tcW w:w="880" w:type="dxa"/>
                    <w:tcBorders>
                      <w:top w:val="nil"/>
                      <w:left w:val="nil"/>
                      <w:bottom w:val="single" w:sz="4" w:space="0" w:color="auto"/>
                      <w:right w:val="single" w:sz="4" w:space="0" w:color="auto"/>
                    </w:tcBorders>
                    <w:noWrap/>
                    <w:vAlign w:val="center"/>
                    <w:hideMark/>
                  </w:tcPr>
                  <w:p w14:paraId="05AA0B75"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DA</w:t>
                    </w:r>
                    <w:r>
                      <w:rPr>
                        <w:rFonts w:cs="Calibri"/>
                        <w:color w:val="000000"/>
                        <w:szCs w:val="22"/>
                        <w:lang w:val="en-IE" w:eastAsia="en-IE"/>
                      </w:rPr>
                      <w:t>TE</w:t>
                    </w:r>
                  </w:p>
                </w:tc>
              </w:tr>
              <w:tr w:rsidR="002669C2" w:rsidRPr="001179AE" w14:paraId="598CD416"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2568EBA6"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EVENT_START_DATE</w:t>
                    </w:r>
                  </w:p>
                </w:tc>
                <w:tc>
                  <w:tcPr>
                    <w:tcW w:w="1097" w:type="dxa"/>
                    <w:tcBorders>
                      <w:top w:val="nil"/>
                      <w:left w:val="nil"/>
                      <w:bottom w:val="single" w:sz="4" w:space="0" w:color="auto"/>
                      <w:right w:val="single" w:sz="4" w:space="0" w:color="auto"/>
                    </w:tcBorders>
                    <w:noWrap/>
                    <w:vAlign w:val="center"/>
                    <w:hideMark/>
                  </w:tcPr>
                  <w:p w14:paraId="45250104"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DATE</w:t>
                    </w:r>
                  </w:p>
                </w:tc>
                <w:tc>
                  <w:tcPr>
                    <w:tcW w:w="735" w:type="dxa"/>
                    <w:tcBorders>
                      <w:top w:val="nil"/>
                      <w:left w:val="nil"/>
                      <w:bottom w:val="nil"/>
                      <w:right w:val="nil"/>
                    </w:tcBorders>
                    <w:noWrap/>
                    <w:vAlign w:val="bottom"/>
                    <w:hideMark/>
                  </w:tcPr>
                  <w:p w14:paraId="37A4DBC2"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nil"/>
                      <w:bottom w:val="nil"/>
                      <w:right w:val="nil"/>
                    </w:tcBorders>
                    <w:noWrap/>
                    <w:vAlign w:val="bottom"/>
                    <w:hideMark/>
                  </w:tcPr>
                  <w:p w14:paraId="4A8F6B21" w14:textId="77777777" w:rsidR="002669C2" w:rsidRPr="001179AE" w:rsidRDefault="002669C2" w:rsidP="0028433E">
                    <w:pPr>
                      <w:spacing w:after="0" w:line="240" w:lineRule="auto"/>
                      <w:rPr>
                        <w:rFonts w:ascii="Times New Roman" w:hAnsi="Times New Roman"/>
                        <w:sz w:val="20"/>
                        <w:szCs w:val="20"/>
                        <w:lang w:val="en-IE" w:eastAsia="en-IE"/>
                      </w:rPr>
                    </w:pPr>
                  </w:p>
                </w:tc>
                <w:tc>
                  <w:tcPr>
                    <w:tcW w:w="880" w:type="dxa"/>
                    <w:tcBorders>
                      <w:top w:val="nil"/>
                      <w:left w:val="nil"/>
                      <w:bottom w:val="nil"/>
                      <w:right w:val="nil"/>
                    </w:tcBorders>
                    <w:noWrap/>
                    <w:vAlign w:val="bottom"/>
                    <w:hideMark/>
                  </w:tcPr>
                  <w:p w14:paraId="7B0DC007" w14:textId="77777777" w:rsidR="002669C2" w:rsidRPr="001179AE" w:rsidRDefault="002669C2" w:rsidP="0028433E">
                    <w:pPr>
                      <w:spacing w:after="0" w:line="240" w:lineRule="auto"/>
                      <w:rPr>
                        <w:rFonts w:ascii="Times New Roman" w:hAnsi="Times New Roman"/>
                        <w:sz w:val="20"/>
                        <w:szCs w:val="20"/>
                        <w:lang w:val="en-IE" w:eastAsia="en-IE"/>
                      </w:rPr>
                    </w:pPr>
                  </w:p>
                </w:tc>
              </w:tr>
              <w:tr w:rsidR="002669C2" w:rsidRPr="001179AE" w14:paraId="4A86C8AF" w14:textId="77777777" w:rsidTr="0028433E">
                <w:trPr>
                  <w:trHeight w:val="300"/>
                </w:trPr>
                <w:tc>
                  <w:tcPr>
                    <w:tcW w:w="2943" w:type="dxa"/>
                    <w:tcBorders>
                      <w:top w:val="nil"/>
                      <w:left w:val="single" w:sz="4" w:space="0" w:color="auto"/>
                      <w:bottom w:val="single" w:sz="4" w:space="0" w:color="auto"/>
                      <w:right w:val="single" w:sz="4" w:space="0" w:color="auto"/>
                    </w:tcBorders>
                    <w:noWrap/>
                    <w:vAlign w:val="center"/>
                    <w:hideMark/>
                  </w:tcPr>
                  <w:p w14:paraId="0AB14077"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EVENT_END_DATE</w:t>
                    </w:r>
                  </w:p>
                </w:tc>
                <w:tc>
                  <w:tcPr>
                    <w:tcW w:w="1097" w:type="dxa"/>
                    <w:tcBorders>
                      <w:top w:val="nil"/>
                      <w:left w:val="nil"/>
                      <w:bottom w:val="single" w:sz="4" w:space="0" w:color="auto"/>
                      <w:right w:val="single" w:sz="4" w:space="0" w:color="auto"/>
                    </w:tcBorders>
                    <w:noWrap/>
                    <w:vAlign w:val="center"/>
                    <w:hideMark/>
                  </w:tcPr>
                  <w:p w14:paraId="4D02BAFE" w14:textId="77777777" w:rsidR="002669C2" w:rsidRPr="001179AE" w:rsidRDefault="002669C2" w:rsidP="0028433E">
                    <w:pPr>
                      <w:spacing w:after="0" w:line="240" w:lineRule="auto"/>
                      <w:rPr>
                        <w:rFonts w:cs="Calibri"/>
                        <w:color w:val="000000"/>
                        <w:szCs w:val="22"/>
                        <w:lang w:val="en-IE" w:eastAsia="en-IE"/>
                      </w:rPr>
                    </w:pPr>
                    <w:r w:rsidRPr="001179AE">
                      <w:rPr>
                        <w:rFonts w:cs="Calibri"/>
                        <w:color w:val="000000"/>
                        <w:szCs w:val="22"/>
                        <w:lang w:val="en-IE" w:eastAsia="en-IE"/>
                      </w:rPr>
                      <w:t>DATE</w:t>
                    </w:r>
                  </w:p>
                </w:tc>
                <w:tc>
                  <w:tcPr>
                    <w:tcW w:w="735" w:type="dxa"/>
                    <w:tcBorders>
                      <w:top w:val="nil"/>
                      <w:left w:val="nil"/>
                      <w:bottom w:val="nil"/>
                      <w:right w:val="nil"/>
                    </w:tcBorders>
                    <w:noWrap/>
                    <w:vAlign w:val="bottom"/>
                    <w:hideMark/>
                  </w:tcPr>
                  <w:p w14:paraId="7CCC9117" w14:textId="77777777" w:rsidR="002669C2" w:rsidRPr="001179AE" w:rsidRDefault="002669C2" w:rsidP="0028433E">
                    <w:pPr>
                      <w:spacing w:after="0" w:line="240" w:lineRule="auto"/>
                      <w:rPr>
                        <w:rFonts w:cs="Calibri"/>
                        <w:color w:val="000000"/>
                        <w:szCs w:val="22"/>
                        <w:lang w:val="en-IE" w:eastAsia="en-IE"/>
                      </w:rPr>
                    </w:pPr>
                  </w:p>
                </w:tc>
                <w:tc>
                  <w:tcPr>
                    <w:tcW w:w="2810" w:type="dxa"/>
                    <w:tcBorders>
                      <w:top w:val="nil"/>
                      <w:left w:val="nil"/>
                      <w:bottom w:val="nil"/>
                      <w:right w:val="nil"/>
                    </w:tcBorders>
                    <w:noWrap/>
                    <w:vAlign w:val="bottom"/>
                    <w:hideMark/>
                  </w:tcPr>
                  <w:p w14:paraId="4EE711FF" w14:textId="77777777" w:rsidR="002669C2" w:rsidRPr="001179AE" w:rsidRDefault="002669C2" w:rsidP="0028433E">
                    <w:pPr>
                      <w:spacing w:after="0" w:line="240" w:lineRule="auto"/>
                      <w:rPr>
                        <w:rFonts w:ascii="Times New Roman" w:hAnsi="Times New Roman"/>
                        <w:sz w:val="20"/>
                        <w:szCs w:val="20"/>
                        <w:lang w:val="en-IE" w:eastAsia="en-IE"/>
                      </w:rPr>
                    </w:pPr>
                  </w:p>
                </w:tc>
                <w:tc>
                  <w:tcPr>
                    <w:tcW w:w="880" w:type="dxa"/>
                    <w:tcBorders>
                      <w:top w:val="nil"/>
                      <w:left w:val="nil"/>
                      <w:bottom w:val="nil"/>
                      <w:right w:val="nil"/>
                    </w:tcBorders>
                    <w:noWrap/>
                    <w:vAlign w:val="bottom"/>
                    <w:hideMark/>
                  </w:tcPr>
                  <w:p w14:paraId="11AA3A2F" w14:textId="77777777" w:rsidR="002669C2" w:rsidRPr="001179AE" w:rsidRDefault="002669C2" w:rsidP="0028433E">
                    <w:pPr>
                      <w:spacing w:after="0" w:line="240" w:lineRule="auto"/>
                      <w:rPr>
                        <w:rFonts w:ascii="Times New Roman" w:hAnsi="Times New Roman"/>
                        <w:sz w:val="20"/>
                        <w:szCs w:val="20"/>
                        <w:lang w:val="en-IE" w:eastAsia="en-IE"/>
                      </w:rPr>
                    </w:pPr>
                  </w:p>
                </w:tc>
              </w:tr>
            </w:tbl>
            <w:p w14:paraId="1A8728B1" w14:textId="77777777" w:rsidR="00480F73" w:rsidRDefault="00480F73" w:rsidP="00480F73">
              <w:pPr>
                <w:tabs>
                  <w:tab w:val="left" w:pos="720"/>
                </w:tabs>
                <w:contextualSpacing/>
                <w:jc w:val="both"/>
                <w:rPr>
                  <w:rFonts w:cs="Calibri"/>
                  <w:szCs w:val="22"/>
                </w:rPr>
              </w:pPr>
            </w:p>
            <w:p w14:paraId="098A8472" w14:textId="77777777" w:rsidR="00856C44" w:rsidRPr="000805A5" w:rsidRDefault="00856C44" w:rsidP="00856C44">
              <w:pPr>
                <w:rPr>
                  <w:rFonts w:eastAsia="Calibri" w:cs="Calibri"/>
                  <w:szCs w:val="22"/>
                  <w:lang w:val="en-IE"/>
                </w:rPr>
              </w:pPr>
            </w:p>
            <w:p w14:paraId="2207B0E7" w14:textId="0DA11065" w:rsidR="00856C44" w:rsidRPr="000805A5" w:rsidRDefault="005D4B89" w:rsidP="00856C44">
              <w:pPr>
                <w:keepNext/>
                <w:tabs>
                  <w:tab w:val="left" w:pos="567"/>
                  <w:tab w:val="left" w:pos="907"/>
                  <w:tab w:val="left" w:pos="1134"/>
                </w:tabs>
                <w:ind w:left="360"/>
                <w:outlineLvl w:val="2"/>
                <w:rPr>
                  <w:rFonts w:eastAsia="Calibri" w:cs="Calibri"/>
                  <w:b/>
                  <w:iCs/>
                  <w:szCs w:val="22"/>
                  <w:u w:val="single"/>
                  <w:lang w:val="en-IE"/>
                </w:rPr>
              </w:pPr>
              <w:r>
                <w:rPr>
                  <w:rFonts w:eastAsia="Calibri" w:cs="Calibri"/>
                  <w:b/>
                  <w:iCs/>
                  <w:szCs w:val="22"/>
                  <w:lang w:val="en-IE"/>
                </w:rPr>
                <w:t>2.5</w:t>
              </w:r>
              <w:r w:rsidR="00856C44" w:rsidRPr="000805A5">
                <w:rPr>
                  <w:rFonts w:eastAsia="Calibri" w:cs="Calibri"/>
                  <w:b/>
                  <w:iCs/>
                  <w:szCs w:val="22"/>
                  <w:lang w:val="en-IE"/>
                </w:rPr>
                <w:t xml:space="preserve">.2 </w:t>
              </w:r>
              <w:r w:rsidR="00856C44" w:rsidRPr="000805A5">
                <w:rPr>
                  <w:rFonts w:eastAsia="Calibri" w:cs="Calibri"/>
                  <w:b/>
                  <w:iCs/>
                  <w:szCs w:val="22"/>
                  <w:u w:val="single"/>
                  <w:lang w:val="en-IE"/>
                </w:rPr>
                <w:t>Storage and Management of Results Data</w:t>
              </w:r>
            </w:p>
            <w:p w14:paraId="1C1A5D32" w14:textId="77777777" w:rsidR="00856C44" w:rsidRPr="000805A5" w:rsidRDefault="00856C44" w:rsidP="00897423">
              <w:pPr>
                <w:numPr>
                  <w:ilvl w:val="0"/>
                  <w:numId w:val="45"/>
                </w:numPr>
                <w:ind w:left="720"/>
                <w:contextualSpacing/>
                <w:jc w:val="both"/>
                <w:rPr>
                  <w:rFonts w:eastAsia="Calibri" w:cs="Calibri"/>
                  <w:szCs w:val="22"/>
                  <w:lang w:val="en-IE"/>
                </w:rPr>
              </w:pPr>
              <w:r w:rsidRPr="000805A5">
                <w:rPr>
                  <w:rFonts w:eastAsia="Calibri" w:cs="Calibri"/>
                  <w:szCs w:val="22"/>
                  <w:lang w:val="en-IE"/>
                </w:rPr>
                <w:t xml:space="preserve">The successful Tenderer shall establish database infrastructure to collect, store, and integrate AMS results. </w:t>
              </w:r>
            </w:p>
            <w:p w14:paraId="3A760162" w14:textId="77777777" w:rsidR="00856C44" w:rsidRPr="000805A5" w:rsidRDefault="00856C44" w:rsidP="00897423">
              <w:pPr>
                <w:numPr>
                  <w:ilvl w:val="0"/>
                  <w:numId w:val="45"/>
                </w:numPr>
                <w:ind w:left="720"/>
                <w:contextualSpacing/>
                <w:jc w:val="both"/>
                <w:rPr>
                  <w:rFonts w:eastAsia="Calibri" w:cs="Calibri"/>
                  <w:szCs w:val="22"/>
                  <w:lang w:val="en-IE"/>
                </w:rPr>
              </w:pPr>
              <w:r w:rsidRPr="000805A5">
                <w:rPr>
                  <w:rFonts w:eastAsia="Calibri" w:cs="Calibri"/>
                  <w:szCs w:val="22"/>
                  <w:lang w:val="en-IE"/>
                </w:rPr>
                <w:t>Imagery itself will not need to be stored but it may be required that a time series of data aggregated from multiple image sources and dates needs to be stored for each parcel / FOI shape.</w:t>
              </w:r>
            </w:p>
            <w:p w14:paraId="5C1FEB9C" w14:textId="77777777" w:rsidR="00856C44" w:rsidRPr="000805A5" w:rsidRDefault="00856C44" w:rsidP="00897423">
              <w:pPr>
                <w:numPr>
                  <w:ilvl w:val="0"/>
                  <w:numId w:val="45"/>
                </w:numPr>
                <w:ind w:left="720"/>
                <w:contextualSpacing/>
                <w:jc w:val="both"/>
                <w:rPr>
                  <w:rFonts w:eastAsia="Calibri" w:cs="Calibri"/>
                  <w:szCs w:val="22"/>
                  <w:lang w:val="en-IE"/>
                </w:rPr>
              </w:pPr>
              <w:r w:rsidRPr="000805A5">
                <w:rPr>
                  <w:rFonts w:eastAsia="Calibri" w:cs="Calibri"/>
                  <w:szCs w:val="22"/>
                  <w:lang w:val="en-IE"/>
                </w:rPr>
                <w:t>A comprehensive AMS database would also include static tables to define marker rules and business decisions which can automatically be used to assign results per scheme for each delivered parcel / FOI.</w:t>
              </w:r>
            </w:p>
            <w:p w14:paraId="4F9EA5CC" w14:textId="77777777" w:rsidR="00856C44" w:rsidRPr="000805A5" w:rsidRDefault="00856C44" w:rsidP="00897423">
              <w:pPr>
                <w:numPr>
                  <w:ilvl w:val="0"/>
                  <w:numId w:val="45"/>
                </w:numPr>
                <w:ind w:left="720"/>
                <w:contextualSpacing/>
                <w:jc w:val="both"/>
                <w:rPr>
                  <w:rFonts w:eastAsia="Calibri" w:cs="Calibri"/>
                  <w:szCs w:val="22"/>
                  <w:lang w:val="en-IE"/>
                </w:rPr>
              </w:pPr>
              <w:r w:rsidRPr="000805A5">
                <w:rPr>
                  <w:rFonts w:eastAsia="Calibri" w:cs="Calibri"/>
                  <w:szCs w:val="22"/>
                  <w:lang w:val="en-IE"/>
                </w:rPr>
                <w:t>A repository of historical data will be required such that the information can provide a context for the status of the parcel / FOI along the decision workflow.</w:t>
              </w:r>
            </w:p>
            <w:p w14:paraId="2D89A1CD" w14:textId="6ED5B92D" w:rsidR="00856C44" w:rsidRPr="000805A5" w:rsidRDefault="00856C44" w:rsidP="00480F73">
              <w:pPr>
                <w:spacing w:after="160" w:line="259" w:lineRule="auto"/>
                <w:rPr>
                  <w:rFonts w:eastAsia="Calibri" w:cs="Calibri"/>
                  <w:szCs w:val="22"/>
                  <w:lang w:val="en-IE"/>
                </w:rPr>
              </w:pPr>
            </w:p>
            <w:p w14:paraId="1410F46A" w14:textId="24D4DB45" w:rsidR="00856C44" w:rsidRPr="000805A5" w:rsidRDefault="005D4B89" w:rsidP="00856C44">
              <w:pPr>
                <w:keepNext/>
                <w:tabs>
                  <w:tab w:val="left" w:pos="567"/>
                  <w:tab w:val="left" w:pos="907"/>
                  <w:tab w:val="left" w:pos="1134"/>
                </w:tabs>
                <w:ind w:left="360"/>
                <w:outlineLvl w:val="2"/>
                <w:rPr>
                  <w:rFonts w:eastAsia="Calibri" w:cs="Calibri"/>
                  <w:b/>
                  <w:iCs/>
                  <w:szCs w:val="22"/>
                  <w:u w:val="single"/>
                  <w:lang w:val="en-IE"/>
                </w:rPr>
              </w:pPr>
              <w:r>
                <w:rPr>
                  <w:rFonts w:eastAsia="Calibri" w:cs="Calibri"/>
                  <w:b/>
                  <w:iCs/>
                  <w:szCs w:val="22"/>
                  <w:lang w:val="en-IE"/>
                </w:rPr>
                <w:t>2.5</w:t>
              </w:r>
              <w:r w:rsidR="00856C44" w:rsidRPr="000805A5">
                <w:rPr>
                  <w:rFonts w:eastAsia="Calibri" w:cs="Calibri"/>
                  <w:b/>
                  <w:iCs/>
                  <w:szCs w:val="22"/>
                  <w:lang w:val="en-IE"/>
                </w:rPr>
                <w:t xml:space="preserve">.3 </w:t>
              </w:r>
              <w:r w:rsidR="00856C44" w:rsidRPr="000805A5">
                <w:rPr>
                  <w:rFonts w:eastAsia="Calibri" w:cs="Calibri"/>
                  <w:b/>
                  <w:iCs/>
                  <w:szCs w:val="22"/>
                  <w:u w:val="single"/>
                  <w:lang w:val="en-IE"/>
                </w:rPr>
                <w:t>Results Data Analysis and Display Dashboard – Expert Viewer Application</w:t>
              </w:r>
            </w:p>
            <w:p w14:paraId="697D5029" w14:textId="6188C16F" w:rsidR="00856C44" w:rsidRPr="000805A5" w:rsidRDefault="00856C44" w:rsidP="00897423">
              <w:pPr>
                <w:numPr>
                  <w:ilvl w:val="0"/>
                  <w:numId w:val="46"/>
                </w:numPr>
                <w:contextualSpacing/>
                <w:jc w:val="both"/>
                <w:rPr>
                  <w:rFonts w:eastAsia="Calibri" w:cs="Calibri"/>
                  <w:szCs w:val="22"/>
                  <w:lang w:val="en-IE"/>
                </w:rPr>
              </w:pPr>
              <w:r w:rsidRPr="000805A5">
                <w:rPr>
                  <w:rFonts w:eastAsia="Calibri" w:cs="Calibri"/>
                  <w:szCs w:val="22"/>
                  <w:lang w:val="en-IE"/>
                </w:rPr>
                <w:t xml:space="preserve">The successful Tenderer shall develop an application which consumes the </w:t>
              </w:r>
              <w:r w:rsidR="007B7B0D" w:rsidRPr="000805A5">
                <w:rPr>
                  <w:rFonts w:eastAsia="Calibri" w:cs="Calibri"/>
                  <w:szCs w:val="22"/>
                  <w:lang w:val="en-IE"/>
                </w:rPr>
                <w:t>back-end</w:t>
              </w:r>
              <w:r w:rsidRPr="000805A5">
                <w:rPr>
                  <w:rFonts w:eastAsia="Calibri" w:cs="Calibri"/>
                  <w:szCs w:val="22"/>
                  <w:lang w:val="en-IE"/>
                </w:rPr>
                <w:t xml:space="preserve"> AMS data and displays it to aid with high-level functions.</w:t>
              </w:r>
            </w:p>
            <w:p w14:paraId="077923F1" w14:textId="41D0AF4D" w:rsidR="00856C44" w:rsidRPr="000805A5" w:rsidRDefault="00856C44" w:rsidP="00897423">
              <w:pPr>
                <w:numPr>
                  <w:ilvl w:val="0"/>
                  <w:numId w:val="46"/>
                </w:numPr>
                <w:contextualSpacing/>
                <w:jc w:val="both"/>
                <w:rPr>
                  <w:rFonts w:eastAsia="Calibri" w:cs="Calibri"/>
                  <w:szCs w:val="22"/>
                  <w:lang w:val="en-IE"/>
                </w:rPr>
              </w:pPr>
              <w:r w:rsidRPr="000805A5">
                <w:rPr>
                  <w:rFonts w:eastAsia="Calibri" w:cs="Calibri"/>
                  <w:szCs w:val="22"/>
                  <w:lang w:val="en-IE"/>
                </w:rPr>
                <w:t>The application shall allow a DAFM user to query AMS results</w:t>
              </w:r>
              <w:r w:rsidR="00543B75">
                <w:rPr>
                  <w:rFonts w:eastAsia="Calibri" w:cs="Calibri"/>
                  <w:szCs w:val="22"/>
                  <w:lang w:val="en-IE"/>
                </w:rPr>
                <w:t>.</w:t>
              </w:r>
              <w:r w:rsidR="00543B75" w:rsidRPr="000805A5">
                <w:rPr>
                  <w:rFonts w:eastAsia="Calibri" w:cs="Calibri"/>
                  <w:szCs w:val="22"/>
                  <w:lang w:val="en-IE"/>
                </w:rPr>
                <w:t xml:space="preserve"> </w:t>
              </w:r>
            </w:p>
            <w:p w14:paraId="4D648F5E" w14:textId="77777777" w:rsidR="00856C44" w:rsidRPr="000805A5" w:rsidRDefault="00856C44" w:rsidP="00897423">
              <w:pPr>
                <w:pStyle w:val="ListParagraph"/>
                <w:numPr>
                  <w:ilvl w:val="0"/>
                  <w:numId w:val="46"/>
                </w:numPr>
                <w:jc w:val="both"/>
                <w:rPr>
                  <w:rFonts w:eastAsia="Calibri" w:cs="Calibri"/>
                </w:rPr>
              </w:pPr>
              <w:r w:rsidRPr="000805A5">
                <w:rPr>
                  <w:rFonts w:eastAsia="Calibri" w:cs="Calibri"/>
                </w:rPr>
                <w:t>It should enable DAFM project staff to have an overview of the monitoring at FOI level.</w:t>
              </w:r>
            </w:p>
            <w:p w14:paraId="25DCF98B" w14:textId="77777777" w:rsidR="00856C44" w:rsidRPr="000805A5" w:rsidRDefault="00856C44" w:rsidP="00897423">
              <w:pPr>
                <w:numPr>
                  <w:ilvl w:val="0"/>
                  <w:numId w:val="46"/>
                </w:numPr>
                <w:contextualSpacing/>
                <w:jc w:val="both"/>
                <w:rPr>
                  <w:rFonts w:eastAsia="Calibri" w:cs="Calibri"/>
                  <w:szCs w:val="22"/>
                  <w:lang w:val="en-IE"/>
                </w:rPr>
              </w:pPr>
              <w:r w:rsidRPr="000805A5">
                <w:rPr>
                  <w:rFonts w:eastAsia="Calibri" w:cs="Calibri"/>
                  <w:szCs w:val="22"/>
                  <w:lang w:val="en-IE"/>
                </w:rPr>
                <w:t>The application shall provide a functionality to view results at FOI level for markers and scenarios.</w:t>
              </w:r>
            </w:p>
            <w:p w14:paraId="295E0EA8" w14:textId="77777777" w:rsidR="00856C44" w:rsidRPr="000805A5" w:rsidRDefault="00856C44" w:rsidP="00897423">
              <w:pPr>
                <w:numPr>
                  <w:ilvl w:val="0"/>
                  <w:numId w:val="46"/>
                </w:numPr>
                <w:contextualSpacing/>
                <w:jc w:val="both"/>
                <w:rPr>
                  <w:rFonts w:eastAsia="Calibri" w:cs="Calibri"/>
                  <w:szCs w:val="22"/>
                  <w:lang w:val="en-IE"/>
                </w:rPr>
              </w:pPr>
              <w:r w:rsidRPr="000805A5">
                <w:rPr>
                  <w:rFonts w:eastAsia="Calibri" w:cs="Calibri"/>
                  <w:szCs w:val="22"/>
                  <w:lang w:val="en-IE"/>
                </w:rPr>
                <w:t>The application must support autonomous, code-free business user functionality and allow business users run ad-hoc queries with close to real time results and the production of reports if required.</w:t>
              </w:r>
            </w:p>
            <w:p w14:paraId="18650F9C" w14:textId="77777777" w:rsidR="00856C44" w:rsidRPr="000805A5" w:rsidRDefault="00856C44" w:rsidP="00897423">
              <w:pPr>
                <w:numPr>
                  <w:ilvl w:val="0"/>
                  <w:numId w:val="46"/>
                </w:numPr>
                <w:contextualSpacing/>
                <w:jc w:val="both"/>
                <w:rPr>
                  <w:rFonts w:eastAsia="Calibri" w:cs="Calibri"/>
                  <w:szCs w:val="22"/>
                  <w:lang w:val="en-IE"/>
                </w:rPr>
              </w:pPr>
              <w:r w:rsidRPr="000805A5">
                <w:rPr>
                  <w:rFonts w:eastAsia="Calibri" w:cs="Calibri"/>
                  <w:szCs w:val="22"/>
                  <w:lang w:val="en-IE"/>
                </w:rPr>
                <w:t>At a higher level the application shall provide summaries across multiple criteria which will allow the AMS team to assess the performance of automatic processes and algorithms. This functionality shall help summarise inconsistencies with the overall workflow to facilitate continuous improvement of the AMS.</w:t>
              </w:r>
            </w:p>
            <w:p w14:paraId="78149F92" w14:textId="77777777" w:rsidR="00856C44" w:rsidRPr="000805A5" w:rsidRDefault="00856C44" w:rsidP="00897423">
              <w:pPr>
                <w:numPr>
                  <w:ilvl w:val="0"/>
                  <w:numId w:val="46"/>
                </w:numPr>
                <w:contextualSpacing/>
                <w:jc w:val="both"/>
                <w:rPr>
                  <w:rFonts w:eastAsia="Calibri" w:cs="Calibri"/>
                  <w:szCs w:val="22"/>
                  <w:lang w:val="en-IE"/>
                </w:rPr>
              </w:pPr>
              <w:r w:rsidRPr="000805A5">
                <w:rPr>
                  <w:rFonts w:eastAsia="Calibri" w:cs="Calibri"/>
                  <w:szCs w:val="22"/>
                  <w:lang w:val="en-IE"/>
                </w:rPr>
                <w:t xml:space="preserve">The Expert Viewer Application will act as a decision support system and provide aggregated data to </w:t>
              </w:r>
              <w:r w:rsidRPr="00F0792D">
                <w:rPr>
                  <w:rFonts w:eastAsia="Calibri" w:cs="Calibri"/>
                  <w:szCs w:val="22"/>
                  <w:lang w:val="en-IE"/>
                </w:rPr>
                <w:t xml:space="preserve">allow DAFM and Project experts make decisions on inconclusive parcel results. The functions of such a system could </w:t>
              </w:r>
              <w:r w:rsidRPr="000805A5">
                <w:rPr>
                  <w:rFonts w:eastAsia="Calibri" w:cs="Calibri"/>
                  <w:szCs w:val="22"/>
                  <w:lang w:val="en-IE"/>
                </w:rPr>
                <w:t xml:space="preserve">include time series plots for remotely sensed data (e.g., Sentinel 2 NDVI, Sentinel 1 COH), imagettes of available Sentinel 2 imagery and comparison metrics to determine how similar a parcel is to those of the same claim in that region. </w:t>
              </w:r>
            </w:p>
            <w:p w14:paraId="4A3AA451" w14:textId="77777777" w:rsidR="00856C44" w:rsidRPr="003E49E4" w:rsidRDefault="00856C44" w:rsidP="00897423">
              <w:pPr>
                <w:numPr>
                  <w:ilvl w:val="0"/>
                  <w:numId w:val="46"/>
                </w:numPr>
                <w:contextualSpacing/>
                <w:jc w:val="both"/>
                <w:rPr>
                  <w:rFonts w:eastAsia="Calibri" w:cs="Calibri"/>
                  <w:szCs w:val="22"/>
                  <w:lang w:val="en-IE"/>
                </w:rPr>
              </w:pPr>
              <w:r w:rsidRPr="000805A5">
                <w:rPr>
                  <w:rFonts w:asciiTheme="minorHAnsi" w:hAnsiTheme="minorHAnsi" w:cstheme="minorHAnsi"/>
                </w:rPr>
                <w:t xml:space="preserve">The ability for a business user to do interactive analysis with, at a minimum, basic chart types, including tables, bar charts, line charts, area charts and pie charts, without requiring third-party options, coding or scripting. </w:t>
              </w:r>
            </w:p>
            <w:p w14:paraId="56964005" w14:textId="77777777" w:rsidR="003E49E4" w:rsidRDefault="003E49E4" w:rsidP="003E49E4">
              <w:pPr>
                <w:contextualSpacing/>
                <w:jc w:val="both"/>
                <w:rPr>
                  <w:rFonts w:asciiTheme="minorHAnsi" w:hAnsiTheme="minorHAnsi" w:cstheme="minorHAnsi"/>
                </w:rPr>
              </w:pPr>
            </w:p>
            <w:p w14:paraId="2B1A168B" w14:textId="21A2651B" w:rsidR="003E49E4" w:rsidRPr="00F336CB" w:rsidRDefault="003E49E4" w:rsidP="003E49E4">
              <w:pPr>
                <w:pStyle w:val="Heading4"/>
                <w:rPr>
                  <w:szCs w:val="22"/>
                  <w:lang w:val="en-IE"/>
                </w:rPr>
              </w:pPr>
              <w:r w:rsidRPr="00F336CB">
                <w:lastRenderedPageBreak/>
                <w:t xml:space="preserve">2.6 </w:t>
              </w:r>
              <w:r w:rsidRPr="00F336CB">
                <w:rPr>
                  <w:u w:val="single"/>
                </w:rPr>
                <w:t>Qualitative Criterion</w:t>
              </w:r>
              <w:r w:rsidR="00F336CB">
                <w:rPr>
                  <w:u w:val="single"/>
                </w:rPr>
                <w:t xml:space="preserve"> 1-4</w:t>
              </w:r>
              <w:r w:rsidRPr="00F336CB">
                <w:rPr>
                  <w:u w:val="single"/>
                </w:rPr>
                <w:t xml:space="preserve"> </w:t>
              </w:r>
            </w:p>
            <w:p w14:paraId="7D14B41C" w14:textId="77777777" w:rsidR="00143451" w:rsidRPr="00F336CB" w:rsidRDefault="00143451" w:rsidP="00143451">
              <w:pPr>
                <w:pStyle w:val="Heading4"/>
                <w:rPr>
                  <w:szCs w:val="22"/>
                  <w:lang w:val="en-IE"/>
                </w:rPr>
              </w:pPr>
              <w:r w:rsidRPr="00F336CB">
                <w:t xml:space="preserve">Minimum Requirements: </w:t>
              </w:r>
            </w:p>
            <w:p w14:paraId="1E4E87B1" w14:textId="77777777" w:rsidR="00143451" w:rsidRPr="00F336CB" w:rsidRDefault="00143451" w:rsidP="00143451">
              <w:pPr>
                <w:spacing w:after="0"/>
                <w:rPr>
                  <w:rFonts w:cs="Calibri"/>
                </w:rPr>
              </w:pPr>
              <w:r w:rsidRPr="00F336CB">
                <w:rPr>
                  <w:rFonts w:cs="Calibri"/>
                </w:rPr>
                <w:t>(a) Tenderers must provide a response to all four (4) of the qualitative sub-criteria and must achieve the minimum marks allocated to each of the qualitative sub-criteria, where applicable</w:t>
              </w:r>
              <w:r w:rsidRPr="00F336CB">
                <w:rPr>
                  <w:rFonts w:cs="Calibri"/>
                  <w:b/>
                </w:rPr>
                <w:t xml:space="preserve">. </w:t>
              </w:r>
            </w:p>
            <w:p w14:paraId="45B84BF8" w14:textId="77777777" w:rsidR="00143451" w:rsidRPr="00F336CB" w:rsidRDefault="00143451" w:rsidP="00143451">
              <w:pPr>
                <w:spacing w:after="0"/>
                <w:ind w:left="1020"/>
                <w:rPr>
                  <w:rFonts w:cs="Calibri"/>
                  <w:b/>
                </w:rPr>
              </w:pPr>
            </w:p>
            <w:p w14:paraId="4A474B8D" w14:textId="77777777" w:rsidR="00143451" w:rsidRPr="00F336CB" w:rsidRDefault="00143451" w:rsidP="00143451">
              <w:pPr>
                <w:spacing w:after="0"/>
                <w:rPr>
                  <w:rFonts w:cs="Calibri"/>
                  <w:b/>
                </w:rPr>
              </w:pPr>
              <w:r w:rsidRPr="00F336CB">
                <w:rPr>
                  <w:rFonts w:cs="Calibri"/>
                  <w:b/>
                </w:rPr>
                <w:t>Failure to reach the minimum mark in any of the qualitative criteria where a minimum mark is specified will result in the immediate elimination of the tender from the competition without evaluation of subsequent criteria.</w:t>
              </w:r>
            </w:p>
            <w:p w14:paraId="2C2A2DA0" w14:textId="77777777" w:rsidR="00143451" w:rsidRPr="00F336CB" w:rsidRDefault="00143451" w:rsidP="00143451">
              <w:pPr>
                <w:spacing w:after="0"/>
                <w:ind w:left="720"/>
                <w:rPr>
                  <w:rFonts w:cs="Calibri"/>
                </w:rPr>
              </w:pPr>
            </w:p>
            <w:p w14:paraId="69251EF3" w14:textId="77777777" w:rsidR="00143451" w:rsidRPr="00F336CB" w:rsidRDefault="00143451" w:rsidP="00143451">
              <w:pPr>
                <w:spacing w:after="0" w:line="240" w:lineRule="auto"/>
                <w:rPr>
                  <w:rFonts w:cs="Calibri"/>
                  <w:szCs w:val="22"/>
                  <w:highlight w:val="yellow"/>
                  <w:lang w:val="en-IE" w:eastAsia="en-IE"/>
                </w:rPr>
              </w:pPr>
              <w:r w:rsidRPr="00F336CB">
                <w:rPr>
                  <w:rFonts w:cs="Calibri"/>
                </w:rPr>
                <w:t>(b) In the case of Award Criteria 1 ‘</w:t>
              </w:r>
              <w:r w:rsidRPr="00F336CB">
                <w:rPr>
                  <w:rFonts w:cs="Calibri"/>
                  <w:szCs w:val="22"/>
                  <w:lang w:val="en-IE" w:eastAsia="en-IE"/>
                </w:rPr>
                <w:t xml:space="preserve">Suitability of the Team/Resources proposed’ </w:t>
              </w:r>
              <w:r w:rsidRPr="00F336CB">
                <w:rPr>
                  <w:rFonts w:cs="Calibri"/>
                </w:rPr>
                <w:t>Tenderers must:</w:t>
              </w:r>
            </w:p>
            <w:p w14:paraId="50214996" w14:textId="77777777" w:rsidR="00143451" w:rsidRPr="00F336CB" w:rsidRDefault="00143451" w:rsidP="00143451">
              <w:pPr>
                <w:spacing w:after="0"/>
                <w:ind w:left="720"/>
                <w:rPr>
                  <w:rFonts w:cs="Calibri"/>
                </w:rPr>
              </w:pPr>
            </w:p>
            <w:p w14:paraId="2810DC41" w14:textId="788EC3B7" w:rsidR="00143451" w:rsidRPr="00F336CB" w:rsidRDefault="00143451" w:rsidP="00143451">
              <w:pPr>
                <w:numPr>
                  <w:ilvl w:val="0"/>
                  <w:numId w:val="25"/>
                </w:numPr>
                <w:contextualSpacing/>
                <w:jc w:val="both"/>
                <w:rPr>
                  <w:rFonts w:cs="Calibri"/>
                </w:rPr>
              </w:pPr>
              <w:r w:rsidRPr="00F336CB">
                <w:rPr>
                  <w:rFonts w:cs="Calibri"/>
                </w:rPr>
                <w:t xml:space="preserve">Achieve a minimum of </w:t>
              </w:r>
              <w:r w:rsidR="00276B68" w:rsidRPr="00F336CB">
                <w:rPr>
                  <w:rFonts w:cs="Calibri"/>
                  <w:b/>
                  <w:bCs/>
                </w:rPr>
                <w:t>120</w:t>
              </w:r>
              <w:r w:rsidRPr="00F336CB">
                <w:rPr>
                  <w:rFonts w:cs="Calibri"/>
                </w:rPr>
                <w:t xml:space="preserve"> marks required under this Award criterion for the Team. </w:t>
              </w:r>
            </w:p>
            <w:p w14:paraId="29DE7E82" w14:textId="77777777" w:rsidR="00143451" w:rsidRPr="00F336CB" w:rsidRDefault="00143451" w:rsidP="00143451">
              <w:pPr>
                <w:numPr>
                  <w:ilvl w:val="0"/>
                  <w:numId w:val="25"/>
                </w:numPr>
                <w:contextualSpacing/>
                <w:jc w:val="both"/>
                <w:rPr>
                  <w:rFonts w:cs="Calibri"/>
                </w:rPr>
              </w:pPr>
              <w:r w:rsidRPr="00F336CB">
                <w:rPr>
                  <w:rFonts w:cs="Calibri"/>
                </w:rPr>
                <w:t>Each individual Candidate proposed must achieve the overall minimum mark specified for the role and must achieve the minimum mark required for each of the criterion or sub-criterion required for the role. – see Table 2 and the Resource Skills / Competencies Tables numbered 1 – 2 below.</w:t>
              </w:r>
            </w:p>
            <w:p w14:paraId="57A81359" w14:textId="77777777" w:rsidR="00143451" w:rsidRPr="00F336CB" w:rsidRDefault="00143451" w:rsidP="00143451">
              <w:pPr>
                <w:ind w:left="720"/>
                <w:contextualSpacing/>
                <w:rPr>
                  <w:rFonts w:cs="Calibri"/>
                  <w:szCs w:val="22"/>
                  <w:lang w:eastAsia="en-IE"/>
                </w:rPr>
              </w:pPr>
            </w:p>
            <w:p w14:paraId="65FB1A2B" w14:textId="77777777" w:rsidR="00143451" w:rsidRPr="00F336CB" w:rsidRDefault="00143451" w:rsidP="00143451">
              <w:pPr>
                <w:ind w:left="720"/>
                <w:contextualSpacing/>
                <w:rPr>
                  <w:rFonts w:cs="Calibri"/>
                  <w:sz w:val="24"/>
                  <w:lang w:eastAsia="en-IE"/>
                </w:rPr>
              </w:pPr>
              <w:r w:rsidRPr="00F336CB">
                <w:rPr>
                  <w:rFonts w:cs="Calibri"/>
                  <w:szCs w:val="22"/>
                  <w:lang w:eastAsia="en-IE"/>
                </w:rPr>
                <w:t>Failure to achieve the minimum marks required at (i), or (ii) will result in the immediate elimination of the tender from the competition without evaluation of subsequent criteria.</w:t>
              </w:r>
            </w:p>
            <w:p w14:paraId="6D27BF7B" w14:textId="77777777" w:rsidR="00143451" w:rsidRPr="00F336CB" w:rsidRDefault="00143451" w:rsidP="00143451">
              <w:pPr>
                <w:spacing w:before="120"/>
                <w:ind w:left="720"/>
              </w:pPr>
              <w:r w:rsidRPr="00F336CB">
                <w:t xml:space="preserve">Service providers must demonstrate the level of expertise of the personnel proposed by them to carry out this work. </w:t>
              </w:r>
            </w:p>
            <w:p w14:paraId="28E9C60D" w14:textId="77777777" w:rsidR="00143451" w:rsidRPr="00F336CB" w:rsidRDefault="00143451" w:rsidP="00143451">
              <w:pPr>
                <w:spacing w:before="120"/>
                <w:ind w:left="720"/>
                <w:rPr>
                  <w:strike/>
                  <w:szCs w:val="22"/>
                </w:rPr>
              </w:pPr>
            </w:p>
            <w:p w14:paraId="2B5F97A6" w14:textId="6A7B146C" w:rsidR="00143451" w:rsidRPr="00F336CB" w:rsidRDefault="00143451" w:rsidP="00143451">
              <w:pPr>
                <w:pStyle w:val="Heading4"/>
              </w:pPr>
              <w:r w:rsidRPr="00F336CB">
                <w:t>2.6.1 The Evaluation Process</w:t>
              </w:r>
            </w:p>
            <w:p w14:paraId="0D497441" w14:textId="77777777" w:rsidR="00143451" w:rsidRPr="00F336CB" w:rsidRDefault="00143451" w:rsidP="00143451">
              <w:pPr>
                <w:ind w:left="720"/>
                <w:contextualSpacing/>
                <w:rPr>
                  <w:rFonts w:cs="Calibri"/>
                  <w:u w:val="single"/>
                </w:rPr>
              </w:pPr>
              <w:r w:rsidRPr="00F336CB">
                <w:rPr>
                  <w:rFonts w:cs="Calibri"/>
                  <w:u w:val="single"/>
                </w:rPr>
                <w:t>Step 1: Evaluation of Qualitative Sub-Criteria</w:t>
              </w:r>
            </w:p>
            <w:p w14:paraId="55FD96E3" w14:textId="77777777" w:rsidR="00143451" w:rsidRPr="00F336CB" w:rsidRDefault="00143451" w:rsidP="00143451">
              <w:pPr>
                <w:ind w:left="720"/>
                <w:contextualSpacing/>
                <w:rPr>
                  <w:rFonts w:cs="Calibri"/>
                  <w:u w:val="single"/>
                </w:rPr>
              </w:pPr>
            </w:p>
            <w:p w14:paraId="7C9261EC" w14:textId="37D3A7BD" w:rsidR="00143451" w:rsidRPr="00F336CB" w:rsidRDefault="00143451" w:rsidP="00143451">
              <w:pPr>
                <w:ind w:left="720"/>
                <w:contextualSpacing/>
                <w:rPr>
                  <w:rFonts w:cs="Calibri"/>
                </w:rPr>
              </w:pPr>
              <w:r w:rsidRPr="00F336CB">
                <w:rPr>
                  <w:rFonts w:cs="Calibri"/>
                </w:rPr>
                <w:t xml:space="preserve">A total of </w:t>
              </w:r>
              <w:r w:rsidR="00276B68" w:rsidRPr="00F336CB">
                <w:rPr>
                  <w:rFonts w:cs="Calibri"/>
                </w:rPr>
                <w:t>1000</w:t>
              </w:r>
              <w:r w:rsidRPr="00F336CB">
                <w:rPr>
                  <w:rFonts w:cs="Calibri"/>
                </w:rPr>
                <w:t xml:space="preserve"> marks are allocated across the qualitative sub-criteria equating to 70% of the overall marks available.</w:t>
              </w:r>
              <w:r w:rsidRPr="00F336CB">
                <w:rPr>
                  <w:rFonts w:cs="Calibri"/>
                </w:rPr>
                <w:tab/>
              </w:r>
            </w:p>
            <w:p w14:paraId="68548064" w14:textId="77777777" w:rsidR="00276B68" w:rsidRPr="00F336CB" w:rsidRDefault="00276B68" w:rsidP="00143451">
              <w:pPr>
                <w:contextualSpacing/>
                <w:jc w:val="both"/>
                <w:rPr>
                  <w:rFonts w:cs="Calibri"/>
                </w:rPr>
              </w:pPr>
            </w:p>
            <w:p w14:paraId="4EB045F7" w14:textId="33ABFEA3" w:rsidR="00143451" w:rsidRPr="00F336CB" w:rsidRDefault="00276B68" w:rsidP="00143451">
              <w:pPr>
                <w:contextualSpacing/>
                <w:jc w:val="both"/>
                <w:rPr>
                  <w:rFonts w:cs="Calibri"/>
                  <w:b/>
                  <w:bCs/>
                  <w:u w:val="single"/>
                </w:rPr>
              </w:pPr>
              <w:r w:rsidRPr="00F336CB">
                <w:rPr>
                  <w:rFonts w:cs="Calibri"/>
                  <w:b/>
                  <w:bCs/>
                  <w:u w:val="single"/>
                </w:rPr>
                <w:t>2.6.2 Qualitative Criterion 1</w:t>
              </w:r>
            </w:p>
            <w:p w14:paraId="22DFA4FF" w14:textId="77777777" w:rsidR="003E49E4" w:rsidRPr="007A0EB9" w:rsidRDefault="003E49E4" w:rsidP="003E49E4">
              <w:pPr>
                <w:pStyle w:val="Heading4"/>
              </w:pPr>
            </w:p>
            <w:tbl>
              <w:tblPr>
                <w:tblStyle w:val="TableGrid2"/>
                <w:tblW w:w="0" w:type="auto"/>
                <w:tblInd w:w="137" w:type="dxa"/>
                <w:shd w:val="clear" w:color="auto" w:fill="B4C6E7"/>
                <w:tblLook w:val="04A0" w:firstRow="1" w:lastRow="0" w:firstColumn="1" w:lastColumn="0" w:noHBand="0" w:noVBand="1"/>
              </w:tblPr>
              <w:tblGrid>
                <w:gridCol w:w="8924"/>
              </w:tblGrid>
              <w:tr w:rsidR="003E49E4" w:rsidRPr="007A0EB9" w14:paraId="1BA80A31" w14:textId="77777777" w:rsidTr="0028433E">
                <w:tc>
                  <w:tcPr>
                    <w:tcW w:w="8924" w:type="dxa"/>
                    <w:tcBorders>
                      <w:top w:val="single" w:sz="4" w:space="0" w:color="auto"/>
                      <w:left w:val="single" w:sz="4" w:space="0" w:color="auto"/>
                      <w:bottom w:val="single" w:sz="4" w:space="0" w:color="auto"/>
                      <w:right w:val="single" w:sz="4" w:space="0" w:color="auto"/>
                    </w:tcBorders>
                    <w:shd w:val="clear" w:color="auto" w:fill="B4C6E7"/>
                  </w:tcPr>
                  <w:p w14:paraId="78C99496" w14:textId="77777777" w:rsidR="003E49E4" w:rsidRPr="00C428EA" w:rsidRDefault="003E49E4" w:rsidP="0028433E">
                    <w:pPr>
                      <w:spacing w:after="0" w:line="240" w:lineRule="auto"/>
                      <w:rPr>
                        <w:rFonts w:cstheme="minorHAnsi"/>
                        <w:strike/>
                        <w:color w:val="0070C0"/>
                        <w:sz w:val="22"/>
                        <w:szCs w:val="22"/>
                        <w:lang w:val="en-IE"/>
                      </w:rPr>
                    </w:pPr>
                    <w:r w:rsidRPr="00C428EA">
                      <w:rPr>
                        <w:rFonts w:cs="Calibri"/>
                        <w:b/>
                        <w:sz w:val="22"/>
                        <w:szCs w:val="22"/>
                      </w:rPr>
                      <w:t xml:space="preserve">Qualitative Criterion 1: </w:t>
                    </w:r>
                    <w:r w:rsidRPr="00F81D4B">
                      <w:rPr>
                        <w:rFonts w:cs="Calibri"/>
                        <w:b/>
                        <w:bCs/>
                        <w:sz w:val="22"/>
                        <w:szCs w:val="22"/>
                        <w:lang w:val="en-IE"/>
                      </w:rPr>
                      <w:t>Skills and expertise of the proposed team/ resources</w:t>
                    </w:r>
                  </w:p>
                  <w:p w14:paraId="68564968" w14:textId="77777777" w:rsidR="003E49E4" w:rsidRPr="00C428EA" w:rsidRDefault="003E49E4" w:rsidP="0028433E">
                    <w:pPr>
                      <w:tabs>
                        <w:tab w:val="left" w:pos="495"/>
                      </w:tabs>
                      <w:spacing w:after="0" w:line="240" w:lineRule="auto"/>
                      <w:rPr>
                        <w:rFonts w:cs="Calibri"/>
                        <w:b/>
                        <w:sz w:val="22"/>
                        <w:szCs w:val="22"/>
                      </w:rPr>
                    </w:pPr>
                  </w:p>
                  <w:p w14:paraId="514B11FE"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Maximum Marks available: </w:t>
                    </w:r>
                    <w:r>
                      <w:rPr>
                        <w:rFonts w:cs="Calibri"/>
                        <w:b/>
                        <w:sz w:val="22"/>
                        <w:szCs w:val="22"/>
                      </w:rPr>
                      <w:t>200</w:t>
                    </w:r>
                  </w:p>
                  <w:p w14:paraId="47FE16BD"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Minimum Marks Required: </w:t>
                    </w:r>
                    <w:r>
                      <w:rPr>
                        <w:rFonts w:cs="Calibri"/>
                        <w:b/>
                        <w:sz w:val="22"/>
                        <w:szCs w:val="22"/>
                      </w:rPr>
                      <w:t>120</w:t>
                    </w:r>
                  </w:p>
                  <w:p w14:paraId="79BB25DA" w14:textId="77777777" w:rsidR="003E49E4" w:rsidRPr="007A0EB9" w:rsidRDefault="003E49E4" w:rsidP="0028433E">
                    <w:pPr>
                      <w:spacing w:after="0" w:line="240" w:lineRule="auto"/>
                      <w:rPr>
                        <w:rFonts w:cs="Calibri"/>
                        <w:b/>
                        <w:szCs w:val="20"/>
                      </w:rPr>
                    </w:pPr>
                  </w:p>
                </w:tc>
              </w:tr>
            </w:tbl>
            <w:p w14:paraId="1BC8A1EE" w14:textId="77777777" w:rsidR="003E49E4" w:rsidRDefault="003E49E4" w:rsidP="003E49E4">
              <w:pPr>
                <w:contextualSpacing/>
                <w:jc w:val="both"/>
                <w:rPr>
                  <w:rFonts w:asciiTheme="minorHAnsi" w:hAnsiTheme="minorHAnsi" w:cstheme="minorHAnsi"/>
                </w:rPr>
              </w:pPr>
            </w:p>
            <w:p w14:paraId="3E682925" w14:textId="77777777" w:rsidR="003E49E4" w:rsidRPr="007A0EB9" w:rsidRDefault="003E49E4" w:rsidP="003E49E4">
              <w:pPr>
                <w:ind w:firstLine="142"/>
                <w:rPr>
                  <w:rFonts w:cs="Calibri"/>
                  <w:b/>
                  <w:bCs/>
                  <w:u w:val="single"/>
                </w:rPr>
              </w:pPr>
              <w:r w:rsidRPr="007A0EB9">
                <w:rPr>
                  <w:rFonts w:cs="Calibri"/>
                  <w:b/>
                  <w:bCs/>
                  <w:u w:val="single"/>
                </w:rPr>
                <w:t>Requirement:</w:t>
              </w:r>
            </w:p>
            <w:p w14:paraId="3CFF542C" w14:textId="77777777" w:rsidR="003E49E4" w:rsidRPr="007A0EB9" w:rsidRDefault="003E49E4" w:rsidP="003E49E4">
              <w:pPr>
                <w:ind w:left="142"/>
                <w:rPr>
                  <w:rFonts w:cs="Calibri"/>
                </w:rPr>
              </w:pPr>
              <w:r w:rsidRPr="007A0EB9">
                <w:rPr>
                  <w:rFonts w:cs="Calibri"/>
                </w:rPr>
                <w:t xml:space="preserve">Tenderers must ensure that the Contracting Authority is offered suitable candidates available in terms of experience in the role and, that the candidates possess the requisite quality, knowledge, competencies, skills, and expertise to enable satisfactory delivery of the Services required. </w:t>
              </w:r>
            </w:p>
            <w:p w14:paraId="2A4CECC2" w14:textId="77777777" w:rsidR="003E49E4" w:rsidRDefault="003E49E4" w:rsidP="003E49E4">
              <w:pPr>
                <w:ind w:left="720" w:hanging="578"/>
                <w:rPr>
                  <w:rFonts w:cs="Calibri"/>
                </w:rPr>
              </w:pPr>
              <w:r w:rsidRPr="00471800">
                <w:rPr>
                  <w:rFonts w:cs="Calibri"/>
                </w:rPr>
                <w:t>Tenderers must:</w:t>
              </w:r>
            </w:p>
            <w:p w14:paraId="6423A0F9" w14:textId="77777777" w:rsidR="003E49E4" w:rsidRPr="00471800" w:rsidRDefault="003E49E4" w:rsidP="003E49E4">
              <w:pPr>
                <w:ind w:left="720" w:hanging="578"/>
                <w:rPr>
                  <w:rFonts w:cs="Calibri"/>
                </w:rPr>
              </w:pPr>
            </w:p>
            <w:p w14:paraId="45E349C6" w14:textId="77777777" w:rsidR="003E49E4" w:rsidRDefault="003E49E4" w:rsidP="003E49E4">
              <w:pPr>
                <w:numPr>
                  <w:ilvl w:val="0"/>
                  <w:numId w:val="26"/>
                </w:numPr>
                <w:ind w:left="851" w:hanging="578"/>
                <w:contextualSpacing/>
                <w:jc w:val="both"/>
                <w:rPr>
                  <w:rFonts w:cs="Calibri"/>
                </w:rPr>
              </w:pPr>
              <w:r w:rsidRPr="002A72F8">
                <w:rPr>
                  <w:rFonts w:cs="Calibri"/>
                </w:rPr>
                <w:lastRenderedPageBreak/>
                <w:t>Complete a CV, using the CV Template provided, for each of the resources proposed. The CV template for each candidate must be populated with the Candidate Name, the role that s/he fulfils within the service delivery, his/her educational qualifications</w:t>
              </w:r>
              <w:r>
                <w:rPr>
                  <w:rFonts w:cs="Calibri"/>
                </w:rPr>
                <w:t>*</w:t>
              </w:r>
              <w:r w:rsidRPr="002A72F8">
                <w:rPr>
                  <w:rFonts w:cs="Calibri"/>
                </w:rPr>
                <w:t>, his/her role specific certifications and a brief description of previous roles held.</w:t>
              </w:r>
            </w:p>
            <w:p w14:paraId="3B91F830" w14:textId="77777777" w:rsidR="003E49E4" w:rsidRPr="00461C4E" w:rsidRDefault="003E49E4" w:rsidP="003E49E4">
              <w:pPr>
                <w:pStyle w:val="ListParagraph"/>
                <w:ind w:left="360"/>
                <w:jc w:val="both"/>
                <w:rPr>
                  <w:rFonts w:cs="Calibri"/>
                </w:rPr>
              </w:pPr>
              <w:r>
                <w:rPr>
                  <w:rFonts w:cs="Calibri"/>
                </w:rPr>
                <w:t xml:space="preserve"> </w:t>
              </w:r>
              <w:r>
                <w:rPr>
                  <w:rFonts w:cs="Calibri"/>
                </w:rPr>
                <w:tab/>
                <w:t>*</w:t>
              </w:r>
              <w:r w:rsidRPr="00461C4E">
                <w:rPr>
                  <w:rFonts w:cs="Calibri"/>
                </w:rPr>
                <w:t>Qualifications for all team members are outlined below</w:t>
              </w:r>
            </w:p>
            <w:p w14:paraId="69EB194F" w14:textId="77777777" w:rsidR="003E49E4" w:rsidRPr="00461C4E" w:rsidRDefault="003E49E4" w:rsidP="003E49E4">
              <w:pPr>
                <w:pStyle w:val="ListParagraph"/>
                <w:spacing w:after="0" w:line="240" w:lineRule="auto"/>
                <w:ind w:left="1440"/>
                <w:rPr>
                  <w:rFonts w:asciiTheme="minorHAnsi" w:hAnsiTheme="minorHAnsi" w:cstheme="minorHAnsi"/>
                  <w:szCs w:val="22"/>
                  <w:lang w:val="en-IE" w:eastAsia="en-IE"/>
                </w:rPr>
              </w:pPr>
              <w:r w:rsidRPr="00461C4E">
                <w:rPr>
                  <w:rFonts w:asciiTheme="minorHAnsi" w:hAnsiTheme="minorHAnsi" w:cstheme="minorHAnsi"/>
                  <w:b/>
                  <w:bCs/>
                  <w:szCs w:val="22"/>
                  <w:lang w:val="en-IE" w:eastAsia="en-IE"/>
                </w:rPr>
                <w:t>(A) </w:t>
              </w:r>
              <w:r w:rsidRPr="00461C4E">
                <w:rPr>
                  <w:rFonts w:asciiTheme="minorHAnsi" w:hAnsiTheme="minorHAnsi" w:cstheme="minorHAnsi"/>
                  <w:szCs w:val="22"/>
                  <w:lang w:val="en-IE" w:eastAsia="en-IE"/>
                </w:rPr>
                <w:t>A qualification at Level 8 on the National Framework of Qualifications (NFQ) major award, or higher, in Earth Observation, Remote Sensing Technologies, or a related field.</w:t>
              </w:r>
            </w:p>
            <w:p w14:paraId="7B36DDA9" w14:textId="77777777" w:rsidR="003E49E4" w:rsidRPr="00461C4E" w:rsidRDefault="003E49E4" w:rsidP="003E49E4">
              <w:pPr>
                <w:pStyle w:val="ListParagraph"/>
                <w:spacing w:after="0" w:line="240" w:lineRule="auto"/>
                <w:ind w:left="1440"/>
                <w:rPr>
                  <w:rFonts w:asciiTheme="minorHAnsi" w:hAnsiTheme="minorHAnsi" w:cstheme="minorHAnsi"/>
                  <w:szCs w:val="22"/>
                  <w:lang w:val="en-IE" w:eastAsia="en-IE"/>
                </w:rPr>
              </w:pPr>
              <w:r w:rsidRPr="00461C4E">
                <w:rPr>
                  <w:rFonts w:asciiTheme="minorHAnsi" w:hAnsiTheme="minorHAnsi" w:cstheme="minorHAnsi"/>
                  <w:b/>
                  <w:bCs/>
                  <w:szCs w:val="22"/>
                  <w:lang w:val="en-IE" w:eastAsia="en-IE"/>
                </w:rPr>
                <w:t>OR</w:t>
              </w:r>
            </w:p>
            <w:p w14:paraId="02E2A72A" w14:textId="77777777" w:rsidR="003E49E4" w:rsidRPr="00461C4E" w:rsidRDefault="003E49E4" w:rsidP="003E49E4">
              <w:pPr>
                <w:pStyle w:val="ListParagraph"/>
                <w:spacing w:after="0" w:line="240" w:lineRule="auto"/>
                <w:ind w:left="1440"/>
                <w:rPr>
                  <w:rFonts w:asciiTheme="minorHAnsi" w:hAnsiTheme="minorHAnsi" w:cstheme="minorHAnsi"/>
                  <w:szCs w:val="22"/>
                  <w:lang w:val="en-IE" w:eastAsia="en-IE"/>
                </w:rPr>
              </w:pPr>
              <w:r w:rsidRPr="00461C4E">
                <w:rPr>
                  <w:rFonts w:asciiTheme="minorHAnsi" w:hAnsiTheme="minorHAnsi" w:cstheme="minorHAnsi"/>
                  <w:b/>
                  <w:bCs/>
                  <w:szCs w:val="22"/>
                  <w:lang w:val="en-IE" w:eastAsia="en-IE"/>
                </w:rPr>
                <w:t>(B) </w:t>
              </w:r>
              <w:r w:rsidRPr="00461C4E">
                <w:rPr>
                  <w:rFonts w:asciiTheme="minorHAnsi" w:hAnsiTheme="minorHAnsi" w:cstheme="minorHAnsi"/>
                  <w:szCs w:val="22"/>
                  <w:lang w:val="en-IE" w:eastAsia="en-IE"/>
                </w:rPr>
                <w:t>A qualification at Level 8 on the NFQ or higher, with an additional higher qualification (Masters or PhD) in Earth Observation, Remote Sensing, or a related field.</w:t>
              </w:r>
            </w:p>
            <w:p w14:paraId="4C33B905" w14:textId="77777777" w:rsidR="003E49E4" w:rsidRPr="00471800" w:rsidRDefault="003E49E4" w:rsidP="003E49E4">
              <w:pPr>
                <w:ind w:left="851" w:hanging="578"/>
                <w:contextualSpacing/>
                <w:rPr>
                  <w:rFonts w:cs="Calibri"/>
                </w:rPr>
              </w:pPr>
            </w:p>
            <w:p w14:paraId="774DC896" w14:textId="77777777" w:rsidR="003E49E4" w:rsidRPr="00AE0DB6" w:rsidRDefault="003E49E4" w:rsidP="003E49E4">
              <w:pPr>
                <w:numPr>
                  <w:ilvl w:val="0"/>
                  <w:numId w:val="26"/>
                </w:numPr>
                <w:ind w:left="851" w:hanging="578"/>
                <w:contextualSpacing/>
                <w:jc w:val="both"/>
                <w:rPr>
                  <w:rFonts w:cs="Calibri"/>
                </w:rPr>
              </w:pPr>
              <w:r w:rsidRPr="00AE0DB6">
                <w:rPr>
                  <w:rFonts w:cs="Calibri"/>
                </w:rPr>
                <w:t xml:space="preserve">Respond to each of the Award criteria listed in the Resource Skills and Competencies Table specified for the role to clearly demonstrate the utilisation of the skills and competencies specified therein – </w:t>
              </w:r>
              <w:r>
                <w:rPr>
                  <w:rFonts w:cs="Calibri"/>
                </w:rPr>
                <w:t>the Qualitative appendix</w:t>
              </w:r>
              <w:r w:rsidRPr="00AE0DB6">
                <w:rPr>
                  <w:rFonts w:cs="Calibri"/>
                </w:rPr>
                <w:t xml:space="preserve"> includes template CVs.</w:t>
              </w:r>
            </w:p>
            <w:p w14:paraId="7E15162E" w14:textId="77777777" w:rsidR="003E49E4" w:rsidRPr="00471800" w:rsidRDefault="003E49E4" w:rsidP="003E49E4">
              <w:pPr>
                <w:ind w:left="851" w:hanging="578"/>
                <w:contextualSpacing/>
                <w:rPr>
                  <w:rFonts w:cs="Calibri"/>
                  <w:b/>
                  <w:bCs/>
                  <w:szCs w:val="22"/>
                  <w:u w:val="single"/>
                </w:rPr>
              </w:pPr>
            </w:p>
            <w:p w14:paraId="0A00CDF0" w14:textId="77777777" w:rsidR="003E49E4" w:rsidRPr="00471800" w:rsidRDefault="003E49E4" w:rsidP="003E49E4">
              <w:pPr>
                <w:ind w:left="851" w:hanging="578"/>
                <w:contextualSpacing/>
                <w:rPr>
                  <w:rFonts w:cs="Calibri"/>
                </w:rPr>
              </w:pPr>
              <w:r w:rsidRPr="00471800">
                <w:rPr>
                  <w:rFonts w:cs="Calibri"/>
                </w:rPr>
                <w:t>Tenderers must demonstrate the proven ability of each of resources proposed</w:t>
              </w:r>
              <w:r>
                <w:rPr>
                  <w:rFonts w:cs="Calibri"/>
                </w:rPr>
                <w:t xml:space="preserve">, these </w:t>
              </w:r>
              <w:r w:rsidRPr="00471800">
                <w:rPr>
                  <w:rFonts w:cs="Calibri"/>
                </w:rPr>
                <w:t>will be evaluated against the criteria identified in the respective Resource Skills and Competencies tables below.</w:t>
              </w:r>
            </w:p>
            <w:p w14:paraId="5BE920F7" w14:textId="77777777" w:rsidR="003E49E4" w:rsidRPr="00471800" w:rsidRDefault="003E49E4" w:rsidP="003E49E4">
              <w:pPr>
                <w:ind w:left="851" w:hanging="578"/>
                <w:contextualSpacing/>
                <w:rPr>
                  <w:rFonts w:cs="Calibri"/>
                  <w:b/>
                  <w:bCs/>
                  <w:u w:val="single"/>
                </w:rPr>
              </w:pPr>
              <w:r w:rsidRPr="00471800">
                <w:rPr>
                  <w:rFonts w:cs="Calibri"/>
                  <w:b/>
                  <w:bCs/>
                  <w:u w:val="single"/>
                </w:rPr>
                <w:t>Evidence:</w:t>
              </w:r>
            </w:p>
            <w:p w14:paraId="19A28717" w14:textId="77777777" w:rsidR="003E49E4" w:rsidRPr="00471800" w:rsidRDefault="003E49E4" w:rsidP="003E49E4">
              <w:pPr>
                <w:ind w:left="851" w:hanging="578"/>
                <w:contextualSpacing/>
                <w:rPr>
                  <w:rFonts w:cs="Calibri"/>
                  <w:b/>
                  <w:bCs/>
                  <w:szCs w:val="22"/>
                  <w:u w:val="single"/>
                </w:rPr>
              </w:pPr>
            </w:p>
            <w:p w14:paraId="0B252B4A" w14:textId="77777777" w:rsidR="003E49E4" w:rsidRPr="00471800" w:rsidRDefault="003E49E4" w:rsidP="003E49E4">
              <w:pPr>
                <w:ind w:left="851" w:hanging="578"/>
                <w:contextualSpacing/>
                <w:rPr>
                  <w:rFonts w:cs="Calibri"/>
                </w:rPr>
              </w:pPr>
              <w:r w:rsidRPr="00471800">
                <w:rPr>
                  <w:rFonts w:cs="Calibri"/>
                </w:rPr>
                <w:t>Tenderers must demonstrate the proven ability of each of resources proposed to</w:t>
              </w:r>
            </w:p>
            <w:p w14:paraId="2BFA769F" w14:textId="77777777" w:rsidR="003E49E4" w:rsidRPr="00471800" w:rsidRDefault="003E49E4" w:rsidP="003E49E4">
              <w:pPr>
                <w:ind w:left="851" w:hanging="578"/>
                <w:contextualSpacing/>
                <w:rPr>
                  <w:rFonts w:cs="Calibri"/>
                </w:rPr>
              </w:pPr>
              <w:r w:rsidRPr="00471800">
                <w:rPr>
                  <w:rFonts w:cs="Calibri"/>
                </w:rPr>
                <w:t>deliver the Services required by:</w:t>
              </w:r>
            </w:p>
            <w:p w14:paraId="42A58934" w14:textId="77777777" w:rsidR="003E49E4" w:rsidRPr="00471800" w:rsidRDefault="003E49E4" w:rsidP="003E49E4">
              <w:pPr>
                <w:ind w:left="851" w:hanging="578"/>
                <w:contextualSpacing/>
                <w:rPr>
                  <w:rFonts w:cs="Calibri"/>
                </w:rPr>
              </w:pPr>
            </w:p>
            <w:p w14:paraId="638D68C1" w14:textId="77777777" w:rsidR="003E49E4" w:rsidRDefault="003E49E4" w:rsidP="003E49E4">
              <w:pPr>
                <w:numPr>
                  <w:ilvl w:val="0"/>
                  <w:numId w:val="27"/>
                </w:numPr>
                <w:ind w:left="851" w:hanging="578"/>
                <w:contextualSpacing/>
                <w:jc w:val="both"/>
                <w:rPr>
                  <w:rFonts w:cs="Calibri"/>
                </w:rPr>
              </w:pPr>
              <w:r w:rsidRPr="00471800">
                <w:rPr>
                  <w:rFonts w:cs="Calibri"/>
                </w:rPr>
                <w:t xml:space="preserve">Returning a completed CV template clearly demonstrating, in their response to each of the Award Criterion specified for the role, </w:t>
              </w:r>
            </w:p>
            <w:p w14:paraId="42F89E49" w14:textId="77777777" w:rsidR="003E49E4" w:rsidRDefault="003E49E4" w:rsidP="003E49E4">
              <w:pPr>
                <w:ind w:left="851"/>
                <w:contextualSpacing/>
                <w:jc w:val="both"/>
                <w:rPr>
                  <w:rFonts w:cs="Calibri"/>
                </w:rPr>
              </w:pPr>
            </w:p>
            <w:p w14:paraId="56DD3F1E" w14:textId="77777777" w:rsidR="003E49E4" w:rsidRPr="006211FB" w:rsidRDefault="003E49E4" w:rsidP="003E49E4">
              <w:pPr>
                <w:ind w:left="851"/>
                <w:contextualSpacing/>
                <w:jc w:val="both"/>
                <w:rPr>
                  <w:rFonts w:cs="Calibri"/>
                </w:rPr>
              </w:pPr>
              <w:r w:rsidRPr="00471800">
                <w:rPr>
                  <w:rFonts w:cs="Calibri"/>
                </w:rPr>
                <w:t>Each of the resources proposed will be evaluated against the criteria identified in the respective Resource Skills and Competencies tables below.</w:t>
              </w:r>
            </w:p>
            <w:p w14:paraId="00CB519F" w14:textId="77777777" w:rsidR="003E49E4" w:rsidRPr="007A0EB9" w:rsidRDefault="003E49E4" w:rsidP="003E49E4">
              <w:pPr>
                <w:rPr>
                  <w:rFonts w:cs="Calibri"/>
                  <w:i/>
                  <w:iCs/>
                </w:rPr>
              </w:pPr>
            </w:p>
            <w:p w14:paraId="1306ED92" w14:textId="77777777" w:rsidR="003E49E4" w:rsidRPr="007A0EB9" w:rsidRDefault="003E49E4" w:rsidP="003E49E4">
              <w:pPr>
                <w:pStyle w:val="Heading4"/>
                <w:ind w:left="0"/>
                <w:rPr>
                  <w:lang w:val="en-IE"/>
                </w:rPr>
              </w:pPr>
              <w:r w:rsidRPr="007A0EB9">
                <w:t>Resource Skills / Competencies Table 1</w:t>
              </w:r>
            </w:p>
            <w:p w14:paraId="0BD4C559" w14:textId="77777777" w:rsidR="003E49E4" w:rsidRPr="007A0EB9" w:rsidRDefault="003E49E4" w:rsidP="003E49E4">
              <w:pPr>
                <w:pStyle w:val="Heading6"/>
                <w:rPr>
                  <w:lang w:val="en-IE"/>
                </w:rPr>
              </w:pPr>
              <w:r w:rsidRPr="007A0EB9">
                <w:rPr>
                  <w:lang w:val="en-IE"/>
                </w:rPr>
                <w:t>Project Manager Role</w:t>
              </w:r>
            </w:p>
            <w:tbl>
              <w:tblPr>
                <w:tblStyle w:val="TableGrid"/>
                <w:tblW w:w="9072" w:type="dxa"/>
                <w:tblLook w:val="04A0" w:firstRow="1" w:lastRow="0" w:firstColumn="1" w:lastColumn="0" w:noHBand="0" w:noVBand="1"/>
              </w:tblPr>
              <w:tblGrid>
                <w:gridCol w:w="9072"/>
              </w:tblGrid>
              <w:tr w:rsidR="003E49E4" w:rsidRPr="007A0EB9" w14:paraId="24B3DDFD" w14:textId="77777777" w:rsidTr="0028433E">
                <w:trPr>
                  <w:trHeight w:val="517"/>
                </w:trPr>
                <w:tc>
                  <w:tcPr>
                    <w:tcW w:w="9072" w:type="dxa"/>
                    <w:tcBorders>
                      <w:top w:val="single" w:sz="4" w:space="0" w:color="auto"/>
                      <w:left w:val="single" w:sz="4" w:space="0" w:color="auto"/>
                      <w:bottom w:val="single" w:sz="4" w:space="0" w:color="auto"/>
                      <w:right w:val="single" w:sz="4" w:space="0" w:color="auto"/>
                    </w:tcBorders>
                    <w:shd w:val="clear" w:color="auto" w:fill="9CC2E5"/>
                    <w:hideMark/>
                  </w:tcPr>
                  <w:p w14:paraId="7CA394FF" w14:textId="77777777" w:rsidR="003E49E4" w:rsidRPr="007A0EB9" w:rsidRDefault="003E49E4" w:rsidP="0028433E">
                    <w:pPr>
                      <w:tabs>
                        <w:tab w:val="left" w:pos="210"/>
                      </w:tabs>
                      <w:autoSpaceDE w:val="0"/>
                      <w:autoSpaceDN w:val="0"/>
                      <w:adjustRightInd w:val="0"/>
                      <w:spacing w:after="0"/>
                      <w:rPr>
                        <w:rFonts w:cs="Calibri"/>
                        <w:sz w:val="24"/>
                        <w:lang w:val="en-IE"/>
                      </w:rPr>
                    </w:pPr>
                    <w:r w:rsidRPr="007A0EB9">
                      <w:rPr>
                        <w:rFonts w:cs="Calibri"/>
                        <w:sz w:val="24"/>
                        <w:lang w:val="en-IE"/>
                      </w:rPr>
                      <w:tab/>
                    </w:r>
                  </w:p>
                  <w:p w14:paraId="2A9802E5" w14:textId="77777777" w:rsidR="003E49E4" w:rsidRPr="007A0EB9" w:rsidRDefault="003E49E4" w:rsidP="0028433E">
                    <w:pPr>
                      <w:autoSpaceDE w:val="0"/>
                      <w:autoSpaceDN w:val="0"/>
                      <w:adjustRightInd w:val="0"/>
                      <w:spacing w:after="0"/>
                      <w:jc w:val="center"/>
                      <w:rPr>
                        <w:rFonts w:cs="Calibri"/>
                        <w:sz w:val="24"/>
                        <w:lang w:val="en-IE"/>
                      </w:rPr>
                    </w:pPr>
                    <w:r w:rsidRPr="007A0EB9">
                      <w:rPr>
                        <w:rFonts w:cs="Calibri"/>
                        <w:b/>
                        <w:bCs/>
                        <w:sz w:val="24"/>
                        <w:lang w:val="en-IE"/>
                      </w:rPr>
                      <w:t>Project Manager Role</w:t>
                    </w:r>
                  </w:p>
                </w:tc>
              </w:tr>
              <w:tr w:rsidR="003E49E4" w:rsidRPr="007A0EB9" w14:paraId="02476670" w14:textId="77777777" w:rsidTr="0028433E">
                <w:trPr>
                  <w:trHeight w:val="326"/>
                </w:trPr>
                <w:tc>
                  <w:tcPr>
                    <w:tcW w:w="9072" w:type="dxa"/>
                    <w:tcBorders>
                      <w:top w:val="single" w:sz="4" w:space="0" w:color="auto"/>
                      <w:left w:val="single" w:sz="4" w:space="0" w:color="auto"/>
                      <w:bottom w:val="single" w:sz="4" w:space="0" w:color="auto"/>
                      <w:right w:val="single" w:sz="4" w:space="0" w:color="auto"/>
                    </w:tcBorders>
                  </w:tcPr>
                  <w:p w14:paraId="235801BD" w14:textId="77777777" w:rsidR="003E49E4" w:rsidRPr="007A0EB9" w:rsidRDefault="003E49E4" w:rsidP="0028433E">
                    <w:pPr>
                      <w:autoSpaceDE w:val="0"/>
                      <w:autoSpaceDN w:val="0"/>
                      <w:adjustRightInd w:val="0"/>
                      <w:spacing w:after="0"/>
                      <w:rPr>
                        <w:rFonts w:cs="Calibri"/>
                        <w:sz w:val="24"/>
                        <w:lang w:val="en-IE"/>
                      </w:rPr>
                    </w:pPr>
                  </w:p>
                </w:tc>
              </w:tr>
              <w:tr w:rsidR="003E49E4" w:rsidRPr="007A0EB9" w14:paraId="6E496D8B" w14:textId="77777777" w:rsidTr="0028433E">
                <w:trPr>
                  <w:trHeight w:val="517"/>
                </w:trPr>
                <w:tc>
                  <w:tcPr>
                    <w:tcW w:w="9072" w:type="dxa"/>
                    <w:tcBorders>
                      <w:top w:val="single" w:sz="4" w:space="0" w:color="auto"/>
                      <w:left w:val="single" w:sz="4" w:space="0" w:color="auto"/>
                      <w:bottom w:val="single" w:sz="4" w:space="0" w:color="auto"/>
                      <w:right w:val="single" w:sz="4" w:space="0" w:color="auto"/>
                    </w:tcBorders>
                    <w:shd w:val="clear" w:color="auto" w:fill="9CC2E5"/>
                    <w:hideMark/>
                  </w:tcPr>
                  <w:p w14:paraId="083181B3" w14:textId="77777777" w:rsidR="003E49E4" w:rsidRPr="007A0EB9" w:rsidRDefault="003E49E4" w:rsidP="0028433E">
                    <w:pPr>
                      <w:autoSpaceDE w:val="0"/>
                      <w:autoSpaceDN w:val="0"/>
                      <w:adjustRightInd w:val="0"/>
                      <w:spacing w:after="0"/>
                      <w:jc w:val="center"/>
                      <w:rPr>
                        <w:rFonts w:cs="Calibri"/>
                        <w:sz w:val="24"/>
                        <w:lang w:val="en-IE"/>
                      </w:rPr>
                    </w:pPr>
                    <w:r w:rsidRPr="007A0EB9">
                      <w:rPr>
                        <w:rFonts w:cs="Calibri"/>
                        <w:b/>
                        <w:bCs/>
                        <w:sz w:val="24"/>
                        <w:lang w:val="en-IE"/>
                      </w:rPr>
                      <w:t>Project Manager Role Description</w:t>
                    </w:r>
                  </w:p>
                </w:tc>
              </w:tr>
              <w:tr w:rsidR="003E49E4" w:rsidRPr="007A0EB9" w14:paraId="578B1C18" w14:textId="77777777" w:rsidTr="0028433E">
                <w:trPr>
                  <w:trHeight w:val="518"/>
                </w:trPr>
                <w:tc>
                  <w:tcPr>
                    <w:tcW w:w="9072" w:type="dxa"/>
                    <w:tcBorders>
                      <w:top w:val="single" w:sz="4" w:space="0" w:color="auto"/>
                      <w:left w:val="single" w:sz="4" w:space="0" w:color="auto"/>
                      <w:bottom w:val="single" w:sz="4" w:space="0" w:color="auto"/>
                      <w:right w:val="single" w:sz="4" w:space="0" w:color="auto"/>
                    </w:tcBorders>
                  </w:tcPr>
                  <w:p w14:paraId="11FC6334" w14:textId="77777777" w:rsidR="003E49E4" w:rsidRPr="00C428EA" w:rsidRDefault="003E49E4" w:rsidP="0028433E">
                    <w:pPr>
                      <w:autoSpaceDE w:val="0"/>
                      <w:autoSpaceDN w:val="0"/>
                      <w:adjustRightInd w:val="0"/>
                      <w:spacing w:after="0"/>
                      <w:rPr>
                        <w:rFonts w:cs="Calibri"/>
                        <w:sz w:val="22"/>
                        <w:szCs w:val="22"/>
                        <w:lang w:val="en-IE"/>
                      </w:rPr>
                    </w:pPr>
                  </w:p>
                  <w:p w14:paraId="1A7673DF" w14:textId="77777777" w:rsidR="003E49E4" w:rsidRPr="00C428EA" w:rsidRDefault="003E49E4" w:rsidP="0028433E">
                    <w:pPr>
                      <w:autoSpaceDE w:val="0"/>
                      <w:autoSpaceDN w:val="0"/>
                      <w:adjustRightInd w:val="0"/>
                      <w:spacing w:after="0"/>
                      <w:rPr>
                        <w:rFonts w:cs="Calibri"/>
                        <w:sz w:val="22"/>
                        <w:szCs w:val="22"/>
                        <w:lang w:val="en-IE"/>
                      </w:rPr>
                    </w:pPr>
                    <w:r w:rsidRPr="00C428EA">
                      <w:rPr>
                        <w:rFonts w:cs="Calibri"/>
                        <w:sz w:val="22"/>
                        <w:szCs w:val="22"/>
                        <w:lang w:val="en-IE"/>
                      </w:rPr>
                      <w:t xml:space="preserve">The Project Manager will be responsible for reporting to a designated Contracting Authority Officer who will manage the AMS contract. </w:t>
                    </w:r>
                    <w:r w:rsidRPr="00C428EA">
                      <w:rPr>
                        <w:rFonts w:eastAsia="Calibri" w:cs="Calibri"/>
                        <w:sz w:val="22"/>
                        <w:szCs w:val="22"/>
                      </w:rPr>
                      <w:t xml:space="preserve">The project manager will be responsible for overall management and the delivery of the work required under the project plan to the Department of Agriculture, Food and the Marine as specified in Appendix 1 of this RFT. This will include the planning and monitoring of project progress and the delivery of project documentation (status reports, issue/risk logs, etc.). </w:t>
                    </w:r>
                  </w:p>
                  <w:p w14:paraId="4D47EB68" w14:textId="77777777" w:rsidR="003E49E4" w:rsidRPr="00C428EA" w:rsidRDefault="003E49E4" w:rsidP="0028433E">
                    <w:pPr>
                      <w:spacing w:after="0"/>
                      <w:ind w:right="57"/>
                      <w:rPr>
                        <w:rFonts w:eastAsia="Calibri" w:cs="Calibri"/>
                        <w:sz w:val="22"/>
                        <w:szCs w:val="22"/>
                      </w:rPr>
                    </w:pPr>
                  </w:p>
                  <w:p w14:paraId="5B1ED3DD" w14:textId="77777777" w:rsidR="003E49E4" w:rsidRPr="00C428EA" w:rsidRDefault="003E49E4" w:rsidP="0028433E">
                    <w:pPr>
                      <w:spacing w:after="0"/>
                      <w:ind w:right="57"/>
                      <w:rPr>
                        <w:rFonts w:eastAsia="Calibri" w:cs="Calibri"/>
                        <w:color w:val="FF0000"/>
                        <w:sz w:val="22"/>
                        <w:szCs w:val="22"/>
                      </w:rPr>
                    </w:pPr>
                    <w:r w:rsidRPr="00C428EA">
                      <w:rPr>
                        <w:rFonts w:eastAsia="Calibri" w:cs="Calibri"/>
                        <w:sz w:val="22"/>
                        <w:szCs w:val="22"/>
                      </w:rPr>
                      <w:lastRenderedPageBreak/>
                      <w:t xml:space="preserve">The Project Manager nominated in the tender for delivery of the service </w:t>
                    </w:r>
                    <w:r w:rsidRPr="00C428EA">
                      <w:rPr>
                        <w:rFonts w:eastAsia="Calibri" w:cs="Calibri"/>
                        <w:sz w:val="22"/>
                        <w:szCs w:val="22"/>
                        <w:u w:val="single"/>
                      </w:rPr>
                      <w:t>must</w:t>
                    </w:r>
                    <w:r w:rsidRPr="00C428EA">
                      <w:rPr>
                        <w:rFonts w:eastAsia="Calibri" w:cs="Calibri"/>
                        <w:sz w:val="22"/>
                        <w:szCs w:val="22"/>
                      </w:rPr>
                      <w:t xml:space="preserve"> meet the following minimum criteria (See also Clause 3.2 of this RFT): </w:t>
                    </w:r>
                  </w:p>
                  <w:p w14:paraId="48B2B261"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Have a recognised qualification in project management preferably</w:t>
                    </w:r>
                    <w:r>
                      <w:rPr>
                        <w:sz w:val="22"/>
                        <w:szCs w:val="22"/>
                      </w:rPr>
                      <w:t xml:space="preserve"> at level 6</w:t>
                    </w:r>
                    <w:r w:rsidRPr="00C428EA">
                      <w:rPr>
                        <w:sz w:val="22"/>
                        <w:szCs w:val="22"/>
                      </w:rPr>
                      <w:t xml:space="preserve"> on the QQI framework and/ or a minimum of 5 years’ experience in a Project Management Role. </w:t>
                    </w:r>
                  </w:p>
                  <w:p w14:paraId="0A721F10"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 xml:space="preserve">Have at least 5 years’ experience within the Earth Observation environment covering the following: </w:t>
                    </w:r>
                  </w:p>
                  <w:p w14:paraId="571E6AE6" w14:textId="77777777" w:rsidR="003E49E4" w:rsidRPr="00C428EA" w:rsidRDefault="003E49E4" w:rsidP="0028433E">
                    <w:pPr>
                      <w:pStyle w:val="ListParagraph"/>
                      <w:numPr>
                        <w:ilvl w:val="1"/>
                        <w:numId w:val="31"/>
                      </w:numPr>
                      <w:spacing w:after="6" w:line="273" w:lineRule="auto"/>
                      <w:jc w:val="both"/>
                      <w:rPr>
                        <w:sz w:val="22"/>
                        <w:szCs w:val="22"/>
                      </w:rPr>
                    </w:pPr>
                    <w:r w:rsidRPr="00C428EA">
                      <w:rPr>
                        <w:sz w:val="22"/>
                        <w:szCs w:val="22"/>
                      </w:rPr>
                      <w:t xml:space="preserve">Extensive experience with spatial analysis, data management and big data processing. </w:t>
                    </w:r>
                  </w:p>
                  <w:p w14:paraId="44F7DB56" w14:textId="77777777" w:rsidR="003E49E4" w:rsidRPr="00C428EA" w:rsidRDefault="003E49E4" w:rsidP="0028433E">
                    <w:pPr>
                      <w:pStyle w:val="ListParagraph"/>
                      <w:numPr>
                        <w:ilvl w:val="1"/>
                        <w:numId w:val="31"/>
                      </w:numPr>
                      <w:spacing w:after="27" w:line="245" w:lineRule="auto"/>
                      <w:ind w:right="1245"/>
                      <w:jc w:val="both"/>
                      <w:rPr>
                        <w:sz w:val="22"/>
                        <w:szCs w:val="22"/>
                      </w:rPr>
                    </w:pPr>
                    <w:r w:rsidRPr="00C428EA">
                      <w:rPr>
                        <w:sz w:val="22"/>
                        <w:szCs w:val="22"/>
                      </w:rPr>
                      <w:t>Interpretation of Sentinel and other satellite data for the identification of vegetation, land cover/land use and other purposes.</w:t>
                    </w:r>
                  </w:p>
                  <w:p w14:paraId="73A64DA7" w14:textId="77777777" w:rsidR="003E49E4" w:rsidRPr="00C428EA" w:rsidRDefault="003E49E4" w:rsidP="0028433E">
                    <w:pPr>
                      <w:pStyle w:val="ListParagraph"/>
                      <w:numPr>
                        <w:ilvl w:val="1"/>
                        <w:numId w:val="31"/>
                      </w:numPr>
                      <w:spacing w:after="0" w:line="259" w:lineRule="auto"/>
                      <w:ind w:right="1245"/>
                      <w:jc w:val="both"/>
                      <w:rPr>
                        <w:sz w:val="22"/>
                        <w:szCs w:val="22"/>
                      </w:rPr>
                    </w:pPr>
                    <w:r w:rsidRPr="00C428EA">
                      <w:rPr>
                        <w:sz w:val="22"/>
                        <w:szCs w:val="22"/>
                      </w:rPr>
                      <w:t>Overseeing the automation of spatial analysis methods.</w:t>
                    </w:r>
                  </w:p>
                  <w:p w14:paraId="4DFDF096" w14:textId="77777777" w:rsidR="003E49E4" w:rsidRPr="00C428EA" w:rsidRDefault="003E49E4" w:rsidP="0028433E">
                    <w:pPr>
                      <w:pStyle w:val="ListParagraph"/>
                      <w:numPr>
                        <w:ilvl w:val="1"/>
                        <w:numId w:val="31"/>
                      </w:numPr>
                      <w:spacing w:after="27" w:line="246" w:lineRule="auto"/>
                      <w:jc w:val="both"/>
                      <w:rPr>
                        <w:sz w:val="22"/>
                        <w:szCs w:val="22"/>
                      </w:rPr>
                    </w:pPr>
                    <w:r w:rsidRPr="00C428EA">
                      <w:rPr>
                        <w:sz w:val="22"/>
                        <w:szCs w:val="22"/>
                      </w:rPr>
                      <w:t>Overseeing IT infrastructures, server components, database solutions etc.</w:t>
                    </w:r>
                  </w:p>
                  <w:p w14:paraId="22037A25" w14:textId="77777777" w:rsidR="003E49E4" w:rsidRPr="00C428EA" w:rsidRDefault="003E49E4" w:rsidP="0028433E">
                    <w:pPr>
                      <w:pStyle w:val="ListParagraph"/>
                      <w:numPr>
                        <w:ilvl w:val="1"/>
                        <w:numId w:val="31"/>
                      </w:numPr>
                      <w:spacing w:after="0" w:line="279" w:lineRule="auto"/>
                      <w:jc w:val="both"/>
                      <w:rPr>
                        <w:sz w:val="22"/>
                        <w:szCs w:val="22"/>
                      </w:rPr>
                    </w:pPr>
                    <w:r w:rsidRPr="00C428EA">
                      <w:rPr>
                        <w:sz w:val="22"/>
                        <w:szCs w:val="22"/>
                      </w:rPr>
                      <w:t>In-depth understanding of database structure and RDBMS principles.</w:t>
                    </w:r>
                  </w:p>
                  <w:p w14:paraId="7A719423" w14:textId="77777777" w:rsidR="003E49E4" w:rsidRPr="00C428EA" w:rsidRDefault="003E49E4" w:rsidP="0028433E">
                    <w:pPr>
                      <w:numPr>
                        <w:ilvl w:val="0"/>
                        <w:numId w:val="31"/>
                      </w:numPr>
                      <w:spacing w:after="0" w:line="259" w:lineRule="auto"/>
                      <w:jc w:val="both"/>
                      <w:rPr>
                        <w:sz w:val="22"/>
                        <w:szCs w:val="22"/>
                      </w:rPr>
                    </w:pPr>
                    <w:r w:rsidRPr="00C428EA">
                      <w:rPr>
                        <w:sz w:val="22"/>
                        <w:szCs w:val="22"/>
                      </w:rPr>
                      <w:t>Fluency in the English language, both spoken and written, is required.</w:t>
                    </w:r>
                  </w:p>
                  <w:p w14:paraId="724CF37B" w14:textId="77777777" w:rsidR="003E49E4" w:rsidRPr="00C428EA" w:rsidRDefault="003E49E4" w:rsidP="0028433E">
                    <w:pPr>
                      <w:spacing w:after="0" w:line="279" w:lineRule="auto"/>
                      <w:rPr>
                        <w:sz w:val="22"/>
                        <w:szCs w:val="22"/>
                      </w:rPr>
                    </w:pPr>
                  </w:p>
                  <w:p w14:paraId="0D259DC3" w14:textId="77777777" w:rsidR="003E49E4" w:rsidRPr="00C428EA" w:rsidRDefault="003E49E4" w:rsidP="0028433E">
                    <w:pPr>
                      <w:spacing w:after="0" w:line="277" w:lineRule="auto"/>
                      <w:ind w:right="92"/>
                      <w:rPr>
                        <w:sz w:val="22"/>
                        <w:szCs w:val="22"/>
                      </w:rPr>
                    </w:pPr>
                    <w:r w:rsidRPr="00C428EA">
                      <w:rPr>
                        <w:sz w:val="22"/>
                        <w:szCs w:val="22"/>
                      </w:rPr>
                      <w:t>The Project Manager will carry the responsibility for the delivery of this project.  They must have the critical planning and organization skills required to establish, implement, and manage processes and procedures covering project management, including risk and issues management, documentation management and quality assurance. Certification in quality assurance is a strong advantage. It is desirable that the Project Manager be located full-time ‘On-Shore’, on the island of Ireland (the full definition of ‘On-Shore’ is included in Appendix 1 (1.22)).</w:t>
                    </w:r>
                  </w:p>
                  <w:p w14:paraId="772200DA" w14:textId="77777777" w:rsidR="003E49E4" w:rsidRPr="00C428EA" w:rsidRDefault="003E49E4" w:rsidP="0028433E">
                    <w:pPr>
                      <w:spacing w:after="0" w:line="277" w:lineRule="auto"/>
                      <w:ind w:right="92"/>
                      <w:rPr>
                        <w:sz w:val="22"/>
                        <w:szCs w:val="22"/>
                      </w:rPr>
                    </w:pPr>
                  </w:p>
                  <w:p w14:paraId="6E87A22E" w14:textId="77777777" w:rsidR="003E49E4" w:rsidRPr="00C428EA" w:rsidRDefault="003E49E4" w:rsidP="0028433E">
                    <w:pPr>
                      <w:spacing w:after="0" w:line="277" w:lineRule="auto"/>
                      <w:ind w:right="92"/>
                      <w:rPr>
                        <w:sz w:val="22"/>
                        <w:szCs w:val="22"/>
                      </w:rPr>
                    </w:pPr>
                  </w:p>
                  <w:p w14:paraId="6465A9A2" w14:textId="77777777" w:rsidR="003E49E4" w:rsidRPr="00C428EA" w:rsidRDefault="003E49E4" w:rsidP="0028433E">
                    <w:pPr>
                      <w:spacing w:after="58" w:line="259" w:lineRule="auto"/>
                      <w:rPr>
                        <w:sz w:val="22"/>
                        <w:szCs w:val="22"/>
                      </w:rPr>
                    </w:pPr>
                    <w:r w:rsidRPr="00C428EA">
                      <w:rPr>
                        <w:sz w:val="22"/>
                        <w:szCs w:val="22"/>
                      </w:rPr>
                      <w:t xml:space="preserve">The key </w:t>
                    </w:r>
                    <w:r w:rsidRPr="00C428EA">
                      <w:rPr>
                        <w:b/>
                        <w:sz w:val="22"/>
                        <w:szCs w:val="22"/>
                      </w:rPr>
                      <w:t>responsibilities</w:t>
                    </w:r>
                    <w:r w:rsidRPr="00C428EA">
                      <w:rPr>
                        <w:sz w:val="22"/>
                        <w:szCs w:val="22"/>
                      </w:rPr>
                      <w:t xml:space="preserve"> </w:t>
                    </w:r>
                    <w:r w:rsidRPr="00C428EA">
                      <w:rPr>
                        <w:b/>
                        <w:sz w:val="22"/>
                        <w:szCs w:val="22"/>
                      </w:rPr>
                      <w:t>&amp; duties</w:t>
                    </w:r>
                    <w:r w:rsidRPr="00C428EA">
                      <w:rPr>
                        <w:sz w:val="22"/>
                        <w:szCs w:val="22"/>
                      </w:rPr>
                      <w:t xml:space="preserve"> of the Project Manager will include: </w:t>
                    </w:r>
                  </w:p>
                  <w:p w14:paraId="2B298D7C"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Overall planning of the project and maintenance of the project plan.</w:t>
                    </w:r>
                  </w:p>
                  <w:p w14:paraId="74259B85"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Overseeing the development of database solutions to ensure all data is stored effectively and securely.</w:t>
                    </w:r>
                  </w:p>
                  <w:p w14:paraId="61CC3679"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Delivery of project to agreed costs and on schedule.</w:t>
                    </w:r>
                  </w:p>
                  <w:p w14:paraId="7252B538"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Management of quality assurance procedures.</w:t>
                    </w:r>
                  </w:p>
                  <w:p w14:paraId="69FF0972"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Coordinating with the Department to understand project requirements and identify future needs.</w:t>
                    </w:r>
                  </w:p>
                  <w:p w14:paraId="781A4E06"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Put in place and monitor adherence to key performance indicators.</w:t>
                    </w:r>
                  </w:p>
                  <w:p w14:paraId="243046CD"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Plan for and deliver on the provision of additional resources, if required.</w:t>
                    </w:r>
                  </w:p>
                  <w:p w14:paraId="6B18DB72"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 xml:space="preserve">Translate business and technical requirements into an architectural blueprint to achieve objectives. </w:t>
                    </w:r>
                  </w:p>
                  <w:p w14:paraId="33A78E5D"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Acts as a subject matter expert on Earth Observation and spatial analysis technologies.</w:t>
                    </w:r>
                  </w:p>
                  <w:p w14:paraId="3E0D59A1"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Produces technical documents of workflows, systems, and architectures.</w:t>
                    </w:r>
                  </w:p>
                  <w:p w14:paraId="21345925"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Analyse the current monitoring approach to identify weaknesses and opportunities for improvement.</w:t>
                    </w:r>
                  </w:p>
                  <w:p w14:paraId="704CAA3E"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Management of risks and contingency planning.</w:t>
                    </w:r>
                  </w:p>
                  <w:p w14:paraId="482C0981"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Provide regular progress reports.</w:t>
                    </w:r>
                  </w:p>
                  <w:p w14:paraId="5C7572CD"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Provision of leadership for the project team.</w:t>
                    </w:r>
                  </w:p>
                  <w:p w14:paraId="20C2139E"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A good working knowledge of quality assurance methodologies and standards.</w:t>
                    </w:r>
                  </w:p>
                  <w:p w14:paraId="50775283"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Ensure project-wide compliance with data integrity and data quality standards.</w:t>
                    </w:r>
                  </w:p>
                  <w:p w14:paraId="0CA55BB0" w14:textId="77777777" w:rsidR="003E49E4" w:rsidRPr="00C428EA" w:rsidRDefault="003E49E4" w:rsidP="0028433E">
                    <w:pPr>
                      <w:pStyle w:val="ListParagraph"/>
                      <w:numPr>
                        <w:ilvl w:val="0"/>
                        <w:numId w:val="31"/>
                      </w:numPr>
                      <w:spacing w:after="40" w:line="277" w:lineRule="auto"/>
                      <w:jc w:val="both"/>
                      <w:rPr>
                        <w:sz w:val="22"/>
                        <w:szCs w:val="22"/>
                      </w:rPr>
                    </w:pPr>
                    <w:r w:rsidRPr="00C428EA">
                      <w:rPr>
                        <w:sz w:val="22"/>
                        <w:szCs w:val="22"/>
                      </w:rPr>
                      <w:t>Develop effective and efficient protocols for data testing and validation.</w:t>
                    </w:r>
                  </w:p>
                  <w:p w14:paraId="3EBB1839" w14:textId="77777777" w:rsidR="003E49E4" w:rsidRPr="00C428EA" w:rsidRDefault="003E49E4" w:rsidP="0028433E">
                    <w:pPr>
                      <w:spacing w:after="0"/>
                      <w:ind w:right="57"/>
                      <w:rPr>
                        <w:rFonts w:eastAsia="Calibri" w:cs="Calibri"/>
                        <w:sz w:val="22"/>
                        <w:szCs w:val="22"/>
                        <w:lang w:val="en-IE"/>
                      </w:rPr>
                    </w:pPr>
                  </w:p>
                  <w:p w14:paraId="2A9D1FC5" w14:textId="77777777" w:rsidR="003E49E4" w:rsidRPr="00C428EA" w:rsidRDefault="003E49E4" w:rsidP="0028433E">
                    <w:pPr>
                      <w:spacing w:after="0"/>
                      <w:ind w:right="57"/>
                      <w:rPr>
                        <w:rFonts w:eastAsia="Calibri" w:cs="Calibri"/>
                        <w:sz w:val="22"/>
                        <w:szCs w:val="22"/>
                        <w:lang w:val="en-IE"/>
                      </w:rPr>
                    </w:pPr>
                  </w:p>
                  <w:p w14:paraId="68D892F8" w14:textId="77777777" w:rsidR="003E49E4" w:rsidRPr="00C428EA" w:rsidRDefault="003E49E4" w:rsidP="0028433E">
                    <w:pPr>
                      <w:spacing w:after="0"/>
                      <w:rPr>
                        <w:rFonts w:cs="Calibri"/>
                        <w:sz w:val="22"/>
                        <w:szCs w:val="22"/>
                        <w:lang w:val="en-IE"/>
                      </w:rPr>
                    </w:pPr>
                  </w:p>
                </w:tc>
              </w:tr>
            </w:tbl>
            <w:p w14:paraId="0EC1A30F" w14:textId="77777777" w:rsidR="003E49E4" w:rsidRPr="007A0EB9" w:rsidRDefault="003E49E4" w:rsidP="003E49E4">
              <w:pPr>
                <w:pStyle w:val="Heading6"/>
                <w:rPr>
                  <w:lang w:val="en-IE"/>
                </w:rPr>
              </w:pPr>
              <w:r w:rsidRPr="007A0EB9">
                <w:rPr>
                  <w:lang w:val="en-IE"/>
                </w:rPr>
                <w:lastRenderedPageBreak/>
                <w:t>Award Criteria for Project Manager Role</w:t>
              </w:r>
            </w:p>
            <w:tbl>
              <w:tblPr>
                <w:tblStyle w:val="TableGrid1"/>
                <w:tblW w:w="9072" w:type="dxa"/>
                <w:tblLook w:val="04A0" w:firstRow="1" w:lastRow="0" w:firstColumn="1" w:lastColumn="0" w:noHBand="0" w:noVBand="1"/>
              </w:tblPr>
              <w:tblGrid>
                <w:gridCol w:w="9072"/>
              </w:tblGrid>
              <w:tr w:rsidR="003E49E4" w:rsidRPr="007A0EB9" w14:paraId="4E1B6F97" w14:textId="77777777" w:rsidTr="0028433E">
                <w:trPr>
                  <w:trHeight w:val="517"/>
                </w:trPr>
                <w:tc>
                  <w:tcPr>
                    <w:tcW w:w="9072" w:type="dxa"/>
                    <w:tcBorders>
                      <w:top w:val="single" w:sz="4" w:space="0" w:color="auto"/>
                      <w:left w:val="single" w:sz="4" w:space="0" w:color="auto"/>
                      <w:bottom w:val="single" w:sz="4" w:space="0" w:color="auto"/>
                      <w:right w:val="single" w:sz="4" w:space="0" w:color="auto"/>
                    </w:tcBorders>
                    <w:shd w:val="clear" w:color="auto" w:fill="9CC2E5"/>
                    <w:hideMark/>
                  </w:tcPr>
                  <w:p w14:paraId="35991DDD" w14:textId="77777777" w:rsidR="003E49E4" w:rsidRPr="007A0EB9" w:rsidRDefault="003E49E4" w:rsidP="0028433E">
                    <w:pPr>
                      <w:autoSpaceDE w:val="0"/>
                      <w:autoSpaceDN w:val="0"/>
                      <w:adjustRightInd w:val="0"/>
                      <w:spacing w:after="0"/>
                      <w:jc w:val="center"/>
                      <w:rPr>
                        <w:rFonts w:cs="Calibri"/>
                        <w:b/>
                        <w:bCs/>
                        <w:sz w:val="24"/>
                        <w:lang w:val="en-IE"/>
                      </w:rPr>
                    </w:pPr>
                    <w:r w:rsidRPr="007A0EB9">
                      <w:rPr>
                        <w:rFonts w:cs="Calibri"/>
                        <w:b/>
                        <w:bCs/>
                        <w:sz w:val="24"/>
                        <w:lang w:val="en-IE"/>
                      </w:rPr>
                      <w:t xml:space="preserve">Award Criteria for Project Manager </w:t>
                    </w:r>
                  </w:p>
                </w:tc>
              </w:tr>
              <w:tr w:rsidR="003E49E4" w:rsidRPr="00C428EA" w14:paraId="417FECDC" w14:textId="77777777" w:rsidTr="0028433E">
                <w:trPr>
                  <w:trHeight w:val="517"/>
                </w:trPr>
                <w:tc>
                  <w:tcPr>
                    <w:tcW w:w="9072" w:type="dxa"/>
                    <w:tcBorders>
                      <w:top w:val="single" w:sz="4" w:space="0" w:color="auto"/>
                      <w:left w:val="single" w:sz="4" w:space="0" w:color="auto"/>
                      <w:bottom w:val="single" w:sz="4" w:space="0" w:color="auto"/>
                      <w:right w:val="single" w:sz="4" w:space="0" w:color="auto"/>
                    </w:tcBorders>
                  </w:tcPr>
                  <w:p w14:paraId="0D94D890"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r w:rsidRPr="00C428EA">
                      <w:rPr>
                        <w:rFonts w:asciiTheme="minorHAnsi" w:hAnsiTheme="minorHAnsi" w:cs="Calibri"/>
                        <w:sz w:val="22"/>
                        <w:szCs w:val="22"/>
                        <w:lang w:val="en-IE"/>
                      </w:rPr>
                      <w:t xml:space="preserve">Marks will be awarded for the demonstration (evidence provided in Curriculum Vitae) by the Resource of the key skills/competencies and experience outlined below for the Role. </w:t>
                    </w:r>
                  </w:p>
                  <w:p w14:paraId="2244C496"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p w14:paraId="433671C7" w14:textId="77777777" w:rsidR="003E49E4" w:rsidRPr="00C428EA" w:rsidRDefault="003E49E4" w:rsidP="0028433E">
                    <w:pPr>
                      <w:spacing w:after="0"/>
                      <w:rPr>
                        <w:rFonts w:asciiTheme="minorHAnsi" w:hAnsiTheme="minorHAnsi" w:cs="Calibri"/>
                        <w:sz w:val="22"/>
                        <w:szCs w:val="22"/>
                        <w:lang w:val="en-IE"/>
                      </w:rPr>
                    </w:pPr>
                    <w:r w:rsidRPr="00C428EA">
                      <w:rPr>
                        <w:rFonts w:asciiTheme="minorHAnsi" w:hAnsiTheme="minorHAnsi" w:cs="Calibri"/>
                        <w:sz w:val="22"/>
                        <w:szCs w:val="22"/>
                        <w:lang w:val="en-IE"/>
                      </w:rPr>
                      <w:t xml:space="preserve">Maximum Marks Available for the role: </w:t>
                    </w:r>
                    <w:r>
                      <w:rPr>
                        <w:rFonts w:asciiTheme="minorHAnsi" w:hAnsiTheme="minorHAnsi" w:cs="Calibri"/>
                        <w:sz w:val="22"/>
                        <w:szCs w:val="22"/>
                        <w:lang w:val="en-IE"/>
                      </w:rPr>
                      <w:t>80</w:t>
                    </w:r>
                  </w:p>
                  <w:p w14:paraId="1AB7BD7B" w14:textId="77777777" w:rsidR="003E49E4" w:rsidRPr="00C428EA" w:rsidRDefault="003E49E4" w:rsidP="0028433E">
                    <w:pPr>
                      <w:autoSpaceDE w:val="0"/>
                      <w:autoSpaceDN w:val="0"/>
                      <w:adjustRightInd w:val="0"/>
                      <w:spacing w:after="0"/>
                      <w:rPr>
                        <w:rFonts w:asciiTheme="minorHAnsi" w:hAnsiTheme="minorHAnsi" w:cs="Calibri"/>
                        <w:b/>
                        <w:sz w:val="22"/>
                        <w:szCs w:val="22"/>
                        <w:lang w:val="en-IE"/>
                      </w:rPr>
                    </w:pPr>
                    <w:r w:rsidRPr="00C428EA">
                      <w:rPr>
                        <w:rFonts w:asciiTheme="minorHAnsi" w:hAnsiTheme="minorHAnsi" w:cs="Calibri"/>
                        <w:sz w:val="22"/>
                        <w:szCs w:val="22"/>
                        <w:lang w:val="en-IE"/>
                      </w:rPr>
                      <w:t xml:space="preserve">Minimum Mark Required for the role:   </w:t>
                    </w:r>
                    <w:r>
                      <w:rPr>
                        <w:rFonts w:asciiTheme="minorHAnsi" w:hAnsiTheme="minorHAnsi" w:cs="Calibri"/>
                        <w:sz w:val="22"/>
                        <w:szCs w:val="22"/>
                        <w:lang w:val="en-IE"/>
                      </w:rPr>
                      <w:t>48</w:t>
                    </w:r>
                  </w:p>
                  <w:p w14:paraId="15ECD787" w14:textId="77777777" w:rsidR="003E49E4" w:rsidRPr="00C428EA" w:rsidRDefault="003E49E4" w:rsidP="0028433E">
                    <w:pPr>
                      <w:autoSpaceDE w:val="0"/>
                      <w:autoSpaceDN w:val="0"/>
                      <w:adjustRightInd w:val="0"/>
                      <w:spacing w:after="0"/>
                      <w:rPr>
                        <w:rFonts w:asciiTheme="minorHAnsi" w:hAnsiTheme="minorHAnsi" w:cs="Calibri"/>
                        <w:b/>
                        <w:sz w:val="22"/>
                        <w:szCs w:val="22"/>
                        <w:lang w:val="en-IE"/>
                      </w:rPr>
                    </w:pPr>
                  </w:p>
                  <w:p w14:paraId="3A15003A"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r w:rsidRPr="00C428EA">
                      <w:rPr>
                        <w:rFonts w:asciiTheme="minorHAnsi" w:hAnsiTheme="minorHAnsi" w:cs="Calibri"/>
                        <w:sz w:val="22"/>
                        <w:szCs w:val="22"/>
                        <w:lang w:val="en-IE"/>
                      </w:rPr>
                      <w:t xml:space="preserve">The Resource proposed must achieve the minimum mark required for each of the criterion &amp; sub-criterion below </w:t>
                    </w:r>
                    <w:r w:rsidRPr="00C428EA">
                      <w:rPr>
                        <w:rFonts w:asciiTheme="minorHAnsi" w:hAnsiTheme="minorHAnsi" w:cs="Calibri"/>
                        <w:b/>
                        <w:bCs/>
                        <w:sz w:val="22"/>
                        <w:szCs w:val="22"/>
                        <w:u w:val="single"/>
                        <w:lang w:val="en-IE"/>
                      </w:rPr>
                      <w:t>and</w:t>
                    </w:r>
                    <w:r w:rsidRPr="00C428EA">
                      <w:rPr>
                        <w:rFonts w:asciiTheme="minorHAnsi" w:hAnsiTheme="minorHAnsi" w:cs="Calibri"/>
                        <w:sz w:val="22"/>
                        <w:szCs w:val="22"/>
                        <w:lang w:val="en-IE"/>
                      </w:rPr>
                      <w:t xml:space="preserve"> the minimum mark required for the role.</w:t>
                    </w:r>
                  </w:p>
                  <w:p w14:paraId="52B69506"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tc>
              </w:tr>
              <w:tr w:rsidR="003E49E4" w:rsidRPr="00C428EA" w14:paraId="3AD31834" w14:textId="77777777" w:rsidTr="0028433E">
                <w:trPr>
                  <w:trHeight w:val="518"/>
                </w:trPr>
                <w:tc>
                  <w:tcPr>
                    <w:tcW w:w="9072" w:type="dxa"/>
                    <w:tcBorders>
                      <w:top w:val="single" w:sz="4" w:space="0" w:color="auto"/>
                      <w:left w:val="single" w:sz="4" w:space="0" w:color="auto"/>
                      <w:bottom w:val="single" w:sz="4" w:space="0" w:color="auto"/>
                      <w:right w:val="single" w:sz="4" w:space="0" w:color="auto"/>
                    </w:tcBorders>
                  </w:tcPr>
                  <w:p w14:paraId="63AE7A0E" w14:textId="77777777" w:rsidR="003E49E4" w:rsidRPr="00C428EA" w:rsidRDefault="003E49E4" w:rsidP="0028433E">
                    <w:pPr>
                      <w:autoSpaceDE w:val="0"/>
                      <w:autoSpaceDN w:val="0"/>
                      <w:adjustRightInd w:val="0"/>
                      <w:spacing w:after="0"/>
                      <w:rPr>
                        <w:rFonts w:asciiTheme="minorHAnsi" w:hAnsiTheme="minorHAnsi" w:cs="Calibri"/>
                        <w:b/>
                        <w:bCs/>
                        <w:sz w:val="22"/>
                        <w:szCs w:val="22"/>
                        <w:lang w:val="en-IE"/>
                      </w:rPr>
                    </w:pPr>
                    <w:r w:rsidRPr="00C428EA">
                      <w:rPr>
                        <w:rFonts w:asciiTheme="minorHAnsi" w:hAnsiTheme="minorHAnsi" w:cs="Calibri"/>
                        <w:b/>
                        <w:bCs/>
                        <w:sz w:val="22"/>
                        <w:szCs w:val="22"/>
                        <w:lang w:val="en-IE"/>
                      </w:rPr>
                      <w:t>Criterion 1</w:t>
                    </w:r>
                  </w:p>
                  <w:p w14:paraId="378D4586" w14:textId="77777777" w:rsidR="003E49E4" w:rsidRPr="00C428EA" w:rsidRDefault="003E49E4" w:rsidP="0028433E">
                    <w:pPr>
                      <w:autoSpaceDE w:val="0"/>
                      <w:autoSpaceDN w:val="0"/>
                      <w:adjustRightInd w:val="0"/>
                      <w:spacing w:after="0"/>
                      <w:rPr>
                        <w:rFonts w:asciiTheme="minorHAnsi" w:hAnsiTheme="minorHAnsi" w:cs="Calibri"/>
                        <w:sz w:val="22"/>
                        <w:szCs w:val="22"/>
                        <w:u w:val="single"/>
                        <w:lang w:val="en-IE"/>
                      </w:rPr>
                    </w:pPr>
                    <w:r w:rsidRPr="00C428EA">
                      <w:rPr>
                        <w:rFonts w:asciiTheme="minorHAnsi" w:hAnsiTheme="minorHAnsi" w:cs="Calibri"/>
                        <w:sz w:val="22"/>
                        <w:szCs w:val="22"/>
                        <w:u w:val="single"/>
                        <w:lang w:val="en-IE"/>
                      </w:rPr>
                      <w:t>Requirement</w:t>
                    </w:r>
                  </w:p>
                  <w:p w14:paraId="41B108BC"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p w14:paraId="3FA8F315"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r w:rsidRPr="00C428EA">
                      <w:rPr>
                        <w:rFonts w:asciiTheme="minorHAnsi" w:hAnsiTheme="minorHAnsi" w:cs="Calibri"/>
                        <w:sz w:val="22"/>
                        <w:szCs w:val="22"/>
                        <w:lang w:val="en-IE"/>
                      </w:rPr>
                      <w:t xml:space="preserve">A minimum experience of 60 months within the Earth Observation environment. </w:t>
                    </w:r>
                  </w:p>
                  <w:p w14:paraId="4F823DDA"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p w14:paraId="528BAA23" w14:textId="77777777" w:rsidR="003E49E4" w:rsidRPr="00C428EA" w:rsidRDefault="003E49E4" w:rsidP="0028433E">
                    <w:pPr>
                      <w:autoSpaceDE w:val="0"/>
                      <w:autoSpaceDN w:val="0"/>
                      <w:adjustRightInd w:val="0"/>
                      <w:spacing w:after="0"/>
                      <w:rPr>
                        <w:rFonts w:asciiTheme="minorHAnsi" w:hAnsiTheme="minorHAnsi" w:cs="Calibri"/>
                        <w:sz w:val="22"/>
                        <w:szCs w:val="22"/>
                        <w:u w:val="single"/>
                        <w:lang w:val="en-IE"/>
                      </w:rPr>
                    </w:pPr>
                    <w:r w:rsidRPr="00C428EA">
                      <w:rPr>
                        <w:rFonts w:asciiTheme="minorHAnsi" w:hAnsiTheme="minorHAnsi" w:cs="Calibri"/>
                        <w:sz w:val="22"/>
                        <w:szCs w:val="22"/>
                        <w:u w:val="single"/>
                        <w:lang w:val="en-IE"/>
                      </w:rPr>
                      <w:t>Evidence</w:t>
                    </w:r>
                  </w:p>
                  <w:p w14:paraId="530AE7AA"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p w14:paraId="646654A0"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r w:rsidRPr="00C428EA">
                      <w:rPr>
                        <w:rFonts w:asciiTheme="minorHAnsi" w:hAnsiTheme="minorHAnsi" w:cs="Calibri"/>
                        <w:sz w:val="22"/>
                        <w:szCs w:val="22"/>
                        <w:lang w:val="en-IE"/>
                      </w:rPr>
                      <w:t>Sections 4 and 5 of the resource CV fully completed to clearly demonstrate the necessary experience.</w:t>
                    </w:r>
                  </w:p>
                  <w:p w14:paraId="44C95F3B" w14:textId="77777777" w:rsidR="003E49E4" w:rsidRPr="00C428EA" w:rsidRDefault="003E49E4" w:rsidP="0028433E">
                    <w:pPr>
                      <w:autoSpaceDE w:val="0"/>
                      <w:autoSpaceDN w:val="0"/>
                      <w:adjustRightInd w:val="0"/>
                      <w:spacing w:after="0"/>
                      <w:rPr>
                        <w:rFonts w:asciiTheme="minorHAnsi" w:hAnsiTheme="minorHAnsi" w:cs="Calibri"/>
                        <w:b/>
                        <w:sz w:val="22"/>
                        <w:szCs w:val="22"/>
                        <w:lang w:val="en-IE"/>
                      </w:rPr>
                    </w:pPr>
                  </w:p>
                  <w:p w14:paraId="7C5743DB"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r w:rsidRPr="00C428EA">
                      <w:rPr>
                        <w:rFonts w:asciiTheme="minorHAnsi" w:hAnsiTheme="minorHAnsi" w:cs="Calibri"/>
                        <w:b/>
                        <w:sz w:val="22"/>
                        <w:szCs w:val="22"/>
                        <w:lang w:val="en-IE"/>
                      </w:rPr>
                      <w:t>Maximum Marks Available: 10                                  Minimum Marks Required: 6</w:t>
                    </w:r>
                  </w:p>
                </w:tc>
              </w:tr>
              <w:tr w:rsidR="003E49E4" w:rsidRPr="00C428EA" w14:paraId="2BBDBED5" w14:textId="77777777" w:rsidTr="0028433E">
                <w:trPr>
                  <w:trHeight w:val="258"/>
                </w:trPr>
                <w:tc>
                  <w:tcPr>
                    <w:tcW w:w="9072" w:type="dxa"/>
                    <w:tcBorders>
                      <w:top w:val="single" w:sz="4" w:space="0" w:color="auto"/>
                      <w:left w:val="single" w:sz="4" w:space="0" w:color="auto"/>
                      <w:bottom w:val="single" w:sz="4" w:space="0" w:color="auto"/>
                      <w:right w:val="single" w:sz="4" w:space="0" w:color="auto"/>
                    </w:tcBorders>
                  </w:tcPr>
                  <w:p w14:paraId="4F544F3E" w14:textId="77777777" w:rsidR="003E49E4" w:rsidRDefault="003E49E4" w:rsidP="0028433E">
                    <w:pPr>
                      <w:autoSpaceDE w:val="0"/>
                      <w:autoSpaceDN w:val="0"/>
                      <w:adjustRightInd w:val="0"/>
                      <w:spacing w:after="0"/>
                      <w:rPr>
                        <w:rFonts w:asciiTheme="minorHAnsi" w:hAnsiTheme="minorHAnsi" w:cs="Calibri"/>
                        <w:sz w:val="22"/>
                        <w:szCs w:val="22"/>
                        <w:lang w:val="en-IE"/>
                      </w:rPr>
                    </w:pPr>
                  </w:p>
                  <w:p w14:paraId="7070DAE2" w14:textId="77777777" w:rsidR="003E49E4" w:rsidRDefault="003E49E4" w:rsidP="0028433E">
                    <w:pPr>
                      <w:autoSpaceDE w:val="0"/>
                      <w:autoSpaceDN w:val="0"/>
                      <w:adjustRightInd w:val="0"/>
                      <w:spacing w:after="0"/>
                      <w:rPr>
                        <w:rFonts w:asciiTheme="minorHAnsi" w:hAnsiTheme="minorHAnsi" w:cs="Calibri"/>
                        <w:sz w:val="22"/>
                        <w:szCs w:val="22"/>
                        <w:lang w:val="en-IE"/>
                      </w:rPr>
                    </w:pPr>
                  </w:p>
                  <w:p w14:paraId="3489F661"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tc>
              </w:tr>
              <w:tr w:rsidR="003E49E4" w:rsidRPr="00C428EA" w14:paraId="55FAFA05" w14:textId="77777777" w:rsidTr="0028433E">
                <w:trPr>
                  <w:trHeight w:val="518"/>
                </w:trPr>
                <w:tc>
                  <w:tcPr>
                    <w:tcW w:w="9072" w:type="dxa"/>
                    <w:tcBorders>
                      <w:top w:val="single" w:sz="4" w:space="0" w:color="auto"/>
                      <w:left w:val="single" w:sz="4" w:space="0" w:color="auto"/>
                      <w:bottom w:val="single" w:sz="4" w:space="0" w:color="auto"/>
                      <w:right w:val="single" w:sz="4" w:space="0" w:color="auto"/>
                    </w:tcBorders>
                  </w:tcPr>
                  <w:p w14:paraId="294EB1D2" w14:textId="77777777" w:rsidR="003E49E4" w:rsidRPr="00C428EA" w:rsidRDefault="003E49E4" w:rsidP="0028433E">
                    <w:pPr>
                      <w:autoSpaceDE w:val="0"/>
                      <w:autoSpaceDN w:val="0"/>
                      <w:adjustRightInd w:val="0"/>
                      <w:spacing w:after="0"/>
                      <w:rPr>
                        <w:rFonts w:asciiTheme="minorHAnsi" w:hAnsiTheme="minorHAnsi" w:cs="Calibri"/>
                        <w:b/>
                        <w:sz w:val="22"/>
                        <w:szCs w:val="22"/>
                        <w:lang w:val="en-IE"/>
                      </w:rPr>
                    </w:pPr>
                    <w:r w:rsidRPr="00C428EA">
                      <w:rPr>
                        <w:rFonts w:asciiTheme="minorHAnsi" w:hAnsiTheme="minorHAnsi" w:cs="Calibri"/>
                        <w:b/>
                        <w:sz w:val="22"/>
                        <w:szCs w:val="22"/>
                        <w:lang w:val="en-IE"/>
                      </w:rPr>
                      <w:t>Criterion 2</w:t>
                    </w:r>
                  </w:p>
                  <w:p w14:paraId="4B0880DB" w14:textId="77777777" w:rsidR="003E49E4" w:rsidRPr="00C428EA" w:rsidRDefault="003E49E4" w:rsidP="0028433E">
                    <w:pPr>
                      <w:autoSpaceDE w:val="0"/>
                      <w:autoSpaceDN w:val="0"/>
                      <w:adjustRightInd w:val="0"/>
                      <w:spacing w:after="0"/>
                      <w:rPr>
                        <w:rFonts w:asciiTheme="minorHAnsi" w:hAnsiTheme="minorHAnsi" w:cs="Calibri"/>
                        <w:sz w:val="22"/>
                        <w:szCs w:val="22"/>
                        <w:u w:val="single"/>
                        <w:lang w:val="en-IE"/>
                      </w:rPr>
                    </w:pPr>
                    <w:r w:rsidRPr="00C428EA">
                      <w:rPr>
                        <w:rFonts w:asciiTheme="minorHAnsi" w:hAnsiTheme="minorHAnsi" w:cs="Calibri"/>
                        <w:sz w:val="22"/>
                        <w:szCs w:val="22"/>
                        <w:u w:val="single"/>
                        <w:lang w:val="en-IE"/>
                      </w:rPr>
                      <w:t>Requirement</w:t>
                    </w:r>
                  </w:p>
                  <w:p w14:paraId="20443AE9" w14:textId="77777777" w:rsidR="003E49E4" w:rsidRPr="00C428EA" w:rsidRDefault="003E49E4" w:rsidP="0028433E">
                    <w:pPr>
                      <w:spacing w:after="0"/>
                      <w:rPr>
                        <w:rFonts w:asciiTheme="minorHAnsi" w:hAnsiTheme="minorHAnsi" w:cs="Calibri"/>
                        <w:sz w:val="22"/>
                        <w:szCs w:val="22"/>
                        <w:lang w:val="en-IE"/>
                      </w:rPr>
                    </w:pPr>
                  </w:p>
                  <w:p w14:paraId="7494BEF4" w14:textId="36700FBD" w:rsidR="003E49E4" w:rsidRPr="00C428EA" w:rsidRDefault="003E49E4" w:rsidP="0028433E">
                    <w:pPr>
                      <w:autoSpaceDE w:val="0"/>
                      <w:autoSpaceDN w:val="0"/>
                      <w:adjustRightInd w:val="0"/>
                      <w:spacing w:after="0"/>
                      <w:rPr>
                        <w:rFonts w:asciiTheme="minorHAnsi" w:hAnsiTheme="minorHAnsi" w:cs="Calibri"/>
                        <w:sz w:val="22"/>
                        <w:szCs w:val="22"/>
                        <w:lang w:val="en-IE"/>
                      </w:rPr>
                    </w:pPr>
                    <w:r w:rsidRPr="00C428EA">
                      <w:rPr>
                        <w:rFonts w:asciiTheme="minorHAnsi" w:hAnsiTheme="minorHAnsi"/>
                        <w:sz w:val="22"/>
                        <w:szCs w:val="22"/>
                      </w:rPr>
                      <w:t>A recognised qualification in project management preferably</w:t>
                    </w:r>
                    <w:r>
                      <w:rPr>
                        <w:rFonts w:asciiTheme="minorHAnsi" w:hAnsiTheme="minorHAnsi"/>
                        <w:sz w:val="22"/>
                        <w:szCs w:val="22"/>
                      </w:rPr>
                      <w:t xml:space="preserve"> at level 6</w:t>
                    </w:r>
                    <w:r w:rsidRPr="00C428EA">
                      <w:rPr>
                        <w:rFonts w:asciiTheme="minorHAnsi" w:hAnsiTheme="minorHAnsi"/>
                        <w:sz w:val="22"/>
                        <w:szCs w:val="22"/>
                      </w:rPr>
                      <w:t xml:space="preserve"> on the QQI framework or</w:t>
                    </w:r>
                    <w:r w:rsidRPr="00C428EA">
                      <w:rPr>
                        <w:rFonts w:asciiTheme="minorHAnsi" w:hAnsiTheme="minorHAnsi" w:cs="Calibri"/>
                        <w:sz w:val="22"/>
                        <w:szCs w:val="22"/>
                        <w:lang w:val="en-IE"/>
                      </w:rPr>
                      <w:t xml:space="preserve"> a minimum of 60 months in a Project Manager role.</w:t>
                    </w:r>
                  </w:p>
                  <w:p w14:paraId="096E8D55" w14:textId="77777777" w:rsidR="003E49E4" w:rsidRPr="00C428EA" w:rsidRDefault="003E49E4" w:rsidP="0028433E">
                    <w:pPr>
                      <w:spacing w:after="0" w:line="277" w:lineRule="auto"/>
                      <w:rPr>
                        <w:rFonts w:asciiTheme="minorHAnsi" w:hAnsiTheme="minorHAnsi"/>
                        <w:sz w:val="22"/>
                        <w:szCs w:val="22"/>
                      </w:rPr>
                    </w:pPr>
                  </w:p>
                  <w:p w14:paraId="71309E90" w14:textId="77777777" w:rsidR="003E49E4" w:rsidRPr="00C428EA" w:rsidRDefault="003E49E4" w:rsidP="0028433E">
                    <w:pPr>
                      <w:autoSpaceDE w:val="0"/>
                      <w:autoSpaceDN w:val="0"/>
                      <w:adjustRightInd w:val="0"/>
                      <w:spacing w:after="0"/>
                      <w:rPr>
                        <w:rFonts w:asciiTheme="minorHAnsi" w:hAnsiTheme="minorHAnsi" w:cs="Calibri"/>
                        <w:sz w:val="22"/>
                        <w:szCs w:val="22"/>
                        <w:u w:val="single"/>
                        <w:lang w:val="en-IE"/>
                      </w:rPr>
                    </w:pPr>
                    <w:r w:rsidRPr="00C428EA">
                      <w:rPr>
                        <w:rFonts w:asciiTheme="minorHAnsi" w:hAnsiTheme="minorHAnsi" w:cs="Calibri"/>
                        <w:sz w:val="22"/>
                        <w:szCs w:val="22"/>
                        <w:u w:val="single"/>
                        <w:lang w:val="en-IE"/>
                      </w:rPr>
                      <w:t>Evidence</w:t>
                    </w:r>
                  </w:p>
                  <w:p w14:paraId="713FEC5A" w14:textId="77777777" w:rsidR="003E49E4" w:rsidRPr="00C428EA" w:rsidRDefault="003E49E4" w:rsidP="0028433E">
                    <w:pPr>
                      <w:autoSpaceDE w:val="0"/>
                      <w:autoSpaceDN w:val="0"/>
                      <w:adjustRightInd w:val="0"/>
                      <w:spacing w:after="0"/>
                      <w:rPr>
                        <w:rFonts w:asciiTheme="minorHAnsi" w:hAnsiTheme="minorHAnsi" w:cs="Calibri"/>
                        <w:sz w:val="22"/>
                        <w:szCs w:val="22"/>
                        <w:u w:val="single"/>
                        <w:lang w:val="en-IE"/>
                      </w:rPr>
                    </w:pPr>
                  </w:p>
                  <w:p w14:paraId="3C5B2438" w14:textId="77777777" w:rsidR="003E49E4" w:rsidRPr="00C428EA" w:rsidRDefault="003E49E4" w:rsidP="0028433E">
                    <w:pPr>
                      <w:autoSpaceDE w:val="0"/>
                      <w:autoSpaceDN w:val="0"/>
                      <w:adjustRightInd w:val="0"/>
                      <w:spacing w:after="0"/>
                      <w:rPr>
                        <w:rFonts w:asciiTheme="minorHAnsi" w:hAnsiTheme="minorHAnsi" w:cs="Calibri"/>
                        <w:sz w:val="22"/>
                        <w:szCs w:val="22"/>
                        <w:u w:val="single"/>
                        <w:lang w:val="en-IE"/>
                      </w:rPr>
                    </w:pPr>
                    <w:r w:rsidRPr="00C428EA">
                      <w:rPr>
                        <w:rFonts w:asciiTheme="minorHAnsi" w:hAnsiTheme="minorHAnsi" w:cs="Calibri"/>
                        <w:sz w:val="22"/>
                        <w:szCs w:val="22"/>
                        <w:lang w:val="en-IE"/>
                      </w:rPr>
                      <w:t>Section 3 of the Resource CV completed to demonstrate the certification</w:t>
                    </w:r>
                    <w:r w:rsidRPr="00C428EA">
                      <w:rPr>
                        <w:rFonts w:asciiTheme="minorHAnsi" w:hAnsiTheme="minorHAnsi" w:cs="Calibri"/>
                        <w:sz w:val="22"/>
                        <w:szCs w:val="22"/>
                        <w:u w:val="single"/>
                        <w:lang w:val="en-IE"/>
                      </w:rPr>
                      <w:t xml:space="preserve"> </w:t>
                    </w:r>
                  </w:p>
                  <w:p w14:paraId="0F894500" w14:textId="77777777" w:rsidR="003E49E4" w:rsidRPr="00C428EA" w:rsidRDefault="003E49E4" w:rsidP="0028433E">
                    <w:pPr>
                      <w:autoSpaceDE w:val="0"/>
                      <w:autoSpaceDN w:val="0"/>
                      <w:adjustRightInd w:val="0"/>
                      <w:spacing w:after="0"/>
                      <w:rPr>
                        <w:rFonts w:asciiTheme="minorHAnsi" w:hAnsiTheme="minorHAnsi" w:cs="Calibri"/>
                        <w:b/>
                        <w:sz w:val="22"/>
                        <w:szCs w:val="22"/>
                        <w:lang w:val="en-IE"/>
                      </w:rPr>
                    </w:pPr>
                  </w:p>
                  <w:p w14:paraId="2028BD82" w14:textId="77777777" w:rsidR="003E49E4" w:rsidRPr="00C428EA" w:rsidRDefault="003E49E4" w:rsidP="0028433E">
                    <w:pPr>
                      <w:autoSpaceDE w:val="0"/>
                      <w:autoSpaceDN w:val="0"/>
                      <w:adjustRightInd w:val="0"/>
                      <w:spacing w:after="0"/>
                      <w:rPr>
                        <w:rFonts w:asciiTheme="minorHAnsi" w:hAnsiTheme="minorHAnsi" w:cs="Calibri"/>
                        <w:b/>
                        <w:sz w:val="22"/>
                        <w:szCs w:val="22"/>
                        <w:lang w:val="en-IE"/>
                      </w:rPr>
                    </w:pPr>
                    <w:r w:rsidRPr="00C428EA">
                      <w:rPr>
                        <w:rFonts w:asciiTheme="minorHAnsi" w:hAnsiTheme="minorHAnsi" w:cs="Calibri"/>
                        <w:b/>
                        <w:sz w:val="22"/>
                        <w:szCs w:val="22"/>
                        <w:lang w:val="en-IE"/>
                      </w:rPr>
                      <w:t>Maximum Marks Available: 10                                 Minimum Marks Required: 6</w:t>
                    </w:r>
                  </w:p>
                </w:tc>
              </w:tr>
              <w:tr w:rsidR="003E49E4" w:rsidRPr="00C428EA" w14:paraId="464D3F20" w14:textId="77777777" w:rsidTr="0028433E">
                <w:trPr>
                  <w:trHeight w:val="280"/>
                </w:trPr>
                <w:tc>
                  <w:tcPr>
                    <w:tcW w:w="9072" w:type="dxa"/>
                    <w:tcBorders>
                      <w:top w:val="single" w:sz="4" w:space="0" w:color="auto"/>
                      <w:left w:val="single" w:sz="4" w:space="0" w:color="auto"/>
                      <w:bottom w:val="single" w:sz="4" w:space="0" w:color="auto"/>
                      <w:right w:val="single" w:sz="4" w:space="0" w:color="auto"/>
                    </w:tcBorders>
                  </w:tcPr>
                  <w:p w14:paraId="18566AD5"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tc>
              </w:tr>
              <w:tr w:rsidR="003E49E4" w:rsidRPr="00C428EA" w14:paraId="4307A58C" w14:textId="77777777" w:rsidTr="0028433E">
                <w:trPr>
                  <w:trHeight w:val="518"/>
                </w:trPr>
                <w:tc>
                  <w:tcPr>
                    <w:tcW w:w="9072" w:type="dxa"/>
                    <w:tcBorders>
                      <w:top w:val="single" w:sz="4" w:space="0" w:color="auto"/>
                      <w:left w:val="single" w:sz="4" w:space="0" w:color="auto"/>
                      <w:bottom w:val="single" w:sz="4" w:space="0" w:color="auto"/>
                      <w:right w:val="single" w:sz="4" w:space="0" w:color="auto"/>
                    </w:tcBorders>
                  </w:tcPr>
                  <w:p w14:paraId="1C7B8EFC" w14:textId="77777777" w:rsidR="003E49E4" w:rsidRPr="00C428EA" w:rsidRDefault="003E49E4" w:rsidP="0028433E">
                    <w:pPr>
                      <w:spacing w:after="18" w:line="259" w:lineRule="auto"/>
                      <w:rPr>
                        <w:rFonts w:asciiTheme="minorHAnsi" w:hAnsiTheme="minorHAnsi"/>
                        <w:sz w:val="22"/>
                        <w:szCs w:val="22"/>
                      </w:rPr>
                    </w:pPr>
                    <w:r w:rsidRPr="00C428EA">
                      <w:rPr>
                        <w:rFonts w:asciiTheme="minorHAnsi" w:hAnsiTheme="minorHAnsi"/>
                        <w:b/>
                        <w:sz w:val="22"/>
                        <w:szCs w:val="22"/>
                      </w:rPr>
                      <w:t xml:space="preserve">Criterion 3 </w:t>
                    </w:r>
                  </w:p>
                  <w:p w14:paraId="4B2923A7" w14:textId="77777777" w:rsidR="003E49E4" w:rsidRPr="00C428EA" w:rsidRDefault="003E49E4" w:rsidP="0028433E">
                    <w:pPr>
                      <w:spacing w:after="18" w:line="259" w:lineRule="auto"/>
                      <w:rPr>
                        <w:rFonts w:asciiTheme="minorHAnsi" w:hAnsiTheme="minorHAnsi"/>
                        <w:sz w:val="22"/>
                        <w:szCs w:val="22"/>
                      </w:rPr>
                    </w:pPr>
                    <w:r w:rsidRPr="00C428EA">
                      <w:rPr>
                        <w:rFonts w:asciiTheme="minorHAnsi" w:hAnsiTheme="minorHAnsi"/>
                        <w:sz w:val="22"/>
                        <w:szCs w:val="22"/>
                        <w:u w:val="single" w:color="000000"/>
                      </w:rPr>
                      <w:t>Requirement</w:t>
                    </w:r>
                    <w:r w:rsidRPr="00C428EA">
                      <w:rPr>
                        <w:rFonts w:asciiTheme="minorHAnsi" w:hAnsiTheme="minorHAnsi"/>
                        <w:sz w:val="22"/>
                        <w:szCs w:val="22"/>
                      </w:rPr>
                      <w:t xml:space="preserve"> </w:t>
                    </w:r>
                  </w:p>
                  <w:p w14:paraId="044989CD" w14:textId="77777777" w:rsidR="003E49E4" w:rsidRPr="00C428EA" w:rsidRDefault="003E49E4" w:rsidP="0028433E">
                    <w:pPr>
                      <w:spacing w:after="18" w:line="259" w:lineRule="auto"/>
                      <w:ind w:left="1134" w:hanging="992"/>
                      <w:rPr>
                        <w:rFonts w:asciiTheme="minorHAnsi" w:hAnsiTheme="minorHAnsi"/>
                        <w:sz w:val="22"/>
                        <w:szCs w:val="22"/>
                      </w:rPr>
                    </w:pPr>
                  </w:p>
                  <w:p w14:paraId="14381F91" w14:textId="77777777" w:rsidR="003E49E4" w:rsidRPr="00C428EA" w:rsidRDefault="003E49E4" w:rsidP="0028433E">
                    <w:pPr>
                      <w:spacing w:after="0" w:line="277" w:lineRule="auto"/>
                      <w:ind w:right="789"/>
                      <w:rPr>
                        <w:rFonts w:asciiTheme="minorHAnsi" w:hAnsiTheme="minorHAnsi"/>
                        <w:sz w:val="22"/>
                        <w:szCs w:val="22"/>
                      </w:rPr>
                    </w:pPr>
                    <w:r w:rsidRPr="00C428EA">
                      <w:rPr>
                        <w:rFonts w:asciiTheme="minorHAnsi" w:hAnsiTheme="minorHAnsi"/>
                        <w:sz w:val="22"/>
                        <w:szCs w:val="22"/>
                      </w:rPr>
                      <w:t>Demonstrated expertise in the provision of leadership and direction of multi-disciplinary Team.</w:t>
                    </w:r>
                  </w:p>
                  <w:p w14:paraId="481FC9F4" w14:textId="77777777" w:rsidR="003E49E4" w:rsidRPr="00C428EA" w:rsidRDefault="003E49E4" w:rsidP="0028433E">
                    <w:pPr>
                      <w:spacing w:after="0" w:line="277" w:lineRule="auto"/>
                      <w:ind w:right="789"/>
                      <w:rPr>
                        <w:rFonts w:asciiTheme="minorHAnsi" w:hAnsiTheme="minorHAnsi"/>
                        <w:sz w:val="22"/>
                        <w:szCs w:val="22"/>
                      </w:rPr>
                    </w:pPr>
                    <w:r w:rsidRPr="00C428EA">
                      <w:rPr>
                        <w:rFonts w:asciiTheme="minorHAnsi" w:hAnsiTheme="minorHAnsi"/>
                        <w:sz w:val="22"/>
                        <w:szCs w:val="22"/>
                      </w:rPr>
                      <w:lastRenderedPageBreak/>
                      <w:t xml:space="preserve">The Contracting Authority will award marks based on the degree of evidence presented for the </w:t>
                    </w:r>
                  </w:p>
                  <w:p w14:paraId="06936C09" w14:textId="77777777" w:rsidR="003E49E4" w:rsidRPr="00C428EA" w:rsidRDefault="003E49E4" w:rsidP="0028433E">
                    <w:pPr>
                      <w:spacing w:after="0" w:line="277" w:lineRule="auto"/>
                      <w:ind w:right="789"/>
                      <w:rPr>
                        <w:rFonts w:asciiTheme="minorHAnsi" w:hAnsiTheme="minorHAnsi"/>
                        <w:sz w:val="22"/>
                        <w:szCs w:val="22"/>
                      </w:rPr>
                    </w:pPr>
                    <w:r w:rsidRPr="00C428EA">
                      <w:rPr>
                        <w:rFonts w:asciiTheme="minorHAnsi" w:hAnsiTheme="minorHAnsi"/>
                        <w:sz w:val="22"/>
                        <w:szCs w:val="22"/>
                      </w:rPr>
                      <w:t xml:space="preserve">criteria identified below: </w:t>
                    </w:r>
                  </w:p>
                  <w:p w14:paraId="60A4594E" w14:textId="77777777" w:rsidR="003E49E4" w:rsidRPr="00C428EA" w:rsidRDefault="003E49E4" w:rsidP="0028433E">
                    <w:pPr>
                      <w:spacing w:after="49" w:line="259" w:lineRule="auto"/>
                      <w:ind w:left="1134" w:hanging="992"/>
                      <w:rPr>
                        <w:rFonts w:asciiTheme="minorHAnsi" w:hAnsiTheme="minorHAnsi"/>
                        <w:sz w:val="22"/>
                        <w:szCs w:val="22"/>
                      </w:rPr>
                    </w:pPr>
                    <w:r w:rsidRPr="00C428EA">
                      <w:rPr>
                        <w:rFonts w:asciiTheme="minorHAnsi" w:hAnsiTheme="minorHAnsi"/>
                        <w:sz w:val="22"/>
                        <w:szCs w:val="22"/>
                      </w:rPr>
                      <w:t xml:space="preserve"> </w:t>
                    </w:r>
                  </w:p>
                  <w:p w14:paraId="1C02DC7B" w14:textId="77777777" w:rsidR="003E49E4" w:rsidRPr="00C428EA" w:rsidRDefault="003E49E4" w:rsidP="0028433E">
                    <w:pPr>
                      <w:numPr>
                        <w:ilvl w:val="0"/>
                        <w:numId w:val="30"/>
                      </w:numPr>
                      <w:spacing w:after="0" w:line="259" w:lineRule="auto"/>
                      <w:ind w:left="1134" w:right="22"/>
                      <w:rPr>
                        <w:rFonts w:asciiTheme="minorHAnsi" w:hAnsiTheme="minorHAnsi"/>
                        <w:sz w:val="22"/>
                        <w:szCs w:val="22"/>
                      </w:rPr>
                    </w:pPr>
                    <w:r w:rsidRPr="00C428EA">
                      <w:rPr>
                        <w:rFonts w:asciiTheme="minorHAnsi" w:hAnsiTheme="minorHAnsi"/>
                        <w:sz w:val="22"/>
                        <w:szCs w:val="22"/>
                      </w:rPr>
                      <w:t xml:space="preserve">Planning and Organisation of comparable Earth Observation projects. </w:t>
                    </w:r>
                  </w:p>
                  <w:p w14:paraId="34D117AD" w14:textId="77777777" w:rsidR="003E49E4" w:rsidRPr="00C428EA" w:rsidRDefault="003E49E4" w:rsidP="0028433E">
                    <w:pPr>
                      <w:spacing w:after="18" w:line="259" w:lineRule="auto"/>
                      <w:ind w:left="1134" w:hanging="992"/>
                      <w:rPr>
                        <w:rFonts w:asciiTheme="minorHAnsi" w:hAnsiTheme="minorHAnsi"/>
                        <w:sz w:val="22"/>
                        <w:szCs w:val="22"/>
                      </w:rPr>
                    </w:pPr>
                    <w:r w:rsidRPr="00C428EA">
                      <w:rPr>
                        <w:rFonts w:asciiTheme="minorHAnsi" w:hAnsiTheme="minorHAnsi"/>
                        <w:sz w:val="22"/>
                        <w:szCs w:val="22"/>
                      </w:rPr>
                      <w:t xml:space="preserve"> </w:t>
                    </w:r>
                  </w:p>
                  <w:p w14:paraId="54861C24" w14:textId="77777777" w:rsidR="003E49E4" w:rsidRPr="00C428EA" w:rsidRDefault="003E49E4" w:rsidP="0028433E">
                    <w:pPr>
                      <w:spacing w:after="18" w:line="259" w:lineRule="auto"/>
                      <w:ind w:left="1134" w:hanging="992"/>
                      <w:rPr>
                        <w:rFonts w:asciiTheme="minorHAnsi" w:hAnsiTheme="minorHAnsi"/>
                        <w:sz w:val="22"/>
                        <w:szCs w:val="22"/>
                      </w:rPr>
                    </w:pPr>
                    <w:r w:rsidRPr="00C428EA">
                      <w:rPr>
                        <w:rFonts w:asciiTheme="minorHAnsi" w:hAnsiTheme="minorHAnsi"/>
                        <w:b/>
                        <w:sz w:val="22"/>
                        <w:szCs w:val="22"/>
                      </w:rPr>
                      <w:t xml:space="preserve">Maximum Marks Available: </w:t>
                    </w:r>
                    <w:r>
                      <w:rPr>
                        <w:rFonts w:asciiTheme="minorHAnsi" w:hAnsiTheme="minorHAnsi"/>
                        <w:b/>
                        <w:sz w:val="22"/>
                        <w:szCs w:val="22"/>
                      </w:rPr>
                      <w:t>2</w:t>
                    </w:r>
                    <w:r w:rsidRPr="00C428EA">
                      <w:rPr>
                        <w:rFonts w:asciiTheme="minorHAnsi" w:hAnsiTheme="minorHAnsi"/>
                        <w:b/>
                        <w:sz w:val="22"/>
                        <w:szCs w:val="22"/>
                      </w:rPr>
                      <w:t>0</w:t>
                    </w:r>
                    <w:r w:rsidRPr="00C428EA">
                      <w:rPr>
                        <w:rFonts w:asciiTheme="minorHAnsi" w:hAnsiTheme="minorHAnsi"/>
                        <w:b/>
                        <w:sz w:val="22"/>
                        <w:szCs w:val="22"/>
                      </w:rPr>
                      <w:tab/>
                    </w:r>
                    <w:r w:rsidRPr="00C428EA">
                      <w:rPr>
                        <w:rFonts w:asciiTheme="minorHAnsi" w:hAnsiTheme="minorHAnsi"/>
                        <w:b/>
                        <w:sz w:val="22"/>
                        <w:szCs w:val="22"/>
                      </w:rPr>
                      <w:tab/>
                    </w:r>
                    <w:r>
                      <w:rPr>
                        <w:rFonts w:asciiTheme="minorHAnsi" w:hAnsiTheme="minorHAnsi"/>
                        <w:b/>
                        <w:sz w:val="22"/>
                        <w:szCs w:val="22"/>
                      </w:rPr>
                      <w:t xml:space="preserve"> </w:t>
                    </w:r>
                    <w:r w:rsidRPr="00C428EA">
                      <w:rPr>
                        <w:rFonts w:asciiTheme="minorHAnsi" w:hAnsiTheme="minorHAnsi"/>
                        <w:b/>
                        <w:sz w:val="22"/>
                        <w:szCs w:val="22"/>
                      </w:rPr>
                      <w:t xml:space="preserve">Minimum Marks Required: </w:t>
                    </w:r>
                    <w:r>
                      <w:rPr>
                        <w:rFonts w:asciiTheme="minorHAnsi" w:hAnsiTheme="minorHAnsi"/>
                        <w:b/>
                        <w:sz w:val="22"/>
                        <w:szCs w:val="22"/>
                      </w:rPr>
                      <w:t>12</w:t>
                    </w:r>
                  </w:p>
                  <w:p w14:paraId="37F2782E" w14:textId="77777777" w:rsidR="003E49E4" w:rsidRPr="00C428EA" w:rsidRDefault="003E49E4" w:rsidP="0028433E">
                    <w:pPr>
                      <w:spacing w:after="46" w:line="259" w:lineRule="auto"/>
                      <w:ind w:left="1134" w:hanging="992"/>
                      <w:rPr>
                        <w:rFonts w:asciiTheme="minorHAnsi" w:hAnsiTheme="minorHAnsi"/>
                        <w:sz w:val="22"/>
                        <w:szCs w:val="22"/>
                      </w:rPr>
                    </w:pPr>
                    <w:r w:rsidRPr="00C428EA">
                      <w:rPr>
                        <w:rFonts w:asciiTheme="minorHAnsi" w:hAnsiTheme="minorHAnsi"/>
                        <w:b/>
                        <w:sz w:val="22"/>
                        <w:szCs w:val="22"/>
                      </w:rPr>
                      <w:t xml:space="preserve"> </w:t>
                    </w:r>
                  </w:p>
                  <w:p w14:paraId="6BF95426" w14:textId="77777777" w:rsidR="003E49E4" w:rsidRPr="00C428EA" w:rsidRDefault="003E49E4" w:rsidP="0028433E">
                    <w:pPr>
                      <w:numPr>
                        <w:ilvl w:val="0"/>
                        <w:numId w:val="30"/>
                      </w:numPr>
                      <w:spacing w:after="0" w:line="242" w:lineRule="auto"/>
                      <w:ind w:left="1134" w:right="22"/>
                      <w:rPr>
                        <w:rFonts w:asciiTheme="minorHAnsi" w:hAnsiTheme="minorHAnsi"/>
                        <w:sz w:val="22"/>
                        <w:szCs w:val="22"/>
                      </w:rPr>
                    </w:pPr>
                    <w:r w:rsidRPr="00C428EA">
                      <w:rPr>
                        <w:rFonts w:asciiTheme="minorHAnsi" w:hAnsiTheme="minorHAnsi"/>
                        <w:sz w:val="22"/>
                        <w:szCs w:val="22"/>
                      </w:rPr>
                      <w:t xml:space="preserve">The management of the resources to ensure successful delivery of comparable Earth Observation projects. </w:t>
                    </w:r>
                  </w:p>
                  <w:p w14:paraId="571E3508" w14:textId="77777777" w:rsidR="003E49E4" w:rsidRPr="00C428EA" w:rsidRDefault="003E49E4" w:rsidP="0028433E">
                    <w:pPr>
                      <w:spacing w:after="18" w:line="259" w:lineRule="auto"/>
                      <w:ind w:left="1134" w:hanging="992"/>
                      <w:rPr>
                        <w:rFonts w:asciiTheme="minorHAnsi" w:hAnsiTheme="minorHAnsi"/>
                        <w:b/>
                        <w:sz w:val="22"/>
                        <w:szCs w:val="22"/>
                      </w:rPr>
                    </w:pPr>
                  </w:p>
                  <w:p w14:paraId="3CE55E3B" w14:textId="77777777" w:rsidR="003E49E4" w:rsidRPr="00C428EA" w:rsidRDefault="003E49E4" w:rsidP="0028433E">
                    <w:pPr>
                      <w:spacing w:after="18" w:line="259" w:lineRule="auto"/>
                      <w:ind w:left="1134" w:hanging="992"/>
                      <w:rPr>
                        <w:rFonts w:asciiTheme="minorHAnsi" w:hAnsiTheme="minorHAnsi"/>
                        <w:sz w:val="22"/>
                        <w:szCs w:val="22"/>
                      </w:rPr>
                    </w:pPr>
                    <w:r w:rsidRPr="00C428EA">
                      <w:rPr>
                        <w:rFonts w:asciiTheme="minorHAnsi" w:hAnsiTheme="minorHAnsi"/>
                        <w:b/>
                        <w:sz w:val="22"/>
                        <w:szCs w:val="22"/>
                      </w:rPr>
                      <w:t xml:space="preserve">Maximum Marks Available: </w:t>
                    </w:r>
                    <w:r>
                      <w:rPr>
                        <w:rFonts w:asciiTheme="minorHAnsi" w:hAnsiTheme="minorHAnsi"/>
                        <w:b/>
                        <w:sz w:val="22"/>
                        <w:szCs w:val="22"/>
                      </w:rPr>
                      <w:t>2</w:t>
                    </w:r>
                    <w:r w:rsidRPr="00C428EA">
                      <w:rPr>
                        <w:rFonts w:asciiTheme="minorHAnsi" w:hAnsiTheme="minorHAnsi"/>
                        <w:b/>
                        <w:sz w:val="22"/>
                        <w:szCs w:val="22"/>
                      </w:rPr>
                      <w:t>0</w:t>
                    </w:r>
                    <w:r w:rsidRPr="00C428EA">
                      <w:rPr>
                        <w:rFonts w:asciiTheme="minorHAnsi" w:hAnsiTheme="minorHAnsi"/>
                        <w:b/>
                        <w:sz w:val="22"/>
                        <w:szCs w:val="22"/>
                      </w:rPr>
                      <w:tab/>
                    </w:r>
                    <w:r w:rsidRPr="00C428EA">
                      <w:rPr>
                        <w:rFonts w:asciiTheme="minorHAnsi" w:hAnsiTheme="minorHAnsi"/>
                        <w:b/>
                        <w:sz w:val="22"/>
                        <w:szCs w:val="22"/>
                      </w:rPr>
                      <w:tab/>
                    </w:r>
                    <w:r>
                      <w:rPr>
                        <w:rFonts w:asciiTheme="minorHAnsi" w:hAnsiTheme="minorHAnsi"/>
                        <w:b/>
                        <w:sz w:val="22"/>
                        <w:szCs w:val="22"/>
                      </w:rPr>
                      <w:t xml:space="preserve"> </w:t>
                    </w:r>
                    <w:r w:rsidRPr="00C428EA">
                      <w:rPr>
                        <w:rFonts w:asciiTheme="minorHAnsi" w:hAnsiTheme="minorHAnsi"/>
                        <w:b/>
                        <w:sz w:val="22"/>
                        <w:szCs w:val="22"/>
                      </w:rPr>
                      <w:t xml:space="preserve">Minimum Marks Required: </w:t>
                    </w:r>
                    <w:r>
                      <w:rPr>
                        <w:rFonts w:asciiTheme="minorHAnsi" w:hAnsiTheme="minorHAnsi"/>
                        <w:b/>
                        <w:sz w:val="22"/>
                        <w:szCs w:val="22"/>
                      </w:rPr>
                      <w:t>12</w:t>
                    </w:r>
                  </w:p>
                  <w:p w14:paraId="465CCD9B" w14:textId="77777777" w:rsidR="003E49E4" w:rsidRPr="00C428EA" w:rsidRDefault="003E49E4" w:rsidP="0028433E">
                    <w:pPr>
                      <w:spacing w:after="49" w:line="259" w:lineRule="auto"/>
                      <w:ind w:left="1134" w:hanging="992"/>
                      <w:rPr>
                        <w:rFonts w:asciiTheme="minorHAnsi" w:hAnsiTheme="minorHAnsi"/>
                        <w:sz w:val="22"/>
                        <w:szCs w:val="22"/>
                      </w:rPr>
                    </w:pPr>
                    <w:r w:rsidRPr="00C428EA">
                      <w:rPr>
                        <w:rFonts w:asciiTheme="minorHAnsi" w:hAnsiTheme="minorHAnsi"/>
                        <w:sz w:val="22"/>
                        <w:szCs w:val="22"/>
                      </w:rPr>
                      <w:t xml:space="preserve"> </w:t>
                    </w:r>
                  </w:p>
                  <w:p w14:paraId="71489AC8" w14:textId="77777777" w:rsidR="003E49E4" w:rsidRPr="00C428EA" w:rsidRDefault="003E49E4" w:rsidP="0028433E">
                    <w:pPr>
                      <w:numPr>
                        <w:ilvl w:val="0"/>
                        <w:numId w:val="30"/>
                      </w:numPr>
                      <w:spacing w:after="0" w:line="242" w:lineRule="auto"/>
                      <w:ind w:left="1134" w:right="22"/>
                      <w:rPr>
                        <w:rFonts w:asciiTheme="minorHAnsi" w:hAnsiTheme="minorHAnsi"/>
                        <w:sz w:val="22"/>
                        <w:szCs w:val="22"/>
                      </w:rPr>
                    </w:pPr>
                    <w:r w:rsidRPr="00C428EA">
                      <w:rPr>
                        <w:rFonts w:asciiTheme="minorHAnsi" w:hAnsiTheme="minorHAnsi"/>
                        <w:sz w:val="22"/>
                        <w:szCs w:val="22"/>
                      </w:rPr>
                      <w:t>The management of risks related to result delivery and result quality for comparable Earth Observation projects. Including Leading development of EO projects and introducing new technologies.</w:t>
                    </w:r>
                  </w:p>
                  <w:p w14:paraId="0966E4F1" w14:textId="77777777" w:rsidR="003E49E4" w:rsidRPr="00C428EA" w:rsidRDefault="003E49E4" w:rsidP="0028433E">
                    <w:pPr>
                      <w:spacing w:after="0" w:line="242" w:lineRule="auto"/>
                      <w:ind w:left="1134" w:right="22" w:hanging="992"/>
                      <w:rPr>
                        <w:rFonts w:asciiTheme="minorHAnsi" w:hAnsiTheme="minorHAnsi"/>
                        <w:sz w:val="22"/>
                        <w:szCs w:val="22"/>
                      </w:rPr>
                    </w:pPr>
                  </w:p>
                  <w:p w14:paraId="4B69B5CF" w14:textId="77777777" w:rsidR="003E49E4" w:rsidRPr="00C428EA" w:rsidRDefault="003E49E4" w:rsidP="0028433E">
                    <w:pPr>
                      <w:spacing w:after="18" w:line="259" w:lineRule="auto"/>
                      <w:ind w:left="1134" w:hanging="992"/>
                      <w:rPr>
                        <w:rFonts w:asciiTheme="minorHAnsi" w:hAnsiTheme="minorHAnsi"/>
                        <w:b/>
                        <w:sz w:val="22"/>
                        <w:szCs w:val="22"/>
                      </w:rPr>
                    </w:pPr>
                    <w:r w:rsidRPr="00C428EA">
                      <w:rPr>
                        <w:rFonts w:asciiTheme="minorHAnsi" w:hAnsiTheme="minorHAnsi"/>
                        <w:b/>
                        <w:sz w:val="22"/>
                        <w:szCs w:val="22"/>
                      </w:rPr>
                      <w:t>Maximum Marks Available: 10</w:t>
                    </w:r>
                    <w:r w:rsidRPr="00C428EA">
                      <w:rPr>
                        <w:rFonts w:asciiTheme="minorHAnsi" w:hAnsiTheme="minorHAnsi"/>
                        <w:b/>
                        <w:sz w:val="22"/>
                        <w:szCs w:val="22"/>
                      </w:rPr>
                      <w:tab/>
                    </w:r>
                    <w:r w:rsidRPr="00C428EA">
                      <w:rPr>
                        <w:rFonts w:asciiTheme="minorHAnsi" w:hAnsiTheme="minorHAnsi"/>
                        <w:b/>
                        <w:sz w:val="22"/>
                        <w:szCs w:val="22"/>
                      </w:rPr>
                      <w:tab/>
                      <w:t>Minimum Marks Required: 6</w:t>
                    </w:r>
                  </w:p>
                  <w:p w14:paraId="3170B23F" w14:textId="77777777" w:rsidR="003E49E4" w:rsidRPr="00C428EA" w:rsidRDefault="003E49E4" w:rsidP="0028433E">
                    <w:pPr>
                      <w:spacing w:after="18" w:line="259" w:lineRule="auto"/>
                      <w:ind w:left="1134" w:hanging="992"/>
                      <w:rPr>
                        <w:rFonts w:asciiTheme="minorHAnsi" w:hAnsiTheme="minorHAnsi"/>
                        <w:sz w:val="22"/>
                        <w:szCs w:val="22"/>
                      </w:rPr>
                    </w:pPr>
                  </w:p>
                  <w:p w14:paraId="4B72F1E1" w14:textId="77777777" w:rsidR="003E49E4" w:rsidRPr="00C428EA" w:rsidRDefault="003E49E4" w:rsidP="0028433E">
                    <w:pPr>
                      <w:numPr>
                        <w:ilvl w:val="0"/>
                        <w:numId w:val="30"/>
                      </w:numPr>
                      <w:spacing w:after="0" w:line="242" w:lineRule="auto"/>
                      <w:ind w:left="1134" w:right="19"/>
                      <w:rPr>
                        <w:rFonts w:asciiTheme="minorHAnsi" w:hAnsiTheme="minorHAnsi"/>
                        <w:sz w:val="22"/>
                        <w:szCs w:val="22"/>
                      </w:rPr>
                    </w:pPr>
                    <w:r w:rsidRPr="00C428EA">
                      <w:rPr>
                        <w:rFonts w:asciiTheme="minorHAnsi" w:hAnsiTheme="minorHAnsi"/>
                        <w:sz w:val="22"/>
                        <w:szCs w:val="22"/>
                      </w:rPr>
                      <w:t>Demonstrated experience and knowledge of the Copernicus Sentinel Satellite Programme</w:t>
                    </w:r>
                  </w:p>
                  <w:p w14:paraId="13B61A29" w14:textId="77777777" w:rsidR="003E49E4" w:rsidRPr="00C428EA" w:rsidRDefault="003E49E4" w:rsidP="0028433E">
                    <w:pPr>
                      <w:spacing w:after="0" w:line="242" w:lineRule="auto"/>
                      <w:ind w:left="1134" w:right="19" w:hanging="992"/>
                      <w:rPr>
                        <w:rFonts w:asciiTheme="minorHAnsi" w:hAnsiTheme="minorHAnsi"/>
                        <w:sz w:val="22"/>
                        <w:szCs w:val="22"/>
                      </w:rPr>
                    </w:pPr>
                  </w:p>
                  <w:p w14:paraId="4C164D11" w14:textId="77777777" w:rsidR="003E49E4" w:rsidRPr="00C428EA" w:rsidRDefault="003E49E4" w:rsidP="0028433E">
                    <w:pPr>
                      <w:spacing w:after="18" w:line="259" w:lineRule="auto"/>
                      <w:ind w:left="1134" w:hanging="992"/>
                      <w:rPr>
                        <w:rFonts w:asciiTheme="minorHAnsi" w:hAnsiTheme="minorHAnsi"/>
                        <w:sz w:val="22"/>
                        <w:szCs w:val="22"/>
                      </w:rPr>
                    </w:pPr>
                    <w:r w:rsidRPr="00C428EA">
                      <w:rPr>
                        <w:rFonts w:asciiTheme="minorHAnsi" w:hAnsiTheme="minorHAnsi"/>
                        <w:b/>
                        <w:sz w:val="22"/>
                        <w:szCs w:val="22"/>
                      </w:rPr>
                      <w:t xml:space="preserve">Maximum Marks Available: </w:t>
                    </w:r>
                    <w:r>
                      <w:rPr>
                        <w:rFonts w:asciiTheme="minorHAnsi" w:hAnsiTheme="minorHAnsi"/>
                        <w:b/>
                        <w:sz w:val="22"/>
                        <w:szCs w:val="22"/>
                      </w:rPr>
                      <w:t>5</w:t>
                    </w:r>
                    <w:r w:rsidRPr="00C428EA">
                      <w:rPr>
                        <w:rFonts w:asciiTheme="minorHAnsi" w:hAnsiTheme="minorHAnsi"/>
                        <w:b/>
                        <w:sz w:val="22"/>
                        <w:szCs w:val="22"/>
                      </w:rPr>
                      <w:tab/>
                    </w:r>
                    <w:r>
                      <w:rPr>
                        <w:rFonts w:asciiTheme="minorHAnsi" w:hAnsiTheme="minorHAnsi"/>
                        <w:b/>
                        <w:sz w:val="22"/>
                        <w:szCs w:val="22"/>
                      </w:rPr>
                      <w:t xml:space="preserve">                            </w:t>
                    </w:r>
                    <w:r w:rsidRPr="00C428EA">
                      <w:rPr>
                        <w:rFonts w:asciiTheme="minorHAnsi" w:hAnsiTheme="minorHAnsi"/>
                        <w:b/>
                        <w:sz w:val="22"/>
                        <w:szCs w:val="22"/>
                      </w:rPr>
                      <w:t xml:space="preserve">Minimum Marks Required: </w:t>
                    </w:r>
                    <w:r>
                      <w:rPr>
                        <w:rFonts w:asciiTheme="minorHAnsi" w:hAnsiTheme="minorHAnsi"/>
                        <w:b/>
                        <w:sz w:val="22"/>
                        <w:szCs w:val="22"/>
                      </w:rPr>
                      <w:t>3</w:t>
                    </w:r>
                  </w:p>
                  <w:p w14:paraId="0E976B88" w14:textId="77777777" w:rsidR="003E49E4" w:rsidRPr="00C428EA" w:rsidRDefault="003E49E4" w:rsidP="0028433E">
                    <w:pPr>
                      <w:spacing w:after="46" w:line="259" w:lineRule="auto"/>
                      <w:ind w:left="1134" w:hanging="992"/>
                      <w:rPr>
                        <w:rFonts w:asciiTheme="minorHAnsi" w:hAnsiTheme="minorHAnsi"/>
                        <w:sz w:val="22"/>
                        <w:szCs w:val="22"/>
                      </w:rPr>
                    </w:pPr>
                    <w:r w:rsidRPr="00C428EA">
                      <w:rPr>
                        <w:rFonts w:asciiTheme="minorHAnsi" w:hAnsiTheme="minorHAnsi"/>
                        <w:sz w:val="22"/>
                        <w:szCs w:val="22"/>
                      </w:rPr>
                      <w:t xml:space="preserve"> </w:t>
                    </w:r>
                  </w:p>
                  <w:p w14:paraId="6204F887" w14:textId="77777777" w:rsidR="003E49E4" w:rsidRPr="00C428EA" w:rsidRDefault="003E49E4" w:rsidP="0028433E">
                    <w:pPr>
                      <w:numPr>
                        <w:ilvl w:val="0"/>
                        <w:numId w:val="30"/>
                      </w:numPr>
                      <w:spacing w:after="0" w:line="259" w:lineRule="auto"/>
                      <w:ind w:left="1134" w:right="19"/>
                      <w:rPr>
                        <w:rFonts w:asciiTheme="minorHAnsi" w:hAnsiTheme="minorHAnsi"/>
                        <w:sz w:val="22"/>
                        <w:szCs w:val="22"/>
                      </w:rPr>
                    </w:pPr>
                    <w:r w:rsidRPr="00C428EA">
                      <w:rPr>
                        <w:rFonts w:asciiTheme="minorHAnsi" w:hAnsiTheme="minorHAnsi"/>
                        <w:sz w:val="22"/>
                        <w:szCs w:val="22"/>
                      </w:rPr>
                      <w:t>Based Full Time ‘on shore’</w:t>
                    </w:r>
                  </w:p>
                  <w:p w14:paraId="73BF2EC1" w14:textId="77777777" w:rsidR="003E49E4" w:rsidRPr="00C428EA" w:rsidRDefault="003E49E4" w:rsidP="0028433E">
                    <w:pPr>
                      <w:spacing w:after="18" w:line="259" w:lineRule="auto"/>
                      <w:ind w:left="1134" w:hanging="992"/>
                      <w:rPr>
                        <w:rFonts w:asciiTheme="minorHAnsi" w:hAnsiTheme="minorHAnsi"/>
                        <w:sz w:val="22"/>
                        <w:szCs w:val="22"/>
                      </w:rPr>
                    </w:pPr>
                    <w:r w:rsidRPr="00C428EA">
                      <w:rPr>
                        <w:rFonts w:asciiTheme="minorHAnsi" w:hAnsiTheme="minorHAnsi"/>
                        <w:b/>
                        <w:sz w:val="22"/>
                        <w:szCs w:val="22"/>
                      </w:rPr>
                      <w:t xml:space="preserve"> </w:t>
                    </w:r>
                  </w:p>
                  <w:p w14:paraId="0871888B" w14:textId="77777777" w:rsidR="003E49E4" w:rsidRPr="00C428EA" w:rsidRDefault="003E49E4" w:rsidP="0028433E">
                    <w:pPr>
                      <w:spacing w:after="18" w:line="259" w:lineRule="auto"/>
                      <w:ind w:left="1134" w:hanging="992"/>
                      <w:rPr>
                        <w:rFonts w:asciiTheme="minorHAnsi" w:hAnsiTheme="minorHAnsi"/>
                        <w:sz w:val="22"/>
                        <w:szCs w:val="22"/>
                      </w:rPr>
                    </w:pPr>
                    <w:r w:rsidRPr="00C428EA">
                      <w:rPr>
                        <w:rFonts w:asciiTheme="minorHAnsi" w:hAnsiTheme="minorHAnsi"/>
                        <w:b/>
                        <w:sz w:val="22"/>
                        <w:szCs w:val="22"/>
                      </w:rPr>
                      <w:t xml:space="preserve">Maximum Marks Available: </w:t>
                    </w:r>
                    <w:r>
                      <w:rPr>
                        <w:rFonts w:asciiTheme="minorHAnsi" w:hAnsiTheme="minorHAnsi"/>
                        <w:b/>
                        <w:sz w:val="22"/>
                        <w:szCs w:val="22"/>
                      </w:rPr>
                      <w:t>5</w:t>
                    </w:r>
                    <w:r w:rsidRPr="00C428EA">
                      <w:rPr>
                        <w:rFonts w:asciiTheme="minorHAnsi" w:hAnsiTheme="minorHAnsi"/>
                        <w:b/>
                        <w:sz w:val="22"/>
                        <w:szCs w:val="22"/>
                      </w:rPr>
                      <w:tab/>
                    </w:r>
                    <w:r w:rsidRPr="00C428EA">
                      <w:rPr>
                        <w:rFonts w:asciiTheme="minorHAnsi" w:hAnsiTheme="minorHAnsi"/>
                        <w:b/>
                        <w:sz w:val="22"/>
                        <w:szCs w:val="22"/>
                      </w:rPr>
                      <w:tab/>
                      <w:t>Minimum Marks Required: 0</w:t>
                    </w:r>
                  </w:p>
                  <w:p w14:paraId="068FFBAA" w14:textId="77777777" w:rsidR="003E49E4" w:rsidRPr="00C428EA" w:rsidRDefault="003E49E4" w:rsidP="0028433E">
                    <w:pPr>
                      <w:spacing w:after="18" w:line="259" w:lineRule="auto"/>
                      <w:rPr>
                        <w:rFonts w:asciiTheme="minorHAnsi" w:hAnsiTheme="minorHAnsi"/>
                        <w:sz w:val="22"/>
                        <w:szCs w:val="22"/>
                      </w:rPr>
                    </w:pPr>
                  </w:p>
                  <w:p w14:paraId="5CB660F4" w14:textId="77777777" w:rsidR="003E49E4" w:rsidRPr="00C428EA" w:rsidRDefault="003E49E4" w:rsidP="0028433E">
                    <w:pPr>
                      <w:spacing w:after="18" w:line="259" w:lineRule="auto"/>
                      <w:rPr>
                        <w:rFonts w:asciiTheme="minorHAnsi" w:hAnsiTheme="minorHAnsi"/>
                        <w:sz w:val="22"/>
                        <w:szCs w:val="22"/>
                      </w:rPr>
                    </w:pPr>
                    <w:r w:rsidRPr="00C428EA">
                      <w:rPr>
                        <w:rFonts w:asciiTheme="minorHAnsi" w:hAnsiTheme="minorHAnsi"/>
                        <w:sz w:val="22"/>
                        <w:szCs w:val="22"/>
                        <w:u w:val="single" w:color="000000"/>
                      </w:rPr>
                      <w:t>Evidence</w:t>
                    </w:r>
                    <w:r w:rsidRPr="00C428EA">
                      <w:rPr>
                        <w:rFonts w:asciiTheme="minorHAnsi" w:hAnsiTheme="minorHAnsi"/>
                        <w:sz w:val="22"/>
                        <w:szCs w:val="22"/>
                      </w:rPr>
                      <w:t xml:space="preserve"> </w:t>
                    </w:r>
                  </w:p>
                  <w:p w14:paraId="5BB25352" w14:textId="77777777" w:rsidR="003E49E4" w:rsidRPr="00C428EA" w:rsidRDefault="003E49E4" w:rsidP="0028433E">
                    <w:pPr>
                      <w:spacing w:after="0" w:line="277" w:lineRule="auto"/>
                      <w:ind w:right="46"/>
                      <w:rPr>
                        <w:rFonts w:asciiTheme="minorHAnsi" w:hAnsiTheme="minorHAnsi"/>
                        <w:sz w:val="22"/>
                        <w:szCs w:val="22"/>
                      </w:rPr>
                    </w:pPr>
                    <w:r w:rsidRPr="00C428EA">
                      <w:rPr>
                        <w:rFonts w:asciiTheme="minorHAnsi" w:hAnsiTheme="minorHAnsi"/>
                        <w:sz w:val="22"/>
                        <w:szCs w:val="22"/>
                      </w:rPr>
                      <w:t xml:space="preserve">The Candidate’s CV must clearly demonstrate their expertise and practice in leading and directing a team of resources on a large Area Monitoring / Earth Observation project with emphasis on the criteria detailed above. The Contracting Authority will award marks based on the degree of evidence presented for the competencies identified above. </w:t>
                    </w:r>
                  </w:p>
                  <w:p w14:paraId="63335318" w14:textId="77777777" w:rsidR="003E49E4" w:rsidRPr="00C428EA" w:rsidRDefault="003E49E4" w:rsidP="0028433E">
                    <w:pPr>
                      <w:contextualSpacing/>
                      <w:rPr>
                        <w:rFonts w:asciiTheme="minorHAnsi" w:hAnsiTheme="minorHAnsi" w:cs="Calibri"/>
                        <w:sz w:val="22"/>
                        <w:szCs w:val="22"/>
                      </w:rPr>
                    </w:pPr>
                  </w:p>
                </w:tc>
              </w:tr>
              <w:tr w:rsidR="003E49E4" w:rsidRPr="00C428EA" w14:paraId="5BDDDFA8" w14:textId="77777777" w:rsidTr="0028433E">
                <w:trPr>
                  <w:trHeight w:val="518"/>
                </w:trPr>
                <w:tc>
                  <w:tcPr>
                    <w:tcW w:w="9072" w:type="dxa"/>
                    <w:tcBorders>
                      <w:top w:val="single" w:sz="4" w:space="0" w:color="auto"/>
                      <w:left w:val="single" w:sz="4" w:space="0" w:color="auto"/>
                      <w:bottom w:val="single" w:sz="4" w:space="0" w:color="auto"/>
                      <w:right w:val="single" w:sz="4" w:space="0" w:color="auto"/>
                    </w:tcBorders>
                  </w:tcPr>
                  <w:p w14:paraId="1766BFEF" w14:textId="77777777" w:rsidR="003E49E4" w:rsidRPr="00C428EA" w:rsidRDefault="003E49E4" w:rsidP="0028433E">
                    <w:pPr>
                      <w:spacing w:after="18" w:line="259" w:lineRule="auto"/>
                      <w:rPr>
                        <w:rFonts w:asciiTheme="minorHAnsi" w:hAnsiTheme="minorHAnsi"/>
                        <w:b/>
                        <w:szCs w:val="22"/>
                      </w:rPr>
                    </w:pPr>
                  </w:p>
                </w:tc>
              </w:tr>
            </w:tbl>
            <w:p w14:paraId="69DA13D5" w14:textId="77777777" w:rsidR="003E49E4" w:rsidRPr="00C428EA" w:rsidRDefault="003E49E4" w:rsidP="003E49E4">
              <w:pPr>
                <w:rPr>
                  <w:rFonts w:asciiTheme="minorHAnsi" w:eastAsia="Calibri" w:hAnsiTheme="minorHAnsi"/>
                  <w:szCs w:val="22"/>
                  <w:lang w:val="en-IE"/>
                </w:rPr>
              </w:pPr>
            </w:p>
            <w:p w14:paraId="6E37D07B" w14:textId="77777777" w:rsidR="003E49E4" w:rsidRPr="00C428EA" w:rsidRDefault="003E49E4" w:rsidP="003E49E4">
              <w:pPr>
                <w:pStyle w:val="Heading4"/>
                <w:rPr>
                  <w:rFonts w:asciiTheme="minorHAnsi" w:hAnsiTheme="minorHAnsi"/>
                  <w:szCs w:val="22"/>
                  <w:lang w:val="en-IE"/>
                </w:rPr>
              </w:pPr>
              <w:r w:rsidRPr="00C428EA">
                <w:rPr>
                  <w:rFonts w:asciiTheme="minorHAnsi" w:hAnsiTheme="minorHAnsi"/>
                  <w:szCs w:val="22"/>
                </w:rPr>
                <w:t>Resource Skills / Competencies Table 2</w:t>
              </w:r>
            </w:p>
            <w:p w14:paraId="6E45F36B" w14:textId="77777777" w:rsidR="003E49E4" w:rsidRPr="00C428EA" w:rsidRDefault="003E49E4" w:rsidP="003E49E4">
              <w:pPr>
                <w:pStyle w:val="Heading6"/>
                <w:rPr>
                  <w:rFonts w:asciiTheme="minorHAnsi" w:hAnsiTheme="minorHAnsi"/>
                  <w:lang w:val="en-IE"/>
                </w:rPr>
              </w:pPr>
              <w:r w:rsidRPr="00C428EA">
                <w:rPr>
                  <w:rFonts w:asciiTheme="minorHAnsi" w:hAnsiTheme="minorHAnsi"/>
                  <w:lang w:val="en-IE"/>
                </w:rPr>
                <w:t>Team Member Role</w:t>
              </w:r>
            </w:p>
            <w:tbl>
              <w:tblPr>
                <w:tblStyle w:val="TableGrid"/>
                <w:tblW w:w="0" w:type="auto"/>
                <w:tblLook w:val="04A0" w:firstRow="1" w:lastRow="0" w:firstColumn="1" w:lastColumn="0" w:noHBand="0" w:noVBand="1"/>
              </w:tblPr>
              <w:tblGrid>
                <w:gridCol w:w="8908"/>
              </w:tblGrid>
              <w:tr w:rsidR="003E49E4" w:rsidRPr="00C428EA" w14:paraId="49B952AA" w14:textId="77777777" w:rsidTr="0028433E">
                <w:trPr>
                  <w:trHeight w:val="517"/>
                </w:trPr>
                <w:tc>
                  <w:tcPr>
                    <w:tcW w:w="8908" w:type="dxa"/>
                    <w:tcBorders>
                      <w:top w:val="single" w:sz="4" w:space="0" w:color="auto"/>
                      <w:left w:val="single" w:sz="4" w:space="0" w:color="auto"/>
                      <w:bottom w:val="single" w:sz="4" w:space="0" w:color="auto"/>
                      <w:right w:val="single" w:sz="4" w:space="0" w:color="auto"/>
                    </w:tcBorders>
                    <w:shd w:val="clear" w:color="auto" w:fill="9CC2E5"/>
                  </w:tcPr>
                  <w:p w14:paraId="0C985014" w14:textId="77777777" w:rsidR="003E49E4" w:rsidRPr="00C428EA" w:rsidRDefault="003E49E4" w:rsidP="0028433E">
                    <w:pPr>
                      <w:autoSpaceDE w:val="0"/>
                      <w:autoSpaceDN w:val="0"/>
                      <w:adjustRightInd w:val="0"/>
                      <w:spacing w:after="0"/>
                      <w:jc w:val="center"/>
                      <w:rPr>
                        <w:rFonts w:asciiTheme="minorHAnsi" w:hAnsiTheme="minorHAnsi" w:cs="Calibri"/>
                        <w:sz w:val="22"/>
                        <w:szCs w:val="22"/>
                        <w:lang w:val="en-IE"/>
                      </w:rPr>
                    </w:pPr>
                  </w:p>
                  <w:p w14:paraId="4A44BAA6" w14:textId="77777777" w:rsidR="003E49E4" w:rsidRPr="00C428EA" w:rsidRDefault="003E49E4" w:rsidP="0028433E">
                    <w:pPr>
                      <w:autoSpaceDE w:val="0"/>
                      <w:autoSpaceDN w:val="0"/>
                      <w:adjustRightInd w:val="0"/>
                      <w:spacing w:after="0"/>
                      <w:jc w:val="center"/>
                      <w:rPr>
                        <w:rFonts w:asciiTheme="minorHAnsi" w:hAnsiTheme="minorHAnsi" w:cs="Calibri"/>
                        <w:sz w:val="22"/>
                        <w:szCs w:val="22"/>
                        <w:lang w:val="en-IE"/>
                      </w:rPr>
                    </w:pPr>
                    <w:r w:rsidRPr="00C428EA">
                      <w:rPr>
                        <w:rFonts w:asciiTheme="minorHAnsi" w:hAnsiTheme="minorHAnsi" w:cs="Calibri"/>
                        <w:b/>
                        <w:bCs/>
                        <w:sz w:val="22"/>
                        <w:szCs w:val="22"/>
                        <w:lang w:val="en-IE"/>
                      </w:rPr>
                      <w:t>Team Member Role</w:t>
                    </w:r>
                  </w:p>
                </w:tc>
              </w:tr>
              <w:tr w:rsidR="003E49E4" w:rsidRPr="00C428EA" w14:paraId="0811A36B" w14:textId="77777777" w:rsidTr="0028433E">
                <w:trPr>
                  <w:trHeight w:val="326"/>
                </w:trPr>
                <w:tc>
                  <w:tcPr>
                    <w:tcW w:w="8908" w:type="dxa"/>
                    <w:tcBorders>
                      <w:top w:val="single" w:sz="4" w:space="0" w:color="auto"/>
                      <w:left w:val="single" w:sz="4" w:space="0" w:color="auto"/>
                      <w:bottom w:val="single" w:sz="4" w:space="0" w:color="auto"/>
                      <w:right w:val="single" w:sz="4" w:space="0" w:color="auto"/>
                    </w:tcBorders>
                  </w:tcPr>
                  <w:p w14:paraId="65A50DDC" w14:textId="77777777" w:rsidR="003E49E4" w:rsidRPr="00C428EA" w:rsidRDefault="003E49E4" w:rsidP="0028433E">
                    <w:pPr>
                      <w:autoSpaceDE w:val="0"/>
                      <w:autoSpaceDN w:val="0"/>
                      <w:adjustRightInd w:val="0"/>
                      <w:spacing w:after="0"/>
                      <w:rPr>
                        <w:rFonts w:asciiTheme="minorHAnsi" w:hAnsiTheme="minorHAnsi" w:cs="Calibri"/>
                        <w:sz w:val="22"/>
                        <w:szCs w:val="22"/>
                        <w:lang w:val="en-IE"/>
                      </w:rPr>
                    </w:pPr>
                  </w:p>
                </w:tc>
              </w:tr>
              <w:tr w:rsidR="003E49E4" w:rsidRPr="00C428EA" w14:paraId="2E078D02" w14:textId="77777777" w:rsidTr="0028433E">
                <w:trPr>
                  <w:trHeight w:val="517"/>
                </w:trPr>
                <w:tc>
                  <w:tcPr>
                    <w:tcW w:w="8908" w:type="dxa"/>
                    <w:tcBorders>
                      <w:top w:val="single" w:sz="4" w:space="0" w:color="auto"/>
                      <w:left w:val="single" w:sz="4" w:space="0" w:color="auto"/>
                      <w:bottom w:val="single" w:sz="4" w:space="0" w:color="auto"/>
                      <w:right w:val="single" w:sz="4" w:space="0" w:color="auto"/>
                    </w:tcBorders>
                    <w:shd w:val="clear" w:color="auto" w:fill="9CC2E5"/>
                    <w:hideMark/>
                  </w:tcPr>
                  <w:p w14:paraId="27B6E1F7" w14:textId="77777777" w:rsidR="003E49E4" w:rsidRPr="00C428EA" w:rsidRDefault="003E49E4" w:rsidP="0028433E">
                    <w:pPr>
                      <w:autoSpaceDE w:val="0"/>
                      <w:autoSpaceDN w:val="0"/>
                      <w:adjustRightInd w:val="0"/>
                      <w:spacing w:after="0"/>
                      <w:jc w:val="center"/>
                      <w:rPr>
                        <w:rFonts w:asciiTheme="minorHAnsi" w:hAnsiTheme="minorHAnsi" w:cs="Calibri"/>
                        <w:sz w:val="22"/>
                        <w:szCs w:val="22"/>
                        <w:lang w:val="en-IE"/>
                      </w:rPr>
                    </w:pPr>
                    <w:r w:rsidRPr="00C428EA">
                      <w:rPr>
                        <w:rFonts w:asciiTheme="minorHAnsi" w:hAnsiTheme="minorHAnsi" w:cs="Calibri"/>
                        <w:b/>
                        <w:bCs/>
                        <w:sz w:val="22"/>
                        <w:szCs w:val="22"/>
                        <w:lang w:val="en-IE"/>
                      </w:rPr>
                      <w:t>Team Member Role Description</w:t>
                    </w:r>
                  </w:p>
                </w:tc>
              </w:tr>
              <w:tr w:rsidR="003E49E4" w:rsidRPr="00C428EA" w14:paraId="200ABB12" w14:textId="77777777" w:rsidTr="0028433E">
                <w:trPr>
                  <w:trHeight w:val="518"/>
                </w:trPr>
                <w:tc>
                  <w:tcPr>
                    <w:tcW w:w="8908" w:type="dxa"/>
                    <w:tcBorders>
                      <w:top w:val="single" w:sz="4" w:space="0" w:color="auto"/>
                      <w:left w:val="single" w:sz="4" w:space="0" w:color="auto"/>
                      <w:bottom w:val="single" w:sz="4" w:space="0" w:color="auto"/>
                      <w:right w:val="single" w:sz="4" w:space="0" w:color="auto"/>
                    </w:tcBorders>
                  </w:tcPr>
                  <w:p w14:paraId="72B95C1E" w14:textId="77777777" w:rsidR="003E49E4" w:rsidRPr="00C428EA" w:rsidRDefault="003E49E4" w:rsidP="0028433E">
                    <w:pPr>
                      <w:spacing w:after="0" w:line="277" w:lineRule="auto"/>
                      <w:ind w:right="44"/>
                      <w:rPr>
                        <w:rFonts w:asciiTheme="minorHAnsi" w:hAnsiTheme="minorHAnsi"/>
                        <w:sz w:val="22"/>
                        <w:szCs w:val="22"/>
                      </w:rPr>
                    </w:pPr>
                    <w:r w:rsidRPr="00C428EA">
                      <w:rPr>
                        <w:rFonts w:asciiTheme="minorHAnsi" w:hAnsiTheme="minorHAnsi"/>
                        <w:sz w:val="22"/>
                        <w:szCs w:val="22"/>
                      </w:rPr>
                      <w:t>The role of the Project Team Members will be to collectively carry out all the key tasks required by DAFM as specified in Qualitative Criterion 3.</w:t>
                    </w:r>
                  </w:p>
                  <w:p w14:paraId="4C0FD54C" w14:textId="77777777" w:rsidR="003E49E4" w:rsidRPr="00C428EA" w:rsidRDefault="003E49E4" w:rsidP="0028433E">
                    <w:pPr>
                      <w:spacing w:after="18" w:line="259" w:lineRule="auto"/>
                      <w:rPr>
                        <w:rFonts w:asciiTheme="minorHAnsi" w:hAnsiTheme="minorHAnsi"/>
                        <w:sz w:val="22"/>
                        <w:szCs w:val="22"/>
                      </w:rPr>
                    </w:pPr>
                  </w:p>
                  <w:p w14:paraId="16769BC1" w14:textId="77777777" w:rsidR="003E49E4" w:rsidRPr="00C428EA" w:rsidRDefault="003E49E4" w:rsidP="0028433E">
                    <w:pPr>
                      <w:spacing w:after="40" w:line="278" w:lineRule="auto"/>
                      <w:rPr>
                        <w:rFonts w:asciiTheme="minorHAnsi" w:hAnsiTheme="minorHAnsi"/>
                        <w:b/>
                        <w:sz w:val="22"/>
                        <w:szCs w:val="22"/>
                      </w:rPr>
                    </w:pPr>
                    <w:r w:rsidRPr="00C428EA">
                      <w:rPr>
                        <w:rFonts w:asciiTheme="minorHAnsi" w:hAnsiTheme="minorHAnsi"/>
                        <w:sz w:val="22"/>
                        <w:szCs w:val="22"/>
                      </w:rPr>
                      <w:t xml:space="preserve">All Project Team Members nominated in the tender for delivery of the service </w:t>
                    </w:r>
                    <w:r w:rsidRPr="00C428EA">
                      <w:rPr>
                        <w:rFonts w:asciiTheme="minorHAnsi" w:hAnsiTheme="minorHAnsi"/>
                        <w:b/>
                        <w:bCs/>
                        <w:sz w:val="22"/>
                        <w:szCs w:val="22"/>
                        <w:u w:val="single" w:color="000000"/>
                      </w:rPr>
                      <w:t>must</w:t>
                    </w:r>
                    <w:r w:rsidRPr="00C428EA">
                      <w:rPr>
                        <w:rFonts w:asciiTheme="minorHAnsi" w:hAnsiTheme="minorHAnsi"/>
                        <w:b/>
                        <w:bCs/>
                        <w:sz w:val="22"/>
                        <w:szCs w:val="22"/>
                      </w:rPr>
                      <w:t xml:space="preserve"> </w:t>
                    </w:r>
                    <w:r w:rsidRPr="00C428EA">
                      <w:rPr>
                        <w:rFonts w:asciiTheme="minorHAnsi" w:hAnsiTheme="minorHAnsi"/>
                        <w:b/>
                        <w:bCs/>
                        <w:sz w:val="22"/>
                        <w:szCs w:val="22"/>
                        <w:u w:val="single"/>
                      </w:rPr>
                      <w:t>individually</w:t>
                    </w:r>
                    <w:r w:rsidRPr="00C428EA">
                      <w:rPr>
                        <w:rFonts w:asciiTheme="minorHAnsi" w:hAnsiTheme="minorHAnsi"/>
                        <w:sz w:val="22"/>
                        <w:szCs w:val="22"/>
                      </w:rPr>
                      <w:t xml:space="preserve"> meet the following minimum criteria (See Clause 3.2. B of this RFT):</w:t>
                    </w:r>
                    <w:r w:rsidRPr="00C428EA">
                      <w:rPr>
                        <w:rFonts w:asciiTheme="minorHAnsi" w:hAnsiTheme="minorHAnsi"/>
                        <w:b/>
                        <w:sz w:val="22"/>
                        <w:szCs w:val="22"/>
                      </w:rPr>
                      <w:t xml:space="preserve"> </w:t>
                    </w:r>
                  </w:p>
                  <w:p w14:paraId="5F41F81A" w14:textId="77777777" w:rsidR="003E49E4" w:rsidRPr="00C428EA" w:rsidRDefault="003E49E4" w:rsidP="0028433E">
                    <w:pPr>
                      <w:spacing w:after="40" w:line="278" w:lineRule="auto"/>
                      <w:ind w:left="567" w:hanging="567"/>
                      <w:rPr>
                        <w:rFonts w:asciiTheme="minorHAnsi" w:hAnsiTheme="minorHAnsi"/>
                        <w:sz w:val="22"/>
                        <w:szCs w:val="22"/>
                      </w:rPr>
                    </w:pPr>
                  </w:p>
                  <w:p w14:paraId="00D7F81B" w14:textId="77777777" w:rsidR="003E49E4" w:rsidRPr="00C428EA" w:rsidRDefault="003E49E4" w:rsidP="0028433E">
                    <w:pPr>
                      <w:pStyle w:val="ListParagraph"/>
                      <w:numPr>
                        <w:ilvl w:val="0"/>
                        <w:numId w:val="31"/>
                      </w:numPr>
                      <w:spacing w:after="40" w:line="277" w:lineRule="auto"/>
                      <w:jc w:val="both"/>
                      <w:rPr>
                        <w:rFonts w:asciiTheme="minorHAnsi" w:hAnsiTheme="minorHAnsi"/>
                        <w:sz w:val="22"/>
                        <w:szCs w:val="22"/>
                      </w:rPr>
                    </w:pPr>
                    <w:r w:rsidRPr="00C428EA">
                      <w:rPr>
                        <w:rFonts w:asciiTheme="minorHAnsi" w:hAnsiTheme="minorHAnsi"/>
                        <w:sz w:val="22"/>
                        <w:szCs w:val="22"/>
                      </w:rPr>
                      <w:t xml:space="preserve">Have a minimum of 2 years’ experience within the Earth Observation environment. </w:t>
                    </w:r>
                  </w:p>
                  <w:p w14:paraId="7855E48B" w14:textId="77777777" w:rsidR="003E49E4" w:rsidRPr="00C428EA" w:rsidRDefault="003E49E4" w:rsidP="0028433E">
                    <w:pPr>
                      <w:pStyle w:val="ListParagraph"/>
                      <w:numPr>
                        <w:ilvl w:val="0"/>
                        <w:numId w:val="31"/>
                      </w:numPr>
                      <w:spacing w:after="40" w:line="277" w:lineRule="auto"/>
                      <w:jc w:val="both"/>
                      <w:rPr>
                        <w:rFonts w:asciiTheme="minorHAnsi" w:hAnsiTheme="minorHAnsi"/>
                        <w:sz w:val="22"/>
                        <w:szCs w:val="22"/>
                      </w:rPr>
                    </w:pPr>
                    <w:r w:rsidRPr="00C428EA">
                      <w:rPr>
                        <w:rFonts w:asciiTheme="minorHAnsi" w:hAnsiTheme="minorHAnsi"/>
                        <w:sz w:val="22"/>
                        <w:szCs w:val="22"/>
                      </w:rPr>
                      <w:t>Fluency in the English language, both spoken and written, is required.</w:t>
                    </w:r>
                  </w:p>
                  <w:p w14:paraId="122DA64E" w14:textId="77777777" w:rsidR="003E49E4" w:rsidRPr="00C428EA" w:rsidRDefault="003E49E4" w:rsidP="0028433E">
                    <w:pPr>
                      <w:spacing w:after="40" w:line="277" w:lineRule="auto"/>
                      <w:rPr>
                        <w:rFonts w:asciiTheme="minorHAnsi" w:hAnsiTheme="minorHAnsi"/>
                        <w:sz w:val="22"/>
                        <w:szCs w:val="22"/>
                      </w:rPr>
                    </w:pPr>
                  </w:p>
                  <w:p w14:paraId="7C51BC73" w14:textId="77777777" w:rsidR="003E49E4" w:rsidRPr="00C428EA" w:rsidRDefault="003E49E4" w:rsidP="0028433E">
                    <w:pPr>
                      <w:spacing w:after="40" w:line="277" w:lineRule="auto"/>
                      <w:rPr>
                        <w:rFonts w:asciiTheme="minorHAnsi" w:hAnsiTheme="minorHAnsi"/>
                        <w:sz w:val="22"/>
                        <w:szCs w:val="22"/>
                      </w:rPr>
                    </w:pPr>
                    <w:r w:rsidRPr="00C428EA">
                      <w:rPr>
                        <w:rFonts w:asciiTheme="minorHAnsi" w:hAnsiTheme="minorHAnsi"/>
                        <w:sz w:val="22"/>
                        <w:szCs w:val="22"/>
                      </w:rPr>
                      <w:t xml:space="preserve">Additionally, the project team nominated in the tender for delivery of the service </w:t>
                    </w:r>
                    <w:r w:rsidRPr="00C428EA">
                      <w:rPr>
                        <w:rFonts w:asciiTheme="minorHAnsi" w:hAnsiTheme="minorHAnsi"/>
                        <w:b/>
                        <w:bCs/>
                        <w:sz w:val="22"/>
                        <w:szCs w:val="22"/>
                        <w:u w:val="single"/>
                      </w:rPr>
                      <w:t>must</w:t>
                    </w:r>
                    <w:r w:rsidRPr="00C428EA">
                      <w:rPr>
                        <w:rFonts w:asciiTheme="minorHAnsi" w:hAnsiTheme="minorHAnsi"/>
                        <w:b/>
                        <w:bCs/>
                        <w:sz w:val="22"/>
                        <w:szCs w:val="22"/>
                      </w:rPr>
                      <w:t xml:space="preserve"> </w:t>
                    </w:r>
                    <w:r w:rsidRPr="00C428EA">
                      <w:rPr>
                        <w:rFonts w:asciiTheme="minorHAnsi" w:hAnsiTheme="minorHAnsi"/>
                        <w:b/>
                        <w:bCs/>
                        <w:sz w:val="22"/>
                        <w:szCs w:val="22"/>
                        <w:u w:val="single"/>
                      </w:rPr>
                      <w:t>collectively</w:t>
                    </w:r>
                    <w:r w:rsidRPr="00C428EA">
                      <w:rPr>
                        <w:rFonts w:asciiTheme="minorHAnsi" w:hAnsiTheme="minorHAnsi"/>
                        <w:sz w:val="22"/>
                        <w:szCs w:val="22"/>
                      </w:rPr>
                      <w:t xml:space="preserve"> meet the following minimum criteria:</w:t>
                    </w:r>
                  </w:p>
                  <w:p w14:paraId="66B777DE" w14:textId="77777777" w:rsidR="003E49E4" w:rsidRPr="00C428EA" w:rsidRDefault="003E49E4" w:rsidP="0028433E">
                    <w:pPr>
                      <w:pStyle w:val="ListParagraph"/>
                      <w:numPr>
                        <w:ilvl w:val="0"/>
                        <w:numId w:val="31"/>
                      </w:numPr>
                      <w:spacing w:after="40" w:line="277" w:lineRule="auto"/>
                      <w:jc w:val="both"/>
                      <w:rPr>
                        <w:rFonts w:asciiTheme="minorHAnsi" w:hAnsiTheme="minorHAnsi"/>
                        <w:sz w:val="22"/>
                        <w:szCs w:val="22"/>
                      </w:rPr>
                    </w:pPr>
                    <w:r w:rsidRPr="00C428EA">
                      <w:rPr>
                        <w:rFonts w:asciiTheme="minorHAnsi" w:hAnsiTheme="minorHAnsi"/>
                        <w:sz w:val="22"/>
                        <w:szCs w:val="22"/>
                      </w:rPr>
                      <w:t xml:space="preserve">Have expertise and experience covering </w:t>
                    </w:r>
                    <w:r w:rsidRPr="00C428EA">
                      <w:rPr>
                        <w:rFonts w:asciiTheme="minorHAnsi" w:hAnsiTheme="minorHAnsi"/>
                        <w:sz w:val="22"/>
                        <w:szCs w:val="22"/>
                        <w:u w:val="single"/>
                      </w:rPr>
                      <w:t>all</w:t>
                    </w:r>
                    <w:r w:rsidRPr="00C428EA">
                      <w:rPr>
                        <w:rFonts w:asciiTheme="minorHAnsi" w:hAnsiTheme="minorHAnsi"/>
                        <w:sz w:val="22"/>
                        <w:szCs w:val="22"/>
                      </w:rPr>
                      <w:t xml:space="preserve"> of the following topics as a collective and </w:t>
                    </w:r>
                    <w:r w:rsidRPr="00C428EA">
                      <w:rPr>
                        <w:rFonts w:asciiTheme="minorHAnsi" w:hAnsiTheme="minorHAnsi"/>
                        <w:sz w:val="22"/>
                        <w:szCs w:val="22"/>
                        <w:u w:val="single"/>
                      </w:rPr>
                      <w:t>at least 1</w:t>
                    </w:r>
                    <w:r w:rsidRPr="00C428EA">
                      <w:rPr>
                        <w:rFonts w:asciiTheme="minorHAnsi" w:hAnsiTheme="minorHAnsi"/>
                        <w:sz w:val="22"/>
                        <w:szCs w:val="22"/>
                      </w:rPr>
                      <w:t xml:space="preserve"> of the following topics as individuals (Please specify which resource is proposed for each topic):</w:t>
                    </w:r>
                  </w:p>
                  <w:p w14:paraId="277E75AA"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Large scale EO IT Infrastructure experience.</w:t>
                    </w:r>
                  </w:p>
                  <w:p w14:paraId="3974B175"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EO database solutions experience.</w:t>
                    </w:r>
                  </w:p>
                  <w:p w14:paraId="4CC89FE8"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EO knowledge and application to agriculture.</w:t>
                    </w:r>
                  </w:p>
                  <w:p w14:paraId="47AB6F48"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Satellite data, extraction, and analysis experience.</w:t>
                    </w:r>
                  </w:p>
                  <w:p w14:paraId="16D8FB7E"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Automating EO tasks experience.</w:t>
                    </w:r>
                  </w:p>
                  <w:p w14:paraId="1D34DE8D"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Front-end service development experience.</w:t>
                    </w:r>
                  </w:p>
                  <w:p w14:paraId="104A8F88"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Quality assurance of EO data experience.</w:t>
                    </w:r>
                  </w:p>
                  <w:p w14:paraId="177112C0" w14:textId="77777777" w:rsidR="003E49E4" w:rsidRPr="00C428EA" w:rsidRDefault="003E49E4" w:rsidP="0028433E">
                    <w:pPr>
                      <w:pStyle w:val="ListParagraph"/>
                      <w:numPr>
                        <w:ilvl w:val="1"/>
                        <w:numId w:val="31"/>
                      </w:numPr>
                      <w:spacing w:after="129" w:line="266" w:lineRule="auto"/>
                      <w:jc w:val="both"/>
                      <w:rPr>
                        <w:rFonts w:asciiTheme="minorHAnsi" w:hAnsiTheme="minorHAnsi"/>
                        <w:sz w:val="22"/>
                        <w:szCs w:val="22"/>
                      </w:rPr>
                    </w:pPr>
                    <w:r w:rsidRPr="00C428EA">
                      <w:rPr>
                        <w:rFonts w:asciiTheme="minorHAnsi" w:hAnsiTheme="minorHAnsi"/>
                        <w:sz w:val="22"/>
                        <w:szCs w:val="22"/>
                      </w:rPr>
                      <w:t>Irish Agriculture understanding.</w:t>
                    </w:r>
                  </w:p>
                  <w:p w14:paraId="67E90805" w14:textId="77777777" w:rsidR="003E49E4" w:rsidRPr="00C428EA" w:rsidRDefault="003E49E4" w:rsidP="0028433E">
                    <w:pPr>
                      <w:pStyle w:val="ListParagraph"/>
                      <w:spacing w:after="29" w:line="259" w:lineRule="auto"/>
                      <w:ind w:left="1276"/>
                      <w:rPr>
                        <w:rFonts w:asciiTheme="minorHAnsi" w:hAnsiTheme="minorHAnsi"/>
                        <w:sz w:val="22"/>
                        <w:szCs w:val="22"/>
                      </w:rPr>
                    </w:pPr>
                  </w:p>
                  <w:p w14:paraId="71E59176" w14:textId="77777777" w:rsidR="003E49E4" w:rsidRPr="00C428EA" w:rsidRDefault="003E49E4" w:rsidP="0028433E">
                    <w:pPr>
                      <w:spacing w:after="59" w:line="259" w:lineRule="auto"/>
                      <w:rPr>
                        <w:rFonts w:asciiTheme="minorHAnsi" w:hAnsiTheme="minorHAnsi"/>
                        <w:sz w:val="22"/>
                        <w:szCs w:val="22"/>
                      </w:rPr>
                    </w:pPr>
                    <w:r w:rsidRPr="00C428EA">
                      <w:rPr>
                        <w:rFonts w:asciiTheme="minorHAnsi" w:hAnsiTheme="minorHAnsi"/>
                        <w:sz w:val="22"/>
                        <w:szCs w:val="22"/>
                      </w:rPr>
                      <w:t xml:space="preserve">The key </w:t>
                    </w:r>
                    <w:r w:rsidRPr="00C428EA">
                      <w:rPr>
                        <w:rFonts w:asciiTheme="minorHAnsi" w:hAnsiTheme="minorHAnsi"/>
                        <w:b/>
                        <w:sz w:val="22"/>
                        <w:szCs w:val="22"/>
                      </w:rPr>
                      <w:t>responsibilities</w:t>
                    </w:r>
                    <w:r w:rsidRPr="00C428EA">
                      <w:rPr>
                        <w:rFonts w:asciiTheme="minorHAnsi" w:hAnsiTheme="minorHAnsi"/>
                        <w:sz w:val="22"/>
                        <w:szCs w:val="22"/>
                      </w:rPr>
                      <w:t xml:space="preserve"> </w:t>
                    </w:r>
                    <w:r w:rsidRPr="00C428EA">
                      <w:rPr>
                        <w:rFonts w:asciiTheme="minorHAnsi" w:hAnsiTheme="minorHAnsi"/>
                        <w:b/>
                        <w:sz w:val="22"/>
                        <w:szCs w:val="22"/>
                      </w:rPr>
                      <w:t>&amp; duties</w:t>
                    </w:r>
                    <w:r w:rsidRPr="00C428EA">
                      <w:rPr>
                        <w:rFonts w:asciiTheme="minorHAnsi" w:hAnsiTheme="minorHAnsi"/>
                        <w:sz w:val="22"/>
                        <w:szCs w:val="22"/>
                      </w:rPr>
                      <w:t xml:space="preserve"> of the Project Team Members will include: </w:t>
                    </w:r>
                  </w:p>
                  <w:p w14:paraId="0F0A606B"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Design and implementation of a suitable IT infrastructure capable of processing large volumes of Sentinel and other related EO data in a timely fashion.</w:t>
                    </w:r>
                  </w:p>
                  <w:p w14:paraId="1C21A8CA"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Implementation of an efficient system for extracting time series and other related information from Sentinel and other related EO data for very large volumes of input features.</w:t>
                    </w:r>
                  </w:p>
                  <w:p w14:paraId="5254FE89"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Database creation, population, and maintenance.</w:t>
                    </w:r>
                  </w:p>
                  <w:p w14:paraId="21B5AD9B"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Understanding and application of key AMS concepts such as scenarios, lanes, and markers.</w:t>
                    </w:r>
                  </w:p>
                  <w:p w14:paraId="51D1D2FF"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Developing repeatable, testable, and verifiable models and algorithms using advanced statistical methodologies and techniques for the identification of key agricultural activities and land-use/land-cover patterns.</w:t>
                    </w:r>
                  </w:p>
                  <w:p w14:paraId="7998699C"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Delivering algorithms to detect agricultural activities on agricultural land.</w:t>
                    </w:r>
                  </w:p>
                  <w:p w14:paraId="671871DE"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Working with existing algorithms developed by DAFM and integrating them into functioning processing chains.</w:t>
                    </w:r>
                  </w:p>
                  <w:p w14:paraId="2FD53694"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Maintenance and version control of automated algorithms.</w:t>
                    </w:r>
                  </w:p>
                  <w:p w14:paraId="219B98F2"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Quality assurance and validation of algorithms, processes, and results, including the production of advanced accuracy assessments and metrics.</w:t>
                    </w:r>
                  </w:p>
                  <w:p w14:paraId="694732D6"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Ensuring all output results and database tables are compatible with internal DAFM systems where required.</w:t>
                    </w:r>
                  </w:p>
                  <w:p w14:paraId="6B761B0C"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Generation of appropriate metadata for auditing purposes.</w:t>
                    </w:r>
                  </w:p>
                  <w:p w14:paraId="2CF89D5D"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Creation of services for accessing, retrieving, analysing, and visualising data outputs.</w:t>
                    </w:r>
                  </w:p>
                  <w:p w14:paraId="58B9B1F4"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Application of DAFM business logic to marker results to produce appropriate scheme specific results for all features of interest (FOIs).</w:t>
                    </w:r>
                  </w:p>
                  <w:p w14:paraId="66ECCE2E"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Creating and maintaining technical documentation for all key processes and procedures.</w:t>
                    </w:r>
                  </w:p>
                  <w:p w14:paraId="25AEB42C"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t>Production of regular progress reports.</w:t>
                    </w:r>
                  </w:p>
                  <w:p w14:paraId="3A42C052" w14:textId="77777777" w:rsidR="003E49E4" w:rsidRPr="00C428EA" w:rsidRDefault="003E49E4" w:rsidP="0028433E">
                    <w:pPr>
                      <w:pStyle w:val="ListParagraph"/>
                      <w:numPr>
                        <w:ilvl w:val="0"/>
                        <w:numId w:val="33"/>
                      </w:numPr>
                      <w:spacing w:after="129" w:line="266" w:lineRule="auto"/>
                      <w:jc w:val="both"/>
                      <w:rPr>
                        <w:rFonts w:asciiTheme="minorHAnsi" w:hAnsiTheme="minorHAnsi"/>
                        <w:sz w:val="22"/>
                        <w:szCs w:val="22"/>
                      </w:rPr>
                    </w:pPr>
                    <w:r w:rsidRPr="00C428EA">
                      <w:rPr>
                        <w:rFonts w:asciiTheme="minorHAnsi" w:hAnsiTheme="minorHAnsi"/>
                        <w:sz w:val="22"/>
                        <w:szCs w:val="22"/>
                      </w:rPr>
                      <w:lastRenderedPageBreak/>
                      <w:t>Evaluation and improvement of existing IT infrastructure and processing workflows in relation to alternative systems and options available and under development.</w:t>
                    </w:r>
                  </w:p>
                  <w:p w14:paraId="2DD8D671"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Integrating ground truth data into the development and testing of algorithms for the identification of agricultural activities.</w:t>
                    </w:r>
                  </w:p>
                  <w:p w14:paraId="72A77FEB" w14:textId="77777777" w:rsidR="003E49E4" w:rsidRPr="00C428EA" w:rsidRDefault="003E49E4" w:rsidP="0028433E">
                    <w:pPr>
                      <w:pStyle w:val="ListParagraph"/>
                      <w:numPr>
                        <w:ilvl w:val="0"/>
                        <w:numId w:val="33"/>
                      </w:numPr>
                      <w:spacing w:after="40" w:line="277" w:lineRule="auto"/>
                      <w:jc w:val="both"/>
                      <w:rPr>
                        <w:rFonts w:asciiTheme="minorHAnsi" w:hAnsiTheme="minorHAnsi"/>
                        <w:sz w:val="22"/>
                        <w:szCs w:val="22"/>
                      </w:rPr>
                    </w:pPr>
                    <w:r w:rsidRPr="00C428EA">
                      <w:rPr>
                        <w:rFonts w:asciiTheme="minorHAnsi" w:hAnsiTheme="minorHAnsi"/>
                        <w:sz w:val="22"/>
                        <w:szCs w:val="22"/>
                      </w:rPr>
                      <w:t>Providing regular progress and final output reports.</w:t>
                    </w:r>
                  </w:p>
                  <w:p w14:paraId="1EE35688" w14:textId="77777777" w:rsidR="003E49E4" w:rsidRPr="00C428EA" w:rsidRDefault="003E49E4" w:rsidP="0028433E">
                    <w:pPr>
                      <w:numPr>
                        <w:ilvl w:val="0"/>
                        <w:numId w:val="24"/>
                      </w:numPr>
                      <w:spacing w:after="0" w:line="240" w:lineRule="auto"/>
                      <w:contextualSpacing/>
                      <w:rPr>
                        <w:rFonts w:asciiTheme="minorHAnsi" w:hAnsiTheme="minorHAnsi" w:cs="Calibri"/>
                        <w:sz w:val="22"/>
                        <w:szCs w:val="22"/>
                        <w:lang w:val="en-IE"/>
                      </w:rPr>
                    </w:pPr>
                    <w:r w:rsidRPr="00C428EA">
                      <w:rPr>
                        <w:rFonts w:asciiTheme="minorHAnsi" w:hAnsiTheme="minorHAnsi"/>
                        <w:sz w:val="22"/>
                        <w:szCs w:val="22"/>
                      </w:rPr>
                      <w:t>Helping DAFM staff to understand, work with and test any algorithms developed.</w:t>
                    </w:r>
                  </w:p>
                  <w:p w14:paraId="127B5223" w14:textId="77777777" w:rsidR="003E49E4" w:rsidRPr="00C428EA" w:rsidRDefault="003E49E4" w:rsidP="0028433E">
                    <w:pPr>
                      <w:spacing w:after="0" w:line="240" w:lineRule="auto"/>
                      <w:ind w:left="360"/>
                      <w:contextualSpacing/>
                      <w:rPr>
                        <w:rFonts w:asciiTheme="minorHAnsi" w:hAnsiTheme="minorHAnsi" w:cs="Calibri"/>
                        <w:sz w:val="22"/>
                        <w:szCs w:val="22"/>
                        <w:lang w:val="en-IE"/>
                      </w:rPr>
                    </w:pPr>
                  </w:p>
                </w:tc>
              </w:tr>
            </w:tbl>
            <w:p w14:paraId="52A147FC" w14:textId="77777777" w:rsidR="003E49E4" w:rsidRPr="007A0EB9" w:rsidRDefault="003E49E4" w:rsidP="003E49E4">
              <w:pPr>
                <w:rPr>
                  <w:strike/>
                  <w:lang w:val="en-IE"/>
                </w:rPr>
              </w:pPr>
            </w:p>
            <w:p w14:paraId="10537D85" w14:textId="77777777" w:rsidR="003E49E4" w:rsidRPr="007A0EB9" w:rsidRDefault="003E49E4" w:rsidP="003E49E4">
              <w:pPr>
                <w:pStyle w:val="Heading6"/>
                <w:rPr>
                  <w:lang w:val="en-IE"/>
                </w:rPr>
              </w:pPr>
              <w:r w:rsidRPr="007A0EB9">
                <w:rPr>
                  <w:lang w:val="en-IE"/>
                </w:rPr>
                <w:t>Award Criteria for Team Member</w:t>
              </w:r>
            </w:p>
            <w:tbl>
              <w:tblPr>
                <w:tblStyle w:val="TableGrid"/>
                <w:tblW w:w="0" w:type="auto"/>
                <w:tblLook w:val="04A0" w:firstRow="1" w:lastRow="0" w:firstColumn="1" w:lastColumn="0" w:noHBand="0" w:noVBand="1"/>
              </w:tblPr>
              <w:tblGrid>
                <w:gridCol w:w="8908"/>
              </w:tblGrid>
              <w:tr w:rsidR="003E49E4" w:rsidRPr="007A0EB9" w14:paraId="05D03EC6" w14:textId="77777777" w:rsidTr="0028433E">
                <w:trPr>
                  <w:trHeight w:val="517"/>
                </w:trPr>
                <w:tc>
                  <w:tcPr>
                    <w:tcW w:w="8908" w:type="dxa"/>
                    <w:tcBorders>
                      <w:top w:val="single" w:sz="4" w:space="0" w:color="auto"/>
                      <w:left w:val="single" w:sz="4" w:space="0" w:color="auto"/>
                      <w:bottom w:val="single" w:sz="4" w:space="0" w:color="auto"/>
                      <w:right w:val="single" w:sz="4" w:space="0" w:color="auto"/>
                    </w:tcBorders>
                    <w:shd w:val="clear" w:color="auto" w:fill="9CC2E5"/>
                    <w:hideMark/>
                  </w:tcPr>
                  <w:p w14:paraId="6E030B2A" w14:textId="77777777" w:rsidR="003E49E4" w:rsidRPr="007A0EB9" w:rsidRDefault="003E49E4" w:rsidP="0028433E">
                    <w:pPr>
                      <w:autoSpaceDE w:val="0"/>
                      <w:autoSpaceDN w:val="0"/>
                      <w:adjustRightInd w:val="0"/>
                      <w:spacing w:after="0"/>
                      <w:jc w:val="center"/>
                      <w:rPr>
                        <w:rFonts w:cs="Calibri"/>
                        <w:b/>
                        <w:bCs/>
                        <w:szCs w:val="22"/>
                        <w:lang w:val="en-IE"/>
                      </w:rPr>
                    </w:pPr>
                    <w:r w:rsidRPr="007A0EB9">
                      <w:rPr>
                        <w:rFonts w:cs="Calibri"/>
                        <w:b/>
                        <w:bCs/>
                        <w:sz w:val="24"/>
                        <w:lang w:val="en-IE"/>
                      </w:rPr>
                      <w:t>Award Criteria for Team Member</w:t>
                    </w:r>
                  </w:p>
                </w:tc>
              </w:tr>
              <w:tr w:rsidR="003E49E4" w:rsidRPr="007A0EB9" w14:paraId="7B3FDF72" w14:textId="77777777" w:rsidTr="0028433E">
                <w:trPr>
                  <w:trHeight w:val="517"/>
                </w:trPr>
                <w:tc>
                  <w:tcPr>
                    <w:tcW w:w="8908" w:type="dxa"/>
                    <w:tcBorders>
                      <w:top w:val="single" w:sz="4" w:space="0" w:color="auto"/>
                      <w:left w:val="single" w:sz="4" w:space="0" w:color="auto"/>
                      <w:bottom w:val="single" w:sz="4" w:space="0" w:color="auto"/>
                      <w:right w:val="single" w:sz="4" w:space="0" w:color="auto"/>
                    </w:tcBorders>
                  </w:tcPr>
                  <w:p w14:paraId="2104F6CA" w14:textId="0ECB60DC" w:rsidR="003E49E4" w:rsidRPr="00C428EA" w:rsidRDefault="003E49E4" w:rsidP="0028433E">
                    <w:pPr>
                      <w:rPr>
                        <w:i/>
                        <w:iCs/>
                        <w:color w:val="FF0000"/>
                        <w:sz w:val="22"/>
                        <w:szCs w:val="22"/>
                      </w:rPr>
                    </w:pPr>
                    <w:r w:rsidRPr="00C428EA">
                      <w:rPr>
                        <w:rFonts w:cs="Calibri"/>
                        <w:sz w:val="22"/>
                        <w:szCs w:val="22"/>
                        <w:lang w:val="en-IE"/>
                      </w:rPr>
                      <w:t xml:space="preserve">Marks will be awarded for the demonstration (evidence provided in Curriculum Vitae) by the Resource of the key skills/competencies and experience outlined below for the Role. </w:t>
                    </w:r>
                  </w:p>
                  <w:p w14:paraId="567C7A73" w14:textId="77777777" w:rsidR="003E49E4" w:rsidRPr="00C428EA" w:rsidRDefault="003E49E4" w:rsidP="0028433E">
                    <w:pPr>
                      <w:spacing w:after="0"/>
                      <w:rPr>
                        <w:rFonts w:cs="Calibri"/>
                        <w:sz w:val="22"/>
                        <w:szCs w:val="22"/>
                        <w:lang w:val="en-IE"/>
                      </w:rPr>
                    </w:pPr>
                    <w:r w:rsidRPr="00C428EA">
                      <w:rPr>
                        <w:rFonts w:cs="Calibri"/>
                        <w:sz w:val="22"/>
                        <w:szCs w:val="22"/>
                        <w:lang w:val="en-IE"/>
                      </w:rPr>
                      <w:t xml:space="preserve">Maximum Marks Available for the role: </w:t>
                    </w:r>
                    <w:r>
                      <w:rPr>
                        <w:rFonts w:cs="Calibri"/>
                        <w:sz w:val="22"/>
                        <w:szCs w:val="22"/>
                        <w:lang w:val="en-IE"/>
                      </w:rPr>
                      <w:t>120</w:t>
                    </w:r>
                  </w:p>
                  <w:p w14:paraId="00726A2B" w14:textId="77777777" w:rsidR="003E49E4" w:rsidRPr="00C428EA" w:rsidRDefault="003E49E4" w:rsidP="0028433E">
                    <w:pPr>
                      <w:spacing w:after="0"/>
                      <w:rPr>
                        <w:rFonts w:cs="Calibri"/>
                        <w:b/>
                        <w:sz w:val="22"/>
                        <w:szCs w:val="22"/>
                        <w:lang w:val="en-IE"/>
                      </w:rPr>
                    </w:pPr>
                    <w:r w:rsidRPr="00C428EA">
                      <w:rPr>
                        <w:rFonts w:cs="Calibri"/>
                        <w:sz w:val="22"/>
                        <w:szCs w:val="22"/>
                        <w:lang w:val="en-IE"/>
                      </w:rPr>
                      <w:t>Minimum Mark Required for the role</w:t>
                    </w:r>
                    <w:r w:rsidRPr="00F81D4B">
                      <w:rPr>
                        <w:rFonts w:cs="Calibri"/>
                        <w:sz w:val="22"/>
                        <w:szCs w:val="22"/>
                        <w:lang w:val="en-IE"/>
                      </w:rPr>
                      <w:t xml:space="preserve">:  </w:t>
                    </w:r>
                    <w:r>
                      <w:rPr>
                        <w:rFonts w:cs="Calibri"/>
                        <w:sz w:val="22"/>
                        <w:szCs w:val="22"/>
                        <w:lang w:val="en-IE"/>
                      </w:rPr>
                      <w:t>72</w:t>
                    </w:r>
                  </w:p>
                  <w:p w14:paraId="405FA5AC" w14:textId="77777777" w:rsidR="003E49E4" w:rsidRPr="00C428EA" w:rsidRDefault="003E49E4" w:rsidP="0028433E">
                    <w:pPr>
                      <w:autoSpaceDE w:val="0"/>
                      <w:autoSpaceDN w:val="0"/>
                      <w:adjustRightInd w:val="0"/>
                      <w:spacing w:after="0"/>
                      <w:rPr>
                        <w:rFonts w:cs="Calibri"/>
                        <w:b/>
                        <w:sz w:val="22"/>
                        <w:szCs w:val="22"/>
                        <w:lang w:val="en-IE"/>
                      </w:rPr>
                    </w:pPr>
                  </w:p>
                  <w:p w14:paraId="30639E37" w14:textId="77777777" w:rsidR="003E49E4" w:rsidRPr="00C428EA" w:rsidRDefault="003E49E4" w:rsidP="0028433E">
                    <w:pPr>
                      <w:autoSpaceDE w:val="0"/>
                      <w:autoSpaceDN w:val="0"/>
                      <w:adjustRightInd w:val="0"/>
                      <w:spacing w:after="0"/>
                      <w:rPr>
                        <w:rFonts w:cs="Calibri"/>
                        <w:sz w:val="22"/>
                        <w:szCs w:val="22"/>
                        <w:lang w:val="en-IE"/>
                      </w:rPr>
                    </w:pPr>
                    <w:r w:rsidRPr="00C428EA">
                      <w:rPr>
                        <w:rFonts w:cs="Calibri"/>
                        <w:sz w:val="22"/>
                        <w:szCs w:val="22"/>
                        <w:lang w:val="en-IE"/>
                      </w:rPr>
                      <w:t xml:space="preserve">The Resource proposed must achieve the minimum mark required for each of the criterion &amp; sub-criterion below </w:t>
                    </w:r>
                    <w:r w:rsidRPr="00C428EA">
                      <w:rPr>
                        <w:rFonts w:cs="Calibri"/>
                        <w:b/>
                        <w:bCs/>
                        <w:sz w:val="22"/>
                        <w:szCs w:val="22"/>
                        <w:u w:val="single"/>
                        <w:lang w:val="en-IE"/>
                      </w:rPr>
                      <w:t>and</w:t>
                    </w:r>
                    <w:r w:rsidRPr="00C428EA">
                      <w:rPr>
                        <w:rFonts w:cs="Calibri"/>
                        <w:sz w:val="22"/>
                        <w:szCs w:val="22"/>
                        <w:lang w:val="en-IE"/>
                      </w:rPr>
                      <w:t xml:space="preserve"> the minimum mark required for the role.</w:t>
                    </w:r>
                  </w:p>
                  <w:p w14:paraId="78B9640B" w14:textId="77777777" w:rsidR="003E49E4" w:rsidRPr="00C428EA" w:rsidRDefault="003E49E4" w:rsidP="0028433E">
                    <w:pPr>
                      <w:autoSpaceDE w:val="0"/>
                      <w:autoSpaceDN w:val="0"/>
                      <w:adjustRightInd w:val="0"/>
                      <w:spacing w:after="0"/>
                      <w:rPr>
                        <w:rFonts w:cs="Calibri"/>
                        <w:sz w:val="22"/>
                        <w:szCs w:val="22"/>
                        <w:lang w:val="en-IE"/>
                      </w:rPr>
                    </w:pPr>
                  </w:p>
                </w:tc>
              </w:tr>
              <w:tr w:rsidR="003E49E4" w:rsidRPr="007A0EB9" w14:paraId="4A656DF2" w14:textId="77777777" w:rsidTr="0028433E">
                <w:trPr>
                  <w:trHeight w:val="518"/>
                </w:trPr>
                <w:tc>
                  <w:tcPr>
                    <w:tcW w:w="8908" w:type="dxa"/>
                    <w:tcBorders>
                      <w:top w:val="single" w:sz="4" w:space="0" w:color="auto"/>
                      <w:left w:val="single" w:sz="4" w:space="0" w:color="auto"/>
                      <w:bottom w:val="single" w:sz="4" w:space="0" w:color="auto"/>
                      <w:right w:val="single" w:sz="4" w:space="0" w:color="auto"/>
                    </w:tcBorders>
                  </w:tcPr>
                  <w:p w14:paraId="5C6C1684" w14:textId="77777777" w:rsidR="003E49E4" w:rsidRPr="00C428EA" w:rsidRDefault="003E49E4" w:rsidP="0028433E">
                    <w:pPr>
                      <w:autoSpaceDE w:val="0"/>
                      <w:autoSpaceDN w:val="0"/>
                      <w:adjustRightInd w:val="0"/>
                      <w:spacing w:after="0"/>
                      <w:rPr>
                        <w:rFonts w:cs="Calibri"/>
                        <w:b/>
                        <w:bCs/>
                        <w:sz w:val="22"/>
                        <w:szCs w:val="22"/>
                        <w:lang w:val="en-IE"/>
                      </w:rPr>
                    </w:pPr>
                    <w:r w:rsidRPr="00C428EA">
                      <w:rPr>
                        <w:rFonts w:cs="Calibri"/>
                        <w:b/>
                        <w:bCs/>
                        <w:sz w:val="22"/>
                        <w:szCs w:val="22"/>
                        <w:lang w:val="en-IE"/>
                      </w:rPr>
                      <w:t>Criterion 1</w:t>
                    </w:r>
                  </w:p>
                  <w:p w14:paraId="39A8BAC4" w14:textId="77777777" w:rsidR="003E49E4" w:rsidRPr="00C428EA" w:rsidRDefault="003E49E4" w:rsidP="0028433E">
                    <w:pPr>
                      <w:spacing w:after="18" w:line="259" w:lineRule="auto"/>
                      <w:rPr>
                        <w:sz w:val="22"/>
                        <w:szCs w:val="22"/>
                      </w:rPr>
                    </w:pPr>
                    <w:r w:rsidRPr="00C428EA">
                      <w:rPr>
                        <w:sz w:val="22"/>
                        <w:szCs w:val="22"/>
                        <w:u w:val="single" w:color="000000"/>
                      </w:rPr>
                      <w:t>Collective Requirement</w:t>
                    </w:r>
                  </w:p>
                  <w:p w14:paraId="1911D1DD" w14:textId="77777777" w:rsidR="003E49E4" w:rsidRPr="00C428EA" w:rsidRDefault="003E49E4" w:rsidP="0028433E">
                    <w:pPr>
                      <w:spacing w:after="18" w:line="259" w:lineRule="auto"/>
                      <w:rPr>
                        <w:sz w:val="22"/>
                        <w:szCs w:val="22"/>
                      </w:rPr>
                    </w:pPr>
                    <w:r w:rsidRPr="00C428EA">
                      <w:rPr>
                        <w:sz w:val="22"/>
                        <w:szCs w:val="22"/>
                      </w:rPr>
                      <w:t xml:space="preserve"> </w:t>
                    </w:r>
                  </w:p>
                  <w:p w14:paraId="5BACCAE6" w14:textId="77777777" w:rsidR="003E49E4" w:rsidRPr="00C428EA" w:rsidRDefault="003E49E4" w:rsidP="0028433E">
                    <w:pPr>
                      <w:spacing w:after="18" w:line="259" w:lineRule="auto"/>
                      <w:rPr>
                        <w:sz w:val="22"/>
                        <w:szCs w:val="22"/>
                      </w:rPr>
                    </w:pPr>
                    <w:r w:rsidRPr="00C428EA">
                      <w:rPr>
                        <w:b/>
                        <w:bCs/>
                        <w:sz w:val="22"/>
                        <w:szCs w:val="22"/>
                        <w:u w:val="single"/>
                      </w:rPr>
                      <w:t>All</w:t>
                    </w:r>
                    <w:r w:rsidRPr="00C428EA">
                      <w:rPr>
                        <w:sz w:val="22"/>
                        <w:szCs w:val="22"/>
                      </w:rPr>
                      <w:t xml:space="preserve"> proposed resources must meet the educational requirements as outlined in requirements (I) above</w:t>
                    </w:r>
                  </w:p>
                  <w:p w14:paraId="0EF0BB90" w14:textId="77777777" w:rsidR="003E49E4" w:rsidRPr="00C428EA" w:rsidRDefault="003E49E4" w:rsidP="0028433E">
                    <w:pPr>
                      <w:spacing w:after="18" w:line="259" w:lineRule="auto"/>
                      <w:rPr>
                        <w:sz w:val="22"/>
                        <w:szCs w:val="22"/>
                      </w:rPr>
                    </w:pPr>
                    <w:r w:rsidRPr="00C428EA">
                      <w:rPr>
                        <w:sz w:val="22"/>
                        <w:szCs w:val="22"/>
                      </w:rPr>
                      <w:t xml:space="preserve"> </w:t>
                    </w:r>
                  </w:p>
                  <w:p w14:paraId="44584D44" w14:textId="77777777" w:rsidR="003E49E4" w:rsidRPr="00C428EA" w:rsidRDefault="003E49E4" w:rsidP="0028433E">
                    <w:pPr>
                      <w:spacing w:after="18" w:line="259" w:lineRule="auto"/>
                      <w:rPr>
                        <w:sz w:val="22"/>
                        <w:szCs w:val="22"/>
                      </w:rPr>
                    </w:pPr>
                    <w:r w:rsidRPr="00C428EA">
                      <w:rPr>
                        <w:sz w:val="22"/>
                        <w:szCs w:val="22"/>
                        <w:u w:val="single" w:color="000000"/>
                      </w:rPr>
                      <w:t>Evidence</w:t>
                    </w:r>
                    <w:r w:rsidRPr="00C428EA">
                      <w:rPr>
                        <w:sz w:val="22"/>
                        <w:szCs w:val="22"/>
                      </w:rPr>
                      <w:t xml:space="preserve"> </w:t>
                    </w:r>
                  </w:p>
                  <w:p w14:paraId="0A990E43" w14:textId="77777777" w:rsidR="003E49E4" w:rsidRPr="00C428EA" w:rsidRDefault="003E49E4" w:rsidP="0028433E">
                    <w:pPr>
                      <w:spacing w:after="18" w:line="259" w:lineRule="auto"/>
                      <w:rPr>
                        <w:sz w:val="22"/>
                        <w:szCs w:val="22"/>
                      </w:rPr>
                    </w:pPr>
                    <w:r w:rsidRPr="00C428EA">
                      <w:rPr>
                        <w:sz w:val="22"/>
                        <w:szCs w:val="22"/>
                      </w:rPr>
                      <w:t xml:space="preserve">Sections 4 and 5 of the Resource CV fully completed to clearly demonstrate the necessary experience. </w:t>
                    </w:r>
                  </w:p>
                  <w:p w14:paraId="2CC4CAAD" w14:textId="77777777" w:rsidR="003E49E4" w:rsidRPr="00C428EA" w:rsidRDefault="003E49E4" w:rsidP="0028433E">
                    <w:pPr>
                      <w:spacing w:after="18" w:line="259" w:lineRule="auto"/>
                      <w:rPr>
                        <w:sz w:val="22"/>
                        <w:szCs w:val="22"/>
                      </w:rPr>
                    </w:pPr>
                    <w:r w:rsidRPr="00C428EA">
                      <w:rPr>
                        <w:b/>
                        <w:sz w:val="22"/>
                        <w:szCs w:val="22"/>
                      </w:rPr>
                      <w:t xml:space="preserve"> </w:t>
                    </w:r>
                  </w:p>
                  <w:p w14:paraId="14A01A61" w14:textId="77777777" w:rsidR="003E49E4" w:rsidRPr="00C428EA" w:rsidRDefault="003E49E4" w:rsidP="0028433E">
                    <w:pPr>
                      <w:rPr>
                        <w:b/>
                        <w:sz w:val="22"/>
                        <w:szCs w:val="22"/>
                      </w:rPr>
                    </w:pPr>
                    <w:r w:rsidRPr="00C428EA">
                      <w:rPr>
                        <w:b/>
                        <w:sz w:val="22"/>
                        <w:szCs w:val="22"/>
                      </w:rPr>
                      <w:t xml:space="preserve">Maximum Marks Available: </w:t>
                    </w:r>
                    <w:r>
                      <w:rPr>
                        <w:b/>
                        <w:sz w:val="22"/>
                        <w:szCs w:val="22"/>
                      </w:rPr>
                      <w:t>10</w:t>
                    </w:r>
                    <w:r w:rsidRPr="00C428EA">
                      <w:rPr>
                        <w:b/>
                        <w:sz w:val="22"/>
                        <w:szCs w:val="22"/>
                      </w:rPr>
                      <w:tab/>
                    </w:r>
                    <w:r w:rsidRPr="00C428EA">
                      <w:rPr>
                        <w:b/>
                        <w:sz w:val="22"/>
                        <w:szCs w:val="22"/>
                      </w:rPr>
                      <w:tab/>
                      <w:t xml:space="preserve">Minimum Marks Required: </w:t>
                    </w:r>
                    <w:r>
                      <w:rPr>
                        <w:b/>
                        <w:sz w:val="22"/>
                        <w:szCs w:val="22"/>
                      </w:rPr>
                      <w:t>6</w:t>
                    </w:r>
                  </w:p>
                  <w:p w14:paraId="5D20B24F" w14:textId="77777777" w:rsidR="003E49E4" w:rsidRPr="00C428EA" w:rsidRDefault="003E49E4" w:rsidP="0028433E">
                    <w:pPr>
                      <w:autoSpaceDE w:val="0"/>
                      <w:autoSpaceDN w:val="0"/>
                      <w:adjustRightInd w:val="0"/>
                      <w:spacing w:after="0"/>
                      <w:rPr>
                        <w:rFonts w:cs="Calibri"/>
                        <w:sz w:val="22"/>
                        <w:szCs w:val="22"/>
                        <w:lang w:val="en-IE"/>
                      </w:rPr>
                    </w:pPr>
                  </w:p>
                </w:tc>
              </w:tr>
              <w:tr w:rsidR="003E49E4" w:rsidRPr="007A0EB9" w14:paraId="6373A6E8" w14:textId="77777777" w:rsidTr="0028433E">
                <w:trPr>
                  <w:trHeight w:val="258"/>
                </w:trPr>
                <w:tc>
                  <w:tcPr>
                    <w:tcW w:w="8908" w:type="dxa"/>
                    <w:tcBorders>
                      <w:top w:val="single" w:sz="4" w:space="0" w:color="auto"/>
                      <w:left w:val="single" w:sz="4" w:space="0" w:color="auto"/>
                      <w:bottom w:val="single" w:sz="4" w:space="0" w:color="auto"/>
                      <w:right w:val="single" w:sz="4" w:space="0" w:color="auto"/>
                    </w:tcBorders>
                  </w:tcPr>
                  <w:p w14:paraId="3037B04F" w14:textId="77777777" w:rsidR="003E49E4" w:rsidRPr="00C428EA" w:rsidRDefault="003E49E4" w:rsidP="0028433E">
                    <w:pPr>
                      <w:autoSpaceDE w:val="0"/>
                      <w:autoSpaceDN w:val="0"/>
                      <w:adjustRightInd w:val="0"/>
                      <w:spacing w:after="0"/>
                      <w:rPr>
                        <w:rFonts w:cs="Calibri"/>
                        <w:sz w:val="22"/>
                        <w:szCs w:val="22"/>
                        <w:lang w:val="en-IE"/>
                      </w:rPr>
                    </w:pPr>
                  </w:p>
                </w:tc>
              </w:tr>
              <w:tr w:rsidR="003E49E4" w:rsidRPr="007A0EB9" w14:paraId="7D4329A2" w14:textId="77777777" w:rsidTr="0028433E">
                <w:trPr>
                  <w:trHeight w:val="518"/>
                </w:trPr>
                <w:tc>
                  <w:tcPr>
                    <w:tcW w:w="8908" w:type="dxa"/>
                    <w:tcBorders>
                      <w:top w:val="single" w:sz="4" w:space="0" w:color="auto"/>
                      <w:left w:val="single" w:sz="4" w:space="0" w:color="auto"/>
                      <w:bottom w:val="single" w:sz="4" w:space="0" w:color="auto"/>
                      <w:right w:val="single" w:sz="4" w:space="0" w:color="auto"/>
                    </w:tcBorders>
                  </w:tcPr>
                  <w:p w14:paraId="66D6F4CF" w14:textId="77777777" w:rsidR="003E49E4" w:rsidRPr="00C428EA" w:rsidRDefault="003E49E4" w:rsidP="0028433E">
                    <w:pPr>
                      <w:autoSpaceDE w:val="0"/>
                      <w:autoSpaceDN w:val="0"/>
                      <w:adjustRightInd w:val="0"/>
                      <w:spacing w:after="0"/>
                      <w:rPr>
                        <w:rFonts w:cs="Calibri"/>
                        <w:b/>
                        <w:sz w:val="22"/>
                        <w:szCs w:val="22"/>
                        <w:lang w:val="en-IE"/>
                      </w:rPr>
                    </w:pPr>
                    <w:r w:rsidRPr="00C428EA">
                      <w:rPr>
                        <w:rFonts w:cs="Calibri"/>
                        <w:b/>
                        <w:sz w:val="22"/>
                        <w:szCs w:val="22"/>
                        <w:lang w:val="en-IE"/>
                      </w:rPr>
                      <w:t>Criterion 2</w:t>
                    </w:r>
                  </w:p>
                  <w:p w14:paraId="5F7AA3EE" w14:textId="77777777" w:rsidR="003E49E4" w:rsidRPr="00C428EA" w:rsidRDefault="003E49E4" w:rsidP="0028433E">
                    <w:pPr>
                      <w:spacing w:after="18" w:line="259" w:lineRule="auto"/>
                      <w:rPr>
                        <w:sz w:val="22"/>
                        <w:szCs w:val="22"/>
                      </w:rPr>
                    </w:pPr>
                    <w:r w:rsidRPr="00C428EA">
                      <w:rPr>
                        <w:sz w:val="22"/>
                        <w:szCs w:val="22"/>
                        <w:u w:val="single" w:color="000000"/>
                      </w:rPr>
                      <w:t>Collective Requirement</w:t>
                    </w:r>
                  </w:p>
                  <w:p w14:paraId="7EEFCF87" w14:textId="77777777" w:rsidR="003E49E4" w:rsidRPr="00C428EA" w:rsidRDefault="003E49E4" w:rsidP="0028433E">
                    <w:pPr>
                      <w:spacing w:after="18" w:line="259" w:lineRule="auto"/>
                      <w:rPr>
                        <w:sz w:val="22"/>
                        <w:szCs w:val="22"/>
                      </w:rPr>
                    </w:pPr>
                  </w:p>
                  <w:p w14:paraId="50F967BA" w14:textId="77777777" w:rsidR="003E49E4" w:rsidRPr="00C428EA" w:rsidRDefault="003E49E4" w:rsidP="0028433E">
                    <w:pPr>
                      <w:spacing w:after="18" w:line="259" w:lineRule="auto"/>
                      <w:rPr>
                        <w:sz w:val="22"/>
                        <w:szCs w:val="22"/>
                      </w:rPr>
                    </w:pPr>
                    <w:r w:rsidRPr="00C428EA">
                      <w:rPr>
                        <w:b/>
                        <w:bCs/>
                        <w:sz w:val="22"/>
                        <w:szCs w:val="22"/>
                        <w:u w:val="single"/>
                      </w:rPr>
                      <w:t>All</w:t>
                    </w:r>
                    <w:r w:rsidRPr="00C428EA">
                      <w:rPr>
                        <w:sz w:val="22"/>
                        <w:szCs w:val="22"/>
                      </w:rPr>
                      <w:t xml:space="preserve"> proposed resources must have a minimum experience of 24 months working within the Earth Observation environment. </w:t>
                    </w:r>
                  </w:p>
                  <w:p w14:paraId="0B0D23D0" w14:textId="77777777" w:rsidR="003E49E4" w:rsidRPr="00C428EA" w:rsidRDefault="003E49E4" w:rsidP="0028433E">
                    <w:pPr>
                      <w:spacing w:after="18" w:line="259" w:lineRule="auto"/>
                      <w:rPr>
                        <w:sz w:val="22"/>
                        <w:szCs w:val="22"/>
                      </w:rPr>
                    </w:pPr>
                  </w:p>
                  <w:p w14:paraId="1223A2DB" w14:textId="77777777" w:rsidR="003E49E4" w:rsidRPr="00C428EA" w:rsidRDefault="003E49E4" w:rsidP="0028433E">
                    <w:pPr>
                      <w:spacing w:after="18" w:line="259" w:lineRule="auto"/>
                      <w:rPr>
                        <w:sz w:val="22"/>
                        <w:szCs w:val="22"/>
                      </w:rPr>
                    </w:pPr>
                    <w:r w:rsidRPr="00C428EA">
                      <w:rPr>
                        <w:sz w:val="22"/>
                        <w:szCs w:val="22"/>
                        <w:u w:val="single" w:color="000000"/>
                      </w:rPr>
                      <w:t>Evidence</w:t>
                    </w:r>
                    <w:r w:rsidRPr="00C428EA">
                      <w:rPr>
                        <w:sz w:val="22"/>
                        <w:szCs w:val="22"/>
                      </w:rPr>
                      <w:t xml:space="preserve"> </w:t>
                    </w:r>
                  </w:p>
                  <w:p w14:paraId="7C2B5930" w14:textId="77777777" w:rsidR="003E49E4" w:rsidRPr="00C428EA" w:rsidRDefault="003E49E4" w:rsidP="0028433E">
                    <w:pPr>
                      <w:spacing w:after="18" w:line="259" w:lineRule="auto"/>
                      <w:rPr>
                        <w:sz w:val="22"/>
                        <w:szCs w:val="22"/>
                      </w:rPr>
                    </w:pPr>
                    <w:r w:rsidRPr="00C428EA">
                      <w:rPr>
                        <w:sz w:val="22"/>
                        <w:szCs w:val="22"/>
                      </w:rPr>
                      <w:t xml:space="preserve"> </w:t>
                    </w:r>
                  </w:p>
                  <w:p w14:paraId="26097808" w14:textId="77777777" w:rsidR="003E49E4" w:rsidRPr="00C428EA" w:rsidRDefault="003E49E4" w:rsidP="0028433E">
                    <w:pPr>
                      <w:spacing w:after="18" w:line="259" w:lineRule="auto"/>
                      <w:rPr>
                        <w:sz w:val="22"/>
                        <w:szCs w:val="22"/>
                      </w:rPr>
                    </w:pPr>
                    <w:r w:rsidRPr="00C428EA">
                      <w:rPr>
                        <w:sz w:val="22"/>
                        <w:szCs w:val="22"/>
                      </w:rPr>
                      <w:t xml:space="preserve">Section 3 of the Resource CV completed to demonstrate the qualification.  </w:t>
                    </w:r>
                  </w:p>
                  <w:p w14:paraId="544E8C78" w14:textId="77777777" w:rsidR="003E49E4" w:rsidRPr="00C428EA" w:rsidRDefault="003E49E4" w:rsidP="0028433E">
                    <w:pPr>
                      <w:spacing w:after="18" w:line="259" w:lineRule="auto"/>
                      <w:rPr>
                        <w:sz w:val="22"/>
                        <w:szCs w:val="22"/>
                      </w:rPr>
                    </w:pPr>
                    <w:r w:rsidRPr="00C428EA">
                      <w:rPr>
                        <w:b/>
                        <w:sz w:val="22"/>
                        <w:szCs w:val="22"/>
                      </w:rPr>
                      <w:t xml:space="preserve"> </w:t>
                    </w:r>
                  </w:p>
                  <w:p w14:paraId="646FAEF5" w14:textId="77777777" w:rsidR="003E49E4" w:rsidRPr="00C428EA" w:rsidRDefault="003E49E4" w:rsidP="0028433E">
                    <w:pPr>
                      <w:rPr>
                        <w:b/>
                        <w:sz w:val="22"/>
                        <w:szCs w:val="22"/>
                      </w:rPr>
                    </w:pPr>
                    <w:r w:rsidRPr="00C428EA">
                      <w:rPr>
                        <w:b/>
                        <w:sz w:val="22"/>
                        <w:szCs w:val="22"/>
                      </w:rPr>
                      <w:t xml:space="preserve">Maximum Marks Available: </w:t>
                    </w:r>
                    <w:r>
                      <w:rPr>
                        <w:b/>
                        <w:sz w:val="22"/>
                        <w:szCs w:val="22"/>
                      </w:rPr>
                      <w:t xml:space="preserve">10      </w:t>
                    </w:r>
                    <w:r w:rsidRPr="00C428EA">
                      <w:rPr>
                        <w:b/>
                        <w:sz w:val="22"/>
                        <w:szCs w:val="22"/>
                      </w:rPr>
                      <w:tab/>
                      <w:t xml:space="preserve">Minimum Marks Required: </w:t>
                    </w:r>
                    <w:r>
                      <w:rPr>
                        <w:b/>
                        <w:sz w:val="22"/>
                        <w:szCs w:val="22"/>
                      </w:rPr>
                      <w:t>6</w:t>
                    </w:r>
                  </w:p>
                  <w:p w14:paraId="2B97E544" w14:textId="77777777" w:rsidR="003E49E4" w:rsidRPr="00C428EA" w:rsidRDefault="003E49E4" w:rsidP="0028433E">
                    <w:pPr>
                      <w:autoSpaceDE w:val="0"/>
                      <w:autoSpaceDN w:val="0"/>
                      <w:adjustRightInd w:val="0"/>
                      <w:spacing w:after="0"/>
                      <w:rPr>
                        <w:rFonts w:cs="Calibri"/>
                        <w:b/>
                        <w:sz w:val="22"/>
                        <w:szCs w:val="22"/>
                        <w:lang w:val="en-IE"/>
                      </w:rPr>
                    </w:pPr>
                  </w:p>
                </w:tc>
              </w:tr>
              <w:tr w:rsidR="003E49E4" w:rsidRPr="007A0EB9" w14:paraId="028C1039" w14:textId="77777777" w:rsidTr="0028433E">
                <w:trPr>
                  <w:trHeight w:val="280"/>
                </w:trPr>
                <w:tc>
                  <w:tcPr>
                    <w:tcW w:w="8908" w:type="dxa"/>
                    <w:tcBorders>
                      <w:top w:val="single" w:sz="4" w:space="0" w:color="auto"/>
                      <w:left w:val="single" w:sz="4" w:space="0" w:color="auto"/>
                      <w:bottom w:val="single" w:sz="4" w:space="0" w:color="auto"/>
                      <w:right w:val="single" w:sz="4" w:space="0" w:color="auto"/>
                    </w:tcBorders>
                  </w:tcPr>
                  <w:p w14:paraId="14A11414" w14:textId="77777777" w:rsidR="003E49E4" w:rsidRPr="00C428EA" w:rsidRDefault="003E49E4" w:rsidP="0028433E">
                    <w:pPr>
                      <w:autoSpaceDE w:val="0"/>
                      <w:autoSpaceDN w:val="0"/>
                      <w:adjustRightInd w:val="0"/>
                      <w:spacing w:after="0"/>
                      <w:rPr>
                        <w:rFonts w:cs="Calibri"/>
                        <w:sz w:val="22"/>
                        <w:szCs w:val="22"/>
                        <w:lang w:val="en-IE"/>
                      </w:rPr>
                    </w:pPr>
                  </w:p>
                </w:tc>
              </w:tr>
              <w:tr w:rsidR="003E49E4" w:rsidRPr="007A0EB9" w14:paraId="74CACDA5" w14:textId="77777777" w:rsidTr="0028433E">
                <w:trPr>
                  <w:trHeight w:val="518"/>
                </w:trPr>
                <w:tc>
                  <w:tcPr>
                    <w:tcW w:w="8908" w:type="dxa"/>
                    <w:tcBorders>
                      <w:top w:val="single" w:sz="4" w:space="0" w:color="auto"/>
                      <w:left w:val="single" w:sz="4" w:space="0" w:color="auto"/>
                      <w:bottom w:val="single" w:sz="4" w:space="0" w:color="auto"/>
                      <w:right w:val="single" w:sz="4" w:space="0" w:color="auto"/>
                    </w:tcBorders>
                  </w:tcPr>
                  <w:p w14:paraId="5256FCB9" w14:textId="77777777" w:rsidR="003E49E4" w:rsidRPr="00C428EA" w:rsidRDefault="003E49E4" w:rsidP="0028433E">
                    <w:pPr>
                      <w:spacing w:after="0"/>
                      <w:contextualSpacing/>
                      <w:rPr>
                        <w:rFonts w:cs="Calibri"/>
                        <w:b/>
                        <w:bCs/>
                        <w:sz w:val="22"/>
                        <w:szCs w:val="22"/>
                        <w:lang w:val="en-IE"/>
                      </w:rPr>
                    </w:pPr>
                    <w:r w:rsidRPr="00C428EA">
                      <w:rPr>
                        <w:rFonts w:cs="Calibri"/>
                        <w:b/>
                        <w:bCs/>
                        <w:sz w:val="22"/>
                        <w:szCs w:val="22"/>
                        <w:lang w:val="en-IE"/>
                      </w:rPr>
                      <w:lastRenderedPageBreak/>
                      <w:t>Criterion 3</w:t>
                    </w:r>
                  </w:p>
                  <w:p w14:paraId="6E2A30E1" w14:textId="77777777" w:rsidR="003E49E4" w:rsidRPr="00C428EA" w:rsidRDefault="003E49E4" w:rsidP="0028433E">
                    <w:pPr>
                      <w:autoSpaceDE w:val="0"/>
                      <w:autoSpaceDN w:val="0"/>
                      <w:adjustRightInd w:val="0"/>
                      <w:spacing w:after="0"/>
                      <w:rPr>
                        <w:rFonts w:cs="Calibri"/>
                        <w:sz w:val="22"/>
                        <w:szCs w:val="22"/>
                        <w:u w:val="single"/>
                        <w:lang w:val="en-IE"/>
                      </w:rPr>
                    </w:pPr>
                    <w:r w:rsidRPr="00C428EA">
                      <w:rPr>
                        <w:rFonts w:cs="Calibri"/>
                        <w:sz w:val="22"/>
                        <w:szCs w:val="22"/>
                        <w:u w:val="single"/>
                        <w:lang w:val="en-IE"/>
                      </w:rPr>
                      <w:t>Requirement</w:t>
                    </w:r>
                  </w:p>
                  <w:p w14:paraId="63A21941" w14:textId="77777777" w:rsidR="003E49E4" w:rsidRPr="00C428EA" w:rsidRDefault="003E49E4" w:rsidP="0028433E">
                    <w:pPr>
                      <w:autoSpaceDE w:val="0"/>
                      <w:autoSpaceDN w:val="0"/>
                      <w:adjustRightInd w:val="0"/>
                      <w:spacing w:after="0"/>
                      <w:rPr>
                        <w:rFonts w:cs="Calibri"/>
                        <w:sz w:val="22"/>
                        <w:szCs w:val="22"/>
                        <w:lang w:val="en-IE"/>
                      </w:rPr>
                    </w:pPr>
                  </w:p>
                  <w:p w14:paraId="5CAFB3A5" w14:textId="77777777" w:rsidR="003E49E4" w:rsidRPr="00C428EA" w:rsidRDefault="003E49E4" w:rsidP="0028433E">
                    <w:pPr>
                      <w:spacing w:after="18" w:line="259" w:lineRule="auto"/>
                      <w:ind w:left="1134" w:hanging="992"/>
                      <w:rPr>
                        <w:sz w:val="22"/>
                        <w:szCs w:val="22"/>
                        <w:u w:val="single" w:color="000000"/>
                      </w:rPr>
                    </w:pPr>
                    <w:r w:rsidRPr="00C428EA">
                      <w:rPr>
                        <w:sz w:val="22"/>
                        <w:szCs w:val="22"/>
                        <w:u w:val="single" w:color="000000"/>
                      </w:rPr>
                      <w:t xml:space="preserve">Individual Requirement </w:t>
                    </w:r>
                  </w:p>
                  <w:p w14:paraId="5B8BA365" w14:textId="77777777" w:rsidR="003E49E4" w:rsidRPr="00C428EA" w:rsidRDefault="003E49E4" w:rsidP="0028433E">
                    <w:pPr>
                      <w:spacing w:after="0" w:line="277" w:lineRule="auto"/>
                      <w:ind w:left="142" w:right="44"/>
                      <w:rPr>
                        <w:sz w:val="22"/>
                        <w:szCs w:val="22"/>
                      </w:rPr>
                    </w:pPr>
                    <w:r w:rsidRPr="00C428EA">
                      <w:rPr>
                        <w:sz w:val="22"/>
                        <w:szCs w:val="22"/>
                      </w:rPr>
                      <w:t xml:space="preserve">Demonstrated expertise in the provision of Earth Observation and ICT solutions for </w:t>
                    </w:r>
                    <w:r w:rsidRPr="00C428EA">
                      <w:rPr>
                        <w:b/>
                        <w:bCs/>
                        <w:sz w:val="22"/>
                        <w:szCs w:val="22"/>
                        <w:u w:val="single"/>
                      </w:rPr>
                      <w:t>at least 1</w:t>
                    </w:r>
                    <w:r w:rsidRPr="00C428EA">
                      <w:rPr>
                        <w:sz w:val="22"/>
                        <w:szCs w:val="22"/>
                      </w:rPr>
                      <w:t xml:space="preserve"> of the competencies below, based on the degree of evidence presented.</w:t>
                    </w:r>
                  </w:p>
                  <w:p w14:paraId="17084D75" w14:textId="77777777" w:rsidR="003E49E4" w:rsidRPr="00C428EA" w:rsidRDefault="003E49E4" w:rsidP="0028433E">
                    <w:pPr>
                      <w:spacing w:after="0" w:line="277" w:lineRule="auto"/>
                      <w:ind w:left="142" w:right="44"/>
                      <w:rPr>
                        <w:sz w:val="22"/>
                        <w:szCs w:val="22"/>
                      </w:rPr>
                    </w:pPr>
                  </w:p>
                  <w:p w14:paraId="34904D55" w14:textId="77777777" w:rsidR="003E49E4" w:rsidRPr="00C428EA" w:rsidRDefault="003E49E4" w:rsidP="0028433E">
                    <w:pPr>
                      <w:spacing w:after="18" w:line="259" w:lineRule="auto"/>
                      <w:ind w:left="1134" w:hanging="992"/>
                      <w:rPr>
                        <w:sz w:val="22"/>
                        <w:szCs w:val="22"/>
                      </w:rPr>
                    </w:pPr>
                    <w:r w:rsidRPr="00C428EA">
                      <w:rPr>
                        <w:sz w:val="22"/>
                        <w:szCs w:val="22"/>
                        <w:u w:val="single" w:color="000000"/>
                      </w:rPr>
                      <w:t>Collective Requirement</w:t>
                    </w:r>
                  </w:p>
                  <w:p w14:paraId="1EF388D4" w14:textId="77777777" w:rsidR="003E49E4" w:rsidRPr="00C428EA" w:rsidRDefault="003E49E4" w:rsidP="0028433E">
                    <w:pPr>
                      <w:spacing w:after="18" w:line="259" w:lineRule="auto"/>
                      <w:ind w:left="1134" w:hanging="992"/>
                      <w:rPr>
                        <w:sz w:val="22"/>
                        <w:szCs w:val="22"/>
                      </w:rPr>
                    </w:pPr>
                    <w:r w:rsidRPr="00C428EA">
                      <w:rPr>
                        <w:sz w:val="22"/>
                        <w:szCs w:val="22"/>
                      </w:rPr>
                      <w:t xml:space="preserve"> </w:t>
                    </w:r>
                  </w:p>
                  <w:p w14:paraId="7FD4E369" w14:textId="77777777" w:rsidR="003E49E4" w:rsidRPr="00C428EA" w:rsidRDefault="003E49E4" w:rsidP="0028433E">
                    <w:pPr>
                      <w:spacing w:after="0" w:line="277" w:lineRule="auto"/>
                      <w:ind w:left="142" w:right="44"/>
                      <w:rPr>
                        <w:sz w:val="22"/>
                        <w:szCs w:val="22"/>
                      </w:rPr>
                    </w:pPr>
                    <w:r w:rsidRPr="00C428EA">
                      <w:rPr>
                        <w:sz w:val="22"/>
                        <w:szCs w:val="22"/>
                      </w:rPr>
                      <w:t xml:space="preserve">Collectively demonstrated expertise in the provision of Earth Observation and ICT solutions for </w:t>
                    </w:r>
                    <w:r w:rsidRPr="00C428EA">
                      <w:rPr>
                        <w:b/>
                        <w:bCs/>
                        <w:sz w:val="22"/>
                        <w:szCs w:val="22"/>
                        <w:u w:val="single"/>
                      </w:rPr>
                      <w:t>all</w:t>
                    </w:r>
                    <w:r w:rsidRPr="00C428EA">
                      <w:rPr>
                        <w:sz w:val="22"/>
                        <w:szCs w:val="22"/>
                      </w:rPr>
                      <w:t xml:space="preserve"> of the competencies below, based on the degree of evidence presented. The experience and knowledge demonstrated for the proposed ‘Project Manager’ can contribute to this collective requirement if required.</w:t>
                    </w:r>
                  </w:p>
                  <w:p w14:paraId="25252E67" w14:textId="77777777" w:rsidR="003E49E4" w:rsidRPr="00C428EA" w:rsidRDefault="003E49E4" w:rsidP="0028433E">
                    <w:pPr>
                      <w:spacing w:after="0" w:line="277" w:lineRule="auto"/>
                      <w:ind w:left="142" w:right="44"/>
                      <w:rPr>
                        <w:sz w:val="22"/>
                        <w:szCs w:val="22"/>
                      </w:rPr>
                    </w:pPr>
                  </w:p>
                  <w:p w14:paraId="1E71F79E" w14:textId="77777777" w:rsidR="003E49E4" w:rsidRPr="00C428EA" w:rsidRDefault="003E49E4" w:rsidP="0028433E">
                    <w:pPr>
                      <w:spacing w:after="0" w:line="277" w:lineRule="auto"/>
                      <w:ind w:left="142" w:right="44"/>
                      <w:rPr>
                        <w:sz w:val="22"/>
                        <w:szCs w:val="22"/>
                      </w:rPr>
                    </w:pPr>
                  </w:p>
                  <w:p w14:paraId="153525D8" w14:textId="77777777" w:rsidR="003E49E4" w:rsidRPr="00C428EA" w:rsidRDefault="003E49E4" w:rsidP="0028433E">
                    <w:pPr>
                      <w:spacing w:after="0" w:line="277" w:lineRule="auto"/>
                      <w:ind w:left="142" w:right="44"/>
                      <w:rPr>
                        <w:sz w:val="22"/>
                        <w:szCs w:val="22"/>
                      </w:rPr>
                    </w:pPr>
                    <w:r w:rsidRPr="00C428EA">
                      <w:rPr>
                        <w:sz w:val="22"/>
                        <w:szCs w:val="22"/>
                      </w:rPr>
                      <w:t>The maximum marks available are set out below and will not change regardless of the number of team members proposed.</w:t>
                    </w:r>
                  </w:p>
                  <w:p w14:paraId="32F980D9" w14:textId="77777777" w:rsidR="003E49E4" w:rsidRPr="00C428EA" w:rsidRDefault="003E49E4" w:rsidP="0028433E">
                    <w:pPr>
                      <w:spacing w:after="46" w:line="259" w:lineRule="auto"/>
                      <w:ind w:left="1134" w:hanging="992"/>
                      <w:rPr>
                        <w:sz w:val="22"/>
                        <w:szCs w:val="22"/>
                      </w:rPr>
                    </w:pPr>
                    <w:r w:rsidRPr="00C428EA">
                      <w:rPr>
                        <w:sz w:val="22"/>
                        <w:szCs w:val="22"/>
                      </w:rPr>
                      <w:t xml:space="preserve"> </w:t>
                    </w:r>
                  </w:p>
                  <w:p w14:paraId="28D0D335" w14:textId="77777777" w:rsidR="003E49E4" w:rsidRPr="00C428EA" w:rsidRDefault="003E49E4" w:rsidP="0028433E">
                    <w:pPr>
                      <w:pStyle w:val="ListParagraph"/>
                      <w:numPr>
                        <w:ilvl w:val="0"/>
                        <w:numId w:val="35"/>
                      </w:numPr>
                      <w:spacing w:after="0" w:line="242" w:lineRule="auto"/>
                      <w:jc w:val="both"/>
                      <w:rPr>
                        <w:sz w:val="22"/>
                        <w:szCs w:val="22"/>
                      </w:rPr>
                    </w:pPr>
                    <w:r w:rsidRPr="00C428EA">
                      <w:rPr>
                        <w:sz w:val="22"/>
                        <w:szCs w:val="22"/>
                      </w:rPr>
                      <w:t>Large scale EO IT infrastructure expertise.</w:t>
                    </w:r>
                  </w:p>
                  <w:p w14:paraId="6E4371F1" w14:textId="77777777" w:rsidR="003E49E4" w:rsidRPr="00C428EA" w:rsidRDefault="003E49E4" w:rsidP="0028433E">
                    <w:pPr>
                      <w:spacing w:after="18" w:line="259" w:lineRule="auto"/>
                      <w:ind w:left="1134" w:hanging="992"/>
                      <w:rPr>
                        <w:sz w:val="22"/>
                        <w:szCs w:val="22"/>
                      </w:rPr>
                    </w:pPr>
                    <w:r w:rsidRPr="00C428EA">
                      <w:rPr>
                        <w:b/>
                        <w:sz w:val="22"/>
                        <w:szCs w:val="22"/>
                      </w:rPr>
                      <w:t xml:space="preserve"> </w:t>
                    </w:r>
                  </w:p>
                  <w:p w14:paraId="2C7714A7" w14:textId="77777777" w:rsidR="003E49E4" w:rsidRPr="00C428EA" w:rsidRDefault="003E49E4" w:rsidP="0028433E">
                    <w:pPr>
                      <w:ind w:left="1134" w:hanging="992"/>
                      <w:rPr>
                        <w:b/>
                        <w:sz w:val="22"/>
                        <w:szCs w:val="22"/>
                      </w:rPr>
                    </w:pPr>
                    <w:r w:rsidRPr="00C428EA">
                      <w:rPr>
                        <w:b/>
                        <w:sz w:val="22"/>
                        <w:szCs w:val="22"/>
                      </w:rPr>
                      <w:t xml:space="preserve">Maximum Marks Available: </w:t>
                    </w:r>
                    <w:r>
                      <w:rPr>
                        <w:b/>
                        <w:sz w:val="22"/>
                        <w:szCs w:val="22"/>
                      </w:rPr>
                      <w:t>20</w:t>
                    </w:r>
                    <w:r w:rsidRPr="00C428EA">
                      <w:rPr>
                        <w:b/>
                        <w:sz w:val="22"/>
                        <w:szCs w:val="22"/>
                      </w:rPr>
                      <w:tab/>
                    </w:r>
                    <w:r w:rsidRPr="00C428EA">
                      <w:rPr>
                        <w:b/>
                        <w:sz w:val="22"/>
                        <w:szCs w:val="22"/>
                      </w:rPr>
                      <w:tab/>
                      <w:t xml:space="preserve">Minimum Marks Required: </w:t>
                    </w:r>
                    <w:r>
                      <w:rPr>
                        <w:b/>
                        <w:sz w:val="22"/>
                        <w:szCs w:val="22"/>
                      </w:rPr>
                      <w:t>12</w:t>
                    </w:r>
                  </w:p>
                  <w:p w14:paraId="6F6005EF" w14:textId="77777777" w:rsidR="003E49E4" w:rsidRPr="00C428EA" w:rsidRDefault="003E49E4" w:rsidP="0028433E">
                    <w:pPr>
                      <w:spacing w:after="49" w:line="259" w:lineRule="auto"/>
                      <w:ind w:left="1134" w:hanging="992"/>
                      <w:rPr>
                        <w:sz w:val="22"/>
                        <w:szCs w:val="22"/>
                      </w:rPr>
                    </w:pPr>
                    <w:r w:rsidRPr="00C428EA">
                      <w:rPr>
                        <w:sz w:val="22"/>
                        <w:szCs w:val="22"/>
                      </w:rPr>
                      <w:t xml:space="preserve"> </w:t>
                    </w:r>
                  </w:p>
                  <w:p w14:paraId="51D095AA" w14:textId="77777777" w:rsidR="003E49E4" w:rsidRPr="00C428EA" w:rsidRDefault="003E49E4" w:rsidP="0028433E">
                    <w:pPr>
                      <w:pStyle w:val="ListParagraph"/>
                      <w:numPr>
                        <w:ilvl w:val="0"/>
                        <w:numId w:val="35"/>
                      </w:numPr>
                      <w:spacing w:after="0" w:line="242" w:lineRule="auto"/>
                      <w:rPr>
                        <w:sz w:val="22"/>
                        <w:szCs w:val="22"/>
                      </w:rPr>
                    </w:pPr>
                    <w:r w:rsidRPr="00C428EA">
                      <w:rPr>
                        <w:sz w:val="22"/>
                        <w:szCs w:val="22"/>
                      </w:rPr>
                      <w:t>EO database solutions expertise.</w:t>
                    </w:r>
                  </w:p>
                  <w:p w14:paraId="4A0A6DB4" w14:textId="77777777" w:rsidR="003E49E4" w:rsidRPr="00C428EA" w:rsidRDefault="003E49E4" w:rsidP="0028433E">
                    <w:pPr>
                      <w:spacing w:after="18" w:line="259" w:lineRule="auto"/>
                      <w:ind w:left="1134" w:hanging="992"/>
                      <w:rPr>
                        <w:sz w:val="22"/>
                        <w:szCs w:val="22"/>
                      </w:rPr>
                    </w:pPr>
                    <w:r w:rsidRPr="00C428EA">
                      <w:rPr>
                        <w:sz w:val="22"/>
                        <w:szCs w:val="22"/>
                      </w:rPr>
                      <w:t xml:space="preserve"> </w:t>
                    </w:r>
                  </w:p>
                  <w:p w14:paraId="0D1F6F28" w14:textId="77777777" w:rsidR="003E49E4" w:rsidRPr="00C428EA" w:rsidRDefault="003E49E4" w:rsidP="0028433E">
                    <w:pPr>
                      <w:spacing w:after="18" w:line="259" w:lineRule="auto"/>
                      <w:ind w:left="1134" w:hanging="992"/>
                      <w:rPr>
                        <w:sz w:val="22"/>
                        <w:szCs w:val="22"/>
                      </w:rPr>
                    </w:pPr>
                    <w:r w:rsidRPr="00C428EA">
                      <w:rPr>
                        <w:b/>
                        <w:sz w:val="22"/>
                        <w:szCs w:val="22"/>
                      </w:rPr>
                      <w:t xml:space="preserve">Maximum Marks Available: </w:t>
                    </w:r>
                    <w:r>
                      <w:rPr>
                        <w:b/>
                        <w:sz w:val="22"/>
                        <w:szCs w:val="22"/>
                      </w:rPr>
                      <w:t>20</w:t>
                    </w:r>
                    <w:r w:rsidRPr="00C428EA">
                      <w:rPr>
                        <w:b/>
                        <w:sz w:val="22"/>
                        <w:szCs w:val="22"/>
                      </w:rPr>
                      <w:tab/>
                    </w:r>
                    <w:r w:rsidRPr="00C428EA">
                      <w:rPr>
                        <w:b/>
                        <w:sz w:val="22"/>
                        <w:szCs w:val="22"/>
                      </w:rPr>
                      <w:tab/>
                      <w:t xml:space="preserve">Minimum Marks Required: </w:t>
                    </w:r>
                    <w:r>
                      <w:rPr>
                        <w:b/>
                        <w:sz w:val="22"/>
                        <w:szCs w:val="22"/>
                      </w:rPr>
                      <w:t>12</w:t>
                    </w:r>
                  </w:p>
                  <w:p w14:paraId="09F80011" w14:textId="77777777" w:rsidR="003E49E4" w:rsidRPr="00C428EA" w:rsidRDefault="003E49E4" w:rsidP="0028433E">
                    <w:pPr>
                      <w:spacing w:after="46" w:line="259" w:lineRule="auto"/>
                      <w:ind w:left="1134" w:hanging="992"/>
                      <w:rPr>
                        <w:sz w:val="22"/>
                        <w:szCs w:val="22"/>
                      </w:rPr>
                    </w:pPr>
                    <w:r w:rsidRPr="00C428EA">
                      <w:rPr>
                        <w:b/>
                        <w:sz w:val="22"/>
                        <w:szCs w:val="22"/>
                      </w:rPr>
                      <w:t xml:space="preserve"> </w:t>
                    </w:r>
                  </w:p>
                  <w:p w14:paraId="0A2737F0" w14:textId="77777777" w:rsidR="003E49E4" w:rsidRPr="00C428EA" w:rsidRDefault="003E49E4" w:rsidP="0028433E">
                    <w:pPr>
                      <w:pStyle w:val="ListParagraph"/>
                      <w:numPr>
                        <w:ilvl w:val="0"/>
                        <w:numId w:val="35"/>
                      </w:numPr>
                      <w:spacing w:after="0" w:line="259" w:lineRule="auto"/>
                      <w:jc w:val="both"/>
                      <w:rPr>
                        <w:sz w:val="22"/>
                        <w:szCs w:val="22"/>
                      </w:rPr>
                    </w:pPr>
                    <w:r w:rsidRPr="00C428EA">
                      <w:rPr>
                        <w:sz w:val="22"/>
                        <w:szCs w:val="22"/>
                      </w:rPr>
                      <w:t xml:space="preserve">EO knowledge and application to agriculture. </w:t>
                    </w:r>
                  </w:p>
                  <w:p w14:paraId="1D99A8AA" w14:textId="77777777" w:rsidR="003E49E4" w:rsidRPr="00C428EA" w:rsidRDefault="003E49E4" w:rsidP="0028433E">
                    <w:pPr>
                      <w:spacing w:after="18" w:line="259" w:lineRule="auto"/>
                      <w:ind w:left="1134" w:hanging="992"/>
                      <w:rPr>
                        <w:sz w:val="22"/>
                        <w:szCs w:val="22"/>
                      </w:rPr>
                    </w:pPr>
                    <w:r w:rsidRPr="00C428EA">
                      <w:rPr>
                        <w:b/>
                        <w:sz w:val="22"/>
                        <w:szCs w:val="22"/>
                      </w:rPr>
                      <w:t xml:space="preserve"> </w:t>
                    </w:r>
                  </w:p>
                  <w:p w14:paraId="2AE83742" w14:textId="77777777" w:rsidR="003E49E4" w:rsidRPr="00C428EA" w:rsidRDefault="003E49E4" w:rsidP="0028433E">
                    <w:pPr>
                      <w:spacing w:after="18" w:line="259" w:lineRule="auto"/>
                      <w:ind w:left="1134" w:hanging="992"/>
                      <w:rPr>
                        <w:sz w:val="22"/>
                        <w:szCs w:val="22"/>
                      </w:rPr>
                    </w:pPr>
                    <w:r w:rsidRPr="00C428EA">
                      <w:rPr>
                        <w:b/>
                        <w:sz w:val="22"/>
                        <w:szCs w:val="22"/>
                      </w:rPr>
                      <w:t xml:space="preserve">Maximum Marks Available: </w:t>
                    </w:r>
                    <w:r>
                      <w:rPr>
                        <w:b/>
                        <w:sz w:val="22"/>
                        <w:szCs w:val="22"/>
                      </w:rPr>
                      <w:t>20</w:t>
                    </w:r>
                    <w:r w:rsidRPr="00C428EA">
                      <w:rPr>
                        <w:b/>
                        <w:sz w:val="22"/>
                        <w:szCs w:val="22"/>
                      </w:rPr>
                      <w:tab/>
                    </w:r>
                    <w:r>
                      <w:rPr>
                        <w:b/>
                        <w:sz w:val="22"/>
                        <w:szCs w:val="22"/>
                      </w:rPr>
                      <w:t xml:space="preserve">              </w:t>
                    </w:r>
                    <w:r w:rsidRPr="00C428EA">
                      <w:rPr>
                        <w:b/>
                        <w:sz w:val="22"/>
                        <w:szCs w:val="22"/>
                      </w:rPr>
                      <w:t xml:space="preserve">Minimum Marks Required: </w:t>
                    </w:r>
                    <w:r>
                      <w:rPr>
                        <w:b/>
                        <w:sz w:val="22"/>
                        <w:szCs w:val="22"/>
                      </w:rPr>
                      <w:t>12</w:t>
                    </w:r>
                  </w:p>
                  <w:p w14:paraId="299CACFB" w14:textId="77777777" w:rsidR="003E49E4" w:rsidRPr="00C428EA" w:rsidRDefault="003E49E4" w:rsidP="0028433E">
                    <w:pPr>
                      <w:spacing w:after="49" w:line="259" w:lineRule="auto"/>
                      <w:ind w:left="1134" w:hanging="992"/>
                      <w:rPr>
                        <w:sz w:val="22"/>
                        <w:szCs w:val="22"/>
                      </w:rPr>
                    </w:pPr>
                    <w:r w:rsidRPr="00C428EA">
                      <w:rPr>
                        <w:b/>
                        <w:sz w:val="22"/>
                        <w:szCs w:val="22"/>
                      </w:rPr>
                      <w:t xml:space="preserve"> </w:t>
                    </w:r>
                  </w:p>
                  <w:p w14:paraId="7AA4D007" w14:textId="77777777" w:rsidR="003E49E4" w:rsidRPr="00C428EA" w:rsidRDefault="003E49E4" w:rsidP="0028433E">
                    <w:pPr>
                      <w:pStyle w:val="ListParagraph"/>
                      <w:numPr>
                        <w:ilvl w:val="0"/>
                        <w:numId w:val="35"/>
                      </w:numPr>
                      <w:spacing w:after="0" w:line="259" w:lineRule="auto"/>
                      <w:jc w:val="both"/>
                      <w:rPr>
                        <w:sz w:val="22"/>
                        <w:szCs w:val="22"/>
                      </w:rPr>
                    </w:pPr>
                    <w:r w:rsidRPr="00C428EA">
                      <w:rPr>
                        <w:sz w:val="22"/>
                        <w:szCs w:val="22"/>
                      </w:rPr>
                      <w:t xml:space="preserve">Satellite processing, extraction, and analysis expertise. </w:t>
                    </w:r>
                  </w:p>
                  <w:p w14:paraId="1FCD9B40" w14:textId="77777777" w:rsidR="003E49E4" w:rsidRPr="00C428EA" w:rsidRDefault="003E49E4" w:rsidP="0028433E">
                    <w:pPr>
                      <w:spacing w:after="18" w:line="259" w:lineRule="auto"/>
                      <w:ind w:left="1134" w:hanging="992"/>
                      <w:rPr>
                        <w:sz w:val="22"/>
                        <w:szCs w:val="22"/>
                      </w:rPr>
                    </w:pPr>
                    <w:r w:rsidRPr="00C428EA">
                      <w:rPr>
                        <w:b/>
                        <w:sz w:val="22"/>
                        <w:szCs w:val="22"/>
                      </w:rPr>
                      <w:t xml:space="preserve"> </w:t>
                    </w:r>
                  </w:p>
                  <w:p w14:paraId="2DC99FB9" w14:textId="77777777" w:rsidR="003E49E4" w:rsidRPr="00C428EA" w:rsidRDefault="003E49E4" w:rsidP="0028433E">
                    <w:pPr>
                      <w:spacing w:after="18" w:line="259" w:lineRule="auto"/>
                      <w:ind w:left="1134" w:hanging="992"/>
                      <w:rPr>
                        <w:sz w:val="22"/>
                        <w:szCs w:val="22"/>
                      </w:rPr>
                    </w:pPr>
                    <w:r w:rsidRPr="00C428EA">
                      <w:rPr>
                        <w:b/>
                        <w:sz w:val="22"/>
                        <w:szCs w:val="22"/>
                      </w:rPr>
                      <w:t xml:space="preserve">Maximum Marks Available: </w:t>
                    </w:r>
                    <w:r>
                      <w:rPr>
                        <w:b/>
                        <w:sz w:val="22"/>
                        <w:szCs w:val="22"/>
                      </w:rPr>
                      <w:t>20</w:t>
                    </w:r>
                    <w:r w:rsidRPr="00C428EA">
                      <w:rPr>
                        <w:b/>
                        <w:sz w:val="22"/>
                        <w:szCs w:val="22"/>
                      </w:rPr>
                      <w:tab/>
                    </w:r>
                    <w:r w:rsidRPr="00C428EA">
                      <w:rPr>
                        <w:b/>
                        <w:sz w:val="22"/>
                        <w:szCs w:val="22"/>
                      </w:rPr>
                      <w:tab/>
                      <w:t xml:space="preserve">Minimum Marks Required: </w:t>
                    </w:r>
                    <w:r>
                      <w:rPr>
                        <w:b/>
                        <w:sz w:val="22"/>
                        <w:szCs w:val="22"/>
                      </w:rPr>
                      <w:t>12</w:t>
                    </w:r>
                  </w:p>
                  <w:p w14:paraId="2B013BE6" w14:textId="77777777" w:rsidR="003E49E4" w:rsidRPr="00C428EA" w:rsidRDefault="003E49E4" w:rsidP="0028433E">
                    <w:pPr>
                      <w:spacing w:after="18" w:line="259" w:lineRule="auto"/>
                      <w:ind w:left="1134" w:hanging="992"/>
                      <w:rPr>
                        <w:sz w:val="22"/>
                        <w:szCs w:val="22"/>
                      </w:rPr>
                    </w:pPr>
                  </w:p>
                  <w:p w14:paraId="6963A92A" w14:textId="77777777" w:rsidR="003E49E4" w:rsidRPr="00C428EA" w:rsidRDefault="003E49E4" w:rsidP="0028433E">
                    <w:pPr>
                      <w:pStyle w:val="ListParagraph"/>
                      <w:numPr>
                        <w:ilvl w:val="0"/>
                        <w:numId w:val="35"/>
                      </w:numPr>
                      <w:spacing w:after="0" w:line="242" w:lineRule="auto"/>
                      <w:jc w:val="both"/>
                      <w:rPr>
                        <w:sz w:val="22"/>
                        <w:szCs w:val="22"/>
                      </w:rPr>
                    </w:pPr>
                    <w:r w:rsidRPr="00C428EA">
                      <w:rPr>
                        <w:sz w:val="22"/>
                        <w:szCs w:val="22"/>
                      </w:rPr>
                      <w:t>Automating EO tasks expertise.</w:t>
                    </w:r>
                  </w:p>
                  <w:p w14:paraId="2F5D9C75" w14:textId="77777777" w:rsidR="003E49E4" w:rsidRPr="00C428EA" w:rsidRDefault="003E49E4" w:rsidP="0028433E">
                    <w:pPr>
                      <w:spacing w:after="18" w:line="259" w:lineRule="auto"/>
                      <w:ind w:left="1134" w:hanging="992"/>
                      <w:rPr>
                        <w:sz w:val="22"/>
                        <w:szCs w:val="22"/>
                      </w:rPr>
                    </w:pPr>
                    <w:r w:rsidRPr="00C428EA">
                      <w:rPr>
                        <w:b/>
                        <w:sz w:val="22"/>
                        <w:szCs w:val="22"/>
                      </w:rPr>
                      <w:t xml:space="preserve"> </w:t>
                    </w:r>
                  </w:p>
                  <w:p w14:paraId="3547F312" w14:textId="77777777" w:rsidR="003E49E4" w:rsidRPr="00C428EA" w:rsidRDefault="003E49E4" w:rsidP="0028433E">
                    <w:pPr>
                      <w:ind w:left="1134" w:hanging="992"/>
                      <w:rPr>
                        <w:b/>
                        <w:sz w:val="22"/>
                        <w:szCs w:val="22"/>
                      </w:rPr>
                    </w:pPr>
                    <w:r w:rsidRPr="00C428EA">
                      <w:rPr>
                        <w:b/>
                        <w:sz w:val="22"/>
                        <w:szCs w:val="22"/>
                      </w:rPr>
                      <w:t>Maximum Marks Available: 5</w:t>
                    </w:r>
                    <w:r w:rsidRPr="00C428EA">
                      <w:rPr>
                        <w:b/>
                        <w:sz w:val="22"/>
                        <w:szCs w:val="22"/>
                      </w:rPr>
                      <w:tab/>
                    </w:r>
                    <w:r w:rsidRPr="00C428EA">
                      <w:rPr>
                        <w:b/>
                        <w:sz w:val="22"/>
                        <w:szCs w:val="22"/>
                      </w:rPr>
                      <w:tab/>
                    </w:r>
                    <w:r>
                      <w:rPr>
                        <w:b/>
                        <w:sz w:val="22"/>
                        <w:szCs w:val="22"/>
                      </w:rPr>
                      <w:t xml:space="preserve">             </w:t>
                    </w:r>
                    <w:r w:rsidRPr="00C428EA">
                      <w:rPr>
                        <w:b/>
                        <w:sz w:val="22"/>
                        <w:szCs w:val="22"/>
                      </w:rPr>
                      <w:t>Minimum Marks Required: 3</w:t>
                    </w:r>
                  </w:p>
                  <w:p w14:paraId="2444C6B8" w14:textId="77777777" w:rsidR="003E49E4" w:rsidRPr="00C428EA" w:rsidRDefault="003E49E4" w:rsidP="0028433E">
                    <w:pPr>
                      <w:spacing w:after="49" w:line="259" w:lineRule="auto"/>
                      <w:ind w:left="1134" w:hanging="992"/>
                      <w:rPr>
                        <w:sz w:val="22"/>
                        <w:szCs w:val="22"/>
                      </w:rPr>
                    </w:pPr>
                    <w:r w:rsidRPr="00C428EA">
                      <w:rPr>
                        <w:sz w:val="22"/>
                        <w:szCs w:val="22"/>
                      </w:rPr>
                      <w:t xml:space="preserve"> </w:t>
                    </w:r>
                  </w:p>
                  <w:p w14:paraId="7D8837C3" w14:textId="77777777" w:rsidR="003E49E4" w:rsidRPr="00C428EA" w:rsidRDefault="003E49E4" w:rsidP="0028433E">
                    <w:pPr>
                      <w:pStyle w:val="ListParagraph"/>
                      <w:numPr>
                        <w:ilvl w:val="0"/>
                        <w:numId w:val="35"/>
                      </w:numPr>
                      <w:spacing w:after="0" w:line="242" w:lineRule="auto"/>
                      <w:rPr>
                        <w:sz w:val="22"/>
                        <w:szCs w:val="22"/>
                      </w:rPr>
                    </w:pPr>
                    <w:r w:rsidRPr="00C428EA">
                      <w:rPr>
                        <w:sz w:val="22"/>
                        <w:szCs w:val="22"/>
                      </w:rPr>
                      <w:t>Front-end service development expertise.</w:t>
                    </w:r>
                  </w:p>
                  <w:p w14:paraId="6DD03982" w14:textId="77777777" w:rsidR="003E49E4" w:rsidRPr="00C428EA" w:rsidRDefault="003E49E4" w:rsidP="0028433E">
                    <w:pPr>
                      <w:spacing w:after="18" w:line="259" w:lineRule="auto"/>
                      <w:ind w:left="1134" w:hanging="992"/>
                      <w:rPr>
                        <w:sz w:val="22"/>
                        <w:szCs w:val="22"/>
                      </w:rPr>
                    </w:pPr>
                    <w:r w:rsidRPr="00C428EA">
                      <w:rPr>
                        <w:sz w:val="22"/>
                        <w:szCs w:val="22"/>
                      </w:rPr>
                      <w:t xml:space="preserve"> </w:t>
                    </w:r>
                  </w:p>
                  <w:p w14:paraId="683B323A" w14:textId="77777777" w:rsidR="003E49E4" w:rsidRPr="00C428EA" w:rsidRDefault="003E49E4" w:rsidP="0028433E">
                    <w:pPr>
                      <w:spacing w:after="18" w:line="259" w:lineRule="auto"/>
                      <w:ind w:left="1134" w:hanging="992"/>
                      <w:rPr>
                        <w:sz w:val="22"/>
                        <w:szCs w:val="22"/>
                      </w:rPr>
                    </w:pPr>
                    <w:r w:rsidRPr="00C428EA">
                      <w:rPr>
                        <w:b/>
                        <w:sz w:val="22"/>
                        <w:szCs w:val="22"/>
                      </w:rPr>
                      <w:t>Maximum Marks Available: 5</w:t>
                    </w:r>
                    <w:r w:rsidRPr="00C428EA">
                      <w:rPr>
                        <w:b/>
                        <w:sz w:val="22"/>
                        <w:szCs w:val="22"/>
                      </w:rPr>
                      <w:tab/>
                    </w:r>
                    <w:r w:rsidRPr="00C428EA">
                      <w:rPr>
                        <w:b/>
                        <w:sz w:val="22"/>
                        <w:szCs w:val="22"/>
                      </w:rPr>
                      <w:tab/>
                    </w:r>
                    <w:r>
                      <w:rPr>
                        <w:b/>
                        <w:sz w:val="22"/>
                        <w:szCs w:val="22"/>
                      </w:rPr>
                      <w:t xml:space="preserve">            </w:t>
                    </w:r>
                    <w:r w:rsidRPr="00C428EA">
                      <w:rPr>
                        <w:b/>
                        <w:sz w:val="22"/>
                        <w:szCs w:val="22"/>
                      </w:rPr>
                      <w:t>Minimum Marks Required: 3</w:t>
                    </w:r>
                  </w:p>
                  <w:p w14:paraId="4202BA9B" w14:textId="77777777" w:rsidR="003E49E4" w:rsidRPr="00C428EA" w:rsidRDefault="003E49E4" w:rsidP="0028433E">
                    <w:pPr>
                      <w:spacing w:after="46" w:line="259" w:lineRule="auto"/>
                      <w:ind w:left="1134" w:hanging="992"/>
                      <w:rPr>
                        <w:sz w:val="22"/>
                        <w:szCs w:val="22"/>
                      </w:rPr>
                    </w:pPr>
                    <w:r w:rsidRPr="00C428EA">
                      <w:rPr>
                        <w:b/>
                        <w:sz w:val="22"/>
                        <w:szCs w:val="22"/>
                      </w:rPr>
                      <w:t xml:space="preserve"> </w:t>
                    </w:r>
                  </w:p>
                  <w:p w14:paraId="7DBD967C" w14:textId="77777777" w:rsidR="003E49E4" w:rsidRPr="00C428EA" w:rsidRDefault="003E49E4" w:rsidP="0028433E">
                    <w:pPr>
                      <w:pStyle w:val="ListParagraph"/>
                      <w:numPr>
                        <w:ilvl w:val="0"/>
                        <w:numId w:val="35"/>
                      </w:numPr>
                      <w:spacing w:after="0" w:line="259" w:lineRule="auto"/>
                      <w:jc w:val="both"/>
                      <w:rPr>
                        <w:sz w:val="22"/>
                        <w:szCs w:val="22"/>
                      </w:rPr>
                    </w:pPr>
                    <w:r w:rsidRPr="00C428EA">
                      <w:rPr>
                        <w:sz w:val="22"/>
                        <w:szCs w:val="22"/>
                      </w:rPr>
                      <w:t xml:space="preserve">Quality assurance of EO data expertise. </w:t>
                    </w:r>
                  </w:p>
                  <w:p w14:paraId="6D430C81" w14:textId="77777777" w:rsidR="003E49E4" w:rsidRPr="00C428EA" w:rsidRDefault="003E49E4" w:rsidP="0028433E">
                    <w:pPr>
                      <w:spacing w:after="18" w:line="259" w:lineRule="auto"/>
                      <w:ind w:left="1134" w:hanging="992"/>
                      <w:rPr>
                        <w:sz w:val="22"/>
                        <w:szCs w:val="22"/>
                      </w:rPr>
                    </w:pPr>
                    <w:r w:rsidRPr="00C428EA">
                      <w:rPr>
                        <w:b/>
                        <w:sz w:val="22"/>
                        <w:szCs w:val="22"/>
                      </w:rPr>
                      <w:t xml:space="preserve"> </w:t>
                    </w:r>
                  </w:p>
                  <w:p w14:paraId="40439BA3" w14:textId="77777777" w:rsidR="003E49E4" w:rsidRPr="00C428EA" w:rsidRDefault="003E49E4" w:rsidP="0028433E">
                    <w:pPr>
                      <w:spacing w:after="18" w:line="259" w:lineRule="auto"/>
                      <w:ind w:left="1134" w:hanging="992"/>
                      <w:rPr>
                        <w:sz w:val="22"/>
                        <w:szCs w:val="22"/>
                      </w:rPr>
                    </w:pPr>
                    <w:r w:rsidRPr="00C428EA">
                      <w:rPr>
                        <w:b/>
                        <w:sz w:val="22"/>
                        <w:szCs w:val="22"/>
                      </w:rPr>
                      <w:t>Maximum Marks Available: 5</w:t>
                    </w:r>
                    <w:r w:rsidRPr="00C428EA">
                      <w:rPr>
                        <w:b/>
                        <w:sz w:val="22"/>
                        <w:szCs w:val="22"/>
                      </w:rPr>
                      <w:tab/>
                    </w:r>
                    <w:r w:rsidRPr="00C428EA">
                      <w:rPr>
                        <w:b/>
                        <w:sz w:val="22"/>
                        <w:szCs w:val="22"/>
                      </w:rPr>
                      <w:tab/>
                    </w:r>
                    <w:r>
                      <w:rPr>
                        <w:b/>
                        <w:sz w:val="22"/>
                        <w:szCs w:val="22"/>
                      </w:rPr>
                      <w:t xml:space="preserve">          </w:t>
                    </w:r>
                    <w:r w:rsidRPr="00C428EA">
                      <w:rPr>
                        <w:b/>
                        <w:sz w:val="22"/>
                        <w:szCs w:val="22"/>
                      </w:rPr>
                      <w:t>Minimum Marks Required: 3</w:t>
                    </w:r>
                  </w:p>
                  <w:p w14:paraId="7CB68FE8" w14:textId="77777777" w:rsidR="003E49E4" w:rsidRPr="00C428EA" w:rsidRDefault="003E49E4" w:rsidP="0028433E">
                    <w:pPr>
                      <w:spacing w:after="49" w:line="259" w:lineRule="auto"/>
                      <w:ind w:left="1134" w:hanging="992"/>
                      <w:rPr>
                        <w:sz w:val="22"/>
                        <w:szCs w:val="22"/>
                      </w:rPr>
                    </w:pPr>
                    <w:r w:rsidRPr="00C428EA">
                      <w:rPr>
                        <w:b/>
                        <w:sz w:val="22"/>
                        <w:szCs w:val="22"/>
                      </w:rPr>
                      <w:t xml:space="preserve"> </w:t>
                    </w:r>
                  </w:p>
                  <w:p w14:paraId="02BBB35E" w14:textId="77777777" w:rsidR="003E49E4" w:rsidRPr="00C428EA" w:rsidRDefault="003E49E4" w:rsidP="0028433E">
                    <w:pPr>
                      <w:pStyle w:val="ListParagraph"/>
                      <w:numPr>
                        <w:ilvl w:val="0"/>
                        <w:numId w:val="35"/>
                      </w:numPr>
                      <w:spacing w:after="0" w:line="259" w:lineRule="auto"/>
                      <w:jc w:val="both"/>
                      <w:rPr>
                        <w:sz w:val="22"/>
                        <w:szCs w:val="22"/>
                      </w:rPr>
                    </w:pPr>
                    <w:r w:rsidRPr="00C428EA">
                      <w:rPr>
                        <w:sz w:val="22"/>
                        <w:szCs w:val="22"/>
                      </w:rPr>
                      <w:lastRenderedPageBreak/>
                      <w:t xml:space="preserve"> Irish Agriculture understanding. </w:t>
                    </w:r>
                  </w:p>
                  <w:p w14:paraId="75DCC8D4" w14:textId="77777777" w:rsidR="003E49E4" w:rsidRPr="00C428EA" w:rsidRDefault="003E49E4" w:rsidP="0028433E">
                    <w:pPr>
                      <w:spacing w:after="18" w:line="259" w:lineRule="auto"/>
                      <w:ind w:left="1134" w:hanging="992"/>
                      <w:rPr>
                        <w:sz w:val="22"/>
                        <w:szCs w:val="22"/>
                      </w:rPr>
                    </w:pPr>
                    <w:r w:rsidRPr="00C428EA">
                      <w:rPr>
                        <w:b/>
                        <w:sz w:val="22"/>
                        <w:szCs w:val="22"/>
                      </w:rPr>
                      <w:t xml:space="preserve"> </w:t>
                    </w:r>
                  </w:p>
                  <w:p w14:paraId="32116940" w14:textId="77777777" w:rsidR="003E49E4" w:rsidRPr="00C428EA" w:rsidRDefault="003E49E4" w:rsidP="0028433E">
                    <w:pPr>
                      <w:spacing w:after="18" w:line="259" w:lineRule="auto"/>
                      <w:ind w:left="1134" w:hanging="992"/>
                      <w:rPr>
                        <w:sz w:val="22"/>
                        <w:szCs w:val="22"/>
                      </w:rPr>
                    </w:pPr>
                    <w:r w:rsidRPr="00C428EA">
                      <w:rPr>
                        <w:b/>
                        <w:sz w:val="22"/>
                        <w:szCs w:val="22"/>
                      </w:rPr>
                      <w:t xml:space="preserve">Maximum Marks Available: </w:t>
                    </w:r>
                    <w:r>
                      <w:rPr>
                        <w:b/>
                        <w:sz w:val="22"/>
                        <w:szCs w:val="22"/>
                      </w:rPr>
                      <w:t>5</w:t>
                    </w:r>
                    <w:r w:rsidRPr="00C428EA">
                      <w:rPr>
                        <w:b/>
                        <w:sz w:val="22"/>
                        <w:szCs w:val="22"/>
                      </w:rPr>
                      <w:tab/>
                    </w:r>
                    <w:r w:rsidRPr="00C428EA">
                      <w:rPr>
                        <w:b/>
                        <w:sz w:val="22"/>
                        <w:szCs w:val="22"/>
                      </w:rPr>
                      <w:tab/>
                    </w:r>
                    <w:r>
                      <w:rPr>
                        <w:b/>
                        <w:sz w:val="22"/>
                        <w:szCs w:val="22"/>
                      </w:rPr>
                      <w:t xml:space="preserve">        </w:t>
                    </w:r>
                    <w:r w:rsidRPr="00C428EA">
                      <w:rPr>
                        <w:b/>
                        <w:sz w:val="22"/>
                        <w:szCs w:val="22"/>
                      </w:rPr>
                      <w:t xml:space="preserve">Minimum Marks Required: </w:t>
                    </w:r>
                    <w:r>
                      <w:rPr>
                        <w:b/>
                        <w:sz w:val="22"/>
                        <w:szCs w:val="22"/>
                      </w:rPr>
                      <w:t>3</w:t>
                    </w:r>
                  </w:p>
                  <w:p w14:paraId="60FF8CF2" w14:textId="77777777" w:rsidR="003E49E4" w:rsidRPr="00C428EA" w:rsidRDefault="003E49E4" w:rsidP="0028433E">
                    <w:pPr>
                      <w:spacing w:after="18" w:line="259" w:lineRule="auto"/>
                      <w:ind w:left="142"/>
                      <w:rPr>
                        <w:sz w:val="22"/>
                        <w:szCs w:val="22"/>
                      </w:rPr>
                    </w:pPr>
                  </w:p>
                  <w:p w14:paraId="46CF11CE" w14:textId="77777777" w:rsidR="003E49E4" w:rsidRPr="00C428EA" w:rsidRDefault="003E49E4" w:rsidP="0028433E">
                    <w:pPr>
                      <w:spacing w:after="0"/>
                      <w:contextualSpacing/>
                      <w:rPr>
                        <w:rFonts w:cs="Calibri"/>
                        <w:sz w:val="22"/>
                        <w:szCs w:val="22"/>
                        <w:u w:val="single"/>
                        <w:lang w:val="en-IE"/>
                      </w:rPr>
                    </w:pPr>
                    <w:r w:rsidRPr="00C428EA">
                      <w:rPr>
                        <w:rFonts w:cs="Calibri"/>
                        <w:sz w:val="22"/>
                        <w:szCs w:val="22"/>
                        <w:u w:val="single"/>
                        <w:lang w:val="en-IE"/>
                      </w:rPr>
                      <w:t>Evidence</w:t>
                    </w:r>
                  </w:p>
                  <w:p w14:paraId="10EAE946" w14:textId="77777777" w:rsidR="003E49E4" w:rsidRPr="00C428EA" w:rsidRDefault="003E49E4" w:rsidP="0028433E">
                    <w:pPr>
                      <w:spacing w:after="0"/>
                      <w:contextualSpacing/>
                      <w:rPr>
                        <w:rFonts w:cs="Calibri"/>
                        <w:sz w:val="22"/>
                        <w:szCs w:val="22"/>
                        <w:u w:val="single"/>
                        <w:lang w:val="en-IE"/>
                      </w:rPr>
                    </w:pPr>
                  </w:p>
                  <w:p w14:paraId="1F03E950" w14:textId="77777777" w:rsidR="003E49E4" w:rsidRPr="00C428EA" w:rsidRDefault="003E49E4" w:rsidP="0028433E">
                    <w:pPr>
                      <w:spacing w:after="0" w:line="277" w:lineRule="auto"/>
                      <w:ind w:right="46"/>
                      <w:rPr>
                        <w:sz w:val="22"/>
                        <w:szCs w:val="22"/>
                      </w:rPr>
                    </w:pPr>
                    <w:r w:rsidRPr="00C428EA">
                      <w:rPr>
                        <w:sz w:val="22"/>
                        <w:szCs w:val="22"/>
                      </w:rPr>
                      <w:t xml:space="preserve">The Candidate’s CV must clearly demonstrate their expertise and practice in providing Earth Observation expertise and solutions with emphasis on the competencies detailed above. The Contracting Authority will award marks based on the degree of evidence presented for the competencies identified above. </w:t>
                    </w:r>
                  </w:p>
                  <w:p w14:paraId="741A7574" w14:textId="77777777" w:rsidR="003E49E4" w:rsidRPr="00C428EA" w:rsidRDefault="003E49E4" w:rsidP="0028433E">
                    <w:pPr>
                      <w:autoSpaceDE w:val="0"/>
                      <w:autoSpaceDN w:val="0"/>
                      <w:adjustRightInd w:val="0"/>
                      <w:spacing w:after="0"/>
                      <w:rPr>
                        <w:rFonts w:cs="Calibri"/>
                        <w:sz w:val="22"/>
                        <w:szCs w:val="22"/>
                        <w:lang w:val="en-IE"/>
                      </w:rPr>
                    </w:pPr>
                  </w:p>
                  <w:p w14:paraId="3618E9B6" w14:textId="77777777" w:rsidR="003E49E4" w:rsidRPr="00C428EA" w:rsidRDefault="003E49E4" w:rsidP="0028433E">
                    <w:pPr>
                      <w:spacing w:after="0"/>
                      <w:contextualSpacing/>
                      <w:rPr>
                        <w:rFonts w:cs="Calibri"/>
                        <w:sz w:val="22"/>
                        <w:szCs w:val="22"/>
                        <w:lang w:val="en-IE"/>
                      </w:rPr>
                    </w:pPr>
                  </w:p>
                </w:tc>
              </w:tr>
            </w:tbl>
            <w:p w14:paraId="23402DAD" w14:textId="77777777" w:rsidR="003E49E4" w:rsidRPr="007A0EB9" w:rsidRDefault="003E49E4" w:rsidP="003E49E4">
              <w:pPr>
                <w:rPr>
                  <w:rFonts w:eastAsia="Calibri"/>
                  <w:lang w:val="en-IE"/>
                </w:rPr>
              </w:pPr>
            </w:p>
            <w:p w14:paraId="70250DB4" w14:textId="6350BB58" w:rsidR="003E49E4" w:rsidRPr="00276B68" w:rsidRDefault="00276B68" w:rsidP="00276B68">
              <w:pPr>
                <w:pStyle w:val="Heading4"/>
                <w:ind w:left="0"/>
                <w:rPr>
                  <w:u w:val="single"/>
                </w:rPr>
              </w:pPr>
              <w:r w:rsidRPr="00276B68">
                <w:rPr>
                  <w:u w:val="single"/>
                  <w:lang w:eastAsia="en-IE"/>
                </w:rPr>
                <w:t>2.6.</w:t>
              </w:r>
              <w:r>
                <w:rPr>
                  <w:u w:val="single"/>
                  <w:lang w:eastAsia="en-IE"/>
                </w:rPr>
                <w:t>3</w:t>
              </w:r>
              <w:r w:rsidRPr="00276B68">
                <w:rPr>
                  <w:u w:val="single"/>
                  <w:lang w:eastAsia="en-IE"/>
                </w:rPr>
                <w:t xml:space="preserve"> </w:t>
              </w:r>
              <w:r w:rsidR="003E49E4" w:rsidRPr="00276B68">
                <w:rPr>
                  <w:u w:val="single"/>
                  <w:lang w:eastAsia="en-IE"/>
                </w:rPr>
                <w:t xml:space="preserve">Qualitative Criterion </w:t>
              </w:r>
              <w:r w:rsidR="003E49E4" w:rsidRPr="00276B68">
                <w:rPr>
                  <w:u w:val="single"/>
                </w:rPr>
                <w:t>2</w:t>
              </w:r>
            </w:p>
            <w:tbl>
              <w:tblPr>
                <w:tblStyle w:val="TableGrid3"/>
                <w:tblW w:w="0" w:type="auto"/>
                <w:tblInd w:w="137" w:type="dxa"/>
                <w:shd w:val="clear" w:color="auto" w:fill="B4C6E7"/>
                <w:tblLook w:val="04A0" w:firstRow="1" w:lastRow="0" w:firstColumn="1" w:lastColumn="0" w:noHBand="0" w:noVBand="1"/>
              </w:tblPr>
              <w:tblGrid>
                <w:gridCol w:w="8924"/>
              </w:tblGrid>
              <w:tr w:rsidR="003E49E4" w:rsidRPr="007A0EB9" w14:paraId="535F318B" w14:textId="77777777" w:rsidTr="0028433E">
                <w:tc>
                  <w:tcPr>
                    <w:tcW w:w="8924" w:type="dxa"/>
                    <w:tcBorders>
                      <w:top w:val="single" w:sz="4" w:space="0" w:color="auto"/>
                      <w:left w:val="single" w:sz="4" w:space="0" w:color="auto"/>
                      <w:bottom w:val="single" w:sz="4" w:space="0" w:color="auto"/>
                      <w:right w:val="single" w:sz="4" w:space="0" w:color="auto"/>
                    </w:tcBorders>
                    <w:shd w:val="clear" w:color="auto" w:fill="B4C6E7"/>
                  </w:tcPr>
                  <w:p w14:paraId="588B93A5" w14:textId="77777777" w:rsidR="003E49E4" w:rsidRPr="00C428EA" w:rsidRDefault="003E49E4" w:rsidP="0028433E">
                    <w:pPr>
                      <w:tabs>
                        <w:tab w:val="left" w:pos="495"/>
                      </w:tabs>
                      <w:spacing w:after="0" w:line="240" w:lineRule="auto"/>
                      <w:rPr>
                        <w:rFonts w:cs="Calibri"/>
                        <w:b/>
                        <w:bCs/>
                        <w:sz w:val="22"/>
                        <w:szCs w:val="22"/>
                        <w:lang w:val="en-IE"/>
                      </w:rPr>
                    </w:pPr>
                    <w:r w:rsidRPr="00C428EA">
                      <w:rPr>
                        <w:rFonts w:cs="Calibri"/>
                        <w:b/>
                        <w:sz w:val="22"/>
                        <w:szCs w:val="22"/>
                      </w:rPr>
                      <w:t xml:space="preserve">Qualitative Criterion 2: </w:t>
                    </w:r>
                    <w:r w:rsidRPr="00C428EA">
                      <w:rPr>
                        <w:rFonts w:cs="Calibri"/>
                        <w:b/>
                        <w:bCs/>
                        <w:sz w:val="22"/>
                        <w:szCs w:val="22"/>
                        <w:lang w:val="en-IE"/>
                      </w:rPr>
                      <w:t xml:space="preserve">Data Management </w:t>
                    </w:r>
                  </w:p>
                  <w:p w14:paraId="7DAC1873"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Maximum Marks Available: </w:t>
                    </w:r>
                    <w:r>
                      <w:rPr>
                        <w:rFonts w:cs="Calibri"/>
                        <w:b/>
                        <w:sz w:val="22"/>
                        <w:szCs w:val="22"/>
                      </w:rPr>
                      <w:t>60</w:t>
                    </w:r>
                  </w:p>
                  <w:p w14:paraId="4E32E91D"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Minimum Marks Required: </w:t>
                    </w:r>
                    <w:r>
                      <w:rPr>
                        <w:rFonts w:cs="Calibri"/>
                        <w:b/>
                        <w:sz w:val="22"/>
                        <w:szCs w:val="22"/>
                      </w:rPr>
                      <w:t>36</w:t>
                    </w:r>
                  </w:p>
                  <w:p w14:paraId="1225E8C3" w14:textId="77777777" w:rsidR="003E49E4" w:rsidRPr="007A0EB9" w:rsidRDefault="003E49E4" w:rsidP="0028433E">
                    <w:pPr>
                      <w:spacing w:after="0" w:line="240" w:lineRule="auto"/>
                      <w:rPr>
                        <w:rFonts w:cs="Calibri"/>
                        <w:b/>
                        <w:szCs w:val="20"/>
                      </w:rPr>
                    </w:pPr>
                  </w:p>
                </w:tc>
              </w:tr>
            </w:tbl>
            <w:p w14:paraId="05FC7DE3" w14:textId="77777777" w:rsidR="003E49E4" w:rsidRPr="007A0EB9" w:rsidRDefault="003E49E4" w:rsidP="003E49E4"/>
            <w:p w14:paraId="42761F84" w14:textId="43D863E8" w:rsidR="003E49E4" w:rsidRDefault="003E49E4" w:rsidP="003E49E4">
              <w:r w:rsidRPr="007A0EB9">
                <w:t xml:space="preserve">In evaluating marks under this criterion, account will be taken of the clarity of the Tenderers’ </w:t>
              </w:r>
              <w:r>
                <w:t>proposal for data management throughout the project timeframe.</w:t>
              </w:r>
              <w:r w:rsidRPr="007A0EB9">
                <w:t xml:space="preserve"> </w:t>
              </w:r>
            </w:p>
            <w:p w14:paraId="48A3F1AE" w14:textId="415F0CA3" w:rsidR="003E49E4" w:rsidRDefault="003E49E4" w:rsidP="003E49E4">
              <w:pPr>
                <w:pStyle w:val="ListParagraph"/>
                <w:numPr>
                  <w:ilvl w:val="0"/>
                  <w:numId w:val="60"/>
                </w:numPr>
                <w:ind w:left="1080"/>
              </w:pPr>
              <w:r>
                <w:t xml:space="preserve">Detailed proposals for commencement of the project </w:t>
              </w:r>
              <w:r w:rsidR="00B40FDA">
                <w:t>must</w:t>
              </w:r>
              <w:r>
                <w:t xml:space="preserve"> be provided.</w:t>
              </w:r>
            </w:p>
            <w:p w14:paraId="547B7B2C" w14:textId="77777777" w:rsidR="003E49E4" w:rsidRDefault="003E49E4" w:rsidP="003E49E4">
              <w:pPr>
                <w:pStyle w:val="ListParagraph"/>
                <w:numPr>
                  <w:ilvl w:val="0"/>
                  <w:numId w:val="60"/>
                </w:numPr>
                <w:ind w:left="1080"/>
              </w:pPr>
              <w:r>
                <w:t xml:space="preserve">Clear timelines for data transfers and availability of the expert viewer. </w:t>
              </w:r>
            </w:p>
            <w:p w14:paraId="20313475" w14:textId="77777777" w:rsidR="003E49E4" w:rsidRDefault="003E49E4" w:rsidP="003E49E4">
              <w:pPr>
                <w:pStyle w:val="ListParagraph"/>
                <w:numPr>
                  <w:ilvl w:val="0"/>
                  <w:numId w:val="60"/>
                </w:numPr>
                <w:ind w:left="1080"/>
              </w:pPr>
              <w:r>
                <w:t>Proposals for the storage of data throughout the term of the contract and location of same.</w:t>
              </w:r>
            </w:p>
            <w:p w14:paraId="1AB62E72" w14:textId="77777777" w:rsidR="003E49E4" w:rsidRDefault="003E49E4" w:rsidP="003E49E4">
              <w:pPr>
                <w:pStyle w:val="ListParagraph"/>
                <w:numPr>
                  <w:ilvl w:val="0"/>
                  <w:numId w:val="60"/>
                </w:numPr>
                <w:ind w:left="1080"/>
              </w:pPr>
              <w:r>
                <w:t>Detailed proposals for the transfer of data including final reporting etc. when the contract term ends.</w:t>
              </w:r>
            </w:p>
            <w:p w14:paraId="5A2078E5" w14:textId="0A96FF31" w:rsidR="003E49E4" w:rsidRDefault="003E49E4" w:rsidP="003E49E4">
              <w:pPr>
                <w:pStyle w:val="ListParagraph"/>
                <w:numPr>
                  <w:ilvl w:val="0"/>
                  <w:numId w:val="60"/>
                </w:numPr>
                <w:ind w:left="1080"/>
              </w:pPr>
              <w:r w:rsidRPr="007A0EB9">
                <w:t xml:space="preserve">(Tenders </w:t>
              </w:r>
              <w:r w:rsidR="00B40FDA">
                <w:t>must</w:t>
              </w:r>
              <w:r w:rsidRPr="007A0EB9">
                <w:t xml:space="preserve"> also refer to the requirements </w:t>
              </w:r>
              <w:r w:rsidRPr="00F81298">
                <w:t>of Appendix 1 (2.1) of this RFT).</w:t>
              </w:r>
            </w:p>
            <w:p w14:paraId="2ACACCD9" w14:textId="4566FC49" w:rsidR="003E49E4" w:rsidRPr="007A0EB9" w:rsidRDefault="003E49E4" w:rsidP="003E49E4">
              <w:pPr>
                <w:pStyle w:val="ListParagraph"/>
                <w:numPr>
                  <w:ilvl w:val="0"/>
                  <w:numId w:val="60"/>
                </w:numPr>
                <w:ind w:left="1080"/>
              </w:pPr>
              <w:r>
                <w:t xml:space="preserve">AI questionnaire completed – please see </w:t>
              </w:r>
              <w:r w:rsidR="00F44E7F">
                <w:t>AMS TRD Qualitative Appendix</w:t>
              </w:r>
            </w:p>
            <w:p w14:paraId="41216AA3" w14:textId="77777777" w:rsidR="003E49E4" w:rsidRPr="007A0EB9" w:rsidRDefault="003E49E4" w:rsidP="003E49E4">
              <w:pPr>
                <w:ind w:left="720"/>
                <w:contextualSpacing/>
                <w:rPr>
                  <w:rFonts w:cs="Calibri"/>
                </w:rPr>
              </w:pPr>
            </w:p>
            <w:p w14:paraId="3A04C5D5" w14:textId="77777777" w:rsidR="003E49E4" w:rsidRPr="007A0EB9" w:rsidRDefault="003E49E4" w:rsidP="003E49E4">
              <w:pPr>
                <w:ind w:left="709"/>
                <w:contextualSpacing/>
              </w:pPr>
              <w:r w:rsidRPr="007A0EB9">
                <w:t xml:space="preserve">Maximum Mark: </w:t>
              </w:r>
              <w:r>
                <w:t>60</w:t>
              </w:r>
              <w:r w:rsidRPr="007A0EB9">
                <w:t xml:space="preserve">         Minimum Mark: </w:t>
              </w:r>
              <w:r>
                <w:t>36</w:t>
              </w:r>
            </w:p>
            <w:p w14:paraId="64265551" w14:textId="6AADEBC4" w:rsidR="003E49E4" w:rsidRPr="00276B68" w:rsidRDefault="00276B68" w:rsidP="003E49E4">
              <w:pPr>
                <w:pStyle w:val="Heading4"/>
                <w:ind w:left="0"/>
                <w:rPr>
                  <w:u w:val="single"/>
                </w:rPr>
              </w:pPr>
              <w:r w:rsidRPr="00276B68">
                <w:rPr>
                  <w:u w:val="single"/>
                  <w:lang w:eastAsia="en-IE"/>
                </w:rPr>
                <w:t>2.6.</w:t>
              </w:r>
              <w:r>
                <w:rPr>
                  <w:u w:val="single"/>
                  <w:lang w:eastAsia="en-IE"/>
                </w:rPr>
                <w:t>4</w:t>
              </w:r>
              <w:r w:rsidRPr="00276B68">
                <w:rPr>
                  <w:u w:val="single"/>
                  <w:lang w:eastAsia="en-IE"/>
                </w:rPr>
                <w:t xml:space="preserve">   </w:t>
              </w:r>
              <w:r w:rsidR="003E49E4" w:rsidRPr="00276B68">
                <w:rPr>
                  <w:u w:val="single"/>
                  <w:lang w:eastAsia="en-IE"/>
                </w:rPr>
                <w:t>Qualitative Criterion 3</w:t>
              </w:r>
            </w:p>
            <w:tbl>
              <w:tblPr>
                <w:tblStyle w:val="TableGrid3"/>
                <w:tblW w:w="0" w:type="auto"/>
                <w:tblInd w:w="137" w:type="dxa"/>
                <w:shd w:val="clear" w:color="auto" w:fill="B4C6E7"/>
                <w:tblLook w:val="04A0" w:firstRow="1" w:lastRow="0" w:firstColumn="1" w:lastColumn="0" w:noHBand="0" w:noVBand="1"/>
              </w:tblPr>
              <w:tblGrid>
                <w:gridCol w:w="8879"/>
              </w:tblGrid>
              <w:tr w:rsidR="003E49E4" w:rsidRPr="007A0EB9" w14:paraId="296FC3F9" w14:textId="77777777" w:rsidTr="0028433E">
                <w:tc>
                  <w:tcPr>
                    <w:tcW w:w="8879" w:type="dxa"/>
                    <w:tcBorders>
                      <w:top w:val="single" w:sz="4" w:space="0" w:color="auto"/>
                      <w:left w:val="single" w:sz="4" w:space="0" w:color="auto"/>
                      <w:bottom w:val="single" w:sz="4" w:space="0" w:color="auto"/>
                      <w:right w:val="single" w:sz="4" w:space="0" w:color="auto"/>
                    </w:tcBorders>
                    <w:shd w:val="clear" w:color="auto" w:fill="B4C6E7"/>
                  </w:tcPr>
                  <w:p w14:paraId="2DA3F592"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Qualitative Criterion 3: </w:t>
                    </w:r>
                    <w:r w:rsidRPr="00C428EA">
                      <w:rPr>
                        <w:rFonts w:cs="Calibri"/>
                        <w:b/>
                        <w:bCs/>
                        <w:sz w:val="22"/>
                        <w:szCs w:val="22"/>
                      </w:rPr>
                      <w:t>Quality and Technical Merit of the methodological approach proposed</w:t>
                    </w:r>
                  </w:p>
                  <w:p w14:paraId="0610A029"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Maximum Marks Available: </w:t>
                    </w:r>
                    <w:r>
                      <w:rPr>
                        <w:rFonts w:cs="Calibri"/>
                        <w:b/>
                        <w:sz w:val="22"/>
                        <w:szCs w:val="22"/>
                      </w:rPr>
                      <w:t>320</w:t>
                    </w:r>
                  </w:p>
                  <w:p w14:paraId="46DCE843"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Minimum Marks Required: </w:t>
                    </w:r>
                    <w:r>
                      <w:rPr>
                        <w:rFonts w:cs="Calibri"/>
                        <w:b/>
                        <w:sz w:val="22"/>
                        <w:szCs w:val="22"/>
                      </w:rPr>
                      <w:t>192</w:t>
                    </w:r>
                  </w:p>
                  <w:p w14:paraId="23C721FE" w14:textId="77777777" w:rsidR="003E49E4" w:rsidRPr="007A0EB9" w:rsidRDefault="003E49E4" w:rsidP="0028433E">
                    <w:pPr>
                      <w:spacing w:after="0" w:line="240" w:lineRule="auto"/>
                      <w:rPr>
                        <w:rFonts w:cs="Calibri"/>
                        <w:b/>
                        <w:szCs w:val="20"/>
                      </w:rPr>
                    </w:pPr>
                  </w:p>
                </w:tc>
              </w:tr>
            </w:tbl>
            <w:p w14:paraId="3FBDF1DC" w14:textId="77777777" w:rsidR="003E49E4" w:rsidRPr="007A0EB9" w:rsidRDefault="003E49E4" w:rsidP="003E49E4">
              <w:pPr>
                <w:ind w:left="720"/>
                <w:contextualSpacing/>
                <w:rPr>
                  <w:rFonts w:cs="Calibri"/>
                </w:rPr>
              </w:pPr>
            </w:p>
            <w:p w14:paraId="74F46CEB" w14:textId="77777777" w:rsidR="003E49E4" w:rsidRPr="007A0EB9" w:rsidRDefault="003E49E4" w:rsidP="003E49E4">
              <w:pPr>
                <w:ind w:left="142"/>
              </w:pPr>
              <w:r w:rsidRPr="007A0EB9">
                <w:t>In evaluating marks under this criterion, account will be taken of the proposed manner in which the service will be performed.</w:t>
              </w:r>
            </w:p>
            <w:p w14:paraId="60037811" w14:textId="77777777" w:rsidR="003E49E4" w:rsidRPr="007A0EB9" w:rsidRDefault="003E49E4" w:rsidP="003E49E4">
              <w:pPr>
                <w:ind w:firstLine="142"/>
                <w:rPr>
                  <w:b/>
                  <w:bCs/>
                  <w:u w:val="single"/>
                </w:rPr>
              </w:pPr>
              <w:r w:rsidRPr="007A0EB9">
                <w:rPr>
                  <w:b/>
                  <w:bCs/>
                  <w:u w:val="single"/>
                </w:rPr>
                <w:t>Requirement:</w:t>
              </w:r>
            </w:p>
            <w:p w14:paraId="00221865" w14:textId="77777777" w:rsidR="003E49E4" w:rsidRPr="00897634" w:rsidRDefault="003E49E4" w:rsidP="003E49E4">
              <w:pPr>
                <w:pStyle w:val="ListParagraph"/>
                <w:numPr>
                  <w:ilvl w:val="0"/>
                  <w:numId w:val="32"/>
                </w:numPr>
                <w:ind w:left="1080"/>
              </w:pPr>
              <w:r w:rsidRPr="00897634">
                <w:t>A proposal for an Area Monitoring System service in the form of Project Plan.</w:t>
              </w:r>
            </w:p>
            <w:p w14:paraId="370E839A" w14:textId="77777777" w:rsidR="003E49E4" w:rsidRPr="00897634" w:rsidRDefault="003E49E4" w:rsidP="003E49E4">
              <w:pPr>
                <w:pStyle w:val="ListParagraph"/>
                <w:numPr>
                  <w:ilvl w:val="0"/>
                  <w:numId w:val="32"/>
                </w:numPr>
                <w:ind w:left="1080"/>
              </w:pPr>
              <w:r w:rsidRPr="00897634">
                <w:t>The proposal must demonstrate the following:</w:t>
              </w:r>
            </w:p>
            <w:p w14:paraId="42DB8B88" w14:textId="77777777" w:rsidR="003E49E4" w:rsidRPr="00897634" w:rsidRDefault="003E49E4" w:rsidP="003E49E4">
              <w:pPr>
                <w:pStyle w:val="ListParagraph"/>
                <w:numPr>
                  <w:ilvl w:val="0"/>
                  <w:numId w:val="32"/>
                </w:numPr>
                <w:ind w:left="1080"/>
              </w:pPr>
              <w:r w:rsidRPr="00897634">
                <w:t xml:space="preserve">Ability to add value to the Area Monitoring System including innovative ideas/ways of working and streamlining delivery </w:t>
              </w:r>
            </w:p>
            <w:p w14:paraId="7B84A76F" w14:textId="77777777" w:rsidR="003E49E4" w:rsidRPr="00897634" w:rsidRDefault="003E49E4" w:rsidP="003E49E4">
              <w:pPr>
                <w:pStyle w:val="ListParagraph"/>
                <w:numPr>
                  <w:ilvl w:val="0"/>
                  <w:numId w:val="32"/>
                </w:numPr>
                <w:spacing w:after="129" w:line="266" w:lineRule="auto"/>
                <w:ind w:left="1080"/>
                <w:jc w:val="both"/>
              </w:pPr>
              <w:r w:rsidRPr="00897634">
                <w:lastRenderedPageBreak/>
                <w:t xml:space="preserve">Design, development, and maintenance of suitable and scalable IT infrastructures for big data processing, particularly in relation to Earth Observation data. </w:t>
              </w:r>
            </w:p>
            <w:p w14:paraId="2B185505" w14:textId="77777777" w:rsidR="003E49E4" w:rsidRPr="00897634" w:rsidRDefault="003E49E4" w:rsidP="003E49E4">
              <w:pPr>
                <w:pStyle w:val="ListParagraph"/>
                <w:numPr>
                  <w:ilvl w:val="0"/>
                  <w:numId w:val="32"/>
                </w:numPr>
                <w:spacing w:after="129" w:line="266" w:lineRule="auto"/>
                <w:ind w:left="1080"/>
                <w:jc w:val="both"/>
              </w:pPr>
              <w:r w:rsidRPr="00897634">
                <w:t>Design, development, and maintenance of database solutions for the storage and retrieval of Earth Observation and related data.</w:t>
              </w:r>
            </w:p>
            <w:p w14:paraId="5F8278DB" w14:textId="77777777" w:rsidR="003E49E4" w:rsidRPr="00897634" w:rsidRDefault="003E49E4" w:rsidP="003E49E4">
              <w:pPr>
                <w:pStyle w:val="ListParagraph"/>
                <w:numPr>
                  <w:ilvl w:val="0"/>
                  <w:numId w:val="32"/>
                </w:numPr>
                <w:spacing w:after="129" w:line="266" w:lineRule="auto"/>
                <w:ind w:left="1080"/>
                <w:jc w:val="both"/>
              </w:pPr>
              <w:r w:rsidRPr="00897634">
                <w:t>Understanding of multi-spectral and radar satellite technologies and their application to the identification of agricultural activities, land cover/land use patterns.</w:t>
              </w:r>
            </w:p>
            <w:p w14:paraId="2B6353CF" w14:textId="77777777" w:rsidR="003E49E4" w:rsidRPr="00897634" w:rsidRDefault="003E49E4" w:rsidP="003E49E4">
              <w:pPr>
                <w:pStyle w:val="ListParagraph"/>
                <w:numPr>
                  <w:ilvl w:val="0"/>
                  <w:numId w:val="32"/>
                </w:numPr>
                <w:spacing w:after="129" w:line="266" w:lineRule="auto"/>
                <w:ind w:left="1080"/>
                <w:jc w:val="both"/>
              </w:pPr>
              <w:r w:rsidRPr="00897634">
                <w:t>Creation of large volumes of Sentinel (and other related satellites) ‘CAP Analysis Ready Data’ (CARD) and the extraction of suitable statistics from this data for both object and pixel-based analysis approaches.</w:t>
              </w:r>
            </w:p>
            <w:p w14:paraId="1C92F568" w14:textId="77777777" w:rsidR="003E49E4" w:rsidRPr="00897634" w:rsidRDefault="003E49E4" w:rsidP="003E49E4">
              <w:pPr>
                <w:pStyle w:val="ListParagraph"/>
                <w:numPr>
                  <w:ilvl w:val="0"/>
                  <w:numId w:val="32"/>
                </w:numPr>
                <w:spacing w:after="129" w:line="266" w:lineRule="auto"/>
                <w:ind w:left="1080"/>
                <w:jc w:val="both"/>
              </w:pPr>
              <w:r w:rsidRPr="00897634">
                <w:t>Automation of complex earth observation tasks and the creation of testable, repeatable, and functional algorithms for earth observation data analysis.</w:t>
              </w:r>
            </w:p>
            <w:p w14:paraId="4CDD5C04" w14:textId="77777777" w:rsidR="003E49E4" w:rsidRPr="00897634" w:rsidRDefault="003E49E4" w:rsidP="003E49E4">
              <w:pPr>
                <w:pStyle w:val="ListParagraph"/>
                <w:numPr>
                  <w:ilvl w:val="0"/>
                  <w:numId w:val="34"/>
                </w:numPr>
                <w:spacing w:after="129" w:line="266" w:lineRule="auto"/>
                <w:ind w:left="1080"/>
                <w:jc w:val="both"/>
              </w:pPr>
              <w:r w:rsidRPr="00897634">
                <w:t>Provision of front-end services which provide users with the ability to access, retrieve, analyse and view data.</w:t>
              </w:r>
            </w:p>
            <w:p w14:paraId="631FD8FF" w14:textId="77777777" w:rsidR="003E49E4" w:rsidRPr="00897634" w:rsidRDefault="003E49E4" w:rsidP="003E49E4">
              <w:pPr>
                <w:pStyle w:val="ListParagraph"/>
                <w:numPr>
                  <w:ilvl w:val="0"/>
                  <w:numId w:val="34"/>
                </w:numPr>
                <w:spacing w:after="129" w:line="266" w:lineRule="auto"/>
                <w:ind w:left="1080"/>
                <w:jc w:val="both"/>
              </w:pPr>
              <w:r w:rsidRPr="00897634">
                <w:t>Creation, validation and quality control of complex earth observation inputs, outputs, and algorithms.</w:t>
              </w:r>
            </w:p>
            <w:p w14:paraId="57D49CC8" w14:textId="77777777" w:rsidR="003E49E4" w:rsidRPr="00897634" w:rsidRDefault="003E49E4" w:rsidP="003E49E4">
              <w:pPr>
                <w:pStyle w:val="ListParagraph"/>
                <w:numPr>
                  <w:ilvl w:val="0"/>
                  <w:numId w:val="34"/>
                </w:numPr>
                <w:spacing w:after="129" w:line="266" w:lineRule="auto"/>
                <w:ind w:left="1080"/>
                <w:jc w:val="both"/>
              </w:pPr>
              <w:r w:rsidRPr="00897634">
                <w:t>Understanding of the Irish agricultural landscape and the types of markers and approaches which may be required for an operational and functional AMS in an Irish context.</w:t>
              </w:r>
            </w:p>
            <w:p w14:paraId="128F7EF3" w14:textId="77777777" w:rsidR="003E49E4" w:rsidRPr="007A0EB9" w:rsidRDefault="003E49E4" w:rsidP="003E49E4">
              <w:pPr>
                <w:pStyle w:val="ListParagraph"/>
                <w:numPr>
                  <w:ilvl w:val="0"/>
                  <w:numId w:val="34"/>
                </w:numPr>
                <w:spacing w:after="129" w:line="266" w:lineRule="auto"/>
                <w:ind w:left="1080"/>
                <w:jc w:val="both"/>
              </w:pPr>
              <w:r w:rsidRPr="00897634">
                <w:t>Understanding of the need for continuous improvement of the AMS service and a provision for innovations over the course of the service including marker development and workflow efficiencies.</w:t>
              </w:r>
            </w:p>
            <w:p w14:paraId="2605DF09" w14:textId="77777777" w:rsidR="003E49E4" w:rsidRPr="007A0EB9" w:rsidRDefault="003E49E4" w:rsidP="003E49E4">
              <w:pPr>
                <w:ind w:left="142"/>
                <w:rPr>
                  <w:b/>
                  <w:bCs/>
                  <w:u w:val="single"/>
                </w:rPr>
              </w:pPr>
              <w:r w:rsidRPr="007A0EB9">
                <w:rPr>
                  <w:b/>
                  <w:bCs/>
                  <w:u w:val="single"/>
                </w:rPr>
                <w:t>Evidence:</w:t>
              </w:r>
            </w:p>
            <w:p w14:paraId="4A4A1CEF" w14:textId="77777777" w:rsidR="003E49E4" w:rsidRPr="007A0EB9" w:rsidRDefault="003E49E4" w:rsidP="003E49E4">
              <w:pPr>
                <w:ind w:left="142"/>
              </w:pPr>
              <w:r w:rsidRPr="007A0EB9">
                <w:t xml:space="preserve">In evaluating marks under this criterion account will be taken of the quality and technical merit of the project plan including the approach and methodologies that will be employed for each part of the required service to ensure delivery of the required outputs. </w:t>
              </w:r>
            </w:p>
            <w:p w14:paraId="1844CD4D" w14:textId="77777777" w:rsidR="003E49E4" w:rsidRPr="007A0EB9" w:rsidRDefault="003E49E4" w:rsidP="003E49E4"/>
            <w:p w14:paraId="2284B999" w14:textId="77777777" w:rsidR="003E49E4" w:rsidRPr="00E00ECF" w:rsidRDefault="003E49E4" w:rsidP="003E49E4">
              <w:pPr>
                <w:ind w:left="709"/>
                <w:contextualSpacing/>
              </w:pPr>
              <w:r w:rsidRPr="007A0EB9">
                <w:tab/>
                <w:t xml:space="preserve">Maximum Mark: </w:t>
              </w:r>
              <w:r>
                <w:t>320</w:t>
              </w:r>
              <w:r w:rsidRPr="007A0EB9">
                <w:t xml:space="preserve">         Minimum Mark:</w:t>
              </w:r>
              <w:r>
                <w:t xml:space="preserve"> 192</w:t>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r>
                <w:rPr>
                  <w:rFonts w:cs="Calibri"/>
                </w:rPr>
                <w:tab/>
              </w:r>
            </w:p>
            <w:p w14:paraId="58D0E604" w14:textId="3E435483" w:rsidR="003E49E4" w:rsidRPr="00276B68" w:rsidRDefault="00276B68" w:rsidP="00276B68">
              <w:pPr>
                <w:pStyle w:val="Heading4"/>
                <w:ind w:left="0"/>
                <w:rPr>
                  <w:u w:val="single"/>
                </w:rPr>
              </w:pPr>
              <w:r w:rsidRPr="00276B68">
                <w:rPr>
                  <w:u w:val="single"/>
                  <w:lang w:eastAsia="en-IE"/>
                </w:rPr>
                <w:t>2.6.</w:t>
              </w:r>
              <w:r>
                <w:rPr>
                  <w:u w:val="single"/>
                  <w:lang w:eastAsia="en-IE"/>
                </w:rPr>
                <w:t>5</w:t>
              </w:r>
              <w:r w:rsidRPr="00276B68">
                <w:rPr>
                  <w:u w:val="single"/>
                  <w:lang w:eastAsia="en-IE"/>
                </w:rPr>
                <w:t xml:space="preserve"> </w:t>
              </w:r>
              <w:r w:rsidR="003E49E4" w:rsidRPr="00276B68">
                <w:rPr>
                  <w:u w:val="single"/>
                  <w:lang w:eastAsia="en-IE"/>
                </w:rPr>
                <w:t xml:space="preserve">Qualitative Criterion </w:t>
              </w:r>
              <w:r w:rsidR="003E49E4" w:rsidRPr="00276B68">
                <w:rPr>
                  <w:u w:val="single"/>
                </w:rPr>
                <w:t>4</w:t>
              </w:r>
            </w:p>
            <w:tbl>
              <w:tblPr>
                <w:tblStyle w:val="TableGrid3"/>
                <w:tblW w:w="0" w:type="auto"/>
                <w:tblInd w:w="137" w:type="dxa"/>
                <w:shd w:val="clear" w:color="auto" w:fill="B4C6E7"/>
                <w:tblLook w:val="04A0" w:firstRow="1" w:lastRow="0" w:firstColumn="1" w:lastColumn="0" w:noHBand="0" w:noVBand="1"/>
              </w:tblPr>
              <w:tblGrid>
                <w:gridCol w:w="8924"/>
              </w:tblGrid>
              <w:tr w:rsidR="003E49E4" w:rsidRPr="007A0EB9" w14:paraId="7E2CDB76" w14:textId="77777777" w:rsidTr="0028433E">
                <w:tc>
                  <w:tcPr>
                    <w:tcW w:w="8924" w:type="dxa"/>
                    <w:tcBorders>
                      <w:top w:val="single" w:sz="4" w:space="0" w:color="auto"/>
                      <w:left w:val="single" w:sz="4" w:space="0" w:color="auto"/>
                      <w:bottom w:val="single" w:sz="4" w:space="0" w:color="auto"/>
                      <w:right w:val="single" w:sz="4" w:space="0" w:color="auto"/>
                    </w:tcBorders>
                    <w:shd w:val="clear" w:color="auto" w:fill="B4C6E7"/>
                  </w:tcPr>
                  <w:p w14:paraId="61151393"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Qualitative Criterion 4: Value-Added Features Offered</w:t>
                    </w:r>
                  </w:p>
                  <w:p w14:paraId="009CCC5E"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 xml:space="preserve">Maximum Marks Available: </w:t>
                    </w:r>
                    <w:r>
                      <w:rPr>
                        <w:rFonts w:cs="Calibri"/>
                        <w:b/>
                        <w:sz w:val="22"/>
                        <w:szCs w:val="22"/>
                      </w:rPr>
                      <w:t>60</w:t>
                    </w:r>
                  </w:p>
                  <w:p w14:paraId="1A58DD16" w14:textId="77777777" w:rsidR="003E49E4" w:rsidRPr="00C428EA" w:rsidRDefault="003E49E4" w:rsidP="0028433E">
                    <w:pPr>
                      <w:tabs>
                        <w:tab w:val="left" w:pos="495"/>
                      </w:tabs>
                      <w:spacing w:after="0" w:line="240" w:lineRule="auto"/>
                      <w:rPr>
                        <w:rFonts w:cs="Calibri"/>
                        <w:b/>
                        <w:sz w:val="22"/>
                        <w:szCs w:val="22"/>
                      </w:rPr>
                    </w:pPr>
                    <w:r w:rsidRPr="00C428EA">
                      <w:rPr>
                        <w:rFonts w:cs="Calibri"/>
                        <w:b/>
                        <w:sz w:val="22"/>
                        <w:szCs w:val="22"/>
                      </w:rPr>
                      <w:t>Minimum Marks Required: N/A</w:t>
                    </w:r>
                  </w:p>
                  <w:p w14:paraId="5E264B8A" w14:textId="77777777" w:rsidR="003E49E4" w:rsidRPr="007A0EB9" w:rsidRDefault="003E49E4" w:rsidP="0028433E">
                    <w:pPr>
                      <w:spacing w:after="0" w:line="240" w:lineRule="auto"/>
                      <w:rPr>
                        <w:rFonts w:cs="Calibri"/>
                        <w:b/>
                        <w:szCs w:val="20"/>
                      </w:rPr>
                    </w:pPr>
                  </w:p>
                </w:tc>
              </w:tr>
            </w:tbl>
            <w:p w14:paraId="19EC3CCC" w14:textId="77777777" w:rsidR="003E49E4" w:rsidRDefault="003E49E4" w:rsidP="003E49E4">
              <w:pPr>
                <w:ind w:left="720"/>
                <w:contextualSpacing/>
                <w:rPr>
                  <w:rFonts w:cs="Calibri"/>
                </w:rPr>
              </w:pPr>
            </w:p>
            <w:p w14:paraId="16E52C90" w14:textId="77777777" w:rsidR="003E49E4" w:rsidRDefault="003E49E4" w:rsidP="003E49E4">
              <w:pPr>
                <w:ind w:left="720"/>
                <w:contextualSpacing/>
                <w:rPr>
                  <w:rFonts w:cs="Calibri"/>
                </w:rPr>
              </w:pPr>
            </w:p>
            <w:p w14:paraId="70EB4A9B" w14:textId="77777777" w:rsidR="003E49E4" w:rsidRPr="00897634" w:rsidRDefault="003E49E4" w:rsidP="003E49E4">
              <w:pPr>
                <w:ind w:firstLine="142"/>
                <w:rPr>
                  <w:b/>
                  <w:bCs/>
                  <w:szCs w:val="22"/>
                  <w:u w:val="single"/>
                  <w:lang w:val="en-IE"/>
                </w:rPr>
              </w:pPr>
              <w:r w:rsidRPr="00897634">
                <w:rPr>
                  <w:b/>
                  <w:bCs/>
                  <w:u w:val="single"/>
                </w:rPr>
                <w:t>Desirable:</w:t>
              </w:r>
            </w:p>
            <w:p w14:paraId="0D9A024A" w14:textId="77777777" w:rsidR="003E49E4" w:rsidRPr="00897634" w:rsidRDefault="003E49E4" w:rsidP="003E49E4">
              <w:pPr>
                <w:ind w:left="142"/>
              </w:pPr>
              <w:r w:rsidRPr="00897634">
                <w:t>Tenderers may demonstrate that they can provide Value-Added features as part of their bid.</w:t>
              </w:r>
            </w:p>
            <w:p w14:paraId="68568C99" w14:textId="77777777" w:rsidR="003E49E4" w:rsidRPr="00897634" w:rsidRDefault="003E49E4" w:rsidP="003E49E4">
              <w:pPr>
                <w:ind w:left="720"/>
                <w:rPr>
                  <w:b/>
                  <w:bCs/>
                  <w:u w:val="single"/>
                </w:rPr>
              </w:pPr>
            </w:p>
            <w:p w14:paraId="5B5CC0DE" w14:textId="77777777" w:rsidR="003E49E4" w:rsidRPr="00897634" w:rsidRDefault="003E49E4" w:rsidP="003E49E4">
              <w:pPr>
                <w:ind w:firstLine="142"/>
                <w:rPr>
                  <w:b/>
                  <w:bCs/>
                  <w:u w:val="single"/>
                </w:rPr>
              </w:pPr>
              <w:r w:rsidRPr="00897634">
                <w:rPr>
                  <w:b/>
                  <w:bCs/>
                  <w:u w:val="single"/>
                </w:rPr>
                <w:t>Evidence:</w:t>
              </w:r>
            </w:p>
            <w:p w14:paraId="105FE516" w14:textId="77777777" w:rsidR="003E49E4" w:rsidRPr="00897634" w:rsidRDefault="003E49E4" w:rsidP="003E49E4">
              <w:pPr>
                <w:spacing w:after="0" w:line="240" w:lineRule="auto"/>
                <w:ind w:left="142"/>
              </w:pPr>
              <w:r w:rsidRPr="00897634">
                <w:t xml:space="preserve">Tenderers may propose Value-Added Features that will be available to the Contracting Authority during the Contract Term. The proposal should address:  </w:t>
              </w:r>
            </w:p>
            <w:p w14:paraId="49E427B3" w14:textId="77777777" w:rsidR="003E49E4" w:rsidRPr="00897634" w:rsidRDefault="003E49E4" w:rsidP="003E49E4">
              <w:pPr>
                <w:spacing w:after="0" w:line="240" w:lineRule="auto"/>
                <w:ind w:left="142"/>
              </w:pPr>
            </w:p>
            <w:p w14:paraId="50D3EC65" w14:textId="77777777" w:rsidR="003E49E4" w:rsidRPr="00897634" w:rsidRDefault="003E49E4" w:rsidP="003E49E4">
              <w:pPr>
                <w:numPr>
                  <w:ilvl w:val="0"/>
                  <w:numId w:val="28"/>
                </w:numPr>
                <w:jc w:val="both"/>
              </w:pPr>
              <w:r w:rsidRPr="00897634">
                <w:rPr>
                  <w:u w:val="single"/>
                </w:rPr>
                <w:t xml:space="preserve">Specialist Expertise </w:t>
              </w:r>
              <w:r w:rsidRPr="00897634">
                <w:t>(</w:t>
              </w:r>
              <w:r>
                <w:t>30</w:t>
              </w:r>
              <w:r w:rsidRPr="00897634">
                <w:t xml:space="preserve"> Marks)</w:t>
              </w:r>
            </w:p>
            <w:p w14:paraId="6D20CDE2" w14:textId="77777777" w:rsidR="003E49E4" w:rsidRPr="00897634" w:rsidRDefault="003E49E4" w:rsidP="003E49E4">
              <w:pPr>
                <w:spacing w:after="0" w:line="240" w:lineRule="auto"/>
                <w:ind w:left="720"/>
              </w:pPr>
              <w:r w:rsidRPr="00897634">
                <w:lastRenderedPageBreak/>
                <w:t>The methodology that will be employed to ensure that specialist expertise provided to the Contracting Authority from the Tenderer is consistent with best practice and industry standards over and above the scope of the requirements of this tender.</w:t>
              </w:r>
            </w:p>
            <w:p w14:paraId="1E874639" w14:textId="77777777" w:rsidR="003E49E4" w:rsidRPr="00897634" w:rsidRDefault="003E49E4" w:rsidP="003E49E4">
              <w:pPr>
                <w:spacing w:after="0" w:line="240" w:lineRule="auto"/>
                <w:ind w:left="720"/>
              </w:pPr>
            </w:p>
            <w:p w14:paraId="469DBA92" w14:textId="77777777" w:rsidR="003E49E4" w:rsidRPr="00897634" w:rsidRDefault="003E49E4" w:rsidP="003E49E4">
              <w:pPr>
                <w:ind w:left="709"/>
                <w:contextualSpacing/>
              </w:pPr>
              <w:r w:rsidRPr="00897634">
                <w:t xml:space="preserve">       Maximum Mark: </w:t>
              </w:r>
              <w:r>
                <w:t>30</w:t>
              </w:r>
              <w:r w:rsidRPr="00897634">
                <w:t xml:space="preserve">       </w:t>
              </w:r>
            </w:p>
            <w:p w14:paraId="2C0B3FEB" w14:textId="77777777" w:rsidR="003E49E4" w:rsidRPr="00897634" w:rsidRDefault="003E49E4" w:rsidP="003E49E4">
              <w:pPr>
                <w:spacing w:after="0" w:line="240" w:lineRule="auto"/>
                <w:ind w:left="1080"/>
              </w:pPr>
            </w:p>
            <w:p w14:paraId="469FDBC9" w14:textId="77777777" w:rsidR="003E49E4" w:rsidRPr="007A0EB9" w:rsidRDefault="003E49E4" w:rsidP="003E49E4">
              <w:pPr>
                <w:numPr>
                  <w:ilvl w:val="0"/>
                  <w:numId w:val="28"/>
                </w:numPr>
                <w:jc w:val="both"/>
                <w:rPr>
                  <w:u w:val="single"/>
                </w:rPr>
              </w:pPr>
              <w:r w:rsidRPr="00897634">
                <w:rPr>
                  <w:u w:val="single"/>
                </w:rPr>
                <w:t>External project engagement (</w:t>
              </w:r>
              <w:r>
                <w:rPr>
                  <w:u w:val="single"/>
                </w:rPr>
                <w:t>30</w:t>
              </w:r>
              <w:r w:rsidRPr="00897634">
                <w:rPr>
                  <w:u w:val="single"/>
                </w:rPr>
                <w:t xml:space="preserve"> Marks</w:t>
              </w:r>
              <w:r w:rsidRPr="007A0EB9">
                <w:rPr>
                  <w:u w:val="single"/>
                </w:rPr>
                <w:t>)</w:t>
              </w:r>
            </w:p>
            <w:p w14:paraId="7DBF7772" w14:textId="77777777" w:rsidR="003E49E4" w:rsidRPr="007A0EB9" w:rsidRDefault="003E49E4" w:rsidP="003E49E4">
              <w:pPr>
                <w:spacing w:after="0" w:line="240" w:lineRule="auto"/>
                <w:ind w:left="720"/>
              </w:pPr>
              <w:r w:rsidRPr="007A0EB9">
                <w:t xml:space="preserve">Tenderers must demonstrate where they have participated in projects researching opportunities in relation to Sentinel Satellite data and how that will benefit the Contracting Authority. </w:t>
              </w:r>
            </w:p>
            <w:p w14:paraId="355650EB" w14:textId="77777777" w:rsidR="003E49E4" w:rsidRPr="007A0EB9" w:rsidRDefault="003E49E4" w:rsidP="003E49E4">
              <w:pPr>
                <w:spacing w:after="0" w:line="240" w:lineRule="auto"/>
                <w:ind w:left="720"/>
              </w:pPr>
            </w:p>
            <w:p w14:paraId="4B6B0EA1" w14:textId="77777777" w:rsidR="003E49E4" w:rsidRPr="007A0EB9" w:rsidRDefault="003E49E4" w:rsidP="003E49E4">
              <w:pPr>
                <w:spacing w:after="0" w:line="240" w:lineRule="auto"/>
                <w:ind w:left="1080"/>
              </w:pPr>
              <w:r w:rsidRPr="007A0EB9">
                <w:t xml:space="preserve">Maximum Mark: </w:t>
              </w:r>
              <w:r>
                <w:t>30</w:t>
              </w:r>
              <w:r w:rsidRPr="007A0EB9">
                <w:t xml:space="preserve">          </w:t>
              </w:r>
            </w:p>
            <w:p w14:paraId="651D065C" w14:textId="77777777" w:rsidR="003E49E4" w:rsidRPr="007A0EB9" w:rsidRDefault="003E49E4" w:rsidP="003E49E4">
              <w:pPr>
                <w:ind w:left="720"/>
                <w:contextualSpacing/>
                <w:rPr>
                  <w:rFonts w:cs="Calibri"/>
                </w:rPr>
              </w:pPr>
            </w:p>
            <w:p w14:paraId="2589E964" w14:textId="4A9FAD8A" w:rsidR="003E49E4" w:rsidRPr="00276B68" w:rsidRDefault="00276B68" w:rsidP="003E49E4">
              <w:pPr>
                <w:pStyle w:val="Heading4"/>
                <w:ind w:left="0"/>
                <w:rPr>
                  <w:u w:val="single"/>
                  <w:lang w:val="en-IE"/>
                </w:rPr>
              </w:pPr>
              <w:r w:rsidRPr="00276B68">
                <w:rPr>
                  <w:u w:val="single"/>
                </w:rPr>
                <w:t>2.6</w:t>
              </w:r>
              <w:r>
                <w:rPr>
                  <w:u w:val="single"/>
                </w:rPr>
                <w:t>.6</w:t>
              </w:r>
              <w:r w:rsidRPr="00276B68">
                <w:rPr>
                  <w:u w:val="single"/>
                </w:rPr>
                <w:t xml:space="preserve"> </w:t>
              </w:r>
              <w:r w:rsidR="003E49E4" w:rsidRPr="00276B68">
                <w:rPr>
                  <w:u w:val="single"/>
                </w:rPr>
                <w:t>Scoring methodology</w:t>
              </w:r>
            </w:p>
            <w:p w14:paraId="36CB5F5F" w14:textId="77777777" w:rsidR="003E49E4" w:rsidRPr="007A0EB9" w:rsidRDefault="003E49E4" w:rsidP="003E49E4">
              <w:pPr>
                <w:contextualSpacing/>
                <w:rPr>
                  <w:rFonts w:cs="Calibri"/>
                  <w:b/>
                  <w:szCs w:val="22"/>
                </w:rPr>
              </w:pPr>
              <w:r w:rsidRPr="007A0EB9">
                <w:rPr>
                  <w:rFonts w:cs="Calibri"/>
                  <w:b/>
                  <w:szCs w:val="22"/>
                </w:rPr>
                <w:t xml:space="preserve">For the non-cost sub-criteria numbered 1 – </w:t>
              </w:r>
              <w:r>
                <w:rPr>
                  <w:rFonts w:cs="Calibri"/>
                  <w:b/>
                  <w:szCs w:val="22"/>
                </w:rPr>
                <w:t xml:space="preserve">4 </w:t>
              </w:r>
              <w:r w:rsidRPr="007A0EB9">
                <w:rPr>
                  <w:rFonts w:cs="Calibri"/>
                  <w:b/>
                  <w:szCs w:val="22"/>
                </w:rPr>
                <w:t>included in Award Table 1 above the scoring methodology set out in Award Criteria Table 3 below will apply.</w:t>
              </w:r>
            </w:p>
            <w:p w14:paraId="33168246" w14:textId="77777777" w:rsidR="003E49E4" w:rsidRPr="007A0EB9" w:rsidRDefault="003E49E4" w:rsidP="003E49E4">
              <w:pPr>
                <w:contextualSpacing/>
                <w:rPr>
                  <w:rFonts w:cs="Calibri"/>
                  <w:szCs w:val="22"/>
                </w:rPr>
              </w:pPr>
            </w:p>
            <w:p w14:paraId="01908B34" w14:textId="77777777" w:rsidR="003E49E4" w:rsidRPr="007A0EB9" w:rsidRDefault="003E49E4" w:rsidP="003E49E4">
              <w:pPr>
                <w:contextualSpacing/>
                <w:rPr>
                  <w:rFonts w:cs="Calibri"/>
                  <w:szCs w:val="22"/>
                </w:rPr>
              </w:pPr>
              <w:r w:rsidRPr="007A0EB9">
                <w:rPr>
                  <w:rFonts w:cs="Calibri"/>
                  <w:szCs w:val="22"/>
                </w:rPr>
                <w:t>In accordance with the scoring methodology:</w:t>
              </w:r>
            </w:p>
            <w:p w14:paraId="21390037" w14:textId="77777777" w:rsidR="003E49E4" w:rsidRPr="007A0EB9" w:rsidRDefault="003E49E4" w:rsidP="003E49E4">
              <w:pPr>
                <w:contextualSpacing/>
                <w:rPr>
                  <w:rFonts w:cs="Calibri"/>
                  <w:szCs w:val="22"/>
                </w:rPr>
              </w:pPr>
            </w:p>
            <w:p w14:paraId="22CA0BE9" w14:textId="77777777" w:rsidR="003E49E4" w:rsidRPr="007A0EB9" w:rsidRDefault="003E49E4" w:rsidP="003E49E4">
              <w:pPr>
                <w:numPr>
                  <w:ilvl w:val="0"/>
                  <w:numId w:val="29"/>
                </w:numPr>
                <w:ind w:left="360"/>
                <w:contextualSpacing/>
                <w:rPr>
                  <w:rFonts w:cs="Calibri"/>
                  <w:szCs w:val="22"/>
                </w:rPr>
              </w:pPr>
              <w:r w:rsidRPr="007A0EB9">
                <w:rPr>
                  <w:rFonts w:cs="Calibri"/>
                  <w:szCs w:val="22"/>
                </w:rPr>
                <w:t>The tender evaluation committee will determine into which of the six bands the response falls. The available marks for each criterion are divided amongst bands 0 – 5.</w:t>
              </w:r>
            </w:p>
            <w:p w14:paraId="3C37A507" w14:textId="77777777" w:rsidR="003E49E4" w:rsidRPr="007A0EB9" w:rsidRDefault="003E49E4" w:rsidP="003E49E4">
              <w:pPr>
                <w:ind w:left="360"/>
                <w:contextualSpacing/>
                <w:rPr>
                  <w:rFonts w:cs="Calibri"/>
                  <w:szCs w:val="22"/>
                </w:rPr>
              </w:pPr>
            </w:p>
            <w:p w14:paraId="3DC2C24A" w14:textId="77777777" w:rsidR="003E49E4" w:rsidRPr="007A0EB9" w:rsidRDefault="003E49E4" w:rsidP="003E49E4">
              <w:pPr>
                <w:numPr>
                  <w:ilvl w:val="0"/>
                  <w:numId w:val="29"/>
                </w:numPr>
                <w:ind w:left="360"/>
                <w:contextualSpacing/>
                <w:rPr>
                  <w:rFonts w:cs="Calibri"/>
                  <w:szCs w:val="22"/>
                </w:rPr>
              </w:pPr>
              <w:r w:rsidRPr="007A0EB9">
                <w:rPr>
                  <w:rFonts w:cs="Calibri"/>
                  <w:szCs w:val="22"/>
                </w:rPr>
                <w:t>The tender evaluation committee will then assign a mark within the scoring range of the selected band depending on the quality of the response.</w:t>
              </w:r>
            </w:p>
            <w:p w14:paraId="55D90BE7" w14:textId="77777777" w:rsidR="003E49E4" w:rsidRPr="000805A5" w:rsidRDefault="003E49E4" w:rsidP="003E49E4">
              <w:pPr>
                <w:contextualSpacing/>
                <w:jc w:val="both"/>
                <w:rPr>
                  <w:rFonts w:eastAsia="Calibri" w:cs="Calibri"/>
                  <w:szCs w:val="22"/>
                  <w:lang w:val="en-IE"/>
                </w:rPr>
              </w:pPr>
            </w:p>
            <w:p w14:paraId="46BE9011" w14:textId="77777777" w:rsidR="00856C44" w:rsidRPr="00BC7355" w:rsidRDefault="00856C44" w:rsidP="00856C44">
              <w:pPr>
                <w:contextualSpacing/>
                <w:rPr>
                  <w:rFonts w:eastAsia="Calibri" w:cs="Calibri"/>
                  <w:color w:val="ED7D31" w:themeColor="accent2"/>
                  <w:szCs w:val="22"/>
                  <w:lang w:val="en-IE"/>
                </w:rPr>
              </w:pPr>
            </w:p>
            <w:p w14:paraId="66F9858A" w14:textId="192556EE" w:rsidR="007D79EC" w:rsidRPr="006A509B" w:rsidRDefault="007B7B0D" w:rsidP="007D79EC">
              <w:pPr>
                <w:keepNext/>
                <w:tabs>
                  <w:tab w:val="left" w:pos="567"/>
                  <w:tab w:val="left" w:pos="907"/>
                  <w:tab w:val="left" w:pos="1134"/>
                </w:tabs>
                <w:outlineLvl w:val="2"/>
                <w:rPr>
                  <w:rFonts w:eastAsia="Calibri" w:cs="Calibri"/>
                  <w:b/>
                  <w:iCs/>
                  <w:szCs w:val="22"/>
                  <w:u w:val="single"/>
                  <w:lang w:val="en-IE"/>
                </w:rPr>
              </w:pPr>
              <w:bookmarkStart w:id="31" w:name="_Toc92216838"/>
              <w:bookmarkEnd w:id="30"/>
              <w:r>
                <w:rPr>
                  <w:rFonts w:eastAsia="Calibri" w:cs="Calibri"/>
                  <w:b/>
                  <w:iCs/>
                  <w:szCs w:val="22"/>
                  <w:lang w:val="en-IE"/>
                </w:rPr>
                <w:t>2.</w:t>
              </w:r>
              <w:r w:rsidR="003E49E4">
                <w:rPr>
                  <w:rFonts w:eastAsia="Calibri" w:cs="Calibri"/>
                  <w:b/>
                  <w:iCs/>
                  <w:szCs w:val="22"/>
                  <w:lang w:val="en-IE"/>
                </w:rPr>
                <w:t>7</w:t>
              </w:r>
              <w:r>
                <w:rPr>
                  <w:rFonts w:eastAsia="Calibri" w:cs="Calibri"/>
                  <w:b/>
                  <w:iCs/>
                  <w:szCs w:val="22"/>
                  <w:lang w:val="en-IE"/>
                </w:rPr>
                <w:t xml:space="preserve"> </w:t>
              </w:r>
              <w:r w:rsidRPr="006A509B">
                <w:rPr>
                  <w:rFonts w:eastAsia="Calibri" w:cs="Calibri"/>
                  <w:b/>
                  <w:iCs/>
                  <w:szCs w:val="22"/>
                  <w:lang w:val="en-IE"/>
                </w:rPr>
                <w:t>Project</w:t>
              </w:r>
              <w:r w:rsidR="007D79EC" w:rsidRPr="006A509B">
                <w:rPr>
                  <w:rFonts w:eastAsia="Calibri" w:cs="Calibri"/>
                  <w:b/>
                  <w:iCs/>
                  <w:szCs w:val="22"/>
                  <w:u w:val="single"/>
                  <w:lang w:val="en-IE"/>
                </w:rPr>
                <w:t xml:space="preserve"> Location</w:t>
              </w:r>
              <w:bookmarkEnd w:id="31"/>
            </w:p>
            <w:p w14:paraId="0D84F719" w14:textId="5B3F0579" w:rsidR="007D79EC" w:rsidRPr="006A509B" w:rsidRDefault="007D79EC" w:rsidP="007D79EC">
              <w:pPr>
                <w:rPr>
                  <w:rFonts w:eastAsia="Calibri" w:cs="Calibri"/>
                  <w:szCs w:val="22"/>
                  <w:lang w:val="en-IE"/>
                </w:rPr>
              </w:pPr>
              <w:r w:rsidRPr="006A509B">
                <w:rPr>
                  <w:rFonts w:eastAsia="Calibri" w:cs="Calibri"/>
                  <w:szCs w:val="22"/>
                  <w:lang w:val="en-IE"/>
                </w:rPr>
                <w:t>The AM</w:t>
              </w:r>
              <w:r w:rsidR="00856C44">
                <w:rPr>
                  <w:rFonts w:eastAsia="Calibri" w:cs="Calibri"/>
                  <w:szCs w:val="22"/>
                  <w:lang w:val="en-IE"/>
                </w:rPr>
                <w:t>L</w:t>
              </w:r>
              <w:r w:rsidRPr="006A509B">
                <w:rPr>
                  <w:rFonts w:eastAsia="Calibri" w:cs="Calibri"/>
                  <w:szCs w:val="22"/>
                  <w:lang w:val="en-IE"/>
                </w:rPr>
                <w:t xml:space="preserve">S </w:t>
              </w:r>
              <w:r w:rsidR="0024604A" w:rsidRPr="006A509B">
                <w:rPr>
                  <w:rFonts w:eastAsia="Calibri" w:cs="Calibri"/>
                  <w:szCs w:val="22"/>
                  <w:lang w:val="en-IE"/>
                </w:rPr>
                <w:t>Division</w:t>
              </w:r>
              <w:r w:rsidRPr="006A509B">
                <w:rPr>
                  <w:rFonts w:eastAsia="Calibri" w:cs="Calibri"/>
                  <w:szCs w:val="22"/>
                  <w:lang w:val="en-IE"/>
                </w:rPr>
                <w:t xml:space="preserve"> for which this tender applies is located in the Department’s Portlaoise Office.</w:t>
              </w:r>
            </w:p>
            <w:p w14:paraId="41082624" w14:textId="77777777" w:rsidR="007D79EC" w:rsidRPr="006A509B" w:rsidRDefault="007D79EC" w:rsidP="007D79EC">
              <w:pPr>
                <w:rPr>
                  <w:rFonts w:eastAsia="Calibri" w:cs="Calibri"/>
                  <w:b/>
                  <w:bCs/>
                  <w:szCs w:val="22"/>
                  <w:u w:val="single"/>
                </w:rPr>
              </w:pPr>
            </w:p>
            <w:p w14:paraId="1258F1FB" w14:textId="4933C214" w:rsidR="007D79EC" w:rsidRPr="003E49E4" w:rsidRDefault="007D79EC" w:rsidP="003E49E4">
              <w:pPr>
                <w:pStyle w:val="ListParagraph"/>
                <w:keepNext/>
                <w:numPr>
                  <w:ilvl w:val="1"/>
                  <w:numId w:val="67"/>
                </w:numPr>
                <w:tabs>
                  <w:tab w:val="left" w:pos="567"/>
                  <w:tab w:val="left" w:pos="907"/>
                  <w:tab w:val="left" w:pos="1134"/>
                </w:tabs>
                <w:jc w:val="both"/>
                <w:outlineLvl w:val="2"/>
                <w:rPr>
                  <w:rFonts w:eastAsia="Calibri" w:cs="Calibri"/>
                  <w:b/>
                  <w:iCs/>
                  <w:szCs w:val="22"/>
                  <w:u w:val="single"/>
                  <w:lang w:val="en-IE"/>
                </w:rPr>
              </w:pPr>
              <w:bookmarkStart w:id="32" w:name="_Toc92216839"/>
              <w:bookmarkStart w:id="33" w:name="_Hlk97909378"/>
              <w:r w:rsidRPr="003E49E4">
                <w:rPr>
                  <w:rFonts w:eastAsia="Calibri" w:cs="Calibri"/>
                  <w:b/>
                  <w:iCs/>
                  <w:szCs w:val="22"/>
                  <w:u w:val="single"/>
                  <w:lang w:val="en-IE"/>
                </w:rPr>
                <w:t>Resource locations</w:t>
              </w:r>
              <w:bookmarkStart w:id="34" w:name="_Hlk91169212"/>
              <w:bookmarkEnd w:id="32"/>
            </w:p>
            <w:p w14:paraId="7947D377" w14:textId="77777777" w:rsidR="007D79EC" w:rsidRPr="006A509B" w:rsidRDefault="007D79EC" w:rsidP="007D79EC">
              <w:pPr>
                <w:spacing w:before="120"/>
              </w:pPr>
              <w:r w:rsidRPr="006A509B">
                <w:t>In the context of this Request for Tender:</w:t>
              </w:r>
            </w:p>
            <w:p w14:paraId="53887FA7" w14:textId="77777777" w:rsidR="007D79EC" w:rsidRPr="006A509B" w:rsidRDefault="007D79EC" w:rsidP="007D79EC">
              <w:pPr>
                <w:spacing w:before="120"/>
              </w:pPr>
              <w:r w:rsidRPr="006A509B">
                <w:rPr>
                  <w:b/>
                  <w:bCs/>
                </w:rPr>
                <w:t>On-Site</w:t>
              </w:r>
              <w:r w:rsidRPr="006A509B">
                <w:t xml:space="preserve"> is defined as a work location provided by the Contracting Authority. </w:t>
              </w:r>
            </w:p>
            <w:p w14:paraId="36961A96" w14:textId="77777777" w:rsidR="007D79EC" w:rsidRPr="006A509B" w:rsidRDefault="007D79EC" w:rsidP="007D79EC">
              <w:pPr>
                <w:spacing w:before="120"/>
              </w:pPr>
              <w:r w:rsidRPr="006A509B">
                <w:rPr>
                  <w:b/>
                  <w:bCs/>
                </w:rPr>
                <w:t>On-Shore</w:t>
              </w:r>
              <w:r w:rsidRPr="006A509B">
                <w:t xml:space="preserve"> is defined as a non-Department location or locations, on the </w:t>
              </w:r>
              <w:r w:rsidRPr="006A509B">
                <w:rPr>
                  <w:b/>
                  <w:bCs/>
                </w:rPr>
                <w:t>island of Ireland,</w:t>
              </w:r>
              <w:r w:rsidRPr="006A509B">
                <w:t xml:space="preserve"> proposed by the Tenderer and approved by the Contracting Authority. The successful Tenderer will be responsible for the confidentiality and security of the Contracting Authority’s data, equipment, if any, provided by the Contracting Authority during any such arrangement. </w:t>
              </w:r>
            </w:p>
            <w:p w14:paraId="46E9AE45" w14:textId="36CA1D2F" w:rsidR="007D79EC" w:rsidRPr="006A509B" w:rsidRDefault="007D79EC" w:rsidP="007D79EC">
              <w:pPr>
                <w:spacing w:before="120"/>
              </w:pPr>
              <w:r w:rsidRPr="006A509B">
                <w:rPr>
                  <w:b/>
                  <w:bCs/>
                </w:rPr>
                <w:t>Off-Shore</w:t>
              </w:r>
              <w:r w:rsidRPr="006A509B">
                <w:t xml:space="preserve"> is defined as a non-Department location or locations, outside the </w:t>
              </w:r>
              <w:r w:rsidRPr="006A509B">
                <w:rPr>
                  <w:b/>
                  <w:bCs/>
                </w:rPr>
                <w:t>island of Ireland but within the EEA or mainland UK,</w:t>
              </w:r>
              <w:r w:rsidRPr="006A509B">
                <w:t xml:space="preserve"> proposed by the Tenderer and approved by the Contracting Authority. The successful Tenderer will be responsible for the confidentiality and security of the Contracting Authority’s data, equipment, if any, provided by the Contracting Authority during any such arrangement.</w:t>
              </w:r>
            </w:p>
            <w:p w14:paraId="66F9977B" w14:textId="2FAF01BF" w:rsidR="007D79EC" w:rsidRPr="006A509B" w:rsidRDefault="007D79EC" w:rsidP="007D79EC">
              <w:pPr>
                <w:spacing w:before="120"/>
              </w:pPr>
              <w:r w:rsidRPr="006A509B">
                <w:t xml:space="preserve">The </w:t>
              </w:r>
              <w:r w:rsidRPr="008C1D49">
                <w:t xml:space="preserve">Contracting Authority </w:t>
              </w:r>
              <w:r w:rsidR="00584178">
                <w:t xml:space="preserve">would find it desirable that the </w:t>
              </w:r>
              <w:r w:rsidRPr="008C1D49">
                <w:t xml:space="preserve">Project Manager </w:t>
              </w:r>
              <w:r w:rsidR="00584178">
                <w:t xml:space="preserve">be </w:t>
              </w:r>
              <w:r w:rsidRPr="008C1D49">
                <w:t xml:space="preserve">located full time On-Shore. </w:t>
              </w:r>
              <w:r w:rsidR="00584178">
                <w:t xml:space="preserve">Irrespective of location they </w:t>
              </w:r>
              <w:r w:rsidRPr="008C1D49">
                <w:t xml:space="preserve">will be required to meet with DAFM personnel on a </w:t>
              </w:r>
              <w:r w:rsidR="00231FD5" w:rsidRPr="008C1D49">
                <w:t xml:space="preserve">regular </w:t>
              </w:r>
              <w:r w:rsidRPr="008C1D49">
                <w:t>basis at one of DAFM’s On-Site locations or other location on the island of Ireland</w:t>
              </w:r>
              <w:r w:rsidRPr="006A509B">
                <w:t>.</w:t>
              </w:r>
            </w:p>
            <w:p w14:paraId="390A60E3" w14:textId="5E33A773" w:rsidR="00D14D78" w:rsidRPr="006A509B" w:rsidRDefault="007D79EC" w:rsidP="007D79EC">
              <w:pPr>
                <w:spacing w:before="120"/>
              </w:pPr>
              <w:r w:rsidRPr="006A509B">
                <w:lastRenderedPageBreak/>
                <w:t xml:space="preserve">Ideally the proposed Project Team Members would also be located On-Shore however the Contracting Authority will permit some or all of this team to exercise </w:t>
              </w:r>
              <w:r w:rsidR="007B7B0D" w:rsidRPr="006A509B">
                <w:t>offshore</w:t>
              </w:r>
              <w:r w:rsidRPr="006A509B">
                <w:t xml:space="preserve"> arrangements during the Contract term. Some or all of the team </w:t>
              </w:r>
              <w:r w:rsidR="00666654" w:rsidRPr="006A509B">
                <w:t>may</w:t>
              </w:r>
              <w:r w:rsidRPr="006A509B">
                <w:t xml:space="preserve"> also be required to meet with DAFM personnel </w:t>
              </w:r>
              <w:r w:rsidR="00666654" w:rsidRPr="006A509B">
                <w:t xml:space="preserve">at </w:t>
              </w:r>
              <w:r w:rsidRPr="006A509B">
                <w:t>one of DAFM’s On-Site locations or other location on the island of Ireland.</w:t>
              </w:r>
            </w:p>
            <w:p w14:paraId="1B4F22EA" w14:textId="5F88C588" w:rsidR="007D79EC" w:rsidRPr="00EC6B62" w:rsidRDefault="007D79EC" w:rsidP="007D79EC">
              <w:pPr>
                <w:spacing w:before="120"/>
              </w:pPr>
              <w:r w:rsidRPr="004E6A22">
                <w:t>The Contracting Authority will consult with the successful Tenderer on the placement of Resources prior to the commencement of the contract. The</w:t>
              </w:r>
              <w:r w:rsidRPr="00EC6B62">
                <w:t xml:space="preserve"> Contracting Authority reserves the right to the sole discretion, on whether to exercise the Off-Shore arrangements during the Contract Term. </w:t>
              </w:r>
            </w:p>
            <w:p w14:paraId="45FB3D94" w14:textId="77777777" w:rsidR="007D79EC" w:rsidRPr="00EC6B62" w:rsidRDefault="007D79EC" w:rsidP="007D79EC">
              <w:pPr>
                <w:spacing w:before="120"/>
                <w:contextualSpacing/>
              </w:pPr>
              <w:r w:rsidRPr="00EC6B62">
                <w:t>Tenderers are required</w:t>
              </w:r>
              <w:r w:rsidRPr="00EC6B62">
                <w:rPr>
                  <w:rFonts w:cs="Calibri"/>
                  <w:szCs w:val="22"/>
                </w:rPr>
                <w:t>, as part of the Award Criteria,</w:t>
              </w:r>
              <w:r w:rsidRPr="00EC6B62">
                <w:t xml:space="preserve"> to provide the necessary personnel to plan, implement, configure, document, and train personnel in respect of the proposed AMS solution. </w:t>
              </w:r>
              <w:r w:rsidRPr="00EC6B62">
                <w:rPr>
                  <w:rFonts w:cs="Calibri"/>
                  <w:szCs w:val="22"/>
                </w:rPr>
                <w:t>Tenders are also required to provide a proposal for the management of the Team of Resources irrespective of whether they are based:</w:t>
              </w:r>
            </w:p>
            <w:p w14:paraId="5276428D" w14:textId="77777777" w:rsidR="007D79EC" w:rsidRPr="00EC6B62" w:rsidRDefault="007D79EC" w:rsidP="00897423">
              <w:pPr>
                <w:pStyle w:val="ListParagraph"/>
                <w:numPr>
                  <w:ilvl w:val="2"/>
                  <w:numId w:val="50"/>
                </w:numPr>
                <w:spacing w:before="120"/>
              </w:pPr>
              <w:r w:rsidRPr="00EC6B62">
                <w:rPr>
                  <w:rFonts w:cs="Calibri"/>
                  <w:b/>
                  <w:bCs/>
                  <w:szCs w:val="22"/>
                </w:rPr>
                <w:t>On-Shore</w:t>
              </w:r>
              <w:r w:rsidRPr="00EC6B62">
                <w:rPr>
                  <w:rFonts w:cs="Calibri"/>
                  <w:szCs w:val="22"/>
                </w:rPr>
                <w:t xml:space="preserve"> in one or multiple locations proposed by the Tenderer, </w:t>
              </w:r>
              <w:r w:rsidRPr="00EC6B62">
                <w:rPr>
                  <w:rFonts w:cs="Calibri"/>
                  <w:szCs w:val="22"/>
                  <w:u w:val="single"/>
                </w:rPr>
                <w:t>or</w:t>
              </w:r>
            </w:p>
            <w:p w14:paraId="1DE3ED0C" w14:textId="77777777" w:rsidR="007D79EC" w:rsidRPr="00EC6B62" w:rsidRDefault="007D79EC" w:rsidP="00897423">
              <w:pPr>
                <w:pStyle w:val="ListParagraph"/>
                <w:numPr>
                  <w:ilvl w:val="2"/>
                  <w:numId w:val="50"/>
                </w:numPr>
                <w:spacing w:before="120"/>
              </w:pPr>
              <w:r w:rsidRPr="00EC6B62">
                <w:rPr>
                  <w:rFonts w:cs="Calibri"/>
                  <w:b/>
                  <w:bCs/>
                  <w:szCs w:val="22"/>
                </w:rPr>
                <w:t xml:space="preserve">Off-Shore </w:t>
              </w:r>
              <w:r w:rsidRPr="00EC6B62">
                <w:rPr>
                  <w:rFonts w:cs="Calibri"/>
                  <w:szCs w:val="22"/>
                </w:rPr>
                <w:t xml:space="preserve">in one or multiple locations proposed by the Tenderer, </w:t>
              </w:r>
              <w:r w:rsidRPr="00EC6B62">
                <w:rPr>
                  <w:rFonts w:cs="Calibri"/>
                  <w:szCs w:val="22"/>
                  <w:u w:val="single"/>
                </w:rPr>
                <w:t>or</w:t>
              </w:r>
              <w:r w:rsidRPr="00EC6B62">
                <w:rPr>
                  <w:rFonts w:cs="Calibri"/>
                  <w:szCs w:val="22"/>
                </w:rPr>
                <w:t xml:space="preserve"> a combination of the On-Shore / Off-Shore.</w:t>
              </w:r>
            </w:p>
            <w:p w14:paraId="4C09A652" w14:textId="7E54AB16" w:rsidR="007D79EC" w:rsidRPr="00FE2C95" w:rsidRDefault="00D14D78" w:rsidP="007D79EC">
              <w:pPr>
                <w:rPr>
                  <w:rFonts w:eastAsia="Calibri" w:cs="Calibri"/>
                  <w:b/>
                  <w:bCs/>
                  <w:color w:val="FF0000"/>
                  <w:szCs w:val="22"/>
                  <w:u w:val="single"/>
                  <w:lang w:val="en-IE"/>
                </w:rPr>
              </w:pPr>
              <w:r w:rsidRPr="00FE2C95">
                <w:rPr>
                  <w:rFonts w:eastAsia="Calibri" w:cs="Calibri"/>
                  <w:b/>
                  <w:bCs/>
                  <w:color w:val="FF0000"/>
                  <w:szCs w:val="22"/>
                  <w:u w:val="single"/>
                  <w:lang w:val="en-IE"/>
                </w:rPr>
                <w:t xml:space="preserve">For clarity The Contracting Authority will not permit any proposed resources / contract partners </w:t>
              </w:r>
              <w:r w:rsidR="00FE2C95" w:rsidRPr="00FE2C95">
                <w:rPr>
                  <w:rFonts w:eastAsia="Calibri" w:cs="Calibri"/>
                  <w:b/>
                  <w:bCs/>
                  <w:color w:val="FF0000"/>
                  <w:szCs w:val="22"/>
                  <w:u w:val="single"/>
                  <w:lang w:val="en-IE"/>
                </w:rPr>
                <w:t xml:space="preserve">to </w:t>
              </w:r>
              <w:r w:rsidR="003F7782">
                <w:rPr>
                  <w:rFonts w:eastAsia="Calibri" w:cs="Calibri"/>
                  <w:b/>
                  <w:bCs/>
                  <w:color w:val="FF0000"/>
                  <w:szCs w:val="22"/>
                  <w:u w:val="single"/>
                  <w:lang w:val="en-IE"/>
                </w:rPr>
                <w:t>provide services from</w:t>
              </w:r>
              <w:r w:rsidR="00FE2C95" w:rsidRPr="00FE2C95">
                <w:rPr>
                  <w:rFonts w:eastAsia="Calibri" w:cs="Calibri"/>
                  <w:b/>
                  <w:bCs/>
                  <w:color w:val="FF0000"/>
                  <w:szCs w:val="22"/>
                  <w:u w:val="single"/>
                  <w:lang w:val="en-IE"/>
                </w:rPr>
                <w:t xml:space="preserve"> outside</w:t>
              </w:r>
              <w:r w:rsidRPr="00FE2C95">
                <w:rPr>
                  <w:b/>
                  <w:bCs/>
                  <w:color w:val="FF0000"/>
                  <w:u w:val="single"/>
                </w:rPr>
                <w:t xml:space="preserve"> the EEA</w:t>
              </w:r>
              <w:r w:rsidR="00FE2C95">
                <w:rPr>
                  <w:b/>
                  <w:bCs/>
                  <w:color w:val="FF0000"/>
                  <w:u w:val="single"/>
                </w:rPr>
                <w:t xml:space="preserve"> region</w:t>
              </w:r>
              <w:r w:rsidRPr="00FE2C95">
                <w:rPr>
                  <w:b/>
                  <w:bCs/>
                  <w:color w:val="FF0000"/>
                  <w:u w:val="single"/>
                </w:rPr>
                <w:t xml:space="preserve"> or mainland UK</w:t>
              </w:r>
            </w:p>
            <w:p w14:paraId="4F7F9DD4" w14:textId="5FBDB084" w:rsidR="007D79EC" w:rsidRPr="00EC6B62" w:rsidRDefault="007D79EC" w:rsidP="00CD287F">
              <w:pPr>
                <w:spacing w:before="120"/>
              </w:pPr>
              <w:r w:rsidRPr="00EC6B62">
                <w:rPr>
                  <w:rFonts w:eastAsia="Calibri" w:cs="Calibri"/>
                  <w:szCs w:val="22"/>
                  <w:lang w:val="en-IE"/>
                </w:rPr>
                <w:t xml:space="preserve">The successful tenderer will be responsible for the confidentiality and security of the Contracting Authority’s data during any such arrangement. </w:t>
              </w:r>
              <w:r w:rsidRPr="00EC6B62">
                <w:t>All members of the proposed team will be bound by the Department’s confidentiality agreements.</w:t>
              </w:r>
              <w:bookmarkEnd w:id="33"/>
              <w:bookmarkEnd w:id="34"/>
            </w:p>
            <w:p w14:paraId="6DD6A647" w14:textId="26F4CB73" w:rsidR="007D79EC" w:rsidRPr="003E49E4" w:rsidRDefault="007D79EC" w:rsidP="003E49E4">
              <w:pPr>
                <w:pStyle w:val="ListParagraph"/>
                <w:keepNext/>
                <w:numPr>
                  <w:ilvl w:val="1"/>
                  <w:numId w:val="67"/>
                </w:numPr>
                <w:tabs>
                  <w:tab w:val="left" w:pos="567"/>
                  <w:tab w:val="left" w:pos="907"/>
                  <w:tab w:val="left" w:pos="1134"/>
                </w:tabs>
                <w:jc w:val="both"/>
                <w:outlineLvl w:val="2"/>
                <w:rPr>
                  <w:rFonts w:eastAsia="Calibri" w:cs="Calibri"/>
                  <w:b/>
                  <w:iCs/>
                  <w:szCs w:val="22"/>
                  <w:u w:val="single"/>
                  <w:lang w:val="en-IE"/>
                </w:rPr>
              </w:pPr>
              <w:bookmarkStart w:id="35" w:name="_Toc92216841"/>
              <w:r w:rsidRPr="003E49E4">
                <w:rPr>
                  <w:rFonts w:eastAsia="Calibri" w:cs="Calibri"/>
                  <w:b/>
                  <w:iCs/>
                  <w:szCs w:val="22"/>
                  <w:u w:val="single"/>
                  <w:lang w:val="en-IE"/>
                </w:rPr>
                <w:t>Qualifying Experience</w:t>
              </w:r>
              <w:bookmarkEnd w:id="35"/>
            </w:p>
            <w:p w14:paraId="5EB5F0F2" w14:textId="77777777" w:rsidR="007D79EC" w:rsidRPr="00F47749" w:rsidRDefault="007D79EC" w:rsidP="007D79EC">
              <w:pPr>
                <w:rPr>
                  <w:rFonts w:eastAsia="Calibri" w:cs="Calibri"/>
                  <w:szCs w:val="22"/>
                  <w:lang w:val="en-IE"/>
                </w:rPr>
              </w:pPr>
              <w:r w:rsidRPr="00F47749">
                <w:rPr>
                  <w:rFonts w:eastAsia="Calibri" w:cs="Calibri"/>
                  <w:szCs w:val="22"/>
                  <w:lang w:val="en-IE"/>
                </w:rPr>
                <w:t>The Contracting Authority will not accept time spent on an undergraduate placement and/or on work experience opportunities as valid experience in the context of the Resource experience criterion. Tenderers should not rely on such periods to contribute to the specified minimum experience level for the Role.</w:t>
              </w:r>
            </w:p>
            <w:p w14:paraId="06C2E67E" w14:textId="22145A06" w:rsidR="007D79EC" w:rsidRPr="00F47749" w:rsidRDefault="007D79EC" w:rsidP="007D79EC">
              <w:pPr>
                <w:rPr>
                  <w:rFonts w:eastAsia="Calibri" w:cs="Calibri"/>
                  <w:szCs w:val="22"/>
                  <w:lang w:val="en-IE"/>
                </w:rPr>
              </w:pPr>
              <w:r w:rsidRPr="00F47749">
                <w:rPr>
                  <w:rFonts w:eastAsia="Calibri" w:cs="Calibri"/>
                  <w:szCs w:val="22"/>
                  <w:lang w:val="en-IE"/>
                </w:rPr>
                <w:t xml:space="preserve">It is a mandatory requirement that each Resource proposed has the minimum experience required for the Role as specified by the contracting Authority. Additional mandatory requirements and ‘Minimum Marks Required’ are specified in the Award Criteria for each resource type. The failure of any candidate to meet a mandatory requirement or to achieve the ‘Minimum Mark Required’ in any criterion or sub-criterion (where such a mark is specified) will result in the tender being excluded from the competition at that point of failure.  </w:t>
              </w:r>
            </w:p>
            <w:p w14:paraId="7E1134A1" w14:textId="77777777" w:rsidR="007D79EC" w:rsidRPr="00F47749" w:rsidRDefault="007D79EC" w:rsidP="003E49E4">
              <w:pPr>
                <w:keepNext/>
                <w:numPr>
                  <w:ilvl w:val="1"/>
                  <w:numId w:val="67"/>
                </w:numPr>
                <w:tabs>
                  <w:tab w:val="left" w:pos="567"/>
                  <w:tab w:val="left" w:pos="907"/>
                  <w:tab w:val="left" w:pos="1134"/>
                </w:tabs>
                <w:jc w:val="both"/>
                <w:outlineLvl w:val="2"/>
                <w:rPr>
                  <w:rFonts w:eastAsia="Calibri" w:cs="Calibri"/>
                  <w:b/>
                  <w:iCs/>
                  <w:szCs w:val="22"/>
                  <w:u w:val="single"/>
                  <w:lang w:val="en-IE"/>
                </w:rPr>
              </w:pPr>
              <w:bookmarkStart w:id="36" w:name="_Toc92216842"/>
              <w:r w:rsidRPr="00F47749">
                <w:rPr>
                  <w:rFonts w:eastAsia="Calibri" w:cs="Calibri"/>
                  <w:b/>
                  <w:iCs/>
                  <w:szCs w:val="22"/>
                  <w:u w:val="single"/>
                  <w:lang w:val="en-IE"/>
                </w:rPr>
                <w:t>Key Personnel Requirement</w:t>
              </w:r>
              <w:bookmarkEnd w:id="36"/>
              <w:r w:rsidRPr="00F47749">
                <w:rPr>
                  <w:rFonts w:eastAsia="Calibri" w:cs="Calibri"/>
                  <w:b/>
                  <w:iCs/>
                  <w:szCs w:val="22"/>
                  <w:u w:val="single"/>
                  <w:lang w:val="en-IE"/>
                </w:rPr>
                <w:t xml:space="preserve"> </w:t>
              </w:r>
            </w:p>
            <w:p w14:paraId="751D01EA" w14:textId="582350F4" w:rsidR="007D79EC" w:rsidRPr="00F47749" w:rsidRDefault="007D79EC" w:rsidP="007D79EC">
              <w:pPr>
                <w:rPr>
                  <w:rFonts w:eastAsia="Calibri" w:cs="Calibri"/>
                  <w:szCs w:val="22"/>
                  <w:lang w:val="en-IE"/>
                </w:rPr>
              </w:pPr>
              <w:r w:rsidRPr="00F47749">
                <w:rPr>
                  <w:rFonts w:eastAsia="Calibri" w:cs="Calibri"/>
                  <w:szCs w:val="22"/>
                  <w:lang w:val="en-IE"/>
                </w:rPr>
                <w:t>The Resources proposed by successful Tenderer will be deemed ‘Key Personnel’ for the duration of the Term of the Services Contract. The Contracting Authority expects that all the nominated “Key Personnel” will be available to commence on the contract start date. If one or more of the proposed Resources becomes unavailable prior to the contract commencement date the contracting Authority may permit the Tenderer to nominate an alternative Resource or Resources to complete the team. The Contracting Authority is under no obligation to accept any or all alternative Resources offered and reserve the right to cancel the Preferred Bidder status and proceed to award a contract to the next highest scoring Tenderer.  During the Term of the contract, the Contracting Authority will have sole discretion to accept or reject a candidate proposed as a replacement based on the CA’s requirement at that point in the contract and the skills/competencies that the replacement candidate offers to the Team.</w:t>
              </w:r>
            </w:p>
            <w:p w14:paraId="57D3B748" w14:textId="77777777" w:rsidR="007D79EC" w:rsidRPr="00F47749" w:rsidRDefault="007D79EC" w:rsidP="003E49E4">
              <w:pPr>
                <w:keepNext/>
                <w:numPr>
                  <w:ilvl w:val="1"/>
                  <w:numId w:val="67"/>
                </w:numPr>
                <w:tabs>
                  <w:tab w:val="left" w:pos="567"/>
                  <w:tab w:val="left" w:pos="907"/>
                  <w:tab w:val="left" w:pos="1134"/>
                </w:tabs>
                <w:jc w:val="both"/>
                <w:outlineLvl w:val="2"/>
                <w:rPr>
                  <w:rFonts w:eastAsia="Calibri" w:cs="Calibri"/>
                  <w:b/>
                  <w:iCs/>
                  <w:szCs w:val="22"/>
                  <w:u w:val="single"/>
                  <w:lang w:val="en-IE"/>
                </w:rPr>
              </w:pPr>
              <w:bookmarkStart w:id="37" w:name="_Toc92216843"/>
              <w:r w:rsidRPr="00F47749">
                <w:rPr>
                  <w:rFonts w:eastAsia="Calibri" w:cs="Calibri"/>
                  <w:b/>
                  <w:iCs/>
                  <w:szCs w:val="22"/>
                  <w:u w:val="single"/>
                  <w:lang w:val="en-IE"/>
                </w:rPr>
                <w:lastRenderedPageBreak/>
                <w:t>Role Descriptions</w:t>
              </w:r>
              <w:bookmarkEnd w:id="37"/>
            </w:p>
            <w:p w14:paraId="42060629" w14:textId="01CE6164" w:rsidR="007D79EC" w:rsidRPr="00F47749" w:rsidRDefault="007D79EC" w:rsidP="007D79EC">
              <w:pPr>
                <w:rPr>
                  <w:rFonts w:eastAsia="Calibri" w:cs="Calibri"/>
                  <w:szCs w:val="22"/>
                  <w:lang w:val="en-IE"/>
                </w:rPr>
              </w:pPr>
              <w:r w:rsidRPr="00F47749">
                <w:rPr>
                  <w:rFonts w:eastAsia="Calibri" w:cs="Calibri"/>
                  <w:szCs w:val="22"/>
                  <w:lang w:val="en-IE"/>
                </w:rPr>
                <w:t>A Role description for each Resource type is provided under the Award Criteria. Please see RFT Section 3.3.</w:t>
              </w:r>
            </w:p>
            <w:p w14:paraId="7C273546" w14:textId="2AE81810" w:rsidR="007D79EC" w:rsidRPr="00F47749" w:rsidRDefault="007B7B0D" w:rsidP="007D79EC">
              <w:pPr>
                <w:keepNext/>
                <w:tabs>
                  <w:tab w:val="left" w:pos="567"/>
                  <w:tab w:val="left" w:pos="907"/>
                  <w:tab w:val="left" w:pos="1134"/>
                </w:tabs>
                <w:outlineLvl w:val="2"/>
                <w:rPr>
                  <w:rFonts w:eastAsia="Calibri" w:cs="Calibri"/>
                  <w:b/>
                  <w:iCs/>
                  <w:szCs w:val="22"/>
                  <w:u w:val="single"/>
                  <w:lang w:val="en-IE"/>
                </w:rPr>
              </w:pPr>
              <w:r>
                <w:rPr>
                  <w:rFonts w:eastAsia="Calibri" w:cs="Calibri"/>
                  <w:b/>
                  <w:iCs/>
                  <w:szCs w:val="22"/>
                  <w:lang w:val="en-IE"/>
                </w:rPr>
                <w:t xml:space="preserve">2.11 </w:t>
              </w:r>
              <w:r w:rsidRPr="00F47749">
                <w:rPr>
                  <w:rFonts w:eastAsia="Calibri" w:cs="Calibri"/>
                  <w:b/>
                  <w:iCs/>
                  <w:szCs w:val="22"/>
                  <w:lang w:val="en-IE"/>
                </w:rPr>
                <w:t>Key</w:t>
              </w:r>
              <w:r w:rsidR="007D79EC" w:rsidRPr="00F47749">
                <w:rPr>
                  <w:rFonts w:eastAsia="Calibri" w:cs="Calibri"/>
                  <w:b/>
                  <w:iCs/>
                  <w:szCs w:val="22"/>
                  <w:u w:val="single"/>
                  <w:lang w:val="en-IE"/>
                </w:rPr>
                <w:t xml:space="preserve"> personnel – tender submission and contract</w:t>
              </w:r>
            </w:p>
            <w:p w14:paraId="0733AB3B" w14:textId="77777777" w:rsidR="007D79EC" w:rsidRPr="00F47749" w:rsidRDefault="007D79EC" w:rsidP="007D79EC">
              <w:pPr>
                <w:suppressAutoHyphens/>
                <w:rPr>
                  <w:rFonts w:cs="Calibri"/>
                  <w:szCs w:val="22"/>
                </w:rPr>
              </w:pPr>
              <w:r w:rsidRPr="00F47749">
                <w:rPr>
                  <w:rFonts w:cs="Calibri"/>
                  <w:szCs w:val="22"/>
                  <w:lang w:val="en-US"/>
                </w:rPr>
                <w:t>Tenderers should take note of Clause 2 of Schedule A of the Draft Services Contract set out in Appendix 5 regarding key personnel</w:t>
              </w:r>
              <w:r w:rsidRPr="00F47749">
                <w:rPr>
                  <w:rFonts w:cs="Calibri"/>
                  <w:szCs w:val="22"/>
                </w:rPr>
                <w:t>.</w:t>
              </w:r>
            </w:p>
            <w:p w14:paraId="643CA004" w14:textId="77777777" w:rsidR="007D79EC" w:rsidRPr="00F47749" w:rsidRDefault="007D79EC" w:rsidP="007D79EC">
              <w:pPr>
                <w:suppressAutoHyphens/>
                <w:rPr>
                  <w:rFonts w:cs="Calibri"/>
                  <w:szCs w:val="22"/>
                </w:rPr>
              </w:pPr>
              <w:r w:rsidRPr="00F47749">
                <w:rPr>
                  <w:rFonts w:cs="Calibri"/>
                  <w:szCs w:val="22"/>
                </w:rPr>
                <w:t>Tenderers must, for the duration of the contract, be in a position to replace any team member with a candidate of equal or superior standing should any of the nominated team become unavailable. The Department reserves the right to reject any candidate proposed as a replacement. The Department must not suffer any loss in productivity or incur additional costs arising from this activity.</w:t>
              </w:r>
            </w:p>
            <w:p w14:paraId="04D3B264" w14:textId="77777777" w:rsidR="007D79EC" w:rsidRPr="00F47749" w:rsidRDefault="007D79EC" w:rsidP="007D79EC">
              <w:pPr>
                <w:rPr>
                  <w:rFonts w:cs="Calibri"/>
                  <w:szCs w:val="22"/>
                </w:rPr>
              </w:pPr>
              <w:r w:rsidRPr="00F47749">
                <w:rPr>
                  <w:rFonts w:cs="Calibri"/>
                  <w:szCs w:val="22"/>
                </w:rPr>
                <w:t>Tenderers must confirm that they will, if requested, provide additional resources and that the additional resource(s) will be of a similar quality as the candidate proposed in response to this tender request.</w:t>
              </w:r>
            </w:p>
            <w:p w14:paraId="486F603F" w14:textId="77777777" w:rsidR="007D79EC" w:rsidRPr="00F47749" w:rsidRDefault="007D79EC" w:rsidP="007D79EC">
              <w:pPr>
                <w:rPr>
                  <w:rFonts w:cs="Calibri"/>
                  <w:szCs w:val="22"/>
                </w:rPr>
              </w:pPr>
              <w:r w:rsidRPr="00F47749">
                <w:rPr>
                  <w:rFonts w:cs="Calibri"/>
                  <w:szCs w:val="22"/>
                </w:rPr>
                <w:t>In the event of one or more of the successful Tenderer’s nominated personnel becoming unavailable before the conclusion of the contract, the Department reserves the right to re-evaluate the tender on foot of the replacement(s) offered.</w:t>
              </w:r>
            </w:p>
            <w:p w14:paraId="73CC3A62" w14:textId="77777777" w:rsidR="007D79EC" w:rsidRPr="00F47749" w:rsidRDefault="007D79EC" w:rsidP="007D79EC">
              <w:pPr>
                <w:rPr>
                  <w:rFonts w:cs="Calibri"/>
                  <w:szCs w:val="22"/>
                </w:rPr>
              </w:pPr>
              <w:r w:rsidRPr="00F47749">
                <w:rPr>
                  <w:rFonts w:cs="Calibri"/>
                  <w:szCs w:val="22"/>
                </w:rPr>
                <w:t>Moreover, in the event of any nominated personnel becoming unavailable after the conclusion of the contract and where the replacements offered are deemed unsuitable by the Department, the Department reserves the right to terminate the contract and to award a contract to the next highest placed Tenderer or to re-tender.</w:t>
              </w:r>
            </w:p>
            <w:p w14:paraId="06EFDE24" w14:textId="10FD8422" w:rsidR="007D79EC" w:rsidRPr="00864B2A" w:rsidRDefault="007B7B0D" w:rsidP="00864B2A">
              <w:pPr>
                <w:keepNext/>
                <w:tabs>
                  <w:tab w:val="left" w:pos="567"/>
                  <w:tab w:val="left" w:pos="907"/>
                  <w:tab w:val="left" w:pos="1134"/>
                </w:tabs>
                <w:jc w:val="both"/>
                <w:outlineLvl w:val="2"/>
                <w:rPr>
                  <w:rFonts w:eastAsia="Calibri" w:cs="Calibri"/>
                  <w:b/>
                  <w:iCs/>
                  <w:szCs w:val="22"/>
                  <w:u w:val="single"/>
                  <w:lang w:val="en-IE"/>
                </w:rPr>
              </w:pPr>
              <w:bookmarkStart w:id="38" w:name="_Toc92216844"/>
              <w:r>
                <w:rPr>
                  <w:rFonts w:eastAsia="Calibri" w:cs="Calibri"/>
                  <w:b/>
                  <w:iCs/>
                  <w:szCs w:val="22"/>
                  <w:u w:val="single"/>
                  <w:lang w:val="en-IE"/>
                </w:rPr>
                <w:t>2.12 Project</w:t>
              </w:r>
              <w:r w:rsidR="007D79EC" w:rsidRPr="00864B2A">
                <w:rPr>
                  <w:rFonts w:eastAsia="Calibri" w:cs="Calibri"/>
                  <w:b/>
                  <w:iCs/>
                  <w:szCs w:val="22"/>
                  <w:u w:val="single"/>
                  <w:lang w:val="en-IE"/>
                </w:rPr>
                <w:t xml:space="preserve"> Transition</w:t>
              </w:r>
              <w:bookmarkEnd w:id="38"/>
            </w:p>
            <w:p w14:paraId="3B29BB8F" w14:textId="15C1FEA0" w:rsidR="007D79EC" w:rsidRPr="00EC6B62" w:rsidRDefault="007D79EC" w:rsidP="007D79EC">
              <w:pPr>
                <w:rPr>
                  <w:rFonts w:eastAsia="Calibri" w:cs="Calibri"/>
                  <w:szCs w:val="22"/>
                  <w:lang w:val="en-IE"/>
                </w:rPr>
              </w:pPr>
              <w:r w:rsidRPr="00EC6B62">
                <w:rPr>
                  <w:rFonts w:eastAsia="Calibri" w:cs="Calibri"/>
                  <w:szCs w:val="22"/>
                  <w:lang w:val="en-IE"/>
                </w:rPr>
                <w:t xml:space="preserve">The Contracting Authority expects that this contract will commence on </w:t>
              </w:r>
              <w:r w:rsidR="00EC6B62" w:rsidRPr="00EC6B62">
                <w:rPr>
                  <w:rFonts w:eastAsia="Calibri" w:cs="Calibri"/>
                  <w:szCs w:val="22"/>
                  <w:lang w:val="en-IE"/>
                </w:rPr>
                <w:t>December</w:t>
              </w:r>
              <w:r w:rsidR="003917C8" w:rsidRPr="00EC6B62">
                <w:rPr>
                  <w:rFonts w:eastAsia="Calibri" w:cs="Calibri"/>
                  <w:szCs w:val="22"/>
                  <w:lang w:val="en-IE"/>
                </w:rPr>
                <w:t xml:space="preserve"> 1</w:t>
              </w:r>
              <w:r w:rsidR="003917C8" w:rsidRPr="00EC6B62">
                <w:rPr>
                  <w:rFonts w:eastAsia="Calibri" w:cs="Calibri"/>
                  <w:szCs w:val="22"/>
                  <w:vertAlign w:val="superscript"/>
                  <w:lang w:val="en-IE"/>
                </w:rPr>
                <w:t>st</w:t>
              </w:r>
              <w:r w:rsidR="007B7B0D" w:rsidRPr="00EC6B62">
                <w:rPr>
                  <w:rFonts w:eastAsia="Calibri" w:cs="Calibri"/>
                  <w:szCs w:val="22"/>
                  <w:lang w:val="en-IE"/>
                </w:rPr>
                <w:t>, 2026</w:t>
              </w:r>
              <w:r w:rsidR="00EC6B62" w:rsidRPr="00EC6B62">
                <w:rPr>
                  <w:rFonts w:eastAsia="Calibri" w:cs="Calibri"/>
                  <w:szCs w:val="22"/>
                  <w:lang w:val="en-IE"/>
                </w:rPr>
                <w:t xml:space="preserve"> </w:t>
              </w:r>
              <w:r w:rsidRPr="00EC6B62">
                <w:rPr>
                  <w:rFonts w:eastAsia="Calibri" w:cs="Calibri"/>
                  <w:szCs w:val="22"/>
                  <w:lang w:val="en-IE"/>
                </w:rPr>
                <w:t>(This is an indicative start date and may be subject to change depending on the duration of the tendering process). There will be 3 distinct phases to the project:</w:t>
              </w:r>
            </w:p>
            <w:p w14:paraId="4B0D246E" w14:textId="3111B2D8" w:rsidR="007D79EC" w:rsidRPr="00EC6B62" w:rsidRDefault="007D79EC" w:rsidP="007D79EC">
              <w:pPr>
                <w:rPr>
                  <w:rFonts w:eastAsia="Calibri" w:cs="Calibri"/>
                  <w:szCs w:val="22"/>
                  <w:lang w:val="en-IE"/>
                </w:rPr>
              </w:pPr>
            </w:p>
            <w:tbl>
              <w:tblPr>
                <w:tblStyle w:val="TableGrid4"/>
                <w:tblW w:w="0" w:type="auto"/>
                <w:tblLook w:val="04A0" w:firstRow="1" w:lastRow="0" w:firstColumn="1" w:lastColumn="0" w:noHBand="0" w:noVBand="1"/>
              </w:tblPr>
              <w:tblGrid>
                <w:gridCol w:w="988"/>
                <w:gridCol w:w="2693"/>
                <w:gridCol w:w="5335"/>
              </w:tblGrid>
              <w:tr w:rsidR="00EC6B62" w:rsidRPr="00EC6B62" w14:paraId="0D7B3236" w14:textId="77777777" w:rsidTr="007A0EB9">
                <w:trPr>
                  <w:trHeight w:val="300"/>
                </w:trPr>
                <w:tc>
                  <w:tcPr>
                    <w:tcW w:w="988" w:type="dxa"/>
                    <w:noWrap/>
                    <w:hideMark/>
                  </w:tcPr>
                  <w:p w14:paraId="523B74BD" w14:textId="77777777" w:rsidR="007D79EC" w:rsidRPr="00856C44" w:rsidRDefault="007D79EC" w:rsidP="007A0EB9">
                    <w:pPr>
                      <w:rPr>
                        <w:rFonts w:eastAsia="Calibri" w:cs="Calibri"/>
                        <w:szCs w:val="22"/>
                        <w:lang w:val="en-IE"/>
                      </w:rPr>
                    </w:pPr>
                    <w:r w:rsidRPr="00856C44">
                      <w:rPr>
                        <w:rFonts w:eastAsia="Calibri" w:cs="Calibri"/>
                        <w:szCs w:val="22"/>
                      </w:rPr>
                      <w:t xml:space="preserve">Year 1 </w:t>
                    </w:r>
                  </w:p>
                </w:tc>
                <w:tc>
                  <w:tcPr>
                    <w:tcW w:w="2693" w:type="dxa"/>
                    <w:noWrap/>
                    <w:hideMark/>
                  </w:tcPr>
                  <w:p w14:paraId="4DFA5C43" w14:textId="2C3ACDE3" w:rsidR="007D79EC" w:rsidRPr="00856C44" w:rsidRDefault="007D79EC" w:rsidP="007A0EB9">
                    <w:pPr>
                      <w:rPr>
                        <w:rFonts w:eastAsia="Calibri" w:cs="Calibri"/>
                        <w:szCs w:val="22"/>
                      </w:rPr>
                    </w:pPr>
                    <w:r w:rsidRPr="00856C44">
                      <w:rPr>
                        <w:rFonts w:eastAsia="Calibri" w:cs="Calibri"/>
                        <w:szCs w:val="22"/>
                      </w:rPr>
                      <w:t xml:space="preserve">1st </w:t>
                    </w:r>
                    <w:r w:rsidR="00FE4091">
                      <w:rPr>
                        <w:rFonts w:eastAsia="Calibri" w:cs="Calibri"/>
                        <w:szCs w:val="22"/>
                      </w:rPr>
                      <w:t>December</w:t>
                    </w:r>
                    <w:r w:rsidR="003917C8" w:rsidRPr="00856C44">
                      <w:rPr>
                        <w:rFonts w:eastAsia="Calibri" w:cs="Calibri"/>
                        <w:szCs w:val="22"/>
                      </w:rPr>
                      <w:t xml:space="preserve"> 2026</w:t>
                    </w:r>
                    <w:r w:rsidRPr="00856C44">
                      <w:rPr>
                        <w:rFonts w:eastAsia="Calibri" w:cs="Calibri"/>
                        <w:szCs w:val="22"/>
                      </w:rPr>
                      <w:t>- 3</w:t>
                    </w:r>
                    <w:r w:rsidR="00FE4091">
                      <w:rPr>
                        <w:rFonts w:eastAsia="Calibri" w:cs="Calibri"/>
                        <w:szCs w:val="22"/>
                      </w:rPr>
                      <w:t>0</w:t>
                    </w:r>
                    <w:r w:rsidR="00A11272">
                      <w:rPr>
                        <w:rFonts w:eastAsia="Calibri" w:cs="Calibri"/>
                        <w:szCs w:val="22"/>
                      </w:rPr>
                      <w:t>th November</w:t>
                    </w:r>
                    <w:r w:rsidRPr="00856C44">
                      <w:rPr>
                        <w:rFonts w:eastAsia="Calibri" w:cs="Calibri"/>
                        <w:szCs w:val="22"/>
                      </w:rPr>
                      <w:t xml:space="preserve"> 202</w:t>
                    </w:r>
                    <w:r w:rsidR="003917C8" w:rsidRPr="00856C44">
                      <w:rPr>
                        <w:rFonts w:eastAsia="Calibri" w:cs="Calibri"/>
                        <w:szCs w:val="22"/>
                      </w:rPr>
                      <w:t>7</w:t>
                    </w:r>
                  </w:p>
                </w:tc>
                <w:tc>
                  <w:tcPr>
                    <w:tcW w:w="5335" w:type="dxa"/>
                    <w:noWrap/>
                    <w:hideMark/>
                  </w:tcPr>
                  <w:p w14:paraId="18B25BDF" w14:textId="31423139" w:rsidR="007D79EC" w:rsidRPr="00856C44" w:rsidRDefault="00856C44" w:rsidP="007A0EB9">
                    <w:pPr>
                      <w:rPr>
                        <w:rFonts w:eastAsia="Calibri" w:cs="Calibri"/>
                        <w:szCs w:val="22"/>
                      </w:rPr>
                    </w:pPr>
                    <w:r w:rsidRPr="00856C44">
                      <w:rPr>
                        <w:rFonts w:eastAsia="Calibri" w:cs="Calibri"/>
                        <w:szCs w:val="22"/>
                      </w:rPr>
                      <w:t>Monitoring of Area-Based Schemes.</w:t>
                    </w:r>
                  </w:p>
                </w:tc>
              </w:tr>
              <w:tr w:rsidR="00FE4091" w:rsidRPr="00EC6B62" w14:paraId="78E6BCFE" w14:textId="77777777" w:rsidTr="007A0EB9">
                <w:trPr>
                  <w:trHeight w:val="300"/>
                </w:trPr>
                <w:tc>
                  <w:tcPr>
                    <w:tcW w:w="988" w:type="dxa"/>
                    <w:noWrap/>
                    <w:hideMark/>
                  </w:tcPr>
                  <w:p w14:paraId="4A41FDEF" w14:textId="063154B4" w:rsidR="00FE4091" w:rsidRPr="00856C44" w:rsidRDefault="00FE4091" w:rsidP="00FE4091">
                    <w:pPr>
                      <w:rPr>
                        <w:rFonts w:eastAsia="Calibri" w:cs="Calibri"/>
                        <w:szCs w:val="22"/>
                      </w:rPr>
                    </w:pPr>
                    <w:r w:rsidRPr="00856C44">
                      <w:rPr>
                        <w:rFonts w:eastAsia="Calibri" w:cs="Calibri"/>
                        <w:szCs w:val="22"/>
                      </w:rPr>
                      <w:t>Year 2</w:t>
                    </w:r>
                  </w:p>
                </w:tc>
                <w:tc>
                  <w:tcPr>
                    <w:tcW w:w="2693" w:type="dxa"/>
                    <w:noWrap/>
                    <w:hideMark/>
                  </w:tcPr>
                  <w:p w14:paraId="60B79C21" w14:textId="03ABBEA3" w:rsidR="00FE4091" w:rsidRPr="00856C44" w:rsidRDefault="00FE4091" w:rsidP="00FE4091">
                    <w:pPr>
                      <w:rPr>
                        <w:rFonts w:eastAsia="Calibri" w:cs="Calibri"/>
                        <w:szCs w:val="22"/>
                      </w:rPr>
                    </w:pPr>
                    <w:r w:rsidRPr="00856C44">
                      <w:rPr>
                        <w:rFonts w:eastAsia="Calibri" w:cs="Calibri"/>
                        <w:szCs w:val="22"/>
                      </w:rPr>
                      <w:t xml:space="preserve">1st </w:t>
                    </w:r>
                    <w:r>
                      <w:rPr>
                        <w:rFonts w:eastAsia="Calibri" w:cs="Calibri"/>
                        <w:szCs w:val="22"/>
                      </w:rPr>
                      <w:t>December</w:t>
                    </w:r>
                    <w:r w:rsidRPr="00856C44">
                      <w:rPr>
                        <w:rFonts w:eastAsia="Calibri" w:cs="Calibri"/>
                        <w:szCs w:val="22"/>
                      </w:rPr>
                      <w:t xml:space="preserve"> 202</w:t>
                    </w:r>
                    <w:r>
                      <w:rPr>
                        <w:rFonts w:eastAsia="Calibri" w:cs="Calibri"/>
                        <w:szCs w:val="22"/>
                      </w:rPr>
                      <w:t>7</w:t>
                    </w:r>
                    <w:r w:rsidRPr="00856C44">
                      <w:rPr>
                        <w:rFonts w:eastAsia="Calibri" w:cs="Calibri"/>
                        <w:szCs w:val="22"/>
                      </w:rPr>
                      <w:t>- 3</w:t>
                    </w:r>
                    <w:r>
                      <w:rPr>
                        <w:rFonts w:eastAsia="Calibri" w:cs="Calibri"/>
                        <w:szCs w:val="22"/>
                      </w:rPr>
                      <w:t>0</w:t>
                    </w:r>
                    <w:r w:rsidR="00A11272">
                      <w:rPr>
                        <w:rFonts w:eastAsia="Calibri" w:cs="Calibri"/>
                        <w:szCs w:val="22"/>
                      </w:rPr>
                      <w:t>th November</w:t>
                    </w:r>
                    <w:r w:rsidRPr="00856C44">
                      <w:rPr>
                        <w:rFonts w:eastAsia="Calibri" w:cs="Calibri"/>
                        <w:szCs w:val="22"/>
                      </w:rPr>
                      <w:t xml:space="preserve"> 202</w:t>
                    </w:r>
                    <w:r>
                      <w:rPr>
                        <w:rFonts w:eastAsia="Calibri" w:cs="Calibri"/>
                        <w:szCs w:val="22"/>
                      </w:rPr>
                      <w:t>8</w:t>
                    </w:r>
                  </w:p>
                </w:tc>
                <w:tc>
                  <w:tcPr>
                    <w:tcW w:w="5335" w:type="dxa"/>
                    <w:noWrap/>
                    <w:hideMark/>
                  </w:tcPr>
                  <w:p w14:paraId="7EED83D0" w14:textId="1D28F4A6" w:rsidR="00FE4091" w:rsidRPr="00856C44" w:rsidRDefault="00FE4091" w:rsidP="00FE4091">
                    <w:pPr>
                      <w:rPr>
                        <w:rFonts w:eastAsia="Calibri" w:cs="Calibri"/>
                        <w:szCs w:val="22"/>
                      </w:rPr>
                    </w:pPr>
                    <w:r w:rsidRPr="00856C44">
                      <w:rPr>
                        <w:rFonts w:eastAsia="Calibri" w:cs="Calibri"/>
                        <w:szCs w:val="22"/>
                      </w:rPr>
                      <w:t>Monitoring of Area-Based Schemes.</w:t>
                    </w:r>
                  </w:p>
                </w:tc>
              </w:tr>
              <w:tr w:rsidR="00FE4091" w:rsidRPr="00EC6B62" w14:paraId="3E146F99" w14:textId="77777777" w:rsidTr="003917C8">
                <w:trPr>
                  <w:trHeight w:val="300"/>
                </w:trPr>
                <w:tc>
                  <w:tcPr>
                    <w:tcW w:w="988" w:type="dxa"/>
                    <w:noWrap/>
                    <w:hideMark/>
                  </w:tcPr>
                  <w:p w14:paraId="46ED54FC" w14:textId="77777777" w:rsidR="00FE4091" w:rsidRPr="00856C44" w:rsidRDefault="00FE4091" w:rsidP="00FE4091">
                    <w:pPr>
                      <w:rPr>
                        <w:rFonts w:eastAsia="Calibri" w:cs="Calibri"/>
                        <w:szCs w:val="22"/>
                      </w:rPr>
                    </w:pPr>
                    <w:r w:rsidRPr="00856C44">
                      <w:rPr>
                        <w:rFonts w:eastAsia="Calibri" w:cs="Calibri"/>
                        <w:szCs w:val="22"/>
                      </w:rPr>
                      <w:t>Year 3 *</w:t>
                    </w:r>
                  </w:p>
                </w:tc>
                <w:tc>
                  <w:tcPr>
                    <w:tcW w:w="2693" w:type="dxa"/>
                    <w:noWrap/>
                    <w:hideMark/>
                  </w:tcPr>
                  <w:p w14:paraId="19E21301" w14:textId="69096B67" w:rsidR="00FE4091" w:rsidRPr="00856C44" w:rsidRDefault="00FE4091" w:rsidP="00FE4091">
                    <w:pPr>
                      <w:rPr>
                        <w:rFonts w:eastAsia="Calibri" w:cs="Calibri"/>
                        <w:szCs w:val="22"/>
                      </w:rPr>
                    </w:pPr>
                    <w:r w:rsidRPr="00856C44">
                      <w:rPr>
                        <w:rFonts w:eastAsia="Calibri" w:cs="Calibri"/>
                        <w:szCs w:val="22"/>
                      </w:rPr>
                      <w:t xml:space="preserve">1st </w:t>
                    </w:r>
                    <w:r>
                      <w:rPr>
                        <w:rFonts w:eastAsia="Calibri" w:cs="Calibri"/>
                        <w:szCs w:val="22"/>
                      </w:rPr>
                      <w:t>December</w:t>
                    </w:r>
                    <w:r w:rsidRPr="00856C44">
                      <w:rPr>
                        <w:rFonts w:eastAsia="Calibri" w:cs="Calibri"/>
                        <w:szCs w:val="22"/>
                      </w:rPr>
                      <w:t xml:space="preserve"> 202</w:t>
                    </w:r>
                    <w:r>
                      <w:rPr>
                        <w:rFonts w:eastAsia="Calibri" w:cs="Calibri"/>
                        <w:szCs w:val="22"/>
                      </w:rPr>
                      <w:t>8</w:t>
                    </w:r>
                    <w:r w:rsidRPr="00856C44">
                      <w:rPr>
                        <w:rFonts w:eastAsia="Calibri" w:cs="Calibri"/>
                        <w:szCs w:val="22"/>
                      </w:rPr>
                      <w:t>- 3</w:t>
                    </w:r>
                    <w:r>
                      <w:rPr>
                        <w:rFonts w:eastAsia="Calibri" w:cs="Calibri"/>
                        <w:szCs w:val="22"/>
                      </w:rPr>
                      <w:t>0</w:t>
                    </w:r>
                    <w:r w:rsidR="00A11272">
                      <w:rPr>
                        <w:rFonts w:eastAsia="Calibri" w:cs="Calibri"/>
                        <w:szCs w:val="22"/>
                      </w:rPr>
                      <w:t>th November</w:t>
                    </w:r>
                    <w:r w:rsidRPr="00856C44">
                      <w:rPr>
                        <w:rFonts w:eastAsia="Calibri" w:cs="Calibri"/>
                        <w:szCs w:val="22"/>
                      </w:rPr>
                      <w:t xml:space="preserve"> 202</w:t>
                    </w:r>
                    <w:r>
                      <w:rPr>
                        <w:rFonts w:eastAsia="Calibri" w:cs="Calibri"/>
                        <w:szCs w:val="22"/>
                      </w:rPr>
                      <w:t>9</w:t>
                    </w:r>
                  </w:p>
                </w:tc>
                <w:tc>
                  <w:tcPr>
                    <w:tcW w:w="5335" w:type="dxa"/>
                    <w:noWrap/>
                  </w:tcPr>
                  <w:p w14:paraId="10FFBD78" w14:textId="54D0BCAD" w:rsidR="00FE4091" w:rsidRPr="00856C44" w:rsidRDefault="00FE4091" w:rsidP="00FE4091">
                    <w:pPr>
                      <w:rPr>
                        <w:rFonts w:eastAsia="Calibri" w:cs="Calibri"/>
                        <w:szCs w:val="22"/>
                      </w:rPr>
                    </w:pPr>
                    <w:r w:rsidRPr="00856C44">
                      <w:rPr>
                        <w:rFonts w:eastAsia="Calibri" w:cs="Calibri"/>
                        <w:szCs w:val="22"/>
                      </w:rPr>
                      <w:t>Depending on requirements of new CAP</w:t>
                    </w:r>
                  </w:p>
                </w:tc>
              </w:tr>
              <w:tr w:rsidR="00FE4091" w:rsidRPr="00EC6B62" w14:paraId="5AE79D42" w14:textId="77777777" w:rsidTr="007A0EB9">
                <w:trPr>
                  <w:trHeight w:val="300"/>
                </w:trPr>
                <w:tc>
                  <w:tcPr>
                    <w:tcW w:w="988" w:type="dxa"/>
                    <w:noWrap/>
                    <w:hideMark/>
                  </w:tcPr>
                  <w:p w14:paraId="310A139B" w14:textId="77777777" w:rsidR="00FE4091" w:rsidRPr="00856C44" w:rsidRDefault="00FE4091" w:rsidP="00FE4091">
                    <w:pPr>
                      <w:rPr>
                        <w:rFonts w:eastAsia="Calibri" w:cs="Calibri"/>
                        <w:szCs w:val="22"/>
                      </w:rPr>
                    </w:pPr>
                    <w:r w:rsidRPr="00856C44">
                      <w:rPr>
                        <w:rFonts w:eastAsia="Calibri" w:cs="Calibri"/>
                        <w:szCs w:val="22"/>
                      </w:rPr>
                      <w:t>Year 4 *</w:t>
                    </w:r>
                  </w:p>
                </w:tc>
                <w:tc>
                  <w:tcPr>
                    <w:tcW w:w="2693" w:type="dxa"/>
                    <w:noWrap/>
                    <w:hideMark/>
                  </w:tcPr>
                  <w:p w14:paraId="6A9EDEAC" w14:textId="6B771C8A" w:rsidR="00FE4091" w:rsidRPr="00856C44" w:rsidRDefault="00FE4091" w:rsidP="00FE4091">
                    <w:pPr>
                      <w:rPr>
                        <w:rFonts w:eastAsia="Calibri" w:cs="Calibri"/>
                        <w:szCs w:val="22"/>
                      </w:rPr>
                    </w:pPr>
                    <w:r w:rsidRPr="00856C44">
                      <w:rPr>
                        <w:rFonts w:eastAsia="Calibri" w:cs="Calibri"/>
                        <w:szCs w:val="22"/>
                      </w:rPr>
                      <w:t xml:space="preserve">1st </w:t>
                    </w:r>
                    <w:r>
                      <w:rPr>
                        <w:rFonts w:eastAsia="Calibri" w:cs="Calibri"/>
                        <w:szCs w:val="22"/>
                      </w:rPr>
                      <w:t>December</w:t>
                    </w:r>
                    <w:r w:rsidRPr="00856C44">
                      <w:rPr>
                        <w:rFonts w:eastAsia="Calibri" w:cs="Calibri"/>
                        <w:szCs w:val="22"/>
                      </w:rPr>
                      <w:t xml:space="preserve"> 202</w:t>
                    </w:r>
                    <w:r>
                      <w:rPr>
                        <w:rFonts w:eastAsia="Calibri" w:cs="Calibri"/>
                        <w:szCs w:val="22"/>
                      </w:rPr>
                      <w:t>9</w:t>
                    </w:r>
                    <w:r w:rsidRPr="00856C44">
                      <w:rPr>
                        <w:rFonts w:eastAsia="Calibri" w:cs="Calibri"/>
                        <w:szCs w:val="22"/>
                      </w:rPr>
                      <w:t>- 3</w:t>
                    </w:r>
                    <w:r>
                      <w:rPr>
                        <w:rFonts w:eastAsia="Calibri" w:cs="Calibri"/>
                        <w:szCs w:val="22"/>
                      </w:rPr>
                      <w:t>0</w:t>
                    </w:r>
                    <w:r w:rsidR="00A11272">
                      <w:rPr>
                        <w:rFonts w:eastAsia="Calibri" w:cs="Calibri"/>
                        <w:szCs w:val="22"/>
                      </w:rPr>
                      <w:t>th November</w:t>
                    </w:r>
                    <w:r w:rsidRPr="00856C44">
                      <w:rPr>
                        <w:rFonts w:eastAsia="Calibri" w:cs="Calibri"/>
                        <w:szCs w:val="22"/>
                      </w:rPr>
                      <w:t xml:space="preserve"> 20</w:t>
                    </w:r>
                    <w:r>
                      <w:rPr>
                        <w:rFonts w:eastAsia="Calibri" w:cs="Calibri"/>
                        <w:szCs w:val="22"/>
                      </w:rPr>
                      <w:t>30</w:t>
                    </w:r>
                  </w:p>
                </w:tc>
                <w:tc>
                  <w:tcPr>
                    <w:tcW w:w="5335" w:type="dxa"/>
                    <w:noWrap/>
                    <w:hideMark/>
                  </w:tcPr>
                  <w:p w14:paraId="6BD1639E" w14:textId="234CFB64" w:rsidR="00FE4091" w:rsidRPr="00856C44" w:rsidRDefault="00FE4091" w:rsidP="00FE4091">
                    <w:pPr>
                      <w:rPr>
                        <w:rFonts w:eastAsia="Calibri" w:cs="Calibri"/>
                        <w:szCs w:val="22"/>
                      </w:rPr>
                    </w:pPr>
                    <w:r w:rsidRPr="00856C44">
                      <w:rPr>
                        <w:rFonts w:eastAsia="Calibri" w:cs="Calibri"/>
                        <w:szCs w:val="22"/>
                      </w:rPr>
                      <w:t>Depending on requirements of new CAP</w:t>
                    </w:r>
                  </w:p>
                </w:tc>
              </w:tr>
            </w:tbl>
            <w:p w14:paraId="0288C65F" w14:textId="2E03D516" w:rsidR="007D79EC" w:rsidRPr="00EC6B62" w:rsidRDefault="007D79EC" w:rsidP="007D79EC">
              <w:pPr>
                <w:rPr>
                  <w:i/>
                  <w:iCs/>
                </w:rPr>
              </w:pPr>
              <w:bookmarkStart w:id="39" w:name="_Toc92216845"/>
              <w:r w:rsidRPr="00EC6B62">
                <w:rPr>
                  <w:i/>
                  <w:iCs/>
                </w:rPr>
                <w:t>*</w:t>
              </w:r>
              <w:r w:rsidR="00A11272">
                <w:rPr>
                  <w:i/>
                  <w:iCs/>
                </w:rPr>
                <w:t>Potential</w:t>
              </w:r>
              <w:r w:rsidR="00AD70D4">
                <w:rPr>
                  <w:i/>
                  <w:iCs/>
                </w:rPr>
                <w:t xml:space="preserve"> </w:t>
              </w:r>
              <w:r w:rsidR="00A11272">
                <w:rPr>
                  <w:i/>
                  <w:iCs/>
                </w:rPr>
                <w:t>t</w:t>
              </w:r>
              <w:r w:rsidR="00A11272" w:rsidRPr="00EC6B62">
                <w:rPr>
                  <w:i/>
                  <w:iCs/>
                </w:rPr>
                <w:t>wo</w:t>
              </w:r>
              <w:r w:rsidR="00A11272">
                <w:rPr>
                  <w:i/>
                  <w:iCs/>
                </w:rPr>
                <w:t xml:space="preserve"> (</w:t>
              </w:r>
              <w:r w:rsidR="003E49E4">
                <w:rPr>
                  <w:i/>
                  <w:iCs/>
                </w:rPr>
                <w:t>2)</w:t>
              </w:r>
              <w:r w:rsidRPr="00EC6B62">
                <w:rPr>
                  <w:i/>
                  <w:iCs/>
                </w:rPr>
                <w:t xml:space="preserve"> one</w:t>
              </w:r>
              <w:r w:rsidR="003E49E4">
                <w:rPr>
                  <w:i/>
                  <w:iCs/>
                </w:rPr>
                <w:t xml:space="preserve"> (1)</w:t>
              </w:r>
              <w:r w:rsidRPr="00EC6B62">
                <w:rPr>
                  <w:i/>
                  <w:iCs/>
                </w:rPr>
                <w:t>-year extensions</w:t>
              </w:r>
            </w:p>
            <w:p w14:paraId="542ED25F" w14:textId="77777777" w:rsidR="007D79EC" w:rsidRPr="001506DD" w:rsidRDefault="007D79EC" w:rsidP="007D79EC">
              <w:pPr>
                <w:rPr>
                  <w:lang w:val="en-IE"/>
                </w:rPr>
              </w:pPr>
            </w:p>
            <w:p w14:paraId="234978A2" w14:textId="7A28540C" w:rsidR="007D79EC" w:rsidRPr="001506DD" w:rsidRDefault="00864B2A" w:rsidP="007D79EC">
              <w:pPr>
                <w:keepNext/>
                <w:tabs>
                  <w:tab w:val="left" w:pos="567"/>
                  <w:tab w:val="left" w:pos="907"/>
                  <w:tab w:val="left" w:pos="1134"/>
                </w:tabs>
                <w:outlineLvl w:val="2"/>
                <w:rPr>
                  <w:rFonts w:eastAsia="Calibri" w:cs="Calibri"/>
                  <w:b/>
                  <w:iCs/>
                  <w:szCs w:val="22"/>
                  <w:u w:val="single"/>
                  <w:lang w:val="en-IE"/>
                </w:rPr>
              </w:pPr>
              <w:r>
                <w:rPr>
                  <w:rFonts w:eastAsia="Calibri" w:cs="Calibri"/>
                  <w:b/>
                  <w:iCs/>
                  <w:szCs w:val="22"/>
                  <w:lang w:val="en-IE"/>
                </w:rPr>
                <w:t>2.1</w:t>
              </w:r>
              <w:r w:rsidR="00F47749">
                <w:rPr>
                  <w:rFonts w:eastAsia="Calibri" w:cs="Calibri"/>
                  <w:b/>
                  <w:iCs/>
                  <w:szCs w:val="22"/>
                  <w:lang w:val="en-IE"/>
                </w:rPr>
                <w:t>3</w:t>
              </w:r>
              <w:r w:rsidR="007D79EC" w:rsidRPr="001506DD">
                <w:rPr>
                  <w:rFonts w:eastAsia="Calibri" w:cs="Calibri"/>
                  <w:b/>
                  <w:iCs/>
                  <w:szCs w:val="22"/>
                  <w:lang w:val="en-IE"/>
                </w:rPr>
                <w:t xml:space="preserve"> </w:t>
              </w:r>
              <w:r w:rsidR="007D79EC" w:rsidRPr="001506DD">
                <w:rPr>
                  <w:rFonts w:eastAsia="Calibri" w:cs="Calibri"/>
                  <w:b/>
                  <w:iCs/>
                  <w:szCs w:val="22"/>
                  <w:u w:val="single"/>
                  <w:lang w:val="en-IE"/>
                </w:rPr>
                <w:t>Project Commencement</w:t>
              </w:r>
              <w:bookmarkEnd w:id="39"/>
            </w:p>
            <w:p w14:paraId="54A59B78" w14:textId="3098A50F" w:rsidR="007D79EC" w:rsidRPr="001506DD" w:rsidRDefault="007D79EC" w:rsidP="007D79EC">
              <w:pPr>
                <w:rPr>
                  <w:rFonts w:eastAsia="Calibri" w:cs="Calibri"/>
                  <w:szCs w:val="22"/>
                  <w:lang w:val="en-IE"/>
                </w:rPr>
              </w:pPr>
              <w:r w:rsidRPr="001506DD">
                <w:rPr>
                  <w:rFonts w:eastAsia="Calibri" w:cs="Calibri"/>
                  <w:szCs w:val="22"/>
                  <w:lang w:val="en-IE"/>
                </w:rPr>
                <w:t xml:space="preserve">The contract is expected to commence on 01 </w:t>
              </w:r>
              <w:r w:rsidR="001506DD" w:rsidRPr="001506DD">
                <w:rPr>
                  <w:rFonts w:eastAsia="Calibri" w:cs="Calibri"/>
                  <w:szCs w:val="22"/>
                  <w:lang w:val="en-IE"/>
                </w:rPr>
                <w:t>December</w:t>
              </w:r>
              <w:r w:rsidR="003917C8" w:rsidRPr="001506DD">
                <w:rPr>
                  <w:rFonts w:eastAsia="Calibri" w:cs="Calibri"/>
                  <w:szCs w:val="22"/>
                  <w:lang w:val="en-IE"/>
                </w:rPr>
                <w:t xml:space="preserve"> 2026</w:t>
              </w:r>
              <w:r w:rsidRPr="001506DD">
                <w:rPr>
                  <w:rFonts w:eastAsia="Calibri" w:cs="Calibri"/>
                  <w:szCs w:val="22"/>
                  <w:lang w:val="en-IE"/>
                </w:rPr>
                <w:t xml:space="preserve"> (This is an indicative start date and may be subject to change depending on the duration of the tendering process). Tenderers must ensure that the Project transition take-on Team will be available to implement the take on process for up to four (4) weeks in advance of the contract commencement date.</w:t>
              </w:r>
            </w:p>
            <w:p w14:paraId="704A2268" w14:textId="77777777" w:rsidR="007D79EC" w:rsidRPr="00EC6B62" w:rsidRDefault="007D79EC" w:rsidP="007D79EC">
              <w:pPr>
                <w:rPr>
                  <w:rFonts w:eastAsia="Calibri" w:cs="Calibri"/>
                  <w:szCs w:val="22"/>
                  <w:lang w:val="en-IE"/>
                </w:rPr>
              </w:pPr>
            </w:p>
            <w:p w14:paraId="6716EB7C" w14:textId="4DC2340C" w:rsidR="007D79EC" w:rsidRPr="00F47749" w:rsidRDefault="007D79EC" w:rsidP="00897423">
              <w:pPr>
                <w:pStyle w:val="ListParagraph"/>
                <w:keepNext/>
                <w:numPr>
                  <w:ilvl w:val="1"/>
                  <w:numId w:val="54"/>
                </w:numPr>
                <w:tabs>
                  <w:tab w:val="left" w:pos="567"/>
                  <w:tab w:val="left" w:pos="907"/>
                  <w:tab w:val="left" w:pos="1134"/>
                </w:tabs>
                <w:jc w:val="both"/>
                <w:outlineLvl w:val="2"/>
                <w:rPr>
                  <w:rFonts w:eastAsia="Calibri" w:cs="Calibri"/>
                  <w:b/>
                  <w:iCs/>
                  <w:szCs w:val="22"/>
                  <w:u w:val="single"/>
                  <w:lang w:val="en-IE"/>
                </w:rPr>
              </w:pPr>
              <w:r w:rsidRPr="00F47749">
                <w:rPr>
                  <w:rFonts w:eastAsia="Calibri" w:cs="Calibri"/>
                  <w:b/>
                  <w:iCs/>
                  <w:szCs w:val="22"/>
                  <w:u w:val="single"/>
                  <w:lang w:val="en-IE"/>
                </w:rPr>
                <w:t>Duration of the Contract</w:t>
              </w:r>
            </w:p>
            <w:p w14:paraId="7554F00D" w14:textId="070EFB3D" w:rsidR="007D79EC" w:rsidRPr="00EC6B62" w:rsidRDefault="007D79EC" w:rsidP="007D79EC">
              <w:pPr>
                <w:tabs>
                  <w:tab w:val="left" w:pos="720"/>
                </w:tabs>
                <w:rPr>
                  <w:rFonts w:cs="Calibri"/>
                  <w:szCs w:val="22"/>
                </w:rPr>
              </w:pPr>
              <w:r w:rsidRPr="00EC6B62">
                <w:rPr>
                  <w:rFonts w:cs="Calibri"/>
                  <w:szCs w:val="22"/>
                </w:rPr>
                <w:t xml:space="preserve">It is intended that this contract shall be placed for a two-year period, with an option for two (2) contract extensions of up to one </w:t>
              </w:r>
              <w:r w:rsidR="003E49E4">
                <w:rPr>
                  <w:rFonts w:cs="Calibri"/>
                  <w:szCs w:val="22"/>
                </w:rPr>
                <w:t xml:space="preserve">(1) </w:t>
              </w:r>
              <w:r w:rsidRPr="00EC6B62">
                <w:rPr>
                  <w:rFonts w:cs="Calibri"/>
                  <w:szCs w:val="22"/>
                </w:rPr>
                <w:t xml:space="preserve">year on the same terms and conditions.  While the requirements will be similar, actual volumes of requirements may vary over the term of the contract, including any possible extensions. </w:t>
              </w:r>
              <w:r w:rsidR="001506DD" w:rsidRPr="00EC6B62">
                <w:rPr>
                  <w:rFonts w:cs="Calibri"/>
                  <w:szCs w:val="22"/>
                </w:rPr>
                <w:t xml:space="preserve">If must be noted that </w:t>
              </w:r>
              <w:r w:rsidR="00EC6B62" w:rsidRPr="00EC6B62">
                <w:rPr>
                  <w:rFonts w:cs="Calibri"/>
                  <w:szCs w:val="22"/>
                </w:rPr>
                <w:t xml:space="preserve">it is expected that </w:t>
              </w:r>
              <w:r w:rsidR="001506DD" w:rsidRPr="00EC6B62">
                <w:rPr>
                  <w:rFonts w:cs="Calibri"/>
                  <w:szCs w:val="22"/>
                </w:rPr>
                <w:t>this timeframe will</w:t>
              </w:r>
              <w:r w:rsidR="00EC6B62" w:rsidRPr="00EC6B62">
                <w:rPr>
                  <w:rFonts w:cs="Calibri"/>
                  <w:szCs w:val="22"/>
                </w:rPr>
                <w:t xml:space="preserve"> </w:t>
              </w:r>
              <w:r w:rsidR="00D950FC" w:rsidRPr="00EC6B62">
                <w:rPr>
                  <w:rFonts w:cs="Calibri"/>
                  <w:szCs w:val="22"/>
                </w:rPr>
                <w:t>fall within the transition from the current CAP 2023-2027 and the next CAP</w:t>
              </w:r>
              <w:r w:rsidR="00EC6B62" w:rsidRPr="00EC6B62">
                <w:rPr>
                  <w:rFonts w:cs="Calibri"/>
                  <w:szCs w:val="22"/>
                </w:rPr>
                <w:t xml:space="preserve">, </w:t>
              </w:r>
              <w:r w:rsidR="00D950FC" w:rsidRPr="00EC6B62">
                <w:rPr>
                  <w:rFonts w:cs="Calibri"/>
                  <w:szCs w:val="22"/>
                </w:rPr>
                <w:t>due to commence on 1</w:t>
              </w:r>
              <w:r w:rsidR="00D950FC" w:rsidRPr="00EC6B62">
                <w:rPr>
                  <w:rFonts w:cs="Calibri"/>
                  <w:szCs w:val="22"/>
                  <w:vertAlign w:val="superscript"/>
                </w:rPr>
                <w:t>st</w:t>
              </w:r>
              <w:r w:rsidR="00D950FC" w:rsidRPr="00EC6B62">
                <w:rPr>
                  <w:rFonts w:cs="Calibri"/>
                  <w:szCs w:val="22"/>
                </w:rPr>
                <w:t xml:space="preserve"> January 2028. The </w:t>
              </w:r>
              <w:r w:rsidR="00EC6B62" w:rsidRPr="00EC6B62">
                <w:rPr>
                  <w:rFonts w:cs="Calibri"/>
                  <w:szCs w:val="22"/>
                </w:rPr>
                <w:t>framework and requirements are not full</w:t>
              </w:r>
              <w:r w:rsidR="00EC6B62">
                <w:rPr>
                  <w:rFonts w:cs="Calibri"/>
                  <w:szCs w:val="22"/>
                </w:rPr>
                <w:t>y</w:t>
              </w:r>
              <w:r w:rsidR="00EC6B62" w:rsidRPr="00EC6B62">
                <w:rPr>
                  <w:rFonts w:cs="Calibri"/>
                  <w:szCs w:val="22"/>
                </w:rPr>
                <w:t xml:space="preserve"> known at the time of this tender and negotiations are currently on-going at an EU level.</w:t>
              </w:r>
              <w:r w:rsidR="00EC6B62">
                <w:rPr>
                  <w:rFonts w:cs="Calibri"/>
                  <w:szCs w:val="22"/>
                </w:rPr>
                <w:t xml:space="preserve"> </w:t>
              </w:r>
            </w:p>
            <w:p w14:paraId="568A142A" w14:textId="77777777" w:rsidR="007D79EC" w:rsidRPr="001506DD" w:rsidRDefault="007D79EC" w:rsidP="007D79EC">
              <w:pPr>
                <w:tabs>
                  <w:tab w:val="left" w:pos="720"/>
                </w:tabs>
                <w:rPr>
                  <w:rFonts w:cs="Calibri"/>
                  <w:szCs w:val="22"/>
                </w:rPr>
              </w:pPr>
            </w:p>
            <w:p w14:paraId="0A346966" w14:textId="6DBAD898" w:rsidR="007D79EC" w:rsidRPr="00F47749" w:rsidRDefault="007D79EC" w:rsidP="00897423">
              <w:pPr>
                <w:pStyle w:val="ListParagraph"/>
                <w:keepNext/>
                <w:numPr>
                  <w:ilvl w:val="1"/>
                  <w:numId w:val="54"/>
                </w:numPr>
                <w:tabs>
                  <w:tab w:val="left" w:pos="567"/>
                  <w:tab w:val="left" w:pos="907"/>
                  <w:tab w:val="left" w:pos="1134"/>
                </w:tabs>
                <w:jc w:val="both"/>
                <w:outlineLvl w:val="2"/>
                <w:rPr>
                  <w:rFonts w:eastAsia="Calibri" w:cs="Calibri"/>
                  <w:b/>
                  <w:iCs/>
                  <w:szCs w:val="22"/>
                  <w:u w:val="single"/>
                  <w:lang w:val="en-IE"/>
                </w:rPr>
              </w:pPr>
              <w:r w:rsidRPr="00F47749">
                <w:rPr>
                  <w:rFonts w:eastAsia="Calibri" w:cs="Calibri"/>
                  <w:b/>
                  <w:iCs/>
                  <w:szCs w:val="22"/>
                  <w:u w:val="single"/>
                  <w:lang w:val="en-IE"/>
                </w:rPr>
                <w:t>Constraints of the Project</w:t>
              </w:r>
            </w:p>
            <w:p w14:paraId="17BC353D" w14:textId="77777777" w:rsidR="007D79EC" w:rsidRPr="001506DD" w:rsidRDefault="007D79EC" w:rsidP="007D79EC">
              <w:pPr>
                <w:tabs>
                  <w:tab w:val="left" w:pos="720"/>
                </w:tabs>
                <w:rPr>
                  <w:rFonts w:cs="Calibri"/>
                  <w:szCs w:val="22"/>
                </w:rPr>
              </w:pPr>
              <w:r w:rsidRPr="001506DD">
                <w:rPr>
                  <w:rFonts w:cs="Calibri"/>
                  <w:szCs w:val="22"/>
                </w:rPr>
                <w:t>The AMS Service provider will have to deal with the following general constraints:</w:t>
              </w:r>
            </w:p>
            <w:p w14:paraId="2A532E11" w14:textId="77777777" w:rsidR="007D79EC" w:rsidRPr="001506DD" w:rsidRDefault="007D79EC" w:rsidP="007D79EC">
              <w:pPr>
                <w:tabs>
                  <w:tab w:val="left" w:pos="720"/>
                </w:tabs>
                <w:rPr>
                  <w:rFonts w:cs="Calibri"/>
                  <w:szCs w:val="22"/>
                </w:rPr>
              </w:pPr>
            </w:p>
            <w:p w14:paraId="541B11E6" w14:textId="77777777" w:rsidR="007D79EC" w:rsidRPr="001506DD" w:rsidRDefault="007D79EC" w:rsidP="00897423">
              <w:pPr>
                <w:numPr>
                  <w:ilvl w:val="0"/>
                  <w:numId w:val="48"/>
                </w:numPr>
                <w:spacing w:after="52" w:line="266" w:lineRule="auto"/>
                <w:ind w:right="1405"/>
                <w:jc w:val="both"/>
              </w:pPr>
              <w:r w:rsidRPr="001506DD">
                <w:t xml:space="preserve">The main constraint will be the large volume of data to be managed and processed to meet the specified deadlines. As the exact volume of data to be processed is difficult to anticipate, the prospective Successful Tenderer must be prepared to be very flexible. If the volume of data to be processed is greater than anticipated, the Successful Tenderer will be required to assign additional resources to complete the work within the deadlines set out. </w:t>
              </w:r>
            </w:p>
            <w:p w14:paraId="2D8A8896" w14:textId="77777777" w:rsidR="007D79EC" w:rsidRPr="001506DD" w:rsidRDefault="007D79EC" w:rsidP="007D79EC">
              <w:pPr>
                <w:spacing w:after="52" w:line="266" w:lineRule="auto"/>
                <w:ind w:left="823" w:right="1405"/>
              </w:pPr>
            </w:p>
            <w:p w14:paraId="36A6A8C7" w14:textId="41AF63BD" w:rsidR="007D79EC" w:rsidRPr="001506DD" w:rsidRDefault="007D79EC" w:rsidP="00897423">
              <w:pPr>
                <w:numPr>
                  <w:ilvl w:val="0"/>
                  <w:numId w:val="48"/>
                </w:numPr>
                <w:spacing w:after="52" w:line="266" w:lineRule="auto"/>
                <w:ind w:right="1405"/>
                <w:jc w:val="both"/>
              </w:pPr>
              <w:r w:rsidRPr="001506DD">
                <w:t xml:space="preserve">Monitoring in Ireland will have a heavy reliance on Sentinel 1 data </w:t>
              </w:r>
              <w:r w:rsidR="00856C44">
                <w:t xml:space="preserve">and relatively low numbers </w:t>
              </w:r>
              <w:r w:rsidRPr="001506DD">
                <w:t>of cloud-free Sentinel 2 acquisitions during the year. Owing to the ongoing unavailability of data from the Sentinel-1B satellite, the timeliness of the information gathered for monitoring will be significantly reduced. The Successful Tenderer will be expected to provide solutions which can handle the reduction in available data.</w:t>
              </w:r>
            </w:p>
            <w:p w14:paraId="32A59C4E" w14:textId="77777777" w:rsidR="007D79EC" w:rsidRPr="001506DD" w:rsidRDefault="007D79EC" w:rsidP="007D79EC">
              <w:pPr>
                <w:spacing w:after="52" w:line="266" w:lineRule="auto"/>
                <w:ind w:right="1405"/>
              </w:pPr>
            </w:p>
            <w:p w14:paraId="166A3727" w14:textId="77777777" w:rsidR="007D79EC" w:rsidRPr="001506DD" w:rsidRDefault="007D79EC" w:rsidP="00897423">
              <w:pPr>
                <w:numPr>
                  <w:ilvl w:val="0"/>
                  <w:numId w:val="48"/>
                </w:numPr>
                <w:spacing w:after="52" w:line="266" w:lineRule="auto"/>
                <w:ind w:right="1405"/>
                <w:jc w:val="both"/>
              </w:pPr>
              <w:r w:rsidRPr="001506DD">
                <w:t>For the AMS, there are critical periods during the year as indicated in the estimated timelines provided for in paragraph 1.18 of this Appendix. Tenderers are required to state in their tender submission that they have the capacity to meet these deadlines.</w:t>
              </w:r>
            </w:p>
            <w:p w14:paraId="03D28C58" w14:textId="77777777" w:rsidR="007D79EC" w:rsidRPr="001506DD" w:rsidRDefault="007D79EC" w:rsidP="007D79EC">
              <w:pPr>
                <w:spacing w:after="52" w:line="266" w:lineRule="auto"/>
                <w:ind w:right="1405"/>
              </w:pPr>
            </w:p>
            <w:p w14:paraId="3F5EAFC9" w14:textId="77777777" w:rsidR="007D79EC" w:rsidRPr="001506DD" w:rsidRDefault="007D79EC" w:rsidP="00897423">
              <w:pPr>
                <w:numPr>
                  <w:ilvl w:val="0"/>
                  <w:numId w:val="48"/>
                </w:numPr>
                <w:spacing w:after="52" w:line="266" w:lineRule="auto"/>
                <w:ind w:right="1405"/>
                <w:jc w:val="both"/>
              </w:pPr>
              <w:r w:rsidRPr="001506DD">
                <w:t xml:space="preserve">As LPIS parcels are perpetually updated, the AMS solution will have to facilitate updates to the FOIs throughout the year at a regular interval to be determined by the Department. </w:t>
              </w:r>
            </w:p>
            <w:p w14:paraId="2E8A851E" w14:textId="77777777" w:rsidR="007D79EC" w:rsidRPr="001506DD" w:rsidRDefault="007D79EC" w:rsidP="007D79EC">
              <w:pPr>
                <w:spacing w:after="52" w:line="266" w:lineRule="auto"/>
                <w:ind w:right="1405"/>
              </w:pPr>
            </w:p>
            <w:p w14:paraId="1321943C" w14:textId="77777777" w:rsidR="007D79EC" w:rsidRPr="001506DD" w:rsidRDefault="007D79EC" w:rsidP="00897423">
              <w:pPr>
                <w:numPr>
                  <w:ilvl w:val="0"/>
                  <w:numId w:val="48"/>
                </w:numPr>
                <w:spacing w:after="52" w:line="266" w:lineRule="auto"/>
                <w:ind w:right="1405"/>
                <w:jc w:val="both"/>
              </w:pPr>
              <w:r w:rsidRPr="001506DD">
                <w:t xml:space="preserve">The AMS service and AMS results delivery will be carried out in parallel with the operation of the Direct Payments Division of the Department and will require consultation with other Department staff, in particular Inspectorate staff of Integrated Controls Division, and contractors/consultants, where necessary.  </w:t>
              </w:r>
            </w:p>
            <w:p w14:paraId="0A408E74" w14:textId="77777777" w:rsidR="007D79EC" w:rsidRPr="001506DD" w:rsidRDefault="007D79EC" w:rsidP="007D79EC">
              <w:pPr>
                <w:spacing w:after="52" w:line="266" w:lineRule="auto"/>
                <w:ind w:right="1405"/>
              </w:pPr>
            </w:p>
            <w:p w14:paraId="69A5A4A5" w14:textId="77777777" w:rsidR="007D79EC" w:rsidRPr="001506DD" w:rsidRDefault="007D79EC" w:rsidP="00897423">
              <w:pPr>
                <w:numPr>
                  <w:ilvl w:val="0"/>
                  <w:numId w:val="48"/>
                </w:numPr>
                <w:spacing w:after="9" w:line="267" w:lineRule="auto"/>
                <w:ind w:right="1405"/>
                <w:jc w:val="both"/>
              </w:pPr>
              <w:r w:rsidRPr="001506DD">
                <w:rPr>
                  <w:b/>
                  <w:u w:val="single" w:color="000000"/>
                </w:rPr>
                <w:t>Under no circumstances can any deadlines issued by the Department be extended or</w:t>
              </w:r>
              <w:r w:rsidRPr="001506DD">
                <w:rPr>
                  <w:b/>
                </w:rPr>
                <w:t xml:space="preserve"> </w:t>
              </w:r>
              <w:r w:rsidRPr="001506DD">
                <w:rPr>
                  <w:b/>
                  <w:u w:val="single" w:color="000000"/>
                </w:rPr>
                <w:t xml:space="preserve">postponed by the Successful Tenderer as completion of the </w:t>
              </w:r>
              <w:r w:rsidRPr="001506DD">
                <w:rPr>
                  <w:b/>
                  <w:u w:val="single" w:color="000000"/>
                </w:rPr>
                <w:lastRenderedPageBreak/>
                <w:t>project on time is essential for</w:t>
              </w:r>
              <w:r w:rsidRPr="001506DD">
                <w:rPr>
                  <w:b/>
                </w:rPr>
                <w:t xml:space="preserve"> </w:t>
              </w:r>
              <w:r w:rsidRPr="001506DD">
                <w:rPr>
                  <w:b/>
                  <w:u w:val="single" w:color="000000"/>
                </w:rPr>
                <w:t>timely payments to farmers and to meet the CAP Strategic Plan.</w:t>
              </w:r>
              <w:r w:rsidRPr="001506DD">
                <w:rPr>
                  <w:b/>
                </w:rPr>
                <w:t xml:space="preserve"> </w:t>
              </w:r>
            </w:p>
            <w:p w14:paraId="12AA4A1A" w14:textId="77777777" w:rsidR="007D79EC" w:rsidRPr="00C67FEA" w:rsidRDefault="007D79EC" w:rsidP="007D79EC">
              <w:pPr>
                <w:contextualSpacing/>
                <w:rPr>
                  <w:rFonts w:cs="Calibri"/>
                  <w:b/>
                  <w:bCs/>
                  <w:color w:val="0070C0"/>
                  <w:szCs w:val="22"/>
                  <w:u w:val="single"/>
                </w:rPr>
              </w:pPr>
            </w:p>
            <w:p w14:paraId="29E97A19" w14:textId="77777777" w:rsidR="007D79EC" w:rsidRPr="00F47749" w:rsidRDefault="007D79EC" w:rsidP="00897423">
              <w:pPr>
                <w:keepNext/>
                <w:numPr>
                  <w:ilvl w:val="1"/>
                  <w:numId w:val="54"/>
                </w:numPr>
                <w:tabs>
                  <w:tab w:val="left" w:pos="567"/>
                  <w:tab w:val="left" w:pos="907"/>
                  <w:tab w:val="left" w:pos="1134"/>
                </w:tabs>
                <w:jc w:val="both"/>
                <w:outlineLvl w:val="2"/>
                <w:rPr>
                  <w:rFonts w:eastAsia="Calibri" w:cs="Calibri"/>
                  <w:b/>
                  <w:bCs/>
                  <w:iCs/>
                  <w:szCs w:val="22"/>
                  <w:u w:val="single"/>
                  <w:lang w:val="en-IE"/>
                </w:rPr>
              </w:pPr>
              <w:r w:rsidRPr="00F47749">
                <w:rPr>
                  <w:rFonts w:eastAsia="Calibri" w:cs="Calibri"/>
                  <w:b/>
                  <w:iCs/>
                  <w:szCs w:val="22"/>
                  <w:u w:val="single"/>
                  <w:lang w:val="en-IE"/>
                </w:rPr>
                <w:t>Tender Content</w:t>
              </w:r>
            </w:p>
            <w:p w14:paraId="7CFDE2D3" w14:textId="77777777" w:rsidR="007D79EC" w:rsidRPr="00F47749" w:rsidRDefault="007D79EC" w:rsidP="007D79EC">
              <w:pPr>
                <w:rPr>
                  <w:rFonts w:cs="Calibri"/>
                  <w:szCs w:val="22"/>
                </w:rPr>
              </w:pPr>
              <w:r w:rsidRPr="00F47749">
                <w:rPr>
                  <w:rFonts w:cs="Calibri"/>
                  <w:szCs w:val="22"/>
                </w:rPr>
                <w:t xml:space="preserve">The main requirement for the Tender is that it be clear in layout, content and meaning.  The tender must refer to all requirements outlined in this RFT including describing how they propose to deliver and manage the service and details of resources to be assigned.     </w:t>
              </w:r>
            </w:p>
            <w:p w14:paraId="32F3BF60" w14:textId="77777777" w:rsidR="007D79EC" w:rsidRPr="00F47749" w:rsidRDefault="007D79EC" w:rsidP="007D79EC">
              <w:pPr>
                <w:rPr>
                  <w:rFonts w:eastAsia="Calibri" w:cs="Calibri"/>
                  <w:szCs w:val="22"/>
                  <w:lang w:val="en-IE"/>
                </w:rPr>
              </w:pPr>
            </w:p>
            <w:p w14:paraId="4C019021" w14:textId="77777777" w:rsidR="007D79EC" w:rsidRPr="00F47749" w:rsidRDefault="007D79EC" w:rsidP="00897423">
              <w:pPr>
                <w:keepNext/>
                <w:numPr>
                  <w:ilvl w:val="1"/>
                  <w:numId w:val="54"/>
                </w:numPr>
                <w:tabs>
                  <w:tab w:val="left" w:pos="567"/>
                  <w:tab w:val="left" w:pos="907"/>
                  <w:tab w:val="left" w:pos="1134"/>
                </w:tabs>
                <w:jc w:val="both"/>
                <w:outlineLvl w:val="2"/>
                <w:rPr>
                  <w:rFonts w:eastAsia="Calibri" w:cs="Calibri"/>
                  <w:b/>
                  <w:iCs/>
                  <w:szCs w:val="22"/>
                  <w:u w:val="single"/>
                  <w:lang w:val="en-IE"/>
                </w:rPr>
              </w:pPr>
              <w:bookmarkStart w:id="40" w:name="_Toc92216846"/>
              <w:r w:rsidRPr="00F47749">
                <w:rPr>
                  <w:rFonts w:eastAsia="Calibri" w:cs="Calibri"/>
                  <w:b/>
                  <w:iCs/>
                  <w:szCs w:val="22"/>
                  <w:u w:val="single"/>
                  <w:lang w:val="en-IE"/>
                </w:rPr>
                <w:t>Additional work / Resource Days</w:t>
              </w:r>
              <w:bookmarkEnd w:id="40"/>
            </w:p>
            <w:p w14:paraId="2CAF204D" w14:textId="6CE0F0C0" w:rsidR="007D79EC" w:rsidRPr="00F47749" w:rsidRDefault="007D79EC" w:rsidP="007D79EC">
              <w:pPr>
                <w:rPr>
                  <w:rFonts w:cs="Calibri"/>
                  <w:strike/>
                  <w:color w:val="0070C0"/>
                  <w:szCs w:val="22"/>
                </w:rPr>
              </w:pPr>
              <w:r w:rsidRPr="00F47749">
                <w:rPr>
                  <w:rFonts w:cs="Calibri"/>
                  <w:szCs w:val="22"/>
                </w:rPr>
                <w:t xml:space="preserve">The Contracting Authority may require ancillary work related to the AMS project completed from time to time during the contract period. In this regard it may require additional Resources to undertake these tasks or to complement the Core Team identified in Part 3 of this RFT. </w:t>
              </w:r>
              <w:r w:rsidR="00426C61" w:rsidRPr="00F47749">
                <w:t xml:space="preserve">Tenderers </w:t>
              </w:r>
              <w:r w:rsidR="00426C61" w:rsidRPr="007A0EB9">
                <w:t>are required to provide a Per Diem Rate for each of the specified Resources proposed for the delivery of the Services.</w:t>
              </w:r>
            </w:p>
            <w:p w14:paraId="50B7C14C" w14:textId="77777777" w:rsidR="007D79EC" w:rsidRPr="00C67FEA" w:rsidRDefault="007D79EC" w:rsidP="007D79EC">
              <w:pPr>
                <w:rPr>
                  <w:rFonts w:eastAsia="Calibri" w:cs="Calibri"/>
                  <w:b/>
                  <w:bCs/>
                  <w:color w:val="0070C0"/>
                  <w:szCs w:val="22"/>
                  <w:u w:val="single"/>
                </w:rPr>
              </w:pPr>
            </w:p>
            <w:p w14:paraId="347F543B" w14:textId="77777777" w:rsidR="007D79EC" w:rsidRPr="004F6018" w:rsidRDefault="007D79EC" w:rsidP="00897423">
              <w:pPr>
                <w:keepNext/>
                <w:numPr>
                  <w:ilvl w:val="1"/>
                  <w:numId w:val="54"/>
                </w:numPr>
                <w:tabs>
                  <w:tab w:val="left" w:pos="567"/>
                  <w:tab w:val="left" w:pos="907"/>
                  <w:tab w:val="left" w:pos="1134"/>
                </w:tabs>
                <w:jc w:val="both"/>
                <w:outlineLvl w:val="2"/>
                <w:rPr>
                  <w:rFonts w:eastAsia="Calibri" w:cs="Calibri"/>
                  <w:b/>
                  <w:iCs/>
                  <w:szCs w:val="22"/>
                  <w:u w:val="single"/>
                  <w:lang w:val="en-IE"/>
                </w:rPr>
              </w:pPr>
              <w:bookmarkStart w:id="41" w:name="_Toc92216847"/>
              <w:r w:rsidRPr="004F6018">
                <w:rPr>
                  <w:rFonts w:eastAsia="Calibri" w:cs="Calibri"/>
                  <w:b/>
                  <w:iCs/>
                  <w:szCs w:val="22"/>
                  <w:u w:val="single"/>
                  <w:lang w:val="en-IE"/>
                </w:rPr>
                <w:t>DAFM’s ISO 27001 information security obligations</w:t>
              </w:r>
              <w:bookmarkEnd w:id="41"/>
            </w:p>
            <w:p w14:paraId="13CF2A30" w14:textId="77777777" w:rsidR="007D79EC" w:rsidRPr="004F6018" w:rsidRDefault="007D79EC" w:rsidP="007D79EC">
              <w:pPr>
                <w:rPr>
                  <w:rFonts w:eastAsia="Calibri" w:cs="Calibri"/>
                  <w:szCs w:val="22"/>
                  <w:lang w:val="en-IE"/>
                </w:rPr>
              </w:pPr>
              <w:r w:rsidRPr="004F6018">
                <w:rPr>
                  <w:rFonts w:eastAsia="Calibri" w:cs="Calibri"/>
                  <w:szCs w:val="22"/>
                  <w:lang w:val="en-IE"/>
                </w:rPr>
                <w:t xml:space="preserve">The Department of Agriculture, Food and the Marine (DAFM) is ISO 27001 Information Security standard accredited. DAFM is committed to maintain the security of the information in its possession. In order to facilitate DAFM’s maintenance of the security of the information in its possession, any successful tenderer entering into a contract with DAFM which involves the sharing, processing, controlling or storing of any restricted information, or where there is any risk to restricted information through the execution of the contract, is required to sign a </w:t>
              </w:r>
              <w:r w:rsidRPr="004F6018">
                <w:rPr>
                  <w:rFonts w:eastAsia="Calibri" w:cs="Calibri"/>
                  <w:i/>
                  <w:iCs/>
                  <w:szCs w:val="22"/>
                  <w:lang w:val="en-IE"/>
                </w:rPr>
                <w:t>“Confidentiality</w:t>
              </w:r>
              <w:r w:rsidRPr="004F6018">
                <w:rPr>
                  <w:rFonts w:eastAsia="Calibri" w:cs="Calibri"/>
                  <w:szCs w:val="22"/>
                  <w:lang w:val="en-IE"/>
                </w:rPr>
                <w:t xml:space="preserve"> </w:t>
              </w:r>
              <w:r w:rsidRPr="004F6018">
                <w:rPr>
                  <w:rFonts w:eastAsia="Calibri" w:cs="Calibri"/>
                  <w:i/>
                  <w:iCs/>
                  <w:szCs w:val="22"/>
                  <w:lang w:val="en-IE"/>
                </w:rPr>
                <w:t>Agreement Template for Private Organisations (Appendix 7)”</w:t>
              </w:r>
              <w:r w:rsidRPr="004F6018">
                <w:rPr>
                  <w:rFonts w:eastAsia="Calibri" w:cs="Calibri"/>
                  <w:szCs w:val="22"/>
                  <w:lang w:val="en-IE"/>
                </w:rPr>
                <w:t xml:space="preserve"> document in addition to the Services Contract and Confidentiality Agreement.</w:t>
              </w:r>
            </w:p>
            <w:p w14:paraId="0D92233F" w14:textId="77777777" w:rsidR="007D79EC" w:rsidRPr="004F6018" w:rsidRDefault="007D79EC" w:rsidP="007D79EC">
              <w:pPr>
                <w:rPr>
                  <w:rFonts w:eastAsia="Calibri" w:cs="Calibri"/>
                  <w:szCs w:val="22"/>
                  <w:lang w:val="en-IE"/>
                </w:rPr>
              </w:pPr>
            </w:p>
            <w:p w14:paraId="3A5ED704" w14:textId="4F281CC4" w:rsidR="007D79EC" w:rsidRPr="004F6018" w:rsidRDefault="007D79EC" w:rsidP="007D79EC">
              <w:pPr>
                <w:rPr>
                  <w:rFonts w:eastAsia="Calibri" w:cs="Calibri"/>
                  <w:szCs w:val="22"/>
                  <w:lang w:val="en-IE"/>
                </w:rPr>
              </w:pPr>
              <w:r w:rsidRPr="004F6018">
                <w:rPr>
                  <w:rFonts w:eastAsia="Calibri" w:cs="Calibri"/>
                  <w:szCs w:val="22"/>
                  <w:lang w:val="en-IE"/>
                </w:rPr>
                <w:t>All resources will be required to undertake ISO27001 familiarisation training and must achieve an acceptable level of 85% in the online module prior to be granted access to Department systems.</w:t>
              </w:r>
              <w:r w:rsidR="0024604A" w:rsidRPr="004F6018">
                <w:rPr>
                  <w:rFonts w:eastAsia="Calibri" w:cs="Calibri"/>
                  <w:szCs w:val="22"/>
                  <w:lang w:val="en-IE"/>
                </w:rPr>
                <w:t xml:space="preserve"> </w:t>
              </w:r>
            </w:p>
            <w:p w14:paraId="31B1743C" w14:textId="77777777" w:rsidR="007D79EC" w:rsidRPr="00C67FEA" w:rsidRDefault="007D79EC" w:rsidP="007D79EC">
              <w:pPr>
                <w:rPr>
                  <w:rFonts w:eastAsia="Calibri"/>
                  <w:color w:val="0070C0"/>
                </w:rPr>
              </w:pPr>
            </w:p>
            <w:p w14:paraId="7FC500A7" w14:textId="77777777" w:rsidR="007D79EC" w:rsidRPr="001506DD" w:rsidRDefault="007D79EC" w:rsidP="00897423">
              <w:pPr>
                <w:keepNext/>
                <w:numPr>
                  <w:ilvl w:val="1"/>
                  <w:numId w:val="54"/>
                </w:numPr>
                <w:tabs>
                  <w:tab w:val="left" w:pos="567"/>
                  <w:tab w:val="left" w:pos="907"/>
                  <w:tab w:val="left" w:pos="1134"/>
                </w:tabs>
                <w:jc w:val="both"/>
                <w:outlineLvl w:val="2"/>
                <w:rPr>
                  <w:rFonts w:eastAsia="Calibri" w:cs="Calibri"/>
                  <w:b/>
                  <w:iCs/>
                  <w:szCs w:val="22"/>
                  <w:u w:val="single"/>
                  <w:lang w:val="en-IE"/>
                </w:rPr>
              </w:pPr>
              <w:r w:rsidRPr="001506DD">
                <w:rPr>
                  <w:rFonts w:eastAsia="Calibri" w:cs="Calibri"/>
                  <w:b/>
                  <w:iCs/>
                  <w:szCs w:val="22"/>
                  <w:u w:val="single"/>
                  <w:lang w:val="en-IE"/>
                </w:rPr>
                <w:t>Confidentiality and security of information</w:t>
              </w:r>
            </w:p>
            <w:p w14:paraId="43B70539" w14:textId="77777777" w:rsidR="007D79EC" w:rsidRPr="001506DD" w:rsidRDefault="007D79EC" w:rsidP="007D79EC">
              <w:pPr>
                <w:rPr>
                  <w:rFonts w:eastAsia="Calibri" w:cs="Calibri"/>
                  <w:szCs w:val="22"/>
                </w:rPr>
              </w:pPr>
              <w:r w:rsidRPr="001506DD">
                <w:rPr>
                  <w:rFonts w:eastAsia="Calibri" w:cs="Calibri"/>
                  <w:szCs w:val="22"/>
                </w:rPr>
                <w:t>The provisions of Clause 2.9 of this RFT, the Confidentiality Agreement attached at Appendix 6 of this RFT and Clauses 7 and 21 of the draft contract terms attached at Appendix 5 to this RFT.</w:t>
              </w:r>
            </w:p>
            <w:p w14:paraId="5F502D9A" w14:textId="77777777" w:rsidR="007D79EC" w:rsidRPr="001506DD" w:rsidRDefault="007D79EC" w:rsidP="007D79EC">
              <w:pPr>
                <w:rPr>
                  <w:rFonts w:eastAsia="Calibri" w:cs="Calibri"/>
                  <w:i/>
                  <w:szCs w:val="22"/>
                  <w:u w:val="single"/>
                </w:rPr>
              </w:pPr>
            </w:p>
            <w:p w14:paraId="21F25B3E" w14:textId="77777777" w:rsidR="007D79EC" w:rsidRPr="001506DD" w:rsidRDefault="007D79EC" w:rsidP="007D79EC">
              <w:pPr>
                <w:rPr>
                  <w:rFonts w:eastAsia="Calibri" w:cs="Calibri"/>
                  <w:szCs w:val="22"/>
                </w:rPr>
              </w:pPr>
              <w:r w:rsidRPr="001506DD">
                <w:rPr>
                  <w:rFonts w:eastAsia="Calibri" w:cs="Calibri"/>
                  <w:szCs w:val="22"/>
                </w:rPr>
                <w:t>Tenderers are requested to clearly state the following in their tender submission the proposed location and methods for storing all information provided to and or created by the tenderer if successful as part of the performance of the service required by this RFT.</w:t>
              </w:r>
            </w:p>
            <w:p w14:paraId="315E71D8" w14:textId="64C91399" w:rsidR="007D79EC" w:rsidRPr="003E49E4" w:rsidRDefault="007D79EC" w:rsidP="007D79EC">
              <w:pPr>
                <w:rPr>
                  <w:rFonts w:eastAsia="Calibri" w:cs="Calibri"/>
                  <w:szCs w:val="22"/>
                </w:rPr>
              </w:pPr>
              <w:r w:rsidRPr="001506DD">
                <w:rPr>
                  <w:rFonts w:eastAsia="Calibri" w:cs="Calibri"/>
                  <w:szCs w:val="22"/>
                </w:rPr>
                <w:t>(See also Clause 3.2.B of this RFT Qualification Pass/Fail criterion)</w:t>
              </w:r>
            </w:p>
            <w:p w14:paraId="0F422CE2" w14:textId="77777777" w:rsidR="007D79EC" w:rsidRPr="00C67FEA" w:rsidRDefault="007D79EC" w:rsidP="007D79EC">
              <w:pPr>
                <w:rPr>
                  <w:rFonts w:eastAsia="Calibri" w:cs="Calibri"/>
                  <w:b/>
                  <w:bCs/>
                  <w:color w:val="0070C0"/>
                  <w:szCs w:val="22"/>
                  <w:u w:val="single"/>
                </w:rPr>
              </w:pPr>
            </w:p>
            <w:p w14:paraId="78C0A387" w14:textId="77777777" w:rsidR="007D79EC" w:rsidRPr="001506DD" w:rsidRDefault="007D79EC" w:rsidP="00897423">
              <w:pPr>
                <w:keepNext/>
                <w:numPr>
                  <w:ilvl w:val="1"/>
                  <w:numId w:val="54"/>
                </w:numPr>
                <w:tabs>
                  <w:tab w:val="left" w:pos="567"/>
                  <w:tab w:val="left" w:pos="907"/>
                  <w:tab w:val="left" w:pos="1134"/>
                </w:tabs>
                <w:jc w:val="both"/>
                <w:outlineLvl w:val="2"/>
                <w:rPr>
                  <w:rFonts w:eastAsia="Calibri" w:cs="Calibri"/>
                  <w:b/>
                  <w:iCs/>
                  <w:szCs w:val="22"/>
                  <w:u w:val="single"/>
                  <w:lang w:val="en-IE"/>
                </w:rPr>
              </w:pPr>
              <w:bookmarkStart w:id="42" w:name="_Toc92216849"/>
              <w:r w:rsidRPr="001506DD">
                <w:rPr>
                  <w:rFonts w:eastAsia="Calibri" w:cs="Calibri"/>
                  <w:b/>
                  <w:iCs/>
                  <w:szCs w:val="22"/>
                  <w:u w:val="single"/>
                  <w:lang w:val="en-IE"/>
                </w:rPr>
                <w:t>Note to all Tenderers</w:t>
              </w:r>
              <w:bookmarkEnd w:id="42"/>
            </w:p>
            <w:p w14:paraId="114E728C" w14:textId="3BCF8C07" w:rsidR="007D79EC" w:rsidRPr="001506DD" w:rsidRDefault="007D79EC" w:rsidP="007D79EC">
              <w:pPr>
                <w:rPr>
                  <w:rFonts w:eastAsia="Calibri" w:cs="Calibri"/>
                  <w:b/>
                  <w:bCs/>
                  <w:szCs w:val="22"/>
                  <w:u w:val="single"/>
                </w:rPr>
              </w:pPr>
              <w:r w:rsidRPr="001506DD">
                <w:rPr>
                  <w:rFonts w:cs="Calibri"/>
                  <w:szCs w:val="22"/>
                  <w:lang w:eastAsia="en-IE"/>
                </w:rPr>
                <w:t xml:space="preserve">Any reference to the Contracting Authority’s  day-to-day management of the services being provided by the Resource(s) and overseeing how the services are being carried out (including any direct </w:t>
              </w:r>
              <w:r w:rsidRPr="001506DD">
                <w:rPr>
                  <w:rFonts w:cs="Calibri"/>
                  <w:szCs w:val="22"/>
                  <w:lang w:eastAsia="en-IE"/>
                </w:rPr>
                <w:lastRenderedPageBreak/>
                <w:t xml:space="preserve">reporting obligations of the Resources to CA or direct communications of instructions by the CA to the Resource regarding the services) is NOT intended to relate to other resource management functions such as, holidays, break times, payment of salary, leave etc., which will always be a matter for the successful tenderer. Tenderers should note that where a Resource provides any advice or reports to the CA in the course of providing the Services, the CA is entitled to rely on such </w:t>
              </w:r>
              <w:r w:rsidR="007B7B0D" w:rsidRPr="001506DD">
                <w:rPr>
                  <w:rFonts w:cs="Calibri"/>
                  <w:szCs w:val="22"/>
                  <w:lang w:eastAsia="en-IE"/>
                </w:rPr>
                <w:t>advice</w:t>
              </w:r>
              <w:r w:rsidRPr="001506DD">
                <w:rPr>
                  <w:rFonts w:cs="Calibri"/>
                  <w:szCs w:val="22"/>
                  <w:lang w:eastAsia="en-IE"/>
                </w:rPr>
                <w:t xml:space="preserve"> and reports as if the tenderer has provided such advice or reports.  In this regard, the tenderer’s attention is drawn to clause 1E of the attached Services Contract which indicates, inter alia, that “The Officers, employees or agents of the Contractor are not and shall not hold themselves out to be (and shall not be held out by the Contractor as being) servants, employees or agents of the CA for any purposes whatsoever”.   </w:t>
              </w:r>
            </w:p>
            <w:p w14:paraId="2417505A" w14:textId="77777777" w:rsidR="007D79EC" w:rsidRPr="00C67FEA" w:rsidRDefault="007D79EC" w:rsidP="007D79EC">
              <w:pPr>
                <w:rPr>
                  <w:rFonts w:cs="Calibri"/>
                  <w:color w:val="0070C0"/>
                  <w:szCs w:val="22"/>
                </w:rPr>
              </w:pPr>
            </w:p>
            <w:p w14:paraId="2D724618" w14:textId="65F98B28" w:rsidR="007D79EC" w:rsidRPr="006E0B60" w:rsidRDefault="007D79EC" w:rsidP="00897423">
              <w:pPr>
                <w:pStyle w:val="ListParagraph"/>
                <w:keepNext/>
                <w:numPr>
                  <w:ilvl w:val="1"/>
                  <w:numId w:val="54"/>
                </w:numPr>
                <w:tabs>
                  <w:tab w:val="left" w:pos="567"/>
                  <w:tab w:val="left" w:pos="907"/>
                  <w:tab w:val="left" w:pos="1134"/>
                </w:tabs>
                <w:jc w:val="both"/>
                <w:outlineLvl w:val="2"/>
                <w:rPr>
                  <w:rFonts w:eastAsia="Calibri" w:cs="Calibri"/>
                  <w:b/>
                  <w:iCs/>
                  <w:szCs w:val="22"/>
                  <w:u w:val="single"/>
                  <w:lang w:val="en-IE"/>
                </w:rPr>
              </w:pPr>
              <w:r w:rsidRPr="006E0B60">
                <w:rPr>
                  <w:rFonts w:eastAsia="Calibri" w:cs="Calibri"/>
                  <w:b/>
                  <w:iCs/>
                  <w:szCs w:val="22"/>
                  <w:u w:val="single"/>
                  <w:lang w:val="en-IE"/>
                </w:rPr>
                <w:t xml:space="preserve">Award criteria </w:t>
              </w:r>
            </w:p>
            <w:p w14:paraId="227818C9" w14:textId="4F26C3AC" w:rsidR="007D79EC" w:rsidRPr="00AC2E2A" w:rsidRDefault="007D79EC" w:rsidP="007D79EC">
              <w:pPr>
                <w:rPr>
                  <w:rFonts w:cs="Calibri"/>
                  <w:szCs w:val="22"/>
                </w:rPr>
              </w:pPr>
              <w:r w:rsidRPr="001506DD">
                <w:rPr>
                  <w:rFonts w:cs="Calibri"/>
                  <w:bCs/>
                  <w:szCs w:val="22"/>
                </w:rPr>
                <w:t xml:space="preserve">Tenders that are otherwise compliant with the requirements of the RFT and which pass all the Qualification Pass/Fail Minimum requirements will proceed to be evaluated for the award of marks under Clause 3.3 of this RFT. </w:t>
              </w:r>
              <w:r w:rsidRPr="001506DD">
                <w:rPr>
                  <w:rFonts w:cs="Calibri"/>
                  <w:szCs w:val="22"/>
                </w:rPr>
                <w:t xml:space="preserve">As the services proposed by tenderers will, at this stage in the evaluation process, be assessed for their quality it is important that Tenderers provide a detailed description of the services that they will provide, covering at a minimum all the requirements raised in this document. If certain services are not offered, this should be stated specifically. Marks will be awarded on the quality of the proposed service and in particular for any features that exceed the minimum requirements referred to in the Qualification/Minimum criteria. Please note there is a requirement to attain a minimum of 60% in some of the criteria. It is important therefore that tenderers provide as much information as possible on their proposed service. </w:t>
              </w:r>
            </w:p>
            <w:p w14:paraId="798EDCC4" w14:textId="1D2D9021" w:rsidR="007D79EC" w:rsidRPr="001506DD" w:rsidRDefault="007D79EC" w:rsidP="007D79EC">
              <w:pPr>
                <w:rPr>
                  <w:rFonts w:cs="Calibri"/>
                  <w:szCs w:val="22"/>
                  <w:lang w:val="en-IE"/>
                </w:rPr>
              </w:pPr>
              <w:r w:rsidRPr="001506DD">
                <w:rPr>
                  <w:rFonts w:cs="Calibri"/>
                  <w:szCs w:val="22"/>
                  <w:lang w:val="en-IE"/>
                </w:rPr>
                <w:t xml:space="preserve">A maximum total of </w:t>
              </w:r>
              <w:r w:rsidR="001D29D5">
                <w:rPr>
                  <w:rFonts w:cs="Calibri"/>
                  <w:szCs w:val="22"/>
                  <w:lang w:val="en-IE"/>
                </w:rPr>
                <w:t>5</w:t>
              </w:r>
              <w:r w:rsidRPr="001506DD">
                <w:rPr>
                  <w:rFonts w:cs="Calibri"/>
                  <w:szCs w:val="22"/>
                  <w:lang w:val="en-IE"/>
                </w:rPr>
                <w:t xml:space="preserve">000 marks are available for allocation to the award criteria of which up to a maximum of </w:t>
              </w:r>
              <w:r w:rsidRPr="001506DD">
                <w:rPr>
                  <w:rFonts w:cs="Calibri"/>
                  <w:bCs/>
                  <w:szCs w:val="22"/>
                  <w:lang w:val="en-IE"/>
                </w:rPr>
                <w:t>1800</w:t>
              </w:r>
              <w:r w:rsidRPr="001506DD">
                <w:rPr>
                  <w:rFonts w:cs="Calibri"/>
                  <w:b/>
                  <w:szCs w:val="22"/>
                  <w:lang w:val="en-IE"/>
                </w:rPr>
                <w:t xml:space="preserve"> </w:t>
              </w:r>
              <w:r w:rsidRPr="001506DD">
                <w:rPr>
                  <w:rFonts w:cs="Calibri"/>
                  <w:szCs w:val="22"/>
                  <w:lang w:val="en-IE"/>
                </w:rPr>
                <w:t xml:space="preserve">marks are available for total price. </w:t>
              </w:r>
            </w:p>
            <w:p w14:paraId="78B8537F" w14:textId="77777777" w:rsidR="007D79EC" w:rsidRPr="001506DD" w:rsidRDefault="007D79EC" w:rsidP="007D79EC">
              <w:pPr>
                <w:rPr>
                  <w:rFonts w:cs="Calibri"/>
                  <w:szCs w:val="22"/>
                  <w:lang w:val="en-IE"/>
                </w:rPr>
              </w:pPr>
              <w:r w:rsidRPr="001506DD">
                <w:rPr>
                  <w:rFonts w:cs="Calibri"/>
                  <w:szCs w:val="22"/>
                  <w:lang w:val="en-IE"/>
                </w:rPr>
                <w:t xml:space="preserve">Tenderers should refer to Section 3.3 of this RFT regarding the breakdown of maximum marks available under award criteria. </w:t>
              </w:r>
            </w:p>
            <w:p w14:paraId="7E8315AA" w14:textId="77FEF204" w:rsidR="007D79EC" w:rsidRPr="00AC2E2A" w:rsidRDefault="007D79EC" w:rsidP="007D79EC">
              <w:pPr>
                <w:rPr>
                  <w:rFonts w:cs="Calibri"/>
                  <w:szCs w:val="22"/>
                </w:rPr>
              </w:pPr>
              <w:r w:rsidRPr="001506DD">
                <w:rPr>
                  <w:rFonts w:cs="Calibri"/>
                  <w:szCs w:val="22"/>
                </w:rPr>
                <w:t>Tenderers should note that a mere affirmative statement by the Tenderer that it can deliver the service, or a reiteration of tender requirements is NOT sufficient in this regard.</w:t>
              </w:r>
            </w:p>
            <w:p w14:paraId="5834EF4D" w14:textId="2F22519F" w:rsidR="007D79EC" w:rsidRPr="00095661" w:rsidRDefault="00095661" w:rsidP="00095661">
              <w:pPr>
                <w:keepNext/>
                <w:tabs>
                  <w:tab w:val="left" w:pos="567"/>
                  <w:tab w:val="left" w:pos="907"/>
                  <w:tab w:val="left" w:pos="1134"/>
                </w:tabs>
                <w:jc w:val="both"/>
                <w:outlineLvl w:val="2"/>
                <w:rPr>
                  <w:rFonts w:eastAsia="Calibri" w:cs="Calibri"/>
                  <w:b/>
                  <w:iCs/>
                  <w:szCs w:val="22"/>
                  <w:u w:val="single"/>
                  <w:lang w:val="en-IE"/>
                </w:rPr>
              </w:pPr>
              <w:r>
                <w:rPr>
                  <w:i/>
                  <w:iCs/>
                </w:rPr>
                <w:br w:type="page"/>
              </w:r>
              <w:r w:rsidR="006E0B60" w:rsidRPr="006E0B60">
                <w:rPr>
                  <w:b/>
                  <w:bCs/>
                </w:rPr>
                <w:lastRenderedPageBreak/>
                <w:t>2.23</w:t>
              </w:r>
              <w:r w:rsidR="006E0B60" w:rsidRPr="006E0B60">
                <w:t xml:space="preserve"> </w:t>
              </w:r>
              <w:r w:rsidR="007D79EC" w:rsidRPr="006E0B60">
                <w:rPr>
                  <w:rFonts w:eastAsia="Calibri" w:cs="Calibri"/>
                  <w:b/>
                  <w:szCs w:val="22"/>
                  <w:u w:val="single"/>
                  <w:lang w:val="en-IE"/>
                </w:rPr>
                <w:t>Payment</w:t>
              </w:r>
              <w:r w:rsidR="007D79EC" w:rsidRPr="00095661">
                <w:rPr>
                  <w:rFonts w:eastAsia="Calibri" w:cs="Calibri"/>
                  <w:b/>
                  <w:iCs/>
                  <w:szCs w:val="22"/>
                  <w:u w:val="single"/>
                  <w:lang w:val="en-IE"/>
                </w:rPr>
                <w:t xml:space="preserve"> Arrangements</w:t>
              </w:r>
            </w:p>
            <w:p w14:paraId="6E2BC3D6" w14:textId="77777777" w:rsidR="00095661" w:rsidRPr="001506DD" w:rsidRDefault="00095661" w:rsidP="00095661">
              <w:pPr>
                <w:keepNext/>
                <w:tabs>
                  <w:tab w:val="left" w:pos="567"/>
                  <w:tab w:val="left" w:pos="907"/>
                  <w:tab w:val="left" w:pos="1134"/>
                </w:tabs>
                <w:jc w:val="both"/>
                <w:outlineLvl w:val="2"/>
                <w:rPr>
                  <w:rFonts w:eastAsia="Calibri" w:cs="Calibri"/>
                  <w:b/>
                  <w:iCs/>
                  <w:szCs w:val="22"/>
                  <w:u w:val="single"/>
                  <w:lang w:val="en-IE"/>
                </w:rPr>
              </w:pPr>
            </w:p>
            <w:p w14:paraId="01CD33BE" w14:textId="77777777" w:rsidR="007D79EC" w:rsidRPr="001506DD" w:rsidRDefault="007D79EC" w:rsidP="007D79EC">
              <w:pPr>
                <w:rPr>
                  <w:rFonts w:cs="Calibri"/>
                  <w:szCs w:val="22"/>
                </w:rPr>
              </w:pPr>
              <w:r w:rsidRPr="001506DD">
                <w:rPr>
                  <w:rFonts w:cs="Calibri"/>
                  <w:szCs w:val="22"/>
                </w:rPr>
                <w:t>Payments to the Successful Tenderer will be made in arrears subject to completion to the satisfaction of the Contracting Authority of defined tasks in accordance with receipt of satisfactory invoices.  Any contract entered into as a result of this RFT is subject to the Prompt Payment of Accounts Act 1997, as amended, or revised, and the European Communities (Late Payment in Commercial Transactions) Regulations, 2012 and compliance with contract terms. Tenderers should note that details of payments made may be published in line with Public Sector Reform requirements.</w:t>
              </w:r>
            </w:p>
            <w:p w14:paraId="3846C08A" w14:textId="77777777" w:rsidR="007D79EC" w:rsidRPr="001506DD" w:rsidRDefault="007D79EC" w:rsidP="007D79EC">
              <w:pPr>
                <w:rPr>
                  <w:rFonts w:cs="Calibri"/>
                  <w:szCs w:val="22"/>
                </w:rPr>
              </w:pPr>
            </w:p>
            <w:p w14:paraId="0D5530AD" w14:textId="77777777" w:rsidR="007D79EC" w:rsidRPr="001506DD" w:rsidRDefault="007D79EC" w:rsidP="007D79EC">
              <w:pPr>
                <w:rPr>
                  <w:rFonts w:cs="Calibri"/>
                  <w:szCs w:val="22"/>
                </w:rPr>
              </w:pPr>
              <w:r w:rsidRPr="001506DD">
                <w:rPr>
                  <w:rFonts w:cs="Calibri"/>
                  <w:szCs w:val="22"/>
                </w:rPr>
                <w:t xml:space="preserve">Frequency of invoicing arrangements will be agreed with the Successful Tenderer(s) at award of contract stage. </w:t>
              </w:r>
            </w:p>
            <w:p w14:paraId="18390C5B" w14:textId="77777777" w:rsidR="007D79EC" w:rsidRPr="001506DD" w:rsidRDefault="007D79EC" w:rsidP="007D79EC">
              <w:pPr>
                <w:rPr>
                  <w:rFonts w:cs="Calibri"/>
                  <w:bCs/>
                  <w:szCs w:val="22"/>
                </w:rPr>
              </w:pPr>
            </w:p>
            <w:p w14:paraId="5F9BB8AD" w14:textId="0E2396CB" w:rsidR="007D79EC" w:rsidRPr="006E0B60" w:rsidRDefault="007D79EC" w:rsidP="00897423">
              <w:pPr>
                <w:pStyle w:val="ListParagraph"/>
                <w:keepNext/>
                <w:numPr>
                  <w:ilvl w:val="1"/>
                  <w:numId w:val="58"/>
                </w:numPr>
                <w:tabs>
                  <w:tab w:val="left" w:pos="567"/>
                  <w:tab w:val="left" w:pos="907"/>
                  <w:tab w:val="left" w:pos="1134"/>
                </w:tabs>
                <w:jc w:val="both"/>
                <w:outlineLvl w:val="2"/>
                <w:rPr>
                  <w:rFonts w:eastAsia="Calibri" w:cs="Calibri"/>
                  <w:b/>
                  <w:iCs/>
                  <w:szCs w:val="22"/>
                  <w:u w:val="single"/>
                  <w:lang w:val="en-IE"/>
                </w:rPr>
              </w:pPr>
              <w:r w:rsidRPr="006E0B60">
                <w:rPr>
                  <w:rFonts w:eastAsia="Calibri" w:cs="Calibri"/>
                  <w:b/>
                  <w:iCs/>
                  <w:szCs w:val="22"/>
                  <w:u w:val="single"/>
                  <w:lang w:val="en-IE"/>
                </w:rPr>
                <w:t>Contract Arrangements</w:t>
              </w:r>
            </w:p>
            <w:p w14:paraId="7408B8D5" w14:textId="77777777" w:rsidR="007D79EC" w:rsidRPr="001506DD" w:rsidRDefault="007D79EC" w:rsidP="007D79EC">
              <w:pPr>
                <w:rPr>
                  <w:rFonts w:cs="Calibri"/>
                  <w:szCs w:val="22"/>
                  <w:lang w:eastAsia="en-IE"/>
                </w:rPr>
              </w:pPr>
              <w:r w:rsidRPr="001506DD">
                <w:rPr>
                  <w:rFonts w:cs="Calibri"/>
                  <w:szCs w:val="22"/>
                  <w:lang w:eastAsia="en-IE"/>
                </w:rPr>
                <w:t>Tenderers should note the terms of the contract document attached at Appendix 5 of this RFT and in particular the Special Conditions of Schedule D of the contract terms.</w:t>
              </w:r>
            </w:p>
            <w:p w14:paraId="0DA7CA7A" w14:textId="77777777" w:rsidR="007D79EC" w:rsidRPr="001506DD" w:rsidRDefault="007D79EC" w:rsidP="007D79EC">
              <w:pPr>
                <w:rPr>
                  <w:rFonts w:cs="Calibri"/>
                  <w:bCs/>
                  <w:szCs w:val="22"/>
                </w:rPr>
              </w:pPr>
            </w:p>
            <w:p w14:paraId="790F70F9" w14:textId="77777777" w:rsidR="007D79EC" w:rsidRPr="001506DD" w:rsidRDefault="007D79EC" w:rsidP="007D79EC">
              <w:pPr>
                <w:rPr>
                  <w:rFonts w:cs="Calibri"/>
                  <w:szCs w:val="22"/>
                </w:rPr>
              </w:pPr>
            </w:p>
            <w:p w14:paraId="606E0BAC" w14:textId="77777777" w:rsidR="007D79EC" w:rsidRPr="001506DD" w:rsidRDefault="007D79EC" w:rsidP="00897423">
              <w:pPr>
                <w:keepNext/>
                <w:numPr>
                  <w:ilvl w:val="1"/>
                  <w:numId w:val="58"/>
                </w:numPr>
                <w:tabs>
                  <w:tab w:val="left" w:pos="567"/>
                  <w:tab w:val="left" w:pos="907"/>
                  <w:tab w:val="left" w:pos="1134"/>
                </w:tabs>
                <w:jc w:val="both"/>
                <w:outlineLvl w:val="2"/>
                <w:rPr>
                  <w:rFonts w:eastAsia="Calibri" w:cs="Calibri"/>
                  <w:b/>
                  <w:iCs/>
                  <w:szCs w:val="22"/>
                  <w:u w:val="single"/>
                  <w:lang w:val="en-IE"/>
                </w:rPr>
              </w:pPr>
              <w:r w:rsidRPr="001506DD">
                <w:rPr>
                  <w:rFonts w:eastAsia="Calibri" w:cs="Calibri"/>
                  <w:b/>
                  <w:iCs/>
                  <w:szCs w:val="22"/>
                  <w:u w:val="single"/>
                  <w:lang w:val="en-IE"/>
                </w:rPr>
                <w:t>Glossary of Abbreviations used throughout the Request for Tender Document</w:t>
              </w:r>
            </w:p>
            <w:p w14:paraId="618128A3" w14:textId="77777777" w:rsidR="007D79EC" w:rsidRPr="001506DD" w:rsidRDefault="007D79EC" w:rsidP="007D79EC">
              <w:pPr>
                <w:spacing w:before="240"/>
                <w:rPr>
                  <w:rFonts w:cs="Calibri"/>
                  <w:szCs w:val="22"/>
                </w:rPr>
              </w:pPr>
              <w:r w:rsidRPr="001506DD">
                <w:rPr>
                  <w:rFonts w:cs="Calibri"/>
                  <w:szCs w:val="22"/>
                </w:rPr>
                <w:t xml:space="preserve">AMS </w:t>
              </w:r>
              <w:r w:rsidRPr="001506DD">
                <w:rPr>
                  <w:rFonts w:cs="Calibri"/>
                  <w:szCs w:val="22"/>
                </w:rPr>
                <w:tab/>
              </w:r>
              <w:r w:rsidRPr="001506DD">
                <w:rPr>
                  <w:rFonts w:cs="Calibri"/>
                  <w:szCs w:val="22"/>
                </w:rPr>
                <w:tab/>
                <w:t>Area Monitoring System</w:t>
              </w:r>
            </w:p>
            <w:p w14:paraId="3300E310" w14:textId="77777777" w:rsidR="007D79EC" w:rsidRPr="001506DD" w:rsidRDefault="007D79EC" w:rsidP="007D79EC">
              <w:pPr>
                <w:spacing w:before="240"/>
                <w:rPr>
                  <w:rFonts w:cs="Calibri"/>
                  <w:szCs w:val="22"/>
                </w:rPr>
              </w:pPr>
              <w:r w:rsidRPr="001506DD">
                <w:rPr>
                  <w:rFonts w:cs="Calibri"/>
                  <w:szCs w:val="22"/>
                </w:rPr>
                <w:t>ANC</w:t>
              </w:r>
              <w:r w:rsidRPr="001506DD">
                <w:rPr>
                  <w:rFonts w:cs="Calibri"/>
                  <w:szCs w:val="22"/>
                </w:rPr>
                <w:tab/>
              </w:r>
              <w:r w:rsidRPr="001506DD">
                <w:rPr>
                  <w:rFonts w:cs="Calibri"/>
                  <w:szCs w:val="22"/>
                </w:rPr>
                <w:tab/>
                <w:t>Areas of Natural Constraint</w:t>
              </w:r>
            </w:p>
            <w:p w14:paraId="3815DD03" w14:textId="77777777" w:rsidR="007D79EC" w:rsidRPr="001506DD" w:rsidRDefault="007D79EC" w:rsidP="007D79EC">
              <w:pPr>
                <w:spacing w:before="240"/>
                <w:rPr>
                  <w:rFonts w:cs="Calibri"/>
                  <w:szCs w:val="22"/>
                </w:rPr>
              </w:pPr>
              <w:r w:rsidRPr="001506DD">
                <w:rPr>
                  <w:rFonts w:cs="Calibri"/>
                  <w:szCs w:val="22"/>
                </w:rPr>
                <w:t>BISS</w:t>
              </w:r>
              <w:r w:rsidRPr="001506DD">
                <w:rPr>
                  <w:rFonts w:cs="Calibri"/>
                  <w:szCs w:val="22"/>
                </w:rPr>
                <w:tab/>
              </w:r>
              <w:r w:rsidRPr="001506DD">
                <w:rPr>
                  <w:rFonts w:cs="Calibri"/>
                  <w:szCs w:val="22"/>
                </w:rPr>
                <w:tab/>
                <w:t xml:space="preserve">Basic Income Support for Sustainability </w:t>
              </w:r>
            </w:p>
            <w:p w14:paraId="7955B4FB" w14:textId="77777777" w:rsidR="007D79EC" w:rsidRPr="001506DD" w:rsidRDefault="007D79EC" w:rsidP="007D79EC">
              <w:pPr>
                <w:spacing w:before="240"/>
                <w:rPr>
                  <w:rFonts w:cs="Calibri"/>
                  <w:szCs w:val="22"/>
                </w:rPr>
              </w:pPr>
              <w:r w:rsidRPr="001506DD">
                <w:rPr>
                  <w:rFonts w:cs="Calibri"/>
                  <w:szCs w:val="22"/>
                </w:rPr>
                <w:t>CBM</w:t>
              </w:r>
              <w:r w:rsidRPr="001506DD">
                <w:rPr>
                  <w:rFonts w:cs="Calibri"/>
                  <w:szCs w:val="22"/>
                </w:rPr>
                <w:tab/>
              </w:r>
              <w:r w:rsidRPr="001506DD">
                <w:rPr>
                  <w:rFonts w:cs="Calibri"/>
                  <w:szCs w:val="22"/>
                </w:rPr>
                <w:tab/>
                <w:t>Checks by Monitoring</w:t>
              </w:r>
            </w:p>
            <w:p w14:paraId="573FD606" w14:textId="77777777" w:rsidR="007D79EC" w:rsidRPr="001506DD" w:rsidRDefault="007D79EC" w:rsidP="007D79EC">
              <w:pPr>
                <w:spacing w:before="240"/>
                <w:rPr>
                  <w:rFonts w:cs="Calibri"/>
                  <w:szCs w:val="22"/>
                </w:rPr>
              </w:pPr>
              <w:r w:rsidRPr="001506DD">
                <w:rPr>
                  <w:rFonts w:cs="Calibri"/>
                  <w:szCs w:val="22"/>
                </w:rPr>
                <w:t>DAFM</w:t>
              </w:r>
              <w:r w:rsidRPr="001506DD">
                <w:rPr>
                  <w:rFonts w:cs="Calibri"/>
                  <w:szCs w:val="22"/>
                </w:rPr>
                <w:tab/>
              </w:r>
              <w:r w:rsidRPr="001506DD">
                <w:rPr>
                  <w:rFonts w:cs="Calibri"/>
                  <w:szCs w:val="22"/>
                </w:rPr>
                <w:tab/>
                <w:t>Department of Agriculture, Food and the Marine</w:t>
              </w:r>
            </w:p>
            <w:p w14:paraId="47027840" w14:textId="77777777" w:rsidR="007D79EC" w:rsidRPr="001506DD" w:rsidRDefault="007D79EC" w:rsidP="007D79EC">
              <w:pPr>
                <w:spacing w:before="240"/>
                <w:rPr>
                  <w:rFonts w:cs="Calibri"/>
                  <w:szCs w:val="22"/>
                </w:rPr>
              </w:pPr>
              <w:r w:rsidRPr="001506DD">
                <w:rPr>
                  <w:rFonts w:cs="Calibri"/>
                  <w:szCs w:val="22"/>
                </w:rPr>
                <w:t>EC</w:t>
              </w:r>
              <w:r w:rsidRPr="001506DD">
                <w:rPr>
                  <w:rFonts w:cs="Calibri"/>
                  <w:szCs w:val="22"/>
                </w:rPr>
                <w:tab/>
              </w:r>
              <w:r w:rsidRPr="001506DD">
                <w:rPr>
                  <w:rFonts w:cs="Calibri"/>
                  <w:szCs w:val="22"/>
                </w:rPr>
                <w:tab/>
                <w:t>European Commission</w:t>
              </w:r>
            </w:p>
            <w:p w14:paraId="44CC0172" w14:textId="77777777" w:rsidR="007D79EC" w:rsidRPr="001506DD" w:rsidRDefault="007D79EC" w:rsidP="007D79EC">
              <w:pPr>
                <w:spacing w:before="240"/>
                <w:rPr>
                  <w:rFonts w:cs="Calibri"/>
                  <w:szCs w:val="22"/>
                </w:rPr>
              </w:pPr>
              <w:r w:rsidRPr="001506DD">
                <w:rPr>
                  <w:rFonts w:cs="Calibri"/>
                  <w:szCs w:val="22"/>
                </w:rPr>
                <w:t xml:space="preserve">EEA </w:t>
              </w:r>
              <w:r w:rsidRPr="001506DD">
                <w:rPr>
                  <w:rFonts w:cs="Calibri"/>
                  <w:szCs w:val="22"/>
                </w:rPr>
                <w:tab/>
              </w:r>
              <w:r w:rsidRPr="001506DD">
                <w:rPr>
                  <w:rFonts w:cs="Calibri"/>
                  <w:szCs w:val="22"/>
                </w:rPr>
                <w:tab/>
                <w:t>European Economic Area</w:t>
              </w:r>
            </w:p>
            <w:p w14:paraId="61605638" w14:textId="77777777" w:rsidR="007D79EC" w:rsidRPr="001506DD" w:rsidRDefault="007D79EC" w:rsidP="007D79EC">
              <w:pPr>
                <w:spacing w:before="240"/>
                <w:rPr>
                  <w:rFonts w:cs="Calibri"/>
                  <w:szCs w:val="22"/>
                </w:rPr>
              </w:pPr>
              <w:r w:rsidRPr="001506DD">
                <w:rPr>
                  <w:rFonts w:cs="Calibri"/>
                  <w:szCs w:val="22"/>
                </w:rPr>
                <w:t>EO</w:t>
              </w:r>
              <w:r w:rsidRPr="001506DD">
                <w:rPr>
                  <w:rFonts w:cs="Calibri"/>
                  <w:szCs w:val="22"/>
                </w:rPr>
                <w:tab/>
              </w:r>
              <w:r w:rsidRPr="001506DD">
                <w:rPr>
                  <w:rFonts w:cs="Calibri"/>
                  <w:szCs w:val="22"/>
                </w:rPr>
                <w:tab/>
                <w:t>Earth Observation</w:t>
              </w:r>
            </w:p>
            <w:p w14:paraId="47D87A16" w14:textId="77777777" w:rsidR="007D79EC" w:rsidRPr="001506DD" w:rsidRDefault="007D79EC" w:rsidP="007D79EC">
              <w:pPr>
                <w:spacing w:before="240"/>
                <w:rPr>
                  <w:rFonts w:cs="Calibri"/>
                  <w:szCs w:val="22"/>
                </w:rPr>
              </w:pPr>
              <w:r w:rsidRPr="001506DD">
                <w:rPr>
                  <w:rFonts w:cs="Calibri"/>
                  <w:szCs w:val="22"/>
                </w:rPr>
                <w:t>EU</w:t>
              </w:r>
              <w:r w:rsidRPr="001506DD">
                <w:rPr>
                  <w:rFonts w:cs="Calibri"/>
                  <w:szCs w:val="22"/>
                </w:rPr>
                <w:tab/>
              </w:r>
              <w:r w:rsidRPr="001506DD">
                <w:rPr>
                  <w:rFonts w:cs="Calibri"/>
                  <w:szCs w:val="22"/>
                </w:rPr>
                <w:tab/>
                <w:t>European Union</w:t>
              </w:r>
            </w:p>
            <w:p w14:paraId="56D06C5E" w14:textId="77777777" w:rsidR="007D79EC" w:rsidRPr="001506DD" w:rsidRDefault="007D79EC" w:rsidP="007D79EC">
              <w:pPr>
                <w:spacing w:before="240"/>
                <w:rPr>
                  <w:rFonts w:cs="Calibri"/>
                  <w:szCs w:val="22"/>
                </w:rPr>
              </w:pPr>
              <w:r w:rsidRPr="001506DD">
                <w:rPr>
                  <w:rFonts w:cs="Calibri"/>
                  <w:szCs w:val="22"/>
                </w:rPr>
                <w:t xml:space="preserve">FOI </w:t>
              </w:r>
              <w:r w:rsidRPr="001506DD">
                <w:rPr>
                  <w:rFonts w:cs="Calibri"/>
                  <w:szCs w:val="22"/>
                </w:rPr>
                <w:tab/>
              </w:r>
              <w:r w:rsidRPr="001506DD">
                <w:rPr>
                  <w:rFonts w:cs="Calibri"/>
                  <w:szCs w:val="22"/>
                </w:rPr>
                <w:tab/>
                <w:t>Feature of Interest</w:t>
              </w:r>
            </w:p>
            <w:p w14:paraId="14DA2BD7" w14:textId="77777777" w:rsidR="007D79EC" w:rsidRPr="001506DD" w:rsidRDefault="007D79EC" w:rsidP="007D79EC">
              <w:pPr>
                <w:spacing w:before="240"/>
                <w:rPr>
                  <w:rFonts w:cs="Calibri"/>
                  <w:szCs w:val="22"/>
                </w:rPr>
              </w:pPr>
              <w:r w:rsidRPr="001506DD">
                <w:rPr>
                  <w:rFonts w:cs="Calibri"/>
                  <w:szCs w:val="22"/>
                </w:rPr>
                <w:t>GIS</w:t>
              </w:r>
              <w:r w:rsidRPr="001506DD">
                <w:rPr>
                  <w:rFonts w:cs="Calibri"/>
                  <w:szCs w:val="22"/>
                </w:rPr>
                <w:tab/>
              </w:r>
              <w:r w:rsidRPr="001506DD">
                <w:rPr>
                  <w:rFonts w:cs="Calibri"/>
                  <w:szCs w:val="22"/>
                </w:rPr>
                <w:tab/>
                <w:t>Geographic Information System</w:t>
              </w:r>
            </w:p>
            <w:p w14:paraId="2DD10BBD" w14:textId="77777777" w:rsidR="007D79EC" w:rsidRPr="001506DD" w:rsidRDefault="007D79EC" w:rsidP="007D79EC">
              <w:pPr>
                <w:spacing w:before="240"/>
                <w:rPr>
                  <w:rFonts w:cs="Calibri"/>
                  <w:szCs w:val="22"/>
                </w:rPr>
              </w:pPr>
              <w:r w:rsidRPr="001506DD">
                <w:rPr>
                  <w:rFonts w:cs="Calibri"/>
                  <w:szCs w:val="22"/>
                </w:rPr>
                <w:t>GSAA</w:t>
              </w:r>
              <w:r w:rsidRPr="001506DD">
                <w:rPr>
                  <w:rFonts w:cs="Calibri"/>
                  <w:szCs w:val="22"/>
                </w:rPr>
                <w:tab/>
              </w:r>
              <w:r w:rsidRPr="001506DD">
                <w:rPr>
                  <w:rFonts w:cs="Calibri"/>
                  <w:szCs w:val="22"/>
                </w:rPr>
                <w:tab/>
                <w:t>Geo Spatial Aid Application</w:t>
              </w:r>
            </w:p>
            <w:p w14:paraId="47BC1F23" w14:textId="77777777" w:rsidR="007D79EC" w:rsidRPr="001506DD" w:rsidRDefault="007D79EC" w:rsidP="007D79EC">
              <w:pPr>
                <w:spacing w:before="240"/>
                <w:rPr>
                  <w:rFonts w:cs="Calibri"/>
                  <w:szCs w:val="22"/>
                </w:rPr>
              </w:pPr>
              <w:r w:rsidRPr="001506DD">
                <w:rPr>
                  <w:rFonts w:cs="Calibri"/>
                  <w:szCs w:val="22"/>
                </w:rPr>
                <w:t>IACS</w:t>
              </w:r>
              <w:r w:rsidRPr="001506DD">
                <w:rPr>
                  <w:rFonts w:cs="Calibri"/>
                  <w:szCs w:val="22"/>
                </w:rPr>
                <w:tab/>
              </w:r>
              <w:r w:rsidRPr="001506DD">
                <w:rPr>
                  <w:rFonts w:cs="Calibri"/>
                  <w:szCs w:val="22"/>
                </w:rPr>
                <w:tab/>
                <w:t>Integrated &amp; Administration Control System</w:t>
              </w:r>
            </w:p>
            <w:p w14:paraId="792663A4" w14:textId="77777777" w:rsidR="007D79EC" w:rsidRPr="001506DD" w:rsidRDefault="007D79EC" w:rsidP="007D79EC">
              <w:pPr>
                <w:spacing w:before="240"/>
                <w:rPr>
                  <w:rFonts w:cs="Calibri"/>
                  <w:szCs w:val="22"/>
                </w:rPr>
              </w:pPr>
              <w:r w:rsidRPr="001506DD">
                <w:rPr>
                  <w:rFonts w:cs="Calibri"/>
                  <w:szCs w:val="22"/>
                </w:rPr>
                <w:t>IMT</w:t>
              </w:r>
              <w:r w:rsidRPr="001506DD">
                <w:rPr>
                  <w:rFonts w:cs="Calibri"/>
                  <w:szCs w:val="22"/>
                </w:rPr>
                <w:tab/>
              </w:r>
              <w:r w:rsidRPr="001506DD">
                <w:rPr>
                  <w:rFonts w:cs="Calibri"/>
                  <w:szCs w:val="22"/>
                </w:rPr>
                <w:tab/>
                <w:t>Information Management Technology</w:t>
              </w:r>
            </w:p>
            <w:p w14:paraId="50C98263" w14:textId="77777777" w:rsidR="007D79EC" w:rsidRPr="001506DD" w:rsidRDefault="007D79EC" w:rsidP="007D79EC">
              <w:pPr>
                <w:spacing w:before="240"/>
                <w:rPr>
                  <w:rFonts w:cs="Calibri"/>
                  <w:szCs w:val="22"/>
                </w:rPr>
              </w:pPr>
              <w:r w:rsidRPr="001506DD">
                <w:rPr>
                  <w:rFonts w:cs="Calibri"/>
                  <w:szCs w:val="22"/>
                </w:rPr>
                <w:lastRenderedPageBreak/>
                <w:t>ISO</w:t>
              </w:r>
              <w:r w:rsidRPr="001506DD">
                <w:rPr>
                  <w:rFonts w:cs="Calibri"/>
                  <w:szCs w:val="22"/>
                </w:rPr>
                <w:tab/>
              </w:r>
              <w:r w:rsidRPr="001506DD">
                <w:rPr>
                  <w:rFonts w:cs="Calibri"/>
                  <w:szCs w:val="22"/>
                </w:rPr>
                <w:tab/>
                <w:t>International Organisation of Standardisation</w:t>
              </w:r>
            </w:p>
            <w:p w14:paraId="43F4B806" w14:textId="77777777" w:rsidR="007D79EC" w:rsidRPr="001506DD" w:rsidRDefault="007D79EC" w:rsidP="007D79EC">
              <w:pPr>
                <w:spacing w:before="240"/>
                <w:rPr>
                  <w:rFonts w:cs="Calibri"/>
                  <w:szCs w:val="22"/>
                </w:rPr>
              </w:pPr>
              <w:r w:rsidRPr="001506DD">
                <w:rPr>
                  <w:rFonts w:cs="Calibri"/>
                  <w:szCs w:val="22"/>
                </w:rPr>
                <w:t>LPIS</w:t>
              </w:r>
              <w:r w:rsidRPr="001506DD">
                <w:rPr>
                  <w:rFonts w:cs="Calibri"/>
                  <w:szCs w:val="22"/>
                </w:rPr>
                <w:tab/>
              </w:r>
              <w:r w:rsidRPr="001506DD">
                <w:rPr>
                  <w:rFonts w:cs="Calibri"/>
                  <w:szCs w:val="22"/>
                </w:rPr>
                <w:tab/>
                <w:t>Land Parcel Identification System</w:t>
              </w:r>
            </w:p>
            <w:p w14:paraId="1E4484B1" w14:textId="77777777" w:rsidR="007D79EC" w:rsidRPr="001506DD" w:rsidRDefault="007D79EC" w:rsidP="007D79EC">
              <w:pPr>
                <w:spacing w:before="240"/>
                <w:rPr>
                  <w:rFonts w:cs="Calibri"/>
                  <w:szCs w:val="22"/>
                </w:rPr>
              </w:pPr>
              <w:r w:rsidRPr="001506DD">
                <w:rPr>
                  <w:rFonts w:cs="Calibri"/>
                  <w:szCs w:val="22"/>
                </w:rPr>
                <w:t xml:space="preserve">MEAT </w:t>
              </w:r>
              <w:r w:rsidRPr="001506DD">
                <w:rPr>
                  <w:rFonts w:cs="Calibri"/>
                  <w:szCs w:val="22"/>
                </w:rPr>
                <w:tab/>
              </w:r>
              <w:r w:rsidRPr="001506DD">
                <w:rPr>
                  <w:rFonts w:cs="Calibri"/>
                  <w:szCs w:val="22"/>
                </w:rPr>
                <w:tab/>
                <w:t>Most Economically Advantageous Tender</w:t>
              </w:r>
            </w:p>
            <w:p w14:paraId="45A32ADB" w14:textId="77777777" w:rsidR="007D79EC" w:rsidRPr="001506DD" w:rsidRDefault="007D79EC" w:rsidP="007D79EC">
              <w:pPr>
                <w:spacing w:before="240"/>
                <w:rPr>
                  <w:rFonts w:cs="Calibri"/>
                  <w:szCs w:val="22"/>
                </w:rPr>
              </w:pPr>
              <w:r w:rsidRPr="001506DD">
                <w:rPr>
                  <w:rFonts w:asciiTheme="minorHAnsi" w:hAnsiTheme="minorHAnsi" w:cstheme="minorHAnsi"/>
                  <w:szCs w:val="22"/>
                  <w:shd w:val="clear" w:color="auto" w:fill="FFFFFF"/>
                </w:rPr>
                <w:t>NFQ</w:t>
              </w:r>
              <w:r w:rsidRPr="001506DD">
                <w:rPr>
                  <w:rFonts w:asciiTheme="minorHAnsi" w:hAnsiTheme="minorHAnsi" w:cstheme="minorHAnsi"/>
                  <w:szCs w:val="22"/>
                  <w:shd w:val="clear" w:color="auto" w:fill="FFFFFF"/>
                </w:rPr>
                <w:tab/>
              </w:r>
              <w:r w:rsidRPr="001506DD">
                <w:rPr>
                  <w:rFonts w:asciiTheme="minorHAnsi" w:hAnsiTheme="minorHAnsi" w:cstheme="minorHAnsi"/>
                  <w:szCs w:val="22"/>
                  <w:shd w:val="clear" w:color="auto" w:fill="FFFFFF"/>
                </w:rPr>
                <w:tab/>
                <w:t xml:space="preserve">National Framework of Qualifications </w:t>
              </w:r>
            </w:p>
            <w:p w14:paraId="1FAFE203" w14:textId="77777777" w:rsidR="007D79EC" w:rsidRPr="001506DD" w:rsidRDefault="007D79EC" w:rsidP="007D79EC">
              <w:pPr>
                <w:spacing w:before="240"/>
                <w:rPr>
                  <w:rFonts w:cs="Calibri"/>
                  <w:szCs w:val="22"/>
                </w:rPr>
              </w:pPr>
              <w:r w:rsidRPr="001506DD">
                <w:rPr>
                  <w:rFonts w:cs="Calibri"/>
                  <w:szCs w:val="22"/>
                </w:rPr>
                <w:t>OSI</w:t>
              </w:r>
              <w:r w:rsidRPr="001506DD">
                <w:rPr>
                  <w:rFonts w:cs="Calibri"/>
                  <w:szCs w:val="22"/>
                </w:rPr>
                <w:tab/>
              </w:r>
              <w:r w:rsidRPr="001506DD">
                <w:rPr>
                  <w:rFonts w:cs="Calibri"/>
                  <w:szCs w:val="22"/>
                </w:rPr>
                <w:tab/>
                <w:t xml:space="preserve">Ordnance Survey Ireland </w:t>
              </w:r>
            </w:p>
            <w:p w14:paraId="63D6EFC5" w14:textId="77777777" w:rsidR="007D79EC" w:rsidRPr="001506DD" w:rsidRDefault="007D79EC" w:rsidP="007D79EC">
              <w:pPr>
                <w:spacing w:before="240"/>
                <w:rPr>
                  <w:rFonts w:cs="Calibri"/>
                  <w:szCs w:val="22"/>
                </w:rPr>
              </w:pPr>
              <w:r w:rsidRPr="001506DD">
                <w:rPr>
                  <w:rFonts w:cs="Calibri"/>
                  <w:szCs w:val="22"/>
                </w:rPr>
                <w:t>RFT</w:t>
              </w:r>
              <w:r w:rsidRPr="001506DD">
                <w:rPr>
                  <w:rFonts w:cs="Calibri"/>
                  <w:szCs w:val="22"/>
                </w:rPr>
                <w:tab/>
              </w:r>
              <w:r w:rsidRPr="001506DD">
                <w:rPr>
                  <w:rFonts w:cs="Calibri"/>
                  <w:szCs w:val="22"/>
                </w:rPr>
                <w:tab/>
                <w:t>Request for Tender</w:t>
              </w:r>
            </w:p>
            <w:p w14:paraId="2A2DEAA8" w14:textId="77777777" w:rsidR="007D79EC" w:rsidRPr="001506DD" w:rsidRDefault="007D79EC" w:rsidP="007D79EC">
              <w:pPr>
                <w:spacing w:before="240"/>
                <w:rPr>
                  <w:rFonts w:cs="Calibri"/>
                  <w:szCs w:val="22"/>
                </w:rPr>
              </w:pPr>
              <w:r w:rsidRPr="001506DD">
                <w:rPr>
                  <w:rFonts w:cs="Calibri"/>
                  <w:szCs w:val="22"/>
                </w:rPr>
                <w:t xml:space="preserve">SIM </w:t>
              </w:r>
              <w:r w:rsidRPr="001506DD">
                <w:rPr>
                  <w:rFonts w:cs="Calibri"/>
                  <w:szCs w:val="22"/>
                </w:rPr>
                <w:tab/>
              </w:r>
              <w:r w:rsidRPr="001506DD">
                <w:rPr>
                  <w:rFonts w:cs="Calibri"/>
                  <w:szCs w:val="22"/>
                </w:rPr>
                <w:tab/>
                <w:t xml:space="preserve">Straw Incorporation Measure </w:t>
              </w:r>
            </w:p>
            <w:p w14:paraId="35527476" w14:textId="77777777" w:rsidR="007D79EC" w:rsidRPr="001506DD" w:rsidRDefault="007D79EC" w:rsidP="007D79EC">
              <w:pPr>
                <w:autoSpaceDE w:val="0"/>
                <w:autoSpaceDN w:val="0"/>
                <w:adjustRightInd w:val="0"/>
                <w:spacing w:before="240" w:after="0" w:line="240" w:lineRule="auto"/>
                <w:rPr>
                  <w:rFonts w:eastAsiaTheme="minorHAnsi" w:cs="Calibri"/>
                  <w:szCs w:val="22"/>
                  <w:lang w:val="en-IE"/>
                </w:rPr>
              </w:pPr>
              <w:r w:rsidRPr="001506DD">
                <w:rPr>
                  <w:rFonts w:eastAsiaTheme="minorHAnsi" w:cs="Calibri"/>
                  <w:szCs w:val="22"/>
                  <w:lang w:val="en-IE"/>
                </w:rPr>
                <w:t xml:space="preserve">TSD </w:t>
              </w:r>
              <w:r w:rsidRPr="001506DD">
                <w:rPr>
                  <w:rFonts w:eastAsiaTheme="minorHAnsi" w:cs="Calibri"/>
                  <w:szCs w:val="22"/>
                  <w:lang w:val="en-IE"/>
                </w:rPr>
                <w:tab/>
              </w:r>
              <w:r w:rsidRPr="001506DD">
                <w:rPr>
                  <w:rFonts w:eastAsiaTheme="minorHAnsi" w:cs="Calibri"/>
                  <w:szCs w:val="22"/>
                  <w:lang w:val="en-IE"/>
                </w:rPr>
                <w:tab/>
                <w:t xml:space="preserve">Temporary Sub-Divisions </w:t>
              </w:r>
            </w:p>
            <w:p w14:paraId="475A6738" w14:textId="77777777" w:rsidR="007D79EC" w:rsidRPr="00C67FEA" w:rsidRDefault="007D79EC" w:rsidP="007D79EC">
              <w:pPr>
                <w:rPr>
                  <w:rFonts w:cs="Calibri"/>
                  <w:color w:val="0070C0"/>
                  <w:szCs w:val="22"/>
                </w:rPr>
              </w:pPr>
            </w:p>
            <w:p w14:paraId="7236A2BC" w14:textId="77777777" w:rsidR="007D79EC" w:rsidRPr="00C67FEA" w:rsidRDefault="007D79EC" w:rsidP="007D79EC">
              <w:pPr>
                <w:rPr>
                  <w:rFonts w:cs="Calibri"/>
                  <w:color w:val="0070C0"/>
                  <w:szCs w:val="22"/>
                </w:rPr>
              </w:pPr>
            </w:p>
            <w:p w14:paraId="350E0CDE" w14:textId="77777777" w:rsidR="007D79EC" w:rsidRPr="00C67FEA" w:rsidRDefault="007D79EC" w:rsidP="007D79EC">
              <w:pPr>
                <w:rPr>
                  <w:rFonts w:cs="Calibri"/>
                  <w:color w:val="0070C0"/>
                  <w:szCs w:val="22"/>
                </w:rPr>
              </w:pPr>
            </w:p>
            <w:p w14:paraId="04761849" w14:textId="77777777" w:rsidR="007D79EC" w:rsidRPr="00C67FEA" w:rsidRDefault="007D79EC" w:rsidP="007D79EC">
              <w:pPr>
                <w:rPr>
                  <w:rFonts w:cs="Calibri"/>
                  <w:color w:val="0070C0"/>
                  <w:szCs w:val="22"/>
                </w:rPr>
              </w:pPr>
            </w:p>
            <w:p w14:paraId="7F96F8E1" w14:textId="77777777" w:rsidR="00E74001" w:rsidRDefault="00E74001" w:rsidP="007D79EC">
              <w:pPr>
                <w:rPr>
                  <w:rFonts w:cs="Calibri"/>
                  <w:color w:val="0070C0"/>
                  <w:szCs w:val="22"/>
                </w:rPr>
              </w:pPr>
            </w:p>
            <w:p w14:paraId="14982670" w14:textId="77777777" w:rsidR="00382B07" w:rsidRDefault="00382B07" w:rsidP="007D79EC">
              <w:pPr>
                <w:rPr>
                  <w:rFonts w:cs="Calibri"/>
                  <w:color w:val="0070C0"/>
                  <w:szCs w:val="22"/>
                </w:rPr>
              </w:pPr>
            </w:p>
            <w:p w14:paraId="3232F6B6" w14:textId="77777777" w:rsidR="00382B07" w:rsidRDefault="00382B07" w:rsidP="007D79EC">
              <w:pPr>
                <w:rPr>
                  <w:rFonts w:cs="Calibri"/>
                  <w:color w:val="0070C0"/>
                  <w:szCs w:val="22"/>
                </w:rPr>
              </w:pPr>
            </w:p>
            <w:p w14:paraId="7E95ED7A" w14:textId="77777777" w:rsidR="00382B07" w:rsidRDefault="00382B07" w:rsidP="007D79EC">
              <w:pPr>
                <w:rPr>
                  <w:rFonts w:cs="Calibri"/>
                  <w:color w:val="0070C0"/>
                  <w:szCs w:val="22"/>
                </w:rPr>
              </w:pPr>
            </w:p>
            <w:p w14:paraId="0159BDF2" w14:textId="77777777" w:rsidR="00382B07" w:rsidRDefault="00382B07" w:rsidP="007D79EC">
              <w:pPr>
                <w:rPr>
                  <w:rFonts w:cs="Calibri"/>
                  <w:color w:val="0070C0"/>
                  <w:szCs w:val="22"/>
                </w:rPr>
              </w:pPr>
            </w:p>
            <w:p w14:paraId="72813402" w14:textId="753BD6F6" w:rsidR="00382B07" w:rsidRPr="00C67FEA" w:rsidRDefault="00382B07" w:rsidP="007D79EC">
              <w:pPr>
                <w:rPr>
                  <w:color w:val="0070C0"/>
                </w:rPr>
                <w:sectPr w:rsidR="00382B07" w:rsidRPr="00C67FEA" w:rsidSect="00E74001">
                  <w:type w:val="continuous"/>
                  <w:pgSz w:w="11907" w:h="16840"/>
                  <w:pgMar w:top="1134" w:right="1418" w:bottom="851" w:left="1418" w:header="709" w:footer="709" w:gutter="0"/>
                  <w:cols w:space="720"/>
                  <w:formProt w:val="0"/>
                </w:sectPr>
              </w:pPr>
            </w:p>
            <w:p w14:paraId="14DF2A36" w14:textId="77777777" w:rsidR="00E74001" w:rsidRPr="00C67FEA" w:rsidRDefault="00E74001" w:rsidP="00CC7906">
              <w:pPr>
                <w:rPr>
                  <w:color w:val="0070C0"/>
                </w:rPr>
              </w:pPr>
            </w:p>
            <w:p w14:paraId="54E42C5D" w14:textId="77777777" w:rsidR="00E74001" w:rsidRPr="00C67FEA" w:rsidRDefault="00B63269" w:rsidP="00CC7906">
              <w:pPr>
                <w:rPr>
                  <w:color w:val="0070C0"/>
                  <w:highlight w:val="lightGray"/>
                </w:rPr>
              </w:pPr>
            </w:p>
          </w:sdtContent>
        </w:sdt>
      </w:sdtContent>
    </w:sdt>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0070C0"/>
        </w:rPr>
      </w:sdtEndPr>
      <w:sdtContent>
        <w:sdt>
          <w:sdtPr>
            <w:rPr>
              <w:color w:val="0070C0"/>
            </w:rPr>
            <w:id w:val="1406293"/>
            <w:placeholder>
              <w:docPart w:val="2242A3F4E0F24EC1AA874628DB11E43F"/>
            </w:placeholder>
          </w:sdtPr>
          <w:sdtEndPr/>
          <w:sdtContent>
            <w:sdt>
              <w:sdtPr>
                <w:rPr>
                  <w:color w:val="FF0000"/>
                  <w:highlight w:val="lightGray"/>
                </w:rPr>
                <w:id w:val="956914439"/>
                <w:placeholder>
                  <w:docPart w:val="2CB11E4440134F71A86D961B6270FC6B"/>
                </w:placeholder>
              </w:sdtPr>
              <w:sdtEndPr>
                <w:rPr>
                  <w:color w:val="0070C0"/>
                </w:rPr>
              </w:sdtEndPr>
              <w:sdtContent>
                <w:sdt>
                  <w:sdtPr>
                    <w:rPr>
                      <w:color w:val="0070C0"/>
                    </w:rPr>
                    <w:id w:val="1835329140"/>
                    <w:placeholder>
                      <w:docPart w:val="AC9B80043CAB4F2EA326D34A29FB14A9"/>
                    </w:placeholder>
                  </w:sdtPr>
                  <w:sdtEndPr/>
                  <w:sdtContent>
                    <w:p w14:paraId="091491D4" w14:textId="6F0704DD" w:rsidR="00CE7C53" w:rsidRPr="0074324E" w:rsidRDefault="0074324E" w:rsidP="00BB6A8C">
                      <w:pPr>
                        <w:rPr>
                          <w:color w:val="002060"/>
                          <w:sz w:val="28"/>
                          <w:szCs w:val="28"/>
                        </w:rPr>
                      </w:pPr>
                      <w:r w:rsidRPr="0074324E">
                        <w:rPr>
                          <w:color w:val="002060"/>
                          <w:sz w:val="28"/>
                          <w:szCs w:val="28"/>
                        </w:rPr>
                        <w:t xml:space="preserve"> Section 1 – Pricing Schedule Tables</w:t>
                      </w:r>
                    </w:p>
                    <w:tbl>
                      <w:tblPr>
                        <w:tblpPr w:leftFromText="180" w:rightFromText="180" w:bottomFromText="160" w:vertAnchor="text" w:horzAnchor="margin" w:tblpX="-572" w:tblpY="-35"/>
                        <w:tblW w:w="10348" w:type="dxa"/>
                        <w:tblBorders>
                          <w:top w:val="single" w:sz="4" w:space="0" w:color="235D64"/>
                          <w:left w:val="single" w:sz="4" w:space="0" w:color="235D64"/>
                          <w:bottom w:val="single" w:sz="4" w:space="0" w:color="235D64"/>
                          <w:right w:val="single" w:sz="4" w:space="0" w:color="235D64"/>
                          <w:insideH w:val="single" w:sz="4" w:space="0" w:color="235D64"/>
                          <w:insideV w:val="single" w:sz="4" w:space="0" w:color="235D64"/>
                        </w:tblBorders>
                        <w:tblLook w:val="04A0" w:firstRow="1" w:lastRow="0" w:firstColumn="1" w:lastColumn="0" w:noHBand="0" w:noVBand="1"/>
                      </w:tblPr>
                      <w:tblGrid>
                        <w:gridCol w:w="10348"/>
                      </w:tblGrid>
                      <w:tr w:rsidR="00CE7C53" w:rsidRPr="005E63B0" w14:paraId="23FA91F7" w14:textId="77777777" w:rsidTr="004F26AE">
                        <w:tc>
                          <w:tcPr>
                            <w:tcW w:w="10348" w:type="dxa"/>
                            <w:tcBorders>
                              <w:top w:val="single" w:sz="4" w:space="0" w:color="235D64"/>
                              <w:left w:val="single" w:sz="4" w:space="0" w:color="235D64"/>
                              <w:bottom w:val="single" w:sz="4" w:space="0" w:color="235D64"/>
                              <w:right w:val="single" w:sz="4" w:space="0" w:color="235D64"/>
                            </w:tcBorders>
                            <w:shd w:val="clear" w:color="auto" w:fill="235D64"/>
                            <w:hideMark/>
                          </w:tcPr>
                          <w:p w14:paraId="752B3273" w14:textId="77777777" w:rsidR="00CE7C53" w:rsidRPr="005E63B0" w:rsidRDefault="00CE7C53" w:rsidP="004F26AE">
                            <w:pPr>
                              <w:spacing w:line="256" w:lineRule="auto"/>
                              <w:rPr>
                                <w:rFonts w:ascii="Aptos" w:eastAsia="Aptos" w:hAnsi="Aptos" w:cs="Calibri"/>
                                <w:b/>
                                <w:bCs/>
                                <w:color w:val="FFFFFF"/>
                                <w:sz w:val="32"/>
                                <w:szCs w:val="32"/>
                              </w:rPr>
                            </w:pPr>
                            <w:r w:rsidRPr="005E63B0">
                              <w:rPr>
                                <w:rFonts w:ascii="Aptos" w:eastAsia="Aptos" w:hAnsi="Aptos" w:cs="Calibri"/>
                                <w:b/>
                                <w:bCs/>
                                <w:color w:val="FFFFFF"/>
                                <w:sz w:val="32"/>
                                <w:szCs w:val="32"/>
                              </w:rPr>
                              <w:t xml:space="preserve">Criterion </w:t>
                            </w:r>
                            <w:r>
                              <w:rPr>
                                <w:rFonts w:ascii="Aptos" w:eastAsia="Aptos" w:hAnsi="Aptos" w:cs="Calibri"/>
                                <w:b/>
                                <w:bCs/>
                                <w:color w:val="FFFFFF"/>
                                <w:sz w:val="32"/>
                                <w:szCs w:val="32"/>
                              </w:rPr>
                              <w:t>5</w:t>
                            </w:r>
                            <w:r w:rsidRPr="005E63B0">
                              <w:rPr>
                                <w:rFonts w:ascii="Aptos" w:eastAsia="Aptos" w:hAnsi="Aptos" w:cs="Calibri"/>
                                <w:b/>
                                <w:bCs/>
                                <w:color w:val="FFFFFF"/>
                                <w:sz w:val="32"/>
                                <w:szCs w:val="32"/>
                              </w:rPr>
                              <w:t xml:space="preserve"> – </w:t>
                            </w:r>
                            <w:r w:rsidRPr="005E63B0">
                              <w:rPr>
                                <w:rFonts w:ascii="Aptos" w:eastAsia="Aptos" w:hAnsi="Aptos"/>
                              </w:rPr>
                              <w:t xml:space="preserve">  </w:t>
                            </w:r>
                            <w:r w:rsidRPr="005E63B0">
                              <w:rPr>
                                <w:rFonts w:ascii="Aptos" w:eastAsia="Aptos" w:hAnsi="Aptos"/>
                                <w:color w:val="FFFFFF"/>
                                <w:sz w:val="32"/>
                                <w:szCs w:val="32"/>
                              </w:rPr>
                              <w:t xml:space="preserve">Total </w:t>
                            </w:r>
                            <w:r>
                              <w:rPr>
                                <w:rFonts w:ascii="Aptos" w:eastAsia="Aptos" w:hAnsi="Aptos"/>
                                <w:color w:val="FFFFFF"/>
                                <w:sz w:val="32"/>
                                <w:szCs w:val="32"/>
                              </w:rPr>
                              <w:t xml:space="preserve">Annual </w:t>
                            </w:r>
                            <w:r w:rsidRPr="005E63B0">
                              <w:rPr>
                                <w:rFonts w:ascii="Aptos" w:eastAsia="Aptos" w:hAnsi="Aptos"/>
                                <w:color w:val="FFFFFF"/>
                                <w:sz w:val="32"/>
                                <w:szCs w:val="32"/>
                              </w:rPr>
                              <w:t>Cost of Delivery of Service</w:t>
                            </w:r>
                          </w:p>
                          <w:p w14:paraId="153B6E13" w14:textId="77777777" w:rsidR="00CE7C53" w:rsidRPr="005E63B0" w:rsidRDefault="00CE7C53" w:rsidP="004F26AE">
                            <w:pPr>
                              <w:spacing w:line="256" w:lineRule="auto"/>
                              <w:rPr>
                                <w:rFonts w:ascii="Aptos" w:eastAsia="Aptos" w:hAnsi="Aptos" w:cs="Calibri"/>
                                <w:b/>
                                <w:bCs/>
                                <w:color w:val="FFFFFF"/>
                                <w:sz w:val="32"/>
                                <w:szCs w:val="32"/>
                              </w:rPr>
                            </w:pPr>
                            <w:r w:rsidRPr="005E63B0">
                              <w:rPr>
                                <w:rFonts w:ascii="Aptos" w:eastAsia="Aptos" w:hAnsi="Aptos" w:cs="Calibri"/>
                                <w:b/>
                                <w:bCs/>
                                <w:color w:val="FFFFFF"/>
                                <w:sz w:val="28"/>
                                <w:szCs w:val="28"/>
                              </w:rPr>
                              <w:t>Marks Available: 3</w:t>
                            </w:r>
                            <w:r>
                              <w:rPr>
                                <w:rFonts w:ascii="Aptos" w:eastAsia="Aptos" w:hAnsi="Aptos" w:cs="Calibri"/>
                                <w:b/>
                                <w:bCs/>
                                <w:color w:val="FFFFFF"/>
                                <w:sz w:val="28"/>
                                <w:szCs w:val="28"/>
                              </w:rPr>
                              <w:t>6</w:t>
                            </w:r>
                            <w:r w:rsidRPr="005E63B0">
                              <w:rPr>
                                <w:rFonts w:ascii="Aptos" w:eastAsia="Aptos" w:hAnsi="Aptos" w:cs="Calibri"/>
                                <w:b/>
                                <w:bCs/>
                                <w:color w:val="FFFFFF"/>
                                <w:sz w:val="28"/>
                                <w:szCs w:val="28"/>
                              </w:rPr>
                              <w:t>0</w:t>
                            </w:r>
                          </w:p>
                        </w:tc>
                      </w:tr>
                    </w:tbl>
                    <w:tbl>
                      <w:tblPr>
                        <w:tblW w:w="11028" w:type="dxa"/>
                        <w:tblInd w:w="-572" w:type="dxa"/>
                        <w:tblBorders>
                          <w:top w:val="single" w:sz="4" w:space="0" w:color="235D64"/>
                          <w:left w:val="single" w:sz="4" w:space="0" w:color="235D64"/>
                          <w:bottom w:val="single" w:sz="4" w:space="0" w:color="235D64"/>
                          <w:right w:val="single" w:sz="4" w:space="0" w:color="235D64"/>
                          <w:insideH w:val="single" w:sz="4" w:space="0" w:color="235D64"/>
                          <w:insideV w:val="single" w:sz="4" w:space="0" w:color="235D64"/>
                        </w:tblBorders>
                        <w:tblLook w:val="04A0" w:firstRow="1" w:lastRow="0" w:firstColumn="1" w:lastColumn="0" w:noHBand="0" w:noVBand="1"/>
                      </w:tblPr>
                      <w:tblGrid>
                        <w:gridCol w:w="11028"/>
                      </w:tblGrid>
                      <w:tr w:rsidR="00CE7C53" w:rsidRPr="005E63B0" w14:paraId="4C5B914B" w14:textId="77777777" w:rsidTr="004F26AE">
                        <w:tc>
                          <w:tcPr>
                            <w:tcW w:w="11028" w:type="dxa"/>
                            <w:tcBorders>
                              <w:top w:val="single" w:sz="4" w:space="0" w:color="235D64"/>
                              <w:left w:val="single" w:sz="4" w:space="0" w:color="235D64"/>
                              <w:bottom w:val="single" w:sz="4" w:space="0" w:color="235D64"/>
                              <w:right w:val="single" w:sz="4" w:space="0" w:color="235D64"/>
                            </w:tcBorders>
                            <w:shd w:val="clear" w:color="auto" w:fill="57AEA5"/>
                          </w:tcPr>
                          <w:p w14:paraId="5EBE7A02" w14:textId="77777777" w:rsidR="00CE7C53" w:rsidRPr="005E63B0" w:rsidRDefault="00CE7C53" w:rsidP="004F26AE">
                            <w:pPr>
                              <w:spacing w:after="0" w:line="240" w:lineRule="auto"/>
                              <w:ind w:left="720"/>
                              <w:rPr>
                                <w:rFonts w:ascii="Aptos" w:hAnsi="Aptos" w:cs="Calibri"/>
                                <w:b/>
                                <w:bCs/>
                                <w:color w:val="235D64"/>
                              </w:rPr>
                            </w:pPr>
                          </w:p>
                        </w:tc>
                      </w:tr>
                    </w:tbl>
                    <w:tbl>
                      <w:tblPr>
                        <w:tblStyle w:val="TableGrid112"/>
                        <w:tblW w:w="5000" w:type="pct"/>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9041"/>
                      </w:tblGrid>
                      <w:tr w:rsidR="00CE7C53" w:rsidRPr="00695F82" w14:paraId="419CC3A4" w14:textId="77777777" w:rsidTr="004F26AE">
                        <w:tc>
                          <w:tcPr>
                            <w:tcW w:w="5000" w:type="pct"/>
                            <w:shd w:val="clear" w:color="auto" w:fill="235D64"/>
                          </w:tcPr>
                          <w:p w14:paraId="6FE1B9AB" w14:textId="77777777" w:rsidR="00CE7C53" w:rsidRPr="00695F82" w:rsidRDefault="00CE7C53" w:rsidP="004F26AE">
                            <w:pPr>
                              <w:jc w:val="center"/>
                              <w:rPr>
                                <w:rFonts w:ascii="Aptos" w:eastAsia="Calibri" w:hAnsi="Aptos" w:cs="Calibri"/>
                                <w:b/>
                                <w:sz w:val="28"/>
                                <w:szCs w:val="28"/>
                                <w:u w:val="single"/>
                              </w:rPr>
                            </w:pPr>
                            <w:r w:rsidRPr="00695F82">
                              <w:rPr>
                                <w:rFonts w:ascii="Aptos" w:eastAsia="Calibri" w:hAnsi="Aptos"/>
                                <w:b/>
                                <w:color w:val="FFFFFF"/>
                                <w:sz w:val="28"/>
                                <w:szCs w:val="28"/>
                              </w:rPr>
                              <w:t>Blended Daily Rate Pricing Table</w:t>
                            </w:r>
                          </w:p>
                        </w:tc>
                      </w:tr>
                      <w:tr w:rsidR="00CE7C53" w:rsidRPr="00695F82" w14:paraId="234251E8" w14:textId="77777777" w:rsidTr="004F26AE">
                        <w:tc>
                          <w:tcPr>
                            <w:tcW w:w="5000" w:type="pct"/>
                          </w:tcPr>
                          <w:p w14:paraId="360A416C" w14:textId="77777777" w:rsidR="00CE7C53" w:rsidRPr="00695F82" w:rsidRDefault="00CE7C53" w:rsidP="004F26AE">
                            <w:pPr>
                              <w:autoSpaceDE w:val="0"/>
                              <w:autoSpaceDN w:val="0"/>
                              <w:adjustRightInd w:val="0"/>
                              <w:rPr>
                                <w:rFonts w:ascii="Aptos" w:eastAsia="Calibri" w:hAnsi="Aptos" w:cs="Calibri"/>
                                <w:b/>
                                <w:u w:val="single"/>
                              </w:rPr>
                            </w:pPr>
                            <w:r w:rsidRPr="00695F82">
                              <w:rPr>
                                <w:rFonts w:ascii="Aptos" w:eastAsia="Calibri" w:hAnsi="Aptos" w:cs="Calibri"/>
                                <w:b/>
                                <w:u w:val="single"/>
                              </w:rPr>
                              <w:t>Tenderers please note:</w:t>
                            </w:r>
                          </w:p>
                          <w:p w14:paraId="427C93B7" w14:textId="77777777" w:rsidR="00CE7C53" w:rsidRPr="00DA17F3" w:rsidRDefault="00CE7C53" w:rsidP="004F26AE">
                            <w:pPr>
                              <w:numPr>
                                <w:ilvl w:val="0"/>
                                <w:numId w:val="63"/>
                              </w:numPr>
                              <w:spacing w:after="0" w:line="240" w:lineRule="auto"/>
                              <w:contextualSpacing/>
                              <w:rPr>
                                <w:rFonts w:ascii="Aptos" w:eastAsia="Calibri" w:hAnsi="Aptos" w:cs="Calibri"/>
                                <w:sz w:val="20"/>
                                <w:szCs w:val="20"/>
                              </w:rPr>
                            </w:pPr>
                            <w:r w:rsidRPr="00695F82">
                              <w:rPr>
                                <w:rFonts w:ascii="Aptos" w:eastAsia="Calibri" w:hAnsi="Aptos" w:cs="Calibri"/>
                                <w:sz w:val="20"/>
                                <w:szCs w:val="20"/>
                              </w:rPr>
                              <w:t>The Blended Daily Rate quoted in Pricing Table 1 must be</w:t>
                            </w:r>
                            <w:r w:rsidRPr="00695F82">
                              <w:rPr>
                                <w:rFonts w:ascii="Aptos" w:eastAsia="Calibri" w:hAnsi="Aptos" w:cs="Calibri"/>
                                <w:b/>
                                <w:bCs/>
                                <w:sz w:val="20"/>
                                <w:szCs w:val="20"/>
                                <w:lang w:val="en-US"/>
                              </w:rPr>
                              <w:t xml:space="preserve"> inclusive of all costs associated with the services contract</w:t>
                            </w:r>
                            <w:r w:rsidRPr="00695F82">
                              <w:rPr>
                                <w:rFonts w:ascii="Aptos" w:eastAsia="Calibri" w:hAnsi="Aptos" w:cs="Calibri"/>
                                <w:bCs/>
                                <w:sz w:val="20"/>
                                <w:szCs w:val="20"/>
                                <w:lang w:val="en-US"/>
                              </w:rPr>
                              <w:t>.</w:t>
                            </w:r>
                            <w:r w:rsidRPr="00695F82">
                              <w:rPr>
                                <w:rFonts w:ascii="Aptos" w:eastAsia="Calibri" w:hAnsi="Aptos" w:cs="Calibri"/>
                                <w:b/>
                                <w:bCs/>
                                <w:sz w:val="20"/>
                                <w:szCs w:val="20"/>
                                <w:lang w:val="en-US"/>
                              </w:rPr>
                              <w:t xml:space="preserve">  </w:t>
                            </w:r>
                            <w:r w:rsidRPr="00695F82">
                              <w:rPr>
                                <w:rFonts w:ascii="Aptos" w:eastAsia="Calibri" w:hAnsi="Aptos" w:cs="Calibri"/>
                                <w:sz w:val="20"/>
                                <w:szCs w:val="20"/>
                              </w:rPr>
                              <w:t xml:space="preserve">Price quoted must be expressed in </w:t>
                            </w:r>
                            <w:r w:rsidRPr="00695F82">
                              <w:rPr>
                                <w:rFonts w:ascii="Aptos" w:eastAsia="Calibri" w:hAnsi="Aptos" w:cs="Calibri"/>
                                <w:b/>
                                <w:sz w:val="20"/>
                                <w:szCs w:val="20"/>
                              </w:rPr>
                              <w:t>Euro only</w:t>
                            </w:r>
                            <w:r w:rsidRPr="00695F82">
                              <w:rPr>
                                <w:rFonts w:ascii="Aptos" w:eastAsia="Calibri" w:hAnsi="Aptos" w:cs="Calibri"/>
                                <w:sz w:val="20"/>
                                <w:szCs w:val="20"/>
                              </w:rPr>
                              <w:t xml:space="preserve"> and exclusive of VAT.</w:t>
                            </w:r>
                            <w:r w:rsidRPr="00695F82">
                              <w:rPr>
                                <w:rFonts w:ascii="Aptos" w:eastAsia="Calibri" w:hAnsi="Aptos"/>
                              </w:rPr>
                              <w:t xml:space="preserve"> </w:t>
                            </w:r>
                          </w:p>
                          <w:p w14:paraId="403BB842" w14:textId="77777777" w:rsidR="00CE7C53" w:rsidRPr="00F433A6" w:rsidRDefault="00CE7C53" w:rsidP="004F26AE">
                            <w:pPr>
                              <w:numPr>
                                <w:ilvl w:val="0"/>
                                <w:numId w:val="63"/>
                              </w:numPr>
                              <w:spacing w:after="0" w:line="240" w:lineRule="auto"/>
                              <w:contextualSpacing/>
                              <w:rPr>
                                <w:rFonts w:ascii="Aptos" w:eastAsia="Calibri" w:hAnsi="Aptos" w:cs="Calibri"/>
                                <w:sz w:val="20"/>
                                <w:szCs w:val="20"/>
                              </w:rPr>
                            </w:pPr>
                            <w:r w:rsidRPr="00F433A6">
                              <w:rPr>
                                <w:rFonts w:ascii="Aptos" w:eastAsia="Calibri" w:hAnsi="Aptos"/>
                                <w:sz w:val="20"/>
                                <w:szCs w:val="20"/>
                              </w:rPr>
                              <w:t xml:space="preserve">The blended daily is the sum of the amounts in Column D. </w:t>
                            </w:r>
                          </w:p>
                          <w:p w14:paraId="4E18A194" w14:textId="77777777" w:rsidR="00CE7C53" w:rsidRPr="00695F82" w:rsidRDefault="00CE7C53" w:rsidP="004F26AE">
                            <w:pPr>
                              <w:numPr>
                                <w:ilvl w:val="0"/>
                                <w:numId w:val="63"/>
                              </w:numPr>
                              <w:spacing w:after="0" w:line="240" w:lineRule="auto"/>
                              <w:contextualSpacing/>
                              <w:rPr>
                                <w:rFonts w:ascii="Aptos" w:eastAsia="Calibri" w:hAnsi="Aptos" w:cs="Calibri"/>
                                <w:sz w:val="20"/>
                                <w:szCs w:val="20"/>
                              </w:rPr>
                            </w:pPr>
                            <w:r w:rsidRPr="00695F82">
                              <w:rPr>
                                <w:rFonts w:ascii="Aptos" w:eastAsia="Calibri" w:hAnsi="Aptos" w:cs="Calibri"/>
                                <w:sz w:val="20"/>
                                <w:szCs w:val="20"/>
                              </w:rPr>
                              <w:t>Pricing Table 1 currently includes five (5) team members. Team Member 1 will be the proposed project manager. Tenderers may add/remove team members in accordance with their submission. Tenderers may edit the Team Member name/role in accordance with their submission.</w:t>
                            </w:r>
                          </w:p>
                          <w:p w14:paraId="21FB904C" w14:textId="77777777" w:rsidR="00CE7C53" w:rsidRPr="00695F82" w:rsidRDefault="00CE7C53" w:rsidP="004F26AE">
                            <w:pPr>
                              <w:numPr>
                                <w:ilvl w:val="0"/>
                                <w:numId w:val="63"/>
                              </w:numPr>
                              <w:spacing w:after="0" w:line="240" w:lineRule="auto"/>
                              <w:contextualSpacing/>
                              <w:rPr>
                                <w:rFonts w:ascii="Aptos" w:eastAsia="Calibri" w:hAnsi="Aptos" w:cs="Calibri"/>
                                <w:sz w:val="20"/>
                                <w:szCs w:val="20"/>
                              </w:rPr>
                            </w:pPr>
                            <w:r w:rsidRPr="00695F82">
                              <w:rPr>
                                <w:rFonts w:ascii="Aptos" w:eastAsia="Calibri" w:hAnsi="Aptos" w:cs="Calibri"/>
                                <w:sz w:val="20"/>
                                <w:szCs w:val="20"/>
                              </w:rPr>
                              <w:t>Tenderers must insert a percentage (%) input into the table below which should reflect their proposed % input per team member to complete all of the work necessary to carry out the requirements.</w:t>
                            </w:r>
                          </w:p>
                          <w:p w14:paraId="4ADB6BCE" w14:textId="77777777" w:rsidR="00CE7C53" w:rsidRPr="00695F82" w:rsidRDefault="00CE7C53" w:rsidP="004F26AE">
                            <w:pPr>
                              <w:widowControl w:val="0"/>
                              <w:numPr>
                                <w:ilvl w:val="0"/>
                                <w:numId w:val="63"/>
                              </w:numPr>
                              <w:spacing w:after="0" w:line="240" w:lineRule="auto"/>
                              <w:contextualSpacing/>
                              <w:rPr>
                                <w:rFonts w:ascii="Aptos" w:eastAsia="Calibri" w:hAnsi="Aptos" w:cs="Arial"/>
                                <w:sz w:val="20"/>
                                <w:szCs w:val="20"/>
                                <w:lang w:eastAsia="en-GB"/>
                              </w:rPr>
                            </w:pPr>
                            <w:r w:rsidRPr="00695F82">
                              <w:rPr>
                                <w:rFonts w:ascii="Aptos" w:eastAsia="Calibri" w:hAnsi="Aptos" w:cs="Arial"/>
                                <w:sz w:val="20"/>
                                <w:szCs w:val="20"/>
                                <w:lang w:eastAsia="en-GB"/>
                              </w:rPr>
                              <w:t xml:space="preserve">The pricing format and in particular the Tenderer’s costs and rates quoted in the tender response shall remain </w:t>
                            </w:r>
                            <w:r w:rsidRPr="00695F82">
                              <w:rPr>
                                <w:rFonts w:ascii="Aptos" w:eastAsia="Calibri" w:hAnsi="Aptos" w:cs="Arial"/>
                                <w:b/>
                                <w:sz w:val="20"/>
                                <w:szCs w:val="20"/>
                                <w:lang w:eastAsia="en-GB"/>
                              </w:rPr>
                              <w:t>fixed for the duration of the Contract (notwithstanding the application of a successful price review as per the conditions set out in the Price Review below).</w:t>
                            </w:r>
                          </w:p>
                          <w:p w14:paraId="5EC3A084" w14:textId="77777777" w:rsidR="00CE7C53" w:rsidRPr="00695F82" w:rsidRDefault="00CE7C53" w:rsidP="004F26AE">
                            <w:pPr>
                              <w:numPr>
                                <w:ilvl w:val="0"/>
                                <w:numId w:val="63"/>
                              </w:numPr>
                              <w:spacing w:after="0" w:line="240" w:lineRule="auto"/>
                              <w:contextualSpacing/>
                              <w:rPr>
                                <w:rFonts w:ascii="Aptos" w:eastAsia="Calibri" w:hAnsi="Aptos" w:cs="Arial"/>
                                <w:sz w:val="20"/>
                                <w:szCs w:val="20"/>
                                <w:lang w:eastAsia="en-GB"/>
                              </w:rPr>
                            </w:pPr>
                            <w:r w:rsidRPr="00695F82">
                              <w:rPr>
                                <w:rFonts w:ascii="Aptos" w:eastAsia="Calibri" w:hAnsi="Aptos" w:cs="Arial"/>
                                <w:sz w:val="20"/>
                                <w:szCs w:val="20"/>
                                <w:lang w:eastAsia="en-GB"/>
                              </w:rPr>
                              <w:t>Please note that no new costs or per diem rates can be introduced by the successful tenderer after the tender submission deadline.</w:t>
                            </w:r>
                          </w:p>
                          <w:p w14:paraId="11F1CA43" w14:textId="77777777" w:rsidR="00CE7C53" w:rsidRPr="00695F82" w:rsidRDefault="00CE7C53" w:rsidP="004F26AE">
                            <w:pPr>
                              <w:widowControl w:val="0"/>
                              <w:numPr>
                                <w:ilvl w:val="0"/>
                                <w:numId w:val="63"/>
                              </w:numPr>
                              <w:spacing w:after="0" w:line="240" w:lineRule="auto"/>
                              <w:contextualSpacing/>
                              <w:rPr>
                                <w:rFonts w:ascii="Aptos" w:eastAsia="Calibri" w:hAnsi="Aptos" w:cs="Arial"/>
                                <w:sz w:val="20"/>
                                <w:szCs w:val="20"/>
                                <w:lang w:eastAsia="en-GB"/>
                              </w:rPr>
                            </w:pPr>
                            <w:r w:rsidRPr="00695F82">
                              <w:rPr>
                                <w:rFonts w:ascii="Aptos" w:eastAsia="Calibri" w:hAnsi="Aptos" w:cs="Arial"/>
                                <w:b/>
                                <w:sz w:val="20"/>
                                <w:szCs w:val="20"/>
                                <w:lang w:eastAsia="en-GB"/>
                              </w:rPr>
                              <w:t>Failure to adequately complete Pricing Table 1 will result in elimination from the competition on grounds of non-compliance.</w:t>
                            </w:r>
                          </w:p>
                          <w:p w14:paraId="03E92BCF" w14:textId="77777777" w:rsidR="00CE7C53" w:rsidRPr="00695F82" w:rsidRDefault="00CE7C53" w:rsidP="004F26AE">
                            <w:pPr>
                              <w:widowControl w:val="0"/>
                              <w:ind w:left="720"/>
                              <w:contextualSpacing/>
                              <w:rPr>
                                <w:rFonts w:ascii="Aptos" w:eastAsia="Calibri" w:hAnsi="Aptos" w:cs="Arial"/>
                                <w:b/>
                                <w:u w:val="thick"/>
                                <w:lang w:eastAsia="en-GB"/>
                              </w:rPr>
                            </w:pPr>
                          </w:p>
                        </w:tc>
                      </w:tr>
                    </w:tbl>
                    <w:tbl>
                      <w:tblPr>
                        <w:tblStyle w:val="TableGrid2111"/>
                        <w:tblW w:w="5000" w:type="pct"/>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3795"/>
                        <w:gridCol w:w="1955"/>
                        <w:gridCol w:w="1711"/>
                        <w:gridCol w:w="1580"/>
                      </w:tblGrid>
                      <w:tr w:rsidR="0074324E" w:rsidRPr="00695F82" w14:paraId="3526C463" w14:textId="77777777" w:rsidTr="004F26AE">
                        <w:tc>
                          <w:tcPr>
                            <w:tcW w:w="5000" w:type="pct"/>
                            <w:gridSpan w:val="4"/>
                            <w:shd w:val="clear" w:color="auto" w:fill="235D64"/>
                          </w:tcPr>
                          <w:p w14:paraId="6580F760" w14:textId="77777777" w:rsidR="0074324E" w:rsidRPr="00695F82" w:rsidRDefault="0074324E" w:rsidP="004F26AE">
                            <w:pPr>
                              <w:jc w:val="center"/>
                              <w:rPr>
                                <w:rFonts w:eastAsia="Calibri"/>
                                <w:color w:val="FFFFFF"/>
                                <w:sz w:val="28"/>
                                <w:szCs w:val="28"/>
                              </w:rPr>
                            </w:pPr>
                            <w:r w:rsidRPr="00695F82">
                              <w:rPr>
                                <w:rFonts w:eastAsia="Calibri"/>
                                <w:color w:val="FFFFFF"/>
                                <w:sz w:val="28"/>
                                <w:szCs w:val="28"/>
                              </w:rPr>
                              <w:t xml:space="preserve">Pricing Table 1: Blended Daily Rate – inclusive of all costs </w:t>
                            </w:r>
                          </w:p>
                          <w:p w14:paraId="1F9F1649" w14:textId="77777777" w:rsidR="0074324E" w:rsidRPr="00695F82" w:rsidRDefault="0074324E" w:rsidP="004F26AE">
                            <w:pPr>
                              <w:jc w:val="center"/>
                              <w:rPr>
                                <w:rFonts w:eastAsia="Calibri"/>
                                <w:sz w:val="28"/>
                                <w:szCs w:val="28"/>
                              </w:rPr>
                            </w:pPr>
                            <w:r w:rsidRPr="00695F82">
                              <w:rPr>
                                <w:rFonts w:eastAsia="Calibri"/>
                                <w:color w:val="FFE599"/>
                                <w:sz w:val="28"/>
                                <w:szCs w:val="28"/>
                              </w:rPr>
                              <w:t>Must be Completed – Please check that all calculations are accurate prior to submitting</w:t>
                            </w:r>
                          </w:p>
                        </w:tc>
                      </w:tr>
                      <w:tr w:rsidR="0074324E" w:rsidRPr="00695F82" w14:paraId="26B92324" w14:textId="77777777" w:rsidTr="0074324E">
                        <w:tc>
                          <w:tcPr>
                            <w:tcW w:w="2099" w:type="pct"/>
                            <w:shd w:val="clear" w:color="auto" w:fill="57AEA5"/>
                          </w:tcPr>
                          <w:p w14:paraId="2B48E9F3" w14:textId="77777777" w:rsidR="0074324E" w:rsidRPr="00695F82" w:rsidRDefault="0074324E" w:rsidP="004F26AE">
                            <w:pPr>
                              <w:numPr>
                                <w:ilvl w:val="0"/>
                                <w:numId w:val="70"/>
                              </w:numPr>
                              <w:spacing w:after="0" w:line="240" w:lineRule="auto"/>
                              <w:contextualSpacing/>
                              <w:jc w:val="center"/>
                              <w:rPr>
                                <w:rFonts w:eastAsia="Calibri"/>
                                <w:color w:val="FFFFFF"/>
                              </w:rPr>
                            </w:pPr>
                            <w:r w:rsidRPr="00695F82">
                              <w:rPr>
                                <w:rFonts w:eastAsia="Calibri"/>
                                <w:color w:val="FFFFFF"/>
                              </w:rPr>
                              <w:t>Team Members and roles</w:t>
                            </w:r>
                          </w:p>
                        </w:tc>
                        <w:tc>
                          <w:tcPr>
                            <w:tcW w:w="1081" w:type="pct"/>
                            <w:shd w:val="clear" w:color="auto" w:fill="57AEA5"/>
                          </w:tcPr>
                          <w:p w14:paraId="2743DCE8" w14:textId="77777777" w:rsidR="0074324E" w:rsidRPr="00695F82" w:rsidRDefault="0074324E" w:rsidP="004F26AE">
                            <w:pPr>
                              <w:jc w:val="center"/>
                              <w:rPr>
                                <w:rFonts w:eastAsia="Calibri"/>
                                <w:color w:val="FFFFFF"/>
                              </w:rPr>
                            </w:pPr>
                            <w:r w:rsidRPr="00695F82">
                              <w:rPr>
                                <w:rFonts w:eastAsia="Calibri"/>
                                <w:color w:val="FFFFFF"/>
                              </w:rPr>
                              <w:t>(B) Daily Rate</w:t>
                            </w:r>
                          </w:p>
                          <w:p w14:paraId="717E6AA6" w14:textId="77777777" w:rsidR="0074324E" w:rsidRPr="00695F82" w:rsidRDefault="0074324E" w:rsidP="004F26AE">
                            <w:pPr>
                              <w:jc w:val="center"/>
                              <w:rPr>
                                <w:rFonts w:eastAsia="Calibri"/>
                                <w:color w:val="FFFFFF"/>
                              </w:rPr>
                            </w:pPr>
                            <w:r w:rsidRPr="00695F82">
                              <w:rPr>
                                <w:rFonts w:eastAsia="Calibri"/>
                                <w:i/>
                                <w:color w:val="FFE599"/>
                                <w:sz w:val="16"/>
                                <w:szCs w:val="16"/>
                              </w:rPr>
                              <w:t xml:space="preserve">Tennderer to complete </w:t>
                            </w:r>
                          </w:p>
                        </w:tc>
                        <w:tc>
                          <w:tcPr>
                            <w:tcW w:w="946" w:type="pct"/>
                            <w:shd w:val="clear" w:color="auto" w:fill="57AEA5"/>
                          </w:tcPr>
                          <w:p w14:paraId="19CE4F41" w14:textId="77777777" w:rsidR="0074324E" w:rsidRPr="00695F82" w:rsidRDefault="0074324E" w:rsidP="004F26AE">
                            <w:pPr>
                              <w:jc w:val="center"/>
                              <w:rPr>
                                <w:rFonts w:eastAsia="Calibri"/>
                                <w:color w:val="FFFFFF"/>
                              </w:rPr>
                            </w:pPr>
                            <w:r w:rsidRPr="00695F82">
                              <w:rPr>
                                <w:rFonts w:eastAsia="Calibri"/>
                                <w:color w:val="FFFFFF"/>
                              </w:rPr>
                              <w:t>(C)  % Input Per Grade</w:t>
                            </w:r>
                          </w:p>
                          <w:p w14:paraId="1AC3284A" w14:textId="77777777" w:rsidR="0074324E" w:rsidRPr="00695F82" w:rsidRDefault="0074324E" w:rsidP="004F26AE">
                            <w:pPr>
                              <w:jc w:val="center"/>
                              <w:rPr>
                                <w:rFonts w:eastAsia="Calibri"/>
                                <w:i/>
                                <w:color w:val="FFE599"/>
                                <w:sz w:val="16"/>
                                <w:szCs w:val="16"/>
                              </w:rPr>
                            </w:pPr>
                            <w:r w:rsidRPr="00695F82">
                              <w:rPr>
                                <w:rFonts w:eastAsia="Calibri"/>
                                <w:i/>
                                <w:color w:val="FFE599"/>
                                <w:sz w:val="16"/>
                                <w:szCs w:val="16"/>
                              </w:rPr>
                              <w:t>Tenderer to complete</w:t>
                            </w:r>
                          </w:p>
                        </w:tc>
                        <w:tc>
                          <w:tcPr>
                            <w:tcW w:w="874" w:type="pct"/>
                            <w:shd w:val="clear" w:color="auto" w:fill="57AEA5"/>
                          </w:tcPr>
                          <w:p w14:paraId="4BED50C9" w14:textId="77777777" w:rsidR="0074324E" w:rsidRPr="00695F82" w:rsidRDefault="0074324E" w:rsidP="004F26AE">
                            <w:pPr>
                              <w:jc w:val="center"/>
                              <w:rPr>
                                <w:rFonts w:eastAsia="Calibri"/>
                                <w:color w:val="FFFFFF"/>
                              </w:rPr>
                            </w:pPr>
                            <w:r w:rsidRPr="00695F82">
                              <w:rPr>
                                <w:rFonts w:eastAsia="Calibri"/>
                                <w:color w:val="FFFFFF"/>
                              </w:rPr>
                              <w:t>(D) Cost:</w:t>
                            </w:r>
                          </w:p>
                          <w:p w14:paraId="6A4107CF" w14:textId="77777777" w:rsidR="0074324E" w:rsidRPr="00695F82" w:rsidRDefault="0074324E" w:rsidP="004F26AE">
                            <w:pPr>
                              <w:jc w:val="center"/>
                              <w:rPr>
                                <w:rFonts w:eastAsia="Calibri"/>
                                <w:color w:val="FFFFFF"/>
                                <w:szCs w:val="20"/>
                              </w:rPr>
                            </w:pPr>
                            <w:r w:rsidRPr="00695F82">
                              <w:rPr>
                                <w:rFonts w:eastAsia="Calibri"/>
                                <w:color w:val="FFFFFF"/>
                                <w:szCs w:val="20"/>
                              </w:rPr>
                              <w:t>Multiply (B) by (C)</w:t>
                            </w:r>
                          </w:p>
                          <w:p w14:paraId="5BD57367" w14:textId="77777777" w:rsidR="0074324E" w:rsidRPr="00695F82" w:rsidRDefault="0074324E" w:rsidP="004F26AE">
                            <w:pPr>
                              <w:jc w:val="center"/>
                              <w:rPr>
                                <w:rFonts w:eastAsia="Calibri"/>
                                <w:i/>
                                <w:color w:val="FFE599"/>
                                <w:sz w:val="16"/>
                                <w:szCs w:val="16"/>
                              </w:rPr>
                            </w:pPr>
                            <w:r w:rsidRPr="00695F82">
                              <w:rPr>
                                <w:rFonts w:eastAsia="Calibri"/>
                                <w:i/>
                                <w:color w:val="FFE599"/>
                                <w:sz w:val="16"/>
                                <w:szCs w:val="16"/>
                              </w:rPr>
                              <w:t>Tenderer to complete</w:t>
                            </w:r>
                          </w:p>
                        </w:tc>
                      </w:tr>
                      <w:tr w:rsidR="0074324E" w:rsidRPr="00695F82" w14:paraId="32265688" w14:textId="77777777" w:rsidTr="0074324E">
                        <w:tc>
                          <w:tcPr>
                            <w:tcW w:w="2099" w:type="pct"/>
                          </w:tcPr>
                          <w:p w14:paraId="2785E50F" w14:textId="77777777" w:rsidR="0074324E" w:rsidRPr="00695F82" w:rsidRDefault="0074324E" w:rsidP="004F26AE">
                            <w:pPr>
                              <w:rPr>
                                <w:rFonts w:eastAsia="Calibri"/>
                                <w:szCs w:val="20"/>
                              </w:rPr>
                            </w:pPr>
                            <w:r w:rsidRPr="00695F82">
                              <w:rPr>
                                <w:rFonts w:eastAsia="Calibri"/>
                                <w:szCs w:val="20"/>
                              </w:rPr>
                              <w:t>Team Member 1 – Project Manager</w:t>
                            </w:r>
                          </w:p>
                        </w:tc>
                        <w:tc>
                          <w:tcPr>
                            <w:tcW w:w="1081" w:type="pct"/>
                          </w:tcPr>
                          <w:p w14:paraId="56B14724" w14:textId="77777777" w:rsidR="0074324E" w:rsidRPr="00695F82" w:rsidRDefault="0074324E" w:rsidP="004F26AE">
                            <w:pP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tcPr>
                          <w:p w14:paraId="6A030FFC" w14:textId="77777777" w:rsidR="0074324E" w:rsidRPr="00695F82" w:rsidRDefault="0074324E" w:rsidP="004F26AE">
                            <w:pPr>
                              <w:jc w:val="center"/>
                              <w:rPr>
                                <w:rFonts w:eastAsia="Calibri"/>
                                <w:szCs w:val="20"/>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r w:rsidRPr="00695F82">
                              <w:rPr>
                                <w:rFonts w:eastAsia="Calibri" w:cs="Calibri"/>
                                <w:szCs w:val="20"/>
                              </w:rPr>
                              <w:t>%</w:t>
                            </w:r>
                          </w:p>
                        </w:tc>
                        <w:tc>
                          <w:tcPr>
                            <w:tcW w:w="874" w:type="pct"/>
                          </w:tcPr>
                          <w:p w14:paraId="12892392"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54B53974" w14:textId="77777777" w:rsidTr="0074324E">
                        <w:tc>
                          <w:tcPr>
                            <w:tcW w:w="2099" w:type="pct"/>
                          </w:tcPr>
                          <w:p w14:paraId="03D2659E" w14:textId="77777777" w:rsidR="0074324E" w:rsidRPr="00695F82" w:rsidRDefault="0074324E" w:rsidP="004F26AE">
                            <w:pPr>
                              <w:rPr>
                                <w:rFonts w:eastAsia="Calibri"/>
                                <w:szCs w:val="20"/>
                              </w:rPr>
                            </w:pPr>
                            <w:r w:rsidRPr="00695F82">
                              <w:rPr>
                                <w:rFonts w:eastAsia="Calibri"/>
                                <w:szCs w:val="20"/>
                              </w:rPr>
                              <w:t xml:space="preserve">Team Member 2 </w:t>
                            </w:r>
                          </w:p>
                        </w:tc>
                        <w:tc>
                          <w:tcPr>
                            <w:tcW w:w="1081" w:type="pct"/>
                          </w:tcPr>
                          <w:p w14:paraId="39911971" w14:textId="77777777" w:rsidR="0074324E" w:rsidRPr="00695F82" w:rsidRDefault="0074324E" w:rsidP="004F26AE">
                            <w:pP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tcPr>
                          <w:p w14:paraId="0E89E2FD" w14:textId="77777777" w:rsidR="0074324E" w:rsidRPr="00695F82" w:rsidRDefault="0074324E" w:rsidP="004F26AE">
                            <w:pPr>
                              <w:jc w:val="center"/>
                              <w:rPr>
                                <w:rFonts w:eastAsia="Calibri"/>
                                <w:szCs w:val="20"/>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r w:rsidRPr="00695F82">
                              <w:rPr>
                                <w:rFonts w:eastAsia="Calibri" w:cs="Calibri"/>
                                <w:szCs w:val="20"/>
                              </w:rPr>
                              <w:t>%</w:t>
                            </w:r>
                          </w:p>
                        </w:tc>
                        <w:tc>
                          <w:tcPr>
                            <w:tcW w:w="874" w:type="pct"/>
                          </w:tcPr>
                          <w:p w14:paraId="5AD5BCB4"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7CE2ABE1" w14:textId="77777777" w:rsidTr="0074324E">
                        <w:tc>
                          <w:tcPr>
                            <w:tcW w:w="2099" w:type="pct"/>
                          </w:tcPr>
                          <w:p w14:paraId="4769FED7" w14:textId="77777777" w:rsidR="0074324E" w:rsidRPr="00695F82" w:rsidRDefault="0074324E" w:rsidP="004F26AE">
                            <w:pPr>
                              <w:rPr>
                                <w:rFonts w:eastAsia="Calibri"/>
                                <w:szCs w:val="20"/>
                              </w:rPr>
                            </w:pPr>
                            <w:r w:rsidRPr="00695F82">
                              <w:rPr>
                                <w:rFonts w:eastAsia="Calibri"/>
                                <w:szCs w:val="20"/>
                              </w:rPr>
                              <w:t>Team Member 3</w:t>
                            </w:r>
                          </w:p>
                        </w:tc>
                        <w:tc>
                          <w:tcPr>
                            <w:tcW w:w="1081" w:type="pct"/>
                          </w:tcPr>
                          <w:p w14:paraId="486266EE" w14:textId="77777777" w:rsidR="0074324E" w:rsidRPr="00695F82" w:rsidRDefault="0074324E" w:rsidP="004F26AE">
                            <w:pP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tcPr>
                          <w:p w14:paraId="021396BA" w14:textId="77777777" w:rsidR="0074324E" w:rsidRPr="00695F82" w:rsidRDefault="0074324E" w:rsidP="004F26AE">
                            <w:pPr>
                              <w:jc w:val="center"/>
                              <w:rPr>
                                <w:rFonts w:eastAsia="Calibri"/>
                                <w:szCs w:val="20"/>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r w:rsidRPr="00695F82">
                              <w:rPr>
                                <w:rFonts w:eastAsia="Calibri" w:cs="Calibri"/>
                                <w:szCs w:val="20"/>
                              </w:rPr>
                              <w:t>%</w:t>
                            </w:r>
                          </w:p>
                        </w:tc>
                        <w:tc>
                          <w:tcPr>
                            <w:tcW w:w="874" w:type="pct"/>
                          </w:tcPr>
                          <w:p w14:paraId="4489FE04"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5148B1DF" w14:textId="77777777" w:rsidTr="0074324E">
                        <w:tc>
                          <w:tcPr>
                            <w:tcW w:w="2099" w:type="pct"/>
                          </w:tcPr>
                          <w:p w14:paraId="1EE8D213" w14:textId="77777777" w:rsidR="0074324E" w:rsidRPr="00695F82" w:rsidRDefault="0074324E" w:rsidP="004F26AE">
                            <w:pPr>
                              <w:rPr>
                                <w:rFonts w:eastAsia="Calibri"/>
                                <w:szCs w:val="20"/>
                              </w:rPr>
                            </w:pPr>
                            <w:r w:rsidRPr="00695F82">
                              <w:rPr>
                                <w:rFonts w:eastAsia="Calibri"/>
                                <w:szCs w:val="20"/>
                              </w:rPr>
                              <w:t>Team Member 4</w:t>
                            </w:r>
                          </w:p>
                        </w:tc>
                        <w:tc>
                          <w:tcPr>
                            <w:tcW w:w="1081" w:type="pct"/>
                          </w:tcPr>
                          <w:p w14:paraId="64CFD5C7" w14:textId="77777777" w:rsidR="0074324E" w:rsidRPr="00695F82" w:rsidRDefault="0074324E" w:rsidP="004F26AE">
                            <w:pPr>
                              <w:rPr>
                                <w:rFonts w:eastAsia="Calibri" w:cs="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tcPr>
                          <w:p w14:paraId="144919F3" w14:textId="77777777" w:rsidR="0074324E" w:rsidRPr="00695F82" w:rsidRDefault="0074324E" w:rsidP="004F26AE">
                            <w:pPr>
                              <w:jc w:val="center"/>
                              <w:rPr>
                                <w:rFonts w:eastAsia="Calibri" w:cs="Calibri"/>
                                <w:szCs w:val="20"/>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r w:rsidRPr="00695F82">
                              <w:rPr>
                                <w:rFonts w:eastAsia="Calibri" w:cs="Calibri"/>
                                <w:szCs w:val="20"/>
                              </w:rPr>
                              <w:t>%</w:t>
                            </w:r>
                          </w:p>
                        </w:tc>
                        <w:tc>
                          <w:tcPr>
                            <w:tcW w:w="874" w:type="pct"/>
                          </w:tcPr>
                          <w:p w14:paraId="53752CE8" w14:textId="77777777" w:rsidR="0074324E" w:rsidRPr="00695F82" w:rsidRDefault="0074324E" w:rsidP="004F26AE">
                            <w:pPr>
                              <w:jc w:val="center"/>
                              <w:rPr>
                                <w:rFonts w:eastAsia="Calibri" w:cs="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120114D4" w14:textId="77777777" w:rsidTr="0074324E">
                        <w:tc>
                          <w:tcPr>
                            <w:tcW w:w="2099" w:type="pct"/>
                          </w:tcPr>
                          <w:p w14:paraId="6CDC9FEF" w14:textId="77777777" w:rsidR="0074324E" w:rsidRPr="00695F82" w:rsidRDefault="0074324E" w:rsidP="004F26AE">
                            <w:pPr>
                              <w:rPr>
                                <w:rFonts w:eastAsia="Calibri"/>
                                <w:szCs w:val="20"/>
                              </w:rPr>
                            </w:pPr>
                            <w:r w:rsidRPr="00695F82">
                              <w:rPr>
                                <w:rFonts w:eastAsia="Calibri"/>
                                <w:szCs w:val="20"/>
                              </w:rPr>
                              <w:t>Team Member 5</w:t>
                            </w:r>
                          </w:p>
                        </w:tc>
                        <w:tc>
                          <w:tcPr>
                            <w:tcW w:w="1081" w:type="pct"/>
                          </w:tcPr>
                          <w:p w14:paraId="66F0918D" w14:textId="77777777" w:rsidR="0074324E" w:rsidRPr="00695F82" w:rsidRDefault="0074324E" w:rsidP="004F26AE">
                            <w:pPr>
                              <w:rPr>
                                <w:rFonts w:eastAsia="Calibri" w:cs="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tcPr>
                          <w:p w14:paraId="360CC6A2" w14:textId="77777777" w:rsidR="0074324E" w:rsidRPr="00695F82" w:rsidRDefault="0074324E" w:rsidP="004F26AE">
                            <w:pPr>
                              <w:jc w:val="center"/>
                              <w:rPr>
                                <w:rFonts w:eastAsia="Calibri" w:cs="Calibri"/>
                                <w:szCs w:val="20"/>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r w:rsidRPr="00695F82">
                              <w:rPr>
                                <w:rFonts w:eastAsia="Calibri" w:cs="Calibri"/>
                                <w:szCs w:val="20"/>
                              </w:rPr>
                              <w:t>%</w:t>
                            </w:r>
                          </w:p>
                        </w:tc>
                        <w:tc>
                          <w:tcPr>
                            <w:tcW w:w="874" w:type="pct"/>
                          </w:tcPr>
                          <w:p w14:paraId="232D0AB9" w14:textId="77777777" w:rsidR="0074324E" w:rsidRPr="00695F82" w:rsidRDefault="0074324E" w:rsidP="004F26AE">
                            <w:pPr>
                              <w:jc w:val="center"/>
                              <w:rPr>
                                <w:rFonts w:eastAsia="Calibri" w:cs="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74FEB0F9" w14:textId="77777777" w:rsidTr="0074324E">
                        <w:tc>
                          <w:tcPr>
                            <w:tcW w:w="3180" w:type="pct"/>
                            <w:gridSpan w:val="2"/>
                          </w:tcPr>
                          <w:p w14:paraId="4E88D6A4" w14:textId="77777777" w:rsidR="0074324E" w:rsidRPr="00695F82" w:rsidRDefault="0074324E" w:rsidP="004F26AE">
                            <w:pPr>
                              <w:rPr>
                                <w:rFonts w:eastAsia="Calibri"/>
                              </w:rPr>
                            </w:pPr>
                            <w:r w:rsidRPr="00695F82">
                              <w:rPr>
                                <w:rFonts w:eastAsia="Calibri"/>
                                <w:szCs w:val="20"/>
                              </w:rPr>
                              <w:lastRenderedPageBreak/>
                              <w:t>Total Input for all Team Members:</w:t>
                            </w:r>
                          </w:p>
                        </w:tc>
                        <w:tc>
                          <w:tcPr>
                            <w:tcW w:w="946" w:type="pct"/>
                          </w:tcPr>
                          <w:p w14:paraId="729F324F" w14:textId="77777777" w:rsidR="0074324E" w:rsidRPr="00695F82" w:rsidRDefault="0074324E" w:rsidP="004F26AE">
                            <w:pPr>
                              <w:jc w:val="center"/>
                              <w:rPr>
                                <w:rFonts w:eastAsia="Calibri"/>
                              </w:rPr>
                            </w:pPr>
                            <w:r w:rsidRPr="00695F82">
                              <w:rPr>
                                <w:rFonts w:eastAsia="Calibri"/>
                              </w:rPr>
                              <w:t>100%</w:t>
                            </w:r>
                          </w:p>
                        </w:tc>
                        <w:tc>
                          <w:tcPr>
                            <w:tcW w:w="874" w:type="pct"/>
                            <w:shd w:val="clear" w:color="auto" w:fill="57AEA5"/>
                          </w:tcPr>
                          <w:p w14:paraId="6059EDA5" w14:textId="77777777" w:rsidR="0074324E" w:rsidRPr="00695F82" w:rsidRDefault="0074324E" w:rsidP="004F26AE">
                            <w:pPr>
                              <w:jc w:val="center"/>
                              <w:rPr>
                                <w:rFonts w:eastAsia="Calibri" w:cs="Calibri"/>
                              </w:rPr>
                            </w:pPr>
                          </w:p>
                        </w:tc>
                      </w:tr>
                      <w:tr w:rsidR="0074324E" w:rsidRPr="00695F82" w14:paraId="72606B51" w14:textId="77777777" w:rsidTr="0074324E">
                        <w:tc>
                          <w:tcPr>
                            <w:tcW w:w="4126" w:type="pct"/>
                            <w:gridSpan w:val="3"/>
                            <w:shd w:val="clear" w:color="auto" w:fill="D9F2D0"/>
                          </w:tcPr>
                          <w:p w14:paraId="69D83F15" w14:textId="77777777" w:rsidR="0074324E" w:rsidRPr="00695F82" w:rsidRDefault="0074324E" w:rsidP="004F26AE">
                            <w:pPr>
                              <w:jc w:val="center"/>
                              <w:rPr>
                                <w:rFonts w:eastAsia="Calibri"/>
                                <w:b/>
                                <w:bCs/>
                              </w:rPr>
                            </w:pPr>
                          </w:p>
                          <w:p w14:paraId="27F907EF" w14:textId="77777777" w:rsidR="0074324E" w:rsidRDefault="0074324E" w:rsidP="004F26AE">
                            <w:pPr>
                              <w:jc w:val="center"/>
                              <w:rPr>
                                <w:rFonts w:eastAsia="Calibri"/>
                                <w:b/>
                                <w:bCs/>
                              </w:rPr>
                            </w:pPr>
                            <w:r w:rsidRPr="00695F82">
                              <w:rPr>
                                <w:rFonts w:eastAsia="Calibri"/>
                                <w:b/>
                                <w:bCs/>
                              </w:rPr>
                              <w:t>Blended Daily Rate (ex. VAT):</w:t>
                            </w:r>
                          </w:p>
                          <w:p w14:paraId="17B2269B" w14:textId="77777777" w:rsidR="0074324E" w:rsidRPr="00695F82" w:rsidRDefault="0074324E" w:rsidP="004F26AE">
                            <w:pPr>
                              <w:jc w:val="center"/>
                              <w:rPr>
                                <w:rFonts w:eastAsia="Calibri"/>
                                <w:b/>
                                <w:bCs/>
                              </w:rPr>
                            </w:pPr>
                            <w:r>
                              <w:rPr>
                                <w:rFonts w:eastAsia="Calibri"/>
                                <w:b/>
                                <w:bCs/>
                              </w:rPr>
                              <w:t>(e.g. D1+D2+D3+D4+D5+…..)</w:t>
                            </w:r>
                          </w:p>
                          <w:p w14:paraId="287FC66D" w14:textId="77777777" w:rsidR="0074324E" w:rsidRPr="00695F82" w:rsidRDefault="0074324E" w:rsidP="004F26AE">
                            <w:pPr>
                              <w:jc w:val="center"/>
                              <w:rPr>
                                <w:rFonts w:eastAsia="Calibri"/>
                                <w:b/>
                                <w:bCs/>
                              </w:rPr>
                            </w:pPr>
                          </w:p>
                        </w:tc>
                        <w:tc>
                          <w:tcPr>
                            <w:tcW w:w="874" w:type="pct"/>
                            <w:shd w:val="clear" w:color="auto" w:fill="D9F2D0"/>
                          </w:tcPr>
                          <w:p w14:paraId="48EC0D54" w14:textId="77777777" w:rsidR="0074324E" w:rsidRPr="00695F82" w:rsidRDefault="0074324E" w:rsidP="004F26AE">
                            <w:pPr>
                              <w:jc w:val="center"/>
                              <w:rPr>
                                <w:rFonts w:eastAsia="Calibri" w:cs="Calibri"/>
                                <w:b/>
                                <w:bCs/>
                              </w:rPr>
                            </w:pPr>
                          </w:p>
                          <w:p w14:paraId="22C81F2B" w14:textId="77777777" w:rsidR="0074324E" w:rsidRPr="00695F82" w:rsidRDefault="0074324E" w:rsidP="004F26AE">
                            <w:pPr>
                              <w:jc w:val="center"/>
                              <w:rPr>
                                <w:rFonts w:eastAsia="Calibri"/>
                                <w:b/>
                                <w:bCs/>
                              </w:rPr>
                            </w:pPr>
                            <w:r w:rsidRPr="00695F82">
                              <w:rPr>
                                <w:rFonts w:eastAsia="Calibri" w:cs="Calibri"/>
                                <w:b/>
                                <w:bCs/>
                              </w:rPr>
                              <w:t>€</w:t>
                            </w:r>
                            <w:r w:rsidRPr="00695F82">
                              <w:rPr>
                                <w:rFonts w:eastAsia="Calibri" w:cs="Calibri"/>
                                <w:b/>
                                <w:bCs/>
                              </w:rPr>
                              <w:fldChar w:fldCharType="begin">
                                <w:ffData>
                                  <w:name w:val=""/>
                                  <w:enabled/>
                                  <w:calcOnExit w:val="0"/>
                                  <w:textInput>
                                    <w:default w:val="Insert here"/>
                                  </w:textInput>
                                </w:ffData>
                              </w:fldChar>
                            </w:r>
                            <w:r w:rsidRPr="00695F82">
                              <w:rPr>
                                <w:rFonts w:eastAsia="Calibri" w:cs="Calibri"/>
                                <w:b/>
                                <w:bCs/>
                              </w:rPr>
                              <w:instrText xml:space="preserve"> FORMTEXT </w:instrText>
                            </w:r>
                            <w:r w:rsidRPr="00695F82">
                              <w:rPr>
                                <w:rFonts w:eastAsia="Calibri" w:cs="Calibri"/>
                                <w:b/>
                                <w:bCs/>
                              </w:rPr>
                            </w:r>
                            <w:r w:rsidRPr="00695F82">
                              <w:rPr>
                                <w:rFonts w:eastAsia="Calibri" w:cs="Calibri"/>
                                <w:b/>
                                <w:bCs/>
                              </w:rPr>
                              <w:fldChar w:fldCharType="separate"/>
                            </w:r>
                            <w:r w:rsidRPr="00695F82">
                              <w:rPr>
                                <w:rFonts w:eastAsia="Calibri" w:cs="Calibri"/>
                                <w:b/>
                                <w:bCs/>
                                <w:noProof/>
                              </w:rPr>
                              <w:t>Insert here</w:t>
                            </w:r>
                            <w:r w:rsidRPr="00695F82">
                              <w:rPr>
                                <w:rFonts w:eastAsia="Calibri" w:cs="Calibri"/>
                                <w:b/>
                                <w:bCs/>
                              </w:rPr>
                              <w:fldChar w:fldCharType="end"/>
                            </w:r>
                          </w:p>
                        </w:tc>
                      </w:tr>
                    </w:tbl>
                    <w:p w14:paraId="7801F331" w14:textId="77777777" w:rsidR="0074324E" w:rsidRPr="00695F82" w:rsidRDefault="0074324E" w:rsidP="0074324E">
                      <w:pPr>
                        <w:spacing w:line="278" w:lineRule="auto"/>
                        <w:rPr>
                          <w:rFonts w:ascii="Aptos" w:eastAsia="Aptos" w:hAnsi="Aptos"/>
                          <w:sz w:val="24"/>
                        </w:rPr>
                      </w:pPr>
                    </w:p>
                    <w:p w14:paraId="7DDB86DF" w14:textId="77777777" w:rsidR="0074324E" w:rsidRPr="00695F82" w:rsidRDefault="0074324E" w:rsidP="0074324E">
                      <w:pPr>
                        <w:spacing w:line="278" w:lineRule="auto"/>
                        <w:rPr>
                          <w:rFonts w:ascii="Aptos" w:eastAsia="Aptos" w:hAnsi="Aptos"/>
                          <w:sz w:val="24"/>
                        </w:rPr>
                      </w:pPr>
                    </w:p>
                    <w:tbl>
                      <w:tblPr>
                        <w:tblStyle w:val="TableGrid112"/>
                        <w:tblW w:w="5000" w:type="pct"/>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9041"/>
                      </w:tblGrid>
                      <w:tr w:rsidR="0074324E" w:rsidRPr="00695F82" w14:paraId="3DD8D0D0" w14:textId="77777777" w:rsidTr="004F26AE">
                        <w:tc>
                          <w:tcPr>
                            <w:tcW w:w="5000" w:type="pct"/>
                            <w:shd w:val="clear" w:color="auto" w:fill="235D64"/>
                          </w:tcPr>
                          <w:p w14:paraId="69D224C0" w14:textId="77777777" w:rsidR="0074324E" w:rsidRPr="00695F82" w:rsidRDefault="0074324E" w:rsidP="004F26AE">
                            <w:pPr>
                              <w:jc w:val="center"/>
                              <w:rPr>
                                <w:rFonts w:ascii="Aptos" w:eastAsia="Calibri" w:hAnsi="Aptos" w:cs="Calibri"/>
                                <w:b/>
                                <w:sz w:val="28"/>
                                <w:szCs w:val="28"/>
                                <w:u w:val="single"/>
                              </w:rPr>
                            </w:pPr>
                            <w:r w:rsidRPr="00695F82">
                              <w:rPr>
                                <w:rFonts w:ascii="Aptos" w:eastAsia="Calibri" w:hAnsi="Aptos"/>
                                <w:b/>
                                <w:color w:val="FFFFFF"/>
                                <w:sz w:val="28"/>
                                <w:szCs w:val="28"/>
                              </w:rPr>
                              <w:t>Total Annual Cost of Service Pricing Table</w:t>
                            </w:r>
                          </w:p>
                        </w:tc>
                      </w:tr>
                      <w:tr w:rsidR="0074324E" w:rsidRPr="00695F82" w14:paraId="042C83D3" w14:textId="77777777" w:rsidTr="004F26AE">
                        <w:tc>
                          <w:tcPr>
                            <w:tcW w:w="5000" w:type="pct"/>
                          </w:tcPr>
                          <w:p w14:paraId="41CF8717" w14:textId="77777777" w:rsidR="0074324E" w:rsidRPr="00695F82" w:rsidRDefault="0074324E" w:rsidP="004F26AE">
                            <w:pPr>
                              <w:autoSpaceDE w:val="0"/>
                              <w:autoSpaceDN w:val="0"/>
                              <w:adjustRightInd w:val="0"/>
                              <w:rPr>
                                <w:rFonts w:ascii="Aptos" w:eastAsia="Calibri" w:hAnsi="Aptos" w:cs="Calibri"/>
                                <w:b/>
                                <w:u w:val="single"/>
                              </w:rPr>
                            </w:pPr>
                            <w:r w:rsidRPr="00695F82">
                              <w:rPr>
                                <w:rFonts w:ascii="Aptos" w:eastAsia="Calibri" w:hAnsi="Aptos" w:cs="Calibri"/>
                                <w:b/>
                                <w:u w:val="single"/>
                              </w:rPr>
                              <w:t>Tenderers please note:</w:t>
                            </w:r>
                          </w:p>
                          <w:p w14:paraId="517E5ACA" w14:textId="77777777" w:rsidR="0074324E" w:rsidRPr="00695F82" w:rsidRDefault="0074324E" w:rsidP="004F26AE">
                            <w:pPr>
                              <w:numPr>
                                <w:ilvl w:val="0"/>
                                <w:numId w:val="63"/>
                              </w:numPr>
                              <w:spacing w:after="0" w:line="240" w:lineRule="auto"/>
                              <w:contextualSpacing/>
                              <w:rPr>
                                <w:rFonts w:ascii="Aptos" w:eastAsia="Calibri" w:hAnsi="Aptos" w:cs="Calibri"/>
                                <w:sz w:val="20"/>
                                <w:szCs w:val="20"/>
                              </w:rPr>
                            </w:pPr>
                            <w:r w:rsidRPr="00695F82">
                              <w:rPr>
                                <w:rFonts w:ascii="Aptos" w:eastAsia="Calibri" w:hAnsi="Aptos" w:cs="Calibri"/>
                                <w:sz w:val="20"/>
                                <w:szCs w:val="20"/>
                              </w:rPr>
                              <w:t xml:space="preserve">Price quoted must be expressed in </w:t>
                            </w:r>
                            <w:r w:rsidRPr="00695F82">
                              <w:rPr>
                                <w:rFonts w:ascii="Aptos" w:eastAsia="Calibri" w:hAnsi="Aptos" w:cs="Calibri"/>
                                <w:b/>
                                <w:sz w:val="20"/>
                                <w:szCs w:val="20"/>
                              </w:rPr>
                              <w:t>Euro only</w:t>
                            </w:r>
                            <w:r w:rsidRPr="00695F82">
                              <w:rPr>
                                <w:rFonts w:ascii="Aptos" w:eastAsia="Calibri" w:hAnsi="Aptos" w:cs="Calibri"/>
                                <w:sz w:val="20"/>
                                <w:szCs w:val="20"/>
                              </w:rPr>
                              <w:t xml:space="preserve"> and exclusive of VAT.</w:t>
                            </w:r>
                            <w:r w:rsidRPr="00695F82">
                              <w:rPr>
                                <w:rFonts w:ascii="Aptos" w:eastAsia="Calibri" w:hAnsi="Aptos"/>
                              </w:rPr>
                              <w:t xml:space="preserve"> </w:t>
                            </w:r>
                          </w:p>
                          <w:p w14:paraId="776DE4A0" w14:textId="77777777" w:rsidR="0074324E" w:rsidRPr="00695F82" w:rsidRDefault="0074324E" w:rsidP="004F26AE">
                            <w:pPr>
                              <w:numPr>
                                <w:ilvl w:val="0"/>
                                <w:numId w:val="63"/>
                              </w:numPr>
                              <w:spacing w:after="0" w:line="240" w:lineRule="auto"/>
                              <w:contextualSpacing/>
                              <w:rPr>
                                <w:rFonts w:ascii="Aptos" w:eastAsia="Calibri" w:hAnsi="Aptos" w:cs="Arial"/>
                                <w:sz w:val="20"/>
                                <w:szCs w:val="20"/>
                                <w:lang w:eastAsia="en-GB"/>
                              </w:rPr>
                            </w:pPr>
                            <w:r w:rsidRPr="00695F82">
                              <w:rPr>
                                <w:rFonts w:ascii="Aptos" w:eastAsia="Calibri" w:hAnsi="Aptos" w:cs="Arial"/>
                                <w:sz w:val="20"/>
                                <w:szCs w:val="20"/>
                                <w:lang w:eastAsia="en-GB"/>
                              </w:rPr>
                              <w:t>Any lin</w:t>
                            </w:r>
                            <w:r>
                              <w:rPr>
                                <w:rFonts w:ascii="Aptos" w:eastAsia="Calibri" w:hAnsi="Aptos" w:cs="Arial"/>
                                <w:sz w:val="20"/>
                                <w:szCs w:val="20"/>
                                <w:lang w:eastAsia="en-GB"/>
                              </w:rPr>
                              <w:t>e-</w:t>
                            </w:r>
                            <w:r w:rsidRPr="00695F82">
                              <w:rPr>
                                <w:rFonts w:ascii="Aptos" w:eastAsia="Calibri" w:hAnsi="Aptos" w:cs="Arial"/>
                                <w:sz w:val="20"/>
                                <w:szCs w:val="20"/>
                                <w:lang w:eastAsia="en-GB"/>
                              </w:rPr>
                              <w:t xml:space="preserve"> item cost left blank will assumed to be zero.</w:t>
                            </w:r>
                          </w:p>
                          <w:p w14:paraId="4DE8C7E2" w14:textId="77777777" w:rsidR="0074324E" w:rsidRPr="00695F82" w:rsidRDefault="0074324E" w:rsidP="004F26AE">
                            <w:pPr>
                              <w:widowControl w:val="0"/>
                              <w:numPr>
                                <w:ilvl w:val="0"/>
                                <w:numId w:val="63"/>
                              </w:numPr>
                              <w:spacing w:after="0" w:line="240" w:lineRule="auto"/>
                              <w:contextualSpacing/>
                              <w:rPr>
                                <w:rFonts w:ascii="Aptos" w:eastAsia="Calibri" w:hAnsi="Aptos" w:cs="Arial"/>
                                <w:sz w:val="20"/>
                                <w:szCs w:val="20"/>
                                <w:lang w:eastAsia="en-GB"/>
                              </w:rPr>
                            </w:pPr>
                            <w:r w:rsidRPr="00695F82">
                              <w:rPr>
                                <w:rFonts w:ascii="Aptos" w:eastAsia="Calibri" w:hAnsi="Aptos" w:cs="Arial"/>
                                <w:sz w:val="20"/>
                                <w:szCs w:val="20"/>
                                <w:lang w:eastAsia="en-GB"/>
                              </w:rPr>
                              <w:t xml:space="preserve">The pricing format and in particular the Tenderer’s costs and rates quoted in the tender response shall remain </w:t>
                            </w:r>
                            <w:r w:rsidRPr="00695F82">
                              <w:rPr>
                                <w:rFonts w:ascii="Aptos" w:eastAsia="Calibri" w:hAnsi="Aptos" w:cs="Arial"/>
                                <w:b/>
                                <w:sz w:val="20"/>
                                <w:szCs w:val="20"/>
                                <w:lang w:eastAsia="en-GB"/>
                              </w:rPr>
                              <w:t>fixed for the duration of the Contract (notwithstanding the application of a successful price review as per the conditions set out in the Price Review below).</w:t>
                            </w:r>
                          </w:p>
                          <w:p w14:paraId="76490962" w14:textId="77777777" w:rsidR="0074324E" w:rsidRPr="00695F82" w:rsidRDefault="0074324E" w:rsidP="004F26AE">
                            <w:pPr>
                              <w:widowControl w:val="0"/>
                              <w:numPr>
                                <w:ilvl w:val="0"/>
                                <w:numId w:val="63"/>
                              </w:numPr>
                              <w:spacing w:after="0" w:line="240" w:lineRule="auto"/>
                              <w:contextualSpacing/>
                              <w:rPr>
                                <w:rFonts w:ascii="Aptos" w:eastAsia="Calibri" w:hAnsi="Aptos" w:cs="Arial"/>
                                <w:bCs/>
                                <w:sz w:val="20"/>
                                <w:szCs w:val="20"/>
                                <w:lang w:eastAsia="en-GB"/>
                              </w:rPr>
                            </w:pPr>
                            <w:r w:rsidRPr="00695F82">
                              <w:rPr>
                                <w:rFonts w:ascii="Aptos" w:eastAsia="Calibri" w:hAnsi="Aptos" w:cs="Arial"/>
                                <w:bCs/>
                                <w:sz w:val="20"/>
                                <w:szCs w:val="20"/>
                                <w:lang w:eastAsia="en-GB"/>
                              </w:rPr>
                              <w:t>Please note that no new costs or per diem rates can be introduced by the successful tenderer after the tender submission deadline.</w:t>
                            </w:r>
                          </w:p>
                          <w:p w14:paraId="6AF9DE19" w14:textId="77777777" w:rsidR="0074324E" w:rsidRPr="00695F82" w:rsidRDefault="0074324E" w:rsidP="004F26AE">
                            <w:pPr>
                              <w:widowControl w:val="0"/>
                              <w:numPr>
                                <w:ilvl w:val="0"/>
                                <w:numId w:val="63"/>
                              </w:numPr>
                              <w:spacing w:after="0" w:line="240" w:lineRule="auto"/>
                              <w:contextualSpacing/>
                              <w:rPr>
                                <w:rFonts w:ascii="Aptos" w:eastAsia="Calibri" w:hAnsi="Aptos" w:cs="Arial"/>
                                <w:sz w:val="20"/>
                                <w:szCs w:val="20"/>
                                <w:lang w:eastAsia="en-GB"/>
                              </w:rPr>
                            </w:pPr>
                            <w:r w:rsidRPr="00695F82">
                              <w:rPr>
                                <w:rFonts w:ascii="Aptos" w:eastAsia="Calibri" w:hAnsi="Aptos" w:cs="Arial"/>
                                <w:b/>
                                <w:sz w:val="20"/>
                                <w:szCs w:val="20"/>
                                <w:lang w:eastAsia="en-GB"/>
                              </w:rPr>
                              <w:t>Failure to adequately complete Pricing Table 2 will result in elimination from the competition on grounds of non-compliance.</w:t>
                            </w:r>
                          </w:p>
                          <w:p w14:paraId="0ECA5BB2" w14:textId="77777777" w:rsidR="0074324E" w:rsidRPr="00695F82" w:rsidRDefault="0074324E" w:rsidP="004F26AE">
                            <w:pPr>
                              <w:widowControl w:val="0"/>
                              <w:ind w:left="720"/>
                              <w:contextualSpacing/>
                              <w:rPr>
                                <w:rFonts w:ascii="Aptos" w:eastAsia="Calibri" w:hAnsi="Aptos" w:cs="Arial"/>
                                <w:b/>
                                <w:u w:val="thick"/>
                                <w:lang w:eastAsia="en-GB"/>
                              </w:rPr>
                            </w:pPr>
                          </w:p>
                        </w:tc>
                      </w:tr>
                    </w:tbl>
                    <w:tbl>
                      <w:tblPr>
                        <w:tblStyle w:val="TableGrid2111"/>
                        <w:tblW w:w="5000" w:type="pct"/>
                        <w:tblBorders>
                          <w:top w:val="single" w:sz="12" w:space="0" w:color="235D64"/>
                          <w:left w:val="single" w:sz="12" w:space="0" w:color="235D64"/>
                          <w:bottom w:val="single" w:sz="12" w:space="0" w:color="235D64"/>
                          <w:right w:val="single" w:sz="12" w:space="0" w:color="235D64"/>
                          <w:insideH w:val="single" w:sz="12" w:space="0" w:color="235D64"/>
                          <w:insideV w:val="single" w:sz="12" w:space="0" w:color="235D64"/>
                        </w:tblBorders>
                        <w:tblLook w:val="04A0" w:firstRow="1" w:lastRow="0" w:firstColumn="1" w:lastColumn="0" w:noHBand="0" w:noVBand="1"/>
                      </w:tblPr>
                      <w:tblGrid>
                        <w:gridCol w:w="3795"/>
                        <w:gridCol w:w="1955"/>
                        <w:gridCol w:w="1711"/>
                        <w:gridCol w:w="1580"/>
                      </w:tblGrid>
                      <w:tr w:rsidR="0074324E" w:rsidRPr="00695F82" w14:paraId="7AD1FF43" w14:textId="77777777" w:rsidTr="004F26AE">
                        <w:tc>
                          <w:tcPr>
                            <w:tcW w:w="5000" w:type="pct"/>
                            <w:gridSpan w:val="4"/>
                            <w:shd w:val="clear" w:color="auto" w:fill="235D64"/>
                          </w:tcPr>
                          <w:p w14:paraId="3AC9E60F" w14:textId="77777777" w:rsidR="0074324E" w:rsidRPr="00695F82" w:rsidRDefault="0074324E" w:rsidP="004F26AE">
                            <w:pPr>
                              <w:jc w:val="center"/>
                              <w:rPr>
                                <w:rFonts w:eastAsia="Calibri"/>
                                <w:color w:val="FFFFFF"/>
                                <w:sz w:val="28"/>
                                <w:szCs w:val="28"/>
                              </w:rPr>
                            </w:pPr>
                            <w:r w:rsidRPr="00695F82">
                              <w:rPr>
                                <w:rFonts w:eastAsia="Calibri"/>
                                <w:color w:val="FFFFFF"/>
                                <w:sz w:val="28"/>
                                <w:szCs w:val="28"/>
                              </w:rPr>
                              <w:t>Pricing Table 2: Annual Cost of Service</w:t>
                            </w:r>
                          </w:p>
                          <w:p w14:paraId="6E8B8DF6" w14:textId="77777777" w:rsidR="0074324E" w:rsidRPr="00695F82" w:rsidRDefault="0074324E" w:rsidP="004F26AE">
                            <w:pPr>
                              <w:jc w:val="center"/>
                              <w:rPr>
                                <w:rFonts w:eastAsia="Calibri"/>
                                <w:sz w:val="28"/>
                                <w:szCs w:val="28"/>
                              </w:rPr>
                            </w:pPr>
                            <w:r w:rsidRPr="00695F82">
                              <w:rPr>
                                <w:rFonts w:eastAsia="Calibri"/>
                                <w:color w:val="FFE599"/>
                                <w:sz w:val="28"/>
                                <w:szCs w:val="28"/>
                              </w:rPr>
                              <w:t>Must be Completed – Please check that all calculations are accurate prior to submitting</w:t>
                            </w:r>
                          </w:p>
                        </w:tc>
                      </w:tr>
                      <w:tr w:rsidR="0074324E" w:rsidRPr="00695F82" w14:paraId="057E4535" w14:textId="77777777" w:rsidTr="004F26AE">
                        <w:tc>
                          <w:tcPr>
                            <w:tcW w:w="5000" w:type="pct"/>
                            <w:gridSpan w:val="4"/>
                            <w:shd w:val="clear" w:color="auto" w:fill="D9D9D9"/>
                          </w:tcPr>
                          <w:p w14:paraId="653AB8EE" w14:textId="77777777" w:rsidR="0074324E" w:rsidRPr="00695F82" w:rsidRDefault="0074324E" w:rsidP="004F26AE">
                            <w:pPr>
                              <w:jc w:val="center"/>
                              <w:rPr>
                                <w:rFonts w:eastAsia="Calibri" w:cs="Calibri"/>
                                <w:b/>
                                <w:bCs/>
                              </w:rPr>
                            </w:pPr>
                          </w:p>
                          <w:p w14:paraId="18D56B97" w14:textId="77777777" w:rsidR="0074324E" w:rsidRPr="00695F82" w:rsidRDefault="0074324E" w:rsidP="004F26AE">
                            <w:pPr>
                              <w:jc w:val="center"/>
                              <w:rPr>
                                <w:rFonts w:eastAsia="Calibri" w:cs="Calibri"/>
                                <w:b/>
                                <w:bCs/>
                              </w:rPr>
                            </w:pPr>
                            <w:r w:rsidRPr="00695F82">
                              <w:rPr>
                                <w:rFonts w:eastAsia="Calibri" w:cs="Calibri"/>
                                <w:b/>
                                <w:bCs/>
                              </w:rPr>
                              <w:t>Sentinel Data Solution</w:t>
                            </w:r>
                          </w:p>
                          <w:p w14:paraId="4E8D2D43" w14:textId="77777777" w:rsidR="0074324E" w:rsidRPr="00695F82" w:rsidRDefault="0074324E" w:rsidP="004F26AE">
                            <w:pPr>
                              <w:rPr>
                                <w:rFonts w:eastAsia="Calibri" w:cs="Calibri"/>
                              </w:rPr>
                            </w:pPr>
                            <w:r w:rsidRPr="00695F82">
                              <w:rPr>
                                <w:rFonts w:eastAsia="Calibri" w:cs="Calibri"/>
                              </w:rPr>
                              <w:t xml:space="preserve">Sentinel Data Extraction, Pre-processing, statistics generation at FOI level, running all models/algorithms, rerunning for new FOI, delivery of results to the Department, result validations, workflows, architecture, result storage &amp; other listed requirements in Appendix 1 of the RFT.            </w:t>
                            </w:r>
                          </w:p>
                          <w:p w14:paraId="190E4007" w14:textId="77777777" w:rsidR="0074324E" w:rsidRPr="00695F82" w:rsidRDefault="0074324E" w:rsidP="004F26AE">
                            <w:pPr>
                              <w:rPr>
                                <w:rFonts w:eastAsia="Calibri" w:cs="Calibri"/>
                              </w:rPr>
                            </w:pPr>
                            <w:r w:rsidRPr="00695F82">
                              <w:rPr>
                                <w:rFonts w:eastAsia="Calibri" w:cs="Calibri"/>
                              </w:rPr>
                              <w:t xml:space="preserve">(All associated resources/Team Members required should be listed in Pricing Table 1 above). </w:t>
                            </w:r>
                          </w:p>
                          <w:p w14:paraId="52BB1A78" w14:textId="77777777" w:rsidR="0074324E" w:rsidRPr="00695F82" w:rsidRDefault="0074324E" w:rsidP="004F26AE">
                            <w:pPr>
                              <w:rPr>
                                <w:rFonts w:eastAsia="Calibri" w:cs="Calibri"/>
                              </w:rPr>
                            </w:pPr>
                            <w:r w:rsidRPr="00695F82">
                              <w:rPr>
                                <w:rFonts w:eastAsia="Calibri" w:cs="Calibri"/>
                              </w:rPr>
                              <w:t>There is an anticipated requirement of 3 runs per annum, with a maximum drawdown of 5 runs per annum.</w:t>
                            </w:r>
                          </w:p>
                          <w:p w14:paraId="6EF343D5" w14:textId="77777777" w:rsidR="0074324E" w:rsidRPr="00695F82" w:rsidRDefault="0074324E" w:rsidP="004F26AE">
                            <w:pPr>
                              <w:jc w:val="center"/>
                              <w:rPr>
                                <w:rFonts w:eastAsia="Calibri" w:cs="Calibri"/>
                                <w:b/>
                                <w:bCs/>
                              </w:rPr>
                            </w:pPr>
                          </w:p>
                        </w:tc>
                      </w:tr>
                      <w:tr w:rsidR="0074324E" w:rsidRPr="00695F82" w14:paraId="4273BB63" w14:textId="77777777" w:rsidTr="004F26AE">
                        <w:tc>
                          <w:tcPr>
                            <w:tcW w:w="4126" w:type="pct"/>
                            <w:gridSpan w:val="3"/>
                          </w:tcPr>
                          <w:p w14:paraId="5831BB6C" w14:textId="77777777" w:rsidR="0074324E" w:rsidRPr="00695F82" w:rsidRDefault="0074324E" w:rsidP="004F26AE">
                            <w:pPr>
                              <w:jc w:val="center"/>
                              <w:rPr>
                                <w:rFonts w:eastAsia="Calibri"/>
                              </w:rPr>
                            </w:pPr>
                            <w:r w:rsidRPr="00695F82">
                              <w:rPr>
                                <w:rFonts w:eastAsia="Calibri"/>
                              </w:rPr>
                              <w:t>Runs 1 – 3 Bundle Cost</w:t>
                            </w:r>
                          </w:p>
                        </w:tc>
                        <w:tc>
                          <w:tcPr>
                            <w:tcW w:w="874" w:type="pct"/>
                          </w:tcPr>
                          <w:p w14:paraId="06F00EC8" w14:textId="77777777" w:rsidR="0074324E" w:rsidRPr="00695F82" w:rsidRDefault="0074324E" w:rsidP="004F26AE">
                            <w:pPr>
                              <w:jc w:val="center"/>
                              <w:rPr>
                                <w:rFonts w:eastAsia="Calibri" w:cs="Calibri"/>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034C6418" w14:textId="77777777" w:rsidTr="004F26AE">
                        <w:tc>
                          <w:tcPr>
                            <w:tcW w:w="4126" w:type="pct"/>
                            <w:gridSpan w:val="3"/>
                          </w:tcPr>
                          <w:p w14:paraId="6CE8AFA9" w14:textId="77777777" w:rsidR="0074324E" w:rsidRPr="00695F82" w:rsidRDefault="0074324E" w:rsidP="004F26AE">
                            <w:pPr>
                              <w:jc w:val="center"/>
                              <w:rPr>
                                <w:rFonts w:eastAsia="Calibri"/>
                              </w:rPr>
                            </w:pPr>
                            <w:r w:rsidRPr="00695F82">
                              <w:rPr>
                                <w:rFonts w:eastAsia="Calibri"/>
                              </w:rPr>
                              <w:t>Run 4 Cost</w:t>
                            </w:r>
                          </w:p>
                        </w:tc>
                        <w:tc>
                          <w:tcPr>
                            <w:tcW w:w="874" w:type="pct"/>
                          </w:tcPr>
                          <w:p w14:paraId="35A7D969" w14:textId="77777777" w:rsidR="0074324E" w:rsidRPr="00695F82" w:rsidRDefault="0074324E" w:rsidP="004F26AE">
                            <w:pPr>
                              <w:jc w:val="center"/>
                              <w:rPr>
                                <w:rFonts w:eastAsia="Calibri" w:cs="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688776DE" w14:textId="77777777" w:rsidTr="004F26AE">
                        <w:tc>
                          <w:tcPr>
                            <w:tcW w:w="4126" w:type="pct"/>
                            <w:gridSpan w:val="3"/>
                          </w:tcPr>
                          <w:p w14:paraId="24A8A31E" w14:textId="77777777" w:rsidR="0074324E" w:rsidRPr="00695F82" w:rsidRDefault="0074324E" w:rsidP="004F26AE">
                            <w:pPr>
                              <w:jc w:val="center"/>
                              <w:rPr>
                                <w:rFonts w:eastAsia="Calibri"/>
                              </w:rPr>
                            </w:pPr>
                            <w:r w:rsidRPr="00695F82">
                              <w:rPr>
                                <w:rFonts w:eastAsia="Calibri"/>
                              </w:rPr>
                              <w:t>Run 5 Cost</w:t>
                            </w:r>
                          </w:p>
                        </w:tc>
                        <w:tc>
                          <w:tcPr>
                            <w:tcW w:w="874" w:type="pct"/>
                          </w:tcPr>
                          <w:p w14:paraId="74868ACB" w14:textId="77777777" w:rsidR="0074324E" w:rsidRPr="00695F82" w:rsidRDefault="0074324E" w:rsidP="004F26AE">
                            <w:pPr>
                              <w:jc w:val="center"/>
                              <w:rPr>
                                <w:rFonts w:eastAsia="Calibri" w:cs="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2177C4C9" w14:textId="77777777" w:rsidTr="004F26AE">
                        <w:tc>
                          <w:tcPr>
                            <w:tcW w:w="4126" w:type="pct"/>
                            <w:gridSpan w:val="3"/>
                          </w:tcPr>
                          <w:p w14:paraId="2FE81CDC" w14:textId="77777777" w:rsidR="0074324E" w:rsidRPr="00695F82" w:rsidRDefault="0074324E" w:rsidP="004F26AE">
                            <w:pPr>
                              <w:jc w:val="center"/>
                              <w:rPr>
                                <w:rFonts w:eastAsia="Calibri"/>
                              </w:rPr>
                            </w:pPr>
                            <w:r w:rsidRPr="00695F82">
                              <w:rPr>
                                <w:rFonts w:eastAsia="Calibri"/>
                              </w:rPr>
                              <w:t>Annual Model/Algorithm Development</w:t>
                            </w:r>
                          </w:p>
                        </w:tc>
                        <w:tc>
                          <w:tcPr>
                            <w:tcW w:w="874" w:type="pct"/>
                          </w:tcPr>
                          <w:p w14:paraId="76A7E136" w14:textId="77777777" w:rsidR="0074324E" w:rsidRPr="00695F82" w:rsidRDefault="0074324E" w:rsidP="004F26AE">
                            <w:pPr>
                              <w:jc w:val="center"/>
                              <w:rPr>
                                <w:rFonts w:eastAsia="Calibri" w:cs="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1B99129C" w14:textId="77777777" w:rsidTr="004F26AE">
                        <w:tc>
                          <w:tcPr>
                            <w:tcW w:w="4126" w:type="pct"/>
                            <w:gridSpan w:val="3"/>
                            <w:shd w:val="clear" w:color="auto" w:fill="D9F2D0"/>
                          </w:tcPr>
                          <w:p w14:paraId="0AC529B7" w14:textId="77777777" w:rsidR="0074324E" w:rsidRPr="00695F82" w:rsidRDefault="0074324E" w:rsidP="004F26AE">
                            <w:pPr>
                              <w:jc w:val="center"/>
                              <w:rPr>
                                <w:rFonts w:eastAsia="Calibri"/>
                                <w:b/>
                                <w:bCs/>
                              </w:rPr>
                            </w:pPr>
                          </w:p>
                          <w:p w14:paraId="48DE0B06" w14:textId="77777777" w:rsidR="0074324E" w:rsidRPr="00695F82" w:rsidRDefault="0074324E" w:rsidP="004F26AE">
                            <w:pPr>
                              <w:jc w:val="center"/>
                              <w:rPr>
                                <w:rFonts w:eastAsia="Calibri"/>
                                <w:b/>
                                <w:bCs/>
                              </w:rPr>
                            </w:pPr>
                            <w:r w:rsidRPr="00695F82">
                              <w:rPr>
                                <w:rFonts w:eastAsia="Calibri"/>
                                <w:b/>
                                <w:bCs/>
                              </w:rPr>
                              <w:t>Cost 1: Total Annual Cost of Sentinel Data Solution (ex. VAT):</w:t>
                            </w:r>
                          </w:p>
                        </w:tc>
                        <w:tc>
                          <w:tcPr>
                            <w:tcW w:w="874" w:type="pct"/>
                            <w:shd w:val="clear" w:color="auto" w:fill="D9F2D0"/>
                          </w:tcPr>
                          <w:p w14:paraId="0959D234" w14:textId="77777777" w:rsidR="0074324E" w:rsidRPr="00695F82" w:rsidRDefault="0074324E" w:rsidP="004F26AE">
                            <w:pPr>
                              <w:jc w:val="center"/>
                              <w:rPr>
                                <w:rFonts w:eastAsia="Calibri" w:cs="Calibri"/>
                                <w:b/>
                                <w:bCs/>
                              </w:rPr>
                            </w:pPr>
                          </w:p>
                          <w:p w14:paraId="55E1D361" w14:textId="77777777" w:rsidR="0074324E" w:rsidRPr="00695F82" w:rsidRDefault="0074324E" w:rsidP="004F26AE">
                            <w:pPr>
                              <w:jc w:val="center"/>
                              <w:rPr>
                                <w:rFonts w:eastAsia="Calibri" w:cs="Calibri"/>
                                <w:b/>
                                <w:bCs/>
                              </w:rPr>
                            </w:pPr>
                            <w:r w:rsidRPr="00695F82">
                              <w:rPr>
                                <w:rFonts w:eastAsia="Calibri" w:cs="Calibri"/>
                                <w:b/>
                                <w:bCs/>
                              </w:rPr>
                              <w:t>€</w:t>
                            </w:r>
                            <w:r w:rsidRPr="00695F82">
                              <w:rPr>
                                <w:rFonts w:eastAsia="Calibri" w:cs="Calibri"/>
                                <w:b/>
                                <w:bCs/>
                              </w:rPr>
                              <w:fldChar w:fldCharType="begin">
                                <w:ffData>
                                  <w:name w:val=""/>
                                  <w:enabled/>
                                  <w:calcOnExit w:val="0"/>
                                  <w:textInput>
                                    <w:default w:val="Insert here"/>
                                  </w:textInput>
                                </w:ffData>
                              </w:fldChar>
                            </w:r>
                            <w:r w:rsidRPr="00695F82">
                              <w:rPr>
                                <w:rFonts w:eastAsia="Calibri" w:cs="Calibri"/>
                                <w:b/>
                                <w:bCs/>
                              </w:rPr>
                              <w:instrText xml:space="preserve"> FORMTEXT </w:instrText>
                            </w:r>
                            <w:r w:rsidRPr="00695F82">
                              <w:rPr>
                                <w:rFonts w:eastAsia="Calibri" w:cs="Calibri"/>
                                <w:b/>
                                <w:bCs/>
                              </w:rPr>
                            </w:r>
                            <w:r w:rsidRPr="00695F82">
                              <w:rPr>
                                <w:rFonts w:eastAsia="Calibri" w:cs="Calibri"/>
                                <w:b/>
                                <w:bCs/>
                              </w:rPr>
                              <w:fldChar w:fldCharType="separate"/>
                            </w:r>
                            <w:r w:rsidRPr="00695F82">
                              <w:rPr>
                                <w:rFonts w:eastAsia="Calibri" w:cs="Calibri"/>
                                <w:b/>
                                <w:bCs/>
                                <w:noProof/>
                              </w:rPr>
                              <w:t>Insert here</w:t>
                            </w:r>
                            <w:r w:rsidRPr="00695F82">
                              <w:rPr>
                                <w:rFonts w:eastAsia="Calibri" w:cs="Calibri"/>
                                <w:b/>
                                <w:bCs/>
                              </w:rPr>
                              <w:fldChar w:fldCharType="end"/>
                            </w:r>
                          </w:p>
                          <w:p w14:paraId="53771CCF" w14:textId="77777777" w:rsidR="0074324E" w:rsidRPr="00695F82" w:rsidRDefault="0074324E" w:rsidP="004F26AE">
                            <w:pPr>
                              <w:jc w:val="center"/>
                              <w:rPr>
                                <w:rFonts w:eastAsia="Calibri"/>
                                <w:b/>
                                <w:bCs/>
                              </w:rPr>
                            </w:pPr>
                          </w:p>
                        </w:tc>
                      </w:tr>
                      <w:tr w:rsidR="0074324E" w:rsidRPr="00695F82" w14:paraId="686575B6" w14:textId="77777777" w:rsidTr="004F26AE">
                        <w:tc>
                          <w:tcPr>
                            <w:tcW w:w="5000" w:type="pct"/>
                            <w:gridSpan w:val="4"/>
                            <w:shd w:val="clear" w:color="auto" w:fill="D9D9D9"/>
                          </w:tcPr>
                          <w:p w14:paraId="5A6BA33E" w14:textId="77777777" w:rsidR="0074324E" w:rsidRPr="00695F82" w:rsidRDefault="0074324E" w:rsidP="004F26AE">
                            <w:pPr>
                              <w:jc w:val="center"/>
                              <w:rPr>
                                <w:rFonts w:eastAsia="Calibri" w:cs="Calibri"/>
                              </w:rPr>
                            </w:pPr>
                          </w:p>
                          <w:p w14:paraId="6E6260AE" w14:textId="77777777" w:rsidR="0074324E" w:rsidRPr="00695F82" w:rsidRDefault="0074324E" w:rsidP="004F26AE">
                            <w:pPr>
                              <w:jc w:val="center"/>
                              <w:rPr>
                                <w:rFonts w:eastAsia="Calibri" w:cs="Calibri"/>
                                <w:b/>
                                <w:bCs/>
                              </w:rPr>
                            </w:pPr>
                            <w:r w:rsidRPr="00695F82">
                              <w:rPr>
                                <w:rFonts w:eastAsia="Calibri" w:cs="Calibri"/>
                                <w:b/>
                                <w:bCs/>
                              </w:rPr>
                              <w:t>Expert Viewer Application</w:t>
                            </w:r>
                          </w:p>
                          <w:p w14:paraId="4F23E746" w14:textId="77777777" w:rsidR="0074324E" w:rsidRPr="00695F82" w:rsidRDefault="0074324E" w:rsidP="004F26AE">
                            <w:pPr>
                              <w:jc w:val="center"/>
                              <w:rPr>
                                <w:rFonts w:eastAsia="Calibri" w:cs="Calibri"/>
                              </w:rPr>
                            </w:pPr>
                            <w:r w:rsidRPr="00695F82">
                              <w:rPr>
                                <w:rFonts w:eastAsia="Calibri" w:cs="Calibri"/>
                              </w:rPr>
                              <w:t>Customised Expert Viewer Application developed and maintained for the duration of the contract. This application will require customisation to fit the Departments needs and must then be maintained with up-to-date results. Please review section 1.20 in Appendix 1 of RFT for more detail.</w:t>
                            </w:r>
                          </w:p>
                          <w:p w14:paraId="2F6C5035" w14:textId="77777777" w:rsidR="0074324E" w:rsidRPr="00695F82" w:rsidRDefault="0074324E" w:rsidP="004F26AE">
                            <w:pPr>
                              <w:jc w:val="center"/>
                              <w:rPr>
                                <w:rFonts w:eastAsia="Calibri" w:cs="Calibri"/>
                              </w:rPr>
                            </w:pPr>
                            <w:r w:rsidRPr="00695F82">
                              <w:rPr>
                                <w:rFonts w:eastAsia="Calibri" w:cs="Calibri"/>
                              </w:rPr>
                              <w:t>Tenderers should note that this application will require customisation to fit the Departments needs and must then be maintained with up-to-date results. This cost must include all associated costs.</w:t>
                            </w:r>
                          </w:p>
                          <w:p w14:paraId="694DCAAE" w14:textId="77777777" w:rsidR="0074324E" w:rsidRPr="00695F82" w:rsidRDefault="0074324E" w:rsidP="004F26AE">
                            <w:pPr>
                              <w:jc w:val="center"/>
                              <w:rPr>
                                <w:rFonts w:eastAsia="Calibri" w:cs="Calibri"/>
                              </w:rPr>
                            </w:pPr>
                          </w:p>
                        </w:tc>
                      </w:tr>
                      <w:tr w:rsidR="0074324E" w:rsidRPr="00695F82" w14:paraId="31898016" w14:textId="77777777" w:rsidTr="004F26AE">
                        <w:tc>
                          <w:tcPr>
                            <w:tcW w:w="4126" w:type="pct"/>
                            <w:gridSpan w:val="3"/>
                            <w:shd w:val="clear" w:color="auto" w:fill="D9F2D0"/>
                          </w:tcPr>
                          <w:p w14:paraId="1761B4AA" w14:textId="77777777" w:rsidR="0074324E" w:rsidRPr="00695F82" w:rsidRDefault="0074324E" w:rsidP="004F26AE">
                            <w:pPr>
                              <w:jc w:val="center"/>
                              <w:rPr>
                                <w:rFonts w:eastAsia="Calibri"/>
                                <w:b/>
                                <w:bCs/>
                              </w:rPr>
                            </w:pPr>
                          </w:p>
                          <w:p w14:paraId="1A5CA6AA" w14:textId="77777777" w:rsidR="0074324E" w:rsidRPr="00695F82" w:rsidRDefault="0074324E" w:rsidP="004F26AE">
                            <w:pPr>
                              <w:jc w:val="center"/>
                              <w:rPr>
                                <w:rFonts w:eastAsia="Calibri"/>
                                <w:b/>
                                <w:bCs/>
                              </w:rPr>
                            </w:pPr>
                            <w:r w:rsidRPr="00695F82">
                              <w:rPr>
                                <w:rFonts w:eastAsia="Calibri"/>
                                <w:b/>
                                <w:bCs/>
                              </w:rPr>
                              <w:t>Cost 2: Total Annual Cost of Expert Viewer Application (ex. VAT):</w:t>
                            </w:r>
                          </w:p>
                        </w:tc>
                        <w:tc>
                          <w:tcPr>
                            <w:tcW w:w="874" w:type="pct"/>
                            <w:shd w:val="clear" w:color="auto" w:fill="D9F2D0"/>
                          </w:tcPr>
                          <w:p w14:paraId="6F72977B" w14:textId="77777777" w:rsidR="0074324E" w:rsidRPr="00695F82" w:rsidRDefault="0074324E" w:rsidP="004F26AE">
                            <w:pPr>
                              <w:jc w:val="center"/>
                              <w:rPr>
                                <w:rFonts w:eastAsia="Calibri" w:cs="Calibri"/>
                                <w:b/>
                                <w:bCs/>
                              </w:rPr>
                            </w:pPr>
                          </w:p>
                          <w:p w14:paraId="1A2A2DB7" w14:textId="77777777" w:rsidR="0074324E" w:rsidRPr="00695F82" w:rsidRDefault="0074324E" w:rsidP="004F26AE">
                            <w:pPr>
                              <w:jc w:val="center"/>
                              <w:rPr>
                                <w:rFonts w:eastAsia="Calibri" w:cs="Calibri"/>
                                <w:b/>
                                <w:bCs/>
                              </w:rPr>
                            </w:pPr>
                            <w:r w:rsidRPr="00695F82">
                              <w:rPr>
                                <w:rFonts w:eastAsia="Calibri" w:cs="Calibri"/>
                                <w:b/>
                                <w:bCs/>
                              </w:rPr>
                              <w:t>€</w:t>
                            </w:r>
                            <w:r w:rsidRPr="00695F82">
                              <w:rPr>
                                <w:rFonts w:eastAsia="Calibri" w:cs="Calibri"/>
                                <w:b/>
                                <w:bCs/>
                              </w:rPr>
                              <w:fldChar w:fldCharType="begin">
                                <w:ffData>
                                  <w:name w:val=""/>
                                  <w:enabled/>
                                  <w:calcOnExit w:val="0"/>
                                  <w:textInput>
                                    <w:default w:val="Insert here"/>
                                  </w:textInput>
                                </w:ffData>
                              </w:fldChar>
                            </w:r>
                            <w:r w:rsidRPr="00695F82">
                              <w:rPr>
                                <w:rFonts w:eastAsia="Calibri" w:cs="Calibri"/>
                                <w:b/>
                                <w:bCs/>
                              </w:rPr>
                              <w:instrText xml:space="preserve"> FORMTEXT </w:instrText>
                            </w:r>
                            <w:r w:rsidRPr="00695F82">
                              <w:rPr>
                                <w:rFonts w:eastAsia="Calibri" w:cs="Calibri"/>
                                <w:b/>
                                <w:bCs/>
                              </w:rPr>
                            </w:r>
                            <w:r w:rsidRPr="00695F82">
                              <w:rPr>
                                <w:rFonts w:eastAsia="Calibri" w:cs="Calibri"/>
                                <w:b/>
                                <w:bCs/>
                              </w:rPr>
                              <w:fldChar w:fldCharType="separate"/>
                            </w:r>
                            <w:r w:rsidRPr="00695F82">
                              <w:rPr>
                                <w:rFonts w:eastAsia="Calibri" w:cs="Calibri"/>
                                <w:b/>
                                <w:bCs/>
                                <w:noProof/>
                              </w:rPr>
                              <w:t>Insert here</w:t>
                            </w:r>
                            <w:r w:rsidRPr="00695F82">
                              <w:rPr>
                                <w:rFonts w:eastAsia="Calibri" w:cs="Calibri"/>
                                <w:b/>
                                <w:bCs/>
                              </w:rPr>
                              <w:fldChar w:fldCharType="end"/>
                            </w:r>
                          </w:p>
                          <w:p w14:paraId="5F288BD6" w14:textId="77777777" w:rsidR="0074324E" w:rsidRPr="00695F82" w:rsidRDefault="0074324E" w:rsidP="004F26AE">
                            <w:pPr>
                              <w:jc w:val="center"/>
                              <w:rPr>
                                <w:rFonts w:eastAsia="Calibri"/>
                                <w:b/>
                                <w:bCs/>
                              </w:rPr>
                            </w:pPr>
                          </w:p>
                        </w:tc>
                      </w:tr>
                      <w:tr w:rsidR="0074324E" w:rsidRPr="00695F82" w14:paraId="7EF4E98E" w14:textId="77777777" w:rsidTr="004F26AE">
                        <w:tc>
                          <w:tcPr>
                            <w:tcW w:w="5000" w:type="pct"/>
                            <w:gridSpan w:val="4"/>
                            <w:shd w:val="clear" w:color="auto" w:fill="D9D9D9"/>
                          </w:tcPr>
                          <w:p w14:paraId="0303A2B0" w14:textId="77777777" w:rsidR="0074324E" w:rsidRPr="00695F82" w:rsidRDefault="0074324E" w:rsidP="004F26AE">
                            <w:pPr>
                              <w:jc w:val="center"/>
                              <w:rPr>
                                <w:rFonts w:eastAsia="Calibri" w:cs="Calibri"/>
                                <w:b/>
                                <w:bCs/>
                              </w:rPr>
                            </w:pPr>
                          </w:p>
                          <w:p w14:paraId="3D84F37C" w14:textId="77777777" w:rsidR="0074324E" w:rsidRPr="00695F82" w:rsidRDefault="0074324E" w:rsidP="004F26AE">
                            <w:pPr>
                              <w:jc w:val="center"/>
                              <w:rPr>
                                <w:rFonts w:eastAsia="Calibri" w:cs="Calibri"/>
                                <w:b/>
                                <w:bCs/>
                              </w:rPr>
                            </w:pPr>
                            <w:r w:rsidRPr="00695F82">
                              <w:rPr>
                                <w:rFonts w:eastAsia="Calibri" w:cs="Calibri"/>
                                <w:b/>
                                <w:bCs/>
                              </w:rPr>
                              <w:t>Other Annual Costs</w:t>
                            </w:r>
                          </w:p>
                          <w:p w14:paraId="307DA2B5" w14:textId="77777777" w:rsidR="0074324E" w:rsidRPr="00695F82" w:rsidRDefault="0074324E" w:rsidP="004F26AE">
                            <w:pPr>
                              <w:jc w:val="center"/>
                              <w:rPr>
                                <w:rFonts w:eastAsia="Calibri" w:cs="Calibri"/>
                              </w:rPr>
                            </w:pPr>
                            <w:r w:rsidRPr="00695F82">
                              <w:rPr>
                                <w:rFonts w:eastAsia="Calibri" w:cs="Calibri"/>
                              </w:rPr>
                              <w:t xml:space="preserve">Non- </w:t>
                            </w:r>
                            <w:r w:rsidRPr="00695F82">
                              <w:rPr>
                                <w:rFonts w:eastAsia="Calibri" w:cs="Calibri"/>
                                <w:i/>
                                <w:iCs/>
                              </w:rPr>
                              <w:t>Per Diem</w:t>
                            </w:r>
                            <w:r w:rsidRPr="00695F82">
                              <w:rPr>
                                <w:rFonts w:eastAsia="Calibri" w:cs="Calibri"/>
                              </w:rPr>
                              <w:t xml:space="preserve"> related costs (including but not limited to licensing costs, subscriptions,</w:t>
                            </w:r>
                            <w:r>
                              <w:rPr>
                                <w:rFonts w:eastAsia="Calibri" w:cs="Calibri"/>
                              </w:rPr>
                              <w:t xml:space="preserve"> any predicted set up costs for year 1,</w:t>
                            </w:r>
                            <w:r w:rsidRPr="00695F82">
                              <w:rPr>
                                <w:rFonts w:eastAsia="Calibri" w:cs="Calibri"/>
                              </w:rPr>
                              <w:t xml:space="preserve"> etc.)</w:t>
                            </w:r>
                          </w:p>
                          <w:p w14:paraId="5ED7CF3F" w14:textId="77777777" w:rsidR="0074324E" w:rsidRPr="00695F82" w:rsidRDefault="0074324E" w:rsidP="004F26AE">
                            <w:pPr>
                              <w:jc w:val="center"/>
                              <w:rPr>
                                <w:rFonts w:eastAsia="Calibri" w:cs="Calibri"/>
                              </w:rPr>
                            </w:pPr>
                            <w:r w:rsidRPr="00695F82">
                              <w:rPr>
                                <w:rFonts w:eastAsia="Calibri" w:cs="Calibri"/>
                              </w:rPr>
                              <w:t>Currently 3 items are listed below. Tenderers may amend item names and may add/remove item lines in accordance with their submission.</w:t>
                            </w:r>
                          </w:p>
                          <w:p w14:paraId="18368765" w14:textId="77777777" w:rsidR="0074324E" w:rsidRPr="00695F82" w:rsidRDefault="0074324E" w:rsidP="004F26AE">
                            <w:pPr>
                              <w:jc w:val="center"/>
                              <w:rPr>
                                <w:rFonts w:eastAsia="Calibri" w:cs="Calibri"/>
                              </w:rPr>
                            </w:pPr>
                          </w:p>
                        </w:tc>
                      </w:tr>
                      <w:tr w:rsidR="0074324E" w:rsidRPr="00695F82" w14:paraId="2CB90FE5" w14:textId="77777777" w:rsidTr="004F26AE">
                        <w:tc>
                          <w:tcPr>
                            <w:tcW w:w="4126" w:type="pct"/>
                            <w:gridSpan w:val="3"/>
                          </w:tcPr>
                          <w:p w14:paraId="14B0F1D0" w14:textId="77777777" w:rsidR="0074324E" w:rsidRPr="00695F82" w:rsidRDefault="0074324E" w:rsidP="004F26AE">
                            <w:pPr>
                              <w:jc w:val="center"/>
                              <w:rPr>
                                <w:rFonts w:eastAsia="Calibri"/>
                              </w:rPr>
                            </w:pPr>
                            <w:r w:rsidRPr="00695F82">
                              <w:rPr>
                                <w:rFonts w:eastAsia="Calibri"/>
                              </w:rPr>
                              <w:t>Item 1</w:t>
                            </w:r>
                            <w:r>
                              <w:rPr>
                                <w:rFonts w:eastAsia="Calibri"/>
                              </w:rPr>
                              <w:t xml:space="preserve"> (include description)</w:t>
                            </w:r>
                          </w:p>
                        </w:tc>
                        <w:tc>
                          <w:tcPr>
                            <w:tcW w:w="874" w:type="pct"/>
                          </w:tcPr>
                          <w:p w14:paraId="63396A8A" w14:textId="77777777" w:rsidR="0074324E" w:rsidRPr="00695F82" w:rsidRDefault="0074324E" w:rsidP="004F26AE">
                            <w:pPr>
                              <w:jc w:val="center"/>
                              <w:rPr>
                                <w:rFonts w:eastAsia="Calibri" w:cs="Calibri"/>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2E5CB57C" w14:textId="77777777" w:rsidTr="004F26AE">
                        <w:tc>
                          <w:tcPr>
                            <w:tcW w:w="4126" w:type="pct"/>
                            <w:gridSpan w:val="3"/>
                          </w:tcPr>
                          <w:p w14:paraId="52A37CE9" w14:textId="77777777" w:rsidR="0074324E" w:rsidRPr="00695F82" w:rsidRDefault="0074324E" w:rsidP="004F26AE">
                            <w:pPr>
                              <w:jc w:val="center"/>
                              <w:rPr>
                                <w:rFonts w:eastAsia="Calibri"/>
                              </w:rPr>
                            </w:pPr>
                            <w:r w:rsidRPr="00695F82">
                              <w:rPr>
                                <w:rFonts w:eastAsia="Calibri"/>
                              </w:rPr>
                              <w:t>Item 2</w:t>
                            </w:r>
                            <w:r>
                              <w:rPr>
                                <w:rFonts w:eastAsia="Calibri"/>
                              </w:rPr>
                              <w:t xml:space="preserve"> (include description)</w:t>
                            </w:r>
                          </w:p>
                        </w:tc>
                        <w:tc>
                          <w:tcPr>
                            <w:tcW w:w="874" w:type="pct"/>
                          </w:tcPr>
                          <w:p w14:paraId="64FBE3BD" w14:textId="77777777" w:rsidR="0074324E" w:rsidRPr="00695F82" w:rsidRDefault="0074324E" w:rsidP="004F26AE">
                            <w:pPr>
                              <w:jc w:val="center"/>
                              <w:rPr>
                                <w:rFonts w:eastAsia="Calibri" w:cs="Calibri"/>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77C39DC3" w14:textId="77777777" w:rsidTr="004F26AE">
                        <w:tc>
                          <w:tcPr>
                            <w:tcW w:w="4126" w:type="pct"/>
                            <w:gridSpan w:val="3"/>
                          </w:tcPr>
                          <w:p w14:paraId="35AB1822" w14:textId="77777777" w:rsidR="0074324E" w:rsidRPr="00695F82" w:rsidRDefault="0074324E" w:rsidP="004F26AE">
                            <w:pPr>
                              <w:jc w:val="center"/>
                              <w:rPr>
                                <w:rFonts w:eastAsia="Calibri"/>
                              </w:rPr>
                            </w:pPr>
                            <w:r w:rsidRPr="00695F82">
                              <w:rPr>
                                <w:rFonts w:eastAsia="Calibri"/>
                              </w:rPr>
                              <w:t>Item 3</w:t>
                            </w:r>
                            <w:r>
                              <w:rPr>
                                <w:rFonts w:eastAsia="Calibri"/>
                              </w:rPr>
                              <w:t xml:space="preserve"> (include description)</w:t>
                            </w:r>
                          </w:p>
                        </w:tc>
                        <w:tc>
                          <w:tcPr>
                            <w:tcW w:w="874" w:type="pct"/>
                          </w:tcPr>
                          <w:p w14:paraId="7FC9B221" w14:textId="77777777" w:rsidR="0074324E" w:rsidRPr="00695F82" w:rsidRDefault="0074324E" w:rsidP="004F26AE">
                            <w:pPr>
                              <w:jc w:val="center"/>
                              <w:rPr>
                                <w:rFonts w:eastAsia="Calibri" w:cs="Calibri"/>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6C5E8ECA" w14:textId="77777777" w:rsidTr="004F26AE">
                        <w:tc>
                          <w:tcPr>
                            <w:tcW w:w="4126" w:type="pct"/>
                            <w:gridSpan w:val="3"/>
                            <w:shd w:val="clear" w:color="auto" w:fill="D9F2D0"/>
                          </w:tcPr>
                          <w:p w14:paraId="268832C2" w14:textId="77777777" w:rsidR="0074324E" w:rsidRPr="00695F82" w:rsidRDefault="0074324E" w:rsidP="004F26AE">
                            <w:pPr>
                              <w:jc w:val="center"/>
                              <w:rPr>
                                <w:rFonts w:eastAsia="Calibri"/>
                              </w:rPr>
                            </w:pPr>
                          </w:p>
                          <w:p w14:paraId="52100C20" w14:textId="77777777" w:rsidR="0074324E" w:rsidRPr="00695F82" w:rsidRDefault="0074324E" w:rsidP="004F26AE">
                            <w:pPr>
                              <w:jc w:val="center"/>
                              <w:rPr>
                                <w:rFonts w:eastAsia="Calibri"/>
                                <w:b/>
                                <w:bCs/>
                              </w:rPr>
                            </w:pPr>
                            <w:r w:rsidRPr="00695F82">
                              <w:rPr>
                                <w:rFonts w:eastAsia="Calibri"/>
                                <w:b/>
                                <w:bCs/>
                              </w:rPr>
                              <w:t>Cost 3: Total Other Annual Costs (ex.VAT)</w:t>
                            </w:r>
                          </w:p>
                          <w:p w14:paraId="4CAE04AF" w14:textId="77777777" w:rsidR="0074324E" w:rsidRPr="00695F82" w:rsidRDefault="0074324E" w:rsidP="004F26AE">
                            <w:pPr>
                              <w:jc w:val="center"/>
                              <w:rPr>
                                <w:rFonts w:eastAsia="Calibri"/>
                              </w:rPr>
                            </w:pPr>
                          </w:p>
                        </w:tc>
                        <w:tc>
                          <w:tcPr>
                            <w:tcW w:w="874" w:type="pct"/>
                            <w:shd w:val="clear" w:color="auto" w:fill="D9F2D0"/>
                          </w:tcPr>
                          <w:p w14:paraId="4AF69E57" w14:textId="77777777" w:rsidR="0074324E" w:rsidRPr="00695F82" w:rsidRDefault="0074324E" w:rsidP="004F26AE">
                            <w:pPr>
                              <w:jc w:val="center"/>
                              <w:rPr>
                                <w:rFonts w:eastAsia="Calibri"/>
                              </w:rPr>
                            </w:pPr>
                          </w:p>
                          <w:p w14:paraId="7225579A" w14:textId="77777777" w:rsidR="0074324E" w:rsidRPr="00695F82" w:rsidRDefault="0074324E" w:rsidP="004F26AE">
                            <w:pPr>
                              <w:jc w:val="center"/>
                              <w:rPr>
                                <w:rFonts w:eastAsia="Calibri" w:cs="Calibri"/>
                                <w:b/>
                                <w:bCs/>
                              </w:rPr>
                            </w:pPr>
                            <w:r w:rsidRPr="00695F82">
                              <w:rPr>
                                <w:rFonts w:eastAsia="Calibri" w:cs="Calibri"/>
                                <w:b/>
                                <w:bCs/>
                              </w:rPr>
                              <w:t>€</w:t>
                            </w:r>
                            <w:r w:rsidRPr="00695F82">
                              <w:rPr>
                                <w:rFonts w:eastAsia="Calibri" w:cs="Calibri"/>
                                <w:b/>
                                <w:bCs/>
                              </w:rPr>
                              <w:fldChar w:fldCharType="begin">
                                <w:ffData>
                                  <w:name w:val=""/>
                                  <w:enabled/>
                                  <w:calcOnExit w:val="0"/>
                                  <w:textInput>
                                    <w:default w:val="Insert here"/>
                                  </w:textInput>
                                </w:ffData>
                              </w:fldChar>
                            </w:r>
                            <w:r w:rsidRPr="00695F82">
                              <w:rPr>
                                <w:rFonts w:eastAsia="Calibri" w:cs="Calibri"/>
                                <w:b/>
                                <w:bCs/>
                              </w:rPr>
                              <w:instrText xml:space="preserve"> FORMTEXT </w:instrText>
                            </w:r>
                            <w:r w:rsidRPr="00695F82">
                              <w:rPr>
                                <w:rFonts w:eastAsia="Calibri" w:cs="Calibri"/>
                                <w:b/>
                                <w:bCs/>
                              </w:rPr>
                            </w:r>
                            <w:r w:rsidRPr="00695F82">
                              <w:rPr>
                                <w:rFonts w:eastAsia="Calibri" w:cs="Calibri"/>
                                <w:b/>
                                <w:bCs/>
                              </w:rPr>
                              <w:fldChar w:fldCharType="separate"/>
                            </w:r>
                            <w:r w:rsidRPr="00695F82">
                              <w:rPr>
                                <w:rFonts w:eastAsia="Calibri" w:cs="Calibri"/>
                                <w:b/>
                                <w:bCs/>
                                <w:noProof/>
                              </w:rPr>
                              <w:t>Insert here</w:t>
                            </w:r>
                            <w:r w:rsidRPr="00695F82">
                              <w:rPr>
                                <w:rFonts w:eastAsia="Calibri" w:cs="Calibri"/>
                                <w:b/>
                                <w:bCs/>
                              </w:rPr>
                              <w:fldChar w:fldCharType="end"/>
                            </w:r>
                          </w:p>
                          <w:p w14:paraId="1D9EB3A5" w14:textId="77777777" w:rsidR="0074324E" w:rsidRPr="00695F82" w:rsidRDefault="0074324E" w:rsidP="004F26AE">
                            <w:pPr>
                              <w:jc w:val="center"/>
                              <w:rPr>
                                <w:rFonts w:eastAsia="Calibri"/>
                              </w:rPr>
                            </w:pPr>
                          </w:p>
                        </w:tc>
                      </w:tr>
                      <w:tr w:rsidR="0074324E" w:rsidRPr="00695F82" w14:paraId="76FB3853" w14:textId="77777777" w:rsidTr="004F26AE">
                        <w:tc>
                          <w:tcPr>
                            <w:tcW w:w="5000" w:type="pct"/>
                            <w:gridSpan w:val="4"/>
                            <w:shd w:val="clear" w:color="auto" w:fill="D9D9D9"/>
                          </w:tcPr>
                          <w:p w14:paraId="0298D106" w14:textId="77777777" w:rsidR="0074324E" w:rsidRPr="00695F82" w:rsidRDefault="0074324E" w:rsidP="004F26AE">
                            <w:pPr>
                              <w:jc w:val="center"/>
                              <w:rPr>
                                <w:rFonts w:eastAsia="Calibri"/>
                              </w:rPr>
                            </w:pPr>
                          </w:p>
                          <w:p w14:paraId="3B978D8D" w14:textId="77777777" w:rsidR="0074324E" w:rsidRPr="00695F82" w:rsidRDefault="0074324E" w:rsidP="004F26AE">
                            <w:pPr>
                              <w:jc w:val="center"/>
                              <w:rPr>
                                <w:rFonts w:eastAsia="Calibri"/>
                                <w:b/>
                                <w:bCs/>
                              </w:rPr>
                            </w:pPr>
                            <w:r w:rsidRPr="00695F82">
                              <w:rPr>
                                <w:rFonts w:eastAsia="Calibri"/>
                                <w:b/>
                                <w:bCs/>
                              </w:rPr>
                              <w:t>Other Per Diem related Annual Costs</w:t>
                            </w:r>
                          </w:p>
                          <w:p w14:paraId="401E20CF" w14:textId="77777777" w:rsidR="0074324E" w:rsidRPr="00695F82" w:rsidRDefault="0074324E" w:rsidP="004F26AE">
                            <w:pPr>
                              <w:jc w:val="center"/>
                              <w:rPr>
                                <w:rFonts w:eastAsia="Calibri" w:cs="Calibri"/>
                              </w:rPr>
                            </w:pPr>
                            <w:r w:rsidRPr="00695F82">
                              <w:rPr>
                                <w:rFonts w:eastAsia="Calibri" w:cs="Calibri"/>
                              </w:rPr>
                              <w:t>Currently 4 task lines are listed below. Tenderers may amend task names and may add/remove task lines in accordance with their submission.</w:t>
                            </w:r>
                          </w:p>
                          <w:p w14:paraId="5EDD73B9" w14:textId="77777777" w:rsidR="0074324E" w:rsidRPr="00695F82" w:rsidRDefault="0074324E" w:rsidP="004F26AE">
                            <w:pPr>
                              <w:jc w:val="center"/>
                              <w:rPr>
                                <w:rFonts w:eastAsia="Calibri" w:cs="Calibri"/>
                              </w:rPr>
                            </w:pPr>
                            <w:r w:rsidRPr="00695F82">
                              <w:rPr>
                                <w:rFonts w:eastAsia="Calibri" w:cs="Calibri"/>
                              </w:rPr>
                              <w:t>Tenderers must use the Blended Daily Rate from Pricing Table 1.</w:t>
                            </w:r>
                          </w:p>
                          <w:p w14:paraId="70AD67D5" w14:textId="77777777" w:rsidR="0074324E" w:rsidRPr="00695F82" w:rsidRDefault="0074324E" w:rsidP="004F26AE">
                            <w:pPr>
                              <w:jc w:val="center"/>
                              <w:rPr>
                                <w:rFonts w:eastAsia="Calibri"/>
                              </w:rPr>
                            </w:pPr>
                          </w:p>
                          <w:p w14:paraId="4775383C" w14:textId="77777777" w:rsidR="0074324E" w:rsidRPr="00695F82" w:rsidRDefault="0074324E" w:rsidP="004F26AE">
                            <w:pPr>
                              <w:jc w:val="center"/>
                              <w:rPr>
                                <w:rFonts w:eastAsia="Calibri"/>
                              </w:rPr>
                            </w:pPr>
                          </w:p>
                        </w:tc>
                      </w:tr>
                      <w:tr w:rsidR="0074324E" w:rsidRPr="00695F82" w14:paraId="52066042" w14:textId="77777777" w:rsidTr="004F26AE">
                        <w:tc>
                          <w:tcPr>
                            <w:tcW w:w="2099" w:type="pct"/>
                            <w:shd w:val="clear" w:color="auto" w:fill="57AEA5"/>
                          </w:tcPr>
                          <w:p w14:paraId="1EACC2E3" w14:textId="77777777" w:rsidR="0074324E" w:rsidRPr="00695F82" w:rsidRDefault="0074324E" w:rsidP="004F26AE">
                            <w:pPr>
                              <w:numPr>
                                <w:ilvl w:val="0"/>
                                <w:numId w:val="70"/>
                              </w:numPr>
                              <w:spacing w:after="0" w:line="240" w:lineRule="auto"/>
                              <w:contextualSpacing/>
                              <w:jc w:val="center"/>
                              <w:rPr>
                                <w:rFonts w:eastAsia="Calibri"/>
                                <w:color w:val="FFFFFF"/>
                              </w:rPr>
                            </w:pPr>
                            <w:r w:rsidRPr="00695F82">
                              <w:rPr>
                                <w:rFonts w:eastAsia="Calibri"/>
                                <w:color w:val="FFFFFF"/>
                              </w:rPr>
                              <w:lastRenderedPageBreak/>
                              <w:t>Deliverables</w:t>
                            </w:r>
                          </w:p>
                        </w:tc>
                        <w:tc>
                          <w:tcPr>
                            <w:tcW w:w="1081" w:type="pct"/>
                            <w:shd w:val="clear" w:color="auto" w:fill="57AEA5"/>
                          </w:tcPr>
                          <w:p w14:paraId="64BD4652" w14:textId="77777777" w:rsidR="0074324E" w:rsidRPr="00695F82" w:rsidRDefault="0074324E" w:rsidP="004F26AE">
                            <w:pPr>
                              <w:jc w:val="center"/>
                              <w:rPr>
                                <w:rFonts w:eastAsia="Calibri"/>
                                <w:color w:val="FFFFFF"/>
                              </w:rPr>
                            </w:pPr>
                            <w:r w:rsidRPr="00695F82">
                              <w:rPr>
                                <w:rFonts w:eastAsia="Calibri"/>
                                <w:color w:val="FFFFFF"/>
                              </w:rPr>
                              <w:t>(B) Number of Days</w:t>
                            </w:r>
                          </w:p>
                          <w:p w14:paraId="4C3F990C" w14:textId="77777777" w:rsidR="0074324E" w:rsidRPr="00695F82" w:rsidRDefault="0074324E" w:rsidP="004F26AE">
                            <w:pPr>
                              <w:jc w:val="center"/>
                              <w:rPr>
                                <w:rFonts w:eastAsia="Calibri"/>
                                <w:color w:val="FFFFFF"/>
                              </w:rPr>
                            </w:pPr>
                            <w:r w:rsidRPr="00695F82">
                              <w:rPr>
                                <w:rFonts w:eastAsia="Calibri"/>
                                <w:i/>
                                <w:color w:val="FFE599"/>
                                <w:sz w:val="16"/>
                                <w:szCs w:val="16"/>
                              </w:rPr>
                              <w:t xml:space="preserve">Tennderer to complete </w:t>
                            </w:r>
                          </w:p>
                        </w:tc>
                        <w:tc>
                          <w:tcPr>
                            <w:tcW w:w="946" w:type="pct"/>
                            <w:shd w:val="clear" w:color="auto" w:fill="57AEA5"/>
                          </w:tcPr>
                          <w:p w14:paraId="3EDF325B" w14:textId="77777777" w:rsidR="0074324E" w:rsidRPr="00695F82" w:rsidRDefault="0074324E" w:rsidP="004F26AE">
                            <w:pPr>
                              <w:jc w:val="center"/>
                              <w:rPr>
                                <w:rFonts w:eastAsia="Calibri"/>
                                <w:color w:val="FFFFFF"/>
                              </w:rPr>
                            </w:pPr>
                            <w:r w:rsidRPr="00695F82">
                              <w:rPr>
                                <w:rFonts w:eastAsia="Calibri"/>
                                <w:color w:val="FFFFFF"/>
                              </w:rPr>
                              <w:t>(C)  Blended Daily Rate</w:t>
                            </w:r>
                          </w:p>
                          <w:p w14:paraId="139BB476" w14:textId="77777777" w:rsidR="0074324E" w:rsidRPr="00695F82" w:rsidRDefault="0074324E" w:rsidP="004F26AE">
                            <w:pPr>
                              <w:jc w:val="center"/>
                              <w:rPr>
                                <w:rFonts w:eastAsia="Calibri"/>
                                <w:i/>
                                <w:color w:val="FFE599"/>
                                <w:sz w:val="16"/>
                                <w:szCs w:val="16"/>
                              </w:rPr>
                            </w:pPr>
                            <w:r w:rsidRPr="00695F82">
                              <w:rPr>
                                <w:rFonts w:eastAsia="Calibri"/>
                                <w:i/>
                                <w:color w:val="FFE599"/>
                                <w:sz w:val="16"/>
                                <w:szCs w:val="16"/>
                              </w:rPr>
                              <w:t>From Pricing Table 1</w:t>
                            </w:r>
                          </w:p>
                        </w:tc>
                        <w:tc>
                          <w:tcPr>
                            <w:tcW w:w="874" w:type="pct"/>
                            <w:shd w:val="clear" w:color="auto" w:fill="57AEA5"/>
                          </w:tcPr>
                          <w:p w14:paraId="5766DFD1" w14:textId="77777777" w:rsidR="0074324E" w:rsidRPr="00695F82" w:rsidRDefault="0074324E" w:rsidP="004F26AE">
                            <w:pPr>
                              <w:jc w:val="center"/>
                              <w:rPr>
                                <w:rFonts w:eastAsia="Calibri"/>
                                <w:color w:val="FFFFFF"/>
                              </w:rPr>
                            </w:pPr>
                            <w:r w:rsidRPr="00695F82">
                              <w:rPr>
                                <w:rFonts w:eastAsia="Calibri"/>
                                <w:color w:val="FFFFFF"/>
                              </w:rPr>
                              <w:t>(D) Task Cost:</w:t>
                            </w:r>
                          </w:p>
                          <w:p w14:paraId="20A543AC" w14:textId="77777777" w:rsidR="0074324E" w:rsidRPr="00695F82" w:rsidRDefault="0074324E" w:rsidP="004F26AE">
                            <w:pPr>
                              <w:jc w:val="center"/>
                              <w:rPr>
                                <w:rFonts w:eastAsia="Calibri"/>
                                <w:color w:val="FFFFFF"/>
                                <w:szCs w:val="20"/>
                              </w:rPr>
                            </w:pPr>
                            <w:r w:rsidRPr="00695F82">
                              <w:rPr>
                                <w:rFonts w:eastAsia="Calibri"/>
                                <w:color w:val="FFFFFF"/>
                                <w:szCs w:val="20"/>
                              </w:rPr>
                              <w:t>Multiply (B) by (C)</w:t>
                            </w:r>
                          </w:p>
                          <w:p w14:paraId="7F21E2CA" w14:textId="77777777" w:rsidR="0074324E" w:rsidRPr="00695F82" w:rsidRDefault="0074324E" w:rsidP="004F26AE">
                            <w:pPr>
                              <w:jc w:val="center"/>
                              <w:rPr>
                                <w:rFonts w:eastAsia="Calibri"/>
                                <w:i/>
                                <w:color w:val="FFE599"/>
                                <w:sz w:val="16"/>
                                <w:szCs w:val="16"/>
                              </w:rPr>
                            </w:pPr>
                            <w:r w:rsidRPr="00695F82">
                              <w:rPr>
                                <w:rFonts w:eastAsia="Calibri"/>
                                <w:i/>
                                <w:color w:val="FFE599"/>
                                <w:sz w:val="16"/>
                                <w:szCs w:val="16"/>
                              </w:rPr>
                              <w:t>Tenderer to complete</w:t>
                            </w:r>
                          </w:p>
                        </w:tc>
                      </w:tr>
                      <w:tr w:rsidR="0074324E" w:rsidRPr="00695F82" w14:paraId="60C4FF48" w14:textId="77777777" w:rsidTr="004F26AE">
                        <w:tc>
                          <w:tcPr>
                            <w:tcW w:w="2099" w:type="pct"/>
                          </w:tcPr>
                          <w:p w14:paraId="59A7AE00" w14:textId="77777777" w:rsidR="0074324E" w:rsidRPr="00695F82" w:rsidRDefault="0074324E" w:rsidP="004F26AE">
                            <w:pPr>
                              <w:rPr>
                                <w:rFonts w:eastAsia="Calibri"/>
                                <w:szCs w:val="20"/>
                              </w:rPr>
                            </w:pPr>
                            <w:r w:rsidRPr="00695F82">
                              <w:rPr>
                                <w:rFonts w:eastAsia="Calibri"/>
                                <w:szCs w:val="20"/>
                              </w:rPr>
                              <w:t>Task 1</w:t>
                            </w:r>
                            <w:r>
                              <w:rPr>
                                <w:rFonts w:eastAsia="Calibri"/>
                                <w:szCs w:val="20"/>
                              </w:rPr>
                              <w:t xml:space="preserve"> </w:t>
                            </w:r>
                            <w:r>
                              <w:rPr>
                                <w:rFonts w:eastAsia="Calibri"/>
                              </w:rPr>
                              <w:t>(include description)</w:t>
                            </w:r>
                          </w:p>
                        </w:tc>
                        <w:tc>
                          <w:tcPr>
                            <w:tcW w:w="1081" w:type="pct"/>
                          </w:tcPr>
                          <w:p w14:paraId="10CB10AB" w14:textId="77777777" w:rsidR="0074324E" w:rsidRPr="00695F82" w:rsidRDefault="0074324E" w:rsidP="004F26AE">
                            <w:pPr>
                              <w:jc w:val="center"/>
                              <w:rPr>
                                <w:rFonts w:eastAsia="Calibri"/>
                                <w:szCs w:val="20"/>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vMerge w:val="restart"/>
                          </w:tcPr>
                          <w:p w14:paraId="594B1B5A" w14:textId="77777777" w:rsidR="0074324E" w:rsidRPr="00695F82" w:rsidRDefault="0074324E" w:rsidP="004F26AE">
                            <w:pPr>
                              <w:jc w:val="center"/>
                              <w:rPr>
                                <w:rFonts w:eastAsia="Calibri"/>
                                <w:szCs w:val="20"/>
                              </w:rPr>
                            </w:pPr>
                          </w:p>
                          <w:p w14:paraId="3165447B"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874" w:type="pct"/>
                          </w:tcPr>
                          <w:p w14:paraId="1500F508"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6D54BE12" w14:textId="77777777" w:rsidTr="004F26AE">
                        <w:tc>
                          <w:tcPr>
                            <w:tcW w:w="2099" w:type="pct"/>
                          </w:tcPr>
                          <w:p w14:paraId="00826306" w14:textId="77777777" w:rsidR="0074324E" w:rsidRPr="00695F82" w:rsidRDefault="0074324E" w:rsidP="004F26AE">
                            <w:pPr>
                              <w:rPr>
                                <w:rFonts w:eastAsia="Calibri"/>
                                <w:szCs w:val="20"/>
                              </w:rPr>
                            </w:pPr>
                            <w:r w:rsidRPr="00695F82">
                              <w:rPr>
                                <w:rFonts w:eastAsia="Calibri"/>
                                <w:szCs w:val="20"/>
                              </w:rPr>
                              <w:t>Task 2</w:t>
                            </w:r>
                            <w:r>
                              <w:rPr>
                                <w:rFonts w:eastAsia="Calibri"/>
                                <w:szCs w:val="20"/>
                              </w:rPr>
                              <w:t xml:space="preserve"> </w:t>
                            </w:r>
                            <w:r>
                              <w:rPr>
                                <w:rFonts w:eastAsia="Calibri"/>
                              </w:rPr>
                              <w:t>(include description)</w:t>
                            </w:r>
                          </w:p>
                        </w:tc>
                        <w:tc>
                          <w:tcPr>
                            <w:tcW w:w="1081" w:type="pct"/>
                          </w:tcPr>
                          <w:p w14:paraId="251D85F1" w14:textId="77777777" w:rsidR="0074324E" w:rsidRPr="00695F82" w:rsidRDefault="0074324E" w:rsidP="004F26AE">
                            <w:pPr>
                              <w:jc w:val="center"/>
                              <w:rPr>
                                <w:rFonts w:eastAsia="Calibri"/>
                                <w:szCs w:val="20"/>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vMerge/>
                          </w:tcPr>
                          <w:p w14:paraId="78A84132" w14:textId="77777777" w:rsidR="0074324E" w:rsidRPr="00695F82" w:rsidRDefault="0074324E" w:rsidP="004F26AE">
                            <w:pPr>
                              <w:jc w:val="center"/>
                              <w:rPr>
                                <w:rFonts w:eastAsia="Calibri"/>
                                <w:szCs w:val="20"/>
                              </w:rPr>
                            </w:pPr>
                          </w:p>
                        </w:tc>
                        <w:tc>
                          <w:tcPr>
                            <w:tcW w:w="874" w:type="pct"/>
                          </w:tcPr>
                          <w:p w14:paraId="69DA0DEA"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2F587A28" w14:textId="77777777" w:rsidTr="004F26AE">
                        <w:tc>
                          <w:tcPr>
                            <w:tcW w:w="2099" w:type="pct"/>
                          </w:tcPr>
                          <w:p w14:paraId="670CA03D" w14:textId="77777777" w:rsidR="0074324E" w:rsidRPr="00695F82" w:rsidRDefault="0074324E" w:rsidP="004F26AE">
                            <w:pPr>
                              <w:rPr>
                                <w:rFonts w:eastAsia="Calibri"/>
                                <w:szCs w:val="20"/>
                              </w:rPr>
                            </w:pPr>
                            <w:r w:rsidRPr="00695F82">
                              <w:rPr>
                                <w:rFonts w:eastAsia="Calibri"/>
                                <w:szCs w:val="20"/>
                              </w:rPr>
                              <w:t>Task 3</w:t>
                            </w:r>
                            <w:r>
                              <w:rPr>
                                <w:rFonts w:eastAsia="Calibri"/>
                                <w:szCs w:val="20"/>
                              </w:rPr>
                              <w:t xml:space="preserve"> </w:t>
                            </w:r>
                            <w:r>
                              <w:rPr>
                                <w:rFonts w:eastAsia="Calibri"/>
                              </w:rPr>
                              <w:t>(include description)</w:t>
                            </w:r>
                          </w:p>
                        </w:tc>
                        <w:tc>
                          <w:tcPr>
                            <w:tcW w:w="1081" w:type="pct"/>
                            <w:vAlign w:val="center"/>
                          </w:tcPr>
                          <w:p w14:paraId="6A6C2CFC" w14:textId="77777777" w:rsidR="0074324E" w:rsidRPr="00695F82" w:rsidRDefault="0074324E" w:rsidP="004F26AE">
                            <w:pPr>
                              <w:jc w:val="center"/>
                              <w:rPr>
                                <w:rFonts w:eastAsia="Calibri"/>
                                <w:szCs w:val="20"/>
                                <w:lang w:eastAsia="en-IE"/>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vMerge/>
                          </w:tcPr>
                          <w:p w14:paraId="53069DCE" w14:textId="77777777" w:rsidR="0074324E" w:rsidRPr="00695F82" w:rsidRDefault="0074324E" w:rsidP="004F26AE">
                            <w:pPr>
                              <w:jc w:val="center"/>
                              <w:rPr>
                                <w:rFonts w:eastAsia="Calibri"/>
                                <w:szCs w:val="20"/>
                              </w:rPr>
                            </w:pPr>
                          </w:p>
                        </w:tc>
                        <w:tc>
                          <w:tcPr>
                            <w:tcW w:w="874" w:type="pct"/>
                          </w:tcPr>
                          <w:p w14:paraId="3FE0D502"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6879FDC5" w14:textId="77777777" w:rsidTr="004F26AE">
                        <w:tc>
                          <w:tcPr>
                            <w:tcW w:w="2099" w:type="pct"/>
                          </w:tcPr>
                          <w:p w14:paraId="70530E7F" w14:textId="77777777" w:rsidR="0074324E" w:rsidRPr="00695F82" w:rsidRDefault="0074324E" w:rsidP="004F26AE">
                            <w:pPr>
                              <w:rPr>
                                <w:rFonts w:eastAsia="Calibri"/>
                                <w:szCs w:val="20"/>
                              </w:rPr>
                            </w:pPr>
                            <w:r w:rsidRPr="00695F82">
                              <w:rPr>
                                <w:rFonts w:eastAsia="Calibri"/>
                                <w:szCs w:val="20"/>
                              </w:rPr>
                              <w:t>Task 4</w:t>
                            </w:r>
                            <w:r>
                              <w:rPr>
                                <w:rFonts w:eastAsia="Calibri"/>
                                <w:szCs w:val="20"/>
                              </w:rPr>
                              <w:t xml:space="preserve"> </w:t>
                            </w:r>
                            <w:r>
                              <w:rPr>
                                <w:rFonts w:eastAsia="Calibri"/>
                              </w:rPr>
                              <w:t>(include description)</w:t>
                            </w:r>
                          </w:p>
                        </w:tc>
                        <w:tc>
                          <w:tcPr>
                            <w:tcW w:w="1081" w:type="pct"/>
                            <w:shd w:val="clear" w:color="auto" w:fill="FFFFFF"/>
                            <w:vAlign w:val="center"/>
                          </w:tcPr>
                          <w:p w14:paraId="3D60004B" w14:textId="77777777" w:rsidR="0074324E" w:rsidRPr="00695F82" w:rsidRDefault="0074324E" w:rsidP="004F26AE">
                            <w:pPr>
                              <w:jc w:val="center"/>
                              <w:rPr>
                                <w:rFonts w:eastAsia="Calibri" w:cs="Calibri"/>
                                <w:szCs w:val="20"/>
                                <w:lang w:eastAsia="en-IE"/>
                              </w:rPr>
                            </w:pP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c>
                          <w:tcPr>
                            <w:tcW w:w="946" w:type="pct"/>
                            <w:vMerge/>
                          </w:tcPr>
                          <w:p w14:paraId="26F8154A" w14:textId="77777777" w:rsidR="0074324E" w:rsidRPr="00695F82" w:rsidRDefault="0074324E" w:rsidP="004F26AE">
                            <w:pPr>
                              <w:jc w:val="center"/>
                              <w:rPr>
                                <w:rFonts w:eastAsia="Calibri"/>
                                <w:szCs w:val="20"/>
                              </w:rPr>
                            </w:pPr>
                          </w:p>
                        </w:tc>
                        <w:tc>
                          <w:tcPr>
                            <w:tcW w:w="874" w:type="pct"/>
                          </w:tcPr>
                          <w:p w14:paraId="16557BC5" w14:textId="77777777" w:rsidR="0074324E" w:rsidRPr="00695F82" w:rsidRDefault="0074324E" w:rsidP="004F26AE">
                            <w:pPr>
                              <w:jc w:val="center"/>
                              <w:rPr>
                                <w:rFonts w:eastAsia="Calibri"/>
                                <w:szCs w:val="20"/>
                              </w:rPr>
                            </w:pPr>
                            <w:r w:rsidRPr="00695F82">
                              <w:rPr>
                                <w:rFonts w:eastAsia="Calibri" w:cs="Calibri"/>
                                <w:szCs w:val="20"/>
                              </w:rPr>
                              <w:t>€</w:t>
                            </w:r>
                            <w:r w:rsidRPr="00695F82">
                              <w:rPr>
                                <w:rFonts w:eastAsia="Calibri" w:cs="Calibri"/>
                                <w:szCs w:val="20"/>
                              </w:rPr>
                              <w:fldChar w:fldCharType="begin">
                                <w:ffData>
                                  <w:name w:val=""/>
                                  <w:enabled/>
                                  <w:calcOnExit w:val="0"/>
                                  <w:textInput>
                                    <w:default w:val="Insert here"/>
                                  </w:textInput>
                                </w:ffData>
                              </w:fldChar>
                            </w:r>
                            <w:r w:rsidRPr="00695F82">
                              <w:rPr>
                                <w:rFonts w:eastAsia="Calibri" w:cs="Calibri"/>
                                <w:szCs w:val="20"/>
                              </w:rPr>
                              <w:instrText xml:space="preserve"> FORMTEXT </w:instrText>
                            </w:r>
                            <w:r w:rsidRPr="00695F82">
                              <w:rPr>
                                <w:rFonts w:eastAsia="Calibri" w:cs="Calibri"/>
                                <w:szCs w:val="20"/>
                              </w:rPr>
                            </w:r>
                            <w:r w:rsidRPr="00695F82">
                              <w:rPr>
                                <w:rFonts w:eastAsia="Calibri" w:cs="Calibri"/>
                                <w:szCs w:val="20"/>
                              </w:rPr>
                              <w:fldChar w:fldCharType="separate"/>
                            </w:r>
                            <w:r w:rsidRPr="00695F82">
                              <w:rPr>
                                <w:rFonts w:eastAsia="Calibri" w:cs="Calibri"/>
                                <w:noProof/>
                                <w:szCs w:val="20"/>
                              </w:rPr>
                              <w:t>Insert here</w:t>
                            </w:r>
                            <w:r w:rsidRPr="00695F82">
                              <w:rPr>
                                <w:rFonts w:eastAsia="Calibri" w:cs="Calibri"/>
                                <w:szCs w:val="20"/>
                              </w:rPr>
                              <w:fldChar w:fldCharType="end"/>
                            </w:r>
                          </w:p>
                        </w:tc>
                      </w:tr>
                      <w:tr w:rsidR="0074324E" w:rsidRPr="00695F82" w14:paraId="5ACD7F02" w14:textId="77777777" w:rsidTr="004F26AE">
                        <w:tc>
                          <w:tcPr>
                            <w:tcW w:w="4126" w:type="pct"/>
                            <w:gridSpan w:val="3"/>
                            <w:shd w:val="clear" w:color="auto" w:fill="D9F2D0"/>
                          </w:tcPr>
                          <w:p w14:paraId="2B095A2A" w14:textId="77777777" w:rsidR="0074324E" w:rsidRPr="00695F82" w:rsidRDefault="0074324E" w:rsidP="004F26AE">
                            <w:pPr>
                              <w:jc w:val="center"/>
                              <w:rPr>
                                <w:rFonts w:eastAsia="Calibri"/>
                              </w:rPr>
                            </w:pPr>
                          </w:p>
                          <w:p w14:paraId="20D4D0CE" w14:textId="77777777" w:rsidR="0074324E" w:rsidRPr="00695F82" w:rsidRDefault="0074324E" w:rsidP="004F26AE">
                            <w:pPr>
                              <w:jc w:val="center"/>
                              <w:rPr>
                                <w:rFonts w:eastAsia="Calibri"/>
                                <w:b/>
                                <w:bCs/>
                              </w:rPr>
                            </w:pPr>
                            <w:r w:rsidRPr="00695F82">
                              <w:rPr>
                                <w:rFonts w:eastAsia="Calibri"/>
                                <w:b/>
                                <w:bCs/>
                              </w:rPr>
                              <w:t xml:space="preserve">Cost 4: Total Annual </w:t>
                            </w:r>
                            <w:r w:rsidRPr="00695F82">
                              <w:rPr>
                                <w:rFonts w:eastAsia="Calibri"/>
                                <w:b/>
                                <w:bCs/>
                                <w:i/>
                                <w:iCs/>
                              </w:rPr>
                              <w:t>Per Diem</w:t>
                            </w:r>
                            <w:r w:rsidRPr="00695F82">
                              <w:rPr>
                                <w:rFonts w:eastAsia="Calibri"/>
                                <w:b/>
                                <w:bCs/>
                              </w:rPr>
                              <w:t xml:space="preserve"> Related Costs (ex.VAT)</w:t>
                            </w:r>
                          </w:p>
                          <w:p w14:paraId="1F5B369F" w14:textId="77777777" w:rsidR="0074324E" w:rsidRPr="00695F82" w:rsidRDefault="0074324E" w:rsidP="004F26AE">
                            <w:pPr>
                              <w:rPr>
                                <w:rFonts w:eastAsia="Calibri"/>
                              </w:rPr>
                            </w:pPr>
                          </w:p>
                        </w:tc>
                        <w:tc>
                          <w:tcPr>
                            <w:tcW w:w="874" w:type="pct"/>
                            <w:shd w:val="clear" w:color="auto" w:fill="D9F2D0"/>
                          </w:tcPr>
                          <w:p w14:paraId="094B25B1" w14:textId="77777777" w:rsidR="0074324E" w:rsidRPr="00695F82" w:rsidRDefault="0074324E" w:rsidP="004F26AE">
                            <w:pPr>
                              <w:jc w:val="center"/>
                              <w:rPr>
                                <w:rFonts w:eastAsia="Calibri" w:cs="Calibri"/>
                              </w:rPr>
                            </w:pPr>
                          </w:p>
                          <w:p w14:paraId="22F1A60F" w14:textId="77777777" w:rsidR="0074324E" w:rsidRPr="00695F82" w:rsidRDefault="0074324E" w:rsidP="004F26AE">
                            <w:pPr>
                              <w:jc w:val="center"/>
                              <w:rPr>
                                <w:rFonts w:eastAsia="Calibri" w:cs="Calibri"/>
                                <w:b/>
                                <w:bCs/>
                              </w:rPr>
                            </w:pPr>
                            <w:r w:rsidRPr="00695F82">
                              <w:rPr>
                                <w:rFonts w:eastAsia="Calibri" w:cs="Calibri"/>
                                <w:b/>
                                <w:bCs/>
                              </w:rPr>
                              <w:t>€</w:t>
                            </w:r>
                            <w:r w:rsidRPr="00695F82">
                              <w:rPr>
                                <w:rFonts w:eastAsia="Calibri" w:cs="Calibri"/>
                                <w:b/>
                                <w:bCs/>
                              </w:rPr>
                              <w:fldChar w:fldCharType="begin">
                                <w:ffData>
                                  <w:name w:val=""/>
                                  <w:enabled/>
                                  <w:calcOnExit w:val="0"/>
                                  <w:textInput>
                                    <w:default w:val="Insert here"/>
                                  </w:textInput>
                                </w:ffData>
                              </w:fldChar>
                            </w:r>
                            <w:r w:rsidRPr="00695F82">
                              <w:rPr>
                                <w:rFonts w:eastAsia="Calibri" w:cs="Calibri"/>
                                <w:b/>
                                <w:bCs/>
                              </w:rPr>
                              <w:instrText xml:space="preserve"> FORMTEXT </w:instrText>
                            </w:r>
                            <w:r w:rsidRPr="00695F82">
                              <w:rPr>
                                <w:rFonts w:eastAsia="Calibri" w:cs="Calibri"/>
                                <w:b/>
                                <w:bCs/>
                              </w:rPr>
                            </w:r>
                            <w:r w:rsidRPr="00695F82">
                              <w:rPr>
                                <w:rFonts w:eastAsia="Calibri" w:cs="Calibri"/>
                                <w:b/>
                                <w:bCs/>
                              </w:rPr>
                              <w:fldChar w:fldCharType="separate"/>
                            </w:r>
                            <w:r w:rsidRPr="00695F82">
                              <w:rPr>
                                <w:rFonts w:eastAsia="Calibri" w:cs="Calibri"/>
                                <w:b/>
                                <w:bCs/>
                                <w:noProof/>
                              </w:rPr>
                              <w:t>Insert here</w:t>
                            </w:r>
                            <w:r w:rsidRPr="00695F82">
                              <w:rPr>
                                <w:rFonts w:eastAsia="Calibri" w:cs="Calibri"/>
                                <w:b/>
                                <w:bCs/>
                              </w:rPr>
                              <w:fldChar w:fldCharType="end"/>
                            </w:r>
                          </w:p>
                          <w:p w14:paraId="2B7C4E1D" w14:textId="77777777" w:rsidR="0074324E" w:rsidRPr="00695F82" w:rsidRDefault="0074324E" w:rsidP="004F26AE">
                            <w:pPr>
                              <w:jc w:val="center"/>
                              <w:rPr>
                                <w:rFonts w:eastAsia="Calibri" w:cs="Calibri"/>
                              </w:rPr>
                            </w:pPr>
                          </w:p>
                        </w:tc>
                      </w:tr>
                      <w:tr w:rsidR="0074324E" w:rsidRPr="00695F82" w14:paraId="73761BF2" w14:textId="77777777" w:rsidTr="004F26AE">
                        <w:tc>
                          <w:tcPr>
                            <w:tcW w:w="5000" w:type="pct"/>
                            <w:gridSpan w:val="4"/>
                            <w:shd w:val="clear" w:color="auto" w:fill="D9D9D9"/>
                          </w:tcPr>
                          <w:p w14:paraId="188E4CB7" w14:textId="77777777" w:rsidR="0074324E" w:rsidRPr="00695F82" w:rsidRDefault="0074324E" w:rsidP="004F26AE">
                            <w:pPr>
                              <w:jc w:val="center"/>
                              <w:rPr>
                                <w:rFonts w:eastAsia="Calibri" w:cs="Calibri"/>
                                <w:szCs w:val="20"/>
                              </w:rPr>
                            </w:pPr>
                          </w:p>
                          <w:p w14:paraId="2621CBEB" w14:textId="77777777" w:rsidR="0074324E" w:rsidRPr="00695F82" w:rsidRDefault="0074324E" w:rsidP="004F26AE">
                            <w:pPr>
                              <w:jc w:val="center"/>
                              <w:rPr>
                                <w:rFonts w:eastAsia="Calibri" w:cs="Calibri"/>
                                <w:b/>
                                <w:bCs/>
                                <w:szCs w:val="20"/>
                              </w:rPr>
                            </w:pPr>
                            <w:r w:rsidRPr="00695F82">
                              <w:rPr>
                                <w:rFonts w:eastAsia="Calibri" w:cs="Calibri"/>
                                <w:b/>
                                <w:bCs/>
                                <w:szCs w:val="20"/>
                              </w:rPr>
                              <w:t>Total Annual Cost of Service</w:t>
                            </w:r>
                          </w:p>
                          <w:p w14:paraId="7998BC20" w14:textId="77777777" w:rsidR="0074324E" w:rsidRPr="00695F82" w:rsidRDefault="0074324E" w:rsidP="004F26AE">
                            <w:pPr>
                              <w:jc w:val="center"/>
                              <w:rPr>
                                <w:rFonts w:eastAsia="Calibri" w:cs="Calibri"/>
                                <w:szCs w:val="20"/>
                              </w:rPr>
                            </w:pPr>
                          </w:p>
                        </w:tc>
                      </w:tr>
                      <w:tr w:rsidR="0074324E" w:rsidRPr="00695F82" w14:paraId="749469D5" w14:textId="77777777" w:rsidTr="004F26AE">
                        <w:tc>
                          <w:tcPr>
                            <w:tcW w:w="4126" w:type="pct"/>
                            <w:gridSpan w:val="3"/>
                            <w:shd w:val="clear" w:color="auto" w:fill="D9F2D0"/>
                          </w:tcPr>
                          <w:p w14:paraId="151B0ABA" w14:textId="77777777" w:rsidR="0074324E" w:rsidRPr="00695F82" w:rsidRDefault="0074324E" w:rsidP="004F26AE">
                            <w:pPr>
                              <w:jc w:val="center"/>
                              <w:rPr>
                                <w:rFonts w:eastAsia="Calibri"/>
                              </w:rPr>
                            </w:pPr>
                          </w:p>
                          <w:p w14:paraId="49774621" w14:textId="77777777" w:rsidR="0074324E" w:rsidRPr="00695F82" w:rsidRDefault="0074324E" w:rsidP="004F26AE">
                            <w:pPr>
                              <w:jc w:val="center"/>
                              <w:rPr>
                                <w:rFonts w:eastAsia="Calibri"/>
                                <w:b/>
                                <w:bCs/>
                              </w:rPr>
                            </w:pPr>
                            <w:r w:rsidRPr="00695F82">
                              <w:rPr>
                                <w:rFonts w:eastAsia="Calibri"/>
                                <w:b/>
                                <w:bCs/>
                              </w:rPr>
                              <w:t>Total Annual Cost of Service (ex. VAT)</w:t>
                            </w:r>
                          </w:p>
                          <w:p w14:paraId="7FCA418B" w14:textId="77777777" w:rsidR="0074324E" w:rsidRPr="00695F82" w:rsidRDefault="0074324E" w:rsidP="004F26AE">
                            <w:pPr>
                              <w:jc w:val="center"/>
                              <w:rPr>
                                <w:rFonts w:eastAsia="Calibri"/>
                              </w:rPr>
                            </w:pPr>
                            <w:r w:rsidRPr="00695F82">
                              <w:rPr>
                                <w:rFonts w:eastAsia="Calibri"/>
                                <w:b/>
                                <w:bCs/>
                              </w:rPr>
                              <w:t>(Cost 1 + Cost 2 + Cost 3 + Cost 4)</w:t>
                            </w:r>
                          </w:p>
                          <w:p w14:paraId="0D415E5F" w14:textId="77777777" w:rsidR="0074324E" w:rsidRPr="00695F82" w:rsidRDefault="0074324E" w:rsidP="004F26AE">
                            <w:pPr>
                              <w:jc w:val="center"/>
                              <w:rPr>
                                <w:rFonts w:eastAsia="Calibri"/>
                              </w:rPr>
                            </w:pPr>
                          </w:p>
                        </w:tc>
                        <w:tc>
                          <w:tcPr>
                            <w:tcW w:w="874" w:type="pct"/>
                            <w:shd w:val="clear" w:color="auto" w:fill="D9F2D0"/>
                          </w:tcPr>
                          <w:p w14:paraId="1FCE1324" w14:textId="77777777" w:rsidR="0074324E" w:rsidRPr="00695F82" w:rsidRDefault="0074324E" w:rsidP="004F26AE">
                            <w:pPr>
                              <w:jc w:val="center"/>
                              <w:rPr>
                                <w:rFonts w:eastAsia="Calibri" w:cs="Calibri"/>
                              </w:rPr>
                            </w:pPr>
                          </w:p>
                          <w:p w14:paraId="3FC1217F" w14:textId="77777777" w:rsidR="0074324E" w:rsidRPr="00695F82" w:rsidRDefault="0074324E" w:rsidP="004F26AE">
                            <w:pPr>
                              <w:jc w:val="center"/>
                              <w:rPr>
                                <w:rFonts w:eastAsia="Calibri" w:cs="Calibri"/>
                                <w:b/>
                                <w:bCs/>
                              </w:rPr>
                            </w:pPr>
                            <w:r w:rsidRPr="00695F82">
                              <w:rPr>
                                <w:rFonts w:eastAsia="Calibri" w:cs="Calibri"/>
                                <w:b/>
                                <w:bCs/>
                              </w:rPr>
                              <w:t>€</w:t>
                            </w:r>
                            <w:r w:rsidRPr="00695F82">
                              <w:rPr>
                                <w:rFonts w:eastAsia="Calibri" w:cs="Calibri"/>
                                <w:b/>
                                <w:bCs/>
                              </w:rPr>
                              <w:fldChar w:fldCharType="begin">
                                <w:ffData>
                                  <w:name w:val=""/>
                                  <w:enabled/>
                                  <w:calcOnExit w:val="0"/>
                                  <w:textInput>
                                    <w:default w:val="Insert here"/>
                                  </w:textInput>
                                </w:ffData>
                              </w:fldChar>
                            </w:r>
                            <w:r w:rsidRPr="00695F82">
                              <w:rPr>
                                <w:rFonts w:eastAsia="Calibri" w:cs="Calibri"/>
                                <w:b/>
                                <w:bCs/>
                              </w:rPr>
                              <w:instrText xml:space="preserve"> FORMTEXT </w:instrText>
                            </w:r>
                            <w:r w:rsidRPr="00695F82">
                              <w:rPr>
                                <w:rFonts w:eastAsia="Calibri" w:cs="Calibri"/>
                                <w:b/>
                                <w:bCs/>
                              </w:rPr>
                            </w:r>
                            <w:r w:rsidRPr="00695F82">
                              <w:rPr>
                                <w:rFonts w:eastAsia="Calibri" w:cs="Calibri"/>
                                <w:b/>
                                <w:bCs/>
                              </w:rPr>
                              <w:fldChar w:fldCharType="separate"/>
                            </w:r>
                            <w:r w:rsidRPr="00695F82">
                              <w:rPr>
                                <w:rFonts w:eastAsia="Calibri" w:cs="Calibri"/>
                                <w:b/>
                                <w:bCs/>
                                <w:noProof/>
                              </w:rPr>
                              <w:t>Insert here</w:t>
                            </w:r>
                            <w:r w:rsidRPr="00695F82">
                              <w:rPr>
                                <w:rFonts w:eastAsia="Calibri" w:cs="Calibri"/>
                                <w:b/>
                                <w:bCs/>
                              </w:rPr>
                              <w:fldChar w:fldCharType="end"/>
                            </w:r>
                          </w:p>
                          <w:p w14:paraId="6F2EE1AC" w14:textId="77777777" w:rsidR="0074324E" w:rsidRPr="00695F82" w:rsidRDefault="0074324E" w:rsidP="004F26AE">
                            <w:pPr>
                              <w:jc w:val="center"/>
                              <w:rPr>
                                <w:rFonts w:eastAsia="Calibri" w:cs="Calibri"/>
                              </w:rPr>
                            </w:pPr>
                          </w:p>
                        </w:tc>
                      </w:tr>
                    </w:tbl>
                    <w:p w14:paraId="7CAD1560" w14:textId="77777777" w:rsidR="0074324E" w:rsidRDefault="0074324E" w:rsidP="0074324E">
                      <w:pPr>
                        <w:spacing w:line="278" w:lineRule="auto"/>
                        <w:rPr>
                          <w:rFonts w:ascii="Aptos" w:eastAsia="Aptos" w:hAnsi="Aptos"/>
                          <w:sz w:val="24"/>
                        </w:rPr>
                      </w:pPr>
                    </w:p>
                    <w:p w14:paraId="1719ED9A" w14:textId="77777777" w:rsidR="0074324E" w:rsidRPr="005E63B0" w:rsidRDefault="0074324E" w:rsidP="0074324E">
                      <w:pPr>
                        <w:spacing w:line="256" w:lineRule="auto"/>
                        <w:rPr>
                          <w:rFonts w:ascii="Aptos" w:eastAsia="Aptos" w:hAnsi="Aptos"/>
                          <w:b/>
                        </w:rPr>
                      </w:pPr>
                      <w:r w:rsidRPr="005E63B0">
                        <w:rPr>
                          <w:rFonts w:ascii="Aptos" w:eastAsia="Aptos" w:hAnsi="Aptos"/>
                          <w:b/>
                        </w:rPr>
                        <w:t xml:space="preserve">Evaluation of Costs (Award Criterion </w:t>
                      </w:r>
                      <w:r>
                        <w:rPr>
                          <w:rFonts w:ascii="Aptos" w:eastAsia="Aptos" w:hAnsi="Aptos"/>
                          <w:b/>
                        </w:rPr>
                        <w:t>5</w:t>
                      </w:r>
                      <w:r w:rsidRPr="005E63B0">
                        <w:rPr>
                          <w:rFonts w:ascii="Aptos" w:eastAsia="Aptos" w:hAnsi="Aptos"/>
                          <w:b/>
                        </w:rPr>
                        <w:t>)</w:t>
                      </w:r>
                    </w:p>
                    <w:p w14:paraId="58BCEBCF" w14:textId="77777777" w:rsidR="0074324E" w:rsidRPr="005E63B0" w:rsidRDefault="0074324E" w:rsidP="0074324E">
                      <w:pPr>
                        <w:numPr>
                          <w:ilvl w:val="0"/>
                          <w:numId w:val="65"/>
                        </w:numPr>
                        <w:tabs>
                          <w:tab w:val="left" w:pos="360"/>
                        </w:tabs>
                        <w:spacing w:after="0" w:line="256" w:lineRule="auto"/>
                        <w:ind w:left="284" w:hanging="284"/>
                        <w:contextualSpacing/>
                        <w:rPr>
                          <w:rFonts w:ascii="Aptos" w:eastAsia="Aptos" w:hAnsi="Aptos"/>
                        </w:rPr>
                      </w:pPr>
                      <w:r w:rsidRPr="005E63B0">
                        <w:rPr>
                          <w:rFonts w:ascii="Aptos" w:eastAsia="Aptos" w:hAnsi="Aptos"/>
                        </w:rPr>
                        <w:t xml:space="preserve">For the purpose of this Competition, Tenderers are required to provide costs based on the pricing tables </w:t>
                      </w:r>
                      <w:r>
                        <w:rPr>
                          <w:rFonts w:ascii="Aptos" w:eastAsia="Aptos" w:hAnsi="Aptos"/>
                        </w:rPr>
                        <w:t>above.</w:t>
                      </w:r>
                    </w:p>
                    <w:p w14:paraId="62AF4D3F" w14:textId="77777777" w:rsidR="0074324E" w:rsidRPr="005E63B0" w:rsidRDefault="0074324E" w:rsidP="0074324E">
                      <w:pPr>
                        <w:numPr>
                          <w:ilvl w:val="0"/>
                          <w:numId w:val="65"/>
                        </w:numPr>
                        <w:tabs>
                          <w:tab w:val="left" w:pos="360"/>
                        </w:tabs>
                        <w:spacing w:after="0" w:line="256" w:lineRule="auto"/>
                        <w:ind w:left="284" w:hanging="284"/>
                        <w:contextualSpacing/>
                        <w:rPr>
                          <w:rFonts w:ascii="Aptos" w:eastAsia="Aptos" w:hAnsi="Aptos"/>
                        </w:rPr>
                      </w:pPr>
                      <w:r w:rsidRPr="005E63B0">
                        <w:rPr>
                          <w:rFonts w:ascii="Aptos" w:eastAsia="Aptos" w:hAnsi="Aptos"/>
                        </w:rPr>
                        <w:t>There is a total of 3</w:t>
                      </w:r>
                      <w:r>
                        <w:rPr>
                          <w:rFonts w:ascii="Aptos" w:eastAsia="Aptos" w:hAnsi="Aptos"/>
                        </w:rPr>
                        <w:t>6</w:t>
                      </w:r>
                      <w:r w:rsidRPr="005E63B0">
                        <w:rPr>
                          <w:rFonts w:ascii="Aptos" w:eastAsia="Aptos" w:hAnsi="Aptos"/>
                        </w:rPr>
                        <w:t>0 marks allocated to the overall cost award criterion, which equates to 3</w:t>
                      </w:r>
                      <w:r>
                        <w:rPr>
                          <w:rFonts w:ascii="Aptos" w:eastAsia="Aptos" w:hAnsi="Aptos"/>
                        </w:rPr>
                        <w:t>6</w:t>
                      </w:r>
                      <w:r w:rsidRPr="005E63B0">
                        <w:rPr>
                          <w:rFonts w:ascii="Aptos" w:eastAsia="Aptos" w:hAnsi="Aptos"/>
                        </w:rPr>
                        <w:t>% of the overall marks available.</w:t>
                      </w:r>
                    </w:p>
                    <w:p w14:paraId="7A335D0C" w14:textId="77777777" w:rsidR="0074324E" w:rsidRPr="005E63B0" w:rsidRDefault="0074324E" w:rsidP="0074324E">
                      <w:pPr>
                        <w:numPr>
                          <w:ilvl w:val="0"/>
                          <w:numId w:val="65"/>
                        </w:numPr>
                        <w:spacing w:after="0" w:line="256" w:lineRule="auto"/>
                        <w:ind w:left="284" w:hanging="284"/>
                        <w:contextualSpacing/>
                        <w:rPr>
                          <w:rFonts w:ascii="Aptos" w:eastAsia="Aptos" w:hAnsi="Aptos"/>
                        </w:rPr>
                      </w:pPr>
                      <w:r w:rsidRPr="005E63B0">
                        <w:rPr>
                          <w:rFonts w:ascii="Aptos" w:eastAsia="Aptos" w:hAnsi="Aptos"/>
                        </w:rPr>
                        <w:t xml:space="preserve">The Tender that proposes the lowest Total </w:t>
                      </w:r>
                      <w:r>
                        <w:rPr>
                          <w:rFonts w:ascii="Aptos" w:eastAsia="Aptos" w:hAnsi="Aptos"/>
                        </w:rPr>
                        <w:t xml:space="preserve">Annual </w:t>
                      </w:r>
                      <w:r w:rsidRPr="005E63B0">
                        <w:rPr>
                          <w:rFonts w:ascii="Aptos" w:eastAsia="Aptos" w:hAnsi="Aptos"/>
                        </w:rPr>
                        <w:t xml:space="preserve">Cost of </w:t>
                      </w:r>
                      <w:r>
                        <w:rPr>
                          <w:rFonts w:ascii="Aptos" w:eastAsia="Aptos" w:hAnsi="Aptos"/>
                        </w:rPr>
                        <w:t>D</w:t>
                      </w:r>
                      <w:r w:rsidRPr="005E63B0">
                        <w:rPr>
                          <w:rFonts w:ascii="Aptos" w:eastAsia="Aptos" w:hAnsi="Aptos"/>
                        </w:rPr>
                        <w:t>elivery of will receive 100% of the maximum marks available (i.e., 3</w:t>
                      </w:r>
                      <w:r>
                        <w:rPr>
                          <w:rFonts w:ascii="Aptos" w:eastAsia="Aptos" w:hAnsi="Aptos"/>
                        </w:rPr>
                        <w:t>6</w:t>
                      </w:r>
                      <w:r w:rsidRPr="005E63B0">
                        <w:rPr>
                          <w:rFonts w:ascii="Aptos" w:eastAsia="Aptos" w:hAnsi="Aptos"/>
                        </w:rPr>
                        <w:t>0 marks). All other Tenders will be scored using the following formula:</w:t>
                      </w:r>
                    </w:p>
                    <w:p w14:paraId="1F859C88" w14:textId="77777777" w:rsidR="0074324E" w:rsidRPr="005E63B0" w:rsidRDefault="0074324E" w:rsidP="0074324E">
                      <w:pPr>
                        <w:spacing w:line="256" w:lineRule="auto"/>
                        <w:rPr>
                          <w:rFonts w:ascii="Aptos" w:eastAsia="Aptos" w:hAnsi="Aptos"/>
                        </w:rPr>
                      </w:pPr>
                    </w:p>
                    <w:tbl>
                      <w:tblPr>
                        <w:tblW w:w="4656" w:type="pct"/>
                        <w:tblInd w:w="638" w:type="dxa"/>
                        <w:shd w:val="clear" w:color="auto" w:fill="FFFFFF"/>
                        <w:tblLook w:val="04A0" w:firstRow="1" w:lastRow="0" w:firstColumn="1" w:lastColumn="0" w:noHBand="0" w:noVBand="1"/>
                      </w:tblPr>
                      <w:tblGrid>
                        <w:gridCol w:w="1264"/>
                        <w:gridCol w:w="334"/>
                        <w:gridCol w:w="5782"/>
                        <w:gridCol w:w="314"/>
                        <w:gridCol w:w="1155"/>
                      </w:tblGrid>
                      <w:tr w:rsidR="0074324E" w:rsidRPr="005E63B0" w14:paraId="73BD71BF" w14:textId="77777777" w:rsidTr="004F26AE">
                        <w:trPr>
                          <w:trHeight w:val="330"/>
                        </w:trPr>
                        <w:tc>
                          <w:tcPr>
                            <w:tcW w:w="648" w:type="pct"/>
                            <w:vMerge w:val="restart"/>
                            <w:tcBorders>
                              <w:top w:val="single" w:sz="8" w:space="0" w:color="auto"/>
                              <w:left w:val="single" w:sz="8" w:space="0" w:color="auto"/>
                              <w:bottom w:val="single" w:sz="8" w:space="0" w:color="000000"/>
                              <w:right w:val="nil"/>
                            </w:tcBorders>
                            <w:shd w:val="clear" w:color="auto" w:fill="FFFFFF"/>
                            <w:noWrap/>
                            <w:vAlign w:val="center"/>
                            <w:hideMark/>
                          </w:tcPr>
                          <w:p w14:paraId="63D2DAF5" w14:textId="77777777" w:rsidR="0074324E" w:rsidRPr="005E63B0" w:rsidRDefault="0074324E" w:rsidP="004F26AE">
                            <w:pPr>
                              <w:spacing w:line="256" w:lineRule="auto"/>
                              <w:rPr>
                                <w:rFonts w:ascii="Aptos" w:eastAsia="Aptos" w:hAnsi="Aptos"/>
                                <w:bCs/>
                              </w:rPr>
                            </w:pPr>
                            <w:r w:rsidRPr="005E63B0">
                              <w:rPr>
                                <w:rFonts w:ascii="Aptos" w:eastAsia="Aptos" w:hAnsi="Aptos"/>
                                <w:bCs/>
                              </w:rPr>
                              <w:t>Cost Score</w:t>
                            </w:r>
                          </w:p>
                        </w:tc>
                        <w:tc>
                          <w:tcPr>
                            <w:tcW w:w="204" w:type="pct"/>
                            <w:vMerge w:val="restart"/>
                            <w:tcBorders>
                              <w:top w:val="single" w:sz="8" w:space="0" w:color="auto"/>
                              <w:left w:val="nil"/>
                              <w:bottom w:val="single" w:sz="8" w:space="0" w:color="000000"/>
                              <w:right w:val="nil"/>
                            </w:tcBorders>
                            <w:shd w:val="clear" w:color="auto" w:fill="FFFFFF"/>
                            <w:noWrap/>
                            <w:vAlign w:val="center"/>
                            <w:hideMark/>
                          </w:tcPr>
                          <w:p w14:paraId="2B26C2C5" w14:textId="77777777" w:rsidR="0074324E" w:rsidRPr="005E63B0" w:rsidRDefault="0074324E" w:rsidP="004F26AE">
                            <w:pPr>
                              <w:spacing w:line="256" w:lineRule="auto"/>
                              <w:rPr>
                                <w:rFonts w:ascii="Aptos" w:eastAsia="Aptos" w:hAnsi="Aptos"/>
                                <w:bCs/>
                              </w:rPr>
                            </w:pPr>
                            <w:r w:rsidRPr="005E63B0">
                              <w:rPr>
                                <w:rFonts w:ascii="Aptos" w:eastAsia="Aptos" w:hAnsi="Aptos"/>
                                <w:bCs/>
                              </w:rPr>
                              <w:t>=</w:t>
                            </w:r>
                          </w:p>
                        </w:tc>
                        <w:tc>
                          <w:tcPr>
                            <w:tcW w:w="2746" w:type="pct"/>
                            <w:tcBorders>
                              <w:top w:val="single" w:sz="8" w:space="0" w:color="auto"/>
                              <w:left w:val="nil"/>
                              <w:bottom w:val="nil"/>
                              <w:right w:val="nil"/>
                            </w:tcBorders>
                            <w:shd w:val="clear" w:color="auto" w:fill="FFFFFF"/>
                            <w:noWrap/>
                            <w:vAlign w:val="center"/>
                            <w:hideMark/>
                          </w:tcPr>
                          <w:p w14:paraId="090ACA46" w14:textId="77777777" w:rsidR="0074324E" w:rsidRPr="005E63B0" w:rsidRDefault="0074324E" w:rsidP="004F26AE">
                            <w:pPr>
                              <w:spacing w:line="256" w:lineRule="auto"/>
                              <w:rPr>
                                <w:rFonts w:ascii="Aptos" w:eastAsia="Aptos" w:hAnsi="Aptos"/>
                                <w:bCs/>
                              </w:rPr>
                            </w:pPr>
                            <w:r w:rsidRPr="005E63B0">
                              <w:rPr>
                                <w:rFonts w:ascii="Aptos" w:eastAsia="Aptos" w:hAnsi="Aptos"/>
                                <w:bCs/>
                              </w:rPr>
                              <w:t xml:space="preserve">Lowest </w:t>
                            </w:r>
                            <w:r w:rsidRPr="005E63B0">
                              <w:rPr>
                                <w:rFonts w:ascii="Aptos" w:eastAsia="Aptos" w:hAnsi="Aptos"/>
                              </w:rPr>
                              <w:t xml:space="preserve">Total </w:t>
                            </w:r>
                            <w:r>
                              <w:rPr>
                                <w:rFonts w:ascii="Aptos" w:eastAsia="Aptos" w:hAnsi="Aptos"/>
                              </w:rPr>
                              <w:t xml:space="preserve">Annual </w:t>
                            </w:r>
                            <w:r w:rsidRPr="005E63B0">
                              <w:rPr>
                                <w:rFonts w:ascii="Aptos" w:eastAsia="Aptos" w:hAnsi="Aptos"/>
                              </w:rPr>
                              <w:t>Cost of Delivery of Service</w:t>
                            </w:r>
                            <w:r w:rsidRPr="005E63B0">
                              <w:rPr>
                                <w:rFonts w:ascii="Aptos" w:eastAsia="Aptos" w:hAnsi="Aptos"/>
                                <w:bCs/>
                              </w:rPr>
                              <w:t xml:space="preserve"> </w:t>
                            </w:r>
                            <w:r>
                              <w:rPr>
                                <w:rFonts w:ascii="Aptos" w:eastAsia="Aptos" w:hAnsi="Aptos"/>
                                <w:bCs/>
                              </w:rPr>
                              <w:t>tendered</w:t>
                            </w:r>
                          </w:p>
                        </w:tc>
                        <w:tc>
                          <w:tcPr>
                            <w:tcW w:w="195" w:type="pct"/>
                            <w:vMerge w:val="restart"/>
                            <w:tcBorders>
                              <w:top w:val="single" w:sz="8" w:space="0" w:color="auto"/>
                              <w:left w:val="nil"/>
                              <w:bottom w:val="single" w:sz="8" w:space="0" w:color="000000"/>
                              <w:right w:val="nil"/>
                            </w:tcBorders>
                            <w:shd w:val="clear" w:color="auto" w:fill="FFFFFF"/>
                            <w:noWrap/>
                            <w:vAlign w:val="center"/>
                            <w:hideMark/>
                          </w:tcPr>
                          <w:p w14:paraId="7DFE9693" w14:textId="77777777" w:rsidR="0074324E" w:rsidRPr="005E63B0" w:rsidRDefault="0074324E" w:rsidP="004F26AE">
                            <w:pPr>
                              <w:spacing w:line="256" w:lineRule="auto"/>
                              <w:rPr>
                                <w:rFonts w:ascii="Aptos" w:eastAsia="Aptos" w:hAnsi="Aptos"/>
                                <w:bCs/>
                              </w:rPr>
                            </w:pPr>
                            <w:r w:rsidRPr="005E63B0">
                              <w:rPr>
                                <w:rFonts w:ascii="Aptos" w:eastAsia="Aptos" w:hAnsi="Aptos"/>
                                <w:bCs/>
                              </w:rPr>
                              <w:t>x</w:t>
                            </w:r>
                          </w:p>
                        </w:tc>
                        <w:tc>
                          <w:tcPr>
                            <w:tcW w:w="1207" w:type="pct"/>
                            <w:vMerge w:val="restart"/>
                            <w:tcBorders>
                              <w:top w:val="single" w:sz="8" w:space="0" w:color="auto"/>
                              <w:left w:val="nil"/>
                              <w:bottom w:val="single" w:sz="8" w:space="0" w:color="000000"/>
                              <w:right w:val="single" w:sz="8" w:space="0" w:color="auto"/>
                            </w:tcBorders>
                            <w:shd w:val="clear" w:color="auto" w:fill="FFFFFF"/>
                            <w:vAlign w:val="center"/>
                            <w:hideMark/>
                          </w:tcPr>
                          <w:p w14:paraId="2AE3799E" w14:textId="77777777" w:rsidR="0074324E" w:rsidRPr="005E63B0" w:rsidRDefault="0074324E" w:rsidP="004F26AE">
                            <w:pPr>
                              <w:spacing w:line="256" w:lineRule="auto"/>
                              <w:rPr>
                                <w:rFonts w:ascii="Aptos" w:eastAsia="Aptos" w:hAnsi="Aptos"/>
                                <w:bCs/>
                              </w:rPr>
                            </w:pPr>
                            <w:r w:rsidRPr="005E63B0">
                              <w:rPr>
                                <w:rFonts w:ascii="Aptos" w:eastAsia="Aptos" w:hAnsi="Aptos"/>
                                <w:bCs/>
                              </w:rPr>
                              <w:t>Maximum Marks Available (3</w:t>
                            </w:r>
                            <w:r>
                              <w:rPr>
                                <w:rFonts w:ascii="Aptos" w:eastAsia="Aptos" w:hAnsi="Aptos"/>
                                <w:bCs/>
                              </w:rPr>
                              <w:t>6</w:t>
                            </w:r>
                            <w:r w:rsidRPr="005E63B0">
                              <w:rPr>
                                <w:rFonts w:ascii="Aptos" w:eastAsia="Aptos" w:hAnsi="Aptos"/>
                                <w:bCs/>
                              </w:rPr>
                              <w:t>0)</w:t>
                            </w:r>
                          </w:p>
                        </w:tc>
                      </w:tr>
                      <w:tr w:rsidR="0074324E" w:rsidRPr="005E63B0" w14:paraId="53DF5351" w14:textId="77777777" w:rsidTr="004F26AE">
                        <w:trPr>
                          <w:trHeight w:val="330"/>
                        </w:trPr>
                        <w:tc>
                          <w:tcPr>
                            <w:tcW w:w="0" w:type="auto"/>
                            <w:vMerge/>
                            <w:tcBorders>
                              <w:top w:val="single" w:sz="8" w:space="0" w:color="auto"/>
                              <w:left w:val="single" w:sz="8" w:space="0" w:color="auto"/>
                              <w:bottom w:val="single" w:sz="8" w:space="0" w:color="000000"/>
                              <w:right w:val="nil"/>
                            </w:tcBorders>
                            <w:shd w:val="clear" w:color="auto" w:fill="FFFFFF"/>
                            <w:vAlign w:val="center"/>
                            <w:hideMark/>
                          </w:tcPr>
                          <w:p w14:paraId="45C193F0" w14:textId="77777777" w:rsidR="0074324E" w:rsidRPr="005E63B0" w:rsidRDefault="0074324E" w:rsidP="004F26AE">
                            <w:pPr>
                              <w:spacing w:after="0" w:line="256" w:lineRule="auto"/>
                              <w:rPr>
                                <w:rFonts w:ascii="Aptos" w:eastAsia="Aptos" w:hAnsi="Aptos"/>
                                <w:bCs/>
                              </w:rPr>
                            </w:pPr>
                          </w:p>
                        </w:tc>
                        <w:tc>
                          <w:tcPr>
                            <w:tcW w:w="0" w:type="auto"/>
                            <w:vMerge/>
                            <w:tcBorders>
                              <w:top w:val="single" w:sz="8" w:space="0" w:color="auto"/>
                              <w:left w:val="nil"/>
                              <w:bottom w:val="single" w:sz="8" w:space="0" w:color="000000"/>
                              <w:right w:val="nil"/>
                            </w:tcBorders>
                            <w:shd w:val="clear" w:color="auto" w:fill="FFFFFF"/>
                            <w:vAlign w:val="center"/>
                            <w:hideMark/>
                          </w:tcPr>
                          <w:p w14:paraId="2E55393A" w14:textId="77777777" w:rsidR="0074324E" w:rsidRPr="005E63B0" w:rsidRDefault="0074324E" w:rsidP="004F26AE">
                            <w:pPr>
                              <w:spacing w:after="0" w:line="256" w:lineRule="auto"/>
                              <w:rPr>
                                <w:rFonts w:ascii="Aptos" w:eastAsia="Aptos" w:hAnsi="Aptos"/>
                                <w:bCs/>
                              </w:rPr>
                            </w:pPr>
                          </w:p>
                        </w:tc>
                        <w:tc>
                          <w:tcPr>
                            <w:tcW w:w="2746" w:type="pct"/>
                            <w:tcBorders>
                              <w:top w:val="single" w:sz="8" w:space="0" w:color="auto"/>
                              <w:left w:val="nil"/>
                              <w:bottom w:val="single" w:sz="8" w:space="0" w:color="auto"/>
                              <w:right w:val="nil"/>
                            </w:tcBorders>
                            <w:shd w:val="clear" w:color="auto" w:fill="FFFFFF"/>
                            <w:noWrap/>
                            <w:vAlign w:val="center"/>
                            <w:hideMark/>
                          </w:tcPr>
                          <w:p w14:paraId="16813426" w14:textId="77777777" w:rsidR="0074324E" w:rsidRPr="005E63B0" w:rsidRDefault="0074324E" w:rsidP="004F26AE">
                            <w:pPr>
                              <w:spacing w:line="256" w:lineRule="auto"/>
                              <w:rPr>
                                <w:rFonts w:ascii="Aptos" w:eastAsia="Aptos" w:hAnsi="Aptos"/>
                                <w:bCs/>
                              </w:rPr>
                            </w:pPr>
                            <w:r w:rsidRPr="005E63B0">
                              <w:rPr>
                                <w:rFonts w:ascii="Aptos" w:eastAsia="Aptos" w:hAnsi="Aptos"/>
                                <w:bCs/>
                              </w:rPr>
                              <w:t>Tendered Total Cost of Delivery of Service under evaluation</w:t>
                            </w:r>
                          </w:p>
                        </w:tc>
                        <w:tc>
                          <w:tcPr>
                            <w:tcW w:w="0" w:type="auto"/>
                            <w:vMerge/>
                            <w:tcBorders>
                              <w:top w:val="single" w:sz="8" w:space="0" w:color="auto"/>
                              <w:left w:val="nil"/>
                              <w:bottom w:val="single" w:sz="8" w:space="0" w:color="000000"/>
                              <w:right w:val="nil"/>
                            </w:tcBorders>
                            <w:shd w:val="clear" w:color="auto" w:fill="FFFFFF"/>
                            <w:vAlign w:val="center"/>
                            <w:hideMark/>
                          </w:tcPr>
                          <w:p w14:paraId="75BA539E" w14:textId="77777777" w:rsidR="0074324E" w:rsidRPr="005E63B0" w:rsidRDefault="0074324E" w:rsidP="004F26AE">
                            <w:pPr>
                              <w:spacing w:after="0" w:line="256" w:lineRule="auto"/>
                              <w:rPr>
                                <w:rFonts w:ascii="Aptos" w:eastAsia="Aptos" w:hAnsi="Aptos"/>
                                <w:bCs/>
                              </w:rPr>
                            </w:pPr>
                          </w:p>
                        </w:tc>
                        <w:tc>
                          <w:tcPr>
                            <w:tcW w:w="0" w:type="auto"/>
                            <w:vMerge/>
                            <w:tcBorders>
                              <w:top w:val="single" w:sz="8" w:space="0" w:color="auto"/>
                              <w:left w:val="nil"/>
                              <w:bottom w:val="single" w:sz="8" w:space="0" w:color="000000"/>
                              <w:right w:val="single" w:sz="8" w:space="0" w:color="auto"/>
                            </w:tcBorders>
                            <w:shd w:val="clear" w:color="auto" w:fill="FFFFFF"/>
                            <w:vAlign w:val="center"/>
                            <w:hideMark/>
                          </w:tcPr>
                          <w:p w14:paraId="0826CEFC" w14:textId="77777777" w:rsidR="0074324E" w:rsidRPr="005E63B0" w:rsidRDefault="0074324E" w:rsidP="004F26AE">
                            <w:pPr>
                              <w:spacing w:after="0" w:line="256" w:lineRule="auto"/>
                              <w:rPr>
                                <w:rFonts w:ascii="Aptos" w:eastAsia="Aptos" w:hAnsi="Aptos"/>
                                <w:bCs/>
                              </w:rPr>
                            </w:pPr>
                          </w:p>
                        </w:tc>
                      </w:tr>
                    </w:tbl>
                    <w:p w14:paraId="398C25FD" w14:textId="77777777" w:rsidR="0074324E" w:rsidRDefault="0074324E" w:rsidP="0074324E">
                      <w:pPr>
                        <w:spacing w:line="278" w:lineRule="auto"/>
                        <w:rPr>
                          <w:rFonts w:ascii="Aptos" w:eastAsia="Aptos" w:hAnsi="Aptos"/>
                          <w:sz w:val="24"/>
                        </w:rPr>
                      </w:pPr>
                    </w:p>
                    <w:p w14:paraId="509A3366" w14:textId="77777777" w:rsidR="0074324E" w:rsidRDefault="0074324E" w:rsidP="0074324E">
                      <w:pPr>
                        <w:spacing w:line="278" w:lineRule="auto"/>
                        <w:rPr>
                          <w:rFonts w:ascii="Aptos" w:eastAsia="Aptos" w:hAnsi="Aptos"/>
                          <w:sz w:val="24"/>
                        </w:rPr>
                      </w:pPr>
                    </w:p>
                    <w:p w14:paraId="46B2BDC0" w14:textId="77777777" w:rsidR="0074324E" w:rsidRDefault="0074324E" w:rsidP="0074324E">
                      <w:pPr>
                        <w:spacing w:line="278" w:lineRule="auto"/>
                        <w:rPr>
                          <w:rFonts w:ascii="Aptos" w:eastAsia="Aptos" w:hAnsi="Aptos"/>
                          <w:sz w:val="24"/>
                        </w:rPr>
                      </w:pPr>
                    </w:p>
                    <w:p w14:paraId="52264597" w14:textId="77777777" w:rsidR="0074324E" w:rsidRDefault="0074324E" w:rsidP="0074324E">
                      <w:pPr>
                        <w:spacing w:line="278" w:lineRule="auto"/>
                        <w:rPr>
                          <w:rFonts w:ascii="Aptos" w:eastAsia="Aptos" w:hAnsi="Aptos"/>
                          <w:sz w:val="24"/>
                        </w:rPr>
                      </w:pPr>
                    </w:p>
                    <w:p w14:paraId="21489FB4" w14:textId="77777777" w:rsidR="0074324E" w:rsidRPr="00695F82" w:rsidRDefault="0074324E" w:rsidP="0074324E">
                      <w:pPr>
                        <w:spacing w:line="278" w:lineRule="auto"/>
                        <w:rPr>
                          <w:rFonts w:ascii="Aptos" w:eastAsia="Aptos" w:hAnsi="Aptos"/>
                          <w:sz w:val="24"/>
                        </w:rPr>
                      </w:pPr>
                    </w:p>
                    <w:p w14:paraId="7A237ACD" w14:textId="77777777" w:rsidR="0074324E" w:rsidRDefault="0074324E" w:rsidP="0074324E">
                      <w:pPr>
                        <w:spacing w:line="256" w:lineRule="auto"/>
                        <w:rPr>
                          <w:rFonts w:ascii="Aptos" w:eastAsia="Aptos" w:hAnsi="Aptos"/>
                          <w:b/>
                          <w:bCs/>
                        </w:rPr>
                      </w:pPr>
                      <w:r w:rsidRPr="00343227">
                        <w:rPr>
                          <w:rFonts w:ascii="Aptos" w:eastAsia="Aptos" w:hAnsi="Aptos"/>
                          <w:b/>
                          <w:bCs/>
                        </w:rPr>
                        <w:t>Working Week</w:t>
                      </w:r>
                    </w:p>
                    <w:p w14:paraId="3E2B1670" w14:textId="77777777" w:rsidR="0074324E" w:rsidRPr="006D09D8" w:rsidRDefault="0074324E" w:rsidP="0074324E">
                      <w:pPr>
                        <w:pStyle w:val="CommentText"/>
                        <w:numPr>
                          <w:ilvl w:val="0"/>
                          <w:numId w:val="55"/>
                        </w:numPr>
                        <w:tabs>
                          <w:tab w:val="clear" w:pos="397"/>
                        </w:tabs>
                        <w:spacing w:after="160" w:line="240" w:lineRule="auto"/>
                        <w:rPr>
                          <w:sz w:val="22"/>
                          <w:szCs w:val="22"/>
                        </w:rPr>
                      </w:pPr>
                      <w:r w:rsidRPr="006D09D8">
                        <w:rPr>
                          <w:sz w:val="22"/>
                          <w:szCs w:val="22"/>
                        </w:rPr>
                        <w:t>The standard day will be eight (8) working hours and one (1) hour for lunch, Monday to Friday.</w:t>
                      </w:r>
                    </w:p>
                    <w:p w14:paraId="1608AC38" w14:textId="77777777" w:rsidR="0074324E" w:rsidRPr="008041E1" w:rsidRDefault="0074324E" w:rsidP="0074324E">
                      <w:pPr>
                        <w:pStyle w:val="ListParagraph"/>
                        <w:numPr>
                          <w:ilvl w:val="0"/>
                          <w:numId w:val="55"/>
                        </w:numPr>
                      </w:pPr>
                      <w:r w:rsidRPr="008041E1">
                        <w:t xml:space="preserve">The Contracting Authority, may, in specific circumstances propose or agree an alternate workday arrangement for the Team or members within a team to suit the requirements of the project/business process. </w:t>
                      </w:r>
                    </w:p>
                    <w:p w14:paraId="65C3988A" w14:textId="77777777" w:rsidR="0074324E" w:rsidRPr="00343227" w:rsidRDefault="0074324E" w:rsidP="0074324E">
                      <w:pPr>
                        <w:rPr>
                          <w:b/>
                          <w:bCs/>
                        </w:rPr>
                      </w:pPr>
                      <w:r w:rsidRPr="008041E1">
                        <w:t xml:space="preserve"> </w:t>
                      </w:r>
                      <w:r w:rsidRPr="00343227">
                        <w:rPr>
                          <w:b/>
                          <w:bCs/>
                        </w:rPr>
                        <w:t xml:space="preserve">Travel </w:t>
                      </w:r>
                    </w:p>
                    <w:p w14:paraId="1BBFC8D1" w14:textId="77777777" w:rsidR="0074324E" w:rsidRPr="008041E1" w:rsidRDefault="0074324E" w:rsidP="0074324E">
                      <w:pPr>
                        <w:pStyle w:val="ListParagraph"/>
                        <w:numPr>
                          <w:ilvl w:val="0"/>
                          <w:numId w:val="56"/>
                        </w:numPr>
                      </w:pPr>
                      <w:r w:rsidRPr="008041E1">
                        <w:t>It is not envisaged that external resources will be expected to travel as part of the normal duties and any travel that is undertaken must be sanctioned in advance by the DAFM Project Manager.</w:t>
                      </w:r>
                    </w:p>
                    <w:p w14:paraId="2787B5DF" w14:textId="77777777" w:rsidR="0074324E" w:rsidRPr="008041E1" w:rsidRDefault="0074324E" w:rsidP="0074324E">
                      <w:pPr>
                        <w:pStyle w:val="ListParagraph"/>
                        <w:numPr>
                          <w:ilvl w:val="0"/>
                          <w:numId w:val="55"/>
                        </w:numPr>
                      </w:pPr>
                      <w:r w:rsidRPr="008041E1">
                        <w:t xml:space="preserve"> In such cases the external resources will be reimbursed at fifty cents (€0.50) per kilometre if the Resources private vehicle is used or the validated cost of public transport where suitable. </w:t>
                      </w:r>
                    </w:p>
                    <w:p w14:paraId="1C58EB7A" w14:textId="77777777" w:rsidR="0074324E" w:rsidRPr="008041E1" w:rsidRDefault="0074324E" w:rsidP="0074324E">
                      <w:pPr>
                        <w:pStyle w:val="ListParagraph"/>
                        <w:numPr>
                          <w:ilvl w:val="0"/>
                          <w:numId w:val="55"/>
                        </w:numPr>
                      </w:pPr>
                      <w:r w:rsidRPr="008041E1">
                        <w:t>The cost of any additional insurance premium required to use a private vehicle will be borne by the Resource or the Tenderer and the Contracting Authority will not be liable for such costs or any claim arising from the use of the vehicle.</w:t>
                      </w:r>
                    </w:p>
                    <w:p w14:paraId="1A4E7B64" w14:textId="77777777" w:rsidR="0074324E" w:rsidRPr="008041E1" w:rsidRDefault="0074324E" w:rsidP="0074324E">
                      <w:pPr>
                        <w:pStyle w:val="ListParagraph"/>
                        <w:numPr>
                          <w:ilvl w:val="0"/>
                          <w:numId w:val="55"/>
                        </w:numPr>
                      </w:pPr>
                      <w:r w:rsidRPr="008041E1">
                        <w:t>Tenderers must complete the Pricing spreadsheet provided.</w:t>
                      </w:r>
                    </w:p>
                    <w:p w14:paraId="4FE07D86" w14:textId="77777777" w:rsidR="0074324E" w:rsidRPr="001F5983" w:rsidRDefault="0074324E" w:rsidP="0074324E">
                      <w:pPr>
                        <w:pStyle w:val="ListParagraph"/>
                        <w:numPr>
                          <w:ilvl w:val="0"/>
                          <w:numId w:val="55"/>
                        </w:numPr>
                        <w:jc w:val="both"/>
                        <w:rPr>
                          <w:rFonts w:eastAsia="Calibri" w:cs="Calibri"/>
                        </w:rPr>
                      </w:pPr>
                      <w:r w:rsidRPr="001F5983">
                        <w:rPr>
                          <w:rFonts w:eastAsia="Calibri" w:cs="Calibri"/>
                        </w:rPr>
                        <w:t xml:space="preserve">Please note that any costs incurred from meetings with DAFM at an on-site location by any of the service providers team must be covered by the Tenderer.  </w:t>
                      </w:r>
                    </w:p>
                    <w:p w14:paraId="723C617B" w14:textId="77777777" w:rsidR="0074324E" w:rsidRPr="00BB1980" w:rsidRDefault="0074324E" w:rsidP="0074324E">
                      <w:pPr>
                        <w:rPr>
                          <w:rFonts w:ascii="Aptos" w:hAnsi="Aptos"/>
                        </w:rPr>
                      </w:pPr>
                    </w:p>
                    <w:p w14:paraId="1174A9CB" w14:textId="77777777" w:rsidR="0074324E" w:rsidRPr="00343227" w:rsidRDefault="0074324E" w:rsidP="0074324E">
                      <w:pPr>
                        <w:rPr>
                          <w:b/>
                          <w:bCs/>
                        </w:rPr>
                      </w:pPr>
                      <w:r w:rsidRPr="00343227">
                        <w:rPr>
                          <w:b/>
                          <w:bCs/>
                        </w:rPr>
                        <w:t>Invoicing Arrangements</w:t>
                      </w:r>
                    </w:p>
                    <w:p w14:paraId="43A278D5" w14:textId="77777777" w:rsidR="0074324E" w:rsidRDefault="0074324E" w:rsidP="0074324E">
                      <w:pPr>
                        <w:pStyle w:val="ListParagraph"/>
                        <w:numPr>
                          <w:ilvl w:val="0"/>
                          <w:numId w:val="55"/>
                        </w:numPr>
                      </w:pPr>
                      <w:r w:rsidRPr="008041E1">
                        <w:t xml:space="preserve">Invoicing arrangements will be agreed with the successful Tenderer(s), and all payments will be subject to the provisions of the Prompt Payments of Account Act 1997, as amended or revised, and the European Communities (Late Payment in Commercial Transactions) Regulations, 2002.]    </w:t>
                      </w:r>
                    </w:p>
                    <w:p w14:paraId="4B026409" w14:textId="77777777" w:rsidR="0074324E" w:rsidRDefault="0074324E" w:rsidP="0074324E">
                      <w:pPr>
                        <w:spacing w:line="256" w:lineRule="auto"/>
                        <w:rPr>
                          <w:rFonts w:ascii="Aptos" w:eastAsia="Aptos" w:hAnsi="Aptos"/>
                        </w:rPr>
                      </w:pPr>
                    </w:p>
                    <w:p w14:paraId="35C4933F" w14:textId="77777777" w:rsidR="0074324E" w:rsidRDefault="0074324E" w:rsidP="0074324E">
                      <w:pPr>
                        <w:spacing w:line="256" w:lineRule="auto"/>
                        <w:rPr>
                          <w:rFonts w:ascii="Aptos" w:eastAsia="Aptos" w:hAnsi="Aptos"/>
                        </w:rPr>
                      </w:pPr>
                    </w:p>
                    <w:p w14:paraId="5151B9E4" w14:textId="77777777" w:rsidR="0074324E" w:rsidRPr="005E63B0" w:rsidRDefault="0074324E" w:rsidP="0074324E">
                      <w:pPr>
                        <w:spacing w:line="256" w:lineRule="auto"/>
                        <w:rPr>
                          <w:rFonts w:ascii="Aptos" w:eastAsia="Aptos" w:hAnsi="Aptos"/>
                        </w:rPr>
                      </w:pPr>
                    </w:p>
                    <w:p w14:paraId="47555025" w14:textId="77777777" w:rsidR="0074324E" w:rsidRPr="00695F82" w:rsidRDefault="0074324E" w:rsidP="0074324E">
                      <w:pPr>
                        <w:spacing w:line="278" w:lineRule="auto"/>
                        <w:rPr>
                          <w:rFonts w:ascii="Aptos" w:eastAsia="Aptos" w:hAnsi="Aptos"/>
                          <w:sz w:val="24"/>
                        </w:rPr>
                      </w:pPr>
                    </w:p>
                    <w:p w14:paraId="2EF07FFF" w14:textId="77777777" w:rsidR="0074324E" w:rsidRDefault="0074324E" w:rsidP="0074324E"/>
                    <w:p w14:paraId="5B6B2A55" w14:textId="77777777" w:rsidR="0074324E" w:rsidRDefault="0074324E" w:rsidP="0074324E"/>
                    <w:p w14:paraId="3943F0C5" w14:textId="77777777" w:rsidR="0074324E" w:rsidRDefault="0074324E" w:rsidP="0074324E"/>
                    <w:p w14:paraId="7E789300" w14:textId="77777777" w:rsidR="0074324E" w:rsidRDefault="0074324E" w:rsidP="0074324E"/>
                    <w:p w14:paraId="72AC543E" w14:textId="77777777" w:rsidR="0074324E" w:rsidRDefault="0074324E" w:rsidP="0074324E"/>
                    <w:p w14:paraId="5828C86E" w14:textId="77777777" w:rsidR="0074324E" w:rsidRDefault="0074324E" w:rsidP="0074324E"/>
                    <w:p w14:paraId="2F9E122F" w14:textId="77777777" w:rsidR="0074324E" w:rsidRDefault="0074324E" w:rsidP="0074324E"/>
                    <w:p w14:paraId="5E2C4FF7" w14:textId="77777777" w:rsidR="0074324E" w:rsidRDefault="0074324E" w:rsidP="0074324E"/>
                    <w:p w14:paraId="6504AE17" w14:textId="77777777" w:rsidR="0074324E" w:rsidRDefault="0074324E" w:rsidP="0074324E"/>
                    <w:p w14:paraId="7472D26D" w14:textId="2B83194A" w:rsidR="0074324E" w:rsidRPr="00A76A8A" w:rsidRDefault="0074324E" w:rsidP="0074324E">
                      <w:pPr>
                        <w:pStyle w:val="Heading1"/>
                      </w:pPr>
                      <w:r>
                        <w:lastRenderedPageBreak/>
                        <w:t>Section 2 – Price Review Mechanis</w:t>
                      </w:r>
                      <w:r w:rsidR="00BB724A">
                        <w:t>m</w:t>
                      </w:r>
                    </w:p>
                    <w:sdt>
                      <w:sdtPr>
                        <w:rPr>
                          <w:color w:val="FF0000"/>
                          <w:highlight w:val="lightGray"/>
                        </w:rPr>
                        <w:id w:val="-1220752650"/>
                        <w:placeholder>
                          <w:docPart w:val="32DA54494329456685EC36E92CBFE503"/>
                        </w:placeholder>
                      </w:sdtPr>
                      <w:sdtEndPr>
                        <w:rPr>
                          <w:color w:val="auto"/>
                        </w:rPr>
                      </w:sdtEndPr>
                      <w:sdtContent>
                        <w:sdt>
                          <w:sdtPr>
                            <w:id w:val="-1657223817"/>
                            <w:placeholder>
                              <w:docPart w:val="5562749A39A1424CA6B74D19771E440A"/>
                            </w:placeholder>
                          </w:sdtPr>
                          <w:sdtEndPr/>
                          <w:sdtContent>
                            <w:p w14:paraId="73FF8E6A" w14:textId="77777777" w:rsidR="0074324E" w:rsidRDefault="0074324E" w:rsidP="0074324E"/>
                            <w:p w14:paraId="2E076B39" w14:textId="77777777" w:rsidR="0074324E" w:rsidRDefault="0074324E" w:rsidP="0074324E">
                              <w:pPr>
                                <w:rPr>
                                  <w:rFonts w:eastAsia="Calibri" w:cs="Calibri"/>
                                  <w:b/>
                                  <w:color w:val="000000" w:themeColor="text1"/>
                                </w:rPr>
                              </w:pPr>
                              <w:r w:rsidRPr="00F232D2">
                                <w:rPr>
                                  <w:rFonts w:eastAsia="Calibri" w:cs="Calibri"/>
                                  <w:b/>
                                  <w:color w:val="000000" w:themeColor="text1"/>
                                </w:rPr>
                                <w:t xml:space="preserve">PRICE REVIEW </w:t>
                              </w:r>
                            </w:p>
                            <w:p w14:paraId="6DA94724" w14:textId="77777777" w:rsidR="0074324E" w:rsidRDefault="0074324E" w:rsidP="0074324E">
                              <w:pPr>
                                <w:tabs>
                                  <w:tab w:val="left" w:pos="360"/>
                                </w:tabs>
                                <w:ind w:left="284"/>
                                <w:contextualSpacing/>
                              </w:pPr>
                            </w:p>
                            <w:p w14:paraId="121B1D54" w14:textId="77777777" w:rsidR="0074324E" w:rsidRPr="00862C1F" w:rsidRDefault="0074324E" w:rsidP="0074324E">
                              <w:pPr>
                                <w:tabs>
                                  <w:tab w:val="left" w:pos="360"/>
                                </w:tabs>
                                <w:ind w:left="284"/>
                                <w:contextualSpacing/>
                              </w:pPr>
                              <w:r w:rsidRPr="00B0089F">
                                <w:t>In the event that the proposed co</w:t>
                              </w:r>
                              <w:r w:rsidRPr="005F5713">
                                <w:t xml:space="preserve">ntract </w:t>
                              </w:r>
                              <w:r w:rsidRPr="00862C1F">
                                <w:t xml:space="preserve">is extended beyond </w:t>
                              </w:r>
                              <w:r w:rsidRPr="00862C1F">
                                <w:rPr>
                                  <w:rFonts w:eastAsia="Calibri" w:cstheme="minorHAnsi"/>
                                  <w:sz w:val="24"/>
                                </w:rPr>
                                <w:t>its</w:t>
                              </w:r>
                              <w:r w:rsidRPr="00862C1F">
                                <w:rPr>
                                  <w:rFonts w:eastAsia="Calibri" w:cstheme="minorHAnsi"/>
                                  <w:spacing w:val="-5"/>
                                  <w:sz w:val="24"/>
                                </w:rPr>
                                <w:t xml:space="preserve"> </w:t>
                              </w:r>
                              <w:r w:rsidRPr="00B05D0F">
                                <w:rPr>
                                  <w:rFonts w:eastAsia="Calibri" w:cstheme="minorHAnsi"/>
                                </w:rPr>
                                <w:t>initial</w:t>
                              </w:r>
                              <w:r w:rsidRPr="00B05D0F">
                                <w:rPr>
                                  <w:rFonts w:eastAsia="Calibri" w:cstheme="minorHAnsi"/>
                                  <w:spacing w:val="-5"/>
                                </w:rPr>
                                <w:t xml:space="preserve"> </w:t>
                              </w:r>
                              <w:r>
                                <w:rPr>
                                  <w:rFonts w:eastAsia="Calibri" w:cstheme="minorHAnsi"/>
                                  <w:spacing w:val="-5"/>
                                </w:rPr>
                                <w:t>two</w:t>
                              </w:r>
                              <w:r w:rsidRPr="00B05D0F">
                                <w:rPr>
                                  <w:rFonts w:eastAsia="Calibri" w:cstheme="minorHAnsi"/>
                                  <w:spacing w:val="-5"/>
                                </w:rPr>
                                <w:t xml:space="preserve">-year </w:t>
                              </w:r>
                              <w:r w:rsidRPr="00B05D0F">
                                <w:rPr>
                                  <w:rFonts w:eastAsia="Calibri" w:cstheme="minorHAnsi"/>
                                </w:rPr>
                                <w:t>term</w:t>
                              </w:r>
                              <w:r w:rsidRPr="00862C1F">
                                <w:t>, the prices quoted in the Pricing Schedule, as accepted by the Contracting Authority, will be subject to review (“Price Review”). Such Price Review will be at the sole discretion of the Contracting Authority and only if all of the below conditions have been satisfied:</w:t>
                              </w:r>
                            </w:p>
                            <w:p w14:paraId="3540CCB3" w14:textId="77777777" w:rsidR="0074324E" w:rsidRPr="00862C1F" w:rsidRDefault="0074324E" w:rsidP="0074324E">
                              <w:pPr>
                                <w:numPr>
                                  <w:ilvl w:val="0"/>
                                  <w:numId w:val="59"/>
                                </w:numPr>
                                <w:tabs>
                                  <w:tab w:val="left" w:pos="360"/>
                                </w:tabs>
                                <w:contextualSpacing/>
                              </w:pPr>
                              <w:r w:rsidRPr="00862C1F">
                                <w:t xml:space="preserve">applications for price review are received by the Contracting Authority not later than 3 months prior to the expiry </w:t>
                              </w:r>
                              <w:r w:rsidRPr="00B0089F">
                                <w:t xml:space="preserve">of the initial proposed contract of </w:t>
                              </w:r>
                              <w:r>
                                <w:t>2</w:t>
                              </w:r>
                              <w:r w:rsidRPr="00B0089F">
                                <w:t xml:space="preserve"> years</w:t>
                              </w:r>
                              <w:r w:rsidRPr="00862C1F">
                                <w:t>;</w:t>
                              </w:r>
                            </w:p>
                            <w:p w14:paraId="11F9B6D0" w14:textId="77777777" w:rsidR="0074324E" w:rsidRPr="00B0089F" w:rsidRDefault="0074324E" w:rsidP="0074324E">
                              <w:pPr>
                                <w:numPr>
                                  <w:ilvl w:val="0"/>
                                  <w:numId w:val="59"/>
                                </w:numPr>
                                <w:tabs>
                                  <w:tab w:val="left" w:pos="360"/>
                                </w:tabs>
                                <w:contextualSpacing/>
                              </w:pPr>
                              <w:r w:rsidRPr="00862C1F">
                                <w:t>price review application clearly sets out under which headings the prices are to be revised (equipment/labour) and provide vouched evidence in support of this request.  Such evidence must demonstrate to the satisfaction of the Contracting Authority that the reasons for the price review are outside the Supplier’s control</w:t>
                              </w:r>
                              <w:r w:rsidRPr="00B0089F">
                                <w:t>;</w:t>
                              </w:r>
                            </w:p>
                            <w:p w14:paraId="33E6FD7D" w14:textId="77777777" w:rsidR="0074324E" w:rsidRPr="00B0089F" w:rsidRDefault="0074324E" w:rsidP="0074324E">
                              <w:pPr>
                                <w:numPr>
                                  <w:ilvl w:val="0"/>
                                  <w:numId w:val="59"/>
                                </w:numPr>
                                <w:tabs>
                                  <w:tab w:val="left" w:pos="360"/>
                                </w:tabs>
                                <w:contextualSpacing/>
                              </w:pPr>
                              <w:r w:rsidRPr="00B0089F">
                                <w:t xml:space="preserve">In the event that the Price Review Request has not been received </w:t>
                              </w:r>
                              <w:r>
                                <w:t xml:space="preserve">by 3 months prior to </w:t>
                              </w:r>
                              <w:r w:rsidRPr="00B0089F">
                                <w:t xml:space="preserve">the commencement of the extension of the term of the proposed contract, if any, the prices submitted in the original Tender response (“the Submission”) shall continue to apply.  </w:t>
                              </w:r>
                            </w:p>
                            <w:p w14:paraId="3F977987" w14:textId="77777777" w:rsidR="0074324E" w:rsidRPr="00B0089F" w:rsidRDefault="0074324E" w:rsidP="0074324E">
                              <w:pPr>
                                <w:tabs>
                                  <w:tab w:val="left" w:pos="360"/>
                                </w:tabs>
                                <w:ind w:left="284"/>
                                <w:contextualSpacing/>
                              </w:pPr>
                            </w:p>
                            <w:p w14:paraId="311E1712" w14:textId="77777777" w:rsidR="0074324E" w:rsidRDefault="0074324E" w:rsidP="0074324E">
                              <w:pPr>
                                <w:tabs>
                                  <w:tab w:val="left" w:pos="360"/>
                                </w:tabs>
                                <w:ind w:left="284"/>
                                <w:contextualSpacing/>
                                <w:jc w:val="both"/>
                              </w:pPr>
                              <w:r w:rsidRPr="00B0089F">
                                <w:t>All Tenderers must complete the following “Price Review Structure” table</w:t>
                              </w:r>
                              <w:r w:rsidRPr="00C336A3">
                                <w:t>, where relevant</w:t>
                              </w:r>
                              <w:r>
                                <w:t xml:space="preserve">, </w:t>
                              </w:r>
                              <w:r w:rsidRPr="00B0089F">
                                <w:t>and submit with the tender response to facilitate any future requested price review. The percentages provided in the table under the headings of “Equipment” and “Labour”” shall remain fixed for the duration of the proposed contract.</w:t>
                              </w:r>
                            </w:p>
                            <w:p w14:paraId="6A67DE03" w14:textId="77777777" w:rsidR="0074324E" w:rsidRDefault="0074324E" w:rsidP="0074324E">
                              <w:pPr>
                                <w:tabs>
                                  <w:tab w:val="left" w:pos="360"/>
                                </w:tabs>
                                <w:ind w:left="284"/>
                                <w:contextualSpacing/>
                                <w:jc w:val="both"/>
                              </w:pPr>
                            </w:p>
                            <w:tbl>
                              <w:tblPr>
                                <w:tblStyle w:val="GridTable4-Accent11"/>
                                <w:tblW w:w="9067" w:type="dxa"/>
                                <w:tblLayout w:type="fixed"/>
                                <w:tblLook w:val="01E0" w:firstRow="1" w:lastRow="1" w:firstColumn="1" w:lastColumn="1" w:noHBand="0" w:noVBand="0"/>
                              </w:tblPr>
                              <w:tblGrid>
                                <w:gridCol w:w="4531"/>
                                <w:gridCol w:w="4536"/>
                              </w:tblGrid>
                              <w:tr w:rsidR="0074324E" w:rsidRPr="00B0089F" w14:paraId="455712C4" w14:textId="77777777" w:rsidTr="004F26AE">
                                <w:trPr>
                                  <w:cnfStyle w:val="100000000000" w:firstRow="1" w:lastRow="0" w:firstColumn="0" w:lastColumn="0" w:oddVBand="0" w:evenVBand="0" w:oddHBand="0" w:evenHBand="0" w:firstRowFirstColumn="0" w:firstRowLastColumn="0" w:lastRowFirstColumn="0" w:lastRowLastColumn="0"/>
                                  <w:trHeight w:val="609"/>
                                </w:trPr>
                                <w:tc>
                                  <w:tcPr>
                                    <w:cnfStyle w:val="001000000000" w:firstRow="0" w:lastRow="0" w:firstColumn="1" w:lastColumn="0" w:oddVBand="0" w:evenVBand="0" w:oddHBand="0" w:evenHBand="0" w:firstRowFirstColumn="0" w:firstRowLastColumn="0" w:lastRowFirstColumn="0" w:lastRowLastColumn="0"/>
                                    <w:tcW w:w="9067" w:type="dxa"/>
                                    <w:gridSpan w:val="2"/>
                                  </w:tcPr>
                                  <w:p w14:paraId="2DBCF614" w14:textId="77777777" w:rsidR="0074324E" w:rsidRPr="00B0089F" w:rsidRDefault="0074324E" w:rsidP="004F26AE">
                                    <w:pPr>
                                      <w:spacing w:before="10" w:line="100" w:lineRule="exact"/>
                                      <w:rPr>
                                        <w:rFonts w:eastAsia="Calibri" w:cs="Calibri"/>
                                        <w:sz w:val="24"/>
                                      </w:rPr>
                                    </w:pPr>
                                  </w:p>
                                  <w:p w14:paraId="453920B3" w14:textId="77777777" w:rsidR="0074324E" w:rsidRPr="005C6112" w:rsidRDefault="0074324E" w:rsidP="004F26AE">
                                    <w:pPr>
                                      <w:spacing w:line="252" w:lineRule="auto"/>
                                      <w:ind w:left="2935" w:right="2935"/>
                                      <w:jc w:val="center"/>
                                      <w:rPr>
                                        <w:rFonts w:cs="Calibri"/>
                                        <w:b w:val="0"/>
                                        <w:bCs w:val="0"/>
                                        <w:spacing w:val="1"/>
                                        <w:sz w:val="24"/>
                                      </w:rPr>
                                    </w:pPr>
                                    <w:r w:rsidRPr="005C6112">
                                      <w:rPr>
                                        <w:rFonts w:cs="Calibri"/>
                                        <w:sz w:val="24"/>
                                      </w:rPr>
                                      <w:t>Price</w:t>
                                    </w:r>
                                    <w:r w:rsidRPr="005C6112">
                                      <w:rPr>
                                        <w:rFonts w:cs="Calibri"/>
                                        <w:spacing w:val="-1"/>
                                        <w:sz w:val="24"/>
                                      </w:rPr>
                                      <w:t xml:space="preserve"> </w:t>
                                    </w:r>
                                    <w:r w:rsidRPr="005C6112">
                                      <w:rPr>
                                        <w:rFonts w:cs="Calibri"/>
                                        <w:sz w:val="24"/>
                                      </w:rPr>
                                      <w:t>Review</w:t>
                                    </w:r>
                                  </w:p>
                                  <w:p w14:paraId="3BA85F26" w14:textId="77777777" w:rsidR="0074324E" w:rsidRPr="00B0089F" w:rsidRDefault="0074324E" w:rsidP="004F26AE">
                                    <w:pPr>
                                      <w:spacing w:line="252" w:lineRule="auto"/>
                                      <w:ind w:left="2935" w:right="2935"/>
                                      <w:jc w:val="center"/>
                                      <w:rPr>
                                        <w:rFonts w:cs="Calibri"/>
                                        <w:sz w:val="24"/>
                                      </w:rPr>
                                    </w:pPr>
                                    <w:r w:rsidRPr="005C6112">
                                      <w:rPr>
                                        <w:rFonts w:cs="Calibri"/>
                                        <w:spacing w:val="1"/>
                                        <w:sz w:val="24"/>
                                      </w:rPr>
                                      <w:t>S</w:t>
                                    </w:r>
                                    <w:r w:rsidRPr="005C6112">
                                      <w:rPr>
                                        <w:rFonts w:cs="Calibri"/>
                                        <w:sz w:val="24"/>
                                      </w:rPr>
                                      <w:t>tructure</w:t>
                                    </w:r>
                                  </w:p>
                                </w:tc>
                              </w:tr>
                              <w:tr w:rsidR="0074324E" w:rsidRPr="00B0089F" w14:paraId="477772B6" w14:textId="77777777" w:rsidTr="004F26AE">
                                <w:trPr>
                                  <w:cnfStyle w:val="000000100000" w:firstRow="0" w:lastRow="0" w:firstColumn="0" w:lastColumn="0" w:oddVBand="0" w:evenVBand="0" w:oddHBand="1" w:evenHBand="0" w:firstRowFirstColumn="0" w:firstRowLastColumn="0" w:lastRowFirstColumn="0" w:lastRowLastColumn="0"/>
                                  <w:trHeight w:hRule="exact" w:val="921"/>
                                </w:trPr>
                                <w:tc>
                                  <w:tcPr>
                                    <w:cnfStyle w:val="001000000000" w:firstRow="0" w:lastRow="0" w:firstColumn="1" w:lastColumn="0" w:oddVBand="0" w:evenVBand="0" w:oddHBand="0" w:evenHBand="0" w:firstRowFirstColumn="0" w:firstRowLastColumn="0" w:lastRowFirstColumn="0" w:lastRowLastColumn="0"/>
                                    <w:tcW w:w="4531" w:type="dxa"/>
                                  </w:tcPr>
                                  <w:p w14:paraId="3877BA80" w14:textId="77777777" w:rsidR="0074324E" w:rsidRPr="00C970B1" w:rsidRDefault="0074324E" w:rsidP="004F26AE">
                                    <w:pPr>
                                      <w:spacing w:line="100" w:lineRule="exact"/>
                                      <w:jc w:val="center"/>
                                      <w:rPr>
                                        <w:rFonts w:eastAsia="Calibri" w:cs="Calibri"/>
                                        <w:sz w:val="22"/>
                                        <w:szCs w:val="22"/>
                                      </w:rPr>
                                    </w:pPr>
                                  </w:p>
                                  <w:p w14:paraId="643A9D69" w14:textId="77777777" w:rsidR="0074324E" w:rsidRPr="00C970B1" w:rsidRDefault="0074324E" w:rsidP="004F26AE">
                                    <w:pPr>
                                      <w:spacing w:line="252" w:lineRule="auto"/>
                                      <w:jc w:val="center"/>
                                      <w:rPr>
                                        <w:rFonts w:cs="Calibri"/>
                                        <w:b w:val="0"/>
                                        <w:bCs w:val="0"/>
                                        <w:sz w:val="22"/>
                                        <w:szCs w:val="22"/>
                                      </w:rPr>
                                    </w:pPr>
                                    <w:r w:rsidRPr="00C970B1">
                                      <w:rPr>
                                        <w:rFonts w:cs="Calibri"/>
                                        <w:sz w:val="22"/>
                                        <w:szCs w:val="22"/>
                                      </w:rPr>
                                      <w:t>Labour Costs</w:t>
                                    </w:r>
                                  </w:p>
                                  <w:p w14:paraId="37B5A7FA" w14:textId="77777777" w:rsidR="0074324E" w:rsidRPr="00C970B1" w:rsidRDefault="0074324E" w:rsidP="004F26AE">
                                    <w:pPr>
                                      <w:spacing w:line="252" w:lineRule="auto"/>
                                      <w:jc w:val="center"/>
                                      <w:rPr>
                                        <w:rFonts w:cs="Calibri"/>
                                        <w:sz w:val="22"/>
                                        <w:szCs w:val="22"/>
                                      </w:rPr>
                                    </w:pPr>
                                    <w:r w:rsidRPr="00C970B1">
                                      <w:rPr>
                                        <w:rFonts w:cs="Calibri"/>
                                        <w:sz w:val="22"/>
                                        <w:szCs w:val="22"/>
                                      </w:rPr>
                                      <w:t>%</w:t>
                                    </w:r>
                                  </w:p>
                                </w:tc>
                                <w:tc>
                                  <w:tcPr>
                                    <w:cnfStyle w:val="000100000000" w:firstRow="0" w:lastRow="0" w:firstColumn="0" w:lastColumn="1" w:oddVBand="0" w:evenVBand="0" w:oddHBand="0" w:evenHBand="0" w:firstRowFirstColumn="0" w:firstRowLastColumn="0" w:lastRowFirstColumn="0" w:lastRowLastColumn="0"/>
                                    <w:tcW w:w="4536" w:type="dxa"/>
                                  </w:tcPr>
                                  <w:p w14:paraId="4EF9EBB3" w14:textId="77777777" w:rsidR="0074324E" w:rsidRPr="00C970B1" w:rsidRDefault="0074324E" w:rsidP="004F26AE">
                                    <w:pPr>
                                      <w:spacing w:line="100" w:lineRule="exact"/>
                                      <w:jc w:val="center"/>
                                      <w:rPr>
                                        <w:rFonts w:cs="Calibri"/>
                                        <w:sz w:val="22"/>
                                        <w:szCs w:val="22"/>
                                      </w:rPr>
                                    </w:pPr>
                                  </w:p>
                                  <w:p w14:paraId="64D40F9C" w14:textId="77777777" w:rsidR="0074324E" w:rsidRPr="00C970B1" w:rsidRDefault="0074324E" w:rsidP="004F26AE">
                                    <w:pPr>
                                      <w:spacing w:line="252" w:lineRule="auto"/>
                                      <w:jc w:val="center"/>
                                      <w:rPr>
                                        <w:rFonts w:cs="Calibri"/>
                                        <w:b w:val="0"/>
                                        <w:bCs w:val="0"/>
                                        <w:sz w:val="22"/>
                                        <w:szCs w:val="22"/>
                                      </w:rPr>
                                    </w:pPr>
                                    <w:r w:rsidRPr="00C970B1">
                                      <w:rPr>
                                        <w:rFonts w:cs="Calibri"/>
                                        <w:sz w:val="22"/>
                                        <w:szCs w:val="22"/>
                                      </w:rPr>
                                      <w:t>Equipment Costs</w:t>
                                    </w:r>
                                  </w:p>
                                  <w:p w14:paraId="3667CEDB" w14:textId="77777777" w:rsidR="0074324E" w:rsidRPr="00C970B1" w:rsidRDefault="0074324E" w:rsidP="004F26AE">
                                    <w:pPr>
                                      <w:spacing w:line="252" w:lineRule="auto"/>
                                      <w:jc w:val="center"/>
                                      <w:rPr>
                                        <w:rFonts w:cs="Calibri"/>
                                        <w:sz w:val="22"/>
                                        <w:szCs w:val="22"/>
                                      </w:rPr>
                                    </w:pPr>
                                    <w:r w:rsidRPr="00C970B1">
                                      <w:rPr>
                                        <w:rFonts w:cs="Calibri"/>
                                        <w:spacing w:val="-1"/>
                                        <w:sz w:val="22"/>
                                        <w:szCs w:val="22"/>
                                      </w:rPr>
                                      <w:t>%</w:t>
                                    </w:r>
                                  </w:p>
                                </w:tc>
                              </w:tr>
                              <w:tr w:rsidR="0074324E" w:rsidRPr="00B0089F" w14:paraId="013F0ADB" w14:textId="77777777" w:rsidTr="004F26AE">
                                <w:trPr>
                                  <w:cnfStyle w:val="010000000000" w:firstRow="0" w:lastRow="1" w:firstColumn="0" w:lastColumn="0" w:oddVBand="0" w:evenVBand="0" w:oddHBand="0" w:evenHBand="0" w:firstRowFirstColumn="0" w:firstRowLastColumn="0" w:lastRowFirstColumn="0" w:lastRowLastColumn="0"/>
                                  <w:trHeight w:hRule="exact" w:val="609"/>
                                </w:trPr>
                                <w:tc>
                                  <w:tcPr>
                                    <w:cnfStyle w:val="001000000000" w:firstRow="0" w:lastRow="0" w:firstColumn="1" w:lastColumn="0" w:oddVBand="0" w:evenVBand="0" w:oddHBand="0" w:evenHBand="0" w:firstRowFirstColumn="0" w:firstRowLastColumn="0" w:lastRowFirstColumn="0" w:lastRowLastColumn="0"/>
                                    <w:tcW w:w="4531" w:type="dxa"/>
                                  </w:tcPr>
                                  <w:p w14:paraId="4C789113" w14:textId="77777777" w:rsidR="0074324E" w:rsidRPr="00C970B1" w:rsidRDefault="0074324E" w:rsidP="004F26AE">
                                    <w:pPr>
                                      <w:spacing w:line="252" w:lineRule="auto"/>
                                      <w:jc w:val="center"/>
                                      <w:rPr>
                                        <w:rFonts w:cs="Calibri"/>
                                        <w:sz w:val="22"/>
                                        <w:szCs w:val="22"/>
                                      </w:rPr>
                                    </w:pPr>
                                  </w:p>
                                </w:tc>
                                <w:tc>
                                  <w:tcPr>
                                    <w:cnfStyle w:val="000100000000" w:firstRow="0" w:lastRow="0" w:firstColumn="0" w:lastColumn="1" w:oddVBand="0" w:evenVBand="0" w:oddHBand="0" w:evenHBand="0" w:firstRowFirstColumn="0" w:firstRowLastColumn="0" w:lastRowFirstColumn="0" w:lastRowLastColumn="0"/>
                                    <w:tcW w:w="4536" w:type="dxa"/>
                                  </w:tcPr>
                                  <w:p w14:paraId="48626164" w14:textId="77777777" w:rsidR="0074324E" w:rsidRPr="00C970B1" w:rsidRDefault="0074324E" w:rsidP="004F26AE">
                                    <w:pPr>
                                      <w:spacing w:line="252" w:lineRule="auto"/>
                                      <w:jc w:val="center"/>
                                      <w:rPr>
                                        <w:rFonts w:cs="Calibri"/>
                                        <w:sz w:val="22"/>
                                        <w:szCs w:val="22"/>
                                      </w:rPr>
                                    </w:pPr>
                                  </w:p>
                                </w:tc>
                              </w:tr>
                            </w:tbl>
                            <w:p w14:paraId="6A9018A5" w14:textId="77777777" w:rsidR="0074324E" w:rsidRPr="00A76A8A" w:rsidRDefault="00B63269" w:rsidP="0074324E">
                              <w:pPr>
                                <w:rPr>
                                  <w:highlight w:val="lightGray"/>
                                </w:rPr>
                              </w:pPr>
                            </w:p>
                          </w:sdtContent>
                        </w:sdt>
                      </w:sdtContent>
                    </w:sdt>
                    <w:p w14:paraId="66FE0121" w14:textId="77777777" w:rsidR="00BB6A8C" w:rsidRPr="008041E1" w:rsidRDefault="00BB6A8C" w:rsidP="00BB6A8C"/>
                    <w:p w14:paraId="397E2BAD" w14:textId="77777777" w:rsidR="00BB6A8C" w:rsidRPr="008041E1" w:rsidRDefault="00BB6A8C" w:rsidP="00BB6A8C">
                      <w:pPr>
                        <w:pStyle w:val="ListParagraph"/>
                      </w:pPr>
                    </w:p>
                    <w:p w14:paraId="385E59C6" w14:textId="6F0704DD" w:rsidR="00BB6A8C" w:rsidRPr="00C67FEA" w:rsidRDefault="00B63269" w:rsidP="00BB6A8C">
                      <w:pPr>
                        <w:rPr>
                          <w:color w:val="0070C0"/>
                        </w:rPr>
                      </w:pPr>
                    </w:p>
                  </w:sdtContent>
                </w:sdt>
              </w:sdtContent>
            </w:sdt>
            <w:p w14:paraId="0A4A7714" w14:textId="77777777" w:rsidR="000C522B" w:rsidRPr="00C67FEA" w:rsidRDefault="00B63269" w:rsidP="00D819E4">
              <w:pPr>
                <w:rPr>
                  <w:color w:val="0070C0"/>
                </w:rPr>
              </w:pPr>
            </w:p>
          </w:sdtContent>
        </w:sdt>
      </w:sdtContent>
    </w:sdt>
    <w:p w14:paraId="28187E49" w14:textId="77777777" w:rsidR="003C0FB1" w:rsidRPr="00C67FEA" w:rsidRDefault="003C0FB1" w:rsidP="00CC7906">
      <w:pPr>
        <w:rPr>
          <w:color w:val="0070C0"/>
        </w:rPr>
      </w:pPr>
    </w:p>
    <w:p w14:paraId="4EB175C2" w14:textId="77777777" w:rsidR="003C0FB1" w:rsidRPr="00C67FEA" w:rsidRDefault="003C0FB1" w:rsidP="00CC7906">
      <w:pPr>
        <w:rPr>
          <w:color w:val="0070C0"/>
        </w:rPr>
      </w:pPr>
    </w:p>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678215B2"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BB0D53">
            <w:rPr>
              <w:highlight w:val="lightGray"/>
            </w:rPr>
            <w:t>The Department of  Agriculture, Food and the Marine</w:t>
          </w:r>
        </w:sdtContent>
      </w:sdt>
      <w:r w:rsidR="003F3EE7">
        <w:t xml:space="preserve"> </w:t>
      </w:r>
      <w:r w:rsidR="003F3EE7" w:rsidRPr="00CC568F">
        <w:t>(the “Contracting Authority”)</w:t>
      </w:r>
    </w:p>
    <w:p w14:paraId="46FC351B" w14:textId="7C0BD4FA"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93054B">
            <w:rPr>
              <w:szCs w:val="22"/>
              <w:highlight w:val="lightGray"/>
            </w:rPr>
            <w:t>An Area Monitoring System Service</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tenders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Where the estimated value of the public procurement procedure is equal to or greater than the financial threshold set out at Article 28 of Regulation (EU) 2022/2560, economic operators are required to comply in full with their obligations under both that Regulation and Implementing Regulation (EU) 2023/1441. In that regard, economic operators are required to complete the relevant form of declaration or notification that apply to their particular circumstances.</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3264BC22"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5A368F">
            <w:rPr>
              <w:highlight w:val="lightGray"/>
            </w:rPr>
            <w:t xml:space="preserve">The </w:t>
          </w:r>
          <w:r w:rsidR="00BB0D53">
            <w:rPr>
              <w:highlight w:val="lightGray"/>
            </w:rPr>
            <w:t xml:space="preserve">Department of </w:t>
          </w:r>
          <w:r w:rsidR="005A368F">
            <w:rPr>
              <w:highlight w:val="lightGray"/>
            </w:rPr>
            <w:t xml:space="preserve"> Agriculture, Food and the Marine</w:t>
          </w:r>
        </w:sdtContent>
      </w:sdt>
      <w:r>
        <w:t xml:space="preserve"> </w:t>
      </w:r>
      <w:r w:rsidRPr="00CC568F">
        <w:t>(the “Contracting Authority”)</w:t>
      </w:r>
    </w:p>
    <w:p w14:paraId="1D1A8B25" w14:textId="039E0C5C"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93054B">
            <w:rPr>
              <w:szCs w:val="22"/>
              <w:highlight w:val="lightGray"/>
            </w:rPr>
            <w:t>An Area Monitoring System Service</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7A0EB9">
        <w:trPr>
          <w:trHeight w:val="940"/>
        </w:trPr>
        <w:tc>
          <w:tcPr>
            <w:tcW w:w="4208" w:type="dxa"/>
          </w:tcPr>
          <w:p w14:paraId="2F139E51" w14:textId="77777777" w:rsidR="00662F78" w:rsidRDefault="00662F78" w:rsidP="007A0EB9">
            <w:pPr>
              <w:jc w:val="both"/>
              <w:rPr>
                <w:b/>
                <w:color w:val="333399"/>
                <w:szCs w:val="22"/>
              </w:rPr>
            </w:pPr>
            <w:r>
              <w:br w:type="page"/>
            </w:r>
            <w:r w:rsidRPr="00830A49">
              <w:rPr>
                <w:b/>
                <w:color w:val="333399"/>
                <w:szCs w:val="22"/>
              </w:rPr>
              <w:t>SIGNED</w:t>
            </w:r>
          </w:p>
          <w:p w14:paraId="1EAD533C" w14:textId="77777777" w:rsidR="00662F78" w:rsidRDefault="00662F78" w:rsidP="007A0EB9">
            <w:pPr>
              <w:jc w:val="both"/>
              <w:rPr>
                <w:b/>
                <w:color w:val="333399"/>
                <w:szCs w:val="22"/>
              </w:rPr>
            </w:pPr>
          </w:p>
          <w:p w14:paraId="7A5ED50C" w14:textId="77777777" w:rsidR="00662F78" w:rsidRDefault="00662F78" w:rsidP="007A0EB9">
            <w:pPr>
              <w:jc w:val="both"/>
              <w:rPr>
                <w:b/>
                <w:color w:val="333399"/>
                <w:szCs w:val="22"/>
              </w:rPr>
            </w:pPr>
          </w:p>
          <w:p w14:paraId="23202CAA" w14:textId="77777777" w:rsidR="00662F78" w:rsidRDefault="00662F78" w:rsidP="007A0EB9">
            <w:pPr>
              <w:jc w:val="both"/>
              <w:rPr>
                <w:b/>
                <w:color w:val="333399"/>
                <w:szCs w:val="22"/>
              </w:rPr>
            </w:pPr>
          </w:p>
          <w:p w14:paraId="245E409D" w14:textId="77777777" w:rsidR="00662F78" w:rsidRDefault="00662F78" w:rsidP="007A0EB9">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7A0EB9">
            <w:pPr>
              <w:jc w:val="both"/>
              <w:rPr>
                <w:b/>
                <w:color w:val="333399"/>
                <w:szCs w:val="22"/>
              </w:rPr>
            </w:pPr>
            <w:r>
              <w:rPr>
                <w:b/>
                <w:color w:val="333399"/>
                <w:szCs w:val="22"/>
              </w:rPr>
              <w:t>Notifying Party</w:t>
            </w:r>
          </w:p>
          <w:p w14:paraId="3DC946DF" w14:textId="77777777" w:rsidR="00662F78" w:rsidRDefault="00662F78" w:rsidP="007A0EB9">
            <w:pPr>
              <w:jc w:val="both"/>
              <w:rPr>
                <w:b/>
                <w:color w:val="333399"/>
                <w:szCs w:val="22"/>
              </w:rPr>
            </w:pPr>
          </w:p>
        </w:tc>
      </w:tr>
      <w:tr w:rsidR="00662F78" w:rsidRPr="00830A49" w14:paraId="77FEDF2A" w14:textId="77777777" w:rsidTr="007A0EB9">
        <w:trPr>
          <w:cantSplit/>
          <w:trHeight w:val="940"/>
        </w:trPr>
        <w:tc>
          <w:tcPr>
            <w:tcW w:w="4208" w:type="dxa"/>
          </w:tcPr>
          <w:p w14:paraId="2D5197CF" w14:textId="77777777" w:rsidR="00662F78" w:rsidRDefault="00662F78" w:rsidP="007A0EB9">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7A0EB9">
            <w:pPr>
              <w:jc w:val="both"/>
              <w:rPr>
                <w:b/>
                <w:color w:val="333399"/>
                <w:szCs w:val="22"/>
              </w:rPr>
            </w:pPr>
            <w:r w:rsidRPr="00830A49">
              <w:rPr>
                <w:b/>
                <w:color w:val="333399"/>
                <w:szCs w:val="22"/>
              </w:rPr>
              <w:t>Address</w:t>
            </w:r>
          </w:p>
        </w:tc>
      </w:tr>
      <w:tr w:rsidR="00662F78" w:rsidRPr="00830A49" w14:paraId="21AD028B" w14:textId="77777777" w:rsidTr="007A0EB9">
        <w:trPr>
          <w:cantSplit/>
          <w:trHeight w:val="940"/>
        </w:trPr>
        <w:tc>
          <w:tcPr>
            <w:tcW w:w="4208" w:type="dxa"/>
          </w:tcPr>
          <w:p w14:paraId="07C43D3B" w14:textId="77777777" w:rsidR="00662F78" w:rsidRPr="00830A49" w:rsidRDefault="00662F78" w:rsidP="007A0EB9">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7A0EB9">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party(ies)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party(ies)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7A0EB9">
        <w:trPr>
          <w:trHeight w:val="300"/>
        </w:trPr>
        <w:tc>
          <w:tcPr>
            <w:tcW w:w="2860" w:type="dxa"/>
            <w:noWrap/>
            <w:hideMark/>
          </w:tcPr>
          <w:p w14:paraId="1E5C05DF" w14:textId="77777777" w:rsidR="00662F78" w:rsidRPr="00401A1C" w:rsidRDefault="00662F78" w:rsidP="007A0EB9">
            <w:pPr>
              <w:rPr>
                <w:b/>
                <w:bCs/>
                <w:lang w:val="en-IE"/>
              </w:rPr>
            </w:pPr>
            <w:r w:rsidRPr="00401A1C">
              <w:rPr>
                <w:b/>
                <w:bCs/>
              </w:rPr>
              <w:t>Third Country</w:t>
            </w:r>
          </w:p>
        </w:tc>
        <w:tc>
          <w:tcPr>
            <w:tcW w:w="5760" w:type="dxa"/>
            <w:noWrap/>
            <w:hideMark/>
          </w:tcPr>
          <w:p w14:paraId="4B59FA0D" w14:textId="77777777" w:rsidR="00662F78" w:rsidRPr="00401A1C" w:rsidRDefault="00662F78" w:rsidP="007A0EB9">
            <w:pPr>
              <w:rPr>
                <w:b/>
                <w:bCs/>
              </w:rPr>
            </w:pPr>
            <w:r w:rsidRPr="00401A1C">
              <w:rPr>
                <w:b/>
                <w:bCs/>
              </w:rPr>
              <w:t>Brief Description of the financial contributions</w:t>
            </w:r>
          </w:p>
        </w:tc>
      </w:tr>
      <w:tr w:rsidR="00662F78" w:rsidRPr="00401A1C" w14:paraId="60D2BDC6" w14:textId="77777777" w:rsidTr="007A0EB9">
        <w:trPr>
          <w:trHeight w:val="300"/>
        </w:trPr>
        <w:tc>
          <w:tcPr>
            <w:tcW w:w="2860" w:type="dxa"/>
            <w:noWrap/>
            <w:hideMark/>
          </w:tcPr>
          <w:p w14:paraId="414C319A" w14:textId="77777777" w:rsidR="00662F78" w:rsidRPr="00401A1C" w:rsidRDefault="00662F78" w:rsidP="007A0EB9">
            <w:pPr>
              <w:rPr>
                <w:b/>
              </w:rPr>
            </w:pPr>
            <w:r w:rsidRPr="00401A1C">
              <w:rPr>
                <w:b/>
              </w:rPr>
              <w:t>Country A</w:t>
            </w:r>
          </w:p>
        </w:tc>
        <w:tc>
          <w:tcPr>
            <w:tcW w:w="5760" w:type="dxa"/>
            <w:noWrap/>
            <w:hideMark/>
          </w:tcPr>
          <w:p w14:paraId="2317BDA2" w14:textId="77777777" w:rsidR="00662F78" w:rsidRPr="00401A1C" w:rsidRDefault="00662F78" w:rsidP="007A0EB9">
            <w:pPr>
              <w:rPr>
                <w:b/>
              </w:rPr>
            </w:pPr>
            <w:r w:rsidRPr="00401A1C">
              <w:rPr>
                <w:b/>
              </w:rPr>
              <w:t> </w:t>
            </w:r>
          </w:p>
        </w:tc>
      </w:tr>
      <w:tr w:rsidR="00662F78" w:rsidRPr="00401A1C" w14:paraId="645AA3D1" w14:textId="77777777" w:rsidTr="007A0EB9">
        <w:trPr>
          <w:trHeight w:val="300"/>
        </w:trPr>
        <w:tc>
          <w:tcPr>
            <w:tcW w:w="2860" w:type="dxa"/>
            <w:noWrap/>
            <w:hideMark/>
          </w:tcPr>
          <w:p w14:paraId="0FC7518A" w14:textId="77777777" w:rsidR="00662F78" w:rsidRPr="00401A1C" w:rsidRDefault="00662F78" w:rsidP="007A0EB9">
            <w:pPr>
              <w:rPr>
                <w:b/>
              </w:rPr>
            </w:pPr>
            <w:r w:rsidRPr="00401A1C">
              <w:rPr>
                <w:b/>
              </w:rPr>
              <w:t>Country B</w:t>
            </w:r>
          </w:p>
        </w:tc>
        <w:tc>
          <w:tcPr>
            <w:tcW w:w="5760" w:type="dxa"/>
            <w:noWrap/>
            <w:hideMark/>
          </w:tcPr>
          <w:p w14:paraId="6C8FD13B" w14:textId="77777777" w:rsidR="00662F78" w:rsidRPr="00401A1C" w:rsidRDefault="00662F78" w:rsidP="007A0EB9">
            <w:pPr>
              <w:rPr>
                <w:b/>
              </w:rPr>
            </w:pPr>
            <w:r w:rsidRPr="00401A1C">
              <w:rPr>
                <w:b/>
              </w:rPr>
              <w:t> </w:t>
            </w:r>
          </w:p>
        </w:tc>
      </w:tr>
      <w:tr w:rsidR="00662F78" w:rsidRPr="00401A1C" w14:paraId="35A09BDD" w14:textId="77777777" w:rsidTr="007A0EB9">
        <w:trPr>
          <w:trHeight w:val="300"/>
        </w:trPr>
        <w:tc>
          <w:tcPr>
            <w:tcW w:w="2860" w:type="dxa"/>
            <w:noWrap/>
            <w:hideMark/>
          </w:tcPr>
          <w:p w14:paraId="044B6B9C" w14:textId="77777777" w:rsidR="00662F78" w:rsidRPr="00401A1C" w:rsidRDefault="00662F78" w:rsidP="007A0EB9">
            <w:pPr>
              <w:rPr>
                <w:b/>
              </w:rPr>
            </w:pPr>
            <w:r w:rsidRPr="00401A1C">
              <w:rPr>
                <w:b/>
              </w:rPr>
              <w:t>Country C</w:t>
            </w:r>
          </w:p>
        </w:tc>
        <w:tc>
          <w:tcPr>
            <w:tcW w:w="5760" w:type="dxa"/>
            <w:noWrap/>
            <w:hideMark/>
          </w:tcPr>
          <w:p w14:paraId="5C6BFB9D" w14:textId="77777777" w:rsidR="00662F78" w:rsidRPr="00401A1C" w:rsidRDefault="00662F78" w:rsidP="007A0EB9">
            <w:pPr>
              <w:rPr>
                <w:b/>
              </w:rPr>
            </w:pPr>
            <w:r w:rsidRPr="00401A1C">
              <w:rPr>
                <w:b/>
              </w:rPr>
              <w:t> </w:t>
            </w:r>
          </w:p>
        </w:tc>
      </w:tr>
      <w:tr w:rsidR="00662F78" w:rsidRPr="00401A1C" w14:paraId="78092B7D" w14:textId="77777777" w:rsidTr="007A0EB9">
        <w:trPr>
          <w:trHeight w:val="300"/>
        </w:trPr>
        <w:tc>
          <w:tcPr>
            <w:tcW w:w="2860" w:type="dxa"/>
            <w:noWrap/>
            <w:hideMark/>
          </w:tcPr>
          <w:p w14:paraId="6D88415A" w14:textId="77777777" w:rsidR="00662F78" w:rsidRPr="00401A1C" w:rsidRDefault="00662F78" w:rsidP="007A0EB9">
            <w:pPr>
              <w:rPr>
                <w:b/>
              </w:rPr>
            </w:pPr>
            <w:r w:rsidRPr="00401A1C">
              <w:rPr>
                <w:b/>
              </w:rPr>
              <w:t>Country D</w:t>
            </w:r>
          </w:p>
        </w:tc>
        <w:tc>
          <w:tcPr>
            <w:tcW w:w="5760" w:type="dxa"/>
            <w:noWrap/>
            <w:hideMark/>
          </w:tcPr>
          <w:p w14:paraId="1F401242" w14:textId="77777777" w:rsidR="00662F78" w:rsidRPr="00401A1C" w:rsidRDefault="00662F78" w:rsidP="007A0EB9">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party(ies)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7A0EB9">
        <w:trPr>
          <w:trHeight w:val="300"/>
        </w:trPr>
        <w:tc>
          <w:tcPr>
            <w:tcW w:w="2380" w:type="dxa"/>
            <w:noWrap/>
            <w:hideMark/>
          </w:tcPr>
          <w:p w14:paraId="174E8277" w14:textId="77777777" w:rsidR="00662F78" w:rsidRPr="00B85800" w:rsidRDefault="00662F78" w:rsidP="007A0EB9">
            <w:pPr>
              <w:rPr>
                <w:b/>
                <w:bCs/>
                <w:lang w:val="en-IE"/>
              </w:rPr>
            </w:pPr>
            <w:r w:rsidRPr="00B85800">
              <w:rPr>
                <w:b/>
                <w:bCs/>
              </w:rPr>
              <w:t>Third Country</w:t>
            </w:r>
          </w:p>
        </w:tc>
        <w:tc>
          <w:tcPr>
            <w:tcW w:w="3520" w:type="dxa"/>
            <w:noWrap/>
            <w:hideMark/>
          </w:tcPr>
          <w:p w14:paraId="39EFBF56" w14:textId="77777777" w:rsidR="00662F78" w:rsidRPr="00B85800" w:rsidRDefault="00662F78" w:rsidP="007A0EB9">
            <w:pPr>
              <w:rPr>
                <w:b/>
                <w:bCs/>
              </w:rPr>
            </w:pPr>
            <w:r w:rsidRPr="00B85800">
              <w:rPr>
                <w:b/>
                <w:bCs/>
              </w:rPr>
              <w:t>Type of Financial Contribution (FC)</w:t>
            </w:r>
          </w:p>
        </w:tc>
        <w:tc>
          <w:tcPr>
            <w:tcW w:w="7020" w:type="dxa"/>
            <w:noWrap/>
            <w:hideMark/>
          </w:tcPr>
          <w:p w14:paraId="3D8C113F" w14:textId="77777777" w:rsidR="00662F78" w:rsidRPr="00B85800" w:rsidRDefault="00662F78" w:rsidP="007A0EB9">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7A0EB9">
            <w:pPr>
              <w:rPr>
                <w:b/>
                <w:bCs/>
              </w:rPr>
            </w:pPr>
            <w:r w:rsidRPr="00B85800">
              <w:rPr>
                <w:b/>
                <w:bCs/>
              </w:rPr>
              <w:t>Estimated value of the FC</w:t>
            </w:r>
          </w:p>
        </w:tc>
      </w:tr>
      <w:tr w:rsidR="00662F78" w:rsidRPr="00B85800" w14:paraId="7DB58B5A" w14:textId="77777777" w:rsidTr="007A0EB9">
        <w:trPr>
          <w:trHeight w:val="300"/>
        </w:trPr>
        <w:tc>
          <w:tcPr>
            <w:tcW w:w="2380" w:type="dxa"/>
            <w:noWrap/>
            <w:hideMark/>
          </w:tcPr>
          <w:p w14:paraId="63433BDC" w14:textId="77777777" w:rsidR="00662F78" w:rsidRPr="00B85800" w:rsidRDefault="00662F78" w:rsidP="007A0EB9">
            <w:r w:rsidRPr="00B85800">
              <w:t>Country A</w:t>
            </w:r>
          </w:p>
        </w:tc>
        <w:tc>
          <w:tcPr>
            <w:tcW w:w="3520" w:type="dxa"/>
            <w:noWrap/>
            <w:hideMark/>
          </w:tcPr>
          <w:p w14:paraId="255C5FC8" w14:textId="77777777" w:rsidR="00662F78" w:rsidRPr="00B85800" w:rsidRDefault="00662F78" w:rsidP="007A0EB9">
            <w:r w:rsidRPr="00B85800">
              <w:t> </w:t>
            </w:r>
          </w:p>
        </w:tc>
        <w:tc>
          <w:tcPr>
            <w:tcW w:w="7020" w:type="dxa"/>
            <w:noWrap/>
            <w:hideMark/>
          </w:tcPr>
          <w:p w14:paraId="63D354F8" w14:textId="77777777" w:rsidR="00662F78" w:rsidRPr="00B85800" w:rsidRDefault="00662F78" w:rsidP="007A0EB9">
            <w:r w:rsidRPr="00B85800">
              <w:t> </w:t>
            </w:r>
          </w:p>
        </w:tc>
        <w:tc>
          <w:tcPr>
            <w:tcW w:w="3320" w:type="dxa"/>
            <w:noWrap/>
            <w:hideMark/>
          </w:tcPr>
          <w:p w14:paraId="3D6F9BB7" w14:textId="77777777" w:rsidR="00662F78" w:rsidRPr="00B85800" w:rsidRDefault="00662F78" w:rsidP="007A0EB9">
            <w:r w:rsidRPr="00B85800">
              <w:t> </w:t>
            </w:r>
          </w:p>
        </w:tc>
      </w:tr>
      <w:tr w:rsidR="00662F78" w:rsidRPr="00B85800" w14:paraId="4E06F790" w14:textId="77777777" w:rsidTr="007A0EB9">
        <w:trPr>
          <w:trHeight w:val="300"/>
        </w:trPr>
        <w:tc>
          <w:tcPr>
            <w:tcW w:w="2380" w:type="dxa"/>
            <w:noWrap/>
            <w:hideMark/>
          </w:tcPr>
          <w:p w14:paraId="38AFEDA9" w14:textId="77777777" w:rsidR="00662F78" w:rsidRPr="00B85800" w:rsidRDefault="00662F78" w:rsidP="007A0EB9">
            <w:r w:rsidRPr="00B85800">
              <w:t>Country B</w:t>
            </w:r>
          </w:p>
        </w:tc>
        <w:tc>
          <w:tcPr>
            <w:tcW w:w="3520" w:type="dxa"/>
            <w:noWrap/>
            <w:hideMark/>
          </w:tcPr>
          <w:p w14:paraId="503D50DF" w14:textId="77777777" w:rsidR="00662F78" w:rsidRPr="00B85800" w:rsidRDefault="00662F78" w:rsidP="007A0EB9">
            <w:r w:rsidRPr="00B85800">
              <w:t> </w:t>
            </w:r>
          </w:p>
        </w:tc>
        <w:tc>
          <w:tcPr>
            <w:tcW w:w="7020" w:type="dxa"/>
            <w:noWrap/>
            <w:hideMark/>
          </w:tcPr>
          <w:p w14:paraId="5B546B1A" w14:textId="77777777" w:rsidR="00662F78" w:rsidRPr="00B85800" w:rsidRDefault="00662F78" w:rsidP="007A0EB9">
            <w:r w:rsidRPr="00B85800">
              <w:t> </w:t>
            </w:r>
          </w:p>
        </w:tc>
        <w:tc>
          <w:tcPr>
            <w:tcW w:w="3320" w:type="dxa"/>
            <w:noWrap/>
            <w:hideMark/>
          </w:tcPr>
          <w:p w14:paraId="509DBA75" w14:textId="77777777" w:rsidR="00662F78" w:rsidRPr="00B85800" w:rsidRDefault="00662F78" w:rsidP="007A0EB9">
            <w:r w:rsidRPr="00B85800">
              <w:t> </w:t>
            </w:r>
          </w:p>
        </w:tc>
      </w:tr>
      <w:tr w:rsidR="00662F78" w:rsidRPr="00B85800" w14:paraId="4A3A0773" w14:textId="77777777" w:rsidTr="007A0EB9">
        <w:trPr>
          <w:trHeight w:val="300"/>
        </w:trPr>
        <w:tc>
          <w:tcPr>
            <w:tcW w:w="2380" w:type="dxa"/>
            <w:noWrap/>
            <w:hideMark/>
          </w:tcPr>
          <w:p w14:paraId="7C544014" w14:textId="77777777" w:rsidR="00662F78" w:rsidRPr="00B85800" w:rsidRDefault="00662F78" w:rsidP="007A0EB9">
            <w:r w:rsidRPr="00B85800">
              <w:t>Country C</w:t>
            </w:r>
          </w:p>
        </w:tc>
        <w:tc>
          <w:tcPr>
            <w:tcW w:w="3520" w:type="dxa"/>
            <w:noWrap/>
            <w:hideMark/>
          </w:tcPr>
          <w:p w14:paraId="472B2744" w14:textId="77777777" w:rsidR="00662F78" w:rsidRPr="00B85800" w:rsidRDefault="00662F78" w:rsidP="007A0EB9">
            <w:r w:rsidRPr="00B85800">
              <w:t> </w:t>
            </w:r>
          </w:p>
        </w:tc>
        <w:tc>
          <w:tcPr>
            <w:tcW w:w="7020" w:type="dxa"/>
            <w:noWrap/>
            <w:hideMark/>
          </w:tcPr>
          <w:p w14:paraId="5D8E3A09" w14:textId="77777777" w:rsidR="00662F78" w:rsidRPr="00B85800" w:rsidRDefault="00662F78" w:rsidP="007A0EB9">
            <w:r w:rsidRPr="00B85800">
              <w:t> </w:t>
            </w:r>
          </w:p>
        </w:tc>
        <w:tc>
          <w:tcPr>
            <w:tcW w:w="3320" w:type="dxa"/>
            <w:noWrap/>
            <w:hideMark/>
          </w:tcPr>
          <w:p w14:paraId="34555F69" w14:textId="77777777" w:rsidR="00662F78" w:rsidRPr="00B85800" w:rsidRDefault="00662F78" w:rsidP="007A0EB9">
            <w:r w:rsidRPr="00B85800">
              <w:t> </w:t>
            </w:r>
          </w:p>
        </w:tc>
      </w:tr>
      <w:tr w:rsidR="00662F78" w:rsidRPr="00B85800" w14:paraId="094CFE33" w14:textId="77777777" w:rsidTr="007A0EB9">
        <w:trPr>
          <w:trHeight w:val="300"/>
        </w:trPr>
        <w:tc>
          <w:tcPr>
            <w:tcW w:w="2380" w:type="dxa"/>
            <w:noWrap/>
            <w:hideMark/>
          </w:tcPr>
          <w:p w14:paraId="2F3CAB7B" w14:textId="77777777" w:rsidR="00662F78" w:rsidRPr="00B85800" w:rsidRDefault="00662F78" w:rsidP="007A0EB9">
            <w:r w:rsidRPr="00B85800">
              <w:t>Country D</w:t>
            </w:r>
          </w:p>
        </w:tc>
        <w:tc>
          <w:tcPr>
            <w:tcW w:w="3520" w:type="dxa"/>
            <w:noWrap/>
            <w:hideMark/>
          </w:tcPr>
          <w:p w14:paraId="458B6C51" w14:textId="77777777" w:rsidR="00662F78" w:rsidRPr="00B85800" w:rsidRDefault="00662F78" w:rsidP="007A0EB9">
            <w:r w:rsidRPr="00B85800">
              <w:t> </w:t>
            </w:r>
          </w:p>
        </w:tc>
        <w:tc>
          <w:tcPr>
            <w:tcW w:w="7020" w:type="dxa"/>
            <w:noWrap/>
            <w:hideMark/>
          </w:tcPr>
          <w:p w14:paraId="10C74914" w14:textId="77777777" w:rsidR="00662F78" w:rsidRPr="00B85800" w:rsidRDefault="00662F78" w:rsidP="007A0EB9">
            <w:r w:rsidRPr="00B85800">
              <w:t> </w:t>
            </w:r>
          </w:p>
        </w:tc>
        <w:tc>
          <w:tcPr>
            <w:tcW w:w="3320" w:type="dxa"/>
            <w:noWrap/>
            <w:hideMark/>
          </w:tcPr>
          <w:p w14:paraId="484B3C16" w14:textId="77777777" w:rsidR="00662F78" w:rsidRPr="00B85800" w:rsidRDefault="00662F78" w:rsidP="007A0EB9">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 xml:space="preserve">For the purposes of this section 3.1, the notifying party(ies)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as a result of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as a result of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 xml:space="preserve">Notifying party(ies)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on the basis of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 xml:space="preserve">(i)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amount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Take into account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take into account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have to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extent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a number of factors such as the sectors or activities involved, </w:t>
      </w:r>
      <w:r>
        <w:tab/>
        <w:t xml:space="preserve">the type of financial contributions or other specificities of the case. In light of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7A0EB9">
        <w:trPr>
          <w:trHeight w:val="300"/>
        </w:trPr>
        <w:tc>
          <w:tcPr>
            <w:tcW w:w="1370" w:type="dxa"/>
            <w:noWrap/>
            <w:hideMark/>
          </w:tcPr>
          <w:p w14:paraId="787CEE70" w14:textId="77777777" w:rsidR="00662F78" w:rsidRPr="00FE3D7B" w:rsidRDefault="00662F78" w:rsidP="007A0EB9">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7A0EB9">
            <w:pPr>
              <w:rPr>
                <w:b/>
                <w:bCs/>
              </w:rPr>
            </w:pPr>
            <w:r w:rsidRPr="00FE3D7B">
              <w:rPr>
                <w:b/>
                <w:bCs/>
              </w:rPr>
              <w:t>Type of Financial Contribution (FC)*</w:t>
            </w:r>
          </w:p>
        </w:tc>
        <w:tc>
          <w:tcPr>
            <w:tcW w:w="3843" w:type="dxa"/>
            <w:noWrap/>
            <w:hideMark/>
          </w:tcPr>
          <w:p w14:paraId="49E4D255" w14:textId="77777777" w:rsidR="00662F78" w:rsidRPr="00FE3D7B" w:rsidRDefault="00662F78" w:rsidP="007A0EB9">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7A0EB9">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7A0EB9">
        <w:trPr>
          <w:trHeight w:val="300"/>
        </w:trPr>
        <w:tc>
          <w:tcPr>
            <w:tcW w:w="1370" w:type="dxa"/>
            <w:noWrap/>
            <w:hideMark/>
          </w:tcPr>
          <w:p w14:paraId="6738F5DA" w14:textId="77777777" w:rsidR="00662F78" w:rsidRPr="00FE3D7B" w:rsidRDefault="00662F78" w:rsidP="007A0EB9">
            <w:r w:rsidRPr="00FE3D7B">
              <w:t>Country A</w:t>
            </w:r>
          </w:p>
        </w:tc>
        <w:tc>
          <w:tcPr>
            <w:tcW w:w="1977" w:type="dxa"/>
            <w:noWrap/>
            <w:hideMark/>
          </w:tcPr>
          <w:p w14:paraId="0F3C9998" w14:textId="77777777" w:rsidR="00662F78" w:rsidRPr="00FE3D7B" w:rsidRDefault="00662F78" w:rsidP="007A0EB9">
            <w:r w:rsidRPr="00FE3D7B">
              <w:t> </w:t>
            </w:r>
          </w:p>
        </w:tc>
        <w:tc>
          <w:tcPr>
            <w:tcW w:w="3843" w:type="dxa"/>
            <w:noWrap/>
            <w:hideMark/>
          </w:tcPr>
          <w:p w14:paraId="22DD1730" w14:textId="77777777" w:rsidR="00662F78" w:rsidRPr="00FE3D7B" w:rsidRDefault="00662F78" w:rsidP="007A0EB9">
            <w:r w:rsidRPr="00FE3D7B">
              <w:t> </w:t>
            </w:r>
          </w:p>
        </w:tc>
        <w:tc>
          <w:tcPr>
            <w:tcW w:w="1871" w:type="dxa"/>
            <w:noWrap/>
            <w:hideMark/>
          </w:tcPr>
          <w:p w14:paraId="16CF6468" w14:textId="77777777" w:rsidR="00662F78" w:rsidRPr="00FE3D7B" w:rsidRDefault="00662F78" w:rsidP="007A0EB9">
            <w:r w:rsidRPr="00FE3D7B">
              <w:t> </w:t>
            </w:r>
          </w:p>
        </w:tc>
      </w:tr>
      <w:tr w:rsidR="00662F78" w:rsidRPr="00FE3D7B" w14:paraId="1B09F152" w14:textId="77777777" w:rsidTr="007A0EB9">
        <w:trPr>
          <w:trHeight w:val="300"/>
        </w:trPr>
        <w:tc>
          <w:tcPr>
            <w:tcW w:w="1370" w:type="dxa"/>
            <w:noWrap/>
            <w:hideMark/>
          </w:tcPr>
          <w:p w14:paraId="4A46EE5A" w14:textId="77777777" w:rsidR="00662F78" w:rsidRPr="00FE3D7B" w:rsidRDefault="00662F78" w:rsidP="007A0EB9">
            <w:r w:rsidRPr="00FE3D7B">
              <w:t>Country B</w:t>
            </w:r>
          </w:p>
        </w:tc>
        <w:tc>
          <w:tcPr>
            <w:tcW w:w="1977" w:type="dxa"/>
            <w:noWrap/>
            <w:hideMark/>
          </w:tcPr>
          <w:p w14:paraId="1E32DDEC" w14:textId="77777777" w:rsidR="00662F78" w:rsidRPr="00FE3D7B" w:rsidRDefault="00662F78" w:rsidP="007A0EB9">
            <w:r w:rsidRPr="00FE3D7B">
              <w:t> </w:t>
            </w:r>
          </w:p>
        </w:tc>
        <w:tc>
          <w:tcPr>
            <w:tcW w:w="3843" w:type="dxa"/>
            <w:noWrap/>
            <w:hideMark/>
          </w:tcPr>
          <w:p w14:paraId="20785771" w14:textId="77777777" w:rsidR="00662F78" w:rsidRPr="00FE3D7B" w:rsidRDefault="00662F78" w:rsidP="007A0EB9">
            <w:r w:rsidRPr="00FE3D7B">
              <w:t> </w:t>
            </w:r>
          </w:p>
        </w:tc>
        <w:tc>
          <w:tcPr>
            <w:tcW w:w="1871" w:type="dxa"/>
            <w:noWrap/>
            <w:hideMark/>
          </w:tcPr>
          <w:p w14:paraId="43BF4013" w14:textId="77777777" w:rsidR="00662F78" w:rsidRPr="00FE3D7B" w:rsidRDefault="00662F78" w:rsidP="007A0EB9">
            <w:r w:rsidRPr="00FE3D7B">
              <w:t> </w:t>
            </w:r>
          </w:p>
        </w:tc>
      </w:tr>
      <w:tr w:rsidR="00662F78" w:rsidRPr="00FE3D7B" w14:paraId="0F623FAF" w14:textId="77777777" w:rsidTr="007A0EB9">
        <w:trPr>
          <w:trHeight w:val="300"/>
        </w:trPr>
        <w:tc>
          <w:tcPr>
            <w:tcW w:w="1370" w:type="dxa"/>
            <w:noWrap/>
            <w:hideMark/>
          </w:tcPr>
          <w:p w14:paraId="677B9726" w14:textId="77777777" w:rsidR="00662F78" w:rsidRPr="00FE3D7B" w:rsidRDefault="00662F78" w:rsidP="007A0EB9">
            <w:r w:rsidRPr="00FE3D7B">
              <w:t>Country C</w:t>
            </w:r>
          </w:p>
        </w:tc>
        <w:tc>
          <w:tcPr>
            <w:tcW w:w="1977" w:type="dxa"/>
            <w:noWrap/>
            <w:hideMark/>
          </w:tcPr>
          <w:p w14:paraId="0B628E22" w14:textId="77777777" w:rsidR="00662F78" w:rsidRPr="00FE3D7B" w:rsidRDefault="00662F78" w:rsidP="007A0EB9">
            <w:r w:rsidRPr="00FE3D7B">
              <w:t> </w:t>
            </w:r>
          </w:p>
        </w:tc>
        <w:tc>
          <w:tcPr>
            <w:tcW w:w="3843" w:type="dxa"/>
            <w:noWrap/>
            <w:hideMark/>
          </w:tcPr>
          <w:p w14:paraId="5EF37575" w14:textId="77777777" w:rsidR="00662F78" w:rsidRPr="00FE3D7B" w:rsidRDefault="00662F78" w:rsidP="007A0EB9">
            <w:r w:rsidRPr="00FE3D7B">
              <w:t> </w:t>
            </w:r>
          </w:p>
        </w:tc>
        <w:tc>
          <w:tcPr>
            <w:tcW w:w="1871" w:type="dxa"/>
            <w:noWrap/>
            <w:hideMark/>
          </w:tcPr>
          <w:p w14:paraId="3CEDF1CE" w14:textId="77777777" w:rsidR="00662F78" w:rsidRPr="00FE3D7B" w:rsidRDefault="00662F78" w:rsidP="007A0EB9">
            <w:r w:rsidRPr="00FE3D7B">
              <w:t> </w:t>
            </w:r>
          </w:p>
        </w:tc>
      </w:tr>
      <w:tr w:rsidR="00662F78" w:rsidRPr="00FE3D7B" w14:paraId="6F2299B9" w14:textId="77777777" w:rsidTr="007A0EB9">
        <w:trPr>
          <w:trHeight w:val="300"/>
        </w:trPr>
        <w:tc>
          <w:tcPr>
            <w:tcW w:w="1370" w:type="dxa"/>
            <w:noWrap/>
            <w:hideMark/>
          </w:tcPr>
          <w:p w14:paraId="4731D9DE" w14:textId="77777777" w:rsidR="00662F78" w:rsidRPr="00FE3D7B" w:rsidRDefault="00662F78" w:rsidP="007A0EB9">
            <w:r w:rsidRPr="00FE3D7B">
              <w:t>Country D</w:t>
            </w:r>
          </w:p>
        </w:tc>
        <w:tc>
          <w:tcPr>
            <w:tcW w:w="1977" w:type="dxa"/>
            <w:noWrap/>
            <w:hideMark/>
          </w:tcPr>
          <w:p w14:paraId="5E7FE374" w14:textId="77777777" w:rsidR="00662F78" w:rsidRPr="00FE3D7B" w:rsidRDefault="00662F78" w:rsidP="007A0EB9">
            <w:r w:rsidRPr="00FE3D7B">
              <w:t> </w:t>
            </w:r>
          </w:p>
        </w:tc>
        <w:tc>
          <w:tcPr>
            <w:tcW w:w="3843" w:type="dxa"/>
            <w:noWrap/>
            <w:hideMark/>
          </w:tcPr>
          <w:p w14:paraId="6B45AFC1" w14:textId="77777777" w:rsidR="00662F78" w:rsidRPr="00FE3D7B" w:rsidRDefault="00662F78" w:rsidP="007A0EB9">
            <w:r w:rsidRPr="00FE3D7B">
              <w:t> </w:t>
            </w:r>
          </w:p>
        </w:tc>
        <w:tc>
          <w:tcPr>
            <w:tcW w:w="1871" w:type="dxa"/>
            <w:noWrap/>
            <w:hideMark/>
          </w:tcPr>
          <w:p w14:paraId="6B747E6A" w14:textId="77777777" w:rsidR="00662F78" w:rsidRPr="00FE3D7B" w:rsidRDefault="00662F78" w:rsidP="007A0EB9">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entity(ies). For instance, ‘tax exemption for the production of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in particular refer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Possible Positive Effects  - ( Section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 xml:space="preserve">reports of the notifying party(ies)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 xml:space="preserve">Where the notifying party(ies)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party(ies)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party(ies)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47DF9AC2"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93054B">
            <w:rPr>
              <w:szCs w:val="22"/>
              <w:highlight w:val="lightGray"/>
            </w:rPr>
            <w:t>An Area Monitoring System Service</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participation in a criminal organisation,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w:t>
      </w:r>
      <w:r w:rsidRPr="001836F5">
        <w:rPr>
          <w:lang w:val="en-US"/>
        </w:rPr>
        <w:lastRenderedPageBreak/>
        <w:t>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____________________________  this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6EAD1B63" w:rsidR="003C0FB1" w:rsidRPr="00CB5B77" w:rsidRDefault="00B63269"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BB0D53">
            <w:rPr>
              <w:highlight w:val="lightGray"/>
            </w:rPr>
            <w:t>The Department of  Agriculture, Food and the Marine</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71EC1BF7"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93054B">
            <w:rPr>
              <w:szCs w:val="22"/>
              <w:highlight w:val="lightGray"/>
            </w:rPr>
            <w:t>An Area Monitoring System Service</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538D312F" w14:textId="4D157EBC" w:rsidR="003C0FB1" w:rsidRDefault="00B63269"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BB0D53">
            <w:rPr>
              <w:highlight w:val="lightGray"/>
            </w:rPr>
            <w:t>The Department of  Agriculture, Food and the Marine</w:t>
          </w:r>
        </w:sdtContent>
      </w:sdt>
      <w:r w:rsidR="003C0FB1" w:rsidRPr="000E5DB7">
        <w:t xml:space="preserve">, of </w:t>
      </w:r>
      <w:bookmarkStart w:id="43"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43"/>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B63269"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8"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r w:rsidRPr="000E5DB7">
              <w:t>i.</w:t>
            </w:r>
          </w:p>
        </w:tc>
        <w:tc>
          <w:tcPr>
            <w:tcW w:w="4341" w:type="pct"/>
          </w:tcPr>
          <w:p w14:paraId="0EFE61A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End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44" w:name="Text39"/>
            <w:r w:rsidR="00C93669">
              <w:instrText xml:space="preserve"> FORMTEXT </w:instrText>
            </w:r>
            <w:r w:rsidR="00C93669">
              <w:fldChar w:fldCharType="separate"/>
            </w:r>
            <w:r w:rsidR="00C93669">
              <w:rPr>
                <w:noProof/>
              </w:rPr>
              <w:t>[address of contact person]</w:t>
            </w:r>
            <w:r w:rsidR="00C93669">
              <w:fldChar w:fldCharType="end"/>
            </w:r>
            <w:bookmarkEnd w:id="44"/>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45"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45"/>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46"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46"/>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(i) or (ii) above;</w:t>
            </w:r>
          </w:p>
          <w:p w14:paraId="66FCD8CC" w14:textId="14441A67" w:rsidR="008F637D" w:rsidRPr="008F637D" w:rsidRDefault="008F637D" w:rsidP="0003041E">
            <w:pPr>
              <w:pStyle w:val="ListParagraph"/>
              <w:numPr>
                <w:ilvl w:val="0"/>
                <w:numId w:val="18"/>
              </w:numPr>
              <w:jc w:val="both"/>
              <w:rPr>
                <w:szCs w:val="22"/>
              </w:rPr>
            </w:pPr>
            <w:r>
              <w:t>to pay a proportionate charge, in the event of non-observance of the obligations referred to at point (i)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47"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47"/>
          </w:p>
          <w:p w14:paraId="7F12D406"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inspection. The Contractor shall carry out all directions of the Client with regard to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5D2F2C95" w:rsidR="001F7FC2" w:rsidRPr="001F7FC2" w:rsidRDefault="00B63269" w:rsidP="001F7FC2">
            <w:pPr>
              <w:jc w:val="both"/>
              <w:rPr>
                <w:b/>
                <w:i/>
                <w:highlight w:val="lightGray"/>
              </w:rPr>
            </w:pPr>
            <w:sdt>
              <w:sdtPr>
                <w:rPr>
                  <w:highlight w:val="lightGray"/>
                </w:rPr>
                <w:id w:val="-1636324986"/>
                <w:placeholder>
                  <w:docPart w:val="BDC0A0D4EFF74AECB960F338E13470F1"/>
                </w:placeholder>
                <w:showingPlcHdr/>
              </w:sdtPr>
              <w:sdtEndPr>
                <w:rPr>
                  <w:b/>
                  <w:i/>
                </w:rPr>
              </w:sdtEndPr>
              <w:sdtContent>
                <w:r w:rsidR="00BB724A" w:rsidRPr="002204E4">
                  <w:rPr>
                    <w:rStyle w:val="PlaceholderText"/>
                  </w:rPr>
                  <w:t>Click here to enter text.</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59E370C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w:t>
            </w:r>
            <w:r w:rsidRPr="00FC5923">
              <w:rPr>
                <w:i/>
                <w:iCs/>
                <w:color w:val="FF0000"/>
                <w:highlight w:val="lightGray"/>
              </w:rPr>
              <w:fldChar w:fldCharType="end"/>
            </w:r>
          </w:p>
          <w:p w14:paraId="7F8C4685" w14:textId="77777777" w:rsidR="00697C49" w:rsidRDefault="00AA6837" w:rsidP="00697C49">
            <w:pPr>
              <w:rPr>
                <w:noProof/>
              </w:rPr>
            </w:pPr>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48" w:name="Text144"/>
            <w:r>
              <w:instrText xml:space="preserve"> FORMTEXT </w:instrText>
            </w:r>
            <w:r>
              <w:fldChar w:fldCharType="separate"/>
            </w:r>
            <w:r w:rsidR="00697C49">
              <w:rPr>
                <w:noProof/>
              </w:rPr>
              <w:t>(in the following order of priority):</w:t>
            </w:r>
          </w:p>
          <w:p w14:paraId="437A5F11" w14:textId="77777777" w:rsidR="00697C49" w:rsidRDefault="00697C49" w:rsidP="00697C49">
            <w:pPr>
              <w:rPr>
                <w:noProof/>
              </w:rPr>
            </w:pPr>
            <w:r>
              <w:rPr>
                <w:noProof/>
              </w:rPr>
              <w:t>1. the relevant indemnity levels set out in section 2.21 of the RFT;</w:t>
            </w:r>
          </w:p>
          <w:p w14:paraId="49654599" w14:textId="489DE7AA" w:rsidR="00AA6837" w:rsidRPr="00AA6837" w:rsidRDefault="00697C49" w:rsidP="00697C49">
            <w:r>
              <w:rPr>
                <w:noProof/>
              </w:rPr>
              <w:t>2. where the liabilities set out in section 2.21 of the RFT are not relevant, 150% of the charges paid or projected to be paid (whichever is higher);</w:t>
            </w:r>
            <w:r w:rsidR="00AA6837">
              <w:fldChar w:fldCharType="end"/>
            </w:r>
            <w:bookmarkEnd w:id="48"/>
            <w:r w:rsidR="00AA6837">
              <w:t xml:space="preserve"> </w:t>
            </w:r>
            <w:r w:rsidR="00AA6837" w:rsidRPr="00343D57">
              <w:t>reg</w:t>
            </w:r>
            <w:r w:rsidR="00AA6837">
              <w:t>ardless of the number of claims</w:t>
            </w:r>
            <w:r w:rsidR="00AA6837"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537F624C" w:rsidR="00394603" w:rsidRPr="000E5DB7" w:rsidRDefault="00114317" w:rsidP="00114317">
            <w:pPr>
              <w:jc w:val="both"/>
            </w:pPr>
            <w:r>
              <w:rPr>
                <w:szCs w:val="22"/>
              </w:rPr>
              <w:lastRenderedPageBreak/>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sidR="00697C49" w:rsidRPr="00697C49">
              <w:rPr>
                <w:szCs w:val="22"/>
              </w:rPr>
              <w:t>Up to a maximum of 100% of the invoice or invoices submitted in respect of the period or periods giving rise to the dissatisfaction</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49" w:name="Text145"/>
            <w:r>
              <w:instrText xml:space="preserve"> FORMTEXT </w:instrText>
            </w:r>
            <w:r>
              <w:fldChar w:fldCharType="separate"/>
            </w:r>
            <w:r w:rsidR="00697C49">
              <w:t>100</w:t>
            </w:r>
            <w:r>
              <w:fldChar w:fldCharType="end"/>
            </w:r>
            <w:bookmarkEnd w:id="49"/>
            <w:r w:rsidR="00394603" w:rsidRPr="000E5DB7">
              <w:t xml:space="preserve"> per cent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4DFA5199"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tcPr>
          <w:p w14:paraId="4D55D8C9" w14:textId="7B4CD7A8"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“Not Used” </w:t>
            </w:r>
            <w:r>
              <w:rPr>
                <w:i/>
                <w:iCs/>
                <w:color w:val="FF0000"/>
              </w:rPr>
              <w:fldChar w:fldCharType="end"/>
            </w:r>
          </w:p>
          <w:p w14:paraId="716A8589" w14:textId="5F6DE99F"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50" w:name="Text43"/>
            <w:r w:rsidR="001F7FC2">
              <w:instrText xml:space="preserve">FORMTEXT </w:instrText>
            </w:r>
            <w:r w:rsidR="001F7FC2">
              <w:fldChar w:fldCharType="separate"/>
            </w:r>
            <w:r w:rsidR="00BB724A">
              <w:t xml:space="preserve"> </w:t>
            </w:r>
            <w:r w:rsidR="00697C49" w:rsidRPr="00697C49">
              <w:t>from 5%</w:t>
            </w:r>
            <w:r w:rsidR="001F7FC2">
              <w:fldChar w:fldCharType="end"/>
            </w:r>
            <w:bookmarkEnd w:id="50"/>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697C49">
              <w:rPr>
                <w:noProof/>
              </w:rPr>
              <w:t>50%</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(i)</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5D5403F5"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51" w:name="Text146"/>
            <w:r w:rsidR="00B625AA">
              <w:instrText xml:space="preserve"> FORMTEXT </w:instrText>
            </w:r>
            <w:r w:rsidR="00B625AA">
              <w:fldChar w:fldCharType="separate"/>
            </w:r>
            <w:r w:rsidR="009715CD">
              <w:rPr>
                <w:noProof/>
              </w:rPr>
              <w:t xml:space="preserve">seventy-six (76) </w:t>
            </w:r>
            <w:r w:rsidR="00B625AA">
              <w:fldChar w:fldCharType="end"/>
            </w:r>
            <w:bookmarkEnd w:id="51"/>
            <w:r>
              <w:t xml:space="preserve">calendar </w:t>
            </w:r>
            <w:r w:rsidRPr="000E5DB7">
              <w:t>days either Party may terminate at 14 days notice.</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payments are properly due and payable for obligations actually fulfilled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1E843091"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52" w:name="Text147"/>
            <w:r w:rsidR="00B625AA">
              <w:instrText xml:space="preserve"> FORMTEXT </w:instrText>
            </w:r>
            <w:r w:rsidR="00B625AA">
              <w:fldChar w:fldCharType="separate"/>
            </w:r>
            <w:r w:rsidR="003356E2" w:rsidRPr="003356E2">
              <w:rPr>
                <w:noProof/>
              </w:rPr>
              <w:t>three (3) months</w:t>
            </w:r>
            <w:r w:rsidR="00B625AA">
              <w:fldChar w:fldCharType="end"/>
            </w:r>
            <w:bookmarkEnd w:id="52"/>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3356E2" w:rsidRPr="003356E2">
              <w:rPr>
                <w:noProof/>
              </w:rPr>
              <w:t>three (3)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r w:rsidRPr="000E5DB7">
                    <w:t xml:space="preserve">i. </w:t>
                  </w:r>
                </w:p>
              </w:tc>
              <w:tc>
                <w:tcPr>
                  <w:tcW w:w="8640" w:type="dxa"/>
                </w:tcPr>
                <w:p w14:paraId="567B7CA9"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2C0FC66A"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w:t>
          </w:r>
          <w:r w:rsidR="00BB724A">
            <w:rPr>
              <w:rFonts w:asciiTheme="minorHAnsi" w:eastAsiaTheme="minorHAnsi" w:hAnsiTheme="minorHAnsi" w:cstheme="minorBidi"/>
              <w:szCs w:val="22"/>
              <w:lang w:val="en-IE"/>
            </w:rPr>
            <w:t xml:space="preserve"> </w:t>
          </w:r>
          <w:r w:rsidRPr="006A7016">
            <w:rPr>
              <w:rFonts w:asciiTheme="minorHAnsi" w:eastAsiaTheme="minorHAnsi" w:hAnsiTheme="minorHAnsi" w:cstheme="minorBidi"/>
              <w:szCs w:val="22"/>
              <w:lang w:val="en-IE"/>
            </w:rPr>
            <w:t>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(IF YOU ARE NOT CONSENTING TO A THIRD PARTY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(OR IF USING A THIRD PARTY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B63269"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74F93819" w14:textId="77777777" w:rsidR="001F7FC2" w:rsidRDefault="001F7FC2" w:rsidP="00AC4D66"/>
    <w:p w14:paraId="08C311C2" w14:textId="77777777" w:rsidR="003356E2" w:rsidRDefault="003356E2" w:rsidP="00AC4D66"/>
    <w:p w14:paraId="40B5E7C9" w14:textId="77777777" w:rsidR="003356E2" w:rsidRDefault="003356E2" w:rsidP="00AC4D66"/>
    <w:sdt>
      <w:sdtPr>
        <w:id w:val="1843738963"/>
        <w:placeholder>
          <w:docPart w:val="32E478AE503B4AD88D0727D21B2ABE35"/>
        </w:placeholder>
      </w:sdtPr>
      <w:sdtEndPr/>
      <w:sdtContent>
        <w:p w14:paraId="63FEA12B" w14:textId="47135655" w:rsidR="003356E2" w:rsidRPr="00B86446" w:rsidRDefault="003356E2" w:rsidP="00B0649B"/>
        <w:p w14:paraId="3A79ED7A" w14:textId="77777777" w:rsidR="003356E2" w:rsidRPr="00B86446" w:rsidRDefault="003356E2" w:rsidP="003356E2">
          <w:pPr>
            <w:keepNext/>
            <w:shd w:val="clear" w:color="auto" w:fill="235D64"/>
            <w:tabs>
              <w:tab w:val="left" w:pos="567"/>
              <w:tab w:val="left" w:pos="907"/>
              <w:tab w:val="left" w:pos="1134"/>
            </w:tabs>
            <w:spacing w:before="240" w:after="80"/>
            <w:ind w:firstLine="57"/>
            <w:jc w:val="both"/>
            <w:outlineLvl w:val="1"/>
            <w:rPr>
              <w:b/>
              <w:caps/>
              <w:color w:val="FFFFFF"/>
            </w:rPr>
          </w:pPr>
          <w:r w:rsidRPr="00B86446">
            <w:rPr>
              <w:b/>
              <w:caps/>
              <w:color w:val="FFFFFF"/>
            </w:rPr>
            <w:tab/>
            <w:t>26.1 ISO 27001:2022 INFORMATION SECURITY</w:t>
          </w:r>
        </w:p>
        <w:p w14:paraId="729828A6" w14:textId="77777777" w:rsidR="003356E2" w:rsidRPr="00B86446" w:rsidRDefault="003356E2" w:rsidP="003356E2">
          <w:pPr>
            <w:spacing w:after="0"/>
            <w:ind w:left="720"/>
            <w:jc w:val="both"/>
          </w:pPr>
        </w:p>
        <w:p w14:paraId="525C6582" w14:textId="13CA8772" w:rsidR="003356E2" w:rsidRPr="00B86446" w:rsidRDefault="003356E2" w:rsidP="003356E2">
          <w:pPr>
            <w:spacing w:after="0"/>
            <w:ind w:left="720"/>
            <w:jc w:val="both"/>
          </w:pPr>
          <w:r w:rsidRPr="00B86446">
            <w:t xml:space="preserve"> The Department of Agriculture, Food and the Marine (DAFM) is ISO 27001 Information Security standard accredited. DAFM is committed to maintain the security of the information in its possession. In order to facilitate DAFM’s maintenance of the security of the information in its possession, the Contractor and the Client (DAFM) agree to complete and sign a </w:t>
          </w:r>
          <w:r w:rsidRPr="00B86446">
            <w:rPr>
              <w:b/>
              <w:bCs/>
            </w:rPr>
            <w:t>“Confidentiality Agreement Template for Private Organisations (Appendix 7)”</w:t>
          </w:r>
          <w:r w:rsidRPr="00B86446">
            <w:t xml:space="preserve"> document </w:t>
          </w:r>
          <w:r w:rsidRPr="00B86446">
            <w:rPr>
              <w:u w:val="single"/>
            </w:rPr>
            <w:t>in</w:t>
          </w:r>
          <w:r w:rsidRPr="00B86446">
            <w:t xml:space="preserve"> </w:t>
          </w:r>
          <w:r w:rsidRPr="00B86446">
            <w:rPr>
              <w:u w:val="single"/>
            </w:rPr>
            <w:t>addition to</w:t>
          </w:r>
          <w:r w:rsidRPr="00B86446">
            <w:t xml:space="preserve"> the Services Contract and Confidentiality Agreement where this Agreement involves the sharing, processing, controlling or storing of any restricted information, or where there is any risk to restricted information through the execution of the Agreement</w:t>
          </w:r>
          <w:r w:rsidR="00082315">
            <w:t>.</w:t>
          </w:r>
        </w:p>
      </w:sdtContent>
    </w:sdt>
    <w:p w14:paraId="3DAF1A26" w14:textId="77777777" w:rsidR="003356E2" w:rsidRPr="00B86446" w:rsidRDefault="003356E2" w:rsidP="003356E2">
      <w:pPr>
        <w:jc w:val="both"/>
        <w:rPr>
          <w:highlight w:val="lightGray"/>
        </w:rPr>
      </w:pPr>
    </w:p>
    <w:p w14:paraId="018AE931" w14:textId="77777777" w:rsidR="003356E2" w:rsidRPr="00B86446" w:rsidRDefault="003356E2" w:rsidP="003356E2">
      <w:pPr>
        <w:jc w:val="both"/>
        <w:rPr>
          <w:highlight w:val="lightGray"/>
        </w:rPr>
      </w:pPr>
    </w:p>
    <w:p w14:paraId="4920B7EB" w14:textId="77777777" w:rsidR="003356E2" w:rsidRPr="00B86446" w:rsidRDefault="003356E2" w:rsidP="003356E2">
      <w:pPr>
        <w:keepNext/>
        <w:shd w:val="clear" w:color="auto" w:fill="235D64"/>
        <w:tabs>
          <w:tab w:val="left" w:pos="567"/>
          <w:tab w:val="left" w:pos="907"/>
          <w:tab w:val="left" w:pos="1134"/>
        </w:tabs>
        <w:spacing w:before="240" w:after="80"/>
        <w:ind w:firstLine="57"/>
        <w:jc w:val="both"/>
        <w:outlineLvl w:val="1"/>
        <w:rPr>
          <w:b/>
          <w:caps/>
          <w:color w:val="FFFFFF"/>
        </w:rPr>
      </w:pPr>
      <w:bookmarkStart w:id="53" w:name="_Hlk195699318"/>
      <w:r w:rsidRPr="00B86446">
        <w:rPr>
          <w:b/>
          <w:caps/>
          <w:color w:val="FFFFFF"/>
        </w:rPr>
        <w:tab/>
        <w:t>26.2 DAFM’s security requirements</w:t>
      </w:r>
    </w:p>
    <w:bookmarkEnd w:id="53"/>
    <w:p w14:paraId="073C9847" w14:textId="77777777" w:rsidR="003356E2" w:rsidRPr="00B86446" w:rsidRDefault="003356E2" w:rsidP="003356E2">
      <w:pPr>
        <w:jc w:val="both"/>
        <w:rPr>
          <w:rFonts w:eastAsia="Calibri"/>
        </w:rPr>
      </w:pPr>
    </w:p>
    <w:p w14:paraId="3AAA9BEF" w14:textId="77777777" w:rsidR="003356E2" w:rsidRPr="00B86446" w:rsidRDefault="003356E2" w:rsidP="003356E2">
      <w:pPr>
        <w:jc w:val="both"/>
        <w:rPr>
          <w:rFonts w:eastAsia="Calibri"/>
        </w:rPr>
      </w:pPr>
      <w:r w:rsidRPr="00B86446">
        <w:rPr>
          <w:rFonts w:eastAsia="Calibri"/>
        </w:rPr>
        <w:t>The Department of Agriculture, Food and the Marine (DAFM) is committed to maintaining and improving the resilience and security of our ICT systems to protect our data and services. To facilitate this, the contractor providing digital and/or IT services shall comply with the Public Sector Cyber Security Baseline Standards or equivalent industry recognised cyber security standard.</w:t>
      </w:r>
    </w:p>
    <w:p w14:paraId="3E2CE5E2" w14:textId="77777777" w:rsidR="003356E2" w:rsidRPr="00B86446" w:rsidRDefault="003356E2" w:rsidP="003356E2">
      <w:pPr>
        <w:jc w:val="both"/>
        <w:rPr>
          <w:rFonts w:eastAsia="Calibri"/>
        </w:rPr>
      </w:pPr>
    </w:p>
    <w:p w14:paraId="5B7BE292" w14:textId="77777777" w:rsidR="003356E2" w:rsidRPr="00B86446" w:rsidRDefault="003356E2" w:rsidP="003356E2">
      <w:pPr>
        <w:jc w:val="both"/>
      </w:pPr>
      <w:r w:rsidRPr="00B86446">
        <w:rPr>
          <w:rFonts w:eastAsia="Calibri"/>
        </w:rPr>
        <w:t>Where the provision of contract personnel with access to the DAFM network and/or IT resources is necessary, the contractor shall ensure that all contract resources provided comply with DAFM's security requirements, including cyber and information security policies and, where requested, must complete DAFM’s Information Security, Cyber Security and Data Protection training on a periodic basis as defined by DAFM.</w:t>
      </w:r>
    </w:p>
    <w:p w14:paraId="3AAFE237" w14:textId="77777777" w:rsidR="003356E2" w:rsidRDefault="003356E2" w:rsidP="003356E2"/>
    <w:p w14:paraId="5903F235" w14:textId="77777777" w:rsidR="003356E2" w:rsidRDefault="003356E2" w:rsidP="00AC4D66">
      <w:pPr>
        <w:sectPr w:rsidR="003356E2" w:rsidSect="00926F67">
          <w:type w:val="continuous"/>
          <w:pgSz w:w="11907" w:h="16840" w:code="9"/>
          <w:pgMar w:top="1134" w:right="1418" w:bottom="851" w:left="1418" w:header="709" w:footer="709" w:gutter="0"/>
          <w:cols w:space="708"/>
          <w:formProt w:val="0"/>
          <w:docGrid w:linePitch="360"/>
        </w:sectPr>
      </w:pPr>
    </w:p>
    <w:p w14:paraId="076FBFE3" w14:textId="7917804B" w:rsidR="00BE69B1" w:rsidRPr="009D26A8" w:rsidRDefault="00BE69B1" w:rsidP="00BE69B1">
      <w:pPr>
        <w:pStyle w:val="Heading1"/>
        <w:keepNext w:val="0"/>
        <w:rPr>
          <w:rFonts w:ascii="Calibri" w:hAnsi="Calibri"/>
        </w:rPr>
      </w:pPr>
      <w:r w:rsidRPr="009D26A8">
        <w:rPr>
          <w:rFonts w:ascii="Calibri" w:hAnsi="Calibri"/>
        </w:rPr>
        <w:lastRenderedPageBreak/>
        <w:t>Schedule B</w:t>
      </w:r>
      <w:r w:rsidR="00A11272" w:rsidRPr="009D26A8">
        <w:rPr>
          <w:rFonts w:ascii="Calibri" w:hAnsi="Calibri"/>
        </w:rPr>
        <w:t xml:space="preserve">: </w:t>
      </w:r>
      <w:r w:rsidR="00A11272">
        <w:rPr>
          <w:rFonts w:ascii="Calibri" w:hAnsi="Calibri"/>
        </w:rPr>
        <w:t>Services</w:t>
      </w:r>
      <w:r w:rsidR="00A11272" w:rsidRPr="009D26A8">
        <w:rPr>
          <w:rFonts w:ascii="Calibri" w:hAnsi="Calibri"/>
        </w:rPr>
        <w:t xml:space="preserve">: </w:t>
      </w:r>
      <w:r w:rsidR="00A11272">
        <w:rPr>
          <w:rFonts w:ascii="Calibri" w:hAnsi="Calibri"/>
        </w:rPr>
        <w:t>The</w:t>
      </w:r>
      <w:r w:rsidRPr="009D26A8">
        <w:rPr>
          <w:rFonts w:ascii="Calibri" w:hAnsi="Calibri"/>
        </w:rPr>
        <w:t xml:space="preserv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5C49FD0D" w:rsidR="007712DD" w:rsidRPr="009D26A8" w:rsidRDefault="007712DD" w:rsidP="007712DD">
      <w:pPr>
        <w:pStyle w:val="Heading1"/>
        <w:rPr>
          <w:rFonts w:ascii="Calibri" w:hAnsi="Calibri"/>
        </w:rPr>
      </w:pPr>
      <w:r w:rsidRPr="009D26A8">
        <w:rPr>
          <w:rFonts w:ascii="Calibri" w:hAnsi="Calibri"/>
        </w:rPr>
        <w:lastRenderedPageBreak/>
        <w:t>Schedule C</w:t>
      </w:r>
      <w:r w:rsidR="00A11272" w:rsidRPr="009D26A8">
        <w:rPr>
          <w:rFonts w:ascii="Calibri" w:hAnsi="Calibri"/>
        </w:rPr>
        <w:t xml:space="preserve">: </w:t>
      </w:r>
      <w:r w:rsidR="00A11272">
        <w:rPr>
          <w:rFonts w:ascii="Calibri" w:hAnsi="Calibri"/>
        </w:rPr>
        <w:t>Charges</w:t>
      </w:r>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4E2E2B1E" w:rsidR="007712DD" w:rsidRPr="00AF585C" w:rsidRDefault="007712DD" w:rsidP="007712DD">
      <w:pPr>
        <w:pStyle w:val="Heading1"/>
        <w:keepNext w:val="0"/>
        <w:rPr>
          <w:rFonts w:ascii="Calibri" w:hAnsi="Calibri"/>
        </w:rPr>
      </w:pPr>
      <w:r w:rsidRPr="00AF585C">
        <w:rPr>
          <w:rFonts w:ascii="Calibri" w:hAnsi="Calibri"/>
          <w:bCs w:val="0"/>
        </w:rPr>
        <w:lastRenderedPageBreak/>
        <w:t>Schedule D</w:t>
      </w:r>
      <w:r w:rsidR="00A11272" w:rsidRPr="00AF585C">
        <w:rPr>
          <w:rFonts w:ascii="Calibri" w:hAnsi="Calibri"/>
          <w:bCs w:val="0"/>
        </w:rPr>
        <w:t xml:space="preserve">: </w:t>
      </w:r>
      <w:r w:rsidR="00A11272">
        <w:rPr>
          <w:rFonts w:ascii="Calibri" w:hAnsi="Calibri"/>
          <w:bCs w:val="0"/>
        </w:rPr>
        <w:t>Service</w:t>
      </w:r>
      <w:r w:rsidRPr="00AF585C">
        <w:rPr>
          <w:rFonts w:ascii="Calibri" w:hAnsi="Calibri"/>
        </w:rPr>
        <w:t xml:space="preserv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B63269"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4"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4"/>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5"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5"/>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56"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6"/>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7"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7"/>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58"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8"/>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273DFABA"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w:t>
                    </w:r>
                    <w:r w:rsidRPr="00BE4EBF">
                      <w:rPr>
                        <w:rFonts w:asciiTheme="minorHAnsi" w:eastAsiaTheme="minorHAnsi" w:hAnsiTheme="minorHAnsi" w:cstheme="minorBidi"/>
                        <w:szCs w:val="22"/>
                        <w:lang w:val="en-IE"/>
                      </w:rPr>
                      <w:lastRenderedPageBreak/>
                      <w:t>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18E72BDB" w:rsidR="005635BE" w:rsidRPr="00BE4EBF" w:rsidRDefault="00BB724A" w:rsidP="00757561">
                    <w:pPr>
                      <w:jc w:val="both"/>
                      <w:rPr>
                        <w:szCs w:val="22"/>
                      </w:rPr>
                    </w:pPr>
                    <w:r>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r w:rsidRPr="00BE4EBF">
                      <w:rPr>
                        <w:szCs w:val="22"/>
                      </w:rPr>
                      <w:t>i</w:t>
                    </w:r>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553DF910" w14:textId="77777777" w:rsidR="005635BE" w:rsidRPr="00BE4EBF" w:rsidRDefault="005635BE" w:rsidP="00BB724A">
                    <w:pPr>
                      <w:spacing w:line="256" w:lineRule="auto"/>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lastRenderedPageBreak/>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The Contractor shall:-</w:t>
                    </w:r>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B63269"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B63269"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Default="00DB6F9F" w:rsidP="0003041E">
          <w:pPr>
            <w:pStyle w:val="ListParagraph"/>
            <w:numPr>
              <w:ilvl w:val="0"/>
              <w:numId w:val="16"/>
            </w:numPr>
            <w:rPr>
              <w:szCs w:val="22"/>
            </w:rPr>
          </w:pPr>
          <w:r w:rsidRPr="00310EDC">
            <w:rPr>
              <w:szCs w:val="22"/>
            </w:rPr>
            <w:t>Categories of data subject</w:t>
          </w:r>
        </w:p>
        <w:p w14:paraId="04B6E5DC" w14:textId="67F89C70" w:rsidR="00B0649B" w:rsidRDefault="00B0649B" w:rsidP="00B0649B">
          <w:pPr>
            <w:pStyle w:val="ListParagraph"/>
            <w:rPr>
              <w:szCs w:val="22"/>
            </w:rPr>
          </w:pPr>
        </w:p>
        <w:p w14:paraId="47966D50" w14:textId="70EC718C" w:rsidR="005D7A59" w:rsidRDefault="005D7A59" w:rsidP="00B0649B">
          <w:pPr>
            <w:pStyle w:val="ListParagraph"/>
            <w:rPr>
              <w:szCs w:val="22"/>
            </w:rPr>
          </w:pPr>
        </w:p>
        <w:p w14:paraId="39CCFFBF" w14:textId="087C0DD8" w:rsidR="005D7A59" w:rsidRDefault="005D7A59" w:rsidP="00B0649B">
          <w:pPr>
            <w:pStyle w:val="ListParagraph"/>
            <w:rPr>
              <w:szCs w:val="22"/>
            </w:rPr>
          </w:pPr>
        </w:p>
        <w:p w14:paraId="1A2BC793" w14:textId="1C941D68" w:rsidR="005D7A59" w:rsidRDefault="005D7A59" w:rsidP="00B0649B">
          <w:pPr>
            <w:pStyle w:val="ListParagraph"/>
            <w:rPr>
              <w:szCs w:val="22"/>
            </w:rPr>
          </w:pPr>
        </w:p>
        <w:p w14:paraId="7938F1CC" w14:textId="18A12934" w:rsidR="005D7A59" w:rsidRDefault="005D7A59" w:rsidP="00B0649B">
          <w:pPr>
            <w:pStyle w:val="ListParagraph"/>
            <w:rPr>
              <w:szCs w:val="22"/>
            </w:rPr>
          </w:pPr>
        </w:p>
        <w:p w14:paraId="79B680BC" w14:textId="6975AC1F" w:rsidR="005D7A59" w:rsidRDefault="005D7A59" w:rsidP="00B0649B">
          <w:pPr>
            <w:pStyle w:val="ListParagraph"/>
            <w:rPr>
              <w:szCs w:val="22"/>
            </w:rPr>
          </w:pPr>
        </w:p>
        <w:p w14:paraId="62591CF7" w14:textId="0FB92BAA" w:rsidR="005D7A59" w:rsidRDefault="005D7A59" w:rsidP="00B0649B">
          <w:pPr>
            <w:pStyle w:val="ListParagraph"/>
            <w:rPr>
              <w:szCs w:val="22"/>
            </w:rPr>
          </w:pPr>
        </w:p>
        <w:p w14:paraId="4DCCDCDE" w14:textId="47420EC2" w:rsidR="005D7A59" w:rsidRDefault="005D7A59" w:rsidP="00B0649B">
          <w:pPr>
            <w:pStyle w:val="ListParagraph"/>
            <w:rPr>
              <w:szCs w:val="22"/>
            </w:rPr>
          </w:pPr>
        </w:p>
        <w:p w14:paraId="4C3D07B6" w14:textId="5C5DA5C9" w:rsidR="005D7A59" w:rsidRDefault="005D7A59" w:rsidP="00B0649B">
          <w:pPr>
            <w:pStyle w:val="ListParagraph"/>
            <w:rPr>
              <w:szCs w:val="22"/>
            </w:rPr>
          </w:pPr>
        </w:p>
        <w:p w14:paraId="0FADF39A" w14:textId="1F671DC9" w:rsidR="005D7A59" w:rsidRDefault="005D7A59" w:rsidP="00B0649B">
          <w:pPr>
            <w:pStyle w:val="ListParagraph"/>
            <w:rPr>
              <w:szCs w:val="22"/>
            </w:rPr>
          </w:pPr>
        </w:p>
        <w:p w14:paraId="51EE5C65" w14:textId="405B6742" w:rsidR="005D7A59" w:rsidRDefault="005D7A59" w:rsidP="00B0649B">
          <w:pPr>
            <w:pStyle w:val="ListParagraph"/>
            <w:rPr>
              <w:szCs w:val="22"/>
            </w:rPr>
          </w:pPr>
        </w:p>
        <w:p w14:paraId="0D951D48" w14:textId="2C90FF84" w:rsidR="005D7A59" w:rsidRDefault="005D7A59" w:rsidP="00B0649B">
          <w:pPr>
            <w:pStyle w:val="ListParagraph"/>
            <w:rPr>
              <w:szCs w:val="22"/>
            </w:rPr>
          </w:pPr>
        </w:p>
        <w:p w14:paraId="51A732CF" w14:textId="16551076" w:rsidR="005D7A59" w:rsidRDefault="005D7A59" w:rsidP="00B0649B">
          <w:pPr>
            <w:pStyle w:val="ListParagraph"/>
            <w:rPr>
              <w:szCs w:val="22"/>
            </w:rPr>
          </w:pPr>
        </w:p>
        <w:p w14:paraId="58652980" w14:textId="3BF5FAE7" w:rsidR="005D7A59" w:rsidRDefault="005D7A59" w:rsidP="00B0649B">
          <w:pPr>
            <w:pStyle w:val="ListParagraph"/>
            <w:rPr>
              <w:szCs w:val="22"/>
            </w:rPr>
          </w:pPr>
        </w:p>
        <w:p w14:paraId="66A73CDE" w14:textId="38D6FF65" w:rsidR="005D7A59" w:rsidRDefault="005D7A59" w:rsidP="00B0649B">
          <w:pPr>
            <w:pStyle w:val="ListParagraph"/>
            <w:rPr>
              <w:szCs w:val="22"/>
            </w:rPr>
          </w:pPr>
        </w:p>
        <w:p w14:paraId="2B108B00" w14:textId="34B15984" w:rsidR="005D7A59" w:rsidRDefault="005D7A59" w:rsidP="00B0649B">
          <w:pPr>
            <w:pStyle w:val="ListParagraph"/>
            <w:rPr>
              <w:szCs w:val="22"/>
            </w:rPr>
          </w:pPr>
        </w:p>
        <w:p w14:paraId="12C3E09E" w14:textId="7F8CC1B2" w:rsidR="005D7A59" w:rsidRDefault="005D7A59" w:rsidP="00B0649B">
          <w:pPr>
            <w:pStyle w:val="ListParagraph"/>
            <w:rPr>
              <w:szCs w:val="22"/>
            </w:rPr>
          </w:pPr>
        </w:p>
        <w:p w14:paraId="55EFC1A0" w14:textId="69E3E99E" w:rsidR="005D7A59" w:rsidRDefault="005D7A59" w:rsidP="00B0649B">
          <w:pPr>
            <w:pStyle w:val="ListParagraph"/>
            <w:rPr>
              <w:szCs w:val="22"/>
            </w:rPr>
          </w:pPr>
        </w:p>
        <w:p w14:paraId="67865213" w14:textId="27079086" w:rsidR="005D7A59" w:rsidRDefault="005D7A59" w:rsidP="00B0649B">
          <w:pPr>
            <w:pStyle w:val="ListParagraph"/>
            <w:rPr>
              <w:szCs w:val="22"/>
            </w:rPr>
          </w:pPr>
        </w:p>
        <w:p w14:paraId="6840348D" w14:textId="022CF731" w:rsidR="005D7A59" w:rsidRDefault="005D7A59" w:rsidP="00B0649B">
          <w:pPr>
            <w:pStyle w:val="ListParagraph"/>
            <w:rPr>
              <w:szCs w:val="22"/>
            </w:rPr>
          </w:pPr>
        </w:p>
        <w:p w14:paraId="1213D0D8" w14:textId="1D3FB13C" w:rsidR="005D7A59" w:rsidRDefault="005D7A59" w:rsidP="00B0649B">
          <w:pPr>
            <w:pStyle w:val="ListParagraph"/>
            <w:rPr>
              <w:szCs w:val="22"/>
            </w:rPr>
          </w:pPr>
        </w:p>
        <w:p w14:paraId="2F7F0F35" w14:textId="387737E0" w:rsidR="005D7A59" w:rsidRDefault="005D7A59" w:rsidP="00B0649B">
          <w:pPr>
            <w:pStyle w:val="ListParagraph"/>
            <w:rPr>
              <w:szCs w:val="22"/>
            </w:rPr>
          </w:pPr>
        </w:p>
        <w:p w14:paraId="50A75B20" w14:textId="3F5FB0CB" w:rsidR="005D7A59" w:rsidRDefault="005D7A59" w:rsidP="00B0649B">
          <w:pPr>
            <w:pStyle w:val="ListParagraph"/>
            <w:rPr>
              <w:szCs w:val="22"/>
            </w:rPr>
          </w:pPr>
        </w:p>
        <w:p w14:paraId="550E313D" w14:textId="77777777" w:rsidR="005D7A59" w:rsidRPr="00B0649B" w:rsidRDefault="005D7A59" w:rsidP="00B0649B">
          <w:pPr>
            <w:pStyle w:val="ListParagraph"/>
            <w:rPr>
              <w:szCs w:val="22"/>
            </w:rPr>
          </w:pPr>
        </w:p>
        <w:p w14:paraId="7787DAE1" w14:textId="77777777" w:rsidR="00B0649B" w:rsidRPr="009E0655" w:rsidRDefault="00B0649B" w:rsidP="00B0649B">
          <w:pPr>
            <w:rPr>
              <w:b/>
              <w:bCs/>
              <w:color w:val="2E74B5" w:themeColor="accent1" w:themeShade="BF"/>
              <w:sz w:val="28"/>
              <w:szCs w:val="28"/>
            </w:rPr>
          </w:pPr>
          <w:r>
            <w:rPr>
              <w:b/>
              <w:bCs/>
              <w:color w:val="2E74B5" w:themeColor="accent1" w:themeShade="BF"/>
              <w:sz w:val="28"/>
              <w:szCs w:val="28"/>
            </w:rPr>
            <w:lastRenderedPageBreak/>
            <w:t>Appendix 7</w:t>
          </w:r>
          <w:r w:rsidRPr="009E0655">
            <w:rPr>
              <w:b/>
              <w:bCs/>
              <w:color w:val="2E74B5" w:themeColor="accent1" w:themeShade="BF"/>
              <w:sz w:val="28"/>
              <w:szCs w:val="28"/>
            </w:rPr>
            <w:t>: CURRICULUM VITAE TEMPLATES</w:t>
          </w:r>
        </w:p>
        <w:tbl>
          <w:tblPr>
            <w:tblW w:w="9876" w:type="dxa"/>
            <w:tblInd w:w="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682"/>
            <w:gridCol w:w="42"/>
            <w:gridCol w:w="1262"/>
            <w:gridCol w:w="1559"/>
            <w:gridCol w:w="4331"/>
          </w:tblGrid>
          <w:tr w:rsidR="00B0649B" w:rsidRPr="009E0655" w14:paraId="36CFCA36" w14:textId="77777777" w:rsidTr="0028433E">
            <w:trPr>
              <w:trHeight w:val="384"/>
            </w:trPr>
            <w:tc>
              <w:tcPr>
                <w:tcW w:w="9876" w:type="dxa"/>
                <w:gridSpan w:val="5"/>
                <w:shd w:val="clear" w:color="auto" w:fill="C5E0B3" w:themeFill="accent6" w:themeFillTint="66"/>
              </w:tcPr>
              <w:p w14:paraId="31E4EFC9" w14:textId="0F613C1B"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Curriculum Vitae</w:t>
                </w:r>
                <w:r w:rsidR="00BB0D53">
                  <w:rPr>
                    <w:rFonts w:cstheme="minorHAnsi"/>
                    <w:b/>
                    <w:sz w:val="20"/>
                    <w:szCs w:val="20"/>
                  </w:rPr>
                  <w:t xml:space="preserve"> A – Project Manager Template</w:t>
                </w:r>
              </w:p>
            </w:tc>
          </w:tr>
          <w:tr w:rsidR="00B0649B" w:rsidRPr="009E0655" w14:paraId="3393EF04" w14:textId="77777777" w:rsidTr="0028433E">
            <w:trPr>
              <w:trHeight w:val="384"/>
            </w:trPr>
            <w:tc>
              <w:tcPr>
                <w:tcW w:w="9876" w:type="dxa"/>
                <w:gridSpan w:val="5"/>
                <w:shd w:val="clear" w:color="auto" w:fill="C5E0B3" w:themeFill="accent6" w:themeFillTint="66"/>
              </w:tcPr>
              <w:p w14:paraId="5C8D4B70" w14:textId="77777777" w:rsidR="00B0649B" w:rsidRPr="0065203C" w:rsidRDefault="00B0649B" w:rsidP="0028433E">
                <w:pPr>
                  <w:spacing w:after="0" w:line="240" w:lineRule="auto"/>
                  <w:jc w:val="center"/>
                  <w:rPr>
                    <w:rFonts w:cstheme="minorHAnsi"/>
                    <w:sz w:val="20"/>
                    <w:szCs w:val="20"/>
                  </w:rPr>
                </w:pPr>
                <w:r w:rsidRPr="0065203C">
                  <w:rPr>
                    <w:rFonts w:cstheme="minorHAnsi"/>
                    <w:b/>
                    <w:sz w:val="20"/>
                    <w:szCs w:val="20"/>
                  </w:rPr>
                  <w:t>Section 1 – Personal Information</w:t>
                </w:r>
              </w:p>
            </w:tc>
          </w:tr>
          <w:tr w:rsidR="00B0649B" w:rsidRPr="009E0655" w14:paraId="682F7FBC" w14:textId="77777777" w:rsidTr="0028433E">
            <w:trPr>
              <w:trHeight w:val="328"/>
            </w:trPr>
            <w:tc>
              <w:tcPr>
                <w:tcW w:w="2724" w:type="dxa"/>
                <w:gridSpan w:val="2"/>
              </w:tcPr>
              <w:p w14:paraId="4D453270" w14:textId="77777777" w:rsidR="00B0649B" w:rsidRPr="009E0655" w:rsidRDefault="00B0649B" w:rsidP="0028433E">
                <w:pPr>
                  <w:spacing w:after="0" w:line="240" w:lineRule="auto"/>
                  <w:rPr>
                    <w:b/>
                  </w:rPr>
                </w:pPr>
                <w:r w:rsidRPr="009E0655">
                  <w:rPr>
                    <w:b/>
                  </w:rPr>
                  <w:t xml:space="preserve">Candidate Name: </w:t>
                </w:r>
              </w:p>
            </w:tc>
            <w:tc>
              <w:tcPr>
                <w:tcW w:w="7152" w:type="dxa"/>
                <w:gridSpan w:val="3"/>
              </w:tcPr>
              <w:p w14:paraId="72ACBF30" w14:textId="77777777" w:rsidR="00B0649B" w:rsidRPr="0065203C" w:rsidRDefault="00B0649B" w:rsidP="0028433E">
                <w:pPr>
                  <w:spacing w:after="0" w:line="240" w:lineRule="auto"/>
                  <w:rPr>
                    <w:rFonts w:cstheme="minorHAnsi"/>
                    <w:sz w:val="20"/>
                    <w:szCs w:val="20"/>
                  </w:rPr>
                </w:pPr>
              </w:p>
            </w:tc>
          </w:tr>
          <w:tr w:rsidR="00B0649B" w:rsidRPr="009E0655" w14:paraId="263BDA3C" w14:textId="77777777" w:rsidTr="0028433E">
            <w:trPr>
              <w:trHeight w:val="290"/>
            </w:trPr>
            <w:tc>
              <w:tcPr>
                <w:tcW w:w="2724" w:type="dxa"/>
                <w:gridSpan w:val="2"/>
              </w:tcPr>
              <w:p w14:paraId="01442D56" w14:textId="77777777" w:rsidR="00B0649B" w:rsidRPr="009E0655" w:rsidRDefault="00B0649B" w:rsidP="0028433E">
                <w:pPr>
                  <w:spacing w:after="0" w:line="240" w:lineRule="auto"/>
                  <w:rPr>
                    <w:b/>
                  </w:rPr>
                </w:pPr>
                <w:r w:rsidRPr="009E0655">
                  <w:rPr>
                    <w:b/>
                  </w:rPr>
                  <w:t xml:space="preserve">Proposed for Role of: </w:t>
                </w:r>
              </w:p>
            </w:tc>
            <w:tc>
              <w:tcPr>
                <w:tcW w:w="7152" w:type="dxa"/>
                <w:gridSpan w:val="3"/>
              </w:tcPr>
              <w:p w14:paraId="2F8BEE25" w14:textId="77777777"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 xml:space="preserve">Project Manager </w:t>
                </w:r>
              </w:p>
            </w:tc>
          </w:tr>
          <w:tr w:rsidR="00B0649B" w:rsidRPr="009E0655" w14:paraId="084F5217" w14:textId="77777777" w:rsidTr="0028433E">
            <w:trPr>
              <w:trHeight w:val="528"/>
            </w:trPr>
            <w:tc>
              <w:tcPr>
                <w:tcW w:w="9876" w:type="dxa"/>
                <w:gridSpan w:val="5"/>
                <w:shd w:val="clear" w:color="auto" w:fill="C5E0B3" w:themeFill="accent6" w:themeFillTint="66"/>
              </w:tcPr>
              <w:p w14:paraId="612FF823" w14:textId="77777777"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Section 2 - Educational Qualifications</w:t>
                </w:r>
              </w:p>
            </w:tc>
          </w:tr>
          <w:tr w:rsidR="00B0649B" w:rsidRPr="009E0655" w14:paraId="4612B65B" w14:textId="77777777" w:rsidTr="0028433E">
            <w:trPr>
              <w:trHeight w:val="720"/>
            </w:trPr>
            <w:tc>
              <w:tcPr>
                <w:tcW w:w="2724" w:type="dxa"/>
                <w:gridSpan w:val="2"/>
                <w:shd w:val="clear" w:color="auto" w:fill="D9D9D9"/>
              </w:tcPr>
              <w:p w14:paraId="660CDF6B" w14:textId="77777777" w:rsidR="00B0649B" w:rsidRPr="009E0655" w:rsidRDefault="00B0649B" w:rsidP="0028433E">
                <w:pPr>
                  <w:spacing w:after="0" w:line="240" w:lineRule="auto"/>
                </w:pPr>
                <w:r w:rsidRPr="009E0655">
                  <w:rPr>
                    <w:i/>
                    <w:u w:val="single"/>
                  </w:rPr>
                  <w:t xml:space="preserve">Title of Degree(s) / qualification(s) held  </w:t>
                </w:r>
              </w:p>
            </w:tc>
            <w:tc>
              <w:tcPr>
                <w:tcW w:w="2821" w:type="dxa"/>
                <w:gridSpan w:val="2"/>
                <w:shd w:val="clear" w:color="auto" w:fill="C5E0B3" w:themeFill="accent6" w:themeFillTint="66"/>
              </w:tcPr>
              <w:p w14:paraId="16E40C60" w14:textId="77777777" w:rsidR="00B0649B" w:rsidRPr="0065203C" w:rsidRDefault="00B0649B" w:rsidP="0028433E">
                <w:pPr>
                  <w:spacing w:after="0" w:line="240" w:lineRule="auto"/>
                  <w:rPr>
                    <w:rFonts w:cstheme="minorHAnsi"/>
                    <w:sz w:val="20"/>
                    <w:szCs w:val="20"/>
                  </w:rPr>
                </w:pPr>
                <w:r w:rsidRPr="0065203C">
                  <w:rPr>
                    <w:rFonts w:cstheme="minorHAnsi"/>
                    <w:i/>
                    <w:sz w:val="20"/>
                    <w:szCs w:val="20"/>
                    <w:u w:val="single"/>
                  </w:rPr>
                  <w:t>University, College or Examining Authority</w:t>
                </w:r>
              </w:p>
            </w:tc>
            <w:tc>
              <w:tcPr>
                <w:tcW w:w="4331" w:type="dxa"/>
                <w:shd w:val="clear" w:color="auto" w:fill="C5E0B3" w:themeFill="accent6" w:themeFillTint="66"/>
              </w:tcPr>
              <w:p w14:paraId="45BB860F" w14:textId="77777777" w:rsidR="00B0649B" w:rsidRPr="0065203C" w:rsidRDefault="00B0649B" w:rsidP="0028433E">
                <w:pPr>
                  <w:spacing w:after="0" w:line="240" w:lineRule="auto"/>
                  <w:rPr>
                    <w:rFonts w:cstheme="minorHAnsi"/>
                    <w:sz w:val="20"/>
                    <w:szCs w:val="20"/>
                  </w:rPr>
                </w:pPr>
                <w:r w:rsidRPr="0065203C">
                  <w:rPr>
                    <w:rFonts w:cstheme="minorHAnsi"/>
                    <w:i/>
                    <w:sz w:val="20"/>
                    <w:szCs w:val="20"/>
                    <w:u w:val="single"/>
                  </w:rPr>
                  <w:t>Year in which Degree(s) / qualification(s) was obtained</w:t>
                </w:r>
              </w:p>
            </w:tc>
          </w:tr>
          <w:tr w:rsidR="00B0649B" w:rsidRPr="009E0655" w14:paraId="0819A6DF" w14:textId="77777777" w:rsidTr="0028433E">
            <w:trPr>
              <w:trHeight w:val="343"/>
            </w:trPr>
            <w:tc>
              <w:tcPr>
                <w:tcW w:w="2724" w:type="dxa"/>
                <w:gridSpan w:val="2"/>
              </w:tcPr>
              <w:p w14:paraId="56EA90C8" w14:textId="77777777" w:rsidR="00B0649B" w:rsidRPr="009E0655" w:rsidRDefault="00B0649B" w:rsidP="0028433E">
                <w:pPr>
                  <w:spacing w:after="0" w:line="240" w:lineRule="auto"/>
                  <w:rPr>
                    <w:b/>
                    <w:i/>
                    <w:u w:val="single"/>
                  </w:rPr>
                </w:pPr>
              </w:p>
            </w:tc>
            <w:tc>
              <w:tcPr>
                <w:tcW w:w="2821" w:type="dxa"/>
                <w:gridSpan w:val="2"/>
              </w:tcPr>
              <w:p w14:paraId="7FC12CAF" w14:textId="77777777" w:rsidR="00B0649B" w:rsidRPr="0065203C" w:rsidRDefault="00B0649B" w:rsidP="0028433E">
                <w:pPr>
                  <w:spacing w:after="0" w:line="240" w:lineRule="auto"/>
                  <w:rPr>
                    <w:rFonts w:cstheme="minorHAnsi"/>
                    <w:b/>
                    <w:i/>
                    <w:sz w:val="20"/>
                    <w:szCs w:val="20"/>
                    <w:u w:val="single"/>
                  </w:rPr>
                </w:pPr>
              </w:p>
            </w:tc>
            <w:tc>
              <w:tcPr>
                <w:tcW w:w="4331" w:type="dxa"/>
              </w:tcPr>
              <w:p w14:paraId="30DC2239" w14:textId="77777777" w:rsidR="00B0649B" w:rsidRPr="0065203C" w:rsidRDefault="00B0649B" w:rsidP="0028433E">
                <w:pPr>
                  <w:spacing w:after="0" w:line="240" w:lineRule="auto"/>
                  <w:rPr>
                    <w:rFonts w:cstheme="minorHAnsi"/>
                    <w:b/>
                    <w:i/>
                    <w:sz w:val="20"/>
                    <w:szCs w:val="20"/>
                    <w:u w:val="single"/>
                  </w:rPr>
                </w:pPr>
              </w:p>
            </w:tc>
          </w:tr>
          <w:tr w:rsidR="00B0649B" w:rsidRPr="009E0655" w14:paraId="21F95A65" w14:textId="77777777" w:rsidTr="0028433E">
            <w:trPr>
              <w:trHeight w:val="345"/>
            </w:trPr>
            <w:tc>
              <w:tcPr>
                <w:tcW w:w="2724" w:type="dxa"/>
                <w:gridSpan w:val="2"/>
              </w:tcPr>
              <w:p w14:paraId="5B237B66" w14:textId="77777777" w:rsidR="00B0649B" w:rsidRPr="009E0655" w:rsidRDefault="00B0649B" w:rsidP="0028433E">
                <w:pPr>
                  <w:spacing w:after="0" w:line="240" w:lineRule="auto"/>
                  <w:rPr>
                    <w:b/>
                    <w:i/>
                    <w:u w:val="single"/>
                  </w:rPr>
                </w:pPr>
              </w:p>
            </w:tc>
            <w:tc>
              <w:tcPr>
                <w:tcW w:w="2821" w:type="dxa"/>
                <w:gridSpan w:val="2"/>
              </w:tcPr>
              <w:p w14:paraId="7B41CF58" w14:textId="77777777" w:rsidR="00B0649B" w:rsidRPr="0065203C" w:rsidRDefault="00B0649B" w:rsidP="0028433E">
                <w:pPr>
                  <w:spacing w:after="0" w:line="240" w:lineRule="auto"/>
                  <w:rPr>
                    <w:rFonts w:cstheme="minorHAnsi"/>
                    <w:b/>
                    <w:i/>
                    <w:sz w:val="20"/>
                    <w:szCs w:val="20"/>
                    <w:u w:val="single"/>
                  </w:rPr>
                </w:pPr>
              </w:p>
            </w:tc>
            <w:tc>
              <w:tcPr>
                <w:tcW w:w="4331" w:type="dxa"/>
              </w:tcPr>
              <w:p w14:paraId="26BC5443" w14:textId="77777777" w:rsidR="00B0649B" w:rsidRPr="0065203C" w:rsidRDefault="00B0649B" w:rsidP="0028433E">
                <w:pPr>
                  <w:spacing w:after="0" w:line="240" w:lineRule="auto"/>
                  <w:rPr>
                    <w:rFonts w:cstheme="minorHAnsi"/>
                    <w:b/>
                    <w:i/>
                    <w:sz w:val="20"/>
                    <w:szCs w:val="20"/>
                    <w:u w:val="single"/>
                  </w:rPr>
                </w:pPr>
              </w:p>
            </w:tc>
          </w:tr>
          <w:tr w:rsidR="00B0649B" w:rsidRPr="009E0655" w14:paraId="0247331D" w14:textId="77777777" w:rsidTr="0028433E">
            <w:trPr>
              <w:trHeight w:val="483"/>
            </w:trPr>
            <w:tc>
              <w:tcPr>
                <w:tcW w:w="9876" w:type="dxa"/>
                <w:gridSpan w:val="5"/>
                <w:shd w:val="clear" w:color="auto" w:fill="C5E0B3" w:themeFill="accent6" w:themeFillTint="66"/>
              </w:tcPr>
              <w:p w14:paraId="760D962D" w14:textId="77777777"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Section 3 - Career History (start with most recent position and add lines as required)</w:t>
                </w:r>
              </w:p>
            </w:tc>
          </w:tr>
          <w:tr w:rsidR="00B0649B" w:rsidRPr="009E0655" w14:paraId="5AF81DA5" w14:textId="77777777" w:rsidTr="0028433E">
            <w:trPr>
              <w:trHeight w:val="447"/>
            </w:trPr>
            <w:tc>
              <w:tcPr>
                <w:tcW w:w="2682" w:type="dxa"/>
                <w:vMerge w:val="restart"/>
                <w:shd w:val="clear" w:color="auto" w:fill="D9D9D9"/>
              </w:tcPr>
              <w:p w14:paraId="00808F45" w14:textId="77777777" w:rsidR="00B0649B" w:rsidRPr="009E0655" w:rsidRDefault="00B0649B" w:rsidP="0028433E">
                <w:pPr>
                  <w:spacing w:after="0" w:line="240" w:lineRule="auto"/>
                </w:pPr>
                <w:r w:rsidRPr="009E0655">
                  <w:rPr>
                    <w:i/>
                    <w:u w:val="single"/>
                  </w:rPr>
                  <w:t>Employers’ name</w:t>
                </w:r>
              </w:p>
              <w:p w14:paraId="5F04F23B" w14:textId="77777777" w:rsidR="00B0649B" w:rsidRPr="009E0655" w:rsidRDefault="00B0649B" w:rsidP="0028433E">
                <w:pPr>
                  <w:spacing w:after="0" w:line="240" w:lineRule="auto"/>
                </w:pPr>
              </w:p>
            </w:tc>
            <w:tc>
              <w:tcPr>
                <w:tcW w:w="2863" w:type="dxa"/>
                <w:gridSpan w:val="3"/>
                <w:shd w:val="clear" w:color="auto" w:fill="D9D9D9"/>
              </w:tcPr>
              <w:p w14:paraId="5BCD99B1" w14:textId="77777777" w:rsidR="00B0649B" w:rsidRPr="0065203C" w:rsidRDefault="00B0649B" w:rsidP="0028433E">
                <w:pPr>
                  <w:spacing w:after="0" w:line="240" w:lineRule="auto"/>
                  <w:jc w:val="center"/>
                  <w:rPr>
                    <w:rFonts w:cstheme="minorHAnsi"/>
                    <w:sz w:val="20"/>
                    <w:szCs w:val="20"/>
                  </w:rPr>
                </w:pPr>
                <w:r w:rsidRPr="0065203C">
                  <w:rPr>
                    <w:rFonts w:cstheme="minorHAnsi"/>
                    <w:i/>
                    <w:sz w:val="20"/>
                    <w:szCs w:val="20"/>
                    <w:u w:val="single"/>
                  </w:rPr>
                  <w:t>Length of time in position</w:t>
                </w:r>
              </w:p>
            </w:tc>
            <w:tc>
              <w:tcPr>
                <w:tcW w:w="4331" w:type="dxa"/>
                <w:vMerge w:val="restart"/>
                <w:shd w:val="clear" w:color="auto" w:fill="D9D9D9"/>
              </w:tcPr>
              <w:p w14:paraId="798E0758" w14:textId="77777777" w:rsidR="00B0649B" w:rsidRPr="0065203C" w:rsidRDefault="00B0649B" w:rsidP="0028433E">
                <w:pPr>
                  <w:spacing w:after="0" w:line="240" w:lineRule="auto"/>
                  <w:jc w:val="center"/>
                  <w:rPr>
                    <w:rFonts w:cstheme="minorHAnsi"/>
                    <w:sz w:val="20"/>
                    <w:szCs w:val="20"/>
                    <w:u w:val="single"/>
                  </w:rPr>
                </w:pPr>
                <w:r w:rsidRPr="0065203C">
                  <w:rPr>
                    <w:rFonts w:cstheme="minorHAnsi"/>
                    <w:sz w:val="20"/>
                    <w:szCs w:val="20"/>
                    <w:u w:val="single"/>
                  </w:rPr>
                  <w:t>Project Name and Role</w:t>
                </w:r>
              </w:p>
              <w:p w14:paraId="58BCB853" w14:textId="77777777" w:rsidR="00B0649B" w:rsidRPr="0065203C" w:rsidRDefault="00B0649B" w:rsidP="0028433E">
                <w:pPr>
                  <w:spacing w:after="0" w:line="240" w:lineRule="auto"/>
                  <w:rPr>
                    <w:rFonts w:cstheme="minorHAnsi"/>
                    <w:sz w:val="20"/>
                    <w:szCs w:val="20"/>
                  </w:rPr>
                </w:pPr>
              </w:p>
            </w:tc>
          </w:tr>
          <w:tr w:rsidR="00B0649B" w:rsidRPr="009E0655" w14:paraId="6DC93678" w14:textId="77777777" w:rsidTr="0028433E">
            <w:trPr>
              <w:trHeight w:val="261"/>
            </w:trPr>
            <w:tc>
              <w:tcPr>
                <w:tcW w:w="2682" w:type="dxa"/>
                <w:vMerge/>
              </w:tcPr>
              <w:p w14:paraId="7B962671" w14:textId="77777777" w:rsidR="00B0649B" w:rsidRPr="009E0655" w:rsidRDefault="00B0649B" w:rsidP="0028433E">
                <w:pPr>
                  <w:spacing w:after="0" w:line="240" w:lineRule="auto"/>
                  <w:rPr>
                    <w:b/>
                    <w:i/>
                    <w:u w:val="single"/>
                  </w:rPr>
                </w:pPr>
              </w:p>
            </w:tc>
            <w:tc>
              <w:tcPr>
                <w:tcW w:w="1304" w:type="dxa"/>
                <w:gridSpan w:val="2"/>
                <w:shd w:val="clear" w:color="auto" w:fill="D9D9D9"/>
              </w:tcPr>
              <w:p w14:paraId="4A4DC5A5" w14:textId="77777777" w:rsidR="00B0649B" w:rsidRPr="0065203C" w:rsidRDefault="00B0649B" w:rsidP="0028433E">
                <w:pPr>
                  <w:spacing w:after="0" w:line="240" w:lineRule="auto"/>
                  <w:jc w:val="center"/>
                  <w:rPr>
                    <w:rFonts w:cstheme="minorHAnsi"/>
                    <w:sz w:val="20"/>
                    <w:szCs w:val="20"/>
                  </w:rPr>
                </w:pPr>
                <w:r w:rsidRPr="0065203C">
                  <w:rPr>
                    <w:rFonts w:cstheme="minorHAnsi"/>
                    <w:i/>
                    <w:sz w:val="20"/>
                    <w:szCs w:val="20"/>
                    <w:u w:val="single"/>
                  </w:rPr>
                  <w:t>From</w:t>
                </w:r>
              </w:p>
            </w:tc>
            <w:tc>
              <w:tcPr>
                <w:tcW w:w="1559" w:type="dxa"/>
                <w:shd w:val="clear" w:color="auto" w:fill="D9D9D9"/>
              </w:tcPr>
              <w:p w14:paraId="24A429E1" w14:textId="77777777" w:rsidR="00B0649B" w:rsidRPr="0065203C" w:rsidRDefault="00B0649B" w:rsidP="0028433E">
                <w:pPr>
                  <w:spacing w:after="0" w:line="240" w:lineRule="auto"/>
                  <w:jc w:val="center"/>
                  <w:rPr>
                    <w:rFonts w:cstheme="minorHAnsi"/>
                    <w:i/>
                    <w:sz w:val="20"/>
                    <w:szCs w:val="20"/>
                    <w:u w:val="single"/>
                  </w:rPr>
                </w:pPr>
                <w:r w:rsidRPr="0065203C">
                  <w:rPr>
                    <w:rFonts w:cstheme="minorHAnsi"/>
                    <w:i/>
                    <w:sz w:val="20"/>
                    <w:szCs w:val="20"/>
                    <w:u w:val="single"/>
                  </w:rPr>
                  <w:t>To</w:t>
                </w:r>
              </w:p>
            </w:tc>
            <w:tc>
              <w:tcPr>
                <w:tcW w:w="4331" w:type="dxa"/>
                <w:vMerge/>
              </w:tcPr>
              <w:p w14:paraId="48E75589" w14:textId="77777777" w:rsidR="00B0649B" w:rsidRPr="0065203C" w:rsidRDefault="00B0649B" w:rsidP="0028433E">
                <w:pPr>
                  <w:spacing w:after="0" w:line="240" w:lineRule="auto"/>
                  <w:rPr>
                    <w:rFonts w:cstheme="minorHAnsi"/>
                    <w:b/>
                    <w:i/>
                    <w:sz w:val="20"/>
                    <w:szCs w:val="20"/>
                    <w:u w:val="single"/>
                  </w:rPr>
                </w:pPr>
              </w:p>
            </w:tc>
          </w:tr>
          <w:tr w:rsidR="00B0649B" w:rsidRPr="009E0655" w14:paraId="5EEAD895" w14:textId="77777777" w:rsidTr="0028433E">
            <w:trPr>
              <w:trHeight w:val="311"/>
            </w:trPr>
            <w:tc>
              <w:tcPr>
                <w:tcW w:w="2682" w:type="dxa"/>
              </w:tcPr>
              <w:p w14:paraId="5B3B814B" w14:textId="77777777" w:rsidR="00B0649B" w:rsidRPr="009E0655" w:rsidRDefault="00B0649B" w:rsidP="0028433E">
                <w:pPr>
                  <w:spacing w:after="0" w:line="240" w:lineRule="auto"/>
                </w:pPr>
              </w:p>
            </w:tc>
            <w:tc>
              <w:tcPr>
                <w:tcW w:w="1304" w:type="dxa"/>
                <w:gridSpan w:val="2"/>
              </w:tcPr>
              <w:p w14:paraId="14DC0313" w14:textId="77777777" w:rsidR="00B0649B" w:rsidRPr="0065203C" w:rsidRDefault="00B0649B" w:rsidP="0028433E">
                <w:pPr>
                  <w:spacing w:after="0" w:line="240" w:lineRule="auto"/>
                  <w:rPr>
                    <w:rFonts w:cstheme="minorHAnsi"/>
                    <w:sz w:val="20"/>
                    <w:szCs w:val="20"/>
                  </w:rPr>
                </w:pPr>
              </w:p>
            </w:tc>
            <w:tc>
              <w:tcPr>
                <w:tcW w:w="1559" w:type="dxa"/>
              </w:tcPr>
              <w:p w14:paraId="576EA7CC" w14:textId="77777777" w:rsidR="00B0649B" w:rsidRPr="0065203C" w:rsidRDefault="00B0649B" w:rsidP="0028433E">
                <w:pPr>
                  <w:spacing w:after="0" w:line="240" w:lineRule="auto"/>
                  <w:rPr>
                    <w:rFonts w:cstheme="minorHAnsi"/>
                    <w:sz w:val="20"/>
                    <w:szCs w:val="20"/>
                  </w:rPr>
                </w:pPr>
              </w:p>
            </w:tc>
            <w:tc>
              <w:tcPr>
                <w:tcW w:w="4331" w:type="dxa"/>
              </w:tcPr>
              <w:p w14:paraId="4B282A48" w14:textId="77777777" w:rsidR="00B0649B" w:rsidRPr="0065203C" w:rsidRDefault="00B0649B" w:rsidP="0028433E">
                <w:pPr>
                  <w:spacing w:after="0" w:line="240" w:lineRule="auto"/>
                  <w:rPr>
                    <w:rFonts w:cstheme="minorHAnsi"/>
                    <w:sz w:val="20"/>
                    <w:szCs w:val="20"/>
                  </w:rPr>
                </w:pPr>
              </w:p>
            </w:tc>
          </w:tr>
          <w:tr w:rsidR="00B0649B" w:rsidRPr="009E0655" w14:paraId="0D1831C3" w14:textId="77777777" w:rsidTr="0028433E">
            <w:trPr>
              <w:trHeight w:val="287"/>
            </w:trPr>
            <w:tc>
              <w:tcPr>
                <w:tcW w:w="2682" w:type="dxa"/>
              </w:tcPr>
              <w:p w14:paraId="7283B075" w14:textId="77777777" w:rsidR="00B0649B" w:rsidRPr="009E0655" w:rsidRDefault="00B0649B" w:rsidP="0028433E">
                <w:pPr>
                  <w:spacing w:after="0" w:line="240" w:lineRule="auto"/>
                </w:pPr>
              </w:p>
            </w:tc>
            <w:tc>
              <w:tcPr>
                <w:tcW w:w="1304" w:type="dxa"/>
                <w:gridSpan w:val="2"/>
              </w:tcPr>
              <w:p w14:paraId="41155AA9" w14:textId="77777777" w:rsidR="00B0649B" w:rsidRPr="0065203C" w:rsidRDefault="00B0649B" w:rsidP="0028433E">
                <w:pPr>
                  <w:spacing w:after="0" w:line="240" w:lineRule="auto"/>
                  <w:rPr>
                    <w:rFonts w:cstheme="minorHAnsi"/>
                    <w:sz w:val="20"/>
                    <w:szCs w:val="20"/>
                  </w:rPr>
                </w:pPr>
              </w:p>
            </w:tc>
            <w:tc>
              <w:tcPr>
                <w:tcW w:w="1559" w:type="dxa"/>
              </w:tcPr>
              <w:p w14:paraId="6B43DD6F" w14:textId="77777777" w:rsidR="00B0649B" w:rsidRPr="0065203C" w:rsidRDefault="00B0649B" w:rsidP="0028433E">
                <w:pPr>
                  <w:spacing w:after="0" w:line="240" w:lineRule="auto"/>
                  <w:rPr>
                    <w:rFonts w:cstheme="minorHAnsi"/>
                    <w:sz w:val="20"/>
                    <w:szCs w:val="20"/>
                  </w:rPr>
                </w:pPr>
              </w:p>
            </w:tc>
            <w:tc>
              <w:tcPr>
                <w:tcW w:w="4331" w:type="dxa"/>
              </w:tcPr>
              <w:p w14:paraId="2592D593" w14:textId="77777777" w:rsidR="00B0649B" w:rsidRPr="0065203C" w:rsidRDefault="00B0649B" w:rsidP="0028433E">
                <w:pPr>
                  <w:spacing w:after="0" w:line="240" w:lineRule="auto"/>
                  <w:rPr>
                    <w:rFonts w:cstheme="minorHAnsi"/>
                    <w:sz w:val="20"/>
                    <w:szCs w:val="20"/>
                  </w:rPr>
                </w:pPr>
              </w:p>
            </w:tc>
          </w:tr>
          <w:tr w:rsidR="00B0649B" w:rsidRPr="009E0655" w14:paraId="04367FD8" w14:textId="77777777" w:rsidTr="0028433E">
            <w:trPr>
              <w:trHeight w:val="432"/>
            </w:trPr>
            <w:tc>
              <w:tcPr>
                <w:tcW w:w="9876" w:type="dxa"/>
                <w:gridSpan w:val="5"/>
                <w:shd w:val="clear" w:color="auto" w:fill="C5E0B3" w:themeFill="accent6" w:themeFillTint="66"/>
              </w:tcPr>
              <w:p w14:paraId="7439B2A5"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r w:rsidRPr="0065203C">
                  <w:rPr>
                    <w:rFonts w:cstheme="minorHAnsi"/>
                    <w:b/>
                    <w:sz w:val="20"/>
                    <w:szCs w:val="20"/>
                  </w:rPr>
                  <w:t xml:space="preserve">Section 4-Detailed Description of Roles provided in the employments / engagements listed in Section 3 </w:t>
                </w:r>
              </w:p>
              <w:p w14:paraId="6487559B"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p>
              <w:p w14:paraId="36EC0A47" w14:textId="77777777" w:rsidR="00B0649B" w:rsidRPr="0065203C" w:rsidRDefault="00B0649B" w:rsidP="0028433E">
                <w:pPr>
                  <w:shd w:val="clear" w:color="auto" w:fill="C5E0B3" w:themeFill="accent6" w:themeFillTint="66"/>
                  <w:spacing w:after="0" w:line="240" w:lineRule="auto"/>
                  <w:rPr>
                    <w:rFonts w:cstheme="minorHAnsi"/>
                    <w:b/>
                    <w:sz w:val="20"/>
                    <w:szCs w:val="20"/>
                  </w:rPr>
                </w:pPr>
                <w:r w:rsidRPr="0065203C">
                  <w:rPr>
                    <w:rFonts w:cstheme="minorHAnsi"/>
                    <w:b/>
                    <w:sz w:val="20"/>
                    <w:szCs w:val="20"/>
                  </w:rPr>
                  <w:t xml:space="preserve">Candidates must provide a detailed description of the role or roles undertaken in the employments / engagements specified in Section 3 including the Award Criteria Skills /Competencies utilised and the Technical Architecture involved in each Role. Additional tables may be added in Section 4 as required. </w:t>
                </w:r>
              </w:p>
              <w:p w14:paraId="18532002" w14:textId="77777777" w:rsidR="00B0649B" w:rsidRPr="0065203C" w:rsidRDefault="00B0649B" w:rsidP="0028433E">
                <w:pPr>
                  <w:shd w:val="clear" w:color="auto" w:fill="C5E0B3" w:themeFill="accent6" w:themeFillTint="66"/>
                  <w:spacing w:after="0" w:line="240" w:lineRule="auto"/>
                  <w:rPr>
                    <w:rFonts w:cstheme="minorHAnsi"/>
                    <w:b/>
                    <w:sz w:val="20"/>
                    <w:szCs w:val="20"/>
                  </w:rPr>
                </w:pPr>
              </w:p>
              <w:p w14:paraId="47FFBAE0"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r w:rsidRPr="0065203C">
                  <w:rPr>
                    <w:rFonts w:cstheme="minorHAnsi"/>
                    <w:b/>
                    <w:sz w:val="20"/>
                    <w:szCs w:val="20"/>
                  </w:rPr>
                  <w:t>Alternatively</w:t>
                </w:r>
              </w:p>
              <w:p w14:paraId="38B10E86"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p>
              <w:p w14:paraId="7B86FAC6" w14:textId="77777777" w:rsidR="00B0649B" w:rsidRPr="0065203C" w:rsidRDefault="00B0649B" w:rsidP="0028433E">
                <w:pPr>
                  <w:shd w:val="clear" w:color="auto" w:fill="C5E0B3" w:themeFill="accent6" w:themeFillTint="66"/>
                  <w:spacing w:after="0" w:line="240" w:lineRule="auto"/>
                  <w:rPr>
                    <w:rFonts w:cstheme="minorHAnsi"/>
                    <w:b/>
                    <w:sz w:val="20"/>
                    <w:szCs w:val="20"/>
                  </w:rPr>
                </w:pPr>
                <w:r w:rsidRPr="0065203C">
                  <w:rPr>
                    <w:rFonts w:cstheme="minorHAnsi"/>
                    <w:b/>
                    <w:sz w:val="20"/>
                    <w:szCs w:val="20"/>
                  </w:rPr>
                  <w:t>Candidates may provide a narrative, using the headings in the table below to elaborate on the employments / engagements listed in Section 3 above. The narrative should clearly be identified as CV Section 4.</w:t>
                </w:r>
              </w:p>
              <w:p w14:paraId="044F84CE" w14:textId="77777777" w:rsidR="00B0649B" w:rsidRPr="0065203C" w:rsidRDefault="00B0649B" w:rsidP="0028433E">
                <w:pPr>
                  <w:spacing w:after="0" w:line="240" w:lineRule="auto"/>
                  <w:rPr>
                    <w:rFonts w:cstheme="minorHAnsi"/>
                    <w:b/>
                    <w:sz w:val="20"/>
                    <w:szCs w:val="20"/>
                  </w:rPr>
                </w:pPr>
              </w:p>
              <w:p w14:paraId="79A68483" w14:textId="77777777" w:rsidR="00B0649B" w:rsidRPr="0065203C" w:rsidRDefault="00B0649B" w:rsidP="0028433E">
                <w:pPr>
                  <w:tabs>
                    <w:tab w:val="left" w:pos="426"/>
                  </w:tabs>
                  <w:spacing w:after="0" w:line="240" w:lineRule="auto"/>
                  <w:ind w:right="-1"/>
                  <w:rPr>
                    <w:rFonts w:cstheme="minorHAnsi"/>
                    <w:sz w:val="20"/>
                    <w:szCs w:val="20"/>
                  </w:rPr>
                </w:pPr>
              </w:p>
            </w:tc>
          </w:tr>
          <w:tr w:rsidR="00B0649B" w:rsidRPr="009E0655" w14:paraId="72A266F0" w14:textId="77777777" w:rsidTr="0028433E">
            <w:trPr>
              <w:trHeight w:val="588"/>
            </w:trPr>
            <w:tc>
              <w:tcPr>
                <w:tcW w:w="9876" w:type="dxa"/>
                <w:gridSpan w:val="5"/>
              </w:tcPr>
              <w:p w14:paraId="39D32476" w14:textId="77777777" w:rsidR="00B0649B" w:rsidRPr="0065203C" w:rsidRDefault="00B0649B" w:rsidP="0028433E">
                <w:pPr>
                  <w:spacing w:after="0" w:line="240" w:lineRule="auto"/>
                  <w:rPr>
                    <w:rFonts w:cstheme="minorHAnsi"/>
                    <w:sz w:val="20"/>
                    <w:szCs w:val="20"/>
                  </w:rPr>
                </w:pPr>
              </w:p>
              <w:tbl>
                <w:tblPr>
                  <w:tblStyle w:val="TableGrid5"/>
                  <w:tblW w:w="0" w:type="auto"/>
                  <w:tblLook w:val="04A0" w:firstRow="1" w:lastRow="0" w:firstColumn="1" w:lastColumn="0" w:noHBand="0" w:noVBand="1"/>
                </w:tblPr>
                <w:tblGrid>
                  <w:gridCol w:w="3441"/>
                  <w:gridCol w:w="3244"/>
                  <w:gridCol w:w="2965"/>
                </w:tblGrid>
                <w:tr w:rsidR="00B0649B" w:rsidRPr="0065203C" w14:paraId="1E8B67CC" w14:textId="77777777" w:rsidTr="0028433E">
                  <w:tc>
                    <w:tcPr>
                      <w:tcW w:w="3441" w:type="dxa"/>
                    </w:tcPr>
                    <w:p w14:paraId="742A9609"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Employer’s Name</w:t>
                      </w:r>
                    </w:p>
                  </w:tc>
                  <w:tc>
                    <w:tcPr>
                      <w:tcW w:w="6209" w:type="dxa"/>
                      <w:gridSpan w:val="2"/>
                    </w:tcPr>
                    <w:p w14:paraId="20CAC8F0" w14:textId="77777777" w:rsidR="00B0649B" w:rsidRPr="0065203C" w:rsidRDefault="00B0649B" w:rsidP="0028433E">
                      <w:pPr>
                        <w:rPr>
                          <w:rFonts w:asciiTheme="minorHAnsi" w:hAnsiTheme="minorHAnsi" w:cstheme="minorHAnsi"/>
                          <w:b/>
                          <w:bCs/>
                        </w:rPr>
                      </w:pPr>
                    </w:p>
                  </w:tc>
                </w:tr>
                <w:tr w:rsidR="00B0649B" w:rsidRPr="0065203C" w14:paraId="03A9021B" w14:textId="77777777" w:rsidTr="0028433E">
                  <w:tc>
                    <w:tcPr>
                      <w:tcW w:w="3441" w:type="dxa"/>
                    </w:tcPr>
                    <w:p w14:paraId="6519B0F5"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Project Name and Duration</w:t>
                      </w:r>
                    </w:p>
                  </w:tc>
                  <w:tc>
                    <w:tcPr>
                      <w:tcW w:w="6209" w:type="dxa"/>
                      <w:gridSpan w:val="2"/>
                    </w:tcPr>
                    <w:p w14:paraId="25A69B85" w14:textId="77777777" w:rsidR="00B0649B" w:rsidRPr="0065203C" w:rsidRDefault="00B0649B" w:rsidP="0028433E">
                      <w:pPr>
                        <w:rPr>
                          <w:rFonts w:asciiTheme="minorHAnsi" w:hAnsiTheme="minorHAnsi" w:cstheme="minorHAnsi"/>
                          <w:b/>
                          <w:bCs/>
                        </w:rPr>
                      </w:pPr>
                    </w:p>
                  </w:tc>
                </w:tr>
                <w:tr w:rsidR="00B0649B" w:rsidRPr="0065203C" w14:paraId="59C5E667" w14:textId="77777777" w:rsidTr="0028433E">
                  <w:tc>
                    <w:tcPr>
                      <w:tcW w:w="3441" w:type="dxa"/>
                    </w:tcPr>
                    <w:p w14:paraId="05C26F8C"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Brief Description of Project &amp; Candidate Role</w:t>
                      </w:r>
                    </w:p>
                  </w:tc>
                  <w:tc>
                    <w:tcPr>
                      <w:tcW w:w="6209" w:type="dxa"/>
                      <w:gridSpan w:val="2"/>
                    </w:tcPr>
                    <w:p w14:paraId="0F3E0802" w14:textId="77777777" w:rsidR="00B0649B" w:rsidRPr="0065203C" w:rsidRDefault="00B0649B" w:rsidP="0028433E">
                      <w:pPr>
                        <w:rPr>
                          <w:rFonts w:asciiTheme="minorHAnsi" w:hAnsiTheme="minorHAnsi" w:cstheme="minorHAnsi"/>
                          <w:b/>
                          <w:bCs/>
                        </w:rPr>
                      </w:pPr>
                    </w:p>
                  </w:tc>
                </w:tr>
                <w:tr w:rsidR="00B0649B" w:rsidRPr="0065203C" w14:paraId="3827DFC0" w14:textId="77777777" w:rsidTr="0028433E">
                  <w:tc>
                    <w:tcPr>
                      <w:tcW w:w="3441" w:type="dxa"/>
                    </w:tcPr>
                    <w:p w14:paraId="1824E7AB"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 xml:space="preserve">List Project Technical Architecture  </w:t>
                      </w:r>
                    </w:p>
                  </w:tc>
                  <w:tc>
                    <w:tcPr>
                      <w:tcW w:w="6209" w:type="dxa"/>
                      <w:gridSpan w:val="2"/>
                    </w:tcPr>
                    <w:p w14:paraId="5AD85453" w14:textId="77777777" w:rsidR="00B0649B" w:rsidRPr="0065203C" w:rsidRDefault="00B0649B" w:rsidP="0028433E">
                      <w:pPr>
                        <w:rPr>
                          <w:rFonts w:asciiTheme="minorHAnsi" w:hAnsiTheme="minorHAnsi" w:cstheme="minorHAnsi"/>
                          <w:b/>
                          <w:bCs/>
                        </w:rPr>
                      </w:pPr>
                    </w:p>
                  </w:tc>
                </w:tr>
                <w:tr w:rsidR="00B0649B" w:rsidRPr="0065203C" w14:paraId="2E61CF42" w14:textId="77777777" w:rsidTr="0028433E">
                  <w:trPr>
                    <w:trHeight w:val="420"/>
                  </w:trPr>
                  <w:tc>
                    <w:tcPr>
                      <w:tcW w:w="3441" w:type="dxa"/>
                      <w:vMerge w:val="restart"/>
                    </w:tcPr>
                    <w:p w14:paraId="6CBF9C4B"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 xml:space="preserve">Identify the skills and competencies displayed on the project that are relevant to the award criteria listed for the DAFM role applied for.  </w:t>
                      </w:r>
                    </w:p>
                  </w:tc>
                  <w:tc>
                    <w:tcPr>
                      <w:tcW w:w="3244" w:type="dxa"/>
                    </w:tcPr>
                    <w:p w14:paraId="0DDBD765"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Skills used or Competency displayed</w:t>
                      </w:r>
                    </w:p>
                  </w:tc>
                  <w:tc>
                    <w:tcPr>
                      <w:tcW w:w="2965" w:type="dxa"/>
                    </w:tcPr>
                    <w:p w14:paraId="45E2F1C4"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Relevant to Selection / Award Criterion</w:t>
                      </w:r>
                    </w:p>
                  </w:tc>
                </w:tr>
                <w:tr w:rsidR="00B0649B" w:rsidRPr="0065203C" w14:paraId="52FCE510" w14:textId="77777777" w:rsidTr="0028433E">
                  <w:trPr>
                    <w:trHeight w:val="225"/>
                  </w:trPr>
                  <w:tc>
                    <w:tcPr>
                      <w:tcW w:w="3441" w:type="dxa"/>
                      <w:vMerge/>
                    </w:tcPr>
                    <w:p w14:paraId="7958F5C2" w14:textId="77777777" w:rsidR="00B0649B" w:rsidRPr="0065203C" w:rsidRDefault="00B0649B" w:rsidP="0028433E">
                      <w:pPr>
                        <w:rPr>
                          <w:rFonts w:asciiTheme="minorHAnsi" w:hAnsiTheme="minorHAnsi" w:cstheme="minorHAnsi"/>
                        </w:rPr>
                      </w:pPr>
                    </w:p>
                  </w:tc>
                  <w:tc>
                    <w:tcPr>
                      <w:tcW w:w="3244" w:type="dxa"/>
                    </w:tcPr>
                    <w:p w14:paraId="64D90B0F" w14:textId="77777777" w:rsidR="00B0649B" w:rsidRPr="0065203C" w:rsidRDefault="00B0649B" w:rsidP="0028433E">
                      <w:pPr>
                        <w:rPr>
                          <w:rFonts w:asciiTheme="minorHAnsi" w:hAnsiTheme="minorHAnsi" w:cstheme="minorHAnsi"/>
                        </w:rPr>
                      </w:pPr>
                    </w:p>
                  </w:tc>
                  <w:tc>
                    <w:tcPr>
                      <w:tcW w:w="2965" w:type="dxa"/>
                    </w:tcPr>
                    <w:p w14:paraId="758A3AC1" w14:textId="77777777" w:rsidR="00B0649B" w:rsidRPr="0065203C" w:rsidRDefault="00B0649B" w:rsidP="0028433E">
                      <w:pPr>
                        <w:rPr>
                          <w:rFonts w:asciiTheme="minorHAnsi" w:hAnsiTheme="minorHAnsi" w:cstheme="minorHAnsi"/>
                        </w:rPr>
                      </w:pPr>
                    </w:p>
                  </w:tc>
                </w:tr>
                <w:tr w:rsidR="00B0649B" w:rsidRPr="0065203C" w14:paraId="02AFA2F6" w14:textId="77777777" w:rsidTr="0028433E">
                  <w:trPr>
                    <w:trHeight w:val="270"/>
                  </w:trPr>
                  <w:tc>
                    <w:tcPr>
                      <w:tcW w:w="3441" w:type="dxa"/>
                      <w:vMerge/>
                    </w:tcPr>
                    <w:p w14:paraId="4AEC86D4" w14:textId="77777777" w:rsidR="00B0649B" w:rsidRPr="0065203C" w:rsidRDefault="00B0649B" w:rsidP="0028433E">
                      <w:pPr>
                        <w:rPr>
                          <w:rFonts w:asciiTheme="minorHAnsi" w:hAnsiTheme="minorHAnsi" w:cstheme="minorHAnsi"/>
                        </w:rPr>
                      </w:pPr>
                    </w:p>
                  </w:tc>
                  <w:tc>
                    <w:tcPr>
                      <w:tcW w:w="3244" w:type="dxa"/>
                    </w:tcPr>
                    <w:p w14:paraId="6EFD620F" w14:textId="77777777" w:rsidR="00B0649B" w:rsidRPr="0065203C" w:rsidRDefault="00B0649B" w:rsidP="0028433E">
                      <w:pPr>
                        <w:rPr>
                          <w:rFonts w:asciiTheme="minorHAnsi" w:hAnsiTheme="minorHAnsi" w:cstheme="minorHAnsi"/>
                        </w:rPr>
                      </w:pPr>
                    </w:p>
                  </w:tc>
                  <w:tc>
                    <w:tcPr>
                      <w:tcW w:w="2965" w:type="dxa"/>
                    </w:tcPr>
                    <w:p w14:paraId="09A7BAA3" w14:textId="77777777" w:rsidR="00B0649B" w:rsidRPr="0065203C" w:rsidRDefault="00B0649B" w:rsidP="0028433E">
                      <w:pPr>
                        <w:rPr>
                          <w:rFonts w:asciiTheme="minorHAnsi" w:hAnsiTheme="minorHAnsi" w:cstheme="minorHAnsi"/>
                        </w:rPr>
                      </w:pPr>
                    </w:p>
                  </w:tc>
                </w:tr>
                <w:tr w:rsidR="00B0649B" w:rsidRPr="0065203C" w14:paraId="5CCC3515" w14:textId="77777777" w:rsidTr="0028433E">
                  <w:trPr>
                    <w:trHeight w:val="345"/>
                  </w:trPr>
                  <w:tc>
                    <w:tcPr>
                      <w:tcW w:w="3441" w:type="dxa"/>
                      <w:vMerge/>
                    </w:tcPr>
                    <w:p w14:paraId="270B5D22" w14:textId="77777777" w:rsidR="00B0649B" w:rsidRPr="0065203C" w:rsidRDefault="00B0649B" w:rsidP="0028433E">
                      <w:pPr>
                        <w:rPr>
                          <w:rFonts w:asciiTheme="minorHAnsi" w:hAnsiTheme="minorHAnsi" w:cstheme="minorHAnsi"/>
                        </w:rPr>
                      </w:pPr>
                    </w:p>
                  </w:tc>
                  <w:tc>
                    <w:tcPr>
                      <w:tcW w:w="3244" w:type="dxa"/>
                    </w:tcPr>
                    <w:p w14:paraId="7A00A9CE" w14:textId="77777777" w:rsidR="00B0649B" w:rsidRPr="0065203C" w:rsidRDefault="00B0649B" w:rsidP="0028433E">
                      <w:pPr>
                        <w:rPr>
                          <w:rFonts w:asciiTheme="minorHAnsi" w:hAnsiTheme="minorHAnsi" w:cstheme="minorHAnsi"/>
                        </w:rPr>
                      </w:pPr>
                    </w:p>
                  </w:tc>
                  <w:tc>
                    <w:tcPr>
                      <w:tcW w:w="2965" w:type="dxa"/>
                    </w:tcPr>
                    <w:p w14:paraId="067F4D7C" w14:textId="77777777" w:rsidR="00B0649B" w:rsidRPr="0065203C" w:rsidRDefault="00B0649B" w:rsidP="0028433E">
                      <w:pPr>
                        <w:rPr>
                          <w:rFonts w:asciiTheme="minorHAnsi" w:hAnsiTheme="minorHAnsi" w:cstheme="minorHAnsi"/>
                        </w:rPr>
                      </w:pPr>
                    </w:p>
                  </w:tc>
                </w:tr>
                <w:tr w:rsidR="00B0649B" w:rsidRPr="0065203C" w14:paraId="7A63E728" w14:textId="77777777" w:rsidTr="0028433E">
                  <w:tc>
                    <w:tcPr>
                      <w:tcW w:w="9650" w:type="dxa"/>
                      <w:gridSpan w:val="3"/>
                    </w:tcPr>
                    <w:tbl>
                      <w:tblPr>
                        <w:tblStyle w:val="TableGrid5"/>
                        <w:tblW w:w="0" w:type="auto"/>
                        <w:tblLook w:val="04A0" w:firstRow="1" w:lastRow="0" w:firstColumn="1" w:lastColumn="0" w:noHBand="0" w:noVBand="1"/>
                      </w:tblPr>
                      <w:tblGrid>
                        <w:gridCol w:w="9414"/>
                      </w:tblGrid>
                      <w:tr w:rsidR="00B0649B" w:rsidRPr="0065203C" w14:paraId="7DE5433B" w14:textId="77777777" w:rsidTr="0028433E">
                        <w:tc>
                          <w:tcPr>
                            <w:tcW w:w="9414" w:type="dxa"/>
                            <w:shd w:val="clear" w:color="auto" w:fill="C5E0B3" w:themeFill="accent6" w:themeFillTint="66"/>
                          </w:tcPr>
                          <w:p w14:paraId="211D58D2" w14:textId="77777777" w:rsidR="00B0649B" w:rsidRPr="0065203C" w:rsidRDefault="00B0649B" w:rsidP="0028433E">
                            <w:pPr>
                              <w:jc w:val="center"/>
                              <w:rPr>
                                <w:rFonts w:asciiTheme="minorHAnsi" w:hAnsiTheme="minorHAnsi" w:cstheme="minorHAnsi"/>
                              </w:rPr>
                            </w:pPr>
                            <w:r w:rsidRPr="0065203C">
                              <w:rPr>
                                <w:rFonts w:asciiTheme="minorHAnsi" w:hAnsiTheme="minorHAnsi" w:cstheme="minorHAnsi"/>
                                <w:b/>
                              </w:rPr>
                              <w:t>Section 5 – Tenderer’s Declaration</w:t>
                            </w:r>
                          </w:p>
                        </w:tc>
                      </w:tr>
                      <w:tr w:rsidR="00B0649B" w:rsidRPr="0065203C" w14:paraId="4A96F4C7" w14:textId="77777777" w:rsidTr="0028433E">
                        <w:tc>
                          <w:tcPr>
                            <w:tcW w:w="9414" w:type="dxa"/>
                          </w:tcPr>
                          <w:p w14:paraId="5F51318E" w14:textId="77777777" w:rsidR="00B0649B" w:rsidRPr="0065203C" w:rsidRDefault="00B0649B" w:rsidP="0028433E">
                            <w:pPr>
                              <w:autoSpaceDE w:val="0"/>
                              <w:autoSpaceDN w:val="0"/>
                              <w:adjustRightInd w:val="0"/>
                              <w:spacing w:after="0"/>
                              <w:ind w:left="360"/>
                              <w:rPr>
                                <w:rFonts w:asciiTheme="minorHAnsi" w:hAnsiTheme="minorHAnsi" w:cstheme="minorHAnsi"/>
                                <w:color w:val="000000"/>
                              </w:rPr>
                            </w:pPr>
                          </w:p>
                          <w:p w14:paraId="48E70FFE" w14:textId="77777777" w:rsidR="00B0649B" w:rsidRPr="0065203C" w:rsidRDefault="00B0649B" w:rsidP="0028433E">
                            <w:pPr>
                              <w:tabs>
                                <w:tab w:val="left" w:pos="426"/>
                              </w:tabs>
                              <w:spacing w:line="240" w:lineRule="atLeast"/>
                              <w:ind w:right="-1"/>
                              <w:rPr>
                                <w:rFonts w:asciiTheme="minorHAnsi" w:hAnsiTheme="minorHAnsi" w:cstheme="minorHAnsi"/>
                                <w:b/>
                              </w:rPr>
                            </w:pPr>
                            <w:r w:rsidRPr="0065203C">
                              <w:rPr>
                                <w:rFonts w:asciiTheme="minorHAnsi" w:hAnsiTheme="minorHAnsi" w:cstheme="minorHAnsi"/>
                                <w:b/>
                              </w:rPr>
                              <w:t xml:space="preserve">    In signing this Resource Confirmation Form I certify that:</w:t>
                            </w:r>
                          </w:p>
                          <w:p w14:paraId="635D6354" w14:textId="77777777" w:rsidR="00B0649B" w:rsidRPr="0065203C" w:rsidRDefault="00B0649B" w:rsidP="0028433E">
                            <w:pPr>
                              <w:autoSpaceDE w:val="0"/>
                              <w:autoSpaceDN w:val="0"/>
                              <w:adjustRightInd w:val="0"/>
                              <w:spacing w:after="0"/>
                              <w:ind w:left="360"/>
                              <w:rPr>
                                <w:rFonts w:asciiTheme="minorHAnsi" w:hAnsiTheme="minorHAnsi" w:cstheme="minorHAnsi"/>
                                <w:color w:val="000000"/>
                              </w:rPr>
                            </w:pPr>
                          </w:p>
                          <w:p w14:paraId="10B8887A" w14:textId="77777777" w:rsidR="00B0649B" w:rsidRPr="0065203C" w:rsidRDefault="00B0649B" w:rsidP="00B0649B">
                            <w:pPr>
                              <w:numPr>
                                <w:ilvl w:val="0"/>
                                <w:numId w:val="68"/>
                              </w:numPr>
                              <w:autoSpaceDE w:val="0"/>
                              <w:autoSpaceDN w:val="0"/>
                              <w:adjustRightInd w:val="0"/>
                              <w:spacing w:after="0" w:line="240" w:lineRule="auto"/>
                              <w:rPr>
                                <w:rFonts w:asciiTheme="minorHAnsi" w:hAnsiTheme="minorHAnsi" w:cstheme="minorHAnsi"/>
                                <w:color w:val="000000"/>
                              </w:rPr>
                            </w:pPr>
                            <w:r w:rsidRPr="0065203C">
                              <w:rPr>
                                <w:rFonts w:asciiTheme="minorHAnsi" w:hAnsiTheme="minorHAnsi" w:cstheme="minorHAnsi"/>
                                <w:color w:val="000000"/>
                              </w:rPr>
                              <w:t xml:space="preserve">The candidate’s Curriculum Vitae details have been examined for completeness and accuracy and are satisfied that the information provided is correct. </w:t>
                            </w:r>
                          </w:p>
                          <w:p w14:paraId="12586692" w14:textId="77777777" w:rsidR="00B0649B" w:rsidRPr="0065203C" w:rsidRDefault="00B0649B" w:rsidP="0028433E">
                            <w:pPr>
                              <w:autoSpaceDE w:val="0"/>
                              <w:autoSpaceDN w:val="0"/>
                              <w:adjustRightInd w:val="0"/>
                              <w:spacing w:after="0"/>
                              <w:ind w:left="360"/>
                              <w:rPr>
                                <w:rFonts w:asciiTheme="minorHAnsi" w:hAnsiTheme="minorHAnsi" w:cstheme="minorHAnsi"/>
                                <w:color w:val="000000"/>
                              </w:rPr>
                            </w:pPr>
                          </w:p>
                          <w:p w14:paraId="6463B5FF" w14:textId="77777777" w:rsidR="00B0649B" w:rsidRPr="0065203C" w:rsidRDefault="00B0649B" w:rsidP="00B0649B">
                            <w:pPr>
                              <w:numPr>
                                <w:ilvl w:val="0"/>
                                <w:numId w:val="68"/>
                              </w:numPr>
                              <w:tabs>
                                <w:tab w:val="left" w:pos="426"/>
                              </w:tabs>
                              <w:spacing w:after="0" w:line="240" w:lineRule="auto"/>
                              <w:ind w:right="-1"/>
                              <w:contextualSpacing/>
                              <w:rPr>
                                <w:rFonts w:asciiTheme="minorHAnsi" w:hAnsiTheme="minorHAnsi" w:cstheme="minorHAnsi"/>
                              </w:rPr>
                            </w:pPr>
                            <w:r w:rsidRPr="0065203C">
                              <w:rPr>
                                <w:rFonts w:asciiTheme="minorHAnsi" w:hAnsiTheme="minorHAnsi" w:cstheme="minorHAnsi"/>
                              </w:rPr>
                              <w:t xml:space="preserve">The candidate proposed is of good character and that the following verification </w:t>
                            </w:r>
                          </w:p>
                          <w:p w14:paraId="6049D200" w14:textId="77777777" w:rsidR="00B0649B" w:rsidRPr="0065203C" w:rsidRDefault="00B0649B" w:rsidP="0028433E">
                            <w:pPr>
                              <w:tabs>
                                <w:tab w:val="left" w:pos="426"/>
                              </w:tabs>
                              <w:ind w:left="360" w:right="-1"/>
                              <w:rPr>
                                <w:rFonts w:asciiTheme="minorHAnsi" w:hAnsiTheme="minorHAnsi" w:cstheme="minorHAnsi"/>
                              </w:rPr>
                            </w:pPr>
                            <w:r w:rsidRPr="0065203C">
                              <w:rPr>
                                <w:rFonts w:asciiTheme="minorHAnsi" w:hAnsiTheme="minorHAnsi" w:cstheme="minorHAnsi"/>
                              </w:rPr>
                              <w:t xml:space="preserve">        checks have been conducted by us;</w:t>
                            </w:r>
                          </w:p>
                          <w:p w14:paraId="0B0A2617" w14:textId="77777777" w:rsidR="00B0649B" w:rsidRPr="0065203C" w:rsidRDefault="00B0649B" w:rsidP="00B0649B">
                            <w:pPr>
                              <w:numPr>
                                <w:ilvl w:val="1"/>
                                <w:numId w:val="68"/>
                              </w:numPr>
                              <w:spacing w:after="0" w:line="240" w:lineRule="auto"/>
                              <w:contextualSpacing/>
                              <w:rPr>
                                <w:rFonts w:asciiTheme="minorHAnsi" w:hAnsiTheme="minorHAnsi" w:cstheme="minorHAnsi"/>
                              </w:rPr>
                            </w:pPr>
                            <w:r w:rsidRPr="0065203C">
                              <w:rPr>
                                <w:rFonts w:asciiTheme="minorHAnsi" w:hAnsiTheme="minorHAnsi" w:cstheme="minorHAnsi"/>
                              </w:rPr>
                              <w:t>We hold satisfactory character references, e.g. one business and one personal for each candidate proposed;</w:t>
                            </w:r>
                          </w:p>
                          <w:p w14:paraId="1F63FCE6" w14:textId="77777777" w:rsidR="00B0649B" w:rsidRPr="0065203C" w:rsidRDefault="00B0649B" w:rsidP="0028433E">
                            <w:pPr>
                              <w:ind w:left="360"/>
                              <w:rPr>
                                <w:rFonts w:asciiTheme="minorHAnsi" w:hAnsiTheme="minorHAnsi" w:cstheme="minorHAnsi"/>
                              </w:rPr>
                            </w:pPr>
                          </w:p>
                          <w:p w14:paraId="59E9D467" w14:textId="77777777" w:rsidR="00B0649B" w:rsidRPr="0065203C" w:rsidRDefault="00B0649B" w:rsidP="00B0649B">
                            <w:pPr>
                              <w:numPr>
                                <w:ilvl w:val="1"/>
                                <w:numId w:val="68"/>
                              </w:numPr>
                              <w:spacing w:after="0" w:line="240" w:lineRule="auto"/>
                              <w:contextualSpacing/>
                              <w:rPr>
                                <w:rFonts w:asciiTheme="minorHAnsi" w:hAnsiTheme="minorHAnsi" w:cstheme="minorHAnsi"/>
                              </w:rPr>
                            </w:pPr>
                            <w:r w:rsidRPr="0065203C">
                              <w:rPr>
                                <w:rFonts w:asciiTheme="minorHAnsi" w:hAnsiTheme="minorHAnsi" w:cstheme="minorHAnsi"/>
                              </w:rPr>
                              <w:t>The candidate’s claimed academic and professional qualifications shown on the Curriculum Vitae have been validated;</w:t>
                            </w:r>
                          </w:p>
                          <w:p w14:paraId="7A864CE1" w14:textId="77777777" w:rsidR="00B0649B" w:rsidRPr="0065203C" w:rsidRDefault="00B0649B" w:rsidP="0028433E">
                            <w:pPr>
                              <w:ind w:left="360"/>
                              <w:rPr>
                                <w:rFonts w:asciiTheme="minorHAnsi" w:hAnsiTheme="minorHAnsi" w:cstheme="minorHAnsi"/>
                              </w:rPr>
                            </w:pPr>
                          </w:p>
                          <w:p w14:paraId="0D404F4C" w14:textId="77777777" w:rsidR="00B0649B" w:rsidRPr="0065203C" w:rsidRDefault="00B0649B" w:rsidP="00B0649B">
                            <w:pPr>
                              <w:numPr>
                                <w:ilvl w:val="1"/>
                                <w:numId w:val="68"/>
                              </w:numPr>
                              <w:autoSpaceDE w:val="0"/>
                              <w:autoSpaceDN w:val="0"/>
                              <w:adjustRightInd w:val="0"/>
                              <w:spacing w:after="0" w:line="240" w:lineRule="auto"/>
                              <w:rPr>
                                <w:rFonts w:asciiTheme="minorHAnsi" w:hAnsiTheme="minorHAnsi" w:cstheme="minorHAnsi"/>
                                <w:b/>
                                <w:color w:val="000000"/>
                              </w:rPr>
                            </w:pPr>
                            <w:r w:rsidRPr="0065203C">
                              <w:rPr>
                                <w:rFonts w:asciiTheme="minorHAnsi" w:hAnsiTheme="minorHAnsi" w:cstheme="minorHAnsi"/>
                                <w:color w:val="000000"/>
                              </w:rPr>
                              <w:t>We have independent identity verification for this candidate (passport or similar official documentation);</w:t>
                            </w:r>
                          </w:p>
                          <w:p w14:paraId="772EDE50" w14:textId="77777777" w:rsidR="00B0649B" w:rsidRPr="0065203C" w:rsidRDefault="00B0649B" w:rsidP="0028433E">
                            <w:pPr>
                              <w:ind w:left="720"/>
                              <w:contextualSpacing/>
                              <w:rPr>
                                <w:rFonts w:asciiTheme="minorHAnsi" w:hAnsiTheme="minorHAnsi" w:cstheme="minorHAnsi"/>
                                <w:b/>
                              </w:rPr>
                            </w:pPr>
                          </w:p>
                          <w:p w14:paraId="5C139CBF" w14:textId="77777777" w:rsidR="00B0649B" w:rsidRPr="0065203C" w:rsidRDefault="00B0649B" w:rsidP="0028433E">
                            <w:pPr>
                              <w:autoSpaceDE w:val="0"/>
                              <w:autoSpaceDN w:val="0"/>
                              <w:adjustRightInd w:val="0"/>
                              <w:spacing w:after="0"/>
                              <w:rPr>
                                <w:rFonts w:asciiTheme="minorHAnsi" w:hAnsiTheme="minorHAnsi" w:cstheme="minorHAnsi"/>
                                <w:b/>
                                <w:color w:val="000000"/>
                              </w:rPr>
                            </w:pPr>
                          </w:p>
                          <w:p w14:paraId="777124A0" w14:textId="77777777" w:rsidR="00B0649B" w:rsidRPr="0065203C" w:rsidRDefault="00B0649B" w:rsidP="0028433E">
                            <w:pPr>
                              <w:autoSpaceDE w:val="0"/>
                              <w:autoSpaceDN w:val="0"/>
                              <w:adjustRightInd w:val="0"/>
                              <w:spacing w:after="0"/>
                              <w:ind w:left="360"/>
                              <w:rPr>
                                <w:rFonts w:asciiTheme="minorHAnsi" w:hAnsiTheme="minorHAnsi" w:cstheme="minorHAnsi"/>
                                <w:b/>
                                <w:color w:val="000000"/>
                              </w:rPr>
                            </w:pPr>
                          </w:p>
                        </w:tc>
                      </w:tr>
                      <w:tr w:rsidR="00B0649B" w:rsidRPr="0065203C" w14:paraId="7190AA39" w14:textId="77777777" w:rsidTr="0028433E">
                        <w:tc>
                          <w:tcPr>
                            <w:tcW w:w="9414" w:type="dxa"/>
                          </w:tcPr>
                          <w:p w14:paraId="1C394A71" w14:textId="77777777" w:rsidR="00B0649B" w:rsidRPr="0065203C" w:rsidRDefault="00B0649B" w:rsidP="0028433E">
                            <w:pPr>
                              <w:spacing w:line="240" w:lineRule="atLeast"/>
                              <w:ind w:right="-1"/>
                              <w:rPr>
                                <w:rFonts w:asciiTheme="minorHAnsi" w:hAnsiTheme="minorHAnsi" w:cstheme="minorHAnsi"/>
                                <w:bCs/>
                              </w:rPr>
                            </w:pPr>
                          </w:p>
                          <w:p w14:paraId="5CE983DA"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Signature: ________________________________________Authorised Signatory</w:t>
                            </w:r>
                          </w:p>
                          <w:p w14:paraId="057421E2" w14:textId="77777777" w:rsidR="00B0649B" w:rsidRPr="0065203C" w:rsidRDefault="00B0649B" w:rsidP="0028433E">
                            <w:pPr>
                              <w:spacing w:line="240" w:lineRule="atLeast"/>
                              <w:ind w:right="-1"/>
                              <w:rPr>
                                <w:rFonts w:asciiTheme="minorHAnsi" w:hAnsiTheme="minorHAnsi" w:cstheme="minorHAnsi"/>
                                <w:bCs/>
                              </w:rPr>
                            </w:pPr>
                          </w:p>
                          <w:p w14:paraId="53448CDA"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Tenderer’s Name: _______________________________________</w:t>
                            </w:r>
                          </w:p>
                          <w:p w14:paraId="07DC786A" w14:textId="77777777" w:rsidR="00B0649B" w:rsidRPr="0065203C" w:rsidRDefault="00B0649B" w:rsidP="0028433E">
                            <w:pPr>
                              <w:spacing w:line="240" w:lineRule="atLeast"/>
                              <w:ind w:right="-1"/>
                              <w:rPr>
                                <w:rFonts w:asciiTheme="minorHAnsi" w:hAnsiTheme="minorHAnsi" w:cstheme="minorHAnsi"/>
                                <w:bCs/>
                              </w:rPr>
                            </w:pPr>
                          </w:p>
                          <w:p w14:paraId="30043F98"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Position held: ________________________________________</w:t>
                            </w:r>
                          </w:p>
                          <w:p w14:paraId="2E086FD4" w14:textId="77777777" w:rsidR="00B0649B" w:rsidRPr="0065203C" w:rsidRDefault="00B0649B" w:rsidP="0028433E">
                            <w:pPr>
                              <w:spacing w:line="240" w:lineRule="atLeast"/>
                              <w:ind w:right="-1"/>
                              <w:rPr>
                                <w:rFonts w:asciiTheme="minorHAnsi" w:hAnsiTheme="minorHAnsi" w:cstheme="minorHAnsi"/>
                                <w:bCs/>
                              </w:rPr>
                            </w:pPr>
                          </w:p>
                          <w:p w14:paraId="14B6E80B"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Name: ___________________________________________Block Capitals</w:t>
                            </w:r>
                          </w:p>
                          <w:p w14:paraId="47F0A12C" w14:textId="77777777" w:rsidR="00B0649B" w:rsidRPr="0065203C" w:rsidRDefault="00B0649B" w:rsidP="0028433E">
                            <w:pPr>
                              <w:spacing w:line="240" w:lineRule="atLeast"/>
                              <w:ind w:right="-1"/>
                              <w:rPr>
                                <w:rFonts w:asciiTheme="minorHAnsi" w:hAnsiTheme="minorHAnsi" w:cstheme="minorHAnsi"/>
                                <w:bCs/>
                              </w:rPr>
                            </w:pPr>
                          </w:p>
                          <w:p w14:paraId="7563F125"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 xml:space="preserve">Date: </w:t>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t>____________________________________________</w:t>
                            </w:r>
                          </w:p>
                          <w:p w14:paraId="16270251" w14:textId="77777777" w:rsidR="00B0649B" w:rsidRPr="0065203C" w:rsidRDefault="00B0649B" w:rsidP="0028433E">
                            <w:pPr>
                              <w:tabs>
                                <w:tab w:val="left" w:pos="426"/>
                              </w:tabs>
                              <w:spacing w:line="240" w:lineRule="atLeast"/>
                              <w:ind w:right="-1"/>
                              <w:rPr>
                                <w:rFonts w:asciiTheme="minorHAnsi" w:hAnsiTheme="minorHAnsi" w:cstheme="minorHAnsi"/>
                                <w:b/>
                              </w:rPr>
                            </w:pPr>
                          </w:p>
                        </w:tc>
                      </w:tr>
                      <w:tr w:rsidR="00B0649B" w:rsidRPr="0065203C" w14:paraId="73A1AC49" w14:textId="77777777" w:rsidTr="0028433E">
                        <w:tc>
                          <w:tcPr>
                            <w:tcW w:w="9414" w:type="dxa"/>
                          </w:tcPr>
                          <w:p w14:paraId="55DF53E0" w14:textId="77777777" w:rsidR="00B0649B" w:rsidRPr="0065203C" w:rsidRDefault="00B0649B" w:rsidP="0028433E">
                            <w:pPr>
                              <w:rPr>
                                <w:rFonts w:asciiTheme="minorHAnsi" w:hAnsiTheme="minorHAnsi" w:cstheme="minorHAnsi"/>
                                <w:b/>
                              </w:rPr>
                            </w:pPr>
                          </w:p>
                        </w:tc>
                      </w:tr>
                    </w:tbl>
                    <w:p w14:paraId="1C5B6CA6" w14:textId="77777777" w:rsidR="00B0649B" w:rsidRPr="0065203C" w:rsidRDefault="00B0649B" w:rsidP="0028433E">
                      <w:pPr>
                        <w:rPr>
                          <w:rFonts w:asciiTheme="minorHAnsi" w:hAnsiTheme="minorHAnsi" w:cstheme="minorHAnsi"/>
                        </w:rPr>
                      </w:pPr>
                    </w:p>
                  </w:tc>
                </w:tr>
              </w:tbl>
              <w:p w14:paraId="65A7D4FA" w14:textId="77777777" w:rsidR="00B0649B" w:rsidRPr="0065203C" w:rsidRDefault="00B0649B" w:rsidP="0028433E">
                <w:pPr>
                  <w:spacing w:after="0" w:line="240" w:lineRule="auto"/>
                  <w:rPr>
                    <w:rFonts w:cstheme="minorHAnsi"/>
                    <w:sz w:val="20"/>
                    <w:szCs w:val="20"/>
                  </w:rPr>
                </w:pPr>
              </w:p>
            </w:tc>
          </w:tr>
        </w:tbl>
        <w:p w14:paraId="5B540982" w14:textId="77777777" w:rsidR="00B0649B" w:rsidRDefault="00B0649B" w:rsidP="00B0649B">
          <w:pPr>
            <w:spacing w:after="0" w:line="240" w:lineRule="auto"/>
          </w:pPr>
        </w:p>
        <w:p w14:paraId="41FDB809" w14:textId="77777777" w:rsidR="00B0649B" w:rsidRDefault="00B0649B" w:rsidP="00B0649B">
          <w:pPr>
            <w:spacing w:after="0" w:line="240" w:lineRule="auto"/>
          </w:pPr>
        </w:p>
        <w:p w14:paraId="297AF038" w14:textId="6C5E54C8" w:rsidR="005D7A59" w:rsidRDefault="005D7A59" w:rsidP="00B0649B">
          <w:pPr>
            <w:spacing w:after="0" w:line="240" w:lineRule="auto"/>
          </w:pPr>
        </w:p>
        <w:p w14:paraId="79E75E96" w14:textId="3C2489EB" w:rsidR="005D7A59" w:rsidRDefault="005D7A59" w:rsidP="00B0649B">
          <w:pPr>
            <w:spacing w:after="0" w:line="240" w:lineRule="auto"/>
          </w:pPr>
        </w:p>
        <w:p w14:paraId="3C827D4A" w14:textId="77777777" w:rsidR="00B0649B" w:rsidRDefault="00B0649B" w:rsidP="00B0649B">
          <w:pPr>
            <w:spacing w:after="0" w:line="240" w:lineRule="auto"/>
          </w:pPr>
        </w:p>
        <w:p w14:paraId="750D50BB" w14:textId="77777777" w:rsidR="00B0649B" w:rsidRPr="009E0655" w:rsidRDefault="00B0649B" w:rsidP="00B0649B">
          <w:pPr>
            <w:spacing w:after="0" w:line="240" w:lineRule="auto"/>
          </w:pPr>
        </w:p>
        <w:tbl>
          <w:tblPr>
            <w:tblW w:w="9876" w:type="dxa"/>
            <w:tblInd w:w="12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682"/>
            <w:gridCol w:w="42"/>
            <w:gridCol w:w="1262"/>
            <w:gridCol w:w="1559"/>
            <w:gridCol w:w="4331"/>
          </w:tblGrid>
          <w:tr w:rsidR="00B0649B" w:rsidRPr="009E0655" w14:paraId="7905699E" w14:textId="77777777" w:rsidTr="0028433E">
            <w:trPr>
              <w:trHeight w:val="384"/>
            </w:trPr>
            <w:tc>
              <w:tcPr>
                <w:tcW w:w="9876" w:type="dxa"/>
                <w:gridSpan w:val="5"/>
                <w:shd w:val="clear" w:color="auto" w:fill="C5E0B3" w:themeFill="accent6" w:themeFillTint="66"/>
              </w:tcPr>
              <w:p w14:paraId="1ADF0667" w14:textId="0340657B"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Curriculum Vitae</w:t>
                </w:r>
                <w:r w:rsidR="00BB0D53">
                  <w:rPr>
                    <w:rFonts w:cstheme="minorHAnsi"/>
                    <w:b/>
                    <w:sz w:val="20"/>
                    <w:szCs w:val="20"/>
                  </w:rPr>
                  <w:t xml:space="preserve"> B – Team Member Template</w:t>
                </w:r>
              </w:p>
            </w:tc>
          </w:tr>
          <w:tr w:rsidR="00B0649B" w:rsidRPr="009E0655" w14:paraId="4259A198" w14:textId="77777777" w:rsidTr="0028433E">
            <w:trPr>
              <w:trHeight w:val="384"/>
            </w:trPr>
            <w:tc>
              <w:tcPr>
                <w:tcW w:w="9876" w:type="dxa"/>
                <w:gridSpan w:val="5"/>
                <w:shd w:val="clear" w:color="auto" w:fill="C5E0B3" w:themeFill="accent6" w:themeFillTint="66"/>
              </w:tcPr>
              <w:p w14:paraId="5FB1C82F" w14:textId="77777777" w:rsidR="00B0649B" w:rsidRPr="0065203C" w:rsidRDefault="00B0649B" w:rsidP="0028433E">
                <w:pPr>
                  <w:spacing w:after="0" w:line="240" w:lineRule="auto"/>
                  <w:jc w:val="center"/>
                  <w:rPr>
                    <w:rFonts w:cstheme="minorHAnsi"/>
                    <w:sz w:val="20"/>
                    <w:szCs w:val="20"/>
                  </w:rPr>
                </w:pPr>
                <w:r w:rsidRPr="0065203C">
                  <w:rPr>
                    <w:rFonts w:cstheme="minorHAnsi"/>
                    <w:b/>
                    <w:sz w:val="20"/>
                    <w:szCs w:val="20"/>
                  </w:rPr>
                  <w:t>Section 1 – Personal Information</w:t>
                </w:r>
              </w:p>
            </w:tc>
          </w:tr>
          <w:tr w:rsidR="00B0649B" w:rsidRPr="009E0655" w14:paraId="43284422" w14:textId="77777777" w:rsidTr="0028433E">
            <w:trPr>
              <w:trHeight w:val="328"/>
            </w:trPr>
            <w:tc>
              <w:tcPr>
                <w:tcW w:w="2724" w:type="dxa"/>
                <w:gridSpan w:val="2"/>
              </w:tcPr>
              <w:p w14:paraId="03991AFD" w14:textId="77777777" w:rsidR="00B0649B" w:rsidRPr="0065203C" w:rsidRDefault="00B0649B" w:rsidP="0028433E">
                <w:pPr>
                  <w:spacing w:after="0" w:line="240" w:lineRule="auto"/>
                  <w:rPr>
                    <w:rFonts w:cstheme="minorHAnsi"/>
                    <w:b/>
                    <w:sz w:val="20"/>
                    <w:szCs w:val="20"/>
                  </w:rPr>
                </w:pPr>
                <w:r w:rsidRPr="0065203C">
                  <w:rPr>
                    <w:rFonts w:cstheme="minorHAnsi"/>
                    <w:b/>
                    <w:sz w:val="20"/>
                    <w:szCs w:val="20"/>
                  </w:rPr>
                  <w:t xml:space="preserve">Candidate Name: </w:t>
                </w:r>
              </w:p>
            </w:tc>
            <w:tc>
              <w:tcPr>
                <w:tcW w:w="7152" w:type="dxa"/>
                <w:gridSpan w:val="3"/>
              </w:tcPr>
              <w:p w14:paraId="23AD1C6D" w14:textId="77777777" w:rsidR="00B0649B" w:rsidRPr="0065203C" w:rsidRDefault="00B0649B" w:rsidP="0028433E">
                <w:pPr>
                  <w:spacing w:after="0" w:line="240" w:lineRule="auto"/>
                  <w:rPr>
                    <w:rFonts w:cstheme="minorHAnsi"/>
                    <w:sz w:val="20"/>
                    <w:szCs w:val="20"/>
                  </w:rPr>
                </w:pPr>
              </w:p>
            </w:tc>
          </w:tr>
          <w:tr w:rsidR="00B0649B" w:rsidRPr="009E0655" w14:paraId="490115E0" w14:textId="77777777" w:rsidTr="0028433E">
            <w:trPr>
              <w:trHeight w:val="290"/>
            </w:trPr>
            <w:tc>
              <w:tcPr>
                <w:tcW w:w="2724" w:type="dxa"/>
                <w:gridSpan w:val="2"/>
              </w:tcPr>
              <w:p w14:paraId="7ACAB194" w14:textId="77777777" w:rsidR="00B0649B" w:rsidRPr="0065203C" w:rsidRDefault="00B0649B" w:rsidP="0028433E">
                <w:pPr>
                  <w:spacing w:after="0" w:line="240" w:lineRule="auto"/>
                  <w:rPr>
                    <w:rFonts w:cstheme="minorHAnsi"/>
                    <w:b/>
                    <w:sz w:val="20"/>
                    <w:szCs w:val="20"/>
                  </w:rPr>
                </w:pPr>
                <w:r w:rsidRPr="0065203C">
                  <w:rPr>
                    <w:rFonts w:cstheme="minorHAnsi"/>
                    <w:b/>
                    <w:sz w:val="20"/>
                    <w:szCs w:val="20"/>
                  </w:rPr>
                  <w:t xml:space="preserve">Proposed for Role of: </w:t>
                </w:r>
              </w:p>
            </w:tc>
            <w:tc>
              <w:tcPr>
                <w:tcW w:w="7152" w:type="dxa"/>
                <w:gridSpan w:val="3"/>
              </w:tcPr>
              <w:p w14:paraId="4D0B63D1" w14:textId="0486807E"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 xml:space="preserve">Team Member </w:t>
                </w:r>
              </w:p>
            </w:tc>
          </w:tr>
          <w:tr w:rsidR="00B0649B" w:rsidRPr="009E0655" w14:paraId="2B506792" w14:textId="77777777" w:rsidTr="0028433E">
            <w:trPr>
              <w:trHeight w:val="528"/>
            </w:trPr>
            <w:tc>
              <w:tcPr>
                <w:tcW w:w="9876" w:type="dxa"/>
                <w:gridSpan w:val="5"/>
                <w:shd w:val="clear" w:color="auto" w:fill="C5E0B3" w:themeFill="accent6" w:themeFillTint="66"/>
              </w:tcPr>
              <w:p w14:paraId="49B1211E" w14:textId="77777777"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Section 2 - Educational Qualifications</w:t>
                </w:r>
              </w:p>
            </w:tc>
          </w:tr>
          <w:tr w:rsidR="00B0649B" w:rsidRPr="009E0655" w14:paraId="471192D2" w14:textId="77777777" w:rsidTr="0028433E">
            <w:trPr>
              <w:trHeight w:val="720"/>
            </w:trPr>
            <w:tc>
              <w:tcPr>
                <w:tcW w:w="2724" w:type="dxa"/>
                <w:gridSpan w:val="2"/>
                <w:shd w:val="clear" w:color="auto" w:fill="D9D9D9"/>
              </w:tcPr>
              <w:p w14:paraId="46A2268D" w14:textId="77777777" w:rsidR="00B0649B" w:rsidRPr="0065203C" w:rsidRDefault="00B0649B" w:rsidP="0028433E">
                <w:pPr>
                  <w:spacing w:after="0" w:line="240" w:lineRule="auto"/>
                  <w:rPr>
                    <w:rFonts w:cstheme="minorHAnsi"/>
                    <w:sz w:val="20"/>
                    <w:szCs w:val="20"/>
                  </w:rPr>
                </w:pPr>
                <w:r w:rsidRPr="0065203C">
                  <w:rPr>
                    <w:rFonts w:cstheme="minorHAnsi"/>
                    <w:i/>
                    <w:sz w:val="20"/>
                    <w:szCs w:val="20"/>
                    <w:u w:val="single"/>
                  </w:rPr>
                  <w:t xml:space="preserve">Title of Degree(s) / qualification(s) held  </w:t>
                </w:r>
              </w:p>
            </w:tc>
            <w:tc>
              <w:tcPr>
                <w:tcW w:w="2821" w:type="dxa"/>
                <w:gridSpan w:val="2"/>
                <w:shd w:val="clear" w:color="auto" w:fill="C5E0B3" w:themeFill="accent6" w:themeFillTint="66"/>
              </w:tcPr>
              <w:p w14:paraId="55ADD93F" w14:textId="77777777" w:rsidR="00B0649B" w:rsidRPr="0065203C" w:rsidRDefault="00B0649B" w:rsidP="0028433E">
                <w:pPr>
                  <w:spacing w:after="0" w:line="240" w:lineRule="auto"/>
                  <w:rPr>
                    <w:rFonts w:cstheme="minorHAnsi"/>
                    <w:sz w:val="20"/>
                    <w:szCs w:val="20"/>
                  </w:rPr>
                </w:pPr>
                <w:r w:rsidRPr="0065203C">
                  <w:rPr>
                    <w:rFonts w:cstheme="minorHAnsi"/>
                    <w:i/>
                    <w:sz w:val="20"/>
                    <w:szCs w:val="20"/>
                    <w:u w:val="single"/>
                  </w:rPr>
                  <w:t>University, College or Examining Authority</w:t>
                </w:r>
              </w:p>
            </w:tc>
            <w:tc>
              <w:tcPr>
                <w:tcW w:w="4331" w:type="dxa"/>
                <w:shd w:val="clear" w:color="auto" w:fill="C5E0B3" w:themeFill="accent6" w:themeFillTint="66"/>
              </w:tcPr>
              <w:p w14:paraId="0974208E" w14:textId="77777777" w:rsidR="00B0649B" w:rsidRPr="0065203C" w:rsidRDefault="00B0649B" w:rsidP="0028433E">
                <w:pPr>
                  <w:spacing w:after="0" w:line="240" w:lineRule="auto"/>
                  <w:rPr>
                    <w:rFonts w:cstheme="minorHAnsi"/>
                    <w:sz w:val="20"/>
                    <w:szCs w:val="20"/>
                  </w:rPr>
                </w:pPr>
                <w:r w:rsidRPr="0065203C">
                  <w:rPr>
                    <w:rFonts w:cstheme="minorHAnsi"/>
                    <w:i/>
                    <w:sz w:val="20"/>
                    <w:szCs w:val="20"/>
                    <w:u w:val="single"/>
                  </w:rPr>
                  <w:t>Year in which Degree(s) / qualification(s) was obtained</w:t>
                </w:r>
              </w:p>
            </w:tc>
          </w:tr>
          <w:tr w:rsidR="00B0649B" w:rsidRPr="009E0655" w14:paraId="4BFACC2C" w14:textId="77777777" w:rsidTr="0028433E">
            <w:trPr>
              <w:trHeight w:val="343"/>
            </w:trPr>
            <w:tc>
              <w:tcPr>
                <w:tcW w:w="2724" w:type="dxa"/>
                <w:gridSpan w:val="2"/>
              </w:tcPr>
              <w:p w14:paraId="083A54B7" w14:textId="77777777" w:rsidR="00B0649B" w:rsidRPr="0065203C" w:rsidRDefault="00B0649B" w:rsidP="0028433E">
                <w:pPr>
                  <w:spacing w:after="0" w:line="240" w:lineRule="auto"/>
                  <w:rPr>
                    <w:rFonts w:cstheme="minorHAnsi"/>
                    <w:b/>
                    <w:i/>
                    <w:sz w:val="20"/>
                    <w:szCs w:val="20"/>
                    <w:u w:val="single"/>
                  </w:rPr>
                </w:pPr>
              </w:p>
            </w:tc>
            <w:tc>
              <w:tcPr>
                <w:tcW w:w="2821" w:type="dxa"/>
                <w:gridSpan w:val="2"/>
              </w:tcPr>
              <w:p w14:paraId="40D09C77" w14:textId="77777777" w:rsidR="00B0649B" w:rsidRPr="0065203C" w:rsidRDefault="00B0649B" w:rsidP="0028433E">
                <w:pPr>
                  <w:spacing w:after="0" w:line="240" w:lineRule="auto"/>
                  <w:rPr>
                    <w:rFonts w:cstheme="minorHAnsi"/>
                    <w:b/>
                    <w:i/>
                    <w:sz w:val="20"/>
                    <w:szCs w:val="20"/>
                    <w:u w:val="single"/>
                  </w:rPr>
                </w:pPr>
              </w:p>
            </w:tc>
            <w:tc>
              <w:tcPr>
                <w:tcW w:w="4331" w:type="dxa"/>
              </w:tcPr>
              <w:p w14:paraId="1E0F4C9C" w14:textId="77777777" w:rsidR="00B0649B" w:rsidRPr="0065203C" w:rsidRDefault="00B0649B" w:rsidP="0028433E">
                <w:pPr>
                  <w:spacing w:after="0" w:line="240" w:lineRule="auto"/>
                  <w:rPr>
                    <w:rFonts w:cstheme="minorHAnsi"/>
                    <w:b/>
                    <w:i/>
                    <w:sz w:val="20"/>
                    <w:szCs w:val="20"/>
                    <w:u w:val="single"/>
                  </w:rPr>
                </w:pPr>
              </w:p>
            </w:tc>
          </w:tr>
          <w:tr w:rsidR="00B0649B" w:rsidRPr="009E0655" w14:paraId="5B9AEB98" w14:textId="77777777" w:rsidTr="0028433E">
            <w:trPr>
              <w:trHeight w:val="345"/>
            </w:trPr>
            <w:tc>
              <w:tcPr>
                <w:tcW w:w="2724" w:type="dxa"/>
                <w:gridSpan w:val="2"/>
              </w:tcPr>
              <w:p w14:paraId="6F77831B" w14:textId="77777777" w:rsidR="00B0649B" w:rsidRPr="0065203C" w:rsidRDefault="00B0649B" w:rsidP="0028433E">
                <w:pPr>
                  <w:spacing w:after="0" w:line="240" w:lineRule="auto"/>
                  <w:rPr>
                    <w:rFonts w:cstheme="minorHAnsi"/>
                    <w:b/>
                    <w:i/>
                    <w:sz w:val="20"/>
                    <w:szCs w:val="20"/>
                    <w:u w:val="single"/>
                  </w:rPr>
                </w:pPr>
              </w:p>
            </w:tc>
            <w:tc>
              <w:tcPr>
                <w:tcW w:w="2821" w:type="dxa"/>
                <w:gridSpan w:val="2"/>
              </w:tcPr>
              <w:p w14:paraId="56ED9BD1" w14:textId="77777777" w:rsidR="00B0649B" w:rsidRPr="0065203C" w:rsidRDefault="00B0649B" w:rsidP="0028433E">
                <w:pPr>
                  <w:spacing w:after="0" w:line="240" w:lineRule="auto"/>
                  <w:rPr>
                    <w:rFonts w:cstheme="minorHAnsi"/>
                    <w:b/>
                    <w:i/>
                    <w:sz w:val="20"/>
                    <w:szCs w:val="20"/>
                    <w:u w:val="single"/>
                  </w:rPr>
                </w:pPr>
              </w:p>
            </w:tc>
            <w:tc>
              <w:tcPr>
                <w:tcW w:w="4331" w:type="dxa"/>
              </w:tcPr>
              <w:p w14:paraId="747F8840" w14:textId="77777777" w:rsidR="00B0649B" w:rsidRPr="0065203C" w:rsidRDefault="00B0649B" w:rsidP="0028433E">
                <w:pPr>
                  <w:spacing w:after="0" w:line="240" w:lineRule="auto"/>
                  <w:rPr>
                    <w:rFonts w:cstheme="minorHAnsi"/>
                    <w:b/>
                    <w:i/>
                    <w:sz w:val="20"/>
                    <w:szCs w:val="20"/>
                    <w:u w:val="single"/>
                  </w:rPr>
                </w:pPr>
              </w:p>
            </w:tc>
          </w:tr>
          <w:tr w:rsidR="00B0649B" w:rsidRPr="009E0655" w14:paraId="65CDE5AA" w14:textId="77777777" w:rsidTr="0028433E">
            <w:trPr>
              <w:trHeight w:val="483"/>
            </w:trPr>
            <w:tc>
              <w:tcPr>
                <w:tcW w:w="9876" w:type="dxa"/>
                <w:gridSpan w:val="5"/>
                <w:shd w:val="clear" w:color="auto" w:fill="C5E0B3" w:themeFill="accent6" w:themeFillTint="66"/>
              </w:tcPr>
              <w:p w14:paraId="614D193B" w14:textId="77777777" w:rsidR="00B0649B" w:rsidRPr="0065203C" w:rsidRDefault="00B0649B" w:rsidP="0028433E">
                <w:pPr>
                  <w:spacing w:after="0" w:line="240" w:lineRule="auto"/>
                  <w:jc w:val="center"/>
                  <w:rPr>
                    <w:rFonts w:cstheme="minorHAnsi"/>
                    <w:b/>
                    <w:sz w:val="20"/>
                    <w:szCs w:val="20"/>
                  </w:rPr>
                </w:pPr>
                <w:r w:rsidRPr="0065203C">
                  <w:rPr>
                    <w:rFonts w:cstheme="minorHAnsi"/>
                    <w:b/>
                    <w:sz w:val="20"/>
                    <w:szCs w:val="20"/>
                  </w:rPr>
                  <w:t>Section 3 - Career History (start with most recent position and add lines as required)</w:t>
                </w:r>
              </w:p>
            </w:tc>
          </w:tr>
          <w:tr w:rsidR="00B0649B" w:rsidRPr="009E0655" w14:paraId="799F2FB0" w14:textId="77777777" w:rsidTr="0028433E">
            <w:trPr>
              <w:trHeight w:val="447"/>
            </w:trPr>
            <w:tc>
              <w:tcPr>
                <w:tcW w:w="2682" w:type="dxa"/>
                <w:vMerge w:val="restart"/>
                <w:shd w:val="clear" w:color="auto" w:fill="D9D9D9"/>
              </w:tcPr>
              <w:p w14:paraId="26F0A6EA" w14:textId="77777777" w:rsidR="00B0649B" w:rsidRPr="0065203C" w:rsidRDefault="00B0649B" w:rsidP="0028433E">
                <w:pPr>
                  <w:spacing w:after="0" w:line="240" w:lineRule="auto"/>
                  <w:rPr>
                    <w:rFonts w:cstheme="minorHAnsi"/>
                    <w:sz w:val="20"/>
                    <w:szCs w:val="20"/>
                  </w:rPr>
                </w:pPr>
                <w:r w:rsidRPr="0065203C">
                  <w:rPr>
                    <w:rFonts w:cstheme="minorHAnsi"/>
                    <w:i/>
                    <w:sz w:val="20"/>
                    <w:szCs w:val="20"/>
                    <w:u w:val="single"/>
                  </w:rPr>
                  <w:t>Employers’ name</w:t>
                </w:r>
              </w:p>
              <w:p w14:paraId="79403805" w14:textId="77777777" w:rsidR="00B0649B" w:rsidRPr="0065203C" w:rsidRDefault="00B0649B" w:rsidP="0028433E">
                <w:pPr>
                  <w:spacing w:after="0" w:line="240" w:lineRule="auto"/>
                  <w:rPr>
                    <w:rFonts w:cstheme="minorHAnsi"/>
                    <w:sz w:val="20"/>
                    <w:szCs w:val="20"/>
                  </w:rPr>
                </w:pPr>
              </w:p>
            </w:tc>
            <w:tc>
              <w:tcPr>
                <w:tcW w:w="2863" w:type="dxa"/>
                <w:gridSpan w:val="3"/>
                <w:shd w:val="clear" w:color="auto" w:fill="D9D9D9"/>
              </w:tcPr>
              <w:p w14:paraId="2FB20FEE" w14:textId="77777777" w:rsidR="00B0649B" w:rsidRPr="0065203C" w:rsidRDefault="00B0649B" w:rsidP="0028433E">
                <w:pPr>
                  <w:spacing w:after="0" w:line="240" w:lineRule="auto"/>
                  <w:jc w:val="center"/>
                  <w:rPr>
                    <w:rFonts w:cstheme="minorHAnsi"/>
                    <w:sz w:val="20"/>
                    <w:szCs w:val="20"/>
                  </w:rPr>
                </w:pPr>
                <w:r w:rsidRPr="0065203C">
                  <w:rPr>
                    <w:rFonts w:cstheme="minorHAnsi"/>
                    <w:i/>
                    <w:sz w:val="20"/>
                    <w:szCs w:val="20"/>
                    <w:u w:val="single"/>
                  </w:rPr>
                  <w:t>Length of time in position</w:t>
                </w:r>
              </w:p>
            </w:tc>
            <w:tc>
              <w:tcPr>
                <w:tcW w:w="4331" w:type="dxa"/>
                <w:vMerge w:val="restart"/>
                <w:shd w:val="clear" w:color="auto" w:fill="D9D9D9"/>
              </w:tcPr>
              <w:p w14:paraId="5D19D787" w14:textId="77777777" w:rsidR="00B0649B" w:rsidRPr="0065203C" w:rsidRDefault="00B0649B" w:rsidP="0028433E">
                <w:pPr>
                  <w:spacing w:after="0" w:line="240" w:lineRule="auto"/>
                  <w:jc w:val="center"/>
                  <w:rPr>
                    <w:rFonts w:cstheme="minorHAnsi"/>
                    <w:sz w:val="20"/>
                    <w:szCs w:val="20"/>
                    <w:u w:val="single"/>
                  </w:rPr>
                </w:pPr>
                <w:r w:rsidRPr="0065203C">
                  <w:rPr>
                    <w:rFonts w:cstheme="minorHAnsi"/>
                    <w:sz w:val="20"/>
                    <w:szCs w:val="20"/>
                    <w:u w:val="single"/>
                  </w:rPr>
                  <w:t>Project Name and Role</w:t>
                </w:r>
              </w:p>
              <w:p w14:paraId="436E4D7B" w14:textId="77777777" w:rsidR="00B0649B" w:rsidRPr="0065203C" w:rsidRDefault="00B0649B" w:rsidP="0028433E">
                <w:pPr>
                  <w:spacing w:after="0" w:line="240" w:lineRule="auto"/>
                  <w:rPr>
                    <w:rFonts w:cstheme="minorHAnsi"/>
                    <w:sz w:val="20"/>
                    <w:szCs w:val="20"/>
                  </w:rPr>
                </w:pPr>
              </w:p>
            </w:tc>
          </w:tr>
          <w:tr w:rsidR="00B0649B" w:rsidRPr="009E0655" w14:paraId="18323C38" w14:textId="77777777" w:rsidTr="0028433E">
            <w:trPr>
              <w:trHeight w:val="261"/>
            </w:trPr>
            <w:tc>
              <w:tcPr>
                <w:tcW w:w="2682" w:type="dxa"/>
                <w:vMerge/>
              </w:tcPr>
              <w:p w14:paraId="6AF56221" w14:textId="77777777" w:rsidR="00B0649B" w:rsidRPr="0065203C" w:rsidRDefault="00B0649B" w:rsidP="0028433E">
                <w:pPr>
                  <w:spacing w:after="0" w:line="240" w:lineRule="auto"/>
                  <w:rPr>
                    <w:rFonts w:cstheme="minorHAnsi"/>
                    <w:b/>
                    <w:i/>
                    <w:sz w:val="20"/>
                    <w:szCs w:val="20"/>
                    <w:u w:val="single"/>
                  </w:rPr>
                </w:pPr>
              </w:p>
            </w:tc>
            <w:tc>
              <w:tcPr>
                <w:tcW w:w="1304" w:type="dxa"/>
                <w:gridSpan w:val="2"/>
                <w:shd w:val="clear" w:color="auto" w:fill="D9D9D9"/>
              </w:tcPr>
              <w:p w14:paraId="62C27B1B" w14:textId="77777777" w:rsidR="00B0649B" w:rsidRPr="0065203C" w:rsidRDefault="00B0649B" w:rsidP="0028433E">
                <w:pPr>
                  <w:spacing w:after="0" w:line="240" w:lineRule="auto"/>
                  <w:jc w:val="center"/>
                  <w:rPr>
                    <w:rFonts w:cstheme="minorHAnsi"/>
                    <w:sz w:val="20"/>
                    <w:szCs w:val="20"/>
                  </w:rPr>
                </w:pPr>
                <w:r w:rsidRPr="0065203C">
                  <w:rPr>
                    <w:rFonts w:cstheme="minorHAnsi"/>
                    <w:i/>
                    <w:sz w:val="20"/>
                    <w:szCs w:val="20"/>
                    <w:u w:val="single"/>
                  </w:rPr>
                  <w:t>From</w:t>
                </w:r>
              </w:p>
            </w:tc>
            <w:tc>
              <w:tcPr>
                <w:tcW w:w="1559" w:type="dxa"/>
                <w:shd w:val="clear" w:color="auto" w:fill="D9D9D9"/>
              </w:tcPr>
              <w:p w14:paraId="59F9A308" w14:textId="77777777" w:rsidR="00B0649B" w:rsidRPr="0065203C" w:rsidRDefault="00B0649B" w:rsidP="0028433E">
                <w:pPr>
                  <w:spacing w:after="0" w:line="240" w:lineRule="auto"/>
                  <w:jc w:val="center"/>
                  <w:rPr>
                    <w:rFonts w:cstheme="minorHAnsi"/>
                    <w:i/>
                    <w:sz w:val="20"/>
                    <w:szCs w:val="20"/>
                    <w:u w:val="single"/>
                  </w:rPr>
                </w:pPr>
                <w:r w:rsidRPr="0065203C">
                  <w:rPr>
                    <w:rFonts w:cstheme="minorHAnsi"/>
                    <w:i/>
                    <w:sz w:val="20"/>
                    <w:szCs w:val="20"/>
                    <w:u w:val="single"/>
                  </w:rPr>
                  <w:t>To</w:t>
                </w:r>
              </w:p>
            </w:tc>
            <w:tc>
              <w:tcPr>
                <w:tcW w:w="4331" w:type="dxa"/>
                <w:vMerge/>
              </w:tcPr>
              <w:p w14:paraId="58F05D25" w14:textId="77777777" w:rsidR="00B0649B" w:rsidRPr="0065203C" w:rsidRDefault="00B0649B" w:rsidP="0028433E">
                <w:pPr>
                  <w:spacing w:after="0" w:line="240" w:lineRule="auto"/>
                  <w:rPr>
                    <w:rFonts w:cstheme="minorHAnsi"/>
                    <w:b/>
                    <w:i/>
                    <w:sz w:val="20"/>
                    <w:szCs w:val="20"/>
                    <w:u w:val="single"/>
                  </w:rPr>
                </w:pPr>
              </w:p>
            </w:tc>
          </w:tr>
          <w:tr w:rsidR="00B0649B" w:rsidRPr="009E0655" w14:paraId="75100A12" w14:textId="77777777" w:rsidTr="0028433E">
            <w:trPr>
              <w:trHeight w:val="311"/>
            </w:trPr>
            <w:tc>
              <w:tcPr>
                <w:tcW w:w="2682" w:type="dxa"/>
              </w:tcPr>
              <w:p w14:paraId="5A3CF9C6" w14:textId="77777777" w:rsidR="00B0649B" w:rsidRPr="0065203C" w:rsidRDefault="00B0649B" w:rsidP="0028433E">
                <w:pPr>
                  <w:spacing w:after="0" w:line="240" w:lineRule="auto"/>
                  <w:rPr>
                    <w:rFonts w:cstheme="minorHAnsi"/>
                    <w:sz w:val="20"/>
                    <w:szCs w:val="20"/>
                  </w:rPr>
                </w:pPr>
              </w:p>
            </w:tc>
            <w:tc>
              <w:tcPr>
                <w:tcW w:w="1304" w:type="dxa"/>
                <w:gridSpan w:val="2"/>
              </w:tcPr>
              <w:p w14:paraId="7046FB11" w14:textId="77777777" w:rsidR="00B0649B" w:rsidRPr="0065203C" w:rsidRDefault="00B0649B" w:rsidP="0028433E">
                <w:pPr>
                  <w:spacing w:after="0" w:line="240" w:lineRule="auto"/>
                  <w:rPr>
                    <w:rFonts w:cstheme="minorHAnsi"/>
                    <w:sz w:val="20"/>
                    <w:szCs w:val="20"/>
                  </w:rPr>
                </w:pPr>
              </w:p>
            </w:tc>
            <w:tc>
              <w:tcPr>
                <w:tcW w:w="1559" w:type="dxa"/>
              </w:tcPr>
              <w:p w14:paraId="6E1AA8B8" w14:textId="77777777" w:rsidR="00B0649B" w:rsidRPr="0065203C" w:rsidRDefault="00B0649B" w:rsidP="0028433E">
                <w:pPr>
                  <w:spacing w:after="0" w:line="240" w:lineRule="auto"/>
                  <w:rPr>
                    <w:rFonts w:cstheme="minorHAnsi"/>
                    <w:sz w:val="20"/>
                    <w:szCs w:val="20"/>
                  </w:rPr>
                </w:pPr>
              </w:p>
            </w:tc>
            <w:tc>
              <w:tcPr>
                <w:tcW w:w="4331" w:type="dxa"/>
              </w:tcPr>
              <w:p w14:paraId="0FC78A44" w14:textId="77777777" w:rsidR="00B0649B" w:rsidRPr="0065203C" w:rsidRDefault="00B0649B" w:rsidP="0028433E">
                <w:pPr>
                  <w:spacing w:after="0" w:line="240" w:lineRule="auto"/>
                  <w:rPr>
                    <w:rFonts w:cstheme="minorHAnsi"/>
                    <w:sz w:val="20"/>
                    <w:szCs w:val="20"/>
                  </w:rPr>
                </w:pPr>
              </w:p>
            </w:tc>
          </w:tr>
          <w:tr w:rsidR="00B0649B" w:rsidRPr="009E0655" w14:paraId="1E636CE0" w14:textId="77777777" w:rsidTr="0028433E">
            <w:trPr>
              <w:trHeight w:val="287"/>
            </w:trPr>
            <w:tc>
              <w:tcPr>
                <w:tcW w:w="2682" w:type="dxa"/>
              </w:tcPr>
              <w:p w14:paraId="035F5DA9" w14:textId="77777777" w:rsidR="00B0649B" w:rsidRPr="0065203C" w:rsidRDefault="00B0649B" w:rsidP="0028433E">
                <w:pPr>
                  <w:spacing w:after="0" w:line="240" w:lineRule="auto"/>
                  <w:rPr>
                    <w:rFonts w:cstheme="minorHAnsi"/>
                    <w:sz w:val="20"/>
                    <w:szCs w:val="20"/>
                  </w:rPr>
                </w:pPr>
              </w:p>
            </w:tc>
            <w:tc>
              <w:tcPr>
                <w:tcW w:w="1304" w:type="dxa"/>
                <w:gridSpan w:val="2"/>
              </w:tcPr>
              <w:p w14:paraId="7C98DF74" w14:textId="77777777" w:rsidR="00B0649B" w:rsidRPr="0065203C" w:rsidRDefault="00B0649B" w:rsidP="0028433E">
                <w:pPr>
                  <w:spacing w:after="0" w:line="240" w:lineRule="auto"/>
                  <w:rPr>
                    <w:rFonts w:cstheme="minorHAnsi"/>
                    <w:sz w:val="20"/>
                    <w:szCs w:val="20"/>
                  </w:rPr>
                </w:pPr>
              </w:p>
            </w:tc>
            <w:tc>
              <w:tcPr>
                <w:tcW w:w="1559" w:type="dxa"/>
              </w:tcPr>
              <w:p w14:paraId="0FC154C9" w14:textId="77777777" w:rsidR="00B0649B" w:rsidRPr="0065203C" w:rsidRDefault="00B0649B" w:rsidP="0028433E">
                <w:pPr>
                  <w:spacing w:after="0" w:line="240" w:lineRule="auto"/>
                  <w:rPr>
                    <w:rFonts w:cstheme="minorHAnsi"/>
                    <w:sz w:val="20"/>
                    <w:szCs w:val="20"/>
                  </w:rPr>
                </w:pPr>
              </w:p>
            </w:tc>
            <w:tc>
              <w:tcPr>
                <w:tcW w:w="4331" w:type="dxa"/>
              </w:tcPr>
              <w:p w14:paraId="06DE6F60" w14:textId="77777777" w:rsidR="00B0649B" w:rsidRPr="0065203C" w:rsidRDefault="00B0649B" w:rsidP="0028433E">
                <w:pPr>
                  <w:spacing w:after="0" w:line="240" w:lineRule="auto"/>
                  <w:rPr>
                    <w:rFonts w:cstheme="minorHAnsi"/>
                    <w:sz w:val="20"/>
                    <w:szCs w:val="20"/>
                  </w:rPr>
                </w:pPr>
              </w:p>
            </w:tc>
          </w:tr>
          <w:tr w:rsidR="00B0649B" w:rsidRPr="009E0655" w14:paraId="4CE81D68" w14:textId="77777777" w:rsidTr="0028433E">
            <w:trPr>
              <w:trHeight w:val="432"/>
            </w:trPr>
            <w:tc>
              <w:tcPr>
                <w:tcW w:w="9876" w:type="dxa"/>
                <w:gridSpan w:val="5"/>
                <w:shd w:val="clear" w:color="auto" w:fill="C5E0B3" w:themeFill="accent6" w:themeFillTint="66"/>
              </w:tcPr>
              <w:p w14:paraId="67548D49"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r w:rsidRPr="0065203C">
                  <w:rPr>
                    <w:rFonts w:cstheme="minorHAnsi"/>
                    <w:b/>
                    <w:sz w:val="20"/>
                    <w:szCs w:val="20"/>
                  </w:rPr>
                  <w:t xml:space="preserve">Section 4-Detailed Description of Roles provided in the employments / engagements listed in Section 3 </w:t>
                </w:r>
              </w:p>
              <w:p w14:paraId="31BD2766"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p>
              <w:p w14:paraId="409D53E3" w14:textId="77777777" w:rsidR="00B0649B" w:rsidRPr="0065203C" w:rsidRDefault="00B0649B" w:rsidP="0028433E">
                <w:pPr>
                  <w:shd w:val="clear" w:color="auto" w:fill="C5E0B3" w:themeFill="accent6" w:themeFillTint="66"/>
                  <w:spacing w:after="0" w:line="240" w:lineRule="auto"/>
                  <w:rPr>
                    <w:rFonts w:cstheme="minorHAnsi"/>
                    <w:b/>
                    <w:sz w:val="20"/>
                    <w:szCs w:val="20"/>
                  </w:rPr>
                </w:pPr>
                <w:r w:rsidRPr="0065203C">
                  <w:rPr>
                    <w:rFonts w:cstheme="minorHAnsi"/>
                    <w:b/>
                    <w:sz w:val="20"/>
                    <w:szCs w:val="20"/>
                  </w:rPr>
                  <w:t xml:space="preserve">Candidates must provide a detailed description of the role or roles undertaken in the employments / engagements specified in Section 3 including the Award Criteria Skills /Competencies utilised and the Technical Architecture involved in each Role. Additional tables may be added in Section 4 as required. </w:t>
                </w:r>
              </w:p>
              <w:p w14:paraId="6EA81184" w14:textId="77777777" w:rsidR="00B0649B" w:rsidRPr="0065203C" w:rsidRDefault="00B0649B" w:rsidP="0028433E">
                <w:pPr>
                  <w:shd w:val="clear" w:color="auto" w:fill="C5E0B3" w:themeFill="accent6" w:themeFillTint="66"/>
                  <w:spacing w:after="0" w:line="240" w:lineRule="auto"/>
                  <w:rPr>
                    <w:rFonts w:cstheme="minorHAnsi"/>
                    <w:b/>
                    <w:sz w:val="20"/>
                    <w:szCs w:val="20"/>
                  </w:rPr>
                </w:pPr>
              </w:p>
              <w:p w14:paraId="40B4DDEE"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r w:rsidRPr="0065203C">
                  <w:rPr>
                    <w:rFonts w:cstheme="minorHAnsi"/>
                    <w:b/>
                    <w:sz w:val="20"/>
                    <w:szCs w:val="20"/>
                  </w:rPr>
                  <w:t>Alternatively</w:t>
                </w:r>
              </w:p>
              <w:p w14:paraId="75B2B95E" w14:textId="77777777" w:rsidR="00B0649B" w:rsidRPr="0065203C" w:rsidRDefault="00B0649B" w:rsidP="0028433E">
                <w:pPr>
                  <w:shd w:val="clear" w:color="auto" w:fill="C5E0B3" w:themeFill="accent6" w:themeFillTint="66"/>
                  <w:spacing w:after="0" w:line="240" w:lineRule="auto"/>
                  <w:jc w:val="center"/>
                  <w:rPr>
                    <w:rFonts w:cstheme="minorHAnsi"/>
                    <w:b/>
                    <w:sz w:val="20"/>
                    <w:szCs w:val="20"/>
                  </w:rPr>
                </w:pPr>
              </w:p>
              <w:p w14:paraId="647E370B" w14:textId="77777777" w:rsidR="00B0649B" w:rsidRPr="0065203C" w:rsidRDefault="00B0649B" w:rsidP="0028433E">
                <w:pPr>
                  <w:shd w:val="clear" w:color="auto" w:fill="C5E0B3" w:themeFill="accent6" w:themeFillTint="66"/>
                  <w:spacing w:after="0" w:line="240" w:lineRule="auto"/>
                  <w:rPr>
                    <w:rFonts w:cstheme="minorHAnsi"/>
                    <w:b/>
                    <w:sz w:val="20"/>
                    <w:szCs w:val="20"/>
                  </w:rPr>
                </w:pPr>
                <w:r w:rsidRPr="0065203C">
                  <w:rPr>
                    <w:rFonts w:cstheme="minorHAnsi"/>
                    <w:b/>
                    <w:sz w:val="20"/>
                    <w:szCs w:val="20"/>
                  </w:rPr>
                  <w:t>Candidates may provide a narrative, using the headings in the table below to elaborate on the employments / engagements listed in Section 3 above. The narrative should clearly be identified as CV Section 4.</w:t>
                </w:r>
              </w:p>
              <w:p w14:paraId="5912906A" w14:textId="77777777" w:rsidR="00B0649B" w:rsidRPr="0065203C" w:rsidRDefault="00B0649B" w:rsidP="0028433E">
                <w:pPr>
                  <w:spacing w:after="0" w:line="240" w:lineRule="auto"/>
                  <w:rPr>
                    <w:rFonts w:cstheme="minorHAnsi"/>
                    <w:b/>
                    <w:sz w:val="20"/>
                    <w:szCs w:val="20"/>
                  </w:rPr>
                </w:pPr>
              </w:p>
              <w:p w14:paraId="383B102B" w14:textId="77777777" w:rsidR="00B0649B" w:rsidRPr="0065203C" w:rsidRDefault="00B0649B" w:rsidP="0028433E">
                <w:pPr>
                  <w:tabs>
                    <w:tab w:val="left" w:pos="426"/>
                  </w:tabs>
                  <w:spacing w:after="0" w:line="240" w:lineRule="auto"/>
                  <w:ind w:right="-1"/>
                  <w:rPr>
                    <w:rFonts w:cstheme="minorHAnsi"/>
                    <w:sz w:val="20"/>
                    <w:szCs w:val="20"/>
                  </w:rPr>
                </w:pPr>
              </w:p>
            </w:tc>
          </w:tr>
          <w:tr w:rsidR="00B0649B" w:rsidRPr="009E0655" w14:paraId="178FE925" w14:textId="77777777" w:rsidTr="0028433E">
            <w:trPr>
              <w:trHeight w:val="588"/>
            </w:trPr>
            <w:tc>
              <w:tcPr>
                <w:tcW w:w="9876" w:type="dxa"/>
                <w:gridSpan w:val="5"/>
              </w:tcPr>
              <w:p w14:paraId="7FBD0C2C" w14:textId="77777777" w:rsidR="00B0649B" w:rsidRPr="0065203C" w:rsidRDefault="00B0649B" w:rsidP="0028433E">
                <w:pPr>
                  <w:spacing w:after="0" w:line="240" w:lineRule="auto"/>
                  <w:rPr>
                    <w:rFonts w:cstheme="minorHAnsi"/>
                    <w:sz w:val="20"/>
                    <w:szCs w:val="20"/>
                  </w:rPr>
                </w:pPr>
              </w:p>
              <w:tbl>
                <w:tblPr>
                  <w:tblStyle w:val="TableGrid5"/>
                  <w:tblW w:w="0" w:type="auto"/>
                  <w:tblLook w:val="04A0" w:firstRow="1" w:lastRow="0" w:firstColumn="1" w:lastColumn="0" w:noHBand="0" w:noVBand="1"/>
                </w:tblPr>
                <w:tblGrid>
                  <w:gridCol w:w="3441"/>
                  <w:gridCol w:w="3244"/>
                  <w:gridCol w:w="2965"/>
                </w:tblGrid>
                <w:tr w:rsidR="00B0649B" w:rsidRPr="0065203C" w14:paraId="32F7F380" w14:textId="77777777" w:rsidTr="0028433E">
                  <w:tc>
                    <w:tcPr>
                      <w:tcW w:w="3441" w:type="dxa"/>
                    </w:tcPr>
                    <w:p w14:paraId="1288FBAF"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Employer’s Name</w:t>
                      </w:r>
                    </w:p>
                  </w:tc>
                  <w:tc>
                    <w:tcPr>
                      <w:tcW w:w="6209" w:type="dxa"/>
                      <w:gridSpan w:val="2"/>
                    </w:tcPr>
                    <w:p w14:paraId="2C2C1A41" w14:textId="77777777" w:rsidR="00B0649B" w:rsidRPr="0065203C" w:rsidRDefault="00B0649B" w:rsidP="0028433E">
                      <w:pPr>
                        <w:rPr>
                          <w:rFonts w:asciiTheme="minorHAnsi" w:hAnsiTheme="minorHAnsi" w:cstheme="minorHAnsi"/>
                          <w:b/>
                          <w:bCs/>
                        </w:rPr>
                      </w:pPr>
                    </w:p>
                  </w:tc>
                </w:tr>
                <w:tr w:rsidR="00B0649B" w:rsidRPr="0065203C" w14:paraId="10AC3F75" w14:textId="77777777" w:rsidTr="0028433E">
                  <w:tc>
                    <w:tcPr>
                      <w:tcW w:w="3441" w:type="dxa"/>
                    </w:tcPr>
                    <w:p w14:paraId="6D453EB4"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Project Name and Duration</w:t>
                      </w:r>
                    </w:p>
                  </w:tc>
                  <w:tc>
                    <w:tcPr>
                      <w:tcW w:w="6209" w:type="dxa"/>
                      <w:gridSpan w:val="2"/>
                    </w:tcPr>
                    <w:p w14:paraId="14836AFE" w14:textId="77777777" w:rsidR="00B0649B" w:rsidRPr="0065203C" w:rsidRDefault="00B0649B" w:rsidP="0028433E">
                      <w:pPr>
                        <w:rPr>
                          <w:rFonts w:asciiTheme="minorHAnsi" w:hAnsiTheme="minorHAnsi" w:cstheme="minorHAnsi"/>
                          <w:b/>
                          <w:bCs/>
                        </w:rPr>
                      </w:pPr>
                    </w:p>
                  </w:tc>
                </w:tr>
                <w:tr w:rsidR="00B0649B" w:rsidRPr="0065203C" w14:paraId="283E4752" w14:textId="77777777" w:rsidTr="0028433E">
                  <w:tc>
                    <w:tcPr>
                      <w:tcW w:w="3441" w:type="dxa"/>
                    </w:tcPr>
                    <w:p w14:paraId="3B0B3349"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Brief Description of Project &amp; Candidate Role</w:t>
                      </w:r>
                    </w:p>
                  </w:tc>
                  <w:tc>
                    <w:tcPr>
                      <w:tcW w:w="6209" w:type="dxa"/>
                      <w:gridSpan w:val="2"/>
                    </w:tcPr>
                    <w:p w14:paraId="37BB51CF" w14:textId="77777777" w:rsidR="00B0649B" w:rsidRPr="0065203C" w:rsidRDefault="00B0649B" w:rsidP="0028433E">
                      <w:pPr>
                        <w:rPr>
                          <w:rFonts w:asciiTheme="minorHAnsi" w:hAnsiTheme="minorHAnsi" w:cstheme="minorHAnsi"/>
                          <w:b/>
                          <w:bCs/>
                        </w:rPr>
                      </w:pPr>
                    </w:p>
                  </w:tc>
                </w:tr>
                <w:tr w:rsidR="00B0649B" w:rsidRPr="0065203C" w14:paraId="1F42CB2C" w14:textId="77777777" w:rsidTr="0028433E">
                  <w:tc>
                    <w:tcPr>
                      <w:tcW w:w="3441" w:type="dxa"/>
                    </w:tcPr>
                    <w:p w14:paraId="7842D573"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 xml:space="preserve">List Project Technical Architecture  </w:t>
                      </w:r>
                    </w:p>
                  </w:tc>
                  <w:tc>
                    <w:tcPr>
                      <w:tcW w:w="6209" w:type="dxa"/>
                      <w:gridSpan w:val="2"/>
                    </w:tcPr>
                    <w:p w14:paraId="3703939D" w14:textId="77777777" w:rsidR="00B0649B" w:rsidRPr="0065203C" w:rsidRDefault="00B0649B" w:rsidP="0028433E">
                      <w:pPr>
                        <w:rPr>
                          <w:rFonts w:asciiTheme="minorHAnsi" w:hAnsiTheme="minorHAnsi" w:cstheme="minorHAnsi"/>
                          <w:b/>
                          <w:bCs/>
                        </w:rPr>
                      </w:pPr>
                    </w:p>
                  </w:tc>
                </w:tr>
                <w:tr w:rsidR="00B0649B" w:rsidRPr="0065203C" w14:paraId="13E9A0D0" w14:textId="77777777" w:rsidTr="0028433E">
                  <w:trPr>
                    <w:trHeight w:val="420"/>
                  </w:trPr>
                  <w:tc>
                    <w:tcPr>
                      <w:tcW w:w="3441" w:type="dxa"/>
                      <w:vMerge w:val="restart"/>
                    </w:tcPr>
                    <w:p w14:paraId="6079285B"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 xml:space="preserve">Identify the skills and competencies displayed on the project that are relevant to the award criteria listed for the DAFM role applied for.  </w:t>
                      </w:r>
                    </w:p>
                  </w:tc>
                  <w:tc>
                    <w:tcPr>
                      <w:tcW w:w="3244" w:type="dxa"/>
                    </w:tcPr>
                    <w:p w14:paraId="230E0EF1"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Skills used or Competency displayed</w:t>
                      </w:r>
                    </w:p>
                  </w:tc>
                  <w:tc>
                    <w:tcPr>
                      <w:tcW w:w="2965" w:type="dxa"/>
                    </w:tcPr>
                    <w:p w14:paraId="6D5FEBE5" w14:textId="77777777" w:rsidR="00B0649B" w:rsidRPr="0065203C" w:rsidRDefault="00B0649B" w:rsidP="0028433E">
                      <w:pPr>
                        <w:rPr>
                          <w:rFonts w:asciiTheme="minorHAnsi" w:hAnsiTheme="minorHAnsi" w:cstheme="minorHAnsi"/>
                          <w:b/>
                          <w:bCs/>
                        </w:rPr>
                      </w:pPr>
                      <w:r w:rsidRPr="0065203C">
                        <w:rPr>
                          <w:rFonts w:asciiTheme="minorHAnsi" w:hAnsiTheme="minorHAnsi" w:cstheme="minorHAnsi"/>
                          <w:b/>
                          <w:bCs/>
                        </w:rPr>
                        <w:t>Relevant to Selection / Award Criterion</w:t>
                      </w:r>
                    </w:p>
                  </w:tc>
                </w:tr>
                <w:tr w:rsidR="00B0649B" w:rsidRPr="0065203C" w14:paraId="3FD347AF" w14:textId="77777777" w:rsidTr="0028433E">
                  <w:trPr>
                    <w:trHeight w:val="225"/>
                  </w:trPr>
                  <w:tc>
                    <w:tcPr>
                      <w:tcW w:w="3441" w:type="dxa"/>
                      <w:vMerge/>
                    </w:tcPr>
                    <w:p w14:paraId="04CAFF58" w14:textId="77777777" w:rsidR="00B0649B" w:rsidRPr="0065203C" w:rsidRDefault="00B0649B" w:rsidP="0028433E">
                      <w:pPr>
                        <w:rPr>
                          <w:rFonts w:asciiTheme="minorHAnsi" w:hAnsiTheme="minorHAnsi" w:cstheme="minorHAnsi"/>
                        </w:rPr>
                      </w:pPr>
                    </w:p>
                  </w:tc>
                  <w:tc>
                    <w:tcPr>
                      <w:tcW w:w="3244" w:type="dxa"/>
                    </w:tcPr>
                    <w:p w14:paraId="7AB273C9" w14:textId="77777777" w:rsidR="00B0649B" w:rsidRPr="0065203C" w:rsidRDefault="00B0649B" w:rsidP="0028433E">
                      <w:pPr>
                        <w:rPr>
                          <w:rFonts w:asciiTheme="minorHAnsi" w:hAnsiTheme="minorHAnsi" w:cstheme="minorHAnsi"/>
                        </w:rPr>
                      </w:pPr>
                    </w:p>
                  </w:tc>
                  <w:tc>
                    <w:tcPr>
                      <w:tcW w:w="2965" w:type="dxa"/>
                    </w:tcPr>
                    <w:p w14:paraId="2B10D54A" w14:textId="77777777" w:rsidR="00B0649B" w:rsidRPr="0065203C" w:rsidRDefault="00B0649B" w:rsidP="0028433E">
                      <w:pPr>
                        <w:rPr>
                          <w:rFonts w:asciiTheme="minorHAnsi" w:hAnsiTheme="minorHAnsi" w:cstheme="minorHAnsi"/>
                        </w:rPr>
                      </w:pPr>
                    </w:p>
                  </w:tc>
                </w:tr>
                <w:tr w:rsidR="00B0649B" w:rsidRPr="0065203C" w14:paraId="352ABA4A" w14:textId="77777777" w:rsidTr="0028433E">
                  <w:trPr>
                    <w:trHeight w:val="270"/>
                  </w:trPr>
                  <w:tc>
                    <w:tcPr>
                      <w:tcW w:w="3441" w:type="dxa"/>
                      <w:vMerge/>
                    </w:tcPr>
                    <w:p w14:paraId="2771C936" w14:textId="77777777" w:rsidR="00B0649B" w:rsidRPr="0065203C" w:rsidRDefault="00B0649B" w:rsidP="0028433E">
                      <w:pPr>
                        <w:rPr>
                          <w:rFonts w:asciiTheme="minorHAnsi" w:hAnsiTheme="minorHAnsi" w:cstheme="minorHAnsi"/>
                        </w:rPr>
                      </w:pPr>
                    </w:p>
                  </w:tc>
                  <w:tc>
                    <w:tcPr>
                      <w:tcW w:w="3244" w:type="dxa"/>
                    </w:tcPr>
                    <w:p w14:paraId="5340DEC7" w14:textId="77777777" w:rsidR="00B0649B" w:rsidRPr="0065203C" w:rsidRDefault="00B0649B" w:rsidP="0028433E">
                      <w:pPr>
                        <w:rPr>
                          <w:rFonts w:asciiTheme="minorHAnsi" w:hAnsiTheme="minorHAnsi" w:cstheme="minorHAnsi"/>
                        </w:rPr>
                      </w:pPr>
                    </w:p>
                  </w:tc>
                  <w:tc>
                    <w:tcPr>
                      <w:tcW w:w="2965" w:type="dxa"/>
                    </w:tcPr>
                    <w:p w14:paraId="7AAF610A" w14:textId="77777777" w:rsidR="00B0649B" w:rsidRPr="0065203C" w:rsidRDefault="00B0649B" w:rsidP="0028433E">
                      <w:pPr>
                        <w:rPr>
                          <w:rFonts w:asciiTheme="minorHAnsi" w:hAnsiTheme="minorHAnsi" w:cstheme="minorHAnsi"/>
                        </w:rPr>
                      </w:pPr>
                    </w:p>
                  </w:tc>
                </w:tr>
                <w:tr w:rsidR="00B0649B" w:rsidRPr="0065203C" w14:paraId="71E24910" w14:textId="77777777" w:rsidTr="0028433E">
                  <w:trPr>
                    <w:trHeight w:val="345"/>
                  </w:trPr>
                  <w:tc>
                    <w:tcPr>
                      <w:tcW w:w="3441" w:type="dxa"/>
                      <w:vMerge/>
                    </w:tcPr>
                    <w:p w14:paraId="433973E3" w14:textId="77777777" w:rsidR="00B0649B" w:rsidRPr="0065203C" w:rsidRDefault="00B0649B" w:rsidP="0028433E">
                      <w:pPr>
                        <w:rPr>
                          <w:rFonts w:asciiTheme="minorHAnsi" w:hAnsiTheme="minorHAnsi" w:cstheme="minorHAnsi"/>
                        </w:rPr>
                      </w:pPr>
                    </w:p>
                  </w:tc>
                  <w:tc>
                    <w:tcPr>
                      <w:tcW w:w="3244" w:type="dxa"/>
                    </w:tcPr>
                    <w:p w14:paraId="0E1F9E7D" w14:textId="77777777" w:rsidR="00B0649B" w:rsidRPr="0065203C" w:rsidRDefault="00B0649B" w:rsidP="0028433E">
                      <w:pPr>
                        <w:rPr>
                          <w:rFonts w:asciiTheme="minorHAnsi" w:hAnsiTheme="minorHAnsi" w:cstheme="minorHAnsi"/>
                        </w:rPr>
                      </w:pPr>
                    </w:p>
                  </w:tc>
                  <w:tc>
                    <w:tcPr>
                      <w:tcW w:w="2965" w:type="dxa"/>
                    </w:tcPr>
                    <w:p w14:paraId="6E0FDEC6" w14:textId="77777777" w:rsidR="00B0649B" w:rsidRPr="0065203C" w:rsidRDefault="00B0649B" w:rsidP="0028433E">
                      <w:pPr>
                        <w:rPr>
                          <w:rFonts w:asciiTheme="minorHAnsi" w:hAnsiTheme="minorHAnsi" w:cstheme="minorHAnsi"/>
                        </w:rPr>
                      </w:pPr>
                    </w:p>
                  </w:tc>
                </w:tr>
                <w:tr w:rsidR="00B0649B" w:rsidRPr="0065203C" w14:paraId="30E8952C" w14:textId="77777777" w:rsidTr="0028433E">
                  <w:tc>
                    <w:tcPr>
                      <w:tcW w:w="9650" w:type="dxa"/>
                      <w:gridSpan w:val="3"/>
                    </w:tcPr>
                    <w:tbl>
                      <w:tblPr>
                        <w:tblStyle w:val="TableGrid5"/>
                        <w:tblW w:w="0" w:type="auto"/>
                        <w:tblLook w:val="04A0" w:firstRow="1" w:lastRow="0" w:firstColumn="1" w:lastColumn="0" w:noHBand="0" w:noVBand="1"/>
                      </w:tblPr>
                      <w:tblGrid>
                        <w:gridCol w:w="9414"/>
                      </w:tblGrid>
                      <w:tr w:rsidR="00B0649B" w:rsidRPr="0065203C" w14:paraId="2945D69E" w14:textId="77777777" w:rsidTr="0028433E">
                        <w:tc>
                          <w:tcPr>
                            <w:tcW w:w="9414" w:type="dxa"/>
                            <w:shd w:val="clear" w:color="auto" w:fill="C5E0B3" w:themeFill="accent6" w:themeFillTint="66"/>
                          </w:tcPr>
                          <w:p w14:paraId="1119E3D3" w14:textId="77777777" w:rsidR="00B0649B" w:rsidRPr="0065203C" w:rsidRDefault="00B0649B" w:rsidP="0028433E">
                            <w:pPr>
                              <w:jc w:val="center"/>
                              <w:rPr>
                                <w:rFonts w:asciiTheme="minorHAnsi" w:hAnsiTheme="minorHAnsi" w:cstheme="minorHAnsi"/>
                              </w:rPr>
                            </w:pPr>
                            <w:r w:rsidRPr="0065203C">
                              <w:rPr>
                                <w:rFonts w:asciiTheme="minorHAnsi" w:hAnsiTheme="minorHAnsi" w:cstheme="minorHAnsi"/>
                                <w:b/>
                              </w:rPr>
                              <w:t>Section 5 – Tenderer’s Declaration</w:t>
                            </w:r>
                          </w:p>
                        </w:tc>
                      </w:tr>
                      <w:tr w:rsidR="00B0649B" w:rsidRPr="0065203C" w14:paraId="3485B5E9" w14:textId="77777777" w:rsidTr="0028433E">
                        <w:tc>
                          <w:tcPr>
                            <w:tcW w:w="9414" w:type="dxa"/>
                          </w:tcPr>
                          <w:p w14:paraId="77473161" w14:textId="77777777" w:rsidR="00B0649B" w:rsidRPr="0065203C" w:rsidRDefault="00B0649B" w:rsidP="0028433E">
                            <w:pPr>
                              <w:autoSpaceDE w:val="0"/>
                              <w:autoSpaceDN w:val="0"/>
                              <w:adjustRightInd w:val="0"/>
                              <w:spacing w:after="0"/>
                              <w:ind w:left="360"/>
                              <w:rPr>
                                <w:rFonts w:asciiTheme="minorHAnsi" w:hAnsiTheme="minorHAnsi" w:cstheme="minorHAnsi"/>
                                <w:color w:val="000000"/>
                              </w:rPr>
                            </w:pPr>
                          </w:p>
                          <w:p w14:paraId="013E491C" w14:textId="77777777" w:rsidR="00B0649B" w:rsidRPr="0065203C" w:rsidRDefault="00B0649B" w:rsidP="0028433E">
                            <w:pPr>
                              <w:tabs>
                                <w:tab w:val="left" w:pos="426"/>
                              </w:tabs>
                              <w:spacing w:line="240" w:lineRule="atLeast"/>
                              <w:ind w:right="-1"/>
                              <w:rPr>
                                <w:rFonts w:asciiTheme="minorHAnsi" w:hAnsiTheme="minorHAnsi" w:cstheme="minorHAnsi"/>
                                <w:b/>
                              </w:rPr>
                            </w:pPr>
                            <w:r w:rsidRPr="0065203C">
                              <w:rPr>
                                <w:rFonts w:asciiTheme="minorHAnsi" w:hAnsiTheme="minorHAnsi" w:cstheme="minorHAnsi"/>
                                <w:b/>
                              </w:rPr>
                              <w:t xml:space="preserve">    In signing this Resource Confirmation Form I certify that:</w:t>
                            </w:r>
                          </w:p>
                          <w:p w14:paraId="4D8755D1" w14:textId="77777777" w:rsidR="00B0649B" w:rsidRPr="0065203C" w:rsidRDefault="00B0649B" w:rsidP="0028433E">
                            <w:pPr>
                              <w:autoSpaceDE w:val="0"/>
                              <w:autoSpaceDN w:val="0"/>
                              <w:adjustRightInd w:val="0"/>
                              <w:spacing w:after="0"/>
                              <w:ind w:left="360"/>
                              <w:rPr>
                                <w:rFonts w:asciiTheme="minorHAnsi" w:hAnsiTheme="minorHAnsi" w:cstheme="minorHAnsi"/>
                                <w:color w:val="000000"/>
                              </w:rPr>
                            </w:pPr>
                          </w:p>
                          <w:p w14:paraId="5BF417EE" w14:textId="77777777" w:rsidR="00B0649B" w:rsidRPr="0065203C" w:rsidRDefault="00B0649B" w:rsidP="00B0649B">
                            <w:pPr>
                              <w:numPr>
                                <w:ilvl w:val="0"/>
                                <w:numId w:val="69"/>
                              </w:numPr>
                              <w:autoSpaceDE w:val="0"/>
                              <w:autoSpaceDN w:val="0"/>
                              <w:adjustRightInd w:val="0"/>
                              <w:spacing w:after="0" w:line="240" w:lineRule="auto"/>
                              <w:rPr>
                                <w:rFonts w:asciiTheme="minorHAnsi" w:hAnsiTheme="minorHAnsi" w:cstheme="minorHAnsi"/>
                                <w:color w:val="000000"/>
                              </w:rPr>
                            </w:pPr>
                            <w:r w:rsidRPr="0065203C">
                              <w:rPr>
                                <w:rFonts w:asciiTheme="minorHAnsi" w:hAnsiTheme="minorHAnsi" w:cstheme="minorHAnsi"/>
                                <w:color w:val="000000"/>
                              </w:rPr>
                              <w:t xml:space="preserve">The candidate’s Curriculum Vitae details have been examined for completeness and accuracy and are satisfied that the information provided is correct. </w:t>
                            </w:r>
                          </w:p>
                          <w:p w14:paraId="3E46E512" w14:textId="77777777" w:rsidR="00B0649B" w:rsidRPr="0065203C" w:rsidRDefault="00B0649B" w:rsidP="0028433E">
                            <w:pPr>
                              <w:autoSpaceDE w:val="0"/>
                              <w:autoSpaceDN w:val="0"/>
                              <w:adjustRightInd w:val="0"/>
                              <w:spacing w:after="0"/>
                              <w:ind w:left="360"/>
                              <w:rPr>
                                <w:rFonts w:asciiTheme="minorHAnsi" w:hAnsiTheme="minorHAnsi" w:cstheme="minorHAnsi"/>
                                <w:color w:val="000000"/>
                              </w:rPr>
                            </w:pPr>
                          </w:p>
                          <w:p w14:paraId="40CEB4B0" w14:textId="77777777" w:rsidR="00B0649B" w:rsidRPr="0065203C" w:rsidRDefault="00B0649B" w:rsidP="00B0649B">
                            <w:pPr>
                              <w:numPr>
                                <w:ilvl w:val="0"/>
                                <w:numId w:val="69"/>
                              </w:numPr>
                              <w:tabs>
                                <w:tab w:val="left" w:pos="426"/>
                              </w:tabs>
                              <w:spacing w:after="0" w:line="240" w:lineRule="auto"/>
                              <w:ind w:right="-1"/>
                              <w:contextualSpacing/>
                              <w:rPr>
                                <w:rFonts w:asciiTheme="minorHAnsi" w:hAnsiTheme="minorHAnsi" w:cstheme="minorHAnsi"/>
                              </w:rPr>
                            </w:pPr>
                            <w:r w:rsidRPr="0065203C">
                              <w:rPr>
                                <w:rFonts w:asciiTheme="minorHAnsi" w:hAnsiTheme="minorHAnsi" w:cstheme="minorHAnsi"/>
                              </w:rPr>
                              <w:t xml:space="preserve">The candidate proposed is of good character and that the following verification </w:t>
                            </w:r>
                          </w:p>
                          <w:p w14:paraId="54F692E9" w14:textId="77777777" w:rsidR="00B0649B" w:rsidRPr="0065203C" w:rsidRDefault="00B0649B" w:rsidP="0028433E">
                            <w:pPr>
                              <w:tabs>
                                <w:tab w:val="left" w:pos="426"/>
                              </w:tabs>
                              <w:ind w:left="360" w:right="-1"/>
                              <w:rPr>
                                <w:rFonts w:asciiTheme="minorHAnsi" w:hAnsiTheme="minorHAnsi" w:cstheme="minorHAnsi"/>
                              </w:rPr>
                            </w:pPr>
                            <w:r w:rsidRPr="0065203C">
                              <w:rPr>
                                <w:rFonts w:asciiTheme="minorHAnsi" w:hAnsiTheme="minorHAnsi" w:cstheme="minorHAnsi"/>
                              </w:rPr>
                              <w:t xml:space="preserve">        checks have been conducted by us;</w:t>
                            </w:r>
                          </w:p>
                          <w:p w14:paraId="126EDFB8" w14:textId="77777777" w:rsidR="00B0649B" w:rsidRPr="0065203C" w:rsidRDefault="00B0649B" w:rsidP="00B0649B">
                            <w:pPr>
                              <w:numPr>
                                <w:ilvl w:val="1"/>
                                <w:numId w:val="69"/>
                              </w:numPr>
                              <w:spacing w:after="0" w:line="240" w:lineRule="auto"/>
                              <w:contextualSpacing/>
                              <w:rPr>
                                <w:rFonts w:asciiTheme="minorHAnsi" w:hAnsiTheme="minorHAnsi" w:cstheme="minorHAnsi"/>
                              </w:rPr>
                            </w:pPr>
                            <w:r w:rsidRPr="0065203C">
                              <w:rPr>
                                <w:rFonts w:asciiTheme="minorHAnsi" w:hAnsiTheme="minorHAnsi" w:cstheme="minorHAnsi"/>
                              </w:rPr>
                              <w:t>We hold satisfactory character references, e.g. one business and one personal for each candidate proposed;</w:t>
                            </w:r>
                          </w:p>
                          <w:p w14:paraId="42895EF9" w14:textId="77777777" w:rsidR="00B0649B" w:rsidRPr="0065203C" w:rsidRDefault="00B0649B" w:rsidP="0028433E">
                            <w:pPr>
                              <w:ind w:left="360"/>
                              <w:rPr>
                                <w:rFonts w:asciiTheme="minorHAnsi" w:hAnsiTheme="minorHAnsi" w:cstheme="minorHAnsi"/>
                              </w:rPr>
                            </w:pPr>
                          </w:p>
                          <w:p w14:paraId="2B0D5B16" w14:textId="77777777" w:rsidR="00B0649B" w:rsidRPr="0065203C" w:rsidRDefault="00B0649B" w:rsidP="00B0649B">
                            <w:pPr>
                              <w:numPr>
                                <w:ilvl w:val="1"/>
                                <w:numId w:val="69"/>
                              </w:numPr>
                              <w:spacing w:after="0" w:line="240" w:lineRule="auto"/>
                              <w:contextualSpacing/>
                              <w:rPr>
                                <w:rFonts w:asciiTheme="minorHAnsi" w:hAnsiTheme="minorHAnsi" w:cstheme="minorHAnsi"/>
                              </w:rPr>
                            </w:pPr>
                            <w:r w:rsidRPr="0065203C">
                              <w:rPr>
                                <w:rFonts w:asciiTheme="minorHAnsi" w:hAnsiTheme="minorHAnsi" w:cstheme="minorHAnsi"/>
                              </w:rPr>
                              <w:t>The candidate’s claimed academic and professional qualifications shown on the Curriculum Vitae have been validated;</w:t>
                            </w:r>
                          </w:p>
                          <w:p w14:paraId="3A6C32A9" w14:textId="77777777" w:rsidR="00B0649B" w:rsidRPr="0065203C" w:rsidRDefault="00B0649B" w:rsidP="0028433E">
                            <w:pPr>
                              <w:ind w:left="360"/>
                              <w:rPr>
                                <w:rFonts w:asciiTheme="minorHAnsi" w:hAnsiTheme="minorHAnsi" w:cstheme="minorHAnsi"/>
                              </w:rPr>
                            </w:pPr>
                          </w:p>
                          <w:p w14:paraId="63E044CD" w14:textId="77777777" w:rsidR="00B0649B" w:rsidRPr="0065203C" w:rsidRDefault="00B0649B" w:rsidP="00B0649B">
                            <w:pPr>
                              <w:numPr>
                                <w:ilvl w:val="1"/>
                                <w:numId w:val="69"/>
                              </w:numPr>
                              <w:autoSpaceDE w:val="0"/>
                              <w:autoSpaceDN w:val="0"/>
                              <w:adjustRightInd w:val="0"/>
                              <w:spacing w:after="0" w:line="240" w:lineRule="auto"/>
                              <w:rPr>
                                <w:rFonts w:asciiTheme="minorHAnsi" w:hAnsiTheme="minorHAnsi" w:cstheme="minorHAnsi"/>
                                <w:b/>
                                <w:color w:val="000000"/>
                              </w:rPr>
                            </w:pPr>
                            <w:r w:rsidRPr="0065203C">
                              <w:rPr>
                                <w:rFonts w:asciiTheme="minorHAnsi" w:hAnsiTheme="minorHAnsi" w:cstheme="minorHAnsi"/>
                                <w:color w:val="000000"/>
                              </w:rPr>
                              <w:lastRenderedPageBreak/>
                              <w:t>We have independent identity verification for this candidate (passport or similar official documentation);</w:t>
                            </w:r>
                          </w:p>
                          <w:p w14:paraId="2DBC4A49" w14:textId="77777777" w:rsidR="00B0649B" w:rsidRPr="0065203C" w:rsidRDefault="00B0649B" w:rsidP="0028433E">
                            <w:pPr>
                              <w:ind w:left="720"/>
                              <w:contextualSpacing/>
                              <w:rPr>
                                <w:rFonts w:asciiTheme="minorHAnsi" w:hAnsiTheme="minorHAnsi" w:cstheme="minorHAnsi"/>
                                <w:b/>
                              </w:rPr>
                            </w:pPr>
                          </w:p>
                          <w:p w14:paraId="2B7A95E2" w14:textId="77777777" w:rsidR="00B0649B" w:rsidRPr="0065203C" w:rsidRDefault="00B0649B" w:rsidP="0028433E">
                            <w:pPr>
                              <w:autoSpaceDE w:val="0"/>
                              <w:autoSpaceDN w:val="0"/>
                              <w:adjustRightInd w:val="0"/>
                              <w:spacing w:after="0"/>
                              <w:rPr>
                                <w:rFonts w:asciiTheme="minorHAnsi" w:hAnsiTheme="minorHAnsi" w:cstheme="minorHAnsi"/>
                                <w:b/>
                                <w:color w:val="000000"/>
                              </w:rPr>
                            </w:pPr>
                          </w:p>
                          <w:p w14:paraId="18D4BDE5" w14:textId="77777777" w:rsidR="00B0649B" w:rsidRPr="0065203C" w:rsidRDefault="00B0649B" w:rsidP="0028433E">
                            <w:pPr>
                              <w:autoSpaceDE w:val="0"/>
                              <w:autoSpaceDN w:val="0"/>
                              <w:adjustRightInd w:val="0"/>
                              <w:spacing w:after="0"/>
                              <w:ind w:left="360"/>
                              <w:rPr>
                                <w:rFonts w:asciiTheme="minorHAnsi" w:hAnsiTheme="minorHAnsi" w:cstheme="minorHAnsi"/>
                                <w:b/>
                                <w:color w:val="000000"/>
                              </w:rPr>
                            </w:pPr>
                          </w:p>
                        </w:tc>
                      </w:tr>
                      <w:tr w:rsidR="00B0649B" w:rsidRPr="0065203C" w14:paraId="2D7805AB" w14:textId="77777777" w:rsidTr="0028433E">
                        <w:tc>
                          <w:tcPr>
                            <w:tcW w:w="9414" w:type="dxa"/>
                          </w:tcPr>
                          <w:p w14:paraId="08A07C92" w14:textId="77777777" w:rsidR="00B0649B" w:rsidRPr="0065203C" w:rsidRDefault="00B0649B" w:rsidP="0028433E">
                            <w:pPr>
                              <w:spacing w:line="240" w:lineRule="atLeast"/>
                              <w:ind w:right="-1"/>
                              <w:rPr>
                                <w:rFonts w:asciiTheme="minorHAnsi" w:hAnsiTheme="minorHAnsi" w:cstheme="minorHAnsi"/>
                                <w:bCs/>
                              </w:rPr>
                            </w:pPr>
                          </w:p>
                          <w:p w14:paraId="0FD7A71D"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Signature: ________________________________________Authorised Signatory</w:t>
                            </w:r>
                          </w:p>
                          <w:p w14:paraId="5F32AE3E" w14:textId="77777777" w:rsidR="00B0649B" w:rsidRPr="0065203C" w:rsidRDefault="00B0649B" w:rsidP="0028433E">
                            <w:pPr>
                              <w:spacing w:line="240" w:lineRule="atLeast"/>
                              <w:ind w:right="-1"/>
                              <w:rPr>
                                <w:rFonts w:asciiTheme="minorHAnsi" w:hAnsiTheme="minorHAnsi" w:cstheme="minorHAnsi"/>
                                <w:bCs/>
                              </w:rPr>
                            </w:pPr>
                          </w:p>
                          <w:p w14:paraId="36536EE5"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Tenderer’s Name: _______________________________________</w:t>
                            </w:r>
                          </w:p>
                          <w:p w14:paraId="39D21006" w14:textId="77777777" w:rsidR="00B0649B" w:rsidRPr="0065203C" w:rsidRDefault="00B0649B" w:rsidP="0028433E">
                            <w:pPr>
                              <w:spacing w:line="240" w:lineRule="atLeast"/>
                              <w:ind w:right="-1"/>
                              <w:rPr>
                                <w:rFonts w:asciiTheme="minorHAnsi" w:hAnsiTheme="minorHAnsi" w:cstheme="minorHAnsi"/>
                                <w:bCs/>
                              </w:rPr>
                            </w:pPr>
                          </w:p>
                          <w:p w14:paraId="4ABD7EEF"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Position held: ________________________________________</w:t>
                            </w:r>
                          </w:p>
                          <w:p w14:paraId="62BB7EF9" w14:textId="77777777" w:rsidR="00B0649B" w:rsidRPr="0065203C" w:rsidRDefault="00B0649B" w:rsidP="0028433E">
                            <w:pPr>
                              <w:spacing w:line="240" w:lineRule="atLeast"/>
                              <w:ind w:right="-1"/>
                              <w:rPr>
                                <w:rFonts w:asciiTheme="minorHAnsi" w:hAnsiTheme="minorHAnsi" w:cstheme="minorHAnsi"/>
                                <w:bCs/>
                              </w:rPr>
                            </w:pPr>
                          </w:p>
                          <w:p w14:paraId="4E0302BA"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Name: ___________________________________________Block Capitals</w:t>
                            </w:r>
                          </w:p>
                          <w:p w14:paraId="648C8577" w14:textId="77777777" w:rsidR="00B0649B" w:rsidRPr="0065203C" w:rsidRDefault="00B0649B" w:rsidP="0028433E">
                            <w:pPr>
                              <w:spacing w:line="240" w:lineRule="atLeast"/>
                              <w:ind w:right="-1"/>
                              <w:rPr>
                                <w:rFonts w:asciiTheme="minorHAnsi" w:hAnsiTheme="minorHAnsi" w:cstheme="minorHAnsi"/>
                                <w:bCs/>
                              </w:rPr>
                            </w:pPr>
                          </w:p>
                          <w:p w14:paraId="7DE915A5" w14:textId="77777777" w:rsidR="00B0649B" w:rsidRPr="0065203C" w:rsidRDefault="00B0649B" w:rsidP="0028433E">
                            <w:pPr>
                              <w:spacing w:line="240" w:lineRule="atLeast"/>
                              <w:ind w:right="-1"/>
                              <w:rPr>
                                <w:rFonts w:asciiTheme="minorHAnsi" w:hAnsiTheme="minorHAnsi" w:cstheme="minorHAnsi"/>
                                <w:bCs/>
                              </w:rPr>
                            </w:pPr>
                            <w:r w:rsidRPr="0065203C">
                              <w:rPr>
                                <w:rFonts w:asciiTheme="minorHAnsi" w:hAnsiTheme="minorHAnsi" w:cstheme="minorHAnsi"/>
                                <w:bCs/>
                              </w:rPr>
                              <w:t xml:space="preserve">Date: </w:t>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r>
                            <w:r w:rsidRPr="0065203C">
                              <w:rPr>
                                <w:rFonts w:asciiTheme="minorHAnsi" w:hAnsiTheme="minorHAnsi" w:cstheme="minorHAnsi"/>
                                <w:bCs/>
                              </w:rPr>
                              <w:softHyphen/>
                              <w:t>____________________________________________</w:t>
                            </w:r>
                          </w:p>
                          <w:p w14:paraId="71F05EF6" w14:textId="77777777" w:rsidR="00B0649B" w:rsidRPr="0065203C" w:rsidRDefault="00B0649B" w:rsidP="0028433E">
                            <w:pPr>
                              <w:tabs>
                                <w:tab w:val="left" w:pos="426"/>
                              </w:tabs>
                              <w:spacing w:line="240" w:lineRule="atLeast"/>
                              <w:ind w:right="-1"/>
                              <w:rPr>
                                <w:rFonts w:asciiTheme="minorHAnsi" w:hAnsiTheme="minorHAnsi" w:cstheme="minorHAnsi"/>
                                <w:b/>
                              </w:rPr>
                            </w:pPr>
                          </w:p>
                        </w:tc>
                      </w:tr>
                      <w:tr w:rsidR="00B0649B" w:rsidRPr="0065203C" w14:paraId="37569951" w14:textId="77777777" w:rsidTr="0028433E">
                        <w:tc>
                          <w:tcPr>
                            <w:tcW w:w="9414" w:type="dxa"/>
                          </w:tcPr>
                          <w:p w14:paraId="707E4629" w14:textId="77777777" w:rsidR="00B0649B" w:rsidRPr="0065203C" w:rsidRDefault="00B0649B" w:rsidP="0028433E">
                            <w:pPr>
                              <w:rPr>
                                <w:rFonts w:asciiTheme="minorHAnsi" w:hAnsiTheme="minorHAnsi" w:cstheme="minorHAnsi"/>
                                <w:b/>
                              </w:rPr>
                            </w:pPr>
                          </w:p>
                        </w:tc>
                      </w:tr>
                    </w:tbl>
                    <w:p w14:paraId="10448D2C" w14:textId="77777777" w:rsidR="00B0649B" w:rsidRPr="0065203C" w:rsidRDefault="00B0649B" w:rsidP="0028433E">
                      <w:pPr>
                        <w:rPr>
                          <w:rFonts w:asciiTheme="minorHAnsi" w:hAnsiTheme="minorHAnsi" w:cstheme="minorHAnsi"/>
                        </w:rPr>
                      </w:pPr>
                    </w:p>
                  </w:tc>
                </w:tr>
              </w:tbl>
              <w:p w14:paraId="65AF77B3" w14:textId="77777777" w:rsidR="00B0649B" w:rsidRPr="0065203C" w:rsidRDefault="00B0649B" w:rsidP="0028433E">
                <w:pPr>
                  <w:spacing w:after="0" w:line="240" w:lineRule="auto"/>
                  <w:rPr>
                    <w:rFonts w:cstheme="minorHAnsi"/>
                    <w:sz w:val="20"/>
                    <w:szCs w:val="20"/>
                  </w:rPr>
                </w:pPr>
              </w:p>
            </w:tc>
          </w:tr>
        </w:tbl>
        <w:p w14:paraId="340CE7C9" w14:textId="77777777" w:rsidR="00DB6F9F" w:rsidRDefault="00B63269"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2874949" w14:textId="77777777" w:rsidR="0028433E" w:rsidRDefault="0028433E" w:rsidP="003C0FB1">
      <w:r>
        <w:separator/>
      </w:r>
    </w:p>
  </w:endnote>
  <w:endnote w:type="continuationSeparator" w:id="0">
    <w:p w14:paraId="10062085" w14:textId="77777777" w:rsidR="0028433E" w:rsidRDefault="0028433E" w:rsidP="003C0FB1">
      <w:r>
        <w:continuationSeparator/>
      </w:r>
    </w:p>
  </w:endnote>
  <w:endnote w:type="continuationNotice" w:id="1">
    <w:p w14:paraId="46AE8DB0" w14:textId="77777777" w:rsidR="0028433E" w:rsidRDefault="0028433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64448128"/>
      <w:docPartObj>
        <w:docPartGallery w:val="Page Numbers (Bottom of Page)"/>
        <w:docPartUnique/>
      </w:docPartObj>
    </w:sdtPr>
    <w:sdtEndPr/>
    <w:sdtContent>
      <w:p w14:paraId="063F9131" w14:textId="1AC0F3E8" w:rsidR="0028433E" w:rsidRDefault="0028433E"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Pr="005520E5">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32442889"/>
      <w:docPartObj>
        <w:docPartGallery w:val="Page Numbers (Bottom of Page)"/>
        <w:docPartUnique/>
      </w:docPartObj>
    </w:sdtPr>
    <w:sdtEndPr/>
    <w:sdtContent>
      <w:p w14:paraId="63E3D911" w14:textId="06E3087B" w:rsidR="0028433E" w:rsidRPr="00CC6259" w:rsidRDefault="0028433E"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Pr>
            <w:rFonts w:asciiTheme="minorHAnsi" w:hAnsiTheme="minorHAnsi"/>
            <w:noProof/>
          </w:rPr>
          <w:t>6</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64448130"/>
      <w:docPartObj>
        <w:docPartGallery w:val="Page Numbers (Bottom of Page)"/>
        <w:docPartUnique/>
      </w:docPartObj>
    </w:sdtPr>
    <w:sdtEndPr/>
    <w:sdtContent>
      <w:p w14:paraId="373EAA67" w14:textId="08050B37" w:rsidR="0028433E" w:rsidRPr="00DE06E5" w:rsidRDefault="0028433E"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Pr="005520E5">
          <w:rPr>
            <w:rFonts w:ascii="Times New Roman" w:hAnsi="Times New Roman"/>
            <w:noProof/>
          </w:rPr>
          <w:t>20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B3451E6" w14:textId="77777777" w:rsidR="0028433E" w:rsidRDefault="0028433E" w:rsidP="003C0FB1">
      <w:r>
        <w:separator/>
      </w:r>
    </w:p>
  </w:footnote>
  <w:footnote w:type="continuationSeparator" w:id="0">
    <w:p w14:paraId="79365CC3" w14:textId="77777777" w:rsidR="0028433E" w:rsidRDefault="0028433E" w:rsidP="003C0FB1">
      <w:r>
        <w:continuationSeparator/>
      </w:r>
    </w:p>
  </w:footnote>
  <w:footnote w:type="continuationNotice" w:id="1">
    <w:p w14:paraId="2CF185B7" w14:textId="77777777" w:rsidR="0028433E" w:rsidRDefault="0028433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E5C3FF5" w14:textId="15C5602A" w:rsidR="0028433E" w:rsidRPr="00F672B1" w:rsidRDefault="0028433E" w:rsidP="00503F93">
    <w:pPr>
      <w:pStyle w:val="Header"/>
      <w:rPr>
        <w:rFonts w:asciiTheme="minorHAnsi" w:hAnsiTheme="minorHAnsi"/>
        <w:sz w:val="16"/>
        <w:szCs w:val="16"/>
        <w:lang w:val="en-IE"/>
      </w:rPr>
    </w:pPr>
    <w:r>
      <w:rPr>
        <w:rFonts w:asciiTheme="minorHAnsi" w:hAnsiTheme="minorHAnsi"/>
        <w:sz w:val="16"/>
        <w:szCs w:val="16"/>
        <w:lang w:val="en-IE"/>
      </w:rPr>
      <w:t>ServicesRFT160125</w:t>
    </w:r>
    <w:r>
      <w:rPr>
        <w:rFonts w:asciiTheme="minorHAnsi" w:hAnsiTheme="minorHAnsi"/>
        <w:sz w:val="16"/>
        <w:szCs w:val="16"/>
        <w:lang w:val="en-IE"/>
      </w:rPr>
      <w:tab/>
    </w:r>
    <w:r>
      <w:rPr>
        <w:rFonts w:asciiTheme="minorHAnsi" w:hAnsiTheme="minorHAnsi"/>
        <w:sz w:val="16"/>
        <w:szCs w:val="16"/>
        <w:lang w:val="en-IE"/>
      </w:rPr>
      <w:tab/>
    </w:r>
  </w:p>
  <w:p w14:paraId="640E8141" w14:textId="77777777" w:rsidR="0028433E" w:rsidRDefault="0028433E">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000005"/>
    <w:multiLevelType w:val="singleLevel"/>
    <w:tmpl w:val="00000005"/>
    <w:name w:val="WW8Num5"/>
    <w:lvl w:ilvl="0">
      <w:start w:val="1"/>
      <w:numFmt w:val="bullet"/>
      <w:lvlText w:val=""/>
      <w:lvlJc w:val="left"/>
      <w:pPr>
        <w:tabs>
          <w:tab w:val="num" w:pos="955"/>
        </w:tabs>
        <w:ind w:left="955" w:hanging="360"/>
      </w:pPr>
      <w:rPr>
        <w:rFonts w:ascii="Symbol" w:hAnsi="Symbol"/>
      </w:rPr>
    </w:lvl>
  </w:abstractNum>
  <w:abstractNum w:abstractNumId="1"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D2D1A15"/>
    <w:multiLevelType w:val="hybridMultilevel"/>
    <w:tmpl w:val="40788F06"/>
    <w:lvl w:ilvl="0" w:tplc="F3A46CC4">
      <w:start w:val="1"/>
      <w:numFmt w:val="lowerRoman"/>
      <w:lvlText w:val="(%1)"/>
      <w:lvlJc w:val="left"/>
      <w:pPr>
        <w:ind w:left="1440" w:hanging="72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5" w15:restartNumberingAfterBreak="0">
    <w:nsid w:val="0F560D05"/>
    <w:multiLevelType w:val="hybridMultilevel"/>
    <w:tmpl w:val="82A0C2FE"/>
    <w:lvl w:ilvl="0" w:tplc="C53C3390">
      <w:start w:val="1"/>
      <w:numFmt w:val="upperLetter"/>
      <w:lvlText w:val="(%1)"/>
      <w:lvlJc w:val="left"/>
      <w:pPr>
        <w:ind w:left="360" w:hanging="360"/>
      </w:pPr>
    </w:lvl>
    <w:lvl w:ilvl="1" w:tplc="18090019">
      <w:start w:val="1"/>
      <w:numFmt w:val="lowerLetter"/>
      <w:lvlText w:val="%2."/>
      <w:lvlJc w:val="left"/>
      <w:pPr>
        <w:ind w:left="1080" w:hanging="360"/>
      </w:pPr>
    </w:lvl>
    <w:lvl w:ilvl="2" w:tplc="1809001B">
      <w:start w:val="1"/>
      <w:numFmt w:val="lowerRoman"/>
      <w:lvlText w:val="%3."/>
      <w:lvlJc w:val="right"/>
      <w:pPr>
        <w:ind w:left="1800" w:hanging="180"/>
      </w:pPr>
    </w:lvl>
    <w:lvl w:ilvl="3" w:tplc="1809000F">
      <w:start w:val="1"/>
      <w:numFmt w:val="decimal"/>
      <w:lvlText w:val="%4."/>
      <w:lvlJc w:val="left"/>
      <w:pPr>
        <w:ind w:left="2520" w:hanging="360"/>
      </w:pPr>
    </w:lvl>
    <w:lvl w:ilvl="4" w:tplc="18090019">
      <w:start w:val="1"/>
      <w:numFmt w:val="lowerLetter"/>
      <w:lvlText w:val="%5."/>
      <w:lvlJc w:val="left"/>
      <w:pPr>
        <w:ind w:left="3240" w:hanging="360"/>
      </w:pPr>
    </w:lvl>
    <w:lvl w:ilvl="5" w:tplc="1809001B">
      <w:start w:val="1"/>
      <w:numFmt w:val="lowerRoman"/>
      <w:lvlText w:val="%6."/>
      <w:lvlJc w:val="right"/>
      <w:pPr>
        <w:ind w:left="3960" w:hanging="180"/>
      </w:pPr>
    </w:lvl>
    <w:lvl w:ilvl="6" w:tplc="1809000F">
      <w:start w:val="1"/>
      <w:numFmt w:val="decimal"/>
      <w:lvlText w:val="%7."/>
      <w:lvlJc w:val="left"/>
      <w:pPr>
        <w:ind w:left="4680" w:hanging="360"/>
      </w:pPr>
    </w:lvl>
    <w:lvl w:ilvl="7" w:tplc="18090019">
      <w:start w:val="1"/>
      <w:numFmt w:val="lowerLetter"/>
      <w:lvlText w:val="%8."/>
      <w:lvlJc w:val="left"/>
      <w:pPr>
        <w:ind w:left="5400" w:hanging="360"/>
      </w:pPr>
    </w:lvl>
    <w:lvl w:ilvl="8" w:tplc="1809001B">
      <w:start w:val="1"/>
      <w:numFmt w:val="lowerRoman"/>
      <w:lvlText w:val="%9."/>
      <w:lvlJc w:val="right"/>
      <w:pPr>
        <w:ind w:left="6120" w:hanging="180"/>
      </w:pPr>
    </w:lvl>
  </w:abstractNum>
  <w:abstractNum w:abstractNumId="6" w15:restartNumberingAfterBreak="0">
    <w:nsid w:val="120A2A68"/>
    <w:multiLevelType w:val="multilevel"/>
    <w:tmpl w:val="0A907BBA"/>
    <w:lvl w:ilvl="0">
      <w:start w:val="2"/>
      <w:numFmt w:val="decimal"/>
      <w:lvlText w:val="%1"/>
      <w:lvlJc w:val="left"/>
      <w:pPr>
        <w:ind w:left="390" w:hanging="390"/>
      </w:pPr>
      <w:rPr>
        <w:rFonts w:hint="default"/>
      </w:rPr>
    </w:lvl>
    <w:lvl w:ilvl="1">
      <w:start w:val="24"/>
      <w:numFmt w:val="decimal"/>
      <w:lvlText w:val="%1.%2"/>
      <w:lvlJc w:val="left"/>
      <w:pPr>
        <w:ind w:left="780" w:hanging="390"/>
      </w:pPr>
      <w:rPr>
        <w:rFonts w:hint="default"/>
      </w:rPr>
    </w:lvl>
    <w:lvl w:ilvl="2">
      <w:start w:val="1"/>
      <w:numFmt w:val="decimal"/>
      <w:lvlText w:val="%1.%2.%3"/>
      <w:lvlJc w:val="left"/>
      <w:pPr>
        <w:ind w:left="1500" w:hanging="720"/>
      </w:pPr>
      <w:rPr>
        <w:rFonts w:hint="default"/>
      </w:rPr>
    </w:lvl>
    <w:lvl w:ilvl="3">
      <w:start w:val="1"/>
      <w:numFmt w:val="decimal"/>
      <w:lvlText w:val="%1.%2.%3.%4"/>
      <w:lvlJc w:val="left"/>
      <w:pPr>
        <w:ind w:left="1890" w:hanging="720"/>
      </w:pPr>
      <w:rPr>
        <w:rFonts w:hint="default"/>
      </w:rPr>
    </w:lvl>
    <w:lvl w:ilvl="4">
      <w:start w:val="1"/>
      <w:numFmt w:val="decimal"/>
      <w:lvlText w:val="%1.%2.%3.%4.%5"/>
      <w:lvlJc w:val="left"/>
      <w:pPr>
        <w:ind w:left="2640" w:hanging="1080"/>
      </w:pPr>
      <w:rPr>
        <w:rFonts w:hint="default"/>
      </w:rPr>
    </w:lvl>
    <w:lvl w:ilvl="5">
      <w:start w:val="1"/>
      <w:numFmt w:val="decimal"/>
      <w:lvlText w:val="%1.%2.%3.%4.%5.%6"/>
      <w:lvlJc w:val="left"/>
      <w:pPr>
        <w:ind w:left="3030" w:hanging="1080"/>
      </w:pPr>
      <w:rPr>
        <w:rFonts w:hint="default"/>
      </w:rPr>
    </w:lvl>
    <w:lvl w:ilvl="6">
      <w:start w:val="1"/>
      <w:numFmt w:val="decimal"/>
      <w:lvlText w:val="%1.%2.%3.%4.%5.%6.%7"/>
      <w:lvlJc w:val="left"/>
      <w:pPr>
        <w:ind w:left="3780" w:hanging="1440"/>
      </w:pPr>
      <w:rPr>
        <w:rFonts w:hint="default"/>
      </w:rPr>
    </w:lvl>
    <w:lvl w:ilvl="7">
      <w:start w:val="1"/>
      <w:numFmt w:val="decimal"/>
      <w:lvlText w:val="%1.%2.%3.%4.%5.%6.%7.%8"/>
      <w:lvlJc w:val="left"/>
      <w:pPr>
        <w:ind w:left="4170" w:hanging="1440"/>
      </w:pPr>
      <w:rPr>
        <w:rFonts w:hint="default"/>
      </w:rPr>
    </w:lvl>
    <w:lvl w:ilvl="8">
      <w:start w:val="1"/>
      <w:numFmt w:val="decimal"/>
      <w:lvlText w:val="%1.%2.%3.%4.%5.%6.%7.%8.%9"/>
      <w:lvlJc w:val="left"/>
      <w:pPr>
        <w:ind w:left="4920" w:hanging="1800"/>
      </w:pPr>
      <w:rPr>
        <w:rFonts w:hint="default"/>
      </w:rPr>
    </w:lvl>
  </w:abstractNum>
  <w:abstractNum w:abstractNumId="7" w15:restartNumberingAfterBreak="0">
    <w:nsid w:val="120F7119"/>
    <w:multiLevelType w:val="multilevel"/>
    <w:tmpl w:val="33F6ACE6"/>
    <w:lvl w:ilvl="0">
      <w:start w:val="2"/>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9" w15:restartNumberingAfterBreak="0">
    <w:nsid w:val="14FC4599"/>
    <w:multiLevelType w:val="multilevel"/>
    <w:tmpl w:val="7AB4E81C"/>
    <w:lvl w:ilvl="0">
      <w:start w:val="2"/>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11"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18D84392"/>
    <w:multiLevelType w:val="hybridMultilevel"/>
    <w:tmpl w:val="3104C158"/>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13"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1C9A7D04"/>
    <w:multiLevelType w:val="hybridMultilevel"/>
    <w:tmpl w:val="B674F120"/>
    <w:lvl w:ilvl="0" w:tplc="18090013">
      <w:start w:val="1"/>
      <w:numFmt w:val="upperRoman"/>
      <w:lvlText w:val="%1."/>
      <w:lvlJc w:val="righ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D5F7031"/>
    <w:multiLevelType w:val="multilevel"/>
    <w:tmpl w:val="43CC5EA8"/>
    <w:lvl w:ilvl="0">
      <w:start w:val="1"/>
      <w:numFmt w:val="decimal"/>
      <w:lvlText w:val="%1"/>
      <w:lvlJc w:val="left"/>
      <w:pPr>
        <w:ind w:left="360" w:hanging="360"/>
      </w:pPr>
      <w:rPr>
        <w:rFonts w:hint="default"/>
      </w:rPr>
    </w:lvl>
    <w:lvl w:ilv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249D62A3"/>
    <w:multiLevelType w:val="hybridMultilevel"/>
    <w:tmpl w:val="AE22B97C"/>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25555B5F"/>
    <w:multiLevelType w:val="multilevel"/>
    <w:tmpl w:val="1A442B8C"/>
    <w:lvl w:ilvl="0">
      <w:start w:val="2"/>
      <w:numFmt w:val="decimal"/>
      <w:lvlText w:val="%1"/>
      <w:lvlJc w:val="left"/>
      <w:pPr>
        <w:ind w:left="360" w:hanging="360"/>
      </w:pPr>
      <w:rPr>
        <w:rFonts w:hint="default"/>
      </w:rPr>
    </w:lvl>
    <w:lvl w:ilvl="1">
      <w:start w:val="7"/>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0" w15:restartNumberingAfterBreak="0">
    <w:nsid w:val="263319F0"/>
    <w:multiLevelType w:val="multilevel"/>
    <w:tmpl w:val="72964E16"/>
    <w:lvl w:ilvl="0">
      <w:start w:val="2"/>
      <w:numFmt w:val="decimal"/>
      <w:lvlText w:val="%1"/>
      <w:lvlJc w:val="left"/>
      <w:pPr>
        <w:ind w:left="390" w:hanging="390"/>
      </w:pPr>
      <w:rPr>
        <w:rFonts w:hint="default"/>
      </w:rPr>
    </w:lvl>
    <w:lvl w:ilvl="1">
      <w:start w:val="14"/>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1" w15:restartNumberingAfterBreak="0">
    <w:nsid w:val="27CE38CE"/>
    <w:multiLevelType w:val="multilevel"/>
    <w:tmpl w:val="0A90B55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86865B9"/>
    <w:multiLevelType w:val="hybridMultilevel"/>
    <w:tmpl w:val="6C161138"/>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3"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24" w15:restartNumberingAfterBreak="0">
    <w:nsid w:val="2C8B79F9"/>
    <w:multiLevelType w:val="hybridMultilevel"/>
    <w:tmpl w:val="4AA4D53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6"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7" w15:restartNumberingAfterBreak="0">
    <w:nsid w:val="38265B86"/>
    <w:multiLevelType w:val="hybridMultilevel"/>
    <w:tmpl w:val="DB3ADBB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8" w15:restartNumberingAfterBreak="0">
    <w:nsid w:val="38B1226F"/>
    <w:multiLevelType w:val="hybridMultilevel"/>
    <w:tmpl w:val="4016E3AA"/>
    <w:lvl w:ilvl="0" w:tplc="3500B088">
      <w:start w:val="1"/>
      <w:numFmt w:val="lowerRoman"/>
      <w:lvlText w:val="(%1)"/>
      <w:lvlJc w:val="left"/>
      <w:pPr>
        <w:ind w:left="1080"/>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1" w:tplc="CEAC5690">
      <w:start w:val="1"/>
      <w:numFmt w:val="lowerLetter"/>
      <w:lvlText w:val="%2"/>
      <w:lvlJc w:val="left"/>
      <w:pPr>
        <w:ind w:left="154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2" w:tplc="3C666E06">
      <w:start w:val="1"/>
      <w:numFmt w:val="lowerRoman"/>
      <w:lvlText w:val="%3"/>
      <w:lvlJc w:val="left"/>
      <w:pPr>
        <w:ind w:left="226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3" w:tplc="59AC95D6">
      <w:start w:val="1"/>
      <w:numFmt w:val="decimal"/>
      <w:lvlText w:val="%4"/>
      <w:lvlJc w:val="left"/>
      <w:pPr>
        <w:ind w:left="298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4" w:tplc="E04EB054">
      <w:start w:val="1"/>
      <w:numFmt w:val="lowerLetter"/>
      <w:lvlText w:val="%5"/>
      <w:lvlJc w:val="left"/>
      <w:pPr>
        <w:ind w:left="370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5" w:tplc="28E41220">
      <w:start w:val="1"/>
      <w:numFmt w:val="lowerRoman"/>
      <w:lvlText w:val="%6"/>
      <w:lvlJc w:val="left"/>
      <w:pPr>
        <w:ind w:left="442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6" w:tplc="94B435AA">
      <w:start w:val="1"/>
      <w:numFmt w:val="decimal"/>
      <w:lvlText w:val="%7"/>
      <w:lvlJc w:val="left"/>
      <w:pPr>
        <w:ind w:left="514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7" w:tplc="26FE419E">
      <w:start w:val="1"/>
      <w:numFmt w:val="lowerLetter"/>
      <w:lvlText w:val="%8"/>
      <w:lvlJc w:val="left"/>
      <w:pPr>
        <w:ind w:left="586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lvl w:ilvl="8" w:tplc="B42A4BE8">
      <w:start w:val="1"/>
      <w:numFmt w:val="lowerRoman"/>
      <w:lvlText w:val="%9"/>
      <w:lvlJc w:val="left"/>
      <w:pPr>
        <w:ind w:left="6587"/>
      </w:pPr>
      <w:rPr>
        <w:rFonts w:ascii="Calibri" w:eastAsia="Calibri" w:hAnsi="Calibri" w:cs="Calibri"/>
        <w:b w:val="0"/>
        <w:i w:val="0"/>
        <w:strike w:val="0"/>
        <w:dstrike w:val="0"/>
        <w:color w:val="000000"/>
        <w:sz w:val="20"/>
        <w:szCs w:val="20"/>
        <w:u w:val="none" w:color="000000"/>
        <w:bdr w:val="none" w:sz="0" w:space="0" w:color="auto"/>
        <w:shd w:val="clear" w:color="auto" w:fill="auto"/>
        <w:vertAlign w:val="baseline"/>
      </w:rPr>
    </w:lvl>
  </w:abstractNum>
  <w:abstractNum w:abstractNumId="29" w15:restartNumberingAfterBreak="0">
    <w:nsid w:val="41436C4B"/>
    <w:multiLevelType w:val="hybridMultilevel"/>
    <w:tmpl w:val="1604EB3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31" w15:restartNumberingAfterBreak="0">
    <w:nsid w:val="42CE2774"/>
    <w:multiLevelType w:val="hybridMultilevel"/>
    <w:tmpl w:val="710A06F0"/>
    <w:lvl w:ilvl="0" w:tplc="18090001">
      <w:start w:val="1"/>
      <w:numFmt w:val="bullet"/>
      <w:lvlText w:val=""/>
      <w:lvlJc w:val="left"/>
      <w:pPr>
        <w:ind w:left="1004" w:hanging="360"/>
      </w:pPr>
      <w:rPr>
        <w:rFonts w:ascii="Symbol" w:hAnsi="Symbol" w:hint="default"/>
      </w:rPr>
    </w:lvl>
    <w:lvl w:ilvl="1" w:tplc="18090003" w:tentative="1">
      <w:start w:val="1"/>
      <w:numFmt w:val="bullet"/>
      <w:lvlText w:val="o"/>
      <w:lvlJc w:val="left"/>
      <w:pPr>
        <w:ind w:left="1724" w:hanging="360"/>
      </w:pPr>
      <w:rPr>
        <w:rFonts w:ascii="Courier New" w:hAnsi="Courier New" w:cs="Courier New" w:hint="default"/>
      </w:rPr>
    </w:lvl>
    <w:lvl w:ilvl="2" w:tplc="18090005" w:tentative="1">
      <w:start w:val="1"/>
      <w:numFmt w:val="bullet"/>
      <w:lvlText w:val=""/>
      <w:lvlJc w:val="left"/>
      <w:pPr>
        <w:ind w:left="2444" w:hanging="360"/>
      </w:pPr>
      <w:rPr>
        <w:rFonts w:ascii="Wingdings" w:hAnsi="Wingdings" w:hint="default"/>
      </w:rPr>
    </w:lvl>
    <w:lvl w:ilvl="3" w:tplc="18090001" w:tentative="1">
      <w:start w:val="1"/>
      <w:numFmt w:val="bullet"/>
      <w:lvlText w:val=""/>
      <w:lvlJc w:val="left"/>
      <w:pPr>
        <w:ind w:left="3164" w:hanging="360"/>
      </w:pPr>
      <w:rPr>
        <w:rFonts w:ascii="Symbol" w:hAnsi="Symbol" w:hint="default"/>
      </w:rPr>
    </w:lvl>
    <w:lvl w:ilvl="4" w:tplc="18090003" w:tentative="1">
      <w:start w:val="1"/>
      <w:numFmt w:val="bullet"/>
      <w:lvlText w:val="o"/>
      <w:lvlJc w:val="left"/>
      <w:pPr>
        <w:ind w:left="3884" w:hanging="360"/>
      </w:pPr>
      <w:rPr>
        <w:rFonts w:ascii="Courier New" w:hAnsi="Courier New" w:cs="Courier New" w:hint="default"/>
      </w:rPr>
    </w:lvl>
    <w:lvl w:ilvl="5" w:tplc="18090005" w:tentative="1">
      <w:start w:val="1"/>
      <w:numFmt w:val="bullet"/>
      <w:lvlText w:val=""/>
      <w:lvlJc w:val="left"/>
      <w:pPr>
        <w:ind w:left="4604" w:hanging="360"/>
      </w:pPr>
      <w:rPr>
        <w:rFonts w:ascii="Wingdings" w:hAnsi="Wingdings" w:hint="default"/>
      </w:rPr>
    </w:lvl>
    <w:lvl w:ilvl="6" w:tplc="18090001" w:tentative="1">
      <w:start w:val="1"/>
      <w:numFmt w:val="bullet"/>
      <w:lvlText w:val=""/>
      <w:lvlJc w:val="left"/>
      <w:pPr>
        <w:ind w:left="5324" w:hanging="360"/>
      </w:pPr>
      <w:rPr>
        <w:rFonts w:ascii="Symbol" w:hAnsi="Symbol" w:hint="default"/>
      </w:rPr>
    </w:lvl>
    <w:lvl w:ilvl="7" w:tplc="18090003" w:tentative="1">
      <w:start w:val="1"/>
      <w:numFmt w:val="bullet"/>
      <w:lvlText w:val="o"/>
      <w:lvlJc w:val="left"/>
      <w:pPr>
        <w:ind w:left="6044" w:hanging="360"/>
      </w:pPr>
      <w:rPr>
        <w:rFonts w:ascii="Courier New" w:hAnsi="Courier New" w:cs="Courier New" w:hint="default"/>
      </w:rPr>
    </w:lvl>
    <w:lvl w:ilvl="8" w:tplc="18090005" w:tentative="1">
      <w:start w:val="1"/>
      <w:numFmt w:val="bullet"/>
      <w:lvlText w:val=""/>
      <w:lvlJc w:val="left"/>
      <w:pPr>
        <w:ind w:left="6764" w:hanging="360"/>
      </w:pPr>
      <w:rPr>
        <w:rFonts w:ascii="Wingdings" w:hAnsi="Wingdings" w:hint="default"/>
      </w:rPr>
    </w:lvl>
  </w:abstractNum>
  <w:abstractNum w:abstractNumId="32" w15:restartNumberingAfterBreak="0">
    <w:nsid w:val="473341CE"/>
    <w:multiLevelType w:val="hybridMultilevel"/>
    <w:tmpl w:val="910C029C"/>
    <w:lvl w:ilvl="0" w:tplc="8242953C">
      <w:start w:val="1"/>
      <w:numFmt w:val="lowerRoman"/>
      <w:lvlText w:val="(%1)"/>
      <w:lvlJc w:val="left"/>
      <w:pPr>
        <w:ind w:left="1440" w:hanging="72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33" w15:restartNumberingAfterBreak="0">
    <w:nsid w:val="47D0405F"/>
    <w:multiLevelType w:val="hybridMultilevel"/>
    <w:tmpl w:val="3248643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5"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6" w15:restartNumberingAfterBreak="0">
    <w:nsid w:val="4A6F4D07"/>
    <w:multiLevelType w:val="hybridMultilevel"/>
    <w:tmpl w:val="841C94EE"/>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37" w15:restartNumberingAfterBreak="0">
    <w:nsid w:val="4FEF4DF4"/>
    <w:multiLevelType w:val="hybridMultilevel"/>
    <w:tmpl w:val="A89E607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8"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519A3793"/>
    <w:multiLevelType w:val="hybridMultilevel"/>
    <w:tmpl w:val="618EE80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0" w15:restartNumberingAfterBreak="0">
    <w:nsid w:val="52054F87"/>
    <w:multiLevelType w:val="hybridMultilevel"/>
    <w:tmpl w:val="7A4079A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1" w15:restartNumberingAfterBreak="0">
    <w:nsid w:val="5470034F"/>
    <w:multiLevelType w:val="hybridMultilevel"/>
    <w:tmpl w:val="B4BC411C"/>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2"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5BB97F53"/>
    <w:multiLevelType w:val="hybridMultilevel"/>
    <w:tmpl w:val="D41016DC"/>
    <w:lvl w:ilvl="0" w:tplc="EBE44222">
      <w:start w:val="1"/>
      <w:numFmt w:val="lowerRoman"/>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4" w15:restartNumberingAfterBreak="0">
    <w:nsid w:val="5D4E5114"/>
    <w:multiLevelType w:val="hybridMultilevel"/>
    <w:tmpl w:val="7D3A8F2E"/>
    <w:lvl w:ilvl="0" w:tplc="18090001">
      <w:start w:val="1"/>
      <w:numFmt w:val="bullet"/>
      <w:lvlText w:val=""/>
      <w:lvlJc w:val="left"/>
      <w:pPr>
        <w:ind w:left="720" w:hanging="360"/>
      </w:pPr>
      <w:rPr>
        <w:rFonts w:ascii="Symbol" w:hAnsi="Symbol" w:hint="default"/>
      </w:rPr>
    </w:lvl>
    <w:lvl w:ilvl="1" w:tplc="18090001">
      <w:start w:val="1"/>
      <w:numFmt w:val="bullet"/>
      <w:lvlText w:val=""/>
      <w:lvlJc w:val="left"/>
      <w:pPr>
        <w:ind w:left="1440" w:hanging="360"/>
      </w:pPr>
      <w:rPr>
        <w:rFonts w:ascii="Symbol" w:hAnsi="Symbol"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5"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62440503"/>
    <w:multiLevelType w:val="hybridMultilevel"/>
    <w:tmpl w:val="F48053A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64153F92"/>
    <w:multiLevelType w:val="hybridMultilevel"/>
    <w:tmpl w:val="F8849CCE"/>
    <w:lvl w:ilvl="0" w:tplc="C548E9DA">
      <w:start w:val="1"/>
      <w:numFmt w:val="lowerLetter"/>
      <w:lvlText w:val="%1)"/>
      <w:lvlJc w:val="left"/>
      <w:pPr>
        <w:ind w:left="1080" w:hanging="36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48"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65BD6297"/>
    <w:multiLevelType w:val="hybridMultilevel"/>
    <w:tmpl w:val="EA9E2E7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0"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51" w15:restartNumberingAfterBreak="0">
    <w:nsid w:val="6A4657C7"/>
    <w:multiLevelType w:val="hybridMultilevel"/>
    <w:tmpl w:val="16E49564"/>
    <w:lvl w:ilvl="0" w:tplc="4F06F3F2">
      <w:start w:val="1"/>
      <w:numFmt w:val="lowerRoman"/>
      <w:lvlText w:val="(%1)"/>
      <w:lvlJc w:val="left"/>
      <w:pPr>
        <w:ind w:left="1440" w:hanging="720"/>
      </w:pPr>
    </w:lvl>
    <w:lvl w:ilvl="1" w:tplc="18090019">
      <w:start w:val="1"/>
      <w:numFmt w:val="lowerLetter"/>
      <w:lvlText w:val="%2."/>
      <w:lvlJc w:val="left"/>
      <w:pPr>
        <w:ind w:left="1800" w:hanging="360"/>
      </w:pPr>
    </w:lvl>
    <w:lvl w:ilvl="2" w:tplc="1809001B">
      <w:start w:val="1"/>
      <w:numFmt w:val="lowerRoman"/>
      <w:lvlText w:val="%3."/>
      <w:lvlJc w:val="right"/>
      <w:pPr>
        <w:ind w:left="2520" w:hanging="180"/>
      </w:pPr>
    </w:lvl>
    <w:lvl w:ilvl="3" w:tplc="1809000F">
      <w:start w:val="1"/>
      <w:numFmt w:val="decimal"/>
      <w:lvlText w:val="%4."/>
      <w:lvlJc w:val="left"/>
      <w:pPr>
        <w:ind w:left="3240" w:hanging="360"/>
      </w:pPr>
    </w:lvl>
    <w:lvl w:ilvl="4" w:tplc="18090019">
      <w:start w:val="1"/>
      <w:numFmt w:val="lowerLetter"/>
      <w:lvlText w:val="%5."/>
      <w:lvlJc w:val="left"/>
      <w:pPr>
        <w:ind w:left="3960" w:hanging="360"/>
      </w:pPr>
    </w:lvl>
    <w:lvl w:ilvl="5" w:tplc="1809001B">
      <w:start w:val="1"/>
      <w:numFmt w:val="lowerRoman"/>
      <w:lvlText w:val="%6."/>
      <w:lvlJc w:val="right"/>
      <w:pPr>
        <w:ind w:left="4680" w:hanging="180"/>
      </w:pPr>
    </w:lvl>
    <w:lvl w:ilvl="6" w:tplc="1809000F">
      <w:start w:val="1"/>
      <w:numFmt w:val="decimal"/>
      <w:lvlText w:val="%7."/>
      <w:lvlJc w:val="left"/>
      <w:pPr>
        <w:ind w:left="5400" w:hanging="360"/>
      </w:pPr>
    </w:lvl>
    <w:lvl w:ilvl="7" w:tplc="18090019">
      <w:start w:val="1"/>
      <w:numFmt w:val="lowerLetter"/>
      <w:lvlText w:val="%8."/>
      <w:lvlJc w:val="left"/>
      <w:pPr>
        <w:ind w:left="6120" w:hanging="360"/>
      </w:pPr>
    </w:lvl>
    <w:lvl w:ilvl="8" w:tplc="1809001B">
      <w:start w:val="1"/>
      <w:numFmt w:val="lowerRoman"/>
      <w:lvlText w:val="%9."/>
      <w:lvlJc w:val="right"/>
      <w:pPr>
        <w:ind w:left="6840" w:hanging="180"/>
      </w:pPr>
    </w:lvl>
  </w:abstractNum>
  <w:abstractNum w:abstractNumId="52"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3" w15:restartNumberingAfterBreak="0">
    <w:nsid w:val="6F1713C8"/>
    <w:multiLevelType w:val="hybridMultilevel"/>
    <w:tmpl w:val="0C78CB6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4" w15:restartNumberingAfterBreak="0">
    <w:nsid w:val="70CB67DA"/>
    <w:multiLevelType w:val="hybridMultilevel"/>
    <w:tmpl w:val="D55CD20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5" w15:restartNumberingAfterBreak="0">
    <w:nsid w:val="727D73DC"/>
    <w:multiLevelType w:val="multilevel"/>
    <w:tmpl w:val="F9B682C4"/>
    <w:lvl w:ilvl="0">
      <w:start w:val="1"/>
      <w:numFmt w:val="decimal"/>
      <w:lvlText w:val="%1)"/>
      <w:lvlJc w:val="left"/>
      <w:pPr>
        <w:ind w:left="360" w:hanging="360"/>
      </w:pPr>
    </w:lvl>
    <w:lvl w:ilvl="1">
      <w:start w:val="1"/>
      <w:numFmt w:val="lowerLetter"/>
      <w:lvlText w:val="%2)"/>
      <w:lvlJc w:val="left"/>
      <w:pPr>
        <w:ind w:left="720" w:hanging="360"/>
      </w:pPr>
    </w:lvl>
    <w:lvl w:ilvl="2">
      <w:start w:val="1"/>
      <w:numFmt w:val="bullet"/>
      <w:lvlText w:val=""/>
      <w:lvlJc w:val="left"/>
      <w:pPr>
        <w:ind w:left="1080" w:hanging="360"/>
      </w:pPr>
      <w:rPr>
        <w:rFonts w:ascii="Symbol" w:hAnsi="Symbol" w:hint="default"/>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6" w15:restartNumberingAfterBreak="0">
    <w:nsid w:val="72F20847"/>
    <w:multiLevelType w:val="hybridMultilevel"/>
    <w:tmpl w:val="AE22B97C"/>
    <w:lvl w:ilvl="0" w:tplc="1809000F">
      <w:start w:val="1"/>
      <w:numFmt w:val="decimal"/>
      <w:lvlText w:val="%1."/>
      <w:lvlJc w:val="left"/>
      <w:pPr>
        <w:ind w:left="720" w:hanging="360"/>
      </w:p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7" w15:restartNumberingAfterBreak="0">
    <w:nsid w:val="732A68FD"/>
    <w:multiLevelType w:val="hybridMultilevel"/>
    <w:tmpl w:val="0A42FBB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8" w15:restartNumberingAfterBreak="0">
    <w:nsid w:val="73794A7B"/>
    <w:multiLevelType w:val="hybridMultilevel"/>
    <w:tmpl w:val="089E0142"/>
    <w:lvl w:ilvl="0" w:tplc="83E214C4">
      <w:start w:val="1"/>
      <w:numFmt w:val="decimal"/>
      <w:lvlText w:val="%1."/>
      <w:lvlJc w:val="left"/>
      <w:pPr>
        <w:ind w:left="823"/>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1" w:tplc="DF94C634">
      <w:start w:val="1"/>
      <w:numFmt w:val="lowerLetter"/>
      <w:lvlText w:val="%2"/>
      <w:lvlJc w:val="left"/>
      <w:pPr>
        <w:ind w:left="14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31A84694">
      <w:start w:val="1"/>
      <w:numFmt w:val="lowerRoman"/>
      <w:lvlText w:val="%3"/>
      <w:lvlJc w:val="left"/>
      <w:pPr>
        <w:ind w:left="21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2D265F94">
      <w:start w:val="1"/>
      <w:numFmt w:val="decimal"/>
      <w:lvlText w:val="%4"/>
      <w:lvlJc w:val="left"/>
      <w:pPr>
        <w:ind w:left="28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3E98BD5E">
      <w:start w:val="1"/>
      <w:numFmt w:val="lowerLetter"/>
      <w:lvlText w:val="%5"/>
      <w:lvlJc w:val="left"/>
      <w:pPr>
        <w:ind w:left="36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706C5462">
      <w:start w:val="1"/>
      <w:numFmt w:val="lowerRoman"/>
      <w:lvlText w:val="%6"/>
      <w:lvlJc w:val="left"/>
      <w:pPr>
        <w:ind w:left="43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8892CCB6">
      <w:start w:val="1"/>
      <w:numFmt w:val="decimal"/>
      <w:lvlText w:val="%7"/>
      <w:lvlJc w:val="left"/>
      <w:pPr>
        <w:ind w:left="50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0840CD24">
      <w:start w:val="1"/>
      <w:numFmt w:val="lowerLetter"/>
      <w:lvlText w:val="%8"/>
      <w:lvlJc w:val="left"/>
      <w:pPr>
        <w:ind w:left="57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651AF3CC">
      <w:start w:val="1"/>
      <w:numFmt w:val="lowerRoman"/>
      <w:lvlText w:val="%9"/>
      <w:lvlJc w:val="left"/>
      <w:pPr>
        <w:ind w:left="64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abstractNum w:abstractNumId="59" w15:restartNumberingAfterBreak="0">
    <w:nsid w:val="762425F7"/>
    <w:multiLevelType w:val="hybridMultilevel"/>
    <w:tmpl w:val="5CB88226"/>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0" w15:restartNumberingAfterBreak="0">
    <w:nsid w:val="77FA7E09"/>
    <w:multiLevelType w:val="multilevel"/>
    <w:tmpl w:val="C75A840E"/>
    <w:lvl w:ilvl="0">
      <w:start w:val="2"/>
      <w:numFmt w:val="decimal"/>
      <w:lvlText w:val="%1"/>
      <w:lvlJc w:val="left"/>
      <w:pPr>
        <w:ind w:left="360" w:hanging="360"/>
      </w:pPr>
      <w:rPr>
        <w:rFonts w:hint="default"/>
      </w:rPr>
    </w:lvl>
    <w:lvl w:ilvl="1">
      <w:start w:val="8"/>
      <w:numFmt w:val="decimal"/>
      <w:lvlText w:val="%1.%2"/>
      <w:lvlJc w:val="left"/>
      <w:pPr>
        <w:ind w:left="360" w:hanging="360"/>
      </w:pPr>
      <w:rPr>
        <w:rFonts w:hint="default"/>
      </w:rPr>
    </w:lvl>
    <w:lvl w:ilvl="2">
      <w:start w:val="1"/>
      <w:numFmt w:val="upperLetter"/>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61" w15:restartNumberingAfterBreak="0">
    <w:nsid w:val="782275B4"/>
    <w:multiLevelType w:val="hybridMultilevel"/>
    <w:tmpl w:val="C448A32A"/>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2" w15:restartNumberingAfterBreak="0">
    <w:nsid w:val="793713B7"/>
    <w:multiLevelType w:val="hybridMultilevel"/>
    <w:tmpl w:val="933279A6"/>
    <w:lvl w:ilvl="0" w:tplc="1F42717E">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63" w15:restartNumberingAfterBreak="0">
    <w:nsid w:val="795914A4"/>
    <w:multiLevelType w:val="hybridMultilevel"/>
    <w:tmpl w:val="F88CA474"/>
    <w:lvl w:ilvl="0" w:tplc="18090001">
      <w:start w:val="1"/>
      <w:numFmt w:val="bullet"/>
      <w:lvlText w:val=""/>
      <w:lvlJc w:val="left"/>
      <w:pPr>
        <w:ind w:left="437" w:hanging="360"/>
      </w:pPr>
      <w:rPr>
        <w:rFonts w:ascii="Symbol" w:hAnsi="Symbol" w:hint="default"/>
      </w:rPr>
    </w:lvl>
    <w:lvl w:ilvl="1" w:tplc="18090003" w:tentative="1">
      <w:start w:val="1"/>
      <w:numFmt w:val="bullet"/>
      <w:lvlText w:val="o"/>
      <w:lvlJc w:val="left"/>
      <w:pPr>
        <w:ind w:left="1157" w:hanging="360"/>
      </w:pPr>
      <w:rPr>
        <w:rFonts w:ascii="Courier New" w:hAnsi="Courier New" w:cs="Courier New" w:hint="default"/>
      </w:rPr>
    </w:lvl>
    <w:lvl w:ilvl="2" w:tplc="18090005" w:tentative="1">
      <w:start w:val="1"/>
      <w:numFmt w:val="bullet"/>
      <w:lvlText w:val=""/>
      <w:lvlJc w:val="left"/>
      <w:pPr>
        <w:ind w:left="1877" w:hanging="360"/>
      </w:pPr>
      <w:rPr>
        <w:rFonts w:ascii="Wingdings" w:hAnsi="Wingdings" w:hint="default"/>
      </w:rPr>
    </w:lvl>
    <w:lvl w:ilvl="3" w:tplc="18090001" w:tentative="1">
      <w:start w:val="1"/>
      <w:numFmt w:val="bullet"/>
      <w:lvlText w:val=""/>
      <w:lvlJc w:val="left"/>
      <w:pPr>
        <w:ind w:left="2597" w:hanging="360"/>
      </w:pPr>
      <w:rPr>
        <w:rFonts w:ascii="Symbol" w:hAnsi="Symbol" w:hint="default"/>
      </w:rPr>
    </w:lvl>
    <w:lvl w:ilvl="4" w:tplc="18090003" w:tentative="1">
      <w:start w:val="1"/>
      <w:numFmt w:val="bullet"/>
      <w:lvlText w:val="o"/>
      <w:lvlJc w:val="left"/>
      <w:pPr>
        <w:ind w:left="3317" w:hanging="360"/>
      </w:pPr>
      <w:rPr>
        <w:rFonts w:ascii="Courier New" w:hAnsi="Courier New" w:cs="Courier New" w:hint="default"/>
      </w:rPr>
    </w:lvl>
    <w:lvl w:ilvl="5" w:tplc="18090005" w:tentative="1">
      <w:start w:val="1"/>
      <w:numFmt w:val="bullet"/>
      <w:lvlText w:val=""/>
      <w:lvlJc w:val="left"/>
      <w:pPr>
        <w:ind w:left="4037" w:hanging="360"/>
      </w:pPr>
      <w:rPr>
        <w:rFonts w:ascii="Wingdings" w:hAnsi="Wingdings" w:hint="default"/>
      </w:rPr>
    </w:lvl>
    <w:lvl w:ilvl="6" w:tplc="18090001" w:tentative="1">
      <w:start w:val="1"/>
      <w:numFmt w:val="bullet"/>
      <w:lvlText w:val=""/>
      <w:lvlJc w:val="left"/>
      <w:pPr>
        <w:ind w:left="4757" w:hanging="360"/>
      </w:pPr>
      <w:rPr>
        <w:rFonts w:ascii="Symbol" w:hAnsi="Symbol" w:hint="default"/>
      </w:rPr>
    </w:lvl>
    <w:lvl w:ilvl="7" w:tplc="18090003" w:tentative="1">
      <w:start w:val="1"/>
      <w:numFmt w:val="bullet"/>
      <w:lvlText w:val="o"/>
      <w:lvlJc w:val="left"/>
      <w:pPr>
        <w:ind w:left="5477" w:hanging="360"/>
      </w:pPr>
      <w:rPr>
        <w:rFonts w:ascii="Courier New" w:hAnsi="Courier New" w:cs="Courier New" w:hint="default"/>
      </w:rPr>
    </w:lvl>
    <w:lvl w:ilvl="8" w:tplc="18090005" w:tentative="1">
      <w:start w:val="1"/>
      <w:numFmt w:val="bullet"/>
      <w:lvlText w:val=""/>
      <w:lvlJc w:val="left"/>
      <w:pPr>
        <w:ind w:left="6197" w:hanging="360"/>
      </w:pPr>
      <w:rPr>
        <w:rFonts w:ascii="Wingdings" w:hAnsi="Wingdings" w:hint="default"/>
      </w:rPr>
    </w:lvl>
  </w:abstractNum>
  <w:abstractNum w:abstractNumId="64" w15:restartNumberingAfterBreak="0">
    <w:nsid w:val="7B623960"/>
    <w:multiLevelType w:val="hybridMultilevel"/>
    <w:tmpl w:val="5F166CA6"/>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5"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6"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6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68" w15:restartNumberingAfterBreak="0">
    <w:nsid w:val="7C6F0D59"/>
    <w:multiLevelType w:val="hybridMultilevel"/>
    <w:tmpl w:val="7278EA60"/>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9" w15:restartNumberingAfterBreak="0">
    <w:nsid w:val="7C872588"/>
    <w:multiLevelType w:val="multilevel"/>
    <w:tmpl w:val="307A1CDA"/>
    <w:lvl w:ilvl="0">
      <w:start w:val="2"/>
      <w:numFmt w:val="decimal"/>
      <w:lvlText w:val="%1"/>
      <w:lvlJc w:val="left"/>
      <w:pPr>
        <w:ind w:left="360" w:hanging="360"/>
      </w:pPr>
      <w:rPr>
        <w:rFonts w:hint="default"/>
      </w:rPr>
    </w:lvl>
    <w:lvl w:ilvl="1">
      <w:start w:val="5"/>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70" w15:restartNumberingAfterBreak="0">
    <w:nsid w:val="7ED6370C"/>
    <w:multiLevelType w:val="hybridMultilevel"/>
    <w:tmpl w:val="92F67380"/>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num w:numId="1" w16cid:durableId="694887885">
    <w:abstractNumId w:val="42"/>
  </w:num>
  <w:num w:numId="2" w16cid:durableId="1663462584">
    <w:abstractNumId w:val="67"/>
  </w:num>
  <w:num w:numId="3" w16cid:durableId="1829398823">
    <w:abstractNumId w:val="45"/>
  </w:num>
  <w:num w:numId="4" w16cid:durableId="285544439">
    <w:abstractNumId w:val="8"/>
  </w:num>
  <w:num w:numId="5" w16cid:durableId="1079594950">
    <w:abstractNumId w:val="66"/>
  </w:num>
  <w:num w:numId="6" w16cid:durableId="2044865132">
    <w:abstractNumId w:val="16"/>
  </w:num>
  <w:num w:numId="7" w16cid:durableId="127282480">
    <w:abstractNumId w:val="2"/>
  </w:num>
  <w:num w:numId="8" w16cid:durableId="157231830">
    <w:abstractNumId w:val="3"/>
  </w:num>
  <w:num w:numId="9" w16cid:durableId="223688711">
    <w:abstractNumId w:val="11"/>
  </w:num>
  <w:num w:numId="10" w16cid:durableId="1179349018">
    <w:abstractNumId w:val="65"/>
  </w:num>
  <w:num w:numId="11" w16cid:durableId="1311180351">
    <w:abstractNumId w:val="17"/>
  </w:num>
  <w:num w:numId="12" w16cid:durableId="198006869">
    <w:abstractNumId w:val="35"/>
  </w:num>
  <w:num w:numId="13" w16cid:durableId="1290823931">
    <w:abstractNumId w:val="38"/>
  </w:num>
  <w:num w:numId="14" w16cid:durableId="1634941742">
    <w:abstractNumId w:val="30"/>
  </w:num>
  <w:num w:numId="15" w16cid:durableId="864249436">
    <w:abstractNumId w:val="52"/>
  </w:num>
  <w:num w:numId="16" w16cid:durableId="95055452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21307931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958295988">
    <w:abstractNumId w:val="13"/>
  </w:num>
  <w:num w:numId="19" w16cid:durableId="949553533">
    <w:abstractNumId w:val="48"/>
  </w:num>
  <w:num w:numId="20" w16cid:durableId="932131811">
    <w:abstractNumId w:val="34"/>
  </w:num>
  <w:num w:numId="21" w16cid:durableId="980234161">
    <w:abstractNumId w:val="26"/>
  </w:num>
  <w:num w:numId="22" w16cid:durableId="1197934541">
    <w:abstractNumId w:val="50"/>
  </w:num>
  <w:num w:numId="23" w16cid:durableId="1798376418">
    <w:abstractNumId w:val="1"/>
  </w:num>
  <w:num w:numId="24" w16cid:durableId="1138257101">
    <w:abstractNumId w:val="21"/>
  </w:num>
  <w:num w:numId="25" w16cid:durableId="262615182">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2035232516">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2119567442">
    <w:abstractNumId w:val="5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814644784">
    <w:abstractNumId w:val="64"/>
  </w:num>
  <w:num w:numId="29" w16cid:durableId="1985112301">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187108525">
    <w:abstractNumId w:val="28"/>
  </w:num>
  <w:num w:numId="31" w16cid:durableId="634457546">
    <w:abstractNumId w:val="44"/>
  </w:num>
  <w:num w:numId="32" w16cid:durableId="123357238">
    <w:abstractNumId w:val="40"/>
  </w:num>
  <w:num w:numId="33" w16cid:durableId="2003846339">
    <w:abstractNumId w:val="57"/>
  </w:num>
  <w:num w:numId="34" w16cid:durableId="1939409587">
    <w:abstractNumId w:val="49"/>
  </w:num>
  <w:num w:numId="35" w16cid:durableId="578635770">
    <w:abstractNumId w:val="43"/>
  </w:num>
  <w:num w:numId="36" w16cid:durableId="269511052">
    <w:abstractNumId w:val="59"/>
  </w:num>
  <w:num w:numId="37" w16cid:durableId="1593855255">
    <w:abstractNumId w:val="53"/>
  </w:num>
  <w:num w:numId="38" w16cid:durableId="879125113">
    <w:abstractNumId w:val="24"/>
  </w:num>
  <w:num w:numId="39" w16cid:durableId="1629975409">
    <w:abstractNumId w:val="61"/>
  </w:num>
  <w:num w:numId="40" w16cid:durableId="485318991">
    <w:abstractNumId w:val="29"/>
  </w:num>
  <w:num w:numId="41" w16cid:durableId="487751267">
    <w:abstractNumId w:val="14"/>
  </w:num>
  <w:num w:numId="42" w16cid:durableId="1179462191">
    <w:abstractNumId w:val="22"/>
  </w:num>
  <w:num w:numId="43" w16cid:durableId="1812476892">
    <w:abstractNumId w:val="36"/>
  </w:num>
  <w:num w:numId="44" w16cid:durableId="24797436">
    <w:abstractNumId w:val="27"/>
  </w:num>
  <w:num w:numId="45" w16cid:durableId="417946435">
    <w:abstractNumId w:val="39"/>
  </w:num>
  <w:num w:numId="46" w16cid:durableId="2009404670">
    <w:abstractNumId w:val="41"/>
  </w:num>
  <w:num w:numId="47" w16cid:durableId="1624727339">
    <w:abstractNumId w:val="63"/>
  </w:num>
  <w:num w:numId="48" w16cid:durableId="434906408">
    <w:abstractNumId w:val="58"/>
  </w:num>
  <w:num w:numId="49" w16cid:durableId="591083009">
    <w:abstractNumId w:val="15"/>
  </w:num>
  <w:num w:numId="50" w16cid:durableId="39482184">
    <w:abstractNumId w:val="55"/>
  </w:num>
  <w:num w:numId="51" w16cid:durableId="1387950159">
    <w:abstractNumId w:val="9"/>
  </w:num>
  <w:num w:numId="52" w16cid:durableId="215512238">
    <w:abstractNumId w:val="7"/>
  </w:num>
  <w:num w:numId="53" w16cid:durableId="853417647">
    <w:abstractNumId w:val="19"/>
  </w:num>
  <w:num w:numId="54" w16cid:durableId="1208299097">
    <w:abstractNumId w:val="20"/>
  </w:num>
  <w:num w:numId="55" w16cid:durableId="1846549204">
    <w:abstractNumId w:val="33"/>
  </w:num>
  <w:num w:numId="56" w16cid:durableId="1883862847">
    <w:abstractNumId w:val="54"/>
  </w:num>
  <w:num w:numId="57" w16cid:durableId="1786077104">
    <w:abstractNumId w:val="69"/>
  </w:num>
  <w:num w:numId="58" w16cid:durableId="133957971">
    <w:abstractNumId w:val="6"/>
  </w:num>
  <w:num w:numId="59" w16cid:durableId="1594586617">
    <w:abstractNumId w:val="31"/>
  </w:num>
  <w:num w:numId="60" w16cid:durableId="164905569">
    <w:abstractNumId w:val="46"/>
  </w:num>
  <w:num w:numId="61" w16cid:durableId="1469397304">
    <w:abstractNumId w:val="62"/>
  </w:num>
  <w:num w:numId="62" w16cid:durableId="1820488395">
    <w:abstractNumId w:val="70"/>
  </w:num>
  <w:num w:numId="63" w16cid:durableId="1718048882">
    <w:abstractNumId w:val="68"/>
  </w:num>
  <w:num w:numId="64" w16cid:durableId="1104882334">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241139519">
    <w:abstractNumId w:val="12"/>
  </w:num>
  <w:num w:numId="66" w16cid:durableId="2003779223">
    <w:abstractNumId w:val="37"/>
  </w:num>
  <w:num w:numId="67" w16cid:durableId="720634187">
    <w:abstractNumId w:val="60"/>
  </w:num>
  <w:num w:numId="68" w16cid:durableId="1271475241">
    <w:abstractNumId w:val="18"/>
  </w:num>
  <w:num w:numId="69" w16cid:durableId="1122924464">
    <w:abstractNumId w:val="56"/>
  </w:num>
  <w:num w:numId="70" w16cid:durableId="1526284091">
    <w:abstractNumId w:val="5"/>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documentProtection w:edit="forms" w:enforcement="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EF6"/>
    <w:rsid w:val="000107BD"/>
    <w:rsid w:val="0001388F"/>
    <w:rsid w:val="00016995"/>
    <w:rsid w:val="0002144F"/>
    <w:rsid w:val="000225C5"/>
    <w:rsid w:val="00024812"/>
    <w:rsid w:val="00024882"/>
    <w:rsid w:val="00026085"/>
    <w:rsid w:val="0003041E"/>
    <w:rsid w:val="00037859"/>
    <w:rsid w:val="000423B5"/>
    <w:rsid w:val="00056B48"/>
    <w:rsid w:val="00061527"/>
    <w:rsid w:val="00062EE7"/>
    <w:rsid w:val="0006379F"/>
    <w:rsid w:val="00065AEE"/>
    <w:rsid w:val="0006614F"/>
    <w:rsid w:val="00074610"/>
    <w:rsid w:val="00074785"/>
    <w:rsid w:val="00076BBE"/>
    <w:rsid w:val="00082315"/>
    <w:rsid w:val="00087F3B"/>
    <w:rsid w:val="0009040A"/>
    <w:rsid w:val="00094173"/>
    <w:rsid w:val="0009428A"/>
    <w:rsid w:val="00095661"/>
    <w:rsid w:val="000A4694"/>
    <w:rsid w:val="000A4792"/>
    <w:rsid w:val="000A7BDB"/>
    <w:rsid w:val="000B1F23"/>
    <w:rsid w:val="000B69B6"/>
    <w:rsid w:val="000B724E"/>
    <w:rsid w:val="000C0E06"/>
    <w:rsid w:val="000C0E11"/>
    <w:rsid w:val="000C1431"/>
    <w:rsid w:val="000C522B"/>
    <w:rsid w:val="000C65B7"/>
    <w:rsid w:val="000D10E2"/>
    <w:rsid w:val="000D5BD7"/>
    <w:rsid w:val="000E283A"/>
    <w:rsid w:val="000E2CF8"/>
    <w:rsid w:val="000E31A5"/>
    <w:rsid w:val="000E4872"/>
    <w:rsid w:val="000E52D3"/>
    <w:rsid w:val="000F02C1"/>
    <w:rsid w:val="000F0378"/>
    <w:rsid w:val="000F0EAB"/>
    <w:rsid w:val="000F4D74"/>
    <w:rsid w:val="000F4FE9"/>
    <w:rsid w:val="000F751F"/>
    <w:rsid w:val="00101A30"/>
    <w:rsid w:val="00101AC8"/>
    <w:rsid w:val="00102515"/>
    <w:rsid w:val="00114317"/>
    <w:rsid w:val="001148CB"/>
    <w:rsid w:val="00120B79"/>
    <w:rsid w:val="001225A4"/>
    <w:rsid w:val="00125DBC"/>
    <w:rsid w:val="00127736"/>
    <w:rsid w:val="00127E7E"/>
    <w:rsid w:val="00130442"/>
    <w:rsid w:val="00133889"/>
    <w:rsid w:val="00142B81"/>
    <w:rsid w:val="00143451"/>
    <w:rsid w:val="00145D85"/>
    <w:rsid w:val="00145DBF"/>
    <w:rsid w:val="001473BE"/>
    <w:rsid w:val="00147DAB"/>
    <w:rsid w:val="001506DD"/>
    <w:rsid w:val="001524AB"/>
    <w:rsid w:val="00154882"/>
    <w:rsid w:val="0016041C"/>
    <w:rsid w:val="00161A12"/>
    <w:rsid w:val="00164CF1"/>
    <w:rsid w:val="001651D7"/>
    <w:rsid w:val="0016697F"/>
    <w:rsid w:val="00172D9B"/>
    <w:rsid w:val="00173329"/>
    <w:rsid w:val="001750A8"/>
    <w:rsid w:val="00175C84"/>
    <w:rsid w:val="00181BB7"/>
    <w:rsid w:val="001840A5"/>
    <w:rsid w:val="0018606D"/>
    <w:rsid w:val="00191EEA"/>
    <w:rsid w:val="00192D79"/>
    <w:rsid w:val="001A4B88"/>
    <w:rsid w:val="001B1C15"/>
    <w:rsid w:val="001B5C7C"/>
    <w:rsid w:val="001B602E"/>
    <w:rsid w:val="001C3A95"/>
    <w:rsid w:val="001C3D44"/>
    <w:rsid w:val="001D0BDD"/>
    <w:rsid w:val="001D1C4C"/>
    <w:rsid w:val="001D29D5"/>
    <w:rsid w:val="001D61D7"/>
    <w:rsid w:val="001E4D31"/>
    <w:rsid w:val="001E59E6"/>
    <w:rsid w:val="001F5983"/>
    <w:rsid w:val="001F6360"/>
    <w:rsid w:val="001F68D2"/>
    <w:rsid w:val="001F6D8F"/>
    <w:rsid w:val="001F761F"/>
    <w:rsid w:val="001F7FC2"/>
    <w:rsid w:val="00202ECE"/>
    <w:rsid w:val="002067FA"/>
    <w:rsid w:val="00206CC8"/>
    <w:rsid w:val="0021699D"/>
    <w:rsid w:val="00230CB1"/>
    <w:rsid w:val="00231FD5"/>
    <w:rsid w:val="00234C8E"/>
    <w:rsid w:val="0023618E"/>
    <w:rsid w:val="002374C3"/>
    <w:rsid w:val="002418DA"/>
    <w:rsid w:val="00241925"/>
    <w:rsid w:val="00245488"/>
    <w:rsid w:val="00245FA9"/>
    <w:rsid w:val="0024604A"/>
    <w:rsid w:val="00246362"/>
    <w:rsid w:val="002479AC"/>
    <w:rsid w:val="0025124C"/>
    <w:rsid w:val="002524DB"/>
    <w:rsid w:val="002628DF"/>
    <w:rsid w:val="002669C2"/>
    <w:rsid w:val="0027159C"/>
    <w:rsid w:val="00272107"/>
    <w:rsid w:val="00276B68"/>
    <w:rsid w:val="0028250A"/>
    <w:rsid w:val="0028433E"/>
    <w:rsid w:val="00287BE8"/>
    <w:rsid w:val="00287D19"/>
    <w:rsid w:val="00292437"/>
    <w:rsid w:val="00294905"/>
    <w:rsid w:val="00296C52"/>
    <w:rsid w:val="002A0877"/>
    <w:rsid w:val="002A1879"/>
    <w:rsid w:val="002A683B"/>
    <w:rsid w:val="002A72F8"/>
    <w:rsid w:val="002B2535"/>
    <w:rsid w:val="002B60D2"/>
    <w:rsid w:val="002C08E8"/>
    <w:rsid w:val="002C2B40"/>
    <w:rsid w:val="002C6BF5"/>
    <w:rsid w:val="002C70EC"/>
    <w:rsid w:val="002C7140"/>
    <w:rsid w:val="002C72C0"/>
    <w:rsid w:val="002C7D34"/>
    <w:rsid w:val="002D062E"/>
    <w:rsid w:val="002D69A9"/>
    <w:rsid w:val="002E273D"/>
    <w:rsid w:val="002E517D"/>
    <w:rsid w:val="002E6FDC"/>
    <w:rsid w:val="002F0288"/>
    <w:rsid w:val="0030399F"/>
    <w:rsid w:val="003050F4"/>
    <w:rsid w:val="003073E6"/>
    <w:rsid w:val="00307927"/>
    <w:rsid w:val="0031024C"/>
    <w:rsid w:val="00310EDC"/>
    <w:rsid w:val="00311BCB"/>
    <w:rsid w:val="00321AC6"/>
    <w:rsid w:val="00321F09"/>
    <w:rsid w:val="00325955"/>
    <w:rsid w:val="00325B4F"/>
    <w:rsid w:val="003270FE"/>
    <w:rsid w:val="003356E2"/>
    <w:rsid w:val="0034204D"/>
    <w:rsid w:val="00342DBF"/>
    <w:rsid w:val="00347488"/>
    <w:rsid w:val="00347E6B"/>
    <w:rsid w:val="00350DBC"/>
    <w:rsid w:val="00354EC6"/>
    <w:rsid w:val="00363E9E"/>
    <w:rsid w:val="003670C3"/>
    <w:rsid w:val="003700B0"/>
    <w:rsid w:val="0037365C"/>
    <w:rsid w:val="00377945"/>
    <w:rsid w:val="00382A14"/>
    <w:rsid w:val="00382B07"/>
    <w:rsid w:val="00383C79"/>
    <w:rsid w:val="0038503C"/>
    <w:rsid w:val="0038799C"/>
    <w:rsid w:val="00390D5E"/>
    <w:rsid w:val="003917C8"/>
    <w:rsid w:val="00394603"/>
    <w:rsid w:val="00394A49"/>
    <w:rsid w:val="003961ED"/>
    <w:rsid w:val="003A1DB1"/>
    <w:rsid w:val="003A3A94"/>
    <w:rsid w:val="003A4219"/>
    <w:rsid w:val="003A6392"/>
    <w:rsid w:val="003A7750"/>
    <w:rsid w:val="003C0FB1"/>
    <w:rsid w:val="003C19E4"/>
    <w:rsid w:val="003C2DA6"/>
    <w:rsid w:val="003C7680"/>
    <w:rsid w:val="003C7B7B"/>
    <w:rsid w:val="003C7D85"/>
    <w:rsid w:val="003D00E0"/>
    <w:rsid w:val="003D21B5"/>
    <w:rsid w:val="003D35B0"/>
    <w:rsid w:val="003D55C6"/>
    <w:rsid w:val="003D5F11"/>
    <w:rsid w:val="003E08C5"/>
    <w:rsid w:val="003E49E4"/>
    <w:rsid w:val="003E7186"/>
    <w:rsid w:val="003E7CC4"/>
    <w:rsid w:val="003F3CA9"/>
    <w:rsid w:val="003F3EE7"/>
    <w:rsid w:val="003F7782"/>
    <w:rsid w:val="00400281"/>
    <w:rsid w:val="004011CE"/>
    <w:rsid w:val="004101AD"/>
    <w:rsid w:val="0042251A"/>
    <w:rsid w:val="00426C61"/>
    <w:rsid w:val="00430EA8"/>
    <w:rsid w:val="0043388D"/>
    <w:rsid w:val="00441A5A"/>
    <w:rsid w:val="0044362A"/>
    <w:rsid w:val="00443976"/>
    <w:rsid w:val="00444730"/>
    <w:rsid w:val="0045077F"/>
    <w:rsid w:val="0046000A"/>
    <w:rsid w:val="00461C4E"/>
    <w:rsid w:val="0046624A"/>
    <w:rsid w:val="00471800"/>
    <w:rsid w:val="00474043"/>
    <w:rsid w:val="00474646"/>
    <w:rsid w:val="004769FA"/>
    <w:rsid w:val="00480F73"/>
    <w:rsid w:val="00483B81"/>
    <w:rsid w:val="00487525"/>
    <w:rsid w:val="004939B5"/>
    <w:rsid w:val="00496C17"/>
    <w:rsid w:val="00497A8E"/>
    <w:rsid w:val="004A0961"/>
    <w:rsid w:val="004A15F8"/>
    <w:rsid w:val="004A486B"/>
    <w:rsid w:val="004A7D33"/>
    <w:rsid w:val="004B2AF8"/>
    <w:rsid w:val="004B4771"/>
    <w:rsid w:val="004B576C"/>
    <w:rsid w:val="004B65A0"/>
    <w:rsid w:val="004C5223"/>
    <w:rsid w:val="004C7F6E"/>
    <w:rsid w:val="004D0DA5"/>
    <w:rsid w:val="004D3248"/>
    <w:rsid w:val="004D4DD1"/>
    <w:rsid w:val="004E00BE"/>
    <w:rsid w:val="004E0FBD"/>
    <w:rsid w:val="004E6A22"/>
    <w:rsid w:val="004F3DDB"/>
    <w:rsid w:val="004F41C3"/>
    <w:rsid w:val="004F6018"/>
    <w:rsid w:val="00503F93"/>
    <w:rsid w:val="00514DFD"/>
    <w:rsid w:val="0051564B"/>
    <w:rsid w:val="00515E1C"/>
    <w:rsid w:val="0051673A"/>
    <w:rsid w:val="00522DF9"/>
    <w:rsid w:val="005239E4"/>
    <w:rsid w:val="00531386"/>
    <w:rsid w:val="00533484"/>
    <w:rsid w:val="00534A1C"/>
    <w:rsid w:val="00541969"/>
    <w:rsid w:val="00542982"/>
    <w:rsid w:val="00543B75"/>
    <w:rsid w:val="0054610F"/>
    <w:rsid w:val="00550821"/>
    <w:rsid w:val="00550B2B"/>
    <w:rsid w:val="005520E5"/>
    <w:rsid w:val="0055761E"/>
    <w:rsid w:val="005635BE"/>
    <w:rsid w:val="005637A5"/>
    <w:rsid w:val="00564F8A"/>
    <w:rsid w:val="005659E0"/>
    <w:rsid w:val="005721D5"/>
    <w:rsid w:val="00580AF7"/>
    <w:rsid w:val="0058336E"/>
    <w:rsid w:val="00584178"/>
    <w:rsid w:val="00584282"/>
    <w:rsid w:val="00591C71"/>
    <w:rsid w:val="00597336"/>
    <w:rsid w:val="005A1509"/>
    <w:rsid w:val="005A368F"/>
    <w:rsid w:val="005A41B0"/>
    <w:rsid w:val="005A564A"/>
    <w:rsid w:val="005B2A6D"/>
    <w:rsid w:val="005B78A3"/>
    <w:rsid w:val="005C1535"/>
    <w:rsid w:val="005C475C"/>
    <w:rsid w:val="005D2252"/>
    <w:rsid w:val="005D3B68"/>
    <w:rsid w:val="005D4B89"/>
    <w:rsid w:val="005D5ACD"/>
    <w:rsid w:val="005D60C5"/>
    <w:rsid w:val="005D6639"/>
    <w:rsid w:val="005D7A59"/>
    <w:rsid w:val="005E350E"/>
    <w:rsid w:val="005E3864"/>
    <w:rsid w:val="005E63B0"/>
    <w:rsid w:val="005F2191"/>
    <w:rsid w:val="005F423B"/>
    <w:rsid w:val="005F67F0"/>
    <w:rsid w:val="005F7E00"/>
    <w:rsid w:val="00601E78"/>
    <w:rsid w:val="0061100A"/>
    <w:rsid w:val="00622D2B"/>
    <w:rsid w:val="00646B48"/>
    <w:rsid w:val="00651F7E"/>
    <w:rsid w:val="006535A0"/>
    <w:rsid w:val="006565BD"/>
    <w:rsid w:val="00662F78"/>
    <w:rsid w:val="00663B2A"/>
    <w:rsid w:val="00666654"/>
    <w:rsid w:val="00666EB1"/>
    <w:rsid w:val="00667A8F"/>
    <w:rsid w:val="00671010"/>
    <w:rsid w:val="00673D7F"/>
    <w:rsid w:val="006761DC"/>
    <w:rsid w:val="00684357"/>
    <w:rsid w:val="00685E05"/>
    <w:rsid w:val="00693998"/>
    <w:rsid w:val="00693BF5"/>
    <w:rsid w:val="006955D1"/>
    <w:rsid w:val="00697C49"/>
    <w:rsid w:val="006A1D74"/>
    <w:rsid w:val="006A442E"/>
    <w:rsid w:val="006A509B"/>
    <w:rsid w:val="006A649D"/>
    <w:rsid w:val="006A7016"/>
    <w:rsid w:val="006B3DBA"/>
    <w:rsid w:val="006C0DED"/>
    <w:rsid w:val="006C6715"/>
    <w:rsid w:val="006C71B4"/>
    <w:rsid w:val="006C765D"/>
    <w:rsid w:val="006D5005"/>
    <w:rsid w:val="006D6D03"/>
    <w:rsid w:val="006D7367"/>
    <w:rsid w:val="006E0B60"/>
    <w:rsid w:val="006F4F11"/>
    <w:rsid w:val="00702C39"/>
    <w:rsid w:val="0070527B"/>
    <w:rsid w:val="007108B0"/>
    <w:rsid w:val="00711932"/>
    <w:rsid w:val="00720447"/>
    <w:rsid w:val="007227B1"/>
    <w:rsid w:val="007350EF"/>
    <w:rsid w:val="0073644F"/>
    <w:rsid w:val="007368CF"/>
    <w:rsid w:val="0074324E"/>
    <w:rsid w:val="007463C5"/>
    <w:rsid w:val="00746EFF"/>
    <w:rsid w:val="007554F3"/>
    <w:rsid w:val="00756CA9"/>
    <w:rsid w:val="00757561"/>
    <w:rsid w:val="00763A32"/>
    <w:rsid w:val="007704DA"/>
    <w:rsid w:val="007712DD"/>
    <w:rsid w:val="00773AAB"/>
    <w:rsid w:val="007746D2"/>
    <w:rsid w:val="00776195"/>
    <w:rsid w:val="007810FD"/>
    <w:rsid w:val="007831B0"/>
    <w:rsid w:val="00785B01"/>
    <w:rsid w:val="00786351"/>
    <w:rsid w:val="007879CD"/>
    <w:rsid w:val="00797197"/>
    <w:rsid w:val="00797C68"/>
    <w:rsid w:val="007A0EB9"/>
    <w:rsid w:val="007A3C19"/>
    <w:rsid w:val="007A49FA"/>
    <w:rsid w:val="007B120C"/>
    <w:rsid w:val="007B2C0C"/>
    <w:rsid w:val="007B63EC"/>
    <w:rsid w:val="007B7B0D"/>
    <w:rsid w:val="007B7D0E"/>
    <w:rsid w:val="007C5D7B"/>
    <w:rsid w:val="007C5E41"/>
    <w:rsid w:val="007C793D"/>
    <w:rsid w:val="007D01CD"/>
    <w:rsid w:val="007D79EC"/>
    <w:rsid w:val="007E093F"/>
    <w:rsid w:val="007E586D"/>
    <w:rsid w:val="007E5B65"/>
    <w:rsid w:val="007E76FD"/>
    <w:rsid w:val="007E7F2F"/>
    <w:rsid w:val="007F0561"/>
    <w:rsid w:val="007F13F0"/>
    <w:rsid w:val="007F3458"/>
    <w:rsid w:val="007F7BF0"/>
    <w:rsid w:val="00803D16"/>
    <w:rsid w:val="0080418C"/>
    <w:rsid w:val="008041E1"/>
    <w:rsid w:val="0080489A"/>
    <w:rsid w:val="00810947"/>
    <w:rsid w:val="00810B05"/>
    <w:rsid w:val="0081621E"/>
    <w:rsid w:val="0081730C"/>
    <w:rsid w:val="008204AE"/>
    <w:rsid w:val="0082426E"/>
    <w:rsid w:val="008249D3"/>
    <w:rsid w:val="0082552F"/>
    <w:rsid w:val="0083112F"/>
    <w:rsid w:val="008347C3"/>
    <w:rsid w:val="00836E27"/>
    <w:rsid w:val="00837A39"/>
    <w:rsid w:val="00854C0D"/>
    <w:rsid w:val="00856C44"/>
    <w:rsid w:val="00857BBC"/>
    <w:rsid w:val="00861561"/>
    <w:rsid w:val="00861A13"/>
    <w:rsid w:val="00862805"/>
    <w:rsid w:val="00864B2A"/>
    <w:rsid w:val="00867549"/>
    <w:rsid w:val="00867EDE"/>
    <w:rsid w:val="00871303"/>
    <w:rsid w:val="00872558"/>
    <w:rsid w:val="00877C94"/>
    <w:rsid w:val="0088594E"/>
    <w:rsid w:val="00891073"/>
    <w:rsid w:val="00891A74"/>
    <w:rsid w:val="0089287C"/>
    <w:rsid w:val="00897423"/>
    <w:rsid w:val="00897634"/>
    <w:rsid w:val="008A1C6D"/>
    <w:rsid w:val="008A5557"/>
    <w:rsid w:val="008A7D13"/>
    <w:rsid w:val="008B14DA"/>
    <w:rsid w:val="008B5571"/>
    <w:rsid w:val="008C07AC"/>
    <w:rsid w:val="008C1D49"/>
    <w:rsid w:val="008C5744"/>
    <w:rsid w:val="008C61EC"/>
    <w:rsid w:val="008C69A3"/>
    <w:rsid w:val="008D4BA8"/>
    <w:rsid w:val="008E235A"/>
    <w:rsid w:val="008E2B24"/>
    <w:rsid w:val="008F47A4"/>
    <w:rsid w:val="008F5874"/>
    <w:rsid w:val="008F637D"/>
    <w:rsid w:val="00904FCA"/>
    <w:rsid w:val="00911246"/>
    <w:rsid w:val="009147DA"/>
    <w:rsid w:val="00915C13"/>
    <w:rsid w:val="00916113"/>
    <w:rsid w:val="00921E8E"/>
    <w:rsid w:val="0092519E"/>
    <w:rsid w:val="00926F67"/>
    <w:rsid w:val="00927A61"/>
    <w:rsid w:val="0093054B"/>
    <w:rsid w:val="00931121"/>
    <w:rsid w:val="009322D4"/>
    <w:rsid w:val="009340FB"/>
    <w:rsid w:val="00934BC4"/>
    <w:rsid w:val="0094380D"/>
    <w:rsid w:val="00950E48"/>
    <w:rsid w:val="00951854"/>
    <w:rsid w:val="009528C8"/>
    <w:rsid w:val="0095374A"/>
    <w:rsid w:val="00954F83"/>
    <w:rsid w:val="00960608"/>
    <w:rsid w:val="009608C5"/>
    <w:rsid w:val="009618E7"/>
    <w:rsid w:val="00962F64"/>
    <w:rsid w:val="009715CD"/>
    <w:rsid w:val="00973439"/>
    <w:rsid w:val="009761CB"/>
    <w:rsid w:val="00977CC4"/>
    <w:rsid w:val="009840F9"/>
    <w:rsid w:val="00984575"/>
    <w:rsid w:val="0099533F"/>
    <w:rsid w:val="00997226"/>
    <w:rsid w:val="009A0BAB"/>
    <w:rsid w:val="009A739D"/>
    <w:rsid w:val="009B0FE7"/>
    <w:rsid w:val="009B1FA7"/>
    <w:rsid w:val="009B6F44"/>
    <w:rsid w:val="009C05E9"/>
    <w:rsid w:val="009C28A6"/>
    <w:rsid w:val="009C6248"/>
    <w:rsid w:val="009C6CBD"/>
    <w:rsid w:val="009D5301"/>
    <w:rsid w:val="009D6264"/>
    <w:rsid w:val="009E6B8D"/>
    <w:rsid w:val="009E75A5"/>
    <w:rsid w:val="009F172B"/>
    <w:rsid w:val="00A00D02"/>
    <w:rsid w:val="00A034E7"/>
    <w:rsid w:val="00A034E8"/>
    <w:rsid w:val="00A0779A"/>
    <w:rsid w:val="00A11272"/>
    <w:rsid w:val="00A11C8C"/>
    <w:rsid w:val="00A25C3C"/>
    <w:rsid w:val="00A31012"/>
    <w:rsid w:val="00A401D3"/>
    <w:rsid w:val="00A43ECE"/>
    <w:rsid w:val="00A451EC"/>
    <w:rsid w:val="00A60A1D"/>
    <w:rsid w:val="00A6148C"/>
    <w:rsid w:val="00A62DFC"/>
    <w:rsid w:val="00A63737"/>
    <w:rsid w:val="00A6430B"/>
    <w:rsid w:val="00A7034F"/>
    <w:rsid w:val="00A7281F"/>
    <w:rsid w:val="00A76E64"/>
    <w:rsid w:val="00A8258F"/>
    <w:rsid w:val="00A82605"/>
    <w:rsid w:val="00A8296E"/>
    <w:rsid w:val="00A86577"/>
    <w:rsid w:val="00A94316"/>
    <w:rsid w:val="00AA190E"/>
    <w:rsid w:val="00AA311B"/>
    <w:rsid w:val="00AA5D03"/>
    <w:rsid w:val="00AA5FC1"/>
    <w:rsid w:val="00AA6837"/>
    <w:rsid w:val="00AB3391"/>
    <w:rsid w:val="00AB5697"/>
    <w:rsid w:val="00AC2E2A"/>
    <w:rsid w:val="00AC44B0"/>
    <w:rsid w:val="00AC4D66"/>
    <w:rsid w:val="00AD44D1"/>
    <w:rsid w:val="00AD70D4"/>
    <w:rsid w:val="00AE0DB6"/>
    <w:rsid w:val="00AE0F5C"/>
    <w:rsid w:val="00AE614B"/>
    <w:rsid w:val="00B0649B"/>
    <w:rsid w:val="00B12CE7"/>
    <w:rsid w:val="00B1488B"/>
    <w:rsid w:val="00B1490E"/>
    <w:rsid w:val="00B2237B"/>
    <w:rsid w:val="00B229E9"/>
    <w:rsid w:val="00B275E9"/>
    <w:rsid w:val="00B35085"/>
    <w:rsid w:val="00B366BA"/>
    <w:rsid w:val="00B402FB"/>
    <w:rsid w:val="00B40FDA"/>
    <w:rsid w:val="00B421F3"/>
    <w:rsid w:val="00B5780B"/>
    <w:rsid w:val="00B57811"/>
    <w:rsid w:val="00B6057A"/>
    <w:rsid w:val="00B61934"/>
    <w:rsid w:val="00B61AEE"/>
    <w:rsid w:val="00B61DAD"/>
    <w:rsid w:val="00B625AA"/>
    <w:rsid w:val="00B63269"/>
    <w:rsid w:val="00B66734"/>
    <w:rsid w:val="00B66FE4"/>
    <w:rsid w:val="00B7143A"/>
    <w:rsid w:val="00B809C4"/>
    <w:rsid w:val="00B86758"/>
    <w:rsid w:val="00B92419"/>
    <w:rsid w:val="00B9639C"/>
    <w:rsid w:val="00BA3A5E"/>
    <w:rsid w:val="00BA3C02"/>
    <w:rsid w:val="00BA7D48"/>
    <w:rsid w:val="00BB0D53"/>
    <w:rsid w:val="00BB1854"/>
    <w:rsid w:val="00BB1980"/>
    <w:rsid w:val="00BB24E7"/>
    <w:rsid w:val="00BB5E9D"/>
    <w:rsid w:val="00BB6A8C"/>
    <w:rsid w:val="00BB724A"/>
    <w:rsid w:val="00BC7355"/>
    <w:rsid w:val="00BD0601"/>
    <w:rsid w:val="00BD2B8D"/>
    <w:rsid w:val="00BE0C6B"/>
    <w:rsid w:val="00BE4A1E"/>
    <w:rsid w:val="00BE4EBF"/>
    <w:rsid w:val="00BE69B1"/>
    <w:rsid w:val="00BF4019"/>
    <w:rsid w:val="00BF4F45"/>
    <w:rsid w:val="00C0109D"/>
    <w:rsid w:val="00C10BC0"/>
    <w:rsid w:val="00C11244"/>
    <w:rsid w:val="00C11704"/>
    <w:rsid w:val="00C22B2F"/>
    <w:rsid w:val="00C25940"/>
    <w:rsid w:val="00C3103B"/>
    <w:rsid w:val="00C3159B"/>
    <w:rsid w:val="00C32309"/>
    <w:rsid w:val="00C41F57"/>
    <w:rsid w:val="00C42E06"/>
    <w:rsid w:val="00C43DF2"/>
    <w:rsid w:val="00C4598F"/>
    <w:rsid w:val="00C50C17"/>
    <w:rsid w:val="00C546CE"/>
    <w:rsid w:val="00C57446"/>
    <w:rsid w:val="00C60EF2"/>
    <w:rsid w:val="00C648F6"/>
    <w:rsid w:val="00C652FF"/>
    <w:rsid w:val="00C669F7"/>
    <w:rsid w:val="00C67FEA"/>
    <w:rsid w:val="00C7189F"/>
    <w:rsid w:val="00C773B2"/>
    <w:rsid w:val="00C9124C"/>
    <w:rsid w:val="00C92447"/>
    <w:rsid w:val="00C93669"/>
    <w:rsid w:val="00CA0D93"/>
    <w:rsid w:val="00CA3AF8"/>
    <w:rsid w:val="00CA6313"/>
    <w:rsid w:val="00CB57F1"/>
    <w:rsid w:val="00CC370F"/>
    <w:rsid w:val="00CC568F"/>
    <w:rsid w:val="00CC7906"/>
    <w:rsid w:val="00CD287F"/>
    <w:rsid w:val="00CD2EDC"/>
    <w:rsid w:val="00CE4310"/>
    <w:rsid w:val="00CE500D"/>
    <w:rsid w:val="00CE52AE"/>
    <w:rsid w:val="00CE7C53"/>
    <w:rsid w:val="00CE7EE0"/>
    <w:rsid w:val="00CF7C02"/>
    <w:rsid w:val="00D0429B"/>
    <w:rsid w:val="00D103CA"/>
    <w:rsid w:val="00D116BB"/>
    <w:rsid w:val="00D12C0F"/>
    <w:rsid w:val="00D14D78"/>
    <w:rsid w:val="00D17C44"/>
    <w:rsid w:val="00D2403D"/>
    <w:rsid w:val="00D244FD"/>
    <w:rsid w:val="00D3359A"/>
    <w:rsid w:val="00D3541F"/>
    <w:rsid w:val="00D35AA7"/>
    <w:rsid w:val="00D42F7C"/>
    <w:rsid w:val="00D45E1D"/>
    <w:rsid w:val="00D56C40"/>
    <w:rsid w:val="00D61AC9"/>
    <w:rsid w:val="00D622B0"/>
    <w:rsid w:val="00D64590"/>
    <w:rsid w:val="00D66EFB"/>
    <w:rsid w:val="00D74111"/>
    <w:rsid w:val="00D7420C"/>
    <w:rsid w:val="00D812D0"/>
    <w:rsid w:val="00D819E4"/>
    <w:rsid w:val="00D81D63"/>
    <w:rsid w:val="00D820BD"/>
    <w:rsid w:val="00D8669A"/>
    <w:rsid w:val="00D87880"/>
    <w:rsid w:val="00D900E4"/>
    <w:rsid w:val="00D93F1F"/>
    <w:rsid w:val="00D941A5"/>
    <w:rsid w:val="00D950FC"/>
    <w:rsid w:val="00D97FE5"/>
    <w:rsid w:val="00DA508A"/>
    <w:rsid w:val="00DA6804"/>
    <w:rsid w:val="00DB1533"/>
    <w:rsid w:val="00DB3219"/>
    <w:rsid w:val="00DB5859"/>
    <w:rsid w:val="00DB5E7D"/>
    <w:rsid w:val="00DB66A8"/>
    <w:rsid w:val="00DB6F9F"/>
    <w:rsid w:val="00DC28E8"/>
    <w:rsid w:val="00DC6111"/>
    <w:rsid w:val="00DD2839"/>
    <w:rsid w:val="00DD47EC"/>
    <w:rsid w:val="00DD59EC"/>
    <w:rsid w:val="00DD717C"/>
    <w:rsid w:val="00DE1760"/>
    <w:rsid w:val="00DE4168"/>
    <w:rsid w:val="00DF26D3"/>
    <w:rsid w:val="00DF5968"/>
    <w:rsid w:val="00E03583"/>
    <w:rsid w:val="00E1543D"/>
    <w:rsid w:val="00E16212"/>
    <w:rsid w:val="00E1658C"/>
    <w:rsid w:val="00E22580"/>
    <w:rsid w:val="00E2701F"/>
    <w:rsid w:val="00E36316"/>
    <w:rsid w:val="00E42FF2"/>
    <w:rsid w:val="00E551F2"/>
    <w:rsid w:val="00E65599"/>
    <w:rsid w:val="00E658B0"/>
    <w:rsid w:val="00E74001"/>
    <w:rsid w:val="00E774FA"/>
    <w:rsid w:val="00E80B01"/>
    <w:rsid w:val="00E863F8"/>
    <w:rsid w:val="00E92FAE"/>
    <w:rsid w:val="00E93694"/>
    <w:rsid w:val="00E976CC"/>
    <w:rsid w:val="00E97A42"/>
    <w:rsid w:val="00EA1632"/>
    <w:rsid w:val="00EA1F86"/>
    <w:rsid w:val="00EA2DC7"/>
    <w:rsid w:val="00EA39AD"/>
    <w:rsid w:val="00EB1547"/>
    <w:rsid w:val="00EB444F"/>
    <w:rsid w:val="00EB5352"/>
    <w:rsid w:val="00EC3227"/>
    <w:rsid w:val="00EC4425"/>
    <w:rsid w:val="00EC6B62"/>
    <w:rsid w:val="00EC7568"/>
    <w:rsid w:val="00ED08A1"/>
    <w:rsid w:val="00ED1993"/>
    <w:rsid w:val="00ED3FD4"/>
    <w:rsid w:val="00EE076F"/>
    <w:rsid w:val="00EE0896"/>
    <w:rsid w:val="00EE08AA"/>
    <w:rsid w:val="00EF0DCA"/>
    <w:rsid w:val="00EF11BE"/>
    <w:rsid w:val="00EF56B2"/>
    <w:rsid w:val="00F00119"/>
    <w:rsid w:val="00F0792D"/>
    <w:rsid w:val="00F1554B"/>
    <w:rsid w:val="00F24B28"/>
    <w:rsid w:val="00F27C91"/>
    <w:rsid w:val="00F336CB"/>
    <w:rsid w:val="00F36615"/>
    <w:rsid w:val="00F420D5"/>
    <w:rsid w:val="00F44E7F"/>
    <w:rsid w:val="00F47749"/>
    <w:rsid w:val="00F54F8B"/>
    <w:rsid w:val="00F6267A"/>
    <w:rsid w:val="00F62F2F"/>
    <w:rsid w:val="00F72B2E"/>
    <w:rsid w:val="00F76199"/>
    <w:rsid w:val="00F80CE1"/>
    <w:rsid w:val="00F81298"/>
    <w:rsid w:val="00F87176"/>
    <w:rsid w:val="00F91D3C"/>
    <w:rsid w:val="00F92B67"/>
    <w:rsid w:val="00F934BA"/>
    <w:rsid w:val="00F9788B"/>
    <w:rsid w:val="00F979CD"/>
    <w:rsid w:val="00FA4A41"/>
    <w:rsid w:val="00FA4EBF"/>
    <w:rsid w:val="00FB4614"/>
    <w:rsid w:val="00FB7237"/>
    <w:rsid w:val="00FC371D"/>
    <w:rsid w:val="00FC4084"/>
    <w:rsid w:val="00FD2CE2"/>
    <w:rsid w:val="00FD38B8"/>
    <w:rsid w:val="00FE2C95"/>
    <w:rsid w:val="00FE409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2478C02E-B4B3-4351-98CE-269BF291069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uiPriority w:val="9"/>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uiPriority w:val="9"/>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Bullit 01,Bullet 1,Use Case List Paragraph,lp1,igunore,Add On (orange),Dot pt,F5 List Paragraph,List Paragraph1,No Spacing1,List Paragraph Char Char Char,Indicator Text,Numbered Para 1,List Paragraph12,Bullet Points"/>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uiPriority w:val="99"/>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uiPriority w:val="99"/>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aliases w:val="h"/>
    <w:basedOn w:val="Normal"/>
    <w:link w:val="HeaderChar"/>
    <w:uiPriority w:val="99"/>
    <w:rsid w:val="003C0FB1"/>
    <w:pPr>
      <w:tabs>
        <w:tab w:val="center" w:pos="4153"/>
        <w:tab w:val="right" w:pos="8306"/>
      </w:tabs>
    </w:pPr>
  </w:style>
  <w:style w:type="character" w:customStyle="1" w:styleId="HeaderChar">
    <w:name w:val="Header Char"/>
    <w:aliases w:val="h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aliases w:val="Body Text 1,bt,One Page Summary,body text,contents,heading_txt,bodytxy2,Body Text - Level 2,Transco RFI Body Text,B,t,Body Textt2"/>
    <w:basedOn w:val="Normal"/>
    <w:link w:val="BodyTextChar"/>
    <w:unhideWhenUsed/>
    <w:rsid w:val="003C0FB1"/>
    <w:pPr>
      <w:suppressAutoHyphens/>
      <w:spacing w:after="240"/>
      <w:jc w:val="both"/>
    </w:pPr>
  </w:style>
  <w:style w:type="character" w:customStyle="1" w:styleId="BodyTextChar">
    <w:name w:val="Body Text Char"/>
    <w:aliases w:val="Body Text 1 Char,bt Char,One Page Summary Char,body text Char,contents Char,heading_txt Char,bodytxy2 Char,Body Text - Level 2 Char,Transco RFI Body Text Char,B Char,t Char,Body Textt2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3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iPriority w:val="99"/>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uiPriority w:val="99"/>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uiPriority w:val="99"/>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uiPriority w:val="99"/>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Bullit 01 Char,Bullet 1 Char,Use Case List Paragraph Char,lp1 Char,igunore Char,Add On (orange) Char,Dot pt Char,F5 List Paragraph Char,List Paragraph1 Char,No Spacing1 Char,List Paragraph Char Char Char Char"/>
    <w:link w:val="ListParagraph"/>
    <w:uiPriority w:val="34"/>
    <w:qFormat/>
    <w:rsid w:val="000F02C1"/>
    <w:rPr>
      <w:rFonts w:ascii="Calibri" w:eastAsia="Times New Roman" w:hAnsi="Calibri" w:cs="Times New Roman"/>
      <w:szCs w:val="24"/>
      <w:lang w:val="en-GB"/>
    </w:rPr>
  </w:style>
  <w:style w:type="paragraph" w:customStyle="1" w:styleId="normal1">
    <w:name w:val="normal1"/>
    <w:basedOn w:val="Normal"/>
    <w:uiPriority w:val="99"/>
    <w:rsid w:val="000F02C1"/>
    <w:pPr>
      <w:suppressAutoHyphens/>
      <w:spacing w:after="0" w:line="240" w:lineRule="auto"/>
      <w:jc w:val="both"/>
    </w:pPr>
    <w:rPr>
      <w:rFonts w:ascii="Arial" w:hAnsi="Arial" w:cs="Arial"/>
      <w:sz w:val="20"/>
      <w:szCs w:val="20"/>
      <w:lang w:eastAsia="ar-SA"/>
    </w:rPr>
  </w:style>
  <w:style w:type="character" w:customStyle="1" w:styleId="FontStyle22">
    <w:name w:val="Font Style22"/>
    <w:uiPriority w:val="99"/>
    <w:rsid w:val="000F02C1"/>
    <w:rPr>
      <w:rFonts w:ascii="Times New Roman" w:hAnsi="Times New Roman" w:cs="Times New Roman" w:hint="default"/>
      <w:color w:val="000000"/>
      <w:sz w:val="22"/>
      <w:szCs w:val="22"/>
    </w:rPr>
  </w:style>
  <w:style w:type="table" w:customStyle="1" w:styleId="TableGrid1">
    <w:name w:val="Table Grid1"/>
    <w:basedOn w:val="TableNormal"/>
    <w:next w:val="TableGrid"/>
    <w:uiPriority w:val="39"/>
    <w:rsid w:val="002A0877"/>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2A0877"/>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2A0877"/>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4-Accent11">
    <w:name w:val="Grid Table 4 - Accent 11"/>
    <w:basedOn w:val="TableNormal"/>
    <w:uiPriority w:val="49"/>
    <w:rsid w:val="007D79E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character" w:styleId="UnresolvedMention">
    <w:name w:val="Unresolved Mention"/>
    <w:basedOn w:val="DefaultParagraphFont"/>
    <w:uiPriority w:val="99"/>
    <w:semiHidden/>
    <w:unhideWhenUsed/>
    <w:rsid w:val="007D79EC"/>
    <w:rPr>
      <w:color w:val="605E5C"/>
      <w:shd w:val="clear" w:color="auto" w:fill="E1DFDD"/>
    </w:rPr>
  </w:style>
  <w:style w:type="paragraph" w:styleId="TOC4">
    <w:name w:val="toc 4"/>
    <w:basedOn w:val="Normal"/>
    <w:next w:val="Normal"/>
    <w:autoRedefine/>
    <w:uiPriority w:val="39"/>
    <w:unhideWhenUsed/>
    <w:rsid w:val="007D79EC"/>
    <w:pPr>
      <w:spacing w:after="100"/>
      <w:ind w:left="660"/>
      <w:jc w:val="both"/>
    </w:pPr>
  </w:style>
  <w:style w:type="paragraph" w:customStyle="1" w:styleId="Style8">
    <w:name w:val="Style8"/>
    <w:basedOn w:val="Normal"/>
    <w:uiPriority w:val="99"/>
    <w:rsid w:val="007D79EC"/>
    <w:pPr>
      <w:widowControl w:val="0"/>
      <w:autoSpaceDE w:val="0"/>
      <w:autoSpaceDN w:val="0"/>
      <w:adjustRightInd w:val="0"/>
      <w:spacing w:after="0" w:line="325" w:lineRule="exact"/>
    </w:pPr>
    <w:rPr>
      <w:rFonts w:ascii="Arial" w:hAnsi="Arial" w:cs="Arial"/>
      <w:sz w:val="24"/>
      <w:lang w:val="en-IE" w:eastAsia="en-IE"/>
    </w:rPr>
  </w:style>
  <w:style w:type="numbering" w:customStyle="1" w:styleId="NoList1">
    <w:name w:val="No List1"/>
    <w:next w:val="NoList"/>
    <w:uiPriority w:val="99"/>
    <w:semiHidden/>
    <w:unhideWhenUsed/>
    <w:rsid w:val="007D79EC"/>
  </w:style>
  <w:style w:type="character" w:customStyle="1" w:styleId="veryhardreadability">
    <w:name w:val="veryhardreadability"/>
    <w:basedOn w:val="DefaultParagraphFont"/>
    <w:rsid w:val="007D79EC"/>
  </w:style>
  <w:style w:type="character" w:customStyle="1" w:styleId="complexword">
    <w:name w:val="complexword"/>
    <w:basedOn w:val="DefaultParagraphFont"/>
    <w:rsid w:val="007D79EC"/>
  </w:style>
  <w:style w:type="numbering" w:customStyle="1" w:styleId="NoList2">
    <w:name w:val="No List2"/>
    <w:next w:val="NoList"/>
    <w:uiPriority w:val="99"/>
    <w:semiHidden/>
    <w:unhideWhenUsed/>
    <w:rsid w:val="007D79EC"/>
  </w:style>
  <w:style w:type="table" w:customStyle="1" w:styleId="TableGrid4">
    <w:name w:val="Table Grid4"/>
    <w:basedOn w:val="TableNormal"/>
    <w:next w:val="TableGrid"/>
    <w:uiPriority w:val="39"/>
    <w:rsid w:val="007D79EC"/>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7D79EC"/>
    <w:pPr>
      <w:keepLines/>
      <w:pageBreakBefore w:val="0"/>
      <w:pBdr>
        <w:bottom w:val="none" w:sz="0" w:space="0" w:color="auto"/>
      </w:pBdr>
      <w:tabs>
        <w:tab w:val="clear" w:pos="397"/>
        <w:tab w:val="clear" w:pos="907"/>
        <w:tab w:val="clear" w:pos="1134"/>
      </w:tabs>
      <w:spacing w:before="240" w:after="0" w:line="259" w:lineRule="auto"/>
      <w:jc w:val="both"/>
      <w:outlineLvl w:val="9"/>
    </w:pPr>
    <w:rPr>
      <w:rFonts w:ascii="Calibri" w:hAnsi="Calibri"/>
      <w:bCs w:val="0"/>
      <w:color w:val="2F5496"/>
      <w:sz w:val="28"/>
      <w:u w:val="single"/>
    </w:rPr>
  </w:style>
  <w:style w:type="table" w:customStyle="1" w:styleId="TableGrid11">
    <w:name w:val="Table Grid11"/>
    <w:basedOn w:val="TableNormal"/>
    <w:next w:val="TableGrid"/>
    <w:uiPriority w:val="39"/>
    <w:rsid w:val="007D79EC"/>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yle1">
    <w:name w:val="Style1"/>
    <w:uiPriority w:val="99"/>
    <w:rsid w:val="007D79EC"/>
    <w:pPr>
      <w:spacing w:after="0" w:line="240" w:lineRule="auto"/>
      <w:ind w:left="284"/>
    </w:pPr>
    <w:rPr>
      <w:rFonts w:ascii="Times New Roman" w:eastAsia="Times New Roman" w:hAnsi="Times New Roman" w:cs="Times New Roman"/>
      <w:sz w:val="20"/>
      <w:szCs w:val="20"/>
      <w:lang w:val="en-GB"/>
    </w:rPr>
  </w:style>
  <w:style w:type="character" w:customStyle="1" w:styleId="BodyTextChar1">
    <w:name w:val="Body Text Char1"/>
    <w:basedOn w:val="DefaultParagraphFont"/>
    <w:uiPriority w:val="99"/>
    <w:semiHidden/>
    <w:rsid w:val="007D79EC"/>
    <w:rPr>
      <w:rFonts w:ascii="Calibri" w:eastAsia="Times New Roman" w:hAnsi="Calibri" w:cs="Times New Roman"/>
      <w:szCs w:val="24"/>
      <w:lang w:val="en-GB"/>
    </w:rPr>
  </w:style>
  <w:style w:type="paragraph" w:customStyle="1" w:styleId="TableParagraph">
    <w:name w:val="Table Paragraph"/>
    <w:basedOn w:val="Normal"/>
    <w:uiPriority w:val="1"/>
    <w:qFormat/>
    <w:rsid w:val="007D79EC"/>
    <w:pPr>
      <w:widowControl w:val="0"/>
      <w:autoSpaceDE w:val="0"/>
      <w:autoSpaceDN w:val="0"/>
      <w:spacing w:after="0" w:line="240" w:lineRule="auto"/>
      <w:jc w:val="both"/>
    </w:pPr>
    <w:rPr>
      <w:rFonts w:ascii="Arial" w:eastAsia="Arial" w:hAnsi="Arial" w:cs="Arial"/>
      <w:szCs w:val="22"/>
      <w:lang w:val="en-IE" w:eastAsia="en-IE" w:bidi="en-IE"/>
    </w:rPr>
  </w:style>
  <w:style w:type="table" w:customStyle="1" w:styleId="TableGrid21">
    <w:name w:val="Table Grid21"/>
    <w:basedOn w:val="TableNormal"/>
    <w:next w:val="TableGrid"/>
    <w:uiPriority w:val="39"/>
    <w:rsid w:val="007D79EC"/>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ption1">
    <w:name w:val="Caption1"/>
    <w:basedOn w:val="Normal"/>
    <w:next w:val="Normal"/>
    <w:uiPriority w:val="35"/>
    <w:unhideWhenUsed/>
    <w:qFormat/>
    <w:rsid w:val="007D79EC"/>
    <w:pPr>
      <w:spacing w:after="200" w:line="240" w:lineRule="auto"/>
      <w:jc w:val="both"/>
    </w:pPr>
    <w:rPr>
      <w:i/>
      <w:iCs/>
      <w:color w:val="44546A"/>
      <w:sz w:val="18"/>
      <w:szCs w:val="18"/>
    </w:rPr>
  </w:style>
  <w:style w:type="paragraph" w:styleId="Caption">
    <w:name w:val="caption"/>
    <w:basedOn w:val="Normal"/>
    <w:next w:val="Normal"/>
    <w:uiPriority w:val="35"/>
    <w:unhideWhenUsed/>
    <w:qFormat/>
    <w:rsid w:val="007D79EC"/>
    <w:pPr>
      <w:spacing w:after="200" w:line="240" w:lineRule="auto"/>
      <w:jc w:val="both"/>
    </w:pPr>
    <w:rPr>
      <w:i/>
      <w:iCs/>
      <w:color w:val="44546A" w:themeColor="text2"/>
      <w:sz w:val="18"/>
      <w:szCs w:val="18"/>
    </w:rPr>
  </w:style>
  <w:style w:type="table" w:customStyle="1" w:styleId="TableGrid5">
    <w:name w:val="Table Grid5"/>
    <w:basedOn w:val="TableNormal"/>
    <w:next w:val="TableGrid"/>
    <w:uiPriority w:val="59"/>
    <w:rsid w:val="007D79EC"/>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gstkn">
    <w:name w:val="gs_tkn"/>
    <w:basedOn w:val="DefaultParagraphFont"/>
    <w:rsid w:val="007A0EB9"/>
  </w:style>
  <w:style w:type="table" w:customStyle="1" w:styleId="Onopgemaaktetabel51">
    <w:name w:val="Onopgemaakte tabel 51"/>
    <w:basedOn w:val="TableNormal"/>
    <w:uiPriority w:val="45"/>
    <w:rsid w:val="00E16212"/>
    <w:pPr>
      <w:spacing w:after="0" w:line="240" w:lineRule="auto"/>
    </w:pPr>
    <w:rPr>
      <w:rFonts w:ascii="Calibri" w:eastAsia="Calibri" w:hAnsi="Calibri" w:cs="Times New Roman"/>
      <w:sz w:val="20"/>
      <w:szCs w:val="20"/>
      <w:lang w:val="nl-NL" w:eastAsia="nl-NL"/>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GridTable4-Accent5">
    <w:name w:val="Grid Table 4 Accent 5"/>
    <w:basedOn w:val="TableNormal"/>
    <w:uiPriority w:val="49"/>
    <w:rsid w:val="006D5005"/>
    <w:pPr>
      <w:spacing w:after="0" w:line="240" w:lineRule="auto"/>
    </w:pPr>
    <w:tblPr>
      <w:tblStyleRowBandSize w:val="1"/>
      <w:tblStyleColBandSize w:val="1"/>
      <w:tblBorders>
        <w:top w:val="single" w:sz="4" w:space="0" w:color="8EAADB" w:themeColor="accent5" w:themeTint="99"/>
        <w:left w:val="single" w:sz="4" w:space="0" w:color="8EAADB" w:themeColor="accent5" w:themeTint="99"/>
        <w:bottom w:val="single" w:sz="4" w:space="0" w:color="8EAADB" w:themeColor="accent5" w:themeTint="99"/>
        <w:right w:val="single" w:sz="4" w:space="0" w:color="8EAADB" w:themeColor="accent5" w:themeTint="99"/>
        <w:insideH w:val="single" w:sz="4" w:space="0" w:color="8EAADB" w:themeColor="accent5" w:themeTint="99"/>
        <w:insideV w:val="single" w:sz="4" w:space="0" w:color="8EAADB" w:themeColor="accent5" w:themeTint="99"/>
      </w:tblBorders>
    </w:tblPr>
    <w:tblStylePr w:type="firstRow">
      <w:rPr>
        <w:b/>
        <w:bCs/>
        <w:color w:val="FFFFFF" w:themeColor="background1"/>
      </w:rPr>
      <w:tblPr/>
      <w:tcPr>
        <w:tcBorders>
          <w:top w:val="single" w:sz="4" w:space="0" w:color="4472C4" w:themeColor="accent5"/>
          <w:left w:val="single" w:sz="4" w:space="0" w:color="4472C4" w:themeColor="accent5"/>
          <w:bottom w:val="single" w:sz="4" w:space="0" w:color="4472C4" w:themeColor="accent5"/>
          <w:right w:val="single" w:sz="4" w:space="0" w:color="4472C4" w:themeColor="accent5"/>
          <w:insideH w:val="nil"/>
          <w:insideV w:val="nil"/>
        </w:tcBorders>
        <w:shd w:val="clear" w:color="auto" w:fill="4472C4" w:themeFill="accent5"/>
      </w:tcPr>
    </w:tblStylePr>
    <w:tblStylePr w:type="lastRow">
      <w:rPr>
        <w:b/>
        <w:bCs/>
      </w:rPr>
      <w:tblPr/>
      <w:tcPr>
        <w:tcBorders>
          <w:top w:val="double" w:sz="4" w:space="0" w:color="4472C4" w:themeColor="accent5"/>
        </w:tcBorders>
      </w:tcPr>
    </w:tblStylePr>
    <w:tblStylePr w:type="firstCol">
      <w:rPr>
        <w:b/>
        <w:bCs/>
      </w:rPr>
    </w:tblStylePr>
    <w:tblStylePr w:type="lastCol">
      <w:rPr>
        <w:b/>
        <w:bCs/>
      </w:rPr>
    </w:tblStylePr>
    <w:tblStylePr w:type="band1Vert">
      <w:tblPr/>
      <w:tcPr>
        <w:shd w:val="clear" w:color="auto" w:fill="D9E2F3" w:themeFill="accent5" w:themeFillTint="33"/>
      </w:tcPr>
    </w:tblStylePr>
    <w:tblStylePr w:type="band1Horz">
      <w:tblPr/>
      <w:tcPr>
        <w:shd w:val="clear" w:color="auto" w:fill="D9E2F3" w:themeFill="accent5" w:themeFillTint="33"/>
      </w:tcPr>
    </w:tblStylePr>
  </w:style>
  <w:style w:type="table" w:customStyle="1" w:styleId="TableGrid111">
    <w:name w:val="Table Grid111"/>
    <w:basedOn w:val="TableNormal"/>
    <w:uiPriority w:val="39"/>
    <w:rsid w:val="005E63B0"/>
    <w:pPr>
      <w:spacing w:after="0" w:line="240" w:lineRule="auto"/>
      <w:ind w:firstLine="360"/>
    </w:pPr>
    <w:rPr>
      <w:rFonts w:ascii="Aptos" w:eastAsia="Times New Roman" w:hAnsi="Aptos" w:cs="Times New Roman"/>
      <w:lang w:bidi="en-US"/>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uiPriority w:val="39"/>
    <w:rsid w:val="005E63B0"/>
    <w:pPr>
      <w:spacing w:after="0" w:line="240" w:lineRule="auto"/>
    </w:pPr>
    <w:rPr>
      <w:rFonts w:ascii="Aptos" w:eastAsia="Aptos" w:hAnsi="Aptos" w:cs="Times New Roman"/>
      <w:lang w:val="en-I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1">
    <w:name w:val="Table Grid2111"/>
    <w:basedOn w:val="TableNormal"/>
    <w:next w:val="TableGrid"/>
    <w:uiPriority w:val="39"/>
    <w:rsid w:val="00BB6A8C"/>
    <w:pPr>
      <w:spacing w:after="0" w:line="240" w:lineRule="auto"/>
    </w:pPr>
    <w:rPr>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2">
    <w:name w:val="Table Grid112"/>
    <w:basedOn w:val="TableNormal"/>
    <w:next w:val="TableGrid"/>
    <w:uiPriority w:val="39"/>
    <w:rsid w:val="00BB6A8C"/>
    <w:pPr>
      <w:spacing w:after="0" w:line="240" w:lineRule="auto"/>
    </w:pPr>
    <w:rPr>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60562022">
      <w:bodyDiv w:val="1"/>
      <w:marLeft w:val="0"/>
      <w:marRight w:val="0"/>
      <w:marTop w:val="0"/>
      <w:marBottom w:val="0"/>
      <w:divBdr>
        <w:top w:val="none" w:sz="0" w:space="0" w:color="auto"/>
        <w:left w:val="none" w:sz="0" w:space="0" w:color="auto"/>
        <w:bottom w:val="none" w:sz="0" w:space="0" w:color="auto"/>
        <w:right w:val="none" w:sz="0" w:space="0" w:color="auto"/>
      </w:divBdr>
    </w:div>
    <w:div w:id="211700920">
      <w:bodyDiv w:val="1"/>
      <w:marLeft w:val="0"/>
      <w:marRight w:val="0"/>
      <w:marTop w:val="0"/>
      <w:marBottom w:val="0"/>
      <w:divBdr>
        <w:top w:val="none" w:sz="0" w:space="0" w:color="auto"/>
        <w:left w:val="none" w:sz="0" w:space="0" w:color="auto"/>
        <w:bottom w:val="none" w:sz="0" w:space="0" w:color="auto"/>
        <w:right w:val="none" w:sz="0" w:space="0" w:color="auto"/>
      </w:divBdr>
    </w:div>
    <w:div w:id="425805925">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679966001">
      <w:bodyDiv w:val="1"/>
      <w:marLeft w:val="0"/>
      <w:marRight w:val="0"/>
      <w:marTop w:val="0"/>
      <w:marBottom w:val="0"/>
      <w:divBdr>
        <w:top w:val="none" w:sz="0" w:space="0" w:color="auto"/>
        <w:left w:val="none" w:sz="0" w:space="0" w:color="auto"/>
        <w:bottom w:val="none" w:sz="0" w:space="0" w:color="auto"/>
        <w:right w:val="none" w:sz="0" w:space="0" w:color="auto"/>
      </w:divBdr>
    </w:div>
    <w:div w:id="712772864">
      <w:bodyDiv w:val="1"/>
      <w:marLeft w:val="0"/>
      <w:marRight w:val="0"/>
      <w:marTop w:val="0"/>
      <w:marBottom w:val="0"/>
      <w:divBdr>
        <w:top w:val="none" w:sz="0" w:space="0" w:color="auto"/>
        <w:left w:val="none" w:sz="0" w:space="0" w:color="auto"/>
        <w:bottom w:val="none" w:sz="0" w:space="0" w:color="auto"/>
        <w:right w:val="none" w:sz="0" w:space="0" w:color="auto"/>
      </w:divBdr>
    </w:div>
    <w:div w:id="1314412152">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754549445">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yperlink" Target="http://www.etenders.gov.ie" TargetMode="External"/><Relationship Id="rId26" Type="http://schemas.openxmlformats.org/officeDocument/2006/relationships/image" Target="media/image2.emf"/><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hyperlink" Target="http://www.etenders.gov.ie" TargetMode="External"/><Relationship Id="rId25" Type="http://schemas.openxmlformats.org/officeDocument/2006/relationships/hyperlink" Target="https://assets.gov.ie/static/documents/09fe3ad4/Guidelines_for_the_Responsible_Use_of_AI_in_the_Public_Service_20250918.pdf" TargetMode="External"/><Relationship Id="rId2" Type="http://schemas.openxmlformats.org/officeDocument/2006/relationships/customXml" Target="../customXml/item2.xml"/><Relationship Id="rId16" Type="http://schemas.openxmlformats.org/officeDocument/2006/relationships/hyperlink" Target="http://www.etenders.gov.ie" TargetMode="External"/><Relationship Id="rId20" Type="http://schemas.openxmlformats.org/officeDocument/2006/relationships/hyperlink" Target="http://www.revenue.ie"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png"/><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yperlink" Target="https://www.gov.ie/en/department-of-agriculture-food-and-the-marine/services/basic-income-support-for-sustainability-biss-scheme/" TargetMode="External"/><Relationship Id="rId28" Type="http://schemas.openxmlformats.org/officeDocument/2006/relationships/hyperlink" Target="http://www.etenders.gov.ie" TargetMode="External"/><Relationship Id="rId10" Type="http://schemas.openxmlformats.org/officeDocument/2006/relationships/footnotes" Target="footnotes.xml"/><Relationship Id="rId19" Type="http://schemas.openxmlformats.org/officeDocument/2006/relationships/hyperlink" Target="http://www.etenders.gov.ie"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ogp.gov.ie/wp-content/uploads/Information-Note-ESPD.pdf" TargetMode="External"/><Relationship Id="rId22" Type="http://schemas.openxmlformats.org/officeDocument/2006/relationships/hyperlink" Target="http://www.agriculture.gov.ie/" TargetMode="External"/><Relationship Id="rId27" Type="http://schemas.openxmlformats.org/officeDocument/2006/relationships/hyperlink" Target="https://agriculture.ec.europa.eu/common-agricultural-policy/financing-cap/assurance-and-audit/managing-payments_en" TargetMode="External"/><Relationship Id="rId30"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242DA34E6AED4F51A351857C0994C5C1"/>
        <w:category>
          <w:name w:val="General"/>
          <w:gallery w:val="placeholder"/>
        </w:category>
        <w:types>
          <w:type w:val="bbPlcHdr"/>
        </w:types>
        <w:behaviors>
          <w:behavior w:val="content"/>
        </w:behaviors>
        <w:guid w:val="{D1779247-89B8-45E1-8F1F-2ECB45AF0DC6}"/>
      </w:docPartPr>
      <w:docPartBody>
        <w:p w:rsidR="00975DA6" w:rsidRDefault="00975DA6" w:rsidP="00975DA6">
          <w:pPr>
            <w:pStyle w:val="242DA34E6AED4F51A351857C0994C5C1"/>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F3224F" w:rsidRDefault="00C43F9A" w:rsidP="00C43F9A">
          <w:pPr>
            <w:pStyle w:val="E99EEB4CC20343D5A185CF8D54599456"/>
          </w:pPr>
          <w:r w:rsidRPr="00770025">
            <w:rPr>
              <w:rStyle w:val="PlaceholderText"/>
            </w:rPr>
            <w:t>Click here to enter text.</w:t>
          </w:r>
        </w:p>
      </w:docPartBody>
    </w:docPart>
    <w:docPart>
      <w:docPartPr>
        <w:name w:val="7B0059344DA14245BE4FAF86E57274DF"/>
        <w:category>
          <w:name w:val="General"/>
          <w:gallery w:val="placeholder"/>
        </w:category>
        <w:types>
          <w:type w:val="bbPlcHdr"/>
        </w:types>
        <w:behaviors>
          <w:behavior w:val="content"/>
        </w:behaviors>
        <w:guid w:val="{84EA8A40-E060-4911-A63B-525F2E253FA6}"/>
      </w:docPartPr>
      <w:docPartBody>
        <w:p w:rsidR="000331B3" w:rsidRDefault="000331B3" w:rsidP="000331B3">
          <w:pPr>
            <w:pStyle w:val="7B0059344DA14245BE4FAF86E57274DF"/>
          </w:pPr>
          <w:r w:rsidRPr="00770025">
            <w:rPr>
              <w:rStyle w:val="PlaceholderText"/>
            </w:rPr>
            <w:t>Click here to enter text.</w:t>
          </w:r>
        </w:p>
      </w:docPartBody>
    </w:docPart>
    <w:docPart>
      <w:docPartPr>
        <w:name w:val="5120155FBAF149C7BB9A7F14EA914372"/>
        <w:category>
          <w:name w:val="General"/>
          <w:gallery w:val="placeholder"/>
        </w:category>
        <w:types>
          <w:type w:val="bbPlcHdr"/>
        </w:types>
        <w:behaviors>
          <w:behavior w:val="content"/>
        </w:behaviors>
        <w:guid w:val="{8BFC97B3-1665-4BAB-A5D0-259C2F3A4209}"/>
      </w:docPartPr>
      <w:docPartBody>
        <w:p w:rsidR="000331B3" w:rsidRDefault="000331B3" w:rsidP="000331B3">
          <w:pPr>
            <w:pStyle w:val="5120155FBAF149C7BB9A7F14EA914372"/>
          </w:pPr>
          <w:r>
            <w:rPr>
              <w:rStyle w:val="PlaceholderText"/>
            </w:rPr>
            <w:t>Click here to enter text.</w:t>
          </w:r>
        </w:p>
      </w:docPartBody>
    </w:docPart>
    <w:docPart>
      <w:docPartPr>
        <w:name w:val="32E478AE503B4AD88D0727D21B2ABE35"/>
        <w:category>
          <w:name w:val="General"/>
          <w:gallery w:val="placeholder"/>
        </w:category>
        <w:types>
          <w:type w:val="bbPlcHdr"/>
        </w:types>
        <w:behaviors>
          <w:behavior w:val="content"/>
        </w:behaviors>
        <w:guid w:val="{A459B2A3-E38A-4611-B1E5-A46666E26889}"/>
      </w:docPartPr>
      <w:docPartBody>
        <w:p w:rsidR="00791849" w:rsidRDefault="0050240B" w:rsidP="0050240B">
          <w:pPr>
            <w:pStyle w:val="32E478AE503B4AD88D0727D21B2ABE35"/>
          </w:pPr>
          <w:r w:rsidRPr="00770025">
            <w:rPr>
              <w:rStyle w:val="PlaceholderText"/>
            </w:rPr>
            <w:t>Click here to enter text.</w:t>
          </w:r>
        </w:p>
      </w:docPartBody>
    </w:docPart>
    <w:docPart>
      <w:docPartPr>
        <w:name w:val="2CB11E4440134F71A86D961B6270FC6B"/>
        <w:category>
          <w:name w:val="General"/>
          <w:gallery w:val="placeholder"/>
        </w:category>
        <w:types>
          <w:type w:val="bbPlcHdr"/>
        </w:types>
        <w:behaviors>
          <w:behavior w:val="content"/>
        </w:behaviors>
        <w:guid w:val="{6308E760-E2AE-4596-9AC2-F23C042FA39E}"/>
      </w:docPartPr>
      <w:docPartBody>
        <w:p w:rsidR="00C0076E" w:rsidRDefault="00C0076E" w:rsidP="00C0076E">
          <w:pPr>
            <w:pStyle w:val="2CB11E4440134F71A86D961B6270FC6B"/>
          </w:pPr>
          <w:r w:rsidRPr="00DC0160">
            <w:rPr>
              <w:rStyle w:val="PlaceholderText"/>
            </w:rPr>
            <w:t>Click here to enter text.</w:t>
          </w:r>
        </w:p>
      </w:docPartBody>
    </w:docPart>
    <w:docPart>
      <w:docPartPr>
        <w:name w:val="AC9B80043CAB4F2EA326D34A29FB14A9"/>
        <w:category>
          <w:name w:val="General"/>
          <w:gallery w:val="placeholder"/>
        </w:category>
        <w:types>
          <w:type w:val="bbPlcHdr"/>
        </w:types>
        <w:behaviors>
          <w:behavior w:val="content"/>
        </w:behaviors>
        <w:guid w:val="{197BDA4C-25BC-46C9-9932-0C9EEA669A46}"/>
      </w:docPartPr>
      <w:docPartBody>
        <w:p w:rsidR="00C0076E" w:rsidRDefault="00C0076E" w:rsidP="00C0076E">
          <w:pPr>
            <w:pStyle w:val="AC9B80043CAB4F2EA326D34A29FB14A9"/>
          </w:pPr>
          <w:r w:rsidRPr="00770025">
            <w:rPr>
              <w:rStyle w:val="PlaceholderText"/>
            </w:rPr>
            <w:t>Click here to enter text.</w:t>
          </w:r>
        </w:p>
      </w:docPartBody>
    </w:docPart>
    <w:docPart>
      <w:docPartPr>
        <w:name w:val="32DA54494329456685EC36E92CBFE503"/>
        <w:category>
          <w:name w:val="General"/>
          <w:gallery w:val="placeholder"/>
        </w:category>
        <w:types>
          <w:type w:val="bbPlcHdr"/>
        </w:types>
        <w:behaviors>
          <w:behavior w:val="content"/>
        </w:behaviors>
        <w:guid w:val="{78C619BD-816D-4CEF-AFB6-DE8ACD1C7562}"/>
      </w:docPartPr>
      <w:docPartBody>
        <w:p w:rsidR="00860F33" w:rsidRDefault="00C0076E" w:rsidP="00C0076E">
          <w:pPr>
            <w:pStyle w:val="32DA54494329456685EC36E92CBFE503"/>
          </w:pPr>
          <w:r w:rsidRPr="00DC0160">
            <w:rPr>
              <w:rStyle w:val="PlaceholderText"/>
            </w:rPr>
            <w:t>Click here to enter text.</w:t>
          </w:r>
        </w:p>
      </w:docPartBody>
    </w:docPart>
    <w:docPart>
      <w:docPartPr>
        <w:name w:val="5562749A39A1424CA6B74D19771E440A"/>
        <w:category>
          <w:name w:val="General"/>
          <w:gallery w:val="placeholder"/>
        </w:category>
        <w:types>
          <w:type w:val="bbPlcHdr"/>
        </w:types>
        <w:behaviors>
          <w:behavior w:val="content"/>
        </w:behaviors>
        <w:guid w:val="{84F6C6F1-3AB0-4F55-A943-80EF3AED3FF8}"/>
      </w:docPartPr>
      <w:docPartBody>
        <w:p w:rsidR="00860F33" w:rsidRDefault="00C0076E" w:rsidP="00C0076E">
          <w:pPr>
            <w:pStyle w:val="5562749A39A1424CA6B74D19771E440A"/>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119AE"/>
    <w:rsid w:val="000331B3"/>
    <w:rsid w:val="00037859"/>
    <w:rsid w:val="00075C8C"/>
    <w:rsid w:val="000878A3"/>
    <w:rsid w:val="00087F3B"/>
    <w:rsid w:val="00096EC6"/>
    <w:rsid w:val="000D5BD7"/>
    <w:rsid w:val="000E50F2"/>
    <w:rsid w:val="000F0EAB"/>
    <w:rsid w:val="000F16A3"/>
    <w:rsid w:val="001148CB"/>
    <w:rsid w:val="00120EEE"/>
    <w:rsid w:val="0017502A"/>
    <w:rsid w:val="001D0E26"/>
    <w:rsid w:val="001E738C"/>
    <w:rsid w:val="00202000"/>
    <w:rsid w:val="002067FA"/>
    <w:rsid w:val="0021568F"/>
    <w:rsid w:val="0021699D"/>
    <w:rsid w:val="002411F6"/>
    <w:rsid w:val="00243E81"/>
    <w:rsid w:val="00287BE8"/>
    <w:rsid w:val="002954EC"/>
    <w:rsid w:val="002B4D30"/>
    <w:rsid w:val="00342601"/>
    <w:rsid w:val="0035017C"/>
    <w:rsid w:val="0039203A"/>
    <w:rsid w:val="003C47B8"/>
    <w:rsid w:val="003D0F6C"/>
    <w:rsid w:val="003D55C6"/>
    <w:rsid w:val="003F4018"/>
    <w:rsid w:val="003F7A40"/>
    <w:rsid w:val="004011CE"/>
    <w:rsid w:val="00416790"/>
    <w:rsid w:val="00423548"/>
    <w:rsid w:val="004368B4"/>
    <w:rsid w:val="00461DA6"/>
    <w:rsid w:val="004631ED"/>
    <w:rsid w:val="00474646"/>
    <w:rsid w:val="0048189C"/>
    <w:rsid w:val="004D3DF9"/>
    <w:rsid w:val="005005BD"/>
    <w:rsid w:val="0050240B"/>
    <w:rsid w:val="00520CC8"/>
    <w:rsid w:val="00536ECA"/>
    <w:rsid w:val="00550BBC"/>
    <w:rsid w:val="0055761E"/>
    <w:rsid w:val="00591C71"/>
    <w:rsid w:val="00593781"/>
    <w:rsid w:val="005F0348"/>
    <w:rsid w:val="005F2A54"/>
    <w:rsid w:val="00616B41"/>
    <w:rsid w:val="00621EA5"/>
    <w:rsid w:val="00622D2B"/>
    <w:rsid w:val="00653685"/>
    <w:rsid w:val="00673D7F"/>
    <w:rsid w:val="00676BA6"/>
    <w:rsid w:val="006B1429"/>
    <w:rsid w:val="006D7259"/>
    <w:rsid w:val="0070393B"/>
    <w:rsid w:val="00752271"/>
    <w:rsid w:val="00773AAB"/>
    <w:rsid w:val="007810FD"/>
    <w:rsid w:val="00790A85"/>
    <w:rsid w:val="00791849"/>
    <w:rsid w:val="007B1E13"/>
    <w:rsid w:val="007B6256"/>
    <w:rsid w:val="008249D3"/>
    <w:rsid w:val="00831B7E"/>
    <w:rsid w:val="0085602E"/>
    <w:rsid w:val="00860F33"/>
    <w:rsid w:val="0087700E"/>
    <w:rsid w:val="00894280"/>
    <w:rsid w:val="008B5571"/>
    <w:rsid w:val="009041FA"/>
    <w:rsid w:val="0090546C"/>
    <w:rsid w:val="0093482B"/>
    <w:rsid w:val="009749F5"/>
    <w:rsid w:val="00975DA6"/>
    <w:rsid w:val="009761CB"/>
    <w:rsid w:val="00990D2C"/>
    <w:rsid w:val="009B3FDC"/>
    <w:rsid w:val="009D5301"/>
    <w:rsid w:val="009D7763"/>
    <w:rsid w:val="009F5929"/>
    <w:rsid w:val="00A33272"/>
    <w:rsid w:val="00A37992"/>
    <w:rsid w:val="00A62CC7"/>
    <w:rsid w:val="00A70F35"/>
    <w:rsid w:val="00A8296E"/>
    <w:rsid w:val="00A90020"/>
    <w:rsid w:val="00A96FA1"/>
    <w:rsid w:val="00AA15E9"/>
    <w:rsid w:val="00AB4676"/>
    <w:rsid w:val="00B366BA"/>
    <w:rsid w:val="00B64619"/>
    <w:rsid w:val="00C0076E"/>
    <w:rsid w:val="00C0248A"/>
    <w:rsid w:val="00C11704"/>
    <w:rsid w:val="00C22A3B"/>
    <w:rsid w:val="00C43F9A"/>
    <w:rsid w:val="00C61719"/>
    <w:rsid w:val="00C7052B"/>
    <w:rsid w:val="00CC6B57"/>
    <w:rsid w:val="00D0429B"/>
    <w:rsid w:val="00D12C0F"/>
    <w:rsid w:val="00D3147F"/>
    <w:rsid w:val="00D9727E"/>
    <w:rsid w:val="00DD5B88"/>
    <w:rsid w:val="00E0041B"/>
    <w:rsid w:val="00E74482"/>
    <w:rsid w:val="00E8465B"/>
    <w:rsid w:val="00E84A40"/>
    <w:rsid w:val="00F179AA"/>
    <w:rsid w:val="00F3224F"/>
    <w:rsid w:val="00F42675"/>
    <w:rsid w:val="00F44154"/>
    <w:rsid w:val="00FA4EBF"/>
    <w:rsid w:val="00FC541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C0076E"/>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242DA34E6AED4F51A351857C0994C5C1">
    <w:name w:val="242DA34E6AED4F51A351857C0994C5C1"/>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 w:type="paragraph" w:customStyle="1" w:styleId="7B0059344DA14245BE4FAF86E57274DF">
    <w:name w:val="7B0059344DA14245BE4FAF86E57274DF"/>
    <w:rsid w:val="000331B3"/>
    <w:pPr>
      <w:spacing w:line="278" w:lineRule="auto"/>
    </w:pPr>
    <w:rPr>
      <w:kern w:val="2"/>
      <w:sz w:val="24"/>
      <w:szCs w:val="24"/>
      <w:lang w:val="en-IE" w:eastAsia="en-IE"/>
      <w14:ligatures w14:val="standardContextual"/>
    </w:rPr>
  </w:style>
  <w:style w:type="paragraph" w:customStyle="1" w:styleId="5120155FBAF149C7BB9A7F14EA914372">
    <w:name w:val="5120155FBAF149C7BB9A7F14EA914372"/>
    <w:rsid w:val="000331B3"/>
    <w:pPr>
      <w:spacing w:line="278" w:lineRule="auto"/>
    </w:pPr>
    <w:rPr>
      <w:kern w:val="2"/>
      <w:sz w:val="24"/>
      <w:szCs w:val="24"/>
      <w:lang w:val="en-IE" w:eastAsia="en-IE"/>
      <w14:ligatures w14:val="standardContextual"/>
    </w:rPr>
  </w:style>
  <w:style w:type="paragraph" w:customStyle="1" w:styleId="E3857DCD0B7D42648C9DA966DA5353D1">
    <w:name w:val="E3857DCD0B7D42648C9DA966DA5353D1"/>
    <w:rsid w:val="00C0076E"/>
    <w:rPr>
      <w:lang w:val="en-IE" w:eastAsia="en-IE"/>
    </w:rPr>
  </w:style>
  <w:style w:type="paragraph" w:customStyle="1" w:styleId="96FDEA91AF0342BD89311EFD53CCFE41">
    <w:name w:val="96FDEA91AF0342BD89311EFD53CCFE41"/>
    <w:rsid w:val="00C0076E"/>
    <w:rPr>
      <w:lang w:val="en-IE" w:eastAsia="en-IE"/>
    </w:rPr>
  </w:style>
  <w:style w:type="paragraph" w:customStyle="1" w:styleId="32E478AE503B4AD88D0727D21B2ABE35">
    <w:name w:val="32E478AE503B4AD88D0727D21B2ABE35"/>
    <w:rsid w:val="0050240B"/>
    <w:pPr>
      <w:spacing w:line="278" w:lineRule="auto"/>
    </w:pPr>
    <w:rPr>
      <w:kern w:val="2"/>
      <w:sz w:val="24"/>
      <w:szCs w:val="24"/>
      <w:lang w:val="en-IE" w:eastAsia="en-IE"/>
      <w14:ligatures w14:val="standardContextual"/>
    </w:rPr>
  </w:style>
  <w:style w:type="paragraph" w:customStyle="1" w:styleId="2CB11E4440134F71A86D961B6270FC6B">
    <w:name w:val="2CB11E4440134F71A86D961B6270FC6B"/>
    <w:rsid w:val="00C0076E"/>
    <w:rPr>
      <w:lang w:val="en-IE" w:eastAsia="en-IE"/>
    </w:rPr>
  </w:style>
  <w:style w:type="paragraph" w:customStyle="1" w:styleId="AC9B80043CAB4F2EA326D34A29FB14A9">
    <w:name w:val="AC9B80043CAB4F2EA326D34A29FB14A9"/>
    <w:rsid w:val="00C0076E"/>
    <w:rPr>
      <w:lang w:val="en-IE" w:eastAsia="en-IE"/>
    </w:rPr>
  </w:style>
  <w:style w:type="paragraph" w:customStyle="1" w:styleId="32DA54494329456685EC36E92CBFE503">
    <w:name w:val="32DA54494329456685EC36E92CBFE503"/>
    <w:rsid w:val="00C0076E"/>
    <w:rPr>
      <w:lang w:val="en-IE" w:eastAsia="en-IE"/>
    </w:rPr>
  </w:style>
  <w:style w:type="paragraph" w:customStyle="1" w:styleId="5562749A39A1424CA6B74D19771E440A">
    <w:name w:val="5562749A39A1424CA6B74D19771E440A"/>
    <w:rsid w:val="00C0076E"/>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The Department of  Agriculture, Food and the Marine</Abstract>
  <CompanyAddress/>
  <CompanyPhone/>
  <CompanyFax>An Area Monitoring System Service</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eDocs_FileStatus xmlns="78dcbba6-61ab-40ad-86f6-a81b628a2b98">Live</eDocs_FileStatus>
    <TaxCatchAll xmlns="78dcbba6-61ab-40ad-86f6-a81b628a2b98">
      <Value>19</Value>
      <Value>11</Value>
      <Value>17</Value>
      <Value>1</Value>
      <Value>126</Value>
    </TaxCatchAll>
    <_vti_ItemDeclaredRecord xmlns="78dcbba6-61ab-40ad-86f6-a81b628a2b98" xsi:nil="true"/>
    <mbbd3fafa5ab4e5eb8a6a5e099cef439 xmlns="78dcbba6-61ab-40ad-86f6-a81b628a2b98">
      <Terms xmlns="http://schemas.microsoft.com/office/infopath/2007/PartnerControls">
        <TermInfo xmlns="http://schemas.microsoft.com/office/infopath/2007/PartnerControls">
          <TermName xmlns="http://schemas.microsoft.com/office/infopath/2007/PartnerControls">Restrictive</TermName>
          <TermId xmlns="http://schemas.microsoft.com/office/infopath/2007/PartnerControls">b6cdb86d-2ce3-48f9-be6c-29b64bc9cca9</TermId>
        </TermInfo>
      </Terms>
    </mbbd3fafa5ab4e5eb8a6a5e099cef439>
    <h1f8bb4843d6459a8b809123185593c7 xmlns="78dcbba6-61ab-40ad-86f6-a81b628a2b98">
      <Terms xmlns="http://schemas.microsoft.com/office/infopath/2007/PartnerControls">
        <TermInfo xmlns="http://schemas.microsoft.com/office/infopath/2007/PartnerControls">
          <TermName xmlns="http://schemas.microsoft.com/office/infopath/2007/PartnerControls">001</TermName>
          <TermId xmlns="http://schemas.microsoft.com/office/infopath/2007/PartnerControls">d0acbed4-d2aa-46d9-b106-ad151dfa0270</TermId>
        </TermInfo>
      </Terms>
    </h1f8bb4843d6459a8b809123185593c7>
    <fbaa881fc4ae443f9fdafbdd527793df xmlns="78dcbba6-61ab-40ad-86f6-a81b628a2b98">
      <Terms xmlns="http://schemas.microsoft.com/office/infopath/2007/PartnerControls"/>
    </fbaa881fc4ae443f9fdafbdd527793df>
    <eDocs_eFileName xmlns="78dcbba6-61ab-40ad-86f6-a81b628a2b98">AGF001-001-2026</eDocs_eFileName>
    <m02c691f3efa402dab5cbaa8c240a9e7 xmlns="78dcbba6-61ab-40ad-86f6-a81b628a2b98">
      <Terms xmlns="http://schemas.microsoft.com/office/infopath/2007/PartnerControls">
        <TermInfo xmlns="http://schemas.microsoft.com/office/infopath/2007/PartnerControls">
          <TermName xmlns="http://schemas.microsoft.com/office/infopath/2007/PartnerControls">Procurement</TermName>
          <TermId xmlns="http://schemas.microsoft.com/office/infopath/2007/PartnerControls">41fa1766-aa2c-4505-9706-970537c42017</TermId>
        </TermInfo>
        <TermInfo xmlns="http://schemas.microsoft.com/office/infopath/2007/PartnerControls">
          <TermName xmlns="http://schemas.microsoft.com/office/infopath/2007/PartnerControls">#eTenders</TermName>
          <TermId xmlns="http://schemas.microsoft.com/office/infopath/2007/PartnerControls">da6e87e8-5151-4aa7-b645-d3055ea4aff8</TermId>
        </TermInfo>
      </Terms>
    </m02c691f3efa402dab5cbaa8c240a9e7>
    <nb1b8a72855341e18dd75ce464e281f2 xmlns="78dcbba6-61ab-40ad-86f6-a81b628a2b98">
      <Terms xmlns="http://schemas.microsoft.com/office/infopath/2007/PartnerControls">
        <TermInfo xmlns="http://schemas.microsoft.com/office/infopath/2007/PartnerControls">
          <TermName xmlns="http://schemas.microsoft.com/office/infopath/2007/PartnerControls">2026</TermName>
          <TermId xmlns="http://schemas.microsoft.com/office/infopath/2007/PartnerControls">7e744529-5852-4e24-8be7-20ac55b7214e</TermId>
        </TermInfo>
      </Terms>
    </nb1b8a72855341e18dd75ce464e281f2>
  </documentManagement>
</p:properties>
</file>

<file path=customXml/item3.xml><?xml version="1.0" encoding="utf-8"?>
<ct:contentTypeSchema xmlns:ct="http://schemas.microsoft.com/office/2006/metadata/contentType" xmlns:ma="http://schemas.microsoft.com/office/2006/metadata/properties/metaAttributes" ct:_="" ma:_="" ma:contentTypeName="eDocument" ma:contentTypeID="0x0101000BC94875665D404BB1351B53C41FD2C000EEADABC72C015248B7D8FE3BC81142AF" ma:contentTypeVersion="271" ma:contentTypeDescription="" ma:contentTypeScope="" ma:versionID="fd8bbdb33289fc9849589d9bbbc5f733">
  <xsd:schema xmlns:xsd="http://www.w3.org/2001/XMLSchema" xmlns:xs="http://www.w3.org/2001/XMLSchema" xmlns:p="http://schemas.microsoft.com/office/2006/metadata/properties" xmlns:ns2="78dcbba6-61ab-40ad-86f6-a81b628a2b98" targetNamespace="http://schemas.microsoft.com/office/2006/metadata/properties" ma:root="true" ma:fieldsID="c092c2940fd236e5056ca838ab13bc72" ns2:_="">
    <xsd:import namespace="78dcbba6-61ab-40ad-86f6-a81b628a2b98"/>
    <xsd:element name="properties">
      <xsd:complexType>
        <xsd:sequence>
          <xsd:element name="documentManagement">
            <xsd:complexType>
              <xsd:all>
                <xsd:element ref="ns2:_vti_ItemDeclaredRecord" minOccurs="0"/>
                <xsd:element ref="ns2:eDocs_FileStatus"/>
                <xsd:element ref="ns2:eDocs_eFileName" minOccurs="0"/>
                <xsd:element ref="ns2:TaxCatchAll" minOccurs="0"/>
                <xsd:element ref="ns2:TaxCatchAllLabel" minOccurs="0"/>
                <xsd:element ref="ns2:h1f8bb4843d6459a8b809123185593c7" minOccurs="0"/>
                <xsd:element ref="ns2:nb1b8a72855341e18dd75ce464e281f2" minOccurs="0"/>
                <xsd:element ref="ns2:m02c691f3efa402dab5cbaa8c240a9e7" minOccurs="0"/>
                <xsd:element ref="ns2:mbbd3fafa5ab4e5eb8a6a5e099cef439" minOccurs="0"/>
                <xsd:element ref="ns2:fbaa881fc4ae443f9fdafbdd527793d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dcbba6-61ab-40ad-86f6-a81b628a2b98" elementFormDefault="qualified">
    <xsd:import namespace="http://schemas.microsoft.com/office/2006/documentManagement/types"/>
    <xsd:import namespace="http://schemas.microsoft.com/office/infopath/2007/PartnerControls"/>
    <xsd:element name="_vti_ItemDeclaredRecord" ma:index="2" nillable="true" ma:displayName="Declared Record" ma:hidden="true" ma:internalName="_vti_ItemDeclaredRecord">
      <xsd:simpleType>
        <xsd:restriction base="dms:DateTime"/>
      </xsd:simpleType>
    </xsd:element>
    <xsd:element name="eDocs_FileStatus" ma:index="5" ma:displayName="Status" ma:default="Live" ma:format="Dropdown" ma:indexed="true" ma:internalName="eDocs_FileStatus">
      <xsd:simpleType>
        <xsd:restriction base="dms:Choice">
          <xsd:enumeration value="Live"/>
          <xsd:enumeration value="Archived"/>
          <xsd:enumeration value="PendingLive"/>
          <xsd:enumeration value="PendingArchived"/>
          <xsd:enumeration value="Cancelled"/>
          <xsd:enumeration value="SentToNationalArchives"/>
        </xsd:restriction>
      </xsd:simpleType>
    </xsd:element>
    <xsd:element name="eDocs_eFileName" ma:index="8" nillable="true" ma:displayName="eFile Reference" ma:indexed="true" ma:internalName="eDocs_eFileName" ma:readOnly="false">
      <xsd:simpleType>
        <xsd:restriction base="dms:Text"/>
      </xsd:simpleType>
    </xsd:element>
    <xsd:element name="TaxCatchAll" ma:index="9" nillable="true" ma:displayName="Taxonomy Catch All Column" ma:hidden="true" ma:list="{b1fc2bd3-ae0e-48ae-951e-7f6c163c748d}" ma:internalName="TaxCatchAll" ma:showField="CatchAllData" ma:web="78dcbba6-61ab-40ad-86f6-a81b628a2b98">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b1fc2bd3-ae0e-48ae-951e-7f6c163c748d}" ma:internalName="TaxCatchAllLabel" ma:readOnly="true" ma:showField="CatchAllDataLabel" ma:web="78dcbba6-61ab-40ad-86f6-a81b628a2b98">
      <xsd:complexType>
        <xsd:complexContent>
          <xsd:extension base="dms:MultiChoiceLookup">
            <xsd:sequence>
              <xsd:element name="Value" type="dms:Lookup" maxOccurs="unbounded" minOccurs="0" nillable="true"/>
            </xsd:sequence>
          </xsd:extension>
        </xsd:complexContent>
      </xsd:complexType>
    </xsd:element>
    <xsd:element name="h1f8bb4843d6459a8b809123185593c7" ma:index="13" nillable="true" ma:taxonomy="true" ma:internalName="h1f8bb4843d6459a8b809123185593c7" ma:taxonomyFieldName="eDocs_Series" ma:displayName="Series" ma:readOnly="false" ma:default="-1;#001|d0acbed4-d2aa-46d9-b106-ad151dfa0270" ma:fieldId="{11f8bb48-43d6-459a-8b80-9123185593c7}" ma:sspId="87756160-f8ee-46a7-91df-edd1842c3c20" ma:termSetId="d1487d56-a514-44f1-aca8-ee79458ab651" ma:anchorId="00000000-0000-0000-0000-000000000000" ma:open="false" ma:isKeyword="false">
      <xsd:complexType>
        <xsd:sequence>
          <xsd:element ref="pc:Terms" minOccurs="0" maxOccurs="1"/>
        </xsd:sequence>
      </xsd:complexType>
    </xsd:element>
    <xsd:element name="nb1b8a72855341e18dd75ce464e281f2" ma:index="15" nillable="true" ma:taxonomy="true" ma:internalName="nb1b8a72855341e18dd75ce464e281f2" ma:taxonomyFieldName="eDocs_Year" ma:displayName="Year" ma:readOnly="false" ma:fieldId="{7b1b8a72-8553-41e1-8dd7-5ce464e281f2}" ma:sspId="87756160-f8ee-46a7-91df-edd1842c3c20" ma:termSetId="acc59e8e-1c4e-4c17-97cb-7d9483177247" ma:anchorId="00000000-0000-0000-0000-000000000000" ma:open="false" ma:isKeyword="false">
      <xsd:complexType>
        <xsd:sequence>
          <xsd:element ref="pc:Terms" minOccurs="0" maxOccurs="1"/>
        </xsd:sequence>
      </xsd:complexType>
    </xsd:element>
    <xsd:element name="m02c691f3efa402dab5cbaa8c240a9e7" ma:index="18" nillable="true" ma:taxonomy="true" ma:internalName="m02c691f3efa402dab5cbaa8c240a9e7" ma:taxonomyFieldName="eDocs_FileTopics" ma:displayName="File Topics" ma:readOnly="false" ma:fieldId="{602c691f-3efa-402d-ab5c-baa8c240a9e7}" ma:taxonomyMulti="true" ma:sspId="87756160-f8ee-46a7-91df-edd1842c3c20" ma:termSetId="1f0875b0-8ca5-4937-8743-5a134dfbd20c" ma:anchorId="00000000-0000-0000-0000-000000000000" ma:open="false" ma:isKeyword="false">
      <xsd:complexType>
        <xsd:sequence>
          <xsd:element ref="pc:Terms" minOccurs="0" maxOccurs="1"/>
        </xsd:sequence>
      </xsd:complexType>
    </xsd:element>
    <xsd:element name="mbbd3fafa5ab4e5eb8a6a5e099cef439" ma:index="20" nillable="true" ma:taxonomy="true" ma:internalName="mbbd3fafa5ab4e5eb8a6a5e099cef439" ma:taxonomyFieldName="eDocs_SecurityClassification" ma:displayName="Security Classification" ma:readOnly="false" ma:default="-1;#Public|a1b4c7cd-a7b1-492f-a832-d2897b8288db" ma:fieldId="{6bbd3faf-a5ab-4e5e-b8a6-a5e099cef439}" ma:sspId="87756160-f8ee-46a7-91df-edd1842c3c20" ma:termSetId="b6ed839a-487e-4da7-8327-e934f239e0b0" ma:anchorId="00000000-0000-0000-0000-000000000000" ma:open="false" ma:isKeyword="false">
      <xsd:complexType>
        <xsd:sequence>
          <xsd:element ref="pc:Terms" minOccurs="0" maxOccurs="1"/>
        </xsd:sequence>
      </xsd:complexType>
    </xsd:element>
    <xsd:element name="fbaa881fc4ae443f9fdafbdd527793df" ma:index="22" nillable="true" ma:taxonomy="true" ma:internalName="fbaa881fc4ae443f9fdafbdd527793df" ma:taxonomyFieldName="eDocs_DocumentTopics" ma:displayName="Document Topics" ma:fieldId="{fbaa881f-c4ae-443f-9fda-fbdd527793df}" ma:taxonomyMulti="true" ma:sspId="87756160-f8ee-46a7-91df-edd1842c3c20" ma:termSetId="1f0875b0-8ca5-4937-8743-5a134dfbd20c"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0"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0FF90B-086E-4878-B208-0FADAFB2ACCF}">
  <ds:schemaRefs>
    <ds:schemaRef ds:uri="http://schemas.microsoft.com/office/2006/metadata/properties"/>
    <ds:schemaRef ds:uri="http://schemas.microsoft.com/office/2006/documentManagement/types"/>
    <ds:schemaRef ds:uri="78dcbba6-61ab-40ad-86f6-a81b628a2b98"/>
    <ds:schemaRef ds:uri="http://purl.org/dc/terms/"/>
    <ds:schemaRef ds:uri="http://www.w3.org/XML/1998/namespace"/>
    <ds:schemaRef ds:uri="http://purl.org/dc/dcmitype/"/>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6575EA80-452C-4662-A6BE-0C609C9A98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8dcbba6-61ab-40ad-86f6-a81b628a2b9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5.xml><?xml version="1.0" encoding="utf-8"?>
<ds:datastoreItem xmlns:ds="http://schemas.openxmlformats.org/officeDocument/2006/customXml" ds:itemID="{5F7A8B0E-B293-4FFF-9A46-5FF29751C3F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21</TotalTime>
  <Pages>122</Pages>
  <Words>36986</Words>
  <Characters>210824</Characters>
  <Application>Microsoft Office Word</Application>
  <DocSecurity>0</DocSecurity>
  <Lines>1756</Lines>
  <Paragraphs>494</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247316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Maguire, Pat</cp:lastModifiedBy>
  <cp:revision>8</cp:revision>
  <cp:lastPrinted>2026-05-20T13:53:00Z</cp:lastPrinted>
  <dcterms:created xsi:type="dcterms:W3CDTF">2026-08-26T12:04:00Z</dcterms:created>
  <dcterms:modified xsi:type="dcterms:W3CDTF">2026-08-26T15:01:00Z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0x0101000BC94875665D404BB1351B53C41FD2C000EEADABC72C015248B7D8FE3BC81142AF</vt:lpwstr>
  </property>
  <property fmtid="{D5CDD505-2E9C-101B-9397-08002B2CF9AE}" pid="3" name="eDocs_FileTopics">
    <vt:lpwstr>19;#Procurement|41fa1766-aa2c-4505-9706-970537c42017;#17;##eTenders|da6e87e8-5151-4aa7-b645-d3055ea4aff8</vt:lpwstr>
  </property>
  <property fmtid="{D5CDD505-2E9C-101B-9397-08002B2CF9AE}" pid="4" name="eDocs_DocumentTopics">
    <vt:lpwstr/>
  </property>
  <property fmtid="{D5CDD505-2E9C-101B-9397-08002B2CF9AE}" pid="5" name="eDocs_Year">
    <vt:lpwstr>126;#2026|7e744529-5852-4e24-8be7-20ac55b7214e</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11;#Restrictive|b6cdb86d-2ce3-48f9-be6c-29b64bc9cca9</vt:lpwstr>
  </property>
  <property fmtid="{D5CDD505-2E9C-101B-9397-08002B2CF9AE}" pid="12" name="eDocs_SecurityLevel">
    <vt:lpwstr>Unclassified</vt:lpwstr>
  </property>
  <property fmtid="{D5CDD505-2E9C-101B-9397-08002B2CF9AE}" pid="13" name="eDocs_Series">
    <vt:lpwstr>1;#001|d0acbed4-d2aa-46d9-b106-ad151dfa0270</vt:lpwstr>
  </property>
  <property fmtid="{D5CDD505-2E9C-101B-9397-08002B2CF9AE}" pid="14" name="ge25f6a3ef6f42d4865685f2a74bf8c7">
    <vt:lpwstr/>
  </property>
  <property fmtid="{D5CDD505-2E9C-101B-9397-08002B2CF9AE}" pid="15" name="eDocs_RetentionPeriodTerm">
    <vt:lpwstr/>
  </property>
</Properties>
</file>