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78D19459" w:rsidR="00F650FE" w:rsidRDefault="005A7297"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noProof/>
        </w:rPr>
        <w:drawing>
          <wp:anchor distT="0" distB="0" distL="114300" distR="114300" simplePos="0" relativeHeight="251660288" behindDoc="1" locked="0" layoutInCell="1" allowOverlap="1" wp14:anchorId="1B350B2D" wp14:editId="2C5FC96D">
            <wp:simplePos x="0" y="0"/>
            <wp:positionH relativeFrom="margin">
              <wp:posOffset>2369820</wp:posOffset>
            </wp:positionH>
            <wp:positionV relativeFrom="paragraph">
              <wp:posOffset>0</wp:posOffset>
            </wp:positionV>
            <wp:extent cx="1003300" cy="1025525"/>
            <wp:effectExtent l="0" t="0" r="6350" b="3175"/>
            <wp:wrapTight wrapText="bothSides">
              <wp:wrapPolygon edited="0">
                <wp:start x="0" y="0"/>
                <wp:lineTo x="0" y="21266"/>
                <wp:lineTo x="21327" y="21266"/>
                <wp:lineTo x="21327" y="0"/>
                <wp:lineTo x="0" y="0"/>
              </wp:wrapPolygon>
            </wp:wrapTight>
            <wp:docPr id="17468267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003300" cy="10255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8FA5102" w14:textId="054815F7" w:rsidR="006B1A29" w:rsidRPr="006B1A29" w:rsidRDefault="004C6DE1"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highlight w:val="yellow"/>
        </w:rPr>
      </w:pPr>
      <w:r>
        <w:rPr>
          <w:rFonts w:asciiTheme="minorHAnsi" w:eastAsia="Arial" w:hAnsiTheme="minorHAnsi" w:cstheme="minorHAnsi"/>
          <w:b/>
          <w:bCs/>
          <w:color w:val="333399"/>
          <w:sz w:val="40"/>
          <w:szCs w:val="40"/>
        </w:rPr>
        <w:t>Gurtagarry N.S</w:t>
      </w:r>
    </w:p>
    <w:p w14:paraId="22F0CB96" w14:textId="67DDB760" w:rsidR="006B1A29" w:rsidRPr="00451124" w:rsidRDefault="004C6DE1"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11384I</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1E1BF840" w:rsidR="008A577D" w:rsidRPr="008A577D" w:rsidRDefault="004C6DE1"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rPr>
              <w:t>31/08/2026</w:t>
            </w:r>
            <w:r w:rsidR="00E2027E" w:rsidRPr="00E2027E">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67EEA36B" w:rsidR="00915155" w:rsidRPr="008A577D" w:rsidRDefault="004C6DE1"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Gurtagarry N.S</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590335C3" w:rsidR="00915155" w:rsidRPr="008A577D" w:rsidRDefault="004C6DE1"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11384I</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63FCCB5D" w:rsidR="00915155" w:rsidRPr="008A577D" w:rsidRDefault="004C6DE1"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Toomevara, Nenagh, Co.Tipperary</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799965C6" w:rsidR="00915155" w:rsidRPr="008A577D" w:rsidRDefault="004C6DE1"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66</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6E3EC7A6" w:rsidR="00915155" w:rsidRPr="008A577D" w:rsidRDefault="004C6DE1" w:rsidP="00C3400B">
            <w:pPr>
              <w:spacing w:after="0"/>
              <w:rPr>
                <w:rFonts w:asciiTheme="minorHAnsi" w:eastAsia="Arial" w:hAnsiTheme="minorHAnsi" w:cstheme="minorHAnsi"/>
                <w:b/>
                <w:color w:val="333399"/>
                <w:sz w:val="20"/>
                <w:szCs w:val="20"/>
                <w:highlight w:val="yellow"/>
              </w:rPr>
            </w:pPr>
            <w:r>
              <w:rPr>
                <w:rFonts w:asciiTheme="minorHAnsi" w:eastAsia="Arial" w:hAnsiTheme="minorHAnsi" w:cstheme="minorHAnsi"/>
                <w:b/>
                <w:color w:val="333399"/>
                <w:sz w:val="20"/>
                <w:szCs w:val="20"/>
                <w:highlight w:val="yellow"/>
              </w:rPr>
              <w:t>12:30pm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07E9EEAE" w:rsidR="00915155" w:rsidRPr="008A577D" w:rsidRDefault="004C6DE1" w:rsidP="007D2F06">
            <w:pPr>
              <w:spacing w:after="0"/>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115,315.20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16F401F6" w:rsidR="00915155" w:rsidRPr="008A577D" w:rsidRDefault="004C6DE1"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22/07/2026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040FD043"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4C6DE1">
              <w:rPr>
                <w:rFonts w:asciiTheme="minorHAnsi" w:hAnsiTheme="minorHAnsi" w:cstheme="minorHAnsi"/>
                <w:b/>
                <w:color w:val="333399"/>
                <w:sz w:val="20"/>
                <w:szCs w:val="20"/>
              </w:rPr>
              <w:t>13/08/2026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707C4B26"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4C6DE1">
              <w:rPr>
                <w:rFonts w:asciiTheme="minorHAnsi" w:hAnsiTheme="minorHAnsi" w:cstheme="minorHAnsi"/>
                <w:b/>
                <w:color w:val="333399"/>
                <w:sz w:val="20"/>
                <w:szCs w:val="20"/>
              </w:rPr>
              <w:t>06/08/2026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1701FD05" w:rsidR="00915155" w:rsidRPr="008A577D" w:rsidRDefault="004C6DE1" w:rsidP="00C3400B">
            <w:pPr>
              <w:spacing w:after="0"/>
              <w:rPr>
                <w:rFonts w:asciiTheme="minorHAnsi" w:hAnsiTheme="minorHAnsi" w:cstheme="minorHAnsi"/>
                <w:b/>
                <w:bCs/>
                <w:color w:val="333399"/>
                <w:sz w:val="20"/>
                <w:szCs w:val="20"/>
                <w:highlight w:val="yellow"/>
              </w:rPr>
            </w:pPr>
            <w:r>
              <w:rPr>
                <w:rFonts w:asciiTheme="minorHAnsi" w:hAnsiTheme="minorHAnsi" w:cstheme="minorHAnsi"/>
                <w:b/>
                <w:color w:val="333399"/>
                <w:sz w:val="20"/>
                <w:szCs w:val="20"/>
                <w:highlight w:val="yellow"/>
              </w:rPr>
              <w:t>English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3E7BBF96" w:rsidR="00915155" w:rsidRPr="008A577D" w:rsidRDefault="004C6DE1" w:rsidP="00C3400B">
            <w:pPr>
              <w:spacing w:after="0"/>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05/08/2026 11a.m</w:t>
            </w:r>
          </w:p>
          <w:p w14:paraId="525B2D24" w14:textId="4BD85E75"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4C6DE1">
              <w:rPr>
                <w:rFonts w:asciiTheme="minorHAnsi" w:hAnsiTheme="minorHAnsi" w:cstheme="minorHAnsi"/>
                <w:b/>
                <w:color w:val="333399"/>
                <w:sz w:val="20"/>
                <w:szCs w:val="20"/>
              </w:rPr>
              <w:t>principalgurtagarrynationalschool@gmail.com</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463AD58E" w:rsidR="00915155" w:rsidRPr="008A577D" w:rsidRDefault="004C6DE1" w:rsidP="00C3400B">
            <w:pPr>
              <w:spacing w:after="0"/>
              <w:rPr>
                <w:rFonts w:asciiTheme="minorHAnsi" w:hAnsiTheme="minorHAnsi" w:cstheme="minorHAnsi"/>
                <w:bCs/>
                <w:color w:val="333399"/>
                <w:sz w:val="20"/>
                <w:szCs w:val="20"/>
                <w:highlight w:val="yellow"/>
              </w:rPr>
            </w:pPr>
            <w:r>
              <w:rPr>
                <w:rStyle w:val="Strong"/>
                <w:bCs w:val="0"/>
                <w:highlight w:val="yellow"/>
              </w:rPr>
              <w:t>S</w:t>
            </w:r>
            <w:r>
              <w:rPr>
                <w:rStyle w:val="Strong"/>
                <w:highlight w:val="yellow"/>
              </w:rPr>
              <w:t>chool Staffroom</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328B758F" w:rsidR="00915155" w:rsidRPr="008A577D" w:rsidRDefault="004C6DE1" w:rsidP="00C3400B">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38,484.40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36414E83" w:rsidR="00946C20" w:rsidRPr="008A577D" w:rsidRDefault="004C6DE1" w:rsidP="00946C20">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31/08/2026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5832A126" w:rsidR="00E26F1F" w:rsidRDefault="00DA4A63" w:rsidP="00AF7D0E">
            <w:pPr>
              <w:jc w:val="both"/>
            </w:pPr>
            <w:r w:rsidRPr="220D17C0">
              <w:rPr>
                <w:rFonts w:cstheme="minorBidi"/>
              </w:rPr>
              <w:t xml:space="preserve">The Board of Management of </w:t>
            </w:r>
            <w:r w:rsidR="004C6DE1">
              <w:rPr>
                <w:rFonts w:cstheme="minorBidi"/>
              </w:rPr>
              <w:t>Gurtagarry N.S</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3FE56EA9" w:rsidR="00A4629A" w:rsidRPr="004C6DE1" w:rsidRDefault="004C6DE1" w:rsidP="009D622A">
                                  <w:pPr>
                                    <w:spacing w:after="0" w:line="240" w:lineRule="auto"/>
                                    <w:jc w:val="center"/>
                                    <w:rPr>
                                      <w:color w:val="0000FF"/>
                                      <w:lang w:val="en-IE"/>
                                    </w:rPr>
                                  </w:pPr>
                                  <w:r>
                                    <w:rPr>
                                      <w:color w:val="0000FF"/>
                                      <w:lang w:val="en-IE"/>
                                    </w:rPr>
                                    <w:t>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3FE56EA9" w:rsidR="00A4629A" w:rsidRPr="004C6DE1" w:rsidRDefault="004C6DE1" w:rsidP="009D622A">
                            <w:pPr>
                              <w:spacing w:after="0" w:line="240" w:lineRule="auto"/>
                              <w:jc w:val="center"/>
                              <w:rPr>
                                <w:color w:val="0000FF"/>
                                <w:lang w:val="en-IE"/>
                              </w:rPr>
                            </w:pPr>
                            <w:r>
                              <w:rPr>
                                <w:color w:val="0000FF"/>
                                <w:lang w:val="en-IE"/>
                              </w:rPr>
                              <w:t>3</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lastRenderedPageBreak/>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w:t>
            </w:r>
            <w:r>
              <w:rPr>
                <w:szCs w:val="22"/>
              </w:rPr>
              <w:lastRenderedPageBreak/>
              <w:t>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20"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20"/>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1"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3"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4" w:name="_Toc177720935"/>
      <w:r w:rsidRPr="0057000B">
        <w:rPr>
          <w:rFonts w:asciiTheme="minorHAnsi" w:hAnsiTheme="minorHAnsi" w:cstheme="minorHAnsi"/>
        </w:rPr>
        <w:lastRenderedPageBreak/>
        <w:t>Schedule A: Terms and Conditions</w:t>
      </w:r>
      <w:bookmarkEnd w:id="24"/>
    </w:p>
    <w:p w14:paraId="14685E97" w14:textId="77777777" w:rsidR="00AF038B" w:rsidRPr="00630721" w:rsidRDefault="00AF038B" w:rsidP="00630721">
      <w:pPr>
        <w:pStyle w:val="Heading2"/>
      </w:pPr>
      <w:bookmarkStart w:id="25" w:name="_Toc177720936"/>
      <w:r w:rsidRPr="00630721">
        <w:t>1.</w:t>
      </w:r>
      <w:r w:rsidRPr="00630721">
        <w:tab/>
        <w:t>CONTRACTOR’S OBLIGATIONS</w:t>
      </w:r>
      <w:bookmarkEnd w:id="2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6" w:name="_Hlk491159751"/>
      <w:r w:rsidRPr="0057000B">
        <w:rPr>
          <w:rFonts w:hAnsiTheme="minorHAnsi" w:cstheme="minorHAnsi"/>
        </w:rPr>
        <w:t xml:space="preserve"> </w:t>
      </w:r>
    </w:p>
    <w:bookmarkEnd w:id="2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7" w:name="_Hlk491159818"/>
      <w:r w:rsidRPr="0057000B">
        <w:rPr>
          <w:rFonts w:hAnsiTheme="minorHAnsi" w:cstheme="minorHAnsi"/>
        </w:rPr>
        <w:t>or any of the circumstances set forth in Regulation 73 of the Regulations</w:t>
      </w:r>
      <w:bookmarkEnd w:id="2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8" w:name="_Toc177720937"/>
      <w:r w:rsidRPr="00630721">
        <w:t>2.</w:t>
      </w:r>
      <w:r w:rsidRPr="00630721">
        <w:tab/>
        <w:t>KEY PERSONNEL</w:t>
      </w:r>
      <w:bookmarkEnd w:id="2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9" w:name="_Toc177720938"/>
      <w:r w:rsidRPr="00630721">
        <w:lastRenderedPageBreak/>
        <w:t>3.</w:t>
      </w:r>
      <w:r w:rsidRPr="00630721">
        <w:tab/>
        <w:t>PAYMENT</w:t>
      </w:r>
      <w:bookmarkEnd w:id="2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30" w:name="_Toc177720939"/>
      <w:r w:rsidRPr="00630721">
        <w:lastRenderedPageBreak/>
        <w:t>4.</w:t>
      </w:r>
      <w:r w:rsidRPr="00630721">
        <w:tab/>
        <w:t>WARRANTIES, REPRESENTATIONS AND UNDERTAKINGS</w:t>
      </w:r>
      <w:bookmarkEnd w:id="3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1" w:name="_Toc177720940"/>
      <w:r w:rsidRPr="00630721">
        <w:t>5.</w:t>
      </w:r>
      <w:r w:rsidRPr="00630721">
        <w:tab/>
        <w:t>REMEDIES</w:t>
      </w:r>
      <w:bookmarkEnd w:id="3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2" w:name="_Toc177720941"/>
      <w:r w:rsidRPr="00630721">
        <w:t>6.</w:t>
      </w:r>
      <w:r w:rsidRPr="00630721">
        <w:tab/>
        <w:t>INTELLECTUAL PROPERTY</w:t>
      </w:r>
      <w:bookmarkEnd w:id="3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3" w:name="_Toc177720942"/>
      <w:r w:rsidRPr="00630721">
        <w:t>7.</w:t>
      </w:r>
      <w:r w:rsidRPr="00630721">
        <w:tab/>
        <w:t>CONFIDENTIALITY</w:t>
      </w:r>
      <w:bookmarkEnd w:id="3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4" w:name="_Toc177720943"/>
      <w:r w:rsidRPr="00630721">
        <w:t>8.</w:t>
      </w:r>
      <w:r w:rsidRPr="00630721">
        <w:tab/>
        <w:t>FORCE MAJEURE</w:t>
      </w:r>
      <w:bookmarkEnd w:id="3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5" w:name="_Toc177720944"/>
      <w:r w:rsidRPr="00630721">
        <w:t>9.</w:t>
      </w:r>
      <w:r w:rsidRPr="00630721">
        <w:tab/>
        <w:t>TERMINATION</w:t>
      </w:r>
      <w:bookmarkEnd w:id="3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6" w:name="_Toc177720945"/>
      <w:r w:rsidRPr="00630721">
        <w:t xml:space="preserve">10. </w:t>
      </w:r>
      <w:r w:rsidRPr="00630721">
        <w:tab/>
        <w:t>CONTRACT MANAGEMENT</w:t>
      </w:r>
      <w:bookmarkEnd w:id="3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7" w:name="_Toc177720946"/>
      <w:r w:rsidRPr="00630721">
        <w:t>11.</w:t>
      </w:r>
      <w:r w:rsidRPr="00630721">
        <w:tab/>
        <w:t>DISPUTES</w:t>
      </w:r>
      <w:bookmarkEnd w:id="3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8" w:name="_Toc177720947"/>
      <w:r w:rsidRPr="00630721">
        <w:t>12.</w:t>
      </w:r>
      <w:r w:rsidRPr="00630721">
        <w:tab/>
        <w:t>GOVERNING LAW, CHOICE OF JURISDICTION AND EXECUTION</w:t>
      </w:r>
      <w:bookmarkEnd w:id="3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9" w:name="_Toc177720948"/>
      <w:r w:rsidRPr="00630721">
        <w:lastRenderedPageBreak/>
        <w:t>13.</w:t>
      </w:r>
      <w:r w:rsidRPr="00630721">
        <w:tab/>
        <w:t>NOTICES</w:t>
      </w:r>
      <w:bookmarkEnd w:id="3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40" w:name="_Toc177720949"/>
      <w:r w:rsidRPr="00630721">
        <w:t>14.</w:t>
      </w:r>
      <w:r w:rsidRPr="00630721">
        <w:tab/>
        <w:t>ASSIGNMENT AND SUBCONTRACT</w:t>
      </w:r>
      <w:bookmarkEnd w:id="4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1" w:name="_Toc177720950"/>
      <w:r w:rsidRPr="00630721">
        <w:t>15.</w:t>
      </w:r>
      <w:r w:rsidRPr="00630721">
        <w:tab/>
        <w:t>ENTIRE AGREEMENT</w:t>
      </w:r>
      <w:bookmarkEnd w:id="4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2" w:name="_Toc177720951"/>
      <w:r w:rsidRPr="00630721">
        <w:t>16.</w:t>
      </w:r>
      <w:r w:rsidRPr="00630721">
        <w:tab/>
        <w:t>SEVERABILITY</w:t>
      </w:r>
      <w:bookmarkEnd w:id="4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3" w:name="_Toc177720952"/>
      <w:r w:rsidRPr="00630721">
        <w:lastRenderedPageBreak/>
        <w:t>17.</w:t>
      </w:r>
      <w:r w:rsidRPr="00630721">
        <w:tab/>
        <w:t>WAIVER</w:t>
      </w:r>
      <w:bookmarkEnd w:id="4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4" w:name="_Toc177720953"/>
      <w:r w:rsidRPr="00630721">
        <w:t>18.</w:t>
      </w:r>
      <w:r w:rsidRPr="00630721">
        <w:tab/>
        <w:t>NON-EXCLUSIVITY</w:t>
      </w:r>
      <w:bookmarkEnd w:id="4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5" w:name="_Toc177720954"/>
      <w:r w:rsidRPr="00630721">
        <w:t>19.</w:t>
      </w:r>
      <w:r w:rsidRPr="00630721">
        <w:tab/>
        <w:t>MEDIA</w:t>
      </w:r>
      <w:bookmarkEnd w:id="4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6" w:name="_Toc177720955"/>
      <w:r w:rsidRPr="00630721">
        <w:t>20.</w:t>
      </w:r>
      <w:r w:rsidRPr="00630721">
        <w:tab/>
        <w:t>CONFLICTS, REGISTRABLE INTERESTS AND CORRUPT GIFTS</w:t>
      </w:r>
      <w:bookmarkEnd w:id="4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7" w:name="_Toc177720956"/>
      <w:r w:rsidRPr="00630721">
        <w:lastRenderedPageBreak/>
        <w:t>21.</w:t>
      </w:r>
      <w:r w:rsidRPr="00630721">
        <w:tab/>
        <w:t>ACCESS TO PREMISES</w:t>
      </w:r>
      <w:bookmarkEnd w:id="4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8" w:name="_Toc177720957"/>
      <w:r w:rsidRPr="00630721">
        <w:t>22.</w:t>
      </w:r>
      <w:r w:rsidRPr="00630721">
        <w:tab/>
        <w:t>EQUIPMENT</w:t>
      </w:r>
      <w:bookmarkEnd w:id="4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9" w:name="_Toc177720958"/>
      <w:r w:rsidRPr="00630721">
        <w:t>23.</w:t>
      </w:r>
      <w:r w:rsidRPr="00630721">
        <w:tab/>
        <w:t>NON-SOLICITATION</w:t>
      </w:r>
      <w:bookmarkEnd w:id="4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50" w:name="_Toc177720959"/>
      <w:r w:rsidRPr="00630721">
        <w:t>24.</w:t>
      </w:r>
      <w:r w:rsidRPr="00630721">
        <w:tab/>
        <w:t>CHANGE CONTROL PROCEDURE</w:t>
      </w:r>
      <w:bookmarkEnd w:id="5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1" w:name="_Toc177720960"/>
      <w:bookmarkStart w:id="52" w:name="_Hlk22478011"/>
      <w:r w:rsidRPr="00630721">
        <w:t>25.</w:t>
      </w:r>
      <w:r w:rsidRPr="00630721">
        <w:tab/>
        <w:t>DATA PROTECTION AND SECURITY</w:t>
      </w:r>
      <w:bookmarkEnd w:id="51"/>
    </w:p>
    <w:bookmarkEnd w:id="5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3" w:name="_Toc177720961"/>
      <w:r w:rsidRPr="00630721">
        <w:t>26. ADDITIONAL CONDITION(S)</w:t>
      </w:r>
      <w:bookmarkEnd w:id="5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4"/>
      <w:r w:rsidR="00630721" w:rsidRPr="00602DF5">
        <w:rPr>
          <w:rStyle w:val="CommentReference"/>
          <w:b/>
          <w:color w:val="333399"/>
          <w:sz w:val="32"/>
          <w:szCs w:val="32"/>
          <w:lang w:val="en-US"/>
        </w:rPr>
        <w:commentReference w:id="54"/>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5"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6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6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61"/>
      <w:r w:rsidR="00BD6F4D">
        <w:rPr>
          <w:rStyle w:val="CommentReference"/>
          <w:b/>
          <w:color w:val="333399"/>
          <w:sz w:val="32"/>
          <w:szCs w:val="32"/>
          <w:lang w:val="en-US"/>
        </w:rPr>
        <w:commentReference w:id="6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2"/>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2"/>
      <w:r w:rsidR="00F00234" w:rsidRPr="00630721">
        <w:rPr>
          <w:rStyle w:val="CommentReference"/>
          <w:b/>
          <w:color w:val="333399"/>
          <w:sz w:val="32"/>
          <w:szCs w:val="32"/>
          <w:lang w:val="en-US"/>
        </w:rPr>
        <w:commentReference w:id="6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4"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E5598F" w14:textId="77777777" w:rsidR="001C6F65" w:rsidRDefault="001C6F65" w:rsidP="003C0FB1">
      <w:r>
        <w:separator/>
      </w:r>
    </w:p>
  </w:endnote>
  <w:endnote w:type="continuationSeparator" w:id="0">
    <w:p w14:paraId="2D0E044B" w14:textId="77777777" w:rsidR="001C6F65" w:rsidRDefault="001C6F65" w:rsidP="003C0FB1">
      <w:r>
        <w:continuationSeparator/>
      </w:r>
    </w:p>
  </w:endnote>
  <w:endnote w:type="continuationNotice" w:id="1">
    <w:p w14:paraId="38DC976F" w14:textId="77777777" w:rsidR="001C6F65" w:rsidRDefault="001C6F6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F41114" w14:textId="77777777" w:rsidR="001C6F65" w:rsidRDefault="001C6F65" w:rsidP="003C0FB1">
      <w:r>
        <w:separator/>
      </w:r>
    </w:p>
  </w:footnote>
  <w:footnote w:type="continuationSeparator" w:id="0">
    <w:p w14:paraId="26ECFCE3" w14:textId="77777777" w:rsidR="001C6F65" w:rsidRDefault="001C6F65" w:rsidP="003C0FB1">
      <w:r>
        <w:continuationSeparator/>
      </w:r>
    </w:p>
  </w:footnote>
  <w:footnote w:type="continuationNotice" w:id="1">
    <w:p w14:paraId="7493C4AB" w14:textId="77777777" w:rsidR="001C6F65" w:rsidRDefault="001C6F6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C6F65"/>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6DE1"/>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2012"/>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A7297"/>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DBA"/>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40DC"/>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B3DBA"/>
    <w:rsid w:val="006C236E"/>
    <w:rsid w:val="006D6AB5"/>
    <w:rsid w:val="007157F4"/>
    <w:rsid w:val="007249B7"/>
    <w:rsid w:val="00752271"/>
    <w:rsid w:val="007540DC"/>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9388A"/>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5.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6.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99</Pages>
  <Words>37162</Words>
  <Characters>211825</Characters>
  <Application>Microsoft Office Word</Application>
  <DocSecurity>0</DocSecurity>
  <Lines>1765</Lines>
  <Paragraphs>496</Paragraphs>
  <ScaleCrop>false</ScaleCrop>
  <Company/>
  <LinksUpToDate>false</LinksUpToDate>
  <CharactersWithSpaces>248491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2026-07-21T17:06:00Z</dcterms:created>
  <dcterms:modified xsi:type="dcterms:W3CDTF">2026-07-21T17:06:00Z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