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6202D59" w14:textId="0A4D94F6" w:rsidR="003C0FB1" w:rsidRPr="004A2AAF" w:rsidRDefault="003C0FB1" w:rsidP="003C0FB1">
      <w:pPr>
        <w:jc w:val="both"/>
        <w:rPr>
          <w:lang w:val="en-IE"/>
        </w:rPr>
      </w:pPr>
    </w:p>
    <w:p w14:paraId="4B789B9A" w14:textId="77777777" w:rsidR="003C0FB1" w:rsidRDefault="003C0FB1" w:rsidP="003C0FB1">
      <w:pPr>
        <w:jc w:val="both"/>
      </w:pPr>
    </w:p>
    <w:p w14:paraId="6CF64EEA" w14:textId="77777777" w:rsidR="003C0FB1" w:rsidRDefault="003C0FB1" w:rsidP="003C0FB1">
      <w:pPr>
        <w:jc w:val="both"/>
      </w:pPr>
    </w:p>
    <w:p w14:paraId="403E5D65" w14:textId="2BC5D032" w:rsidR="003C0FB1" w:rsidRPr="00CB5B77" w:rsidRDefault="003C0FB1" w:rsidP="003D773A">
      <w:pPr>
        <w:pStyle w:val="DocTitle"/>
        <w:pageBreakBefore w:val="0"/>
        <w:pBdr>
          <w:top w:val="single" w:sz="24" w:space="1" w:color="0000FF"/>
          <w:left w:val="single" w:sz="24" w:space="4" w:color="0000FF"/>
          <w:bottom w:val="single" w:sz="24" w:space="1" w:color="0000FF"/>
          <w:right w:val="single" w:sz="24" w:space="0" w:color="0000FF"/>
        </w:pBdr>
        <w:ind w:left="397"/>
        <w:jc w:val="center"/>
        <w:rPr>
          <w:rFonts w:ascii="Calibri" w:hAnsi="Calibri"/>
          <w:sz w:val="40"/>
          <w:szCs w:val="40"/>
        </w:rPr>
      </w:pPr>
      <w:r w:rsidRPr="000E5DB7">
        <w:rPr>
          <w:rFonts w:ascii="Calibri" w:hAnsi="Calibri"/>
          <w:sz w:val="22"/>
        </w:rPr>
        <w:br/>
      </w:r>
      <w:r w:rsidRPr="000E5DB7">
        <w:rPr>
          <w:rFonts w:ascii="Calibri" w:hAnsi="Calibri"/>
          <w:sz w:val="22"/>
        </w:rPr>
        <w:br/>
      </w:r>
      <w:r w:rsidRPr="000E5DB7">
        <w:rPr>
          <w:rFonts w:ascii="Calibri" w:hAnsi="Calibri"/>
          <w:sz w:val="22"/>
        </w:rPr>
        <w:br/>
      </w:r>
      <w:r w:rsidRPr="000E5DB7">
        <w:rPr>
          <w:rFonts w:ascii="Calibri" w:hAnsi="Calibri"/>
          <w:sz w:val="22"/>
        </w:rPr>
        <w:br/>
      </w:r>
      <w:r w:rsidRPr="000E5DB7">
        <w:rPr>
          <w:rFonts w:ascii="Calibri" w:hAnsi="Calibri"/>
          <w:sz w:val="40"/>
          <w:szCs w:val="40"/>
        </w:rPr>
        <w:t xml:space="preserve">Request for Tenders dated </w:t>
      </w:r>
      <w:sdt>
        <w:sdtPr>
          <w:rPr>
            <w:rFonts w:ascii="Calibri" w:hAnsi="Calibri"/>
            <w:color w:val="FF0000"/>
            <w:sz w:val="40"/>
            <w:szCs w:val="40"/>
            <w:highlight w:val="lightGray"/>
          </w:rPr>
          <w:id w:val="2077322833"/>
          <w:placeholder>
            <w:docPart w:val="6D89F498DD4E47C0A83747143FE29135"/>
          </w:placeholder>
          <w:date w:fullDate="2026-09-07T00:00:00Z">
            <w:dateFormat w:val="dd/MM/yyyy"/>
            <w:lid w:val="en-IE"/>
            <w:storeMappedDataAs w:val="dateTime"/>
            <w:calendar w:val="gregorian"/>
          </w:date>
        </w:sdtPr>
        <w:sdtEndPr/>
        <w:sdtContent>
          <w:r w:rsidR="00070DC6">
            <w:rPr>
              <w:rFonts w:ascii="Calibri" w:hAnsi="Calibri"/>
              <w:color w:val="FF0000"/>
              <w:sz w:val="40"/>
              <w:szCs w:val="40"/>
              <w:highlight w:val="lightGray"/>
              <w:lang w:val="en-IE"/>
            </w:rPr>
            <w:t>07</w:t>
          </w:r>
          <w:r w:rsidR="00785AD1">
            <w:rPr>
              <w:rFonts w:ascii="Calibri" w:hAnsi="Calibri"/>
              <w:color w:val="FF0000"/>
              <w:sz w:val="40"/>
              <w:szCs w:val="40"/>
              <w:highlight w:val="lightGray"/>
              <w:lang w:val="en-IE"/>
            </w:rPr>
            <w:t>/0</w:t>
          </w:r>
          <w:r w:rsidR="00C52B5F">
            <w:rPr>
              <w:rFonts w:ascii="Calibri" w:hAnsi="Calibri"/>
              <w:color w:val="FF0000"/>
              <w:sz w:val="40"/>
              <w:szCs w:val="40"/>
              <w:highlight w:val="lightGray"/>
              <w:lang w:val="en-IE"/>
            </w:rPr>
            <w:t>9</w:t>
          </w:r>
          <w:r w:rsidR="00785AD1">
            <w:rPr>
              <w:rFonts w:ascii="Calibri" w:hAnsi="Calibri"/>
              <w:color w:val="FF0000"/>
              <w:sz w:val="40"/>
              <w:szCs w:val="40"/>
              <w:highlight w:val="lightGray"/>
              <w:lang w:val="en-IE"/>
            </w:rPr>
            <w:t>/2026</w:t>
          </w:r>
        </w:sdtContent>
      </w:sdt>
      <w:r w:rsidRPr="008A3A76">
        <w:rPr>
          <w:rFonts w:ascii="Calibri" w:hAnsi="Calibri"/>
          <w:color w:val="FF0000"/>
          <w:sz w:val="40"/>
          <w:szCs w:val="40"/>
        </w:rPr>
        <w:t xml:space="preserve"> </w:t>
      </w:r>
      <w:r w:rsidRPr="000E5DB7">
        <w:rPr>
          <w:rFonts w:ascii="Calibri" w:hAnsi="Calibri"/>
          <w:sz w:val="40"/>
          <w:szCs w:val="40"/>
        </w:rPr>
        <w:br/>
        <w:t>for the provision of</w:t>
      </w:r>
      <w:r>
        <w:rPr>
          <w:rFonts w:ascii="Calibri" w:hAnsi="Calibri"/>
          <w:sz w:val="40"/>
          <w:szCs w:val="40"/>
        </w:rPr>
        <w:t xml:space="preserve"> </w:t>
      </w:r>
      <w:r w:rsidR="000C65B7">
        <w:rPr>
          <w:rFonts w:ascii="Calibri" w:hAnsi="Calibri"/>
          <w:sz w:val="40"/>
          <w:szCs w:val="40"/>
        </w:rPr>
        <w:br/>
      </w:r>
      <w:sdt>
        <w:sdtPr>
          <w:rPr>
            <w:rFonts w:ascii="Calibri" w:hAnsi="Calibri"/>
            <w:sz w:val="40"/>
            <w:szCs w:val="40"/>
          </w:rPr>
          <w:alias w:val="Type of Services"/>
          <w:tag w:val="Type of Services"/>
          <w:id w:val="-2055306172"/>
          <w:placeholder>
            <w:docPart w:val="D0EC56387C6D41C89CF9C17DECAF0E76"/>
          </w:placeholder>
          <w:dataBinding w:prefixMappings="xmlns:ns0='http://schemas.microsoft.com/office/2006/coverPageProps' " w:xpath="/ns0:CoverPageProperties[1]/ns0:CompanyFax[1]" w:storeItemID="{55AF091B-3C7A-41E3-B477-F2FDAA23CFDA}"/>
          <w:text/>
        </w:sdtPr>
        <w:sdtEndPr/>
        <w:sdtContent>
          <w:r w:rsidR="00B72D46">
            <w:rPr>
              <w:rFonts w:ascii="Calibri" w:hAnsi="Calibri"/>
              <w:sz w:val="40"/>
              <w:szCs w:val="40"/>
            </w:rPr>
            <w:t>Vulnerability Assessments to International Protection Applicants</w:t>
          </w:r>
        </w:sdtContent>
      </w:sdt>
      <w:r w:rsidRPr="000E5DB7">
        <w:rPr>
          <w:rFonts w:ascii="Calibri" w:hAnsi="Calibri"/>
          <w:sz w:val="40"/>
          <w:szCs w:val="40"/>
        </w:rPr>
        <w:br/>
      </w:r>
    </w:p>
    <w:p w14:paraId="3391C53B" w14:textId="77777777" w:rsidR="003C0FB1" w:rsidRDefault="003C0FB1" w:rsidP="003D773A">
      <w:pPr>
        <w:pStyle w:val="DocTitle"/>
        <w:pageBreakBefore w:val="0"/>
        <w:pBdr>
          <w:top w:val="single" w:sz="24" w:space="1" w:color="0000FF"/>
          <w:left w:val="single" w:sz="24" w:space="4" w:color="0000FF"/>
          <w:bottom w:val="single" w:sz="24" w:space="1" w:color="0000FF"/>
          <w:right w:val="single" w:sz="24" w:space="0" w:color="0000FF"/>
        </w:pBdr>
        <w:ind w:left="397"/>
        <w:jc w:val="center"/>
        <w:rPr>
          <w:rFonts w:ascii="Calibri" w:hAnsi="Calibri"/>
          <w:sz w:val="40"/>
          <w:szCs w:val="40"/>
        </w:rPr>
      </w:pPr>
    </w:p>
    <w:p w14:paraId="7A484498" w14:textId="4E1A98B5" w:rsidR="003C0FB1" w:rsidRDefault="003C0FB1" w:rsidP="003D773A">
      <w:pPr>
        <w:pStyle w:val="DocTitle"/>
        <w:pageBreakBefore w:val="0"/>
        <w:pBdr>
          <w:top w:val="single" w:sz="24" w:space="1" w:color="0000FF"/>
          <w:left w:val="single" w:sz="24" w:space="4" w:color="0000FF"/>
          <w:bottom w:val="single" w:sz="24" w:space="1" w:color="0000FF"/>
          <w:right w:val="single" w:sz="24" w:space="0" w:color="0000FF"/>
        </w:pBdr>
        <w:ind w:left="397"/>
        <w:jc w:val="center"/>
        <w:rPr>
          <w:rFonts w:ascii="Calibri" w:hAnsi="Calibri"/>
          <w:sz w:val="40"/>
          <w:szCs w:val="40"/>
        </w:rPr>
      </w:pPr>
      <w:r w:rsidRPr="000E5DB7">
        <w:rPr>
          <w:rFonts w:ascii="Calibri" w:hAnsi="Calibri"/>
          <w:sz w:val="40"/>
          <w:szCs w:val="40"/>
        </w:rPr>
        <w:t xml:space="preserve">Tender procedure: Open </w:t>
      </w:r>
      <w:r w:rsidR="005A4B5F">
        <w:rPr>
          <w:rFonts w:ascii="Calibri" w:hAnsi="Calibri"/>
          <w:sz w:val="40"/>
          <w:szCs w:val="40"/>
        </w:rPr>
        <w:t>P</w:t>
      </w:r>
      <w:r w:rsidRPr="000E5DB7">
        <w:rPr>
          <w:rFonts w:ascii="Calibri" w:hAnsi="Calibri"/>
          <w:sz w:val="40"/>
          <w:szCs w:val="40"/>
        </w:rPr>
        <w:t>rocedure</w:t>
      </w:r>
    </w:p>
    <w:p w14:paraId="417C6518" w14:textId="77777777" w:rsidR="003C0FB1" w:rsidRDefault="003C0FB1" w:rsidP="003D773A">
      <w:pPr>
        <w:pStyle w:val="DocTitle"/>
        <w:pageBreakBefore w:val="0"/>
        <w:pBdr>
          <w:top w:val="single" w:sz="24" w:space="1" w:color="0000FF"/>
          <w:left w:val="single" w:sz="24" w:space="4" w:color="0000FF"/>
          <w:bottom w:val="single" w:sz="24" w:space="1" w:color="0000FF"/>
          <w:right w:val="single" w:sz="24" w:space="0" w:color="0000FF"/>
        </w:pBdr>
        <w:ind w:left="397"/>
        <w:jc w:val="center"/>
        <w:rPr>
          <w:rFonts w:ascii="Calibri" w:hAnsi="Calibri"/>
          <w:sz w:val="40"/>
          <w:szCs w:val="40"/>
        </w:rPr>
      </w:pPr>
    </w:p>
    <w:p w14:paraId="5C3F1685" w14:textId="1600BC13" w:rsidR="003C0FB1" w:rsidRDefault="003C0FB1" w:rsidP="003D773A">
      <w:pPr>
        <w:pStyle w:val="DocTitle"/>
        <w:pageBreakBefore w:val="0"/>
        <w:pBdr>
          <w:top w:val="single" w:sz="24" w:space="1" w:color="0000FF"/>
          <w:left w:val="single" w:sz="24" w:space="4" w:color="0000FF"/>
          <w:bottom w:val="single" w:sz="24" w:space="1" w:color="0000FF"/>
          <w:right w:val="single" w:sz="24" w:space="0" w:color="0000FF"/>
        </w:pBdr>
        <w:ind w:left="397"/>
        <w:jc w:val="center"/>
        <w:rPr>
          <w:rFonts w:ascii="Calibri" w:hAnsi="Calibri"/>
          <w:sz w:val="22"/>
        </w:rPr>
      </w:pPr>
      <w:bookmarkStart w:id="0" w:name="bkRFTdate"/>
      <w:r w:rsidRPr="000E5DB7">
        <w:rPr>
          <w:rFonts w:ascii="Calibri" w:hAnsi="Calibri"/>
          <w:sz w:val="40"/>
          <w:szCs w:val="40"/>
        </w:rPr>
        <w:t xml:space="preserve">Tender Deadline </w:t>
      </w:r>
      <w:bookmarkEnd w:id="0"/>
      <w:sdt>
        <w:sdtPr>
          <w:rPr>
            <w:rFonts w:ascii="Calibri" w:hAnsi="Calibri"/>
            <w:color w:val="FF0000"/>
            <w:sz w:val="40"/>
            <w:szCs w:val="40"/>
            <w:highlight w:val="lightGray"/>
          </w:rPr>
          <w:id w:val="1374727333"/>
          <w:placeholder>
            <w:docPart w:val="31F58FFDE33446F0A34067A67ED0A508"/>
          </w:placeholder>
          <w:date w:fullDate="2026-10-12T17:00:00Z">
            <w:dateFormat w:val="dd/MM/yyyy HH:mm"/>
            <w:lid w:val="en-IE"/>
            <w:storeMappedDataAs w:val="dateTime"/>
            <w:calendar w:val="gregorian"/>
          </w:date>
        </w:sdtPr>
        <w:sdtEndPr/>
        <w:sdtContent>
          <w:r w:rsidR="002D4662">
            <w:rPr>
              <w:rFonts w:ascii="Calibri" w:hAnsi="Calibri"/>
              <w:color w:val="FF0000"/>
              <w:sz w:val="40"/>
              <w:szCs w:val="40"/>
              <w:highlight w:val="lightGray"/>
              <w:lang w:val="en-IE"/>
            </w:rPr>
            <w:t>12</w:t>
          </w:r>
          <w:r w:rsidR="00B97B9B" w:rsidRPr="009326E7">
            <w:rPr>
              <w:rFonts w:ascii="Calibri" w:hAnsi="Calibri"/>
              <w:color w:val="FF0000"/>
              <w:sz w:val="40"/>
              <w:szCs w:val="40"/>
              <w:highlight w:val="lightGray"/>
              <w:lang w:val="en-IE"/>
            </w:rPr>
            <w:t>/</w:t>
          </w:r>
          <w:r w:rsidR="006A6D55">
            <w:rPr>
              <w:rFonts w:ascii="Calibri" w:hAnsi="Calibri"/>
              <w:color w:val="FF0000"/>
              <w:sz w:val="40"/>
              <w:szCs w:val="40"/>
              <w:highlight w:val="lightGray"/>
              <w:lang w:val="en-IE"/>
            </w:rPr>
            <w:t>10</w:t>
          </w:r>
          <w:r w:rsidR="00B97B9B" w:rsidRPr="009326E7">
            <w:rPr>
              <w:rFonts w:ascii="Calibri" w:hAnsi="Calibri"/>
              <w:color w:val="FF0000"/>
              <w:sz w:val="40"/>
              <w:szCs w:val="40"/>
              <w:highlight w:val="lightGray"/>
              <w:lang w:val="en-IE"/>
            </w:rPr>
            <w:t xml:space="preserve">/2026 </w:t>
          </w:r>
          <w:r w:rsidR="009326E7" w:rsidRPr="009326E7">
            <w:rPr>
              <w:rFonts w:ascii="Calibri" w:hAnsi="Calibri"/>
              <w:color w:val="FF0000"/>
              <w:sz w:val="40"/>
              <w:szCs w:val="40"/>
              <w:highlight w:val="lightGray"/>
              <w:lang w:val="en-IE"/>
            </w:rPr>
            <w:t>17</w:t>
          </w:r>
          <w:r w:rsidR="00B97B9B" w:rsidRPr="009326E7">
            <w:rPr>
              <w:rFonts w:ascii="Calibri" w:hAnsi="Calibri"/>
              <w:color w:val="FF0000"/>
              <w:sz w:val="40"/>
              <w:szCs w:val="40"/>
              <w:highlight w:val="lightGray"/>
              <w:lang w:val="en-IE"/>
            </w:rPr>
            <w:t>:00</w:t>
          </w:r>
        </w:sdtContent>
      </w:sdt>
      <w:r w:rsidRPr="000E5DB7">
        <w:rPr>
          <w:rFonts w:ascii="Calibri" w:hAnsi="Calibri"/>
          <w:sz w:val="40"/>
          <w:szCs w:val="40"/>
        </w:rPr>
        <w:br/>
      </w:r>
      <w:r w:rsidRPr="000E5DB7">
        <w:rPr>
          <w:rFonts w:ascii="Calibri" w:hAnsi="Calibri"/>
          <w:sz w:val="22"/>
        </w:rPr>
        <w:br/>
      </w:r>
      <w:r w:rsidRPr="000E5DB7">
        <w:rPr>
          <w:rFonts w:ascii="Calibri" w:hAnsi="Calibri"/>
          <w:sz w:val="22"/>
        </w:rPr>
        <w:br/>
      </w:r>
    </w:p>
    <w:p w14:paraId="7B4FCD1F" w14:textId="77777777" w:rsidR="003C0FB1" w:rsidRDefault="003C0FB1" w:rsidP="003C0FB1">
      <w:pPr>
        <w:pStyle w:val="Heading1"/>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p w14:paraId="3F7D122D" w14:textId="2C2A604E" w:rsidR="00234C8E" w:rsidRDefault="00234C8E" w:rsidP="00234C8E">
          <w:pPr>
            <w:spacing w:after="200" w:line="320" w:lineRule="auto"/>
            <w:jc w:val="both"/>
          </w:pPr>
          <w:r w:rsidRPr="000E5DB7">
            <w:t>Part 1:</w:t>
          </w:r>
          <w:r>
            <w:tab/>
          </w:r>
          <w:r>
            <w:tab/>
          </w:r>
          <w:r w:rsidRPr="000E5DB7">
            <w:t xml:space="preserve"> </w:t>
          </w:r>
          <w:r>
            <w:tab/>
          </w:r>
          <w:r w:rsidRPr="000E5DB7">
            <w:t xml:space="preserve">Introduction </w:t>
          </w:r>
        </w:p>
        <w:p w14:paraId="3C2F2230" w14:textId="77777777" w:rsidR="00234C8E" w:rsidRDefault="00234C8E" w:rsidP="00234C8E">
          <w:pPr>
            <w:spacing w:after="200" w:line="320" w:lineRule="auto"/>
            <w:jc w:val="both"/>
          </w:pPr>
          <w:r w:rsidRPr="000E5DB7">
            <w:t>Part 2:</w:t>
          </w:r>
          <w:r>
            <w:tab/>
          </w:r>
          <w:r>
            <w:tab/>
          </w:r>
          <w:r>
            <w:tab/>
          </w:r>
          <w:r w:rsidRPr="000E5DB7">
            <w:t>Instructions to Tenderers</w:t>
          </w:r>
        </w:p>
        <w:p w14:paraId="773F5D1B" w14:textId="77777777" w:rsidR="00234C8E" w:rsidRDefault="00234C8E" w:rsidP="00234C8E">
          <w:pPr>
            <w:spacing w:after="200" w:line="320" w:lineRule="auto"/>
            <w:jc w:val="both"/>
          </w:pPr>
          <w:r w:rsidRPr="000E5DB7">
            <w:t xml:space="preserve">Part </w:t>
          </w:r>
          <w:r w:rsidRPr="00507FE4">
            <w:t xml:space="preserve">3: </w:t>
          </w:r>
          <w:r>
            <w:tab/>
          </w:r>
          <w:r>
            <w:tab/>
          </w:r>
          <w:r>
            <w:tab/>
          </w:r>
          <w:r w:rsidRPr="00507FE4">
            <w:t>Selection and A</w:t>
          </w:r>
          <w:r w:rsidRPr="000E5DB7">
            <w:t>ward Criteria</w:t>
          </w:r>
        </w:p>
        <w:p w14:paraId="54E3D48F" w14:textId="77777777" w:rsidR="00234C8E" w:rsidRDefault="00234C8E" w:rsidP="00234C8E">
          <w:pPr>
            <w:spacing w:after="200" w:line="320" w:lineRule="auto"/>
            <w:jc w:val="both"/>
          </w:pPr>
          <w:r w:rsidRPr="000E5DB7">
            <w:t xml:space="preserve">Appendix 1: </w:t>
          </w:r>
          <w:r>
            <w:tab/>
          </w:r>
          <w:r>
            <w:tab/>
          </w:r>
          <w:r w:rsidRPr="000E5DB7">
            <w:t>Requirements and Specifications</w:t>
          </w:r>
        </w:p>
        <w:p w14:paraId="435E669D" w14:textId="77777777" w:rsidR="00234C8E" w:rsidRDefault="00234C8E" w:rsidP="00234C8E">
          <w:pPr>
            <w:spacing w:after="200" w:line="320" w:lineRule="auto"/>
            <w:jc w:val="both"/>
          </w:pPr>
          <w:r w:rsidRPr="000E5DB7">
            <w:t xml:space="preserve">Appendix 2: </w:t>
          </w:r>
          <w:r>
            <w:tab/>
          </w:r>
          <w:r>
            <w:tab/>
          </w:r>
          <w:r w:rsidRPr="000E5DB7">
            <w:t xml:space="preserve">Pricing Schedule </w:t>
          </w:r>
        </w:p>
        <w:p w14:paraId="179367C2" w14:textId="77777777" w:rsidR="00234C8E" w:rsidRDefault="00234C8E" w:rsidP="00234C8E">
          <w:pPr>
            <w:spacing w:after="200" w:line="320" w:lineRule="auto"/>
            <w:jc w:val="both"/>
          </w:pPr>
          <w:r w:rsidRPr="000E5DB7">
            <w:t xml:space="preserve">Appendix 3: </w:t>
          </w:r>
          <w:r>
            <w:tab/>
          </w:r>
          <w:r>
            <w:tab/>
          </w:r>
          <w:r w:rsidRPr="000E5DB7">
            <w:t>Tenderer</w:t>
          </w:r>
          <w:r>
            <w:t>’</w:t>
          </w:r>
          <w:r w:rsidRPr="000E5DB7">
            <w:t xml:space="preserve">s Statement </w:t>
          </w:r>
        </w:p>
        <w:p w14:paraId="0D004556" w14:textId="77777777" w:rsidR="00234C8E" w:rsidRDefault="00234C8E" w:rsidP="00234C8E">
          <w:pPr>
            <w:spacing w:after="200" w:line="320" w:lineRule="auto"/>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5E70AF22" w14:textId="77777777" w:rsidR="00234C8E" w:rsidRDefault="00234C8E" w:rsidP="00234C8E">
          <w:pPr>
            <w:spacing w:after="200" w:line="320" w:lineRule="auto"/>
            <w:jc w:val="both"/>
          </w:pPr>
          <w:r w:rsidRPr="000E5DB7">
            <w:t xml:space="preserve">Appendix </w:t>
          </w:r>
          <w:r w:rsidR="0037365C">
            <w:t>5</w:t>
          </w:r>
          <w:r w:rsidRPr="000E5DB7">
            <w:t xml:space="preserve">: </w:t>
          </w:r>
          <w:r>
            <w:tab/>
          </w:r>
          <w:r>
            <w:tab/>
          </w:r>
          <w:r w:rsidRPr="000E5DB7">
            <w:t xml:space="preserve">Services Contract </w:t>
          </w:r>
        </w:p>
        <w:p w14:paraId="23FBA2B7" w14:textId="77777777" w:rsidR="00234C8E" w:rsidRDefault="00234C8E" w:rsidP="00234C8E">
          <w:pPr>
            <w:spacing w:after="200" w:line="320" w:lineRule="auto"/>
            <w:jc w:val="both"/>
          </w:pPr>
          <w:r w:rsidRPr="000E5DB7">
            <w:t xml:space="preserve">Appendix </w:t>
          </w:r>
          <w:r w:rsidR="0037365C">
            <w:t>6</w:t>
          </w:r>
          <w:r w:rsidRPr="000E5DB7">
            <w:t xml:space="preserve">: </w:t>
          </w:r>
          <w:r>
            <w:tab/>
          </w:r>
          <w:r>
            <w:tab/>
          </w:r>
          <w:r w:rsidRPr="000E5DB7">
            <w:t>Confidentiality Agreement</w:t>
          </w:r>
        </w:p>
        <w:p w14:paraId="079E0786" w14:textId="2C87BD36" w:rsidR="00234C8E" w:rsidRDefault="008C2971" w:rsidP="00234C8E">
          <w:pPr>
            <w:jc w:val="both"/>
          </w:pPr>
          <w:r>
            <w:t xml:space="preserve">Appendix 7:                      </w:t>
          </w:r>
          <w:r w:rsidR="006E2942">
            <w:t xml:space="preserve">Vulnerability Assessment form </w:t>
          </w:r>
        </w:p>
      </w:sdtContent>
    </w:sdt>
    <w:p w14:paraId="54934644" w14:textId="77777777" w:rsidR="00234C8E" w:rsidRDefault="00234C8E" w:rsidP="003C0FB1">
      <w:pPr>
        <w:spacing w:after="200" w:line="320" w:lineRule="auto"/>
        <w:jc w:val="both"/>
      </w:pPr>
    </w:p>
    <w:p w14:paraId="30FB8D73" w14:textId="77777777" w:rsidR="00234C8E" w:rsidRDefault="00234C8E" w:rsidP="003C0FB1">
      <w:pPr>
        <w:spacing w:after="200" w:line="320" w:lineRule="auto"/>
        <w:jc w:val="both"/>
      </w:pPr>
    </w:p>
    <w:p w14:paraId="3D6E3A16" w14:textId="77777777" w:rsidR="003C0FB1" w:rsidRDefault="003C0FB1" w:rsidP="003C0FB1">
      <w:pPr>
        <w:spacing w:after="200" w:line="320" w:lineRule="auto"/>
        <w:jc w:val="both"/>
      </w:pPr>
    </w:p>
    <w:p w14:paraId="5AE726E5" w14:textId="77777777" w:rsidR="003C0FB1" w:rsidRDefault="003C0FB1" w:rsidP="003C0FB1">
      <w:pPr>
        <w:spacing w:after="200" w:line="320" w:lineRule="auto"/>
        <w:jc w:val="both"/>
        <w:sectPr w:rsidR="003C0FB1" w:rsidSect="00926F67">
          <w:footerReference w:type="default" r:id="rId12"/>
          <w:headerReference w:type="first" r:id="rId13"/>
          <w:pgSz w:w="11907" w:h="16840" w:code="9"/>
          <w:pgMar w:top="1134" w:right="1418" w:bottom="851" w:left="1418" w:header="709" w:footer="709" w:gutter="0"/>
          <w:cols w:space="708"/>
          <w:titlePg/>
          <w:docGrid w:linePitch="360"/>
        </w:sectPr>
      </w:pPr>
    </w:p>
    <w:p w14:paraId="70CC017F" w14:textId="77777777" w:rsidR="003C0FB1" w:rsidRDefault="003C0FB1" w:rsidP="003C0FB1">
      <w:pPr>
        <w:pStyle w:val="Heading1"/>
        <w:jc w:val="both"/>
        <w:rPr>
          <w:rFonts w:ascii="Calibri" w:hAnsi="Calibri"/>
        </w:rPr>
      </w:pPr>
      <w:r w:rsidRPr="000E5DB7">
        <w:rPr>
          <w:rFonts w:ascii="Calibri" w:hAnsi="Calibri"/>
        </w:rPr>
        <w:lastRenderedPageBreak/>
        <w:t>Part 1: Introduction</w:t>
      </w:r>
    </w:p>
    <w:tbl>
      <w:tblPr>
        <w:tblW w:w="5000" w:type="pct"/>
        <w:tblLook w:val="01E0" w:firstRow="1" w:lastRow="1" w:firstColumn="1" w:lastColumn="1" w:noHBand="0" w:noVBand="0"/>
      </w:tblPr>
      <w:tblGrid>
        <w:gridCol w:w="776"/>
        <w:gridCol w:w="8295"/>
      </w:tblGrid>
      <w:tr w:rsidR="003C0FB1" w:rsidRPr="00CB5B77" w14:paraId="7B019F89" w14:textId="77777777" w:rsidTr="008930C8">
        <w:tc>
          <w:tcPr>
            <w:tcW w:w="428" w:type="pct"/>
          </w:tcPr>
          <w:p w14:paraId="5D624AF6" w14:textId="77777777" w:rsidR="003C0FB1" w:rsidRDefault="003C0FB1" w:rsidP="00503F93">
            <w:pPr>
              <w:spacing w:after="200" w:line="320" w:lineRule="auto"/>
              <w:jc w:val="both"/>
              <w:rPr>
                <w:color w:val="0000FF"/>
              </w:rPr>
            </w:pPr>
            <w:r w:rsidRPr="000E5DB7">
              <w:rPr>
                <w:color w:val="0000FF"/>
              </w:rPr>
              <w:t>1.1</w:t>
            </w:r>
          </w:p>
        </w:tc>
        <w:tc>
          <w:tcPr>
            <w:tcW w:w="4572" w:type="pct"/>
          </w:tcPr>
          <w:p w14:paraId="1EE2B9E1" w14:textId="5FA47EBF" w:rsidR="003C0FB1" w:rsidRDefault="00CA6DCF" w:rsidP="0073644F">
            <w:pPr>
              <w:jc w:val="both"/>
            </w:pPr>
            <w:sdt>
              <w:sdtPr>
                <w:rPr>
                  <w:highlight w:val="lightGray"/>
                </w:rPr>
                <w:alias w:val="Name"/>
                <w:tag w:val="Name"/>
                <w:id w:val="1366259151"/>
                <w:placeholder>
                  <w:docPart w:val="6D573401CBBB4CA2B091C8D0E297F0A6"/>
                </w:placeholder>
                <w:dataBinding w:prefixMappings="xmlns:ns0='http://schemas.microsoft.com/office/2006/coverPageProps' " w:xpath="/ns0:CoverPageProperties[1]/ns0:Abstract[1]" w:storeItemID="{55AF091B-3C7A-41E3-B477-F2FDAA23CFDA}"/>
                <w:text/>
              </w:sdtPr>
              <w:sdtEndPr/>
              <w:sdtContent>
                <w:r w:rsidR="00566C18">
                  <w:rPr>
                    <w:highlight w:val="lightGray"/>
                  </w:rPr>
                  <w:t xml:space="preserve">The Department of Justice, Home Affairs and </w:t>
                </w:r>
                <w:r w:rsidR="0016268B">
                  <w:rPr>
                    <w:highlight w:val="lightGray"/>
                  </w:rPr>
                  <w:t>Migration</w:t>
                </w:r>
              </w:sdtContent>
            </w:sdt>
            <w:r w:rsidR="00CE7EE0">
              <w:t xml:space="preserve"> </w:t>
            </w:r>
            <w:r w:rsidR="003C0FB1" w:rsidRPr="00CC568F">
              <w:t>(the “Contracting Authority”)</w:t>
            </w:r>
            <w:r w:rsidR="003C0FB1" w:rsidRPr="000E5DB7">
              <w:t xml:space="preserve"> invites tenders (“Tenders”) to this </w:t>
            </w:r>
            <w:r w:rsidR="008930C8">
              <w:t>R</w:t>
            </w:r>
            <w:r w:rsidR="003C0FB1" w:rsidRPr="000E5DB7">
              <w:t xml:space="preserve">equest for </w:t>
            </w:r>
            <w:r w:rsidR="008930C8">
              <w:t>T</w:t>
            </w:r>
            <w:r w:rsidR="003C0FB1" w:rsidRPr="000E5DB7">
              <w:t xml:space="preserve">ender (“RFT”) from economic operators (“Tenderers”) for the provision of the services as described in Appendix 1 to this RFT (the </w:t>
            </w:r>
            <w:r w:rsidR="003C0FB1">
              <w:t>“</w:t>
            </w:r>
            <w:r w:rsidR="003C0FB1" w:rsidRPr="000E5DB7">
              <w:t xml:space="preserve">Services”). </w:t>
            </w:r>
          </w:p>
        </w:tc>
      </w:tr>
      <w:tr w:rsidR="003C0FB1" w:rsidRPr="00CB5B77" w14:paraId="060962B9" w14:textId="77777777" w:rsidTr="008930C8">
        <w:tc>
          <w:tcPr>
            <w:tcW w:w="428" w:type="pct"/>
          </w:tcPr>
          <w:p w14:paraId="085250D2" w14:textId="77777777" w:rsidR="003C0FB1" w:rsidRDefault="003C0FB1" w:rsidP="00503F93">
            <w:pPr>
              <w:spacing w:after="200" w:line="320" w:lineRule="auto"/>
              <w:jc w:val="both"/>
              <w:rPr>
                <w:color w:val="0000FF"/>
              </w:rPr>
            </w:pPr>
            <w:r w:rsidRPr="000E5DB7">
              <w:rPr>
                <w:color w:val="0000FF"/>
              </w:rPr>
              <w:t>1.2</w:t>
            </w:r>
          </w:p>
        </w:tc>
        <w:tc>
          <w:tcPr>
            <w:tcW w:w="4572" w:type="pct"/>
          </w:tcPr>
          <w:p w14:paraId="58F33A1D" w14:textId="449F48F7" w:rsidR="003C0FB1" w:rsidRDefault="003C0FB1" w:rsidP="006E2942">
            <w:pPr>
              <w:jc w:val="both"/>
            </w:pPr>
            <w:r w:rsidRPr="000E5DB7">
              <w:t xml:space="preserve">In summary, the Services comprise: </w:t>
            </w:r>
            <w:r w:rsidR="00A34561" w:rsidRPr="00A34561">
              <w:rPr>
                <w:highlight w:val="lightGray"/>
              </w:rPr>
              <w:t>The completion of vulnerability assessments for all International Protection applicants upon arrival to the State in accordance with the requirements of the International Protection Act 2026 (section 81).</w:t>
            </w:r>
          </w:p>
        </w:tc>
      </w:tr>
      <w:tr w:rsidR="00B6057A" w:rsidRPr="00CB5B77" w14:paraId="252E9AFD" w14:textId="77777777" w:rsidTr="008930C8">
        <w:tc>
          <w:tcPr>
            <w:tcW w:w="428" w:type="pct"/>
          </w:tcPr>
          <w:p w14:paraId="311D142C" w14:textId="77777777" w:rsidR="00B6057A" w:rsidRPr="000E5DB7" w:rsidRDefault="00AC44B0" w:rsidP="00503F93">
            <w:pPr>
              <w:spacing w:after="200" w:line="320" w:lineRule="auto"/>
              <w:jc w:val="both"/>
              <w:rPr>
                <w:color w:val="0000FF"/>
              </w:rPr>
            </w:pPr>
            <w:r w:rsidRPr="000E5DB7">
              <w:rPr>
                <w:color w:val="0000FF"/>
              </w:rPr>
              <w:t>1.3</w:t>
            </w:r>
          </w:p>
        </w:tc>
        <w:tc>
          <w:tcPr>
            <w:tcW w:w="4572" w:type="pct"/>
          </w:tcPr>
          <w:p w14:paraId="00DC7985" w14:textId="3AF145A1" w:rsidR="00B6057A" w:rsidRPr="0013102B" w:rsidRDefault="00B6057A" w:rsidP="006E2942">
            <w:pPr>
              <w:jc w:val="both"/>
              <w:rPr>
                <w:i/>
                <w:iCs/>
                <w:color w:val="FF0000"/>
              </w:rPr>
            </w:pPr>
            <w:r w:rsidRPr="009362B7">
              <w:rPr>
                <w:i/>
                <w:iCs/>
                <w:color w:val="000000" w:themeColor="text1"/>
              </w:rPr>
              <w:fldChar w:fldCharType="begin">
                <w:ffData>
                  <w:name w:val="Text122"/>
                  <w:enabled/>
                  <w:calcOnExit w:val="0"/>
                  <w:textInput>
                    <w:default w:val="Delete and replace with “Not Used” if not applicable:"/>
                  </w:textInput>
                </w:ffData>
              </w:fldChar>
            </w:r>
            <w:bookmarkStart w:id="1" w:name="Text122"/>
            <w:r w:rsidRPr="009362B7">
              <w:rPr>
                <w:i/>
                <w:iCs/>
                <w:color w:val="000000" w:themeColor="text1"/>
              </w:rPr>
              <w:instrText xml:space="preserve"> FORMTEXT </w:instrText>
            </w:r>
            <w:r w:rsidRPr="009362B7">
              <w:rPr>
                <w:i/>
                <w:iCs/>
                <w:color w:val="000000" w:themeColor="text1"/>
              </w:rPr>
            </w:r>
            <w:r w:rsidRPr="009362B7">
              <w:rPr>
                <w:i/>
                <w:iCs/>
                <w:color w:val="000000" w:themeColor="text1"/>
              </w:rPr>
              <w:fldChar w:fldCharType="separate"/>
            </w:r>
            <w:r w:rsidR="00377B4D" w:rsidRPr="009362B7">
              <w:rPr>
                <w:i/>
                <w:iCs/>
                <w:noProof/>
                <w:color w:val="000000" w:themeColor="text1"/>
              </w:rPr>
              <w:t>Not used</w:t>
            </w:r>
            <w:r w:rsidRPr="009362B7">
              <w:rPr>
                <w:i/>
                <w:iCs/>
                <w:color w:val="000000" w:themeColor="text1"/>
              </w:rPr>
              <w:fldChar w:fldCharType="end"/>
            </w:r>
            <w:bookmarkEnd w:id="1"/>
          </w:p>
        </w:tc>
      </w:tr>
      <w:tr w:rsidR="003C0FB1" w:rsidRPr="00CB5B77" w14:paraId="7DA08D11" w14:textId="77777777" w:rsidTr="008930C8">
        <w:tc>
          <w:tcPr>
            <w:tcW w:w="428" w:type="pct"/>
          </w:tcPr>
          <w:p w14:paraId="07FCB42E" w14:textId="77777777" w:rsidR="003C0FB1" w:rsidRPr="000E5DB7" w:rsidRDefault="003C0FB1" w:rsidP="00503F93">
            <w:pPr>
              <w:spacing w:after="200" w:line="320" w:lineRule="auto"/>
              <w:jc w:val="both"/>
              <w:rPr>
                <w:color w:val="0000FF"/>
              </w:rPr>
            </w:pPr>
            <w:r>
              <w:rPr>
                <w:color w:val="0000FF"/>
              </w:rPr>
              <w:t>1.4</w:t>
            </w:r>
          </w:p>
        </w:tc>
        <w:tc>
          <w:tcPr>
            <w:tcW w:w="4572" w:type="pct"/>
          </w:tcPr>
          <w:p w14:paraId="049906A5" w14:textId="4B52760F" w:rsidR="003C0FB1" w:rsidRPr="001B5C7C" w:rsidRDefault="003C0FB1" w:rsidP="006E2942">
            <w:pPr>
              <w:jc w:val="both"/>
            </w:pPr>
            <w:r w:rsidRPr="00447F8D">
              <w:t>This public procurement competition (the “Competition”) will be conducted in accordance with the open procedure under the European Union (Award of Public Authority Contracts) Regulations 2016</w:t>
            </w:r>
            <w:r>
              <w:t xml:space="preserve"> </w:t>
            </w:r>
            <w:r w:rsidRPr="00105464">
              <w:t xml:space="preserve">(Statutory Instrument </w:t>
            </w:r>
            <w:r>
              <w:t>284</w:t>
            </w:r>
            <w:r w:rsidRPr="00105464">
              <w:t xml:space="preserve"> of 20</w:t>
            </w:r>
            <w:r>
              <w:t>1</w:t>
            </w:r>
            <w:r w:rsidRPr="00105464">
              <w:t>6)</w:t>
            </w:r>
            <w:r w:rsidRPr="00447F8D">
              <w:t xml:space="preserve"> (the “Regulations”)</w:t>
            </w:r>
            <w:r>
              <w:t>. Any contract</w:t>
            </w:r>
            <w:r w:rsidRPr="009A78A1">
              <w:t xml:space="preserve"> that may result from this </w:t>
            </w:r>
            <w:r>
              <w:t xml:space="preserve">Competition </w:t>
            </w:r>
            <w:r w:rsidRPr="009A78A1">
              <w:t>(</w:t>
            </w:r>
            <w:r>
              <w:t xml:space="preserve">the </w:t>
            </w:r>
            <w:r w:rsidRPr="009A78A1">
              <w:t>“Services Contract”)</w:t>
            </w:r>
            <w:r>
              <w:t xml:space="preserve"> </w:t>
            </w:r>
            <w:r w:rsidRPr="009A78A1">
              <w:t xml:space="preserve">will be issued for a term of </w:t>
            </w:r>
            <w:r w:rsidRPr="00675784">
              <w:rPr>
                <w:b/>
              </w:rPr>
              <w:fldChar w:fldCharType="begin">
                <w:ffData>
                  <w:name w:val="Text4"/>
                  <w:enabled/>
                  <w:calcOnExit w:val="0"/>
                  <w:textInput>
                    <w:default w:val="[insert relevant period]"/>
                  </w:textInput>
                </w:ffData>
              </w:fldChar>
            </w:r>
            <w:r w:rsidRPr="00675784">
              <w:rPr>
                <w:b/>
              </w:rPr>
              <w:instrText xml:space="preserve"> FORMTEXT </w:instrText>
            </w:r>
            <w:r w:rsidRPr="00675784">
              <w:rPr>
                <w:b/>
              </w:rPr>
            </w:r>
            <w:r w:rsidRPr="00675784">
              <w:rPr>
                <w:b/>
              </w:rPr>
              <w:fldChar w:fldCharType="separate"/>
            </w:r>
            <w:r w:rsidR="00211BBC">
              <w:rPr>
                <w:b/>
              </w:rPr>
              <w:t>two</w:t>
            </w:r>
            <w:r w:rsidR="001536DB">
              <w:rPr>
                <w:b/>
              </w:rPr>
              <w:t xml:space="preserve"> (2)</w:t>
            </w:r>
            <w:r w:rsidR="00211BBC">
              <w:rPr>
                <w:b/>
              </w:rPr>
              <w:t xml:space="preserve"> years</w:t>
            </w:r>
            <w:r w:rsidRPr="00675784">
              <w:rPr>
                <w:b/>
              </w:rPr>
              <w:fldChar w:fldCharType="end"/>
            </w:r>
            <w:r w:rsidRPr="009A78A1">
              <w:t xml:space="preserve"> (“the Term”). </w:t>
            </w:r>
          </w:p>
        </w:tc>
      </w:tr>
      <w:tr w:rsidR="001B5C7C" w:rsidRPr="00CB5B77" w14:paraId="29F3C1BA" w14:textId="77777777" w:rsidTr="008930C8">
        <w:trPr>
          <w:trHeight w:val="1483"/>
        </w:trPr>
        <w:tc>
          <w:tcPr>
            <w:tcW w:w="428" w:type="pct"/>
          </w:tcPr>
          <w:p w14:paraId="1350B250" w14:textId="77777777" w:rsidR="001B5C7C" w:rsidRDefault="001B5C7C" w:rsidP="001B5C7C">
            <w:pPr>
              <w:spacing w:after="200" w:line="320" w:lineRule="auto"/>
              <w:jc w:val="both"/>
              <w:rPr>
                <w:color w:val="0000FF"/>
              </w:rPr>
            </w:pPr>
            <w:r w:rsidRPr="000E5DB7">
              <w:rPr>
                <w:color w:val="0000FF"/>
              </w:rPr>
              <w:t>1.</w:t>
            </w:r>
            <w:r>
              <w:rPr>
                <w:color w:val="0000FF"/>
              </w:rPr>
              <w:t>5</w:t>
            </w:r>
          </w:p>
        </w:tc>
        <w:tc>
          <w:tcPr>
            <w:tcW w:w="4572" w:type="pct"/>
          </w:tcPr>
          <w:p w14:paraId="295B2DAB" w14:textId="66E1E217" w:rsidR="001B5C7C" w:rsidRPr="001B5C7C" w:rsidRDefault="001B5C7C" w:rsidP="006E2942">
            <w:pPr>
              <w:jc w:val="both"/>
            </w:pPr>
            <w:r w:rsidRPr="00BE4F7F">
              <w:t xml:space="preserve">The Contracting Authority reserves the right to extend the Term for a period or periods of up to </w:t>
            </w:r>
            <w:r w:rsidRPr="00BE4F7F">
              <w:rPr>
                <w:highlight w:val="lightGray"/>
              </w:rPr>
              <w:fldChar w:fldCharType="begin">
                <w:ffData>
                  <w:name w:val="Text5"/>
                  <w:enabled/>
                  <w:calcOnExit w:val="0"/>
                  <w:textInput>
                    <w:default w:val="[insert relevant period]"/>
                  </w:textInput>
                </w:ffData>
              </w:fldChar>
            </w:r>
            <w:r w:rsidRPr="00BE4F7F">
              <w:rPr>
                <w:highlight w:val="lightGray"/>
              </w:rPr>
              <w:instrText xml:space="preserve"> FORMTEXT </w:instrText>
            </w:r>
            <w:r w:rsidRPr="00BE4F7F">
              <w:rPr>
                <w:highlight w:val="lightGray"/>
              </w:rPr>
            </w:r>
            <w:r w:rsidRPr="00BE4F7F">
              <w:rPr>
                <w:highlight w:val="lightGray"/>
              </w:rPr>
              <w:fldChar w:fldCharType="separate"/>
            </w:r>
            <w:r w:rsidR="00211BBC">
              <w:rPr>
                <w:highlight w:val="lightGray"/>
              </w:rPr>
              <w:t>one</w:t>
            </w:r>
            <w:r w:rsidR="001536DB">
              <w:rPr>
                <w:highlight w:val="lightGray"/>
              </w:rPr>
              <w:t xml:space="preserve"> (1)</w:t>
            </w:r>
            <w:r w:rsidR="00211BBC">
              <w:rPr>
                <w:highlight w:val="lightGray"/>
              </w:rPr>
              <w:t xml:space="preserve"> year</w:t>
            </w:r>
            <w:r w:rsidRPr="00BE4F7F">
              <w:rPr>
                <w:highlight w:val="lightGray"/>
              </w:rPr>
              <w:fldChar w:fldCharType="end"/>
            </w:r>
            <w:r w:rsidRPr="00BE4F7F">
              <w:t xml:space="preserve"> with a maximum of </w:t>
            </w:r>
            <w:r w:rsidRPr="00BE4F7F">
              <w:rPr>
                <w:highlight w:val="lightGray"/>
              </w:rPr>
              <w:fldChar w:fldCharType="begin">
                <w:ffData>
                  <w:name w:val="Text6"/>
                  <w:enabled/>
                  <w:calcOnExit w:val="0"/>
                  <w:textInput>
                    <w:default w:val="[insert relevant number]"/>
                  </w:textInput>
                </w:ffData>
              </w:fldChar>
            </w:r>
            <w:r w:rsidRPr="00BE4F7F">
              <w:rPr>
                <w:highlight w:val="lightGray"/>
              </w:rPr>
              <w:instrText xml:space="preserve"> FORMTEXT </w:instrText>
            </w:r>
            <w:r w:rsidRPr="00BE4F7F">
              <w:rPr>
                <w:highlight w:val="lightGray"/>
              </w:rPr>
            </w:r>
            <w:r w:rsidRPr="00BE4F7F">
              <w:rPr>
                <w:highlight w:val="lightGray"/>
              </w:rPr>
              <w:fldChar w:fldCharType="separate"/>
            </w:r>
            <w:r w:rsidR="00211BBC">
              <w:rPr>
                <w:highlight w:val="lightGray"/>
              </w:rPr>
              <w:t>two</w:t>
            </w:r>
            <w:r w:rsidRPr="00BE4F7F">
              <w:rPr>
                <w:highlight w:val="lightGray"/>
              </w:rPr>
              <w:fldChar w:fldCharType="end"/>
            </w:r>
            <w:r w:rsidR="001536DB" w:rsidRPr="008930C8">
              <w:rPr>
                <w:highlight w:val="lightGray"/>
              </w:rPr>
              <w:t xml:space="preserve"> (2)</w:t>
            </w:r>
            <w:r w:rsidRPr="00BE4F7F">
              <w:t xml:space="preserve"> such extension or extensions on the same terms and conditions, subject to the Contracting Authority’s obligations at law.</w:t>
            </w:r>
            <w:r w:rsidR="001536DB" w:rsidRPr="0060193B">
              <w:rPr>
                <w:szCs w:val="22"/>
              </w:rPr>
              <w:t xml:space="preserve"> The Term will not exceed </w:t>
            </w:r>
            <w:r w:rsidR="001536DB" w:rsidRPr="008930C8">
              <w:rPr>
                <w:highlight w:val="lightGray"/>
              </w:rPr>
              <w:t>four (4)</w:t>
            </w:r>
            <w:r w:rsidR="001536DB" w:rsidRPr="0060193B">
              <w:rPr>
                <w:szCs w:val="22"/>
              </w:rPr>
              <w:t xml:space="preserve"> years in aggregate.</w:t>
            </w:r>
          </w:p>
        </w:tc>
      </w:tr>
      <w:tr w:rsidR="001B5C7C" w:rsidRPr="00CB5B77" w14:paraId="16F27BC5" w14:textId="77777777" w:rsidTr="008930C8">
        <w:tc>
          <w:tcPr>
            <w:tcW w:w="428" w:type="pct"/>
          </w:tcPr>
          <w:p w14:paraId="075BD6CA" w14:textId="77777777" w:rsidR="001B5C7C" w:rsidRPr="000E5DB7" w:rsidRDefault="001B5C7C" w:rsidP="001B5C7C">
            <w:pPr>
              <w:spacing w:after="200" w:line="320" w:lineRule="auto"/>
              <w:jc w:val="both"/>
              <w:rPr>
                <w:color w:val="0000FF"/>
              </w:rPr>
            </w:pPr>
            <w:r>
              <w:rPr>
                <w:color w:val="0000FF"/>
              </w:rPr>
              <w:t>1.6</w:t>
            </w:r>
          </w:p>
        </w:tc>
        <w:tc>
          <w:tcPr>
            <w:tcW w:w="4572" w:type="pct"/>
          </w:tcPr>
          <w:p w14:paraId="694BAB2B" w14:textId="3C705F50" w:rsidR="001B5C7C" w:rsidRDefault="001B5C7C" w:rsidP="00F2249F">
            <w:pPr>
              <w:jc w:val="both"/>
              <w:rPr>
                <w:color w:val="FF0000"/>
                <w:szCs w:val="22"/>
              </w:rPr>
            </w:pPr>
            <w:r w:rsidRPr="00830A49">
              <w:rPr>
                <w:szCs w:val="22"/>
              </w:rPr>
              <w:t xml:space="preserve">The Contracting Authority estimates that the expenditure on the </w:t>
            </w:r>
            <w:r w:rsidR="00A034E8">
              <w:rPr>
                <w:szCs w:val="22"/>
              </w:rPr>
              <w:t>Services</w:t>
            </w:r>
            <w:r w:rsidRPr="00830A49">
              <w:rPr>
                <w:szCs w:val="22"/>
              </w:rPr>
              <w:t xml:space="preserve"> to be covered by the</w:t>
            </w:r>
            <w:r>
              <w:rPr>
                <w:szCs w:val="22"/>
              </w:rPr>
              <w:t xml:space="preserve"> </w:t>
            </w:r>
            <w:r w:rsidRPr="00830A49">
              <w:rPr>
                <w:szCs w:val="22"/>
              </w:rPr>
              <w:t>proposed</w:t>
            </w:r>
            <w:r>
              <w:rPr>
                <w:szCs w:val="22"/>
              </w:rPr>
              <w:t xml:space="preserve"> </w:t>
            </w:r>
            <w:r w:rsidR="000C0E11">
              <w:rPr>
                <w:noProof/>
                <w:highlight w:val="lightGray"/>
              </w:rPr>
              <w:fldChar w:fldCharType="begin">
                <w:ffData>
                  <w:name w:val="Text6"/>
                  <w:enabled/>
                  <w:calcOnExit w:val="0"/>
                  <w:textInput>
                    <w:default w:val="[Services Contracts]"/>
                  </w:textInput>
                </w:ffData>
              </w:fldChar>
            </w:r>
            <w:bookmarkStart w:id="2" w:name="Text6"/>
            <w:r w:rsidR="000C0E11">
              <w:rPr>
                <w:noProof/>
                <w:highlight w:val="lightGray"/>
              </w:rPr>
              <w:instrText xml:space="preserve"> FORMTEXT </w:instrText>
            </w:r>
            <w:r w:rsidR="000C0E11">
              <w:rPr>
                <w:noProof/>
                <w:highlight w:val="lightGray"/>
              </w:rPr>
            </w:r>
            <w:r w:rsidR="000C0E11">
              <w:rPr>
                <w:noProof/>
                <w:highlight w:val="lightGray"/>
              </w:rPr>
              <w:fldChar w:fldCharType="separate"/>
            </w:r>
            <w:r w:rsidR="000C0E11">
              <w:rPr>
                <w:noProof/>
                <w:highlight w:val="lightGray"/>
              </w:rPr>
              <w:t>Services Contract</w:t>
            </w:r>
            <w:r w:rsidR="000C0E11">
              <w:rPr>
                <w:noProof/>
                <w:highlight w:val="lightGray"/>
              </w:rPr>
              <w:fldChar w:fldCharType="end"/>
            </w:r>
            <w:bookmarkEnd w:id="2"/>
            <w:r w:rsidR="000C0E11" w:rsidRPr="008930C8">
              <w:rPr>
                <w:noProof/>
                <w:highlight w:val="lightGray"/>
              </w:rPr>
              <w:t xml:space="preserve"> </w:t>
            </w:r>
            <w:r w:rsidR="000C0E11" w:rsidRPr="008930C8">
              <w:rPr>
                <w:noProof/>
                <w:highlight w:val="lightGray"/>
              </w:rPr>
              <w:fldChar w:fldCharType="begin">
                <w:ffData>
                  <w:name w:val=""/>
                  <w:enabled/>
                  <w:calcOnExit w:val="0"/>
                  <w:textInput>
                    <w:default w:val="– [delete “s” if 1.3 does not apply]"/>
                  </w:textInput>
                </w:ffData>
              </w:fldChar>
            </w:r>
            <w:r w:rsidR="000C0E11" w:rsidRPr="008930C8">
              <w:rPr>
                <w:noProof/>
                <w:highlight w:val="lightGray"/>
              </w:rPr>
              <w:instrText xml:space="preserve"> FORMTEXT </w:instrText>
            </w:r>
            <w:r w:rsidR="000C0E11" w:rsidRPr="008930C8">
              <w:rPr>
                <w:noProof/>
                <w:highlight w:val="lightGray"/>
              </w:rPr>
            </w:r>
            <w:r w:rsidR="000C0E11" w:rsidRPr="008930C8">
              <w:rPr>
                <w:noProof/>
                <w:highlight w:val="lightGray"/>
              </w:rPr>
              <w:fldChar w:fldCharType="separate"/>
            </w:r>
            <w:r w:rsidR="00377B4D" w:rsidRPr="008930C8">
              <w:rPr>
                <w:noProof/>
                <w:highlight w:val="lightGray"/>
              </w:rPr>
              <w:t xml:space="preserve"> </w:t>
            </w:r>
            <w:r w:rsidR="000C0E11" w:rsidRPr="008930C8">
              <w:rPr>
                <w:noProof/>
                <w:highlight w:val="lightGray"/>
              </w:rPr>
              <w:fldChar w:fldCharType="end"/>
            </w:r>
            <w:r w:rsidR="000C0E11" w:rsidRPr="008930C8">
              <w:rPr>
                <w:noProof/>
                <w:highlight w:val="lightGray"/>
              </w:rPr>
              <w:t xml:space="preserve">may amount to some </w:t>
            </w:r>
            <w:r w:rsidR="001876AC" w:rsidRPr="008930C8">
              <w:rPr>
                <w:noProof/>
                <w:highlight w:val="lightGray"/>
              </w:rPr>
              <w:t>€8,000,000</w:t>
            </w:r>
            <w:r w:rsidRPr="008930C8">
              <w:rPr>
                <w:noProof/>
                <w:highlight w:val="lightGray"/>
              </w:rPr>
              <w:t xml:space="preserve"> (excl. VAT)</w:t>
            </w:r>
            <w:r w:rsidRPr="00830A49">
              <w:rPr>
                <w:szCs w:val="22"/>
              </w:rPr>
              <w:t xml:space="preserve"> over the Term</w:t>
            </w:r>
            <w:r>
              <w:rPr>
                <w:szCs w:val="22"/>
              </w:rPr>
              <w:t xml:space="preserve"> and any possible 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1B5C7C" w:rsidRPr="00CB5B77" w14:paraId="79F50945" w14:textId="77777777" w:rsidTr="008930C8">
        <w:tc>
          <w:tcPr>
            <w:tcW w:w="428" w:type="pct"/>
          </w:tcPr>
          <w:p w14:paraId="6F8304AA" w14:textId="77777777" w:rsidR="001B5C7C" w:rsidRDefault="001B5C7C" w:rsidP="001B5C7C">
            <w:pPr>
              <w:spacing w:after="200" w:line="320" w:lineRule="auto"/>
              <w:jc w:val="both"/>
              <w:rPr>
                <w:color w:val="0000FF"/>
              </w:rPr>
            </w:pPr>
            <w:r w:rsidRPr="000E5DB7">
              <w:rPr>
                <w:color w:val="0000FF"/>
              </w:rPr>
              <w:t>1.</w:t>
            </w:r>
            <w:r>
              <w:rPr>
                <w:color w:val="0000FF"/>
              </w:rPr>
              <w:t>7</w:t>
            </w:r>
          </w:p>
        </w:tc>
        <w:tc>
          <w:tcPr>
            <w:tcW w:w="4572" w:type="pct"/>
          </w:tcPr>
          <w:p w14:paraId="1056CE45" w14:textId="4F0D0054" w:rsidR="001B5C7C" w:rsidRPr="00CB5B77" w:rsidRDefault="001B5C7C" w:rsidP="00533484">
            <w:pPr>
              <w:jc w:val="both"/>
            </w:pPr>
            <w:r w:rsidRPr="000E5DB7">
              <w:t>Contracting Authority policy seeks to encourage participation on a fair and equal basis by Small and Medium Enterprises (“</w:t>
            </w:r>
            <w:r w:rsidR="0074469A" w:rsidRPr="000E5DB7">
              <w:t>SME” s</w:t>
            </w:r>
            <w:r w:rsidRPr="000E5DB7">
              <w:t>)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6D33DEBE" w14:textId="77777777" w:rsidR="001B5C7C" w:rsidRPr="00533484" w:rsidRDefault="001B5C7C" w:rsidP="00533484">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48718BC9" w14:textId="77777777" w:rsidR="003C0FB1" w:rsidRDefault="003C0FB1" w:rsidP="003C0FB1">
      <w:pPr>
        <w:pStyle w:val="Heading1"/>
        <w:jc w:val="both"/>
        <w:rPr>
          <w:rFonts w:ascii="Calibri" w:hAnsi="Calibri"/>
        </w:rPr>
      </w:pPr>
      <w:r w:rsidRPr="000E5DB7">
        <w:rPr>
          <w:rFonts w:ascii="Calibri" w:hAnsi="Calibri"/>
        </w:rPr>
        <w:lastRenderedPageBreak/>
        <w:t>Part 2: Instructions to Tenderers</w:t>
      </w:r>
    </w:p>
    <w:p w14:paraId="470C7144" w14:textId="77777777" w:rsidR="003C0FB1" w:rsidRDefault="003C0FB1" w:rsidP="003C0FB1">
      <w:pPr>
        <w:pStyle w:val="Heading2"/>
        <w:jc w:val="both"/>
      </w:pPr>
      <w:r w:rsidRPr="000E5DB7">
        <w:t>2.1</w:t>
      </w:r>
      <w:r w:rsidRPr="000E5DB7">
        <w:tab/>
        <w:t>Important Notices</w:t>
      </w:r>
    </w:p>
    <w:tbl>
      <w:tblPr>
        <w:tblW w:w="5000" w:type="pct"/>
        <w:tblLook w:val="01E0" w:firstRow="1" w:lastRow="1" w:firstColumn="1" w:lastColumn="1" w:noHBand="0" w:noVBand="0"/>
      </w:tblPr>
      <w:tblGrid>
        <w:gridCol w:w="791"/>
        <w:gridCol w:w="8280"/>
      </w:tblGrid>
      <w:tr w:rsidR="003C0FB1" w:rsidRPr="00CB5B77" w14:paraId="6F27E10D" w14:textId="77777777" w:rsidTr="008930C8">
        <w:tc>
          <w:tcPr>
            <w:tcW w:w="436" w:type="pct"/>
          </w:tcPr>
          <w:p w14:paraId="43620FF9" w14:textId="77777777" w:rsidR="003C0FB1" w:rsidRDefault="003C0FB1" w:rsidP="005D60C5">
            <w:pPr>
              <w:spacing w:after="200"/>
              <w:jc w:val="both"/>
              <w:rPr>
                <w:color w:val="0000FF"/>
              </w:rPr>
            </w:pPr>
            <w:r w:rsidRPr="000E5DB7">
              <w:rPr>
                <w:color w:val="0000FF"/>
              </w:rPr>
              <w:t>2.1.1</w:t>
            </w:r>
          </w:p>
        </w:tc>
        <w:tc>
          <w:tcPr>
            <w:tcW w:w="4564" w:type="pct"/>
          </w:tcPr>
          <w:p w14:paraId="240BAE3B" w14:textId="77777777" w:rsidR="003C0FB1" w:rsidRDefault="003C0FB1" w:rsidP="0018606D">
            <w:pPr>
              <w:jc w:val="both"/>
            </w:pPr>
            <w:r w:rsidRPr="000E5DB7">
              <w:t>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RFT and may wish to consult their legal advisers.</w:t>
            </w:r>
          </w:p>
        </w:tc>
      </w:tr>
      <w:tr w:rsidR="003C0FB1" w:rsidRPr="00CB5B77" w14:paraId="77928661" w14:textId="77777777" w:rsidTr="008930C8">
        <w:tc>
          <w:tcPr>
            <w:tcW w:w="436" w:type="pct"/>
          </w:tcPr>
          <w:p w14:paraId="67F1A4D5" w14:textId="77777777" w:rsidR="003C0FB1" w:rsidRDefault="003C0FB1" w:rsidP="005D60C5">
            <w:pPr>
              <w:spacing w:after="200"/>
              <w:jc w:val="both"/>
              <w:rPr>
                <w:color w:val="0000FF"/>
              </w:rPr>
            </w:pPr>
            <w:r w:rsidRPr="000E5DB7">
              <w:rPr>
                <w:color w:val="0000FF"/>
              </w:rPr>
              <w:t>2.1.2</w:t>
            </w:r>
          </w:p>
        </w:tc>
        <w:tc>
          <w:tcPr>
            <w:tcW w:w="4564" w:type="pct"/>
          </w:tcPr>
          <w:p w14:paraId="3C4D7BFC" w14:textId="77777777" w:rsidR="003C0FB1" w:rsidRDefault="003C0FB1" w:rsidP="0018606D">
            <w:pPr>
              <w:jc w:val="both"/>
            </w:pPr>
            <w:r w:rsidRPr="000E5DB7">
              <w:t xml:space="preserve">The Contracting Authority does not bind itself to accept the lowest priced or any Tender.  </w:t>
            </w:r>
          </w:p>
          <w:p w14:paraId="039A4F03" w14:textId="77777777" w:rsidR="003C0FB1" w:rsidRDefault="003C0FB1" w:rsidP="0018606D">
            <w:pPr>
              <w:jc w:val="both"/>
            </w:pPr>
            <w:r w:rsidRPr="000E5DB7">
              <w:t xml:space="preserve">This RFT does not constitute an offer or commitment to enter into a Services Contract.  </w:t>
            </w:r>
          </w:p>
          <w:p w14:paraId="51D5DF1C" w14:textId="77777777" w:rsidR="003C0FB1" w:rsidRDefault="003C0FB1" w:rsidP="0018606D">
            <w:pPr>
              <w:jc w:val="both"/>
            </w:pPr>
            <w:r w:rsidRPr="000E5DB7">
              <w:t>No contractual rights in relation to the Contracting Authority will exist unless and until a formal written Services Contract has been executed by or on behalf of the Contracting Authority.</w:t>
            </w:r>
          </w:p>
          <w:p w14:paraId="14DD17C8" w14:textId="77777777" w:rsidR="003C0FB1" w:rsidRDefault="003C0FB1" w:rsidP="0018606D">
            <w:pPr>
              <w:jc w:val="both"/>
            </w:pPr>
            <w:r w:rsidRPr="000E5DB7">
              <w:t xml:space="preserve">Any notification of preferred bidder status by the Contracting Authority shall not give rise to any enforceable rights by the Tenderer. </w:t>
            </w:r>
          </w:p>
          <w:p w14:paraId="00E608A2" w14:textId="03CF6CA0" w:rsidR="003C0FB1" w:rsidRDefault="003C0FB1" w:rsidP="0018606D">
            <w:pPr>
              <w:jc w:val="both"/>
            </w:pPr>
            <w:r w:rsidRPr="000E5DB7">
              <w:t>The Contracting Authority may cancel this Competition</w:t>
            </w:r>
            <w:r>
              <w:rPr>
                <w:i/>
                <w:szCs w:val="22"/>
              </w:rPr>
              <w:t xml:space="preserve"> </w:t>
            </w:r>
            <w:r w:rsidRPr="000E5DB7">
              <w:t xml:space="preserve">at any time prior to a formal written Services Contract being executed by or on behalf of the Contracting Authority.  </w:t>
            </w:r>
          </w:p>
          <w:p w14:paraId="13E5F271" w14:textId="77777777" w:rsidR="003C0FB1" w:rsidRDefault="003C0FB1" w:rsidP="0018606D">
            <w:pPr>
              <w:jc w:val="both"/>
            </w:pPr>
            <w:r w:rsidRPr="000E5DB7">
              <w:t>The award of a Services Contract does not confer exclusivity on the successful Tenderer.</w:t>
            </w:r>
          </w:p>
        </w:tc>
      </w:tr>
      <w:tr w:rsidR="003C0FB1" w:rsidRPr="00CB5B77" w14:paraId="03C3A9BB" w14:textId="77777777" w:rsidTr="008930C8">
        <w:tc>
          <w:tcPr>
            <w:tcW w:w="436" w:type="pct"/>
          </w:tcPr>
          <w:p w14:paraId="4B3A3ED2" w14:textId="77777777" w:rsidR="003C0FB1" w:rsidRDefault="003C0FB1" w:rsidP="005D60C5">
            <w:pPr>
              <w:spacing w:after="200"/>
              <w:jc w:val="both"/>
              <w:rPr>
                <w:color w:val="0000FF"/>
              </w:rPr>
            </w:pPr>
            <w:r w:rsidRPr="000E5DB7">
              <w:rPr>
                <w:color w:val="0000FF"/>
              </w:rPr>
              <w:t>2.1.3</w:t>
            </w:r>
          </w:p>
        </w:tc>
        <w:tc>
          <w:tcPr>
            <w:tcW w:w="4564" w:type="pct"/>
          </w:tcPr>
          <w:p w14:paraId="61E0AFC3" w14:textId="2DEBDE9D" w:rsidR="00684357" w:rsidRDefault="003C0FB1" w:rsidP="0018606D">
            <w:pPr>
              <w:jc w:val="both"/>
            </w:pPr>
            <w:r w:rsidRPr="000E5DB7">
              <w:t xml:space="preserve">This RFT supersedes and replaces any and all previous documentation, communications and correspondence between the Contracting Authority and Tenderers, and Tenderers </w:t>
            </w:r>
            <w:r w:rsidR="00BE5DF5">
              <w:t>must</w:t>
            </w:r>
            <w:r w:rsidRPr="000E5DB7">
              <w:t xml:space="preserve"> place no reliance on such previous documentation and correspondence. </w:t>
            </w:r>
          </w:p>
        </w:tc>
      </w:tr>
      <w:tr w:rsidR="00684357" w:rsidRPr="00514373" w14:paraId="16FE478B" w14:textId="77777777" w:rsidTr="008930C8">
        <w:tc>
          <w:tcPr>
            <w:tcW w:w="436" w:type="pct"/>
          </w:tcPr>
          <w:p w14:paraId="04530EE7" w14:textId="77777777" w:rsidR="00684357" w:rsidRPr="00684357" w:rsidRDefault="00684357" w:rsidP="00684357">
            <w:pPr>
              <w:spacing w:after="200"/>
              <w:jc w:val="both"/>
              <w:rPr>
                <w:color w:val="0000FF"/>
              </w:rPr>
            </w:pPr>
            <w:r w:rsidRPr="00684357">
              <w:rPr>
                <w:color w:val="0000FF"/>
              </w:rPr>
              <w:t>2.1.4</w:t>
            </w:r>
          </w:p>
        </w:tc>
        <w:tc>
          <w:tcPr>
            <w:tcW w:w="4564" w:type="pct"/>
          </w:tcPr>
          <w:p w14:paraId="016F6E97" w14:textId="1795607B" w:rsidR="00684357" w:rsidRPr="00684357" w:rsidRDefault="00684357" w:rsidP="00684357">
            <w:pPr>
              <w:jc w:val="both"/>
            </w:pPr>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 from time to time.</w:t>
            </w:r>
          </w:p>
          <w:p w14:paraId="2AF252F3" w14:textId="77777777" w:rsidR="00684357" w:rsidRPr="00684357" w:rsidRDefault="00684357" w:rsidP="004317F5">
            <w:pPr>
              <w:jc w:val="both"/>
            </w:pPr>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RFT. </w:t>
            </w:r>
          </w:p>
          <w:p w14:paraId="2D6501AE" w14:textId="3229C71D" w:rsidR="00684357" w:rsidRPr="00684357" w:rsidRDefault="00684357" w:rsidP="004317F5">
            <w:pPr>
              <w:jc w:val="both"/>
            </w:pPr>
            <w:r w:rsidRPr="00684357">
              <w:t>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w:t>
            </w:r>
            <w:r w:rsidR="002628DF">
              <w:t>rticipation in this Competition</w:t>
            </w:r>
            <w:r w:rsidRPr="00684357">
              <w:t xml:space="preserve">.  </w:t>
            </w:r>
          </w:p>
        </w:tc>
      </w:tr>
      <w:tr w:rsidR="002628DF" w:rsidRPr="00514373" w14:paraId="451A5E7B" w14:textId="77777777" w:rsidTr="00DF4819">
        <w:trPr>
          <w:trHeight w:val="2551"/>
        </w:trPr>
        <w:tc>
          <w:tcPr>
            <w:tcW w:w="436" w:type="pct"/>
          </w:tcPr>
          <w:p w14:paraId="0558AC7B" w14:textId="77777777" w:rsidR="007C5D7B" w:rsidRDefault="002628DF" w:rsidP="002628DF">
            <w:pPr>
              <w:spacing w:after="200"/>
              <w:jc w:val="both"/>
              <w:rPr>
                <w:color w:val="0000FF"/>
              </w:rPr>
            </w:pPr>
            <w:r>
              <w:rPr>
                <w:color w:val="0000FF"/>
              </w:rPr>
              <w:lastRenderedPageBreak/>
              <w:t>2.1.5</w:t>
            </w:r>
          </w:p>
          <w:p w14:paraId="5CCC7738" w14:textId="77777777" w:rsidR="007C5D7B" w:rsidRDefault="007C5D7B" w:rsidP="002628DF">
            <w:pPr>
              <w:spacing w:after="200"/>
              <w:jc w:val="both"/>
              <w:rPr>
                <w:color w:val="0000FF"/>
              </w:rPr>
            </w:pPr>
          </w:p>
          <w:p w14:paraId="2D0B6D33" w14:textId="77777777" w:rsidR="007C5D7B" w:rsidRDefault="007C5D7B" w:rsidP="002628DF">
            <w:pPr>
              <w:spacing w:after="200"/>
              <w:jc w:val="both"/>
              <w:rPr>
                <w:color w:val="0000FF"/>
              </w:rPr>
            </w:pPr>
          </w:p>
          <w:p w14:paraId="54D49513" w14:textId="77777777" w:rsidR="007C5D7B" w:rsidRDefault="007C5D7B" w:rsidP="002628DF">
            <w:pPr>
              <w:spacing w:after="200"/>
              <w:jc w:val="both"/>
              <w:rPr>
                <w:color w:val="0000FF"/>
              </w:rPr>
            </w:pPr>
          </w:p>
          <w:p w14:paraId="2DD9335C" w14:textId="77777777" w:rsidR="007C5D7B" w:rsidRDefault="007C5D7B" w:rsidP="002628DF">
            <w:pPr>
              <w:spacing w:after="200"/>
              <w:jc w:val="both"/>
              <w:rPr>
                <w:color w:val="0000FF"/>
              </w:rPr>
            </w:pPr>
          </w:p>
          <w:p w14:paraId="32ABBE68" w14:textId="2B959E45" w:rsidR="007C5D7B" w:rsidRDefault="007C5D7B" w:rsidP="002628DF">
            <w:pPr>
              <w:spacing w:after="200"/>
              <w:jc w:val="both"/>
              <w:rPr>
                <w:color w:val="0000FF"/>
              </w:rPr>
            </w:pPr>
          </w:p>
          <w:p w14:paraId="2C22B5FA" w14:textId="36E224C7" w:rsidR="002628DF" w:rsidRPr="00684357" w:rsidRDefault="002628DF" w:rsidP="002628DF">
            <w:pPr>
              <w:spacing w:after="200"/>
              <w:jc w:val="both"/>
              <w:rPr>
                <w:color w:val="0000FF"/>
              </w:rPr>
            </w:pPr>
          </w:p>
        </w:tc>
        <w:tc>
          <w:tcPr>
            <w:tcW w:w="4564" w:type="pct"/>
          </w:tcPr>
          <w:p w14:paraId="33DB2D8C" w14:textId="77777777" w:rsidR="002628DF" w:rsidRDefault="002628DF" w:rsidP="004317F5">
            <w:pPr>
              <w:jc w:val="both"/>
              <w:rPr>
                <w:szCs w:val="22"/>
                <w:lang w:val="en-IE"/>
              </w:rPr>
            </w:pPr>
            <w:r>
              <w:t>The Contracting Authority would refer Tenderers in particular to the provisions of Regulation (EU) 2022/1031 on the access of third country economic operators, goods and services to the Union’s public procurement and concession markets and procedures supporting negotiations on access of Union economic operators, goods and services to the public procurement and concession markets of third countries (International Procurement Instrument – IPI), and to their obligation to comply therewith.</w:t>
            </w:r>
          </w:p>
          <w:p w14:paraId="4AAC0A77" w14:textId="1EA35A49" w:rsidR="007C5D7B" w:rsidRPr="00684357" w:rsidRDefault="002628DF" w:rsidP="006E2942">
            <w:pPr>
              <w:spacing w:after="0"/>
              <w:jc w:val="both"/>
            </w:pPr>
            <w:r>
              <w:t>In particular, tenderers and candidates should note in Article 6 of Regulation</w:t>
            </w:r>
            <w:r>
              <w:rPr>
                <w:color w:val="1F497D"/>
              </w:rPr>
              <w:t xml:space="preserve"> </w:t>
            </w:r>
            <w:r>
              <w:t>(EU) 2022/1031, the obligations for a Contracting Authority in the context of a procurement procedure where the EU Commission has adopted an IPI measure.  </w:t>
            </w:r>
          </w:p>
        </w:tc>
      </w:tr>
      <w:tr w:rsidR="008930C8" w:rsidRPr="00514373" w14:paraId="1780AB5A" w14:textId="77777777" w:rsidTr="008930C8">
        <w:tc>
          <w:tcPr>
            <w:tcW w:w="436" w:type="pct"/>
          </w:tcPr>
          <w:p w14:paraId="6F579DF5" w14:textId="3E1F3A43" w:rsidR="008930C8" w:rsidRDefault="008930C8" w:rsidP="002628DF">
            <w:pPr>
              <w:spacing w:after="200"/>
              <w:jc w:val="both"/>
              <w:rPr>
                <w:color w:val="0000FF"/>
              </w:rPr>
            </w:pPr>
            <w:r>
              <w:rPr>
                <w:color w:val="0000FF"/>
              </w:rPr>
              <w:t>2.1.6</w:t>
            </w:r>
          </w:p>
        </w:tc>
        <w:tc>
          <w:tcPr>
            <w:tcW w:w="4564" w:type="pct"/>
          </w:tcPr>
          <w:p w14:paraId="0F53A8D5" w14:textId="51323276" w:rsidR="008930C8" w:rsidRDefault="008930C8" w:rsidP="001B38B5">
            <w:pPr>
              <w:jc w:val="both"/>
            </w:pPr>
            <w:r>
              <w:t>Tenderers are referred to the provisions of Regulation (EU) 2022/2560 of the European Parliament and of the Council on Foreign Subsidies distorting the Internal Market, in addition to Commission Implementing Regulation (EU) 2023/1441, and their obligation to comply therewith. In particular, tenderers and candidates should note the requirements in Articles 28 and 29 of Regulation (EU) 2022/2560 relating to the prior notification or declaration of foreign financial contributions, where the estimated value of the public procurement procedure is equal to or greater than the applicable financial thresholds set out therein. In that regard, Tenderers and Candidates are referred to Appendix 3A of the RFT.</w:t>
            </w:r>
          </w:p>
        </w:tc>
      </w:tr>
    </w:tbl>
    <w:p w14:paraId="340B5ABA" w14:textId="77777777" w:rsidR="003C0FB1" w:rsidRDefault="003C0FB1" w:rsidP="0038799C">
      <w:pPr>
        <w:pStyle w:val="Heading2"/>
        <w:jc w:val="both"/>
      </w:pPr>
      <w:r w:rsidRPr="000E5DB7">
        <w:t>2.2</w:t>
      </w:r>
      <w:r w:rsidRPr="000E5DB7">
        <w:tab/>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52291445" w14:textId="77777777" w:rsidTr="008930C8">
        <w:trPr>
          <w:trHeight w:val="511"/>
        </w:trPr>
        <w:tc>
          <w:tcPr>
            <w:tcW w:w="426" w:type="pct"/>
          </w:tcPr>
          <w:p w14:paraId="32A46EBF" w14:textId="77777777" w:rsidR="003C0FB1" w:rsidRDefault="003C0FB1" w:rsidP="005D60C5">
            <w:pPr>
              <w:spacing w:after="200"/>
              <w:jc w:val="both"/>
              <w:rPr>
                <w:color w:val="0000FF"/>
              </w:rPr>
            </w:pPr>
            <w:r w:rsidRPr="000E5DB7">
              <w:rPr>
                <w:color w:val="0000FF"/>
              </w:rPr>
              <w:t>2.2.1</w:t>
            </w:r>
          </w:p>
        </w:tc>
        <w:tc>
          <w:tcPr>
            <w:tcW w:w="4574" w:type="pct"/>
            <w:gridSpan w:val="2"/>
          </w:tcPr>
          <w:p w14:paraId="6939570F" w14:textId="77777777" w:rsidR="003C0FB1" w:rsidRDefault="003C0FB1" w:rsidP="005F7E00">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7CDCF73" w14:textId="77777777" w:rsidR="003C0FB1" w:rsidRDefault="003C0FB1" w:rsidP="005F7E00">
            <w:pPr>
              <w:numPr>
                <w:ilvl w:val="0"/>
                <w:numId w:val="5"/>
              </w:numPr>
              <w:jc w:val="both"/>
            </w:pPr>
            <w:r w:rsidRPr="000E5DB7">
              <w:t>seeking written clarification from the Tenderer;</w:t>
            </w:r>
          </w:p>
          <w:p w14:paraId="0D9C4DA4" w14:textId="77777777" w:rsidR="003C0FB1" w:rsidRDefault="003C0FB1" w:rsidP="005F7E00">
            <w:pPr>
              <w:numPr>
                <w:ilvl w:val="0"/>
                <w:numId w:val="5"/>
              </w:numPr>
              <w:jc w:val="both"/>
            </w:pPr>
            <w:r w:rsidRPr="000E5DB7">
              <w:t>seeking further information from the Tenderer;</w:t>
            </w:r>
            <w:r>
              <w:t xml:space="preserve"> or</w:t>
            </w:r>
          </w:p>
          <w:p w14:paraId="405B3E68" w14:textId="77777777" w:rsidR="003C0FB1" w:rsidRDefault="003C0FB1" w:rsidP="005F7E00">
            <w:pPr>
              <w:numPr>
                <w:ilvl w:val="0"/>
                <w:numId w:val="5"/>
              </w:numPr>
              <w:jc w:val="both"/>
            </w:pPr>
            <w:r w:rsidRPr="000E5DB7">
              <w:t xml:space="preserve">waiving a requirement, which in </w:t>
            </w:r>
            <w:r>
              <w:t xml:space="preserve">the </w:t>
            </w:r>
            <w:r w:rsidRPr="000E5DB7">
              <w:t>Contracting Authority’s view, is non-material or procedural.</w:t>
            </w:r>
          </w:p>
          <w:p w14:paraId="0775ED9B" w14:textId="77777777" w:rsidR="003C0FB1" w:rsidRDefault="003C0FB1" w:rsidP="005F7E00">
            <w:pPr>
              <w:jc w:val="both"/>
            </w:pPr>
            <w:r w:rsidRPr="000E5DB7">
              <w:t xml:space="preserve">Tenderers are required: </w:t>
            </w:r>
          </w:p>
        </w:tc>
      </w:tr>
      <w:tr w:rsidR="003C0FB1" w:rsidRPr="00507FE4" w14:paraId="74452636" w14:textId="77777777" w:rsidTr="008930C8">
        <w:tc>
          <w:tcPr>
            <w:tcW w:w="426" w:type="pct"/>
          </w:tcPr>
          <w:p w14:paraId="0CFB876B" w14:textId="77777777" w:rsidR="003C0FB1" w:rsidRDefault="003C0FB1" w:rsidP="005D60C5">
            <w:pPr>
              <w:spacing w:after="200"/>
              <w:jc w:val="both"/>
              <w:rPr>
                <w:color w:val="0000FF"/>
              </w:rPr>
            </w:pPr>
          </w:p>
        </w:tc>
        <w:tc>
          <w:tcPr>
            <w:tcW w:w="287" w:type="pct"/>
          </w:tcPr>
          <w:p w14:paraId="2886BA03" w14:textId="77777777" w:rsidR="003C0FB1" w:rsidRDefault="003C0FB1" w:rsidP="005F7E00">
            <w:pPr>
              <w:jc w:val="both"/>
            </w:pPr>
            <w:r w:rsidRPr="008506C8">
              <w:rPr>
                <w:color w:val="0000FF"/>
                <w:szCs w:val="22"/>
              </w:rPr>
              <w:t>(a)</w:t>
            </w:r>
          </w:p>
        </w:tc>
        <w:tc>
          <w:tcPr>
            <w:tcW w:w="4286" w:type="pct"/>
          </w:tcPr>
          <w:p w14:paraId="539ACA06" w14:textId="05649FC8" w:rsidR="003C0FB1" w:rsidRPr="00D27E59" w:rsidRDefault="0037365C" w:rsidP="00292437">
            <w:pPr>
              <w:contextualSpacing/>
              <w:jc w:val="both"/>
            </w:pPr>
            <w:r w:rsidRPr="00D02FE4">
              <w:rPr>
                <w:szCs w:val="22"/>
              </w:rPr>
              <w:t xml:space="preserve">To complete and submit with their Tender the </w:t>
            </w:r>
            <w:r>
              <w:rPr>
                <w:szCs w:val="22"/>
              </w:rPr>
              <w:t xml:space="preserve">electronic version of the </w:t>
            </w:r>
            <w:r w:rsidRPr="00D02FE4">
              <w:rPr>
                <w:szCs w:val="22"/>
              </w:rPr>
              <w:t>European Single Procurement Document (“</w:t>
            </w:r>
            <w:proofErr w:type="spellStart"/>
            <w:r>
              <w:fldChar w:fldCharType="begin"/>
            </w:r>
            <w:r>
              <w:instrText>HYPERLINK "https://ogp.gov.ie/wp-content/uploads/Information-Note-ESPD.pdf"</w:instrText>
            </w:r>
            <w:r>
              <w:fldChar w:fldCharType="separate"/>
            </w:r>
            <w:r w:rsidRPr="00130442">
              <w:rPr>
                <w:rStyle w:val="Hyperlink"/>
                <w:szCs w:val="22"/>
              </w:rPr>
              <w:t>eESPD</w:t>
            </w:r>
            <w:proofErr w:type="spellEnd"/>
            <w:r>
              <w:fldChar w:fldCharType="end"/>
            </w:r>
            <w:r w:rsidRPr="00D02FE4">
              <w:rPr>
                <w:szCs w:val="22"/>
              </w:rPr>
              <w:t>”)</w:t>
            </w:r>
            <w:r w:rsidR="00130442">
              <w:rPr>
                <w:szCs w:val="22"/>
              </w:rPr>
              <w:t xml:space="preserve">. </w:t>
            </w:r>
            <w:r w:rsidRPr="00D02FE4">
              <w:rPr>
                <w:szCs w:val="22"/>
              </w:rPr>
              <w:t xml:space="preserve">Tenderers may submit an </w:t>
            </w:r>
            <w:proofErr w:type="spellStart"/>
            <w:r>
              <w:rPr>
                <w:szCs w:val="22"/>
              </w:rPr>
              <w:t>e</w:t>
            </w:r>
            <w:r w:rsidRPr="00D02FE4">
              <w:rPr>
                <w:szCs w:val="22"/>
              </w:rPr>
              <w:t>ESPD</w:t>
            </w:r>
            <w:proofErr w:type="spellEnd"/>
            <w:r w:rsidRPr="00D02FE4">
              <w:rPr>
                <w:szCs w:val="22"/>
              </w:rPr>
              <w:t xml:space="preserve"> which has already been used in a previous procurement procedure PROVIDED THAT they confirm that: (</w:t>
            </w:r>
            <w:proofErr w:type="spellStart"/>
            <w:r w:rsidR="001B2FED">
              <w:rPr>
                <w:szCs w:val="22"/>
              </w:rPr>
              <w:t>i</w:t>
            </w:r>
            <w:proofErr w:type="spellEnd"/>
            <w:r w:rsidRPr="00D02FE4">
              <w:rPr>
                <w:szCs w:val="22"/>
              </w:rPr>
              <w:t>) the information contained in it continues to be correct and (ii) that they satisfy the Selection Criteria for this Competition as set out at part 3.2 below;</w:t>
            </w:r>
          </w:p>
        </w:tc>
      </w:tr>
      <w:tr w:rsidR="003C0FB1" w:rsidRPr="00CB5B77" w14:paraId="68510839" w14:textId="77777777" w:rsidTr="008930C8">
        <w:tc>
          <w:tcPr>
            <w:tcW w:w="426" w:type="pct"/>
          </w:tcPr>
          <w:p w14:paraId="1BD7E440" w14:textId="77777777" w:rsidR="003C0FB1" w:rsidRDefault="003C0FB1" w:rsidP="005D60C5">
            <w:pPr>
              <w:spacing w:after="200"/>
              <w:jc w:val="both"/>
              <w:rPr>
                <w:color w:val="0000FF"/>
              </w:rPr>
            </w:pPr>
          </w:p>
        </w:tc>
        <w:tc>
          <w:tcPr>
            <w:tcW w:w="287" w:type="pct"/>
          </w:tcPr>
          <w:p w14:paraId="445C1DD4" w14:textId="77777777" w:rsidR="003C0FB1" w:rsidRDefault="003C0FB1" w:rsidP="005F7E00">
            <w:pPr>
              <w:jc w:val="both"/>
            </w:pPr>
            <w:r w:rsidRPr="00016CD3">
              <w:rPr>
                <w:color w:val="0000FF"/>
                <w:szCs w:val="22"/>
              </w:rPr>
              <w:t>(b)</w:t>
            </w:r>
            <w:r>
              <w:t>.</w:t>
            </w:r>
          </w:p>
        </w:tc>
        <w:tc>
          <w:tcPr>
            <w:tcW w:w="4286" w:type="pct"/>
          </w:tcPr>
          <w:p w14:paraId="1CF118CC" w14:textId="77777777" w:rsidR="003C0FB1" w:rsidRDefault="003C0FB1" w:rsidP="005F7E00">
            <w:pPr>
              <w:jc w:val="both"/>
              <w:rPr>
                <w:u w:val="single"/>
              </w:rPr>
            </w:pPr>
            <w:r w:rsidRPr="00507FE4">
              <w:t xml:space="preserve">To submit all documentation which this RFT requires to be submitted </w:t>
            </w:r>
            <w:r w:rsidRPr="00507FE4">
              <w:rPr>
                <w:u w:val="single"/>
              </w:rPr>
              <w:t>with the</w:t>
            </w:r>
            <w:r>
              <w:rPr>
                <w:u w:val="single"/>
              </w:rPr>
              <w:t>ir</w:t>
            </w:r>
            <w:r w:rsidRPr="00507FE4">
              <w:rPr>
                <w:u w:val="single"/>
              </w:rPr>
              <w:t xml:space="preserve"> Tender;</w:t>
            </w:r>
          </w:p>
        </w:tc>
      </w:tr>
      <w:tr w:rsidR="003C0FB1" w:rsidRPr="00CB5B77" w14:paraId="1B72268F" w14:textId="77777777" w:rsidTr="008930C8">
        <w:tc>
          <w:tcPr>
            <w:tcW w:w="426" w:type="pct"/>
          </w:tcPr>
          <w:p w14:paraId="07B562CE" w14:textId="77777777" w:rsidR="003C0FB1" w:rsidRDefault="003C0FB1" w:rsidP="005D60C5">
            <w:pPr>
              <w:spacing w:after="200"/>
              <w:jc w:val="both"/>
              <w:rPr>
                <w:color w:val="0000FF"/>
              </w:rPr>
            </w:pPr>
          </w:p>
        </w:tc>
        <w:tc>
          <w:tcPr>
            <w:tcW w:w="287" w:type="pct"/>
          </w:tcPr>
          <w:p w14:paraId="549C221F" w14:textId="77777777" w:rsidR="003C0FB1" w:rsidRPr="000E5DB7" w:rsidRDefault="003C0FB1" w:rsidP="005F7E00">
            <w:pPr>
              <w:jc w:val="both"/>
            </w:pPr>
            <w:r>
              <w:rPr>
                <w:color w:val="0000FF"/>
                <w:szCs w:val="22"/>
              </w:rPr>
              <w:t>(c)</w:t>
            </w:r>
          </w:p>
        </w:tc>
        <w:tc>
          <w:tcPr>
            <w:tcW w:w="4286" w:type="pct"/>
          </w:tcPr>
          <w:p w14:paraId="04D5DC54" w14:textId="1CB5366A" w:rsidR="003C0FB1" w:rsidRPr="000E5DB7" w:rsidRDefault="003C0FB1" w:rsidP="005F7E00">
            <w:pPr>
              <w:jc w:val="both"/>
            </w:pPr>
            <w:r w:rsidRPr="000E5DB7">
              <w:t>To follow the format of this RFT and respond to each element in the order as set out in this RFT</w:t>
            </w:r>
            <w:r w:rsidR="00E17492">
              <w:t xml:space="preserve"> and the associated Tender Response Document (</w:t>
            </w:r>
            <w:r w:rsidR="00E17492" w:rsidRPr="00E17492">
              <w:rPr>
                <w:b/>
                <w:bCs/>
              </w:rPr>
              <w:t>TRD</w:t>
            </w:r>
            <w:r w:rsidR="00E17492">
              <w:t>)</w:t>
            </w:r>
            <w:r w:rsidRPr="000E5DB7">
              <w:t>;</w:t>
            </w:r>
          </w:p>
        </w:tc>
      </w:tr>
      <w:tr w:rsidR="003C0FB1" w:rsidRPr="00CB5B77" w14:paraId="359E470E" w14:textId="77777777" w:rsidTr="008930C8">
        <w:tc>
          <w:tcPr>
            <w:tcW w:w="426" w:type="pct"/>
          </w:tcPr>
          <w:p w14:paraId="053DFD97" w14:textId="77777777" w:rsidR="003C0FB1" w:rsidRDefault="003C0FB1" w:rsidP="005D60C5">
            <w:pPr>
              <w:spacing w:after="200"/>
              <w:jc w:val="both"/>
              <w:rPr>
                <w:color w:val="0000FF"/>
              </w:rPr>
            </w:pPr>
          </w:p>
        </w:tc>
        <w:tc>
          <w:tcPr>
            <w:tcW w:w="287" w:type="pct"/>
          </w:tcPr>
          <w:p w14:paraId="363641D4" w14:textId="77777777" w:rsidR="003C0FB1" w:rsidRPr="000E5DB7" w:rsidRDefault="003C0FB1" w:rsidP="005F7E00">
            <w:pPr>
              <w:jc w:val="both"/>
            </w:pPr>
            <w:r w:rsidRPr="008506C8">
              <w:rPr>
                <w:color w:val="0000FF"/>
                <w:szCs w:val="22"/>
              </w:rPr>
              <w:t>(d)</w:t>
            </w:r>
          </w:p>
        </w:tc>
        <w:tc>
          <w:tcPr>
            <w:tcW w:w="4286" w:type="pct"/>
          </w:tcPr>
          <w:p w14:paraId="5A882FCA" w14:textId="77777777" w:rsidR="003C0FB1" w:rsidRPr="000E5DB7" w:rsidRDefault="003C0FB1" w:rsidP="005F7E00">
            <w:pPr>
              <w:jc w:val="both"/>
            </w:pPr>
            <w:r w:rsidRPr="000E5DB7">
              <w:t xml:space="preserve">To conform </w:t>
            </w:r>
            <w:r>
              <w:t xml:space="preserve">to </w:t>
            </w:r>
            <w:r w:rsidRPr="000E5DB7">
              <w:t>and comply with all instructions and requirements set out in this RFT</w:t>
            </w:r>
            <w:r>
              <w:t>;</w:t>
            </w:r>
          </w:p>
        </w:tc>
      </w:tr>
      <w:tr w:rsidR="003C0FB1" w:rsidRPr="00CB5B77" w14:paraId="7AFA1ECF" w14:textId="77777777" w:rsidTr="008930C8">
        <w:tc>
          <w:tcPr>
            <w:tcW w:w="426" w:type="pct"/>
          </w:tcPr>
          <w:p w14:paraId="1418A26E" w14:textId="77777777" w:rsidR="003C0FB1" w:rsidRDefault="003C0FB1" w:rsidP="005D60C5">
            <w:pPr>
              <w:spacing w:after="200"/>
              <w:jc w:val="both"/>
              <w:rPr>
                <w:color w:val="0000FF"/>
              </w:rPr>
            </w:pPr>
          </w:p>
        </w:tc>
        <w:tc>
          <w:tcPr>
            <w:tcW w:w="287" w:type="pct"/>
          </w:tcPr>
          <w:p w14:paraId="101C0E3C" w14:textId="77777777" w:rsidR="003C0FB1" w:rsidRPr="000E5DB7" w:rsidRDefault="003C0FB1" w:rsidP="005F7E00">
            <w:pPr>
              <w:jc w:val="both"/>
            </w:pPr>
            <w:r w:rsidRPr="008506C8">
              <w:rPr>
                <w:color w:val="0000FF"/>
                <w:szCs w:val="22"/>
              </w:rPr>
              <w:t>(e)</w:t>
            </w:r>
          </w:p>
        </w:tc>
        <w:tc>
          <w:tcPr>
            <w:tcW w:w="4286" w:type="pct"/>
          </w:tcPr>
          <w:p w14:paraId="1F5AD716" w14:textId="77777777" w:rsidR="003C0FB1" w:rsidRPr="000E5DB7" w:rsidRDefault="003C0FB1" w:rsidP="005F7E00">
            <w:pPr>
              <w:jc w:val="both"/>
            </w:pPr>
            <w:r w:rsidRPr="000E5DB7">
              <w:t>To submit the statement required under paragraph 2.4 below; and</w:t>
            </w:r>
          </w:p>
        </w:tc>
      </w:tr>
      <w:tr w:rsidR="003C0FB1" w:rsidRPr="00CB5B77" w14:paraId="729AFE11" w14:textId="77777777" w:rsidTr="008930C8">
        <w:tc>
          <w:tcPr>
            <w:tcW w:w="426" w:type="pct"/>
          </w:tcPr>
          <w:p w14:paraId="687CF7C3" w14:textId="77777777" w:rsidR="003C0FB1" w:rsidRDefault="003C0FB1" w:rsidP="005D60C5">
            <w:pPr>
              <w:spacing w:after="200"/>
              <w:jc w:val="both"/>
              <w:rPr>
                <w:color w:val="0000FF"/>
              </w:rPr>
            </w:pPr>
          </w:p>
        </w:tc>
        <w:tc>
          <w:tcPr>
            <w:tcW w:w="287" w:type="pct"/>
          </w:tcPr>
          <w:p w14:paraId="1D39EAC1" w14:textId="77777777" w:rsidR="003C0FB1" w:rsidRDefault="003C0FB1" w:rsidP="005F7E00">
            <w:pPr>
              <w:jc w:val="both"/>
            </w:pPr>
            <w:r w:rsidRPr="008506C8">
              <w:rPr>
                <w:color w:val="0000FF"/>
                <w:szCs w:val="22"/>
              </w:rPr>
              <w:t>(f)</w:t>
            </w:r>
          </w:p>
        </w:tc>
        <w:tc>
          <w:tcPr>
            <w:tcW w:w="4286" w:type="pct"/>
          </w:tcPr>
          <w:p w14:paraId="51EFABB4" w14:textId="77777777" w:rsidR="003C0FB1" w:rsidRDefault="003C0FB1" w:rsidP="005F7E00">
            <w:pPr>
              <w:jc w:val="both"/>
            </w:pPr>
            <w:r w:rsidRPr="000E5DB7">
              <w:t>Not to alter or edit this RFT in any way.</w:t>
            </w:r>
          </w:p>
        </w:tc>
      </w:tr>
      <w:tr w:rsidR="003C0FB1" w:rsidRPr="00CB5B77" w14:paraId="142C8ECB" w14:textId="77777777" w:rsidTr="008930C8">
        <w:trPr>
          <w:trHeight w:val="716"/>
        </w:trPr>
        <w:tc>
          <w:tcPr>
            <w:tcW w:w="426" w:type="pct"/>
          </w:tcPr>
          <w:p w14:paraId="3F11BEAC" w14:textId="77777777" w:rsidR="003C0FB1" w:rsidRDefault="003C0FB1" w:rsidP="00503F93">
            <w:pPr>
              <w:spacing w:after="200" w:line="320" w:lineRule="auto"/>
              <w:jc w:val="both"/>
              <w:rPr>
                <w:color w:val="0000FF"/>
              </w:rPr>
            </w:pPr>
            <w:r w:rsidRPr="000E5DB7">
              <w:rPr>
                <w:color w:val="0000FF"/>
              </w:rPr>
              <w:t>2.2.2</w:t>
            </w:r>
          </w:p>
        </w:tc>
        <w:tc>
          <w:tcPr>
            <w:tcW w:w="4574" w:type="pct"/>
            <w:gridSpan w:val="2"/>
          </w:tcPr>
          <w:p w14:paraId="26CCA6ED" w14:textId="77777777" w:rsidR="003C0FB1" w:rsidRDefault="003C0FB1" w:rsidP="005F7E00">
            <w:pPr>
              <w:jc w:val="both"/>
            </w:pPr>
            <w:r w:rsidRPr="000E5DB7">
              <w:t>Without prejudice to the generality of paragraph</w:t>
            </w:r>
            <w:r>
              <w:t>s</w:t>
            </w:r>
            <w:r w:rsidRPr="000E5DB7">
              <w:t xml:space="preserve"> 2.2.1, failure to comply with paragraph 2.6.1, 2.6.2 or 2.6.3 below will render the Tender non-compliant and it will be rejected.</w:t>
            </w:r>
          </w:p>
        </w:tc>
      </w:tr>
    </w:tbl>
    <w:p w14:paraId="0C6EBA2C" w14:textId="77777777" w:rsidR="003C0FB1" w:rsidRDefault="003C0FB1" w:rsidP="003C0FB1">
      <w:pPr>
        <w:pStyle w:val="Heading2"/>
        <w:jc w:val="both"/>
      </w:pPr>
      <w:r w:rsidRPr="000E5DB7">
        <w:t>2.3</w:t>
      </w:r>
      <w:r w:rsidRPr="000E5DB7">
        <w:tab/>
        <w:t xml:space="preserve">Services Contract </w:t>
      </w:r>
    </w:p>
    <w:tbl>
      <w:tblPr>
        <w:tblW w:w="5000" w:type="pct"/>
        <w:tblLook w:val="01E0" w:firstRow="1" w:lastRow="1" w:firstColumn="1" w:lastColumn="1" w:noHBand="0" w:noVBand="0"/>
      </w:tblPr>
      <w:tblGrid>
        <w:gridCol w:w="731"/>
        <w:gridCol w:w="8340"/>
      </w:tblGrid>
      <w:tr w:rsidR="003C0FB1" w:rsidRPr="00CB5B77" w14:paraId="7592FB18" w14:textId="77777777" w:rsidTr="0099533F">
        <w:tc>
          <w:tcPr>
            <w:tcW w:w="403" w:type="pct"/>
          </w:tcPr>
          <w:p w14:paraId="0EE8D4D9" w14:textId="77777777" w:rsidR="003C0FB1" w:rsidRPr="000E5DB7" w:rsidRDefault="003C0FB1" w:rsidP="00503F93">
            <w:pPr>
              <w:spacing w:after="200" w:line="320" w:lineRule="auto"/>
              <w:jc w:val="both"/>
              <w:rPr>
                <w:color w:val="0000FF"/>
              </w:rPr>
            </w:pPr>
            <w:r w:rsidRPr="000E5DB7">
              <w:rPr>
                <w:color w:val="0000FF"/>
              </w:rPr>
              <w:t>2.3.1</w:t>
            </w:r>
          </w:p>
        </w:tc>
        <w:tc>
          <w:tcPr>
            <w:tcW w:w="4597" w:type="pct"/>
          </w:tcPr>
          <w:p w14:paraId="153A386A" w14:textId="77777777" w:rsidR="003C0FB1" w:rsidRPr="000E5DB7" w:rsidRDefault="003C0FB1" w:rsidP="00926F67">
            <w:pPr>
              <w:jc w:val="both"/>
            </w:pPr>
            <w:r w:rsidRPr="000E5DB7">
              <w:t xml:space="preserve">Tenderers should note the terms and conditions of the Services Contract at Appendix </w:t>
            </w:r>
            <w:r w:rsidR="0037365C">
              <w:t xml:space="preserve">5 </w:t>
            </w:r>
            <w:r w:rsidRPr="000E5DB7">
              <w:t>to this RFT.</w:t>
            </w:r>
          </w:p>
        </w:tc>
      </w:tr>
      <w:tr w:rsidR="003C0FB1" w:rsidRPr="00CB5B77" w14:paraId="23DA74E1" w14:textId="77777777" w:rsidTr="004317F5">
        <w:trPr>
          <w:trHeight w:val="653"/>
        </w:trPr>
        <w:tc>
          <w:tcPr>
            <w:tcW w:w="403" w:type="pct"/>
          </w:tcPr>
          <w:p w14:paraId="22B7B797" w14:textId="77777777" w:rsidR="003C0FB1" w:rsidRPr="000E5DB7" w:rsidRDefault="003C0FB1" w:rsidP="00503F93">
            <w:pPr>
              <w:spacing w:after="200" w:line="320" w:lineRule="auto"/>
              <w:jc w:val="both"/>
              <w:rPr>
                <w:color w:val="0000FF"/>
              </w:rPr>
            </w:pPr>
            <w:r w:rsidRPr="000E5DB7">
              <w:rPr>
                <w:color w:val="0000FF"/>
              </w:rPr>
              <w:t>2.3.2</w:t>
            </w:r>
          </w:p>
        </w:tc>
        <w:tc>
          <w:tcPr>
            <w:tcW w:w="4597" w:type="pct"/>
          </w:tcPr>
          <w:p w14:paraId="7D0AD6AC" w14:textId="77777777" w:rsidR="003C0FB1" w:rsidRPr="000E5DB7" w:rsidRDefault="003C0FB1" w:rsidP="00926F67">
            <w:pPr>
              <w:jc w:val="both"/>
            </w:pPr>
            <w:r w:rsidRPr="000E5DB7">
              <w:t xml:space="preserve">Tenderers are required to confirm their acceptance of the terms and conditions of the Services Contract </w:t>
            </w:r>
            <w:r>
              <w:t xml:space="preserve">by signing </w:t>
            </w:r>
            <w:r w:rsidRPr="000E5DB7">
              <w:t>the Tend</w:t>
            </w:r>
            <w:r>
              <w:t xml:space="preserve">erer’s Statement at Appendix 3.  </w:t>
            </w:r>
            <w:r w:rsidRPr="000E5DB7">
              <w:t>Tenderers may not amend the Services Contract.</w:t>
            </w:r>
          </w:p>
        </w:tc>
      </w:tr>
    </w:tbl>
    <w:p w14:paraId="0EC2A0E7" w14:textId="77777777" w:rsidR="003C0FB1" w:rsidRDefault="003C0FB1" w:rsidP="003C0FB1">
      <w:pPr>
        <w:pStyle w:val="Heading2"/>
        <w:jc w:val="both"/>
      </w:pPr>
      <w:r w:rsidRPr="000E5DB7">
        <w:t>2.4</w:t>
      </w:r>
      <w:r w:rsidRPr="000E5DB7">
        <w:tab/>
        <w:t>Acceptance of RFT Requirements</w:t>
      </w:r>
    </w:p>
    <w:p w14:paraId="5BA36421" w14:textId="615B623C" w:rsidR="003C0FB1" w:rsidRDefault="003C0FB1" w:rsidP="00EA39AD">
      <w:pPr>
        <w:jc w:val="both"/>
      </w:pPr>
      <w:r w:rsidRPr="000E5DB7">
        <w:t>Each Tenderer is required to accept the provisions of this RFT. ALL TENDERERS MUST RETURN, with their Tender</w:t>
      </w:r>
      <w:r w:rsidR="00AA3229">
        <w:t xml:space="preserve"> Response Document</w:t>
      </w:r>
      <w:r w:rsidRPr="000E5DB7">
        <w:t xml:space="preserve">,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26453841" w14:textId="77777777" w:rsidR="003C0FB1" w:rsidRDefault="003C0FB1" w:rsidP="003C0FB1">
      <w:pPr>
        <w:pStyle w:val="Heading2"/>
        <w:jc w:val="both"/>
      </w:pPr>
      <w:r w:rsidRPr="000E5DB7">
        <w:t>2.5</w:t>
      </w:r>
      <w:r w:rsidRPr="000E5DB7">
        <w:tab/>
        <w:t>Consortia and Prime / Subcontractors</w:t>
      </w:r>
    </w:p>
    <w:p w14:paraId="488BEF87" w14:textId="77777777" w:rsidR="003C0FB1" w:rsidRDefault="003C0FB1" w:rsidP="00EA39AD">
      <w:pPr>
        <w:jc w:val="both"/>
      </w:pPr>
      <w:r w:rsidRPr="000E5DB7">
        <w:t xml:space="preserve">Where a group of undertakings (in whatever form and regardless of the legal relationship between them) come together to submit a Tender in response to this RFT,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3B70E6AF" w14:textId="77777777" w:rsidR="003C0FB1" w:rsidRDefault="003C0FB1" w:rsidP="00EA39AD">
      <w:pPr>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370B4FD9" w14:textId="77777777" w:rsidR="003670C3" w:rsidRDefault="00977CC4" w:rsidP="00977CC4">
      <w:pPr>
        <w:pStyle w:val="Heading2"/>
        <w:jc w:val="both"/>
        <w:sectPr w:rsidR="003670C3" w:rsidSect="00C3103B">
          <w:footerReference w:type="default" r:id="rId14"/>
          <w:pgSz w:w="11907" w:h="16840" w:code="9"/>
          <w:pgMar w:top="1134" w:right="1418" w:bottom="851" w:left="1418" w:header="709" w:footer="709" w:gutter="0"/>
          <w:cols w:space="708"/>
          <w:docGrid w:linePitch="360"/>
        </w:sectPr>
      </w:pPr>
      <w:r w:rsidRPr="00830A49">
        <w:t>2.6</w:t>
      </w:r>
      <w:r w:rsidRPr="00830A49">
        <w:tab/>
        <w:t>Tender Submission Requirements</w:t>
      </w:r>
    </w:p>
    <w:tbl>
      <w:tblPr>
        <w:tblW w:w="5000" w:type="pct"/>
        <w:tblLook w:val="01E0" w:firstRow="1" w:lastRow="1" w:firstColumn="1" w:lastColumn="1" w:noHBand="0" w:noVBand="0"/>
      </w:tblPr>
      <w:tblGrid>
        <w:gridCol w:w="780"/>
        <w:gridCol w:w="8291"/>
      </w:tblGrid>
      <w:tr w:rsidR="00977CC4" w:rsidRPr="00830A49" w14:paraId="7D787EE3" w14:textId="77777777" w:rsidTr="00C3103B">
        <w:tc>
          <w:tcPr>
            <w:tcW w:w="430" w:type="pct"/>
          </w:tcPr>
          <w:p w14:paraId="4802F62C" w14:textId="77777777" w:rsidR="00977CC4" w:rsidRPr="00830A49" w:rsidRDefault="00977CC4" w:rsidP="00C3103B">
            <w:pPr>
              <w:jc w:val="both"/>
              <w:rPr>
                <w:color w:val="0000FF"/>
                <w:szCs w:val="22"/>
              </w:rPr>
            </w:pPr>
            <w:r w:rsidRPr="00830A49">
              <w:rPr>
                <w:color w:val="0000FF"/>
                <w:szCs w:val="22"/>
              </w:rPr>
              <w:t>2.6.1</w:t>
            </w:r>
          </w:p>
        </w:tc>
        <w:tc>
          <w:tcPr>
            <w:tcW w:w="4570" w:type="pct"/>
          </w:tcPr>
          <w:sdt>
            <w:sdtPr>
              <w:rPr>
                <w:color w:val="FF0000"/>
                <w:highlight w:val="lightGray"/>
              </w:rPr>
              <w:id w:val="437764801"/>
              <w:placeholder>
                <w:docPart w:val="50A4CAD30A4C42EA999076BC444A2477"/>
              </w:placeholder>
            </w:sdtPr>
            <w:sdtEndPr>
              <w:rPr>
                <w:color w:val="000000"/>
                <w:szCs w:val="22"/>
              </w:rPr>
            </w:sdtEndPr>
            <w:sdtContent>
              <w:sdt>
                <w:sdtPr>
                  <w:rPr>
                    <w:color w:val="FF0000"/>
                    <w:highlight w:val="lightGray"/>
                  </w:rPr>
                  <w:id w:val="1467708055"/>
                  <w:placeholder>
                    <w:docPart w:val="E99EEB4CC20343D5A185CF8D54599456"/>
                  </w:placeholder>
                </w:sdtPr>
                <w:sdtEndPr>
                  <w:rPr>
                    <w:color w:val="000000"/>
                    <w:szCs w:val="22"/>
                  </w:rPr>
                </w:sdtEndPr>
                <w:sdtContent>
                  <w:p w14:paraId="40060B68" w14:textId="76AA785A" w:rsidR="007B7D0E" w:rsidRPr="0080233B" w:rsidRDefault="007B7D0E" w:rsidP="007B7D0E">
                    <w:r w:rsidRPr="009476F2">
                      <w:rPr>
                        <w:highlight w:val="lightGray"/>
                      </w:rPr>
                      <w:t>Tenders must be submitted</w:t>
                    </w:r>
                    <w:r w:rsidR="00051A76">
                      <w:rPr>
                        <w:highlight w:val="lightGray"/>
                      </w:rPr>
                      <w:t xml:space="preserve"> in the form of a Tender Response Document (TRD)</w:t>
                    </w:r>
                    <w:r w:rsidRPr="009476F2">
                      <w:rPr>
                        <w:highlight w:val="lightGray"/>
                      </w:rPr>
                      <w:t xml:space="preserve"> via the ‘electronic </w:t>
                    </w:r>
                    <w:proofErr w:type="spellStart"/>
                    <w:r w:rsidRPr="009476F2">
                      <w:rPr>
                        <w:highlight w:val="lightGray"/>
                      </w:rPr>
                      <w:t>tenderbox</w:t>
                    </w:r>
                    <w:proofErr w:type="spellEnd"/>
                    <w:r w:rsidRPr="009476F2">
                      <w:rPr>
                        <w:highlight w:val="lightGray"/>
                      </w:rPr>
                      <w:t xml:space="preserve">’ available on </w:t>
                    </w:r>
                    <w:hyperlink r:id="rId15" w:history="1">
                      <w:r w:rsidR="005520E5" w:rsidRPr="005520E5">
                        <w:rPr>
                          <w:rStyle w:val="Hyperlink"/>
                          <w:highlight w:val="lightGray"/>
                        </w:rPr>
                        <w:t>www.etenders.gov.ie</w:t>
                      </w:r>
                    </w:hyperlink>
                    <w:r w:rsidRPr="009476F2">
                      <w:rPr>
                        <w:highlight w:val="lightGray"/>
                      </w:rPr>
                      <w:t xml:space="preserve">.  Only Tenders submitted to the electronic </w:t>
                    </w:r>
                    <w:proofErr w:type="spellStart"/>
                    <w:r w:rsidRPr="009476F2">
                      <w:rPr>
                        <w:highlight w:val="lightGray"/>
                      </w:rPr>
                      <w:t>tenderbox</w:t>
                    </w:r>
                    <w:proofErr w:type="spellEnd"/>
                    <w:r w:rsidRPr="009476F2">
                      <w:rPr>
                        <w:highlight w:val="lightGray"/>
                      </w:rPr>
                      <w:t xml:space="preserve"> will be accepted.  Tenders submitted by any other means (including but not limited to: by email, fax, post, hand delivery, etc.) will NOT be accepted.</w:t>
                    </w:r>
                  </w:p>
                  <w:p w14:paraId="601257E8" w14:textId="77777777" w:rsidR="00A76E64" w:rsidRDefault="007B7D0E" w:rsidP="00A76E64">
                    <w:pPr>
                      <w:rPr>
                        <w:highlight w:val="lightGray"/>
                      </w:rPr>
                    </w:pPr>
                    <w:r w:rsidRPr="009476F2">
                      <w:rPr>
                        <w:highlight w:val="lightGray"/>
                      </w:rPr>
                      <w:lastRenderedPageBreak/>
                      <w:t xml:space="preserve">Tenderers must ensure that they give themselves sufficient time to upload and submit all required tender documentation in their Tender before the Tender Deadline (as defined in paragraph 2.6.2). Tenderers should take into account the fact that upload speeds vary. </w:t>
                    </w:r>
                  </w:p>
                  <w:p w14:paraId="04CEA3C7" w14:textId="77777777" w:rsidR="00A76E64" w:rsidRDefault="00A76E64" w:rsidP="00A76E64">
                    <w:pPr>
                      <w:rPr>
                        <w:highlight w:val="lightGray"/>
                      </w:rPr>
                    </w:pPr>
                    <w:r w:rsidRPr="00A76E64">
                      <w:rPr>
                        <w:highlight w:val="lightGray"/>
                      </w:rPr>
                      <w:t xml:space="preserve">Tenderers must note that in the electronic </w:t>
                    </w:r>
                    <w:proofErr w:type="spellStart"/>
                    <w:r w:rsidRPr="00A76E64">
                      <w:rPr>
                        <w:highlight w:val="lightGray"/>
                      </w:rPr>
                      <w:t>tenderbox</w:t>
                    </w:r>
                    <w:proofErr w:type="spellEnd"/>
                    <w:r w:rsidRPr="00A76E64">
                      <w:rPr>
                        <w:highlight w:val="lightGray"/>
                      </w:rPr>
                      <w:t xml:space="preserve">, there is a current file size limit of 250MB for each single file uploaded, with a maximum total limit of 2GB for all documentation (combined) in the Tender submitted.  </w:t>
                    </w:r>
                  </w:p>
                  <w:p w14:paraId="1168D322" w14:textId="1898C127" w:rsidR="00977CC4" w:rsidRPr="0080233B" w:rsidRDefault="00A76E64" w:rsidP="007B7D0E">
                    <w:pPr>
                      <w:rPr>
                        <w:highlight w:val="lightGray"/>
                      </w:rPr>
                    </w:pPr>
                    <w:r w:rsidRPr="00A76E64">
                      <w:rPr>
                        <w:highlight w:val="lightGray"/>
                      </w:rPr>
                      <w:t xml:space="preserve">In order to submit a Tender to the electronic </w:t>
                    </w:r>
                    <w:proofErr w:type="spellStart"/>
                    <w:r w:rsidRPr="00A76E64">
                      <w:rPr>
                        <w:highlight w:val="lightGray"/>
                      </w:rPr>
                      <w:t>tenderbox</w:t>
                    </w:r>
                    <w:proofErr w:type="spellEnd"/>
                    <w:r w:rsidRPr="00A76E64">
                      <w:rPr>
                        <w:highlight w:val="lightGray"/>
                      </w:rPr>
                      <w:t xml:space="preserve">, Tenderers must ensure that they follow the necessary steps on the </w:t>
                    </w:r>
                    <w:proofErr w:type="spellStart"/>
                    <w:r w:rsidRPr="00A76E64">
                      <w:rPr>
                        <w:highlight w:val="lightGray"/>
                      </w:rPr>
                      <w:t>eTenders</w:t>
                    </w:r>
                    <w:proofErr w:type="spellEnd"/>
                    <w:r w:rsidRPr="00A76E64">
                      <w:rPr>
                        <w:highlight w:val="lightGray"/>
                      </w:rPr>
                      <w:t xml:space="preserve"> platform to ensure that their tender has been submitted properly, which includes ensuring that the “Submit” button has been clicked. in the event that Tenderers need to modify or change any aspect of their Tender before the Tender Deadline, the Tender in its entirety will need to be re-submitted. Tenderers should be aware that the “Submit” button will be disabled automatically at the Tender Deadline.</w:t>
                    </w:r>
                  </w:p>
                </w:sdtContent>
              </w:sdt>
            </w:sdtContent>
          </w:sdt>
        </w:tc>
      </w:tr>
    </w:tbl>
    <w:p w14:paraId="12A8CBDE" w14:textId="77777777" w:rsidR="00A6430B" w:rsidRDefault="00A6430B">
      <w:pPr>
        <w:sectPr w:rsidR="00A6430B" w:rsidSect="003670C3">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93"/>
        <w:gridCol w:w="8278"/>
      </w:tblGrid>
      <w:tr w:rsidR="00677212" w:rsidRPr="00CB5B77" w14:paraId="70EEF601" w14:textId="77777777" w:rsidTr="00051A76">
        <w:tc>
          <w:tcPr>
            <w:tcW w:w="437" w:type="pct"/>
          </w:tcPr>
          <w:p w14:paraId="75A444D2" w14:textId="47F0470B" w:rsidR="00677212" w:rsidRDefault="00677212" w:rsidP="00677212">
            <w:pPr>
              <w:jc w:val="both"/>
              <w:rPr>
                <w:color w:val="0000FF"/>
              </w:rPr>
            </w:pPr>
            <w:r>
              <w:rPr>
                <w:color w:val="0000FF"/>
              </w:rPr>
              <w:t>2.6.2</w:t>
            </w:r>
          </w:p>
        </w:tc>
        <w:tc>
          <w:tcPr>
            <w:tcW w:w="4563" w:type="pct"/>
          </w:tcPr>
          <w:p w14:paraId="39F1163D" w14:textId="4B2415EB" w:rsidR="00677212" w:rsidRPr="000E5DB7" w:rsidRDefault="003E6F2E" w:rsidP="00677212">
            <w:pPr>
              <w:jc w:val="both"/>
            </w:pPr>
            <w:r>
              <w:t>Tender</w:t>
            </w:r>
            <w:r w:rsidR="00F912C0">
              <w:t>ers</w:t>
            </w:r>
            <w:r>
              <w:t xml:space="preserve"> </w:t>
            </w:r>
            <w:r w:rsidR="00F912C0">
              <w:t>must</w:t>
            </w:r>
            <w:r w:rsidR="0096757B">
              <w:t xml:space="preserve"> submit a fully completed </w:t>
            </w:r>
            <w:r w:rsidR="00051A76">
              <w:t>Tender Response Document (</w:t>
            </w:r>
            <w:r w:rsidR="00051A76" w:rsidRPr="00051A76">
              <w:rPr>
                <w:b/>
                <w:bCs/>
              </w:rPr>
              <w:t>TRD</w:t>
            </w:r>
            <w:r w:rsidR="00051A76">
              <w:t>)</w:t>
            </w:r>
          </w:p>
        </w:tc>
      </w:tr>
      <w:tr w:rsidR="00677212" w:rsidRPr="00CB5B77" w14:paraId="43CB363A" w14:textId="77777777" w:rsidTr="00051A76">
        <w:tc>
          <w:tcPr>
            <w:tcW w:w="437" w:type="pct"/>
          </w:tcPr>
          <w:p w14:paraId="70A1D1CC" w14:textId="701E5CBF" w:rsidR="00677212" w:rsidRPr="000E5DB7" w:rsidRDefault="00677212" w:rsidP="00677212">
            <w:pPr>
              <w:jc w:val="both"/>
              <w:rPr>
                <w:color w:val="0000FF"/>
              </w:rPr>
            </w:pPr>
            <w:r>
              <w:rPr>
                <w:color w:val="0000FF"/>
              </w:rPr>
              <w:t>2.6.3</w:t>
            </w:r>
          </w:p>
        </w:tc>
        <w:tc>
          <w:tcPr>
            <w:tcW w:w="4563" w:type="pct"/>
          </w:tcPr>
          <w:p w14:paraId="0AFA6A43" w14:textId="0060729F" w:rsidR="00677212" w:rsidRPr="00B47782" w:rsidRDefault="00677212" w:rsidP="00677212">
            <w:pPr>
              <w:jc w:val="both"/>
            </w:pPr>
            <w:r w:rsidRPr="000E5DB7">
              <w:t xml:space="preserve">Tenders must be received not later </w:t>
            </w:r>
            <w:r w:rsidRPr="003D773A">
              <w:t xml:space="preserve">than </w:t>
            </w:r>
            <w:r w:rsidRPr="008936A0">
              <w:rPr>
                <w:b/>
                <w:bCs/>
                <w:color w:val="FF0000"/>
              </w:rPr>
              <w:t xml:space="preserve">17:00 on </w:t>
            </w:r>
            <w:r w:rsidR="00893941">
              <w:rPr>
                <w:b/>
                <w:bCs/>
                <w:color w:val="FF0000"/>
              </w:rPr>
              <w:t>12</w:t>
            </w:r>
            <w:r w:rsidRPr="008936A0">
              <w:rPr>
                <w:b/>
                <w:bCs/>
                <w:color w:val="FF0000"/>
              </w:rPr>
              <w:t>/</w:t>
            </w:r>
            <w:r w:rsidR="008936A0" w:rsidRPr="008936A0">
              <w:rPr>
                <w:b/>
                <w:bCs/>
                <w:color w:val="FF0000"/>
              </w:rPr>
              <w:t>10</w:t>
            </w:r>
            <w:r w:rsidRPr="008936A0">
              <w:rPr>
                <w:b/>
                <w:bCs/>
                <w:color w:val="FF0000"/>
              </w:rPr>
              <w:t>/2026</w:t>
            </w:r>
            <w:r w:rsidRPr="008936A0">
              <w:rPr>
                <w:color w:val="FF0000"/>
              </w:rPr>
              <w:t xml:space="preserve"> </w:t>
            </w:r>
            <w:r w:rsidRPr="000E5DB7">
              <w:t>(</w:t>
            </w:r>
            <w:r>
              <w:t xml:space="preserve">the </w:t>
            </w:r>
            <w:r w:rsidRPr="000E5DB7">
              <w:t>“Tender Deadline”).</w:t>
            </w:r>
            <w:r>
              <w:t xml:space="preserve">  </w:t>
            </w:r>
            <w:r w:rsidRPr="000E5DB7">
              <w:t>Tenders that are received late WILL NOT be considered in this</w:t>
            </w:r>
            <w:r>
              <w:t xml:space="preserve"> C</w:t>
            </w:r>
            <w:r w:rsidRPr="000E5DB7">
              <w:t xml:space="preserve">ompetition. </w:t>
            </w:r>
          </w:p>
        </w:tc>
      </w:tr>
      <w:tr w:rsidR="00677212" w:rsidRPr="00CB5B77" w14:paraId="321BA8BB" w14:textId="77777777" w:rsidTr="00051A76">
        <w:trPr>
          <w:trHeight w:val="503"/>
        </w:trPr>
        <w:tc>
          <w:tcPr>
            <w:tcW w:w="437" w:type="pct"/>
          </w:tcPr>
          <w:p w14:paraId="65EC1726" w14:textId="3B6ADF5E" w:rsidR="00677212" w:rsidRPr="000E5DB7" w:rsidRDefault="00677212" w:rsidP="00677212">
            <w:pPr>
              <w:jc w:val="both"/>
              <w:rPr>
                <w:color w:val="0000FF"/>
              </w:rPr>
            </w:pPr>
            <w:r>
              <w:rPr>
                <w:color w:val="0000FF"/>
              </w:rPr>
              <w:t>2.6.4</w:t>
            </w:r>
          </w:p>
        </w:tc>
        <w:tc>
          <w:tcPr>
            <w:tcW w:w="4563" w:type="pct"/>
          </w:tcPr>
          <w:p w14:paraId="2D4102F8" w14:textId="0D388436" w:rsidR="00677212" w:rsidRPr="000E5DB7" w:rsidRDefault="00677212" w:rsidP="00677212">
            <w:pPr>
              <w:jc w:val="both"/>
            </w:pPr>
            <w:r w:rsidRPr="00796899">
              <w:rPr>
                <w:szCs w:val="22"/>
              </w:rPr>
              <w:t xml:space="preserve">Tenders must be submitted in </w:t>
            </w:r>
            <w:r>
              <w:rPr>
                <w:szCs w:val="22"/>
              </w:rPr>
              <w:fldChar w:fldCharType="begin">
                <w:ffData>
                  <w:name w:val=""/>
                  <w:enabled/>
                  <w:calcOnExit w:val="0"/>
                  <w:textInput>
                    <w:default w:val="[for each Lot"/>
                  </w:textInput>
                </w:ffData>
              </w:fldChar>
            </w:r>
            <w:r>
              <w:rPr>
                <w:szCs w:val="22"/>
              </w:rPr>
              <w:instrText xml:space="preserve"> FORMTEXT </w:instrText>
            </w:r>
            <w:r>
              <w:rPr>
                <w:szCs w:val="22"/>
              </w:rPr>
            </w:r>
            <w:r>
              <w:rPr>
                <w:szCs w:val="22"/>
              </w:rPr>
              <w:fldChar w:fldCharType="separate"/>
            </w:r>
            <w:r>
              <w:rPr>
                <w:noProof/>
                <w:szCs w:val="22"/>
              </w:rPr>
              <w:t>English</w:t>
            </w:r>
            <w:r>
              <w:rPr>
                <w:szCs w:val="22"/>
              </w:rPr>
              <w:fldChar w:fldCharType="end"/>
            </w:r>
            <w:r w:rsidRPr="00796899">
              <w:rPr>
                <w:szCs w:val="22"/>
              </w:rPr>
              <w:t>.</w:t>
            </w:r>
          </w:p>
        </w:tc>
      </w:tr>
      <w:tr w:rsidR="00677212" w:rsidRPr="00CB5B77" w14:paraId="17BAFFE3" w14:textId="77777777" w:rsidTr="00051A76">
        <w:tc>
          <w:tcPr>
            <w:tcW w:w="437" w:type="pct"/>
          </w:tcPr>
          <w:p w14:paraId="6A24D018" w14:textId="5F07E7DA" w:rsidR="00677212" w:rsidRDefault="00677212" w:rsidP="00677212">
            <w:pPr>
              <w:jc w:val="both"/>
              <w:rPr>
                <w:color w:val="0000FF"/>
              </w:rPr>
            </w:pPr>
            <w:r w:rsidRPr="000E5DB7">
              <w:rPr>
                <w:color w:val="0000FF"/>
              </w:rPr>
              <w:t>2.6.</w:t>
            </w:r>
            <w:r>
              <w:rPr>
                <w:color w:val="0000FF"/>
              </w:rPr>
              <w:t>5</w:t>
            </w:r>
          </w:p>
        </w:tc>
        <w:tc>
          <w:tcPr>
            <w:tcW w:w="4563" w:type="pct"/>
          </w:tcPr>
          <w:p w14:paraId="21501178" w14:textId="6A3E2E19" w:rsidR="00677212" w:rsidRPr="004A0961" w:rsidRDefault="00677212" w:rsidP="00973FAB">
            <w:pPr>
              <w:jc w:val="both"/>
            </w:pPr>
            <w:r w:rsidRPr="00463D05">
              <w:t>Subje</w:t>
            </w:r>
            <w:r>
              <w:t xml:space="preserve">ct to paragraph 2.14 and 2.18, </w:t>
            </w:r>
            <w:r w:rsidRPr="000A2070">
              <w:t xml:space="preserve">each Tenderer is limited to submitting one Tender in </w:t>
            </w:r>
            <w:r>
              <w:t>its</w:t>
            </w:r>
            <w:r w:rsidRPr="000A2070">
              <w:t xml:space="preserve"> own capacity and one Tender as part of a consortium/group of undertakings under this RFT</w:t>
            </w:r>
            <w:r>
              <w:t>.</w:t>
            </w:r>
          </w:p>
        </w:tc>
      </w:tr>
      <w:tr w:rsidR="00677212" w:rsidRPr="00CB5B77" w14:paraId="2C1558F3" w14:textId="77777777" w:rsidTr="00051A76">
        <w:trPr>
          <w:trHeight w:val="1146"/>
        </w:trPr>
        <w:tc>
          <w:tcPr>
            <w:tcW w:w="437" w:type="pct"/>
          </w:tcPr>
          <w:p w14:paraId="7BF77264" w14:textId="41EC245A" w:rsidR="00677212" w:rsidRDefault="00677212" w:rsidP="00677212">
            <w:pPr>
              <w:jc w:val="both"/>
              <w:rPr>
                <w:color w:val="0000FF"/>
              </w:rPr>
            </w:pPr>
            <w:r w:rsidRPr="000E5DB7">
              <w:rPr>
                <w:color w:val="0000FF"/>
              </w:rPr>
              <w:t>2.6.</w:t>
            </w:r>
            <w:r w:rsidR="003E6F2E">
              <w:rPr>
                <w:color w:val="0000FF"/>
              </w:rPr>
              <w:t>6</w:t>
            </w:r>
          </w:p>
        </w:tc>
        <w:tc>
          <w:tcPr>
            <w:tcW w:w="4563" w:type="pct"/>
          </w:tcPr>
          <w:p w14:paraId="5EEC58BE" w14:textId="2720BB53" w:rsidR="00677212" w:rsidRPr="00463D05" w:rsidRDefault="00677212" w:rsidP="00677212">
            <w:pPr>
              <w:jc w:val="both"/>
            </w:pPr>
            <w:r w:rsidRPr="000E5DB7">
              <w:t>All Tenders submitted in soft copy must be compiled such that they can be read immediately using</w:t>
            </w:r>
            <w:r w:rsidRPr="00E4177B">
              <w:t xml:space="preserve"> Microsoft Word or Adobe PDF</w:t>
            </w:r>
            <w:r w:rsidRPr="000E5DB7">
              <w:t xml:space="preserve">. </w:t>
            </w:r>
            <w:r>
              <w:t xml:space="preserve"> </w:t>
            </w:r>
            <w:r w:rsidRPr="000E5DB7">
              <w:t>The Contracting Authority is not responsible for corruption in electronic documents. Tenderers must ensure electronic documents are not corrupt.</w:t>
            </w:r>
          </w:p>
        </w:tc>
      </w:tr>
    </w:tbl>
    <w:p w14:paraId="4A0239A5" w14:textId="77777777" w:rsidR="003C0FB1" w:rsidRDefault="003C0FB1" w:rsidP="003C0FB1">
      <w:pPr>
        <w:pStyle w:val="Heading2"/>
        <w:spacing w:before="120"/>
        <w:ind w:firstLine="0"/>
        <w:jc w:val="both"/>
      </w:pPr>
      <w:r w:rsidRPr="000E5DB7">
        <w:t>2.7</w:t>
      </w:r>
      <w:r w:rsidRPr="000E5DB7">
        <w:tab/>
        <w:t>Queries and Clarifications</w:t>
      </w:r>
    </w:p>
    <w:tbl>
      <w:tblPr>
        <w:tblW w:w="5000" w:type="pct"/>
        <w:tblLook w:val="01E0" w:firstRow="1" w:lastRow="1" w:firstColumn="1" w:lastColumn="1" w:noHBand="0" w:noVBand="0"/>
      </w:tblPr>
      <w:tblGrid>
        <w:gridCol w:w="809"/>
        <w:gridCol w:w="8262"/>
      </w:tblGrid>
      <w:tr w:rsidR="003C0FB1" w:rsidRPr="00CB5B77" w14:paraId="0F138180" w14:textId="77777777" w:rsidTr="00503F93">
        <w:tc>
          <w:tcPr>
            <w:tcW w:w="446" w:type="pct"/>
          </w:tcPr>
          <w:p w14:paraId="526A40D6" w14:textId="77777777" w:rsidR="003C0FB1" w:rsidRDefault="003C0FB1" w:rsidP="00503F93">
            <w:pPr>
              <w:keepLines/>
              <w:spacing w:line="320" w:lineRule="exact"/>
              <w:jc w:val="both"/>
              <w:rPr>
                <w:color w:val="0000FF"/>
              </w:rPr>
            </w:pPr>
            <w:r w:rsidRPr="000E5DB7">
              <w:rPr>
                <w:color w:val="0000FF"/>
              </w:rPr>
              <w:t>2.7.1</w:t>
            </w:r>
          </w:p>
        </w:tc>
        <w:tc>
          <w:tcPr>
            <w:tcW w:w="4554" w:type="pct"/>
          </w:tcPr>
          <w:p w14:paraId="51464009" w14:textId="7142C317" w:rsidR="003C0FB1" w:rsidRDefault="003C0FB1" w:rsidP="002C72C0">
            <w:pPr>
              <w:jc w:val="both"/>
            </w:pPr>
            <w:r w:rsidRPr="000E5DB7">
              <w:t>All queries relating to any aspect of this Competition or of this RFT must be directed to</w:t>
            </w:r>
            <w:r>
              <w:t xml:space="preserve"> the messaging facility on </w:t>
            </w:r>
            <w:hyperlink r:id="rId16" w:history="1">
              <w:r w:rsidRPr="003C0B09">
                <w:rPr>
                  <w:rStyle w:val="Hyperlink"/>
                </w:rPr>
                <w:t>www.etenders.gov.ie</w:t>
              </w:r>
            </w:hyperlink>
            <w:r>
              <w:t xml:space="preserve">.  </w:t>
            </w:r>
            <w:r w:rsidRPr="000E5DB7">
              <w:t xml:space="preserve">Queries will be accepted no later than </w:t>
            </w:r>
            <w:r w:rsidR="00A82728" w:rsidRPr="00C02739">
              <w:rPr>
                <w:b/>
                <w:bCs/>
                <w:color w:val="FF0000"/>
              </w:rPr>
              <w:t>17:00</w:t>
            </w:r>
            <w:r w:rsidRPr="00C02739">
              <w:rPr>
                <w:b/>
                <w:bCs/>
                <w:color w:val="FF0000"/>
              </w:rPr>
              <w:t xml:space="preserve"> on </w:t>
            </w:r>
            <w:r w:rsidR="00C02739" w:rsidRPr="00C02739">
              <w:rPr>
                <w:b/>
                <w:bCs/>
                <w:color w:val="FF0000"/>
              </w:rPr>
              <w:t>2</w:t>
            </w:r>
            <w:r w:rsidR="00893941">
              <w:rPr>
                <w:b/>
                <w:bCs/>
                <w:color w:val="FF0000"/>
              </w:rPr>
              <w:t>8</w:t>
            </w:r>
            <w:r w:rsidR="000007E9" w:rsidRPr="00C02739">
              <w:rPr>
                <w:b/>
                <w:bCs/>
                <w:color w:val="FF0000"/>
              </w:rPr>
              <w:t>/0</w:t>
            </w:r>
            <w:r w:rsidR="00AE4355" w:rsidRPr="00C02739">
              <w:rPr>
                <w:b/>
                <w:bCs/>
                <w:color w:val="FF0000"/>
              </w:rPr>
              <w:t>9</w:t>
            </w:r>
            <w:r w:rsidR="000007E9" w:rsidRPr="00C02739">
              <w:rPr>
                <w:b/>
                <w:bCs/>
                <w:color w:val="FF0000"/>
              </w:rPr>
              <w:t>/</w:t>
            </w:r>
            <w:r w:rsidR="00ED5562" w:rsidRPr="00C02739">
              <w:rPr>
                <w:b/>
                <w:bCs/>
                <w:color w:val="FF0000"/>
              </w:rPr>
              <w:t>20</w:t>
            </w:r>
            <w:r w:rsidR="000007E9" w:rsidRPr="00C02739">
              <w:rPr>
                <w:b/>
                <w:bCs/>
                <w:color w:val="FF0000"/>
              </w:rPr>
              <w:t>26</w:t>
            </w:r>
            <w:r w:rsidRPr="00C02739">
              <w:rPr>
                <w:b/>
                <w:bCs/>
                <w:color w:val="FF0000"/>
              </w:rPr>
              <w:t xml:space="preserve"> </w:t>
            </w:r>
            <w:r w:rsidRPr="000E5DB7">
              <w:t xml:space="preserve">unless otherwise published by the Contracting Authority. For the avoidance of doubt, Tenderers may not contact the Contracting Authority </w:t>
            </w:r>
            <w:r>
              <w:t xml:space="preserve">directly </w:t>
            </w:r>
            <w:r w:rsidRPr="000E5DB7">
              <w:t>regarding any aspect of this Competition.</w:t>
            </w:r>
          </w:p>
        </w:tc>
      </w:tr>
      <w:tr w:rsidR="003C0FB1" w:rsidRPr="00CB5B77" w14:paraId="7CCC8226" w14:textId="77777777" w:rsidTr="00503F93">
        <w:tc>
          <w:tcPr>
            <w:tcW w:w="446" w:type="pct"/>
          </w:tcPr>
          <w:p w14:paraId="7A5BB203" w14:textId="77777777" w:rsidR="003C0FB1" w:rsidRDefault="003C0FB1" w:rsidP="00503F93">
            <w:pPr>
              <w:keepLines/>
              <w:spacing w:line="320" w:lineRule="exact"/>
              <w:jc w:val="both"/>
              <w:rPr>
                <w:color w:val="0000FF"/>
              </w:rPr>
            </w:pPr>
            <w:r w:rsidRPr="000E5DB7">
              <w:rPr>
                <w:color w:val="0000FF"/>
              </w:rPr>
              <w:t>2.7.2</w:t>
            </w:r>
          </w:p>
        </w:tc>
        <w:tc>
          <w:tcPr>
            <w:tcW w:w="4554" w:type="pct"/>
          </w:tcPr>
          <w:p w14:paraId="2AC904DE" w14:textId="77777777" w:rsidR="003C0FB1" w:rsidRDefault="003C0FB1" w:rsidP="002C72C0">
            <w:pPr>
              <w:jc w:val="both"/>
              <w:rPr>
                <w:rFonts w:eastAsia="MS Mincho"/>
              </w:rPr>
            </w:pPr>
            <w:r w:rsidRPr="00830A49">
              <w:rPr>
                <w:szCs w:val="22"/>
              </w:rPr>
              <w:t>All responses to queries will be issued by the Contracting Authority via</w:t>
            </w:r>
            <w:r>
              <w:rPr>
                <w:szCs w:val="22"/>
              </w:rPr>
              <w:t xml:space="preserve"> the messaging facility on </w:t>
            </w:r>
            <w:hyperlink r:id="rId17"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62A873D6" w14:textId="77777777" w:rsidTr="00503F93">
        <w:trPr>
          <w:trHeight w:val="443"/>
        </w:trPr>
        <w:tc>
          <w:tcPr>
            <w:tcW w:w="446" w:type="pct"/>
          </w:tcPr>
          <w:p w14:paraId="4CA9F346" w14:textId="77777777" w:rsidR="003C0FB1" w:rsidRDefault="003C0FB1" w:rsidP="00503F93">
            <w:pPr>
              <w:spacing w:after="200" w:line="320" w:lineRule="auto"/>
              <w:jc w:val="both"/>
              <w:rPr>
                <w:color w:val="0000FF"/>
              </w:rPr>
            </w:pPr>
            <w:r w:rsidRPr="000E5DB7">
              <w:rPr>
                <w:color w:val="0000FF"/>
              </w:rPr>
              <w:t>2.7.3</w:t>
            </w:r>
          </w:p>
        </w:tc>
        <w:tc>
          <w:tcPr>
            <w:tcW w:w="4554" w:type="pct"/>
          </w:tcPr>
          <w:p w14:paraId="2EE6ADDB" w14:textId="77777777" w:rsidR="003C0FB1" w:rsidRDefault="003C0FB1" w:rsidP="002C72C0">
            <w:pPr>
              <w:jc w:val="both"/>
            </w:pPr>
            <w:r w:rsidRPr="000E5DB7">
              <w:t>The Contracting Authority reserves the right to issue or seek written clarifications.</w:t>
            </w:r>
          </w:p>
        </w:tc>
      </w:tr>
      <w:tr w:rsidR="003C0FB1" w:rsidRPr="00CB5B77" w14:paraId="7A1844C7" w14:textId="77777777" w:rsidTr="00503F93">
        <w:tc>
          <w:tcPr>
            <w:tcW w:w="446" w:type="pct"/>
          </w:tcPr>
          <w:p w14:paraId="7370CB4E" w14:textId="77777777" w:rsidR="003C0FB1" w:rsidRDefault="003C0FB1" w:rsidP="00503F93">
            <w:pPr>
              <w:spacing w:after="200"/>
              <w:jc w:val="both"/>
              <w:rPr>
                <w:color w:val="0000FF"/>
              </w:rPr>
            </w:pPr>
            <w:r w:rsidRPr="000E5DB7">
              <w:rPr>
                <w:color w:val="0000FF"/>
              </w:rPr>
              <w:t>2.7.4</w:t>
            </w:r>
          </w:p>
        </w:tc>
        <w:tc>
          <w:tcPr>
            <w:tcW w:w="4554" w:type="pct"/>
          </w:tcPr>
          <w:p w14:paraId="4934651F" w14:textId="77777777" w:rsidR="003C0FB1" w:rsidRDefault="003C0FB1" w:rsidP="002C72C0">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w:t>
            </w:r>
            <w:proofErr w:type="spellStart"/>
            <w:r w:rsidRPr="00507FE4">
              <w:t>eTenders</w:t>
            </w:r>
            <w:proofErr w:type="spellEnd"/>
            <w:r w:rsidRPr="00507FE4">
              <w:t xml:space="preserve"> website. </w:t>
            </w:r>
          </w:p>
        </w:tc>
      </w:tr>
      <w:tr w:rsidR="003C0FB1" w:rsidRPr="00CB5B77" w14:paraId="09F4B3D1" w14:textId="77777777" w:rsidTr="00503F93">
        <w:trPr>
          <w:trHeight w:val="420"/>
        </w:trPr>
        <w:tc>
          <w:tcPr>
            <w:tcW w:w="446" w:type="pct"/>
          </w:tcPr>
          <w:p w14:paraId="1013836D" w14:textId="77777777" w:rsidR="003C0FB1" w:rsidRPr="000E5DB7" w:rsidRDefault="003C0FB1" w:rsidP="00503F93">
            <w:pPr>
              <w:spacing w:after="200"/>
              <w:jc w:val="both"/>
              <w:rPr>
                <w:color w:val="0000FF"/>
              </w:rPr>
            </w:pPr>
            <w:r>
              <w:rPr>
                <w:color w:val="0000FF"/>
              </w:rPr>
              <w:lastRenderedPageBreak/>
              <w:t>2.7.5</w:t>
            </w:r>
          </w:p>
        </w:tc>
        <w:tc>
          <w:tcPr>
            <w:tcW w:w="4554" w:type="pct"/>
          </w:tcPr>
          <w:p w14:paraId="57A5AD42" w14:textId="77777777" w:rsidR="003C0FB1" w:rsidRPr="00507FE4" w:rsidRDefault="003C0FB1" w:rsidP="002C72C0">
            <w:pPr>
              <w:tabs>
                <w:tab w:val="center" w:pos="4153"/>
                <w:tab w:val="right" w:pos="8306"/>
              </w:tabs>
              <w:jc w:val="both"/>
            </w:pPr>
            <w:r>
              <w:rPr>
                <w:szCs w:val="22"/>
              </w:rPr>
              <w:t xml:space="preserve">Tenderers should ensure that they register their interest in this Competition, by clicking on the “Accept” button on </w:t>
            </w:r>
            <w:hyperlink r:id="rId18" w:history="1">
              <w:r w:rsidRPr="003C0B09">
                <w:rPr>
                  <w:rStyle w:val="Hyperlink"/>
                  <w:szCs w:val="22"/>
                </w:rPr>
                <w:t>www.etenders.gov.ie</w:t>
              </w:r>
            </w:hyperlink>
            <w:r>
              <w:rPr>
                <w:szCs w:val="22"/>
              </w:rPr>
              <w:t>, in order to receive all responses to queries and other updates in relation to this Competition.</w:t>
            </w:r>
          </w:p>
        </w:tc>
      </w:tr>
    </w:tbl>
    <w:p w14:paraId="0BA30F8D" w14:textId="77777777" w:rsidR="003C0FB1" w:rsidRDefault="003C0FB1" w:rsidP="003C0FB1">
      <w:pPr>
        <w:pStyle w:val="Heading2"/>
        <w:jc w:val="both"/>
      </w:pPr>
      <w:r w:rsidRPr="000E5DB7">
        <w:t>2.8</w:t>
      </w:r>
      <w:r w:rsidRPr="000E5DB7">
        <w:tab/>
        <w:t>Tendering Costs</w:t>
      </w:r>
    </w:p>
    <w:tbl>
      <w:tblPr>
        <w:tblW w:w="9072" w:type="dxa"/>
        <w:tblLayout w:type="fixed"/>
        <w:tblLook w:val="01E0" w:firstRow="1" w:lastRow="1" w:firstColumn="1" w:lastColumn="1" w:noHBand="0" w:noVBand="0"/>
      </w:tblPr>
      <w:tblGrid>
        <w:gridCol w:w="794"/>
        <w:gridCol w:w="8278"/>
      </w:tblGrid>
      <w:tr w:rsidR="00474043" w:rsidRPr="00830A49" w14:paraId="09771A22" w14:textId="77777777" w:rsidTr="00C3103B">
        <w:tc>
          <w:tcPr>
            <w:tcW w:w="794" w:type="dxa"/>
          </w:tcPr>
          <w:p w14:paraId="099857A9" w14:textId="77777777" w:rsidR="00474043" w:rsidRPr="00830A49" w:rsidRDefault="00474043" w:rsidP="00C3103B">
            <w:pPr>
              <w:jc w:val="both"/>
              <w:rPr>
                <w:color w:val="0000FF"/>
                <w:szCs w:val="22"/>
              </w:rPr>
            </w:pPr>
            <w:r w:rsidRPr="00830A49">
              <w:rPr>
                <w:color w:val="0000FF"/>
                <w:szCs w:val="22"/>
              </w:rPr>
              <w:t>2.8.1</w:t>
            </w:r>
          </w:p>
        </w:tc>
        <w:tc>
          <w:tcPr>
            <w:tcW w:w="8278" w:type="dxa"/>
          </w:tcPr>
          <w:p w14:paraId="3467B427" w14:textId="77777777" w:rsidR="00474043" w:rsidRPr="00830A49" w:rsidRDefault="00474043" w:rsidP="00522DF9">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39323549" w14:textId="77777777" w:rsidR="003C0FB1" w:rsidRDefault="003C0FB1" w:rsidP="003C0FB1">
      <w:pPr>
        <w:pStyle w:val="Heading2"/>
        <w:jc w:val="both"/>
      </w:pPr>
      <w:r w:rsidRPr="000E5DB7">
        <w:t>2.9</w:t>
      </w:r>
      <w:r w:rsidRPr="000E5DB7">
        <w:tab/>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223659A1" w14:textId="77777777" w:rsidTr="00ED08A1">
        <w:trPr>
          <w:trHeight w:val="1060"/>
        </w:trPr>
        <w:tc>
          <w:tcPr>
            <w:tcW w:w="465" w:type="pct"/>
          </w:tcPr>
          <w:p w14:paraId="56330E6E" w14:textId="77777777" w:rsidR="003C0FB1" w:rsidRDefault="003C0FB1" w:rsidP="00503F93">
            <w:pPr>
              <w:jc w:val="both"/>
              <w:rPr>
                <w:color w:val="0000FF"/>
              </w:rPr>
            </w:pPr>
            <w:r w:rsidRPr="000E5DB7">
              <w:rPr>
                <w:color w:val="0000FF"/>
              </w:rPr>
              <w:t>2.9.1</w:t>
            </w:r>
          </w:p>
        </w:tc>
        <w:tc>
          <w:tcPr>
            <w:tcW w:w="4535" w:type="pct"/>
            <w:gridSpan w:val="2"/>
          </w:tcPr>
          <w:p w14:paraId="7FBD74CA" w14:textId="77777777" w:rsidR="003C0FB1" w:rsidRDefault="003C0FB1" w:rsidP="00522DF9">
            <w:pPr>
              <w:jc w:val="both"/>
            </w:pPr>
            <w:r w:rsidRPr="000E5DB7">
              <w:t>All documentation, data, statistics, drawings, information, patterns, samples or material disclosed or furnished by the Contracting Authority to Tenderers during the course of this Competition:</w:t>
            </w:r>
          </w:p>
        </w:tc>
      </w:tr>
      <w:tr w:rsidR="003C0FB1" w:rsidRPr="00CB5B77" w14:paraId="03C14AF9" w14:textId="77777777" w:rsidTr="00ED08A1">
        <w:trPr>
          <w:trHeight w:val="393"/>
        </w:trPr>
        <w:tc>
          <w:tcPr>
            <w:tcW w:w="465" w:type="pct"/>
          </w:tcPr>
          <w:p w14:paraId="1A192CDD" w14:textId="77777777" w:rsidR="003C0FB1" w:rsidRDefault="003C0FB1" w:rsidP="00503F93">
            <w:pPr>
              <w:jc w:val="both"/>
              <w:rPr>
                <w:color w:val="0000FF"/>
              </w:rPr>
            </w:pPr>
          </w:p>
        </w:tc>
        <w:tc>
          <w:tcPr>
            <w:tcW w:w="278" w:type="pct"/>
          </w:tcPr>
          <w:p w14:paraId="52DAD6AD" w14:textId="77777777" w:rsidR="003C0FB1" w:rsidRDefault="003C0FB1" w:rsidP="00522DF9">
            <w:pPr>
              <w:jc w:val="both"/>
            </w:pPr>
            <w:r w:rsidRPr="00830A49">
              <w:rPr>
                <w:color w:val="0000FF"/>
                <w:szCs w:val="22"/>
              </w:rPr>
              <w:t>(a)</w:t>
            </w:r>
          </w:p>
        </w:tc>
        <w:tc>
          <w:tcPr>
            <w:tcW w:w="4257" w:type="pct"/>
          </w:tcPr>
          <w:p w14:paraId="306A9420" w14:textId="77777777" w:rsidR="003C0FB1" w:rsidRDefault="003C0FB1" w:rsidP="00522DF9">
            <w:pPr>
              <w:jc w:val="both"/>
            </w:pPr>
            <w:r w:rsidRPr="000E5DB7">
              <w:t>are furnished for the sole purpose of replying to this RFT only;</w:t>
            </w:r>
          </w:p>
        </w:tc>
      </w:tr>
      <w:tr w:rsidR="003C0FB1" w:rsidRPr="00CB5B77" w14:paraId="0B53E2AC" w14:textId="77777777" w:rsidTr="00ED08A1">
        <w:trPr>
          <w:trHeight w:val="735"/>
        </w:trPr>
        <w:tc>
          <w:tcPr>
            <w:tcW w:w="465" w:type="pct"/>
          </w:tcPr>
          <w:p w14:paraId="2965E08A" w14:textId="77777777" w:rsidR="003C0FB1" w:rsidRDefault="003C0FB1" w:rsidP="00503F93">
            <w:pPr>
              <w:jc w:val="both"/>
              <w:rPr>
                <w:color w:val="0000FF"/>
              </w:rPr>
            </w:pPr>
          </w:p>
        </w:tc>
        <w:tc>
          <w:tcPr>
            <w:tcW w:w="278" w:type="pct"/>
          </w:tcPr>
          <w:p w14:paraId="4463DCCF" w14:textId="77777777" w:rsidR="003C0FB1" w:rsidRDefault="003C0FB1" w:rsidP="00522DF9">
            <w:pPr>
              <w:jc w:val="both"/>
            </w:pPr>
            <w:r w:rsidRPr="00830A49">
              <w:rPr>
                <w:color w:val="0000FF"/>
                <w:szCs w:val="22"/>
              </w:rPr>
              <w:t>(b)</w:t>
            </w:r>
          </w:p>
        </w:tc>
        <w:tc>
          <w:tcPr>
            <w:tcW w:w="4257" w:type="pct"/>
          </w:tcPr>
          <w:p w14:paraId="461AC066" w14:textId="77777777" w:rsidR="003C0FB1" w:rsidRDefault="003C0FB1" w:rsidP="00522DF9">
            <w:pPr>
              <w:jc w:val="both"/>
            </w:pPr>
            <w:r w:rsidRPr="000E5DB7">
              <w:t>may not be used, communicated, reproduced or published for any other purpose without the prior written permission of the Contracting Authority;</w:t>
            </w:r>
          </w:p>
        </w:tc>
      </w:tr>
      <w:tr w:rsidR="003C0FB1" w:rsidRPr="00CB5B77" w14:paraId="5358288C" w14:textId="77777777" w:rsidTr="00ED08A1">
        <w:trPr>
          <w:trHeight w:val="718"/>
        </w:trPr>
        <w:tc>
          <w:tcPr>
            <w:tcW w:w="465" w:type="pct"/>
          </w:tcPr>
          <w:p w14:paraId="2C2B9D41" w14:textId="77777777" w:rsidR="003C0FB1" w:rsidRDefault="003C0FB1" w:rsidP="00503F93">
            <w:pPr>
              <w:jc w:val="both"/>
              <w:rPr>
                <w:color w:val="0000FF"/>
              </w:rPr>
            </w:pPr>
          </w:p>
        </w:tc>
        <w:tc>
          <w:tcPr>
            <w:tcW w:w="278" w:type="pct"/>
          </w:tcPr>
          <w:p w14:paraId="203C8601" w14:textId="77777777" w:rsidR="003C0FB1" w:rsidRDefault="003C0FB1" w:rsidP="00522DF9">
            <w:pPr>
              <w:jc w:val="both"/>
            </w:pPr>
            <w:r w:rsidRPr="00830A49">
              <w:rPr>
                <w:color w:val="0000FF"/>
                <w:szCs w:val="22"/>
              </w:rPr>
              <w:t>(c)</w:t>
            </w:r>
          </w:p>
        </w:tc>
        <w:tc>
          <w:tcPr>
            <w:tcW w:w="4257" w:type="pct"/>
          </w:tcPr>
          <w:p w14:paraId="4CEDA177" w14:textId="77777777" w:rsidR="003C0FB1" w:rsidRDefault="003C0FB1" w:rsidP="00522DF9">
            <w:pPr>
              <w:jc w:val="both"/>
            </w:pPr>
            <w:r w:rsidRPr="000E5DB7">
              <w:t>shall be treated as confidential by the Tenderer and by any third parties (including subcontractors) engaged or consulted by the Tenderer; and</w:t>
            </w:r>
          </w:p>
        </w:tc>
      </w:tr>
      <w:tr w:rsidR="003C0FB1" w:rsidRPr="00CB5B77" w14:paraId="28C9BCCB" w14:textId="77777777" w:rsidTr="00522DF9">
        <w:trPr>
          <w:trHeight w:val="605"/>
        </w:trPr>
        <w:tc>
          <w:tcPr>
            <w:tcW w:w="465" w:type="pct"/>
          </w:tcPr>
          <w:p w14:paraId="78186649" w14:textId="77777777" w:rsidR="003C0FB1" w:rsidRDefault="003C0FB1" w:rsidP="00503F93">
            <w:pPr>
              <w:jc w:val="both"/>
              <w:rPr>
                <w:color w:val="0000FF"/>
              </w:rPr>
            </w:pPr>
          </w:p>
        </w:tc>
        <w:tc>
          <w:tcPr>
            <w:tcW w:w="278" w:type="pct"/>
          </w:tcPr>
          <w:p w14:paraId="5B190025" w14:textId="77777777" w:rsidR="003C0FB1" w:rsidRDefault="003C0FB1" w:rsidP="00522DF9">
            <w:pPr>
              <w:jc w:val="both"/>
            </w:pPr>
            <w:r w:rsidRPr="00830A49">
              <w:rPr>
                <w:color w:val="0000FF"/>
                <w:szCs w:val="22"/>
              </w:rPr>
              <w:t>(d)</w:t>
            </w:r>
          </w:p>
        </w:tc>
        <w:tc>
          <w:tcPr>
            <w:tcW w:w="4257" w:type="pct"/>
          </w:tcPr>
          <w:p w14:paraId="69276E92" w14:textId="77777777" w:rsidR="003C0FB1" w:rsidRDefault="003C0FB1" w:rsidP="00522DF9">
            <w:pPr>
              <w:spacing w:line="320" w:lineRule="auto"/>
              <w:jc w:val="both"/>
            </w:pPr>
            <w:r w:rsidRPr="000E5DB7">
              <w:t xml:space="preserve">must be returned immediately to the Contracting Authority upon cancellation or completion of this </w:t>
            </w:r>
            <w:r>
              <w:t>C</w:t>
            </w:r>
            <w:r w:rsidRPr="000E5DB7">
              <w:t>ompetition if so requested by the Contracting Authority.</w:t>
            </w:r>
          </w:p>
        </w:tc>
      </w:tr>
    </w:tbl>
    <w:p w14:paraId="5E5C84D9" w14:textId="77777777" w:rsidR="003C0FB1" w:rsidRDefault="003C0FB1" w:rsidP="003C0FB1">
      <w:pPr>
        <w:pStyle w:val="Heading2"/>
        <w:jc w:val="both"/>
      </w:pPr>
      <w:r w:rsidRPr="000E5DB7">
        <w:t>2.10</w:t>
      </w:r>
      <w:r w:rsidRPr="000E5DB7">
        <w:tab/>
        <w:t>Pricing</w:t>
      </w:r>
    </w:p>
    <w:tbl>
      <w:tblPr>
        <w:tblW w:w="5000" w:type="pct"/>
        <w:tblLook w:val="01E0" w:firstRow="1" w:lastRow="1" w:firstColumn="1" w:lastColumn="1" w:noHBand="0" w:noVBand="0"/>
      </w:tblPr>
      <w:tblGrid>
        <w:gridCol w:w="795"/>
        <w:gridCol w:w="8276"/>
      </w:tblGrid>
      <w:tr w:rsidR="003C0FB1" w:rsidRPr="00CB5B77" w14:paraId="55AE010F" w14:textId="77777777" w:rsidTr="00ED08A1">
        <w:tc>
          <w:tcPr>
            <w:tcW w:w="438" w:type="pct"/>
          </w:tcPr>
          <w:p w14:paraId="1E614F27" w14:textId="77777777" w:rsidR="003C0FB1" w:rsidRPr="000E5DB7" w:rsidRDefault="003C0FB1" w:rsidP="00503F93">
            <w:pPr>
              <w:jc w:val="both"/>
              <w:rPr>
                <w:color w:val="0000FF"/>
              </w:rPr>
            </w:pPr>
            <w:r w:rsidRPr="000E5DB7">
              <w:rPr>
                <w:color w:val="0000FF"/>
              </w:rPr>
              <w:t>2.10.1</w:t>
            </w:r>
          </w:p>
        </w:tc>
        <w:tc>
          <w:tcPr>
            <w:tcW w:w="4562" w:type="pct"/>
          </w:tcPr>
          <w:p w14:paraId="1626483D" w14:textId="77777777" w:rsidR="003C0FB1" w:rsidRPr="000E5DB7" w:rsidRDefault="003C0FB1" w:rsidP="00503F93">
            <w:pPr>
              <w:spacing w:after="80"/>
              <w:jc w:val="both"/>
            </w:pPr>
            <w:r w:rsidRPr="000E5DB7">
              <w:t>All Tenderers must complete the Pricing Schedule at Appendix 2 to this RFT.</w:t>
            </w:r>
          </w:p>
        </w:tc>
      </w:tr>
      <w:tr w:rsidR="003C0FB1" w:rsidRPr="00CB5B77" w14:paraId="084D85A4" w14:textId="77777777" w:rsidTr="00ED08A1">
        <w:tc>
          <w:tcPr>
            <w:tcW w:w="438" w:type="pct"/>
          </w:tcPr>
          <w:p w14:paraId="0F6B7F6F" w14:textId="77777777" w:rsidR="003C0FB1" w:rsidRPr="000E5DB7" w:rsidRDefault="003C0FB1" w:rsidP="00503F93">
            <w:pPr>
              <w:jc w:val="both"/>
              <w:rPr>
                <w:color w:val="0000FF"/>
              </w:rPr>
            </w:pPr>
            <w:r>
              <w:rPr>
                <w:color w:val="0000FF"/>
              </w:rPr>
              <w:t>2.10.2</w:t>
            </w:r>
          </w:p>
        </w:tc>
        <w:tc>
          <w:tcPr>
            <w:tcW w:w="4562" w:type="pct"/>
          </w:tcPr>
          <w:p w14:paraId="2A0476C7" w14:textId="77777777" w:rsidR="003C0FB1" w:rsidRPr="000E5DB7" w:rsidRDefault="003C0FB1" w:rsidP="00503F93">
            <w:pPr>
              <w:spacing w:after="80"/>
              <w:jc w:val="both"/>
            </w:pPr>
            <w:r w:rsidRPr="00830A49">
              <w:rPr>
                <w:szCs w:val="22"/>
              </w:rPr>
              <w:t xml:space="preserve">All prices quoted must be all-inclusive (i.e. including but not being limited to shipping, packaging, delivery, ancillary costs and all other costs/expenses), be expressed in Euro only and exclusive </w:t>
            </w:r>
            <w:r>
              <w:rPr>
                <w:szCs w:val="22"/>
              </w:rPr>
              <w:t xml:space="preserve">of VAT.  </w:t>
            </w:r>
            <w:r w:rsidRPr="00830A49">
              <w:rPr>
                <w:szCs w:val="22"/>
              </w:rPr>
              <w:t>The VAT rate(s) where applicable should be indicated separately.</w:t>
            </w:r>
          </w:p>
        </w:tc>
      </w:tr>
      <w:tr w:rsidR="003C0FB1" w:rsidRPr="00CB5B77" w14:paraId="3FBEB219" w14:textId="77777777" w:rsidTr="00ED08A1">
        <w:tc>
          <w:tcPr>
            <w:tcW w:w="438" w:type="pct"/>
          </w:tcPr>
          <w:p w14:paraId="210C93C9" w14:textId="77777777" w:rsidR="003C0FB1" w:rsidRDefault="003C0FB1" w:rsidP="00503F93">
            <w:pPr>
              <w:jc w:val="both"/>
              <w:rPr>
                <w:color w:val="0000FF"/>
              </w:rPr>
            </w:pPr>
            <w:r w:rsidRPr="000E5DB7">
              <w:rPr>
                <w:color w:val="0000FF"/>
              </w:rPr>
              <w:t>2.10.3</w:t>
            </w:r>
          </w:p>
        </w:tc>
        <w:tc>
          <w:tcPr>
            <w:tcW w:w="4562" w:type="pct"/>
          </w:tcPr>
          <w:p w14:paraId="7A8E4A20" w14:textId="72C1C802" w:rsidR="003C0FB1" w:rsidRDefault="003C0FB1" w:rsidP="00522DF9">
            <w:pPr>
              <w:spacing w:after="80"/>
              <w:jc w:val="both"/>
            </w:pPr>
            <w:r w:rsidRPr="000E5DB7">
              <w:t>Tenderers must confirm that all prices quoted in the Tender will remain valid for</w:t>
            </w:r>
            <w:r w:rsidR="00FC6F98">
              <w:t xml:space="preserve"> one year</w:t>
            </w:r>
            <w:r w:rsidRPr="000E5DB7">
              <w:t xml:space="preserve"> commencing from the Tender Deadline.</w:t>
            </w:r>
          </w:p>
        </w:tc>
      </w:tr>
      <w:tr w:rsidR="003C0FB1" w:rsidRPr="00CB5B77" w14:paraId="7E6E1C4C" w14:textId="77777777" w:rsidTr="00ED08A1">
        <w:tc>
          <w:tcPr>
            <w:tcW w:w="438" w:type="pct"/>
          </w:tcPr>
          <w:p w14:paraId="11C34852" w14:textId="77777777" w:rsidR="003C0FB1" w:rsidRDefault="003C0FB1" w:rsidP="00503F93">
            <w:pPr>
              <w:jc w:val="both"/>
              <w:rPr>
                <w:color w:val="0000FF"/>
              </w:rPr>
            </w:pPr>
            <w:r w:rsidRPr="000E5DB7">
              <w:rPr>
                <w:color w:val="0000FF"/>
              </w:rPr>
              <w:t>2.10.4</w:t>
            </w:r>
          </w:p>
        </w:tc>
        <w:tc>
          <w:tcPr>
            <w:tcW w:w="4562" w:type="pct"/>
          </w:tcPr>
          <w:p w14:paraId="0BBA2019" w14:textId="77777777" w:rsidR="003C0FB1" w:rsidRDefault="003C0FB1" w:rsidP="00503F93">
            <w:pPr>
              <w:spacing w:after="80"/>
              <w:jc w:val="both"/>
            </w:pPr>
            <w:r w:rsidRPr="000E5DB7">
              <w:t>Any currency variations occurring over the term of the Services Contract shall be borne by the Tenderer.</w:t>
            </w:r>
          </w:p>
        </w:tc>
      </w:tr>
      <w:tr w:rsidR="003C0FB1" w:rsidRPr="00CB5B77" w14:paraId="79710AC0" w14:textId="77777777" w:rsidTr="00ED08A1">
        <w:trPr>
          <w:trHeight w:val="711"/>
        </w:trPr>
        <w:tc>
          <w:tcPr>
            <w:tcW w:w="438" w:type="pct"/>
          </w:tcPr>
          <w:p w14:paraId="614078CF" w14:textId="77777777" w:rsidR="003C0FB1" w:rsidRDefault="003C0FB1" w:rsidP="00503F93">
            <w:pPr>
              <w:spacing w:after="200"/>
              <w:jc w:val="both"/>
              <w:rPr>
                <w:color w:val="0000FF"/>
              </w:rPr>
            </w:pPr>
            <w:r w:rsidRPr="000E5DB7">
              <w:rPr>
                <w:color w:val="0000FF"/>
              </w:rPr>
              <w:t>2.10.5</w:t>
            </w:r>
          </w:p>
        </w:tc>
        <w:tc>
          <w:tcPr>
            <w:tcW w:w="4562" w:type="pct"/>
          </w:tcPr>
          <w:p w14:paraId="016777F1" w14:textId="77777777" w:rsidR="003C0FB1" w:rsidRDefault="003C0FB1" w:rsidP="00503F93">
            <w:pPr>
              <w:spacing w:after="80"/>
              <w:jc w:val="both"/>
            </w:pPr>
            <w:r w:rsidRPr="000E5DB7">
              <w:t xml:space="preserve">Payments for Services provided pursuant to this RFT shall be subject to and made in accordance with the Services Contract at Appendix </w:t>
            </w:r>
            <w:r w:rsidR="00B66734">
              <w:t>5</w:t>
            </w:r>
            <w:r w:rsidRPr="000E5DB7">
              <w:t xml:space="preserve"> to this RFT.</w:t>
            </w:r>
          </w:p>
        </w:tc>
      </w:tr>
      <w:tr w:rsidR="00522DF9" w:rsidRPr="00CB5B77" w14:paraId="41C9CCBB" w14:textId="77777777" w:rsidTr="00ED08A1">
        <w:tc>
          <w:tcPr>
            <w:tcW w:w="438" w:type="pct"/>
          </w:tcPr>
          <w:p w14:paraId="00B65C6B" w14:textId="77777777" w:rsidR="00522DF9" w:rsidRDefault="00522DF9" w:rsidP="00522DF9">
            <w:pPr>
              <w:jc w:val="both"/>
              <w:rPr>
                <w:color w:val="0000FF"/>
              </w:rPr>
            </w:pPr>
            <w:r w:rsidRPr="000E5DB7">
              <w:rPr>
                <w:color w:val="0000FF"/>
              </w:rPr>
              <w:t>2.10.6</w:t>
            </w:r>
          </w:p>
        </w:tc>
        <w:tc>
          <w:tcPr>
            <w:tcW w:w="4562" w:type="pct"/>
          </w:tcPr>
          <w:p w14:paraId="40789586" w14:textId="7E5FDC89" w:rsidR="007373CD" w:rsidRPr="007373CD" w:rsidRDefault="007373CD" w:rsidP="00327F22">
            <w:pPr>
              <w:jc w:val="both"/>
              <w:rPr>
                <w:szCs w:val="22"/>
              </w:rPr>
            </w:pPr>
            <w:r w:rsidRPr="007373CD">
              <w:rPr>
                <w:szCs w:val="22"/>
              </w:rPr>
              <w:t xml:space="preserve">Tenderers should note that the prices tendered shall remain fixed for the first twelve (12) months of the Services Contract. Any increase or decrease in prices shall apply, only following the expiry of the first twelve (12) months of the Services Contract, and thereafter at each </w:t>
            </w:r>
            <w:r w:rsidR="0072198B">
              <w:rPr>
                <w:szCs w:val="22"/>
              </w:rPr>
              <w:t>twelve</w:t>
            </w:r>
            <w:r w:rsidRPr="007373CD">
              <w:rPr>
                <w:szCs w:val="22"/>
              </w:rPr>
              <w:t xml:space="preserve"> (</w:t>
            </w:r>
            <w:r w:rsidR="009E6037">
              <w:rPr>
                <w:szCs w:val="22"/>
              </w:rPr>
              <w:t>12</w:t>
            </w:r>
            <w:r w:rsidRPr="007373CD">
              <w:rPr>
                <w:szCs w:val="22"/>
              </w:rPr>
              <w:t xml:space="preserve">) month interval occurring during the initial Services Contract term or during any extension period, and only by the </w:t>
            </w:r>
            <w:r w:rsidRPr="00A209C3">
              <w:rPr>
                <w:color w:val="000000" w:themeColor="text1"/>
                <w:szCs w:val="22"/>
              </w:rPr>
              <w:t xml:space="preserve">percentage by which </w:t>
            </w:r>
            <w:r w:rsidRPr="00A209C3">
              <w:rPr>
                <w:b/>
                <w:bCs/>
                <w:color w:val="000000" w:themeColor="text1"/>
                <w:szCs w:val="22"/>
              </w:rPr>
              <w:t xml:space="preserve">the </w:t>
            </w:r>
            <w:r w:rsidR="00F95520" w:rsidRPr="00A209C3">
              <w:rPr>
                <w:b/>
                <w:bCs/>
                <w:color w:val="000000" w:themeColor="text1"/>
                <w:szCs w:val="22"/>
              </w:rPr>
              <w:t>ECOICOP Division 06</w:t>
            </w:r>
            <w:r w:rsidR="002B11F8" w:rsidRPr="00A209C3">
              <w:rPr>
                <w:b/>
                <w:bCs/>
                <w:color w:val="000000" w:themeColor="text1"/>
                <w:szCs w:val="22"/>
              </w:rPr>
              <w:t xml:space="preserve">.2 </w:t>
            </w:r>
            <w:r w:rsidRPr="00A209C3">
              <w:rPr>
                <w:b/>
                <w:bCs/>
                <w:color w:val="000000" w:themeColor="text1"/>
                <w:szCs w:val="22"/>
              </w:rPr>
              <w:t xml:space="preserve">index of the Consumer </w:t>
            </w:r>
            <w:r w:rsidRPr="00AD784E">
              <w:rPr>
                <w:b/>
                <w:bCs/>
                <w:szCs w:val="22"/>
              </w:rPr>
              <w:t>Price Index (CPI)</w:t>
            </w:r>
            <w:r w:rsidR="00A209C3">
              <w:rPr>
                <w:b/>
                <w:bCs/>
                <w:szCs w:val="22"/>
              </w:rPr>
              <w:t xml:space="preserve"> (Published here; </w:t>
            </w:r>
            <w:hyperlink r:id="rId19" w:history="1">
              <w:r w:rsidR="00A209C3" w:rsidRPr="00A209C3">
                <w:rPr>
                  <w:rStyle w:val="Hyperlink"/>
                  <w:b/>
                  <w:bCs/>
                  <w:szCs w:val="22"/>
                </w:rPr>
                <w:t>Consumer Price Index - CSO - Central Statistics Office</w:t>
              </w:r>
            </w:hyperlink>
            <w:r w:rsidR="00A209C3">
              <w:rPr>
                <w:b/>
                <w:bCs/>
                <w:szCs w:val="22"/>
              </w:rPr>
              <w:t>)</w:t>
            </w:r>
            <w:r w:rsidRPr="007373CD">
              <w:rPr>
                <w:szCs w:val="22"/>
              </w:rPr>
              <w:t xml:space="preserve"> has increased or decreased in the edition of that sub-index </w:t>
            </w:r>
            <w:r w:rsidRPr="007373CD">
              <w:rPr>
                <w:szCs w:val="22"/>
              </w:rPr>
              <w:lastRenderedPageBreak/>
              <w:t>published by the Central Statistics Office (CSO) most recently prior to the price review interval.</w:t>
            </w:r>
          </w:p>
          <w:p w14:paraId="6D0D0E2B" w14:textId="77777777" w:rsidR="007373CD" w:rsidRPr="007373CD" w:rsidRDefault="007373CD" w:rsidP="000A6C3E">
            <w:pPr>
              <w:jc w:val="both"/>
              <w:rPr>
                <w:szCs w:val="22"/>
              </w:rPr>
            </w:pPr>
            <w:r w:rsidRPr="007373CD">
              <w:rPr>
                <w:szCs w:val="22"/>
              </w:rPr>
              <w:t>Applications for a price review must be submitted to the Contracting Authority.</w:t>
            </w:r>
          </w:p>
          <w:p w14:paraId="0E392840" w14:textId="28E58C52" w:rsidR="00522DF9" w:rsidRPr="00522DF9" w:rsidRDefault="007373CD" w:rsidP="000A6C3E">
            <w:pPr>
              <w:jc w:val="both"/>
            </w:pPr>
            <w:r w:rsidRPr="007373CD">
              <w:rPr>
                <w:szCs w:val="22"/>
              </w:rPr>
              <w:t>The acceptance or rejection of the pricing review shall be at the sole discretion of the Contracting Authority. The decision of the Contracting Authority in any price review shall be final and conclusive.</w:t>
            </w:r>
          </w:p>
        </w:tc>
      </w:tr>
    </w:tbl>
    <w:p w14:paraId="75C00596" w14:textId="77777777" w:rsidR="003C0FB1" w:rsidRDefault="003C0FB1" w:rsidP="003C0FB1">
      <w:pPr>
        <w:pStyle w:val="Heading2"/>
        <w:keepNext w:val="0"/>
        <w:keepLines/>
        <w:spacing w:after="100"/>
        <w:ind w:firstLine="0"/>
        <w:jc w:val="both"/>
      </w:pPr>
      <w:r w:rsidRPr="000E5DB7">
        <w:lastRenderedPageBreak/>
        <w:t>2.11</w:t>
      </w:r>
      <w:r w:rsidRPr="000E5DB7">
        <w:tab/>
        <w:t xml:space="preserve">Environmental, Social and Labour Law </w:t>
      </w:r>
    </w:p>
    <w:tbl>
      <w:tblPr>
        <w:tblW w:w="5000" w:type="pct"/>
        <w:tblLook w:val="01E0" w:firstRow="1" w:lastRow="1" w:firstColumn="1" w:lastColumn="1" w:noHBand="0" w:noVBand="0"/>
      </w:tblPr>
      <w:tblGrid>
        <w:gridCol w:w="793"/>
        <w:gridCol w:w="8278"/>
      </w:tblGrid>
      <w:tr w:rsidR="003C0FB1" w:rsidRPr="00CB5B77" w14:paraId="1BE1C0E7" w14:textId="77777777" w:rsidTr="00B50D23">
        <w:tc>
          <w:tcPr>
            <w:tcW w:w="437" w:type="pct"/>
          </w:tcPr>
          <w:p w14:paraId="62A33BA8" w14:textId="77777777" w:rsidR="003C0FB1" w:rsidRDefault="003C0FB1" w:rsidP="00503F93">
            <w:pPr>
              <w:jc w:val="both"/>
              <w:rPr>
                <w:color w:val="0000FF"/>
              </w:rPr>
            </w:pPr>
            <w:r w:rsidRPr="000E5DB7">
              <w:rPr>
                <w:color w:val="0000FF"/>
              </w:rPr>
              <w:t>2.11.1</w:t>
            </w:r>
          </w:p>
        </w:tc>
        <w:tc>
          <w:tcPr>
            <w:tcW w:w="4563" w:type="pct"/>
          </w:tcPr>
          <w:p w14:paraId="2B349917" w14:textId="77777777" w:rsidR="003C0FB1" w:rsidRDefault="003C0FB1" w:rsidP="003E08C5">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xml:space="preserve">, shall be required to comply with all applicable obligations in the field of environmental, 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4040AA2F" w14:textId="77777777" w:rsidTr="00B50D23">
        <w:tc>
          <w:tcPr>
            <w:tcW w:w="437" w:type="pct"/>
          </w:tcPr>
          <w:p w14:paraId="3EB22493" w14:textId="77777777" w:rsidR="003C0FB1" w:rsidRDefault="003C0FB1" w:rsidP="00503F93">
            <w:pPr>
              <w:jc w:val="both"/>
              <w:rPr>
                <w:color w:val="0000FF"/>
              </w:rPr>
            </w:pPr>
            <w:r w:rsidRPr="000E5DB7">
              <w:rPr>
                <w:color w:val="0000FF"/>
              </w:rPr>
              <w:t>2.11.2</w:t>
            </w:r>
          </w:p>
        </w:tc>
        <w:tc>
          <w:tcPr>
            <w:tcW w:w="4558" w:type="pct"/>
          </w:tcPr>
          <w:p w14:paraId="53320041" w14:textId="77777777" w:rsidR="003C0FB1" w:rsidRDefault="003C0FB1" w:rsidP="003E08C5">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0AE52390" w14:textId="77777777" w:rsidTr="00B50D23">
        <w:trPr>
          <w:trHeight w:val="2761"/>
        </w:trPr>
        <w:tc>
          <w:tcPr>
            <w:tcW w:w="437" w:type="pct"/>
          </w:tcPr>
          <w:p w14:paraId="0BCDAE7C" w14:textId="77777777" w:rsidR="003C0FB1" w:rsidRPr="000E5DB7" w:rsidRDefault="003C0FB1" w:rsidP="00503F93">
            <w:pPr>
              <w:jc w:val="both"/>
              <w:rPr>
                <w:color w:val="0000FF"/>
              </w:rPr>
            </w:pPr>
            <w:r>
              <w:rPr>
                <w:color w:val="0000FF"/>
              </w:rPr>
              <w:t>2.11.3</w:t>
            </w:r>
          </w:p>
        </w:tc>
        <w:tc>
          <w:tcPr>
            <w:tcW w:w="4558" w:type="pct"/>
          </w:tcPr>
          <w:p w14:paraId="6CAB839E" w14:textId="5859EEF8" w:rsidR="005F18A6" w:rsidRPr="000E5DB7" w:rsidRDefault="003C0FB1" w:rsidP="003E08C5">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r w:rsidR="002B2416">
              <w:t>.</w:t>
            </w:r>
          </w:p>
        </w:tc>
      </w:tr>
      <w:tr w:rsidR="00693AD1" w:rsidRPr="00CB5B77" w14:paraId="24A5EC07" w14:textId="77777777" w:rsidTr="00B50D23">
        <w:trPr>
          <w:trHeight w:val="558"/>
        </w:trPr>
        <w:tc>
          <w:tcPr>
            <w:tcW w:w="437" w:type="pct"/>
          </w:tcPr>
          <w:p w14:paraId="70EC18C5" w14:textId="145559A9" w:rsidR="00693AD1" w:rsidRDefault="00693AD1" w:rsidP="00503F93">
            <w:pPr>
              <w:jc w:val="both"/>
              <w:rPr>
                <w:color w:val="0000FF"/>
              </w:rPr>
            </w:pPr>
            <w:r>
              <w:rPr>
                <w:color w:val="0000FF"/>
              </w:rPr>
              <w:t>2.11.4</w:t>
            </w:r>
          </w:p>
        </w:tc>
        <w:tc>
          <w:tcPr>
            <w:tcW w:w="4558" w:type="pct"/>
          </w:tcPr>
          <w:p w14:paraId="1CD87942" w14:textId="77777777" w:rsidR="00C017C8" w:rsidRDefault="00C017C8" w:rsidP="00C017C8">
            <w:pPr>
              <w:jc w:val="both"/>
            </w:pPr>
            <w:r>
              <w:t>Tenderers are reminded that the assessment of whether or not the European Communities (Protection of Employees on Transfer of Undertakings) Regulations 2003 (including any statute or statutory provision which amends, extends, consolidates or replaces the same) (“TUPE”) are applicable and responsibility for compliance with any and all obligations arising pursuant to these regulations are matters solely for the successful Tenderer. The Contracting Authority shall not have any liability for same.</w:t>
            </w:r>
          </w:p>
          <w:p w14:paraId="37B08DF4" w14:textId="77777777" w:rsidR="00C017C8" w:rsidRDefault="00C017C8" w:rsidP="00C017C8">
            <w:pPr>
              <w:jc w:val="both"/>
            </w:pPr>
            <w:r>
              <w:t>Tenderers will be required to inform themselves by their own enquiries as to the potential applicability of the TUPE Regulations and to take this factor into account when preparing their Tenders, which will be deemed to include any and all the potential costs likely to be incurred as a result of any ensuing obligations under TUPE Regulations should they arise.</w:t>
            </w:r>
          </w:p>
          <w:p w14:paraId="0B428D3B" w14:textId="77777777" w:rsidR="00C017C8" w:rsidRDefault="00C017C8" w:rsidP="00C017C8">
            <w:pPr>
              <w:jc w:val="both"/>
            </w:pPr>
            <w:r>
              <w:t xml:space="preserve">In such cases, as the Contracting Authority will be neither transferee nor transferor for the purposes of TUPE, the application of TUPE is a matter for each Tenderer to clarify with their legal advisors. If TUPE is deemed to apply then the financial implications are a matter for </w:t>
            </w:r>
            <w:r>
              <w:lastRenderedPageBreak/>
              <w:t>discussion between the prospective Tenderer and the existing contractor, rather than for the Contracting Authority.</w:t>
            </w:r>
          </w:p>
          <w:p w14:paraId="2C7F2472" w14:textId="14CAC691" w:rsidR="00693AD1" w:rsidRPr="000E5DB7" w:rsidRDefault="00C017C8" w:rsidP="00C017C8">
            <w:pPr>
              <w:jc w:val="both"/>
            </w:pPr>
            <w:r>
              <w:t xml:space="preserve">TUPE information has been provided by the incumbent to the Contracting Authority and is included as a separate document uploaded with </w:t>
            </w:r>
            <w:r w:rsidRPr="00C3213C">
              <w:t xml:space="preserve">this RFT </w:t>
            </w:r>
            <w:r w:rsidRPr="00C3213C">
              <w:rPr>
                <w:b/>
                <w:bCs/>
              </w:rPr>
              <w:t>(</w:t>
            </w:r>
            <w:r w:rsidR="00C3213C" w:rsidRPr="00C3213C">
              <w:rPr>
                <w:b/>
                <w:bCs/>
              </w:rPr>
              <w:t>TUPE Information Vulnerability Assessment</w:t>
            </w:r>
            <w:r w:rsidR="00B603D4">
              <w:rPr>
                <w:b/>
                <w:bCs/>
              </w:rPr>
              <w:t xml:space="preserve"> IPAS</w:t>
            </w:r>
            <w:r w:rsidR="00C3213C" w:rsidRPr="00C3213C">
              <w:rPr>
                <w:b/>
                <w:bCs/>
              </w:rPr>
              <w:t xml:space="preserve"> 2026</w:t>
            </w:r>
            <w:r w:rsidRPr="00C3213C">
              <w:t xml:space="preserve">). Such information in relation to the </w:t>
            </w:r>
            <w:r>
              <w:t>terms and conditions of employment of all persons currently engaged by the incumbent is provided such that the Contracting Authority is acting as a conduit in providing such information and cannot warrant the accuracy and completeness of the information, and on this basis disclaims its accuracy and completeness.</w:t>
            </w:r>
          </w:p>
        </w:tc>
      </w:tr>
    </w:tbl>
    <w:p w14:paraId="1391F2CE" w14:textId="77777777" w:rsidR="003C0FB1" w:rsidRDefault="003C0FB1" w:rsidP="003C0FB1">
      <w:pPr>
        <w:pStyle w:val="Heading2"/>
        <w:jc w:val="both"/>
      </w:pPr>
      <w:r w:rsidRPr="000E5DB7">
        <w:lastRenderedPageBreak/>
        <w:t>2.12</w:t>
      </w:r>
      <w:r w:rsidRPr="000E5DB7">
        <w:tab/>
        <w:t>Publicity</w:t>
      </w:r>
    </w:p>
    <w:p w14:paraId="611C71BF" w14:textId="77777777" w:rsidR="003C0FB1" w:rsidRDefault="003C0FB1" w:rsidP="003E08C5">
      <w:pPr>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 </w:t>
      </w:r>
    </w:p>
    <w:p w14:paraId="1B448CF9" w14:textId="77777777" w:rsidR="003C0FB1" w:rsidRDefault="003C0FB1" w:rsidP="003C0FB1">
      <w:pPr>
        <w:pStyle w:val="Heading2"/>
        <w:jc w:val="both"/>
      </w:pPr>
      <w:r w:rsidRPr="000E5DB7">
        <w:t>2.13</w:t>
      </w:r>
      <w:r w:rsidRPr="000E5DB7">
        <w:tab/>
        <w:t xml:space="preserve">Registrable Interest </w:t>
      </w:r>
    </w:p>
    <w:p w14:paraId="2FE0E51B" w14:textId="77777777" w:rsidR="003C0FB1" w:rsidRDefault="003C0FB1" w:rsidP="003E08C5">
      <w:pPr>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 xml:space="preserve">Subcontractor. </w:t>
      </w:r>
    </w:p>
    <w:p w14:paraId="61C1FC92" w14:textId="77777777" w:rsidR="003C0FB1" w:rsidRDefault="003C0FB1" w:rsidP="003E08C5">
      <w:pPr>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www.irishstatutebook.ie. </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 </w:t>
      </w:r>
    </w:p>
    <w:p w14:paraId="6A035CFB" w14:textId="77777777" w:rsidR="003C0FB1" w:rsidRDefault="003C0FB1" w:rsidP="003C0FB1">
      <w:pPr>
        <w:pStyle w:val="Heading2"/>
        <w:jc w:val="both"/>
      </w:pPr>
      <w:r w:rsidRPr="000E5DB7">
        <w:t>2.14</w:t>
      </w:r>
      <w:r w:rsidRPr="000E5DB7">
        <w:tab/>
        <w:t>Anti-Competitive Conduct</w:t>
      </w:r>
    </w:p>
    <w:p w14:paraId="1E12F143" w14:textId="77777777" w:rsidR="003C0FB1" w:rsidRDefault="003C0FB1" w:rsidP="00EB1547">
      <w:pPr>
        <w:jc w:val="both"/>
      </w:pPr>
      <w:r w:rsidRPr="000E5DB7">
        <w:t>Tenderers</w:t>
      </w:r>
      <w:r>
        <w:t>’</w:t>
      </w:r>
      <w:r w:rsidRPr="000E5DB7">
        <w:t xml:space="preserve"> attention is drawn to the Competition Act 2002 (as amended, the “2002 Act”). </w:t>
      </w:r>
      <w:r>
        <w:t xml:space="preserve"> </w:t>
      </w:r>
      <w:r w:rsidRPr="000E5DB7">
        <w:t xml:space="preserve">The 2002 Act makes it a criminal offence for Tenderers to collude on prices or terms in a public procurement competition. </w:t>
      </w:r>
    </w:p>
    <w:p w14:paraId="57BE5647" w14:textId="77777777" w:rsidR="003C0FB1" w:rsidRDefault="003C0FB1" w:rsidP="003C0FB1">
      <w:pPr>
        <w:pStyle w:val="Heading2"/>
        <w:jc w:val="both"/>
      </w:pPr>
      <w:r w:rsidRPr="000E5DB7">
        <w:t>2.15</w:t>
      </w:r>
      <w:r w:rsidRPr="000E5DB7">
        <w:tab/>
        <w:t>Industry Terms Used in this RFT</w:t>
      </w:r>
    </w:p>
    <w:p w14:paraId="3C00D1D0" w14:textId="77777777" w:rsidR="003C0FB1" w:rsidRDefault="003C0FB1" w:rsidP="00EB1547">
      <w:pPr>
        <w:jc w:val="both"/>
      </w:pPr>
      <w:r w:rsidRPr="000E5DB7">
        <w:t xml:space="preserve">Where reference is made to a particular item, source, process, trademark, or type in this RFT then all such references are to be given the meaning generally understood in the relevant industry and operational environment. </w:t>
      </w:r>
    </w:p>
    <w:p w14:paraId="067DE13F" w14:textId="77777777" w:rsidR="003C0FB1" w:rsidRDefault="003C0FB1" w:rsidP="003C0FB1">
      <w:pPr>
        <w:pStyle w:val="Heading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07A4B12F" w14:textId="77777777" w:rsidTr="00ED08A1">
        <w:tc>
          <w:tcPr>
            <w:tcW w:w="439" w:type="pct"/>
          </w:tcPr>
          <w:p w14:paraId="2636E8B5" w14:textId="77777777" w:rsidR="003C0FB1" w:rsidRDefault="003C0FB1" w:rsidP="00503F93">
            <w:pPr>
              <w:spacing w:after="200" w:line="320" w:lineRule="auto"/>
              <w:jc w:val="both"/>
              <w:rPr>
                <w:color w:val="0000FF"/>
              </w:rPr>
            </w:pPr>
            <w:r w:rsidRPr="000E5DB7">
              <w:rPr>
                <w:color w:val="0000FF"/>
              </w:rPr>
              <w:t>2.16.1</w:t>
            </w:r>
          </w:p>
        </w:tc>
        <w:tc>
          <w:tcPr>
            <w:tcW w:w="4561" w:type="pct"/>
          </w:tcPr>
          <w:p w14:paraId="238A31C9" w14:textId="77777777" w:rsidR="003C0FB1" w:rsidRDefault="003C0FB1" w:rsidP="001F6360">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0D0680F0" w14:textId="77777777" w:rsidTr="00ED08A1">
        <w:tc>
          <w:tcPr>
            <w:tcW w:w="439" w:type="pct"/>
          </w:tcPr>
          <w:p w14:paraId="542DFE49" w14:textId="77777777" w:rsidR="003C0FB1" w:rsidRDefault="003C0FB1" w:rsidP="00503F93">
            <w:pPr>
              <w:spacing w:after="200" w:line="320" w:lineRule="auto"/>
              <w:jc w:val="both"/>
              <w:rPr>
                <w:color w:val="0000FF"/>
              </w:rPr>
            </w:pPr>
            <w:r w:rsidRPr="000E5DB7">
              <w:rPr>
                <w:color w:val="0000FF"/>
              </w:rPr>
              <w:t>2.16.2</w:t>
            </w:r>
          </w:p>
        </w:tc>
        <w:tc>
          <w:tcPr>
            <w:tcW w:w="4561" w:type="pct"/>
          </w:tcPr>
          <w:p w14:paraId="038128CA" w14:textId="77777777" w:rsidR="003C0FB1" w:rsidRDefault="003C0FB1" w:rsidP="00684357">
            <w:pPr>
              <w:jc w:val="both"/>
            </w:pPr>
            <w:r w:rsidRPr="000E5DB7">
              <w:t xml:space="preserve">Tenderers are asked to consider if any of the information supplied by them in their Tender should not be disclosed because of its confidentiality or commercial sensitivity. If Tenderers </w:t>
            </w:r>
            <w:r w:rsidRPr="000E5DB7">
              <w:lastRenderedPageBreak/>
              <w:t>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he Contracting Authority accepts no liability whatsoever in respect of any information provided which is subsequently released (irrespective of notification) or in respect of any consequential damage suffered as a result of such obligations</w:t>
            </w:r>
            <w:r w:rsidR="00684357" w:rsidRPr="00514373">
              <w:rPr>
                <w:szCs w:val="22"/>
              </w:rPr>
              <w:t>.</w:t>
            </w:r>
          </w:p>
        </w:tc>
      </w:tr>
    </w:tbl>
    <w:p w14:paraId="4D8D2977" w14:textId="77777777" w:rsidR="003C0FB1" w:rsidRDefault="003C0FB1" w:rsidP="003C0FB1">
      <w:pPr>
        <w:pStyle w:val="Heading2"/>
        <w:jc w:val="both"/>
      </w:pPr>
      <w:r w:rsidRPr="000E5DB7">
        <w:lastRenderedPageBreak/>
        <w:t>2.17</w:t>
      </w:r>
      <w:r w:rsidRPr="000E5DB7">
        <w:tab/>
        <w:t>Tax Clearance</w:t>
      </w:r>
    </w:p>
    <w:tbl>
      <w:tblPr>
        <w:tblW w:w="5000" w:type="pct"/>
        <w:tblLook w:val="01E0" w:firstRow="1" w:lastRow="1" w:firstColumn="1" w:lastColumn="1" w:noHBand="0" w:noVBand="0"/>
      </w:tblPr>
      <w:tblGrid>
        <w:gridCol w:w="9071"/>
      </w:tblGrid>
      <w:tr w:rsidR="003C0FB1" w:rsidRPr="00CB5B77" w14:paraId="3499F01A" w14:textId="77777777" w:rsidTr="001F6360">
        <w:trPr>
          <w:trHeight w:val="2400"/>
        </w:trPr>
        <w:tc>
          <w:tcPr>
            <w:tcW w:w="5000" w:type="pct"/>
          </w:tcPr>
          <w:p w14:paraId="3B7C8F80" w14:textId="77777777" w:rsidR="003C0FB1" w:rsidRPr="00CB5B77" w:rsidRDefault="003C0FB1" w:rsidP="001F6360">
            <w:pPr>
              <w:ind w:right="-108"/>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0" w:history="1">
              <w:r w:rsidRPr="000E5DB7">
                <w:rPr>
                  <w:rStyle w:val="Hyperlink"/>
                </w:rPr>
                <w:t>www.revenue.ie</w:t>
              </w:r>
            </w:hyperlink>
            <w:r w:rsidRPr="000E5DB7">
              <w:t xml:space="preserve"> for further information.</w:t>
            </w:r>
            <w:r>
              <w:t xml:space="preserve">  </w:t>
            </w:r>
            <w:r w:rsidRPr="000E5DB7">
              <w:t>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109CDDAE" w14:textId="77777777" w:rsidR="003C0FB1" w:rsidRDefault="003C0FB1" w:rsidP="003C0FB1">
      <w:pPr>
        <w:pStyle w:val="Heading2"/>
        <w:jc w:val="both"/>
      </w:pPr>
      <w:r w:rsidRPr="000E5DB7">
        <w:t>2.18</w:t>
      </w:r>
      <w:r w:rsidRPr="000E5DB7">
        <w:tab/>
        <w:t>Conflicts of Interest</w:t>
      </w:r>
    </w:p>
    <w:p w14:paraId="77891DE2" w14:textId="77777777" w:rsidR="0001388F" w:rsidRDefault="0001388F" w:rsidP="001F6360">
      <w:pPr>
        <w:jc w:val="both"/>
      </w:pPr>
      <w:r w:rsidRPr="0001388F">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624C5086" w14:textId="77777777" w:rsidR="003C0FB1" w:rsidRDefault="003C0FB1" w:rsidP="003C0FB1">
      <w:pPr>
        <w:pStyle w:val="Heading2"/>
        <w:jc w:val="both"/>
      </w:pPr>
      <w:r w:rsidRPr="000E5DB7">
        <w:t>2.19</w:t>
      </w:r>
      <w:r w:rsidRPr="000E5DB7">
        <w:tab/>
        <w:t>Withdrawal from this Competition</w:t>
      </w:r>
    </w:p>
    <w:p w14:paraId="24BA1466" w14:textId="77777777" w:rsidR="003C0FB1" w:rsidRDefault="003C0FB1" w:rsidP="001F6360">
      <w:pPr>
        <w:jc w:val="both"/>
      </w:pPr>
      <w:r w:rsidRPr="000E5DB7">
        <w:t xml:space="preserve">Tenderers are required to notify the Contracting Authority immediately via the e-tenders website, if at any stage they decide to withdraw from this Competition. </w:t>
      </w:r>
    </w:p>
    <w:p w14:paraId="11AD603A" w14:textId="77777777" w:rsidR="003C0FB1" w:rsidRDefault="003C0FB1" w:rsidP="003C0FB1">
      <w:pPr>
        <w:pStyle w:val="Heading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BB5E9D" w:rsidRPr="00CB5B77" w14:paraId="4C8092D0" w14:textId="77777777" w:rsidTr="00C57446">
        <w:tc>
          <w:tcPr>
            <w:tcW w:w="547" w:type="pct"/>
          </w:tcPr>
          <w:p w14:paraId="43515C60" w14:textId="77777777" w:rsidR="00BB5E9D" w:rsidRPr="007F5883" w:rsidRDefault="00BB5E9D" w:rsidP="00BB5E9D">
            <w:pPr>
              <w:spacing w:line="316" w:lineRule="auto"/>
              <w:rPr>
                <w:color w:val="0000FF"/>
                <w:szCs w:val="22"/>
              </w:rPr>
            </w:pPr>
            <w:r>
              <w:rPr>
                <w:color w:val="0000FF"/>
                <w:szCs w:val="22"/>
              </w:rPr>
              <w:t>2.20.1</w:t>
            </w:r>
          </w:p>
        </w:tc>
        <w:tc>
          <w:tcPr>
            <w:tcW w:w="4453" w:type="pct"/>
          </w:tcPr>
          <w:sdt>
            <w:sdtPr>
              <w:id w:val="28327723"/>
              <w:placeholder>
                <w:docPart w:val="14C59CB05DCB43E895C3A0280AD1F76A"/>
              </w:placeholder>
            </w:sdtPr>
            <w:sdtEndPr/>
            <w:sdtContent>
              <w:p w14:paraId="0C2A4408" w14:textId="7648018E" w:rsidR="00BB5E9D" w:rsidRPr="00E80D6B" w:rsidRDefault="00DC28E8" w:rsidP="00E80D6B">
                <w:pPr>
                  <w:rPr>
                    <w:highlight w:val="lightGray"/>
                  </w:rPr>
                </w:pPr>
                <w:r w:rsidRPr="00A209C3">
                  <w:rPr>
                    <w:i/>
                    <w:color w:val="000000" w:themeColor="text1"/>
                    <w:highlight w:val="lightGray"/>
                  </w:rPr>
                  <w:fldChar w:fldCharType="begin">
                    <w:ffData>
                      <w:name w:val=""/>
                      <w:enabled/>
                      <w:calcOnExit w:val="0"/>
                      <w:textInput>
                        <w:default w:val="Delete and replace with “Not Used” if not applicable:"/>
                      </w:textInput>
                    </w:ffData>
                  </w:fldChar>
                </w:r>
                <w:r w:rsidRPr="00A209C3">
                  <w:rPr>
                    <w:i/>
                    <w:color w:val="000000" w:themeColor="text1"/>
                    <w:highlight w:val="lightGray"/>
                  </w:rPr>
                  <w:instrText xml:space="preserve"> FORMTEXT </w:instrText>
                </w:r>
                <w:r w:rsidRPr="00A209C3">
                  <w:rPr>
                    <w:i/>
                    <w:color w:val="000000" w:themeColor="text1"/>
                    <w:highlight w:val="lightGray"/>
                  </w:rPr>
                </w:r>
                <w:r w:rsidRPr="00A209C3">
                  <w:rPr>
                    <w:i/>
                    <w:color w:val="000000" w:themeColor="text1"/>
                    <w:highlight w:val="lightGray"/>
                  </w:rPr>
                  <w:fldChar w:fldCharType="separate"/>
                </w:r>
                <w:r w:rsidRPr="00A209C3">
                  <w:rPr>
                    <w:i/>
                    <w:noProof/>
                    <w:color w:val="000000" w:themeColor="text1"/>
                    <w:highlight w:val="lightGray"/>
                  </w:rPr>
                  <w:t>Not Used</w:t>
                </w:r>
                <w:r w:rsidRPr="00A209C3">
                  <w:rPr>
                    <w:i/>
                    <w:color w:val="000000" w:themeColor="text1"/>
                    <w:highlight w:val="lightGray"/>
                  </w:rPr>
                  <w:fldChar w:fldCharType="end"/>
                </w:r>
              </w:p>
            </w:sdtContent>
          </w:sdt>
        </w:tc>
      </w:tr>
      <w:tr w:rsidR="00101AC8" w:rsidRPr="00830A49" w14:paraId="633ACE83" w14:textId="77777777" w:rsidTr="00C57446">
        <w:trPr>
          <w:trHeight w:val="615"/>
        </w:trPr>
        <w:tc>
          <w:tcPr>
            <w:tcW w:w="547" w:type="pct"/>
          </w:tcPr>
          <w:p w14:paraId="7B8D2055" w14:textId="77777777" w:rsidR="00101AC8" w:rsidRPr="004A4FDD" w:rsidRDefault="00101AC8" w:rsidP="00684357">
            <w:pPr>
              <w:spacing w:line="316" w:lineRule="auto"/>
              <w:rPr>
                <w:color w:val="0000FF"/>
                <w:szCs w:val="22"/>
                <w:highlight w:val="yellow"/>
              </w:rPr>
            </w:pPr>
            <w:r w:rsidRPr="00EB1496">
              <w:rPr>
                <w:color w:val="0000FF"/>
                <w:szCs w:val="22"/>
              </w:rPr>
              <w:t>2.20.2</w:t>
            </w:r>
          </w:p>
        </w:tc>
        <w:tc>
          <w:tcPr>
            <w:tcW w:w="4453" w:type="pct"/>
          </w:tcPr>
          <w:p w14:paraId="56F72B09" w14:textId="634A5CC8" w:rsidR="00101AC8" w:rsidRDefault="00101AC8" w:rsidP="00684357">
            <w:pPr>
              <w:rPr>
                <w:highlight w:val="lightGray"/>
              </w:rPr>
            </w:pPr>
            <w:r w:rsidRPr="00A209C3">
              <w:rPr>
                <w:i/>
                <w:iCs/>
                <w:color w:val="000000" w:themeColor="text1"/>
                <w:highlight w:val="lightGray"/>
              </w:rPr>
              <w:fldChar w:fldCharType="begin">
                <w:ffData>
                  <w:name w:val="Text126"/>
                  <w:enabled/>
                  <w:calcOnExit w:val="0"/>
                  <w:textInput>
                    <w:default w:val="Delete and replace with “Not Used” if not applicable:"/>
                  </w:textInput>
                </w:ffData>
              </w:fldChar>
            </w:r>
            <w:r w:rsidRPr="00A209C3">
              <w:rPr>
                <w:i/>
                <w:iCs/>
                <w:color w:val="000000" w:themeColor="text1"/>
                <w:highlight w:val="lightGray"/>
              </w:rPr>
              <w:instrText xml:space="preserve"> FORMTEXT </w:instrText>
            </w:r>
            <w:r w:rsidRPr="00A209C3">
              <w:rPr>
                <w:i/>
                <w:iCs/>
                <w:color w:val="000000" w:themeColor="text1"/>
                <w:highlight w:val="lightGray"/>
              </w:rPr>
            </w:r>
            <w:r w:rsidRPr="00A209C3">
              <w:rPr>
                <w:i/>
                <w:iCs/>
                <w:color w:val="000000" w:themeColor="text1"/>
                <w:highlight w:val="lightGray"/>
              </w:rPr>
              <w:fldChar w:fldCharType="separate"/>
            </w:r>
            <w:r w:rsidRPr="00A209C3">
              <w:rPr>
                <w:i/>
                <w:iCs/>
                <w:noProof/>
                <w:color w:val="000000" w:themeColor="text1"/>
                <w:highlight w:val="lightGray"/>
              </w:rPr>
              <w:t>Not Used</w:t>
            </w:r>
            <w:r w:rsidRPr="00A209C3">
              <w:rPr>
                <w:i/>
                <w:iCs/>
                <w:color w:val="000000" w:themeColor="text1"/>
                <w:highlight w:val="lightGray"/>
              </w:rPr>
              <w:fldChar w:fldCharType="end"/>
            </w:r>
          </w:p>
        </w:tc>
      </w:tr>
    </w:tbl>
    <w:p w14:paraId="6211540D" w14:textId="77777777" w:rsidR="00061527" w:rsidRPr="00BD041C" w:rsidRDefault="00061527" w:rsidP="00173329">
      <w:pPr>
        <w:pStyle w:val="Heading2"/>
        <w:ind w:firstLine="0"/>
        <w:jc w:val="both"/>
      </w:pPr>
      <w:r w:rsidRPr="00830A49">
        <w:lastRenderedPageBreak/>
        <w:t>2.2</w:t>
      </w:r>
      <w:r>
        <w:t>1</w:t>
      </w:r>
      <w:r w:rsidRPr="00830A49">
        <w:tab/>
      </w:r>
      <w:r>
        <w:tab/>
        <w:t>Insurance</w:t>
      </w:r>
    </w:p>
    <w:tbl>
      <w:tblPr>
        <w:tblW w:w="5000" w:type="pct"/>
        <w:tblLook w:val="01E0" w:firstRow="1" w:lastRow="1" w:firstColumn="1" w:lastColumn="1" w:noHBand="0" w:noVBand="0"/>
      </w:tblPr>
      <w:tblGrid>
        <w:gridCol w:w="775"/>
        <w:gridCol w:w="782"/>
        <w:gridCol w:w="7514"/>
      </w:tblGrid>
      <w:tr w:rsidR="003C0FB1" w:rsidRPr="00CB5B77" w14:paraId="5868690F" w14:textId="77777777" w:rsidTr="009049D6">
        <w:trPr>
          <w:trHeight w:val="4097"/>
        </w:trPr>
        <w:tc>
          <w:tcPr>
            <w:tcW w:w="427" w:type="pct"/>
          </w:tcPr>
          <w:p w14:paraId="4DD2561B" w14:textId="77777777" w:rsidR="003C0FB1" w:rsidRDefault="003C0FB1" w:rsidP="00503F93">
            <w:pPr>
              <w:jc w:val="both"/>
              <w:rPr>
                <w:color w:val="0000FF"/>
              </w:rPr>
            </w:pPr>
            <w:r w:rsidRPr="000E5DB7">
              <w:rPr>
                <w:color w:val="0000FF"/>
              </w:rPr>
              <w:t>2.21.1</w:t>
            </w:r>
          </w:p>
        </w:tc>
        <w:tc>
          <w:tcPr>
            <w:tcW w:w="4573" w:type="pct"/>
            <w:gridSpan w:val="2"/>
          </w:tcPr>
          <w:p w14:paraId="193E2C6B" w14:textId="77777777" w:rsidR="003C0FB1" w:rsidRPr="00CA3AF8" w:rsidRDefault="003C0FB1" w:rsidP="00CA3AF8">
            <w:pPr>
              <w:jc w:val="both"/>
              <w:rPr>
                <w:szCs w:val="22"/>
              </w:rPr>
            </w:pPr>
            <w:r w:rsidRPr="00CA3AF8">
              <w:rPr>
                <w:szCs w:val="22"/>
              </w:rPr>
              <w:t>The successful Tenderer shall be required to hold for the term of the Services Contract the following insurances:</w:t>
            </w:r>
          </w:p>
          <w:tbl>
            <w:tblPr>
              <w:tblStyle w:val="GridTable4-Accent1"/>
              <w:tblW w:w="5000" w:type="pct"/>
              <w:tblLook w:val="04A0" w:firstRow="1" w:lastRow="0" w:firstColumn="1" w:lastColumn="0" w:noHBand="0" w:noVBand="1"/>
            </w:tblPr>
            <w:tblGrid>
              <w:gridCol w:w="3078"/>
              <w:gridCol w:w="4992"/>
            </w:tblGrid>
            <w:tr w:rsidR="00C7189F" w:rsidRPr="00CA3AF8" w14:paraId="0BF04592" w14:textId="77777777" w:rsidTr="00755CF6">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1907" w:type="pct"/>
                  <w:vAlign w:val="center"/>
                </w:tcPr>
                <w:p w14:paraId="013AB9D9" w14:textId="77777777" w:rsidR="00C7189F" w:rsidRPr="00755CF6" w:rsidRDefault="00C7189F" w:rsidP="00F70257">
                  <w:pPr>
                    <w:spacing w:after="0"/>
                    <w:rPr>
                      <w:sz w:val="24"/>
                    </w:rPr>
                  </w:pPr>
                  <w:r w:rsidRPr="00755CF6">
                    <w:rPr>
                      <w:sz w:val="24"/>
                    </w:rPr>
                    <w:t>Type of Insurance</w:t>
                  </w:r>
                </w:p>
              </w:tc>
              <w:tc>
                <w:tcPr>
                  <w:tcW w:w="3093" w:type="pct"/>
                  <w:vAlign w:val="center"/>
                </w:tcPr>
                <w:p w14:paraId="44F87D6B" w14:textId="77777777" w:rsidR="00C7189F" w:rsidRPr="00755CF6" w:rsidRDefault="001C3A95" w:rsidP="00F70257">
                  <w:pPr>
                    <w:spacing w:after="0"/>
                    <w:cnfStyle w:val="100000000000" w:firstRow="1" w:lastRow="0" w:firstColumn="0" w:lastColumn="0" w:oddVBand="0" w:evenVBand="0" w:oddHBand="0" w:evenHBand="0" w:firstRowFirstColumn="0" w:firstRowLastColumn="0" w:lastRowFirstColumn="0" w:lastRowLastColumn="0"/>
                    <w:rPr>
                      <w:sz w:val="24"/>
                    </w:rPr>
                  </w:pPr>
                  <w:r w:rsidRPr="00755CF6">
                    <w:rPr>
                      <w:sz w:val="24"/>
                    </w:rPr>
                    <w:t>Indemnity Limit</w:t>
                  </w:r>
                </w:p>
              </w:tc>
            </w:tr>
            <w:tr w:rsidR="00156BC5" w:rsidRPr="00CA3AF8" w14:paraId="15AA7ECD" w14:textId="77777777" w:rsidTr="00755CF6">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1907" w:type="pct"/>
                  <w:vAlign w:val="center"/>
                </w:tcPr>
                <w:p w14:paraId="1BA9ACDC" w14:textId="77777777" w:rsidR="00156BC5" w:rsidRPr="00755CF6" w:rsidRDefault="00156BC5" w:rsidP="00156BC5">
                  <w:pPr>
                    <w:spacing w:after="0"/>
                    <w:rPr>
                      <w:sz w:val="24"/>
                    </w:rPr>
                  </w:pPr>
                  <w:r w:rsidRPr="00755CF6">
                    <w:rPr>
                      <w:sz w:val="24"/>
                    </w:rPr>
                    <w:t>Employer’s Liability</w:t>
                  </w:r>
                </w:p>
              </w:tc>
              <w:tc>
                <w:tcPr>
                  <w:tcW w:w="3093" w:type="pct"/>
                  <w:vAlign w:val="center"/>
                </w:tcPr>
                <w:p w14:paraId="6ECA0E74" w14:textId="6E23B1F1" w:rsidR="00156BC5" w:rsidRPr="001D5AEA" w:rsidRDefault="00156BC5" w:rsidP="00156BC5">
                  <w:pPr>
                    <w:spacing w:after="2"/>
                    <w:ind w:left="4"/>
                    <w:cnfStyle w:val="000000100000" w:firstRow="0" w:lastRow="0" w:firstColumn="0" w:lastColumn="0" w:oddVBand="0" w:evenVBand="0" w:oddHBand="1" w:evenHBand="0" w:firstRowFirstColumn="0" w:firstRowLastColumn="0" w:lastRowFirstColumn="0" w:lastRowLastColumn="0"/>
                    <w:rPr>
                      <w:color w:val="000000" w:themeColor="text1"/>
                      <w:sz w:val="22"/>
                      <w:szCs w:val="28"/>
                    </w:rPr>
                  </w:pPr>
                  <w:r w:rsidRPr="001D5AEA">
                    <w:rPr>
                      <w:b/>
                      <w:bCs/>
                      <w:color w:val="000000" w:themeColor="text1"/>
                      <w:sz w:val="22"/>
                      <w:szCs w:val="28"/>
                    </w:rPr>
                    <w:t>€1</w:t>
                  </w:r>
                  <w:r w:rsidR="008E4B73" w:rsidRPr="001D5AEA">
                    <w:rPr>
                      <w:b/>
                      <w:bCs/>
                      <w:color w:val="000000" w:themeColor="text1"/>
                      <w:sz w:val="22"/>
                      <w:szCs w:val="28"/>
                    </w:rPr>
                    <w:t>3</w:t>
                  </w:r>
                  <w:r w:rsidRPr="001D5AEA">
                    <w:rPr>
                      <w:b/>
                      <w:bCs/>
                      <w:color w:val="000000" w:themeColor="text1"/>
                      <w:sz w:val="22"/>
                      <w:szCs w:val="28"/>
                    </w:rPr>
                    <w:t>,</w:t>
                  </w:r>
                  <w:r w:rsidR="008E4B73" w:rsidRPr="001D5AEA">
                    <w:rPr>
                      <w:b/>
                      <w:bCs/>
                      <w:color w:val="000000" w:themeColor="text1"/>
                      <w:sz w:val="22"/>
                      <w:szCs w:val="28"/>
                    </w:rPr>
                    <w:t>0</w:t>
                  </w:r>
                  <w:r w:rsidRPr="001D5AEA">
                    <w:rPr>
                      <w:b/>
                      <w:bCs/>
                      <w:color w:val="000000" w:themeColor="text1"/>
                      <w:sz w:val="22"/>
                      <w:szCs w:val="28"/>
                    </w:rPr>
                    <w:t>00,000</w:t>
                  </w:r>
                  <w:r w:rsidRPr="001D5AEA">
                    <w:rPr>
                      <w:color w:val="000000" w:themeColor="text1"/>
                      <w:sz w:val="22"/>
                      <w:szCs w:val="28"/>
                    </w:rPr>
                    <w:t xml:space="preserve"> limit for any one claim or series of claims arising out of a single occurrence and unlimited in the period of insurance.  </w:t>
                  </w:r>
                </w:p>
                <w:p w14:paraId="57593DF3" w14:textId="589976C5" w:rsidR="00156BC5" w:rsidRPr="001D5AEA" w:rsidRDefault="00156BC5" w:rsidP="00156BC5">
                  <w:pPr>
                    <w:spacing w:after="2"/>
                    <w:ind w:left="4"/>
                    <w:cnfStyle w:val="000000100000" w:firstRow="0" w:lastRow="0" w:firstColumn="0" w:lastColumn="0" w:oddVBand="0" w:evenVBand="0" w:oddHBand="1" w:evenHBand="0" w:firstRowFirstColumn="0" w:firstRowLastColumn="0" w:lastRowFirstColumn="0" w:lastRowLastColumn="0"/>
                    <w:rPr>
                      <w:noProof/>
                      <w:color w:val="000000" w:themeColor="text1"/>
                      <w:sz w:val="22"/>
                      <w:szCs w:val="28"/>
                    </w:rPr>
                  </w:pPr>
                  <w:r w:rsidRPr="001D5AEA">
                    <w:rPr>
                      <w:i/>
                      <w:color w:val="000000" w:themeColor="text1"/>
                      <w:sz w:val="22"/>
                      <w:szCs w:val="28"/>
                    </w:rPr>
                    <w:t>See Note 1 below.</w:t>
                  </w:r>
                  <w:r w:rsidRPr="001D5AEA">
                    <w:rPr>
                      <w:color w:val="000000" w:themeColor="text1"/>
                      <w:sz w:val="22"/>
                      <w:szCs w:val="28"/>
                    </w:rPr>
                    <w:t xml:space="preserve"> </w:t>
                  </w:r>
                </w:p>
              </w:tc>
            </w:tr>
            <w:tr w:rsidR="00156BC5" w:rsidRPr="00CA3AF8" w14:paraId="49D4BD0A" w14:textId="77777777" w:rsidTr="00755CF6">
              <w:trPr>
                <w:trHeight w:val="510"/>
              </w:trPr>
              <w:tc>
                <w:tcPr>
                  <w:cnfStyle w:val="001000000000" w:firstRow="0" w:lastRow="0" w:firstColumn="1" w:lastColumn="0" w:oddVBand="0" w:evenVBand="0" w:oddHBand="0" w:evenHBand="0" w:firstRowFirstColumn="0" w:firstRowLastColumn="0" w:lastRowFirstColumn="0" w:lastRowLastColumn="0"/>
                  <w:tcW w:w="1907" w:type="pct"/>
                  <w:vAlign w:val="center"/>
                </w:tcPr>
                <w:p w14:paraId="48CF4B0D" w14:textId="77777777" w:rsidR="00156BC5" w:rsidRPr="00755CF6" w:rsidRDefault="00156BC5" w:rsidP="00156BC5">
                  <w:pPr>
                    <w:spacing w:after="0"/>
                    <w:rPr>
                      <w:sz w:val="24"/>
                    </w:rPr>
                  </w:pPr>
                  <w:r w:rsidRPr="00755CF6">
                    <w:rPr>
                      <w:sz w:val="24"/>
                    </w:rPr>
                    <w:t>Public Liability</w:t>
                  </w:r>
                </w:p>
              </w:tc>
              <w:tc>
                <w:tcPr>
                  <w:tcW w:w="3093" w:type="pct"/>
                  <w:vAlign w:val="center"/>
                </w:tcPr>
                <w:p w14:paraId="537EFDA0" w14:textId="2A141202" w:rsidR="00156BC5" w:rsidRPr="001D5AEA" w:rsidRDefault="00156BC5" w:rsidP="00156BC5">
                  <w:pPr>
                    <w:spacing w:after="0"/>
                    <w:cnfStyle w:val="000000000000" w:firstRow="0" w:lastRow="0" w:firstColumn="0" w:lastColumn="0" w:oddVBand="0" w:evenVBand="0" w:oddHBand="0" w:evenHBand="0" w:firstRowFirstColumn="0" w:firstRowLastColumn="0" w:lastRowFirstColumn="0" w:lastRowLastColumn="0"/>
                    <w:rPr>
                      <w:color w:val="000000" w:themeColor="text1"/>
                      <w:sz w:val="22"/>
                      <w:szCs w:val="28"/>
                    </w:rPr>
                  </w:pPr>
                  <w:r w:rsidRPr="001D5AEA">
                    <w:rPr>
                      <w:b/>
                      <w:bCs/>
                      <w:color w:val="000000" w:themeColor="text1"/>
                      <w:sz w:val="22"/>
                      <w:szCs w:val="28"/>
                    </w:rPr>
                    <w:t>€6,500,000</w:t>
                  </w:r>
                  <w:r w:rsidRPr="001D5AEA">
                    <w:rPr>
                      <w:color w:val="000000" w:themeColor="text1"/>
                      <w:sz w:val="22"/>
                      <w:szCs w:val="28"/>
                    </w:rPr>
                    <w:t xml:space="preserve"> limit for any one claim or series of claims arising out of a single occurrence per period of insurance. </w:t>
                  </w:r>
                  <w:r w:rsidRPr="001D5AEA">
                    <w:rPr>
                      <w:i/>
                      <w:color w:val="000000" w:themeColor="text1"/>
                      <w:sz w:val="22"/>
                      <w:szCs w:val="28"/>
                    </w:rPr>
                    <w:t>See Note 1 below.</w:t>
                  </w:r>
                  <w:r w:rsidRPr="001D5AEA">
                    <w:rPr>
                      <w:color w:val="000000" w:themeColor="text1"/>
                      <w:sz w:val="22"/>
                      <w:szCs w:val="28"/>
                    </w:rPr>
                    <w:t xml:space="preserve"> </w:t>
                  </w:r>
                </w:p>
              </w:tc>
            </w:tr>
            <w:tr w:rsidR="00C7189F" w:rsidRPr="00CA3AF8" w14:paraId="55C0FACD" w14:textId="77777777" w:rsidTr="00755CF6">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1907" w:type="pct"/>
                  <w:vAlign w:val="center"/>
                </w:tcPr>
                <w:p w14:paraId="480AD838" w14:textId="77777777" w:rsidR="00C7189F" w:rsidRPr="00755CF6" w:rsidRDefault="00C7189F" w:rsidP="00F70257">
                  <w:pPr>
                    <w:spacing w:after="0"/>
                    <w:rPr>
                      <w:sz w:val="24"/>
                    </w:rPr>
                  </w:pPr>
                  <w:r w:rsidRPr="00755CF6">
                    <w:rPr>
                      <w:sz w:val="24"/>
                    </w:rPr>
                    <w:t>Professional Indemnity</w:t>
                  </w:r>
                </w:p>
              </w:tc>
              <w:tc>
                <w:tcPr>
                  <w:tcW w:w="3093" w:type="pct"/>
                  <w:vAlign w:val="center"/>
                </w:tcPr>
                <w:p w14:paraId="6315C8B0" w14:textId="5FDBD657" w:rsidR="00C7189F" w:rsidRPr="001D5AEA" w:rsidRDefault="00156BC5" w:rsidP="00F70257">
                  <w:pPr>
                    <w:spacing w:after="0"/>
                    <w:cnfStyle w:val="000000100000" w:firstRow="0" w:lastRow="0" w:firstColumn="0" w:lastColumn="0" w:oddVBand="0" w:evenVBand="0" w:oddHBand="1" w:evenHBand="0" w:firstRowFirstColumn="0" w:firstRowLastColumn="0" w:lastRowFirstColumn="0" w:lastRowLastColumn="0"/>
                    <w:rPr>
                      <w:color w:val="000000" w:themeColor="text1"/>
                      <w:sz w:val="22"/>
                      <w:szCs w:val="28"/>
                    </w:rPr>
                  </w:pPr>
                  <w:r w:rsidRPr="001D5AEA">
                    <w:rPr>
                      <w:b/>
                      <w:bCs/>
                      <w:color w:val="000000" w:themeColor="text1"/>
                      <w:sz w:val="22"/>
                      <w:szCs w:val="28"/>
                    </w:rPr>
                    <w:t>€</w:t>
                  </w:r>
                  <w:r w:rsidR="00C82377" w:rsidRPr="001D5AEA">
                    <w:rPr>
                      <w:b/>
                      <w:bCs/>
                      <w:color w:val="000000" w:themeColor="text1"/>
                      <w:sz w:val="22"/>
                      <w:szCs w:val="28"/>
                    </w:rPr>
                    <w:t>2</w:t>
                  </w:r>
                  <w:r w:rsidRPr="001D5AEA">
                    <w:rPr>
                      <w:b/>
                      <w:bCs/>
                      <w:color w:val="000000" w:themeColor="text1"/>
                      <w:sz w:val="22"/>
                      <w:szCs w:val="28"/>
                    </w:rPr>
                    <w:t>,000,000</w:t>
                  </w:r>
                  <w:r w:rsidR="00F45C0C" w:rsidRPr="001D5AEA">
                    <w:rPr>
                      <w:color w:val="000000" w:themeColor="text1"/>
                      <w:sz w:val="22"/>
                      <w:szCs w:val="28"/>
                    </w:rPr>
                    <w:t xml:space="preserve"> </w:t>
                  </w:r>
                  <w:r w:rsidR="00426DF4" w:rsidRPr="001D5AEA">
                    <w:rPr>
                      <w:color w:val="000000" w:themeColor="text1"/>
                      <w:sz w:val="22"/>
                      <w:szCs w:val="28"/>
                    </w:rPr>
                    <w:t xml:space="preserve">any one </w:t>
                  </w:r>
                  <w:r w:rsidR="009049D6" w:rsidRPr="001D5AEA">
                    <w:rPr>
                      <w:color w:val="000000" w:themeColor="text1"/>
                      <w:sz w:val="22"/>
                      <w:szCs w:val="28"/>
                    </w:rPr>
                    <w:t>c</w:t>
                  </w:r>
                  <w:r w:rsidR="00426DF4" w:rsidRPr="001D5AEA">
                    <w:rPr>
                      <w:color w:val="000000" w:themeColor="text1"/>
                      <w:sz w:val="22"/>
                      <w:szCs w:val="28"/>
                    </w:rPr>
                    <w:t>laim per period of Insurance</w:t>
                  </w:r>
                </w:p>
              </w:tc>
            </w:tr>
            <w:tr w:rsidR="00C82377" w:rsidRPr="00CA3AF8" w14:paraId="597FEC63" w14:textId="77777777" w:rsidTr="00755CF6">
              <w:trPr>
                <w:trHeight w:val="510"/>
              </w:trPr>
              <w:tc>
                <w:tcPr>
                  <w:cnfStyle w:val="001000000000" w:firstRow="0" w:lastRow="0" w:firstColumn="1" w:lastColumn="0" w:oddVBand="0" w:evenVBand="0" w:oddHBand="0" w:evenHBand="0" w:firstRowFirstColumn="0" w:firstRowLastColumn="0" w:lastRowFirstColumn="0" w:lastRowLastColumn="0"/>
                  <w:tcW w:w="1907" w:type="pct"/>
                  <w:vAlign w:val="center"/>
                </w:tcPr>
                <w:p w14:paraId="4404344C" w14:textId="66C94C75" w:rsidR="00C82377" w:rsidRPr="00755CF6" w:rsidRDefault="00200100" w:rsidP="00F70257">
                  <w:pPr>
                    <w:spacing w:after="0"/>
                    <w:rPr>
                      <w:sz w:val="24"/>
                    </w:rPr>
                  </w:pPr>
                  <w:r>
                    <w:rPr>
                      <w:sz w:val="24"/>
                    </w:rPr>
                    <w:t>Crime Insurance</w:t>
                  </w:r>
                </w:p>
              </w:tc>
              <w:tc>
                <w:tcPr>
                  <w:tcW w:w="3093" w:type="pct"/>
                  <w:vAlign w:val="center"/>
                </w:tcPr>
                <w:p w14:paraId="70572052" w14:textId="50F91E60" w:rsidR="00C82377" w:rsidRPr="001D5AEA" w:rsidRDefault="00C83E8A" w:rsidP="00F70257">
                  <w:pPr>
                    <w:spacing w:after="0"/>
                    <w:cnfStyle w:val="000000000000" w:firstRow="0" w:lastRow="0" w:firstColumn="0" w:lastColumn="0" w:oddVBand="0" w:evenVBand="0" w:oddHBand="0" w:evenHBand="0" w:firstRowFirstColumn="0" w:firstRowLastColumn="0" w:lastRowFirstColumn="0" w:lastRowLastColumn="0"/>
                    <w:rPr>
                      <w:b/>
                      <w:bCs/>
                      <w:color w:val="000000" w:themeColor="text1"/>
                      <w:sz w:val="22"/>
                      <w:szCs w:val="28"/>
                    </w:rPr>
                  </w:pPr>
                  <w:r w:rsidRPr="001D5AEA">
                    <w:rPr>
                      <w:b/>
                      <w:bCs/>
                      <w:color w:val="000000" w:themeColor="text1"/>
                      <w:sz w:val="22"/>
                      <w:szCs w:val="28"/>
                    </w:rPr>
                    <w:t>€500,000</w:t>
                  </w:r>
                  <w:r w:rsidRPr="001D5AEA">
                    <w:rPr>
                      <w:color w:val="000000" w:themeColor="text1"/>
                      <w:sz w:val="22"/>
                      <w:szCs w:val="28"/>
                    </w:rPr>
                    <w:t xml:space="preserve"> any one </w:t>
                  </w:r>
                  <w:r w:rsidR="009049D6" w:rsidRPr="001D5AEA">
                    <w:rPr>
                      <w:color w:val="000000" w:themeColor="text1"/>
                      <w:sz w:val="22"/>
                      <w:szCs w:val="28"/>
                    </w:rPr>
                    <w:t>c</w:t>
                  </w:r>
                  <w:r w:rsidRPr="001D5AEA">
                    <w:rPr>
                      <w:color w:val="000000" w:themeColor="text1"/>
                      <w:sz w:val="22"/>
                      <w:szCs w:val="28"/>
                    </w:rPr>
                    <w:t xml:space="preserve">laim </w:t>
                  </w:r>
                </w:p>
              </w:tc>
            </w:tr>
            <w:tr w:rsidR="009F0174" w:rsidRPr="00CA3AF8" w14:paraId="6428EC77" w14:textId="77777777" w:rsidTr="00F70257">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5000" w:type="pct"/>
                  <w:gridSpan w:val="2"/>
                  <w:vAlign w:val="center"/>
                </w:tcPr>
                <w:p w14:paraId="2FF1A3E2" w14:textId="2B4EAB65" w:rsidR="009F0174" w:rsidRPr="00970102" w:rsidRDefault="009F0174" w:rsidP="00841840">
                  <w:pPr>
                    <w:spacing w:after="0"/>
                    <w:jc w:val="both"/>
                    <w:rPr>
                      <w:b w:val="0"/>
                      <w:bCs w:val="0"/>
                    </w:rPr>
                  </w:pPr>
                  <w:r w:rsidRPr="00E67754">
                    <w:t>Note 1:</w:t>
                  </w:r>
                  <w:r>
                    <w:t xml:space="preserve"> </w:t>
                  </w:r>
                  <w:r w:rsidRPr="00841840">
                    <w:rPr>
                      <w:b w:val="0"/>
                      <w:bCs w:val="0"/>
                    </w:rPr>
                    <w:t xml:space="preserve">Both the employers and public liability policies must include an indemnity to principal’s </w:t>
                  </w:r>
                  <w:r w:rsidR="00730946" w:rsidRPr="00841840">
                    <w:rPr>
                      <w:b w:val="0"/>
                      <w:bCs w:val="0"/>
                    </w:rPr>
                    <w:t>clause,</w:t>
                  </w:r>
                  <w:r w:rsidRPr="00841840">
                    <w:rPr>
                      <w:b w:val="0"/>
                      <w:bCs w:val="0"/>
                    </w:rPr>
                    <w:t xml:space="preserve"> and these documents must be made available upon request.</w:t>
                  </w:r>
                  <w:r>
                    <w:t xml:space="preserve"> </w:t>
                  </w:r>
                </w:p>
              </w:tc>
            </w:tr>
          </w:tbl>
          <w:p w14:paraId="27DCB069" w14:textId="77777777" w:rsidR="003C0FB1" w:rsidRPr="00CA3AF8" w:rsidRDefault="003C0FB1" w:rsidP="00CA3AF8">
            <w:pPr>
              <w:jc w:val="both"/>
              <w:rPr>
                <w:szCs w:val="22"/>
              </w:rPr>
            </w:pPr>
          </w:p>
        </w:tc>
      </w:tr>
      <w:tr w:rsidR="009049D6" w:rsidRPr="00CB5B77" w14:paraId="0876FB43" w14:textId="77777777" w:rsidTr="009049D6">
        <w:tc>
          <w:tcPr>
            <w:tcW w:w="427" w:type="pct"/>
          </w:tcPr>
          <w:p w14:paraId="7127B9C7" w14:textId="77777777" w:rsidR="009049D6" w:rsidRPr="000E5DB7" w:rsidRDefault="009049D6" w:rsidP="00810B05">
            <w:pPr>
              <w:spacing w:before="120"/>
              <w:jc w:val="both"/>
              <w:rPr>
                <w:color w:val="0000FF"/>
              </w:rPr>
            </w:pPr>
          </w:p>
        </w:tc>
        <w:tc>
          <w:tcPr>
            <w:tcW w:w="4573" w:type="pct"/>
            <w:gridSpan w:val="2"/>
          </w:tcPr>
          <w:p w14:paraId="1C0F0D1E" w14:textId="77777777" w:rsidR="009049D6" w:rsidRPr="000E5DB7" w:rsidRDefault="009049D6" w:rsidP="00483B81">
            <w:pPr>
              <w:jc w:val="both"/>
            </w:pPr>
          </w:p>
        </w:tc>
      </w:tr>
      <w:tr w:rsidR="003C0FB1" w:rsidRPr="00CB5B77" w14:paraId="7E87CB40" w14:textId="77777777" w:rsidTr="009049D6">
        <w:tc>
          <w:tcPr>
            <w:tcW w:w="427" w:type="pct"/>
          </w:tcPr>
          <w:p w14:paraId="38935824" w14:textId="77777777" w:rsidR="003C0FB1" w:rsidRDefault="003C0FB1" w:rsidP="00810B05">
            <w:pPr>
              <w:spacing w:before="120"/>
              <w:jc w:val="both"/>
              <w:rPr>
                <w:color w:val="0000FF"/>
              </w:rPr>
            </w:pPr>
            <w:r w:rsidRPr="000E5DB7">
              <w:rPr>
                <w:color w:val="0000FF"/>
              </w:rPr>
              <w:t>2.21.2</w:t>
            </w:r>
          </w:p>
        </w:tc>
        <w:tc>
          <w:tcPr>
            <w:tcW w:w="4573" w:type="pct"/>
            <w:gridSpan w:val="2"/>
          </w:tcPr>
          <w:p w14:paraId="07A921F1" w14:textId="1489A86E" w:rsidR="003C0FB1" w:rsidRDefault="003C0FB1" w:rsidP="00483B81">
            <w:pPr>
              <w:jc w:val="both"/>
            </w:pPr>
            <w:r w:rsidRPr="000E5DB7">
              <w:t>By signing the Tenderer’s Statement at Appendix 3, Tenderers confirm that</w:t>
            </w:r>
            <w:r w:rsidR="00684357">
              <w:t>,</w:t>
            </w:r>
            <w:r w:rsidRPr="000E5DB7">
              <w:t xml:space="preserve"> if awarded a Services Contract under this Competition, </w:t>
            </w:r>
            <w:r w:rsidR="00684357">
              <w:t>(</w:t>
            </w:r>
            <w:r w:rsidR="007D21C2">
              <w:t>I</w:t>
            </w:r>
            <w:r w:rsidR="00684357">
              <w:t xml:space="preserve">)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118A021C" w14:textId="77777777" w:rsidTr="009049D6">
        <w:tc>
          <w:tcPr>
            <w:tcW w:w="427" w:type="pct"/>
          </w:tcPr>
          <w:p w14:paraId="3A8D5900" w14:textId="77777777" w:rsidR="003C0FB1" w:rsidRDefault="003C0FB1" w:rsidP="00503F93">
            <w:pPr>
              <w:jc w:val="both"/>
              <w:rPr>
                <w:color w:val="0000FF"/>
              </w:rPr>
            </w:pPr>
            <w:r w:rsidRPr="000E5DB7">
              <w:rPr>
                <w:color w:val="0000FF"/>
              </w:rPr>
              <w:t>2.21.3</w:t>
            </w:r>
          </w:p>
        </w:tc>
        <w:tc>
          <w:tcPr>
            <w:tcW w:w="4573" w:type="pct"/>
            <w:gridSpan w:val="2"/>
          </w:tcPr>
          <w:p w14:paraId="5B9C2D7D" w14:textId="77777777" w:rsidR="003C0FB1" w:rsidRDefault="003C0FB1" w:rsidP="008F5874">
            <w:pPr>
              <w:jc w:val="both"/>
            </w:pPr>
            <w:r w:rsidRPr="000E5DB7">
              <w:t xml:space="preserve">The successful Tenderer will, during the term of the Services Contract, be required to: </w:t>
            </w:r>
          </w:p>
        </w:tc>
      </w:tr>
      <w:tr w:rsidR="003C0FB1" w:rsidRPr="00CB5B77" w14:paraId="35504179" w14:textId="77777777" w:rsidTr="009049D6">
        <w:tc>
          <w:tcPr>
            <w:tcW w:w="427" w:type="pct"/>
          </w:tcPr>
          <w:p w14:paraId="767F9CA6" w14:textId="77777777" w:rsidR="003C0FB1" w:rsidRDefault="003C0FB1" w:rsidP="00503F93">
            <w:pPr>
              <w:jc w:val="both"/>
              <w:rPr>
                <w:color w:val="0000FF"/>
              </w:rPr>
            </w:pPr>
          </w:p>
        </w:tc>
        <w:tc>
          <w:tcPr>
            <w:tcW w:w="431" w:type="pct"/>
          </w:tcPr>
          <w:p w14:paraId="18A97A27" w14:textId="77777777" w:rsidR="003C0FB1" w:rsidRPr="00810B05" w:rsidRDefault="003C0FB1" w:rsidP="008F5874">
            <w:pPr>
              <w:jc w:val="both"/>
              <w:rPr>
                <w:color w:val="0000FF"/>
              </w:rPr>
            </w:pPr>
            <w:r w:rsidRPr="00810B05">
              <w:rPr>
                <w:color w:val="0000FF"/>
              </w:rPr>
              <w:t>(a)</w:t>
            </w:r>
          </w:p>
        </w:tc>
        <w:tc>
          <w:tcPr>
            <w:tcW w:w="4142" w:type="pct"/>
          </w:tcPr>
          <w:p w14:paraId="38BFE8BC" w14:textId="77777777" w:rsidR="003C0FB1" w:rsidRDefault="003C0FB1" w:rsidP="008F5874">
            <w:pPr>
              <w:jc w:val="both"/>
            </w:pPr>
            <w:r w:rsidRPr="000E5DB7">
              <w:t>immediately advise the Contracting Authority of any material change to its insured status;</w:t>
            </w:r>
          </w:p>
        </w:tc>
      </w:tr>
      <w:tr w:rsidR="003C0FB1" w:rsidRPr="00CB5B77" w14:paraId="340600EA" w14:textId="77777777" w:rsidTr="009049D6">
        <w:tc>
          <w:tcPr>
            <w:tcW w:w="427" w:type="pct"/>
          </w:tcPr>
          <w:p w14:paraId="62EC9C3E" w14:textId="77777777" w:rsidR="003C0FB1" w:rsidRDefault="003C0FB1" w:rsidP="00503F93">
            <w:pPr>
              <w:jc w:val="both"/>
              <w:rPr>
                <w:color w:val="0000FF"/>
              </w:rPr>
            </w:pPr>
          </w:p>
        </w:tc>
        <w:tc>
          <w:tcPr>
            <w:tcW w:w="431" w:type="pct"/>
          </w:tcPr>
          <w:p w14:paraId="2A32D5D5" w14:textId="77777777" w:rsidR="003C0FB1" w:rsidRPr="00810B05" w:rsidRDefault="003C0FB1" w:rsidP="008F5874">
            <w:pPr>
              <w:jc w:val="both"/>
              <w:rPr>
                <w:color w:val="0000FF"/>
              </w:rPr>
            </w:pPr>
            <w:r w:rsidRPr="00810B05">
              <w:rPr>
                <w:color w:val="0000FF"/>
              </w:rPr>
              <w:t>(b)</w:t>
            </w:r>
          </w:p>
        </w:tc>
        <w:tc>
          <w:tcPr>
            <w:tcW w:w="4142" w:type="pct"/>
          </w:tcPr>
          <w:p w14:paraId="7B422803" w14:textId="77777777" w:rsidR="003C0FB1" w:rsidRDefault="003C0FB1" w:rsidP="008F5874">
            <w:pPr>
              <w:jc w:val="both"/>
            </w:pPr>
            <w:r w:rsidRPr="000E5DB7">
              <w:t>produce proof of current premiums paid upon request;</w:t>
            </w:r>
          </w:p>
        </w:tc>
      </w:tr>
      <w:tr w:rsidR="003C0FB1" w:rsidRPr="00CB5B77" w14:paraId="0FE95D03" w14:textId="77777777" w:rsidTr="009049D6">
        <w:tc>
          <w:tcPr>
            <w:tcW w:w="427" w:type="pct"/>
          </w:tcPr>
          <w:p w14:paraId="655DD45E" w14:textId="77777777" w:rsidR="003C0FB1" w:rsidRDefault="003C0FB1" w:rsidP="00503F93">
            <w:pPr>
              <w:jc w:val="both"/>
              <w:rPr>
                <w:color w:val="0000FF"/>
              </w:rPr>
            </w:pPr>
          </w:p>
        </w:tc>
        <w:tc>
          <w:tcPr>
            <w:tcW w:w="431" w:type="pct"/>
          </w:tcPr>
          <w:p w14:paraId="5BA8FF4D" w14:textId="77777777" w:rsidR="003C0FB1" w:rsidRPr="00810B05" w:rsidRDefault="003C0FB1" w:rsidP="008F5874">
            <w:pPr>
              <w:jc w:val="both"/>
              <w:rPr>
                <w:color w:val="0000FF"/>
              </w:rPr>
            </w:pPr>
            <w:r w:rsidRPr="00810B05">
              <w:rPr>
                <w:color w:val="0000FF"/>
              </w:rPr>
              <w:t>(c)</w:t>
            </w:r>
          </w:p>
        </w:tc>
        <w:tc>
          <w:tcPr>
            <w:tcW w:w="4142" w:type="pct"/>
          </w:tcPr>
          <w:p w14:paraId="7D570F0D" w14:textId="71F143AF" w:rsidR="00A05C01" w:rsidRPr="00A05C01" w:rsidRDefault="003C0FB1" w:rsidP="00A05C01">
            <w:pPr>
              <w:jc w:val="both"/>
            </w:pPr>
            <w:r w:rsidRPr="000E5DB7">
              <w:t>produce valid certificates of insurance upon request.</w:t>
            </w:r>
          </w:p>
        </w:tc>
      </w:tr>
    </w:tbl>
    <w:p w14:paraId="06A1F62A" w14:textId="77777777" w:rsidR="003C0FB1" w:rsidRDefault="003C0FB1" w:rsidP="003C0FB1">
      <w:pPr>
        <w:pStyle w:val="Heading1"/>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0E6D53F8" w14:textId="77777777" w:rsidR="003C0FB1" w:rsidRDefault="003C0FB1" w:rsidP="003C0FB1">
      <w:pPr>
        <w:pStyle w:val="Heading2"/>
        <w:jc w:val="both"/>
      </w:pPr>
      <w:r w:rsidRPr="000E5DB7">
        <w:t>3.1</w:t>
      </w:r>
      <w:r w:rsidRPr="000E5DB7">
        <w:tab/>
        <w:t>Compliant Tenders</w:t>
      </w:r>
    </w:p>
    <w:tbl>
      <w:tblPr>
        <w:tblW w:w="9287" w:type="dxa"/>
        <w:tblLook w:val="01E0" w:firstRow="1" w:lastRow="1" w:firstColumn="1" w:lastColumn="1" w:noHBand="0" w:noVBand="0"/>
      </w:tblPr>
      <w:tblGrid>
        <w:gridCol w:w="671"/>
        <w:gridCol w:w="678"/>
        <w:gridCol w:w="7938"/>
      </w:tblGrid>
      <w:tr w:rsidR="003C0FB1" w:rsidRPr="00830A49" w14:paraId="4BD6438C" w14:textId="77777777" w:rsidTr="00503F93">
        <w:tc>
          <w:tcPr>
            <w:tcW w:w="1349" w:type="dxa"/>
            <w:gridSpan w:val="2"/>
          </w:tcPr>
          <w:p w14:paraId="133B191A" w14:textId="77777777" w:rsidR="003C0FB1" w:rsidRDefault="003C0FB1" w:rsidP="00503F93">
            <w:pPr>
              <w:jc w:val="both"/>
              <w:rPr>
                <w:color w:val="0000FF"/>
                <w:szCs w:val="22"/>
              </w:rPr>
            </w:pPr>
            <w:r>
              <w:rPr>
                <w:color w:val="0000FF"/>
                <w:szCs w:val="22"/>
              </w:rPr>
              <w:t>3.1</w:t>
            </w:r>
          </w:p>
        </w:tc>
        <w:tc>
          <w:tcPr>
            <w:tcW w:w="7938" w:type="dxa"/>
          </w:tcPr>
          <w:p w14:paraId="5D3EC346" w14:textId="77777777" w:rsidR="003C0FB1" w:rsidRPr="00830A49" w:rsidRDefault="003C0FB1" w:rsidP="008F5874">
            <w:pPr>
              <w:jc w:val="both"/>
              <w:rPr>
                <w:szCs w:val="22"/>
              </w:rPr>
            </w:pPr>
            <w:r w:rsidRPr="00830A49">
              <w:rPr>
                <w:szCs w:val="22"/>
              </w:rPr>
              <w:t>Only those Tenderers who have:-</w:t>
            </w:r>
          </w:p>
        </w:tc>
      </w:tr>
      <w:tr w:rsidR="003C0FB1" w:rsidRPr="00830A49" w14:paraId="745FA4B1" w14:textId="77777777" w:rsidTr="00503F93">
        <w:tc>
          <w:tcPr>
            <w:tcW w:w="671" w:type="dxa"/>
          </w:tcPr>
          <w:p w14:paraId="75EA3A02" w14:textId="77777777" w:rsidR="003C0FB1" w:rsidRPr="00830A49" w:rsidRDefault="003C0FB1" w:rsidP="00503F93">
            <w:pPr>
              <w:jc w:val="both"/>
              <w:rPr>
                <w:color w:val="0000FF"/>
                <w:szCs w:val="22"/>
              </w:rPr>
            </w:pPr>
          </w:p>
        </w:tc>
        <w:tc>
          <w:tcPr>
            <w:tcW w:w="678" w:type="dxa"/>
          </w:tcPr>
          <w:p w14:paraId="35C04B00" w14:textId="77777777" w:rsidR="003C0FB1" w:rsidRPr="00830A49" w:rsidRDefault="003C0FB1" w:rsidP="00503F93">
            <w:pPr>
              <w:jc w:val="both"/>
              <w:rPr>
                <w:color w:val="0000FF"/>
                <w:szCs w:val="22"/>
              </w:rPr>
            </w:pPr>
            <w:r>
              <w:rPr>
                <w:color w:val="0000FF"/>
                <w:szCs w:val="22"/>
              </w:rPr>
              <w:t>(a)</w:t>
            </w:r>
          </w:p>
        </w:tc>
        <w:tc>
          <w:tcPr>
            <w:tcW w:w="7938" w:type="dxa"/>
          </w:tcPr>
          <w:p w14:paraId="2D0A049C" w14:textId="77777777" w:rsidR="003C0FB1" w:rsidRDefault="003C0FB1" w:rsidP="008F5874">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6007062C" w14:textId="77777777" w:rsidTr="008F5874">
        <w:trPr>
          <w:trHeight w:val="2608"/>
        </w:trPr>
        <w:tc>
          <w:tcPr>
            <w:tcW w:w="671" w:type="dxa"/>
          </w:tcPr>
          <w:p w14:paraId="143E1A35" w14:textId="77777777" w:rsidR="003C0FB1" w:rsidRPr="00830A49" w:rsidRDefault="003C0FB1" w:rsidP="00503F93">
            <w:pPr>
              <w:jc w:val="both"/>
              <w:rPr>
                <w:color w:val="0000FF"/>
                <w:szCs w:val="22"/>
              </w:rPr>
            </w:pPr>
          </w:p>
        </w:tc>
        <w:tc>
          <w:tcPr>
            <w:tcW w:w="678" w:type="dxa"/>
          </w:tcPr>
          <w:p w14:paraId="2D801921" w14:textId="77777777" w:rsidR="003C0FB1" w:rsidRPr="00830A49" w:rsidRDefault="003C0FB1" w:rsidP="00503F93">
            <w:pPr>
              <w:jc w:val="both"/>
              <w:rPr>
                <w:color w:val="0000FF"/>
                <w:szCs w:val="22"/>
              </w:rPr>
            </w:pPr>
            <w:r>
              <w:rPr>
                <w:color w:val="0000FF"/>
                <w:szCs w:val="22"/>
              </w:rPr>
              <w:t>(b)</w:t>
            </w:r>
          </w:p>
        </w:tc>
        <w:tc>
          <w:tcPr>
            <w:tcW w:w="7938" w:type="dxa"/>
          </w:tcPr>
          <w:p w14:paraId="2650D178" w14:textId="77777777" w:rsidR="003C0FB1" w:rsidRDefault="003C0FB1" w:rsidP="008F5874">
            <w:pPr>
              <w:spacing w:after="0"/>
              <w:jc w:val="both"/>
            </w:pPr>
            <w:r w:rsidRPr="00507FE4">
              <w:t xml:space="preserve">Declared by way </w:t>
            </w:r>
            <w:r w:rsidRPr="00117E35">
              <w:t xml:space="preserve">of </w:t>
            </w:r>
            <w:proofErr w:type="spellStart"/>
            <w:r w:rsidR="00B66734">
              <w:t>e</w:t>
            </w:r>
            <w:r w:rsidRPr="00117E35">
              <w:t>ESPD</w:t>
            </w:r>
            <w:proofErr w:type="spellEnd"/>
            <w:r w:rsidRPr="00117E35">
              <w:t xml:space="preserve"> that</w:t>
            </w:r>
            <w:r>
              <w:t xml:space="preserve"> either:</w:t>
            </w:r>
          </w:p>
          <w:p w14:paraId="0580B134" w14:textId="77777777" w:rsidR="003C0FB1" w:rsidRDefault="003C0FB1">
            <w:pPr>
              <w:pStyle w:val="ListParagraph"/>
              <w:numPr>
                <w:ilvl w:val="0"/>
                <w:numId w:val="7"/>
              </w:numPr>
              <w:spacing w:after="0"/>
              <w:jc w:val="both"/>
              <w:rPr>
                <w:szCs w:val="22"/>
              </w:rPr>
            </w:pPr>
            <w:r w:rsidRPr="00960030">
              <w:t>no mandatory grounds for exclusion of the Tenderer pursuant to Regulation 57 of the Regulations apply to them,</w:t>
            </w:r>
            <w:r>
              <w:t xml:space="preserve"> or</w:t>
            </w:r>
          </w:p>
          <w:p w14:paraId="351ACBBE" w14:textId="77777777" w:rsidR="003C0FB1" w:rsidRPr="008F5874" w:rsidRDefault="003C0FB1">
            <w:pPr>
              <w:pStyle w:val="ListParagraph"/>
              <w:numPr>
                <w:ilvl w:val="0"/>
                <w:numId w:val="7"/>
              </w:numPr>
              <w:spacing w:after="0"/>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tc>
      </w:tr>
      <w:tr w:rsidR="003C0FB1" w:rsidRPr="00830A49" w14:paraId="7A68474C" w14:textId="77777777" w:rsidTr="00503F93">
        <w:tc>
          <w:tcPr>
            <w:tcW w:w="671" w:type="dxa"/>
          </w:tcPr>
          <w:p w14:paraId="0884B123" w14:textId="77777777" w:rsidR="003C0FB1" w:rsidRPr="00830A49" w:rsidRDefault="003C0FB1" w:rsidP="00503F93">
            <w:pPr>
              <w:jc w:val="both"/>
              <w:rPr>
                <w:color w:val="0000FF"/>
                <w:szCs w:val="22"/>
              </w:rPr>
            </w:pPr>
          </w:p>
        </w:tc>
        <w:tc>
          <w:tcPr>
            <w:tcW w:w="678" w:type="dxa"/>
          </w:tcPr>
          <w:p w14:paraId="658C3573" w14:textId="77777777" w:rsidR="003C0FB1" w:rsidRPr="00830A49" w:rsidRDefault="003C0FB1" w:rsidP="00503F93">
            <w:pPr>
              <w:jc w:val="both"/>
              <w:rPr>
                <w:color w:val="0000FF"/>
                <w:szCs w:val="22"/>
              </w:rPr>
            </w:pPr>
            <w:r>
              <w:rPr>
                <w:color w:val="0000FF"/>
                <w:szCs w:val="22"/>
              </w:rPr>
              <w:t>(c)</w:t>
            </w:r>
          </w:p>
        </w:tc>
        <w:tc>
          <w:tcPr>
            <w:tcW w:w="7938" w:type="dxa"/>
          </w:tcPr>
          <w:p w14:paraId="4EEB5D49" w14:textId="6F2606A6" w:rsidR="00C3103B" w:rsidRDefault="00C3103B" w:rsidP="008F5874">
            <w:r w:rsidRPr="003215FF">
              <w:t xml:space="preserve">Declared by way of </w:t>
            </w:r>
            <w:proofErr w:type="spellStart"/>
            <w:r w:rsidR="00B66734">
              <w:t>e</w:t>
            </w:r>
            <w:r w:rsidRPr="003215FF">
              <w:t>ESPD</w:t>
            </w:r>
            <w:proofErr w:type="spellEnd"/>
            <w:r w:rsidRPr="003215FF">
              <w:t xml:space="preserve"> that they satisfy the selection criteria for</w:t>
            </w:r>
            <w:r>
              <w:t xml:space="preserve"> </w:t>
            </w:r>
            <w:r w:rsidR="008F5874" w:rsidRPr="00373E15">
              <w:rPr>
                <w:i/>
                <w:iCs/>
                <w:color w:val="FF0000"/>
              </w:rPr>
              <w:fldChar w:fldCharType="begin">
                <w:ffData>
                  <w:name w:val="Text128"/>
                  <w:enabled/>
                  <w:calcOnExit w:val="0"/>
                  <w:textInput>
                    <w:default w:val="[Delete if not applicable:"/>
                  </w:textInput>
                </w:ffData>
              </w:fldChar>
            </w:r>
            <w:bookmarkStart w:id="3" w:name="Text128"/>
            <w:r w:rsidR="008F5874" w:rsidRPr="00373E15">
              <w:rPr>
                <w:i/>
                <w:iCs/>
                <w:color w:val="FF0000"/>
              </w:rPr>
              <w:instrText xml:space="preserve"> FORMTEXT </w:instrText>
            </w:r>
            <w:r w:rsidR="008F5874" w:rsidRPr="00373E15">
              <w:rPr>
                <w:i/>
                <w:iCs/>
                <w:color w:val="FF0000"/>
              </w:rPr>
            </w:r>
            <w:r w:rsidR="008F5874" w:rsidRPr="00373E15">
              <w:rPr>
                <w:i/>
                <w:iCs/>
                <w:color w:val="FF0000"/>
              </w:rPr>
              <w:fldChar w:fldCharType="separate"/>
            </w:r>
            <w:r w:rsidR="00E80D6B">
              <w:rPr>
                <w:i/>
                <w:iCs/>
                <w:color w:val="FF0000"/>
              </w:rPr>
              <w:t xml:space="preserve"> </w:t>
            </w:r>
            <w:r w:rsidR="008F5874" w:rsidRPr="00373E15">
              <w:rPr>
                <w:i/>
                <w:iCs/>
                <w:color w:val="FF0000"/>
              </w:rPr>
              <w:fldChar w:fldCharType="end"/>
            </w:r>
            <w:bookmarkEnd w:id="3"/>
            <w:r w:rsidR="008F5874" w:rsidRPr="00373E15">
              <w:t xml:space="preserve"> </w:t>
            </w:r>
            <w:r w:rsidR="008F5874">
              <w:fldChar w:fldCharType="begin">
                <w:ffData>
                  <w:name w:val="Text129"/>
                  <w:enabled/>
                  <w:calcOnExit w:val="0"/>
                  <w:textInput>
                    <w:default w:val="each Lot applied for in]"/>
                  </w:textInput>
                </w:ffData>
              </w:fldChar>
            </w:r>
            <w:bookmarkStart w:id="4" w:name="Text129"/>
            <w:r w:rsidR="008F5874">
              <w:instrText xml:space="preserve"> FORMTEXT </w:instrText>
            </w:r>
            <w:r w:rsidR="008F5874">
              <w:fldChar w:fldCharType="separate"/>
            </w:r>
            <w:r w:rsidR="00E80D6B">
              <w:t xml:space="preserve"> </w:t>
            </w:r>
            <w:r w:rsidR="008F5874">
              <w:fldChar w:fldCharType="end"/>
            </w:r>
            <w:bookmarkEnd w:id="4"/>
            <w:r w:rsidRPr="003215FF">
              <w:t xml:space="preserve"> this Competition as set out in part 3.2 below (the “Selection Criteria”)</w:t>
            </w:r>
            <w:r>
              <w:t>,</w:t>
            </w:r>
          </w:p>
          <w:p w14:paraId="36669190" w14:textId="77777777" w:rsidR="003C0FB1" w:rsidRDefault="003C0FB1" w:rsidP="008F5874">
            <w:pPr>
              <w:jc w:val="both"/>
              <w:rPr>
                <w:szCs w:val="22"/>
              </w:rPr>
            </w:pPr>
            <w:r w:rsidRPr="003215FF">
              <w:rPr>
                <w:szCs w:val="22"/>
              </w:rPr>
              <w:t>will be evaluated in accordance with the Award Criteria at part 3.3 below.</w:t>
            </w:r>
          </w:p>
          <w:p w14:paraId="17EB0533" w14:textId="77777777" w:rsidR="003C0FB1" w:rsidRDefault="003C0FB1" w:rsidP="008F5874">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2E333EBC" w14:textId="77777777" w:rsidR="00D74111" w:rsidRDefault="00D74111" w:rsidP="00D74111">
            <w:pPr>
              <w:jc w:val="both"/>
            </w:pPr>
            <w:r>
              <w:t xml:space="preserve">Tenderers should note that where a Tenderer is relying on the capacity of other entities (for example, Subcontractors) for the purposes of fulfilling any of the Selection Criteria in part 3.2 below it must ensure that each such entity: </w:t>
            </w:r>
          </w:p>
          <w:p w14:paraId="7EFA7787" w14:textId="77777777" w:rsidR="00D74111" w:rsidRDefault="00D74111" w:rsidP="00746C69">
            <w:pPr>
              <w:pStyle w:val="ListParagraph"/>
              <w:numPr>
                <w:ilvl w:val="0"/>
                <w:numId w:val="14"/>
              </w:numPr>
              <w:jc w:val="both"/>
            </w:pPr>
            <w:r>
              <w:t xml:space="preserve">completes and submits a separate </w:t>
            </w:r>
            <w:proofErr w:type="spellStart"/>
            <w:r>
              <w:t>eESPD</w:t>
            </w:r>
            <w:proofErr w:type="spellEnd"/>
            <w:r>
              <w:t xml:space="preserve"> in respect of each such entity, and </w:t>
            </w:r>
          </w:p>
          <w:p w14:paraId="69C86FF3" w14:textId="77777777" w:rsidR="00D74111" w:rsidRDefault="00D74111" w:rsidP="00746C69">
            <w:pPr>
              <w:pStyle w:val="ListParagraph"/>
              <w:numPr>
                <w:ilvl w:val="0"/>
                <w:numId w:val="14"/>
              </w:numPr>
              <w:jc w:val="both"/>
            </w:pPr>
            <w:r>
              <w:t xml:space="preserve">when requested by the Contracting Authority, submit proof, to the satisfaction of the Contracting Authority, that each such entity will place the necessary resources at the disposal of the Tenderer. </w:t>
            </w:r>
          </w:p>
          <w:p w14:paraId="497BAB7F" w14:textId="3D974033" w:rsidR="00931121" w:rsidRDefault="00931121" w:rsidP="00931121">
            <w:pPr>
              <w:jc w:val="both"/>
            </w:pPr>
            <w:r>
              <w:rPr>
                <w:i/>
                <w:iCs/>
                <w:color w:val="FF0000"/>
              </w:rPr>
              <w:fldChar w:fldCharType="begin">
                <w:ffData>
                  <w:name w:val=""/>
                  <w:enabled/>
                  <w:calcOnExit w:val="0"/>
                  <w:textInput>
                    <w:default w:val="[Delete if not applicable:"/>
                  </w:textInput>
                </w:ffData>
              </w:fldChar>
            </w:r>
            <w:r>
              <w:rPr>
                <w:i/>
                <w:iCs/>
                <w:color w:val="FF0000"/>
              </w:rPr>
              <w:instrText xml:space="preserve"> FORMTEXT </w:instrText>
            </w:r>
            <w:r>
              <w:rPr>
                <w:i/>
                <w:iCs/>
                <w:color w:val="FF0000"/>
              </w:rPr>
            </w:r>
            <w:r>
              <w:rPr>
                <w:i/>
                <w:iCs/>
                <w:color w:val="FF0000"/>
              </w:rPr>
              <w:fldChar w:fldCharType="separate"/>
            </w:r>
            <w:r>
              <w:rPr>
                <w:szCs w:val="22"/>
              </w:rPr>
              <w:t>Where a Tenderer (Prime Contractor) intends to subcontract any share of any Contract to a Subcontractor, but is not relying on the capacity of such Subcontractor for the purposes of fulfilling any of the Selection Criteria in part 3.2 below, it must ensure that each such Subcontractor submits a separate eESPD in respect of such Subcontractor completing those sections of the eESPD which are specified in section 2.D of the eESPD for this Competition.</w:t>
            </w:r>
            <w:r>
              <w:rPr>
                <w:i/>
                <w:iCs/>
                <w:color w:val="FF0000"/>
              </w:rPr>
              <w:fldChar w:fldCharType="end"/>
            </w:r>
          </w:p>
          <w:p w14:paraId="286F0865" w14:textId="77777777" w:rsidR="003C0FB1" w:rsidRPr="003215FF" w:rsidRDefault="003C0FB1" w:rsidP="008F5874">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  </w:t>
            </w:r>
            <w:r w:rsidRPr="003215FF">
              <w:rPr>
                <w:rFonts w:ascii="Calibri" w:eastAsia="Times New Roman" w:hAnsi="Calibri"/>
                <w:szCs w:val="22"/>
                <w:lang w:eastAsia="en-US"/>
              </w:rPr>
              <w:t xml:space="preserve"> </w:t>
            </w:r>
          </w:p>
          <w:p w14:paraId="46A1DBB0" w14:textId="77777777" w:rsidR="003C0FB1" w:rsidRPr="003215FF" w:rsidRDefault="003C0FB1" w:rsidP="008F5874">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4A75D657" w14:textId="77777777" w:rsidR="003C0FB1" w:rsidRPr="003215FF" w:rsidRDefault="003C0FB1">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at Appendix </w:t>
            </w:r>
            <w:r w:rsidR="002F0288">
              <w:rPr>
                <w:rFonts w:ascii="Calibri" w:eastAsia="Times New Roman" w:hAnsi="Calibri"/>
                <w:szCs w:val="22"/>
                <w:lang w:eastAsia="en-US"/>
              </w:rPr>
              <w:t>4</w:t>
            </w:r>
            <w:r w:rsidRPr="003215FF">
              <w:rPr>
                <w:rFonts w:ascii="Calibri" w:eastAsia="Times New Roman" w:hAnsi="Calibri"/>
                <w:szCs w:val="22"/>
                <w:lang w:eastAsia="en-US"/>
              </w:rPr>
              <w:t xml:space="preserve">; </w:t>
            </w:r>
          </w:p>
          <w:p w14:paraId="25AC948F" w14:textId="2F0C2BD8" w:rsidR="003C0FB1" w:rsidRPr="003215FF" w:rsidRDefault="003C0FB1">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lastRenderedPageBreak/>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52B78BF8" w14:textId="0245F691" w:rsidR="00FB7237" w:rsidRDefault="003C0FB1">
            <w:pPr>
              <w:pStyle w:val="western"/>
              <w:numPr>
                <w:ilvl w:val="0"/>
                <w:numId w:val="6"/>
              </w:numPr>
              <w:suppressAutoHyphens w:val="0"/>
              <w:spacing w:before="0"/>
              <w:rPr>
                <w:rFonts w:ascii="Calibri" w:eastAsia="Times New Roman" w:hAnsi="Calibri"/>
                <w:szCs w:val="22"/>
                <w:lang w:eastAsia="en-US"/>
              </w:rPr>
            </w:pPr>
            <w:r>
              <w:rPr>
                <w:rFonts w:ascii="Calibri" w:eastAsia="Times New Roman" w:hAnsi="Calibri"/>
                <w:szCs w:val="22"/>
                <w:lang w:eastAsia="en-US"/>
              </w:rPr>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60AA6E3A" w14:textId="4A5FA7DC" w:rsidR="00FB7237" w:rsidRDefault="00FB7237">
            <w:pPr>
              <w:pStyle w:val="western"/>
              <w:numPr>
                <w:ilvl w:val="0"/>
                <w:numId w:val="6"/>
              </w:numPr>
              <w:suppressAutoHyphens w:val="0"/>
              <w:spacing w:before="0"/>
              <w:rPr>
                <w:rFonts w:ascii="Calibri" w:eastAsia="Times New Roman" w:hAnsi="Calibri"/>
                <w:szCs w:val="22"/>
                <w:lang w:eastAsia="en-US"/>
              </w:rPr>
            </w:pPr>
            <w:r w:rsidRPr="0035177C">
              <w:rPr>
                <w:rFonts w:ascii="Calibri" w:eastAsia="Times New Roman" w:hAnsi="Calibri"/>
                <w:szCs w:val="22"/>
                <w:lang w:eastAsia="en-US"/>
              </w:rPr>
              <w:t xml:space="preserve">information concerning the Tenderer, and any proposed subcontractors, for the purposes of Regulation (EU) No 833/2014 (as amended by EU Regulation 2022/576 or any subsequent amendments to same) including, </w:t>
            </w:r>
            <w:r>
              <w:rPr>
                <w:rFonts w:ascii="Calibri" w:eastAsia="Times New Roman" w:hAnsi="Calibri"/>
                <w:szCs w:val="22"/>
                <w:lang w:eastAsia="en-US"/>
              </w:rPr>
              <w:t xml:space="preserve">but not limited to, </w:t>
            </w:r>
            <w:r w:rsidRPr="0035177C">
              <w:rPr>
                <w:rFonts w:ascii="Calibri" w:eastAsia="Times New Roman" w:hAnsi="Calibri"/>
                <w:szCs w:val="22"/>
                <w:lang w:eastAsia="en-US"/>
              </w:rPr>
              <w:t>in respect of natural persons, copies of identity documents and, in respect of legal persons, a certificate or extract from the commercial register or other competent authority of the country in which the legal person is establ</w:t>
            </w:r>
            <w:r>
              <w:rPr>
                <w:rFonts w:ascii="Calibri" w:eastAsia="Times New Roman" w:hAnsi="Calibri"/>
                <w:szCs w:val="22"/>
                <w:lang w:eastAsia="en-US"/>
              </w:rPr>
              <w:t xml:space="preserve">ished; and </w:t>
            </w:r>
          </w:p>
          <w:p w14:paraId="05537FA4" w14:textId="77777777" w:rsidR="00FB7237" w:rsidRPr="00351A32" w:rsidRDefault="00FB7237">
            <w:pPr>
              <w:pStyle w:val="western"/>
              <w:numPr>
                <w:ilvl w:val="0"/>
                <w:numId w:val="6"/>
              </w:numPr>
              <w:suppressAutoHyphens w:val="0"/>
              <w:spacing w:before="0"/>
              <w:rPr>
                <w:rFonts w:ascii="Calibri" w:eastAsia="Times New Roman" w:hAnsi="Calibri"/>
                <w:szCs w:val="22"/>
                <w:lang w:eastAsia="en-US"/>
              </w:rPr>
            </w:pPr>
            <w:r w:rsidRPr="00351A32">
              <w:rPr>
                <w:rFonts w:ascii="Calibri" w:eastAsia="Times New Roman" w:hAnsi="Calibri"/>
                <w:szCs w:val="22"/>
                <w:lang w:eastAsia="en-US"/>
              </w:rPr>
              <w:t xml:space="preserve">information concerning </w:t>
            </w:r>
            <w:r>
              <w:rPr>
                <w:rFonts w:ascii="Calibri" w:eastAsia="Times New Roman" w:hAnsi="Calibri"/>
                <w:szCs w:val="22"/>
                <w:lang w:eastAsia="en-US"/>
              </w:rPr>
              <w:t xml:space="preserve">the </w:t>
            </w:r>
            <w:r w:rsidRPr="00351A32">
              <w:rPr>
                <w:rFonts w:ascii="Calibri" w:eastAsia="Times New Roman" w:hAnsi="Calibri"/>
                <w:szCs w:val="22"/>
                <w:lang w:eastAsia="en-US"/>
              </w:rPr>
              <w:t xml:space="preserve">origin of goods, if any, </w:t>
            </w:r>
            <w:r>
              <w:rPr>
                <w:rFonts w:ascii="Calibri" w:eastAsia="Times New Roman" w:hAnsi="Calibri"/>
                <w:szCs w:val="22"/>
                <w:lang w:eastAsia="en-US"/>
              </w:rPr>
              <w:t>for the purposes of assessing compliance with</w:t>
            </w:r>
            <w:r w:rsidRPr="00351A32">
              <w:rPr>
                <w:rFonts w:ascii="Calibri" w:eastAsia="Times New Roman" w:hAnsi="Calibri"/>
                <w:szCs w:val="22"/>
                <w:lang w:eastAsia="en-US"/>
              </w:rPr>
              <w:t xml:space="preserve"> Regulation (EU) No 833/2014 (as amended by EU Regulation 2022/576 or any subsequent amendments to same).          </w:t>
            </w:r>
          </w:p>
          <w:p w14:paraId="68CBFA54" w14:textId="77777777" w:rsidR="003C0FB1" w:rsidRPr="003215FF" w:rsidRDefault="003C0FB1" w:rsidP="00FB7237">
            <w:pPr>
              <w:pStyle w:val="western"/>
              <w:suppressAutoHyphens w:val="0"/>
              <w:spacing w:before="0"/>
              <w:ind w:left="1080"/>
              <w:rPr>
                <w:rFonts w:ascii="Calibri" w:eastAsia="Times New Roman" w:hAnsi="Calibri"/>
                <w:szCs w:val="22"/>
                <w:lang w:eastAsia="en-US"/>
              </w:rPr>
            </w:pPr>
          </w:p>
          <w:p w14:paraId="4C159965" w14:textId="5816D50F" w:rsidR="00FB7237" w:rsidRPr="003215FF" w:rsidRDefault="00FB7237" w:rsidP="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If a Tenderer does not, upon request by the Contracting Authority, provide evidence which is considered by the Contracting Authority as sufficient to demonstrate (</w:t>
            </w:r>
            <w:proofErr w:type="spellStart"/>
            <w:r w:rsidR="001B2FED">
              <w:rPr>
                <w:rFonts w:ascii="Calibri" w:eastAsia="Times New Roman" w:hAnsi="Calibri"/>
                <w:szCs w:val="22"/>
                <w:lang w:eastAsia="en-US"/>
              </w:rPr>
              <w:t>i</w:t>
            </w:r>
            <w:proofErr w:type="spellEnd"/>
            <w:r w:rsidRPr="003215FF">
              <w:rPr>
                <w:rFonts w:ascii="Calibri" w:eastAsia="Times New Roman" w:hAnsi="Calibri"/>
                <w:szCs w:val="22"/>
                <w:lang w:eastAsia="en-US"/>
              </w:rPr>
              <w:t>) its fulfilment of the Selection Criteria (or any one of them) in accordance with this RFT and (ii) the absence of Exclusion Grounds, or its reliability despite the existence of a relevant Exclusion Ground</w:t>
            </w:r>
            <w:r w:rsidRPr="0035177C">
              <w:rPr>
                <w:rFonts w:ascii="Calibri" w:eastAsia="Times New Roman" w:hAnsi="Calibri"/>
                <w:szCs w:val="22"/>
                <w:lang w:eastAsia="en-US"/>
              </w:rPr>
              <w:t xml:space="preserve"> and (iii) that it does not</w:t>
            </w:r>
            <w:r>
              <w:rPr>
                <w:rFonts w:ascii="Calibri" w:eastAsia="Times New Roman" w:hAnsi="Calibri"/>
                <w:szCs w:val="22"/>
                <w:lang w:eastAsia="en-US"/>
              </w:rPr>
              <w:t xml:space="preserve"> </w:t>
            </w:r>
            <w:r w:rsidRPr="0035177C">
              <w:rPr>
                <w:rFonts w:ascii="Calibri" w:eastAsia="Times New Roman" w:hAnsi="Calibri"/>
                <w:szCs w:val="22"/>
                <w:lang w:eastAsia="en-US"/>
              </w:rPr>
              <w:t>come within the category of prohibited economic operators identified in Regulatio</w:t>
            </w:r>
            <w:r w:rsidRPr="00486E4F">
              <w:rPr>
                <w:rFonts w:ascii="Calibri" w:eastAsia="Times New Roman" w:hAnsi="Calibri"/>
                <w:szCs w:val="22"/>
                <w:lang w:eastAsia="en-US"/>
              </w:rPr>
              <w:t>n (EU) No 833/2014 of 31 July 2014 (as amended by EU Reg</w:t>
            </w:r>
            <w:r w:rsidRPr="0035177C">
              <w:rPr>
                <w:rFonts w:ascii="Calibri" w:eastAsia="Times New Roman" w:hAnsi="Calibri"/>
                <w:szCs w:val="22"/>
                <w:lang w:eastAsia="en-US"/>
              </w:rPr>
              <w:t xml:space="preserve">ulation 2022/576) </w:t>
            </w:r>
            <w:r>
              <w:rPr>
                <w:rFonts w:ascii="Calibri" w:eastAsia="Times New Roman" w:hAnsi="Calibri"/>
                <w:szCs w:val="22"/>
                <w:lang w:eastAsia="en-US"/>
              </w:rPr>
              <w:t>and (iv</w:t>
            </w:r>
            <w:r w:rsidRPr="00351A32">
              <w:rPr>
                <w:rFonts w:ascii="Calibri" w:eastAsia="Times New Roman" w:hAnsi="Calibri"/>
                <w:szCs w:val="22"/>
                <w:lang w:eastAsia="en-US"/>
              </w:rPr>
              <w:t>)</w:t>
            </w:r>
            <w:r>
              <w:t xml:space="preserve"> </w:t>
            </w:r>
            <w:r>
              <w:rPr>
                <w:rFonts w:ascii="Calibri" w:eastAsia="Times New Roman" w:hAnsi="Calibri"/>
                <w:szCs w:val="22"/>
                <w:lang w:eastAsia="en-US"/>
              </w:rPr>
              <w:t>that the</w:t>
            </w:r>
            <w:r w:rsidRPr="00351A32">
              <w:rPr>
                <w:rFonts w:ascii="Calibri" w:eastAsia="Times New Roman" w:hAnsi="Calibri"/>
                <w:szCs w:val="22"/>
                <w:lang w:eastAsia="en-US"/>
              </w:rPr>
              <w:t xml:space="preserve"> origin of goods, if any, are not subject to the prohibitions set out in Regulation (EU) No 833/2014 (as amended by EU Regulation 2022/576 or any subsequen</w:t>
            </w:r>
            <w:r>
              <w:rPr>
                <w:rFonts w:ascii="Calibri" w:eastAsia="Times New Roman" w:hAnsi="Calibri"/>
                <w:szCs w:val="22"/>
                <w:lang w:eastAsia="en-US"/>
              </w:rPr>
              <w:t xml:space="preserve">t amendments to same) </w:t>
            </w:r>
            <w:r w:rsidRPr="0035177C">
              <w:rPr>
                <w:rFonts w:ascii="Calibri" w:eastAsia="Times New Roman" w:hAnsi="Calibri"/>
                <w:szCs w:val="22"/>
                <w:lang w:eastAsia="en-US"/>
              </w:rPr>
              <w:t xml:space="preserve">then </w:t>
            </w:r>
            <w:r w:rsidRPr="003215FF">
              <w:rPr>
                <w:rFonts w:ascii="Calibri" w:eastAsia="Times New Roman" w:hAnsi="Calibri"/>
                <w:szCs w:val="22"/>
                <w:lang w:eastAsia="en-US"/>
              </w:rPr>
              <w:t>it shall be excluded from further participation in this Competition.</w:t>
            </w:r>
          </w:p>
          <w:p w14:paraId="225D8FF4" w14:textId="1C040BAC" w:rsidR="003C0FB1" w:rsidRPr="00830A49" w:rsidRDefault="003C0FB1" w:rsidP="008F5874">
            <w:pPr>
              <w:jc w:val="both"/>
              <w:rPr>
                <w:szCs w:val="22"/>
              </w:rPr>
            </w:pPr>
            <w:r w:rsidRPr="003215FF">
              <w:rPr>
                <w:szCs w:val="22"/>
              </w:rPr>
              <w:t>If a Tenderer does not, upon request by the Contracting Authority, provide evidence which is considered by the Contracting Authority as sufficient to demonstrate (</w:t>
            </w:r>
            <w:proofErr w:type="spellStart"/>
            <w:r w:rsidRPr="003215FF">
              <w:rPr>
                <w:szCs w:val="22"/>
              </w:rPr>
              <w:t>i</w:t>
            </w:r>
            <w:proofErr w:type="spellEnd"/>
            <w:r w:rsidRPr="003215FF">
              <w:rPr>
                <w:szCs w:val="22"/>
              </w:rPr>
              <w:t xml:space="preserve">)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RFT and (ii) the absence of Exclusion Grounds in respect of any </w:t>
            </w:r>
            <w:r>
              <w:rPr>
                <w:szCs w:val="22"/>
              </w:rPr>
              <w:t>Subcontractor</w:t>
            </w:r>
            <w:r w:rsidRPr="003215FF">
              <w:rPr>
                <w:szCs w:val="22"/>
              </w:rPr>
              <w:t xml:space="preserve">, or the reliability of any </w:t>
            </w:r>
            <w:r>
              <w:rPr>
                <w:szCs w:val="22"/>
              </w:rPr>
              <w:t>Subcontractor</w:t>
            </w:r>
            <w:r w:rsidRPr="003215FF">
              <w:rPr>
                <w:szCs w:val="22"/>
              </w:rPr>
              <w:t xml:space="preserve"> despite the existence of a relevant Exclusion Ground</w:t>
            </w:r>
            <w:r w:rsidR="00FB7237">
              <w:rPr>
                <w:szCs w:val="22"/>
              </w:rPr>
              <w:t xml:space="preserve"> </w:t>
            </w:r>
            <w:r w:rsidR="00FB7237" w:rsidRPr="00FB7237">
              <w:t>and (iii) that any proposed Subcontractor on whose capacity the Tenderer relies (where the value of that subcontract exceeds 10% of the value of the Services Contract) does not come within the category of prohibited economic operators identified in Regulation (EU) No 833/2014 of 31 July 2014 (as amended by EU Regulation 2022/576) 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RFT.</w:t>
            </w:r>
          </w:p>
        </w:tc>
      </w:tr>
    </w:tbl>
    <w:p w14:paraId="0D842FA4" w14:textId="77777777" w:rsidR="003C0FB1" w:rsidRPr="00830A49" w:rsidRDefault="003C0FB1" w:rsidP="003C0FB1">
      <w:pPr>
        <w:pStyle w:val="Heading2"/>
        <w:jc w:val="both"/>
      </w:pPr>
      <w:r w:rsidRPr="00830A49">
        <w:lastRenderedPageBreak/>
        <w:t>3.2</w:t>
      </w:r>
      <w:r w:rsidRPr="00830A49">
        <w:tab/>
        <w:t>Selection Criteria</w:t>
      </w:r>
    </w:p>
    <w:tbl>
      <w:tblPr>
        <w:tblW w:w="5000" w:type="pct"/>
        <w:tblLook w:val="01E0" w:firstRow="1" w:lastRow="1" w:firstColumn="1" w:lastColumn="1" w:noHBand="0" w:noVBand="0"/>
      </w:tblPr>
      <w:tblGrid>
        <w:gridCol w:w="651"/>
        <w:gridCol w:w="686"/>
        <w:gridCol w:w="7734"/>
      </w:tblGrid>
      <w:tr w:rsidR="00C3103B" w:rsidRPr="00830A49" w14:paraId="3498EBAD" w14:textId="77777777" w:rsidTr="003C7C7F">
        <w:trPr>
          <w:trHeight w:val="1041"/>
        </w:trPr>
        <w:tc>
          <w:tcPr>
            <w:tcW w:w="737" w:type="pct"/>
            <w:gridSpan w:val="2"/>
          </w:tcPr>
          <w:p w14:paraId="232451F7" w14:textId="77777777" w:rsidR="00C3103B" w:rsidRPr="00830A49" w:rsidRDefault="00C3103B" w:rsidP="00C3103B">
            <w:pPr>
              <w:jc w:val="both"/>
              <w:rPr>
                <w:color w:val="0000FF"/>
                <w:szCs w:val="22"/>
              </w:rPr>
            </w:pPr>
            <w:r w:rsidRPr="00830A49">
              <w:rPr>
                <w:color w:val="0000FF"/>
                <w:szCs w:val="22"/>
              </w:rPr>
              <w:t>3.2</w:t>
            </w:r>
          </w:p>
        </w:tc>
        <w:tc>
          <w:tcPr>
            <w:tcW w:w="4263" w:type="pct"/>
          </w:tcPr>
          <w:p w14:paraId="43692ABA" w14:textId="77777777" w:rsidR="00C3103B" w:rsidRPr="00830A49" w:rsidRDefault="00C3103B" w:rsidP="00904FCA">
            <w:pPr>
              <w:jc w:val="both"/>
              <w:rPr>
                <w:szCs w:val="22"/>
              </w:rPr>
            </w:pPr>
            <w:r w:rsidRPr="00830A49">
              <w:rPr>
                <w:szCs w:val="22"/>
              </w:rPr>
              <w:t>Tenderers will either pass OR fail each of the Select</w:t>
            </w:r>
            <w:r>
              <w:rPr>
                <w:szCs w:val="22"/>
              </w:rPr>
              <w:t xml:space="preserve">ion Criteria in this part 3.2.  </w:t>
            </w:r>
            <w:r w:rsidR="00904FCA">
              <w:rPr>
                <w:szCs w:val="22"/>
              </w:rPr>
              <w:t>A Tenderer who fails a selection criterion</w:t>
            </w:r>
            <w:r w:rsidRPr="00830A49">
              <w:rPr>
                <w:szCs w:val="22"/>
              </w:rPr>
              <w:t xml:space="preserve"> will be excluded from participating in this Competition.</w:t>
            </w:r>
          </w:p>
        </w:tc>
      </w:tr>
      <w:tr w:rsidR="00C3103B" w:rsidRPr="00830A49" w14:paraId="0E18EEDD" w14:textId="77777777" w:rsidTr="003C7C7F">
        <w:trPr>
          <w:trHeight w:val="1693"/>
        </w:trPr>
        <w:tc>
          <w:tcPr>
            <w:tcW w:w="359" w:type="pct"/>
          </w:tcPr>
          <w:p w14:paraId="699617F9" w14:textId="77777777" w:rsidR="00C3103B" w:rsidRPr="00830A49" w:rsidDel="007E6485" w:rsidRDefault="00C3103B" w:rsidP="00C3103B">
            <w:pPr>
              <w:jc w:val="both"/>
              <w:rPr>
                <w:color w:val="0000FF"/>
                <w:szCs w:val="22"/>
              </w:rPr>
            </w:pPr>
          </w:p>
        </w:tc>
        <w:tc>
          <w:tcPr>
            <w:tcW w:w="378" w:type="pct"/>
          </w:tcPr>
          <w:p w14:paraId="3E229A47" w14:textId="77777777" w:rsidR="00C3103B" w:rsidRPr="00830A49" w:rsidDel="007E6485" w:rsidRDefault="00C3103B" w:rsidP="00C3103B">
            <w:pPr>
              <w:jc w:val="both"/>
              <w:rPr>
                <w:color w:val="0000FF"/>
                <w:szCs w:val="22"/>
              </w:rPr>
            </w:pPr>
            <w:r w:rsidRPr="00830A49">
              <w:rPr>
                <w:color w:val="0000FF"/>
                <w:szCs w:val="22"/>
              </w:rPr>
              <w:t>3.2.A</w:t>
            </w:r>
          </w:p>
        </w:tc>
        <w:tc>
          <w:tcPr>
            <w:tcW w:w="4263" w:type="pct"/>
          </w:tcPr>
          <w:p w14:paraId="50856212" w14:textId="77777777" w:rsidR="00C3103B" w:rsidRPr="00830A49" w:rsidRDefault="00C3103B" w:rsidP="00192D79">
            <w:pPr>
              <w:jc w:val="both"/>
              <w:rPr>
                <w:b/>
                <w:szCs w:val="22"/>
              </w:rPr>
            </w:pPr>
            <w:r w:rsidRPr="00830A49">
              <w:rPr>
                <w:b/>
                <w:szCs w:val="22"/>
              </w:rPr>
              <w:t xml:space="preserve">Economic and Financial Standing </w:t>
            </w:r>
          </w:p>
          <w:p w14:paraId="281022EF" w14:textId="5DAC9671" w:rsidR="00C3103B" w:rsidRPr="005D57EC" w:rsidDel="007E6485" w:rsidRDefault="00C3103B" w:rsidP="00192D79">
            <w:pPr>
              <w:jc w:val="both"/>
              <w:rPr>
                <w:szCs w:val="22"/>
              </w:rPr>
            </w:pPr>
            <w:r w:rsidRPr="003215FF">
              <w:rPr>
                <w:szCs w:val="22"/>
              </w:rPr>
              <w:t xml:space="preserve">Tenderers must declare by way of </w:t>
            </w:r>
            <w:proofErr w:type="spellStart"/>
            <w:r w:rsidR="00FB4614">
              <w:rPr>
                <w:szCs w:val="22"/>
              </w:rPr>
              <w:t>e</w:t>
            </w:r>
            <w:r w:rsidRPr="003215FF">
              <w:rPr>
                <w:szCs w:val="22"/>
              </w:rPr>
              <w:t>ESPD</w:t>
            </w:r>
            <w:proofErr w:type="spellEnd"/>
            <w:r w:rsidRPr="003215FF">
              <w:rPr>
                <w:szCs w:val="22"/>
              </w:rPr>
              <w:t xml:space="preserve"> that they satisfy the financial and economic standing requirement(s) set out below</w:t>
            </w:r>
            <w:r w:rsidR="00837792">
              <w:rPr>
                <w:szCs w:val="22"/>
              </w:rPr>
              <w:t xml:space="preserve"> </w:t>
            </w:r>
            <w:r w:rsidRPr="003215FF">
              <w:rPr>
                <w:szCs w:val="22"/>
              </w:rPr>
              <w:t>and that they are able, upon request and without delay, to provide the supporting documentation specified below to the Contracting Authority in each case.</w:t>
            </w:r>
          </w:p>
        </w:tc>
      </w:tr>
    </w:tbl>
    <w:p w14:paraId="6D904510" w14:textId="77777777" w:rsidR="00C3103B" w:rsidRDefault="00C3103B" w:rsidP="00C3103B">
      <w:pPr>
        <w:spacing w:after="0"/>
        <w:jc w:val="both"/>
        <w:rPr>
          <w:szCs w:val="22"/>
        </w:rPr>
        <w:sectPr w:rsidR="00C3103B" w:rsidSect="00A6430B">
          <w:type w:val="continuous"/>
          <w:pgSz w:w="11907" w:h="16840" w:code="9"/>
          <w:pgMar w:top="1134" w:right="1418" w:bottom="851" w:left="1418" w:header="709" w:footer="709" w:gutter="0"/>
          <w:cols w:space="708"/>
          <w:docGrid w:linePitch="360"/>
        </w:sectPr>
      </w:pPr>
    </w:p>
    <w:tbl>
      <w:tblPr>
        <w:tblStyle w:val="TableGrid"/>
        <w:tblpPr w:leftFromText="180" w:rightFromText="180" w:vertAnchor="text" w:horzAnchor="margin" w:tblpY="27"/>
        <w:tblW w:w="8995" w:type="dxa"/>
        <w:tblLook w:val="04A0" w:firstRow="1" w:lastRow="0" w:firstColumn="1" w:lastColumn="0" w:noHBand="0" w:noVBand="1"/>
      </w:tblPr>
      <w:tblGrid>
        <w:gridCol w:w="1735"/>
        <w:gridCol w:w="7260"/>
      </w:tblGrid>
      <w:tr w:rsidR="00A53FE7" w:rsidRPr="00B5463A" w14:paraId="50D0AF96" w14:textId="77777777" w:rsidTr="00A53FE7">
        <w:tc>
          <w:tcPr>
            <w:tcW w:w="1735" w:type="dxa"/>
            <w:tcBorders>
              <w:top w:val="single" w:sz="4" w:space="0" w:color="auto"/>
              <w:left w:val="single" w:sz="4" w:space="0" w:color="auto"/>
              <w:bottom w:val="single" w:sz="4" w:space="0" w:color="auto"/>
              <w:right w:val="single" w:sz="4" w:space="0" w:color="auto"/>
            </w:tcBorders>
            <w:shd w:val="clear" w:color="auto" w:fill="AFD9D5"/>
            <w:hideMark/>
          </w:tcPr>
          <w:p w14:paraId="3E13EED4" w14:textId="77777777" w:rsidR="00A53FE7" w:rsidRPr="00EA4E9D" w:rsidRDefault="00A53FE7" w:rsidP="00A53FE7">
            <w:pPr>
              <w:spacing w:after="0"/>
              <w:rPr>
                <w:b/>
                <w:color w:val="000000" w:themeColor="text1"/>
                <w:sz w:val="22"/>
                <w:szCs w:val="22"/>
              </w:rPr>
            </w:pPr>
            <w:bookmarkStart w:id="5" w:name="_Hlk231565364"/>
            <w:r w:rsidRPr="00EA4E9D">
              <w:rPr>
                <w:b/>
                <w:color w:val="000000" w:themeColor="text1"/>
                <w:sz w:val="22"/>
                <w:szCs w:val="22"/>
                <w:lang w:val="en-IE"/>
              </w:rPr>
              <w:t xml:space="preserve">3.2.A </w:t>
            </w:r>
            <w:r w:rsidRPr="00EA4E9D">
              <w:rPr>
                <w:b/>
                <w:color w:val="000000" w:themeColor="text1"/>
                <w:sz w:val="22"/>
                <w:szCs w:val="22"/>
              </w:rPr>
              <w:t>Turnover</w:t>
            </w:r>
            <w:r w:rsidRPr="00EA4E9D">
              <w:rPr>
                <w:b/>
                <w:color w:val="000000" w:themeColor="text1"/>
                <w:sz w:val="22"/>
                <w:szCs w:val="22"/>
                <w:lang w:val="en-US"/>
              </w:rPr>
              <w:t xml:space="preserve"> </w:t>
            </w:r>
          </w:p>
          <w:p w14:paraId="1DBE04F9" w14:textId="77777777" w:rsidR="00A53FE7" w:rsidRPr="00EA4E9D" w:rsidRDefault="00A53FE7" w:rsidP="00A53FE7">
            <w:pPr>
              <w:spacing w:after="0"/>
              <w:rPr>
                <w:b/>
                <w:color w:val="000000" w:themeColor="text1"/>
                <w:sz w:val="22"/>
                <w:szCs w:val="22"/>
                <w:lang w:val="en-IE"/>
              </w:rPr>
            </w:pPr>
            <w:r w:rsidRPr="00EA4E9D">
              <w:rPr>
                <w:b/>
                <w:color w:val="000000" w:themeColor="text1"/>
                <w:sz w:val="22"/>
                <w:szCs w:val="22"/>
              </w:rPr>
              <w:t>M</w:t>
            </w:r>
            <w:r>
              <w:rPr>
                <w:b/>
                <w:color w:val="000000" w:themeColor="text1"/>
                <w:sz w:val="22"/>
                <w:szCs w:val="22"/>
              </w:rPr>
              <w:t xml:space="preserve">inimum </w:t>
            </w:r>
            <w:r w:rsidRPr="00EA4E9D">
              <w:rPr>
                <w:b/>
                <w:color w:val="000000" w:themeColor="text1"/>
                <w:sz w:val="22"/>
                <w:szCs w:val="22"/>
              </w:rPr>
              <w:t>R</w:t>
            </w:r>
            <w:r>
              <w:rPr>
                <w:b/>
                <w:color w:val="000000" w:themeColor="text1"/>
                <w:sz w:val="22"/>
                <w:szCs w:val="22"/>
              </w:rPr>
              <w:t>equirement</w:t>
            </w:r>
            <w:r w:rsidRPr="00EA4E9D">
              <w:rPr>
                <w:b/>
                <w:color w:val="000000" w:themeColor="text1"/>
                <w:sz w:val="22"/>
                <w:szCs w:val="22"/>
              </w:rPr>
              <w:t xml:space="preserve"> 1</w:t>
            </w:r>
            <w:r>
              <w:rPr>
                <w:b/>
                <w:color w:val="000000" w:themeColor="text1"/>
                <w:sz w:val="22"/>
                <w:szCs w:val="22"/>
              </w:rPr>
              <w:t xml:space="preserve"> (MR1)</w:t>
            </w:r>
          </w:p>
        </w:tc>
        <w:tc>
          <w:tcPr>
            <w:tcW w:w="7260" w:type="dxa"/>
            <w:tcBorders>
              <w:top w:val="single" w:sz="4" w:space="0" w:color="auto"/>
              <w:left w:val="single" w:sz="4" w:space="0" w:color="auto"/>
              <w:bottom w:val="single" w:sz="4" w:space="0" w:color="auto"/>
              <w:right w:val="single" w:sz="4" w:space="0" w:color="auto"/>
            </w:tcBorders>
            <w:vAlign w:val="center"/>
          </w:tcPr>
          <w:p w14:paraId="1DD182A6" w14:textId="77777777" w:rsidR="00A53FE7" w:rsidRPr="00EA4E9D" w:rsidRDefault="00A53FE7" w:rsidP="00A53FE7">
            <w:pPr>
              <w:spacing w:after="0"/>
              <w:rPr>
                <w:color w:val="000000" w:themeColor="text1"/>
                <w:sz w:val="22"/>
                <w:szCs w:val="22"/>
              </w:rPr>
            </w:pPr>
            <w:r w:rsidRPr="00EA4E9D">
              <w:rPr>
                <w:iCs/>
                <w:color w:val="000000" w:themeColor="text1"/>
                <w:sz w:val="22"/>
                <w:szCs w:val="22"/>
                <w:lang w:val="en-IE"/>
              </w:rPr>
              <w:t xml:space="preserve">Tenderers must demonstrate that they have generated a minimum annual turnover of </w:t>
            </w:r>
            <w:r w:rsidRPr="00E86DEC">
              <w:rPr>
                <w:b/>
                <w:bCs/>
                <w:iCs/>
                <w:color w:val="000000" w:themeColor="text1"/>
                <w:sz w:val="22"/>
                <w:szCs w:val="22"/>
                <w:lang w:val="en-IE"/>
              </w:rPr>
              <w:t>€500,000 or more</w:t>
            </w:r>
            <w:r w:rsidRPr="00EA4E9D">
              <w:rPr>
                <w:iCs/>
                <w:color w:val="000000" w:themeColor="text1"/>
                <w:sz w:val="22"/>
                <w:szCs w:val="22"/>
                <w:lang w:val="en-IE"/>
              </w:rPr>
              <w:t xml:space="preserve"> for each of the three financial years immediately preceding the date of publication of this RFT (or where the date of establishment is more recent, for each year the Tenderer has been established). </w:t>
            </w:r>
            <w:r w:rsidRPr="00EA4E9D">
              <w:rPr>
                <w:color w:val="000000" w:themeColor="text1"/>
                <w:sz w:val="22"/>
                <w:szCs w:val="22"/>
              </w:rPr>
              <w:t>However, the Tenderer must have been established for more than 12 months.</w:t>
            </w:r>
          </w:p>
          <w:p w14:paraId="098DEB02" w14:textId="77777777" w:rsidR="00A53FE7" w:rsidRPr="00EA4E9D" w:rsidRDefault="00A53FE7" w:rsidP="00A53FE7">
            <w:pPr>
              <w:spacing w:after="0"/>
              <w:rPr>
                <w:color w:val="000000" w:themeColor="text1"/>
                <w:sz w:val="22"/>
                <w:szCs w:val="22"/>
                <w:lang w:val="en-IE"/>
              </w:rPr>
            </w:pPr>
          </w:p>
          <w:p w14:paraId="247D50E5" w14:textId="77777777" w:rsidR="00A53FE7" w:rsidRPr="00EA4E9D" w:rsidRDefault="00A53FE7" w:rsidP="00A53FE7">
            <w:pPr>
              <w:spacing w:after="0"/>
              <w:rPr>
                <w:color w:val="000000" w:themeColor="text1"/>
                <w:sz w:val="22"/>
                <w:szCs w:val="22"/>
                <w:lang w:val="en-IE"/>
              </w:rPr>
            </w:pPr>
            <w:r w:rsidRPr="00EA4E9D">
              <w:rPr>
                <w:color w:val="000000" w:themeColor="text1"/>
                <w:sz w:val="22"/>
                <w:szCs w:val="22"/>
              </w:rPr>
              <w:t xml:space="preserve">The Contracting Authority reserves the right to assess the financial stability of the identified successful Tenderer at any time prior to the award decision. </w:t>
            </w:r>
          </w:p>
          <w:p w14:paraId="76951843" w14:textId="77777777" w:rsidR="00A53FE7" w:rsidRPr="00EA4E9D" w:rsidRDefault="00A53FE7" w:rsidP="00A53FE7">
            <w:pPr>
              <w:spacing w:after="0"/>
              <w:rPr>
                <w:color w:val="000000" w:themeColor="text1"/>
                <w:sz w:val="22"/>
                <w:szCs w:val="22"/>
              </w:rPr>
            </w:pPr>
          </w:p>
        </w:tc>
      </w:tr>
    </w:tbl>
    <w:sdt>
      <w:sdtPr>
        <w:rPr>
          <w:color w:val="FF0000"/>
        </w:rPr>
        <w:id w:val="617800904"/>
        <w:placeholder>
          <w:docPart w:val="C96B893A44EB4193BB782AF94E05F5C3"/>
        </w:placeholder>
      </w:sdtPr>
      <w:sdtEndPr>
        <w:rPr>
          <w:color w:val="auto"/>
          <w:highlight w:val="yellow"/>
        </w:rPr>
      </w:sdtEndPr>
      <w:sdtContent>
        <w:sdt>
          <w:sdtPr>
            <w:rPr>
              <w:color w:val="FF0000"/>
            </w:rPr>
            <w:id w:val="1823920970"/>
            <w:placeholder>
              <w:docPart w:val="F094A4412A844F5ABCFCF26A9C3137E8"/>
            </w:placeholder>
          </w:sdtPr>
          <w:sdtEndPr/>
          <w:sdtContent>
            <w:p w14:paraId="62420DDF" w14:textId="77777777" w:rsidR="00F42213" w:rsidRDefault="00F42213" w:rsidP="00F42213">
              <w:pPr>
                <w:spacing w:after="0"/>
                <w:rPr>
                  <w:color w:val="FF0000"/>
                </w:rPr>
              </w:pPr>
            </w:p>
            <w:p w14:paraId="16335C8B" w14:textId="7BA7750A" w:rsidR="00F42213" w:rsidRPr="00803D4E" w:rsidRDefault="00F42213" w:rsidP="00F42213">
              <w:pPr>
                <w:spacing w:after="0"/>
                <w:rPr>
                  <w:rFonts w:asciiTheme="minorHAnsi" w:hAnsiTheme="minorHAnsi"/>
                </w:rPr>
              </w:pPr>
              <w:r w:rsidRPr="004B5A59">
                <w:rPr>
                  <w:rFonts w:asciiTheme="minorHAnsi" w:hAnsiTheme="minorHAnsi"/>
                </w:rPr>
                <w:t>Tenderers must state their turnover for each of the three financial years immediately preceding the date of publication of this RFT</w:t>
              </w:r>
              <w:r w:rsidRPr="004B5A59">
                <w:rPr>
                  <w:rFonts w:asciiTheme="minorHAnsi" w:eastAsiaTheme="minorHAnsi" w:hAnsiTheme="minorHAnsi" w:cs="Calibri"/>
                  <w:bCs/>
                  <w:color w:val="000000"/>
                </w:rPr>
                <w:t xml:space="preserve"> (or where the date of establishment is more recent, for each year the Tenderer has been established)</w:t>
              </w:r>
              <w:r w:rsidRPr="004B5A59">
                <w:rPr>
                  <w:rFonts w:asciiTheme="minorHAnsi" w:hAnsiTheme="minorHAnsi"/>
                </w:rPr>
                <w:t xml:space="preserve">. </w:t>
              </w:r>
            </w:p>
            <w:p w14:paraId="4B71EAD5" w14:textId="77777777" w:rsidR="00F42213" w:rsidRPr="004B5A59" w:rsidRDefault="00F42213" w:rsidP="00F42213">
              <w:pPr>
                <w:pStyle w:val="RFTBody"/>
                <w:spacing w:line="276" w:lineRule="auto"/>
                <w:ind w:left="1418"/>
                <w:rPr>
                  <w:rFonts w:asciiTheme="minorHAnsi" w:hAnsiTheme="minorHAnsi"/>
                  <w:sz w:val="22"/>
                </w:rPr>
              </w:pPr>
            </w:p>
            <w:p w14:paraId="6C4AB8E7" w14:textId="77777777" w:rsidR="00F42213" w:rsidRPr="00313E4B" w:rsidRDefault="00F42213" w:rsidP="00F42213">
              <w:pPr>
                <w:pStyle w:val="RFTBody"/>
                <w:spacing w:line="276" w:lineRule="auto"/>
                <w:rPr>
                  <w:rFonts w:asciiTheme="minorHAnsi" w:hAnsiTheme="minorHAnsi"/>
                  <w:b/>
                  <w:sz w:val="22"/>
                </w:rPr>
              </w:pPr>
              <w:r w:rsidRPr="00313E4B">
                <w:rPr>
                  <w:rFonts w:asciiTheme="minorHAnsi" w:hAnsiTheme="minorHAnsi"/>
                  <w:b/>
                  <w:sz w:val="22"/>
                </w:rPr>
                <w:t xml:space="preserve">Details of the Tenderer’s turnover for </w:t>
              </w:r>
              <w:r w:rsidRPr="00313E4B">
                <w:rPr>
                  <w:rFonts w:asciiTheme="minorHAnsi" w:hAnsiTheme="minorHAnsi"/>
                  <w:b/>
                  <w:bCs/>
                  <w:sz w:val="22"/>
                </w:rPr>
                <w:t>each of the three immediately preceding financial years</w:t>
              </w:r>
              <w:r w:rsidRPr="00313E4B">
                <w:rPr>
                  <w:rFonts w:asciiTheme="minorHAnsi" w:hAnsiTheme="minorHAnsi"/>
                  <w:b/>
                  <w:sz w:val="22"/>
                </w:rPr>
                <w:t xml:space="preserve"> must be provided in the Tender</w:t>
              </w:r>
              <w:r>
                <w:rPr>
                  <w:rFonts w:asciiTheme="minorHAnsi" w:hAnsiTheme="minorHAnsi"/>
                  <w:b/>
                  <w:sz w:val="22"/>
                </w:rPr>
                <w:t xml:space="preserve"> Response Document</w:t>
              </w:r>
              <w:r w:rsidRPr="00313E4B">
                <w:rPr>
                  <w:rFonts w:asciiTheme="minorHAnsi" w:hAnsiTheme="minorHAnsi"/>
                  <w:b/>
                  <w:sz w:val="22"/>
                </w:rPr>
                <w:t xml:space="preserve"> in the following format where “Financial Year 1,” is the most recent financial year</w:t>
              </w:r>
              <w:r>
                <w:rPr>
                  <w:rFonts w:asciiTheme="minorHAnsi" w:hAnsiTheme="minorHAnsi"/>
                  <w:b/>
                  <w:sz w:val="22"/>
                </w:rPr>
                <w:t>:</w:t>
              </w:r>
              <w:r w:rsidRPr="00313E4B">
                <w:rPr>
                  <w:rFonts w:asciiTheme="minorHAnsi" w:hAnsiTheme="minorHAnsi"/>
                  <w:b/>
                  <w:sz w:val="22"/>
                </w:rPr>
                <w:t xml:space="preserve"> </w:t>
              </w:r>
            </w:p>
            <w:p w14:paraId="093DC04D" w14:textId="09A479B8" w:rsidR="00F42213" w:rsidRDefault="00CA6DCF" w:rsidP="00837792">
              <w:pPr>
                <w:spacing w:after="0"/>
                <w:rPr>
                  <w:color w:val="FF0000"/>
                </w:rPr>
              </w:pPr>
            </w:p>
          </w:sdtContent>
        </w:sdt>
        <w:p w14:paraId="238F9ADB" w14:textId="14F56804" w:rsidR="00B5463A" w:rsidRPr="00313E4B" w:rsidRDefault="00B5463A" w:rsidP="008E09D9">
          <w:pPr>
            <w:pStyle w:val="RFTBody"/>
            <w:spacing w:line="276" w:lineRule="auto"/>
            <w:rPr>
              <w:rFonts w:asciiTheme="minorHAnsi" w:hAnsiTheme="minorHAnsi"/>
              <w:b/>
              <w:sz w:val="22"/>
            </w:rPr>
          </w:pPr>
          <w:r w:rsidRPr="00313E4B">
            <w:rPr>
              <w:rFonts w:asciiTheme="minorHAnsi" w:hAnsiTheme="minorHAnsi"/>
              <w:b/>
              <w:sz w:val="22"/>
            </w:rPr>
            <w:t xml:space="preserve"> </w:t>
          </w:r>
        </w:p>
        <w:tbl>
          <w:tblPr>
            <w:tblpPr w:leftFromText="180" w:rightFromText="180" w:vertAnchor="text" w:horzAnchor="page" w:tblpX="2911" w:tblpY="388"/>
            <w:tblOverlap w:val="never"/>
            <w:tblW w:w="0" w:type="auto"/>
            <w:tblLayout w:type="fixed"/>
            <w:tblCellMar>
              <w:left w:w="0" w:type="dxa"/>
              <w:right w:w="0" w:type="dxa"/>
            </w:tblCellMar>
            <w:tblLook w:val="0000" w:firstRow="0" w:lastRow="0" w:firstColumn="0" w:lastColumn="0" w:noHBand="0" w:noVBand="0"/>
          </w:tblPr>
          <w:tblGrid>
            <w:gridCol w:w="1546"/>
            <w:gridCol w:w="1568"/>
            <w:gridCol w:w="1806"/>
            <w:gridCol w:w="2005"/>
          </w:tblGrid>
          <w:tr w:rsidR="00B5463A" w:rsidRPr="00A91E10" w14:paraId="141C595D" w14:textId="77777777" w:rsidTr="008950EA">
            <w:trPr>
              <w:trHeight w:val="331"/>
            </w:trPr>
            <w:tc>
              <w:tcPr>
                <w:tcW w:w="1546" w:type="dxa"/>
                <w:tcBorders>
                  <w:top w:val="single" w:sz="4" w:space="0" w:color="auto"/>
                  <w:left w:val="single" w:sz="4" w:space="0" w:color="auto"/>
                  <w:bottom w:val="single" w:sz="4" w:space="0" w:color="auto"/>
                  <w:right w:val="single" w:sz="4" w:space="0" w:color="auto"/>
                </w:tcBorders>
                <w:shd w:val="clear" w:color="auto" w:fill="235D64"/>
                <w:tcMar>
                  <w:top w:w="20" w:type="dxa"/>
                  <w:left w:w="20" w:type="dxa"/>
                  <w:bottom w:w="0" w:type="dxa"/>
                  <w:right w:w="20" w:type="dxa"/>
                </w:tcMar>
                <w:vAlign w:val="bottom"/>
              </w:tcPr>
              <w:p w14:paraId="57347E00" w14:textId="77777777" w:rsidR="00B5463A" w:rsidRPr="008950EA" w:rsidRDefault="00B5463A">
                <w:pPr>
                  <w:ind w:left="160"/>
                  <w:rPr>
                    <w:rFonts w:cs="Calibri"/>
                    <w:b/>
                    <w:bCs/>
                    <w:color w:val="FFFFFF" w:themeColor="background1"/>
                    <w:u w:val="single"/>
                  </w:rPr>
                </w:pPr>
              </w:p>
            </w:tc>
            <w:tc>
              <w:tcPr>
                <w:tcW w:w="1568" w:type="dxa"/>
                <w:tcBorders>
                  <w:top w:val="single" w:sz="4" w:space="0" w:color="auto"/>
                  <w:left w:val="nil"/>
                  <w:bottom w:val="single" w:sz="4" w:space="0" w:color="auto"/>
                  <w:right w:val="single" w:sz="4" w:space="0" w:color="auto"/>
                </w:tcBorders>
                <w:shd w:val="clear" w:color="auto" w:fill="235D64"/>
                <w:tcMar>
                  <w:top w:w="20" w:type="dxa"/>
                  <w:left w:w="20" w:type="dxa"/>
                  <w:bottom w:w="0" w:type="dxa"/>
                  <w:right w:w="20" w:type="dxa"/>
                </w:tcMar>
                <w:vAlign w:val="bottom"/>
              </w:tcPr>
              <w:p w14:paraId="13D2B9EB" w14:textId="77777777" w:rsidR="00B5463A" w:rsidRPr="008950EA" w:rsidRDefault="00B5463A">
                <w:pPr>
                  <w:jc w:val="center"/>
                  <w:rPr>
                    <w:rFonts w:cs="Calibri"/>
                    <w:b/>
                    <w:bCs/>
                    <w:color w:val="FFFFFF" w:themeColor="background1"/>
                  </w:rPr>
                </w:pPr>
                <w:r w:rsidRPr="008950EA">
                  <w:rPr>
                    <w:rFonts w:cs="Calibri"/>
                    <w:b/>
                    <w:bCs/>
                    <w:color w:val="FFFFFF" w:themeColor="background1"/>
                  </w:rPr>
                  <w:t>Financial Year 1</w:t>
                </w:r>
              </w:p>
            </w:tc>
            <w:tc>
              <w:tcPr>
                <w:tcW w:w="1806" w:type="dxa"/>
                <w:tcBorders>
                  <w:top w:val="single" w:sz="4" w:space="0" w:color="auto"/>
                  <w:left w:val="nil"/>
                  <w:bottom w:val="single" w:sz="4" w:space="0" w:color="auto"/>
                  <w:right w:val="single" w:sz="4" w:space="0" w:color="auto"/>
                </w:tcBorders>
                <w:shd w:val="clear" w:color="auto" w:fill="235D64"/>
                <w:tcMar>
                  <w:top w:w="20" w:type="dxa"/>
                  <w:left w:w="20" w:type="dxa"/>
                  <w:bottom w:w="0" w:type="dxa"/>
                  <w:right w:w="20" w:type="dxa"/>
                </w:tcMar>
                <w:vAlign w:val="bottom"/>
              </w:tcPr>
              <w:p w14:paraId="16331FC6" w14:textId="77777777" w:rsidR="00B5463A" w:rsidRPr="008950EA" w:rsidRDefault="00B5463A">
                <w:pPr>
                  <w:jc w:val="center"/>
                  <w:rPr>
                    <w:rFonts w:cs="Calibri"/>
                    <w:b/>
                    <w:bCs/>
                    <w:color w:val="FFFFFF" w:themeColor="background1"/>
                  </w:rPr>
                </w:pPr>
                <w:r w:rsidRPr="008950EA">
                  <w:rPr>
                    <w:rFonts w:cs="Calibri"/>
                    <w:b/>
                    <w:bCs/>
                    <w:color w:val="FFFFFF" w:themeColor="background1"/>
                  </w:rPr>
                  <w:t>Financial Year 2</w:t>
                </w:r>
              </w:p>
            </w:tc>
            <w:tc>
              <w:tcPr>
                <w:tcW w:w="2005" w:type="dxa"/>
                <w:tcBorders>
                  <w:top w:val="single" w:sz="4" w:space="0" w:color="auto"/>
                  <w:left w:val="nil"/>
                  <w:bottom w:val="single" w:sz="4" w:space="0" w:color="auto"/>
                  <w:right w:val="single" w:sz="4" w:space="0" w:color="auto"/>
                </w:tcBorders>
                <w:shd w:val="clear" w:color="auto" w:fill="235D64"/>
                <w:tcMar>
                  <w:top w:w="20" w:type="dxa"/>
                  <w:left w:w="20" w:type="dxa"/>
                  <w:bottom w:w="0" w:type="dxa"/>
                  <w:right w:w="20" w:type="dxa"/>
                </w:tcMar>
                <w:vAlign w:val="bottom"/>
              </w:tcPr>
              <w:p w14:paraId="4256B9A2" w14:textId="77777777" w:rsidR="00B5463A" w:rsidRPr="008950EA" w:rsidRDefault="00B5463A">
                <w:pPr>
                  <w:jc w:val="center"/>
                  <w:rPr>
                    <w:rFonts w:cs="Calibri"/>
                    <w:b/>
                    <w:bCs/>
                    <w:color w:val="FFFFFF" w:themeColor="background1"/>
                  </w:rPr>
                </w:pPr>
                <w:r w:rsidRPr="008950EA">
                  <w:rPr>
                    <w:rFonts w:cs="Calibri"/>
                    <w:b/>
                    <w:bCs/>
                    <w:color w:val="FFFFFF" w:themeColor="background1"/>
                  </w:rPr>
                  <w:t>Financial Year 3</w:t>
                </w:r>
              </w:p>
            </w:tc>
          </w:tr>
          <w:tr w:rsidR="00B5463A" w:rsidRPr="00A91E10" w14:paraId="55661448" w14:textId="77777777">
            <w:trPr>
              <w:trHeight w:val="331"/>
            </w:trPr>
            <w:tc>
              <w:tcPr>
                <w:tcW w:w="1546" w:type="dxa"/>
                <w:tcBorders>
                  <w:top w:val="nil"/>
                  <w:left w:val="single" w:sz="4" w:space="0" w:color="auto"/>
                  <w:bottom w:val="single" w:sz="4" w:space="0" w:color="auto"/>
                  <w:right w:val="single" w:sz="4" w:space="0" w:color="auto"/>
                </w:tcBorders>
                <w:tcMar>
                  <w:top w:w="20" w:type="dxa"/>
                  <w:left w:w="20" w:type="dxa"/>
                  <w:bottom w:w="0" w:type="dxa"/>
                  <w:right w:w="20" w:type="dxa"/>
                </w:tcMar>
                <w:vAlign w:val="bottom"/>
              </w:tcPr>
              <w:p w14:paraId="1E9D12A3" w14:textId="77777777" w:rsidR="00B5463A" w:rsidRPr="008950EA" w:rsidRDefault="00B5463A">
                <w:pPr>
                  <w:ind w:left="160"/>
                  <w:rPr>
                    <w:rFonts w:cs="Calibri"/>
                    <w:b/>
                    <w:bCs/>
                  </w:rPr>
                </w:pPr>
                <w:r w:rsidRPr="008950EA">
                  <w:rPr>
                    <w:rFonts w:cs="Calibri"/>
                    <w:b/>
                    <w:bCs/>
                  </w:rPr>
                  <w:t>Turnover</w:t>
                </w:r>
              </w:p>
            </w:tc>
            <w:tc>
              <w:tcPr>
                <w:tcW w:w="1568" w:type="dxa"/>
                <w:tcBorders>
                  <w:top w:val="nil"/>
                  <w:left w:val="nil"/>
                  <w:bottom w:val="single" w:sz="4" w:space="0" w:color="auto"/>
                  <w:right w:val="single" w:sz="4" w:space="0" w:color="auto"/>
                </w:tcBorders>
                <w:tcMar>
                  <w:top w:w="20" w:type="dxa"/>
                  <w:left w:w="20" w:type="dxa"/>
                  <w:bottom w:w="0" w:type="dxa"/>
                  <w:right w:w="20" w:type="dxa"/>
                </w:tcMar>
                <w:vAlign w:val="bottom"/>
              </w:tcPr>
              <w:p w14:paraId="0AE0C67E" w14:textId="77777777" w:rsidR="00B5463A" w:rsidRPr="004B5A59" w:rsidRDefault="00B5463A">
                <w:pPr>
                  <w:jc w:val="center"/>
                  <w:rPr>
                    <w:rFonts w:cs="Calibri"/>
                  </w:rPr>
                </w:pPr>
                <w:r w:rsidRPr="004B5A59">
                  <w:rPr>
                    <w:rFonts w:cs="Calibri"/>
                  </w:rPr>
                  <w:t xml:space="preserve">€ </w:t>
                </w:r>
              </w:p>
            </w:tc>
            <w:tc>
              <w:tcPr>
                <w:tcW w:w="1806" w:type="dxa"/>
                <w:tcBorders>
                  <w:top w:val="nil"/>
                  <w:left w:val="nil"/>
                  <w:bottom w:val="single" w:sz="4" w:space="0" w:color="auto"/>
                  <w:right w:val="single" w:sz="4" w:space="0" w:color="auto"/>
                </w:tcBorders>
                <w:tcMar>
                  <w:top w:w="20" w:type="dxa"/>
                  <w:left w:w="20" w:type="dxa"/>
                  <w:bottom w:w="0" w:type="dxa"/>
                  <w:right w:w="20" w:type="dxa"/>
                </w:tcMar>
                <w:vAlign w:val="bottom"/>
              </w:tcPr>
              <w:p w14:paraId="6C2B89FE" w14:textId="77777777" w:rsidR="00B5463A" w:rsidRPr="004B5A59" w:rsidRDefault="00B5463A">
                <w:pPr>
                  <w:jc w:val="center"/>
                  <w:rPr>
                    <w:rFonts w:cs="Calibri"/>
                  </w:rPr>
                </w:pPr>
                <w:r w:rsidRPr="004B5A59">
                  <w:rPr>
                    <w:rFonts w:cs="Calibri"/>
                  </w:rPr>
                  <w:t xml:space="preserve">€ </w:t>
                </w:r>
              </w:p>
            </w:tc>
            <w:tc>
              <w:tcPr>
                <w:tcW w:w="2005" w:type="dxa"/>
                <w:tcBorders>
                  <w:top w:val="nil"/>
                  <w:left w:val="nil"/>
                  <w:bottom w:val="single" w:sz="4" w:space="0" w:color="auto"/>
                  <w:right w:val="single" w:sz="4" w:space="0" w:color="auto"/>
                </w:tcBorders>
                <w:tcMar>
                  <w:top w:w="20" w:type="dxa"/>
                  <w:left w:w="20" w:type="dxa"/>
                  <w:bottom w:w="0" w:type="dxa"/>
                  <w:right w:w="20" w:type="dxa"/>
                </w:tcMar>
                <w:vAlign w:val="bottom"/>
              </w:tcPr>
              <w:p w14:paraId="5D59B448" w14:textId="77777777" w:rsidR="00B5463A" w:rsidRPr="004B5A59" w:rsidRDefault="00B5463A">
                <w:pPr>
                  <w:jc w:val="center"/>
                  <w:rPr>
                    <w:rFonts w:cs="Calibri"/>
                  </w:rPr>
                </w:pPr>
                <w:r w:rsidRPr="004B5A59">
                  <w:rPr>
                    <w:rFonts w:cs="Calibri"/>
                  </w:rPr>
                  <w:t xml:space="preserve">€ </w:t>
                </w:r>
              </w:p>
            </w:tc>
          </w:tr>
        </w:tbl>
        <w:p w14:paraId="46D0F7D4" w14:textId="77777777" w:rsidR="00B5463A" w:rsidRDefault="00B5463A" w:rsidP="00B61DAD">
          <w:pPr>
            <w:spacing w:after="0"/>
            <w:rPr>
              <w:color w:val="FF0000"/>
            </w:rPr>
          </w:pPr>
        </w:p>
        <w:p w14:paraId="4634CBE8" w14:textId="77777777" w:rsidR="00B5463A" w:rsidRDefault="00B5463A" w:rsidP="00B61DAD">
          <w:pPr>
            <w:spacing w:after="0"/>
            <w:rPr>
              <w:color w:val="FF0000"/>
            </w:rPr>
          </w:pPr>
        </w:p>
        <w:p w14:paraId="015B7F74" w14:textId="77777777" w:rsidR="00B5463A" w:rsidRDefault="00B5463A" w:rsidP="00B61DAD">
          <w:pPr>
            <w:spacing w:after="0"/>
            <w:rPr>
              <w:color w:val="FF0000"/>
            </w:rPr>
          </w:pPr>
        </w:p>
        <w:p w14:paraId="365121EE" w14:textId="77777777" w:rsidR="00B5463A" w:rsidRDefault="00B5463A" w:rsidP="00B61DAD">
          <w:pPr>
            <w:spacing w:after="0"/>
            <w:rPr>
              <w:color w:val="FF0000"/>
            </w:rPr>
          </w:pPr>
        </w:p>
        <w:p w14:paraId="5F3E8D39" w14:textId="77777777" w:rsidR="00B5463A" w:rsidRDefault="00B5463A" w:rsidP="00B61DAD">
          <w:pPr>
            <w:spacing w:after="0"/>
            <w:rPr>
              <w:color w:val="FF0000"/>
            </w:rPr>
          </w:pPr>
        </w:p>
        <w:p w14:paraId="2F29B69E" w14:textId="77777777" w:rsidR="00B5463A" w:rsidRDefault="00B5463A" w:rsidP="00B61DAD">
          <w:pPr>
            <w:spacing w:after="0"/>
          </w:pPr>
        </w:p>
        <w:sdt>
          <w:sdtPr>
            <w:rPr>
              <w:color w:val="FF0000"/>
            </w:rPr>
            <w:id w:val="-1756894229"/>
            <w:placeholder>
              <w:docPart w:val="79B69A19752146F9B5FD1999128FB3D1"/>
            </w:placeholder>
          </w:sdtPr>
          <w:sdtEndPr>
            <w:rPr>
              <w:color w:val="auto"/>
            </w:rPr>
          </w:sdtEndPr>
          <w:sdtContent>
            <w:p w14:paraId="5E90C071" w14:textId="77777777" w:rsidR="00B5463A" w:rsidRPr="00300184" w:rsidRDefault="00B5463A" w:rsidP="00B5463A">
              <w:pPr>
                <w:spacing w:after="240"/>
                <w:ind w:left="19"/>
                <w:jc w:val="both"/>
                <w:rPr>
                  <w:szCs w:val="22"/>
                </w:rPr>
              </w:pPr>
              <w:r w:rsidRPr="00300184">
                <w:rPr>
                  <w:b/>
                  <w:szCs w:val="22"/>
                </w:rPr>
                <w:t>Please Note:</w:t>
              </w:r>
              <w:r w:rsidRPr="00300184">
                <w:rPr>
                  <w:szCs w:val="22"/>
                </w:rPr>
                <w:t xml:space="preserve"> </w:t>
              </w:r>
              <w:r w:rsidRPr="008E09D9">
                <w:rPr>
                  <w:bCs/>
                  <w:szCs w:val="22"/>
                  <w:u w:val="single"/>
                </w:rPr>
                <w:t>Tenderers are required to provide with their tender submission</w:t>
              </w:r>
              <w:r w:rsidRPr="00A813D1">
                <w:rPr>
                  <w:b/>
                  <w:szCs w:val="22"/>
                </w:rPr>
                <w:t xml:space="preserve"> </w:t>
              </w:r>
              <w:r w:rsidRPr="00300184">
                <w:rPr>
                  <w:szCs w:val="22"/>
                </w:rPr>
                <w:t>the following supporting evidence for their Economic and Financial Standing (Turnover):</w:t>
              </w:r>
            </w:p>
            <w:p w14:paraId="72338823" w14:textId="77777777" w:rsidR="00B5463A" w:rsidRDefault="00B5463A" w:rsidP="00B5463A">
              <w:pPr>
                <w:spacing w:after="240"/>
                <w:ind w:left="19" w:firstLine="19"/>
                <w:jc w:val="both"/>
                <w:rPr>
                  <w:szCs w:val="22"/>
                </w:rPr>
              </w:pPr>
              <w:r w:rsidRPr="00300184">
                <w:rPr>
                  <w:szCs w:val="22"/>
                </w:rPr>
                <w:t xml:space="preserve">1. Audited financial statements for each of the last three financial years (or where the date of establishment is more recent, for each year the Tenderer has been established), which must include an unqualified audit report on financial statements to confirm the Tenderer’s turnover for each of the three most recent financial years (for which audited accounts are available);   </w:t>
              </w:r>
            </w:p>
          </w:sdtContent>
        </w:sdt>
        <w:p w14:paraId="07E32BD8" w14:textId="3DFAA5CB" w:rsidR="00B5463A" w:rsidRDefault="00B5463A" w:rsidP="00B5463A">
          <w:pPr>
            <w:spacing w:after="0"/>
          </w:pPr>
          <w:r w:rsidRPr="00E37F5F">
            <w:rPr>
              <w:b/>
              <w:szCs w:val="22"/>
            </w:rPr>
            <w:t xml:space="preserve">Tenderers must provide the supporting documentation specified above </w:t>
          </w:r>
          <w:r>
            <w:rPr>
              <w:b/>
              <w:szCs w:val="22"/>
            </w:rPr>
            <w:t>with their Tender Response</w:t>
          </w:r>
          <w:r w:rsidRPr="00830A49">
            <w:rPr>
              <w:szCs w:val="22"/>
            </w:rPr>
            <w:t xml:space="preserve">. However, where the Tenderer is unable, for a valid reason, to provide the specified </w:t>
          </w:r>
          <w:r w:rsidRPr="00830A49">
            <w:rPr>
              <w:szCs w:val="22"/>
            </w:rPr>
            <w:lastRenderedPageBreak/>
            <w:t xml:space="preserve">documentation, the Tenderer must inform the Contracting Authority of the valid reason </w:t>
          </w:r>
          <w:r>
            <w:rPr>
              <w:szCs w:val="22"/>
            </w:rPr>
            <w:t xml:space="preserve">as to </w:t>
          </w:r>
          <w:r w:rsidRPr="00830A49">
            <w:rPr>
              <w:szCs w:val="22"/>
            </w:rPr>
            <w:t>why the documentation cannot be supplied and, if the Contracting Authority considers the reason given to be valid, provide such other suitable alternative documentation to prove, to the satisfaction of the Contracting Authority, their economic and financial capacity.</w:t>
          </w:r>
        </w:p>
        <w:p w14:paraId="30A249DD" w14:textId="77777777" w:rsidR="00B5463A" w:rsidRDefault="00B5463A" w:rsidP="00B61DAD">
          <w:pPr>
            <w:spacing w:after="0"/>
          </w:pPr>
        </w:p>
        <w:tbl>
          <w:tblPr>
            <w:tblStyle w:val="TableGrid"/>
            <w:tblpPr w:leftFromText="180" w:rightFromText="180" w:vertAnchor="text" w:horzAnchor="margin" w:tblpY="155"/>
            <w:tblW w:w="8995" w:type="dxa"/>
            <w:tblLook w:val="04A0" w:firstRow="1" w:lastRow="0" w:firstColumn="1" w:lastColumn="0" w:noHBand="0" w:noVBand="1"/>
          </w:tblPr>
          <w:tblGrid>
            <w:gridCol w:w="1811"/>
            <w:gridCol w:w="7184"/>
          </w:tblGrid>
          <w:tr w:rsidR="00A53FE7" w:rsidRPr="00193651" w14:paraId="0657149A" w14:textId="77777777" w:rsidTr="00A53FE7">
            <w:tc>
              <w:tcPr>
                <w:tcW w:w="1811" w:type="dxa"/>
                <w:tcBorders>
                  <w:top w:val="single" w:sz="4" w:space="0" w:color="auto"/>
                  <w:left w:val="single" w:sz="4" w:space="0" w:color="auto"/>
                  <w:bottom w:val="single" w:sz="4" w:space="0" w:color="auto"/>
                  <w:right w:val="single" w:sz="4" w:space="0" w:color="auto"/>
                </w:tcBorders>
                <w:shd w:val="clear" w:color="auto" w:fill="AFD9D5"/>
                <w:hideMark/>
              </w:tcPr>
              <w:p w14:paraId="4CD1C638" w14:textId="77777777" w:rsidR="00A53FE7" w:rsidRPr="00CA4E06" w:rsidRDefault="00A53FE7" w:rsidP="00A53FE7">
                <w:pPr>
                  <w:spacing w:after="0"/>
                  <w:rPr>
                    <w:b/>
                    <w:color w:val="000000" w:themeColor="text1"/>
                    <w:sz w:val="22"/>
                    <w:szCs w:val="22"/>
                  </w:rPr>
                </w:pPr>
                <w:r w:rsidRPr="00CA4E06">
                  <w:rPr>
                    <w:b/>
                    <w:color w:val="000000" w:themeColor="text1"/>
                    <w:sz w:val="22"/>
                    <w:szCs w:val="22"/>
                    <w:lang w:val="en-IE"/>
                  </w:rPr>
                  <w:t xml:space="preserve">3.2.A </w:t>
                </w:r>
                <w:r w:rsidRPr="00CA4E06">
                  <w:rPr>
                    <w:b/>
                    <w:color w:val="000000" w:themeColor="text1"/>
                    <w:sz w:val="22"/>
                    <w:szCs w:val="22"/>
                  </w:rPr>
                  <w:t>Cash Reserve</w:t>
                </w:r>
              </w:p>
              <w:p w14:paraId="26AE3421" w14:textId="77777777" w:rsidR="00A53FE7" w:rsidRPr="00CA4E06" w:rsidRDefault="00A53FE7" w:rsidP="00A53FE7">
                <w:pPr>
                  <w:spacing w:after="0"/>
                  <w:rPr>
                    <w:b/>
                    <w:color w:val="000000" w:themeColor="text1"/>
                    <w:sz w:val="22"/>
                    <w:szCs w:val="22"/>
                    <w:lang w:val="en-IE"/>
                  </w:rPr>
                </w:pPr>
                <w:r w:rsidRPr="00CA4E06">
                  <w:rPr>
                    <w:b/>
                    <w:color w:val="000000" w:themeColor="text1"/>
                    <w:sz w:val="22"/>
                    <w:szCs w:val="22"/>
                  </w:rPr>
                  <w:t>M</w:t>
                </w:r>
                <w:r>
                  <w:rPr>
                    <w:b/>
                    <w:color w:val="000000" w:themeColor="text1"/>
                    <w:sz w:val="22"/>
                    <w:szCs w:val="22"/>
                  </w:rPr>
                  <w:t xml:space="preserve">inimum </w:t>
                </w:r>
                <w:r w:rsidRPr="00CA4E06">
                  <w:rPr>
                    <w:b/>
                    <w:color w:val="000000" w:themeColor="text1"/>
                    <w:sz w:val="22"/>
                    <w:szCs w:val="22"/>
                  </w:rPr>
                  <w:t>R</w:t>
                </w:r>
                <w:r>
                  <w:rPr>
                    <w:b/>
                    <w:color w:val="000000" w:themeColor="text1"/>
                    <w:sz w:val="22"/>
                    <w:szCs w:val="22"/>
                  </w:rPr>
                  <w:t>equirement</w:t>
                </w:r>
                <w:r w:rsidRPr="00CA4E06">
                  <w:rPr>
                    <w:b/>
                    <w:color w:val="000000" w:themeColor="text1"/>
                    <w:sz w:val="22"/>
                    <w:szCs w:val="22"/>
                  </w:rPr>
                  <w:t xml:space="preserve"> 2</w:t>
                </w:r>
                <w:r>
                  <w:rPr>
                    <w:b/>
                    <w:color w:val="000000" w:themeColor="text1"/>
                    <w:sz w:val="22"/>
                    <w:szCs w:val="22"/>
                  </w:rPr>
                  <w:t xml:space="preserve"> (MR2)</w:t>
                </w:r>
              </w:p>
            </w:tc>
            <w:tc>
              <w:tcPr>
                <w:tcW w:w="7184" w:type="dxa"/>
                <w:tcBorders>
                  <w:top w:val="single" w:sz="4" w:space="0" w:color="auto"/>
                  <w:left w:val="single" w:sz="4" w:space="0" w:color="auto"/>
                  <w:bottom w:val="single" w:sz="4" w:space="0" w:color="auto"/>
                  <w:right w:val="single" w:sz="4" w:space="0" w:color="auto"/>
                </w:tcBorders>
              </w:tcPr>
              <w:p w14:paraId="04128B0B" w14:textId="204DEA80" w:rsidR="00A53FE7" w:rsidRPr="00CA4E06" w:rsidRDefault="00A53FE7" w:rsidP="00A53FE7">
                <w:pPr>
                  <w:spacing w:after="0"/>
                  <w:rPr>
                    <w:color w:val="000000" w:themeColor="text1"/>
                    <w:sz w:val="22"/>
                    <w:szCs w:val="22"/>
                  </w:rPr>
                </w:pPr>
                <w:r w:rsidRPr="00CA4E06">
                  <w:rPr>
                    <w:iCs/>
                    <w:color w:val="000000" w:themeColor="text1"/>
                    <w:sz w:val="22"/>
                    <w:szCs w:val="22"/>
                    <w:lang w:val="en-IE"/>
                  </w:rPr>
                  <w:t>Tenderers must demonstrate that they have</w:t>
                </w:r>
                <w:r w:rsidRPr="00CA4E06">
                  <w:rPr>
                    <w:color w:val="000000" w:themeColor="text1"/>
                    <w:sz w:val="22"/>
                    <w:szCs w:val="22"/>
                  </w:rPr>
                  <w:t xml:space="preserve"> cash reserves, at a minimum, equal to 60 days payroll from the date of tender deadline </w:t>
                </w:r>
                <w:r w:rsidRPr="00837792">
                  <w:rPr>
                    <w:b/>
                    <w:bCs/>
                    <w:color w:val="FF0000"/>
                    <w:sz w:val="22"/>
                    <w:szCs w:val="22"/>
                  </w:rPr>
                  <w:t>(</w:t>
                </w:r>
                <w:r w:rsidR="00893941">
                  <w:rPr>
                    <w:b/>
                    <w:bCs/>
                    <w:color w:val="FF0000"/>
                    <w:sz w:val="22"/>
                    <w:szCs w:val="22"/>
                  </w:rPr>
                  <w:t>12</w:t>
                </w:r>
                <w:r w:rsidRPr="00837792">
                  <w:rPr>
                    <w:b/>
                    <w:bCs/>
                    <w:color w:val="FF0000"/>
                    <w:sz w:val="22"/>
                    <w:szCs w:val="22"/>
                  </w:rPr>
                  <w:t>/</w:t>
                </w:r>
                <w:r w:rsidR="00893941">
                  <w:rPr>
                    <w:b/>
                    <w:bCs/>
                    <w:color w:val="FF0000"/>
                    <w:sz w:val="22"/>
                    <w:szCs w:val="22"/>
                  </w:rPr>
                  <w:t>10</w:t>
                </w:r>
                <w:r w:rsidRPr="00837792">
                  <w:rPr>
                    <w:b/>
                    <w:bCs/>
                    <w:color w:val="FF0000"/>
                    <w:sz w:val="22"/>
                    <w:szCs w:val="22"/>
                  </w:rPr>
                  <w:t xml:space="preserve">/26) </w:t>
                </w:r>
                <w:r w:rsidRPr="00CA4E06">
                  <w:rPr>
                    <w:color w:val="000000" w:themeColor="text1"/>
                    <w:sz w:val="22"/>
                    <w:szCs w:val="22"/>
                  </w:rPr>
                  <w:t xml:space="preserve">to meet the payroll demands of the minimum staffing level as set out in </w:t>
                </w:r>
                <w:r>
                  <w:rPr>
                    <w:color w:val="000000" w:themeColor="text1"/>
                    <w:sz w:val="22"/>
                    <w:szCs w:val="22"/>
                  </w:rPr>
                  <w:t>Appendix 1 Section 2 (1).</w:t>
                </w:r>
              </w:p>
              <w:p w14:paraId="566CC92F" w14:textId="77777777" w:rsidR="00A53FE7" w:rsidRPr="00CA4E06" w:rsidRDefault="00A53FE7" w:rsidP="00A53FE7">
                <w:pPr>
                  <w:spacing w:after="0"/>
                  <w:rPr>
                    <w:color w:val="000000" w:themeColor="text1"/>
                    <w:sz w:val="22"/>
                    <w:szCs w:val="22"/>
                  </w:rPr>
                </w:pPr>
              </w:p>
              <w:p w14:paraId="266F0603" w14:textId="77777777" w:rsidR="00A53FE7" w:rsidRPr="00CA4E06" w:rsidRDefault="00A53FE7" w:rsidP="00A53FE7">
                <w:pPr>
                  <w:spacing w:after="0"/>
                  <w:rPr>
                    <w:color w:val="000000" w:themeColor="text1"/>
                    <w:sz w:val="22"/>
                    <w:szCs w:val="22"/>
                    <w:lang w:val="en-IE"/>
                  </w:rPr>
                </w:pPr>
                <w:r w:rsidRPr="00CA4E06">
                  <w:rPr>
                    <w:color w:val="000000" w:themeColor="text1"/>
                    <w:sz w:val="22"/>
                    <w:szCs w:val="22"/>
                  </w:rPr>
                  <w:t xml:space="preserve">The Contracting Authority reserves the right to assess the financial stability of the identified successful Tenderer at any time prior to the award decision. </w:t>
                </w:r>
              </w:p>
              <w:p w14:paraId="0C467730" w14:textId="77777777" w:rsidR="00A53FE7" w:rsidRPr="00CA4E06" w:rsidRDefault="00A53FE7" w:rsidP="00A53FE7">
                <w:pPr>
                  <w:spacing w:after="0"/>
                  <w:rPr>
                    <w:color w:val="000000" w:themeColor="text1"/>
                    <w:sz w:val="22"/>
                    <w:szCs w:val="22"/>
                  </w:rPr>
                </w:pPr>
              </w:p>
            </w:tc>
          </w:tr>
        </w:tbl>
        <w:p w14:paraId="0FBE8FBA" w14:textId="77777777" w:rsidR="001630C5" w:rsidRDefault="001630C5" w:rsidP="00B61DAD">
          <w:pPr>
            <w:spacing w:after="0"/>
          </w:pPr>
        </w:p>
        <w:p w14:paraId="4EA77A5C" w14:textId="5BB98800" w:rsidR="001630C5" w:rsidRDefault="001630C5" w:rsidP="00A53FE7">
          <w:pPr>
            <w:spacing w:after="240"/>
            <w:jc w:val="both"/>
            <w:rPr>
              <w:szCs w:val="22"/>
            </w:rPr>
          </w:pPr>
          <w:r w:rsidRPr="00300184">
            <w:rPr>
              <w:b/>
              <w:szCs w:val="22"/>
            </w:rPr>
            <w:t>Please Note:</w:t>
          </w:r>
          <w:r w:rsidRPr="00300184">
            <w:rPr>
              <w:szCs w:val="22"/>
            </w:rPr>
            <w:t xml:space="preserve"> </w:t>
          </w:r>
          <w:r w:rsidRPr="002F6DCA">
            <w:rPr>
              <w:bCs/>
              <w:szCs w:val="22"/>
              <w:u w:val="single"/>
            </w:rPr>
            <w:t>Tenderers are required to provide with their tender submission</w:t>
          </w:r>
          <w:r w:rsidRPr="002F6DCA">
            <w:rPr>
              <w:bCs/>
              <w:szCs w:val="22"/>
            </w:rPr>
            <w:t xml:space="preserve"> </w:t>
          </w:r>
          <w:r w:rsidR="00A53FE7">
            <w:rPr>
              <w:bCs/>
              <w:szCs w:val="22"/>
            </w:rPr>
            <w:t xml:space="preserve">either of </w:t>
          </w:r>
          <w:r w:rsidRPr="002F6DCA">
            <w:rPr>
              <w:bCs/>
              <w:szCs w:val="22"/>
            </w:rPr>
            <w:t>the</w:t>
          </w:r>
          <w:r w:rsidRPr="00300184">
            <w:rPr>
              <w:szCs w:val="22"/>
            </w:rPr>
            <w:t xml:space="preserve"> following supporting evidence for their </w:t>
          </w:r>
          <w:r>
            <w:rPr>
              <w:szCs w:val="22"/>
            </w:rPr>
            <w:t>Cash Reserves:</w:t>
          </w:r>
        </w:p>
        <w:p w14:paraId="024497DB" w14:textId="77777777" w:rsidR="00C11CEC" w:rsidRDefault="00C11CEC" w:rsidP="00746C69">
          <w:pPr>
            <w:pStyle w:val="ListParagraph"/>
            <w:numPr>
              <w:ilvl w:val="0"/>
              <w:numId w:val="23"/>
            </w:numPr>
            <w:spacing w:after="240"/>
            <w:jc w:val="both"/>
            <w:rPr>
              <w:szCs w:val="22"/>
            </w:rPr>
          </w:pPr>
          <w:r>
            <w:rPr>
              <w:szCs w:val="22"/>
            </w:rPr>
            <w:t xml:space="preserve">Audited Accounts </w:t>
          </w:r>
        </w:p>
        <w:p w14:paraId="46C563C1" w14:textId="016BFB79" w:rsidR="001630C5" w:rsidRPr="001630C5" w:rsidRDefault="00C11CEC" w:rsidP="00746C69">
          <w:pPr>
            <w:pStyle w:val="ListParagraph"/>
            <w:numPr>
              <w:ilvl w:val="0"/>
              <w:numId w:val="23"/>
            </w:numPr>
            <w:spacing w:after="240"/>
            <w:jc w:val="both"/>
            <w:rPr>
              <w:szCs w:val="22"/>
            </w:rPr>
          </w:pPr>
          <w:r>
            <w:rPr>
              <w:szCs w:val="22"/>
            </w:rPr>
            <w:t>Banker’s Letter</w:t>
          </w:r>
        </w:p>
        <w:p w14:paraId="7B4EA435" w14:textId="1AA74B1E" w:rsidR="001630C5" w:rsidRPr="002020C2" w:rsidRDefault="001630C5" w:rsidP="002020C2">
          <w:pPr>
            <w:spacing w:after="0"/>
          </w:pPr>
          <w:r w:rsidRPr="00E37F5F">
            <w:rPr>
              <w:b/>
              <w:szCs w:val="22"/>
            </w:rPr>
            <w:t xml:space="preserve">Tenderers must provide the supporting documentation specified above </w:t>
          </w:r>
          <w:r>
            <w:rPr>
              <w:b/>
              <w:szCs w:val="22"/>
            </w:rPr>
            <w:t>with their Tender Response</w:t>
          </w:r>
          <w:r w:rsidRPr="00830A49">
            <w:rPr>
              <w:szCs w:val="22"/>
            </w:rPr>
            <w:t xml:space="preserve">. However, where the Tenderer is unable, for a valid reason, to provide the specified documentation, the Tenderer must inform the Contracting Authority of the valid reason </w:t>
          </w:r>
          <w:r>
            <w:rPr>
              <w:szCs w:val="22"/>
            </w:rPr>
            <w:t xml:space="preserve">as to </w:t>
          </w:r>
          <w:r w:rsidRPr="00830A49">
            <w:rPr>
              <w:szCs w:val="22"/>
            </w:rPr>
            <w:t>why the documentation cannot be supplied and, if the Contracting Authority considers the reason given to be valid, provide such other suitable alternative documentation to prove, to the satisfaction of the Contracting Authority, their economic and financial capacity.</w:t>
          </w:r>
          <w:bookmarkStart w:id="6" w:name="_Hlk231565381"/>
        </w:p>
        <w:p w14:paraId="450F592F" w14:textId="77777777" w:rsidR="001630C5" w:rsidRDefault="00CA6DCF" w:rsidP="00C3103B">
          <w:pPr>
            <w:spacing w:after="0"/>
            <w:jc w:val="both"/>
            <w:rPr>
              <w:szCs w:val="22"/>
            </w:rPr>
          </w:pPr>
        </w:p>
      </w:sdtContent>
    </w:sdt>
    <w:bookmarkEnd w:id="6" w:displacedByCustomXml="prev"/>
    <w:bookmarkEnd w:id="5" w:displacedByCustomXml="prev"/>
    <w:p w14:paraId="051272DB" w14:textId="77777777" w:rsidR="00C3103B" w:rsidRPr="00830A49" w:rsidRDefault="00C3103B" w:rsidP="00C3103B">
      <w:pPr>
        <w:spacing w:after="0"/>
        <w:jc w:val="both"/>
        <w:rPr>
          <w:szCs w:val="22"/>
        </w:rPr>
        <w:sectPr w:rsidR="00C3103B" w:rsidRPr="00830A49" w:rsidSect="00C3103B">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651"/>
        <w:gridCol w:w="686"/>
        <w:gridCol w:w="7734"/>
      </w:tblGrid>
      <w:tr w:rsidR="00C3103B" w:rsidRPr="00830A49" w14:paraId="18828A13" w14:textId="77777777" w:rsidTr="00663B2A">
        <w:trPr>
          <w:trHeight w:val="1984"/>
        </w:trPr>
        <w:tc>
          <w:tcPr>
            <w:tcW w:w="359" w:type="pct"/>
          </w:tcPr>
          <w:p w14:paraId="2B389DA6" w14:textId="77777777" w:rsidR="00C3103B" w:rsidRPr="00830A49" w:rsidRDefault="00C3103B" w:rsidP="00C3103B">
            <w:pPr>
              <w:jc w:val="both"/>
              <w:rPr>
                <w:color w:val="0000FF"/>
                <w:szCs w:val="22"/>
              </w:rPr>
            </w:pPr>
          </w:p>
        </w:tc>
        <w:tc>
          <w:tcPr>
            <w:tcW w:w="378" w:type="pct"/>
          </w:tcPr>
          <w:p w14:paraId="3604BFB3" w14:textId="77777777" w:rsidR="00C3103B" w:rsidRPr="00830A49" w:rsidRDefault="00C3103B" w:rsidP="00C3103B">
            <w:pPr>
              <w:jc w:val="both"/>
              <w:rPr>
                <w:color w:val="0000FF"/>
                <w:szCs w:val="22"/>
              </w:rPr>
            </w:pPr>
            <w:r w:rsidRPr="00830A49">
              <w:rPr>
                <w:color w:val="0000FF"/>
                <w:szCs w:val="22"/>
              </w:rPr>
              <w:t>3.2.B</w:t>
            </w:r>
          </w:p>
        </w:tc>
        <w:tc>
          <w:tcPr>
            <w:tcW w:w="4263" w:type="pct"/>
          </w:tcPr>
          <w:p w14:paraId="6F3AFA0F" w14:textId="77777777" w:rsidR="00C3103B" w:rsidRPr="00830A49" w:rsidRDefault="00C3103B" w:rsidP="00E87474">
            <w:pPr>
              <w:rPr>
                <w:b/>
                <w:szCs w:val="22"/>
              </w:rPr>
            </w:pPr>
            <w:r w:rsidRPr="00830A49">
              <w:rPr>
                <w:b/>
                <w:szCs w:val="22"/>
              </w:rPr>
              <w:t>Technical and Professional Ability</w:t>
            </w:r>
          </w:p>
          <w:p w14:paraId="44980EF4" w14:textId="40846472" w:rsidR="00C3103B" w:rsidRPr="00A970E4" w:rsidRDefault="00C3103B" w:rsidP="00663B2A">
            <w:pPr>
              <w:jc w:val="both"/>
              <w:rPr>
                <w:szCs w:val="22"/>
              </w:rPr>
            </w:pPr>
            <w:r w:rsidRPr="003215FF">
              <w:rPr>
                <w:szCs w:val="22"/>
              </w:rPr>
              <w:t xml:space="preserve">Tenderers must declare by way of </w:t>
            </w:r>
            <w:proofErr w:type="spellStart"/>
            <w:r w:rsidR="00FB4614">
              <w:rPr>
                <w:szCs w:val="22"/>
              </w:rPr>
              <w:t>e</w:t>
            </w:r>
            <w:r w:rsidRPr="003215FF">
              <w:rPr>
                <w:szCs w:val="22"/>
              </w:rPr>
              <w:t>ESPD</w:t>
            </w:r>
            <w:proofErr w:type="spellEnd"/>
            <w:r w:rsidRPr="003215FF">
              <w:rPr>
                <w:szCs w:val="22"/>
              </w:rPr>
              <w:t xml:space="preserve"> that they satisfy the technical and professional requirement(s) set out below</w:t>
            </w:r>
            <w:r w:rsidR="008B3C0F">
              <w:rPr>
                <w:szCs w:val="22"/>
              </w:rPr>
              <w:t xml:space="preserve"> </w:t>
            </w:r>
            <w:r w:rsidRPr="003215FF">
              <w:rPr>
                <w:szCs w:val="22"/>
              </w:rPr>
              <w:t>and that they are able, upon request and without delay, to provide the supporting documentation specified below to the Contracting Authority in each case.</w:t>
            </w:r>
            <w:r>
              <w:rPr>
                <w:szCs w:val="22"/>
              </w:rPr>
              <w:t xml:space="preserve"> </w:t>
            </w:r>
          </w:p>
        </w:tc>
      </w:tr>
    </w:tbl>
    <w:p w14:paraId="62F7AFCD" w14:textId="77777777" w:rsidR="00C3103B" w:rsidRDefault="00C3103B" w:rsidP="00C3103B">
      <w:pPr>
        <w:spacing w:after="0"/>
        <w:jc w:val="both"/>
        <w:rPr>
          <w:szCs w:val="22"/>
        </w:rPr>
        <w:sectPr w:rsidR="00C3103B" w:rsidSect="00C3103B">
          <w:type w:val="continuous"/>
          <w:pgSz w:w="11907" w:h="16840" w:code="9"/>
          <w:pgMar w:top="1134" w:right="1418" w:bottom="851" w:left="1418" w:header="709" w:footer="709" w:gutter="0"/>
          <w:cols w:space="708"/>
          <w:docGrid w:linePitch="360"/>
        </w:sectPr>
      </w:pPr>
    </w:p>
    <w:sdt>
      <w:sdtPr>
        <w:rPr>
          <w:color w:val="FF0000"/>
        </w:rPr>
        <w:id w:val="1108477636"/>
        <w:placeholder>
          <w:docPart w:val="242DA34E6AED4F51A351857C0994C5C1"/>
        </w:placeholder>
      </w:sdtPr>
      <w:sdtEndPr>
        <w:rPr>
          <w:color w:val="auto"/>
        </w:rPr>
      </w:sdtEndPr>
      <w:sdtContent>
        <w:p w14:paraId="5F0C6321" w14:textId="77777777" w:rsidR="008C16AD" w:rsidRPr="008C16AD" w:rsidRDefault="008C16AD" w:rsidP="008C16AD">
          <w:pPr>
            <w:spacing w:after="0"/>
            <w:rPr>
              <w:b/>
              <w:bCs/>
            </w:rPr>
          </w:pPr>
          <w:r w:rsidRPr="008C16AD">
            <w:rPr>
              <w:b/>
              <w:bCs/>
            </w:rPr>
            <w:t>Tenderers must provide the necessary details of the following in their Tender Response</w:t>
          </w:r>
        </w:p>
        <w:p w14:paraId="6CE3C320" w14:textId="77777777" w:rsidR="00267AA3" w:rsidRDefault="00267AA3" w:rsidP="009456B4">
          <w:bookmarkStart w:id="7" w:name="_Hlk231567075"/>
        </w:p>
        <w:p w14:paraId="4C49CCAB" w14:textId="090DD1A9" w:rsidR="00267AA3" w:rsidRPr="009673C7" w:rsidRDefault="00267AA3" w:rsidP="00267AA3">
          <w:pPr>
            <w:spacing w:after="0"/>
            <w:rPr>
              <w:b/>
              <w:bCs/>
            </w:rPr>
          </w:pPr>
          <w:r w:rsidRPr="009673C7">
            <w:rPr>
              <w:b/>
              <w:bCs/>
            </w:rPr>
            <w:t>3.2.B Technical and Professional Ability</w:t>
          </w:r>
          <w:r w:rsidR="00491D90">
            <w:rPr>
              <w:b/>
              <w:bCs/>
            </w:rPr>
            <w:t xml:space="preserve"> </w:t>
          </w:r>
          <w:r w:rsidR="00A378CF">
            <w:rPr>
              <w:b/>
              <w:bCs/>
            </w:rPr>
            <w:t>–</w:t>
          </w:r>
          <w:r w:rsidR="00491D90">
            <w:rPr>
              <w:b/>
              <w:bCs/>
            </w:rPr>
            <w:t xml:space="preserve"> </w:t>
          </w:r>
          <w:r w:rsidR="00A378CF">
            <w:rPr>
              <w:b/>
              <w:bCs/>
            </w:rPr>
            <w:t>Minimum Requirement 3</w:t>
          </w:r>
          <w:r w:rsidRPr="009673C7">
            <w:rPr>
              <w:b/>
              <w:bCs/>
            </w:rPr>
            <w:t xml:space="preserve"> </w:t>
          </w:r>
          <w:r w:rsidR="00604936">
            <w:rPr>
              <w:b/>
              <w:bCs/>
            </w:rPr>
            <w:t>(MR</w:t>
          </w:r>
          <w:r w:rsidR="00A378CF">
            <w:rPr>
              <w:b/>
              <w:bCs/>
            </w:rPr>
            <w:t>3</w:t>
          </w:r>
          <w:r w:rsidR="00604936">
            <w:rPr>
              <w:b/>
              <w:bCs/>
            </w:rPr>
            <w:t xml:space="preserve">) </w:t>
          </w:r>
        </w:p>
        <w:p w14:paraId="0CB13D2A" w14:textId="35AA6202" w:rsidR="002F25DE" w:rsidRDefault="002F25DE" w:rsidP="002F25DE">
          <w:pPr>
            <w:spacing w:after="0"/>
          </w:pPr>
          <w:r>
            <w:t xml:space="preserve">Tenderers must demonstrate, by completing the </w:t>
          </w:r>
          <w:r w:rsidRPr="008A73D8">
            <w:rPr>
              <w:b/>
              <w:bCs/>
            </w:rPr>
            <w:t xml:space="preserve">previous experience forms </w:t>
          </w:r>
          <w:r w:rsidR="00F976D2">
            <w:rPr>
              <w:b/>
              <w:bCs/>
            </w:rPr>
            <w:t>of the Tender Response Document</w:t>
          </w:r>
          <w:r w:rsidRPr="00C719A9">
            <w:t>,</w:t>
          </w:r>
          <w:r>
            <w:t xml:space="preserve"> that they have the experience and capability to meet the requirements of the Contracting Authority in the provision of a service similar in nature and scope to those described in Appendix 1 of this RFT.</w:t>
          </w:r>
        </w:p>
        <w:p w14:paraId="06842E8E" w14:textId="77777777" w:rsidR="002F25DE" w:rsidRDefault="002F25DE" w:rsidP="002F25DE">
          <w:pPr>
            <w:spacing w:after="0"/>
          </w:pPr>
        </w:p>
        <w:p w14:paraId="17FABD34" w14:textId="77777777" w:rsidR="002F25DE" w:rsidRDefault="002F25DE" w:rsidP="002F25DE">
          <w:pPr>
            <w:spacing w:after="0"/>
          </w:pPr>
          <w:r>
            <w:t xml:space="preserve">To demonstrate this, Tenderers must provide two example(s) of the successful delivery of a contract (within </w:t>
          </w:r>
          <w:r w:rsidRPr="008A73D8">
            <w:rPr>
              <w:b/>
              <w:bCs/>
            </w:rPr>
            <w:t xml:space="preserve">the last </w:t>
          </w:r>
          <w:r>
            <w:rPr>
              <w:b/>
              <w:bCs/>
            </w:rPr>
            <w:t>five</w:t>
          </w:r>
          <w:r w:rsidRPr="008A73D8">
            <w:rPr>
              <w:b/>
              <w:bCs/>
            </w:rPr>
            <w:t xml:space="preserve"> (</w:t>
          </w:r>
          <w:r>
            <w:rPr>
              <w:b/>
              <w:bCs/>
            </w:rPr>
            <w:t>5</w:t>
          </w:r>
          <w:r w:rsidRPr="008A73D8">
            <w:rPr>
              <w:b/>
              <w:bCs/>
            </w:rPr>
            <w:t>) years</w:t>
          </w:r>
          <w:r>
            <w:t xml:space="preserve"> prior to the Tender Deadline) of a comparable nature and scale to those described in Appendix 1.</w:t>
          </w:r>
        </w:p>
        <w:p w14:paraId="09392F8A" w14:textId="77777777" w:rsidR="002F25DE" w:rsidRDefault="002F25DE" w:rsidP="002F25DE">
          <w:pPr>
            <w:spacing w:after="0"/>
          </w:pPr>
        </w:p>
        <w:p w14:paraId="71E164B9" w14:textId="77777777" w:rsidR="002F25DE" w:rsidRDefault="002F25DE" w:rsidP="002F25DE">
          <w:pPr>
            <w:spacing w:after="0"/>
          </w:pPr>
          <w:r>
            <w:lastRenderedPageBreak/>
            <w:t>The Contracting Authority may contact references provided independently and without further reference to the tenderer.</w:t>
          </w:r>
        </w:p>
        <w:p w14:paraId="6EE1F1C2" w14:textId="77777777" w:rsidR="002F25DE" w:rsidRDefault="002F25DE" w:rsidP="002F25DE">
          <w:pPr>
            <w:spacing w:after="0"/>
          </w:pPr>
        </w:p>
        <w:p w14:paraId="6D0496AF" w14:textId="77777777" w:rsidR="002F25DE" w:rsidRDefault="002F25DE" w:rsidP="002F25DE">
          <w:pPr>
            <w:spacing w:after="0"/>
          </w:pPr>
          <w:r>
            <w:t>Tenderers must ensure they provide sufficient information to allow the Contracting Authority to judge the similarity of these contracts to the requirements of this RFT.</w:t>
          </w:r>
        </w:p>
        <w:p w14:paraId="6415B77A" w14:textId="77777777" w:rsidR="002F25DE" w:rsidRDefault="002F25DE" w:rsidP="002F25DE">
          <w:pPr>
            <w:spacing w:after="0"/>
          </w:pPr>
        </w:p>
        <w:p w14:paraId="2642AEE7" w14:textId="32053DB7" w:rsidR="00C3103B" w:rsidRPr="00AF682A" w:rsidRDefault="002F25DE" w:rsidP="00AF682A">
          <w:pPr>
            <w:spacing w:after="0"/>
            <w:sectPr w:rsidR="00C3103B" w:rsidRPr="00AF682A" w:rsidSect="00C3103B">
              <w:type w:val="continuous"/>
              <w:pgSz w:w="11907" w:h="16840" w:code="9"/>
              <w:pgMar w:top="1134" w:right="1418" w:bottom="851" w:left="1418" w:header="709" w:footer="709" w:gutter="0"/>
              <w:cols w:space="708"/>
              <w:formProt w:val="0"/>
              <w:docGrid w:linePitch="360"/>
            </w:sectPr>
          </w:pPr>
          <w:r>
            <w:t>Companies who do not demonstrate sufficient experience or who have given reason to believe that they would not be able to meet the requirements of the Contracting Authority</w:t>
          </w:r>
          <w:r w:rsidR="00AF682A">
            <w:t xml:space="preserve"> </w:t>
          </w:r>
          <w:r w:rsidR="00AF682A" w:rsidRPr="00510617">
            <w:t>will be eliminated from this Competition</w:t>
          </w:r>
          <w:r w:rsidR="00AF682A">
            <w:t>.</w:t>
          </w:r>
        </w:p>
      </w:sdtContent>
    </w:sdt>
    <w:bookmarkEnd w:id="7" w:displacedByCustomXml="prev"/>
    <w:p w14:paraId="19D33F13" w14:textId="77777777" w:rsidR="00C3103B" w:rsidRPr="00AF682A" w:rsidRDefault="00C3103B" w:rsidP="00AF682A">
      <w:pPr>
        <w:jc w:val="both"/>
        <w:rPr>
          <w:szCs w:val="22"/>
        </w:rPr>
        <w:sectPr w:rsidR="00C3103B" w:rsidRPr="00AF682A" w:rsidSect="00C3103B">
          <w:type w:val="continuous"/>
          <w:pgSz w:w="11907" w:h="16840" w:code="9"/>
          <w:pgMar w:top="1134" w:right="1418" w:bottom="851" w:left="1418" w:header="709" w:footer="709" w:gutter="0"/>
          <w:cols w:space="708"/>
          <w:docGrid w:linePitch="360"/>
        </w:sectPr>
      </w:pPr>
      <w:bookmarkStart w:id="8" w:name="Text81"/>
    </w:p>
    <w:bookmarkEnd w:id="8"/>
    <w:p w14:paraId="58277EBD" w14:textId="77777777" w:rsidR="003C0FB1" w:rsidRDefault="003C0FB1" w:rsidP="00AB5697">
      <w:pPr>
        <w:pStyle w:val="Heading2"/>
        <w:numPr>
          <w:ilvl w:val="1"/>
          <w:numId w:val="4"/>
        </w:numPr>
        <w:tabs>
          <w:tab w:val="clear" w:pos="390"/>
        </w:tabs>
        <w:spacing w:after="100"/>
        <w:ind w:left="0" w:firstLine="0"/>
        <w:jc w:val="both"/>
      </w:pPr>
      <w:r w:rsidRPr="000E5DB7">
        <w:t>Award Criteria</w:t>
      </w:r>
    </w:p>
    <w:tbl>
      <w:tblPr>
        <w:tblW w:w="5000" w:type="pct"/>
        <w:tblLook w:val="01E0" w:firstRow="1" w:lastRow="1" w:firstColumn="1" w:lastColumn="1" w:noHBand="0" w:noVBand="0"/>
      </w:tblPr>
      <w:tblGrid>
        <w:gridCol w:w="776"/>
        <w:gridCol w:w="8295"/>
      </w:tblGrid>
      <w:tr w:rsidR="00564F8A" w:rsidRPr="00CB5B77" w14:paraId="5B056A36" w14:textId="77777777" w:rsidTr="004A7360">
        <w:trPr>
          <w:trHeight w:val="595"/>
        </w:trPr>
        <w:tc>
          <w:tcPr>
            <w:tcW w:w="428" w:type="pct"/>
          </w:tcPr>
          <w:p w14:paraId="7E35F365" w14:textId="77777777" w:rsidR="00564F8A" w:rsidRPr="00810B05" w:rsidRDefault="00564F8A" w:rsidP="00503F93">
            <w:pPr>
              <w:spacing w:line="320" w:lineRule="exact"/>
              <w:jc w:val="both"/>
              <w:rPr>
                <w:color w:val="0000FF"/>
              </w:rPr>
            </w:pPr>
            <w:r w:rsidRPr="00810B05">
              <w:rPr>
                <w:color w:val="0000FF"/>
              </w:rPr>
              <w:t>3.3.1</w:t>
            </w:r>
          </w:p>
        </w:tc>
        <w:tc>
          <w:tcPr>
            <w:tcW w:w="4572" w:type="pct"/>
          </w:tcPr>
          <w:p w14:paraId="76C7689E" w14:textId="12BFF7B1" w:rsidR="00564F8A" w:rsidRPr="00F04417" w:rsidRDefault="00564F8A" w:rsidP="00F04417">
            <w:pPr>
              <w:pStyle w:val="TableParagraph"/>
              <w:spacing w:after="120" w:line="300" w:lineRule="auto"/>
              <w:ind w:left="164"/>
              <w:jc w:val="both"/>
              <w:rPr>
                <w:rFonts w:eastAsia="Times New Roman" w:cs="Times New Roman"/>
                <w:lang w:val="en-GB"/>
              </w:rPr>
            </w:pPr>
            <w:r w:rsidRPr="00F04417">
              <w:rPr>
                <w:rFonts w:eastAsia="Times New Roman" w:cs="Times New Roman"/>
                <w:lang w:val="en-GB"/>
              </w:rPr>
              <w:t>The Services Contract will be awarded on the basis of the most economically advantageous tender(s)</w:t>
            </w:r>
            <w:r w:rsidR="00BB7A38" w:rsidRPr="00F04417">
              <w:rPr>
                <w:rFonts w:eastAsia="Times New Roman" w:cs="Times New Roman"/>
                <w:lang w:val="en-GB"/>
              </w:rPr>
              <w:t xml:space="preserve"> MEAT</w:t>
            </w:r>
            <w:r w:rsidRPr="00F04417">
              <w:rPr>
                <w:rFonts w:eastAsia="Times New Roman" w:cs="Times New Roman"/>
                <w:lang w:val="en-GB"/>
              </w:rPr>
              <w:t xml:space="preserve"> as identified in accordance with the </w:t>
            </w:r>
            <w:r w:rsidR="00BB7A38" w:rsidRPr="00F04417">
              <w:rPr>
                <w:rFonts w:eastAsia="Times New Roman" w:cs="Times New Roman"/>
                <w:lang w:val="en-GB"/>
              </w:rPr>
              <w:t xml:space="preserve">award criteria set out in Table 1 below. Tenderers must complete responses to all of the requirements included in Appendix 1. </w:t>
            </w:r>
          </w:p>
        </w:tc>
      </w:tr>
    </w:tbl>
    <w:p w14:paraId="79C87A59" w14:textId="77777777" w:rsidR="00564F8A" w:rsidRDefault="00564F8A" w:rsidP="00564F8A">
      <w:pPr>
        <w:sectPr w:rsidR="00564F8A" w:rsidSect="00684357">
          <w:type w:val="continuous"/>
          <w:pgSz w:w="11907" w:h="16840" w:code="9"/>
          <w:pgMar w:top="1134" w:right="1418" w:bottom="851" w:left="1418" w:header="709" w:footer="709" w:gutter="0"/>
          <w:cols w:space="708"/>
          <w:docGrid w:linePitch="360"/>
        </w:sectPr>
      </w:pPr>
    </w:p>
    <w:sdt>
      <w:sdtPr>
        <w:id w:val="7810711"/>
        <w:placeholder>
          <w:docPart w:val="DefaultPlaceholder_-1854013440"/>
        </w:placeholder>
      </w:sdtPr>
      <w:sdtEndPr/>
      <w:sdtContent>
        <w:p w14:paraId="5D8E8F47" w14:textId="7E4EC266" w:rsidR="00BB7A38" w:rsidRPr="006A4E90" w:rsidRDefault="006A4E90" w:rsidP="00736D70">
          <w:pPr>
            <w:jc w:val="both"/>
            <w:rPr>
              <w:spacing w:val="-2"/>
            </w:rPr>
          </w:pPr>
          <w:r>
            <w:rPr>
              <w:b/>
              <w:bCs/>
            </w:rPr>
            <w:t>Table 1: Award Criteria Table</w:t>
          </w:r>
        </w:p>
        <w:tbl>
          <w:tblPr>
            <w:tblStyle w:val="TableGrid"/>
            <w:tblW w:w="9000" w:type="dxa"/>
            <w:tblInd w:w="-5" w:type="dxa"/>
            <w:tblLayout w:type="fixed"/>
            <w:tblCellMar>
              <w:top w:w="28" w:type="dxa"/>
              <w:left w:w="28" w:type="dxa"/>
              <w:bottom w:w="28" w:type="dxa"/>
              <w:right w:w="28" w:type="dxa"/>
            </w:tblCellMar>
            <w:tblLook w:val="04A0" w:firstRow="1" w:lastRow="0" w:firstColumn="1" w:lastColumn="0" w:noHBand="0" w:noVBand="1"/>
          </w:tblPr>
          <w:tblGrid>
            <w:gridCol w:w="1500"/>
            <w:gridCol w:w="1500"/>
            <w:gridCol w:w="1500"/>
            <w:gridCol w:w="1500"/>
            <w:gridCol w:w="1500"/>
            <w:gridCol w:w="1500"/>
          </w:tblGrid>
          <w:tr w:rsidR="00411205" w:rsidRPr="000130D6" w14:paraId="0764F96A" w14:textId="77777777" w:rsidTr="00E1206B">
            <w:trPr>
              <w:trHeight w:val="1700"/>
            </w:trPr>
            <w:tc>
              <w:tcPr>
                <w:tcW w:w="1500" w:type="dxa"/>
                <w:tcBorders>
                  <w:top w:val="single" w:sz="4" w:space="0" w:color="auto"/>
                </w:tcBorders>
                <w:shd w:val="clear" w:color="auto" w:fill="235D64"/>
                <w:vAlign w:val="center"/>
              </w:tcPr>
              <w:p w14:paraId="3E255E24" w14:textId="77777777" w:rsidR="00411205" w:rsidRPr="002B2232" w:rsidRDefault="00411205" w:rsidP="00E1206B">
                <w:pPr>
                  <w:spacing w:after="0"/>
                  <w:jc w:val="center"/>
                  <w:rPr>
                    <w:b/>
                    <w:bCs/>
                    <w:color w:val="FFFFFF" w:themeColor="background1"/>
                    <w:sz w:val="18"/>
                    <w:szCs w:val="18"/>
                  </w:rPr>
                </w:pPr>
                <w:r w:rsidRPr="002B2232">
                  <w:rPr>
                    <w:b/>
                    <w:bCs/>
                    <w:color w:val="FFFFFF" w:themeColor="background1"/>
                    <w:sz w:val="18"/>
                    <w:szCs w:val="18"/>
                  </w:rPr>
                  <w:t>Relevant Section of RFT</w:t>
                </w:r>
              </w:p>
            </w:tc>
            <w:tc>
              <w:tcPr>
                <w:tcW w:w="1500" w:type="dxa"/>
                <w:tcBorders>
                  <w:top w:val="single" w:sz="4" w:space="0" w:color="auto"/>
                </w:tcBorders>
                <w:shd w:val="clear" w:color="auto" w:fill="235D64"/>
                <w:vAlign w:val="center"/>
              </w:tcPr>
              <w:p w14:paraId="3A9966A4" w14:textId="77777777" w:rsidR="00411205" w:rsidRPr="002B2232" w:rsidRDefault="00411205" w:rsidP="00E1206B">
                <w:pPr>
                  <w:spacing w:after="0"/>
                  <w:jc w:val="center"/>
                  <w:rPr>
                    <w:b/>
                    <w:bCs/>
                    <w:color w:val="FFFFFF" w:themeColor="background1"/>
                    <w:sz w:val="18"/>
                    <w:szCs w:val="18"/>
                  </w:rPr>
                </w:pPr>
                <w:r w:rsidRPr="002B2232">
                  <w:rPr>
                    <w:b/>
                    <w:bCs/>
                    <w:color w:val="FFFFFF" w:themeColor="background1"/>
                    <w:sz w:val="18"/>
                    <w:szCs w:val="18"/>
                  </w:rPr>
                  <w:t>Award Criteria</w:t>
                </w:r>
              </w:p>
            </w:tc>
            <w:tc>
              <w:tcPr>
                <w:tcW w:w="1500" w:type="dxa"/>
                <w:tcBorders>
                  <w:top w:val="single" w:sz="4" w:space="0" w:color="auto"/>
                </w:tcBorders>
                <w:shd w:val="clear" w:color="auto" w:fill="235D64"/>
                <w:vAlign w:val="center"/>
              </w:tcPr>
              <w:p w14:paraId="2A037A12" w14:textId="77777777" w:rsidR="00411205" w:rsidRPr="002B2232" w:rsidRDefault="00411205" w:rsidP="00E1206B">
                <w:pPr>
                  <w:spacing w:after="0"/>
                  <w:jc w:val="center"/>
                  <w:rPr>
                    <w:b/>
                    <w:bCs/>
                    <w:color w:val="FFFFFF" w:themeColor="background1"/>
                    <w:sz w:val="18"/>
                    <w:szCs w:val="18"/>
                  </w:rPr>
                </w:pPr>
                <w:r w:rsidRPr="002B2232">
                  <w:rPr>
                    <w:b/>
                    <w:bCs/>
                    <w:color w:val="FFFFFF" w:themeColor="background1"/>
                    <w:sz w:val="18"/>
                    <w:szCs w:val="18"/>
                  </w:rPr>
                  <w:t>Sub-Criteria</w:t>
                </w:r>
              </w:p>
            </w:tc>
            <w:tc>
              <w:tcPr>
                <w:tcW w:w="1500" w:type="dxa"/>
                <w:tcBorders>
                  <w:top w:val="single" w:sz="4" w:space="0" w:color="auto"/>
                </w:tcBorders>
                <w:shd w:val="clear" w:color="auto" w:fill="235D64"/>
                <w:vAlign w:val="center"/>
              </w:tcPr>
              <w:p w14:paraId="626ECBDE" w14:textId="77777777" w:rsidR="00411205" w:rsidRPr="002B2232" w:rsidRDefault="00411205" w:rsidP="00E1206B">
                <w:pPr>
                  <w:spacing w:after="0"/>
                  <w:jc w:val="center"/>
                  <w:rPr>
                    <w:b/>
                    <w:bCs/>
                    <w:color w:val="FFFFFF" w:themeColor="background1"/>
                    <w:sz w:val="18"/>
                    <w:szCs w:val="18"/>
                  </w:rPr>
                </w:pPr>
                <w:r w:rsidRPr="002B2232">
                  <w:rPr>
                    <w:b/>
                    <w:bCs/>
                    <w:color w:val="FFFFFF" w:themeColor="background1"/>
                    <w:sz w:val="18"/>
                    <w:szCs w:val="18"/>
                  </w:rPr>
                  <w:t>Maximum Marks Available</w:t>
                </w:r>
              </w:p>
            </w:tc>
            <w:tc>
              <w:tcPr>
                <w:tcW w:w="1500" w:type="dxa"/>
                <w:tcBorders>
                  <w:top w:val="single" w:sz="4" w:space="0" w:color="auto"/>
                </w:tcBorders>
                <w:shd w:val="clear" w:color="auto" w:fill="235D64"/>
                <w:vAlign w:val="center"/>
              </w:tcPr>
              <w:p w14:paraId="4F9000DA" w14:textId="77777777" w:rsidR="00411205" w:rsidRPr="002B2232" w:rsidRDefault="00411205" w:rsidP="00E1206B">
                <w:pPr>
                  <w:spacing w:after="0"/>
                  <w:jc w:val="center"/>
                  <w:rPr>
                    <w:b/>
                    <w:bCs/>
                    <w:color w:val="FFFFFF" w:themeColor="background1"/>
                    <w:sz w:val="18"/>
                    <w:szCs w:val="18"/>
                  </w:rPr>
                </w:pPr>
                <w:r w:rsidRPr="002B2232">
                  <w:rPr>
                    <w:b/>
                    <w:bCs/>
                    <w:color w:val="FFFFFF" w:themeColor="background1"/>
                    <w:sz w:val="18"/>
                    <w:szCs w:val="18"/>
                  </w:rPr>
                  <w:t>Minimum Qualifying Threshold (MQT) Score per Sub-Criteria</w:t>
                </w:r>
              </w:p>
            </w:tc>
            <w:tc>
              <w:tcPr>
                <w:tcW w:w="1500" w:type="dxa"/>
                <w:tcBorders>
                  <w:top w:val="single" w:sz="4" w:space="0" w:color="auto"/>
                </w:tcBorders>
                <w:shd w:val="clear" w:color="auto" w:fill="235D64"/>
                <w:vAlign w:val="center"/>
              </w:tcPr>
              <w:p w14:paraId="627D990A" w14:textId="77777777" w:rsidR="00411205" w:rsidRPr="002B2232" w:rsidRDefault="00411205" w:rsidP="00E1206B">
                <w:pPr>
                  <w:spacing w:after="0"/>
                  <w:jc w:val="center"/>
                  <w:rPr>
                    <w:b/>
                    <w:bCs/>
                    <w:color w:val="FFFFFF" w:themeColor="background1"/>
                    <w:sz w:val="18"/>
                    <w:szCs w:val="18"/>
                  </w:rPr>
                </w:pPr>
                <w:r>
                  <w:rPr>
                    <w:rFonts w:asciiTheme="minorHAnsi" w:hAnsiTheme="minorHAnsi" w:cstheme="minorHAnsi"/>
                    <w:b/>
                    <w:color w:val="FFFFFF" w:themeColor="background1"/>
                    <w:sz w:val="18"/>
                    <w:szCs w:val="18"/>
                  </w:rPr>
                  <w:t xml:space="preserve">A4 </w:t>
                </w:r>
                <w:r w:rsidRPr="002B2232">
                  <w:rPr>
                    <w:rFonts w:asciiTheme="minorHAnsi" w:hAnsiTheme="minorHAnsi" w:cstheme="minorHAnsi"/>
                    <w:b/>
                    <w:color w:val="FFFFFF" w:themeColor="background1"/>
                    <w:sz w:val="18"/>
                    <w:szCs w:val="18"/>
                  </w:rPr>
                  <w:t>Page Count Limit (Calibri Font size 11)</w:t>
                </w:r>
              </w:p>
            </w:tc>
          </w:tr>
          <w:tr w:rsidR="00411205" w:rsidRPr="000130D6" w14:paraId="70B52991" w14:textId="77777777" w:rsidTr="00E1206B">
            <w:trPr>
              <w:trHeight w:val="680"/>
            </w:trPr>
            <w:tc>
              <w:tcPr>
                <w:tcW w:w="9000" w:type="dxa"/>
                <w:gridSpan w:val="6"/>
                <w:tcBorders>
                  <w:top w:val="single" w:sz="4" w:space="0" w:color="auto"/>
                </w:tcBorders>
                <w:shd w:val="clear" w:color="auto" w:fill="AFD9D5"/>
                <w:vAlign w:val="center"/>
              </w:tcPr>
              <w:p w14:paraId="47C116BF" w14:textId="77777777" w:rsidR="00411205" w:rsidRPr="00DA259A" w:rsidRDefault="00411205" w:rsidP="00E1206B">
                <w:pPr>
                  <w:spacing w:after="0"/>
                  <w:jc w:val="center"/>
                  <w:rPr>
                    <w:rFonts w:asciiTheme="minorHAnsi" w:hAnsiTheme="minorHAnsi" w:cstheme="minorHAnsi"/>
                    <w:b/>
                    <w:sz w:val="22"/>
                    <w:szCs w:val="22"/>
                  </w:rPr>
                </w:pPr>
                <w:r w:rsidRPr="00DA259A">
                  <w:rPr>
                    <w:rFonts w:asciiTheme="minorHAnsi" w:hAnsiTheme="minorHAnsi" w:cstheme="minorHAnsi"/>
                    <w:b/>
                    <w:sz w:val="22"/>
                    <w:szCs w:val="22"/>
                  </w:rPr>
                  <w:t xml:space="preserve">Part A – </w:t>
                </w:r>
                <w:r>
                  <w:rPr>
                    <w:rFonts w:asciiTheme="minorHAnsi" w:hAnsiTheme="minorHAnsi" w:cstheme="minorHAnsi"/>
                    <w:b/>
                    <w:sz w:val="22"/>
                    <w:szCs w:val="22"/>
                  </w:rPr>
                  <w:t>SERVICE PROPOSAL</w:t>
                </w:r>
              </w:p>
              <w:p w14:paraId="559282EA" w14:textId="77777777" w:rsidR="00411205" w:rsidRPr="002B2232" w:rsidRDefault="00411205" w:rsidP="00E1206B">
                <w:pPr>
                  <w:spacing w:after="0"/>
                  <w:rPr>
                    <w:rFonts w:asciiTheme="minorHAnsi" w:hAnsiTheme="minorHAnsi" w:cstheme="minorHAnsi"/>
                    <w:b/>
                    <w:color w:val="FFFFFF" w:themeColor="background1"/>
                    <w:sz w:val="18"/>
                    <w:szCs w:val="18"/>
                  </w:rPr>
                </w:pPr>
                <w:r w:rsidRPr="009D41D1">
                  <w:rPr>
                    <w:rFonts w:asciiTheme="minorHAnsi" w:hAnsiTheme="minorHAnsi" w:cstheme="minorHAnsi"/>
                    <w:b/>
                    <w:sz w:val="16"/>
                    <w:szCs w:val="16"/>
                  </w:rPr>
                  <w:t xml:space="preserve">Responses to the below Qualitative Criteria should be completed in </w:t>
                </w:r>
                <w:r>
                  <w:rPr>
                    <w:rFonts w:asciiTheme="minorHAnsi" w:hAnsiTheme="minorHAnsi" w:cstheme="minorHAnsi"/>
                    <w:b/>
                    <w:sz w:val="16"/>
                    <w:szCs w:val="16"/>
                    <w:u w:val="single"/>
                  </w:rPr>
                  <w:t>the relevant section (as labelled) of</w:t>
                </w:r>
                <w:r w:rsidRPr="009D41D1">
                  <w:rPr>
                    <w:rFonts w:asciiTheme="minorHAnsi" w:hAnsiTheme="minorHAnsi" w:cstheme="minorHAnsi"/>
                    <w:b/>
                    <w:sz w:val="16"/>
                    <w:szCs w:val="16"/>
                    <w:u w:val="single"/>
                  </w:rPr>
                  <w:t xml:space="preserve"> Tender Response Document</w:t>
                </w:r>
              </w:p>
            </w:tc>
          </w:tr>
          <w:tr w:rsidR="00411205" w:rsidRPr="000130D6" w14:paraId="06777098" w14:textId="77777777" w:rsidTr="00E1206B">
            <w:trPr>
              <w:trHeight w:val="268"/>
            </w:trPr>
            <w:tc>
              <w:tcPr>
                <w:tcW w:w="1500" w:type="dxa"/>
                <w:vAlign w:val="center"/>
              </w:tcPr>
              <w:p w14:paraId="7108825B" w14:textId="77777777" w:rsidR="00411205" w:rsidRPr="002A5B9F" w:rsidRDefault="00411205" w:rsidP="00E1206B">
                <w:pPr>
                  <w:spacing w:after="0"/>
                  <w:jc w:val="center"/>
                  <w:rPr>
                    <w:sz w:val="18"/>
                    <w:szCs w:val="18"/>
                  </w:rPr>
                </w:pPr>
                <w:r w:rsidRPr="002A5B9F">
                  <w:rPr>
                    <w:b/>
                    <w:bCs/>
                    <w:sz w:val="18"/>
                    <w:szCs w:val="18"/>
                  </w:rPr>
                  <w:t>Appendix 1</w:t>
                </w:r>
                <w:r>
                  <w:rPr>
                    <w:b/>
                    <w:bCs/>
                    <w:sz w:val="18"/>
                    <w:szCs w:val="18"/>
                  </w:rPr>
                  <w:t xml:space="preserve"> (2)</w:t>
                </w:r>
                <w:r w:rsidRPr="002A5B9F">
                  <w:rPr>
                    <w:sz w:val="18"/>
                    <w:szCs w:val="18"/>
                  </w:rPr>
                  <w:br/>
                </w:r>
                <w:r w:rsidRPr="002A5B9F">
                  <w:rPr>
                    <w:b/>
                    <w:bCs/>
                    <w:sz w:val="18"/>
                    <w:szCs w:val="18"/>
                  </w:rPr>
                  <w:t>Section:</w:t>
                </w:r>
                <w:r>
                  <w:rPr>
                    <w:b/>
                    <w:bCs/>
                    <w:sz w:val="18"/>
                    <w:szCs w:val="18"/>
                  </w:rPr>
                  <w:t xml:space="preserve"> 1.1</w:t>
                </w:r>
              </w:p>
            </w:tc>
            <w:tc>
              <w:tcPr>
                <w:tcW w:w="1500" w:type="dxa"/>
                <w:vMerge w:val="restart"/>
                <w:vAlign w:val="center"/>
              </w:tcPr>
              <w:p w14:paraId="6E7DBF70" w14:textId="77777777" w:rsidR="00411205" w:rsidRPr="002A5B9F" w:rsidRDefault="00411205" w:rsidP="00E1206B">
                <w:pPr>
                  <w:spacing w:after="0" w:line="240" w:lineRule="auto"/>
                  <w:jc w:val="center"/>
                  <w:rPr>
                    <w:b/>
                    <w:bCs/>
                    <w:sz w:val="18"/>
                    <w:szCs w:val="18"/>
                  </w:rPr>
                </w:pPr>
                <w:r>
                  <w:rPr>
                    <w:b/>
                    <w:bCs/>
                    <w:sz w:val="18"/>
                    <w:szCs w:val="18"/>
                  </w:rPr>
                  <w:t>1</w:t>
                </w:r>
              </w:p>
              <w:p w14:paraId="6926188E" w14:textId="77777777" w:rsidR="00411205" w:rsidRPr="002A5B9F" w:rsidRDefault="00411205" w:rsidP="00E1206B">
                <w:pPr>
                  <w:spacing w:after="0" w:line="240" w:lineRule="auto"/>
                  <w:jc w:val="center"/>
                  <w:rPr>
                    <w:b/>
                    <w:bCs/>
                    <w:sz w:val="18"/>
                    <w:szCs w:val="18"/>
                  </w:rPr>
                </w:pPr>
                <w:r w:rsidRPr="002A5B9F">
                  <w:rPr>
                    <w:b/>
                    <w:bCs/>
                    <w:sz w:val="18"/>
                    <w:szCs w:val="18"/>
                  </w:rPr>
                  <w:t>Demonstrated Capacity to Scale</w:t>
                </w:r>
              </w:p>
            </w:tc>
            <w:tc>
              <w:tcPr>
                <w:tcW w:w="1500" w:type="dxa"/>
                <w:vAlign w:val="center"/>
              </w:tcPr>
              <w:p w14:paraId="7588FCF0" w14:textId="77777777" w:rsidR="00411205" w:rsidRPr="002A5B9F" w:rsidRDefault="00411205" w:rsidP="00E1206B">
                <w:pPr>
                  <w:spacing w:after="0"/>
                  <w:jc w:val="center"/>
                  <w:rPr>
                    <w:sz w:val="18"/>
                    <w:szCs w:val="18"/>
                  </w:rPr>
                </w:pPr>
                <w:r w:rsidRPr="002A5B9F">
                  <w:rPr>
                    <w:sz w:val="18"/>
                    <w:szCs w:val="18"/>
                  </w:rPr>
                  <w:t>1.1 Staffing Levels</w:t>
                </w:r>
              </w:p>
            </w:tc>
            <w:tc>
              <w:tcPr>
                <w:tcW w:w="1500" w:type="dxa"/>
                <w:vAlign w:val="center"/>
              </w:tcPr>
              <w:p w14:paraId="235C7EF9" w14:textId="77777777" w:rsidR="00411205" w:rsidRPr="002A5B9F" w:rsidRDefault="00411205" w:rsidP="00E1206B">
                <w:pPr>
                  <w:spacing w:after="0"/>
                  <w:jc w:val="center"/>
                  <w:rPr>
                    <w:sz w:val="18"/>
                    <w:szCs w:val="18"/>
                  </w:rPr>
                </w:pPr>
                <w:r w:rsidRPr="002A5B9F">
                  <w:rPr>
                    <w:sz w:val="18"/>
                    <w:szCs w:val="18"/>
                  </w:rPr>
                  <w:t>1</w:t>
                </w:r>
                <w:r>
                  <w:rPr>
                    <w:sz w:val="18"/>
                    <w:szCs w:val="18"/>
                  </w:rPr>
                  <w:t>00</w:t>
                </w:r>
              </w:p>
            </w:tc>
            <w:tc>
              <w:tcPr>
                <w:tcW w:w="1500" w:type="dxa"/>
                <w:vAlign w:val="center"/>
              </w:tcPr>
              <w:p w14:paraId="2E7FCCA2" w14:textId="77777777" w:rsidR="00411205" w:rsidRPr="002A5B9F" w:rsidRDefault="00411205" w:rsidP="00E1206B">
                <w:pPr>
                  <w:spacing w:after="0"/>
                  <w:jc w:val="center"/>
                  <w:rPr>
                    <w:sz w:val="18"/>
                    <w:szCs w:val="18"/>
                  </w:rPr>
                </w:pPr>
                <w:r>
                  <w:rPr>
                    <w:sz w:val="18"/>
                    <w:szCs w:val="18"/>
                  </w:rPr>
                  <w:t>60</w:t>
                </w:r>
              </w:p>
            </w:tc>
            <w:tc>
              <w:tcPr>
                <w:tcW w:w="1500" w:type="dxa"/>
                <w:vAlign w:val="center"/>
              </w:tcPr>
              <w:p w14:paraId="77DA22D6" w14:textId="77777777" w:rsidR="00411205" w:rsidRPr="002A5B9F" w:rsidRDefault="00411205" w:rsidP="00E1206B">
                <w:pPr>
                  <w:spacing w:after="0"/>
                  <w:jc w:val="center"/>
                  <w:rPr>
                    <w:sz w:val="18"/>
                    <w:szCs w:val="18"/>
                  </w:rPr>
                </w:pPr>
                <w:r>
                  <w:rPr>
                    <w:sz w:val="18"/>
                    <w:szCs w:val="18"/>
                  </w:rPr>
                  <w:t>4 A4 Pages</w:t>
                </w:r>
              </w:p>
            </w:tc>
          </w:tr>
          <w:tr w:rsidR="00411205" w:rsidRPr="000130D6" w14:paraId="1FEC57A6" w14:textId="77777777" w:rsidTr="00E1206B">
            <w:trPr>
              <w:trHeight w:val="630"/>
            </w:trPr>
            <w:tc>
              <w:tcPr>
                <w:tcW w:w="1500" w:type="dxa"/>
                <w:vAlign w:val="center"/>
              </w:tcPr>
              <w:p w14:paraId="2F272CA5" w14:textId="77777777" w:rsidR="00411205" w:rsidRPr="002A5B9F" w:rsidRDefault="00411205" w:rsidP="00E1206B">
                <w:pPr>
                  <w:spacing w:after="0"/>
                  <w:jc w:val="center"/>
                  <w:rPr>
                    <w:b/>
                    <w:bCs/>
                    <w:sz w:val="18"/>
                    <w:szCs w:val="18"/>
                  </w:rPr>
                </w:pPr>
                <w:r w:rsidRPr="002A5B9F">
                  <w:rPr>
                    <w:b/>
                    <w:bCs/>
                    <w:sz w:val="18"/>
                    <w:szCs w:val="18"/>
                  </w:rPr>
                  <w:t>Appendix 1</w:t>
                </w:r>
                <w:r>
                  <w:rPr>
                    <w:b/>
                    <w:bCs/>
                    <w:sz w:val="18"/>
                    <w:szCs w:val="18"/>
                  </w:rPr>
                  <w:t xml:space="preserve"> (2)</w:t>
                </w:r>
                <w:r w:rsidRPr="002A5B9F">
                  <w:rPr>
                    <w:b/>
                    <w:bCs/>
                    <w:sz w:val="18"/>
                    <w:szCs w:val="18"/>
                  </w:rPr>
                  <w:br/>
                  <w:t>Section:</w:t>
                </w:r>
                <w:r>
                  <w:rPr>
                    <w:b/>
                    <w:bCs/>
                    <w:sz w:val="18"/>
                    <w:szCs w:val="18"/>
                  </w:rPr>
                  <w:t xml:space="preserve"> 1.2</w:t>
                </w:r>
              </w:p>
            </w:tc>
            <w:tc>
              <w:tcPr>
                <w:tcW w:w="1500" w:type="dxa"/>
                <w:vMerge/>
                <w:vAlign w:val="center"/>
              </w:tcPr>
              <w:p w14:paraId="0CE87CFA" w14:textId="77777777" w:rsidR="00411205" w:rsidRPr="002A5B9F" w:rsidRDefault="00411205" w:rsidP="00E1206B">
                <w:pPr>
                  <w:spacing w:after="0" w:line="240" w:lineRule="auto"/>
                  <w:jc w:val="center"/>
                  <w:rPr>
                    <w:b/>
                    <w:bCs/>
                    <w:sz w:val="18"/>
                    <w:szCs w:val="18"/>
                  </w:rPr>
                </w:pPr>
              </w:p>
            </w:tc>
            <w:tc>
              <w:tcPr>
                <w:tcW w:w="1500" w:type="dxa"/>
                <w:vAlign w:val="center"/>
              </w:tcPr>
              <w:p w14:paraId="4E0F3DCA" w14:textId="77777777" w:rsidR="00411205" w:rsidRPr="002A5B9F" w:rsidRDefault="00411205" w:rsidP="00E1206B">
                <w:pPr>
                  <w:spacing w:after="0"/>
                  <w:jc w:val="center"/>
                  <w:rPr>
                    <w:sz w:val="18"/>
                    <w:szCs w:val="18"/>
                  </w:rPr>
                </w:pPr>
                <w:r w:rsidRPr="002A5B9F">
                  <w:rPr>
                    <w:sz w:val="18"/>
                    <w:szCs w:val="18"/>
                  </w:rPr>
                  <w:t>1.2 Staffing Standards</w:t>
                </w:r>
              </w:p>
            </w:tc>
            <w:tc>
              <w:tcPr>
                <w:tcW w:w="1500" w:type="dxa"/>
                <w:vAlign w:val="center"/>
              </w:tcPr>
              <w:p w14:paraId="39C24659" w14:textId="77777777" w:rsidR="00411205" w:rsidRPr="002A5B9F" w:rsidRDefault="00411205" w:rsidP="00E1206B">
                <w:pPr>
                  <w:spacing w:after="0"/>
                  <w:jc w:val="center"/>
                  <w:rPr>
                    <w:sz w:val="18"/>
                    <w:szCs w:val="18"/>
                  </w:rPr>
                </w:pPr>
                <w:r w:rsidRPr="002A5B9F">
                  <w:rPr>
                    <w:sz w:val="18"/>
                    <w:szCs w:val="18"/>
                  </w:rPr>
                  <w:t>1</w:t>
                </w:r>
                <w:r>
                  <w:rPr>
                    <w:sz w:val="18"/>
                    <w:szCs w:val="18"/>
                  </w:rPr>
                  <w:t>00</w:t>
                </w:r>
              </w:p>
            </w:tc>
            <w:tc>
              <w:tcPr>
                <w:tcW w:w="1500" w:type="dxa"/>
                <w:vAlign w:val="center"/>
              </w:tcPr>
              <w:p w14:paraId="6D11A79C" w14:textId="77777777" w:rsidR="00411205" w:rsidRPr="002A5B9F" w:rsidRDefault="00411205" w:rsidP="00E1206B">
                <w:pPr>
                  <w:spacing w:after="0"/>
                  <w:jc w:val="center"/>
                  <w:rPr>
                    <w:sz w:val="18"/>
                    <w:szCs w:val="18"/>
                  </w:rPr>
                </w:pPr>
                <w:r>
                  <w:rPr>
                    <w:sz w:val="18"/>
                    <w:szCs w:val="18"/>
                  </w:rPr>
                  <w:t>60</w:t>
                </w:r>
              </w:p>
            </w:tc>
            <w:tc>
              <w:tcPr>
                <w:tcW w:w="1500" w:type="dxa"/>
                <w:vAlign w:val="center"/>
              </w:tcPr>
              <w:p w14:paraId="5957FF5C" w14:textId="77777777" w:rsidR="00411205" w:rsidRPr="002A5B9F" w:rsidRDefault="00411205" w:rsidP="00E1206B">
                <w:pPr>
                  <w:spacing w:after="0"/>
                  <w:jc w:val="center"/>
                  <w:rPr>
                    <w:sz w:val="18"/>
                    <w:szCs w:val="18"/>
                  </w:rPr>
                </w:pPr>
                <w:r>
                  <w:rPr>
                    <w:sz w:val="18"/>
                    <w:szCs w:val="18"/>
                  </w:rPr>
                  <w:t>4 A4 Pages</w:t>
                </w:r>
                <w:r>
                  <w:rPr>
                    <w:sz w:val="18"/>
                    <w:szCs w:val="18"/>
                  </w:rPr>
                  <w:br/>
                  <w:t>(not including CVs)</w:t>
                </w:r>
              </w:p>
            </w:tc>
          </w:tr>
          <w:tr w:rsidR="00411205" w:rsidRPr="000130D6" w14:paraId="63EF4236" w14:textId="77777777" w:rsidTr="00E1206B">
            <w:trPr>
              <w:trHeight w:val="630"/>
            </w:trPr>
            <w:tc>
              <w:tcPr>
                <w:tcW w:w="1500" w:type="dxa"/>
                <w:vAlign w:val="center"/>
              </w:tcPr>
              <w:p w14:paraId="48EB2C02" w14:textId="77777777" w:rsidR="00411205" w:rsidRPr="002A5B9F" w:rsidRDefault="00411205" w:rsidP="00E1206B">
                <w:pPr>
                  <w:spacing w:after="0"/>
                  <w:jc w:val="center"/>
                  <w:rPr>
                    <w:b/>
                    <w:bCs/>
                    <w:sz w:val="18"/>
                    <w:szCs w:val="18"/>
                  </w:rPr>
                </w:pPr>
                <w:r w:rsidRPr="002A5B9F">
                  <w:rPr>
                    <w:b/>
                    <w:bCs/>
                    <w:sz w:val="18"/>
                    <w:szCs w:val="18"/>
                  </w:rPr>
                  <w:t>Appendix 1</w:t>
                </w:r>
                <w:r>
                  <w:rPr>
                    <w:b/>
                    <w:bCs/>
                    <w:sz w:val="18"/>
                    <w:szCs w:val="18"/>
                  </w:rPr>
                  <w:t xml:space="preserve"> (2)</w:t>
                </w:r>
                <w:r w:rsidRPr="002A5B9F">
                  <w:rPr>
                    <w:b/>
                    <w:bCs/>
                    <w:sz w:val="18"/>
                    <w:szCs w:val="18"/>
                  </w:rPr>
                  <w:br/>
                  <w:t>Section:</w:t>
                </w:r>
                <w:r>
                  <w:rPr>
                    <w:b/>
                    <w:bCs/>
                    <w:sz w:val="18"/>
                    <w:szCs w:val="18"/>
                  </w:rPr>
                  <w:t xml:space="preserve"> </w:t>
                </w:r>
                <w:r w:rsidRPr="00033FBB">
                  <w:rPr>
                    <w:b/>
                    <w:bCs/>
                    <w:sz w:val="18"/>
                    <w:szCs w:val="18"/>
                  </w:rPr>
                  <w:t>1 &amp; 2</w:t>
                </w:r>
              </w:p>
            </w:tc>
            <w:tc>
              <w:tcPr>
                <w:tcW w:w="1500" w:type="dxa"/>
                <w:vMerge/>
                <w:vAlign w:val="center"/>
              </w:tcPr>
              <w:p w14:paraId="0104251E" w14:textId="77777777" w:rsidR="00411205" w:rsidRPr="002A5B9F" w:rsidRDefault="00411205" w:rsidP="00E1206B">
                <w:pPr>
                  <w:spacing w:after="0" w:line="240" w:lineRule="auto"/>
                  <w:jc w:val="center"/>
                  <w:rPr>
                    <w:b/>
                    <w:bCs/>
                    <w:sz w:val="18"/>
                    <w:szCs w:val="18"/>
                  </w:rPr>
                </w:pPr>
              </w:p>
            </w:tc>
            <w:tc>
              <w:tcPr>
                <w:tcW w:w="1500" w:type="dxa"/>
                <w:vAlign w:val="center"/>
              </w:tcPr>
              <w:p w14:paraId="1710A1F4" w14:textId="77777777" w:rsidR="00411205" w:rsidRPr="002A5B9F" w:rsidRDefault="00411205" w:rsidP="00E1206B">
                <w:pPr>
                  <w:spacing w:after="0"/>
                  <w:jc w:val="center"/>
                  <w:rPr>
                    <w:sz w:val="18"/>
                    <w:szCs w:val="18"/>
                  </w:rPr>
                </w:pPr>
                <w:r>
                  <w:rPr>
                    <w:sz w:val="18"/>
                    <w:szCs w:val="18"/>
                  </w:rPr>
                  <w:t xml:space="preserve">1.3 Demonstrated Excellence in Service Delivery </w:t>
                </w:r>
              </w:p>
            </w:tc>
            <w:tc>
              <w:tcPr>
                <w:tcW w:w="1500" w:type="dxa"/>
                <w:vAlign w:val="center"/>
              </w:tcPr>
              <w:p w14:paraId="7421CE01" w14:textId="77777777" w:rsidR="00411205" w:rsidRPr="002A5B9F" w:rsidRDefault="00411205" w:rsidP="00E1206B">
                <w:pPr>
                  <w:spacing w:after="0"/>
                  <w:jc w:val="center"/>
                  <w:rPr>
                    <w:sz w:val="18"/>
                    <w:szCs w:val="18"/>
                  </w:rPr>
                </w:pPr>
                <w:r w:rsidRPr="002A5B9F">
                  <w:rPr>
                    <w:sz w:val="18"/>
                    <w:szCs w:val="18"/>
                  </w:rPr>
                  <w:t>1</w:t>
                </w:r>
                <w:r>
                  <w:rPr>
                    <w:sz w:val="18"/>
                    <w:szCs w:val="18"/>
                  </w:rPr>
                  <w:t>00</w:t>
                </w:r>
              </w:p>
            </w:tc>
            <w:tc>
              <w:tcPr>
                <w:tcW w:w="1500" w:type="dxa"/>
                <w:vAlign w:val="center"/>
              </w:tcPr>
              <w:p w14:paraId="4FE8E2D4" w14:textId="77777777" w:rsidR="00411205" w:rsidRDefault="00411205" w:rsidP="00E1206B">
                <w:pPr>
                  <w:spacing w:after="0"/>
                  <w:jc w:val="center"/>
                  <w:rPr>
                    <w:sz w:val="18"/>
                    <w:szCs w:val="18"/>
                  </w:rPr>
                </w:pPr>
                <w:r>
                  <w:rPr>
                    <w:sz w:val="18"/>
                    <w:szCs w:val="18"/>
                  </w:rPr>
                  <w:t>60</w:t>
                </w:r>
              </w:p>
            </w:tc>
            <w:tc>
              <w:tcPr>
                <w:tcW w:w="1500" w:type="dxa"/>
                <w:vAlign w:val="center"/>
              </w:tcPr>
              <w:p w14:paraId="3452B4CF" w14:textId="77777777" w:rsidR="00411205" w:rsidRDefault="00411205" w:rsidP="00E1206B">
                <w:pPr>
                  <w:spacing w:after="0"/>
                  <w:jc w:val="center"/>
                  <w:rPr>
                    <w:sz w:val="18"/>
                    <w:szCs w:val="18"/>
                  </w:rPr>
                </w:pPr>
                <w:r>
                  <w:rPr>
                    <w:sz w:val="18"/>
                    <w:szCs w:val="18"/>
                  </w:rPr>
                  <w:t>4 A4 Pages</w:t>
                </w:r>
              </w:p>
            </w:tc>
          </w:tr>
          <w:tr w:rsidR="00411205" w:rsidRPr="000130D6" w14:paraId="315D03C0" w14:textId="77777777" w:rsidTr="00E1206B">
            <w:trPr>
              <w:trHeight w:val="630"/>
            </w:trPr>
            <w:tc>
              <w:tcPr>
                <w:tcW w:w="1500" w:type="dxa"/>
                <w:vAlign w:val="center"/>
              </w:tcPr>
              <w:p w14:paraId="6CCC09BA" w14:textId="77777777" w:rsidR="00411205" w:rsidRPr="002A5B9F" w:rsidRDefault="00411205" w:rsidP="00E1206B">
                <w:pPr>
                  <w:spacing w:after="0"/>
                  <w:jc w:val="center"/>
                  <w:rPr>
                    <w:sz w:val="18"/>
                    <w:szCs w:val="18"/>
                  </w:rPr>
                </w:pPr>
                <w:r w:rsidRPr="002A5B9F">
                  <w:rPr>
                    <w:b/>
                    <w:bCs/>
                    <w:sz w:val="18"/>
                    <w:szCs w:val="18"/>
                  </w:rPr>
                  <w:t>Appendix 1</w:t>
                </w:r>
                <w:r>
                  <w:rPr>
                    <w:b/>
                    <w:bCs/>
                    <w:sz w:val="18"/>
                    <w:szCs w:val="18"/>
                  </w:rPr>
                  <w:t xml:space="preserve"> (2)</w:t>
                </w:r>
                <w:r w:rsidRPr="002A5B9F">
                  <w:rPr>
                    <w:b/>
                    <w:bCs/>
                    <w:sz w:val="18"/>
                    <w:szCs w:val="18"/>
                  </w:rPr>
                  <w:br/>
                  <w:t>Section:</w:t>
                </w:r>
                <w:r>
                  <w:rPr>
                    <w:b/>
                    <w:bCs/>
                    <w:sz w:val="18"/>
                    <w:szCs w:val="18"/>
                  </w:rPr>
                  <w:t xml:space="preserve"> 2.1</w:t>
                </w:r>
              </w:p>
            </w:tc>
            <w:tc>
              <w:tcPr>
                <w:tcW w:w="1500" w:type="dxa"/>
                <w:vMerge w:val="restart"/>
                <w:vAlign w:val="center"/>
              </w:tcPr>
              <w:p w14:paraId="6A9E04ED" w14:textId="77777777" w:rsidR="00411205" w:rsidRDefault="00411205" w:rsidP="00E1206B">
                <w:pPr>
                  <w:spacing w:after="0" w:line="240" w:lineRule="auto"/>
                  <w:jc w:val="center"/>
                  <w:rPr>
                    <w:b/>
                    <w:bCs/>
                    <w:sz w:val="18"/>
                    <w:szCs w:val="18"/>
                  </w:rPr>
                </w:pPr>
                <w:r>
                  <w:rPr>
                    <w:b/>
                    <w:bCs/>
                    <w:sz w:val="18"/>
                    <w:szCs w:val="18"/>
                  </w:rPr>
                  <w:t>2</w:t>
                </w:r>
              </w:p>
              <w:p w14:paraId="4B2FE8B7" w14:textId="77777777" w:rsidR="00411205" w:rsidRPr="00B94D11" w:rsidRDefault="00411205" w:rsidP="00E1206B">
                <w:pPr>
                  <w:spacing w:after="0" w:line="240" w:lineRule="auto"/>
                  <w:jc w:val="center"/>
                  <w:rPr>
                    <w:b/>
                    <w:bCs/>
                    <w:sz w:val="18"/>
                    <w:szCs w:val="18"/>
                  </w:rPr>
                </w:pPr>
                <w:r w:rsidRPr="002A5B9F">
                  <w:rPr>
                    <w:b/>
                    <w:bCs/>
                    <w:sz w:val="18"/>
                    <w:szCs w:val="18"/>
                  </w:rPr>
                  <w:t>Plan for Delivery</w:t>
                </w:r>
              </w:p>
            </w:tc>
            <w:tc>
              <w:tcPr>
                <w:tcW w:w="1500" w:type="dxa"/>
                <w:vAlign w:val="center"/>
              </w:tcPr>
              <w:p w14:paraId="07FF8E8C" w14:textId="77777777" w:rsidR="00411205" w:rsidRPr="002A5B9F" w:rsidRDefault="00411205" w:rsidP="00E1206B">
                <w:pPr>
                  <w:spacing w:after="0"/>
                  <w:jc w:val="center"/>
                  <w:rPr>
                    <w:sz w:val="18"/>
                    <w:szCs w:val="18"/>
                  </w:rPr>
                </w:pPr>
                <w:r w:rsidRPr="002A5B9F">
                  <w:rPr>
                    <w:sz w:val="18"/>
                    <w:szCs w:val="18"/>
                  </w:rPr>
                  <w:t>2.1 Service Delivery</w:t>
                </w:r>
              </w:p>
            </w:tc>
            <w:tc>
              <w:tcPr>
                <w:tcW w:w="1500" w:type="dxa"/>
                <w:vAlign w:val="center"/>
              </w:tcPr>
              <w:p w14:paraId="720C5112" w14:textId="77777777" w:rsidR="00411205" w:rsidRPr="002A5B9F" w:rsidRDefault="00411205" w:rsidP="00E1206B">
                <w:pPr>
                  <w:spacing w:after="0"/>
                  <w:jc w:val="center"/>
                  <w:rPr>
                    <w:sz w:val="18"/>
                    <w:szCs w:val="18"/>
                  </w:rPr>
                </w:pPr>
                <w:r>
                  <w:rPr>
                    <w:sz w:val="18"/>
                    <w:szCs w:val="18"/>
                  </w:rPr>
                  <w:t>200</w:t>
                </w:r>
              </w:p>
            </w:tc>
            <w:tc>
              <w:tcPr>
                <w:tcW w:w="1500" w:type="dxa"/>
                <w:vAlign w:val="center"/>
              </w:tcPr>
              <w:p w14:paraId="5D8F12ED" w14:textId="77777777" w:rsidR="00411205" w:rsidRPr="002A5B9F" w:rsidRDefault="00411205" w:rsidP="00E1206B">
                <w:pPr>
                  <w:spacing w:after="0"/>
                  <w:jc w:val="center"/>
                  <w:rPr>
                    <w:sz w:val="18"/>
                    <w:szCs w:val="18"/>
                  </w:rPr>
                </w:pPr>
                <w:r>
                  <w:rPr>
                    <w:sz w:val="18"/>
                    <w:szCs w:val="18"/>
                  </w:rPr>
                  <w:t>120</w:t>
                </w:r>
              </w:p>
            </w:tc>
            <w:tc>
              <w:tcPr>
                <w:tcW w:w="1500" w:type="dxa"/>
                <w:vAlign w:val="center"/>
              </w:tcPr>
              <w:p w14:paraId="54D603CF" w14:textId="77777777" w:rsidR="00411205" w:rsidRPr="002A5B9F" w:rsidRDefault="00411205" w:rsidP="00E1206B">
                <w:pPr>
                  <w:spacing w:after="0"/>
                  <w:jc w:val="center"/>
                  <w:rPr>
                    <w:sz w:val="18"/>
                    <w:szCs w:val="18"/>
                  </w:rPr>
                </w:pPr>
                <w:r>
                  <w:rPr>
                    <w:sz w:val="18"/>
                    <w:szCs w:val="18"/>
                  </w:rPr>
                  <w:t>6 A4 Pages</w:t>
                </w:r>
              </w:p>
            </w:tc>
          </w:tr>
          <w:tr w:rsidR="00411205" w:rsidRPr="000130D6" w14:paraId="5DB20F27" w14:textId="77777777" w:rsidTr="00E1206B">
            <w:trPr>
              <w:trHeight w:val="680"/>
            </w:trPr>
            <w:tc>
              <w:tcPr>
                <w:tcW w:w="1500" w:type="dxa"/>
                <w:vAlign w:val="center"/>
              </w:tcPr>
              <w:p w14:paraId="5865B7A3" w14:textId="77777777" w:rsidR="00411205" w:rsidRPr="002A5B9F" w:rsidRDefault="00411205" w:rsidP="00E1206B">
                <w:pPr>
                  <w:spacing w:after="0"/>
                  <w:jc w:val="center"/>
                  <w:rPr>
                    <w:b/>
                    <w:bCs/>
                    <w:sz w:val="18"/>
                    <w:szCs w:val="18"/>
                  </w:rPr>
                </w:pPr>
                <w:r w:rsidRPr="002A5B9F">
                  <w:rPr>
                    <w:b/>
                    <w:bCs/>
                    <w:sz w:val="18"/>
                    <w:szCs w:val="18"/>
                  </w:rPr>
                  <w:t>Appendix 1</w:t>
                </w:r>
                <w:r>
                  <w:rPr>
                    <w:b/>
                    <w:bCs/>
                    <w:sz w:val="18"/>
                    <w:szCs w:val="18"/>
                  </w:rPr>
                  <w:t xml:space="preserve"> (2)</w:t>
                </w:r>
                <w:r w:rsidRPr="002A5B9F">
                  <w:rPr>
                    <w:b/>
                    <w:bCs/>
                    <w:sz w:val="18"/>
                    <w:szCs w:val="18"/>
                  </w:rPr>
                  <w:br/>
                  <w:t>Section:</w:t>
                </w:r>
                <w:r>
                  <w:rPr>
                    <w:b/>
                    <w:bCs/>
                    <w:sz w:val="18"/>
                    <w:szCs w:val="18"/>
                  </w:rPr>
                  <w:t xml:space="preserve"> 2.2</w:t>
                </w:r>
              </w:p>
            </w:tc>
            <w:tc>
              <w:tcPr>
                <w:tcW w:w="1500" w:type="dxa"/>
                <w:vMerge/>
                <w:vAlign w:val="center"/>
              </w:tcPr>
              <w:p w14:paraId="5142CEB7" w14:textId="77777777" w:rsidR="00411205" w:rsidRPr="002A5B9F" w:rsidRDefault="00411205" w:rsidP="00E1206B">
                <w:pPr>
                  <w:spacing w:after="0" w:line="240" w:lineRule="auto"/>
                  <w:jc w:val="center"/>
                  <w:rPr>
                    <w:b/>
                    <w:bCs/>
                    <w:sz w:val="18"/>
                    <w:szCs w:val="18"/>
                  </w:rPr>
                </w:pPr>
              </w:p>
            </w:tc>
            <w:tc>
              <w:tcPr>
                <w:tcW w:w="1500" w:type="dxa"/>
                <w:vAlign w:val="center"/>
              </w:tcPr>
              <w:p w14:paraId="0B012EE8" w14:textId="77777777" w:rsidR="00411205" w:rsidRPr="002A5B9F" w:rsidRDefault="00411205" w:rsidP="00E1206B">
                <w:pPr>
                  <w:spacing w:after="0"/>
                  <w:jc w:val="center"/>
                  <w:rPr>
                    <w:sz w:val="18"/>
                    <w:szCs w:val="18"/>
                  </w:rPr>
                </w:pPr>
                <w:r w:rsidRPr="002A5B9F">
                  <w:rPr>
                    <w:sz w:val="18"/>
                    <w:szCs w:val="18"/>
                  </w:rPr>
                  <w:t>2.2 Reporting &amp; Administration</w:t>
                </w:r>
              </w:p>
            </w:tc>
            <w:tc>
              <w:tcPr>
                <w:tcW w:w="1500" w:type="dxa"/>
                <w:vAlign w:val="center"/>
              </w:tcPr>
              <w:p w14:paraId="47712763" w14:textId="77777777" w:rsidR="00411205" w:rsidRPr="002A5B9F" w:rsidRDefault="00411205" w:rsidP="00E1206B">
                <w:pPr>
                  <w:spacing w:after="0"/>
                  <w:jc w:val="center"/>
                  <w:rPr>
                    <w:sz w:val="18"/>
                    <w:szCs w:val="18"/>
                  </w:rPr>
                </w:pPr>
                <w:r>
                  <w:rPr>
                    <w:sz w:val="18"/>
                    <w:szCs w:val="18"/>
                  </w:rPr>
                  <w:t>100</w:t>
                </w:r>
              </w:p>
            </w:tc>
            <w:tc>
              <w:tcPr>
                <w:tcW w:w="1500" w:type="dxa"/>
                <w:vAlign w:val="center"/>
              </w:tcPr>
              <w:p w14:paraId="5B00E824" w14:textId="77777777" w:rsidR="00411205" w:rsidRPr="002A5B9F" w:rsidRDefault="00411205" w:rsidP="00E1206B">
                <w:pPr>
                  <w:spacing w:after="0"/>
                  <w:jc w:val="center"/>
                  <w:rPr>
                    <w:sz w:val="18"/>
                    <w:szCs w:val="18"/>
                  </w:rPr>
                </w:pPr>
                <w:r>
                  <w:rPr>
                    <w:sz w:val="18"/>
                    <w:szCs w:val="18"/>
                  </w:rPr>
                  <w:t>60</w:t>
                </w:r>
              </w:p>
            </w:tc>
            <w:tc>
              <w:tcPr>
                <w:tcW w:w="1500" w:type="dxa"/>
                <w:vAlign w:val="center"/>
              </w:tcPr>
              <w:p w14:paraId="4CD68B7D" w14:textId="77777777" w:rsidR="00411205" w:rsidRPr="002A5B9F" w:rsidRDefault="00411205" w:rsidP="00E1206B">
                <w:pPr>
                  <w:spacing w:after="0"/>
                  <w:jc w:val="center"/>
                  <w:rPr>
                    <w:sz w:val="18"/>
                    <w:szCs w:val="18"/>
                  </w:rPr>
                </w:pPr>
                <w:r>
                  <w:rPr>
                    <w:sz w:val="18"/>
                    <w:szCs w:val="18"/>
                  </w:rPr>
                  <w:t>4 A4 Pages</w:t>
                </w:r>
              </w:p>
            </w:tc>
          </w:tr>
          <w:tr w:rsidR="00411205" w:rsidRPr="000130D6" w14:paraId="6DB2766B" w14:textId="77777777" w:rsidTr="00E1206B">
            <w:trPr>
              <w:trHeight w:val="630"/>
            </w:trPr>
            <w:tc>
              <w:tcPr>
                <w:tcW w:w="1500" w:type="dxa"/>
                <w:vAlign w:val="center"/>
              </w:tcPr>
              <w:p w14:paraId="12FC35B8" w14:textId="77777777" w:rsidR="00411205" w:rsidRPr="002A5B9F" w:rsidRDefault="00411205" w:rsidP="00E1206B">
                <w:pPr>
                  <w:spacing w:after="0"/>
                  <w:jc w:val="center"/>
                  <w:rPr>
                    <w:sz w:val="18"/>
                    <w:szCs w:val="18"/>
                  </w:rPr>
                </w:pPr>
                <w:r w:rsidRPr="002A5B9F">
                  <w:rPr>
                    <w:b/>
                    <w:bCs/>
                    <w:sz w:val="18"/>
                    <w:szCs w:val="18"/>
                  </w:rPr>
                  <w:t>Appendix 1</w:t>
                </w:r>
                <w:r>
                  <w:rPr>
                    <w:b/>
                    <w:bCs/>
                    <w:sz w:val="18"/>
                    <w:szCs w:val="18"/>
                  </w:rPr>
                  <w:t xml:space="preserve"> (2)</w:t>
                </w:r>
                <w:r w:rsidRPr="002A5B9F">
                  <w:rPr>
                    <w:b/>
                    <w:bCs/>
                    <w:sz w:val="18"/>
                    <w:szCs w:val="18"/>
                  </w:rPr>
                  <w:br/>
                  <w:t>Section:</w:t>
                </w:r>
                <w:r>
                  <w:rPr>
                    <w:b/>
                    <w:bCs/>
                    <w:sz w:val="18"/>
                    <w:szCs w:val="18"/>
                  </w:rPr>
                  <w:t xml:space="preserve"> 3.1</w:t>
                </w:r>
              </w:p>
            </w:tc>
            <w:tc>
              <w:tcPr>
                <w:tcW w:w="1500" w:type="dxa"/>
                <w:vAlign w:val="center"/>
              </w:tcPr>
              <w:p w14:paraId="70A5928E" w14:textId="77777777" w:rsidR="00411205" w:rsidRDefault="00411205" w:rsidP="00E1206B">
                <w:pPr>
                  <w:spacing w:after="0" w:line="240" w:lineRule="auto"/>
                  <w:jc w:val="center"/>
                  <w:rPr>
                    <w:b/>
                    <w:bCs/>
                    <w:sz w:val="18"/>
                    <w:szCs w:val="18"/>
                  </w:rPr>
                </w:pPr>
                <w:r>
                  <w:rPr>
                    <w:b/>
                    <w:bCs/>
                    <w:sz w:val="18"/>
                    <w:szCs w:val="18"/>
                  </w:rPr>
                  <w:t xml:space="preserve">3 </w:t>
                </w:r>
              </w:p>
              <w:p w14:paraId="1AF45311" w14:textId="77777777" w:rsidR="00411205" w:rsidRPr="00B94D11" w:rsidRDefault="00411205" w:rsidP="00E1206B">
                <w:pPr>
                  <w:spacing w:after="0" w:line="240" w:lineRule="auto"/>
                  <w:jc w:val="center"/>
                  <w:rPr>
                    <w:b/>
                    <w:bCs/>
                    <w:sz w:val="18"/>
                    <w:szCs w:val="18"/>
                  </w:rPr>
                </w:pPr>
                <w:r w:rsidRPr="00B94D11">
                  <w:rPr>
                    <w:b/>
                    <w:bCs/>
                    <w:sz w:val="18"/>
                    <w:szCs w:val="18"/>
                  </w:rPr>
                  <w:t>Contract Management</w:t>
                </w:r>
              </w:p>
            </w:tc>
            <w:tc>
              <w:tcPr>
                <w:tcW w:w="1500" w:type="dxa"/>
                <w:vAlign w:val="center"/>
              </w:tcPr>
              <w:p w14:paraId="2A2361DC" w14:textId="77777777" w:rsidR="00411205" w:rsidRPr="002A5B9F" w:rsidRDefault="00411205" w:rsidP="00E1206B">
                <w:pPr>
                  <w:spacing w:after="0"/>
                  <w:jc w:val="center"/>
                  <w:rPr>
                    <w:sz w:val="18"/>
                    <w:szCs w:val="18"/>
                  </w:rPr>
                </w:pPr>
                <w:r w:rsidRPr="002A5B9F">
                  <w:rPr>
                    <w:sz w:val="18"/>
                    <w:szCs w:val="18"/>
                  </w:rPr>
                  <w:t>3.1 Contract Management</w:t>
                </w:r>
              </w:p>
            </w:tc>
            <w:tc>
              <w:tcPr>
                <w:tcW w:w="1500" w:type="dxa"/>
                <w:vAlign w:val="center"/>
              </w:tcPr>
              <w:p w14:paraId="2A6DEE9E" w14:textId="77777777" w:rsidR="00411205" w:rsidRPr="002A5B9F" w:rsidRDefault="00411205" w:rsidP="00E1206B">
                <w:pPr>
                  <w:spacing w:after="0"/>
                  <w:jc w:val="center"/>
                  <w:rPr>
                    <w:sz w:val="18"/>
                    <w:szCs w:val="18"/>
                  </w:rPr>
                </w:pPr>
                <w:r w:rsidRPr="002A5B9F">
                  <w:rPr>
                    <w:sz w:val="18"/>
                    <w:szCs w:val="18"/>
                  </w:rPr>
                  <w:t>1</w:t>
                </w:r>
                <w:r>
                  <w:rPr>
                    <w:sz w:val="18"/>
                    <w:szCs w:val="18"/>
                  </w:rPr>
                  <w:t>00</w:t>
                </w:r>
              </w:p>
            </w:tc>
            <w:tc>
              <w:tcPr>
                <w:tcW w:w="1500" w:type="dxa"/>
                <w:vAlign w:val="center"/>
              </w:tcPr>
              <w:p w14:paraId="5667F7FE" w14:textId="77777777" w:rsidR="00411205" w:rsidRPr="002A5B9F" w:rsidRDefault="00411205" w:rsidP="00E1206B">
                <w:pPr>
                  <w:spacing w:after="0"/>
                  <w:jc w:val="center"/>
                  <w:rPr>
                    <w:sz w:val="18"/>
                    <w:szCs w:val="18"/>
                  </w:rPr>
                </w:pPr>
                <w:r>
                  <w:rPr>
                    <w:sz w:val="18"/>
                    <w:szCs w:val="18"/>
                  </w:rPr>
                  <w:t>60</w:t>
                </w:r>
              </w:p>
            </w:tc>
            <w:tc>
              <w:tcPr>
                <w:tcW w:w="1500" w:type="dxa"/>
                <w:vAlign w:val="center"/>
              </w:tcPr>
              <w:p w14:paraId="6DA1A7E2" w14:textId="77777777" w:rsidR="00411205" w:rsidRPr="002A5B9F" w:rsidRDefault="00411205" w:rsidP="00E1206B">
                <w:pPr>
                  <w:spacing w:after="0"/>
                  <w:jc w:val="center"/>
                  <w:rPr>
                    <w:sz w:val="18"/>
                    <w:szCs w:val="18"/>
                  </w:rPr>
                </w:pPr>
                <w:r>
                  <w:rPr>
                    <w:sz w:val="18"/>
                    <w:szCs w:val="18"/>
                  </w:rPr>
                  <w:t>4 A4 Pages</w:t>
                </w:r>
              </w:p>
            </w:tc>
          </w:tr>
          <w:tr w:rsidR="00411205" w:rsidRPr="000130D6" w14:paraId="786330DC" w14:textId="77777777" w:rsidTr="00E1206B">
            <w:trPr>
              <w:trHeight w:val="630"/>
            </w:trPr>
            <w:tc>
              <w:tcPr>
                <w:tcW w:w="9000" w:type="dxa"/>
                <w:gridSpan w:val="6"/>
                <w:shd w:val="clear" w:color="auto" w:fill="AFD9D5"/>
                <w:vAlign w:val="center"/>
              </w:tcPr>
              <w:p w14:paraId="7275E7AC" w14:textId="77777777" w:rsidR="00411205" w:rsidRDefault="00411205" w:rsidP="00E1206B">
                <w:pPr>
                  <w:spacing w:after="0"/>
                  <w:jc w:val="center"/>
                  <w:rPr>
                    <w:b/>
                    <w:bCs/>
                    <w:sz w:val="22"/>
                    <w:szCs w:val="22"/>
                  </w:rPr>
                </w:pPr>
                <w:r w:rsidRPr="00DA259A">
                  <w:rPr>
                    <w:b/>
                    <w:bCs/>
                    <w:sz w:val="22"/>
                    <w:szCs w:val="22"/>
                  </w:rPr>
                  <w:t xml:space="preserve">Part B – </w:t>
                </w:r>
                <w:r>
                  <w:rPr>
                    <w:b/>
                    <w:bCs/>
                    <w:sz w:val="22"/>
                    <w:szCs w:val="22"/>
                  </w:rPr>
                  <w:t>COST OF PROPOSAL</w:t>
                </w:r>
                <w:r w:rsidRPr="00DA259A">
                  <w:rPr>
                    <w:b/>
                    <w:bCs/>
                    <w:sz w:val="22"/>
                    <w:szCs w:val="22"/>
                  </w:rPr>
                  <w:t xml:space="preserve"> </w:t>
                </w:r>
              </w:p>
              <w:p w14:paraId="3045949E" w14:textId="77777777" w:rsidR="00411205" w:rsidRPr="00DA259A" w:rsidRDefault="00411205" w:rsidP="00E1206B">
                <w:pPr>
                  <w:spacing w:after="0"/>
                  <w:jc w:val="center"/>
                  <w:rPr>
                    <w:b/>
                    <w:bCs/>
                    <w:sz w:val="22"/>
                    <w:szCs w:val="22"/>
                  </w:rPr>
                </w:pPr>
                <w:r w:rsidRPr="009D41D1">
                  <w:rPr>
                    <w:rFonts w:asciiTheme="minorHAnsi" w:hAnsiTheme="minorHAnsi" w:cstheme="minorHAnsi"/>
                    <w:b/>
                    <w:sz w:val="16"/>
                    <w:szCs w:val="16"/>
                  </w:rPr>
                  <w:t xml:space="preserve">Responses to the below Criteria should be completed in </w:t>
                </w:r>
                <w:r>
                  <w:rPr>
                    <w:rFonts w:asciiTheme="minorHAnsi" w:hAnsiTheme="minorHAnsi" w:cstheme="minorHAnsi"/>
                    <w:b/>
                    <w:sz w:val="16"/>
                    <w:szCs w:val="16"/>
                  </w:rPr>
                  <w:t>Appendix 2:</w:t>
                </w:r>
                <w:r>
                  <w:rPr>
                    <w:rFonts w:asciiTheme="minorHAnsi" w:hAnsiTheme="minorHAnsi" w:cstheme="minorHAnsi"/>
                    <w:b/>
                    <w:sz w:val="16"/>
                    <w:szCs w:val="16"/>
                    <w:u w:val="single"/>
                  </w:rPr>
                  <w:t xml:space="preserve"> Pricing Schedule (Excel)</w:t>
                </w:r>
              </w:p>
            </w:tc>
          </w:tr>
          <w:tr w:rsidR="00411205" w:rsidRPr="000130D6" w14:paraId="6D9B1542" w14:textId="77777777" w:rsidTr="00E1206B">
            <w:trPr>
              <w:trHeight w:val="630"/>
            </w:trPr>
            <w:tc>
              <w:tcPr>
                <w:tcW w:w="1500" w:type="dxa"/>
                <w:vAlign w:val="center"/>
              </w:tcPr>
              <w:p w14:paraId="1056625C" w14:textId="77777777" w:rsidR="00411205" w:rsidRPr="002A5B9F" w:rsidRDefault="00411205" w:rsidP="00E1206B">
                <w:pPr>
                  <w:spacing w:after="0"/>
                  <w:jc w:val="center"/>
                  <w:rPr>
                    <w:b/>
                    <w:bCs/>
                    <w:sz w:val="18"/>
                    <w:szCs w:val="18"/>
                  </w:rPr>
                </w:pPr>
                <w:r w:rsidRPr="002A5B9F">
                  <w:rPr>
                    <w:b/>
                    <w:bCs/>
                    <w:sz w:val="18"/>
                    <w:szCs w:val="18"/>
                  </w:rPr>
                  <w:t>Appendix 2</w:t>
                </w:r>
                <w:r w:rsidRPr="002A5B9F">
                  <w:rPr>
                    <w:b/>
                    <w:bCs/>
                    <w:sz w:val="18"/>
                    <w:szCs w:val="18"/>
                  </w:rPr>
                  <w:br/>
                  <w:t>Section:</w:t>
                </w:r>
                <w:r>
                  <w:rPr>
                    <w:b/>
                    <w:bCs/>
                    <w:sz w:val="18"/>
                    <w:szCs w:val="18"/>
                  </w:rPr>
                  <w:t xml:space="preserve"> Pricing Schedule</w:t>
                </w:r>
              </w:p>
            </w:tc>
            <w:tc>
              <w:tcPr>
                <w:tcW w:w="1500" w:type="dxa"/>
                <w:vAlign w:val="center"/>
              </w:tcPr>
              <w:p w14:paraId="5D080F67" w14:textId="77777777" w:rsidR="00411205" w:rsidRDefault="00411205" w:rsidP="00E1206B">
                <w:pPr>
                  <w:spacing w:after="0" w:line="240" w:lineRule="auto"/>
                  <w:jc w:val="center"/>
                  <w:rPr>
                    <w:b/>
                    <w:bCs/>
                    <w:sz w:val="18"/>
                    <w:szCs w:val="18"/>
                  </w:rPr>
                </w:pPr>
                <w:r>
                  <w:rPr>
                    <w:b/>
                    <w:bCs/>
                    <w:sz w:val="18"/>
                    <w:szCs w:val="18"/>
                  </w:rPr>
                  <w:t>4</w:t>
                </w:r>
              </w:p>
              <w:p w14:paraId="1943D429" w14:textId="77777777" w:rsidR="00411205" w:rsidRPr="00B94D11" w:rsidRDefault="00411205" w:rsidP="00E1206B">
                <w:pPr>
                  <w:spacing w:after="0" w:line="240" w:lineRule="auto"/>
                  <w:jc w:val="center"/>
                  <w:rPr>
                    <w:b/>
                    <w:bCs/>
                    <w:sz w:val="18"/>
                    <w:szCs w:val="18"/>
                  </w:rPr>
                </w:pPr>
                <w:r>
                  <w:rPr>
                    <w:b/>
                    <w:bCs/>
                    <w:sz w:val="18"/>
                    <w:szCs w:val="18"/>
                  </w:rPr>
                  <w:t>Cost (Fixed + Variable)</w:t>
                </w:r>
              </w:p>
            </w:tc>
            <w:tc>
              <w:tcPr>
                <w:tcW w:w="1500" w:type="dxa"/>
                <w:vAlign w:val="center"/>
              </w:tcPr>
              <w:p w14:paraId="5A2EF864" w14:textId="77777777" w:rsidR="00411205" w:rsidRPr="002A5B9F" w:rsidRDefault="00411205" w:rsidP="00E1206B">
                <w:pPr>
                  <w:spacing w:after="0"/>
                  <w:jc w:val="center"/>
                  <w:rPr>
                    <w:sz w:val="18"/>
                    <w:szCs w:val="18"/>
                  </w:rPr>
                </w:pPr>
              </w:p>
            </w:tc>
            <w:tc>
              <w:tcPr>
                <w:tcW w:w="1500" w:type="dxa"/>
                <w:vAlign w:val="center"/>
              </w:tcPr>
              <w:p w14:paraId="56FC09D1" w14:textId="77777777" w:rsidR="00411205" w:rsidRPr="002A5B9F" w:rsidRDefault="00411205" w:rsidP="00E1206B">
                <w:pPr>
                  <w:spacing w:after="0"/>
                  <w:jc w:val="center"/>
                  <w:rPr>
                    <w:sz w:val="18"/>
                    <w:szCs w:val="18"/>
                  </w:rPr>
                </w:pPr>
                <w:r>
                  <w:rPr>
                    <w:sz w:val="18"/>
                    <w:szCs w:val="18"/>
                  </w:rPr>
                  <w:t>300</w:t>
                </w:r>
              </w:p>
            </w:tc>
            <w:tc>
              <w:tcPr>
                <w:tcW w:w="1500" w:type="dxa"/>
                <w:vAlign w:val="center"/>
              </w:tcPr>
              <w:p w14:paraId="1E116993" w14:textId="77777777" w:rsidR="00411205" w:rsidRPr="002A5B9F" w:rsidRDefault="00411205" w:rsidP="00E1206B">
                <w:pPr>
                  <w:spacing w:after="0"/>
                  <w:jc w:val="center"/>
                  <w:rPr>
                    <w:sz w:val="18"/>
                    <w:szCs w:val="18"/>
                  </w:rPr>
                </w:pPr>
                <w:r w:rsidRPr="002A5B9F">
                  <w:rPr>
                    <w:sz w:val="18"/>
                    <w:szCs w:val="18"/>
                  </w:rPr>
                  <w:t>N/A</w:t>
                </w:r>
              </w:p>
            </w:tc>
            <w:tc>
              <w:tcPr>
                <w:tcW w:w="1500" w:type="dxa"/>
                <w:vAlign w:val="center"/>
              </w:tcPr>
              <w:p w14:paraId="1D0BED4B" w14:textId="77777777" w:rsidR="00411205" w:rsidRPr="002A5B9F" w:rsidRDefault="00411205" w:rsidP="00E1206B">
                <w:pPr>
                  <w:spacing w:after="0"/>
                  <w:jc w:val="center"/>
                  <w:rPr>
                    <w:sz w:val="18"/>
                    <w:szCs w:val="18"/>
                  </w:rPr>
                </w:pPr>
                <w:r>
                  <w:rPr>
                    <w:sz w:val="18"/>
                    <w:szCs w:val="18"/>
                  </w:rPr>
                  <w:t>N/A</w:t>
                </w:r>
              </w:p>
            </w:tc>
          </w:tr>
          <w:tr w:rsidR="00411205" w:rsidRPr="000130D6" w14:paraId="0F1F774B" w14:textId="77777777" w:rsidTr="00E1206B">
            <w:trPr>
              <w:trHeight w:val="113"/>
            </w:trPr>
            <w:tc>
              <w:tcPr>
                <w:tcW w:w="9000" w:type="dxa"/>
                <w:gridSpan w:val="6"/>
                <w:shd w:val="clear" w:color="auto" w:fill="AFD9D5"/>
                <w:vAlign w:val="center"/>
              </w:tcPr>
              <w:p w14:paraId="718B7BF6" w14:textId="77777777" w:rsidR="00411205" w:rsidRPr="00DA259A" w:rsidRDefault="00411205" w:rsidP="00E1206B">
                <w:pPr>
                  <w:spacing w:after="0"/>
                  <w:jc w:val="center"/>
                  <w:rPr>
                    <w:sz w:val="4"/>
                    <w:szCs w:val="4"/>
                  </w:rPr>
                </w:pPr>
              </w:p>
            </w:tc>
          </w:tr>
          <w:tr w:rsidR="00411205" w:rsidRPr="000130D6" w14:paraId="3498AD60" w14:textId="77777777" w:rsidTr="00E1206B">
            <w:trPr>
              <w:trHeight w:val="680"/>
            </w:trPr>
            <w:tc>
              <w:tcPr>
                <w:tcW w:w="1500" w:type="dxa"/>
                <w:vAlign w:val="center"/>
              </w:tcPr>
              <w:p w14:paraId="45303384" w14:textId="77777777" w:rsidR="00411205" w:rsidRPr="002A5B9F" w:rsidRDefault="00411205" w:rsidP="00E1206B">
                <w:pPr>
                  <w:spacing w:after="0"/>
                  <w:jc w:val="center"/>
                  <w:rPr>
                    <w:sz w:val="18"/>
                    <w:szCs w:val="18"/>
                  </w:rPr>
                </w:pPr>
              </w:p>
            </w:tc>
            <w:tc>
              <w:tcPr>
                <w:tcW w:w="1500" w:type="dxa"/>
                <w:vAlign w:val="center"/>
              </w:tcPr>
              <w:p w14:paraId="65351C6D" w14:textId="77777777" w:rsidR="00411205" w:rsidRPr="00DA259A" w:rsidRDefault="00411205" w:rsidP="00E1206B">
                <w:pPr>
                  <w:spacing w:after="0"/>
                  <w:jc w:val="center"/>
                  <w:rPr>
                    <w:b/>
                    <w:bCs/>
                    <w:sz w:val="18"/>
                    <w:szCs w:val="18"/>
                  </w:rPr>
                </w:pPr>
                <w:r w:rsidRPr="00DA259A">
                  <w:rPr>
                    <w:b/>
                    <w:bCs/>
                    <w:sz w:val="18"/>
                    <w:szCs w:val="18"/>
                  </w:rPr>
                  <w:t>Total Available Marks</w:t>
                </w:r>
                <w:r>
                  <w:rPr>
                    <w:b/>
                    <w:bCs/>
                    <w:sz w:val="18"/>
                    <w:szCs w:val="18"/>
                  </w:rPr>
                  <w:t xml:space="preserve"> </w:t>
                </w:r>
              </w:p>
            </w:tc>
            <w:tc>
              <w:tcPr>
                <w:tcW w:w="1500" w:type="dxa"/>
                <w:vAlign w:val="center"/>
              </w:tcPr>
              <w:p w14:paraId="41907AC2" w14:textId="77777777" w:rsidR="00411205" w:rsidRPr="002A5B9F" w:rsidRDefault="00411205" w:rsidP="00E1206B">
                <w:pPr>
                  <w:spacing w:after="0"/>
                  <w:jc w:val="center"/>
                  <w:rPr>
                    <w:sz w:val="18"/>
                    <w:szCs w:val="18"/>
                  </w:rPr>
                </w:pPr>
              </w:p>
            </w:tc>
            <w:tc>
              <w:tcPr>
                <w:tcW w:w="1500" w:type="dxa"/>
                <w:vAlign w:val="center"/>
              </w:tcPr>
              <w:p w14:paraId="5EC2334D" w14:textId="77777777" w:rsidR="00411205" w:rsidRPr="002A5B9F" w:rsidRDefault="00411205" w:rsidP="00E1206B">
                <w:pPr>
                  <w:spacing w:after="0"/>
                  <w:jc w:val="center"/>
                  <w:rPr>
                    <w:sz w:val="18"/>
                    <w:szCs w:val="18"/>
                  </w:rPr>
                </w:pPr>
                <w:r w:rsidRPr="002A5B9F">
                  <w:rPr>
                    <w:sz w:val="18"/>
                    <w:szCs w:val="18"/>
                  </w:rPr>
                  <w:t>1000</w:t>
                </w:r>
              </w:p>
            </w:tc>
            <w:tc>
              <w:tcPr>
                <w:tcW w:w="1500" w:type="dxa"/>
                <w:vAlign w:val="center"/>
              </w:tcPr>
              <w:p w14:paraId="5B36EE1B" w14:textId="77777777" w:rsidR="00411205" w:rsidRPr="002A5B9F" w:rsidRDefault="00411205" w:rsidP="00E1206B">
                <w:pPr>
                  <w:spacing w:after="0"/>
                  <w:jc w:val="center"/>
                  <w:rPr>
                    <w:sz w:val="18"/>
                    <w:szCs w:val="18"/>
                  </w:rPr>
                </w:pPr>
              </w:p>
            </w:tc>
            <w:tc>
              <w:tcPr>
                <w:tcW w:w="1500" w:type="dxa"/>
                <w:vAlign w:val="center"/>
              </w:tcPr>
              <w:p w14:paraId="6559798B" w14:textId="77777777" w:rsidR="00411205" w:rsidRPr="002A5B9F" w:rsidRDefault="00411205" w:rsidP="00E1206B">
                <w:pPr>
                  <w:spacing w:after="0"/>
                  <w:jc w:val="center"/>
                  <w:rPr>
                    <w:sz w:val="18"/>
                    <w:szCs w:val="18"/>
                  </w:rPr>
                </w:pPr>
              </w:p>
            </w:tc>
          </w:tr>
        </w:tbl>
        <w:p w14:paraId="20FA51EB" w14:textId="77777777" w:rsidR="00411205" w:rsidRDefault="00411205" w:rsidP="00AF682A">
          <w:pPr>
            <w:pStyle w:val="ListParagraph"/>
            <w:ind w:left="0"/>
            <w:jc w:val="both"/>
            <w:rPr>
              <w:rFonts w:eastAsiaTheme="minorHAnsi" w:cstheme="minorBidi"/>
            </w:rPr>
          </w:pPr>
        </w:p>
        <w:p w14:paraId="7BF31306" w14:textId="613DF559" w:rsidR="005F2DA8" w:rsidRDefault="005F2DA8" w:rsidP="00AF682A">
          <w:pPr>
            <w:pStyle w:val="ListParagraph"/>
            <w:ind w:left="0"/>
            <w:jc w:val="both"/>
            <w:rPr>
              <w:rFonts w:eastAsiaTheme="minorHAnsi" w:cstheme="minorBidi"/>
            </w:rPr>
          </w:pPr>
          <w:r w:rsidRPr="00056460">
            <w:rPr>
              <w:rFonts w:eastAsiaTheme="minorHAnsi" w:cstheme="minorBidi"/>
            </w:rPr>
            <w:t xml:space="preserve">Tenderers are required to submit complete responses to each of the requirements set out in Appendix 1 of this RFT. Where a Tenderer fails to provide a response in respect of any one criterion or sub-criterion as set out in the table above (Table </w:t>
          </w:r>
          <w:r>
            <w:rPr>
              <w:rFonts w:eastAsiaTheme="minorHAnsi" w:cstheme="minorBidi"/>
            </w:rPr>
            <w:t>1</w:t>
          </w:r>
          <w:r w:rsidRPr="00056460">
            <w:rPr>
              <w:rFonts w:eastAsiaTheme="minorHAnsi" w:cstheme="minorBidi"/>
            </w:rPr>
            <w:t>), it</w:t>
          </w:r>
          <w:r>
            <w:rPr>
              <w:rFonts w:eastAsiaTheme="minorHAnsi" w:cstheme="minorBidi"/>
            </w:rPr>
            <w:t>’</w:t>
          </w:r>
          <w:r w:rsidRPr="00056460">
            <w:rPr>
              <w:rFonts w:eastAsiaTheme="minorHAnsi" w:cstheme="minorBidi"/>
            </w:rPr>
            <w:t>s Tender shall be deemed non-compliant within the meaning of Section 2.2 of the RFT and will not be evaluated. The Tenderer will be excluded from further participation in the Competition.</w:t>
          </w:r>
          <w:r>
            <w:rPr>
              <w:rFonts w:eastAsiaTheme="minorHAnsi" w:cstheme="minorBidi"/>
            </w:rPr>
            <w:t xml:space="preserve"> </w:t>
          </w:r>
          <w:r w:rsidRPr="00056460">
            <w:rPr>
              <w:rFonts w:eastAsiaTheme="minorHAnsi" w:cstheme="minorBidi"/>
            </w:rPr>
            <w:t>Tenderers must therefore demonstrate by providing a clear and comprehensive description in each case, how their proposal will meet each of the qualitative requirements set out in Appendix 1.</w:t>
          </w:r>
        </w:p>
        <w:p w14:paraId="372DC49E" w14:textId="77777777" w:rsidR="005F2DA8" w:rsidRPr="00056460" w:rsidRDefault="005F2DA8" w:rsidP="005F2DA8">
          <w:pPr>
            <w:pStyle w:val="ListParagraph"/>
            <w:ind w:left="0"/>
            <w:rPr>
              <w:rFonts w:eastAsiaTheme="minorHAnsi" w:cstheme="minorBidi"/>
            </w:rPr>
          </w:pPr>
        </w:p>
        <w:p w14:paraId="71DCA98D" w14:textId="550976E9" w:rsidR="005F2DA8" w:rsidRDefault="005F2DA8" w:rsidP="00AF682A">
          <w:pPr>
            <w:pStyle w:val="ListParagraph"/>
            <w:ind w:left="0"/>
            <w:jc w:val="both"/>
            <w:rPr>
              <w:rFonts w:eastAsiaTheme="minorHAnsi" w:cstheme="minorBidi"/>
            </w:rPr>
          </w:pPr>
          <w:r w:rsidRPr="00056460">
            <w:rPr>
              <w:rFonts w:eastAsiaTheme="minorHAnsi" w:cstheme="minorBidi"/>
            </w:rPr>
            <w:t xml:space="preserve">Each response provided by the Tenderer for each individual qualitative award criterion and sub-criterion, as applicable, will be evaluated and scored in accordance with the Scoring Methodology set out in the </w:t>
          </w:r>
          <w:r>
            <w:rPr>
              <w:rFonts w:eastAsiaTheme="minorHAnsi" w:cstheme="minorBidi"/>
            </w:rPr>
            <w:t>Scoring Methodology Table below (Table 2).</w:t>
          </w:r>
        </w:p>
        <w:p w14:paraId="5528A71D" w14:textId="55EFF2AC" w:rsidR="00962DDF" w:rsidRDefault="00AF682A" w:rsidP="00AF682A">
          <w:pPr>
            <w:jc w:val="both"/>
          </w:pPr>
          <w:r>
            <w:t xml:space="preserve">Where </w:t>
          </w:r>
          <w:r w:rsidR="005F2DA8" w:rsidRPr="003C73B3">
            <w:t xml:space="preserve">award criteria are further subdivided into sub-criteria, marks will be proportioned </w:t>
          </w:r>
          <w:r w:rsidR="005F2DA8">
            <w:t xml:space="preserve">as stated in the table above (Table 1). </w:t>
          </w:r>
          <w:r w:rsidR="005F2DA8" w:rsidRPr="00510617">
            <w:t xml:space="preserve"> A</w:t>
          </w:r>
          <w:r w:rsidR="005F2DA8">
            <w:t xml:space="preserve"> </w:t>
          </w:r>
          <w:r w:rsidR="005F2DA8" w:rsidRPr="00510617">
            <w:t xml:space="preserve">minimum mark is required for each </w:t>
          </w:r>
          <w:r w:rsidR="005F2DA8">
            <w:t>sub-</w:t>
          </w:r>
          <w:r w:rsidR="005F2DA8" w:rsidRPr="00510617">
            <w:t>criterio</w:t>
          </w:r>
          <w:r w:rsidR="005F2DA8">
            <w:t>n</w:t>
          </w:r>
          <w:r w:rsidR="005F2DA8" w:rsidRPr="00510617">
            <w:t>. If a Tender</w:t>
          </w:r>
          <w:r w:rsidR="005F2DA8">
            <w:t>er</w:t>
          </w:r>
          <w:r w:rsidR="005F2DA8" w:rsidRPr="00510617">
            <w:t xml:space="preserve"> fails to achieve the minimum mark required in any one of the </w:t>
          </w:r>
          <w:r w:rsidR="005F2DA8">
            <w:t>sub-criteria</w:t>
          </w:r>
          <w:r w:rsidR="005F2DA8" w:rsidRPr="00510617">
            <w:t xml:space="preserve"> for </w:t>
          </w:r>
          <w:r w:rsidR="005F2DA8" w:rsidRPr="00F9052B">
            <w:t>Part A - Service Proposal</w:t>
          </w:r>
          <w:r w:rsidR="005F2DA8" w:rsidRPr="00510617">
            <w:t xml:space="preserve"> as set out in the Award Criteria Table above, it will be eliminated from this</w:t>
          </w:r>
          <w:r w:rsidR="00DC443B">
            <w:t xml:space="preserve"> </w:t>
          </w:r>
          <w:r w:rsidR="005F2DA8" w:rsidRPr="00510617">
            <w:t>Competition</w:t>
          </w:r>
          <w:r w:rsidR="005F2DA8">
            <w:t xml:space="preserve"> and its price will not be evaluated</w:t>
          </w:r>
          <w:r>
            <w:t>.</w:t>
          </w:r>
        </w:p>
        <w:p w14:paraId="0F671506" w14:textId="68D30C96" w:rsidR="00962DDF" w:rsidRPr="00B56D65" w:rsidRDefault="00962DDF" w:rsidP="00B56D65">
          <w:pPr>
            <w:spacing w:after="0"/>
            <w:rPr>
              <w:rFonts w:asciiTheme="minorHAnsi" w:hAnsiTheme="minorHAnsi" w:cstheme="minorHAnsi"/>
              <w:b/>
              <w:szCs w:val="22"/>
            </w:rPr>
          </w:pPr>
          <w:r w:rsidRPr="00DF2B41">
            <w:rPr>
              <w:b/>
              <w:lang w:eastAsia="en-GB"/>
            </w:rPr>
            <w:t xml:space="preserve">How marks will be awarded for Award Criteria </w:t>
          </w:r>
          <w:r w:rsidR="00B56D65">
            <w:rPr>
              <w:b/>
              <w:lang w:eastAsia="en-GB"/>
            </w:rPr>
            <w:t>(</w:t>
          </w:r>
          <w:r w:rsidR="00B56D65" w:rsidRPr="00DA259A">
            <w:rPr>
              <w:rFonts w:asciiTheme="minorHAnsi" w:hAnsiTheme="minorHAnsi" w:cstheme="minorHAnsi"/>
              <w:b/>
              <w:szCs w:val="22"/>
            </w:rPr>
            <w:t xml:space="preserve">Part A – </w:t>
          </w:r>
          <w:r w:rsidR="003A1A4F">
            <w:rPr>
              <w:rFonts w:asciiTheme="minorHAnsi" w:hAnsiTheme="minorHAnsi" w:cstheme="minorHAnsi"/>
              <w:b/>
              <w:szCs w:val="22"/>
            </w:rPr>
            <w:t>SERVICE PROPOSAL)</w:t>
          </w:r>
        </w:p>
        <w:p w14:paraId="3E01A403" w14:textId="125B44EB" w:rsidR="002B093F" w:rsidRPr="00620679" w:rsidRDefault="00962DDF" w:rsidP="00620679">
          <w:pPr>
            <w:spacing w:after="0"/>
            <w:rPr>
              <w:lang w:eastAsia="en-GB"/>
            </w:rPr>
          </w:pPr>
          <w:r w:rsidRPr="00E90138">
            <w:rPr>
              <w:lang w:eastAsia="en-GB"/>
            </w:rPr>
            <w:t xml:space="preserve">A 0-5-mark system will be used as set out in </w:t>
          </w:r>
          <w:r w:rsidRPr="00F9052B">
            <w:rPr>
              <w:lang w:eastAsia="en-GB"/>
            </w:rPr>
            <w:t xml:space="preserve">Table </w:t>
          </w:r>
          <w:r w:rsidR="00866485">
            <w:rPr>
              <w:lang w:eastAsia="en-GB"/>
            </w:rPr>
            <w:t>2</w:t>
          </w:r>
          <w:r w:rsidRPr="00F9052B">
            <w:rPr>
              <w:lang w:eastAsia="en-GB"/>
            </w:rPr>
            <w:t xml:space="preserve"> below</w:t>
          </w:r>
          <w:r w:rsidRPr="00E90138">
            <w:rPr>
              <w:lang w:eastAsia="en-GB"/>
            </w:rPr>
            <w:t xml:space="preserve">. A mark will be awarded to each sub-criterion </w:t>
          </w:r>
          <w:r w:rsidRPr="00546F47">
            <w:rPr>
              <w:lang w:eastAsia="en-GB"/>
            </w:rPr>
            <w:t>from 0 to 5. This mark, or multiplier, will be used to calculate the score to be awarded. For example, if a score of 100 is available, the base score is 20</w:t>
          </w:r>
          <w:r w:rsidR="00B10E35">
            <w:rPr>
              <w:lang w:eastAsia="en-GB"/>
            </w:rPr>
            <w:t xml:space="preserve"> </w:t>
          </w:r>
          <w:r w:rsidR="009626B9">
            <w:rPr>
              <w:lang w:eastAsia="en-GB"/>
            </w:rPr>
            <w:t>i.e.</w:t>
          </w:r>
          <w:r w:rsidRPr="00546F47">
            <w:rPr>
              <w:lang w:eastAsia="en-GB"/>
            </w:rPr>
            <w:t xml:space="preserve"> (100 / 5). If the Tenderer is marked 5 (excellent), a score of 100 marks will be awarded (20 x 5).  If the Tenderer is marked 2 (a response where reservations exist), a score of 40 marks will be awarded (20 x 2).  </w:t>
          </w:r>
          <w:r w:rsidR="000B1FF7">
            <w:rPr>
              <w:lang w:eastAsia="en-GB"/>
            </w:rPr>
            <w:br/>
          </w:r>
          <w:r w:rsidR="00620679">
            <w:rPr>
              <w:b/>
              <w:bCs/>
            </w:rPr>
            <w:br/>
          </w:r>
          <w:r w:rsidR="002B093F">
            <w:rPr>
              <w:b/>
              <w:bCs/>
            </w:rPr>
            <w:t>Table</w:t>
          </w:r>
          <w:r w:rsidR="002B093F" w:rsidRPr="00F9052B">
            <w:rPr>
              <w:b/>
              <w:bCs/>
            </w:rPr>
            <w:t xml:space="preserve"> </w:t>
          </w:r>
          <w:r w:rsidR="00251539">
            <w:rPr>
              <w:b/>
              <w:bCs/>
            </w:rPr>
            <w:t>2</w:t>
          </w:r>
          <w:r w:rsidR="002B093F" w:rsidRPr="00F9052B">
            <w:rPr>
              <w:b/>
              <w:bCs/>
            </w:rPr>
            <w:t>:</w:t>
          </w:r>
          <w:r w:rsidR="002B093F" w:rsidRPr="00D675A4">
            <w:rPr>
              <w:b/>
              <w:bCs/>
            </w:rPr>
            <w:t xml:space="preserve">  Methodology for Calculating Scores when </w:t>
          </w:r>
          <w:r w:rsidR="002B093F" w:rsidRPr="00F9052B">
            <w:rPr>
              <w:b/>
              <w:bCs/>
            </w:rPr>
            <w:t>evaluating PART A – SERVICE PROPOSAL (Qualitative Award Criteria)</w:t>
          </w:r>
        </w:p>
        <w:tbl>
          <w:tblPr>
            <w:tblW w:w="8789" w:type="dxa"/>
            <w:tblInd w:w="13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156"/>
            <w:gridCol w:w="7633"/>
          </w:tblGrid>
          <w:tr w:rsidR="0087069B" w:rsidRPr="00841191" w14:paraId="57B08E16" w14:textId="77777777" w:rsidTr="00A51B6C">
            <w:trPr>
              <w:trHeight w:val="779"/>
            </w:trPr>
            <w:tc>
              <w:tcPr>
                <w:tcW w:w="1156" w:type="dxa"/>
                <w:shd w:val="clear" w:color="auto" w:fill="235D64"/>
                <w:vAlign w:val="center"/>
              </w:tcPr>
              <w:p w14:paraId="24319246" w14:textId="77777777" w:rsidR="0087069B" w:rsidRPr="00A51B6C" w:rsidRDefault="0087069B">
                <w:pPr>
                  <w:rPr>
                    <w:b/>
                    <w:color w:val="FFFFFF" w:themeColor="background1"/>
                    <w:szCs w:val="22"/>
                  </w:rPr>
                </w:pPr>
                <w:r w:rsidRPr="00A51B6C">
                  <w:rPr>
                    <w:b/>
                    <w:color w:val="FFFFFF" w:themeColor="background1"/>
                    <w:szCs w:val="22"/>
                  </w:rPr>
                  <w:t>Weighting</w:t>
                </w:r>
              </w:p>
            </w:tc>
            <w:tc>
              <w:tcPr>
                <w:tcW w:w="7633" w:type="dxa"/>
                <w:shd w:val="clear" w:color="auto" w:fill="235D64"/>
                <w:vAlign w:val="center"/>
              </w:tcPr>
              <w:p w14:paraId="1CC549E5" w14:textId="77777777" w:rsidR="0087069B" w:rsidRPr="00A51B6C" w:rsidRDefault="0087069B" w:rsidP="0087069B">
                <w:pPr>
                  <w:rPr>
                    <w:b/>
                    <w:color w:val="FFFFFF" w:themeColor="background1"/>
                    <w:szCs w:val="22"/>
                  </w:rPr>
                </w:pPr>
                <w:r w:rsidRPr="00A51B6C">
                  <w:rPr>
                    <w:b/>
                    <w:color w:val="FFFFFF" w:themeColor="background1"/>
                    <w:szCs w:val="22"/>
                  </w:rPr>
                  <w:t>Meaning</w:t>
                </w:r>
              </w:p>
            </w:tc>
          </w:tr>
          <w:tr w:rsidR="0087069B" w:rsidRPr="00841191" w14:paraId="36B4FFE7" w14:textId="77777777" w:rsidTr="00A51B6C">
            <w:trPr>
              <w:trHeight w:val="779"/>
            </w:trPr>
            <w:tc>
              <w:tcPr>
                <w:tcW w:w="1156" w:type="dxa"/>
                <w:shd w:val="clear" w:color="auto" w:fill="235D64"/>
                <w:vAlign w:val="center"/>
              </w:tcPr>
              <w:p w14:paraId="2B47CF2A" w14:textId="61144B6D" w:rsidR="0087069B" w:rsidRPr="00A51B6C" w:rsidRDefault="0087069B" w:rsidP="0087069B">
                <w:pPr>
                  <w:jc w:val="center"/>
                  <w:rPr>
                    <w:b/>
                    <w:color w:val="FFFFFF" w:themeColor="background1"/>
                    <w:szCs w:val="22"/>
                  </w:rPr>
                </w:pPr>
                <w:r w:rsidRPr="00A51B6C">
                  <w:rPr>
                    <w:b/>
                    <w:color w:val="FFFFFF" w:themeColor="background1"/>
                    <w:szCs w:val="22"/>
                  </w:rPr>
                  <w:t>5</w:t>
                </w:r>
              </w:p>
            </w:tc>
            <w:tc>
              <w:tcPr>
                <w:tcW w:w="7633" w:type="dxa"/>
                <w:vAlign w:val="center"/>
              </w:tcPr>
              <w:p w14:paraId="7CE34AAE" w14:textId="77777777" w:rsidR="0087069B" w:rsidRPr="00620679" w:rsidRDefault="0087069B" w:rsidP="00A51B6C">
                <w:pPr>
                  <w:spacing w:line="240" w:lineRule="auto"/>
                  <w:rPr>
                    <w:sz w:val="20"/>
                    <w:szCs w:val="20"/>
                  </w:rPr>
                </w:pPr>
                <w:r w:rsidRPr="00620679">
                  <w:rPr>
                    <w:sz w:val="20"/>
                    <w:szCs w:val="20"/>
                    <w:lang w:eastAsia="en-GB"/>
                  </w:rPr>
                  <w:t>An excellent response providing comprehensive and convincing assurance that the Tenderer will deliver to an excellent standard.</w:t>
                </w:r>
              </w:p>
            </w:tc>
          </w:tr>
          <w:tr w:rsidR="0087069B" w:rsidRPr="00841191" w14:paraId="41D11CF3" w14:textId="77777777" w:rsidTr="00A51B6C">
            <w:trPr>
              <w:trHeight w:val="779"/>
            </w:trPr>
            <w:tc>
              <w:tcPr>
                <w:tcW w:w="1156" w:type="dxa"/>
                <w:shd w:val="clear" w:color="auto" w:fill="235D64"/>
                <w:vAlign w:val="center"/>
              </w:tcPr>
              <w:p w14:paraId="58CA2326" w14:textId="629E801E" w:rsidR="0087069B" w:rsidRPr="00A51B6C" w:rsidRDefault="0087069B" w:rsidP="0087069B">
                <w:pPr>
                  <w:jc w:val="center"/>
                  <w:rPr>
                    <w:b/>
                    <w:color w:val="FFFFFF" w:themeColor="background1"/>
                    <w:szCs w:val="22"/>
                  </w:rPr>
                </w:pPr>
                <w:r w:rsidRPr="00A51B6C">
                  <w:rPr>
                    <w:b/>
                    <w:color w:val="FFFFFF" w:themeColor="background1"/>
                    <w:szCs w:val="22"/>
                  </w:rPr>
                  <w:t>4</w:t>
                </w:r>
              </w:p>
            </w:tc>
            <w:tc>
              <w:tcPr>
                <w:tcW w:w="7633" w:type="dxa"/>
                <w:vAlign w:val="center"/>
              </w:tcPr>
              <w:p w14:paraId="5DB347AA" w14:textId="77777777" w:rsidR="0087069B" w:rsidRPr="00620679" w:rsidRDefault="0087069B" w:rsidP="00A51B6C">
                <w:pPr>
                  <w:spacing w:line="240" w:lineRule="auto"/>
                  <w:rPr>
                    <w:sz w:val="20"/>
                    <w:szCs w:val="20"/>
                  </w:rPr>
                </w:pPr>
                <w:r w:rsidRPr="00620679">
                  <w:rPr>
                    <w:sz w:val="20"/>
                    <w:szCs w:val="20"/>
                    <w:lang w:eastAsia="en-GB"/>
                  </w:rPr>
                  <w:t>A very good response that demonstrates real understanding of the requirements and provides convincing assurance that the Tenderer will deliver to a very good or high standard.</w:t>
                </w:r>
              </w:p>
            </w:tc>
          </w:tr>
          <w:tr w:rsidR="0087069B" w:rsidRPr="00841191" w14:paraId="1AB67821" w14:textId="77777777" w:rsidTr="00A51B6C">
            <w:trPr>
              <w:trHeight w:val="779"/>
            </w:trPr>
            <w:tc>
              <w:tcPr>
                <w:tcW w:w="1156" w:type="dxa"/>
                <w:shd w:val="clear" w:color="auto" w:fill="235D64"/>
                <w:vAlign w:val="center"/>
              </w:tcPr>
              <w:p w14:paraId="0E50681A" w14:textId="75A5F1D6" w:rsidR="0087069B" w:rsidRPr="00A51B6C" w:rsidRDefault="0087069B" w:rsidP="0087069B">
                <w:pPr>
                  <w:jc w:val="center"/>
                  <w:rPr>
                    <w:b/>
                    <w:color w:val="FFFFFF" w:themeColor="background1"/>
                    <w:szCs w:val="22"/>
                  </w:rPr>
                </w:pPr>
                <w:r w:rsidRPr="00A51B6C">
                  <w:rPr>
                    <w:b/>
                    <w:color w:val="FFFFFF" w:themeColor="background1"/>
                    <w:szCs w:val="22"/>
                  </w:rPr>
                  <w:t>3</w:t>
                </w:r>
              </w:p>
            </w:tc>
            <w:tc>
              <w:tcPr>
                <w:tcW w:w="7633" w:type="dxa"/>
                <w:vAlign w:val="center"/>
              </w:tcPr>
              <w:p w14:paraId="3DB66E69" w14:textId="77777777" w:rsidR="0087069B" w:rsidRPr="00620679" w:rsidRDefault="0087069B" w:rsidP="00A51B6C">
                <w:pPr>
                  <w:spacing w:line="240" w:lineRule="auto"/>
                  <w:rPr>
                    <w:sz w:val="20"/>
                    <w:szCs w:val="20"/>
                  </w:rPr>
                </w:pPr>
                <w:r w:rsidRPr="00620679">
                  <w:rPr>
                    <w:sz w:val="20"/>
                    <w:szCs w:val="20"/>
                    <w:lang w:eastAsia="en-GB"/>
                  </w:rPr>
                  <w:t>A satisfactory response which demonstrates a reasonable understanding of the requirements and gives reasonable assurance of delivery to an adequate standard but does not provide sufficiently convincing assurance to award a higher mark.</w:t>
                </w:r>
              </w:p>
            </w:tc>
          </w:tr>
          <w:tr w:rsidR="0087069B" w:rsidRPr="00841191" w14:paraId="3FCFD1CA" w14:textId="77777777" w:rsidTr="00A51B6C">
            <w:trPr>
              <w:trHeight w:val="779"/>
            </w:trPr>
            <w:tc>
              <w:tcPr>
                <w:tcW w:w="1156" w:type="dxa"/>
                <w:shd w:val="clear" w:color="auto" w:fill="235D64"/>
                <w:vAlign w:val="center"/>
              </w:tcPr>
              <w:p w14:paraId="652B567D" w14:textId="7A3B9101" w:rsidR="0087069B" w:rsidRPr="00A51B6C" w:rsidRDefault="0087069B" w:rsidP="0087069B">
                <w:pPr>
                  <w:jc w:val="center"/>
                  <w:rPr>
                    <w:b/>
                    <w:color w:val="FFFFFF" w:themeColor="background1"/>
                    <w:szCs w:val="22"/>
                  </w:rPr>
                </w:pPr>
                <w:r w:rsidRPr="00A51B6C">
                  <w:rPr>
                    <w:b/>
                    <w:color w:val="FFFFFF" w:themeColor="background1"/>
                    <w:szCs w:val="22"/>
                  </w:rPr>
                  <w:t>2</w:t>
                </w:r>
              </w:p>
            </w:tc>
            <w:tc>
              <w:tcPr>
                <w:tcW w:w="7633" w:type="dxa"/>
                <w:vAlign w:val="center"/>
              </w:tcPr>
              <w:p w14:paraId="4AA1E4B5" w14:textId="77777777" w:rsidR="0087069B" w:rsidRPr="00620679" w:rsidRDefault="0087069B" w:rsidP="00A51B6C">
                <w:pPr>
                  <w:spacing w:line="240" w:lineRule="auto"/>
                  <w:rPr>
                    <w:sz w:val="20"/>
                    <w:szCs w:val="20"/>
                  </w:rPr>
                </w:pPr>
                <w:r w:rsidRPr="00620679">
                  <w:rPr>
                    <w:sz w:val="20"/>
                    <w:szCs w:val="20"/>
                    <w:lang w:eastAsia="en-GB"/>
                  </w:rPr>
                  <w:t>A response where reservations exist. Lacks full credibility/convincing detail and does not provide confidence to the Contracting Authority that the required services will be successfully delivered.</w:t>
                </w:r>
              </w:p>
            </w:tc>
          </w:tr>
          <w:tr w:rsidR="0087069B" w:rsidRPr="00841191" w14:paraId="3AD48AED" w14:textId="77777777" w:rsidTr="00A51B6C">
            <w:trPr>
              <w:trHeight w:val="779"/>
            </w:trPr>
            <w:tc>
              <w:tcPr>
                <w:tcW w:w="1156" w:type="dxa"/>
                <w:shd w:val="clear" w:color="auto" w:fill="235D64"/>
                <w:vAlign w:val="center"/>
              </w:tcPr>
              <w:p w14:paraId="22B00AA7" w14:textId="5A36D3B7" w:rsidR="0087069B" w:rsidRPr="00A51B6C" w:rsidRDefault="0087069B" w:rsidP="0087069B">
                <w:pPr>
                  <w:jc w:val="center"/>
                  <w:rPr>
                    <w:b/>
                    <w:color w:val="FFFFFF" w:themeColor="background1"/>
                    <w:szCs w:val="22"/>
                  </w:rPr>
                </w:pPr>
                <w:r w:rsidRPr="00A51B6C">
                  <w:rPr>
                    <w:b/>
                    <w:color w:val="FFFFFF" w:themeColor="background1"/>
                    <w:szCs w:val="22"/>
                  </w:rPr>
                  <w:t>1</w:t>
                </w:r>
              </w:p>
            </w:tc>
            <w:tc>
              <w:tcPr>
                <w:tcW w:w="7633" w:type="dxa"/>
                <w:vAlign w:val="center"/>
              </w:tcPr>
              <w:p w14:paraId="56955B18" w14:textId="77777777" w:rsidR="0087069B" w:rsidRPr="00620679" w:rsidRDefault="0087069B" w:rsidP="00A51B6C">
                <w:pPr>
                  <w:spacing w:line="240" w:lineRule="auto"/>
                  <w:rPr>
                    <w:sz w:val="20"/>
                    <w:szCs w:val="20"/>
                  </w:rPr>
                </w:pPr>
                <w:r w:rsidRPr="00620679">
                  <w:rPr>
                    <w:sz w:val="20"/>
                    <w:szCs w:val="20"/>
                    <w:lang w:eastAsia="en-GB"/>
                  </w:rPr>
                  <w:t>A response where serious reservations exist. This may be because, for example, insufficient detail is provided, or the response has fundamental flaws, or is seriously inadequate or seriously lacks credibility with a high risk of non-delivery.</w:t>
                </w:r>
              </w:p>
            </w:tc>
          </w:tr>
          <w:tr w:rsidR="0087069B" w:rsidRPr="00841191" w14:paraId="1AABA4BE" w14:textId="77777777" w:rsidTr="00A51B6C">
            <w:trPr>
              <w:trHeight w:val="779"/>
            </w:trPr>
            <w:tc>
              <w:tcPr>
                <w:tcW w:w="1156" w:type="dxa"/>
                <w:shd w:val="clear" w:color="auto" w:fill="235D64"/>
                <w:vAlign w:val="center"/>
              </w:tcPr>
              <w:p w14:paraId="06E26C76" w14:textId="77777777" w:rsidR="0087069B" w:rsidRPr="00A51B6C" w:rsidRDefault="0087069B" w:rsidP="0087069B">
                <w:pPr>
                  <w:jc w:val="center"/>
                  <w:rPr>
                    <w:b/>
                    <w:color w:val="FFFFFF" w:themeColor="background1"/>
                    <w:szCs w:val="22"/>
                  </w:rPr>
                </w:pPr>
                <w:r w:rsidRPr="00A51B6C">
                  <w:rPr>
                    <w:b/>
                    <w:color w:val="FFFFFF" w:themeColor="background1"/>
                    <w:szCs w:val="22"/>
                  </w:rPr>
                  <w:lastRenderedPageBreak/>
                  <w:t>0</w:t>
                </w:r>
              </w:p>
            </w:tc>
            <w:tc>
              <w:tcPr>
                <w:tcW w:w="7633" w:type="dxa"/>
                <w:vAlign w:val="center"/>
              </w:tcPr>
              <w:p w14:paraId="37678D7C" w14:textId="77777777" w:rsidR="0087069B" w:rsidRPr="00620679" w:rsidRDefault="0087069B" w:rsidP="00A51B6C">
                <w:pPr>
                  <w:spacing w:line="240" w:lineRule="auto"/>
                  <w:rPr>
                    <w:sz w:val="20"/>
                    <w:szCs w:val="20"/>
                  </w:rPr>
                </w:pPr>
                <w:r w:rsidRPr="00620679">
                  <w:rPr>
                    <w:sz w:val="20"/>
                    <w:szCs w:val="20"/>
                    <w:lang w:eastAsia="en-GB"/>
                  </w:rPr>
                  <w:t xml:space="preserve">No response or partial response only and poor evidence provided in support of it: failure to meet the requirements. </w:t>
                </w:r>
              </w:p>
            </w:tc>
          </w:tr>
        </w:tbl>
        <w:p w14:paraId="0AE3D137" w14:textId="7768E4A7" w:rsidR="009F5C2B" w:rsidRDefault="009F5C2B" w:rsidP="009F5C2B">
          <w:pPr>
            <w:rPr>
              <w:bCs/>
              <w:noProof/>
              <w:szCs w:val="22"/>
            </w:rPr>
          </w:pPr>
          <w:r>
            <w:rPr>
              <w:bCs/>
              <w:noProof/>
              <w:szCs w:val="22"/>
            </w:rPr>
            <w:t>Tenderers must therefore demonstrate by providing a clear and comprehensive description in each case, how their proposal will meet each of the qualitative award criteria requirements set out in the Appendix 1.</w:t>
          </w:r>
        </w:p>
        <w:p w14:paraId="3F39B28F" w14:textId="02144874" w:rsidR="009F5C2B" w:rsidRPr="00087650" w:rsidRDefault="00D51B7F" w:rsidP="009F5C2B">
          <w:pPr>
            <w:rPr>
              <w:bCs/>
              <w:noProof/>
              <w:szCs w:val="22"/>
            </w:rPr>
          </w:pPr>
          <w:r w:rsidRPr="00D51B7F">
            <w:rPr>
              <w:bCs/>
              <w:noProof/>
              <w:szCs w:val="22"/>
            </w:rPr>
            <w:t>Tenderers must note the page limits and formatting requirements set out in this RFT which Tenderers are required to comply with.  For the avoidance of doubt, the Contracting Authority will not read or evaluate any part of a Tender which exceeds the page limit for that award criterion.  This is necessary to ensure concise relevant answers which in turn facilitate an efficient evaluation process.</w:t>
          </w:r>
        </w:p>
        <w:p w14:paraId="5D801647" w14:textId="5C6CE6A8" w:rsidR="000B1FF7" w:rsidRPr="00994748" w:rsidRDefault="00C6596B" w:rsidP="009F5C2B">
          <w:r w:rsidRPr="00510617">
            <w:t>A</w:t>
          </w:r>
          <w:r>
            <w:t xml:space="preserve"> </w:t>
          </w:r>
          <w:r w:rsidRPr="00510617">
            <w:t xml:space="preserve">minimum mark is required for each </w:t>
          </w:r>
          <w:r>
            <w:t>sub-</w:t>
          </w:r>
          <w:r w:rsidRPr="00510617">
            <w:t>criterio</w:t>
          </w:r>
          <w:r>
            <w:t>n</w:t>
          </w:r>
          <w:r w:rsidRPr="00510617">
            <w:t>. If a Tender</w:t>
          </w:r>
          <w:r>
            <w:t>er</w:t>
          </w:r>
          <w:r w:rsidRPr="00510617">
            <w:t xml:space="preserve"> fails to achieve the minimum mark required in any one of the </w:t>
          </w:r>
          <w:r>
            <w:t>sub-criteria</w:t>
          </w:r>
          <w:r w:rsidRPr="00510617">
            <w:t xml:space="preserve"> for </w:t>
          </w:r>
          <w:r w:rsidRPr="00F9052B">
            <w:t>Part A - Service Proposal</w:t>
          </w:r>
          <w:r w:rsidRPr="00510617">
            <w:t xml:space="preserve"> as set out in the Award Criteria Table above, it will be eliminated from this Competition</w:t>
          </w:r>
          <w:r>
            <w:t xml:space="preserve"> and its price will not be evaluated</w:t>
          </w:r>
          <w:r w:rsidRPr="00510617">
            <w:t>.</w:t>
          </w:r>
        </w:p>
        <w:p w14:paraId="6DDE3344" w14:textId="5E2A8BE5" w:rsidR="00C20204" w:rsidRDefault="00C20204" w:rsidP="00087650">
          <w:pPr>
            <w:spacing w:after="0"/>
            <w:contextualSpacing/>
            <w:rPr>
              <w:b/>
              <w:lang w:eastAsia="en-GB"/>
            </w:rPr>
          </w:pPr>
          <w:r w:rsidRPr="00087650">
            <w:rPr>
              <w:b/>
              <w:lang w:eastAsia="en-GB"/>
            </w:rPr>
            <w:t xml:space="preserve">Calculation of Marks to be awarded for </w:t>
          </w:r>
          <w:r w:rsidR="00773CD9">
            <w:rPr>
              <w:b/>
              <w:lang w:eastAsia="en-GB"/>
            </w:rPr>
            <w:t xml:space="preserve">PART B – </w:t>
          </w:r>
          <w:r w:rsidRPr="00087650">
            <w:rPr>
              <w:b/>
              <w:lang w:eastAsia="en-GB"/>
            </w:rPr>
            <w:t>C</w:t>
          </w:r>
          <w:r w:rsidR="00773CD9">
            <w:rPr>
              <w:b/>
              <w:lang w:eastAsia="en-GB"/>
            </w:rPr>
            <w:t>OST OF PROPOSAL</w:t>
          </w:r>
          <w:r w:rsidRPr="00087650">
            <w:rPr>
              <w:b/>
              <w:lang w:eastAsia="en-GB"/>
            </w:rPr>
            <w:t>:</w:t>
          </w:r>
        </w:p>
        <w:p w14:paraId="0F793871" w14:textId="30C6799E" w:rsidR="0026356B" w:rsidRPr="00FD705E" w:rsidRDefault="0026356B" w:rsidP="0026356B">
          <w:pPr>
            <w:tabs>
              <w:tab w:val="left" w:pos="1620"/>
            </w:tabs>
            <w:spacing w:before="120"/>
            <w:rPr>
              <w:rFonts w:asciiTheme="minorHAnsi" w:hAnsiTheme="minorHAnsi" w:cstheme="minorHAnsi"/>
              <w:szCs w:val="22"/>
            </w:rPr>
          </w:pPr>
          <w:r w:rsidRPr="00FD705E">
            <w:rPr>
              <w:rFonts w:asciiTheme="minorHAnsi" w:hAnsiTheme="minorHAnsi" w:cstheme="minorHAnsi"/>
              <w:szCs w:val="22"/>
            </w:rPr>
            <w:t xml:space="preserve">The lowest price will receive the maximum marks available, and all other tenders will be marked relative to this lowest price using the formula outlined in this RFT document. </w:t>
          </w:r>
        </w:p>
        <w:p w14:paraId="3635F8A1" w14:textId="789B13BE" w:rsidR="0026356B" w:rsidRDefault="00C20204" w:rsidP="00C20204">
          <w:pPr>
            <w:pBdr>
              <w:top w:val="nil"/>
              <w:left w:val="nil"/>
              <w:bottom w:val="nil"/>
              <w:right w:val="nil"/>
              <w:between w:val="nil"/>
              <w:bar w:val="nil"/>
            </w:pBdr>
            <w:ind w:right="284"/>
            <w:rPr>
              <w:noProof/>
              <w:color w:val="FF0000"/>
              <w:szCs w:val="22"/>
            </w:rPr>
          </w:pPr>
          <w:r>
            <w:rPr>
              <w:rFonts w:cs="Calibri"/>
              <w:lang w:eastAsia="en-IE"/>
            </w:rPr>
            <w:t>T</w:t>
          </w:r>
          <w:r w:rsidRPr="000207E5">
            <w:rPr>
              <w:rFonts w:cs="Calibri"/>
              <w:lang w:eastAsia="en-IE"/>
            </w:rPr>
            <w:t xml:space="preserve">he Contracting Authority will use </w:t>
          </w:r>
          <w:r>
            <w:rPr>
              <w:rFonts w:cs="Calibri"/>
              <w:lang w:eastAsia="en-IE"/>
            </w:rPr>
            <w:t>the</w:t>
          </w:r>
          <w:r w:rsidRPr="000207E5">
            <w:rPr>
              <w:rFonts w:cs="Calibri"/>
              <w:lang w:eastAsia="en-IE"/>
            </w:rPr>
            <w:t xml:space="preserve"> standard formula</w:t>
          </w:r>
          <w:r>
            <w:rPr>
              <w:rFonts w:cs="Calibri"/>
              <w:lang w:eastAsia="en-IE"/>
            </w:rPr>
            <w:t xml:space="preserve"> below</w:t>
          </w:r>
          <w:r w:rsidRPr="000207E5">
            <w:rPr>
              <w:rFonts w:cs="Calibri"/>
              <w:lang w:eastAsia="en-IE"/>
            </w:rPr>
            <w:t xml:space="preserve"> to calculate the marks in respect of </w:t>
          </w:r>
          <w:r>
            <w:rPr>
              <w:rFonts w:cs="Calibri"/>
              <w:lang w:eastAsia="en-IE"/>
            </w:rPr>
            <w:t>Award Criteria ‘</w:t>
          </w:r>
          <w:r w:rsidR="001E6C25">
            <w:rPr>
              <w:rFonts w:cs="Calibri"/>
              <w:lang w:eastAsia="en-IE"/>
            </w:rPr>
            <w:t>4</w:t>
          </w:r>
          <w:r>
            <w:rPr>
              <w:rFonts w:cs="Calibri"/>
              <w:lang w:eastAsia="en-IE"/>
            </w:rPr>
            <w:t>.</w:t>
          </w:r>
          <w:r w:rsidR="001E6C25">
            <w:rPr>
              <w:rFonts w:cs="Calibri"/>
              <w:lang w:eastAsia="en-IE"/>
            </w:rPr>
            <w:t xml:space="preserve"> Cost</w:t>
          </w:r>
          <w:r>
            <w:rPr>
              <w:rFonts w:cs="Calibri"/>
              <w:lang w:eastAsia="en-IE"/>
            </w:rPr>
            <w:t>’</w:t>
          </w:r>
          <w:r w:rsidRPr="000207E5">
            <w:rPr>
              <w:rFonts w:cs="Calibri"/>
              <w:lang w:eastAsia="en-IE"/>
            </w:rPr>
            <w:t>, whereby maximum marks</w:t>
          </w:r>
          <w:r w:rsidR="001C3F68">
            <w:rPr>
              <w:rFonts w:cs="Calibri"/>
              <w:lang w:eastAsia="en-IE"/>
            </w:rPr>
            <w:t xml:space="preserve"> (</w:t>
          </w:r>
          <w:r w:rsidR="004378B5">
            <w:rPr>
              <w:rFonts w:cs="Calibri"/>
              <w:lang w:eastAsia="en-IE"/>
            </w:rPr>
            <w:t>300</w:t>
          </w:r>
          <w:r w:rsidR="001C3F68">
            <w:rPr>
              <w:rFonts w:cs="Calibri"/>
              <w:lang w:eastAsia="en-IE"/>
            </w:rPr>
            <w:t xml:space="preserve"> marks)</w:t>
          </w:r>
          <w:r w:rsidRPr="000207E5">
            <w:rPr>
              <w:rFonts w:cs="Calibri"/>
              <w:lang w:eastAsia="en-IE"/>
            </w:rPr>
            <w:t xml:space="preserve"> are awarded to the lowest cost proposal, and the costs of the remaining Tenders are expressed as a percentage of the lowest </w:t>
          </w:r>
          <w:r>
            <w:rPr>
              <w:rFonts w:cs="Calibri"/>
              <w:lang w:eastAsia="en-IE"/>
            </w:rPr>
            <w:t>cost</w:t>
          </w:r>
          <w:r w:rsidRPr="000207E5">
            <w:rPr>
              <w:rFonts w:cs="Calibri"/>
              <w:lang w:eastAsia="en-IE"/>
            </w:rPr>
            <w:t xml:space="preserve"> Tender </w:t>
          </w:r>
          <w:r w:rsidRPr="000B1271">
            <w:rPr>
              <w:noProof/>
              <w:color w:val="FF0000"/>
              <w:szCs w:val="22"/>
            </w:rPr>
            <w:t xml:space="preserve"> </w:t>
          </w:r>
        </w:p>
        <w:p w14:paraId="3D10311A" w14:textId="1F114493" w:rsidR="00C20204" w:rsidRPr="00773CD9" w:rsidRDefault="00FB5292" w:rsidP="00C20204">
          <w:pPr>
            <w:rPr>
              <w:b/>
              <w:noProof/>
              <w:szCs w:val="22"/>
            </w:rPr>
          </w:pPr>
          <w:r w:rsidRPr="00773CD9">
            <w:rPr>
              <w:b/>
              <w:noProof/>
              <w:szCs w:val="22"/>
            </w:rPr>
            <w:t xml:space="preserve">TABLE 3 </w:t>
          </w:r>
          <w:r w:rsidR="00C86637" w:rsidRPr="00773CD9">
            <w:rPr>
              <w:b/>
              <w:noProof/>
              <w:szCs w:val="22"/>
            </w:rPr>
            <w:t>: Methodol</w:t>
          </w:r>
          <w:r w:rsidR="00994748" w:rsidRPr="00773CD9">
            <w:rPr>
              <w:b/>
              <w:noProof/>
              <w:szCs w:val="22"/>
            </w:rPr>
            <w:t xml:space="preserve">ogy for </w:t>
          </w:r>
          <w:r w:rsidR="00095E02" w:rsidRPr="00773CD9">
            <w:rPr>
              <w:b/>
              <w:noProof/>
              <w:szCs w:val="22"/>
            </w:rPr>
            <w:t xml:space="preserve">Scoring of PART B </w:t>
          </w:r>
          <w:r w:rsidR="005B0AC8" w:rsidRPr="00773CD9">
            <w:rPr>
              <w:b/>
              <w:noProof/>
              <w:szCs w:val="22"/>
            </w:rPr>
            <w:t>– COST OF PROPOSAL</w:t>
          </w:r>
        </w:p>
        <w:tbl>
          <w:tblPr>
            <w:tblStyle w:val="TableGrid"/>
            <w:tblW w:w="9084" w:type="dxa"/>
            <w:shd w:val="clear" w:color="auto" w:fill="DEEAF6" w:themeFill="accent1" w:themeFillTint="33"/>
            <w:tblLook w:val="04A0" w:firstRow="1" w:lastRow="0" w:firstColumn="1" w:lastColumn="0" w:noHBand="0" w:noVBand="1"/>
          </w:tblPr>
          <w:tblGrid>
            <w:gridCol w:w="1198"/>
            <w:gridCol w:w="447"/>
            <w:gridCol w:w="4300"/>
            <w:gridCol w:w="327"/>
            <w:gridCol w:w="2812"/>
          </w:tblGrid>
          <w:tr w:rsidR="00635672" w:rsidRPr="00A70E8B" w14:paraId="2D28B5C6" w14:textId="77777777" w:rsidTr="00C17407">
            <w:trPr>
              <w:trHeight w:val="212"/>
            </w:trPr>
            <w:tc>
              <w:tcPr>
                <w:tcW w:w="9084" w:type="dxa"/>
                <w:gridSpan w:val="5"/>
                <w:shd w:val="clear" w:color="auto" w:fill="235D64"/>
              </w:tcPr>
              <w:p w14:paraId="705FFAE2" w14:textId="77777777" w:rsidR="00635672" w:rsidRPr="0044426A" w:rsidRDefault="00635672">
                <w:pPr>
                  <w:rPr>
                    <w:b/>
                    <w:noProof/>
                    <w:color w:val="000000" w:themeColor="text1"/>
                    <w:sz w:val="10"/>
                    <w:szCs w:val="12"/>
                  </w:rPr>
                </w:pPr>
              </w:p>
            </w:tc>
          </w:tr>
          <w:tr w:rsidR="00C20204" w:rsidRPr="00A70E8B" w14:paraId="38190327" w14:textId="77777777" w:rsidTr="009626B9">
            <w:trPr>
              <w:trHeight w:val="1080"/>
            </w:trPr>
            <w:tc>
              <w:tcPr>
                <w:tcW w:w="1198" w:type="dxa"/>
                <w:shd w:val="clear" w:color="auto" w:fill="AFD9D5"/>
                <w:vAlign w:val="center"/>
              </w:tcPr>
              <w:p w14:paraId="7AF1085D" w14:textId="0E0E0682" w:rsidR="00C20204" w:rsidRPr="0044426A" w:rsidRDefault="00C20204" w:rsidP="00530FA6">
                <w:pPr>
                  <w:spacing w:after="0"/>
                  <w:jc w:val="center"/>
                  <w:rPr>
                    <w:b/>
                    <w:noProof/>
                    <w:color w:val="000000" w:themeColor="text1"/>
                    <w:szCs w:val="22"/>
                  </w:rPr>
                </w:pPr>
                <w:r w:rsidRPr="0044426A">
                  <w:rPr>
                    <w:b/>
                    <w:noProof/>
                    <w:color w:val="000000" w:themeColor="text1"/>
                    <w:szCs w:val="22"/>
                  </w:rPr>
                  <w:t xml:space="preserve">Cost </w:t>
                </w:r>
                <w:r w:rsidR="009934EB">
                  <w:rPr>
                    <w:b/>
                    <w:noProof/>
                    <w:color w:val="000000" w:themeColor="text1"/>
                    <w:szCs w:val="22"/>
                  </w:rPr>
                  <w:t>S</w:t>
                </w:r>
                <w:r w:rsidRPr="0044426A">
                  <w:rPr>
                    <w:b/>
                    <w:noProof/>
                    <w:color w:val="000000" w:themeColor="text1"/>
                    <w:szCs w:val="22"/>
                  </w:rPr>
                  <w:t>core</w:t>
                </w:r>
              </w:p>
            </w:tc>
            <w:tc>
              <w:tcPr>
                <w:tcW w:w="447" w:type="dxa"/>
                <w:shd w:val="clear" w:color="auto" w:fill="AFD9D5"/>
                <w:vAlign w:val="center"/>
              </w:tcPr>
              <w:p w14:paraId="0BDAC170" w14:textId="77777777" w:rsidR="00C20204" w:rsidRPr="0044426A" w:rsidRDefault="00C20204" w:rsidP="00530FA6">
                <w:pPr>
                  <w:jc w:val="center"/>
                  <w:rPr>
                    <w:b/>
                    <w:noProof/>
                    <w:color w:val="000000" w:themeColor="text1"/>
                    <w:szCs w:val="22"/>
                  </w:rPr>
                </w:pPr>
              </w:p>
              <w:p w14:paraId="4C80D596" w14:textId="784FF528" w:rsidR="00C20204" w:rsidRPr="0044426A" w:rsidRDefault="00C20204" w:rsidP="00530FA6">
                <w:pPr>
                  <w:jc w:val="center"/>
                  <w:rPr>
                    <w:b/>
                    <w:noProof/>
                    <w:color w:val="000000" w:themeColor="text1"/>
                    <w:szCs w:val="22"/>
                  </w:rPr>
                </w:pPr>
                <w:r w:rsidRPr="0044426A">
                  <w:rPr>
                    <w:b/>
                    <w:noProof/>
                    <w:color w:val="000000" w:themeColor="text1"/>
                    <w:szCs w:val="22"/>
                  </w:rPr>
                  <w:t>=</w:t>
                </w:r>
              </w:p>
            </w:tc>
            <w:tc>
              <w:tcPr>
                <w:tcW w:w="4300" w:type="dxa"/>
                <w:shd w:val="clear" w:color="auto" w:fill="AFD9D5"/>
                <w:vAlign w:val="center"/>
              </w:tcPr>
              <w:p w14:paraId="058EBA21" w14:textId="61D45755" w:rsidR="00C20204" w:rsidRPr="0044426A" w:rsidRDefault="00C20204" w:rsidP="00530FA6">
                <w:pPr>
                  <w:spacing w:after="0" w:line="240" w:lineRule="auto"/>
                  <w:jc w:val="center"/>
                  <w:rPr>
                    <w:b/>
                    <w:color w:val="000000" w:themeColor="text1"/>
                    <w:u w:val="single"/>
                  </w:rPr>
                </w:pPr>
              </w:p>
              <w:p w14:paraId="4F874746" w14:textId="148E7D6D" w:rsidR="00C20204" w:rsidRPr="00286A37" w:rsidRDefault="00C20204" w:rsidP="00530FA6">
                <w:pPr>
                  <w:spacing w:after="0" w:line="240" w:lineRule="auto"/>
                  <w:jc w:val="center"/>
                  <w:rPr>
                    <w:b/>
                    <w:color w:val="000000" w:themeColor="text1"/>
                  </w:rPr>
                </w:pPr>
                <w:r w:rsidRPr="00286A37">
                  <w:rPr>
                    <w:b/>
                    <w:color w:val="000000" w:themeColor="text1"/>
                  </w:rPr>
                  <w:t>Lowest tendered rate</w:t>
                </w:r>
              </w:p>
              <w:p w14:paraId="170C65CE" w14:textId="2479474C" w:rsidR="00286A37" w:rsidRPr="00286A37" w:rsidRDefault="00286A37" w:rsidP="00286A37">
                <w:pPr>
                  <w:spacing w:after="0" w:line="240" w:lineRule="auto"/>
                  <w:jc w:val="center"/>
                  <w:rPr>
                    <w:b/>
                    <w:color w:val="000000" w:themeColor="text1"/>
                  </w:rPr>
                </w:pPr>
                <w:r>
                  <w:rPr>
                    <w:b/>
                    <w:color w:val="000000" w:themeColor="text1"/>
                  </w:rPr>
                  <w:t>--------------------------------------------</w:t>
                </w:r>
              </w:p>
              <w:p w14:paraId="6070D76E" w14:textId="542ABFC4" w:rsidR="00C20204" w:rsidRPr="006C4DFC" w:rsidRDefault="00C20204" w:rsidP="00530FA6">
                <w:pPr>
                  <w:spacing w:after="0" w:line="240" w:lineRule="auto"/>
                  <w:jc w:val="center"/>
                  <w:rPr>
                    <w:b/>
                    <w:color w:val="000000" w:themeColor="text1"/>
                  </w:rPr>
                </w:pPr>
                <w:r w:rsidRPr="0044426A">
                  <w:rPr>
                    <w:b/>
                    <w:color w:val="000000" w:themeColor="text1"/>
                  </w:rPr>
                  <w:t>Tendered rate under evaluation</w:t>
                </w:r>
              </w:p>
            </w:tc>
            <w:tc>
              <w:tcPr>
                <w:tcW w:w="327" w:type="dxa"/>
                <w:shd w:val="clear" w:color="auto" w:fill="AFD9D5"/>
                <w:vAlign w:val="center"/>
              </w:tcPr>
              <w:p w14:paraId="64058375" w14:textId="77777777" w:rsidR="00C20204" w:rsidRPr="0044426A" w:rsidRDefault="00C20204" w:rsidP="00530FA6">
                <w:pPr>
                  <w:jc w:val="center"/>
                  <w:rPr>
                    <w:b/>
                    <w:noProof/>
                    <w:color w:val="000000" w:themeColor="text1"/>
                    <w:szCs w:val="22"/>
                  </w:rPr>
                </w:pPr>
              </w:p>
              <w:p w14:paraId="23B95BF1" w14:textId="672E5D73" w:rsidR="00C20204" w:rsidRPr="0044426A" w:rsidRDefault="00C20204" w:rsidP="00530FA6">
                <w:pPr>
                  <w:jc w:val="center"/>
                  <w:rPr>
                    <w:b/>
                    <w:noProof/>
                    <w:color w:val="000000" w:themeColor="text1"/>
                    <w:szCs w:val="22"/>
                  </w:rPr>
                </w:pPr>
                <w:r w:rsidRPr="0044426A">
                  <w:rPr>
                    <w:b/>
                    <w:noProof/>
                    <w:color w:val="000000" w:themeColor="text1"/>
                    <w:szCs w:val="22"/>
                  </w:rPr>
                  <w:t>X</w:t>
                </w:r>
              </w:p>
            </w:tc>
            <w:tc>
              <w:tcPr>
                <w:tcW w:w="2812" w:type="dxa"/>
                <w:shd w:val="clear" w:color="auto" w:fill="AFD9D5"/>
                <w:vAlign w:val="center"/>
              </w:tcPr>
              <w:p w14:paraId="1909027F" w14:textId="77777777" w:rsidR="00C20204" w:rsidRPr="0044426A" w:rsidRDefault="00C20204" w:rsidP="00530FA6">
                <w:pPr>
                  <w:jc w:val="center"/>
                  <w:rPr>
                    <w:b/>
                    <w:noProof/>
                    <w:color w:val="000000" w:themeColor="text1"/>
                    <w:sz w:val="10"/>
                    <w:szCs w:val="12"/>
                  </w:rPr>
                </w:pPr>
              </w:p>
              <w:p w14:paraId="29443103" w14:textId="48063C1E" w:rsidR="00C20204" w:rsidRPr="0044426A" w:rsidRDefault="00C20204" w:rsidP="00530FA6">
                <w:pPr>
                  <w:jc w:val="center"/>
                  <w:rPr>
                    <w:b/>
                    <w:noProof/>
                    <w:color w:val="000000" w:themeColor="text1"/>
                    <w:szCs w:val="22"/>
                  </w:rPr>
                </w:pPr>
                <w:r w:rsidRPr="0044426A">
                  <w:rPr>
                    <w:b/>
                    <w:noProof/>
                    <w:color w:val="000000" w:themeColor="text1"/>
                    <w:szCs w:val="22"/>
                  </w:rPr>
                  <w:t>Maximum number of marks available</w:t>
                </w:r>
              </w:p>
            </w:tc>
          </w:tr>
        </w:tbl>
        <w:p w14:paraId="329AB873" w14:textId="77777777" w:rsidR="00C20204" w:rsidRDefault="00C20204" w:rsidP="00C20204">
          <w:pPr>
            <w:rPr>
              <w:b/>
              <w:noProof/>
              <w:szCs w:val="22"/>
            </w:rPr>
          </w:pPr>
        </w:p>
        <w:p w14:paraId="3EE3CA49" w14:textId="31C59838" w:rsidR="009F5C2B" w:rsidRDefault="009F5C2B" w:rsidP="009F5C2B">
          <w:pPr>
            <w:rPr>
              <w:b/>
              <w:noProof/>
              <w:szCs w:val="22"/>
            </w:rPr>
          </w:pPr>
          <w:r>
            <w:rPr>
              <w:b/>
              <w:noProof/>
              <w:szCs w:val="22"/>
            </w:rPr>
            <w:t>Scoring Rationale Further Notes</w:t>
          </w:r>
        </w:p>
        <w:p w14:paraId="3D9418A5" w14:textId="518293A4" w:rsidR="009F5C2B" w:rsidRDefault="009F5C2B" w:rsidP="009F5C2B">
          <w:pPr>
            <w:rPr>
              <w:bCs/>
              <w:noProof/>
              <w:szCs w:val="22"/>
            </w:rPr>
          </w:pPr>
          <w:r>
            <w:rPr>
              <w:bCs/>
              <w:noProof/>
              <w:szCs w:val="22"/>
            </w:rPr>
            <w:t xml:space="preserve">Once all Tender Responses have been evaluated in accordance with the methodologies set out above, the total qualitative score for each Tender shall be added to the total </w:t>
          </w:r>
          <w:r w:rsidR="000B1271">
            <w:rPr>
              <w:bCs/>
              <w:noProof/>
              <w:szCs w:val="22"/>
            </w:rPr>
            <w:t>‘</w:t>
          </w:r>
          <w:r>
            <w:rPr>
              <w:bCs/>
              <w:noProof/>
              <w:szCs w:val="22"/>
            </w:rPr>
            <w:t>Cost</w:t>
          </w:r>
          <w:r w:rsidR="000B1271">
            <w:rPr>
              <w:bCs/>
              <w:noProof/>
              <w:szCs w:val="22"/>
            </w:rPr>
            <w:t xml:space="preserve"> of Proposal’</w:t>
          </w:r>
          <w:r>
            <w:rPr>
              <w:bCs/>
              <w:noProof/>
              <w:szCs w:val="22"/>
            </w:rPr>
            <w:t xml:space="preserve"> score to provide a total score out of a maximum score of 1,000 for the Tender in question.</w:t>
          </w:r>
        </w:p>
        <w:p w14:paraId="7DBB26ED" w14:textId="38FBBA10" w:rsidR="00140E67" w:rsidRDefault="00140E67" w:rsidP="009F5C2B">
          <w:pPr>
            <w:rPr>
              <w:bCs/>
              <w:noProof/>
              <w:szCs w:val="22"/>
            </w:rPr>
          </w:pPr>
          <w:r>
            <w:rPr>
              <w:b/>
              <w:color w:val="000000"/>
              <w:lang w:eastAsia="en-IE"/>
            </w:rPr>
            <w:t xml:space="preserve">The Services Contract will be offered to the Tenderer achieving the highest overall cumulative mark for their combined PART A </w:t>
          </w:r>
          <w:r w:rsidRPr="000E2A7E">
            <w:rPr>
              <w:b/>
              <w:color w:val="000000"/>
              <w:lang w:eastAsia="en-IE"/>
            </w:rPr>
            <w:t xml:space="preserve">Service Proposal and PART B </w:t>
          </w:r>
          <w:r w:rsidR="003600E9">
            <w:rPr>
              <w:b/>
              <w:color w:val="000000"/>
              <w:lang w:eastAsia="en-IE"/>
            </w:rPr>
            <w:t>Cost of</w:t>
          </w:r>
          <w:r w:rsidRPr="000E2A7E">
            <w:rPr>
              <w:b/>
              <w:color w:val="000000"/>
              <w:lang w:eastAsia="en-IE"/>
            </w:rPr>
            <w:t xml:space="preserve"> Proposal</w:t>
          </w:r>
        </w:p>
        <w:p w14:paraId="7582566B" w14:textId="77777777" w:rsidR="009F5C2B" w:rsidRPr="0078597D" w:rsidRDefault="009F5C2B" w:rsidP="009F5C2B">
          <w:pPr>
            <w:rPr>
              <w:b/>
              <w:noProof/>
              <w:szCs w:val="22"/>
            </w:rPr>
          </w:pPr>
          <w:r w:rsidRPr="0078597D">
            <w:rPr>
              <w:b/>
              <w:noProof/>
              <w:szCs w:val="22"/>
            </w:rPr>
            <w:t>Tie Break</w:t>
          </w:r>
        </w:p>
        <w:p w14:paraId="685B7161" w14:textId="77490EE7" w:rsidR="009F5C2B" w:rsidRDefault="009F5C2B" w:rsidP="009F5C2B">
          <w:pPr>
            <w:rPr>
              <w:bCs/>
              <w:noProof/>
              <w:szCs w:val="22"/>
            </w:rPr>
          </w:pPr>
          <w:r>
            <w:rPr>
              <w:bCs/>
              <w:noProof/>
              <w:szCs w:val="22"/>
            </w:rPr>
            <w:t>Where the evaulation results in a tie between two or more tenders, then the following process will be followed to determine the ranking and the succesful tender:</w:t>
          </w:r>
        </w:p>
        <w:p w14:paraId="325E820C" w14:textId="61F353E6" w:rsidR="000148F7" w:rsidRDefault="009F5C2B" w:rsidP="00D35AA7">
          <w:pPr>
            <w:rPr>
              <w:bCs/>
              <w:noProof/>
              <w:szCs w:val="22"/>
            </w:rPr>
          </w:pPr>
          <w:r>
            <w:rPr>
              <w:bCs/>
              <w:noProof/>
              <w:szCs w:val="22"/>
            </w:rPr>
            <w:t xml:space="preserve">The Tenderer who has been awarded the highest marks for the total </w:t>
          </w:r>
          <w:r w:rsidR="00A321E6">
            <w:rPr>
              <w:bCs/>
              <w:noProof/>
              <w:szCs w:val="22"/>
            </w:rPr>
            <w:t>‘</w:t>
          </w:r>
          <w:r w:rsidR="00773CD9">
            <w:rPr>
              <w:bCs/>
              <w:noProof/>
              <w:szCs w:val="22"/>
            </w:rPr>
            <w:t>PART A – SERVICE PROPOSAL’</w:t>
          </w:r>
          <w:r>
            <w:rPr>
              <w:bCs/>
              <w:noProof/>
              <w:szCs w:val="22"/>
            </w:rPr>
            <w:t xml:space="preserve"> (i.e. non-cost related element – Award Criter</w:t>
          </w:r>
          <w:r w:rsidR="00773CD9">
            <w:rPr>
              <w:bCs/>
              <w:noProof/>
              <w:szCs w:val="22"/>
            </w:rPr>
            <w:t>on</w:t>
          </w:r>
          <w:r>
            <w:rPr>
              <w:bCs/>
              <w:noProof/>
              <w:szCs w:val="22"/>
            </w:rPr>
            <w:t xml:space="preserve"> 1 – </w:t>
          </w:r>
          <w:r w:rsidR="00B67BCF">
            <w:rPr>
              <w:bCs/>
              <w:noProof/>
              <w:szCs w:val="22"/>
            </w:rPr>
            <w:t>3</w:t>
          </w:r>
          <w:r>
            <w:rPr>
              <w:bCs/>
              <w:noProof/>
              <w:szCs w:val="22"/>
            </w:rPr>
            <w:t xml:space="preserve">) of their Tender will be deemed to be the most economically advantageous tender (“MEAT”). </w:t>
          </w:r>
        </w:p>
        <w:p w14:paraId="4F45A4A3" w14:textId="4F72291B" w:rsidR="00EE4B80" w:rsidRDefault="00EE4B80" w:rsidP="00EE4B80">
          <w:pPr>
            <w:spacing w:after="0" w:line="240" w:lineRule="auto"/>
            <w:ind w:right="-46"/>
          </w:pPr>
          <w:r w:rsidRPr="002F0621">
            <w:t xml:space="preserve">If more than one of these highest marked Tenderers receives the same highest overall mark in respect of </w:t>
          </w:r>
          <w:r>
            <w:t>service</w:t>
          </w:r>
          <w:r w:rsidRPr="002F0621">
            <w:t xml:space="preserve"> then the Services Contract will be offered to the Tenderer who achieved the </w:t>
          </w:r>
          <w:r w:rsidRPr="002F0621">
            <w:lastRenderedPageBreak/>
            <w:t xml:space="preserve">highest overall mark for the first listed </w:t>
          </w:r>
          <w:r w:rsidRPr="000E2A7E">
            <w:t>Part A:</w:t>
          </w:r>
          <w:r>
            <w:t xml:space="preserve"> sub-c</w:t>
          </w:r>
          <w:r w:rsidRPr="000E2A7E">
            <w:t xml:space="preserve">riteria, and then the second listed </w:t>
          </w:r>
          <w:r>
            <w:t>sub-criteria</w:t>
          </w:r>
          <w:r w:rsidRPr="000E2A7E">
            <w:t xml:space="preserve"> and so forth.  See Award Criteria Table (Table </w:t>
          </w:r>
          <w:r>
            <w:t>1</w:t>
          </w:r>
          <w:r w:rsidRPr="000E2A7E">
            <w:t>).</w:t>
          </w:r>
        </w:p>
        <w:p w14:paraId="17E28CF4" w14:textId="77777777" w:rsidR="0083250E" w:rsidRDefault="0083250E" w:rsidP="000C78A2">
          <w:pPr>
            <w:rPr>
              <w:bCs/>
              <w:noProof/>
              <w:szCs w:val="22"/>
            </w:rPr>
          </w:pPr>
        </w:p>
        <w:p w14:paraId="13738B45" w14:textId="292BFF01" w:rsidR="000C78A2" w:rsidRPr="0083250E" w:rsidRDefault="00191A83" w:rsidP="000C78A2">
          <w:pPr>
            <w:rPr>
              <w:b/>
              <w:noProof/>
              <w:szCs w:val="22"/>
            </w:rPr>
          </w:pPr>
          <w:r w:rsidRPr="0083250E">
            <w:rPr>
              <w:b/>
              <w:noProof/>
              <w:szCs w:val="22"/>
            </w:rPr>
            <w:t>Service Level</w:t>
          </w:r>
        </w:p>
        <w:p w14:paraId="12058F77" w14:textId="766F1842" w:rsidR="000C78A2" w:rsidRPr="00620679" w:rsidRDefault="00191A83" w:rsidP="002210B6">
          <w:pPr>
            <w:rPr>
              <w:bCs/>
              <w:noProof/>
              <w:szCs w:val="22"/>
            </w:rPr>
          </w:pPr>
          <w:r w:rsidRPr="0083250E">
            <w:rPr>
              <w:bCs/>
              <w:noProof/>
              <w:szCs w:val="22"/>
            </w:rPr>
            <w:t>A Service Level</w:t>
          </w:r>
          <w:r w:rsidR="000C78A2" w:rsidRPr="0083250E">
            <w:rPr>
              <w:bCs/>
              <w:noProof/>
              <w:szCs w:val="22"/>
            </w:rPr>
            <w:t xml:space="preserve"> Agreement will be finalised on the basis of, and in accordance with, all tender documentation. A standard </w:t>
          </w:r>
          <w:r w:rsidRPr="0083250E">
            <w:rPr>
              <w:bCs/>
              <w:noProof/>
              <w:szCs w:val="22"/>
            </w:rPr>
            <w:t>S</w:t>
          </w:r>
          <w:r w:rsidR="000C78A2" w:rsidRPr="0083250E">
            <w:rPr>
              <w:bCs/>
              <w:noProof/>
              <w:szCs w:val="22"/>
            </w:rPr>
            <w:t xml:space="preserve">ervice </w:t>
          </w:r>
          <w:r w:rsidRPr="0083250E">
            <w:rPr>
              <w:bCs/>
              <w:noProof/>
              <w:szCs w:val="22"/>
            </w:rPr>
            <w:t>L</w:t>
          </w:r>
          <w:r w:rsidR="000C78A2" w:rsidRPr="0083250E">
            <w:rPr>
              <w:bCs/>
              <w:noProof/>
              <w:szCs w:val="22"/>
            </w:rPr>
            <w:t xml:space="preserve">evel </w:t>
          </w:r>
          <w:r w:rsidRPr="0083250E">
            <w:rPr>
              <w:bCs/>
              <w:noProof/>
              <w:szCs w:val="22"/>
            </w:rPr>
            <w:t>A</w:t>
          </w:r>
          <w:r w:rsidR="000C78A2" w:rsidRPr="0083250E">
            <w:rPr>
              <w:bCs/>
              <w:noProof/>
              <w:szCs w:val="22"/>
            </w:rPr>
            <w:t>greement will be finalised between both parties on the basis of th</w:t>
          </w:r>
          <w:r w:rsidRPr="0083250E">
            <w:rPr>
              <w:bCs/>
              <w:noProof/>
              <w:szCs w:val="22"/>
            </w:rPr>
            <w:t>e</w:t>
          </w:r>
          <w:r w:rsidR="000C78A2" w:rsidRPr="0083250E">
            <w:rPr>
              <w:bCs/>
              <w:noProof/>
              <w:szCs w:val="22"/>
            </w:rPr>
            <w:t xml:space="preserve"> service required.  Protocols to manage non-compliance will be agreed between the</w:t>
          </w:r>
          <w:r w:rsidRPr="0083250E">
            <w:rPr>
              <w:bCs/>
              <w:noProof/>
              <w:szCs w:val="22"/>
            </w:rPr>
            <w:t xml:space="preserve"> Contracting Authority</w:t>
          </w:r>
          <w:r w:rsidR="000C78A2" w:rsidRPr="0083250E">
            <w:rPr>
              <w:bCs/>
              <w:noProof/>
              <w:szCs w:val="22"/>
            </w:rPr>
            <w:t xml:space="preserve"> and the successful parties in that Service Level Agreement following this Tender Competition.</w:t>
          </w:r>
        </w:p>
        <w:p w14:paraId="262C7748" w14:textId="3E1FC949" w:rsidR="006A29B8" w:rsidRPr="005D4580" w:rsidRDefault="00CA6DCF" w:rsidP="00564F8A">
          <w:pPr>
            <w:rPr>
              <w:bCs/>
              <w:noProof/>
              <w:szCs w:val="22"/>
            </w:rPr>
            <w:sectPr w:rsidR="006A29B8" w:rsidRPr="005D4580" w:rsidSect="00684357">
              <w:type w:val="continuous"/>
              <w:pgSz w:w="11907" w:h="16840" w:code="9"/>
              <w:pgMar w:top="1134" w:right="1418" w:bottom="851" w:left="1418" w:header="709" w:footer="709" w:gutter="0"/>
              <w:cols w:space="708"/>
              <w:formProt w:val="0"/>
              <w:docGrid w:linePitch="360"/>
            </w:sectPr>
          </w:pPr>
        </w:p>
      </w:sdtContent>
    </w:sdt>
    <w:tbl>
      <w:tblPr>
        <w:tblW w:w="5000" w:type="pct"/>
        <w:tblLook w:val="01E0" w:firstRow="1" w:lastRow="1" w:firstColumn="1" w:lastColumn="1" w:noHBand="0" w:noVBand="0"/>
      </w:tblPr>
      <w:tblGrid>
        <w:gridCol w:w="776"/>
        <w:gridCol w:w="8295"/>
      </w:tblGrid>
      <w:tr w:rsidR="003C0FB1" w:rsidRPr="00CB5B77" w14:paraId="0500339F" w14:textId="77777777" w:rsidTr="00C80203">
        <w:trPr>
          <w:trHeight w:val="1123"/>
        </w:trPr>
        <w:tc>
          <w:tcPr>
            <w:tcW w:w="428" w:type="pct"/>
          </w:tcPr>
          <w:p w14:paraId="12E8DDF3" w14:textId="77777777" w:rsidR="003C0FB1" w:rsidRPr="00810B05" w:rsidRDefault="003C0FB1" w:rsidP="00503F93">
            <w:pPr>
              <w:spacing w:line="320" w:lineRule="exact"/>
              <w:jc w:val="both"/>
              <w:rPr>
                <w:color w:val="0000FF"/>
              </w:rPr>
            </w:pPr>
            <w:r w:rsidRPr="00810B05">
              <w:rPr>
                <w:color w:val="0000FF"/>
              </w:rPr>
              <w:t>3.3.2</w:t>
            </w:r>
          </w:p>
        </w:tc>
        <w:tc>
          <w:tcPr>
            <w:tcW w:w="4572" w:type="pct"/>
          </w:tcPr>
          <w:p w14:paraId="0A977DC2" w14:textId="77777777" w:rsidR="003C0FB1" w:rsidRPr="00507FE4" w:rsidRDefault="003C0FB1" w:rsidP="00B35085">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s 2.1 (Important Notices) and 3.5 (Standstill Period) of this RFT, award of the Services Contract to the highest ranked Tenderer (as determined by paragraph 3.3.1) will be conditional upon:</w:t>
            </w:r>
          </w:p>
          <w:p w14:paraId="70C04414" w14:textId="77777777" w:rsidR="003C0FB1" w:rsidRPr="00507FE4" w:rsidRDefault="003C0FB1">
            <w:pPr>
              <w:pStyle w:val="western"/>
              <w:numPr>
                <w:ilvl w:val="0"/>
                <w:numId w:val="8"/>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w:t>
            </w:r>
            <w:proofErr w:type="spellStart"/>
            <w:r w:rsidRPr="00507FE4">
              <w:rPr>
                <w:rFonts w:ascii="Calibri" w:eastAsia="Times New Roman" w:hAnsi="Calibri"/>
                <w:lang w:eastAsia="en-US"/>
              </w:rPr>
              <w:t>i</w:t>
            </w:r>
            <w:proofErr w:type="spellEnd"/>
            <w:r w:rsidRPr="00507FE4">
              <w:rPr>
                <w:rFonts w:ascii="Calibri" w:eastAsia="Times New Roman" w:hAnsi="Calibri"/>
                <w:lang w:eastAsia="en-US"/>
              </w:rPr>
              <w:t xml:space="preserve">)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1B00B3D8" w14:textId="77777777" w:rsidR="003C0FB1" w:rsidRPr="00507FE4" w:rsidRDefault="003C0FB1">
            <w:pPr>
              <w:pStyle w:val="ListParagraph"/>
              <w:numPr>
                <w:ilvl w:val="0"/>
                <w:numId w:val="8"/>
              </w:numPr>
              <w:contextualSpacing w:val="0"/>
              <w:jc w:val="both"/>
            </w:pPr>
            <w:r w:rsidRPr="00507FE4">
              <w:t xml:space="preserve">the evidence specified at </w:t>
            </w:r>
            <w:r w:rsidRPr="004E00BE">
              <w:rPr>
                <w:szCs w:val="22"/>
                <w:lang w:val="en-IE"/>
              </w:rPr>
              <w:t xml:space="preserve">paragraph </w:t>
            </w:r>
            <w:r w:rsidRPr="00507FE4">
              <w:t xml:space="preserve">3.3.2(a) above demonstrating that each entity concerned meets the Selection Criteria and </w:t>
            </w:r>
            <w:r w:rsidRPr="004E00BE">
              <w:rPr>
                <w:szCs w:val="22"/>
              </w:rPr>
              <w:t>the compliance requirements specified at paragraph 3.1</w:t>
            </w:r>
            <w:r w:rsidR="00904FCA">
              <w:rPr>
                <w:szCs w:val="22"/>
              </w:rPr>
              <w:t>(b) and (c)</w:t>
            </w:r>
            <w:r w:rsidRPr="004E00BE">
              <w:rPr>
                <w:szCs w:val="22"/>
              </w:rPr>
              <w:t xml:space="preserve"> above</w:t>
            </w:r>
            <w:r w:rsidRPr="00507FE4">
              <w:t xml:space="preserve">. </w:t>
            </w:r>
          </w:p>
        </w:tc>
      </w:tr>
    </w:tbl>
    <w:p w14:paraId="73C91F8B" w14:textId="77777777" w:rsidR="003C0FB1" w:rsidRDefault="003C0FB1" w:rsidP="003C0FB1">
      <w:pPr>
        <w:pStyle w:val="Heading2"/>
        <w:jc w:val="both"/>
      </w:pPr>
      <w:r>
        <w:t>3.4</w:t>
      </w:r>
      <w:r w:rsidRPr="000E5DB7">
        <w:tab/>
        <w:t>Presentation of Proposals</w:t>
      </w:r>
    </w:p>
    <w:p w14:paraId="05CC0DF6" w14:textId="77777777" w:rsidR="003C0FB1" w:rsidRDefault="003C0FB1" w:rsidP="00B35085">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00405097" w14:textId="77777777" w:rsidR="003C0FB1" w:rsidRDefault="003C0FB1" w:rsidP="003C0FB1">
      <w:pPr>
        <w:pStyle w:val="Heading2"/>
        <w:jc w:val="both"/>
      </w:pPr>
      <w:r w:rsidRPr="000E5DB7">
        <w:t>3.5</w:t>
      </w:r>
      <w:r w:rsidRPr="000E5DB7">
        <w:tab/>
        <w:t>Standstill Period</w:t>
      </w:r>
    </w:p>
    <w:tbl>
      <w:tblPr>
        <w:tblW w:w="0" w:type="auto"/>
        <w:tblLook w:val="01E0" w:firstRow="1" w:lastRow="1" w:firstColumn="1" w:lastColumn="1" w:noHBand="0" w:noVBand="0"/>
      </w:tblPr>
      <w:tblGrid>
        <w:gridCol w:w="802"/>
        <w:gridCol w:w="8269"/>
      </w:tblGrid>
      <w:tr w:rsidR="003C0FB1" w:rsidRPr="00CB5B77" w14:paraId="36FBAD74" w14:textId="77777777" w:rsidTr="00503F93">
        <w:tc>
          <w:tcPr>
            <w:tcW w:w="828" w:type="dxa"/>
          </w:tcPr>
          <w:p w14:paraId="3E606980" w14:textId="77777777" w:rsidR="003C0FB1" w:rsidRDefault="003C0FB1" w:rsidP="00C3103B">
            <w:pPr>
              <w:jc w:val="both"/>
              <w:rPr>
                <w:color w:val="0000FF"/>
              </w:rPr>
            </w:pPr>
            <w:r w:rsidRPr="000E5DB7">
              <w:rPr>
                <w:color w:val="0000FF"/>
              </w:rPr>
              <w:t>3.5.1</w:t>
            </w:r>
          </w:p>
        </w:tc>
        <w:tc>
          <w:tcPr>
            <w:tcW w:w="9540" w:type="dxa"/>
          </w:tcPr>
          <w:p w14:paraId="13BC39A2" w14:textId="77777777" w:rsidR="003C0FB1" w:rsidRDefault="00483B81" w:rsidP="00B35085">
            <w:pPr>
              <w:jc w:val="both"/>
            </w:pPr>
            <w:r>
              <w:t xml:space="preserve">In circumstances where the European Communities (Public Authorities' Contracts) (Review Procedures) Regulations 2010 (Statutory Instrument 130 of 2010), as amended by the European Communities (Public Authorities’ Contracts) (Review Procedures) (Amendment) </w:t>
            </w:r>
            <w:r w:rsidRPr="00483B81">
              <w:t xml:space="preserve">Regulations 2015 (Statutory Instrument 192 of 2015) and the European Communities (Public Authorities’ Contracts (Review Procedures) (Amendment) Regulation 2017 (Statutory Instrument 327 of 2017) apply, no contract can or will be executed or take effect until at least fourteen (14) calendar days after </w:t>
            </w:r>
            <w:r>
              <w:t>the day on which the Tenderers have been sent a notice informing them of the result of this Competition (“Standstill Period”) if such notice is sent by electronic means.  The Standstill Period shall be sixteen (16) calendar days if such notice is sent by other means.  The preferred bidder will be notified of the decision of the Contracting Authority and of the expiry date of the Standstill Period.</w:t>
            </w:r>
          </w:p>
        </w:tc>
      </w:tr>
      <w:tr w:rsidR="003C0FB1" w:rsidRPr="00CB5B77" w14:paraId="29D9732C" w14:textId="77777777" w:rsidTr="00503F93">
        <w:tc>
          <w:tcPr>
            <w:tcW w:w="828" w:type="dxa"/>
          </w:tcPr>
          <w:p w14:paraId="703A1E6B" w14:textId="77777777" w:rsidR="003C0FB1" w:rsidRDefault="003C0FB1" w:rsidP="00810B05">
            <w:pPr>
              <w:jc w:val="both"/>
              <w:rPr>
                <w:color w:val="0000FF"/>
              </w:rPr>
            </w:pPr>
            <w:r w:rsidRPr="000E5DB7">
              <w:rPr>
                <w:color w:val="0000FF"/>
              </w:rPr>
              <w:lastRenderedPageBreak/>
              <w:t>3.5.2</w:t>
            </w:r>
          </w:p>
        </w:tc>
        <w:tc>
          <w:tcPr>
            <w:tcW w:w="9540" w:type="dxa"/>
          </w:tcPr>
          <w:p w14:paraId="00ADE291" w14:textId="77777777" w:rsidR="003C0FB1" w:rsidRDefault="003C0FB1" w:rsidP="00B35085">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1624360E" w14:textId="77777777" w:rsidR="003C0FB1" w:rsidRDefault="003C0FB1" w:rsidP="003C0FB1">
      <w:pPr>
        <w:pStyle w:val="Heading2"/>
        <w:jc w:val="both"/>
      </w:pPr>
      <w:r w:rsidRPr="000E5DB7">
        <w:t>3.6</w:t>
      </w:r>
      <w:r w:rsidRPr="000E5DB7">
        <w:tab/>
        <w:t>Return of Signed Contracts</w:t>
      </w:r>
    </w:p>
    <w:tbl>
      <w:tblPr>
        <w:tblW w:w="0" w:type="auto"/>
        <w:tblLook w:val="01E0" w:firstRow="1" w:lastRow="1" w:firstColumn="1" w:lastColumn="1" w:noHBand="0" w:noVBand="0"/>
      </w:tblPr>
      <w:tblGrid>
        <w:gridCol w:w="802"/>
        <w:gridCol w:w="8269"/>
      </w:tblGrid>
      <w:tr w:rsidR="003C0FB1" w:rsidRPr="00CB5B77" w14:paraId="7061166F" w14:textId="77777777" w:rsidTr="00503F93">
        <w:tc>
          <w:tcPr>
            <w:tcW w:w="828" w:type="dxa"/>
          </w:tcPr>
          <w:p w14:paraId="063A789D" w14:textId="77777777" w:rsidR="003C0FB1" w:rsidRDefault="003C0FB1" w:rsidP="00810B05">
            <w:pPr>
              <w:keepNext/>
              <w:jc w:val="both"/>
              <w:rPr>
                <w:color w:val="0000FF"/>
              </w:rPr>
            </w:pPr>
            <w:r w:rsidRPr="000E5DB7">
              <w:rPr>
                <w:color w:val="0000FF"/>
              </w:rPr>
              <w:t>3.6.1</w:t>
            </w:r>
          </w:p>
        </w:tc>
        <w:tc>
          <w:tcPr>
            <w:tcW w:w="9540" w:type="dxa"/>
          </w:tcPr>
          <w:p w14:paraId="0C31DFBD" w14:textId="1112B4E1" w:rsidR="003C0FB1" w:rsidRDefault="003C0FB1" w:rsidP="00550821">
            <w:pPr>
              <w:jc w:val="both"/>
            </w:pPr>
            <w:r w:rsidRPr="000E5DB7">
              <w:t xml:space="preserve">The successful Tenderer must sign and return the Services Contract and the Confidentiality Agreement, both in duplicate, to the Contracting Authority no later than </w:t>
            </w:r>
            <w:bookmarkStart w:id="9" w:name="Text27"/>
            <w:r w:rsidRPr="000E5DB7">
              <w:fldChar w:fldCharType="begin">
                <w:ffData>
                  <w:name w:val="Text27"/>
                  <w:enabled/>
                  <w:calcOnExit w:val="0"/>
                  <w:textInput>
                    <w:default w:val="[insert number]"/>
                  </w:textInput>
                </w:ffData>
              </w:fldChar>
            </w:r>
            <w:r w:rsidRPr="000E5DB7">
              <w:instrText xml:space="preserve"> FORMTEXT </w:instrText>
            </w:r>
            <w:r w:rsidRPr="000E5DB7">
              <w:fldChar w:fldCharType="separate"/>
            </w:r>
            <w:r w:rsidR="00B70263">
              <w:rPr>
                <w:noProof/>
              </w:rPr>
              <w:t>five (5)</w:t>
            </w:r>
            <w:r w:rsidRPr="000E5DB7">
              <w:fldChar w:fldCharType="end"/>
            </w:r>
            <w:bookmarkEnd w:id="9"/>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0C79CD37" w14:textId="77777777" w:rsidTr="00503F93">
        <w:tc>
          <w:tcPr>
            <w:tcW w:w="828" w:type="dxa"/>
          </w:tcPr>
          <w:p w14:paraId="57A68E6E" w14:textId="77777777" w:rsidR="003C0FB1" w:rsidRDefault="003C0FB1" w:rsidP="00810B05">
            <w:pPr>
              <w:jc w:val="both"/>
              <w:rPr>
                <w:color w:val="0000FF"/>
              </w:rPr>
            </w:pPr>
            <w:r w:rsidRPr="000E5DB7">
              <w:rPr>
                <w:color w:val="0000FF"/>
              </w:rPr>
              <w:t>3.6.2</w:t>
            </w:r>
          </w:p>
        </w:tc>
        <w:tc>
          <w:tcPr>
            <w:tcW w:w="9540" w:type="dxa"/>
          </w:tcPr>
          <w:p w14:paraId="2BB2FBFC" w14:textId="77777777" w:rsidR="003C0FB1" w:rsidRDefault="003C0FB1" w:rsidP="00550821">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7A1C03C3" w14:textId="77777777" w:rsidR="003C0FB1" w:rsidRPr="00CB5B77" w:rsidRDefault="003C0FB1" w:rsidP="003C0FB1">
      <w:pPr>
        <w:pStyle w:val="Heading1"/>
        <w:rPr>
          <w:rFonts w:ascii="Calibri" w:hAnsi="Calibri"/>
        </w:rPr>
        <w:sectPr w:rsidR="003C0FB1" w:rsidRPr="00CB5B77" w:rsidSect="00926F67">
          <w:footerReference w:type="default" r:id="rId21"/>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21C3A1F2" w14:textId="15E60251" w:rsidR="00B1490E" w:rsidRPr="00CD7CD9" w:rsidRDefault="003C0FB1" w:rsidP="00550821">
      <w:pPr>
        <w:jc w:val="both"/>
        <w:rPr>
          <w:b/>
        </w:rPr>
      </w:pPr>
      <w:r w:rsidRPr="00D52608">
        <w:rPr>
          <w:b/>
        </w:rPr>
        <w:t>Tenderers must address each of the issues and requirements in this part of the RFT and submit a detailed description in each case which demonstrates how these issues and requirements will be dealt with / met and their approach to the pro</w:t>
      </w:r>
      <w:r>
        <w:rPr>
          <w:b/>
        </w:rPr>
        <w:t xml:space="preserve">posed delivery of the Services.  </w:t>
      </w:r>
      <w:r w:rsidRPr="00D52608">
        <w:rPr>
          <w:b/>
        </w:rPr>
        <w:t>A mere affirmative statement by the Tenderer that it can/will do so or a reiteration of the tender requirements is NOT sufficient in this regard.</w:t>
      </w:r>
      <w:r w:rsidR="00447F98" w:rsidRPr="00447F98">
        <w:rPr>
          <w:rFonts w:ascii="Segoe UI" w:hAnsi="Segoe UI" w:cs="Segoe UI"/>
          <w:b/>
          <w:bCs/>
          <w:sz w:val="21"/>
          <w:szCs w:val="21"/>
          <w:lang w:val="en-IE" w:eastAsia="en-IE"/>
        </w:rPr>
        <w:t xml:space="preserve"> </w:t>
      </w:r>
      <w:r w:rsidR="00447F98" w:rsidRPr="00E81D41">
        <w:rPr>
          <w:b/>
        </w:rPr>
        <w:t>Tenderers are required to complete and submit their answers in the Tender Response Document published with this tender.</w:t>
      </w:r>
    </w:p>
    <w:p w14:paraId="41FED878" w14:textId="77777777" w:rsidR="00A321E6" w:rsidRPr="005E5739" w:rsidRDefault="00A321E6" w:rsidP="00746C69">
      <w:pPr>
        <w:pStyle w:val="ListParagraph"/>
        <w:keepNext/>
        <w:numPr>
          <w:ilvl w:val="0"/>
          <w:numId w:val="22"/>
        </w:numPr>
        <w:pBdr>
          <w:bottom w:val="single" w:sz="12" w:space="1" w:color="333399"/>
        </w:pBdr>
        <w:shd w:val="clear" w:color="auto" w:fill="000080"/>
        <w:tabs>
          <w:tab w:val="left" w:pos="567"/>
          <w:tab w:val="left" w:pos="907"/>
          <w:tab w:val="left" w:pos="1134"/>
        </w:tabs>
        <w:spacing w:before="240" w:after="80"/>
        <w:contextualSpacing w:val="0"/>
        <w:outlineLvl w:val="1"/>
        <w:rPr>
          <w:b/>
          <w:caps/>
          <w:color w:val="FFFFFF"/>
        </w:rPr>
      </w:pPr>
      <w:r w:rsidRPr="005E5739">
        <w:rPr>
          <w:b/>
          <w:caps/>
          <w:color w:val="FFFFFF"/>
        </w:rPr>
        <w:t>Background</w:t>
      </w:r>
      <w:r>
        <w:rPr>
          <w:b/>
          <w:caps/>
          <w:color w:val="FFFFFF"/>
        </w:rPr>
        <w:t>:</w:t>
      </w:r>
      <w:r w:rsidRPr="005E5739">
        <w:rPr>
          <w:b/>
          <w:caps/>
          <w:color w:val="FFFFFF"/>
        </w:rPr>
        <w:t xml:space="preserve"> </w:t>
      </w:r>
    </w:p>
    <w:p w14:paraId="37216F5B" w14:textId="77777777" w:rsidR="00A321E6" w:rsidRPr="00310EDC" w:rsidRDefault="00A321E6" w:rsidP="00550821">
      <w:pPr>
        <w:jc w:val="both"/>
        <w:sectPr w:rsidR="00A321E6" w:rsidRPr="00310EDC" w:rsidSect="00926F67">
          <w:type w:val="continuous"/>
          <w:pgSz w:w="11907" w:h="16840" w:code="9"/>
          <w:pgMar w:top="1134" w:right="1418" w:bottom="851" w:left="1418" w:header="709" w:footer="709" w:gutter="0"/>
          <w:cols w:space="708"/>
          <w:docGrid w:linePitch="360"/>
        </w:sectPr>
      </w:pPr>
    </w:p>
    <w:sdt>
      <w:sdtPr>
        <w:id w:val="170828057"/>
        <w:placeholder>
          <w:docPart w:val="A00FC379BF5544BFB800084F58835F02"/>
        </w:placeholder>
      </w:sdtPr>
      <w:sdtEndPr/>
      <w:sdtContent>
        <w:sdt>
          <w:sdtPr>
            <w:id w:val="1406286"/>
            <w:placeholder>
              <w:docPart w:val="F4792B88E2D344CB88D77BF6152C06F7"/>
            </w:placeholder>
          </w:sdtPr>
          <w:sdtEndPr/>
          <w:sdtContent>
            <w:sdt>
              <w:sdtPr>
                <w:id w:val="-1804452487"/>
                <w:placeholder>
                  <w:docPart w:val="B6634836FD28493BAD240F16469E0AD8"/>
                </w:placeholder>
              </w:sdtPr>
              <w:sdtEndPr/>
              <w:sdtContent>
                <w:sdt>
                  <w:sdtPr>
                    <w:id w:val="-1680966066"/>
                    <w:placeholder>
                      <w:docPart w:val="28607B9428A84152BAC1D5DE48CFF64B"/>
                    </w:placeholder>
                  </w:sdtPr>
                  <w:sdtEndPr/>
                  <w:sdtContent>
                    <w:p w14:paraId="77A77282" w14:textId="13404D94" w:rsidR="008B1040" w:rsidRPr="00C039DE" w:rsidRDefault="008B1040" w:rsidP="008B1040">
                      <w:pPr>
                        <w:jc w:val="both"/>
                        <w:rPr>
                          <w:u w:val="single"/>
                          <w:lang w:val="en-US"/>
                        </w:rPr>
                      </w:pPr>
                      <w:r w:rsidRPr="004D1298">
                        <w:rPr>
                          <w:lang w:val="en-US"/>
                        </w:rPr>
                        <w:t>In accordance with</w:t>
                      </w:r>
                      <w:r>
                        <w:rPr>
                          <w:lang w:val="en-US"/>
                        </w:rPr>
                        <w:t xml:space="preserve"> the 2026 International Protection Act</w:t>
                      </w:r>
                      <w:r w:rsidRPr="004D1298">
                        <w:rPr>
                          <w:lang w:val="en-US"/>
                        </w:rPr>
                        <w:t xml:space="preserve">, </w:t>
                      </w:r>
                      <w:r>
                        <w:rPr>
                          <w:lang w:val="en-US"/>
                        </w:rPr>
                        <w:t xml:space="preserve">an officer or agent of the Minister, in this case, </w:t>
                      </w:r>
                      <w:r w:rsidRPr="004D1298">
                        <w:rPr>
                          <w:lang w:val="en-US"/>
                        </w:rPr>
                        <w:t>the International Protection Accommodation Service (IPAS)</w:t>
                      </w:r>
                      <w:r>
                        <w:rPr>
                          <w:lang w:val="en-US"/>
                        </w:rPr>
                        <w:t xml:space="preserve">, must </w:t>
                      </w:r>
                      <w:r w:rsidRPr="00EA2BF2">
                        <w:rPr>
                          <w:lang w:val="en-US"/>
                        </w:rPr>
                        <w:t>carry out or</w:t>
                      </w:r>
                      <w:r>
                        <w:rPr>
                          <w:lang w:val="en-US"/>
                        </w:rPr>
                        <w:t xml:space="preserve"> </w:t>
                      </w:r>
                      <w:r w:rsidRPr="00EA2BF2">
                        <w:rPr>
                          <w:lang w:val="en-US"/>
                        </w:rPr>
                        <w:t xml:space="preserve">cause to be carried out an assessment of an </w:t>
                      </w:r>
                      <w:r>
                        <w:rPr>
                          <w:lang w:val="en-US"/>
                        </w:rPr>
                        <w:t xml:space="preserve">International Protection </w:t>
                      </w:r>
                      <w:r w:rsidRPr="00EA2BF2">
                        <w:rPr>
                          <w:lang w:val="en-US"/>
                        </w:rPr>
                        <w:t xml:space="preserve">applicant for the purpose of identifying </w:t>
                      </w:r>
                      <w:r>
                        <w:rPr>
                          <w:lang w:val="en-US"/>
                        </w:rPr>
                        <w:t xml:space="preserve">if </w:t>
                      </w:r>
                      <w:r w:rsidRPr="00EA2BF2">
                        <w:rPr>
                          <w:lang w:val="en-US"/>
                        </w:rPr>
                        <w:t>the</w:t>
                      </w:r>
                      <w:r>
                        <w:rPr>
                          <w:lang w:val="en-US"/>
                        </w:rPr>
                        <w:t xml:space="preserve"> </w:t>
                      </w:r>
                      <w:r w:rsidRPr="00EA2BF2">
                        <w:rPr>
                          <w:lang w:val="en-US"/>
                        </w:rPr>
                        <w:t>applicant</w:t>
                      </w:r>
                      <w:r>
                        <w:rPr>
                          <w:lang w:val="en-US"/>
                        </w:rPr>
                        <w:t xml:space="preserve"> is</w:t>
                      </w:r>
                      <w:r w:rsidRPr="00EA2BF2">
                        <w:rPr>
                          <w:lang w:val="en-US"/>
                        </w:rPr>
                        <w:t xml:space="preserve"> vulnerable or a victim of torture or other inhuman or degrading treatment,</w:t>
                      </w:r>
                      <w:r>
                        <w:rPr>
                          <w:lang w:val="en-US"/>
                        </w:rPr>
                        <w:t xml:space="preserve"> or</w:t>
                      </w:r>
                      <w:r w:rsidRPr="00EA2BF2">
                        <w:rPr>
                          <w:lang w:val="en-US"/>
                        </w:rPr>
                        <w:t xml:space="preserve"> </w:t>
                      </w:r>
                      <w:r>
                        <w:rPr>
                          <w:lang w:val="en-US"/>
                        </w:rPr>
                        <w:t>has</w:t>
                      </w:r>
                      <w:r w:rsidRPr="00EA2BF2">
                        <w:rPr>
                          <w:lang w:val="en-US"/>
                        </w:rPr>
                        <w:t xml:space="preserve"> special reception needs</w:t>
                      </w:r>
                      <w:r>
                        <w:rPr>
                          <w:lang w:val="en-US"/>
                        </w:rPr>
                        <w:t>, and if so, the nature of those special reception needs,</w:t>
                      </w:r>
                      <w:r w:rsidRPr="00EA2BF2">
                        <w:rPr>
                          <w:lang w:val="en-US"/>
                        </w:rPr>
                        <w:t xml:space="preserve"> o</w:t>
                      </w:r>
                      <w:r>
                        <w:rPr>
                          <w:lang w:val="en-US"/>
                        </w:rPr>
                        <w:t>r</w:t>
                      </w:r>
                      <w:r w:rsidRPr="00EA2BF2">
                        <w:rPr>
                          <w:lang w:val="en-US"/>
                        </w:rPr>
                        <w:t xml:space="preserve"> require special procedural guarantees.</w:t>
                      </w:r>
                    </w:p>
                    <w:p w14:paraId="6DE0D9BD" w14:textId="6266C7A9" w:rsidR="008B1040" w:rsidRDefault="008B1040" w:rsidP="008B1040">
                      <w:pPr>
                        <w:jc w:val="both"/>
                        <w:rPr>
                          <w:lang w:val="en-US"/>
                        </w:rPr>
                      </w:pPr>
                      <w:r>
                        <w:rPr>
                          <w:lang w:val="en-US"/>
                        </w:rPr>
                        <w:t xml:space="preserve">The </w:t>
                      </w:r>
                      <w:r w:rsidR="00687551">
                        <w:rPr>
                          <w:lang w:val="en-US"/>
                        </w:rPr>
                        <w:t>v</w:t>
                      </w:r>
                      <w:r w:rsidRPr="003170A0">
                        <w:rPr>
                          <w:lang w:val="en-US"/>
                        </w:rPr>
                        <w:t xml:space="preserve">ulnerability </w:t>
                      </w:r>
                      <w:r w:rsidR="00687551">
                        <w:rPr>
                          <w:lang w:val="en-US"/>
                        </w:rPr>
                        <w:t>a</w:t>
                      </w:r>
                      <w:r w:rsidRPr="003170A0">
                        <w:rPr>
                          <w:lang w:val="en-US"/>
                        </w:rPr>
                        <w:t>ssessment</w:t>
                      </w:r>
                      <w:r>
                        <w:rPr>
                          <w:lang w:val="en-US"/>
                        </w:rPr>
                        <w:t>,</w:t>
                      </w:r>
                      <w:r w:rsidRPr="003170A0">
                        <w:rPr>
                          <w:lang w:val="en-US"/>
                        </w:rPr>
                        <w:t xml:space="preserve"> including the assessment of Special Reception Needs and Special Procedural Guarantees</w:t>
                      </w:r>
                      <w:r>
                        <w:rPr>
                          <w:lang w:val="en-US"/>
                        </w:rPr>
                        <w:t>, referred to as the “</w:t>
                      </w:r>
                      <w:r w:rsidR="00687551">
                        <w:rPr>
                          <w:lang w:val="en-US"/>
                        </w:rPr>
                        <w:t>v</w:t>
                      </w:r>
                      <w:r>
                        <w:rPr>
                          <w:lang w:val="en-US"/>
                        </w:rPr>
                        <w:t xml:space="preserve">ulnerability </w:t>
                      </w:r>
                      <w:r w:rsidR="00687551">
                        <w:rPr>
                          <w:lang w:val="en-US"/>
                        </w:rPr>
                        <w:t>a</w:t>
                      </w:r>
                      <w:r>
                        <w:rPr>
                          <w:lang w:val="en-US"/>
                        </w:rPr>
                        <w:t xml:space="preserve">ssessment”, is to be used by IPAS to provide an applicant with appropriate accommodation – noting that the majority of vulnerabilities can be addressed in all IPAS Accommodation </w:t>
                      </w:r>
                      <w:proofErr w:type="spellStart"/>
                      <w:r>
                        <w:rPr>
                          <w:lang w:val="en-US"/>
                        </w:rPr>
                        <w:t>Centres</w:t>
                      </w:r>
                      <w:proofErr w:type="spellEnd"/>
                      <w:r w:rsidR="00B9604F">
                        <w:rPr>
                          <w:lang w:val="en-US"/>
                        </w:rPr>
                        <w:t>;</w:t>
                      </w:r>
                      <w:r>
                        <w:rPr>
                          <w:lang w:val="en-US"/>
                        </w:rPr>
                        <w:t xml:space="preserve"> by the International Protection Office to </w:t>
                      </w:r>
                      <w:r w:rsidRPr="003E31D3">
                        <w:rPr>
                          <w:lang w:val="en-US"/>
                        </w:rPr>
                        <w:t>make arrangements to provide s</w:t>
                      </w:r>
                      <w:r>
                        <w:rPr>
                          <w:lang w:val="en-US"/>
                        </w:rPr>
                        <w:t xml:space="preserve">pecial procedural </w:t>
                      </w:r>
                      <w:r w:rsidRPr="003E31D3">
                        <w:rPr>
                          <w:lang w:val="en-US"/>
                        </w:rPr>
                        <w:t xml:space="preserve">guarantees </w:t>
                      </w:r>
                      <w:r>
                        <w:rPr>
                          <w:lang w:val="en-US"/>
                        </w:rPr>
                        <w:t>and</w:t>
                      </w:r>
                      <w:r w:rsidR="00B9604F">
                        <w:rPr>
                          <w:lang w:val="en-US"/>
                        </w:rPr>
                        <w:t>;</w:t>
                      </w:r>
                      <w:r>
                        <w:rPr>
                          <w:lang w:val="en-US"/>
                        </w:rPr>
                        <w:t xml:space="preserve"> </w:t>
                      </w:r>
                      <w:r w:rsidRPr="002A2D89">
                        <w:rPr>
                          <w:lang w:val="en-US"/>
                        </w:rPr>
                        <w:t>as appropriate, by other officers of the Minister.</w:t>
                      </w:r>
                      <w:r>
                        <w:rPr>
                          <w:lang w:val="en-US"/>
                        </w:rPr>
                        <w:t xml:space="preserve"> Where a vulnerability is identified through the vulnerability assessment, the applicant is signposted to relevant services or, where appropriate, referred to these services.</w:t>
                      </w:r>
                    </w:p>
                    <w:p w14:paraId="660E12E1" w14:textId="77777777" w:rsidR="008B1040" w:rsidRDefault="008B1040" w:rsidP="008B1040">
                      <w:pPr>
                        <w:jc w:val="both"/>
                        <w:rPr>
                          <w:lang w:val="en-US"/>
                        </w:rPr>
                      </w:pPr>
                      <w:r>
                        <w:rPr>
                          <w:lang w:val="en-US"/>
                        </w:rPr>
                        <w:t xml:space="preserve">Under the 2026 International Protection Act, </w:t>
                      </w:r>
                      <w:r w:rsidRPr="003E31D3">
                        <w:rPr>
                          <w:lang w:val="en-US"/>
                        </w:rPr>
                        <w:t>the assessment shall take into consideration that the following categories of</w:t>
                      </w:r>
                      <w:r>
                        <w:rPr>
                          <w:lang w:val="en-US"/>
                        </w:rPr>
                        <w:t xml:space="preserve"> </w:t>
                      </w:r>
                      <w:r w:rsidRPr="003E31D3">
                        <w:rPr>
                          <w:lang w:val="en-US"/>
                        </w:rPr>
                        <w:t xml:space="preserve">applicants are more likely to have special reception needs: </w:t>
                      </w:r>
                    </w:p>
                    <w:p w14:paraId="44F73F3E" w14:textId="77777777" w:rsidR="008B1040" w:rsidRPr="001D7F0C" w:rsidRDefault="008B1040" w:rsidP="00746C69">
                      <w:pPr>
                        <w:pStyle w:val="ListParagraph"/>
                        <w:numPr>
                          <w:ilvl w:val="0"/>
                          <w:numId w:val="21"/>
                        </w:numPr>
                        <w:spacing w:after="200"/>
                        <w:jc w:val="both"/>
                        <w:rPr>
                          <w:lang w:val="en-US"/>
                        </w:rPr>
                      </w:pPr>
                      <w:r w:rsidRPr="001D7F0C">
                        <w:rPr>
                          <w:lang w:val="en-US"/>
                        </w:rPr>
                        <w:t xml:space="preserve">minors; </w:t>
                      </w:r>
                    </w:p>
                    <w:p w14:paraId="5C4210E0" w14:textId="77777777" w:rsidR="008B1040" w:rsidRPr="001D7F0C" w:rsidRDefault="008B1040" w:rsidP="00746C69">
                      <w:pPr>
                        <w:pStyle w:val="ListParagraph"/>
                        <w:numPr>
                          <w:ilvl w:val="0"/>
                          <w:numId w:val="21"/>
                        </w:numPr>
                        <w:spacing w:after="200"/>
                        <w:jc w:val="both"/>
                        <w:rPr>
                          <w:lang w:val="en-US"/>
                        </w:rPr>
                      </w:pPr>
                      <w:r w:rsidRPr="001D7F0C">
                        <w:rPr>
                          <w:lang w:val="en-US"/>
                        </w:rPr>
                        <w:t xml:space="preserve">unaccompanied minors; </w:t>
                      </w:r>
                    </w:p>
                    <w:p w14:paraId="6D8E5C08" w14:textId="77777777" w:rsidR="008B1040" w:rsidRPr="001D7F0C" w:rsidRDefault="008B1040" w:rsidP="00746C69">
                      <w:pPr>
                        <w:pStyle w:val="ListParagraph"/>
                        <w:numPr>
                          <w:ilvl w:val="0"/>
                          <w:numId w:val="21"/>
                        </w:numPr>
                        <w:spacing w:after="200"/>
                        <w:jc w:val="both"/>
                        <w:rPr>
                          <w:lang w:val="en-US"/>
                        </w:rPr>
                      </w:pPr>
                      <w:r w:rsidRPr="001D7F0C">
                        <w:rPr>
                          <w:lang w:val="en-US"/>
                        </w:rPr>
                        <w:t xml:space="preserve">persons with disabilities; </w:t>
                      </w:r>
                    </w:p>
                    <w:p w14:paraId="096D8603" w14:textId="77777777" w:rsidR="008B1040" w:rsidRPr="001D7F0C" w:rsidRDefault="008B1040" w:rsidP="00746C69">
                      <w:pPr>
                        <w:pStyle w:val="ListParagraph"/>
                        <w:numPr>
                          <w:ilvl w:val="0"/>
                          <w:numId w:val="21"/>
                        </w:numPr>
                        <w:spacing w:after="200"/>
                        <w:jc w:val="both"/>
                        <w:rPr>
                          <w:lang w:val="en-US"/>
                        </w:rPr>
                      </w:pPr>
                      <w:r w:rsidRPr="001D7F0C">
                        <w:rPr>
                          <w:lang w:val="en-US"/>
                        </w:rPr>
                        <w:t xml:space="preserve">elderly persons; pregnant women; </w:t>
                      </w:r>
                    </w:p>
                    <w:p w14:paraId="49BAD22B" w14:textId="77777777" w:rsidR="008B1040" w:rsidRPr="001D7F0C" w:rsidRDefault="008B1040" w:rsidP="00746C69">
                      <w:pPr>
                        <w:pStyle w:val="ListParagraph"/>
                        <w:numPr>
                          <w:ilvl w:val="0"/>
                          <w:numId w:val="21"/>
                        </w:numPr>
                        <w:spacing w:after="200"/>
                        <w:jc w:val="both"/>
                        <w:rPr>
                          <w:lang w:val="en-US"/>
                        </w:rPr>
                      </w:pPr>
                      <w:r w:rsidRPr="001D7F0C">
                        <w:rPr>
                          <w:lang w:val="en-US"/>
                        </w:rPr>
                        <w:t xml:space="preserve">lesbian, gay, bisexual, transgender and intersex persons; </w:t>
                      </w:r>
                    </w:p>
                    <w:p w14:paraId="1F1D947D" w14:textId="77777777" w:rsidR="008B1040" w:rsidRPr="001D7F0C" w:rsidRDefault="008B1040" w:rsidP="00746C69">
                      <w:pPr>
                        <w:pStyle w:val="ListParagraph"/>
                        <w:numPr>
                          <w:ilvl w:val="0"/>
                          <w:numId w:val="21"/>
                        </w:numPr>
                        <w:spacing w:after="200"/>
                        <w:jc w:val="both"/>
                        <w:rPr>
                          <w:lang w:val="en-US"/>
                        </w:rPr>
                      </w:pPr>
                      <w:r w:rsidRPr="001D7F0C">
                        <w:rPr>
                          <w:lang w:val="en-US"/>
                        </w:rPr>
                        <w:t xml:space="preserve">single parents with minor children; </w:t>
                      </w:r>
                    </w:p>
                    <w:p w14:paraId="4CD64338" w14:textId="77777777" w:rsidR="008B1040" w:rsidRPr="001D7F0C" w:rsidRDefault="008B1040" w:rsidP="00746C69">
                      <w:pPr>
                        <w:pStyle w:val="ListParagraph"/>
                        <w:numPr>
                          <w:ilvl w:val="0"/>
                          <w:numId w:val="21"/>
                        </w:numPr>
                        <w:spacing w:after="200"/>
                        <w:jc w:val="both"/>
                        <w:rPr>
                          <w:lang w:val="en-US"/>
                        </w:rPr>
                      </w:pPr>
                      <w:r w:rsidRPr="001D7F0C">
                        <w:rPr>
                          <w:lang w:val="en-US"/>
                        </w:rPr>
                        <w:t xml:space="preserve">victims of trafficking in human beings; </w:t>
                      </w:r>
                    </w:p>
                    <w:p w14:paraId="52DDA3F1" w14:textId="77777777" w:rsidR="008B1040" w:rsidRPr="001D7F0C" w:rsidRDefault="008B1040" w:rsidP="00746C69">
                      <w:pPr>
                        <w:pStyle w:val="ListParagraph"/>
                        <w:numPr>
                          <w:ilvl w:val="0"/>
                          <w:numId w:val="21"/>
                        </w:numPr>
                        <w:spacing w:after="200"/>
                        <w:jc w:val="both"/>
                        <w:rPr>
                          <w:lang w:val="en-US"/>
                        </w:rPr>
                      </w:pPr>
                      <w:r w:rsidRPr="001D7F0C">
                        <w:rPr>
                          <w:lang w:val="en-US"/>
                        </w:rPr>
                        <w:t xml:space="preserve">persons with serious illnesses; </w:t>
                      </w:r>
                    </w:p>
                    <w:p w14:paraId="1BE74445" w14:textId="77777777" w:rsidR="008B1040" w:rsidRPr="001D7F0C" w:rsidRDefault="008B1040" w:rsidP="00746C69">
                      <w:pPr>
                        <w:pStyle w:val="ListParagraph"/>
                        <w:numPr>
                          <w:ilvl w:val="0"/>
                          <w:numId w:val="21"/>
                        </w:numPr>
                        <w:spacing w:after="200"/>
                        <w:jc w:val="both"/>
                        <w:rPr>
                          <w:lang w:val="en-US"/>
                        </w:rPr>
                      </w:pPr>
                      <w:r w:rsidRPr="001D7F0C">
                        <w:rPr>
                          <w:lang w:val="en-US"/>
                        </w:rPr>
                        <w:t xml:space="preserve">persons with mental disorders, including post-traumatic stress disorder; </w:t>
                      </w:r>
                    </w:p>
                    <w:p w14:paraId="1232DE3D" w14:textId="77777777" w:rsidR="008B1040" w:rsidRDefault="008B1040" w:rsidP="00746C69">
                      <w:pPr>
                        <w:pStyle w:val="ListParagraph"/>
                        <w:numPr>
                          <w:ilvl w:val="0"/>
                          <w:numId w:val="21"/>
                        </w:numPr>
                        <w:spacing w:after="200"/>
                        <w:jc w:val="both"/>
                        <w:rPr>
                          <w:lang w:val="en-US"/>
                        </w:rPr>
                      </w:pPr>
                      <w:r w:rsidRPr="001D7F0C">
                        <w:rPr>
                          <w:lang w:val="en-US"/>
                        </w:rPr>
                        <w:t>persons who have been subjected to torture, rape or other serious forms of psychological, physical or sexual violence, victims of gender-based violence, of female genital mutilation, of child or forced marriage, or of violence committed with a sexual, gender, racist or religious motive.</w:t>
                      </w:r>
                    </w:p>
                    <w:p w14:paraId="44849577" w14:textId="5A6962AF" w:rsidR="008B1040" w:rsidRDefault="008B1040" w:rsidP="008B1040">
                      <w:pPr>
                        <w:jc w:val="both"/>
                        <w:rPr>
                          <w:lang w:val="en-US"/>
                        </w:rPr>
                      </w:pPr>
                      <w:r>
                        <w:rPr>
                          <w:lang w:val="en-US"/>
                        </w:rPr>
                        <w:t xml:space="preserve">Under the 2026 International Protection Act, and with the introduction of the EU Pact on Migration and Asylum, all International Protection applicants will be required to undergo screening, for a maximum of seven days, at the screening </w:t>
                      </w:r>
                      <w:proofErr w:type="spellStart"/>
                      <w:r>
                        <w:rPr>
                          <w:lang w:val="en-US"/>
                        </w:rPr>
                        <w:t>centre</w:t>
                      </w:r>
                      <w:proofErr w:type="spellEnd"/>
                      <w:r w:rsidR="00480325">
                        <w:rPr>
                          <w:lang w:val="en-US"/>
                        </w:rPr>
                        <w:t xml:space="preserve">, currently situated </w:t>
                      </w:r>
                      <w:r>
                        <w:rPr>
                          <w:lang w:val="en-US"/>
                        </w:rPr>
                        <w:t xml:space="preserve">at Citywest Reception Centre. </w:t>
                      </w:r>
                      <w:r w:rsidRPr="000068A3">
                        <w:rPr>
                          <w:lang w:val="en-US"/>
                        </w:rPr>
                        <w:t xml:space="preserve">The </w:t>
                      </w:r>
                      <w:r w:rsidRPr="002A2D89">
                        <w:rPr>
                          <w:lang w:val="en-US"/>
                        </w:rPr>
                        <w:t>Vulnerability Assessment, including the assessment of Special Reception Needs and Special Procedural Guarantees,</w:t>
                      </w:r>
                      <w:r w:rsidRPr="000068A3" w:rsidDel="002A2D89">
                        <w:rPr>
                          <w:lang w:val="en-US"/>
                        </w:rPr>
                        <w:t xml:space="preserve"> </w:t>
                      </w:r>
                      <w:r w:rsidRPr="000068A3">
                        <w:rPr>
                          <w:lang w:val="en-US"/>
                        </w:rPr>
                        <w:t>is one component of the screening. Although the assessment is voluntary, it must be offered to all applicants.</w:t>
                      </w:r>
                    </w:p>
                    <w:p w14:paraId="59B11215" w14:textId="379F2F49" w:rsidR="008B1040" w:rsidRDefault="008B1040" w:rsidP="00C039DE">
                      <w:pPr>
                        <w:jc w:val="both"/>
                        <w:rPr>
                          <w:lang w:val="en-US"/>
                        </w:rPr>
                      </w:pPr>
                      <w:r>
                        <w:rPr>
                          <w:lang w:val="en-US"/>
                        </w:rPr>
                        <w:lastRenderedPageBreak/>
                        <w:t>The vulnerability assessment questionnaire is hosted on a Department of Justice ICT platform and those carrying out the assessment (the “assessment officer”) are required to complete the assessment using the questionnaire on the platform. Based on the information provided by the applicant during the vulnerability assessment, the questionnaire is populated by the assessment officer, appropriate categories of vulnerabilities are identified and two outcome sections are completed: special reception needs; and special procedural guarantees.</w:t>
                      </w:r>
                      <w:r w:rsidR="00227E6D">
                        <w:rPr>
                          <w:lang w:val="en-US"/>
                        </w:rPr>
                        <w:t xml:space="preserve"> Where appropriate, the assessment officers are to </w:t>
                      </w:r>
                      <w:r w:rsidR="0087530E">
                        <w:rPr>
                          <w:lang w:val="en-US"/>
                        </w:rPr>
                        <w:t>provide onward referrals to relevant service providers.</w:t>
                      </w:r>
                    </w:p>
                    <w:p w14:paraId="790FA843" w14:textId="3CC0D96E" w:rsidR="008B1040" w:rsidRPr="00B7456D" w:rsidRDefault="008B1040" w:rsidP="00746C69">
                      <w:pPr>
                        <w:pStyle w:val="ListParagraph"/>
                        <w:keepNext/>
                        <w:numPr>
                          <w:ilvl w:val="0"/>
                          <w:numId w:val="22"/>
                        </w:numPr>
                        <w:pBdr>
                          <w:bottom w:val="single" w:sz="12" w:space="1" w:color="333399"/>
                        </w:pBdr>
                        <w:shd w:val="clear" w:color="auto" w:fill="000080"/>
                        <w:tabs>
                          <w:tab w:val="left" w:pos="567"/>
                          <w:tab w:val="left" w:pos="907"/>
                          <w:tab w:val="left" w:pos="1134"/>
                        </w:tabs>
                        <w:spacing w:before="240" w:after="80"/>
                        <w:contextualSpacing w:val="0"/>
                        <w:outlineLvl w:val="1"/>
                        <w:rPr>
                          <w:b/>
                          <w:caps/>
                          <w:color w:val="FFFFFF"/>
                        </w:rPr>
                      </w:pPr>
                      <w:r>
                        <w:rPr>
                          <w:b/>
                          <w:caps/>
                          <w:color w:val="FFFFFF"/>
                        </w:rPr>
                        <w:t>Serv</w:t>
                      </w:r>
                      <w:r w:rsidR="001F5861">
                        <w:rPr>
                          <w:b/>
                          <w:caps/>
                          <w:color w:val="FFFFFF"/>
                        </w:rPr>
                        <w:t>i</w:t>
                      </w:r>
                      <w:r w:rsidRPr="00B7456D">
                        <w:rPr>
                          <w:b/>
                          <w:caps/>
                          <w:color w:val="FFFFFF"/>
                        </w:rPr>
                        <w:t>ces Requir</w:t>
                      </w:r>
                      <w:r w:rsidR="00AE2B9D" w:rsidRPr="00B7456D">
                        <w:rPr>
                          <w:b/>
                          <w:caps/>
                          <w:color w:val="FFFFFF"/>
                        </w:rPr>
                        <w:t>eme</w:t>
                      </w:r>
                      <w:r w:rsidRPr="00B7456D">
                        <w:rPr>
                          <w:b/>
                          <w:caps/>
                          <w:color w:val="FFFFFF"/>
                        </w:rPr>
                        <w:t>nt Overview</w:t>
                      </w:r>
                    </w:p>
                    <w:p w14:paraId="68B6FD1C" w14:textId="77777777" w:rsidR="008B1040" w:rsidRPr="00F33660" w:rsidRDefault="008B1040" w:rsidP="00D126D2">
                      <w:pPr>
                        <w:spacing w:afterLines="60" w:after="144"/>
                        <w:rPr>
                          <w:lang w:val="en-US"/>
                        </w:rPr>
                      </w:pPr>
                      <w:r w:rsidRPr="00A321E6">
                        <w:rPr>
                          <w:lang w:val="en-US"/>
                        </w:rPr>
                        <w:t>The successful Tenderer will be required to provide the following Services over the Term of the Services Contract:</w:t>
                      </w:r>
                    </w:p>
                    <w:p w14:paraId="4F19153B" w14:textId="2787A76A" w:rsidR="008B1040" w:rsidRPr="00651A8A" w:rsidRDefault="00F93FE9" w:rsidP="00D126D2">
                      <w:pPr>
                        <w:spacing w:afterLines="60" w:after="144"/>
                        <w:rPr>
                          <w:b/>
                          <w:bCs/>
                          <w:sz w:val="28"/>
                          <w:szCs w:val="28"/>
                          <w:lang w:val="en-US"/>
                        </w:rPr>
                      </w:pPr>
                      <w:r w:rsidRPr="00651A8A">
                        <w:rPr>
                          <w:b/>
                          <w:bCs/>
                          <w:sz w:val="28"/>
                          <w:szCs w:val="28"/>
                          <w:lang w:val="en-US"/>
                        </w:rPr>
                        <w:t>1 D</w:t>
                      </w:r>
                      <w:r w:rsidR="008B1040" w:rsidRPr="00651A8A">
                        <w:rPr>
                          <w:b/>
                          <w:bCs/>
                          <w:sz w:val="28"/>
                          <w:szCs w:val="28"/>
                          <w:lang w:val="en-US"/>
                        </w:rPr>
                        <w:t>emonstrated Capacity to Scale</w:t>
                      </w:r>
                    </w:p>
                    <w:p w14:paraId="10504E28" w14:textId="7C7CC9D6" w:rsidR="008B1040" w:rsidRPr="00E22128" w:rsidRDefault="00F93FE9" w:rsidP="00D126D2">
                      <w:pPr>
                        <w:spacing w:afterLines="60" w:after="144"/>
                        <w:rPr>
                          <w:b/>
                          <w:bCs/>
                          <w:sz w:val="24"/>
                          <w:lang w:val="en-US"/>
                        </w:rPr>
                      </w:pPr>
                      <w:r w:rsidRPr="00E22128">
                        <w:rPr>
                          <w:b/>
                          <w:bCs/>
                          <w:sz w:val="24"/>
                          <w:lang w:val="en-US"/>
                        </w:rPr>
                        <w:t xml:space="preserve">1.1 </w:t>
                      </w:r>
                      <w:r w:rsidR="008B1040" w:rsidRPr="00E22128">
                        <w:rPr>
                          <w:b/>
                          <w:bCs/>
                          <w:sz w:val="24"/>
                          <w:lang w:val="en-US"/>
                        </w:rPr>
                        <w:t>Staffing Levels</w:t>
                      </w:r>
                    </w:p>
                    <w:p w14:paraId="0D694A54" w14:textId="77777777" w:rsidR="00F00DCF" w:rsidRPr="00754A72" w:rsidRDefault="00F00DCF" w:rsidP="00D126D2">
                      <w:pPr>
                        <w:spacing w:afterLines="60" w:after="144"/>
                        <w:rPr>
                          <w:lang w:val="en-US"/>
                        </w:rPr>
                      </w:pPr>
                      <w:r w:rsidRPr="00754A72">
                        <w:rPr>
                          <w:b/>
                          <w:bCs/>
                          <w:lang w:val="en-US"/>
                        </w:rPr>
                        <w:t>Dedicated team:</w:t>
                      </w:r>
                      <w:r w:rsidRPr="00754A72">
                        <w:rPr>
                          <w:lang w:val="en-US"/>
                        </w:rPr>
                        <w:t xml:space="preserve"> A dedicated team assigned exclusively to the vulnerability assessment </w:t>
                      </w:r>
                      <w:proofErr w:type="spellStart"/>
                      <w:r w:rsidRPr="00754A72">
                        <w:rPr>
                          <w:lang w:val="en-US"/>
                        </w:rPr>
                        <w:t>programme</w:t>
                      </w:r>
                      <w:proofErr w:type="spellEnd"/>
                      <w:r w:rsidRPr="00754A72">
                        <w:rPr>
                          <w:lang w:val="en-US"/>
                        </w:rPr>
                        <w:t>.</w:t>
                      </w:r>
                    </w:p>
                    <w:p w14:paraId="00BC13DA" w14:textId="5383CF38" w:rsidR="008B1040" w:rsidRPr="00754A72" w:rsidRDefault="00F23237" w:rsidP="00D126D2">
                      <w:pPr>
                        <w:spacing w:afterLines="60" w:after="144"/>
                        <w:rPr>
                          <w:lang w:val="en-US"/>
                        </w:rPr>
                      </w:pPr>
                      <w:r w:rsidRPr="00754A72">
                        <w:rPr>
                          <w:b/>
                          <w:bCs/>
                          <w:lang w:val="en-US"/>
                        </w:rPr>
                        <w:t>Operating Hours:</w:t>
                      </w:r>
                      <w:r w:rsidRPr="00754A72">
                        <w:rPr>
                          <w:lang w:val="en-US"/>
                        </w:rPr>
                        <w:t xml:space="preserve"> </w:t>
                      </w:r>
                      <w:r w:rsidR="00E9598E" w:rsidRPr="00E9598E">
                        <w:rPr>
                          <w:lang w:val="en-US"/>
                        </w:rPr>
                        <w:t>Staff coverage Monday to Friday (excluding public holidays) will span 8am to 5pm, with the flexibility to extend until 6pm in response to operational demand.</w:t>
                      </w:r>
                      <w:r w:rsidR="00652D4A">
                        <w:rPr>
                          <w:lang w:val="en-US"/>
                        </w:rPr>
                        <w:t xml:space="preserve"> </w:t>
                      </w:r>
                      <w:r w:rsidR="00B6401F" w:rsidRPr="00754A72">
                        <w:rPr>
                          <w:lang w:val="en-US"/>
                        </w:rPr>
                        <w:t>Staff coverage across operating hours 8am to 5pm, with flexibility to stay until 6pm when demand warrants.</w:t>
                      </w:r>
                    </w:p>
                    <w:p w14:paraId="00D7DA0C" w14:textId="6C8485E0" w:rsidR="000E1669" w:rsidRPr="00754A72" w:rsidRDefault="000E1669" w:rsidP="00D126D2">
                      <w:pPr>
                        <w:spacing w:afterLines="60" w:after="144"/>
                        <w:rPr>
                          <w:lang w:val="en-US"/>
                        </w:rPr>
                      </w:pPr>
                      <w:r w:rsidRPr="00754A72">
                        <w:rPr>
                          <w:b/>
                          <w:bCs/>
                          <w:lang w:val="en-US"/>
                        </w:rPr>
                        <w:t>On-site management</w:t>
                      </w:r>
                      <w:r w:rsidRPr="00754A72">
                        <w:rPr>
                          <w:lang w:val="en-US"/>
                        </w:rPr>
                        <w:t>: A Manager / Supervisor on site at all times of operation for quality assurance.</w:t>
                      </w:r>
                    </w:p>
                    <w:p w14:paraId="57932407" w14:textId="77777777" w:rsidR="00EE4E63" w:rsidRPr="00754A72" w:rsidRDefault="00EE4E63" w:rsidP="00D126D2">
                      <w:pPr>
                        <w:spacing w:afterLines="60" w:after="144"/>
                        <w:rPr>
                          <w:lang w:val="en-US"/>
                        </w:rPr>
                      </w:pPr>
                      <w:r w:rsidRPr="00754A72">
                        <w:rPr>
                          <w:b/>
                          <w:bCs/>
                          <w:lang w:val="en-US"/>
                        </w:rPr>
                        <w:t>Management structure:</w:t>
                      </w:r>
                      <w:r w:rsidRPr="00754A72">
                        <w:rPr>
                          <w:lang w:val="en-US"/>
                        </w:rPr>
                        <w:t xml:space="preserve"> A management structure with experience operating in a fast-paced and time-bound environment.</w:t>
                      </w:r>
                    </w:p>
                    <w:p w14:paraId="744C0733" w14:textId="4B675E22" w:rsidR="008B1040" w:rsidRPr="00754A72" w:rsidRDefault="008B1040" w:rsidP="00D126D2">
                      <w:pPr>
                        <w:spacing w:afterLines="60" w:after="144"/>
                        <w:rPr>
                          <w:b/>
                          <w:bCs/>
                          <w:lang w:val="en-US"/>
                        </w:rPr>
                      </w:pPr>
                      <w:r w:rsidRPr="00754A72">
                        <w:rPr>
                          <w:b/>
                          <w:bCs/>
                        </w:rPr>
                        <w:t xml:space="preserve">Minimum staffing level: </w:t>
                      </w:r>
                    </w:p>
                    <w:tbl>
                      <w:tblPr>
                        <w:tblW w:w="7040" w:type="dxa"/>
                        <w:jc w:val="center"/>
                        <w:tblLook w:val="04A0" w:firstRow="1" w:lastRow="0" w:firstColumn="1" w:lastColumn="0" w:noHBand="0" w:noVBand="1"/>
                      </w:tblPr>
                      <w:tblGrid>
                        <w:gridCol w:w="2240"/>
                        <w:gridCol w:w="960"/>
                        <w:gridCol w:w="960"/>
                        <w:gridCol w:w="960"/>
                        <w:gridCol w:w="960"/>
                        <w:gridCol w:w="960"/>
                      </w:tblGrid>
                      <w:tr w:rsidR="008B1040" w:rsidRPr="001F5861" w14:paraId="45F02DBC" w14:textId="77777777" w:rsidTr="001F5861">
                        <w:trPr>
                          <w:trHeight w:val="290"/>
                          <w:jc w:val="center"/>
                        </w:trPr>
                        <w:tc>
                          <w:tcPr>
                            <w:tcW w:w="2240" w:type="dxa"/>
                            <w:tcBorders>
                              <w:top w:val="single" w:sz="4" w:space="0" w:color="auto"/>
                              <w:left w:val="single" w:sz="4" w:space="0" w:color="auto"/>
                              <w:bottom w:val="single" w:sz="4" w:space="0" w:color="auto"/>
                              <w:right w:val="single" w:sz="4" w:space="0" w:color="auto"/>
                            </w:tcBorders>
                            <w:shd w:val="clear" w:color="auto" w:fill="235D64"/>
                            <w:noWrap/>
                            <w:vAlign w:val="bottom"/>
                            <w:hideMark/>
                          </w:tcPr>
                          <w:p w14:paraId="23BD1535" w14:textId="77777777" w:rsidR="008B1040" w:rsidRPr="001F5861" w:rsidRDefault="008B1040" w:rsidP="00D126D2">
                            <w:pPr>
                              <w:spacing w:afterLines="60" w:after="144" w:line="240" w:lineRule="auto"/>
                              <w:rPr>
                                <w:rFonts w:cs="Calibri"/>
                                <w:b/>
                                <w:bCs/>
                                <w:color w:val="FFFFFF" w:themeColor="background1"/>
                                <w:lang w:eastAsia="en-IE"/>
                              </w:rPr>
                            </w:pPr>
                            <w:r w:rsidRPr="001F5861">
                              <w:rPr>
                                <w:rFonts w:cs="Calibri"/>
                                <w:b/>
                                <w:bCs/>
                                <w:color w:val="FFFFFF" w:themeColor="background1"/>
                                <w:lang w:eastAsia="en-IE"/>
                              </w:rPr>
                              <w:t>Role</w:t>
                            </w:r>
                          </w:p>
                        </w:tc>
                        <w:tc>
                          <w:tcPr>
                            <w:tcW w:w="960" w:type="dxa"/>
                            <w:tcBorders>
                              <w:top w:val="single" w:sz="4" w:space="0" w:color="auto"/>
                              <w:left w:val="nil"/>
                              <w:bottom w:val="single" w:sz="4" w:space="0" w:color="auto"/>
                              <w:right w:val="single" w:sz="4" w:space="0" w:color="auto"/>
                            </w:tcBorders>
                            <w:shd w:val="clear" w:color="auto" w:fill="235D64"/>
                            <w:noWrap/>
                            <w:vAlign w:val="bottom"/>
                            <w:hideMark/>
                          </w:tcPr>
                          <w:p w14:paraId="27E35877" w14:textId="3490F0BF" w:rsidR="008B1040" w:rsidRPr="001F5861" w:rsidRDefault="008B1040" w:rsidP="00D126D2">
                            <w:pPr>
                              <w:spacing w:afterLines="60" w:after="144" w:line="240" w:lineRule="auto"/>
                              <w:jc w:val="center"/>
                              <w:rPr>
                                <w:rFonts w:cs="Calibri"/>
                                <w:b/>
                                <w:bCs/>
                                <w:color w:val="FFFFFF" w:themeColor="background1"/>
                                <w:lang w:eastAsia="en-IE"/>
                              </w:rPr>
                            </w:pPr>
                            <w:r w:rsidRPr="001F5861">
                              <w:rPr>
                                <w:rFonts w:cs="Calibri"/>
                                <w:b/>
                                <w:bCs/>
                                <w:color w:val="FFFFFF" w:themeColor="background1"/>
                                <w:lang w:eastAsia="en-IE"/>
                              </w:rPr>
                              <w:t>Mon</w:t>
                            </w:r>
                          </w:p>
                        </w:tc>
                        <w:tc>
                          <w:tcPr>
                            <w:tcW w:w="960" w:type="dxa"/>
                            <w:tcBorders>
                              <w:top w:val="single" w:sz="4" w:space="0" w:color="auto"/>
                              <w:left w:val="nil"/>
                              <w:bottom w:val="single" w:sz="4" w:space="0" w:color="auto"/>
                              <w:right w:val="single" w:sz="4" w:space="0" w:color="auto"/>
                            </w:tcBorders>
                            <w:shd w:val="clear" w:color="auto" w:fill="235D64"/>
                            <w:noWrap/>
                            <w:vAlign w:val="bottom"/>
                            <w:hideMark/>
                          </w:tcPr>
                          <w:p w14:paraId="57C58846" w14:textId="77777777" w:rsidR="008B1040" w:rsidRPr="001F5861" w:rsidRDefault="008B1040" w:rsidP="00D126D2">
                            <w:pPr>
                              <w:spacing w:afterLines="60" w:after="144" w:line="240" w:lineRule="auto"/>
                              <w:jc w:val="center"/>
                              <w:rPr>
                                <w:rFonts w:cs="Calibri"/>
                                <w:b/>
                                <w:bCs/>
                                <w:color w:val="FFFFFF" w:themeColor="background1"/>
                                <w:lang w:eastAsia="en-IE"/>
                              </w:rPr>
                            </w:pPr>
                            <w:r w:rsidRPr="001F5861">
                              <w:rPr>
                                <w:rFonts w:cs="Calibri"/>
                                <w:b/>
                                <w:bCs/>
                                <w:color w:val="FFFFFF" w:themeColor="background1"/>
                                <w:lang w:eastAsia="en-IE"/>
                              </w:rPr>
                              <w:t>Tue</w:t>
                            </w:r>
                          </w:p>
                        </w:tc>
                        <w:tc>
                          <w:tcPr>
                            <w:tcW w:w="960" w:type="dxa"/>
                            <w:tcBorders>
                              <w:top w:val="single" w:sz="4" w:space="0" w:color="auto"/>
                              <w:left w:val="nil"/>
                              <w:bottom w:val="single" w:sz="4" w:space="0" w:color="auto"/>
                              <w:right w:val="single" w:sz="4" w:space="0" w:color="auto"/>
                            </w:tcBorders>
                            <w:shd w:val="clear" w:color="auto" w:fill="235D64"/>
                            <w:noWrap/>
                            <w:vAlign w:val="bottom"/>
                            <w:hideMark/>
                          </w:tcPr>
                          <w:p w14:paraId="5009C45D" w14:textId="77777777" w:rsidR="008B1040" w:rsidRPr="001F5861" w:rsidRDefault="008B1040" w:rsidP="00D126D2">
                            <w:pPr>
                              <w:spacing w:afterLines="60" w:after="144" w:line="240" w:lineRule="auto"/>
                              <w:jc w:val="center"/>
                              <w:rPr>
                                <w:rFonts w:cs="Calibri"/>
                                <w:b/>
                                <w:bCs/>
                                <w:color w:val="FFFFFF" w:themeColor="background1"/>
                                <w:lang w:eastAsia="en-IE"/>
                              </w:rPr>
                            </w:pPr>
                            <w:r w:rsidRPr="001F5861">
                              <w:rPr>
                                <w:rFonts w:cs="Calibri"/>
                                <w:b/>
                                <w:bCs/>
                                <w:color w:val="FFFFFF" w:themeColor="background1"/>
                                <w:lang w:eastAsia="en-IE"/>
                              </w:rPr>
                              <w:t>Wed</w:t>
                            </w:r>
                          </w:p>
                        </w:tc>
                        <w:tc>
                          <w:tcPr>
                            <w:tcW w:w="960" w:type="dxa"/>
                            <w:tcBorders>
                              <w:top w:val="single" w:sz="4" w:space="0" w:color="auto"/>
                              <w:left w:val="nil"/>
                              <w:bottom w:val="single" w:sz="4" w:space="0" w:color="auto"/>
                              <w:right w:val="single" w:sz="4" w:space="0" w:color="auto"/>
                            </w:tcBorders>
                            <w:shd w:val="clear" w:color="auto" w:fill="235D64"/>
                            <w:noWrap/>
                            <w:vAlign w:val="bottom"/>
                            <w:hideMark/>
                          </w:tcPr>
                          <w:p w14:paraId="21BF02F2" w14:textId="77777777" w:rsidR="008B1040" w:rsidRPr="001F5861" w:rsidRDefault="008B1040" w:rsidP="00D126D2">
                            <w:pPr>
                              <w:spacing w:afterLines="60" w:after="144" w:line="240" w:lineRule="auto"/>
                              <w:jc w:val="center"/>
                              <w:rPr>
                                <w:rFonts w:cs="Calibri"/>
                                <w:b/>
                                <w:bCs/>
                                <w:color w:val="FFFFFF" w:themeColor="background1"/>
                                <w:lang w:eastAsia="en-IE"/>
                              </w:rPr>
                            </w:pPr>
                            <w:r w:rsidRPr="001F5861">
                              <w:rPr>
                                <w:rFonts w:cs="Calibri"/>
                                <w:b/>
                                <w:bCs/>
                                <w:color w:val="FFFFFF" w:themeColor="background1"/>
                                <w:lang w:eastAsia="en-IE"/>
                              </w:rPr>
                              <w:t>Thu</w:t>
                            </w:r>
                          </w:p>
                        </w:tc>
                        <w:tc>
                          <w:tcPr>
                            <w:tcW w:w="960" w:type="dxa"/>
                            <w:tcBorders>
                              <w:top w:val="single" w:sz="4" w:space="0" w:color="auto"/>
                              <w:left w:val="nil"/>
                              <w:bottom w:val="single" w:sz="4" w:space="0" w:color="auto"/>
                              <w:right w:val="single" w:sz="4" w:space="0" w:color="auto"/>
                            </w:tcBorders>
                            <w:shd w:val="clear" w:color="auto" w:fill="235D64"/>
                            <w:noWrap/>
                            <w:vAlign w:val="bottom"/>
                            <w:hideMark/>
                          </w:tcPr>
                          <w:p w14:paraId="37E0CB9E" w14:textId="77777777" w:rsidR="008B1040" w:rsidRPr="001F5861" w:rsidRDefault="008B1040" w:rsidP="00D126D2">
                            <w:pPr>
                              <w:spacing w:afterLines="60" w:after="144" w:line="240" w:lineRule="auto"/>
                              <w:jc w:val="center"/>
                              <w:rPr>
                                <w:rFonts w:cs="Calibri"/>
                                <w:b/>
                                <w:bCs/>
                                <w:color w:val="FFFFFF" w:themeColor="background1"/>
                                <w:lang w:eastAsia="en-IE"/>
                              </w:rPr>
                            </w:pPr>
                            <w:r w:rsidRPr="001F5861">
                              <w:rPr>
                                <w:rFonts w:cs="Calibri"/>
                                <w:b/>
                                <w:bCs/>
                                <w:color w:val="FFFFFF" w:themeColor="background1"/>
                                <w:lang w:eastAsia="en-IE"/>
                              </w:rPr>
                              <w:t>Fri</w:t>
                            </w:r>
                          </w:p>
                        </w:tc>
                      </w:tr>
                      <w:tr w:rsidR="008B1040" w:rsidRPr="001F5861" w14:paraId="3ECCE18E" w14:textId="77777777">
                        <w:trPr>
                          <w:trHeight w:val="290"/>
                          <w:jc w:val="center"/>
                        </w:trPr>
                        <w:tc>
                          <w:tcPr>
                            <w:tcW w:w="2240" w:type="dxa"/>
                            <w:tcBorders>
                              <w:top w:val="nil"/>
                              <w:left w:val="single" w:sz="4" w:space="0" w:color="auto"/>
                              <w:bottom w:val="single" w:sz="4" w:space="0" w:color="auto"/>
                              <w:right w:val="single" w:sz="4" w:space="0" w:color="auto"/>
                            </w:tcBorders>
                            <w:noWrap/>
                            <w:vAlign w:val="bottom"/>
                            <w:hideMark/>
                          </w:tcPr>
                          <w:p w14:paraId="2A176E20" w14:textId="77777777" w:rsidR="008B1040" w:rsidRPr="001F5861" w:rsidRDefault="008B1040" w:rsidP="00D126D2">
                            <w:pPr>
                              <w:spacing w:afterLines="60" w:after="144" w:line="240" w:lineRule="auto"/>
                              <w:rPr>
                                <w:rFonts w:cs="Calibri"/>
                                <w:b/>
                                <w:bCs/>
                                <w:color w:val="000000"/>
                                <w:lang w:eastAsia="en-IE"/>
                              </w:rPr>
                            </w:pPr>
                            <w:r w:rsidRPr="001F5861">
                              <w:rPr>
                                <w:rFonts w:cs="Calibri"/>
                                <w:b/>
                                <w:bCs/>
                                <w:color w:val="000000"/>
                                <w:lang w:eastAsia="en-IE"/>
                              </w:rPr>
                              <w:t>Social Care Supervisor</w:t>
                            </w:r>
                          </w:p>
                        </w:tc>
                        <w:tc>
                          <w:tcPr>
                            <w:tcW w:w="960" w:type="dxa"/>
                            <w:tcBorders>
                              <w:top w:val="nil"/>
                              <w:left w:val="nil"/>
                              <w:bottom w:val="single" w:sz="4" w:space="0" w:color="auto"/>
                              <w:right w:val="single" w:sz="4" w:space="0" w:color="auto"/>
                            </w:tcBorders>
                            <w:noWrap/>
                            <w:vAlign w:val="bottom"/>
                            <w:hideMark/>
                          </w:tcPr>
                          <w:p w14:paraId="5FE87985" w14:textId="77777777" w:rsidR="008B1040" w:rsidRPr="001F5861" w:rsidRDefault="008B1040" w:rsidP="00D126D2">
                            <w:pPr>
                              <w:spacing w:afterLines="60" w:after="144" w:line="240" w:lineRule="auto"/>
                              <w:jc w:val="center"/>
                              <w:rPr>
                                <w:rFonts w:cs="Calibri"/>
                                <w:color w:val="000000"/>
                                <w:lang w:eastAsia="en-IE"/>
                              </w:rPr>
                            </w:pPr>
                            <w:r w:rsidRPr="001F5861">
                              <w:rPr>
                                <w:rFonts w:cs="Calibri"/>
                                <w:color w:val="000000"/>
                                <w:lang w:eastAsia="en-IE"/>
                              </w:rPr>
                              <w:t>1</w:t>
                            </w:r>
                          </w:p>
                        </w:tc>
                        <w:tc>
                          <w:tcPr>
                            <w:tcW w:w="960" w:type="dxa"/>
                            <w:tcBorders>
                              <w:top w:val="nil"/>
                              <w:left w:val="nil"/>
                              <w:bottom w:val="single" w:sz="4" w:space="0" w:color="auto"/>
                              <w:right w:val="single" w:sz="4" w:space="0" w:color="auto"/>
                            </w:tcBorders>
                            <w:noWrap/>
                            <w:vAlign w:val="bottom"/>
                            <w:hideMark/>
                          </w:tcPr>
                          <w:p w14:paraId="748AD07C" w14:textId="77777777" w:rsidR="008B1040" w:rsidRPr="001F5861" w:rsidRDefault="008B1040" w:rsidP="00D126D2">
                            <w:pPr>
                              <w:spacing w:afterLines="60" w:after="144" w:line="240" w:lineRule="auto"/>
                              <w:jc w:val="center"/>
                              <w:rPr>
                                <w:rFonts w:cs="Calibri"/>
                                <w:color w:val="000000"/>
                                <w:lang w:eastAsia="en-IE"/>
                              </w:rPr>
                            </w:pPr>
                            <w:r w:rsidRPr="001F5861">
                              <w:rPr>
                                <w:rFonts w:cs="Calibri"/>
                                <w:color w:val="000000"/>
                                <w:lang w:eastAsia="en-IE"/>
                              </w:rPr>
                              <w:t>1</w:t>
                            </w:r>
                          </w:p>
                        </w:tc>
                        <w:tc>
                          <w:tcPr>
                            <w:tcW w:w="960" w:type="dxa"/>
                            <w:tcBorders>
                              <w:top w:val="nil"/>
                              <w:left w:val="nil"/>
                              <w:bottom w:val="single" w:sz="4" w:space="0" w:color="auto"/>
                              <w:right w:val="single" w:sz="4" w:space="0" w:color="auto"/>
                            </w:tcBorders>
                            <w:noWrap/>
                            <w:vAlign w:val="bottom"/>
                            <w:hideMark/>
                          </w:tcPr>
                          <w:p w14:paraId="0C6D17D7" w14:textId="77777777" w:rsidR="008B1040" w:rsidRPr="001F5861" w:rsidRDefault="008B1040" w:rsidP="00D126D2">
                            <w:pPr>
                              <w:spacing w:afterLines="60" w:after="144" w:line="240" w:lineRule="auto"/>
                              <w:jc w:val="center"/>
                              <w:rPr>
                                <w:rFonts w:cs="Calibri"/>
                                <w:color w:val="000000"/>
                                <w:lang w:eastAsia="en-IE"/>
                              </w:rPr>
                            </w:pPr>
                            <w:r w:rsidRPr="001F5861">
                              <w:rPr>
                                <w:rFonts w:cs="Calibri"/>
                                <w:color w:val="000000"/>
                                <w:lang w:eastAsia="en-IE"/>
                              </w:rPr>
                              <w:t>1</w:t>
                            </w:r>
                          </w:p>
                        </w:tc>
                        <w:tc>
                          <w:tcPr>
                            <w:tcW w:w="960" w:type="dxa"/>
                            <w:tcBorders>
                              <w:top w:val="nil"/>
                              <w:left w:val="nil"/>
                              <w:bottom w:val="single" w:sz="4" w:space="0" w:color="auto"/>
                              <w:right w:val="single" w:sz="4" w:space="0" w:color="auto"/>
                            </w:tcBorders>
                            <w:noWrap/>
                            <w:vAlign w:val="bottom"/>
                            <w:hideMark/>
                          </w:tcPr>
                          <w:p w14:paraId="50385112" w14:textId="77777777" w:rsidR="008B1040" w:rsidRPr="001F5861" w:rsidRDefault="008B1040" w:rsidP="00D126D2">
                            <w:pPr>
                              <w:spacing w:afterLines="60" w:after="144" w:line="240" w:lineRule="auto"/>
                              <w:jc w:val="center"/>
                              <w:rPr>
                                <w:rFonts w:cs="Calibri"/>
                                <w:color w:val="000000"/>
                                <w:lang w:eastAsia="en-IE"/>
                              </w:rPr>
                            </w:pPr>
                            <w:r w:rsidRPr="001F5861">
                              <w:rPr>
                                <w:rFonts w:cs="Calibri"/>
                                <w:color w:val="000000"/>
                                <w:lang w:eastAsia="en-IE"/>
                              </w:rPr>
                              <w:t>1</w:t>
                            </w:r>
                          </w:p>
                        </w:tc>
                        <w:tc>
                          <w:tcPr>
                            <w:tcW w:w="960" w:type="dxa"/>
                            <w:tcBorders>
                              <w:top w:val="nil"/>
                              <w:left w:val="nil"/>
                              <w:bottom w:val="single" w:sz="4" w:space="0" w:color="auto"/>
                              <w:right w:val="single" w:sz="4" w:space="0" w:color="auto"/>
                            </w:tcBorders>
                            <w:noWrap/>
                            <w:vAlign w:val="bottom"/>
                            <w:hideMark/>
                          </w:tcPr>
                          <w:p w14:paraId="1B8B01B3" w14:textId="77777777" w:rsidR="008B1040" w:rsidRPr="001F5861" w:rsidRDefault="008B1040" w:rsidP="00D126D2">
                            <w:pPr>
                              <w:spacing w:afterLines="60" w:after="144" w:line="240" w:lineRule="auto"/>
                              <w:jc w:val="center"/>
                              <w:rPr>
                                <w:rFonts w:cs="Calibri"/>
                                <w:color w:val="000000"/>
                                <w:lang w:eastAsia="en-IE"/>
                              </w:rPr>
                            </w:pPr>
                            <w:r w:rsidRPr="001F5861">
                              <w:rPr>
                                <w:rFonts w:cs="Calibri"/>
                                <w:color w:val="000000"/>
                                <w:lang w:eastAsia="en-IE"/>
                              </w:rPr>
                              <w:t>1</w:t>
                            </w:r>
                          </w:p>
                        </w:tc>
                      </w:tr>
                      <w:tr w:rsidR="008B1040" w:rsidRPr="001F5861" w14:paraId="0B7A7624" w14:textId="77777777">
                        <w:trPr>
                          <w:trHeight w:val="290"/>
                          <w:jc w:val="center"/>
                        </w:trPr>
                        <w:tc>
                          <w:tcPr>
                            <w:tcW w:w="2240" w:type="dxa"/>
                            <w:tcBorders>
                              <w:top w:val="nil"/>
                              <w:left w:val="single" w:sz="4" w:space="0" w:color="auto"/>
                              <w:bottom w:val="single" w:sz="4" w:space="0" w:color="auto"/>
                              <w:right w:val="single" w:sz="4" w:space="0" w:color="auto"/>
                            </w:tcBorders>
                            <w:noWrap/>
                            <w:vAlign w:val="bottom"/>
                            <w:hideMark/>
                          </w:tcPr>
                          <w:p w14:paraId="54F5E0E6" w14:textId="77777777" w:rsidR="008B1040" w:rsidRPr="001F5861" w:rsidRDefault="008B1040" w:rsidP="00D126D2">
                            <w:pPr>
                              <w:spacing w:afterLines="60" w:after="144" w:line="240" w:lineRule="auto"/>
                              <w:rPr>
                                <w:rFonts w:cs="Calibri"/>
                                <w:b/>
                                <w:bCs/>
                                <w:color w:val="000000"/>
                                <w:lang w:eastAsia="en-IE"/>
                              </w:rPr>
                            </w:pPr>
                            <w:r w:rsidRPr="001F5861">
                              <w:rPr>
                                <w:rFonts w:cs="Calibri"/>
                                <w:b/>
                                <w:bCs/>
                                <w:color w:val="000000"/>
                                <w:lang w:eastAsia="en-IE"/>
                              </w:rPr>
                              <w:t xml:space="preserve">Floor Manager </w:t>
                            </w:r>
                          </w:p>
                        </w:tc>
                        <w:tc>
                          <w:tcPr>
                            <w:tcW w:w="960" w:type="dxa"/>
                            <w:tcBorders>
                              <w:top w:val="nil"/>
                              <w:left w:val="nil"/>
                              <w:bottom w:val="single" w:sz="4" w:space="0" w:color="auto"/>
                              <w:right w:val="single" w:sz="4" w:space="0" w:color="auto"/>
                            </w:tcBorders>
                            <w:noWrap/>
                            <w:vAlign w:val="bottom"/>
                            <w:hideMark/>
                          </w:tcPr>
                          <w:p w14:paraId="77C1A900" w14:textId="77777777" w:rsidR="008B1040" w:rsidRPr="001F5861" w:rsidRDefault="008B1040" w:rsidP="00D126D2">
                            <w:pPr>
                              <w:spacing w:afterLines="60" w:after="144" w:line="240" w:lineRule="auto"/>
                              <w:jc w:val="center"/>
                              <w:rPr>
                                <w:rFonts w:cs="Calibri"/>
                                <w:color w:val="000000"/>
                                <w:lang w:eastAsia="en-IE"/>
                              </w:rPr>
                            </w:pPr>
                            <w:r w:rsidRPr="001F5861">
                              <w:rPr>
                                <w:rFonts w:cs="Calibri"/>
                                <w:color w:val="000000"/>
                                <w:lang w:eastAsia="en-IE"/>
                              </w:rPr>
                              <w:t>1</w:t>
                            </w:r>
                          </w:p>
                        </w:tc>
                        <w:tc>
                          <w:tcPr>
                            <w:tcW w:w="960" w:type="dxa"/>
                            <w:tcBorders>
                              <w:top w:val="nil"/>
                              <w:left w:val="nil"/>
                              <w:bottom w:val="single" w:sz="4" w:space="0" w:color="auto"/>
                              <w:right w:val="single" w:sz="4" w:space="0" w:color="auto"/>
                            </w:tcBorders>
                            <w:noWrap/>
                            <w:vAlign w:val="bottom"/>
                            <w:hideMark/>
                          </w:tcPr>
                          <w:p w14:paraId="5B7D4FD9" w14:textId="77777777" w:rsidR="008B1040" w:rsidRPr="001F5861" w:rsidRDefault="008B1040" w:rsidP="00D126D2">
                            <w:pPr>
                              <w:spacing w:afterLines="60" w:after="144" w:line="240" w:lineRule="auto"/>
                              <w:jc w:val="center"/>
                              <w:rPr>
                                <w:rFonts w:cs="Calibri"/>
                                <w:color w:val="000000"/>
                                <w:lang w:eastAsia="en-IE"/>
                              </w:rPr>
                            </w:pPr>
                            <w:r w:rsidRPr="001F5861">
                              <w:rPr>
                                <w:rFonts w:cs="Calibri"/>
                                <w:color w:val="000000"/>
                                <w:lang w:eastAsia="en-IE"/>
                              </w:rPr>
                              <w:t>1</w:t>
                            </w:r>
                          </w:p>
                        </w:tc>
                        <w:tc>
                          <w:tcPr>
                            <w:tcW w:w="960" w:type="dxa"/>
                            <w:tcBorders>
                              <w:top w:val="nil"/>
                              <w:left w:val="nil"/>
                              <w:bottom w:val="single" w:sz="4" w:space="0" w:color="auto"/>
                              <w:right w:val="single" w:sz="4" w:space="0" w:color="auto"/>
                            </w:tcBorders>
                            <w:noWrap/>
                            <w:vAlign w:val="bottom"/>
                            <w:hideMark/>
                          </w:tcPr>
                          <w:p w14:paraId="716D1291" w14:textId="77777777" w:rsidR="008B1040" w:rsidRPr="001F5861" w:rsidRDefault="008B1040" w:rsidP="00D126D2">
                            <w:pPr>
                              <w:spacing w:afterLines="60" w:after="144" w:line="240" w:lineRule="auto"/>
                              <w:jc w:val="center"/>
                              <w:rPr>
                                <w:rFonts w:cs="Calibri"/>
                                <w:color w:val="000000"/>
                                <w:lang w:eastAsia="en-IE"/>
                              </w:rPr>
                            </w:pPr>
                            <w:r w:rsidRPr="001F5861">
                              <w:rPr>
                                <w:rFonts w:cs="Calibri"/>
                                <w:color w:val="000000"/>
                                <w:lang w:eastAsia="en-IE"/>
                              </w:rPr>
                              <w:t>1</w:t>
                            </w:r>
                          </w:p>
                        </w:tc>
                        <w:tc>
                          <w:tcPr>
                            <w:tcW w:w="960" w:type="dxa"/>
                            <w:tcBorders>
                              <w:top w:val="nil"/>
                              <w:left w:val="nil"/>
                              <w:bottom w:val="single" w:sz="4" w:space="0" w:color="auto"/>
                              <w:right w:val="single" w:sz="4" w:space="0" w:color="auto"/>
                            </w:tcBorders>
                            <w:noWrap/>
                            <w:vAlign w:val="bottom"/>
                            <w:hideMark/>
                          </w:tcPr>
                          <w:p w14:paraId="006E439C" w14:textId="77777777" w:rsidR="008B1040" w:rsidRPr="001F5861" w:rsidRDefault="008B1040" w:rsidP="00D126D2">
                            <w:pPr>
                              <w:spacing w:afterLines="60" w:after="144" w:line="240" w:lineRule="auto"/>
                              <w:jc w:val="center"/>
                              <w:rPr>
                                <w:rFonts w:cs="Calibri"/>
                                <w:color w:val="000000"/>
                                <w:lang w:eastAsia="en-IE"/>
                              </w:rPr>
                            </w:pPr>
                            <w:r w:rsidRPr="001F5861">
                              <w:rPr>
                                <w:rFonts w:cs="Calibri"/>
                                <w:color w:val="000000"/>
                                <w:lang w:eastAsia="en-IE"/>
                              </w:rPr>
                              <w:t>1</w:t>
                            </w:r>
                          </w:p>
                        </w:tc>
                        <w:tc>
                          <w:tcPr>
                            <w:tcW w:w="960" w:type="dxa"/>
                            <w:tcBorders>
                              <w:top w:val="nil"/>
                              <w:left w:val="nil"/>
                              <w:bottom w:val="single" w:sz="4" w:space="0" w:color="auto"/>
                              <w:right w:val="single" w:sz="4" w:space="0" w:color="auto"/>
                            </w:tcBorders>
                            <w:noWrap/>
                            <w:vAlign w:val="bottom"/>
                            <w:hideMark/>
                          </w:tcPr>
                          <w:p w14:paraId="21245FC3" w14:textId="77777777" w:rsidR="008B1040" w:rsidRPr="001F5861" w:rsidRDefault="008B1040" w:rsidP="00D126D2">
                            <w:pPr>
                              <w:spacing w:afterLines="60" w:after="144" w:line="240" w:lineRule="auto"/>
                              <w:jc w:val="center"/>
                              <w:rPr>
                                <w:rFonts w:cs="Calibri"/>
                                <w:color w:val="000000"/>
                                <w:lang w:eastAsia="en-IE"/>
                              </w:rPr>
                            </w:pPr>
                            <w:r w:rsidRPr="001F5861">
                              <w:rPr>
                                <w:rFonts w:cs="Calibri"/>
                                <w:color w:val="000000"/>
                                <w:lang w:eastAsia="en-IE"/>
                              </w:rPr>
                              <w:t>1</w:t>
                            </w:r>
                          </w:p>
                        </w:tc>
                      </w:tr>
                      <w:tr w:rsidR="008B1040" w:rsidRPr="001F5861" w14:paraId="33A98073" w14:textId="77777777">
                        <w:trPr>
                          <w:trHeight w:val="290"/>
                          <w:jc w:val="center"/>
                        </w:trPr>
                        <w:tc>
                          <w:tcPr>
                            <w:tcW w:w="2240" w:type="dxa"/>
                            <w:tcBorders>
                              <w:top w:val="nil"/>
                              <w:left w:val="single" w:sz="4" w:space="0" w:color="auto"/>
                              <w:bottom w:val="single" w:sz="4" w:space="0" w:color="auto"/>
                              <w:right w:val="single" w:sz="4" w:space="0" w:color="auto"/>
                            </w:tcBorders>
                            <w:noWrap/>
                            <w:vAlign w:val="bottom"/>
                            <w:hideMark/>
                          </w:tcPr>
                          <w:p w14:paraId="7412E7D4" w14:textId="77777777" w:rsidR="008B1040" w:rsidRPr="001F5861" w:rsidRDefault="008B1040" w:rsidP="00D126D2">
                            <w:pPr>
                              <w:spacing w:afterLines="60" w:after="144" w:line="240" w:lineRule="auto"/>
                              <w:rPr>
                                <w:rFonts w:cs="Calibri"/>
                                <w:b/>
                                <w:bCs/>
                                <w:color w:val="000000"/>
                                <w:lang w:eastAsia="en-IE"/>
                              </w:rPr>
                            </w:pPr>
                            <w:r w:rsidRPr="001F5861">
                              <w:rPr>
                                <w:rFonts w:cs="Calibri"/>
                                <w:b/>
                                <w:bCs/>
                                <w:color w:val="000000"/>
                                <w:lang w:eastAsia="en-IE"/>
                              </w:rPr>
                              <w:t>Assessment Officers</w:t>
                            </w:r>
                          </w:p>
                        </w:tc>
                        <w:tc>
                          <w:tcPr>
                            <w:tcW w:w="960" w:type="dxa"/>
                            <w:tcBorders>
                              <w:top w:val="nil"/>
                              <w:left w:val="nil"/>
                              <w:bottom w:val="single" w:sz="4" w:space="0" w:color="auto"/>
                              <w:right w:val="single" w:sz="4" w:space="0" w:color="auto"/>
                            </w:tcBorders>
                            <w:noWrap/>
                            <w:vAlign w:val="bottom"/>
                            <w:hideMark/>
                          </w:tcPr>
                          <w:p w14:paraId="1454A0AC" w14:textId="573D31AF" w:rsidR="008B1040" w:rsidRPr="001F5861" w:rsidRDefault="00935221" w:rsidP="00D126D2">
                            <w:pPr>
                              <w:spacing w:afterLines="60" w:after="144" w:line="240" w:lineRule="auto"/>
                              <w:jc w:val="center"/>
                              <w:rPr>
                                <w:rFonts w:cs="Calibri"/>
                                <w:color w:val="000000"/>
                                <w:lang w:eastAsia="en-IE"/>
                              </w:rPr>
                            </w:pPr>
                            <w:r>
                              <w:rPr>
                                <w:rFonts w:cs="Calibri"/>
                                <w:color w:val="000000"/>
                                <w:lang w:eastAsia="en-IE"/>
                              </w:rPr>
                              <w:t>5</w:t>
                            </w:r>
                          </w:p>
                        </w:tc>
                        <w:tc>
                          <w:tcPr>
                            <w:tcW w:w="960" w:type="dxa"/>
                            <w:tcBorders>
                              <w:top w:val="nil"/>
                              <w:left w:val="nil"/>
                              <w:bottom w:val="single" w:sz="4" w:space="0" w:color="auto"/>
                              <w:right w:val="single" w:sz="4" w:space="0" w:color="auto"/>
                            </w:tcBorders>
                            <w:noWrap/>
                            <w:vAlign w:val="bottom"/>
                            <w:hideMark/>
                          </w:tcPr>
                          <w:p w14:paraId="0DA4B0E4" w14:textId="3D19A7AE" w:rsidR="008B1040" w:rsidRPr="001F5861" w:rsidRDefault="00052391" w:rsidP="00D126D2">
                            <w:pPr>
                              <w:spacing w:afterLines="60" w:after="144" w:line="240" w:lineRule="auto"/>
                              <w:jc w:val="center"/>
                              <w:rPr>
                                <w:rFonts w:cs="Calibri"/>
                                <w:color w:val="000000"/>
                                <w:lang w:eastAsia="en-IE"/>
                              </w:rPr>
                            </w:pPr>
                            <w:r>
                              <w:rPr>
                                <w:rFonts w:cs="Calibri"/>
                                <w:color w:val="000000"/>
                                <w:lang w:eastAsia="en-IE"/>
                              </w:rPr>
                              <w:t>5</w:t>
                            </w:r>
                          </w:p>
                        </w:tc>
                        <w:tc>
                          <w:tcPr>
                            <w:tcW w:w="960" w:type="dxa"/>
                            <w:tcBorders>
                              <w:top w:val="nil"/>
                              <w:left w:val="nil"/>
                              <w:bottom w:val="single" w:sz="4" w:space="0" w:color="auto"/>
                              <w:right w:val="single" w:sz="4" w:space="0" w:color="auto"/>
                            </w:tcBorders>
                            <w:noWrap/>
                            <w:vAlign w:val="bottom"/>
                            <w:hideMark/>
                          </w:tcPr>
                          <w:p w14:paraId="0222DC78" w14:textId="41CFFC65" w:rsidR="008B1040" w:rsidRPr="001F5861" w:rsidRDefault="00052391" w:rsidP="00D126D2">
                            <w:pPr>
                              <w:spacing w:afterLines="60" w:after="144" w:line="240" w:lineRule="auto"/>
                              <w:jc w:val="center"/>
                              <w:rPr>
                                <w:rFonts w:cs="Calibri"/>
                                <w:color w:val="000000"/>
                                <w:lang w:eastAsia="en-IE"/>
                              </w:rPr>
                            </w:pPr>
                            <w:r>
                              <w:rPr>
                                <w:rFonts w:cs="Calibri"/>
                                <w:color w:val="000000"/>
                                <w:lang w:eastAsia="en-IE"/>
                              </w:rPr>
                              <w:t>4</w:t>
                            </w:r>
                          </w:p>
                        </w:tc>
                        <w:tc>
                          <w:tcPr>
                            <w:tcW w:w="960" w:type="dxa"/>
                            <w:tcBorders>
                              <w:top w:val="nil"/>
                              <w:left w:val="nil"/>
                              <w:bottom w:val="single" w:sz="4" w:space="0" w:color="auto"/>
                              <w:right w:val="single" w:sz="4" w:space="0" w:color="auto"/>
                            </w:tcBorders>
                            <w:noWrap/>
                            <w:vAlign w:val="bottom"/>
                            <w:hideMark/>
                          </w:tcPr>
                          <w:p w14:paraId="0E709F92" w14:textId="58FB5BDA" w:rsidR="008B1040" w:rsidRPr="001F5861" w:rsidRDefault="00052391" w:rsidP="00D126D2">
                            <w:pPr>
                              <w:spacing w:afterLines="60" w:after="144" w:line="240" w:lineRule="auto"/>
                              <w:jc w:val="center"/>
                              <w:rPr>
                                <w:rFonts w:cs="Calibri"/>
                                <w:color w:val="000000"/>
                                <w:lang w:eastAsia="en-IE"/>
                              </w:rPr>
                            </w:pPr>
                            <w:r>
                              <w:rPr>
                                <w:rFonts w:cs="Calibri"/>
                                <w:color w:val="000000"/>
                                <w:lang w:eastAsia="en-IE"/>
                              </w:rPr>
                              <w:t>4</w:t>
                            </w:r>
                          </w:p>
                        </w:tc>
                        <w:tc>
                          <w:tcPr>
                            <w:tcW w:w="960" w:type="dxa"/>
                            <w:tcBorders>
                              <w:top w:val="nil"/>
                              <w:left w:val="nil"/>
                              <w:bottom w:val="single" w:sz="4" w:space="0" w:color="auto"/>
                              <w:right w:val="single" w:sz="4" w:space="0" w:color="auto"/>
                            </w:tcBorders>
                            <w:noWrap/>
                            <w:vAlign w:val="bottom"/>
                            <w:hideMark/>
                          </w:tcPr>
                          <w:p w14:paraId="11A64B75" w14:textId="1482450B" w:rsidR="008B1040" w:rsidRPr="001F5861" w:rsidRDefault="00052391" w:rsidP="00D126D2">
                            <w:pPr>
                              <w:spacing w:afterLines="60" w:after="144" w:line="240" w:lineRule="auto"/>
                              <w:jc w:val="center"/>
                              <w:rPr>
                                <w:rFonts w:cs="Calibri"/>
                                <w:color w:val="000000"/>
                                <w:lang w:eastAsia="en-IE"/>
                              </w:rPr>
                            </w:pPr>
                            <w:r>
                              <w:rPr>
                                <w:rFonts w:cs="Calibri"/>
                                <w:color w:val="000000"/>
                                <w:lang w:eastAsia="en-IE"/>
                              </w:rPr>
                              <w:t>5</w:t>
                            </w:r>
                          </w:p>
                        </w:tc>
                      </w:tr>
                    </w:tbl>
                    <w:p w14:paraId="08B1976B" w14:textId="77777777" w:rsidR="008B1040" w:rsidRPr="00BB1CA7" w:rsidRDefault="008B1040" w:rsidP="00D126D2">
                      <w:pPr>
                        <w:pStyle w:val="ListParagraph"/>
                        <w:spacing w:afterLines="60" w:after="144"/>
                        <w:jc w:val="both"/>
                        <w:rPr>
                          <w:lang w:val="en-US"/>
                        </w:rPr>
                      </w:pPr>
                    </w:p>
                    <w:p w14:paraId="200A9CF8" w14:textId="1F69D854" w:rsidR="008B1040" w:rsidRDefault="00A72749" w:rsidP="00D126D2">
                      <w:pPr>
                        <w:spacing w:afterLines="60" w:after="144"/>
                        <w:jc w:val="both"/>
                        <w:rPr>
                          <w:lang w:val="en-US"/>
                        </w:rPr>
                      </w:pPr>
                      <w:r w:rsidRPr="00754A72">
                        <w:rPr>
                          <w:b/>
                          <w:bCs/>
                          <w:lang w:val="en-US"/>
                        </w:rPr>
                        <w:t>Scaling Capacity</w:t>
                      </w:r>
                      <w:r w:rsidR="00E11D4D" w:rsidRPr="00754A72">
                        <w:rPr>
                          <w:b/>
                          <w:bCs/>
                          <w:lang w:val="en-US"/>
                        </w:rPr>
                        <w:t>:</w:t>
                      </w:r>
                      <w:r w:rsidRPr="00754A72">
                        <w:rPr>
                          <w:lang w:val="en-US"/>
                        </w:rPr>
                        <w:t xml:space="preserve"> </w:t>
                      </w:r>
                      <w:r w:rsidR="00E11D4D" w:rsidRPr="00754A72">
                        <w:rPr>
                          <w:lang w:val="en-US"/>
                        </w:rPr>
                        <w:t>A capacity to scale operations if the number of individuals seeking international protection in Ireland increases or decreases.</w:t>
                      </w:r>
                    </w:p>
                    <w:p w14:paraId="00434DC0" w14:textId="78A4C58C" w:rsidR="00651A8A" w:rsidRPr="00754A72" w:rsidRDefault="00651A8A" w:rsidP="00D126D2">
                      <w:pPr>
                        <w:spacing w:afterLines="60" w:after="144"/>
                        <w:jc w:val="both"/>
                        <w:rPr>
                          <w:lang w:val="en-US"/>
                        </w:rPr>
                      </w:pPr>
                      <w:r>
                        <w:rPr>
                          <w:noProof/>
                          <w:lang w:val="en-US"/>
                        </w:rPr>
                        <mc:AlternateContent>
                          <mc:Choice Requires="wps">
                            <w:drawing>
                              <wp:anchor distT="0" distB="0" distL="114300" distR="114300" simplePos="0" relativeHeight="251658240" behindDoc="0" locked="0" layoutInCell="1" allowOverlap="1" wp14:anchorId="643B859E" wp14:editId="3D900E3B">
                                <wp:simplePos x="0" y="0"/>
                                <wp:positionH relativeFrom="column">
                                  <wp:posOffset>35234</wp:posOffset>
                                </wp:positionH>
                                <wp:positionV relativeFrom="paragraph">
                                  <wp:posOffset>98794</wp:posOffset>
                                </wp:positionV>
                                <wp:extent cx="5688419" cy="0"/>
                                <wp:effectExtent l="0" t="0" r="0" b="0"/>
                                <wp:wrapNone/>
                                <wp:docPr id="1710248201" name="Straight Connector 1"/>
                                <wp:cNvGraphicFramePr/>
                                <a:graphic xmlns:a="http://schemas.openxmlformats.org/drawingml/2006/main">
                                  <a:graphicData uri="http://schemas.microsoft.com/office/word/2010/wordprocessingShape">
                                    <wps:wsp>
                                      <wps:cNvCnPr/>
                                      <wps:spPr>
                                        <a:xfrm>
                                          <a:off x="0" y="0"/>
                                          <a:ext cx="5688419" cy="0"/>
                                        </a:xfrm>
                                        <a:prstGeom prst="line">
                                          <a:avLst/>
                                        </a:prstGeom>
                                      </wps:spPr>
                                      <wps:style>
                                        <a:lnRef idx="1">
                                          <a:schemeClr val="dk1"/>
                                        </a:lnRef>
                                        <a:fillRef idx="0">
                                          <a:schemeClr val="dk1"/>
                                        </a:fillRef>
                                        <a:effectRef idx="0">
                                          <a:schemeClr val="dk1"/>
                                        </a:effectRef>
                                        <a:fontRef idx="minor">
                                          <a:schemeClr val="tx1"/>
                                        </a:fontRef>
                                      </wps:style>
                                      <wps:bodyPr/>
                                    </wps:wsp>
                                  </a:graphicData>
                                </a:graphic>
                              </wp:anchor>
                            </w:drawing>
                          </mc:Choice>
                          <mc:Fallback xmlns:arto="http://schemas.microsoft.com/office/word/2006/arto">
                            <w:pict>
                              <v:line w14:anchorId="30150C3B" id="Straight Connector 1" o:spid="_x0000_s1026" style="position:absolute;z-index:251659264;visibility:visible;mso-wrap-style:square;mso-wrap-distance-left:9pt;mso-wrap-distance-top:0;mso-wrap-distance-right:9pt;mso-wrap-distance-bottom:0;mso-position-horizontal:absolute;mso-position-horizontal-relative:text;mso-position-vertical:absolute;mso-position-vertical-relative:text" from="2.75pt,7.8pt" to="450.65pt,7.8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gw3tmgEAAIgDAAAOAAAAZHJzL2Uyb0RvYy54bWysU8tu2zAQvAfIPxC8x5KCJnAEyzkkaC5F&#10;GzTJBzDU0iLKF5asJf99l7QtB2lQFEUvFB8zszu7q9XtZA3bAkbtXcebRc0ZOOl77TYdf3n+fLHk&#10;LCbhemG8g47vIPLb9fnZagwtXPrBmx6QkYiL7Rg6PqQU2qqKcgAr4sIHcPSoPFqR6Iibqkcxkro1&#10;1WVdX1ejxz6glxAj3d7vH/m66CsFMn1TKkJipuOUWyorlvU1r9V6JdoNijBoeUhD/EMWVmhHQWep&#10;e5EE+4n6NymrJfroVVpIbyuvlJZQPJCbpn7n5mkQAYoXKk4Mc5ni/5OVX7d37hGpDGOIbQyPmF1M&#10;Cm3+Un5sKsXazcWCKTFJl1fXy+Wn5oYzeXyrTsSAMT2AtyxvOm60yz5EK7ZfYqJgBD1C6HAKXXZp&#10;ZyCDjfsOiumegjWFXaYC7gyyraB+9j+a3D/SKshMUdqYmVT/mXTAZhqUSflb4owuEb1LM9Fq5/Gj&#10;qGk6pqr2+KPrvdds+9X3u9KIUg5qd3F2GM08T2/PhX76gda/AAAA//8DAFBLAwQUAAYACAAAACEA&#10;7Nv3HdoAAAAHAQAADwAAAGRycy9kb3ducmV2LnhtbEyOX0vDMBTF3wW/Q7iCby7dpMV1TccYiPgi&#10;rtP3rLlLq8lNSdKufnsjPujj+cM5v2o7W8Mm9KF3JGC5yIAhtU71pAW8HR/vHoCFKElJ4wgFfGGA&#10;bX19VclSuQsdcGqiZmmEQikFdDEOJeeh7dDKsHADUsrOzlsZk/SaKy8vadwavsqyglvZU3ro5ID7&#10;DtvPZrQCzLOf3vVe78L4dCiaj9fz6uU4CXF7M+82wCLO8a8MP/gJHerEdHIjqcCMgDxPxWTnBbAU&#10;r7PlPbDTr8Hriv/nr78BAAD//wMAUEsBAi0AFAAGAAgAAAAhALaDOJL+AAAA4QEAABMAAAAAAAAA&#10;AAAAAAAAAAAAAFtDb250ZW50X1R5cGVzXS54bWxQSwECLQAUAAYACAAAACEAOP0h/9YAAACUAQAA&#10;CwAAAAAAAAAAAAAAAAAvAQAAX3JlbHMvLnJlbHNQSwECLQAUAAYACAAAACEANIMN7ZoBAACIAwAA&#10;DgAAAAAAAAAAAAAAAAAuAgAAZHJzL2Uyb0RvYy54bWxQSwECLQAUAAYACAAAACEA7Nv3HdoAAAAH&#10;AQAADwAAAAAAAAAAAAAAAAD0AwAAZHJzL2Rvd25yZXYueG1sUEsFBgAAAAAEAAQA8wAAAPsEAAAA&#10;AA==&#10;" strokecolor="black [3200]" strokeweight=".5pt">
                                <v:stroke joinstyle="miter"/>
                              </v:line>
                            </w:pict>
                          </mc:Fallback>
                        </mc:AlternateContent>
                      </w:r>
                    </w:p>
                    <w:p w14:paraId="46EA1C8D" w14:textId="7DC8F270" w:rsidR="008B1040" w:rsidRPr="00E22128" w:rsidRDefault="00AB0F26" w:rsidP="00D126D2">
                      <w:pPr>
                        <w:spacing w:afterLines="60" w:after="144"/>
                        <w:jc w:val="both"/>
                        <w:rPr>
                          <w:b/>
                          <w:bCs/>
                          <w:sz w:val="24"/>
                          <w:lang w:val="en-US"/>
                        </w:rPr>
                      </w:pPr>
                      <w:r w:rsidRPr="00E22128">
                        <w:rPr>
                          <w:b/>
                          <w:bCs/>
                          <w:sz w:val="24"/>
                          <w:lang w:val="en-US"/>
                        </w:rPr>
                        <w:t>1</w:t>
                      </w:r>
                      <w:r w:rsidR="008B1040" w:rsidRPr="00E22128">
                        <w:rPr>
                          <w:b/>
                          <w:bCs/>
                          <w:sz w:val="24"/>
                          <w:lang w:val="en-US"/>
                        </w:rPr>
                        <w:t>.2 Staffing Standards</w:t>
                      </w:r>
                    </w:p>
                    <w:p w14:paraId="10D51A2C" w14:textId="77777777" w:rsidR="003F0C16" w:rsidRPr="00D56780" w:rsidRDefault="003F0C16" w:rsidP="00651A8A">
                      <w:pPr>
                        <w:spacing w:after="0"/>
                        <w:jc w:val="both"/>
                        <w:rPr>
                          <w:b/>
                          <w:bCs/>
                          <w:lang w:val="en-US"/>
                        </w:rPr>
                      </w:pPr>
                      <w:r w:rsidRPr="00D56780">
                        <w:rPr>
                          <w:b/>
                          <w:bCs/>
                          <w:lang w:val="en-US"/>
                        </w:rPr>
                        <w:t>Social Care Supervisor (full-time role, minimum 50% on site)</w:t>
                      </w:r>
                    </w:p>
                    <w:p w14:paraId="5A59B2D2" w14:textId="17B1D045" w:rsidR="003F0C16" w:rsidRPr="00F97238" w:rsidRDefault="003F0C16" w:rsidP="00746C69">
                      <w:pPr>
                        <w:pStyle w:val="ListParagraph"/>
                        <w:numPr>
                          <w:ilvl w:val="0"/>
                          <w:numId w:val="32"/>
                        </w:numPr>
                        <w:spacing w:afterLines="60" w:after="144"/>
                        <w:jc w:val="both"/>
                        <w:rPr>
                          <w:lang w:val="en-US"/>
                        </w:rPr>
                      </w:pPr>
                      <w:r w:rsidRPr="00F97238">
                        <w:rPr>
                          <w:lang w:val="en-US"/>
                        </w:rPr>
                        <w:t xml:space="preserve">Minimum of a QQI level </w:t>
                      </w:r>
                      <w:r w:rsidR="00C77755">
                        <w:rPr>
                          <w:lang w:val="en-US"/>
                        </w:rPr>
                        <w:t>8</w:t>
                      </w:r>
                      <w:r w:rsidRPr="00F97238">
                        <w:rPr>
                          <w:lang w:val="en-US"/>
                        </w:rPr>
                        <w:t xml:space="preserve"> social care qualification</w:t>
                      </w:r>
                    </w:p>
                    <w:p w14:paraId="3E2DFBE7" w14:textId="442E3260" w:rsidR="003F0C16" w:rsidRPr="00F97238" w:rsidRDefault="003F0C16" w:rsidP="00746C69">
                      <w:pPr>
                        <w:pStyle w:val="ListParagraph"/>
                        <w:numPr>
                          <w:ilvl w:val="0"/>
                          <w:numId w:val="32"/>
                        </w:numPr>
                        <w:spacing w:afterLines="60" w:after="144"/>
                        <w:jc w:val="both"/>
                        <w:rPr>
                          <w:lang w:val="en-US"/>
                        </w:rPr>
                      </w:pPr>
                      <w:r w:rsidRPr="00F97238">
                        <w:rPr>
                          <w:lang w:val="en-US"/>
                        </w:rPr>
                        <w:t xml:space="preserve">Minimum of four </w:t>
                      </w:r>
                      <w:r w:rsidR="00DB295E" w:rsidRPr="00F97238">
                        <w:rPr>
                          <w:lang w:val="en-US"/>
                        </w:rPr>
                        <w:t>years’</w:t>
                      </w:r>
                      <w:r w:rsidRPr="00F97238">
                        <w:rPr>
                          <w:lang w:val="en-US"/>
                        </w:rPr>
                        <w:t xml:space="preserve"> relevant experience</w:t>
                      </w:r>
                    </w:p>
                    <w:p w14:paraId="0525B00D" w14:textId="18806A73" w:rsidR="003F0C16" w:rsidRPr="00F97238" w:rsidRDefault="003F0C16" w:rsidP="00746C69">
                      <w:pPr>
                        <w:pStyle w:val="ListParagraph"/>
                        <w:numPr>
                          <w:ilvl w:val="0"/>
                          <w:numId w:val="32"/>
                        </w:numPr>
                        <w:spacing w:afterLines="60" w:after="144"/>
                        <w:jc w:val="both"/>
                        <w:rPr>
                          <w:lang w:val="en-US"/>
                        </w:rPr>
                      </w:pPr>
                      <w:r w:rsidRPr="00F97238">
                        <w:rPr>
                          <w:lang w:val="en-US"/>
                        </w:rPr>
                        <w:t>CORU</w:t>
                      </w:r>
                      <w:r w:rsidR="00E22128">
                        <w:rPr>
                          <w:lang w:val="en-US"/>
                        </w:rPr>
                        <w:t xml:space="preserve"> </w:t>
                      </w:r>
                      <w:r w:rsidRPr="00F97238">
                        <w:rPr>
                          <w:lang w:val="en-US"/>
                        </w:rPr>
                        <w:t>registered</w:t>
                      </w:r>
                    </w:p>
                    <w:p w14:paraId="7307FC37" w14:textId="446F00E6" w:rsidR="00D56780" w:rsidRPr="00D56780" w:rsidRDefault="003F0C16" w:rsidP="00746C69">
                      <w:pPr>
                        <w:pStyle w:val="ListParagraph"/>
                        <w:numPr>
                          <w:ilvl w:val="0"/>
                          <w:numId w:val="32"/>
                        </w:numPr>
                        <w:spacing w:afterLines="60" w:after="144"/>
                        <w:jc w:val="both"/>
                        <w:rPr>
                          <w:lang w:val="en-US"/>
                        </w:rPr>
                      </w:pPr>
                      <w:r w:rsidRPr="00F97238">
                        <w:rPr>
                          <w:lang w:val="en-US"/>
                        </w:rPr>
                        <w:t>Responsibility for advising, guiding, escalation, and quality assurance</w:t>
                      </w:r>
                    </w:p>
                    <w:p w14:paraId="7D0DE687" w14:textId="77777777" w:rsidR="003F0C16" w:rsidRPr="00D56780" w:rsidRDefault="003F0C16" w:rsidP="00E22128">
                      <w:pPr>
                        <w:spacing w:after="0"/>
                        <w:jc w:val="both"/>
                        <w:rPr>
                          <w:b/>
                          <w:bCs/>
                          <w:lang w:val="en-US"/>
                        </w:rPr>
                      </w:pPr>
                      <w:r w:rsidRPr="00D56780">
                        <w:rPr>
                          <w:b/>
                          <w:bCs/>
                          <w:lang w:val="en-US"/>
                        </w:rPr>
                        <w:t>Floor Manager/Coordinator (full-time role, 100% on site)</w:t>
                      </w:r>
                    </w:p>
                    <w:p w14:paraId="1951D2D7" w14:textId="77777777" w:rsidR="003F0C16" w:rsidRPr="00F97238" w:rsidRDefault="003F0C16" w:rsidP="00746C69">
                      <w:pPr>
                        <w:pStyle w:val="ListParagraph"/>
                        <w:numPr>
                          <w:ilvl w:val="0"/>
                          <w:numId w:val="33"/>
                        </w:numPr>
                        <w:spacing w:afterLines="60" w:after="144"/>
                        <w:jc w:val="both"/>
                        <w:rPr>
                          <w:lang w:val="en-US"/>
                        </w:rPr>
                      </w:pPr>
                      <w:r w:rsidRPr="00F97238">
                        <w:rPr>
                          <w:lang w:val="en-US"/>
                        </w:rPr>
                        <w:t>Minimum three years of relevant experience</w:t>
                      </w:r>
                    </w:p>
                    <w:p w14:paraId="73123714" w14:textId="77777777" w:rsidR="003F0C16" w:rsidRPr="00F97238" w:rsidRDefault="003F0C16" w:rsidP="00746C69">
                      <w:pPr>
                        <w:pStyle w:val="ListParagraph"/>
                        <w:numPr>
                          <w:ilvl w:val="0"/>
                          <w:numId w:val="33"/>
                        </w:numPr>
                        <w:spacing w:afterLines="60" w:after="144"/>
                        <w:jc w:val="both"/>
                        <w:rPr>
                          <w:lang w:val="en-US"/>
                        </w:rPr>
                      </w:pPr>
                      <w:r w:rsidRPr="00F97238">
                        <w:rPr>
                          <w:lang w:val="en-US"/>
                        </w:rPr>
                        <w:t>Responsibility for coordination, rostering, scheduling of appointments, provision of interpretation, and liaising with other stakeholders on site</w:t>
                      </w:r>
                    </w:p>
                    <w:p w14:paraId="1CD7E437" w14:textId="77777777" w:rsidR="003F0C16" w:rsidRPr="003F0C16" w:rsidRDefault="003F0C16" w:rsidP="00D126D2">
                      <w:pPr>
                        <w:spacing w:afterLines="60" w:after="144"/>
                        <w:jc w:val="both"/>
                        <w:rPr>
                          <w:b/>
                          <w:bCs/>
                          <w:lang w:val="en-US"/>
                        </w:rPr>
                      </w:pPr>
                      <w:r w:rsidRPr="003F0C16">
                        <w:rPr>
                          <w:b/>
                          <w:bCs/>
                          <w:lang w:val="en-US"/>
                        </w:rPr>
                        <w:lastRenderedPageBreak/>
                        <w:t>Assessment Officers</w:t>
                      </w:r>
                    </w:p>
                    <w:p w14:paraId="215AE5D4" w14:textId="6AA7CCD4" w:rsidR="003F0C16" w:rsidRPr="00F97238" w:rsidRDefault="00054DDB" w:rsidP="00746C69">
                      <w:pPr>
                        <w:pStyle w:val="ListParagraph"/>
                        <w:numPr>
                          <w:ilvl w:val="0"/>
                          <w:numId w:val="34"/>
                        </w:numPr>
                        <w:spacing w:afterLines="60" w:after="144"/>
                        <w:jc w:val="both"/>
                        <w:rPr>
                          <w:lang w:val="en-US"/>
                        </w:rPr>
                      </w:pPr>
                      <w:r>
                        <w:rPr>
                          <w:lang w:val="en-US"/>
                        </w:rPr>
                        <w:t xml:space="preserve">Minimum of a </w:t>
                      </w:r>
                      <w:r w:rsidR="003F0C16" w:rsidRPr="00F97238">
                        <w:rPr>
                          <w:lang w:val="en-US"/>
                        </w:rPr>
                        <w:t>QQI level 7 social care qualification</w:t>
                      </w:r>
                    </w:p>
                    <w:p w14:paraId="372FB34F" w14:textId="77777777" w:rsidR="003F0C16" w:rsidRPr="00F97238" w:rsidRDefault="003F0C16" w:rsidP="00746C69">
                      <w:pPr>
                        <w:pStyle w:val="ListParagraph"/>
                        <w:numPr>
                          <w:ilvl w:val="0"/>
                          <w:numId w:val="34"/>
                        </w:numPr>
                        <w:spacing w:afterLines="60" w:after="144"/>
                        <w:jc w:val="both"/>
                        <w:rPr>
                          <w:lang w:val="en-US"/>
                        </w:rPr>
                      </w:pPr>
                      <w:r w:rsidRPr="00F97238">
                        <w:rPr>
                          <w:lang w:val="en-US"/>
                        </w:rPr>
                        <w:t>Minimum of two years relevant experience</w:t>
                      </w:r>
                    </w:p>
                    <w:p w14:paraId="3BFEA781" w14:textId="77777777" w:rsidR="003F0C16" w:rsidRPr="00F97238" w:rsidRDefault="003F0C16" w:rsidP="00746C69">
                      <w:pPr>
                        <w:pStyle w:val="ListParagraph"/>
                        <w:numPr>
                          <w:ilvl w:val="0"/>
                          <w:numId w:val="34"/>
                        </w:numPr>
                        <w:spacing w:afterLines="60" w:after="144"/>
                        <w:jc w:val="both"/>
                        <w:rPr>
                          <w:lang w:val="en-US"/>
                        </w:rPr>
                      </w:pPr>
                      <w:r w:rsidRPr="00F97238">
                        <w:rPr>
                          <w:lang w:val="en-US"/>
                        </w:rPr>
                        <w:t>CORU registered</w:t>
                      </w:r>
                    </w:p>
                    <w:p w14:paraId="336CD67B" w14:textId="3CC3351F" w:rsidR="003F0C16" w:rsidRPr="003F0C16" w:rsidRDefault="003F0C16" w:rsidP="00D126D2">
                      <w:pPr>
                        <w:spacing w:afterLines="60" w:after="144"/>
                        <w:jc w:val="both"/>
                        <w:rPr>
                          <w:b/>
                          <w:bCs/>
                          <w:lang w:val="en-US"/>
                        </w:rPr>
                      </w:pPr>
                      <w:r w:rsidRPr="003F0C16">
                        <w:rPr>
                          <w:b/>
                          <w:bCs/>
                          <w:lang w:val="en-US"/>
                        </w:rPr>
                        <w:t xml:space="preserve">Multi-role flexibility: </w:t>
                      </w:r>
                      <w:r w:rsidRPr="00F97238">
                        <w:rPr>
                          <w:lang w:val="en-US"/>
                        </w:rPr>
                        <w:t xml:space="preserve">Team members may occupy more than one of the above roles in the course of their duties but not at the same time and while maintaining minimum staffing levels set out in Section </w:t>
                      </w:r>
                      <w:r w:rsidR="009D63F8">
                        <w:rPr>
                          <w:lang w:val="en-US"/>
                        </w:rPr>
                        <w:t>2.</w:t>
                      </w:r>
                      <w:r w:rsidRPr="00F97238">
                        <w:rPr>
                          <w:lang w:val="en-US"/>
                        </w:rPr>
                        <w:t>1.1</w:t>
                      </w:r>
                      <w:r w:rsidR="009D63F8">
                        <w:rPr>
                          <w:lang w:val="en-US"/>
                        </w:rPr>
                        <w:t xml:space="preserve"> above.</w:t>
                      </w:r>
                    </w:p>
                    <w:p w14:paraId="716D059F" w14:textId="77777777" w:rsidR="003F0C16" w:rsidRPr="003F0C16" w:rsidRDefault="003F0C16" w:rsidP="00D126D2">
                      <w:pPr>
                        <w:spacing w:afterLines="60" w:after="144"/>
                        <w:jc w:val="both"/>
                        <w:rPr>
                          <w:b/>
                          <w:bCs/>
                          <w:lang w:val="en-US"/>
                        </w:rPr>
                      </w:pPr>
                      <w:r w:rsidRPr="003F0C16">
                        <w:rPr>
                          <w:b/>
                          <w:bCs/>
                          <w:lang w:val="en-US"/>
                        </w:rPr>
                        <w:t xml:space="preserve">Language proficiency: </w:t>
                      </w:r>
                      <w:r w:rsidRPr="00CB1098">
                        <w:rPr>
                          <w:lang w:val="en-US"/>
                        </w:rPr>
                        <w:t>All staff must have either a third-level degree completed through English or a C1 on the Common European Framework of Reference for Languages (CEFR).</w:t>
                      </w:r>
                    </w:p>
                    <w:p w14:paraId="7E7D95E6" w14:textId="760E0265" w:rsidR="003F0C16" w:rsidRPr="003F0C16" w:rsidRDefault="003F0C16" w:rsidP="00D126D2">
                      <w:pPr>
                        <w:spacing w:afterLines="60" w:after="144"/>
                        <w:jc w:val="both"/>
                        <w:rPr>
                          <w:b/>
                          <w:bCs/>
                          <w:lang w:val="en-US"/>
                        </w:rPr>
                      </w:pPr>
                      <w:r w:rsidRPr="003F0C16">
                        <w:rPr>
                          <w:b/>
                          <w:bCs/>
                          <w:lang w:val="en-US"/>
                        </w:rPr>
                        <w:t xml:space="preserve">Garda Vetting: </w:t>
                      </w:r>
                      <w:r w:rsidRPr="00CB1098">
                        <w:rPr>
                          <w:lang w:val="en-US"/>
                        </w:rPr>
                        <w:t xml:space="preserve">Garda Vetting must be in place for all staff prior to commencing work in any role in the delivery of the vulnerability assessment </w:t>
                      </w:r>
                      <w:proofErr w:type="spellStart"/>
                      <w:r w:rsidRPr="00CB1098">
                        <w:rPr>
                          <w:lang w:val="en-US"/>
                        </w:rPr>
                        <w:t>programme</w:t>
                      </w:r>
                      <w:proofErr w:type="spellEnd"/>
                      <w:r w:rsidRPr="00CB1098">
                        <w:rPr>
                          <w:lang w:val="en-US"/>
                        </w:rPr>
                        <w:t xml:space="preserve">. A declaration </w:t>
                      </w:r>
                      <w:r w:rsidR="00010A60" w:rsidRPr="008D00E2">
                        <w:rPr>
                          <w:lang w:val="en-US"/>
                        </w:rPr>
                        <w:t>must be provided to the Department ahead of commencing work, with a declaration submitted to the Department annually, or at any point at the request of the Department.</w:t>
                      </w:r>
                    </w:p>
                    <w:p w14:paraId="32ECA38C" w14:textId="77777777" w:rsidR="003F0C16" w:rsidRPr="008D00E2" w:rsidRDefault="003F0C16" w:rsidP="00D126D2">
                      <w:pPr>
                        <w:spacing w:afterLines="60" w:after="144"/>
                        <w:jc w:val="both"/>
                        <w:rPr>
                          <w:lang w:val="en-US"/>
                        </w:rPr>
                      </w:pPr>
                      <w:r w:rsidRPr="003F0C16">
                        <w:rPr>
                          <w:b/>
                          <w:bCs/>
                          <w:lang w:val="en-US"/>
                        </w:rPr>
                        <w:t xml:space="preserve">Safeguarding compliance: </w:t>
                      </w:r>
                      <w:r w:rsidRPr="008D00E2">
                        <w:rPr>
                          <w:lang w:val="en-US"/>
                        </w:rPr>
                        <w:t>Compliance with all relevant safeguarding legislation, including but not limited to, the Children First Act 2015 and the Children First National Guidance. Assurances that Children First training has been conducted must be provided to the Department ahead of commencing work, with a declaration submitted to the Department annually, or at any point at the request of the Department.</w:t>
                      </w:r>
                    </w:p>
                    <w:p w14:paraId="3B4B099A" w14:textId="77777777" w:rsidR="003F0C16" w:rsidRPr="003F0C16" w:rsidRDefault="003F0C16" w:rsidP="00D126D2">
                      <w:pPr>
                        <w:spacing w:afterLines="60" w:after="144"/>
                        <w:jc w:val="both"/>
                        <w:rPr>
                          <w:b/>
                          <w:bCs/>
                          <w:lang w:val="en-US"/>
                        </w:rPr>
                      </w:pPr>
                      <w:r w:rsidRPr="003F0C16">
                        <w:rPr>
                          <w:b/>
                          <w:bCs/>
                          <w:lang w:val="en-US"/>
                        </w:rPr>
                        <w:t xml:space="preserve">Staff training: </w:t>
                      </w:r>
                      <w:r w:rsidRPr="008D00E2">
                        <w:rPr>
                          <w:lang w:val="en-US"/>
                        </w:rPr>
                        <w:t>All staff must have a level of training sufficient to:</w:t>
                      </w:r>
                    </w:p>
                    <w:p w14:paraId="48BC2752" w14:textId="77777777" w:rsidR="003F0C16" w:rsidRPr="005B04ED" w:rsidRDefault="003F0C16" w:rsidP="00746C69">
                      <w:pPr>
                        <w:pStyle w:val="ListParagraph"/>
                        <w:numPr>
                          <w:ilvl w:val="0"/>
                          <w:numId w:val="35"/>
                        </w:numPr>
                        <w:spacing w:afterLines="60" w:after="144"/>
                        <w:jc w:val="both"/>
                        <w:rPr>
                          <w:lang w:val="en-US"/>
                        </w:rPr>
                      </w:pPr>
                      <w:r w:rsidRPr="005B04ED">
                        <w:rPr>
                          <w:lang w:val="en-US"/>
                        </w:rPr>
                        <w:t>Ensure the assessment officer can detect signs that an applicant has special reception needs and/or special procedural guarantees, and is trained to identify measures to address those special reception needs or special procedural guarantees, when identified</w:t>
                      </w:r>
                    </w:p>
                    <w:p w14:paraId="753D4E7A" w14:textId="77777777" w:rsidR="003F0C16" w:rsidRPr="005B04ED" w:rsidRDefault="003F0C16" w:rsidP="00746C69">
                      <w:pPr>
                        <w:pStyle w:val="ListParagraph"/>
                        <w:numPr>
                          <w:ilvl w:val="0"/>
                          <w:numId w:val="35"/>
                        </w:numPr>
                        <w:spacing w:afterLines="60" w:after="144"/>
                        <w:jc w:val="both"/>
                        <w:rPr>
                          <w:lang w:val="en-US"/>
                        </w:rPr>
                      </w:pPr>
                      <w:r w:rsidRPr="005B04ED">
                        <w:rPr>
                          <w:lang w:val="en-US"/>
                        </w:rPr>
                        <w:t>Ensure the assessment officer can appropriately work with interpreters</w:t>
                      </w:r>
                    </w:p>
                    <w:p w14:paraId="4BF8886B" w14:textId="77777777" w:rsidR="003F0C16" w:rsidRPr="005B04ED" w:rsidRDefault="003F0C16" w:rsidP="00746C69">
                      <w:pPr>
                        <w:pStyle w:val="ListParagraph"/>
                        <w:numPr>
                          <w:ilvl w:val="0"/>
                          <w:numId w:val="35"/>
                        </w:numPr>
                        <w:spacing w:afterLines="60" w:after="144"/>
                        <w:jc w:val="both"/>
                        <w:rPr>
                          <w:lang w:val="en-US"/>
                        </w:rPr>
                      </w:pPr>
                      <w:r w:rsidRPr="005B04ED">
                        <w:rPr>
                          <w:lang w:val="en-US"/>
                        </w:rPr>
                        <w:t>Demonstrate competence in child protection, adult safeguarding, intercultural communication, and trauma-informed practice</w:t>
                      </w:r>
                    </w:p>
                    <w:p w14:paraId="25FCD46D" w14:textId="10D10462" w:rsidR="008B1040" w:rsidRDefault="003F0C16" w:rsidP="00D126D2">
                      <w:pPr>
                        <w:spacing w:afterLines="60" w:after="144"/>
                        <w:jc w:val="both"/>
                        <w:rPr>
                          <w:lang w:val="en-US"/>
                        </w:rPr>
                      </w:pPr>
                      <w:r w:rsidRPr="003F0C16">
                        <w:rPr>
                          <w:b/>
                          <w:bCs/>
                          <w:lang w:val="en-US"/>
                        </w:rPr>
                        <w:t xml:space="preserve">CVs: </w:t>
                      </w:r>
                      <w:r w:rsidRPr="004541CA">
                        <w:rPr>
                          <w:lang w:val="en-US"/>
                        </w:rPr>
                        <w:t>Sample CVs for staff and all CVs for proposed management grades must be available.</w:t>
                      </w:r>
                    </w:p>
                    <w:p w14:paraId="7EDF16DA" w14:textId="08EFE894" w:rsidR="00917C39" w:rsidRPr="00D126D2" w:rsidRDefault="00917C39" w:rsidP="00D126D2">
                      <w:pPr>
                        <w:spacing w:afterLines="60" w:after="144"/>
                        <w:jc w:val="both"/>
                        <w:rPr>
                          <w:b/>
                          <w:bCs/>
                          <w:lang w:val="en-US"/>
                        </w:rPr>
                      </w:pPr>
                      <w:r>
                        <w:rPr>
                          <w:noProof/>
                          <w:lang w:val="en-US"/>
                        </w:rPr>
                        <mc:AlternateContent>
                          <mc:Choice Requires="wps">
                            <w:drawing>
                              <wp:anchor distT="0" distB="0" distL="114300" distR="114300" simplePos="0" relativeHeight="251658241" behindDoc="0" locked="0" layoutInCell="1" allowOverlap="1" wp14:anchorId="76BA3288" wp14:editId="60317128">
                                <wp:simplePos x="0" y="0"/>
                                <wp:positionH relativeFrom="column">
                                  <wp:posOffset>0</wp:posOffset>
                                </wp:positionH>
                                <wp:positionV relativeFrom="paragraph">
                                  <wp:posOffset>-635</wp:posOffset>
                                </wp:positionV>
                                <wp:extent cx="5688419" cy="0"/>
                                <wp:effectExtent l="0" t="0" r="0" b="0"/>
                                <wp:wrapNone/>
                                <wp:docPr id="1612178583" name="Straight Connector 1"/>
                                <wp:cNvGraphicFramePr/>
                                <a:graphic xmlns:a="http://schemas.openxmlformats.org/drawingml/2006/main">
                                  <a:graphicData uri="http://schemas.microsoft.com/office/word/2010/wordprocessingShape">
                                    <wps:wsp>
                                      <wps:cNvCnPr/>
                                      <wps:spPr>
                                        <a:xfrm>
                                          <a:off x="0" y="0"/>
                                          <a:ext cx="5688419" cy="0"/>
                                        </a:xfrm>
                                        <a:prstGeom prst="line">
                                          <a:avLst/>
                                        </a:prstGeom>
                                      </wps:spPr>
                                      <wps:style>
                                        <a:lnRef idx="1">
                                          <a:schemeClr val="dk1"/>
                                        </a:lnRef>
                                        <a:fillRef idx="0">
                                          <a:schemeClr val="dk1"/>
                                        </a:fillRef>
                                        <a:effectRef idx="0">
                                          <a:schemeClr val="dk1"/>
                                        </a:effectRef>
                                        <a:fontRef idx="minor">
                                          <a:schemeClr val="tx1"/>
                                        </a:fontRef>
                                      </wps:style>
                                      <wps:bodyPr/>
                                    </wps:wsp>
                                  </a:graphicData>
                                </a:graphic>
                              </wp:anchor>
                            </w:drawing>
                          </mc:Choice>
                          <mc:Fallback xmlns:arto="http://schemas.microsoft.com/office/word/2006/arto">
                            <w:pict>
                              <v:line w14:anchorId="07CCE73E" id="Straight Connector 1" o:spid="_x0000_s1026" style="position:absolute;z-index:251661312;visibility:visible;mso-wrap-style:square;mso-wrap-distance-left:9pt;mso-wrap-distance-top:0;mso-wrap-distance-right:9pt;mso-wrap-distance-bottom:0;mso-position-horizontal:absolute;mso-position-horizontal-relative:text;mso-position-vertical:absolute;mso-position-vertical-relative:text" from="0,-.05pt" to="447.9pt,-.0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gw3tmgEAAIgDAAAOAAAAZHJzL2Uyb0RvYy54bWysU8tu2zAQvAfIPxC8x5KCJnAEyzkkaC5F&#10;GzTJBzDU0iLKF5asJf99l7QtB2lQFEUvFB8zszu7q9XtZA3bAkbtXcebRc0ZOOl77TYdf3n+fLHk&#10;LCbhemG8g47vIPLb9fnZagwtXPrBmx6QkYiL7Rg6PqQU2qqKcgAr4sIHcPSoPFqR6Iibqkcxkro1&#10;1WVdX1ejxz6glxAj3d7vH/m66CsFMn1TKkJipuOUWyorlvU1r9V6JdoNijBoeUhD/EMWVmhHQWep&#10;e5EE+4n6NymrJfroVVpIbyuvlJZQPJCbpn7n5mkQAYoXKk4Mc5ni/5OVX7d37hGpDGOIbQyPmF1M&#10;Cm3+Un5sKsXazcWCKTFJl1fXy+Wn5oYzeXyrTsSAMT2AtyxvOm60yz5EK7ZfYqJgBD1C6HAKXXZp&#10;ZyCDjfsOiumegjWFXaYC7gyyraB+9j+a3D/SKshMUdqYmVT/mXTAZhqUSflb4owuEb1LM9Fq5/Gj&#10;qGk6pqr2+KPrvdds+9X3u9KIUg5qd3F2GM08T2/PhX76gda/AAAA//8DAFBLAwQUAAYACAAAACEA&#10;X6rORdkAAAAEAQAADwAAAGRycy9kb3ducmV2LnhtbEyPwU7DMBBE70j8g7VI3FqnlahKiFNVlRDi&#10;gmgKdzfeOoF4HdlOGv6ebS9wHM1o5k2xmVwnRgyx9aRgMc9AINXetGQVfByeZ2sQMWkyuvOECn4w&#10;wqa8vSl0bvyZ9jhWyQouoZhrBU1KfS5lrBt0Os59j8TeyQenE8tgpQn6zOWuk8ssW0mnW+KFRve4&#10;a7D+rganoHsN46fd2W0cXvar6uv9tHw7jErd303bJxAJp/QXhgs+o0PJTEc/kImiU8BHkoLZAgSb&#10;68cH/nG8alkW8j98+QsAAP//AwBQSwECLQAUAAYACAAAACEAtoM4kv4AAADhAQAAEwAAAAAAAAAA&#10;AAAAAAAAAAAAW0NvbnRlbnRfVHlwZXNdLnhtbFBLAQItABQABgAIAAAAIQA4/SH/1gAAAJQBAAAL&#10;AAAAAAAAAAAAAAAAAC8BAABfcmVscy8ucmVsc1BLAQItABQABgAIAAAAIQA0gw3tmgEAAIgDAAAO&#10;AAAAAAAAAAAAAAAAAC4CAABkcnMvZTJvRG9jLnhtbFBLAQItABQABgAIAAAAIQBfqs5F2QAAAAQB&#10;AAAPAAAAAAAAAAAAAAAAAPQDAABkcnMvZG93bnJldi54bWxQSwUGAAAAAAQABADzAAAA+gQAAAAA&#10;" strokecolor="black [3200]" strokeweight=".5pt">
                                <v:stroke joinstyle="miter"/>
                              </v:line>
                            </w:pict>
                          </mc:Fallback>
                        </mc:AlternateContent>
                      </w:r>
                    </w:p>
                    <w:p w14:paraId="67E70483" w14:textId="0A9C97F6" w:rsidR="00285432" w:rsidRPr="00917C39" w:rsidRDefault="00285432" w:rsidP="00D126D2">
                      <w:pPr>
                        <w:spacing w:afterLines="60" w:after="144"/>
                        <w:rPr>
                          <w:b/>
                          <w:bCs/>
                          <w:sz w:val="28"/>
                          <w:szCs w:val="28"/>
                          <w:lang w:val="en-US"/>
                        </w:rPr>
                      </w:pPr>
                      <w:r w:rsidRPr="00917C39">
                        <w:rPr>
                          <w:b/>
                          <w:bCs/>
                          <w:sz w:val="28"/>
                          <w:szCs w:val="28"/>
                          <w:lang w:val="en-US"/>
                        </w:rPr>
                        <w:t>2</w:t>
                      </w:r>
                      <w:r w:rsidR="00917C39">
                        <w:rPr>
                          <w:b/>
                          <w:bCs/>
                          <w:sz w:val="28"/>
                          <w:szCs w:val="28"/>
                          <w:lang w:val="en-US"/>
                        </w:rPr>
                        <w:t xml:space="preserve"> </w:t>
                      </w:r>
                      <w:r w:rsidR="008B1040" w:rsidRPr="00917C39">
                        <w:rPr>
                          <w:b/>
                          <w:bCs/>
                          <w:sz w:val="28"/>
                          <w:szCs w:val="28"/>
                          <w:lang w:val="en-US"/>
                        </w:rPr>
                        <w:t>Plan for Delivery</w:t>
                      </w:r>
                    </w:p>
                    <w:p w14:paraId="6D5CD389" w14:textId="73CD8EAD" w:rsidR="008B1040" w:rsidRPr="00917C39" w:rsidRDefault="00285432" w:rsidP="00D126D2">
                      <w:pPr>
                        <w:spacing w:afterLines="60" w:after="144"/>
                        <w:rPr>
                          <w:b/>
                          <w:bCs/>
                          <w:sz w:val="24"/>
                          <w:lang w:val="en-US"/>
                        </w:rPr>
                      </w:pPr>
                      <w:r w:rsidRPr="00917C39">
                        <w:rPr>
                          <w:b/>
                          <w:bCs/>
                          <w:sz w:val="24"/>
                          <w:lang w:val="en-US"/>
                        </w:rPr>
                        <w:t>2.1</w:t>
                      </w:r>
                      <w:r w:rsidR="00D126D2" w:rsidRPr="00917C39">
                        <w:rPr>
                          <w:b/>
                          <w:bCs/>
                          <w:sz w:val="24"/>
                          <w:lang w:val="en-US"/>
                        </w:rPr>
                        <w:t xml:space="preserve"> </w:t>
                      </w:r>
                      <w:r w:rsidR="008B1040" w:rsidRPr="00917C39">
                        <w:rPr>
                          <w:b/>
                          <w:bCs/>
                          <w:sz w:val="24"/>
                          <w:lang w:val="en-US"/>
                        </w:rPr>
                        <w:t>Service Delivery</w:t>
                      </w:r>
                    </w:p>
                    <w:p w14:paraId="387604A6" w14:textId="73FA509E" w:rsidR="007B5A6D" w:rsidRPr="007B5A6D" w:rsidRDefault="007B5A6D" w:rsidP="00D126D2">
                      <w:pPr>
                        <w:spacing w:afterLines="60" w:after="144"/>
                        <w:jc w:val="both"/>
                        <w:rPr>
                          <w:lang w:val="en-US"/>
                        </w:rPr>
                      </w:pPr>
                      <w:r w:rsidRPr="007B5A6D">
                        <w:rPr>
                          <w:b/>
                          <w:bCs/>
                          <w:lang w:val="en-US"/>
                        </w:rPr>
                        <w:t>Assessment scope:</w:t>
                      </w:r>
                      <w:r w:rsidRPr="007B5A6D">
                        <w:rPr>
                          <w:lang w:val="en-US"/>
                        </w:rPr>
                        <w:t xml:space="preserve"> Ability to conduct a vulnerability assessment for all </w:t>
                      </w:r>
                      <w:r w:rsidR="007F4BD3">
                        <w:rPr>
                          <w:lang w:val="en-US"/>
                        </w:rPr>
                        <w:t>I</w:t>
                      </w:r>
                      <w:r w:rsidRPr="007B5A6D">
                        <w:rPr>
                          <w:lang w:val="en-US"/>
                        </w:rPr>
                        <w:t xml:space="preserve">nternational </w:t>
                      </w:r>
                      <w:r w:rsidR="007F4BD3">
                        <w:rPr>
                          <w:lang w:val="en-US"/>
                        </w:rPr>
                        <w:t>P</w:t>
                      </w:r>
                      <w:r w:rsidRPr="007B5A6D">
                        <w:rPr>
                          <w:lang w:val="en-US"/>
                        </w:rPr>
                        <w:t xml:space="preserve">rotection </w:t>
                      </w:r>
                      <w:r w:rsidR="007F4BD3">
                        <w:rPr>
                          <w:lang w:val="en-US"/>
                        </w:rPr>
                        <w:t>A</w:t>
                      </w:r>
                      <w:r w:rsidRPr="007B5A6D">
                        <w:rPr>
                          <w:lang w:val="en-US"/>
                        </w:rPr>
                        <w:t>pplicants arriving into the State. Assessments are to be conducted in person and are foreseen to take place at Citywest Reception Centre, subject to change for operational reasons.</w:t>
                      </w:r>
                    </w:p>
                    <w:p w14:paraId="229D3590" w14:textId="44298527" w:rsidR="007B5A6D" w:rsidRPr="007B5A6D" w:rsidRDefault="007B5A6D" w:rsidP="00D126D2">
                      <w:pPr>
                        <w:spacing w:afterLines="60" w:after="144"/>
                        <w:jc w:val="both"/>
                        <w:rPr>
                          <w:lang w:val="en-US"/>
                        </w:rPr>
                      </w:pPr>
                      <w:r w:rsidRPr="00E123F7">
                        <w:rPr>
                          <w:b/>
                          <w:bCs/>
                          <w:lang w:val="en-US"/>
                        </w:rPr>
                        <w:t>Assessment outcomes:</w:t>
                      </w:r>
                      <w:r w:rsidRPr="007B5A6D">
                        <w:rPr>
                          <w:lang w:val="en-US"/>
                        </w:rPr>
                        <w:t xml:space="preserve"> Ability to provide individual outcomes for each assessment, to be submitted electronically to IPAS, either using a dedicated platform, or via email where appropriate, identifying categories of vulnerabilities that apply to the applicant, as per the 2026 International Protection Act</w:t>
                      </w:r>
                      <w:r w:rsidR="00657FAB">
                        <w:rPr>
                          <w:lang w:val="en-US"/>
                        </w:rPr>
                        <w:t xml:space="preserve">; </w:t>
                      </w:r>
                      <w:r w:rsidRPr="007B5A6D">
                        <w:rPr>
                          <w:lang w:val="en-US"/>
                        </w:rPr>
                        <w:t>the completion of two outcome sections: special reception needs; and special procedural guarantees.</w:t>
                      </w:r>
                      <w:r w:rsidR="00657FAB">
                        <w:rPr>
                          <w:lang w:val="en-US"/>
                        </w:rPr>
                        <w:t xml:space="preserve"> Wh</w:t>
                      </w:r>
                      <w:r w:rsidR="00AB5FAE">
                        <w:rPr>
                          <w:lang w:val="en-US"/>
                        </w:rPr>
                        <w:t>e</w:t>
                      </w:r>
                      <w:r w:rsidR="00657FAB">
                        <w:rPr>
                          <w:lang w:val="en-US"/>
                        </w:rPr>
                        <w:t>re appropriate,</w:t>
                      </w:r>
                      <w:r w:rsidR="00AB5FAE">
                        <w:rPr>
                          <w:lang w:val="en-US"/>
                        </w:rPr>
                        <w:t xml:space="preserve"> to provide</w:t>
                      </w:r>
                      <w:r w:rsidR="00657FAB">
                        <w:rPr>
                          <w:lang w:val="en-US"/>
                        </w:rPr>
                        <w:t xml:space="preserve"> onward referrals to relevant service providers.</w:t>
                      </w:r>
                      <w:r w:rsidR="00F219C1">
                        <w:rPr>
                          <w:lang w:val="en-US"/>
                        </w:rPr>
                        <w:t xml:space="preserve"> </w:t>
                      </w:r>
                      <w:r w:rsidR="00FC409D">
                        <w:rPr>
                          <w:lang w:val="en-US"/>
                        </w:rPr>
                        <w:t xml:space="preserve">A version of the Vulnerability Assessment </w:t>
                      </w:r>
                      <w:r w:rsidR="00A033B8">
                        <w:rPr>
                          <w:lang w:val="en-US"/>
                        </w:rPr>
                        <w:t>Questionnaire</w:t>
                      </w:r>
                      <w:r w:rsidR="00FC409D">
                        <w:rPr>
                          <w:lang w:val="en-US"/>
                        </w:rPr>
                        <w:t xml:space="preserve"> is provided </w:t>
                      </w:r>
                      <w:r w:rsidR="00A033B8">
                        <w:rPr>
                          <w:lang w:val="en-US"/>
                        </w:rPr>
                        <w:t>for reference in Appendix 7.</w:t>
                      </w:r>
                    </w:p>
                    <w:p w14:paraId="041CA650" w14:textId="77777777" w:rsidR="007B5A6D" w:rsidRPr="007B5A6D" w:rsidRDefault="007B5A6D" w:rsidP="00D126D2">
                      <w:pPr>
                        <w:spacing w:afterLines="60" w:after="144"/>
                        <w:jc w:val="both"/>
                        <w:rPr>
                          <w:lang w:val="en-US"/>
                        </w:rPr>
                      </w:pPr>
                      <w:r w:rsidRPr="00E123F7">
                        <w:rPr>
                          <w:b/>
                          <w:bCs/>
                          <w:lang w:val="en-US"/>
                        </w:rPr>
                        <w:lastRenderedPageBreak/>
                        <w:t>Timely offer of assessment:</w:t>
                      </w:r>
                      <w:r w:rsidRPr="007B5A6D">
                        <w:rPr>
                          <w:lang w:val="en-US"/>
                        </w:rPr>
                        <w:t xml:space="preserve"> A capacity to offer a vulnerability assessment to each applicant on the day that an applicant is referred for a vulnerability assessment, or, when agreed with the Department, on a later date while the applicant is in the screening procedure.</w:t>
                      </w:r>
                    </w:p>
                    <w:p w14:paraId="5A250C19" w14:textId="77777777" w:rsidR="007B5A6D" w:rsidRPr="007B5A6D" w:rsidRDefault="007B5A6D" w:rsidP="00D126D2">
                      <w:pPr>
                        <w:spacing w:afterLines="60" w:after="144"/>
                        <w:jc w:val="both"/>
                        <w:rPr>
                          <w:lang w:val="en-US"/>
                        </w:rPr>
                      </w:pPr>
                      <w:r w:rsidRPr="00E123F7">
                        <w:rPr>
                          <w:b/>
                          <w:bCs/>
                          <w:lang w:val="en-US"/>
                        </w:rPr>
                        <w:t>Same-day completion:</w:t>
                      </w:r>
                      <w:r w:rsidRPr="007B5A6D">
                        <w:rPr>
                          <w:lang w:val="en-US"/>
                        </w:rPr>
                        <w:t xml:space="preserve"> A capacity to complete a vulnerability assessment of each applicant, including the appropriate quality assurance measures, on the day the applicant was referred for a vulnerability assessment.</w:t>
                      </w:r>
                    </w:p>
                    <w:p w14:paraId="5A4E0E65" w14:textId="77777777" w:rsidR="007B5A6D" w:rsidRPr="007B5A6D" w:rsidRDefault="007B5A6D" w:rsidP="00D126D2">
                      <w:pPr>
                        <w:spacing w:afterLines="60" w:after="144"/>
                        <w:jc w:val="both"/>
                        <w:rPr>
                          <w:lang w:val="en-US"/>
                        </w:rPr>
                      </w:pPr>
                      <w:r w:rsidRPr="00E123F7">
                        <w:rPr>
                          <w:b/>
                          <w:bCs/>
                          <w:lang w:val="en-US"/>
                        </w:rPr>
                        <w:t>2pm completion deadline:</w:t>
                      </w:r>
                      <w:r w:rsidRPr="007B5A6D">
                        <w:rPr>
                          <w:lang w:val="en-US"/>
                        </w:rPr>
                        <w:t xml:space="preserve"> Complete assessment, including the appropriate quality assurance measures, by 2pm on the day the vulnerability assessment was referred.</w:t>
                      </w:r>
                    </w:p>
                    <w:p w14:paraId="7F8B276F" w14:textId="26A2EE46" w:rsidR="007B5A6D" w:rsidRPr="007B5A6D" w:rsidRDefault="007B5A6D" w:rsidP="00D126D2">
                      <w:pPr>
                        <w:spacing w:afterLines="60" w:after="144"/>
                        <w:jc w:val="both"/>
                        <w:rPr>
                          <w:lang w:val="en-US"/>
                        </w:rPr>
                      </w:pPr>
                      <w:r w:rsidRPr="00E123F7">
                        <w:rPr>
                          <w:b/>
                          <w:bCs/>
                          <w:lang w:val="en-US"/>
                        </w:rPr>
                        <w:t xml:space="preserve">Assessment throughput: </w:t>
                      </w:r>
                      <w:r w:rsidRPr="00142C56">
                        <w:rPr>
                          <w:lang w:val="en-US"/>
                        </w:rPr>
                        <w:t xml:space="preserve">A </w:t>
                      </w:r>
                      <w:r w:rsidRPr="007B5A6D">
                        <w:rPr>
                          <w:lang w:val="en-US"/>
                        </w:rPr>
                        <w:t xml:space="preserve">capacity to deliver between </w:t>
                      </w:r>
                      <w:r w:rsidR="007F4BD3" w:rsidRPr="007F4BD3">
                        <w:rPr>
                          <w:lang w:val="en-US"/>
                        </w:rPr>
                        <w:t>up to</w:t>
                      </w:r>
                      <w:r w:rsidRPr="007F4BD3">
                        <w:rPr>
                          <w:lang w:val="en-US"/>
                        </w:rPr>
                        <w:t xml:space="preserve"> 300</w:t>
                      </w:r>
                      <w:r w:rsidRPr="007B5A6D">
                        <w:rPr>
                          <w:lang w:val="en-US"/>
                        </w:rPr>
                        <w:t xml:space="preserve"> assessments per week, spending approximately 30 minutes per assessment.</w:t>
                      </w:r>
                    </w:p>
                    <w:p w14:paraId="1874B900" w14:textId="5A3EBC99" w:rsidR="007B5A6D" w:rsidRPr="007B5A6D" w:rsidRDefault="007B5A6D" w:rsidP="00D126D2">
                      <w:pPr>
                        <w:spacing w:afterLines="60" w:after="144"/>
                        <w:jc w:val="both"/>
                        <w:rPr>
                          <w:lang w:val="en-US"/>
                        </w:rPr>
                      </w:pPr>
                      <w:r w:rsidRPr="00E123F7">
                        <w:rPr>
                          <w:b/>
                          <w:bCs/>
                          <w:lang w:val="en-US"/>
                        </w:rPr>
                        <w:t>Identification of vulnerable applicants:</w:t>
                      </w:r>
                      <w:r w:rsidRPr="007B5A6D">
                        <w:rPr>
                          <w:lang w:val="en-US"/>
                        </w:rPr>
                        <w:t xml:space="preserve"> Ability to identify applicants who fall within the categories more likely to have special reception needs (as outlined in the </w:t>
                      </w:r>
                      <w:r w:rsidR="004A7D76">
                        <w:rPr>
                          <w:lang w:val="en-US"/>
                        </w:rPr>
                        <w:t xml:space="preserve">Background </w:t>
                      </w:r>
                      <w:r w:rsidRPr="007B5A6D">
                        <w:rPr>
                          <w:lang w:val="en-US"/>
                        </w:rPr>
                        <w:t>section above) and conduct assessments sensitively with applicants who have experienced trauma, torture, or serious violence.</w:t>
                      </w:r>
                    </w:p>
                    <w:p w14:paraId="50E9E939" w14:textId="0F9FFE9B" w:rsidR="007B5A6D" w:rsidRPr="007B5A6D" w:rsidRDefault="007B5A6D" w:rsidP="00D126D2">
                      <w:pPr>
                        <w:spacing w:afterLines="60" w:after="144"/>
                        <w:jc w:val="both"/>
                        <w:rPr>
                          <w:lang w:val="en-US"/>
                        </w:rPr>
                      </w:pPr>
                      <w:r w:rsidRPr="00E123F7">
                        <w:rPr>
                          <w:b/>
                          <w:bCs/>
                          <w:lang w:val="en-US"/>
                        </w:rPr>
                        <w:t>Capacity and competency assessment:</w:t>
                      </w:r>
                      <w:r w:rsidRPr="007B5A6D">
                        <w:rPr>
                          <w:lang w:val="en-US"/>
                        </w:rPr>
                        <w:t xml:space="preserve"> </w:t>
                      </w:r>
                      <w:r w:rsidR="004A7D76">
                        <w:rPr>
                          <w:lang w:val="en-US"/>
                        </w:rPr>
                        <w:t>Ability</w:t>
                      </w:r>
                      <w:r w:rsidRPr="007B5A6D">
                        <w:rPr>
                          <w:lang w:val="en-US"/>
                        </w:rPr>
                        <w:t xml:space="preserve"> to provide an initial assessment of an applicant's capacity and competency to engage with the International Protection application process; or indicate where further review is required.</w:t>
                      </w:r>
                    </w:p>
                    <w:p w14:paraId="38A520B3" w14:textId="38CA0221" w:rsidR="007B5A6D" w:rsidRPr="007B5A6D" w:rsidRDefault="007B5A6D" w:rsidP="00D126D2">
                      <w:pPr>
                        <w:spacing w:afterLines="60" w:after="144"/>
                        <w:jc w:val="both"/>
                        <w:rPr>
                          <w:lang w:val="en-US"/>
                        </w:rPr>
                      </w:pPr>
                      <w:r w:rsidRPr="00E123F7">
                        <w:rPr>
                          <w:b/>
                          <w:bCs/>
                          <w:lang w:val="en-US"/>
                        </w:rPr>
                        <w:t>Assistive technologies and accommodations</w:t>
                      </w:r>
                      <w:r w:rsidRPr="007B5A6D">
                        <w:rPr>
                          <w:lang w:val="en-US"/>
                        </w:rPr>
                        <w:t xml:space="preserve">: </w:t>
                      </w:r>
                      <w:r w:rsidR="004A7D76">
                        <w:rPr>
                          <w:lang w:val="en-US"/>
                        </w:rPr>
                        <w:t>Ability</w:t>
                      </w:r>
                      <w:r w:rsidRPr="007B5A6D">
                        <w:rPr>
                          <w:lang w:val="en-US"/>
                        </w:rPr>
                        <w:t xml:space="preserve"> to deliver assessments to applicants who require assistive technologies or other appropriate accommodations for a disability or special need.</w:t>
                      </w:r>
                    </w:p>
                    <w:p w14:paraId="31E44992" w14:textId="0AFAA925" w:rsidR="007B5A6D" w:rsidRPr="00E123F7" w:rsidRDefault="007B5A6D" w:rsidP="00D126D2">
                      <w:pPr>
                        <w:spacing w:afterLines="60" w:after="144"/>
                        <w:jc w:val="both"/>
                        <w:rPr>
                          <w:lang w:val="en-US"/>
                        </w:rPr>
                      </w:pPr>
                      <w:r w:rsidRPr="00E123F7">
                        <w:rPr>
                          <w:b/>
                          <w:bCs/>
                          <w:lang w:val="en-US"/>
                        </w:rPr>
                        <w:t>Interpreter management</w:t>
                      </w:r>
                      <w:r w:rsidR="003C571E">
                        <w:rPr>
                          <w:b/>
                          <w:bCs/>
                          <w:lang w:val="en-US"/>
                        </w:rPr>
                        <w:t xml:space="preserve"> and cultural sensitivity</w:t>
                      </w:r>
                      <w:r w:rsidRPr="00E123F7">
                        <w:rPr>
                          <w:lang w:val="en-US"/>
                        </w:rPr>
                        <w:t xml:space="preserve">: </w:t>
                      </w:r>
                      <w:r w:rsidR="004A7D76">
                        <w:rPr>
                          <w:lang w:val="en-US"/>
                        </w:rPr>
                        <w:t>Ability</w:t>
                      </w:r>
                      <w:r w:rsidRPr="00E123F7">
                        <w:rPr>
                          <w:lang w:val="en-US"/>
                        </w:rPr>
                        <w:t xml:space="preserve"> to work with interpreters</w:t>
                      </w:r>
                      <w:r w:rsidR="00D46AC2">
                        <w:rPr>
                          <w:lang w:val="en-US"/>
                        </w:rPr>
                        <w:t xml:space="preserve"> (provided </w:t>
                      </w:r>
                      <w:r w:rsidR="00E6238D">
                        <w:rPr>
                          <w:lang w:val="en-US"/>
                        </w:rPr>
                        <w:t>via</w:t>
                      </w:r>
                      <w:r w:rsidR="00D46AC2">
                        <w:rPr>
                          <w:lang w:val="en-US"/>
                        </w:rPr>
                        <w:t xml:space="preserve"> the Contracting Authority)</w:t>
                      </w:r>
                      <w:r w:rsidRPr="00E123F7">
                        <w:rPr>
                          <w:lang w:val="en-US"/>
                        </w:rPr>
                        <w:t xml:space="preserve"> to ensure all applicants can appropriately participate in the vulnerability assessment process with due regard to accuracy, confidentiality, and cultural sensitivity.</w:t>
                      </w:r>
                    </w:p>
                    <w:p w14:paraId="6CFF85AA" w14:textId="77777777" w:rsidR="00D126D2" w:rsidRDefault="007B5A6D" w:rsidP="00D126D2">
                      <w:pPr>
                        <w:spacing w:afterLines="60" w:after="144"/>
                        <w:jc w:val="both"/>
                        <w:rPr>
                          <w:lang w:val="en-US"/>
                        </w:rPr>
                      </w:pPr>
                      <w:r w:rsidRPr="00E123F7">
                        <w:rPr>
                          <w:b/>
                          <w:bCs/>
                          <w:lang w:val="en-US"/>
                        </w:rPr>
                        <w:t>Quality assurance</w:t>
                      </w:r>
                      <w:r w:rsidRPr="00E123F7">
                        <w:rPr>
                          <w:lang w:val="en-US"/>
                        </w:rPr>
                        <w:t>: Appropriate quality assurance measures to ensure assessments are completed to a high standard, with on-site manager oversight of assessment quality and consistency across the Assessment Officer team</w:t>
                      </w:r>
                    </w:p>
                    <w:p w14:paraId="7E18CE67" w14:textId="77777777" w:rsidR="00917C39" w:rsidRDefault="00917C39" w:rsidP="00917C39">
                      <w:pPr>
                        <w:spacing w:afterLines="60" w:after="144"/>
                        <w:jc w:val="both"/>
                        <w:rPr>
                          <w:lang w:val="en-US"/>
                        </w:rPr>
                      </w:pPr>
                      <w:r>
                        <w:rPr>
                          <w:noProof/>
                          <w:lang w:val="en-US"/>
                        </w:rPr>
                        <mc:AlternateContent>
                          <mc:Choice Requires="wps">
                            <w:drawing>
                              <wp:anchor distT="0" distB="0" distL="114300" distR="114300" simplePos="0" relativeHeight="251658242" behindDoc="0" locked="0" layoutInCell="1" allowOverlap="1" wp14:anchorId="25127DB4" wp14:editId="516D338A">
                                <wp:simplePos x="0" y="0"/>
                                <wp:positionH relativeFrom="column">
                                  <wp:posOffset>0</wp:posOffset>
                                </wp:positionH>
                                <wp:positionV relativeFrom="paragraph">
                                  <wp:posOffset>-635</wp:posOffset>
                                </wp:positionV>
                                <wp:extent cx="5688419" cy="0"/>
                                <wp:effectExtent l="0" t="0" r="0" b="0"/>
                                <wp:wrapNone/>
                                <wp:docPr id="1642384931" name="Straight Connector 1"/>
                                <wp:cNvGraphicFramePr/>
                                <a:graphic xmlns:a="http://schemas.openxmlformats.org/drawingml/2006/main">
                                  <a:graphicData uri="http://schemas.microsoft.com/office/word/2010/wordprocessingShape">
                                    <wps:wsp>
                                      <wps:cNvCnPr/>
                                      <wps:spPr>
                                        <a:xfrm>
                                          <a:off x="0" y="0"/>
                                          <a:ext cx="5688419" cy="0"/>
                                        </a:xfrm>
                                        <a:prstGeom prst="line">
                                          <a:avLst/>
                                        </a:prstGeom>
                                      </wps:spPr>
                                      <wps:style>
                                        <a:lnRef idx="1">
                                          <a:schemeClr val="dk1"/>
                                        </a:lnRef>
                                        <a:fillRef idx="0">
                                          <a:schemeClr val="dk1"/>
                                        </a:fillRef>
                                        <a:effectRef idx="0">
                                          <a:schemeClr val="dk1"/>
                                        </a:effectRef>
                                        <a:fontRef idx="minor">
                                          <a:schemeClr val="tx1"/>
                                        </a:fontRef>
                                      </wps:style>
                                      <wps:bodyPr/>
                                    </wps:wsp>
                                  </a:graphicData>
                                </a:graphic>
                              </wp:anchor>
                            </w:drawing>
                          </mc:Choice>
                          <mc:Fallback xmlns:arto="http://schemas.microsoft.com/office/word/2006/arto">
                            <w:pict>
                              <v:line w14:anchorId="56F2D843" id="Straight Connector 1" o:spid="_x0000_s1026" style="position:absolute;z-index:251663360;visibility:visible;mso-wrap-style:square;mso-wrap-distance-left:9pt;mso-wrap-distance-top:0;mso-wrap-distance-right:9pt;mso-wrap-distance-bottom:0;mso-position-horizontal:absolute;mso-position-horizontal-relative:text;mso-position-vertical:absolute;mso-position-vertical-relative:text" from="0,-.05pt" to="447.9pt,-.0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gw3tmgEAAIgDAAAOAAAAZHJzL2Uyb0RvYy54bWysU8tu2zAQvAfIPxC8x5KCJnAEyzkkaC5F&#10;GzTJBzDU0iLKF5asJf99l7QtB2lQFEUvFB8zszu7q9XtZA3bAkbtXcebRc0ZOOl77TYdf3n+fLHk&#10;LCbhemG8g47vIPLb9fnZagwtXPrBmx6QkYiL7Rg6PqQU2qqKcgAr4sIHcPSoPFqR6Iibqkcxkro1&#10;1WVdX1ejxz6glxAj3d7vH/m66CsFMn1TKkJipuOUWyorlvU1r9V6JdoNijBoeUhD/EMWVmhHQWep&#10;e5EE+4n6NymrJfroVVpIbyuvlJZQPJCbpn7n5mkQAYoXKk4Mc5ni/5OVX7d37hGpDGOIbQyPmF1M&#10;Cm3+Un5sKsXazcWCKTFJl1fXy+Wn5oYzeXyrTsSAMT2AtyxvOm60yz5EK7ZfYqJgBD1C6HAKXXZp&#10;ZyCDjfsOiumegjWFXaYC7gyyraB+9j+a3D/SKshMUdqYmVT/mXTAZhqUSflb4owuEb1LM9Fq5/Gj&#10;qGk6pqr2+KPrvdds+9X3u9KIUg5qd3F2GM08T2/PhX76gda/AAAA//8DAFBLAwQUAAYACAAAACEA&#10;X6rORdkAAAAEAQAADwAAAGRycy9kb3ducmV2LnhtbEyPwU7DMBBE70j8g7VI3FqnlahKiFNVlRDi&#10;gmgKdzfeOoF4HdlOGv6ebS9wHM1o5k2xmVwnRgyx9aRgMc9AINXetGQVfByeZ2sQMWkyuvOECn4w&#10;wqa8vSl0bvyZ9jhWyQouoZhrBU1KfS5lrBt0Os59j8TeyQenE8tgpQn6zOWuk8ssW0mnW+KFRve4&#10;a7D+rganoHsN46fd2W0cXvar6uv9tHw7jErd303bJxAJp/QXhgs+o0PJTEc/kImiU8BHkoLZAgSb&#10;68cH/nG8alkW8j98+QsAAP//AwBQSwECLQAUAAYACAAAACEAtoM4kv4AAADhAQAAEwAAAAAAAAAA&#10;AAAAAAAAAAAAW0NvbnRlbnRfVHlwZXNdLnhtbFBLAQItABQABgAIAAAAIQA4/SH/1gAAAJQBAAAL&#10;AAAAAAAAAAAAAAAAAC8BAABfcmVscy8ucmVsc1BLAQItABQABgAIAAAAIQA0gw3tmgEAAIgDAAAO&#10;AAAAAAAAAAAAAAAAAC4CAABkcnMvZTJvRG9jLnhtbFBLAQItABQABgAIAAAAIQBfqs5F2QAAAAQB&#10;AAAPAAAAAAAAAAAAAAAAAPQDAABkcnMvZG93bnJldi54bWxQSwUGAAAAAAQABADzAAAA+gQAAAAA&#10;" strokecolor="black [3200]" strokeweight=".5pt">
                                <v:stroke joinstyle="miter"/>
                              </v:line>
                            </w:pict>
                          </mc:Fallback>
                        </mc:AlternateContent>
                      </w:r>
                    </w:p>
                    <w:p w14:paraId="3A270690" w14:textId="5FC0B9B6" w:rsidR="008B1040" w:rsidRPr="00917C39" w:rsidRDefault="00D126D2" w:rsidP="00917C39">
                      <w:pPr>
                        <w:spacing w:afterLines="60" w:after="144"/>
                        <w:jc w:val="both"/>
                        <w:rPr>
                          <w:lang w:val="en-US"/>
                        </w:rPr>
                      </w:pPr>
                      <w:r w:rsidRPr="00917C39">
                        <w:rPr>
                          <w:b/>
                          <w:bCs/>
                          <w:sz w:val="24"/>
                          <w:lang w:val="en-US"/>
                        </w:rPr>
                        <w:t xml:space="preserve">2.2 </w:t>
                      </w:r>
                      <w:r w:rsidR="008B1040" w:rsidRPr="00917C39">
                        <w:rPr>
                          <w:b/>
                          <w:bCs/>
                          <w:sz w:val="24"/>
                          <w:lang w:val="en-US"/>
                        </w:rPr>
                        <w:t xml:space="preserve">Reporting and </w:t>
                      </w:r>
                      <w:r w:rsidR="00463B58" w:rsidRPr="00917C39">
                        <w:rPr>
                          <w:b/>
                          <w:bCs/>
                          <w:sz w:val="24"/>
                          <w:lang w:val="en-US"/>
                        </w:rPr>
                        <w:t>Administration</w:t>
                      </w:r>
                    </w:p>
                    <w:p w14:paraId="7336589B" w14:textId="340FDF78" w:rsidR="003245B8" w:rsidRPr="003245B8" w:rsidRDefault="003245B8" w:rsidP="00D126D2">
                      <w:pPr>
                        <w:spacing w:afterLines="60" w:after="144"/>
                        <w:jc w:val="both"/>
                        <w:rPr>
                          <w:lang w:val="en-IE"/>
                        </w:rPr>
                      </w:pPr>
                      <w:r w:rsidRPr="003201E2">
                        <w:rPr>
                          <w:b/>
                          <w:bCs/>
                          <w:lang w:val="en-IE"/>
                        </w:rPr>
                        <w:t>Daily reporting:</w:t>
                      </w:r>
                      <w:r w:rsidRPr="003245B8">
                        <w:rPr>
                          <w:lang w:val="en-IE"/>
                        </w:rPr>
                        <w:t xml:space="preserve"> A</w:t>
                      </w:r>
                      <w:r w:rsidR="00F32CF1">
                        <w:rPr>
                          <w:lang w:val="en-IE"/>
                        </w:rPr>
                        <w:t>bility</w:t>
                      </w:r>
                      <w:r w:rsidRPr="003245B8">
                        <w:rPr>
                          <w:lang w:val="en-IE"/>
                        </w:rPr>
                        <w:t xml:space="preserve"> to deliver reports of assessments completed each day, in an agreed format, submitted to IPAS daily at close of business from Monday–Friday (excluding public holidays) with a high degree of accuracy.</w:t>
                      </w:r>
                    </w:p>
                    <w:p w14:paraId="06F22AB9" w14:textId="77777777" w:rsidR="003245B8" w:rsidRPr="003245B8" w:rsidRDefault="003245B8" w:rsidP="00D126D2">
                      <w:pPr>
                        <w:spacing w:afterLines="60" w:after="144"/>
                        <w:jc w:val="both"/>
                        <w:rPr>
                          <w:lang w:val="en-IE"/>
                        </w:rPr>
                      </w:pPr>
                      <w:r w:rsidRPr="003201E2">
                        <w:rPr>
                          <w:b/>
                          <w:bCs/>
                          <w:lang w:val="en-IE"/>
                        </w:rPr>
                        <w:t>Weekly reporting:</w:t>
                      </w:r>
                      <w:r w:rsidRPr="003245B8">
                        <w:rPr>
                          <w:lang w:val="en-IE"/>
                        </w:rPr>
                        <w:t xml:space="preserve"> A capacity to deliver weekly reports of agreed components of the assessments including the number of applicants requiring interpretation, documenting demand for each language.</w:t>
                      </w:r>
                    </w:p>
                    <w:p w14:paraId="135DAACA" w14:textId="77777777" w:rsidR="003245B8" w:rsidRPr="003245B8" w:rsidRDefault="003245B8" w:rsidP="00D126D2">
                      <w:pPr>
                        <w:spacing w:afterLines="60" w:after="144"/>
                        <w:jc w:val="both"/>
                        <w:rPr>
                          <w:lang w:val="en-IE"/>
                        </w:rPr>
                      </w:pPr>
                      <w:r w:rsidRPr="003201E2">
                        <w:rPr>
                          <w:b/>
                          <w:bCs/>
                          <w:lang w:val="en-IE"/>
                        </w:rPr>
                        <w:t>Annual reporting:</w:t>
                      </w:r>
                      <w:r w:rsidRPr="003245B8">
                        <w:rPr>
                          <w:lang w:val="en-IE"/>
                        </w:rPr>
                        <w:t xml:space="preserve"> Delivery of an annual report summarising all activities related to the assessment service, to be produced at the end of each calendar year from the start date of the contract.</w:t>
                      </w:r>
                    </w:p>
                    <w:p w14:paraId="0B6DC7F9" w14:textId="77777777" w:rsidR="003245B8" w:rsidRPr="003245B8" w:rsidRDefault="003245B8" w:rsidP="00D126D2">
                      <w:pPr>
                        <w:spacing w:afterLines="60" w:after="144"/>
                        <w:jc w:val="both"/>
                        <w:rPr>
                          <w:lang w:val="en-IE"/>
                        </w:rPr>
                      </w:pPr>
                      <w:r w:rsidRPr="003201E2">
                        <w:rPr>
                          <w:b/>
                          <w:bCs/>
                          <w:lang w:val="en-IE"/>
                        </w:rPr>
                        <w:t>Data protection and management:</w:t>
                      </w:r>
                      <w:r w:rsidRPr="003245B8">
                        <w:rPr>
                          <w:lang w:val="en-IE"/>
                        </w:rPr>
                        <w:t xml:space="preserve"> Appropriate data protection and management policies to ensure the safety of applicants and staff throughout the assessment process, including compliance with GDPR and relevant data protection legislation.</w:t>
                      </w:r>
                    </w:p>
                    <w:p w14:paraId="0D9D64F7" w14:textId="1900837B" w:rsidR="003245B8" w:rsidRPr="003245B8" w:rsidRDefault="003245B8" w:rsidP="00D126D2">
                      <w:pPr>
                        <w:spacing w:afterLines="60" w:after="144"/>
                        <w:jc w:val="both"/>
                        <w:rPr>
                          <w:lang w:val="en-IE"/>
                        </w:rPr>
                      </w:pPr>
                      <w:r w:rsidRPr="003201E2">
                        <w:rPr>
                          <w:b/>
                          <w:bCs/>
                          <w:lang w:val="en-IE"/>
                        </w:rPr>
                        <w:t>Weekly itemised billing:</w:t>
                      </w:r>
                      <w:r w:rsidRPr="003245B8">
                        <w:rPr>
                          <w:lang w:val="en-IE"/>
                        </w:rPr>
                        <w:t xml:space="preserve"> A capacity to provide itemised billing weekly</w:t>
                      </w:r>
                      <w:r w:rsidR="000C48A8">
                        <w:rPr>
                          <w:lang w:val="en-IE"/>
                        </w:rPr>
                        <w:t xml:space="preserve"> in a format agreed with the Department</w:t>
                      </w:r>
                      <w:r w:rsidRPr="003245B8">
                        <w:rPr>
                          <w:lang w:val="en-IE"/>
                        </w:rPr>
                        <w:t>.</w:t>
                      </w:r>
                    </w:p>
                    <w:p w14:paraId="5EDCA5E9" w14:textId="1477B133" w:rsidR="008B1040" w:rsidRPr="00E92A3D" w:rsidRDefault="00E92A3D" w:rsidP="00D126D2">
                      <w:pPr>
                        <w:spacing w:afterLines="60" w:after="144"/>
                        <w:jc w:val="both"/>
                        <w:rPr>
                          <w:color w:val="000000" w:themeColor="text1"/>
                          <w:lang w:val="en-IE"/>
                        </w:rPr>
                      </w:pPr>
                      <w:r w:rsidRPr="00E92A3D">
                        <w:rPr>
                          <w:b/>
                          <w:bCs/>
                          <w:color w:val="000000" w:themeColor="text1"/>
                          <w:lang w:val="en-IE"/>
                        </w:rPr>
                        <w:lastRenderedPageBreak/>
                        <w:t xml:space="preserve">AMIF </w:t>
                      </w:r>
                      <w:r w:rsidR="003245B8" w:rsidRPr="00E92A3D">
                        <w:rPr>
                          <w:b/>
                          <w:bCs/>
                          <w:color w:val="000000" w:themeColor="text1"/>
                          <w:lang w:val="en-IE"/>
                        </w:rPr>
                        <w:t>reporting:</w:t>
                      </w:r>
                      <w:r w:rsidR="003245B8" w:rsidRPr="00E92A3D">
                        <w:rPr>
                          <w:color w:val="000000" w:themeColor="text1"/>
                          <w:lang w:val="en-IE"/>
                        </w:rPr>
                        <w:t xml:space="preserve"> The Contracting Authority is applying for </w:t>
                      </w:r>
                      <w:r w:rsidR="00AE5AD6" w:rsidRPr="00E92A3D">
                        <w:rPr>
                          <w:color w:val="000000" w:themeColor="text1"/>
                          <w:lang w:val="en-IE"/>
                        </w:rPr>
                        <w:t>funding</w:t>
                      </w:r>
                      <w:r w:rsidR="003245B8" w:rsidRPr="00E92A3D">
                        <w:rPr>
                          <w:color w:val="000000" w:themeColor="text1"/>
                          <w:lang w:val="en-IE"/>
                        </w:rPr>
                        <w:t xml:space="preserve"> </w:t>
                      </w:r>
                      <w:r w:rsidR="00AE5AD6" w:rsidRPr="00E92A3D">
                        <w:rPr>
                          <w:color w:val="000000" w:themeColor="text1"/>
                          <w:lang w:val="en-IE"/>
                        </w:rPr>
                        <w:t xml:space="preserve">under </w:t>
                      </w:r>
                      <w:r w:rsidR="003245B8" w:rsidRPr="00E92A3D">
                        <w:rPr>
                          <w:color w:val="000000" w:themeColor="text1"/>
                          <w:lang w:val="en-IE"/>
                        </w:rPr>
                        <w:t>the Asylum Migration Integration Fund</w:t>
                      </w:r>
                      <w:r w:rsidR="00AE5AD6" w:rsidRPr="00E92A3D">
                        <w:rPr>
                          <w:color w:val="000000" w:themeColor="text1"/>
                          <w:lang w:val="en-IE"/>
                        </w:rPr>
                        <w:t xml:space="preserve">. </w:t>
                      </w:r>
                      <w:r w:rsidR="00F12377" w:rsidRPr="00E92A3D">
                        <w:rPr>
                          <w:color w:val="000000" w:themeColor="text1"/>
                        </w:rPr>
                        <w:t>If successful, this project will be co-funded by the Government of Ireland and the European Union’</w:t>
                      </w:r>
                      <w:r w:rsidR="00F12377" w:rsidRPr="00E92A3D">
                        <w:rPr>
                          <w:color w:val="000000" w:themeColor="text1"/>
                          <w:lang w:val="en-IE"/>
                        </w:rPr>
                        <w:t xml:space="preserve"> and </w:t>
                      </w:r>
                      <w:r w:rsidR="001D2E1B" w:rsidRPr="00E92A3D">
                        <w:rPr>
                          <w:color w:val="000000" w:themeColor="text1"/>
                          <w:lang w:val="en-IE"/>
                        </w:rPr>
                        <w:t>will come with reporting requirements</w:t>
                      </w:r>
                      <w:r w:rsidRPr="00E92A3D">
                        <w:rPr>
                          <w:color w:val="000000" w:themeColor="text1"/>
                          <w:lang w:val="en-IE"/>
                        </w:rPr>
                        <w:t>.</w:t>
                      </w:r>
                      <w:r w:rsidR="001D2E1B" w:rsidRPr="00E92A3D">
                        <w:rPr>
                          <w:color w:val="000000" w:themeColor="text1"/>
                          <w:lang w:val="en-IE"/>
                        </w:rPr>
                        <w:t xml:space="preserve"> </w:t>
                      </w:r>
                      <w:r w:rsidRPr="00E92A3D">
                        <w:rPr>
                          <w:color w:val="000000" w:themeColor="text1"/>
                          <w:lang w:val="en-IE"/>
                        </w:rPr>
                        <w:t>The supplier will be required to support the Contracting Authority with all associated reporting obligations</w:t>
                      </w:r>
                    </w:p>
                    <w:p w14:paraId="21A4829E" w14:textId="3F339C26" w:rsidR="006A3AE4" w:rsidRPr="00D75363" w:rsidRDefault="006A3AE4" w:rsidP="00D126D2">
                      <w:pPr>
                        <w:spacing w:afterLines="60" w:after="144"/>
                        <w:jc w:val="both"/>
                        <w:rPr>
                          <w:color w:val="FF0000"/>
                          <w:lang w:val="en-IE"/>
                        </w:rPr>
                      </w:pPr>
                      <w:r>
                        <w:rPr>
                          <w:noProof/>
                          <w:lang w:val="en-US"/>
                        </w:rPr>
                        <mc:AlternateContent>
                          <mc:Choice Requires="wps">
                            <w:drawing>
                              <wp:anchor distT="0" distB="0" distL="114300" distR="114300" simplePos="0" relativeHeight="251658243" behindDoc="0" locked="0" layoutInCell="1" allowOverlap="1" wp14:anchorId="39FA32D9" wp14:editId="4E7D8EE4">
                                <wp:simplePos x="0" y="0"/>
                                <wp:positionH relativeFrom="column">
                                  <wp:posOffset>0</wp:posOffset>
                                </wp:positionH>
                                <wp:positionV relativeFrom="paragraph">
                                  <wp:posOffset>0</wp:posOffset>
                                </wp:positionV>
                                <wp:extent cx="5688419" cy="0"/>
                                <wp:effectExtent l="0" t="0" r="0" b="0"/>
                                <wp:wrapNone/>
                                <wp:docPr id="159628644" name="Straight Connector 1"/>
                                <wp:cNvGraphicFramePr/>
                                <a:graphic xmlns:a="http://schemas.openxmlformats.org/drawingml/2006/main">
                                  <a:graphicData uri="http://schemas.microsoft.com/office/word/2010/wordprocessingShape">
                                    <wps:wsp>
                                      <wps:cNvCnPr/>
                                      <wps:spPr>
                                        <a:xfrm>
                                          <a:off x="0" y="0"/>
                                          <a:ext cx="5688419" cy="0"/>
                                        </a:xfrm>
                                        <a:prstGeom prst="line">
                                          <a:avLst/>
                                        </a:prstGeom>
                                      </wps:spPr>
                                      <wps:style>
                                        <a:lnRef idx="1">
                                          <a:schemeClr val="dk1"/>
                                        </a:lnRef>
                                        <a:fillRef idx="0">
                                          <a:schemeClr val="dk1"/>
                                        </a:fillRef>
                                        <a:effectRef idx="0">
                                          <a:schemeClr val="dk1"/>
                                        </a:effectRef>
                                        <a:fontRef idx="minor">
                                          <a:schemeClr val="tx1"/>
                                        </a:fontRef>
                                      </wps:style>
                                      <wps:bodyPr/>
                                    </wps:wsp>
                                  </a:graphicData>
                                </a:graphic>
                              </wp:anchor>
                            </w:drawing>
                          </mc:Choice>
                          <mc:Fallback xmlns:arto="http://schemas.microsoft.com/office/word/2006/arto">
                            <w:pict>
                              <v:line w14:anchorId="105FA909" id="Straight Connector 1" o:spid="_x0000_s1026" style="position:absolute;z-index:251665408;visibility:visible;mso-wrap-style:square;mso-wrap-distance-left:9pt;mso-wrap-distance-top:0;mso-wrap-distance-right:9pt;mso-wrap-distance-bottom:0;mso-position-horizontal:absolute;mso-position-horizontal-relative:text;mso-position-vertical:absolute;mso-position-vertical-relative:text" from="0,0" to="447.9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gw3tmgEAAIgDAAAOAAAAZHJzL2Uyb0RvYy54bWysU8tu2zAQvAfIPxC8x5KCJnAEyzkkaC5F&#10;GzTJBzDU0iLKF5asJf99l7QtB2lQFEUvFB8zszu7q9XtZA3bAkbtXcebRc0ZOOl77TYdf3n+fLHk&#10;LCbhemG8g47vIPLb9fnZagwtXPrBmx6QkYiL7Rg6PqQU2qqKcgAr4sIHcPSoPFqR6Iibqkcxkro1&#10;1WVdX1ejxz6glxAj3d7vH/m66CsFMn1TKkJipuOUWyorlvU1r9V6JdoNijBoeUhD/EMWVmhHQWep&#10;e5EE+4n6NymrJfroVVpIbyuvlJZQPJCbpn7n5mkQAYoXKk4Mc5ni/5OVX7d37hGpDGOIbQyPmF1M&#10;Cm3+Un5sKsXazcWCKTFJl1fXy+Wn5oYzeXyrTsSAMT2AtyxvOm60yz5EK7ZfYqJgBD1C6HAKXXZp&#10;ZyCDjfsOiumegjWFXaYC7gyyraB+9j+a3D/SKshMUdqYmVT/mXTAZhqUSflb4owuEb1LM9Fq5/Gj&#10;qGk6pqr2+KPrvdds+9X3u9KIUg5qd3F2GM08T2/PhX76gda/AAAA//8DAFBLAwQUAAYACAAAACEA&#10;YsrvLtgAAAACAQAADwAAAGRycy9kb3ducmV2LnhtbEyPQUvDQBCF74L/YRnBm91YsNSYTSkFES9i&#10;U71vs9NN2uxs2N2k8d879WIvA4/3ePO9YjW5TowYYutJweMsA4FUe9OSVfC1e31YgohJk9GdJ1Tw&#10;gxFW5e1NoXPjz7TFsUpWcAnFXCtoUupzKWPdoNNx5nsk9g4+OJ1YBitN0Gcud52cZ9lCOt0Sf2h0&#10;j5sG61M1OAXdexi/7cau4/C2XVTHz8P8YzcqdX83rV9AJJzSfxgu+IwOJTPt/UAmik4BD0l/l73l&#10;8xPP2F+kLAt5jV7+AgAA//8DAFBLAQItABQABgAIAAAAIQC2gziS/gAAAOEBAAATAAAAAAAAAAAA&#10;AAAAAAAAAABbQ29udGVudF9UeXBlc10ueG1sUEsBAi0AFAAGAAgAAAAhADj9If/WAAAAlAEAAAsA&#10;AAAAAAAAAAAAAAAALwEAAF9yZWxzLy5yZWxzUEsBAi0AFAAGAAgAAAAhADSDDe2aAQAAiAMAAA4A&#10;AAAAAAAAAAAAAAAALgIAAGRycy9lMm9Eb2MueG1sUEsBAi0AFAAGAAgAAAAhAGLK7y7YAAAAAgEA&#10;AA8AAAAAAAAAAAAAAAAA9AMAAGRycy9kb3ducmV2LnhtbFBLBQYAAAAABAAEAPMAAAD5BAAAAAA=&#10;" strokecolor="black [3200]" strokeweight=".5pt">
                                <v:stroke joinstyle="miter"/>
                              </v:line>
                            </w:pict>
                          </mc:Fallback>
                        </mc:AlternateContent>
                      </w:r>
                    </w:p>
                    <w:p w14:paraId="51D5C8E4" w14:textId="030B4291" w:rsidR="008B1040" w:rsidRPr="00CB6C2B" w:rsidRDefault="008B1040" w:rsidP="00CB6C2B">
                      <w:pPr>
                        <w:pStyle w:val="ListParagraph"/>
                        <w:numPr>
                          <w:ilvl w:val="0"/>
                          <w:numId w:val="38"/>
                        </w:numPr>
                        <w:spacing w:afterLines="60" w:after="144"/>
                        <w:jc w:val="both"/>
                        <w:rPr>
                          <w:b/>
                          <w:bCs/>
                          <w:sz w:val="28"/>
                          <w:szCs w:val="28"/>
                          <w:lang w:val="en-US"/>
                        </w:rPr>
                      </w:pPr>
                      <w:r w:rsidRPr="00CB6C2B">
                        <w:rPr>
                          <w:b/>
                          <w:bCs/>
                          <w:sz w:val="28"/>
                          <w:szCs w:val="28"/>
                          <w:lang w:val="en-US"/>
                        </w:rPr>
                        <w:t>Contract Management</w:t>
                      </w:r>
                    </w:p>
                    <w:p w14:paraId="1188A63A" w14:textId="77777777" w:rsidR="008B1040" w:rsidRDefault="008B1040" w:rsidP="00D126D2">
                      <w:pPr>
                        <w:spacing w:afterLines="60" w:after="144"/>
                        <w:rPr>
                          <w:lang w:val="en-IE"/>
                        </w:rPr>
                      </w:pPr>
                      <w:r w:rsidRPr="006409D2">
                        <w:rPr>
                          <w:lang w:val="en-IE"/>
                        </w:rPr>
                        <w:t>The Contracting Authority requires comprehensive and transparent</w:t>
                      </w:r>
                      <w:r>
                        <w:rPr>
                          <w:lang w:val="en-IE"/>
                        </w:rPr>
                        <w:t xml:space="preserve"> </w:t>
                      </w:r>
                      <w:r w:rsidRPr="006409D2">
                        <w:rPr>
                          <w:lang w:val="en-IE"/>
                        </w:rPr>
                        <w:t>Contract and Performance Management</w:t>
                      </w:r>
                      <w:r>
                        <w:rPr>
                          <w:lang w:val="en-IE"/>
                        </w:rPr>
                        <w:t>.</w:t>
                      </w:r>
                    </w:p>
                    <w:p w14:paraId="40783241" w14:textId="77777777" w:rsidR="001B5D0B" w:rsidRPr="001B5D0B" w:rsidRDefault="001B5D0B" w:rsidP="00D126D2">
                      <w:pPr>
                        <w:spacing w:afterLines="60" w:after="144"/>
                        <w:rPr>
                          <w:lang w:val="en-IE"/>
                        </w:rPr>
                      </w:pPr>
                      <w:r w:rsidRPr="001B5D0B">
                        <w:rPr>
                          <w:b/>
                          <w:bCs/>
                          <w:lang w:val="en-IE"/>
                        </w:rPr>
                        <w:t>Performance oversight:</w:t>
                      </w:r>
                      <w:r w:rsidRPr="001B5D0B">
                        <w:rPr>
                          <w:lang w:val="en-IE"/>
                        </w:rPr>
                        <w:t xml:space="preserve"> The Contracting Authority will oversee the Service Provider's performance, ensure compliance with contractual and statutory obligations, provide guidance, and convene meetings to monitor implementation, review KPIs, and address issues.</w:t>
                      </w:r>
                    </w:p>
                    <w:p w14:paraId="5E2CC426" w14:textId="77777777" w:rsidR="001B5D0B" w:rsidRPr="001B5D0B" w:rsidRDefault="001B5D0B" w:rsidP="00D126D2">
                      <w:pPr>
                        <w:spacing w:afterLines="60" w:after="144"/>
                        <w:rPr>
                          <w:lang w:val="en-IE"/>
                        </w:rPr>
                      </w:pPr>
                      <w:r w:rsidRPr="001B5D0B">
                        <w:rPr>
                          <w:b/>
                          <w:bCs/>
                          <w:lang w:val="en-IE"/>
                        </w:rPr>
                        <w:t>Contract administration:</w:t>
                      </w:r>
                      <w:r w:rsidRPr="001B5D0B">
                        <w:rPr>
                          <w:lang w:val="en-IE"/>
                        </w:rPr>
                        <w:t xml:space="preserve"> The Contracting Authority will be responsible for the ongoing administration and oversight of the contract. Key functions will include:</w:t>
                      </w:r>
                    </w:p>
                    <w:p w14:paraId="2C7A2D7C" w14:textId="77777777" w:rsidR="001B5D0B" w:rsidRDefault="001B5D0B" w:rsidP="00746C69">
                      <w:pPr>
                        <w:pStyle w:val="ListParagraph"/>
                        <w:numPr>
                          <w:ilvl w:val="0"/>
                          <w:numId w:val="36"/>
                        </w:numPr>
                        <w:spacing w:afterLines="60" w:after="144"/>
                        <w:rPr>
                          <w:lang w:val="en-IE"/>
                        </w:rPr>
                      </w:pPr>
                      <w:r w:rsidRPr="001B5D0B">
                        <w:rPr>
                          <w:lang w:val="en-IE"/>
                        </w:rPr>
                        <w:t>Monitoring service delivery to ensure compliance with contract term</w:t>
                      </w:r>
                    </w:p>
                    <w:p w14:paraId="74ED0167" w14:textId="77777777" w:rsidR="00D75363" w:rsidRDefault="001B5D0B" w:rsidP="00746C69">
                      <w:pPr>
                        <w:pStyle w:val="ListParagraph"/>
                        <w:numPr>
                          <w:ilvl w:val="0"/>
                          <w:numId w:val="36"/>
                        </w:numPr>
                        <w:spacing w:afterLines="60" w:after="144"/>
                        <w:rPr>
                          <w:lang w:val="en-IE"/>
                        </w:rPr>
                      </w:pPr>
                      <w:r w:rsidRPr="001B5D0B">
                        <w:rPr>
                          <w:lang w:val="en-IE"/>
                        </w:rPr>
                        <w:t>Reviewing performance against agreed Key Performance Indicators (KPIs) and Service Level Agreements (SLAs)</w:t>
                      </w:r>
                    </w:p>
                    <w:p w14:paraId="23B39CD2" w14:textId="77777777" w:rsidR="00D75363" w:rsidRDefault="001B5D0B" w:rsidP="00746C69">
                      <w:pPr>
                        <w:pStyle w:val="ListParagraph"/>
                        <w:numPr>
                          <w:ilvl w:val="0"/>
                          <w:numId w:val="36"/>
                        </w:numPr>
                        <w:spacing w:afterLines="60" w:after="144"/>
                        <w:rPr>
                          <w:lang w:val="en-IE"/>
                        </w:rPr>
                      </w:pPr>
                      <w:r w:rsidRPr="00D75363">
                        <w:rPr>
                          <w:lang w:val="en-IE"/>
                        </w:rPr>
                        <w:t>Addressing non-compliance through warning notifications, escalation measures, and penalties as set out in the contrac</w:t>
                      </w:r>
                      <w:r w:rsidR="00D75363">
                        <w:rPr>
                          <w:lang w:val="en-IE"/>
                        </w:rPr>
                        <w:t>t</w:t>
                      </w:r>
                    </w:p>
                    <w:p w14:paraId="3BD513A2" w14:textId="1C9F3B53" w:rsidR="001B5D0B" w:rsidRPr="00D75363" w:rsidRDefault="001B5D0B" w:rsidP="00746C69">
                      <w:pPr>
                        <w:pStyle w:val="ListParagraph"/>
                        <w:numPr>
                          <w:ilvl w:val="0"/>
                          <w:numId w:val="36"/>
                        </w:numPr>
                        <w:rPr>
                          <w:lang w:val="en-IE"/>
                        </w:rPr>
                      </w:pPr>
                      <w:r w:rsidRPr="00D75363">
                        <w:rPr>
                          <w:lang w:val="en-IE"/>
                        </w:rPr>
                        <w:t>Authorising payments based on verified service delivery and invoice accuracy</w:t>
                      </w:r>
                    </w:p>
                    <w:p w14:paraId="785EEFDC" w14:textId="77777777" w:rsidR="001B5D0B" w:rsidRPr="001B5D0B" w:rsidRDefault="001B5D0B" w:rsidP="001B5D0B">
                      <w:pPr>
                        <w:rPr>
                          <w:lang w:val="en-IE"/>
                        </w:rPr>
                      </w:pPr>
                      <w:r w:rsidRPr="00D75363">
                        <w:rPr>
                          <w:b/>
                          <w:bCs/>
                          <w:lang w:val="en-IE"/>
                        </w:rPr>
                        <w:t>Regular meetings and engagement</w:t>
                      </w:r>
                      <w:r w:rsidRPr="001B5D0B">
                        <w:rPr>
                          <w:lang w:val="en-IE"/>
                        </w:rPr>
                        <w:t>: The Service Provider must participate in regular meetings with the Contracting Authority to review service delivery, operational challenges, and corrective actions. During the initial mobilisation and implementation period, reporting and meetings may be required at a higher frequency to ensure effective implementation.</w:t>
                      </w:r>
                    </w:p>
                    <w:p w14:paraId="21873D7E" w14:textId="6D24CC19" w:rsidR="001B5D0B" w:rsidRDefault="001B5D0B" w:rsidP="001B5D0B">
                      <w:pPr>
                        <w:rPr>
                          <w:lang w:val="en-IE"/>
                        </w:rPr>
                      </w:pPr>
                      <w:r w:rsidRPr="00D75363">
                        <w:rPr>
                          <w:b/>
                          <w:bCs/>
                          <w:lang w:val="en-IE"/>
                        </w:rPr>
                        <w:t>Complaints procedure:</w:t>
                      </w:r>
                      <w:r w:rsidRPr="001B5D0B">
                        <w:rPr>
                          <w:lang w:val="en-IE"/>
                        </w:rPr>
                        <w:t xml:space="preserve"> The Service Provider must maintain a documented complaints procedure, ensuring complaints are recorded, investigated, resolved promptly, and reported to the Contracting Authority.</w:t>
                      </w:r>
                    </w:p>
                    <w:p w14:paraId="58633B31" w14:textId="77777777" w:rsidR="001B5D0B" w:rsidRDefault="001B5D0B" w:rsidP="00AE2B9D">
                      <w:pPr>
                        <w:rPr>
                          <w:lang w:val="en-IE"/>
                        </w:rPr>
                      </w:pPr>
                    </w:p>
                    <w:p w14:paraId="64329763" w14:textId="77777777" w:rsidR="008B1040" w:rsidRPr="00310EDC" w:rsidRDefault="00CA6DCF" w:rsidP="008B1040">
                      <w:pPr>
                        <w:rPr>
                          <w:highlight w:val="lightGray"/>
                        </w:rPr>
                      </w:pPr>
                    </w:p>
                  </w:sdtContent>
                </w:sdt>
              </w:sdtContent>
            </w:sdt>
            <w:p w14:paraId="03E6A2EF" w14:textId="77777777" w:rsidR="008B1040" w:rsidRDefault="008B1040" w:rsidP="008B1040">
              <w:pPr>
                <w:sectPr w:rsidR="008B1040" w:rsidSect="008B1040">
                  <w:type w:val="continuous"/>
                  <w:pgSz w:w="11907" w:h="16840" w:code="9"/>
                  <w:pgMar w:top="1134" w:right="1418" w:bottom="851" w:left="1418" w:header="709" w:footer="709" w:gutter="0"/>
                  <w:cols w:space="708"/>
                  <w:formProt w:val="0"/>
                  <w:docGrid w:linePitch="360"/>
                </w:sectPr>
              </w:pPr>
            </w:p>
            <w:p w14:paraId="420568DD" w14:textId="77777777" w:rsidR="008B1040" w:rsidRDefault="008B1040" w:rsidP="008B1040"/>
            <w:p w14:paraId="18B9C077" w14:textId="6494CF68" w:rsidR="00B1490E" w:rsidRPr="00310EDC" w:rsidRDefault="00CA6DCF" w:rsidP="008B1040">
              <w:pPr>
                <w:jc w:val="both"/>
                <w:rPr>
                  <w:highlight w:val="lightGray"/>
                </w:rPr>
              </w:pPr>
            </w:p>
          </w:sdtContent>
        </w:sdt>
      </w:sdtContent>
    </w:sdt>
    <w:p w14:paraId="291956DF" w14:textId="77777777" w:rsidR="00B1490E" w:rsidRDefault="00B1490E" w:rsidP="00CC7906">
      <w:pPr>
        <w:sectPr w:rsidR="00B1490E" w:rsidSect="00926F67">
          <w:type w:val="continuous"/>
          <w:pgSz w:w="11907" w:h="16840" w:code="9"/>
          <w:pgMar w:top="1134" w:right="1418" w:bottom="851" w:left="1418" w:header="709" w:footer="709" w:gutter="0"/>
          <w:cols w:space="708"/>
          <w:formProt w:val="0"/>
          <w:docGrid w:linePitch="360"/>
        </w:sectPr>
      </w:pPr>
    </w:p>
    <w:p w14:paraId="7C1C8AE9" w14:textId="77777777" w:rsidR="00A321E6" w:rsidRDefault="00A321E6" w:rsidP="00CC7906"/>
    <w:p w14:paraId="77637152" w14:textId="77777777" w:rsidR="003C0FB1" w:rsidRPr="00CB5B77" w:rsidRDefault="003C0FB1" w:rsidP="003C0FB1">
      <w:pPr>
        <w:pStyle w:val="Heading1"/>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sdt>
      <w:sdtPr>
        <w:rPr>
          <w:color w:val="FF0000"/>
          <w:highlight w:val="lightGray"/>
        </w:rPr>
        <w:id w:val="170828060"/>
        <w:placeholder>
          <w:docPart w:val="E5B87B3FD9CB4E93885F5503286AB1BB"/>
        </w:placeholder>
      </w:sdtPr>
      <w:sdtEndPr>
        <w:rPr>
          <w:color w:val="auto"/>
        </w:rPr>
      </w:sdtEndPr>
      <w:sdtContent>
        <w:sdt>
          <w:sdtPr>
            <w:id w:val="1406293"/>
            <w:placeholder>
              <w:docPart w:val="2242A3F4E0F24EC1AA874628DB11E43F"/>
            </w:placeholder>
          </w:sdtPr>
          <w:sdtEndPr/>
          <w:sdtContent>
            <w:sdt>
              <w:sdtPr>
                <w:rPr>
                  <w:color w:val="FF0000"/>
                  <w:highlight w:val="lightGray"/>
                </w:rPr>
                <w:id w:val="761733492"/>
                <w:placeholder>
                  <w:docPart w:val="927FF60C7BB44583ACFD27C299516595"/>
                </w:placeholder>
              </w:sdtPr>
              <w:sdtEndPr>
                <w:rPr>
                  <w:color w:val="auto"/>
                </w:rPr>
              </w:sdtEndPr>
              <w:sdtContent>
                <w:sdt>
                  <w:sdtPr>
                    <w:id w:val="-1071108871"/>
                    <w:placeholder>
                      <w:docPart w:val="19F42A45647C4C4C8C6815AEA439945E"/>
                    </w:placeholder>
                  </w:sdtPr>
                  <w:sdtEndPr/>
                  <w:sdtContent>
                    <w:p w14:paraId="2E86FF00" w14:textId="3184F446" w:rsidR="0060279B" w:rsidRPr="0060279B" w:rsidRDefault="0060279B" w:rsidP="00580233">
                      <w:pPr>
                        <w:rPr>
                          <w:b/>
                          <w:bCs/>
                        </w:rPr>
                      </w:pPr>
                      <w:r w:rsidRPr="0060279B">
                        <w:rPr>
                          <w:b/>
                          <w:bCs/>
                        </w:rPr>
                        <w:t>Tenderers should note that Appendix</w:t>
                      </w:r>
                      <w:r w:rsidR="007E4B2B">
                        <w:rPr>
                          <w:b/>
                          <w:bCs/>
                        </w:rPr>
                        <w:t xml:space="preserve"> 2</w:t>
                      </w:r>
                      <w:r w:rsidRPr="0060279B">
                        <w:rPr>
                          <w:b/>
                          <w:bCs/>
                        </w:rPr>
                        <w:t xml:space="preserve"> is attached as a separate document (Pricing Schedule (Excel))</w:t>
                      </w:r>
                    </w:p>
                    <w:p w14:paraId="74EB98EA" w14:textId="3034B55D" w:rsidR="00E6238D" w:rsidRPr="003E5ECC" w:rsidRDefault="002E2F1A" w:rsidP="00746C69">
                      <w:pPr>
                        <w:pStyle w:val="ListParagraph"/>
                        <w:numPr>
                          <w:ilvl w:val="0"/>
                          <w:numId w:val="27"/>
                        </w:numPr>
                        <w:rPr>
                          <w:b/>
                          <w:bCs/>
                          <w:lang w:val="en-US"/>
                        </w:rPr>
                      </w:pPr>
                      <w:r w:rsidRPr="00C10C66">
                        <w:rPr>
                          <w:b/>
                          <w:bCs/>
                          <w:lang w:val="en-US"/>
                        </w:rPr>
                        <w:t>Instructions for completion of Appendix 2: Pricing Sche</w:t>
                      </w:r>
                      <w:r w:rsidR="004313B1" w:rsidRPr="00C10C66">
                        <w:rPr>
                          <w:b/>
                          <w:bCs/>
                          <w:lang w:val="en-US"/>
                        </w:rPr>
                        <w:t>dule</w:t>
                      </w:r>
                      <w:r w:rsidR="007E4B2B">
                        <w:rPr>
                          <w:b/>
                          <w:bCs/>
                          <w:lang w:val="en-US"/>
                        </w:rPr>
                        <w:t xml:space="preserve"> </w:t>
                      </w:r>
                      <w:r w:rsidR="00407349">
                        <w:rPr>
                          <w:b/>
                          <w:bCs/>
                          <w:lang w:val="en-US"/>
                        </w:rPr>
                        <w:t>(Excel)</w:t>
                      </w:r>
                      <w:r w:rsidR="003E5ECC">
                        <w:rPr>
                          <w:b/>
                          <w:bCs/>
                          <w:lang w:val="en-US"/>
                        </w:rPr>
                        <w:br/>
                      </w:r>
                    </w:p>
                    <w:p w14:paraId="7E409B77" w14:textId="77777777" w:rsidR="009146A5" w:rsidRDefault="00CA364F" w:rsidP="009146A5">
                      <w:pPr>
                        <w:pStyle w:val="ListParagraph"/>
                        <w:numPr>
                          <w:ilvl w:val="0"/>
                          <w:numId w:val="28"/>
                        </w:numPr>
                        <w:spacing w:before="160" w:after="160" w:line="324" w:lineRule="auto"/>
                        <w:jc w:val="both"/>
                        <w:rPr>
                          <w:bCs/>
                        </w:rPr>
                      </w:pPr>
                      <w:r w:rsidRPr="00684CDF">
                        <w:rPr>
                          <w:bCs/>
                        </w:rPr>
                        <w:t>Tenderers must complete the Pricing Schedule Included in Appendix 2 in full, in the prescribed format and submit the completed Pricing Schedule with their Tender. Tenderers may not amend the Pricing Schedule.</w:t>
                      </w:r>
                    </w:p>
                    <w:p w14:paraId="2E83731F" w14:textId="5629020D" w:rsidR="00CA364F" w:rsidRPr="009146A5" w:rsidRDefault="00CD50D1" w:rsidP="009146A5">
                      <w:pPr>
                        <w:pStyle w:val="ListParagraph"/>
                        <w:numPr>
                          <w:ilvl w:val="0"/>
                          <w:numId w:val="28"/>
                        </w:numPr>
                        <w:spacing w:before="160" w:after="160" w:line="324" w:lineRule="auto"/>
                        <w:jc w:val="both"/>
                        <w:rPr>
                          <w:bCs/>
                        </w:rPr>
                      </w:pPr>
                      <w:r w:rsidRPr="009146A5">
                        <w:rPr>
                          <w:bCs/>
                        </w:rPr>
                        <w:t xml:space="preserve">Pricing must be all inclusive for the delivery of all Services as described in Appendix 1 of the RFT document and must be completed in accordance with the instructions below. </w:t>
                      </w:r>
                      <w:r w:rsidR="00CA364F" w:rsidRPr="009146A5">
                        <w:rPr>
                          <w:lang w:val="en-US"/>
                        </w:rPr>
                        <w:t>Tenderers must note that any costs not included in its Pricing Schedule (Excel) response will be deemed to have been waived.</w:t>
                      </w:r>
                    </w:p>
                    <w:p w14:paraId="78A2C7C3" w14:textId="40556B6F" w:rsidR="00CA364F" w:rsidRPr="004213FD" w:rsidRDefault="00CA364F" w:rsidP="00746C69">
                      <w:pPr>
                        <w:pStyle w:val="ListParagraph"/>
                        <w:numPr>
                          <w:ilvl w:val="0"/>
                          <w:numId w:val="29"/>
                        </w:numPr>
                        <w:rPr>
                          <w:lang w:val="en-US"/>
                        </w:rPr>
                      </w:pPr>
                      <w:r w:rsidRPr="00684CDF">
                        <w:rPr>
                          <w:bCs/>
                        </w:rPr>
                        <w:t>Prices entered must be to two decimal places in the following format: €0.00.</w:t>
                      </w:r>
                      <w:r w:rsidR="00557998">
                        <w:rPr>
                          <w:bCs/>
                        </w:rPr>
                        <w:t xml:space="preserve"> </w:t>
                      </w:r>
                      <w:r w:rsidR="004213FD">
                        <w:rPr>
                          <w:lang w:val="en-US"/>
                        </w:rPr>
                        <w:t>M</w:t>
                      </w:r>
                      <w:r w:rsidR="00557998" w:rsidRPr="00557998">
                        <w:rPr>
                          <w:lang w:val="en-US"/>
                        </w:rPr>
                        <w:t xml:space="preserve">ust be quoted in Euro (€)(exclusive of VAT) in the cells </w:t>
                      </w:r>
                      <w:proofErr w:type="spellStart"/>
                      <w:r w:rsidR="00557998" w:rsidRPr="00557998">
                        <w:rPr>
                          <w:lang w:val="en-US"/>
                        </w:rPr>
                        <w:t>coloured</w:t>
                      </w:r>
                      <w:proofErr w:type="spellEnd"/>
                      <w:r w:rsidR="00557998" w:rsidRPr="00557998">
                        <w:rPr>
                          <w:lang w:val="en-US"/>
                        </w:rPr>
                        <w:t xml:space="preserve"> yellow in the Pricing Schedule (excel)</w:t>
                      </w:r>
                      <w:r w:rsidR="004213FD">
                        <w:rPr>
                          <w:lang w:val="en-US"/>
                        </w:rPr>
                        <w:t>.</w:t>
                      </w:r>
                    </w:p>
                    <w:p w14:paraId="17D67DFA" w14:textId="5ABE29F9" w:rsidR="00CA364F" w:rsidRPr="00684CDF" w:rsidRDefault="00CA364F" w:rsidP="00746C69">
                      <w:pPr>
                        <w:pStyle w:val="ListParagraph"/>
                        <w:numPr>
                          <w:ilvl w:val="0"/>
                          <w:numId w:val="28"/>
                        </w:numPr>
                        <w:spacing w:before="160" w:after="160" w:line="324" w:lineRule="auto"/>
                        <w:jc w:val="both"/>
                        <w:rPr>
                          <w:bCs/>
                        </w:rPr>
                      </w:pPr>
                      <w:r w:rsidRPr="00684CDF">
                        <w:rPr>
                          <w:bCs/>
                        </w:rPr>
                        <w:t xml:space="preserve">A total of </w:t>
                      </w:r>
                      <w:r w:rsidR="00DF4819">
                        <w:rPr>
                          <w:bCs/>
                        </w:rPr>
                        <w:t>300</w:t>
                      </w:r>
                      <w:r w:rsidRPr="00684CDF">
                        <w:rPr>
                          <w:bCs/>
                        </w:rPr>
                        <w:t xml:space="preserve"> marks are available for price. The methodology for calculating marks based on the prices provided is described in Part </w:t>
                      </w:r>
                      <w:r w:rsidR="00C10C66">
                        <w:rPr>
                          <w:bCs/>
                        </w:rPr>
                        <w:t>3</w:t>
                      </w:r>
                      <w:r w:rsidRPr="00684CDF">
                        <w:rPr>
                          <w:bCs/>
                        </w:rPr>
                        <w:t xml:space="preserve"> of this RFT.</w:t>
                      </w:r>
                    </w:p>
                    <w:p w14:paraId="1AAB964C" w14:textId="77777777" w:rsidR="00CA364F" w:rsidRDefault="00CA364F" w:rsidP="00746C69">
                      <w:pPr>
                        <w:pStyle w:val="ListParagraph"/>
                        <w:numPr>
                          <w:ilvl w:val="0"/>
                          <w:numId w:val="28"/>
                        </w:numPr>
                        <w:spacing w:before="160" w:after="160" w:line="324" w:lineRule="auto"/>
                        <w:jc w:val="both"/>
                        <w:rPr>
                          <w:bCs/>
                        </w:rPr>
                      </w:pPr>
                      <w:r w:rsidRPr="00684CDF">
                        <w:rPr>
                          <w:bCs/>
                        </w:rPr>
                        <w:t>The Contracting Authority reserves the right to request supporting documentation and proof or verification of prices tendered, if the pricing proposed appears to be abnormally low compared to the market norms or average prices offered by other Tenderers.</w:t>
                      </w:r>
                    </w:p>
                    <w:p w14:paraId="2A56D2DD" w14:textId="77777777" w:rsidR="00474B65" w:rsidRPr="00684CDF" w:rsidRDefault="00474B65" w:rsidP="00E6789A">
                      <w:pPr>
                        <w:pStyle w:val="ListParagraph"/>
                        <w:spacing w:before="160" w:after="160" w:line="324" w:lineRule="auto"/>
                        <w:jc w:val="both"/>
                        <w:rPr>
                          <w:bCs/>
                        </w:rPr>
                      </w:pPr>
                    </w:p>
                    <w:p w14:paraId="47A90C6C" w14:textId="692EAA46" w:rsidR="004213FD" w:rsidRPr="005A79C8" w:rsidRDefault="00953B48" w:rsidP="00746C69">
                      <w:pPr>
                        <w:pStyle w:val="ListParagraph"/>
                        <w:numPr>
                          <w:ilvl w:val="0"/>
                          <w:numId w:val="27"/>
                        </w:numPr>
                        <w:rPr>
                          <w:b/>
                          <w:bCs/>
                          <w:lang w:val="en-US"/>
                        </w:rPr>
                      </w:pPr>
                      <w:r w:rsidRPr="00A9672D">
                        <w:rPr>
                          <w:b/>
                          <w:bCs/>
                          <w:lang w:val="en-US"/>
                        </w:rPr>
                        <w:t>Fixed Cost Per</w:t>
                      </w:r>
                      <w:r w:rsidR="00A9672D" w:rsidRPr="00A9672D">
                        <w:rPr>
                          <w:b/>
                          <w:bCs/>
                          <w:lang w:val="en-US"/>
                        </w:rPr>
                        <w:t xml:space="preserve"> Week</w:t>
                      </w:r>
                    </w:p>
                    <w:p w14:paraId="0715EB1D" w14:textId="0DD49196" w:rsidR="004213FD" w:rsidRPr="009E2655" w:rsidRDefault="004213FD" w:rsidP="004213FD">
                      <w:pPr>
                        <w:rPr>
                          <w:lang w:val="en-US"/>
                        </w:rPr>
                      </w:pPr>
                      <w:r w:rsidRPr="009E2655">
                        <w:rPr>
                          <w:lang w:val="en-US"/>
                        </w:rPr>
                        <w:t>Tenderers must provide a single ‘</w:t>
                      </w:r>
                      <w:r>
                        <w:rPr>
                          <w:lang w:val="en-US"/>
                        </w:rPr>
                        <w:t>(</w:t>
                      </w:r>
                      <w:r w:rsidRPr="009E2655">
                        <w:rPr>
                          <w:lang w:val="en-US"/>
                        </w:rPr>
                        <w:t>Tota</w:t>
                      </w:r>
                      <w:r>
                        <w:rPr>
                          <w:lang w:val="en-US"/>
                        </w:rPr>
                        <w:t>l) Fixed Cost (per week)</w:t>
                      </w:r>
                      <w:r w:rsidRPr="009E2655">
                        <w:rPr>
                          <w:lang w:val="en-US"/>
                        </w:rPr>
                        <w:t xml:space="preserve">’ </w:t>
                      </w:r>
                      <w:r>
                        <w:rPr>
                          <w:lang w:val="en-US"/>
                        </w:rPr>
                        <w:t xml:space="preserve">that </w:t>
                      </w:r>
                      <w:r w:rsidRPr="009E2655">
                        <w:rPr>
                          <w:lang w:val="en-US"/>
                        </w:rPr>
                        <w:t>incorporates all costs associated with the delivery of the services i.e. all the requirements set out in Appendix 1 of the RFT. The ‘</w:t>
                      </w:r>
                      <w:r>
                        <w:rPr>
                          <w:lang w:val="en-US"/>
                        </w:rPr>
                        <w:t>(</w:t>
                      </w:r>
                      <w:r w:rsidRPr="009E2655">
                        <w:rPr>
                          <w:lang w:val="en-US"/>
                        </w:rPr>
                        <w:t>Total</w:t>
                      </w:r>
                      <w:r>
                        <w:rPr>
                          <w:lang w:val="en-US"/>
                        </w:rPr>
                        <w:t>)</w:t>
                      </w:r>
                      <w:r w:rsidRPr="009E2655">
                        <w:rPr>
                          <w:lang w:val="en-US"/>
                        </w:rPr>
                        <w:t xml:space="preserve"> </w:t>
                      </w:r>
                      <w:r>
                        <w:rPr>
                          <w:lang w:val="en-US"/>
                        </w:rPr>
                        <w:t>Fixed Cost (per week)</w:t>
                      </w:r>
                      <w:r w:rsidR="0038077A">
                        <w:rPr>
                          <w:lang w:val="en-US"/>
                        </w:rPr>
                        <w:t>’</w:t>
                      </w:r>
                      <w:r>
                        <w:rPr>
                          <w:lang w:val="en-US"/>
                        </w:rPr>
                        <w:t xml:space="preserve"> </w:t>
                      </w:r>
                      <w:r w:rsidRPr="009E2655">
                        <w:rPr>
                          <w:lang w:val="en-US"/>
                        </w:rPr>
                        <w:t xml:space="preserve">must include: </w:t>
                      </w:r>
                    </w:p>
                    <w:p w14:paraId="6EE9647D" w14:textId="77777777" w:rsidR="004213FD" w:rsidRDefault="004213FD" w:rsidP="00746C69">
                      <w:pPr>
                        <w:pStyle w:val="ListParagraph"/>
                        <w:numPr>
                          <w:ilvl w:val="0"/>
                          <w:numId w:val="26"/>
                        </w:numPr>
                        <w:rPr>
                          <w:lang w:val="en-US"/>
                        </w:rPr>
                      </w:pPr>
                      <w:r>
                        <w:rPr>
                          <w:lang w:val="en-US"/>
                        </w:rPr>
                        <w:t>all charges associated with the staff payroll, transport and training.</w:t>
                      </w:r>
                    </w:p>
                    <w:p w14:paraId="0AC10F04" w14:textId="77777777" w:rsidR="004213FD" w:rsidRPr="003A5E90" w:rsidRDefault="004213FD" w:rsidP="00746C69">
                      <w:pPr>
                        <w:pStyle w:val="ListParagraph"/>
                        <w:numPr>
                          <w:ilvl w:val="0"/>
                          <w:numId w:val="26"/>
                        </w:numPr>
                        <w:rPr>
                          <w:lang w:val="en-US"/>
                        </w:rPr>
                      </w:pPr>
                      <w:r w:rsidRPr="003A5E90">
                        <w:rPr>
                          <w:lang w:val="en-US"/>
                        </w:rPr>
                        <w:t>all charges, including but not limited to breaks, annual leave, sick leave</w:t>
                      </w:r>
                      <w:r>
                        <w:rPr>
                          <w:lang w:val="en-US"/>
                        </w:rPr>
                        <w:t>.</w:t>
                      </w:r>
                      <w:r w:rsidRPr="003A5E90">
                        <w:rPr>
                          <w:lang w:val="en-US"/>
                        </w:rPr>
                        <w:t xml:space="preserve"> </w:t>
                      </w:r>
                    </w:p>
                    <w:p w14:paraId="2B69CCD1" w14:textId="77777777" w:rsidR="004213FD" w:rsidRPr="003A5E90" w:rsidRDefault="004213FD" w:rsidP="00746C69">
                      <w:pPr>
                        <w:pStyle w:val="ListParagraph"/>
                        <w:numPr>
                          <w:ilvl w:val="0"/>
                          <w:numId w:val="26"/>
                        </w:numPr>
                        <w:rPr>
                          <w:lang w:val="en-US"/>
                        </w:rPr>
                      </w:pPr>
                      <w:r w:rsidRPr="003A5E90">
                        <w:rPr>
                          <w:lang w:val="en-US"/>
                        </w:rPr>
                        <w:t>all set up charges (including ICT and related telephony network charges).</w:t>
                      </w:r>
                    </w:p>
                    <w:p w14:paraId="14E348E4" w14:textId="77777777" w:rsidR="004213FD" w:rsidRDefault="004213FD" w:rsidP="00746C69">
                      <w:pPr>
                        <w:pStyle w:val="ListParagraph"/>
                        <w:numPr>
                          <w:ilvl w:val="0"/>
                          <w:numId w:val="26"/>
                        </w:numPr>
                        <w:rPr>
                          <w:lang w:val="en-US"/>
                        </w:rPr>
                      </w:pPr>
                      <w:r w:rsidRPr="003A5E90">
                        <w:rPr>
                          <w:lang w:val="en-US"/>
                        </w:rPr>
                        <w:t xml:space="preserve">all management charges and all training charges related to the provision of the Service. </w:t>
                      </w:r>
                    </w:p>
                    <w:p w14:paraId="4ED9255E" w14:textId="7F51D7C1" w:rsidR="00A9672D" w:rsidRDefault="00D61ECD" w:rsidP="00746C69">
                      <w:pPr>
                        <w:pStyle w:val="ListParagraph"/>
                        <w:numPr>
                          <w:ilvl w:val="0"/>
                          <w:numId w:val="26"/>
                        </w:numPr>
                        <w:rPr>
                          <w:lang w:val="en-US"/>
                        </w:rPr>
                      </w:pPr>
                      <w:r>
                        <w:rPr>
                          <w:lang w:val="en-US"/>
                        </w:rPr>
                        <w:t>d</w:t>
                      </w:r>
                      <w:r w:rsidR="004213FD">
                        <w:rPr>
                          <w:lang w:val="en-US"/>
                        </w:rPr>
                        <w:t>elivery of up to 15,000 vulnerability assessments annually (</w:t>
                      </w:r>
                      <w:r>
                        <w:rPr>
                          <w:lang w:val="en-US"/>
                        </w:rPr>
                        <w:t>c.</w:t>
                      </w:r>
                      <w:r w:rsidR="004213FD" w:rsidRPr="00D61ECD">
                        <w:rPr>
                          <w:lang w:val="en-US"/>
                        </w:rPr>
                        <w:t xml:space="preserve">290 vulnerability assessments per week) </w:t>
                      </w:r>
                    </w:p>
                    <w:p w14:paraId="4516BB36" w14:textId="272DEA80" w:rsidR="00425600" w:rsidRPr="00425600" w:rsidRDefault="00425600" w:rsidP="00425600">
                      <w:pPr>
                        <w:rPr>
                          <w:lang w:val="en-US"/>
                        </w:rPr>
                      </w:pPr>
                      <w:r w:rsidRPr="008430F1">
                        <w:rPr>
                          <w:bCs/>
                        </w:rPr>
                        <w:t>Tenderers must enter their</w:t>
                      </w:r>
                      <w:r w:rsidR="00913C73">
                        <w:rPr>
                          <w:bCs/>
                        </w:rPr>
                        <w:t xml:space="preserve"> proposed ‘(</w:t>
                      </w:r>
                      <w:r w:rsidR="00913C73" w:rsidRPr="009E2655">
                        <w:rPr>
                          <w:lang w:val="en-US"/>
                        </w:rPr>
                        <w:t>Tota</w:t>
                      </w:r>
                      <w:r w:rsidR="00913C73">
                        <w:rPr>
                          <w:lang w:val="en-US"/>
                        </w:rPr>
                        <w:t>l) Fixed Cost (per week)</w:t>
                      </w:r>
                      <w:r w:rsidR="008C7E24">
                        <w:rPr>
                          <w:lang w:val="en-US"/>
                        </w:rPr>
                        <w:t>’</w:t>
                      </w:r>
                      <w:r w:rsidRPr="008430F1">
                        <w:rPr>
                          <w:bCs/>
                        </w:rPr>
                        <w:t xml:space="preserve"> in </w:t>
                      </w:r>
                      <w:r>
                        <w:rPr>
                          <w:bCs/>
                        </w:rPr>
                        <w:t xml:space="preserve">cells </w:t>
                      </w:r>
                      <w:r w:rsidR="008C7E24">
                        <w:rPr>
                          <w:bCs/>
                        </w:rPr>
                        <w:t>E7</w:t>
                      </w:r>
                    </w:p>
                    <w:p w14:paraId="6D60DF63" w14:textId="77777777" w:rsidR="00D902CD" w:rsidRPr="00D902CD" w:rsidRDefault="00D902CD" w:rsidP="00D902CD">
                      <w:pPr>
                        <w:pStyle w:val="ListParagraph"/>
                        <w:rPr>
                          <w:lang w:val="en-US"/>
                        </w:rPr>
                      </w:pPr>
                    </w:p>
                    <w:p w14:paraId="44730366" w14:textId="3C8B4532" w:rsidR="00A9672D" w:rsidRPr="00A9672D" w:rsidRDefault="00A9672D" w:rsidP="00746C69">
                      <w:pPr>
                        <w:pStyle w:val="ListParagraph"/>
                        <w:numPr>
                          <w:ilvl w:val="0"/>
                          <w:numId w:val="27"/>
                        </w:numPr>
                        <w:spacing w:after="0"/>
                        <w:rPr>
                          <w:b/>
                          <w:bCs/>
                          <w:lang w:val="en-IE"/>
                        </w:rPr>
                      </w:pPr>
                      <w:r w:rsidRPr="00A9672D">
                        <w:rPr>
                          <w:b/>
                          <w:bCs/>
                          <w:lang w:val="en-IE"/>
                        </w:rPr>
                        <w:t>Variable Cost Per Week</w:t>
                      </w:r>
                    </w:p>
                    <w:p w14:paraId="2EECB12F" w14:textId="6BD88793" w:rsidR="005A79C8" w:rsidRPr="00913C73" w:rsidRDefault="005A79C8" w:rsidP="00192A31">
                      <w:pPr>
                        <w:rPr>
                          <w:lang w:val="en-US"/>
                        </w:rPr>
                      </w:pPr>
                      <w:r w:rsidRPr="00192A31">
                        <w:rPr>
                          <w:lang w:val="en-US"/>
                        </w:rPr>
                        <w:t xml:space="preserve">Tenderers must provide a single ‘(Total) Variable Cost (per week)’ that incorporates </w:t>
                      </w:r>
                      <w:r w:rsidRPr="00C44196">
                        <w:rPr>
                          <w:b/>
                          <w:bCs/>
                          <w:lang w:val="en-US"/>
                        </w:rPr>
                        <w:t xml:space="preserve">all costs associated with the delivery </w:t>
                      </w:r>
                      <w:r w:rsidR="00D46AC2" w:rsidRPr="00C44196">
                        <w:rPr>
                          <w:b/>
                          <w:bCs/>
                          <w:lang w:val="en-US"/>
                        </w:rPr>
                        <w:t>each</w:t>
                      </w:r>
                      <w:r w:rsidR="00537AD3" w:rsidRPr="00C44196">
                        <w:rPr>
                          <w:b/>
                          <w:bCs/>
                          <w:lang w:val="en-US"/>
                        </w:rPr>
                        <w:t xml:space="preserve"> additional </w:t>
                      </w:r>
                      <w:r w:rsidR="00C959C6" w:rsidRPr="00C44196">
                        <w:rPr>
                          <w:b/>
                          <w:bCs/>
                          <w:lang w:val="en-US"/>
                        </w:rPr>
                        <w:t>‘</w:t>
                      </w:r>
                      <w:r w:rsidR="00537AD3" w:rsidRPr="00C44196">
                        <w:rPr>
                          <w:b/>
                          <w:bCs/>
                          <w:lang w:val="en-US"/>
                        </w:rPr>
                        <w:t>unit</w:t>
                      </w:r>
                      <w:r w:rsidR="00C959C6" w:rsidRPr="00C44196">
                        <w:rPr>
                          <w:b/>
                          <w:bCs/>
                          <w:lang w:val="en-US"/>
                        </w:rPr>
                        <w:t>’</w:t>
                      </w:r>
                      <w:r w:rsidR="00537AD3" w:rsidRPr="00C44196">
                        <w:rPr>
                          <w:b/>
                          <w:bCs/>
                          <w:lang w:val="en-US"/>
                        </w:rPr>
                        <w:t xml:space="preserve"> of assessments.</w:t>
                      </w:r>
                      <w:r w:rsidR="00FC7AC6" w:rsidRPr="00C44196">
                        <w:rPr>
                          <w:b/>
                          <w:bCs/>
                          <w:lang w:val="en-US"/>
                        </w:rPr>
                        <w:t xml:space="preserve"> Where a </w:t>
                      </w:r>
                      <w:r w:rsidR="00C959C6" w:rsidRPr="00C44196">
                        <w:rPr>
                          <w:b/>
                          <w:bCs/>
                          <w:lang w:val="en-US"/>
                        </w:rPr>
                        <w:t>‘</w:t>
                      </w:r>
                      <w:r w:rsidR="00FC7AC6" w:rsidRPr="00C44196">
                        <w:rPr>
                          <w:b/>
                          <w:bCs/>
                          <w:lang w:val="en-US"/>
                        </w:rPr>
                        <w:t>unit</w:t>
                      </w:r>
                      <w:r w:rsidR="00C959C6" w:rsidRPr="00C44196">
                        <w:rPr>
                          <w:b/>
                          <w:bCs/>
                          <w:lang w:val="en-US"/>
                        </w:rPr>
                        <w:t>’</w:t>
                      </w:r>
                      <w:r w:rsidR="00FC7AC6" w:rsidRPr="00C44196">
                        <w:rPr>
                          <w:b/>
                          <w:bCs/>
                          <w:lang w:val="en-US"/>
                        </w:rPr>
                        <w:t xml:space="preserve"> is defined as an additional 50 </w:t>
                      </w:r>
                      <w:r w:rsidR="00C959C6" w:rsidRPr="00C44196">
                        <w:rPr>
                          <w:b/>
                          <w:bCs/>
                          <w:lang w:val="en-US"/>
                        </w:rPr>
                        <w:t>assessments</w:t>
                      </w:r>
                      <w:r w:rsidR="00FC7AC6" w:rsidRPr="00C44196">
                        <w:rPr>
                          <w:b/>
                          <w:bCs/>
                          <w:lang w:val="en-US"/>
                        </w:rPr>
                        <w:t xml:space="preserve"> per week</w:t>
                      </w:r>
                      <w:r w:rsidR="00FC7AC6" w:rsidRPr="00C959C6">
                        <w:rPr>
                          <w:lang w:val="en-US"/>
                        </w:rPr>
                        <w:t xml:space="preserve"> (in the case of surge volumes</w:t>
                      </w:r>
                      <w:r w:rsidR="00C959C6">
                        <w:rPr>
                          <w:lang w:val="en-US"/>
                        </w:rPr>
                        <w:t xml:space="preserve"> above </w:t>
                      </w:r>
                      <w:r w:rsidR="00C44196">
                        <w:rPr>
                          <w:lang w:val="en-US"/>
                        </w:rPr>
                        <w:t>300 assessments per week</w:t>
                      </w:r>
                      <w:r w:rsidR="00FC7AC6" w:rsidRPr="00192A31">
                        <w:rPr>
                          <w:b/>
                          <w:bCs/>
                          <w:lang w:val="en-US"/>
                        </w:rPr>
                        <w:t>)</w:t>
                      </w:r>
                      <w:r w:rsidR="00FC7AC6" w:rsidRPr="00192A31">
                        <w:rPr>
                          <w:lang w:val="en-US"/>
                        </w:rPr>
                        <w:t>.</w:t>
                      </w:r>
                      <w:r w:rsidR="00C959C6">
                        <w:rPr>
                          <w:lang w:val="en-US"/>
                        </w:rPr>
                        <w:t xml:space="preserve"> </w:t>
                      </w:r>
                      <w:r w:rsidR="00FC7AC6" w:rsidRPr="00C63FAA">
                        <w:rPr>
                          <w:lang w:val="en-IE"/>
                        </w:rPr>
                        <w:t>This includes, but is not limited to:</w:t>
                      </w:r>
                    </w:p>
                    <w:p w14:paraId="3308EBEA" w14:textId="77777777" w:rsidR="00192A31" w:rsidRPr="00192A31" w:rsidRDefault="00192A31" w:rsidP="00746C69">
                      <w:pPr>
                        <w:pStyle w:val="ListParagraph"/>
                        <w:numPr>
                          <w:ilvl w:val="0"/>
                          <w:numId w:val="30"/>
                        </w:numPr>
                        <w:rPr>
                          <w:lang w:val="en-IE"/>
                        </w:rPr>
                      </w:pPr>
                      <w:r w:rsidRPr="00192A31">
                        <w:rPr>
                          <w:lang w:val="en-IE"/>
                        </w:rPr>
                        <w:t xml:space="preserve">Additional staffing costs </w:t>
                      </w:r>
                    </w:p>
                    <w:p w14:paraId="42E986A6" w14:textId="77777777" w:rsidR="004C0C26" w:rsidRPr="004C0C26" w:rsidRDefault="004C0C26" w:rsidP="004C0C26">
                      <w:pPr>
                        <w:rPr>
                          <w:lang w:val="en-US"/>
                        </w:rPr>
                      </w:pPr>
                      <w:r w:rsidRPr="004C0C26">
                        <w:rPr>
                          <w:bCs/>
                        </w:rPr>
                        <w:t>Tenderers must enter their proposed ‘(</w:t>
                      </w:r>
                      <w:r w:rsidRPr="004C0C26">
                        <w:rPr>
                          <w:lang w:val="en-US"/>
                        </w:rPr>
                        <w:t>Total) Fixed Cost (per week)’</w:t>
                      </w:r>
                      <w:r w:rsidRPr="004C0C26">
                        <w:rPr>
                          <w:bCs/>
                        </w:rPr>
                        <w:t xml:space="preserve"> in cells E7</w:t>
                      </w:r>
                    </w:p>
                    <w:p w14:paraId="022792DC" w14:textId="77777777" w:rsidR="007A63DE" w:rsidRPr="004C0C26" w:rsidRDefault="007A63DE" w:rsidP="004C0C26">
                      <w:pPr>
                        <w:rPr>
                          <w:lang w:val="en-IE"/>
                        </w:rPr>
                      </w:pPr>
                    </w:p>
                    <w:p w14:paraId="2A93EE14" w14:textId="16A4A4D8" w:rsidR="003021AE" w:rsidRPr="007A63DE" w:rsidRDefault="003021AE" w:rsidP="00746C69">
                      <w:pPr>
                        <w:pStyle w:val="ListParagraph"/>
                        <w:numPr>
                          <w:ilvl w:val="0"/>
                          <w:numId w:val="27"/>
                        </w:numPr>
                        <w:rPr>
                          <w:b/>
                          <w:bCs/>
                          <w:lang w:val="en-IE"/>
                        </w:rPr>
                      </w:pPr>
                      <w:r w:rsidRPr="007A63DE">
                        <w:rPr>
                          <w:b/>
                          <w:bCs/>
                          <w:lang w:val="en-IE"/>
                        </w:rPr>
                        <w:lastRenderedPageBreak/>
                        <w:t xml:space="preserve">Total Cost for Evaluation </w:t>
                      </w:r>
                    </w:p>
                    <w:p w14:paraId="40B151CA" w14:textId="767637C6" w:rsidR="004C0C26" w:rsidRPr="004C0C26" w:rsidRDefault="004C0C26" w:rsidP="004C0C26">
                      <w:pPr>
                        <w:spacing w:before="160" w:after="160" w:line="324" w:lineRule="auto"/>
                        <w:jc w:val="both"/>
                        <w:rPr>
                          <w:b/>
                        </w:rPr>
                      </w:pPr>
                      <w:r w:rsidRPr="004C0C26">
                        <w:rPr>
                          <w:b/>
                        </w:rPr>
                        <w:t xml:space="preserve">It is the value auto populated at "Total costs for evaluation'' (Cell </w:t>
                      </w:r>
                      <w:r>
                        <w:rPr>
                          <w:b/>
                        </w:rPr>
                        <w:t>E13</w:t>
                      </w:r>
                      <w:r w:rsidRPr="004C0C26">
                        <w:rPr>
                          <w:b/>
                        </w:rPr>
                        <w:t>) which will be used as the basis for the evaluation of the pricing requirement.</w:t>
                      </w:r>
                    </w:p>
                    <w:p w14:paraId="6D9B79A3" w14:textId="77777777" w:rsidR="004C0C26" w:rsidRPr="004C0C26" w:rsidRDefault="004C0C26" w:rsidP="004C0C26">
                      <w:pPr>
                        <w:spacing w:before="160" w:after="160" w:line="324" w:lineRule="auto"/>
                        <w:jc w:val="both"/>
                        <w:rPr>
                          <w:bCs/>
                        </w:rPr>
                      </w:pPr>
                      <w:r w:rsidRPr="004C0C26">
                        <w:rPr>
                          <w:bCs/>
                        </w:rPr>
                        <w:t>The Methodology that will be used for Evaluating Price is as follows:</w:t>
                      </w:r>
                    </w:p>
                    <w:p w14:paraId="00965875" w14:textId="77777777" w:rsidR="004C0C26" w:rsidRPr="004C0C26" w:rsidRDefault="004C0C26" w:rsidP="004C0C26">
                      <w:pPr>
                        <w:spacing w:before="160" w:after="160" w:line="324" w:lineRule="auto"/>
                        <w:jc w:val="both"/>
                        <w:rPr>
                          <w:b/>
                        </w:rPr>
                      </w:pPr>
                      <w:r w:rsidRPr="004C0C26">
                        <w:rPr>
                          <w:b/>
                        </w:rPr>
                        <w:t>The lowest Tenderer's Rate (Ex VAT) DIVIDED by Rate submitted by Tenderer being scored (Ex VAT), all MULTIPLIED by the available marks.</w:t>
                      </w:r>
                    </w:p>
                    <w:p w14:paraId="1554882C" w14:textId="625C0059" w:rsidR="00622E40" w:rsidRPr="004B46E1" w:rsidRDefault="004C0C26" w:rsidP="004B46E1">
                      <w:pPr>
                        <w:spacing w:before="160" w:after="160" w:line="324" w:lineRule="auto"/>
                        <w:jc w:val="both"/>
                        <w:rPr>
                          <w:bCs/>
                        </w:rPr>
                      </w:pPr>
                      <w:r w:rsidRPr="004C0C26">
                        <w:rPr>
                          <w:bCs/>
                        </w:rPr>
                        <w:t>Using this methodology the lowest price will be awarded full marks and all other prices offered will be marked relative to this lowest price using the formula outlined in this RFT document.</w:t>
                      </w:r>
                    </w:p>
                    <w:p w14:paraId="5096439A" w14:textId="66DB580E" w:rsidR="00580233" w:rsidRPr="00B11FFB" w:rsidRDefault="007A63DE" w:rsidP="00580233">
                      <w:pPr>
                        <w:rPr>
                          <w:b/>
                          <w:bCs/>
                          <w:lang w:val="en-US"/>
                        </w:rPr>
                      </w:pPr>
                      <w:r>
                        <w:rPr>
                          <w:b/>
                          <w:bCs/>
                          <w:lang w:val="en-US"/>
                        </w:rPr>
                        <w:t>5</w:t>
                      </w:r>
                      <w:r w:rsidR="00557998">
                        <w:rPr>
                          <w:b/>
                          <w:bCs/>
                          <w:lang w:val="en-US"/>
                        </w:rPr>
                        <w:t>. Other Considerations</w:t>
                      </w:r>
                    </w:p>
                    <w:p w14:paraId="2E8E37F5" w14:textId="77777777" w:rsidR="00557998" w:rsidRDefault="00580233" w:rsidP="00746C69">
                      <w:pPr>
                        <w:pStyle w:val="ListParagraph"/>
                        <w:numPr>
                          <w:ilvl w:val="0"/>
                          <w:numId w:val="29"/>
                        </w:numPr>
                        <w:rPr>
                          <w:lang w:val="en-US"/>
                        </w:rPr>
                      </w:pPr>
                      <w:r w:rsidRPr="00557998">
                        <w:rPr>
                          <w:lang w:val="en-US"/>
                        </w:rPr>
                        <w:t xml:space="preserve">The successful Tenderer will be fully responsible for all liability and costs associated with all applicable </w:t>
                      </w:r>
                      <w:proofErr w:type="spellStart"/>
                      <w:r w:rsidRPr="00557998">
                        <w:rPr>
                          <w:lang w:val="en-US"/>
                        </w:rPr>
                        <w:t>labour</w:t>
                      </w:r>
                      <w:proofErr w:type="spellEnd"/>
                      <w:r w:rsidRPr="00557998">
                        <w:rPr>
                          <w:lang w:val="en-US"/>
                        </w:rPr>
                        <w:t xml:space="preserve"> and other laws.</w:t>
                      </w:r>
                    </w:p>
                    <w:p w14:paraId="210E84F0" w14:textId="303FC9E4" w:rsidR="00580233" w:rsidRPr="0077685C" w:rsidRDefault="00580233" w:rsidP="00173C82">
                      <w:pPr>
                        <w:rPr>
                          <w:lang w:val="en-US"/>
                        </w:rPr>
                      </w:pPr>
                    </w:p>
                    <w:p w14:paraId="33BD9A57" w14:textId="77777777" w:rsidR="00580233" w:rsidRPr="00310EDC" w:rsidRDefault="00CA6DCF" w:rsidP="00580233"/>
                  </w:sdtContent>
                </w:sdt>
              </w:sdtContent>
            </w:sdt>
            <w:p w14:paraId="0BD6BB00" w14:textId="77777777" w:rsidR="00580233" w:rsidRDefault="00580233" w:rsidP="00580233"/>
            <w:p w14:paraId="4F2E7310" w14:textId="47D095BD" w:rsidR="00593E45" w:rsidRPr="00616D23" w:rsidRDefault="00593E45" w:rsidP="00580233">
              <w:pPr>
                <w:rPr>
                  <w:color w:val="FF0000"/>
                  <w:lang w:val="en-US"/>
                </w:rPr>
              </w:pPr>
            </w:p>
            <w:p w14:paraId="3CFF4575" w14:textId="44010F91" w:rsidR="003C0FB1" w:rsidRPr="00310EDC" w:rsidRDefault="00CA6DCF" w:rsidP="00CC7906"/>
          </w:sdtContent>
        </w:sdt>
      </w:sdtContent>
    </w:sdt>
    <w:p w14:paraId="28187E49" w14:textId="77777777" w:rsidR="003C0FB1" w:rsidRDefault="003C0FB1" w:rsidP="00CC7906"/>
    <w:p w14:paraId="4EB175C2" w14:textId="77777777" w:rsidR="003C0FB1" w:rsidRDefault="003C0FB1" w:rsidP="00CC7906"/>
    <w:p w14:paraId="08FF7902" w14:textId="77777777" w:rsidR="003C0FB1" w:rsidRDefault="003C0FB1" w:rsidP="00CC7906">
      <w:pPr>
        <w:sectPr w:rsidR="003C0FB1" w:rsidSect="00926F67">
          <w:type w:val="continuous"/>
          <w:pgSz w:w="11907" w:h="16840" w:code="9"/>
          <w:pgMar w:top="1134" w:right="1418" w:bottom="851" w:left="1418" w:header="709" w:footer="709" w:gutter="0"/>
          <w:cols w:space="708"/>
          <w:formProt w:val="0"/>
          <w:docGrid w:linePitch="360"/>
        </w:sectPr>
      </w:pPr>
    </w:p>
    <w:p w14:paraId="4BD1F9EC" w14:textId="77777777" w:rsidR="003C0FB1" w:rsidRDefault="003C0FB1" w:rsidP="00CC7906"/>
    <w:p w14:paraId="516DB56A" w14:textId="77777777" w:rsidR="003C0FB1" w:rsidRDefault="003C0FB1" w:rsidP="003C0FB1">
      <w:pPr>
        <w:pStyle w:val="Heading1"/>
        <w:spacing w:before="0"/>
        <w:jc w:val="both"/>
        <w:rPr>
          <w:rFonts w:ascii="Calibri" w:hAnsi="Calibri"/>
        </w:rPr>
      </w:pPr>
      <w:r w:rsidRPr="000E5DB7">
        <w:rPr>
          <w:rFonts w:ascii="Calibri" w:hAnsi="Calibri"/>
        </w:rPr>
        <w:lastRenderedPageBreak/>
        <w:t>Appendix 3: Tenderers’ Statement</w:t>
      </w:r>
    </w:p>
    <w:p w14:paraId="78D585D0" w14:textId="77777777" w:rsidR="003C0FB1" w:rsidRDefault="003C0FB1" w:rsidP="00D3359A">
      <w:pPr>
        <w:keepLines/>
        <w:jc w:val="both"/>
      </w:pPr>
      <w:r w:rsidRPr="000E5DB7">
        <w:t xml:space="preserve">[Tenderers shall complete and return the following form of Tenderers’ Statement printed on the Tenderers’ headed notepaper and signed by the Tenderer.] </w:t>
      </w:r>
    </w:p>
    <w:p w14:paraId="327B6264" w14:textId="77777777" w:rsidR="003C0FB1" w:rsidRDefault="003C0FB1" w:rsidP="00D3359A">
      <w:pPr>
        <w:keepLines/>
        <w:jc w:val="both"/>
      </w:pPr>
    </w:p>
    <w:p w14:paraId="427A6A79" w14:textId="77777777" w:rsidR="003C0FB1" w:rsidRDefault="003C0FB1" w:rsidP="00D3359A">
      <w:pPr>
        <w:keepLines/>
        <w:jc w:val="center"/>
        <w:rPr>
          <w:b/>
        </w:rPr>
      </w:pPr>
      <w:r w:rsidRPr="000E5DB7">
        <w:rPr>
          <w:b/>
        </w:rPr>
        <w:t>TENDERERS’ STATEMENT</w:t>
      </w:r>
    </w:p>
    <w:p w14:paraId="6D537D1F" w14:textId="77777777" w:rsidR="003C0FB1" w:rsidRDefault="003C0FB1" w:rsidP="00D3359A">
      <w:pPr>
        <w:keepLines/>
        <w:jc w:val="both"/>
        <w:rPr>
          <w:b/>
        </w:rPr>
      </w:pPr>
    </w:p>
    <w:p w14:paraId="36F3EDF2" w14:textId="01E599E1" w:rsidR="003C0FB1" w:rsidRPr="00557DED" w:rsidRDefault="003C0FB1" w:rsidP="00D3359A">
      <w:pPr>
        <w:jc w:val="both"/>
        <w:rPr>
          <w:szCs w:val="22"/>
        </w:rPr>
      </w:pPr>
      <w:r w:rsidRPr="00557DED">
        <w:rPr>
          <w:szCs w:val="22"/>
        </w:rPr>
        <w:t xml:space="preserve">TO:  </w:t>
      </w:r>
      <w:sdt>
        <w:sdtPr>
          <w:rPr>
            <w:highlight w:val="lightGray"/>
          </w:rPr>
          <w:alias w:val="Name"/>
          <w:tag w:val="Name"/>
          <w:id w:val="1357776445"/>
          <w:placeholder>
            <w:docPart w:val="BD8B61178B3B496DB6C21CFBAD523CA9"/>
          </w:placeholder>
          <w:dataBinding w:prefixMappings="xmlns:ns0='http://schemas.microsoft.com/office/2006/coverPageProps' " w:xpath="/ns0:CoverPageProperties[1]/ns0:Abstract[1]" w:storeItemID="{55AF091B-3C7A-41E3-B477-F2FDAA23CFDA}"/>
          <w:text/>
        </w:sdtPr>
        <w:sdtEndPr/>
        <w:sdtContent>
          <w:r w:rsidR="0016268B">
            <w:rPr>
              <w:highlight w:val="lightGray"/>
            </w:rPr>
            <w:t>The Department of Justice, Home Affairs and Migration</w:t>
          </w:r>
        </w:sdtContent>
      </w:sdt>
      <w:r w:rsidR="003F3EE7">
        <w:t xml:space="preserve"> </w:t>
      </w:r>
      <w:r w:rsidR="003F3EE7" w:rsidRPr="00CC568F">
        <w:t>(the “Contracting Authority”)</w:t>
      </w:r>
    </w:p>
    <w:p w14:paraId="46FC351B" w14:textId="14295C39" w:rsidR="003C0FB1" w:rsidRDefault="003C0FB1" w:rsidP="00D3359A">
      <w:pPr>
        <w:keepLines/>
        <w:jc w:val="both"/>
      </w:pPr>
      <w:r w:rsidRPr="00557DED">
        <w:rPr>
          <w:szCs w:val="22"/>
        </w:rPr>
        <w:t xml:space="preserve">RE: Request for Tenders for the Supply of </w:t>
      </w:r>
      <w:sdt>
        <w:sdtPr>
          <w:rPr>
            <w:szCs w:val="22"/>
            <w:highlight w:val="lightGray"/>
          </w:rPr>
          <w:alias w:val="Type of Services"/>
          <w:tag w:val="Type of Services"/>
          <w:id w:val="1515106642"/>
          <w:placeholder>
            <w:docPart w:val="0DE2ECC5F18A4C11BA68556453A94056"/>
          </w:placeholder>
          <w:dataBinding w:prefixMappings="xmlns:ns0='http://schemas.microsoft.com/office/2006/coverPageProps' " w:xpath="/ns0:CoverPageProperties[1]/ns0:CompanyFax[1]" w:storeItemID="{55AF091B-3C7A-41E3-B477-F2FDAA23CFDA}"/>
          <w:text/>
        </w:sdtPr>
        <w:sdtEndPr/>
        <w:sdtContent>
          <w:r w:rsidR="00B72D46">
            <w:rPr>
              <w:szCs w:val="22"/>
              <w:highlight w:val="lightGray"/>
            </w:rPr>
            <w:t>Vulnerability Assessments to International Protection Applicants</w:t>
          </w:r>
        </w:sdtContent>
      </w:sdt>
    </w:p>
    <w:p w14:paraId="548E1EA1" w14:textId="77777777" w:rsidR="003C0FB1" w:rsidRDefault="003C0FB1" w:rsidP="00D3359A">
      <w:pPr>
        <w:keepLines/>
        <w:jc w:val="both"/>
      </w:pPr>
    </w:p>
    <w:p w14:paraId="6B39EDD0" w14:textId="77902187" w:rsidR="003C0FB1" w:rsidRPr="00507FE4" w:rsidRDefault="003C0FB1" w:rsidP="00D3359A">
      <w:pPr>
        <w:keepLines/>
        <w:jc w:val="both"/>
      </w:pPr>
      <w:r w:rsidRPr="000E5DB7">
        <w:t>Having examined your Request for Tenders (</w:t>
      </w:r>
      <w:r>
        <w:t>the “</w:t>
      </w:r>
      <w:r w:rsidRPr="000E5DB7">
        <w:t>RFT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W w:w="0" w:type="auto"/>
        <w:tblLook w:val="01E0" w:firstRow="1" w:lastRow="1" w:firstColumn="1" w:lastColumn="1" w:noHBand="0" w:noVBand="0"/>
      </w:tblPr>
      <w:tblGrid>
        <w:gridCol w:w="807"/>
        <w:gridCol w:w="8264"/>
      </w:tblGrid>
      <w:tr w:rsidR="003C0FB1" w:rsidRPr="00507FE4" w14:paraId="4C7A617B" w14:textId="77777777" w:rsidTr="00D3359A">
        <w:trPr>
          <w:trHeight w:val="636"/>
        </w:trPr>
        <w:tc>
          <w:tcPr>
            <w:tcW w:w="807" w:type="dxa"/>
          </w:tcPr>
          <w:p w14:paraId="286530E9" w14:textId="77777777" w:rsidR="003C0FB1" w:rsidRPr="00C22B2F" w:rsidRDefault="003C0FB1" w:rsidP="004A7D33">
            <w:pPr>
              <w:jc w:val="both"/>
              <w:rPr>
                <w:color w:val="0000FF"/>
              </w:rPr>
            </w:pPr>
            <w:r w:rsidRPr="00C22B2F">
              <w:rPr>
                <w:color w:val="0000FF"/>
              </w:rPr>
              <w:t>1.</w:t>
            </w:r>
          </w:p>
        </w:tc>
        <w:tc>
          <w:tcPr>
            <w:tcW w:w="8264" w:type="dxa"/>
          </w:tcPr>
          <w:p w14:paraId="4D12274C" w14:textId="77777777" w:rsidR="003C0FB1" w:rsidRPr="00507FE4" w:rsidRDefault="003C0FB1" w:rsidP="00FD38B8">
            <w:pPr>
              <w:jc w:val="both"/>
            </w:pPr>
            <w:r w:rsidRPr="00507FE4">
              <w:t>We understand the nature and extent of the Services required to be delivered as described in Requirements and Specifications at Appendix 1 to the RFT.</w:t>
            </w:r>
          </w:p>
        </w:tc>
      </w:tr>
      <w:tr w:rsidR="003C0FB1" w:rsidRPr="00507FE4" w14:paraId="3E3AFAFD" w14:textId="77777777" w:rsidTr="00D3359A">
        <w:trPr>
          <w:trHeight w:val="1186"/>
        </w:trPr>
        <w:tc>
          <w:tcPr>
            <w:tcW w:w="807" w:type="dxa"/>
          </w:tcPr>
          <w:p w14:paraId="0DFA817B" w14:textId="77777777" w:rsidR="003C0FB1" w:rsidRPr="00C22B2F" w:rsidRDefault="003C0FB1" w:rsidP="004A7D33">
            <w:pPr>
              <w:jc w:val="both"/>
              <w:rPr>
                <w:color w:val="0000FF"/>
              </w:rPr>
            </w:pPr>
            <w:r w:rsidRPr="00C22B2F">
              <w:rPr>
                <w:color w:val="0000FF"/>
              </w:rPr>
              <w:t>2.</w:t>
            </w:r>
          </w:p>
        </w:tc>
        <w:tc>
          <w:tcPr>
            <w:tcW w:w="8264" w:type="dxa"/>
          </w:tcPr>
          <w:p w14:paraId="5E45FE55" w14:textId="77777777" w:rsidR="003C0FB1" w:rsidRPr="00507FE4" w:rsidRDefault="003C0FB1">
            <w:pPr>
              <w:jc w:val="both"/>
            </w:pPr>
            <w:r w:rsidRPr="00507FE4">
              <w:t xml:space="preserve">We accept all of the Terms and Conditions of the RFT, the Services Contract and the Confidentiality Agreement and agree if awarded </w:t>
            </w:r>
            <w:r>
              <w:t>a</w:t>
            </w:r>
            <w:r w:rsidRPr="00507FE4">
              <w:t xml:space="preserve"> Services Contract to execute the Services Contract at Appendix </w:t>
            </w:r>
            <w:r w:rsidR="003E7CC4">
              <w:t>5</w:t>
            </w:r>
            <w:r w:rsidRPr="00507FE4">
              <w:t xml:space="preserve"> to the RFT and the Confidenti</w:t>
            </w:r>
            <w:r>
              <w:t xml:space="preserve">ality Agreement at Appendix </w:t>
            </w:r>
            <w:r w:rsidR="003E7CC4">
              <w:t>6</w:t>
            </w:r>
            <w:r>
              <w:t xml:space="preserve"> to</w:t>
            </w:r>
            <w:r w:rsidRPr="00507FE4">
              <w:t xml:space="preserve"> the RFT.</w:t>
            </w:r>
          </w:p>
        </w:tc>
      </w:tr>
      <w:tr w:rsidR="003C0FB1" w:rsidRPr="00507FE4" w14:paraId="49D9DD30" w14:textId="77777777" w:rsidTr="002418DA">
        <w:tc>
          <w:tcPr>
            <w:tcW w:w="807" w:type="dxa"/>
          </w:tcPr>
          <w:p w14:paraId="77BB9C44" w14:textId="77777777" w:rsidR="003C0FB1" w:rsidRPr="00C22B2F" w:rsidRDefault="003C0FB1" w:rsidP="004A7D33">
            <w:pPr>
              <w:jc w:val="both"/>
              <w:rPr>
                <w:color w:val="0000FF"/>
              </w:rPr>
            </w:pPr>
            <w:r w:rsidRPr="00C22B2F">
              <w:rPr>
                <w:color w:val="0000FF"/>
              </w:rPr>
              <w:t>3.</w:t>
            </w:r>
          </w:p>
        </w:tc>
        <w:tc>
          <w:tcPr>
            <w:tcW w:w="8264" w:type="dxa"/>
          </w:tcPr>
          <w:p w14:paraId="7366CD2B" w14:textId="77777777" w:rsidR="003C0FB1" w:rsidRPr="00507FE4" w:rsidRDefault="003C0FB1" w:rsidP="00FD38B8">
            <w:pPr>
              <w:jc w:val="both"/>
            </w:pPr>
            <w:r w:rsidRPr="00507FE4">
              <w:t xml:space="preserve">We accept all the </w:t>
            </w:r>
            <w:r w:rsidRPr="00507FE4">
              <w:rPr>
                <w:szCs w:val="22"/>
              </w:rPr>
              <w:t xml:space="preserve">Selection </w:t>
            </w:r>
            <w:r w:rsidRPr="00507FE4">
              <w:t>and Award Criteria as set out in Part 3 of the RFT.</w:t>
            </w:r>
          </w:p>
        </w:tc>
      </w:tr>
      <w:tr w:rsidR="003C0FB1" w:rsidRPr="00CB5B77" w14:paraId="0CD20EB6" w14:textId="77777777" w:rsidTr="002418DA">
        <w:tc>
          <w:tcPr>
            <w:tcW w:w="807" w:type="dxa"/>
          </w:tcPr>
          <w:p w14:paraId="460749F0" w14:textId="77777777" w:rsidR="003C0FB1" w:rsidRPr="00C22B2F" w:rsidRDefault="003C0FB1" w:rsidP="004A7D33">
            <w:pPr>
              <w:jc w:val="both"/>
              <w:rPr>
                <w:color w:val="0000FF"/>
              </w:rPr>
            </w:pPr>
            <w:r w:rsidRPr="00C22B2F">
              <w:rPr>
                <w:color w:val="0000FF"/>
              </w:rPr>
              <w:t>4.</w:t>
            </w:r>
          </w:p>
        </w:tc>
        <w:tc>
          <w:tcPr>
            <w:tcW w:w="8264" w:type="dxa"/>
          </w:tcPr>
          <w:p w14:paraId="20AC4B50" w14:textId="77777777" w:rsidR="003C0FB1" w:rsidRDefault="003C0FB1" w:rsidP="00FD38B8">
            <w:pPr>
              <w:jc w:val="both"/>
            </w:pPr>
            <w:r w:rsidRPr="00507FE4">
              <w:t>We agree to provide the Contracting Authority with the Services in accordance with the RFT and our Tender.</w:t>
            </w:r>
          </w:p>
        </w:tc>
      </w:tr>
      <w:tr w:rsidR="003C0FB1" w:rsidRPr="00CB5B77" w14:paraId="5C2B0DB8" w14:textId="77777777" w:rsidTr="002418DA">
        <w:tc>
          <w:tcPr>
            <w:tcW w:w="807" w:type="dxa"/>
          </w:tcPr>
          <w:p w14:paraId="718B1D01" w14:textId="77777777" w:rsidR="003C0FB1" w:rsidRPr="00C22B2F" w:rsidRDefault="003C0FB1" w:rsidP="004A7D33">
            <w:pPr>
              <w:jc w:val="both"/>
              <w:rPr>
                <w:color w:val="0000FF"/>
              </w:rPr>
            </w:pPr>
            <w:r w:rsidRPr="00C22B2F">
              <w:rPr>
                <w:color w:val="0000FF"/>
              </w:rPr>
              <w:t>5.</w:t>
            </w:r>
          </w:p>
        </w:tc>
        <w:tc>
          <w:tcPr>
            <w:tcW w:w="8264" w:type="dxa"/>
          </w:tcPr>
          <w:p w14:paraId="00E494BF" w14:textId="77777777" w:rsidR="003C0FB1" w:rsidRPr="00507FE4" w:rsidRDefault="003C0FB1" w:rsidP="00FD38B8">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3C0FB1" w:rsidRPr="00CB5B77" w14:paraId="7061E964" w14:textId="77777777" w:rsidTr="002418DA">
        <w:tc>
          <w:tcPr>
            <w:tcW w:w="807" w:type="dxa"/>
          </w:tcPr>
          <w:p w14:paraId="7ABA3DBC" w14:textId="77777777" w:rsidR="003C0FB1" w:rsidRPr="00C22B2F" w:rsidRDefault="003C0FB1" w:rsidP="004A7D33">
            <w:pPr>
              <w:jc w:val="both"/>
              <w:rPr>
                <w:color w:val="0000FF"/>
              </w:rPr>
            </w:pPr>
            <w:r w:rsidRPr="00C22B2F">
              <w:rPr>
                <w:color w:val="0000FF"/>
              </w:rPr>
              <w:t>6.</w:t>
            </w:r>
          </w:p>
        </w:tc>
        <w:tc>
          <w:tcPr>
            <w:tcW w:w="8264" w:type="dxa"/>
          </w:tcPr>
          <w:p w14:paraId="55DF3E32" w14:textId="77777777" w:rsidR="003C0FB1" w:rsidRDefault="003C0FB1" w:rsidP="00FD38B8">
            <w:pPr>
              <w:jc w:val="both"/>
            </w:pPr>
            <w:r w:rsidRPr="000E5DB7">
              <w:t>We confirm that we have complied with all requirements as set out at Part 2 of the RFT.</w:t>
            </w:r>
          </w:p>
        </w:tc>
      </w:tr>
      <w:tr w:rsidR="003C0FB1" w:rsidRPr="00CB5B77" w14:paraId="79AFB841" w14:textId="77777777" w:rsidTr="002418DA">
        <w:tc>
          <w:tcPr>
            <w:tcW w:w="807" w:type="dxa"/>
          </w:tcPr>
          <w:p w14:paraId="77438A60" w14:textId="77777777" w:rsidR="003C0FB1" w:rsidRDefault="003C0FB1" w:rsidP="004A7D33">
            <w:pPr>
              <w:jc w:val="both"/>
              <w:rPr>
                <w:color w:val="000080"/>
              </w:rPr>
            </w:pPr>
            <w:r w:rsidRPr="00C22B2F">
              <w:rPr>
                <w:color w:val="0000FF"/>
              </w:rPr>
              <w:t>7.</w:t>
            </w:r>
          </w:p>
        </w:tc>
        <w:tc>
          <w:tcPr>
            <w:tcW w:w="8264" w:type="dxa"/>
          </w:tcPr>
          <w:p w14:paraId="75207830" w14:textId="77777777" w:rsidR="003C0FB1" w:rsidRDefault="003C0FB1" w:rsidP="00FD38B8">
            <w:pPr>
              <w:jc w:val="both"/>
            </w:pPr>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RFT. </w:t>
            </w:r>
          </w:p>
        </w:tc>
      </w:tr>
      <w:tr w:rsidR="003C0FB1" w:rsidRPr="00CB5B77" w14:paraId="5F70E685" w14:textId="77777777" w:rsidTr="002418DA">
        <w:tc>
          <w:tcPr>
            <w:tcW w:w="807" w:type="dxa"/>
          </w:tcPr>
          <w:p w14:paraId="653C8854" w14:textId="77777777" w:rsidR="003C0FB1" w:rsidRPr="00C22B2F" w:rsidRDefault="003C0FB1" w:rsidP="004A7D33">
            <w:pPr>
              <w:jc w:val="both"/>
              <w:rPr>
                <w:color w:val="0000FF"/>
              </w:rPr>
            </w:pPr>
            <w:r w:rsidRPr="00C22B2F">
              <w:rPr>
                <w:color w:val="0000FF"/>
              </w:rPr>
              <w:t>8.</w:t>
            </w:r>
          </w:p>
        </w:tc>
        <w:tc>
          <w:tcPr>
            <w:tcW w:w="8264" w:type="dxa"/>
          </w:tcPr>
          <w:p w14:paraId="5E46DBF3" w14:textId="77777777" w:rsidR="00904FCA" w:rsidRDefault="003C0FB1" w:rsidP="00FD38B8">
            <w:pPr>
              <w:jc w:val="both"/>
            </w:pPr>
            <w:r w:rsidRPr="000E5DB7">
              <w:t>We shall, if awarded any Services Contract under the RFT, have in place on the Effective Date of the Services Contract all insurances (if any) as required by paragraph 2.21.1 of the RFT.</w:t>
            </w:r>
          </w:p>
        </w:tc>
      </w:tr>
      <w:tr w:rsidR="00904FCA" w:rsidRPr="00514373" w14:paraId="183FEFB5" w14:textId="77777777" w:rsidTr="00904FCA">
        <w:tc>
          <w:tcPr>
            <w:tcW w:w="807" w:type="dxa"/>
          </w:tcPr>
          <w:p w14:paraId="09487614" w14:textId="77777777" w:rsidR="00904FCA" w:rsidRPr="00904FCA" w:rsidRDefault="00904FCA" w:rsidP="00904FCA">
            <w:pPr>
              <w:jc w:val="both"/>
              <w:rPr>
                <w:color w:val="0000FF"/>
              </w:rPr>
            </w:pPr>
            <w:r w:rsidRPr="00904FCA">
              <w:rPr>
                <w:color w:val="0000FF"/>
              </w:rPr>
              <w:t>9.</w:t>
            </w:r>
          </w:p>
        </w:tc>
        <w:tc>
          <w:tcPr>
            <w:tcW w:w="8264" w:type="dxa"/>
          </w:tcPr>
          <w:p w14:paraId="3BE6971C" w14:textId="77777777" w:rsidR="00904FCA" w:rsidRPr="00904FCA" w:rsidRDefault="00904FCA" w:rsidP="00904FCA">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5B2A6D" w:rsidRPr="00514373" w14:paraId="758D15F4" w14:textId="77777777" w:rsidTr="00904FCA">
        <w:tc>
          <w:tcPr>
            <w:tcW w:w="807" w:type="dxa"/>
          </w:tcPr>
          <w:p w14:paraId="1F80FD6B" w14:textId="2065E604" w:rsidR="005B2A6D" w:rsidRPr="00904FCA" w:rsidRDefault="005B2A6D" w:rsidP="005B2A6D">
            <w:pPr>
              <w:jc w:val="both"/>
              <w:rPr>
                <w:color w:val="0000FF"/>
              </w:rPr>
            </w:pPr>
            <w:r>
              <w:rPr>
                <w:color w:val="0000FF"/>
              </w:rPr>
              <w:lastRenderedPageBreak/>
              <w:t>10.</w:t>
            </w:r>
          </w:p>
        </w:tc>
        <w:tc>
          <w:tcPr>
            <w:tcW w:w="8264" w:type="dxa"/>
          </w:tcPr>
          <w:p w14:paraId="3286B9A7" w14:textId="700F9221" w:rsidR="005B2A6D" w:rsidRPr="00904FCA" w:rsidRDefault="005B2A6D" w:rsidP="005B2A6D">
            <w:pPr>
              <w:jc w:val="both"/>
            </w:pPr>
            <w:r>
              <w:t>We do not come within the category of prohibited economic operators identified in Regulation (EU) No 833/2014 of 31 July 2014 (as amended by EU Regulation 2022/576 or any subsequent amendments to same).</w:t>
            </w:r>
          </w:p>
        </w:tc>
      </w:tr>
      <w:tr w:rsidR="005B2A6D" w:rsidRPr="00514373" w14:paraId="40AC185B" w14:textId="77777777" w:rsidTr="00904FCA">
        <w:tc>
          <w:tcPr>
            <w:tcW w:w="807" w:type="dxa"/>
          </w:tcPr>
          <w:p w14:paraId="40902D1F" w14:textId="4FFB2036" w:rsidR="005B2A6D" w:rsidRPr="00904FCA" w:rsidRDefault="005B2A6D" w:rsidP="005B2A6D">
            <w:pPr>
              <w:jc w:val="both"/>
              <w:rPr>
                <w:color w:val="0000FF"/>
              </w:rPr>
            </w:pPr>
            <w:r>
              <w:rPr>
                <w:color w:val="0000FF"/>
              </w:rPr>
              <w:t>11.</w:t>
            </w:r>
          </w:p>
        </w:tc>
        <w:tc>
          <w:tcPr>
            <w:tcW w:w="8264" w:type="dxa"/>
          </w:tcPr>
          <w:p w14:paraId="761FE549" w14:textId="369D6A13" w:rsidR="005B2A6D" w:rsidRPr="00904FCA" w:rsidRDefault="005B2A6D" w:rsidP="005B2A6D">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5B2A6D" w:rsidRPr="00514373" w14:paraId="4BA716A6" w14:textId="77777777" w:rsidTr="00904FCA">
        <w:tc>
          <w:tcPr>
            <w:tcW w:w="807" w:type="dxa"/>
          </w:tcPr>
          <w:p w14:paraId="252F3832" w14:textId="3C918B65" w:rsidR="005B2A6D" w:rsidRPr="00904FCA" w:rsidRDefault="005B2A6D" w:rsidP="005B2A6D">
            <w:pPr>
              <w:jc w:val="both"/>
              <w:rPr>
                <w:color w:val="0000FF"/>
              </w:rPr>
            </w:pPr>
            <w:r>
              <w:rPr>
                <w:color w:val="0000FF"/>
              </w:rPr>
              <w:t>12.</w:t>
            </w:r>
          </w:p>
        </w:tc>
        <w:tc>
          <w:tcPr>
            <w:tcW w:w="8264" w:type="dxa"/>
          </w:tcPr>
          <w:p w14:paraId="1F8BA78A" w14:textId="30C2CF25" w:rsidR="005B2A6D" w:rsidRPr="00904FCA" w:rsidRDefault="005B2A6D" w:rsidP="005B2A6D">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67DBA0C2" w14:textId="77777777" w:rsidR="003C0FB1" w:rsidRDefault="003C0FB1" w:rsidP="003C0FB1">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26E81897" w14:textId="77777777" w:rsidTr="00503F93">
        <w:trPr>
          <w:trHeight w:val="940"/>
        </w:trPr>
        <w:tc>
          <w:tcPr>
            <w:tcW w:w="4208" w:type="dxa"/>
          </w:tcPr>
          <w:p w14:paraId="4D33B3F3" w14:textId="4E6E3903" w:rsidR="003C0FB1" w:rsidRDefault="00FD38B8" w:rsidP="00503F93">
            <w:pPr>
              <w:jc w:val="both"/>
              <w:rPr>
                <w:b/>
                <w:color w:val="333399"/>
                <w:szCs w:val="22"/>
              </w:rPr>
            </w:pPr>
            <w:r>
              <w:br w:type="page"/>
            </w:r>
            <w:r w:rsidR="003C0FB1" w:rsidRPr="00830A49">
              <w:rPr>
                <w:b/>
                <w:color w:val="333399"/>
                <w:szCs w:val="22"/>
              </w:rPr>
              <w:t>SIGNED</w:t>
            </w:r>
          </w:p>
          <w:p w14:paraId="538B57EE" w14:textId="77777777" w:rsidR="003C0FB1" w:rsidRDefault="003C0FB1" w:rsidP="00503F93">
            <w:pPr>
              <w:jc w:val="both"/>
              <w:rPr>
                <w:b/>
                <w:color w:val="333399"/>
                <w:szCs w:val="22"/>
              </w:rPr>
            </w:pPr>
          </w:p>
          <w:p w14:paraId="23B91975" w14:textId="77777777" w:rsidR="003C0FB1" w:rsidRDefault="003C0FB1" w:rsidP="00503F93">
            <w:pPr>
              <w:jc w:val="both"/>
              <w:rPr>
                <w:b/>
                <w:color w:val="333399"/>
                <w:szCs w:val="22"/>
              </w:rPr>
            </w:pPr>
          </w:p>
          <w:p w14:paraId="0F1268BC" w14:textId="77777777" w:rsidR="003C0FB1" w:rsidRDefault="003C0FB1" w:rsidP="00503F93">
            <w:pPr>
              <w:jc w:val="both"/>
              <w:rPr>
                <w:b/>
                <w:color w:val="333399"/>
                <w:szCs w:val="22"/>
              </w:rPr>
            </w:pPr>
          </w:p>
          <w:p w14:paraId="5048B5DC" w14:textId="77777777" w:rsidR="003C0FB1" w:rsidRDefault="003C0FB1" w:rsidP="00503F93">
            <w:pPr>
              <w:jc w:val="both"/>
              <w:rPr>
                <w:b/>
                <w:color w:val="333399"/>
                <w:szCs w:val="22"/>
              </w:rPr>
            </w:pPr>
            <w:r w:rsidRPr="00830A49">
              <w:rPr>
                <w:b/>
                <w:color w:val="333399"/>
                <w:szCs w:val="22"/>
              </w:rPr>
              <w:t>(Authorised Signatory)</w:t>
            </w:r>
          </w:p>
        </w:tc>
        <w:tc>
          <w:tcPr>
            <w:tcW w:w="4833" w:type="dxa"/>
          </w:tcPr>
          <w:p w14:paraId="1075904B" w14:textId="77777777" w:rsidR="003C0FB1" w:rsidRDefault="003C0FB1" w:rsidP="00503F93">
            <w:pPr>
              <w:jc w:val="both"/>
              <w:rPr>
                <w:b/>
                <w:color w:val="333399"/>
                <w:szCs w:val="22"/>
              </w:rPr>
            </w:pPr>
            <w:r w:rsidRPr="00830A49">
              <w:rPr>
                <w:b/>
                <w:color w:val="333399"/>
                <w:szCs w:val="22"/>
              </w:rPr>
              <w:t>Company</w:t>
            </w:r>
          </w:p>
          <w:p w14:paraId="092D38C8" w14:textId="77777777" w:rsidR="003C0FB1" w:rsidRDefault="003C0FB1" w:rsidP="00503F93">
            <w:pPr>
              <w:jc w:val="both"/>
              <w:rPr>
                <w:b/>
                <w:color w:val="333399"/>
                <w:szCs w:val="22"/>
              </w:rPr>
            </w:pPr>
          </w:p>
        </w:tc>
      </w:tr>
      <w:tr w:rsidR="003C0FB1" w:rsidRPr="00830A49" w14:paraId="6057679E" w14:textId="77777777" w:rsidTr="00503F93">
        <w:trPr>
          <w:cantSplit/>
          <w:trHeight w:val="940"/>
        </w:trPr>
        <w:tc>
          <w:tcPr>
            <w:tcW w:w="4208" w:type="dxa"/>
          </w:tcPr>
          <w:p w14:paraId="31041AB8" w14:textId="77777777" w:rsidR="003C0FB1" w:rsidRDefault="003C0FB1" w:rsidP="00503F93">
            <w:pPr>
              <w:jc w:val="both"/>
              <w:rPr>
                <w:b/>
                <w:color w:val="333399"/>
                <w:szCs w:val="22"/>
              </w:rPr>
            </w:pPr>
            <w:r w:rsidRPr="00830A49">
              <w:rPr>
                <w:b/>
                <w:color w:val="333399"/>
                <w:szCs w:val="22"/>
              </w:rPr>
              <w:t>Print name</w:t>
            </w:r>
          </w:p>
        </w:tc>
        <w:tc>
          <w:tcPr>
            <w:tcW w:w="4833" w:type="dxa"/>
            <w:vMerge w:val="restart"/>
          </w:tcPr>
          <w:p w14:paraId="0581D1B9" w14:textId="77777777" w:rsidR="003C0FB1" w:rsidRDefault="003C0FB1" w:rsidP="00503F93">
            <w:pPr>
              <w:jc w:val="both"/>
              <w:rPr>
                <w:b/>
                <w:color w:val="333399"/>
                <w:szCs w:val="22"/>
              </w:rPr>
            </w:pPr>
            <w:r w:rsidRPr="00830A49">
              <w:rPr>
                <w:b/>
                <w:color w:val="333399"/>
                <w:szCs w:val="22"/>
              </w:rPr>
              <w:t>Address</w:t>
            </w:r>
          </w:p>
        </w:tc>
      </w:tr>
      <w:tr w:rsidR="003C0FB1" w:rsidRPr="00830A49" w14:paraId="7AA1F9BB" w14:textId="77777777" w:rsidTr="00503F93">
        <w:trPr>
          <w:cantSplit/>
          <w:trHeight w:val="940"/>
        </w:trPr>
        <w:tc>
          <w:tcPr>
            <w:tcW w:w="4208" w:type="dxa"/>
          </w:tcPr>
          <w:p w14:paraId="142F0832" w14:textId="77777777" w:rsidR="003C0FB1" w:rsidRPr="00830A49" w:rsidRDefault="003C0FB1" w:rsidP="00503F93">
            <w:pPr>
              <w:jc w:val="both"/>
              <w:rPr>
                <w:b/>
                <w:color w:val="333399"/>
                <w:szCs w:val="22"/>
              </w:rPr>
            </w:pPr>
            <w:r w:rsidRPr="00830A49">
              <w:rPr>
                <w:b/>
                <w:color w:val="333399"/>
                <w:szCs w:val="22"/>
              </w:rPr>
              <w:t>Date</w:t>
            </w:r>
          </w:p>
        </w:tc>
        <w:tc>
          <w:tcPr>
            <w:tcW w:w="4833" w:type="dxa"/>
            <w:vMerge/>
            <w:shd w:val="clear" w:color="auto" w:fill="CCCCCC"/>
          </w:tcPr>
          <w:p w14:paraId="6B5A19F0" w14:textId="77777777" w:rsidR="003C0FB1" w:rsidRPr="00830A49" w:rsidRDefault="003C0FB1" w:rsidP="00503F93">
            <w:pPr>
              <w:jc w:val="both"/>
              <w:rPr>
                <w:b/>
                <w:color w:val="333399"/>
                <w:szCs w:val="22"/>
              </w:rPr>
            </w:pPr>
          </w:p>
        </w:tc>
      </w:tr>
    </w:tbl>
    <w:p w14:paraId="32F66A5A" w14:textId="77777777" w:rsidR="003C0FB1" w:rsidRDefault="003C0FB1" w:rsidP="003C0FB1">
      <w:pPr>
        <w:jc w:val="both"/>
      </w:pPr>
    </w:p>
    <w:p w14:paraId="325ADC6F" w14:textId="77777777" w:rsidR="007B120C" w:rsidRDefault="007B120C" w:rsidP="00292437"/>
    <w:p w14:paraId="62C74AB7" w14:textId="083B1EE5" w:rsidR="00662F78" w:rsidRDefault="00662F78">
      <w:pPr>
        <w:spacing w:after="160" w:line="259" w:lineRule="auto"/>
        <w:rPr>
          <w:szCs w:val="22"/>
          <w:highlight w:val="magenta"/>
        </w:rPr>
      </w:pPr>
      <w:r>
        <w:rPr>
          <w:szCs w:val="22"/>
          <w:highlight w:val="magenta"/>
        </w:rPr>
        <w:br w:type="page"/>
      </w:r>
    </w:p>
    <w:p w14:paraId="565278BB"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Foreign Subsidies Regulation</w:t>
      </w:r>
    </w:p>
    <w:p w14:paraId="34EE6FCB" w14:textId="77777777" w:rsidR="00662F78" w:rsidRDefault="00662F78" w:rsidP="00662F78">
      <w:r>
        <w:t xml:space="preserve">Tenderers are referred to the provisions of Regulation (EU) 2022/2560 of the European Parliament and of the Council on Foreign Subsidies distorting the Internal Market, in addition to Commission Implementing Regulation (EU) 2023/1441, and their obligation to comply therewith. In particular, tenders and candidates should note the requirements under Articles 28 and 29 of Regulation (EU) 2022/2560 relating to the prior notification or declaration of a foreign financial contribution, where the estimated value of the public procurement procedure is equal to or greater than the applicable financial thresholds set out therein. </w:t>
      </w:r>
    </w:p>
    <w:p w14:paraId="3A43966A" w14:textId="77777777" w:rsidR="00662F78" w:rsidRDefault="00662F78" w:rsidP="00662F78">
      <w:pPr>
        <w:keepLines/>
        <w:jc w:val="both"/>
      </w:pPr>
      <w:r>
        <w:t>Where the estimated value of the public procurement procedure is equal to or greater than the financial threshold set out at Article 28 of Regulation (EU) 2022/2560, economic operators are required to comply in full with their obligations under both that Regulation and Implementing Regulation (EU) 2023/1441. In that regard, economic operators are required to complete the relevant form of declaration or notification that apply to their particular circumstances.</w:t>
      </w:r>
    </w:p>
    <w:p w14:paraId="4DEE27EA" w14:textId="77777777" w:rsidR="00662F78" w:rsidRDefault="00662F78" w:rsidP="00662F78">
      <w:pPr>
        <w:keepLines/>
        <w:jc w:val="both"/>
      </w:pPr>
    </w:p>
    <w:p w14:paraId="447E19D1" w14:textId="77777777" w:rsidR="00662F78" w:rsidRDefault="00662F78" w:rsidP="00662F78">
      <w:pPr>
        <w:keepLines/>
        <w:jc w:val="both"/>
      </w:pPr>
    </w:p>
    <w:p w14:paraId="34B150A7" w14:textId="77777777" w:rsidR="00662F78" w:rsidRDefault="00662F78" w:rsidP="00662F78">
      <w:pPr>
        <w:keepLines/>
        <w:jc w:val="both"/>
      </w:pPr>
    </w:p>
    <w:p w14:paraId="116FD576" w14:textId="77777777" w:rsidR="00662F78" w:rsidRDefault="00662F78" w:rsidP="00662F78">
      <w:pPr>
        <w:keepLines/>
        <w:jc w:val="both"/>
      </w:pPr>
    </w:p>
    <w:p w14:paraId="0A5CCB97" w14:textId="77777777" w:rsidR="00662F78" w:rsidRDefault="00662F78" w:rsidP="00662F78">
      <w:pPr>
        <w:keepLines/>
        <w:jc w:val="both"/>
      </w:pPr>
    </w:p>
    <w:p w14:paraId="24FB0A6B" w14:textId="77777777" w:rsidR="00662F78" w:rsidRDefault="00662F78" w:rsidP="00662F78">
      <w:pPr>
        <w:keepLines/>
        <w:jc w:val="both"/>
      </w:pPr>
    </w:p>
    <w:p w14:paraId="4DCB64F1" w14:textId="77777777" w:rsidR="00662F78" w:rsidRDefault="00662F78" w:rsidP="00662F78">
      <w:pPr>
        <w:keepLines/>
        <w:jc w:val="both"/>
      </w:pPr>
    </w:p>
    <w:p w14:paraId="0EEC42A0" w14:textId="77777777" w:rsidR="00662F78" w:rsidRDefault="00662F78" w:rsidP="00662F78">
      <w:pPr>
        <w:keepLines/>
        <w:jc w:val="both"/>
      </w:pPr>
    </w:p>
    <w:p w14:paraId="18C4BC22" w14:textId="77777777" w:rsidR="00662F78" w:rsidRDefault="00662F78" w:rsidP="00662F78">
      <w:pPr>
        <w:keepLines/>
        <w:jc w:val="both"/>
      </w:pPr>
    </w:p>
    <w:p w14:paraId="4E722D2E" w14:textId="77777777" w:rsidR="00662F78" w:rsidRDefault="00662F78" w:rsidP="00662F78">
      <w:pPr>
        <w:keepLines/>
        <w:jc w:val="both"/>
      </w:pPr>
    </w:p>
    <w:p w14:paraId="0D3C2CD5" w14:textId="77777777" w:rsidR="00662F78" w:rsidRDefault="00662F78" w:rsidP="00662F78">
      <w:pPr>
        <w:keepLines/>
        <w:jc w:val="both"/>
      </w:pPr>
    </w:p>
    <w:p w14:paraId="5890A92A" w14:textId="77777777" w:rsidR="00662F78" w:rsidRDefault="00662F78" w:rsidP="00662F78">
      <w:pPr>
        <w:keepLines/>
        <w:jc w:val="both"/>
      </w:pPr>
    </w:p>
    <w:p w14:paraId="40B69C88" w14:textId="77777777" w:rsidR="00662F78" w:rsidRDefault="00662F78" w:rsidP="00662F78">
      <w:pPr>
        <w:keepLines/>
        <w:jc w:val="both"/>
      </w:pPr>
    </w:p>
    <w:p w14:paraId="389FD2F1" w14:textId="77777777" w:rsidR="00662F78" w:rsidRDefault="00662F78" w:rsidP="00662F78">
      <w:pPr>
        <w:keepLines/>
        <w:jc w:val="both"/>
      </w:pPr>
    </w:p>
    <w:p w14:paraId="666C309B" w14:textId="77777777" w:rsidR="00662F78" w:rsidRDefault="00662F78" w:rsidP="00662F78">
      <w:pPr>
        <w:keepLines/>
        <w:jc w:val="both"/>
      </w:pPr>
    </w:p>
    <w:p w14:paraId="5F9187F8" w14:textId="77777777" w:rsidR="00662F78" w:rsidRDefault="00662F78" w:rsidP="00662F78">
      <w:pPr>
        <w:keepLines/>
        <w:jc w:val="both"/>
      </w:pPr>
    </w:p>
    <w:p w14:paraId="6D1A10E1" w14:textId="77777777" w:rsidR="00662F78" w:rsidRDefault="00662F78" w:rsidP="00662F78">
      <w:pPr>
        <w:keepLines/>
        <w:jc w:val="both"/>
      </w:pPr>
    </w:p>
    <w:p w14:paraId="1C067523" w14:textId="77777777" w:rsidR="00662F78" w:rsidRDefault="00662F78" w:rsidP="00662F78">
      <w:pPr>
        <w:keepLines/>
        <w:jc w:val="both"/>
      </w:pPr>
    </w:p>
    <w:p w14:paraId="3EC87AAF" w14:textId="77777777" w:rsidR="00662F78" w:rsidRDefault="00662F78" w:rsidP="00662F78">
      <w:pPr>
        <w:keepLines/>
        <w:jc w:val="both"/>
      </w:pPr>
    </w:p>
    <w:p w14:paraId="2C17638B" w14:textId="77777777" w:rsidR="00662F78" w:rsidRDefault="00662F78" w:rsidP="00662F78">
      <w:pPr>
        <w:keepLines/>
        <w:jc w:val="both"/>
      </w:pPr>
    </w:p>
    <w:p w14:paraId="1852886A" w14:textId="77777777" w:rsidR="00662F78" w:rsidRDefault="00662F78" w:rsidP="00662F78">
      <w:pPr>
        <w:keepLines/>
        <w:jc w:val="both"/>
      </w:pPr>
    </w:p>
    <w:p w14:paraId="314817D6" w14:textId="77777777" w:rsidR="00662F78" w:rsidRDefault="00662F78" w:rsidP="00662F78">
      <w:pPr>
        <w:keepLines/>
        <w:jc w:val="both"/>
      </w:pPr>
    </w:p>
    <w:p w14:paraId="35C7319A" w14:textId="77777777" w:rsidR="00662F78" w:rsidRDefault="00662F78" w:rsidP="00662F78">
      <w:pPr>
        <w:keepLines/>
        <w:jc w:val="both"/>
      </w:pPr>
    </w:p>
    <w:p w14:paraId="35C6B803"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Schedule A – Declaration of no foreign financial contributions</w:t>
      </w:r>
    </w:p>
    <w:p w14:paraId="238E277A"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w:t>
      </w:r>
      <w:r w:rsidRPr="00D51C50">
        <w:rPr>
          <w:b/>
          <w:u w:val="single"/>
        </w:rPr>
        <w:t>not</w:t>
      </w:r>
      <w:r>
        <w:t xml:space="preserve"> been in receipt of any foreign financial contributions]</w:t>
      </w:r>
    </w:p>
    <w:p w14:paraId="1F8D4BBD" w14:textId="77777777" w:rsidR="00662F78" w:rsidRDefault="00662F78" w:rsidP="00662F78"/>
    <w:p w14:paraId="0A9F5207" w14:textId="58B67DF4" w:rsidR="00662F78" w:rsidRPr="00026C99" w:rsidRDefault="00662F78" w:rsidP="00662F78">
      <w:pPr>
        <w:jc w:val="both"/>
      </w:pPr>
      <w:r w:rsidRPr="00557DED">
        <w:rPr>
          <w:szCs w:val="22"/>
        </w:rPr>
        <w:t xml:space="preserve">TO:  </w:t>
      </w:r>
      <w:sdt>
        <w:sdtPr>
          <w:rPr>
            <w:highlight w:val="lightGray"/>
          </w:rPr>
          <w:alias w:val="Name"/>
          <w:tag w:val="Name"/>
          <w:id w:val="-180352184"/>
          <w:placeholder>
            <w:docPart w:val="5FF09FD362ED4CE991A3906635EDB7E9"/>
          </w:placeholder>
          <w:dataBinding w:prefixMappings="xmlns:ns0='http://schemas.microsoft.com/office/2006/coverPageProps' " w:xpath="/ns0:CoverPageProperties[1]/ns0:Abstract[1]" w:storeItemID="{55AF091B-3C7A-41E3-B477-F2FDAA23CFDA}"/>
          <w:text/>
        </w:sdtPr>
        <w:sdtEndPr/>
        <w:sdtContent>
          <w:r w:rsidR="0016268B">
            <w:rPr>
              <w:highlight w:val="lightGray"/>
            </w:rPr>
            <w:t>The Department of Justice, Home Affairs and Migration</w:t>
          </w:r>
        </w:sdtContent>
      </w:sdt>
      <w:r>
        <w:t xml:space="preserve"> </w:t>
      </w:r>
      <w:r w:rsidRPr="00CC568F">
        <w:t>(the “Contracting Authority”)</w:t>
      </w:r>
    </w:p>
    <w:p w14:paraId="1D1A8B25" w14:textId="747E6BF2" w:rsidR="00662F78" w:rsidRDefault="00662F78" w:rsidP="00662F78">
      <w:r w:rsidRPr="00557DED">
        <w:rPr>
          <w:szCs w:val="22"/>
        </w:rPr>
        <w:t xml:space="preserve">RE: Request for Tenders for the Supply of </w:t>
      </w:r>
      <w:sdt>
        <w:sdtPr>
          <w:rPr>
            <w:szCs w:val="22"/>
            <w:highlight w:val="lightGray"/>
          </w:rPr>
          <w:alias w:val="Type of Services"/>
          <w:tag w:val="Type of Services"/>
          <w:id w:val="430089159"/>
          <w:placeholder>
            <w:docPart w:val="83B850C851934A11A733F9AAC6DD2939"/>
          </w:placeholder>
          <w:dataBinding w:prefixMappings="xmlns:ns0='http://schemas.microsoft.com/office/2006/coverPageProps' " w:xpath="/ns0:CoverPageProperties[1]/ns0:CompanyFax[1]" w:storeItemID="{55AF091B-3C7A-41E3-B477-F2FDAA23CFDA}"/>
          <w:text/>
        </w:sdtPr>
        <w:sdtEndPr/>
        <w:sdtContent>
          <w:r w:rsidR="00B72D46">
            <w:rPr>
              <w:szCs w:val="22"/>
              <w:highlight w:val="lightGray"/>
            </w:rPr>
            <w:t>Vulnerability Assessments to International Protection Applicants</w:t>
          </w:r>
        </w:sdtContent>
      </w:sdt>
    </w:p>
    <w:p w14:paraId="1E58D18D" w14:textId="77777777" w:rsidR="00662F78" w:rsidRDefault="00662F78" w:rsidP="00662F78">
      <w:pPr>
        <w:rPr>
          <w:rFonts w:asciiTheme="minorHAnsi" w:hAnsiTheme="minorHAnsi"/>
        </w:rPr>
      </w:pPr>
    </w:p>
    <w:p w14:paraId="506BD029" w14:textId="77777777" w:rsidR="00662F78" w:rsidRDefault="00662F78" w:rsidP="00662F78">
      <w:pPr>
        <w:rPr>
          <w:rFonts w:asciiTheme="minorHAnsi" w:hAnsiTheme="minorHAnsi"/>
        </w:rPr>
      </w:pPr>
      <w:r>
        <w:rPr>
          <w:rFonts w:asciiTheme="minorHAnsi" w:hAnsiTheme="minorHAnsi"/>
        </w:rPr>
        <w:t xml:space="preserve">We hereby declare that none of the notifying parties has been in receipt of any foreign financial contributions within the meaning of </w:t>
      </w:r>
      <w:r>
        <w:t>Regulation (EU) 2022/2560.</w:t>
      </w:r>
    </w:p>
    <w:p w14:paraId="531D88BD" w14:textId="77777777" w:rsidR="00662F78" w:rsidRPr="00D51C50" w:rsidRDefault="00662F78" w:rsidP="00662F78">
      <w:pPr>
        <w:rPr>
          <w:b/>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662F78" w:rsidRPr="00830A49" w14:paraId="6DB0A908" w14:textId="77777777" w:rsidTr="00BA7FB8">
        <w:trPr>
          <w:trHeight w:val="940"/>
        </w:trPr>
        <w:tc>
          <w:tcPr>
            <w:tcW w:w="4208" w:type="dxa"/>
          </w:tcPr>
          <w:p w14:paraId="2F139E51" w14:textId="77777777" w:rsidR="00662F78" w:rsidRDefault="00662F78" w:rsidP="00BA7FB8">
            <w:pPr>
              <w:jc w:val="both"/>
              <w:rPr>
                <w:b/>
                <w:color w:val="333399"/>
                <w:szCs w:val="22"/>
              </w:rPr>
            </w:pPr>
            <w:r>
              <w:br w:type="page"/>
            </w:r>
            <w:r w:rsidRPr="00830A49">
              <w:rPr>
                <w:b/>
                <w:color w:val="333399"/>
                <w:szCs w:val="22"/>
              </w:rPr>
              <w:t>SIGNED</w:t>
            </w:r>
          </w:p>
          <w:p w14:paraId="1EAD533C" w14:textId="77777777" w:rsidR="00662F78" w:rsidRDefault="00662F78" w:rsidP="00BA7FB8">
            <w:pPr>
              <w:jc w:val="both"/>
              <w:rPr>
                <w:b/>
                <w:color w:val="333399"/>
                <w:szCs w:val="22"/>
              </w:rPr>
            </w:pPr>
          </w:p>
          <w:p w14:paraId="7A5ED50C" w14:textId="77777777" w:rsidR="00662F78" w:rsidRDefault="00662F78" w:rsidP="00BA7FB8">
            <w:pPr>
              <w:jc w:val="both"/>
              <w:rPr>
                <w:b/>
                <w:color w:val="333399"/>
                <w:szCs w:val="22"/>
              </w:rPr>
            </w:pPr>
          </w:p>
          <w:p w14:paraId="23202CAA" w14:textId="77777777" w:rsidR="00662F78" w:rsidRDefault="00662F78" w:rsidP="00BA7FB8">
            <w:pPr>
              <w:jc w:val="both"/>
              <w:rPr>
                <w:b/>
                <w:color w:val="333399"/>
                <w:szCs w:val="22"/>
              </w:rPr>
            </w:pPr>
          </w:p>
          <w:p w14:paraId="245E409D" w14:textId="77777777" w:rsidR="00662F78" w:rsidRDefault="00662F78" w:rsidP="00BA7FB8">
            <w:pPr>
              <w:jc w:val="both"/>
              <w:rPr>
                <w:b/>
                <w:color w:val="333399"/>
                <w:szCs w:val="22"/>
              </w:rPr>
            </w:pPr>
            <w:r w:rsidRPr="00830A49">
              <w:rPr>
                <w:b/>
                <w:color w:val="333399"/>
                <w:szCs w:val="22"/>
              </w:rPr>
              <w:t>(Authorised Signatory)</w:t>
            </w:r>
          </w:p>
        </w:tc>
        <w:tc>
          <w:tcPr>
            <w:tcW w:w="4833" w:type="dxa"/>
          </w:tcPr>
          <w:p w14:paraId="4EE18C1E" w14:textId="77777777" w:rsidR="00662F78" w:rsidRDefault="00662F78" w:rsidP="00BA7FB8">
            <w:pPr>
              <w:jc w:val="both"/>
              <w:rPr>
                <w:b/>
                <w:color w:val="333399"/>
                <w:szCs w:val="22"/>
              </w:rPr>
            </w:pPr>
            <w:r>
              <w:rPr>
                <w:b/>
                <w:color w:val="333399"/>
                <w:szCs w:val="22"/>
              </w:rPr>
              <w:t>Notifying Party</w:t>
            </w:r>
          </w:p>
          <w:p w14:paraId="3DC946DF" w14:textId="77777777" w:rsidR="00662F78" w:rsidRDefault="00662F78" w:rsidP="00BA7FB8">
            <w:pPr>
              <w:jc w:val="both"/>
              <w:rPr>
                <w:b/>
                <w:color w:val="333399"/>
                <w:szCs w:val="22"/>
              </w:rPr>
            </w:pPr>
          </w:p>
        </w:tc>
      </w:tr>
      <w:tr w:rsidR="00662F78" w:rsidRPr="00830A49" w14:paraId="77FEDF2A" w14:textId="77777777" w:rsidTr="00BA7FB8">
        <w:trPr>
          <w:cantSplit/>
          <w:trHeight w:val="940"/>
        </w:trPr>
        <w:tc>
          <w:tcPr>
            <w:tcW w:w="4208" w:type="dxa"/>
          </w:tcPr>
          <w:p w14:paraId="2D5197CF" w14:textId="77777777" w:rsidR="00662F78" w:rsidRDefault="00662F78" w:rsidP="00BA7FB8">
            <w:pPr>
              <w:jc w:val="both"/>
              <w:rPr>
                <w:b/>
                <w:color w:val="333399"/>
                <w:szCs w:val="22"/>
              </w:rPr>
            </w:pPr>
            <w:r w:rsidRPr="00830A49">
              <w:rPr>
                <w:b/>
                <w:color w:val="333399"/>
                <w:szCs w:val="22"/>
              </w:rPr>
              <w:t>Print name</w:t>
            </w:r>
          </w:p>
        </w:tc>
        <w:tc>
          <w:tcPr>
            <w:tcW w:w="4833" w:type="dxa"/>
            <w:vMerge w:val="restart"/>
          </w:tcPr>
          <w:p w14:paraId="2E39BC70" w14:textId="77777777" w:rsidR="00662F78" w:rsidRDefault="00662F78" w:rsidP="00BA7FB8">
            <w:pPr>
              <w:jc w:val="both"/>
              <w:rPr>
                <w:b/>
                <w:color w:val="333399"/>
                <w:szCs w:val="22"/>
              </w:rPr>
            </w:pPr>
            <w:r w:rsidRPr="00830A49">
              <w:rPr>
                <w:b/>
                <w:color w:val="333399"/>
                <w:szCs w:val="22"/>
              </w:rPr>
              <w:t>Address</w:t>
            </w:r>
          </w:p>
        </w:tc>
      </w:tr>
      <w:tr w:rsidR="00662F78" w:rsidRPr="00830A49" w14:paraId="21AD028B" w14:textId="77777777" w:rsidTr="00BA7FB8">
        <w:trPr>
          <w:cantSplit/>
          <w:trHeight w:val="940"/>
        </w:trPr>
        <w:tc>
          <w:tcPr>
            <w:tcW w:w="4208" w:type="dxa"/>
          </w:tcPr>
          <w:p w14:paraId="07C43D3B" w14:textId="77777777" w:rsidR="00662F78" w:rsidRPr="00830A49" w:rsidRDefault="00662F78" w:rsidP="00BA7FB8">
            <w:pPr>
              <w:jc w:val="both"/>
              <w:rPr>
                <w:b/>
                <w:color w:val="333399"/>
                <w:szCs w:val="22"/>
              </w:rPr>
            </w:pPr>
            <w:r w:rsidRPr="00830A49">
              <w:rPr>
                <w:b/>
                <w:color w:val="333399"/>
                <w:szCs w:val="22"/>
              </w:rPr>
              <w:t>Date</w:t>
            </w:r>
          </w:p>
        </w:tc>
        <w:tc>
          <w:tcPr>
            <w:tcW w:w="4833" w:type="dxa"/>
            <w:vMerge/>
            <w:shd w:val="clear" w:color="auto" w:fill="CCCCCC"/>
          </w:tcPr>
          <w:p w14:paraId="0E6DB45D" w14:textId="77777777" w:rsidR="00662F78" w:rsidRPr="00830A49" w:rsidRDefault="00662F78" w:rsidP="00BA7FB8">
            <w:pPr>
              <w:jc w:val="both"/>
              <w:rPr>
                <w:b/>
                <w:color w:val="333399"/>
                <w:szCs w:val="22"/>
              </w:rPr>
            </w:pPr>
          </w:p>
        </w:tc>
      </w:tr>
    </w:tbl>
    <w:p w14:paraId="05474F2A" w14:textId="77777777" w:rsidR="00662F78" w:rsidRDefault="00662F78" w:rsidP="00662F78">
      <w:pPr>
        <w:jc w:val="both"/>
      </w:pPr>
    </w:p>
    <w:p w14:paraId="1BB4A85F" w14:textId="77777777" w:rsidR="00662F78" w:rsidRDefault="00662F78" w:rsidP="00662F78"/>
    <w:p w14:paraId="7CABFB22" w14:textId="77777777" w:rsidR="00662F78" w:rsidRDefault="00662F78" w:rsidP="00662F78">
      <w:pPr>
        <w:jc w:val="both"/>
        <w:rPr>
          <w:rFonts w:asciiTheme="minorHAnsi" w:hAnsiTheme="minorHAnsi"/>
          <w:szCs w:val="22"/>
        </w:rPr>
      </w:pPr>
    </w:p>
    <w:p w14:paraId="6CCE3126" w14:textId="77777777" w:rsidR="00662F78" w:rsidRDefault="00662F78" w:rsidP="00662F78"/>
    <w:p w14:paraId="3D406AED" w14:textId="77777777" w:rsidR="00662F78" w:rsidRDefault="00662F78" w:rsidP="00662F78"/>
    <w:p w14:paraId="6B52E421" w14:textId="77777777" w:rsidR="00662F78" w:rsidRDefault="00662F78" w:rsidP="00662F78"/>
    <w:p w14:paraId="6606C49D" w14:textId="77777777" w:rsidR="00662F78" w:rsidRDefault="00662F78" w:rsidP="00662F78"/>
    <w:p w14:paraId="2CB1BA57" w14:textId="77777777" w:rsidR="00662F78" w:rsidRDefault="00662F78" w:rsidP="00662F78"/>
    <w:p w14:paraId="39466662" w14:textId="77777777" w:rsidR="00662F78" w:rsidRDefault="00662F78" w:rsidP="00662F78"/>
    <w:p w14:paraId="5CD2A214" w14:textId="77777777" w:rsidR="00662F78" w:rsidRDefault="00662F78" w:rsidP="00662F78"/>
    <w:p w14:paraId="17A0C95C" w14:textId="77777777" w:rsidR="00662F78" w:rsidRDefault="00662F78" w:rsidP="00662F78"/>
    <w:p w14:paraId="0E599E13"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Schedule B – Declaration that any foreign financial contributions are non-notifiable having regard to the de minimis threshold</w:t>
      </w:r>
    </w:p>
    <w:p w14:paraId="1F11F59A"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been in receipt of foreign financial contributions that do not exceed </w:t>
      </w:r>
      <w:r>
        <w:rPr>
          <w:i/>
        </w:rPr>
        <w:t>de minimis</w:t>
      </w:r>
      <w:r>
        <w:rPr>
          <w:i/>
          <w:u w:val="single"/>
        </w:rPr>
        <w:t xml:space="preserve"> </w:t>
      </w:r>
      <w:r>
        <w:rPr>
          <w:u w:val="single"/>
        </w:rPr>
        <w:t>aid as defined in Article 3(2) of Regulation (EU) 1407/2013 (i.e. €200,000) per third country over any consecutive three period</w:t>
      </w:r>
      <w:r>
        <w:t>]</w:t>
      </w:r>
    </w:p>
    <w:p w14:paraId="0F07DF5A" w14:textId="77777777" w:rsidR="00662F78" w:rsidRDefault="00662F78" w:rsidP="00662F78"/>
    <w:p w14:paraId="3C104155" w14:textId="77777777" w:rsidR="00662F78" w:rsidRDefault="00662F78" w:rsidP="00662F78">
      <w:pPr>
        <w:rPr>
          <w:b/>
        </w:rPr>
      </w:pPr>
      <w:r w:rsidRPr="00D51C50">
        <w:rPr>
          <w:b/>
        </w:rPr>
        <w:t>Form FS-PP relating to the notification of financial contributions in the context of public procurement procedures pursuant to Regulation (EU) 2022/2560</w:t>
      </w:r>
    </w:p>
    <w:p w14:paraId="56A73836" w14:textId="77777777" w:rsidR="00662F78" w:rsidRPr="00D51C50" w:rsidRDefault="00662F78" w:rsidP="00662F78">
      <w:pPr>
        <w:rPr>
          <w:b/>
        </w:rPr>
      </w:pPr>
    </w:p>
    <w:p w14:paraId="682463C1" w14:textId="77777777" w:rsidR="00662F78" w:rsidRPr="00DA6E7B" w:rsidRDefault="00662F78" w:rsidP="00662F78">
      <w:pPr>
        <w:rPr>
          <w:b/>
          <w:u w:val="single"/>
        </w:rPr>
      </w:pPr>
      <w:r w:rsidRPr="00D63104">
        <w:rPr>
          <w:b/>
          <w:u w:val="single"/>
        </w:rPr>
        <w:t>1.</w:t>
      </w:r>
      <w:r>
        <w:rPr>
          <w:b/>
          <w:u w:val="single"/>
        </w:rPr>
        <w:tab/>
      </w:r>
      <w:r w:rsidRPr="00DA6E7B">
        <w:rPr>
          <w:b/>
          <w:u w:val="single"/>
        </w:rPr>
        <w:t>Description of the public procurement (Section 1 of Form FS-PP)</w:t>
      </w:r>
    </w:p>
    <w:p w14:paraId="5713D1C8" w14:textId="77777777" w:rsidR="00662F78" w:rsidRDefault="00662F78" w:rsidP="00662F78">
      <w:pPr>
        <w:rPr>
          <w:b/>
          <w:u w:val="single"/>
        </w:rPr>
      </w:pPr>
    </w:p>
    <w:p w14:paraId="2E63CA5C" w14:textId="77777777" w:rsidR="00662F78" w:rsidRDefault="00662F78" w:rsidP="00662F78">
      <w:pPr>
        <w:rPr>
          <w:b/>
          <w:u w:val="single"/>
        </w:rPr>
      </w:pPr>
    </w:p>
    <w:p w14:paraId="45570A0E" w14:textId="77777777" w:rsidR="00662F78" w:rsidRPr="00D51C50"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3729A4BC" w14:textId="77777777" w:rsidR="00662F78" w:rsidRDefault="00662F78" w:rsidP="00662F78">
      <w:pPr>
        <w:rPr>
          <w:b/>
        </w:rPr>
      </w:pPr>
    </w:p>
    <w:p w14:paraId="53A19E7B" w14:textId="77777777" w:rsidR="00662F78" w:rsidRDefault="00662F78" w:rsidP="00662F78">
      <w:pPr>
        <w:rPr>
          <w:b/>
        </w:rPr>
      </w:pPr>
    </w:p>
    <w:p w14:paraId="7A49BAE2" w14:textId="77777777" w:rsidR="00662F78" w:rsidRPr="00D51C50" w:rsidRDefault="00662F78" w:rsidP="00662F78">
      <w:pPr>
        <w:rPr>
          <w:b/>
          <w:u w:val="single"/>
        </w:rPr>
      </w:pPr>
      <w:r>
        <w:rPr>
          <w:b/>
          <w:u w:val="single"/>
        </w:rPr>
        <w:t>3.</w:t>
      </w:r>
      <w:r>
        <w:rPr>
          <w:b/>
          <w:u w:val="single"/>
        </w:rPr>
        <w:tab/>
        <w:t>Declaration (Section 7 of Form FS-PP)</w:t>
      </w:r>
    </w:p>
    <w:p w14:paraId="79936702" w14:textId="77777777" w:rsidR="00662F78" w:rsidRDefault="00662F78" w:rsidP="00662F78">
      <w:r>
        <w:t>None of the notifying parties have received foreign financial contributions notifiable under Chapter 4 of Regulation (EU) 2022/2560</w:t>
      </w:r>
    </w:p>
    <w:p w14:paraId="26E3C21F" w14:textId="77777777" w:rsidR="00662F78" w:rsidRDefault="00662F78" w:rsidP="00662F78">
      <w:pPr>
        <w:rPr>
          <w:b/>
        </w:rPr>
      </w:pPr>
    </w:p>
    <w:p w14:paraId="0A9AE59F" w14:textId="77777777" w:rsidR="00662F78" w:rsidRPr="00D51C50" w:rsidRDefault="00662F78" w:rsidP="00662F78">
      <w:pPr>
        <w:rPr>
          <w:b/>
          <w:u w:val="single"/>
        </w:rPr>
      </w:pPr>
      <w:r>
        <w:rPr>
          <w:b/>
          <w:u w:val="single"/>
        </w:rPr>
        <w:t>4.</w:t>
      </w:r>
      <w:r>
        <w:rPr>
          <w:b/>
          <w:u w:val="single"/>
        </w:rPr>
        <w:tab/>
        <w:t>Attestation (Section 8 of Form FS-PP)</w:t>
      </w:r>
    </w:p>
    <w:p w14:paraId="7367CDBD" w14:textId="77777777" w:rsidR="00662F78" w:rsidRDefault="00662F78" w:rsidP="00662F78">
      <w:r>
        <w:t>The notifying party(</w:t>
      </w:r>
      <w:proofErr w:type="spellStart"/>
      <w:r>
        <w:t>ies</w:t>
      </w:r>
      <w:proofErr w:type="spellEnd"/>
      <w:r>
        <w:t>)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04CC8B6" w14:textId="77777777" w:rsidR="00662F78" w:rsidRDefault="00662F78" w:rsidP="00662F78">
      <w:r>
        <w:t>The notifying party(</w:t>
      </w:r>
      <w:proofErr w:type="spellStart"/>
      <w:r>
        <w:t>ies</w:t>
      </w:r>
      <w:proofErr w:type="spellEnd"/>
      <w:r>
        <w:t>) confirm that they aware of the provisions of Article 33 of Regulation (EU) 2022/2560 concerning fines and periodic penalty payments.</w:t>
      </w:r>
    </w:p>
    <w:p w14:paraId="4CBCF477" w14:textId="77777777" w:rsidR="00662F78" w:rsidRDefault="00662F78" w:rsidP="00662F78"/>
    <w:p w14:paraId="07FB46EF" w14:textId="77777777" w:rsidR="00662F78" w:rsidRDefault="00662F78" w:rsidP="00662F78"/>
    <w:p w14:paraId="4DDD0029" w14:textId="77777777" w:rsidR="00662F78" w:rsidRDefault="00662F78" w:rsidP="00662F78"/>
    <w:p w14:paraId="325C0DB8" w14:textId="77777777" w:rsidR="00662F78" w:rsidRDefault="00662F78" w:rsidP="00662F78"/>
    <w:p w14:paraId="10872A1B" w14:textId="77777777" w:rsidR="00662F78" w:rsidRDefault="00662F78" w:rsidP="00662F78"/>
    <w:p w14:paraId="2C67149E" w14:textId="77777777" w:rsidR="00662F78" w:rsidRDefault="00662F78" w:rsidP="00662F78"/>
    <w:p w14:paraId="098EBDD4" w14:textId="77777777" w:rsidR="00662F78" w:rsidRDefault="00662F78" w:rsidP="00662F78"/>
    <w:p w14:paraId="44152BFB" w14:textId="77777777" w:rsidR="00662F78" w:rsidRDefault="00662F78" w:rsidP="00662F78">
      <w:r>
        <w:lastRenderedPageBreak/>
        <w:t xml:space="preserve">Date: </w:t>
      </w:r>
    </w:p>
    <w:p w14:paraId="7B451E56" w14:textId="77777777" w:rsidR="00662F78" w:rsidRDefault="00662F78" w:rsidP="00662F78"/>
    <w:p w14:paraId="25A9C780"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7D572F85" w14:textId="77777777" w:rsidR="00662F78" w:rsidRDefault="00662F78" w:rsidP="00662F78"/>
    <w:p w14:paraId="14C70019" w14:textId="77777777" w:rsidR="00662F78" w:rsidRDefault="00662F78" w:rsidP="00662F78">
      <w:r>
        <w:t>Name:</w:t>
      </w:r>
      <w:r>
        <w:tab/>
      </w:r>
      <w:r>
        <w:tab/>
      </w:r>
      <w:r>
        <w:tab/>
      </w:r>
      <w:r>
        <w:tab/>
      </w:r>
      <w:r>
        <w:tab/>
      </w:r>
      <w:r>
        <w:tab/>
      </w:r>
      <w:r>
        <w:tab/>
        <w:t>Name:</w:t>
      </w:r>
    </w:p>
    <w:p w14:paraId="315B7F72" w14:textId="77777777" w:rsidR="00662F78" w:rsidRDefault="00662F78" w:rsidP="00662F78"/>
    <w:p w14:paraId="1E351361" w14:textId="77777777" w:rsidR="00662F78" w:rsidRDefault="00662F78" w:rsidP="00662F78">
      <w:r>
        <w:t>Organisation:</w:t>
      </w:r>
      <w:r>
        <w:tab/>
      </w:r>
      <w:r>
        <w:tab/>
      </w:r>
      <w:r>
        <w:tab/>
      </w:r>
      <w:r>
        <w:tab/>
      </w:r>
      <w:r>
        <w:tab/>
      </w:r>
      <w:r>
        <w:tab/>
        <w:t>Organisation:</w:t>
      </w:r>
    </w:p>
    <w:p w14:paraId="75353758" w14:textId="77777777" w:rsidR="00662F78" w:rsidRDefault="00662F78" w:rsidP="00662F78"/>
    <w:p w14:paraId="15991346" w14:textId="77777777" w:rsidR="00662F78" w:rsidRDefault="00662F78" w:rsidP="00662F78">
      <w:r>
        <w:t>Position:</w:t>
      </w:r>
      <w:r>
        <w:tab/>
      </w:r>
      <w:r>
        <w:tab/>
      </w:r>
      <w:r>
        <w:tab/>
      </w:r>
      <w:r>
        <w:tab/>
      </w:r>
      <w:r>
        <w:tab/>
      </w:r>
      <w:r>
        <w:tab/>
        <w:t>Position:</w:t>
      </w:r>
    </w:p>
    <w:p w14:paraId="2C8511EA" w14:textId="77777777" w:rsidR="00662F78" w:rsidRDefault="00662F78" w:rsidP="00662F78"/>
    <w:p w14:paraId="080CFB4E" w14:textId="77777777" w:rsidR="00662F78" w:rsidRDefault="00662F78" w:rsidP="00662F78">
      <w:r>
        <w:t>Address:</w:t>
      </w:r>
      <w:r>
        <w:tab/>
      </w:r>
      <w:r>
        <w:tab/>
      </w:r>
      <w:r>
        <w:tab/>
      </w:r>
      <w:r>
        <w:tab/>
      </w:r>
      <w:r>
        <w:tab/>
      </w:r>
      <w:r>
        <w:tab/>
        <w:t>Address:</w:t>
      </w:r>
    </w:p>
    <w:p w14:paraId="751182C6" w14:textId="77777777" w:rsidR="00662F78" w:rsidRDefault="00662F78" w:rsidP="00662F78"/>
    <w:p w14:paraId="3BD2E2E9" w14:textId="77777777" w:rsidR="00662F78" w:rsidRDefault="00662F78" w:rsidP="00662F78">
      <w:r>
        <w:t>Phone Number:</w:t>
      </w:r>
      <w:r>
        <w:tab/>
      </w:r>
      <w:r>
        <w:tab/>
      </w:r>
      <w:r>
        <w:tab/>
      </w:r>
      <w:r>
        <w:tab/>
      </w:r>
      <w:r>
        <w:tab/>
      </w:r>
      <w:r>
        <w:tab/>
        <w:t>Phone Number:</w:t>
      </w:r>
    </w:p>
    <w:p w14:paraId="2457DD96" w14:textId="77777777" w:rsidR="00662F78" w:rsidRDefault="00662F78" w:rsidP="00662F78"/>
    <w:p w14:paraId="59DC8E45" w14:textId="77777777" w:rsidR="00662F78" w:rsidRDefault="00662F78" w:rsidP="00662F78">
      <w:r>
        <w:t>Email:</w:t>
      </w:r>
      <w:r>
        <w:tab/>
      </w:r>
      <w:r>
        <w:tab/>
      </w:r>
      <w:r>
        <w:tab/>
      </w:r>
      <w:r>
        <w:tab/>
      </w:r>
      <w:r>
        <w:tab/>
      </w:r>
      <w:r>
        <w:tab/>
      </w:r>
      <w:r>
        <w:tab/>
        <w:t>Email:</w:t>
      </w:r>
    </w:p>
    <w:p w14:paraId="7D4AD18B" w14:textId="77777777" w:rsidR="00662F78" w:rsidRDefault="00662F78" w:rsidP="00662F78"/>
    <w:p w14:paraId="3A55B197" w14:textId="77777777" w:rsidR="00662F78" w:rsidRDefault="00662F78" w:rsidP="00662F78">
      <w:r>
        <w:t>Signed:</w:t>
      </w:r>
      <w:r>
        <w:tab/>
      </w:r>
      <w:r>
        <w:tab/>
      </w:r>
      <w:r>
        <w:tab/>
      </w:r>
      <w:r>
        <w:tab/>
      </w:r>
      <w:r>
        <w:tab/>
      </w:r>
      <w:r>
        <w:tab/>
      </w:r>
      <w:r>
        <w:tab/>
        <w:t>Signed:</w:t>
      </w:r>
    </w:p>
    <w:p w14:paraId="048ABD82" w14:textId="77777777" w:rsidR="00662F78" w:rsidRDefault="00662F78" w:rsidP="00662F78"/>
    <w:p w14:paraId="5994DAEC" w14:textId="77777777" w:rsidR="00662F78" w:rsidRDefault="00662F78" w:rsidP="00662F78"/>
    <w:p w14:paraId="3E9F8080" w14:textId="77777777" w:rsidR="00662F78" w:rsidRDefault="00662F78" w:rsidP="00662F78"/>
    <w:p w14:paraId="08119681" w14:textId="77777777" w:rsidR="00662F78" w:rsidRDefault="00662F78" w:rsidP="00662F78"/>
    <w:p w14:paraId="25C78AD6" w14:textId="77777777" w:rsidR="00662F78" w:rsidRDefault="00662F78" w:rsidP="00662F78"/>
    <w:p w14:paraId="73260184" w14:textId="77777777" w:rsidR="00662F78" w:rsidRDefault="00662F78" w:rsidP="00662F78"/>
    <w:p w14:paraId="141513A0" w14:textId="77777777" w:rsidR="00662F78" w:rsidRDefault="00662F78" w:rsidP="00662F78"/>
    <w:p w14:paraId="079E9F8B" w14:textId="77777777" w:rsidR="00662F78" w:rsidRDefault="00662F78" w:rsidP="00662F78"/>
    <w:p w14:paraId="6B5B56BC" w14:textId="77777777" w:rsidR="00662F78" w:rsidRDefault="00662F78" w:rsidP="00662F78"/>
    <w:p w14:paraId="2A1B4FD4" w14:textId="77777777" w:rsidR="00662F78" w:rsidRDefault="00662F78" w:rsidP="00662F78"/>
    <w:p w14:paraId="74D23049" w14:textId="77777777" w:rsidR="00662F78" w:rsidRDefault="00662F78" w:rsidP="00662F78"/>
    <w:p w14:paraId="3E934A2B" w14:textId="77777777" w:rsidR="00662F78" w:rsidRDefault="00662F78" w:rsidP="00662F78"/>
    <w:p w14:paraId="339131F5" w14:textId="77777777" w:rsidR="00662F78" w:rsidRDefault="00662F78" w:rsidP="00662F78"/>
    <w:p w14:paraId="643651C7" w14:textId="77777777" w:rsidR="00662F78" w:rsidRDefault="00662F78" w:rsidP="00662F78"/>
    <w:p w14:paraId="12EC2DF7" w14:textId="77777777" w:rsidR="00662F78" w:rsidRDefault="00662F78" w:rsidP="00662F78"/>
    <w:p w14:paraId="09AC1B13" w14:textId="77777777" w:rsidR="00662F78" w:rsidRDefault="00662F78" w:rsidP="00662F78"/>
    <w:p w14:paraId="2A97602D" w14:textId="77777777" w:rsidR="00662F78" w:rsidRDefault="00662F78" w:rsidP="00662F78"/>
    <w:p w14:paraId="0C5161A3"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 xml:space="preserve">Schedule C – Declaration of non-notifiable foreign financial contributions (valued between €200,000 and €999,000 in the last three years preceding the declaration) </w:t>
      </w:r>
    </w:p>
    <w:p w14:paraId="291B620A" w14:textId="77777777" w:rsidR="00662F78" w:rsidRDefault="00662F78" w:rsidP="00662F78">
      <w:r>
        <w:t>[To be completed by notifying parties where the value of the procurement procedure is equal to or greater than the financial thresholds in Article 28 of Regulation (EU) 2022/2560 and where the notifying party has been in receipt of foreign financial contributions which are valued between €200,000 and €999,000 in the last three (3) years preceding the declaration. Notifying parties are required to complete Table 2 below and they may aggregate the foreign financial contributions without indicating their values.]</w:t>
      </w:r>
    </w:p>
    <w:p w14:paraId="1A8CD979" w14:textId="77777777" w:rsidR="00662F78" w:rsidRDefault="00662F78" w:rsidP="00662F78"/>
    <w:p w14:paraId="287FC782" w14:textId="77777777" w:rsidR="00662F78" w:rsidRDefault="00662F78" w:rsidP="00662F78">
      <w:pPr>
        <w:rPr>
          <w:b/>
        </w:rPr>
      </w:pPr>
      <w:r w:rsidRPr="00D51C50">
        <w:rPr>
          <w:b/>
        </w:rPr>
        <w:t>Form FS-PP relating to the notification of financial contributions in the context of public procurement procedures pursuant to Regulation (EU) 2022/2560</w:t>
      </w:r>
    </w:p>
    <w:p w14:paraId="491583D1" w14:textId="77777777" w:rsidR="00662F78" w:rsidRPr="00D51C50" w:rsidRDefault="00662F78" w:rsidP="00662F78">
      <w:pPr>
        <w:rPr>
          <w:b/>
        </w:rPr>
      </w:pPr>
    </w:p>
    <w:p w14:paraId="596ECE9A" w14:textId="77777777" w:rsidR="00662F78" w:rsidRPr="00DA6E7B" w:rsidRDefault="00662F78" w:rsidP="00662F78">
      <w:pPr>
        <w:rPr>
          <w:b/>
          <w:u w:val="single"/>
        </w:rPr>
      </w:pPr>
      <w:r w:rsidRPr="00D63104">
        <w:rPr>
          <w:b/>
          <w:u w:val="single"/>
        </w:rPr>
        <w:t>1.</w:t>
      </w:r>
      <w:r>
        <w:rPr>
          <w:b/>
          <w:u w:val="single"/>
        </w:rPr>
        <w:tab/>
      </w:r>
      <w:r w:rsidRPr="00DA6E7B">
        <w:rPr>
          <w:b/>
          <w:u w:val="single"/>
        </w:rPr>
        <w:t>Description of the public procurement (Section 1 of Form FS-PP)</w:t>
      </w:r>
    </w:p>
    <w:p w14:paraId="0AF8D672" w14:textId="77777777" w:rsidR="00662F78" w:rsidRDefault="00662F78" w:rsidP="00662F78">
      <w:pPr>
        <w:rPr>
          <w:b/>
          <w:u w:val="single"/>
        </w:rPr>
      </w:pPr>
    </w:p>
    <w:p w14:paraId="0747877E" w14:textId="77777777" w:rsidR="00662F78" w:rsidRDefault="00662F78" w:rsidP="00662F78">
      <w:pPr>
        <w:rPr>
          <w:b/>
          <w:u w:val="single"/>
        </w:rPr>
      </w:pPr>
    </w:p>
    <w:p w14:paraId="5E25A977" w14:textId="77777777" w:rsidR="00662F78" w:rsidRPr="00D51C50"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65E31903" w14:textId="77777777" w:rsidR="00662F78" w:rsidRDefault="00662F78" w:rsidP="00662F78">
      <w:pPr>
        <w:rPr>
          <w:b/>
        </w:rPr>
      </w:pPr>
    </w:p>
    <w:p w14:paraId="54437FAD" w14:textId="77777777" w:rsidR="00662F78" w:rsidRDefault="00662F78" w:rsidP="00662F78">
      <w:pPr>
        <w:rPr>
          <w:b/>
        </w:rPr>
      </w:pPr>
    </w:p>
    <w:p w14:paraId="3C85E5CA" w14:textId="77777777" w:rsidR="00662F78" w:rsidRPr="00D51C50" w:rsidRDefault="00662F78" w:rsidP="00662F78">
      <w:pPr>
        <w:rPr>
          <w:b/>
          <w:u w:val="single"/>
        </w:rPr>
      </w:pPr>
      <w:r>
        <w:rPr>
          <w:b/>
          <w:u w:val="single"/>
        </w:rPr>
        <w:t>3.</w:t>
      </w:r>
      <w:r>
        <w:rPr>
          <w:b/>
          <w:u w:val="single"/>
        </w:rPr>
        <w:tab/>
        <w:t>Declaration (Section 7 of Form FS-PP)</w:t>
      </w:r>
    </w:p>
    <w:p w14:paraId="77CD5D55" w14:textId="77777777" w:rsidR="00662F78" w:rsidRDefault="00662F78" w:rsidP="00662F78">
      <w:r>
        <w:t>None of the notifying parties have received foreign financial contributions notifiable under Chapter 4 of Regulation (EU) 2022/2560</w:t>
      </w:r>
    </w:p>
    <w:p w14:paraId="1C8275C0" w14:textId="77777777" w:rsidR="00662F78" w:rsidRDefault="00662F78" w:rsidP="00662F78">
      <w:pPr>
        <w:rPr>
          <w:b/>
        </w:rPr>
      </w:pPr>
    </w:p>
    <w:p w14:paraId="53EC0191" w14:textId="77777777" w:rsidR="00662F78" w:rsidRPr="00D51C50" w:rsidRDefault="00662F78" w:rsidP="00662F78">
      <w:pPr>
        <w:rPr>
          <w:b/>
          <w:u w:val="single"/>
        </w:rPr>
      </w:pPr>
      <w:r>
        <w:rPr>
          <w:b/>
          <w:u w:val="single"/>
        </w:rPr>
        <w:t>4.</w:t>
      </w:r>
      <w:r>
        <w:rPr>
          <w:b/>
          <w:u w:val="single"/>
        </w:rPr>
        <w:tab/>
        <w:t>Attestation (Section 8 of Form FS-PP)</w:t>
      </w:r>
    </w:p>
    <w:p w14:paraId="20050812" w14:textId="77777777" w:rsidR="00662F78" w:rsidRDefault="00662F78" w:rsidP="00662F78">
      <w:r>
        <w:t>The notifying party(</w:t>
      </w:r>
      <w:proofErr w:type="spellStart"/>
      <w:r>
        <w:t>ies</w:t>
      </w:r>
      <w:proofErr w:type="spellEnd"/>
      <w:r>
        <w:t>)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C135FB2" w14:textId="77777777" w:rsidR="00662F78" w:rsidRDefault="00662F78" w:rsidP="00662F78">
      <w:r>
        <w:t>The notifying party(</w:t>
      </w:r>
      <w:proofErr w:type="spellStart"/>
      <w:r>
        <w:t>ies</w:t>
      </w:r>
      <w:proofErr w:type="spellEnd"/>
      <w:r>
        <w:t>) confirm that they aware of the provisions of Article 33 of Regulation (EU) 2022/2560 concerning fines and periodic penalty payments.</w:t>
      </w:r>
    </w:p>
    <w:p w14:paraId="0E4B229C" w14:textId="77777777" w:rsidR="00662F78" w:rsidRDefault="00662F78" w:rsidP="00662F78"/>
    <w:p w14:paraId="737B605C" w14:textId="77777777" w:rsidR="00662F78" w:rsidRDefault="00662F78" w:rsidP="00662F78"/>
    <w:p w14:paraId="5F2C9145" w14:textId="77777777" w:rsidR="00662F78" w:rsidRDefault="00662F78" w:rsidP="00662F78"/>
    <w:p w14:paraId="4BCDFAFA" w14:textId="77777777" w:rsidR="00662F78" w:rsidRDefault="00662F78" w:rsidP="00662F78"/>
    <w:p w14:paraId="38222CC7" w14:textId="77777777" w:rsidR="00662F78" w:rsidRDefault="00662F78" w:rsidP="00662F78"/>
    <w:p w14:paraId="121C8D9C" w14:textId="77777777" w:rsidR="00662F78" w:rsidRDefault="00662F78" w:rsidP="00662F78"/>
    <w:p w14:paraId="6C715FCD" w14:textId="77777777" w:rsidR="00662F78" w:rsidRDefault="00662F78" w:rsidP="00662F78">
      <w:r>
        <w:lastRenderedPageBreak/>
        <w:t xml:space="preserve">Date: </w:t>
      </w:r>
    </w:p>
    <w:p w14:paraId="54753C46" w14:textId="77777777" w:rsidR="00662F78" w:rsidRDefault="00662F78" w:rsidP="00662F78"/>
    <w:p w14:paraId="30962C90" w14:textId="77777777" w:rsidR="00662F78" w:rsidRDefault="00662F78" w:rsidP="00662F78"/>
    <w:p w14:paraId="0C384FB5"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6756797D" w14:textId="77777777" w:rsidR="00662F78" w:rsidRDefault="00662F78" w:rsidP="00662F78"/>
    <w:p w14:paraId="7B7FAD16" w14:textId="77777777" w:rsidR="00662F78" w:rsidRDefault="00662F78" w:rsidP="00662F78">
      <w:r>
        <w:t>Name:</w:t>
      </w:r>
      <w:r>
        <w:tab/>
      </w:r>
      <w:r>
        <w:tab/>
      </w:r>
      <w:r>
        <w:tab/>
      </w:r>
      <w:r>
        <w:tab/>
      </w:r>
      <w:r>
        <w:tab/>
      </w:r>
      <w:r>
        <w:tab/>
      </w:r>
      <w:r>
        <w:tab/>
        <w:t>Name:</w:t>
      </w:r>
    </w:p>
    <w:p w14:paraId="6C202EC8" w14:textId="77777777" w:rsidR="00662F78" w:rsidRDefault="00662F78" w:rsidP="00662F78"/>
    <w:p w14:paraId="29AFB05C" w14:textId="77777777" w:rsidR="00662F78" w:rsidRDefault="00662F78" w:rsidP="00662F78">
      <w:r>
        <w:t>Organisation:</w:t>
      </w:r>
      <w:r>
        <w:tab/>
      </w:r>
      <w:r>
        <w:tab/>
      </w:r>
      <w:r>
        <w:tab/>
      </w:r>
      <w:r>
        <w:tab/>
      </w:r>
      <w:r>
        <w:tab/>
      </w:r>
      <w:r>
        <w:tab/>
        <w:t>Organisation:</w:t>
      </w:r>
    </w:p>
    <w:p w14:paraId="540D7D15" w14:textId="77777777" w:rsidR="00662F78" w:rsidRDefault="00662F78" w:rsidP="00662F78"/>
    <w:p w14:paraId="2484694B" w14:textId="77777777" w:rsidR="00662F78" w:rsidRDefault="00662F78" w:rsidP="00662F78">
      <w:r>
        <w:t>Position:</w:t>
      </w:r>
      <w:r>
        <w:tab/>
      </w:r>
      <w:r>
        <w:tab/>
      </w:r>
      <w:r>
        <w:tab/>
      </w:r>
      <w:r>
        <w:tab/>
      </w:r>
      <w:r>
        <w:tab/>
      </w:r>
      <w:r>
        <w:tab/>
        <w:t>Position:</w:t>
      </w:r>
    </w:p>
    <w:p w14:paraId="06C833D9" w14:textId="77777777" w:rsidR="00662F78" w:rsidRDefault="00662F78" w:rsidP="00662F78"/>
    <w:p w14:paraId="4979B7E4" w14:textId="77777777" w:rsidR="00662F78" w:rsidRDefault="00662F78" w:rsidP="00662F78">
      <w:r>
        <w:t>Address:</w:t>
      </w:r>
      <w:r>
        <w:tab/>
      </w:r>
      <w:r>
        <w:tab/>
      </w:r>
      <w:r>
        <w:tab/>
      </w:r>
      <w:r>
        <w:tab/>
      </w:r>
      <w:r>
        <w:tab/>
      </w:r>
      <w:r>
        <w:tab/>
        <w:t>Address:</w:t>
      </w:r>
    </w:p>
    <w:p w14:paraId="5D90782C" w14:textId="77777777" w:rsidR="00662F78" w:rsidRDefault="00662F78" w:rsidP="00662F78"/>
    <w:p w14:paraId="0A5F21BB" w14:textId="77777777" w:rsidR="00662F78" w:rsidRDefault="00662F78" w:rsidP="00662F78">
      <w:r>
        <w:t>Phone Number:</w:t>
      </w:r>
      <w:r>
        <w:tab/>
      </w:r>
      <w:r>
        <w:tab/>
      </w:r>
      <w:r>
        <w:tab/>
      </w:r>
      <w:r>
        <w:tab/>
      </w:r>
      <w:r>
        <w:tab/>
      </w:r>
      <w:r>
        <w:tab/>
        <w:t>Phone Number:</w:t>
      </w:r>
    </w:p>
    <w:p w14:paraId="7E9DAC11" w14:textId="77777777" w:rsidR="00662F78" w:rsidRDefault="00662F78" w:rsidP="00662F78"/>
    <w:p w14:paraId="01DEFDAB" w14:textId="77777777" w:rsidR="00662F78" w:rsidRDefault="00662F78" w:rsidP="00662F78">
      <w:r>
        <w:t>Email:</w:t>
      </w:r>
      <w:r>
        <w:tab/>
      </w:r>
      <w:r>
        <w:tab/>
      </w:r>
      <w:r>
        <w:tab/>
      </w:r>
      <w:r>
        <w:tab/>
      </w:r>
      <w:r>
        <w:tab/>
      </w:r>
      <w:r>
        <w:tab/>
      </w:r>
      <w:r>
        <w:tab/>
        <w:t>Email:</w:t>
      </w:r>
    </w:p>
    <w:p w14:paraId="62B63567" w14:textId="77777777" w:rsidR="00662F78" w:rsidRDefault="00662F78" w:rsidP="00662F78"/>
    <w:p w14:paraId="032B97AD" w14:textId="77777777" w:rsidR="00662F78" w:rsidRDefault="00662F78" w:rsidP="00662F78">
      <w:r>
        <w:t>Signed:</w:t>
      </w:r>
      <w:r>
        <w:tab/>
      </w:r>
      <w:r>
        <w:tab/>
      </w:r>
      <w:r>
        <w:tab/>
      </w:r>
      <w:r>
        <w:tab/>
      </w:r>
      <w:r>
        <w:tab/>
      </w:r>
      <w:r>
        <w:tab/>
      </w:r>
      <w:r>
        <w:tab/>
        <w:t>Signed:</w:t>
      </w:r>
    </w:p>
    <w:p w14:paraId="3A667781" w14:textId="77777777" w:rsidR="00662F78" w:rsidRDefault="00662F78" w:rsidP="00662F78"/>
    <w:p w14:paraId="0803576D" w14:textId="77777777" w:rsidR="00662F78" w:rsidRDefault="00662F78" w:rsidP="00662F78"/>
    <w:p w14:paraId="033DA6A0" w14:textId="77777777" w:rsidR="00662F78" w:rsidRDefault="00662F78" w:rsidP="00662F78">
      <w:pPr>
        <w:rPr>
          <w:b/>
        </w:rPr>
      </w:pPr>
      <w:r>
        <w:rPr>
          <w:b/>
        </w:rPr>
        <w:t>Table 2</w:t>
      </w:r>
    </w:p>
    <w:p w14:paraId="6F2DFA2D" w14:textId="77777777" w:rsidR="00662F78" w:rsidRDefault="00662F78" w:rsidP="00662F78">
      <w:r>
        <w:t>For reporting of foreign financial contributions which are of a value between €200,000 and €999,000 in the last three (3) years preceding the declaration</w:t>
      </w:r>
    </w:p>
    <w:p w14:paraId="51E37713" w14:textId="77777777" w:rsidR="00662F78" w:rsidRPr="00D51C50" w:rsidRDefault="00662F78" w:rsidP="00662F78">
      <w:pPr>
        <w:rPr>
          <w:lang w:val="en-IE"/>
        </w:rPr>
      </w:pPr>
    </w:p>
    <w:tbl>
      <w:tblPr>
        <w:tblStyle w:val="TableGrid"/>
        <w:tblW w:w="0" w:type="auto"/>
        <w:tblLook w:val="04A0" w:firstRow="1" w:lastRow="0" w:firstColumn="1" w:lastColumn="0" w:noHBand="0" w:noVBand="1"/>
      </w:tblPr>
      <w:tblGrid>
        <w:gridCol w:w="2860"/>
        <w:gridCol w:w="5760"/>
      </w:tblGrid>
      <w:tr w:rsidR="00662F78" w:rsidRPr="00401A1C" w14:paraId="55DAADD9" w14:textId="77777777" w:rsidTr="00BA7FB8">
        <w:trPr>
          <w:trHeight w:val="300"/>
        </w:trPr>
        <w:tc>
          <w:tcPr>
            <w:tcW w:w="2860" w:type="dxa"/>
            <w:noWrap/>
            <w:hideMark/>
          </w:tcPr>
          <w:p w14:paraId="1E5C05DF" w14:textId="77777777" w:rsidR="00662F78" w:rsidRPr="00401A1C" w:rsidRDefault="00662F78" w:rsidP="00BA7FB8">
            <w:pPr>
              <w:rPr>
                <w:b/>
                <w:bCs/>
                <w:lang w:val="en-IE"/>
              </w:rPr>
            </w:pPr>
            <w:r w:rsidRPr="00401A1C">
              <w:rPr>
                <w:b/>
                <w:bCs/>
              </w:rPr>
              <w:t>Third Country</w:t>
            </w:r>
          </w:p>
        </w:tc>
        <w:tc>
          <w:tcPr>
            <w:tcW w:w="5760" w:type="dxa"/>
            <w:noWrap/>
            <w:hideMark/>
          </w:tcPr>
          <w:p w14:paraId="4B59FA0D" w14:textId="77777777" w:rsidR="00662F78" w:rsidRPr="00401A1C" w:rsidRDefault="00662F78" w:rsidP="00BA7FB8">
            <w:pPr>
              <w:rPr>
                <w:b/>
                <w:bCs/>
              </w:rPr>
            </w:pPr>
            <w:r w:rsidRPr="00401A1C">
              <w:rPr>
                <w:b/>
                <w:bCs/>
              </w:rPr>
              <w:t>Brief Description of the financial contributions</w:t>
            </w:r>
          </w:p>
        </w:tc>
      </w:tr>
      <w:tr w:rsidR="00662F78" w:rsidRPr="00401A1C" w14:paraId="60D2BDC6" w14:textId="77777777" w:rsidTr="00BA7FB8">
        <w:trPr>
          <w:trHeight w:val="300"/>
        </w:trPr>
        <w:tc>
          <w:tcPr>
            <w:tcW w:w="2860" w:type="dxa"/>
            <w:noWrap/>
            <w:hideMark/>
          </w:tcPr>
          <w:p w14:paraId="414C319A" w14:textId="77777777" w:rsidR="00662F78" w:rsidRPr="00401A1C" w:rsidRDefault="00662F78" w:rsidP="00BA7FB8">
            <w:pPr>
              <w:rPr>
                <w:b/>
              </w:rPr>
            </w:pPr>
            <w:r w:rsidRPr="00401A1C">
              <w:rPr>
                <w:b/>
              </w:rPr>
              <w:t>Country A</w:t>
            </w:r>
          </w:p>
        </w:tc>
        <w:tc>
          <w:tcPr>
            <w:tcW w:w="5760" w:type="dxa"/>
            <w:noWrap/>
            <w:hideMark/>
          </w:tcPr>
          <w:p w14:paraId="2317BDA2" w14:textId="77777777" w:rsidR="00662F78" w:rsidRPr="00401A1C" w:rsidRDefault="00662F78" w:rsidP="00BA7FB8">
            <w:pPr>
              <w:rPr>
                <w:b/>
              </w:rPr>
            </w:pPr>
            <w:r w:rsidRPr="00401A1C">
              <w:rPr>
                <w:b/>
              </w:rPr>
              <w:t> </w:t>
            </w:r>
          </w:p>
        </w:tc>
      </w:tr>
      <w:tr w:rsidR="00662F78" w:rsidRPr="00401A1C" w14:paraId="645AA3D1" w14:textId="77777777" w:rsidTr="00BA7FB8">
        <w:trPr>
          <w:trHeight w:val="300"/>
        </w:trPr>
        <w:tc>
          <w:tcPr>
            <w:tcW w:w="2860" w:type="dxa"/>
            <w:noWrap/>
            <w:hideMark/>
          </w:tcPr>
          <w:p w14:paraId="0FC7518A" w14:textId="77777777" w:rsidR="00662F78" w:rsidRPr="00401A1C" w:rsidRDefault="00662F78" w:rsidP="00BA7FB8">
            <w:pPr>
              <w:rPr>
                <w:b/>
              </w:rPr>
            </w:pPr>
            <w:r w:rsidRPr="00401A1C">
              <w:rPr>
                <w:b/>
              </w:rPr>
              <w:t>Country B</w:t>
            </w:r>
          </w:p>
        </w:tc>
        <w:tc>
          <w:tcPr>
            <w:tcW w:w="5760" w:type="dxa"/>
            <w:noWrap/>
            <w:hideMark/>
          </w:tcPr>
          <w:p w14:paraId="6C8FD13B" w14:textId="77777777" w:rsidR="00662F78" w:rsidRPr="00401A1C" w:rsidRDefault="00662F78" w:rsidP="00BA7FB8">
            <w:pPr>
              <w:rPr>
                <w:b/>
              </w:rPr>
            </w:pPr>
            <w:r w:rsidRPr="00401A1C">
              <w:rPr>
                <w:b/>
              </w:rPr>
              <w:t> </w:t>
            </w:r>
          </w:p>
        </w:tc>
      </w:tr>
      <w:tr w:rsidR="00662F78" w:rsidRPr="00401A1C" w14:paraId="35A09BDD" w14:textId="77777777" w:rsidTr="00BA7FB8">
        <w:trPr>
          <w:trHeight w:val="300"/>
        </w:trPr>
        <w:tc>
          <w:tcPr>
            <w:tcW w:w="2860" w:type="dxa"/>
            <w:noWrap/>
            <w:hideMark/>
          </w:tcPr>
          <w:p w14:paraId="044B6B9C" w14:textId="77777777" w:rsidR="00662F78" w:rsidRPr="00401A1C" w:rsidRDefault="00662F78" w:rsidP="00BA7FB8">
            <w:pPr>
              <w:rPr>
                <w:b/>
              </w:rPr>
            </w:pPr>
            <w:r w:rsidRPr="00401A1C">
              <w:rPr>
                <w:b/>
              </w:rPr>
              <w:t>Country C</w:t>
            </w:r>
          </w:p>
        </w:tc>
        <w:tc>
          <w:tcPr>
            <w:tcW w:w="5760" w:type="dxa"/>
            <w:noWrap/>
            <w:hideMark/>
          </w:tcPr>
          <w:p w14:paraId="5C6BFB9D" w14:textId="77777777" w:rsidR="00662F78" w:rsidRPr="00401A1C" w:rsidRDefault="00662F78" w:rsidP="00BA7FB8">
            <w:pPr>
              <w:rPr>
                <w:b/>
              </w:rPr>
            </w:pPr>
            <w:r w:rsidRPr="00401A1C">
              <w:rPr>
                <w:b/>
              </w:rPr>
              <w:t> </w:t>
            </w:r>
          </w:p>
        </w:tc>
      </w:tr>
      <w:tr w:rsidR="00662F78" w:rsidRPr="00401A1C" w14:paraId="78092B7D" w14:textId="77777777" w:rsidTr="00BA7FB8">
        <w:trPr>
          <w:trHeight w:val="300"/>
        </w:trPr>
        <w:tc>
          <w:tcPr>
            <w:tcW w:w="2860" w:type="dxa"/>
            <w:noWrap/>
            <w:hideMark/>
          </w:tcPr>
          <w:p w14:paraId="6D88415A" w14:textId="77777777" w:rsidR="00662F78" w:rsidRPr="00401A1C" w:rsidRDefault="00662F78" w:rsidP="00BA7FB8">
            <w:pPr>
              <w:rPr>
                <w:b/>
              </w:rPr>
            </w:pPr>
            <w:r w:rsidRPr="00401A1C">
              <w:rPr>
                <w:b/>
              </w:rPr>
              <w:t>Country D</w:t>
            </w:r>
          </w:p>
        </w:tc>
        <w:tc>
          <w:tcPr>
            <w:tcW w:w="5760" w:type="dxa"/>
            <w:noWrap/>
            <w:hideMark/>
          </w:tcPr>
          <w:p w14:paraId="1F401242" w14:textId="77777777" w:rsidR="00662F78" w:rsidRPr="00401A1C" w:rsidRDefault="00662F78" w:rsidP="00BA7FB8">
            <w:pPr>
              <w:rPr>
                <w:b/>
              </w:rPr>
            </w:pPr>
            <w:r w:rsidRPr="00401A1C">
              <w:rPr>
                <w:b/>
              </w:rPr>
              <w:t> </w:t>
            </w:r>
          </w:p>
        </w:tc>
      </w:tr>
    </w:tbl>
    <w:p w14:paraId="12D65F7C" w14:textId="77777777" w:rsidR="00662F78" w:rsidRPr="00D51C50" w:rsidRDefault="00662F78" w:rsidP="00662F78">
      <w:pPr>
        <w:rPr>
          <w:b/>
        </w:rPr>
      </w:pPr>
    </w:p>
    <w:p w14:paraId="4519E24D" w14:textId="77777777" w:rsidR="00662F78" w:rsidRDefault="00662F78" w:rsidP="00662F78"/>
    <w:p w14:paraId="0D0B7E0A" w14:textId="77777777" w:rsidR="00662F78" w:rsidRDefault="00662F78" w:rsidP="00662F78"/>
    <w:p w14:paraId="0CEF05DA" w14:textId="77777777" w:rsidR="00662F78" w:rsidRDefault="00662F78" w:rsidP="00662F78"/>
    <w:p w14:paraId="48C022DC" w14:textId="77777777" w:rsidR="00662F78" w:rsidRDefault="00662F78" w:rsidP="00662F78"/>
    <w:p w14:paraId="0E062146"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 xml:space="preserve">Schedule D – Declaration of non-notifiable foreign financial contributions (valued between €1,000,000 and €3,999,000 in the last three years preceding the declaration) </w:t>
      </w:r>
    </w:p>
    <w:p w14:paraId="1C373B9F"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been in receipt of foreign financial contributions which are valued between €1,000,000 and €3,999,000 in the last three (3) years preceding the declaration. Notifying parties are required to complete the table below. They must list all foreign financial contributions received, to include all non-notifiable foreign contributions received in the last three (3) years preceding the declaration.] </w:t>
      </w:r>
    </w:p>
    <w:p w14:paraId="0DF6F74A" w14:textId="77777777" w:rsidR="00662F78" w:rsidRDefault="00662F78" w:rsidP="00662F78"/>
    <w:p w14:paraId="56799205" w14:textId="77777777" w:rsidR="00662F78" w:rsidRDefault="00662F78" w:rsidP="00662F78">
      <w:pPr>
        <w:rPr>
          <w:b/>
        </w:rPr>
      </w:pPr>
      <w:r w:rsidRPr="00D51C50">
        <w:rPr>
          <w:b/>
        </w:rPr>
        <w:t>Form FS-PP relating to the notification of financial contributions in the context of public procurement procedures pursuant to Regulation (EU) 2022/2560</w:t>
      </w:r>
    </w:p>
    <w:p w14:paraId="10E3B63E" w14:textId="77777777" w:rsidR="00662F78" w:rsidRPr="00D51C50" w:rsidRDefault="00662F78" w:rsidP="00662F78">
      <w:pPr>
        <w:rPr>
          <w:b/>
        </w:rPr>
      </w:pPr>
    </w:p>
    <w:p w14:paraId="0AD315A2" w14:textId="77777777" w:rsidR="00662F78" w:rsidRPr="00DA6E7B" w:rsidRDefault="00662F78" w:rsidP="00662F78">
      <w:pPr>
        <w:rPr>
          <w:b/>
          <w:u w:val="single"/>
        </w:rPr>
      </w:pPr>
      <w:r w:rsidRPr="00D63104">
        <w:rPr>
          <w:b/>
          <w:u w:val="single"/>
        </w:rPr>
        <w:t>1.</w:t>
      </w:r>
      <w:r>
        <w:rPr>
          <w:b/>
          <w:u w:val="single"/>
        </w:rPr>
        <w:tab/>
      </w:r>
      <w:r w:rsidRPr="00DA6E7B">
        <w:rPr>
          <w:b/>
          <w:u w:val="single"/>
        </w:rPr>
        <w:t>Description of the public procurement (Section 1 of Form FS-PP)</w:t>
      </w:r>
    </w:p>
    <w:p w14:paraId="5EF1A8AA" w14:textId="77777777" w:rsidR="00662F78" w:rsidRDefault="00662F78" w:rsidP="00662F78">
      <w:pPr>
        <w:rPr>
          <w:b/>
          <w:u w:val="single"/>
        </w:rPr>
      </w:pPr>
    </w:p>
    <w:p w14:paraId="77E0602A" w14:textId="77777777" w:rsidR="00662F78" w:rsidRDefault="00662F78" w:rsidP="00662F78">
      <w:pPr>
        <w:rPr>
          <w:b/>
          <w:u w:val="single"/>
        </w:rPr>
      </w:pPr>
    </w:p>
    <w:p w14:paraId="75D6265D" w14:textId="77777777" w:rsidR="00662F78" w:rsidRPr="00D51C50"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338AA869" w14:textId="77777777" w:rsidR="00662F78" w:rsidRDefault="00662F78" w:rsidP="00662F78">
      <w:pPr>
        <w:rPr>
          <w:b/>
        </w:rPr>
      </w:pPr>
    </w:p>
    <w:p w14:paraId="696B89E7" w14:textId="77777777" w:rsidR="00662F78" w:rsidRDefault="00662F78" w:rsidP="00662F78">
      <w:pPr>
        <w:rPr>
          <w:b/>
        </w:rPr>
      </w:pPr>
    </w:p>
    <w:p w14:paraId="5D9640E0" w14:textId="77777777" w:rsidR="00662F78" w:rsidRPr="00D51C50" w:rsidRDefault="00662F78" w:rsidP="00662F78">
      <w:pPr>
        <w:rPr>
          <w:b/>
          <w:u w:val="single"/>
        </w:rPr>
      </w:pPr>
      <w:r>
        <w:rPr>
          <w:b/>
          <w:u w:val="single"/>
        </w:rPr>
        <w:t>3.</w:t>
      </w:r>
      <w:r>
        <w:rPr>
          <w:b/>
          <w:u w:val="single"/>
        </w:rPr>
        <w:tab/>
        <w:t>Declaration (Section 7 of Form FS-PP)</w:t>
      </w:r>
    </w:p>
    <w:p w14:paraId="6843C909" w14:textId="77777777" w:rsidR="00662F78" w:rsidRDefault="00662F78" w:rsidP="00662F78">
      <w:r>
        <w:t>None of the notifying parties have received foreign financial contributions notifiable under Chapter 4 of Regulation (EU) 2022/2560.</w:t>
      </w:r>
    </w:p>
    <w:p w14:paraId="0B843B2F" w14:textId="77777777" w:rsidR="00662F78" w:rsidRDefault="00662F78" w:rsidP="00662F78">
      <w:pPr>
        <w:rPr>
          <w:b/>
        </w:rPr>
      </w:pPr>
    </w:p>
    <w:p w14:paraId="6ADF368A" w14:textId="77777777" w:rsidR="00662F78" w:rsidRPr="00D51C50" w:rsidRDefault="00662F78" w:rsidP="00662F78">
      <w:pPr>
        <w:rPr>
          <w:b/>
          <w:u w:val="single"/>
        </w:rPr>
      </w:pPr>
      <w:r>
        <w:rPr>
          <w:b/>
          <w:u w:val="single"/>
        </w:rPr>
        <w:t>4.</w:t>
      </w:r>
      <w:r>
        <w:rPr>
          <w:b/>
          <w:u w:val="single"/>
        </w:rPr>
        <w:tab/>
        <w:t>Attestation (Section 8 of Form FS-PP)</w:t>
      </w:r>
    </w:p>
    <w:p w14:paraId="103C3C61" w14:textId="77777777" w:rsidR="00662F78" w:rsidRDefault="00662F78" w:rsidP="00662F78">
      <w:r>
        <w:t>The notifying party(</w:t>
      </w:r>
      <w:proofErr w:type="spellStart"/>
      <w:r>
        <w:t>ies</w:t>
      </w:r>
      <w:proofErr w:type="spellEnd"/>
      <w:r>
        <w:t>)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1E50C9C" w14:textId="77777777" w:rsidR="00662F78" w:rsidRDefault="00662F78" w:rsidP="00662F78">
      <w:r>
        <w:t>The notifying party(</w:t>
      </w:r>
      <w:proofErr w:type="spellStart"/>
      <w:r>
        <w:t>ies</w:t>
      </w:r>
      <w:proofErr w:type="spellEnd"/>
      <w:r>
        <w:t>) confirm that they aware of the provisions of Article 33 of Regulation (EU) 2022/2560 concerning fines and periodic penalty payments.</w:t>
      </w:r>
    </w:p>
    <w:p w14:paraId="7B219F6D" w14:textId="77777777" w:rsidR="00662F78" w:rsidRDefault="00662F78" w:rsidP="00662F78"/>
    <w:p w14:paraId="53EE0205" w14:textId="77777777" w:rsidR="00662F78" w:rsidRDefault="00662F78" w:rsidP="00662F78"/>
    <w:p w14:paraId="6CD06988" w14:textId="77777777" w:rsidR="00662F78" w:rsidRDefault="00662F78" w:rsidP="00662F78"/>
    <w:p w14:paraId="126D7FF1" w14:textId="77777777" w:rsidR="00662F78" w:rsidRDefault="00662F78" w:rsidP="00662F78"/>
    <w:p w14:paraId="0DD20C02" w14:textId="77777777" w:rsidR="00662F78" w:rsidRDefault="00662F78" w:rsidP="00662F78"/>
    <w:p w14:paraId="4E2358D4" w14:textId="77777777" w:rsidR="00662F78" w:rsidRDefault="00662F78" w:rsidP="00662F78"/>
    <w:p w14:paraId="3D13AE62" w14:textId="77777777" w:rsidR="00662F78" w:rsidRDefault="00662F78" w:rsidP="00662F78">
      <w:r>
        <w:lastRenderedPageBreak/>
        <w:t xml:space="preserve">Date: </w:t>
      </w:r>
    </w:p>
    <w:p w14:paraId="3715B89F" w14:textId="77777777" w:rsidR="00662F78" w:rsidRDefault="00662F78" w:rsidP="00662F78"/>
    <w:p w14:paraId="57588F7D"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7B85A58B" w14:textId="77777777" w:rsidR="00662F78" w:rsidRDefault="00662F78" w:rsidP="00662F78"/>
    <w:p w14:paraId="512CBE5B" w14:textId="77777777" w:rsidR="00662F78" w:rsidRDefault="00662F78" w:rsidP="00662F78">
      <w:r>
        <w:t>Name:</w:t>
      </w:r>
      <w:r>
        <w:tab/>
      </w:r>
      <w:r>
        <w:tab/>
      </w:r>
      <w:r>
        <w:tab/>
      </w:r>
      <w:r>
        <w:tab/>
      </w:r>
      <w:r>
        <w:tab/>
      </w:r>
      <w:r>
        <w:tab/>
      </w:r>
      <w:r>
        <w:tab/>
        <w:t>Name:</w:t>
      </w:r>
    </w:p>
    <w:p w14:paraId="3C8F8273" w14:textId="77777777" w:rsidR="00662F78" w:rsidRDefault="00662F78" w:rsidP="00662F78"/>
    <w:p w14:paraId="688C4400" w14:textId="77777777" w:rsidR="00662F78" w:rsidRDefault="00662F78" w:rsidP="00662F78">
      <w:r>
        <w:t>Organisation:</w:t>
      </w:r>
      <w:r>
        <w:tab/>
      </w:r>
      <w:r>
        <w:tab/>
      </w:r>
      <w:r>
        <w:tab/>
      </w:r>
      <w:r>
        <w:tab/>
      </w:r>
      <w:r>
        <w:tab/>
      </w:r>
      <w:r>
        <w:tab/>
        <w:t>Organisation:</w:t>
      </w:r>
    </w:p>
    <w:p w14:paraId="6819A61D" w14:textId="77777777" w:rsidR="00662F78" w:rsidRDefault="00662F78" w:rsidP="00662F78"/>
    <w:p w14:paraId="3B0698E0" w14:textId="77777777" w:rsidR="00662F78" w:rsidRDefault="00662F78" w:rsidP="00662F78">
      <w:r>
        <w:t>Position:</w:t>
      </w:r>
      <w:r>
        <w:tab/>
      </w:r>
      <w:r>
        <w:tab/>
      </w:r>
      <w:r>
        <w:tab/>
      </w:r>
      <w:r>
        <w:tab/>
      </w:r>
      <w:r>
        <w:tab/>
      </w:r>
      <w:r>
        <w:tab/>
        <w:t>Position:</w:t>
      </w:r>
    </w:p>
    <w:p w14:paraId="0723AA43" w14:textId="77777777" w:rsidR="00662F78" w:rsidRDefault="00662F78" w:rsidP="00662F78"/>
    <w:p w14:paraId="7E477A7E" w14:textId="77777777" w:rsidR="00662F78" w:rsidRDefault="00662F78" w:rsidP="00662F78">
      <w:r>
        <w:t>Address:</w:t>
      </w:r>
      <w:r>
        <w:tab/>
      </w:r>
      <w:r>
        <w:tab/>
      </w:r>
      <w:r>
        <w:tab/>
      </w:r>
      <w:r>
        <w:tab/>
      </w:r>
      <w:r>
        <w:tab/>
      </w:r>
      <w:r>
        <w:tab/>
        <w:t>Address:</w:t>
      </w:r>
    </w:p>
    <w:p w14:paraId="17332FC8" w14:textId="77777777" w:rsidR="00662F78" w:rsidRDefault="00662F78" w:rsidP="00662F78"/>
    <w:p w14:paraId="21BCD6D0" w14:textId="77777777" w:rsidR="00662F78" w:rsidRDefault="00662F78" w:rsidP="00662F78">
      <w:r>
        <w:t>Phone Number:</w:t>
      </w:r>
      <w:r>
        <w:tab/>
      </w:r>
      <w:r>
        <w:tab/>
      </w:r>
      <w:r>
        <w:tab/>
      </w:r>
      <w:r>
        <w:tab/>
      </w:r>
      <w:r>
        <w:tab/>
      </w:r>
      <w:r>
        <w:tab/>
        <w:t>Phone Number:</w:t>
      </w:r>
    </w:p>
    <w:p w14:paraId="6489A428" w14:textId="77777777" w:rsidR="00662F78" w:rsidRDefault="00662F78" w:rsidP="00662F78"/>
    <w:p w14:paraId="0F6B6E06" w14:textId="77777777" w:rsidR="00662F78" w:rsidRDefault="00662F78" w:rsidP="00662F78">
      <w:r>
        <w:t>Email:</w:t>
      </w:r>
      <w:r>
        <w:tab/>
      </w:r>
      <w:r>
        <w:tab/>
      </w:r>
      <w:r>
        <w:tab/>
      </w:r>
      <w:r>
        <w:tab/>
      </w:r>
      <w:r>
        <w:tab/>
      </w:r>
      <w:r>
        <w:tab/>
      </w:r>
      <w:r>
        <w:tab/>
        <w:t>Email:</w:t>
      </w:r>
    </w:p>
    <w:p w14:paraId="27688757" w14:textId="77777777" w:rsidR="00662F78" w:rsidRDefault="00662F78" w:rsidP="00662F78"/>
    <w:p w14:paraId="701CE00E" w14:textId="77777777" w:rsidR="00662F78" w:rsidRDefault="00662F78" w:rsidP="00662F78">
      <w:r>
        <w:t>Signed:</w:t>
      </w:r>
      <w:r>
        <w:tab/>
      </w:r>
      <w:r>
        <w:tab/>
      </w:r>
      <w:r>
        <w:tab/>
      </w:r>
      <w:r>
        <w:tab/>
      </w:r>
      <w:r>
        <w:tab/>
      </w:r>
      <w:r>
        <w:tab/>
      </w:r>
      <w:r>
        <w:tab/>
        <w:t>Signed:</w:t>
      </w:r>
    </w:p>
    <w:p w14:paraId="1ECC75EB" w14:textId="77777777" w:rsidR="00662F78" w:rsidRDefault="00662F78" w:rsidP="00662F78"/>
    <w:p w14:paraId="24D48387" w14:textId="77777777" w:rsidR="00662F78" w:rsidRDefault="00662F78" w:rsidP="00662F78"/>
    <w:p w14:paraId="07C68CA4" w14:textId="77777777" w:rsidR="00662F78" w:rsidRDefault="00662F78" w:rsidP="00662F78">
      <w:pPr>
        <w:rPr>
          <w:b/>
        </w:rPr>
      </w:pPr>
      <w:r>
        <w:rPr>
          <w:b/>
        </w:rPr>
        <w:t>Table</w:t>
      </w:r>
    </w:p>
    <w:p w14:paraId="670E24B3" w14:textId="77777777" w:rsidR="00662F78" w:rsidRPr="00D51C50" w:rsidRDefault="00662F78" w:rsidP="00662F78">
      <w:r>
        <w:t>For reporting of foreign financial contributions which are of a value between €1,000,000 and €3,999,000 in the last three (3) years preceding the declaration, to include all non-notifiable foreign contributions.</w:t>
      </w:r>
    </w:p>
    <w:p w14:paraId="24A2DEEA" w14:textId="77777777" w:rsidR="00662F78" w:rsidRDefault="00662F78" w:rsidP="00662F78">
      <w:pPr>
        <w:rPr>
          <w:b/>
        </w:rPr>
      </w:pPr>
    </w:p>
    <w:tbl>
      <w:tblPr>
        <w:tblStyle w:val="TableGrid"/>
        <w:tblW w:w="0" w:type="auto"/>
        <w:tblLook w:val="04A0" w:firstRow="1" w:lastRow="0" w:firstColumn="1" w:lastColumn="0" w:noHBand="0" w:noVBand="1"/>
      </w:tblPr>
      <w:tblGrid>
        <w:gridCol w:w="1370"/>
        <w:gridCol w:w="1977"/>
        <w:gridCol w:w="3843"/>
        <w:gridCol w:w="1871"/>
      </w:tblGrid>
      <w:tr w:rsidR="00662F78" w:rsidRPr="00B85800" w14:paraId="2ABE5803" w14:textId="77777777" w:rsidTr="00BA7FB8">
        <w:trPr>
          <w:trHeight w:val="300"/>
        </w:trPr>
        <w:tc>
          <w:tcPr>
            <w:tcW w:w="2380" w:type="dxa"/>
            <w:noWrap/>
            <w:hideMark/>
          </w:tcPr>
          <w:p w14:paraId="174E8277" w14:textId="77777777" w:rsidR="00662F78" w:rsidRPr="00B85800" w:rsidRDefault="00662F78" w:rsidP="00BA7FB8">
            <w:pPr>
              <w:rPr>
                <w:b/>
                <w:bCs/>
                <w:lang w:val="en-IE"/>
              </w:rPr>
            </w:pPr>
            <w:r w:rsidRPr="00B85800">
              <w:rPr>
                <w:b/>
                <w:bCs/>
              </w:rPr>
              <w:t>Third Country</w:t>
            </w:r>
          </w:p>
        </w:tc>
        <w:tc>
          <w:tcPr>
            <w:tcW w:w="3520" w:type="dxa"/>
            <w:noWrap/>
            <w:hideMark/>
          </w:tcPr>
          <w:p w14:paraId="39EFBF56" w14:textId="77777777" w:rsidR="00662F78" w:rsidRPr="00B85800" w:rsidRDefault="00662F78" w:rsidP="00BA7FB8">
            <w:pPr>
              <w:rPr>
                <w:b/>
                <w:bCs/>
              </w:rPr>
            </w:pPr>
            <w:r w:rsidRPr="00B85800">
              <w:rPr>
                <w:b/>
                <w:bCs/>
              </w:rPr>
              <w:t>Type of Financial Contribution (FC)</w:t>
            </w:r>
          </w:p>
        </w:tc>
        <w:tc>
          <w:tcPr>
            <w:tcW w:w="7020" w:type="dxa"/>
            <w:noWrap/>
            <w:hideMark/>
          </w:tcPr>
          <w:p w14:paraId="3D8C113F" w14:textId="77777777" w:rsidR="00662F78" w:rsidRPr="00B85800" w:rsidRDefault="00662F78" w:rsidP="00BA7FB8">
            <w:pPr>
              <w:rPr>
                <w:b/>
                <w:bCs/>
              </w:rPr>
            </w:pPr>
            <w:r w:rsidRPr="00B85800">
              <w:rPr>
                <w:b/>
                <w:bCs/>
              </w:rPr>
              <w:t xml:space="preserve">Brief </w:t>
            </w:r>
            <w:r>
              <w:rPr>
                <w:b/>
                <w:bCs/>
              </w:rPr>
              <w:t xml:space="preserve">Description of the purpose of </w:t>
            </w:r>
            <w:r w:rsidRPr="00B85800">
              <w:rPr>
                <w:b/>
                <w:bCs/>
              </w:rPr>
              <w:t>the FC and the granting entity</w:t>
            </w:r>
          </w:p>
        </w:tc>
        <w:tc>
          <w:tcPr>
            <w:tcW w:w="3320" w:type="dxa"/>
            <w:noWrap/>
            <w:hideMark/>
          </w:tcPr>
          <w:p w14:paraId="417E70E8" w14:textId="77777777" w:rsidR="00662F78" w:rsidRPr="00B85800" w:rsidRDefault="00662F78" w:rsidP="00BA7FB8">
            <w:pPr>
              <w:rPr>
                <w:b/>
                <w:bCs/>
              </w:rPr>
            </w:pPr>
            <w:r w:rsidRPr="00B85800">
              <w:rPr>
                <w:b/>
                <w:bCs/>
              </w:rPr>
              <w:t>Estimated value of the FC</w:t>
            </w:r>
          </w:p>
        </w:tc>
      </w:tr>
      <w:tr w:rsidR="00662F78" w:rsidRPr="00B85800" w14:paraId="7DB58B5A" w14:textId="77777777" w:rsidTr="00BA7FB8">
        <w:trPr>
          <w:trHeight w:val="300"/>
        </w:trPr>
        <w:tc>
          <w:tcPr>
            <w:tcW w:w="2380" w:type="dxa"/>
            <w:noWrap/>
            <w:hideMark/>
          </w:tcPr>
          <w:p w14:paraId="63433BDC" w14:textId="77777777" w:rsidR="00662F78" w:rsidRPr="00B85800" w:rsidRDefault="00662F78" w:rsidP="00BA7FB8">
            <w:r w:rsidRPr="00B85800">
              <w:t>Country A</w:t>
            </w:r>
          </w:p>
        </w:tc>
        <w:tc>
          <w:tcPr>
            <w:tcW w:w="3520" w:type="dxa"/>
            <w:noWrap/>
            <w:hideMark/>
          </w:tcPr>
          <w:p w14:paraId="255C5FC8" w14:textId="77777777" w:rsidR="00662F78" w:rsidRPr="00B85800" w:rsidRDefault="00662F78" w:rsidP="00BA7FB8">
            <w:r w:rsidRPr="00B85800">
              <w:t> </w:t>
            </w:r>
          </w:p>
        </w:tc>
        <w:tc>
          <w:tcPr>
            <w:tcW w:w="7020" w:type="dxa"/>
            <w:noWrap/>
            <w:hideMark/>
          </w:tcPr>
          <w:p w14:paraId="63D354F8" w14:textId="77777777" w:rsidR="00662F78" w:rsidRPr="00B85800" w:rsidRDefault="00662F78" w:rsidP="00BA7FB8">
            <w:r w:rsidRPr="00B85800">
              <w:t> </w:t>
            </w:r>
          </w:p>
        </w:tc>
        <w:tc>
          <w:tcPr>
            <w:tcW w:w="3320" w:type="dxa"/>
            <w:noWrap/>
            <w:hideMark/>
          </w:tcPr>
          <w:p w14:paraId="3D6F9BB7" w14:textId="77777777" w:rsidR="00662F78" w:rsidRPr="00B85800" w:rsidRDefault="00662F78" w:rsidP="00BA7FB8">
            <w:r w:rsidRPr="00B85800">
              <w:t> </w:t>
            </w:r>
          </w:p>
        </w:tc>
      </w:tr>
      <w:tr w:rsidR="00662F78" w:rsidRPr="00B85800" w14:paraId="4E06F790" w14:textId="77777777" w:rsidTr="00BA7FB8">
        <w:trPr>
          <w:trHeight w:val="300"/>
        </w:trPr>
        <w:tc>
          <w:tcPr>
            <w:tcW w:w="2380" w:type="dxa"/>
            <w:noWrap/>
            <w:hideMark/>
          </w:tcPr>
          <w:p w14:paraId="38AFEDA9" w14:textId="77777777" w:rsidR="00662F78" w:rsidRPr="00B85800" w:rsidRDefault="00662F78" w:rsidP="00BA7FB8">
            <w:r w:rsidRPr="00B85800">
              <w:t>Country B</w:t>
            </w:r>
          </w:p>
        </w:tc>
        <w:tc>
          <w:tcPr>
            <w:tcW w:w="3520" w:type="dxa"/>
            <w:noWrap/>
            <w:hideMark/>
          </w:tcPr>
          <w:p w14:paraId="503D50DF" w14:textId="77777777" w:rsidR="00662F78" w:rsidRPr="00B85800" w:rsidRDefault="00662F78" w:rsidP="00BA7FB8">
            <w:r w:rsidRPr="00B85800">
              <w:t> </w:t>
            </w:r>
          </w:p>
        </w:tc>
        <w:tc>
          <w:tcPr>
            <w:tcW w:w="7020" w:type="dxa"/>
            <w:noWrap/>
            <w:hideMark/>
          </w:tcPr>
          <w:p w14:paraId="5B546B1A" w14:textId="77777777" w:rsidR="00662F78" w:rsidRPr="00B85800" w:rsidRDefault="00662F78" w:rsidP="00BA7FB8">
            <w:r w:rsidRPr="00B85800">
              <w:t> </w:t>
            </w:r>
          </w:p>
        </w:tc>
        <w:tc>
          <w:tcPr>
            <w:tcW w:w="3320" w:type="dxa"/>
            <w:noWrap/>
            <w:hideMark/>
          </w:tcPr>
          <w:p w14:paraId="509DBA75" w14:textId="77777777" w:rsidR="00662F78" w:rsidRPr="00B85800" w:rsidRDefault="00662F78" w:rsidP="00BA7FB8">
            <w:r w:rsidRPr="00B85800">
              <w:t> </w:t>
            </w:r>
          </w:p>
        </w:tc>
      </w:tr>
      <w:tr w:rsidR="00662F78" w:rsidRPr="00B85800" w14:paraId="4A3A0773" w14:textId="77777777" w:rsidTr="00BA7FB8">
        <w:trPr>
          <w:trHeight w:val="300"/>
        </w:trPr>
        <w:tc>
          <w:tcPr>
            <w:tcW w:w="2380" w:type="dxa"/>
            <w:noWrap/>
            <w:hideMark/>
          </w:tcPr>
          <w:p w14:paraId="7C544014" w14:textId="77777777" w:rsidR="00662F78" w:rsidRPr="00B85800" w:rsidRDefault="00662F78" w:rsidP="00BA7FB8">
            <w:r w:rsidRPr="00B85800">
              <w:t>Country C</w:t>
            </w:r>
          </w:p>
        </w:tc>
        <w:tc>
          <w:tcPr>
            <w:tcW w:w="3520" w:type="dxa"/>
            <w:noWrap/>
            <w:hideMark/>
          </w:tcPr>
          <w:p w14:paraId="472B2744" w14:textId="77777777" w:rsidR="00662F78" w:rsidRPr="00B85800" w:rsidRDefault="00662F78" w:rsidP="00BA7FB8">
            <w:r w:rsidRPr="00B85800">
              <w:t> </w:t>
            </w:r>
          </w:p>
        </w:tc>
        <w:tc>
          <w:tcPr>
            <w:tcW w:w="7020" w:type="dxa"/>
            <w:noWrap/>
            <w:hideMark/>
          </w:tcPr>
          <w:p w14:paraId="5D8E3A09" w14:textId="77777777" w:rsidR="00662F78" w:rsidRPr="00B85800" w:rsidRDefault="00662F78" w:rsidP="00BA7FB8">
            <w:r w:rsidRPr="00B85800">
              <w:t> </w:t>
            </w:r>
          </w:p>
        </w:tc>
        <w:tc>
          <w:tcPr>
            <w:tcW w:w="3320" w:type="dxa"/>
            <w:noWrap/>
            <w:hideMark/>
          </w:tcPr>
          <w:p w14:paraId="34555F69" w14:textId="77777777" w:rsidR="00662F78" w:rsidRPr="00B85800" w:rsidRDefault="00662F78" w:rsidP="00BA7FB8">
            <w:r w:rsidRPr="00B85800">
              <w:t> </w:t>
            </w:r>
          </w:p>
        </w:tc>
      </w:tr>
      <w:tr w:rsidR="00662F78" w:rsidRPr="00B85800" w14:paraId="094CFE33" w14:textId="77777777" w:rsidTr="00BA7FB8">
        <w:trPr>
          <w:trHeight w:val="300"/>
        </w:trPr>
        <w:tc>
          <w:tcPr>
            <w:tcW w:w="2380" w:type="dxa"/>
            <w:noWrap/>
            <w:hideMark/>
          </w:tcPr>
          <w:p w14:paraId="2F3CAB7B" w14:textId="77777777" w:rsidR="00662F78" w:rsidRPr="00B85800" w:rsidRDefault="00662F78" w:rsidP="00BA7FB8">
            <w:r w:rsidRPr="00B85800">
              <w:t>Country D</w:t>
            </w:r>
          </w:p>
        </w:tc>
        <w:tc>
          <w:tcPr>
            <w:tcW w:w="3520" w:type="dxa"/>
            <w:noWrap/>
            <w:hideMark/>
          </w:tcPr>
          <w:p w14:paraId="458B6C51" w14:textId="77777777" w:rsidR="00662F78" w:rsidRPr="00B85800" w:rsidRDefault="00662F78" w:rsidP="00BA7FB8">
            <w:r w:rsidRPr="00B85800">
              <w:t> </w:t>
            </w:r>
          </w:p>
        </w:tc>
        <w:tc>
          <w:tcPr>
            <w:tcW w:w="7020" w:type="dxa"/>
            <w:noWrap/>
            <w:hideMark/>
          </w:tcPr>
          <w:p w14:paraId="10C74914" w14:textId="77777777" w:rsidR="00662F78" w:rsidRPr="00B85800" w:rsidRDefault="00662F78" w:rsidP="00BA7FB8">
            <w:r w:rsidRPr="00B85800">
              <w:t> </w:t>
            </w:r>
          </w:p>
        </w:tc>
        <w:tc>
          <w:tcPr>
            <w:tcW w:w="3320" w:type="dxa"/>
            <w:noWrap/>
            <w:hideMark/>
          </w:tcPr>
          <w:p w14:paraId="484B3C16" w14:textId="77777777" w:rsidR="00662F78" w:rsidRPr="00B85800" w:rsidRDefault="00662F78" w:rsidP="00BA7FB8">
            <w:r w:rsidRPr="00B85800">
              <w:t> </w:t>
            </w:r>
          </w:p>
        </w:tc>
      </w:tr>
    </w:tbl>
    <w:p w14:paraId="69C094B6" w14:textId="77777777" w:rsidR="00662F78" w:rsidRDefault="00662F78" w:rsidP="00662F78"/>
    <w:p w14:paraId="1C15EE13" w14:textId="77777777" w:rsidR="00662F78" w:rsidRDefault="00662F78" w:rsidP="00662F78"/>
    <w:p w14:paraId="105B0E38" w14:textId="77777777" w:rsidR="00662F78" w:rsidRDefault="00662F78" w:rsidP="00662F78"/>
    <w:p w14:paraId="103D407B" w14:textId="77777777" w:rsidR="00662F78" w:rsidRDefault="00662F78" w:rsidP="00662F78"/>
    <w:p w14:paraId="18DF62C3" w14:textId="77777777" w:rsidR="00662F78" w:rsidRDefault="00662F78" w:rsidP="00662F78"/>
    <w:p w14:paraId="4CDC8F88"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 xml:space="preserve">Schedule E – Notification of Foreign Financial Contributions </w:t>
      </w:r>
    </w:p>
    <w:p w14:paraId="447B3331"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been in receipt of aggregated foreign financial contributions in the three (3) years prior to notification, valued equal to or greater than €4M per third country].  </w:t>
      </w:r>
    </w:p>
    <w:p w14:paraId="4567B006" w14:textId="77777777" w:rsidR="00662F78" w:rsidRDefault="00662F78" w:rsidP="00662F78"/>
    <w:p w14:paraId="35D8AC20" w14:textId="77777777" w:rsidR="00662F78" w:rsidRPr="00DA6E7B" w:rsidRDefault="00662F78" w:rsidP="00662F78">
      <w:pPr>
        <w:rPr>
          <w:b/>
          <w:u w:val="single"/>
        </w:rPr>
      </w:pPr>
      <w:r w:rsidRPr="0047543E">
        <w:rPr>
          <w:b/>
          <w:u w:val="single"/>
        </w:rPr>
        <w:t>1.</w:t>
      </w:r>
      <w:r>
        <w:rPr>
          <w:b/>
          <w:u w:val="single"/>
        </w:rPr>
        <w:tab/>
      </w:r>
      <w:r w:rsidRPr="00DA6E7B">
        <w:rPr>
          <w:b/>
          <w:u w:val="single"/>
        </w:rPr>
        <w:t>Description of the public procurement (Section 1 of Form FS-PP)</w:t>
      </w:r>
    </w:p>
    <w:p w14:paraId="54500836" w14:textId="77777777" w:rsidR="00662F78" w:rsidRDefault="00662F78" w:rsidP="00662F78"/>
    <w:p w14:paraId="1D57EF7D" w14:textId="77777777" w:rsidR="00662F78"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518B4927" w14:textId="77777777" w:rsidR="00662F78" w:rsidRDefault="00662F78" w:rsidP="00662F78">
      <w:pPr>
        <w:rPr>
          <w:b/>
          <w:u w:val="single"/>
        </w:rPr>
      </w:pPr>
    </w:p>
    <w:p w14:paraId="67824697" w14:textId="77777777" w:rsidR="00662F78" w:rsidRPr="00D51C50" w:rsidRDefault="00662F78" w:rsidP="00662F78">
      <w:pPr>
        <w:rPr>
          <w:b/>
          <w:u w:val="single"/>
        </w:rPr>
      </w:pPr>
      <w:r>
        <w:rPr>
          <w:b/>
          <w:u w:val="single"/>
        </w:rPr>
        <w:t>3.</w:t>
      </w:r>
      <w:r>
        <w:rPr>
          <w:b/>
          <w:u w:val="single"/>
        </w:rPr>
        <w:tab/>
        <w:t>Foreign Financial Contributions – (Section 3 of Form FS-PP)</w:t>
      </w:r>
    </w:p>
    <w:p w14:paraId="0BDAFE81" w14:textId="77777777" w:rsidR="00662F78" w:rsidRPr="00572933" w:rsidRDefault="00662F78" w:rsidP="00662F78">
      <w:r w:rsidRPr="00DA6E7B">
        <w:rPr>
          <w:b/>
        </w:rPr>
        <w:t>3.1</w:t>
      </w:r>
      <w:r>
        <w:rPr>
          <w:b/>
        </w:rPr>
        <w:tab/>
      </w:r>
      <w:r>
        <w:t>For the purposes of this section 3.1, the notifying party(</w:t>
      </w:r>
      <w:proofErr w:type="spellStart"/>
      <w:r>
        <w:t>ies</w:t>
      </w:r>
      <w:proofErr w:type="spellEnd"/>
      <w:r>
        <w:t xml:space="preserve">) should report foreign </w:t>
      </w:r>
      <w:r>
        <w:tab/>
        <w:t xml:space="preserve">financial contributions falling into the scope of Article 5(1), points (a), (b), (c) and (e) of </w:t>
      </w:r>
      <w:r>
        <w:tab/>
        <w:t xml:space="preserve">Regulation (EU) 2022/2560, which are amongst the most likely to distort the internal market. </w:t>
      </w:r>
    </w:p>
    <w:p w14:paraId="6B6240B3" w14:textId="77777777" w:rsidR="00662F78" w:rsidRDefault="00662F78" w:rsidP="00662F78">
      <w:pPr>
        <w:ind w:left="720" w:hanging="720"/>
      </w:pPr>
      <w:r>
        <w:t xml:space="preserve">3.1.1. </w:t>
      </w:r>
      <w:r>
        <w:tab/>
        <w:t xml:space="preserve">In order to allow the Commission to determine whether a foreign financial contribution has been granted to an undertaking that was ailing within the meaning of Article 5(1)(a) of Regulation (EU) 2022/2560, notifying parties should indicate whether any of the following conditions were met at any point of time in the three years prior to the notification. </w:t>
      </w:r>
    </w:p>
    <w:p w14:paraId="335908D1" w14:textId="77777777" w:rsidR="00662F78" w:rsidRDefault="00662F78" w:rsidP="00662F78">
      <w:r>
        <w:tab/>
        <w:t xml:space="preserve">3.1.1.1. Is the notifying party a limited liability company, where more than half of its </w:t>
      </w:r>
      <w:r>
        <w:tab/>
      </w:r>
      <w:r>
        <w:tab/>
      </w:r>
      <w:r>
        <w:tab/>
        <w:t xml:space="preserve">subscribed share capital has disappeared as a result of accumulated losses? </w:t>
      </w:r>
    </w:p>
    <w:p w14:paraId="79B40214"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09C0B666" w14:textId="77777777" w:rsidR="00662F78" w:rsidRDefault="00662F78" w:rsidP="00662F78"/>
    <w:p w14:paraId="412227B8" w14:textId="77777777" w:rsidR="00662F78" w:rsidRDefault="00662F78" w:rsidP="00662F78">
      <w:r>
        <w:tab/>
        <w:t xml:space="preserve">3.1.1.2. Is the notifying party a company where at least some members have unlimited </w:t>
      </w:r>
      <w:r>
        <w:tab/>
      </w:r>
      <w:r>
        <w:tab/>
      </w:r>
      <w:r>
        <w:tab/>
        <w:t xml:space="preserve">liability for the debt of the company, and where more than half of its capital as </w:t>
      </w:r>
      <w:r>
        <w:tab/>
      </w:r>
      <w:r>
        <w:tab/>
      </w:r>
      <w:r>
        <w:tab/>
        <w:t xml:space="preserve">shown in the company accounts has disappeared as a result of accumulated losses? </w:t>
      </w:r>
    </w:p>
    <w:p w14:paraId="565A8E51"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6B129669" w14:textId="77777777" w:rsidR="00662F78" w:rsidRDefault="00662F78" w:rsidP="00662F78">
      <w:r>
        <w:tab/>
      </w:r>
    </w:p>
    <w:p w14:paraId="432123F2" w14:textId="77777777" w:rsidR="00662F78" w:rsidRDefault="00662F78" w:rsidP="00662F78">
      <w:r>
        <w:tab/>
        <w:t xml:space="preserve">3.1.1.3. Is the notifying party subject to collective insolvency proceedings or does it fulfil the </w:t>
      </w:r>
      <w:r>
        <w:tab/>
      </w:r>
      <w:r>
        <w:tab/>
        <w:t xml:space="preserve">criteria under its domestic law for being placed in collective insolvency proceedings </w:t>
      </w:r>
      <w:r>
        <w:tab/>
      </w:r>
      <w:r>
        <w:tab/>
        <w:t xml:space="preserve">at the request of its creditors? </w:t>
      </w:r>
    </w:p>
    <w:p w14:paraId="696CC0AC"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0C286473" w14:textId="77777777" w:rsidR="00662F78" w:rsidRDefault="00662F78" w:rsidP="00662F78"/>
    <w:p w14:paraId="04A23AB7" w14:textId="77777777" w:rsidR="00662F78" w:rsidRDefault="00662F78" w:rsidP="00662F78">
      <w:r>
        <w:tab/>
        <w:t xml:space="preserve">3.1.1.4. In the case the notifying party in question is not an SME: </w:t>
      </w:r>
    </w:p>
    <w:p w14:paraId="5EB33507" w14:textId="77777777" w:rsidR="00662F78" w:rsidRDefault="00662F78" w:rsidP="00662F78">
      <w:r>
        <w:tab/>
      </w:r>
      <w:r>
        <w:tab/>
        <w:t xml:space="preserve">3.1.1.4.1. has the notifying party’s book debt to equity ratio been greater than 7,5 </w:t>
      </w:r>
      <w:r>
        <w:tab/>
      </w:r>
      <w:r>
        <w:tab/>
        <w:t xml:space="preserve">for the past two years </w:t>
      </w:r>
    </w:p>
    <w:p w14:paraId="1C063060" w14:textId="77777777" w:rsidR="00662F78" w:rsidRDefault="00662F78" w:rsidP="00662F78">
      <w:r>
        <w:tab/>
      </w:r>
      <w:r>
        <w:tab/>
        <w:t xml:space="preserve">and </w:t>
      </w:r>
    </w:p>
    <w:p w14:paraId="347A9CC1" w14:textId="77777777" w:rsidR="00662F78" w:rsidRDefault="00662F78" w:rsidP="00662F78">
      <w:r>
        <w:lastRenderedPageBreak/>
        <w:tab/>
      </w:r>
      <w:r>
        <w:tab/>
        <w:t xml:space="preserve">3.1.1.4.2. has the notifying party’s EBITDA interest coverage ratio been below 1,0 for </w:t>
      </w:r>
      <w:r>
        <w:tab/>
      </w:r>
      <w:r>
        <w:tab/>
        <w:t xml:space="preserve">the past two years? </w:t>
      </w:r>
    </w:p>
    <w:p w14:paraId="5EDC75B2"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4A9C28D9" w14:textId="77777777" w:rsidR="00662F78" w:rsidRDefault="00662F78" w:rsidP="00662F78"/>
    <w:p w14:paraId="63D7D7FC" w14:textId="77777777" w:rsidR="00662F78" w:rsidRDefault="00662F78" w:rsidP="00662F78">
      <w:r>
        <w:tab/>
        <w:t>3.1.1.5. If the reply to any of the questions in sections 3.1.1.1 to 3.1.1.4 was ‘</w:t>
      </w:r>
      <w:proofErr w:type="spellStart"/>
      <w:r>
        <w:t>yes’</w:t>
      </w:r>
      <w:proofErr w:type="spellEnd"/>
      <w:r>
        <w:t xml:space="preserve"> in relation </w:t>
      </w:r>
      <w:r>
        <w:tab/>
      </w:r>
      <w:r>
        <w:tab/>
        <w:t xml:space="preserve">to any of the notifying parties, please indicate whether during the period in which </w:t>
      </w:r>
      <w:r>
        <w:tab/>
      </w:r>
      <w:r>
        <w:tab/>
        <w:t xml:space="preserve">the undertaking in question was ailing, it received any foreign financial contributions </w:t>
      </w:r>
      <w:r>
        <w:tab/>
      </w:r>
      <w:r>
        <w:tab/>
        <w:t xml:space="preserve">that may have contributed to restore its long-term viability (including any temporary </w:t>
      </w:r>
      <w:r>
        <w:tab/>
      </w:r>
      <w:r>
        <w:tab/>
        <w:t xml:space="preserve">liquidity assistance designed to support that restoration of viability) or to keep that </w:t>
      </w:r>
      <w:r>
        <w:tab/>
      </w:r>
      <w:r>
        <w:tab/>
        <w:t xml:space="preserve">party afloat for </w:t>
      </w:r>
      <w:r>
        <w:tab/>
        <w:t xml:space="preserve">the short time needed to work out a restructuring or liquidation </w:t>
      </w:r>
      <w:r>
        <w:tab/>
      </w:r>
      <w:r>
        <w:tab/>
        <w:t xml:space="preserve">plan. </w:t>
      </w:r>
    </w:p>
    <w:p w14:paraId="6A85BF80" w14:textId="77777777" w:rsidR="00662F78" w:rsidRDefault="00662F78" w:rsidP="00662F78">
      <w:r>
        <w:tab/>
      </w:r>
      <w:r>
        <w:tab/>
        <w:t>Notifying party(</w:t>
      </w:r>
      <w:proofErr w:type="spellStart"/>
      <w:r>
        <w:t>ies</w:t>
      </w:r>
      <w:proofErr w:type="spellEnd"/>
      <w:r>
        <w:t xml:space="preserve">) </w:t>
      </w:r>
      <w:r>
        <w:rPr>
          <w:rFonts w:ascii="Segoe UI Symbol" w:hAnsi="Segoe UI Symbol" w:cs="Segoe UI Symbol"/>
        </w:rPr>
        <w:t>☐</w:t>
      </w:r>
      <w:r>
        <w:t xml:space="preserve"> yes </w:t>
      </w:r>
      <w:r>
        <w:rPr>
          <w:rFonts w:ascii="Segoe UI Symbol" w:hAnsi="Segoe UI Symbol" w:cs="Segoe UI Symbol"/>
        </w:rPr>
        <w:t>☐</w:t>
      </w:r>
      <w:r>
        <w:t xml:space="preserve"> no </w:t>
      </w:r>
    </w:p>
    <w:p w14:paraId="2810935A" w14:textId="77777777" w:rsidR="00662F78" w:rsidRDefault="00662F78" w:rsidP="00662F78"/>
    <w:p w14:paraId="1EF1B538" w14:textId="77777777" w:rsidR="00662F78" w:rsidRDefault="00662F78" w:rsidP="00662F78">
      <w:r>
        <w:tab/>
        <w:t>3.1.1.6. If the reply to any of the questions in sections 3.1.1.1 to 3.1.1.4 was ‘</w:t>
      </w:r>
      <w:proofErr w:type="spellStart"/>
      <w:r>
        <w:t>yes’</w:t>
      </w:r>
      <w:proofErr w:type="spellEnd"/>
      <w:r>
        <w:t xml:space="preserve"> in relation </w:t>
      </w:r>
      <w:r>
        <w:tab/>
      </w:r>
      <w:r>
        <w:tab/>
        <w:t xml:space="preserve">to any of the notifying parties, indicate if there is a restructuring plan capable of </w:t>
      </w:r>
      <w:r>
        <w:tab/>
      </w:r>
      <w:r>
        <w:tab/>
      </w:r>
      <w:r>
        <w:tab/>
        <w:t xml:space="preserve">leading to the long-term viability of that party and if this restructuring plan includes a </w:t>
      </w:r>
      <w:r>
        <w:tab/>
      </w:r>
      <w:r>
        <w:tab/>
        <w:t xml:space="preserve">significant own </w:t>
      </w:r>
      <w:r>
        <w:tab/>
        <w:t xml:space="preserve">contribution by the notifying party and provide details of that plan. </w:t>
      </w:r>
    </w:p>
    <w:p w14:paraId="39C1F0CC" w14:textId="77777777" w:rsidR="00662F78" w:rsidRDefault="00662F78" w:rsidP="00662F78"/>
    <w:p w14:paraId="603F9893" w14:textId="77777777" w:rsidR="00662F78" w:rsidRDefault="00662F78" w:rsidP="00662F78">
      <w:r>
        <w:tab/>
        <w:t xml:space="preserve">3.1.1.7. If the reply to any of the questions in points 3.1.1.1 to 3.1.1.4 was ‘yes’, please </w:t>
      </w:r>
      <w:r>
        <w:tab/>
      </w:r>
      <w:r>
        <w:tab/>
      </w:r>
      <w:r>
        <w:tab/>
        <w:t xml:space="preserve">substantiate the answer, including references in the answer to the supporting </w:t>
      </w:r>
      <w:r>
        <w:tab/>
      </w:r>
      <w:r>
        <w:tab/>
      </w:r>
      <w:r>
        <w:tab/>
        <w:t xml:space="preserve">evidence or documents that are to be provided in annexes (such documents may </w:t>
      </w:r>
      <w:r>
        <w:tab/>
      </w:r>
      <w:r>
        <w:tab/>
        <w:t xml:space="preserve">include, but are not limited to, the notifying party’s latest profit and loss account </w:t>
      </w:r>
      <w:r>
        <w:tab/>
      </w:r>
      <w:r>
        <w:tab/>
        <w:t xml:space="preserve">statements with balance sheets, or court decision opening collective insolvency </w:t>
      </w:r>
      <w:r>
        <w:tab/>
      </w:r>
      <w:r>
        <w:tab/>
      </w:r>
      <w:r>
        <w:tab/>
        <w:t xml:space="preserve">proceedings on the company or documents providing evidence that the criteria for </w:t>
      </w:r>
      <w:r>
        <w:tab/>
      </w:r>
      <w:r>
        <w:tab/>
        <w:t xml:space="preserve">being placed under insolvency proceedings at the request of creditors under national </w:t>
      </w:r>
      <w:r>
        <w:tab/>
      </w:r>
      <w:r>
        <w:tab/>
        <w:t xml:space="preserve">company law are met, etc.). </w:t>
      </w:r>
    </w:p>
    <w:p w14:paraId="02CD30C6" w14:textId="77777777" w:rsidR="00662F78" w:rsidRDefault="00662F78" w:rsidP="00662F78"/>
    <w:p w14:paraId="14D4C897" w14:textId="77777777" w:rsidR="00662F78" w:rsidRDefault="00662F78" w:rsidP="00662F78">
      <w:r>
        <w:t xml:space="preserve">3.1.2. </w:t>
      </w:r>
      <w:r>
        <w:tab/>
        <w:t xml:space="preserve">Has the notifying party been in receipt of a foreign financial contribution in the form of an </w:t>
      </w:r>
      <w:r>
        <w:tab/>
        <w:t xml:space="preserve">unlimited guarantee for the debts or liabilities of the undertaking, namely without any </w:t>
      </w:r>
      <w:r>
        <w:tab/>
        <w:t xml:space="preserve">limitation as to the amount or the duration of such guarantee (Article 5(1)(b)) of Regulation </w:t>
      </w:r>
      <w:r>
        <w:tab/>
        <w:t xml:space="preserve">(EU) 2022/2560. </w:t>
      </w:r>
    </w:p>
    <w:p w14:paraId="42200639" w14:textId="77777777" w:rsidR="00662F78" w:rsidRDefault="00662F78" w:rsidP="00662F78">
      <w:r>
        <w:tab/>
      </w:r>
      <w:r>
        <w:rPr>
          <w:rFonts w:ascii="Segoe UI Symbol" w:hAnsi="Segoe UI Symbol" w:cs="Segoe UI Symbol"/>
        </w:rPr>
        <w:t>☐</w:t>
      </w:r>
      <w:r>
        <w:t xml:space="preserve"> yes </w:t>
      </w:r>
      <w:r>
        <w:rPr>
          <w:rFonts w:ascii="Segoe UI Symbol" w:hAnsi="Segoe UI Symbol" w:cs="Segoe UI Symbol"/>
        </w:rPr>
        <w:t>☐</w:t>
      </w:r>
      <w:r>
        <w:t xml:space="preserve"> no </w:t>
      </w:r>
    </w:p>
    <w:p w14:paraId="619BA07B" w14:textId="77777777" w:rsidR="00662F78" w:rsidRDefault="00662F78" w:rsidP="00662F78">
      <w:r>
        <w:t>3.1.3</w:t>
      </w:r>
      <w:r>
        <w:tab/>
        <w:t xml:space="preserve">Has the notifying party been in receipt of an export financing measure that is not in line with </w:t>
      </w:r>
      <w:r>
        <w:tab/>
        <w:t xml:space="preserve">the OECD Arrangement on officially supported export credits (Article 5(1)(c)) of Regulation </w:t>
      </w:r>
      <w:r>
        <w:tab/>
        <w:t xml:space="preserve">(EU) 2022/2560. </w:t>
      </w:r>
    </w:p>
    <w:p w14:paraId="2A687E7A" w14:textId="77777777" w:rsidR="00662F78" w:rsidRDefault="00662F78" w:rsidP="00662F78">
      <w:r>
        <w:tab/>
      </w:r>
      <w:r>
        <w:rPr>
          <w:rFonts w:ascii="Segoe UI Symbol" w:hAnsi="Segoe UI Symbol" w:cs="Segoe UI Symbol"/>
        </w:rPr>
        <w:t>☐</w:t>
      </w:r>
      <w:r>
        <w:t xml:space="preserve"> yes </w:t>
      </w:r>
      <w:r>
        <w:rPr>
          <w:rFonts w:ascii="Segoe UI Symbol" w:hAnsi="Segoe UI Symbol" w:cs="Segoe UI Symbol"/>
        </w:rPr>
        <w:t>☐</w:t>
      </w:r>
      <w:r>
        <w:t xml:space="preserve"> no </w:t>
      </w:r>
    </w:p>
    <w:p w14:paraId="05C8E877" w14:textId="77777777" w:rsidR="00662F78" w:rsidRDefault="00662F78" w:rsidP="00662F78">
      <w:r>
        <w:t xml:space="preserve">3.1.4. </w:t>
      </w:r>
      <w:r>
        <w:tab/>
        <w:t xml:space="preserve">Has the notifying party been in receipt of a foreign financial contribution enabling an </w:t>
      </w:r>
      <w:r>
        <w:tab/>
        <w:t xml:space="preserve">undertaking to submit an unduly advantageous </w:t>
      </w:r>
      <w:r>
        <w:tab/>
        <w:t xml:space="preserve">tender on the basis of which the undertaking </w:t>
      </w:r>
      <w:r>
        <w:tab/>
        <w:t xml:space="preserve">could be awarded the relevant contract (Article </w:t>
      </w:r>
      <w:r>
        <w:tab/>
        <w:t>5(1)(e)) of Regulation (EU) 2022/2560.</w:t>
      </w:r>
    </w:p>
    <w:p w14:paraId="078ABE0E" w14:textId="77777777" w:rsidR="00662F78" w:rsidRDefault="00662F78" w:rsidP="00662F78">
      <w:r>
        <w:tab/>
        <w:t xml:space="preserve"> </w:t>
      </w:r>
      <w:r>
        <w:rPr>
          <w:rFonts w:ascii="Segoe UI Symbol" w:hAnsi="Segoe UI Symbol" w:cs="Segoe UI Symbol"/>
        </w:rPr>
        <w:t>☐</w:t>
      </w:r>
      <w:r>
        <w:t xml:space="preserve"> yes </w:t>
      </w:r>
      <w:r>
        <w:rPr>
          <w:rFonts w:ascii="Segoe UI Symbol" w:hAnsi="Segoe UI Symbol" w:cs="Segoe UI Symbol"/>
        </w:rPr>
        <w:t>☐</w:t>
      </w:r>
      <w:r>
        <w:t xml:space="preserve"> no </w:t>
      </w:r>
    </w:p>
    <w:p w14:paraId="70A9C1A0" w14:textId="77777777" w:rsidR="00662F78" w:rsidRDefault="00662F78" w:rsidP="00662F78"/>
    <w:p w14:paraId="3B760D36" w14:textId="77777777" w:rsidR="00662F78" w:rsidRDefault="00662F78" w:rsidP="00662F78">
      <w:r w:rsidRPr="00DA6E7B">
        <w:rPr>
          <w:b/>
        </w:rPr>
        <w:t>3.2</w:t>
      </w:r>
      <w:r>
        <w:t xml:space="preserve">. </w:t>
      </w:r>
      <w:r>
        <w:tab/>
        <w:t xml:space="preserve">For each foreign financial contribution equal to or in excess of EUR 1 million granted to the </w:t>
      </w:r>
      <w:r>
        <w:tab/>
        <w:t xml:space="preserve">notifying parties in the three years prior to the notification that may fall into any of the </w:t>
      </w:r>
      <w:r>
        <w:tab/>
        <w:t xml:space="preserve">categories of Article 5(1), points (a) to (c) and (e) of Regulation (EU) 2022/2560, the notifying </w:t>
      </w:r>
      <w:r>
        <w:tab/>
        <w:t>party must provide the</w:t>
      </w:r>
      <w:r>
        <w:tab/>
        <w:t xml:space="preserve">following information and provide supporting documents: </w:t>
      </w:r>
    </w:p>
    <w:p w14:paraId="3AE5B4A6" w14:textId="77777777" w:rsidR="00662F78" w:rsidRDefault="00662F78" w:rsidP="00662F78">
      <w:r>
        <w:t xml:space="preserve">3.2.1. </w:t>
      </w:r>
      <w:r>
        <w:tab/>
        <w:t xml:space="preserve">Form of the financial contribution (e.g. loan, tax exemption, capital injection, fiscal incentive, </w:t>
      </w:r>
      <w:r>
        <w:tab/>
        <w:t xml:space="preserve">contributions in kind, etc.). </w:t>
      </w:r>
    </w:p>
    <w:p w14:paraId="19500A97" w14:textId="77777777" w:rsidR="00662F78" w:rsidRDefault="00662F78" w:rsidP="00662F78">
      <w:r>
        <w:t xml:space="preserve">3.2.2. </w:t>
      </w:r>
      <w:r>
        <w:tab/>
        <w:t xml:space="preserve">Third country granting the financial contribution. Specify also the granting public authority or </w:t>
      </w:r>
      <w:r>
        <w:tab/>
        <w:t xml:space="preserve">entity. </w:t>
      </w:r>
    </w:p>
    <w:p w14:paraId="2EB304DE" w14:textId="77777777" w:rsidR="00662F78" w:rsidRDefault="00662F78" w:rsidP="00662F78">
      <w:r>
        <w:t xml:space="preserve">3.2.3. </w:t>
      </w:r>
      <w:r>
        <w:tab/>
        <w:t xml:space="preserve">Amount of each financial contribution. </w:t>
      </w:r>
    </w:p>
    <w:p w14:paraId="24CE9377" w14:textId="77777777" w:rsidR="00662F78" w:rsidRDefault="00662F78" w:rsidP="00662F78">
      <w:r>
        <w:t xml:space="preserve">3.2.4. </w:t>
      </w:r>
      <w:r>
        <w:tab/>
        <w:t xml:space="preserve">Purpose and economic rationale for granting the financial contribution to the party </w:t>
      </w:r>
    </w:p>
    <w:p w14:paraId="23FBF567" w14:textId="77777777" w:rsidR="00662F78" w:rsidRDefault="00662F78" w:rsidP="00662F78">
      <w:r>
        <w:t xml:space="preserve">3.2.5. </w:t>
      </w:r>
      <w:r>
        <w:tab/>
        <w:t xml:space="preserve">Whether there are any conditions attached to the financial contributions as well as its use. </w:t>
      </w:r>
    </w:p>
    <w:p w14:paraId="14023A9A" w14:textId="77777777" w:rsidR="00662F78" w:rsidRDefault="00662F78" w:rsidP="00662F78">
      <w:r>
        <w:t xml:space="preserve">3.2.6. </w:t>
      </w:r>
      <w:r>
        <w:tab/>
        <w:t xml:space="preserve">Describe the main elements and characteristics of those financial contributions (e.g. interest </w:t>
      </w:r>
      <w:r>
        <w:tab/>
        <w:t xml:space="preserve">rates and duration in the case of a loan). </w:t>
      </w:r>
    </w:p>
    <w:p w14:paraId="348ED2AE" w14:textId="77777777" w:rsidR="00662F78" w:rsidRDefault="00662F78" w:rsidP="00662F78">
      <w:r>
        <w:t xml:space="preserve">3.2.7. </w:t>
      </w:r>
      <w:r>
        <w:tab/>
        <w:t xml:space="preserve">Explain whether the financial contribution confers a benefit within the meaning of Article 3 </w:t>
      </w:r>
      <w:r>
        <w:tab/>
        <w:t xml:space="preserve">of Regulation (EU) 2022/2560 to the undertaking to which the foreign financial contribution </w:t>
      </w:r>
      <w:r>
        <w:tab/>
        <w:t xml:space="preserve">has been granted. Please explain why, with reference to the supporting documents provided </w:t>
      </w:r>
      <w:r>
        <w:tab/>
        <w:t xml:space="preserve">under Section 6 (below). </w:t>
      </w:r>
    </w:p>
    <w:p w14:paraId="6635218B" w14:textId="77777777" w:rsidR="00662F78" w:rsidRDefault="00662F78" w:rsidP="00662F78">
      <w:r>
        <w:t xml:space="preserve">3.2.8. </w:t>
      </w:r>
      <w:r>
        <w:tab/>
        <w:t xml:space="preserve">Explain whether the financial contribution is limited in law or in fact, within the meaning of </w:t>
      </w:r>
      <w:r>
        <w:tab/>
        <w:t xml:space="preserve">Article 3 of Regulation (EU) 2022/2560, to certain undertakings or industries. Please explain </w:t>
      </w:r>
      <w:r>
        <w:tab/>
        <w:t>why, with reference to the supporting documents provided under Section 6 (below).</w:t>
      </w:r>
    </w:p>
    <w:p w14:paraId="1F54C483" w14:textId="77777777" w:rsidR="00662F78" w:rsidRDefault="00662F78" w:rsidP="00662F78">
      <w:r>
        <w:t xml:space="preserve">3.2.9. </w:t>
      </w:r>
      <w:r>
        <w:tab/>
        <w:t xml:space="preserve">Explain if the financial contribution is granted only for operating costs exclusively linked with </w:t>
      </w:r>
      <w:r>
        <w:tab/>
        <w:t xml:space="preserve">the public procurement at stake. </w:t>
      </w:r>
    </w:p>
    <w:p w14:paraId="1203A877" w14:textId="77777777" w:rsidR="00662F78" w:rsidRDefault="00662F78" w:rsidP="00662F78"/>
    <w:p w14:paraId="31628CA9" w14:textId="77777777" w:rsidR="00662F78" w:rsidRDefault="00662F78" w:rsidP="00662F78">
      <w:r w:rsidRPr="007D127D">
        <w:rPr>
          <w:b/>
        </w:rPr>
        <w:t>3.3</w:t>
      </w:r>
      <w:r>
        <w:tab/>
        <w:t xml:space="preserve">Having regard to foreign financial contributions not falling within the categories set out in </w:t>
      </w:r>
      <w:r>
        <w:tab/>
        <w:t xml:space="preserve">Section 3.1 above, notifying parties are required to provide an overview of the foreign </w:t>
      </w:r>
      <w:r>
        <w:tab/>
        <w:t xml:space="preserve">financial contributions equal to or in excess of EUR 1 million granted to the notifying parties </w:t>
      </w:r>
      <w:r>
        <w:tab/>
        <w:t xml:space="preserve">in the three years prior to the notification that do not fall into any of the categories of Article </w:t>
      </w:r>
      <w:r>
        <w:tab/>
        <w:t xml:space="preserve">5(1), points (a) to (e) of Regulation (EU) 2022/2560. In that regard, notifying parties are </w:t>
      </w:r>
      <w:r>
        <w:tab/>
        <w:t xml:space="preserve">required to complete Table 1 below. Notifying parties should follow the instructions provided </w:t>
      </w:r>
      <w:r>
        <w:tab/>
        <w:t>at Section 8 (Annex II) of Commission Implementing Regulation (EU) 2023/1441.</w:t>
      </w:r>
    </w:p>
    <w:p w14:paraId="2CBB0869" w14:textId="77777777" w:rsidR="00662F78" w:rsidRDefault="00662F78" w:rsidP="00662F78"/>
    <w:p w14:paraId="1E3E75E5" w14:textId="77777777" w:rsidR="00662F78" w:rsidRPr="00DA6E7B" w:rsidRDefault="00662F78" w:rsidP="00662F78">
      <w:pPr>
        <w:rPr>
          <w:b/>
        </w:rPr>
      </w:pPr>
      <w:r w:rsidRPr="00DA6E7B">
        <w:rPr>
          <w:b/>
        </w:rPr>
        <w:t>Table 1</w:t>
      </w:r>
    </w:p>
    <w:p w14:paraId="5D3D8C2F" w14:textId="77777777" w:rsidR="00662F78" w:rsidRDefault="00662F78" w:rsidP="00662F78">
      <w:r>
        <w:t>Information to be included in Table 1 below by notifying parties.</w:t>
      </w:r>
    </w:p>
    <w:p w14:paraId="1D37D78B" w14:textId="77777777" w:rsidR="00662F78" w:rsidRDefault="00662F78" w:rsidP="00662F78">
      <w:r>
        <w:t>(</w:t>
      </w:r>
      <w:proofErr w:type="spellStart"/>
      <w:r>
        <w:t>i</w:t>
      </w:r>
      <w:proofErr w:type="spellEnd"/>
      <w:r>
        <w:t xml:space="preserve">) </w:t>
      </w:r>
      <w:r>
        <w:tab/>
        <w:t xml:space="preserve">Group the different financial contributions per third country and per type, such as direct </w:t>
      </w:r>
      <w:r>
        <w:tab/>
        <w:t xml:space="preserve">grant, loan/financing instrument/repayable advances, tax advantage, guarantee, risk capital </w:t>
      </w:r>
      <w:r>
        <w:tab/>
        <w:t xml:space="preserve">instrument, equity intervention, debt write-off, contributions provided for the non-economic </w:t>
      </w:r>
      <w:r>
        <w:tab/>
        <w:t xml:space="preserve">activities of an undertaking (see recital 16 of Regulation (EU) 2022/2560), or other. </w:t>
      </w:r>
    </w:p>
    <w:p w14:paraId="0254BBA1" w14:textId="77777777" w:rsidR="00662F78" w:rsidRDefault="00662F78" w:rsidP="00662F78">
      <w:r>
        <w:lastRenderedPageBreak/>
        <w:t xml:space="preserve">(ii) </w:t>
      </w:r>
      <w:r>
        <w:tab/>
        <w:t xml:space="preserve">Include only those countries where the estimated aggregate amount of all financial </w:t>
      </w:r>
      <w:r>
        <w:tab/>
        <w:t xml:space="preserve">contributions per country granted in the three years prior to the notification (calculated </w:t>
      </w:r>
      <w:r>
        <w:tab/>
        <w:t xml:space="preserve">according to point (iv) below is EUR 4 million or more. </w:t>
      </w:r>
    </w:p>
    <w:p w14:paraId="07AEB196" w14:textId="77777777" w:rsidR="00662F78" w:rsidRDefault="00662F78" w:rsidP="00662F78">
      <w:r>
        <w:t xml:space="preserve">(iii) </w:t>
      </w:r>
      <w:r>
        <w:tab/>
        <w:t xml:space="preserve">For each type of financial contribution, provide a brief description of the purpose of the </w:t>
      </w:r>
      <w:r>
        <w:tab/>
        <w:t xml:space="preserve">financial contributions and the granting entities. </w:t>
      </w:r>
    </w:p>
    <w:p w14:paraId="53DF6D68" w14:textId="77777777" w:rsidR="00662F78" w:rsidRDefault="00662F78" w:rsidP="00662F78">
      <w:r>
        <w:t>(iv)</w:t>
      </w:r>
      <w:r>
        <w:tab/>
        <w:t xml:space="preserve">Quantify the estimated aggregate amount of financial contributions granted by each third </w:t>
      </w:r>
      <w:r>
        <w:tab/>
        <w:t xml:space="preserve">country in the three years prior to the notification in the form of ranges, as specified in the </w:t>
      </w:r>
      <w:r>
        <w:tab/>
        <w:t xml:space="preserve">notes to the Table below. For the calculation of this amount, the following considerations are </w:t>
      </w:r>
      <w:r>
        <w:tab/>
        <w:t xml:space="preserve">relevant: </w:t>
      </w:r>
    </w:p>
    <w:p w14:paraId="3D751C2B" w14:textId="77777777" w:rsidR="00662F78" w:rsidRDefault="00662F78" w:rsidP="00662F78">
      <w:r>
        <w:tab/>
        <w:t xml:space="preserve">(a) Take into account foreign financial contributions falling into the categories of </w:t>
      </w:r>
      <w:r>
        <w:tab/>
        <w:t xml:space="preserve">Article 5(1) of Regulation (EU) 2022/2560 and on which information has been provided under </w:t>
      </w:r>
      <w:r>
        <w:tab/>
        <w:t>Sections 3.1 and 3.2 (above) and;</w:t>
      </w:r>
    </w:p>
    <w:p w14:paraId="50C66FAB" w14:textId="77777777" w:rsidR="00662F78" w:rsidRDefault="00662F78" w:rsidP="00662F78">
      <w:r>
        <w:tab/>
        <w:t xml:space="preserve">(b) do not take into account foreign financial contributions excluded according to points (v) </w:t>
      </w:r>
      <w:r>
        <w:tab/>
        <w:t>and (vi) below</w:t>
      </w:r>
    </w:p>
    <w:p w14:paraId="67B6C8FD" w14:textId="77777777" w:rsidR="00662F78" w:rsidRDefault="00662F78" w:rsidP="00662F78">
      <w:r>
        <w:t>(v)</w:t>
      </w:r>
      <w:r>
        <w:tab/>
        <w:t xml:space="preserve">Notifying Parties do not need to include (in the Table below) a description of the following </w:t>
      </w:r>
      <w:r>
        <w:tab/>
        <w:t>foreign financial contributions:</w:t>
      </w:r>
    </w:p>
    <w:p w14:paraId="6A4971E4" w14:textId="77777777" w:rsidR="00662F78" w:rsidRDefault="00662F78" w:rsidP="00662F78">
      <w:r>
        <w:tab/>
      </w:r>
      <w:r>
        <w:tab/>
        <w:t xml:space="preserve">(a) Deferrals of payment of taxes and/or of social security contributions, tax </w:t>
      </w:r>
      <w:r>
        <w:tab/>
      </w:r>
      <w:r>
        <w:tab/>
      </w:r>
      <w:r>
        <w:tab/>
        <w:t xml:space="preserve">amnesties and tax holidays as well as normal depreciation and loss-carry forward </w:t>
      </w:r>
      <w:r>
        <w:tab/>
      </w:r>
      <w:r>
        <w:tab/>
        <w:t xml:space="preserve">rules that are of general application. If these measures are limited, for example, to </w:t>
      </w:r>
      <w:r>
        <w:tab/>
      </w:r>
      <w:r>
        <w:tab/>
        <w:t xml:space="preserve">certain </w:t>
      </w:r>
      <w:r>
        <w:tab/>
        <w:t xml:space="preserve">sectors, regions or (types of) undertakings, they have to be included. </w:t>
      </w:r>
    </w:p>
    <w:p w14:paraId="1EA32BD2" w14:textId="77777777" w:rsidR="00662F78" w:rsidRDefault="00662F78" w:rsidP="00662F78">
      <w:r>
        <w:tab/>
      </w:r>
      <w:r>
        <w:tab/>
        <w:t xml:space="preserve">(b) Application of tax reliefs for avoidance of double taxation in line with the </w:t>
      </w:r>
      <w:r>
        <w:tab/>
      </w:r>
      <w:r>
        <w:tab/>
      </w:r>
      <w:r>
        <w:tab/>
        <w:t xml:space="preserve">provisions of bilateral or multilateral agreements for avoidance of double taxation as </w:t>
      </w:r>
      <w:r>
        <w:tab/>
      </w:r>
      <w:r>
        <w:tab/>
        <w:t xml:space="preserve">well as unilateral tax reliefs for avoidance of double taxation applied under national </w:t>
      </w:r>
      <w:r>
        <w:tab/>
      </w:r>
      <w:r>
        <w:tab/>
        <w:t xml:space="preserve">tax legislation to the extent they follow the same logic as the provisions of bilateral </w:t>
      </w:r>
      <w:r>
        <w:tab/>
      </w:r>
      <w:r>
        <w:tab/>
        <w:t xml:space="preserve">or multilateral agreements. </w:t>
      </w:r>
    </w:p>
    <w:p w14:paraId="74D4D1A8" w14:textId="77777777" w:rsidR="00662F78" w:rsidRDefault="00662F78" w:rsidP="00662F78">
      <w:r>
        <w:tab/>
      </w:r>
      <w:r>
        <w:tab/>
        <w:t xml:space="preserve">(c) Provision/purchase of goods/services (except financial services) at market terms </w:t>
      </w:r>
      <w:r>
        <w:tab/>
      </w:r>
      <w:r>
        <w:tab/>
        <w:t xml:space="preserve">in the ordinary course of business, for example the provision/purchase of goods or </w:t>
      </w:r>
      <w:r>
        <w:tab/>
      </w:r>
      <w:r>
        <w:tab/>
        <w:t xml:space="preserve">services carried </w:t>
      </w:r>
      <w:r>
        <w:tab/>
        <w:t xml:space="preserve">out following a competitive, transparent and non-discriminatory </w:t>
      </w:r>
      <w:r>
        <w:tab/>
      </w:r>
      <w:r>
        <w:tab/>
        <w:t xml:space="preserve">tender procedure. </w:t>
      </w:r>
    </w:p>
    <w:p w14:paraId="237C06FB" w14:textId="77777777" w:rsidR="00662F78" w:rsidRDefault="00662F78" w:rsidP="00662F78">
      <w:r>
        <w:tab/>
      </w:r>
      <w:r>
        <w:tab/>
        <w:t>(d) Foreign financial contributions below the individual amount of EUR 1 million.</w:t>
      </w:r>
    </w:p>
    <w:p w14:paraId="682482DA" w14:textId="77777777" w:rsidR="00662F78" w:rsidRDefault="00662F78" w:rsidP="00662F78">
      <w:r>
        <w:t>(vi)</w:t>
      </w:r>
      <w:r>
        <w:tab/>
        <w:t xml:space="preserve">The foreign financial contributions that may be relevant for the assessment of each public </w:t>
      </w:r>
      <w:r>
        <w:tab/>
        <w:t xml:space="preserve">procurement may depend on a number of factors such as the sectors or activities involved, </w:t>
      </w:r>
      <w:r>
        <w:tab/>
        <w:t xml:space="preserve">the type of financial contributions or other specificities of the case. In light of these </w:t>
      </w:r>
      <w:r>
        <w:tab/>
        <w:t xml:space="preserve">specificities, the Commission may request additional information where it considers such </w:t>
      </w:r>
      <w:r>
        <w:tab/>
        <w:t xml:space="preserve">information necessary for its assessment. </w:t>
      </w:r>
    </w:p>
    <w:p w14:paraId="5BBCE3D3" w14:textId="293595ED" w:rsidR="00662F78" w:rsidRDefault="00662F78" w:rsidP="00662F78">
      <w:pPr>
        <w:rPr>
          <w:b/>
        </w:rPr>
      </w:pPr>
    </w:p>
    <w:p w14:paraId="07C566E3" w14:textId="7BE2C632" w:rsidR="00074610" w:rsidRDefault="00074610" w:rsidP="00662F78">
      <w:pPr>
        <w:rPr>
          <w:b/>
        </w:rPr>
      </w:pPr>
    </w:p>
    <w:p w14:paraId="45DA68C5" w14:textId="7FA8FE02" w:rsidR="00074610" w:rsidRDefault="00074610" w:rsidP="00662F78">
      <w:pPr>
        <w:rPr>
          <w:b/>
        </w:rPr>
      </w:pPr>
    </w:p>
    <w:p w14:paraId="11259FE5" w14:textId="77777777" w:rsidR="00074610" w:rsidRPr="00DA6E7B" w:rsidRDefault="00074610" w:rsidP="00662F78">
      <w:pPr>
        <w:rPr>
          <w:b/>
        </w:rPr>
      </w:pPr>
    </w:p>
    <w:tbl>
      <w:tblPr>
        <w:tblStyle w:val="TableGrid"/>
        <w:tblW w:w="0" w:type="auto"/>
        <w:tblLook w:val="04A0" w:firstRow="1" w:lastRow="0" w:firstColumn="1" w:lastColumn="0" w:noHBand="0" w:noVBand="1"/>
      </w:tblPr>
      <w:tblGrid>
        <w:gridCol w:w="1370"/>
        <w:gridCol w:w="1977"/>
        <w:gridCol w:w="3843"/>
        <w:gridCol w:w="1871"/>
      </w:tblGrid>
      <w:tr w:rsidR="00662F78" w:rsidRPr="00FE3D7B" w14:paraId="64A69F45" w14:textId="77777777" w:rsidTr="00BA7FB8">
        <w:trPr>
          <w:trHeight w:val="300"/>
        </w:trPr>
        <w:tc>
          <w:tcPr>
            <w:tcW w:w="1370" w:type="dxa"/>
            <w:noWrap/>
            <w:hideMark/>
          </w:tcPr>
          <w:p w14:paraId="787CEE70" w14:textId="77777777" w:rsidR="00662F78" w:rsidRPr="00FE3D7B" w:rsidRDefault="00662F78" w:rsidP="00BA7FB8">
            <w:pPr>
              <w:rPr>
                <w:b/>
                <w:bCs/>
                <w:lang w:val="en-IE"/>
              </w:rPr>
            </w:pPr>
            <w:r w:rsidRPr="00FE3D7B">
              <w:rPr>
                <w:b/>
                <w:bCs/>
              </w:rPr>
              <w:lastRenderedPageBreak/>
              <w:t>Third Country</w:t>
            </w:r>
          </w:p>
        </w:tc>
        <w:tc>
          <w:tcPr>
            <w:tcW w:w="1977" w:type="dxa"/>
            <w:noWrap/>
            <w:hideMark/>
          </w:tcPr>
          <w:p w14:paraId="6BD44841" w14:textId="77777777" w:rsidR="00662F78" w:rsidRPr="00FE3D7B" w:rsidRDefault="00662F78" w:rsidP="00BA7FB8">
            <w:pPr>
              <w:rPr>
                <w:b/>
                <w:bCs/>
              </w:rPr>
            </w:pPr>
            <w:r w:rsidRPr="00FE3D7B">
              <w:rPr>
                <w:b/>
                <w:bCs/>
              </w:rPr>
              <w:t>Type of Financial Contribution (FC)*</w:t>
            </w:r>
          </w:p>
        </w:tc>
        <w:tc>
          <w:tcPr>
            <w:tcW w:w="3843" w:type="dxa"/>
            <w:noWrap/>
            <w:hideMark/>
          </w:tcPr>
          <w:p w14:paraId="49E4D255" w14:textId="77777777" w:rsidR="00662F78" w:rsidRPr="00FE3D7B" w:rsidRDefault="00662F78" w:rsidP="00BA7FB8">
            <w:pPr>
              <w:rPr>
                <w:b/>
                <w:bCs/>
              </w:rPr>
            </w:pPr>
            <w:r w:rsidRPr="00FE3D7B">
              <w:rPr>
                <w:b/>
                <w:bCs/>
              </w:rPr>
              <w:t>Br</w:t>
            </w:r>
            <w:r>
              <w:rPr>
                <w:b/>
                <w:bCs/>
              </w:rPr>
              <w:t xml:space="preserve">ief Description of the purpose </w:t>
            </w:r>
            <w:r w:rsidRPr="00FE3D7B">
              <w:rPr>
                <w:b/>
                <w:bCs/>
              </w:rPr>
              <w:t>o</w:t>
            </w:r>
            <w:r>
              <w:rPr>
                <w:b/>
                <w:bCs/>
              </w:rPr>
              <w:t>f</w:t>
            </w:r>
            <w:r w:rsidRPr="00FE3D7B">
              <w:rPr>
                <w:b/>
                <w:bCs/>
              </w:rPr>
              <w:t xml:space="preserve"> the FC and the granting entity**</w:t>
            </w:r>
          </w:p>
        </w:tc>
        <w:tc>
          <w:tcPr>
            <w:tcW w:w="1871" w:type="dxa"/>
            <w:noWrap/>
            <w:hideMark/>
          </w:tcPr>
          <w:p w14:paraId="6A65F64C" w14:textId="77777777" w:rsidR="00662F78" w:rsidRPr="00FE3D7B" w:rsidRDefault="00662F78" w:rsidP="00BA7FB8">
            <w:pPr>
              <w:rPr>
                <w:b/>
                <w:bCs/>
              </w:rPr>
            </w:pPr>
            <w:r w:rsidRPr="00FE3D7B">
              <w:rPr>
                <w:b/>
                <w:bCs/>
              </w:rPr>
              <w:t>Total Estimated value of the FC</w:t>
            </w:r>
            <w:r>
              <w:rPr>
                <w:b/>
                <w:bCs/>
              </w:rPr>
              <w:t xml:space="preserve"> granted</w:t>
            </w:r>
            <w:r w:rsidRPr="00FE3D7B">
              <w:rPr>
                <w:b/>
                <w:bCs/>
              </w:rPr>
              <w:t>***</w:t>
            </w:r>
          </w:p>
        </w:tc>
      </w:tr>
      <w:tr w:rsidR="00662F78" w:rsidRPr="00FE3D7B" w14:paraId="2D4BA6B3" w14:textId="77777777" w:rsidTr="00BA7FB8">
        <w:trPr>
          <w:trHeight w:val="300"/>
        </w:trPr>
        <w:tc>
          <w:tcPr>
            <w:tcW w:w="1370" w:type="dxa"/>
            <w:noWrap/>
            <w:hideMark/>
          </w:tcPr>
          <w:p w14:paraId="6738F5DA" w14:textId="77777777" w:rsidR="00662F78" w:rsidRPr="00FE3D7B" w:rsidRDefault="00662F78" w:rsidP="00BA7FB8">
            <w:r w:rsidRPr="00FE3D7B">
              <w:t>Country A</w:t>
            </w:r>
          </w:p>
        </w:tc>
        <w:tc>
          <w:tcPr>
            <w:tcW w:w="1977" w:type="dxa"/>
            <w:noWrap/>
            <w:hideMark/>
          </w:tcPr>
          <w:p w14:paraId="0F3C9998" w14:textId="77777777" w:rsidR="00662F78" w:rsidRPr="00FE3D7B" w:rsidRDefault="00662F78" w:rsidP="00BA7FB8">
            <w:r w:rsidRPr="00FE3D7B">
              <w:t> </w:t>
            </w:r>
          </w:p>
        </w:tc>
        <w:tc>
          <w:tcPr>
            <w:tcW w:w="3843" w:type="dxa"/>
            <w:noWrap/>
            <w:hideMark/>
          </w:tcPr>
          <w:p w14:paraId="22DD1730" w14:textId="77777777" w:rsidR="00662F78" w:rsidRPr="00FE3D7B" w:rsidRDefault="00662F78" w:rsidP="00BA7FB8">
            <w:r w:rsidRPr="00FE3D7B">
              <w:t> </w:t>
            </w:r>
          </w:p>
        </w:tc>
        <w:tc>
          <w:tcPr>
            <w:tcW w:w="1871" w:type="dxa"/>
            <w:noWrap/>
            <w:hideMark/>
          </w:tcPr>
          <w:p w14:paraId="16CF6468" w14:textId="77777777" w:rsidR="00662F78" w:rsidRPr="00FE3D7B" w:rsidRDefault="00662F78" w:rsidP="00BA7FB8">
            <w:r w:rsidRPr="00FE3D7B">
              <w:t> </w:t>
            </w:r>
          </w:p>
        </w:tc>
      </w:tr>
      <w:tr w:rsidR="00662F78" w:rsidRPr="00FE3D7B" w14:paraId="1B09F152" w14:textId="77777777" w:rsidTr="00BA7FB8">
        <w:trPr>
          <w:trHeight w:val="300"/>
        </w:trPr>
        <w:tc>
          <w:tcPr>
            <w:tcW w:w="1370" w:type="dxa"/>
            <w:noWrap/>
            <w:hideMark/>
          </w:tcPr>
          <w:p w14:paraId="4A46EE5A" w14:textId="77777777" w:rsidR="00662F78" w:rsidRPr="00FE3D7B" w:rsidRDefault="00662F78" w:rsidP="00BA7FB8">
            <w:r w:rsidRPr="00FE3D7B">
              <w:t>Country B</w:t>
            </w:r>
          </w:p>
        </w:tc>
        <w:tc>
          <w:tcPr>
            <w:tcW w:w="1977" w:type="dxa"/>
            <w:noWrap/>
            <w:hideMark/>
          </w:tcPr>
          <w:p w14:paraId="1E32DDEC" w14:textId="77777777" w:rsidR="00662F78" w:rsidRPr="00FE3D7B" w:rsidRDefault="00662F78" w:rsidP="00BA7FB8">
            <w:r w:rsidRPr="00FE3D7B">
              <w:t> </w:t>
            </w:r>
          </w:p>
        </w:tc>
        <w:tc>
          <w:tcPr>
            <w:tcW w:w="3843" w:type="dxa"/>
            <w:noWrap/>
            <w:hideMark/>
          </w:tcPr>
          <w:p w14:paraId="20785771" w14:textId="77777777" w:rsidR="00662F78" w:rsidRPr="00FE3D7B" w:rsidRDefault="00662F78" w:rsidP="00BA7FB8">
            <w:r w:rsidRPr="00FE3D7B">
              <w:t> </w:t>
            </w:r>
          </w:p>
        </w:tc>
        <w:tc>
          <w:tcPr>
            <w:tcW w:w="1871" w:type="dxa"/>
            <w:noWrap/>
            <w:hideMark/>
          </w:tcPr>
          <w:p w14:paraId="43BF4013" w14:textId="77777777" w:rsidR="00662F78" w:rsidRPr="00FE3D7B" w:rsidRDefault="00662F78" w:rsidP="00BA7FB8">
            <w:r w:rsidRPr="00FE3D7B">
              <w:t> </w:t>
            </w:r>
          </w:p>
        </w:tc>
      </w:tr>
      <w:tr w:rsidR="00662F78" w:rsidRPr="00FE3D7B" w14:paraId="0F623FAF" w14:textId="77777777" w:rsidTr="00BA7FB8">
        <w:trPr>
          <w:trHeight w:val="300"/>
        </w:trPr>
        <w:tc>
          <w:tcPr>
            <w:tcW w:w="1370" w:type="dxa"/>
            <w:noWrap/>
            <w:hideMark/>
          </w:tcPr>
          <w:p w14:paraId="677B9726" w14:textId="77777777" w:rsidR="00662F78" w:rsidRPr="00FE3D7B" w:rsidRDefault="00662F78" w:rsidP="00BA7FB8">
            <w:r w:rsidRPr="00FE3D7B">
              <w:t>Country C</w:t>
            </w:r>
          </w:p>
        </w:tc>
        <w:tc>
          <w:tcPr>
            <w:tcW w:w="1977" w:type="dxa"/>
            <w:noWrap/>
            <w:hideMark/>
          </w:tcPr>
          <w:p w14:paraId="0B628E22" w14:textId="77777777" w:rsidR="00662F78" w:rsidRPr="00FE3D7B" w:rsidRDefault="00662F78" w:rsidP="00BA7FB8">
            <w:r w:rsidRPr="00FE3D7B">
              <w:t> </w:t>
            </w:r>
          </w:p>
        </w:tc>
        <w:tc>
          <w:tcPr>
            <w:tcW w:w="3843" w:type="dxa"/>
            <w:noWrap/>
            <w:hideMark/>
          </w:tcPr>
          <w:p w14:paraId="5EF37575" w14:textId="77777777" w:rsidR="00662F78" w:rsidRPr="00FE3D7B" w:rsidRDefault="00662F78" w:rsidP="00BA7FB8">
            <w:r w:rsidRPr="00FE3D7B">
              <w:t> </w:t>
            </w:r>
          </w:p>
        </w:tc>
        <w:tc>
          <w:tcPr>
            <w:tcW w:w="1871" w:type="dxa"/>
            <w:noWrap/>
            <w:hideMark/>
          </w:tcPr>
          <w:p w14:paraId="3CEDF1CE" w14:textId="77777777" w:rsidR="00662F78" w:rsidRPr="00FE3D7B" w:rsidRDefault="00662F78" w:rsidP="00BA7FB8">
            <w:r w:rsidRPr="00FE3D7B">
              <w:t> </w:t>
            </w:r>
          </w:p>
        </w:tc>
      </w:tr>
      <w:tr w:rsidR="00662F78" w:rsidRPr="00FE3D7B" w14:paraId="6F2299B9" w14:textId="77777777" w:rsidTr="00BA7FB8">
        <w:trPr>
          <w:trHeight w:val="300"/>
        </w:trPr>
        <w:tc>
          <w:tcPr>
            <w:tcW w:w="1370" w:type="dxa"/>
            <w:noWrap/>
            <w:hideMark/>
          </w:tcPr>
          <w:p w14:paraId="4731D9DE" w14:textId="77777777" w:rsidR="00662F78" w:rsidRPr="00FE3D7B" w:rsidRDefault="00662F78" w:rsidP="00BA7FB8">
            <w:r w:rsidRPr="00FE3D7B">
              <w:t>Country D</w:t>
            </w:r>
          </w:p>
        </w:tc>
        <w:tc>
          <w:tcPr>
            <w:tcW w:w="1977" w:type="dxa"/>
            <w:noWrap/>
            <w:hideMark/>
          </w:tcPr>
          <w:p w14:paraId="5E7FE374" w14:textId="77777777" w:rsidR="00662F78" w:rsidRPr="00FE3D7B" w:rsidRDefault="00662F78" w:rsidP="00BA7FB8">
            <w:r w:rsidRPr="00FE3D7B">
              <w:t> </w:t>
            </w:r>
          </w:p>
        </w:tc>
        <w:tc>
          <w:tcPr>
            <w:tcW w:w="3843" w:type="dxa"/>
            <w:noWrap/>
            <w:hideMark/>
          </w:tcPr>
          <w:p w14:paraId="6B45AFC1" w14:textId="77777777" w:rsidR="00662F78" w:rsidRPr="00FE3D7B" w:rsidRDefault="00662F78" w:rsidP="00BA7FB8">
            <w:r w:rsidRPr="00FE3D7B">
              <w:t> </w:t>
            </w:r>
          </w:p>
        </w:tc>
        <w:tc>
          <w:tcPr>
            <w:tcW w:w="1871" w:type="dxa"/>
            <w:noWrap/>
            <w:hideMark/>
          </w:tcPr>
          <w:p w14:paraId="6B747E6A" w14:textId="77777777" w:rsidR="00662F78" w:rsidRPr="00FE3D7B" w:rsidRDefault="00662F78" w:rsidP="00BA7FB8">
            <w:r w:rsidRPr="00FE3D7B">
              <w:t> </w:t>
            </w:r>
          </w:p>
        </w:tc>
      </w:tr>
    </w:tbl>
    <w:p w14:paraId="1D7039BB" w14:textId="77777777" w:rsidR="00662F78" w:rsidRDefault="00662F78" w:rsidP="00662F78">
      <w:pPr>
        <w:rPr>
          <w:sz w:val="18"/>
          <w:szCs w:val="18"/>
        </w:rPr>
      </w:pPr>
    </w:p>
    <w:p w14:paraId="75638795" w14:textId="77777777" w:rsidR="00662F78" w:rsidRDefault="00662F78" w:rsidP="00662F78">
      <w:pPr>
        <w:rPr>
          <w:sz w:val="18"/>
          <w:szCs w:val="18"/>
        </w:rPr>
      </w:pPr>
      <w:r w:rsidRPr="00DA6E7B">
        <w:rPr>
          <w:sz w:val="18"/>
          <w:szCs w:val="18"/>
        </w:rPr>
        <w:t xml:space="preserve">Note: please provide a separate table for each of the notifying parties. Third countries and, where possible, types of contributions, should be ordered by total amount of foreign financial contribution, from the highest to the lowest. </w:t>
      </w:r>
    </w:p>
    <w:p w14:paraId="0655585E" w14:textId="77777777" w:rsidR="00662F78" w:rsidRDefault="00662F78" w:rsidP="00662F78">
      <w:pPr>
        <w:rPr>
          <w:sz w:val="18"/>
          <w:szCs w:val="18"/>
        </w:rPr>
      </w:pPr>
      <w:r w:rsidRPr="00FE3D7B">
        <w:rPr>
          <w:sz w:val="18"/>
          <w:szCs w:val="18"/>
        </w:rPr>
        <w:t>*</w:t>
      </w:r>
      <w:r w:rsidRPr="00DA6E7B">
        <w:rPr>
          <w:sz w:val="18"/>
          <w:szCs w:val="18"/>
        </w:rPr>
        <w:t xml:space="preserve"> Identify the financial contributions grouping them by type: such as direct grant, loan/financing instrument/repayable advances, tax advantage, guarantee, risk capital instrument, equity intervention, debt write-off, contributions provided for the non-economic activities of an undertaking (see recital 16 of Regulation 2022/2560), or other. (</w:t>
      </w:r>
    </w:p>
    <w:p w14:paraId="132BBDBB" w14:textId="77777777" w:rsidR="00662F78" w:rsidRPr="00FE3D7B" w:rsidRDefault="00662F78" w:rsidP="00662F78">
      <w:pPr>
        <w:rPr>
          <w:sz w:val="18"/>
          <w:szCs w:val="18"/>
        </w:rPr>
      </w:pPr>
      <w:r w:rsidRPr="00FE3D7B">
        <w:rPr>
          <w:sz w:val="18"/>
          <w:szCs w:val="18"/>
        </w:rPr>
        <w:t>**</w:t>
      </w:r>
      <w:r w:rsidRPr="00DA6E7B">
        <w:rPr>
          <w:sz w:val="18"/>
          <w:szCs w:val="18"/>
        </w:rPr>
        <w:t xml:space="preserve"> General description of the purpose of the financial contributions included in each type and of the granting entity(</w:t>
      </w:r>
      <w:proofErr w:type="spellStart"/>
      <w:r w:rsidRPr="00DA6E7B">
        <w:rPr>
          <w:sz w:val="18"/>
          <w:szCs w:val="18"/>
        </w:rPr>
        <w:t>ies</w:t>
      </w:r>
      <w:proofErr w:type="spellEnd"/>
      <w:r w:rsidRPr="00DA6E7B">
        <w:rPr>
          <w:sz w:val="18"/>
          <w:szCs w:val="18"/>
        </w:rPr>
        <w:t>). For instance, ‘tax exemption for the production of product A and R &amp; D activities’, ‘several loans with State-owned banks for purpose X’, ‘several financing measures with State investment agencies to cover operating expenses/for R &amp; D activities’, ‘public ca</w:t>
      </w:r>
      <w:r w:rsidRPr="00FE3D7B">
        <w:rPr>
          <w:sz w:val="18"/>
          <w:szCs w:val="18"/>
        </w:rPr>
        <w:t>pital injection in Company X’.</w:t>
      </w:r>
    </w:p>
    <w:p w14:paraId="101A6F86" w14:textId="77777777" w:rsidR="00662F78" w:rsidRPr="00DA6E7B" w:rsidRDefault="00662F78" w:rsidP="00662F78">
      <w:pPr>
        <w:rPr>
          <w:sz w:val="18"/>
          <w:szCs w:val="18"/>
        </w:rPr>
      </w:pPr>
      <w:r w:rsidRPr="00FE3D7B">
        <w:rPr>
          <w:sz w:val="18"/>
          <w:szCs w:val="18"/>
        </w:rPr>
        <w:t>***</w:t>
      </w:r>
      <w:r w:rsidRPr="00DA6E7B">
        <w:rPr>
          <w:sz w:val="18"/>
          <w:szCs w:val="18"/>
        </w:rPr>
        <w:t xml:space="preserve"> Use the following ranges: ‘EUR 45-100 million’, ‘EUR &gt; 100-500 million’, ‘EUR &gt; 500-1 000 million’, ‘more than EUR 1 000 million’</w:t>
      </w:r>
    </w:p>
    <w:p w14:paraId="6135312F" w14:textId="77777777" w:rsidR="00662F78" w:rsidRDefault="00662F78" w:rsidP="00662F78"/>
    <w:p w14:paraId="50ACB92E" w14:textId="77777777" w:rsidR="00662F78" w:rsidRDefault="00662F78" w:rsidP="00662F78">
      <w:pPr>
        <w:rPr>
          <w:b/>
          <w:u w:val="single"/>
        </w:rPr>
      </w:pPr>
      <w:r>
        <w:rPr>
          <w:b/>
          <w:u w:val="single"/>
        </w:rPr>
        <w:t>4.</w:t>
      </w:r>
      <w:r>
        <w:rPr>
          <w:b/>
          <w:u w:val="single"/>
        </w:rPr>
        <w:tab/>
        <w:t>Justification for absence of unduly advantageous tender – (Section 4 of Form FS-PP)</w:t>
      </w:r>
    </w:p>
    <w:p w14:paraId="0D490323" w14:textId="77777777" w:rsidR="00662F78" w:rsidRDefault="00662F78" w:rsidP="00662F78">
      <w:r>
        <w:rPr>
          <w:u w:val="single"/>
        </w:rPr>
        <w:t>4.1</w:t>
      </w:r>
      <w:r>
        <w:rPr>
          <w:u w:val="single"/>
        </w:rPr>
        <w:tab/>
      </w:r>
      <w:r>
        <w:t xml:space="preserve">For any of the foreign financial contributions enabling an undertaking to submit an unduly </w:t>
      </w:r>
      <w:r>
        <w:tab/>
        <w:t xml:space="preserve">advantageous tender on the basis of which the undertaking could be awarded the relevant </w:t>
      </w:r>
      <w:r>
        <w:tab/>
        <w:t xml:space="preserve">contract (Article 5(1)(e) of Regulation (EU) 2022/2560), are there any elements which can be </w:t>
      </w:r>
      <w:r>
        <w:tab/>
        <w:t xml:space="preserve">adduced to demonstrate that the tender is not unduly advantageous directly or indirectly </w:t>
      </w:r>
      <w:r>
        <w:tab/>
        <w:t xml:space="preserve">due to the financial contribution(s) received, including the elements referred to in Article </w:t>
      </w:r>
      <w:r>
        <w:tab/>
        <w:t xml:space="preserve">69(2) of Directive 2014/24/EU. </w:t>
      </w:r>
    </w:p>
    <w:p w14:paraId="450A1EFF" w14:textId="77777777" w:rsidR="00662F78" w:rsidRPr="00DA6E7B" w:rsidRDefault="00662F78" w:rsidP="00662F78">
      <w:pPr>
        <w:rPr>
          <w:u w:val="single"/>
        </w:rPr>
      </w:pPr>
      <w:r>
        <w:tab/>
        <w:t xml:space="preserve">In that regard, notifying parties should detail any elements that in their view may </w:t>
      </w:r>
      <w:r>
        <w:tab/>
        <w:t xml:space="preserve">demonstrate that their tender is not unduly advantageous. </w:t>
      </w:r>
    </w:p>
    <w:p w14:paraId="3053E8D7" w14:textId="77777777" w:rsidR="00662F78" w:rsidRDefault="00662F78" w:rsidP="00662F78">
      <w:r>
        <w:rPr>
          <w:u w:val="single"/>
        </w:rPr>
        <w:t>4.2</w:t>
      </w:r>
      <w:r>
        <w:rPr>
          <w:u w:val="single"/>
        </w:rPr>
        <w:tab/>
      </w:r>
      <w:r>
        <w:t xml:space="preserve">The elements may in particular refer to: </w:t>
      </w:r>
    </w:p>
    <w:p w14:paraId="1E184F88" w14:textId="77777777" w:rsidR="00662F78" w:rsidRDefault="00662F78" w:rsidP="00662F78">
      <w:r>
        <w:tab/>
        <w:t xml:space="preserve">4.2.1. </w:t>
      </w:r>
      <w:r>
        <w:tab/>
        <w:t xml:space="preserve">The economics of the manufacturing process, of the services provided or of the </w:t>
      </w:r>
      <w:r>
        <w:tab/>
      </w:r>
      <w:r>
        <w:tab/>
      </w:r>
      <w:r>
        <w:tab/>
        <w:t>construction method;</w:t>
      </w:r>
    </w:p>
    <w:p w14:paraId="25AFDC90" w14:textId="77777777" w:rsidR="00662F78" w:rsidRDefault="00662F78" w:rsidP="00662F78">
      <w:r>
        <w:tab/>
        <w:t xml:space="preserve">4.2.2. </w:t>
      </w:r>
      <w:r>
        <w:tab/>
        <w:t xml:space="preserve">The technical solutions chosen or any exceptionally favourable conditions available </w:t>
      </w:r>
      <w:r>
        <w:tab/>
      </w:r>
      <w:r>
        <w:tab/>
        <w:t xml:space="preserve">to the tenderer for the supply of the products or services or for the execution of the </w:t>
      </w:r>
      <w:r>
        <w:tab/>
      </w:r>
      <w:r>
        <w:tab/>
        <w:t xml:space="preserve">work; </w:t>
      </w:r>
    </w:p>
    <w:p w14:paraId="66AD5714" w14:textId="77777777" w:rsidR="00662F78" w:rsidRDefault="00662F78" w:rsidP="00662F78">
      <w:r>
        <w:tab/>
        <w:t xml:space="preserve">4.2.3. </w:t>
      </w:r>
      <w:r>
        <w:tab/>
        <w:t xml:space="preserve">The originality of the work, supplies or services proposed by the tenderer; </w:t>
      </w:r>
    </w:p>
    <w:p w14:paraId="22F28125" w14:textId="77777777" w:rsidR="00662F78" w:rsidRDefault="00662F78" w:rsidP="00662F78">
      <w:r>
        <w:tab/>
        <w:t xml:space="preserve">4.2.4. </w:t>
      </w:r>
      <w:r>
        <w:tab/>
        <w:t xml:space="preserve">Compliance with applicable obligations in the fields of environmental, social and </w:t>
      </w:r>
      <w:r>
        <w:tab/>
      </w:r>
      <w:r>
        <w:tab/>
        <w:t xml:space="preserve">labour law; </w:t>
      </w:r>
    </w:p>
    <w:p w14:paraId="4C512AFA" w14:textId="77777777" w:rsidR="00662F78" w:rsidRDefault="00662F78" w:rsidP="00662F78">
      <w:r>
        <w:tab/>
        <w:t xml:space="preserve">4.2.5. </w:t>
      </w:r>
      <w:r>
        <w:tab/>
        <w:t>Compliance with obligations regarding subcontracting.</w:t>
      </w:r>
    </w:p>
    <w:p w14:paraId="60EA9E0C" w14:textId="77777777" w:rsidR="00662F78" w:rsidRPr="00DA6E7B" w:rsidRDefault="00662F78" w:rsidP="00662F78">
      <w:pPr>
        <w:rPr>
          <w:u w:val="single"/>
        </w:rPr>
      </w:pPr>
    </w:p>
    <w:p w14:paraId="713DE67C" w14:textId="77777777" w:rsidR="00074610" w:rsidRDefault="00074610" w:rsidP="00662F78">
      <w:pPr>
        <w:rPr>
          <w:b/>
          <w:u w:val="single"/>
        </w:rPr>
      </w:pPr>
    </w:p>
    <w:p w14:paraId="23BE1B69" w14:textId="2FB29654" w:rsidR="00662F78" w:rsidRDefault="00662F78" w:rsidP="00662F78">
      <w:pPr>
        <w:rPr>
          <w:b/>
          <w:u w:val="single"/>
        </w:rPr>
      </w:pPr>
      <w:r>
        <w:rPr>
          <w:b/>
          <w:u w:val="single"/>
        </w:rPr>
        <w:lastRenderedPageBreak/>
        <w:t>5.</w:t>
      </w:r>
      <w:r>
        <w:rPr>
          <w:b/>
          <w:u w:val="single"/>
        </w:rPr>
        <w:tab/>
        <w:t>Possible Positive Effects  - ( Section 5 of Form FS-PP)</w:t>
      </w:r>
    </w:p>
    <w:p w14:paraId="4F2E57F2" w14:textId="77777777" w:rsidR="00662F78" w:rsidRDefault="00662F78" w:rsidP="00662F78">
      <w:r>
        <w:rPr>
          <w:u w:val="single"/>
        </w:rPr>
        <w:t>5.1</w:t>
      </w:r>
      <w:r>
        <w:rPr>
          <w:u w:val="single"/>
        </w:rPr>
        <w:tab/>
      </w:r>
      <w:r>
        <w:t xml:space="preserve">If applicable, notifying parties should list and substantiate any possible positive effects on the </w:t>
      </w:r>
      <w:r>
        <w:tab/>
        <w:t xml:space="preserve">development of the relevant subsidised economic activity on the internal market. Notifying </w:t>
      </w:r>
      <w:r>
        <w:tab/>
        <w:t xml:space="preserve">parties should also list and substantiate any other positive effects of the foreign subsidies, </w:t>
      </w:r>
      <w:r>
        <w:tab/>
        <w:t xml:space="preserve">such as </w:t>
      </w:r>
      <w:r>
        <w:tab/>
        <w:t xml:space="preserve">broader positive effects in relation to the relevant policy objectives, in particular </w:t>
      </w:r>
      <w:r>
        <w:tab/>
        <w:t xml:space="preserve">those of the Union, and specify when and where those effects have or are expected to take </w:t>
      </w:r>
      <w:r>
        <w:tab/>
        <w:t>place. Notifying parties should provide a description of each of those positive effects.</w:t>
      </w:r>
    </w:p>
    <w:p w14:paraId="3FF0BFB9" w14:textId="77777777" w:rsidR="00662F78" w:rsidRPr="00DA6E7B" w:rsidRDefault="00662F78" w:rsidP="00662F78">
      <w:pPr>
        <w:rPr>
          <w:u w:val="single"/>
        </w:rPr>
      </w:pPr>
    </w:p>
    <w:p w14:paraId="11F7E9C3" w14:textId="77777777" w:rsidR="00662F78" w:rsidRDefault="00662F78" w:rsidP="00662F78">
      <w:pPr>
        <w:rPr>
          <w:b/>
          <w:u w:val="single"/>
        </w:rPr>
      </w:pPr>
      <w:r>
        <w:rPr>
          <w:b/>
          <w:u w:val="single"/>
        </w:rPr>
        <w:t>6.</w:t>
      </w:r>
      <w:r>
        <w:rPr>
          <w:b/>
          <w:u w:val="single"/>
        </w:rPr>
        <w:tab/>
        <w:t>Supporting Documentation – (Section 6 of Form FS-PP)</w:t>
      </w:r>
    </w:p>
    <w:p w14:paraId="6ECF913D" w14:textId="77777777" w:rsidR="00662F78" w:rsidRDefault="00662F78" w:rsidP="00662F78">
      <w:r>
        <w:t xml:space="preserve">Notifying parties are required to provide the following for each notifying party: </w:t>
      </w:r>
    </w:p>
    <w:p w14:paraId="2C03C23A" w14:textId="77777777" w:rsidR="00662F78" w:rsidRDefault="00662F78" w:rsidP="00662F78">
      <w:r>
        <w:t xml:space="preserve">6.1. </w:t>
      </w:r>
      <w:r>
        <w:tab/>
        <w:t xml:space="preserve">Copies of all the supporting official documents relating to the financial contributions that </w:t>
      </w:r>
      <w:r>
        <w:tab/>
        <w:t xml:space="preserve">may fall into any of the categories of Article 5(1), points (a) to (c) and (e) of Regulation (EU) </w:t>
      </w:r>
      <w:r>
        <w:tab/>
        <w:t xml:space="preserve">2022/2560 pursuant to Section 3.1. </w:t>
      </w:r>
    </w:p>
    <w:p w14:paraId="273F08A8" w14:textId="77777777" w:rsidR="00662F78" w:rsidRDefault="00662F78" w:rsidP="00662F78">
      <w:r>
        <w:t xml:space="preserve">6.2. </w:t>
      </w:r>
      <w:r>
        <w:tab/>
        <w:t xml:space="preserve">Copies of the following documents prepared by or for or received by any member of the </w:t>
      </w:r>
      <w:r>
        <w:tab/>
        <w:t xml:space="preserve">board of management, the board of directors or the supervisory board: </w:t>
      </w:r>
    </w:p>
    <w:p w14:paraId="383BE9DA" w14:textId="77777777" w:rsidR="00662F78" w:rsidRDefault="00662F78" w:rsidP="00662F78">
      <w:r>
        <w:tab/>
        <w:t xml:space="preserve">Analyses, reports, studies surveys, presentations and any comparable documents discussing </w:t>
      </w:r>
      <w:r>
        <w:tab/>
        <w:t xml:space="preserve">the purpose, use and economic rationale of the foreign financial contributions that may fall </w:t>
      </w:r>
      <w:r>
        <w:tab/>
        <w:t xml:space="preserve">into any of the categories of Article 5(1), points (a) to (c) and (e) of Regulation (EU) </w:t>
      </w:r>
      <w:r>
        <w:tab/>
        <w:t xml:space="preserve">2022/2560. </w:t>
      </w:r>
    </w:p>
    <w:p w14:paraId="6D871B59" w14:textId="77777777" w:rsidR="00662F78" w:rsidRDefault="00662F78" w:rsidP="00662F78">
      <w:r>
        <w:tab/>
        <w:t xml:space="preserve">Provide the same documents prepared by or for or received by the entity granting the </w:t>
      </w:r>
      <w:r>
        <w:tab/>
        <w:t xml:space="preserve">foreign financial contribution to the extent that they are in your possession or that they are </w:t>
      </w:r>
      <w:r>
        <w:tab/>
        <w:t xml:space="preserve">publicly available. </w:t>
      </w:r>
    </w:p>
    <w:p w14:paraId="73310649" w14:textId="77777777" w:rsidR="00662F78" w:rsidRDefault="00662F78" w:rsidP="00662F78"/>
    <w:p w14:paraId="3ACB2085" w14:textId="77777777" w:rsidR="00662F78" w:rsidRDefault="00662F78" w:rsidP="00662F78">
      <w:r>
        <w:t xml:space="preserve">6.3. </w:t>
      </w:r>
      <w:r>
        <w:tab/>
        <w:t xml:space="preserve">An indication of the internet address, if any, at which the most recent annual accounts or </w:t>
      </w:r>
      <w:r>
        <w:tab/>
        <w:t>reports of the notifying party(</w:t>
      </w:r>
      <w:proofErr w:type="spellStart"/>
      <w:r>
        <w:t>ies</w:t>
      </w:r>
      <w:proofErr w:type="spellEnd"/>
      <w:r>
        <w:t xml:space="preserve">) are available, or if no such internet address exists, copies of </w:t>
      </w:r>
      <w:r>
        <w:tab/>
        <w:t xml:space="preserve">the most recent annual accounts and reports. </w:t>
      </w:r>
    </w:p>
    <w:p w14:paraId="1DAB6DDA" w14:textId="77777777" w:rsidR="00662F78" w:rsidRDefault="00662F78" w:rsidP="00662F78"/>
    <w:p w14:paraId="54A20E60" w14:textId="77777777" w:rsidR="00662F78" w:rsidRDefault="00662F78" w:rsidP="00662F78">
      <w:r>
        <w:t xml:space="preserve">6.4. </w:t>
      </w:r>
      <w:r>
        <w:tab/>
        <w:t>Where the notifying party(</w:t>
      </w:r>
      <w:proofErr w:type="spellStart"/>
      <w:r>
        <w:t>ies</w:t>
      </w:r>
      <w:proofErr w:type="spellEnd"/>
      <w:r>
        <w:t xml:space="preserve">) provide(s) justifications of the absence of an undue advantage </w:t>
      </w:r>
      <w:r>
        <w:tab/>
        <w:t xml:space="preserve">of the tender by filling in Section 4 of this form, they also need to provide documentation for </w:t>
      </w:r>
      <w:r>
        <w:tab/>
        <w:t xml:space="preserve">the period covering the three years preceding the notification, substantiating the adduced </w:t>
      </w:r>
      <w:r>
        <w:tab/>
        <w:t xml:space="preserve">elements. Such documentation may include, inter alia, as relevant: (a) tax declarations for </w:t>
      </w:r>
      <w:r>
        <w:tab/>
        <w:t xml:space="preserve">the period under review, including copies of company tax returns and VAT returns, (b) </w:t>
      </w:r>
      <w:r>
        <w:tab/>
        <w:t xml:space="preserve">business plans and market research underlying the decision to participate in the public </w:t>
      </w:r>
      <w:r>
        <w:tab/>
        <w:t>procurement procedure.</w:t>
      </w:r>
    </w:p>
    <w:p w14:paraId="680E4BF8" w14:textId="77777777" w:rsidR="00662F78" w:rsidRDefault="00662F78" w:rsidP="00662F78">
      <w:pPr>
        <w:rPr>
          <w:b/>
          <w:u w:val="single"/>
        </w:rPr>
      </w:pPr>
    </w:p>
    <w:p w14:paraId="60094750" w14:textId="77777777" w:rsidR="00074610" w:rsidRDefault="00074610" w:rsidP="00662F78">
      <w:pPr>
        <w:rPr>
          <w:b/>
          <w:u w:val="single"/>
        </w:rPr>
      </w:pPr>
    </w:p>
    <w:p w14:paraId="49345EE0" w14:textId="77777777" w:rsidR="00074610" w:rsidRDefault="00074610" w:rsidP="00662F78">
      <w:pPr>
        <w:rPr>
          <w:b/>
          <w:u w:val="single"/>
        </w:rPr>
      </w:pPr>
    </w:p>
    <w:p w14:paraId="2BF08498" w14:textId="77777777" w:rsidR="00074610" w:rsidRDefault="00074610" w:rsidP="00662F78">
      <w:pPr>
        <w:rPr>
          <w:b/>
          <w:u w:val="single"/>
        </w:rPr>
      </w:pPr>
    </w:p>
    <w:p w14:paraId="5237696A" w14:textId="77777777" w:rsidR="00074610" w:rsidRDefault="00074610" w:rsidP="00662F78">
      <w:pPr>
        <w:rPr>
          <w:b/>
          <w:u w:val="single"/>
        </w:rPr>
      </w:pPr>
    </w:p>
    <w:p w14:paraId="7635445E" w14:textId="77777777" w:rsidR="00074610" w:rsidRDefault="00074610" w:rsidP="00662F78">
      <w:pPr>
        <w:rPr>
          <w:b/>
          <w:u w:val="single"/>
        </w:rPr>
      </w:pPr>
    </w:p>
    <w:p w14:paraId="078553CC" w14:textId="2F84015E" w:rsidR="00662F78" w:rsidRPr="00D51C50" w:rsidRDefault="00662F78" w:rsidP="00662F78">
      <w:pPr>
        <w:rPr>
          <w:b/>
          <w:u w:val="single"/>
        </w:rPr>
      </w:pPr>
      <w:r>
        <w:rPr>
          <w:b/>
          <w:u w:val="single"/>
        </w:rPr>
        <w:lastRenderedPageBreak/>
        <w:t>7.</w:t>
      </w:r>
      <w:r>
        <w:rPr>
          <w:b/>
          <w:u w:val="single"/>
        </w:rPr>
        <w:tab/>
        <w:t>Attestation (Section 8 of Form FS-PP)</w:t>
      </w:r>
    </w:p>
    <w:p w14:paraId="20EC5F66" w14:textId="77777777" w:rsidR="00662F78" w:rsidRDefault="00662F78" w:rsidP="00662F78">
      <w:r>
        <w:t>The notifying party(</w:t>
      </w:r>
      <w:proofErr w:type="spellStart"/>
      <w:r>
        <w:t>ies</w:t>
      </w:r>
      <w:proofErr w:type="spellEnd"/>
      <w:r>
        <w:t>)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27149EED" w14:textId="77777777" w:rsidR="00662F78" w:rsidRDefault="00662F78" w:rsidP="00662F78">
      <w:r>
        <w:t>The notifying party(</w:t>
      </w:r>
      <w:proofErr w:type="spellStart"/>
      <w:r>
        <w:t>ies</w:t>
      </w:r>
      <w:proofErr w:type="spellEnd"/>
      <w:r>
        <w:t>) confirm that they aware of the provisions of Article 33 of Regulation (EU) 2022/2560 concerning fines and periodic penalty payments.</w:t>
      </w:r>
    </w:p>
    <w:p w14:paraId="5D21BFE4" w14:textId="77777777" w:rsidR="00662F78" w:rsidRDefault="00662F78" w:rsidP="00662F78"/>
    <w:p w14:paraId="72CB66D7" w14:textId="77777777" w:rsidR="00662F78" w:rsidRDefault="00662F78" w:rsidP="00662F78"/>
    <w:p w14:paraId="00353E38" w14:textId="77777777" w:rsidR="00662F78" w:rsidRDefault="00662F78" w:rsidP="00662F78"/>
    <w:p w14:paraId="15A0A46B" w14:textId="77777777" w:rsidR="00662F78" w:rsidRDefault="00662F78" w:rsidP="00662F78"/>
    <w:p w14:paraId="4ED04795" w14:textId="77777777" w:rsidR="00662F78" w:rsidRDefault="00662F78" w:rsidP="00662F78"/>
    <w:p w14:paraId="2756F581" w14:textId="77777777" w:rsidR="00662F78" w:rsidRDefault="00662F78" w:rsidP="00662F78"/>
    <w:p w14:paraId="4E1521C4" w14:textId="77777777" w:rsidR="00662F78" w:rsidRDefault="00662F78" w:rsidP="00662F78">
      <w:r>
        <w:t xml:space="preserve">Date: </w:t>
      </w:r>
    </w:p>
    <w:p w14:paraId="1BBD361F" w14:textId="77777777" w:rsidR="00662F78" w:rsidRDefault="00662F78" w:rsidP="00662F78"/>
    <w:p w14:paraId="44D1F58A" w14:textId="77777777" w:rsidR="00662F78" w:rsidRDefault="00662F78" w:rsidP="00662F78"/>
    <w:p w14:paraId="45C58467"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45753205" w14:textId="77777777" w:rsidR="00662F78" w:rsidRDefault="00662F78" w:rsidP="00662F78"/>
    <w:p w14:paraId="3C0CB20C" w14:textId="77777777" w:rsidR="00662F78" w:rsidRDefault="00662F78" w:rsidP="00662F78">
      <w:r>
        <w:t>Name:</w:t>
      </w:r>
      <w:r>
        <w:tab/>
      </w:r>
      <w:r>
        <w:tab/>
      </w:r>
      <w:r>
        <w:tab/>
      </w:r>
      <w:r>
        <w:tab/>
      </w:r>
      <w:r>
        <w:tab/>
      </w:r>
      <w:r>
        <w:tab/>
      </w:r>
      <w:r>
        <w:tab/>
        <w:t>Name:</w:t>
      </w:r>
    </w:p>
    <w:p w14:paraId="4E175418" w14:textId="77777777" w:rsidR="00662F78" w:rsidRDefault="00662F78" w:rsidP="00662F78"/>
    <w:p w14:paraId="7001FF79" w14:textId="77777777" w:rsidR="00662F78" w:rsidRDefault="00662F78" w:rsidP="00662F78">
      <w:r>
        <w:t>Organisation:</w:t>
      </w:r>
      <w:r>
        <w:tab/>
      </w:r>
      <w:r>
        <w:tab/>
      </w:r>
      <w:r>
        <w:tab/>
      </w:r>
      <w:r>
        <w:tab/>
      </w:r>
      <w:r>
        <w:tab/>
      </w:r>
      <w:r>
        <w:tab/>
        <w:t>Organisation:</w:t>
      </w:r>
    </w:p>
    <w:p w14:paraId="17B2AE3C" w14:textId="77777777" w:rsidR="00662F78" w:rsidRDefault="00662F78" w:rsidP="00662F78"/>
    <w:p w14:paraId="3CD2EF37" w14:textId="77777777" w:rsidR="00662F78" w:rsidRDefault="00662F78" w:rsidP="00662F78">
      <w:r>
        <w:t>Position:</w:t>
      </w:r>
      <w:r>
        <w:tab/>
      </w:r>
      <w:r>
        <w:tab/>
      </w:r>
      <w:r>
        <w:tab/>
      </w:r>
      <w:r>
        <w:tab/>
      </w:r>
      <w:r>
        <w:tab/>
      </w:r>
      <w:r>
        <w:tab/>
        <w:t>Position:</w:t>
      </w:r>
    </w:p>
    <w:p w14:paraId="032FEC66" w14:textId="77777777" w:rsidR="00662F78" w:rsidRDefault="00662F78" w:rsidP="00662F78"/>
    <w:p w14:paraId="608CA93E" w14:textId="77777777" w:rsidR="00662F78" w:rsidRDefault="00662F78" w:rsidP="00662F78">
      <w:r>
        <w:t>Address:</w:t>
      </w:r>
      <w:r>
        <w:tab/>
      </w:r>
      <w:r>
        <w:tab/>
      </w:r>
      <w:r>
        <w:tab/>
      </w:r>
      <w:r>
        <w:tab/>
      </w:r>
      <w:r>
        <w:tab/>
      </w:r>
      <w:r>
        <w:tab/>
        <w:t>Address:</w:t>
      </w:r>
    </w:p>
    <w:p w14:paraId="0F45A577" w14:textId="77777777" w:rsidR="00662F78" w:rsidRDefault="00662F78" w:rsidP="00662F78"/>
    <w:p w14:paraId="7DE98CF6" w14:textId="77777777" w:rsidR="00662F78" w:rsidRDefault="00662F78" w:rsidP="00662F78">
      <w:r>
        <w:t>Phone Number:</w:t>
      </w:r>
      <w:r>
        <w:tab/>
      </w:r>
      <w:r>
        <w:tab/>
      </w:r>
      <w:r>
        <w:tab/>
      </w:r>
      <w:r>
        <w:tab/>
      </w:r>
      <w:r>
        <w:tab/>
      </w:r>
      <w:r>
        <w:tab/>
        <w:t>Phone Number:</w:t>
      </w:r>
    </w:p>
    <w:p w14:paraId="03D1A531" w14:textId="77777777" w:rsidR="00662F78" w:rsidRDefault="00662F78" w:rsidP="00662F78"/>
    <w:p w14:paraId="1CBB0AF7" w14:textId="77777777" w:rsidR="00662F78" w:rsidRDefault="00662F78" w:rsidP="00662F78">
      <w:r>
        <w:t>Email:</w:t>
      </w:r>
      <w:r>
        <w:tab/>
      </w:r>
      <w:r>
        <w:tab/>
      </w:r>
      <w:r>
        <w:tab/>
      </w:r>
      <w:r>
        <w:tab/>
      </w:r>
      <w:r>
        <w:tab/>
      </w:r>
      <w:r>
        <w:tab/>
      </w:r>
      <w:r>
        <w:tab/>
        <w:t>Email:</w:t>
      </w:r>
    </w:p>
    <w:p w14:paraId="4EA0681E" w14:textId="77777777" w:rsidR="00662F78" w:rsidRDefault="00662F78" w:rsidP="00662F78"/>
    <w:p w14:paraId="7AC71E30" w14:textId="77777777" w:rsidR="00662F78" w:rsidRDefault="00662F78" w:rsidP="00662F78">
      <w:r>
        <w:t>Signed:</w:t>
      </w:r>
      <w:r>
        <w:tab/>
      </w:r>
      <w:r>
        <w:tab/>
      </w:r>
      <w:r>
        <w:tab/>
      </w:r>
      <w:r>
        <w:tab/>
      </w:r>
      <w:r>
        <w:tab/>
      </w:r>
      <w:r>
        <w:tab/>
      </w:r>
      <w:r>
        <w:tab/>
        <w:t>Signed:</w:t>
      </w:r>
    </w:p>
    <w:p w14:paraId="43DE08BB" w14:textId="77777777" w:rsidR="00662F78" w:rsidRDefault="00662F78" w:rsidP="00662F78">
      <w:pPr>
        <w:rPr>
          <w:b/>
          <w:u w:val="single"/>
        </w:rPr>
      </w:pPr>
    </w:p>
    <w:p w14:paraId="3801B9FD" w14:textId="77777777" w:rsidR="00662F78" w:rsidRDefault="00662F78" w:rsidP="00662F78">
      <w:pPr>
        <w:rPr>
          <w:b/>
          <w:u w:val="single"/>
        </w:rPr>
      </w:pPr>
    </w:p>
    <w:p w14:paraId="3548E066" w14:textId="77777777" w:rsidR="00662F78" w:rsidRPr="00DA6E7B" w:rsidRDefault="00662F78" w:rsidP="00662F78">
      <w:pPr>
        <w:rPr>
          <w:b/>
          <w:u w:val="single"/>
        </w:rPr>
      </w:pPr>
    </w:p>
    <w:p w14:paraId="5F1CDE3B" w14:textId="41F53656" w:rsidR="007B120C" w:rsidRPr="0096779D" w:rsidRDefault="007B120C" w:rsidP="007B120C">
      <w:pPr>
        <w:spacing w:after="160" w:line="259" w:lineRule="auto"/>
        <w:rPr>
          <w:szCs w:val="22"/>
          <w:highlight w:val="magenta"/>
        </w:rPr>
      </w:pPr>
    </w:p>
    <w:p w14:paraId="128A37C2" w14:textId="77777777" w:rsidR="003C0FB1" w:rsidRDefault="003C0FB1" w:rsidP="003C0FB1">
      <w:pPr>
        <w:pStyle w:val="Heading1"/>
        <w:spacing w:before="0"/>
        <w:jc w:val="both"/>
        <w:rPr>
          <w:rFonts w:ascii="Calibri" w:hAnsi="Calibri"/>
        </w:rPr>
      </w:pPr>
      <w:r w:rsidRPr="000E5DB7">
        <w:rPr>
          <w:rFonts w:ascii="Calibri" w:hAnsi="Calibri"/>
        </w:rPr>
        <w:lastRenderedPageBreak/>
        <w:t xml:space="preserve">Appendix </w:t>
      </w:r>
      <w:r w:rsidR="0083112F">
        <w:rPr>
          <w:rFonts w:ascii="Calibri" w:hAnsi="Calibri"/>
        </w:rPr>
        <w:t>4</w:t>
      </w:r>
      <w:r w:rsidRPr="000E5DB7">
        <w:rPr>
          <w:rFonts w:ascii="Calibri" w:hAnsi="Calibri"/>
        </w:rPr>
        <w:t>: Declaration as to Personal Circumstances of Tenderer</w:t>
      </w:r>
    </w:p>
    <w:p w14:paraId="5B89C8D2" w14:textId="6BE3E1DF" w:rsidR="003C0FB1" w:rsidRPr="00527368" w:rsidRDefault="003C0FB1" w:rsidP="0058336E">
      <w:pPr>
        <w:keepLines/>
        <w:jc w:val="both"/>
      </w:pPr>
      <w:r w:rsidRPr="00527368">
        <w:t xml:space="preserve">Re: Request for Tenders for the Provision of </w:t>
      </w:r>
      <w:sdt>
        <w:sdtPr>
          <w:rPr>
            <w:szCs w:val="22"/>
            <w:highlight w:val="lightGray"/>
          </w:rPr>
          <w:alias w:val="Type of Services"/>
          <w:tag w:val="Type of Services"/>
          <w:id w:val="825010900"/>
          <w:placeholder>
            <w:docPart w:val="26C473BB5B7B4CAE8B3563BF7B7D0983"/>
          </w:placeholder>
          <w:dataBinding w:prefixMappings="xmlns:ns0='http://schemas.microsoft.com/office/2006/coverPageProps' " w:xpath="/ns0:CoverPageProperties[1]/ns0:CompanyFax[1]" w:storeItemID="{55AF091B-3C7A-41E3-B477-F2FDAA23CFDA}"/>
          <w:text/>
        </w:sdtPr>
        <w:sdtEndPr/>
        <w:sdtContent>
          <w:r w:rsidR="00B72D46">
            <w:rPr>
              <w:szCs w:val="22"/>
              <w:highlight w:val="lightGray"/>
            </w:rPr>
            <w:t>Vulnerability Assessments to International Protection Applicants</w:t>
          </w:r>
        </w:sdtContent>
      </w:sdt>
      <w:r w:rsidRPr="00527368">
        <w:t xml:space="preserve"> </w:t>
      </w:r>
    </w:p>
    <w:p w14:paraId="7395CBA3" w14:textId="77777777" w:rsidR="00206CC8" w:rsidRPr="006A0C51" w:rsidRDefault="00206CC8" w:rsidP="00206CC8">
      <w:pPr>
        <w:tabs>
          <w:tab w:val="left" w:pos="1701"/>
        </w:tabs>
        <w:spacing w:after="200"/>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54B21FD4" w14:textId="77777777" w:rsidR="00206CC8" w:rsidRPr="00675A93" w:rsidRDefault="00206CC8" w:rsidP="00206CC8">
      <w:pPr>
        <w:tabs>
          <w:tab w:val="left" w:pos="1701"/>
        </w:tabs>
        <w:spacing w:after="200"/>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507BEC58" w14:textId="77777777" w:rsidR="00206CC8" w:rsidRDefault="00206CC8" w:rsidP="00206CC8">
      <w:pPr>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3D26CE20" w14:textId="77777777" w:rsidR="00206CC8" w:rsidRDefault="00206CC8" w:rsidP="00746C69">
      <w:pPr>
        <w:pStyle w:val="ListParagraph"/>
        <w:numPr>
          <w:ilvl w:val="0"/>
          <w:numId w:val="17"/>
        </w:numPr>
        <w:spacing w:after="160" w:line="259" w:lineRule="auto"/>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RFT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14BE7985" w14:textId="77777777" w:rsidR="00206CC8" w:rsidRPr="00675A93" w:rsidRDefault="00206CC8" w:rsidP="00206CC8">
      <w:pPr>
        <w:pStyle w:val="ListParagraph"/>
        <w:rPr>
          <w:lang w:val="en-US"/>
        </w:rPr>
      </w:pPr>
    </w:p>
    <w:p w14:paraId="6A489943" w14:textId="718B5880" w:rsidR="00206CC8" w:rsidRDefault="00206CC8" w:rsidP="00746C69">
      <w:pPr>
        <w:pStyle w:val="ListParagraph"/>
        <w:numPr>
          <w:ilvl w:val="0"/>
          <w:numId w:val="17"/>
        </w:numPr>
        <w:spacing w:after="160" w:line="259" w:lineRule="auto"/>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79EF3B51" w14:textId="77777777" w:rsidR="00206CC8" w:rsidRPr="00206CC8" w:rsidRDefault="00206CC8" w:rsidP="00206CC8">
      <w:pPr>
        <w:pStyle w:val="ListParagraph"/>
        <w:spacing w:after="160" w:line="259" w:lineRule="auto"/>
        <w:ind w:left="1080"/>
        <w:rPr>
          <w:lang w:val="en-US"/>
        </w:rPr>
      </w:pPr>
    </w:p>
    <w:p w14:paraId="05B8D592" w14:textId="77777777" w:rsidR="00147DAB" w:rsidRDefault="00147DAB" w:rsidP="00746C69">
      <w:pPr>
        <w:pStyle w:val="ListParagraph"/>
        <w:numPr>
          <w:ilvl w:val="0"/>
          <w:numId w:val="18"/>
        </w:numPr>
        <w:spacing w:after="160" w:line="259" w:lineRule="auto"/>
        <w:rPr>
          <w:lang w:val="en-US"/>
        </w:rPr>
      </w:pPr>
      <w:r w:rsidRPr="000F5FE8">
        <w:rPr>
          <w:lang w:val="en-US"/>
        </w:rPr>
        <w:t xml:space="preserve">ever been the subject of a conviction for participation in a criminal </w:t>
      </w:r>
      <w:proofErr w:type="spellStart"/>
      <w:r w:rsidRPr="000F5FE8">
        <w:rPr>
          <w:lang w:val="en-US"/>
        </w:rPr>
        <w:t>organisation</w:t>
      </w:r>
      <w:proofErr w:type="spellEnd"/>
      <w:r w:rsidRPr="000F5FE8">
        <w:rPr>
          <w:lang w:val="en-US"/>
        </w:rPr>
        <w:t>, as defined in Article 2 of Council Framework Decision 2008/841/JHA.</w:t>
      </w:r>
    </w:p>
    <w:p w14:paraId="1EE5FBA9" w14:textId="77777777" w:rsidR="00147DAB" w:rsidRDefault="00147DAB" w:rsidP="00746C69">
      <w:pPr>
        <w:pStyle w:val="ListParagraph"/>
        <w:numPr>
          <w:ilvl w:val="0"/>
          <w:numId w:val="18"/>
        </w:numPr>
        <w:spacing w:after="160" w:line="259" w:lineRule="auto"/>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2BC36748" w14:textId="77F45004" w:rsidR="00206CC8" w:rsidRDefault="00147DAB" w:rsidP="00746C69">
      <w:pPr>
        <w:pStyle w:val="ListParagraph"/>
        <w:numPr>
          <w:ilvl w:val="0"/>
          <w:numId w:val="18"/>
        </w:numPr>
        <w:spacing w:after="160" w:line="259" w:lineRule="auto"/>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025E0F73" w14:textId="77777777" w:rsidR="00206CC8" w:rsidRPr="000F5FE8" w:rsidRDefault="00206CC8" w:rsidP="00746C69">
      <w:pPr>
        <w:pStyle w:val="ListParagraph"/>
        <w:numPr>
          <w:ilvl w:val="0"/>
          <w:numId w:val="18"/>
        </w:numPr>
        <w:spacing w:after="160" w:line="259" w:lineRule="auto"/>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D835D88" w14:textId="77777777" w:rsidR="00206CC8" w:rsidRDefault="00206CC8" w:rsidP="00746C69">
      <w:pPr>
        <w:pStyle w:val="ListParagraph"/>
        <w:numPr>
          <w:ilvl w:val="0"/>
          <w:numId w:val="18"/>
        </w:numPr>
        <w:spacing w:after="160" w:line="259" w:lineRule="auto"/>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63A8116F" w14:textId="77777777" w:rsidR="00206CC8" w:rsidRDefault="00206CC8" w:rsidP="00746C69">
      <w:pPr>
        <w:pStyle w:val="ListParagraph"/>
        <w:numPr>
          <w:ilvl w:val="0"/>
          <w:numId w:val="18"/>
        </w:numPr>
        <w:spacing w:after="160" w:line="259" w:lineRule="auto"/>
        <w:rPr>
          <w:lang w:val="en-US"/>
        </w:rPr>
      </w:pPr>
      <w:r w:rsidRPr="000F5FE8">
        <w:rPr>
          <w:lang w:val="en-US"/>
        </w:rPr>
        <w:t xml:space="preserve">ever been the subject of a conviction for child </w:t>
      </w:r>
      <w:proofErr w:type="spellStart"/>
      <w:r w:rsidRPr="000F5FE8">
        <w:rPr>
          <w:lang w:val="en-US"/>
        </w:rPr>
        <w:t>labour</w:t>
      </w:r>
      <w:proofErr w:type="spellEnd"/>
      <w:r w:rsidRPr="000F5FE8">
        <w:rPr>
          <w:lang w:val="en-US"/>
        </w:rPr>
        <w:t xml:space="preserve"> and other forms of trafficking in human beings as defined in Article 2 of Directive 2011/36/EU of the European Parliament and of the Council.</w:t>
      </w:r>
    </w:p>
    <w:p w14:paraId="03639A16" w14:textId="77777777" w:rsidR="00206CC8" w:rsidRDefault="00206CC8" w:rsidP="00206CC8">
      <w:pPr>
        <w:pStyle w:val="ListParagraph"/>
        <w:ind w:left="1080"/>
        <w:rPr>
          <w:lang w:val="en-US"/>
        </w:rPr>
      </w:pPr>
    </w:p>
    <w:p w14:paraId="1F1AE21C" w14:textId="77777777" w:rsidR="00206CC8" w:rsidRDefault="00206CC8" w:rsidP="00746C69">
      <w:pPr>
        <w:pStyle w:val="ListParagraph"/>
        <w:numPr>
          <w:ilvl w:val="0"/>
          <w:numId w:val="17"/>
        </w:numPr>
        <w:spacing w:after="160" w:line="259" w:lineRule="auto"/>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656114C7" w14:textId="77777777" w:rsidR="00206CC8" w:rsidRDefault="00206CC8" w:rsidP="00206CC8">
      <w:pPr>
        <w:pStyle w:val="ListParagraph"/>
        <w:rPr>
          <w:lang w:val="en-US"/>
        </w:rPr>
      </w:pPr>
    </w:p>
    <w:p w14:paraId="5866F081" w14:textId="77777777" w:rsidR="00206CC8" w:rsidRPr="006A0C51" w:rsidRDefault="00206CC8" w:rsidP="00746C69">
      <w:pPr>
        <w:numPr>
          <w:ilvl w:val="0"/>
          <w:numId w:val="19"/>
        </w:numPr>
        <w:ind w:left="1134" w:right="47" w:hanging="283"/>
        <w:jc w:val="both"/>
      </w:pPr>
      <w:r>
        <w:t>i</w:t>
      </w:r>
      <w:r w:rsidRPr="006A0C51">
        <w:t>s not in breach and has not breached its obligations relating to the payment of taxes or social security contributions.</w:t>
      </w:r>
    </w:p>
    <w:p w14:paraId="00257962" w14:textId="77777777" w:rsidR="00206CC8" w:rsidRPr="00E93F64" w:rsidRDefault="00206CC8" w:rsidP="00746C69">
      <w:pPr>
        <w:numPr>
          <w:ilvl w:val="0"/>
          <w:numId w:val="19"/>
        </w:numPr>
        <w:ind w:left="1134" w:right="47" w:hanging="283"/>
        <w:jc w:val="both"/>
      </w:pPr>
      <w:r>
        <w:t>has carried out the preparation of the Tender independently.</w:t>
      </w:r>
    </w:p>
    <w:p w14:paraId="0971D3B1" w14:textId="77777777" w:rsidR="00206CC8" w:rsidRPr="00206CC8" w:rsidRDefault="00206CC8" w:rsidP="00206CC8">
      <w:pPr>
        <w:spacing w:after="160" w:line="259" w:lineRule="auto"/>
        <w:ind w:left="720"/>
        <w:rPr>
          <w:lang w:val="en-US"/>
        </w:rPr>
      </w:pPr>
    </w:p>
    <w:p w14:paraId="5223EA65" w14:textId="77777777" w:rsidR="00206CC8" w:rsidRPr="00E93F64" w:rsidRDefault="00206CC8" w:rsidP="00206CC8">
      <w:pPr>
        <w:pStyle w:val="ListParagraph"/>
        <w:rPr>
          <w:lang w:val="en-US"/>
        </w:rPr>
      </w:pPr>
    </w:p>
    <w:p w14:paraId="46E3F7A3" w14:textId="77777777" w:rsidR="00206CC8" w:rsidRDefault="00206CC8" w:rsidP="00746C69">
      <w:pPr>
        <w:pStyle w:val="ListParagraph"/>
        <w:numPr>
          <w:ilvl w:val="0"/>
          <w:numId w:val="17"/>
        </w:numPr>
        <w:spacing w:after="160" w:line="259" w:lineRule="auto"/>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32A004FA" w14:textId="77777777" w:rsidR="00206CC8" w:rsidRDefault="00206CC8" w:rsidP="00206CC8">
      <w:pPr>
        <w:pStyle w:val="ListParagraph"/>
        <w:rPr>
          <w:lang w:val="en-US"/>
        </w:rPr>
      </w:pPr>
    </w:p>
    <w:p w14:paraId="3FEBBFB7" w14:textId="77777777" w:rsidR="00206CC8" w:rsidRPr="00AE08B8" w:rsidRDefault="00206CC8" w:rsidP="00746C69">
      <w:pPr>
        <w:pStyle w:val="ListParagraph"/>
        <w:numPr>
          <w:ilvl w:val="0"/>
          <w:numId w:val="20"/>
        </w:numPr>
        <w:spacing w:after="160" w:line="259" w:lineRule="auto"/>
        <w:rPr>
          <w:lang w:val="en-US"/>
        </w:rPr>
      </w:pPr>
      <w:r w:rsidRPr="00AE08B8">
        <w:rPr>
          <w:lang w:val="en-US"/>
        </w:rPr>
        <w:t>has, in the performance of all public contracts, complied with applicable obligations in the field of environmental</w:t>
      </w:r>
      <w:r w:rsidRPr="005B41D5">
        <w:t xml:space="preserve"> </w:t>
      </w:r>
      <w:r w:rsidRPr="00AE08B8">
        <w:rPr>
          <w:lang w:val="en-US"/>
        </w:rPr>
        <w:t xml:space="preserve">social and </w:t>
      </w:r>
      <w:proofErr w:type="spellStart"/>
      <w:r w:rsidRPr="00AE08B8">
        <w:rPr>
          <w:lang w:val="en-US"/>
        </w:rPr>
        <w:t>labour</w:t>
      </w:r>
      <w:proofErr w:type="spellEnd"/>
      <w:r w:rsidRPr="00AE08B8">
        <w:rPr>
          <w:lang w:val="en-US"/>
        </w:rPr>
        <w:t xml:space="preserve"> law that apply at the place where the works are carried out or the services provided, that have been established by EU law, national law, collective agreements or by international, environmental, social and </w:t>
      </w:r>
      <w:proofErr w:type="spellStart"/>
      <w:r w:rsidRPr="00AE08B8">
        <w:rPr>
          <w:lang w:val="en-US"/>
        </w:rPr>
        <w:t>labour</w:t>
      </w:r>
      <w:proofErr w:type="spellEnd"/>
      <w:r w:rsidRPr="00AE08B8">
        <w:rPr>
          <w:lang w:val="en-US"/>
        </w:rPr>
        <w:t xml:space="preserve"> law listed in Schedule 7 of the European Union (Award of Public Authority Contracts) Regulations 2016 (Statutory Instrument 284 of 2016).     </w:t>
      </w:r>
    </w:p>
    <w:p w14:paraId="5226A19A" w14:textId="77777777" w:rsidR="00206CC8" w:rsidRPr="005B41D5" w:rsidRDefault="00206CC8" w:rsidP="00746C69">
      <w:pPr>
        <w:pStyle w:val="ListParagraph"/>
        <w:numPr>
          <w:ilvl w:val="0"/>
          <w:numId w:val="20"/>
        </w:numPr>
        <w:spacing w:after="160" w:line="259" w:lineRule="auto"/>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2F126DC8" w14:textId="77777777" w:rsidR="00206CC8" w:rsidRPr="00C80436" w:rsidRDefault="00206CC8" w:rsidP="00746C69">
      <w:pPr>
        <w:pStyle w:val="ListParagraph"/>
        <w:numPr>
          <w:ilvl w:val="0"/>
          <w:numId w:val="20"/>
        </w:numPr>
        <w:spacing w:after="160" w:line="259" w:lineRule="auto"/>
        <w:rPr>
          <w:lang w:val="en-US"/>
        </w:rPr>
      </w:pPr>
      <w:r>
        <w:rPr>
          <w:lang w:val="en-US"/>
        </w:rPr>
        <w:t>i</w:t>
      </w:r>
      <w:r w:rsidRPr="00C80436">
        <w:rPr>
          <w:lang w:val="en-US"/>
        </w:rPr>
        <w:t>s not guilty of grave professional misconduct.</w:t>
      </w:r>
    </w:p>
    <w:p w14:paraId="710A6D84" w14:textId="77777777" w:rsidR="00206CC8" w:rsidRPr="00C80436" w:rsidRDefault="00206CC8" w:rsidP="00746C69">
      <w:pPr>
        <w:pStyle w:val="ListParagraph"/>
        <w:numPr>
          <w:ilvl w:val="0"/>
          <w:numId w:val="20"/>
        </w:numPr>
        <w:spacing w:after="160" w:line="259" w:lineRule="auto"/>
        <w:rPr>
          <w:lang w:val="en-US"/>
        </w:rPr>
      </w:pPr>
      <w:r>
        <w:rPr>
          <w:lang w:val="en-US"/>
        </w:rPr>
        <w:t>h</w:t>
      </w:r>
      <w:r w:rsidRPr="00C80436">
        <w:rPr>
          <w:lang w:val="en-US"/>
        </w:rPr>
        <w:t>as not entered into agreements with other economic operators aimed at distorting competition.</w:t>
      </w:r>
    </w:p>
    <w:p w14:paraId="38185551" w14:textId="77777777" w:rsidR="00206CC8" w:rsidRPr="00C80436" w:rsidRDefault="00206CC8" w:rsidP="00746C69">
      <w:pPr>
        <w:pStyle w:val="ListParagraph"/>
        <w:numPr>
          <w:ilvl w:val="0"/>
          <w:numId w:val="20"/>
        </w:numPr>
        <w:spacing w:after="160" w:line="259" w:lineRule="auto"/>
        <w:rPr>
          <w:lang w:val="en-US"/>
        </w:rPr>
      </w:pPr>
      <w:r>
        <w:rPr>
          <w:lang w:val="en-US"/>
        </w:rPr>
        <w:t>i</w:t>
      </w:r>
      <w:r w:rsidRPr="00C80436">
        <w:rPr>
          <w:lang w:val="en-US"/>
        </w:rPr>
        <w:t>s not aware of any conflict of interest due to its participation in the Competition;</w:t>
      </w:r>
    </w:p>
    <w:p w14:paraId="188DE1B7" w14:textId="77777777" w:rsidR="00206CC8" w:rsidRPr="00C80436" w:rsidRDefault="00206CC8" w:rsidP="00746C69">
      <w:pPr>
        <w:pStyle w:val="ListParagraph"/>
        <w:numPr>
          <w:ilvl w:val="0"/>
          <w:numId w:val="20"/>
        </w:numPr>
        <w:spacing w:after="160" w:line="259" w:lineRule="auto"/>
        <w:rPr>
          <w:lang w:val="en-US"/>
        </w:rPr>
      </w:pPr>
      <w:r>
        <w:rPr>
          <w:lang w:val="en-US"/>
        </w:rPr>
        <w:t>h</w:t>
      </w:r>
      <w:r w:rsidRPr="00C80436">
        <w:rPr>
          <w:lang w:val="en-US"/>
        </w:rPr>
        <w:t>as not had any prior involvement in the preparation of the Competition;</w:t>
      </w:r>
    </w:p>
    <w:p w14:paraId="1618E26E" w14:textId="77777777" w:rsidR="00206CC8" w:rsidRPr="00C80436" w:rsidRDefault="00206CC8" w:rsidP="00746C69">
      <w:pPr>
        <w:pStyle w:val="ListParagraph"/>
        <w:numPr>
          <w:ilvl w:val="0"/>
          <w:numId w:val="20"/>
        </w:numPr>
        <w:spacing w:after="160" w:line="259" w:lineRule="auto"/>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53B34B3C" w14:textId="77777777" w:rsidR="00206CC8" w:rsidRPr="00C80436" w:rsidRDefault="00206CC8" w:rsidP="00746C69">
      <w:pPr>
        <w:pStyle w:val="ListParagraph"/>
        <w:numPr>
          <w:ilvl w:val="0"/>
          <w:numId w:val="20"/>
        </w:numPr>
        <w:spacing w:after="160" w:line="259" w:lineRule="auto"/>
        <w:rPr>
          <w:lang w:val="en-US"/>
        </w:rPr>
      </w:pPr>
      <w:r>
        <w:rPr>
          <w:lang w:val="en-US"/>
        </w:rPr>
        <w:t>i</w:t>
      </w:r>
      <w:r w:rsidRPr="00C80436">
        <w:rPr>
          <w:lang w:val="en-US"/>
        </w:rPr>
        <w:t xml:space="preserve">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205A1C42" w14:textId="77777777" w:rsidR="00206CC8" w:rsidRDefault="00206CC8" w:rsidP="00746C69">
      <w:pPr>
        <w:pStyle w:val="ListParagraph"/>
        <w:numPr>
          <w:ilvl w:val="0"/>
          <w:numId w:val="20"/>
        </w:numPr>
        <w:spacing w:after="160" w:line="259" w:lineRule="auto"/>
        <w:rPr>
          <w:lang w:val="en-US"/>
        </w:rPr>
      </w:pPr>
      <w:r>
        <w:rPr>
          <w:lang w:val="en-US"/>
        </w:rPr>
        <w:t>h</w:t>
      </w:r>
      <w:r w:rsidRPr="00C80436">
        <w:rPr>
          <w:lang w:val="en-US"/>
        </w:rPr>
        <w:t>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p w14:paraId="3BFAD330" w14:textId="77777777" w:rsidR="00206CC8" w:rsidRPr="00C80436" w:rsidRDefault="00206CC8" w:rsidP="00206CC8">
      <w:pPr>
        <w:pStyle w:val="ListParagraph"/>
        <w:ind w:left="1080"/>
        <w:rPr>
          <w:lang w:val="en-US"/>
        </w:rPr>
      </w:pPr>
    </w:p>
    <w:p w14:paraId="2084AFA8" w14:textId="77777777" w:rsidR="00206CC8" w:rsidRDefault="00206CC8" w:rsidP="00746C69">
      <w:pPr>
        <w:pStyle w:val="ListParagraph"/>
        <w:numPr>
          <w:ilvl w:val="0"/>
          <w:numId w:val="17"/>
        </w:numPr>
        <w:spacing w:after="160" w:line="259" w:lineRule="auto"/>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1D5383FE" w14:textId="77777777" w:rsidR="00206CC8" w:rsidRDefault="00206CC8" w:rsidP="00206CC8">
      <w:pPr>
        <w:pStyle w:val="ListParagraph"/>
        <w:rPr>
          <w:lang w:val="en-US"/>
        </w:rPr>
      </w:pPr>
    </w:p>
    <w:p w14:paraId="27FB7773" w14:textId="77777777" w:rsidR="00206CC8" w:rsidRPr="00337323" w:rsidRDefault="00206CC8" w:rsidP="00746C69">
      <w:pPr>
        <w:pStyle w:val="ListParagraph"/>
        <w:numPr>
          <w:ilvl w:val="0"/>
          <w:numId w:val="17"/>
        </w:numPr>
        <w:spacing w:after="160" w:line="259" w:lineRule="auto"/>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 xml:space="preserve">sequent amendments to same); </w:t>
      </w:r>
      <w:r w:rsidRPr="00C80436">
        <w:rPr>
          <w:lang w:val="en-US"/>
        </w:rPr>
        <w:t xml:space="preserve"> </w:t>
      </w:r>
    </w:p>
    <w:p w14:paraId="752237E3" w14:textId="77777777" w:rsidR="00206CC8" w:rsidRPr="00C80436" w:rsidRDefault="00206CC8" w:rsidP="00206CC8">
      <w:pPr>
        <w:pStyle w:val="ListParagraph"/>
        <w:rPr>
          <w:lang w:val="en-US"/>
        </w:rPr>
      </w:pPr>
    </w:p>
    <w:p w14:paraId="3CC6F9C0" w14:textId="77777777" w:rsidR="00206CC8" w:rsidRDefault="00206CC8" w:rsidP="00746C69">
      <w:pPr>
        <w:pStyle w:val="ListParagraph"/>
        <w:numPr>
          <w:ilvl w:val="0"/>
          <w:numId w:val="17"/>
        </w:numPr>
        <w:spacing w:after="160" w:line="259" w:lineRule="auto"/>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3867FF03" w14:textId="77777777" w:rsidR="00206CC8" w:rsidRDefault="00206CC8" w:rsidP="00206CC8">
      <w:pPr>
        <w:rPr>
          <w:lang w:val="en-US"/>
        </w:rPr>
      </w:pPr>
      <w:r w:rsidRPr="001836F5">
        <w:rPr>
          <w:lang w:val="en-US"/>
        </w:rPr>
        <w:lastRenderedPageBreak/>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08AEDBC7" w14:textId="77777777" w:rsidR="00206CC8" w:rsidRDefault="00206CC8" w:rsidP="00206CC8">
      <w:pPr>
        <w:spacing w:after="0"/>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676CA3BE" w14:textId="77777777" w:rsidTr="00206CC8">
        <w:trPr>
          <w:gridAfter w:val="1"/>
          <w:wAfter w:w="4625" w:type="dxa"/>
          <w:trHeight w:val="707"/>
        </w:trPr>
        <w:tc>
          <w:tcPr>
            <w:tcW w:w="4371" w:type="dxa"/>
          </w:tcPr>
          <w:p w14:paraId="373211EC" w14:textId="77777777" w:rsidR="00206CC8" w:rsidRPr="00AE08B8" w:rsidRDefault="00206CC8" w:rsidP="00206CC8">
            <w:pPr>
              <w:spacing w:after="200"/>
              <w:jc w:val="both"/>
              <w:rPr>
                <w:b/>
                <w:color w:val="333399"/>
              </w:rPr>
            </w:pPr>
            <w:r w:rsidRPr="00AE08B8">
              <w:rPr>
                <w:b/>
                <w:color w:val="333399"/>
              </w:rPr>
              <w:br w:type="page"/>
            </w:r>
          </w:p>
          <w:p w14:paraId="16E66028" w14:textId="77777777" w:rsidR="00206CC8" w:rsidRPr="00AE08B8" w:rsidRDefault="00206CC8" w:rsidP="00206CC8">
            <w:pPr>
              <w:spacing w:after="200"/>
              <w:jc w:val="both"/>
              <w:rPr>
                <w:b/>
                <w:color w:val="333399"/>
              </w:rPr>
            </w:pPr>
            <w:r w:rsidRPr="00AE08B8">
              <w:rPr>
                <w:b/>
                <w:color w:val="333399"/>
              </w:rPr>
              <w:t>________________________</w:t>
            </w:r>
          </w:p>
          <w:p w14:paraId="1F0394B5" w14:textId="77777777" w:rsidR="00206CC8" w:rsidRPr="00AE08B8" w:rsidRDefault="00206CC8" w:rsidP="00206CC8">
            <w:pPr>
              <w:spacing w:after="200"/>
              <w:jc w:val="both"/>
              <w:rPr>
                <w:b/>
                <w:color w:val="333399"/>
              </w:rPr>
            </w:pPr>
            <w:r w:rsidRPr="00AE08B8">
              <w:rPr>
                <w:b/>
                <w:color w:val="333399"/>
              </w:rPr>
              <w:t>Signature of Declarant</w:t>
            </w:r>
          </w:p>
        </w:tc>
      </w:tr>
      <w:tr w:rsidR="00206CC8" w:rsidRPr="00AE08B8" w14:paraId="603D9867" w14:textId="77777777" w:rsidTr="00206CC8">
        <w:trPr>
          <w:trHeight w:val="158"/>
        </w:trPr>
        <w:tc>
          <w:tcPr>
            <w:tcW w:w="8996" w:type="dxa"/>
            <w:gridSpan w:val="2"/>
          </w:tcPr>
          <w:p w14:paraId="4DD28E82" w14:textId="77777777" w:rsidR="00206CC8" w:rsidRPr="00AE08B8" w:rsidRDefault="00206CC8" w:rsidP="00206CC8">
            <w:pPr>
              <w:spacing w:after="200" w:line="280" w:lineRule="exact"/>
              <w:jc w:val="both"/>
              <w:rPr>
                <w:b/>
                <w:color w:val="333399"/>
              </w:rPr>
            </w:pPr>
            <w:r w:rsidRPr="00AE08B8">
              <w:rPr>
                <w:b/>
                <w:color w:val="333399"/>
              </w:rPr>
              <w:t>Declared before me by ___________________________________ who is personally known to me</w:t>
            </w:r>
          </w:p>
          <w:p w14:paraId="21B1ECF1" w14:textId="77777777" w:rsidR="00206CC8" w:rsidRPr="00AE08B8" w:rsidRDefault="00206CC8" w:rsidP="00206CC8">
            <w:pPr>
              <w:spacing w:after="200"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41DB999D" w14:textId="77777777" w:rsidR="00206CC8" w:rsidRPr="00AE08B8" w:rsidRDefault="00206CC8" w:rsidP="00206CC8">
            <w:pPr>
              <w:spacing w:after="200" w:line="280" w:lineRule="exact"/>
              <w:jc w:val="both"/>
              <w:rPr>
                <w:b/>
                <w:color w:val="333399"/>
              </w:rPr>
            </w:pPr>
            <w:r w:rsidRPr="00AE08B8">
              <w:rPr>
                <w:b/>
                <w:color w:val="333399"/>
              </w:rPr>
              <w:t>at ____________________________  this ___________ day of _______________ 20__</w:t>
            </w:r>
          </w:p>
          <w:p w14:paraId="20A1017E" w14:textId="77777777" w:rsidR="00206CC8" w:rsidRPr="00AE08B8" w:rsidRDefault="00206CC8" w:rsidP="00206CC8">
            <w:pPr>
              <w:spacing w:after="200" w:line="280" w:lineRule="exact"/>
              <w:jc w:val="both"/>
              <w:rPr>
                <w:b/>
                <w:color w:val="333399"/>
              </w:rPr>
            </w:pPr>
          </w:p>
          <w:p w14:paraId="5BC2F000" w14:textId="77777777" w:rsidR="00206CC8" w:rsidRPr="00AE08B8" w:rsidRDefault="00206CC8" w:rsidP="00206CC8">
            <w:pPr>
              <w:spacing w:after="200" w:line="280" w:lineRule="exact"/>
              <w:jc w:val="both"/>
              <w:rPr>
                <w:b/>
                <w:color w:val="333399"/>
              </w:rPr>
            </w:pPr>
            <w:r w:rsidRPr="00AE08B8">
              <w:rPr>
                <w:b/>
                <w:color w:val="333399"/>
              </w:rPr>
              <w:t>________________________________</w:t>
            </w:r>
          </w:p>
          <w:p w14:paraId="607E16CD" w14:textId="77777777" w:rsidR="00206CC8" w:rsidRPr="00AE08B8" w:rsidRDefault="00206CC8" w:rsidP="00206CC8">
            <w:pPr>
              <w:spacing w:after="200" w:line="280" w:lineRule="exact"/>
              <w:jc w:val="both"/>
              <w:rPr>
                <w:b/>
                <w:color w:val="333399"/>
              </w:rPr>
            </w:pPr>
            <w:r w:rsidRPr="00AE08B8">
              <w:rPr>
                <w:b/>
                <w:color w:val="333399"/>
              </w:rPr>
              <w:t>(signed)</w:t>
            </w:r>
            <w:r w:rsidRPr="00AE08B8">
              <w:rPr>
                <w:b/>
                <w:color w:val="333399"/>
              </w:rPr>
              <w:br/>
              <w:t>Practising Solicitor/Commissioner for Oaths</w:t>
            </w:r>
          </w:p>
        </w:tc>
      </w:tr>
    </w:tbl>
    <w:p w14:paraId="360C90C5" w14:textId="77777777" w:rsidR="00206CC8" w:rsidRPr="00AE08B8" w:rsidRDefault="00206CC8" w:rsidP="00206CC8">
      <w:pPr>
        <w:rPr>
          <w:b/>
          <w:i/>
          <w:lang w:val="en-US"/>
        </w:rPr>
      </w:pPr>
      <w:r w:rsidRPr="00AE08B8">
        <w:rPr>
          <w:b/>
          <w:i/>
          <w:color w:val="333399"/>
          <w:lang w:val="en-US"/>
        </w:rPr>
        <w:t xml:space="preserve">*Please include </w:t>
      </w:r>
      <w:r>
        <w:rPr>
          <w:b/>
          <w:i/>
          <w:color w:val="333399"/>
          <w:lang w:val="en-US"/>
        </w:rPr>
        <w:t xml:space="preserve">such other </w:t>
      </w:r>
      <w:r w:rsidRPr="00AE08B8">
        <w:rPr>
          <w:b/>
          <w:i/>
          <w:color w:val="333399"/>
          <w:lang w:val="en-US"/>
        </w:rPr>
        <w:t>form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1B1A97E1" w14:textId="77777777" w:rsidR="00206CC8" w:rsidRPr="00AE08B8" w:rsidRDefault="00206CC8" w:rsidP="00206CC8">
      <w:pPr>
        <w:spacing w:after="0"/>
        <w:rPr>
          <w:b/>
          <w:i/>
          <w:lang w:val="en-US"/>
        </w:rPr>
      </w:pPr>
    </w:p>
    <w:p w14:paraId="053ABF53" w14:textId="77777777" w:rsidR="00206CC8" w:rsidRDefault="00206CC8" w:rsidP="00206CC8">
      <w:pPr>
        <w:pStyle w:val="ListParagraph"/>
        <w:ind w:left="1116" w:right="47"/>
        <w:jc w:val="both"/>
        <w:rPr>
          <w:szCs w:val="22"/>
        </w:rPr>
      </w:pPr>
    </w:p>
    <w:p w14:paraId="1B0E93BA" w14:textId="77777777" w:rsidR="003C0FB1" w:rsidRDefault="003C0FB1" w:rsidP="003C0FB1">
      <w:pPr>
        <w:pStyle w:val="Heading1"/>
        <w:jc w:val="both"/>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1945F986" w14:textId="77777777" w:rsidR="003C0FB1" w:rsidRDefault="003C0FB1" w:rsidP="003C0FB1">
      <w:pPr>
        <w:jc w:val="both"/>
      </w:pPr>
    </w:p>
    <w:p w14:paraId="2C8250F0" w14:textId="77777777" w:rsidR="003C0FB1" w:rsidRDefault="003C0FB1" w:rsidP="003C0FB1">
      <w:pPr>
        <w:jc w:val="both"/>
      </w:pPr>
    </w:p>
    <w:p w14:paraId="1E67D710" w14:textId="77777777" w:rsidR="000E2CF8" w:rsidRDefault="000E2CF8" w:rsidP="003C0FB1">
      <w:pPr>
        <w:jc w:val="both"/>
      </w:pPr>
    </w:p>
    <w:p w14:paraId="10B24C6B" w14:textId="77777777" w:rsidR="003C0FB1" w:rsidRDefault="003C0FB1" w:rsidP="003C0FB1">
      <w:pPr>
        <w:jc w:val="both"/>
      </w:pPr>
    </w:p>
    <w:p w14:paraId="232A62EA" w14:textId="1F3134D0" w:rsidR="003C0FB1" w:rsidRPr="00CB5B77" w:rsidRDefault="00CA6DCF" w:rsidP="003C0FB1">
      <w:pPr>
        <w:jc w:val="center"/>
      </w:pPr>
      <w:sdt>
        <w:sdtPr>
          <w:rPr>
            <w:highlight w:val="lightGray"/>
          </w:rPr>
          <w:alias w:val="Name"/>
          <w:tag w:val="Name"/>
          <w:id w:val="326865637"/>
          <w:placeholder>
            <w:docPart w:val="5C9662E07BD046D980C10DCA8FD4E19A"/>
          </w:placeholder>
          <w:dataBinding w:prefixMappings="xmlns:ns0='http://schemas.microsoft.com/office/2006/coverPageProps' " w:xpath="/ns0:CoverPageProperties[1]/ns0:Abstract[1]" w:storeItemID="{55AF091B-3C7A-41E3-B477-F2FDAA23CFDA}"/>
          <w:text/>
        </w:sdtPr>
        <w:sdtEndPr/>
        <w:sdtContent>
          <w:r w:rsidR="0016268B">
            <w:rPr>
              <w:highlight w:val="lightGray"/>
            </w:rPr>
            <w:t>The Department of Justice, Home Affairs and Migration</w:t>
          </w:r>
        </w:sdtContent>
      </w:sdt>
    </w:p>
    <w:p w14:paraId="2C216DC5" w14:textId="77777777" w:rsidR="003C0FB1" w:rsidRDefault="003C0FB1" w:rsidP="003C0FB1">
      <w:pPr>
        <w:jc w:val="center"/>
      </w:pPr>
    </w:p>
    <w:p w14:paraId="197CF257" w14:textId="77777777" w:rsidR="003C0FB1" w:rsidRDefault="003C0FB1" w:rsidP="003C0FB1">
      <w:pPr>
        <w:jc w:val="center"/>
      </w:pPr>
      <w:r w:rsidRPr="000E5DB7">
        <w:t>and</w:t>
      </w:r>
    </w:p>
    <w:p w14:paraId="6969A9ED" w14:textId="77777777" w:rsidR="003C0FB1" w:rsidRDefault="003C0FB1" w:rsidP="003C0FB1">
      <w:pPr>
        <w:jc w:val="center"/>
      </w:pPr>
    </w:p>
    <w:p w14:paraId="15A8DD64" w14:textId="77777777" w:rsidR="003C0FB1" w:rsidRDefault="003C0FB1" w:rsidP="003C0FB1">
      <w:pPr>
        <w:jc w:val="center"/>
      </w:pPr>
      <w:r w:rsidRPr="000E5DB7">
        <w:rPr>
          <w:highlight w:val="lightGray"/>
        </w:rPr>
        <w:t>[</w:t>
      </w:r>
      <w:sdt>
        <w:sdtPr>
          <w:rPr>
            <w:highlight w:val="lightGray"/>
          </w:rPr>
          <w:id w:val="2082604"/>
          <w:placeholder>
            <w:docPart w:val="E5B87B3FD9CB4E93885F5503286AB1BB"/>
          </w:placeholder>
        </w:sdtPr>
        <w:sdtEndPr/>
        <w:sdtContent>
          <w:r w:rsidRPr="000E5DB7">
            <w:rPr>
              <w:highlight w:val="lightGray"/>
            </w:rPr>
            <w:t>Insert successful Tenderer’s full legal name]</w:t>
          </w:r>
        </w:sdtContent>
      </w:sdt>
    </w:p>
    <w:p w14:paraId="0A41F536" w14:textId="77777777" w:rsidR="003C0FB1" w:rsidRDefault="003C0FB1" w:rsidP="003C0FB1">
      <w:pPr>
        <w:jc w:val="center"/>
      </w:pPr>
    </w:p>
    <w:p w14:paraId="1F68CEB8" w14:textId="77777777" w:rsidR="003C0FB1" w:rsidRDefault="003C0FB1" w:rsidP="003C0FB1">
      <w:pPr>
        <w:jc w:val="center"/>
      </w:pPr>
    </w:p>
    <w:p w14:paraId="12CF21DE" w14:textId="77777777" w:rsidR="003C0FB1" w:rsidRDefault="003C0FB1" w:rsidP="003C0FB1">
      <w:pPr>
        <w:jc w:val="center"/>
        <w:rPr>
          <w:b/>
        </w:rPr>
      </w:pPr>
      <w:r w:rsidRPr="000E5DB7">
        <w:rPr>
          <w:b/>
        </w:rPr>
        <w:t>AGREEMENT</w:t>
      </w:r>
    </w:p>
    <w:p w14:paraId="2F52FDE4" w14:textId="77777777" w:rsidR="003C0FB1" w:rsidRDefault="003C0FB1" w:rsidP="003C0FB1">
      <w:pPr>
        <w:jc w:val="center"/>
      </w:pPr>
    </w:p>
    <w:p w14:paraId="1DE2EF2B" w14:textId="77777777" w:rsidR="003C0FB1" w:rsidRDefault="003C0FB1" w:rsidP="003C0FB1">
      <w:pPr>
        <w:jc w:val="center"/>
      </w:pPr>
      <w:r w:rsidRPr="000E5DB7">
        <w:t>Relating to the provision of Services pursuant to</w:t>
      </w:r>
    </w:p>
    <w:p w14:paraId="25FE0835" w14:textId="77777777" w:rsidR="003C0FB1" w:rsidRDefault="003C0FB1" w:rsidP="003C0FB1">
      <w:pPr>
        <w:jc w:val="center"/>
      </w:pPr>
    </w:p>
    <w:p w14:paraId="1D8DACF4" w14:textId="4F8759BF" w:rsidR="003C0FB1" w:rsidRDefault="003C0FB1" w:rsidP="003C0FB1">
      <w:pPr>
        <w:jc w:val="center"/>
      </w:pPr>
      <w:r w:rsidRPr="000E5DB7">
        <w:t xml:space="preserve">Request for Tenders for the provision of </w:t>
      </w:r>
      <w:sdt>
        <w:sdtPr>
          <w:rPr>
            <w:szCs w:val="22"/>
            <w:highlight w:val="lightGray"/>
          </w:rPr>
          <w:alias w:val="Type of Services"/>
          <w:tag w:val="Type of Services"/>
          <w:id w:val="-928122702"/>
          <w:placeholder>
            <w:docPart w:val="A7B5549E23724FDA96E6C168B26C02DA"/>
          </w:placeholder>
          <w:dataBinding w:prefixMappings="xmlns:ns0='http://schemas.microsoft.com/office/2006/coverPageProps' " w:xpath="/ns0:CoverPageProperties[1]/ns0:CompanyFax[1]" w:storeItemID="{55AF091B-3C7A-41E3-B477-F2FDAA23CFDA}"/>
          <w:text/>
        </w:sdtPr>
        <w:sdtEndPr/>
        <w:sdtContent>
          <w:r w:rsidR="00B72D46">
            <w:rPr>
              <w:szCs w:val="22"/>
              <w:highlight w:val="lightGray"/>
            </w:rPr>
            <w:t>Vulnerability Assessments to International Protection Applicants</w:t>
          </w:r>
        </w:sdtContent>
      </w:sdt>
    </w:p>
    <w:p w14:paraId="5F30BBFE" w14:textId="77777777" w:rsidR="00C43DF2" w:rsidRDefault="00C43DF2">
      <w:pPr>
        <w:spacing w:after="160" w:line="259" w:lineRule="auto"/>
      </w:pPr>
      <w:r>
        <w:br w:type="page"/>
      </w:r>
    </w:p>
    <w:p w14:paraId="6BA8F7AE" w14:textId="77777777" w:rsidR="00C43DF2" w:rsidRDefault="00C43DF2" w:rsidP="003C0FB1">
      <w:pPr>
        <w:jc w:val="center"/>
      </w:pPr>
    </w:p>
    <w:p w14:paraId="4C32CA71" w14:textId="77777777" w:rsidR="00C43DF2" w:rsidRPr="00830A49" w:rsidRDefault="00C43DF2" w:rsidP="00C43DF2">
      <w:pPr>
        <w:pStyle w:val="Heading2"/>
        <w:spacing w:before="0"/>
        <w:jc w:val="both"/>
      </w:pPr>
      <w:r w:rsidRPr="00830A49">
        <w:t xml:space="preserve">THIS AGREEMENT is made on the </w:t>
      </w:r>
      <w:sdt>
        <w:sdtPr>
          <w:id w:val="1406408"/>
          <w:placeholder>
            <w:docPart w:val="8901D191F8114F88B2426FBE50455036"/>
          </w:placeholder>
        </w:sdtPr>
        <w:sdtEndPr/>
        <w:sdtContent>
          <w:r w:rsidRPr="00830A49">
            <w:rPr>
              <w:highlight w:val="lightGray"/>
            </w:rPr>
            <w:t>[date e.g. 2nd]</w:t>
          </w:r>
        </w:sdtContent>
      </w:sdt>
      <w:r w:rsidRPr="00830A49">
        <w:t xml:space="preserve"> day of </w:t>
      </w:r>
      <w:sdt>
        <w:sdtPr>
          <w:id w:val="1406406"/>
          <w:placeholder>
            <w:docPart w:val="8901D191F8114F88B2426FBE50455036"/>
          </w:placeholder>
        </w:sdtPr>
        <w:sdtEndPr/>
        <w:sdtContent>
          <w:r w:rsidRPr="00830A49">
            <w:rPr>
              <w:highlight w:val="lightGray"/>
            </w:rPr>
            <w:t>[</w:t>
          </w:r>
          <w:sdt>
            <w:sdtPr>
              <w:rPr>
                <w:highlight w:val="lightGray"/>
              </w:rPr>
              <w:id w:val="1406403"/>
              <w:placeholder>
                <w:docPart w:val="8901D191F8114F88B2426FBE50455036"/>
              </w:placeholder>
            </w:sdtPr>
            <w:sdtEndPr/>
            <w:sdtContent>
              <w:r w:rsidRPr="00830A49">
                <w:rPr>
                  <w:highlight w:val="lightGray"/>
                </w:rPr>
                <w:t>month]</w:t>
              </w:r>
            </w:sdtContent>
          </w:sdt>
        </w:sdtContent>
      </w:sdt>
      <w:r w:rsidRPr="00830A49">
        <w:t xml:space="preserve"> 20</w:t>
      </w:r>
      <w:sdt>
        <w:sdtPr>
          <w:id w:val="1406404"/>
          <w:placeholder>
            <w:docPart w:val="8901D191F8114F88B2426FBE50455036"/>
          </w:placeholder>
        </w:sdtPr>
        <w:sdtEndPr/>
        <w:sdtContent>
          <w:r w:rsidRPr="00830A49">
            <w:rPr>
              <w:highlight w:val="lightGray"/>
            </w:rPr>
            <w:t>[year]</w:t>
          </w:r>
        </w:sdtContent>
      </w:sdt>
      <w:r w:rsidRPr="00830A49">
        <w:t xml:space="preserve"> BETWEEN:</w:t>
      </w:r>
    </w:p>
    <w:p w14:paraId="538D312F" w14:textId="0BB8DF7E" w:rsidR="003C0FB1" w:rsidRDefault="00CA6DCF" w:rsidP="000E2CF8">
      <w:pPr>
        <w:spacing w:before="240" w:after="200"/>
        <w:jc w:val="both"/>
      </w:pPr>
      <w:sdt>
        <w:sdtPr>
          <w:rPr>
            <w:highlight w:val="lightGray"/>
          </w:rPr>
          <w:alias w:val="Name"/>
          <w:tag w:val="Name"/>
          <w:id w:val="-1240703947"/>
          <w:placeholder>
            <w:docPart w:val="4EA1E3A48DD9413EB0A14AD17508F8C9"/>
          </w:placeholder>
          <w:dataBinding w:prefixMappings="xmlns:ns0='http://schemas.microsoft.com/office/2006/coverPageProps' " w:xpath="/ns0:CoverPageProperties[1]/ns0:Abstract[1]" w:storeItemID="{55AF091B-3C7A-41E3-B477-F2FDAA23CFDA}"/>
          <w:text/>
        </w:sdtPr>
        <w:sdtEndPr/>
        <w:sdtContent>
          <w:r w:rsidR="0016268B">
            <w:rPr>
              <w:highlight w:val="lightGray"/>
            </w:rPr>
            <w:t>The Department of Justice, Home Affairs and Migration</w:t>
          </w:r>
        </w:sdtContent>
      </w:sdt>
      <w:r w:rsidR="003C0FB1" w:rsidRPr="000E5DB7">
        <w:t xml:space="preserve">, of </w:t>
      </w:r>
      <w:r w:rsidR="00180A04" w:rsidRPr="00180A04">
        <w:rPr>
          <w:highlight w:val="lightGray"/>
        </w:rPr>
        <w:t>51 St Stephen's Green, Dublin 2, D02 HK52</w:t>
      </w:r>
      <w:r w:rsidR="003C0FB1" w:rsidRPr="000E5DB7">
        <w:t xml:space="preserve"> (“the Client”); </w:t>
      </w:r>
    </w:p>
    <w:p w14:paraId="6AA4B3A2" w14:textId="77777777" w:rsidR="003C0FB1" w:rsidRDefault="003C0FB1" w:rsidP="003C0FB1">
      <w:pPr>
        <w:spacing w:after="200"/>
        <w:jc w:val="both"/>
      </w:pPr>
      <w:r w:rsidRPr="000E5DB7">
        <w:t>and</w:t>
      </w:r>
    </w:p>
    <w:p w14:paraId="4B8C4CB4" w14:textId="77777777" w:rsidR="003C0FB1" w:rsidRDefault="00CA6DCF" w:rsidP="003C0FB1">
      <w:pPr>
        <w:spacing w:after="200"/>
        <w:jc w:val="both"/>
      </w:pPr>
      <w:sdt>
        <w:sdtPr>
          <w:rPr>
            <w:highlight w:val="lightGray"/>
          </w:rPr>
          <w:id w:val="2082614"/>
          <w:placeholder>
            <w:docPart w:val="E5B87B3FD9CB4E93885F5503286AB1BB"/>
          </w:placeholder>
        </w:sdtPr>
        <w:sdtEndPr/>
        <w:sdtContent>
          <w:r w:rsidR="003C0FB1" w:rsidRPr="000E5DB7">
            <w:rPr>
              <w:highlight w:val="lightGray"/>
            </w:rPr>
            <w:t>[Contractor's full legal name]</w:t>
          </w:r>
        </w:sdtContent>
      </w:sdt>
      <w:r w:rsidR="003C0FB1" w:rsidRPr="000E5DB7">
        <w:t xml:space="preserve">, of </w:t>
      </w:r>
      <w:sdt>
        <w:sdtPr>
          <w:id w:val="2082626"/>
          <w:placeholder>
            <w:docPart w:val="E5B87B3FD9CB4E93885F5503286AB1BB"/>
          </w:placeholder>
        </w:sdtPr>
        <w:sdtEndPr>
          <w:rPr>
            <w:highlight w:val="lightGray"/>
          </w:rPr>
        </w:sdtEndPr>
        <w:sdtContent>
          <w:r w:rsidR="003C0FB1" w:rsidRPr="000E5DB7">
            <w:rPr>
              <w:highlight w:val="lightGray"/>
            </w:rPr>
            <w:t>[address]</w:t>
          </w:r>
        </w:sdtContent>
      </w:sdt>
      <w:r w:rsidR="003C0FB1" w:rsidRPr="000E5DB7">
        <w:t xml:space="preserve"> (“the Contractor”)</w:t>
      </w:r>
    </w:p>
    <w:p w14:paraId="60678316" w14:textId="77777777" w:rsidR="003C0FB1" w:rsidRDefault="003C0FB1" w:rsidP="003C0FB1">
      <w:pPr>
        <w:spacing w:after="200"/>
        <w:jc w:val="both"/>
      </w:pPr>
      <w:r w:rsidRPr="000E5DB7">
        <w:t>(each a “Party” and together “the Parties”).</w:t>
      </w:r>
    </w:p>
    <w:p w14:paraId="7E1CB9D5" w14:textId="77777777" w:rsidR="003C0FB1" w:rsidRDefault="003C0FB1" w:rsidP="003C0FB1">
      <w:pPr>
        <w:pStyle w:val="Heading2"/>
        <w:spacing w:before="0"/>
        <w:jc w:val="both"/>
      </w:pPr>
      <w:r w:rsidRPr="000E5DB7">
        <w:t>WHEREAS:</w:t>
      </w:r>
    </w:p>
    <w:tbl>
      <w:tblPr>
        <w:tblW w:w="0" w:type="auto"/>
        <w:tblLook w:val="01E0" w:firstRow="1" w:lastRow="1" w:firstColumn="1" w:lastColumn="1" w:noHBand="0" w:noVBand="0"/>
      </w:tblPr>
      <w:tblGrid>
        <w:gridCol w:w="757"/>
        <w:gridCol w:w="8314"/>
      </w:tblGrid>
      <w:tr w:rsidR="003C0FB1" w:rsidRPr="00CB5B77" w14:paraId="5BEB8B64" w14:textId="77777777" w:rsidTr="00503F93">
        <w:tc>
          <w:tcPr>
            <w:tcW w:w="828" w:type="dxa"/>
          </w:tcPr>
          <w:p w14:paraId="2F120E3A" w14:textId="77777777" w:rsidR="003C0FB1" w:rsidRDefault="003C0FB1" w:rsidP="00C43DF2">
            <w:pPr>
              <w:spacing w:after="200"/>
              <w:jc w:val="both"/>
              <w:rPr>
                <w:color w:val="0000FF"/>
              </w:rPr>
            </w:pPr>
            <w:r w:rsidRPr="000E5DB7">
              <w:rPr>
                <w:color w:val="0000FF"/>
              </w:rPr>
              <w:t>A.</w:t>
            </w:r>
          </w:p>
        </w:tc>
        <w:tc>
          <w:tcPr>
            <w:tcW w:w="9540" w:type="dxa"/>
          </w:tcPr>
          <w:p w14:paraId="62B885A2" w14:textId="5AC44600" w:rsidR="003C0FB1" w:rsidRDefault="003C0FB1" w:rsidP="009340FB">
            <w:pPr>
              <w:jc w:val="both"/>
            </w:pPr>
            <w:r w:rsidRPr="000E5DB7">
              <w:t>By Request for Tender</w:t>
            </w:r>
            <w:r>
              <w:t xml:space="preserve"> </w:t>
            </w:r>
            <w:r w:rsidRPr="000E5DB7">
              <w:rPr>
                <w:lang w:val="en-US"/>
              </w:rPr>
              <w:t xml:space="preserve">entitled </w:t>
            </w:r>
            <w:sdt>
              <w:sdtPr>
                <w:rPr>
                  <w:highlight w:val="lightGray"/>
                  <w:lang w:val="en-US"/>
                </w:rPr>
                <w:id w:val="2082615"/>
                <w:placeholder>
                  <w:docPart w:val="E5B87B3FD9CB4E93885F5503286AB1BB"/>
                </w:placeholder>
              </w:sdtPr>
              <w:sdtEndPr>
                <w:rPr>
                  <w:i/>
                  <w:lang w:val="en-GB"/>
                </w:rPr>
              </w:sdtEndPr>
              <w:sdtContent>
                <w:r w:rsidRPr="001F68D2">
                  <w:rPr>
                    <w:highlight w:val="lightGray"/>
                    <w:lang w:val="en-US"/>
                  </w:rPr>
                  <w:t>“</w:t>
                </w:r>
                <w:r w:rsidR="00180A04" w:rsidRPr="00180A04">
                  <w:rPr>
                    <w:lang w:val="en-US"/>
                  </w:rPr>
                  <w:t>provision of</w:t>
                </w:r>
                <w:r w:rsidR="00180A04">
                  <w:rPr>
                    <w:lang w:val="en-US"/>
                  </w:rPr>
                  <w:t xml:space="preserve"> Vuln</w:t>
                </w:r>
                <w:r w:rsidR="00F00268">
                  <w:rPr>
                    <w:lang w:val="en-US"/>
                  </w:rPr>
                  <w:t>erability Assessments to International Protection Applicants</w:t>
                </w:r>
                <w:r w:rsidRPr="001F68D2">
                  <w:rPr>
                    <w:i/>
                    <w:highlight w:val="lightGray"/>
                  </w:rPr>
                  <w:t>”</w:t>
                </w:r>
              </w:sdtContent>
            </w:sdt>
            <w:r w:rsidRPr="000E5DB7">
              <w:rPr>
                <w:i/>
              </w:rPr>
              <w:t xml:space="preserve"> </w:t>
            </w:r>
            <w:r w:rsidRPr="000E5DB7">
              <w:t xml:space="preserve">advertised in the supplement to the Official Journal of the European Union, OJEU Notice Number </w:t>
            </w:r>
            <w:sdt>
              <w:sdtPr>
                <w:rPr>
                  <w:highlight w:val="lightGray"/>
                </w:rPr>
                <w:id w:val="2082616"/>
                <w:placeholder>
                  <w:docPart w:val="E5B87B3FD9CB4E93885F5503286AB1BB"/>
                </w:placeholder>
              </w:sdtPr>
              <w:sdtEndPr/>
              <w:sdtContent>
                <w:r w:rsidRPr="00C93669">
                  <w:rPr>
                    <w:highlight w:val="lightGray"/>
                  </w:rPr>
                  <w:t>__________</w:t>
                </w:r>
              </w:sdtContent>
            </w:sdt>
            <w:r w:rsidRPr="000E5DB7">
              <w:t xml:space="preserve">of </w:t>
            </w:r>
            <w:sdt>
              <w:sdtPr>
                <w:rPr>
                  <w:highlight w:val="lightGray"/>
                </w:rPr>
                <w:id w:val="2082619"/>
                <w:placeholder>
                  <w:docPart w:val="E5B87B3FD9CB4E93885F5503286AB1BB"/>
                </w:placeholder>
              </w:sdtPr>
              <w:sdtEndPr/>
              <w:sdtContent>
                <w:r w:rsidRPr="00C93669">
                  <w:rPr>
                    <w:highlight w:val="lightGray"/>
                  </w:rPr>
                  <w:t>____________</w:t>
                </w:r>
              </w:sdtContent>
            </w:sdt>
            <w:r w:rsidRPr="000E5DB7">
              <w:rPr>
                <w:lang w:val="en-US"/>
              </w:rPr>
              <w:t xml:space="preserve">dated </w:t>
            </w:r>
            <w:sdt>
              <w:sdtPr>
                <w:rPr>
                  <w:highlight w:val="lightGray"/>
                  <w:lang w:val="en-US"/>
                </w:rPr>
                <w:id w:val="2082620"/>
                <w:placeholder>
                  <w:docPart w:val="E5B87B3FD9CB4E93885F5503286AB1BB"/>
                </w:placeholder>
              </w:sdtPr>
              <w:sdtEndPr/>
              <w:sdtContent>
                <w:r w:rsidRPr="00C93669">
                  <w:rPr>
                    <w:highlight w:val="lightGray"/>
                    <w:lang w:val="en-US"/>
                  </w:rPr>
                  <w:t>insert date of RFT</w:t>
                </w:r>
              </w:sdtContent>
            </w:sdt>
            <w:r>
              <w:rPr>
                <w:lang w:val="en-US"/>
              </w:rPr>
              <w:t xml:space="preserve"> </w:t>
            </w:r>
            <w:r w:rsidRPr="000E5DB7">
              <w:rPr>
                <w:lang w:val="en-US"/>
              </w:rPr>
              <w:t xml:space="preserve">(“the RFT”) </w:t>
            </w:r>
            <w:r w:rsidRPr="000E5DB7">
              <w:t>the Contracting Authority invited tenders from economic operators (“Tenderers”) for the provision of the services described in Appendix</w:t>
            </w:r>
            <w:r>
              <w:t xml:space="preserve"> 1 to the RFT (the “Services”).  </w:t>
            </w:r>
            <w:r w:rsidRPr="000E5DB7">
              <w:t xml:space="preserve">References to the RFT shall include any clarifications issued by the Contracting Authority </w:t>
            </w:r>
            <w:r w:rsidRPr="000E5DB7">
              <w:rPr>
                <w:lang w:val="en-US"/>
              </w:rPr>
              <w:t xml:space="preserve">via the messaging facility on </w:t>
            </w:r>
            <w:hyperlink r:id="rId22" w:history="1">
              <w:r w:rsidRPr="000E5DB7">
                <w:rPr>
                  <w:rStyle w:val="Hyperlink"/>
                  <w:lang w:val="en-US"/>
                </w:rPr>
                <w:t>www.etenders.gov.ie</w:t>
              </w:r>
            </w:hyperlink>
            <w:r w:rsidRPr="000E5DB7">
              <w:rPr>
                <w:lang w:val="en-US"/>
              </w:rPr>
              <w:t xml:space="preserve"> between </w:t>
            </w:r>
            <w:sdt>
              <w:sdtPr>
                <w:rPr>
                  <w:highlight w:val="lightGray"/>
                  <w:lang w:val="en-US"/>
                </w:rPr>
                <w:id w:val="2082621"/>
                <w:placeholder>
                  <w:docPart w:val="E5B87B3FD9CB4E93885F5503286AB1BB"/>
                </w:placeholder>
              </w:sdtPr>
              <w:sdtEndPr/>
              <w:sdtContent>
                <w:r w:rsidRPr="00C93669">
                  <w:rPr>
                    <w:highlight w:val="lightGray"/>
                    <w:lang w:val="en-US"/>
                  </w:rPr>
                  <w:t>[insert date]</w:t>
                </w:r>
              </w:sdtContent>
            </w:sdt>
            <w:r w:rsidRPr="000E5DB7">
              <w:rPr>
                <w:lang w:val="en-US"/>
              </w:rPr>
              <w:t xml:space="preserve"> and </w:t>
            </w:r>
            <w:sdt>
              <w:sdtPr>
                <w:rPr>
                  <w:highlight w:val="lightGray"/>
                  <w:lang w:val="en-US"/>
                </w:rPr>
                <w:id w:val="2082622"/>
                <w:placeholder>
                  <w:docPart w:val="E5B87B3FD9CB4E93885F5503286AB1BB"/>
                </w:placeholder>
              </w:sdtPr>
              <w:sdtEndPr/>
              <w:sdtContent>
                <w:r w:rsidRPr="00C93669">
                  <w:rPr>
                    <w:highlight w:val="lightGray"/>
                    <w:lang w:val="en-US"/>
                  </w:rPr>
                  <w:t>[insert date]</w:t>
                </w:r>
              </w:sdtContent>
            </w:sdt>
            <w:r w:rsidRPr="000E5DB7">
              <w:rPr>
                <w:lang w:val="en-US"/>
              </w:rPr>
              <w:t xml:space="preserve"> (the “RFT Clarifications”). The RFT (including the RFT Clarifications) is hereby incorporated by reference into this Agreement.</w:t>
            </w:r>
          </w:p>
        </w:tc>
      </w:tr>
      <w:tr w:rsidR="003C0FB1" w:rsidRPr="00CB5B77" w14:paraId="7EBB319A" w14:textId="77777777" w:rsidTr="00503F93">
        <w:tc>
          <w:tcPr>
            <w:tcW w:w="828" w:type="dxa"/>
          </w:tcPr>
          <w:p w14:paraId="764F589C" w14:textId="77777777" w:rsidR="003C0FB1" w:rsidRDefault="003C0FB1" w:rsidP="00C43DF2">
            <w:pPr>
              <w:spacing w:after="200"/>
              <w:jc w:val="both"/>
              <w:rPr>
                <w:color w:val="0000FF"/>
              </w:rPr>
            </w:pPr>
            <w:r w:rsidRPr="000E5DB7">
              <w:rPr>
                <w:color w:val="0000FF"/>
              </w:rPr>
              <w:t>B.</w:t>
            </w:r>
          </w:p>
        </w:tc>
        <w:tc>
          <w:tcPr>
            <w:tcW w:w="9540" w:type="dxa"/>
          </w:tcPr>
          <w:p w14:paraId="5D075E58" w14:textId="77777777" w:rsidR="003C0FB1" w:rsidRDefault="003C0FB1" w:rsidP="009340FB">
            <w:pPr>
              <w:jc w:val="both"/>
            </w:pPr>
            <w:r w:rsidRPr="000E5DB7">
              <w:t xml:space="preserve">The Contractor submitted a response to the RFT dated </w:t>
            </w:r>
            <w:sdt>
              <w:sdtPr>
                <w:rPr>
                  <w:highlight w:val="lightGray"/>
                </w:rPr>
                <w:id w:val="2082623"/>
                <w:placeholder>
                  <w:docPart w:val="E5B87B3FD9CB4E93885F5503286AB1BB"/>
                </w:placeholder>
              </w:sdtPr>
              <w:sdtEndPr/>
              <w:sdtContent>
                <w:r w:rsidRPr="00C93669">
                  <w:rPr>
                    <w:highlight w:val="lightGray"/>
                  </w:rPr>
                  <w:t>[insert date of Tender]</w:t>
                </w:r>
              </w:sdtContent>
            </w:sdt>
            <w:r w:rsidRPr="000E5DB7">
              <w:t xml:space="preserve"> (“the Submission”). References to the Submission shall include any clarifications issued by the Contractor </w:t>
            </w:r>
            <w:r w:rsidRPr="000E5DB7">
              <w:rPr>
                <w:lang w:val="en-US"/>
              </w:rPr>
              <w:t xml:space="preserve">in writing to the Contracting Authority between </w:t>
            </w:r>
            <w:sdt>
              <w:sdtPr>
                <w:rPr>
                  <w:highlight w:val="lightGray"/>
                  <w:lang w:val="en-US"/>
                </w:rPr>
                <w:id w:val="2082627"/>
                <w:placeholder>
                  <w:docPart w:val="E5B87B3FD9CB4E93885F5503286AB1BB"/>
                </w:placeholder>
              </w:sdtPr>
              <w:sdtEndPr/>
              <w:sdtContent>
                <w:r w:rsidRPr="00C93669">
                  <w:rPr>
                    <w:highlight w:val="lightGray"/>
                    <w:lang w:val="en-US"/>
                  </w:rPr>
                  <w:t>[insert date]</w:t>
                </w:r>
              </w:sdtContent>
            </w:sdt>
            <w:r w:rsidRPr="000E5DB7">
              <w:rPr>
                <w:lang w:val="en-US"/>
              </w:rPr>
              <w:t xml:space="preserve"> and </w:t>
            </w:r>
            <w:sdt>
              <w:sdtPr>
                <w:rPr>
                  <w:highlight w:val="lightGray"/>
                  <w:lang w:val="en-US"/>
                </w:rPr>
                <w:id w:val="2082630"/>
                <w:placeholder>
                  <w:docPart w:val="E5B87B3FD9CB4E93885F5503286AB1BB"/>
                </w:placeholder>
              </w:sdtPr>
              <w:sdtEndPr/>
              <w:sdtContent>
                <w:r w:rsidRPr="00C93669">
                  <w:rPr>
                    <w:highlight w:val="lightGray"/>
                    <w:lang w:val="en-US"/>
                  </w:rPr>
                  <w:t>[insert date]</w:t>
                </w:r>
              </w:sdtContent>
            </w:sdt>
            <w:r w:rsidRPr="000E5DB7">
              <w:rPr>
                <w:lang w:val="en-US"/>
              </w:rPr>
              <w:t xml:space="preserve"> (the “Submission Clarifications”). The Submission (including the Submission Clarifications) is hereby incorporated by reference into this Agreement.  </w:t>
            </w:r>
          </w:p>
        </w:tc>
      </w:tr>
    </w:tbl>
    <w:p w14:paraId="6E6AE6C4" w14:textId="77777777" w:rsidR="003C0FB1" w:rsidRDefault="003C0FB1" w:rsidP="00C43DF2">
      <w:pPr>
        <w:pStyle w:val="Heading2"/>
        <w:spacing w:before="200"/>
        <w:jc w:val="both"/>
      </w:pPr>
      <w:r w:rsidRPr="000E5DB7">
        <w:t>IT IS HEREBY AGREED AS FOLLOWS:</w:t>
      </w:r>
    </w:p>
    <w:tbl>
      <w:tblPr>
        <w:tblW w:w="5000" w:type="pct"/>
        <w:tblLook w:val="01E0" w:firstRow="1" w:lastRow="1" w:firstColumn="1" w:lastColumn="1" w:noHBand="0" w:noVBand="0"/>
      </w:tblPr>
      <w:tblGrid>
        <w:gridCol w:w="715"/>
        <w:gridCol w:w="481"/>
        <w:gridCol w:w="7875"/>
      </w:tblGrid>
      <w:tr w:rsidR="003C0FB1" w:rsidRPr="00CB5B77" w14:paraId="2C668434" w14:textId="77777777" w:rsidTr="000E2CF8">
        <w:tc>
          <w:tcPr>
            <w:tcW w:w="394" w:type="pct"/>
          </w:tcPr>
          <w:p w14:paraId="1623D6EE" w14:textId="77777777" w:rsidR="003C0FB1" w:rsidRDefault="003C0FB1" w:rsidP="00C43DF2">
            <w:pPr>
              <w:spacing w:after="200"/>
              <w:jc w:val="both"/>
              <w:rPr>
                <w:color w:val="0000FF"/>
              </w:rPr>
            </w:pPr>
            <w:r>
              <w:rPr>
                <w:color w:val="0000FF"/>
              </w:rPr>
              <w:t>1.</w:t>
            </w:r>
          </w:p>
        </w:tc>
        <w:tc>
          <w:tcPr>
            <w:tcW w:w="4606" w:type="pct"/>
            <w:gridSpan w:val="2"/>
          </w:tcPr>
          <w:p w14:paraId="77F92753" w14:textId="77777777" w:rsidR="003C0FB1" w:rsidRPr="000E5DB7" w:rsidRDefault="003C0FB1" w:rsidP="00C93669">
            <w:pPr>
              <w:jc w:val="both"/>
            </w:pPr>
            <w:r w:rsidRPr="000E5DB7">
              <w:t>This Agreement consists of the following documents, and in the case of conflict of wording, in the following order of priority:</w:t>
            </w:r>
          </w:p>
        </w:tc>
      </w:tr>
      <w:tr w:rsidR="003C0FB1" w:rsidRPr="00CB5B77" w14:paraId="4FF52C1E" w14:textId="77777777" w:rsidTr="009340FB">
        <w:tc>
          <w:tcPr>
            <w:tcW w:w="394" w:type="pct"/>
          </w:tcPr>
          <w:p w14:paraId="73EA8BD7" w14:textId="77777777" w:rsidR="003C0FB1" w:rsidRDefault="003C0FB1" w:rsidP="00C43DF2">
            <w:pPr>
              <w:spacing w:after="200"/>
              <w:jc w:val="both"/>
              <w:rPr>
                <w:color w:val="0000FF"/>
              </w:rPr>
            </w:pPr>
          </w:p>
        </w:tc>
        <w:tc>
          <w:tcPr>
            <w:tcW w:w="265" w:type="pct"/>
          </w:tcPr>
          <w:p w14:paraId="0803A5DA" w14:textId="77777777" w:rsidR="003C0FB1" w:rsidRDefault="003C0FB1" w:rsidP="00C93669">
            <w:pPr>
              <w:jc w:val="both"/>
            </w:pPr>
            <w:proofErr w:type="spellStart"/>
            <w:r w:rsidRPr="000E5DB7">
              <w:t>i</w:t>
            </w:r>
            <w:proofErr w:type="spellEnd"/>
            <w:r w:rsidRPr="000E5DB7">
              <w:t>.</w:t>
            </w:r>
          </w:p>
        </w:tc>
        <w:tc>
          <w:tcPr>
            <w:tcW w:w="4341" w:type="pct"/>
          </w:tcPr>
          <w:p w14:paraId="0EFE61A8" w14:textId="77777777" w:rsidR="003C0FB1" w:rsidRDefault="003C0FB1" w:rsidP="00EC7568">
            <w:pPr>
              <w:jc w:val="both"/>
            </w:pPr>
            <w:r w:rsidRPr="000E5DB7">
              <w:t xml:space="preserve">This Agreement and Schedules A to </w:t>
            </w:r>
            <w:proofErr w:type="spellStart"/>
            <w:r w:rsidR="00EC7568">
              <w:t>E</w:t>
            </w:r>
            <w:proofErr w:type="spellEnd"/>
            <w:r w:rsidRPr="000E5DB7">
              <w:t xml:space="preserve"> attached hereto;</w:t>
            </w:r>
          </w:p>
        </w:tc>
      </w:tr>
      <w:tr w:rsidR="003C0FB1" w:rsidRPr="00CB5B77" w14:paraId="3414C0C9" w14:textId="77777777" w:rsidTr="009340FB">
        <w:tc>
          <w:tcPr>
            <w:tcW w:w="394" w:type="pct"/>
          </w:tcPr>
          <w:p w14:paraId="0BAA5CAF" w14:textId="77777777" w:rsidR="003C0FB1" w:rsidRDefault="003C0FB1" w:rsidP="00C43DF2">
            <w:pPr>
              <w:spacing w:after="200"/>
              <w:jc w:val="both"/>
              <w:rPr>
                <w:color w:val="0000FF"/>
              </w:rPr>
            </w:pPr>
          </w:p>
        </w:tc>
        <w:tc>
          <w:tcPr>
            <w:tcW w:w="265" w:type="pct"/>
          </w:tcPr>
          <w:p w14:paraId="21B25AA0" w14:textId="77777777" w:rsidR="003C0FB1" w:rsidRDefault="003C0FB1" w:rsidP="00C93669">
            <w:pPr>
              <w:jc w:val="both"/>
            </w:pPr>
            <w:r w:rsidRPr="000E5DB7">
              <w:t>ii.</w:t>
            </w:r>
          </w:p>
        </w:tc>
        <w:tc>
          <w:tcPr>
            <w:tcW w:w="4341" w:type="pct"/>
          </w:tcPr>
          <w:p w14:paraId="524B76AE" w14:textId="77777777" w:rsidR="003C0FB1" w:rsidRDefault="003C0FB1" w:rsidP="00C93669">
            <w:pPr>
              <w:jc w:val="both"/>
            </w:pPr>
            <w:r w:rsidRPr="000E5DB7">
              <w:t xml:space="preserve">The RFT; </w:t>
            </w:r>
          </w:p>
        </w:tc>
      </w:tr>
      <w:tr w:rsidR="003C0FB1" w:rsidRPr="00CB5B77" w14:paraId="170D0DC3" w14:textId="77777777" w:rsidTr="009340FB">
        <w:tc>
          <w:tcPr>
            <w:tcW w:w="394" w:type="pct"/>
          </w:tcPr>
          <w:p w14:paraId="1B34B51D" w14:textId="77777777" w:rsidR="003C0FB1" w:rsidRDefault="003C0FB1" w:rsidP="00C43DF2">
            <w:pPr>
              <w:spacing w:after="200"/>
              <w:jc w:val="both"/>
              <w:rPr>
                <w:color w:val="0000FF"/>
              </w:rPr>
            </w:pPr>
          </w:p>
        </w:tc>
        <w:tc>
          <w:tcPr>
            <w:tcW w:w="265" w:type="pct"/>
          </w:tcPr>
          <w:p w14:paraId="5014E80F" w14:textId="77777777" w:rsidR="003C0FB1" w:rsidRDefault="003C0FB1" w:rsidP="00C93669">
            <w:pPr>
              <w:jc w:val="both"/>
            </w:pPr>
            <w:r w:rsidRPr="000E5DB7">
              <w:t>iii.</w:t>
            </w:r>
          </w:p>
        </w:tc>
        <w:tc>
          <w:tcPr>
            <w:tcW w:w="4341" w:type="pct"/>
          </w:tcPr>
          <w:p w14:paraId="4D176F13" w14:textId="77777777" w:rsidR="003C0FB1" w:rsidRDefault="003C0FB1" w:rsidP="00C93669">
            <w:pPr>
              <w:jc w:val="both"/>
            </w:pPr>
            <w:r w:rsidRPr="000E5DB7">
              <w:t>The Submission.</w:t>
            </w:r>
          </w:p>
        </w:tc>
      </w:tr>
      <w:tr w:rsidR="003C0FB1" w:rsidRPr="00CB5B77" w14:paraId="7A6A4E01" w14:textId="77777777" w:rsidTr="000E2CF8">
        <w:tc>
          <w:tcPr>
            <w:tcW w:w="394" w:type="pct"/>
          </w:tcPr>
          <w:p w14:paraId="6AD5ADDB" w14:textId="77777777" w:rsidR="003C0FB1" w:rsidRPr="000E5DB7" w:rsidRDefault="003C0FB1" w:rsidP="00C43DF2">
            <w:pPr>
              <w:spacing w:after="200"/>
              <w:jc w:val="both"/>
              <w:rPr>
                <w:color w:val="0000FF"/>
              </w:rPr>
            </w:pPr>
            <w:r>
              <w:rPr>
                <w:color w:val="0000FF"/>
              </w:rPr>
              <w:t>2.</w:t>
            </w:r>
          </w:p>
        </w:tc>
        <w:tc>
          <w:tcPr>
            <w:tcW w:w="4606" w:type="pct"/>
            <w:gridSpan w:val="2"/>
          </w:tcPr>
          <w:p w14:paraId="227B975B" w14:textId="77777777" w:rsidR="003C0FB1" w:rsidRPr="000E5DB7" w:rsidRDefault="003C0FB1" w:rsidP="00C93669">
            <w:pPr>
              <w:jc w:val="both"/>
            </w:pPr>
            <w:r w:rsidRPr="000E5DB7">
              <w:t>The Contractor agrees to provide the Services described in Schedule B (“the Services”) to the Client in accordance wit</w:t>
            </w:r>
            <w:r>
              <w:t xml:space="preserve">h this Agreement (“Agreement”).  </w:t>
            </w:r>
            <w:r w:rsidRPr="000E5DB7">
              <w:t>Schedule B details the nature, quality, time of delivery, key personnel and functional specifications of the Services in accordance with the RFT and the Submission (“the Specification”).</w:t>
            </w:r>
          </w:p>
        </w:tc>
      </w:tr>
      <w:tr w:rsidR="003C0FB1" w:rsidRPr="00CB5B77" w14:paraId="562B0811" w14:textId="77777777" w:rsidTr="000E2CF8">
        <w:tc>
          <w:tcPr>
            <w:tcW w:w="394" w:type="pct"/>
          </w:tcPr>
          <w:p w14:paraId="5B3F754C" w14:textId="77777777" w:rsidR="003C0FB1" w:rsidRPr="000E5DB7" w:rsidRDefault="003C0FB1" w:rsidP="00C43DF2">
            <w:pPr>
              <w:spacing w:after="200"/>
              <w:jc w:val="both"/>
              <w:rPr>
                <w:color w:val="0000FF"/>
              </w:rPr>
            </w:pPr>
            <w:r>
              <w:rPr>
                <w:color w:val="0000FF"/>
              </w:rPr>
              <w:t>3.</w:t>
            </w:r>
          </w:p>
        </w:tc>
        <w:tc>
          <w:tcPr>
            <w:tcW w:w="4606" w:type="pct"/>
            <w:gridSpan w:val="2"/>
          </w:tcPr>
          <w:p w14:paraId="2C83C50B" w14:textId="77777777" w:rsidR="003C0FB1" w:rsidRPr="000E5DB7" w:rsidRDefault="003C0FB1" w:rsidP="00C93669">
            <w:pPr>
              <w:jc w:val="both"/>
            </w:pPr>
            <w:r>
              <w:t>Subject to the terms and conditions of this Agreement, t</w:t>
            </w:r>
            <w:r w:rsidRPr="000E5DB7">
              <w:t>he Client agrees to pay to the Contractor the charges as stipulated</w:t>
            </w:r>
            <w:r>
              <w:t xml:space="preserve"> in Schedule C (“the Charges”).  </w:t>
            </w:r>
            <w:r w:rsidRPr="000E5DB7">
              <w:t xml:space="preserve">The Charges are exclusive of VAT which shall be due at the rate applicable on the date of the VAT invoice. </w:t>
            </w:r>
          </w:p>
        </w:tc>
      </w:tr>
      <w:tr w:rsidR="003C0FB1" w:rsidRPr="00CB5B77" w14:paraId="10AD180F" w14:textId="77777777" w:rsidTr="000E2CF8">
        <w:tc>
          <w:tcPr>
            <w:tcW w:w="394" w:type="pct"/>
          </w:tcPr>
          <w:p w14:paraId="4BE1628B" w14:textId="77777777" w:rsidR="003C0FB1" w:rsidRPr="000E5DB7" w:rsidRDefault="003C0FB1" w:rsidP="00C43DF2">
            <w:pPr>
              <w:spacing w:after="200"/>
              <w:jc w:val="both"/>
              <w:rPr>
                <w:color w:val="0000FF"/>
              </w:rPr>
            </w:pPr>
            <w:r>
              <w:rPr>
                <w:color w:val="0000FF"/>
              </w:rPr>
              <w:lastRenderedPageBreak/>
              <w:t>4.</w:t>
            </w:r>
          </w:p>
        </w:tc>
        <w:tc>
          <w:tcPr>
            <w:tcW w:w="4606" w:type="pct"/>
            <w:gridSpan w:val="2"/>
          </w:tcPr>
          <w:p w14:paraId="208E5DB1" w14:textId="5EC3CB7A" w:rsidR="003C0FB1" w:rsidRPr="007C1EF6" w:rsidRDefault="003C0FB1" w:rsidP="00C93669">
            <w:pPr>
              <w:jc w:val="both"/>
              <w:rPr>
                <w:lang w:val="en-IE"/>
              </w:rPr>
            </w:pPr>
            <w:r w:rsidRPr="000E5DB7">
              <w:t xml:space="preserve">For the purposes of this Agreement, the Client’s Contact is </w:t>
            </w:r>
            <w:sdt>
              <w:sdtPr>
                <w:rPr>
                  <w:highlight w:val="lightGray"/>
                </w:rPr>
                <w:id w:val="170830997"/>
              </w:sdtPr>
              <w:sdtEndPr/>
              <w:sdtContent>
                <w:r w:rsidR="00A63A76">
                  <w:rPr>
                    <w:highlight w:val="lightGray"/>
                  </w:rPr>
                  <w:t>Sara Stephens</w:t>
                </w:r>
              </w:sdtContent>
            </w:sdt>
            <w:r w:rsidRPr="000E5DB7">
              <w:t xml:space="preserve"> o</w:t>
            </w:r>
            <w:r w:rsidR="009E3E2F">
              <w:t xml:space="preserve">f </w:t>
            </w:r>
            <w:r w:rsidR="009E3E2F" w:rsidRPr="007C1EF6">
              <w:rPr>
                <w:highlight w:val="lightGray"/>
              </w:rPr>
              <w:t xml:space="preserve">51 St. Stephen's Green, Dublin 2, D02 HK52, </w:t>
            </w:r>
            <w:r w:rsidR="009E3E2F" w:rsidRPr="009E3E2F">
              <w:rPr>
                <w:lang w:val="en-IE"/>
              </w:rPr>
              <w:t>Ireland</w:t>
            </w:r>
            <w:r w:rsidR="007C1EF6">
              <w:rPr>
                <w:lang w:val="en-IE"/>
              </w:rPr>
              <w:t>;</w:t>
            </w:r>
            <w:r w:rsidRPr="000E5DB7">
              <w:t xml:space="preserve"> the Contractor’s Contact is </w:t>
            </w:r>
            <w:sdt>
              <w:sdtPr>
                <w:rPr>
                  <w:highlight w:val="lightGray"/>
                </w:rPr>
                <w:id w:val="2082631"/>
              </w:sdtPr>
              <w:sdtEndPr/>
              <w:sdtContent>
                <w:r w:rsidRPr="00C93669">
                  <w:rPr>
                    <w:highlight w:val="lightGray"/>
                  </w:rPr>
                  <w:t>[Contractor contact name]</w:t>
                </w:r>
              </w:sdtContent>
            </w:sdt>
            <w:r w:rsidRPr="000E5DB7">
              <w:t xml:space="preserve"> of </w:t>
            </w:r>
            <w:r w:rsidR="00C93669">
              <w:fldChar w:fldCharType="begin">
                <w:ffData>
                  <w:name w:val=""/>
                  <w:enabled/>
                  <w:calcOnExit w:val="0"/>
                  <w:textInput>
                    <w:default w:val="[Contractor contact address]"/>
                  </w:textInput>
                </w:ffData>
              </w:fldChar>
            </w:r>
            <w:r w:rsidR="00C93669">
              <w:instrText xml:space="preserve"> FORMTEXT </w:instrText>
            </w:r>
            <w:r w:rsidR="00C93669">
              <w:fldChar w:fldCharType="separate"/>
            </w:r>
            <w:r w:rsidR="00C93669">
              <w:rPr>
                <w:noProof/>
              </w:rPr>
              <w:t>[Contractor contact address]</w:t>
            </w:r>
            <w:r w:rsidR="00C93669">
              <w:fldChar w:fldCharType="end"/>
            </w:r>
            <w:r w:rsidR="00C93669">
              <w:t>.</w:t>
            </w:r>
          </w:p>
        </w:tc>
      </w:tr>
      <w:tr w:rsidR="009340FB" w:rsidRPr="00CB5B77" w14:paraId="1745E4AB" w14:textId="77777777" w:rsidTr="000E2CF8">
        <w:tc>
          <w:tcPr>
            <w:tcW w:w="394" w:type="pct"/>
          </w:tcPr>
          <w:p w14:paraId="5B80B93C" w14:textId="77777777" w:rsidR="009340FB" w:rsidRDefault="009340FB" w:rsidP="009340FB">
            <w:pPr>
              <w:spacing w:after="200"/>
              <w:jc w:val="both"/>
              <w:rPr>
                <w:color w:val="0000FF"/>
              </w:rPr>
            </w:pPr>
            <w:r w:rsidRPr="000E5DB7">
              <w:rPr>
                <w:color w:val="0000FF"/>
              </w:rPr>
              <w:t>5</w:t>
            </w:r>
            <w:r>
              <w:rPr>
                <w:color w:val="0000FF"/>
              </w:rPr>
              <w:t>.</w:t>
            </w:r>
          </w:p>
        </w:tc>
        <w:tc>
          <w:tcPr>
            <w:tcW w:w="4606" w:type="pct"/>
            <w:gridSpan w:val="2"/>
          </w:tcPr>
          <w:p w14:paraId="1A67BB13" w14:textId="270F3846" w:rsidR="00C93669" w:rsidRDefault="009340FB" w:rsidP="00C93669">
            <w:pPr>
              <w:jc w:val="both"/>
              <w:rPr>
                <w:szCs w:val="22"/>
              </w:rPr>
            </w:pPr>
            <w:r w:rsidRPr="00830A49">
              <w:rPr>
                <w:szCs w:val="22"/>
              </w:rPr>
              <w:t>This Agreement shall take effect on the date of this Agreement (“the Effective Date”) and shall expire on</w:t>
            </w:r>
            <w:r w:rsidR="00C93669">
              <w:rPr>
                <w:szCs w:val="22"/>
              </w:rPr>
              <w:t xml:space="preserve"> </w:t>
            </w:r>
            <w:r w:rsidR="00C93669">
              <w:rPr>
                <w:szCs w:val="22"/>
              </w:rPr>
              <w:fldChar w:fldCharType="begin">
                <w:ffData>
                  <w:name w:val="Text142"/>
                  <w:enabled/>
                  <w:calcOnExit w:val="0"/>
                  <w:textInput>
                    <w:default w:val="[Insert date]"/>
                  </w:textInput>
                </w:ffData>
              </w:fldChar>
            </w:r>
            <w:bookmarkStart w:id="10" w:name="Text142"/>
            <w:r w:rsidR="00C93669">
              <w:rPr>
                <w:szCs w:val="22"/>
              </w:rPr>
              <w:instrText xml:space="preserve"> FORMTEXT </w:instrText>
            </w:r>
            <w:r w:rsidR="00C93669">
              <w:rPr>
                <w:szCs w:val="22"/>
              </w:rPr>
            </w:r>
            <w:r w:rsidR="00C93669">
              <w:rPr>
                <w:szCs w:val="22"/>
              </w:rPr>
              <w:fldChar w:fldCharType="separate"/>
            </w:r>
            <w:r w:rsidR="00C93669">
              <w:rPr>
                <w:noProof/>
                <w:szCs w:val="22"/>
              </w:rPr>
              <w:t>[Insert date]</w:t>
            </w:r>
            <w:r w:rsidR="00C93669">
              <w:rPr>
                <w:szCs w:val="22"/>
              </w:rPr>
              <w:fldChar w:fldCharType="end"/>
            </w:r>
            <w:bookmarkEnd w:id="10"/>
            <w:r w:rsidR="00C93669">
              <w:rPr>
                <w:szCs w:val="22"/>
              </w:rPr>
              <w:t>,</w:t>
            </w:r>
            <w:r w:rsidRPr="00830A49">
              <w:rPr>
                <w:szCs w:val="22"/>
              </w:rPr>
              <w:t xml:space="preserve"> unless it is otherwise terminated in accordance with the provisions of this Agreement or otherwise lawfully terminated or otherwise lawfully extended as agreed between the Parties (“the Term”).</w:t>
            </w:r>
          </w:p>
          <w:p w14:paraId="188090F6" w14:textId="74695A79" w:rsidR="009340FB" w:rsidRPr="00830A49" w:rsidRDefault="00C93669" w:rsidP="00C93669">
            <w:pPr>
              <w:jc w:val="both"/>
              <w:rPr>
                <w:szCs w:val="22"/>
              </w:rPr>
            </w:pPr>
            <w:r w:rsidRPr="00216A9C">
              <w:rPr>
                <w:noProof/>
                <w:szCs w:val="22"/>
              </w:rPr>
              <w:t xml:space="preserve">The Client reserves the right to extend the Term for a period or periods of up to </w:t>
            </w:r>
            <w:r>
              <w:rPr>
                <w:noProof/>
                <w:szCs w:val="22"/>
              </w:rPr>
              <w:fldChar w:fldCharType="begin">
                <w:ffData>
                  <w:name w:val="Text143"/>
                  <w:enabled/>
                  <w:calcOnExit w:val="0"/>
                  <w:textInput>
                    <w:default w:val="[Insert Number]"/>
                  </w:textInput>
                </w:ffData>
              </w:fldChar>
            </w:r>
            <w:bookmarkStart w:id="11" w:name="Text143"/>
            <w:r>
              <w:rPr>
                <w:noProof/>
                <w:szCs w:val="22"/>
              </w:rPr>
              <w:instrText xml:space="preserve"> FORMTEXT </w:instrText>
            </w:r>
            <w:r>
              <w:rPr>
                <w:noProof/>
                <w:szCs w:val="22"/>
              </w:rPr>
            </w:r>
            <w:r>
              <w:rPr>
                <w:noProof/>
                <w:szCs w:val="22"/>
              </w:rPr>
              <w:fldChar w:fldCharType="separate"/>
            </w:r>
            <w:r w:rsidR="00A63A76">
              <w:rPr>
                <w:noProof/>
                <w:szCs w:val="22"/>
              </w:rPr>
              <w:t>twelve</w:t>
            </w:r>
            <w:r>
              <w:rPr>
                <w:noProof/>
                <w:szCs w:val="22"/>
              </w:rPr>
              <w:fldChar w:fldCharType="end"/>
            </w:r>
            <w:bookmarkEnd w:id="11"/>
            <w:r w:rsidRPr="00216A9C">
              <w:rPr>
                <w:noProof/>
                <w:szCs w:val="22"/>
              </w:rPr>
              <w:t xml:space="preserve"> months with a maximum of </w:t>
            </w:r>
            <w:r>
              <w:rPr>
                <w:noProof/>
                <w:szCs w:val="22"/>
              </w:rPr>
              <w:fldChar w:fldCharType="begin">
                <w:ffData>
                  <w:name w:val="Text143"/>
                  <w:enabled/>
                  <w:calcOnExit w:val="0"/>
                  <w:textInput>
                    <w:default w:val="[Insert Number]"/>
                  </w:textInput>
                </w:ffData>
              </w:fldChar>
            </w:r>
            <w:r>
              <w:rPr>
                <w:noProof/>
                <w:szCs w:val="22"/>
              </w:rPr>
              <w:instrText xml:space="preserve"> FORMTEXT </w:instrText>
            </w:r>
            <w:r>
              <w:rPr>
                <w:noProof/>
                <w:szCs w:val="22"/>
              </w:rPr>
            </w:r>
            <w:r>
              <w:rPr>
                <w:noProof/>
                <w:szCs w:val="22"/>
              </w:rPr>
              <w:fldChar w:fldCharType="separate"/>
            </w:r>
            <w:r w:rsidR="00A63A76">
              <w:rPr>
                <w:noProof/>
                <w:szCs w:val="22"/>
              </w:rPr>
              <w:t>two</w:t>
            </w:r>
            <w:r>
              <w:rPr>
                <w:noProof/>
                <w:szCs w:val="22"/>
              </w:rPr>
              <w:fldChar w:fldCharType="end"/>
            </w:r>
            <w:r w:rsidRPr="00216A9C">
              <w:rPr>
                <w:noProof/>
                <w:szCs w:val="22"/>
              </w:rPr>
              <w:t xml:space="preserve"> such extensions permitted subject to its obligations at law</w:t>
            </w:r>
            <w:r w:rsidR="00734467">
              <w:rPr>
                <w:noProof/>
                <w:szCs w:val="22"/>
              </w:rPr>
              <w:t>.</w:t>
            </w:r>
          </w:p>
        </w:tc>
      </w:tr>
      <w:tr w:rsidR="009340FB" w:rsidRPr="00CB5B77" w14:paraId="7C6F5A28" w14:textId="77777777" w:rsidTr="000E2CF8">
        <w:tc>
          <w:tcPr>
            <w:tcW w:w="394" w:type="pct"/>
          </w:tcPr>
          <w:p w14:paraId="6F62298B" w14:textId="77777777" w:rsidR="009340FB" w:rsidRDefault="009340FB" w:rsidP="009340FB">
            <w:pPr>
              <w:spacing w:after="200"/>
              <w:jc w:val="both"/>
              <w:rPr>
                <w:color w:val="0000FF"/>
              </w:rPr>
            </w:pPr>
            <w:r>
              <w:rPr>
                <w:color w:val="0000FF"/>
              </w:rPr>
              <w:t>6.</w:t>
            </w:r>
          </w:p>
        </w:tc>
        <w:tc>
          <w:tcPr>
            <w:tcW w:w="4606" w:type="pct"/>
            <w:gridSpan w:val="2"/>
          </w:tcPr>
          <w:p w14:paraId="23E0A6E5" w14:textId="77777777" w:rsidR="009340FB" w:rsidRPr="000E5DB7" w:rsidRDefault="009340FB" w:rsidP="00C93669">
            <w:pPr>
              <w:jc w:val="both"/>
            </w:pPr>
            <w:r w:rsidRPr="000E5DB7">
              <w:t>Unless otherwise specified herein, a defined term used in this Agreement shall have the same meaning as assigned to it in the RFT.</w:t>
            </w:r>
          </w:p>
        </w:tc>
      </w:tr>
      <w:tr w:rsidR="009340FB" w:rsidRPr="00CB5B77" w14:paraId="2DB584F6" w14:textId="77777777" w:rsidTr="000E2CF8">
        <w:tc>
          <w:tcPr>
            <w:tcW w:w="394" w:type="pct"/>
          </w:tcPr>
          <w:p w14:paraId="56E2AEDC" w14:textId="77777777" w:rsidR="009340FB" w:rsidDel="00040E03" w:rsidRDefault="009340FB" w:rsidP="009340FB">
            <w:pPr>
              <w:spacing w:after="200"/>
              <w:jc w:val="both"/>
              <w:rPr>
                <w:color w:val="0000FF"/>
              </w:rPr>
            </w:pPr>
            <w:r>
              <w:rPr>
                <w:color w:val="0000FF"/>
              </w:rPr>
              <w:t>7.</w:t>
            </w:r>
          </w:p>
        </w:tc>
        <w:tc>
          <w:tcPr>
            <w:tcW w:w="4606" w:type="pct"/>
            <w:gridSpan w:val="2"/>
          </w:tcPr>
          <w:p w14:paraId="515B115A" w14:textId="77777777" w:rsidR="009340FB" w:rsidRDefault="009340FB" w:rsidP="00C93669">
            <w:pPr>
              <w:tabs>
                <w:tab w:val="left" w:pos="851"/>
                <w:tab w:val="left" w:pos="1985"/>
              </w:tabs>
              <w:jc w:val="both"/>
            </w:pPr>
            <w:r w:rsidRPr="000E5DB7">
              <w:t>Headings are included for ease of reference only and shall not affect the construction of this Agreement.</w:t>
            </w:r>
          </w:p>
        </w:tc>
      </w:tr>
      <w:tr w:rsidR="009340FB" w:rsidRPr="00CB5B77" w14:paraId="1E10C922" w14:textId="77777777" w:rsidTr="000E2CF8">
        <w:tc>
          <w:tcPr>
            <w:tcW w:w="394" w:type="pct"/>
          </w:tcPr>
          <w:p w14:paraId="27BA8DFC" w14:textId="77777777" w:rsidR="009340FB" w:rsidDel="00040E03" w:rsidRDefault="009340FB" w:rsidP="009340FB">
            <w:pPr>
              <w:spacing w:after="200"/>
              <w:jc w:val="both"/>
              <w:rPr>
                <w:color w:val="0000FF"/>
              </w:rPr>
            </w:pPr>
            <w:r>
              <w:rPr>
                <w:color w:val="0000FF"/>
              </w:rPr>
              <w:t>8.</w:t>
            </w:r>
          </w:p>
        </w:tc>
        <w:tc>
          <w:tcPr>
            <w:tcW w:w="4606" w:type="pct"/>
            <w:gridSpan w:val="2"/>
          </w:tcPr>
          <w:p w14:paraId="3AE5D45D" w14:textId="77777777" w:rsidR="009340FB" w:rsidRDefault="009340FB" w:rsidP="00C93669">
            <w:pPr>
              <w:tabs>
                <w:tab w:val="left" w:pos="851"/>
                <w:tab w:val="left" w:pos="1985"/>
              </w:tabs>
              <w:jc w:val="both"/>
            </w:pPr>
            <w:r w:rsidRPr="000E5DB7">
              <w:t>Unless the context requires otherwise, words in the singular may include the plural and vice versa.</w:t>
            </w:r>
          </w:p>
        </w:tc>
      </w:tr>
      <w:tr w:rsidR="009340FB" w:rsidRPr="00CB5B77" w14:paraId="3DCC139B" w14:textId="77777777" w:rsidTr="000E2CF8">
        <w:tc>
          <w:tcPr>
            <w:tcW w:w="394" w:type="pct"/>
          </w:tcPr>
          <w:p w14:paraId="0500CC8F" w14:textId="77777777" w:rsidR="009340FB" w:rsidRDefault="009340FB" w:rsidP="009340FB">
            <w:pPr>
              <w:spacing w:after="200"/>
              <w:jc w:val="both"/>
              <w:rPr>
                <w:color w:val="0000FF"/>
              </w:rPr>
            </w:pPr>
            <w:r>
              <w:rPr>
                <w:color w:val="0000FF"/>
              </w:rPr>
              <w:t>9.</w:t>
            </w:r>
          </w:p>
          <w:p w14:paraId="0AB44E10" w14:textId="77777777" w:rsidR="00904FCA" w:rsidRDefault="00904FCA" w:rsidP="009340FB">
            <w:pPr>
              <w:spacing w:after="200"/>
              <w:jc w:val="both"/>
              <w:rPr>
                <w:color w:val="0000FF"/>
              </w:rPr>
            </w:pPr>
          </w:p>
          <w:p w14:paraId="4223738F" w14:textId="77777777" w:rsidR="00904FCA" w:rsidRDefault="00904FCA" w:rsidP="009340FB">
            <w:pPr>
              <w:spacing w:after="200"/>
              <w:jc w:val="both"/>
              <w:rPr>
                <w:color w:val="0000FF"/>
              </w:rPr>
            </w:pPr>
            <w:r>
              <w:rPr>
                <w:color w:val="0000FF"/>
              </w:rPr>
              <w:t>10.</w:t>
            </w:r>
          </w:p>
        </w:tc>
        <w:tc>
          <w:tcPr>
            <w:tcW w:w="4606" w:type="pct"/>
            <w:gridSpan w:val="2"/>
          </w:tcPr>
          <w:p w14:paraId="6515142E" w14:textId="77777777" w:rsidR="009340FB" w:rsidRDefault="009340FB" w:rsidP="00C93669">
            <w:pPr>
              <w:tabs>
                <w:tab w:val="left" w:pos="851"/>
                <w:tab w:val="left" w:pos="1985"/>
              </w:tabs>
              <w:jc w:val="both"/>
              <w:rPr>
                <w:szCs w:val="22"/>
              </w:rPr>
            </w:pPr>
            <w:r>
              <w:rPr>
                <w:szCs w:val="22"/>
              </w:rPr>
              <w:t>Re</w:t>
            </w:r>
            <w:r w:rsidRPr="00B8044E">
              <w:rPr>
                <w:szCs w:val="22"/>
              </w:rPr>
              <w:t>ferences to any statute, enactment, order, regulation or other legislative instrument shall be construed as a reference to the statute, enactment, order, regulation or instrument as amended, unless specifically indicated otherwis</w:t>
            </w:r>
            <w:r>
              <w:rPr>
                <w:szCs w:val="22"/>
              </w:rPr>
              <w:t>e.</w:t>
            </w:r>
          </w:p>
          <w:p w14:paraId="74B423BE" w14:textId="77777777" w:rsidR="00904FCA" w:rsidRPr="000E5DB7" w:rsidRDefault="00904FCA" w:rsidP="00C93669">
            <w:pPr>
              <w:tabs>
                <w:tab w:val="left" w:pos="851"/>
                <w:tab w:val="left" w:pos="1985"/>
              </w:tabs>
              <w:jc w:val="both"/>
            </w:pPr>
            <w:r>
              <w:rPr>
                <w:szCs w:val="22"/>
              </w:rPr>
              <w:t>In the event that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p>
        </w:tc>
      </w:tr>
    </w:tbl>
    <w:p w14:paraId="5918E438" w14:textId="77777777" w:rsidR="00496C17" w:rsidRDefault="00496C17" w:rsidP="00496C17"/>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518"/>
        <w:gridCol w:w="4523"/>
      </w:tblGrid>
      <w:tr w:rsidR="00C93669" w:rsidRPr="00830A49" w14:paraId="592074DA" w14:textId="77777777" w:rsidTr="00321AC6">
        <w:trPr>
          <w:trHeight w:val="964"/>
        </w:trPr>
        <w:tc>
          <w:tcPr>
            <w:tcW w:w="4518" w:type="dxa"/>
            <w:shd w:val="clear" w:color="auto" w:fill="CCCCCC"/>
          </w:tcPr>
          <w:p w14:paraId="2AF81A0D" w14:textId="77777777" w:rsidR="00C93669" w:rsidRPr="00830A49" w:rsidRDefault="00C93669" w:rsidP="00684357">
            <w:pPr>
              <w:rPr>
                <w:szCs w:val="22"/>
              </w:rPr>
            </w:pPr>
            <w:r w:rsidRPr="00830A49">
              <w:rPr>
                <w:szCs w:val="22"/>
              </w:rPr>
              <w:t>SIGNED for and on behalf of the Client</w:t>
            </w:r>
          </w:p>
          <w:p w14:paraId="0B0C392C" w14:textId="77777777" w:rsidR="00C93669" w:rsidRPr="00830A49" w:rsidRDefault="00C93669" w:rsidP="00684357">
            <w:pPr>
              <w:rPr>
                <w:szCs w:val="22"/>
              </w:rPr>
            </w:pPr>
          </w:p>
          <w:p w14:paraId="6EF9F54B" w14:textId="77777777" w:rsidR="00C93669" w:rsidRPr="00830A49" w:rsidRDefault="00C93669" w:rsidP="00684357">
            <w:pPr>
              <w:rPr>
                <w:szCs w:val="22"/>
              </w:rPr>
            </w:pPr>
            <w:r w:rsidRPr="00830A49">
              <w:rPr>
                <w:szCs w:val="22"/>
              </w:rPr>
              <w:t>__________________________</w:t>
            </w:r>
          </w:p>
          <w:p w14:paraId="064433D0" w14:textId="77777777" w:rsidR="00C93669" w:rsidRPr="00830A49" w:rsidRDefault="00C93669" w:rsidP="00684357">
            <w:pPr>
              <w:rPr>
                <w:szCs w:val="22"/>
              </w:rPr>
            </w:pPr>
            <w:r w:rsidRPr="00830A49">
              <w:rPr>
                <w:szCs w:val="22"/>
              </w:rPr>
              <w:t>(being a duly authorised officer)</w:t>
            </w:r>
          </w:p>
        </w:tc>
        <w:tc>
          <w:tcPr>
            <w:tcW w:w="4523" w:type="dxa"/>
            <w:shd w:val="clear" w:color="auto" w:fill="CCCCCC"/>
          </w:tcPr>
          <w:p w14:paraId="018465E4" w14:textId="77777777" w:rsidR="00C93669" w:rsidRPr="00830A49" w:rsidRDefault="00C93669" w:rsidP="00684357">
            <w:pPr>
              <w:rPr>
                <w:szCs w:val="22"/>
              </w:rPr>
            </w:pPr>
            <w:r w:rsidRPr="00830A49">
              <w:rPr>
                <w:szCs w:val="22"/>
              </w:rPr>
              <w:t>SIGNED for and on behalf of the Contractor</w:t>
            </w:r>
          </w:p>
          <w:p w14:paraId="4F459F90" w14:textId="77777777" w:rsidR="00C93669" w:rsidRPr="00830A49" w:rsidRDefault="00C93669" w:rsidP="00684357">
            <w:pPr>
              <w:rPr>
                <w:szCs w:val="22"/>
              </w:rPr>
            </w:pPr>
          </w:p>
          <w:p w14:paraId="3D0738F2" w14:textId="77777777" w:rsidR="00C93669" w:rsidRPr="00830A49" w:rsidRDefault="00C93669" w:rsidP="00684357">
            <w:pPr>
              <w:rPr>
                <w:szCs w:val="22"/>
              </w:rPr>
            </w:pPr>
            <w:r w:rsidRPr="00830A49">
              <w:rPr>
                <w:szCs w:val="22"/>
              </w:rPr>
              <w:t>____________________________</w:t>
            </w:r>
          </w:p>
        </w:tc>
      </w:tr>
      <w:tr w:rsidR="00C93669" w:rsidRPr="00830A49" w14:paraId="624D8DEF" w14:textId="77777777" w:rsidTr="00321AC6">
        <w:trPr>
          <w:trHeight w:val="1044"/>
        </w:trPr>
        <w:tc>
          <w:tcPr>
            <w:tcW w:w="4518" w:type="dxa"/>
            <w:shd w:val="clear" w:color="auto" w:fill="CCCCCC"/>
          </w:tcPr>
          <w:p w14:paraId="4D2FC056" w14:textId="77777777" w:rsidR="00C93669" w:rsidRPr="00830A49" w:rsidRDefault="00C93669" w:rsidP="00684357">
            <w:pPr>
              <w:rPr>
                <w:szCs w:val="22"/>
              </w:rPr>
            </w:pPr>
            <w:r w:rsidRPr="00830A49">
              <w:rPr>
                <w:szCs w:val="22"/>
              </w:rPr>
              <w:t>Witness</w:t>
            </w:r>
          </w:p>
        </w:tc>
        <w:tc>
          <w:tcPr>
            <w:tcW w:w="4523" w:type="dxa"/>
            <w:shd w:val="clear" w:color="auto" w:fill="CCCCCC"/>
          </w:tcPr>
          <w:p w14:paraId="3BF287B9" w14:textId="77777777" w:rsidR="00C93669" w:rsidRPr="00830A49" w:rsidRDefault="00C93669" w:rsidP="00684357">
            <w:pPr>
              <w:rPr>
                <w:szCs w:val="22"/>
              </w:rPr>
            </w:pPr>
            <w:r w:rsidRPr="00830A49">
              <w:rPr>
                <w:szCs w:val="22"/>
              </w:rPr>
              <w:t>Witness</w:t>
            </w:r>
          </w:p>
        </w:tc>
      </w:tr>
    </w:tbl>
    <w:p w14:paraId="544AFFD6" w14:textId="77777777" w:rsidR="00C93669" w:rsidRDefault="00C93669" w:rsidP="00496C17"/>
    <w:p w14:paraId="5C4591CD" w14:textId="77777777" w:rsidR="003C0FB1" w:rsidRDefault="003C0FB1" w:rsidP="003C0FB1">
      <w:pPr>
        <w:pStyle w:val="Heading1"/>
        <w:spacing w:before="0"/>
        <w:jc w:val="both"/>
        <w:rPr>
          <w:rFonts w:ascii="Calibri" w:hAnsi="Calibri"/>
        </w:rPr>
      </w:pPr>
      <w:r w:rsidRPr="000E5DB7">
        <w:rPr>
          <w:rFonts w:ascii="Calibri" w:hAnsi="Calibri"/>
        </w:rPr>
        <w:lastRenderedPageBreak/>
        <w:t>Schedule A: Terms and Conditions</w:t>
      </w:r>
    </w:p>
    <w:p w14:paraId="73F7563D" w14:textId="77777777" w:rsidR="003C0FB1" w:rsidRDefault="003C0FB1" w:rsidP="00C43DF2">
      <w:pPr>
        <w:pStyle w:val="Heading2"/>
        <w:jc w:val="both"/>
      </w:pPr>
      <w:r w:rsidRPr="000E5DB7">
        <w:t>1.</w:t>
      </w:r>
      <w:r w:rsidRPr="000E5DB7">
        <w:tab/>
        <w:t>Contractor’s Obligations</w:t>
      </w:r>
    </w:p>
    <w:tbl>
      <w:tblPr>
        <w:tblW w:w="0" w:type="auto"/>
        <w:tblLook w:val="01E0" w:firstRow="1" w:lastRow="1" w:firstColumn="1" w:lastColumn="1" w:noHBand="0" w:noVBand="0"/>
      </w:tblPr>
      <w:tblGrid>
        <w:gridCol w:w="759"/>
        <w:gridCol w:w="667"/>
        <w:gridCol w:w="7645"/>
      </w:tblGrid>
      <w:tr w:rsidR="003C0FB1" w:rsidRPr="00CB5B77" w14:paraId="239FD649" w14:textId="77777777" w:rsidTr="00503F93">
        <w:tc>
          <w:tcPr>
            <w:tcW w:w="771" w:type="dxa"/>
          </w:tcPr>
          <w:p w14:paraId="72B44A28" w14:textId="77777777" w:rsidR="003C0FB1" w:rsidRDefault="003C0FB1" w:rsidP="00C43DF2">
            <w:pPr>
              <w:jc w:val="both"/>
              <w:rPr>
                <w:color w:val="0000FF"/>
              </w:rPr>
            </w:pPr>
            <w:r w:rsidRPr="000E5DB7">
              <w:rPr>
                <w:color w:val="0000FF"/>
              </w:rPr>
              <w:t>A.</w:t>
            </w:r>
          </w:p>
        </w:tc>
        <w:tc>
          <w:tcPr>
            <w:tcW w:w="8516" w:type="dxa"/>
            <w:gridSpan w:val="2"/>
          </w:tcPr>
          <w:p w14:paraId="098DE53C" w14:textId="77777777" w:rsidR="003C0FB1" w:rsidRDefault="003C0FB1" w:rsidP="00321AC6">
            <w:pPr>
              <w:jc w:val="both"/>
            </w:pPr>
            <w:r w:rsidRPr="000E5DB7">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tc>
      </w:tr>
      <w:tr w:rsidR="003C0FB1" w:rsidRPr="00CB5B77" w14:paraId="29133687" w14:textId="77777777" w:rsidTr="00503F93">
        <w:tc>
          <w:tcPr>
            <w:tcW w:w="771" w:type="dxa"/>
          </w:tcPr>
          <w:p w14:paraId="45EC7DCB" w14:textId="77777777" w:rsidR="003C0FB1" w:rsidRDefault="003C0FB1" w:rsidP="00C43DF2">
            <w:pPr>
              <w:jc w:val="both"/>
              <w:rPr>
                <w:color w:val="0000FF"/>
              </w:rPr>
            </w:pPr>
            <w:r w:rsidRPr="000E5DB7">
              <w:rPr>
                <w:color w:val="0000FF"/>
              </w:rPr>
              <w:t>B.</w:t>
            </w:r>
          </w:p>
        </w:tc>
        <w:tc>
          <w:tcPr>
            <w:tcW w:w="8516" w:type="dxa"/>
            <w:gridSpan w:val="2"/>
          </w:tcPr>
          <w:p w14:paraId="1CA2B555" w14:textId="77777777" w:rsidR="003C0FB1" w:rsidRDefault="003C0FB1" w:rsidP="00321AC6">
            <w:pPr>
              <w:jc w:val="both"/>
            </w:pPr>
            <w:r w:rsidRPr="000E5DB7">
              <w:t>In consideration of the payment of the Charges and subject to clause 3 the Contractor shall:</w:t>
            </w:r>
          </w:p>
        </w:tc>
      </w:tr>
      <w:tr w:rsidR="003C0FB1" w:rsidRPr="00CB5B77" w14:paraId="0C154374" w14:textId="77777777" w:rsidTr="00503F93">
        <w:tc>
          <w:tcPr>
            <w:tcW w:w="771" w:type="dxa"/>
          </w:tcPr>
          <w:p w14:paraId="611F98CE" w14:textId="77777777" w:rsidR="003C0FB1" w:rsidRDefault="003C0FB1" w:rsidP="00C43DF2">
            <w:pPr>
              <w:jc w:val="both"/>
              <w:rPr>
                <w:color w:val="0000FF"/>
              </w:rPr>
            </w:pPr>
          </w:p>
        </w:tc>
        <w:tc>
          <w:tcPr>
            <w:tcW w:w="675" w:type="dxa"/>
          </w:tcPr>
          <w:p w14:paraId="143606C8" w14:textId="77777777" w:rsidR="003C0FB1" w:rsidRDefault="003C0FB1" w:rsidP="00321AC6">
            <w:pPr>
              <w:jc w:val="both"/>
            </w:pPr>
            <w:r w:rsidRPr="000E5DB7">
              <w:t>1.</w:t>
            </w:r>
          </w:p>
        </w:tc>
        <w:tc>
          <w:tcPr>
            <w:tcW w:w="7841" w:type="dxa"/>
          </w:tcPr>
          <w:p w14:paraId="77AEE85E" w14:textId="77777777" w:rsidR="003C0FB1" w:rsidRDefault="003C0FB1" w:rsidP="00321AC6">
            <w:pPr>
              <w:jc w:val="both"/>
            </w:pPr>
            <w:r w:rsidRPr="000E5DB7">
              <w:t>provide the Services in accordance with the Specification, the RFT, the Client’s directions and the terms of this Agreement;</w:t>
            </w:r>
          </w:p>
        </w:tc>
      </w:tr>
      <w:tr w:rsidR="003C0FB1" w:rsidRPr="00CB5B77" w14:paraId="336E86B5" w14:textId="77777777" w:rsidTr="00503F93">
        <w:tc>
          <w:tcPr>
            <w:tcW w:w="771" w:type="dxa"/>
          </w:tcPr>
          <w:p w14:paraId="26C982CC" w14:textId="77777777" w:rsidR="003C0FB1" w:rsidRDefault="003C0FB1" w:rsidP="00C43DF2">
            <w:pPr>
              <w:jc w:val="both"/>
              <w:rPr>
                <w:color w:val="0000FF"/>
              </w:rPr>
            </w:pPr>
          </w:p>
        </w:tc>
        <w:tc>
          <w:tcPr>
            <w:tcW w:w="675" w:type="dxa"/>
          </w:tcPr>
          <w:p w14:paraId="1BAB94CB" w14:textId="77777777" w:rsidR="003C0FB1" w:rsidRDefault="003C0FB1" w:rsidP="00321AC6">
            <w:pPr>
              <w:jc w:val="both"/>
            </w:pPr>
            <w:r w:rsidRPr="000E5DB7">
              <w:t>2.</w:t>
            </w:r>
          </w:p>
        </w:tc>
        <w:tc>
          <w:tcPr>
            <w:tcW w:w="7841" w:type="dxa"/>
          </w:tcPr>
          <w:p w14:paraId="2077EA91" w14:textId="77777777" w:rsidR="003C0FB1" w:rsidRDefault="003C0FB1" w:rsidP="00321AC6">
            <w:pPr>
              <w:jc w:val="both"/>
            </w:pPr>
            <w:r w:rsidRPr="000E5DB7">
              <w:t>comply with and implement any policies, guidelines and/or any project governance protocols issued by the Client from time to time and notified to the Contractor in writing;</w:t>
            </w:r>
          </w:p>
        </w:tc>
      </w:tr>
      <w:tr w:rsidR="003C0FB1" w:rsidRPr="00CB5B77" w14:paraId="181AC99C" w14:textId="77777777" w:rsidTr="00503F93">
        <w:tc>
          <w:tcPr>
            <w:tcW w:w="771" w:type="dxa"/>
          </w:tcPr>
          <w:p w14:paraId="323292EA" w14:textId="77777777" w:rsidR="003C0FB1" w:rsidRDefault="003C0FB1" w:rsidP="00C43DF2">
            <w:pPr>
              <w:jc w:val="both"/>
              <w:rPr>
                <w:color w:val="0000FF"/>
              </w:rPr>
            </w:pPr>
          </w:p>
        </w:tc>
        <w:tc>
          <w:tcPr>
            <w:tcW w:w="675" w:type="dxa"/>
          </w:tcPr>
          <w:p w14:paraId="593AE795" w14:textId="77777777" w:rsidR="003C0FB1" w:rsidRDefault="003C0FB1" w:rsidP="00321AC6">
            <w:pPr>
              <w:jc w:val="both"/>
            </w:pPr>
            <w:r w:rsidRPr="000E5DB7">
              <w:t>3.</w:t>
            </w:r>
          </w:p>
        </w:tc>
        <w:tc>
          <w:tcPr>
            <w:tcW w:w="7841" w:type="dxa"/>
          </w:tcPr>
          <w:p w14:paraId="43D33165" w14:textId="77777777" w:rsidR="003C0FB1" w:rsidRDefault="003C0FB1" w:rsidP="00321AC6">
            <w:pPr>
              <w:jc w:val="both"/>
            </w:pPr>
            <w:r w:rsidRPr="000E5DB7">
              <w:t>comply with all local security and health and safety arrangements as notified to it by the Client; and</w:t>
            </w:r>
          </w:p>
        </w:tc>
      </w:tr>
      <w:tr w:rsidR="003C0FB1" w:rsidRPr="00CB5B77" w14:paraId="50E9662C" w14:textId="77777777" w:rsidTr="00503F93">
        <w:tc>
          <w:tcPr>
            <w:tcW w:w="771" w:type="dxa"/>
          </w:tcPr>
          <w:p w14:paraId="56B517F3" w14:textId="77777777" w:rsidR="003C0FB1" w:rsidRDefault="003C0FB1" w:rsidP="00C43DF2">
            <w:pPr>
              <w:jc w:val="both"/>
              <w:rPr>
                <w:color w:val="0000FF"/>
              </w:rPr>
            </w:pPr>
          </w:p>
        </w:tc>
        <w:tc>
          <w:tcPr>
            <w:tcW w:w="675" w:type="dxa"/>
          </w:tcPr>
          <w:p w14:paraId="7C649A8B" w14:textId="77777777" w:rsidR="003C0FB1" w:rsidRDefault="003C0FB1" w:rsidP="00321AC6">
            <w:pPr>
              <w:jc w:val="both"/>
            </w:pPr>
            <w:r w:rsidRPr="000E5DB7">
              <w:t>4.</w:t>
            </w:r>
          </w:p>
        </w:tc>
        <w:tc>
          <w:tcPr>
            <w:tcW w:w="7841" w:type="dxa"/>
          </w:tcPr>
          <w:p w14:paraId="3A89BB76" w14:textId="77777777" w:rsidR="003C0FB1" w:rsidRDefault="003C0FB1" w:rsidP="00321AC6">
            <w:pPr>
              <w:jc w:val="both"/>
            </w:pPr>
            <w:r w:rsidRPr="000E5DB7">
              <w:t xml:space="preserve">provide </w:t>
            </w:r>
            <w:r w:rsidRPr="00507FE4">
              <w:t xml:space="preserve">the Services in accordance with good industry practice and comply with all applicable laws including but not limited to all obligations in the field of environmental, social and labour law that apply at the place where the Services are provided, that have been established by EU law, national law, collective agreements and by international, environmental, social and labour law listed in </w:t>
            </w:r>
            <w:r w:rsidRPr="006C766A">
              <w:rPr>
                <w:szCs w:val="22"/>
              </w:rPr>
              <w:t xml:space="preserve">Schedule 7 of the </w:t>
            </w:r>
            <w:r w:rsidRPr="00447F8D">
              <w:rPr>
                <w:szCs w:val="22"/>
              </w:rPr>
              <w:t>European Union (Award of Public Authority Contracts) Regulations 2016</w:t>
            </w:r>
            <w:r>
              <w:rPr>
                <w:szCs w:val="22"/>
              </w:rPr>
              <w:t xml:space="preserve"> </w:t>
            </w:r>
            <w:r w:rsidRPr="00105464">
              <w:rPr>
                <w:szCs w:val="22"/>
              </w:rPr>
              <w:t xml:space="preserve">(Statutory Instrument </w:t>
            </w:r>
            <w:r>
              <w:rPr>
                <w:szCs w:val="22"/>
              </w:rPr>
              <w:t>284</w:t>
            </w:r>
            <w:r w:rsidRPr="00105464">
              <w:rPr>
                <w:szCs w:val="22"/>
              </w:rPr>
              <w:t xml:space="preserve"> of 20</w:t>
            </w:r>
            <w:r>
              <w:rPr>
                <w:szCs w:val="22"/>
              </w:rPr>
              <w:t>1</w:t>
            </w:r>
            <w:r w:rsidRPr="006C766A">
              <w:rPr>
                <w:szCs w:val="22"/>
              </w:rPr>
              <w:t>6)</w:t>
            </w:r>
            <w:r>
              <w:rPr>
                <w:szCs w:val="22"/>
              </w:rPr>
              <w:t xml:space="preserve"> (the “Regulations”)</w:t>
            </w:r>
            <w:r w:rsidRPr="006C766A">
              <w:rPr>
                <w:szCs w:val="22"/>
              </w:rPr>
              <w:t xml:space="preserve"> </w:t>
            </w:r>
            <w:r w:rsidRPr="00507FE4">
              <w:t>. The Contractor shall be responsible for compliance with all statutory requirements of an employer and</w:t>
            </w:r>
            <w:r w:rsidRPr="000E5DB7">
              <w:t xml:space="preserve"> without prejudice to the generality of the foregoing shall be solely responsible in law for the employment, remuneration, taxes, immigration and work permits of all personnel retained for the purposes of complying with this Agreement.</w:t>
            </w:r>
          </w:p>
        </w:tc>
      </w:tr>
      <w:tr w:rsidR="003C0FB1" w:rsidRPr="00CB5B77" w14:paraId="72AFAAAF" w14:textId="77777777" w:rsidTr="00503F93">
        <w:tc>
          <w:tcPr>
            <w:tcW w:w="771" w:type="dxa"/>
          </w:tcPr>
          <w:p w14:paraId="25018AB1" w14:textId="77777777" w:rsidR="003C0FB1" w:rsidRDefault="003C0FB1" w:rsidP="00C43DF2">
            <w:pPr>
              <w:jc w:val="both"/>
              <w:rPr>
                <w:color w:val="0000FF"/>
              </w:rPr>
            </w:pPr>
            <w:r w:rsidRPr="000E5DB7">
              <w:rPr>
                <w:color w:val="0000FF"/>
              </w:rPr>
              <w:t>C.</w:t>
            </w:r>
          </w:p>
        </w:tc>
        <w:tc>
          <w:tcPr>
            <w:tcW w:w="8516" w:type="dxa"/>
            <w:gridSpan w:val="2"/>
          </w:tcPr>
          <w:p w14:paraId="47326092" w14:textId="77777777" w:rsidR="003C0FB1" w:rsidRDefault="003C0FB1" w:rsidP="00321AC6">
            <w:pPr>
              <w:jc w:val="both"/>
            </w:pPr>
            <w:r w:rsidRPr="000E5DB7">
              <w:t xml:space="preserve">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w:t>
            </w:r>
            <w:r>
              <w:t xml:space="preserve"> </w:t>
            </w:r>
            <w:r w:rsidRPr="000E5DB7">
              <w:t>The Contractor as prime contractor under the Submission hereby assumes liability for its Subcontractors and shall ensure that its Subcontractors shall comply in all respects with the relevant terms of this Agreement</w:t>
            </w:r>
            <w:r>
              <w:t>, including but not limited to clause 1B(4) above,</w:t>
            </w:r>
            <w:r w:rsidRPr="000E5DB7">
              <w:t xml:space="preserve"> to the extent that it or they are retained by the Contractor.</w:t>
            </w:r>
            <w:r>
              <w:t xml:space="preserve"> </w:t>
            </w:r>
            <w:r>
              <w:rPr>
                <w:szCs w:val="22"/>
              </w:rPr>
              <w:t>Subject to clause 14, the Contractor shall notify the Client as soon as possible of any changes to the name, contact details and legal representatives of its Subcontractors.</w:t>
            </w:r>
          </w:p>
        </w:tc>
      </w:tr>
      <w:tr w:rsidR="003C0FB1" w:rsidRPr="00CB5B77" w14:paraId="2FF704A6" w14:textId="77777777" w:rsidTr="00503F93">
        <w:tc>
          <w:tcPr>
            <w:tcW w:w="771" w:type="dxa"/>
          </w:tcPr>
          <w:p w14:paraId="5834001F" w14:textId="77777777" w:rsidR="003C0FB1" w:rsidRPr="000E5DB7" w:rsidRDefault="003C0FB1" w:rsidP="00C43DF2">
            <w:pPr>
              <w:jc w:val="both"/>
              <w:rPr>
                <w:color w:val="0000FF"/>
              </w:rPr>
            </w:pPr>
            <w:r>
              <w:rPr>
                <w:color w:val="0000FF"/>
              </w:rPr>
              <w:t>D.</w:t>
            </w:r>
          </w:p>
        </w:tc>
        <w:tc>
          <w:tcPr>
            <w:tcW w:w="8516" w:type="dxa"/>
            <w:gridSpan w:val="2"/>
          </w:tcPr>
          <w:p w14:paraId="5DF58B8A" w14:textId="77777777" w:rsidR="003C0FB1" w:rsidRPr="00A226B0" w:rsidRDefault="003C0FB1" w:rsidP="00321AC6">
            <w:pPr>
              <w:jc w:val="both"/>
              <w:rPr>
                <w:szCs w:val="22"/>
              </w:rPr>
            </w:pPr>
            <w:r>
              <w:rPr>
                <w:szCs w:val="22"/>
              </w:rPr>
              <w:t xml:space="preserve">Without prejudice to clause 1C, </w:t>
            </w:r>
            <w:r w:rsidRPr="003B7372">
              <w:rPr>
                <w:szCs w:val="22"/>
              </w:rPr>
              <w:t>where the Client becomes aware that any of the exclusi</w:t>
            </w:r>
            <w:r>
              <w:rPr>
                <w:szCs w:val="22"/>
              </w:rPr>
              <w:t xml:space="preserve">on grounds set out in </w:t>
            </w:r>
            <w:r w:rsidRPr="006C766A">
              <w:rPr>
                <w:szCs w:val="22"/>
              </w:rPr>
              <w:t xml:space="preserve">Regulation 57 of </w:t>
            </w:r>
            <w:r>
              <w:rPr>
                <w:szCs w:val="22"/>
              </w:rPr>
              <w:t xml:space="preserve">the Regulations apply to any Subcontractor, the Client reserves the right to require the Contractor to immediately replace such Subcontractor and the Contractor shall comply with such requirement.  The Contractor shall include in every sub-contract a right for the Contractor to terminate the sub-contract where any of the </w:t>
            </w:r>
            <w:r>
              <w:rPr>
                <w:szCs w:val="22"/>
              </w:rPr>
              <w:lastRenderedPageBreak/>
              <w:t>exclusion grounds apply to the Subcontractor and a requirement that the Subcontractor, in turn, includes a provision having the same effect in any sub-contract which it awards.</w:t>
            </w:r>
          </w:p>
        </w:tc>
      </w:tr>
      <w:tr w:rsidR="003C0FB1" w:rsidRPr="00CB5B77" w14:paraId="4870302D" w14:textId="77777777" w:rsidTr="00503F93">
        <w:tc>
          <w:tcPr>
            <w:tcW w:w="771" w:type="dxa"/>
          </w:tcPr>
          <w:p w14:paraId="327A3424" w14:textId="77777777" w:rsidR="003C0FB1" w:rsidRDefault="003C0FB1" w:rsidP="00C43DF2">
            <w:pPr>
              <w:jc w:val="both"/>
              <w:rPr>
                <w:color w:val="0000FF"/>
              </w:rPr>
            </w:pPr>
            <w:r>
              <w:rPr>
                <w:color w:val="0000FF"/>
              </w:rPr>
              <w:lastRenderedPageBreak/>
              <w:t>E</w:t>
            </w:r>
            <w:r w:rsidRPr="000E5DB7">
              <w:rPr>
                <w:color w:val="0000FF"/>
              </w:rPr>
              <w:t>.</w:t>
            </w:r>
          </w:p>
        </w:tc>
        <w:tc>
          <w:tcPr>
            <w:tcW w:w="8516" w:type="dxa"/>
            <w:gridSpan w:val="2"/>
          </w:tcPr>
          <w:p w14:paraId="152F08C5" w14:textId="77777777" w:rsidR="003C0FB1" w:rsidRDefault="003C0FB1" w:rsidP="00321AC6">
            <w:pPr>
              <w:jc w:val="both"/>
              <w:rPr>
                <w:szCs w:val="22"/>
              </w:rPr>
            </w:pPr>
            <w:r w:rsidRPr="000E5DB7">
              <w:t>During this Agreement the Contractor shall be an independent contractor and not the employee of the Client.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 Client for any purposes whatsoever.</w:t>
            </w:r>
          </w:p>
        </w:tc>
      </w:tr>
      <w:tr w:rsidR="003C0FB1" w:rsidRPr="00CB5B77" w14:paraId="3476C1C6" w14:textId="77777777" w:rsidTr="00503F93">
        <w:tc>
          <w:tcPr>
            <w:tcW w:w="771" w:type="dxa"/>
          </w:tcPr>
          <w:p w14:paraId="12F51A8C" w14:textId="77777777" w:rsidR="003C0FB1" w:rsidRDefault="003C0FB1" w:rsidP="00C43DF2">
            <w:pPr>
              <w:jc w:val="both"/>
              <w:rPr>
                <w:color w:val="0000FF"/>
              </w:rPr>
            </w:pPr>
            <w:r>
              <w:rPr>
                <w:color w:val="0000FF"/>
              </w:rPr>
              <w:t>F</w:t>
            </w:r>
            <w:r w:rsidRPr="000E5DB7">
              <w:rPr>
                <w:color w:val="0000FF"/>
              </w:rPr>
              <w:t>.</w:t>
            </w:r>
          </w:p>
        </w:tc>
        <w:tc>
          <w:tcPr>
            <w:tcW w:w="8516" w:type="dxa"/>
            <w:gridSpan w:val="2"/>
          </w:tcPr>
          <w:p w14:paraId="60082B6C" w14:textId="77777777" w:rsidR="003C0FB1" w:rsidRDefault="003C0FB1" w:rsidP="00321AC6">
            <w:pPr>
              <w:jc w:val="both"/>
              <w:rPr>
                <w:szCs w:val="22"/>
              </w:rPr>
            </w:pPr>
            <w:r w:rsidRPr="000E5DB7">
              <w:t>The Client acknowledges that the Contractor may from time to time be dependent on the Client to facilitate the Contractor in the carrying out of its duties under this Agreement. The Client agrees to use its reasonable endeavours to so facilitate the Contractor within the timescales and in the manner agreed by it in writing in accordance with clause 10.</w:t>
            </w:r>
          </w:p>
        </w:tc>
      </w:tr>
      <w:tr w:rsidR="003C0FB1" w:rsidRPr="00CB5B77" w14:paraId="66B5D185" w14:textId="77777777" w:rsidTr="00503F93">
        <w:tc>
          <w:tcPr>
            <w:tcW w:w="771" w:type="dxa"/>
          </w:tcPr>
          <w:p w14:paraId="4AF4A637" w14:textId="77777777" w:rsidR="003C0FB1" w:rsidRDefault="003C0FB1" w:rsidP="00C43DF2">
            <w:pPr>
              <w:jc w:val="both"/>
              <w:rPr>
                <w:color w:val="0000FF"/>
              </w:rPr>
            </w:pPr>
            <w:r>
              <w:rPr>
                <w:color w:val="0000FF"/>
              </w:rPr>
              <w:t>G</w:t>
            </w:r>
            <w:r w:rsidRPr="000E5DB7">
              <w:rPr>
                <w:color w:val="0000FF"/>
              </w:rPr>
              <w:t>.</w:t>
            </w:r>
          </w:p>
        </w:tc>
        <w:tc>
          <w:tcPr>
            <w:tcW w:w="8516" w:type="dxa"/>
            <w:gridSpan w:val="2"/>
          </w:tcPr>
          <w:p w14:paraId="26996B4B" w14:textId="77777777" w:rsidR="003C0FB1" w:rsidRDefault="003C0FB1" w:rsidP="00321AC6">
            <w:pPr>
              <w:jc w:val="both"/>
              <w:rPr>
                <w:szCs w:val="22"/>
              </w:rPr>
            </w:pPr>
            <w:r w:rsidRPr="000E5DB7">
              <w:t>The Contractor agrees that any information relating to this Agreement and / or the performance of this Agreement may be passed by the Client to the Office of Government Procurement (“OGP”) and that the OGP may use this information in the analysis and reporting of spend data including the preparation and publishing of reports.</w:t>
            </w:r>
          </w:p>
        </w:tc>
      </w:tr>
      <w:tr w:rsidR="003C0FB1" w:rsidRPr="00CB5B77" w14:paraId="12A55715" w14:textId="77777777" w:rsidTr="00503F93">
        <w:tc>
          <w:tcPr>
            <w:tcW w:w="771" w:type="dxa"/>
          </w:tcPr>
          <w:p w14:paraId="6833BAC6" w14:textId="77777777" w:rsidR="003C0FB1" w:rsidRDefault="003C0FB1" w:rsidP="00C43DF2">
            <w:pPr>
              <w:jc w:val="both"/>
              <w:rPr>
                <w:color w:val="0000FF"/>
              </w:rPr>
            </w:pPr>
            <w:r>
              <w:rPr>
                <w:color w:val="0000FF"/>
              </w:rPr>
              <w:t>H</w:t>
            </w:r>
            <w:r w:rsidRPr="000E5DB7">
              <w:rPr>
                <w:color w:val="0000FF"/>
              </w:rPr>
              <w:t>.</w:t>
            </w:r>
          </w:p>
        </w:tc>
        <w:tc>
          <w:tcPr>
            <w:tcW w:w="8516" w:type="dxa"/>
            <w:gridSpan w:val="2"/>
          </w:tcPr>
          <w:p w14:paraId="23912781" w14:textId="77777777" w:rsidR="003C0FB1" w:rsidRDefault="003C0FB1" w:rsidP="001F7FC2">
            <w:pPr>
              <w:jc w:val="both"/>
              <w:rPr>
                <w:szCs w:val="22"/>
              </w:rPr>
            </w:pPr>
            <w:r w:rsidRPr="000E5DB7">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Client indemnified from and against </w:t>
            </w:r>
            <w:r w:rsidR="001F7FC2">
              <w:rPr>
                <w:szCs w:val="22"/>
              </w:rPr>
              <w:t xml:space="preserve">any claim arising or loss or costs incurred as a result of its failure or incapacity to fulfil its obligation under the said TUPE Regulations. </w:t>
            </w:r>
          </w:p>
        </w:tc>
      </w:tr>
      <w:tr w:rsidR="008F637D" w:rsidRPr="00CB5B77" w14:paraId="0D160632" w14:textId="77777777" w:rsidTr="00503F93">
        <w:tc>
          <w:tcPr>
            <w:tcW w:w="771" w:type="dxa"/>
          </w:tcPr>
          <w:p w14:paraId="1ED831D7" w14:textId="72419BD2" w:rsidR="008F637D" w:rsidRDefault="008F637D" w:rsidP="00C43DF2">
            <w:pPr>
              <w:jc w:val="both"/>
              <w:rPr>
                <w:color w:val="0000FF"/>
              </w:rPr>
            </w:pPr>
            <w:r>
              <w:rPr>
                <w:color w:val="0000FF"/>
              </w:rPr>
              <w:t>I.</w:t>
            </w:r>
          </w:p>
        </w:tc>
        <w:tc>
          <w:tcPr>
            <w:tcW w:w="8516" w:type="dxa"/>
            <w:gridSpan w:val="2"/>
          </w:tcPr>
          <w:p w14:paraId="336A109B" w14:textId="77777777" w:rsidR="008F637D" w:rsidRDefault="008F637D" w:rsidP="008F637D">
            <w:pPr>
              <w:rPr>
                <w:szCs w:val="22"/>
              </w:rPr>
            </w:pPr>
            <w:r>
              <w:rPr>
                <w:szCs w:val="22"/>
              </w:rPr>
              <w:t>In the case of public procurement procedures which are subject to an IPI measure within the meaning of Regulation (EU) 2022/1031, the Contractor shall comply with the following obligations:</w:t>
            </w:r>
          </w:p>
          <w:p w14:paraId="070BDF22" w14:textId="77777777" w:rsidR="008F637D" w:rsidRDefault="008F637D" w:rsidP="00746C69">
            <w:pPr>
              <w:pStyle w:val="ListParagraph"/>
              <w:numPr>
                <w:ilvl w:val="0"/>
                <w:numId w:val="15"/>
              </w:numPr>
              <w:jc w:val="both"/>
              <w:rPr>
                <w:szCs w:val="22"/>
              </w:rPr>
            </w:pPr>
            <w:r w:rsidRPr="00A035CA">
              <w:rPr>
                <w:szCs w:val="22"/>
              </w:rPr>
              <w:t>not to subcontract more than 50% of the total value of the contract to economic operators originating in a third country which is subject to an IPI measure;</w:t>
            </w:r>
          </w:p>
          <w:p w14:paraId="6D7BC024" w14:textId="77777777" w:rsidR="008F637D" w:rsidRDefault="008F637D" w:rsidP="00746C69">
            <w:pPr>
              <w:pStyle w:val="ListParagraph"/>
              <w:numPr>
                <w:ilvl w:val="0"/>
                <w:numId w:val="15"/>
              </w:numPr>
              <w:jc w:val="both"/>
              <w:rPr>
                <w:szCs w:val="22"/>
              </w:rPr>
            </w:pPr>
            <w:r w:rsidRPr="00A035CA">
              <w:rPr>
                <w:szCs w:val="22"/>
              </w:rPr>
              <w:t>for contracts whose subject matter covers the supply of goods, to ensure for the duration of the contract that goods or services supplied or provided in the execution of the contract and originating in the third country which is subject to the IPI measure represent no more than 50% of the total value of the contract, irrespective of whether such goods or services are supplied or provided directly by the successful tenderer or by a subcontractor;</w:t>
            </w:r>
          </w:p>
          <w:p w14:paraId="13B58ED4" w14:textId="77777777" w:rsidR="008F637D" w:rsidRDefault="008F637D" w:rsidP="00746C69">
            <w:pPr>
              <w:pStyle w:val="ListParagraph"/>
              <w:numPr>
                <w:ilvl w:val="0"/>
                <w:numId w:val="15"/>
              </w:numPr>
              <w:jc w:val="both"/>
              <w:rPr>
                <w:szCs w:val="22"/>
              </w:rPr>
            </w:pPr>
            <w:r w:rsidRPr="00A035CA">
              <w:rPr>
                <w:szCs w:val="22"/>
              </w:rPr>
              <w:t>to provide to the Client, upon request, adequate evidence corresponding to point (</w:t>
            </w:r>
            <w:proofErr w:type="spellStart"/>
            <w:r w:rsidRPr="00A035CA">
              <w:rPr>
                <w:szCs w:val="22"/>
              </w:rPr>
              <w:t>i</w:t>
            </w:r>
            <w:proofErr w:type="spellEnd"/>
            <w:r w:rsidRPr="00A035CA">
              <w:rPr>
                <w:szCs w:val="22"/>
              </w:rPr>
              <w:t>) or (ii) above;</w:t>
            </w:r>
          </w:p>
          <w:p w14:paraId="66FCD8CC" w14:textId="14441A67" w:rsidR="008F637D" w:rsidRPr="008F637D" w:rsidRDefault="008F637D" w:rsidP="00746C69">
            <w:pPr>
              <w:pStyle w:val="ListParagraph"/>
              <w:numPr>
                <w:ilvl w:val="0"/>
                <w:numId w:val="15"/>
              </w:numPr>
              <w:jc w:val="both"/>
              <w:rPr>
                <w:szCs w:val="22"/>
              </w:rPr>
            </w:pPr>
            <w:r>
              <w:t xml:space="preserve">to pay a proportionate charge, in the event of non-observance of the obligations referred to </w:t>
            </w:r>
            <w:proofErr w:type="spellStart"/>
            <w:r>
              <w:t>at</w:t>
            </w:r>
            <w:proofErr w:type="spellEnd"/>
            <w:r>
              <w:t xml:space="preserve"> point (</w:t>
            </w:r>
            <w:proofErr w:type="spellStart"/>
            <w:r>
              <w:t>i</w:t>
            </w:r>
            <w:proofErr w:type="spellEnd"/>
            <w:r>
              <w:t>) or (ii) above, of between 10% and 30% of the total value of the contract.</w:t>
            </w:r>
          </w:p>
        </w:tc>
      </w:tr>
    </w:tbl>
    <w:p w14:paraId="6C0A8496" w14:textId="77777777" w:rsidR="003C0FB1" w:rsidRDefault="003C0FB1" w:rsidP="00C43DF2">
      <w:pPr>
        <w:pStyle w:val="Heading2"/>
        <w:spacing w:before="120"/>
        <w:jc w:val="both"/>
      </w:pPr>
      <w:r w:rsidRPr="000E5DB7">
        <w:t>2.</w:t>
      </w:r>
      <w:r w:rsidRPr="000E5DB7">
        <w:tab/>
        <w:t xml:space="preserve">Key Personnel </w:t>
      </w:r>
    </w:p>
    <w:p w14:paraId="6A8D6507" w14:textId="77777777" w:rsidR="003C0FB1" w:rsidRDefault="003C0FB1" w:rsidP="003073E6">
      <w:pPr>
        <w:jc w:val="both"/>
      </w:pPr>
      <w:r w:rsidRPr="000E5DB7">
        <w:t xml:space="preserve">The Contractor undertakes and acknowledges that it is responsible for ensuring that all key personnel as specified in the Submission (“Key Personnel”), assigned by it to provide the Services shall be </w:t>
      </w:r>
      <w:r w:rsidRPr="000E5DB7">
        <w:lastRenderedPageBreak/>
        <w:t xml:space="preserve">available for the Term of this Agreement. The Contractor acknowledges that the Key Personnel are essential to the proper provision of the Services to the Client. In the event that any of the Key Personnel assigned by the Contractor to provide the Services under this Agreement becomes unable to provide the Services for whatever reason then, the Contractor acknowledges and undertakes that it shall immediately notify the Client in writing of the inability of any Key Personnel and replace that person with a person of equivalent experience and expertise (“Replacement Personnel”). The Contractor shall provide to the Client such details as the Client may reasonably require in writing regarding any Replacement Personnel. The Client shall have absolute discretion as to the suitability of any proposed Replacement Personnel. </w:t>
      </w:r>
    </w:p>
    <w:p w14:paraId="4D69A52B" w14:textId="77777777" w:rsidR="003C0FB1" w:rsidRDefault="003C0FB1" w:rsidP="00C43DF2">
      <w:pPr>
        <w:pStyle w:val="Heading2"/>
        <w:spacing w:before="120"/>
        <w:jc w:val="both"/>
      </w:pPr>
      <w:r w:rsidRPr="000E5DB7">
        <w:t>3.</w:t>
      </w:r>
      <w:r w:rsidRPr="000E5DB7">
        <w:tab/>
        <w:t>Payment</w:t>
      </w:r>
    </w:p>
    <w:tbl>
      <w:tblPr>
        <w:tblW w:w="0" w:type="auto"/>
        <w:tblLook w:val="01E0" w:firstRow="1" w:lastRow="1" w:firstColumn="1" w:lastColumn="1" w:noHBand="0" w:noVBand="0"/>
      </w:tblPr>
      <w:tblGrid>
        <w:gridCol w:w="760"/>
        <w:gridCol w:w="665"/>
        <w:gridCol w:w="7646"/>
      </w:tblGrid>
      <w:tr w:rsidR="003C0FB1" w:rsidRPr="00CB5B77" w14:paraId="142165D4" w14:textId="77777777" w:rsidTr="00503F93">
        <w:tc>
          <w:tcPr>
            <w:tcW w:w="828" w:type="dxa"/>
          </w:tcPr>
          <w:p w14:paraId="68F2447A" w14:textId="77777777" w:rsidR="003C0FB1" w:rsidRDefault="003C0FB1" w:rsidP="00C43DF2">
            <w:pPr>
              <w:jc w:val="both"/>
              <w:rPr>
                <w:color w:val="0000FF"/>
              </w:rPr>
            </w:pPr>
            <w:r w:rsidRPr="000E5DB7">
              <w:rPr>
                <w:color w:val="0000FF"/>
              </w:rPr>
              <w:t>A.</w:t>
            </w:r>
          </w:p>
        </w:tc>
        <w:tc>
          <w:tcPr>
            <w:tcW w:w="9540" w:type="dxa"/>
            <w:gridSpan w:val="2"/>
          </w:tcPr>
          <w:p w14:paraId="3139DEB4" w14:textId="77777777" w:rsidR="003C0FB1" w:rsidRDefault="003C0FB1" w:rsidP="003073E6">
            <w:pPr>
              <w:jc w:val="both"/>
            </w:pPr>
            <w:r w:rsidRPr="000E5DB7">
              <w:t>Subject to the provisions of this clause 3 the Client shall pay and discharge the Charges (plus any applicable VAT), in the manner specified at Schedule C. Invoicing arrangements shall be on such terms as may be agreed between the Parties.</w:t>
            </w:r>
          </w:p>
        </w:tc>
      </w:tr>
      <w:tr w:rsidR="003C0FB1" w:rsidRPr="00CB5B77" w14:paraId="3AF68D3D" w14:textId="77777777" w:rsidTr="00503F93">
        <w:tc>
          <w:tcPr>
            <w:tcW w:w="828" w:type="dxa"/>
          </w:tcPr>
          <w:p w14:paraId="604C1F99" w14:textId="77777777" w:rsidR="003C0FB1" w:rsidRDefault="003C0FB1" w:rsidP="00C43DF2">
            <w:pPr>
              <w:jc w:val="both"/>
              <w:rPr>
                <w:color w:val="0000FF"/>
              </w:rPr>
            </w:pPr>
            <w:r w:rsidRPr="000E5DB7">
              <w:rPr>
                <w:color w:val="0000FF"/>
              </w:rPr>
              <w:t>B.</w:t>
            </w:r>
          </w:p>
        </w:tc>
        <w:tc>
          <w:tcPr>
            <w:tcW w:w="9540" w:type="dxa"/>
            <w:gridSpan w:val="2"/>
          </w:tcPr>
          <w:p w14:paraId="63652984" w14:textId="77777777" w:rsidR="003C0FB1" w:rsidRDefault="003C0FB1" w:rsidP="003073E6">
            <w:pPr>
              <w:jc w:val="both"/>
            </w:pPr>
            <w:r w:rsidRPr="000E5DB7">
              <w:t>Discharge of the Charges is subject to:</w:t>
            </w:r>
          </w:p>
        </w:tc>
      </w:tr>
      <w:tr w:rsidR="003C0FB1" w:rsidRPr="00CB5B77" w14:paraId="74BC6129" w14:textId="77777777" w:rsidTr="00503F93">
        <w:tc>
          <w:tcPr>
            <w:tcW w:w="828" w:type="dxa"/>
          </w:tcPr>
          <w:p w14:paraId="1F95204C" w14:textId="77777777" w:rsidR="003C0FB1" w:rsidRDefault="003C0FB1" w:rsidP="00C43DF2">
            <w:pPr>
              <w:jc w:val="both"/>
              <w:rPr>
                <w:color w:val="0000FF"/>
              </w:rPr>
            </w:pPr>
          </w:p>
        </w:tc>
        <w:tc>
          <w:tcPr>
            <w:tcW w:w="720" w:type="dxa"/>
          </w:tcPr>
          <w:p w14:paraId="3704D3DC" w14:textId="77777777" w:rsidR="003C0FB1" w:rsidRDefault="003C0FB1" w:rsidP="003073E6">
            <w:pPr>
              <w:jc w:val="both"/>
            </w:pPr>
            <w:r w:rsidRPr="000E5DB7">
              <w:t>1.</w:t>
            </w:r>
          </w:p>
        </w:tc>
        <w:tc>
          <w:tcPr>
            <w:tcW w:w="8820" w:type="dxa"/>
          </w:tcPr>
          <w:p w14:paraId="4F406701" w14:textId="77777777" w:rsidR="003C0FB1" w:rsidRDefault="003C0FB1" w:rsidP="003073E6">
            <w:pPr>
              <w:jc w:val="both"/>
            </w:pPr>
            <w:r w:rsidRPr="000E5DB7">
              <w:t>Compliance by the Contractor with the provisions of this Agreement including but not limited to any milestones, compliance schedules and/or operational protocols in place pursuant to clause 10A from time to time;</w:t>
            </w:r>
          </w:p>
        </w:tc>
      </w:tr>
      <w:tr w:rsidR="003C0FB1" w:rsidRPr="00CB5B77" w14:paraId="259BE494" w14:textId="77777777" w:rsidTr="00503F93">
        <w:tc>
          <w:tcPr>
            <w:tcW w:w="828" w:type="dxa"/>
          </w:tcPr>
          <w:p w14:paraId="79E84CE4" w14:textId="77777777" w:rsidR="003C0FB1" w:rsidRDefault="003C0FB1" w:rsidP="00C43DF2">
            <w:pPr>
              <w:jc w:val="both"/>
              <w:rPr>
                <w:color w:val="0000FF"/>
              </w:rPr>
            </w:pPr>
          </w:p>
        </w:tc>
        <w:tc>
          <w:tcPr>
            <w:tcW w:w="720" w:type="dxa"/>
          </w:tcPr>
          <w:p w14:paraId="5FDAAF5A" w14:textId="77777777" w:rsidR="003C0FB1" w:rsidRDefault="003C0FB1" w:rsidP="003073E6">
            <w:pPr>
              <w:jc w:val="both"/>
            </w:pPr>
            <w:r w:rsidRPr="000E5DB7">
              <w:t>2.</w:t>
            </w:r>
          </w:p>
        </w:tc>
        <w:tc>
          <w:tcPr>
            <w:tcW w:w="8820" w:type="dxa"/>
          </w:tcPr>
          <w:p w14:paraId="6385F885" w14:textId="77777777" w:rsidR="003C0FB1" w:rsidRDefault="003C0FB1" w:rsidP="003073E6">
            <w:pPr>
              <w:jc w:val="both"/>
            </w:pPr>
            <w:r w:rsidRPr="000E5DB7">
              <w:t>The furnishing by the Contractor of a valid invoice and such supporting documentation as may be required by the Client from time to time. Any Contractor pre-printed terms and conditions are hereby disallowed;</w:t>
            </w:r>
          </w:p>
        </w:tc>
      </w:tr>
      <w:tr w:rsidR="003C0FB1" w:rsidRPr="00CB5B77" w14:paraId="6BD80A1F" w14:textId="77777777" w:rsidTr="00503F93">
        <w:tc>
          <w:tcPr>
            <w:tcW w:w="828" w:type="dxa"/>
          </w:tcPr>
          <w:p w14:paraId="689CC892" w14:textId="77777777" w:rsidR="003C0FB1" w:rsidRDefault="003C0FB1" w:rsidP="00C43DF2">
            <w:pPr>
              <w:jc w:val="both"/>
              <w:rPr>
                <w:color w:val="0000FF"/>
              </w:rPr>
            </w:pPr>
          </w:p>
        </w:tc>
        <w:tc>
          <w:tcPr>
            <w:tcW w:w="720" w:type="dxa"/>
          </w:tcPr>
          <w:p w14:paraId="61C77BD4" w14:textId="77777777" w:rsidR="003C0FB1" w:rsidRDefault="003C0FB1" w:rsidP="003073E6">
            <w:pPr>
              <w:jc w:val="both"/>
            </w:pPr>
            <w:r w:rsidRPr="000E5DB7">
              <w:t>3.</w:t>
            </w:r>
          </w:p>
        </w:tc>
        <w:tc>
          <w:tcPr>
            <w:tcW w:w="8820" w:type="dxa"/>
          </w:tcPr>
          <w:p w14:paraId="3CE65858" w14:textId="77777777" w:rsidR="003C0FB1" w:rsidRDefault="003C0FB1" w:rsidP="003073E6">
            <w:pPr>
              <w:jc w:val="both"/>
            </w:pPr>
            <w:r w:rsidRPr="000E5DB7">
              <w:t>Invoices being submitted to the Client’s Contact (as set out in this Agreement or such other alternative contact as may be agreed between the Parties). All and any queries relating to the invoice and/or the Services for any billing period (including whether or not Services have been accepted, rejected, satisfactorily re-performed or as the case may be) must be raised by the Client’s Contact within 14 calendar days of receipt of invoice. In circumstances where no queries are raised within the said 14 day period the invoice shall be deemed accepted. Upon resolution of any queries on the invoice to the satisfaction of the Client or upon such deemed acceptance the invoice shall be payable by the Client. Payment is subject to any rights reserved by the Client under any other provision of this Agreement; and</w:t>
            </w:r>
          </w:p>
        </w:tc>
      </w:tr>
      <w:tr w:rsidR="003C0FB1" w:rsidRPr="00CB5B77" w14:paraId="6BCBDD8A" w14:textId="77777777" w:rsidTr="00503F93">
        <w:tc>
          <w:tcPr>
            <w:tcW w:w="828" w:type="dxa"/>
          </w:tcPr>
          <w:p w14:paraId="5A094584" w14:textId="77777777" w:rsidR="003C0FB1" w:rsidRDefault="003C0FB1" w:rsidP="00C43DF2">
            <w:pPr>
              <w:jc w:val="both"/>
              <w:rPr>
                <w:color w:val="0000FF"/>
              </w:rPr>
            </w:pPr>
          </w:p>
        </w:tc>
        <w:tc>
          <w:tcPr>
            <w:tcW w:w="720" w:type="dxa"/>
          </w:tcPr>
          <w:p w14:paraId="30BCB557" w14:textId="77777777" w:rsidR="003C0FB1" w:rsidRDefault="003C0FB1" w:rsidP="003073E6">
            <w:pPr>
              <w:jc w:val="both"/>
            </w:pPr>
            <w:r w:rsidRPr="000E5DB7">
              <w:t>4.</w:t>
            </w:r>
          </w:p>
        </w:tc>
        <w:tc>
          <w:tcPr>
            <w:tcW w:w="8820" w:type="dxa"/>
          </w:tcPr>
          <w:p w14:paraId="5285A305" w14:textId="77777777" w:rsidR="003C0FB1" w:rsidRDefault="003C0FB1" w:rsidP="003073E6">
            <w:pPr>
              <w:jc w:val="both"/>
            </w:pPr>
            <w:r w:rsidRPr="000E5DB7">
              <w:t xml:space="preserve">The Client being in possession of the Contractor’s current Tax Clearance Certificate. The Contractor shall comply with all </w:t>
            </w:r>
            <w:r w:rsidR="001F7FC2">
              <w:t xml:space="preserve">applicable </w:t>
            </w:r>
            <w:r w:rsidRPr="000E5DB7">
              <w:t>EU and domestic taxation law and requirements.</w:t>
            </w:r>
          </w:p>
        </w:tc>
      </w:tr>
      <w:tr w:rsidR="003C0FB1" w:rsidRPr="00CB5B77" w14:paraId="3DEF3180" w14:textId="77777777" w:rsidTr="00503F93">
        <w:tc>
          <w:tcPr>
            <w:tcW w:w="828" w:type="dxa"/>
          </w:tcPr>
          <w:p w14:paraId="06FEF876" w14:textId="77777777" w:rsidR="003C0FB1" w:rsidRDefault="003C0FB1" w:rsidP="00C43DF2">
            <w:pPr>
              <w:jc w:val="both"/>
              <w:rPr>
                <w:color w:val="0000FF"/>
              </w:rPr>
            </w:pPr>
            <w:r w:rsidRPr="000E5DB7">
              <w:rPr>
                <w:color w:val="0000FF"/>
              </w:rPr>
              <w:t>C.</w:t>
            </w:r>
          </w:p>
        </w:tc>
        <w:tc>
          <w:tcPr>
            <w:tcW w:w="9540" w:type="dxa"/>
            <w:gridSpan w:val="2"/>
          </w:tcPr>
          <w:p w14:paraId="7E8E8E1F" w14:textId="77777777" w:rsidR="003C0FB1" w:rsidRDefault="003C0FB1" w:rsidP="003073E6">
            <w:pPr>
              <w:jc w:val="both"/>
            </w:pPr>
            <w:r w:rsidRPr="000E5DB7">
              <w:t>The European Communities (Late Payment in Commercial Transactions) Regulations, 2012 shall apply to all payments. Incorrect invoices will be returned for correction with consequential effects on the due date of payment.</w:t>
            </w:r>
          </w:p>
        </w:tc>
      </w:tr>
      <w:tr w:rsidR="003C0FB1" w:rsidRPr="00CB5B77" w14:paraId="2F4A85BD" w14:textId="77777777" w:rsidTr="00503F93">
        <w:tc>
          <w:tcPr>
            <w:tcW w:w="828" w:type="dxa"/>
          </w:tcPr>
          <w:p w14:paraId="1C4AC741" w14:textId="77777777" w:rsidR="003C0FB1" w:rsidRDefault="003C0FB1" w:rsidP="00C43DF2">
            <w:pPr>
              <w:jc w:val="both"/>
              <w:rPr>
                <w:color w:val="0000FF"/>
              </w:rPr>
            </w:pPr>
            <w:r w:rsidRPr="000E5DB7">
              <w:rPr>
                <w:color w:val="0000FF"/>
              </w:rPr>
              <w:t>D.</w:t>
            </w:r>
          </w:p>
        </w:tc>
        <w:tc>
          <w:tcPr>
            <w:tcW w:w="9540" w:type="dxa"/>
            <w:gridSpan w:val="2"/>
          </w:tcPr>
          <w:p w14:paraId="7BCAD496" w14:textId="77777777" w:rsidR="003C0FB1" w:rsidRDefault="003C0FB1" w:rsidP="003073E6">
            <w:pPr>
              <w:jc w:val="both"/>
            </w:pPr>
            <w:r w:rsidRPr="000E5DB7">
              <w:t xml:space="preserve">Wherever under this Agreement any sum of money is recoverable from or payable by the Contractor (including any sum which the Contractor is liable to pay to the Client in respect of any breach of this Agreement), the Parties may agree to deduct that sum from any sum then due, or which at any later time may become due to the Contractor under the Agreement or under any other agreement or contract with the Client. Any overpayment by either Party, whether of the Charges or of VAT or otherwise, shall be a sum of money </w:t>
            </w:r>
            <w:r w:rsidRPr="000E5DB7">
              <w:lastRenderedPageBreak/>
              <w:t>recoverable by the Party who made the overpayment from the Party in receipt of the overpayment.</w:t>
            </w:r>
          </w:p>
        </w:tc>
      </w:tr>
      <w:tr w:rsidR="003C0FB1" w:rsidRPr="00CB5B77" w14:paraId="5E9EA207" w14:textId="77777777" w:rsidTr="00503F93">
        <w:tc>
          <w:tcPr>
            <w:tcW w:w="828" w:type="dxa"/>
          </w:tcPr>
          <w:p w14:paraId="58F97841" w14:textId="77777777" w:rsidR="003C0FB1" w:rsidRDefault="003C0FB1" w:rsidP="00C43DF2">
            <w:pPr>
              <w:jc w:val="both"/>
              <w:rPr>
                <w:color w:val="0000FF"/>
              </w:rPr>
            </w:pPr>
            <w:r w:rsidRPr="000E5DB7">
              <w:rPr>
                <w:color w:val="0000FF"/>
              </w:rPr>
              <w:lastRenderedPageBreak/>
              <w:t>E.</w:t>
            </w:r>
          </w:p>
        </w:tc>
        <w:tc>
          <w:tcPr>
            <w:tcW w:w="9540" w:type="dxa"/>
            <w:gridSpan w:val="2"/>
          </w:tcPr>
          <w:p w14:paraId="75873239" w14:textId="77777777" w:rsidR="003C0FB1" w:rsidRDefault="003C0FB1" w:rsidP="003073E6">
            <w:pPr>
              <w:jc w:val="both"/>
            </w:pPr>
            <w:r w:rsidRPr="000E5DB7">
              <w:t>The Charges shall include any and all costs or expenses incurred by the Contractor, its employees, servants and agents in the performance of its obligations under this Agreement.</w:t>
            </w:r>
          </w:p>
        </w:tc>
      </w:tr>
      <w:tr w:rsidR="003C0FB1" w:rsidRPr="00CB5B77" w14:paraId="63CF42F1" w14:textId="77777777" w:rsidTr="00503F93">
        <w:tc>
          <w:tcPr>
            <w:tcW w:w="828" w:type="dxa"/>
          </w:tcPr>
          <w:p w14:paraId="06BAC0FC" w14:textId="77777777" w:rsidR="003C0FB1" w:rsidRDefault="003C0FB1" w:rsidP="00C43DF2">
            <w:pPr>
              <w:jc w:val="both"/>
              <w:rPr>
                <w:color w:val="0000FF"/>
              </w:rPr>
            </w:pPr>
            <w:r w:rsidRPr="000E5DB7">
              <w:rPr>
                <w:color w:val="0000FF"/>
              </w:rPr>
              <w:t>F.</w:t>
            </w:r>
          </w:p>
        </w:tc>
        <w:tc>
          <w:tcPr>
            <w:tcW w:w="9540" w:type="dxa"/>
            <w:gridSpan w:val="2"/>
          </w:tcPr>
          <w:p w14:paraId="458A403D" w14:textId="77777777" w:rsidR="003C0FB1" w:rsidRDefault="003C0FB1" w:rsidP="003073E6">
            <w:pPr>
              <w:jc w:val="both"/>
            </w:pPr>
            <w:r w:rsidRPr="000E5DB7">
              <w:t>The Charges shall be discharged as provided for in this clause subject to the retention by the Client 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tc>
      </w:tr>
    </w:tbl>
    <w:p w14:paraId="21480F23" w14:textId="77777777" w:rsidR="003C0FB1" w:rsidRPr="00EA1632" w:rsidRDefault="003C0FB1" w:rsidP="00EA1632">
      <w:pPr>
        <w:pStyle w:val="Heading2"/>
      </w:pPr>
      <w:r w:rsidRPr="00EA1632">
        <w:t>4.</w:t>
      </w:r>
      <w:r w:rsidRPr="00EA1632">
        <w:tab/>
        <w:t>Warranties, Representations and Undertakings</w:t>
      </w:r>
    </w:p>
    <w:tbl>
      <w:tblPr>
        <w:tblW w:w="0" w:type="auto"/>
        <w:tblLook w:val="01E0" w:firstRow="1" w:lastRow="1" w:firstColumn="1" w:lastColumn="1" w:noHBand="0" w:noVBand="0"/>
      </w:tblPr>
      <w:tblGrid>
        <w:gridCol w:w="753"/>
        <w:gridCol w:w="705"/>
        <w:gridCol w:w="7613"/>
      </w:tblGrid>
      <w:tr w:rsidR="003C0FB1" w:rsidRPr="00CB5B77" w14:paraId="73EF730C" w14:textId="77777777" w:rsidTr="00F00268">
        <w:trPr>
          <w:trHeight w:val="499"/>
        </w:trPr>
        <w:tc>
          <w:tcPr>
            <w:tcW w:w="753" w:type="dxa"/>
          </w:tcPr>
          <w:p w14:paraId="647987A8" w14:textId="77777777" w:rsidR="003C0FB1" w:rsidRDefault="003C0FB1" w:rsidP="007F3458">
            <w:pPr>
              <w:jc w:val="both"/>
              <w:rPr>
                <w:color w:val="0000FF"/>
              </w:rPr>
            </w:pPr>
            <w:r w:rsidRPr="000E5DB7">
              <w:rPr>
                <w:color w:val="0000FF"/>
              </w:rPr>
              <w:t>A.</w:t>
            </w:r>
          </w:p>
        </w:tc>
        <w:tc>
          <w:tcPr>
            <w:tcW w:w="8318" w:type="dxa"/>
            <w:gridSpan w:val="2"/>
          </w:tcPr>
          <w:p w14:paraId="25561EFC" w14:textId="77777777" w:rsidR="003C0FB1" w:rsidRDefault="003C0FB1" w:rsidP="003073E6">
            <w:pPr>
              <w:jc w:val="both"/>
            </w:pPr>
            <w:r w:rsidRPr="000E5DB7">
              <w:t>The Contractor acknowledges, warrants, represents and undertakes that:</w:t>
            </w:r>
          </w:p>
        </w:tc>
      </w:tr>
      <w:tr w:rsidR="003C0FB1" w:rsidRPr="00CB5B77" w14:paraId="65A40114" w14:textId="77777777" w:rsidTr="00F00268">
        <w:tc>
          <w:tcPr>
            <w:tcW w:w="753" w:type="dxa"/>
          </w:tcPr>
          <w:p w14:paraId="441D9AD4" w14:textId="77777777" w:rsidR="003C0FB1" w:rsidRDefault="003C0FB1" w:rsidP="007F3458">
            <w:pPr>
              <w:jc w:val="both"/>
              <w:rPr>
                <w:color w:val="0000FF"/>
              </w:rPr>
            </w:pPr>
          </w:p>
        </w:tc>
        <w:tc>
          <w:tcPr>
            <w:tcW w:w="705" w:type="dxa"/>
          </w:tcPr>
          <w:p w14:paraId="3EC9A071" w14:textId="77777777" w:rsidR="003C0FB1" w:rsidRDefault="003C0FB1" w:rsidP="003073E6">
            <w:pPr>
              <w:jc w:val="both"/>
            </w:pPr>
            <w:r w:rsidRPr="000E5DB7">
              <w:t>1.</w:t>
            </w:r>
          </w:p>
        </w:tc>
        <w:tc>
          <w:tcPr>
            <w:tcW w:w="7613" w:type="dxa"/>
          </w:tcPr>
          <w:p w14:paraId="581CD854" w14:textId="77777777" w:rsidR="003C0FB1" w:rsidRDefault="003C0FB1" w:rsidP="003073E6">
            <w:pPr>
              <w:jc w:val="both"/>
            </w:pPr>
            <w:r w:rsidRPr="000E5DB7">
              <w:t>it has the authority and right under law to enter into, and to carry out its obligations and responsibilities under this Agreement and to provide the Services hereunder;</w:t>
            </w:r>
          </w:p>
        </w:tc>
      </w:tr>
      <w:tr w:rsidR="003C0FB1" w:rsidRPr="00CB5B77" w14:paraId="59D73DE8" w14:textId="77777777" w:rsidTr="00F00268">
        <w:tc>
          <w:tcPr>
            <w:tcW w:w="753" w:type="dxa"/>
          </w:tcPr>
          <w:p w14:paraId="5FCA520D" w14:textId="77777777" w:rsidR="003C0FB1" w:rsidRDefault="003C0FB1" w:rsidP="007F3458">
            <w:pPr>
              <w:jc w:val="both"/>
              <w:rPr>
                <w:color w:val="0000FF"/>
              </w:rPr>
            </w:pPr>
          </w:p>
        </w:tc>
        <w:tc>
          <w:tcPr>
            <w:tcW w:w="705" w:type="dxa"/>
          </w:tcPr>
          <w:p w14:paraId="6FBAAB3D" w14:textId="77777777" w:rsidR="003C0FB1" w:rsidRDefault="003C0FB1" w:rsidP="003073E6">
            <w:pPr>
              <w:jc w:val="both"/>
            </w:pPr>
            <w:r w:rsidRPr="000E5DB7">
              <w:t>2.</w:t>
            </w:r>
          </w:p>
        </w:tc>
        <w:tc>
          <w:tcPr>
            <w:tcW w:w="7613" w:type="dxa"/>
          </w:tcPr>
          <w:p w14:paraId="6748404A" w14:textId="77777777" w:rsidR="003C0FB1" w:rsidRDefault="003C0FB1" w:rsidP="003073E6">
            <w:pPr>
              <w:jc w:val="both"/>
            </w:pPr>
            <w:r w:rsidRPr="000E5DB7">
              <w:t>it is entering into this Agreement with a full understanding of its material terms and risks and is capable of assuming those risks;</w:t>
            </w:r>
          </w:p>
        </w:tc>
      </w:tr>
      <w:tr w:rsidR="003C0FB1" w:rsidRPr="00CB5B77" w14:paraId="67D195AD" w14:textId="77777777" w:rsidTr="00F00268">
        <w:tc>
          <w:tcPr>
            <w:tcW w:w="753" w:type="dxa"/>
          </w:tcPr>
          <w:p w14:paraId="316EE41E" w14:textId="77777777" w:rsidR="003C0FB1" w:rsidRDefault="003C0FB1" w:rsidP="007F3458">
            <w:pPr>
              <w:jc w:val="both"/>
              <w:rPr>
                <w:color w:val="0000FF"/>
              </w:rPr>
            </w:pPr>
          </w:p>
        </w:tc>
        <w:tc>
          <w:tcPr>
            <w:tcW w:w="705" w:type="dxa"/>
          </w:tcPr>
          <w:p w14:paraId="06322FE3" w14:textId="77777777" w:rsidR="003C0FB1" w:rsidRPr="000E5DB7" w:rsidRDefault="003C0FB1" w:rsidP="003073E6">
            <w:pPr>
              <w:jc w:val="both"/>
            </w:pPr>
            <w:r w:rsidRPr="000E5DB7">
              <w:t>3.</w:t>
            </w:r>
          </w:p>
        </w:tc>
        <w:tc>
          <w:tcPr>
            <w:tcW w:w="7613" w:type="dxa"/>
          </w:tcPr>
          <w:p w14:paraId="4E63DAE6" w14:textId="77777777" w:rsidR="003C0FB1" w:rsidRPr="000E5DB7" w:rsidRDefault="003C0FB1" w:rsidP="003073E6">
            <w:pPr>
              <w:jc w:val="both"/>
            </w:pPr>
            <w:r w:rsidRPr="000E5DB7">
              <w:t>it is entering into this Agreement with a full understanding of its obligations with regard to taxation, employment, social and environmental protection and is capable of assuming and fulfilling those obligations;</w:t>
            </w:r>
          </w:p>
        </w:tc>
      </w:tr>
      <w:tr w:rsidR="003C0FB1" w:rsidRPr="00CB5B77" w14:paraId="16AE5D10" w14:textId="77777777" w:rsidTr="00F00268">
        <w:tc>
          <w:tcPr>
            <w:tcW w:w="753" w:type="dxa"/>
          </w:tcPr>
          <w:p w14:paraId="6E67EBCE" w14:textId="77777777" w:rsidR="003C0FB1" w:rsidRDefault="003C0FB1" w:rsidP="007F3458">
            <w:pPr>
              <w:jc w:val="both"/>
              <w:rPr>
                <w:color w:val="0000FF"/>
              </w:rPr>
            </w:pPr>
          </w:p>
        </w:tc>
        <w:tc>
          <w:tcPr>
            <w:tcW w:w="705" w:type="dxa"/>
          </w:tcPr>
          <w:p w14:paraId="23CE3580" w14:textId="77777777" w:rsidR="003C0FB1" w:rsidRPr="000E5DB7" w:rsidRDefault="003C0FB1" w:rsidP="003073E6">
            <w:pPr>
              <w:jc w:val="both"/>
            </w:pPr>
            <w:r w:rsidRPr="000E5DB7">
              <w:t>4.</w:t>
            </w:r>
          </w:p>
        </w:tc>
        <w:tc>
          <w:tcPr>
            <w:tcW w:w="7613" w:type="dxa"/>
          </w:tcPr>
          <w:p w14:paraId="38E72620" w14:textId="77777777" w:rsidR="003C0FB1" w:rsidRPr="000E5DB7" w:rsidRDefault="003C0FB1" w:rsidP="003073E6">
            <w:pPr>
              <w:jc w:val="both"/>
            </w:pPr>
            <w:r w:rsidRPr="000E5DB7">
              <w:t>it has acquainted itself with and shall comply with all legal requirements or such other laws, recommendations, guidance or practices as may affect the provision of the Services as they apply to the Contractor;</w:t>
            </w:r>
          </w:p>
        </w:tc>
      </w:tr>
      <w:tr w:rsidR="003C0FB1" w:rsidRPr="00CB5B77" w14:paraId="69B9E885" w14:textId="77777777" w:rsidTr="00F00268">
        <w:tc>
          <w:tcPr>
            <w:tcW w:w="753" w:type="dxa"/>
          </w:tcPr>
          <w:p w14:paraId="3A34F492" w14:textId="77777777" w:rsidR="003C0FB1" w:rsidRDefault="003C0FB1" w:rsidP="007F3458">
            <w:pPr>
              <w:jc w:val="both"/>
              <w:rPr>
                <w:color w:val="0000FF"/>
              </w:rPr>
            </w:pPr>
          </w:p>
        </w:tc>
        <w:tc>
          <w:tcPr>
            <w:tcW w:w="705" w:type="dxa"/>
          </w:tcPr>
          <w:p w14:paraId="1C976300" w14:textId="77777777" w:rsidR="003C0FB1" w:rsidRPr="000E5DB7" w:rsidRDefault="003C0FB1" w:rsidP="003073E6">
            <w:pPr>
              <w:jc w:val="both"/>
            </w:pPr>
            <w:r w:rsidRPr="000E5DB7">
              <w:t>5.</w:t>
            </w:r>
          </w:p>
        </w:tc>
        <w:tc>
          <w:tcPr>
            <w:tcW w:w="7613" w:type="dxa"/>
          </w:tcPr>
          <w:p w14:paraId="76BDC84B" w14:textId="77777777" w:rsidR="003C0FB1" w:rsidRPr="000E5DB7" w:rsidRDefault="003C0FB1" w:rsidP="003073E6">
            <w:pPr>
              <w:jc w:val="both"/>
            </w:pPr>
            <w:r w:rsidRPr="00507FE4">
              <w:t>it has taken all and any action necessary to ensure that it has the power to execute and enter into this Agreement;</w:t>
            </w:r>
          </w:p>
        </w:tc>
      </w:tr>
      <w:tr w:rsidR="003C0FB1" w:rsidRPr="00CB5B77" w14:paraId="7C0C64B6" w14:textId="77777777" w:rsidTr="00F00268">
        <w:tc>
          <w:tcPr>
            <w:tcW w:w="753" w:type="dxa"/>
          </w:tcPr>
          <w:p w14:paraId="1C1A1926" w14:textId="77777777" w:rsidR="003C0FB1" w:rsidRDefault="003C0FB1" w:rsidP="007F3458">
            <w:pPr>
              <w:jc w:val="both"/>
              <w:rPr>
                <w:color w:val="0000FF"/>
              </w:rPr>
            </w:pPr>
          </w:p>
        </w:tc>
        <w:tc>
          <w:tcPr>
            <w:tcW w:w="705" w:type="dxa"/>
          </w:tcPr>
          <w:p w14:paraId="304390AF" w14:textId="77777777" w:rsidR="003C0FB1" w:rsidRPr="000E5DB7" w:rsidRDefault="003C0FB1" w:rsidP="003073E6">
            <w:pPr>
              <w:jc w:val="both"/>
            </w:pPr>
            <w:r w:rsidRPr="000E5DB7">
              <w:t>6.</w:t>
            </w:r>
          </w:p>
        </w:tc>
        <w:tc>
          <w:tcPr>
            <w:tcW w:w="7613" w:type="dxa"/>
          </w:tcPr>
          <w:p w14:paraId="2B126729" w14:textId="77777777" w:rsidR="003C0FB1" w:rsidRPr="000E5DB7" w:rsidRDefault="003C0FB1" w:rsidP="003073E6">
            <w:pPr>
              <w:jc w:val="both"/>
            </w:pPr>
            <w:r w:rsidRPr="00507FE4">
              <w:t xml:space="preserve">the status of the Contractor, as declared in the “Declaration as to Personal Circumstances of Tenderer” dated </w:t>
            </w:r>
            <w:r w:rsidRPr="00507FE4">
              <w:fldChar w:fldCharType="begin">
                <w:ffData>
                  <w:name w:val=""/>
                  <w:enabled/>
                  <w:calcOnExit w:val="0"/>
                  <w:textInput>
                    <w:default w:val="[insert date]"/>
                  </w:textInput>
                </w:ffData>
              </w:fldChar>
            </w:r>
            <w:r w:rsidRPr="00507FE4">
              <w:instrText xml:space="preserve"> FORMTEXT </w:instrText>
            </w:r>
            <w:r w:rsidRPr="00507FE4">
              <w:fldChar w:fldCharType="separate"/>
            </w:r>
            <w:r w:rsidRPr="00507FE4">
              <w:rPr>
                <w:noProof/>
              </w:rPr>
              <w:t>[insert date]</w:t>
            </w:r>
            <w:r w:rsidRPr="00507FE4">
              <w:fldChar w:fldCharType="end"/>
            </w:r>
            <w:r w:rsidRPr="00507FE4">
              <w:t xml:space="preserve"> , which confirms that none of the excluding circumstances listed in </w:t>
            </w:r>
            <w:r w:rsidRPr="006C766A">
              <w:rPr>
                <w:szCs w:val="22"/>
              </w:rPr>
              <w:t>Regulation 57 of the Regulations</w:t>
            </w:r>
            <w:r w:rsidRPr="00507FE4">
              <w:t xml:space="preserve"> apply to the C</w:t>
            </w:r>
            <w:r>
              <w:t>ontractor</w:t>
            </w:r>
            <w:r w:rsidRPr="00507FE4">
              <w:t>, remains unchanged;</w:t>
            </w:r>
          </w:p>
        </w:tc>
      </w:tr>
      <w:tr w:rsidR="003C0FB1" w:rsidRPr="00CB5B77" w14:paraId="4CAF685A" w14:textId="77777777" w:rsidTr="00F00268">
        <w:tc>
          <w:tcPr>
            <w:tcW w:w="753" w:type="dxa"/>
          </w:tcPr>
          <w:p w14:paraId="02808BA3" w14:textId="77777777" w:rsidR="003C0FB1" w:rsidRDefault="003C0FB1" w:rsidP="007F3458">
            <w:pPr>
              <w:jc w:val="both"/>
              <w:rPr>
                <w:color w:val="0000FF"/>
              </w:rPr>
            </w:pPr>
          </w:p>
        </w:tc>
        <w:tc>
          <w:tcPr>
            <w:tcW w:w="705" w:type="dxa"/>
          </w:tcPr>
          <w:p w14:paraId="1879A6E3" w14:textId="77777777" w:rsidR="003C0FB1" w:rsidRPr="000E5DB7" w:rsidRDefault="003C0FB1" w:rsidP="003073E6">
            <w:pPr>
              <w:jc w:val="both"/>
            </w:pPr>
            <w:r w:rsidRPr="000E5DB7">
              <w:t>7.</w:t>
            </w:r>
          </w:p>
        </w:tc>
        <w:tc>
          <w:tcPr>
            <w:tcW w:w="7613" w:type="dxa"/>
          </w:tcPr>
          <w:p w14:paraId="0E040E90" w14:textId="77777777" w:rsidR="003C0FB1" w:rsidRPr="000E5DB7" w:rsidRDefault="003C0FB1" w:rsidP="003073E6">
            <w:pPr>
              <w:jc w:val="both"/>
            </w:pPr>
            <w:r w:rsidRPr="000E5DB7">
              <w:t xml:space="preserve">it owns, has obtained or is able to obtain, valid licences for all Intellectual Property Rights (as defined in clause 6 below) that are necessary for the performance of its obligations under this Agreement and for the Client to obtain the benefit of the Services for its business purposes; </w:t>
            </w:r>
          </w:p>
        </w:tc>
      </w:tr>
      <w:tr w:rsidR="009A0BAB" w:rsidRPr="00CB5B77" w14:paraId="105CE1FE" w14:textId="77777777" w:rsidTr="00F00268">
        <w:trPr>
          <w:trHeight w:val="454"/>
        </w:trPr>
        <w:tc>
          <w:tcPr>
            <w:tcW w:w="753" w:type="dxa"/>
          </w:tcPr>
          <w:p w14:paraId="00432DD3" w14:textId="77777777" w:rsidR="009A0BAB" w:rsidRDefault="009A0BAB" w:rsidP="007F3458">
            <w:pPr>
              <w:jc w:val="both"/>
              <w:rPr>
                <w:color w:val="0000FF"/>
              </w:rPr>
            </w:pPr>
          </w:p>
        </w:tc>
        <w:tc>
          <w:tcPr>
            <w:tcW w:w="705" w:type="dxa"/>
          </w:tcPr>
          <w:p w14:paraId="2C41A50F" w14:textId="77777777" w:rsidR="009A0BAB" w:rsidRPr="002A572A" w:rsidRDefault="009A0BAB" w:rsidP="003073E6">
            <w:pPr>
              <w:jc w:val="both"/>
            </w:pPr>
            <w:r w:rsidRPr="002A572A">
              <w:t>8</w:t>
            </w:r>
            <w:r>
              <w:t>.</w:t>
            </w:r>
          </w:p>
        </w:tc>
        <w:tc>
          <w:tcPr>
            <w:tcW w:w="7613" w:type="dxa"/>
          </w:tcPr>
          <w:p w14:paraId="7F12D406" w14:textId="7F3EF441" w:rsidR="009A0BAB" w:rsidRPr="00F00268" w:rsidRDefault="00F00268" w:rsidP="009A0BAB">
            <w:pPr>
              <w:rPr>
                <w:i/>
                <w:iCs/>
                <w:color w:val="FF0000"/>
              </w:rPr>
            </w:pPr>
            <w:r>
              <w:rPr>
                <w:i/>
                <w:iCs/>
                <w:color w:val="FF0000"/>
              </w:rPr>
              <w:t>Not Used</w:t>
            </w:r>
          </w:p>
        </w:tc>
      </w:tr>
      <w:tr w:rsidR="003C0FB1" w:rsidRPr="00CB5B77" w14:paraId="28AB2D95" w14:textId="77777777" w:rsidTr="00F00268">
        <w:tc>
          <w:tcPr>
            <w:tcW w:w="753" w:type="dxa"/>
          </w:tcPr>
          <w:p w14:paraId="565691D5" w14:textId="77777777" w:rsidR="003C0FB1" w:rsidRDefault="003C0FB1" w:rsidP="007F3458">
            <w:pPr>
              <w:jc w:val="both"/>
              <w:rPr>
                <w:color w:val="0000FF"/>
              </w:rPr>
            </w:pPr>
          </w:p>
        </w:tc>
        <w:tc>
          <w:tcPr>
            <w:tcW w:w="705" w:type="dxa"/>
          </w:tcPr>
          <w:p w14:paraId="522579EF" w14:textId="77777777" w:rsidR="003C0FB1" w:rsidRPr="000E5DB7" w:rsidRDefault="003C0FB1" w:rsidP="003073E6">
            <w:pPr>
              <w:jc w:val="both"/>
            </w:pPr>
            <w:r>
              <w:t>9.</w:t>
            </w:r>
          </w:p>
        </w:tc>
        <w:tc>
          <w:tcPr>
            <w:tcW w:w="7613" w:type="dxa"/>
          </w:tcPr>
          <w:p w14:paraId="02C3B2B3" w14:textId="77777777" w:rsidR="003C0FB1" w:rsidRPr="000E5DB7" w:rsidRDefault="003C0FB1" w:rsidP="003073E6">
            <w:pPr>
              <w:jc w:val="both"/>
            </w:pPr>
            <w:r w:rsidRPr="000E5DB7">
              <w:t>it retains and shall maintain for the Term insurances for the nature and amount specified in the RFT. The Contractor undertakes to advise the Client forthwith of any material change to its insured status, to produce proof of current premiums paid upon written request and where required produce valid certificates of insurance for inspection. The Contractor shall carry out all directions of the Client with regard to compliance with this clause 4A.</w:t>
            </w:r>
            <w:r>
              <w:t>9</w:t>
            </w:r>
            <w:r w:rsidRPr="000E5DB7">
              <w:t xml:space="preserve">; </w:t>
            </w:r>
            <w:r>
              <w:t>and</w:t>
            </w:r>
          </w:p>
        </w:tc>
      </w:tr>
      <w:tr w:rsidR="003C0FB1" w:rsidRPr="00CB5B77" w14:paraId="592AFC0E" w14:textId="77777777" w:rsidTr="00F00268">
        <w:tc>
          <w:tcPr>
            <w:tcW w:w="753" w:type="dxa"/>
          </w:tcPr>
          <w:p w14:paraId="4A007B95" w14:textId="77777777" w:rsidR="003C0FB1" w:rsidRDefault="003C0FB1" w:rsidP="007F3458">
            <w:pPr>
              <w:jc w:val="both"/>
              <w:rPr>
                <w:color w:val="0000FF"/>
              </w:rPr>
            </w:pPr>
          </w:p>
        </w:tc>
        <w:tc>
          <w:tcPr>
            <w:tcW w:w="705" w:type="dxa"/>
          </w:tcPr>
          <w:p w14:paraId="0F91D46E" w14:textId="77777777" w:rsidR="003C0FB1" w:rsidRPr="000E5DB7" w:rsidRDefault="003C0FB1" w:rsidP="003073E6">
            <w:pPr>
              <w:jc w:val="both"/>
            </w:pPr>
            <w:r>
              <w:t>10.</w:t>
            </w:r>
          </w:p>
        </w:tc>
        <w:tc>
          <w:tcPr>
            <w:tcW w:w="7613" w:type="dxa"/>
          </w:tcPr>
          <w:p w14:paraId="688F3682" w14:textId="77777777" w:rsidR="003C0FB1" w:rsidRPr="000E5DB7" w:rsidRDefault="003C0FB1" w:rsidP="003073E6">
            <w:pPr>
              <w:jc w:val="both"/>
            </w:pPr>
            <w:r w:rsidRPr="00830A49">
              <w:rPr>
                <w:szCs w:val="22"/>
              </w:rPr>
              <w:t xml:space="preserve">the Client shall be under no obligation to purchase any minimum number or value of </w:t>
            </w:r>
            <w:r>
              <w:rPr>
                <w:szCs w:val="22"/>
              </w:rPr>
              <w:t>Services</w:t>
            </w:r>
            <w:r w:rsidRPr="00830A49">
              <w:rPr>
                <w:szCs w:val="22"/>
              </w:rPr>
              <w:t>.</w:t>
            </w:r>
          </w:p>
        </w:tc>
      </w:tr>
      <w:tr w:rsidR="003C0FB1" w:rsidRPr="00CB5B77" w14:paraId="50B1DB43" w14:textId="77777777" w:rsidTr="00F00268">
        <w:tc>
          <w:tcPr>
            <w:tcW w:w="753" w:type="dxa"/>
          </w:tcPr>
          <w:p w14:paraId="61149554" w14:textId="77777777" w:rsidR="003C0FB1" w:rsidRDefault="003C0FB1" w:rsidP="007F3458">
            <w:pPr>
              <w:jc w:val="both"/>
              <w:rPr>
                <w:color w:val="0000FF"/>
              </w:rPr>
            </w:pPr>
            <w:r w:rsidRPr="000E5DB7">
              <w:rPr>
                <w:color w:val="0000FF"/>
              </w:rPr>
              <w:lastRenderedPageBreak/>
              <w:t>B.</w:t>
            </w:r>
          </w:p>
        </w:tc>
        <w:tc>
          <w:tcPr>
            <w:tcW w:w="8318" w:type="dxa"/>
            <w:gridSpan w:val="2"/>
          </w:tcPr>
          <w:p w14:paraId="6DB19519" w14:textId="77777777" w:rsidR="003C0FB1" w:rsidRDefault="003C0FB1" w:rsidP="003073E6">
            <w:pPr>
              <w:jc w:val="both"/>
            </w:pPr>
            <w:r w:rsidRPr="000E5DB7">
              <w:t>The Contractor undertakes to notify the Client forthwith of any material change to the status of the Contractor with regard to the warranties, acknowledgements, representations and undertakings as set out at clause 4A and to comply with all reasonable directions of the Client with regard thereto which may include termination of this Agreement.</w:t>
            </w:r>
          </w:p>
        </w:tc>
      </w:tr>
    </w:tbl>
    <w:p w14:paraId="52358ADB" w14:textId="77777777" w:rsidR="003C0FB1" w:rsidRDefault="003C0FB1" w:rsidP="00394603">
      <w:pPr>
        <w:pStyle w:val="Heading2"/>
        <w:jc w:val="both"/>
      </w:pPr>
      <w:r w:rsidRPr="000E5DB7">
        <w:t>5.</w:t>
      </w:r>
      <w:r w:rsidRPr="000E5DB7">
        <w:tab/>
        <w:t xml:space="preserve">Remedies </w:t>
      </w:r>
    </w:p>
    <w:tbl>
      <w:tblPr>
        <w:tblW w:w="0" w:type="auto"/>
        <w:tblLook w:val="01E0" w:firstRow="1" w:lastRow="1" w:firstColumn="1" w:lastColumn="1" w:noHBand="0" w:noVBand="0"/>
      </w:tblPr>
      <w:tblGrid>
        <w:gridCol w:w="760"/>
        <w:gridCol w:w="8311"/>
      </w:tblGrid>
      <w:tr w:rsidR="003C0FB1" w:rsidRPr="00CB5B77" w14:paraId="107028C1" w14:textId="77777777" w:rsidTr="00175C84">
        <w:tc>
          <w:tcPr>
            <w:tcW w:w="760" w:type="dxa"/>
          </w:tcPr>
          <w:p w14:paraId="6B1CD483" w14:textId="77777777" w:rsidR="001F7FC2" w:rsidRDefault="001F7FC2" w:rsidP="00394603">
            <w:pPr>
              <w:jc w:val="both"/>
              <w:rPr>
                <w:color w:val="0000FF"/>
              </w:rPr>
            </w:pPr>
          </w:p>
          <w:p w14:paraId="4C11A771" w14:textId="77777777" w:rsidR="001F7FC2" w:rsidRDefault="001F7FC2" w:rsidP="00394603">
            <w:pPr>
              <w:jc w:val="both"/>
              <w:rPr>
                <w:color w:val="0000FF"/>
              </w:rPr>
            </w:pPr>
          </w:p>
          <w:p w14:paraId="5C516BA5" w14:textId="77777777" w:rsidR="003C0FB1" w:rsidRDefault="003C0FB1" w:rsidP="00394603">
            <w:pPr>
              <w:jc w:val="both"/>
              <w:rPr>
                <w:color w:val="0000FF"/>
              </w:rPr>
            </w:pPr>
            <w:r w:rsidRPr="000E5DB7">
              <w:rPr>
                <w:color w:val="0000FF"/>
              </w:rPr>
              <w:t>A.</w:t>
            </w:r>
          </w:p>
        </w:tc>
        <w:tc>
          <w:tcPr>
            <w:tcW w:w="8311" w:type="dxa"/>
          </w:tcPr>
          <w:p w14:paraId="3A9B91BA" w14:textId="77777777" w:rsidR="001F7FC2" w:rsidRPr="001F7FC2" w:rsidRDefault="00CA6DCF" w:rsidP="001F7FC2">
            <w:pPr>
              <w:jc w:val="both"/>
              <w:rPr>
                <w:b/>
                <w:i/>
                <w:highlight w:val="lightGray"/>
              </w:rPr>
            </w:pPr>
            <w:sdt>
              <w:sdtPr>
                <w:rPr>
                  <w:highlight w:val="lightGray"/>
                </w:rPr>
                <w:id w:val="-1636324986"/>
                <w:placeholder>
                  <w:docPart w:val="BDC0A0D4EFF74AECB960F338E13470F1"/>
                </w:placeholder>
              </w:sdtPr>
              <w:sdtEndPr>
                <w:rPr>
                  <w:b/>
                  <w:i/>
                </w:rPr>
              </w:sdtEndPr>
              <w:sdtContent>
                <w:r w:rsidR="001F7FC2" w:rsidRPr="001F7FC2">
                  <w:rPr>
                    <w:b/>
                    <w:i/>
                    <w:highlight w:val="lightGray"/>
                  </w:rPr>
                  <w:t>Prior to publication please ensure to insert amounts/figures where applicable.  When finished, delete these instructions.</w:t>
                </w:r>
              </w:sdtContent>
            </w:sdt>
          </w:p>
          <w:p w14:paraId="7D325EEA" w14:textId="77777777" w:rsidR="003C0FB1" w:rsidRDefault="003C0FB1" w:rsidP="006C71B4">
            <w:pPr>
              <w:jc w:val="both"/>
            </w:pPr>
            <w:r w:rsidRPr="000E5DB7">
              <w:t>The Contractor shall be liable for and shall indemnify the Client for and in respect of all and any losses, claims, demands, damages or expenses which the Client 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tc>
      </w:tr>
      <w:tr w:rsidR="003C0FB1" w:rsidRPr="00CB5B77" w14:paraId="3D06DC4E" w14:textId="77777777" w:rsidTr="00175C84">
        <w:tc>
          <w:tcPr>
            <w:tcW w:w="760" w:type="dxa"/>
          </w:tcPr>
          <w:p w14:paraId="39D81D66" w14:textId="77777777" w:rsidR="003C0FB1" w:rsidRDefault="003C0FB1" w:rsidP="00394603">
            <w:pPr>
              <w:jc w:val="both"/>
              <w:rPr>
                <w:color w:val="0000FF"/>
              </w:rPr>
            </w:pPr>
            <w:r w:rsidRPr="000E5DB7">
              <w:rPr>
                <w:color w:val="0000FF"/>
              </w:rPr>
              <w:t>B.</w:t>
            </w:r>
          </w:p>
        </w:tc>
        <w:tc>
          <w:tcPr>
            <w:tcW w:w="8311" w:type="dxa"/>
          </w:tcPr>
          <w:p w14:paraId="32ECAF1E" w14:textId="77777777" w:rsidR="003C0FB1" w:rsidRDefault="003C0FB1" w:rsidP="006C71B4">
            <w:pPr>
              <w:jc w:val="both"/>
            </w:pPr>
            <w:r w:rsidRPr="000E5DB7">
              <w:t>Save in respect of fraud (including fraudulent misrepresentation), personal injury or death</w:t>
            </w:r>
            <w:r>
              <w:t xml:space="preserve"> </w:t>
            </w:r>
            <w:r>
              <w:rPr>
                <w:szCs w:val="22"/>
              </w:rPr>
              <w:t>or in respect of the Contractor’s indemnity under clause 6(G)</w:t>
            </w:r>
            <w:r w:rsidRPr="000E5DB7">
              <w:t xml:space="preserve">, neither Party will be liable for any indirect losses (including loss of profit, loss of revenue, loss of goodwill, indirectly arising damages, costs and expenses) of any kind whatsoever and howsoever arising even if such Party has been advised of their possibility. </w:t>
            </w:r>
          </w:p>
        </w:tc>
      </w:tr>
      <w:tr w:rsidR="003C0FB1" w:rsidRPr="00CB5B77" w14:paraId="70D9F485" w14:textId="77777777" w:rsidTr="00AA6837">
        <w:trPr>
          <w:trHeight w:val="996"/>
        </w:trPr>
        <w:tc>
          <w:tcPr>
            <w:tcW w:w="760" w:type="dxa"/>
          </w:tcPr>
          <w:p w14:paraId="4B3E5DF9" w14:textId="77777777" w:rsidR="003C0FB1" w:rsidRDefault="003C0FB1" w:rsidP="00394603">
            <w:pPr>
              <w:jc w:val="both"/>
              <w:rPr>
                <w:color w:val="0000FF"/>
              </w:rPr>
            </w:pPr>
            <w:r w:rsidRPr="000E5DB7">
              <w:rPr>
                <w:color w:val="0000FF"/>
              </w:rPr>
              <w:t>C.</w:t>
            </w:r>
          </w:p>
        </w:tc>
        <w:tc>
          <w:tcPr>
            <w:tcW w:w="8311" w:type="dxa"/>
          </w:tcPr>
          <w:p w14:paraId="32A7F7CB" w14:textId="77777777" w:rsidR="003C0FB1" w:rsidRPr="00343D57" w:rsidRDefault="003C0FB1" w:rsidP="006C71B4">
            <w:pPr>
              <w:jc w:val="both"/>
            </w:pPr>
            <w:r w:rsidRPr="000E5DB7">
              <w:t>Should the Client find itself obliged to order elsewhere in consequence of the failure of the Contractor to deliver Services, the Client shall be entitled to recover from the Contractor any excess prices which may be paid by the Client.</w:t>
            </w:r>
          </w:p>
        </w:tc>
      </w:tr>
      <w:tr w:rsidR="003C0FB1" w:rsidRPr="00CB5B77" w14:paraId="4B8ADDD4" w14:textId="77777777" w:rsidTr="00175C84">
        <w:trPr>
          <w:trHeight w:val="1207"/>
        </w:trPr>
        <w:tc>
          <w:tcPr>
            <w:tcW w:w="760" w:type="dxa"/>
          </w:tcPr>
          <w:p w14:paraId="748680FC" w14:textId="77777777" w:rsidR="003C0FB1" w:rsidRPr="000E5DB7" w:rsidRDefault="003C0FB1" w:rsidP="00394603">
            <w:pPr>
              <w:jc w:val="both"/>
              <w:rPr>
                <w:color w:val="0000FF"/>
              </w:rPr>
            </w:pPr>
            <w:r>
              <w:rPr>
                <w:color w:val="0000FF"/>
              </w:rPr>
              <w:t>D.</w:t>
            </w:r>
          </w:p>
        </w:tc>
        <w:tc>
          <w:tcPr>
            <w:tcW w:w="8311" w:type="dxa"/>
          </w:tcPr>
          <w:p w14:paraId="670F2853" w14:textId="77777777" w:rsidR="003C0FB1" w:rsidRPr="000E5DB7" w:rsidRDefault="003C0FB1" w:rsidP="006C71B4">
            <w:pPr>
              <w:jc w:val="both"/>
            </w:pPr>
            <w:r w:rsidRPr="000E5DB7">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tc>
      </w:tr>
      <w:tr w:rsidR="00AA6837" w:rsidRPr="00CB5B77" w14:paraId="4D2BDD5E" w14:textId="77777777" w:rsidTr="00175C84">
        <w:trPr>
          <w:trHeight w:val="1207"/>
        </w:trPr>
        <w:tc>
          <w:tcPr>
            <w:tcW w:w="760" w:type="dxa"/>
          </w:tcPr>
          <w:p w14:paraId="296CFA83" w14:textId="77777777" w:rsidR="00AA6837" w:rsidRDefault="00AA6837" w:rsidP="00394603">
            <w:pPr>
              <w:jc w:val="both"/>
              <w:rPr>
                <w:color w:val="0000FF"/>
              </w:rPr>
            </w:pPr>
            <w:r>
              <w:rPr>
                <w:color w:val="0000FF"/>
              </w:rPr>
              <w:t>E.</w:t>
            </w:r>
          </w:p>
        </w:tc>
        <w:tc>
          <w:tcPr>
            <w:tcW w:w="8311" w:type="dxa"/>
          </w:tcPr>
          <w:p w14:paraId="49654599" w14:textId="7E2576E4" w:rsidR="00AA6837" w:rsidRPr="00D95865" w:rsidRDefault="00AA6837" w:rsidP="00AA6837">
            <w:pPr>
              <w:rPr>
                <w:i/>
                <w:iCs/>
                <w:color w:val="FF0000"/>
              </w:rPr>
            </w:pPr>
            <w:r w:rsidRPr="00FC5923">
              <w:rPr>
                <w:i/>
                <w:iCs/>
                <w:color w:val="FF0000"/>
                <w:highlight w:val="lightGray"/>
              </w:rPr>
              <w:fldChar w:fldCharType="begin">
                <w:ffData>
                  <w:name w:val="Text135"/>
                  <w:enabled/>
                  <w:calcOnExit w:val="0"/>
                  <w:textInput>
                    <w:default w:val="Delete and replace with “Not Used” if not applicable:"/>
                  </w:textInput>
                </w:ffData>
              </w:fldChar>
            </w:r>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006B1DFC">
              <w:rPr>
                <w:i/>
                <w:iCs/>
                <w:noProof/>
                <w:color w:val="FF0000"/>
                <w:highlight w:val="lightGray"/>
              </w:rPr>
              <w:t xml:space="preserve"> </w:t>
            </w:r>
            <w:r w:rsidRPr="00FC5923">
              <w:rPr>
                <w:i/>
                <w:iCs/>
                <w:color w:val="FF0000"/>
                <w:highlight w:val="lightGray"/>
              </w:rPr>
              <w:fldChar w:fldCharType="end"/>
            </w:r>
            <w:r w:rsidR="00795414" w:rsidRPr="00795414">
              <w:t>Save in respect of fraud, personal injury or death or in respect of the Contractor’s indemnity under clause 6(G) (for which no limit applies), the limit of the Contractor’s liability to the Client under this Agreement whatsoever and howsoever arising shall not under any circumstances exceed the relevant insurance indemnity limits specified in the RFT. For the avoidance of doubt, where in the RFT, an insurance “Indemnity Limit” is stated to apply “for any one claim or series of claims arising out of a single occurrence,” the limit on liability created by this clause shall apply to the Contractor’s liability to the Client in respect of each occurrence</w:t>
            </w:r>
            <w:r w:rsidRPr="00BE4F7F">
              <w:t>.</w:t>
            </w:r>
          </w:p>
        </w:tc>
      </w:tr>
      <w:tr w:rsidR="00394603" w:rsidRPr="00CB5B77" w14:paraId="5E2AF939" w14:textId="77777777" w:rsidTr="00175C84">
        <w:trPr>
          <w:trHeight w:val="703"/>
        </w:trPr>
        <w:tc>
          <w:tcPr>
            <w:tcW w:w="760" w:type="dxa"/>
          </w:tcPr>
          <w:p w14:paraId="26D8305F" w14:textId="77777777" w:rsidR="00394603" w:rsidRDefault="00394603" w:rsidP="00394603">
            <w:pPr>
              <w:jc w:val="both"/>
              <w:rPr>
                <w:color w:val="0000FF"/>
              </w:rPr>
            </w:pPr>
            <w:r>
              <w:rPr>
                <w:color w:val="0000FF"/>
              </w:rPr>
              <w:t>F.</w:t>
            </w:r>
          </w:p>
        </w:tc>
        <w:tc>
          <w:tcPr>
            <w:tcW w:w="8311" w:type="dxa"/>
          </w:tcPr>
          <w:p w14:paraId="4EC48274" w14:textId="77777777" w:rsidR="00394603" w:rsidRPr="00CB5B77" w:rsidRDefault="00394603" w:rsidP="006C71B4">
            <w:pPr>
              <w:jc w:val="both"/>
            </w:pPr>
            <w:r w:rsidRPr="000E5DB7">
              <w:t>If for any reason the Client is dissatisfied with the performance of the Contractor, a sum may be withheld from any payment otherwise due calculated as follows:</w:t>
            </w:r>
          </w:p>
          <w:p w14:paraId="63CD8317" w14:textId="45740273" w:rsidR="00394603" w:rsidRPr="000E5DB7" w:rsidRDefault="001136F0" w:rsidP="00114317">
            <w:pPr>
              <w:jc w:val="both"/>
            </w:pPr>
            <w:r>
              <w:rPr>
                <w:szCs w:val="22"/>
              </w:rPr>
              <w:t>10</w:t>
            </w:r>
            <w:r w:rsidR="00F54967">
              <w:rPr>
                <w:szCs w:val="22"/>
              </w:rPr>
              <w:t xml:space="preserve"> per cent</w:t>
            </w:r>
            <w:r w:rsidR="00114317" w:rsidRPr="000E5DB7">
              <w:t xml:space="preserve"> </w:t>
            </w:r>
            <w:r w:rsidR="00394603" w:rsidRPr="000E5DB7">
              <w:t xml:space="preserve">(“the Retention Amount”) which Retention Amount shall not at any given time exceed </w:t>
            </w:r>
            <w:r w:rsidR="00324DF8">
              <w:t>100</w:t>
            </w:r>
            <w:r w:rsidR="00394603" w:rsidRPr="000E5DB7">
              <w:t xml:space="preserve"> per cent of the Charges. In such event the Client shall identify the particular Services with which it is dissatisfied together with the reasons for such dissatisfaction. Payment of the Retention Amount will be made upon replacement and/or remedy of the said Services as identified by the Client or resolution of outstanding queries. The Client shall hold the Retention Amount on behalf of the Contractor but without any obligation to invest. </w:t>
            </w:r>
            <w:r w:rsidR="00394603" w:rsidRPr="000E5DB7">
              <w:lastRenderedPageBreak/>
              <w:t>The terms of this clause 5F shall be without prejudice to and not be in substitution for any remedy of the Client under this Agreement</w:t>
            </w:r>
            <w:r w:rsidR="00394603">
              <w:t>.</w:t>
            </w:r>
          </w:p>
        </w:tc>
      </w:tr>
      <w:tr w:rsidR="004F3DDB" w:rsidRPr="00CB5B77" w14:paraId="125CD731" w14:textId="77777777" w:rsidTr="00175C84">
        <w:trPr>
          <w:trHeight w:val="703"/>
        </w:trPr>
        <w:tc>
          <w:tcPr>
            <w:tcW w:w="760" w:type="dxa"/>
          </w:tcPr>
          <w:p w14:paraId="31A7E0D1" w14:textId="77777777" w:rsidR="004F3DDB" w:rsidRDefault="00A7281F" w:rsidP="00394603">
            <w:pPr>
              <w:jc w:val="both"/>
              <w:rPr>
                <w:color w:val="0000FF"/>
              </w:rPr>
            </w:pPr>
            <w:r>
              <w:rPr>
                <w:color w:val="0000FF"/>
              </w:rPr>
              <w:lastRenderedPageBreak/>
              <w:t>G.</w:t>
            </w:r>
          </w:p>
        </w:tc>
        <w:tc>
          <w:tcPr>
            <w:tcW w:w="8311" w:type="dxa"/>
          </w:tcPr>
          <w:p w14:paraId="106874FD" w14:textId="4E4A5F48" w:rsidR="004F3DDB" w:rsidRPr="004F3DDB" w:rsidRDefault="00325955" w:rsidP="00D103CA">
            <w:r w:rsidRPr="00325955">
              <w:rPr>
                <w:szCs w:val="22"/>
              </w:rPr>
              <w:t>Time of d</w:t>
            </w:r>
            <w:r w:rsidR="004F3DDB" w:rsidRPr="00DE06E5">
              <w:rPr>
                <w:szCs w:val="22"/>
              </w:rPr>
              <w:t>elivery shall be of the essence and if the Contractor fails to deliver the Services within the time period promised or specified in the Specification, the Client may by notice in writing to the Contractor’s Contact release itself from any obligation to accept and pay for the Services and / or terminate this Agreement in either case without prejudice to any other rights and remedies of the Client</w:t>
            </w:r>
            <w:r w:rsidR="004F3DDB" w:rsidRPr="00F45DC0">
              <w:t>.</w:t>
            </w:r>
          </w:p>
        </w:tc>
      </w:tr>
      <w:tr w:rsidR="004F3DDB" w:rsidRPr="00CB5B77" w14:paraId="3717FBEF" w14:textId="77777777" w:rsidTr="00101A30">
        <w:tc>
          <w:tcPr>
            <w:tcW w:w="760" w:type="dxa"/>
          </w:tcPr>
          <w:p w14:paraId="0EB83F02" w14:textId="77777777" w:rsidR="004F3DDB" w:rsidRDefault="00A7281F" w:rsidP="00394603">
            <w:pPr>
              <w:keepNext/>
              <w:jc w:val="both"/>
              <w:rPr>
                <w:color w:val="0000FF"/>
              </w:rPr>
            </w:pPr>
            <w:r>
              <w:rPr>
                <w:color w:val="0000FF"/>
              </w:rPr>
              <w:t>H.</w:t>
            </w:r>
          </w:p>
        </w:tc>
        <w:tc>
          <w:tcPr>
            <w:tcW w:w="8311" w:type="dxa"/>
          </w:tcPr>
          <w:p w14:paraId="4D55D8C9" w14:textId="15B9D289" w:rsidR="004F3DDB" w:rsidRPr="00956575" w:rsidRDefault="00D103CA" w:rsidP="00A7281F">
            <w:pPr>
              <w:rPr>
                <w:color w:val="000000" w:themeColor="text1"/>
              </w:rPr>
            </w:pPr>
            <w:r w:rsidRPr="00956575">
              <w:rPr>
                <w:color w:val="000000" w:themeColor="text1"/>
              </w:rPr>
              <w:fldChar w:fldCharType="begin">
                <w:ffData>
                  <w:name w:val=""/>
                  <w:enabled/>
                  <w:calcOnExit w:val="0"/>
                  <w:textInput>
                    <w:default w:val="You must select one or the other of either G or H. Delete and replace with “Not Used” if not applicable: "/>
                  </w:textInput>
                </w:ffData>
              </w:fldChar>
            </w:r>
            <w:r w:rsidRPr="00956575">
              <w:rPr>
                <w:color w:val="000000" w:themeColor="text1"/>
              </w:rPr>
              <w:instrText xml:space="preserve"> FORMTEXT </w:instrText>
            </w:r>
            <w:r w:rsidRPr="00956575">
              <w:rPr>
                <w:color w:val="000000" w:themeColor="text1"/>
              </w:rPr>
            </w:r>
            <w:r w:rsidRPr="00956575">
              <w:rPr>
                <w:color w:val="000000" w:themeColor="text1"/>
              </w:rPr>
              <w:fldChar w:fldCharType="separate"/>
            </w:r>
            <w:r w:rsidR="00725892" w:rsidRPr="00956575">
              <w:rPr>
                <w:noProof/>
                <w:color w:val="000000" w:themeColor="text1"/>
              </w:rPr>
              <w:t>Not Used</w:t>
            </w:r>
            <w:r w:rsidRPr="00956575">
              <w:rPr>
                <w:noProof/>
                <w:color w:val="000000" w:themeColor="text1"/>
              </w:rPr>
              <w:t xml:space="preserve"> </w:t>
            </w:r>
            <w:r w:rsidRPr="00956575">
              <w:rPr>
                <w:color w:val="000000" w:themeColor="text1"/>
              </w:rPr>
              <w:fldChar w:fldCharType="end"/>
            </w:r>
          </w:p>
          <w:p w14:paraId="190D879B" w14:textId="72D5CEDC" w:rsidR="004F3DDB" w:rsidRPr="00B12CE7" w:rsidRDefault="004F3DDB" w:rsidP="00406EBA">
            <w:pPr>
              <w:pStyle w:val="ListParagraph"/>
              <w:tabs>
                <w:tab w:val="center" w:pos="4153"/>
                <w:tab w:val="right" w:pos="8306"/>
              </w:tabs>
              <w:jc w:val="both"/>
            </w:pPr>
          </w:p>
        </w:tc>
      </w:tr>
    </w:tbl>
    <w:p w14:paraId="2E28C343" w14:textId="77777777" w:rsidR="003C0FB1" w:rsidRDefault="003C0FB1" w:rsidP="00394603">
      <w:pPr>
        <w:pStyle w:val="Heading2"/>
        <w:jc w:val="both"/>
      </w:pPr>
      <w:r w:rsidRPr="000E5DB7">
        <w:t>6.</w:t>
      </w:r>
      <w:r w:rsidRPr="000E5DB7">
        <w:tab/>
        <w:t xml:space="preserve">Intellectual Property </w:t>
      </w:r>
    </w:p>
    <w:tbl>
      <w:tblPr>
        <w:tblW w:w="0" w:type="auto"/>
        <w:tblLook w:val="01E0" w:firstRow="1" w:lastRow="1" w:firstColumn="1" w:lastColumn="1" w:noHBand="0" w:noVBand="0"/>
      </w:tblPr>
      <w:tblGrid>
        <w:gridCol w:w="760"/>
        <w:gridCol w:w="684"/>
        <w:gridCol w:w="7627"/>
      </w:tblGrid>
      <w:tr w:rsidR="003C0FB1" w:rsidRPr="00CB5B77" w14:paraId="2C029F72" w14:textId="77777777" w:rsidTr="00503F93">
        <w:tc>
          <w:tcPr>
            <w:tcW w:w="828" w:type="dxa"/>
          </w:tcPr>
          <w:p w14:paraId="6CD7A718" w14:textId="77777777" w:rsidR="003C0FB1" w:rsidRDefault="003C0FB1" w:rsidP="00394603">
            <w:pPr>
              <w:jc w:val="both"/>
              <w:rPr>
                <w:color w:val="0000FF"/>
              </w:rPr>
            </w:pPr>
            <w:r w:rsidRPr="000E5DB7">
              <w:rPr>
                <w:color w:val="0000FF"/>
              </w:rPr>
              <w:t>A.</w:t>
            </w:r>
          </w:p>
        </w:tc>
        <w:tc>
          <w:tcPr>
            <w:tcW w:w="9540" w:type="dxa"/>
            <w:gridSpan w:val="2"/>
          </w:tcPr>
          <w:p w14:paraId="2832480B" w14:textId="77777777" w:rsidR="003C0FB1" w:rsidRDefault="003C0FB1" w:rsidP="00A7281F">
            <w:pPr>
              <w:jc w:val="both"/>
            </w:pPr>
            <w:r w:rsidRPr="000E5DB7">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tc>
      </w:tr>
      <w:tr w:rsidR="003C0FB1" w:rsidRPr="00CB5B77" w14:paraId="31589C25" w14:textId="77777777" w:rsidTr="00503F93">
        <w:tc>
          <w:tcPr>
            <w:tcW w:w="828" w:type="dxa"/>
          </w:tcPr>
          <w:p w14:paraId="7BAB9CE5" w14:textId="77777777" w:rsidR="003C0FB1" w:rsidRDefault="003C0FB1" w:rsidP="00394603">
            <w:pPr>
              <w:jc w:val="both"/>
              <w:rPr>
                <w:color w:val="0000FF"/>
              </w:rPr>
            </w:pPr>
            <w:r w:rsidRPr="000E5DB7">
              <w:rPr>
                <w:color w:val="0000FF"/>
              </w:rPr>
              <w:t>B.</w:t>
            </w:r>
          </w:p>
        </w:tc>
        <w:tc>
          <w:tcPr>
            <w:tcW w:w="9540" w:type="dxa"/>
            <w:gridSpan w:val="2"/>
          </w:tcPr>
          <w:p w14:paraId="01AEFE26" w14:textId="77777777" w:rsidR="003C0FB1" w:rsidRDefault="003C0FB1" w:rsidP="00A7281F">
            <w:pPr>
              <w:jc w:val="both"/>
            </w:pPr>
            <w:r w:rsidRPr="000E5DB7">
              <w:t>Pre-existing IPR means all IPR existing prior to the date of this Agreement and all IPR in any materials, acquired or developed by or for Contractor or Client independently of this Agreement, and any IPR in Contractor’s standard hardware and software products or modifications or updates to such products.</w:t>
            </w:r>
          </w:p>
        </w:tc>
      </w:tr>
      <w:tr w:rsidR="003C0FB1" w:rsidRPr="00CB5B77" w14:paraId="084C0359" w14:textId="77777777" w:rsidTr="00503F93">
        <w:tc>
          <w:tcPr>
            <w:tcW w:w="828" w:type="dxa"/>
          </w:tcPr>
          <w:p w14:paraId="2F6B14F5" w14:textId="77777777" w:rsidR="003C0FB1" w:rsidRDefault="003C0FB1" w:rsidP="00394603">
            <w:pPr>
              <w:jc w:val="both"/>
              <w:rPr>
                <w:color w:val="0000FF"/>
              </w:rPr>
            </w:pPr>
            <w:r w:rsidRPr="000E5DB7">
              <w:rPr>
                <w:color w:val="0000FF"/>
              </w:rPr>
              <w:t>C.</w:t>
            </w:r>
          </w:p>
        </w:tc>
        <w:tc>
          <w:tcPr>
            <w:tcW w:w="9540" w:type="dxa"/>
            <w:gridSpan w:val="2"/>
          </w:tcPr>
          <w:p w14:paraId="3A0FB97F" w14:textId="77777777" w:rsidR="003C0FB1" w:rsidRDefault="003C0FB1" w:rsidP="00A7281F">
            <w:pPr>
              <w:jc w:val="both"/>
            </w:pPr>
            <w:r w:rsidRPr="000E5DB7">
              <w:t>All IPR title and interest in all reports, data manuals and/or other materials (other than software) (including without limitation all and any audio or audio visual recordings, transcripts, books, papers, records, notes, illustrations, photographs, diagrams) produced for the purposes of this Agreement (collectively “the Materials”) (or any part or parts thereof) shall vest in the Client 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 Client absolutely.</w:t>
            </w:r>
          </w:p>
        </w:tc>
      </w:tr>
      <w:tr w:rsidR="003C0FB1" w:rsidRPr="00CB5B77" w14:paraId="3990E95C" w14:textId="77777777" w:rsidTr="00503F93">
        <w:tc>
          <w:tcPr>
            <w:tcW w:w="828" w:type="dxa"/>
          </w:tcPr>
          <w:p w14:paraId="67292860" w14:textId="77777777" w:rsidR="003C0FB1" w:rsidRDefault="003C0FB1" w:rsidP="00394603">
            <w:pPr>
              <w:jc w:val="both"/>
              <w:rPr>
                <w:color w:val="0000FF"/>
              </w:rPr>
            </w:pPr>
            <w:r w:rsidRPr="000E5DB7">
              <w:rPr>
                <w:color w:val="0000FF"/>
              </w:rPr>
              <w:t>D.</w:t>
            </w:r>
          </w:p>
        </w:tc>
        <w:tc>
          <w:tcPr>
            <w:tcW w:w="9540" w:type="dxa"/>
            <w:gridSpan w:val="2"/>
          </w:tcPr>
          <w:p w14:paraId="30FEC9CF" w14:textId="77777777" w:rsidR="003C0FB1" w:rsidRDefault="003C0FB1" w:rsidP="00A7281F">
            <w:pPr>
              <w:jc w:val="both"/>
            </w:pPr>
            <w:r w:rsidRPr="000E5DB7">
              <w:t>The Client grants to the Contractor a royalty-free non-exclusive licence to use the Client’s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tc>
      </w:tr>
      <w:tr w:rsidR="003C0FB1" w:rsidRPr="00CB5B77" w14:paraId="7E91BE30" w14:textId="77777777" w:rsidTr="00503F93">
        <w:tc>
          <w:tcPr>
            <w:tcW w:w="828" w:type="dxa"/>
          </w:tcPr>
          <w:p w14:paraId="07553C20" w14:textId="77777777" w:rsidR="003C0FB1" w:rsidRDefault="003C0FB1" w:rsidP="00394603">
            <w:pPr>
              <w:jc w:val="both"/>
              <w:rPr>
                <w:color w:val="0000FF"/>
              </w:rPr>
            </w:pPr>
            <w:r w:rsidRPr="000E5DB7">
              <w:rPr>
                <w:color w:val="0000FF"/>
              </w:rPr>
              <w:t>E.</w:t>
            </w:r>
          </w:p>
        </w:tc>
        <w:tc>
          <w:tcPr>
            <w:tcW w:w="9540" w:type="dxa"/>
            <w:gridSpan w:val="2"/>
          </w:tcPr>
          <w:p w14:paraId="6BF058F6" w14:textId="77777777" w:rsidR="003C0FB1" w:rsidRDefault="003C0FB1" w:rsidP="00A7281F">
            <w:pPr>
              <w:jc w:val="both"/>
            </w:pPr>
            <w:r w:rsidRPr="000E5DB7">
              <w:t>The Contractor shall waive or procure a waiver of any moral rights subsisting in copyright produced under or in performance of this Agreement.</w:t>
            </w:r>
          </w:p>
        </w:tc>
      </w:tr>
      <w:tr w:rsidR="003C0FB1" w:rsidRPr="00CB5B77" w14:paraId="067E01F4" w14:textId="77777777" w:rsidTr="00503F93">
        <w:tc>
          <w:tcPr>
            <w:tcW w:w="828" w:type="dxa"/>
          </w:tcPr>
          <w:p w14:paraId="383A3C23" w14:textId="77777777" w:rsidR="003C0FB1" w:rsidRDefault="003C0FB1" w:rsidP="00394603">
            <w:pPr>
              <w:jc w:val="both"/>
              <w:rPr>
                <w:color w:val="0000FF"/>
              </w:rPr>
            </w:pPr>
            <w:r w:rsidRPr="000E5DB7">
              <w:rPr>
                <w:color w:val="0000FF"/>
              </w:rPr>
              <w:t>F.</w:t>
            </w:r>
          </w:p>
        </w:tc>
        <w:tc>
          <w:tcPr>
            <w:tcW w:w="9540" w:type="dxa"/>
            <w:gridSpan w:val="2"/>
          </w:tcPr>
          <w:p w14:paraId="2D21D891" w14:textId="77777777" w:rsidR="003C0FB1" w:rsidRDefault="003C0FB1" w:rsidP="00A7281F">
            <w:pPr>
              <w:jc w:val="both"/>
            </w:pPr>
            <w:r w:rsidRPr="000E5DB7">
              <w:t xml:space="preserve">Nothing in this Agreement shall prohibit or be deemed to prohibit the Contractor from providing services similar to the Services to any party other than the Parties hereto. In no event shall the Contractor be precluded from independently developing for itself, or for </w:t>
            </w:r>
            <w:r w:rsidRPr="000E5DB7">
              <w:lastRenderedPageBreak/>
              <w:t>others, materials which are competitive with, or similar to, the Services and to use its general knowledge, skills and experience, and any ideas, concepts, know-how, formats, templates, methodologies and techniques that are acquired or used in the course of providing the Services.</w:t>
            </w:r>
          </w:p>
        </w:tc>
      </w:tr>
      <w:tr w:rsidR="003C0FB1" w:rsidRPr="00CB5B77" w14:paraId="302F0370" w14:textId="77777777" w:rsidTr="00503F93">
        <w:tc>
          <w:tcPr>
            <w:tcW w:w="828" w:type="dxa"/>
          </w:tcPr>
          <w:p w14:paraId="2B1DA7DD" w14:textId="77777777" w:rsidR="003C0FB1" w:rsidRDefault="003C0FB1" w:rsidP="00394603">
            <w:pPr>
              <w:jc w:val="both"/>
              <w:rPr>
                <w:color w:val="0000FF"/>
              </w:rPr>
            </w:pPr>
            <w:r w:rsidRPr="000E5DB7">
              <w:rPr>
                <w:color w:val="0000FF"/>
              </w:rPr>
              <w:lastRenderedPageBreak/>
              <w:t>G.</w:t>
            </w:r>
          </w:p>
        </w:tc>
        <w:tc>
          <w:tcPr>
            <w:tcW w:w="9540" w:type="dxa"/>
            <w:gridSpan w:val="2"/>
          </w:tcPr>
          <w:p w14:paraId="2BBD81EF" w14:textId="77777777" w:rsidR="003C0FB1" w:rsidRDefault="003C0FB1" w:rsidP="00A7281F">
            <w:pPr>
              <w:jc w:val="both"/>
              <w:rPr>
                <w:szCs w:val="22"/>
              </w:rPr>
            </w:pPr>
            <w:r w:rsidRPr="000E5DB7">
              <w:rPr>
                <w:szCs w:val="22"/>
              </w:rPr>
              <w:t xml:space="preserve">The Contractor shall ensure that all and any necessary consents and/or licences for any software, instrument, modality or methodology are obtained and in place before use for the purposes of this Agreement (to include but not be limited to ensuring that the Client shall be vested with all necessary rights so as to enable the Client to enjoy the benefit of the Services for its business purposes). </w:t>
            </w:r>
            <w:r>
              <w:rPr>
                <w:szCs w:val="22"/>
              </w:rPr>
              <w:t xml:space="preserve"> </w:t>
            </w:r>
            <w:r w:rsidRPr="000E5DB7">
              <w:rPr>
                <w:szCs w:val="22"/>
              </w:rPr>
              <w:t>The Contractor hereby indemnifies the Client and shall keep and hold the Client harmless from and in respect of all and any  loss</w:t>
            </w:r>
            <w:r>
              <w:rPr>
                <w:szCs w:val="22"/>
              </w:rPr>
              <w:t>es (whether direct, indirect or consequential) liability,</w:t>
            </w:r>
            <w:r w:rsidRPr="000E5DB7">
              <w:rPr>
                <w:szCs w:val="22"/>
              </w:rPr>
              <w:t xml:space="preserve"> damages</w:t>
            </w:r>
            <w:r>
              <w:rPr>
                <w:szCs w:val="22"/>
              </w:rPr>
              <w:t>,</w:t>
            </w:r>
            <w:r w:rsidRPr="000E5DB7">
              <w:rPr>
                <w:szCs w:val="22"/>
              </w:rPr>
              <w:t xml:space="preserve"> claims</w:t>
            </w:r>
            <w:r>
              <w:rPr>
                <w:szCs w:val="22"/>
              </w:rPr>
              <w:t>,</w:t>
            </w:r>
            <w:r w:rsidRPr="000E5DB7">
              <w:rPr>
                <w:szCs w:val="22"/>
              </w:rPr>
              <w:t xml:space="preserve"> costs or expenses which arise by reason of any breach of third party Intellectual Property Rights in so far as any such rights are used for the purposes of this Agreement.</w:t>
            </w:r>
          </w:p>
          <w:p w14:paraId="202E6D97" w14:textId="77777777" w:rsidR="003C0FB1" w:rsidRDefault="003C0FB1" w:rsidP="00A7281F">
            <w:pPr>
              <w:jc w:val="both"/>
              <w:rPr>
                <w:szCs w:val="22"/>
              </w:rPr>
            </w:pPr>
            <w:r w:rsidRPr="000E5DB7">
              <w:rPr>
                <w:szCs w:val="22"/>
              </w:rPr>
              <w:t xml:space="preserve">At the </w:t>
            </w:r>
            <w:r>
              <w:rPr>
                <w:szCs w:val="22"/>
              </w:rPr>
              <w:t>request</w:t>
            </w:r>
            <w:r w:rsidRPr="000E5DB7">
              <w:rPr>
                <w:szCs w:val="22"/>
              </w:rPr>
              <w:t xml:space="preserve"> of the Client for and in respect of any such breach, the Contractor shall at its expense and option:  </w:t>
            </w:r>
          </w:p>
        </w:tc>
      </w:tr>
      <w:tr w:rsidR="003C0FB1" w:rsidRPr="00CB5B77" w14:paraId="489971F2" w14:textId="77777777" w:rsidTr="00503F93">
        <w:tc>
          <w:tcPr>
            <w:tcW w:w="828" w:type="dxa"/>
          </w:tcPr>
          <w:p w14:paraId="16A3A167" w14:textId="77777777" w:rsidR="003C0FB1" w:rsidRDefault="003C0FB1" w:rsidP="00394603">
            <w:pPr>
              <w:jc w:val="both"/>
              <w:rPr>
                <w:color w:val="0000FF"/>
              </w:rPr>
            </w:pPr>
          </w:p>
        </w:tc>
        <w:tc>
          <w:tcPr>
            <w:tcW w:w="720" w:type="dxa"/>
          </w:tcPr>
          <w:p w14:paraId="1E73AB5C" w14:textId="77777777" w:rsidR="003C0FB1" w:rsidRDefault="003C0FB1" w:rsidP="00A7281F">
            <w:pPr>
              <w:jc w:val="both"/>
              <w:rPr>
                <w:szCs w:val="22"/>
              </w:rPr>
            </w:pPr>
            <w:r w:rsidRPr="000E5DB7">
              <w:rPr>
                <w:szCs w:val="22"/>
              </w:rPr>
              <w:t>(</w:t>
            </w:r>
            <w:proofErr w:type="spellStart"/>
            <w:r w:rsidRPr="000E5DB7">
              <w:rPr>
                <w:szCs w:val="22"/>
              </w:rPr>
              <w:t>i</w:t>
            </w:r>
            <w:proofErr w:type="spellEnd"/>
            <w:r w:rsidRPr="000E5DB7">
              <w:rPr>
                <w:szCs w:val="22"/>
              </w:rPr>
              <w:t>)</w:t>
            </w:r>
          </w:p>
        </w:tc>
        <w:tc>
          <w:tcPr>
            <w:tcW w:w="8820" w:type="dxa"/>
          </w:tcPr>
          <w:p w14:paraId="5681B213" w14:textId="77777777" w:rsidR="003C0FB1" w:rsidRDefault="003C0FB1" w:rsidP="00A7281F">
            <w:pPr>
              <w:jc w:val="both"/>
              <w:rPr>
                <w:szCs w:val="22"/>
              </w:rPr>
            </w:pPr>
            <w:r w:rsidRPr="000E5DB7">
              <w:rPr>
                <w:szCs w:val="22"/>
              </w:rPr>
              <w:t>procure the necessary rights for the Client to continue use;</w:t>
            </w:r>
          </w:p>
        </w:tc>
      </w:tr>
      <w:tr w:rsidR="003C0FB1" w:rsidRPr="00CB5B77" w14:paraId="34678D3E" w14:textId="77777777" w:rsidTr="00503F93">
        <w:tc>
          <w:tcPr>
            <w:tcW w:w="828" w:type="dxa"/>
          </w:tcPr>
          <w:p w14:paraId="41B53219" w14:textId="77777777" w:rsidR="003C0FB1" w:rsidRDefault="003C0FB1" w:rsidP="00394603">
            <w:pPr>
              <w:jc w:val="both"/>
              <w:rPr>
                <w:color w:val="0000FF"/>
              </w:rPr>
            </w:pPr>
          </w:p>
        </w:tc>
        <w:tc>
          <w:tcPr>
            <w:tcW w:w="720" w:type="dxa"/>
          </w:tcPr>
          <w:p w14:paraId="5F4FB31C" w14:textId="77777777" w:rsidR="003C0FB1" w:rsidRDefault="003C0FB1" w:rsidP="00A7281F">
            <w:pPr>
              <w:jc w:val="both"/>
              <w:rPr>
                <w:szCs w:val="22"/>
              </w:rPr>
            </w:pPr>
            <w:r w:rsidRPr="000E5DB7">
              <w:rPr>
                <w:szCs w:val="22"/>
              </w:rPr>
              <w:t>(ii)</w:t>
            </w:r>
          </w:p>
        </w:tc>
        <w:tc>
          <w:tcPr>
            <w:tcW w:w="8820" w:type="dxa"/>
          </w:tcPr>
          <w:p w14:paraId="0F9724B2" w14:textId="77777777" w:rsidR="003C0FB1" w:rsidRDefault="003C0FB1" w:rsidP="00A7281F">
            <w:pPr>
              <w:jc w:val="both"/>
              <w:rPr>
                <w:szCs w:val="22"/>
              </w:rPr>
            </w:pPr>
            <w:r w:rsidRPr="000E5DB7">
              <w:rPr>
                <w:szCs w:val="22"/>
              </w:rPr>
              <w:t>replace the relevant deliverable with a non-infringing equivalent;</w:t>
            </w:r>
          </w:p>
        </w:tc>
      </w:tr>
      <w:tr w:rsidR="003C0FB1" w:rsidRPr="00CB5B77" w14:paraId="2B7E70B4" w14:textId="77777777" w:rsidTr="00503F93">
        <w:trPr>
          <w:trHeight w:val="868"/>
        </w:trPr>
        <w:tc>
          <w:tcPr>
            <w:tcW w:w="828" w:type="dxa"/>
          </w:tcPr>
          <w:p w14:paraId="03A24F6E" w14:textId="77777777" w:rsidR="003C0FB1" w:rsidRDefault="003C0FB1" w:rsidP="00394603">
            <w:pPr>
              <w:jc w:val="both"/>
              <w:rPr>
                <w:color w:val="0000FF"/>
              </w:rPr>
            </w:pPr>
          </w:p>
        </w:tc>
        <w:tc>
          <w:tcPr>
            <w:tcW w:w="720" w:type="dxa"/>
          </w:tcPr>
          <w:p w14:paraId="04CDE284" w14:textId="77777777" w:rsidR="003C0FB1" w:rsidRDefault="003C0FB1" w:rsidP="00A7281F">
            <w:pPr>
              <w:jc w:val="both"/>
              <w:rPr>
                <w:szCs w:val="22"/>
              </w:rPr>
            </w:pPr>
            <w:r w:rsidRPr="000E5DB7">
              <w:rPr>
                <w:szCs w:val="22"/>
              </w:rPr>
              <w:t>(iii)</w:t>
            </w:r>
          </w:p>
        </w:tc>
        <w:tc>
          <w:tcPr>
            <w:tcW w:w="8820" w:type="dxa"/>
          </w:tcPr>
          <w:p w14:paraId="6977943A" w14:textId="77777777" w:rsidR="003C0FB1" w:rsidRDefault="003C0FB1" w:rsidP="00A7281F">
            <w:pPr>
              <w:jc w:val="both"/>
              <w:rPr>
                <w:szCs w:val="22"/>
              </w:rPr>
            </w:pPr>
            <w:r w:rsidRPr="000E5DB7">
              <w:rPr>
                <w:szCs w:val="22"/>
              </w:rPr>
              <w:t>replace the relevant deliverable to make it non-infringing while giving equivalent performance; or</w:t>
            </w:r>
          </w:p>
        </w:tc>
      </w:tr>
      <w:tr w:rsidR="003C0FB1" w:rsidRPr="00CB5B77" w14:paraId="4B2DE569" w14:textId="77777777" w:rsidTr="00503F93">
        <w:tc>
          <w:tcPr>
            <w:tcW w:w="828" w:type="dxa"/>
          </w:tcPr>
          <w:p w14:paraId="2CB677FE" w14:textId="77777777" w:rsidR="003C0FB1" w:rsidRDefault="003C0FB1" w:rsidP="00394603">
            <w:pPr>
              <w:keepNext/>
              <w:jc w:val="both"/>
              <w:rPr>
                <w:color w:val="0000FF"/>
              </w:rPr>
            </w:pPr>
          </w:p>
        </w:tc>
        <w:tc>
          <w:tcPr>
            <w:tcW w:w="720" w:type="dxa"/>
          </w:tcPr>
          <w:p w14:paraId="6F261380" w14:textId="77777777" w:rsidR="003C0FB1" w:rsidRDefault="003C0FB1" w:rsidP="00A7281F">
            <w:pPr>
              <w:jc w:val="both"/>
              <w:rPr>
                <w:szCs w:val="22"/>
              </w:rPr>
            </w:pPr>
            <w:r w:rsidRPr="000E5DB7">
              <w:rPr>
                <w:szCs w:val="22"/>
              </w:rPr>
              <w:t>(iv)</w:t>
            </w:r>
          </w:p>
        </w:tc>
        <w:tc>
          <w:tcPr>
            <w:tcW w:w="8820" w:type="dxa"/>
          </w:tcPr>
          <w:p w14:paraId="22C7199A" w14:textId="77777777" w:rsidR="003C0FB1" w:rsidRDefault="003C0FB1" w:rsidP="00A7281F">
            <w:pPr>
              <w:jc w:val="both"/>
              <w:rPr>
                <w:szCs w:val="22"/>
              </w:rPr>
            </w:pPr>
            <w:r w:rsidRPr="000E5DB7">
              <w:rPr>
                <w:szCs w:val="22"/>
              </w:rPr>
              <w:t>if the Contractor cannot obtain the remedies in (</w:t>
            </w:r>
            <w:proofErr w:type="spellStart"/>
            <w:r w:rsidRPr="000E5DB7">
              <w:rPr>
                <w:szCs w:val="22"/>
              </w:rPr>
              <w:t>i</w:t>
            </w:r>
            <w:proofErr w:type="spellEnd"/>
            <w:r w:rsidRPr="000E5DB7">
              <w:rPr>
                <w:szCs w:val="22"/>
              </w:rPr>
              <w:t>), (ii) or (iii) above, it may direct the return of the deliverable and refund to the Client Charges paid for such deliverable less a reasonable amount for the Client’s use of the deliverable up to the time of return, provided such reasonable amount is due to the owner of the said deliverable, TOGETHER with all losses</w:t>
            </w:r>
            <w:r>
              <w:rPr>
                <w:szCs w:val="22"/>
              </w:rPr>
              <w:t xml:space="preserve"> (whether direct, indirect or consequential)</w:t>
            </w:r>
            <w:r w:rsidRPr="000E5DB7">
              <w:rPr>
                <w:szCs w:val="22"/>
              </w:rPr>
              <w:t xml:space="preserve"> thereby accruing to the Client as a result of the breach.</w:t>
            </w:r>
          </w:p>
        </w:tc>
      </w:tr>
      <w:tr w:rsidR="003C0FB1" w:rsidRPr="00CB5B77" w14:paraId="6B10820A" w14:textId="77777777" w:rsidTr="00503F93">
        <w:tc>
          <w:tcPr>
            <w:tcW w:w="828" w:type="dxa"/>
          </w:tcPr>
          <w:p w14:paraId="3AC6DD63" w14:textId="77777777" w:rsidR="003C0FB1" w:rsidRDefault="003C0FB1" w:rsidP="00394603">
            <w:pPr>
              <w:jc w:val="both"/>
              <w:rPr>
                <w:color w:val="0000FF"/>
              </w:rPr>
            </w:pPr>
            <w:r w:rsidRPr="000E5DB7">
              <w:rPr>
                <w:color w:val="0000FF"/>
              </w:rPr>
              <w:t>H.</w:t>
            </w:r>
          </w:p>
        </w:tc>
        <w:tc>
          <w:tcPr>
            <w:tcW w:w="9540" w:type="dxa"/>
            <w:gridSpan w:val="2"/>
          </w:tcPr>
          <w:p w14:paraId="7A27FC8C" w14:textId="77777777" w:rsidR="003C0FB1" w:rsidRDefault="003C0FB1" w:rsidP="00A7281F">
            <w:pPr>
              <w:jc w:val="both"/>
              <w:rPr>
                <w:szCs w:val="22"/>
              </w:rPr>
            </w:pPr>
            <w:r w:rsidRPr="000E5DB7">
              <w:rPr>
                <w:szCs w:val="22"/>
              </w:rPr>
              <w:t>Upon the termination of this Agreement for whatever reason, the Contractor shall immediately deliver up to the Client all the Materials prepared up to the date of termination. The provisions of this clause 6 will survive the expiration or termination of this Agreement for any reason.</w:t>
            </w:r>
          </w:p>
        </w:tc>
      </w:tr>
    </w:tbl>
    <w:p w14:paraId="7359AB25" w14:textId="77777777" w:rsidR="003C0FB1" w:rsidRDefault="003C0FB1" w:rsidP="00394603">
      <w:pPr>
        <w:pStyle w:val="Heading2"/>
        <w:jc w:val="both"/>
      </w:pPr>
      <w:r w:rsidRPr="000E5DB7">
        <w:t>7.</w:t>
      </w:r>
      <w:r w:rsidRPr="000E5DB7">
        <w:tab/>
        <w:t>Confidentiality</w:t>
      </w:r>
    </w:p>
    <w:tbl>
      <w:tblPr>
        <w:tblW w:w="0" w:type="auto"/>
        <w:tblLook w:val="01E0" w:firstRow="1" w:lastRow="1" w:firstColumn="1" w:lastColumn="1" w:noHBand="0" w:noVBand="0"/>
      </w:tblPr>
      <w:tblGrid>
        <w:gridCol w:w="612"/>
        <w:gridCol w:w="514"/>
        <w:gridCol w:w="326"/>
        <w:gridCol w:w="7619"/>
      </w:tblGrid>
      <w:tr w:rsidR="003C0FB1" w:rsidRPr="00830A49" w14:paraId="4B5AEECC" w14:textId="77777777" w:rsidTr="00503F93">
        <w:tc>
          <w:tcPr>
            <w:tcW w:w="612" w:type="dxa"/>
          </w:tcPr>
          <w:p w14:paraId="5207B1D6" w14:textId="77777777" w:rsidR="003C0FB1" w:rsidRPr="00830A49" w:rsidRDefault="003C0FB1" w:rsidP="00394603">
            <w:pPr>
              <w:jc w:val="both"/>
              <w:rPr>
                <w:color w:val="0000FF"/>
                <w:szCs w:val="22"/>
              </w:rPr>
            </w:pPr>
            <w:r w:rsidRPr="00830A49">
              <w:rPr>
                <w:color w:val="0000FF"/>
                <w:szCs w:val="22"/>
              </w:rPr>
              <w:t>A.</w:t>
            </w:r>
          </w:p>
        </w:tc>
        <w:tc>
          <w:tcPr>
            <w:tcW w:w="8459" w:type="dxa"/>
            <w:gridSpan w:val="3"/>
          </w:tcPr>
          <w:p w14:paraId="0C3E4147" w14:textId="77777777" w:rsidR="003C0FB1" w:rsidRPr="00830A49" w:rsidRDefault="003C0FB1" w:rsidP="00A7281F">
            <w:pPr>
              <w:jc w:val="both"/>
              <w:rPr>
                <w:szCs w:val="22"/>
              </w:rPr>
            </w:pPr>
            <w:r w:rsidRPr="00830A49">
              <w:rPr>
                <w:szCs w:val="22"/>
              </w:rPr>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w:t>
            </w:r>
          </w:p>
        </w:tc>
      </w:tr>
      <w:tr w:rsidR="003C0FB1" w:rsidRPr="00830A49" w14:paraId="7D201417" w14:textId="77777777" w:rsidTr="00503F93">
        <w:tc>
          <w:tcPr>
            <w:tcW w:w="612" w:type="dxa"/>
          </w:tcPr>
          <w:p w14:paraId="7A87F62D" w14:textId="77777777" w:rsidR="003C0FB1" w:rsidRPr="00830A49" w:rsidRDefault="003C0FB1" w:rsidP="00394603">
            <w:pPr>
              <w:jc w:val="both"/>
              <w:rPr>
                <w:color w:val="0000FF"/>
                <w:szCs w:val="22"/>
              </w:rPr>
            </w:pPr>
          </w:p>
        </w:tc>
        <w:tc>
          <w:tcPr>
            <w:tcW w:w="514" w:type="dxa"/>
          </w:tcPr>
          <w:p w14:paraId="4CFC1608" w14:textId="77777777" w:rsidR="003C0FB1" w:rsidRPr="00830A49" w:rsidRDefault="003C0FB1" w:rsidP="00A7281F">
            <w:pPr>
              <w:jc w:val="both"/>
              <w:rPr>
                <w:szCs w:val="22"/>
              </w:rPr>
            </w:pPr>
            <w:r w:rsidRPr="00830A49">
              <w:rPr>
                <w:szCs w:val="22"/>
              </w:rPr>
              <w:t>1.</w:t>
            </w:r>
          </w:p>
        </w:tc>
        <w:tc>
          <w:tcPr>
            <w:tcW w:w="7945" w:type="dxa"/>
            <w:gridSpan w:val="2"/>
          </w:tcPr>
          <w:p w14:paraId="7DE60A24" w14:textId="77777777" w:rsidR="003C0FB1" w:rsidRPr="00830A49" w:rsidRDefault="003C0FB1" w:rsidP="00A7281F">
            <w:pPr>
              <w:jc w:val="both"/>
              <w:rPr>
                <w:szCs w:val="22"/>
              </w:rPr>
            </w:pPr>
            <w:r w:rsidRPr="00830A49">
              <w:rPr>
                <w:szCs w:val="22"/>
              </w:rPr>
              <w:t xml:space="preserve">its professional advisers subject to the provisions of this clause </w:t>
            </w:r>
            <w:r>
              <w:rPr>
                <w:szCs w:val="22"/>
              </w:rPr>
              <w:t>7</w:t>
            </w:r>
            <w:r w:rsidRPr="00830A49">
              <w:rPr>
                <w:szCs w:val="22"/>
              </w:rPr>
              <w:t>; or</w:t>
            </w:r>
          </w:p>
        </w:tc>
      </w:tr>
      <w:tr w:rsidR="003C0FB1" w:rsidRPr="00830A49" w14:paraId="59B71EDF" w14:textId="77777777" w:rsidTr="00503F93">
        <w:tc>
          <w:tcPr>
            <w:tcW w:w="612" w:type="dxa"/>
          </w:tcPr>
          <w:p w14:paraId="52AFB0DD" w14:textId="77777777" w:rsidR="003C0FB1" w:rsidRPr="00830A49" w:rsidRDefault="003C0FB1" w:rsidP="00394603">
            <w:pPr>
              <w:jc w:val="both"/>
              <w:rPr>
                <w:color w:val="0000FF"/>
                <w:szCs w:val="22"/>
              </w:rPr>
            </w:pPr>
          </w:p>
        </w:tc>
        <w:tc>
          <w:tcPr>
            <w:tcW w:w="514" w:type="dxa"/>
          </w:tcPr>
          <w:p w14:paraId="3920E787" w14:textId="77777777" w:rsidR="003C0FB1" w:rsidRPr="00830A49" w:rsidRDefault="003C0FB1" w:rsidP="00A7281F">
            <w:pPr>
              <w:jc w:val="both"/>
              <w:rPr>
                <w:szCs w:val="22"/>
              </w:rPr>
            </w:pPr>
            <w:r w:rsidRPr="00830A49">
              <w:rPr>
                <w:szCs w:val="22"/>
              </w:rPr>
              <w:t>2.</w:t>
            </w:r>
          </w:p>
        </w:tc>
        <w:tc>
          <w:tcPr>
            <w:tcW w:w="7945" w:type="dxa"/>
            <w:gridSpan w:val="2"/>
          </w:tcPr>
          <w:p w14:paraId="3E5EE655" w14:textId="77777777" w:rsidR="003C0FB1" w:rsidRPr="00830A49" w:rsidRDefault="003C0FB1" w:rsidP="00A7281F">
            <w:pPr>
              <w:jc w:val="both"/>
              <w:rPr>
                <w:szCs w:val="22"/>
              </w:rPr>
            </w:pPr>
            <w:r w:rsidRPr="00830A49">
              <w:rPr>
                <w:szCs w:val="22"/>
              </w:rPr>
              <w:t>as may be required by law; or</w:t>
            </w:r>
          </w:p>
        </w:tc>
      </w:tr>
      <w:tr w:rsidR="003C0FB1" w:rsidRPr="00830A49" w14:paraId="3C9DB223" w14:textId="77777777" w:rsidTr="00503F93">
        <w:tc>
          <w:tcPr>
            <w:tcW w:w="612" w:type="dxa"/>
          </w:tcPr>
          <w:p w14:paraId="6128429A" w14:textId="77777777" w:rsidR="003C0FB1" w:rsidRPr="00830A49" w:rsidRDefault="003C0FB1" w:rsidP="00394603">
            <w:pPr>
              <w:jc w:val="both"/>
              <w:rPr>
                <w:color w:val="0000FF"/>
                <w:szCs w:val="22"/>
              </w:rPr>
            </w:pPr>
          </w:p>
        </w:tc>
        <w:tc>
          <w:tcPr>
            <w:tcW w:w="514" w:type="dxa"/>
          </w:tcPr>
          <w:p w14:paraId="608FF5DF" w14:textId="77777777" w:rsidR="003C0FB1" w:rsidRPr="00830A49" w:rsidRDefault="003C0FB1" w:rsidP="00A7281F">
            <w:pPr>
              <w:jc w:val="both"/>
              <w:rPr>
                <w:szCs w:val="22"/>
              </w:rPr>
            </w:pPr>
            <w:r w:rsidRPr="00830A49">
              <w:rPr>
                <w:szCs w:val="22"/>
              </w:rPr>
              <w:t>3.</w:t>
            </w:r>
          </w:p>
        </w:tc>
        <w:tc>
          <w:tcPr>
            <w:tcW w:w="7945" w:type="dxa"/>
            <w:gridSpan w:val="2"/>
          </w:tcPr>
          <w:p w14:paraId="0DD84362" w14:textId="77777777" w:rsidR="003C0FB1" w:rsidRDefault="003C0FB1" w:rsidP="00A7281F">
            <w:pPr>
              <w:jc w:val="both"/>
              <w:rPr>
                <w:szCs w:val="22"/>
              </w:rPr>
            </w:pPr>
            <w:r w:rsidRPr="00830A49">
              <w:rPr>
                <w:szCs w:val="22"/>
              </w:rPr>
              <w:t xml:space="preserve">as may be necessary to give effect to the terms of this Agreement subject to the provisions of this clause </w:t>
            </w:r>
            <w:r>
              <w:rPr>
                <w:szCs w:val="22"/>
              </w:rPr>
              <w:t>7</w:t>
            </w:r>
            <w:r w:rsidRPr="00830A49">
              <w:rPr>
                <w:szCs w:val="22"/>
              </w:rPr>
              <w:t>; or</w:t>
            </w:r>
          </w:p>
        </w:tc>
      </w:tr>
      <w:tr w:rsidR="003C0FB1" w:rsidRPr="00830A49" w14:paraId="00DE1811" w14:textId="77777777" w:rsidTr="00503F93">
        <w:tc>
          <w:tcPr>
            <w:tcW w:w="612" w:type="dxa"/>
          </w:tcPr>
          <w:p w14:paraId="08C7B0A6" w14:textId="77777777" w:rsidR="003C0FB1" w:rsidRPr="00830A49" w:rsidRDefault="003C0FB1" w:rsidP="00394603">
            <w:pPr>
              <w:jc w:val="both"/>
              <w:rPr>
                <w:color w:val="0000FF"/>
                <w:szCs w:val="22"/>
              </w:rPr>
            </w:pPr>
          </w:p>
        </w:tc>
        <w:tc>
          <w:tcPr>
            <w:tcW w:w="514" w:type="dxa"/>
          </w:tcPr>
          <w:p w14:paraId="6FD0922A" w14:textId="77777777" w:rsidR="003C0FB1" w:rsidRPr="00830A49" w:rsidRDefault="003C0FB1" w:rsidP="00A7281F">
            <w:pPr>
              <w:jc w:val="both"/>
              <w:rPr>
                <w:szCs w:val="22"/>
              </w:rPr>
            </w:pPr>
            <w:r w:rsidRPr="00830A49">
              <w:rPr>
                <w:szCs w:val="22"/>
              </w:rPr>
              <w:t>4.</w:t>
            </w:r>
          </w:p>
        </w:tc>
        <w:tc>
          <w:tcPr>
            <w:tcW w:w="7945" w:type="dxa"/>
            <w:gridSpan w:val="2"/>
          </w:tcPr>
          <w:p w14:paraId="2F844880" w14:textId="77777777" w:rsidR="003C0FB1" w:rsidRPr="00830A49" w:rsidRDefault="003C0FB1" w:rsidP="00A7281F">
            <w:pPr>
              <w:jc w:val="both"/>
              <w:rPr>
                <w:szCs w:val="22"/>
              </w:rPr>
            </w:pPr>
            <w:r w:rsidRPr="00830A49">
              <w:rPr>
                <w:szCs w:val="22"/>
              </w:rPr>
              <w:t xml:space="preserve">in the case of the Client by request of any person or body or authority whose request the Client or persons associated with the Client (including but not limited to the </w:t>
            </w:r>
            <w:r w:rsidRPr="00830A49">
              <w:rPr>
                <w:szCs w:val="22"/>
              </w:rPr>
              <w:lastRenderedPageBreak/>
              <w:t>Legislature and/or the Executive and/or the Civil Service) considers it necessary or appropriate to so comply.</w:t>
            </w:r>
          </w:p>
        </w:tc>
      </w:tr>
      <w:tr w:rsidR="003C0FB1" w:rsidRPr="00CB5B77" w14:paraId="37B3FF62" w14:textId="77777777" w:rsidTr="00503F93">
        <w:tc>
          <w:tcPr>
            <w:tcW w:w="612" w:type="dxa"/>
          </w:tcPr>
          <w:p w14:paraId="634DF52D" w14:textId="77777777" w:rsidR="003C0FB1" w:rsidRDefault="003C0FB1" w:rsidP="00394603">
            <w:pPr>
              <w:jc w:val="both"/>
              <w:rPr>
                <w:color w:val="0000FF"/>
              </w:rPr>
            </w:pPr>
            <w:r>
              <w:rPr>
                <w:color w:val="0000FF"/>
              </w:rPr>
              <w:lastRenderedPageBreak/>
              <w:t>B</w:t>
            </w:r>
            <w:r w:rsidRPr="000E5DB7">
              <w:rPr>
                <w:color w:val="0000FF"/>
              </w:rPr>
              <w:t>.</w:t>
            </w:r>
          </w:p>
        </w:tc>
        <w:tc>
          <w:tcPr>
            <w:tcW w:w="8459" w:type="dxa"/>
            <w:gridSpan w:val="3"/>
          </w:tcPr>
          <w:p w14:paraId="40C3B79C" w14:textId="77777777" w:rsidR="003C0FB1" w:rsidRDefault="003C0FB1" w:rsidP="00A7281F">
            <w:pPr>
              <w:jc w:val="both"/>
            </w:pPr>
            <w:r w:rsidRPr="000E5DB7">
              <w:t>The Contractor undertakes to comply with all reasonable directions of the Client with regard to the use and application of all and any</w:t>
            </w:r>
            <w:r>
              <w:t xml:space="preserve"> of its</w:t>
            </w:r>
            <w:r w:rsidRPr="000E5DB7">
              <w:t xml:space="preserve"> </w:t>
            </w:r>
            <w:r>
              <w:t>C</w:t>
            </w:r>
            <w:r w:rsidRPr="000E5DB7">
              <w:t xml:space="preserve">onfidential </w:t>
            </w:r>
            <w:r>
              <w:t>I</w:t>
            </w:r>
            <w:r w:rsidRPr="000E5DB7">
              <w:t xml:space="preserve">nformation and shall comply with the confidentiality agreement as exhibited at Appendix </w:t>
            </w:r>
            <w:r w:rsidR="009528C8">
              <w:t>6</w:t>
            </w:r>
            <w:r w:rsidRPr="000E5DB7">
              <w:t xml:space="preserve"> to the RFT (“the Confidentiality Agreement”).</w:t>
            </w:r>
            <w:r>
              <w:t xml:space="preserve"> </w:t>
            </w:r>
          </w:p>
          <w:p w14:paraId="2F67AF12" w14:textId="77777777" w:rsidR="003C0FB1" w:rsidRDefault="003C0FB1" w:rsidP="00A7281F">
            <w:pPr>
              <w:jc w:val="both"/>
            </w:pPr>
            <w:r w:rsidRPr="00830A49">
              <w:rPr>
                <w:szCs w:val="22"/>
              </w:rPr>
              <w:t xml:space="preserve">The obligations in this clause </w:t>
            </w:r>
            <w:r>
              <w:rPr>
                <w:szCs w:val="22"/>
              </w:rPr>
              <w:t>7</w:t>
            </w:r>
            <w:r w:rsidRPr="00830A49">
              <w:rPr>
                <w:szCs w:val="22"/>
              </w:rPr>
              <w:t xml:space="preserve"> will not apply to any Confidential Information:</w:t>
            </w:r>
          </w:p>
        </w:tc>
      </w:tr>
      <w:tr w:rsidR="003C0FB1" w:rsidRPr="00CB5B77" w:rsidDel="009170AC" w14:paraId="395AB967" w14:textId="77777777" w:rsidTr="00503F93">
        <w:tc>
          <w:tcPr>
            <w:tcW w:w="612" w:type="dxa"/>
          </w:tcPr>
          <w:p w14:paraId="0F593523" w14:textId="77777777" w:rsidR="003C0FB1" w:rsidDel="009170AC" w:rsidRDefault="003C0FB1" w:rsidP="00394603">
            <w:pPr>
              <w:jc w:val="both"/>
              <w:rPr>
                <w:color w:val="0000FF"/>
              </w:rPr>
            </w:pPr>
          </w:p>
        </w:tc>
        <w:tc>
          <w:tcPr>
            <w:tcW w:w="840" w:type="dxa"/>
            <w:gridSpan w:val="2"/>
          </w:tcPr>
          <w:p w14:paraId="6C582DB8" w14:textId="77777777" w:rsidR="003C0FB1" w:rsidDel="009170AC" w:rsidRDefault="003C0FB1" w:rsidP="00A7281F">
            <w:pPr>
              <w:jc w:val="both"/>
            </w:pPr>
            <w:r>
              <w:t>1.</w:t>
            </w:r>
          </w:p>
        </w:tc>
        <w:tc>
          <w:tcPr>
            <w:tcW w:w="7619" w:type="dxa"/>
          </w:tcPr>
          <w:p w14:paraId="0DDED9EB" w14:textId="77777777" w:rsidR="003C0FB1" w:rsidDel="009170AC" w:rsidRDefault="003C0FB1" w:rsidP="00A7281F">
            <w:pPr>
              <w:jc w:val="both"/>
            </w:pPr>
            <w:r w:rsidRPr="007F1F1B">
              <w:rPr>
                <w:szCs w:val="22"/>
              </w:rPr>
              <w:t>in the receiving Party’s possession (with full right to disclose) before receiving it from the other Party; or</w:t>
            </w:r>
          </w:p>
        </w:tc>
      </w:tr>
      <w:tr w:rsidR="003C0FB1" w:rsidRPr="00CB5B77" w:rsidDel="009170AC" w14:paraId="7C32E41F" w14:textId="77777777" w:rsidTr="00503F93">
        <w:tc>
          <w:tcPr>
            <w:tcW w:w="612" w:type="dxa"/>
          </w:tcPr>
          <w:p w14:paraId="688784A0" w14:textId="77777777" w:rsidR="003C0FB1" w:rsidDel="009170AC" w:rsidRDefault="003C0FB1" w:rsidP="00394603">
            <w:pPr>
              <w:jc w:val="both"/>
              <w:rPr>
                <w:color w:val="0000FF"/>
              </w:rPr>
            </w:pPr>
          </w:p>
        </w:tc>
        <w:tc>
          <w:tcPr>
            <w:tcW w:w="840" w:type="dxa"/>
            <w:gridSpan w:val="2"/>
          </w:tcPr>
          <w:p w14:paraId="31F7D0A8" w14:textId="77777777" w:rsidR="003C0FB1" w:rsidDel="009170AC" w:rsidRDefault="003C0FB1" w:rsidP="00A7281F">
            <w:pPr>
              <w:jc w:val="both"/>
            </w:pPr>
            <w:r>
              <w:t>2.</w:t>
            </w:r>
          </w:p>
        </w:tc>
        <w:tc>
          <w:tcPr>
            <w:tcW w:w="7619" w:type="dxa"/>
          </w:tcPr>
          <w:p w14:paraId="0B0C9167" w14:textId="77777777" w:rsidR="003C0FB1" w:rsidDel="009170AC" w:rsidRDefault="003C0FB1" w:rsidP="00A7281F">
            <w:pPr>
              <w:jc w:val="both"/>
            </w:pPr>
            <w:r w:rsidRPr="007F1F1B">
              <w:rPr>
                <w:szCs w:val="22"/>
              </w:rPr>
              <w:t>which is or becomes public knowledge other than by breach of this clause; or</w:t>
            </w:r>
          </w:p>
        </w:tc>
      </w:tr>
      <w:tr w:rsidR="003C0FB1" w:rsidRPr="00CB5B77" w:rsidDel="009170AC" w14:paraId="5C385148" w14:textId="77777777" w:rsidTr="00503F93">
        <w:tc>
          <w:tcPr>
            <w:tcW w:w="612" w:type="dxa"/>
          </w:tcPr>
          <w:p w14:paraId="476672F2" w14:textId="77777777" w:rsidR="003C0FB1" w:rsidDel="009170AC" w:rsidRDefault="003C0FB1" w:rsidP="00394603">
            <w:pPr>
              <w:jc w:val="both"/>
              <w:rPr>
                <w:color w:val="0000FF"/>
              </w:rPr>
            </w:pPr>
          </w:p>
        </w:tc>
        <w:tc>
          <w:tcPr>
            <w:tcW w:w="840" w:type="dxa"/>
            <w:gridSpan w:val="2"/>
          </w:tcPr>
          <w:p w14:paraId="40548727" w14:textId="77777777" w:rsidR="003C0FB1" w:rsidDel="009170AC" w:rsidRDefault="003C0FB1" w:rsidP="00A7281F">
            <w:pPr>
              <w:jc w:val="both"/>
            </w:pPr>
            <w:r>
              <w:t>3.</w:t>
            </w:r>
          </w:p>
        </w:tc>
        <w:tc>
          <w:tcPr>
            <w:tcW w:w="7619" w:type="dxa"/>
          </w:tcPr>
          <w:p w14:paraId="05D1C9D3" w14:textId="77777777" w:rsidR="003C0FB1" w:rsidDel="009170AC" w:rsidRDefault="003C0FB1" w:rsidP="00A7281F">
            <w:pPr>
              <w:jc w:val="both"/>
            </w:pPr>
            <w:r w:rsidRPr="007F1F1B">
              <w:rPr>
                <w:szCs w:val="22"/>
              </w:rPr>
              <w:t>is independently developed by the disclosing Party without access to or use of the Confidential Information; or</w:t>
            </w:r>
          </w:p>
        </w:tc>
      </w:tr>
      <w:tr w:rsidR="003C0FB1" w:rsidRPr="00CB5B77" w:rsidDel="009170AC" w14:paraId="1D02F8BB" w14:textId="77777777" w:rsidTr="00503F93">
        <w:trPr>
          <w:trHeight w:val="840"/>
        </w:trPr>
        <w:tc>
          <w:tcPr>
            <w:tcW w:w="612" w:type="dxa"/>
          </w:tcPr>
          <w:p w14:paraId="779328BF" w14:textId="77777777" w:rsidR="003C0FB1" w:rsidDel="009170AC" w:rsidRDefault="003C0FB1" w:rsidP="00394603">
            <w:pPr>
              <w:jc w:val="both"/>
              <w:rPr>
                <w:color w:val="0000FF"/>
              </w:rPr>
            </w:pPr>
          </w:p>
        </w:tc>
        <w:tc>
          <w:tcPr>
            <w:tcW w:w="840" w:type="dxa"/>
            <w:gridSpan w:val="2"/>
          </w:tcPr>
          <w:p w14:paraId="638F0F4F" w14:textId="77777777" w:rsidR="003C0FB1" w:rsidDel="009170AC" w:rsidRDefault="003C0FB1" w:rsidP="00A7281F">
            <w:pPr>
              <w:jc w:val="both"/>
            </w:pPr>
            <w:r>
              <w:t>4.</w:t>
            </w:r>
          </w:p>
        </w:tc>
        <w:tc>
          <w:tcPr>
            <w:tcW w:w="7619" w:type="dxa"/>
          </w:tcPr>
          <w:p w14:paraId="024B4782" w14:textId="77777777" w:rsidR="003C0FB1" w:rsidDel="009170AC" w:rsidRDefault="003C0FB1" w:rsidP="00A7281F">
            <w:pPr>
              <w:jc w:val="both"/>
            </w:pPr>
            <w:r w:rsidRPr="007F1F1B">
              <w:rPr>
                <w:szCs w:val="22"/>
              </w:rPr>
              <w:t>is lawfully received by the disclosing Party from a third party (with full right to disclose).</w:t>
            </w:r>
          </w:p>
        </w:tc>
      </w:tr>
      <w:tr w:rsidR="003C0FB1" w:rsidRPr="00CB5B77" w14:paraId="523F21C7" w14:textId="77777777" w:rsidTr="00503F93">
        <w:tc>
          <w:tcPr>
            <w:tcW w:w="612" w:type="dxa"/>
          </w:tcPr>
          <w:p w14:paraId="160CE1C0" w14:textId="77777777" w:rsidR="003C0FB1" w:rsidRDefault="003C0FB1" w:rsidP="00394603">
            <w:pPr>
              <w:jc w:val="both"/>
              <w:rPr>
                <w:color w:val="0000FF"/>
              </w:rPr>
            </w:pPr>
            <w:r>
              <w:rPr>
                <w:color w:val="0000FF"/>
              </w:rPr>
              <w:t>C</w:t>
            </w:r>
            <w:r w:rsidRPr="000E5DB7">
              <w:rPr>
                <w:color w:val="0000FF"/>
              </w:rPr>
              <w:t>.</w:t>
            </w:r>
          </w:p>
        </w:tc>
        <w:tc>
          <w:tcPr>
            <w:tcW w:w="8459" w:type="dxa"/>
            <w:gridSpan w:val="3"/>
          </w:tcPr>
          <w:p w14:paraId="073D35A1" w14:textId="77777777" w:rsidR="003C0FB1" w:rsidRDefault="003C0FB1" w:rsidP="00A7281F">
            <w:pPr>
              <w:jc w:val="both"/>
            </w:pPr>
            <w:r w:rsidRPr="000E5DB7">
              <w:t>The Contractor acknowledges that the security of the State and its information is of paramount importance to the Client. Accordingly the Contractor confirms that it will, if requested by the Client, from time to time, submit full personal details (including those of Subcontractors) who are assigned to provide the Services (or any part thereof) under this Agreement. The Contractor further acknowledges that checks may be carried out in relation to all such personnel by police authorities and the Contractor shall comply with all reasonable directions of the Client arising therefrom.</w:t>
            </w:r>
          </w:p>
        </w:tc>
      </w:tr>
      <w:tr w:rsidR="003C0FB1" w:rsidRPr="00CB5B77" w14:paraId="49582F19" w14:textId="77777777" w:rsidTr="00503F93">
        <w:tc>
          <w:tcPr>
            <w:tcW w:w="612" w:type="dxa"/>
          </w:tcPr>
          <w:p w14:paraId="5AFFA349" w14:textId="77777777" w:rsidR="003C0FB1" w:rsidRDefault="003C0FB1" w:rsidP="00394603">
            <w:pPr>
              <w:jc w:val="both"/>
              <w:rPr>
                <w:color w:val="0000FF"/>
              </w:rPr>
            </w:pPr>
            <w:r>
              <w:rPr>
                <w:color w:val="0000FF"/>
              </w:rPr>
              <w:t>D</w:t>
            </w:r>
            <w:r w:rsidRPr="000E5DB7">
              <w:rPr>
                <w:color w:val="0000FF"/>
              </w:rPr>
              <w:t>.</w:t>
            </w:r>
          </w:p>
        </w:tc>
        <w:tc>
          <w:tcPr>
            <w:tcW w:w="8459" w:type="dxa"/>
            <w:gridSpan w:val="3"/>
          </w:tcPr>
          <w:p w14:paraId="1C28191D" w14:textId="77777777" w:rsidR="003C0FB1" w:rsidRDefault="003C0FB1" w:rsidP="00A7281F">
            <w:pPr>
              <w:jc w:val="both"/>
            </w:pPr>
            <w:r w:rsidRPr="000E5DB7">
              <w:t>In circumstances where the Client is subject to the provisions of the Freedom of Information Act 2014</w:t>
            </w:r>
            <w:r>
              <w:t xml:space="preserve"> </w:t>
            </w:r>
            <w:r w:rsidRPr="006C766A">
              <w:rPr>
                <w:szCs w:val="22"/>
              </w:rPr>
              <w:t>or the European Communities (Access to Information on the Environment) Regulations 2007 to 2014</w:t>
            </w:r>
            <w:r w:rsidRPr="000E5DB7">
              <w:t>, then in the event of the Client receiving a request for information related to this Agreement, the Client shall consult with the Contractor in respect of the request. The Contractor shall identify any information that is not to be disclosed on grounds of confidentiality or commercial sensitivity, and shall state the reasons for this sensitivity. The Client will consult the Contractor about this confidential or commercially sensitive information before making a decision on any request received</w:t>
            </w:r>
            <w:r>
              <w:t xml:space="preserve"> </w:t>
            </w:r>
            <w:r w:rsidRPr="006C766A">
              <w:rPr>
                <w:szCs w:val="22"/>
              </w:rPr>
              <w:t>under the above legislation</w:t>
            </w:r>
            <w:r w:rsidRPr="000E5DB7">
              <w:t xml:space="preserve">. </w:t>
            </w:r>
            <w:r w:rsidR="001F7FC2" w:rsidRPr="001F7FC2">
              <w:rPr>
                <w:szCs w:val="22"/>
              </w:rPr>
              <w:t>The Contracting Authority accepts no liability whatsoever in respect of any information provided which is subsequently released (irrespective of notification) or in respect of any consequential damage suffered as a result of such obligations.</w:t>
            </w:r>
          </w:p>
        </w:tc>
      </w:tr>
      <w:tr w:rsidR="003C0FB1" w:rsidRPr="00CB5B77" w14:paraId="64341EC7" w14:textId="77777777" w:rsidTr="00503F93">
        <w:tc>
          <w:tcPr>
            <w:tcW w:w="612" w:type="dxa"/>
          </w:tcPr>
          <w:p w14:paraId="5713A973" w14:textId="77777777" w:rsidR="003C0FB1" w:rsidRDefault="003C0FB1" w:rsidP="00394603">
            <w:pPr>
              <w:jc w:val="both"/>
              <w:rPr>
                <w:color w:val="0000FF"/>
              </w:rPr>
            </w:pPr>
            <w:r>
              <w:rPr>
                <w:color w:val="0000FF"/>
                <w:szCs w:val="22"/>
              </w:rPr>
              <w:t>E.</w:t>
            </w:r>
          </w:p>
        </w:tc>
        <w:tc>
          <w:tcPr>
            <w:tcW w:w="8459" w:type="dxa"/>
            <w:gridSpan w:val="3"/>
          </w:tcPr>
          <w:p w14:paraId="285872AD" w14:textId="77777777" w:rsidR="003C0FB1" w:rsidRPr="00B57709" w:rsidRDefault="00891A74" w:rsidP="00A7281F">
            <w:pPr>
              <w:jc w:val="both"/>
              <w:rPr>
                <w:szCs w:val="22"/>
              </w:rPr>
            </w:pPr>
            <w:r w:rsidRPr="000E5DB7">
              <w:t>The terms of this clause 7 shall survive expiry, completion or termination for whatever reason of this Agreement.</w:t>
            </w:r>
          </w:p>
        </w:tc>
      </w:tr>
      <w:tr w:rsidR="00891A74" w:rsidRPr="00CB5B77" w14:paraId="5E0CCE93" w14:textId="77777777" w:rsidTr="00503F93">
        <w:tc>
          <w:tcPr>
            <w:tcW w:w="612" w:type="dxa"/>
          </w:tcPr>
          <w:p w14:paraId="3E8DA085" w14:textId="77777777" w:rsidR="00891A74" w:rsidRDefault="00891A74" w:rsidP="00394603">
            <w:pPr>
              <w:jc w:val="both"/>
              <w:rPr>
                <w:color w:val="0000FF"/>
                <w:szCs w:val="22"/>
              </w:rPr>
            </w:pPr>
          </w:p>
        </w:tc>
        <w:tc>
          <w:tcPr>
            <w:tcW w:w="8459" w:type="dxa"/>
            <w:gridSpan w:val="3"/>
          </w:tcPr>
          <w:p w14:paraId="5A53DB31" w14:textId="77777777" w:rsidR="00891A74" w:rsidRDefault="00891A74" w:rsidP="00A7281F">
            <w:pPr>
              <w:jc w:val="both"/>
            </w:pPr>
          </w:p>
        </w:tc>
      </w:tr>
    </w:tbl>
    <w:p w14:paraId="2C5DCD32" w14:textId="77777777" w:rsidR="003C0FB1" w:rsidRDefault="003C0FB1" w:rsidP="00394603">
      <w:pPr>
        <w:pStyle w:val="Heading2"/>
        <w:jc w:val="both"/>
      </w:pPr>
      <w:r w:rsidRPr="00B625AA">
        <w:lastRenderedPageBreak/>
        <w:t>8.</w:t>
      </w:r>
      <w:r w:rsidRPr="00B625AA">
        <w:tab/>
        <w:t>Force Majeure</w:t>
      </w:r>
    </w:p>
    <w:tbl>
      <w:tblPr>
        <w:tblW w:w="0" w:type="auto"/>
        <w:tblLook w:val="01E0" w:firstRow="1" w:lastRow="1" w:firstColumn="1" w:lastColumn="1" w:noHBand="0" w:noVBand="0"/>
      </w:tblPr>
      <w:tblGrid>
        <w:gridCol w:w="759"/>
        <w:gridCol w:w="672"/>
        <w:gridCol w:w="7640"/>
      </w:tblGrid>
      <w:tr w:rsidR="003C0FB1" w:rsidRPr="00CB5B77" w14:paraId="219C0B39" w14:textId="77777777" w:rsidTr="00A7281F">
        <w:trPr>
          <w:trHeight w:val="2826"/>
        </w:trPr>
        <w:tc>
          <w:tcPr>
            <w:tcW w:w="828" w:type="dxa"/>
          </w:tcPr>
          <w:p w14:paraId="2595D14E" w14:textId="77777777" w:rsidR="003C0FB1" w:rsidRDefault="003C0FB1" w:rsidP="00394603">
            <w:pPr>
              <w:jc w:val="both"/>
              <w:rPr>
                <w:color w:val="0000FF"/>
              </w:rPr>
            </w:pPr>
            <w:r w:rsidRPr="000E5DB7">
              <w:rPr>
                <w:color w:val="0000FF"/>
              </w:rPr>
              <w:t>A.</w:t>
            </w:r>
          </w:p>
        </w:tc>
        <w:tc>
          <w:tcPr>
            <w:tcW w:w="9540" w:type="dxa"/>
            <w:gridSpan w:val="2"/>
          </w:tcPr>
          <w:p w14:paraId="7F8B6484" w14:textId="77777777" w:rsidR="003C0FB1" w:rsidRDefault="003C0FB1" w:rsidP="00A7281F">
            <w:pPr>
              <w:jc w:val="both"/>
            </w:pPr>
            <w:r w:rsidRPr="000E5DB7">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tc>
      </w:tr>
      <w:tr w:rsidR="003C0FB1" w:rsidRPr="00CB5B77" w14:paraId="0E18A473" w14:textId="77777777" w:rsidTr="00503F93">
        <w:tc>
          <w:tcPr>
            <w:tcW w:w="828" w:type="dxa"/>
          </w:tcPr>
          <w:p w14:paraId="7A675981" w14:textId="77777777" w:rsidR="003C0FB1" w:rsidRDefault="003C0FB1" w:rsidP="00394603">
            <w:pPr>
              <w:keepNext/>
              <w:jc w:val="both"/>
              <w:rPr>
                <w:color w:val="0000FF"/>
              </w:rPr>
            </w:pPr>
            <w:r w:rsidRPr="000E5DB7">
              <w:rPr>
                <w:color w:val="0000FF"/>
              </w:rPr>
              <w:t>B.</w:t>
            </w:r>
          </w:p>
        </w:tc>
        <w:tc>
          <w:tcPr>
            <w:tcW w:w="9540" w:type="dxa"/>
            <w:gridSpan w:val="2"/>
          </w:tcPr>
          <w:p w14:paraId="69E194DC" w14:textId="77777777" w:rsidR="003C0FB1" w:rsidRDefault="003C0FB1" w:rsidP="00A7281F">
            <w:pPr>
              <w:jc w:val="both"/>
            </w:pPr>
            <w:r w:rsidRPr="000E5DB7">
              <w:t>In the event of any failure, interruption or delay in the performance of either Party’s obligations (or of any of them) resulting from any Force Majeure Event, that Party (“the Affected Party”) shall promptly notify the other Party in writing specifying:</w:t>
            </w:r>
          </w:p>
        </w:tc>
      </w:tr>
      <w:tr w:rsidR="003C0FB1" w:rsidRPr="00CB5B77" w14:paraId="7BACEC38" w14:textId="77777777" w:rsidTr="00503F93">
        <w:tc>
          <w:tcPr>
            <w:tcW w:w="828" w:type="dxa"/>
          </w:tcPr>
          <w:p w14:paraId="62699229" w14:textId="77777777" w:rsidR="003C0FB1" w:rsidRDefault="003C0FB1" w:rsidP="00394603">
            <w:pPr>
              <w:jc w:val="both"/>
              <w:rPr>
                <w:color w:val="0000FF"/>
              </w:rPr>
            </w:pPr>
          </w:p>
        </w:tc>
        <w:tc>
          <w:tcPr>
            <w:tcW w:w="720" w:type="dxa"/>
          </w:tcPr>
          <w:p w14:paraId="07192C8E" w14:textId="77777777" w:rsidR="003C0FB1" w:rsidRDefault="003C0FB1" w:rsidP="00A7281F">
            <w:pPr>
              <w:jc w:val="both"/>
            </w:pPr>
            <w:r w:rsidRPr="000E5DB7">
              <w:t>1.</w:t>
            </w:r>
          </w:p>
        </w:tc>
        <w:tc>
          <w:tcPr>
            <w:tcW w:w="8820" w:type="dxa"/>
          </w:tcPr>
          <w:p w14:paraId="6BCEE826" w14:textId="77777777" w:rsidR="003C0FB1" w:rsidRDefault="003C0FB1" w:rsidP="00A7281F">
            <w:pPr>
              <w:jc w:val="both"/>
            </w:pPr>
            <w:r w:rsidRPr="000E5DB7">
              <w:t>the nature of the Force Majeure Event;</w:t>
            </w:r>
          </w:p>
        </w:tc>
      </w:tr>
      <w:tr w:rsidR="003C0FB1" w:rsidRPr="00CB5B77" w14:paraId="505B26AE" w14:textId="77777777" w:rsidTr="00503F93">
        <w:tc>
          <w:tcPr>
            <w:tcW w:w="828" w:type="dxa"/>
          </w:tcPr>
          <w:p w14:paraId="33EF0845" w14:textId="77777777" w:rsidR="003C0FB1" w:rsidRDefault="003C0FB1" w:rsidP="00394603">
            <w:pPr>
              <w:jc w:val="both"/>
              <w:rPr>
                <w:color w:val="0000FF"/>
              </w:rPr>
            </w:pPr>
          </w:p>
        </w:tc>
        <w:tc>
          <w:tcPr>
            <w:tcW w:w="720" w:type="dxa"/>
          </w:tcPr>
          <w:p w14:paraId="741D1681" w14:textId="77777777" w:rsidR="003C0FB1" w:rsidRDefault="003C0FB1" w:rsidP="00A7281F">
            <w:pPr>
              <w:jc w:val="both"/>
            </w:pPr>
            <w:r w:rsidRPr="000E5DB7">
              <w:t>2.</w:t>
            </w:r>
          </w:p>
        </w:tc>
        <w:tc>
          <w:tcPr>
            <w:tcW w:w="8820" w:type="dxa"/>
          </w:tcPr>
          <w:p w14:paraId="1AF55218" w14:textId="77777777" w:rsidR="003C0FB1" w:rsidRDefault="003C0FB1" w:rsidP="00A7281F">
            <w:pPr>
              <w:jc w:val="both"/>
            </w:pPr>
            <w:r w:rsidRPr="000E5DB7">
              <w:t>the anticipated delay in the performance of obligations;</w:t>
            </w:r>
          </w:p>
        </w:tc>
      </w:tr>
      <w:tr w:rsidR="003C0FB1" w:rsidRPr="00CB5B77" w14:paraId="2218A0B3" w14:textId="77777777" w:rsidTr="00503F93">
        <w:tc>
          <w:tcPr>
            <w:tcW w:w="828" w:type="dxa"/>
          </w:tcPr>
          <w:p w14:paraId="53E7B162" w14:textId="77777777" w:rsidR="003C0FB1" w:rsidRDefault="003C0FB1" w:rsidP="00394603">
            <w:pPr>
              <w:jc w:val="both"/>
              <w:rPr>
                <w:color w:val="0000FF"/>
              </w:rPr>
            </w:pPr>
          </w:p>
        </w:tc>
        <w:tc>
          <w:tcPr>
            <w:tcW w:w="720" w:type="dxa"/>
          </w:tcPr>
          <w:p w14:paraId="7A8CE413" w14:textId="77777777" w:rsidR="003C0FB1" w:rsidRDefault="003C0FB1" w:rsidP="00A7281F">
            <w:pPr>
              <w:jc w:val="both"/>
            </w:pPr>
            <w:r w:rsidRPr="000E5DB7">
              <w:t>3.</w:t>
            </w:r>
          </w:p>
        </w:tc>
        <w:tc>
          <w:tcPr>
            <w:tcW w:w="8820" w:type="dxa"/>
          </w:tcPr>
          <w:p w14:paraId="0A16A730" w14:textId="77777777" w:rsidR="003C0FB1" w:rsidRDefault="003C0FB1" w:rsidP="00A7281F">
            <w:pPr>
              <w:jc w:val="both"/>
            </w:pPr>
            <w:r w:rsidRPr="000E5DB7">
              <w:t>the action proposed to minimise the impact of the Force Majeure Event;</w:t>
            </w:r>
          </w:p>
        </w:tc>
      </w:tr>
      <w:tr w:rsidR="003C0FB1" w:rsidRPr="00CB5B77" w14:paraId="29BB0898" w14:textId="77777777" w:rsidTr="00503F93">
        <w:tc>
          <w:tcPr>
            <w:tcW w:w="828" w:type="dxa"/>
          </w:tcPr>
          <w:p w14:paraId="25D9B8B6" w14:textId="77777777" w:rsidR="003C0FB1" w:rsidRDefault="003C0FB1" w:rsidP="00394603">
            <w:pPr>
              <w:jc w:val="both"/>
              <w:rPr>
                <w:color w:val="0000FF"/>
              </w:rPr>
            </w:pPr>
          </w:p>
        </w:tc>
        <w:tc>
          <w:tcPr>
            <w:tcW w:w="9540" w:type="dxa"/>
            <w:gridSpan w:val="2"/>
          </w:tcPr>
          <w:p w14:paraId="2C8FF51C" w14:textId="77777777" w:rsidR="003C0FB1" w:rsidRDefault="003C0FB1" w:rsidP="00A7281F">
            <w:pPr>
              <w:jc w:val="both"/>
            </w:pPr>
            <w:r w:rsidRPr="000E5DB7">
              <w:t>and the Affected Party shall not be liable or have any responsibility of any kind for any loss or damage thereby incurred or suffered by the other Party, provided always that the Affected Party shall use all reasonable efforts to minimise the effects of the same and shall resume the performance of its obligations as soon as reasonably possible after the removal of the cause.</w:t>
            </w:r>
          </w:p>
        </w:tc>
      </w:tr>
      <w:tr w:rsidR="003C0FB1" w:rsidRPr="00CB5B77" w14:paraId="63E158B2" w14:textId="77777777" w:rsidTr="00503F93">
        <w:tc>
          <w:tcPr>
            <w:tcW w:w="828" w:type="dxa"/>
          </w:tcPr>
          <w:p w14:paraId="07456565" w14:textId="77777777" w:rsidR="003C0FB1" w:rsidRDefault="003C0FB1" w:rsidP="00394603">
            <w:pPr>
              <w:jc w:val="both"/>
              <w:rPr>
                <w:color w:val="0000FF"/>
              </w:rPr>
            </w:pPr>
            <w:r w:rsidRPr="000E5DB7">
              <w:rPr>
                <w:color w:val="0000FF"/>
              </w:rPr>
              <w:t>C.</w:t>
            </w:r>
          </w:p>
        </w:tc>
        <w:tc>
          <w:tcPr>
            <w:tcW w:w="9540" w:type="dxa"/>
            <w:gridSpan w:val="2"/>
          </w:tcPr>
          <w:p w14:paraId="0C4F93AF" w14:textId="437191A2" w:rsidR="003C0FB1" w:rsidRDefault="003C0FB1" w:rsidP="00B625AA">
            <w:pPr>
              <w:jc w:val="both"/>
            </w:pPr>
            <w:r w:rsidRPr="000E5DB7">
              <w:t xml:space="preserve">If the Force Majeure Event continues for </w:t>
            </w:r>
            <w:r w:rsidR="00B625AA">
              <w:fldChar w:fldCharType="begin">
                <w:ffData>
                  <w:name w:val="Text146"/>
                  <w:enabled/>
                  <w:calcOnExit w:val="0"/>
                  <w:textInput>
                    <w:default w:val="[insert number]"/>
                  </w:textInput>
                </w:ffData>
              </w:fldChar>
            </w:r>
            <w:bookmarkStart w:id="12" w:name="Text146"/>
            <w:r w:rsidR="00B625AA">
              <w:instrText xml:space="preserve"> FORMTEXT </w:instrText>
            </w:r>
            <w:r w:rsidR="00B625AA">
              <w:fldChar w:fldCharType="separate"/>
            </w:r>
            <w:r w:rsidR="00955536">
              <w:t xml:space="preserve">thirty </w:t>
            </w:r>
            <w:r w:rsidR="00B625AA">
              <w:fldChar w:fldCharType="end"/>
            </w:r>
            <w:bookmarkEnd w:id="12"/>
            <w:r>
              <w:t xml:space="preserve">calendar </w:t>
            </w:r>
            <w:r w:rsidRPr="000E5DB7">
              <w:t xml:space="preserve">days either Party may terminate at 14 </w:t>
            </w:r>
            <w:proofErr w:type="spellStart"/>
            <w:r w:rsidRPr="000E5DB7">
              <w:t>days notice</w:t>
            </w:r>
            <w:proofErr w:type="spellEnd"/>
            <w:r w:rsidRPr="000E5DB7">
              <w:t>.</w:t>
            </w:r>
          </w:p>
        </w:tc>
      </w:tr>
      <w:tr w:rsidR="003C0FB1" w:rsidRPr="00CB5B77" w14:paraId="0270746E" w14:textId="77777777" w:rsidTr="00503F93">
        <w:tc>
          <w:tcPr>
            <w:tcW w:w="828" w:type="dxa"/>
          </w:tcPr>
          <w:p w14:paraId="57148060" w14:textId="77777777" w:rsidR="003C0FB1" w:rsidRDefault="003C0FB1" w:rsidP="00394603">
            <w:pPr>
              <w:jc w:val="both"/>
              <w:rPr>
                <w:color w:val="0000FF"/>
              </w:rPr>
            </w:pPr>
            <w:r w:rsidRPr="000E5DB7">
              <w:rPr>
                <w:color w:val="0000FF"/>
              </w:rPr>
              <w:t>D.</w:t>
            </w:r>
          </w:p>
        </w:tc>
        <w:tc>
          <w:tcPr>
            <w:tcW w:w="9540" w:type="dxa"/>
            <w:gridSpan w:val="2"/>
          </w:tcPr>
          <w:p w14:paraId="488DC94D" w14:textId="77777777" w:rsidR="003C0FB1" w:rsidRDefault="003C0FB1" w:rsidP="00A7281F">
            <w:pPr>
              <w:jc w:val="both"/>
            </w:pPr>
            <w:r w:rsidRPr="000E5DB7">
              <w:t>In circumstances where the Contractor is the Affected Party, the Client shall be relieved from any obligation to make payments under this Agreement save to the extent that payments are properly due and payable for obligations actually fulfilled by the Contractor in accordance with the terms and conditions of this Agreement.</w:t>
            </w:r>
          </w:p>
        </w:tc>
      </w:tr>
    </w:tbl>
    <w:p w14:paraId="2F2F5131" w14:textId="77777777" w:rsidR="003C0FB1" w:rsidRDefault="003C0FB1" w:rsidP="00394603">
      <w:pPr>
        <w:pStyle w:val="Heading2"/>
        <w:jc w:val="both"/>
      </w:pPr>
      <w:r w:rsidRPr="000E5DB7">
        <w:t>9.</w:t>
      </w:r>
      <w:r w:rsidRPr="000E5DB7">
        <w:tab/>
        <w:t>Termination</w:t>
      </w:r>
    </w:p>
    <w:tbl>
      <w:tblPr>
        <w:tblW w:w="0" w:type="auto"/>
        <w:tblLook w:val="01E0" w:firstRow="1" w:lastRow="1" w:firstColumn="1" w:lastColumn="1" w:noHBand="0" w:noVBand="0"/>
      </w:tblPr>
      <w:tblGrid>
        <w:gridCol w:w="755"/>
        <w:gridCol w:w="676"/>
        <w:gridCol w:w="7640"/>
      </w:tblGrid>
      <w:tr w:rsidR="003C0FB1" w:rsidRPr="00CB5B77" w14:paraId="611A6F00" w14:textId="77777777" w:rsidTr="00503F93">
        <w:tc>
          <w:tcPr>
            <w:tcW w:w="828" w:type="dxa"/>
          </w:tcPr>
          <w:p w14:paraId="454A853E" w14:textId="77777777" w:rsidR="003C0FB1" w:rsidRDefault="003C0FB1" w:rsidP="00394603">
            <w:pPr>
              <w:jc w:val="both"/>
              <w:rPr>
                <w:color w:val="0000FF"/>
              </w:rPr>
            </w:pPr>
            <w:r w:rsidRPr="000E5DB7">
              <w:rPr>
                <w:color w:val="0000FF"/>
              </w:rPr>
              <w:t>A.</w:t>
            </w:r>
          </w:p>
        </w:tc>
        <w:tc>
          <w:tcPr>
            <w:tcW w:w="9540" w:type="dxa"/>
            <w:gridSpan w:val="2"/>
          </w:tcPr>
          <w:p w14:paraId="56E66E18" w14:textId="5D71D273" w:rsidR="003C0FB1" w:rsidRDefault="003C0FB1" w:rsidP="00B625AA">
            <w:pPr>
              <w:spacing w:after="200"/>
              <w:jc w:val="both"/>
            </w:pPr>
            <w:r>
              <w:rPr>
                <w:lang w:val="en-US"/>
              </w:rPr>
              <w:t>T</w:t>
            </w:r>
            <w:r w:rsidRPr="000E5DB7">
              <w:t xml:space="preserve">his Agreement may be terminated by the Client, without liability for compensation or damages, by serving </w:t>
            </w:r>
            <w:r w:rsidR="00B625AA">
              <w:fldChar w:fldCharType="begin">
                <w:ffData>
                  <w:name w:val="Text147"/>
                  <w:enabled/>
                  <w:calcOnExit w:val="0"/>
                  <w:textInput>
                    <w:default w:val="[insert period of time months]"/>
                  </w:textInput>
                </w:ffData>
              </w:fldChar>
            </w:r>
            <w:bookmarkStart w:id="13" w:name="Text147"/>
            <w:r w:rsidR="00B625AA">
              <w:instrText xml:space="preserve"> FORMTEXT </w:instrText>
            </w:r>
            <w:r w:rsidR="00B625AA">
              <w:fldChar w:fldCharType="separate"/>
            </w:r>
            <w:r w:rsidR="00497D94">
              <w:t>one month</w:t>
            </w:r>
            <w:r w:rsidR="00AB7E49">
              <w:t>'</w:t>
            </w:r>
            <w:r w:rsidR="00497D94">
              <w:t>s</w:t>
            </w:r>
            <w:r w:rsidR="00B625AA">
              <w:fldChar w:fldCharType="end"/>
            </w:r>
            <w:bookmarkEnd w:id="13"/>
            <w:r w:rsidRPr="000E5DB7">
              <w:t xml:space="preserve"> written notice to the Contractor.</w:t>
            </w:r>
            <w:r>
              <w:t xml:space="preserve"> </w:t>
            </w:r>
            <w:r>
              <w:rPr>
                <w:lang w:val="en-US"/>
              </w:rPr>
              <w:t>T</w:t>
            </w:r>
            <w:r w:rsidRPr="000E5DB7">
              <w:t xml:space="preserve">his Agreement may be terminated by the Contractor, without liability for compensation or damages, by serving </w:t>
            </w:r>
            <w:r w:rsidR="00B625AA">
              <w:fldChar w:fldCharType="begin">
                <w:ffData>
                  <w:name w:val="Text147"/>
                  <w:enabled/>
                  <w:calcOnExit w:val="0"/>
                  <w:textInput>
                    <w:default w:val="[insert period of time months]"/>
                  </w:textInput>
                </w:ffData>
              </w:fldChar>
            </w:r>
            <w:r w:rsidR="00B625AA">
              <w:instrText xml:space="preserve"> FORMTEXT </w:instrText>
            </w:r>
            <w:r w:rsidR="00B625AA">
              <w:fldChar w:fldCharType="separate"/>
            </w:r>
            <w:r w:rsidR="00497D94">
              <w:t>three months</w:t>
            </w:r>
            <w:r w:rsidR="00B625AA">
              <w:fldChar w:fldCharType="end"/>
            </w:r>
            <w:r w:rsidR="00394603" w:rsidRPr="000E5DB7">
              <w:t xml:space="preserve"> </w:t>
            </w:r>
            <w:r w:rsidRPr="000E5DB7">
              <w:t>written notice to the Client.</w:t>
            </w:r>
          </w:p>
        </w:tc>
      </w:tr>
      <w:tr w:rsidR="003C0FB1" w:rsidRPr="00CB5B77" w14:paraId="5AE0EFD4" w14:textId="77777777" w:rsidTr="00503F93">
        <w:tc>
          <w:tcPr>
            <w:tcW w:w="828" w:type="dxa"/>
          </w:tcPr>
          <w:p w14:paraId="4E213C80" w14:textId="77777777" w:rsidR="003C0FB1" w:rsidRDefault="003C0FB1" w:rsidP="00394603">
            <w:pPr>
              <w:jc w:val="both"/>
              <w:rPr>
                <w:color w:val="0000FF"/>
              </w:rPr>
            </w:pPr>
            <w:r w:rsidRPr="000E5DB7">
              <w:rPr>
                <w:color w:val="0000FF"/>
              </w:rPr>
              <w:t>B.</w:t>
            </w:r>
          </w:p>
        </w:tc>
        <w:tc>
          <w:tcPr>
            <w:tcW w:w="9540" w:type="dxa"/>
            <w:gridSpan w:val="2"/>
          </w:tcPr>
          <w:p w14:paraId="6C1ACABF" w14:textId="77777777" w:rsidR="003C0FB1" w:rsidRDefault="003C0FB1" w:rsidP="00394603">
            <w:pPr>
              <w:spacing w:after="200"/>
              <w:jc w:val="both"/>
            </w:pPr>
            <w:r w:rsidRPr="000E5DB7">
              <w:t xml:space="preserve">Either Party shall have the right (in addition to </w:t>
            </w:r>
            <w:r w:rsidRPr="00447F8D">
              <w:rPr>
                <w:szCs w:val="22"/>
              </w:rPr>
              <w:t xml:space="preserve">its rights under clause 9(a) and </w:t>
            </w:r>
            <w:r w:rsidRPr="000E5DB7">
              <w:t>any other rights which it has at law) to terminate this Agreement immediately and without liability for compensation or damages on the happening of any of the following:</w:t>
            </w:r>
          </w:p>
        </w:tc>
      </w:tr>
      <w:tr w:rsidR="003C0FB1" w:rsidRPr="00CB5B77" w14:paraId="63BBB0EE" w14:textId="77777777" w:rsidTr="00503F93">
        <w:tc>
          <w:tcPr>
            <w:tcW w:w="828" w:type="dxa"/>
          </w:tcPr>
          <w:p w14:paraId="025D8E55" w14:textId="77777777" w:rsidR="003C0FB1" w:rsidRDefault="003C0FB1" w:rsidP="00394603">
            <w:pPr>
              <w:jc w:val="both"/>
              <w:rPr>
                <w:color w:val="0000FF"/>
              </w:rPr>
            </w:pPr>
          </w:p>
        </w:tc>
        <w:tc>
          <w:tcPr>
            <w:tcW w:w="720" w:type="dxa"/>
          </w:tcPr>
          <w:p w14:paraId="5A29FF16" w14:textId="77777777" w:rsidR="003C0FB1" w:rsidRDefault="003C0FB1" w:rsidP="00394603">
            <w:pPr>
              <w:spacing w:after="200"/>
              <w:jc w:val="both"/>
            </w:pPr>
            <w:r w:rsidRPr="000E5DB7">
              <w:t>1.</w:t>
            </w:r>
          </w:p>
        </w:tc>
        <w:tc>
          <w:tcPr>
            <w:tcW w:w="8820" w:type="dxa"/>
          </w:tcPr>
          <w:p w14:paraId="182BCF48" w14:textId="77777777" w:rsidR="003C0FB1" w:rsidRDefault="003C0FB1" w:rsidP="00394603">
            <w:pPr>
              <w:spacing w:after="200"/>
              <w:jc w:val="both"/>
            </w:pPr>
            <w:r w:rsidRPr="000E5DB7">
              <w:t>if the other Party commits any serious breach or a series of breaches of any provision of this Agreement and fails to remedy such breach(es) (if the breach(es) are capable of remedy) within 30 days after receipt of a request in writing from the other Party;</w:t>
            </w:r>
          </w:p>
        </w:tc>
      </w:tr>
      <w:tr w:rsidR="003C0FB1" w:rsidRPr="00CB5B77" w14:paraId="40640E6F" w14:textId="77777777" w:rsidTr="00503F93">
        <w:tc>
          <w:tcPr>
            <w:tcW w:w="828" w:type="dxa"/>
          </w:tcPr>
          <w:p w14:paraId="327F8802" w14:textId="77777777" w:rsidR="003C0FB1" w:rsidRDefault="003C0FB1" w:rsidP="00394603">
            <w:pPr>
              <w:jc w:val="both"/>
              <w:rPr>
                <w:color w:val="0000FF"/>
              </w:rPr>
            </w:pPr>
          </w:p>
        </w:tc>
        <w:tc>
          <w:tcPr>
            <w:tcW w:w="720" w:type="dxa"/>
          </w:tcPr>
          <w:p w14:paraId="61917DA1" w14:textId="77777777" w:rsidR="003C0FB1" w:rsidRPr="00507FE4" w:rsidRDefault="003C0FB1" w:rsidP="00394603">
            <w:pPr>
              <w:spacing w:after="200"/>
              <w:jc w:val="both"/>
            </w:pPr>
            <w:r w:rsidRPr="00507FE4">
              <w:t>2.</w:t>
            </w:r>
          </w:p>
        </w:tc>
        <w:tc>
          <w:tcPr>
            <w:tcW w:w="8820" w:type="dxa"/>
          </w:tcPr>
          <w:p w14:paraId="258D7F94" w14:textId="77777777" w:rsidR="003C0FB1" w:rsidRPr="00507FE4" w:rsidRDefault="003C0FB1" w:rsidP="00394603">
            <w:pPr>
              <w:spacing w:after="200"/>
              <w:jc w:val="both"/>
            </w:pPr>
            <w:r w:rsidRPr="00507FE4">
              <w:t>if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r>
              <w:t>;</w:t>
            </w:r>
          </w:p>
        </w:tc>
      </w:tr>
      <w:tr w:rsidR="003C0FB1" w:rsidRPr="00CB5B77" w14:paraId="6BE3217F" w14:textId="77777777" w:rsidTr="00503F93">
        <w:tc>
          <w:tcPr>
            <w:tcW w:w="828" w:type="dxa"/>
          </w:tcPr>
          <w:p w14:paraId="598A7E9B" w14:textId="77777777" w:rsidR="003C0FB1" w:rsidRDefault="003C0FB1" w:rsidP="00394603">
            <w:pPr>
              <w:jc w:val="both"/>
              <w:rPr>
                <w:color w:val="0000FF"/>
              </w:rPr>
            </w:pPr>
          </w:p>
        </w:tc>
        <w:tc>
          <w:tcPr>
            <w:tcW w:w="720" w:type="dxa"/>
          </w:tcPr>
          <w:p w14:paraId="3127E8AF" w14:textId="77777777" w:rsidR="003C0FB1" w:rsidRDefault="00C25940" w:rsidP="00C25940">
            <w:pPr>
              <w:spacing w:after="200"/>
              <w:jc w:val="both"/>
            </w:pPr>
            <w:r>
              <w:t>3.</w:t>
            </w:r>
          </w:p>
        </w:tc>
        <w:tc>
          <w:tcPr>
            <w:tcW w:w="8820" w:type="dxa"/>
          </w:tcPr>
          <w:p w14:paraId="63165C63" w14:textId="77777777" w:rsidR="003C0FB1" w:rsidRDefault="003C0FB1" w:rsidP="00394603">
            <w:pPr>
              <w:spacing w:after="200"/>
              <w:jc w:val="both"/>
            </w:pPr>
            <w:r w:rsidRPr="00C226F8">
              <w:t>in circumstances where the Client becomes aware of any conflict of interest on the part of the Contractor which cannot, in the opinion of the Client, be removed by other means; and</w:t>
            </w:r>
          </w:p>
        </w:tc>
      </w:tr>
      <w:tr w:rsidR="003C0FB1" w:rsidRPr="00CB5B77" w14:paraId="19FAA7B5" w14:textId="77777777" w:rsidTr="00503F93">
        <w:tc>
          <w:tcPr>
            <w:tcW w:w="828" w:type="dxa"/>
          </w:tcPr>
          <w:p w14:paraId="0388F5AF" w14:textId="77777777" w:rsidR="003C0FB1" w:rsidRDefault="003C0FB1" w:rsidP="00394603">
            <w:pPr>
              <w:jc w:val="both"/>
              <w:rPr>
                <w:color w:val="0000FF"/>
              </w:rPr>
            </w:pPr>
          </w:p>
        </w:tc>
        <w:tc>
          <w:tcPr>
            <w:tcW w:w="720" w:type="dxa"/>
          </w:tcPr>
          <w:p w14:paraId="3845E775" w14:textId="77777777" w:rsidR="003C0FB1" w:rsidRDefault="003C0FB1" w:rsidP="00394603">
            <w:pPr>
              <w:spacing w:after="200"/>
              <w:jc w:val="both"/>
            </w:pPr>
            <w:r>
              <w:t>4.</w:t>
            </w:r>
          </w:p>
        </w:tc>
        <w:tc>
          <w:tcPr>
            <w:tcW w:w="8820" w:type="dxa"/>
          </w:tcPr>
          <w:p w14:paraId="6CCD45C6" w14:textId="77777777" w:rsidR="003C0FB1" w:rsidRPr="00C226F8" w:rsidRDefault="003C0FB1" w:rsidP="00394603">
            <w:pPr>
              <w:spacing w:after="200"/>
              <w:jc w:val="both"/>
            </w:pPr>
            <w:r w:rsidRPr="00C226F8">
              <w:t>in circumstances where the Client becomes aware of any registrable interest</w:t>
            </w:r>
            <w:r w:rsidR="006A1D74">
              <w:t xml:space="preserve"> on the part of the Contractor.</w:t>
            </w:r>
          </w:p>
        </w:tc>
      </w:tr>
      <w:tr w:rsidR="003C0FB1" w:rsidRPr="00CB5B77" w14:paraId="75E04D29" w14:textId="77777777" w:rsidTr="00503F93">
        <w:tc>
          <w:tcPr>
            <w:tcW w:w="828" w:type="dxa"/>
          </w:tcPr>
          <w:p w14:paraId="40007816" w14:textId="77777777" w:rsidR="003C0FB1" w:rsidRDefault="003C0FB1" w:rsidP="00394603">
            <w:pPr>
              <w:jc w:val="both"/>
              <w:rPr>
                <w:color w:val="0000FF"/>
              </w:rPr>
            </w:pPr>
            <w:r w:rsidRPr="000E5DB7">
              <w:rPr>
                <w:color w:val="0000FF"/>
              </w:rPr>
              <w:t>C.</w:t>
            </w:r>
          </w:p>
        </w:tc>
        <w:tc>
          <w:tcPr>
            <w:tcW w:w="9540" w:type="dxa"/>
            <w:gridSpan w:val="2"/>
          </w:tcPr>
          <w:p w14:paraId="6BE0C9D9" w14:textId="77777777" w:rsidR="005A564A" w:rsidRDefault="005A564A" w:rsidP="005A564A">
            <w:pPr>
              <w:spacing w:after="200"/>
              <w:jc w:val="both"/>
              <w:rPr>
                <w:szCs w:val="22"/>
              </w:rPr>
            </w:pPr>
            <w:r w:rsidRPr="00507FE4">
              <w:rPr>
                <w:szCs w:val="22"/>
              </w:rPr>
              <w:t>The Client shall have the right, in addition to any other rights which it has at law, to terminate this Agreement immediately and without liability for compensation or damages in circumstances where the Client becomes aware</w:t>
            </w:r>
            <w:r>
              <w:rPr>
                <w:szCs w:val="22"/>
              </w:rPr>
              <w:t>:</w:t>
            </w:r>
          </w:p>
          <w:p w14:paraId="64464EA4" w14:textId="77777777" w:rsidR="005A564A" w:rsidRDefault="005A564A" w:rsidP="00746C69">
            <w:pPr>
              <w:pStyle w:val="ListParagraph"/>
              <w:numPr>
                <w:ilvl w:val="0"/>
                <w:numId w:val="16"/>
              </w:numPr>
              <w:spacing w:after="200"/>
              <w:jc w:val="both"/>
              <w:rPr>
                <w:szCs w:val="22"/>
              </w:rPr>
            </w:pPr>
            <w:r w:rsidRPr="005559D9">
              <w:rPr>
                <w:szCs w:val="22"/>
              </w:rPr>
              <w:t>that any of the exclusion grounds set out in Regulation 57 of the Regulations apply to the Contractor</w:t>
            </w:r>
            <w:r>
              <w:rPr>
                <w:szCs w:val="22"/>
              </w:rPr>
              <w:t>;</w:t>
            </w:r>
          </w:p>
          <w:p w14:paraId="6D0BB9B5" w14:textId="53C5BF3C" w:rsidR="003C0FB1" w:rsidRPr="005A564A" w:rsidRDefault="005A564A" w:rsidP="00746C69">
            <w:pPr>
              <w:pStyle w:val="ListParagraph"/>
              <w:numPr>
                <w:ilvl w:val="0"/>
                <w:numId w:val="16"/>
              </w:numPr>
              <w:spacing w:after="200"/>
              <w:jc w:val="both"/>
              <w:rPr>
                <w:szCs w:val="22"/>
              </w:rPr>
            </w:pPr>
            <w:r w:rsidRPr="005A564A">
              <w:rPr>
                <w:szCs w:val="22"/>
              </w:rPr>
              <w:t xml:space="preserve">that the Contractor (on its own or resulting from its sub-contractors, suppliers or entities on which it relies) </w:t>
            </w:r>
            <w:r w:rsidRPr="005A564A">
              <w:rPr>
                <w:rFonts w:eastAsia="MS Mincho"/>
              </w:rPr>
              <w:t>comes</w:t>
            </w:r>
            <w:r w:rsidRPr="005A564A">
              <w:rPr>
                <w:szCs w:val="22"/>
              </w:rPr>
              <w:t xml:space="preserve"> within the category of prohibited economic operators identified in Regulation (EU) No 833/2014 of 31 July 2014 (as amended by EU Regulation 2022/576 or any subsequent amendments to same).</w:t>
            </w:r>
          </w:p>
        </w:tc>
      </w:tr>
      <w:tr w:rsidR="003C0FB1" w:rsidRPr="00CB5B77" w14:paraId="7F26010E" w14:textId="77777777" w:rsidTr="00503F93">
        <w:tc>
          <w:tcPr>
            <w:tcW w:w="828" w:type="dxa"/>
          </w:tcPr>
          <w:p w14:paraId="38FD1A34" w14:textId="77777777" w:rsidR="003C0FB1" w:rsidRDefault="003C0FB1" w:rsidP="00394603">
            <w:pPr>
              <w:jc w:val="both"/>
              <w:rPr>
                <w:color w:val="0000FF"/>
              </w:rPr>
            </w:pPr>
            <w:r w:rsidRPr="000E5DB7">
              <w:rPr>
                <w:color w:val="0000FF"/>
              </w:rPr>
              <w:t>D.</w:t>
            </w:r>
          </w:p>
        </w:tc>
        <w:tc>
          <w:tcPr>
            <w:tcW w:w="9540" w:type="dxa"/>
            <w:gridSpan w:val="2"/>
          </w:tcPr>
          <w:p w14:paraId="60E2FD8D" w14:textId="77777777" w:rsidR="003C0FB1" w:rsidRDefault="003C0FB1" w:rsidP="00394603">
            <w:pPr>
              <w:spacing w:after="200"/>
              <w:jc w:val="both"/>
            </w:pPr>
            <w:r w:rsidRPr="000E5DB7">
              <w:t>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tc>
      </w:tr>
      <w:tr w:rsidR="003C0FB1" w:rsidRPr="00CB5B77" w14:paraId="21A74E55" w14:textId="77777777" w:rsidTr="00503F93">
        <w:tc>
          <w:tcPr>
            <w:tcW w:w="828" w:type="dxa"/>
          </w:tcPr>
          <w:p w14:paraId="7003796F" w14:textId="77777777" w:rsidR="003C0FB1" w:rsidRDefault="003C0FB1" w:rsidP="00394603">
            <w:pPr>
              <w:jc w:val="both"/>
              <w:rPr>
                <w:color w:val="0000FF"/>
                <w:szCs w:val="22"/>
              </w:rPr>
            </w:pPr>
          </w:p>
        </w:tc>
        <w:tc>
          <w:tcPr>
            <w:tcW w:w="9540" w:type="dxa"/>
            <w:gridSpan w:val="2"/>
          </w:tcPr>
          <w:p w14:paraId="50568132" w14:textId="77777777" w:rsidR="003C0FB1" w:rsidRDefault="003C0FB1" w:rsidP="00394603">
            <w:pPr>
              <w:spacing w:after="200"/>
              <w:jc w:val="both"/>
              <w:rPr>
                <w:szCs w:val="22"/>
              </w:rPr>
            </w:pPr>
          </w:p>
        </w:tc>
      </w:tr>
      <w:tr w:rsidR="003C0FB1" w:rsidRPr="00CB5B77" w14:paraId="366EF128" w14:textId="77777777" w:rsidTr="00503F93">
        <w:tc>
          <w:tcPr>
            <w:tcW w:w="828" w:type="dxa"/>
          </w:tcPr>
          <w:p w14:paraId="2A74CD53" w14:textId="77777777" w:rsidR="003C0FB1" w:rsidRDefault="001F7FC2" w:rsidP="00394603">
            <w:pPr>
              <w:jc w:val="both"/>
              <w:rPr>
                <w:color w:val="0000FF"/>
                <w:szCs w:val="22"/>
              </w:rPr>
            </w:pPr>
            <w:r>
              <w:rPr>
                <w:color w:val="0000FF"/>
                <w:szCs w:val="22"/>
              </w:rPr>
              <w:t>E.</w:t>
            </w:r>
          </w:p>
        </w:tc>
        <w:tc>
          <w:tcPr>
            <w:tcW w:w="9540" w:type="dxa"/>
            <w:gridSpan w:val="2"/>
          </w:tcPr>
          <w:p w14:paraId="5DF5B6B4" w14:textId="77777777" w:rsidR="003C0FB1" w:rsidRDefault="003C0FB1" w:rsidP="00394603">
            <w:pPr>
              <w:jc w:val="both"/>
              <w:rPr>
                <w:szCs w:val="22"/>
              </w:rPr>
            </w:pPr>
            <w:r w:rsidRPr="000E5DB7">
              <w:rPr>
                <w:szCs w:val="22"/>
                <w:lang w:val="en-IE"/>
              </w:rPr>
              <w:t>If requested by the Client, t</w:t>
            </w:r>
            <w:r w:rsidRPr="000E5DB7">
              <w:rPr>
                <w:szCs w:val="22"/>
                <w:lang w:val="en-IE" w:eastAsia="en-IE"/>
              </w:rPr>
              <w:t>he Contractor shall promptly furnish such anonymised information relating to the terms and conditions of the employment of all persons providing the Services as may be required by the Client (“Employment Information”). The Contractor agrees that the Client may release the Employment Information to third parties for the purposes of any procurement competition for the provision of the Services upon expiry of the Term or earlier termination of this Agreement for whatever cause.</w:t>
            </w:r>
          </w:p>
        </w:tc>
      </w:tr>
    </w:tbl>
    <w:p w14:paraId="5926563C" w14:textId="77777777" w:rsidR="003C0FB1" w:rsidRDefault="003C0FB1" w:rsidP="00C25940">
      <w:pPr>
        <w:pStyle w:val="Heading2"/>
        <w:jc w:val="both"/>
      </w:pPr>
      <w:r w:rsidRPr="000E5DB7">
        <w:t>10.</w:t>
      </w:r>
      <w:r w:rsidRPr="000E5DB7">
        <w:tab/>
        <w:t xml:space="preserve">Contract Management </w:t>
      </w:r>
    </w:p>
    <w:tbl>
      <w:tblPr>
        <w:tblW w:w="0" w:type="auto"/>
        <w:tblLook w:val="01E0" w:firstRow="1" w:lastRow="1" w:firstColumn="1" w:lastColumn="1" w:noHBand="0" w:noVBand="0"/>
      </w:tblPr>
      <w:tblGrid>
        <w:gridCol w:w="760"/>
        <w:gridCol w:w="666"/>
        <w:gridCol w:w="7645"/>
      </w:tblGrid>
      <w:tr w:rsidR="003C0FB1" w:rsidRPr="00CB5B77" w14:paraId="7A35257E" w14:textId="77777777" w:rsidTr="00503F93">
        <w:tc>
          <w:tcPr>
            <w:tcW w:w="828" w:type="dxa"/>
          </w:tcPr>
          <w:p w14:paraId="2EC7194F" w14:textId="77777777" w:rsidR="003C0FB1" w:rsidRDefault="003C0FB1" w:rsidP="00C25940">
            <w:pPr>
              <w:jc w:val="both"/>
              <w:rPr>
                <w:color w:val="0000FF"/>
              </w:rPr>
            </w:pPr>
            <w:r w:rsidRPr="000E5DB7">
              <w:rPr>
                <w:color w:val="0000FF"/>
              </w:rPr>
              <w:t>A.</w:t>
            </w:r>
          </w:p>
        </w:tc>
        <w:tc>
          <w:tcPr>
            <w:tcW w:w="9540" w:type="dxa"/>
            <w:gridSpan w:val="2"/>
          </w:tcPr>
          <w:p w14:paraId="2722B98D" w14:textId="4591239A" w:rsidR="003C0FB1" w:rsidRDefault="003C0FB1" w:rsidP="00B625AA">
            <w:pPr>
              <w:jc w:val="both"/>
            </w:pPr>
            <w:r w:rsidRPr="000E5DB7">
              <w:t>The Client’s Contact and the Contractor’s Contact shall liaise on a regular basis to address any issues arising which may impact on the performance of this Agreement and to agree milestones, compliance schedules and operational protocols as required by the Client from time to time. If requested in writing by the Client</w:t>
            </w:r>
            <w:r w:rsidR="00076A56">
              <w:t>,</w:t>
            </w:r>
            <w:r w:rsidRPr="000E5DB7">
              <w:t xml:space="preserve"> the Contractor shall meet formally with the Client to report on progress and shall comply with all written directions of the Client.</w:t>
            </w:r>
          </w:p>
        </w:tc>
      </w:tr>
      <w:tr w:rsidR="003C0FB1" w:rsidRPr="00CB5B77" w14:paraId="52EE5F31" w14:textId="77777777" w:rsidTr="00503F93">
        <w:tc>
          <w:tcPr>
            <w:tcW w:w="828" w:type="dxa"/>
          </w:tcPr>
          <w:p w14:paraId="63EC59B8" w14:textId="77777777" w:rsidR="003C0FB1" w:rsidRDefault="003C0FB1" w:rsidP="00C25940">
            <w:pPr>
              <w:jc w:val="both"/>
              <w:rPr>
                <w:color w:val="0000FF"/>
              </w:rPr>
            </w:pPr>
            <w:r w:rsidRPr="000E5DB7">
              <w:rPr>
                <w:color w:val="0000FF"/>
              </w:rPr>
              <w:t>B.</w:t>
            </w:r>
          </w:p>
        </w:tc>
        <w:tc>
          <w:tcPr>
            <w:tcW w:w="9540" w:type="dxa"/>
            <w:gridSpan w:val="2"/>
          </w:tcPr>
          <w:p w14:paraId="7D3AC6ED" w14:textId="77777777" w:rsidR="003C0FB1" w:rsidRDefault="003C0FB1" w:rsidP="00B625AA">
            <w:pPr>
              <w:jc w:val="both"/>
            </w:pPr>
            <w:r w:rsidRPr="000E5DB7">
              <w:t>The Contractor agrees to:</w:t>
            </w:r>
          </w:p>
        </w:tc>
      </w:tr>
      <w:tr w:rsidR="003C0FB1" w:rsidRPr="00CB5B77" w14:paraId="52E6138B" w14:textId="77777777" w:rsidTr="00503F93">
        <w:tc>
          <w:tcPr>
            <w:tcW w:w="828" w:type="dxa"/>
          </w:tcPr>
          <w:p w14:paraId="1DC6C6A0" w14:textId="77777777" w:rsidR="003C0FB1" w:rsidRDefault="003C0FB1" w:rsidP="00C25940">
            <w:pPr>
              <w:jc w:val="both"/>
              <w:rPr>
                <w:color w:val="0000FF"/>
              </w:rPr>
            </w:pPr>
          </w:p>
        </w:tc>
        <w:tc>
          <w:tcPr>
            <w:tcW w:w="720" w:type="dxa"/>
          </w:tcPr>
          <w:p w14:paraId="6DBEAA36" w14:textId="77777777" w:rsidR="003C0FB1" w:rsidRDefault="003C0FB1" w:rsidP="00B625AA">
            <w:pPr>
              <w:jc w:val="both"/>
            </w:pPr>
            <w:r w:rsidRPr="000E5DB7">
              <w:t>1.</w:t>
            </w:r>
          </w:p>
        </w:tc>
        <w:tc>
          <w:tcPr>
            <w:tcW w:w="8820" w:type="dxa"/>
          </w:tcPr>
          <w:p w14:paraId="4694BB66" w14:textId="77777777" w:rsidR="003C0FB1" w:rsidRDefault="003C0FB1" w:rsidP="00B625AA">
            <w:pPr>
              <w:jc w:val="both"/>
            </w:pPr>
            <w:r w:rsidRPr="000E5DB7">
              <w:t>liaise with and keep the Client’s Contact fully informed of any matter which might affect the observance and performance of the Contractor’s obligations under this Agreement;</w:t>
            </w:r>
          </w:p>
        </w:tc>
      </w:tr>
      <w:tr w:rsidR="003C0FB1" w:rsidRPr="00CB5B77" w14:paraId="184E8FC7" w14:textId="77777777" w:rsidTr="00503F93">
        <w:tc>
          <w:tcPr>
            <w:tcW w:w="828" w:type="dxa"/>
          </w:tcPr>
          <w:p w14:paraId="5F888D04" w14:textId="77777777" w:rsidR="003C0FB1" w:rsidRDefault="003C0FB1" w:rsidP="00C25940">
            <w:pPr>
              <w:jc w:val="both"/>
              <w:rPr>
                <w:color w:val="0000FF"/>
              </w:rPr>
            </w:pPr>
          </w:p>
        </w:tc>
        <w:tc>
          <w:tcPr>
            <w:tcW w:w="720" w:type="dxa"/>
          </w:tcPr>
          <w:p w14:paraId="1496C446" w14:textId="77777777" w:rsidR="003C0FB1" w:rsidRDefault="003C0FB1" w:rsidP="00B625AA">
            <w:pPr>
              <w:jc w:val="both"/>
            </w:pPr>
            <w:r w:rsidRPr="000E5DB7">
              <w:t>2.</w:t>
            </w:r>
          </w:p>
        </w:tc>
        <w:tc>
          <w:tcPr>
            <w:tcW w:w="8820" w:type="dxa"/>
          </w:tcPr>
          <w:p w14:paraId="76F46188" w14:textId="77777777" w:rsidR="003C0FB1" w:rsidRDefault="003C0FB1" w:rsidP="00B625AA">
            <w:pPr>
              <w:jc w:val="both"/>
            </w:pPr>
            <w:r w:rsidRPr="000E5DB7">
              <w:t xml:space="preserve">maintain such records and comply with such reporting arrangements and protocols as required by the Client from time to time; </w:t>
            </w:r>
          </w:p>
        </w:tc>
      </w:tr>
      <w:tr w:rsidR="003C0FB1" w:rsidRPr="00CB5B77" w14:paraId="39C4E9CE" w14:textId="77777777" w:rsidTr="00503F93">
        <w:tc>
          <w:tcPr>
            <w:tcW w:w="828" w:type="dxa"/>
          </w:tcPr>
          <w:p w14:paraId="18EE7207" w14:textId="77777777" w:rsidR="003C0FB1" w:rsidRDefault="003C0FB1" w:rsidP="00C25940">
            <w:pPr>
              <w:jc w:val="both"/>
              <w:rPr>
                <w:color w:val="0000FF"/>
              </w:rPr>
            </w:pPr>
          </w:p>
        </w:tc>
        <w:tc>
          <w:tcPr>
            <w:tcW w:w="720" w:type="dxa"/>
          </w:tcPr>
          <w:p w14:paraId="0E993AE2" w14:textId="77777777" w:rsidR="003C0FB1" w:rsidRDefault="003C0FB1" w:rsidP="00B625AA">
            <w:pPr>
              <w:jc w:val="both"/>
            </w:pPr>
            <w:r w:rsidRPr="000E5DB7">
              <w:t>3.</w:t>
            </w:r>
          </w:p>
          <w:p w14:paraId="27749664" w14:textId="77777777" w:rsidR="003C0FB1" w:rsidRDefault="003C0FB1" w:rsidP="00B625AA">
            <w:pPr>
              <w:jc w:val="both"/>
            </w:pPr>
            <w:r w:rsidRPr="000E5DB7">
              <w:t>4.</w:t>
            </w:r>
          </w:p>
        </w:tc>
        <w:tc>
          <w:tcPr>
            <w:tcW w:w="8820" w:type="dxa"/>
          </w:tcPr>
          <w:p w14:paraId="3EBA4D33" w14:textId="77777777" w:rsidR="003C0FB1" w:rsidRDefault="003C0FB1" w:rsidP="00B625AA">
            <w:pPr>
              <w:jc w:val="both"/>
            </w:pPr>
            <w:r w:rsidRPr="000E5DB7">
              <w:t>comply with all reasonable directions of the Client; and</w:t>
            </w:r>
          </w:p>
          <w:p w14:paraId="0C307353" w14:textId="77777777" w:rsidR="003C0FB1" w:rsidRDefault="003C0FB1" w:rsidP="00B625AA">
            <w:pPr>
              <w:jc w:val="both"/>
            </w:pPr>
            <w:r w:rsidRPr="000E5DB7">
              <w:t>comply with the service levels and performance indicators set out in Schedule D.</w:t>
            </w:r>
          </w:p>
        </w:tc>
      </w:tr>
      <w:tr w:rsidR="003C0FB1" w:rsidRPr="00CB5B77" w14:paraId="18BF2684" w14:textId="77777777" w:rsidTr="00503F93">
        <w:tc>
          <w:tcPr>
            <w:tcW w:w="828" w:type="dxa"/>
          </w:tcPr>
          <w:p w14:paraId="524A5595" w14:textId="77777777" w:rsidR="003C0FB1" w:rsidRDefault="003C0FB1" w:rsidP="00C25940">
            <w:pPr>
              <w:jc w:val="both"/>
              <w:rPr>
                <w:color w:val="0000FF"/>
              </w:rPr>
            </w:pPr>
            <w:r w:rsidRPr="000E5DB7">
              <w:rPr>
                <w:color w:val="0000FF"/>
              </w:rPr>
              <w:t>C.</w:t>
            </w:r>
          </w:p>
        </w:tc>
        <w:tc>
          <w:tcPr>
            <w:tcW w:w="9540" w:type="dxa"/>
            <w:gridSpan w:val="2"/>
          </w:tcPr>
          <w:p w14:paraId="08C2157E" w14:textId="77777777" w:rsidR="003C0FB1" w:rsidRDefault="003C0FB1" w:rsidP="00B625AA">
            <w:pPr>
              <w:jc w:val="both"/>
            </w:pPr>
            <w:r w:rsidRPr="000E5DB7">
              <w:t>The Client or its authorised representative may inspect the Contractor’s premises, lands and facilities (or such part or parts thereof relating solely to this Agreement) with due access to relevant personnel and records upon reasonable notice in writing to ensure compliance with the terms of this Agreement. The Contractor shall comply with all reasonable directions of the Client thereby arising. The cost of inspection shall be borne by the Client.</w:t>
            </w:r>
          </w:p>
        </w:tc>
      </w:tr>
    </w:tbl>
    <w:p w14:paraId="78356214" w14:textId="77777777" w:rsidR="003C0FB1" w:rsidRDefault="003C0FB1" w:rsidP="00C25940">
      <w:pPr>
        <w:pStyle w:val="Heading2"/>
        <w:jc w:val="both"/>
      </w:pPr>
      <w:r w:rsidRPr="000E5DB7">
        <w:t>11.</w:t>
      </w:r>
      <w:r w:rsidRPr="000E5DB7">
        <w:tab/>
        <w:t>Disputes</w:t>
      </w:r>
    </w:p>
    <w:tbl>
      <w:tblPr>
        <w:tblW w:w="0" w:type="auto"/>
        <w:tblLook w:val="01E0" w:firstRow="1" w:lastRow="1" w:firstColumn="1" w:lastColumn="1" w:noHBand="0" w:noVBand="0"/>
      </w:tblPr>
      <w:tblGrid>
        <w:gridCol w:w="767"/>
        <w:gridCol w:w="8304"/>
      </w:tblGrid>
      <w:tr w:rsidR="003C0FB1" w:rsidRPr="00CB5B77" w14:paraId="3B558D54" w14:textId="77777777" w:rsidTr="00503F93">
        <w:tc>
          <w:tcPr>
            <w:tcW w:w="778" w:type="dxa"/>
          </w:tcPr>
          <w:p w14:paraId="33008816" w14:textId="77777777" w:rsidR="003C0FB1" w:rsidRPr="000E5DB7" w:rsidRDefault="003C0FB1" w:rsidP="00C25940">
            <w:pPr>
              <w:jc w:val="both"/>
              <w:rPr>
                <w:color w:val="0000FF"/>
              </w:rPr>
            </w:pPr>
            <w:r w:rsidRPr="000E5DB7">
              <w:rPr>
                <w:color w:val="0000FF"/>
              </w:rPr>
              <w:t>A.</w:t>
            </w:r>
          </w:p>
        </w:tc>
        <w:tc>
          <w:tcPr>
            <w:tcW w:w="8509" w:type="dxa"/>
          </w:tcPr>
          <w:p w14:paraId="36718058" w14:textId="77777777" w:rsidR="003C0FB1" w:rsidRPr="000E5DB7" w:rsidRDefault="003C0FB1" w:rsidP="00C25940">
            <w:pPr>
              <w:spacing w:after="200"/>
              <w:jc w:val="both"/>
            </w:pPr>
            <w:r w:rsidRPr="000E5DB7">
              <w:t>In the event of any dispute arising out of or relating to this Agreement (the “Dispute”), the Parties shall first seek settlement of the Dispute as set out below.</w:t>
            </w:r>
          </w:p>
        </w:tc>
      </w:tr>
      <w:tr w:rsidR="003C0FB1" w:rsidRPr="00CB5B77" w14:paraId="37225E2D" w14:textId="77777777" w:rsidTr="00503F93">
        <w:tc>
          <w:tcPr>
            <w:tcW w:w="778" w:type="dxa"/>
          </w:tcPr>
          <w:p w14:paraId="5C1BB5CB" w14:textId="77777777" w:rsidR="003C0FB1" w:rsidRPr="000E5DB7" w:rsidRDefault="003C0FB1" w:rsidP="00C25940">
            <w:pPr>
              <w:jc w:val="both"/>
              <w:rPr>
                <w:color w:val="0000FF"/>
              </w:rPr>
            </w:pPr>
            <w:r w:rsidRPr="000E5DB7">
              <w:rPr>
                <w:color w:val="0000FF"/>
              </w:rPr>
              <w:t>B.</w:t>
            </w:r>
          </w:p>
        </w:tc>
        <w:tc>
          <w:tcPr>
            <w:tcW w:w="8509" w:type="dxa"/>
          </w:tcPr>
          <w:p w14:paraId="2E1A0444" w14:textId="4E94312B" w:rsidR="003C0FB1" w:rsidRDefault="003C0FB1" w:rsidP="00B625AA">
            <w:pPr>
              <w:spacing w:after="200"/>
              <w:jc w:val="both"/>
            </w:pPr>
            <w:r w:rsidRPr="000E5DB7">
              <w:t xml:space="preserve">The Dispute shall be referred as soon as practicable to </w:t>
            </w:r>
            <w:r w:rsidR="00B625AA">
              <w:rPr>
                <w:szCs w:val="22"/>
              </w:rPr>
              <w:fldChar w:fldCharType="begin">
                <w:ffData>
                  <w:name w:val="Text144"/>
                  <w:enabled/>
                  <w:calcOnExit w:val="0"/>
                  <w:textInput>
                    <w:default w:val="[insert Contractor contact]"/>
                  </w:textInput>
                </w:ffData>
              </w:fldChar>
            </w:r>
            <w:r w:rsidR="00B625AA">
              <w:rPr>
                <w:szCs w:val="22"/>
              </w:rPr>
              <w:instrText xml:space="preserve"> FORMTEXT </w:instrText>
            </w:r>
            <w:r w:rsidR="00B625AA">
              <w:rPr>
                <w:szCs w:val="22"/>
              </w:rPr>
            </w:r>
            <w:r w:rsidR="00B625AA">
              <w:rPr>
                <w:szCs w:val="22"/>
              </w:rPr>
              <w:fldChar w:fldCharType="separate"/>
            </w:r>
            <w:r w:rsidR="00B625AA">
              <w:rPr>
                <w:noProof/>
                <w:szCs w:val="22"/>
              </w:rPr>
              <w:t>[insert Contractor contact]</w:t>
            </w:r>
            <w:r w:rsidR="00B625AA">
              <w:rPr>
                <w:szCs w:val="22"/>
              </w:rPr>
              <w:fldChar w:fldCharType="end"/>
            </w:r>
            <w:r w:rsidRPr="000E5DB7">
              <w:t xml:space="preserve"> within the Contractor and to </w:t>
            </w:r>
            <w:r w:rsidR="00B625AA">
              <w:rPr>
                <w:szCs w:val="22"/>
              </w:rPr>
              <w:fldChar w:fldCharType="begin">
                <w:ffData>
                  <w:name w:val="Text145"/>
                  <w:enabled/>
                  <w:calcOnExit w:val="0"/>
                  <w:textInput>
                    <w:default w:val="[insert Client contact]"/>
                  </w:textInput>
                </w:ffData>
              </w:fldChar>
            </w:r>
            <w:r w:rsidR="00B625AA">
              <w:rPr>
                <w:szCs w:val="22"/>
              </w:rPr>
              <w:instrText xml:space="preserve"> FORMTEXT </w:instrText>
            </w:r>
            <w:r w:rsidR="00B625AA">
              <w:rPr>
                <w:szCs w:val="22"/>
              </w:rPr>
            </w:r>
            <w:r w:rsidR="00B625AA">
              <w:rPr>
                <w:szCs w:val="22"/>
              </w:rPr>
              <w:fldChar w:fldCharType="separate"/>
            </w:r>
            <w:r w:rsidR="00497D94">
              <w:rPr>
                <w:szCs w:val="22"/>
              </w:rPr>
              <w:t>Sara Stephens</w:t>
            </w:r>
            <w:r w:rsidR="00B625AA">
              <w:rPr>
                <w:szCs w:val="22"/>
              </w:rPr>
              <w:fldChar w:fldCharType="end"/>
            </w:r>
            <w:r w:rsidRPr="000E5DB7">
              <w:t xml:space="preserve"> within the C</w:t>
            </w:r>
            <w:r>
              <w:t>lient</w:t>
            </w:r>
            <w:r w:rsidRPr="000E5DB7">
              <w:t xml:space="preserve"> respectively.</w:t>
            </w:r>
          </w:p>
        </w:tc>
      </w:tr>
      <w:tr w:rsidR="003C0FB1" w:rsidRPr="00CB5B77" w14:paraId="1C7FF4B9" w14:textId="77777777" w:rsidTr="00503F93">
        <w:tc>
          <w:tcPr>
            <w:tcW w:w="778" w:type="dxa"/>
          </w:tcPr>
          <w:p w14:paraId="3C83A40A" w14:textId="77777777" w:rsidR="003C0FB1" w:rsidRPr="000E5DB7" w:rsidRDefault="003C0FB1" w:rsidP="00C25940">
            <w:pPr>
              <w:jc w:val="both"/>
              <w:rPr>
                <w:color w:val="0000FF"/>
              </w:rPr>
            </w:pPr>
            <w:r w:rsidRPr="000E5DB7">
              <w:rPr>
                <w:color w:val="0000FF"/>
              </w:rPr>
              <w:t>C.</w:t>
            </w:r>
          </w:p>
        </w:tc>
        <w:tc>
          <w:tcPr>
            <w:tcW w:w="8509" w:type="dxa"/>
          </w:tcPr>
          <w:p w14:paraId="2138D63F" w14:textId="77777777" w:rsidR="003C0FB1" w:rsidRPr="000E5DB7" w:rsidRDefault="003C0FB1" w:rsidP="00C25940">
            <w:pPr>
              <w:spacing w:after="200"/>
              <w:jc w:val="both"/>
            </w:pPr>
            <w:r w:rsidRPr="000E5DB7">
              <w:t>If the Dispute has not been resolved within fifteen (15) Business Days (or such longer period as may be agreed in writing by the Parties) of being referred to the nominated representatives, then either Party may refer the Dispute to an independent mediator, the identity of whom shall be agreed in advance by the Parties.</w:t>
            </w:r>
          </w:p>
        </w:tc>
      </w:tr>
      <w:tr w:rsidR="003C0FB1" w:rsidRPr="00CB5B77" w14:paraId="6435113E" w14:textId="77777777" w:rsidTr="00503F93">
        <w:tc>
          <w:tcPr>
            <w:tcW w:w="778" w:type="dxa"/>
          </w:tcPr>
          <w:p w14:paraId="73DC1BC5" w14:textId="77777777" w:rsidR="003C0FB1" w:rsidRPr="000E5DB7" w:rsidRDefault="003C0FB1" w:rsidP="00C25940">
            <w:pPr>
              <w:jc w:val="both"/>
              <w:rPr>
                <w:color w:val="0000FF"/>
              </w:rPr>
            </w:pPr>
            <w:r w:rsidRPr="000E5DB7">
              <w:rPr>
                <w:color w:val="0000FF"/>
              </w:rPr>
              <w:t>D.</w:t>
            </w:r>
          </w:p>
        </w:tc>
        <w:tc>
          <w:tcPr>
            <w:tcW w:w="8509" w:type="dxa"/>
          </w:tcPr>
          <w:p w14:paraId="5E22481B" w14:textId="0ED88BDF" w:rsidR="003C0FB1" w:rsidRPr="000E5DB7" w:rsidRDefault="003C0FB1" w:rsidP="00C25940">
            <w:pPr>
              <w:spacing w:after="200"/>
              <w:jc w:val="both"/>
            </w:pPr>
            <w:r w:rsidRPr="000E5DB7">
              <w:t>If the Parties are unable to agree on a mediator or if the mediator agreed upon is unable or unwilling to act, either Party may within twenty-one (21) days from the date of the p</w:t>
            </w:r>
            <w:r w:rsidR="004939B5">
              <w:t>roposal to appoint a m</w:t>
            </w:r>
            <w:r w:rsidRPr="000E5DB7">
              <w:t xml:space="preserve">ediator or within twenty-one (21) days of notice to either Party that the mediator is unable to act, apply to </w:t>
            </w:r>
            <w:r w:rsidR="004939B5">
              <w:rPr>
                <w:szCs w:val="22"/>
              </w:rPr>
              <w:t xml:space="preserve">the Chairman of </w:t>
            </w:r>
            <w:r w:rsidR="004939B5">
              <w:t>the Chartered Institute of Arbitrators, Irish Branch</w:t>
            </w:r>
            <w:r w:rsidR="004939B5" w:rsidRPr="00F23E3C">
              <w:rPr>
                <w:szCs w:val="22"/>
              </w:rPr>
              <w:t xml:space="preserve"> </w:t>
            </w:r>
            <w:r w:rsidRPr="000E5DB7">
              <w:t>to appoint a mediator.</w:t>
            </w:r>
          </w:p>
        </w:tc>
      </w:tr>
      <w:tr w:rsidR="003C0FB1" w:rsidRPr="00CB5B77" w14:paraId="64013993" w14:textId="77777777" w:rsidTr="00503F93">
        <w:tc>
          <w:tcPr>
            <w:tcW w:w="778" w:type="dxa"/>
          </w:tcPr>
          <w:p w14:paraId="62E364C4" w14:textId="77777777" w:rsidR="003C0FB1" w:rsidRPr="000E5DB7" w:rsidRDefault="003C0FB1" w:rsidP="00C25940">
            <w:pPr>
              <w:jc w:val="both"/>
              <w:rPr>
                <w:color w:val="0000FF"/>
              </w:rPr>
            </w:pPr>
            <w:r w:rsidRPr="000E5DB7">
              <w:rPr>
                <w:color w:val="0000FF"/>
              </w:rPr>
              <w:t>E.</w:t>
            </w:r>
          </w:p>
        </w:tc>
        <w:tc>
          <w:tcPr>
            <w:tcW w:w="8509" w:type="dxa"/>
          </w:tcPr>
          <w:p w14:paraId="489DACF6" w14:textId="77777777" w:rsidR="003C0FB1" w:rsidRPr="000E5DB7" w:rsidRDefault="003C0FB1" w:rsidP="00C25940">
            <w:pPr>
              <w:spacing w:after="200"/>
              <w:jc w:val="both"/>
            </w:pPr>
            <w:r w:rsidRPr="000E5DB7">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w:t>
            </w:r>
            <w:r>
              <w:t xml:space="preserve"> </w:t>
            </w:r>
            <w:r w:rsidRPr="000E5DB7">
              <w:t>The Parties shall make written submissions to the mediator within ten (10) Business Days of his/her appointment.</w:t>
            </w:r>
          </w:p>
        </w:tc>
      </w:tr>
      <w:tr w:rsidR="003C0FB1" w:rsidRPr="00CB5B77" w14:paraId="033A44E0" w14:textId="77777777" w:rsidTr="00503F93">
        <w:tc>
          <w:tcPr>
            <w:tcW w:w="778" w:type="dxa"/>
          </w:tcPr>
          <w:p w14:paraId="1E0A9EEF" w14:textId="77777777" w:rsidR="003C0FB1" w:rsidRPr="000E5DB7" w:rsidRDefault="003C0FB1" w:rsidP="00C25940">
            <w:pPr>
              <w:jc w:val="both"/>
              <w:rPr>
                <w:color w:val="0000FF"/>
              </w:rPr>
            </w:pPr>
            <w:r w:rsidRPr="000E5DB7">
              <w:rPr>
                <w:color w:val="0000FF"/>
              </w:rPr>
              <w:t>F.</w:t>
            </w:r>
          </w:p>
        </w:tc>
        <w:tc>
          <w:tcPr>
            <w:tcW w:w="8509" w:type="dxa"/>
          </w:tcPr>
          <w:p w14:paraId="18800B32" w14:textId="77777777" w:rsidR="003C0FB1" w:rsidRPr="000E5DB7" w:rsidRDefault="003C0FB1" w:rsidP="00C25940">
            <w:pPr>
              <w:spacing w:after="200"/>
              <w:jc w:val="both"/>
            </w:pPr>
            <w:r w:rsidRPr="000E5DB7">
              <w:t>The Parties shall share equally the cost of the mediator. The costs of all experts and any other third parties who, at the request of any Party, shall have been instructed in the mediation, shall be for the sole account of, and shall be discharged by that Party.</w:t>
            </w:r>
          </w:p>
        </w:tc>
      </w:tr>
      <w:tr w:rsidR="003C0FB1" w:rsidRPr="00CB5B77" w14:paraId="1DF8FC8E" w14:textId="77777777" w:rsidTr="00503F93">
        <w:tc>
          <w:tcPr>
            <w:tcW w:w="778" w:type="dxa"/>
          </w:tcPr>
          <w:p w14:paraId="6D70F254" w14:textId="77777777" w:rsidR="003C0FB1" w:rsidRPr="000E5DB7" w:rsidRDefault="003C0FB1" w:rsidP="00C25940">
            <w:pPr>
              <w:jc w:val="both"/>
              <w:rPr>
                <w:color w:val="0000FF"/>
              </w:rPr>
            </w:pPr>
            <w:r w:rsidRPr="000E5DB7">
              <w:rPr>
                <w:color w:val="0000FF"/>
              </w:rPr>
              <w:t>G.</w:t>
            </w:r>
          </w:p>
        </w:tc>
        <w:tc>
          <w:tcPr>
            <w:tcW w:w="8509" w:type="dxa"/>
          </w:tcPr>
          <w:p w14:paraId="210D8020" w14:textId="77777777" w:rsidR="003C0FB1" w:rsidRPr="000E5DB7" w:rsidRDefault="003C0FB1" w:rsidP="00C25940">
            <w:pPr>
              <w:spacing w:after="200"/>
              <w:jc w:val="both"/>
            </w:pPr>
            <w:r w:rsidRPr="000E5DB7">
              <w:t>For the avoidance of doubt, the obligations of the Parties under this Agreement shall not cease, or be suspended or delayed by the reference of a dispute to mediation. The Contractor shall comply fully with the requirements of the Agreement at all times.</w:t>
            </w:r>
          </w:p>
        </w:tc>
      </w:tr>
    </w:tbl>
    <w:p w14:paraId="73FD9E83" w14:textId="77777777" w:rsidR="003C0FB1" w:rsidRDefault="003C0FB1" w:rsidP="00C25940">
      <w:pPr>
        <w:pStyle w:val="Heading2"/>
        <w:keepNext w:val="0"/>
        <w:keepLines/>
        <w:spacing w:before="120" w:after="100"/>
        <w:ind w:firstLine="0"/>
        <w:jc w:val="both"/>
      </w:pPr>
      <w:r w:rsidRPr="000E5DB7">
        <w:t>12.</w:t>
      </w:r>
      <w:r w:rsidRPr="000E5DB7">
        <w:tab/>
        <w:t>Governing Law, Choice of Jurisdiction and Execution</w:t>
      </w:r>
    </w:p>
    <w:tbl>
      <w:tblPr>
        <w:tblW w:w="0" w:type="auto"/>
        <w:tblLook w:val="01E0" w:firstRow="1" w:lastRow="1" w:firstColumn="1" w:lastColumn="1" w:noHBand="0" w:noVBand="0"/>
      </w:tblPr>
      <w:tblGrid>
        <w:gridCol w:w="764"/>
        <w:gridCol w:w="8307"/>
      </w:tblGrid>
      <w:tr w:rsidR="003C0FB1" w:rsidRPr="00CB5B77" w14:paraId="46264E40" w14:textId="77777777" w:rsidTr="00503F93">
        <w:tc>
          <w:tcPr>
            <w:tcW w:w="828" w:type="dxa"/>
          </w:tcPr>
          <w:p w14:paraId="63B6FA01" w14:textId="77777777" w:rsidR="003C0FB1" w:rsidRDefault="003C0FB1" w:rsidP="00C25940">
            <w:pPr>
              <w:jc w:val="both"/>
              <w:rPr>
                <w:color w:val="0000FF"/>
              </w:rPr>
            </w:pPr>
            <w:r w:rsidRPr="000E5DB7">
              <w:rPr>
                <w:color w:val="0000FF"/>
              </w:rPr>
              <w:t>A.</w:t>
            </w:r>
          </w:p>
        </w:tc>
        <w:tc>
          <w:tcPr>
            <w:tcW w:w="9540" w:type="dxa"/>
          </w:tcPr>
          <w:p w14:paraId="7DA1E049" w14:textId="77777777" w:rsidR="003C0FB1" w:rsidRDefault="003C0FB1" w:rsidP="00E42FF2">
            <w:pPr>
              <w:jc w:val="both"/>
            </w:pPr>
            <w:r w:rsidRPr="000E5DB7">
              <w:t xml:space="preserve">This Agreement shall in all aspects be governed by and construed in accordance with the laws of Ireland and the Parties hereby agree that the courts of Ireland have exclusive </w:t>
            </w:r>
            <w:r w:rsidRPr="000E5DB7">
              <w:lastRenderedPageBreak/>
              <w:t>jurisdiction to hear and determine any disputes arising out of or in connection with this Agreement.</w:t>
            </w:r>
          </w:p>
        </w:tc>
      </w:tr>
      <w:tr w:rsidR="003C0FB1" w:rsidRPr="00CB5B77" w14:paraId="482ED44E" w14:textId="77777777" w:rsidTr="00503F93">
        <w:tc>
          <w:tcPr>
            <w:tcW w:w="828" w:type="dxa"/>
          </w:tcPr>
          <w:p w14:paraId="4694BF4C" w14:textId="77777777" w:rsidR="003C0FB1" w:rsidRDefault="003C0FB1" w:rsidP="00C25940">
            <w:pPr>
              <w:jc w:val="both"/>
              <w:rPr>
                <w:color w:val="0000FF"/>
              </w:rPr>
            </w:pPr>
            <w:r w:rsidRPr="000E5DB7">
              <w:rPr>
                <w:color w:val="0000FF"/>
              </w:rPr>
              <w:lastRenderedPageBreak/>
              <w:t>B.</w:t>
            </w:r>
          </w:p>
        </w:tc>
        <w:tc>
          <w:tcPr>
            <w:tcW w:w="9540" w:type="dxa"/>
          </w:tcPr>
          <w:p w14:paraId="537B9C7A" w14:textId="77777777" w:rsidR="003C0FB1" w:rsidRDefault="003C0FB1" w:rsidP="00E42FF2">
            <w:pPr>
              <w:jc w:val="both"/>
            </w:pPr>
            <w:r w:rsidRPr="000E5DB7">
              <w:t>This Agreement shall be executed in duplicate and each copy of the Agreement shall be signed by all the Parties hereto. Each of the Parties to this Agreement confirms that this Agreement is executed by their duly authorised officers.</w:t>
            </w:r>
          </w:p>
        </w:tc>
      </w:tr>
    </w:tbl>
    <w:p w14:paraId="479381F6" w14:textId="77777777" w:rsidR="003C0FB1" w:rsidRDefault="003C0FB1" w:rsidP="00C25940">
      <w:pPr>
        <w:pStyle w:val="Heading2"/>
        <w:jc w:val="both"/>
      </w:pPr>
      <w:r w:rsidRPr="000E5DB7">
        <w:t>13.</w:t>
      </w:r>
      <w:r w:rsidRPr="000E5DB7">
        <w:tab/>
        <w:t xml:space="preserve">Notices </w:t>
      </w:r>
    </w:p>
    <w:tbl>
      <w:tblPr>
        <w:tblW w:w="0" w:type="auto"/>
        <w:tblLook w:val="01E0" w:firstRow="1" w:lastRow="1" w:firstColumn="1" w:lastColumn="1" w:noHBand="0" w:noVBand="0"/>
      </w:tblPr>
      <w:tblGrid>
        <w:gridCol w:w="758"/>
        <w:gridCol w:w="666"/>
        <w:gridCol w:w="7647"/>
      </w:tblGrid>
      <w:tr w:rsidR="003C0FB1" w:rsidRPr="00CB5B77" w14:paraId="34A2196E" w14:textId="77777777" w:rsidTr="00503F93">
        <w:tc>
          <w:tcPr>
            <w:tcW w:w="828" w:type="dxa"/>
          </w:tcPr>
          <w:p w14:paraId="00ED9B1B" w14:textId="77777777" w:rsidR="003C0FB1" w:rsidRDefault="003C0FB1" w:rsidP="00C25940">
            <w:pPr>
              <w:jc w:val="both"/>
              <w:rPr>
                <w:color w:val="0000FF"/>
              </w:rPr>
            </w:pPr>
            <w:r w:rsidRPr="000E5DB7">
              <w:rPr>
                <w:color w:val="0000FF"/>
              </w:rPr>
              <w:t>A.</w:t>
            </w:r>
          </w:p>
        </w:tc>
        <w:tc>
          <w:tcPr>
            <w:tcW w:w="9540" w:type="dxa"/>
            <w:gridSpan w:val="2"/>
          </w:tcPr>
          <w:p w14:paraId="3663FB07" w14:textId="77777777" w:rsidR="003C0FB1" w:rsidRDefault="003C0FB1" w:rsidP="00E42FF2">
            <w:pPr>
              <w:jc w:val="both"/>
            </w:pPr>
            <w:r w:rsidRPr="000E5DB7">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tc>
      </w:tr>
      <w:tr w:rsidR="003C0FB1" w:rsidRPr="00CB5B77" w14:paraId="50006ABC" w14:textId="77777777" w:rsidTr="00503F93">
        <w:tc>
          <w:tcPr>
            <w:tcW w:w="828" w:type="dxa"/>
          </w:tcPr>
          <w:p w14:paraId="49B666C1" w14:textId="77777777" w:rsidR="003C0FB1" w:rsidRDefault="003C0FB1" w:rsidP="00C25940">
            <w:pPr>
              <w:jc w:val="both"/>
              <w:rPr>
                <w:color w:val="0000FF"/>
              </w:rPr>
            </w:pPr>
            <w:r w:rsidRPr="000E5DB7">
              <w:rPr>
                <w:color w:val="0000FF"/>
              </w:rPr>
              <w:t>B.</w:t>
            </w:r>
          </w:p>
        </w:tc>
        <w:tc>
          <w:tcPr>
            <w:tcW w:w="9540" w:type="dxa"/>
            <w:gridSpan w:val="2"/>
          </w:tcPr>
          <w:p w14:paraId="7590D320" w14:textId="77777777" w:rsidR="003C0FB1" w:rsidRDefault="003C0FB1" w:rsidP="00E42FF2">
            <w:pPr>
              <w:jc w:val="both"/>
            </w:pPr>
            <w:r w:rsidRPr="000E5DB7">
              <w:t>All notices shall be deemed to have been served as follows:</w:t>
            </w:r>
          </w:p>
        </w:tc>
      </w:tr>
      <w:tr w:rsidR="003C0FB1" w:rsidRPr="00CB5B77" w14:paraId="7AD6CE20" w14:textId="77777777" w:rsidTr="00503F93">
        <w:tc>
          <w:tcPr>
            <w:tcW w:w="828" w:type="dxa"/>
          </w:tcPr>
          <w:p w14:paraId="3B0B8EBB" w14:textId="77777777" w:rsidR="003C0FB1" w:rsidRDefault="003C0FB1" w:rsidP="00C25940">
            <w:pPr>
              <w:jc w:val="both"/>
              <w:rPr>
                <w:color w:val="0000FF"/>
              </w:rPr>
            </w:pPr>
          </w:p>
        </w:tc>
        <w:tc>
          <w:tcPr>
            <w:tcW w:w="720" w:type="dxa"/>
          </w:tcPr>
          <w:p w14:paraId="456F6D02" w14:textId="77777777" w:rsidR="003C0FB1" w:rsidRDefault="003C0FB1" w:rsidP="00E42FF2">
            <w:pPr>
              <w:jc w:val="both"/>
            </w:pPr>
            <w:r w:rsidRPr="000E5DB7">
              <w:t>1.</w:t>
            </w:r>
          </w:p>
        </w:tc>
        <w:tc>
          <w:tcPr>
            <w:tcW w:w="8820" w:type="dxa"/>
          </w:tcPr>
          <w:p w14:paraId="5EB5ADBB" w14:textId="77777777" w:rsidR="003C0FB1" w:rsidRDefault="003C0FB1" w:rsidP="00E42FF2">
            <w:pPr>
              <w:jc w:val="both"/>
            </w:pPr>
            <w:r w:rsidRPr="000E5DB7">
              <w:t>if personally delivered, at the time of delivery;</w:t>
            </w:r>
          </w:p>
        </w:tc>
      </w:tr>
      <w:tr w:rsidR="003C0FB1" w:rsidRPr="00CB5B77" w14:paraId="290F0067" w14:textId="77777777" w:rsidTr="00503F93">
        <w:tc>
          <w:tcPr>
            <w:tcW w:w="828" w:type="dxa"/>
          </w:tcPr>
          <w:p w14:paraId="1DAE90BF" w14:textId="77777777" w:rsidR="003C0FB1" w:rsidRDefault="003C0FB1" w:rsidP="00C25940">
            <w:pPr>
              <w:jc w:val="both"/>
              <w:rPr>
                <w:color w:val="0000FF"/>
              </w:rPr>
            </w:pPr>
          </w:p>
        </w:tc>
        <w:tc>
          <w:tcPr>
            <w:tcW w:w="720" w:type="dxa"/>
          </w:tcPr>
          <w:p w14:paraId="4CF3B140" w14:textId="77777777" w:rsidR="003C0FB1" w:rsidRDefault="003C0FB1" w:rsidP="00E42FF2">
            <w:pPr>
              <w:jc w:val="both"/>
            </w:pPr>
            <w:r w:rsidRPr="000E5DB7">
              <w:t>2.</w:t>
            </w:r>
          </w:p>
        </w:tc>
        <w:tc>
          <w:tcPr>
            <w:tcW w:w="8820" w:type="dxa"/>
          </w:tcPr>
          <w:p w14:paraId="3BE3B121" w14:textId="77777777" w:rsidR="003C0FB1" w:rsidRDefault="003C0FB1" w:rsidP="00E42FF2">
            <w:pPr>
              <w:jc w:val="both"/>
            </w:pPr>
            <w:r w:rsidRPr="000E5DB7">
              <w:t>if posted by registered post, at the expiration of 48 hours after the envelope containing the same was delivered into the custody of the postal authorities (and not returned undelivered); and</w:t>
            </w:r>
          </w:p>
        </w:tc>
      </w:tr>
      <w:tr w:rsidR="003C0FB1" w:rsidRPr="00CB5B77" w14:paraId="2C529DA2" w14:textId="77777777" w:rsidTr="00503F93">
        <w:tc>
          <w:tcPr>
            <w:tcW w:w="828" w:type="dxa"/>
          </w:tcPr>
          <w:p w14:paraId="3F8F38D9" w14:textId="77777777" w:rsidR="003C0FB1" w:rsidRDefault="003C0FB1" w:rsidP="00C25940">
            <w:pPr>
              <w:jc w:val="both"/>
              <w:rPr>
                <w:color w:val="0000FF"/>
              </w:rPr>
            </w:pPr>
          </w:p>
        </w:tc>
        <w:tc>
          <w:tcPr>
            <w:tcW w:w="720" w:type="dxa"/>
          </w:tcPr>
          <w:p w14:paraId="7484B6F8" w14:textId="77777777" w:rsidR="003C0FB1" w:rsidRDefault="003C0FB1" w:rsidP="00E42FF2">
            <w:pPr>
              <w:jc w:val="both"/>
            </w:pPr>
            <w:r w:rsidRPr="000E5DB7">
              <w:t>3.</w:t>
            </w:r>
          </w:p>
        </w:tc>
        <w:tc>
          <w:tcPr>
            <w:tcW w:w="8820" w:type="dxa"/>
          </w:tcPr>
          <w:p w14:paraId="226C35A4" w14:textId="77777777" w:rsidR="003C0FB1" w:rsidRDefault="003C0FB1" w:rsidP="00E42FF2">
            <w:pPr>
              <w:jc w:val="both"/>
            </w:pPr>
            <w:r w:rsidRPr="000E5DB7">
              <w:t>if communicated by email, on the next calendar day following transmission.</w:t>
            </w:r>
          </w:p>
        </w:tc>
      </w:tr>
    </w:tbl>
    <w:p w14:paraId="78762D82" w14:textId="77777777" w:rsidR="003C0FB1" w:rsidRDefault="003C0FB1" w:rsidP="00C25940">
      <w:pPr>
        <w:pStyle w:val="Heading2"/>
        <w:jc w:val="both"/>
      </w:pPr>
      <w:r w:rsidRPr="000E5DB7">
        <w:t>14.</w:t>
      </w:r>
      <w:r w:rsidRPr="000E5DB7">
        <w:tab/>
        <w:t>Assignment and Subcontract</w:t>
      </w:r>
    </w:p>
    <w:p w14:paraId="68BCD660" w14:textId="77777777" w:rsidR="003C0FB1" w:rsidRDefault="001F7FC2" w:rsidP="001F7FC2">
      <w:pPr>
        <w:ind w:left="720" w:hanging="720"/>
        <w:jc w:val="both"/>
      </w:pPr>
      <w:r>
        <w:t>A.</w:t>
      </w:r>
      <w:r>
        <w:tab/>
      </w:r>
      <w:r w:rsidR="003C0FB1" w:rsidRPr="000E5DB7">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426DEAAD" w14:textId="77777777" w:rsidR="005A564A" w:rsidRDefault="001F7FC2" w:rsidP="005A564A">
      <w:pPr>
        <w:ind w:left="720" w:hanging="720"/>
        <w:jc w:val="both"/>
      </w:pPr>
      <w:r>
        <w:t>B.</w:t>
      </w:r>
      <w:r>
        <w:tab/>
      </w:r>
      <w:r w:rsidRPr="001F7FC2">
        <w:rPr>
          <w:szCs w:val="22"/>
        </w:rPr>
        <w:t>Subject to a Party’s obligations at law, any sub-contract of a Party’s rights or obligations under this Agreement requires the prior written consent of the other Party, such consent not to be unreasonably withheld or delayed.  Any attempted subcontract not complied with in the manner prescribed herein shall be null and void</w:t>
      </w:r>
      <w:r>
        <w:rPr>
          <w:szCs w:val="22"/>
        </w:rPr>
        <w:t>.</w:t>
      </w:r>
      <w:r w:rsidR="005A564A">
        <w:rPr>
          <w:szCs w:val="22"/>
        </w:rPr>
        <w:t xml:space="preserve"> </w:t>
      </w:r>
      <w:r w:rsidR="005A564A" w:rsidRPr="00105D6E">
        <w:rPr>
          <w:szCs w:val="22"/>
        </w:rPr>
        <w:t>For the purposes of Regulation (EU) No 833/2014 of 31 July 2014 (as amended by EU Regulation 2022/576 or any subsequent amendments to same), the Client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52282E45" w14:textId="77777777" w:rsidR="003C0FB1" w:rsidRDefault="003C0FB1" w:rsidP="003C0FB1">
      <w:pPr>
        <w:pStyle w:val="Heading2"/>
        <w:spacing w:before="200" w:after="60"/>
        <w:jc w:val="both"/>
      </w:pPr>
      <w:r w:rsidRPr="000E5DB7">
        <w:t>15.</w:t>
      </w:r>
      <w:r w:rsidRPr="000E5DB7">
        <w:tab/>
        <w:t>Entire Agreement</w:t>
      </w:r>
    </w:p>
    <w:p w14:paraId="6A83E0E9" w14:textId="77777777" w:rsidR="003C0FB1" w:rsidRDefault="003C0FB1" w:rsidP="00E42FF2">
      <w:pPr>
        <w:jc w:val="both"/>
      </w:pPr>
      <w:r w:rsidRPr="000E5DB7">
        <w:t>This Agreement constitutes the entire agreement and understanding of the Parties, and any and all other previous agreements, arrangements and understandings (whether written or oral) between the Parties with regard to the subject matter of this Agreement (save where fraudulently made) are hereby excluded.</w:t>
      </w:r>
    </w:p>
    <w:p w14:paraId="60582E4C" w14:textId="77777777" w:rsidR="003C0FB1" w:rsidRDefault="003C0FB1" w:rsidP="003C0FB1">
      <w:pPr>
        <w:pStyle w:val="Heading2"/>
        <w:spacing w:before="180" w:after="60"/>
        <w:jc w:val="both"/>
      </w:pPr>
      <w:r w:rsidRPr="000E5DB7">
        <w:lastRenderedPageBreak/>
        <w:t>16.</w:t>
      </w:r>
      <w:r w:rsidRPr="000E5DB7">
        <w:tab/>
        <w:t xml:space="preserve">Severability </w:t>
      </w:r>
    </w:p>
    <w:p w14:paraId="31F509C7" w14:textId="77777777" w:rsidR="003C0FB1" w:rsidRDefault="003C0FB1" w:rsidP="00E42FF2">
      <w:pPr>
        <w:jc w:val="both"/>
      </w:pPr>
      <w:r w:rsidRPr="000E5DB7">
        <w:t xml:space="preserve">If any term or provision herein is found to be illegal or unenforceable for any reason, then such term or provision shall be deemed severed and all other terms and provisions shall remain in full force and effect. </w:t>
      </w:r>
    </w:p>
    <w:p w14:paraId="2084EDEA" w14:textId="77777777" w:rsidR="003C0FB1" w:rsidRDefault="003C0FB1" w:rsidP="003C0FB1">
      <w:pPr>
        <w:pStyle w:val="Heading2"/>
        <w:spacing w:before="180" w:after="60"/>
        <w:jc w:val="both"/>
      </w:pPr>
      <w:r w:rsidRPr="000E5DB7">
        <w:t>17.</w:t>
      </w:r>
      <w:r w:rsidRPr="000E5DB7">
        <w:tab/>
        <w:t>Waiver</w:t>
      </w:r>
    </w:p>
    <w:p w14:paraId="26A7DC96" w14:textId="77777777" w:rsidR="003C0FB1" w:rsidRDefault="003C0FB1" w:rsidP="00E42FF2">
      <w:pPr>
        <w:jc w:val="both"/>
      </w:pPr>
      <w:r w:rsidRPr="000E5DB7">
        <w:t>No failure or delay by either Party to exercise any right, power or remedy shall operate as a waiver of it, nor shall any partial exercise preclude further exercise of same or some other right, power or remedy.</w:t>
      </w:r>
    </w:p>
    <w:p w14:paraId="10C63146" w14:textId="77777777" w:rsidR="003C0FB1" w:rsidRDefault="003C0FB1" w:rsidP="003C0FB1">
      <w:pPr>
        <w:pStyle w:val="Heading2"/>
        <w:spacing w:before="180" w:after="60"/>
        <w:jc w:val="both"/>
      </w:pPr>
      <w:r w:rsidRPr="000E5DB7">
        <w:t>18.</w:t>
      </w:r>
      <w:r w:rsidRPr="000E5DB7">
        <w:tab/>
        <w:t>Non-exclusivity</w:t>
      </w:r>
    </w:p>
    <w:p w14:paraId="1E5D088C" w14:textId="77777777" w:rsidR="003C0FB1" w:rsidRDefault="003C0FB1" w:rsidP="00E42FF2">
      <w:pPr>
        <w:jc w:val="both"/>
      </w:pPr>
      <w:r w:rsidRPr="000E5DB7">
        <w:t>Nothing in this Agreement shall preclude the Client from purchasing services (or Services) from a third party at any time during the currency of the Agreement.</w:t>
      </w:r>
    </w:p>
    <w:p w14:paraId="721DAC96" w14:textId="77777777" w:rsidR="003C0FB1" w:rsidRDefault="003C0FB1" w:rsidP="003C0FB1">
      <w:pPr>
        <w:pStyle w:val="Heading2"/>
        <w:spacing w:before="180" w:after="60"/>
        <w:jc w:val="both"/>
      </w:pPr>
      <w:r w:rsidRPr="000E5DB7">
        <w:t>19.</w:t>
      </w:r>
      <w:r w:rsidRPr="000E5DB7">
        <w:tab/>
        <w:t>Media</w:t>
      </w:r>
    </w:p>
    <w:p w14:paraId="7772EC80" w14:textId="77777777" w:rsidR="003C0FB1" w:rsidRDefault="003C0FB1" w:rsidP="00E42FF2">
      <w:pPr>
        <w:jc w:val="both"/>
      </w:pPr>
      <w:r w:rsidRPr="000E5DB7">
        <w:t>No media releases, public announcements or public disclosures relating to this Agreement or its subject matter, including but not limited to promotional or marketing material, shall be made by the Contractor without the prior written consent of the Client.</w:t>
      </w:r>
    </w:p>
    <w:p w14:paraId="0EE7EE01" w14:textId="77777777" w:rsidR="003C0FB1" w:rsidRDefault="003C0FB1" w:rsidP="003C0FB1">
      <w:pPr>
        <w:pStyle w:val="Heading2"/>
        <w:spacing w:before="180" w:after="60"/>
        <w:jc w:val="both"/>
      </w:pPr>
      <w:r w:rsidRPr="000E5DB7">
        <w:t>20.</w:t>
      </w:r>
      <w:r w:rsidRPr="000E5DB7">
        <w:tab/>
        <w:t>Conflicts, Registrable Interests and Corrupt Gifts</w:t>
      </w:r>
    </w:p>
    <w:tbl>
      <w:tblPr>
        <w:tblW w:w="0" w:type="auto"/>
        <w:tblLook w:val="01E0" w:firstRow="1" w:lastRow="1" w:firstColumn="1" w:lastColumn="1" w:noHBand="0" w:noVBand="0"/>
      </w:tblPr>
      <w:tblGrid>
        <w:gridCol w:w="762"/>
        <w:gridCol w:w="8309"/>
      </w:tblGrid>
      <w:tr w:rsidR="003C0FB1" w:rsidRPr="00CB5B77" w14:paraId="31D1A414" w14:textId="77777777" w:rsidTr="00503F93">
        <w:tc>
          <w:tcPr>
            <w:tcW w:w="828" w:type="dxa"/>
          </w:tcPr>
          <w:p w14:paraId="72A24772" w14:textId="77777777" w:rsidR="003C0FB1" w:rsidRDefault="003C0FB1" w:rsidP="00C25940">
            <w:pPr>
              <w:jc w:val="both"/>
              <w:rPr>
                <w:color w:val="0000FF"/>
              </w:rPr>
            </w:pPr>
            <w:r w:rsidRPr="000E5DB7">
              <w:rPr>
                <w:color w:val="0000FF"/>
              </w:rPr>
              <w:t>A.</w:t>
            </w:r>
          </w:p>
        </w:tc>
        <w:tc>
          <w:tcPr>
            <w:tcW w:w="9540" w:type="dxa"/>
          </w:tcPr>
          <w:p w14:paraId="569BCB43" w14:textId="77777777" w:rsidR="003C0FB1" w:rsidRDefault="003C0FB1" w:rsidP="00E42FF2">
            <w:pPr>
              <w:jc w:val="both"/>
            </w:pPr>
            <w:r w:rsidRPr="000E5DB7">
              <w:t xml:space="preserve">The Contractor confirms that it has carried out a conflicts of interest check and is satisfied that </w:t>
            </w:r>
            <w:r>
              <w:t xml:space="preserve">neither </w:t>
            </w:r>
            <w:r w:rsidRPr="000E5DB7">
              <w:t xml:space="preserve">it </w:t>
            </w:r>
            <w:r w:rsidRPr="006B0637">
              <w:t xml:space="preserve">nor any Subcontractor </w:t>
            </w:r>
            <w:r>
              <w:t>n</w:t>
            </w:r>
            <w:r w:rsidRPr="006B0637">
              <w:t>or agent as the case may be</w:t>
            </w:r>
            <w:r>
              <w:t xml:space="preserve"> </w:t>
            </w:r>
            <w:r w:rsidRPr="000E5DB7">
              <w:t xml:space="preserve">has </w:t>
            </w:r>
            <w:r>
              <w:t>any</w:t>
            </w:r>
            <w:r w:rsidRPr="000E5DB7">
              <w:t xml:space="preserve"> conflicts in relation to the Services and its obligations undertaken under this Agreement. The Contractor hereby undertakes to </w:t>
            </w:r>
            <w:r>
              <w:t>notify</w:t>
            </w:r>
            <w:r w:rsidRPr="000E5DB7">
              <w:t xml:space="preserve"> the Client </w:t>
            </w:r>
            <w:r>
              <w:t>immediately</w:t>
            </w:r>
            <w:r w:rsidRPr="000E5DB7">
              <w:t xml:space="preserve"> should any conflict or potential conflict of interest come to its attention during the currency of this Agreement and to comply with the Client’s directions in respect thereof. </w:t>
            </w:r>
            <w:r w:rsidRPr="005776D4">
              <w:t>In the event of such notification, the Client shall have the right (in addition to any other rights which it has at law) to terminate this Agreement immediately and without liability for compensation or damages.</w:t>
            </w:r>
          </w:p>
        </w:tc>
      </w:tr>
      <w:tr w:rsidR="003C0FB1" w:rsidRPr="00CB5B77" w14:paraId="653F1DEE" w14:textId="77777777" w:rsidTr="00503F93">
        <w:tc>
          <w:tcPr>
            <w:tcW w:w="828" w:type="dxa"/>
          </w:tcPr>
          <w:p w14:paraId="52906BD4" w14:textId="77777777" w:rsidR="003C0FB1" w:rsidRDefault="003C0FB1" w:rsidP="00C25940">
            <w:pPr>
              <w:jc w:val="both"/>
              <w:rPr>
                <w:color w:val="0000FF"/>
              </w:rPr>
            </w:pPr>
            <w:r w:rsidRPr="000E5DB7">
              <w:rPr>
                <w:color w:val="0000FF"/>
              </w:rPr>
              <w:t>B.</w:t>
            </w:r>
          </w:p>
        </w:tc>
        <w:tc>
          <w:tcPr>
            <w:tcW w:w="9540" w:type="dxa"/>
          </w:tcPr>
          <w:p w14:paraId="098598AF" w14:textId="77777777" w:rsidR="003C0FB1" w:rsidRDefault="003C0FB1" w:rsidP="00E42FF2">
            <w:pPr>
              <w:jc w:val="both"/>
            </w:pPr>
            <w:r w:rsidRPr="000E5DB7">
              <w:t xml:space="preserve">Any registrable interest involving the Contractor (and any Subcontractor or agent as the case may be) and the Client, the Ceann Comhairle (Speaker), or any member of the Government, or any member of the Oireachtas, or their relatives must be fully disclosed to the Client immediately upon such information becoming known to the Contractor (Subcontractor or agent as the case may be) and </w:t>
            </w:r>
            <w:r>
              <w:rPr>
                <w:szCs w:val="22"/>
              </w:rPr>
              <w:t>the Contractor shall</w:t>
            </w:r>
            <w:r>
              <w:t xml:space="preserve"> </w:t>
            </w:r>
            <w:r w:rsidRPr="000E5DB7">
              <w:t xml:space="preserve"> comply with the Client’s directions in respect thereof, to the satisfaction of the Client. </w:t>
            </w:r>
            <w:r>
              <w:rPr>
                <w:szCs w:val="22"/>
              </w:rPr>
              <w:t xml:space="preserve">In the event of such disclosure, the Client shall have the right (in addition to any other rights which it has at law) to terminate this Agreement immediately and without liability for compensation or damages. </w:t>
            </w:r>
            <w:r w:rsidRPr="000E5DB7">
              <w:t>The terms “registrable interest” and “relative” shall be interpreted as per section 2 of the Ethics in Public Office Act, 1995 (as amended) a copy of which is available on request.</w:t>
            </w:r>
          </w:p>
        </w:tc>
      </w:tr>
      <w:tr w:rsidR="003C0FB1" w:rsidRPr="00CB5B77" w14:paraId="11C05998" w14:textId="77777777" w:rsidTr="00503F93">
        <w:tc>
          <w:tcPr>
            <w:tcW w:w="828" w:type="dxa"/>
          </w:tcPr>
          <w:p w14:paraId="416C21AE" w14:textId="77777777" w:rsidR="003C0FB1" w:rsidRDefault="003C0FB1" w:rsidP="00C25940">
            <w:pPr>
              <w:jc w:val="both"/>
              <w:rPr>
                <w:color w:val="0000FF"/>
              </w:rPr>
            </w:pPr>
            <w:r w:rsidRPr="000E5DB7">
              <w:rPr>
                <w:color w:val="0000FF"/>
              </w:rPr>
              <w:t>C.</w:t>
            </w:r>
          </w:p>
        </w:tc>
        <w:tc>
          <w:tcPr>
            <w:tcW w:w="9540" w:type="dxa"/>
          </w:tcPr>
          <w:p w14:paraId="6C54F177" w14:textId="77777777" w:rsidR="003C0FB1" w:rsidRDefault="003C0FB1" w:rsidP="00E42FF2">
            <w:pPr>
              <w:jc w:val="both"/>
            </w:pPr>
            <w:r w:rsidRPr="000E5DB7">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w:t>
            </w:r>
            <w:r>
              <w:t xml:space="preserve"> </w:t>
            </w:r>
            <w:r w:rsidRPr="000E5DB7">
              <w:t xml:space="preserve">Any breach of this clause 20C or the commission of any offence by the Contractor, any Subcontractor, agent or employee under </w:t>
            </w:r>
            <w:r w:rsidR="006535A0" w:rsidRPr="006535A0">
              <w:t xml:space="preserve">the Criminal Justice (Corruption Offences) Act 2018 </w:t>
            </w:r>
            <w:r w:rsidRPr="000E5DB7">
              <w:t xml:space="preserve">shall entitle the Client to terminate this </w:t>
            </w:r>
            <w:r w:rsidRPr="000E5DB7">
              <w:lastRenderedPageBreak/>
              <w:t xml:space="preserve">Agreement </w:t>
            </w:r>
            <w:r w:rsidRPr="006535A0">
              <w:t>immediately and</w:t>
            </w:r>
            <w:r>
              <w:rPr>
                <w:szCs w:val="22"/>
              </w:rPr>
              <w:t xml:space="preserve"> without liability for compensation or damages</w:t>
            </w:r>
            <w:r>
              <w:t xml:space="preserve"> </w:t>
            </w:r>
            <w:r w:rsidRPr="000E5DB7">
              <w:t>and to recover the amount of any loss resulting from such cancellation, including but not limited to recovery from the Contractor of the amount or value of any such gift, consideration or commission.</w:t>
            </w:r>
          </w:p>
        </w:tc>
      </w:tr>
    </w:tbl>
    <w:p w14:paraId="1B39DD56" w14:textId="77777777" w:rsidR="003C0FB1" w:rsidRDefault="003C0FB1" w:rsidP="003C0FB1">
      <w:pPr>
        <w:pStyle w:val="Heading2"/>
        <w:spacing w:before="180" w:after="60"/>
        <w:jc w:val="both"/>
      </w:pPr>
      <w:r w:rsidRPr="000E5DB7">
        <w:lastRenderedPageBreak/>
        <w:t>21.</w:t>
      </w:r>
      <w:r w:rsidRPr="000E5DB7">
        <w:tab/>
        <w:t>Access to Premises</w:t>
      </w:r>
    </w:p>
    <w:tbl>
      <w:tblPr>
        <w:tblW w:w="0" w:type="auto"/>
        <w:tblLook w:val="01E0" w:firstRow="1" w:lastRow="1" w:firstColumn="1" w:lastColumn="1" w:noHBand="0" w:noVBand="0"/>
      </w:tblPr>
      <w:tblGrid>
        <w:gridCol w:w="762"/>
        <w:gridCol w:w="8309"/>
      </w:tblGrid>
      <w:tr w:rsidR="003C0FB1" w:rsidRPr="00CB5B77" w14:paraId="68885EFA" w14:textId="77777777" w:rsidTr="00503F93">
        <w:tc>
          <w:tcPr>
            <w:tcW w:w="773" w:type="dxa"/>
          </w:tcPr>
          <w:p w14:paraId="15ECD9CD" w14:textId="77777777" w:rsidR="003C0FB1" w:rsidRDefault="003C0FB1" w:rsidP="00C25940">
            <w:pPr>
              <w:jc w:val="both"/>
              <w:rPr>
                <w:color w:val="0000FF"/>
              </w:rPr>
            </w:pPr>
            <w:r w:rsidRPr="000E5DB7">
              <w:rPr>
                <w:color w:val="0000FF"/>
              </w:rPr>
              <w:t>A.</w:t>
            </w:r>
          </w:p>
        </w:tc>
        <w:tc>
          <w:tcPr>
            <w:tcW w:w="8514" w:type="dxa"/>
          </w:tcPr>
          <w:p w14:paraId="3A6C51BC" w14:textId="77777777" w:rsidR="003C0FB1" w:rsidRDefault="003C0FB1" w:rsidP="00E42FF2">
            <w:pPr>
              <w:jc w:val="both"/>
            </w:pPr>
            <w:r w:rsidRPr="000E5DB7">
              <w:t>Any of the Client’s premises made available from time to time to the Contractor by the Client in connection with this Agreement, shall be made available to the Contractor on a non-exclusive licence basis and shall be used by the Contractor solely for the purpose of performing its obligations under this Agreement. The Contractor shall have use of such premises as licensee and shall vacate the same on completion, termination or abandonment of this Agreement.</w:t>
            </w:r>
          </w:p>
        </w:tc>
      </w:tr>
      <w:tr w:rsidR="003C0FB1" w:rsidRPr="00CB5B77" w14:paraId="0D738CBE" w14:textId="77777777" w:rsidTr="00503F93">
        <w:tc>
          <w:tcPr>
            <w:tcW w:w="773" w:type="dxa"/>
          </w:tcPr>
          <w:p w14:paraId="52B09A2D" w14:textId="77777777" w:rsidR="003C0FB1" w:rsidRDefault="003C0FB1" w:rsidP="00C25940">
            <w:pPr>
              <w:jc w:val="both"/>
              <w:rPr>
                <w:color w:val="0000FF"/>
              </w:rPr>
            </w:pPr>
            <w:r w:rsidRPr="000E5DB7">
              <w:rPr>
                <w:color w:val="0000FF"/>
              </w:rPr>
              <w:t>B.</w:t>
            </w:r>
          </w:p>
        </w:tc>
        <w:tc>
          <w:tcPr>
            <w:tcW w:w="8514" w:type="dxa"/>
          </w:tcPr>
          <w:p w14:paraId="5C1785C4" w14:textId="77777777" w:rsidR="003C0FB1" w:rsidRDefault="003C0FB1" w:rsidP="00E42FF2">
            <w:pPr>
              <w:jc w:val="both"/>
            </w:pPr>
            <w:r w:rsidRPr="000E5DB7">
              <w:t>The Contractor shall upon reasonable notice by the Client allow the Client access to its premises (including the premises of any Subcontractor or agent) where the Services are being performed for the Client under this Agreement.</w:t>
            </w:r>
          </w:p>
        </w:tc>
      </w:tr>
    </w:tbl>
    <w:p w14:paraId="24EB1504" w14:textId="77777777" w:rsidR="003C0FB1" w:rsidRDefault="003C0FB1" w:rsidP="003C0FB1">
      <w:pPr>
        <w:pStyle w:val="Heading2"/>
        <w:ind w:firstLine="0"/>
        <w:jc w:val="both"/>
      </w:pPr>
      <w:r w:rsidRPr="000E5DB7">
        <w:t>22</w:t>
      </w:r>
      <w:r>
        <w:t>.</w:t>
      </w:r>
      <w:r>
        <w:tab/>
      </w:r>
      <w:r w:rsidRPr="000E5DB7">
        <w:t>Equipment</w:t>
      </w:r>
    </w:p>
    <w:tbl>
      <w:tblPr>
        <w:tblW w:w="9288" w:type="dxa"/>
        <w:tblLayout w:type="fixed"/>
        <w:tblLook w:val="01E0" w:firstRow="1" w:lastRow="1" w:firstColumn="1" w:lastColumn="1" w:noHBand="0" w:noVBand="0"/>
      </w:tblPr>
      <w:tblGrid>
        <w:gridCol w:w="963"/>
        <w:gridCol w:w="8325"/>
      </w:tblGrid>
      <w:tr w:rsidR="003C0FB1" w:rsidRPr="00CB5B77" w14:paraId="55B0B7F6" w14:textId="77777777" w:rsidTr="00503F93">
        <w:tc>
          <w:tcPr>
            <w:tcW w:w="963" w:type="dxa"/>
          </w:tcPr>
          <w:p w14:paraId="6991F292" w14:textId="77777777" w:rsidR="003C0FB1" w:rsidRDefault="003C0FB1" w:rsidP="00C25940">
            <w:pPr>
              <w:spacing w:before="20"/>
              <w:jc w:val="both"/>
            </w:pPr>
            <w:r w:rsidRPr="000E5DB7">
              <w:rPr>
                <w:color w:val="0000FF"/>
              </w:rPr>
              <w:t>A.</w:t>
            </w:r>
          </w:p>
        </w:tc>
        <w:tc>
          <w:tcPr>
            <w:tcW w:w="8325" w:type="dxa"/>
          </w:tcPr>
          <w:p w14:paraId="1F13CD1E" w14:textId="77777777" w:rsidR="003C0FB1" w:rsidRDefault="003C0FB1" w:rsidP="00E42FF2">
            <w:pPr>
              <w:jc w:val="both"/>
            </w:pPr>
            <w:r w:rsidRPr="000E5DB7">
              <w:t>The Contractor shall provide all equipment and materials necessary for the provision of the Services (“Equipment”).</w:t>
            </w:r>
          </w:p>
        </w:tc>
      </w:tr>
      <w:tr w:rsidR="003C0FB1" w:rsidRPr="00CB5B77" w14:paraId="72B8369D" w14:textId="77777777" w:rsidTr="00503F93">
        <w:tc>
          <w:tcPr>
            <w:tcW w:w="963" w:type="dxa"/>
          </w:tcPr>
          <w:p w14:paraId="778E3DD1" w14:textId="77777777" w:rsidR="003C0FB1" w:rsidRPr="00CB5B77" w:rsidRDefault="003C0FB1" w:rsidP="00C25940">
            <w:pPr>
              <w:spacing w:before="20"/>
              <w:jc w:val="both"/>
            </w:pPr>
            <w:r w:rsidRPr="000E5DB7">
              <w:rPr>
                <w:color w:val="0000FF"/>
              </w:rPr>
              <w:t>B.</w:t>
            </w:r>
          </w:p>
        </w:tc>
        <w:tc>
          <w:tcPr>
            <w:tcW w:w="8325" w:type="dxa"/>
          </w:tcPr>
          <w:p w14:paraId="26E678E2" w14:textId="77777777" w:rsidR="003C0FB1" w:rsidRDefault="003C0FB1" w:rsidP="00E42FF2">
            <w:pPr>
              <w:jc w:val="both"/>
            </w:pPr>
            <w:r w:rsidRPr="000E5DB7">
              <w:t>All Equipment brought onto the Client’s premises shall be at the Contractor’s own risk and the Client shall have no liability for any loss of, caused by or damage to any Equipment. The Contractor shall provide for the haulage or carriage thereof to the Client’s premises and the removal of Equipment when no longer required at its sole cost. Unless otherwise agreed, Equipment brought onto the premises will remain the property of the Contractor.</w:t>
            </w:r>
          </w:p>
        </w:tc>
      </w:tr>
      <w:tr w:rsidR="003C0FB1" w:rsidRPr="00CB5B77" w14:paraId="671C2EC5" w14:textId="77777777" w:rsidTr="00503F93">
        <w:tc>
          <w:tcPr>
            <w:tcW w:w="963" w:type="dxa"/>
          </w:tcPr>
          <w:p w14:paraId="20140DF0" w14:textId="77777777" w:rsidR="003C0FB1" w:rsidRPr="00CB5B77" w:rsidRDefault="003C0FB1" w:rsidP="00C25940">
            <w:pPr>
              <w:spacing w:before="20"/>
              <w:jc w:val="both"/>
            </w:pPr>
            <w:r w:rsidRPr="000E5DB7">
              <w:rPr>
                <w:color w:val="0000FF"/>
              </w:rPr>
              <w:t>C.</w:t>
            </w:r>
          </w:p>
        </w:tc>
        <w:tc>
          <w:tcPr>
            <w:tcW w:w="8325" w:type="dxa"/>
          </w:tcPr>
          <w:p w14:paraId="3C676F0E" w14:textId="77777777" w:rsidR="003C0FB1" w:rsidRDefault="003C0FB1" w:rsidP="00E42FF2">
            <w:pPr>
              <w:jc w:val="both"/>
            </w:pPr>
            <w:r w:rsidRPr="000E5DB7">
              <w:t>The Contractor shall maintain and store all items of Equipment within the Client’s premises in a safe, serviceable and clean condition.</w:t>
            </w:r>
          </w:p>
        </w:tc>
      </w:tr>
      <w:tr w:rsidR="003C0FB1" w:rsidRPr="00CB5B77" w14:paraId="3395F293" w14:textId="77777777" w:rsidTr="00503F93">
        <w:tc>
          <w:tcPr>
            <w:tcW w:w="963" w:type="dxa"/>
          </w:tcPr>
          <w:p w14:paraId="3F3B2EBB" w14:textId="77777777" w:rsidR="003C0FB1" w:rsidRPr="00CB5B77" w:rsidRDefault="003C0FB1" w:rsidP="00C25940">
            <w:pPr>
              <w:spacing w:before="20"/>
              <w:jc w:val="both"/>
            </w:pPr>
            <w:r w:rsidRPr="000E5DB7">
              <w:rPr>
                <w:color w:val="0000FF"/>
              </w:rPr>
              <w:t>D</w:t>
            </w:r>
            <w:r w:rsidRPr="000E5DB7">
              <w:t>.</w:t>
            </w:r>
          </w:p>
        </w:tc>
        <w:tc>
          <w:tcPr>
            <w:tcW w:w="8325" w:type="dxa"/>
          </w:tcPr>
          <w:p w14:paraId="5C7C9CBD" w14:textId="77777777" w:rsidR="003C0FB1" w:rsidRDefault="003C0FB1" w:rsidP="00E42FF2">
            <w:pPr>
              <w:jc w:val="both"/>
            </w:pPr>
            <w:r w:rsidRPr="000E5DB7">
              <w:t>The Contractor shall, at the Client’s written request, at its own expense and as soon as reasonably practicable:</w:t>
            </w:r>
          </w:p>
        </w:tc>
      </w:tr>
      <w:tr w:rsidR="003C0FB1" w:rsidRPr="00CB5B77" w14:paraId="431F009E" w14:textId="77777777" w:rsidTr="00503F93">
        <w:tc>
          <w:tcPr>
            <w:tcW w:w="963" w:type="dxa"/>
          </w:tcPr>
          <w:p w14:paraId="1A87CB2B" w14:textId="77777777" w:rsidR="003C0FB1" w:rsidRPr="00CB5B77" w:rsidRDefault="003C0FB1" w:rsidP="00C25940">
            <w:pPr>
              <w:spacing w:before="20"/>
              <w:jc w:val="both"/>
            </w:pPr>
          </w:p>
        </w:tc>
        <w:tc>
          <w:tcPr>
            <w:tcW w:w="8325" w:type="dxa"/>
          </w:tcPr>
          <w:tbl>
            <w:tblPr>
              <w:tblW w:w="9288" w:type="dxa"/>
              <w:tblLayout w:type="fixed"/>
              <w:tblLook w:val="01E0" w:firstRow="1" w:lastRow="1" w:firstColumn="1" w:lastColumn="1" w:noHBand="0" w:noVBand="0"/>
            </w:tblPr>
            <w:tblGrid>
              <w:gridCol w:w="716"/>
              <w:gridCol w:w="8572"/>
            </w:tblGrid>
            <w:tr w:rsidR="003C0FB1" w:rsidRPr="00B93E7B" w14:paraId="5A6A539B" w14:textId="77777777" w:rsidTr="00503F93">
              <w:tc>
                <w:tcPr>
                  <w:tcW w:w="720" w:type="dxa"/>
                </w:tcPr>
                <w:p w14:paraId="6689FB53" w14:textId="77777777" w:rsidR="003C0FB1" w:rsidRDefault="003C0FB1" w:rsidP="00E42FF2">
                  <w:pPr>
                    <w:jc w:val="both"/>
                  </w:pPr>
                  <w:proofErr w:type="spellStart"/>
                  <w:r w:rsidRPr="000E5DB7">
                    <w:t>i</w:t>
                  </w:r>
                  <w:proofErr w:type="spellEnd"/>
                  <w:r w:rsidRPr="000E5DB7">
                    <w:t xml:space="preserve">. </w:t>
                  </w:r>
                </w:p>
              </w:tc>
              <w:tc>
                <w:tcPr>
                  <w:tcW w:w="8640" w:type="dxa"/>
                </w:tcPr>
                <w:p w14:paraId="567B7CA9" w14:textId="77777777" w:rsidR="003C0FB1" w:rsidRDefault="003C0FB1" w:rsidP="00E42FF2">
                  <w:pPr>
                    <w:ind w:right="971"/>
                    <w:jc w:val="both"/>
                  </w:pPr>
                  <w:r w:rsidRPr="000E5DB7">
                    <w:t xml:space="preserve">remove from the Client’s premises </w:t>
                  </w:r>
                  <w:proofErr w:type="spellStart"/>
                  <w:r w:rsidRPr="000E5DB7">
                    <w:t>any</w:t>
                  </w:r>
                  <w:proofErr w:type="spellEnd"/>
                  <w:r w:rsidRPr="000E5DB7">
                    <w:t xml:space="preserve"> Equipment which in the reasonable opinion of the Client is either hazardous, noxious or not in accordance with this Agreement; and</w:t>
                  </w:r>
                </w:p>
              </w:tc>
            </w:tr>
            <w:tr w:rsidR="003C0FB1" w:rsidRPr="00B93E7B" w14:paraId="1C598126" w14:textId="77777777" w:rsidTr="00503F93">
              <w:tc>
                <w:tcPr>
                  <w:tcW w:w="720" w:type="dxa"/>
                </w:tcPr>
                <w:p w14:paraId="3C1656F2" w14:textId="77777777" w:rsidR="003C0FB1" w:rsidRDefault="003C0FB1" w:rsidP="00E42FF2">
                  <w:pPr>
                    <w:jc w:val="both"/>
                  </w:pPr>
                  <w:r w:rsidRPr="000E5DB7">
                    <w:t>ii.</w:t>
                  </w:r>
                </w:p>
              </w:tc>
              <w:tc>
                <w:tcPr>
                  <w:tcW w:w="8640" w:type="dxa"/>
                </w:tcPr>
                <w:p w14:paraId="4012627F" w14:textId="77777777" w:rsidR="003C0FB1" w:rsidRDefault="003C0FB1" w:rsidP="00E42FF2">
                  <w:pPr>
                    <w:jc w:val="both"/>
                  </w:pPr>
                  <w:r w:rsidRPr="000E5DB7">
                    <w:t>replace such item with a suitable substitute item of Equipment.</w:t>
                  </w:r>
                </w:p>
              </w:tc>
            </w:tr>
          </w:tbl>
          <w:p w14:paraId="30BC4E92" w14:textId="77777777" w:rsidR="003C0FB1" w:rsidRDefault="003C0FB1" w:rsidP="00E42FF2">
            <w:pPr>
              <w:tabs>
                <w:tab w:val="right" w:pos="7938"/>
                <w:tab w:val="right" w:pos="9072"/>
              </w:tabs>
              <w:jc w:val="both"/>
            </w:pPr>
          </w:p>
        </w:tc>
      </w:tr>
      <w:tr w:rsidR="003C0FB1" w:rsidRPr="00CB5B77" w14:paraId="14BB5BFF" w14:textId="77777777" w:rsidTr="00503F93">
        <w:tc>
          <w:tcPr>
            <w:tcW w:w="963" w:type="dxa"/>
          </w:tcPr>
          <w:p w14:paraId="1767957A" w14:textId="77777777" w:rsidR="003C0FB1" w:rsidRPr="00CB5B77" w:rsidRDefault="003C0FB1" w:rsidP="00C25940">
            <w:pPr>
              <w:spacing w:before="20"/>
              <w:jc w:val="both"/>
            </w:pPr>
            <w:r w:rsidRPr="000E5DB7">
              <w:rPr>
                <w:color w:val="0000FF"/>
              </w:rPr>
              <w:t>E</w:t>
            </w:r>
            <w:r w:rsidRPr="000E5DB7">
              <w:t>.</w:t>
            </w:r>
          </w:p>
        </w:tc>
        <w:tc>
          <w:tcPr>
            <w:tcW w:w="8325" w:type="dxa"/>
          </w:tcPr>
          <w:p w14:paraId="7BDE2842" w14:textId="77777777" w:rsidR="003C0FB1" w:rsidRDefault="003C0FB1" w:rsidP="00E42FF2">
            <w:pPr>
              <w:jc w:val="both"/>
            </w:pPr>
            <w:r w:rsidRPr="000E5DB7">
              <w:t>On completion of the Services the Contractor shall remove the Equipment used by the Contractor to provide the Services and shall leave the Client’s premises in a clean, safe and tidy condition. The Contractor is solely responsible for making good any damage to the Client’s premises or any objects contained thereon, other than fair wear and tear, which is caused by the Contractor or any of its employees or Subcontractors.</w:t>
            </w:r>
          </w:p>
        </w:tc>
      </w:tr>
    </w:tbl>
    <w:p w14:paraId="72C50E64" w14:textId="77777777" w:rsidR="003C0FB1" w:rsidRPr="00CB5B77" w:rsidRDefault="003C0FB1" w:rsidP="003C0FB1">
      <w:pPr>
        <w:pStyle w:val="Heading2"/>
        <w:keepNext w:val="0"/>
        <w:jc w:val="both"/>
      </w:pPr>
      <w:r w:rsidRPr="000E5DB7">
        <w:t>23</w:t>
      </w:r>
      <w:r>
        <w:t>.</w:t>
      </w:r>
      <w:r>
        <w:tab/>
      </w:r>
      <w:r w:rsidRPr="000E5DB7">
        <w:t>Non Solicitation</w:t>
      </w:r>
    </w:p>
    <w:tbl>
      <w:tblPr>
        <w:tblW w:w="9285" w:type="dxa"/>
        <w:tblLayout w:type="fixed"/>
        <w:tblLook w:val="01E0" w:firstRow="1" w:lastRow="1" w:firstColumn="1" w:lastColumn="1" w:noHBand="0" w:noVBand="0"/>
      </w:tblPr>
      <w:tblGrid>
        <w:gridCol w:w="963"/>
        <w:gridCol w:w="8322"/>
      </w:tblGrid>
      <w:tr w:rsidR="003C0FB1" w:rsidRPr="00CB5B77" w14:paraId="4E3A7A7E" w14:textId="77777777" w:rsidTr="00503F93">
        <w:tc>
          <w:tcPr>
            <w:tcW w:w="963" w:type="dxa"/>
          </w:tcPr>
          <w:p w14:paraId="0CC5FA7B" w14:textId="77777777" w:rsidR="003C0FB1" w:rsidRDefault="003C0FB1" w:rsidP="00C25940">
            <w:pPr>
              <w:spacing w:before="20"/>
              <w:jc w:val="both"/>
            </w:pPr>
            <w:r w:rsidRPr="000E5DB7">
              <w:rPr>
                <w:color w:val="0000FF"/>
              </w:rPr>
              <w:t>A.</w:t>
            </w:r>
          </w:p>
        </w:tc>
        <w:tc>
          <w:tcPr>
            <w:tcW w:w="8325" w:type="dxa"/>
          </w:tcPr>
          <w:p w14:paraId="222706BE" w14:textId="77777777" w:rsidR="003C0FB1" w:rsidRDefault="003C0FB1" w:rsidP="00E42FF2">
            <w:pPr>
              <w:jc w:val="both"/>
            </w:pPr>
            <w:r w:rsidRPr="000E5DB7">
              <w:t xml:space="preserve">For the Term and for a period of 12 months thereafter (and save in respect of publicly advertised posts) neither the Client nor the Contractor shall employ or offer employment to any of the other Party’s employees without that other Party’s prior written consent. </w:t>
            </w:r>
          </w:p>
        </w:tc>
      </w:tr>
    </w:tbl>
    <w:p w14:paraId="347A1AF3" w14:textId="77777777" w:rsidR="003C0FB1" w:rsidRPr="00CB5B77" w:rsidRDefault="003C0FB1" w:rsidP="003C0FB1">
      <w:pPr>
        <w:pStyle w:val="Heading2"/>
        <w:keepNext w:val="0"/>
        <w:jc w:val="both"/>
      </w:pPr>
      <w:r>
        <w:lastRenderedPageBreak/>
        <w:t>24.</w:t>
      </w:r>
      <w:r>
        <w:tab/>
      </w:r>
      <w:r w:rsidRPr="000E5DB7">
        <w:t>Change Control Procedure</w:t>
      </w:r>
    </w:p>
    <w:tbl>
      <w:tblPr>
        <w:tblW w:w="9285" w:type="dxa"/>
        <w:tblLayout w:type="fixed"/>
        <w:tblLook w:val="01E0" w:firstRow="1" w:lastRow="1" w:firstColumn="1" w:lastColumn="1" w:noHBand="0" w:noVBand="0"/>
      </w:tblPr>
      <w:tblGrid>
        <w:gridCol w:w="963"/>
        <w:gridCol w:w="8322"/>
      </w:tblGrid>
      <w:tr w:rsidR="003C0FB1" w:rsidRPr="00CB5B77" w14:paraId="16A8EBC3" w14:textId="77777777" w:rsidTr="00503F93">
        <w:tc>
          <w:tcPr>
            <w:tcW w:w="963" w:type="dxa"/>
          </w:tcPr>
          <w:p w14:paraId="4B68BAB0" w14:textId="77777777" w:rsidR="003C0FB1" w:rsidRDefault="003C0FB1" w:rsidP="00C25940">
            <w:pPr>
              <w:spacing w:before="20"/>
              <w:jc w:val="both"/>
            </w:pPr>
            <w:r w:rsidRPr="000E5DB7">
              <w:rPr>
                <w:color w:val="0000FF"/>
              </w:rPr>
              <w:t>A.</w:t>
            </w:r>
          </w:p>
        </w:tc>
        <w:tc>
          <w:tcPr>
            <w:tcW w:w="8322" w:type="dxa"/>
          </w:tcPr>
          <w:p w14:paraId="0BCEC6AF" w14:textId="77777777" w:rsidR="003C0FB1" w:rsidRDefault="003C0FB1" w:rsidP="00E42FF2">
            <w:pPr>
              <w:jc w:val="both"/>
            </w:pPr>
            <w:r w:rsidRPr="000E5DB7">
              <w:t xml:space="preserve">At any time during the </w:t>
            </w:r>
            <w:r>
              <w:t>T</w:t>
            </w:r>
            <w:r w:rsidRPr="000E5DB7">
              <w:t>erm of this Agreement, either Party may propose a change or changes to any part or parts of this Agreement.</w:t>
            </w:r>
          </w:p>
        </w:tc>
      </w:tr>
      <w:tr w:rsidR="003C0FB1" w:rsidRPr="00CB5B77" w14:paraId="39CC8812" w14:textId="77777777" w:rsidTr="00503F93">
        <w:tc>
          <w:tcPr>
            <w:tcW w:w="963" w:type="dxa"/>
          </w:tcPr>
          <w:p w14:paraId="6969568D" w14:textId="77777777" w:rsidR="003C0FB1" w:rsidRPr="00CB5B77" w:rsidRDefault="003C0FB1" w:rsidP="00C25940">
            <w:pPr>
              <w:spacing w:before="20"/>
              <w:jc w:val="both"/>
            </w:pPr>
            <w:r w:rsidRPr="000E5DB7">
              <w:rPr>
                <w:color w:val="0000FF"/>
              </w:rPr>
              <w:t>B.</w:t>
            </w:r>
          </w:p>
        </w:tc>
        <w:tc>
          <w:tcPr>
            <w:tcW w:w="8322" w:type="dxa"/>
          </w:tcPr>
          <w:p w14:paraId="092A60B4" w14:textId="77777777" w:rsidR="003C0FB1" w:rsidRDefault="003C0FB1" w:rsidP="00E42FF2">
            <w:pPr>
              <w:jc w:val="both"/>
            </w:pPr>
            <w:r w:rsidRPr="000E5DB7">
              <w:t>The change control procedures set out in this Schedule will apply to all changes irrespective of whether the Contractor or the Client proposes the change.</w:t>
            </w:r>
          </w:p>
        </w:tc>
      </w:tr>
      <w:tr w:rsidR="003C0FB1" w:rsidRPr="00CB5B77" w14:paraId="751F5F08" w14:textId="77777777" w:rsidTr="00503F93">
        <w:tc>
          <w:tcPr>
            <w:tcW w:w="963" w:type="dxa"/>
          </w:tcPr>
          <w:p w14:paraId="768CFA98" w14:textId="77777777" w:rsidR="003C0FB1" w:rsidRPr="00CB5B77" w:rsidRDefault="003C0FB1" w:rsidP="00C25940">
            <w:pPr>
              <w:spacing w:before="20"/>
              <w:jc w:val="both"/>
            </w:pPr>
            <w:r w:rsidRPr="000E5DB7">
              <w:rPr>
                <w:color w:val="0000FF"/>
              </w:rPr>
              <w:t>C.</w:t>
            </w:r>
          </w:p>
        </w:tc>
        <w:tc>
          <w:tcPr>
            <w:tcW w:w="8322" w:type="dxa"/>
          </w:tcPr>
          <w:p w14:paraId="1976942E" w14:textId="77777777" w:rsidR="003C0FB1" w:rsidRDefault="003C0FB1" w:rsidP="00E42FF2">
            <w:pPr>
              <w:jc w:val="both"/>
            </w:pPr>
            <w:r w:rsidRPr="000E5DB7">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tc>
      </w:tr>
      <w:tr w:rsidR="003C0FB1" w:rsidRPr="00CB5B77" w14:paraId="58B3703E" w14:textId="77777777" w:rsidTr="00503F93">
        <w:tc>
          <w:tcPr>
            <w:tcW w:w="963" w:type="dxa"/>
          </w:tcPr>
          <w:p w14:paraId="4F8DAA32" w14:textId="77777777" w:rsidR="003C0FB1" w:rsidRPr="00CB5B77" w:rsidRDefault="003C0FB1" w:rsidP="00C25940">
            <w:pPr>
              <w:spacing w:before="20"/>
              <w:jc w:val="both"/>
            </w:pPr>
            <w:r w:rsidRPr="000E5DB7">
              <w:rPr>
                <w:color w:val="0000FF"/>
              </w:rPr>
              <w:t>D</w:t>
            </w:r>
            <w:r w:rsidRPr="000E5DB7">
              <w:t>.</w:t>
            </w:r>
          </w:p>
        </w:tc>
        <w:tc>
          <w:tcPr>
            <w:tcW w:w="8322" w:type="dxa"/>
          </w:tcPr>
          <w:p w14:paraId="08C71669" w14:textId="77777777" w:rsidR="003C0FB1" w:rsidRDefault="003C0FB1" w:rsidP="00E42FF2">
            <w:pPr>
              <w:jc w:val="both"/>
            </w:pPr>
            <w:r w:rsidRPr="000E5DB7">
              <w:t>All Change Control Notices proposing changes to this Agreement must be submitted for review to the other Party’s Contact.</w:t>
            </w:r>
          </w:p>
        </w:tc>
      </w:tr>
      <w:tr w:rsidR="003C0FB1" w:rsidRPr="00CB5B77" w14:paraId="00CE8ECE" w14:textId="77777777" w:rsidTr="00503F93">
        <w:tc>
          <w:tcPr>
            <w:tcW w:w="963" w:type="dxa"/>
          </w:tcPr>
          <w:p w14:paraId="76E5D9E7" w14:textId="77777777" w:rsidR="003C0FB1" w:rsidRPr="00CB5B77" w:rsidRDefault="003C0FB1" w:rsidP="00C25940">
            <w:pPr>
              <w:spacing w:before="20"/>
              <w:jc w:val="both"/>
            </w:pPr>
            <w:r w:rsidRPr="000E5DB7">
              <w:rPr>
                <w:color w:val="0000FF"/>
              </w:rPr>
              <w:t>E</w:t>
            </w:r>
            <w:r w:rsidRPr="000E5DB7">
              <w:t>.</w:t>
            </w:r>
          </w:p>
        </w:tc>
        <w:tc>
          <w:tcPr>
            <w:tcW w:w="8322" w:type="dxa"/>
          </w:tcPr>
          <w:p w14:paraId="6AE57BE2" w14:textId="77777777" w:rsidR="003C0FB1" w:rsidRDefault="003C0FB1" w:rsidP="00E42FF2">
            <w:pPr>
              <w:jc w:val="both"/>
            </w:pPr>
            <w:r w:rsidRPr="000E5DB7">
              <w:t>The Parties must indicate their acceptance or rejection of the change control request and/or Impact Assessment within a reasonable timeframe of its completion and Tender Submission for review, subject to a maximum of twenty (20) calendar days or such other period agreed between the Parties.</w:t>
            </w:r>
          </w:p>
        </w:tc>
      </w:tr>
      <w:tr w:rsidR="003C0FB1" w:rsidRPr="00CB5B77" w14:paraId="0821A793" w14:textId="77777777" w:rsidTr="00503F93">
        <w:tc>
          <w:tcPr>
            <w:tcW w:w="963" w:type="dxa"/>
          </w:tcPr>
          <w:p w14:paraId="0F493880" w14:textId="77777777" w:rsidR="003C0FB1" w:rsidRPr="00CB5B77" w:rsidRDefault="003C0FB1" w:rsidP="00C25940">
            <w:pPr>
              <w:spacing w:before="20"/>
              <w:jc w:val="both"/>
            </w:pPr>
            <w:r w:rsidRPr="000E5DB7">
              <w:rPr>
                <w:color w:val="0000FF"/>
              </w:rPr>
              <w:t>F.</w:t>
            </w:r>
          </w:p>
        </w:tc>
        <w:tc>
          <w:tcPr>
            <w:tcW w:w="8322" w:type="dxa"/>
          </w:tcPr>
          <w:p w14:paraId="07093ACE" w14:textId="77777777" w:rsidR="003C0FB1" w:rsidRDefault="003C0FB1" w:rsidP="00E42FF2">
            <w:pPr>
              <w:jc w:val="both"/>
            </w:pPr>
            <w:r w:rsidRPr="000E5DB7">
              <w:t>On approval of an Impact Assessment, this Agreement and/or the Schedules should be updated and revised as appropriate and in writing.</w:t>
            </w:r>
          </w:p>
        </w:tc>
      </w:tr>
      <w:tr w:rsidR="003C0FB1" w:rsidRPr="00CB5B77" w14:paraId="449B91FC" w14:textId="77777777" w:rsidTr="00503F93">
        <w:tc>
          <w:tcPr>
            <w:tcW w:w="963" w:type="dxa"/>
          </w:tcPr>
          <w:p w14:paraId="0E266D1D" w14:textId="77777777" w:rsidR="003C0FB1" w:rsidRPr="00CB5B77" w:rsidRDefault="003C0FB1" w:rsidP="00C25940">
            <w:pPr>
              <w:spacing w:before="20"/>
              <w:jc w:val="both"/>
            </w:pPr>
            <w:r w:rsidRPr="000E5DB7">
              <w:rPr>
                <w:color w:val="0000FF"/>
              </w:rPr>
              <w:t>G.</w:t>
            </w:r>
          </w:p>
        </w:tc>
        <w:tc>
          <w:tcPr>
            <w:tcW w:w="8322" w:type="dxa"/>
          </w:tcPr>
          <w:p w14:paraId="73349DED" w14:textId="77777777" w:rsidR="003C0FB1" w:rsidRDefault="003C0FB1" w:rsidP="00E42FF2">
            <w:pPr>
              <w:jc w:val="both"/>
            </w:pPr>
            <w:r w:rsidRPr="000E5DB7">
              <w:t>In the event that either Party rejects the Impact Assessment, the change(s) shall not take place and the Parties shall continue to perform their obligations under this Agreement.</w:t>
            </w:r>
          </w:p>
        </w:tc>
      </w:tr>
      <w:tr w:rsidR="003C0FB1" w:rsidRPr="00CB5B77" w14:paraId="0B56EFBA" w14:textId="77777777" w:rsidTr="00503F93">
        <w:tc>
          <w:tcPr>
            <w:tcW w:w="963" w:type="dxa"/>
          </w:tcPr>
          <w:p w14:paraId="1F3C3C9A" w14:textId="77777777" w:rsidR="003C0FB1" w:rsidRPr="00CB5B77" w:rsidRDefault="003C0FB1" w:rsidP="00C25940">
            <w:pPr>
              <w:spacing w:before="20"/>
              <w:jc w:val="both"/>
            </w:pPr>
            <w:r w:rsidRPr="000E5DB7">
              <w:rPr>
                <w:color w:val="0000FF"/>
              </w:rPr>
              <w:t>H.</w:t>
            </w:r>
          </w:p>
        </w:tc>
        <w:tc>
          <w:tcPr>
            <w:tcW w:w="8322" w:type="dxa"/>
          </w:tcPr>
          <w:p w14:paraId="64EDA16E" w14:textId="77777777" w:rsidR="003C0FB1" w:rsidRDefault="003C0FB1" w:rsidP="00E42FF2">
            <w:pPr>
              <w:jc w:val="both"/>
            </w:pPr>
            <w:r w:rsidRPr="000E5DB7">
              <w:t>The Contractor and the Client will agree a reasonable charge in advance for investigating each proposed variation and preparing each estimate, whether or not the variation is implemented. If the Client’s request for any variation is subsequently withdrawn but results in a delay in the performance of the Services then the Contractor will not be liable for such delay and will be entitled to an extension of time equal to not less than the period of the delay.</w:t>
            </w:r>
          </w:p>
        </w:tc>
      </w:tr>
    </w:tbl>
    <w:p w14:paraId="64C012A0" w14:textId="1336E3DC" w:rsidR="00AC4D66" w:rsidRDefault="003C0FB1" w:rsidP="00B904D6">
      <w:pPr>
        <w:pStyle w:val="Heading2"/>
        <w:keepNext w:val="0"/>
        <w:jc w:val="both"/>
        <w:sectPr w:rsidR="00AC4D66" w:rsidSect="00684357">
          <w:type w:val="continuous"/>
          <w:pgSz w:w="11907" w:h="16840" w:code="9"/>
          <w:pgMar w:top="1134" w:right="1418" w:bottom="851" w:left="1418" w:header="709" w:footer="709" w:gutter="0"/>
          <w:cols w:space="708"/>
          <w:docGrid w:linePitch="360"/>
        </w:sectPr>
      </w:pPr>
      <w:r w:rsidRPr="00447F8D">
        <w:t>2</w:t>
      </w:r>
      <w:r>
        <w:t>5</w:t>
      </w:r>
      <w:r w:rsidRPr="00447F8D">
        <w:t>.</w:t>
      </w:r>
      <w:r w:rsidRPr="00447F8D">
        <w:tab/>
      </w:r>
      <w:r w:rsidR="00E820F6">
        <w:t xml:space="preserve">Data Protection </w:t>
      </w:r>
      <w:r w:rsidR="003B64E0">
        <w:t>and Securit</w:t>
      </w:r>
      <w:r w:rsidR="00B904D6">
        <w:t>y</w:t>
      </w:r>
    </w:p>
    <w:p w14:paraId="2ACED30D" w14:textId="77777777" w:rsidR="00AC4D66" w:rsidRDefault="00AC4D66" w:rsidP="00AC4D66">
      <w:pPr>
        <w:rPr>
          <w:highlight w:val="lightGray"/>
        </w:rPr>
      </w:pPr>
    </w:p>
    <w:tbl>
      <w:tblPr>
        <w:tblW w:w="9285" w:type="dxa"/>
        <w:tblLayout w:type="fixed"/>
        <w:tblLook w:val="01E0" w:firstRow="1" w:lastRow="1" w:firstColumn="1" w:lastColumn="1" w:noHBand="0" w:noVBand="0"/>
      </w:tblPr>
      <w:tblGrid>
        <w:gridCol w:w="963"/>
        <w:gridCol w:w="8322"/>
      </w:tblGrid>
      <w:tr w:rsidR="00D21C75" w:rsidRPr="00CB5B77" w14:paraId="1961E7CC" w14:textId="77777777" w:rsidTr="00B904D6">
        <w:tc>
          <w:tcPr>
            <w:tcW w:w="963" w:type="dxa"/>
          </w:tcPr>
          <w:p w14:paraId="5A1A7312" w14:textId="77777777" w:rsidR="00D21C75" w:rsidRDefault="00D21C75">
            <w:pPr>
              <w:spacing w:before="20"/>
              <w:jc w:val="both"/>
            </w:pPr>
            <w:r w:rsidRPr="000E5DB7">
              <w:rPr>
                <w:color w:val="0000FF"/>
              </w:rPr>
              <w:t>A.</w:t>
            </w:r>
          </w:p>
        </w:tc>
        <w:tc>
          <w:tcPr>
            <w:tcW w:w="8322" w:type="dxa"/>
          </w:tcPr>
          <w:p w14:paraId="089DE0BB" w14:textId="77777777" w:rsidR="00D21C75" w:rsidRPr="006A7016" w:rsidRDefault="00D21C75" w:rsidP="00D21C75">
            <w:p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In this Agreement the following terms shall have the meanings respectively ascribed to them:</w:t>
            </w:r>
          </w:p>
          <w:p w14:paraId="2BC32DCB" w14:textId="3CE31815" w:rsidR="00D21C75" w:rsidRPr="006A7016" w:rsidRDefault="00D21C75" w:rsidP="00D21C75">
            <w:pPr>
              <w:spacing w:after="160" w:line="259" w:lineRule="auto"/>
              <w:ind w:right="-108"/>
              <w:jc w:val="both"/>
              <w:rPr>
                <w:rFonts w:asciiTheme="minorHAnsi" w:eastAsiaTheme="minorHAnsi" w:hAnsiTheme="minorHAnsi" w:cstheme="minorBidi"/>
                <w:szCs w:val="22"/>
                <w:lang w:val="en-IE"/>
              </w:rPr>
            </w:pPr>
            <w:r>
              <w:rPr>
                <w:rFonts w:asciiTheme="minorHAnsi" w:eastAsiaTheme="minorHAnsi" w:hAnsiTheme="minorHAnsi" w:cstheme="minorBidi"/>
                <w:szCs w:val="22"/>
                <w:lang w:val="en-IE"/>
              </w:rPr>
              <w:br/>
            </w:r>
            <w:r w:rsidRPr="006A7016">
              <w:rPr>
                <w:rFonts w:asciiTheme="minorHAnsi" w:eastAsiaTheme="minorHAnsi" w:hAnsiTheme="minorHAnsi" w:cstheme="minorBidi"/>
                <w:szCs w:val="22"/>
                <w:lang w:val="en-IE"/>
              </w:rPr>
              <w:t>“Data” means all Confidential Information, whether in oral or written (including electronic) form, created by or in any way originating with the Client (including but not limited to his employees, agents, independent contractors and/or Sub-contractors) and all information that is the output of any computer processing, or other electronic manipulation of any information that was created by or in any way originating with the Client provided under this Agreement and includes any Personal Data;</w:t>
            </w:r>
          </w:p>
          <w:p w14:paraId="79C07FA3" w14:textId="77777777" w:rsidR="00D21C75" w:rsidRPr="006A7016" w:rsidRDefault="00D21C75" w:rsidP="00D21C75">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Controller” has the meaning given under the Data Protection Laws; </w:t>
            </w:r>
          </w:p>
          <w:p w14:paraId="68ED8793" w14:textId="77777777" w:rsidR="00D21C75" w:rsidRPr="006A7016" w:rsidRDefault="00D21C75" w:rsidP="00D21C75">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Processor” has the meaning given under the Data Protection Laws; </w:t>
            </w:r>
          </w:p>
          <w:p w14:paraId="7B76F9E0" w14:textId="77777777" w:rsidR="00D21C75" w:rsidRPr="006A7016" w:rsidRDefault="00D21C75" w:rsidP="00D21C75">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Protection Laws” means all applicable national and EU data protection laws, regulations and guidelines, including but not limited to Regulation (EU) 2016/679 on the protection of natural persons with regard to the processing of personal data and on the free </w:t>
            </w:r>
            <w:r w:rsidRPr="006A7016">
              <w:rPr>
                <w:rFonts w:asciiTheme="minorHAnsi" w:eastAsiaTheme="minorHAnsi" w:hAnsiTheme="minorHAnsi" w:cstheme="minorBidi"/>
                <w:szCs w:val="22"/>
                <w:lang w:val="en-IE"/>
              </w:rPr>
              <w:lastRenderedPageBreak/>
              <w:t>movement of such data, and repealing  Directive 95/46/EC (the “General Data Protection Regulation”), and any guidelines and codes of practice issued by the Office of the Data Protection Commission or other supervisory authority for data protection in Ireland.</w:t>
            </w:r>
          </w:p>
          <w:p w14:paraId="1E5D00A9" w14:textId="77777777" w:rsidR="00D21C75" w:rsidRPr="006A7016" w:rsidRDefault="00D21C75" w:rsidP="00D21C75">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Subject” has the meaning given under the Data Protection Laws; </w:t>
            </w:r>
          </w:p>
          <w:p w14:paraId="70EF17A7" w14:textId="77777777" w:rsidR="00D21C75" w:rsidRPr="006A7016" w:rsidRDefault="00D21C75" w:rsidP="00D21C75">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Subject Access Request” means a request made by a Data Subject in accordance with rights granted under the Data Protection Laws to access his or her Personal Data;</w:t>
            </w:r>
          </w:p>
          <w:p w14:paraId="1F6B4DB8" w14:textId="77777777" w:rsidR="00D21C75" w:rsidRPr="006A7016" w:rsidRDefault="00D21C75" w:rsidP="00D21C75">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“Personal Data” has the meaning given under Data Protection Laws;</w:t>
            </w:r>
          </w:p>
          <w:p w14:paraId="72913C9F" w14:textId="77777777" w:rsidR="00D21C75" w:rsidRPr="006A7016" w:rsidRDefault="00D21C75" w:rsidP="00D21C75">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“Processing” has the meaning given under the Data Protection Laws;</w:t>
            </w:r>
          </w:p>
          <w:p w14:paraId="61FF475F" w14:textId="1603E706" w:rsidR="00D21C75" w:rsidRDefault="00D21C75">
            <w:pPr>
              <w:jc w:val="both"/>
            </w:pPr>
          </w:p>
        </w:tc>
      </w:tr>
      <w:tr w:rsidR="00AE753C" w:rsidRPr="00CB5B77" w14:paraId="73686949" w14:textId="77777777" w:rsidTr="00B904D6">
        <w:tc>
          <w:tcPr>
            <w:tcW w:w="963" w:type="dxa"/>
          </w:tcPr>
          <w:p w14:paraId="7DCAAEEF" w14:textId="01A0D050" w:rsidR="00AE753C" w:rsidRPr="000E5DB7" w:rsidRDefault="005E633A">
            <w:pPr>
              <w:spacing w:before="20"/>
              <w:jc w:val="both"/>
              <w:rPr>
                <w:color w:val="0000FF"/>
              </w:rPr>
            </w:pPr>
            <w:r>
              <w:rPr>
                <w:color w:val="0000FF"/>
              </w:rPr>
              <w:lastRenderedPageBreak/>
              <w:t>B</w:t>
            </w:r>
            <w:r w:rsidR="00B904D6">
              <w:rPr>
                <w:color w:val="0000FF"/>
              </w:rPr>
              <w:t>.</w:t>
            </w:r>
          </w:p>
        </w:tc>
        <w:tc>
          <w:tcPr>
            <w:tcW w:w="8322" w:type="dxa"/>
          </w:tcPr>
          <w:p w14:paraId="63A60706" w14:textId="7FF799F4" w:rsidR="00AE753C" w:rsidRPr="006A7016" w:rsidRDefault="005E633A" w:rsidP="00D21C75">
            <w:p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comply with all applicable requirements of the Data Protection Laws</w:t>
            </w:r>
          </w:p>
        </w:tc>
      </w:tr>
      <w:tr w:rsidR="00AE753C" w:rsidRPr="00CB5B77" w14:paraId="56614B3D" w14:textId="77777777" w:rsidTr="00B904D6">
        <w:tc>
          <w:tcPr>
            <w:tcW w:w="963" w:type="dxa"/>
          </w:tcPr>
          <w:p w14:paraId="5765EC5B" w14:textId="11644EED" w:rsidR="00AE753C" w:rsidRPr="000E5DB7" w:rsidRDefault="005E633A">
            <w:pPr>
              <w:spacing w:before="20"/>
              <w:jc w:val="both"/>
              <w:rPr>
                <w:color w:val="0000FF"/>
              </w:rPr>
            </w:pPr>
            <w:r>
              <w:rPr>
                <w:color w:val="0000FF"/>
              </w:rPr>
              <w:t>C</w:t>
            </w:r>
            <w:r w:rsidR="00B904D6">
              <w:rPr>
                <w:color w:val="0000FF"/>
              </w:rPr>
              <w:t>.</w:t>
            </w:r>
          </w:p>
        </w:tc>
        <w:tc>
          <w:tcPr>
            <w:tcW w:w="8322" w:type="dxa"/>
          </w:tcPr>
          <w:p w14:paraId="7C2945A2" w14:textId="275BA25D" w:rsidR="00AE753C" w:rsidRPr="006A7016" w:rsidRDefault="005E633A" w:rsidP="00D21C75">
            <w:p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Parties acknowledge that for the purposes of the Data Protection Laws, the Client is the Data Controller and the Contractor is the Data Processor in respect of Data which is Personal Data.  Schedule E sets out the scope, nature and purpose of Processing by the Contractor, the duration of the Processing and the types of Personal Data and categories of Data Subject.</w:t>
            </w:r>
          </w:p>
        </w:tc>
      </w:tr>
      <w:tr w:rsidR="00AE753C" w:rsidRPr="00CB5B77" w14:paraId="39E6E4BF" w14:textId="77777777" w:rsidTr="00B904D6">
        <w:tc>
          <w:tcPr>
            <w:tcW w:w="963" w:type="dxa"/>
          </w:tcPr>
          <w:p w14:paraId="1A6F515A" w14:textId="073FFA5D" w:rsidR="00AE753C" w:rsidRPr="000E5DB7" w:rsidRDefault="00B904D6">
            <w:pPr>
              <w:spacing w:before="20"/>
              <w:jc w:val="both"/>
              <w:rPr>
                <w:color w:val="0000FF"/>
              </w:rPr>
            </w:pPr>
            <w:r>
              <w:rPr>
                <w:color w:val="0000FF"/>
              </w:rPr>
              <w:t>D.</w:t>
            </w:r>
          </w:p>
        </w:tc>
        <w:tc>
          <w:tcPr>
            <w:tcW w:w="8322" w:type="dxa"/>
          </w:tcPr>
          <w:p w14:paraId="15189E77" w14:textId="0EB130C1" w:rsidR="005E633A" w:rsidRPr="005E633A" w:rsidRDefault="005E633A" w:rsidP="005E633A">
            <w:pPr>
              <w:spacing w:after="160" w:line="259" w:lineRule="auto"/>
              <w:ind w:right="-108"/>
              <w:contextualSpacing/>
              <w:jc w:val="both"/>
              <w:rPr>
                <w:rFonts w:asciiTheme="minorHAnsi" w:eastAsiaTheme="minorHAnsi" w:hAnsiTheme="minorHAnsi" w:cstheme="minorBidi"/>
                <w:szCs w:val="22"/>
                <w:lang w:val="en-IE"/>
              </w:rPr>
            </w:pPr>
            <w:r w:rsidRPr="005E633A">
              <w:rPr>
                <w:rFonts w:asciiTheme="minorHAnsi" w:eastAsiaTheme="minorHAnsi" w:hAnsiTheme="minorHAnsi" w:cstheme="minorBidi"/>
                <w:szCs w:val="22"/>
                <w:lang w:val="en-IE"/>
              </w:rPr>
              <w:t>Without prejudice to the generality of clause 25B, the Contractor shall, in relation to any Personal Data processed in connection with the performance by the Contractor of its obligations under this Agreement:-</w:t>
            </w:r>
          </w:p>
          <w:p w14:paraId="6C83F320" w14:textId="77777777" w:rsidR="005E633A" w:rsidRPr="005E633A" w:rsidRDefault="005E633A" w:rsidP="005E633A">
            <w:pPr>
              <w:spacing w:after="160" w:line="259" w:lineRule="auto"/>
              <w:ind w:right="-108"/>
              <w:contextualSpacing/>
              <w:jc w:val="both"/>
              <w:rPr>
                <w:rFonts w:asciiTheme="minorHAnsi" w:eastAsiaTheme="minorHAnsi" w:hAnsiTheme="minorHAnsi" w:cstheme="minorBidi"/>
                <w:szCs w:val="22"/>
                <w:lang w:val="en-IE"/>
              </w:rPr>
            </w:pPr>
            <w:r w:rsidRPr="005E633A">
              <w:rPr>
                <w:rFonts w:asciiTheme="minorHAnsi" w:eastAsiaTheme="minorHAnsi" w:hAnsiTheme="minorHAnsi" w:cstheme="minorBidi"/>
                <w:szCs w:val="22"/>
                <w:lang w:val="en-IE"/>
              </w:rPr>
              <w:t xml:space="preserve"> (1)  process that Personal Data only on the written instructions of the Client;</w:t>
            </w:r>
          </w:p>
          <w:p w14:paraId="1D12FFCC" w14:textId="77777777" w:rsidR="005E633A" w:rsidRPr="005E633A" w:rsidRDefault="005E633A" w:rsidP="005E633A">
            <w:pPr>
              <w:spacing w:after="160" w:line="259" w:lineRule="auto"/>
              <w:ind w:right="-108"/>
              <w:contextualSpacing/>
              <w:jc w:val="both"/>
              <w:rPr>
                <w:rFonts w:asciiTheme="minorHAnsi" w:eastAsiaTheme="minorHAnsi" w:hAnsiTheme="minorHAnsi" w:cstheme="minorBidi"/>
                <w:szCs w:val="22"/>
                <w:lang w:val="en-IE"/>
              </w:rPr>
            </w:pPr>
            <w:r w:rsidRPr="005E633A">
              <w:rPr>
                <w:rFonts w:asciiTheme="minorHAnsi" w:eastAsiaTheme="minorHAnsi" w:hAnsiTheme="minorHAnsi" w:cstheme="minorBidi"/>
                <w:szCs w:val="22"/>
                <w:lang w:val="en-IE"/>
              </w:rPr>
              <w:t xml:space="preserve"> </w:t>
            </w:r>
          </w:p>
          <w:p w14:paraId="7CEC019C" w14:textId="77777777" w:rsidR="005E633A" w:rsidRPr="005E633A" w:rsidRDefault="005E633A" w:rsidP="005E633A">
            <w:pPr>
              <w:spacing w:after="160" w:line="259" w:lineRule="auto"/>
              <w:ind w:right="-108"/>
              <w:contextualSpacing/>
              <w:jc w:val="both"/>
              <w:rPr>
                <w:rFonts w:asciiTheme="minorHAnsi" w:eastAsiaTheme="minorHAnsi" w:hAnsiTheme="minorHAnsi" w:cstheme="minorBidi"/>
                <w:szCs w:val="22"/>
                <w:lang w:val="en-IE"/>
              </w:rPr>
            </w:pPr>
            <w:r w:rsidRPr="005E633A">
              <w:rPr>
                <w:rFonts w:asciiTheme="minorHAnsi" w:eastAsiaTheme="minorHAnsi" w:hAnsiTheme="minorHAnsi" w:cstheme="minorBidi"/>
                <w:szCs w:val="22"/>
                <w:lang w:val="en-IE"/>
              </w:rPr>
              <w:t>(2)  ensure that it has in place appropriate technical and organisational measures, reviewed and approved by the Client,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0506A8F9" w14:textId="77777777" w:rsidR="005E633A" w:rsidRPr="005E633A" w:rsidRDefault="005E633A" w:rsidP="005E633A">
            <w:pPr>
              <w:spacing w:after="160" w:line="259" w:lineRule="auto"/>
              <w:ind w:right="-108"/>
              <w:contextualSpacing/>
              <w:jc w:val="both"/>
              <w:rPr>
                <w:rFonts w:asciiTheme="minorHAnsi" w:eastAsiaTheme="minorHAnsi" w:hAnsiTheme="minorHAnsi" w:cstheme="minorBidi"/>
                <w:szCs w:val="22"/>
                <w:lang w:val="en-IE"/>
              </w:rPr>
            </w:pPr>
            <w:r w:rsidRPr="005E633A">
              <w:rPr>
                <w:rFonts w:asciiTheme="minorHAnsi" w:eastAsiaTheme="minorHAnsi" w:hAnsiTheme="minorHAnsi" w:cstheme="minorBidi"/>
                <w:szCs w:val="22"/>
                <w:lang w:val="en-IE"/>
              </w:rPr>
              <w:t>(3)  ensure that all personnel who have access to and/or process Personal Data are obliged to keep the Personal Data confidential;</w:t>
            </w:r>
          </w:p>
          <w:p w14:paraId="6B8D1020" w14:textId="77777777" w:rsidR="005E633A" w:rsidRPr="005E633A" w:rsidRDefault="005E633A" w:rsidP="005E633A">
            <w:pPr>
              <w:spacing w:after="160" w:line="259" w:lineRule="auto"/>
              <w:ind w:right="-108"/>
              <w:contextualSpacing/>
              <w:jc w:val="both"/>
              <w:rPr>
                <w:rFonts w:asciiTheme="minorHAnsi" w:eastAsiaTheme="minorHAnsi" w:hAnsiTheme="minorHAnsi" w:cstheme="minorBidi"/>
                <w:szCs w:val="22"/>
                <w:lang w:val="en-IE"/>
              </w:rPr>
            </w:pPr>
            <w:r w:rsidRPr="005E633A">
              <w:rPr>
                <w:rFonts w:asciiTheme="minorHAnsi" w:eastAsiaTheme="minorHAnsi" w:hAnsiTheme="minorHAnsi" w:cstheme="minorBidi"/>
                <w:szCs w:val="22"/>
                <w:lang w:val="en-IE"/>
              </w:rPr>
              <w:t>(4)  not transfer any Personal Data outside of the European Economic Area unless the prior written consent of the Client has been obtained and the following conditions are fulfilled;</w:t>
            </w:r>
          </w:p>
          <w:p w14:paraId="1DB09A42" w14:textId="77777777" w:rsidR="005E633A" w:rsidRPr="005E633A" w:rsidRDefault="005E633A" w:rsidP="005E633A">
            <w:pPr>
              <w:spacing w:after="160" w:line="259" w:lineRule="auto"/>
              <w:ind w:right="-108"/>
              <w:contextualSpacing/>
              <w:jc w:val="both"/>
              <w:rPr>
                <w:rFonts w:asciiTheme="minorHAnsi" w:eastAsiaTheme="minorHAnsi" w:hAnsiTheme="minorHAnsi" w:cstheme="minorBidi"/>
                <w:szCs w:val="22"/>
                <w:lang w:val="en-IE"/>
              </w:rPr>
            </w:pPr>
            <w:proofErr w:type="spellStart"/>
            <w:r w:rsidRPr="005E633A">
              <w:rPr>
                <w:rFonts w:asciiTheme="minorHAnsi" w:eastAsiaTheme="minorHAnsi" w:hAnsiTheme="minorHAnsi" w:cstheme="minorBidi"/>
                <w:szCs w:val="22"/>
                <w:lang w:val="en-IE"/>
              </w:rPr>
              <w:t>i</w:t>
            </w:r>
            <w:proofErr w:type="spellEnd"/>
            <w:r w:rsidRPr="005E633A">
              <w:rPr>
                <w:rFonts w:asciiTheme="minorHAnsi" w:eastAsiaTheme="minorHAnsi" w:hAnsiTheme="minorHAnsi" w:cstheme="minorBidi"/>
                <w:szCs w:val="22"/>
                <w:lang w:val="en-IE"/>
              </w:rPr>
              <w:t>.</w:t>
            </w:r>
            <w:r w:rsidRPr="005E633A">
              <w:rPr>
                <w:rFonts w:asciiTheme="minorHAnsi" w:eastAsiaTheme="minorHAnsi" w:hAnsiTheme="minorHAnsi" w:cstheme="minorBidi"/>
                <w:szCs w:val="22"/>
                <w:lang w:val="en-IE"/>
              </w:rPr>
              <w:tab/>
              <w:t xml:space="preserve"> appropriate safeguards are in place  in relation to the transfer, to ensure that Personal Data is adequately protected in accordance with Chapter V of Regulation 2016/679 ( General Data Protection Regulation); </w:t>
            </w:r>
          </w:p>
          <w:p w14:paraId="1B1A888E" w14:textId="77777777" w:rsidR="005E633A" w:rsidRPr="005E633A" w:rsidRDefault="005E633A" w:rsidP="005E633A">
            <w:pPr>
              <w:spacing w:after="160" w:line="259" w:lineRule="auto"/>
              <w:ind w:right="-108"/>
              <w:contextualSpacing/>
              <w:jc w:val="both"/>
              <w:rPr>
                <w:rFonts w:asciiTheme="minorHAnsi" w:eastAsiaTheme="minorHAnsi" w:hAnsiTheme="minorHAnsi" w:cstheme="minorBidi"/>
                <w:szCs w:val="22"/>
                <w:lang w:val="en-IE"/>
              </w:rPr>
            </w:pPr>
          </w:p>
          <w:p w14:paraId="63F57A5D" w14:textId="77777777" w:rsidR="005E633A" w:rsidRPr="005E633A" w:rsidRDefault="005E633A" w:rsidP="005E633A">
            <w:pPr>
              <w:spacing w:after="160" w:line="259" w:lineRule="auto"/>
              <w:ind w:right="-108"/>
              <w:contextualSpacing/>
              <w:jc w:val="both"/>
              <w:rPr>
                <w:rFonts w:asciiTheme="minorHAnsi" w:eastAsiaTheme="minorHAnsi" w:hAnsiTheme="minorHAnsi" w:cstheme="minorBidi"/>
                <w:szCs w:val="22"/>
                <w:lang w:val="en-IE"/>
              </w:rPr>
            </w:pPr>
            <w:r w:rsidRPr="005E633A">
              <w:rPr>
                <w:rFonts w:asciiTheme="minorHAnsi" w:eastAsiaTheme="minorHAnsi" w:hAnsiTheme="minorHAnsi" w:cstheme="minorBidi"/>
                <w:szCs w:val="22"/>
                <w:lang w:val="en-IE"/>
              </w:rPr>
              <w:t>ii.</w:t>
            </w:r>
            <w:r w:rsidRPr="005E633A">
              <w:rPr>
                <w:rFonts w:asciiTheme="minorHAnsi" w:eastAsiaTheme="minorHAnsi" w:hAnsiTheme="minorHAnsi" w:cstheme="minorBidi"/>
                <w:szCs w:val="22"/>
                <w:lang w:val="en-IE"/>
              </w:rPr>
              <w:tab/>
              <w:t xml:space="preserve">  the data subject has enforceable rights and effective legal remedies;</w:t>
            </w:r>
          </w:p>
          <w:p w14:paraId="5B642643" w14:textId="77777777" w:rsidR="005E633A" w:rsidRPr="005E633A" w:rsidRDefault="005E633A" w:rsidP="005E633A">
            <w:pPr>
              <w:spacing w:after="160" w:line="259" w:lineRule="auto"/>
              <w:ind w:right="-108"/>
              <w:contextualSpacing/>
              <w:jc w:val="both"/>
              <w:rPr>
                <w:rFonts w:asciiTheme="minorHAnsi" w:eastAsiaTheme="minorHAnsi" w:hAnsiTheme="minorHAnsi" w:cstheme="minorBidi"/>
                <w:szCs w:val="22"/>
                <w:lang w:val="en-IE"/>
              </w:rPr>
            </w:pPr>
          </w:p>
          <w:p w14:paraId="2C1CC86F" w14:textId="77777777" w:rsidR="005E633A" w:rsidRPr="005E633A" w:rsidRDefault="005E633A" w:rsidP="005E633A">
            <w:pPr>
              <w:spacing w:after="160" w:line="259" w:lineRule="auto"/>
              <w:ind w:right="-108"/>
              <w:contextualSpacing/>
              <w:jc w:val="both"/>
              <w:rPr>
                <w:rFonts w:asciiTheme="minorHAnsi" w:eastAsiaTheme="minorHAnsi" w:hAnsiTheme="minorHAnsi" w:cstheme="minorBidi"/>
                <w:szCs w:val="22"/>
                <w:lang w:val="en-IE"/>
              </w:rPr>
            </w:pPr>
            <w:r w:rsidRPr="005E633A">
              <w:rPr>
                <w:rFonts w:asciiTheme="minorHAnsi" w:eastAsiaTheme="minorHAnsi" w:hAnsiTheme="minorHAnsi" w:cstheme="minorBidi"/>
                <w:szCs w:val="22"/>
                <w:lang w:val="en-IE"/>
              </w:rPr>
              <w:t>iii.</w:t>
            </w:r>
            <w:r w:rsidRPr="005E633A">
              <w:rPr>
                <w:rFonts w:asciiTheme="minorHAnsi" w:eastAsiaTheme="minorHAnsi" w:hAnsiTheme="minorHAnsi" w:cstheme="minorBidi"/>
                <w:szCs w:val="22"/>
                <w:lang w:val="en-IE"/>
              </w:rPr>
              <w:tab/>
              <w:t>The Contractor complies with its obligations under the Data Protection Laws by providing an adequate level of protection to any Personal Data that is transferred; and</w:t>
            </w:r>
          </w:p>
          <w:p w14:paraId="674219F9" w14:textId="77777777" w:rsidR="005E633A" w:rsidRPr="005E633A" w:rsidRDefault="005E633A" w:rsidP="005E633A">
            <w:pPr>
              <w:spacing w:after="160" w:line="259" w:lineRule="auto"/>
              <w:ind w:right="-108"/>
              <w:contextualSpacing/>
              <w:jc w:val="both"/>
              <w:rPr>
                <w:rFonts w:asciiTheme="minorHAnsi" w:eastAsiaTheme="minorHAnsi" w:hAnsiTheme="minorHAnsi" w:cstheme="minorBidi"/>
                <w:szCs w:val="22"/>
                <w:lang w:val="en-IE"/>
              </w:rPr>
            </w:pPr>
          </w:p>
          <w:p w14:paraId="3B90B7C5" w14:textId="6DEB4284" w:rsidR="00AE753C" w:rsidRPr="006A7016" w:rsidRDefault="005E633A" w:rsidP="005E633A">
            <w:pPr>
              <w:spacing w:after="160" w:line="259" w:lineRule="auto"/>
              <w:ind w:right="-108"/>
              <w:contextualSpacing/>
              <w:jc w:val="both"/>
              <w:rPr>
                <w:rFonts w:asciiTheme="minorHAnsi" w:eastAsiaTheme="minorHAnsi" w:hAnsiTheme="minorHAnsi" w:cstheme="minorBidi"/>
                <w:szCs w:val="22"/>
                <w:lang w:val="en-IE"/>
              </w:rPr>
            </w:pPr>
            <w:r w:rsidRPr="005E633A">
              <w:rPr>
                <w:rFonts w:asciiTheme="minorHAnsi" w:eastAsiaTheme="minorHAnsi" w:hAnsiTheme="minorHAnsi" w:cstheme="minorBidi"/>
                <w:szCs w:val="22"/>
                <w:lang w:val="en-IE"/>
              </w:rPr>
              <w:t>iv.</w:t>
            </w:r>
            <w:r w:rsidRPr="005E633A">
              <w:rPr>
                <w:rFonts w:asciiTheme="minorHAnsi" w:eastAsiaTheme="minorHAnsi" w:hAnsiTheme="minorHAnsi" w:cstheme="minorBidi"/>
                <w:szCs w:val="22"/>
                <w:lang w:val="en-IE"/>
              </w:rPr>
              <w:tab/>
              <w:t xml:space="preserve">  The Contractor complies with reasonable instructions notified to it in advance by the Client with respect to the processing of the Personal Data;</w:t>
            </w:r>
          </w:p>
        </w:tc>
      </w:tr>
      <w:tr w:rsidR="00AE753C" w:rsidRPr="00CB5B77" w14:paraId="62489873" w14:textId="77777777" w:rsidTr="00B904D6">
        <w:tc>
          <w:tcPr>
            <w:tcW w:w="963" w:type="dxa"/>
          </w:tcPr>
          <w:p w14:paraId="7D2BFB9C" w14:textId="5D66DE9E" w:rsidR="00AE753C" w:rsidRPr="000E5DB7" w:rsidRDefault="00B904D6">
            <w:pPr>
              <w:spacing w:before="20"/>
              <w:jc w:val="both"/>
              <w:rPr>
                <w:color w:val="0000FF"/>
              </w:rPr>
            </w:pPr>
            <w:r>
              <w:rPr>
                <w:color w:val="0000FF"/>
              </w:rPr>
              <w:lastRenderedPageBreak/>
              <w:t>E.</w:t>
            </w:r>
          </w:p>
        </w:tc>
        <w:tc>
          <w:tcPr>
            <w:tcW w:w="8322" w:type="dxa"/>
          </w:tcPr>
          <w:p w14:paraId="1B608E87" w14:textId="4F09556F" w:rsidR="00AE753C" w:rsidRPr="006A7016" w:rsidRDefault="005E633A" w:rsidP="00D21C75">
            <w:p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promptly notify the Client if it receives a Data Subject Access Request to have access to any Personal Data or any other complaint, correspondence, notice, request  any order of the Court or request of any regulatory or government body relating to the Client’s obligations under the Data Protection Laws and provide full co-operation and assistance to the Client in relation to any such complaint, order or request (including, without limitation, by allowing Data Subjects to have access to their data).</w:t>
            </w:r>
          </w:p>
        </w:tc>
      </w:tr>
      <w:tr w:rsidR="00AE753C" w:rsidRPr="00CB5B77" w14:paraId="2D77D540" w14:textId="77777777" w:rsidTr="00B904D6">
        <w:tc>
          <w:tcPr>
            <w:tcW w:w="963" w:type="dxa"/>
          </w:tcPr>
          <w:p w14:paraId="4C0A1022" w14:textId="51567D8F" w:rsidR="00AE753C" w:rsidRPr="000E5DB7" w:rsidRDefault="00B904D6">
            <w:pPr>
              <w:spacing w:before="20"/>
              <w:jc w:val="both"/>
              <w:rPr>
                <w:color w:val="0000FF"/>
              </w:rPr>
            </w:pPr>
            <w:r>
              <w:rPr>
                <w:color w:val="0000FF"/>
              </w:rPr>
              <w:t>F.</w:t>
            </w:r>
          </w:p>
        </w:tc>
        <w:tc>
          <w:tcPr>
            <w:tcW w:w="8322" w:type="dxa"/>
          </w:tcPr>
          <w:p w14:paraId="1CE74F97" w14:textId="77777777" w:rsidR="005E633A" w:rsidRPr="006A7016" w:rsidRDefault="005E633A" w:rsidP="005E633A">
            <w:p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without undue delay report in writing to the Client any data compromise involving Personal Data, or any circumstances that could have resulted in unauthorised access to or disclosure of Personal Data.</w:t>
            </w:r>
          </w:p>
          <w:p w14:paraId="3919CA6F" w14:textId="77777777" w:rsidR="00AE753C" w:rsidRPr="006A7016" w:rsidRDefault="00AE753C" w:rsidP="00D21C75">
            <w:pPr>
              <w:spacing w:after="160" w:line="259" w:lineRule="auto"/>
              <w:ind w:right="-108"/>
              <w:contextualSpacing/>
              <w:jc w:val="both"/>
              <w:rPr>
                <w:rFonts w:asciiTheme="minorHAnsi" w:eastAsiaTheme="minorHAnsi" w:hAnsiTheme="minorHAnsi" w:cstheme="minorBidi"/>
                <w:szCs w:val="22"/>
                <w:lang w:val="en-IE"/>
              </w:rPr>
            </w:pPr>
          </w:p>
        </w:tc>
      </w:tr>
      <w:tr w:rsidR="00AE753C" w:rsidRPr="00CB5B77" w14:paraId="6B3A1A4A" w14:textId="77777777" w:rsidTr="00B904D6">
        <w:tc>
          <w:tcPr>
            <w:tcW w:w="963" w:type="dxa"/>
          </w:tcPr>
          <w:p w14:paraId="693CB251" w14:textId="07B3230D" w:rsidR="00AE753C" w:rsidRPr="000E5DB7" w:rsidRDefault="00B904D6">
            <w:pPr>
              <w:spacing w:before="20"/>
              <w:jc w:val="both"/>
              <w:rPr>
                <w:color w:val="0000FF"/>
              </w:rPr>
            </w:pPr>
            <w:r>
              <w:rPr>
                <w:color w:val="0000FF"/>
              </w:rPr>
              <w:t>G.</w:t>
            </w:r>
          </w:p>
        </w:tc>
        <w:tc>
          <w:tcPr>
            <w:tcW w:w="8322" w:type="dxa"/>
          </w:tcPr>
          <w:p w14:paraId="18231412" w14:textId="77777777" w:rsidR="005E633A" w:rsidRPr="006A7016" w:rsidRDefault="005E633A" w:rsidP="005E633A">
            <w:p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assist the Client in ensuring compliance with its obligations under the Data Protection Laws with respect to security, impact assessments and consultations with supervisory authorities and regulators.</w:t>
            </w:r>
          </w:p>
          <w:p w14:paraId="5891C4DC" w14:textId="77777777" w:rsidR="00AE753C" w:rsidRPr="006A7016" w:rsidRDefault="00AE753C" w:rsidP="00D21C75">
            <w:pPr>
              <w:spacing w:after="160" w:line="259" w:lineRule="auto"/>
              <w:ind w:right="-108"/>
              <w:contextualSpacing/>
              <w:jc w:val="both"/>
              <w:rPr>
                <w:rFonts w:asciiTheme="minorHAnsi" w:eastAsiaTheme="minorHAnsi" w:hAnsiTheme="minorHAnsi" w:cstheme="minorBidi"/>
                <w:szCs w:val="22"/>
                <w:lang w:val="en-IE"/>
              </w:rPr>
            </w:pPr>
          </w:p>
        </w:tc>
      </w:tr>
      <w:tr w:rsidR="00AE753C" w:rsidRPr="00CB5B77" w14:paraId="2E3687F8" w14:textId="77777777" w:rsidTr="00B904D6">
        <w:tc>
          <w:tcPr>
            <w:tcW w:w="963" w:type="dxa"/>
          </w:tcPr>
          <w:p w14:paraId="2F0F7814" w14:textId="039415B5" w:rsidR="00AE753C" w:rsidRPr="000E5DB7" w:rsidRDefault="00B904D6">
            <w:pPr>
              <w:spacing w:before="20"/>
              <w:jc w:val="both"/>
              <w:rPr>
                <w:color w:val="0000FF"/>
              </w:rPr>
            </w:pPr>
            <w:r>
              <w:rPr>
                <w:color w:val="0000FF"/>
              </w:rPr>
              <w:t>H.</w:t>
            </w:r>
          </w:p>
        </w:tc>
        <w:tc>
          <w:tcPr>
            <w:tcW w:w="8322" w:type="dxa"/>
          </w:tcPr>
          <w:p w14:paraId="63C6F006" w14:textId="77777777" w:rsidR="005E633A" w:rsidRPr="006A7016" w:rsidRDefault="005E633A" w:rsidP="005E633A">
            <w:p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at the written direction of the Client, amend, delete or return Personal Data and copies thereof to the Client on termination of this Agreement unless the Contractor is required by the laws of any member of the European Union or by the laws of the European Union applicable to the Contractor to store the Personal Data.</w:t>
            </w:r>
          </w:p>
          <w:p w14:paraId="7F7E6004" w14:textId="77777777" w:rsidR="00AE753C" w:rsidRPr="006A7016" w:rsidRDefault="00AE753C" w:rsidP="00D21C75">
            <w:pPr>
              <w:spacing w:after="160" w:line="259" w:lineRule="auto"/>
              <w:ind w:right="-108"/>
              <w:contextualSpacing/>
              <w:jc w:val="both"/>
              <w:rPr>
                <w:rFonts w:asciiTheme="minorHAnsi" w:eastAsiaTheme="minorHAnsi" w:hAnsiTheme="minorHAnsi" w:cstheme="minorBidi"/>
                <w:szCs w:val="22"/>
                <w:lang w:val="en-IE"/>
              </w:rPr>
            </w:pPr>
          </w:p>
        </w:tc>
      </w:tr>
      <w:tr w:rsidR="00AE753C" w:rsidRPr="00CB5B77" w14:paraId="443D868B" w14:textId="77777777" w:rsidTr="00B904D6">
        <w:tc>
          <w:tcPr>
            <w:tcW w:w="963" w:type="dxa"/>
          </w:tcPr>
          <w:p w14:paraId="5C10377F" w14:textId="77777777" w:rsidR="00AE753C" w:rsidRDefault="00B904D6">
            <w:pPr>
              <w:spacing w:before="20"/>
              <w:jc w:val="both"/>
              <w:rPr>
                <w:color w:val="0000FF"/>
              </w:rPr>
            </w:pPr>
            <w:r>
              <w:rPr>
                <w:color w:val="0000FF"/>
              </w:rPr>
              <w:t>I.</w:t>
            </w:r>
          </w:p>
          <w:p w14:paraId="7D0AFB26" w14:textId="2DCD6251" w:rsidR="00B904D6" w:rsidRPr="000E5DB7" w:rsidRDefault="00B904D6">
            <w:pPr>
              <w:spacing w:before="20"/>
              <w:jc w:val="both"/>
              <w:rPr>
                <w:color w:val="0000FF"/>
              </w:rPr>
            </w:pPr>
          </w:p>
        </w:tc>
        <w:tc>
          <w:tcPr>
            <w:tcW w:w="8322" w:type="dxa"/>
          </w:tcPr>
          <w:p w14:paraId="36CB277F" w14:textId="77777777" w:rsidR="005E633A" w:rsidRPr="006A7016" w:rsidRDefault="005E633A" w:rsidP="005E633A">
            <w:p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permit the Client, the Office of</w:t>
            </w:r>
            <w:r>
              <w:rPr>
                <w:rFonts w:asciiTheme="minorHAnsi" w:eastAsiaTheme="minorHAnsi" w:hAnsiTheme="minorHAnsi" w:cstheme="minorBidi"/>
                <w:szCs w:val="22"/>
                <w:lang w:val="en-IE"/>
              </w:rPr>
              <w:t xml:space="preserve"> the Data Protection Commission</w:t>
            </w:r>
            <w:r w:rsidRPr="006A7016">
              <w:rPr>
                <w:rFonts w:asciiTheme="minorHAnsi" w:eastAsiaTheme="minorHAnsi" w:hAnsiTheme="minorHAnsi" w:cstheme="minorBidi"/>
                <w:szCs w:val="22"/>
                <w:lang w:val="en-IE"/>
              </w:rPr>
              <w:t xml:space="preserve"> or other supervisory authority for data protection in Ireland, and/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Client arising out of any such inspection, audit or review.</w:t>
            </w:r>
          </w:p>
          <w:p w14:paraId="2951DAA4" w14:textId="77777777" w:rsidR="00AE753C" w:rsidRPr="006A7016" w:rsidRDefault="00AE753C" w:rsidP="00D21C75">
            <w:pPr>
              <w:spacing w:after="160" w:line="259" w:lineRule="auto"/>
              <w:ind w:right="-108"/>
              <w:contextualSpacing/>
              <w:jc w:val="both"/>
              <w:rPr>
                <w:rFonts w:asciiTheme="minorHAnsi" w:eastAsiaTheme="minorHAnsi" w:hAnsiTheme="minorHAnsi" w:cstheme="minorBidi"/>
                <w:szCs w:val="22"/>
                <w:lang w:val="en-IE"/>
              </w:rPr>
            </w:pPr>
          </w:p>
        </w:tc>
      </w:tr>
      <w:tr w:rsidR="00AE753C" w:rsidRPr="00CB5B77" w14:paraId="6C965A33" w14:textId="77777777" w:rsidTr="00B904D6">
        <w:tc>
          <w:tcPr>
            <w:tcW w:w="963" w:type="dxa"/>
          </w:tcPr>
          <w:p w14:paraId="7225ED5E" w14:textId="7F7706F7" w:rsidR="00AE753C" w:rsidRPr="000E5DB7" w:rsidRDefault="00B904D6">
            <w:pPr>
              <w:spacing w:before="20"/>
              <w:jc w:val="both"/>
              <w:rPr>
                <w:color w:val="0000FF"/>
              </w:rPr>
            </w:pPr>
            <w:r>
              <w:rPr>
                <w:color w:val="0000FF"/>
              </w:rPr>
              <w:t>J.</w:t>
            </w:r>
          </w:p>
        </w:tc>
        <w:tc>
          <w:tcPr>
            <w:tcW w:w="8322" w:type="dxa"/>
          </w:tcPr>
          <w:p w14:paraId="4C8D9814" w14:textId="77777777" w:rsidR="005E633A" w:rsidRPr="006A7016" w:rsidRDefault="005E633A" w:rsidP="005E633A">
            <w:p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fully comply with, and implement policies which are communicated or notified to the Contractor by the Client from time to time.</w:t>
            </w:r>
          </w:p>
          <w:p w14:paraId="3410338C" w14:textId="77777777" w:rsidR="00AE753C" w:rsidRPr="006A7016" w:rsidRDefault="00AE753C" w:rsidP="00D21C75">
            <w:pPr>
              <w:spacing w:after="160" w:line="259" w:lineRule="auto"/>
              <w:ind w:right="-108"/>
              <w:contextualSpacing/>
              <w:jc w:val="both"/>
              <w:rPr>
                <w:rFonts w:asciiTheme="minorHAnsi" w:eastAsiaTheme="minorHAnsi" w:hAnsiTheme="minorHAnsi" w:cstheme="minorBidi"/>
                <w:szCs w:val="22"/>
                <w:lang w:val="en-IE"/>
              </w:rPr>
            </w:pPr>
          </w:p>
        </w:tc>
      </w:tr>
      <w:tr w:rsidR="00AE753C" w:rsidRPr="00CB5B77" w14:paraId="235959C9" w14:textId="77777777" w:rsidTr="00B904D6">
        <w:tc>
          <w:tcPr>
            <w:tcW w:w="963" w:type="dxa"/>
          </w:tcPr>
          <w:p w14:paraId="5F0F3649" w14:textId="57B7E3AC" w:rsidR="00AE753C" w:rsidRPr="000E5DB7" w:rsidRDefault="00B904D6">
            <w:pPr>
              <w:spacing w:before="20"/>
              <w:jc w:val="both"/>
              <w:rPr>
                <w:color w:val="0000FF"/>
              </w:rPr>
            </w:pPr>
            <w:r>
              <w:rPr>
                <w:color w:val="0000FF"/>
              </w:rPr>
              <w:t>K.</w:t>
            </w:r>
          </w:p>
        </w:tc>
        <w:tc>
          <w:tcPr>
            <w:tcW w:w="8322" w:type="dxa"/>
          </w:tcPr>
          <w:p w14:paraId="548FDFF3" w14:textId="77777777" w:rsidR="005E633A" w:rsidRPr="006A7016" w:rsidRDefault="005E633A" w:rsidP="005E633A">
            <w:p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maintain complete and accurate records and information to demonstrate its compliance with this clause 25 and allow for inspections and contribute to any audits by the Client or the Client’s designated auditor.</w:t>
            </w:r>
          </w:p>
          <w:p w14:paraId="65A26DC0" w14:textId="77777777" w:rsidR="00AE753C" w:rsidRPr="006A7016" w:rsidRDefault="00AE753C" w:rsidP="00D21C75">
            <w:pPr>
              <w:spacing w:after="160" w:line="259" w:lineRule="auto"/>
              <w:ind w:right="-108"/>
              <w:contextualSpacing/>
              <w:jc w:val="both"/>
              <w:rPr>
                <w:rFonts w:asciiTheme="minorHAnsi" w:eastAsiaTheme="minorHAnsi" w:hAnsiTheme="minorHAnsi" w:cstheme="minorBidi"/>
                <w:szCs w:val="22"/>
                <w:lang w:val="en-IE"/>
              </w:rPr>
            </w:pPr>
          </w:p>
        </w:tc>
      </w:tr>
      <w:tr w:rsidR="00AE753C" w:rsidRPr="00CB5B77" w14:paraId="28A51860" w14:textId="77777777" w:rsidTr="00B904D6">
        <w:tc>
          <w:tcPr>
            <w:tcW w:w="963" w:type="dxa"/>
          </w:tcPr>
          <w:p w14:paraId="35D6313D" w14:textId="348029D0" w:rsidR="00AE753C" w:rsidRPr="000E5DB7" w:rsidRDefault="00B904D6">
            <w:pPr>
              <w:spacing w:before="20"/>
              <w:jc w:val="both"/>
              <w:rPr>
                <w:color w:val="0000FF"/>
              </w:rPr>
            </w:pPr>
            <w:r>
              <w:rPr>
                <w:color w:val="0000FF"/>
              </w:rPr>
              <w:t>L.</w:t>
            </w:r>
          </w:p>
        </w:tc>
        <w:tc>
          <w:tcPr>
            <w:tcW w:w="8322" w:type="dxa"/>
          </w:tcPr>
          <w:p w14:paraId="40BA4BF7" w14:textId="77777777" w:rsidR="005E633A" w:rsidRPr="006A7016" w:rsidRDefault="005E633A" w:rsidP="005E633A">
            <w:p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w:t>
            </w:r>
          </w:p>
          <w:p w14:paraId="46011FF1" w14:textId="77777777" w:rsidR="005E633A" w:rsidRPr="006A7016" w:rsidRDefault="005E633A" w:rsidP="005E633A">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(1) take all reasonable precautions to preserve the integrity of any Personal Data which it processes and to prevent any corruption or loss of such Personal Data;</w:t>
            </w:r>
          </w:p>
          <w:p w14:paraId="343338E4" w14:textId="77777777" w:rsidR="005E633A" w:rsidRPr="006A7016" w:rsidRDefault="005E633A" w:rsidP="005E633A">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(2) ensure that a back-up copy of any and all such Personal Data is made </w:t>
            </w:r>
            <w:r>
              <w:rPr>
                <w:rFonts w:asciiTheme="minorHAnsi" w:eastAsiaTheme="minorHAnsi" w:hAnsiTheme="minorHAnsi" w:cstheme="minorBidi"/>
                <w:szCs w:val="22"/>
                <w:lang w:val="en-IE"/>
              </w:rPr>
              <w:t>weekly</w:t>
            </w:r>
            <w:r w:rsidRPr="006A7016">
              <w:rPr>
                <w:rFonts w:asciiTheme="minorHAnsi" w:eastAsiaTheme="minorHAnsi" w:hAnsiTheme="minorHAnsi" w:cstheme="minorBidi"/>
                <w:szCs w:val="22"/>
                <w:lang w:val="en-IE"/>
              </w:rPr>
              <w:t xml:space="preserve"> and this copy is recorded on media from which the data can be reloaded if there is any corruption or loss of the data; and</w:t>
            </w:r>
          </w:p>
          <w:p w14:paraId="2C1A6297" w14:textId="77777777" w:rsidR="005E633A" w:rsidRDefault="005E633A" w:rsidP="005E633A">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(3) in such an event and if attributable to any default by the Contractor or any Sub-contractor, promptly restore the Personal Data at its own expense or, at the Client’s option, reimburse the Client for any reasonable expenses it incurs in having the Personal Data restored by a third party.</w:t>
            </w:r>
          </w:p>
          <w:p w14:paraId="752BB3FE" w14:textId="77777777" w:rsidR="00AE753C" w:rsidRPr="006A7016" w:rsidRDefault="00AE753C" w:rsidP="00D21C75">
            <w:pPr>
              <w:spacing w:after="160" w:line="259" w:lineRule="auto"/>
              <w:ind w:right="-108"/>
              <w:contextualSpacing/>
              <w:jc w:val="both"/>
              <w:rPr>
                <w:rFonts w:asciiTheme="minorHAnsi" w:eastAsiaTheme="minorHAnsi" w:hAnsiTheme="minorHAnsi" w:cstheme="minorBidi"/>
                <w:szCs w:val="22"/>
                <w:lang w:val="en-IE"/>
              </w:rPr>
            </w:pPr>
          </w:p>
        </w:tc>
      </w:tr>
      <w:tr w:rsidR="00AE753C" w:rsidRPr="00CB5B77" w14:paraId="43262D4F" w14:textId="77777777" w:rsidTr="00B904D6">
        <w:tc>
          <w:tcPr>
            <w:tcW w:w="963" w:type="dxa"/>
          </w:tcPr>
          <w:p w14:paraId="60A4F383" w14:textId="71DF9606" w:rsidR="00AE753C" w:rsidRPr="000E5DB7" w:rsidRDefault="00B904D6">
            <w:pPr>
              <w:spacing w:before="20"/>
              <w:jc w:val="both"/>
              <w:rPr>
                <w:color w:val="0000FF"/>
              </w:rPr>
            </w:pPr>
            <w:r>
              <w:rPr>
                <w:color w:val="0000FF"/>
              </w:rPr>
              <w:t>M.</w:t>
            </w:r>
          </w:p>
        </w:tc>
        <w:tc>
          <w:tcPr>
            <w:tcW w:w="8322" w:type="dxa"/>
          </w:tcPr>
          <w:p w14:paraId="0A4B4139" w14:textId="77777777" w:rsidR="005E633A" w:rsidRPr="005E633A" w:rsidRDefault="005E633A" w:rsidP="005E633A">
            <w:pPr>
              <w:rPr>
                <w:rFonts w:asciiTheme="minorHAnsi" w:hAnsiTheme="minorHAnsi"/>
                <w:color w:val="FF0000"/>
                <w:szCs w:val="22"/>
                <w:lang w:val="en-IE"/>
              </w:rPr>
            </w:pPr>
            <w:r w:rsidRPr="005E633A">
              <w:rPr>
                <w:rFonts w:asciiTheme="minorHAnsi" w:eastAsiaTheme="minorHAnsi" w:hAnsiTheme="minorHAnsi" w:cstheme="minorBidi"/>
                <w:szCs w:val="22"/>
                <w:lang w:val="en-IE"/>
              </w:rPr>
              <w:t xml:space="preserve">The Client does not consent to the Contractor appointing any third party processor of Personal Data under this agreement </w:t>
            </w:r>
          </w:p>
          <w:p w14:paraId="331EE439" w14:textId="77777777" w:rsidR="00AE753C" w:rsidRPr="006A7016" w:rsidRDefault="00AE753C" w:rsidP="00D21C75">
            <w:pPr>
              <w:spacing w:after="160" w:line="259" w:lineRule="auto"/>
              <w:ind w:right="-108"/>
              <w:contextualSpacing/>
              <w:jc w:val="both"/>
              <w:rPr>
                <w:rFonts w:asciiTheme="minorHAnsi" w:eastAsiaTheme="minorHAnsi" w:hAnsiTheme="minorHAnsi" w:cstheme="minorBidi"/>
                <w:szCs w:val="22"/>
                <w:lang w:val="en-IE"/>
              </w:rPr>
            </w:pPr>
          </w:p>
        </w:tc>
      </w:tr>
      <w:tr w:rsidR="005E633A" w:rsidRPr="00CB5B77" w14:paraId="3679AAC3" w14:textId="77777777" w:rsidTr="00B904D6">
        <w:tc>
          <w:tcPr>
            <w:tcW w:w="963" w:type="dxa"/>
          </w:tcPr>
          <w:p w14:paraId="7E0A7275" w14:textId="6462EC3D" w:rsidR="005E633A" w:rsidRPr="000E5DB7" w:rsidRDefault="00B904D6">
            <w:pPr>
              <w:spacing w:before="20"/>
              <w:jc w:val="both"/>
              <w:rPr>
                <w:color w:val="0000FF"/>
              </w:rPr>
            </w:pPr>
            <w:r>
              <w:rPr>
                <w:color w:val="0000FF"/>
              </w:rPr>
              <w:lastRenderedPageBreak/>
              <w:t>N.</w:t>
            </w:r>
          </w:p>
        </w:tc>
        <w:tc>
          <w:tcPr>
            <w:tcW w:w="8322" w:type="dxa"/>
          </w:tcPr>
          <w:p w14:paraId="02895DD4" w14:textId="77777777" w:rsidR="005E633A" w:rsidRPr="006A7016" w:rsidRDefault="005E633A" w:rsidP="005E633A">
            <w:p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Save for clauses 25B, 25C, 2</w:t>
            </w:r>
            <w:r>
              <w:rPr>
                <w:rFonts w:asciiTheme="minorHAnsi" w:eastAsiaTheme="minorHAnsi" w:hAnsiTheme="minorHAnsi" w:cstheme="minorBidi"/>
                <w:szCs w:val="22"/>
                <w:lang w:val="en-IE"/>
              </w:rPr>
              <w:t>5</w:t>
            </w:r>
            <w:r w:rsidRPr="006A7016">
              <w:rPr>
                <w:rFonts w:asciiTheme="minorHAnsi" w:eastAsiaTheme="minorHAnsi" w:hAnsiTheme="minorHAnsi" w:cstheme="minorBidi"/>
                <w:szCs w:val="22"/>
                <w:lang w:val="en-IE"/>
              </w:rPr>
              <w:t>D(4) and 25E, all the obligations on the Contractor in this clause 25 relating to the processing of Personal Data shall apply to the processing of all Data.</w:t>
            </w:r>
          </w:p>
          <w:p w14:paraId="71D5E9DD" w14:textId="77777777" w:rsidR="005E633A" w:rsidRPr="005E633A" w:rsidRDefault="005E633A" w:rsidP="005E633A">
            <w:pPr>
              <w:rPr>
                <w:rFonts w:asciiTheme="minorHAnsi" w:eastAsiaTheme="minorHAnsi" w:hAnsiTheme="minorHAnsi" w:cstheme="minorBidi"/>
                <w:szCs w:val="22"/>
                <w:lang w:val="en-IE"/>
              </w:rPr>
            </w:pPr>
          </w:p>
        </w:tc>
      </w:tr>
      <w:tr w:rsidR="005E633A" w:rsidRPr="00CB5B77" w14:paraId="066A53FA" w14:textId="77777777" w:rsidTr="00B904D6">
        <w:tc>
          <w:tcPr>
            <w:tcW w:w="963" w:type="dxa"/>
          </w:tcPr>
          <w:p w14:paraId="3135BC05" w14:textId="27CFD3B2" w:rsidR="005E633A" w:rsidRPr="000E5DB7" w:rsidRDefault="00B904D6">
            <w:pPr>
              <w:spacing w:before="20"/>
              <w:jc w:val="both"/>
              <w:rPr>
                <w:color w:val="0000FF"/>
              </w:rPr>
            </w:pPr>
            <w:r>
              <w:rPr>
                <w:color w:val="0000FF"/>
              </w:rPr>
              <w:t>O.</w:t>
            </w:r>
          </w:p>
        </w:tc>
        <w:tc>
          <w:tcPr>
            <w:tcW w:w="8322" w:type="dxa"/>
          </w:tcPr>
          <w:p w14:paraId="60048027" w14:textId="77777777" w:rsidR="005E633A" w:rsidRPr="006A7016" w:rsidRDefault="005E633A" w:rsidP="005E633A">
            <w:p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provisions of this clause 25 shall survive termination and or expiry of this Agreement for any reason.</w:t>
            </w:r>
          </w:p>
          <w:p w14:paraId="757AE32E" w14:textId="77777777" w:rsidR="005E633A" w:rsidRPr="005E633A" w:rsidRDefault="005E633A" w:rsidP="005E633A">
            <w:pPr>
              <w:rPr>
                <w:rFonts w:asciiTheme="minorHAnsi" w:eastAsiaTheme="minorHAnsi" w:hAnsiTheme="minorHAnsi" w:cstheme="minorBidi"/>
                <w:szCs w:val="22"/>
                <w:lang w:val="en-IE"/>
              </w:rPr>
            </w:pPr>
          </w:p>
        </w:tc>
      </w:tr>
    </w:tbl>
    <w:p w14:paraId="5B8356B7" w14:textId="77777777" w:rsidR="00AC4D66" w:rsidRDefault="00AC4D66" w:rsidP="00AC4D66"/>
    <w:p w14:paraId="6CE65907" w14:textId="5FA7D177" w:rsidR="001F7FC2" w:rsidRPr="003D773A" w:rsidRDefault="001F7FC2" w:rsidP="003D773A">
      <w:pPr>
        <w:pBdr>
          <w:bottom w:val="single" w:sz="12" w:space="1" w:color="333399"/>
        </w:pBdr>
        <w:shd w:val="clear" w:color="auto" w:fill="000080"/>
        <w:tabs>
          <w:tab w:val="left" w:pos="567"/>
          <w:tab w:val="left" w:pos="907"/>
          <w:tab w:val="left" w:pos="1134"/>
        </w:tabs>
        <w:spacing w:before="240" w:after="80"/>
        <w:ind w:firstLine="57"/>
        <w:jc w:val="both"/>
        <w:outlineLvl w:val="1"/>
        <w:rPr>
          <w:b/>
          <w:caps/>
          <w:color w:val="FFFFFF"/>
          <w:szCs w:val="22"/>
        </w:rPr>
        <w:sectPr w:rsidR="001F7FC2" w:rsidRPr="003D773A" w:rsidSect="00684357">
          <w:type w:val="continuous"/>
          <w:pgSz w:w="11907" w:h="16840" w:code="9"/>
          <w:pgMar w:top="1134" w:right="1418" w:bottom="851" w:left="1418" w:header="709" w:footer="709" w:gutter="0"/>
          <w:cols w:space="708"/>
          <w:docGrid w:linePitch="360"/>
        </w:sectPr>
      </w:pPr>
      <w:r w:rsidRPr="001F7FC2">
        <w:rPr>
          <w:b/>
          <w:caps/>
          <w:color w:val="FFFFFF"/>
          <w:szCs w:val="22"/>
        </w:rPr>
        <w:t>2</w:t>
      </w:r>
      <w:r>
        <w:rPr>
          <w:b/>
          <w:caps/>
          <w:color w:val="FFFFFF"/>
          <w:szCs w:val="22"/>
        </w:rPr>
        <w:t>6</w:t>
      </w:r>
      <w:r w:rsidRPr="001F7FC2">
        <w:rPr>
          <w:b/>
          <w:caps/>
          <w:color w:val="FFFFFF"/>
          <w:szCs w:val="22"/>
        </w:rPr>
        <w:t>.</w:t>
      </w:r>
      <w:r w:rsidRPr="001F7FC2">
        <w:rPr>
          <w:b/>
          <w:caps/>
          <w:color w:val="FFFFFF"/>
          <w:szCs w:val="22"/>
        </w:rPr>
        <w:tab/>
        <w:t>Additional Condition(s)</w:t>
      </w:r>
    </w:p>
    <w:p w14:paraId="7C40B245" w14:textId="717B9CCD" w:rsidR="001F7FC2" w:rsidRPr="00310EDC" w:rsidRDefault="001F7FC2" w:rsidP="0008445A">
      <w:pPr>
        <w:spacing w:after="0"/>
      </w:pPr>
    </w:p>
    <w:tbl>
      <w:tblPr>
        <w:tblW w:w="9285" w:type="dxa"/>
        <w:tblLayout w:type="fixed"/>
        <w:tblLook w:val="01E0" w:firstRow="1" w:lastRow="1" w:firstColumn="1" w:lastColumn="1" w:noHBand="0" w:noVBand="0"/>
      </w:tblPr>
      <w:tblGrid>
        <w:gridCol w:w="963"/>
        <w:gridCol w:w="8322"/>
      </w:tblGrid>
      <w:tr w:rsidR="003B64E0" w:rsidRPr="00CB5B77" w14:paraId="12A3C79D" w14:textId="77777777">
        <w:tc>
          <w:tcPr>
            <w:tcW w:w="963" w:type="dxa"/>
          </w:tcPr>
          <w:p w14:paraId="33E8683A" w14:textId="77777777" w:rsidR="003B64E0" w:rsidRDefault="003B64E0">
            <w:pPr>
              <w:spacing w:before="20"/>
              <w:jc w:val="both"/>
            </w:pPr>
            <w:r w:rsidRPr="000E5DB7">
              <w:rPr>
                <w:color w:val="0000FF"/>
              </w:rPr>
              <w:t>A.</w:t>
            </w:r>
          </w:p>
        </w:tc>
        <w:tc>
          <w:tcPr>
            <w:tcW w:w="8322" w:type="dxa"/>
          </w:tcPr>
          <w:p w14:paraId="32CB78F9" w14:textId="20E14387" w:rsidR="00142011" w:rsidRPr="007373CD" w:rsidRDefault="00142011" w:rsidP="00142011">
            <w:pPr>
              <w:rPr>
                <w:szCs w:val="22"/>
              </w:rPr>
            </w:pPr>
            <w:r w:rsidRPr="007373CD">
              <w:rPr>
                <w:szCs w:val="22"/>
              </w:rPr>
              <w:t xml:space="preserve">Tenderers should note that the prices tendered shall remain fixed for the first twelve (12) months of the Services Contract. Any increase or decrease in prices shall apply, only following the expiry of the first twelve (12) months of the Services Contract, and thereafter at each </w:t>
            </w:r>
            <w:r>
              <w:rPr>
                <w:szCs w:val="22"/>
              </w:rPr>
              <w:t>twelve</w:t>
            </w:r>
            <w:r w:rsidRPr="007373CD">
              <w:rPr>
                <w:szCs w:val="22"/>
              </w:rPr>
              <w:t xml:space="preserve"> (</w:t>
            </w:r>
            <w:r>
              <w:rPr>
                <w:szCs w:val="22"/>
              </w:rPr>
              <w:t>12</w:t>
            </w:r>
            <w:r w:rsidRPr="007373CD">
              <w:rPr>
                <w:szCs w:val="22"/>
              </w:rPr>
              <w:t xml:space="preserve">) month interval occurring during the initial Services Contract term or during any extension period, and only by the percentage by which </w:t>
            </w:r>
            <w:r w:rsidRPr="00142011">
              <w:rPr>
                <w:b/>
                <w:bCs/>
                <w:szCs w:val="22"/>
              </w:rPr>
              <w:t>the ECOICOP Division 06.2 index of the Consumer Price Index (CPI</w:t>
            </w:r>
            <w:r w:rsidRPr="00AD784E">
              <w:rPr>
                <w:b/>
                <w:bCs/>
                <w:szCs w:val="22"/>
              </w:rPr>
              <w:t>)</w:t>
            </w:r>
            <w:r w:rsidRPr="007373CD">
              <w:rPr>
                <w:szCs w:val="22"/>
              </w:rPr>
              <w:t xml:space="preserve"> has increased or decreased in the edition of that sub-index published by the Central Statistics Office (CSO) most recently prior to the price review interval.</w:t>
            </w:r>
            <w:r w:rsidR="002F1E14">
              <w:rPr>
                <w:szCs w:val="22"/>
              </w:rPr>
              <w:t xml:space="preserve"> </w:t>
            </w:r>
          </w:p>
          <w:p w14:paraId="42ECB2DC" w14:textId="61BE82F2" w:rsidR="00142011" w:rsidRPr="007373CD" w:rsidRDefault="00142011" w:rsidP="00142011">
            <w:pPr>
              <w:rPr>
                <w:szCs w:val="22"/>
              </w:rPr>
            </w:pPr>
            <w:r w:rsidRPr="007373CD">
              <w:rPr>
                <w:szCs w:val="22"/>
              </w:rPr>
              <w:t>Applications for a price review must be submitted to the Contracting Authority</w:t>
            </w:r>
            <w:r w:rsidR="002F1E14">
              <w:rPr>
                <w:szCs w:val="22"/>
              </w:rPr>
              <w:t xml:space="preserve"> </w:t>
            </w:r>
            <w:r w:rsidR="002F1E14" w:rsidRPr="002F1E14">
              <w:rPr>
                <w:szCs w:val="22"/>
              </w:rPr>
              <w:t>at least 21 days prior to the 12-month interval.</w:t>
            </w:r>
          </w:p>
          <w:p w14:paraId="75F35228" w14:textId="0D9689ED" w:rsidR="003B64E0" w:rsidRDefault="00142011" w:rsidP="00142011">
            <w:pPr>
              <w:jc w:val="both"/>
            </w:pPr>
            <w:r w:rsidRPr="007373CD">
              <w:rPr>
                <w:szCs w:val="22"/>
              </w:rPr>
              <w:t>The acceptance or rejection of the pricing review shall be at the sole discretion of the Contracting Authority. The decision of the Contracting Authority in any price review shall be final and conclusive.</w:t>
            </w:r>
          </w:p>
        </w:tc>
      </w:tr>
    </w:tbl>
    <w:p w14:paraId="5903F235" w14:textId="77777777" w:rsidR="001F7FC2" w:rsidRDefault="001F7FC2" w:rsidP="00AC4D66">
      <w:pPr>
        <w:sectPr w:rsidR="001F7FC2" w:rsidSect="00926F67">
          <w:type w:val="continuous"/>
          <w:pgSz w:w="11907" w:h="16840" w:code="9"/>
          <w:pgMar w:top="1134" w:right="1418" w:bottom="851" w:left="1418" w:header="709" w:footer="709" w:gutter="0"/>
          <w:cols w:space="708"/>
          <w:formProt w:val="0"/>
          <w:docGrid w:linePitch="360"/>
        </w:sectPr>
      </w:pPr>
    </w:p>
    <w:p w14:paraId="076FBFE3" w14:textId="74C3133D" w:rsidR="00BE69B1" w:rsidRPr="009D26A8" w:rsidRDefault="00BE69B1" w:rsidP="00BE69B1">
      <w:pPr>
        <w:pStyle w:val="Heading1"/>
        <w:keepNext w:val="0"/>
        <w:rPr>
          <w:rFonts w:ascii="Calibri" w:hAnsi="Calibri"/>
        </w:rPr>
      </w:pPr>
      <w:r w:rsidRPr="009D26A8">
        <w:rPr>
          <w:rFonts w:ascii="Calibri" w:hAnsi="Calibri"/>
        </w:rPr>
        <w:lastRenderedPageBreak/>
        <w:t xml:space="preserve">Schedule B: </w:t>
      </w:r>
      <w:r>
        <w:rPr>
          <w:rFonts w:ascii="Calibri" w:hAnsi="Calibri"/>
        </w:rPr>
        <w:t>Services</w:t>
      </w:r>
      <w:r w:rsidRPr="009D26A8">
        <w:rPr>
          <w:rFonts w:ascii="Calibri" w:hAnsi="Calibri"/>
        </w:rPr>
        <w:t>: The Specification</w:t>
      </w:r>
    </w:p>
    <w:p w14:paraId="652118C4" w14:textId="77777777" w:rsidR="00BE69B1" w:rsidRDefault="00BE69B1" w:rsidP="00BE69B1">
      <w:pPr>
        <w:spacing w:after="200"/>
        <w:rPr>
          <w:szCs w:val="22"/>
        </w:rPr>
        <w:sectPr w:rsidR="00BE69B1" w:rsidSect="00BE69B1">
          <w:type w:val="continuous"/>
          <w:pgSz w:w="11906" w:h="16838"/>
          <w:pgMar w:top="1440" w:right="1440" w:bottom="1440" w:left="1440" w:header="708" w:footer="708" w:gutter="0"/>
          <w:cols w:space="708"/>
          <w:formProt w:val="0"/>
          <w:docGrid w:linePitch="360"/>
        </w:sectPr>
      </w:pPr>
    </w:p>
    <w:sdt>
      <w:sdtPr>
        <w:rPr>
          <w:szCs w:val="22"/>
        </w:rPr>
        <w:id w:val="127384450"/>
        <w:placeholder>
          <w:docPart w:val="05151C30A79E4D1499F1BD6B30DF5B05"/>
        </w:placeholder>
      </w:sdtPr>
      <w:sdtEndPr/>
      <w:sdtContent>
        <w:p w14:paraId="41C004F9" w14:textId="77777777" w:rsidR="00BE69B1" w:rsidRDefault="00BE69B1" w:rsidP="00BE69B1">
          <w:pPr>
            <w:spacing w:after="200"/>
            <w:rPr>
              <w:szCs w:val="22"/>
            </w:rPr>
          </w:pPr>
          <w:r w:rsidRPr="00BC328A">
            <w:rPr>
              <w:szCs w:val="22"/>
            </w:rPr>
            <w:t>[Insert when completing contract]</w:t>
          </w:r>
        </w:p>
      </w:sdtContent>
    </w:sdt>
    <w:p w14:paraId="7E8BA244" w14:textId="77777777" w:rsidR="00BE69B1" w:rsidRDefault="00BE69B1" w:rsidP="00BE69B1">
      <w:pPr>
        <w:spacing w:after="200"/>
        <w:rPr>
          <w:szCs w:val="22"/>
        </w:rPr>
      </w:pPr>
    </w:p>
    <w:p w14:paraId="4DDCF46D" w14:textId="77777777" w:rsidR="009D6264" w:rsidRDefault="009D6264" w:rsidP="00BE69B1">
      <w:pPr>
        <w:spacing w:after="200"/>
        <w:rPr>
          <w:szCs w:val="22"/>
        </w:rPr>
        <w:sectPr w:rsidR="009D6264" w:rsidSect="00684357">
          <w:type w:val="continuous"/>
          <w:pgSz w:w="11906" w:h="16838"/>
          <w:pgMar w:top="1440" w:right="1440" w:bottom="1440" w:left="1440" w:header="708" w:footer="708" w:gutter="0"/>
          <w:cols w:space="708"/>
          <w:formProt w:val="0"/>
          <w:docGrid w:linePitch="360"/>
        </w:sectPr>
      </w:pPr>
    </w:p>
    <w:p w14:paraId="3099DED4" w14:textId="5EA949FE" w:rsidR="007712DD" w:rsidRPr="009D26A8" w:rsidRDefault="007712DD" w:rsidP="007712DD">
      <w:pPr>
        <w:pStyle w:val="Heading1"/>
        <w:rPr>
          <w:rFonts w:ascii="Calibri" w:hAnsi="Calibri"/>
        </w:rPr>
      </w:pPr>
      <w:r w:rsidRPr="009D26A8">
        <w:rPr>
          <w:rFonts w:ascii="Calibri" w:hAnsi="Calibri"/>
        </w:rPr>
        <w:lastRenderedPageBreak/>
        <w:t>Schedule C:</w:t>
      </w:r>
      <w:r w:rsidR="003D773A">
        <w:rPr>
          <w:rFonts w:ascii="Calibri" w:hAnsi="Calibri"/>
        </w:rPr>
        <w:t xml:space="preserve"> </w:t>
      </w:r>
      <w:r w:rsidRPr="009D26A8">
        <w:rPr>
          <w:rFonts w:ascii="Calibri" w:hAnsi="Calibri"/>
        </w:rPr>
        <w:t>Charges</w:t>
      </w:r>
    </w:p>
    <w:p w14:paraId="1A062DB4" w14:textId="77777777" w:rsidR="007712DD" w:rsidRDefault="007712DD" w:rsidP="007712DD">
      <w:pPr>
        <w:spacing w:after="200"/>
        <w:rPr>
          <w:szCs w:val="22"/>
        </w:rPr>
        <w:sectPr w:rsidR="007712DD" w:rsidSect="007712DD">
          <w:type w:val="continuous"/>
          <w:pgSz w:w="11906" w:h="16838"/>
          <w:pgMar w:top="1440" w:right="1440" w:bottom="1440" w:left="1440" w:header="708" w:footer="708" w:gutter="0"/>
          <w:cols w:space="708"/>
          <w:formProt w:val="0"/>
          <w:docGrid w:linePitch="360"/>
        </w:sectPr>
      </w:pPr>
    </w:p>
    <w:sdt>
      <w:sdtPr>
        <w:rPr>
          <w:szCs w:val="22"/>
        </w:rPr>
        <w:id w:val="127384451"/>
        <w:placeholder>
          <w:docPart w:val="52D584516FD24D2DAD20498AB394BD94"/>
        </w:placeholder>
      </w:sdtPr>
      <w:sdtEndPr/>
      <w:sdtContent>
        <w:p w14:paraId="7A141F30" w14:textId="77777777" w:rsidR="007712DD" w:rsidRPr="00514373" w:rsidRDefault="007712DD" w:rsidP="007712DD">
          <w:pPr>
            <w:spacing w:after="200"/>
            <w:rPr>
              <w:szCs w:val="22"/>
            </w:rPr>
          </w:pPr>
          <w:r w:rsidRPr="00BC328A">
            <w:rPr>
              <w:szCs w:val="22"/>
            </w:rPr>
            <w:t>[Insert when completing contract]</w:t>
          </w:r>
        </w:p>
      </w:sdtContent>
    </w:sdt>
    <w:p w14:paraId="70FD7B9B" w14:textId="77777777" w:rsidR="007712DD" w:rsidRDefault="007712DD" w:rsidP="007712DD">
      <w:pPr>
        <w:rPr>
          <w:szCs w:val="22"/>
          <w:highlight w:val="yellow"/>
        </w:rPr>
      </w:pPr>
    </w:p>
    <w:p w14:paraId="477BDD39" w14:textId="77777777" w:rsidR="007712DD" w:rsidRDefault="007712DD" w:rsidP="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75E2AD8B" w14:textId="165C3549" w:rsidR="007712DD" w:rsidRPr="00AF585C" w:rsidRDefault="007712DD" w:rsidP="007712DD">
      <w:pPr>
        <w:pStyle w:val="Heading1"/>
        <w:keepNext w:val="0"/>
        <w:rPr>
          <w:rFonts w:ascii="Calibri" w:hAnsi="Calibri"/>
        </w:rPr>
      </w:pPr>
      <w:r w:rsidRPr="00AF585C">
        <w:rPr>
          <w:rFonts w:ascii="Calibri" w:hAnsi="Calibri"/>
          <w:bCs w:val="0"/>
        </w:rPr>
        <w:lastRenderedPageBreak/>
        <w:t>Schedule D:</w:t>
      </w:r>
      <w:r>
        <w:rPr>
          <w:rFonts w:ascii="Calibri" w:hAnsi="Calibri"/>
          <w:bCs w:val="0"/>
        </w:rPr>
        <w:t xml:space="preserve"> </w:t>
      </w:r>
      <w:r w:rsidRPr="00AF585C">
        <w:rPr>
          <w:rFonts w:ascii="Calibri" w:hAnsi="Calibri"/>
        </w:rPr>
        <w:t>Service Levels</w:t>
      </w:r>
    </w:p>
    <w:p w14:paraId="1428A589" w14:textId="77777777" w:rsidR="007712DD" w:rsidRDefault="007712DD" w:rsidP="007712DD">
      <w:pPr>
        <w:spacing w:after="200"/>
        <w:rPr>
          <w:szCs w:val="22"/>
        </w:rPr>
        <w:sectPr w:rsidR="007712DD" w:rsidSect="007712DD">
          <w:type w:val="continuous"/>
          <w:pgSz w:w="11906" w:h="16838"/>
          <w:pgMar w:top="1440" w:right="1440" w:bottom="1440" w:left="1440" w:header="708" w:footer="708" w:gutter="0"/>
          <w:cols w:space="708"/>
          <w:formProt w:val="0"/>
          <w:docGrid w:linePitch="360"/>
        </w:sectPr>
      </w:pPr>
    </w:p>
    <w:sdt>
      <w:sdtPr>
        <w:rPr>
          <w:szCs w:val="22"/>
        </w:rPr>
        <w:id w:val="-1454548223"/>
        <w:placeholder>
          <w:docPart w:val="E2E299D04C234F58B682B34F3C667B38"/>
        </w:placeholder>
      </w:sdtPr>
      <w:sdtEndPr/>
      <w:sdtContent>
        <w:sdt>
          <w:sdtPr>
            <w:rPr>
              <w:szCs w:val="22"/>
            </w:rPr>
            <w:id w:val="32870126"/>
            <w:placeholder>
              <w:docPart w:val="D5D784056CEE4EBBA7848757590E779C"/>
            </w:placeholder>
          </w:sdtPr>
          <w:sdtEndPr/>
          <w:sdtContent>
            <w:sdt>
              <w:sdtPr>
                <w:rPr>
                  <w:szCs w:val="22"/>
                </w:rPr>
                <w:id w:val="688417952"/>
                <w:placeholder>
                  <w:docPart w:val="AEE124FA50AB4336B8CE0983CBA95A98"/>
                </w:placeholder>
              </w:sdtPr>
              <w:sdtEndPr/>
              <w:sdtContent>
                <w:p w14:paraId="3E8E4EB4" w14:textId="77777777" w:rsidR="00A94EDC" w:rsidRPr="00514373" w:rsidRDefault="00A94EDC" w:rsidP="00A94EDC">
                  <w:pPr>
                    <w:spacing w:after="200"/>
                    <w:rPr>
                      <w:szCs w:val="22"/>
                    </w:rPr>
                  </w:pPr>
                  <w:r w:rsidRPr="00BC328A">
                    <w:rPr>
                      <w:szCs w:val="22"/>
                    </w:rPr>
                    <w:t>[Insert at RFT stage, if applicable, or when completing contract]</w:t>
                  </w:r>
                </w:p>
              </w:sdtContent>
            </w:sdt>
            <w:p w14:paraId="168C6960" w14:textId="35C58E5B" w:rsidR="00C81CB8" w:rsidRDefault="00C81CB8" w:rsidP="00C81CB8">
              <w:r w:rsidRPr="0095061E">
                <w:t xml:space="preserve">Service Levels will be discussed and </w:t>
              </w:r>
              <w:r>
                <w:t>agreed with the Successful Tenderer</w:t>
              </w:r>
              <w:r w:rsidRPr="0095061E">
                <w:t xml:space="preserve"> during contract sign-off. </w:t>
              </w:r>
            </w:p>
            <w:p w14:paraId="76632BF1" w14:textId="746E14D9" w:rsidR="007712DD" w:rsidRPr="00514373" w:rsidRDefault="00CA6DCF" w:rsidP="00A94EDC">
              <w:pPr>
                <w:spacing w:after="200"/>
                <w:rPr>
                  <w:szCs w:val="22"/>
                </w:rPr>
              </w:pPr>
            </w:p>
          </w:sdtContent>
        </w:sdt>
      </w:sdtContent>
    </w:sdt>
    <w:p w14:paraId="5599BF13" w14:textId="77777777" w:rsidR="007712DD" w:rsidRPr="00514373" w:rsidRDefault="007712DD" w:rsidP="007712DD">
      <w:pPr>
        <w:spacing w:after="200"/>
        <w:rPr>
          <w:szCs w:val="22"/>
        </w:rPr>
      </w:pPr>
    </w:p>
    <w:p w14:paraId="7F6FCFC2" w14:textId="772FACB4" w:rsidR="006A7016" w:rsidRPr="00AB6F8D" w:rsidRDefault="006A7016" w:rsidP="00AB6F8D">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sectPr w:rsidR="006A7016" w:rsidRPr="00AB6F8D" w:rsidSect="009147DA">
          <w:type w:val="continuous"/>
          <w:pgSz w:w="11906" w:h="16838"/>
          <w:pgMar w:top="1440" w:right="1440" w:bottom="1440" w:left="1440" w:header="708" w:footer="708" w:gutter="0"/>
          <w:cols w:space="708"/>
          <w:docGrid w:linePitch="360"/>
        </w:sectPr>
      </w:pPr>
      <w:r w:rsidRPr="006A7016">
        <w:rPr>
          <w:b/>
          <w:color w:val="333399"/>
          <w:sz w:val="32"/>
          <w:szCs w:val="32"/>
          <w:lang w:val="en-US"/>
        </w:rPr>
        <w:lastRenderedPageBreak/>
        <w:t xml:space="preserve">Schedule </w:t>
      </w:r>
      <w:r w:rsidR="003656DF">
        <w:rPr>
          <w:b/>
          <w:color w:val="333399"/>
          <w:sz w:val="32"/>
          <w:szCs w:val="32"/>
          <w:lang w:val="en-US"/>
        </w:rPr>
        <w:t>E</w:t>
      </w:r>
      <w:r w:rsidR="002979B2">
        <w:rPr>
          <w:b/>
          <w:color w:val="333399"/>
          <w:sz w:val="32"/>
          <w:szCs w:val="32"/>
          <w:lang w:val="en-US"/>
        </w:rPr>
        <w:t xml:space="preserve">: </w:t>
      </w:r>
      <w:r w:rsidRPr="006A7016">
        <w:rPr>
          <w:b/>
          <w:bCs/>
          <w:color w:val="333399"/>
          <w:sz w:val="32"/>
          <w:szCs w:val="32"/>
          <w:lang w:val="en-US"/>
        </w:rPr>
        <w:t>Data Protection</w:t>
      </w:r>
    </w:p>
    <w:p w14:paraId="7F823D6F" w14:textId="77777777" w:rsidR="007E76FD" w:rsidRPr="00AB6F8D" w:rsidRDefault="007E76FD" w:rsidP="00AB6F8D">
      <w:pPr>
        <w:rPr>
          <w:szCs w:val="22"/>
          <w:lang w:val="en-US"/>
        </w:rPr>
      </w:pPr>
    </w:p>
    <w:sdt>
      <w:sdtPr>
        <w:rPr>
          <w:color w:val="FF0000"/>
        </w:rPr>
        <w:id w:val="858013643"/>
        <w:placeholder>
          <w:docPart w:val="74EEE551E29B41A2826CD35EFAF9652F"/>
        </w:placeholder>
      </w:sdtPr>
      <w:sdtEndPr>
        <w:rPr>
          <w:color w:val="auto"/>
        </w:rPr>
      </w:sdtEndPr>
      <w:sdtContent>
        <w:sdt>
          <w:sdtPr>
            <w:id w:val="-1538664204"/>
            <w:placeholder>
              <w:docPart w:val="1F7AF9D59AD84958AA32F6681998FA68"/>
            </w:placeholder>
          </w:sdtPr>
          <w:sdtEndPr/>
          <w:sdtContent>
            <w:sdt>
              <w:sdtPr>
                <w:rPr>
                  <w:color w:val="FF0000"/>
                </w:rPr>
                <w:id w:val="-979382687"/>
                <w:placeholder>
                  <w:docPart w:val="55EEB0F1EBFC456A9F408E648AC9378F"/>
                </w:placeholder>
              </w:sdtPr>
              <w:sdtEndPr>
                <w:rPr>
                  <w:color w:val="auto"/>
                </w:rPr>
              </w:sdtEndPr>
              <w:sdtContent>
                <w:sdt>
                  <w:sdtPr>
                    <w:id w:val="-1167092278"/>
                    <w:placeholder>
                      <w:docPart w:val="59DE238BCC524A23BC34D2A707C1132A"/>
                    </w:placeholder>
                  </w:sdtPr>
                  <w:sdtEndPr/>
                  <w:sdtContent>
                    <w:sdt>
                      <w:sdtPr>
                        <w:rPr>
                          <w:color w:val="FF0000"/>
                          <w:szCs w:val="22"/>
                          <w:highlight w:val="cyan"/>
                        </w:rPr>
                        <w:id w:val="-108279292"/>
                        <w:placeholder>
                          <w:docPart w:val="2F9275F64A264B019890A53EDECC4B05"/>
                        </w:placeholder>
                      </w:sdtPr>
                      <w:sdtEndPr/>
                      <w:sdtContent>
                        <w:p w14:paraId="60EC85F5" w14:textId="77777777" w:rsidR="00920F1F" w:rsidRPr="00310EDC" w:rsidRDefault="00920F1F" w:rsidP="00920F1F">
                          <w:pPr>
                            <w:rPr>
                              <w:bCs/>
                              <w:szCs w:val="22"/>
                              <w:u w:val="single"/>
                            </w:rPr>
                          </w:pPr>
                          <w:r w:rsidRPr="00310EDC">
                            <w:rPr>
                              <w:bCs/>
                              <w:szCs w:val="22"/>
                              <w:u w:val="single"/>
                            </w:rPr>
                            <w:t>Processing, Personal Data and Data Subjects</w:t>
                          </w:r>
                        </w:p>
                        <w:p w14:paraId="6CDBE0F1" w14:textId="77777777" w:rsidR="00920F1F" w:rsidRPr="00576ED8" w:rsidRDefault="00920F1F" w:rsidP="00746C69">
                          <w:pPr>
                            <w:numPr>
                              <w:ilvl w:val="0"/>
                              <w:numId w:val="10"/>
                            </w:numPr>
                            <w:contextualSpacing/>
                            <w:rPr>
                              <w:b/>
                              <w:bCs/>
                              <w:szCs w:val="22"/>
                            </w:rPr>
                          </w:pPr>
                          <w:r w:rsidRPr="00576ED8">
                            <w:rPr>
                              <w:b/>
                              <w:bCs/>
                              <w:szCs w:val="22"/>
                            </w:rPr>
                            <w:t>Processing by the Contractor</w:t>
                          </w:r>
                        </w:p>
                        <w:p w14:paraId="4A516EB1" w14:textId="77777777" w:rsidR="00920F1F" w:rsidRPr="00576ED8" w:rsidRDefault="00920F1F" w:rsidP="00746C69">
                          <w:pPr>
                            <w:numPr>
                              <w:ilvl w:val="1"/>
                              <w:numId w:val="10"/>
                            </w:numPr>
                            <w:ind w:left="1134"/>
                            <w:contextualSpacing/>
                            <w:rPr>
                              <w:b/>
                              <w:bCs/>
                              <w:szCs w:val="22"/>
                            </w:rPr>
                          </w:pPr>
                          <w:r w:rsidRPr="00576ED8">
                            <w:rPr>
                              <w:b/>
                              <w:bCs/>
                              <w:szCs w:val="22"/>
                            </w:rPr>
                            <w:t>Subject matter of processing</w:t>
                          </w:r>
                        </w:p>
                        <w:p w14:paraId="5C636220" w14:textId="046333B3" w:rsidR="00920F1F" w:rsidRDefault="006068AF" w:rsidP="006068AF">
                          <w:pPr>
                            <w:ind w:left="774"/>
                            <w:contextualSpacing/>
                            <w:rPr>
                              <w:bCs/>
                            </w:rPr>
                          </w:pPr>
                          <w:r w:rsidRPr="006068AF">
                            <w:rPr>
                              <w:bCs/>
                            </w:rPr>
                            <w:t>The subject matter of the data processing relates to personal information of International Protection Applicants required to conduct vulnerability assessments and identify special reception needs and special procedural guarantees.</w:t>
                          </w:r>
                        </w:p>
                        <w:p w14:paraId="105771A5" w14:textId="77777777" w:rsidR="006068AF" w:rsidRPr="00310EDC" w:rsidRDefault="006068AF" w:rsidP="006068AF">
                          <w:pPr>
                            <w:ind w:left="774"/>
                            <w:contextualSpacing/>
                            <w:rPr>
                              <w:szCs w:val="22"/>
                            </w:rPr>
                          </w:pPr>
                        </w:p>
                        <w:p w14:paraId="6BB85365" w14:textId="77777777" w:rsidR="00920F1F" w:rsidRPr="00576ED8" w:rsidRDefault="00920F1F" w:rsidP="00746C69">
                          <w:pPr>
                            <w:numPr>
                              <w:ilvl w:val="1"/>
                              <w:numId w:val="10"/>
                            </w:numPr>
                            <w:ind w:left="1134"/>
                            <w:contextualSpacing/>
                            <w:rPr>
                              <w:b/>
                              <w:bCs/>
                              <w:szCs w:val="22"/>
                            </w:rPr>
                          </w:pPr>
                          <w:r w:rsidRPr="00576ED8">
                            <w:rPr>
                              <w:b/>
                              <w:bCs/>
                              <w:szCs w:val="22"/>
                            </w:rPr>
                            <w:t>Nature of processing and purpose of processing</w:t>
                          </w:r>
                        </w:p>
                        <w:p w14:paraId="324C433A" w14:textId="109F7BD1" w:rsidR="00920F1F" w:rsidRDefault="00CC74C6" w:rsidP="00920F1F">
                          <w:pPr>
                            <w:spacing w:after="8" w:line="268" w:lineRule="auto"/>
                            <w:ind w:left="769"/>
                            <w:rPr>
                              <w:bCs/>
                            </w:rPr>
                          </w:pPr>
                          <w:r w:rsidRPr="00CC74C6">
                            <w:rPr>
                              <w:bCs/>
                            </w:rPr>
                            <w:t>To fulfil legal obligations under the 2026 International Protection Act with regard to the identification and assessment of vulnerabilities, special reception needs, and special procedural guarantees of International Protection Applicants. To enable the Contractor to conduct vulnerability assessments and provide independent professional assessments and recommendations relating to the identification of vulnerabilities and appropriate support and accommodation measures.</w:t>
                          </w:r>
                        </w:p>
                        <w:p w14:paraId="1473F2DC" w14:textId="77777777" w:rsidR="00CC74C6" w:rsidRDefault="00CC74C6" w:rsidP="00920F1F">
                          <w:pPr>
                            <w:spacing w:after="8" w:line="268" w:lineRule="auto"/>
                            <w:ind w:left="769"/>
                            <w:rPr>
                              <w:b/>
                            </w:rPr>
                          </w:pPr>
                        </w:p>
                        <w:p w14:paraId="32BBC6DD" w14:textId="77777777" w:rsidR="00920F1F" w:rsidRPr="00576ED8" w:rsidRDefault="00920F1F" w:rsidP="00746C69">
                          <w:pPr>
                            <w:numPr>
                              <w:ilvl w:val="1"/>
                              <w:numId w:val="10"/>
                            </w:numPr>
                            <w:ind w:left="1134"/>
                            <w:contextualSpacing/>
                            <w:rPr>
                              <w:b/>
                              <w:bCs/>
                              <w:szCs w:val="22"/>
                            </w:rPr>
                          </w:pPr>
                          <w:r w:rsidRPr="00576ED8">
                            <w:rPr>
                              <w:b/>
                              <w:bCs/>
                              <w:szCs w:val="22"/>
                            </w:rPr>
                            <w:t>Duration of the processing</w:t>
                          </w:r>
                        </w:p>
                        <w:p w14:paraId="68C8C800" w14:textId="77777777" w:rsidR="00920F1F" w:rsidRPr="00576ED8" w:rsidRDefault="00920F1F" w:rsidP="00920F1F">
                          <w:pPr>
                            <w:spacing w:after="8" w:line="268" w:lineRule="auto"/>
                            <w:ind w:left="769"/>
                            <w:rPr>
                              <w:bCs/>
                            </w:rPr>
                          </w:pPr>
                          <w:r w:rsidRPr="00576ED8">
                            <w:rPr>
                              <w:bCs/>
                            </w:rPr>
                            <w:t>Data processing for the Contractor will take place for the duration of this agreement and as stipulated by their own legal obligations.  It is necessary for the Contracting Authority to retain the personal data for as long as it is necessary as dictated by the purpose for which it was processed.</w:t>
                          </w:r>
                          <w:bookmarkStart w:id="14" w:name="_Hlk230011915"/>
                        </w:p>
                        <w:bookmarkEnd w:id="14"/>
                        <w:p w14:paraId="79AD9F48" w14:textId="77777777" w:rsidR="00920F1F" w:rsidRPr="00310EDC" w:rsidRDefault="00920F1F" w:rsidP="00920F1F">
                          <w:pPr>
                            <w:spacing w:after="20" w:line="259" w:lineRule="auto"/>
                            <w:ind w:left="1134"/>
                            <w:rPr>
                              <w:szCs w:val="22"/>
                            </w:rPr>
                          </w:pPr>
                          <w:r>
                            <w:rPr>
                              <w:b/>
                            </w:rPr>
                            <w:t xml:space="preserve"> </w:t>
                          </w:r>
                        </w:p>
                        <w:p w14:paraId="14C493F5" w14:textId="77777777" w:rsidR="00920F1F" w:rsidRPr="00576ED8" w:rsidRDefault="00920F1F" w:rsidP="00746C69">
                          <w:pPr>
                            <w:numPr>
                              <w:ilvl w:val="0"/>
                              <w:numId w:val="10"/>
                            </w:numPr>
                            <w:contextualSpacing/>
                            <w:rPr>
                              <w:b/>
                              <w:bCs/>
                              <w:szCs w:val="22"/>
                            </w:rPr>
                          </w:pPr>
                          <w:r w:rsidRPr="00576ED8">
                            <w:rPr>
                              <w:b/>
                              <w:bCs/>
                              <w:szCs w:val="22"/>
                            </w:rPr>
                            <w:t>Types of personal data</w:t>
                          </w:r>
                        </w:p>
                        <w:p w14:paraId="6C5FBC5B" w14:textId="1D851692" w:rsidR="00920F1F" w:rsidRDefault="00DF3295" w:rsidP="00920F1F">
                          <w:pPr>
                            <w:ind w:left="720"/>
                            <w:contextualSpacing/>
                            <w:rPr>
                              <w:szCs w:val="22"/>
                            </w:rPr>
                          </w:pPr>
                          <w:r w:rsidRPr="00DF3295">
                            <w:rPr>
                              <w:bCs/>
                            </w:rPr>
                            <w:t xml:space="preserve">All data required for the purpose of delivering the services under the agreement, including but not limited to, name, date of birth, </w:t>
                          </w:r>
                          <w:r w:rsidR="00582561">
                            <w:rPr>
                              <w:bCs/>
                            </w:rPr>
                            <w:t xml:space="preserve">gender, </w:t>
                          </w:r>
                          <w:r w:rsidRPr="00DF3295">
                            <w:rPr>
                              <w:bCs/>
                            </w:rPr>
                            <w:t xml:space="preserve">current accommodation address, family composition, Temporary Resident Card (TRC) number, nationality, personal medical and pregnancy information, mental health and disability information, information relating to vulnerabilities and trauma, </w:t>
                          </w:r>
                          <w:r w:rsidR="00367AB4">
                            <w:rPr>
                              <w:bCs/>
                            </w:rPr>
                            <w:t xml:space="preserve">sexual orientation, </w:t>
                          </w:r>
                          <w:r w:rsidRPr="00DF3295">
                            <w:rPr>
                              <w:bCs/>
                            </w:rPr>
                            <w:t>special reception needs, assessment outcomes, interpreter requirements, and engagement with health and social services.</w:t>
                          </w:r>
                          <w:r w:rsidR="006779F2">
                            <w:rPr>
                              <w:bCs/>
                            </w:rPr>
                            <w:t xml:space="preserve"> </w:t>
                          </w:r>
                        </w:p>
                        <w:p w14:paraId="4C43EA4F" w14:textId="77777777" w:rsidR="002C7938" w:rsidRDefault="00920F1F" w:rsidP="00746C69">
                          <w:pPr>
                            <w:pStyle w:val="ListParagraph"/>
                            <w:numPr>
                              <w:ilvl w:val="0"/>
                              <w:numId w:val="10"/>
                            </w:numPr>
                            <w:rPr>
                              <w:b/>
                              <w:bCs/>
                              <w:szCs w:val="22"/>
                            </w:rPr>
                          </w:pPr>
                          <w:r w:rsidRPr="00576ED8">
                            <w:rPr>
                              <w:b/>
                              <w:bCs/>
                              <w:szCs w:val="22"/>
                            </w:rPr>
                            <w:t>Categories of data subject</w:t>
                          </w:r>
                        </w:p>
                        <w:p w14:paraId="49751A2F" w14:textId="27D0D81D" w:rsidR="00920F1F" w:rsidRPr="002C7938" w:rsidRDefault="002C7938" w:rsidP="002C7938">
                          <w:pPr>
                            <w:pStyle w:val="ListParagraph"/>
                            <w:rPr>
                              <w:b/>
                              <w:bCs/>
                              <w:szCs w:val="22"/>
                            </w:rPr>
                          </w:pPr>
                          <w:r w:rsidRPr="002C7938">
                            <w:rPr>
                              <w:bCs/>
                            </w:rPr>
                            <w:t>International Protection Applicants who re</w:t>
                          </w:r>
                          <w:r w:rsidR="00E2644A">
                            <w:rPr>
                              <w:bCs/>
                            </w:rPr>
                            <w:t>ceive</w:t>
                          </w:r>
                          <w:r>
                            <w:rPr>
                              <w:bCs/>
                            </w:rPr>
                            <w:t xml:space="preserve"> </w:t>
                          </w:r>
                          <w:r w:rsidR="00E2644A">
                            <w:rPr>
                              <w:bCs/>
                            </w:rPr>
                            <w:t xml:space="preserve">a </w:t>
                          </w:r>
                          <w:r w:rsidRPr="002C7938">
                            <w:rPr>
                              <w:bCs/>
                            </w:rPr>
                            <w:t xml:space="preserve">vulnerability assessment to enable the provision of appropriate accommodation and </w:t>
                          </w:r>
                          <w:r w:rsidR="007D30E2">
                            <w:rPr>
                              <w:bCs/>
                            </w:rPr>
                            <w:t xml:space="preserve">related </w:t>
                          </w:r>
                          <w:r w:rsidRPr="002C7938">
                            <w:rPr>
                              <w:bCs/>
                            </w:rPr>
                            <w:t>support</w:t>
                          </w:r>
                          <w:r w:rsidR="007D30E2">
                            <w:rPr>
                              <w:bCs/>
                            </w:rPr>
                            <w:t>s</w:t>
                          </w:r>
                          <w:r w:rsidRPr="002C7938">
                            <w:rPr>
                              <w:bCs/>
                            </w:rPr>
                            <w:t>, and the representatives of such applicants where applicable.</w:t>
                          </w:r>
                        </w:p>
                        <w:p w14:paraId="108F98C4" w14:textId="2C7A509F" w:rsidR="0034128E" w:rsidRDefault="00CA6DCF" w:rsidP="00920F1F">
                          <w:pPr>
                            <w:rPr>
                              <w:color w:val="FF0000"/>
                              <w:szCs w:val="22"/>
                              <w:highlight w:val="cyan"/>
                            </w:rPr>
                          </w:pPr>
                        </w:p>
                      </w:sdtContent>
                    </w:sdt>
                    <w:p w14:paraId="54000700" w14:textId="6FE44342" w:rsidR="000969E0" w:rsidRDefault="00CA6DCF" w:rsidP="0034128E"/>
                  </w:sdtContent>
                </w:sdt>
              </w:sdtContent>
            </w:sdt>
            <w:p w14:paraId="5690F2ED" w14:textId="20196C2F" w:rsidR="007E76FD" w:rsidRPr="00310EDC" w:rsidRDefault="007E76FD" w:rsidP="000D51D8">
              <w:pPr>
                <w:rPr>
                  <w:szCs w:val="22"/>
                </w:rPr>
              </w:pPr>
            </w:p>
            <w:p w14:paraId="11C4452B" w14:textId="77777777" w:rsidR="007E76FD" w:rsidRDefault="00CA6DCF" w:rsidP="007E76FD">
              <w:pPr>
                <w:spacing w:after="200" w:line="320" w:lineRule="auto"/>
                <w:jc w:val="both"/>
              </w:pPr>
            </w:p>
          </w:sdtContent>
        </w:sdt>
      </w:sdtContent>
    </w:sdt>
    <w:p w14:paraId="319E38A5" w14:textId="77777777" w:rsidR="00BF4019" w:rsidRPr="002A1879" w:rsidRDefault="00BF4019">
      <w:pPr>
        <w:rPr>
          <w:szCs w:val="22"/>
          <w:lang w:val="en-US"/>
        </w:rPr>
        <w:sectPr w:rsidR="00BF4019" w:rsidRPr="002A1879" w:rsidSect="00684357">
          <w:type w:val="continuous"/>
          <w:pgSz w:w="11906" w:h="16838"/>
          <w:pgMar w:top="1440" w:right="1440" w:bottom="1440" w:left="1440" w:header="708" w:footer="708" w:gutter="0"/>
          <w:cols w:space="708"/>
          <w:formProt w:val="0"/>
          <w:docGrid w:linePitch="360"/>
        </w:sectPr>
      </w:pPr>
    </w:p>
    <w:p w14:paraId="1DEFEA5C" w14:textId="77777777" w:rsidR="003C0FB1" w:rsidRDefault="003C0FB1" w:rsidP="007712DD">
      <w:pPr>
        <w:pStyle w:val="Heading1"/>
        <w:keepNext w:val="0"/>
        <w:jc w:val="both"/>
        <w:rPr>
          <w:rFonts w:ascii="Calibri" w:hAnsi="Calibri"/>
        </w:rPr>
      </w:pPr>
      <w:r w:rsidRPr="000E5DB7">
        <w:rPr>
          <w:rFonts w:ascii="Calibri" w:hAnsi="Calibri"/>
        </w:rPr>
        <w:lastRenderedPageBreak/>
        <w:t xml:space="preserve">Appendix </w:t>
      </w:r>
      <w:r w:rsidR="00DF26D3">
        <w:rPr>
          <w:rFonts w:ascii="Calibri" w:hAnsi="Calibri"/>
        </w:rPr>
        <w:t>6</w:t>
      </w:r>
      <w:r w:rsidRPr="000E5DB7">
        <w:rPr>
          <w:rFonts w:ascii="Calibri" w:hAnsi="Calibri"/>
        </w:rPr>
        <w:t xml:space="preserve">: </w:t>
      </w:r>
      <w:r w:rsidR="00DA6804">
        <w:rPr>
          <w:rFonts w:ascii="Calibri" w:hAnsi="Calibri"/>
        </w:rPr>
        <w:t xml:space="preserve"> </w:t>
      </w:r>
      <w:r w:rsidRPr="000E5DB7">
        <w:rPr>
          <w:rFonts w:ascii="Calibri" w:hAnsi="Calibri"/>
        </w:rPr>
        <w:t>Confidentiality Agreement</w:t>
      </w:r>
    </w:p>
    <w:sdt>
      <w:sdtPr>
        <w:rPr>
          <w:color w:val="FF0000"/>
          <w:szCs w:val="22"/>
          <w:highlight w:val="cyan"/>
        </w:rPr>
        <w:id w:val="923306803"/>
        <w:placeholder>
          <w:docPart w:val="9FA0F2366C0E4E358004E90B0C88D159"/>
        </w:placeholder>
      </w:sdtPr>
      <w:sdtEndPr/>
      <w:sdtContent>
        <w:sdt>
          <w:sdtPr>
            <w:rPr>
              <w:color w:val="FF0000"/>
              <w:szCs w:val="22"/>
              <w:highlight w:val="cyan"/>
            </w:rPr>
            <w:id w:val="1899244634"/>
            <w:placeholder>
              <w:docPart w:val="9159A25A66F743BB8693B50BEFB61ED9"/>
            </w:placeholder>
          </w:sdtPr>
          <w:sdtEndPr/>
          <w:sdtContent>
            <w:p w14:paraId="17FE8BCA" w14:textId="77777777" w:rsidR="005635BE" w:rsidRPr="00BE4EBF" w:rsidRDefault="005635BE" w:rsidP="005635BE">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1B4578FC" w14:textId="476CD516" w:rsidR="005635BE" w:rsidRPr="00BE4EBF" w:rsidRDefault="005635BE" w:rsidP="005635BE">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00497D94">
                <w:rPr>
                  <w:noProof/>
                  <w:szCs w:val="22"/>
                </w:rPr>
                <w:t>Department of Justice, Home Affairs and Migration</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15"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15"/>
              <w:r w:rsidRPr="00BE4EBF">
                <w:rPr>
                  <w:szCs w:val="22"/>
                </w:rPr>
                <w:t xml:space="preserve"> (hereinafter “the Contracting Authority”) of the one part; </w:t>
              </w:r>
              <w:r w:rsidRPr="00BE4EBF">
                <w:rPr>
                  <w:szCs w:val="22"/>
                </w:rPr>
                <w:br/>
                <w:t>and</w:t>
              </w:r>
            </w:p>
            <w:p w14:paraId="533F22A7" w14:textId="77777777" w:rsidR="005635BE" w:rsidRPr="00BE4EBF" w:rsidRDefault="005635BE" w:rsidP="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16"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16"/>
              <w:r w:rsidRPr="00BE4EBF">
                <w:rPr>
                  <w:szCs w:val="22"/>
                </w:rPr>
                <w:t xml:space="preserve"> (hereinafter called “the Contractor”) of the other part.</w:t>
              </w:r>
            </w:p>
            <w:p w14:paraId="382148F8" w14:textId="77777777" w:rsidR="005635BE" w:rsidRPr="00BE4EBF" w:rsidRDefault="005635BE" w:rsidP="005635BE">
              <w:pPr>
                <w:keepLines/>
                <w:jc w:val="both"/>
                <w:rPr>
                  <w:b/>
                  <w:szCs w:val="22"/>
                </w:rPr>
              </w:pPr>
              <w:r w:rsidRPr="00BE4EBF">
                <w:rPr>
                  <w:b/>
                  <w:szCs w:val="22"/>
                </w:rPr>
                <w:t xml:space="preserve">WHEREAS </w:t>
              </w:r>
            </w:p>
            <w:tbl>
              <w:tblPr>
                <w:tblW w:w="0" w:type="auto"/>
                <w:tblLook w:val="01E0" w:firstRow="1" w:lastRow="1" w:firstColumn="1" w:lastColumn="1" w:noHBand="0" w:noVBand="0"/>
              </w:tblPr>
              <w:tblGrid>
                <w:gridCol w:w="762"/>
                <w:gridCol w:w="8309"/>
              </w:tblGrid>
              <w:tr w:rsidR="005635BE" w:rsidRPr="00BE4EBF" w14:paraId="12877ECB" w14:textId="77777777" w:rsidTr="00757561">
                <w:tc>
                  <w:tcPr>
                    <w:tcW w:w="828" w:type="dxa"/>
                  </w:tcPr>
                  <w:p w14:paraId="6FF925F0" w14:textId="77777777" w:rsidR="005635BE" w:rsidRPr="00BE4EBF" w:rsidRDefault="005635BE" w:rsidP="00757561">
                    <w:pPr>
                      <w:jc w:val="both"/>
                      <w:rPr>
                        <w:color w:val="333399"/>
                        <w:szCs w:val="22"/>
                      </w:rPr>
                    </w:pPr>
                    <w:r w:rsidRPr="00BE4EBF">
                      <w:rPr>
                        <w:color w:val="333399"/>
                        <w:szCs w:val="22"/>
                      </w:rPr>
                      <w:t>A.</w:t>
                    </w:r>
                  </w:p>
                </w:tc>
                <w:tc>
                  <w:tcPr>
                    <w:tcW w:w="9540" w:type="dxa"/>
                  </w:tcPr>
                  <w:p w14:paraId="44314BD8" w14:textId="5844994F" w:rsidR="005635BE" w:rsidRPr="00BE4EBF" w:rsidRDefault="005635BE" w:rsidP="00757561">
                    <w:pPr>
                      <w:jc w:val="both"/>
                      <w:rPr>
                        <w:szCs w:val="22"/>
                      </w:rPr>
                    </w:pPr>
                    <w:r w:rsidRPr="00BE4EBF">
                      <w:rPr>
                        <w:szCs w:val="22"/>
                      </w:rPr>
                      <w:t xml:space="preserve">By Request for Tenders dated </w:t>
                    </w:r>
                    <w:r w:rsidRPr="00BE4EBF">
                      <w:rPr>
                        <w:szCs w:val="22"/>
                      </w:rPr>
                      <w:fldChar w:fldCharType="begin">
                        <w:ffData>
                          <w:name w:val="Text150"/>
                          <w:enabled/>
                          <w:calcOnExit w:val="0"/>
                          <w:textInput>
                            <w:default w:val="[insert date]"/>
                          </w:textInput>
                        </w:ffData>
                      </w:fldChar>
                    </w:r>
                    <w:bookmarkStart w:id="17"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17"/>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18"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18"/>
                    <w:r w:rsidRPr="00BE4EBF">
                      <w:rPr>
                        <w:szCs w:val="22"/>
                      </w:rPr>
                      <w:t xml:space="preserve"> (the “RFT”) the Contracting Authority invited tenders (“Tenders”) for the provision of the </w:t>
                    </w:r>
                    <w:r w:rsidRPr="00BE4EBF">
                      <w:rPr>
                        <w:szCs w:val="22"/>
                        <w:highlight w:val="lightGray"/>
                      </w:rPr>
                      <w:t>Services</w:t>
                    </w:r>
                    <w:r w:rsidRPr="00BE4EBF">
                      <w:rPr>
                        <w:szCs w:val="22"/>
                      </w:rPr>
                      <w:t xml:space="preserve"> described in Appendix 1 to the RFT (the </w:t>
                    </w:r>
                    <w:r w:rsidRPr="00BE4EBF">
                      <w:rPr>
                        <w:szCs w:val="22"/>
                        <w:highlight w:val="lightGray"/>
                      </w:rPr>
                      <w:t>“Services</w:t>
                    </w:r>
                    <w:r w:rsidRPr="00BE4EBF">
                      <w:rPr>
                        <w:szCs w:val="22"/>
                      </w:rPr>
                      <w:t xml:space="preserve">”) (“the Competition”).  The Contractor submitted a response to the RFT dated the </w:t>
                    </w:r>
                    <w:r w:rsidRPr="00BE4EBF">
                      <w:rPr>
                        <w:szCs w:val="22"/>
                      </w:rPr>
                      <w:fldChar w:fldCharType="begin">
                        <w:ffData>
                          <w:name w:val="Text152"/>
                          <w:enabled/>
                          <w:calcOnExit w:val="0"/>
                          <w:textInput>
                            <w:default w:val="[insert date of Tender]"/>
                          </w:textInput>
                        </w:ffData>
                      </w:fldChar>
                    </w:r>
                    <w:bookmarkStart w:id="19"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19"/>
                    <w:r w:rsidRPr="00BE4EBF">
                      <w:rPr>
                        <w:szCs w:val="22"/>
                      </w:rPr>
                      <w:t>.</w:t>
                    </w:r>
                  </w:p>
                  <w:p w14:paraId="3237676D" w14:textId="77777777" w:rsidR="005635BE" w:rsidRPr="00BE4EBF" w:rsidRDefault="005635BE" w:rsidP="00757561">
                    <w:pPr>
                      <w:jc w:val="both"/>
                      <w:rPr>
                        <w:b/>
                        <w:szCs w:val="22"/>
                      </w:rPr>
                    </w:pPr>
                    <w:r w:rsidRPr="00BE4EBF">
                      <w:t xml:space="preserve">The Contractor has been identified as the preferred bidder in the Competition. </w:t>
                    </w:r>
                  </w:p>
                </w:tc>
              </w:tr>
              <w:tr w:rsidR="005635BE" w:rsidRPr="00BE4EBF" w14:paraId="6CCB24F7" w14:textId="77777777" w:rsidTr="00757561">
                <w:trPr>
                  <w:trHeight w:val="988"/>
                </w:trPr>
                <w:tc>
                  <w:tcPr>
                    <w:tcW w:w="828" w:type="dxa"/>
                  </w:tcPr>
                  <w:p w14:paraId="7317DC14" w14:textId="77777777" w:rsidR="005635BE" w:rsidRPr="00BE4EBF" w:rsidRDefault="005635BE" w:rsidP="00757561">
                    <w:pPr>
                      <w:jc w:val="both"/>
                      <w:rPr>
                        <w:b/>
                        <w:color w:val="333399"/>
                        <w:szCs w:val="22"/>
                      </w:rPr>
                    </w:pPr>
                    <w:r w:rsidRPr="00BE4EBF">
                      <w:rPr>
                        <w:color w:val="333399"/>
                        <w:szCs w:val="22"/>
                      </w:rPr>
                      <w:t>B.</w:t>
                    </w:r>
                  </w:p>
                </w:tc>
                <w:tc>
                  <w:tcPr>
                    <w:tcW w:w="9540" w:type="dxa"/>
                  </w:tcPr>
                  <w:p w14:paraId="7562DD27" w14:textId="77777777" w:rsidR="005635BE" w:rsidRPr="00BE4EBF" w:rsidRDefault="005635BE" w:rsidP="00757561">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4856050D" w14:textId="77777777" w:rsidR="005635BE" w:rsidRPr="00BE4EBF" w:rsidRDefault="005635BE" w:rsidP="005635BE">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701"/>
                <w:gridCol w:w="394"/>
                <w:gridCol w:w="310"/>
                <w:gridCol w:w="528"/>
                <w:gridCol w:w="7094"/>
                <w:gridCol w:w="44"/>
              </w:tblGrid>
              <w:tr w:rsidR="005635BE" w:rsidRPr="00BE4EBF" w14:paraId="1FB2E210" w14:textId="77777777" w:rsidTr="00757561">
                <w:tc>
                  <w:tcPr>
                    <w:tcW w:w="387" w:type="pct"/>
                  </w:tcPr>
                  <w:p w14:paraId="270C9E2A" w14:textId="77777777" w:rsidR="005635BE" w:rsidRPr="00BE4EBF" w:rsidRDefault="005635BE" w:rsidP="00757561">
                    <w:pPr>
                      <w:jc w:val="both"/>
                      <w:rPr>
                        <w:color w:val="333399"/>
                        <w:szCs w:val="22"/>
                      </w:rPr>
                    </w:pPr>
                    <w:r w:rsidRPr="00BE4EBF">
                      <w:rPr>
                        <w:color w:val="333399"/>
                        <w:szCs w:val="22"/>
                      </w:rPr>
                      <w:t>1.</w:t>
                    </w:r>
                  </w:p>
                </w:tc>
                <w:tc>
                  <w:tcPr>
                    <w:tcW w:w="4613" w:type="pct"/>
                    <w:gridSpan w:val="5"/>
                  </w:tcPr>
                  <w:p w14:paraId="2A1C6DF4" w14:textId="77777777" w:rsidR="005635BE" w:rsidRPr="00BE4EBF" w:rsidRDefault="005635BE" w:rsidP="00757561">
                    <w:pPr>
                      <w:jc w:val="both"/>
                      <w:rPr>
                        <w:szCs w:val="22"/>
                      </w:rPr>
                    </w:pPr>
                    <w:r w:rsidRPr="00BE4EBF">
                      <w:rPr>
                        <w:szCs w:val="22"/>
                      </w:rPr>
                      <w:t>The Contractor acknowledges that Confidential Information may be provided to them by the Contracting Authority and that each item of Confidential Information shall be governed by the terms of this Agreement.</w:t>
                    </w:r>
                  </w:p>
                </w:tc>
              </w:tr>
              <w:tr w:rsidR="005635BE" w:rsidRPr="00BE4EBF" w14:paraId="32D1AA92" w14:textId="77777777" w:rsidTr="00757561">
                <w:tc>
                  <w:tcPr>
                    <w:tcW w:w="387" w:type="pct"/>
                  </w:tcPr>
                  <w:p w14:paraId="2C975109" w14:textId="77777777" w:rsidR="005635BE" w:rsidRPr="00BE4EBF" w:rsidRDefault="005635BE" w:rsidP="00757561">
                    <w:pPr>
                      <w:jc w:val="both"/>
                      <w:rPr>
                        <w:color w:val="333399"/>
                        <w:szCs w:val="22"/>
                      </w:rPr>
                    </w:pPr>
                    <w:r w:rsidRPr="00BE4EBF">
                      <w:rPr>
                        <w:color w:val="333399"/>
                        <w:szCs w:val="22"/>
                      </w:rPr>
                      <w:t>2.</w:t>
                    </w:r>
                  </w:p>
                </w:tc>
                <w:tc>
                  <w:tcPr>
                    <w:tcW w:w="4613" w:type="pct"/>
                    <w:gridSpan w:val="5"/>
                  </w:tcPr>
                  <w:p w14:paraId="440C9C36" w14:textId="77777777" w:rsidR="005635BE" w:rsidRPr="00BE4EBF" w:rsidRDefault="005635BE" w:rsidP="00757561">
                    <w:pPr>
                      <w:jc w:val="both"/>
                      <w:rPr>
                        <w:szCs w:val="22"/>
                      </w:rPr>
                    </w:pPr>
                    <w:r w:rsidRPr="00BE4EBF">
                      <w:rPr>
                        <w:szCs w:val="22"/>
                      </w:rPr>
                      <w:t>For the purposes of this Agreement "Confidential Information" means:</w:t>
                    </w:r>
                  </w:p>
                </w:tc>
              </w:tr>
              <w:tr w:rsidR="005635BE" w:rsidRPr="00BE4EBF" w14:paraId="5CE327CA" w14:textId="77777777" w:rsidTr="00757561">
                <w:tc>
                  <w:tcPr>
                    <w:tcW w:w="387" w:type="pct"/>
                  </w:tcPr>
                  <w:p w14:paraId="30896C8C" w14:textId="77777777" w:rsidR="005635BE" w:rsidRPr="00BE4EBF" w:rsidRDefault="005635BE" w:rsidP="00757561">
                    <w:pPr>
                      <w:jc w:val="both"/>
                      <w:rPr>
                        <w:color w:val="333399"/>
                        <w:szCs w:val="22"/>
                      </w:rPr>
                    </w:pPr>
                  </w:p>
                </w:tc>
                <w:tc>
                  <w:tcPr>
                    <w:tcW w:w="388" w:type="pct"/>
                    <w:gridSpan w:val="2"/>
                  </w:tcPr>
                  <w:p w14:paraId="2315F19B" w14:textId="77777777" w:rsidR="005635BE" w:rsidRPr="00BE4EBF" w:rsidRDefault="005635BE" w:rsidP="00757561">
                    <w:pPr>
                      <w:jc w:val="both"/>
                      <w:rPr>
                        <w:color w:val="44546A" w:themeColor="text2"/>
                        <w:szCs w:val="22"/>
                      </w:rPr>
                    </w:pPr>
                    <w:r w:rsidRPr="00BE4EBF">
                      <w:rPr>
                        <w:color w:val="44546A" w:themeColor="text2"/>
                        <w:szCs w:val="22"/>
                      </w:rPr>
                      <w:t>2.1</w:t>
                    </w:r>
                  </w:p>
                </w:tc>
                <w:tc>
                  <w:tcPr>
                    <w:tcW w:w="4224" w:type="pct"/>
                    <w:gridSpan w:val="3"/>
                  </w:tcPr>
                  <w:p w14:paraId="1BE28A5F" w14:textId="0D7F7853" w:rsidR="005635BE" w:rsidRPr="00BE4EBF" w:rsidRDefault="005635BE" w:rsidP="00757561">
                    <w:pPr>
                      <w:jc w:val="both"/>
                      <w:rPr>
                        <w:rFonts w:eastAsia="MS Mincho"/>
                        <w:szCs w:val="22"/>
                      </w:rPr>
                    </w:pPr>
                    <w:r w:rsidRPr="00BE4EBF">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BE4EBF">
                      <w:rPr>
                        <w:szCs w:val="22"/>
                        <w:highlight w:val="lightGray"/>
                      </w:rPr>
                      <w:t>Services</w:t>
                    </w:r>
                    <w:r w:rsidRPr="00BE4EBF">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5635BE" w:rsidRPr="00BE4EBF" w14:paraId="5FFD7626" w14:textId="77777777" w:rsidTr="00757561">
                <w:tc>
                  <w:tcPr>
                    <w:tcW w:w="387" w:type="pct"/>
                  </w:tcPr>
                  <w:p w14:paraId="117A62F4" w14:textId="77777777" w:rsidR="005635BE" w:rsidRPr="00BE4EBF" w:rsidRDefault="005635BE" w:rsidP="00757561">
                    <w:pPr>
                      <w:jc w:val="both"/>
                      <w:rPr>
                        <w:color w:val="333399"/>
                        <w:szCs w:val="22"/>
                      </w:rPr>
                    </w:pPr>
                  </w:p>
                </w:tc>
                <w:tc>
                  <w:tcPr>
                    <w:tcW w:w="388" w:type="pct"/>
                    <w:gridSpan w:val="2"/>
                  </w:tcPr>
                  <w:p w14:paraId="1F32D3B4" w14:textId="77777777" w:rsidR="005635BE" w:rsidRPr="00BE4EBF" w:rsidRDefault="005635BE" w:rsidP="00757561">
                    <w:pPr>
                      <w:jc w:val="both"/>
                      <w:rPr>
                        <w:color w:val="44546A" w:themeColor="text2"/>
                        <w:szCs w:val="22"/>
                      </w:rPr>
                    </w:pPr>
                    <w:r w:rsidRPr="00BE4EBF">
                      <w:rPr>
                        <w:color w:val="44546A" w:themeColor="text2"/>
                        <w:szCs w:val="22"/>
                      </w:rPr>
                      <w:t>2.2</w:t>
                    </w:r>
                  </w:p>
                </w:tc>
                <w:tc>
                  <w:tcPr>
                    <w:tcW w:w="4224" w:type="pct"/>
                    <w:gridSpan w:val="3"/>
                  </w:tcPr>
                  <w:p w14:paraId="7BF0688B" w14:textId="77777777" w:rsidR="005635BE" w:rsidRPr="00BE4EBF" w:rsidRDefault="005635BE" w:rsidP="00757561">
                    <w:pPr>
                      <w:jc w:val="both"/>
                      <w:rPr>
                        <w:szCs w:val="22"/>
                      </w:rPr>
                    </w:pPr>
                    <w:r w:rsidRPr="00BE4EBF">
                      <w:rPr>
                        <w:szCs w:val="22"/>
                      </w:rPr>
                      <w:t>any and all information which has been derived or obtained from information described in sub-paragraph 2.1.</w:t>
                    </w:r>
                  </w:p>
                  <w:p w14:paraId="50E799A0" w14:textId="77777777" w:rsidR="005635BE" w:rsidRPr="00BE4EBF" w:rsidRDefault="005635BE" w:rsidP="00757561">
                    <w:pPr>
                      <w:jc w:val="both"/>
                      <w:rPr>
                        <w:szCs w:val="22"/>
                      </w:rPr>
                    </w:pPr>
                  </w:p>
                </w:tc>
              </w:tr>
              <w:tr w:rsidR="005635BE" w:rsidRPr="00BE4EBF" w14:paraId="4466724B" w14:textId="77777777" w:rsidTr="00757561">
                <w:trPr>
                  <w:gridAfter w:val="1"/>
                  <w:wAfter w:w="24" w:type="pct"/>
                </w:trPr>
                <w:tc>
                  <w:tcPr>
                    <w:tcW w:w="604" w:type="pct"/>
                    <w:gridSpan w:val="2"/>
                  </w:tcPr>
                  <w:p w14:paraId="19AA86A5" w14:textId="77777777" w:rsidR="005635BE" w:rsidRPr="00BE4EBF" w:rsidRDefault="005635BE" w:rsidP="00757561">
                    <w:pPr>
                      <w:jc w:val="both"/>
                      <w:rPr>
                        <w:color w:val="333399"/>
                        <w:szCs w:val="22"/>
                      </w:rPr>
                    </w:pPr>
                    <w:r w:rsidRPr="00BE4EBF">
                      <w:rPr>
                        <w:color w:val="333399"/>
                        <w:szCs w:val="22"/>
                      </w:rPr>
                      <w:t>3.</w:t>
                    </w:r>
                  </w:p>
                </w:tc>
                <w:tc>
                  <w:tcPr>
                    <w:tcW w:w="4372" w:type="pct"/>
                    <w:gridSpan w:val="3"/>
                  </w:tcPr>
                  <w:p w14:paraId="3DFC1E91" w14:textId="77777777" w:rsidR="005635BE" w:rsidRPr="00BE4EBF" w:rsidRDefault="005635BE" w:rsidP="00757561">
                    <w:pPr>
                      <w:jc w:val="both"/>
                      <w:rPr>
                        <w:rFonts w:asciiTheme="minorHAnsi" w:eastAsiaTheme="minorHAnsi" w:hAnsiTheme="minorHAnsi" w:cstheme="minorBidi"/>
                        <w:szCs w:val="22"/>
                        <w:lang w:val="en-IE"/>
                      </w:rPr>
                    </w:pPr>
                    <w:r w:rsidRPr="00BE4EBF">
                      <w:rPr>
                        <w:szCs w:val="22"/>
                      </w:rPr>
                      <w:t xml:space="preserve">For the purposes of this Agreement “Data Protection Laws” means </w:t>
                    </w:r>
                    <w:r w:rsidRPr="00BE4EBF">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w:t>
                    </w:r>
                    <w:r w:rsidRPr="00BE4EBF">
                      <w:rPr>
                        <w:rFonts w:asciiTheme="minorHAnsi" w:eastAsiaTheme="minorHAnsi" w:hAnsiTheme="minorHAnsi" w:cstheme="minorBidi"/>
                        <w:szCs w:val="22"/>
                        <w:lang w:val="en-IE"/>
                      </w:rPr>
                      <w:lastRenderedPageBreak/>
                      <w:t>guidelines and codes of practice issued by the Office of</w:t>
                    </w:r>
                    <w:r>
                      <w:rPr>
                        <w:rFonts w:asciiTheme="minorHAnsi" w:eastAsiaTheme="minorHAnsi" w:hAnsiTheme="minorHAnsi" w:cstheme="minorBidi"/>
                        <w:szCs w:val="22"/>
                        <w:lang w:val="en-IE"/>
                      </w:rPr>
                      <w:t xml:space="preserve"> the Data Protection Commission</w:t>
                    </w:r>
                    <w:r w:rsidRPr="00BE4EBF">
                      <w:rPr>
                        <w:rFonts w:asciiTheme="minorHAnsi" w:eastAsiaTheme="minorHAnsi" w:hAnsiTheme="minorHAnsi" w:cstheme="minorBidi"/>
                        <w:szCs w:val="22"/>
                        <w:lang w:val="en-IE"/>
                      </w:rPr>
                      <w:t xml:space="preserve"> or other supervisory authority for data protection in Ireland from time to time</w:t>
                    </w:r>
                  </w:p>
                  <w:p w14:paraId="0C2D641D" w14:textId="77777777" w:rsidR="005635BE" w:rsidRPr="00BE4EBF" w:rsidRDefault="005635BE" w:rsidP="00757561">
                    <w:pPr>
                      <w:jc w:val="both"/>
                      <w:rPr>
                        <w:rFonts w:asciiTheme="minorHAnsi" w:eastAsiaTheme="minorHAnsi" w:hAnsiTheme="minorHAnsi" w:cstheme="minorBidi"/>
                        <w:szCs w:val="22"/>
                        <w:lang w:val="en-IE"/>
                      </w:rPr>
                    </w:pPr>
                  </w:p>
                </w:tc>
              </w:tr>
              <w:tr w:rsidR="005635BE" w:rsidRPr="00BE4EBF" w14:paraId="1264E523" w14:textId="77777777" w:rsidTr="00757561">
                <w:tc>
                  <w:tcPr>
                    <w:tcW w:w="387" w:type="pct"/>
                  </w:tcPr>
                  <w:p w14:paraId="293B8535" w14:textId="77777777" w:rsidR="005635BE" w:rsidRPr="00BE4EBF" w:rsidRDefault="005635BE" w:rsidP="00757561">
                    <w:pPr>
                      <w:jc w:val="both"/>
                      <w:rPr>
                        <w:color w:val="333399"/>
                        <w:szCs w:val="22"/>
                      </w:rPr>
                    </w:pPr>
                    <w:r w:rsidRPr="00BE4EBF">
                      <w:rPr>
                        <w:color w:val="333399"/>
                        <w:szCs w:val="22"/>
                      </w:rPr>
                      <w:lastRenderedPageBreak/>
                      <w:t>4.</w:t>
                    </w:r>
                  </w:p>
                </w:tc>
                <w:tc>
                  <w:tcPr>
                    <w:tcW w:w="4613" w:type="pct"/>
                    <w:gridSpan w:val="5"/>
                  </w:tcPr>
                  <w:p w14:paraId="6B72138C" w14:textId="77777777" w:rsidR="005635BE" w:rsidRPr="00BE4EBF" w:rsidRDefault="005635BE" w:rsidP="00757561">
                    <w:pPr>
                      <w:jc w:val="both"/>
                      <w:rPr>
                        <w:szCs w:val="22"/>
                      </w:rPr>
                    </w:pPr>
                    <w:r w:rsidRPr="00BE4EBF">
                      <w:rPr>
                        <w:szCs w:val="22"/>
                      </w:rPr>
                      <w:t>Save as may be required by law, the Contractor agrees in respect of the Confidential Information:</w:t>
                    </w:r>
                  </w:p>
                </w:tc>
              </w:tr>
              <w:tr w:rsidR="005635BE" w:rsidRPr="00BE4EBF" w14:paraId="1567CBE4" w14:textId="77777777" w:rsidTr="00757561">
                <w:tc>
                  <w:tcPr>
                    <w:tcW w:w="387" w:type="pct"/>
                  </w:tcPr>
                  <w:p w14:paraId="43B72C2F" w14:textId="77777777" w:rsidR="005635BE" w:rsidRPr="00BE4EBF" w:rsidRDefault="005635BE" w:rsidP="00757561">
                    <w:pPr>
                      <w:jc w:val="both"/>
                      <w:rPr>
                        <w:color w:val="333399"/>
                        <w:szCs w:val="22"/>
                      </w:rPr>
                    </w:pPr>
                  </w:p>
                </w:tc>
                <w:tc>
                  <w:tcPr>
                    <w:tcW w:w="388" w:type="pct"/>
                    <w:gridSpan w:val="2"/>
                  </w:tcPr>
                  <w:p w14:paraId="6526D0F4" w14:textId="77777777" w:rsidR="005635BE" w:rsidRPr="00BE4EBF" w:rsidRDefault="005635BE" w:rsidP="00757561">
                    <w:pPr>
                      <w:jc w:val="both"/>
                      <w:rPr>
                        <w:color w:val="44546A" w:themeColor="text2"/>
                        <w:szCs w:val="22"/>
                      </w:rPr>
                    </w:pPr>
                    <w:r w:rsidRPr="00BE4EBF">
                      <w:rPr>
                        <w:color w:val="44546A" w:themeColor="text2"/>
                        <w:szCs w:val="22"/>
                      </w:rPr>
                      <w:t>4.1</w:t>
                    </w:r>
                  </w:p>
                </w:tc>
                <w:tc>
                  <w:tcPr>
                    <w:tcW w:w="4224" w:type="pct"/>
                    <w:gridSpan w:val="3"/>
                  </w:tcPr>
                  <w:p w14:paraId="1D2AFE3A" w14:textId="77777777" w:rsidR="005635BE" w:rsidRPr="00BE4EBF" w:rsidRDefault="005635BE" w:rsidP="00757561">
                    <w:pPr>
                      <w:jc w:val="both"/>
                      <w:rPr>
                        <w:szCs w:val="22"/>
                      </w:rPr>
                    </w:pPr>
                    <w:r w:rsidRPr="00BE4EBF">
                      <w:rPr>
                        <w:szCs w:val="22"/>
                      </w:rPr>
                      <w:t>to treat such Confidential Information as confidential and to take all necessary steps to ensure that such confidentiality is maintained;</w:t>
                    </w:r>
                  </w:p>
                </w:tc>
              </w:tr>
              <w:tr w:rsidR="005635BE" w:rsidRPr="00BE4EBF" w14:paraId="0CAB3E34" w14:textId="77777777" w:rsidTr="00757561">
                <w:tc>
                  <w:tcPr>
                    <w:tcW w:w="387" w:type="pct"/>
                  </w:tcPr>
                  <w:p w14:paraId="4A05B4FB" w14:textId="77777777" w:rsidR="005635BE" w:rsidRPr="00BE4EBF" w:rsidRDefault="005635BE" w:rsidP="00757561">
                    <w:pPr>
                      <w:jc w:val="both"/>
                      <w:rPr>
                        <w:color w:val="333399"/>
                        <w:szCs w:val="22"/>
                      </w:rPr>
                    </w:pPr>
                  </w:p>
                </w:tc>
                <w:tc>
                  <w:tcPr>
                    <w:tcW w:w="388" w:type="pct"/>
                    <w:gridSpan w:val="2"/>
                  </w:tcPr>
                  <w:p w14:paraId="57FCE224" w14:textId="77777777" w:rsidR="005635BE" w:rsidRPr="00BE4EBF" w:rsidRDefault="005635BE" w:rsidP="00757561">
                    <w:pPr>
                      <w:jc w:val="both"/>
                      <w:rPr>
                        <w:color w:val="44546A" w:themeColor="text2"/>
                        <w:szCs w:val="22"/>
                      </w:rPr>
                    </w:pPr>
                    <w:r w:rsidRPr="00BE4EBF">
                      <w:rPr>
                        <w:color w:val="44546A" w:themeColor="text2"/>
                        <w:szCs w:val="22"/>
                      </w:rPr>
                      <w:t>4.2</w:t>
                    </w:r>
                  </w:p>
                </w:tc>
                <w:tc>
                  <w:tcPr>
                    <w:tcW w:w="4224" w:type="pct"/>
                    <w:gridSpan w:val="3"/>
                  </w:tcPr>
                  <w:p w14:paraId="1B7C5A91" w14:textId="77777777" w:rsidR="005635BE" w:rsidRPr="00BE4EBF" w:rsidRDefault="005635BE" w:rsidP="00757561">
                    <w:pPr>
                      <w:jc w:val="both"/>
                      <w:rPr>
                        <w:szCs w:val="22"/>
                      </w:rPr>
                    </w:pPr>
                    <w:r w:rsidRPr="00BE4EBF">
                      <w:rPr>
                        <w:szCs w:val="22"/>
                      </w:rPr>
                      <w:t>not, without the  prior written consent of the Contracting Authority, to communicate or disclose any part of such Confidential Information to any person except:</w:t>
                    </w:r>
                  </w:p>
                </w:tc>
              </w:tr>
              <w:tr w:rsidR="005635BE" w:rsidRPr="00BE4EBF" w14:paraId="6D162A97" w14:textId="77777777" w:rsidTr="00757561">
                <w:tc>
                  <w:tcPr>
                    <w:tcW w:w="387" w:type="pct"/>
                  </w:tcPr>
                  <w:p w14:paraId="207DF5FB" w14:textId="77777777" w:rsidR="005635BE" w:rsidRPr="00BE4EBF" w:rsidRDefault="005635BE" w:rsidP="00757561">
                    <w:pPr>
                      <w:jc w:val="both"/>
                      <w:rPr>
                        <w:color w:val="333399"/>
                        <w:szCs w:val="22"/>
                      </w:rPr>
                    </w:pPr>
                  </w:p>
                </w:tc>
                <w:tc>
                  <w:tcPr>
                    <w:tcW w:w="388" w:type="pct"/>
                    <w:gridSpan w:val="2"/>
                  </w:tcPr>
                  <w:p w14:paraId="1B5274A7" w14:textId="77777777" w:rsidR="005635BE" w:rsidRPr="00BE4EBF" w:rsidRDefault="005635BE" w:rsidP="00757561">
                    <w:pPr>
                      <w:jc w:val="both"/>
                      <w:rPr>
                        <w:szCs w:val="22"/>
                      </w:rPr>
                    </w:pPr>
                  </w:p>
                </w:tc>
                <w:tc>
                  <w:tcPr>
                    <w:tcW w:w="291" w:type="pct"/>
                  </w:tcPr>
                  <w:p w14:paraId="4551F5AC" w14:textId="77777777" w:rsidR="005635BE" w:rsidRPr="00BE4EBF" w:rsidRDefault="005635BE" w:rsidP="00757561">
                    <w:pPr>
                      <w:jc w:val="both"/>
                      <w:rPr>
                        <w:szCs w:val="22"/>
                      </w:rPr>
                    </w:pPr>
                    <w:r w:rsidRPr="00BE4EBF">
                      <w:rPr>
                        <w:szCs w:val="22"/>
                      </w:rPr>
                      <w:t>I</w:t>
                    </w:r>
                  </w:p>
                </w:tc>
                <w:tc>
                  <w:tcPr>
                    <w:tcW w:w="3933" w:type="pct"/>
                    <w:gridSpan w:val="2"/>
                  </w:tcPr>
                  <w:p w14:paraId="744A9A81" w14:textId="77777777" w:rsidR="005635BE" w:rsidRPr="00BE4EBF" w:rsidRDefault="005635BE" w:rsidP="00757561">
                    <w:pPr>
                      <w:jc w:val="both"/>
                      <w:rPr>
                        <w:szCs w:val="22"/>
                      </w:rPr>
                    </w:pPr>
                    <w:r w:rsidRPr="00BE4EBF">
                      <w:rPr>
                        <w:szCs w:val="22"/>
                      </w:rPr>
                      <w:t>to those employees, agents, Subcontractors and other suppliers on a need to know basis; and/or</w:t>
                    </w:r>
                  </w:p>
                </w:tc>
              </w:tr>
              <w:tr w:rsidR="005635BE" w:rsidRPr="00BE4EBF" w14:paraId="67DC12DD" w14:textId="77777777" w:rsidTr="00757561">
                <w:tc>
                  <w:tcPr>
                    <w:tcW w:w="387" w:type="pct"/>
                  </w:tcPr>
                  <w:p w14:paraId="066CDA12" w14:textId="77777777" w:rsidR="005635BE" w:rsidRPr="00BE4EBF" w:rsidRDefault="005635BE" w:rsidP="00757561">
                    <w:pPr>
                      <w:jc w:val="both"/>
                      <w:rPr>
                        <w:color w:val="333399"/>
                        <w:szCs w:val="22"/>
                      </w:rPr>
                    </w:pPr>
                  </w:p>
                </w:tc>
                <w:tc>
                  <w:tcPr>
                    <w:tcW w:w="388" w:type="pct"/>
                    <w:gridSpan w:val="2"/>
                  </w:tcPr>
                  <w:p w14:paraId="18F697B8" w14:textId="77777777" w:rsidR="005635BE" w:rsidRPr="00BE4EBF" w:rsidRDefault="005635BE" w:rsidP="00757561">
                    <w:pPr>
                      <w:jc w:val="both"/>
                      <w:rPr>
                        <w:szCs w:val="22"/>
                      </w:rPr>
                    </w:pPr>
                  </w:p>
                </w:tc>
                <w:tc>
                  <w:tcPr>
                    <w:tcW w:w="291" w:type="pct"/>
                  </w:tcPr>
                  <w:p w14:paraId="472723A4" w14:textId="77777777" w:rsidR="005635BE" w:rsidRPr="00BE4EBF" w:rsidRDefault="005635BE" w:rsidP="00757561">
                    <w:pPr>
                      <w:jc w:val="both"/>
                      <w:rPr>
                        <w:szCs w:val="22"/>
                      </w:rPr>
                    </w:pPr>
                    <w:r w:rsidRPr="00BE4EBF">
                      <w:rPr>
                        <w:szCs w:val="22"/>
                      </w:rPr>
                      <w:t>ii</w:t>
                    </w:r>
                  </w:p>
                </w:tc>
                <w:tc>
                  <w:tcPr>
                    <w:tcW w:w="3933" w:type="pct"/>
                    <w:gridSpan w:val="2"/>
                  </w:tcPr>
                  <w:p w14:paraId="438F3474" w14:textId="77777777" w:rsidR="005635BE" w:rsidRPr="00BE4EBF" w:rsidRDefault="005635BE" w:rsidP="00757561">
                    <w:pPr>
                      <w:jc w:val="both"/>
                      <w:rPr>
                        <w:szCs w:val="22"/>
                      </w:rPr>
                    </w:pPr>
                    <w:r w:rsidRPr="00BE4EBF">
                      <w:rPr>
                        <w:szCs w:val="22"/>
                      </w:rPr>
                      <w:t>to the Contractor’s auditors, professional advisers and any other persons or bodies having a legal right or duty to have access to or knowledge of the Confidential Information in connection with the business of the Contractor</w:t>
                    </w:r>
                  </w:p>
                </w:tc>
              </w:tr>
              <w:tr w:rsidR="005635BE" w:rsidRPr="00BE4EBF" w14:paraId="78D53981" w14:textId="77777777" w:rsidTr="00757561">
                <w:tc>
                  <w:tcPr>
                    <w:tcW w:w="387" w:type="pct"/>
                  </w:tcPr>
                  <w:p w14:paraId="00CCA87E" w14:textId="77777777" w:rsidR="005635BE" w:rsidRPr="00BE4EBF" w:rsidRDefault="005635BE" w:rsidP="00757561">
                    <w:pPr>
                      <w:jc w:val="both"/>
                      <w:rPr>
                        <w:color w:val="333399"/>
                        <w:szCs w:val="22"/>
                      </w:rPr>
                    </w:pPr>
                  </w:p>
                </w:tc>
                <w:tc>
                  <w:tcPr>
                    <w:tcW w:w="388" w:type="pct"/>
                    <w:gridSpan w:val="2"/>
                  </w:tcPr>
                  <w:p w14:paraId="46689515" w14:textId="77777777" w:rsidR="005635BE" w:rsidRPr="00BE4EBF" w:rsidRDefault="005635BE" w:rsidP="00757561">
                    <w:pPr>
                      <w:jc w:val="both"/>
                      <w:rPr>
                        <w:szCs w:val="22"/>
                      </w:rPr>
                    </w:pPr>
                  </w:p>
                </w:tc>
                <w:tc>
                  <w:tcPr>
                    <w:tcW w:w="4224" w:type="pct"/>
                    <w:gridSpan w:val="3"/>
                  </w:tcPr>
                  <w:p w14:paraId="352C2005" w14:textId="77777777" w:rsidR="005635BE" w:rsidRPr="00BE4EBF" w:rsidRDefault="005635BE" w:rsidP="00757561">
                    <w:pPr>
                      <w:jc w:val="both"/>
                      <w:rPr>
                        <w:szCs w:val="22"/>
                      </w:rPr>
                    </w:pPr>
                    <w:r w:rsidRPr="00BE4EBF">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5635BE" w:rsidRPr="00BE4EBF" w14:paraId="2641FB7A" w14:textId="77777777" w:rsidTr="00757561">
                <w:tc>
                  <w:tcPr>
                    <w:tcW w:w="387" w:type="pct"/>
                  </w:tcPr>
                  <w:p w14:paraId="270BF3F7" w14:textId="77777777" w:rsidR="005635BE" w:rsidRPr="00BE4EBF" w:rsidRDefault="005635BE" w:rsidP="00757561">
                    <w:pPr>
                      <w:jc w:val="both"/>
                      <w:rPr>
                        <w:color w:val="333399"/>
                        <w:szCs w:val="22"/>
                      </w:rPr>
                    </w:pPr>
                    <w:r w:rsidRPr="00BE4EBF">
                      <w:rPr>
                        <w:color w:val="333399"/>
                        <w:szCs w:val="22"/>
                      </w:rPr>
                      <w:t>5.</w:t>
                    </w:r>
                  </w:p>
                </w:tc>
                <w:tc>
                  <w:tcPr>
                    <w:tcW w:w="4613" w:type="pct"/>
                    <w:gridSpan w:val="5"/>
                  </w:tcPr>
                  <w:p w14:paraId="109B0601" w14:textId="77777777" w:rsidR="005635BE" w:rsidRPr="00BE4EBF" w:rsidRDefault="005635BE" w:rsidP="00757561">
                    <w:pPr>
                      <w:jc w:val="both"/>
                      <w:rPr>
                        <w:bCs/>
                        <w:szCs w:val="22"/>
                      </w:rPr>
                    </w:pPr>
                    <w:r w:rsidRPr="00BE4EBF">
                      <w:rPr>
                        <w:bCs/>
                        <w:szCs w:val="22"/>
                      </w:rPr>
                      <w:t>The obligations in this Agreement will not apply to any Confidential Information:</w:t>
                    </w:r>
                  </w:p>
                </w:tc>
              </w:tr>
              <w:tr w:rsidR="005635BE" w:rsidRPr="00BE4EBF" w14:paraId="36196658" w14:textId="77777777" w:rsidTr="00757561">
                <w:tc>
                  <w:tcPr>
                    <w:tcW w:w="387" w:type="pct"/>
                  </w:tcPr>
                  <w:p w14:paraId="4C594A1E" w14:textId="77777777" w:rsidR="005635BE" w:rsidRPr="00BE4EBF" w:rsidRDefault="005635BE" w:rsidP="00757561">
                    <w:pPr>
                      <w:jc w:val="both"/>
                      <w:rPr>
                        <w:color w:val="333399"/>
                        <w:szCs w:val="22"/>
                      </w:rPr>
                    </w:pPr>
                  </w:p>
                </w:tc>
                <w:tc>
                  <w:tcPr>
                    <w:tcW w:w="388" w:type="pct"/>
                    <w:gridSpan w:val="2"/>
                  </w:tcPr>
                  <w:p w14:paraId="187D2FBA" w14:textId="77777777" w:rsidR="005635BE" w:rsidRPr="00BE4EBF" w:rsidRDefault="005635BE" w:rsidP="00757561">
                    <w:pPr>
                      <w:jc w:val="both"/>
                      <w:rPr>
                        <w:szCs w:val="22"/>
                      </w:rPr>
                    </w:pPr>
                    <w:proofErr w:type="spellStart"/>
                    <w:r w:rsidRPr="00BE4EBF">
                      <w:rPr>
                        <w:szCs w:val="22"/>
                      </w:rPr>
                      <w:t>i</w:t>
                    </w:r>
                    <w:proofErr w:type="spellEnd"/>
                  </w:p>
                </w:tc>
                <w:tc>
                  <w:tcPr>
                    <w:tcW w:w="4224" w:type="pct"/>
                    <w:gridSpan w:val="3"/>
                  </w:tcPr>
                  <w:p w14:paraId="159CA959" w14:textId="77777777" w:rsidR="005635BE" w:rsidRPr="00BE4EBF" w:rsidRDefault="005635BE" w:rsidP="00757561">
                    <w:pPr>
                      <w:jc w:val="both"/>
                      <w:rPr>
                        <w:szCs w:val="22"/>
                      </w:rPr>
                    </w:pPr>
                    <w:r w:rsidRPr="00BE4EBF">
                      <w:rPr>
                        <w:szCs w:val="22"/>
                      </w:rPr>
                      <w:t>in the Contractor’s possession (with full right to disclose) before receiving it from the Contracting Authority; or</w:t>
                    </w:r>
                  </w:p>
                </w:tc>
              </w:tr>
              <w:tr w:rsidR="005635BE" w:rsidRPr="00BE4EBF" w14:paraId="430DFDFF" w14:textId="77777777" w:rsidTr="00757561">
                <w:tc>
                  <w:tcPr>
                    <w:tcW w:w="387" w:type="pct"/>
                  </w:tcPr>
                  <w:p w14:paraId="0777FB7D" w14:textId="77777777" w:rsidR="005635BE" w:rsidRPr="00BE4EBF" w:rsidRDefault="005635BE" w:rsidP="00757561">
                    <w:pPr>
                      <w:jc w:val="both"/>
                      <w:rPr>
                        <w:color w:val="333399"/>
                        <w:szCs w:val="22"/>
                      </w:rPr>
                    </w:pPr>
                  </w:p>
                </w:tc>
                <w:tc>
                  <w:tcPr>
                    <w:tcW w:w="388" w:type="pct"/>
                    <w:gridSpan w:val="2"/>
                  </w:tcPr>
                  <w:p w14:paraId="20F7A2C2" w14:textId="77777777" w:rsidR="005635BE" w:rsidRPr="00BE4EBF" w:rsidRDefault="005635BE" w:rsidP="00757561">
                    <w:pPr>
                      <w:jc w:val="both"/>
                      <w:rPr>
                        <w:szCs w:val="22"/>
                      </w:rPr>
                    </w:pPr>
                    <w:r w:rsidRPr="00BE4EBF">
                      <w:rPr>
                        <w:szCs w:val="22"/>
                      </w:rPr>
                      <w:t>ii</w:t>
                    </w:r>
                  </w:p>
                </w:tc>
                <w:tc>
                  <w:tcPr>
                    <w:tcW w:w="4224" w:type="pct"/>
                    <w:gridSpan w:val="3"/>
                  </w:tcPr>
                  <w:p w14:paraId="572BB6BB" w14:textId="77777777" w:rsidR="005635BE" w:rsidRPr="00BE4EBF" w:rsidRDefault="005635BE" w:rsidP="00757561">
                    <w:pPr>
                      <w:jc w:val="both"/>
                      <w:rPr>
                        <w:szCs w:val="22"/>
                      </w:rPr>
                    </w:pPr>
                    <w:r w:rsidRPr="00BE4EBF">
                      <w:rPr>
                        <w:szCs w:val="22"/>
                      </w:rPr>
                      <w:t>which is or becomes public knowledge other than by breach of this clause; or</w:t>
                    </w:r>
                  </w:p>
                </w:tc>
              </w:tr>
              <w:tr w:rsidR="005635BE" w:rsidRPr="00BE4EBF" w14:paraId="3F7DAD74" w14:textId="77777777" w:rsidTr="00757561">
                <w:tc>
                  <w:tcPr>
                    <w:tcW w:w="387" w:type="pct"/>
                  </w:tcPr>
                  <w:p w14:paraId="0AD60638" w14:textId="77777777" w:rsidR="005635BE" w:rsidRPr="00BE4EBF" w:rsidRDefault="005635BE" w:rsidP="00757561">
                    <w:pPr>
                      <w:jc w:val="both"/>
                      <w:rPr>
                        <w:color w:val="333399"/>
                        <w:szCs w:val="22"/>
                      </w:rPr>
                    </w:pPr>
                  </w:p>
                </w:tc>
                <w:tc>
                  <w:tcPr>
                    <w:tcW w:w="388" w:type="pct"/>
                    <w:gridSpan w:val="2"/>
                  </w:tcPr>
                  <w:p w14:paraId="4FB93902" w14:textId="77777777" w:rsidR="005635BE" w:rsidRPr="00BE4EBF" w:rsidRDefault="005635BE" w:rsidP="00757561">
                    <w:pPr>
                      <w:jc w:val="both"/>
                      <w:rPr>
                        <w:szCs w:val="22"/>
                      </w:rPr>
                    </w:pPr>
                    <w:r w:rsidRPr="00BE4EBF">
                      <w:rPr>
                        <w:szCs w:val="22"/>
                      </w:rPr>
                      <w:t>iii</w:t>
                    </w:r>
                  </w:p>
                </w:tc>
                <w:tc>
                  <w:tcPr>
                    <w:tcW w:w="4224" w:type="pct"/>
                    <w:gridSpan w:val="3"/>
                  </w:tcPr>
                  <w:p w14:paraId="0FCCD114" w14:textId="77777777" w:rsidR="005635BE" w:rsidRPr="00BE4EBF" w:rsidRDefault="005635BE" w:rsidP="00757561">
                    <w:pPr>
                      <w:jc w:val="both"/>
                      <w:rPr>
                        <w:szCs w:val="22"/>
                      </w:rPr>
                    </w:pPr>
                    <w:r w:rsidRPr="00BE4EBF">
                      <w:rPr>
                        <w:szCs w:val="22"/>
                      </w:rPr>
                      <w:t>is independently developed by the Contractor without access to or use of the Confidential Information; or</w:t>
                    </w:r>
                  </w:p>
                </w:tc>
              </w:tr>
              <w:tr w:rsidR="005635BE" w:rsidRPr="00BE4EBF" w14:paraId="64E31F57" w14:textId="77777777" w:rsidTr="00757561">
                <w:tc>
                  <w:tcPr>
                    <w:tcW w:w="387" w:type="pct"/>
                  </w:tcPr>
                  <w:p w14:paraId="53741607" w14:textId="77777777" w:rsidR="005635BE" w:rsidRPr="00BE4EBF" w:rsidRDefault="005635BE" w:rsidP="00757561">
                    <w:pPr>
                      <w:jc w:val="both"/>
                      <w:rPr>
                        <w:color w:val="333399"/>
                        <w:szCs w:val="22"/>
                      </w:rPr>
                    </w:pPr>
                  </w:p>
                </w:tc>
                <w:tc>
                  <w:tcPr>
                    <w:tcW w:w="388" w:type="pct"/>
                    <w:gridSpan w:val="2"/>
                  </w:tcPr>
                  <w:p w14:paraId="277DF10C" w14:textId="77777777" w:rsidR="005635BE" w:rsidRPr="00BE4EBF" w:rsidRDefault="005635BE" w:rsidP="00757561">
                    <w:pPr>
                      <w:jc w:val="both"/>
                      <w:rPr>
                        <w:szCs w:val="22"/>
                      </w:rPr>
                    </w:pPr>
                    <w:r w:rsidRPr="00BE4EBF">
                      <w:rPr>
                        <w:szCs w:val="22"/>
                      </w:rPr>
                      <w:t>iv</w:t>
                    </w:r>
                  </w:p>
                </w:tc>
                <w:tc>
                  <w:tcPr>
                    <w:tcW w:w="4224" w:type="pct"/>
                    <w:gridSpan w:val="3"/>
                  </w:tcPr>
                  <w:p w14:paraId="25951F6B" w14:textId="77777777" w:rsidR="005635BE" w:rsidRPr="00BE4EBF" w:rsidRDefault="005635BE" w:rsidP="00757561">
                    <w:pPr>
                      <w:jc w:val="both"/>
                      <w:rPr>
                        <w:szCs w:val="22"/>
                      </w:rPr>
                    </w:pPr>
                    <w:r w:rsidRPr="00BE4EBF">
                      <w:rPr>
                        <w:szCs w:val="22"/>
                      </w:rPr>
                      <w:t>is lawfully received from a third party (with full right to disclose).</w:t>
                    </w:r>
                  </w:p>
                </w:tc>
              </w:tr>
              <w:tr w:rsidR="005635BE" w:rsidRPr="00BE4EBF" w14:paraId="48BE86EB" w14:textId="77777777" w:rsidTr="00757561">
                <w:tc>
                  <w:tcPr>
                    <w:tcW w:w="387" w:type="pct"/>
                  </w:tcPr>
                  <w:p w14:paraId="783633C7" w14:textId="77777777" w:rsidR="005635BE" w:rsidRPr="00BE4EBF" w:rsidRDefault="005635BE" w:rsidP="00757561">
                    <w:pPr>
                      <w:jc w:val="both"/>
                      <w:rPr>
                        <w:color w:val="333399"/>
                        <w:szCs w:val="22"/>
                      </w:rPr>
                    </w:pPr>
                    <w:r w:rsidRPr="00BE4EBF">
                      <w:rPr>
                        <w:color w:val="333399"/>
                        <w:szCs w:val="22"/>
                      </w:rPr>
                      <w:t>6.</w:t>
                    </w:r>
                  </w:p>
                </w:tc>
                <w:tc>
                  <w:tcPr>
                    <w:tcW w:w="4613" w:type="pct"/>
                    <w:gridSpan w:val="5"/>
                  </w:tcPr>
                  <w:p w14:paraId="526D5E11" w14:textId="77777777" w:rsidR="005635BE" w:rsidRPr="00BE4EBF" w:rsidRDefault="005635BE" w:rsidP="00757561">
                    <w:pPr>
                      <w:jc w:val="both"/>
                      <w:rPr>
                        <w:szCs w:val="22"/>
                      </w:rPr>
                    </w:pPr>
                    <w:r w:rsidRPr="00BE4EBF">
                      <w:rPr>
                        <w:szCs w:val="22"/>
                      </w:rPr>
                      <w:t>The Contractor undertakes:</w:t>
                    </w:r>
                  </w:p>
                </w:tc>
              </w:tr>
              <w:tr w:rsidR="005635BE" w:rsidRPr="00BE4EBF" w14:paraId="4E0104DF" w14:textId="77777777" w:rsidTr="00757561">
                <w:tc>
                  <w:tcPr>
                    <w:tcW w:w="387" w:type="pct"/>
                  </w:tcPr>
                  <w:p w14:paraId="504ACFEB" w14:textId="77777777" w:rsidR="005635BE" w:rsidRPr="00BE4EBF" w:rsidRDefault="005635BE" w:rsidP="00757561">
                    <w:pPr>
                      <w:jc w:val="both"/>
                      <w:rPr>
                        <w:color w:val="333399"/>
                        <w:szCs w:val="22"/>
                      </w:rPr>
                    </w:pPr>
                  </w:p>
                </w:tc>
                <w:tc>
                  <w:tcPr>
                    <w:tcW w:w="388" w:type="pct"/>
                    <w:gridSpan w:val="2"/>
                  </w:tcPr>
                  <w:p w14:paraId="61174F73" w14:textId="77777777" w:rsidR="005635BE" w:rsidRPr="00BE4EBF" w:rsidRDefault="005635BE" w:rsidP="00757561">
                    <w:pPr>
                      <w:jc w:val="both"/>
                      <w:rPr>
                        <w:color w:val="44546A" w:themeColor="text2"/>
                        <w:szCs w:val="22"/>
                      </w:rPr>
                    </w:pPr>
                    <w:r w:rsidRPr="00BE4EBF">
                      <w:rPr>
                        <w:color w:val="44546A" w:themeColor="text2"/>
                        <w:szCs w:val="22"/>
                      </w:rPr>
                      <w:t>6.1</w:t>
                    </w:r>
                  </w:p>
                </w:tc>
                <w:tc>
                  <w:tcPr>
                    <w:tcW w:w="4224" w:type="pct"/>
                    <w:gridSpan w:val="3"/>
                  </w:tcPr>
                  <w:p w14:paraId="564FC9E4" w14:textId="77777777" w:rsidR="005635BE" w:rsidRPr="00BE4EBF" w:rsidRDefault="005635BE" w:rsidP="00757561">
                    <w:pPr>
                      <w:jc w:val="both"/>
                      <w:rPr>
                        <w:szCs w:val="22"/>
                      </w:rPr>
                    </w:pPr>
                    <w:r w:rsidRPr="00BE4EBF">
                      <w:rPr>
                        <w:szCs w:val="22"/>
                      </w:rPr>
                      <w:t>to comply with all directions of the Contracting Authority with regard to the use and application of all and any Confidential Information or data (including personal data as defined in the Data Protection Laws );</w:t>
                    </w:r>
                  </w:p>
                </w:tc>
              </w:tr>
              <w:tr w:rsidR="005635BE" w:rsidRPr="00BE4EBF" w14:paraId="24BB28B1" w14:textId="77777777" w:rsidTr="00757561">
                <w:tc>
                  <w:tcPr>
                    <w:tcW w:w="387" w:type="pct"/>
                  </w:tcPr>
                  <w:p w14:paraId="1824BF13" w14:textId="77777777" w:rsidR="005635BE" w:rsidRPr="00BE4EBF" w:rsidRDefault="005635BE" w:rsidP="00757561">
                    <w:pPr>
                      <w:jc w:val="both"/>
                      <w:rPr>
                        <w:color w:val="333399"/>
                        <w:szCs w:val="22"/>
                      </w:rPr>
                    </w:pPr>
                  </w:p>
                </w:tc>
                <w:tc>
                  <w:tcPr>
                    <w:tcW w:w="388" w:type="pct"/>
                    <w:gridSpan w:val="2"/>
                  </w:tcPr>
                  <w:p w14:paraId="54C2EA22" w14:textId="77777777" w:rsidR="005635BE" w:rsidRPr="00BE4EBF" w:rsidRDefault="005635BE" w:rsidP="00757561">
                    <w:pPr>
                      <w:jc w:val="both"/>
                      <w:rPr>
                        <w:color w:val="44546A" w:themeColor="text2"/>
                        <w:szCs w:val="22"/>
                      </w:rPr>
                    </w:pPr>
                    <w:r w:rsidRPr="00BE4EBF">
                      <w:rPr>
                        <w:color w:val="44546A" w:themeColor="text2"/>
                        <w:szCs w:val="22"/>
                      </w:rPr>
                      <w:t>6.2</w:t>
                    </w:r>
                  </w:p>
                </w:tc>
                <w:tc>
                  <w:tcPr>
                    <w:tcW w:w="4224" w:type="pct"/>
                    <w:gridSpan w:val="3"/>
                  </w:tcPr>
                  <w:p w14:paraId="549CF6F6" w14:textId="77777777" w:rsidR="005635BE" w:rsidRPr="00BE4EBF" w:rsidRDefault="005635BE" w:rsidP="00757561">
                    <w:pPr>
                      <w:jc w:val="both"/>
                      <w:rPr>
                        <w:szCs w:val="22"/>
                      </w:rPr>
                    </w:pPr>
                    <w:r w:rsidRPr="00BE4EBF">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5635BE" w:rsidRPr="00BE4EBF" w14:paraId="5713ADE8" w14:textId="77777777" w:rsidTr="00757561">
                <w:tc>
                  <w:tcPr>
                    <w:tcW w:w="387" w:type="pct"/>
                  </w:tcPr>
                  <w:p w14:paraId="3B14C24D" w14:textId="77777777" w:rsidR="005635BE" w:rsidRPr="00BE4EBF" w:rsidRDefault="005635BE" w:rsidP="00757561">
                    <w:pPr>
                      <w:jc w:val="both"/>
                      <w:rPr>
                        <w:color w:val="333399"/>
                        <w:szCs w:val="22"/>
                      </w:rPr>
                    </w:pPr>
                  </w:p>
                </w:tc>
                <w:tc>
                  <w:tcPr>
                    <w:tcW w:w="388" w:type="pct"/>
                    <w:gridSpan w:val="2"/>
                  </w:tcPr>
                  <w:p w14:paraId="266EE010" w14:textId="77777777" w:rsidR="005635BE" w:rsidRPr="00BE4EBF" w:rsidRDefault="005635BE" w:rsidP="00757561">
                    <w:pPr>
                      <w:jc w:val="both"/>
                      <w:rPr>
                        <w:color w:val="44546A" w:themeColor="text2"/>
                        <w:szCs w:val="22"/>
                      </w:rPr>
                    </w:pPr>
                    <w:r w:rsidRPr="00BE4EBF">
                      <w:rPr>
                        <w:color w:val="44546A" w:themeColor="text2"/>
                        <w:szCs w:val="22"/>
                      </w:rPr>
                      <w:t>6.3</w:t>
                    </w:r>
                  </w:p>
                </w:tc>
                <w:tc>
                  <w:tcPr>
                    <w:tcW w:w="4224" w:type="pct"/>
                    <w:gridSpan w:val="3"/>
                  </w:tcPr>
                  <w:p w14:paraId="0696825C" w14:textId="77777777" w:rsidR="005635BE" w:rsidRPr="00BE4EBF" w:rsidRDefault="005635BE" w:rsidP="00757561">
                    <w:pPr>
                      <w:jc w:val="both"/>
                      <w:rPr>
                        <w:szCs w:val="22"/>
                      </w:rPr>
                    </w:pPr>
                    <w:r w:rsidRPr="00BE4EBF">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w:t>
                    </w:r>
                    <w:r w:rsidRPr="00BE4EBF">
                      <w:rPr>
                        <w:szCs w:val="22"/>
                      </w:rPr>
                      <w:lastRenderedPageBreak/>
                      <w:t xml:space="preserve">certificate to that effect should the Contracting Authority so request in writing. </w:t>
                    </w:r>
                    <w:r w:rsidRPr="00BE4EBF">
                      <w:rPr>
                        <w:bCs/>
                        <w:szCs w:val="22"/>
                      </w:rPr>
                      <w:t xml:space="preserve"> </w:t>
                    </w:r>
                    <w:r w:rsidRPr="00BE4EBF">
                      <w:rPr>
                        <w:szCs w:val="22"/>
                      </w:rPr>
                      <w:t>For the avoidance of doubt “document” includes documents stored on a computer storage medium and data in digital form whether legible or not.</w:t>
                    </w:r>
                  </w:p>
                </w:tc>
              </w:tr>
              <w:tr w:rsidR="005635BE" w:rsidRPr="00BE4EBF" w14:paraId="6A5E3631" w14:textId="77777777" w:rsidTr="00757561">
                <w:tc>
                  <w:tcPr>
                    <w:tcW w:w="387" w:type="pct"/>
                  </w:tcPr>
                  <w:p w14:paraId="290376BF" w14:textId="77777777" w:rsidR="005635BE" w:rsidRPr="00BE4EBF" w:rsidRDefault="005635BE" w:rsidP="00757561">
                    <w:pPr>
                      <w:jc w:val="both"/>
                      <w:rPr>
                        <w:color w:val="333399"/>
                        <w:szCs w:val="22"/>
                      </w:rPr>
                    </w:pPr>
                    <w:r w:rsidRPr="00BE4EBF">
                      <w:rPr>
                        <w:color w:val="333399"/>
                        <w:szCs w:val="22"/>
                      </w:rPr>
                      <w:lastRenderedPageBreak/>
                      <w:t>7.</w:t>
                    </w:r>
                  </w:p>
                  <w:p w14:paraId="04EF5296" w14:textId="77777777" w:rsidR="005635BE" w:rsidRPr="00BE4EBF" w:rsidRDefault="005635BE" w:rsidP="00757561">
                    <w:pPr>
                      <w:jc w:val="both"/>
                      <w:rPr>
                        <w:rFonts w:eastAsia="MS Mincho"/>
                        <w:color w:val="333399"/>
                        <w:szCs w:val="22"/>
                      </w:rPr>
                    </w:pPr>
                  </w:p>
                </w:tc>
                <w:tc>
                  <w:tcPr>
                    <w:tcW w:w="4613" w:type="pct"/>
                    <w:gridSpan w:val="5"/>
                  </w:tcPr>
                  <w:p w14:paraId="6C3FE5C2" w14:textId="77777777" w:rsidR="005635BE" w:rsidRPr="00BE4EBF" w:rsidRDefault="005635BE" w:rsidP="00757561">
                    <w:pPr>
                      <w:jc w:val="both"/>
                      <w:rPr>
                        <w:rFonts w:eastAsia="MS Mincho"/>
                        <w:szCs w:val="22"/>
                      </w:rPr>
                    </w:pPr>
                    <w:r w:rsidRPr="00BE4EBF">
                      <w:rPr>
                        <w:szCs w:val="22"/>
                      </w:rPr>
                      <w:t>The Contractor shall not obtain any proprietary interest or any other interest whatsoever in the Confidential Information furnished to them by the Contracting Authority and the Contractor so acknowledges and confirms.</w:t>
                    </w:r>
                  </w:p>
                </w:tc>
              </w:tr>
              <w:tr w:rsidR="005635BE" w:rsidRPr="00BE4EBF" w14:paraId="1BEC8365" w14:textId="77777777" w:rsidTr="00757561">
                <w:tc>
                  <w:tcPr>
                    <w:tcW w:w="387" w:type="pct"/>
                  </w:tcPr>
                  <w:p w14:paraId="3B51D33D" w14:textId="77777777" w:rsidR="005635BE" w:rsidRPr="00BE4EBF" w:rsidRDefault="005635BE" w:rsidP="00757561">
                    <w:pPr>
                      <w:jc w:val="both"/>
                      <w:rPr>
                        <w:color w:val="333399"/>
                        <w:szCs w:val="22"/>
                      </w:rPr>
                    </w:pPr>
                    <w:r w:rsidRPr="00BE4EBF">
                      <w:rPr>
                        <w:color w:val="333399"/>
                      </w:rPr>
                      <w:t>8.</w:t>
                    </w:r>
                  </w:p>
                </w:tc>
                <w:tc>
                  <w:tcPr>
                    <w:tcW w:w="4613" w:type="pct"/>
                    <w:gridSpan w:val="5"/>
                  </w:tcPr>
                  <w:p w14:paraId="4D21920B" w14:textId="77777777" w:rsidR="005635BE" w:rsidRPr="00BE4EBF" w:rsidRDefault="005635BE" w:rsidP="00757561">
                    <w:pPr>
                      <w:jc w:val="both"/>
                      <w:rPr>
                        <w:szCs w:val="22"/>
                      </w:rPr>
                    </w:pPr>
                    <w:r w:rsidRPr="00BE4EBF">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5635BE" w:rsidRPr="00BE4EBF" w14:paraId="353A2B58" w14:textId="77777777" w:rsidTr="00757561">
                <w:tc>
                  <w:tcPr>
                    <w:tcW w:w="387" w:type="pct"/>
                  </w:tcPr>
                  <w:p w14:paraId="5B797389" w14:textId="77777777" w:rsidR="005635BE" w:rsidRPr="00BE4EBF" w:rsidRDefault="005635BE" w:rsidP="00757561">
                    <w:pPr>
                      <w:jc w:val="both"/>
                      <w:rPr>
                        <w:color w:val="333399"/>
                        <w:szCs w:val="22"/>
                      </w:rPr>
                    </w:pPr>
                    <w:r w:rsidRPr="00BE4EBF">
                      <w:rPr>
                        <w:color w:val="333399"/>
                      </w:rPr>
                      <w:t>9.</w:t>
                    </w:r>
                  </w:p>
                </w:tc>
                <w:tc>
                  <w:tcPr>
                    <w:tcW w:w="4613" w:type="pct"/>
                    <w:gridSpan w:val="5"/>
                  </w:tcPr>
                  <w:p w14:paraId="5D52314C" w14:textId="77777777" w:rsidR="005635BE" w:rsidRPr="00BE4EBF" w:rsidRDefault="005635BE" w:rsidP="00757561">
                    <w:pPr>
                      <w:jc w:val="both"/>
                      <w:rPr>
                        <w:szCs w:val="22"/>
                      </w:rPr>
                    </w:pPr>
                    <w:r w:rsidRPr="00BE4EBF">
                      <w:rPr>
                        <w:szCs w:val="22"/>
                      </w:rPr>
                      <w:t>The Contractor agrees that this Agreement will continue in force notwithstanding any court order relating to the Competition or termination of the Contract (if awarded) for any reason.</w:t>
                    </w:r>
                  </w:p>
                </w:tc>
              </w:tr>
              <w:tr w:rsidR="005635BE" w:rsidRPr="00BE4EBF" w14:paraId="1E4A4381" w14:textId="77777777" w:rsidTr="00757561">
                <w:tc>
                  <w:tcPr>
                    <w:tcW w:w="387" w:type="pct"/>
                  </w:tcPr>
                  <w:p w14:paraId="139D96AE" w14:textId="77777777" w:rsidR="005635BE" w:rsidRPr="00BE4EBF" w:rsidRDefault="005635BE" w:rsidP="00757561">
                    <w:pPr>
                      <w:jc w:val="both"/>
                      <w:rPr>
                        <w:color w:val="333399"/>
                      </w:rPr>
                    </w:pPr>
                    <w:r w:rsidRPr="00BE4EBF">
                      <w:rPr>
                        <w:color w:val="333399"/>
                      </w:rPr>
                      <w:t>10.</w:t>
                    </w:r>
                  </w:p>
                  <w:p w14:paraId="1FAA3E2C" w14:textId="77777777" w:rsidR="005635BE" w:rsidRPr="00BE4EBF" w:rsidRDefault="005635BE" w:rsidP="00757561">
                    <w:pPr>
                      <w:jc w:val="both"/>
                      <w:rPr>
                        <w:color w:val="333399"/>
                      </w:rPr>
                    </w:pPr>
                  </w:p>
                  <w:p w14:paraId="611FD0DC" w14:textId="77777777" w:rsidR="005635BE" w:rsidRPr="00BE4EBF" w:rsidRDefault="005635BE" w:rsidP="00757561">
                    <w:pPr>
                      <w:jc w:val="both"/>
                      <w:rPr>
                        <w:color w:val="333399"/>
                      </w:rPr>
                    </w:pPr>
                  </w:p>
                  <w:p w14:paraId="1C9C6E93" w14:textId="77777777" w:rsidR="005635BE" w:rsidRPr="00BE4EBF" w:rsidRDefault="005635BE" w:rsidP="00757561">
                    <w:pPr>
                      <w:jc w:val="both"/>
                      <w:rPr>
                        <w:color w:val="333399"/>
                        <w:szCs w:val="22"/>
                      </w:rPr>
                    </w:pPr>
                    <w:r w:rsidRPr="00BE4EBF">
                      <w:rPr>
                        <w:color w:val="333399"/>
                      </w:rPr>
                      <w:t>11.</w:t>
                    </w:r>
                  </w:p>
                </w:tc>
                <w:tc>
                  <w:tcPr>
                    <w:tcW w:w="4613" w:type="pct"/>
                    <w:gridSpan w:val="5"/>
                  </w:tcPr>
                  <w:p w14:paraId="384AD166" w14:textId="77777777" w:rsidR="005635BE" w:rsidRPr="00BE4EBF" w:rsidRDefault="005635BE" w:rsidP="00757561">
                    <w:pPr>
                      <w:jc w:val="both"/>
                      <w:rPr>
                        <w:szCs w:val="22"/>
                      </w:rPr>
                    </w:pPr>
                    <w:r w:rsidRPr="00BE4EBF">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p w14:paraId="29500149" w14:textId="77777777" w:rsidR="005635BE" w:rsidRPr="00BE4EBF" w:rsidRDefault="005635BE">
                    <w:pPr>
                      <w:numPr>
                        <w:ilvl w:val="2"/>
                        <w:numId w:val="9"/>
                      </w:numPr>
                      <w:spacing w:line="256" w:lineRule="auto"/>
                      <w:ind w:left="469" w:hanging="469"/>
                      <w:contextualSpacing/>
                      <w:jc w:val="both"/>
                      <w:rPr>
                        <w:szCs w:val="22"/>
                      </w:rPr>
                    </w:pPr>
                    <w:r w:rsidRPr="00BE4EBF">
                      <w:rPr>
                        <w:szCs w:val="22"/>
                      </w:rPr>
                      <w:t>In this Agreement, the following terms shall have the meanings respectively ascribed to them:</w:t>
                    </w:r>
                  </w:p>
                  <w:p w14:paraId="7D4E0F14" w14:textId="77777777" w:rsidR="005635BE" w:rsidRPr="00BE4EBF" w:rsidRDefault="005635BE" w:rsidP="00757561">
                    <w:pPr>
                      <w:spacing w:line="256" w:lineRule="auto"/>
                      <w:jc w:val="both"/>
                      <w:rPr>
                        <w:szCs w:val="22"/>
                      </w:rPr>
                    </w:pPr>
                    <w:r w:rsidRPr="00BE4EBF">
                      <w:rPr>
                        <w:szCs w:val="22"/>
                      </w:rPr>
                      <w:t xml:space="preserve">“Data Controller” has the meaning given under the Data Protection Laws; </w:t>
                    </w:r>
                  </w:p>
                  <w:p w14:paraId="36A56FFF" w14:textId="77777777" w:rsidR="005635BE" w:rsidRPr="00BE4EBF" w:rsidRDefault="005635BE" w:rsidP="00757561">
                    <w:pPr>
                      <w:spacing w:line="256" w:lineRule="auto"/>
                      <w:jc w:val="both"/>
                      <w:rPr>
                        <w:szCs w:val="22"/>
                      </w:rPr>
                    </w:pPr>
                    <w:r w:rsidRPr="00BE4EBF">
                      <w:rPr>
                        <w:szCs w:val="22"/>
                      </w:rPr>
                      <w:t xml:space="preserve">“Data Processor” has the meaning given under the Data Protection Laws; </w:t>
                    </w:r>
                  </w:p>
                  <w:p w14:paraId="03C65BB0" w14:textId="77777777" w:rsidR="005635BE" w:rsidRPr="00BE4EBF" w:rsidRDefault="005635BE" w:rsidP="00757561">
                    <w:pPr>
                      <w:spacing w:line="256" w:lineRule="auto"/>
                      <w:jc w:val="both"/>
                      <w:rPr>
                        <w:szCs w:val="22"/>
                      </w:rPr>
                    </w:pPr>
                    <w:r w:rsidRPr="00BE4EBF">
                      <w:rPr>
                        <w:szCs w:val="22"/>
                      </w:rPr>
                      <w:t xml:space="preserve">“Data Subject” has the meaning given under the Data Protection Laws; </w:t>
                    </w:r>
                  </w:p>
                  <w:p w14:paraId="6BB81E71" w14:textId="77777777" w:rsidR="005635BE" w:rsidRPr="00BE4EBF" w:rsidRDefault="005635BE" w:rsidP="00757561">
                    <w:pPr>
                      <w:spacing w:line="256" w:lineRule="auto"/>
                      <w:jc w:val="both"/>
                      <w:rPr>
                        <w:szCs w:val="22"/>
                      </w:rPr>
                    </w:pPr>
                    <w:r w:rsidRPr="00BE4EBF">
                      <w:rPr>
                        <w:szCs w:val="22"/>
                      </w:rPr>
                      <w:t>“Data Subject Access Request” means a request made by a Data Subject in accordance with rights granted under the Data Protection Laws to access his or her Personal Data;</w:t>
                    </w:r>
                  </w:p>
                  <w:p w14:paraId="1174B509" w14:textId="77777777" w:rsidR="005635BE" w:rsidRPr="00BE4EBF" w:rsidRDefault="005635BE" w:rsidP="00757561">
                    <w:pPr>
                      <w:spacing w:line="256" w:lineRule="auto"/>
                      <w:jc w:val="both"/>
                      <w:rPr>
                        <w:szCs w:val="22"/>
                      </w:rPr>
                    </w:pPr>
                    <w:r w:rsidRPr="00BE4EBF">
                      <w:rPr>
                        <w:szCs w:val="22"/>
                      </w:rPr>
                      <w:t>“Personal Data” has the meaning given under Data Protection Laws;</w:t>
                    </w:r>
                  </w:p>
                  <w:p w14:paraId="4551E7F8" w14:textId="77777777" w:rsidR="005635BE" w:rsidRPr="00BE4EBF" w:rsidRDefault="005635BE" w:rsidP="00757561">
                    <w:pPr>
                      <w:spacing w:line="256" w:lineRule="auto"/>
                      <w:jc w:val="both"/>
                      <w:rPr>
                        <w:szCs w:val="22"/>
                      </w:rPr>
                    </w:pPr>
                    <w:r w:rsidRPr="00BE4EBF">
                      <w:rPr>
                        <w:szCs w:val="22"/>
                      </w:rPr>
                      <w:t>“Processing” has the meaning given under the Data Protection Laws;</w:t>
                    </w:r>
                  </w:p>
                  <w:p w14:paraId="723CFCCB" w14:textId="77777777" w:rsidR="005635BE" w:rsidRPr="00BE4EBF" w:rsidRDefault="005635BE">
                    <w:pPr>
                      <w:numPr>
                        <w:ilvl w:val="2"/>
                        <w:numId w:val="9"/>
                      </w:numPr>
                      <w:spacing w:line="256" w:lineRule="auto"/>
                      <w:ind w:left="469" w:hanging="469"/>
                      <w:contextualSpacing/>
                      <w:jc w:val="both"/>
                      <w:rPr>
                        <w:szCs w:val="22"/>
                      </w:rPr>
                    </w:pPr>
                    <w:r w:rsidRPr="00BE4EBF">
                      <w:rPr>
                        <w:szCs w:val="22"/>
                      </w:rPr>
                      <w:t>The Contractor shall comply with all applicable requirements of the Data Protection Laws.</w:t>
                    </w:r>
                  </w:p>
                  <w:p w14:paraId="28BAE093" w14:textId="77777777" w:rsidR="005635BE" w:rsidRPr="00BE4EBF" w:rsidRDefault="005635BE">
                    <w:pPr>
                      <w:numPr>
                        <w:ilvl w:val="2"/>
                        <w:numId w:val="9"/>
                      </w:numPr>
                      <w:spacing w:line="256" w:lineRule="auto"/>
                      <w:ind w:left="469" w:hanging="469"/>
                      <w:contextualSpacing/>
                      <w:jc w:val="both"/>
                      <w:rPr>
                        <w:szCs w:val="22"/>
                      </w:rPr>
                    </w:pPr>
                    <w:r w:rsidRPr="00BE4EBF">
                      <w:rPr>
                        <w:szCs w:val="22"/>
                      </w:rPr>
                      <w:t xml:space="preserve">The Parties acknowledge that for the purposes of the Data Protection Laws, the </w:t>
                    </w:r>
                    <w:r>
                      <w:rPr>
                        <w:szCs w:val="22"/>
                      </w:rPr>
                      <w:t>Contracting Authority</w:t>
                    </w:r>
                    <w:r w:rsidRPr="00BE4EBF">
                      <w:rPr>
                        <w:szCs w:val="22"/>
                      </w:rPr>
                      <w:t xml:space="preserve"> is the Data Controller and the Contractor is the Data Processor in respect of Confidential Information which is Personal Data.  Schedule A sets out the scope, nature and purpose of Processing by the Contractor, the duration of the Processing and the types of Personal Data and categories of Data Subject.</w:t>
                    </w:r>
                  </w:p>
                  <w:p w14:paraId="24461F60" w14:textId="77777777" w:rsidR="005635BE" w:rsidRPr="00BE4EBF" w:rsidRDefault="005635BE" w:rsidP="00757561">
                    <w:pPr>
                      <w:spacing w:line="256" w:lineRule="auto"/>
                      <w:ind w:left="2340"/>
                      <w:contextualSpacing/>
                      <w:jc w:val="both"/>
                      <w:rPr>
                        <w:szCs w:val="22"/>
                      </w:rPr>
                    </w:pPr>
                  </w:p>
                  <w:p w14:paraId="312E73A7" w14:textId="77777777" w:rsidR="005635BE" w:rsidRPr="00BE4EBF" w:rsidRDefault="005635BE">
                    <w:pPr>
                      <w:numPr>
                        <w:ilvl w:val="2"/>
                        <w:numId w:val="9"/>
                      </w:numPr>
                      <w:spacing w:line="256" w:lineRule="auto"/>
                      <w:ind w:left="469" w:hanging="469"/>
                      <w:contextualSpacing/>
                      <w:jc w:val="both"/>
                      <w:rPr>
                        <w:szCs w:val="22"/>
                      </w:rPr>
                    </w:pPr>
                    <w:r w:rsidRPr="00BE4EBF">
                      <w:rPr>
                        <w:szCs w:val="22"/>
                      </w:rPr>
                      <w:t xml:space="preserve">Without prejudice to the generality of clause </w:t>
                    </w:r>
                    <w:r>
                      <w:rPr>
                        <w:szCs w:val="22"/>
                      </w:rPr>
                      <w:t>11</w:t>
                    </w:r>
                    <w:r w:rsidRPr="00BE4EBF">
                      <w:rPr>
                        <w:szCs w:val="22"/>
                      </w:rPr>
                      <w:t>(B), the Contractor shall, in relation to any Confidential Information which is Personal Data:-</w:t>
                    </w:r>
                  </w:p>
                  <w:p w14:paraId="5E1795F9" w14:textId="77777777" w:rsidR="005635BE" w:rsidRPr="00BE4EBF" w:rsidRDefault="005635BE" w:rsidP="00746C69">
                    <w:pPr>
                      <w:numPr>
                        <w:ilvl w:val="0"/>
                        <w:numId w:val="12"/>
                      </w:numPr>
                      <w:spacing w:line="256" w:lineRule="auto"/>
                      <w:contextualSpacing/>
                      <w:jc w:val="both"/>
                      <w:rPr>
                        <w:szCs w:val="22"/>
                      </w:rPr>
                    </w:pPr>
                    <w:r w:rsidRPr="00BE4EBF">
                      <w:rPr>
                        <w:szCs w:val="22"/>
                      </w:rPr>
                      <w:t xml:space="preserve">process that Personal Data only on the written instructions of the </w:t>
                    </w:r>
                    <w:r>
                      <w:rPr>
                        <w:szCs w:val="22"/>
                      </w:rPr>
                      <w:t>Contracting Authority</w:t>
                    </w:r>
                    <w:r w:rsidRPr="00BE4EBF">
                      <w:rPr>
                        <w:szCs w:val="22"/>
                      </w:rPr>
                      <w:t xml:space="preserve">; </w:t>
                    </w:r>
                  </w:p>
                  <w:p w14:paraId="49E15629" w14:textId="77777777" w:rsidR="005635BE" w:rsidRPr="00BE4EBF" w:rsidRDefault="005635BE" w:rsidP="00757561">
                    <w:pPr>
                      <w:spacing w:line="256" w:lineRule="auto"/>
                      <w:ind w:left="405"/>
                      <w:contextualSpacing/>
                      <w:jc w:val="both"/>
                      <w:rPr>
                        <w:szCs w:val="22"/>
                      </w:rPr>
                    </w:pPr>
                  </w:p>
                  <w:p w14:paraId="64B34187" w14:textId="77777777" w:rsidR="005635BE" w:rsidRPr="00BE4EBF" w:rsidRDefault="005635BE" w:rsidP="00746C69">
                    <w:pPr>
                      <w:numPr>
                        <w:ilvl w:val="0"/>
                        <w:numId w:val="12"/>
                      </w:numPr>
                      <w:spacing w:line="256" w:lineRule="auto"/>
                      <w:contextualSpacing/>
                      <w:jc w:val="both"/>
                      <w:rPr>
                        <w:szCs w:val="22"/>
                      </w:rPr>
                    </w:pPr>
                    <w:r w:rsidRPr="00BE4EBF">
                      <w:rPr>
                        <w:szCs w:val="22"/>
                      </w:rPr>
                      <w:t xml:space="preserve">ensure that it has in place appropriate technical and organisational measures, reviewed and approved by the </w:t>
                    </w:r>
                    <w:r>
                      <w:rPr>
                        <w:szCs w:val="22"/>
                      </w:rPr>
                      <w:t>Contracting Authority</w:t>
                    </w:r>
                    <w:r w:rsidRPr="00BE4EBF">
                      <w:rPr>
                        <w:szCs w:val="22"/>
                      </w:rPr>
                      <w:t xml:space="preserve">,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t>
                    </w:r>
                    <w:r w:rsidRPr="00BE4EBF">
                      <w:rPr>
                        <w:szCs w:val="22"/>
                      </w:rPr>
                      <w:lastRenderedPageBreak/>
                      <w:t>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4BE5C1B1" w14:textId="77777777" w:rsidR="005635BE" w:rsidRPr="00BE4EBF" w:rsidRDefault="005635BE" w:rsidP="00746C69">
                    <w:pPr>
                      <w:numPr>
                        <w:ilvl w:val="0"/>
                        <w:numId w:val="12"/>
                      </w:numPr>
                      <w:spacing w:line="256" w:lineRule="auto"/>
                      <w:contextualSpacing/>
                      <w:jc w:val="both"/>
                      <w:rPr>
                        <w:szCs w:val="22"/>
                      </w:rPr>
                    </w:pPr>
                    <w:r w:rsidRPr="00BE4EBF">
                      <w:rPr>
                        <w:szCs w:val="22"/>
                      </w:rPr>
                      <w:t>ensure that all personnel who have access to and/or process Personal Data are obliged to keep the Personal Data confidential;</w:t>
                    </w:r>
                  </w:p>
                  <w:p w14:paraId="4844817C" w14:textId="77777777" w:rsidR="005635BE" w:rsidRPr="00BE4EBF" w:rsidRDefault="005635BE" w:rsidP="00757561">
                    <w:pPr>
                      <w:spacing w:line="256" w:lineRule="auto"/>
                      <w:ind w:left="405"/>
                      <w:contextualSpacing/>
                      <w:jc w:val="both"/>
                      <w:rPr>
                        <w:szCs w:val="22"/>
                      </w:rPr>
                    </w:pPr>
                  </w:p>
                  <w:p w14:paraId="07285841" w14:textId="77777777" w:rsidR="005635BE" w:rsidRPr="00BE4EBF" w:rsidRDefault="005635BE" w:rsidP="00746C69">
                    <w:pPr>
                      <w:numPr>
                        <w:ilvl w:val="0"/>
                        <w:numId w:val="12"/>
                      </w:numPr>
                      <w:spacing w:line="256" w:lineRule="auto"/>
                      <w:contextualSpacing/>
                      <w:jc w:val="both"/>
                      <w:rPr>
                        <w:szCs w:val="22"/>
                      </w:rPr>
                    </w:pPr>
                    <w:r w:rsidRPr="00BE4EBF">
                      <w:rPr>
                        <w:szCs w:val="22"/>
                      </w:rPr>
                      <w:t xml:space="preserve">not transfer any Personal Data outside of the European Economic Area unless the prior written consent of the </w:t>
                    </w:r>
                    <w:r>
                      <w:rPr>
                        <w:szCs w:val="22"/>
                      </w:rPr>
                      <w:t>Contracting Authority</w:t>
                    </w:r>
                    <w:r w:rsidRPr="00BE4EBF">
                      <w:rPr>
                        <w:szCs w:val="22"/>
                      </w:rPr>
                      <w:t xml:space="preserve"> has been obtained and the following conditions are fulfilled;</w:t>
                    </w:r>
                  </w:p>
                  <w:p w14:paraId="31CE5FCD" w14:textId="77777777" w:rsidR="005635BE" w:rsidRPr="00BE4EBF" w:rsidRDefault="005635BE" w:rsidP="00757561">
                    <w:pPr>
                      <w:ind w:left="720"/>
                      <w:contextualSpacing/>
                      <w:jc w:val="both"/>
                      <w:rPr>
                        <w:szCs w:val="22"/>
                      </w:rPr>
                    </w:pPr>
                  </w:p>
                  <w:p w14:paraId="553DF910" w14:textId="77777777" w:rsidR="005635BE" w:rsidRPr="00BE4EBF" w:rsidRDefault="005635BE" w:rsidP="00757561">
                    <w:pPr>
                      <w:spacing w:line="256" w:lineRule="auto"/>
                      <w:ind w:left="405"/>
                      <w:contextualSpacing/>
                      <w:jc w:val="both"/>
                      <w:rPr>
                        <w:szCs w:val="22"/>
                      </w:rPr>
                    </w:pPr>
                  </w:p>
                  <w:p w14:paraId="4588C07D" w14:textId="77777777" w:rsidR="005635BE" w:rsidRPr="00BE4EBF" w:rsidRDefault="005635BE" w:rsidP="00746C69">
                    <w:pPr>
                      <w:numPr>
                        <w:ilvl w:val="0"/>
                        <w:numId w:val="13"/>
                      </w:numPr>
                      <w:spacing w:line="256" w:lineRule="auto"/>
                      <w:contextualSpacing/>
                      <w:jc w:val="both"/>
                      <w:rPr>
                        <w:szCs w:val="22"/>
                      </w:rPr>
                    </w:pPr>
                    <w:r w:rsidRPr="00BE4EBF">
                      <w:rPr>
                        <w:szCs w:val="22"/>
                      </w:rPr>
                      <w:t xml:space="preserve">appropriate safeguards are in place  in relation to the transfer, to ensure that Personal Data is adequately protected in accordance with Chapter V of Regulation 2016/679 ( General Data Protection Regulation); </w:t>
                    </w:r>
                  </w:p>
                  <w:p w14:paraId="2A4D67E8" w14:textId="77777777" w:rsidR="005635BE" w:rsidRPr="00BE4EBF" w:rsidRDefault="005635BE" w:rsidP="00746C69">
                    <w:pPr>
                      <w:numPr>
                        <w:ilvl w:val="0"/>
                        <w:numId w:val="13"/>
                      </w:numPr>
                      <w:spacing w:line="256" w:lineRule="auto"/>
                      <w:contextualSpacing/>
                      <w:jc w:val="both"/>
                      <w:rPr>
                        <w:szCs w:val="22"/>
                      </w:rPr>
                    </w:pPr>
                    <w:r w:rsidRPr="00BE4EBF">
                      <w:rPr>
                        <w:szCs w:val="22"/>
                      </w:rPr>
                      <w:t>the data subject has enforceable rights and effective legal remedies;</w:t>
                    </w:r>
                  </w:p>
                  <w:p w14:paraId="769809B7" w14:textId="77777777" w:rsidR="005635BE" w:rsidRPr="00BE4EBF" w:rsidRDefault="005635BE" w:rsidP="00746C69">
                    <w:pPr>
                      <w:numPr>
                        <w:ilvl w:val="0"/>
                        <w:numId w:val="13"/>
                      </w:numPr>
                      <w:spacing w:line="256" w:lineRule="auto"/>
                      <w:contextualSpacing/>
                      <w:jc w:val="both"/>
                      <w:rPr>
                        <w:szCs w:val="22"/>
                      </w:rPr>
                    </w:pPr>
                    <w:r w:rsidRPr="00BE4EBF">
                      <w:rPr>
                        <w:szCs w:val="22"/>
                      </w:rPr>
                      <w:t>The Contractor complies with its obligations under the Data Protection Laws by providing an adequate level of protection to any Personal Data that is transferred; and</w:t>
                    </w:r>
                  </w:p>
                  <w:p w14:paraId="41B9BAE6" w14:textId="77777777" w:rsidR="005635BE" w:rsidRPr="00BE4EBF" w:rsidRDefault="005635BE" w:rsidP="00746C69">
                    <w:pPr>
                      <w:numPr>
                        <w:ilvl w:val="0"/>
                        <w:numId w:val="13"/>
                      </w:numPr>
                      <w:spacing w:line="256" w:lineRule="auto"/>
                      <w:contextualSpacing/>
                      <w:jc w:val="both"/>
                      <w:rPr>
                        <w:szCs w:val="22"/>
                      </w:rPr>
                    </w:pPr>
                    <w:r w:rsidRPr="00BE4EBF">
                      <w:rPr>
                        <w:szCs w:val="22"/>
                      </w:rPr>
                      <w:t xml:space="preserve">The Contractor complies with reasonable instructions notified to it in advance by the </w:t>
                    </w:r>
                    <w:r>
                      <w:rPr>
                        <w:szCs w:val="22"/>
                      </w:rPr>
                      <w:t>Contracting Authority</w:t>
                    </w:r>
                    <w:r w:rsidRPr="00BE4EBF">
                      <w:rPr>
                        <w:szCs w:val="22"/>
                      </w:rPr>
                      <w:t xml:space="preserve"> with respect to the processing of the Personal Data;</w:t>
                    </w:r>
                  </w:p>
                  <w:p w14:paraId="0D43E87E" w14:textId="77777777" w:rsidR="005635BE" w:rsidRPr="00BE4EBF" w:rsidRDefault="005635BE" w:rsidP="00757561">
                    <w:pPr>
                      <w:spacing w:line="256" w:lineRule="auto"/>
                      <w:jc w:val="both"/>
                      <w:rPr>
                        <w:szCs w:val="22"/>
                      </w:rPr>
                    </w:pPr>
                    <w:r w:rsidRPr="00BE4EBF">
                      <w:rPr>
                        <w:szCs w:val="22"/>
                      </w:rPr>
                      <w:t xml:space="preserve"> </w:t>
                    </w:r>
                  </w:p>
                  <w:p w14:paraId="013AE293" w14:textId="77777777" w:rsidR="005635BE" w:rsidRPr="00BE4EBF" w:rsidRDefault="005635BE">
                    <w:pPr>
                      <w:numPr>
                        <w:ilvl w:val="2"/>
                        <w:numId w:val="9"/>
                      </w:numPr>
                      <w:spacing w:line="256" w:lineRule="auto"/>
                      <w:ind w:left="469" w:hanging="469"/>
                      <w:contextualSpacing/>
                      <w:jc w:val="both"/>
                      <w:rPr>
                        <w:szCs w:val="22"/>
                      </w:rPr>
                    </w:pPr>
                    <w:r w:rsidRPr="00BE4EBF">
                      <w:rPr>
                        <w:szCs w:val="22"/>
                      </w:rPr>
                      <w:t xml:space="preserve">The Contractor shall promptly notify the </w:t>
                    </w:r>
                    <w:r>
                      <w:rPr>
                        <w:szCs w:val="22"/>
                      </w:rPr>
                      <w:t>Contracting Authority</w:t>
                    </w:r>
                    <w:r w:rsidRPr="00BE4EBF">
                      <w:rPr>
                        <w:szCs w:val="22"/>
                      </w:rPr>
                      <w:t xml:space="preserve"> if it receives a Data Subject Access Request to have access to any Personal Data or any other complaint, correspondence, notice, request  any order of the Court or request of any regulatory or government body relating to the </w:t>
                    </w:r>
                    <w:r>
                      <w:rPr>
                        <w:szCs w:val="22"/>
                      </w:rPr>
                      <w:t>Contracting Authority</w:t>
                    </w:r>
                    <w:r w:rsidRPr="00BE4EBF">
                      <w:rPr>
                        <w:szCs w:val="22"/>
                      </w:rPr>
                      <w:t xml:space="preserve">’s obligations under the Data Protection Laws and provide full co-operation and assistance to the </w:t>
                    </w:r>
                    <w:r>
                      <w:rPr>
                        <w:szCs w:val="22"/>
                      </w:rPr>
                      <w:t>Contracting Authority</w:t>
                    </w:r>
                    <w:r w:rsidRPr="00BE4EBF">
                      <w:rPr>
                        <w:szCs w:val="22"/>
                      </w:rPr>
                      <w:t xml:space="preserve"> in relation to any such complaint, order or request (including, without limitation, by allowing Data Subjects to have access to their data).</w:t>
                    </w:r>
                  </w:p>
                  <w:p w14:paraId="4B12C8BD" w14:textId="77777777" w:rsidR="005635BE" w:rsidRPr="00BE4EBF" w:rsidRDefault="005635BE" w:rsidP="00757561">
                    <w:pPr>
                      <w:spacing w:line="256" w:lineRule="auto"/>
                      <w:ind w:left="2340"/>
                      <w:contextualSpacing/>
                      <w:jc w:val="both"/>
                      <w:rPr>
                        <w:szCs w:val="22"/>
                      </w:rPr>
                    </w:pPr>
                  </w:p>
                  <w:p w14:paraId="2AABE25D" w14:textId="77777777" w:rsidR="005635BE" w:rsidRPr="00BE4EBF" w:rsidRDefault="005635BE">
                    <w:pPr>
                      <w:numPr>
                        <w:ilvl w:val="2"/>
                        <w:numId w:val="9"/>
                      </w:numPr>
                      <w:spacing w:line="256" w:lineRule="auto"/>
                      <w:ind w:left="327" w:hanging="327"/>
                      <w:contextualSpacing/>
                      <w:jc w:val="both"/>
                      <w:rPr>
                        <w:szCs w:val="22"/>
                      </w:rPr>
                    </w:pPr>
                    <w:r w:rsidRPr="00BE4EBF">
                      <w:rPr>
                        <w:szCs w:val="22"/>
                      </w:rPr>
                      <w:t xml:space="preserve">The Contractor shall without undue delay report in writing to the </w:t>
                    </w:r>
                    <w:r>
                      <w:rPr>
                        <w:szCs w:val="22"/>
                      </w:rPr>
                      <w:t>Contacting Authority</w:t>
                    </w:r>
                    <w:r w:rsidRPr="00BE4EBF">
                      <w:rPr>
                        <w:szCs w:val="22"/>
                      </w:rPr>
                      <w:t xml:space="preserve"> any data compromise involving Personal Data, or any circumstances that could have resulted in unauthorised access to or disclosure of Personal Data.</w:t>
                    </w:r>
                  </w:p>
                  <w:p w14:paraId="1F17D7B7" w14:textId="77777777" w:rsidR="005635BE" w:rsidRPr="00BE4EBF" w:rsidRDefault="005635BE" w:rsidP="00757561">
                    <w:pPr>
                      <w:ind w:left="720"/>
                      <w:contextualSpacing/>
                      <w:jc w:val="both"/>
                      <w:rPr>
                        <w:szCs w:val="22"/>
                      </w:rPr>
                    </w:pPr>
                  </w:p>
                  <w:p w14:paraId="70BB375B" w14:textId="77777777" w:rsidR="005635BE" w:rsidRPr="00BE4EBF" w:rsidRDefault="005635BE">
                    <w:pPr>
                      <w:numPr>
                        <w:ilvl w:val="2"/>
                        <w:numId w:val="9"/>
                      </w:numPr>
                      <w:spacing w:line="256" w:lineRule="auto"/>
                      <w:ind w:left="327" w:hanging="327"/>
                      <w:contextualSpacing/>
                      <w:jc w:val="both"/>
                      <w:rPr>
                        <w:szCs w:val="22"/>
                      </w:rPr>
                    </w:pPr>
                    <w:r w:rsidRPr="00BE4EBF">
                      <w:rPr>
                        <w:szCs w:val="22"/>
                      </w:rPr>
                      <w:t xml:space="preserve">The Contractor shall assist the </w:t>
                    </w:r>
                    <w:r>
                      <w:rPr>
                        <w:szCs w:val="22"/>
                      </w:rPr>
                      <w:t>Contracting Authority</w:t>
                    </w:r>
                    <w:r w:rsidRPr="00BE4EBF">
                      <w:rPr>
                        <w:szCs w:val="22"/>
                      </w:rPr>
                      <w:t xml:space="preserve"> in ensuring compliance with its obligations under the Data Protection Laws with respect to security, impact assessments and consultations with supervisory authorities and regulators.</w:t>
                    </w:r>
                  </w:p>
                  <w:p w14:paraId="5947A0E2" w14:textId="77777777" w:rsidR="005635BE" w:rsidRPr="00BE4EBF" w:rsidRDefault="005635BE" w:rsidP="00757561">
                    <w:pPr>
                      <w:ind w:left="720"/>
                      <w:contextualSpacing/>
                      <w:jc w:val="both"/>
                      <w:rPr>
                        <w:szCs w:val="22"/>
                      </w:rPr>
                    </w:pPr>
                  </w:p>
                  <w:p w14:paraId="2BF3DDA3" w14:textId="77777777" w:rsidR="005635BE" w:rsidRPr="00BE4EBF" w:rsidRDefault="005635BE">
                    <w:pPr>
                      <w:numPr>
                        <w:ilvl w:val="2"/>
                        <w:numId w:val="9"/>
                      </w:numPr>
                      <w:spacing w:line="256" w:lineRule="auto"/>
                      <w:ind w:left="327" w:hanging="327"/>
                      <w:contextualSpacing/>
                      <w:jc w:val="both"/>
                      <w:rPr>
                        <w:szCs w:val="22"/>
                      </w:rPr>
                    </w:pPr>
                    <w:r w:rsidRPr="00BE4EBF">
                      <w:rPr>
                        <w:szCs w:val="22"/>
                      </w:rPr>
                      <w:t xml:space="preserve">The Contractor shall at the written direction  of the </w:t>
                    </w:r>
                    <w:r>
                      <w:rPr>
                        <w:szCs w:val="22"/>
                      </w:rPr>
                      <w:t>Contracting Authority</w:t>
                    </w:r>
                    <w:r w:rsidRPr="00BE4EBF">
                      <w:rPr>
                        <w:szCs w:val="22"/>
                      </w:rPr>
                      <w:t xml:space="preserve">, amend, delete or return Personal Data and copies thereof to the </w:t>
                    </w:r>
                    <w:r>
                      <w:rPr>
                        <w:szCs w:val="22"/>
                      </w:rPr>
                      <w:t>Contracting Authority</w:t>
                    </w:r>
                    <w:r w:rsidRPr="00BE4EBF">
                      <w:rPr>
                        <w:szCs w:val="22"/>
                      </w:rPr>
                      <w:t xml:space="preserve"> on termination of this Agreement unless the Contractor is required by the laws of any member of the European Union or by the laws of the European Union applicable to the Contractor to store the Personal Data.</w:t>
                    </w:r>
                  </w:p>
                  <w:p w14:paraId="458A8065" w14:textId="77777777" w:rsidR="005635BE" w:rsidRPr="00BE4EBF" w:rsidRDefault="005635BE" w:rsidP="00757561">
                    <w:pPr>
                      <w:ind w:left="720"/>
                      <w:contextualSpacing/>
                      <w:jc w:val="both"/>
                      <w:rPr>
                        <w:szCs w:val="22"/>
                      </w:rPr>
                    </w:pPr>
                  </w:p>
                  <w:p w14:paraId="6D6C75C9" w14:textId="77777777" w:rsidR="005635BE" w:rsidRPr="00BE4EBF" w:rsidRDefault="005635BE">
                    <w:pPr>
                      <w:numPr>
                        <w:ilvl w:val="2"/>
                        <w:numId w:val="9"/>
                      </w:numPr>
                      <w:spacing w:line="256" w:lineRule="auto"/>
                      <w:ind w:left="327" w:hanging="327"/>
                      <w:contextualSpacing/>
                      <w:jc w:val="both"/>
                      <w:rPr>
                        <w:szCs w:val="22"/>
                      </w:rPr>
                    </w:pPr>
                    <w:r w:rsidRPr="00BE4EBF">
                      <w:rPr>
                        <w:szCs w:val="22"/>
                      </w:rPr>
                      <w:t xml:space="preserve">The Contractor shall permit the </w:t>
                    </w:r>
                    <w:r>
                      <w:rPr>
                        <w:szCs w:val="22"/>
                      </w:rPr>
                      <w:t>Contracting Authority</w:t>
                    </w:r>
                    <w:r w:rsidRPr="00BE4EBF">
                      <w:rPr>
                        <w:szCs w:val="22"/>
                      </w:rPr>
                      <w:t xml:space="preserve">, </w:t>
                    </w:r>
                    <w:r w:rsidRPr="00BE4EBF">
                      <w:rPr>
                        <w:rFonts w:eastAsia="Calibri"/>
                        <w:szCs w:val="22"/>
                        <w:lang w:val="en-IE"/>
                      </w:rPr>
                      <w:t xml:space="preserve">the Office of </w:t>
                    </w:r>
                    <w:r>
                      <w:rPr>
                        <w:rFonts w:eastAsia="Calibri"/>
                        <w:szCs w:val="22"/>
                        <w:lang w:val="en-IE"/>
                      </w:rPr>
                      <w:t>the Data Protection Commission</w:t>
                    </w:r>
                    <w:r w:rsidRPr="00BE4EBF">
                      <w:rPr>
                        <w:rFonts w:eastAsia="Calibri"/>
                        <w:szCs w:val="22"/>
                        <w:lang w:val="en-IE"/>
                      </w:rPr>
                      <w:t xml:space="preserve"> or other supervisory authority for data protection in Ireland,</w:t>
                    </w:r>
                    <w:r w:rsidRPr="00BE4EBF">
                      <w:rPr>
                        <w:szCs w:val="22"/>
                      </w:rPr>
                      <w:t xml:space="preserve"> and / or their nominee to conduct audits and or inspections of the Contractor’s facilities, and to have access to all data protection, confidentiality and security procedures, data equipment, mechanisms, documentation, databases, archives, data storage devices, electronic </w:t>
                    </w:r>
                    <w:r w:rsidRPr="00BE4EBF">
                      <w:rPr>
                        <w:szCs w:val="22"/>
                      </w:rPr>
                      <w:lastRenderedPageBreak/>
                      <w:t xml:space="preserve">communications and storage systems used by the Contractor in any way for the provision of the services.  The Contractor shall comply with all reasonable directions of the </w:t>
                    </w:r>
                    <w:r>
                      <w:rPr>
                        <w:szCs w:val="22"/>
                      </w:rPr>
                      <w:t>Contracting Authority</w:t>
                    </w:r>
                    <w:r w:rsidRPr="00BE4EBF">
                      <w:rPr>
                        <w:szCs w:val="22"/>
                      </w:rPr>
                      <w:t xml:space="preserve"> arising out of any such inspection, audit or review.</w:t>
                    </w:r>
                  </w:p>
                  <w:p w14:paraId="74EF8AB7" w14:textId="77777777" w:rsidR="005635BE" w:rsidRPr="00BE4EBF" w:rsidRDefault="005635BE" w:rsidP="00757561">
                    <w:pPr>
                      <w:ind w:left="720"/>
                      <w:contextualSpacing/>
                      <w:jc w:val="both"/>
                      <w:rPr>
                        <w:szCs w:val="22"/>
                      </w:rPr>
                    </w:pPr>
                  </w:p>
                  <w:p w14:paraId="24A9817F" w14:textId="77777777" w:rsidR="005635BE" w:rsidRPr="00BE4EBF" w:rsidRDefault="005635BE">
                    <w:pPr>
                      <w:numPr>
                        <w:ilvl w:val="2"/>
                        <w:numId w:val="9"/>
                      </w:numPr>
                      <w:spacing w:line="256" w:lineRule="auto"/>
                      <w:ind w:left="469" w:hanging="469"/>
                      <w:contextualSpacing/>
                      <w:jc w:val="both"/>
                      <w:rPr>
                        <w:szCs w:val="22"/>
                      </w:rPr>
                    </w:pPr>
                    <w:r w:rsidRPr="00BE4EBF">
                      <w:rPr>
                        <w:szCs w:val="22"/>
                      </w:rPr>
                      <w:t xml:space="preserve">The Contractor shall fully comply with, and implement policies which are communicated or notified to the Contractor by the </w:t>
                    </w:r>
                    <w:r>
                      <w:rPr>
                        <w:szCs w:val="22"/>
                      </w:rPr>
                      <w:t>Contracting Authority</w:t>
                    </w:r>
                    <w:r w:rsidRPr="00BE4EBF">
                      <w:rPr>
                        <w:szCs w:val="22"/>
                      </w:rPr>
                      <w:t xml:space="preserve"> from time to time.</w:t>
                    </w:r>
                  </w:p>
                  <w:p w14:paraId="15D9B816" w14:textId="77777777" w:rsidR="005635BE" w:rsidRPr="00BE4EBF" w:rsidRDefault="005635BE" w:rsidP="00757561">
                    <w:pPr>
                      <w:ind w:left="720"/>
                      <w:contextualSpacing/>
                      <w:jc w:val="both"/>
                      <w:rPr>
                        <w:szCs w:val="22"/>
                        <w:highlight w:val="yellow"/>
                      </w:rPr>
                    </w:pPr>
                  </w:p>
                  <w:p w14:paraId="5C77DA64" w14:textId="77777777" w:rsidR="005635BE" w:rsidRPr="00BE4EBF" w:rsidRDefault="005635BE">
                    <w:pPr>
                      <w:numPr>
                        <w:ilvl w:val="2"/>
                        <w:numId w:val="9"/>
                      </w:numPr>
                      <w:spacing w:line="256" w:lineRule="auto"/>
                      <w:ind w:left="611" w:hanging="611"/>
                      <w:contextualSpacing/>
                      <w:jc w:val="both"/>
                      <w:rPr>
                        <w:szCs w:val="22"/>
                      </w:rPr>
                    </w:pPr>
                    <w:r w:rsidRPr="00BE4EBF">
                      <w:rPr>
                        <w:szCs w:val="22"/>
                      </w:rPr>
                      <w:t xml:space="preserve">The Contractor shall maintain complete and accurate records and information to demonstrate its compliance with this clause 11 and allow for inspections and contribute to any audits by the </w:t>
                    </w:r>
                    <w:r>
                      <w:rPr>
                        <w:szCs w:val="22"/>
                      </w:rPr>
                      <w:t>Contacting Authority</w:t>
                    </w:r>
                    <w:r w:rsidRPr="00BE4EBF">
                      <w:rPr>
                        <w:szCs w:val="22"/>
                      </w:rPr>
                      <w:t xml:space="preserve"> or the </w:t>
                    </w:r>
                    <w:r>
                      <w:rPr>
                        <w:szCs w:val="22"/>
                      </w:rPr>
                      <w:t>Contracting Authority</w:t>
                    </w:r>
                    <w:r w:rsidRPr="00BE4EBF">
                      <w:rPr>
                        <w:szCs w:val="22"/>
                      </w:rPr>
                      <w:t>’s designated auditor.</w:t>
                    </w:r>
                  </w:p>
                  <w:p w14:paraId="7D020338" w14:textId="77777777" w:rsidR="005635BE" w:rsidRPr="00BE4EBF" w:rsidRDefault="005635BE" w:rsidP="00757561">
                    <w:pPr>
                      <w:ind w:left="720"/>
                      <w:contextualSpacing/>
                      <w:jc w:val="both"/>
                      <w:rPr>
                        <w:szCs w:val="22"/>
                      </w:rPr>
                    </w:pPr>
                  </w:p>
                  <w:p w14:paraId="514273D4" w14:textId="77777777" w:rsidR="005635BE" w:rsidRPr="00BE4EBF" w:rsidRDefault="005635BE">
                    <w:pPr>
                      <w:numPr>
                        <w:ilvl w:val="2"/>
                        <w:numId w:val="9"/>
                      </w:numPr>
                      <w:spacing w:line="256" w:lineRule="auto"/>
                      <w:ind w:left="611" w:hanging="611"/>
                      <w:contextualSpacing/>
                      <w:jc w:val="both"/>
                      <w:rPr>
                        <w:szCs w:val="22"/>
                      </w:rPr>
                    </w:pPr>
                    <w:r w:rsidRPr="00BE4EBF">
                      <w:rPr>
                        <w:szCs w:val="22"/>
                      </w:rPr>
                      <w:t>The Contractor shall:-</w:t>
                    </w:r>
                  </w:p>
                  <w:p w14:paraId="7D6268D9" w14:textId="77777777" w:rsidR="005635BE" w:rsidRPr="00BE4EBF" w:rsidRDefault="005635BE" w:rsidP="00757561">
                    <w:pPr>
                      <w:spacing w:line="256" w:lineRule="auto"/>
                      <w:jc w:val="both"/>
                      <w:rPr>
                        <w:szCs w:val="22"/>
                      </w:rPr>
                    </w:pPr>
                  </w:p>
                  <w:p w14:paraId="435D4F0F" w14:textId="77777777" w:rsidR="005635BE" w:rsidRPr="00BE4EBF" w:rsidRDefault="005635BE" w:rsidP="00746C69">
                    <w:pPr>
                      <w:numPr>
                        <w:ilvl w:val="0"/>
                        <w:numId w:val="11"/>
                      </w:numPr>
                      <w:spacing w:line="256" w:lineRule="auto"/>
                      <w:contextualSpacing/>
                      <w:jc w:val="both"/>
                      <w:rPr>
                        <w:szCs w:val="22"/>
                      </w:rPr>
                    </w:pPr>
                    <w:r w:rsidRPr="00BE4EBF">
                      <w:rPr>
                        <w:szCs w:val="22"/>
                      </w:rPr>
                      <w:t xml:space="preserve">take all reasonable precautions to preserve the integrity of any </w:t>
                    </w:r>
                    <w:r w:rsidRPr="00BE4EBF">
                      <w:rPr>
                        <w:rFonts w:eastAsia="Calibri"/>
                        <w:szCs w:val="22"/>
                        <w:lang w:val="en-IE"/>
                      </w:rPr>
                      <w:t>Personal Data</w:t>
                    </w:r>
                    <w:r w:rsidRPr="00BE4EBF">
                      <w:rPr>
                        <w:szCs w:val="22"/>
                      </w:rPr>
                      <w:t xml:space="preserve"> which it processes and to prevent any corruption or loss of such </w:t>
                    </w:r>
                    <w:r w:rsidRPr="00BE4EBF">
                      <w:rPr>
                        <w:rFonts w:eastAsia="Calibri"/>
                        <w:szCs w:val="22"/>
                        <w:lang w:val="en-IE"/>
                      </w:rPr>
                      <w:t>Personal Data</w:t>
                    </w:r>
                    <w:r w:rsidRPr="00BE4EBF">
                      <w:rPr>
                        <w:szCs w:val="22"/>
                      </w:rPr>
                      <w:t>;</w:t>
                    </w:r>
                  </w:p>
                  <w:p w14:paraId="6DAEC099" w14:textId="2DF54A6A" w:rsidR="005635BE" w:rsidRPr="00BE4EBF" w:rsidRDefault="005635BE" w:rsidP="00746C69">
                    <w:pPr>
                      <w:numPr>
                        <w:ilvl w:val="0"/>
                        <w:numId w:val="11"/>
                      </w:numPr>
                      <w:spacing w:line="256" w:lineRule="auto"/>
                      <w:contextualSpacing/>
                      <w:jc w:val="both"/>
                      <w:rPr>
                        <w:szCs w:val="22"/>
                      </w:rPr>
                    </w:pPr>
                    <w:r w:rsidRPr="00BE4EBF">
                      <w:rPr>
                        <w:szCs w:val="22"/>
                      </w:rPr>
                      <w:t xml:space="preserve">ensure that a back-up copy of any and all such </w:t>
                    </w:r>
                    <w:r w:rsidRPr="00BE4EBF">
                      <w:rPr>
                        <w:rFonts w:eastAsia="Calibri"/>
                        <w:szCs w:val="22"/>
                        <w:lang w:val="en-IE"/>
                      </w:rPr>
                      <w:t>Personal Data</w:t>
                    </w:r>
                    <w:r w:rsidRPr="00BE4EBF">
                      <w:rPr>
                        <w:szCs w:val="22"/>
                      </w:rPr>
                      <w:t xml:space="preserve"> is made </w:t>
                    </w:r>
                    <w:r w:rsidR="00977BE7">
                      <w:rPr>
                        <w:szCs w:val="22"/>
                      </w:rPr>
                      <w:t>weekly</w:t>
                    </w:r>
                    <w:r w:rsidRPr="00BE4EBF">
                      <w:rPr>
                        <w:szCs w:val="22"/>
                      </w:rPr>
                      <w:t xml:space="preserve"> and this copy is recorded on media from which the data can be reloaded if there is any corruption or loss of the data; and</w:t>
                    </w:r>
                  </w:p>
                  <w:p w14:paraId="641F98BA" w14:textId="77777777" w:rsidR="005635BE" w:rsidRPr="00BE4EBF" w:rsidRDefault="005635BE" w:rsidP="00746C69">
                    <w:pPr>
                      <w:numPr>
                        <w:ilvl w:val="0"/>
                        <w:numId w:val="11"/>
                      </w:numPr>
                      <w:spacing w:line="256" w:lineRule="auto"/>
                      <w:contextualSpacing/>
                      <w:jc w:val="both"/>
                      <w:rPr>
                        <w:szCs w:val="22"/>
                      </w:rPr>
                    </w:pPr>
                    <w:r w:rsidRPr="00BE4EBF">
                      <w:rPr>
                        <w:szCs w:val="22"/>
                      </w:rPr>
                      <w:t xml:space="preserve">in such an event and if attributable to any default by the Contractor or any Sub-contractor, promptly restore the </w:t>
                    </w:r>
                    <w:r w:rsidRPr="00BE4EBF">
                      <w:rPr>
                        <w:rFonts w:eastAsia="Calibri"/>
                        <w:szCs w:val="22"/>
                        <w:lang w:val="en-IE"/>
                      </w:rPr>
                      <w:t>Personal Data</w:t>
                    </w:r>
                    <w:r w:rsidRPr="00BE4EBF">
                      <w:rPr>
                        <w:szCs w:val="22"/>
                      </w:rPr>
                      <w:t xml:space="preserve"> at its own expense or, at the </w:t>
                    </w:r>
                    <w:r>
                      <w:rPr>
                        <w:szCs w:val="22"/>
                      </w:rPr>
                      <w:t>Contracting Authority</w:t>
                    </w:r>
                    <w:r w:rsidRPr="00BE4EBF">
                      <w:rPr>
                        <w:szCs w:val="22"/>
                      </w:rPr>
                      <w:t xml:space="preserve">’s option, reimburse the </w:t>
                    </w:r>
                    <w:r>
                      <w:rPr>
                        <w:szCs w:val="22"/>
                      </w:rPr>
                      <w:t>Contracting Authority</w:t>
                    </w:r>
                    <w:r w:rsidRPr="00BE4EBF">
                      <w:rPr>
                        <w:szCs w:val="22"/>
                      </w:rPr>
                      <w:t xml:space="preserve"> for any reasonable expenses it incurs in having the </w:t>
                    </w:r>
                    <w:r w:rsidRPr="00BE4EBF">
                      <w:rPr>
                        <w:rFonts w:eastAsia="Calibri"/>
                        <w:szCs w:val="22"/>
                        <w:lang w:val="en-IE"/>
                      </w:rPr>
                      <w:t>Personal Data</w:t>
                    </w:r>
                    <w:r w:rsidRPr="00BE4EBF">
                      <w:rPr>
                        <w:szCs w:val="22"/>
                      </w:rPr>
                      <w:t xml:space="preserve"> restored by a third party.</w:t>
                    </w:r>
                  </w:p>
                  <w:p w14:paraId="60B3E927" w14:textId="77777777" w:rsidR="005635BE" w:rsidRPr="00BE4EBF" w:rsidRDefault="005635BE" w:rsidP="00136E62">
                    <w:pPr>
                      <w:spacing w:line="256" w:lineRule="auto"/>
                      <w:contextualSpacing/>
                      <w:jc w:val="both"/>
                      <w:rPr>
                        <w:szCs w:val="22"/>
                      </w:rPr>
                    </w:pPr>
                  </w:p>
                  <w:p w14:paraId="0EEFB21E" w14:textId="24373679" w:rsidR="005635BE" w:rsidRPr="00862F02" w:rsidRDefault="005635BE" w:rsidP="00757561">
                    <w:pPr>
                      <w:numPr>
                        <w:ilvl w:val="2"/>
                        <w:numId w:val="9"/>
                      </w:numPr>
                      <w:spacing w:line="256" w:lineRule="auto"/>
                      <w:ind w:left="611" w:hanging="611"/>
                      <w:contextualSpacing/>
                      <w:jc w:val="both"/>
                      <w:rPr>
                        <w:szCs w:val="22"/>
                      </w:rPr>
                    </w:pPr>
                    <w:r w:rsidRPr="00BE4EBF">
                      <w:rPr>
                        <w:szCs w:val="22"/>
                      </w:rPr>
                      <w:t xml:space="preserve">The </w:t>
                    </w:r>
                    <w:r>
                      <w:rPr>
                        <w:szCs w:val="22"/>
                      </w:rPr>
                      <w:t>Contracting Authority</w:t>
                    </w:r>
                    <w:r w:rsidRPr="00BE4EBF">
                      <w:rPr>
                        <w:szCs w:val="22"/>
                      </w:rPr>
                      <w:t xml:space="preserve"> does not consent to the Contractor appointing any third party processor of Personal Data under this agreement</w:t>
                    </w:r>
                    <w:r>
                      <w:rPr>
                        <w:szCs w:val="22"/>
                      </w:rPr>
                      <w:t>.</w:t>
                    </w:r>
                    <w:r w:rsidRPr="00BE4EBF">
                      <w:rPr>
                        <w:szCs w:val="22"/>
                      </w:rPr>
                      <w:t xml:space="preserve"> </w:t>
                    </w:r>
                  </w:p>
                  <w:p w14:paraId="7E9F26CF" w14:textId="77777777" w:rsidR="005635BE" w:rsidRPr="00BE4EBF" w:rsidRDefault="005635BE" w:rsidP="00757561">
                    <w:pPr>
                      <w:spacing w:line="256" w:lineRule="auto"/>
                      <w:jc w:val="both"/>
                      <w:rPr>
                        <w:szCs w:val="22"/>
                      </w:rPr>
                    </w:pPr>
                  </w:p>
                  <w:p w14:paraId="3AA0C47E" w14:textId="2A6CFC1D" w:rsidR="005635BE" w:rsidRPr="00BE4EBF" w:rsidRDefault="005635BE">
                    <w:pPr>
                      <w:numPr>
                        <w:ilvl w:val="2"/>
                        <w:numId w:val="9"/>
                      </w:numPr>
                      <w:spacing w:line="256" w:lineRule="auto"/>
                      <w:ind w:left="327" w:hanging="283"/>
                      <w:contextualSpacing/>
                      <w:jc w:val="both"/>
                      <w:rPr>
                        <w:szCs w:val="22"/>
                      </w:rPr>
                    </w:pPr>
                    <w:r w:rsidRPr="00BE4EBF">
                      <w:rPr>
                        <w:szCs w:val="22"/>
                      </w:rPr>
                      <w:t>Save for clauses 11B, 11C, 11D(4) and 11E, all the obligations on the Contractor in this clause 11 relating to the processing of Personal Data shall apply to the processing of all Confidential Information.</w:t>
                    </w:r>
                  </w:p>
                  <w:p w14:paraId="449EE1D3" w14:textId="77777777" w:rsidR="005635BE" w:rsidRPr="00BE4EBF" w:rsidRDefault="005635BE" w:rsidP="00757561">
                    <w:pPr>
                      <w:jc w:val="both"/>
                      <w:rPr>
                        <w:szCs w:val="22"/>
                      </w:rPr>
                    </w:pPr>
                  </w:p>
                </w:tc>
              </w:tr>
            </w:tbl>
            <w:p w14:paraId="220C7C43" w14:textId="77777777" w:rsidR="005635BE" w:rsidRPr="00BE4EBF" w:rsidRDefault="005635BE" w:rsidP="005635BE">
              <w:pPr>
                <w:spacing w:after="240"/>
                <w:jc w:val="both"/>
                <w:rPr>
                  <w:szCs w:val="22"/>
                </w:rPr>
              </w:pPr>
            </w:p>
            <w:p w14:paraId="5407EC5B" w14:textId="77777777" w:rsidR="005635BE" w:rsidRPr="00BE4EBF" w:rsidRDefault="00CA6DCF" w:rsidP="005635BE">
              <w:pPr>
                <w:jc w:val="both"/>
                <w:rPr>
                  <w:color w:val="FF0000"/>
                  <w:szCs w:val="22"/>
                  <w:highlight w:val="cyan"/>
                </w:rPr>
              </w:pPr>
            </w:p>
          </w:sdtContent>
        </w:sdt>
        <w:p w14:paraId="4F034CFA" w14:textId="77777777" w:rsidR="005635BE" w:rsidRPr="00830A49" w:rsidRDefault="005635BE" w:rsidP="005635BE">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56D702AC" w14:textId="77777777" w:rsidTr="00757561">
            <w:trPr>
              <w:gridAfter w:val="1"/>
              <w:wAfter w:w="44" w:type="dxa"/>
              <w:trHeight w:val="964"/>
            </w:trPr>
            <w:tc>
              <w:tcPr>
                <w:tcW w:w="4470" w:type="dxa"/>
                <w:shd w:val="clear" w:color="auto" w:fill="CCCCCC"/>
              </w:tcPr>
              <w:p w14:paraId="4CACFE91" w14:textId="77777777" w:rsidR="005635BE" w:rsidRPr="00830A49" w:rsidRDefault="005635BE" w:rsidP="00757561">
                <w:pPr>
                  <w:rPr>
                    <w:szCs w:val="22"/>
                  </w:rPr>
                </w:pPr>
                <w:r w:rsidRPr="00830A49">
                  <w:rPr>
                    <w:szCs w:val="22"/>
                  </w:rPr>
                  <w:t xml:space="preserve">SIGNED for and on behalf of the </w:t>
                </w:r>
                <w:r w:rsidRPr="00B8044E">
                  <w:rPr>
                    <w:szCs w:val="22"/>
                  </w:rPr>
                  <w:t>Contracting Authority</w:t>
                </w:r>
              </w:p>
              <w:p w14:paraId="23AEE229" w14:textId="77777777" w:rsidR="005635BE" w:rsidRPr="00830A49" w:rsidRDefault="005635BE" w:rsidP="00757561">
                <w:pPr>
                  <w:rPr>
                    <w:szCs w:val="22"/>
                  </w:rPr>
                </w:pPr>
              </w:p>
              <w:p w14:paraId="0726FE70" w14:textId="77777777" w:rsidR="005635BE" w:rsidRPr="00830A49" w:rsidRDefault="005635BE" w:rsidP="00757561">
                <w:pPr>
                  <w:rPr>
                    <w:szCs w:val="22"/>
                  </w:rPr>
                </w:pPr>
                <w:r w:rsidRPr="00830A49">
                  <w:rPr>
                    <w:szCs w:val="22"/>
                  </w:rPr>
                  <w:t>__________________________</w:t>
                </w:r>
              </w:p>
              <w:p w14:paraId="7DFBC35C" w14:textId="77777777" w:rsidR="005635BE" w:rsidRPr="00830A49" w:rsidRDefault="005635BE" w:rsidP="00757561">
                <w:pPr>
                  <w:rPr>
                    <w:szCs w:val="22"/>
                  </w:rPr>
                </w:pPr>
                <w:r w:rsidRPr="00830A49">
                  <w:rPr>
                    <w:szCs w:val="22"/>
                  </w:rPr>
                  <w:t>(being a duly authorised officer)</w:t>
                </w:r>
              </w:p>
            </w:tc>
            <w:tc>
              <w:tcPr>
                <w:tcW w:w="4482" w:type="dxa"/>
                <w:gridSpan w:val="2"/>
                <w:shd w:val="clear" w:color="auto" w:fill="CCCCCC"/>
              </w:tcPr>
              <w:p w14:paraId="3E8294DC" w14:textId="77777777" w:rsidR="005635BE" w:rsidRPr="00830A49" w:rsidRDefault="005635BE" w:rsidP="00757561">
                <w:pPr>
                  <w:rPr>
                    <w:szCs w:val="22"/>
                  </w:rPr>
                </w:pPr>
                <w:r w:rsidRPr="00830A49">
                  <w:rPr>
                    <w:szCs w:val="22"/>
                  </w:rPr>
                  <w:t>SIGNED for and on behalf of the Contractor</w:t>
                </w:r>
              </w:p>
              <w:p w14:paraId="3295A041" w14:textId="77777777" w:rsidR="005635BE" w:rsidRPr="00830A49" w:rsidRDefault="005635BE" w:rsidP="00757561">
                <w:pPr>
                  <w:spacing w:after="360"/>
                  <w:rPr>
                    <w:szCs w:val="22"/>
                  </w:rPr>
                </w:pPr>
              </w:p>
              <w:p w14:paraId="31319968" w14:textId="77777777" w:rsidR="005635BE" w:rsidRPr="00830A49" w:rsidRDefault="005635BE" w:rsidP="00757561">
                <w:pPr>
                  <w:rPr>
                    <w:szCs w:val="22"/>
                  </w:rPr>
                </w:pPr>
                <w:r w:rsidRPr="00830A49">
                  <w:rPr>
                    <w:szCs w:val="22"/>
                  </w:rPr>
                  <w:t>____________________________</w:t>
                </w:r>
              </w:p>
            </w:tc>
          </w:tr>
          <w:tr w:rsidR="005635BE" w:rsidRPr="00830A49" w14:paraId="7149656E" w14:textId="77777777" w:rsidTr="00757561">
            <w:trPr>
              <w:trHeight w:val="1044"/>
            </w:trPr>
            <w:tc>
              <w:tcPr>
                <w:tcW w:w="4494" w:type="dxa"/>
                <w:gridSpan w:val="2"/>
                <w:shd w:val="clear" w:color="auto" w:fill="CCCCCC"/>
              </w:tcPr>
              <w:p w14:paraId="118E5CCD" w14:textId="77777777" w:rsidR="005635BE" w:rsidRPr="00830A49" w:rsidRDefault="005635BE" w:rsidP="00757561">
                <w:pPr>
                  <w:rPr>
                    <w:szCs w:val="22"/>
                  </w:rPr>
                </w:pPr>
                <w:r w:rsidRPr="00830A49">
                  <w:rPr>
                    <w:szCs w:val="22"/>
                  </w:rPr>
                  <w:t>Witness</w:t>
                </w:r>
              </w:p>
            </w:tc>
            <w:tc>
              <w:tcPr>
                <w:tcW w:w="4502" w:type="dxa"/>
                <w:gridSpan w:val="2"/>
                <w:shd w:val="clear" w:color="auto" w:fill="CCCCCC"/>
              </w:tcPr>
              <w:p w14:paraId="1D8ACF8F" w14:textId="77777777" w:rsidR="005635BE" w:rsidRPr="00830A49" w:rsidRDefault="005635BE" w:rsidP="00757561">
                <w:pPr>
                  <w:rPr>
                    <w:szCs w:val="22"/>
                  </w:rPr>
                </w:pPr>
                <w:r w:rsidRPr="00830A49">
                  <w:rPr>
                    <w:szCs w:val="22"/>
                  </w:rPr>
                  <w:t>Witness</w:t>
                </w:r>
              </w:p>
            </w:tc>
          </w:tr>
        </w:tbl>
        <w:p w14:paraId="27C52DEA" w14:textId="77777777" w:rsidR="00BE4EBF" w:rsidRPr="00BE4EBF" w:rsidRDefault="00BE4EBF" w:rsidP="00BE4EBF">
          <w:pPr>
            <w:spacing w:after="240"/>
            <w:jc w:val="both"/>
            <w:rPr>
              <w:szCs w:val="22"/>
            </w:rPr>
          </w:pPr>
        </w:p>
        <w:p w14:paraId="527F34B6" w14:textId="77777777" w:rsidR="00BE4EBF" w:rsidRPr="00BE4EBF" w:rsidRDefault="00CA6DCF" w:rsidP="00BE4EBF">
          <w:pPr>
            <w:jc w:val="both"/>
            <w:rPr>
              <w:color w:val="FF0000"/>
              <w:szCs w:val="22"/>
              <w:highlight w:val="cyan"/>
            </w:rPr>
          </w:pPr>
        </w:p>
      </w:sdtContent>
    </w:sdt>
    <w:p w14:paraId="751607A0" w14:textId="77777777" w:rsidR="00B402FB" w:rsidRPr="00830A49" w:rsidRDefault="00B402FB" w:rsidP="00B402FB">
      <w:pPr>
        <w:jc w:val="both"/>
        <w:rPr>
          <w:szCs w:val="22"/>
        </w:rPr>
      </w:pPr>
    </w:p>
    <w:p w14:paraId="692F7956" w14:textId="77777777" w:rsidR="0031024C" w:rsidRDefault="0031024C" w:rsidP="00DB6F9F"/>
    <w:p w14:paraId="5D4ECDF4" w14:textId="77777777" w:rsidR="00DB6F9F" w:rsidRDefault="00DB6F9F" w:rsidP="00DB6F9F"/>
    <w:p w14:paraId="333FF131" w14:textId="77777777" w:rsidR="00DB6F9F" w:rsidRDefault="00DB6F9F" w:rsidP="00DB6F9F">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pPr>
      <w:r>
        <w:rPr>
          <w:b/>
          <w:color w:val="333399"/>
          <w:sz w:val="32"/>
          <w:szCs w:val="32"/>
          <w:lang w:val="en-US"/>
        </w:rPr>
        <w:lastRenderedPageBreak/>
        <w:t xml:space="preserve">Schedule A to the Confidentiality Agreement: </w:t>
      </w:r>
      <w:r>
        <w:rPr>
          <w:b/>
          <w:bCs/>
          <w:color w:val="333399"/>
          <w:sz w:val="32"/>
          <w:szCs w:val="32"/>
          <w:lang w:val="en-US"/>
        </w:rPr>
        <w:t>Data Protection</w:t>
      </w:r>
    </w:p>
    <w:p w14:paraId="3714BFB1" w14:textId="77777777" w:rsidR="00DB6F9F" w:rsidRDefault="00DB6F9F" w:rsidP="00DB6F9F">
      <w:pPr>
        <w:spacing w:after="0"/>
        <w:rPr>
          <w:szCs w:val="22"/>
        </w:rPr>
      </w:pPr>
    </w:p>
    <w:sdt>
      <w:sdtPr>
        <w:rPr>
          <w:rFonts w:asciiTheme="minorHAnsi" w:hAnsiTheme="minorHAnsi"/>
          <w:color w:val="FF0000"/>
        </w:rPr>
        <w:id w:val="1975093239"/>
        <w:placeholder>
          <w:docPart w:val="83E9F822D9B04052A25E9DAD15BE50E8"/>
        </w:placeholder>
      </w:sdtPr>
      <w:sdtEndPr/>
      <w:sdtContent>
        <w:p w14:paraId="320AA971" w14:textId="605B811B" w:rsidR="00DB6F9F" w:rsidRPr="00310EDC" w:rsidRDefault="00DB6F9F" w:rsidP="00DB6F9F">
          <w:pPr>
            <w:rPr>
              <w:bCs/>
              <w:i/>
              <w:szCs w:val="22"/>
              <w:u w:val="single"/>
            </w:rPr>
          </w:pPr>
        </w:p>
        <w:sdt>
          <w:sdtPr>
            <w:id w:val="716396655"/>
            <w:placeholder>
              <w:docPart w:val="46328793CE6F43CBA354D4DB8D30EC59"/>
            </w:placeholder>
          </w:sdtPr>
          <w:sdtEndPr/>
          <w:sdtContent>
            <w:sdt>
              <w:sdtPr>
                <w:rPr>
                  <w:color w:val="FF0000"/>
                  <w:szCs w:val="22"/>
                  <w:highlight w:val="cyan"/>
                </w:rPr>
                <w:id w:val="-331300284"/>
                <w:placeholder>
                  <w:docPart w:val="02A298A1FEE84969BE43583C9CDA8962"/>
                </w:placeholder>
              </w:sdtPr>
              <w:sdtEndPr/>
              <w:sdtContent>
                <w:p w14:paraId="01AC55C4" w14:textId="77777777" w:rsidR="00FB3562" w:rsidRPr="00310EDC" w:rsidRDefault="00FB3562" w:rsidP="00FB3562">
                  <w:pPr>
                    <w:rPr>
                      <w:bCs/>
                      <w:szCs w:val="22"/>
                      <w:u w:val="single"/>
                    </w:rPr>
                  </w:pPr>
                  <w:r w:rsidRPr="00310EDC">
                    <w:rPr>
                      <w:bCs/>
                      <w:szCs w:val="22"/>
                      <w:u w:val="single"/>
                    </w:rPr>
                    <w:t>Processing, Personal Data and Data Subjects</w:t>
                  </w:r>
                </w:p>
                <w:p w14:paraId="7BE2F0D8" w14:textId="77777777" w:rsidR="000F5F61" w:rsidRPr="00576ED8" w:rsidRDefault="000F5F61" w:rsidP="000F5F61">
                  <w:pPr>
                    <w:numPr>
                      <w:ilvl w:val="0"/>
                      <w:numId w:val="40"/>
                    </w:numPr>
                    <w:contextualSpacing/>
                    <w:rPr>
                      <w:b/>
                      <w:bCs/>
                      <w:szCs w:val="22"/>
                    </w:rPr>
                  </w:pPr>
                  <w:r w:rsidRPr="00576ED8">
                    <w:rPr>
                      <w:b/>
                      <w:bCs/>
                      <w:szCs w:val="22"/>
                    </w:rPr>
                    <w:t>Processing by the Contractor</w:t>
                  </w:r>
                </w:p>
                <w:p w14:paraId="4C3E7AF7" w14:textId="77777777" w:rsidR="000F5F61" w:rsidRPr="00576ED8" w:rsidRDefault="000F5F61" w:rsidP="000F5F61">
                  <w:pPr>
                    <w:numPr>
                      <w:ilvl w:val="1"/>
                      <w:numId w:val="40"/>
                    </w:numPr>
                    <w:ind w:left="1134"/>
                    <w:contextualSpacing/>
                    <w:rPr>
                      <w:b/>
                      <w:bCs/>
                      <w:szCs w:val="22"/>
                    </w:rPr>
                  </w:pPr>
                  <w:r w:rsidRPr="00576ED8">
                    <w:rPr>
                      <w:b/>
                      <w:bCs/>
                      <w:szCs w:val="22"/>
                    </w:rPr>
                    <w:t>Subject matter of processing</w:t>
                  </w:r>
                </w:p>
                <w:p w14:paraId="1400302C" w14:textId="77777777" w:rsidR="000F5F61" w:rsidRDefault="000F5F61" w:rsidP="000F5F61">
                  <w:pPr>
                    <w:ind w:left="774"/>
                    <w:contextualSpacing/>
                    <w:rPr>
                      <w:bCs/>
                    </w:rPr>
                  </w:pPr>
                  <w:r w:rsidRPr="006068AF">
                    <w:rPr>
                      <w:bCs/>
                    </w:rPr>
                    <w:t>The subject matter of the data processing relates to personal information of International Protection Applicants required to conduct vulnerability assessments and identify special reception needs and special procedural guarantees.</w:t>
                  </w:r>
                </w:p>
                <w:p w14:paraId="6644C4AD" w14:textId="77777777" w:rsidR="000F5F61" w:rsidRPr="00310EDC" w:rsidRDefault="000F5F61" w:rsidP="000F5F61">
                  <w:pPr>
                    <w:ind w:left="774"/>
                    <w:contextualSpacing/>
                    <w:rPr>
                      <w:szCs w:val="22"/>
                    </w:rPr>
                  </w:pPr>
                </w:p>
                <w:p w14:paraId="7739FFA1" w14:textId="77777777" w:rsidR="000F5F61" w:rsidRPr="00576ED8" w:rsidRDefault="000F5F61" w:rsidP="000F5F61">
                  <w:pPr>
                    <w:numPr>
                      <w:ilvl w:val="1"/>
                      <w:numId w:val="40"/>
                    </w:numPr>
                    <w:ind w:left="1134"/>
                    <w:contextualSpacing/>
                    <w:rPr>
                      <w:b/>
                      <w:bCs/>
                      <w:szCs w:val="22"/>
                    </w:rPr>
                  </w:pPr>
                  <w:r w:rsidRPr="00576ED8">
                    <w:rPr>
                      <w:b/>
                      <w:bCs/>
                      <w:szCs w:val="22"/>
                    </w:rPr>
                    <w:t>Nature of processing and purpose of processing</w:t>
                  </w:r>
                </w:p>
                <w:p w14:paraId="0710BB14" w14:textId="77777777" w:rsidR="000F5F61" w:rsidRDefault="000F5F61" w:rsidP="000F5F61">
                  <w:pPr>
                    <w:spacing w:after="8" w:line="268" w:lineRule="auto"/>
                    <w:ind w:left="769"/>
                    <w:rPr>
                      <w:bCs/>
                    </w:rPr>
                  </w:pPr>
                  <w:r w:rsidRPr="00CC74C6">
                    <w:rPr>
                      <w:bCs/>
                    </w:rPr>
                    <w:t>To fulfil legal obligations under the 2026 International Protection Act with regard to the identification and assessment of vulnerabilities, special reception needs, and special procedural guarantees of International Protection Applicants. To enable the Contractor to conduct vulnerability assessments and provide independent professional assessments and recommendations relating to the identification of vulnerabilities and appropriate support and accommodation measures.</w:t>
                  </w:r>
                </w:p>
                <w:p w14:paraId="27E59DD9" w14:textId="77777777" w:rsidR="000F5F61" w:rsidRDefault="000F5F61" w:rsidP="000F5F61">
                  <w:pPr>
                    <w:spacing w:after="8" w:line="268" w:lineRule="auto"/>
                    <w:ind w:left="769"/>
                    <w:rPr>
                      <w:b/>
                    </w:rPr>
                  </w:pPr>
                </w:p>
                <w:p w14:paraId="2EE54E6C" w14:textId="77777777" w:rsidR="000F5F61" w:rsidRPr="00576ED8" w:rsidRDefault="000F5F61" w:rsidP="000F5F61">
                  <w:pPr>
                    <w:numPr>
                      <w:ilvl w:val="1"/>
                      <w:numId w:val="40"/>
                    </w:numPr>
                    <w:ind w:left="1134"/>
                    <w:contextualSpacing/>
                    <w:rPr>
                      <w:b/>
                      <w:bCs/>
                      <w:szCs w:val="22"/>
                    </w:rPr>
                  </w:pPr>
                  <w:r w:rsidRPr="00576ED8">
                    <w:rPr>
                      <w:b/>
                      <w:bCs/>
                      <w:szCs w:val="22"/>
                    </w:rPr>
                    <w:t>Duration of the processing</w:t>
                  </w:r>
                </w:p>
                <w:p w14:paraId="2DFE4EBE" w14:textId="77777777" w:rsidR="000F5F61" w:rsidRPr="00576ED8" w:rsidRDefault="000F5F61" w:rsidP="000F5F61">
                  <w:pPr>
                    <w:spacing w:after="8" w:line="268" w:lineRule="auto"/>
                    <w:ind w:left="769"/>
                    <w:rPr>
                      <w:bCs/>
                    </w:rPr>
                  </w:pPr>
                  <w:r w:rsidRPr="00576ED8">
                    <w:rPr>
                      <w:bCs/>
                    </w:rPr>
                    <w:t>Data processing for the Contractor will take place for the duration of this agreement and as stipulated by their own legal obligations.  It is necessary for the Contracting Authority to retain the personal data for as long as it is necessary as dictated by the purpose for which it was processed.</w:t>
                  </w:r>
                </w:p>
                <w:p w14:paraId="101F89C5" w14:textId="77777777" w:rsidR="000F5F61" w:rsidRPr="00310EDC" w:rsidRDefault="000F5F61" w:rsidP="000F5F61">
                  <w:pPr>
                    <w:spacing w:after="20" w:line="259" w:lineRule="auto"/>
                    <w:ind w:left="1134"/>
                    <w:rPr>
                      <w:szCs w:val="22"/>
                    </w:rPr>
                  </w:pPr>
                  <w:r>
                    <w:rPr>
                      <w:b/>
                    </w:rPr>
                    <w:t xml:space="preserve"> </w:t>
                  </w:r>
                </w:p>
                <w:p w14:paraId="24F50DA1" w14:textId="77777777" w:rsidR="000F5F61" w:rsidRPr="00576ED8" w:rsidRDefault="000F5F61" w:rsidP="000F5F61">
                  <w:pPr>
                    <w:numPr>
                      <w:ilvl w:val="0"/>
                      <w:numId w:val="40"/>
                    </w:numPr>
                    <w:contextualSpacing/>
                    <w:rPr>
                      <w:b/>
                      <w:bCs/>
                      <w:szCs w:val="22"/>
                    </w:rPr>
                  </w:pPr>
                  <w:r w:rsidRPr="00576ED8">
                    <w:rPr>
                      <w:b/>
                      <w:bCs/>
                      <w:szCs w:val="22"/>
                    </w:rPr>
                    <w:t>Types of personal data</w:t>
                  </w:r>
                </w:p>
                <w:p w14:paraId="6818A2C4" w14:textId="77777777" w:rsidR="000F5F61" w:rsidRDefault="000F5F61" w:rsidP="000F5F61">
                  <w:pPr>
                    <w:ind w:left="720"/>
                    <w:contextualSpacing/>
                    <w:rPr>
                      <w:szCs w:val="22"/>
                    </w:rPr>
                  </w:pPr>
                  <w:r w:rsidRPr="00DF3295">
                    <w:rPr>
                      <w:bCs/>
                    </w:rPr>
                    <w:t xml:space="preserve">All data required for the purpose of delivering the services under the agreement, including but not limited to, name, date of birth, </w:t>
                  </w:r>
                  <w:r>
                    <w:rPr>
                      <w:bCs/>
                    </w:rPr>
                    <w:t xml:space="preserve">gender, </w:t>
                  </w:r>
                  <w:r w:rsidRPr="00DF3295">
                    <w:rPr>
                      <w:bCs/>
                    </w:rPr>
                    <w:t xml:space="preserve">current accommodation address, family composition, Temporary Resident Card (TRC) number, nationality, personal medical and pregnancy information, mental health and disability information, information relating to vulnerabilities and trauma, </w:t>
                  </w:r>
                  <w:r>
                    <w:rPr>
                      <w:bCs/>
                    </w:rPr>
                    <w:t xml:space="preserve">sexual orientation, </w:t>
                  </w:r>
                  <w:r w:rsidRPr="00DF3295">
                    <w:rPr>
                      <w:bCs/>
                    </w:rPr>
                    <w:t>special reception needs, assessment outcomes, interpreter requirements, and engagement with health and social services.</w:t>
                  </w:r>
                  <w:r>
                    <w:rPr>
                      <w:bCs/>
                    </w:rPr>
                    <w:t xml:space="preserve"> </w:t>
                  </w:r>
                </w:p>
                <w:p w14:paraId="14292BC5" w14:textId="77777777" w:rsidR="000F5F61" w:rsidRDefault="000F5F61" w:rsidP="000F5F61">
                  <w:pPr>
                    <w:pStyle w:val="ListParagraph"/>
                    <w:numPr>
                      <w:ilvl w:val="0"/>
                      <w:numId w:val="40"/>
                    </w:numPr>
                    <w:rPr>
                      <w:b/>
                      <w:bCs/>
                      <w:szCs w:val="22"/>
                    </w:rPr>
                  </w:pPr>
                  <w:r w:rsidRPr="00576ED8">
                    <w:rPr>
                      <w:b/>
                      <w:bCs/>
                      <w:szCs w:val="22"/>
                    </w:rPr>
                    <w:t>Categories of data subject</w:t>
                  </w:r>
                </w:p>
                <w:p w14:paraId="0A80F3FE" w14:textId="77777777" w:rsidR="000F5F61" w:rsidRPr="002C7938" w:rsidRDefault="000F5F61" w:rsidP="000F5F61">
                  <w:pPr>
                    <w:pStyle w:val="ListParagraph"/>
                    <w:rPr>
                      <w:b/>
                      <w:bCs/>
                      <w:szCs w:val="22"/>
                    </w:rPr>
                  </w:pPr>
                  <w:r w:rsidRPr="002C7938">
                    <w:rPr>
                      <w:bCs/>
                    </w:rPr>
                    <w:t>International Protection Applicants who re</w:t>
                  </w:r>
                  <w:r>
                    <w:rPr>
                      <w:bCs/>
                    </w:rPr>
                    <w:t xml:space="preserve">ceive a </w:t>
                  </w:r>
                  <w:r w:rsidRPr="002C7938">
                    <w:rPr>
                      <w:bCs/>
                    </w:rPr>
                    <w:t xml:space="preserve">vulnerability assessment to enable the provision of appropriate accommodation and </w:t>
                  </w:r>
                  <w:r>
                    <w:rPr>
                      <w:bCs/>
                    </w:rPr>
                    <w:t xml:space="preserve">related </w:t>
                  </w:r>
                  <w:r w:rsidRPr="002C7938">
                    <w:rPr>
                      <w:bCs/>
                    </w:rPr>
                    <w:t>support</w:t>
                  </w:r>
                  <w:r>
                    <w:rPr>
                      <w:bCs/>
                    </w:rPr>
                    <w:t>s</w:t>
                  </w:r>
                  <w:r w:rsidRPr="002C7938">
                    <w:rPr>
                      <w:bCs/>
                    </w:rPr>
                    <w:t>, and the representatives of such applicants where applicable.</w:t>
                  </w:r>
                </w:p>
                <w:p w14:paraId="53119E42" w14:textId="77777777" w:rsidR="00FB3562" w:rsidRDefault="00CA6DCF" w:rsidP="00FB3562">
                  <w:pPr>
                    <w:rPr>
                      <w:color w:val="FF0000"/>
                      <w:szCs w:val="22"/>
                      <w:highlight w:val="cyan"/>
                    </w:rPr>
                  </w:pPr>
                </w:p>
              </w:sdtContent>
            </w:sdt>
            <w:p w14:paraId="65F11AD2" w14:textId="77777777" w:rsidR="00FB3562" w:rsidRDefault="00CA6DCF" w:rsidP="00FB3562"/>
          </w:sdtContent>
        </w:sdt>
        <w:p w14:paraId="41C81651" w14:textId="77777777" w:rsidR="00DB6F9F" w:rsidRDefault="00DB6F9F" w:rsidP="00DB6F9F">
          <w:pPr>
            <w:spacing w:after="200"/>
            <w:jc w:val="both"/>
            <w:rPr>
              <w:rFonts w:asciiTheme="minorHAnsi" w:hAnsiTheme="minorHAnsi"/>
              <w:szCs w:val="22"/>
            </w:rPr>
          </w:pPr>
        </w:p>
        <w:p w14:paraId="340CE7C9" w14:textId="77777777" w:rsidR="00DB6F9F" w:rsidRDefault="00CA6DCF" w:rsidP="00DB6F9F">
          <w:pPr>
            <w:rPr>
              <w:rFonts w:asciiTheme="minorHAnsi" w:hAnsiTheme="minorHAnsi"/>
              <w:color w:val="FF0000"/>
            </w:rPr>
          </w:pPr>
        </w:p>
      </w:sdtContent>
    </w:sdt>
    <w:p w14:paraId="45DC0D4B" w14:textId="1F9B255B" w:rsidR="00BC21B3" w:rsidRDefault="00BC21B3" w:rsidP="00B97B71">
      <w:pPr>
        <w:ind w:left="23"/>
        <w:jc w:val="center"/>
        <w:rPr>
          <w:szCs w:val="22"/>
        </w:rPr>
      </w:pPr>
    </w:p>
    <w:p w14:paraId="6D2D8340" w14:textId="05F84118" w:rsidR="00FE14F4" w:rsidRDefault="00FE14F4" w:rsidP="00FE14F4">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pPr>
      <w:r>
        <w:rPr>
          <w:b/>
          <w:color w:val="333399"/>
          <w:sz w:val="32"/>
          <w:szCs w:val="32"/>
          <w:lang w:val="en-US"/>
        </w:rPr>
        <w:lastRenderedPageBreak/>
        <w:t xml:space="preserve">Appendix 7 : Vulnerability Assessment form </w:t>
      </w:r>
    </w:p>
    <w:p w14:paraId="0C42EBA1" w14:textId="77777777" w:rsidR="00FE14F4" w:rsidRDefault="00FE14F4" w:rsidP="00FE14F4">
      <w:pPr>
        <w:rPr>
          <w:color w:val="FF0000"/>
          <w:szCs w:val="22"/>
          <w:highlight w:val="cyan"/>
        </w:rPr>
      </w:pPr>
    </w:p>
    <w:sdt>
      <w:sdtPr>
        <w:rPr>
          <w:color w:val="FF0000"/>
          <w:szCs w:val="22"/>
          <w:highlight w:val="cyan"/>
        </w:rPr>
        <w:id w:val="1380513127"/>
        <w:placeholder>
          <w:docPart w:val="5010759667D44F5A92BB719D34EBDC45"/>
        </w:placeholder>
      </w:sdtPr>
      <w:sdtEndPr/>
      <w:sdtContent>
        <w:p w14:paraId="43120993" w14:textId="77777777" w:rsidR="00EB7C4F" w:rsidRDefault="00EB7C4F" w:rsidP="00FE14F4">
          <w:pPr>
            <w:rPr>
              <w:color w:val="FF0000"/>
              <w:szCs w:val="22"/>
              <w:highlight w:val="cyan"/>
            </w:rPr>
          </w:pPr>
        </w:p>
        <w:tbl>
          <w:tblPr>
            <w:tblW w:w="8950" w:type="dxa"/>
            <w:tblInd w:w="117" w:type="dxa"/>
            <w:tblLayout w:type="fixed"/>
            <w:tblCellMar>
              <w:left w:w="0" w:type="dxa"/>
              <w:right w:w="0" w:type="dxa"/>
            </w:tblCellMar>
            <w:tblLook w:val="01E0" w:firstRow="1" w:lastRow="1" w:firstColumn="1" w:lastColumn="1" w:noHBand="0" w:noVBand="0"/>
          </w:tblPr>
          <w:tblGrid>
            <w:gridCol w:w="5548"/>
            <w:gridCol w:w="3402"/>
          </w:tblGrid>
          <w:tr w:rsidR="00EB7C4F" w:rsidRPr="001D4E56" w14:paraId="53A87932" w14:textId="77777777" w:rsidTr="00EB7C4F">
            <w:trPr>
              <w:trHeight w:val="299"/>
            </w:trPr>
            <w:tc>
              <w:tcPr>
                <w:tcW w:w="8950" w:type="dxa"/>
                <w:gridSpan w:val="2"/>
                <w:tcBorders>
                  <w:top w:val="single" w:sz="4" w:space="0" w:color="auto"/>
                  <w:left w:val="single" w:sz="4" w:space="0" w:color="auto"/>
                  <w:bottom w:val="single" w:sz="4" w:space="0" w:color="auto"/>
                  <w:right w:val="single" w:sz="4" w:space="0" w:color="auto"/>
                </w:tcBorders>
              </w:tcPr>
              <w:p w14:paraId="26061D8D" w14:textId="77777777" w:rsidR="00EB7C4F" w:rsidRPr="001D4E56" w:rsidRDefault="00EB7C4F" w:rsidP="00D4098E">
                <w:pPr>
                  <w:pStyle w:val="Subtitle"/>
                  <w:jc w:val="center"/>
                </w:pPr>
                <w:bookmarkStart w:id="20" w:name="_Hlk216190978"/>
                <w:r w:rsidRPr="001D4E56">
                  <w:t>Personal</w:t>
                </w:r>
                <w:r w:rsidRPr="001D4E56">
                  <w:rPr>
                    <w:spacing w:val="-23"/>
                  </w:rPr>
                  <w:t xml:space="preserve"> </w:t>
                </w:r>
                <w:r w:rsidRPr="001D4E56">
                  <w:t>Details</w:t>
                </w:r>
              </w:p>
            </w:tc>
          </w:tr>
          <w:tr w:rsidR="00EB7C4F" w:rsidRPr="001D4E56" w14:paraId="5A9AE283" w14:textId="77777777" w:rsidTr="00EB7C4F">
            <w:trPr>
              <w:trHeight w:val="299"/>
            </w:trPr>
            <w:tc>
              <w:tcPr>
                <w:tcW w:w="5548" w:type="dxa"/>
                <w:tcBorders>
                  <w:top w:val="single" w:sz="4" w:space="0" w:color="auto"/>
                  <w:left w:val="single" w:sz="4" w:space="0" w:color="auto"/>
                  <w:bottom w:val="single" w:sz="4" w:space="0" w:color="auto"/>
                  <w:right w:val="single" w:sz="4" w:space="0" w:color="auto"/>
                </w:tcBorders>
              </w:tcPr>
              <w:p w14:paraId="013E5E3E" w14:textId="77777777" w:rsidR="00EB7C4F" w:rsidRPr="001D4E56" w:rsidRDefault="00EB7C4F" w:rsidP="00D4098E">
                <w:pPr>
                  <w:pStyle w:val="TableParagraph"/>
                  <w:rPr>
                    <w:rFonts w:ascii="Verdana" w:hAnsi="Verdana" w:cstheme="minorHAnsi"/>
                    <w:b/>
                    <w:bCs/>
                    <w:spacing w:val="-1"/>
                    <w:lang w:val="en-GB"/>
                  </w:rPr>
                </w:pPr>
                <w:r>
                  <w:rPr>
                    <w:rFonts w:ascii="Verdana" w:hAnsi="Verdana" w:cstheme="minorHAnsi"/>
                    <w:bCs/>
                    <w:w w:val="90"/>
                    <w:lang w:val="en-GB"/>
                  </w:rPr>
                  <w:t xml:space="preserve"> </w:t>
                </w:r>
                <w:r w:rsidRPr="001D4E56">
                  <w:rPr>
                    <w:rFonts w:ascii="Verdana" w:hAnsi="Verdana" w:cstheme="minorHAnsi"/>
                    <w:bCs/>
                    <w:w w:val="90"/>
                    <w:lang w:val="en-GB"/>
                  </w:rPr>
                  <w:t>TRC/Case</w:t>
                </w:r>
                <w:r w:rsidRPr="00184A3E">
                  <w:rPr>
                    <w:rFonts w:ascii="Verdana" w:hAnsi="Verdana" w:cstheme="minorHAnsi"/>
                    <w:bCs/>
                    <w:w w:val="90"/>
                    <w:lang w:val="en-GB"/>
                  </w:rPr>
                  <w:t xml:space="preserve"> </w:t>
                </w:r>
                <w:r w:rsidRPr="001D4E56">
                  <w:rPr>
                    <w:rFonts w:ascii="Verdana" w:hAnsi="Verdana" w:cstheme="minorHAnsi"/>
                    <w:bCs/>
                    <w:w w:val="90"/>
                    <w:lang w:val="en-GB"/>
                  </w:rPr>
                  <w:t>number</w:t>
                </w:r>
              </w:p>
            </w:tc>
            <w:sdt>
              <w:sdtPr>
                <w:rPr>
                  <w:rFonts w:ascii="Verdana" w:hAnsi="Verdana" w:cstheme="minorBidi"/>
                  <w:lang w:val="en-GB"/>
                </w:rPr>
                <w:alias w:val="TRC "/>
                <w:tag w:val="TRC"/>
                <w:id w:val="611948441"/>
                <w:lock w:val="contentLocked"/>
                <w:placeholder>
                  <w:docPart w:val="F085F8C15DC74745AC68ACC366B64971"/>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50B2134A" w14:textId="77777777" w:rsidR="00EB7C4F" w:rsidRPr="001D4E56" w:rsidRDefault="00EB7C4F" w:rsidP="00D4098E">
                    <w:pPr>
                      <w:pStyle w:val="TableParagraph"/>
                      <w:rPr>
                        <w:rFonts w:ascii="Verdana" w:hAnsi="Verdana" w:cstheme="minorHAnsi"/>
                        <w:b/>
                        <w:bCs/>
                        <w:spacing w:val="-1"/>
                        <w:lang w:val="en-GB"/>
                      </w:rPr>
                    </w:pPr>
                    <w:r>
                      <w:rPr>
                        <w:rFonts w:ascii="Verdana" w:hAnsi="Verdana" w:cstheme="minorHAnsi"/>
                        <w:lang w:val="en-GB"/>
                      </w:rPr>
                      <w:t xml:space="preserve"> </w:t>
                    </w:r>
                  </w:p>
                </w:tc>
              </w:sdtContent>
            </w:sdt>
          </w:tr>
          <w:tr w:rsidR="00EB7C4F" w:rsidRPr="001D4E56" w14:paraId="503960AF" w14:textId="77777777" w:rsidTr="00EB7C4F">
            <w:trPr>
              <w:trHeight w:val="318"/>
            </w:trPr>
            <w:tc>
              <w:tcPr>
                <w:tcW w:w="5548" w:type="dxa"/>
                <w:tcBorders>
                  <w:top w:val="single" w:sz="4" w:space="0" w:color="auto"/>
                  <w:left w:val="single" w:sz="4" w:space="0" w:color="auto"/>
                  <w:bottom w:val="single" w:sz="4" w:space="0" w:color="auto"/>
                  <w:right w:val="single" w:sz="4" w:space="0" w:color="auto"/>
                </w:tcBorders>
              </w:tcPr>
              <w:p w14:paraId="02F09EB9" w14:textId="77777777" w:rsidR="00EB7C4F" w:rsidRPr="00184A3E" w:rsidRDefault="00EB7C4F" w:rsidP="00D4098E">
                <w:pPr>
                  <w:pStyle w:val="TableParagraph"/>
                  <w:spacing w:line="252" w:lineRule="exact"/>
                  <w:ind w:left="107"/>
                  <w:rPr>
                    <w:rFonts w:ascii="Verdana" w:hAnsi="Verdana" w:cstheme="minorHAnsi"/>
                    <w:bCs/>
                    <w:w w:val="90"/>
                    <w:lang w:val="en-GB"/>
                  </w:rPr>
                </w:pPr>
                <w:r w:rsidRPr="00184A3E">
                  <w:rPr>
                    <w:rFonts w:ascii="Verdana" w:hAnsi="Verdana" w:cstheme="minorHAnsi"/>
                    <w:bCs/>
                    <w:w w:val="90"/>
                    <w:lang w:val="en-GB"/>
                  </w:rPr>
                  <w:t>Applicant’s name</w:t>
                </w:r>
              </w:p>
            </w:tc>
            <w:sdt>
              <w:sdtPr>
                <w:rPr>
                  <w:rFonts w:ascii="Verdana" w:hAnsi="Verdana" w:cstheme="minorBidi"/>
                  <w:lang w:val="en-GB"/>
                </w:rPr>
                <w:alias w:val="Applicant Name"/>
                <w:tag w:val="Applicant Name"/>
                <w:id w:val="-1691136796"/>
                <w:lock w:val="contentLocked"/>
                <w:placeholder>
                  <w:docPart w:val="444F60447B6746C9B57B671DF06CAF8C"/>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6405DE98"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129078AD" w14:textId="77777777" w:rsidTr="00EB7C4F">
            <w:trPr>
              <w:trHeight w:val="321"/>
            </w:trPr>
            <w:tc>
              <w:tcPr>
                <w:tcW w:w="5548" w:type="dxa"/>
                <w:tcBorders>
                  <w:top w:val="single" w:sz="4" w:space="0" w:color="auto"/>
                  <w:left w:val="single" w:sz="4" w:space="0" w:color="auto"/>
                  <w:bottom w:val="single" w:sz="4" w:space="0" w:color="auto"/>
                  <w:right w:val="single" w:sz="4" w:space="0" w:color="auto"/>
                </w:tcBorders>
              </w:tcPr>
              <w:p w14:paraId="443F06E5" w14:textId="77777777" w:rsidR="00EB7C4F" w:rsidRPr="00184A3E" w:rsidRDefault="00EB7C4F" w:rsidP="00D4098E">
                <w:pPr>
                  <w:pStyle w:val="TableParagraph"/>
                  <w:spacing w:line="252" w:lineRule="exact"/>
                  <w:ind w:left="107"/>
                  <w:rPr>
                    <w:rFonts w:ascii="Verdana" w:hAnsi="Verdana" w:cstheme="minorHAnsi"/>
                    <w:bCs/>
                    <w:w w:val="90"/>
                    <w:lang w:val="en-GB"/>
                  </w:rPr>
                </w:pPr>
                <w:r w:rsidRPr="00184A3E">
                  <w:rPr>
                    <w:rFonts w:ascii="Verdana" w:hAnsi="Verdana" w:cstheme="minorHAnsi"/>
                    <w:bCs/>
                    <w:w w:val="90"/>
                    <w:lang w:val="en-GB"/>
                  </w:rPr>
                  <w:t xml:space="preserve">Name </w:t>
                </w:r>
                <w:r w:rsidRPr="001D4E56">
                  <w:rPr>
                    <w:rFonts w:ascii="Verdana" w:hAnsi="Verdana" w:cstheme="minorHAnsi"/>
                    <w:bCs/>
                    <w:w w:val="90"/>
                    <w:lang w:val="en-GB"/>
                  </w:rPr>
                  <w:t>of</w:t>
                </w:r>
                <w:r w:rsidRPr="00184A3E">
                  <w:rPr>
                    <w:rFonts w:ascii="Verdana" w:hAnsi="Verdana" w:cstheme="minorHAnsi"/>
                    <w:bCs/>
                    <w:w w:val="90"/>
                    <w:lang w:val="en-GB"/>
                  </w:rPr>
                  <w:t xml:space="preserve"> </w:t>
                </w:r>
                <w:r w:rsidRPr="001D4E56">
                  <w:rPr>
                    <w:rFonts w:ascii="Verdana" w:hAnsi="Verdana" w:cstheme="minorHAnsi"/>
                    <w:bCs/>
                    <w:w w:val="90"/>
                    <w:lang w:val="en-GB"/>
                  </w:rPr>
                  <w:t>interviewer</w:t>
                </w:r>
              </w:p>
            </w:tc>
            <w:sdt>
              <w:sdtPr>
                <w:rPr>
                  <w:rFonts w:ascii="Verdana" w:hAnsi="Verdana" w:cstheme="minorBidi"/>
                  <w:lang w:val="en-GB"/>
                </w:rPr>
                <w:alias w:val="Interviewer2"/>
                <w:tag w:val="Interviewer2"/>
                <w:id w:val="1669601638"/>
                <w:lock w:val="contentLocked"/>
                <w:placeholder>
                  <w:docPart w:val="7757A7F20A4140FFBF40759BC9FBCF25"/>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40F8598E"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2A4D19D0" w14:textId="77777777" w:rsidTr="00EB7C4F">
            <w:trPr>
              <w:trHeight w:val="318"/>
            </w:trPr>
            <w:tc>
              <w:tcPr>
                <w:tcW w:w="5548" w:type="dxa"/>
                <w:tcBorders>
                  <w:top w:val="single" w:sz="4" w:space="0" w:color="auto"/>
                  <w:left w:val="single" w:sz="4" w:space="0" w:color="auto"/>
                  <w:bottom w:val="single" w:sz="4" w:space="0" w:color="auto"/>
                  <w:right w:val="single" w:sz="4" w:space="0" w:color="auto"/>
                </w:tcBorders>
              </w:tcPr>
              <w:p w14:paraId="4B724164" w14:textId="77777777" w:rsidR="00EB7C4F" w:rsidRPr="00184A3E" w:rsidRDefault="00EB7C4F" w:rsidP="00D4098E">
                <w:pPr>
                  <w:pStyle w:val="TableParagraph"/>
                  <w:spacing w:line="252" w:lineRule="exact"/>
                  <w:ind w:left="107"/>
                  <w:rPr>
                    <w:rFonts w:ascii="Verdana" w:hAnsi="Verdana" w:cstheme="minorHAnsi"/>
                    <w:bCs/>
                    <w:w w:val="90"/>
                    <w:lang w:val="en-GB"/>
                  </w:rPr>
                </w:pPr>
                <w:r w:rsidRPr="00184A3E">
                  <w:rPr>
                    <w:rFonts w:ascii="Verdana" w:hAnsi="Verdana" w:cstheme="minorHAnsi"/>
                    <w:bCs/>
                    <w:w w:val="90"/>
                    <w:lang w:val="en-GB"/>
                  </w:rPr>
                  <w:t>Date</w:t>
                </w:r>
                <w:r>
                  <w:rPr>
                    <w:rFonts w:ascii="Verdana" w:hAnsi="Verdana" w:cstheme="minorHAnsi"/>
                    <w:bCs/>
                    <w:w w:val="90"/>
                    <w:lang w:val="en-GB"/>
                  </w:rPr>
                  <w:t>/Time</w:t>
                </w:r>
              </w:p>
            </w:tc>
            <w:sdt>
              <w:sdtPr>
                <w:rPr>
                  <w:rFonts w:ascii="Verdana" w:hAnsi="Verdana" w:cstheme="minorBidi"/>
                  <w:lang w:val="en-GB"/>
                </w:rPr>
                <w:alias w:val="Date"/>
                <w:tag w:val="Date"/>
                <w:id w:val="-1505585625"/>
                <w:lock w:val="contentLocked"/>
                <w:placeholder>
                  <w:docPart w:val="C8F0617B347E42B09CB948AA12F254A0"/>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79436A2C" w14:textId="77777777" w:rsidR="00EB7C4F" w:rsidRPr="00F614CD"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07C38175" w14:textId="77777777" w:rsidTr="00EB7C4F">
            <w:trPr>
              <w:trHeight w:val="233"/>
            </w:trPr>
            <w:tc>
              <w:tcPr>
                <w:tcW w:w="5548" w:type="dxa"/>
                <w:tcBorders>
                  <w:top w:val="single" w:sz="4" w:space="0" w:color="auto"/>
                  <w:left w:val="single" w:sz="4" w:space="0" w:color="auto"/>
                  <w:bottom w:val="single" w:sz="4" w:space="0" w:color="auto"/>
                  <w:right w:val="single" w:sz="4" w:space="0" w:color="auto"/>
                </w:tcBorders>
              </w:tcPr>
              <w:p w14:paraId="6AE415E7" w14:textId="77777777" w:rsidR="00EB7C4F" w:rsidRPr="00184A3E" w:rsidRDefault="00EB7C4F" w:rsidP="00D4098E">
                <w:pPr>
                  <w:pStyle w:val="TableParagraph"/>
                  <w:spacing w:line="252" w:lineRule="exact"/>
                  <w:ind w:left="107"/>
                  <w:rPr>
                    <w:rFonts w:ascii="Verdana" w:hAnsi="Verdana" w:cstheme="minorHAnsi"/>
                    <w:bCs/>
                    <w:w w:val="90"/>
                    <w:lang w:val="en-GB"/>
                  </w:rPr>
                </w:pPr>
                <w:r w:rsidRPr="001D4E56">
                  <w:rPr>
                    <w:rFonts w:ascii="Verdana" w:hAnsi="Verdana" w:cstheme="minorHAnsi"/>
                    <w:bCs/>
                    <w:w w:val="90"/>
                    <w:lang w:val="en-GB"/>
                  </w:rPr>
                  <w:t>Date</w:t>
                </w:r>
                <w:r w:rsidRPr="00184A3E">
                  <w:rPr>
                    <w:rFonts w:ascii="Verdana" w:hAnsi="Verdana" w:cstheme="minorHAnsi"/>
                    <w:bCs/>
                    <w:w w:val="90"/>
                    <w:lang w:val="en-GB"/>
                  </w:rPr>
                  <w:t xml:space="preserve"> </w:t>
                </w:r>
                <w:r w:rsidRPr="001D4E56">
                  <w:rPr>
                    <w:rFonts w:ascii="Verdana" w:hAnsi="Verdana" w:cstheme="minorHAnsi"/>
                    <w:bCs/>
                    <w:w w:val="90"/>
                    <w:lang w:val="en-GB"/>
                  </w:rPr>
                  <w:t>of</w:t>
                </w:r>
                <w:r w:rsidRPr="00184A3E">
                  <w:rPr>
                    <w:rFonts w:ascii="Verdana" w:hAnsi="Verdana" w:cstheme="minorHAnsi"/>
                    <w:bCs/>
                    <w:w w:val="90"/>
                    <w:lang w:val="en-GB"/>
                  </w:rPr>
                  <w:t xml:space="preserve"> </w:t>
                </w:r>
                <w:r w:rsidRPr="001D4E56">
                  <w:rPr>
                    <w:rFonts w:ascii="Verdana" w:hAnsi="Verdana" w:cstheme="minorHAnsi"/>
                    <w:bCs/>
                    <w:w w:val="90"/>
                    <w:lang w:val="en-GB"/>
                  </w:rPr>
                  <w:t>birth: DD/MM/YYYY</w:t>
                </w:r>
              </w:p>
            </w:tc>
            <w:sdt>
              <w:sdtPr>
                <w:rPr>
                  <w:rFonts w:ascii="Verdana" w:hAnsi="Verdana" w:cstheme="minorBidi"/>
                  <w:lang w:val="en-GB"/>
                </w:rPr>
                <w:alias w:val="dateofbirth"/>
                <w:tag w:val="dateofbirth"/>
                <w:id w:val="1940334932"/>
                <w:lock w:val="contentLocked"/>
                <w:placeholder>
                  <w:docPart w:val="AE458B01498946668D37C71D2325FAF5"/>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4B293AD9"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7D8EFC73" w14:textId="77777777" w:rsidTr="00EB7C4F">
            <w:trPr>
              <w:trHeight w:val="321"/>
            </w:trPr>
            <w:tc>
              <w:tcPr>
                <w:tcW w:w="5548" w:type="dxa"/>
                <w:tcBorders>
                  <w:top w:val="single" w:sz="4" w:space="0" w:color="auto"/>
                  <w:left w:val="single" w:sz="4" w:space="0" w:color="auto"/>
                  <w:bottom w:val="single" w:sz="4" w:space="0" w:color="auto"/>
                  <w:right w:val="single" w:sz="4" w:space="0" w:color="auto"/>
                </w:tcBorders>
              </w:tcPr>
              <w:p w14:paraId="724A2B2F" w14:textId="77777777" w:rsidR="00EB7C4F" w:rsidRPr="00184A3E" w:rsidRDefault="00EB7C4F" w:rsidP="00D4098E">
                <w:pPr>
                  <w:pStyle w:val="TableParagraph"/>
                  <w:spacing w:line="252" w:lineRule="exact"/>
                  <w:ind w:left="107"/>
                  <w:rPr>
                    <w:rFonts w:ascii="Verdana" w:hAnsi="Verdana" w:cstheme="minorHAnsi"/>
                    <w:bCs/>
                    <w:w w:val="90"/>
                    <w:lang w:val="en-GB"/>
                  </w:rPr>
                </w:pPr>
                <w:r w:rsidRPr="00184A3E">
                  <w:rPr>
                    <w:rFonts w:ascii="Verdana" w:hAnsi="Verdana" w:cstheme="minorHAnsi"/>
                    <w:bCs/>
                    <w:w w:val="90"/>
                    <w:lang w:val="en-GB"/>
                  </w:rPr>
                  <w:t>Nationality</w:t>
                </w:r>
              </w:p>
            </w:tc>
            <w:sdt>
              <w:sdtPr>
                <w:rPr>
                  <w:rFonts w:ascii="Verdana" w:hAnsi="Verdana" w:cstheme="minorBidi"/>
                  <w:lang w:val="en-GB"/>
                </w:rPr>
                <w:alias w:val="nationality"/>
                <w:tag w:val="nationality"/>
                <w:id w:val="-903521101"/>
                <w:lock w:val="contentLocked"/>
                <w:placeholder>
                  <w:docPart w:val="C4D334756D774F95BBDA5B8AB5D3D6A4"/>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2267A76E"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08453BEC" w14:textId="77777777" w:rsidTr="00EB7C4F">
            <w:trPr>
              <w:trHeight w:val="359"/>
            </w:trPr>
            <w:tc>
              <w:tcPr>
                <w:tcW w:w="5548" w:type="dxa"/>
                <w:tcBorders>
                  <w:top w:val="single" w:sz="4" w:space="0" w:color="auto"/>
                  <w:left w:val="single" w:sz="4" w:space="0" w:color="auto"/>
                  <w:bottom w:val="single" w:sz="4" w:space="0" w:color="auto"/>
                  <w:right w:val="single" w:sz="4" w:space="0" w:color="auto"/>
                </w:tcBorders>
              </w:tcPr>
              <w:p w14:paraId="7177D1A5" w14:textId="77777777" w:rsidR="00EB7C4F" w:rsidRPr="00184A3E" w:rsidRDefault="00EB7C4F" w:rsidP="00D4098E">
                <w:pPr>
                  <w:pStyle w:val="TableParagraph"/>
                  <w:spacing w:line="252" w:lineRule="exact"/>
                  <w:ind w:left="107"/>
                  <w:rPr>
                    <w:rFonts w:ascii="Verdana" w:hAnsi="Verdana" w:cstheme="minorHAnsi"/>
                    <w:bCs/>
                    <w:w w:val="90"/>
                    <w:lang w:val="en-GB"/>
                  </w:rPr>
                </w:pPr>
                <w:r w:rsidRPr="001D4E56">
                  <w:rPr>
                    <w:rFonts w:ascii="Verdana" w:hAnsi="Verdana" w:cstheme="minorHAnsi"/>
                    <w:bCs/>
                    <w:w w:val="90"/>
                    <w:lang w:val="en-GB"/>
                  </w:rPr>
                  <w:t>Gender</w:t>
                </w:r>
                <w:r w:rsidRPr="00184A3E">
                  <w:rPr>
                    <w:rFonts w:ascii="Verdana" w:hAnsi="Verdana" w:cstheme="minorHAnsi"/>
                    <w:bCs/>
                    <w:w w:val="90"/>
                    <w:lang w:val="en-GB"/>
                  </w:rPr>
                  <w:t xml:space="preserve"> </w:t>
                </w:r>
                <w:r w:rsidRPr="001D4E56">
                  <w:rPr>
                    <w:rFonts w:ascii="Verdana" w:hAnsi="Verdana" w:cstheme="minorHAnsi"/>
                    <w:bCs/>
                    <w:w w:val="90"/>
                    <w:lang w:val="en-GB"/>
                  </w:rPr>
                  <w:t>assigned</w:t>
                </w:r>
                <w:r w:rsidRPr="00184A3E">
                  <w:rPr>
                    <w:rFonts w:ascii="Verdana" w:hAnsi="Verdana" w:cstheme="minorHAnsi"/>
                    <w:bCs/>
                    <w:w w:val="90"/>
                    <w:lang w:val="en-GB"/>
                  </w:rPr>
                  <w:t xml:space="preserve"> </w:t>
                </w:r>
                <w:r w:rsidRPr="001D4E56">
                  <w:rPr>
                    <w:rFonts w:ascii="Verdana" w:hAnsi="Verdana" w:cstheme="minorHAnsi"/>
                    <w:bCs/>
                    <w:w w:val="90"/>
                    <w:lang w:val="en-GB"/>
                  </w:rPr>
                  <w:t>at</w:t>
                </w:r>
                <w:r w:rsidRPr="00184A3E">
                  <w:rPr>
                    <w:rFonts w:ascii="Verdana" w:hAnsi="Verdana" w:cstheme="minorHAnsi"/>
                    <w:bCs/>
                    <w:w w:val="90"/>
                    <w:lang w:val="en-GB"/>
                  </w:rPr>
                  <w:t xml:space="preserve"> </w:t>
                </w:r>
                <w:r w:rsidRPr="001D4E56">
                  <w:rPr>
                    <w:rFonts w:ascii="Verdana" w:hAnsi="Verdana" w:cstheme="minorHAnsi"/>
                    <w:bCs/>
                    <w:w w:val="90"/>
                    <w:lang w:val="en-GB"/>
                  </w:rPr>
                  <w:t>birth</w:t>
                </w:r>
              </w:p>
            </w:tc>
            <w:sdt>
              <w:sdtPr>
                <w:rPr>
                  <w:rFonts w:ascii="Verdana" w:hAnsi="Verdana" w:cstheme="minorBidi"/>
                  <w:lang w:val="en-GB"/>
                </w:rPr>
                <w:alias w:val="genderaab"/>
                <w:tag w:val="genderaab"/>
                <w:id w:val="694197705"/>
                <w:lock w:val="contentLocked"/>
                <w:placeholder>
                  <w:docPart w:val="3337A5F215CD49E1A05A4B9402AEF89B"/>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1CB2892D"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068A7383" w14:textId="77777777" w:rsidTr="00EB7C4F">
            <w:trPr>
              <w:trHeight w:val="330"/>
            </w:trPr>
            <w:tc>
              <w:tcPr>
                <w:tcW w:w="5548" w:type="dxa"/>
                <w:tcBorders>
                  <w:top w:val="single" w:sz="4" w:space="0" w:color="auto"/>
                  <w:left w:val="single" w:sz="4" w:space="0" w:color="auto"/>
                  <w:bottom w:val="single" w:sz="4" w:space="0" w:color="auto"/>
                  <w:right w:val="single" w:sz="4" w:space="0" w:color="auto"/>
                </w:tcBorders>
              </w:tcPr>
              <w:p w14:paraId="63188587" w14:textId="77777777" w:rsidR="00EB7C4F" w:rsidRPr="00184A3E" w:rsidRDefault="00EB7C4F" w:rsidP="00D4098E">
                <w:pPr>
                  <w:pStyle w:val="TableParagraph"/>
                  <w:spacing w:line="252" w:lineRule="exact"/>
                  <w:ind w:left="107"/>
                  <w:rPr>
                    <w:rFonts w:ascii="Verdana" w:hAnsi="Verdana" w:cstheme="minorHAnsi"/>
                    <w:bCs/>
                    <w:w w:val="90"/>
                    <w:lang w:val="en-GB"/>
                  </w:rPr>
                </w:pPr>
                <w:r w:rsidRPr="001D4E56">
                  <w:rPr>
                    <w:rFonts w:ascii="Verdana" w:hAnsi="Verdana" w:cstheme="minorHAnsi"/>
                    <w:bCs/>
                    <w:w w:val="90"/>
                    <w:lang w:val="en-GB"/>
                  </w:rPr>
                  <w:t>Phone</w:t>
                </w:r>
                <w:r w:rsidRPr="00184A3E">
                  <w:rPr>
                    <w:rFonts w:ascii="Verdana" w:hAnsi="Verdana" w:cstheme="minorHAnsi"/>
                    <w:bCs/>
                    <w:w w:val="90"/>
                    <w:lang w:val="en-GB"/>
                  </w:rPr>
                  <w:t xml:space="preserve"> </w:t>
                </w:r>
                <w:r w:rsidRPr="001D4E56">
                  <w:rPr>
                    <w:rFonts w:ascii="Verdana" w:hAnsi="Verdana" w:cstheme="minorHAnsi"/>
                    <w:bCs/>
                    <w:w w:val="90"/>
                    <w:lang w:val="en-GB"/>
                  </w:rPr>
                  <w:t>number</w:t>
                </w:r>
              </w:p>
            </w:tc>
            <w:sdt>
              <w:sdtPr>
                <w:rPr>
                  <w:rFonts w:ascii="Verdana" w:hAnsi="Verdana" w:cstheme="minorBidi"/>
                  <w:lang w:val="en-GB"/>
                </w:rPr>
                <w:alias w:val="phonenumber"/>
                <w:tag w:val="phonenumber"/>
                <w:id w:val="-1958397221"/>
                <w:lock w:val="contentLocked"/>
                <w:placeholder>
                  <w:docPart w:val="1F76B9C1028C4F7C9A1E001BF83F9DA7"/>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3EC7801B"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0842DD5C" w14:textId="77777777" w:rsidTr="00EB7C4F">
            <w:trPr>
              <w:trHeight w:val="325"/>
            </w:trPr>
            <w:tc>
              <w:tcPr>
                <w:tcW w:w="5548" w:type="dxa"/>
                <w:tcBorders>
                  <w:top w:val="single" w:sz="4" w:space="0" w:color="auto"/>
                  <w:left w:val="single" w:sz="4" w:space="0" w:color="auto"/>
                  <w:bottom w:val="single" w:sz="4" w:space="0" w:color="auto"/>
                  <w:right w:val="single" w:sz="4" w:space="0" w:color="auto"/>
                </w:tcBorders>
              </w:tcPr>
              <w:p w14:paraId="087E2B0E" w14:textId="77777777" w:rsidR="00EB7C4F" w:rsidRPr="00184A3E" w:rsidRDefault="00EB7C4F" w:rsidP="00D4098E">
                <w:pPr>
                  <w:pStyle w:val="TableParagraph"/>
                  <w:spacing w:line="252" w:lineRule="exact"/>
                  <w:ind w:left="107"/>
                  <w:rPr>
                    <w:rFonts w:ascii="Verdana" w:hAnsi="Verdana" w:cstheme="minorHAnsi"/>
                    <w:bCs/>
                    <w:w w:val="90"/>
                    <w:lang w:val="en-GB"/>
                  </w:rPr>
                </w:pPr>
                <w:r w:rsidRPr="001D4E56">
                  <w:rPr>
                    <w:rFonts w:ascii="Verdana" w:hAnsi="Verdana" w:cstheme="minorHAnsi"/>
                    <w:bCs/>
                    <w:w w:val="90"/>
                    <w:lang w:val="en-GB"/>
                  </w:rPr>
                  <w:t>Email</w:t>
                </w:r>
                <w:r w:rsidRPr="00184A3E">
                  <w:rPr>
                    <w:rFonts w:ascii="Verdana" w:hAnsi="Verdana" w:cstheme="minorHAnsi"/>
                    <w:bCs/>
                    <w:w w:val="90"/>
                    <w:lang w:val="en-GB"/>
                  </w:rPr>
                  <w:t xml:space="preserve"> </w:t>
                </w:r>
                <w:r w:rsidRPr="001D4E56">
                  <w:rPr>
                    <w:rFonts w:ascii="Verdana" w:hAnsi="Verdana" w:cstheme="minorHAnsi"/>
                    <w:bCs/>
                    <w:w w:val="90"/>
                    <w:lang w:val="en-GB"/>
                  </w:rPr>
                  <w:t>Address</w:t>
                </w:r>
              </w:p>
            </w:tc>
            <w:sdt>
              <w:sdtPr>
                <w:rPr>
                  <w:rFonts w:ascii="Verdana" w:hAnsi="Verdana" w:cstheme="minorBidi"/>
                  <w:sz w:val="16"/>
                  <w:szCs w:val="16"/>
                </w:rPr>
                <w:alias w:val="email"/>
                <w:tag w:val="email"/>
                <w:id w:val="1768195773"/>
                <w:lock w:val="contentLocked"/>
                <w:placeholder>
                  <w:docPart w:val="C758E0B7AC1A4244A322630C252B2714"/>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6B466FFB" w14:textId="77777777" w:rsidR="00EB7C4F" w:rsidRPr="001D4E56" w:rsidRDefault="00EB7C4F" w:rsidP="00D4098E">
                    <w:pPr>
                      <w:pStyle w:val="TableParagraph"/>
                      <w:rPr>
                        <w:rFonts w:ascii="Verdana" w:hAnsi="Verdana" w:cstheme="minorHAnsi"/>
                        <w:lang w:val="en-GB"/>
                      </w:rPr>
                    </w:pPr>
                    <w:r w:rsidRPr="00AA02F6">
                      <w:rPr>
                        <w:rFonts w:ascii="Verdana" w:hAnsi="Verdana" w:cstheme="minorHAnsi"/>
                      </w:rPr>
                      <w:t xml:space="preserve"> </w:t>
                    </w:r>
                  </w:p>
                </w:tc>
              </w:sdtContent>
            </w:sdt>
          </w:tr>
          <w:tr w:rsidR="00EB7C4F" w:rsidRPr="001D4E56" w14:paraId="39711BEC" w14:textId="77777777" w:rsidTr="00EB7C4F">
            <w:trPr>
              <w:trHeight w:val="299"/>
            </w:trPr>
            <w:tc>
              <w:tcPr>
                <w:tcW w:w="5548" w:type="dxa"/>
                <w:tcBorders>
                  <w:top w:val="single" w:sz="4" w:space="0" w:color="auto"/>
                  <w:left w:val="single" w:sz="4" w:space="0" w:color="auto"/>
                  <w:bottom w:val="single" w:sz="4" w:space="0" w:color="auto"/>
                  <w:right w:val="single" w:sz="4" w:space="0" w:color="auto"/>
                </w:tcBorders>
              </w:tcPr>
              <w:p w14:paraId="0832B890" w14:textId="77777777" w:rsidR="00EB7C4F" w:rsidRPr="00184A3E" w:rsidRDefault="00EB7C4F" w:rsidP="00D4098E">
                <w:pPr>
                  <w:pStyle w:val="TableParagraph"/>
                  <w:spacing w:line="252" w:lineRule="exact"/>
                  <w:ind w:left="107"/>
                  <w:rPr>
                    <w:rFonts w:ascii="Verdana" w:hAnsi="Verdana" w:cstheme="minorHAnsi"/>
                    <w:bCs/>
                    <w:w w:val="90"/>
                    <w:lang w:val="en-GB"/>
                  </w:rPr>
                </w:pPr>
                <w:r w:rsidRPr="009343F7">
                  <w:rPr>
                    <w:rFonts w:ascii="Verdana" w:hAnsi="Verdana" w:cstheme="minorHAnsi"/>
                    <w:bCs/>
                    <w:w w:val="90"/>
                    <w:lang w:val="en-GB"/>
                  </w:rPr>
                  <w:t>Spoken language(s)</w:t>
                </w:r>
              </w:p>
            </w:tc>
            <w:sdt>
              <w:sdtPr>
                <w:rPr>
                  <w:rFonts w:ascii="Verdana" w:hAnsi="Verdana" w:cstheme="minorBidi"/>
                  <w:lang w:val="en-GB"/>
                </w:rPr>
                <w:alias w:val="spokenlanguages"/>
                <w:tag w:val="spokenlanguages"/>
                <w:id w:val="8805535"/>
                <w:lock w:val="contentLocked"/>
                <w:placeholder>
                  <w:docPart w:val="93DB42FD385648EB940F8D136B56C07E"/>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1CDF3140"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4EEB8D96" w14:textId="77777777" w:rsidTr="00EB7C4F">
            <w:trPr>
              <w:trHeight w:val="299"/>
            </w:trPr>
            <w:tc>
              <w:tcPr>
                <w:tcW w:w="5548" w:type="dxa"/>
                <w:tcBorders>
                  <w:top w:val="single" w:sz="4" w:space="0" w:color="auto"/>
                  <w:left w:val="single" w:sz="4" w:space="0" w:color="auto"/>
                  <w:bottom w:val="single" w:sz="4" w:space="0" w:color="auto"/>
                  <w:right w:val="single" w:sz="4" w:space="0" w:color="auto"/>
                </w:tcBorders>
              </w:tcPr>
              <w:p w14:paraId="43490500" w14:textId="77777777" w:rsidR="00EB7C4F" w:rsidRPr="00184A3E" w:rsidRDefault="00EB7C4F" w:rsidP="00D4098E">
                <w:pPr>
                  <w:pStyle w:val="TableParagraph"/>
                  <w:spacing w:line="252" w:lineRule="exact"/>
                  <w:rPr>
                    <w:rFonts w:ascii="Verdana" w:hAnsi="Verdana" w:cstheme="minorHAnsi"/>
                    <w:bCs/>
                    <w:w w:val="90"/>
                    <w:lang w:val="en-GB"/>
                  </w:rPr>
                </w:pPr>
                <w:r>
                  <w:rPr>
                    <w:rFonts w:ascii="Verdana" w:hAnsi="Verdana" w:cstheme="minorHAnsi"/>
                    <w:bCs/>
                    <w:w w:val="90"/>
                    <w:lang w:val="en-GB"/>
                  </w:rPr>
                  <w:t xml:space="preserve"> Preferred Language</w:t>
                </w:r>
              </w:p>
            </w:tc>
            <w:sdt>
              <w:sdtPr>
                <w:rPr>
                  <w:rFonts w:ascii="Verdana" w:hAnsi="Verdana" w:cstheme="minorBidi"/>
                  <w:lang w:val="en-GB"/>
                </w:rPr>
                <w:alias w:val="primarylanguage"/>
                <w:tag w:val="primarylanguage"/>
                <w:id w:val="1506856276"/>
                <w:lock w:val="contentLocked"/>
                <w:placeholder>
                  <w:docPart w:val="205BA0C9FD50478CBC10C62D6B3DF51A"/>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6351A9CA"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23518210" w14:textId="77777777" w:rsidTr="00EB7C4F">
            <w:trPr>
              <w:trHeight w:val="318"/>
            </w:trPr>
            <w:tc>
              <w:tcPr>
                <w:tcW w:w="5548" w:type="dxa"/>
                <w:tcBorders>
                  <w:top w:val="single" w:sz="4" w:space="0" w:color="auto"/>
                  <w:left w:val="single" w:sz="4" w:space="0" w:color="auto"/>
                  <w:bottom w:val="single" w:sz="4" w:space="0" w:color="auto"/>
                  <w:right w:val="single" w:sz="4" w:space="0" w:color="auto"/>
                </w:tcBorders>
              </w:tcPr>
              <w:p w14:paraId="3DA3A037" w14:textId="77777777" w:rsidR="00EB7C4F" w:rsidRPr="00184A3E" w:rsidRDefault="00EB7C4F" w:rsidP="00D4098E">
                <w:pPr>
                  <w:pStyle w:val="TableParagraph"/>
                  <w:spacing w:line="252" w:lineRule="exact"/>
                  <w:ind w:left="107"/>
                  <w:rPr>
                    <w:rFonts w:ascii="Verdana" w:hAnsi="Verdana" w:cstheme="minorBidi"/>
                    <w:w w:val="90"/>
                    <w:lang w:val="en-GB"/>
                  </w:rPr>
                </w:pPr>
                <w:r w:rsidRPr="633CB55B">
                  <w:rPr>
                    <w:rFonts w:ascii="Verdana" w:hAnsi="Verdana" w:cstheme="minorBidi"/>
                    <w:w w:val="90"/>
                    <w:lang w:val="en-GB"/>
                  </w:rPr>
                  <w:t>Can you read and write in your preferred language?</w:t>
                </w:r>
              </w:p>
            </w:tc>
            <w:sdt>
              <w:sdtPr>
                <w:rPr>
                  <w:rFonts w:ascii="Verdana" w:hAnsi="Verdana" w:cstheme="minorBidi"/>
                </w:rPr>
                <w:alias w:val="readandwrite"/>
                <w:tag w:val="readandwrite"/>
                <w:id w:val="-1021234080"/>
                <w:lock w:val="contentLocked"/>
                <w:placeholder>
                  <w:docPart w:val="94482FF2D478400EA8FCBB9EFBC6F31C"/>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494626F6" w14:textId="77777777" w:rsidR="00EB7C4F" w:rsidRPr="001D4E56" w:rsidRDefault="00EB7C4F" w:rsidP="00D4098E">
                    <w:pPr>
                      <w:pStyle w:val="TableParagraph"/>
                      <w:rPr>
                        <w:rFonts w:ascii="Verdana" w:hAnsi="Verdana" w:cstheme="minorHAnsi"/>
                        <w:lang w:val="en-GB"/>
                      </w:rPr>
                    </w:pPr>
                    <w:r>
                      <w:rPr>
                        <w:rFonts w:ascii="Verdana" w:hAnsi="Verdana" w:cstheme="minorHAnsi"/>
                      </w:rPr>
                      <w:t xml:space="preserve"> </w:t>
                    </w:r>
                  </w:p>
                </w:tc>
              </w:sdtContent>
            </w:sdt>
          </w:tr>
          <w:tr w:rsidR="00EB7C4F" w:rsidRPr="001D4E56" w14:paraId="7300151E" w14:textId="77777777" w:rsidTr="00EB7C4F">
            <w:trPr>
              <w:trHeight w:val="321"/>
            </w:trPr>
            <w:tc>
              <w:tcPr>
                <w:tcW w:w="5548" w:type="dxa"/>
                <w:tcBorders>
                  <w:top w:val="single" w:sz="4" w:space="0" w:color="auto"/>
                  <w:left w:val="single" w:sz="4" w:space="0" w:color="auto"/>
                  <w:bottom w:val="single" w:sz="4" w:space="0" w:color="auto"/>
                  <w:right w:val="single" w:sz="4" w:space="0" w:color="auto"/>
                </w:tcBorders>
              </w:tcPr>
              <w:p w14:paraId="08F7595C" w14:textId="77777777" w:rsidR="00EB7C4F" w:rsidRPr="00184A3E" w:rsidRDefault="00EB7C4F" w:rsidP="00D4098E">
                <w:pPr>
                  <w:pStyle w:val="TableParagraph"/>
                  <w:spacing w:line="252" w:lineRule="exact"/>
                  <w:ind w:left="107"/>
                  <w:rPr>
                    <w:rFonts w:ascii="Verdana" w:hAnsi="Verdana" w:cstheme="minorBidi"/>
                    <w:w w:val="90"/>
                    <w:lang w:val="en-GB"/>
                  </w:rPr>
                </w:pPr>
                <w:r w:rsidRPr="633CB55B">
                  <w:rPr>
                    <w:rFonts w:ascii="Verdana" w:hAnsi="Verdana" w:cstheme="minorBidi"/>
                    <w:w w:val="90"/>
                    <w:lang w:val="en-GB"/>
                  </w:rPr>
                  <w:t>How well can you read in your preferred language?</w:t>
                </w:r>
              </w:p>
            </w:tc>
            <w:sdt>
              <w:sdtPr>
                <w:rPr>
                  <w:rFonts w:ascii="Verdana" w:hAnsi="Verdana" w:cstheme="minorBidi"/>
                </w:rPr>
                <w:alias w:val="readproficiency"/>
                <w:tag w:val="readproficiency"/>
                <w:id w:val="-844785321"/>
                <w:lock w:val="contentLocked"/>
                <w:placeholder>
                  <w:docPart w:val="94481C8203BF435F812D344D9BCBB4C9"/>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142BE515" w14:textId="77777777" w:rsidR="00EB7C4F" w:rsidRPr="001D4E56" w:rsidRDefault="00EB7C4F" w:rsidP="00D4098E">
                    <w:pPr>
                      <w:rPr>
                        <w:rFonts w:ascii="Verdana" w:hAnsi="Verdana" w:cstheme="minorHAnsi"/>
                        <w:sz w:val="16"/>
                        <w:szCs w:val="16"/>
                      </w:rPr>
                    </w:pPr>
                    <w:r>
                      <w:rPr>
                        <w:rFonts w:ascii="Verdana" w:hAnsi="Verdana" w:cstheme="minorHAnsi"/>
                      </w:rPr>
                      <w:t xml:space="preserve"> </w:t>
                    </w:r>
                  </w:p>
                </w:tc>
              </w:sdtContent>
            </w:sdt>
          </w:tr>
          <w:tr w:rsidR="00EB7C4F" w:rsidRPr="001D4E56" w14:paraId="1A2873CF" w14:textId="77777777" w:rsidTr="00EB7C4F">
            <w:trPr>
              <w:trHeight w:val="318"/>
            </w:trPr>
            <w:tc>
              <w:tcPr>
                <w:tcW w:w="5548" w:type="dxa"/>
                <w:tcBorders>
                  <w:top w:val="single" w:sz="4" w:space="0" w:color="auto"/>
                  <w:left w:val="single" w:sz="4" w:space="0" w:color="auto"/>
                  <w:bottom w:val="single" w:sz="4" w:space="0" w:color="auto"/>
                  <w:right w:val="single" w:sz="4" w:space="0" w:color="auto"/>
                </w:tcBorders>
              </w:tcPr>
              <w:p w14:paraId="65370C78" w14:textId="77777777" w:rsidR="00EB7C4F" w:rsidRPr="00184A3E" w:rsidRDefault="00EB7C4F" w:rsidP="00D4098E">
                <w:pPr>
                  <w:pStyle w:val="TableParagraph"/>
                  <w:spacing w:line="252" w:lineRule="exact"/>
                  <w:ind w:left="107"/>
                  <w:rPr>
                    <w:rFonts w:ascii="Verdana" w:hAnsi="Verdana" w:cstheme="minorHAnsi"/>
                    <w:bCs/>
                    <w:w w:val="90"/>
                    <w:lang w:val="en-GB"/>
                  </w:rPr>
                </w:pPr>
                <w:r w:rsidRPr="001D4E56">
                  <w:rPr>
                    <w:rFonts w:ascii="Verdana" w:hAnsi="Verdana" w:cstheme="minorHAnsi"/>
                    <w:bCs/>
                    <w:w w:val="90"/>
                    <w:lang w:val="en-GB"/>
                  </w:rPr>
                  <w:t>Do</w:t>
                </w:r>
                <w:r w:rsidRPr="00184A3E">
                  <w:rPr>
                    <w:rFonts w:ascii="Verdana" w:hAnsi="Verdana" w:cstheme="minorHAnsi"/>
                    <w:bCs/>
                    <w:w w:val="90"/>
                    <w:lang w:val="en-GB"/>
                  </w:rPr>
                  <w:t xml:space="preserve"> </w:t>
                </w:r>
                <w:r w:rsidRPr="001D4E56">
                  <w:rPr>
                    <w:rFonts w:ascii="Verdana" w:hAnsi="Verdana" w:cstheme="minorHAnsi"/>
                    <w:bCs/>
                    <w:w w:val="90"/>
                    <w:lang w:val="en-GB"/>
                  </w:rPr>
                  <w:t>you</w:t>
                </w:r>
                <w:r w:rsidRPr="00184A3E">
                  <w:rPr>
                    <w:rFonts w:ascii="Verdana" w:hAnsi="Verdana" w:cstheme="minorHAnsi"/>
                    <w:bCs/>
                    <w:w w:val="90"/>
                    <w:lang w:val="en-GB"/>
                  </w:rPr>
                  <w:t xml:space="preserve"> </w:t>
                </w:r>
                <w:r w:rsidRPr="001D4E56">
                  <w:rPr>
                    <w:rFonts w:ascii="Verdana" w:hAnsi="Verdana" w:cstheme="minorHAnsi"/>
                    <w:bCs/>
                    <w:w w:val="90"/>
                    <w:lang w:val="en-GB"/>
                  </w:rPr>
                  <w:t>speak</w:t>
                </w:r>
                <w:r w:rsidRPr="00184A3E">
                  <w:rPr>
                    <w:rFonts w:ascii="Verdana" w:hAnsi="Verdana" w:cstheme="minorHAnsi"/>
                    <w:bCs/>
                    <w:w w:val="90"/>
                    <w:lang w:val="en-GB"/>
                  </w:rPr>
                  <w:t xml:space="preserve"> </w:t>
                </w:r>
                <w:r w:rsidRPr="001D4E56">
                  <w:rPr>
                    <w:rFonts w:ascii="Verdana" w:hAnsi="Verdana" w:cstheme="minorHAnsi"/>
                    <w:bCs/>
                    <w:w w:val="90"/>
                    <w:lang w:val="en-GB"/>
                  </w:rPr>
                  <w:t>English?</w:t>
                </w:r>
              </w:p>
            </w:tc>
            <w:sdt>
              <w:sdtPr>
                <w:rPr>
                  <w:rFonts w:ascii="Verdana" w:hAnsi="Verdana" w:cstheme="minorBidi"/>
                  <w:lang w:val="en-GB"/>
                </w:rPr>
                <w:alias w:val="speaksenglish"/>
                <w:tag w:val="speaksenglish"/>
                <w:id w:val="-2063852260"/>
                <w:lock w:val="contentLocked"/>
                <w:placeholder>
                  <w:docPart w:val="EE2A146398AB48C9B66BA051F1B3D973"/>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0BE63914"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669C22F4" w14:textId="77777777" w:rsidTr="00EB7C4F">
            <w:trPr>
              <w:trHeight w:val="321"/>
            </w:trPr>
            <w:tc>
              <w:tcPr>
                <w:tcW w:w="5548" w:type="dxa"/>
                <w:tcBorders>
                  <w:top w:val="single" w:sz="4" w:space="0" w:color="auto"/>
                  <w:left w:val="single" w:sz="4" w:space="0" w:color="auto"/>
                  <w:bottom w:val="single" w:sz="4" w:space="0" w:color="auto"/>
                  <w:right w:val="single" w:sz="4" w:space="0" w:color="auto"/>
                </w:tcBorders>
              </w:tcPr>
              <w:p w14:paraId="1CEF80E0" w14:textId="77777777" w:rsidR="00EB7C4F" w:rsidRPr="00184A3E" w:rsidRDefault="00EB7C4F" w:rsidP="00D4098E">
                <w:pPr>
                  <w:pStyle w:val="TableParagraph"/>
                  <w:spacing w:line="252" w:lineRule="exact"/>
                  <w:ind w:left="107"/>
                  <w:rPr>
                    <w:rFonts w:ascii="Verdana" w:hAnsi="Verdana" w:cstheme="minorHAnsi"/>
                    <w:bCs/>
                    <w:w w:val="90"/>
                    <w:lang w:val="en-GB"/>
                  </w:rPr>
                </w:pPr>
                <w:r w:rsidRPr="001D4E56">
                  <w:rPr>
                    <w:rFonts w:ascii="Verdana" w:hAnsi="Verdana" w:cstheme="minorHAnsi"/>
                    <w:bCs/>
                    <w:w w:val="90"/>
                    <w:lang w:val="en-GB"/>
                  </w:rPr>
                  <w:t>How</w:t>
                </w:r>
                <w:r w:rsidRPr="00184A3E">
                  <w:rPr>
                    <w:rFonts w:ascii="Verdana" w:hAnsi="Verdana" w:cstheme="minorHAnsi"/>
                    <w:bCs/>
                    <w:w w:val="90"/>
                    <w:lang w:val="en-GB"/>
                  </w:rPr>
                  <w:t xml:space="preserve"> </w:t>
                </w:r>
                <w:r w:rsidRPr="001D4E56">
                  <w:rPr>
                    <w:rFonts w:ascii="Verdana" w:hAnsi="Verdana" w:cstheme="minorHAnsi"/>
                    <w:bCs/>
                    <w:w w:val="90"/>
                    <w:lang w:val="en-GB"/>
                  </w:rPr>
                  <w:t>would</w:t>
                </w:r>
                <w:r w:rsidRPr="00184A3E">
                  <w:rPr>
                    <w:rFonts w:ascii="Verdana" w:hAnsi="Verdana" w:cstheme="minorHAnsi"/>
                    <w:bCs/>
                    <w:w w:val="90"/>
                    <w:lang w:val="en-GB"/>
                  </w:rPr>
                  <w:t xml:space="preserve"> </w:t>
                </w:r>
                <w:r w:rsidRPr="001D4E56">
                  <w:rPr>
                    <w:rFonts w:ascii="Verdana" w:hAnsi="Verdana" w:cstheme="minorHAnsi"/>
                    <w:bCs/>
                    <w:w w:val="90"/>
                    <w:lang w:val="en-GB"/>
                  </w:rPr>
                  <w:t>you</w:t>
                </w:r>
                <w:r w:rsidRPr="00184A3E">
                  <w:rPr>
                    <w:rFonts w:ascii="Verdana" w:hAnsi="Verdana" w:cstheme="minorHAnsi"/>
                    <w:bCs/>
                    <w:w w:val="90"/>
                    <w:lang w:val="en-GB"/>
                  </w:rPr>
                  <w:t xml:space="preserve"> </w:t>
                </w:r>
                <w:r w:rsidRPr="001D4E56">
                  <w:rPr>
                    <w:rFonts w:ascii="Verdana" w:hAnsi="Verdana" w:cstheme="minorHAnsi"/>
                    <w:bCs/>
                    <w:w w:val="90"/>
                    <w:lang w:val="en-GB"/>
                  </w:rPr>
                  <w:t>rate</w:t>
                </w:r>
                <w:r w:rsidRPr="00184A3E">
                  <w:rPr>
                    <w:rFonts w:ascii="Verdana" w:hAnsi="Verdana" w:cstheme="minorHAnsi"/>
                    <w:bCs/>
                    <w:w w:val="90"/>
                    <w:lang w:val="en-GB"/>
                  </w:rPr>
                  <w:t xml:space="preserve"> </w:t>
                </w:r>
                <w:r w:rsidRPr="001D4E56">
                  <w:rPr>
                    <w:rFonts w:ascii="Verdana" w:hAnsi="Verdana" w:cstheme="minorHAnsi"/>
                    <w:bCs/>
                    <w:w w:val="90"/>
                    <w:lang w:val="en-GB"/>
                  </w:rPr>
                  <w:t>your</w:t>
                </w:r>
                <w:r w:rsidRPr="00184A3E">
                  <w:rPr>
                    <w:rFonts w:ascii="Verdana" w:hAnsi="Verdana" w:cstheme="minorHAnsi"/>
                    <w:bCs/>
                    <w:w w:val="90"/>
                    <w:lang w:val="en-GB"/>
                  </w:rPr>
                  <w:t xml:space="preserve"> </w:t>
                </w:r>
                <w:r w:rsidRPr="001D4E56">
                  <w:rPr>
                    <w:rFonts w:ascii="Verdana" w:hAnsi="Verdana" w:cstheme="minorHAnsi"/>
                    <w:bCs/>
                    <w:w w:val="90"/>
                    <w:lang w:val="en-GB"/>
                  </w:rPr>
                  <w:t>proficiency</w:t>
                </w:r>
                <w:r w:rsidRPr="00184A3E">
                  <w:rPr>
                    <w:rFonts w:ascii="Verdana" w:hAnsi="Verdana" w:cstheme="minorHAnsi"/>
                    <w:bCs/>
                    <w:w w:val="90"/>
                    <w:lang w:val="en-GB"/>
                  </w:rPr>
                  <w:t xml:space="preserve"> </w:t>
                </w:r>
                <w:r w:rsidRPr="001D4E56">
                  <w:rPr>
                    <w:rFonts w:ascii="Verdana" w:hAnsi="Verdana" w:cstheme="minorHAnsi"/>
                    <w:bCs/>
                    <w:w w:val="90"/>
                    <w:lang w:val="en-GB"/>
                  </w:rPr>
                  <w:t>in</w:t>
                </w:r>
                <w:r w:rsidRPr="00184A3E">
                  <w:rPr>
                    <w:rFonts w:ascii="Verdana" w:hAnsi="Verdana" w:cstheme="minorHAnsi"/>
                    <w:bCs/>
                    <w:w w:val="90"/>
                    <w:lang w:val="en-GB"/>
                  </w:rPr>
                  <w:t xml:space="preserve"> </w:t>
                </w:r>
                <w:r w:rsidRPr="001D4E56">
                  <w:rPr>
                    <w:rFonts w:ascii="Verdana" w:hAnsi="Verdana" w:cstheme="minorHAnsi"/>
                    <w:bCs/>
                    <w:w w:val="90"/>
                    <w:lang w:val="en-GB"/>
                  </w:rPr>
                  <w:t>English?</w:t>
                </w:r>
              </w:p>
            </w:tc>
            <w:sdt>
              <w:sdtPr>
                <w:rPr>
                  <w:rFonts w:ascii="Verdana" w:hAnsi="Verdana" w:cstheme="minorBidi"/>
                  <w:lang w:val="en-GB"/>
                </w:rPr>
                <w:alias w:val="englishproficiency"/>
                <w:tag w:val="englishproficiency"/>
                <w:id w:val="1171518581"/>
                <w:lock w:val="contentLocked"/>
                <w:placeholder>
                  <w:docPart w:val="A7D58A1D85CF4BF0A8C6D7DF6182A330"/>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2B2FDF74"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0A679BD8" w14:textId="77777777" w:rsidTr="00EB7C4F">
            <w:trPr>
              <w:trHeight w:val="321"/>
            </w:trPr>
            <w:tc>
              <w:tcPr>
                <w:tcW w:w="8950" w:type="dxa"/>
                <w:gridSpan w:val="2"/>
                <w:tcBorders>
                  <w:top w:val="single" w:sz="4" w:space="0" w:color="auto"/>
                  <w:left w:val="single" w:sz="4" w:space="0" w:color="auto"/>
                  <w:bottom w:val="single" w:sz="4" w:space="0" w:color="auto"/>
                  <w:right w:val="single" w:sz="4" w:space="0" w:color="auto"/>
                </w:tcBorders>
              </w:tcPr>
              <w:p w14:paraId="0EF5E53A" w14:textId="77777777" w:rsidR="00EB7C4F" w:rsidRPr="001D4E56" w:rsidRDefault="00EB7C4F" w:rsidP="00D4098E">
                <w:pPr>
                  <w:pStyle w:val="Subtitle"/>
                  <w:jc w:val="center"/>
                </w:pPr>
                <w:bookmarkStart w:id="21" w:name="_Hlk216191013"/>
                <w:bookmarkEnd w:id="20"/>
                <w:r w:rsidRPr="001D4E56">
                  <w:rPr>
                    <w:w w:val="90"/>
                  </w:rPr>
                  <w:t>Initial</w:t>
                </w:r>
                <w:r w:rsidRPr="001D4E56">
                  <w:rPr>
                    <w:spacing w:val="-13"/>
                    <w:w w:val="90"/>
                  </w:rPr>
                  <w:t xml:space="preserve"> </w:t>
                </w:r>
                <w:r w:rsidRPr="001D4E56">
                  <w:rPr>
                    <w:w w:val="90"/>
                  </w:rPr>
                  <w:t>Steps/Checks</w:t>
                </w:r>
                <w:r w:rsidRPr="001D4E56">
                  <w:rPr>
                    <w:spacing w:val="-15"/>
                    <w:w w:val="90"/>
                  </w:rPr>
                  <w:t xml:space="preserve"> </w:t>
                </w:r>
                <w:r w:rsidRPr="001D4E56">
                  <w:rPr>
                    <w:spacing w:val="-1"/>
                    <w:w w:val="90"/>
                  </w:rPr>
                  <w:t>with</w:t>
                </w:r>
                <w:r w:rsidRPr="001D4E56">
                  <w:rPr>
                    <w:spacing w:val="-12"/>
                    <w:w w:val="90"/>
                  </w:rPr>
                  <w:t xml:space="preserve"> </w:t>
                </w:r>
                <w:r w:rsidRPr="001D4E56">
                  <w:rPr>
                    <w:spacing w:val="-1"/>
                    <w:w w:val="90"/>
                  </w:rPr>
                  <w:t>the</w:t>
                </w:r>
                <w:r w:rsidRPr="001D4E56">
                  <w:rPr>
                    <w:spacing w:val="-14"/>
                    <w:w w:val="90"/>
                  </w:rPr>
                  <w:t xml:space="preserve"> </w:t>
                </w:r>
                <w:r w:rsidRPr="001D4E56">
                  <w:rPr>
                    <w:spacing w:val="-1"/>
                    <w:w w:val="90"/>
                  </w:rPr>
                  <w:t>Interviewee</w:t>
                </w:r>
              </w:p>
            </w:tc>
          </w:tr>
          <w:tr w:rsidR="00EB7C4F" w:rsidRPr="001D4E56" w14:paraId="5E76D85E" w14:textId="77777777" w:rsidTr="00EB7C4F">
            <w:trPr>
              <w:trHeight w:val="537"/>
            </w:trPr>
            <w:tc>
              <w:tcPr>
                <w:tcW w:w="5548" w:type="dxa"/>
                <w:tcBorders>
                  <w:top w:val="single" w:sz="4" w:space="0" w:color="auto"/>
                  <w:left w:val="single" w:sz="4" w:space="0" w:color="auto"/>
                  <w:bottom w:val="single" w:sz="4" w:space="0" w:color="auto"/>
                  <w:right w:val="single" w:sz="4" w:space="0" w:color="auto"/>
                </w:tcBorders>
              </w:tcPr>
              <w:p w14:paraId="43D262AB" w14:textId="77777777" w:rsidR="00EB7C4F" w:rsidRPr="0003417C" w:rsidRDefault="00EB7C4F" w:rsidP="00D4098E">
                <w:pPr>
                  <w:pStyle w:val="TableParagraph"/>
                  <w:spacing w:line="252" w:lineRule="exact"/>
                  <w:ind w:left="107"/>
                  <w:rPr>
                    <w:rFonts w:ascii="Verdana" w:hAnsi="Verdana" w:cstheme="minorHAnsi"/>
                    <w:bCs/>
                    <w:w w:val="90"/>
                    <w:lang w:val="en-GB"/>
                  </w:rPr>
                </w:pPr>
                <w:r w:rsidRPr="0003417C">
                  <w:rPr>
                    <w:rFonts w:ascii="Verdana" w:hAnsi="Verdana" w:cstheme="minorHAnsi"/>
                    <w:bCs/>
                    <w:w w:val="90"/>
                    <w:lang w:val="en-GB"/>
                  </w:rPr>
                  <w:t>It has been checked if the applicant understands the interviewer/interpreter clearly</w:t>
                </w:r>
              </w:p>
            </w:tc>
            <w:sdt>
              <w:sdtPr>
                <w:rPr>
                  <w:rFonts w:ascii="Verdana" w:hAnsi="Verdana" w:cstheme="minorBidi"/>
                  <w:lang w:val="en-GB"/>
                </w:rPr>
                <w:alias w:val="understandsinterviewerclearly"/>
                <w:tag w:val="understandsinterviewerclearly"/>
                <w:id w:val="258422081"/>
                <w:lock w:val="contentLocked"/>
                <w:placeholder>
                  <w:docPart w:val="53086B307A93489CBC9C654FB36160DF"/>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7920129C"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7DFD6FE3" w14:textId="77777777" w:rsidTr="00EB7C4F">
            <w:trPr>
              <w:trHeight w:val="537"/>
            </w:trPr>
            <w:tc>
              <w:tcPr>
                <w:tcW w:w="5548" w:type="dxa"/>
                <w:tcBorders>
                  <w:top w:val="single" w:sz="4" w:space="0" w:color="auto"/>
                  <w:left w:val="single" w:sz="4" w:space="0" w:color="auto"/>
                  <w:bottom w:val="single" w:sz="4" w:space="0" w:color="auto"/>
                  <w:right w:val="single" w:sz="4" w:space="0" w:color="auto"/>
                </w:tcBorders>
              </w:tcPr>
              <w:p w14:paraId="105764FE" w14:textId="77777777" w:rsidR="00EB7C4F" w:rsidRPr="0003417C" w:rsidRDefault="00EB7C4F" w:rsidP="00D4098E">
                <w:pPr>
                  <w:pStyle w:val="TableParagraph"/>
                  <w:spacing w:line="252" w:lineRule="exact"/>
                  <w:ind w:left="107"/>
                  <w:rPr>
                    <w:rFonts w:ascii="Verdana" w:hAnsi="Verdana" w:cstheme="minorHAnsi"/>
                    <w:bCs/>
                    <w:w w:val="90"/>
                    <w:lang w:val="en-GB"/>
                  </w:rPr>
                </w:pPr>
                <w:r w:rsidRPr="0003417C">
                  <w:rPr>
                    <w:rFonts w:ascii="Verdana" w:hAnsi="Verdana" w:cstheme="minorHAnsi"/>
                    <w:bCs/>
                    <w:w w:val="90"/>
                    <w:lang w:val="en-GB"/>
                  </w:rPr>
                  <w:t>It has been checked if the applicant is fit and feels safe to proceed with the interview</w:t>
                </w:r>
              </w:p>
            </w:tc>
            <w:sdt>
              <w:sdtPr>
                <w:rPr>
                  <w:rFonts w:ascii="Verdana" w:hAnsi="Verdana" w:cstheme="minorBidi"/>
                  <w:lang w:val="en-GB"/>
                </w:rPr>
                <w:alias w:val="safetoproceed"/>
                <w:tag w:val="safetoproceed"/>
                <w:id w:val="1402026492"/>
                <w:lock w:val="contentLocked"/>
                <w:placeholder>
                  <w:docPart w:val="F075E1D35B044034982564F145380325"/>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03CA2BC2"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49A0920B" w14:textId="77777777" w:rsidTr="00EB7C4F">
            <w:trPr>
              <w:trHeight w:val="537"/>
            </w:trPr>
            <w:tc>
              <w:tcPr>
                <w:tcW w:w="5548" w:type="dxa"/>
                <w:tcBorders>
                  <w:top w:val="single" w:sz="4" w:space="0" w:color="auto"/>
                  <w:left w:val="single" w:sz="4" w:space="0" w:color="auto"/>
                  <w:bottom w:val="single" w:sz="4" w:space="0" w:color="auto"/>
                  <w:right w:val="single" w:sz="4" w:space="0" w:color="auto"/>
                </w:tcBorders>
              </w:tcPr>
              <w:p w14:paraId="7EBA636D" w14:textId="77777777" w:rsidR="00EB7C4F" w:rsidRPr="0003417C" w:rsidRDefault="00EB7C4F" w:rsidP="00D4098E">
                <w:pPr>
                  <w:pStyle w:val="TableParagraph"/>
                  <w:ind w:left="107"/>
                  <w:rPr>
                    <w:rFonts w:ascii="Verdana" w:hAnsi="Verdana" w:cstheme="minorHAnsi"/>
                    <w:bCs/>
                    <w:w w:val="90"/>
                    <w:lang w:val="en-GB"/>
                  </w:rPr>
                </w:pPr>
                <w:r w:rsidRPr="0003417C">
                  <w:rPr>
                    <w:rFonts w:ascii="Verdana" w:hAnsi="Verdana" w:cstheme="minorHAnsi"/>
                    <w:bCs/>
                    <w:w w:val="90"/>
                    <w:lang w:val="en-GB"/>
                  </w:rPr>
                  <w:t>It has been explained to the applicant that they need to be cooperative and honest</w:t>
                </w:r>
              </w:p>
            </w:tc>
            <w:sdt>
              <w:sdtPr>
                <w:rPr>
                  <w:rFonts w:ascii="Verdana" w:hAnsi="Verdana" w:cstheme="minorBidi"/>
                  <w:lang w:val="en-GB"/>
                </w:rPr>
                <w:alias w:val="honestcooperative"/>
                <w:tag w:val="honestcooperative"/>
                <w:id w:val="-1015304000"/>
                <w:lock w:val="contentLocked"/>
                <w:placeholder>
                  <w:docPart w:val="11693BFAA09D4F49B61E826D019F53C2"/>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4F85587D" w14:textId="77777777" w:rsidR="00EB7C4F"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1713FE48" w14:textId="77777777" w:rsidTr="00EB7C4F">
            <w:trPr>
              <w:trHeight w:val="1676"/>
            </w:trPr>
            <w:tc>
              <w:tcPr>
                <w:tcW w:w="5548" w:type="dxa"/>
                <w:tcBorders>
                  <w:top w:val="single" w:sz="4" w:space="0" w:color="auto"/>
                  <w:left w:val="single" w:sz="4" w:space="0" w:color="auto"/>
                  <w:bottom w:val="single" w:sz="4" w:space="0" w:color="auto"/>
                  <w:right w:val="single" w:sz="4" w:space="0" w:color="auto"/>
                </w:tcBorders>
              </w:tcPr>
              <w:p w14:paraId="300F99A5" w14:textId="77777777" w:rsidR="00EB7C4F" w:rsidRDefault="00EB7C4F" w:rsidP="00D4098E">
                <w:pPr>
                  <w:rPr>
                    <w:rFonts w:ascii="Verdana" w:hAnsi="Verdana" w:cstheme="minorBidi"/>
                    <w:w w:val="90"/>
                  </w:rPr>
                </w:pPr>
                <w:r w:rsidRPr="0003417C">
                  <w:rPr>
                    <w:rFonts w:ascii="Verdana" w:hAnsi="Verdana"/>
                  </w:rPr>
                  <w:t xml:space="preserve"> </w:t>
                </w:r>
                <w:r w:rsidRPr="00754E90">
                  <w:rPr>
                    <w:rFonts w:ascii="Verdana" w:hAnsi="Verdana" w:cstheme="minorBidi"/>
                    <w:w w:val="90"/>
                  </w:rPr>
                  <w:t xml:space="preserve">It has been explained to the applicant that the </w:t>
                </w:r>
                <w:r>
                  <w:rPr>
                    <w:rFonts w:ascii="Verdana" w:hAnsi="Verdana" w:cstheme="minorBidi"/>
                    <w:w w:val="90"/>
                  </w:rPr>
                  <w:t xml:space="preserve"> </w:t>
                </w:r>
              </w:p>
              <w:p w14:paraId="61862D20" w14:textId="77777777" w:rsidR="00EB7C4F" w:rsidRDefault="00EB7C4F" w:rsidP="00D4098E">
                <w:pPr>
                  <w:rPr>
                    <w:rFonts w:ascii="Verdana" w:hAnsi="Verdana" w:cstheme="minorBidi"/>
                    <w:w w:val="90"/>
                  </w:rPr>
                </w:pPr>
                <w:r>
                  <w:rPr>
                    <w:rFonts w:ascii="Verdana" w:hAnsi="Verdana" w:cstheme="minorBidi"/>
                    <w:w w:val="90"/>
                  </w:rPr>
                  <w:t xml:space="preserve"> </w:t>
                </w:r>
                <w:r w:rsidRPr="00754E90">
                  <w:rPr>
                    <w:rFonts w:ascii="Verdana" w:hAnsi="Verdana" w:cstheme="minorBidi"/>
                    <w:w w:val="90"/>
                  </w:rPr>
                  <w:t xml:space="preserve">vulnerability assessment is used to identify special </w:t>
                </w:r>
              </w:p>
              <w:p w14:paraId="737E0AD3" w14:textId="77777777" w:rsidR="00EB7C4F" w:rsidRDefault="00EB7C4F" w:rsidP="00D4098E">
                <w:pPr>
                  <w:rPr>
                    <w:rFonts w:ascii="Verdana" w:hAnsi="Verdana" w:cstheme="minorBidi"/>
                    <w:w w:val="90"/>
                  </w:rPr>
                </w:pPr>
                <w:r>
                  <w:rPr>
                    <w:rFonts w:ascii="Verdana" w:hAnsi="Verdana" w:cstheme="minorBidi"/>
                    <w:w w:val="90"/>
                  </w:rPr>
                  <w:t xml:space="preserve"> </w:t>
                </w:r>
                <w:r w:rsidRPr="00754E90">
                  <w:rPr>
                    <w:rFonts w:ascii="Verdana" w:hAnsi="Verdana" w:cstheme="minorBidi"/>
                    <w:w w:val="90"/>
                  </w:rPr>
                  <w:t xml:space="preserve">reception and special procedural needs. Responses </w:t>
                </w:r>
              </w:p>
              <w:p w14:paraId="45723790" w14:textId="77777777" w:rsidR="00EB7C4F" w:rsidRDefault="00EB7C4F" w:rsidP="00D4098E">
                <w:pPr>
                  <w:rPr>
                    <w:rFonts w:ascii="Verdana" w:hAnsi="Verdana" w:cstheme="minorBidi"/>
                    <w:w w:val="90"/>
                  </w:rPr>
                </w:pPr>
                <w:r>
                  <w:rPr>
                    <w:rFonts w:ascii="Verdana" w:hAnsi="Verdana" w:cstheme="minorBidi"/>
                    <w:w w:val="90"/>
                  </w:rPr>
                  <w:t xml:space="preserve"> </w:t>
                </w:r>
                <w:r w:rsidRPr="00754E90">
                  <w:rPr>
                    <w:rFonts w:ascii="Verdana" w:hAnsi="Verdana" w:cstheme="minorBidi"/>
                    <w:w w:val="90"/>
                  </w:rPr>
                  <w:t xml:space="preserve">may be shared with relevant teams, but it does not </w:t>
                </w:r>
              </w:p>
              <w:p w14:paraId="49CA7357" w14:textId="77777777" w:rsidR="00EB7C4F" w:rsidRDefault="00EB7C4F" w:rsidP="00D4098E">
                <w:pPr>
                  <w:rPr>
                    <w:rFonts w:ascii="Verdana" w:hAnsi="Verdana" w:cstheme="minorBidi"/>
                    <w:w w:val="90"/>
                  </w:rPr>
                </w:pPr>
                <w:r>
                  <w:rPr>
                    <w:rFonts w:ascii="Verdana" w:hAnsi="Verdana" w:cstheme="minorBidi"/>
                    <w:w w:val="90"/>
                  </w:rPr>
                  <w:t xml:space="preserve"> </w:t>
                </w:r>
                <w:r w:rsidRPr="00754E90">
                  <w:rPr>
                    <w:rFonts w:ascii="Verdana" w:hAnsi="Verdana" w:cstheme="minorBidi"/>
                    <w:w w:val="90"/>
                  </w:rPr>
                  <w:t xml:space="preserve">form part of the international protection interview. It </w:t>
                </w:r>
                <w:r>
                  <w:rPr>
                    <w:rFonts w:ascii="Verdana" w:hAnsi="Verdana" w:cstheme="minorBidi"/>
                    <w:w w:val="90"/>
                  </w:rPr>
                  <w:t xml:space="preserve">  </w:t>
                </w:r>
              </w:p>
              <w:p w14:paraId="76B7BD40" w14:textId="77777777" w:rsidR="00EB7C4F" w:rsidRDefault="00EB7C4F" w:rsidP="00D4098E">
                <w:pPr>
                  <w:rPr>
                    <w:rFonts w:ascii="Verdana" w:hAnsi="Verdana" w:cstheme="minorBidi"/>
                    <w:w w:val="90"/>
                  </w:rPr>
                </w:pPr>
                <w:r>
                  <w:rPr>
                    <w:rFonts w:ascii="Verdana" w:hAnsi="Verdana" w:cstheme="minorBidi"/>
                    <w:w w:val="90"/>
                  </w:rPr>
                  <w:t xml:space="preserve"> </w:t>
                </w:r>
                <w:r w:rsidRPr="00754E90">
                  <w:rPr>
                    <w:rFonts w:ascii="Verdana" w:hAnsi="Verdana" w:cstheme="minorBidi"/>
                    <w:w w:val="90"/>
                  </w:rPr>
                  <w:t xml:space="preserve">remains the applicant's responsibility to provide </w:t>
                </w:r>
              </w:p>
              <w:p w14:paraId="01E428A1" w14:textId="77777777" w:rsidR="00EB7C4F" w:rsidRDefault="00EB7C4F" w:rsidP="00D4098E">
                <w:pPr>
                  <w:rPr>
                    <w:rFonts w:ascii="Verdana" w:hAnsi="Verdana" w:cstheme="minorBidi"/>
                    <w:w w:val="90"/>
                  </w:rPr>
                </w:pPr>
                <w:r>
                  <w:rPr>
                    <w:rFonts w:ascii="Verdana" w:hAnsi="Verdana" w:cstheme="minorBidi"/>
                    <w:w w:val="90"/>
                  </w:rPr>
                  <w:t xml:space="preserve"> </w:t>
                </w:r>
                <w:r w:rsidRPr="00754E90">
                  <w:rPr>
                    <w:rFonts w:ascii="Verdana" w:hAnsi="Verdana" w:cstheme="minorBidi"/>
                    <w:w w:val="90"/>
                  </w:rPr>
                  <w:t xml:space="preserve">information if they will rely on it as part of their </w:t>
                </w:r>
              </w:p>
              <w:p w14:paraId="28F75D04" w14:textId="77777777" w:rsidR="00EB7C4F" w:rsidRPr="00DE7A8E" w:rsidRDefault="00EB7C4F" w:rsidP="00D4098E">
                <w:pPr>
                  <w:rPr>
                    <w:rFonts w:ascii="Verdana" w:hAnsi="Verdana" w:cstheme="minorBidi"/>
                    <w:w w:val="90"/>
                  </w:rPr>
                </w:pPr>
                <w:r>
                  <w:rPr>
                    <w:rFonts w:ascii="Verdana" w:hAnsi="Verdana" w:cstheme="minorBidi"/>
                    <w:w w:val="90"/>
                  </w:rPr>
                  <w:t xml:space="preserve"> </w:t>
                </w:r>
                <w:r w:rsidRPr="00754E90">
                  <w:rPr>
                    <w:rFonts w:ascii="Verdana" w:hAnsi="Verdana" w:cstheme="minorBidi"/>
                    <w:w w:val="90"/>
                  </w:rPr>
                  <w:t>protection claim at all relevant stages</w:t>
                </w:r>
              </w:p>
            </w:tc>
            <w:sdt>
              <w:sdtPr>
                <w:rPr>
                  <w:rFonts w:ascii="Verdana" w:hAnsi="Verdana" w:cstheme="minorBidi"/>
                  <w:lang w:val="en-GB"/>
                </w:rPr>
                <w:alias w:val="informationrepeated"/>
                <w:tag w:val="informationrepeated"/>
                <w:id w:val="619491525"/>
                <w:lock w:val="contentLocked"/>
                <w:placeholder>
                  <w:docPart w:val="84BCFC92A22D4E978EC7CE0846C3EEF5"/>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34B82298" w14:textId="77777777" w:rsidR="00EB7C4F"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14E3539D" w14:textId="77777777" w:rsidTr="00EB7C4F">
            <w:trPr>
              <w:trHeight w:val="537"/>
            </w:trPr>
            <w:tc>
              <w:tcPr>
                <w:tcW w:w="5548" w:type="dxa"/>
                <w:tcBorders>
                  <w:top w:val="single" w:sz="4" w:space="0" w:color="auto"/>
                  <w:left w:val="single" w:sz="4" w:space="0" w:color="auto"/>
                  <w:bottom w:val="single" w:sz="4" w:space="0" w:color="auto"/>
                  <w:right w:val="single" w:sz="4" w:space="0" w:color="auto"/>
                </w:tcBorders>
              </w:tcPr>
              <w:p w14:paraId="750EDA8F" w14:textId="77777777" w:rsidR="00EB7C4F" w:rsidRPr="00184A3E" w:rsidRDefault="00EB7C4F" w:rsidP="00D4098E">
                <w:pPr>
                  <w:pStyle w:val="TableParagraph"/>
                  <w:spacing w:line="252" w:lineRule="exact"/>
                  <w:ind w:left="107"/>
                  <w:rPr>
                    <w:rFonts w:ascii="Verdana" w:hAnsi="Verdana" w:cstheme="minorHAnsi"/>
                    <w:bCs/>
                    <w:w w:val="90"/>
                    <w:lang w:val="en-GB"/>
                  </w:rPr>
                </w:pPr>
                <w:r w:rsidRPr="001D4E56">
                  <w:rPr>
                    <w:rFonts w:ascii="Verdana" w:hAnsi="Verdana" w:cstheme="minorHAnsi"/>
                    <w:bCs/>
                    <w:w w:val="90"/>
                    <w:lang w:val="en-GB"/>
                  </w:rPr>
                  <w:t>The</w:t>
                </w:r>
                <w:r w:rsidRPr="00184A3E">
                  <w:rPr>
                    <w:rFonts w:ascii="Verdana" w:hAnsi="Verdana" w:cstheme="minorHAnsi"/>
                    <w:bCs/>
                    <w:w w:val="90"/>
                    <w:lang w:val="en-GB"/>
                  </w:rPr>
                  <w:t xml:space="preserve"> </w:t>
                </w:r>
                <w:r w:rsidRPr="001D4E56">
                  <w:rPr>
                    <w:rFonts w:ascii="Verdana" w:hAnsi="Verdana" w:cstheme="minorHAnsi"/>
                    <w:bCs/>
                    <w:w w:val="90"/>
                    <w:lang w:val="en-GB"/>
                  </w:rPr>
                  <w:t>measures</w:t>
                </w:r>
                <w:r w:rsidRPr="00184A3E">
                  <w:rPr>
                    <w:rFonts w:ascii="Verdana" w:hAnsi="Verdana" w:cstheme="minorHAnsi"/>
                    <w:bCs/>
                    <w:w w:val="90"/>
                    <w:lang w:val="en-GB"/>
                  </w:rPr>
                  <w:t xml:space="preserve"> </w:t>
                </w:r>
                <w:r w:rsidRPr="001D4E56">
                  <w:rPr>
                    <w:rFonts w:ascii="Verdana" w:hAnsi="Verdana" w:cstheme="minorHAnsi"/>
                    <w:bCs/>
                    <w:w w:val="90"/>
                    <w:lang w:val="en-GB"/>
                  </w:rPr>
                  <w:t>regarding</w:t>
                </w:r>
                <w:r w:rsidRPr="00184A3E">
                  <w:rPr>
                    <w:rFonts w:ascii="Verdana" w:hAnsi="Verdana" w:cstheme="minorHAnsi"/>
                    <w:bCs/>
                    <w:w w:val="90"/>
                    <w:lang w:val="en-GB"/>
                  </w:rPr>
                  <w:t xml:space="preserve"> </w:t>
                </w:r>
                <w:r w:rsidRPr="001D4E56">
                  <w:rPr>
                    <w:rFonts w:ascii="Verdana" w:hAnsi="Verdana" w:cstheme="minorHAnsi"/>
                    <w:bCs/>
                    <w:w w:val="90"/>
                    <w:lang w:val="en-GB"/>
                  </w:rPr>
                  <w:t>the</w:t>
                </w:r>
                <w:r w:rsidRPr="00184A3E">
                  <w:rPr>
                    <w:rFonts w:ascii="Verdana" w:hAnsi="Verdana" w:cstheme="minorHAnsi"/>
                    <w:bCs/>
                    <w:w w:val="90"/>
                    <w:lang w:val="en-GB"/>
                  </w:rPr>
                  <w:t xml:space="preserve"> </w:t>
                </w:r>
                <w:r w:rsidRPr="001D4E56">
                  <w:rPr>
                    <w:rFonts w:ascii="Verdana" w:hAnsi="Verdana" w:cstheme="minorHAnsi"/>
                    <w:bCs/>
                    <w:w w:val="90"/>
                    <w:lang w:val="en-GB"/>
                  </w:rPr>
                  <w:t>protection,</w:t>
                </w:r>
                <w:r w:rsidRPr="00184A3E">
                  <w:rPr>
                    <w:rFonts w:ascii="Verdana" w:hAnsi="Verdana" w:cstheme="minorHAnsi"/>
                    <w:bCs/>
                    <w:w w:val="90"/>
                    <w:lang w:val="en-GB"/>
                  </w:rPr>
                  <w:t xml:space="preserve"> </w:t>
                </w:r>
                <w:r w:rsidRPr="001D4E56">
                  <w:rPr>
                    <w:rFonts w:ascii="Verdana" w:hAnsi="Verdana" w:cstheme="minorHAnsi"/>
                    <w:bCs/>
                    <w:w w:val="90"/>
                    <w:lang w:val="en-GB"/>
                  </w:rPr>
                  <w:t>collection</w:t>
                </w:r>
                <w:r w:rsidRPr="00184A3E">
                  <w:rPr>
                    <w:rFonts w:ascii="Verdana" w:hAnsi="Verdana" w:cstheme="minorHAnsi"/>
                    <w:bCs/>
                    <w:w w:val="90"/>
                    <w:lang w:val="en-GB"/>
                  </w:rPr>
                  <w:t xml:space="preserve"> </w:t>
                </w:r>
                <w:r w:rsidRPr="001D4E56">
                  <w:rPr>
                    <w:rFonts w:ascii="Verdana" w:hAnsi="Verdana" w:cstheme="minorHAnsi"/>
                    <w:bCs/>
                    <w:w w:val="90"/>
                    <w:lang w:val="en-GB"/>
                  </w:rPr>
                  <w:t>and</w:t>
                </w:r>
                <w:r>
                  <w:rPr>
                    <w:rFonts w:ascii="Verdana" w:hAnsi="Verdana" w:cstheme="minorHAnsi"/>
                    <w:bCs/>
                    <w:w w:val="90"/>
                    <w:lang w:val="en-GB"/>
                  </w:rPr>
                  <w:t xml:space="preserve"> </w:t>
                </w:r>
                <w:r w:rsidRPr="001D4E56">
                  <w:rPr>
                    <w:rFonts w:ascii="Verdana" w:hAnsi="Verdana" w:cstheme="minorHAnsi"/>
                    <w:bCs/>
                    <w:w w:val="90"/>
                    <w:lang w:val="en-GB"/>
                  </w:rPr>
                  <w:t>processing of the applicant’s personal data for the</w:t>
                </w:r>
                <w:r w:rsidRPr="00184A3E">
                  <w:rPr>
                    <w:rFonts w:ascii="Verdana" w:hAnsi="Verdana" w:cstheme="minorHAnsi"/>
                    <w:bCs/>
                    <w:w w:val="90"/>
                    <w:lang w:val="en-GB"/>
                  </w:rPr>
                  <w:t xml:space="preserve"> </w:t>
                </w:r>
                <w:r w:rsidRPr="001D4E56">
                  <w:rPr>
                    <w:rFonts w:ascii="Verdana" w:hAnsi="Verdana" w:cstheme="minorHAnsi"/>
                    <w:bCs/>
                    <w:w w:val="90"/>
                    <w:lang w:val="en-GB"/>
                  </w:rPr>
                  <w:t>purposes of the assessment and referral has been</w:t>
                </w:r>
                <w:r w:rsidRPr="00184A3E">
                  <w:rPr>
                    <w:rFonts w:ascii="Verdana" w:hAnsi="Verdana" w:cstheme="minorHAnsi"/>
                    <w:bCs/>
                    <w:w w:val="90"/>
                    <w:lang w:val="en-GB"/>
                  </w:rPr>
                  <w:t xml:space="preserve"> explained</w:t>
                </w:r>
              </w:p>
            </w:tc>
            <w:sdt>
              <w:sdtPr>
                <w:rPr>
                  <w:rFonts w:ascii="Verdana" w:hAnsi="Verdana" w:cstheme="minorBidi"/>
                  <w:lang w:val="en-GB"/>
                </w:rPr>
                <w:alias w:val="datacollectionexplained"/>
                <w:tag w:val="datacollectionexplained"/>
                <w:id w:val="-1125769549"/>
                <w:lock w:val="contentLocked"/>
                <w:placeholder>
                  <w:docPart w:val="B9D82A3B759841A08556D6924734DAAA"/>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55E387F3"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73325233" w14:textId="77777777" w:rsidTr="00EB7C4F">
            <w:trPr>
              <w:trHeight w:val="537"/>
            </w:trPr>
            <w:tc>
              <w:tcPr>
                <w:tcW w:w="5548" w:type="dxa"/>
                <w:tcBorders>
                  <w:top w:val="single" w:sz="4" w:space="0" w:color="auto"/>
                  <w:left w:val="single" w:sz="4" w:space="0" w:color="auto"/>
                  <w:bottom w:val="single" w:sz="4" w:space="0" w:color="auto"/>
                  <w:right w:val="single" w:sz="4" w:space="0" w:color="auto"/>
                </w:tcBorders>
              </w:tcPr>
              <w:p w14:paraId="700B7BCF" w14:textId="77777777" w:rsidR="00EB7C4F" w:rsidRDefault="00EB7C4F" w:rsidP="00D4098E">
                <w:pPr>
                  <w:pStyle w:val="TableParagraph"/>
                  <w:spacing w:line="252" w:lineRule="exact"/>
                  <w:rPr>
                    <w:rFonts w:ascii="Verdana" w:hAnsi="Verdana" w:cstheme="minorHAnsi"/>
                    <w:bCs/>
                    <w:w w:val="90"/>
                    <w:lang w:val="en-GB"/>
                  </w:rPr>
                </w:pPr>
                <w:r>
                  <w:rPr>
                    <w:rFonts w:ascii="Verdana" w:hAnsi="Verdana" w:cstheme="minorHAnsi"/>
                    <w:bCs/>
                    <w:w w:val="90"/>
                    <w:lang w:val="en-GB"/>
                  </w:rPr>
                  <w:t xml:space="preserve"> </w:t>
                </w:r>
                <w:r w:rsidRPr="001D4E56">
                  <w:rPr>
                    <w:rFonts w:ascii="Verdana" w:hAnsi="Verdana" w:cstheme="minorHAnsi"/>
                    <w:bCs/>
                    <w:w w:val="90"/>
                    <w:lang w:val="en-GB"/>
                  </w:rPr>
                  <w:t>Informed</w:t>
                </w:r>
                <w:r w:rsidRPr="00184A3E">
                  <w:rPr>
                    <w:rFonts w:ascii="Verdana" w:hAnsi="Verdana" w:cstheme="minorHAnsi"/>
                    <w:bCs/>
                    <w:w w:val="90"/>
                    <w:lang w:val="en-GB"/>
                  </w:rPr>
                  <w:t xml:space="preserve"> </w:t>
                </w:r>
                <w:r w:rsidRPr="001D4E56">
                  <w:rPr>
                    <w:rFonts w:ascii="Verdana" w:hAnsi="Verdana" w:cstheme="minorHAnsi"/>
                    <w:bCs/>
                    <w:w w:val="90"/>
                    <w:lang w:val="en-GB"/>
                  </w:rPr>
                  <w:t>consent</w:t>
                </w:r>
                <w:r w:rsidRPr="00184A3E">
                  <w:rPr>
                    <w:rFonts w:ascii="Verdana" w:hAnsi="Verdana" w:cstheme="minorHAnsi"/>
                    <w:bCs/>
                    <w:w w:val="90"/>
                    <w:lang w:val="en-GB"/>
                  </w:rPr>
                  <w:t xml:space="preserve"> </w:t>
                </w:r>
                <w:r w:rsidRPr="001D4E56">
                  <w:rPr>
                    <w:rFonts w:ascii="Verdana" w:hAnsi="Verdana" w:cstheme="minorHAnsi"/>
                    <w:bCs/>
                    <w:w w:val="90"/>
                    <w:lang w:val="en-GB"/>
                  </w:rPr>
                  <w:t>has</w:t>
                </w:r>
                <w:r w:rsidRPr="00184A3E">
                  <w:rPr>
                    <w:rFonts w:ascii="Verdana" w:hAnsi="Verdana" w:cstheme="minorHAnsi"/>
                    <w:bCs/>
                    <w:w w:val="90"/>
                    <w:lang w:val="en-GB"/>
                  </w:rPr>
                  <w:t xml:space="preserve"> </w:t>
                </w:r>
                <w:r w:rsidRPr="001D4E56">
                  <w:rPr>
                    <w:rFonts w:ascii="Verdana" w:hAnsi="Verdana" w:cstheme="minorHAnsi"/>
                    <w:bCs/>
                    <w:w w:val="90"/>
                    <w:lang w:val="en-GB"/>
                  </w:rPr>
                  <w:t>been</w:t>
                </w:r>
                <w:r w:rsidRPr="00184A3E">
                  <w:rPr>
                    <w:rFonts w:ascii="Verdana" w:hAnsi="Verdana" w:cstheme="minorHAnsi"/>
                    <w:bCs/>
                    <w:w w:val="90"/>
                    <w:lang w:val="en-GB"/>
                  </w:rPr>
                  <w:t xml:space="preserve"> </w:t>
                </w:r>
                <w:r w:rsidRPr="001D4E56">
                  <w:rPr>
                    <w:rFonts w:ascii="Verdana" w:hAnsi="Verdana" w:cstheme="minorHAnsi"/>
                    <w:bCs/>
                    <w:w w:val="90"/>
                    <w:lang w:val="en-GB"/>
                  </w:rPr>
                  <w:t>acquired</w:t>
                </w:r>
                <w:r w:rsidRPr="00184A3E">
                  <w:rPr>
                    <w:rFonts w:ascii="Verdana" w:hAnsi="Verdana" w:cstheme="minorHAnsi"/>
                    <w:bCs/>
                    <w:w w:val="90"/>
                    <w:lang w:val="en-GB"/>
                  </w:rPr>
                  <w:t xml:space="preserve"> </w:t>
                </w:r>
                <w:r w:rsidRPr="001D4E56">
                  <w:rPr>
                    <w:rFonts w:ascii="Verdana" w:hAnsi="Verdana" w:cstheme="minorHAnsi"/>
                    <w:bCs/>
                    <w:w w:val="90"/>
                    <w:lang w:val="en-GB"/>
                  </w:rPr>
                  <w:t>from</w:t>
                </w:r>
                <w:r w:rsidRPr="00184A3E">
                  <w:rPr>
                    <w:rFonts w:ascii="Verdana" w:hAnsi="Verdana" w:cstheme="minorHAnsi"/>
                    <w:bCs/>
                    <w:w w:val="90"/>
                    <w:lang w:val="en-GB"/>
                  </w:rPr>
                  <w:t xml:space="preserve"> </w:t>
                </w:r>
                <w:r w:rsidRPr="001D4E56">
                  <w:rPr>
                    <w:rFonts w:ascii="Verdana" w:hAnsi="Verdana" w:cstheme="minorHAnsi"/>
                    <w:bCs/>
                    <w:w w:val="90"/>
                    <w:lang w:val="en-GB"/>
                  </w:rPr>
                  <w:t>the</w:t>
                </w:r>
                <w:r w:rsidRPr="00184A3E">
                  <w:rPr>
                    <w:rFonts w:ascii="Verdana" w:hAnsi="Verdana" w:cstheme="minorHAnsi"/>
                    <w:bCs/>
                    <w:w w:val="90"/>
                    <w:lang w:val="en-GB"/>
                  </w:rPr>
                  <w:t xml:space="preserve"> </w:t>
                </w:r>
                <w:r>
                  <w:rPr>
                    <w:rFonts w:ascii="Verdana" w:hAnsi="Verdana" w:cstheme="minorHAnsi"/>
                    <w:bCs/>
                    <w:w w:val="90"/>
                    <w:lang w:val="en-GB"/>
                  </w:rPr>
                  <w:t xml:space="preserve"> </w:t>
                </w:r>
              </w:p>
              <w:p w14:paraId="0399A2DF" w14:textId="77777777" w:rsidR="00EB7C4F" w:rsidRDefault="00EB7C4F" w:rsidP="00D4098E">
                <w:pPr>
                  <w:pStyle w:val="TableParagraph"/>
                  <w:spacing w:line="252" w:lineRule="exact"/>
                  <w:rPr>
                    <w:rFonts w:ascii="Verdana" w:hAnsi="Verdana" w:cstheme="minorHAnsi"/>
                  </w:rPr>
                </w:pPr>
                <w:r>
                  <w:rPr>
                    <w:rFonts w:ascii="Verdana" w:hAnsi="Verdana" w:cstheme="minorHAnsi"/>
                    <w:bCs/>
                    <w:w w:val="90"/>
                    <w:lang w:val="en-GB"/>
                  </w:rPr>
                  <w:t xml:space="preserve"> </w:t>
                </w:r>
                <w:r w:rsidRPr="001D4E56">
                  <w:rPr>
                    <w:rFonts w:ascii="Verdana" w:hAnsi="Verdana" w:cstheme="minorHAnsi"/>
                    <w:bCs/>
                    <w:w w:val="90"/>
                    <w:lang w:val="en-GB"/>
                  </w:rPr>
                  <w:t>applicant</w:t>
                </w:r>
                <w:r>
                  <w:rPr>
                    <w:rFonts w:ascii="Verdana" w:hAnsi="Verdana" w:cstheme="minorHAnsi"/>
                    <w:bCs/>
                    <w:w w:val="90"/>
                    <w:lang w:val="en-GB"/>
                  </w:rPr>
                  <w:t xml:space="preserve"> </w:t>
                </w:r>
                <w:r w:rsidRPr="00184A3E">
                  <w:rPr>
                    <w:rFonts w:ascii="Verdana" w:hAnsi="Verdana" w:cstheme="minorHAnsi"/>
                    <w:bCs/>
                    <w:w w:val="90"/>
                    <w:lang w:val="en-GB"/>
                  </w:rPr>
                  <w:t xml:space="preserve">and/or the </w:t>
                </w:r>
                <w:r w:rsidRPr="001D4E56">
                  <w:rPr>
                    <w:rFonts w:ascii="Verdana" w:hAnsi="Verdana" w:cstheme="minorHAnsi"/>
                    <w:bCs/>
                    <w:w w:val="90"/>
                    <w:lang w:val="en-GB"/>
                  </w:rPr>
                  <w:t>applicant’s</w:t>
                </w:r>
                <w:r w:rsidRPr="00184A3E">
                  <w:rPr>
                    <w:rFonts w:ascii="Verdana" w:hAnsi="Verdana" w:cstheme="minorHAnsi"/>
                    <w:bCs/>
                    <w:w w:val="90"/>
                    <w:lang w:val="en-GB"/>
                  </w:rPr>
                  <w:t xml:space="preserve"> </w:t>
                </w:r>
                <w:r w:rsidRPr="001D4E56">
                  <w:rPr>
                    <w:rFonts w:ascii="Verdana" w:hAnsi="Verdana" w:cstheme="minorHAnsi"/>
                    <w:bCs/>
                    <w:w w:val="90"/>
                    <w:lang w:val="en-GB"/>
                  </w:rPr>
                  <w:t>guardian</w:t>
                </w:r>
              </w:p>
            </w:tc>
            <w:sdt>
              <w:sdtPr>
                <w:rPr>
                  <w:rFonts w:ascii="Verdana" w:hAnsi="Verdana" w:cstheme="minorBidi"/>
                  <w:lang w:val="en-GB"/>
                </w:rPr>
                <w:alias w:val="informedconsentacquired"/>
                <w:tag w:val="informedconsentacquired"/>
                <w:id w:val="-2133012034"/>
                <w:lock w:val="contentLocked"/>
                <w:placeholder>
                  <w:docPart w:val="EFE824978FD94EE1914FBA61AD59C1C2"/>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380A036E" w14:textId="77777777" w:rsidR="00EB7C4F"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7BC1EC12" w14:textId="77777777" w:rsidTr="00EB7C4F">
            <w:trPr>
              <w:trHeight w:val="537"/>
            </w:trPr>
            <w:tc>
              <w:tcPr>
                <w:tcW w:w="5548" w:type="dxa"/>
                <w:tcBorders>
                  <w:top w:val="single" w:sz="4" w:space="0" w:color="auto"/>
                  <w:left w:val="single" w:sz="4" w:space="0" w:color="auto"/>
                  <w:bottom w:val="single" w:sz="4" w:space="0" w:color="auto"/>
                  <w:right w:val="single" w:sz="4" w:space="0" w:color="auto"/>
                </w:tcBorders>
              </w:tcPr>
              <w:p w14:paraId="6C88540E" w14:textId="77777777" w:rsidR="00EB7C4F" w:rsidRDefault="00EB7C4F" w:rsidP="00D4098E">
                <w:pPr>
                  <w:pStyle w:val="TableParagraph"/>
                  <w:spacing w:line="252" w:lineRule="exact"/>
                  <w:rPr>
                    <w:rFonts w:ascii="Verdana" w:hAnsi="Verdana" w:cstheme="minorHAnsi"/>
                    <w:bCs/>
                    <w:spacing w:val="-13"/>
                    <w:w w:val="90"/>
                    <w:lang w:val="en-GB"/>
                  </w:rPr>
                </w:pPr>
                <w:r>
                  <w:rPr>
                    <w:rFonts w:ascii="Verdana" w:hAnsi="Verdana" w:cstheme="minorHAnsi"/>
                  </w:rPr>
                  <w:lastRenderedPageBreak/>
                  <w:t xml:space="preserve"> </w:t>
                </w:r>
                <w:r>
                  <w:rPr>
                    <w:rFonts w:ascii="Verdana" w:hAnsi="Verdana" w:cstheme="minorHAnsi"/>
                    <w:bCs/>
                    <w:spacing w:val="-12"/>
                    <w:w w:val="90"/>
                    <w:lang w:val="en-GB"/>
                  </w:rPr>
                  <w:t xml:space="preserve">It </w:t>
                </w:r>
                <w:r w:rsidRPr="001D4E56">
                  <w:rPr>
                    <w:rFonts w:ascii="Verdana" w:hAnsi="Verdana" w:cstheme="minorHAnsi"/>
                    <w:bCs/>
                    <w:w w:val="90"/>
                    <w:lang w:val="en-GB"/>
                  </w:rPr>
                  <w:t>has</w:t>
                </w:r>
                <w:r w:rsidRPr="001D4E56">
                  <w:rPr>
                    <w:rFonts w:ascii="Verdana" w:hAnsi="Verdana" w:cstheme="minorHAnsi"/>
                    <w:bCs/>
                    <w:spacing w:val="-15"/>
                    <w:w w:val="90"/>
                    <w:lang w:val="en-GB"/>
                  </w:rPr>
                  <w:t xml:space="preserve"> </w:t>
                </w:r>
                <w:r w:rsidRPr="001D4E56">
                  <w:rPr>
                    <w:rFonts w:ascii="Verdana" w:hAnsi="Verdana" w:cstheme="minorHAnsi"/>
                    <w:bCs/>
                    <w:w w:val="90"/>
                    <w:lang w:val="en-GB"/>
                  </w:rPr>
                  <w:t>been</w:t>
                </w:r>
                <w:r w:rsidRPr="001D4E56">
                  <w:rPr>
                    <w:rFonts w:ascii="Verdana" w:hAnsi="Verdana" w:cstheme="minorHAnsi"/>
                    <w:bCs/>
                    <w:spacing w:val="-14"/>
                    <w:w w:val="90"/>
                    <w:lang w:val="en-GB"/>
                  </w:rPr>
                  <w:t xml:space="preserve"> </w:t>
                </w:r>
                <w:r w:rsidRPr="001D4E56">
                  <w:rPr>
                    <w:rFonts w:ascii="Verdana" w:hAnsi="Verdana" w:cstheme="minorHAnsi"/>
                    <w:bCs/>
                    <w:w w:val="90"/>
                    <w:lang w:val="en-GB"/>
                  </w:rPr>
                  <w:t>asked</w:t>
                </w:r>
                <w:r w:rsidRPr="001D4E56">
                  <w:rPr>
                    <w:rFonts w:ascii="Verdana" w:hAnsi="Verdana" w:cstheme="minorHAnsi"/>
                    <w:bCs/>
                    <w:spacing w:val="-16"/>
                    <w:w w:val="90"/>
                    <w:lang w:val="en-GB"/>
                  </w:rPr>
                  <w:t xml:space="preserve"> </w:t>
                </w:r>
                <w:r w:rsidRPr="001D4E56">
                  <w:rPr>
                    <w:rFonts w:ascii="Verdana" w:hAnsi="Verdana" w:cstheme="minorHAnsi"/>
                    <w:bCs/>
                    <w:w w:val="90"/>
                    <w:lang w:val="en-GB"/>
                  </w:rPr>
                  <w:t>to</w:t>
                </w:r>
                <w:r w:rsidRPr="001D4E56">
                  <w:rPr>
                    <w:rFonts w:ascii="Verdana" w:hAnsi="Verdana" w:cstheme="minorHAnsi"/>
                    <w:bCs/>
                    <w:spacing w:val="-14"/>
                    <w:w w:val="90"/>
                    <w:lang w:val="en-GB"/>
                  </w:rPr>
                  <w:t xml:space="preserve"> </w:t>
                </w:r>
                <w:r w:rsidRPr="001D4E56">
                  <w:rPr>
                    <w:rFonts w:ascii="Verdana" w:hAnsi="Verdana" w:cstheme="minorHAnsi"/>
                    <w:bCs/>
                    <w:w w:val="90"/>
                    <w:lang w:val="en-GB"/>
                  </w:rPr>
                  <w:t>the</w:t>
                </w:r>
                <w:r w:rsidRPr="001D4E56">
                  <w:rPr>
                    <w:rFonts w:ascii="Verdana" w:hAnsi="Verdana" w:cstheme="minorHAnsi"/>
                    <w:bCs/>
                    <w:spacing w:val="-15"/>
                    <w:w w:val="90"/>
                    <w:lang w:val="en-GB"/>
                  </w:rPr>
                  <w:t xml:space="preserve"> </w:t>
                </w:r>
                <w:r w:rsidRPr="001D4E56">
                  <w:rPr>
                    <w:rFonts w:ascii="Verdana" w:hAnsi="Verdana" w:cstheme="minorHAnsi"/>
                    <w:bCs/>
                    <w:w w:val="90"/>
                    <w:lang w:val="en-GB"/>
                  </w:rPr>
                  <w:t>applicant</w:t>
                </w:r>
                <w:r w:rsidRPr="001D4E56">
                  <w:rPr>
                    <w:rFonts w:ascii="Verdana" w:hAnsi="Verdana" w:cstheme="minorHAnsi"/>
                    <w:bCs/>
                    <w:spacing w:val="-14"/>
                    <w:w w:val="90"/>
                    <w:lang w:val="en-GB"/>
                  </w:rPr>
                  <w:t xml:space="preserve"> </w:t>
                </w:r>
                <w:r w:rsidRPr="001D4E56">
                  <w:rPr>
                    <w:rFonts w:ascii="Verdana" w:hAnsi="Verdana" w:cstheme="minorHAnsi"/>
                    <w:bCs/>
                    <w:w w:val="90"/>
                    <w:lang w:val="en-GB"/>
                  </w:rPr>
                  <w:t>if</w:t>
                </w:r>
                <w:r w:rsidRPr="001D4E56">
                  <w:rPr>
                    <w:rFonts w:ascii="Verdana" w:hAnsi="Verdana" w:cstheme="minorHAnsi"/>
                    <w:bCs/>
                    <w:spacing w:val="-13"/>
                    <w:w w:val="90"/>
                    <w:lang w:val="en-GB"/>
                  </w:rPr>
                  <w:t xml:space="preserve"> </w:t>
                </w:r>
                <w:r w:rsidRPr="001D4E56">
                  <w:rPr>
                    <w:rFonts w:ascii="Verdana" w:hAnsi="Verdana" w:cstheme="minorHAnsi"/>
                    <w:bCs/>
                    <w:w w:val="90"/>
                    <w:lang w:val="en-GB"/>
                  </w:rPr>
                  <w:t>they</w:t>
                </w:r>
                <w:r w:rsidRPr="001D4E56">
                  <w:rPr>
                    <w:rFonts w:ascii="Verdana" w:hAnsi="Verdana" w:cstheme="minorHAnsi"/>
                    <w:bCs/>
                    <w:spacing w:val="-14"/>
                    <w:w w:val="90"/>
                    <w:lang w:val="en-GB"/>
                  </w:rPr>
                  <w:t xml:space="preserve"> </w:t>
                </w:r>
                <w:r w:rsidRPr="001D4E56">
                  <w:rPr>
                    <w:rFonts w:ascii="Verdana" w:hAnsi="Verdana" w:cstheme="minorHAnsi"/>
                    <w:bCs/>
                    <w:w w:val="90"/>
                    <w:lang w:val="en-GB"/>
                  </w:rPr>
                  <w:t>have</w:t>
                </w:r>
                <w:r w:rsidRPr="001D4E56">
                  <w:rPr>
                    <w:rFonts w:ascii="Verdana" w:hAnsi="Verdana" w:cstheme="minorHAnsi"/>
                    <w:bCs/>
                    <w:spacing w:val="-14"/>
                    <w:w w:val="90"/>
                    <w:lang w:val="en-GB"/>
                  </w:rPr>
                  <w:t xml:space="preserve"> </w:t>
                </w:r>
                <w:r w:rsidRPr="001D4E56">
                  <w:rPr>
                    <w:rFonts w:ascii="Verdana" w:hAnsi="Verdana" w:cstheme="minorHAnsi"/>
                    <w:bCs/>
                    <w:w w:val="90"/>
                    <w:lang w:val="en-GB"/>
                  </w:rPr>
                  <w:t>any</w:t>
                </w:r>
                <w:r w:rsidRPr="001D4E56">
                  <w:rPr>
                    <w:rFonts w:ascii="Verdana" w:hAnsi="Verdana" w:cstheme="minorHAnsi"/>
                    <w:bCs/>
                    <w:spacing w:val="-13"/>
                    <w:w w:val="90"/>
                    <w:lang w:val="en-GB"/>
                  </w:rPr>
                  <w:t xml:space="preserve"> </w:t>
                </w:r>
                <w:r>
                  <w:rPr>
                    <w:rFonts w:ascii="Verdana" w:hAnsi="Verdana" w:cstheme="minorHAnsi"/>
                    <w:bCs/>
                    <w:spacing w:val="-13"/>
                    <w:w w:val="90"/>
                    <w:lang w:val="en-GB"/>
                  </w:rPr>
                  <w:t xml:space="preserve"> </w:t>
                </w:r>
              </w:p>
              <w:p w14:paraId="450D7BB8" w14:textId="77777777" w:rsidR="00EB7C4F" w:rsidRDefault="00EB7C4F" w:rsidP="00D4098E">
                <w:pPr>
                  <w:pStyle w:val="TableParagraph"/>
                  <w:spacing w:line="252" w:lineRule="exact"/>
                  <w:rPr>
                    <w:rFonts w:ascii="Verdana" w:hAnsi="Verdana" w:cstheme="minorHAnsi"/>
                    <w:bCs/>
                    <w:w w:val="90"/>
                    <w:lang w:val="en-GB"/>
                  </w:rPr>
                </w:pPr>
                <w:r>
                  <w:rPr>
                    <w:rFonts w:ascii="Verdana" w:hAnsi="Verdana" w:cstheme="minorHAnsi"/>
                    <w:bCs/>
                    <w:spacing w:val="-13"/>
                    <w:w w:val="90"/>
                    <w:lang w:val="en-GB"/>
                  </w:rPr>
                  <w:t xml:space="preserve"> </w:t>
                </w:r>
                <w:r w:rsidRPr="001D4E56">
                  <w:rPr>
                    <w:rFonts w:ascii="Verdana" w:hAnsi="Verdana" w:cstheme="minorHAnsi"/>
                    <w:bCs/>
                    <w:w w:val="90"/>
                    <w:lang w:val="en-GB"/>
                  </w:rPr>
                  <w:t>further questions</w:t>
                </w:r>
                <w:r w:rsidRPr="001D4E56">
                  <w:rPr>
                    <w:rFonts w:ascii="Verdana" w:hAnsi="Verdana" w:cstheme="minorHAnsi"/>
                    <w:bCs/>
                    <w:spacing w:val="-1"/>
                    <w:w w:val="90"/>
                    <w:lang w:val="en-GB"/>
                  </w:rPr>
                  <w:t xml:space="preserve"> </w:t>
                </w:r>
                <w:r w:rsidRPr="001D4E56">
                  <w:rPr>
                    <w:rFonts w:ascii="Verdana" w:hAnsi="Verdana" w:cstheme="minorHAnsi"/>
                    <w:bCs/>
                    <w:w w:val="90"/>
                    <w:lang w:val="en-GB"/>
                  </w:rPr>
                  <w:t>or</w:t>
                </w:r>
                <w:r w:rsidRPr="001D4E56">
                  <w:rPr>
                    <w:rFonts w:ascii="Verdana" w:hAnsi="Verdana" w:cstheme="minorHAnsi"/>
                    <w:bCs/>
                    <w:spacing w:val="-2"/>
                    <w:w w:val="90"/>
                    <w:lang w:val="en-GB"/>
                  </w:rPr>
                  <w:t xml:space="preserve"> </w:t>
                </w:r>
                <w:r w:rsidRPr="001D4E56">
                  <w:rPr>
                    <w:rFonts w:ascii="Verdana" w:hAnsi="Verdana" w:cstheme="minorHAnsi"/>
                    <w:bCs/>
                    <w:w w:val="90"/>
                    <w:lang w:val="en-GB"/>
                  </w:rPr>
                  <w:t>needs</w:t>
                </w:r>
                <w:r>
                  <w:rPr>
                    <w:rFonts w:ascii="Verdana" w:hAnsi="Verdana" w:cstheme="minorHAnsi"/>
                    <w:bCs/>
                    <w:w w:val="90"/>
                    <w:lang w:val="en-GB"/>
                  </w:rPr>
                  <w:t xml:space="preserve">  </w:t>
                </w:r>
              </w:p>
              <w:p w14:paraId="31502B92" w14:textId="77777777" w:rsidR="00EB7C4F" w:rsidRDefault="00EB7C4F" w:rsidP="00D4098E">
                <w:pPr>
                  <w:pStyle w:val="TableParagraph"/>
                  <w:spacing w:line="252" w:lineRule="exact"/>
                  <w:rPr>
                    <w:rFonts w:ascii="Verdana" w:hAnsi="Verdana" w:cstheme="minorHAnsi"/>
                    <w:bCs/>
                    <w:w w:val="90"/>
                    <w:lang w:val="en-GB"/>
                  </w:rPr>
                </w:pPr>
              </w:p>
              <w:p w14:paraId="6BA43ED4" w14:textId="77777777" w:rsidR="00EB7C4F" w:rsidRDefault="00EB7C4F" w:rsidP="00D4098E">
                <w:pPr>
                  <w:pStyle w:val="TableParagraph"/>
                  <w:spacing w:line="252" w:lineRule="exact"/>
                  <w:rPr>
                    <w:rFonts w:ascii="Verdana" w:hAnsi="Verdana" w:cstheme="minorHAnsi"/>
                    <w:bCs/>
                    <w:w w:val="90"/>
                    <w:lang w:val="en-GB"/>
                  </w:rPr>
                </w:pPr>
              </w:p>
              <w:p w14:paraId="170B2D19" w14:textId="77777777" w:rsidR="00EB7C4F" w:rsidRDefault="00EB7C4F" w:rsidP="00D4098E">
                <w:pPr>
                  <w:pStyle w:val="TableParagraph"/>
                  <w:spacing w:line="252" w:lineRule="exact"/>
                  <w:rPr>
                    <w:rFonts w:ascii="Verdana" w:hAnsi="Verdana" w:cstheme="minorHAnsi"/>
                    <w:bCs/>
                    <w:w w:val="90"/>
                    <w:lang w:val="en-GB"/>
                  </w:rPr>
                </w:pPr>
              </w:p>
              <w:p w14:paraId="22CDE915" w14:textId="77777777" w:rsidR="00EB7C4F" w:rsidRPr="00184A3E" w:rsidRDefault="00EB7C4F" w:rsidP="00D4098E">
                <w:pPr>
                  <w:pStyle w:val="TableParagraph"/>
                  <w:spacing w:line="252" w:lineRule="exact"/>
                  <w:ind w:left="107"/>
                  <w:rPr>
                    <w:rFonts w:ascii="Verdana" w:hAnsi="Verdana" w:cstheme="minorHAnsi"/>
                    <w:bCs/>
                    <w:w w:val="90"/>
                    <w:lang w:val="en-GB"/>
                  </w:rPr>
                </w:pPr>
              </w:p>
            </w:tc>
            <w:sdt>
              <w:sdtPr>
                <w:rPr>
                  <w:rFonts w:ascii="Verdana" w:hAnsi="Verdana" w:cstheme="minorBidi"/>
                  <w:lang w:val="en-GB"/>
                </w:rPr>
                <w:alias w:val="askedanyfurtherquestions"/>
                <w:tag w:val="askedanyfurtherquestions"/>
                <w:id w:val="-65880024"/>
                <w:lock w:val="contentLocked"/>
                <w:placeholder>
                  <w:docPart w:val="4021EF9C09EA4A29A6A56ACE37F5E71B"/>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50738BAA"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5C5FE216" w14:textId="77777777" w:rsidTr="00EB7C4F">
            <w:trPr>
              <w:trHeight w:val="318"/>
            </w:trPr>
            <w:tc>
              <w:tcPr>
                <w:tcW w:w="8950" w:type="dxa"/>
                <w:gridSpan w:val="2"/>
                <w:tcBorders>
                  <w:top w:val="single" w:sz="4" w:space="0" w:color="auto"/>
                  <w:left w:val="single" w:sz="4" w:space="0" w:color="auto"/>
                  <w:bottom w:val="single" w:sz="4" w:space="0" w:color="auto"/>
                  <w:right w:val="single" w:sz="4" w:space="0" w:color="auto"/>
                </w:tcBorders>
              </w:tcPr>
              <w:p w14:paraId="5FF1DAB3" w14:textId="77777777" w:rsidR="00EB7C4F" w:rsidRPr="00225462" w:rsidRDefault="00EB7C4F" w:rsidP="004B28C0">
                <w:pPr>
                  <w:pStyle w:val="Subtitle"/>
                  <w:jc w:val="center"/>
                </w:pPr>
                <w:bookmarkStart w:id="22" w:name="_Hlk216191652"/>
                <w:bookmarkStart w:id="23" w:name="_Hlk216191058"/>
                <w:bookmarkEnd w:id="21"/>
                <w:r w:rsidRPr="00225462">
                  <w:rPr>
                    <w:w w:val="95"/>
                  </w:rPr>
                  <w:t>Vulnerability</w:t>
                </w:r>
                <w:r>
                  <w:rPr>
                    <w:w w:val="95"/>
                  </w:rPr>
                  <w:t xml:space="preserve"> </w:t>
                </w:r>
                <w:r w:rsidRPr="00225462">
                  <w:rPr>
                    <w:w w:val="95"/>
                  </w:rPr>
                  <w:t>Assessment</w:t>
                </w:r>
                <w:r w:rsidRPr="00225462">
                  <w:rPr>
                    <w:spacing w:val="9"/>
                    <w:w w:val="95"/>
                  </w:rPr>
                  <w:t xml:space="preserve"> </w:t>
                </w:r>
                <w:r w:rsidRPr="00225462">
                  <w:rPr>
                    <w:w w:val="95"/>
                  </w:rPr>
                  <w:t>Categories</w:t>
                </w:r>
                <w:bookmarkEnd w:id="22"/>
              </w:p>
            </w:tc>
          </w:tr>
          <w:tr w:rsidR="00EB7C4F" w:rsidRPr="001D4E56" w14:paraId="481A387A" w14:textId="77777777" w:rsidTr="00EB7C4F">
            <w:trPr>
              <w:trHeight w:val="290"/>
            </w:trPr>
            <w:tc>
              <w:tcPr>
                <w:tcW w:w="8950" w:type="dxa"/>
                <w:gridSpan w:val="2"/>
                <w:tcBorders>
                  <w:top w:val="single" w:sz="4" w:space="0" w:color="auto"/>
                  <w:left w:val="single" w:sz="4" w:space="0" w:color="auto"/>
                  <w:bottom w:val="single" w:sz="4" w:space="0" w:color="auto"/>
                  <w:right w:val="single" w:sz="4" w:space="0" w:color="auto"/>
                </w:tcBorders>
              </w:tcPr>
              <w:p w14:paraId="657156C2" w14:textId="77777777" w:rsidR="00EB7C4F" w:rsidRPr="001D4E56" w:rsidRDefault="00EB7C4F" w:rsidP="00D4098E">
                <w:pPr>
                  <w:pStyle w:val="TableParagraph"/>
                  <w:jc w:val="center"/>
                  <w:rPr>
                    <w:rFonts w:ascii="Verdana" w:hAnsi="Verdana" w:cstheme="minorHAnsi"/>
                    <w:sz w:val="20"/>
                    <w:lang w:val="en-GB"/>
                  </w:rPr>
                </w:pPr>
                <w:bookmarkStart w:id="24" w:name="_Hlk216191679"/>
                <w:r w:rsidRPr="001D4E56">
                  <w:rPr>
                    <w:rFonts w:ascii="Verdana" w:hAnsi="Verdana" w:cstheme="minorHAnsi"/>
                    <w:b/>
                    <w:bCs/>
                    <w:w w:val="95"/>
                    <w:lang w:val="en-GB"/>
                  </w:rPr>
                  <w:t>Category</w:t>
                </w:r>
                <w:r w:rsidRPr="001D4E56">
                  <w:rPr>
                    <w:rFonts w:ascii="Verdana" w:hAnsi="Verdana" w:cstheme="minorHAnsi"/>
                    <w:b/>
                    <w:bCs/>
                    <w:spacing w:val="-9"/>
                    <w:w w:val="95"/>
                    <w:lang w:val="en-GB"/>
                  </w:rPr>
                  <w:t xml:space="preserve"> </w:t>
                </w:r>
                <w:r w:rsidRPr="001D4E56">
                  <w:rPr>
                    <w:rFonts w:ascii="Verdana" w:hAnsi="Verdana" w:cstheme="minorHAnsi"/>
                    <w:b/>
                    <w:bCs/>
                    <w:w w:val="95"/>
                    <w:lang w:val="en-GB"/>
                  </w:rPr>
                  <w:t>1</w:t>
                </w:r>
                <w:r>
                  <w:rPr>
                    <w:rFonts w:ascii="Verdana" w:hAnsi="Verdana" w:cstheme="minorHAnsi"/>
                    <w:b/>
                    <w:bCs/>
                    <w:w w:val="95"/>
                    <w:lang w:val="en-GB"/>
                  </w:rPr>
                  <w:t xml:space="preserve"> - Minor</w:t>
                </w:r>
              </w:p>
            </w:tc>
          </w:tr>
          <w:tr w:rsidR="00EB7C4F" w:rsidRPr="001D4E56" w14:paraId="4BD98D81" w14:textId="77777777" w:rsidTr="00EB7C4F">
            <w:trPr>
              <w:trHeight w:val="330"/>
            </w:trPr>
            <w:tc>
              <w:tcPr>
                <w:tcW w:w="5548" w:type="dxa"/>
                <w:tcBorders>
                  <w:top w:val="single" w:sz="4" w:space="0" w:color="auto"/>
                  <w:left w:val="single" w:sz="4" w:space="0" w:color="auto"/>
                  <w:bottom w:val="single" w:sz="4" w:space="0" w:color="auto"/>
                  <w:right w:val="single" w:sz="4" w:space="0" w:color="auto"/>
                </w:tcBorders>
              </w:tcPr>
              <w:p w14:paraId="30F57EA8" w14:textId="77777777" w:rsidR="00EB7C4F" w:rsidRPr="001D4E56" w:rsidRDefault="00EB7C4F" w:rsidP="00D4098E">
                <w:pPr>
                  <w:pStyle w:val="TableParagraph"/>
                  <w:spacing w:line="252" w:lineRule="exact"/>
                  <w:ind w:left="107"/>
                  <w:rPr>
                    <w:rFonts w:ascii="Verdana" w:hAnsi="Verdana" w:cstheme="minorHAnsi"/>
                    <w:bCs/>
                    <w:lang w:val="en-GB"/>
                  </w:rPr>
                </w:pPr>
                <w:r w:rsidRPr="009343F7">
                  <w:rPr>
                    <w:rFonts w:ascii="Verdana" w:hAnsi="Verdana" w:cstheme="minorHAnsi"/>
                    <w:bCs/>
                    <w:w w:val="90"/>
                    <w:lang w:val="en-GB"/>
                  </w:rPr>
                  <w:t>Are you under the age of 18?</w:t>
                </w:r>
              </w:p>
            </w:tc>
            <w:sdt>
              <w:sdtPr>
                <w:rPr>
                  <w:rFonts w:ascii="Verdana" w:hAnsi="Verdana" w:cstheme="minorBidi"/>
                  <w:lang w:val="en-GB"/>
                </w:rPr>
                <w:alias w:val="cat1under18"/>
                <w:tag w:val="cat1under18"/>
                <w:id w:val="1108852440"/>
                <w:lock w:val="contentLocked"/>
                <w:placeholder>
                  <w:docPart w:val="BAB410A4A3294D448FB350114846B4A8"/>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5508C0CE"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1C360350" w14:textId="77777777" w:rsidTr="00EB7C4F">
            <w:trPr>
              <w:trHeight w:val="331"/>
            </w:trPr>
            <w:tc>
              <w:tcPr>
                <w:tcW w:w="8950" w:type="dxa"/>
                <w:gridSpan w:val="2"/>
                <w:tcBorders>
                  <w:top w:val="single" w:sz="4" w:space="0" w:color="auto"/>
                  <w:left w:val="single" w:sz="4" w:space="0" w:color="auto"/>
                  <w:bottom w:val="single" w:sz="4" w:space="0" w:color="auto"/>
                  <w:right w:val="single" w:sz="4" w:space="0" w:color="auto"/>
                </w:tcBorders>
              </w:tcPr>
              <w:p w14:paraId="74167290" w14:textId="77777777" w:rsidR="00EB7C4F" w:rsidRPr="001D4E56" w:rsidRDefault="00EB7C4F" w:rsidP="00D4098E">
                <w:pPr>
                  <w:pStyle w:val="TableParagraph"/>
                  <w:jc w:val="center"/>
                  <w:rPr>
                    <w:rFonts w:ascii="Verdana" w:hAnsi="Verdana" w:cstheme="minorHAnsi"/>
                    <w:lang w:val="en-GB"/>
                  </w:rPr>
                </w:pPr>
                <w:r w:rsidRPr="001D4E56">
                  <w:rPr>
                    <w:rFonts w:ascii="Verdana" w:hAnsi="Verdana" w:cstheme="minorHAnsi"/>
                    <w:b/>
                    <w:bCs/>
                    <w:w w:val="95"/>
                    <w:lang w:val="en-GB"/>
                  </w:rPr>
                  <w:t>Category</w:t>
                </w:r>
                <w:r w:rsidRPr="001D4E56">
                  <w:rPr>
                    <w:rFonts w:ascii="Verdana" w:hAnsi="Verdana" w:cstheme="minorHAnsi"/>
                    <w:b/>
                    <w:bCs/>
                    <w:spacing w:val="-9"/>
                    <w:w w:val="95"/>
                    <w:lang w:val="en-GB"/>
                  </w:rPr>
                  <w:t xml:space="preserve"> </w:t>
                </w:r>
                <w:r w:rsidRPr="001D4E56">
                  <w:rPr>
                    <w:rFonts w:ascii="Verdana" w:hAnsi="Verdana" w:cstheme="minorHAnsi"/>
                    <w:b/>
                    <w:bCs/>
                    <w:w w:val="95"/>
                    <w:lang w:val="en-GB"/>
                  </w:rPr>
                  <w:t>2</w:t>
                </w:r>
                <w:r>
                  <w:rPr>
                    <w:rFonts w:ascii="Verdana" w:hAnsi="Verdana" w:cstheme="minorHAnsi"/>
                    <w:b/>
                    <w:bCs/>
                    <w:w w:val="95"/>
                    <w:lang w:val="en-GB"/>
                  </w:rPr>
                  <w:t xml:space="preserve"> – Unaccompanied Minor</w:t>
                </w:r>
              </w:p>
            </w:tc>
          </w:tr>
          <w:tr w:rsidR="00EB7C4F" w:rsidRPr="001D4E56" w14:paraId="4A38CB0C" w14:textId="77777777" w:rsidTr="00EB7C4F">
            <w:trPr>
              <w:trHeight w:val="309"/>
            </w:trPr>
            <w:tc>
              <w:tcPr>
                <w:tcW w:w="5548" w:type="dxa"/>
                <w:tcBorders>
                  <w:top w:val="single" w:sz="4" w:space="0" w:color="auto"/>
                  <w:left w:val="single" w:sz="4" w:space="0" w:color="auto"/>
                  <w:bottom w:val="single" w:sz="4" w:space="0" w:color="auto"/>
                  <w:right w:val="single" w:sz="4" w:space="0" w:color="auto"/>
                </w:tcBorders>
              </w:tcPr>
              <w:p w14:paraId="5F29D76C"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9343F7">
                  <w:rPr>
                    <w:rFonts w:ascii="Verdana" w:hAnsi="Verdana" w:cstheme="minorHAnsi"/>
                    <w:bCs/>
                    <w:w w:val="90"/>
                    <w:lang w:val="en-GB"/>
                  </w:rPr>
                  <w:t>Are you an unaccompanied child?</w:t>
                </w:r>
              </w:p>
            </w:tc>
            <w:sdt>
              <w:sdtPr>
                <w:rPr>
                  <w:rFonts w:ascii="Verdana" w:hAnsi="Verdana" w:cstheme="minorBidi"/>
                  <w:lang w:val="en-GB"/>
                </w:rPr>
                <w:alias w:val="cat2unaccompaniedchild"/>
                <w:tag w:val="cat2unaccompaniedchild"/>
                <w:id w:val="-604651492"/>
                <w:lock w:val="contentLocked"/>
                <w:placeholder>
                  <w:docPart w:val="9951492818A4475AB83C82569A7909CE"/>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633A2F63"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440E7001" w14:textId="77777777" w:rsidTr="00EB7C4F">
            <w:trPr>
              <w:trHeight w:val="537"/>
            </w:trPr>
            <w:tc>
              <w:tcPr>
                <w:tcW w:w="5548" w:type="dxa"/>
                <w:tcBorders>
                  <w:top w:val="single" w:sz="4" w:space="0" w:color="auto"/>
                  <w:left w:val="single" w:sz="4" w:space="0" w:color="auto"/>
                  <w:bottom w:val="single" w:sz="4" w:space="0" w:color="auto"/>
                  <w:right w:val="single" w:sz="4" w:space="0" w:color="auto"/>
                </w:tcBorders>
              </w:tcPr>
              <w:p w14:paraId="7FD25C47"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9343F7">
                  <w:rPr>
                    <w:rFonts w:ascii="Verdana" w:hAnsi="Verdana" w:cstheme="minorHAnsi"/>
                    <w:bCs/>
                    <w:w w:val="90"/>
                    <w:lang w:val="en-GB"/>
                  </w:rPr>
                  <w:t xml:space="preserve">If accompanied, name of parent/guardian </w:t>
                </w:r>
                <w:r w:rsidRPr="001D4E56">
                  <w:rPr>
                    <w:rFonts w:ascii="Verdana" w:hAnsi="Verdana" w:cstheme="minorHAnsi"/>
                    <w:bCs/>
                    <w:w w:val="90"/>
                    <w:lang w:val="en-GB"/>
                  </w:rPr>
                  <w:t>if</w:t>
                </w:r>
                <w:r w:rsidRPr="009343F7">
                  <w:rPr>
                    <w:rFonts w:ascii="Verdana" w:hAnsi="Verdana" w:cstheme="minorHAnsi"/>
                    <w:bCs/>
                    <w:w w:val="90"/>
                    <w:lang w:val="en-GB"/>
                  </w:rPr>
                  <w:t xml:space="preserve"> </w:t>
                </w:r>
                <w:r w:rsidRPr="001D4E56">
                  <w:rPr>
                    <w:rFonts w:ascii="Verdana" w:hAnsi="Verdana" w:cstheme="minorHAnsi"/>
                    <w:bCs/>
                    <w:w w:val="90"/>
                    <w:lang w:val="en-GB"/>
                  </w:rPr>
                  <w:t>applicant</w:t>
                </w:r>
                <w:r w:rsidRPr="009343F7">
                  <w:rPr>
                    <w:rFonts w:ascii="Verdana" w:hAnsi="Verdana" w:cstheme="minorHAnsi"/>
                    <w:bCs/>
                    <w:w w:val="90"/>
                    <w:lang w:val="en-GB"/>
                  </w:rPr>
                  <w:t xml:space="preserve"> </w:t>
                </w:r>
                <w:r w:rsidRPr="001D4E56">
                  <w:rPr>
                    <w:rFonts w:ascii="Verdana" w:hAnsi="Verdana" w:cstheme="minorHAnsi"/>
                    <w:bCs/>
                    <w:w w:val="90"/>
                    <w:lang w:val="en-GB"/>
                  </w:rPr>
                  <w:t>is</w:t>
                </w:r>
                <w:r w:rsidRPr="009343F7">
                  <w:rPr>
                    <w:rFonts w:ascii="Verdana" w:hAnsi="Verdana" w:cstheme="minorHAnsi"/>
                    <w:bCs/>
                    <w:w w:val="90"/>
                    <w:lang w:val="en-GB"/>
                  </w:rPr>
                  <w:t xml:space="preserve"> </w:t>
                </w:r>
                <w:r w:rsidRPr="001D4E56">
                  <w:rPr>
                    <w:rFonts w:ascii="Verdana" w:hAnsi="Verdana" w:cstheme="minorHAnsi"/>
                    <w:bCs/>
                    <w:w w:val="90"/>
                    <w:lang w:val="en-GB"/>
                  </w:rPr>
                  <w:t>under</w:t>
                </w:r>
                <w:r w:rsidRPr="009343F7">
                  <w:rPr>
                    <w:rFonts w:ascii="Verdana" w:hAnsi="Verdana" w:cstheme="minorHAnsi"/>
                    <w:bCs/>
                    <w:w w:val="90"/>
                    <w:lang w:val="en-GB"/>
                  </w:rPr>
                  <w:t xml:space="preserve"> </w:t>
                </w:r>
                <w:r w:rsidRPr="001D4E56">
                  <w:rPr>
                    <w:rFonts w:ascii="Verdana" w:hAnsi="Verdana" w:cstheme="minorHAnsi"/>
                    <w:bCs/>
                    <w:w w:val="90"/>
                    <w:lang w:val="en-GB"/>
                  </w:rPr>
                  <w:t>18</w:t>
                </w:r>
                <w:r w:rsidRPr="009343F7">
                  <w:rPr>
                    <w:rFonts w:ascii="Verdana" w:hAnsi="Verdana" w:cstheme="minorHAnsi"/>
                    <w:bCs/>
                    <w:w w:val="90"/>
                    <w:lang w:val="en-GB"/>
                  </w:rPr>
                  <w:t xml:space="preserve"> </w:t>
                </w:r>
                <w:r w:rsidRPr="001D4E56">
                  <w:rPr>
                    <w:rFonts w:ascii="Verdana" w:hAnsi="Verdana" w:cstheme="minorHAnsi"/>
                    <w:bCs/>
                    <w:w w:val="90"/>
                    <w:lang w:val="en-GB"/>
                  </w:rPr>
                  <w:t>years</w:t>
                </w:r>
                <w:r w:rsidRPr="009343F7">
                  <w:rPr>
                    <w:rFonts w:ascii="Verdana" w:hAnsi="Verdana" w:cstheme="minorHAnsi"/>
                    <w:bCs/>
                    <w:w w:val="90"/>
                    <w:lang w:val="en-GB"/>
                  </w:rPr>
                  <w:t xml:space="preserve"> </w:t>
                </w:r>
                <w:r w:rsidRPr="001D4E56">
                  <w:rPr>
                    <w:rFonts w:ascii="Verdana" w:hAnsi="Verdana" w:cstheme="minorHAnsi"/>
                    <w:bCs/>
                    <w:w w:val="90"/>
                    <w:lang w:val="en-GB"/>
                  </w:rPr>
                  <w:t xml:space="preserve">of </w:t>
                </w:r>
                <w:r w:rsidRPr="009343F7">
                  <w:rPr>
                    <w:rFonts w:ascii="Verdana" w:hAnsi="Verdana" w:cstheme="minorHAnsi"/>
                    <w:bCs/>
                    <w:w w:val="90"/>
                    <w:lang w:val="en-GB"/>
                  </w:rPr>
                  <w:t>age:</w:t>
                </w:r>
              </w:p>
            </w:tc>
            <w:sdt>
              <w:sdtPr>
                <w:rPr>
                  <w:rFonts w:ascii="Verdana" w:hAnsi="Verdana" w:cstheme="minorBidi"/>
                  <w:lang w:val="en-GB"/>
                </w:rPr>
                <w:alias w:val="cat2parentguardianname"/>
                <w:tag w:val="cat2parentguardianname"/>
                <w:id w:val="-1562011575"/>
                <w:lock w:val="contentLocked"/>
                <w:placeholder>
                  <w:docPart w:val="8635948D0D004552983C31098FF32377"/>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442B1697"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4CE24FA1" w14:textId="77777777" w:rsidTr="00EB7C4F">
            <w:trPr>
              <w:trHeight w:val="537"/>
            </w:trPr>
            <w:tc>
              <w:tcPr>
                <w:tcW w:w="5548" w:type="dxa"/>
                <w:tcBorders>
                  <w:top w:val="single" w:sz="4" w:space="0" w:color="auto"/>
                  <w:left w:val="single" w:sz="4" w:space="0" w:color="auto"/>
                  <w:bottom w:val="single" w:sz="4" w:space="0" w:color="auto"/>
                  <w:right w:val="single" w:sz="4" w:space="0" w:color="auto"/>
                </w:tcBorders>
              </w:tcPr>
              <w:p w14:paraId="78EBA556"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9343F7">
                  <w:rPr>
                    <w:rFonts w:ascii="Verdana" w:hAnsi="Verdana" w:cstheme="minorHAnsi"/>
                    <w:bCs/>
                    <w:w w:val="90"/>
                    <w:lang w:val="en-GB"/>
                  </w:rPr>
                  <w:t>If accompanied, person ID of parent/guardian if applicant is under 18 years of age:</w:t>
                </w:r>
              </w:p>
            </w:tc>
            <w:sdt>
              <w:sdtPr>
                <w:rPr>
                  <w:rFonts w:ascii="Verdana" w:hAnsi="Verdana" w:cstheme="minorBidi"/>
                  <w:lang w:val="en-GB"/>
                </w:rPr>
                <w:alias w:val="cat2parentgaurdianpersonid"/>
                <w:tag w:val="cat2parentgaurdianpersonid"/>
                <w:id w:val="-1360355311"/>
                <w:lock w:val="contentLocked"/>
                <w:placeholder>
                  <w:docPart w:val="1723B3910B414DD1BB4831CF44160AD5"/>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0332BF52"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5A50998A" w14:textId="77777777" w:rsidTr="00EB7C4F">
            <w:trPr>
              <w:trHeight w:val="309"/>
            </w:trPr>
            <w:tc>
              <w:tcPr>
                <w:tcW w:w="8950" w:type="dxa"/>
                <w:gridSpan w:val="2"/>
                <w:tcBorders>
                  <w:top w:val="single" w:sz="4" w:space="0" w:color="auto"/>
                  <w:left w:val="single" w:sz="4" w:space="0" w:color="auto"/>
                  <w:bottom w:val="single" w:sz="4" w:space="0" w:color="auto"/>
                  <w:right w:val="single" w:sz="4" w:space="0" w:color="auto"/>
                </w:tcBorders>
              </w:tcPr>
              <w:p w14:paraId="2115BF17" w14:textId="77777777" w:rsidR="00EB7C4F" w:rsidRPr="001D4E56" w:rsidRDefault="00EB7C4F" w:rsidP="00D4098E">
                <w:pPr>
                  <w:pStyle w:val="TableParagraph"/>
                  <w:jc w:val="center"/>
                  <w:rPr>
                    <w:rFonts w:ascii="Verdana" w:hAnsi="Verdana" w:cstheme="minorHAnsi"/>
                    <w:lang w:val="en-GB"/>
                  </w:rPr>
                </w:pPr>
                <w:r w:rsidRPr="001D4E56">
                  <w:rPr>
                    <w:rFonts w:ascii="Verdana" w:hAnsi="Verdana" w:cstheme="minorHAnsi"/>
                    <w:b/>
                    <w:bCs/>
                    <w:w w:val="95"/>
                    <w:lang w:val="en-GB"/>
                  </w:rPr>
                  <w:t>Category</w:t>
                </w:r>
                <w:r w:rsidRPr="001D4E56">
                  <w:rPr>
                    <w:rFonts w:ascii="Verdana" w:hAnsi="Verdana" w:cstheme="minorHAnsi"/>
                    <w:b/>
                    <w:bCs/>
                    <w:spacing w:val="-9"/>
                    <w:w w:val="95"/>
                    <w:lang w:val="en-GB"/>
                  </w:rPr>
                  <w:t xml:space="preserve"> </w:t>
                </w:r>
                <w:r w:rsidRPr="001D4E56">
                  <w:rPr>
                    <w:rFonts w:ascii="Verdana" w:hAnsi="Verdana" w:cstheme="minorHAnsi"/>
                    <w:b/>
                    <w:bCs/>
                    <w:w w:val="95"/>
                    <w:lang w:val="en-GB"/>
                  </w:rPr>
                  <w:t>3</w:t>
                </w:r>
                <w:r>
                  <w:rPr>
                    <w:rFonts w:ascii="Verdana" w:hAnsi="Verdana" w:cstheme="minorHAnsi"/>
                    <w:b/>
                    <w:bCs/>
                    <w:w w:val="95"/>
                    <w:lang w:val="en-GB"/>
                  </w:rPr>
                  <w:t xml:space="preserve"> – Person with Disability</w:t>
                </w:r>
              </w:p>
            </w:tc>
          </w:tr>
          <w:tr w:rsidR="00EB7C4F" w:rsidRPr="001D4E56" w14:paraId="27AF2CFB" w14:textId="77777777" w:rsidTr="00EB7C4F">
            <w:trPr>
              <w:trHeight w:val="309"/>
            </w:trPr>
            <w:tc>
              <w:tcPr>
                <w:tcW w:w="5548" w:type="dxa"/>
                <w:tcBorders>
                  <w:top w:val="single" w:sz="4" w:space="0" w:color="auto"/>
                  <w:left w:val="single" w:sz="4" w:space="0" w:color="auto"/>
                  <w:bottom w:val="single" w:sz="4" w:space="0" w:color="auto"/>
                  <w:right w:val="single" w:sz="4" w:space="0" w:color="auto"/>
                </w:tcBorders>
              </w:tcPr>
              <w:p w14:paraId="611F2836" w14:textId="77777777" w:rsidR="00EB7C4F" w:rsidRPr="001D4E56" w:rsidRDefault="00EB7C4F" w:rsidP="00D4098E">
                <w:pPr>
                  <w:pStyle w:val="TableParagraph"/>
                  <w:spacing w:line="252" w:lineRule="exact"/>
                  <w:ind w:left="107"/>
                  <w:rPr>
                    <w:rFonts w:ascii="Verdana" w:hAnsi="Verdana" w:cstheme="minorHAnsi"/>
                    <w:bCs/>
                    <w:sz w:val="20"/>
                    <w:szCs w:val="20"/>
                    <w:lang w:val="en-GB"/>
                  </w:rPr>
                </w:pPr>
                <w:r>
                  <w:rPr>
                    <w:rFonts w:ascii="Verdana" w:hAnsi="Verdana" w:cstheme="minorHAnsi"/>
                    <w:bCs/>
                    <w:w w:val="90"/>
                    <w:lang w:val="en-GB"/>
                  </w:rPr>
                  <w:t>Do you have any physical disabilities which affect your daily living?</w:t>
                </w:r>
              </w:p>
            </w:tc>
            <w:sdt>
              <w:sdtPr>
                <w:rPr>
                  <w:rFonts w:ascii="Verdana" w:hAnsi="Verdana" w:cstheme="minorBidi"/>
                  <w:lang w:val="en-GB"/>
                </w:rPr>
                <w:alias w:val="cat3anydisabilities"/>
                <w:tag w:val="cat3anydisabilities"/>
                <w:id w:val="-1033031113"/>
                <w:lock w:val="contentLocked"/>
                <w:placeholder>
                  <w:docPart w:val="FBA65E8145E24CDCB2F143C458CB5CCB"/>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03567ABC"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7699D77D" w14:textId="77777777" w:rsidTr="00EB7C4F">
            <w:trPr>
              <w:trHeight w:val="299"/>
            </w:trPr>
            <w:tc>
              <w:tcPr>
                <w:tcW w:w="5548" w:type="dxa"/>
                <w:tcBorders>
                  <w:top w:val="single" w:sz="4" w:space="0" w:color="auto"/>
                  <w:left w:val="single" w:sz="4" w:space="0" w:color="auto"/>
                  <w:bottom w:val="single" w:sz="4" w:space="0" w:color="auto"/>
                  <w:right w:val="single" w:sz="4" w:space="0" w:color="auto"/>
                </w:tcBorders>
              </w:tcPr>
              <w:p w14:paraId="065D52E2"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9343F7">
                  <w:rPr>
                    <w:rFonts w:ascii="Verdana" w:hAnsi="Verdana" w:cstheme="minorHAnsi"/>
                    <w:bCs/>
                    <w:w w:val="90"/>
                    <w:lang w:val="en-GB"/>
                  </w:rPr>
                  <w:t>Are you blind/going blind?</w:t>
                </w:r>
              </w:p>
            </w:tc>
            <w:sdt>
              <w:sdtPr>
                <w:rPr>
                  <w:rFonts w:ascii="Verdana" w:hAnsi="Verdana" w:cstheme="minorBidi"/>
                  <w:lang w:val="en-GB"/>
                </w:rPr>
                <w:alias w:val="cat3blind"/>
                <w:tag w:val="cat3blind"/>
                <w:id w:val="3718753"/>
                <w:lock w:val="contentLocked"/>
                <w:placeholder>
                  <w:docPart w:val="0FA0BD2C74CD44DC8781A2BDA0F2A2E5"/>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45415655"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43109A91" w14:textId="77777777" w:rsidTr="00EB7C4F">
            <w:trPr>
              <w:trHeight w:val="316"/>
            </w:trPr>
            <w:tc>
              <w:tcPr>
                <w:tcW w:w="5548" w:type="dxa"/>
                <w:tcBorders>
                  <w:top w:val="single" w:sz="4" w:space="0" w:color="auto"/>
                  <w:left w:val="single" w:sz="4" w:space="0" w:color="auto"/>
                  <w:bottom w:val="single" w:sz="4" w:space="0" w:color="auto"/>
                  <w:right w:val="single" w:sz="4" w:space="0" w:color="auto"/>
                </w:tcBorders>
              </w:tcPr>
              <w:p w14:paraId="06ECC3BC"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9343F7">
                  <w:rPr>
                    <w:rFonts w:ascii="Verdana" w:hAnsi="Verdana" w:cstheme="minorHAnsi"/>
                    <w:bCs/>
                    <w:w w:val="90"/>
                    <w:lang w:val="en-GB"/>
                  </w:rPr>
                  <w:t>Are you deaf/going deaf?</w:t>
                </w:r>
              </w:p>
            </w:tc>
            <w:sdt>
              <w:sdtPr>
                <w:rPr>
                  <w:rFonts w:ascii="Verdana" w:hAnsi="Verdana" w:cstheme="minorBidi"/>
                  <w:lang w:val="en-GB"/>
                </w:rPr>
                <w:alias w:val="cat3deaf"/>
                <w:tag w:val="cat3deaf"/>
                <w:id w:val="-165557326"/>
                <w:lock w:val="contentLocked"/>
                <w:placeholder>
                  <w:docPart w:val="0E9601314A1D49ECACEF87329D422FCE"/>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441DB75F"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31E6EB4D" w14:textId="77777777" w:rsidTr="00EB7C4F">
            <w:trPr>
              <w:trHeight w:val="309"/>
            </w:trPr>
            <w:tc>
              <w:tcPr>
                <w:tcW w:w="5548" w:type="dxa"/>
                <w:tcBorders>
                  <w:top w:val="single" w:sz="4" w:space="0" w:color="auto"/>
                  <w:left w:val="single" w:sz="4" w:space="0" w:color="auto"/>
                  <w:bottom w:val="single" w:sz="4" w:space="0" w:color="auto"/>
                  <w:right w:val="single" w:sz="4" w:space="0" w:color="auto"/>
                </w:tcBorders>
              </w:tcPr>
              <w:p w14:paraId="6F068B75"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1D4E56">
                  <w:rPr>
                    <w:rFonts w:ascii="Verdana" w:hAnsi="Verdana" w:cstheme="minorHAnsi"/>
                    <w:bCs/>
                    <w:w w:val="90"/>
                    <w:lang w:val="en-GB"/>
                  </w:rPr>
                  <w:t>Are</w:t>
                </w:r>
                <w:r w:rsidRPr="009343F7">
                  <w:rPr>
                    <w:rFonts w:ascii="Verdana" w:hAnsi="Verdana" w:cstheme="minorHAnsi"/>
                    <w:bCs/>
                    <w:w w:val="90"/>
                    <w:lang w:val="en-GB"/>
                  </w:rPr>
                  <w:t xml:space="preserve"> </w:t>
                </w:r>
                <w:r w:rsidRPr="001D4E56">
                  <w:rPr>
                    <w:rFonts w:ascii="Verdana" w:hAnsi="Verdana" w:cstheme="minorHAnsi"/>
                    <w:bCs/>
                    <w:w w:val="90"/>
                    <w:lang w:val="en-GB"/>
                  </w:rPr>
                  <w:t>you</w:t>
                </w:r>
                <w:r w:rsidRPr="009343F7">
                  <w:rPr>
                    <w:rFonts w:ascii="Verdana" w:hAnsi="Verdana" w:cstheme="minorHAnsi"/>
                    <w:bCs/>
                    <w:w w:val="90"/>
                    <w:lang w:val="en-GB"/>
                  </w:rPr>
                  <w:t xml:space="preserve"> </w:t>
                </w:r>
                <w:r>
                  <w:rPr>
                    <w:rFonts w:ascii="Verdana" w:hAnsi="Verdana" w:cstheme="minorHAnsi"/>
                    <w:bCs/>
                    <w:w w:val="90"/>
                    <w:lang w:val="en-GB"/>
                  </w:rPr>
                  <w:t>un</w:t>
                </w:r>
                <w:r w:rsidRPr="001D4E56">
                  <w:rPr>
                    <w:rFonts w:ascii="Verdana" w:hAnsi="Verdana" w:cstheme="minorHAnsi"/>
                    <w:bCs/>
                    <w:w w:val="90"/>
                    <w:lang w:val="en-GB"/>
                  </w:rPr>
                  <w:t>able</w:t>
                </w:r>
                <w:r w:rsidRPr="009343F7">
                  <w:rPr>
                    <w:rFonts w:ascii="Verdana" w:hAnsi="Verdana" w:cstheme="minorHAnsi"/>
                    <w:bCs/>
                    <w:w w:val="90"/>
                    <w:lang w:val="en-GB"/>
                  </w:rPr>
                  <w:t xml:space="preserve"> </w:t>
                </w:r>
                <w:r w:rsidRPr="001D4E56">
                  <w:rPr>
                    <w:rFonts w:ascii="Verdana" w:hAnsi="Verdana" w:cstheme="minorHAnsi"/>
                    <w:bCs/>
                    <w:w w:val="90"/>
                    <w:lang w:val="en-GB"/>
                  </w:rPr>
                  <w:t>to</w:t>
                </w:r>
                <w:r w:rsidRPr="009343F7">
                  <w:rPr>
                    <w:rFonts w:ascii="Verdana" w:hAnsi="Verdana" w:cstheme="minorHAnsi"/>
                    <w:bCs/>
                    <w:w w:val="90"/>
                    <w:lang w:val="en-GB"/>
                  </w:rPr>
                  <w:t xml:space="preserve"> </w:t>
                </w:r>
                <w:r w:rsidRPr="001D4E56">
                  <w:rPr>
                    <w:rFonts w:ascii="Verdana" w:hAnsi="Verdana" w:cstheme="minorHAnsi"/>
                    <w:bCs/>
                    <w:w w:val="90"/>
                    <w:lang w:val="en-GB"/>
                  </w:rPr>
                  <w:t>walk?</w:t>
                </w:r>
              </w:p>
            </w:tc>
            <w:sdt>
              <w:sdtPr>
                <w:rPr>
                  <w:rFonts w:ascii="Verdana" w:hAnsi="Verdana" w:cstheme="minorBidi"/>
                  <w:lang w:val="en-GB"/>
                </w:rPr>
                <w:alias w:val="cat3abletowalk"/>
                <w:tag w:val="cat3abletowalk"/>
                <w:id w:val="-1957246585"/>
                <w:lock w:val="contentLocked"/>
                <w:placeholder>
                  <w:docPart w:val="0BC41CBB131240528D865B487E78482C"/>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6920FF16"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0D44AD0A" w14:textId="77777777" w:rsidTr="00EB7C4F">
            <w:trPr>
              <w:trHeight w:val="309"/>
            </w:trPr>
            <w:tc>
              <w:tcPr>
                <w:tcW w:w="5548" w:type="dxa"/>
                <w:tcBorders>
                  <w:top w:val="single" w:sz="4" w:space="0" w:color="auto"/>
                  <w:left w:val="single" w:sz="4" w:space="0" w:color="auto"/>
                  <w:bottom w:val="single" w:sz="4" w:space="0" w:color="auto"/>
                  <w:right w:val="single" w:sz="4" w:space="0" w:color="auto"/>
                </w:tcBorders>
              </w:tcPr>
              <w:p w14:paraId="02DDA991" w14:textId="77777777" w:rsidR="00EB7C4F" w:rsidRPr="001D4E56" w:rsidRDefault="00EB7C4F" w:rsidP="00D4098E">
                <w:pPr>
                  <w:pStyle w:val="TableParagraph"/>
                  <w:spacing w:line="252" w:lineRule="exact"/>
                  <w:ind w:left="107"/>
                  <w:rPr>
                    <w:rFonts w:ascii="Verdana" w:hAnsi="Verdana" w:cstheme="minorHAnsi"/>
                    <w:bCs/>
                    <w:w w:val="90"/>
                    <w:lang w:val="en-GB"/>
                  </w:rPr>
                </w:pPr>
                <w:r w:rsidRPr="001D4E56">
                  <w:rPr>
                    <w:rFonts w:ascii="Verdana" w:hAnsi="Verdana" w:cstheme="minorHAnsi"/>
                    <w:bCs/>
                    <w:w w:val="90"/>
                    <w:lang w:val="en-GB"/>
                  </w:rPr>
                  <w:t>Are</w:t>
                </w:r>
                <w:r w:rsidRPr="009343F7">
                  <w:rPr>
                    <w:rFonts w:ascii="Verdana" w:hAnsi="Verdana" w:cstheme="minorHAnsi"/>
                    <w:bCs/>
                    <w:w w:val="90"/>
                    <w:lang w:val="en-GB"/>
                  </w:rPr>
                  <w:t xml:space="preserve"> </w:t>
                </w:r>
                <w:r w:rsidRPr="001D4E56">
                  <w:rPr>
                    <w:rFonts w:ascii="Verdana" w:hAnsi="Verdana" w:cstheme="minorHAnsi"/>
                    <w:bCs/>
                    <w:w w:val="90"/>
                    <w:lang w:val="en-GB"/>
                  </w:rPr>
                  <w:t>you</w:t>
                </w:r>
                <w:r w:rsidRPr="009343F7">
                  <w:rPr>
                    <w:rFonts w:ascii="Verdana" w:hAnsi="Verdana" w:cstheme="minorHAnsi"/>
                    <w:bCs/>
                    <w:w w:val="90"/>
                    <w:lang w:val="en-GB"/>
                  </w:rPr>
                  <w:t xml:space="preserve"> </w:t>
                </w:r>
                <w:r>
                  <w:rPr>
                    <w:rFonts w:ascii="Verdana" w:hAnsi="Verdana" w:cstheme="minorHAnsi"/>
                    <w:bCs/>
                    <w:w w:val="90"/>
                    <w:lang w:val="en-GB"/>
                  </w:rPr>
                  <w:t>un</w:t>
                </w:r>
                <w:r w:rsidRPr="001D4E56">
                  <w:rPr>
                    <w:rFonts w:ascii="Verdana" w:hAnsi="Verdana" w:cstheme="minorHAnsi"/>
                    <w:bCs/>
                    <w:w w:val="90"/>
                    <w:lang w:val="en-GB"/>
                  </w:rPr>
                  <w:t>able</w:t>
                </w:r>
                <w:r w:rsidRPr="009343F7">
                  <w:rPr>
                    <w:rFonts w:ascii="Verdana" w:hAnsi="Verdana" w:cstheme="minorHAnsi"/>
                    <w:bCs/>
                    <w:w w:val="90"/>
                    <w:lang w:val="en-GB"/>
                  </w:rPr>
                  <w:t xml:space="preserve"> </w:t>
                </w:r>
                <w:r w:rsidRPr="001D4E56">
                  <w:rPr>
                    <w:rFonts w:ascii="Verdana" w:hAnsi="Verdana" w:cstheme="minorHAnsi"/>
                    <w:bCs/>
                    <w:w w:val="90"/>
                    <w:lang w:val="en-GB"/>
                  </w:rPr>
                  <w:t>to</w:t>
                </w:r>
                <w:r w:rsidRPr="009343F7">
                  <w:rPr>
                    <w:rFonts w:ascii="Verdana" w:hAnsi="Verdana" w:cstheme="minorHAnsi"/>
                    <w:bCs/>
                    <w:w w:val="90"/>
                    <w:lang w:val="en-GB"/>
                  </w:rPr>
                  <w:t xml:space="preserve"> </w:t>
                </w:r>
                <w:r w:rsidRPr="001D4E56">
                  <w:rPr>
                    <w:rFonts w:ascii="Verdana" w:hAnsi="Verdana" w:cstheme="minorHAnsi"/>
                    <w:bCs/>
                    <w:w w:val="90"/>
                    <w:lang w:val="en-GB"/>
                  </w:rPr>
                  <w:t>climb</w:t>
                </w:r>
                <w:r w:rsidRPr="009343F7">
                  <w:rPr>
                    <w:rFonts w:ascii="Verdana" w:hAnsi="Verdana" w:cstheme="minorHAnsi"/>
                    <w:bCs/>
                    <w:w w:val="90"/>
                    <w:lang w:val="en-GB"/>
                  </w:rPr>
                  <w:t xml:space="preserve"> </w:t>
                </w:r>
                <w:r w:rsidRPr="001D4E56">
                  <w:rPr>
                    <w:rFonts w:ascii="Verdana" w:hAnsi="Verdana" w:cstheme="minorHAnsi"/>
                    <w:bCs/>
                    <w:w w:val="90"/>
                    <w:lang w:val="en-GB"/>
                  </w:rPr>
                  <w:t>steps?</w:t>
                </w:r>
              </w:p>
            </w:tc>
            <w:sdt>
              <w:sdtPr>
                <w:rPr>
                  <w:rFonts w:ascii="Verdana" w:hAnsi="Verdana" w:cstheme="minorBidi"/>
                  <w:lang w:val="en-GB"/>
                </w:rPr>
                <w:alias w:val="cat3abletoclimbsteps"/>
                <w:tag w:val="cat3abletoclimbsteps"/>
                <w:id w:val="1012348106"/>
                <w:lock w:val="contentLocked"/>
                <w:placeholder>
                  <w:docPart w:val="0C6F28BC60C04E43B7DB1B28B8A7FA85"/>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0CBEC2D2" w14:textId="77777777" w:rsidR="00EB7C4F"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7B242B4D" w14:textId="77777777" w:rsidTr="00EB7C4F">
            <w:trPr>
              <w:trHeight w:val="309"/>
            </w:trPr>
            <w:tc>
              <w:tcPr>
                <w:tcW w:w="5548" w:type="dxa"/>
                <w:tcBorders>
                  <w:top w:val="single" w:sz="4" w:space="0" w:color="auto"/>
                  <w:left w:val="single" w:sz="4" w:space="0" w:color="auto"/>
                  <w:bottom w:val="single" w:sz="4" w:space="0" w:color="auto"/>
                  <w:right w:val="single" w:sz="4" w:space="0" w:color="auto"/>
                </w:tcBorders>
              </w:tcPr>
              <w:p w14:paraId="1EAF0C54"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1D4E56">
                  <w:rPr>
                    <w:rFonts w:ascii="Verdana" w:hAnsi="Verdana" w:cstheme="minorHAnsi"/>
                    <w:bCs/>
                    <w:w w:val="90"/>
                    <w:lang w:val="en-GB"/>
                  </w:rPr>
                  <w:t>Are</w:t>
                </w:r>
                <w:r w:rsidRPr="009343F7">
                  <w:rPr>
                    <w:rFonts w:ascii="Verdana" w:hAnsi="Verdana" w:cstheme="minorHAnsi"/>
                    <w:bCs/>
                    <w:w w:val="90"/>
                    <w:lang w:val="en-GB"/>
                  </w:rPr>
                  <w:t xml:space="preserve"> </w:t>
                </w:r>
                <w:r w:rsidRPr="001D4E56">
                  <w:rPr>
                    <w:rFonts w:ascii="Verdana" w:hAnsi="Verdana" w:cstheme="minorHAnsi"/>
                    <w:bCs/>
                    <w:w w:val="90"/>
                    <w:lang w:val="en-GB"/>
                  </w:rPr>
                  <w:t>you</w:t>
                </w:r>
                <w:r w:rsidRPr="009343F7">
                  <w:rPr>
                    <w:rFonts w:ascii="Verdana" w:hAnsi="Verdana" w:cstheme="minorHAnsi"/>
                    <w:bCs/>
                    <w:w w:val="90"/>
                    <w:lang w:val="en-GB"/>
                  </w:rPr>
                  <w:t xml:space="preserve"> </w:t>
                </w:r>
                <w:r>
                  <w:rPr>
                    <w:rFonts w:ascii="Verdana" w:hAnsi="Verdana" w:cstheme="minorHAnsi"/>
                    <w:bCs/>
                    <w:w w:val="90"/>
                    <w:lang w:val="en-GB"/>
                  </w:rPr>
                  <w:t>un</w:t>
                </w:r>
                <w:r w:rsidRPr="001D4E56">
                  <w:rPr>
                    <w:rFonts w:ascii="Verdana" w:hAnsi="Verdana" w:cstheme="minorHAnsi"/>
                    <w:bCs/>
                    <w:w w:val="90"/>
                    <w:lang w:val="en-GB"/>
                  </w:rPr>
                  <w:t>able</w:t>
                </w:r>
                <w:r w:rsidRPr="009343F7">
                  <w:rPr>
                    <w:rFonts w:ascii="Verdana" w:hAnsi="Verdana" w:cstheme="minorHAnsi"/>
                    <w:bCs/>
                    <w:w w:val="90"/>
                    <w:lang w:val="en-GB"/>
                  </w:rPr>
                  <w:t xml:space="preserve"> </w:t>
                </w:r>
                <w:r w:rsidRPr="001D4E56">
                  <w:rPr>
                    <w:rFonts w:ascii="Verdana" w:hAnsi="Verdana" w:cstheme="minorHAnsi"/>
                    <w:bCs/>
                    <w:w w:val="90"/>
                    <w:lang w:val="en-GB"/>
                  </w:rPr>
                  <w:t>to</w:t>
                </w:r>
                <w:r w:rsidRPr="009343F7">
                  <w:rPr>
                    <w:rFonts w:ascii="Verdana" w:hAnsi="Verdana" w:cstheme="minorHAnsi"/>
                    <w:bCs/>
                    <w:w w:val="90"/>
                    <w:lang w:val="en-GB"/>
                  </w:rPr>
                  <w:t xml:space="preserve"> </w:t>
                </w:r>
                <w:r w:rsidRPr="001D4E56">
                  <w:rPr>
                    <w:rFonts w:ascii="Verdana" w:hAnsi="Verdana" w:cstheme="minorHAnsi"/>
                    <w:bCs/>
                    <w:w w:val="90"/>
                    <w:lang w:val="en-GB"/>
                  </w:rPr>
                  <w:t>wash</w:t>
                </w:r>
                <w:r w:rsidRPr="009343F7">
                  <w:rPr>
                    <w:rFonts w:ascii="Verdana" w:hAnsi="Verdana" w:cstheme="minorHAnsi"/>
                    <w:bCs/>
                    <w:w w:val="90"/>
                    <w:lang w:val="en-GB"/>
                  </w:rPr>
                  <w:t xml:space="preserve"> </w:t>
                </w:r>
                <w:r w:rsidRPr="001D4E56">
                  <w:rPr>
                    <w:rFonts w:ascii="Verdana" w:hAnsi="Verdana" w:cstheme="minorHAnsi"/>
                    <w:bCs/>
                    <w:w w:val="90"/>
                    <w:lang w:val="en-GB"/>
                  </w:rPr>
                  <w:t>yourself?</w:t>
                </w:r>
              </w:p>
            </w:tc>
            <w:sdt>
              <w:sdtPr>
                <w:rPr>
                  <w:rFonts w:ascii="Verdana" w:hAnsi="Verdana" w:cstheme="minorBidi"/>
                  <w:lang w:val="en-GB"/>
                </w:rPr>
                <w:alias w:val="cat3abletowash"/>
                <w:tag w:val="cat3abletowash"/>
                <w:id w:val="1373654471"/>
                <w:lock w:val="contentLocked"/>
                <w:placeholder>
                  <w:docPart w:val="FA6AA70506184147B5AACA7B29090002"/>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3C78A379"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29EC050D" w14:textId="77777777" w:rsidTr="00EB7C4F">
            <w:trPr>
              <w:trHeight w:val="311"/>
            </w:trPr>
            <w:tc>
              <w:tcPr>
                <w:tcW w:w="5548" w:type="dxa"/>
                <w:tcBorders>
                  <w:top w:val="single" w:sz="4" w:space="0" w:color="auto"/>
                  <w:left w:val="single" w:sz="4" w:space="0" w:color="auto"/>
                  <w:bottom w:val="single" w:sz="4" w:space="0" w:color="auto"/>
                  <w:right w:val="single" w:sz="4" w:space="0" w:color="auto"/>
                </w:tcBorders>
              </w:tcPr>
              <w:p w14:paraId="359E1AB7"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1D4E56">
                  <w:rPr>
                    <w:rFonts w:ascii="Verdana" w:hAnsi="Verdana" w:cstheme="minorHAnsi"/>
                    <w:bCs/>
                    <w:w w:val="90"/>
                    <w:lang w:val="en-GB"/>
                  </w:rPr>
                  <w:t>Are</w:t>
                </w:r>
                <w:r w:rsidRPr="009343F7">
                  <w:rPr>
                    <w:rFonts w:ascii="Verdana" w:hAnsi="Verdana" w:cstheme="minorHAnsi"/>
                    <w:bCs/>
                    <w:w w:val="90"/>
                    <w:lang w:val="en-GB"/>
                  </w:rPr>
                  <w:t xml:space="preserve"> </w:t>
                </w:r>
                <w:r w:rsidRPr="001D4E56">
                  <w:rPr>
                    <w:rFonts w:ascii="Verdana" w:hAnsi="Verdana" w:cstheme="minorHAnsi"/>
                    <w:bCs/>
                    <w:w w:val="90"/>
                    <w:lang w:val="en-GB"/>
                  </w:rPr>
                  <w:t>you</w:t>
                </w:r>
                <w:r w:rsidRPr="009343F7">
                  <w:rPr>
                    <w:rFonts w:ascii="Verdana" w:hAnsi="Verdana" w:cstheme="minorHAnsi"/>
                    <w:bCs/>
                    <w:w w:val="90"/>
                    <w:lang w:val="en-GB"/>
                  </w:rPr>
                  <w:t xml:space="preserve"> </w:t>
                </w:r>
                <w:r>
                  <w:rPr>
                    <w:rFonts w:ascii="Verdana" w:hAnsi="Verdana" w:cstheme="minorHAnsi"/>
                    <w:bCs/>
                    <w:w w:val="90"/>
                    <w:lang w:val="en-GB"/>
                  </w:rPr>
                  <w:t>un</w:t>
                </w:r>
                <w:r w:rsidRPr="001D4E56">
                  <w:rPr>
                    <w:rFonts w:ascii="Verdana" w:hAnsi="Verdana" w:cstheme="minorHAnsi"/>
                    <w:bCs/>
                    <w:w w:val="90"/>
                    <w:lang w:val="en-GB"/>
                  </w:rPr>
                  <w:t>able</w:t>
                </w:r>
                <w:r w:rsidRPr="009343F7">
                  <w:rPr>
                    <w:rFonts w:ascii="Verdana" w:hAnsi="Verdana" w:cstheme="minorHAnsi"/>
                    <w:bCs/>
                    <w:w w:val="90"/>
                    <w:lang w:val="en-GB"/>
                  </w:rPr>
                  <w:t xml:space="preserve"> </w:t>
                </w:r>
                <w:r w:rsidRPr="001D4E56">
                  <w:rPr>
                    <w:rFonts w:ascii="Verdana" w:hAnsi="Verdana" w:cstheme="minorHAnsi"/>
                    <w:bCs/>
                    <w:w w:val="90"/>
                    <w:lang w:val="en-GB"/>
                  </w:rPr>
                  <w:t>to</w:t>
                </w:r>
                <w:r w:rsidRPr="009343F7">
                  <w:rPr>
                    <w:rFonts w:ascii="Verdana" w:hAnsi="Verdana" w:cstheme="minorHAnsi"/>
                    <w:bCs/>
                    <w:w w:val="90"/>
                    <w:lang w:val="en-GB"/>
                  </w:rPr>
                  <w:t xml:space="preserve"> </w:t>
                </w:r>
                <w:r w:rsidRPr="001D4E56">
                  <w:rPr>
                    <w:rFonts w:ascii="Verdana" w:hAnsi="Verdana" w:cstheme="minorHAnsi"/>
                    <w:bCs/>
                    <w:w w:val="90"/>
                    <w:lang w:val="en-GB"/>
                  </w:rPr>
                  <w:t>dress</w:t>
                </w:r>
                <w:r w:rsidRPr="009343F7">
                  <w:rPr>
                    <w:rFonts w:ascii="Verdana" w:hAnsi="Verdana" w:cstheme="minorHAnsi"/>
                    <w:bCs/>
                    <w:w w:val="90"/>
                    <w:lang w:val="en-GB"/>
                  </w:rPr>
                  <w:t xml:space="preserve"> </w:t>
                </w:r>
                <w:r w:rsidRPr="001D4E56">
                  <w:rPr>
                    <w:rFonts w:ascii="Verdana" w:hAnsi="Verdana" w:cstheme="minorHAnsi"/>
                    <w:bCs/>
                    <w:w w:val="90"/>
                    <w:lang w:val="en-GB"/>
                  </w:rPr>
                  <w:t>yourself?</w:t>
                </w:r>
              </w:p>
            </w:tc>
            <w:sdt>
              <w:sdtPr>
                <w:rPr>
                  <w:rFonts w:ascii="Verdana" w:hAnsi="Verdana" w:cstheme="minorBidi"/>
                  <w:lang w:val="en-GB"/>
                </w:rPr>
                <w:alias w:val="cat3abletodress"/>
                <w:tag w:val="cat3abletodress"/>
                <w:id w:val="-1246575370"/>
                <w:lock w:val="contentLocked"/>
                <w:placeholder>
                  <w:docPart w:val="BB5D8481AB944BD090772AF3EA281F2B"/>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0D73AE22"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08C45D77" w14:textId="77777777" w:rsidTr="00EB7C4F">
            <w:trPr>
              <w:trHeight w:val="309"/>
            </w:trPr>
            <w:tc>
              <w:tcPr>
                <w:tcW w:w="5548" w:type="dxa"/>
                <w:tcBorders>
                  <w:top w:val="single" w:sz="4" w:space="0" w:color="auto"/>
                  <w:left w:val="single" w:sz="4" w:space="0" w:color="auto"/>
                  <w:bottom w:val="single" w:sz="4" w:space="0" w:color="auto"/>
                  <w:right w:val="single" w:sz="4" w:space="0" w:color="auto"/>
                </w:tcBorders>
              </w:tcPr>
              <w:p w14:paraId="5E8A8E20"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1D4E56">
                  <w:rPr>
                    <w:rFonts w:ascii="Verdana" w:hAnsi="Verdana" w:cstheme="minorHAnsi"/>
                    <w:bCs/>
                    <w:w w:val="90"/>
                    <w:lang w:val="en-GB"/>
                  </w:rPr>
                  <w:t>Are</w:t>
                </w:r>
                <w:r w:rsidRPr="009343F7">
                  <w:rPr>
                    <w:rFonts w:ascii="Verdana" w:hAnsi="Verdana" w:cstheme="minorHAnsi"/>
                    <w:bCs/>
                    <w:w w:val="90"/>
                    <w:lang w:val="en-GB"/>
                  </w:rPr>
                  <w:t xml:space="preserve"> </w:t>
                </w:r>
                <w:r w:rsidRPr="001D4E56">
                  <w:rPr>
                    <w:rFonts w:ascii="Verdana" w:hAnsi="Verdana" w:cstheme="minorHAnsi"/>
                    <w:bCs/>
                    <w:w w:val="90"/>
                    <w:lang w:val="en-GB"/>
                  </w:rPr>
                  <w:t>you</w:t>
                </w:r>
                <w:r w:rsidRPr="009343F7">
                  <w:rPr>
                    <w:rFonts w:ascii="Verdana" w:hAnsi="Verdana" w:cstheme="minorHAnsi"/>
                    <w:bCs/>
                    <w:w w:val="90"/>
                    <w:lang w:val="en-GB"/>
                  </w:rPr>
                  <w:t xml:space="preserve"> </w:t>
                </w:r>
                <w:r>
                  <w:rPr>
                    <w:rFonts w:ascii="Verdana" w:hAnsi="Verdana" w:cstheme="minorHAnsi"/>
                    <w:bCs/>
                    <w:w w:val="90"/>
                    <w:lang w:val="en-GB"/>
                  </w:rPr>
                  <w:t>un</w:t>
                </w:r>
                <w:r w:rsidRPr="001D4E56">
                  <w:rPr>
                    <w:rFonts w:ascii="Verdana" w:hAnsi="Verdana" w:cstheme="minorHAnsi"/>
                    <w:bCs/>
                    <w:w w:val="90"/>
                    <w:lang w:val="en-GB"/>
                  </w:rPr>
                  <w:t>able</w:t>
                </w:r>
                <w:r w:rsidRPr="009343F7">
                  <w:rPr>
                    <w:rFonts w:ascii="Verdana" w:hAnsi="Verdana" w:cstheme="minorHAnsi"/>
                    <w:bCs/>
                    <w:w w:val="90"/>
                    <w:lang w:val="en-GB"/>
                  </w:rPr>
                  <w:t xml:space="preserve"> </w:t>
                </w:r>
                <w:r w:rsidRPr="001D4E56">
                  <w:rPr>
                    <w:rFonts w:ascii="Verdana" w:hAnsi="Verdana" w:cstheme="minorHAnsi"/>
                    <w:bCs/>
                    <w:w w:val="90"/>
                    <w:lang w:val="en-GB"/>
                  </w:rPr>
                  <w:t>to</w:t>
                </w:r>
                <w:r w:rsidRPr="009343F7">
                  <w:rPr>
                    <w:rFonts w:ascii="Verdana" w:hAnsi="Verdana" w:cstheme="minorHAnsi"/>
                    <w:bCs/>
                    <w:w w:val="90"/>
                    <w:lang w:val="en-GB"/>
                  </w:rPr>
                  <w:t xml:space="preserve"> </w:t>
                </w:r>
                <w:r w:rsidRPr="001D4E56">
                  <w:rPr>
                    <w:rFonts w:ascii="Verdana" w:hAnsi="Verdana" w:cstheme="minorHAnsi"/>
                    <w:bCs/>
                    <w:w w:val="90"/>
                    <w:lang w:val="en-GB"/>
                  </w:rPr>
                  <w:t>cook</w:t>
                </w:r>
                <w:r w:rsidRPr="009343F7">
                  <w:rPr>
                    <w:rFonts w:ascii="Verdana" w:hAnsi="Verdana" w:cstheme="minorHAnsi"/>
                    <w:bCs/>
                    <w:w w:val="90"/>
                    <w:lang w:val="en-GB"/>
                  </w:rPr>
                  <w:t xml:space="preserve"> </w:t>
                </w:r>
                <w:r w:rsidRPr="001D4E56">
                  <w:rPr>
                    <w:rFonts w:ascii="Verdana" w:hAnsi="Verdana" w:cstheme="minorHAnsi"/>
                    <w:bCs/>
                    <w:w w:val="90"/>
                    <w:lang w:val="en-GB"/>
                  </w:rPr>
                  <w:t>for</w:t>
                </w:r>
                <w:r w:rsidRPr="009343F7">
                  <w:rPr>
                    <w:rFonts w:ascii="Verdana" w:hAnsi="Verdana" w:cstheme="minorHAnsi"/>
                    <w:bCs/>
                    <w:w w:val="90"/>
                    <w:lang w:val="en-GB"/>
                  </w:rPr>
                  <w:t xml:space="preserve"> </w:t>
                </w:r>
                <w:r w:rsidRPr="001D4E56">
                  <w:rPr>
                    <w:rFonts w:ascii="Verdana" w:hAnsi="Verdana" w:cstheme="minorHAnsi"/>
                    <w:bCs/>
                    <w:w w:val="90"/>
                    <w:lang w:val="en-GB"/>
                  </w:rPr>
                  <w:t>yourself?</w:t>
                </w:r>
              </w:p>
            </w:tc>
            <w:sdt>
              <w:sdtPr>
                <w:rPr>
                  <w:rFonts w:ascii="Verdana" w:hAnsi="Verdana" w:cstheme="minorBidi"/>
                  <w:lang w:val="en-GB"/>
                </w:rPr>
                <w:alias w:val="cat3abletocook"/>
                <w:tag w:val="cat3abletocook"/>
                <w:id w:val="798425767"/>
                <w:lock w:val="contentLocked"/>
                <w:placeholder>
                  <w:docPart w:val="687AAD4376B042E6AF537F686E8C0F3D"/>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047B49A1"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14FBBCAB" w14:textId="77777777" w:rsidTr="00EB7C4F">
            <w:trPr>
              <w:trHeight w:val="309"/>
            </w:trPr>
            <w:tc>
              <w:tcPr>
                <w:tcW w:w="5548" w:type="dxa"/>
                <w:tcBorders>
                  <w:top w:val="single" w:sz="4" w:space="0" w:color="auto"/>
                  <w:left w:val="single" w:sz="4" w:space="0" w:color="auto"/>
                  <w:bottom w:val="single" w:sz="4" w:space="0" w:color="auto"/>
                  <w:right w:val="single" w:sz="4" w:space="0" w:color="auto"/>
                </w:tcBorders>
              </w:tcPr>
              <w:p w14:paraId="704245A4"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1D4E56">
                  <w:rPr>
                    <w:rFonts w:ascii="Verdana" w:hAnsi="Verdana" w:cstheme="minorHAnsi"/>
                    <w:bCs/>
                    <w:w w:val="90"/>
                    <w:lang w:val="en-GB"/>
                  </w:rPr>
                  <w:t>Are</w:t>
                </w:r>
                <w:r w:rsidRPr="009343F7">
                  <w:rPr>
                    <w:rFonts w:ascii="Verdana" w:hAnsi="Verdana" w:cstheme="minorHAnsi"/>
                    <w:bCs/>
                    <w:w w:val="90"/>
                    <w:lang w:val="en-GB"/>
                  </w:rPr>
                  <w:t xml:space="preserve"> </w:t>
                </w:r>
                <w:r w:rsidRPr="001D4E56">
                  <w:rPr>
                    <w:rFonts w:ascii="Verdana" w:hAnsi="Verdana" w:cstheme="minorHAnsi"/>
                    <w:bCs/>
                    <w:w w:val="90"/>
                    <w:lang w:val="en-GB"/>
                  </w:rPr>
                  <w:t>you</w:t>
                </w:r>
                <w:r w:rsidRPr="009343F7">
                  <w:rPr>
                    <w:rFonts w:ascii="Verdana" w:hAnsi="Verdana" w:cstheme="minorHAnsi"/>
                    <w:bCs/>
                    <w:w w:val="90"/>
                    <w:lang w:val="en-GB"/>
                  </w:rPr>
                  <w:t xml:space="preserve"> </w:t>
                </w:r>
                <w:r>
                  <w:rPr>
                    <w:rFonts w:ascii="Verdana" w:hAnsi="Verdana" w:cstheme="minorHAnsi"/>
                    <w:bCs/>
                    <w:w w:val="90"/>
                    <w:lang w:val="en-GB"/>
                  </w:rPr>
                  <w:t>un</w:t>
                </w:r>
                <w:r w:rsidRPr="001D4E56">
                  <w:rPr>
                    <w:rFonts w:ascii="Verdana" w:hAnsi="Verdana" w:cstheme="minorHAnsi"/>
                    <w:bCs/>
                    <w:w w:val="90"/>
                    <w:lang w:val="en-GB"/>
                  </w:rPr>
                  <w:t>able</w:t>
                </w:r>
                <w:r w:rsidRPr="009343F7">
                  <w:rPr>
                    <w:rFonts w:ascii="Verdana" w:hAnsi="Verdana" w:cstheme="minorHAnsi"/>
                    <w:bCs/>
                    <w:w w:val="90"/>
                    <w:lang w:val="en-GB"/>
                  </w:rPr>
                  <w:t xml:space="preserve"> </w:t>
                </w:r>
                <w:r w:rsidRPr="001D4E56">
                  <w:rPr>
                    <w:rFonts w:ascii="Verdana" w:hAnsi="Verdana" w:cstheme="minorHAnsi"/>
                    <w:bCs/>
                    <w:w w:val="90"/>
                    <w:lang w:val="en-GB"/>
                  </w:rPr>
                  <w:t>to</w:t>
                </w:r>
                <w:r w:rsidRPr="009343F7">
                  <w:rPr>
                    <w:rFonts w:ascii="Verdana" w:hAnsi="Verdana" w:cstheme="minorHAnsi"/>
                    <w:bCs/>
                    <w:w w:val="90"/>
                    <w:lang w:val="en-GB"/>
                  </w:rPr>
                  <w:t xml:space="preserve"> </w:t>
                </w:r>
                <w:r w:rsidRPr="001D4E56">
                  <w:rPr>
                    <w:rFonts w:ascii="Verdana" w:hAnsi="Verdana" w:cstheme="minorHAnsi"/>
                    <w:bCs/>
                    <w:w w:val="90"/>
                    <w:lang w:val="en-GB"/>
                  </w:rPr>
                  <w:t>feed</w:t>
                </w:r>
                <w:r w:rsidRPr="009343F7">
                  <w:rPr>
                    <w:rFonts w:ascii="Verdana" w:hAnsi="Verdana" w:cstheme="minorHAnsi"/>
                    <w:bCs/>
                    <w:w w:val="90"/>
                    <w:lang w:val="en-GB"/>
                  </w:rPr>
                  <w:t xml:space="preserve"> </w:t>
                </w:r>
                <w:r w:rsidRPr="001D4E56">
                  <w:rPr>
                    <w:rFonts w:ascii="Verdana" w:hAnsi="Verdana" w:cstheme="minorHAnsi"/>
                    <w:bCs/>
                    <w:w w:val="90"/>
                    <w:lang w:val="en-GB"/>
                  </w:rPr>
                  <w:t>yourself?</w:t>
                </w:r>
              </w:p>
            </w:tc>
            <w:sdt>
              <w:sdtPr>
                <w:rPr>
                  <w:rFonts w:ascii="Verdana" w:hAnsi="Verdana" w:cstheme="minorBidi"/>
                  <w:lang w:val="en-GB"/>
                </w:rPr>
                <w:alias w:val="cat3abletofeed"/>
                <w:tag w:val="cat3abletofeed"/>
                <w:id w:val="334728357"/>
                <w:lock w:val="contentLocked"/>
                <w:placeholder>
                  <w:docPart w:val="EC1F93623A494C63B215025A91B0935D"/>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3976933F"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77C4C1D5" w14:textId="77777777" w:rsidTr="00EB7C4F">
            <w:trPr>
              <w:trHeight w:val="537"/>
            </w:trPr>
            <w:tc>
              <w:tcPr>
                <w:tcW w:w="5548" w:type="dxa"/>
                <w:tcBorders>
                  <w:top w:val="single" w:sz="4" w:space="0" w:color="auto"/>
                  <w:left w:val="single" w:sz="4" w:space="0" w:color="auto"/>
                  <w:bottom w:val="single" w:sz="4" w:space="0" w:color="auto"/>
                  <w:right w:val="single" w:sz="4" w:space="0" w:color="auto"/>
                </w:tcBorders>
              </w:tcPr>
              <w:p w14:paraId="1881AB5D"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9343F7">
                  <w:rPr>
                    <w:rFonts w:ascii="Verdana" w:hAnsi="Verdana" w:cstheme="minorHAnsi"/>
                    <w:bCs/>
                    <w:w w:val="90"/>
                    <w:lang w:val="en-GB"/>
                  </w:rPr>
                  <w:t xml:space="preserve">Are you </w:t>
                </w:r>
                <w:r>
                  <w:rPr>
                    <w:rFonts w:ascii="Verdana" w:hAnsi="Verdana" w:cstheme="minorHAnsi"/>
                    <w:bCs/>
                    <w:w w:val="90"/>
                    <w:lang w:val="en-GB"/>
                  </w:rPr>
                  <w:t>un</w:t>
                </w:r>
                <w:r w:rsidRPr="009343F7">
                  <w:rPr>
                    <w:rFonts w:ascii="Verdana" w:hAnsi="Verdana" w:cstheme="minorHAnsi"/>
                    <w:bCs/>
                    <w:w w:val="90"/>
                    <w:lang w:val="en-GB"/>
                  </w:rPr>
                  <w:t xml:space="preserve">able to find directions/your </w:t>
                </w:r>
                <w:r w:rsidRPr="001D4E56">
                  <w:rPr>
                    <w:rFonts w:ascii="Verdana" w:hAnsi="Verdana" w:cstheme="minorHAnsi"/>
                    <w:bCs/>
                    <w:w w:val="90"/>
                    <w:lang w:val="en-GB"/>
                  </w:rPr>
                  <w:t>way</w:t>
                </w:r>
                <w:r w:rsidRPr="009343F7">
                  <w:rPr>
                    <w:rFonts w:ascii="Verdana" w:hAnsi="Verdana" w:cstheme="minorHAnsi"/>
                    <w:bCs/>
                    <w:w w:val="90"/>
                    <w:lang w:val="en-GB"/>
                  </w:rPr>
                  <w:t xml:space="preserve"> </w:t>
                </w:r>
                <w:r w:rsidRPr="001D4E56">
                  <w:rPr>
                    <w:rFonts w:ascii="Verdana" w:hAnsi="Verdana" w:cstheme="minorHAnsi"/>
                    <w:bCs/>
                    <w:w w:val="90"/>
                    <w:lang w:val="en-GB"/>
                  </w:rPr>
                  <w:t>around</w:t>
                </w:r>
                <w:r w:rsidRPr="009343F7">
                  <w:rPr>
                    <w:rFonts w:ascii="Verdana" w:hAnsi="Verdana" w:cstheme="minorHAnsi"/>
                    <w:bCs/>
                    <w:w w:val="90"/>
                    <w:lang w:val="en-GB"/>
                  </w:rPr>
                  <w:t xml:space="preserve"> </w:t>
                </w:r>
                <w:r w:rsidRPr="001D4E56">
                  <w:rPr>
                    <w:rFonts w:ascii="Verdana" w:hAnsi="Verdana" w:cstheme="minorHAnsi"/>
                    <w:bCs/>
                    <w:w w:val="90"/>
                    <w:lang w:val="en-GB"/>
                  </w:rPr>
                  <w:t>in</w:t>
                </w:r>
                <w:r w:rsidRPr="009343F7">
                  <w:rPr>
                    <w:rFonts w:ascii="Verdana" w:hAnsi="Verdana" w:cstheme="minorHAnsi"/>
                    <w:bCs/>
                    <w:w w:val="90"/>
                    <w:lang w:val="en-GB"/>
                  </w:rPr>
                  <w:t xml:space="preserve"> </w:t>
                </w:r>
                <w:r w:rsidRPr="001D4E56">
                  <w:rPr>
                    <w:rFonts w:ascii="Verdana" w:hAnsi="Verdana" w:cstheme="minorHAnsi"/>
                    <w:bCs/>
                    <w:w w:val="90"/>
                    <w:lang w:val="en-GB"/>
                  </w:rPr>
                  <w:t>general</w:t>
                </w:r>
                <w:r>
                  <w:rPr>
                    <w:rFonts w:ascii="Verdana" w:hAnsi="Verdana" w:cstheme="minorHAnsi"/>
                    <w:bCs/>
                    <w:w w:val="90"/>
                    <w:lang w:val="en-GB"/>
                  </w:rPr>
                  <w:t xml:space="preserve"> </w:t>
                </w:r>
                <w:r w:rsidRPr="009343F7">
                  <w:rPr>
                    <w:rFonts w:ascii="Verdana" w:hAnsi="Verdana" w:cstheme="minorHAnsi"/>
                    <w:bCs/>
                    <w:w w:val="90"/>
                    <w:lang w:val="en-GB"/>
                  </w:rPr>
                  <w:t>on your own?</w:t>
                </w:r>
              </w:p>
            </w:tc>
            <w:sdt>
              <w:sdtPr>
                <w:rPr>
                  <w:rFonts w:ascii="Verdana" w:hAnsi="Verdana" w:cstheme="minorBidi"/>
                  <w:lang w:val="en-GB"/>
                </w:rPr>
                <w:alias w:val="cat3abletofindway"/>
                <w:tag w:val="cat3abletofindway"/>
                <w:id w:val="-1361584087"/>
                <w:lock w:val="contentLocked"/>
                <w:placeholder>
                  <w:docPart w:val="01E6B0D7B88C464195E1217517EA8F3A"/>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4197CDF3"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7848F9D4" w14:textId="77777777" w:rsidTr="00EB7C4F">
            <w:trPr>
              <w:trHeight w:val="537"/>
            </w:trPr>
            <w:tc>
              <w:tcPr>
                <w:tcW w:w="5548" w:type="dxa"/>
                <w:tcBorders>
                  <w:top w:val="single" w:sz="4" w:space="0" w:color="auto"/>
                  <w:left w:val="single" w:sz="4" w:space="0" w:color="auto"/>
                  <w:bottom w:val="single" w:sz="4" w:space="0" w:color="auto"/>
                  <w:right w:val="single" w:sz="4" w:space="0" w:color="auto"/>
                </w:tcBorders>
              </w:tcPr>
              <w:p w14:paraId="524D116C"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3C0E8D">
                  <w:rPr>
                    <w:rFonts w:ascii="Verdana" w:hAnsi="Verdana" w:cstheme="minorHAnsi"/>
                    <w:bCs/>
                    <w:w w:val="90"/>
                    <w:lang w:val="en-GB"/>
                  </w:rPr>
                  <w:t>Are you dependant on anyone for your self-care needs related to disability?</w:t>
                </w:r>
              </w:p>
            </w:tc>
            <w:sdt>
              <w:sdtPr>
                <w:rPr>
                  <w:rFonts w:ascii="Verdana" w:hAnsi="Verdana" w:cstheme="minorBidi"/>
                  <w:lang w:val="en-GB"/>
                </w:rPr>
                <w:alias w:val="cat3selfcarehelp"/>
                <w:tag w:val="cat3selfcarehelp"/>
                <w:id w:val="264888235"/>
                <w:lock w:val="contentLocked"/>
                <w:placeholder>
                  <w:docPart w:val="EFE0C669AF2A4B5EB8EF427FF79EB641"/>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71A23E9D" w14:textId="77777777" w:rsidR="00EB7C4F"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3106E126" w14:textId="77777777" w:rsidTr="00EB7C4F">
            <w:trPr>
              <w:trHeight w:val="537"/>
            </w:trPr>
            <w:tc>
              <w:tcPr>
                <w:tcW w:w="5548" w:type="dxa"/>
                <w:tcBorders>
                  <w:top w:val="single" w:sz="4" w:space="0" w:color="auto"/>
                  <w:left w:val="single" w:sz="4" w:space="0" w:color="auto"/>
                  <w:bottom w:val="single" w:sz="4" w:space="0" w:color="auto"/>
                  <w:right w:val="single" w:sz="4" w:space="0" w:color="auto"/>
                </w:tcBorders>
              </w:tcPr>
              <w:p w14:paraId="22A53054"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3C0E8D">
                  <w:rPr>
                    <w:rFonts w:ascii="Verdana" w:hAnsi="Verdana" w:cstheme="minorHAnsi"/>
                    <w:bCs/>
                    <w:w w:val="90"/>
                    <w:lang w:val="en-GB"/>
                  </w:rPr>
                  <w:t>Do you need any help with your daily living activities?</w:t>
                </w:r>
              </w:p>
            </w:tc>
            <w:sdt>
              <w:sdtPr>
                <w:rPr>
                  <w:rFonts w:ascii="Verdana" w:hAnsi="Verdana" w:cstheme="minorBidi"/>
                  <w:lang w:val="en-GB"/>
                </w:rPr>
                <w:alias w:val="cat3dailyhelp"/>
                <w:tag w:val="cat3dailyhelp"/>
                <w:id w:val="1681696716"/>
                <w:lock w:val="contentLocked"/>
                <w:placeholder>
                  <w:docPart w:val="F3D552665357473F9C477BC1F0D85001"/>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363BD92A" w14:textId="77777777" w:rsidR="00EB7C4F"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1F02A1EA" w14:textId="77777777" w:rsidTr="00EB7C4F">
            <w:trPr>
              <w:trHeight w:val="290"/>
            </w:trPr>
            <w:tc>
              <w:tcPr>
                <w:tcW w:w="8950" w:type="dxa"/>
                <w:gridSpan w:val="2"/>
                <w:tcBorders>
                  <w:top w:val="single" w:sz="4" w:space="0" w:color="auto"/>
                  <w:left w:val="single" w:sz="4" w:space="0" w:color="auto"/>
                  <w:bottom w:val="single" w:sz="4" w:space="0" w:color="auto"/>
                  <w:right w:val="single" w:sz="4" w:space="0" w:color="auto"/>
                </w:tcBorders>
              </w:tcPr>
              <w:p w14:paraId="6FF82DD1" w14:textId="77777777" w:rsidR="00EB7C4F" w:rsidRPr="001D4E56" w:rsidRDefault="00EB7C4F" w:rsidP="00D4098E">
                <w:pPr>
                  <w:pStyle w:val="TableParagraph"/>
                  <w:jc w:val="center"/>
                  <w:rPr>
                    <w:rFonts w:ascii="Verdana" w:hAnsi="Verdana" w:cstheme="minorHAnsi"/>
                    <w:sz w:val="20"/>
                    <w:lang w:val="en-GB"/>
                  </w:rPr>
                </w:pPr>
                <w:r w:rsidRPr="001D4E56">
                  <w:rPr>
                    <w:rFonts w:ascii="Verdana" w:hAnsi="Verdana" w:cstheme="minorHAnsi"/>
                    <w:b/>
                    <w:bCs/>
                    <w:w w:val="95"/>
                    <w:lang w:val="en-GB"/>
                  </w:rPr>
                  <w:t>Category</w:t>
                </w:r>
                <w:r w:rsidRPr="001D4E56">
                  <w:rPr>
                    <w:rFonts w:ascii="Verdana" w:hAnsi="Verdana" w:cstheme="minorHAnsi"/>
                    <w:b/>
                    <w:bCs/>
                    <w:spacing w:val="-9"/>
                    <w:w w:val="95"/>
                    <w:lang w:val="en-GB"/>
                  </w:rPr>
                  <w:t xml:space="preserve"> </w:t>
                </w:r>
                <w:r w:rsidRPr="001D4E56">
                  <w:rPr>
                    <w:rFonts w:ascii="Verdana" w:hAnsi="Verdana" w:cstheme="minorHAnsi"/>
                    <w:b/>
                    <w:bCs/>
                    <w:w w:val="95"/>
                    <w:lang w:val="en-GB"/>
                  </w:rPr>
                  <w:t>4</w:t>
                </w:r>
                <w:r>
                  <w:rPr>
                    <w:rFonts w:ascii="Verdana" w:hAnsi="Verdana" w:cstheme="minorHAnsi"/>
                    <w:b/>
                    <w:bCs/>
                    <w:w w:val="95"/>
                    <w:lang w:val="en-GB"/>
                  </w:rPr>
                  <w:t xml:space="preserve"> – Elderly Person</w:t>
                </w:r>
              </w:p>
            </w:tc>
          </w:tr>
          <w:tr w:rsidR="00EB7C4F" w:rsidRPr="001D4E56" w14:paraId="0974D24F" w14:textId="77777777" w:rsidTr="00EB7C4F">
            <w:trPr>
              <w:trHeight w:val="311"/>
            </w:trPr>
            <w:tc>
              <w:tcPr>
                <w:tcW w:w="5548" w:type="dxa"/>
                <w:tcBorders>
                  <w:top w:val="single" w:sz="4" w:space="0" w:color="auto"/>
                  <w:left w:val="single" w:sz="4" w:space="0" w:color="auto"/>
                  <w:bottom w:val="single" w:sz="4" w:space="0" w:color="auto"/>
                  <w:right w:val="single" w:sz="4" w:space="0" w:color="auto"/>
                </w:tcBorders>
              </w:tcPr>
              <w:p w14:paraId="430A5291"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9343F7">
                  <w:rPr>
                    <w:rFonts w:ascii="Verdana" w:hAnsi="Verdana" w:cstheme="minorHAnsi"/>
                    <w:bCs/>
                    <w:w w:val="90"/>
                    <w:lang w:val="en-GB"/>
                  </w:rPr>
                  <w:t>Are you over the age of 65?</w:t>
                </w:r>
              </w:p>
            </w:tc>
            <w:sdt>
              <w:sdtPr>
                <w:rPr>
                  <w:rFonts w:ascii="Verdana" w:hAnsi="Verdana" w:cstheme="minorBidi"/>
                  <w:lang w:val="en-GB"/>
                </w:rPr>
                <w:alias w:val="cat4over65"/>
                <w:tag w:val="cat4over65"/>
                <w:id w:val="-1147434755"/>
                <w:lock w:val="contentLocked"/>
                <w:placeholder>
                  <w:docPart w:val="B67DA59F61554741BEE7A2741BD0238E"/>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7E0E663B"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5D93A55C" w14:textId="77777777" w:rsidTr="00EB7C4F">
            <w:trPr>
              <w:trHeight w:val="537"/>
            </w:trPr>
            <w:tc>
              <w:tcPr>
                <w:tcW w:w="5548" w:type="dxa"/>
                <w:tcBorders>
                  <w:top w:val="single" w:sz="4" w:space="0" w:color="auto"/>
                  <w:left w:val="single" w:sz="4" w:space="0" w:color="auto"/>
                  <w:bottom w:val="single" w:sz="4" w:space="0" w:color="auto"/>
                  <w:right w:val="single" w:sz="4" w:space="0" w:color="auto"/>
                </w:tcBorders>
              </w:tcPr>
              <w:p w14:paraId="61B4D153"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1D4E56">
                  <w:rPr>
                    <w:rFonts w:ascii="Verdana" w:hAnsi="Verdana" w:cstheme="minorHAnsi"/>
                    <w:bCs/>
                    <w:w w:val="90"/>
                    <w:lang w:val="en-GB"/>
                  </w:rPr>
                  <w:t>Are</w:t>
                </w:r>
                <w:r w:rsidRPr="009343F7">
                  <w:rPr>
                    <w:rFonts w:ascii="Verdana" w:hAnsi="Verdana" w:cstheme="minorHAnsi"/>
                    <w:bCs/>
                    <w:w w:val="90"/>
                    <w:lang w:val="en-GB"/>
                  </w:rPr>
                  <w:t xml:space="preserve"> </w:t>
                </w:r>
                <w:r w:rsidRPr="001D4E56">
                  <w:rPr>
                    <w:rFonts w:ascii="Verdana" w:hAnsi="Verdana" w:cstheme="minorHAnsi"/>
                    <w:bCs/>
                    <w:w w:val="90"/>
                    <w:lang w:val="en-GB"/>
                  </w:rPr>
                  <w:t>you</w:t>
                </w:r>
                <w:r w:rsidRPr="009343F7">
                  <w:rPr>
                    <w:rFonts w:ascii="Verdana" w:hAnsi="Verdana" w:cstheme="minorHAnsi"/>
                    <w:bCs/>
                    <w:w w:val="90"/>
                    <w:lang w:val="en-GB"/>
                  </w:rPr>
                  <w:t xml:space="preserve"> </w:t>
                </w:r>
                <w:r w:rsidRPr="001D4E56">
                  <w:rPr>
                    <w:rFonts w:ascii="Verdana" w:hAnsi="Verdana" w:cstheme="minorHAnsi"/>
                    <w:bCs/>
                    <w:w w:val="90"/>
                    <w:lang w:val="en-GB"/>
                  </w:rPr>
                  <w:t>dependent</w:t>
                </w:r>
                <w:r w:rsidRPr="009343F7">
                  <w:rPr>
                    <w:rFonts w:ascii="Verdana" w:hAnsi="Verdana" w:cstheme="minorHAnsi"/>
                    <w:bCs/>
                    <w:w w:val="90"/>
                    <w:lang w:val="en-GB"/>
                  </w:rPr>
                  <w:t xml:space="preserve"> </w:t>
                </w:r>
                <w:r w:rsidRPr="001D4E56">
                  <w:rPr>
                    <w:rFonts w:ascii="Verdana" w:hAnsi="Verdana" w:cstheme="minorHAnsi"/>
                    <w:bCs/>
                    <w:w w:val="90"/>
                    <w:lang w:val="en-GB"/>
                  </w:rPr>
                  <w:t>on</w:t>
                </w:r>
                <w:r w:rsidRPr="009343F7">
                  <w:rPr>
                    <w:rFonts w:ascii="Verdana" w:hAnsi="Verdana" w:cstheme="minorHAnsi"/>
                    <w:bCs/>
                    <w:w w:val="90"/>
                    <w:lang w:val="en-GB"/>
                  </w:rPr>
                  <w:t xml:space="preserve"> </w:t>
                </w:r>
                <w:r w:rsidRPr="001D4E56">
                  <w:rPr>
                    <w:rFonts w:ascii="Verdana" w:hAnsi="Verdana" w:cstheme="minorHAnsi"/>
                    <w:bCs/>
                    <w:w w:val="90"/>
                    <w:lang w:val="en-GB"/>
                  </w:rPr>
                  <w:t>a</w:t>
                </w:r>
                <w:r w:rsidRPr="009343F7">
                  <w:rPr>
                    <w:rFonts w:ascii="Verdana" w:hAnsi="Verdana" w:cstheme="minorHAnsi"/>
                    <w:bCs/>
                    <w:w w:val="90"/>
                    <w:lang w:val="en-GB"/>
                  </w:rPr>
                  <w:t xml:space="preserve"> </w:t>
                </w:r>
                <w:r w:rsidRPr="001D4E56">
                  <w:rPr>
                    <w:rFonts w:ascii="Verdana" w:hAnsi="Verdana" w:cstheme="minorHAnsi"/>
                    <w:bCs/>
                    <w:w w:val="90"/>
                    <w:lang w:val="en-GB"/>
                  </w:rPr>
                  <w:t>family</w:t>
                </w:r>
                <w:r w:rsidRPr="009343F7">
                  <w:rPr>
                    <w:rFonts w:ascii="Verdana" w:hAnsi="Verdana" w:cstheme="minorHAnsi"/>
                    <w:bCs/>
                    <w:w w:val="90"/>
                    <w:lang w:val="en-GB"/>
                  </w:rPr>
                  <w:t xml:space="preserve"> </w:t>
                </w:r>
                <w:r w:rsidRPr="001D4E56">
                  <w:rPr>
                    <w:rFonts w:ascii="Verdana" w:hAnsi="Verdana" w:cstheme="minorHAnsi"/>
                    <w:bCs/>
                    <w:w w:val="90"/>
                    <w:lang w:val="en-GB"/>
                  </w:rPr>
                  <w:t>member</w:t>
                </w:r>
                <w:r w:rsidRPr="009343F7">
                  <w:rPr>
                    <w:rFonts w:ascii="Verdana" w:hAnsi="Verdana" w:cstheme="minorHAnsi"/>
                    <w:bCs/>
                    <w:w w:val="90"/>
                    <w:lang w:val="en-GB"/>
                  </w:rPr>
                  <w:t xml:space="preserve"> </w:t>
                </w:r>
                <w:r w:rsidRPr="001D4E56">
                  <w:rPr>
                    <w:rFonts w:ascii="Verdana" w:hAnsi="Verdana" w:cstheme="minorHAnsi"/>
                    <w:bCs/>
                    <w:w w:val="90"/>
                    <w:lang w:val="en-GB"/>
                  </w:rPr>
                  <w:t>or</w:t>
                </w:r>
                <w:r w:rsidRPr="009343F7">
                  <w:rPr>
                    <w:rFonts w:ascii="Verdana" w:hAnsi="Verdana" w:cstheme="minorHAnsi"/>
                    <w:bCs/>
                    <w:w w:val="90"/>
                    <w:lang w:val="en-GB"/>
                  </w:rPr>
                  <w:t xml:space="preserve"> </w:t>
                </w:r>
                <w:r w:rsidRPr="001D4E56">
                  <w:rPr>
                    <w:rFonts w:ascii="Verdana" w:hAnsi="Verdana" w:cstheme="minorHAnsi"/>
                    <w:bCs/>
                    <w:w w:val="90"/>
                    <w:lang w:val="en-GB"/>
                  </w:rPr>
                  <w:t>carer</w:t>
                </w:r>
                <w:r w:rsidRPr="009343F7">
                  <w:rPr>
                    <w:rFonts w:ascii="Verdana" w:hAnsi="Verdana" w:cstheme="minorHAnsi"/>
                    <w:bCs/>
                    <w:w w:val="90"/>
                    <w:lang w:val="en-GB"/>
                  </w:rPr>
                  <w:t xml:space="preserve"> </w:t>
                </w:r>
                <w:r w:rsidRPr="001D4E56">
                  <w:rPr>
                    <w:rFonts w:ascii="Verdana" w:hAnsi="Verdana" w:cstheme="minorHAnsi"/>
                    <w:bCs/>
                    <w:w w:val="90"/>
                    <w:lang w:val="en-GB"/>
                  </w:rPr>
                  <w:t>for</w:t>
                </w:r>
                <w:r>
                  <w:rPr>
                    <w:rFonts w:ascii="Verdana" w:hAnsi="Verdana" w:cstheme="minorHAnsi"/>
                    <w:bCs/>
                    <w:w w:val="90"/>
                    <w:lang w:val="en-GB"/>
                  </w:rPr>
                  <w:t xml:space="preserve"> </w:t>
                </w:r>
                <w:r w:rsidRPr="009343F7">
                  <w:rPr>
                    <w:rFonts w:ascii="Verdana" w:hAnsi="Verdana" w:cstheme="minorHAnsi"/>
                    <w:bCs/>
                    <w:w w:val="90"/>
                    <w:lang w:val="en-GB"/>
                  </w:rPr>
                  <w:t>support?</w:t>
                </w:r>
              </w:p>
            </w:tc>
            <w:sdt>
              <w:sdtPr>
                <w:rPr>
                  <w:rFonts w:ascii="Verdana" w:hAnsi="Verdana" w:cstheme="minorBidi"/>
                  <w:lang w:val="en-GB"/>
                </w:rPr>
                <w:alias w:val="cat4familyorcarerdependant"/>
                <w:tag w:val="cat4familyorcarerdependant"/>
                <w:id w:val="-254130125"/>
                <w:lock w:val="contentLocked"/>
                <w:placeholder>
                  <w:docPart w:val="51C81897DAD1468F8B2055504D5FADE2"/>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70CF58EE"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7043EA1C" w14:textId="77777777" w:rsidTr="00EB7C4F">
            <w:trPr>
              <w:trHeight w:val="537"/>
            </w:trPr>
            <w:tc>
              <w:tcPr>
                <w:tcW w:w="5548" w:type="dxa"/>
                <w:tcBorders>
                  <w:top w:val="single" w:sz="4" w:space="0" w:color="auto"/>
                  <w:left w:val="single" w:sz="4" w:space="0" w:color="auto"/>
                  <w:bottom w:val="single" w:sz="4" w:space="0" w:color="auto"/>
                  <w:right w:val="single" w:sz="4" w:space="0" w:color="auto"/>
                </w:tcBorders>
              </w:tcPr>
              <w:p w14:paraId="043BA0DA"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1D4E56">
                  <w:rPr>
                    <w:rFonts w:ascii="Verdana" w:hAnsi="Verdana" w:cstheme="minorHAnsi"/>
                    <w:bCs/>
                    <w:w w:val="90"/>
                    <w:lang w:val="en-GB"/>
                  </w:rPr>
                  <w:t>If</w:t>
                </w:r>
                <w:r w:rsidRPr="009343F7">
                  <w:rPr>
                    <w:rFonts w:ascii="Verdana" w:hAnsi="Verdana" w:cstheme="minorHAnsi"/>
                    <w:bCs/>
                    <w:w w:val="90"/>
                    <w:lang w:val="en-GB"/>
                  </w:rPr>
                  <w:t xml:space="preserve"> </w:t>
                </w:r>
                <w:r w:rsidRPr="001D4E56">
                  <w:rPr>
                    <w:rFonts w:ascii="Verdana" w:hAnsi="Verdana" w:cstheme="minorHAnsi"/>
                    <w:bCs/>
                    <w:w w:val="90"/>
                    <w:lang w:val="en-GB"/>
                  </w:rPr>
                  <w:t>yes,</w:t>
                </w:r>
                <w:r w:rsidRPr="009343F7">
                  <w:rPr>
                    <w:rFonts w:ascii="Verdana" w:hAnsi="Verdana" w:cstheme="minorHAnsi"/>
                    <w:bCs/>
                    <w:w w:val="90"/>
                    <w:lang w:val="en-GB"/>
                  </w:rPr>
                  <w:t xml:space="preserve"> </w:t>
                </w:r>
                <w:r w:rsidRPr="001D4E56">
                  <w:rPr>
                    <w:rFonts w:ascii="Verdana" w:hAnsi="Verdana" w:cstheme="minorHAnsi"/>
                    <w:bCs/>
                    <w:w w:val="90"/>
                    <w:lang w:val="en-GB"/>
                  </w:rPr>
                  <w:t>are</w:t>
                </w:r>
                <w:r w:rsidRPr="009343F7">
                  <w:rPr>
                    <w:rFonts w:ascii="Verdana" w:hAnsi="Verdana" w:cstheme="minorHAnsi"/>
                    <w:bCs/>
                    <w:w w:val="90"/>
                    <w:lang w:val="en-GB"/>
                  </w:rPr>
                  <w:t xml:space="preserve"> </w:t>
                </w:r>
                <w:r w:rsidRPr="001D4E56">
                  <w:rPr>
                    <w:rFonts w:ascii="Verdana" w:hAnsi="Verdana" w:cstheme="minorHAnsi"/>
                    <w:bCs/>
                    <w:w w:val="90"/>
                    <w:lang w:val="en-GB"/>
                  </w:rPr>
                  <w:t>you</w:t>
                </w:r>
                <w:r w:rsidRPr="009343F7">
                  <w:rPr>
                    <w:rFonts w:ascii="Verdana" w:hAnsi="Verdana" w:cstheme="minorHAnsi"/>
                    <w:bCs/>
                    <w:w w:val="90"/>
                    <w:lang w:val="en-GB"/>
                  </w:rPr>
                  <w:t xml:space="preserve"> </w:t>
                </w:r>
                <w:r w:rsidRPr="001D4E56">
                  <w:rPr>
                    <w:rFonts w:ascii="Verdana" w:hAnsi="Verdana" w:cstheme="minorHAnsi"/>
                    <w:bCs/>
                    <w:w w:val="90"/>
                    <w:lang w:val="en-GB"/>
                  </w:rPr>
                  <w:t>accompanied</w:t>
                </w:r>
                <w:r w:rsidRPr="009343F7">
                  <w:rPr>
                    <w:rFonts w:ascii="Verdana" w:hAnsi="Verdana" w:cstheme="minorHAnsi"/>
                    <w:bCs/>
                    <w:w w:val="90"/>
                    <w:lang w:val="en-GB"/>
                  </w:rPr>
                  <w:t xml:space="preserve"> </w:t>
                </w:r>
                <w:r w:rsidRPr="001D4E56">
                  <w:rPr>
                    <w:rFonts w:ascii="Verdana" w:hAnsi="Verdana" w:cstheme="minorHAnsi"/>
                    <w:bCs/>
                    <w:w w:val="90"/>
                    <w:lang w:val="en-GB"/>
                  </w:rPr>
                  <w:t>by</w:t>
                </w:r>
                <w:r w:rsidRPr="009343F7">
                  <w:rPr>
                    <w:rFonts w:ascii="Verdana" w:hAnsi="Verdana" w:cstheme="minorHAnsi"/>
                    <w:bCs/>
                    <w:w w:val="90"/>
                    <w:lang w:val="en-GB"/>
                  </w:rPr>
                  <w:t xml:space="preserve"> </w:t>
                </w:r>
                <w:r w:rsidRPr="001D4E56">
                  <w:rPr>
                    <w:rFonts w:ascii="Verdana" w:hAnsi="Verdana" w:cstheme="minorHAnsi"/>
                    <w:bCs/>
                    <w:w w:val="90"/>
                    <w:lang w:val="en-GB"/>
                  </w:rPr>
                  <w:t>a</w:t>
                </w:r>
                <w:r w:rsidRPr="009343F7">
                  <w:rPr>
                    <w:rFonts w:ascii="Verdana" w:hAnsi="Verdana" w:cstheme="minorHAnsi"/>
                    <w:bCs/>
                    <w:w w:val="90"/>
                    <w:lang w:val="en-GB"/>
                  </w:rPr>
                  <w:t xml:space="preserve"> </w:t>
                </w:r>
                <w:r w:rsidRPr="001D4E56">
                  <w:rPr>
                    <w:rFonts w:ascii="Verdana" w:hAnsi="Verdana" w:cstheme="minorHAnsi"/>
                    <w:bCs/>
                    <w:w w:val="90"/>
                    <w:lang w:val="en-GB"/>
                  </w:rPr>
                  <w:t>family</w:t>
                </w:r>
                <w:r w:rsidRPr="009343F7">
                  <w:rPr>
                    <w:rFonts w:ascii="Verdana" w:hAnsi="Verdana" w:cstheme="minorHAnsi"/>
                    <w:bCs/>
                    <w:w w:val="90"/>
                    <w:lang w:val="en-GB"/>
                  </w:rPr>
                  <w:t xml:space="preserve"> </w:t>
                </w:r>
                <w:r w:rsidRPr="001D4E56">
                  <w:rPr>
                    <w:rFonts w:ascii="Verdana" w:hAnsi="Verdana" w:cstheme="minorHAnsi"/>
                    <w:bCs/>
                    <w:w w:val="90"/>
                    <w:lang w:val="en-GB"/>
                  </w:rPr>
                  <w:t>member</w:t>
                </w:r>
                <w:r w:rsidRPr="009343F7">
                  <w:rPr>
                    <w:rFonts w:ascii="Verdana" w:hAnsi="Verdana" w:cstheme="minorHAnsi"/>
                    <w:bCs/>
                    <w:w w:val="90"/>
                    <w:lang w:val="en-GB"/>
                  </w:rPr>
                  <w:t xml:space="preserve"> </w:t>
                </w:r>
                <w:r w:rsidRPr="001D4E56">
                  <w:rPr>
                    <w:rFonts w:ascii="Verdana" w:hAnsi="Verdana" w:cstheme="minorHAnsi"/>
                    <w:bCs/>
                    <w:w w:val="90"/>
                    <w:lang w:val="en-GB"/>
                  </w:rPr>
                  <w:t>or</w:t>
                </w:r>
                <w:r>
                  <w:rPr>
                    <w:rFonts w:ascii="Verdana" w:hAnsi="Verdana" w:cstheme="minorHAnsi"/>
                    <w:bCs/>
                    <w:w w:val="90"/>
                    <w:lang w:val="en-GB"/>
                  </w:rPr>
                  <w:t xml:space="preserve"> </w:t>
                </w:r>
                <w:r w:rsidRPr="009343F7">
                  <w:rPr>
                    <w:rFonts w:ascii="Verdana" w:hAnsi="Verdana" w:cstheme="minorHAnsi"/>
                    <w:bCs/>
                    <w:w w:val="90"/>
                    <w:lang w:val="en-GB"/>
                  </w:rPr>
                  <w:t>carer?</w:t>
                </w:r>
              </w:p>
            </w:tc>
            <w:sdt>
              <w:sdtPr>
                <w:rPr>
                  <w:rFonts w:ascii="Verdana" w:hAnsi="Verdana" w:cstheme="minorBidi"/>
                  <w:lang w:val="en-GB"/>
                </w:rPr>
                <w:alias w:val="cat4familyorcarerpresent"/>
                <w:tag w:val="cat4familyorcarerpresent"/>
                <w:id w:val="798501618"/>
                <w:lock w:val="contentLocked"/>
                <w:placeholder>
                  <w:docPart w:val="4B5EBDC4D86246C9813632830960C377"/>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7E968A48"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43549D27" w14:textId="77777777" w:rsidTr="00EB7C4F">
            <w:trPr>
              <w:trHeight w:val="537"/>
            </w:trPr>
            <w:tc>
              <w:tcPr>
                <w:tcW w:w="5548" w:type="dxa"/>
                <w:tcBorders>
                  <w:top w:val="single" w:sz="4" w:space="0" w:color="auto"/>
                  <w:left w:val="single" w:sz="4" w:space="0" w:color="auto"/>
                  <w:bottom w:val="single" w:sz="4" w:space="0" w:color="auto"/>
                  <w:right w:val="single" w:sz="4" w:space="0" w:color="auto"/>
                </w:tcBorders>
              </w:tcPr>
              <w:p w14:paraId="78791B0C"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9343F7">
                  <w:rPr>
                    <w:rFonts w:ascii="Verdana" w:hAnsi="Verdana" w:cstheme="minorHAnsi"/>
                    <w:bCs/>
                    <w:w w:val="90"/>
                    <w:lang w:val="en-GB"/>
                  </w:rPr>
                  <w:t xml:space="preserve">Person ID of family/carer if applicant is over </w:t>
                </w:r>
                <w:r w:rsidRPr="001D4E56">
                  <w:rPr>
                    <w:rFonts w:ascii="Verdana" w:hAnsi="Verdana" w:cstheme="minorHAnsi"/>
                    <w:bCs/>
                    <w:w w:val="90"/>
                    <w:lang w:val="en-GB"/>
                  </w:rPr>
                  <w:t>65</w:t>
                </w:r>
                <w:r w:rsidRPr="009343F7">
                  <w:rPr>
                    <w:rFonts w:ascii="Verdana" w:hAnsi="Verdana" w:cstheme="minorHAnsi"/>
                    <w:bCs/>
                    <w:w w:val="90"/>
                    <w:lang w:val="en-GB"/>
                  </w:rPr>
                  <w:t xml:space="preserve"> </w:t>
                </w:r>
                <w:r w:rsidRPr="001D4E56">
                  <w:rPr>
                    <w:rFonts w:ascii="Verdana" w:hAnsi="Verdana" w:cstheme="minorHAnsi"/>
                    <w:bCs/>
                    <w:w w:val="90"/>
                    <w:lang w:val="en-GB"/>
                  </w:rPr>
                  <w:t>years</w:t>
                </w:r>
                <w:r w:rsidRPr="009343F7">
                  <w:rPr>
                    <w:rFonts w:ascii="Verdana" w:hAnsi="Verdana" w:cstheme="minorHAnsi"/>
                    <w:bCs/>
                    <w:w w:val="90"/>
                    <w:lang w:val="en-GB"/>
                  </w:rPr>
                  <w:t xml:space="preserve"> </w:t>
                </w:r>
                <w:r w:rsidRPr="001D4E56">
                  <w:rPr>
                    <w:rFonts w:ascii="Verdana" w:hAnsi="Verdana" w:cstheme="minorHAnsi"/>
                    <w:bCs/>
                    <w:w w:val="90"/>
                    <w:lang w:val="en-GB"/>
                  </w:rPr>
                  <w:t>of</w:t>
                </w:r>
                <w:r>
                  <w:rPr>
                    <w:rFonts w:ascii="Verdana" w:hAnsi="Verdana" w:cstheme="minorHAnsi"/>
                    <w:bCs/>
                    <w:w w:val="90"/>
                    <w:lang w:val="en-GB"/>
                  </w:rPr>
                  <w:t xml:space="preserve"> </w:t>
                </w:r>
                <w:r w:rsidRPr="009343F7">
                  <w:rPr>
                    <w:rFonts w:ascii="Verdana" w:hAnsi="Verdana" w:cstheme="minorHAnsi"/>
                    <w:bCs/>
                    <w:w w:val="90"/>
                    <w:lang w:val="en-GB"/>
                  </w:rPr>
                  <w:t>age:</w:t>
                </w:r>
              </w:p>
            </w:tc>
            <w:sdt>
              <w:sdtPr>
                <w:rPr>
                  <w:rFonts w:ascii="Verdana" w:hAnsi="Verdana" w:cstheme="minorBidi"/>
                  <w:lang w:val="en-GB"/>
                </w:rPr>
                <w:alias w:val="cat4familyorcarerpersonid"/>
                <w:tag w:val="cat4familyorcarerpersonid"/>
                <w:id w:val="-1370832617"/>
                <w:lock w:val="contentLocked"/>
                <w:placeholder>
                  <w:docPart w:val="5C79B00FC3244E82B033BFCCE7EAD9F7"/>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590F8455"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2C911072" w14:textId="77777777" w:rsidTr="00EB7C4F">
            <w:trPr>
              <w:trHeight w:val="290"/>
            </w:trPr>
            <w:tc>
              <w:tcPr>
                <w:tcW w:w="8950" w:type="dxa"/>
                <w:gridSpan w:val="2"/>
                <w:tcBorders>
                  <w:top w:val="single" w:sz="4" w:space="0" w:color="auto"/>
                  <w:left w:val="single" w:sz="4" w:space="0" w:color="auto"/>
                  <w:bottom w:val="single" w:sz="4" w:space="0" w:color="auto"/>
                  <w:right w:val="single" w:sz="4" w:space="0" w:color="auto"/>
                </w:tcBorders>
              </w:tcPr>
              <w:p w14:paraId="201DA6B4" w14:textId="77777777" w:rsidR="00EB7C4F" w:rsidRPr="001D4E56" w:rsidRDefault="00EB7C4F" w:rsidP="00D4098E">
                <w:pPr>
                  <w:pStyle w:val="TableParagraph"/>
                  <w:jc w:val="center"/>
                  <w:rPr>
                    <w:rFonts w:ascii="Verdana" w:hAnsi="Verdana" w:cstheme="minorHAnsi"/>
                    <w:sz w:val="20"/>
                    <w:lang w:val="en-GB"/>
                  </w:rPr>
                </w:pPr>
                <w:r w:rsidRPr="001D4E56">
                  <w:rPr>
                    <w:rFonts w:ascii="Verdana" w:hAnsi="Verdana" w:cstheme="minorHAnsi"/>
                    <w:b/>
                    <w:bCs/>
                    <w:w w:val="95"/>
                    <w:lang w:val="en-GB"/>
                  </w:rPr>
                  <w:t>Category</w:t>
                </w:r>
                <w:r w:rsidRPr="001D4E56">
                  <w:rPr>
                    <w:rFonts w:ascii="Verdana" w:hAnsi="Verdana" w:cstheme="minorHAnsi"/>
                    <w:b/>
                    <w:bCs/>
                    <w:spacing w:val="-9"/>
                    <w:w w:val="95"/>
                    <w:lang w:val="en-GB"/>
                  </w:rPr>
                  <w:t xml:space="preserve"> </w:t>
                </w:r>
                <w:r w:rsidRPr="001D4E56">
                  <w:rPr>
                    <w:rFonts w:ascii="Verdana" w:hAnsi="Verdana" w:cstheme="minorHAnsi"/>
                    <w:b/>
                    <w:bCs/>
                    <w:w w:val="95"/>
                    <w:lang w:val="en-GB"/>
                  </w:rPr>
                  <w:t>5</w:t>
                </w:r>
                <w:r>
                  <w:rPr>
                    <w:rFonts w:ascii="Verdana" w:hAnsi="Verdana" w:cstheme="minorHAnsi"/>
                    <w:b/>
                    <w:bCs/>
                    <w:w w:val="95"/>
                    <w:lang w:val="en-GB"/>
                  </w:rPr>
                  <w:t xml:space="preserve"> – Pregnant Woman</w:t>
                </w:r>
              </w:p>
            </w:tc>
          </w:tr>
          <w:tr w:rsidR="00EB7C4F" w:rsidRPr="001D4E56" w14:paraId="5BD3CC55" w14:textId="77777777" w:rsidTr="00EB7C4F">
            <w:trPr>
              <w:trHeight w:val="537"/>
            </w:trPr>
            <w:tc>
              <w:tcPr>
                <w:tcW w:w="5548" w:type="dxa"/>
                <w:tcBorders>
                  <w:top w:val="single" w:sz="4" w:space="0" w:color="auto"/>
                  <w:left w:val="single" w:sz="4" w:space="0" w:color="auto"/>
                  <w:bottom w:val="single" w:sz="4" w:space="0" w:color="auto"/>
                  <w:right w:val="single" w:sz="4" w:space="0" w:color="auto"/>
                </w:tcBorders>
              </w:tcPr>
              <w:p w14:paraId="5430C313" w14:textId="77777777" w:rsidR="00EB7C4F" w:rsidRPr="001D4E56" w:rsidRDefault="00EB7C4F" w:rsidP="00D4098E">
                <w:pPr>
                  <w:pStyle w:val="TableParagraph"/>
                  <w:spacing w:line="252" w:lineRule="exact"/>
                  <w:ind w:left="107"/>
                  <w:rPr>
                    <w:rFonts w:ascii="Verdana" w:hAnsi="Verdana" w:cstheme="minorHAnsi"/>
                    <w:bCs/>
                    <w:lang w:val="en-GB"/>
                  </w:rPr>
                </w:pPr>
                <w:r w:rsidRPr="009343F7">
                  <w:rPr>
                    <w:rFonts w:ascii="Verdana" w:hAnsi="Verdana" w:cstheme="minorHAnsi"/>
                    <w:bCs/>
                    <w:w w:val="90"/>
                    <w:lang w:val="en-GB"/>
                  </w:rPr>
                  <w:t>Are you currently pregnant or have you recently given</w:t>
                </w:r>
                <w:r>
                  <w:rPr>
                    <w:rFonts w:ascii="Verdana" w:hAnsi="Verdana" w:cstheme="minorHAnsi"/>
                    <w:bCs/>
                    <w:w w:val="90"/>
                    <w:lang w:val="en-GB"/>
                  </w:rPr>
                  <w:t xml:space="preserve"> </w:t>
                </w:r>
                <w:r w:rsidRPr="009343F7">
                  <w:rPr>
                    <w:rFonts w:ascii="Verdana" w:hAnsi="Verdana" w:cstheme="minorHAnsi"/>
                    <w:bCs/>
                    <w:w w:val="90"/>
                    <w:lang w:val="en-GB"/>
                  </w:rPr>
                  <w:t>birth?</w:t>
                </w:r>
              </w:p>
            </w:tc>
            <w:sdt>
              <w:sdtPr>
                <w:rPr>
                  <w:rFonts w:ascii="Verdana" w:hAnsi="Verdana" w:cstheme="minorBidi"/>
                  <w:lang w:val="en-GB"/>
                </w:rPr>
                <w:alias w:val="cat5currentlyorrecentlypregnant"/>
                <w:tag w:val="cat5currentlyorrecentlypregnant"/>
                <w:id w:val="-1053775218"/>
                <w:lock w:val="contentLocked"/>
                <w:placeholder>
                  <w:docPart w:val="62BEF64501014B08B6DB92C00B3E1B22"/>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6DB88BB0"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6BBE8195" w14:textId="77777777" w:rsidTr="00EB7C4F">
            <w:trPr>
              <w:trHeight w:val="290"/>
            </w:trPr>
            <w:tc>
              <w:tcPr>
                <w:tcW w:w="8950" w:type="dxa"/>
                <w:gridSpan w:val="2"/>
                <w:tcBorders>
                  <w:top w:val="single" w:sz="4" w:space="0" w:color="auto"/>
                  <w:left w:val="single" w:sz="4" w:space="0" w:color="auto"/>
                  <w:bottom w:val="single" w:sz="4" w:space="0" w:color="auto"/>
                  <w:right w:val="single" w:sz="4" w:space="0" w:color="auto"/>
                </w:tcBorders>
              </w:tcPr>
              <w:p w14:paraId="6752BA35" w14:textId="77777777" w:rsidR="00EB7C4F" w:rsidRPr="001D4E56" w:rsidRDefault="00EB7C4F" w:rsidP="00D4098E">
                <w:pPr>
                  <w:pStyle w:val="TableParagraph"/>
                  <w:jc w:val="center"/>
                  <w:rPr>
                    <w:rFonts w:ascii="Verdana" w:hAnsi="Verdana" w:cstheme="minorHAnsi"/>
                    <w:sz w:val="20"/>
                    <w:lang w:val="en-GB"/>
                  </w:rPr>
                </w:pPr>
                <w:r w:rsidRPr="001D4E56">
                  <w:rPr>
                    <w:rFonts w:ascii="Verdana" w:hAnsi="Verdana" w:cstheme="minorHAnsi"/>
                    <w:b/>
                    <w:bCs/>
                    <w:w w:val="95"/>
                    <w:lang w:val="en-GB"/>
                  </w:rPr>
                  <w:t>Category</w:t>
                </w:r>
                <w:r w:rsidRPr="001D4E56">
                  <w:rPr>
                    <w:rFonts w:ascii="Verdana" w:hAnsi="Verdana" w:cstheme="minorHAnsi"/>
                    <w:b/>
                    <w:bCs/>
                    <w:spacing w:val="-9"/>
                    <w:w w:val="95"/>
                    <w:lang w:val="en-GB"/>
                  </w:rPr>
                  <w:t xml:space="preserve"> </w:t>
                </w:r>
                <w:r w:rsidRPr="001D4E56">
                  <w:rPr>
                    <w:rFonts w:ascii="Verdana" w:hAnsi="Verdana" w:cstheme="minorHAnsi"/>
                    <w:b/>
                    <w:bCs/>
                    <w:w w:val="95"/>
                    <w:lang w:val="en-GB"/>
                  </w:rPr>
                  <w:t>6</w:t>
                </w:r>
                <w:r>
                  <w:rPr>
                    <w:rFonts w:ascii="Verdana" w:hAnsi="Verdana" w:cstheme="minorHAnsi"/>
                    <w:b/>
                    <w:bCs/>
                    <w:w w:val="95"/>
                    <w:lang w:val="en-GB"/>
                  </w:rPr>
                  <w:t xml:space="preserve"> – Single Parent of Minor</w:t>
                </w:r>
              </w:p>
            </w:tc>
          </w:tr>
          <w:tr w:rsidR="00EB7C4F" w:rsidRPr="001D4E56" w14:paraId="4A973FB0" w14:textId="77777777" w:rsidTr="00EB7C4F">
            <w:trPr>
              <w:trHeight w:val="537"/>
            </w:trPr>
            <w:tc>
              <w:tcPr>
                <w:tcW w:w="5548" w:type="dxa"/>
                <w:tcBorders>
                  <w:top w:val="single" w:sz="4" w:space="0" w:color="auto"/>
                  <w:left w:val="single" w:sz="4" w:space="0" w:color="auto"/>
                  <w:bottom w:val="single" w:sz="4" w:space="0" w:color="auto"/>
                  <w:right w:val="single" w:sz="4" w:space="0" w:color="auto"/>
                </w:tcBorders>
              </w:tcPr>
              <w:p w14:paraId="067E146A"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1D4E56">
                  <w:rPr>
                    <w:rFonts w:ascii="Verdana" w:hAnsi="Verdana" w:cstheme="minorHAnsi"/>
                    <w:bCs/>
                    <w:w w:val="90"/>
                    <w:lang w:val="en-GB"/>
                  </w:rPr>
                  <w:t>Are</w:t>
                </w:r>
                <w:r w:rsidRPr="009343F7">
                  <w:rPr>
                    <w:rFonts w:ascii="Verdana" w:hAnsi="Verdana" w:cstheme="minorHAnsi"/>
                    <w:bCs/>
                    <w:w w:val="90"/>
                    <w:lang w:val="en-GB"/>
                  </w:rPr>
                  <w:t xml:space="preserve"> </w:t>
                </w:r>
                <w:r w:rsidRPr="001D4E56">
                  <w:rPr>
                    <w:rFonts w:ascii="Verdana" w:hAnsi="Verdana" w:cstheme="minorHAnsi"/>
                    <w:bCs/>
                    <w:w w:val="90"/>
                    <w:lang w:val="en-GB"/>
                  </w:rPr>
                  <w:t>you</w:t>
                </w:r>
                <w:r w:rsidRPr="009343F7">
                  <w:rPr>
                    <w:rFonts w:ascii="Verdana" w:hAnsi="Verdana" w:cstheme="minorHAnsi"/>
                    <w:bCs/>
                    <w:w w:val="90"/>
                    <w:lang w:val="en-GB"/>
                  </w:rPr>
                  <w:t xml:space="preserve"> a single parent and </w:t>
                </w:r>
                <w:r w:rsidRPr="001D4E56">
                  <w:rPr>
                    <w:rFonts w:ascii="Verdana" w:hAnsi="Verdana" w:cstheme="minorHAnsi"/>
                    <w:bCs/>
                    <w:w w:val="90"/>
                    <w:lang w:val="en-GB"/>
                  </w:rPr>
                  <w:t>providing</w:t>
                </w:r>
                <w:r w:rsidRPr="009343F7">
                  <w:rPr>
                    <w:rFonts w:ascii="Verdana" w:hAnsi="Verdana" w:cstheme="minorHAnsi"/>
                    <w:bCs/>
                    <w:w w:val="90"/>
                    <w:lang w:val="en-GB"/>
                  </w:rPr>
                  <w:t xml:space="preserve"> </w:t>
                </w:r>
                <w:r w:rsidRPr="001D4E56">
                  <w:rPr>
                    <w:rFonts w:ascii="Verdana" w:hAnsi="Verdana" w:cstheme="minorHAnsi"/>
                    <w:bCs/>
                    <w:w w:val="90"/>
                    <w:lang w:val="en-GB"/>
                  </w:rPr>
                  <w:t>care</w:t>
                </w:r>
                <w:r w:rsidRPr="009343F7">
                  <w:rPr>
                    <w:rFonts w:ascii="Verdana" w:hAnsi="Verdana" w:cstheme="minorHAnsi"/>
                    <w:bCs/>
                    <w:w w:val="90"/>
                    <w:lang w:val="en-GB"/>
                  </w:rPr>
                  <w:t xml:space="preserve"> </w:t>
                </w:r>
                <w:r w:rsidRPr="001D4E56">
                  <w:rPr>
                    <w:rFonts w:ascii="Verdana" w:hAnsi="Verdana" w:cstheme="minorHAnsi"/>
                    <w:bCs/>
                    <w:w w:val="90"/>
                    <w:lang w:val="en-GB"/>
                  </w:rPr>
                  <w:t>for</w:t>
                </w:r>
                <w:r w:rsidRPr="009343F7">
                  <w:rPr>
                    <w:rFonts w:ascii="Verdana" w:hAnsi="Verdana" w:cstheme="minorHAnsi"/>
                    <w:bCs/>
                    <w:w w:val="90"/>
                    <w:lang w:val="en-GB"/>
                  </w:rPr>
                  <w:t xml:space="preserve"> </w:t>
                </w:r>
                <w:r w:rsidRPr="001D4E56">
                  <w:rPr>
                    <w:rFonts w:ascii="Verdana" w:hAnsi="Verdana" w:cstheme="minorHAnsi"/>
                    <w:bCs/>
                    <w:w w:val="90"/>
                    <w:lang w:val="en-GB"/>
                  </w:rPr>
                  <w:t>one</w:t>
                </w:r>
                <w:r w:rsidRPr="009343F7">
                  <w:rPr>
                    <w:rFonts w:ascii="Verdana" w:hAnsi="Verdana" w:cstheme="minorHAnsi"/>
                    <w:bCs/>
                    <w:w w:val="90"/>
                    <w:lang w:val="en-GB"/>
                  </w:rPr>
                  <w:t xml:space="preserve"> </w:t>
                </w:r>
                <w:r w:rsidRPr="001D4E56">
                  <w:rPr>
                    <w:rFonts w:ascii="Verdana" w:hAnsi="Verdana" w:cstheme="minorHAnsi"/>
                    <w:bCs/>
                    <w:w w:val="90"/>
                    <w:lang w:val="en-GB"/>
                  </w:rPr>
                  <w:t>or</w:t>
                </w:r>
                <w:r w:rsidRPr="009343F7">
                  <w:rPr>
                    <w:rFonts w:ascii="Verdana" w:hAnsi="Verdana" w:cstheme="minorHAnsi"/>
                    <w:bCs/>
                    <w:w w:val="90"/>
                    <w:lang w:val="en-GB"/>
                  </w:rPr>
                  <w:t xml:space="preserve"> </w:t>
                </w:r>
                <w:r w:rsidRPr="001D4E56">
                  <w:rPr>
                    <w:rFonts w:ascii="Verdana" w:hAnsi="Verdana" w:cstheme="minorHAnsi"/>
                    <w:bCs/>
                    <w:w w:val="90"/>
                    <w:lang w:val="en-GB"/>
                  </w:rPr>
                  <w:t>more</w:t>
                </w:r>
                <w:r w:rsidRPr="009343F7">
                  <w:rPr>
                    <w:rFonts w:ascii="Verdana" w:hAnsi="Verdana" w:cstheme="minorHAnsi"/>
                    <w:bCs/>
                    <w:w w:val="90"/>
                    <w:lang w:val="en-GB"/>
                  </w:rPr>
                  <w:t xml:space="preserve"> </w:t>
                </w:r>
                <w:r w:rsidRPr="001D4E56">
                  <w:rPr>
                    <w:rFonts w:ascii="Verdana" w:hAnsi="Verdana" w:cstheme="minorHAnsi"/>
                    <w:bCs/>
                    <w:w w:val="90"/>
                    <w:lang w:val="en-GB"/>
                  </w:rPr>
                  <w:t>children</w:t>
                </w:r>
                <w:r w:rsidRPr="009343F7">
                  <w:rPr>
                    <w:rFonts w:ascii="Verdana" w:hAnsi="Verdana" w:cstheme="minorHAnsi"/>
                    <w:bCs/>
                    <w:w w:val="90"/>
                    <w:lang w:val="en-GB"/>
                  </w:rPr>
                  <w:t xml:space="preserve"> </w:t>
                </w:r>
                <w:r w:rsidRPr="001D4E56">
                  <w:rPr>
                    <w:rFonts w:ascii="Verdana" w:hAnsi="Verdana" w:cstheme="minorHAnsi"/>
                    <w:bCs/>
                    <w:w w:val="90"/>
                    <w:lang w:val="en-GB"/>
                  </w:rPr>
                  <w:t>under</w:t>
                </w:r>
                <w:r w:rsidRPr="009343F7">
                  <w:rPr>
                    <w:rFonts w:ascii="Verdana" w:hAnsi="Verdana" w:cstheme="minorHAnsi"/>
                    <w:bCs/>
                    <w:w w:val="90"/>
                    <w:lang w:val="en-GB"/>
                  </w:rPr>
                  <w:t xml:space="preserve"> </w:t>
                </w:r>
                <w:r w:rsidRPr="001D4E56">
                  <w:rPr>
                    <w:rFonts w:ascii="Verdana" w:hAnsi="Verdana" w:cstheme="minorHAnsi"/>
                    <w:bCs/>
                    <w:w w:val="90"/>
                    <w:lang w:val="en-GB"/>
                  </w:rPr>
                  <w:t>the</w:t>
                </w:r>
                <w:r w:rsidRPr="009343F7">
                  <w:rPr>
                    <w:rFonts w:ascii="Verdana" w:hAnsi="Verdana" w:cstheme="minorHAnsi"/>
                    <w:bCs/>
                    <w:w w:val="90"/>
                    <w:lang w:val="en-GB"/>
                  </w:rPr>
                  <w:t xml:space="preserve"> age of 18 here in Ireland?</w:t>
                </w:r>
              </w:p>
            </w:tc>
            <w:sdt>
              <w:sdtPr>
                <w:rPr>
                  <w:rFonts w:ascii="Verdana" w:hAnsi="Verdana" w:cstheme="minorBidi"/>
                  <w:lang w:val="en-GB"/>
                </w:rPr>
                <w:alias w:val="cat6singleparentprovidingcare"/>
                <w:tag w:val="cat6singleparentprovidingcare"/>
                <w:id w:val="177856623"/>
                <w:lock w:val="contentLocked"/>
                <w:placeholder>
                  <w:docPart w:val="D585344669994709B25A43EF28322DED"/>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2DE1CD8C"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05A0022F" w14:textId="77777777" w:rsidTr="00EB7C4F">
            <w:trPr>
              <w:trHeight w:val="323"/>
            </w:trPr>
            <w:tc>
              <w:tcPr>
                <w:tcW w:w="5548" w:type="dxa"/>
                <w:tcBorders>
                  <w:top w:val="single" w:sz="4" w:space="0" w:color="auto"/>
                  <w:left w:val="single" w:sz="4" w:space="0" w:color="auto"/>
                  <w:bottom w:val="single" w:sz="4" w:space="0" w:color="auto"/>
                  <w:right w:val="single" w:sz="4" w:space="0" w:color="auto"/>
                </w:tcBorders>
              </w:tcPr>
              <w:p w14:paraId="277315E3"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1D4E56">
                  <w:rPr>
                    <w:rFonts w:ascii="Verdana" w:hAnsi="Verdana" w:cstheme="minorHAnsi"/>
                    <w:bCs/>
                    <w:w w:val="90"/>
                    <w:lang w:val="en-GB"/>
                  </w:rPr>
                  <w:t>Do</w:t>
                </w:r>
                <w:r w:rsidRPr="009343F7">
                  <w:rPr>
                    <w:rFonts w:ascii="Verdana" w:hAnsi="Verdana" w:cstheme="minorHAnsi"/>
                    <w:bCs/>
                    <w:w w:val="90"/>
                    <w:lang w:val="en-GB"/>
                  </w:rPr>
                  <w:t xml:space="preserve"> </w:t>
                </w:r>
                <w:r w:rsidRPr="001D4E56">
                  <w:rPr>
                    <w:rFonts w:ascii="Verdana" w:hAnsi="Verdana" w:cstheme="minorHAnsi"/>
                    <w:bCs/>
                    <w:w w:val="90"/>
                    <w:lang w:val="en-GB"/>
                  </w:rPr>
                  <w:t>you</w:t>
                </w:r>
                <w:r w:rsidRPr="009343F7">
                  <w:rPr>
                    <w:rFonts w:ascii="Verdana" w:hAnsi="Verdana" w:cstheme="minorHAnsi"/>
                    <w:bCs/>
                    <w:w w:val="90"/>
                    <w:lang w:val="en-GB"/>
                  </w:rPr>
                  <w:t xml:space="preserve"> </w:t>
                </w:r>
                <w:r w:rsidRPr="001D4E56">
                  <w:rPr>
                    <w:rFonts w:ascii="Verdana" w:hAnsi="Verdana" w:cstheme="minorHAnsi"/>
                    <w:bCs/>
                    <w:w w:val="90"/>
                    <w:lang w:val="en-GB"/>
                  </w:rPr>
                  <w:t>have</w:t>
                </w:r>
                <w:r w:rsidRPr="009343F7">
                  <w:rPr>
                    <w:rFonts w:ascii="Verdana" w:hAnsi="Verdana" w:cstheme="minorHAnsi"/>
                    <w:bCs/>
                    <w:w w:val="90"/>
                    <w:lang w:val="en-GB"/>
                  </w:rPr>
                  <w:t xml:space="preserve"> </w:t>
                </w:r>
                <w:r w:rsidRPr="001D4E56">
                  <w:rPr>
                    <w:rFonts w:ascii="Verdana" w:hAnsi="Verdana" w:cstheme="minorHAnsi"/>
                    <w:bCs/>
                    <w:w w:val="90"/>
                    <w:lang w:val="en-GB"/>
                  </w:rPr>
                  <w:t>a</w:t>
                </w:r>
                <w:r w:rsidRPr="009343F7">
                  <w:rPr>
                    <w:rFonts w:ascii="Verdana" w:hAnsi="Verdana" w:cstheme="minorHAnsi"/>
                    <w:bCs/>
                    <w:w w:val="90"/>
                    <w:lang w:val="en-GB"/>
                  </w:rPr>
                  <w:t xml:space="preserve"> </w:t>
                </w:r>
                <w:r w:rsidRPr="001D4E56">
                  <w:rPr>
                    <w:rFonts w:ascii="Verdana" w:hAnsi="Verdana" w:cstheme="minorHAnsi"/>
                    <w:bCs/>
                    <w:w w:val="90"/>
                    <w:lang w:val="en-GB"/>
                  </w:rPr>
                  <w:t>partner</w:t>
                </w:r>
                <w:r w:rsidRPr="009343F7">
                  <w:rPr>
                    <w:rFonts w:ascii="Verdana" w:hAnsi="Verdana" w:cstheme="minorHAnsi"/>
                    <w:bCs/>
                    <w:w w:val="90"/>
                    <w:lang w:val="en-GB"/>
                  </w:rPr>
                  <w:t xml:space="preserve"> </w:t>
                </w:r>
                <w:r w:rsidRPr="001D4E56">
                  <w:rPr>
                    <w:rFonts w:ascii="Verdana" w:hAnsi="Verdana" w:cstheme="minorHAnsi"/>
                    <w:bCs/>
                    <w:w w:val="90"/>
                    <w:lang w:val="en-GB"/>
                  </w:rPr>
                  <w:t>or</w:t>
                </w:r>
                <w:r w:rsidRPr="009343F7">
                  <w:rPr>
                    <w:rFonts w:ascii="Verdana" w:hAnsi="Verdana" w:cstheme="minorHAnsi"/>
                    <w:bCs/>
                    <w:w w:val="90"/>
                    <w:lang w:val="en-GB"/>
                  </w:rPr>
                  <w:t xml:space="preserve"> </w:t>
                </w:r>
                <w:r w:rsidRPr="001D4E56">
                  <w:rPr>
                    <w:rFonts w:ascii="Verdana" w:hAnsi="Verdana" w:cstheme="minorHAnsi"/>
                    <w:bCs/>
                    <w:w w:val="90"/>
                    <w:lang w:val="en-GB"/>
                  </w:rPr>
                  <w:t>spouse</w:t>
                </w:r>
                <w:r w:rsidRPr="009343F7">
                  <w:rPr>
                    <w:rFonts w:ascii="Verdana" w:hAnsi="Verdana" w:cstheme="minorHAnsi"/>
                    <w:bCs/>
                    <w:w w:val="90"/>
                    <w:lang w:val="en-GB"/>
                  </w:rPr>
                  <w:t xml:space="preserve"> </w:t>
                </w:r>
                <w:r w:rsidRPr="001D4E56">
                  <w:rPr>
                    <w:rFonts w:ascii="Verdana" w:hAnsi="Verdana" w:cstheme="minorHAnsi"/>
                    <w:bCs/>
                    <w:w w:val="90"/>
                    <w:lang w:val="en-GB"/>
                  </w:rPr>
                  <w:t>here</w:t>
                </w:r>
                <w:r w:rsidRPr="009343F7">
                  <w:rPr>
                    <w:rFonts w:ascii="Verdana" w:hAnsi="Verdana" w:cstheme="minorHAnsi"/>
                    <w:bCs/>
                    <w:w w:val="90"/>
                    <w:lang w:val="en-GB"/>
                  </w:rPr>
                  <w:t xml:space="preserve"> </w:t>
                </w:r>
                <w:r w:rsidRPr="001D4E56">
                  <w:rPr>
                    <w:rFonts w:ascii="Verdana" w:hAnsi="Verdana" w:cstheme="minorHAnsi"/>
                    <w:bCs/>
                    <w:w w:val="90"/>
                    <w:lang w:val="en-GB"/>
                  </w:rPr>
                  <w:t>in</w:t>
                </w:r>
                <w:r w:rsidRPr="009343F7">
                  <w:rPr>
                    <w:rFonts w:ascii="Verdana" w:hAnsi="Verdana" w:cstheme="minorHAnsi"/>
                    <w:bCs/>
                    <w:w w:val="90"/>
                    <w:lang w:val="en-GB"/>
                  </w:rPr>
                  <w:t xml:space="preserve"> </w:t>
                </w:r>
                <w:r w:rsidRPr="001D4E56">
                  <w:rPr>
                    <w:rFonts w:ascii="Verdana" w:hAnsi="Verdana" w:cstheme="minorHAnsi"/>
                    <w:bCs/>
                    <w:w w:val="90"/>
                    <w:lang w:val="en-GB"/>
                  </w:rPr>
                  <w:t>Ireland?</w:t>
                </w:r>
              </w:p>
            </w:tc>
            <w:sdt>
              <w:sdtPr>
                <w:rPr>
                  <w:rFonts w:ascii="Verdana" w:hAnsi="Verdana" w:cstheme="minorBidi"/>
                  <w:lang w:val="en-GB"/>
                </w:rPr>
                <w:alias w:val="cat6haveapartnerorspouse"/>
                <w:tag w:val="cat6haveapartnerorspouse"/>
                <w:id w:val="-565561789"/>
                <w:lock w:val="contentLocked"/>
                <w:placeholder>
                  <w:docPart w:val="1CF0ACC5F9D442E996815667745F761C"/>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051B5BDE"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7D91B1D7" w14:textId="77777777" w:rsidTr="00EB7C4F">
            <w:trPr>
              <w:trHeight w:val="537"/>
            </w:trPr>
            <w:tc>
              <w:tcPr>
                <w:tcW w:w="5548" w:type="dxa"/>
                <w:tcBorders>
                  <w:top w:val="single" w:sz="4" w:space="0" w:color="auto"/>
                  <w:left w:val="single" w:sz="4" w:space="0" w:color="auto"/>
                  <w:bottom w:val="single" w:sz="4" w:space="0" w:color="auto"/>
                  <w:right w:val="single" w:sz="4" w:space="0" w:color="auto"/>
                </w:tcBorders>
              </w:tcPr>
              <w:p w14:paraId="668070D5"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1D4E56">
                  <w:rPr>
                    <w:rFonts w:ascii="Verdana" w:hAnsi="Verdana" w:cstheme="minorHAnsi"/>
                    <w:bCs/>
                    <w:w w:val="90"/>
                    <w:lang w:val="en-GB"/>
                  </w:rPr>
                  <w:t>Do</w:t>
                </w:r>
                <w:r w:rsidRPr="009343F7">
                  <w:rPr>
                    <w:rFonts w:ascii="Verdana" w:hAnsi="Verdana" w:cstheme="minorHAnsi"/>
                    <w:bCs/>
                    <w:w w:val="90"/>
                    <w:lang w:val="en-GB"/>
                  </w:rPr>
                  <w:t xml:space="preserve"> </w:t>
                </w:r>
                <w:r w:rsidRPr="001D4E56">
                  <w:rPr>
                    <w:rFonts w:ascii="Verdana" w:hAnsi="Verdana" w:cstheme="minorHAnsi"/>
                    <w:bCs/>
                    <w:w w:val="90"/>
                    <w:lang w:val="en-GB"/>
                  </w:rPr>
                  <w:t>you</w:t>
                </w:r>
                <w:r w:rsidRPr="009343F7">
                  <w:rPr>
                    <w:rFonts w:ascii="Verdana" w:hAnsi="Verdana" w:cstheme="minorHAnsi"/>
                    <w:bCs/>
                    <w:w w:val="90"/>
                    <w:lang w:val="en-GB"/>
                  </w:rPr>
                  <w:t xml:space="preserve"> </w:t>
                </w:r>
                <w:r w:rsidRPr="001D4E56">
                  <w:rPr>
                    <w:rFonts w:ascii="Verdana" w:hAnsi="Verdana" w:cstheme="minorHAnsi"/>
                    <w:bCs/>
                    <w:w w:val="90"/>
                    <w:lang w:val="en-GB"/>
                  </w:rPr>
                  <w:t>have</w:t>
                </w:r>
                <w:r w:rsidRPr="009343F7">
                  <w:rPr>
                    <w:rFonts w:ascii="Verdana" w:hAnsi="Verdana" w:cstheme="minorHAnsi"/>
                    <w:bCs/>
                    <w:w w:val="90"/>
                    <w:lang w:val="en-GB"/>
                  </w:rPr>
                  <w:t xml:space="preserve"> </w:t>
                </w:r>
                <w:r w:rsidRPr="001D4E56">
                  <w:rPr>
                    <w:rFonts w:ascii="Verdana" w:hAnsi="Verdana" w:cstheme="minorHAnsi"/>
                    <w:bCs/>
                    <w:w w:val="90"/>
                    <w:lang w:val="en-GB"/>
                  </w:rPr>
                  <w:t>any</w:t>
                </w:r>
                <w:r w:rsidRPr="009343F7">
                  <w:rPr>
                    <w:rFonts w:ascii="Verdana" w:hAnsi="Verdana" w:cstheme="minorHAnsi"/>
                    <w:bCs/>
                    <w:w w:val="90"/>
                    <w:lang w:val="en-GB"/>
                  </w:rPr>
                  <w:t xml:space="preserve"> </w:t>
                </w:r>
                <w:r w:rsidRPr="001D4E56">
                  <w:rPr>
                    <w:rFonts w:ascii="Verdana" w:hAnsi="Verdana" w:cstheme="minorHAnsi"/>
                    <w:bCs/>
                    <w:w w:val="90"/>
                    <w:lang w:val="en-GB"/>
                  </w:rPr>
                  <w:t>other</w:t>
                </w:r>
                <w:r w:rsidRPr="009343F7">
                  <w:rPr>
                    <w:rFonts w:ascii="Verdana" w:hAnsi="Verdana" w:cstheme="minorHAnsi"/>
                    <w:bCs/>
                    <w:w w:val="90"/>
                    <w:lang w:val="en-GB"/>
                  </w:rPr>
                  <w:t xml:space="preserve"> </w:t>
                </w:r>
                <w:r w:rsidRPr="001D4E56">
                  <w:rPr>
                    <w:rFonts w:ascii="Verdana" w:hAnsi="Verdana" w:cstheme="minorHAnsi"/>
                    <w:bCs/>
                    <w:w w:val="90"/>
                    <w:lang w:val="en-GB"/>
                  </w:rPr>
                  <w:t>family</w:t>
                </w:r>
                <w:r w:rsidRPr="009343F7">
                  <w:rPr>
                    <w:rFonts w:ascii="Verdana" w:hAnsi="Verdana" w:cstheme="minorHAnsi"/>
                    <w:bCs/>
                    <w:w w:val="90"/>
                    <w:lang w:val="en-GB"/>
                  </w:rPr>
                  <w:t xml:space="preserve"> </w:t>
                </w:r>
                <w:r w:rsidRPr="001D4E56">
                  <w:rPr>
                    <w:rFonts w:ascii="Verdana" w:hAnsi="Verdana" w:cstheme="minorHAnsi"/>
                    <w:bCs/>
                    <w:w w:val="90"/>
                    <w:lang w:val="en-GB"/>
                  </w:rPr>
                  <w:t>member</w:t>
                </w:r>
                <w:r w:rsidRPr="009343F7">
                  <w:rPr>
                    <w:rFonts w:ascii="Verdana" w:hAnsi="Verdana" w:cstheme="minorHAnsi"/>
                    <w:bCs/>
                    <w:w w:val="90"/>
                    <w:lang w:val="en-GB"/>
                  </w:rPr>
                  <w:t xml:space="preserve"> </w:t>
                </w:r>
                <w:r w:rsidRPr="001D4E56">
                  <w:rPr>
                    <w:rFonts w:ascii="Verdana" w:hAnsi="Verdana" w:cstheme="minorHAnsi"/>
                    <w:bCs/>
                    <w:w w:val="90"/>
                    <w:lang w:val="en-GB"/>
                  </w:rPr>
                  <w:t>or</w:t>
                </w:r>
                <w:r w:rsidRPr="009343F7">
                  <w:rPr>
                    <w:rFonts w:ascii="Verdana" w:hAnsi="Verdana" w:cstheme="minorHAnsi"/>
                    <w:bCs/>
                    <w:w w:val="90"/>
                    <w:lang w:val="en-GB"/>
                  </w:rPr>
                  <w:t xml:space="preserve"> </w:t>
                </w:r>
                <w:r w:rsidRPr="001D4E56">
                  <w:rPr>
                    <w:rFonts w:ascii="Verdana" w:hAnsi="Verdana" w:cstheme="minorHAnsi"/>
                    <w:bCs/>
                    <w:w w:val="90"/>
                    <w:lang w:val="en-GB"/>
                  </w:rPr>
                  <w:t>friends</w:t>
                </w:r>
                <w:r w:rsidRPr="009343F7">
                  <w:rPr>
                    <w:rFonts w:ascii="Verdana" w:hAnsi="Verdana" w:cstheme="minorHAnsi"/>
                    <w:bCs/>
                    <w:w w:val="90"/>
                    <w:lang w:val="en-GB"/>
                  </w:rPr>
                  <w:t xml:space="preserve"> </w:t>
                </w:r>
                <w:r w:rsidRPr="001D4E56">
                  <w:rPr>
                    <w:rFonts w:ascii="Verdana" w:hAnsi="Verdana" w:cstheme="minorHAnsi"/>
                    <w:bCs/>
                    <w:w w:val="90"/>
                    <w:lang w:val="en-GB"/>
                  </w:rPr>
                  <w:t>here</w:t>
                </w:r>
                <w:r w:rsidRPr="009343F7">
                  <w:rPr>
                    <w:rFonts w:ascii="Verdana" w:hAnsi="Verdana" w:cstheme="minorHAnsi"/>
                    <w:bCs/>
                    <w:w w:val="90"/>
                    <w:lang w:val="en-GB"/>
                  </w:rPr>
                  <w:t xml:space="preserve"> </w:t>
                </w:r>
                <w:r w:rsidRPr="001D4E56">
                  <w:rPr>
                    <w:rFonts w:ascii="Verdana" w:hAnsi="Verdana" w:cstheme="minorHAnsi"/>
                    <w:bCs/>
                    <w:w w:val="90"/>
                    <w:lang w:val="en-GB"/>
                  </w:rPr>
                  <w:t>in</w:t>
                </w:r>
                <w:r>
                  <w:rPr>
                    <w:rFonts w:ascii="Verdana" w:hAnsi="Verdana" w:cstheme="minorHAnsi"/>
                    <w:bCs/>
                    <w:w w:val="90"/>
                    <w:lang w:val="en-GB"/>
                  </w:rPr>
                  <w:t xml:space="preserve"> </w:t>
                </w:r>
                <w:r w:rsidRPr="009343F7">
                  <w:rPr>
                    <w:rFonts w:ascii="Verdana" w:hAnsi="Verdana" w:cstheme="minorHAnsi"/>
                    <w:bCs/>
                    <w:w w:val="90"/>
                    <w:lang w:val="en-GB"/>
                  </w:rPr>
                  <w:t>Ireland?</w:t>
                </w:r>
              </w:p>
            </w:tc>
            <w:sdt>
              <w:sdtPr>
                <w:rPr>
                  <w:rFonts w:ascii="Verdana" w:hAnsi="Verdana" w:cstheme="minorBidi"/>
                  <w:lang w:val="en-GB"/>
                </w:rPr>
                <w:alias w:val="cat6otherfamilyorfriendsinireland"/>
                <w:tag w:val="cat6otherfamilyorfriendsinireland"/>
                <w:id w:val="-171420409"/>
                <w:lock w:val="contentLocked"/>
                <w:placeholder>
                  <w:docPart w:val="9A071CFF1B20452CBDBF89F105047036"/>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68757837"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6520CDE1" w14:textId="77777777" w:rsidTr="00EB7C4F">
            <w:trPr>
              <w:trHeight w:val="293"/>
            </w:trPr>
            <w:tc>
              <w:tcPr>
                <w:tcW w:w="8950" w:type="dxa"/>
                <w:gridSpan w:val="2"/>
                <w:tcBorders>
                  <w:top w:val="single" w:sz="4" w:space="0" w:color="auto"/>
                  <w:left w:val="single" w:sz="4" w:space="0" w:color="auto"/>
                  <w:bottom w:val="single" w:sz="4" w:space="0" w:color="auto"/>
                  <w:right w:val="single" w:sz="4" w:space="0" w:color="auto"/>
                </w:tcBorders>
              </w:tcPr>
              <w:p w14:paraId="59607978" w14:textId="77777777" w:rsidR="00EB7C4F" w:rsidRPr="001D4E56" w:rsidRDefault="00EB7C4F" w:rsidP="00D4098E">
                <w:pPr>
                  <w:pStyle w:val="TableParagraph"/>
                  <w:jc w:val="center"/>
                  <w:rPr>
                    <w:rFonts w:ascii="Verdana" w:hAnsi="Verdana" w:cstheme="minorHAnsi"/>
                    <w:sz w:val="20"/>
                    <w:lang w:val="en-GB"/>
                  </w:rPr>
                </w:pPr>
                <w:bookmarkStart w:id="25" w:name="_Hlk216191975"/>
                <w:bookmarkEnd w:id="23"/>
                <w:bookmarkEnd w:id="24"/>
                <w:r w:rsidRPr="001D4E56">
                  <w:rPr>
                    <w:rFonts w:ascii="Verdana" w:hAnsi="Verdana" w:cstheme="minorHAnsi"/>
                    <w:b/>
                    <w:bCs/>
                    <w:w w:val="95"/>
                    <w:lang w:val="en-GB"/>
                  </w:rPr>
                  <w:t>Category</w:t>
                </w:r>
                <w:r w:rsidRPr="001D4E56">
                  <w:rPr>
                    <w:rFonts w:ascii="Verdana" w:hAnsi="Verdana" w:cstheme="minorHAnsi"/>
                    <w:b/>
                    <w:bCs/>
                    <w:spacing w:val="-9"/>
                    <w:w w:val="95"/>
                    <w:lang w:val="en-GB"/>
                  </w:rPr>
                  <w:t xml:space="preserve"> </w:t>
                </w:r>
                <w:r w:rsidRPr="001D4E56">
                  <w:rPr>
                    <w:rFonts w:ascii="Verdana" w:hAnsi="Verdana" w:cstheme="minorHAnsi"/>
                    <w:b/>
                    <w:bCs/>
                    <w:w w:val="95"/>
                    <w:lang w:val="en-GB"/>
                  </w:rPr>
                  <w:t>7</w:t>
                </w:r>
                <w:r>
                  <w:rPr>
                    <w:rFonts w:ascii="Verdana" w:hAnsi="Verdana" w:cstheme="minorHAnsi"/>
                    <w:b/>
                    <w:bCs/>
                    <w:w w:val="95"/>
                    <w:lang w:val="en-GB"/>
                  </w:rPr>
                  <w:t xml:space="preserve"> – Indicators of Trafficking</w:t>
                </w:r>
              </w:p>
            </w:tc>
          </w:tr>
          <w:tr w:rsidR="00EB7C4F" w:rsidRPr="001D4E56" w14:paraId="132B5119" w14:textId="77777777" w:rsidTr="00EB7C4F">
            <w:trPr>
              <w:trHeight w:val="544"/>
            </w:trPr>
            <w:tc>
              <w:tcPr>
                <w:tcW w:w="5548" w:type="dxa"/>
                <w:tcBorders>
                  <w:top w:val="single" w:sz="4" w:space="0" w:color="auto"/>
                  <w:left w:val="single" w:sz="4" w:space="0" w:color="auto"/>
                  <w:bottom w:val="single" w:sz="4" w:space="0" w:color="auto"/>
                  <w:right w:val="single" w:sz="4" w:space="0" w:color="auto"/>
                </w:tcBorders>
              </w:tcPr>
              <w:p w14:paraId="3687100C" w14:textId="77777777" w:rsidR="00EB7C4F" w:rsidRPr="004F3320" w:rsidRDefault="00EB7C4F" w:rsidP="00D4098E">
                <w:pPr>
                  <w:pStyle w:val="TableParagraph"/>
                  <w:spacing w:line="252" w:lineRule="exact"/>
                  <w:ind w:left="107"/>
                  <w:rPr>
                    <w:rFonts w:ascii="Verdana" w:hAnsi="Verdana" w:cstheme="minorHAnsi"/>
                    <w:bCs/>
                    <w:w w:val="90"/>
                    <w:lang w:val="en-GB"/>
                  </w:rPr>
                </w:pPr>
                <w:r>
                  <w:rPr>
                    <w:rFonts w:ascii="Verdana" w:hAnsi="Verdana" w:cstheme="minorHAnsi"/>
                    <w:bCs/>
                    <w:w w:val="90"/>
                    <w:lang w:val="en-GB"/>
                  </w:rPr>
                  <w:lastRenderedPageBreak/>
                  <w:t>Have you ever been forced or tricked to travel or work against your will?</w:t>
                </w:r>
                <w:r w:rsidRPr="004F3320">
                  <w:rPr>
                    <w:rFonts w:ascii="Verdana" w:hAnsi="Verdana" w:cstheme="minorHAnsi"/>
                    <w:bCs/>
                    <w:w w:val="90"/>
                    <w:lang w:val="en-GB"/>
                  </w:rPr>
                  <w:t xml:space="preserve"> </w:t>
                </w:r>
              </w:p>
            </w:tc>
            <w:sdt>
              <w:sdtPr>
                <w:rPr>
                  <w:rFonts w:ascii="Verdana" w:hAnsi="Verdana" w:cstheme="minorBidi"/>
                  <w:lang w:val="en-GB"/>
                </w:rPr>
                <w:alias w:val="cat7forcedortricked"/>
                <w:tag w:val="cat7forcedortricked"/>
                <w:id w:val="152951119"/>
                <w:lock w:val="contentLocked"/>
                <w:placeholder>
                  <w:docPart w:val="7A97058952C54EEEB93920D0EF7B4351"/>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767F77FE"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4A73581F" w14:textId="77777777" w:rsidTr="00EB7C4F">
            <w:trPr>
              <w:trHeight w:val="313"/>
            </w:trPr>
            <w:tc>
              <w:tcPr>
                <w:tcW w:w="5548" w:type="dxa"/>
                <w:tcBorders>
                  <w:top w:val="single" w:sz="4" w:space="0" w:color="auto"/>
                  <w:left w:val="single" w:sz="4" w:space="0" w:color="auto"/>
                  <w:bottom w:val="single" w:sz="4" w:space="0" w:color="auto"/>
                  <w:right w:val="single" w:sz="4" w:space="0" w:color="auto"/>
                </w:tcBorders>
              </w:tcPr>
              <w:p w14:paraId="7FD2EF70" w14:textId="77777777" w:rsidR="00EB7C4F" w:rsidRPr="005335A5" w:rsidRDefault="00EB7C4F" w:rsidP="00D4098E">
                <w:pPr>
                  <w:pStyle w:val="TableParagraph"/>
                  <w:spacing w:line="252" w:lineRule="exact"/>
                  <w:ind w:left="107"/>
                  <w:rPr>
                    <w:rFonts w:ascii="Verdana" w:hAnsi="Verdana" w:cstheme="minorHAnsi"/>
                    <w:bCs/>
                    <w:w w:val="90"/>
                    <w:highlight w:val="green"/>
                    <w:lang w:val="en-GB"/>
                  </w:rPr>
                </w:pPr>
                <w:r w:rsidRPr="001C1727">
                  <w:rPr>
                    <w:rFonts w:ascii="Verdana" w:hAnsi="Verdana" w:cstheme="minorHAnsi"/>
                    <w:bCs/>
                    <w:w w:val="90"/>
                    <w:lang w:val="en-GB"/>
                  </w:rPr>
                  <w:t>Can you describe how you were forced or tricked into travel or work?  (</w:t>
                </w:r>
                <w:proofErr w:type="spellStart"/>
                <w:r w:rsidRPr="001C1727">
                  <w:rPr>
                    <w:rFonts w:ascii="Verdana" w:hAnsi="Verdana" w:cstheme="minorHAnsi"/>
                    <w:bCs/>
                    <w:w w:val="90"/>
                    <w:lang w:val="en-GB"/>
                  </w:rPr>
                  <w:t>eg</w:t>
                </w:r>
                <w:proofErr w:type="spellEnd"/>
                <w:r w:rsidRPr="001C1727">
                  <w:rPr>
                    <w:rFonts w:ascii="Verdana" w:hAnsi="Verdana" w:cstheme="minorHAnsi"/>
                    <w:bCs/>
                    <w:w w:val="90"/>
                    <w:lang w:val="en-GB"/>
                  </w:rPr>
                  <w:t xml:space="preserve"> was there anything that made you feel pressured, unsafe or unable to leave)</w:t>
                </w:r>
              </w:p>
            </w:tc>
            <w:sdt>
              <w:sdtPr>
                <w:rPr>
                  <w:rFonts w:ascii="Verdana" w:hAnsi="Verdana" w:cstheme="minorBidi"/>
                  <w:lang w:val="en-GB"/>
                </w:rPr>
                <w:alias w:val="cat7describe"/>
                <w:tag w:val="cat7describe"/>
                <w:id w:val="-49997281"/>
                <w:lock w:val="contentLocked"/>
                <w:placeholder>
                  <w:docPart w:val="D39B1D15E7E94E18945D62F2461DB884"/>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5A38A734" w14:textId="77777777" w:rsidR="00EB7C4F"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4D3BF8F6" w14:textId="77777777" w:rsidTr="00EB7C4F">
            <w:trPr>
              <w:trHeight w:val="313"/>
            </w:trPr>
            <w:tc>
              <w:tcPr>
                <w:tcW w:w="5548" w:type="dxa"/>
                <w:tcBorders>
                  <w:top w:val="single" w:sz="4" w:space="0" w:color="auto"/>
                  <w:left w:val="single" w:sz="4" w:space="0" w:color="auto"/>
                  <w:bottom w:val="single" w:sz="4" w:space="0" w:color="auto"/>
                  <w:right w:val="single" w:sz="4" w:space="0" w:color="auto"/>
                </w:tcBorders>
              </w:tcPr>
              <w:p w14:paraId="46087C1F" w14:textId="77777777" w:rsidR="00EB7C4F" w:rsidRPr="005335A5" w:rsidRDefault="00EB7C4F" w:rsidP="00D4098E">
                <w:pPr>
                  <w:pStyle w:val="TableParagraph"/>
                  <w:spacing w:line="252" w:lineRule="exact"/>
                  <w:ind w:left="107"/>
                  <w:rPr>
                    <w:rFonts w:ascii="Verdana" w:hAnsi="Verdana" w:cstheme="minorHAnsi"/>
                    <w:bCs/>
                    <w:w w:val="90"/>
                    <w:highlight w:val="green"/>
                    <w:lang w:val="en-GB"/>
                  </w:rPr>
                </w:pPr>
                <w:r w:rsidRPr="003C0E8D">
                  <w:rPr>
                    <w:rFonts w:ascii="Verdana" w:hAnsi="Verdana" w:cstheme="minorHAnsi"/>
                    <w:bCs/>
                    <w:w w:val="90"/>
                    <w:lang w:val="en-GB"/>
                  </w:rPr>
                  <w:t>Can you explain briefly how you were exploited? (e.g. Sexual exploitation, forced labour, forced criminality, forced marriage)</w:t>
                </w:r>
              </w:p>
            </w:tc>
            <w:sdt>
              <w:sdtPr>
                <w:rPr>
                  <w:rFonts w:ascii="Verdana" w:hAnsi="Verdana" w:cstheme="minorBidi"/>
                  <w:lang w:val="en-GB"/>
                </w:rPr>
                <w:alias w:val="cat7exploitationdetails"/>
                <w:tag w:val="cat7exploitationdetails"/>
                <w:id w:val="296874802"/>
                <w:lock w:val="contentLocked"/>
                <w:placeholder>
                  <w:docPart w:val="204896B4BB694C599DC1EBA45A0B1C8F"/>
                </w:placeholder>
                <w:showingPlcHdr/>
                <w:text w:multiLine="1"/>
              </w:sdtPr>
              <w:sdtEndPr/>
              <w:sdtContent>
                <w:tc>
                  <w:tcPr>
                    <w:tcW w:w="3402" w:type="dxa"/>
                    <w:tcBorders>
                      <w:top w:val="single" w:sz="4" w:space="0" w:color="auto"/>
                      <w:left w:val="single" w:sz="4" w:space="0" w:color="auto"/>
                      <w:bottom w:val="single" w:sz="4" w:space="0" w:color="auto"/>
                      <w:right w:val="single" w:sz="4" w:space="0" w:color="auto"/>
                    </w:tcBorders>
                  </w:tcPr>
                  <w:p w14:paraId="4E8E8974" w14:textId="77777777" w:rsidR="00EB7C4F"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6B18D2CE" w14:textId="77777777" w:rsidTr="00EB7C4F">
            <w:trPr>
              <w:trHeight w:val="313"/>
            </w:trPr>
            <w:tc>
              <w:tcPr>
                <w:tcW w:w="5548" w:type="dxa"/>
                <w:tcBorders>
                  <w:top w:val="single" w:sz="4" w:space="0" w:color="auto"/>
                  <w:left w:val="single" w:sz="4" w:space="0" w:color="auto"/>
                  <w:bottom w:val="single" w:sz="4" w:space="0" w:color="auto"/>
                  <w:right w:val="single" w:sz="4" w:space="0" w:color="auto"/>
                </w:tcBorders>
              </w:tcPr>
              <w:p w14:paraId="10CADCB2" w14:textId="77777777" w:rsidR="00EB7C4F" w:rsidRPr="005335A5" w:rsidRDefault="00EB7C4F" w:rsidP="00D4098E">
                <w:pPr>
                  <w:pStyle w:val="TableParagraph"/>
                  <w:spacing w:line="252" w:lineRule="exact"/>
                  <w:ind w:left="107"/>
                  <w:rPr>
                    <w:rFonts w:ascii="Verdana" w:hAnsi="Verdana" w:cstheme="minorHAnsi"/>
                    <w:bCs/>
                    <w:w w:val="90"/>
                    <w:highlight w:val="green"/>
                    <w:lang w:val="en-GB"/>
                  </w:rPr>
                </w:pPr>
                <w:r w:rsidRPr="003C0E8D">
                  <w:rPr>
                    <w:rFonts w:ascii="Verdana" w:hAnsi="Verdana" w:cstheme="minorHAnsi"/>
                    <w:bCs/>
                    <w:w w:val="90"/>
                    <w:lang w:val="en-GB"/>
                  </w:rPr>
                  <w:t>When did this experience happen and has it ended?</w:t>
                </w:r>
              </w:p>
            </w:tc>
            <w:sdt>
              <w:sdtPr>
                <w:rPr>
                  <w:rFonts w:ascii="Verdana" w:hAnsi="Verdana" w:cstheme="minorBidi"/>
                  <w:lang w:val="en-GB"/>
                </w:rPr>
                <w:alias w:val="cat7exploitationdate"/>
                <w:tag w:val="cat7exploitationdate"/>
                <w:id w:val="515042670"/>
                <w:lock w:val="contentLocked"/>
                <w:placeholder>
                  <w:docPart w:val="8587BB5C6DD249FAB0A7719A3AA76271"/>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51815EA5" w14:textId="77777777" w:rsidR="00EB7C4F"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0C35C03C" w14:textId="77777777" w:rsidTr="00EB7C4F">
            <w:trPr>
              <w:trHeight w:val="313"/>
            </w:trPr>
            <w:tc>
              <w:tcPr>
                <w:tcW w:w="5548" w:type="dxa"/>
                <w:tcBorders>
                  <w:top w:val="single" w:sz="4" w:space="0" w:color="auto"/>
                  <w:left w:val="single" w:sz="4" w:space="0" w:color="auto"/>
                  <w:bottom w:val="single" w:sz="4" w:space="0" w:color="auto"/>
                  <w:right w:val="single" w:sz="4" w:space="0" w:color="auto"/>
                </w:tcBorders>
              </w:tcPr>
              <w:p w14:paraId="325C1422" w14:textId="77777777" w:rsidR="00EB7C4F" w:rsidRPr="005335A5" w:rsidRDefault="00EB7C4F" w:rsidP="00D4098E">
                <w:pPr>
                  <w:pStyle w:val="TableParagraph"/>
                  <w:spacing w:line="252" w:lineRule="exact"/>
                  <w:ind w:left="107"/>
                  <w:rPr>
                    <w:rFonts w:ascii="Verdana" w:hAnsi="Verdana" w:cstheme="minorHAnsi"/>
                    <w:bCs/>
                    <w:w w:val="90"/>
                    <w:highlight w:val="green"/>
                    <w:lang w:val="en-GB"/>
                  </w:rPr>
                </w:pPr>
                <w:r w:rsidRPr="003C0E8D">
                  <w:rPr>
                    <w:rFonts w:ascii="Verdana" w:hAnsi="Verdana" w:cstheme="minorHAnsi"/>
                    <w:bCs/>
                    <w:w w:val="90"/>
                    <w:lang w:val="en-GB"/>
                  </w:rPr>
                  <w:t>Do you feel safe currently?</w:t>
                </w:r>
              </w:p>
            </w:tc>
            <w:sdt>
              <w:sdtPr>
                <w:rPr>
                  <w:rFonts w:ascii="Verdana" w:hAnsi="Verdana" w:cstheme="minorBidi"/>
                  <w:lang w:val="en-GB"/>
                </w:rPr>
                <w:alias w:val="cat7feelsafecurrently"/>
                <w:tag w:val="cat7feelsafecurrently"/>
                <w:id w:val="-1944917379"/>
                <w:lock w:val="contentLocked"/>
                <w:placeholder>
                  <w:docPart w:val="EEBE1ADFD7DF467DB73DCE8900FDD7B4"/>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117D3A64" w14:textId="77777777" w:rsidR="00EB7C4F"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322A605E" w14:textId="77777777" w:rsidTr="00EB7C4F">
            <w:trPr>
              <w:trHeight w:val="313"/>
            </w:trPr>
            <w:tc>
              <w:tcPr>
                <w:tcW w:w="5548" w:type="dxa"/>
                <w:tcBorders>
                  <w:top w:val="single" w:sz="4" w:space="0" w:color="auto"/>
                  <w:left w:val="single" w:sz="4" w:space="0" w:color="auto"/>
                  <w:bottom w:val="single" w:sz="4" w:space="0" w:color="auto"/>
                  <w:right w:val="single" w:sz="4" w:space="0" w:color="auto"/>
                </w:tcBorders>
              </w:tcPr>
              <w:p w14:paraId="051C703A" w14:textId="77777777" w:rsidR="00EB7C4F" w:rsidRPr="005335A5" w:rsidRDefault="00EB7C4F" w:rsidP="00D4098E">
                <w:pPr>
                  <w:pStyle w:val="TableParagraph"/>
                  <w:spacing w:line="252" w:lineRule="exact"/>
                  <w:ind w:left="107"/>
                  <w:rPr>
                    <w:rFonts w:ascii="Verdana" w:hAnsi="Verdana" w:cstheme="minorHAnsi"/>
                    <w:bCs/>
                    <w:w w:val="90"/>
                    <w:highlight w:val="green"/>
                    <w:lang w:val="en-GB"/>
                  </w:rPr>
                </w:pPr>
                <w:r w:rsidRPr="003C0E8D">
                  <w:rPr>
                    <w:rFonts w:ascii="Verdana" w:hAnsi="Verdana" w:cstheme="minorHAnsi"/>
                    <w:bCs/>
                    <w:w w:val="90"/>
                    <w:lang w:val="en-GB"/>
                  </w:rPr>
                  <w:t>What country or territory did this experience occur?</w:t>
                </w:r>
              </w:p>
            </w:tc>
            <w:sdt>
              <w:sdtPr>
                <w:rPr>
                  <w:rFonts w:ascii="Verdana" w:hAnsi="Verdana" w:cstheme="minorBidi"/>
                  <w:lang w:val="en-GB"/>
                </w:rPr>
                <w:alias w:val="cat7exploitationlocation"/>
                <w:tag w:val="cat7exploitationlocation"/>
                <w:id w:val="74483351"/>
                <w:lock w:val="contentLocked"/>
                <w:placeholder>
                  <w:docPart w:val="C46EB41BA3D24BC1B65B774A29B66AD1"/>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2F0A1DEA" w14:textId="77777777" w:rsidR="00EB7C4F"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49DC921E" w14:textId="77777777" w:rsidTr="00EB7C4F">
            <w:trPr>
              <w:trHeight w:val="313"/>
            </w:trPr>
            <w:tc>
              <w:tcPr>
                <w:tcW w:w="5548" w:type="dxa"/>
                <w:tcBorders>
                  <w:top w:val="single" w:sz="4" w:space="0" w:color="auto"/>
                  <w:left w:val="single" w:sz="4" w:space="0" w:color="auto"/>
                  <w:bottom w:val="single" w:sz="4" w:space="0" w:color="auto"/>
                  <w:right w:val="single" w:sz="4" w:space="0" w:color="auto"/>
                </w:tcBorders>
              </w:tcPr>
              <w:p w14:paraId="1EBFBF22" w14:textId="77777777" w:rsidR="00EB7C4F" w:rsidRPr="005335A5" w:rsidRDefault="00EB7C4F" w:rsidP="00D4098E">
                <w:pPr>
                  <w:pStyle w:val="TableParagraph"/>
                  <w:spacing w:line="252" w:lineRule="exact"/>
                  <w:ind w:left="107"/>
                  <w:rPr>
                    <w:rFonts w:ascii="Verdana" w:hAnsi="Verdana" w:cstheme="minorHAnsi"/>
                    <w:bCs/>
                    <w:w w:val="90"/>
                    <w:highlight w:val="green"/>
                    <w:lang w:val="en-GB"/>
                  </w:rPr>
                </w:pPr>
                <w:r w:rsidRPr="003C0E8D">
                  <w:rPr>
                    <w:rFonts w:ascii="Verdana" w:hAnsi="Verdana" w:cstheme="minorHAnsi"/>
                    <w:bCs/>
                    <w:w w:val="90"/>
                    <w:lang w:val="en-GB"/>
                  </w:rPr>
                  <w:t>Was this reported to the police in the place where it happened?</w:t>
                </w:r>
              </w:p>
            </w:tc>
            <w:sdt>
              <w:sdtPr>
                <w:rPr>
                  <w:rFonts w:ascii="Verdana" w:hAnsi="Verdana" w:cstheme="minorBidi"/>
                  <w:lang w:val="en-GB"/>
                </w:rPr>
                <w:alias w:val="cat7exploitationreported"/>
                <w:tag w:val="cat7exploitationreported"/>
                <w:id w:val="26304119"/>
                <w:lock w:val="contentLocked"/>
                <w:placeholder>
                  <w:docPart w:val="3F230EB5CD2F4FBC819E486B331EB75B"/>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3D142BAE" w14:textId="77777777" w:rsidR="00EB7C4F"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02C00534" w14:textId="77777777" w:rsidTr="00EB7C4F">
            <w:trPr>
              <w:trHeight w:val="313"/>
            </w:trPr>
            <w:tc>
              <w:tcPr>
                <w:tcW w:w="5548" w:type="dxa"/>
                <w:tcBorders>
                  <w:top w:val="single" w:sz="4" w:space="0" w:color="auto"/>
                  <w:left w:val="single" w:sz="4" w:space="0" w:color="auto"/>
                  <w:bottom w:val="single" w:sz="4" w:space="0" w:color="auto"/>
                  <w:right w:val="single" w:sz="4" w:space="0" w:color="auto"/>
                </w:tcBorders>
              </w:tcPr>
              <w:p w14:paraId="2DDE75EC" w14:textId="77777777" w:rsidR="00EB7C4F" w:rsidRPr="003C0E8D" w:rsidRDefault="00EB7C4F" w:rsidP="00D4098E">
                <w:pPr>
                  <w:pStyle w:val="TableParagraph"/>
                  <w:tabs>
                    <w:tab w:val="left" w:pos="1980"/>
                  </w:tabs>
                  <w:spacing w:line="252" w:lineRule="exact"/>
                  <w:rPr>
                    <w:rFonts w:ascii="Verdana" w:hAnsi="Verdana" w:cstheme="minorHAnsi"/>
                    <w:bCs/>
                    <w:w w:val="90"/>
                    <w:lang w:val="en-GB"/>
                  </w:rPr>
                </w:pPr>
                <w:r w:rsidRPr="003C0E8D">
                  <w:rPr>
                    <w:rFonts w:ascii="Verdana" w:hAnsi="Verdana" w:cstheme="minorHAnsi"/>
                    <w:bCs/>
                    <w:w w:val="90"/>
                    <w:lang w:val="en-GB"/>
                  </w:rPr>
                  <w:t xml:space="preserve"> Do you consent for information around your </w:t>
                </w:r>
              </w:p>
              <w:p w14:paraId="4A5E9D39" w14:textId="77777777" w:rsidR="00EB7C4F" w:rsidRPr="003C0E8D" w:rsidRDefault="00EB7C4F" w:rsidP="00D4098E">
                <w:pPr>
                  <w:pStyle w:val="TableParagraph"/>
                  <w:tabs>
                    <w:tab w:val="left" w:pos="1980"/>
                  </w:tabs>
                  <w:spacing w:line="252" w:lineRule="exact"/>
                  <w:rPr>
                    <w:rFonts w:ascii="Verdana" w:hAnsi="Verdana" w:cstheme="minorBidi"/>
                    <w:w w:val="90"/>
                    <w:highlight w:val="green"/>
                    <w:lang w:val="en-GB"/>
                  </w:rPr>
                </w:pPr>
                <w:r w:rsidRPr="61465C4B">
                  <w:rPr>
                    <w:rFonts w:ascii="Verdana" w:hAnsi="Verdana" w:cstheme="minorBidi"/>
                    <w:w w:val="90"/>
                    <w:lang w:val="en-GB"/>
                  </w:rPr>
                  <w:t xml:space="preserve"> trafficking experience and your contact details to be shared with An Garda Síochána?</w:t>
                </w:r>
              </w:p>
            </w:tc>
            <w:sdt>
              <w:sdtPr>
                <w:rPr>
                  <w:rFonts w:ascii="Verdana" w:hAnsi="Verdana" w:cstheme="minorBidi"/>
                  <w:lang w:val="en-GB"/>
                </w:rPr>
                <w:alias w:val="cat7consent"/>
                <w:tag w:val="cat7consent"/>
                <w:id w:val="1484651717"/>
                <w:lock w:val="contentLocked"/>
                <w:placeholder>
                  <w:docPart w:val="AA98E54872CB4AF5A26839F8924E4961"/>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2AC28048" w14:textId="77777777" w:rsidR="00EB7C4F" w:rsidRDefault="00EB7C4F" w:rsidP="00D4098E">
                    <w:pPr>
                      <w:pStyle w:val="TableParagraph"/>
                      <w:rPr>
                        <w:rFonts w:ascii="Verdana" w:hAnsi="Verdana" w:cstheme="minorHAnsi"/>
                        <w:lang w:val="en-GB"/>
                      </w:rPr>
                    </w:pPr>
                    <w:r w:rsidRPr="006B22DD">
                      <w:rPr>
                        <w:rStyle w:val="PlaceholderText"/>
                        <w:rFonts w:ascii="Verdana" w:hAnsi="Verdana"/>
                      </w:rPr>
                      <w:t xml:space="preserve"> </w:t>
                    </w:r>
                  </w:p>
                </w:tc>
              </w:sdtContent>
            </w:sdt>
          </w:tr>
          <w:tr w:rsidR="00EB7C4F" w:rsidRPr="001D4E56" w14:paraId="24791208" w14:textId="77777777" w:rsidTr="00EB7C4F">
            <w:trPr>
              <w:trHeight w:val="313"/>
            </w:trPr>
            <w:tc>
              <w:tcPr>
                <w:tcW w:w="8950" w:type="dxa"/>
                <w:gridSpan w:val="2"/>
                <w:tcBorders>
                  <w:top w:val="single" w:sz="4" w:space="0" w:color="auto"/>
                  <w:left w:val="single" w:sz="4" w:space="0" w:color="auto"/>
                  <w:bottom w:val="single" w:sz="4" w:space="0" w:color="auto"/>
                  <w:right w:val="single" w:sz="4" w:space="0" w:color="auto"/>
                </w:tcBorders>
              </w:tcPr>
              <w:p w14:paraId="1B945477" w14:textId="77777777" w:rsidR="00EB7C4F" w:rsidRPr="001D4E56" w:rsidRDefault="00EB7C4F" w:rsidP="00D4098E">
                <w:pPr>
                  <w:pStyle w:val="TableParagraph"/>
                  <w:jc w:val="center"/>
                  <w:rPr>
                    <w:rFonts w:ascii="Verdana" w:hAnsi="Verdana" w:cstheme="minorHAnsi"/>
                    <w:lang w:val="en-GB"/>
                  </w:rPr>
                </w:pPr>
                <w:r w:rsidRPr="001D4E56">
                  <w:rPr>
                    <w:rFonts w:ascii="Verdana" w:hAnsi="Verdana" w:cstheme="minorHAnsi"/>
                    <w:b/>
                    <w:bCs/>
                    <w:w w:val="95"/>
                    <w:lang w:val="en-GB"/>
                  </w:rPr>
                  <w:t>Category</w:t>
                </w:r>
                <w:r w:rsidRPr="001D4E56">
                  <w:rPr>
                    <w:rFonts w:ascii="Verdana" w:hAnsi="Verdana" w:cstheme="minorHAnsi"/>
                    <w:b/>
                    <w:bCs/>
                    <w:spacing w:val="-9"/>
                    <w:w w:val="95"/>
                    <w:lang w:val="en-GB"/>
                  </w:rPr>
                  <w:t xml:space="preserve"> </w:t>
                </w:r>
                <w:r w:rsidRPr="001D4E56">
                  <w:rPr>
                    <w:rFonts w:ascii="Verdana" w:hAnsi="Verdana" w:cstheme="minorHAnsi"/>
                    <w:b/>
                    <w:bCs/>
                    <w:w w:val="95"/>
                    <w:lang w:val="en-GB"/>
                  </w:rPr>
                  <w:t>8</w:t>
                </w:r>
                <w:r>
                  <w:rPr>
                    <w:rFonts w:ascii="Verdana" w:hAnsi="Verdana" w:cstheme="minorHAnsi"/>
                    <w:b/>
                    <w:bCs/>
                    <w:w w:val="95"/>
                    <w:lang w:val="en-GB"/>
                  </w:rPr>
                  <w:t xml:space="preserve"> – Person with Serious Illness</w:t>
                </w:r>
              </w:p>
            </w:tc>
          </w:tr>
          <w:tr w:rsidR="00EB7C4F" w:rsidRPr="001D4E56" w14:paraId="3C421DF7" w14:textId="77777777" w:rsidTr="00EB7C4F">
            <w:trPr>
              <w:trHeight w:val="815"/>
            </w:trPr>
            <w:tc>
              <w:tcPr>
                <w:tcW w:w="5548" w:type="dxa"/>
                <w:tcBorders>
                  <w:top w:val="single" w:sz="4" w:space="0" w:color="auto"/>
                  <w:left w:val="single" w:sz="4" w:space="0" w:color="auto"/>
                  <w:bottom w:val="single" w:sz="4" w:space="0" w:color="auto"/>
                  <w:right w:val="single" w:sz="4" w:space="0" w:color="auto"/>
                </w:tcBorders>
              </w:tcPr>
              <w:p w14:paraId="53B57B3F" w14:textId="77777777" w:rsidR="00EB7C4F" w:rsidRPr="001D4E56" w:rsidRDefault="00EB7C4F" w:rsidP="00D4098E">
                <w:pPr>
                  <w:pStyle w:val="TableParagraph"/>
                  <w:spacing w:line="252" w:lineRule="exact"/>
                  <w:ind w:left="107"/>
                  <w:rPr>
                    <w:rFonts w:ascii="Verdana" w:hAnsi="Verdana" w:cstheme="minorHAnsi"/>
                    <w:bCs/>
                    <w:lang w:val="en-GB"/>
                  </w:rPr>
                </w:pPr>
                <w:r w:rsidRPr="001D4E56">
                  <w:rPr>
                    <w:rFonts w:ascii="Verdana" w:hAnsi="Verdana" w:cstheme="minorHAnsi"/>
                    <w:bCs/>
                    <w:w w:val="90"/>
                    <w:lang w:val="en-GB"/>
                  </w:rPr>
                  <w:t>Do</w:t>
                </w:r>
                <w:r w:rsidRPr="009343F7">
                  <w:rPr>
                    <w:rFonts w:ascii="Verdana" w:hAnsi="Verdana" w:cstheme="minorHAnsi"/>
                    <w:bCs/>
                    <w:w w:val="90"/>
                    <w:lang w:val="en-GB"/>
                  </w:rPr>
                  <w:t xml:space="preserve"> </w:t>
                </w:r>
                <w:r w:rsidRPr="001D4E56">
                  <w:rPr>
                    <w:rFonts w:ascii="Verdana" w:hAnsi="Verdana" w:cstheme="minorHAnsi"/>
                    <w:bCs/>
                    <w:w w:val="90"/>
                    <w:lang w:val="en-GB"/>
                  </w:rPr>
                  <w:t>you</w:t>
                </w:r>
                <w:r w:rsidRPr="009343F7">
                  <w:rPr>
                    <w:rFonts w:ascii="Verdana" w:hAnsi="Verdana" w:cstheme="minorHAnsi"/>
                    <w:bCs/>
                    <w:w w:val="90"/>
                    <w:lang w:val="en-GB"/>
                  </w:rPr>
                  <w:t xml:space="preserve"> </w:t>
                </w:r>
                <w:r w:rsidRPr="001D4E56">
                  <w:rPr>
                    <w:rFonts w:ascii="Verdana" w:hAnsi="Verdana" w:cstheme="minorHAnsi"/>
                    <w:bCs/>
                    <w:w w:val="90"/>
                    <w:lang w:val="en-GB"/>
                  </w:rPr>
                  <w:t>have</w:t>
                </w:r>
                <w:r w:rsidRPr="009343F7">
                  <w:rPr>
                    <w:rFonts w:ascii="Verdana" w:hAnsi="Verdana" w:cstheme="minorHAnsi"/>
                    <w:bCs/>
                    <w:w w:val="90"/>
                    <w:lang w:val="en-GB"/>
                  </w:rPr>
                  <w:t xml:space="preserve"> </w:t>
                </w:r>
                <w:r w:rsidRPr="001D4E56">
                  <w:rPr>
                    <w:rFonts w:ascii="Verdana" w:hAnsi="Verdana" w:cstheme="minorHAnsi"/>
                    <w:bCs/>
                    <w:w w:val="90"/>
                    <w:lang w:val="en-GB"/>
                  </w:rPr>
                  <w:t>any</w:t>
                </w:r>
                <w:r w:rsidRPr="009343F7">
                  <w:rPr>
                    <w:rFonts w:ascii="Verdana" w:hAnsi="Verdana" w:cstheme="minorHAnsi"/>
                    <w:bCs/>
                    <w:w w:val="90"/>
                    <w:lang w:val="en-GB"/>
                  </w:rPr>
                  <w:t xml:space="preserve"> </w:t>
                </w:r>
                <w:r w:rsidRPr="001D4E56">
                  <w:rPr>
                    <w:rFonts w:ascii="Verdana" w:hAnsi="Verdana" w:cstheme="minorHAnsi"/>
                    <w:bCs/>
                    <w:w w:val="90"/>
                    <w:lang w:val="en-GB"/>
                  </w:rPr>
                  <w:t>diagnosed</w:t>
                </w:r>
                <w:r w:rsidRPr="009343F7">
                  <w:rPr>
                    <w:rFonts w:ascii="Verdana" w:hAnsi="Verdana" w:cstheme="minorHAnsi"/>
                    <w:bCs/>
                    <w:w w:val="90"/>
                    <w:lang w:val="en-GB"/>
                  </w:rPr>
                  <w:t xml:space="preserve"> </w:t>
                </w:r>
                <w:r w:rsidRPr="001D4E56">
                  <w:rPr>
                    <w:rFonts w:ascii="Verdana" w:hAnsi="Verdana" w:cstheme="minorHAnsi"/>
                    <w:bCs/>
                    <w:w w:val="90"/>
                    <w:lang w:val="en-GB"/>
                  </w:rPr>
                  <w:t>serious</w:t>
                </w:r>
                <w:r w:rsidRPr="009343F7">
                  <w:rPr>
                    <w:rFonts w:ascii="Verdana" w:hAnsi="Verdana" w:cstheme="minorHAnsi"/>
                    <w:bCs/>
                    <w:w w:val="90"/>
                    <w:lang w:val="en-GB"/>
                  </w:rPr>
                  <w:t xml:space="preserve"> </w:t>
                </w:r>
                <w:r w:rsidRPr="001D4E56">
                  <w:rPr>
                    <w:rFonts w:ascii="Verdana" w:hAnsi="Verdana" w:cstheme="minorHAnsi"/>
                    <w:bCs/>
                    <w:w w:val="90"/>
                    <w:lang w:val="en-GB"/>
                  </w:rPr>
                  <w:t>health</w:t>
                </w:r>
                <w:r w:rsidRPr="009343F7">
                  <w:rPr>
                    <w:rFonts w:ascii="Verdana" w:hAnsi="Verdana" w:cstheme="minorHAnsi"/>
                    <w:bCs/>
                    <w:w w:val="90"/>
                    <w:lang w:val="en-GB"/>
                  </w:rPr>
                  <w:t xml:space="preserve"> </w:t>
                </w:r>
                <w:r w:rsidRPr="001D4E56">
                  <w:rPr>
                    <w:rFonts w:ascii="Verdana" w:hAnsi="Verdana" w:cstheme="minorHAnsi"/>
                    <w:bCs/>
                    <w:w w:val="90"/>
                    <w:lang w:val="en-GB"/>
                  </w:rPr>
                  <w:t>problems</w:t>
                </w:r>
                <w:r w:rsidRPr="009343F7">
                  <w:rPr>
                    <w:rFonts w:ascii="Verdana" w:hAnsi="Verdana" w:cstheme="minorHAnsi"/>
                    <w:bCs/>
                    <w:w w:val="90"/>
                    <w:lang w:val="en-GB"/>
                  </w:rPr>
                  <w:t xml:space="preserve"> </w:t>
                </w:r>
                <w:r w:rsidRPr="001D4E56">
                  <w:rPr>
                    <w:rFonts w:ascii="Verdana" w:hAnsi="Verdana" w:cstheme="minorHAnsi"/>
                    <w:bCs/>
                    <w:w w:val="90"/>
                    <w:lang w:val="en-GB"/>
                  </w:rPr>
                  <w:t>that</w:t>
                </w:r>
                <w:r>
                  <w:rPr>
                    <w:rFonts w:ascii="Verdana" w:hAnsi="Verdana" w:cstheme="minorHAnsi"/>
                    <w:bCs/>
                    <w:w w:val="90"/>
                    <w:lang w:val="en-GB"/>
                  </w:rPr>
                  <w:t xml:space="preserve"> </w:t>
                </w:r>
                <w:r w:rsidRPr="009343F7">
                  <w:rPr>
                    <w:rFonts w:ascii="Verdana" w:hAnsi="Verdana" w:cstheme="minorHAnsi"/>
                    <w:bCs/>
                    <w:w w:val="90"/>
                    <w:lang w:val="en-GB"/>
                  </w:rPr>
                  <w:t xml:space="preserve">require prescription </w:t>
                </w:r>
                <w:r w:rsidRPr="001D4E56">
                  <w:rPr>
                    <w:rFonts w:ascii="Verdana" w:hAnsi="Verdana" w:cstheme="minorHAnsi"/>
                    <w:bCs/>
                    <w:w w:val="90"/>
                    <w:lang w:val="en-GB"/>
                  </w:rPr>
                  <w:t>medication</w:t>
                </w:r>
                <w:r w:rsidRPr="009343F7">
                  <w:rPr>
                    <w:rFonts w:ascii="Verdana" w:hAnsi="Verdana" w:cstheme="minorHAnsi"/>
                    <w:bCs/>
                    <w:w w:val="90"/>
                    <w:lang w:val="en-GB"/>
                  </w:rPr>
                  <w:t xml:space="preserve"> </w:t>
                </w:r>
                <w:r w:rsidRPr="001D4E56">
                  <w:rPr>
                    <w:rFonts w:ascii="Verdana" w:hAnsi="Verdana" w:cstheme="minorHAnsi"/>
                    <w:bCs/>
                    <w:w w:val="90"/>
                    <w:lang w:val="en-GB"/>
                  </w:rPr>
                  <w:t>and/or</w:t>
                </w:r>
                <w:r w:rsidRPr="009343F7">
                  <w:rPr>
                    <w:rFonts w:ascii="Verdana" w:hAnsi="Verdana" w:cstheme="minorHAnsi"/>
                    <w:bCs/>
                    <w:w w:val="90"/>
                    <w:lang w:val="en-GB"/>
                  </w:rPr>
                  <w:t xml:space="preserve"> </w:t>
                </w:r>
                <w:r w:rsidRPr="001D4E56">
                  <w:rPr>
                    <w:rFonts w:ascii="Verdana" w:hAnsi="Verdana" w:cstheme="minorHAnsi"/>
                    <w:bCs/>
                    <w:w w:val="90"/>
                    <w:lang w:val="en-GB"/>
                  </w:rPr>
                  <w:t>ongoing</w:t>
                </w:r>
                <w:r w:rsidRPr="009343F7">
                  <w:rPr>
                    <w:rFonts w:ascii="Verdana" w:hAnsi="Verdana" w:cstheme="minorHAnsi"/>
                    <w:bCs/>
                    <w:w w:val="90"/>
                    <w:lang w:val="en-GB"/>
                  </w:rPr>
                  <w:t xml:space="preserve"> treatment </w:t>
                </w:r>
                <w:r w:rsidRPr="001D4E56">
                  <w:rPr>
                    <w:rFonts w:ascii="Verdana" w:hAnsi="Verdana" w:cstheme="minorHAnsi"/>
                    <w:bCs/>
                    <w:w w:val="90"/>
                    <w:lang w:val="en-GB"/>
                  </w:rPr>
                  <w:t>by</w:t>
                </w:r>
                <w:r w:rsidRPr="009343F7">
                  <w:rPr>
                    <w:rFonts w:ascii="Verdana" w:hAnsi="Verdana" w:cstheme="minorHAnsi"/>
                    <w:bCs/>
                    <w:w w:val="90"/>
                    <w:lang w:val="en-GB"/>
                  </w:rPr>
                  <w:t xml:space="preserve"> </w:t>
                </w:r>
                <w:r w:rsidRPr="001D4E56">
                  <w:rPr>
                    <w:rFonts w:ascii="Verdana" w:hAnsi="Verdana" w:cstheme="minorHAnsi"/>
                    <w:bCs/>
                    <w:w w:val="90"/>
                    <w:lang w:val="en-GB"/>
                  </w:rPr>
                  <w:t>a</w:t>
                </w:r>
                <w:r w:rsidRPr="009343F7">
                  <w:rPr>
                    <w:rFonts w:ascii="Verdana" w:hAnsi="Verdana" w:cstheme="minorHAnsi"/>
                    <w:bCs/>
                    <w:w w:val="90"/>
                    <w:lang w:val="en-GB"/>
                  </w:rPr>
                  <w:t xml:space="preserve"> </w:t>
                </w:r>
                <w:r w:rsidRPr="001D4E56">
                  <w:rPr>
                    <w:rFonts w:ascii="Verdana" w:hAnsi="Verdana" w:cstheme="minorHAnsi"/>
                    <w:bCs/>
                    <w:w w:val="90"/>
                    <w:lang w:val="en-GB"/>
                  </w:rPr>
                  <w:t>doctor</w:t>
                </w:r>
              </w:p>
            </w:tc>
            <w:sdt>
              <w:sdtPr>
                <w:rPr>
                  <w:rFonts w:ascii="Verdana" w:hAnsi="Verdana" w:cstheme="minorBidi"/>
                  <w:lang w:val="en-GB"/>
                </w:rPr>
                <w:alias w:val="cat8healthproblemsrequiringtreatment"/>
                <w:tag w:val="cat8healthproblemsrequiringtreatment"/>
                <w:id w:val="-790828451"/>
                <w:lock w:val="contentLocked"/>
                <w:placeholder>
                  <w:docPart w:val="EE1EA99CAA2B4DF2B3C3B5B1DD6C102D"/>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7445FE85"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3DF1B0F2" w14:textId="77777777" w:rsidTr="00EB7C4F">
            <w:trPr>
              <w:trHeight w:val="304"/>
            </w:trPr>
            <w:tc>
              <w:tcPr>
                <w:tcW w:w="5548" w:type="dxa"/>
                <w:tcBorders>
                  <w:top w:val="single" w:sz="4" w:space="0" w:color="auto"/>
                  <w:left w:val="single" w:sz="4" w:space="0" w:color="auto"/>
                  <w:bottom w:val="single" w:sz="4" w:space="0" w:color="auto"/>
                  <w:right w:val="single" w:sz="4" w:space="0" w:color="auto"/>
                </w:tcBorders>
              </w:tcPr>
              <w:p w14:paraId="4F846B11"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9343F7">
                  <w:rPr>
                    <w:rFonts w:ascii="Verdana" w:hAnsi="Verdana" w:cstheme="minorHAnsi"/>
                    <w:bCs/>
                    <w:w w:val="90"/>
                    <w:lang w:val="en-GB"/>
                  </w:rPr>
                  <w:t>HIV</w:t>
                </w:r>
              </w:p>
            </w:tc>
            <w:sdt>
              <w:sdtPr>
                <w:rPr>
                  <w:rFonts w:ascii="Verdana" w:hAnsi="Verdana" w:cstheme="minorBidi"/>
                  <w:lang w:val="en-GB"/>
                </w:rPr>
                <w:alias w:val="cat8hiv"/>
                <w:tag w:val="cat8hiv"/>
                <w:id w:val="-174735375"/>
                <w:lock w:val="contentLocked"/>
                <w:placeholder>
                  <w:docPart w:val="CF6ACED344184D9CB848982F5EFAE3A7"/>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260C38F4"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7775D0A1" w14:textId="77777777" w:rsidTr="00EB7C4F">
            <w:trPr>
              <w:trHeight w:val="305"/>
            </w:trPr>
            <w:tc>
              <w:tcPr>
                <w:tcW w:w="5548" w:type="dxa"/>
                <w:tcBorders>
                  <w:top w:val="single" w:sz="4" w:space="0" w:color="auto"/>
                  <w:left w:val="single" w:sz="4" w:space="0" w:color="auto"/>
                  <w:bottom w:val="single" w:sz="4" w:space="0" w:color="auto"/>
                  <w:right w:val="single" w:sz="4" w:space="0" w:color="auto"/>
                </w:tcBorders>
              </w:tcPr>
              <w:p w14:paraId="7C1E189D"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9343F7">
                  <w:rPr>
                    <w:rFonts w:ascii="Verdana" w:hAnsi="Verdana" w:cstheme="minorHAnsi"/>
                    <w:bCs/>
                    <w:w w:val="90"/>
                    <w:lang w:val="en-GB"/>
                  </w:rPr>
                  <w:t>Cancer</w:t>
                </w:r>
              </w:p>
            </w:tc>
            <w:sdt>
              <w:sdtPr>
                <w:rPr>
                  <w:rFonts w:ascii="Verdana" w:hAnsi="Verdana" w:cstheme="minorBidi"/>
                  <w:lang w:val="en-GB"/>
                </w:rPr>
                <w:alias w:val="cat8cancer"/>
                <w:tag w:val="cat8cancer"/>
                <w:id w:val="494310842"/>
                <w:lock w:val="contentLocked"/>
                <w:placeholder>
                  <w:docPart w:val="4AB44D4CA8674DF7BA1CEE4FAAD242CB"/>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29A34409"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36B46222" w14:textId="77777777" w:rsidTr="00EB7C4F">
            <w:trPr>
              <w:trHeight w:val="302"/>
            </w:trPr>
            <w:tc>
              <w:tcPr>
                <w:tcW w:w="5548" w:type="dxa"/>
                <w:tcBorders>
                  <w:top w:val="single" w:sz="4" w:space="0" w:color="auto"/>
                  <w:left w:val="single" w:sz="4" w:space="0" w:color="auto"/>
                  <w:bottom w:val="single" w:sz="4" w:space="0" w:color="auto"/>
                  <w:right w:val="single" w:sz="4" w:space="0" w:color="auto"/>
                </w:tcBorders>
              </w:tcPr>
              <w:p w14:paraId="7DD195A3"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9343F7">
                  <w:rPr>
                    <w:rFonts w:ascii="Verdana" w:hAnsi="Verdana" w:cstheme="minorHAnsi"/>
                    <w:bCs/>
                    <w:w w:val="90"/>
                    <w:lang w:val="en-GB"/>
                  </w:rPr>
                  <w:t>Diabetes</w:t>
                </w:r>
              </w:p>
            </w:tc>
            <w:sdt>
              <w:sdtPr>
                <w:rPr>
                  <w:rFonts w:ascii="Verdana" w:hAnsi="Verdana" w:cstheme="minorBidi"/>
                  <w:lang w:val="en-GB"/>
                </w:rPr>
                <w:alias w:val="cat8diabetes"/>
                <w:tag w:val="cat8diabetes"/>
                <w:id w:val="-92248252"/>
                <w:lock w:val="contentLocked"/>
                <w:placeholder>
                  <w:docPart w:val="C5FEC9C678F6428E8FBB8BBB1A08F752"/>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6C6696CF"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462C9479" w14:textId="77777777" w:rsidTr="00EB7C4F">
            <w:trPr>
              <w:trHeight w:val="302"/>
            </w:trPr>
            <w:tc>
              <w:tcPr>
                <w:tcW w:w="5548" w:type="dxa"/>
                <w:tcBorders>
                  <w:top w:val="single" w:sz="4" w:space="0" w:color="auto"/>
                  <w:left w:val="single" w:sz="4" w:space="0" w:color="auto"/>
                  <w:bottom w:val="single" w:sz="4" w:space="0" w:color="auto"/>
                  <w:right w:val="single" w:sz="4" w:space="0" w:color="auto"/>
                </w:tcBorders>
              </w:tcPr>
              <w:p w14:paraId="41259196"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1D4E56">
                  <w:rPr>
                    <w:rFonts w:ascii="Verdana" w:hAnsi="Verdana" w:cstheme="minorHAnsi"/>
                    <w:bCs/>
                    <w:w w:val="90"/>
                    <w:lang w:val="en-GB"/>
                  </w:rPr>
                  <w:t>Heart</w:t>
                </w:r>
                <w:r w:rsidRPr="009343F7">
                  <w:rPr>
                    <w:rFonts w:ascii="Verdana" w:hAnsi="Verdana" w:cstheme="minorHAnsi"/>
                    <w:bCs/>
                    <w:w w:val="90"/>
                    <w:lang w:val="en-GB"/>
                  </w:rPr>
                  <w:t xml:space="preserve"> </w:t>
                </w:r>
                <w:r w:rsidRPr="001D4E56">
                  <w:rPr>
                    <w:rFonts w:ascii="Verdana" w:hAnsi="Verdana" w:cstheme="minorHAnsi"/>
                    <w:bCs/>
                    <w:w w:val="90"/>
                    <w:lang w:val="en-GB"/>
                  </w:rPr>
                  <w:t>Disease</w:t>
                </w:r>
              </w:p>
            </w:tc>
            <w:sdt>
              <w:sdtPr>
                <w:rPr>
                  <w:rFonts w:ascii="Verdana" w:hAnsi="Verdana" w:cstheme="minorBidi"/>
                  <w:lang w:val="en-GB"/>
                </w:rPr>
                <w:alias w:val="cat8heartdisease"/>
                <w:tag w:val="cat8heartdisease"/>
                <w:id w:val="2096886776"/>
                <w:lock w:val="contentLocked"/>
                <w:placeholder>
                  <w:docPart w:val="64DB1BC94FE04FB6A50FD0AE991334F9"/>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594EFC29"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57238BA1" w14:textId="77777777" w:rsidTr="00EB7C4F">
            <w:trPr>
              <w:trHeight w:val="302"/>
            </w:trPr>
            <w:tc>
              <w:tcPr>
                <w:tcW w:w="5548" w:type="dxa"/>
                <w:tcBorders>
                  <w:top w:val="single" w:sz="4" w:space="0" w:color="auto"/>
                  <w:left w:val="single" w:sz="4" w:space="0" w:color="auto"/>
                  <w:bottom w:val="single" w:sz="4" w:space="0" w:color="auto"/>
                  <w:right w:val="single" w:sz="4" w:space="0" w:color="auto"/>
                </w:tcBorders>
              </w:tcPr>
              <w:p w14:paraId="3748CF28"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9343F7">
                  <w:rPr>
                    <w:rFonts w:ascii="Verdana" w:hAnsi="Verdana" w:cstheme="minorHAnsi"/>
                    <w:bCs/>
                    <w:w w:val="90"/>
                    <w:lang w:val="en-GB"/>
                  </w:rPr>
                  <w:t>Hepatitis</w:t>
                </w:r>
              </w:p>
            </w:tc>
            <w:sdt>
              <w:sdtPr>
                <w:rPr>
                  <w:rFonts w:ascii="Verdana" w:hAnsi="Verdana" w:cstheme="minorBidi"/>
                  <w:lang w:val="en-GB"/>
                </w:rPr>
                <w:alias w:val="cat8hepatitis"/>
                <w:tag w:val="cat8hepatitis"/>
                <w:id w:val="-1869678710"/>
                <w:lock w:val="contentLocked"/>
                <w:placeholder>
                  <w:docPart w:val="20D92AE63F3D4243AB53EF681A10B532"/>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7F400C44"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77A7BC76" w14:textId="77777777" w:rsidTr="00EB7C4F">
            <w:trPr>
              <w:trHeight w:val="302"/>
            </w:trPr>
            <w:tc>
              <w:tcPr>
                <w:tcW w:w="5548" w:type="dxa"/>
                <w:tcBorders>
                  <w:top w:val="single" w:sz="4" w:space="0" w:color="auto"/>
                  <w:left w:val="single" w:sz="4" w:space="0" w:color="auto"/>
                  <w:bottom w:val="single" w:sz="4" w:space="0" w:color="auto"/>
                  <w:right w:val="single" w:sz="4" w:space="0" w:color="auto"/>
                </w:tcBorders>
              </w:tcPr>
              <w:p w14:paraId="09B0944E"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1D4E56">
                  <w:rPr>
                    <w:rFonts w:ascii="Verdana" w:hAnsi="Verdana" w:cstheme="minorHAnsi"/>
                    <w:bCs/>
                    <w:w w:val="90"/>
                    <w:lang w:val="en-GB"/>
                  </w:rPr>
                  <w:t>Others</w:t>
                </w:r>
                <w:r w:rsidRPr="009343F7">
                  <w:rPr>
                    <w:rFonts w:ascii="Verdana" w:hAnsi="Verdana" w:cstheme="minorHAnsi"/>
                    <w:bCs/>
                    <w:w w:val="90"/>
                    <w:lang w:val="en-GB"/>
                  </w:rPr>
                  <w:t xml:space="preserve"> </w:t>
                </w:r>
                <w:r w:rsidRPr="001D4E56">
                  <w:rPr>
                    <w:rFonts w:ascii="Verdana" w:hAnsi="Verdana" w:cstheme="minorHAnsi"/>
                    <w:bCs/>
                    <w:w w:val="90"/>
                    <w:lang w:val="en-GB"/>
                  </w:rPr>
                  <w:t>not</w:t>
                </w:r>
                <w:r w:rsidRPr="009343F7">
                  <w:rPr>
                    <w:rFonts w:ascii="Verdana" w:hAnsi="Verdana" w:cstheme="minorHAnsi"/>
                    <w:bCs/>
                    <w:w w:val="90"/>
                    <w:lang w:val="en-GB"/>
                  </w:rPr>
                  <w:t xml:space="preserve"> </w:t>
                </w:r>
                <w:r w:rsidRPr="001D4E56">
                  <w:rPr>
                    <w:rFonts w:ascii="Verdana" w:hAnsi="Verdana" w:cstheme="minorHAnsi"/>
                    <w:bCs/>
                    <w:w w:val="90"/>
                    <w:lang w:val="en-GB"/>
                  </w:rPr>
                  <w:t>in</w:t>
                </w:r>
                <w:r w:rsidRPr="009343F7">
                  <w:rPr>
                    <w:rFonts w:ascii="Verdana" w:hAnsi="Verdana" w:cstheme="minorHAnsi"/>
                    <w:bCs/>
                    <w:w w:val="90"/>
                    <w:lang w:val="en-GB"/>
                  </w:rPr>
                  <w:t xml:space="preserve"> </w:t>
                </w:r>
                <w:r w:rsidRPr="001D4E56">
                  <w:rPr>
                    <w:rFonts w:ascii="Verdana" w:hAnsi="Verdana" w:cstheme="minorHAnsi"/>
                    <w:bCs/>
                    <w:w w:val="90"/>
                    <w:lang w:val="en-GB"/>
                  </w:rPr>
                  <w:t>the</w:t>
                </w:r>
                <w:r w:rsidRPr="009343F7">
                  <w:rPr>
                    <w:rFonts w:ascii="Verdana" w:hAnsi="Verdana" w:cstheme="minorHAnsi"/>
                    <w:bCs/>
                    <w:w w:val="90"/>
                    <w:lang w:val="en-GB"/>
                  </w:rPr>
                  <w:t xml:space="preserve"> </w:t>
                </w:r>
                <w:r w:rsidRPr="001D4E56">
                  <w:rPr>
                    <w:rFonts w:ascii="Verdana" w:hAnsi="Verdana" w:cstheme="minorHAnsi"/>
                    <w:bCs/>
                    <w:w w:val="90"/>
                    <w:lang w:val="en-GB"/>
                  </w:rPr>
                  <w:t>list</w:t>
                </w:r>
                <w:r w:rsidRPr="009343F7">
                  <w:rPr>
                    <w:rFonts w:ascii="Verdana" w:hAnsi="Verdana" w:cstheme="minorHAnsi"/>
                    <w:bCs/>
                    <w:w w:val="90"/>
                    <w:lang w:val="en-GB"/>
                  </w:rPr>
                  <w:t xml:space="preserve"> </w:t>
                </w:r>
                <w:r w:rsidRPr="001D4E56">
                  <w:rPr>
                    <w:rFonts w:ascii="Verdana" w:hAnsi="Verdana" w:cstheme="minorHAnsi"/>
                    <w:bCs/>
                    <w:w w:val="90"/>
                    <w:lang w:val="en-GB"/>
                  </w:rPr>
                  <w:t>above,</w:t>
                </w:r>
                <w:r w:rsidRPr="009343F7">
                  <w:rPr>
                    <w:rFonts w:ascii="Verdana" w:hAnsi="Verdana" w:cstheme="minorHAnsi"/>
                    <w:bCs/>
                    <w:w w:val="90"/>
                    <w:lang w:val="en-GB"/>
                  </w:rPr>
                  <w:t xml:space="preserve"> </w:t>
                </w:r>
                <w:r w:rsidRPr="001D4E56">
                  <w:rPr>
                    <w:rFonts w:ascii="Verdana" w:hAnsi="Verdana" w:cstheme="minorHAnsi"/>
                    <w:bCs/>
                    <w:w w:val="90"/>
                    <w:lang w:val="en-GB"/>
                  </w:rPr>
                  <w:t>please</w:t>
                </w:r>
                <w:r w:rsidRPr="009343F7">
                  <w:rPr>
                    <w:rFonts w:ascii="Verdana" w:hAnsi="Verdana" w:cstheme="minorHAnsi"/>
                    <w:bCs/>
                    <w:w w:val="90"/>
                    <w:lang w:val="en-GB"/>
                  </w:rPr>
                  <w:t xml:space="preserve"> </w:t>
                </w:r>
                <w:r w:rsidRPr="001D4E56">
                  <w:rPr>
                    <w:rFonts w:ascii="Verdana" w:hAnsi="Verdana" w:cstheme="minorHAnsi"/>
                    <w:bCs/>
                    <w:w w:val="90"/>
                    <w:lang w:val="en-GB"/>
                  </w:rPr>
                  <w:t>specify</w:t>
                </w:r>
              </w:p>
            </w:tc>
            <w:sdt>
              <w:sdtPr>
                <w:rPr>
                  <w:rFonts w:ascii="Verdana" w:hAnsi="Verdana" w:cstheme="minorBidi"/>
                  <w:lang w:val="en-GB"/>
                </w:rPr>
                <w:alias w:val="cat8otherhealthproblem"/>
                <w:tag w:val="cat8otherhealthproblem"/>
                <w:id w:val="-927652670"/>
                <w:lock w:val="contentLocked"/>
                <w:placeholder>
                  <w:docPart w:val="D789E3C3642A4DE3B49F2486497C5CC9"/>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56362EA1"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10E7051E" w14:textId="77777777" w:rsidTr="00EB7C4F">
            <w:trPr>
              <w:trHeight w:val="325"/>
            </w:trPr>
            <w:tc>
              <w:tcPr>
                <w:tcW w:w="8950" w:type="dxa"/>
                <w:gridSpan w:val="2"/>
                <w:tcBorders>
                  <w:top w:val="single" w:sz="4" w:space="0" w:color="auto"/>
                  <w:left w:val="single" w:sz="4" w:space="0" w:color="auto"/>
                  <w:bottom w:val="single" w:sz="4" w:space="0" w:color="auto"/>
                  <w:right w:val="single" w:sz="4" w:space="0" w:color="auto"/>
                </w:tcBorders>
              </w:tcPr>
              <w:p w14:paraId="78F6033C" w14:textId="77777777" w:rsidR="00EB7C4F" w:rsidRPr="001D4E56" w:rsidRDefault="00EB7C4F" w:rsidP="00D4098E">
                <w:pPr>
                  <w:pStyle w:val="TableParagraph"/>
                  <w:jc w:val="center"/>
                  <w:rPr>
                    <w:rFonts w:ascii="Verdana" w:hAnsi="Verdana" w:cstheme="minorHAnsi"/>
                    <w:lang w:val="en-GB"/>
                  </w:rPr>
                </w:pPr>
                <w:r w:rsidRPr="001D4E56">
                  <w:rPr>
                    <w:rFonts w:ascii="Verdana" w:hAnsi="Verdana" w:cstheme="minorHAnsi"/>
                    <w:b/>
                    <w:bCs/>
                    <w:w w:val="95"/>
                    <w:lang w:val="en-GB"/>
                  </w:rPr>
                  <w:t>Category</w:t>
                </w:r>
                <w:r w:rsidRPr="001D4E56">
                  <w:rPr>
                    <w:rFonts w:ascii="Verdana" w:hAnsi="Verdana" w:cstheme="minorHAnsi"/>
                    <w:b/>
                    <w:bCs/>
                    <w:spacing w:val="-9"/>
                    <w:w w:val="95"/>
                    <w:lang w:val="en-GB"/>
                  </w:rPr>
                  <w:t xml:space="preserve"> </w:t>
                </w:r>
                <w:r w:rsidRPr="001D4E56">
                  <w:rPr>
                    <w:rFonts w:ascii="Verdana" w:hAnsi="Verdana" w:cstheme="minorHAnsi"/>
                    <w:b/>
                    <w:bCs/>
                    <w:w w:val="95"/>
                    <w:lang w:val="en-GB"/>
                  </w:rPr>
                  <w:t>9</w:t>
                </w:r>
                <w:r>
                  <w:rPr>
                    <w:rFonts w:ascii="Verdana" w:hAnsi="Verdana" w:cstheme="minorHAnsi"/>
                    <w:b/>
                    <w:bCs/>
                    <w:w w:val="95"/>
                    <w:lang w:val="en-GB"/>
                  </w:rPr>
                  <w:t xml:space="preserve"> – Person with Mental Disorder</w:t>
                </w:r>
              </w:p>
            </w:tc>
          </w:tr>
          <w:tr w:rsidR="00EB7C4F" w:rsidRPr="001D4E56" w14:paraId="0C8969AD" w14:textId="77777777" w:rsidTr="00EB7C4F">
            <w:trPr>
              <w:trHeight w:val="544"/>
            </w:trPr>
            <w:tc>
              <w:tcPr>
                <w:tcW w:w="5548" w:type="dxa"/>
                <w:tcBorders>
                  <w:top w:val="single" w:sz="4" w:space="0" w:color="auto"/>
                  <w:left w:val="single" w:sz="4" w:space="0" w:color="auto"/>
                  <w:bottom w:val="single" w:sz="4" w:space="0" w:color="auto"/>
                  <w:right w:val="single" w:sz="4" w:space="0" w:color="auto"/>
                </w:tcBorders>
              </w:tcPr>
              <w:p w14:paraId="09BC0E2B"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1D4E56">
                  <w:rPr>
                    <w:rFonts w:ascii="Verdana" w:hAnsi="Verdana" w:cstheme="minorHAnsi"/>
                    <w:bCs/>
                    <w:w w:val="90"/>
                    <w:lang w:val="en-GB"/>
                  </w:rPr>
                  <w:t>Do</w:t>
                </w:r>
                <w:r w:rsidRPr="009343F7">
                  <w:rPr>
                    <w:rFonts w:ascii="Verdana" w:hAnsi="Verdana" w:cstheme="minorHAnsi"/>
                    <w:bCs/>
                    <w:w w:val="90"/>
                    <w:lang w:val="en-GB"/>
                  </w:rPr>
                  <w:t xml:space="preserve"> </w:t>
                </w:r>
                <w:r w:rsidRPr="001D4E56">
                  <w:rPr>
                    <w:rFonts w:ascii="Verdana" w:hAnsi="Verdana" w:cstheme="minorHAnsi"/>
                    <w:bCs/>
                    <w:w w:val="90"/>
                    <w:lang w:val="en-GB"/>
                  </w:rPr>
                  <w:t>you</w:t>
                </w:r>
                <w:r w:rsidRPr="009343F7">
                  <w:rPr>
                    <w:rFonts w:ascii="Verdana" w:hAnsi="Verdana" w:cstheme="minorHAnsi"/>
                    <w:bCs/>
                    <w:w w:val="90"/>
                    <w:lang w:val="en-GB"/>
                  </w:rPr>
                  <w:t xml:space="preserve"> </w:t>
                </w:r>
                <w:r w:rsidRPr="001D4E56">
                  <w:rPr>
                    <w:rFonts w:ascii="Verdana" w:hAnsi="Verdana" w:cstheme="minorHAnsi"/>
                    <w:bCs/>
                    <w:w w:val="90"/>
                    <w:lang w:val="en-GB"/>
                  </w:rPr>
                  <w:t>have</w:t>
                </w:r>
                <w:r w:rsidRPr="009343F7">
                  <w:rPr>
                    <w:rFonts w:ascii="Verdana" w:hAnsi="Verdana" w:cstheme="minorHAnsi"/>
                    <w:bCs/>
                    <w:w w:val="90"/>
                    <w:lang w:val="en-GB"/>
                  </w:rPr>
                  <w:t xml:space="preserve"> </w:t>
                </w:r>
                <w:r w:rsidRPr="001D4E56">
                  <w:rPr>
                    <w:rFonts w:ascii="Verdana" w:hAnsi="Verdana" w:cstheme="minorHAnsi"/>
                    <w:bCs/>
                    <w:w w:val="90"/>
                    <w:lang w:val="en-GB"/>
                  </w:rPr>
                  <w:t>any</w:t>
                </w:r>
                <w:r w:rsidRPr="009343F7">
                  <w:rPr>
                    <w:rFonts w:ascii="Verdana" w:hAnsi="Verdana" w:cstheme="minorHAnsi"/>
                    <w:bCs/>
                    <w:w w:val="90"/>
                    <w:lang w:val="en-GB"/>
                  </w:rPr>
                  <w:t xml:space="preserve"> </w:t>
                </w:r>
                <w:r w:rsidRPr="001D4E56">
                  <w:rPr>
                    <w:rFonts w:ascii="Verdana" w:hAnsi="Verdana" w:cstheme="minorHAnsi"/>
                    <w:bCs/>
                    <w:w w:val="90"/>
                    <w:lang w:val="en-GB"/>
                  </w:rPr>
                  <w:t>diagnosed</w:t>
                </w:r>
                <w:r w:rsidRPr="009343F7">
                  <w:rPr>
                    <w:rFonts w:ascii="Verdana" w:hAnsi="Verdana" w:cstheme="minorHAnsi"/>
                    <w:bCs/>
                    <w:w w:val="90"/>
                    <w:lang w:val="en-GB"/>
                  </w:rPr>
                  <w:t xml:space="preserve"> </w:t>
                </w:r>
                <w:r w:rsidRPr="001D4E56">
                  <w:rPr>
                    <w:rFonts w:ascii="Verdana" w:hAnsi="Verdana" w:cstheme="minorHAnsi"/>
                    <w:bCs/>
                    <w:w w:val="90"/>
                    <w:lang w:val="en-GB"/>
                  </w:rPr>
                  <w:t>serious</w:t>
                </w:r>
                <w:r w:rsidRPr="009343F7">
                  <w:rPr>
                    <w:rFonts w:ascii="Verdana" w:hAnsi="Verdana" w:cstheme="minorHAnsi"/>
                    <w:bCs/>
                    <w:w w:val="90"/>
                    <w:lang w:val="en-GB"/>
                  </w:rPr>
                  <w:t xml:space="preserve"> </w:t>
                </w:r>
                <w:r w:rsidRPr="001D4E56">
                  <w:rPr>
                    <w:rFonts w:ascii="Verdana" w:hAnsi="Verdana" w:cstheme="minorHAnsi"/>
                    <w:bCs/>
                    <w:w w:val="90"/>
                    <w:lang w:val="en-GB"/>
                  </w:rPr>
                  <w:t>mental</w:t>
                </w:r>
                <w:r w:rsidRPr="009343F7">
                  <w:rPr>
                    <w:rFonts w:ascii="Verdana" w:hAnsi="Verdana" w:cstheme="minorHAnsi"/>
                    <w:bCs/>
                    <w:w w:val="90"/>
                    <w:lang w:val="en-GB"/>
                  </w:rPr>
                  <w:t xml:space="preserve"> </w:t>
                </w:r>
                <w:r w:rsidRPr="001D4E56">
                  <w:rPr>
                    <w:rFonts w:ascii="Verdana" w:hAnsi="Verdana" w:cstheme="minorHAnsi"/>
                    <w:bCs/>
                    <w:w w:val="90"/>
                    <w:lang w:val="en-GB"/>
                  </w:rPr>
                  <w:t>health</w:t>
                </w:r>
              </w:p>
              <w:p w14:paraId="0E7838ED" w14:textId="77777777" w:rsidR="00EB7C4F" w:rsidRPr="009343F7" w:rsidRDefault="00EB7C4F" w:rsidP="00D4098E">
                <w:pPr>
                  <w:pStyle w:val="TableParagraph"/>
                  <w:spacing w:before="3" w:line="262" w:lineRule="exact"/>
                  <w:ind w:left="107"/>
                  <w:rPr>
                    <w:rFonts w:ascii="Verdana" w:hAnsi="Verdana" w:cstheme="minorHAnsi"/>
                    <w:bCs/>
                    <w:w w:val="90"/>
                    <w:lang w:val="en-GB"/>
                  </w:rPr>
                </w:pPr>
                <w:r w:rsidRPr="001D4E56">
                  <w:rPr>
                    <w:rFonts w:ascii="Verdana" w:hAnsi="Verdana" w:cstheme="minorHAnsi"/>
                    <w:bCs/>
                    <w:w w:val="90"/>
                    <w:lang w:val="en-GB"/>
                  </w:rPr>
                  <w:t>problems,</w:t>
                </w:r>
                <w:r w:rsidRPr="009343F7">
                  <w:rPr>
                    <w:rFonts w:ascii="Verdana" w:hAnsi="Verdana" w:cstheme="minorHAnsi"/>
                    <w:bCs/>
                    <w:w w:val="90"/>
                    <w:lang w:val="en-GB"/>
                  </w:rPr>
                  <w:t xml:space="preserve"> </w:t>
                </w:r>
                <w:r w:rsidRPr="001D4E56">
                  <w:rPr>
                    <w:rFonts w:ascii="Verdana" w:hAnsi="Verdana" w:cstheme="minorHAnsi"/>
                    <w:bCs/>
                    <w:w w:val="90"/>
                    <w:lang w:val="en-GB"/>
                  </w:rPr>
                  <w:t>such</w:t>
                </w:r>
                <w:r w:rsidRPr="009343F7">
                  <w:rPr>
                    <w:rFonts w:ascii="Verdana" w:hAnsi="Verdana" w:cstheme="minorHAnsi"/>
                    <w:bCs/>
                    <w:w w:val="90"/>
                    <w:lang w:val="en-GB"/>
                  </w:rPr>
                  <w:t xml:space="preserve"> </w:t>
                </w:r>
                <w:r w:rsidRPr="001D4E56">
                  <w:rPr>
                    <w:rFonts w:ascii="Verdana" w:hAnsi="Verdana" w:cstheme="minorHAnsi"/>
                    <w:bCs/>
                    <w:w w:val="90"/>
                    <w:lang w:val="en-GB"/>
                  </w:rPr>
                  <w:t>as:</w:t>
                </w:r>
              </w:p>
            </w:tc>
            <w:sdt>
              <w:sdtPr>
                <w:rPr>
                  <w:rFonts w:ascii="Verdana" w:hAnsi="Verdana" w:cstheme="minorBidi"/>
                  <w:lang w:val="en-GB"/>
                </w:rPr>
                <w:alias w:val="cat9mentalhealthproblems"/>
                <w:tag w:val="cat9mentalhealthproblems"/>
                <w:id w:val="-785272406"/>
                <w:lock w:val="contentLocked"/>
                <w:placeholder>
                  <w:docPart w:val="9AF6341004644569AFE488AD46BF9ED2"/>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352CA381"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5E7972DC" w14:textId="77777777" w:rsidTr="00EB7C4F">
            <w:trPr>
              <w:trHeight w:val="317"/>
            </w:trPr>
            <w:tc>
              <w:tcPr>
                <w:tcW w:w="5548" w:type="dxa"/>
                <w:tcBorders>
                  <w:top w:val="single" w:sz="4" w:space="0" w:color="auto"/>
                  <w:left w:val="single" w:sz="4" w:space="0" w:color="auto"/>
                  <w:bottom w:val="single" w:sz="4" w:space="0" w:color="auto"/>
                  <w:right w:val="single" w:sz="4" w:space="0" w:color="auto"/>
                </w:tcBorders>
              </w:tcPr>
              <w:p w14:paraId="0EA7D536"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9343F7">
                  <w:rPr>
                    <w:rFonts w:ascii="Verdana" w:hAnsi="Verdana" w:cstheme="minorHAnsi"/>
                    <w:bCs/>
                    <w:w w:val="90"/>
                    <w:lang w:val="en-GB"/>
                  </w:rPr>
                  <w:t>Clinical depression</w:t>
                </w:r>
              </w:p>
            </w:tc>
            <w:sdt>
              <w:sdtPr>
                <w:rPr>
                  <w:rFonts w:ascii="Verdana" w:hAnsi="Verdana" w:cstheme="minorBidi"/>
                  <w:lang w:val="en-GB"/>
                </w:rPr>
                <w:alias w:val="cat9clinicaldepression"/>
                <w:tag w:val="cat9clinicaldepression"/>
                <w:id w:val="454530902"/>
                <w:lock w:val="contentLocked"/>
                <w:placeholder>
                  <w:docPart w:val="FC0F7F1F223B44858E4504A40C5C59EA"/>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57AB3768"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49AFFF16" w14:textId="77777777" w:rsidTr="00EB7C4F">
            <w:trPr>
              <w:trHeight w:val="325"/>
            </w:trPr>
            <w:tc>
              <w:tcPr>
                <w:tcW w:w="5548" w:type="dxa"/>
                <w:tcBorders>
                  <w:top w:val="single" w:sz="4" w:space="0" w:color="auto"/>
                  <w:left w:val="single" w:sz="4" w:space="0" w:color="auto"/>
                  <w:bottom w:val="single" w:sz="4" w:space="0" w:color="auto"/>
                  <w:right w:val="single" w:sz="4" w:space="0" w:color="auto"/>
                </w:tcBorders>
              </w:tcPr>
              <w:p w14:paraId="74385934"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9343F7">
                  <w:rPr>
                    <w:rFonts w:ascii="Verdana" w:hAnsi="Verdana" w:cstheme="minorHAnsi"/>
                    <w:bCs/>
                    <w:w w:val="90"/>
                    <w:lang w:val="en-GB"/>
                  </w:rPr>
                  <w:t>Anxiety</w:t>
                </w:r>
              </w:p>
            </w:tc>
            <w:sdt>
              <w:sdtPr>
                <w:rPr>
                  <w:rFonts w:ascii="Verdana" w:hAnsi="Verdana" w:cstheme="minorBidi"/>
                  <w:lang w:val="en-GB"/>
                </w:rPr>
                <w:alias w:val="cat9anxiety"/>
                <w:tag w:val="cat9anxiety"/>
                <w:id w:val="2051416442"/>
                <w:lock w:val="contentLocked"/>
                <w:placeholder>
                  <w:docPart w:val="73F8083A33494019B5B38FD1FFFFBD57"/>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30C326B0"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0B21830B" w14:textId="77777777" w:rsidTr="00EB7C4F">
            <w:trPr>
              <w:trHeight w:val="323"/>
            </w:trPr>
            <w:tc>
              <w:tcPr>
                <w:tcW w:w="5548" w:type="dxa"/>
                <w:tcBorders>
                  <w:top w:val="single" w:sz="4" w:space="0" w:color="auto"/>
                  <w:left w:val="single" w:sz="4" w:space="0" w:color="auto"/>
                  <w:bottom w:val="single" w:sz="4" w:space="0" w:color="auto"/>
                  <w:right w:val="single" w:sz="4" w:space="0" w:color="auto"/>
                </w:tcBorders>
              </w:tcPr>
              <w:p w14:paraId="7FD9BDF7"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1D4E56">
                  <w:rPr>
                    <w:rFonts w:ascii="Verdana" w:hAnsi="Verdana" w:cstheme="minorHAnsi"/>
                    <w:bCs/>
                    <w:w w:val="90"/>
                    <w:lang w:val="en-GB"/>
                  </w:rPr>
                  <w:t>Bipolar</w:t>
                </w:r>
                <w:r w:rsidRPr="009343F7">
                  <w:rPr>
                    <w:rFonts w:ascii="Verdana" w:hAnsi="Verdana" w:cstheme="minorHAnsi"/>
                    <w:bCs/>
                    <w:w w:val="90"/>
                    <w:lang w:val="en-GB"/>
                  </w:rPr>
                  <w:t xml:space="preserve"> </w:t>
                </w:r>
                <w:r w:rsidRPr="001D4E56">
                  <w:rPr>
                    <w:rFonts w:ascii="Verdana" w:hAnsi="Verdana" w:cstheme="minorHAnsi"/>
                    <w:bCs/>
                    <w:w w:val="90"/>
                    <w:lang w:val="en-GB"/>
                  </w:rPr>
                  <w:t>disorder</w:t>
                </w:r>
              </w:p>
            </w:tc>
            <w:sdt>
              <w:sdtPr>
                <w:rPr>
                  <w:rFonts w:ascii="Verdana" w:hAnsi="Verdana" w:cstheme="minorBidi"/>
                  <w:lang w:val="en-GB"/>
                </w:rPr>
                <w:alias w:val="cat9bipolar"/>
                <w:tag w:val="cat9bipolar"/>
                <w:id w:val="488381360"/>
                <w:lock w:val="contentLocked"/>
                <w:placeholder>
                  <w:docPart w:val="E7C903C2B56A489FBB102D1B43A9A9DB"/>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5F5997CD"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409DB8F7" w14:textId="77777777" w:rsidTr="00EB7C4F">
            <w:trPr>
              <w:trHeight w:val="325"/>
            </w:trPr>
            <w:tc>
              <w:tcPr>
                <w:tcW w:w="5548" w:type="dxa"/>
                <w:tcBorders>
                  <w:top w:val="single" w:sz="4" w:space="0" w:color="auto"/>
                  <w:left w:val="single" w:sz="4" w:space="0" w:color="auto"/>
                  <w:bottom w:val="single" w:sz="4" w:space="0" w:color="auto"/>
                  <w:right w:val="single" w:sz="4" w:space="0" w:color="auto"/>
                </w:tcBorders>
              </w:tcPr>
              <w:p w14:paraId="1FAD023B"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9343F7">
                  <w:rPr>
                    <w:rFonts w:ascii="Verdana" w:hAnsi="Verdana" w:cstheme="minorHAnsi"/>
                    <w:bCs/>
                    <w:w w:val="90"/>
                    <w:lang w:val="en-GB"/>
                  </w:rPr>
                  <w:t>Schizophrenia</w:t>
                </w:r>
              </w:p>
            </w:tc>
            <w:sdt>
              <w:sdtPr>
                <w:rPr>
                  <w:rFonts w:ascii="Verdana" w:hAnsi="Verdana" w:cstheme="minorBidi"/>
                  <w:lang w:val="en-GB"/>
                </w:rPr>
                <w:alias w:val="cat9schizophrenia"/>
                <w:tag w:val="cat9schizophrenia"/>
                <w:id w:val="-997106350"/>
                <w:lock w:val="contentLocked"/>
                <w:placeholder>
                  <w:docPart w:val="7FB421534C4A450A810F94595E0C9A67"/>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4B3B64FA"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62F961D9" w14:textId="77777777" w:rsidTr="00EB7C4F">
            <w:trPr>
              <w:trHeight w:val="322"/>
            </w:trPr>
            <w:tc>
              <w:tcPr>
                <w:tcW w:w="5548" w:type="dxa"/>
                <w:tcBorders>
                  <w:top w:val="single" w:sz="4" w:space="0" w:color="auto"/>
                  <w:left w:val="single" w:sz="4" w:space="0" w:color="auto"/>
                  <w:bottom w:val="single" w:sz="4" w:space="0" w:color="auto"/>
                  <w:right w:val="single" w:sz="4" w:space="0" w:color="auto"/>
                </w:tcBorders>
              </w:tcPr>
              <w:p w14:paraId="7DCDB604"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1D4E56">
                  <w:rPr>
                    <w:rFonts w:ascii="Verdana" w:hAnsi="Verdana" w:cstheme="minorHAnsi"/>
                    <w:bCs/>
                    <w:w w:val="90"/>
                    <w:lang w:val="en-GB"/>
                  </w:rPr>
                  <w:t>Post-traumatic</w:t>
                </w:r>
                <w:r w:rsidRPr="009343F7">
                  <w:rPr>
                    <w:rFonts w:ascii="Verdana" w:hAnsi="Verdana" w:cstheme="minorHAnsi"/>
                    <w:bCs/>
                    <w:w w:val="90"/>
                    <w:lang w:val="en-GB"/>
                  </w:rPr>
                  <w:t xml:space="preserve"> </w:t>
                </w:r>
                <w:r w:rsidRPr="001D4E56">
                  <w:rPr>
                    <w:rFonts w:ascii="Verdana" w:hAnsi="Verdana" w:cstheme="minorHAnsi"/>
                    <w:bCs/>
                    <w:w w:val="90"/>
                    <w:lang w:val="en-GB"/>
                  </w:rPr>
                  <w:t>stress</w:t>
                </w:r>
                <w:r w:rsidRPr="009343F7">
                  <w:rPr>
                    <w:rFonts w:ascii="Verdana" w:hAnsi="Verdana" w:cstheme="minorHAnsi"/>
                    <w:bCs/>
                    <w:w w:val="90"/>
                    <w:lang w:val="en-GB"/>
                  </w:rPr>
                  <w:t xml:space="preserve"> </w:t>
                </w:r>
                <w:r w:rsidRPr="001D4E56">
                  <w:rPr>
                    <w:rFonts w:ascii="Verdana" w:hAnsi="Verdana" w:cstheme="minorHAnsi"/>
                    <w:bCs/>
                    <w:w w:val="90"/>
                    <w:lang w:val="en-GB"/>
                  </w:rPr>
                  <w:t>disorder</w:t>
                </w:r>
              </w:p>
            </w:tc>
            <w:sdt>
              <w:sdtPr>
                <w:rPr>
                  <w:rFonts w:ascii="Verdana" w:hAnsi="Verdana" w:cstheme="minorBidi"/>
                  <w:lang w:val="en-GB"/>
                </w:rPr>
                <w:alias w:val="cat9ptsd"/>
                <w:tag w:val="cat9ptsd"/>
                <w:id w:val="-259146551"/>
                <w:lock w:val="contentLocked"/>
                <w:placeholder>
                  <w:docPart w:val="9504C864E4FE4B41906D45D8894A12E8"/>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57CCB2EF"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13C5D69C" w14:textId="77777777" w:rsidTr="00EB7C4F">
            <w:trPr>
              <w:trHeight w:val="325"/>
            </w:trPr>
            <w:tc>
              <w:tcPr>
                <w:tcW w:w="5548" w:type="dxa"/>
                <w:tcBorders>
                  <w:top w:val="single" w:sz="4" w:space="0" w:color="auto"/>
                  <w:left w:val="single" w:sz="4" w:space="0" w:color="auto"/>
                  <w:bottom w:val="single" w:sz="4" w:space="0" w:color="auto"/>
                  <w:right w:val="single" w:sz="4" w:space="0" w:color="auto"/>
                </w:tcBorders>
              </w:tcPr>
              <w:p w14:paraId="142BB8AC"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1D4E56">
                  <w:rPr>
                    <w:rFonts w:ascii="Verdana" w:hAnsi="Verdana" w:cstheme="minorHAnsi"/>
                    <w:bCs/>
                    <w:w w:val="90"/>
                    <w:lang w:val="en-GB"/>
                  </w:rPr>
                  <w:t>Memory</w:t>
                </w:r>
                <w:r w:rsidRPr="009343F7">
                  <w:rPr>
                    <w:rFonts w:ascii="Verdana" w:hAnsi="Verdana" w:cstheme="minorHAnsi"/>
                    <w:bCs/>
                    <w:w w:val="90"/>
                    <w:lang w:val="en-GB"/>
                  </w:rPr>
                  <w:t xml:space="preserve"> </w:t>
                </w:r>
                <w:r>
                  <w:rPr>
                    <w:rFonts w:ascii="Verdana" w:hAnsi="Verdana" w:cstheme="minorHAnsi"/>
                    <w:bCs/>
                    <w:w w:val="90"/>
                    <w:lang w:val="en-GB"/>
                  </w:rPr>
                  <w:t>issues</w:t>
                </w:r>
              </w:p>
            </w:tc>
            <w:sdt>
              <w:sdtPr>
                <w:rPr>
                  <w:rFonts w:ascii="Verdana" w:hAnsi="Verdana" w:cstheme="minorBidi"/>
                  <w:lang w:val="en-GB"/>
                </w:rPr>
                <w:alias w:val="cat9memoryloss"/>
                <w:tag w:val="cat9memoryloss"/>
                <w:id w:val="-1193603040"/>
                <w:lock w:val="contentLocked"/>
                <w:placeholder>
                  <w:docPart w:val="C0B0D015DC33487493A3ADFE191F56AA"/>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6C58551B"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7D8C8807" w14:textId="77777777" w:rsidTr="00EB7C4F">
            <w:trPr>
              <w:trHeight w:val="322"/>
            </w:trPr>
            <w:tc>
              <w:tcPr>
                <w:tcW w:w="5548" w:type="dxa"/>
                <w:tcBorders>
                  <w:top w:val="single" w:sz="4" w:space="0" w:color="auto"/>
                  <w:left w:val="single" w:sz="4" w:space="0" w:color="auto"/>
                  <w:bottom w:val="single" w:sz="4" w:space="0" w:color="auto"/>
                  <w:right w:val="single" w:sz="4" w:space="0" w:color="auto"/>
                </w:tcBorders>
              </w:tcPr>
              <w:p w14:paraId="27C6E46F"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1D4E56">
                  <w:rPr>
                    <w:rFonts w:ascii="Verdana" w:hAnsi="Verdana" w:cstheme="minorHAnsi"/>
                    <w:bCs/>
                    <w:w w:val="90"/>
                    <w:lang w:val="en-GB"/>
                  </w:rPr>
                  <w:t>Others</w:t>
                </w:r>
                <w:r w:rsidRPr="009343F7">
                  <w:rPr>
                    <w:rFonts w:ascii="Verdana" w:hAnsi="Verdana" w:cstheme="minorHAnsi"/>
                    <w:bCs/>
                    <w:w w:val="90"/>
                    <w:lang w:val="en-GB"/>
                  </w:rPr>
                  <w:t xml:space="preserve"> </w:t>
                </w:r>
                <w:r w:rsidRPr="001D4E56">
                  <w:rPr>
                    <w:rFonts w:ascii="Verdana" w:hAnsi="Verdana" w:cstheme="minorHAnsi"/>
                    <w:bCs/>
                    <w:w w:val="90"/>
                    <w:lang w:val="en-GB"/>
                  </w:rPr>
                  <w:t>not</w:t>
                </w:r>
                <w:r w:rsidRPr="009343F7">
                  <w:rPr>
                    <w:rFonts w:ascii="Verdana" w:hAnsi="Verdana" w:cstheme="minorHAnsi"/>
                    <w:bCs/>
                    <w:w w:val="90"/>
                    <w:lang w:val="en-GB"/>
                  </w:rPr>
                  <w:t xml:space="preserve"> </w:t>
                </w:r>
                <w:r w:rsidRPr="001D4E56">
                  <w:rPr>
                    <w:rFonts w:ascii="Verdana" w:hAnsi="Verdana" w:cstheme="minorHAnsi"/>
                    <w:bCs/>
                    <w:w w:val="90"/>
                    <w:lang w:val="en-GB"/>
                  </w:rPr>
                  <w:t>in</w:t>
                </w:r>
                <w:r w:rsidRPr="009343F7">
                  <w:rPr>
                    <w:rFonts w:ascii="Verdana" w:hAnsi="Verdana" w:cstheme="minorHAnsi"/>
                    <w:bCs/>
                    <w:w w:val="90"/>
                    <w:lang w:val="en-GB"/>
                  </w:rPr>
                  <w:t xml:space="preserve"> </w:t>
                </w:r>
                <w:r w:rsidRPr="001D4E56">
                  <w:rPr>
                    <w:rFonts w:ascii="Verdana" w:hAnsi="Verdana" w:cstheme="minorHAnsi"/>
                    <w:bCs/>
                    <w:w w:val="90"/>
                    <w:lang w:val="en-GB"/>
                  </w:rPr>
                  <w:t>the</w:t>
                </w:r>
                <w:r w:rsidRPr="009343F7">
                  <w:rPr>
                    <w:rFonts w:ascii="Verdana" w:hAnsi="Verdana" w:cstheme="minorHAnsi"/>
                    <w:bCs/>
                    <w:w w:val="90"/>
                    <w:lang w:val="en-GB"/>
                  </w:rPr>
                  <w:t xml:space="preserve"> </w:t>
                </w:r>
                <w:r w:rsidRPr="001D4E56">
                  <w:rPr>
                    <w:rFonts w:ascii="Verdana" w:hAnsi="Verdana" w:cstheme="minorHAnsi"/>
                    <w:bCs/>
                    <w:w w:val="90"/>
                    <w:lang w:val="en-GB"/>
                  </w:rPr>
                  <w:t>list</w:t>
                </w:r>
                <w:r w:rsidRPr="009343F7">
                  <w:rPr>
                    <w:rFonts w:ascii="Verdana" w:hAnsi="Verdana" w:cstheme="minorHAnsi"/>
                    <w:bCs/>
                    <w:w w:val="90"/>
                    <w:lang w:val="en-GB"/>
                  </w:rPr>
                  <w:t xml:space="preserve"> </w:t>
                </w:r>
                <w:r w:rsidRPr="001D4E56">
                  <w:rPr>
                    <w:rFonts w:ascii="Verdana" w:hAnsi="Verdana" w:cstheme="minorHAnsi"/>
                    <w:bCs/>
                    <w:w w:val="90"/>
                    <w:lang w:val="en-GB"/>
                  </w:rPr>
                  <w:t>above,</w:t>
                </w:r>
                <w:r w:rsidRPr="009343F7">
                  <w:rPr>
                    <w:rFonts w:ascii="Verdana" w:hAnsi="Verdana" w:cstheme="minorHAnsi"/>
                    <w:bCs/>
                    <w:w w:val="90"/>
                    <w:lang w:val="en-GB"/>
                  </w:rPr>
                  <w:t xml:space="preserve"> </w:t>
                </w:r>
                <w:r w:rsidRPr="001D4E56">
                  <w:rPr>
                    <w:rFonts w:ascii="Verdana" w:hAnsi="Verdana" w:cstheme="minorHAnsi"/>
                    <w:bCs/>
                    <w:w w:val="90"/>
                    <w:lang w:val="en-GB"/>
                  </w:rPr>
                  <w:t>please</w:t>
                </w:r>
                <w:r w:rsidRPr="009343F7">
                  <w:rPr>
                    <w:rFonts w:ascii="Verdana" w:hAnsi="Verdana" w:cstheme="minorHAnsi"/>
                    <w:bCs/>
                    <w:w w:val="90"/>
                    <w:lang w:val="en-GB"/>
                  </w:rPr>
                  <w:t xml:space="preserve"> </w:t>
                </w:r>
                <w:r w:rsidRPr="001D4E56">
                  <w:rPr>
                    <w:rFonts w:ascii="Verdana" w:hAnsi="Verdana" w:cstheme="minorHAnsi"/>
                    <w:bCs/>
                    <w:w w:val="90"/>
                    <w:lang w:val="en-GB"/>
                  </w:rPr>
                  <w:t>specify</w:t>
                </w:r>
              </w:p>
            </w:tc>
            <w:sdt>
              <w:sdtPr>
                <w:rPr>
                  <w:rFonts w:ascii="Verdana" w:hAnsi="Verdana" w:cstheme="minorBidi"/>
                  <w:lang w:val="en-GB"/>
                </w:rPr>
                <w:alias w:val="cat9othermentalhealthproblem"/>
                <w:tag w:val="cat9othermentalhealthproblem"/>
                <w:id w:val="-1493946754"/>
                <w:lock w:val="contentLocked"/>
                <w:placeholder>
                  <w:docPart w:val="4F5A24BA32CD45CA8A2F6E86093CAC39"/>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14362DED"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bookmarkEnd w:id="25"/>
          <w:tr w:rsidR="00EB7C4F" w:rsidRPr="001D4E56" w14:paraId="300C2F5B" w14:textId="77777777" w:rsidTr="00EB7C4F">
            <w:trPr>
              <w:trHeight w:val="325"/>
            </w:trPr>
            <w:tc>
              <w:tcPr>
                <w:tcW w:w="5548" w:type="dxa"/>
                <w:tcBorders>
                  <w:top w:val="single" w:sz="4" w:space="0" w:color="auto"/>
                  <w:left w:val="single" w:sz="4" w:space="0" w:color="auto"/>
                  <w:bottom w:val="single" w:sz="4" w:space="0" w:color="auto"/>
                  <w:right w:val="single" w:sz="4" w:space="0" w:color="auto"/>
                </w:tcBorders>
              </w:tcPr>
              <w:p w14:paraId="134B77D2" w14:textId="77777777" w:rsidR="00EB7C4F" w:rsidRDefault="00EB7C4F" w:rsidP="00D4098E">
                <w:pPr>
                  <w:pStyle w:val="TableParagraph"/>
                  <w:rPr>
                    <w:rFonts w:ascii="Verdana" w:hAnsi="Verdana" w:cstheme="minorHAnsi"/>
                    <w:b/>
                    <w:bCs/>
                    <w:w w:val="95"/>
                    <w:lang w:val="en-GB"/>
                  </w:rPr>
                </w:pPr>
                <w:r>
                  <w:rPr>
                    <w:rFonts w:ascii="Verdana" w:hAnsi="Verdana" w:cstheme="minorHAnsi"/>
                    <w:bCs/>
                    <w:w w:val="90"/>
                    <w:lang w:val="en-GB"/>
                  </w:rPr>
                  <w:t xml:space="preserve">  How does this impact your day-to-day life?</w:t>
                </w:r>
              </w:p>
            </w:tc>
            <w:sdt>
              <w:sdtPr>
                <w:rPr>
                  <w:rFonts w:ascii="Verdana" w:hAnsi="Verdana" w:cstheme="minorHAnsi"/>
                  <w:b/>
                  <w:bCs/>
                  <w:w w:val="95"/>
                  <w:lang w:val="en-GB"/>
                </w:rPr>
                <w:alias w:val="cat9daytoday"/>
                <w:tag w:val="cat9daytoday"/>
                <w:id w:val="1300800708"/>
                <w:lock w:val="contentLocked"/>
                <w:placeholder>
                  <w:docPart w:val="5A1830C7F68146A8AB620F88FB937F3E"/>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51406FC1" w14:textId="77777777" w:rsidR="00EB7C4F" w:rsidRDefault="00EB7C4F" w:rsidP="00D4098E">
                    <w:pPr>
                      <w:pStyle w:val="TableParagraph"/>
                      <w:rPr>
                        <w:rFonts w:ascii="Verdana" w:hAnsi="Verdana" w:cstheme="minorHAnsi"/>
                        <w:b/>
                        <w:bCs/>
                        <w:w w:val="95"/>
                        <w:lang w:val="en-GB"/>
                      </w:rPr>
                    </w:pPr>
                    <w:r>
                      <w:rPr>
                        <w:rFonts w:ascii="Verdana" w:hAnsi="Verdana" w:cstheme="minorHAnsi"/>
                        <w:b/>
                        <w:bCs/>
                        <w:w w:val="95"/>
                        <w:lang w:val="en-GB"/>
                      </w:rPr>
                      <w:t xml:space="preserve"> </w:t>
                    </w:r>
                  </w:p>
                </w:tc>
              </w:sdtContent>
            </w:sdt>
          </w:tr>
          <w:tr w:rsidR="00EB7C4F" w:rsidRPr="001D4E56" w14:paraId="2C09F5C3" w14:textId="77777777" w:rsidTr="00EB7C4F">
            <w:trPr>
              <w:trHeight w:val="325"/>
            </w:trPr>
            <w:tc>
              <w:tcPr>
                <w:tcW w:w="8950" w:type="dxa"/>
                <w:gridSpan w:val="2"/>
                <w:tcBorders>
                  <w:top w:val="single" w:sz="4" w:space="0" w:color="auto"/>
                  <w:left w:val="single" w:sz="4" w:space="0" w:color="auto"/>
                  <w:bottom w:val="single" w:sz="4" w:space="0" w:color="auto"/>
                  <w:right w:val="single" w:sz="4" w:space="0" w:color="auto"/>
                </w:tcBorders>
              </w:tcPr>
              <w:p w14:paraId="5E8193A4" w14:textId="77777777" w:rsidR="00EB7C4F" w:rsidRDefault="00EB7C4F" w:rsidP="00D4098E">
                <w:pPr>
                  <w:pStyle w:val="TableParagraph"/>
                  <w:jc w:val="center"/>
                  <w:rPr>
                    <w:rFonts w:ascii="Verdana" w:hAnsi="Verdana" w:cstheme="minorHAnsi"/>
                    <w:b/>
                    <w:bCs/>
                    <w:w w:val="95"/>
                    <w:lang w:val="en-GB"/>
                  </w:rPr>
                </w:pPr>
                <w:r w:rsidRPr="001D4E56">
                  <w:rPr>
                    <w:rFonts w:ascii="Verdana" w:hAnsi="Verdana" w:cstheme="minorHAnsi"/>
                    <w:b/>
                    <w:bCs/>
                    <w:w w:val="95"/>
                    <w:lang w:val="en-GB"/>
                  </w:rPr>
                  <w:t>Category</w:t>
                </w:r>
                <w:r w:rsidRPr="001D4E56">
                  <w:rPr>
                    <w:rFonts w:ascii="Verdana" w:hAnsi="Verdana" w:cstheme="minorHAnsi"/>
                    <w:b/>
                    <w:bCs/>
                    <w:spacing w:val="-6"/>
                    <w:w w:val="95"/>
                    <w:lang w:val="en-GB"/>
                  </w:rPr>
                  <w:t xml:space="preserve"> </w:t>
                </w:r>
                <w:r w:rsidRPr="001D4E56">
                  <w:rPr>
                    <w:rFonts w:ascii="Verdana" w:hAnsi="Verdana" w:cstheme="minorHAnsi"/>
                    <w:b/>
                    <w:bCs/>
                    <w:w w:val="95"/>
                    <w:lang w:val="en-GB"/>
                  </w:rPr>
                  <w:t>10</w:t>
                </w:r>
                <w:r>
                  <w:rPr>
                    <w:rFonts w:ascii="Verdana" w:hAnsi="Verdana" w:cstheme="minorHAnsi"/>
                    <w:b/>
                    <w:bCs/>
                    <w:w w:val="95"/>
                    <w:lang w:val="en-GB"/>
                  </w:rPr>
                  <w:t xml:space="preserve"> – Subjected to Serious Violence or Trauma</w:t>
                </w:r>
              </w:p>
            </w:tc>
          </w:tr>
          <w:tr w:rsidR="00EB7C4F" w:rsidRPr="001D4E56" w14:paraId="342A63EC" w14:textId="77777777" w:rsidTr="00EB7C4F">
            <w:trPr>
              <w:trHeight w:val="544"/>
            </w:trPr>
            <w:tc>
              <w:tcPr>
                <w:tcW w:w="5548" w:type="dxa"/>
                <w:tcBorders>
                  <w:top w:val="single" w:sz="4" w:space="0" w:color="auto"/>
                  <w:left w:val="single" w:sz="4" w:space="0" w:color="auto"/>
                  <w:bottom w:val="single" w:sz="4" w:space="0" w:color="auto"/>
                  <w:right w:val="single" w:sz="4" w:space="0" w:color="auto"/>
                </w:tcBorders>
              </w:tcPr>
              <w:p w14:paraId="152604FF"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537296">
                  <w:rPr>
                    <w:rFonts w:ascii="Verdana" w:hAnsi="Verdana" w:cstheme="minorHAnsi"/>
                    <w:bCs/>
                    <w:w w:val="90"/>
                    <w:lang w:val="en-GB"/>
                  </w:rPr>
                  <w:t>Have you experienced any violence or trauma, such as rape, domestic violence, torture, imprisonment or LGBTQI persecution?</w:t>
                </w:r>
              </w:p>
            </w:tc>
            <w:sdt>
              <w:sdtPr>
                <w:rPr>
                  <w:rFonts w:ascii="Verdana" w:hAnsi="Verdana" w:cstheme="minorBidi"/>
                  <w:lang w:val="en-GB"/>
                </w:rPr>
                <w:alias w:val="cat10violenceortrauma"/>
                <w:tag w:val="cat10violenceortrauma"/>
                <w:id w:val="-979220011"/>
                <w:lock w:val="contentLocked"/>
                <w:placeholder>
                  <w:docPart w:val="9C834DA231D346928BA4311D48C31BD5"/>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6E9A653A"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764F2551" w14:textId="77777777" w:rsidTr="00EB7C4F">
            <w:trPr>
              <w:trHeight w:val="390"/>
            </w:trPr>
            <w:tc>
              <w:tcPr>
                <w:tcW w:w="5548" w:type="dxa"/>
                <w:tcBorders>
                  <w:top w:val="single" w:sz="4" w:space="0" w:color="auto"/>
                  <w:left w:val="single" w:sz="4" w:space="0" w:color="auto"/>
                  <w:bottom w:val="single" w:sz="4" w:space="0" w:color="auto"/>
                  <w:right w:val="single" w:sz="4" w:space="0" w:color="auto"/>
                </w:tcBorders>
              </w:tcPr>
              <w:p w14:paraId="59482654"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1D4E56">
                  <w:rPr>
                    <w:rFonts w:ascii="Verdana" w:hAnsi="Verdana" w:cstheme="minorHAnsi"/>
                    <w:bCs/>
                    <w:w w:val="90"/>
                    <w:lang w:val="en-GB"/>
                  </w:rPr>
                  <w:t>Female</w:t>
                </w:r>
                <w:r w:rsidRPr="009343F7">
                  <w:rPr>
                    <w:rFonts w:ascii="Verdana" w:hAnsi="Verdana" w:cstheme="minorHAnsi"/>
                    <w:bCs/>
                    <w:w w:val="90"/>
                    <w:lang w:val="en-GB"/>
                  </w:rPr>
                  <w:t xml:space="preserve"> </w:t>
                </w:r>
                <w:r w:rsidRPr="001D4E56">
                  <w:rPr>
                    <w:rFonts w:ascii="Verdana" w:hAnsi="Verdana" w:cstheme="minorHAnsi"/>
                    <w:bCs/>
                    <w:w w:val="90"/>
                    <w:lang w:val="en-GB"/>
                  </w:rPr>
                  <w:t>genital</w:t>
                </w:r>
                <w:r w:rsidRPr="009343F7">
                  <w:rPr>
                    <w:rFonts w:ascii="Verdana" w:hAnsi="Verdana" w:cstheme="minorHAnsi"/>
                    <w:bCs/>
                    <w:w w:val="90"/>
                    <w:lang w:val="en-GB"/>
                  </w:rPr>
                  <w:t xml:space="preserve"> </w:t>
                </w:r>
                <w:r w:rsidRPr="001D4E56">
                  <w:rPr>
                    <w:rFonts w:ascii="Verdana" w:hAnsi="Verdana" w:cstheme="minorHAnsi"/>
                    <w:bCs/>
                    <w:w w:val="90"/>
                    <w:lang w:val="en-GB"/>
                  </w:rPr>
                  <w:t>mutilation</w:t>
                </w:r>
              </w:p>
            </w:tc>
            <w:sdt>
              <w:sdtPr>
                <w:rPr>
                  <w:rFonts w:ascii="Verdana" w:hAnsi="Verdana" w:cstheme="minorBidi"/>
                  <w:lang w:val="en-GB"/>
                </w:rPr>
                <w:alias w:val="cat10femalemutilation"/>
                <w:tag w:val="cat10femalemutilation"/>
                <w:id w:val="1088346036"/>
                <w:lock w:val="contentLocked"/>
                <w:placeholder>
                  <w:docPart w:val="E41FE2AFE6614E34ABF908274B7CE8D5"/>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3FF35D4D"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66620720" w14:textId="77777777" w:rsidTr="00EB7C4F">
            <w:trPr>
              <w:trHeight w:val="302"/>
            </w:trPr>
            <w:tc>
              <w:tcPr>
                <w:tcW w:w="5548" w:type="dxa"/>
                <w:tcBorders>
                  <w:top w:val="single" w:sz="4" w:space="0" w:color="auto"/>
                  <w:left w:val="single" w:sz="4" w:space="0" w:color="auto"/>
                  <w:bottom w:val="single" w:sz="4" w:space="0" w:color="auto"/>
                  <w:right w:val="single" w:sz="4" w:space="0" w:color="auto"/>
                </w:tcBorders>
              </w:tcPr>
              <w:p w14:paraId="5557862A"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9343F7">
                  <w:rPr>
                    <w:rFonts w:ascii="Verdana" w:hAnsi="Verdana" w:cstheme="minorHAnsi"/>
                    <w:bCs/>
                    <w:w w:val="90"/>
                    <w:lang w:val="en-GB"/>
                  </w:rPr>
                  <w:t>Rape</w:t>
                </w:r>
              </w:p>
            </w:tc>
            <w:sdt>
              <w:sdtPr>
                <w:rPr>
                  <w:rFonts w:ascii="Verdana" w:hAnsi="Verdana" w:cstheme="minorBidi"/>
                  <w:lang w:val="en-GB"/>
                </w:rPr>
                <w:alias w:val="cat10rape"/>
                <w:tag w:val="cat10rape"/>
                <w:id w:val="-506827340"/>
                <w:lock w:val="contentLocked"/>
                <w:placeholder>
                  <w:docPart w:val="6A034E78FA5247E5A5FBEAC4CA7C22E6"/>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19C2EF46"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0F2E07DB" w14:textId="77777777" w:rsidTr="00EB7C4F">
            <w:trPr>
              <w:trHeight w:val="302"/>
            </w:trPr>
            <w:tc>
              <w:tcPr>
                <w:tcW w:w="5548" w:type="dxa"/>
                <w:tcBorders>
                  <w:top w:val="single" w:sz="4" w:space="0" w:color="auto"/>
                  <w:left w:val="single" w:sz="4" w:space="0" w:color="auto"/>
                  <w:bottom w:val="single" w:sz="4" w:space="0" w:color="auto"/>
                  <w:right w:val="single" w:sz="4" w:space="0" w:color="auto"/>
                </w:tcBorders>
              </w:tcPr>
              <w:p w14:paraId="59B84764"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1D4E56">
                  <w:rPr>
                    <w:rFonts w:ascii="Verdana" w:hAnsi="Verdana" w:cstheme="minorHAnsi"/>
                    <w:bCs/>
                    <w:w w:val="90"/>
                    <w:lang w:val="en-GB"/>
                  </w:rPr>
                  <w:t>Domestic</w:t>
                </w:r>
                <w:r w:rsidRPr="009343F7">
                  <w:rPr>
                    <w:rFonts w:ascii="Verdana" w:hAnsi="Verdana" w:cstheme="minorHAnsi"/>
                    <w:bCs/>
                    <w:w w:val="90"/>
                    <w:lang w:val="en-GB"/>
                  </w:rPr>
                  <w:t xml:space="preserve"> </w:t>
                </w:r>
                <w:r w:rsidRPr="001D4E56">
                  <w:rPr>
                    <w:rFonts w:ascii="Verdana" w:hAnsi="Verdana" w:cstheme="minorHAnsi"/>
                    <w:bCs/>
                    <w:w w:val="90"/>
                    <w:lang w:val="en-GB"/>
                  </w:rPr>
                  <w:t>violence</w:t>
                </w:r>
              </w:p>
            </w:tc>
            <w:sdt>
              <w:sdtPr>
                <w:rPr>
                  <w:rFonts w:ascii="Verdana" w:hAnsi="Verdana" w:cstheme="minorBidi"/>
                  <w:lang w:val="en-GB"/>
                </w:rPr>
                <w:alias w:val="cat10domesticviolence"/>
                <w:tag w:val="cat10domesticviolence"/>
                <w:id w:val="1698729792"/>
                <w:lock w:val="contentLocked"/>
                <w:placeholder>
                  <w:docPart w:val="D97E7E36EDF94A56BF2EFC74DD48E1C1"/>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0D97AF55"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6296309E" w14:textId="77777777" w:rsidTr="00EB7C4F">
            <w:trPr>
              <w:trHeight w:val="300"/>
            </w:trPr>
            <w:tc>
              <w:tcPr>
                <w:tcW w:w="5548" w:type="dxa"/>
                <w:tcBorders>
                  <w:top w:val="single" w:sz="4" w:space="0" w:color="auto"/>
                  <w:left w:val="single" w:sz="4" w:space="0" w:color="auto"/>
                  <w:bottom w:val="single" w:sz="4" w:space="0" w:color="auto"/>
                  <w:right w:val="single" w:sz="4" w:space="0" w:color="auto"/>
                </w:tcBorders>
              </w:tcPr>
              <w:p w14:paraId="73F003F8"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1D4E56">
                  <w:rPr>
                    <w:rFonts w:ascii="Verdana" w:hAnsi="Verdana" w:cstheme="minorHAnsi"/>
                    <w:bCs/>
                    <w:w w:val="90"/>
                    <w:lang w:val="en-GB"/>
                  </w:rPr>
                  <w:t>Gender</w:t>
                </w:r>
                <w:r w:rsidRPr="009343F7">
                  <w:rPr>
                    <w:rFonts w:ascii="Verdana" w:hAnsi="Verdana" w:cstheme="minorHAnsi"/>
                    <w:bCs/>
                    <w:w w:val="90"/>
                    <w:lang w:val="en-GB"/>
                  </w:rPr>
                  <w:t xml:space="preserve"> </w:t>
                </w:r>
                <w:r w:rsidRPr="001D4E56">
                  <w:rPr>
                    <w:rFonts w:ascii="Verdana" w:hAnsi="Verdana" w:cstheme="minorHAnsi"/>
                    <w:bCs/>
                    <w:w w:val="90"/>
                    <w:lang w:val="en-GB"/>
                  </w:rPr>
                  <w:t>based</w:t>
                </w:r>
                <w:r w:rsidRPr="009343F7">
                  <w:rPr>
                    <w:rFonts w:ascii="Verdana" w:hAnsi="Verdana" w:cstheme="minorHAnsi"/>
                    <w:bCs/>
                    <w:w w:val="90"/>
                    <w:lang w:val="en-GB"/>
                  </w:rPr>
                  <w:t xml:space="preserve"> </w:t>
                </w:r>
                <w:r w:rsidRPr="001D4E56">
                  <w:rPr>
                    <w:rFonts w:ascii="Verdana" w:hAnsi="Verdana" w:cstheme="minorHAnsi"/>
                    <w:bCs/>
                    <w:w w:val="90"/>
                    <w:lang w:val="en-GB"/>
                  </w:rPr>
                  <w:t>violence</w:t>
                </w:r>
              </w:p>
            </w:tc>
            <w:sdt>
              <w:sdtPr>
                <w:rPr>
                  <w:rFonts w:ascii="Verdana" w:hAnsi="Verdana" w:cstheme="minorBidi"/>
                  <w:lang w:val="en-GB"/>
                </w:rPr>
                <w:alias w:val="cat10genderbasedviolence"/>
                <w:tag w:val="cat10genderbasedviolence"/>
                <w:id w:val="-117460348"/>
                <w:lock w:val="contentLocked"/>
                <w:placeholder>
                  <w:docPart w:val="657E421F25504FF79DCA829D1F1A1866"/>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59D52FC3"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287BA59B" w14:textId="77777777" w:rsidTr="00EB7C4F">
            <w:trPr>
              <w:trHeight w:val="305"/>
            </w:trPr>
            <w:tc>
              <w:tcPr>
                <w:tcW w:w="5548" w:type="dxa"/>
                <w:tcBorders>
                  <w:top w:val="single" w:sz="4" w:space="0" w:color="auto"/>
                  <w:left w:val="single" w:sz="4" w:space="0" w:color="auto"/>
                  <w:bottom w:val="single" w:sz="4" w:space="0" w:color="auto"/>
                  <w:right w:val="single" w:sz="4" w:space="0" w:color="auto"/>
                </w:tcBorders>
              </w:tcPr>
              <w:p w14:paraId="36D40301"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9343F7">
                  <w:rPr>
                    <w:rFonts w:ascii="Verdana" w:hAnsi="Verdana" w:cstheme="minorHAnsi"/>
                    <w:bCs/>
                    <w:w w:val="90"/>
                    <w:lang w:val="en-GB"/>
                  </w:rPr>
                  <w:t>Torture</w:t>
                </w:r>
              </w:p>
            </w:tc>
            <w:sdt>
              <w:sdtPr>
                <w:rPr>
                  <w:rFonts w:ascii="Verdana" w:hAnsi="Verdana" w:cstheme="minorBidi"/>
                  <w:lang w:val="en-GB"/>
                </w:rPr>
                <w:alias w:val="cat10_torture"/>
                <w:tag w:val="cat10_torture"/>
                <w:id w:val="-19088548"/>
                <w:lock w:val="contentLocked"/>
                <w:placeholder>
                  <w:docPart w:val="9AE7B2D1B9C64870A9822504B638CDA2"/>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7E83FC86"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14E28093" w14:textId="77777777" w:rsidTr="00EB7C4F">
            <w:trPr>
              <w:trHeight w:val="302"/>
            </w:trPr>
            <w:tc>
              <w:tcPr>
                <w:tcW w:w="5548" w:type="dxa"/>
                <w:tcBorders>
                  <w:top w:val="single" w:sz="4" w:space="0" w:color="auto"/>
                  <w:left w:val="single" w:sz="4" w:space="0" w:color="auto"/>
                  <w:bottom w:val="single" w:sz="4" w:space="0" w:color="auto"/>
                  <w:right w:val="single" w:sz="4" w:space="0" w:color="auto"/>
                </w:tcBorders>
              </w:tcPr>
              <w:p w14:paraId="2A8CE7C7"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6675E0">
                  <w:rPr>
                    <w:rFonts w:ascii="Verdana" w:hAnsi="Verdana" w:cstheme="minorHAnsi"/>
                    <w:bCs/>
                    <w:w w:val="90"/>
                    <w:lang w:val="en-GB"/>
                  </w:rPr>
                  <w:t>LGBT</w:t>
                </w:r>
                <w:r w:rsidRPr="006675E0">
                  <w:rPr>
                    <w:rFonts w:ascii="Verdana" w:hAnsi="Verdana"/>
                    <w:bCs/>
                    <w:w w:val="90"/>
                    <w:lang w:val="en-GB"/>
                  </w:rPr>
                  <w:t>Q</w:t>
                </w:r>
                <w:r w:rsidRPr="009343F7">
                  <w:rPr>
                    <w:rFonts w:ascii="Verdana" w:hAnsi="Verdana" w:cstheme="minorHAnsi"/>
                    <w:bCs/>
                    <w:w w:val="90"/>
                    <w:lang w:val="en-GB"/>
                  </w:rPr>
                  <w:t xml:space="preserve"> </w:t>
                </w:r>
                <w:r w:rsidRPr="001D4E56">
                  <w:rPr>
                    <w:rFonts w:ascii="Verdana" w:hAnsi="Verdana" w:cstheme="minorHAnsi"/>
                    <w:bCs/>
                    <w:w w:val="90"/>
                    <w:lang w:val="en-GB"/>
                  </w:rPr>
                  <w:t>persecution</w:t>
                </w:r>
              </w:p>
            </w:tc>
            <w:sdt>
              <w:sdtPr>
                <w:rPr>
                  <w:rFonts w:ascii="Verdana" w:hAnsi="Verdana" w:cstheme="minorBidi"/>
                  <w:lang w:val="en-GB"/>
                </w:rPr>
                <w:alias w:val="cat10_lgbtqpersecution"/>
                <w:tag w:val="cat10_lgbtqpersecution"/>
                <w:id w:val="1910566292"/>
                <w:lock w:val="contentLocked"/>
                <w:placeholder>
                  <w:docPart w:val="5B8B283D789F46969D78FCEFB3F07FDD"/>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7AA4872B"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093597C1" w14:textId="77777777" w:rsidTr="00EB7C4F">
            <w:trPr>
              <w:trHeight w:val="424"/>
            </w:trPr>
            <w:tc>
              <w:tcPr>
                <w:tcW w:w="5548" w:type="dxa"/>
                <w:tcBorders>
                  <w:top w:val="single" w:sz="4" w:space="0" w:color="auto"/>
                  <w:left w:val="single" w:sz="4" w:space="0" w:color="auto"/>
                  <w:bottom w:val="single" w:sz="4" w:space="0" w:color="auto"/>
                  <w:right w:val="single" w:sz="4" w:space="0" w:color="auto"/>
                </w:tcBorders>
              </w:tcPr>
              <w:p w14:paraId="506B35EF"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1D4E56">
                  <w:rPr>
                    <w:rFonts w:ascii="Verdana" w:hAnsi="Verdana" w:cstheme="minorHAnsi"/>
                    <w:bCs/>
                    <w:w w:val="90"/>
                    <w:lang w:val="en-GB"/>
                  </w:rPr>
                  <w:t>Others</w:t>
                </w:r>
                <w:r w:rsidRPr="009343F7">
                  <w:rPr>
                    <w:rFonts w:ascii="Verdana" w:hAnsi="Verdana" w:cstheme="minorHAnsi"/>
                    <w:bCs/>
                    <w:w w:val="90"/>
                    <w:lang w:val="en-GB"/>
                  </w:rPr>
                  <w:t xml:space="preserve"> </w:t>
                </w:r>
                <w:r w:rsidRPr="001D4E56">
                  <w:rPr>
                    <w:rFonts w:ascii="Verdana" w:hAnsi="Verdana" w:cstheme="minorHAnsi"/>
                    <w:bCs/>
                    <w:w w:val="90"/>
                    <w:lang w:val="en-GB"/>
                  </w:rPr>
                  <w:t>not</w:t>
                </w:r>
                <w:r w:rsidRPr="009343F7">
                  <w:rPr>
                    <w:rFonts w:ascii="Verdana" w:hAnsi="Verdana" w:cstheme="minorHAnsi"/>
                    <w:bCs/>
                    <w:w w:val="90"/>
                    <w:lang w:val="en-GB"/>
                  </w:rPr>
                  <w:t xml:space="preserve"> </w:t>
                </w:r>
                <w:r w:rsidRPr="001D4E56">
                  <w:rPr>
                    <w:rFonts w:ascii="Verdana" w:hAnsi="Verdana" w:cstheme="minorHAnsi"/>
                    <w:bCs/>
                    <w:w w:val="90"/>
                    <w:lang w:val="en-GB"/>
                  </w:rPr>
                  <w:t>in</w:t>
                </w:r>
                <w:r w:rsidRPr="009343F7">
                  <w:rPr>
                    <w:rFonts w:ascii="Verdana" w:hAnsi="Verdana" w:cstheme="minorHAnsi"/>
                    <w:bCs/>
                    <w:w w:val="90"/>
                    <w:lang w:val="en-GB"/>
                  </w:rPr>
                  <w:t xml:space="preserve"> </w:t>
                </w:r>
                <w:r w:rsidRPr="001D4E56">
                  <w:rPr>
                    <w:rFonts w:ascii="Verdana" w:hAnsi="Verdana" w:cstheme="minorHAnsi"/>
                    <w:bCs/>
                    <w:w w:val="90"/>
                    <w:lang w:val="en-GB"/>
                  </w:rPr>
                  <w:t>the</w:t>
                </w:r>
                <w:r w:rsidRPr="009343F7">
                  <w:rPr>
                    <w:rFonts w:ascii="Verdana" w:hAnsi="Verdana" w:cstheme="minorHAnsi"/>
                    <w:bCs/>
                    <w:w w:val="90"/>
                    <w:lang w:val="en-GB"/>
                  </w:rPr>
                  <w:t xml:space="preserve"> </w:t>
                </w:r>
                <w:r w:rsidRPr="001D4E56">
                  <w:rPr>
                    <w:rFonts w:ascii="Verdana" w:hAnsi="Verdana" w:cstheme="minorHAnsi"/>
                    <w:bCs/>
                    <w:w w:val="90"/>
                    <w:lang w:val="en-GB"/>
                  </w:rPr>
                  <w:t>list</w:t>
                </w:r>
                <w:r w:rsidRPr="009343F7">
                  <w:rPr>
                    <w:rFonts w:ascii="Verdana" w:hAnsi="Verdana" w:cstheme="minorHAnsi"/>
                    <w:bCs/>
                    <w:w w:val="90"/>
                    <w:lang w:val="en-GB"/>
                  </w:rPr>
                  <w:t xml:space="preserve"> </w:t>
                </w:r>
                <w:r w:rsidRPr="001D4E56">
                  <w:rPr>
                    <w:rFonts w:ascii="Verdana" w:hAnsi="Verdana" w:cstheme="minorHAnsi"/>
                    <w:bCs/>
                    <w:w w:val="90"/>
                    <w:lang w:val="en-GB"/>
                  </w:rPr>
                  <w:t>above,</w:t>
                </w:r>
                <w:r w:rsidRPr="009343F7">
                  <w:rPr>
                    <w:rFonts w:ascii="Verdana" w:hAnsi="Verdana" w:cstheme="minorHAnsi"/>
                    <w:bCs/>
                    <w:w w:val="90"/>
                    <w:lang w:val="en-GB"/>
                  </w:rPr>
                  <w:t xml:space="preserve"> </w:t>
                </w:r>
                <w:r w:rsidRPr="001D4E56">
                  <w:rPr>
                    <w:rFonts w:ascii="Verdana" w:hAnsi="Verdana" w:cstheme="minorHAnsi"/>
                    <w:bCs/>
                    <w:w w:val="90"/>
                    <w:lang w:val="en-GB"/>
                  </w:rPr>
                  <w:t>please</w:t>
                </w:r>
                <w:r w:rsidRPr="009343F7">
                  <w:rPr>
                    <w:rFonts w:ascii="Verdana" w:hAnsi="Verdana" w:cstheme="minorHAnsi"/>
                    <w:bCs/>
                    <w:w w:val="90"/>
                    <w:lang w:val="en-GB"/>
                  </w:rPr>
                  <w:t xml:space="preserve"> </w:t>
                </w:r>
                <w:r w:rsidRPr="001D4E56">
                  <w:rPr>
                    <w:rFonts w:ascii="Verdana" w:hAnsi="Verdana" w:cstheme="minorHAnsi"/>
                    <w:bCs/>
                    <w:w w:val="90"/>
                    <w:lang w:val="en-GB"/>
                  </w:rPr>
                  <w:t>specify</w:t>
                </w:r>
              </w:p>
            </w:tc>
            <w:sdt>
              <w:sdtPr>
                <w:rPr>
                  <w:rFonts w:ascii="Verdana" w:hAnsi="Verdana" w:cstheme="minorBidi"/>
                  <w:lang w:val="en-GB"/>
                </w:rPr>
                <w:alias w:val="cat10traumaother"/>
                <w:tag w:val="cat10traumaother"/>
                <w:id w:val="63464045"/>
                <w:lock w:val="contentLocked"/>
                <w:placeholder>
                  <w:docPart w:val="4E8C6F01EBED492685222ADD55F0280D"/>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3C00E3F2"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0B6F737C" w14:textId="77777777" w:rsidTr="00EB7C4F">
            <w:trPr>
              <w:trHeight w:val="424"/>
            </w:trPr>
            <w:tc>
              <w:tcPr>
                <w:tcW w:w="5548" w:type="dxa"/>
                <w:tcBorders>
                  <w:top w:val="single" w:sz="4" w:space="0" w:color="auto"/>
                  <w:left w:val="single" w:sz="4" w:space="0" w:color="auto"/>
                  <w:bottom w:val="single" w:sz="4" w:space="0" w:color="auto"/>
                  <w:right w:val="single" w:sz="4" w:space="0" w:color="auto"/>
                </w:tcBorders>
              </w:tcPr>
              <w:p w14:paraId="680B7C9C" w14:textId="77777777" w:rsidR="00EB7C4F" w:rsidRPr="001D4E56" w:rsidRDefault="00EB7C4F" w:rsidP="00D4098E">
                <w:pPr>
                  <w:pStyle w:val="TableParagraph"/>
                  <w:spacing w:line="252" w:lineRule="exact"/>
                  <w:ind w:left="107"/>
                  <w:rPr>
                    <w:rFonts w:ascii="Verdana" w:hAnsi="Verdana" w:cstheme="minorHAnsi"/>
                    <w:bCs/>
                    <w:w w:val="90"/>
                    <w:lang w:val="en-GB"/>
                  </w:rPr>
                </w:pPr>
                <w:r>
                  <w:rPr>
                    <w:rFonts w:ascii="Verdana" w:hAnsi="Verdana" w:cstheme="minorHAnsi"/>
                    <w:bCs/>
                    <w:w w:val="90"/>
                    <w:lang w:val="en-GB"/>
                  </w:rPr>
                  <w:t>When did the trauma happen?</w:t>
                </w:r>
              </w:p>
            </w:tc>
            <w:sdt>
              <w:sdtPr>
                <w:rPr>
                  <w:rFonts w:ascii="Verdana" w:hAnsi="Verdana" w:cstheme="minorBidi"/>
                  <w:lang w:val="en-GB"/>
                </w:rPr>
                <w:alias w:val="cat10whendidtraumaoccur"/>
                <w:tag w:val="cat10whendidtraumaoccur"/>
                <w:id w:val="767437907"/>
                <w:lock w:val="contentLocked"/>
                <w:placeholder>
                  <w:docPart w:val="E3F677CD72C2483594AA1C85CCE3668D"/>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1BB8610A" w14:textId="77777777" w:rsidR="00EB7C4F"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6A6E6545" w14:textId="77777777" w:rsidTr="00EB7C4F">
            <w:trPr>
              <w:trHeight w:val="424"/>
            </w:trPr>
            <w:tc>
              <w:tcPr>
                <w:tcW w:w="5548" w:type="dxa"/>
                <w:tcBorders>
                  <w:top w:val="single" w:sz="4" w:space="0" w:color="auto"/>
                  <w:left w:val="single" w:sz="4" w:space="0" w:color="auto"/>
                  <w:bottom w:val="single" w:sz="4" w:space="0" w:color="auto"/>
                  <w:right w:val="single" w:sz="4" w:space="0" w:color="auto"/>
                </w:tcBorders>
              </w:tcPr>
              <w:p w14:paraId="4DAE0E06" w14:textId="77777777" w:rsidR="00EB7C4F" w:rsidRDefault="00EB7C4F" w:rsidP="00D4098E">
                <w:pPr>
                  <w:pStyle w:val="TableParagraph"/>
                  <w:spacing w:line="252" w:lineRule="exact"/>
                  <w:ind w:left="107"/>
                  <w:rPr>
                    <w:rFonts w:ascii="Verdana" w:hAnsi="Verdana" w:cstheme="minorHAnsi"/>
                    <w:bCs/>
                    <w:w w:val="90"/>
                    <w:lang w:val="en-GB"/>
                  </w:rPr>
                </w:pPr>
                <w:r>
                  <w:rPr>
                    <w:rFonts w:ascii="Verdana" w:hAnsi="Verdana" w:cstheme="minorHAnsi"/>
                    <w:bCs/>
                    <w:w w:val="90"/>
                    <w:lang w:val="en-GB"/>
                  </w:rPr>
                  <w:t>Where did the trauma happen?</w:t>
                </w:r>
              </w:p>
            </w:tc>
            <w:sdt>
              <w:sdtPr>
                <w:rPr>
                  <w:rFonts w:ascii="Verdana" w:hAnsi="Verdana" w:cstheme="minorBidi"/>
                  <w:lang w:val="en-GB"/>
                </w:rPr>
                <w:alias w:val="cat10wheredidtraumaoccur"/>
                <w:tag w:val="cat10wheredidtraumaoccur"/>
                <w:id w:val="2102910185"/>
                <w:lock w:val="contentLocked"/>
                <w:placeholder>
                  <w:docPart w:val="5BF101EFBB0643BBAA8C2E4AC7DF3921"/>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295CDBF1" w14:textId="77777777" w:rsidR="00EB7C4F"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05FD81EF" w14:textId="77777777" w:rsidTr="00EB7C4F">
            <w:trPr>
              <w:trHeight w:val="424"/>
            </w:trPr>
            <w:tc>
              <w:tcPr>
                <w:tcW w:w="5548" w:type="dxa"/>
                <w:tcBorders>
                  <w:top w:val="single" w:sz="4" w:space="0" w:color="auto"/>
                  <w:left w:val="single" w:sz="4" w:space="0" w:color="auto"/>
                  <w:bottom w:val="single" w:sz="4" w:space="0" w:color="auto"/>
                  <w:right w:val="single" w:sz="4" w:space="0" w:color="auto"/>
                </w:tcBorders>
              </w:tcPr>
              <w:p w14:paraId="282FF52A" w14:textId="77777777" w:rsidR="00EB7C4F" w:rsidRDefault="00EB7C4F" w:rsidP="00D4098E">
                <w:pPr>
                  <w:pStyle w:val="TableParagraph"/>
                  <w:spacing w:line="252" w:lineRule="exact"/>
                  <w:ind w:left="107"/>
                  <w:rPr>
                    <w:rFonts w:ascii="Verdana" w:hAnsi="Verdana" w:cstheme="minorHAnsi"/>
                    <w:bCs/>
                    <w:w w:val="90"/>
                    <w:lang w:val="en-GB"/>
                  </w:rPr>
                </w:pPr>
                <w:r>
                  <w:rPr>
                    <w:rFonts w:ascii="Verdana" w:hAnsi="Verdana" w:cstheme="minorHAnsi"/>
                    <w:bCs/>
                    <w:w w:val="90"/>
                    <w:lang w:val="en-GB"/>
                  </w:rPr>
                  <w:t>Is the trauma still happening now?</w:t>
                </w:r>
              </w:p>
            </w:tc>
            <w:sdt>
              <w:sdtPr>
                <w:rPr>
                  <w:rFonts w:ascii="Verdana" w:hAnsi="Verdana" w:cstheme="minorBidi"/>
                  <w:lang w:val="en-GB"/>
                </w:rPr>
                <w:alias w:val="cat10traumastillhappening"/>
                <w:tag w:val="cat10traumastillhappening"/>
                <w:id w:val="-1868429549"/>
                <w:lock w:val="contentLocked"/>
                <w:placeholder>
                  <w:docPart w:val="3B4D002855964CD8A9B796E93C81A4FC"/>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52DD11B7" w14:textId="77777777" w:rsidR="00EB7C4F"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5DEFA3BD" w14:textId="77777777" w:rsidTr="00EB7C4F">
            <w:trPr>
              <w:trHeight w:val="436"/>
            </w:trPr>
            <w:tc>
              <w:tcPr>
                <w:tcW w:w="5548" w:type="dxa"/>
                <w:tcBorders>
                  <w:top w:val="single" w:sz="4" w:space="0" w:color="auto"/>
                  <w:left w:val="single" w:sz="4" w:space="0" w:color="auto"/>
                  <w:bottom w:val="single" w:sz="4" w:space="0" w:color="auto"/>
                  <w:right w:val="single" w:sz="4" w:space="0" w:color="auto"/>
                </w:tcBorders>
              </w:tcPr>
              <w:p w14:paraId="696E693D" w14:textId="77777777" w:rsidR="00EB7C4F" w:rsidRPr="001D4E56" w:rsidRDefault="00EB7C4F" w:rsidP="00D4098E">
                <w:pPr>
                  <w:pStyle w:val="TableParagraph"/>
                  <w:spacing w:line="252" w:lineRule="exact"/>
                  <w:ind w:left="107"/>
                  <w:rPr>
                    <w:rFonts w:ascii="Verdana" w:hAnsi="Verdana" w:cstheme="minorHAnsi"/>
                    <w:bCs/>
                    <w:w w:val="90"/>
                    <w:lang w:val="en-GB"/>
                  </w:rPr>
                </w:pPr>
                <w:r w:rsidRPr="001D4E56">
                  <w:rPr>
                    <w:rFonts w:ascii="Verdana" w:hAnsi="Verdana" w:cstheme="minorHAnsi"/>
                    <w:bCs/>
                    <w:w w:val="90"/>
                    <w:lang w:val="en-GB"/>
                  </w:rPr>
                  <w:t>Do</w:t>
                </w:r>
                <w:r w:rsidRPr="009343F7">
                  <w:rPr>
                    <w:rFonts w:ascii="Verdana" w:hAnsi="Verdana" w:cstheme="minorHAnsi"/>
                    <w:bCs/>
                    <w:w w:val="90"/>
                    <w:lang w:val="en-GB"/>
                  </w:rPr>
                  <w:t xml:space="preserve"> </w:t>
                </w:r>
                <w:r w:rsidRPr="001D4E56">
                  <w:rPr>
                    <w:rFonts w:ascii="Verdana" w:hAnsi="Verdana" w:cstheme="minorHAnsi"/>
                    <w:bCs/>
                    <w:w w:val="90"/>
                    <w:lang w:val="en-GB"/>
                  </w:rPr>
                  <w:t>you</w:t>
                </w:r>
                <w:r w:rsidRPr="009343F7">
                  <w:rPr>
                    <w:rFonts w:ascii="Verdana" w:hAnsi="Verdana" w:cstheme="minorHAnsi"/>
                    <w:bCs/>
                    <w:w w:val="90"/>
                    <w:lang w:val="en-GB"/>
                  </w:rPr>
                  <w:t xml:space="preserve"> </w:t>
                </w:r>
                <w:r w:rsidRPr="001D4E56">
                  <w:rPr>
                    <w:rFonts w:ascii="Verdana" w:hAnsi="Verdana" w:cstheme="minorHAnsi"/>
                    <w:bCs/>
                    <w:w w:val="90"/>
                    <w:lang w:val="en-GB"/>
                  </w:rPr>
                  <w:t>feel</w:t>
                </w:r>
                <w:r w:rsidRPr="009343F7">
                  <w:rPr>
                    <w:rFonts w:ascii="Verdana" w:hAnsi="Verdana" w:cstheme="minorHAnsi"/>
                    <w:bCs/>
                    <w:w w:val="90"/>
                    <w:lang w:val="en-GB"/>
                  </w:rPr>
                  <w:t xml:space="preserve"> </w:t>
                </w:r>
                <w:r w:rsidRPr="001D4E56">
                  <w:rPr>
                    <w:rFonts w:ascii="Verdana" w:hAnsi="Verdana" w:cstheme="minorHAnsi"/>
                    <w:bCs/>
                    <w:w w:val="90"/>
                    <w:lang w:val="en-GB"/>
                  </w:rPr>
                  <w:t>safe</w:t>
                </w:r>
                <w:r w:rsidRPr="009343F7">
                  <w:rPr>
                    <w:rFonts w:ascii="Verdana" w:hAnsi="Verdana" w:cstheme="minorHAnsi"/>
                    <w:bCs/>
                    <w:w w:val="90"/>
                    <w:lang w:val="en-GB"/>
                  </w:rPr>
                  <w:t xml:space="preserve"> </w:t>
                </w:r>
                <w:r w:rsidRPr="001D4E56">
                  <w:rPr>
                    <w:rFonts w:ascii="Verdana" w:hAnsi="Verdana" w:cstheme="minorHAnsi"/>
                    <w:bCs/>
                    <w:w w:val="90"/>
                    <w:lang w:val="en-GB"/>
                  </w:rPr>
                  <w:t>in</w:t>
                </w:r>
                <w:r w:rsidRPr="009343F7">
                  <w:rPr>
                    <w:rFonts w:ascii="Verdana" w:hAnsi="Verdana" w:cstheme="minorHAnsi"/>
                    <w:bCs/>
                    <w:w w:val="90"/>
                    <w:lang w:val="en-GB"/>
                  </w:rPr>
                  <w:t xml:space="preserve"> </w:t>
                </w:r>
                <w:r w:rsidRPr="001D4E56">
                  <w:rPr>
                    <w:rFonts w:ascii="Verdana" w:hAnsi="Verdana" w:cstheme="minorHAnsi"/>
                    <w:bCs/>
                    <w:w w:val="90"/>
                    <w:lang w:val="en-GB"/>
                  </w:rPr>
                  <w:t>Ireland?</w:t>
                </w:r>
              </w:p>
            </w:tc>
            <w:tc>
              <w:tcPr>
                <w:tcW w:w="3402" w:type="dxa"/>
                <w:tcBorders>
                  <w:top w:val="single" w:sz="4" w:space="0" w:color="auto"/>
                  <w:left w:val="single" w:sz="4" w:space="0" w:color="auto"/>
                  <w:bottom w:val="single" w:sz="4" w:space="0" w:color="auto"/>
                  <w:right w:val="single" w:sz="4" w:space="0" w:color="auto"/>
                </w:tcBorders>
              </w:tcPr>
              <w:sdt>
                <w:sdtPr>
                  <w:rPr>
                    <w:rFonts w:ascii="Verdana" w:hAnsi="Verdana" w:cstheme="minorBidi"/>
                    <w:lang w:val="en-GB"/>
                  </w:rPr>
                  <w:alias w:val="cat10applicantfeelssafeinireland"/>
                  <w:tag w:val="cat10applicantfeelssafeinireland"/>
                  <w:id w:val="-451486084"/>
                  <w:lock w:val="contentLocked"/>
                  <w:placeholder>
                    <w:docPart w:val="05F8A09E8B384D84BDAC96008E5327B6"/>
                  </w:placeholder>
                  <w:showingPlcHdr/>
                  <w:text/>
                </w:sdtPr>
                <w:sdtEndPr/>
                <w:sdtContent>
                  <w:p w14:paraId="4BC84AF0"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sdtContent>
              </w:sdt>
            </w:tc>
          </w:tr>
          <w:tr w:rsidR="00EB7C4F" w:rsidRPr="001D4E56" w14:paraId="6350E6AC" w14:textId="77777777" w:rsidTr="00EB7C4F">
            <w:trPr>
              <w:trHeight w:val="325"/>
            </w:trPr>
            <w:tc>
              <w:tcPr>
                <w:tcW w:w="8950" w:type="dxa"/>
                <w:gridSpan w:val="2"/>
                <w:tcBorders>
                  <w:top w:val="single" w:sz="4" w:space="0" w:color="auto"/>
                  <w:left w:val="single" w:sz="4" w:space="0" w:color="auto"/>
                  <w:bottom w:val="single" w:sz="4" w:space="0" w:color="auto"/>
                  <w:right w:val="single" w:sz="4" w:space="0" w:color="auto"/>
                </w:tcBorders>
              </w:tcPr>
              <w:p w14:paraId="4D697F99" w14:textId="77777777" w:rsidR="00EB7C4F" w:rsidRPr="001D4E56" w:rsidRDefault="00EB7C4F" w:rsidP="00D4098E">
                <w:pPr>
                  <w:pStyle w:val="TableParagraph"/>
                  <w:jc w:val="center"/>
                  <w:rPr>
                    <w:rFonts w:ascii="Verdana" w:hAnsi="Verdana" w:cstheme="minorHAnsi"/>
                    <w:lang w:val="en-GB"/>
                  </w:rPr>
                </w:pPr>
                <w:r w:rsidRPr="001D4E56">
                  <w:rPr>
                    <w:rFonts w:ascii="Verdana" w:hAnsi="Verdana" w:cstheme="minorHAnsi"/>
                    <w:b/>
                    <w:bCs/>
                    <w:w w:val="95"/>
                    <w:lang w:val="en-GB"/>
                  </w:rPr>
                  <w:t>Category</w:t>
                </w:r>
                <w:r w:rsidRPr="001D4E56">
                  <w:rPr>
                    <w:rFonts w:ascii="Verdana" w:hAnsi="Verdana" w:cstheme="minorHAnsi"/>
                    <w:b/>
                    <w:bCs/>
                    <w:spacing w:val="-6"/>
                    <w:w w:val="95"/>
                    <w:lang w:val="en-GB"/>
                  </w:rPr>
                  <w:t xml:space="preserve"> </w:t>
                </w:r>
                <w:r w:rsidRPr="001D4E56">
                  <w:rPr>
                    <w:rFonts w:ascii="Verdana" w:hAnsi="Verdana" w:cstheme="minorHAnsi"/>
                    <w:b/>
                    <w:bCs/>
                    <w:w w:val="95"/>
                    <w:lang w:val="en-GB"/>
                  </w:rPr>
                  <w:t>11</w:t>
                </w:r>
                <w:r>
                  <w:rPr>
                    <w:rFonts w:ascii="Verdana" w:hAnsi="Verdana" w:cstheme="minorHAnsi"/>
                    <w:b/>
                    <w:bCs/>
                    <w:w w:val="95"/>
                    <w:lang w:val="en-GB"/>
                  </w:rPr>
                  <w:t xml:space="preserve"> – LGBTQI+</w:t>
                </w:r>
              </w:p>
            </w:tc>
          </w:tr>
          <w:tr w:rsidR="00EB7C4F" w:rsidRPr="001D4E56" w14:paraId="20028593" w14:textId="77777777" w:rsidTr="00EB7C4F">
            <w:trPr>
              <w:trHeight w:val="376"/>
            </w:trPr>
            <w:tc>
              <w:tcPr>
                <w:tcW w:w="5548" w:type="dxa"/>
                <w:tcBorders>
                  <w:top w:val="single" w:sz="4" w:space="0" w:color="auto"/>
                  <w:left w:val="single" w:sz="4" w:space="0" w:color="auto"/>
                  <w:bottom w:val="single" w:sz="4" w:space="0" w:color="auto"/>
                  <w:right w:val="single" w:sz="4" w:space="0" w:color="auto"/>
                </w:tcBorders>
              </w:tcPr>
              <w:p w14:paraId="31AE4960" w14:textId="77777777" w:rsidR="00EB7C4F" w:rsidRPr="009343F7" w:rsidRDefault="00EB7C4F" w:rsidP="00D4098E">
                <w:pPr>
                  <w:pStyle w:val="TableParagraph"/>
                  <w:spacing w:before="3" w:line="262" w:lineRule="exact"/>
                  <w:ind w:left="107"/>
                  <w:rPr>
                    <w:rFonts w:ascii="Verdana" w:hAnsi="Verdana" w:cstheme="minorHAnsi"/>
                    <w:bCs/>
                    <w:w w:val="90"/>
                    <w:lang w:val="en-GB"/>
                  </w:rPr>
                </w:pPr>
                <w:r w:rsidRPr="00077AD6">
                  <w:rPr>
                    <w:rFonts w:ascii="Verdana" w:hAnsi="Verdana" w:cstheme="minorHAnsi"/>
                    <w:bCs/>
                    <w:w w:val="90"/>
                    <w:lang w:val="en-GB"/>
                  </w:rPr>
                  <w:t>Are you LGBTQ+?</w:t>
                </w:r>
              </w:p>
            </w:tc>
            <w:sdt>
              <w:sdtPr>
                <w:rPr>
                  <w:rFonts w:ascii="Verdana" w:hAnsi="Verdana" w:cstheme="minorBidi"/>
                  <w:lang w:val="en-GB"/>
                </w:rPr>
                <w:alias w:val="cat11applicantislgbtq"/>
                <w:tag w:val="cat11applicantislgbtq"/>
                <w:id w:val="1641384452"/>
                <w:lock w:val="contentLocked"/>
                <w:placeholder>
                  <w:docPart w:val="2E84254563924288BDCC563D05A1D528"/>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0641A924"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6D402511" w14:textId="77777777" w:rsidTr="00EB7C4F">
            <w:trPr>
              <w:trHeight w:val="293"/>
            </w:trPr>
            <w:tc>
              <w:tcPr>
                <w:tcW w:w="5548" w:type="dxa"/>
                <w:tcBorders>
                  <w:top w:val="single" w:sz="4" w:space="0" w:color="auto"/>
                  <w:left w:val="single" w:sz="4" w:space="0" w:color="auto"/>
                  <w:bottom w:val="single" w:sz="4" w:space="0" w:color="auto"/>
                  <w:right w:val="single" w:sz="4" w:space="0" w:color="auto"/>
                </w:tcBorders>
              </w:tcPr>
              <w:p w14:paraId="1BCB146C"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9343F7">
                  <w:rPr>
                    <w:rFonts w:ascii="Verdana" w:hAnsi="Verdana" w:cstheme="minorHAnsi"/>
                    <w:bCs/>
                    <w:w w:val="90"/>
                    <w:lang w:val="en-GB"/>
                  </w:rPr>
                  <w:t xml:space="preserve"> If yes, was it the reason to leave their country?</w:t>
                </w:r>
              </w:p>
            </w:tc>
            <w:sdt>
              <w:sdtPr>
                <w:rPr>
                  <w:rFonts w:ascii="Verdana" w:hAnsi="Verdana" w:cstheme="minorBidi"/>
                  <w:sz w:val="20"/>
                  <w:szCs w:val="20"/>
                  <w:lang w:val="en-GB"/>
                </w:rPr>
                <w:alias w:val="cat11gendersexualityreasonforleaving"/>
                <w:tag w:val="cat11gendersexualityreasonforleaving"/>
                <w:id w:val="-1976372828"/>
                <w:lock w:val="contentLocked"/>
                <w:placeholder>
                  <w:docPart w:val="B264A8E49EF946B08C1D8378AD57E89E"/>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58DB39AA" w14:textId="77777777" w:rsidR="00EB7C4F" w:rsidRPr="001D4E56" w:rsidRDefault="00EB7C4F" w:rsidP="00D4098E">
                    <w:pPr>
                      <w:pStyle w:val="TableParagraph"/>
                      <w:rPr>
                        <w:rFonts w:ascii="Verdana" w:hAnsi="Verdana" w:cstheme="minorHAnsi"/>
                        <w:sz w:val="20"/>
                        <w:lang w:val="en-GB"/>
                      </w:rPr>
                    </w:pPr>
                    <w:r>
                      <w:rPr>
                        <w:rFonts w:ascii="Verdana" w:hAnsi="Verdana" w:cstheme="minorHAnsi"/>
                        <w:sz w:val="20"/>
                        <w:lang w:val="en-GB"/>
                      </w:rPr>
                      <w:t xml:space="preserve"> </w:t>
                    </w:r>
                  </w:p>
                </w:tc>
              </w:sdtContent>
            </w:sdt>
          </w:tr>
          <w:tr w:rsidR="00EB7C4F" w:rsidRPr="001D4E56" w14:paraId="268CBB62" w14:textId="77777777" w:rsidTr="00EB7C4F">
            <w:trPr>
              <w:trHeight w:val="815"/>
            </w:trPr>
            <w:tc>
              <w:tcPr>
                <w:tcW w:w="5548" w:type="dxa"/>
                <w:tcBorders>
                  <w:top w:val="single" w:sz="4" w:space="0" w:color="auto"/>
                  <w:left w:val="single" w:sz="4" w:space="0" w:color="auto"/>
                  <w:bottom w:val="single" w:sz="4" w:space="0" w:color="auto"/>
                  <w:right w:val="single" w:sz="4" w:space="0" w:color="auto"/>
                </w:tcBorders>
              </w:tcPr>
              <w:p w14:paraId="50DAF61C"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1D4E56">
                  <w:rPr>
                    <w:rFonts w:ascii="Verdana" w:hAnsi="Verdana" w:cstheme="minorHAnsi"/>
                    <w:bCs/>
                    <w:w w:val="90"/>
                    <w:lang w:val="en-GB"/>
                  </w:rPr>
                  <w:t>Do</w:t>
                </w:r>
                <w:r w:rsidRPr="009343F7">
                  <w:rPr>
                    <w:rFonts w:ascii="Verdana" w:hAnsi="Verdana" w:cstheme="minorHAnsi"/>
                    <w:bCs/>
                    <w:w w:val="90"/>
                    <w:lang w:val="en-GB"/>
                  </w:rPr>
                  <w:t xml:space="preserve"> </w:t>
                </w:r>
                <w:r w:rsidRPr="001D4E56">
                  <w:rPr>
                    <w:rFonts w:ascii="Verdana" w:hAnsi="Verdana" w:cstheme="minorHAnsi"/>
                    <w:bCs/>
                    <w:w w:val="90"/>
                    <w:lang w:val="en-GB"/>
                  </w:rPr>
                  <w:t>you</w:t>
                </w:r>
                <w:r w:rsidRPr="009343F7">
                  <w:rPr>
                    <w:rFonts w:ascii="Verdana" w:hAnsi="Verdana" w:cstheme="minorHAnsi"/>
                    <w:bCs/>
                    <w:w w:val="90"/>
                    <w:lang w:val="en-GB"/>
                  </w:rPr>
                  <w:t xml:space="preserve"> </w:t>
                </w:r>
                <w:r w:rsidRPr="001D4E56">
                  <w:rPr>
                    <w:rFonts w:ascii="Verdana" w:hAnsi="Verdana" w:cstheme="minorHAnsi"/>
                    <w:bCs/>
                    <w:w w:val="90"/>
                    <w:lang w:val="en-GB"/>
                  </w:rPr>
                  <w:t>consent</w:t>
                </w:r>
                <w:r w:rsidRPr="009343F7">
                  <w:rPr>
                    <w:rFonts w:ascii="Verdana" w:hAnsi="Verdana" w:cstheme="minorHAnsi"/>
                    <w:bCs/>
                    <w:w w:val="90"/>
                    <w:lang w:val="en-GB"/>
                  </w:rPr>
                  <w:t xml:space="preserve"> </w:t>
                </w:r>
                <w:r w:rsidRPr="001D4E56">
                  <w:rPr>
                    <w:rFonts w:ascii="Verdana" w:hAnsi="Verdana" w:cstheme="minorHAnsi"/>
                    <w:bCs/>
                    <w:w w:val="90"/>
                    <w:lang w:val="en-GB"/>
                  </w:rPr>
                  <w:t>to</w:t>
                </w:r>
                <w:r w:rsidRPr="009343F7">
                  <w:rPr>
                    <w:rFonts w:ascii="Verdana" w:hAnsi="Verdana" w:cstheme="minorHAnsi"/>
                    <w:bCs/>
                    <w:w w:val="90"/>
                    <w:lang w:val="en-GB"/>
                  </w:rPr>
                  <w:t xml:space="preserve"> </w:t>
                </w:r>
                <w:r w:rsidRPr="001D4E56">
                  <w:rPr>
                    <w:rFonts w:ascii="Verdana" w:hAnsi="Verdana" w:cstheme="minorHAnsi"/>
                    <w:bCs/>
                    <w:w w:val="90"/>
                    <w:lang w:val="en-GB"/>
                  </w:rPr>
                  <w:t>being</w:t>
                </w:r>
                <w:r w:rsidRPr="009343F7">
                  <w:rPr>
                    <w:rFonts w:ascii="Verdana" w:hAnsi="Verdana" w:cstheme="minorHAnsi"/>
                    <w:bCs/>
                    <w:w w:val="90"/>
                    <w:lang w:val="en-GB"/>
                  </w:rPr>
                  <w:t xml:space="preserve"> </w:t>
                </w:r>
                <w:r w:rsidRPr="001D4E56">
                  <w:rPr>
                    <w:rFonts w:ascii="Verdana" w:hAnsi="Verdana" w:cstheme="minorHAnsi"/>
                    <w:bCs/>
                    <w:w w:val="90"/>
                    <w:lang w:val="en-GB"/>
                  </w:rPr>
                  <w:t>contacted</w:t>
                </w:r>
                <w:r w:rsidRPr="009343F7">
                  <w:rPr>
                    <w:rFonts w:ascii="Verdana" w:hAnsi="Verdana" w:cstheme="minorHAnsi"/>
                    <w:bCs/>
                    <w:w w:val="90"/>
                    <w:lang w:val="en-GB"/>
                  </w:rPr>
                  <w:t xml:space="preserve"> </w:t>
                </w:r>
                <w:r w:rsidRPr="001D4E56">
                  <w:rPr>
                    <w:rFonts w:ascii="Verdana" w:hAnsi="Verdana" w:cstheme="minorHAnsi"/>
                    <w:bCs/>
                    <w:w w:val="90"/>
                    <w:lang w:val="en-GB"/>
                  </w:rPr>
                  <w:t>by</w:t>
                </w:r>
                <w:r w:rsidRPr="009343F7">
                  <w:rPr>
                    <w:rFonts w:ascii="Verdana" w:hAnsi="Verdana" w:cstheme="minorHAnsi"/>
                    <w:bCs/>
                    <w:w w:val="90"/>
                    <w:lang w:val="en-GB"/>
                  </w:rPr>
                  <w:t xml:space="preserve"> </w:t>
                </w:r>
                <w:r w:rsidRPr="001D4E56">
                  <w:rPr>
                    <w:rFonts w:ascii="Verdana" w:hAnsi="Verdana" w:cstheme="minorHAnsi"/>
                    <w:bCs/>
                    <w:w w:val="90"/>
                    <w:lang w:val="en-GB"/>
                  </w:rPr>
                  <w:t>a</w:t>
                </w:r>
                <w:r w:rsidRPr="009343F7">
                  <w:rPr>
                    <w:rFonts w:ascii="Verdana" w:hAnsi="Verdana" w:cstheme="minorHAnsi"/>
                    <w:bCs/>
                    <w:w w:val="90"/>
                    <w:lang w:val="en-GB"/>
                  </w:rPr>
                  <w:t xml:space="preserve"> </w:t>
                </w:r>
                <w:r w:rsidRPr="001D4E56">
                  <w:rPr>
                    <w:rFonts w:ascii="Verdana" w:hAnsi="Verdana" w:cstheme="minorHAnsi"/>
                    <w:bCs/>
                    <w:w w:val="90"/>
                    <w:lang w:val="en-GB"/>
                  </w:rPr>
                  <w:t>member</w:t>
                </w:r>
                <w:r w:rsidRPr="009343F7">
                  <w:rPr>
                    <w:rFonts w:ascii="Verdana" w:hAnsi="Verdana" w:cstheme="minorHAnsi"/>
                    <w:bCs/>
                    <w:w w:val="90"/>
                    <w:lang w:val="en-GB"/>
                  </w:rPr>
                  <w:t xml:space="preserve"> </w:t>
                </w:r>
                <w:r w:rsidRPr="001D4E56">
                  <w:rPr>
                    <w:rFonts w:ascii="Verdana" w:hAnsi="Verdana" w:cstheme="minorHAnsi"/>
                    <w:bCs/>
                    <w:w w:val="90"/>
                    <w:lang w:val="en-GB"/>
                  </w:rPr>
                  <w:t>of</w:t>
                </w:r>
                <w:r w:rsidRPr="009343F7">
                  <w:rPr>
                    <w:rFonts w:ascii="Verdana" w:hAnsi="Verdana" w:cstheme="minorHAnsi"/>
                    <w:bCs/>
                    <w:w w:val="90"/>
                    <w:lang w:val="en-GB"/>
                  </w:rPr>
                  <w:t xml:space="preserve"> </w:t>
                </w:r>
                <w:r w:rsidRPr="001D4E56">
                  <w:rPr>
                    <w:rFonts w:ascii="Verdana" w:hAnsi="Verdana" w:cstheme="minorHAnsi"/>
                    <w:bCs/>
                    <w:w w:val="90"/>
                    <w:lang w:val="en-GB"/>
                  </w:rPr>
                  <w:t>the</w:t>
                </w:r>
                <w:r>
                  <w:rPr>
                    <w:rFonts w:ascii="Verdana" w:hAnsi="Verdana" w:cstheme="minorHAnsi"/>
                    <w:bCs/>
                    <w:w w:val="90"/>
                    <w:lang w:val="en-GB"/>
                  </w:rPr>
                  <w:t xml:space="preserve"> </w:t>
                </w:r>
                <w:r w:rsidRPr="001D4E56">
                  <w:rPr>
                    <w:rFonts w:ascii="Verdana" w:hAnsi="Verdana" w:cstheme="minorHAnsi"/>
                    <w:bCs/>
                    <w:w w:val="90"/>
                    <w:lang w:val="en-GB"/>
                  </w:rPr>
                  <w:t>Resident</w:t>
                </w:r>
                <w:r w:rsidRPr="009343F7">
                  <w:rPr>
                    <w:rFonts w:ascii="Verdana" w:hAnsi="Verdana" w:cstheme="minorHAnsi"/>
                    <w:bCs/>
                    <w:w w:val="90"/>
                    <w:lang w:val="en-GB"/>
                  </w:rPr>
                  <w:t xml:space="preserve"> </w:t>
                </w:r>
                <w:r w:rsidRPr="001D4E56">
                  <w:rPr>
                    <w:rFonts w:ascii="Verdana" w:hAnsi="Verdana" w:cstheme="minorHAnsi"/>
                    <w:bCs/>
                    <w:w w:val="90"/>
                    <w:lang w:val="en-GB"/>
                  </w:rPr>
                  <w:t>Welfare</w:t>
                </w:r>
                <w:r w:rsidRPr="009343F7">
                  <w:rPr>
                    <w:rFonts w:ascii="Verdana" w:hAnsi="Verdana" w:cstheme="minorHAnsi"/>
                    <w:bCs/>
                    <w:w w:val="90"/>
                    <w:lang w:val="en-GB"/>
                  </w:rPr>
                  <w:t xml:space="preserve"> </w:t>
                </w:r>
                <w:r w:rsidRPr="001D4E56">
                  <w:rPr>
                    <w:rFonts w:ascii="Verdana" w:hAnsi="Verdana" w:cstheme="minorHAnsi"/>
                    <w:bCs/>
                    <w:w w:val="90"/>
                    <w:lang w:val="en-GB"/>
                  </w:rPr>
                  <w:t>Team</w:t>
                </w:r>
                <w:r w:rsidRPr="009343F7">
                  <w:rPr>
                    <w:rFonts w:ascii="Verdana" w:hAnsi="Verdana" w:cstheme="minorHAnsi"/>
                    <w:bCs/>
                    <w:w w:val="90"/>
                    <w:lang w:val="en-GB"/>
                  </w:rPr>
                  <w:t xml:space="preserve"> </w:t>
                </w:r>
                <w:r w:rsidRPr="001D4E56">
                  <w:rPr>
                    <w:rFonts w:ascii="Verdana" w:hAnsi="Verdana" w:cstheme="minorHAnsi"/>
                    <w:bCs/>
                    <w:w w:val="90"/>
                    <w:lang w:val="en-GB"/>
                  </w:rPr>
                  <w:t>about</w:t>
                </w:r>
                <w:r w:rsidRPr="009343F7">
                  <w:rPr>
                    <w:rFonts w:ascii="Verdana" w:hAnsi="Verdana" w:cstheme="minorHAnsi"/>
                    <w:bCs/>
                    <w:w w:val="90"/>
                    <w:lang w:val="en-GB"/>
                  </w:rPr>
                  <w:t xml:space="preserve"> </w:t>
                </w:r>
                <w:r w:rsidRPr="001D4E56">
                  <w:rPr>
                    <w:rFonts w:ascii="Verdana" w:hAnsi="Verdana" w:cstheme="minorHAnsi"/>
                    <w:bCs/>
                    <w:w w:val="90"/>
                    <w:lang w:val="en-GB"/>
                  </w:rPr>
                  <w:t>any</w:t>
                </w:r>
                <w:r w:rsidRPr="009343F7">
                  <w:rPr>
                    <w:rFonts w:ascii="Verdana" w:hAnsi="Verdana" w:cstheme="minorHAnsi"/>
                    <w:bCs/>
                    <w:w w:val="90"/>
                    <w:lang w:val="en-GB"/>
                  </w:rPr>
                  <w:t xml:space="preserve"> </w:t>
                </w:r>
                <w:r w:rsidRPr="001D4E56">
                  <w:rPr>
                    <w:rFonts w:ascii="Verdana" w:hAnsi="Verdana" w:cstheme="minorHAnsi"/>
                    <w:bCs/>
                    <w:w w:val="90"/>
                    <w:lang w:val="en-GB"/>
                  </w:rPr>
                  <w:t>of</w:t>
                </w:r>
                <w:r w:rsidRPr="009343F7">
                  <w:rPr>
                    <w:rFonts w:ascii="Verdana" w:hAnsi="Verdana" w:cstheme="minorHAnsi"/>
                    <w:bCs/>
                    <w:w w:val="90"/>
                    <w:lang w:val="en-GB"/>
                  </w:rPr>
                  <w:t xml:space="preserve"> </w:t>
                </w:r>
                <w:r w:rsidRPr="001D4E56">
                  <w:rPr>
                    <w:rFonts w:ascii="Verdana" w:hAnsi="Verdana" w:cstheme="minorHAnsi"/>
                    <w:bCs/>
                    <w:w w:val="90"/>
                    <w:lang w:val="en-GB"/>
                  </w:rPr>
                  <w:t>your</w:t>
                </w:r>
                <w:r w:rsidRPr="009343F7">
                  <w:rPr>
                    <w:rFonts w:ascii="Verdana" w:hAnsi="Verdana" w:cstheme="minorHAnsi"/>
                    <w:bCs/>
                    <w:w w:val="90"/>
                    <w:lang w:val="en-GB"/>
                  </w:rPr>
                  <w:t xml:space="preserve"> </w:t>
                </w:r>
                <w:r w:rsidRPr="001D4E56">
                  <w:rPr>
                    <w:rFonts w:ascii="Verdana" w:hAnsi="Verdana" w:cstheme="minorHAnsi"/>
                    <w:bCs/>
                    <w:w w:val="90"/>
                    <w:lang w:val="en-GB"/>
                  </w:rPr>
                  <w:t>answers</w:t>
                </w:r>
                <w:r w:rsidRPr="009343F7">
                  <w:rPr>
                    <w:rFonts w:ascii="Verdana" w:hAnsi="Verdana" w:cstheme="minorHAnsi"/>
                    <w:bCs/>
                    <w:w w:val="90"/>
                    <w:lang w:val="en-GB"/>
                  </w:rPr>
                  <w:t xml:space="preserve"> </w:t>
                </w:r>
                <w:r w:rsidRPr="001D4E56">
                  <w:rPr>
                    <w:rFonts w:ascii="Verdana" w:hAnsi="Verdana" w:cstheme="minorHAnsi"/>
                    <w:bCs/>
                    <w:w w:val="90"/>
                    <w:lang w:val="en-GB"/>
                  </w:rPr>
                  <w:t>to</w:t>
                </w:r>
                <w:r w:rsidRPr="009343F7">
                  <w:rPr>
                    <w:rFonts w:ascii="Verdana" w:hAnsi="Verdana" w:cstheme="minorHAnsi"/>
                    <w:bCs/>
                    <w:w w:val="90"/>
                    <w:lang w:val="en-GB"/>
                  </w:rPr>
                  <w:t xml:space="preserve"> </w:t>
                </w:r>
                <w:r w:rsidRPr="001D4E56">
                  <w:rPr>
                    <w:rFonts w:ascii="Verdana" w:hAnsi="Verdana" w:cstheme="minorHAnsi"/>
                    <w:bCs/>
                    <w:w w:val="90"/>
                    <w:lang w:val="en-GB"/>
                  </w:rPr>
                  <w:t>these</w:t>
                </w:r>
                <w:r w:rsidRPr="009343F7">
                  <w:rPr>
                    <w:rFonts w:ascii="Verdana" w:hAnsi="Verdana" w:cstheme="minorHAnsi"/>
                    <w:bCs/>
                    <w:w w:val="90"/>
                    <w:lang w:val="en-GB"/>
                  </w:rPr>
                  <w:t xml:space="preserve"> </w:t>
                </w:r>
                <w:r w:rsidRPr="001D4E56">
                  <w:rPr>
                    <w:rFonts w:ascii="Verdana" w:hAnsi="Verdana" w:cstheme="minorHAnsi"/>
                    <w:bCs/>
                    <w:w w:val="90"/>
                    <w:lang w:val="en-GB"/>
                  </w:rPr>
                  <w:t>questions?</w:t>
                </w:r>
              </w:p>
            </w:tc>
            <w:sdt>
              <w:sdtPr>
                <w:rPr>
                  <w:rFonts w:ascii="Verdana" w:hAnsi="Verdana" w:cstheme="minorBidi"/>
                  <w:lang w:val="en-GB"/>
                </w:rPr>
                <w:alias w:val="consenttobeingcontacted"/>
                <w:tag w:val="consenttobeingcontacted"/>
                <w:id w:val="-1598474076"/>
                <w:lock w:val="contentLocked"/>
                <w:placeholder>
                  <w:docPart w:val="EBCF5780933247939AFD3B91D9769F28"/>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7B20709A"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5E28EC8C" w14:textId="77777777" w:rsidTr="00EB7C4F">
            <w:trPr>
              <w:trHeight w:val="313"/>
            </w:trPr>
            <w:tc>
              <w:tcPr>
                <w:tcW w:w="5548" w:type="dxa"/>
                <w:tcBorders>
                  <w:top w:val="single" w:sz="4" w:space="0" w:color="auto"/>
                  <w:left w:val="single" w:sz="4" w:space="0" w:color="auto"/>
                  <w:bottom w:val="single" w:sz="4" w:space="0" w:color="auto"/>
                  <w:right w:val="single" w:sz="4" w:space="0" w:color="auto"/>
                </w:tcBorders>
              </w:tcPr>
              <w:p w14:paraId="7FFD66C1"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1D4E56">
                  <w:rPr>
                    <w:rFonts w:ascii="Verdana" w:hAnsi="Verdana" w:cstheme="minorHAnsi"/>
                    <w:bCs/>
                    <w:w w:val="90"/>
                    <w:lang w:val="en-GB"/>
                  </w:rPr>
                  <w:t>Special</w:t>
                </w:r>
                <w:r w:rsidRPr="009343F7">
                  <w:rPr>
                    <w:rFonts w:ascii="Verdana" w:hAnsi="Verdana" w:cstheme="minorHAnsi"/>
                    <w:bCs/>
                    <w:w w:val="90"/>
                    <w:lang w:val="en-GB"/>
                  </w:rPr>
                  <w:t xml:space="preserve"> </w:t>
                </w:r>
                <w:r w:rsidRPr="001D4E56">
                  <w:rPr>
                    <w:rFonts w:ascii="Verdana" w:hAnsi="Verdana" w:cstheme="minorHAnsi"/>
                    <w:bCs/>
                    <w:w w:val="90"/>
                    <w:lang w:val="en-GB"/>
                  </w:rPr>
                  <w:t>reception</w:t>
                </w:r>
                <w:r w:rsidRPr="009343F7">
                  <w:rPr>
                    <w:rFonts w:ascii="Verdana" w:hAnsi="Verdana" w:cstheme="minorHAnsi"/>
                    <w:bCs/>
                    <w:w w:val="90"/>
                    <w:lang w:val="en-GB"/>
                  </w:rPr>
                  <w:t xml:space="preserve"> </w:t>
                </w:r>
                <w:r w:rsidRPr="001D4E56">
                  <w:rPr>
                    <w:rFonts w:ascii="Verdana" w:hAnsi="Verdana" w:cstheme="minorHAnsi"/>
                    <w:bCs/>
                    <w:w w:val="90"/>
                    <w:lang w:val="en-GB"/>
                  </w:rPr>
                  <w:t>needs</w:t>
                </w:r>
                <w:r w:rsidRPr="009343F7">
                  <w:rPr>
                    <w:rFonts w:ascii="Verdana" w:hAnsi="Verdana" w:cstheme="minorHAnsi"/>
                    <w:bCs/>
                    <w:w w:val="90"/>
                    <w:lang w:val="en-GB"/>
                  </w:rPr>
                  <w:t xml:space="preserve"> </w:t>
                </w:r>
                <w:r w:rsidRPr="001D4E56">
                  <w:rPr>
                    <w:rFonts w:ascii="Verdana" w:hAnsi="Verdana" w:cstheme="minorHAnsi"/>
                    <w:bCs/>
                    <w:w w:val="90"/>
                    <w:lang w:val="en-GB"/>
                  </w:rPr>
                  <w:t>and</w:t>
                </w:r>
                <w:r w:rsidRPr="009343F7">
                  <w:rPr>
                    <w:rFonts w:ascii="Verdana" w:hAnsi="Verdana" w:cstheme="minorHAnsi"/>
                    <w:bCs/>
                    <w:w w:val="90"/>
                    <w:lang w:val="en-GB"/>
                  </w:rPr>
                  <w:t xml:space="preserve"> </w:t>
                </w:r>
                <w:r w:rsidRPr="001D4E56">
                  <w:rPr>
                    <w:rFonts w:ascii="Verdana" w:hAnsi="Verdana" w:cstheme="minorHAnsi"/>
                    <w:bCs/>
                    <w:w w:val="90"/>
                    <w:lang w:val="en-GB"/>
                  </w:rPr>
                  <w:t>referrals</w:t>
                </w:r>
              </w:p>
            </w:tc>
            <w:sdt>
              <w:sdtPr>
                <w:rPr>
                  <w:rFonts w:ascii="Verdana" w:hAnsi="Verdana" w:cstheme="minorBidi"/>
                  <w:lang w:val="en-GB"/>
                </w:rPr>
                <w:alias w:val="specialneedsorreferals"/>
                <w:tag w:val="specialneedsorreferals"/>
                <w:id w:val="-36275479"/>
                <w:lock w:val="contentLocked"/>
                <w:placeholder>
                  <w:docPart w:val="19DC230AFD2F4E3496F8B527F2440F03"/>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375BF73F"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5598641A" w14:textId="77777777" w:rsidTr="00EB7C4F">
            <w:trPr>
              <w:trHeight w:val="313"/>
            </w:trPr>
            <w:tc>
              <w:tcPr>
                <w:tcW w:w="5548" w:type="dxa"/>
                <w:tcBorders>
                  <w:top w:val="single" w:sz="4" w:space="0" w:color="auto"/>
                  <w:left w:val="single" w:sz="4" w:space="0" w:color="auto"/>
                  <w:bottom w:val="single" w:sz="4" w:space="0" w:color="auto"/>
                  <w:right w:val="single" w:sz="4" w:space="0" w:color="auto"/>
                </w:tcBorders>
              </w:tcPr>
              <w:p w14:paraId="6307ADB2"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9343F7">
                  <w:rPr>
                    <w:rFonts w:ascii="Verdana" w:hAnsi="Verdana" w:cstheme="minorHAnsi"/>
                    <w:bCs/>
                    <w:w w:val="90"/>
                    <w:lang w:val="en-GB"/>
                  </w:rPr>
                  <w:t xml:space="preserve">I confirm the applicant has been given a copy of this report </w:t>
                </w:r>
              </w:p>
            </w:tc>
            <w:sdt>
              <w:sdtPr>
                <w:rPr>
                  <w:rFonts w:ascii="Verdana" w:hAnsi="Verdana" w:cstheme="minorBidi"/>
                  <w:lang w:val="en-GB"/>
                </w:rPr>
                <w:alias w:val="applicantgivencopyofreport"/>
                <w:tag w:val="applicantgivencopyofreport"/>
                <w:id w:val="1148791852"/>
                <w:lock w:val="contentLocked"/>
                <w:placeholder>
                  <w:docPart w:val="8F405B4379F442698CD6CF2DAB4D425D"/>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389F62A7"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58E18383" w14:textId="77777777" w:rsidTr="00EB7C4F">
            <w:trPr>
              <w:trHeight w:val="544"/>
            </w:trPr>
            <w:tc>
              <w:tcPr>
                <w:tcW w:w="5548" w:type="dxa"/>
                <w:tcBorders>
                  <w:top w:val="single" w:sz="4" w:space="0" w:color="auto"/>
                  <w:left w:val="single" w:sz="4" w:space="0" w:color="auto"/>
                  <w:bottom w:val="single" w:sz="4" w:space="0" w:color="auto"/>
                  <w:right w:val="single" w:sz="4" w:space="0" w:color="auto"/>
                </w:tcBorders>
              </w:tcPr>
              <w:p w14:paraId="52452591" w14:textId="77777777" w:rsidR="00EB7C4F" w:rsidRPr="009343F7" w:rsidRDefault="00EB7C4F" w:rsidP="00D4098E">
                <w:pPr>
                  <w:pStyle w:val="TableParagraph"/>
                  <w:spacing w:line="252" w:lineRule="exact"/>
                  <w:ind w:left="107"/>
                  <w:rPr>
                    <w:rFonts w:ascii="Verdana" w:hAnsi="Verdana" w:cstheme="minorHAnsi"/>
                    <w:bCs/>
                    <w:w w:val="90"/>
                    <w:lang w:val="en-GB"/>
                  </w:rPr>
                </w:pPr>
                <w:r w:rsidRPr="009343F7">
                  <w:rPr>
                    <w:rFonts w:ascii="Verdana" w:hAnsi="Verdana" w:cstheme="minorHAnsi"/>
                    <w:bCs/>
                    <w:w w:val="90"/>
                    <w:lang w:val="en-GB"/>
                  </w:rPr>
                  <w:t>Please specify any other information or assistance in greater</w:t>
                </w:r>
                <w:r>
                  <w:rPr>
                    <w:rFonts w:ascii="Verdana" w:hAnsi="Verdana" w:cstheme="minorHAnsi"/>
                    <w:bCs/>
                    <w:w w:val="90"/>
                    <w:lang w:val="en-GB"/>
                  </w:rPr>
                  <w:t xml:space="preserve"> </w:t>
                </w:r>
                <w:r w:rsidRPr="009343F7">
                  <w:rPr>
                    <w:rFonts w:ascii="Verdana" w:hAnsi="Verdana" w:cstheme="minorHAnsi"/>
                    <w:bCs/>
                    <w:w w:val="90"/>
                    <w:lang w:val="en-GB"/>
                  </w:rPr>
                  <w:t>detail that the applicant may need?</w:t>
                </w:r>
              </w:p>
            </w:tc>
            <w:sdt>
              <w:sdtPr>
                <w:rPr>
                  <w:rFonts w:ascii="Verdana" w:hAnsi="Verdana" w:cstheme="minorBidi"/>
                  <w:lang w:val="en-GB"/>
                </w:rPr>
                <w:alias w:val="otherinformationorassistanceneeded"/>
                <w:tag w:val="otherinformationorassistanceneeded"/>
                <w:id w:val="395247195"/>
                <w:lock w:val="contentLocked"/>
                <w:placeholder>
                  <w:docPart w:val="B12D336DF5A342B19E2351B446EDE7D5"/>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41BF09A3" w14:textId="77777777" w:rsidR="00EB7C4F" w:rsidRPr="001D4E56"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4C68B254" w14:textId="77777777" w:rsidTr="00EB7C4F">
            <w:trPr>
              <w:trHeight w:val="276"/>
            </w:trPr>
            <w:tc>
              <w:tcPr>
                <w:tcW w:w="8950" w:type="dxa"/>
                <w:gridSpan w:val="2"/>
                <w:tcBorders>
                  <w:top w:val="single" w:sz="4" w:space="0" w:color="auto"/>
                  <w:left w:val="single" w:sz="4" w:space="0" w:color="auto"/>
                  <w:bottom w:val="single" w:sz="4" w:space="0" w:color="auto"/>
                  <w:right w:val="single" w:sz="4" w:space="0" w:color="auto"/>
                </w:tcBorders>
              </w:tcPr>
              <w:p w14:paraId="5E7F1580" w14:textId="77777777" w:rsidR="00EB7C4F" w:rsidRPr="005335A5" w:rsidRDefault="00EB7C4F" w:rsidP="00D4098E">
                <w:pPr>
                  <w:jc w:val="center"/>
                </w:pPr>
                <w:r>
                  <w:rPr>
                    <w:rFonts w:ascii="Verdana" w:hAnsi="Verdana" w:cstheme="minorHAnsi"/>
                    <w:b/>
                    <w:bCs/>
                    <w:w w:val="95"/>
                  </w:rPr>
                  <w:t>Prescribed Medication</w:t>
                </w:r>
              </w:p>
            </w:tc>
          </w:tr>
          <w:tr w:rsidR="00EB7C4F" w:rsidRPr="001D4E56" w14:paraId="4AFF1AA2" w14:textId="77777777" w:rsidTr="004B28C0">
            <w:trPr>
              <w:trHeight w:val="94"/>
            </w:trPr>
            <w:tc>
              <w:tcPr>
                <w:tcW w:w="5548" w:type="dxa"/>
                <w:tcBorders>
                  <w:top w:val="single" w:sz="4" w:space="0" w:color="auto"/>
                  <w:left w:val="single" w:sz="4" w:space="0" w:color="auto"/>
                  <w:bottom w:val="single" w:sz="4" w:space="0" w:color="auto"/>
                  <w:right w:val="single" w:sz="4" w:space="0" w:color="auto"/>
                </w:tcBorders>
              </w:tcPr>
              <w:p w14:paraId="678E30C2" w14:textId="77777777" w:rsidR="00EB7C4F" w:rsidRDefault="00EB7C4F" w:rsidP="00D4098E">
                <w:pPr>
                  <w:pStyle w:val="TableParagraph"/>
                  <w:rPr>
                    <w:rFonts w:ascii="Verdana" w:hAnsi="Verdana" w:cstheme="minorHAnsi"/>
                    <w:lang w:val="en-GB"/>
                  </w:rPr>
                </w:pPr>
                <w:r>
                  <w:rPr>
                    <w:rFonts w:ascii="Verdana" w:hAnsi="Verdana" w:cstheme="minorHAnsi"/>
                    <w:bCs/>
                    <w:w w:val="90"/>
                    <w:lang w:val="en-GB"/>
                  </w:rPr>
                  <w:t>Are you currently taking any prescribed medication</w:t>
                </w:r>
                <w:r w:rsidRPr="009343F7">
                  <w:rPr>
                    <w:rFonts w:ascii="Verdana" w:hAnsi="Verdana" w:cstheme="minorHAnsi"/>
                    <w:bCs/>
                    <w:w w:val="90"/>
                    <w:lang w:val="en-GB"/>
                  </w:rPr>
                  <w:t xml:space="preserve">? </w:t>
                </w:r>
              </w:p>
            </w:tc>
            <w:sdt>
              <w:sdtPr>
                <w:rPr>
                  <w:rFonts w:ascii="Verdana" w:hAnsi="Verdana" w:cstheme="minorBidi"/>
                  <w:lang w:val="en-GB"/>
                </w:rPr>
                <w:alias w:val="cat8prescriptionowned"/>
                <w:tag w:val="cat8prescriptionowned"/>
                <w:id w:val="1165666763"/>
                <w:lock w:val="contentLocked"/>
                <w:placeholder>
                  <w:docPart w:val="BA274FCDCA424CAEA9ADF33D20AF40C6"/>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54F16010" w14:textId="77777777" w:rsidR="00EB7C4F"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2B8F5447" w14:textId="77777777" w:rsidTr="004B28C0">
            <w:trPr>
              <w:trHeight w:val="102"/>
            </w:trPr>
            <w:tc>
              <w:tcPr>
                <w:tcW w:w="5548" w:type="dxa"/>
                <w:tcBorders>
                  <w:top w:val="single" w:sz="4" w:space="0" w:color="auto"/>
                  <w:left w:val="single" w:sz="4" w:space="0" w:color="auto"/>
                  <w:bottom w:val="single" w:sz="4" w:space="0" w:color="auto"/>
                  <w:right w:val="single" w:sz="4" w:space="0" w:color="auto"/>
                </w:tcBorders>
              </w:tcPr>
              <w:p w14:paraId="37AD8401" w14:textId="77777777" w:rsidR="00EB7C4F" w:rsidRPr="009343F7" w:rsidRDefault="00EB7C4F" w:rsidP="00D4098E">
                <w:pPr>
                  <w:pStyle w:val="TableParagraph"/>
                  <w:rPr>
                    <w:rFonts w:ascii="Verdana" w:hAnsi="Verdana" w:cstheme="minorHAnsi"/>
                    <w:bCs/>
                    <w:w w:val="90"/>
                    <w:lang w:val="en-GB"/>
                  </w:rPr>
                </w:pPr>
                <w:r w:rsidRPr="009343F7">
                  <w:rPr>
                    <w:rFonts w:ascii="Verdana" w:hAnsi="Verdana" w:cstheme="minorHAnsi"/>
                    <w:bCs/>
                    <w:w w:val="90"/>
                    <w:lang w:val="en-GB"/>
                  </w:rPr>
                  <w:t>What is the prescription?</w:t>
                </w:r>
              </w:p>
            </w:tc>
            <w:sdt>
              <w:sdtPr>
                <w:rPr>
                  <w:rFonts w:ascii="Verdana" w:hAnsi="Verdana" w:cstheme="minorBidi"/>
                  <w:lang w:val="en-GB"/>
                </w:rPr>
                <w:alias w:val="cat8prescriptiondetails"/>
                <w:tag w:val="cat8prescriptiondetails"/>
                <w:id w:val="-806005128"/>
                <w:lock w:val="contentLocked"/>
                <w:placeholder>
                  <w:docPart w:val="6C86DECA2947408990F93BE4E3FD2A1E"/>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16ADFB53" w14:textId="77777777" w:rsidR="00EB7C4F"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17C98535" w14:textId="77777777" w:rsidTr="004B28C0">
            <w:trPr>
              <w:trHeight w:val="244"/>
            </w:trPr>
            <w:tc>
              <w:tcPr>
                <w:tcW w:w="5548" w:type="dxa"/>
                <w:tcBorders>
                  <w:top w:val="single" w:sz="4" w:space="0" w:color="auto"/>
                  <w:left w:val="single" w:sz="4" w:space="0" w:color="auto"/>
                  <w:bottom w:val="single" w:sz="4" w:space="0" w:color="auto"/>
                  <w:right w:val="single" w:sz="4" w:space="0" w:color="auto"/>
                </w:tcBorders>
              </w:tcPr>
              <w:p w14:paraId="34A0F951" w14:textId="77777777" w:rsidR="00EB7C4F" w:rsidRPr="009343F7" w:rsidRDefault="00EB7C4F" w:rsidP="00D4098E">
                <w:pPr>
                  <w:pStyle w:val="TableParagraph"/>
                  <w:rPr>
                    <w:rFonts w:ascii="Verdana" w:hAnsi="Verdana" w:cstheme="minorHAnsi"/>
                    <w:bCs/>
                    <w:w w:val="90"/>
                    <w:lang w:val="en-GB"/>
                  </w:rPr>
                </w:pPr>
                <w:r w:rsidRPr="001D4E56">
                  <w:rPr>
                    <w:rFonts w:ascii="Verdana" w:hAnsi="Verdana" w:cstheme="minorHAnsi"/>
                    <w:bCs/>
                    <w:w w:val="90"/>
                    <w:lang w:val="en-GB"/>
                  </w:rPr>
                  <w:t>How long have you had your medication?</w:t>
                </w:r>
              </w:p>
            </w:tc>
            <w:sdt>
              <w:sdtPr>
                <w:rPr>
                  <w:rFonts w:ascii="Verdana" w:hAnsi="Verdana" w:cstheme="minorBidi"/>
                  <w:lang w:val="en-GB"/>
                </w:rPr>
                <w:alias w:val="cat8howlonghavehadmedication"/>
                <w:tag w:val="cat8howlonghavehadmedication"/>
                <w:id w:val="1486592955"/>
                <w:lock w:val="contentLocked"/>
                <w:placeholder>
                  <w:docPart w:val="B02EFC11B4E945998082F2C2B1709FAA"/>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1E8963E2" w14:textId="77777777" w:rsidR="00EB7C4F"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r w:rsidR="00EB7C4F" w:rsidRPr="001D4E56" w14:paraId="2D626D5E" w14:textId="77777777" w:rsidTr="00EB7C4F">
            <w:trPr>
              <w:trHeight w:val="544"/>
            </w:trPr>
            <w:tc>
              <w:tcPr>
                <w:tcW w:w="5548" w:type="dxa"/>
                <w:tcBorders>
                  <w:top w:val="single" w:sz="4" w:space="0" w:color="auto"/>
                  <w:left w:val="single" w:sz="4" w:space="0" w:color="auto"/>
                  <w:bottom w:val="single" w:sz="4" w:space="0" w:color="auto"/>
                  <w:right w:val="single" w:sz="4" w:space="0" w:color="auto"/>
                </w:tcBorders>
              </w:tcPr>
              <w:p w14:paraId="29080D42" w14:textId="77777777" w:rsidR="00EB7C4F" w:rsidRPr="001D4E56" w:rsidRDefault="00EB7C4F" w:rsidP="00D4098E">
                <w:pPr>
                  <w:pStyle w:val="TableParagraph"/>
                  <w:rPr>
                    <w:rFonts w:ascii="Verdana" w:hAnsi="Verdana" w:cstheme="minorHAnsi"/>
                    <w:bCs/>
                    <w:w w:val="90"/>
                    <w:lang w:val="en-GB"/>
                  </w:rPr>
                </w:pPr>
                <w:r w:rsidRPr="001D4E56">
                  <w:rPr>
                    <w:rFonts w:ascii="Verdana" w:hAnsi="Verdana" w:cstheme="minorHAnsi"/>
                    <w:bCs/>
                    <w:w w:val="90"/>
                    <w:lang w:val="en-GB"/>
                  </w:rPr>
                  <w:t>Do you need a new prescription</w:t>
                </w:r>
                <w:r>
                  <w:rPr>
                    <w:rFonts w:ascii="Verdana" w:hAnsi="Verdana" w:cstheme="minorHAnsi"/>
                    <w:bCs/>
                    <w:w w:val="90"/>
                    <w:lang w:val="en-GB"/>
                  </w:rPr>
                  <w:t xml:space="preserve"> </w:t>
                </w:r>
                <w:r w:rsidRPr="008068CF">
                  <w:rPr>
                    <w:rFonts w:ascii="Verdana" w:hAnsi="Verdana" w:cstheme="minorHAnsi"/>
                    <w:b/>
                    <w:w w:val="90"/>
                    <w:u w:val="single"/>
                    <w:lang w:val="en-GB"/>
                  </w:rPr>
                  <w:t>urgently</w:t>
                </w:r>
                <w:r w:rsidRPr="001D4E56">
                  <w:rPr>
                    <w:rFonts w:ascii="Verdana" w:hAnsi="Verdana" w:cstheme="minorHAnsi"/>
                    <w:bCs/>
                    <w:w w:val="90"/>
                    <w:lang w:val="en-GB"/>
                  </w:rPr>
                  <w:t>?</w:t>
                </w:r>
              </w:p>
            </w:tc>
            <w:sdt>
              <w:sdtPr>
                <w:rPr>
                  <w:rFonts w:ascii="Verdana" w:hAnsi="Verdana" w:cstheme="minorBidi"/>
                  <w:lang w:val="en-GB"/>
                </w:rPr>
                <w:alias w:val="cat8prescriptionrenewalneeded"/>
                <w:tag w:val="cat8prescriptionrenewalneeded"/>
                <w:id w:val="897324356"/>
                <w:lock w:val="contentLocked"/>
                <w:placeholder>
                  <w:docPart w:val="BBC46D0BDACB4FA6B631CCE23A67CEFA"/>
                </w:placeholder>
                <w:showingPlcHdr/>
                <w:text/>
              </w:sdtPr>
              <w:sdtEndPr/>
              <w:sdtContent>
                <w:tc>
                  <w:tcPr>
                    <w:tcW w:w="3402" w:type="dxa"/>
                    <w:tcBorders>
                      <w:top w:val="single" w:sz="4" w:space="0" w:color="auto"/>
                      <w:left w:val="single" w:sz="4" w:space="0" w:color="auto"/>
                      <w:bottom w:val="single" w:sz="4" w:space="0" w:color="auto"/>
                      <w:right w:val="single" w:sz="4" w:space="0" w:color="auto"/>
                    </w:tcBorders>
                  </w:tcPr>
                  <w:p w14:paraId="34F17000" w14:textId="77777777" w:rsidR="00EB7C4F" w:rsidRDefault="00EB7C4F" w:rsidP="00D4098E">
                    <w:pPr>
                      <w:pStyle w:val="TableParagraph"/>
                      <w:rPr>
                        <w:rFonts w:ascii="Verdana" w:hAnsi="Verdana" w:cstheme="minorHAnsi"/>
                        <w:lang w:val="en-GB"/>
                      </w:rPr>
                    </w:pPr>
                    <w:r>
                      <w:rPr>
                        <w:rFonts w:ascii="Verdana" w:hAnsi="Verdana" w:cstheme="minorHAnsi"/>
                        <w:lang w:val="en-GB"/>
                      </w:rPr>
                      <w:t xml:space="preserve"> </w:t>
                    </w:r>
                  </w:p>
                </w:tc>
              </w:sdtContent>
            </w:sdt>
          </w:tr>
        </w:tbl>
        <w:p w14:paraId="340A7FEC" w14:textId="77777777" w:rsidR="00EB7C4F" w:rsidRDefault="00EB7C4F" w:rsidP="00EB7C4F">
          <w:pPr>
            <w:pStyle w:val="BodyText"/>
            <w:spacing w:before="218"/>
            <w:rPr>
              <w:rFonts w:ascii="Verdana" w:hAnsi="Verdana" w:cstheme="minorHAnsi"/>
              <w:sz w:val="20"/>
            </w:rPr>
          </w:pPr>
          <w:r w:rsidRPr="001D4E56">
            <w:rPr>
              <w:rFonts w:ascii="Verdana" w:hAnsi="Verdana" w:cstheme="minorHAnsi"/>
              <w:sz w:val="20"/>
            </w:rPr>
            <w:lastRenderedPageBreak/>
            <w:t xml:space="preserve">    </w:t>
          </w:r>
          <w:r w:rsidRPr="002E084A">
            <w:rPr>
              <w:noProof/>
            </w:rPr>
            <w:drawing>
              <wp:inline distT="0" distB="0" distL="0" distR="0" wp14:anchorId="36A58C8C" wp14:editId="1D070DEA">
                <wp:extent cx="5505450" cy="4883785"/>
                <wp:effectExtent l="0" t="0" r="0" b="0"/>
                <wp:docPr id="15779812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5505450" cy="4883785"/>
                        </a:xfrm>
                        <a:prstGeom prst="rect">
                          <a:avLst/>
                        </a:prstGeom>
                        <a:noFill/>
                        <a:ln>
                          <a:noFill/>
                        </a:ln>
                      </pic:spPr>
                    </pic:pic>
                  </a:graphicData>
                </a:graphic>
              </wp:inline>
            </w:drawing>
          </w:r>
          <w:r w:rsidRPr="001D4E56">
            <w:rPr>
              <w:rFonts w:ascii="Verdana" w:hAnsi="Verdana" w:cstheme="minorHAnsi"/>
              <w:sz w:val="20"/>
            </w:rPr>
            <w:t xml:space="preserve">    </w:t>
          </w:r>
        </w:p>
        <w:p w14:paraId="11DA533C" w14:textId="77777777" w:rsidR="00EB7C4F" w:rsidRDefault="00EB7C4F" w:rsidP="00EB7C4F">
          <w:pPr>
            <w:pStyle w:val="BodyText"/>
            <w:spacing w:before="218"/>
            <w:rPr>
              <w:rFonts w:ascii="Verdana" w:hAnsi="Verdana" w:cstheme="minorHAnsi"/>
              <w:sz w:val="20"/>
            </w:rPr>
          </w:pPr>
        </w:p>
        <w:p w14:paraId="7FB7D7BF" w14:textId="77777777" w:rsidR="00EB7C4F" w:rsidRDefault="00EB7C4F" w:rsidP="00EB7C4F">
          <w:pPr>
            <w:pStyle w:val="BodyText"/>
            <w:spacing w:before="218"/>
            <w:rPr>
              <w:rFonts w:ascii="Verdana" w:hAnsi="Verdana" w:cstheme="minorHAnsi"/>
              <w:sz w:val="20"/>
            </w:rPr>
          </w:pPr>
        </w:p>
        <w:p w14:paraId="4ADCA802" w14:textId="77777777" w:rsidR="00EB7C4F" w:rsidRDefault="00EB7C4F" w:rsidP="00EB7C4F">
          <w:pPr>
            <w:pStyle w:val="BodyText"/>
            <w:spacing w:before="218"/>
            <w:rPr>
              <w:rFonts w:ascii="Verdana" w:hAnsi="Verdana" w:cstheme="minorHAnsi"/>
              <w:sz w:val="20"/>
            </w:rPr>
          </w:pPr>
        </w:p>
        <w:p w14:paraId="0E2624AE" w14:textId="77777777" w:rsidR="00EB7C4F" w:rsidRDefault="00EB7C4F" w:rsidP="00EB7C4F">
          <w:pPr>
            <w:pStyle w:val="BodyText"/>
            <w:spacing w:before="218"/>
            <w:rPr>
              <w:rFonts w:ascii="Verdana" w:hAnsi="Verdana" w:cstheme="minorHAnsi"/>
              <w:sz w:val="20"/>
            </w:rPr>
          </w:pPr>
        </w:p>
        <w:p w14:paraId="6859D36B" w14:textId="77777777" w:rsidR="00EB7C4F" w:rsidRDefault="00EB7C4F" w:rsidP="00EB7C4F">
          <w:pPr>
            <w:pStyle w:val="BodyText"/>
            <w:spacing w:before="218"/>
            <w:rPr>
              <w:rFonts w:ascii="Verdana" w:hAnsi="Verdana" w:cstheme="minorHAnsi"/>
              <w:sz w:val="20"/>
            </w:rPr>
          </w:pPr>
        </w:p>
        <w:p w14:paraId="59109027" w14:textId="77777777" w:rsidR="00EB7C4F" w:rsidRDefault="00EB7C4F" w:rsidP="00EB7C4F">
          <w:pPr>
            <w:pStyle w:val="BodyText"/>
            <w:spacing w:before="218"/>
            <w:rPr>
              <w:rFonts w:ascii="Verdana" w:hAnsi="Verdana" w:cstheme="minorHAnsi"/>
              <w:sz w:val="20"/>
            </w:rPr>
          </w:pPr>
        </w:p>
        <w:p w14:paraId="6B7711AA" w14:textId="77777777" w:rsidR="00EB7C4F" w:rsidRDefault="00EB7C4F" w:rsidP="00EB7C4F">
          <w:pPr>
            <w:pStyle w:val="BodyText"/>
            <w:spacing w:before="218"/>
            <w:rPr>
              <w:rFonts w:ascii="Verdana" w:hAnsi="Verdana" w:cstheme="minorHAnsi"/>
              <w:sz w:val="20"/>
            </w:rPr>
          </w:pPr>
        </w:p>
        <w:p w14:paraId="51ED9D5E" w14:textId="77777777" w:rsidR="00EB7C4F" w:rsidRDefault="00EB7C4F" w:rsidP="00EB7C4F">
          <w:pPr>
            <w:pStyle w:val="BodyText"/>
            <w:spacing w:before="218"/>
            <w:rPr>
              <w:rFonts w:ascii="Verdana" w:hAnsi="Verdana" w:cstheme="minorHAnsi"/>
              <w:sz w:val="20"/>
            </w:rPr>
          </w:pPr>
        </w:p>
        <w:p w14:paraId="23BB0DAB" w14:textId="77777777" w:rsidR="00EB7C4F" w:rsidRDefault="00EB7C4F" w:rsidP="00EB7C4F">
          <w:pPr>
            <w:pStyle w:val="BodyText"/>
            <w:spacing w:before="218"/>
            <w:rPr>
              <w:rFonts w:ascii="Verdana" w:hAnsi="Verdana" w:cstheme="minorHAnsi"/>
              <w:sz w:val="20"/>
            </w:rPr>
          </w:pPr>
        </w:p>
        <w:p w14:paraId="5A082FE3" w14:textId="77777777" w:rsidR="00EB7C4F" w:rsidRDefault="00EB7C4F" w:rsidP="00EB7C4F">
          <w:pPr>
            <w:pStyle w:val="BodyText"/>
            <w:spacing w:before="218"/>
            <w:rPr>
              <w:rFonts w:ascii="Verdana" w:hAnsi="Verdana" w:cstheme="minorHAnsi"/>
              <w:sz w:val="20"/>
            </w:rPr>
          </w:pPr>
        </w:p>
        <w:p w14:paraId="0721FE58" w14:textId="77777777" w:rsidR="00EB7C4F" w:rsidRPr="00741DFA" w:rsidRDefault="00EB7C4F" w:rsidP="00EB7C4F">
          <w:pPr>
            <w:pStyle w:val="BodyText"/>
            <w:spacing w:before="218"/>
            <w:rPr>
              <w:rFonts w:ascii="Verdana" w:hAnsi="Verdana" w:cstheme="minorHAnsi"/>
              <w:sz w:val="20"/>
            </w:rPr>
          </w:pPr>
          <w:r w:rsidRPr="001D4E56">
            <w:rPr>
              <w:rFonts w:ascii="Verdana" w:hAnsi="Verdana" w:cstheme="minorHAnsi"/>
              <w:b/>
              <w:bCs/>
            </w:rPr>
            <w:t>Signatures:</w:t>
          </w:r>
        </w:p>
        <w:p w14:paraId="3E273881" w14:textId="77777777" w:rsidR="00EB7C4F" w:rsidRPr="001D4E56" w:rsidRDefault="00EB7C4F" w:rsidP="00EB7C4F">
          <w:pPr>
            <w:pStyle w:val="BodyText"/>
            <w:tabs>
              <w:tab w:val="left" w:pos="8814"/>
            </w:tabs>
            <w:spacing w:before="196"/>
            <w:ind w:left="820"/>
            <w:rPr>
              <w:rFonts w:ascii="Verdana" w:hAnsi="Verdana" w:cstheme="minorHAnsi"/>
            </w:rPr>
          </w:pPr>
          <w:r w:rsidRPr="001D4E56">
            <w:rPr>
              <w:rFonts w:ascii="Verdana" w:hAnsi="Verdana" w:cstheme="minorHAnsi"/>
              <w:w w:val="95"/>
            </w:rPr>
            <w:t>Vulnerability</w:t>
          </w:r>
          <w:r w:rsidRPr="001D4E56">
            <w:rPr>
              <w:rFonts w:ascii="Verdana" w:hAnsi="Verdana" w:cstheme="minorHAnsi"/>
              <w:spacing w:val="-2"/>
              <w:w w:val="95"/>
            </w:rPr>
            <w:t xml:space="preserve"> </w:t>
          </w:r>
          <w:r w:rsidRPr="001D4E56">
            <w:rPr>
              <w:rFonts w:ascii="Verdana" w:hAnsi="Verdana" w:cstheme="minorHAnsi"/>
              <w:w w:val="95"/>
            </w:rPr>
            <w:t>Assessment</w:t>
          </w:r>
          <w:r w:rsidRPr="001D4E56">
            <w:rPr>
              <w:rFonts w:ascii="Verdana" w:hAnsi="Verdana" w:cstheme="minorHAnsi"/>
              <w:spacing w:val="-4"/>
              <w:w w:val="95"/>
            </w:rPr>
            <w:t xml:space="preserve"> </w:t>
          </w:r>
          <w:r w:rsidRPr="001D4E56">
            <w:rPr>
              <w:rFonts w:ascii="Verdana" w:hAnsi="Verdana" w:cstheme="minorHAnsi"/>
              <w:w w:val="95"/>
            </w:rPr>
            <w:t>Officer:</w:t>
          </w:r>
          <w:r w:rsidRPr="001D4E56">
            <w:rPr>
              <w:rFonts w:ascii="Verdana" w:hAnsi="Verdana" w:cstheme="minorHAnsi"/>
              <w:spacing w:val="-21"/>
            </w:rPr>
            <w:t xml:space="preserve"> </w:t>
          </w:r>
          <w:r w:rsidRPr="001D4E56">
            <w:rPr>
              <w:rFonts w:ascii="Verdana" w:hAnsi="Verdana" w:cstheme="minorHAnsi"/>
              <w:w w:val="67"/>
              <w:u w:val="single"/>
            </w:rPr>
            <w:t xml:space="preserve"> </w:t>
          </w:r>
          <w:sdt>
            <w:sdtPr>
              <w:rPr>
                <w:rFonts w:ascii="Verdana" w:hAnsi="Verdana" w:cstheme="minorHAnsi"/>
                <w:w w:val="67"/>
                <w:u w:val="single"/>
              </w:rPr>
              <w:alias w:val="createdby"/>
              <w:tag w:val="createdby"/>
              <w:id w:val="-1752496977"/>
              <w:lock w:val="contentLocked"/>
              <w:placeholder>
                <w:docPart w:val="B262163466B24F56A497BC1422343037"/>
              </w:placeholder>
              <w:showingPlcHdr/>
              <w:text/>
            </w:sdtPr>
            <w:sdtEndPr/>
            <w:sdtContent>
              <w:r>
                <w:rPr>
                  <w:rFonts w:ascii="Verdana" w:hAnsi="Verdana" w:cstheme="minorHAnsi"/>
                  <w:w w:val="67"/>
                  <w:u w:val="single"/>
                </w:rPr>
                <w:t xml:space="preserve"> </w:t>
              </w:r>
            </w:sdtContent>
          </w:sdt>
          <w:r w:rsidRPr="001D4E56">
            <w:rPr>
              <w:rFonts w:ascii="Verdana" w:hAnsi="Verdana" w:cstheme="minorHAnsi"/>
              <w:u w:val="single"/>
            </w:rPr>
            <w:tab/>
          </w:r>
        </w:p>
        <w:p w14:paraId="01AF9218" w14:textId="77777777" w:rsidR="00EB7C4F" w:rsidRDefault="00EB7C4F" w:rsidP="00EB7C4F">
          <w:pPr>
            <w:pStyle w:val="BodyText"/>
            <w:spacing w:before="101"/>
            <w:ind w:left="820"/>
            <w:rPr>
              <w:rFonts w:ascii="Verdana" w:hAnsi="Verdana" w:cstheme="minorHAnsi"/>
              <w:spacing w:val="-1"/>
            </w:rPr>
          </w:pPr>
        </w:p>
        <w:p w14:paraId="47846568" w14:textId="77777777" w:rsidR="00EB7C4F" w:rsidRDefault="00EB7C4F" w:rsidP="00EB7C4F">
          <w:pPr>
            <w:pStyle w:val="BodyText"/>
            <w:spacing w:before="101"/>
            <w:ind w:left="820"/>
            <w:rPr>
              <w:rFonts w:ascii="Verdana" w:hAnsi="Verdana" w:cstheme="minorHAnsi"/>
              <w:spacing w:val="-1"/>
            </w:rPr>
          </w:pPr>
        </w:p>
        <w:p w14:paraId="3D331396" w14:textId="77777777" w:rsidR="00EB7C4F" w:rsidRPr="00634CDE" w:rsidRDefault="00EB7C4F" w:rsidP="00EB7C4F">
          <w:pPr>
            <w:pStyle w:val="BodyText"/>
            <w:spacing w:before="101"/>
            <w:ind w:left="820"/>
            <w:rPr>
              <w:rFonts w:ascii="Verdana" w:hAnsi="Verdana" w:cstheme="minorHAnsi"/>
            </w:rPr>
          </w:pPr>
          <w:r w:rsidRPr="001D4E56">
            <w:rPr>
              <w:rFonts w:ascii="Verdana" w:hAnsi="Verdana" w:cstheme="minorHAnsi"/>
              <w:spacing w:val="-1"/>
            </w:rPr>
            <w:t>I</w:t>
          </w:r>
          <w:r w:rsidRPr="001D4E56">
            <w:rPr>
              <w:rFonts w:ascii="Verdana" w:hAnsi="Verdana" w:cstheme="minorHAnsi"/>
              <w:spacing w:val="-21"/>
            </w:rPr>
            <w:t xml:space="preserve"> </w:t>
          </w:r>
          <w:r w:rsidRPr="001D4E56">
            <w:rPr>
              <w:rFonts w:ascii="Verdana" w:hAnsi="Verdana" w:cstheme="minorHAnsi"/>
              <w:spacing w:val="-1"/>
            </w:rPr>
            <w:t>have</w:t>
          </w:r>
          <w:r w:rsidRPr="001D4E56">
            <w:rPr>
              <w:rFonts w:ascii="Verdana" w:hAnsi="Verdana" w:cstheme="minorHAnsi"/>
              <w:spacing w:val="-19"/>
            </w:rPr>
            <w:t xml:space="preserve"> </w:t>
          </w:r>
          <w:r w:rsidRPr="001D4E56">
            <w:rPr>
              <w:rFonts w:ascii="Verdana" w:hAnsi="Verdana" w:cstheme="minorHAnsi"/>
              <w:spacing w:val="-1"/>
            </w:rPr>
            <w:t>read</w:t>
          </w:r>
          <w:r w:rsidRPr="001D4E56">
            <w:rPr>
              <w:rFonts w:ascii="Verdana" w:hAnsi="Verdana" w:cstheme="minorHAnsi"/>
              <w:spacing w:val="-22"/>
            </w:rPr>
            <w:t xml:space="preserve"> </w:t>
          </w:r>
          <w:r w:rsidRPr="001D4E56">
            <w:rPr>
              <w:rFonts w:ascii="Verdana" w:hAnsi="Verdana" w:cstheme="minorHAnsi"/>
              <w:spacing w:val="-1"/>
            </w:rPr>
            <w:t>my</w:t>
          </w:r>
          <w:r w:rsidRPr="001D4E56">
            <w:rPr>
              <w:rFonts w:ascii="Verdana" w:hAnsi="Verdana" w:cstheme="minorHAnsi"/>
              <w:spacing w:val="-22"/>
            </w:rPr>
            <w:t xml:space="preserve"> </w:t>
          </w:r>
          <w:r w:rsidRPr="001D4E56">
            <w:rPr>
              <w:rFonts w:ascii="Verdana" w:hAnsi="Verdana" w:cstheme="minorHAnsi"/>
              <w:spacing w:val="-1"/>
            </w:rPr>
            <w:t>assessment,</w:t>
          </w:r>
          <w:r w:rsidRPr="001D4E56">
            <w:rPr>
              <w:rFonts w:ascii="Verdana" w:hAnsi="Verdana" w:cstheme="minorHAnsi"/>
              <w:spacing w:val="-22"/>
            </w:rPr>
            <w:t xml:space="preserve"> </w:t>
          </w:r>
          <w:r w:rsidRPr="001D4E56">
            <w:rPr>
              <w:rFonts w:ascii="Verdana" w:hAnsi="Verdana" w:cstheme="minorHAnsi"/>
              <w:spacing w:val="-1"/>
            </w:rPr>
            <w:t>and</w:t>
          </w:r>
          <w:r w:rsidRPr="001D4E56">
            <w:rPr>
              <w:rFonts w:ascii="Verdana" w:hAnsi="Verdana" w:cstheme="minorHAnsi"/>
              <w:spacing w:val="-22"/>
            </w:rPr>
            <w:t xml:space="preserve"> </w:t>
          </w:r>
          <w:r w:rsidRPr="001D4E56">
            <w:rPr>
              <w:rFonts w:ascii="Verdana" w:hAnsi="Verdana" w:cstheme="minorHAnsi"/>
              <w:spacing w:val="-1"/>
            </w:rPr>
            <w:t>have</w:t>
          </w:r>
          <w:r w:rsidRPr="001D4E56">
            <w:rPr>
              <w:rFonts w:ascii="Verdana" w:hAnsi="Verdana" w:cstheme="minorHAnsi"/>
              <w:spacing w:val="-22"/>
            </w:rPr>
            <w:t xml:space="preserve"> </w:t>
          </w:r>
          <w:r w:rsidRPr="001D4E56">
            <w:rPr>
              <w:rFonts w:ascii="Verdana" w:hAnsi="Verdana" w:cstheme="minorHAnsi"/>
              <w:spacing w:val="-1"/>
            </w:rPr>
            <w:t>received</w:t>
          </w:r>
          <w:r w:rsidRPr="001D4E56">
            <w:rPr>
              <w:rFonts w:ascii="Verdana" w:hAnsi="Verdana" w:cstheme="minorHAnsi"/>
              <w:spacing w:val="-21"/>
            </w:rPr>
            <w:t xml:space="preserve"> </w:t>
          </w:r>
          <w:r w:rsidRPr="001D4E56">
            <w:rPr>
              <w:rFonts w:ascii="Verdana" w:hAnsi="Verdana" w:cstheme="minorHAnsi"/>
              <w:spacing w:val="-1"/>
            </w:rPr>
            <w:t>a</w:t>
          </w:r>
          <w:r w:rsidRPr="001D4E56">
            <w:rPr>
              <w:rFonts w:ascii="Verdana" w:hAnsi="Verdana" w:cstheme="minorHAnsi"/>
              <w:spacing w:val="-21"/>
            </w:rPr>
            <w:t xml:space="preserve"> </w:t>
          </w:r>
          <w:r w:rsidRPr="001D4E56">
            <w:rPr>
              <w:rFonts w:ascii="Verdana" w:hAnsi="Verdana" w:cstheme="minorHAnsi"/>
              <w:spacing w:val="-1"/>
            </w:rPr>
            <w:t>copy</w:t>
          </w:r>
          <w:r w:rsidRPr="001D4E56">
            <w:rPr>
              <w:rFonts w:ascii="Verdana" w:hAnsi="Verdana" w:cstheme="minorHAnsi"/>
              <w:spacing w:val="-22"/>
            </w:rPr>
            <w:t xml:space="preserve"> </w:t>
          </w:r>
          <w:r w:rsidRPr="001D4E56">
            <w:rPr>
              <w:rFonts w:ascii="Verdana" w:hAnsi="Verdana" w:cstheme="minorHAnsi"/>
              <w:spacing w:val="-1"/>
            </w:rPr>
            <w:t>of</w:t>
          </w:r>
          <w:r w:rsidRPr="001D4E56">
            <w:rPr>
              <w:rFonts w:ascii="Verdana" w:hAnsi="Verdana" w:cstheme="minorHAnsi"/>
              <w:spacing w:val="-25"/>
            </w:rPr>
            <w:t xml:space="preserve"> </w:t>
          </w:r>
          <w:r w:rsidRPr="001D4E56">
            <w:rPr>
              <w:rFonts w:ascii="Verdana" w:hAnsi="Verdana" w:cstheme="minorHAnsi"/>
              <w:spacing w:val="-1"/>
            </w:rPr>
            <w:t>my</w:t>
          </w:r>
          <w:r w:rsidRPr="001D4E56">
            <w:rPr>
              <w:rFonts w:ascii="Verdana" w:hAnsi="Verdana" w:cstheme="minorHAnsi"/>
              <w:spacing w:val="-21"/>
            </w:rPr>
            <w:t xml:space="preserve"> </w:t>
          </w:r>
          <w:r w:rsidRPr="001D4E56">
            <w:rPr>
              <w:rFonts w:ascii="Verdana" w:hAnsi="Verdana" w:cstheme="minorHAnsi"/>
              <w:spacing w:val="-1"/>
            </w:rPr>
            <w:t>assessment:</w:t>
          </w:r>
        </w:p>
        <w:p w14:paraId="6B8332F0" w14:textId="77777777" w:rsidR="00EB7C4F" w:rsidRDefault="00EB7C4F" w:rsidP="00EB7C4F">
          <w:pPr>
            <w:pStyle w:val="BodyText"/>
            <w:tabs>
              <w:tab w:val="left" w:pos="8826"/>
            </w:tabs>
            <w:spacing w:before="195"/>
            <w:ind w:left="820"/>
            <w:rPr>
              <w:rFonts w:ascii="Verdana" w:hAnsi="Verdana" w:cstheme="minorHAnsi"/>
              <w:w w:val="95"/>
            </w:rPr>
          </w:pPr>
        </w:p>
        <w:p w14:paraId="23460C0A" w14:textId="77777777" w:rsidR="00EB7C4F" w:rsidRPr="001D4E56" w:rsidRDefault="00EB7C4F" w:rsidP="00EB7C4F">
          <w:pPr>
            <w:pStyle w:val="BodyText"/>
            <w:tabs>
              <w:tab w:val="left" w:pos="8826"/>
            </w:tabs>
            <w:spacing w:before="195"/>
            <w:ind w:left="820"/>
            <w:rPr>
              <w:rFonts w:ascii="Verdana" w:hAnsi="Verdana" w:cstheme="minorHAnsi"/>
              <w:u w:val="single"/>
            </w:rPr>
          </w:pPr>
          <w:r w:rsidRPr="001D4E56">
            <w:rPr>
              <w:rFonts w:ascii="Verdana" w:hAnsi="Verdana" w:cstheme="minorHAnsi"/>
              <w:w w:val="95"/>
            </w:rPr>
            <w:t>Applicant’s</w:t>
          </w:r>
          <w:r w:rsidRPr="001D4E56">
            <w:rPr>
              <w:rFonts w:ascii="Verdana" w:hAnsi="Verdana" w:cstheme="minorHAnsi"/>
              <w:spacing w:val="-17"/>
              <w:w w:val="95"/>
            </w:rPr>
            <w:t xml:space="preserve"> </w:t>
          </w:r>
          <w:r w:rsidRPr="001D4E56">
            <w:rPr>
              <w:rFonts w:ascii="Verdana" w:hAnsi="Verdana" w:cstheme="minorHAnsi"/>
              <w:w w:val="95"/>
            </w:rPr>
            <w:t>signature:</w:t>
          </w:r>
          <w:r w:rsidRPr="001D4E56">
            <w:rPr>
              <w:rFonts w:ascii="Verdana" w:hAnsi="Verdana" w:cstheme="minorHAnsi"/>
              <w:spacing w:val="-24"/>
            </w:rPr>
            <w:t xml:space="preserve"> </w:t>
          </w:r>
          <w:r w:rsidRPr="001D4E56">
            <w:rPr>
              <w:rFonts w:ascii="Verdana" w:hAnsi="Verdana" w:cstheme="minorHAnsi"/>
              <w:w w:val="67"/>
              <w:u w:val="single"/>
            </w:rPr>
            <w:t xml:space="preserve"> </w:t>
          </w:r>
          <w:sdt>
            <w:sdtPr>
              <w:rPr>
                <w:rFonts w:ascii="Verdana" w:hAnsi="Verdana" w:cstheme="minorHAnsi"/>
                <w:w w:val="67"/>
                <w:u w:val="single"/>
              </w:rPr>
              <w:alias w:val="applicantsignature"/>
              <w:tag w:val="applicantsignature"/>
              <w:id w:val="-562260140"/>
              <w:lock w:val="contentLocked"/>
              <w:showingPlcHdr/>
              <w:picture/>
            </w:sdtPr>
            <w:sdtEndPr/>
            <w:sdtContent>
              <w:r>
                <w:rPr>
                  <w:rFonts w:ascii="Verdana" w:hAnsi="Verdana" w:cstheme="minorHAnsi"/>
                  <w:noProof/>
                  <w:w w:val="67"/>
                  <w:u w:val="single"/>
                </w:rPr>
                <w:drawing>
                  <wp:inline distT="0" distB="0" distL="0" distR="0" wp14:anchorId="0F2F80FD" wp14:editId="2C7424CE">
                    <wp:extent cx="5239910" cy="1061720"/>
                    <wp:effectExtent l="0" t="0" r="0" b="5080"/>
                    <wp:docPr id="1" name="Picture 1" descr="A white square with a blue bord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A white square with a blue border&#10;&#10;AI-generated content may be incorrect."/>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5309347" cy="1075789"/>
                            </a:xfrm>
                            <a:prstGeom prst="rect">
                              <a:avLst/>
                            </a:prstGeom>
                            <a:noFill/>
                            <a:ln>
                              <a:noFill/>
                            </a:ln>
                          </pic:spPr>
                        </pic:pic>
                      </a:graphicData>
                    </a:graphic>
                  </wp:inline>
                </w:drawing>
              </w:r>
            </w:sdtContent>
          </w:sdt>
          <w:r w:rsidRPr="001D4E56">
            <w:rPr>
              <w:rFonts w:ascii="Verdana" w:hAnsi="Verdana" w:cstheme="minorHAnsi"/>
              <w:u w:val="single"/>
            </w:rPr>
            <w:tab/>
          </w:r>
        </w:p>
        <w:p w14:paraId="51489002" w14:textId="77777777" w:rsidR="00EB7C4F" w:rsidRPr="001D4E56" w:rsidRDefault="00EB7C4F" w:rsidP="00EB7C4F">
          <w:pPr>
            <w:pStyle w:val="BodyText"/>
            <w:tabs>
              <w:tab w:val="left" w:pos="8826"/>
            </w:tabs>
            <w:spacing w:before="195"/>
            <w:ind w:left="820"/>
            <w:rPr>
              <w:rFonts w:ascii="Verdana" w:hAnsi="Verdana" w:cstheme="minorHAnsi"/>
            </w:rPr>
          </w:pPr>
          <w:r w:rsidRPr="001D4E56">
            <w:rPr>
              <w:rFonts w:ascii="Verdana" w:hAnsi="Verdana" w:cstheme="minorHAnsi"/>
              <w:w w:val="95"/>
            </w:rPr>
            <w:t>Guardian/Parent’s</w:t>
          </w:r>
          <w:r w:rsidRPr="001D4E56">
            <w:rPr>
              <w:rFonts w:ascii="Verdana" w:hAnsi="Verdana" w:cstheme="minorHAnsi"/>
              <w:spacing w:val="-17"/>
              <w:w w:val="95"/>
            </w:rPr>
            <w:t xml:space="preserve"> </w:t>
          </w:r>
          <w:r w:rsidRPr="001D4E56">
            <w:rPr>
              <w:rFonts w:ascii="Verdana" w:hAnsi="Verdana" w:cstheme="minorHAnsi"/>
              <w:w w:val="95"/>
            </w:rPr>
            <w:t>signature:</w:t>
          </w:r>
          <w:r w:rsidRPr="001D4E56">
            <w:rPr>
              <w:rFonts w:ascii="Verdana" w:hAnsi="Verdana" w:cstheme="minorHAnsi"/>
              <w:spacing w:val="-24"/>
            </w:rPr>
            <w:t xml:space="preserve"> </w:t>
          </w:r>
          <w:r w:rsidRPr="001D4E56">
            <w:rPr>
              <w:rFonts w:ascii="Verdana" w:hAnsi="Verdana" w:cstheme="minorHAnsi"/>
              <w:w w:val="67"/>
              <w:u w:val="single"/>
            </w:rPr>
            <w:t xml:space="preserve"> </w:t>
          </w:r>
          <w:sdt>
            <w:sdtPr>
              <w:rPr>
                <w:rFonts w:ascii="Verdana" w:hAnsi="Verdana" w:cstheme="minorHAnsi"/>
                <w:w w:val="67"/>
                <w:u w:val="single"/>
              </w:rPr>
              <w:alias w:val="parentguardiansignature"/>
              <w:tag w:val="parentguardiansignature"/>
              <w:id w:val="828019273"/>
              <w:lock w:val="contentLocked"/>
              <w:showingPlcHdr/>
              <w:picture/>
            </w:sdtPr>
            <w:sdtEndPr/>
            <w:sdtContent>
              <w:r>
                <w:rPr>
                  <w:rFonts w:ascii="Verdana" w:hAnsi="Verdana" w:cstheme="minorHAnsi"/>
                  <w:noProof/>
                  <w:w w:val="67"/>
                  <w:u w:val="single"/>
                </w:rPr>
                <w:drawing>
                  <wp:inline distT="0" distB="0" distL="0" distR="0" wp14:anchorId="7EB4C3D4" wp14:editId="77C9A9C7">
                    <wp:extent cx="5255812" cy="1020445"/>
                    <wp:effectExtent l="0" t="0" r="2540" b="8255"/>
                    <wp:docPr id="2" name="Picture 1" descr="A white square with a blue bord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1" descr="A white square with a blue border&#10;&#10;AI-generated content may be incorrect."/>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5383042" cy="1045147"/>
                            </a:xfrm>
                            <a:prstGeom prst="rect">
                              <a:avLst/>
                            </a:prstGeom>
                            <a:noFill/>
                            <a:ln>
                              <a:noFill/>
                            </a:ln>
                          </pic:spPr>
                        </pic:pic>
                      </a:graphicData>
                    </a:graphic>
                  </wp:inline>
                </w:drawing>
              </w:r>
            </w:sdtContent>
          </w:sdt>
          <w:r w:rsidRPr="001D4E56">
            <w:rPr>
              <w:rFonts w:ascii="Verdana" w:hAnsi="Verdana" w:cstheme="minorHAnsi"/>
              <w:u w:val="single"/>
            </w:rPr>
            <w:tab/>
          </w:r>
        </w:p>
        <w:p w14:paraId="67C9754A" w14:textId="77777777" w:rsidR="00EB7C4F" w:rsidRDefault="00EB7C4F" w:rsidP="00EB7C4F"/>
        <w:p w14:paraId="07ACC502" w14:textId="39426463" w:rsidR="00362947" w:rsidRDefault="00CA6DCF" w:rsidP="00FE14F4">
          <w:pPr>
            <w:rPr>
              <w:b/>
              <w:color w:val="FF0000"/>
              <w:szCs w:val="22"/>
            </w:rPr>
          </w:pPr>
        </w:p>
      </w:sdtContent>
    </w:sdt>
    <w:p w14:paraId="406A796D" w14:textId="4A775633" w:rsidR="00DB6F9F" w:rsidRDefault="00BC21B3" w:rsidP="009D52E5">
      <w:pPr>
        <w:ind w:left="23"/>
        <w:jc w:val="center"/>
      </w:pPr>
      <w:r>
        <w:rPr>
          <w:b/>
          <w:color w:val="FF0000"/>
          <w:szCs w:val="22"/>
        </w:rPr>
        <w:fldChar w:fldCharType="begin">
          <w:ffData>
            <w:name w:val="Text153"/>
            <w:enabled/>
            <w:calcOnExit w:val="0"/>
            <w:textInput>
              <w:default w:val="End of Document"/>
            </w:textInput>
          </w:ffData>
        </w:fldChar>
      </w:r>
      <w:r>
        <w:rPr>
          <w:b/>
          <w:color w:val="FF0000"/>
          <w:szCs w:val="22"/>
        </w:rPr>
        <w:instrText xml:space="preserve"> FORMTEXT </w:instrText>
      </w:r>
      <w:r>
        <w:rPr>
          <w:b/>
          <w:color w:val="FF0000"/>
          <w:szCs w:val="22"/>
        </w:rPr>
      </w:r>
      <w:r>
        <w:rPr>
          <w:b/>
          <w:color w:val="FF0000"/>
          <w:szCs w:val="22"/>
        </w:rPr>
        <w:fldChar w:fldCharType="separate"/>
      </w:r>
      <w:r>
        <w:rPr>
          <w:b/>
          <w:noProof/>
          <w:color w:val="FF0000"/>
          <w:szCs w:val="22"/>
        </w:rPr>
        <w:t>End of Document</w:t>
      </w:r>
      <w:r>
        <w:rPr>
          <w:b/>
          <w:color w:val="FF0000"/>
          <w:szCs w:val="22"/>
        </w:rPr>
        <w:fldChar w:fldCharType="end"/>
      </w:r>
    </w:p>
    <w:sectPr w:rsidR="00DB6F9F" w:rsidSect="0031024C">
      <w:pgSz w:w="11907" w:h="16840" w:code="9"/>
      <w:pgMar w:top="1134" w:right="1418" w:bottom="851"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822EF36" w14:textId="77777777" w:rsidR="00CA6DCF" w:rsidRDefault="00CA6DCF" w:rsidP="003C0FB1">
      <w:r>
        <w:separator/>
      </w:r>
    </w:p>
  </w:endnote>
  <w:endnote w:type="continuationSeparator" w:id="0">
    <w:p w14:paraId="1A9D427C" w14:textId="77777777" w:rsidR="00CA6DCF" w:rsidRDefault="00CA6DCF" w:rsidP="003C0FB1">
      <w:r>
        <w:continuationSeparator/>
      </w:r>
    </w:p>
  </w:endnote>
  <w:endnote w:type="continuationNotice" w:id="1">
    <w:p w14:paraId="56894A0D" w14:textId="77777777" w:rsidR="00CA6DCF" w:rsidRDefault="00CA6DCF">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altName w:val="Arial"/>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Segoe UI">
    <w:panose1 w:val="020B0502040204020203"/>
    <w:charset w:val="00"/>
    <w:family w:val="swiss"/>
    <w:pitch w:val="variable"/>
    <w:sig w:usb0="E4002EFF" w:usb1="C000E47F" w:usb2="00000009" w:usb3="00000000" w:csb0="000001FF" w:csb1="00000000"/>
  </w:font>
  <w:font w:name="Segoe UI Symbol">
    <w:panose1 w:val="020B0502040204020203"/>
    <w:charset w:val="00"/>
    <w:family w:val="swiss"/>
    <w:pitch w:val="variable"/>
    <w:sig w:usb0="800001E3" w:usb1="1200FFEF" w:usb2="00040000" w:usb3="00000000" w:csb0="00000001" w:csb1="00000000"/>
  </w:font>
  <w:font w:name="Verdana">
    <w:panose1 w:val="020B0604030504040204"/>
    <w:charset w:val="00"/>
    <w:family w:val="swiss"/>
    <w:pitch w:val="variable"/>
    <w:sig w:usb0="A00006FF" w:usb1="4000205B" w:usb2="0000001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28"/>
      <w:docPartObj>
        <w:docPartGallery w:val="Page Numbers (Bottom of Page)"/>
        <w:docPartUnique/>
      </w:docPartObj>
    </w:sdtPr>
    <w:sdtEndPr/>
    <w:sdtContent>
      <w:p w14:paraId="063F9131" w14:textId="1AC0F3E8" w:rsidR="00746EFF" w:rsidRDefault="00746EFF" w:rsidP="00350DBC">
        <w:pPr>
          <w:pStyle w:val="Footer"/>
          <w:jc w:val="center"/>
        </w:pPr>
        <w:r w:rsidRPr="00DE06E5">
          <w:rPr>
            <w:rFonts w:asciiTheme="minorHAnsi" w:hAnsiTheme="minorHAnsi"/>
          </w:rPr>
          <w:fldChar w:fldCharType="begin"/>
        </w:r>
        <w:r w:rsidRPr="00DE06E5">
          <w:rPr>
            <w:rFonts w:asciiTheme="minorHAnsi" w:hAnsiTheme="minorHAnsi"/>
          </w:rPr>
          <w:instrText xml:space="preserve"> PAGE   \* MERGEFORMAT </w:instrText>
        </w:r>
        <w:r w:rsidRPr="00DE06E5">
          <w:rPr>
            <w:rFonts w:asciiTheme="minorHAnsi" w:hAnsiTheme="minorHAnsi"/>
          </w:rPr>
          <w:fldChar w:fldCharType="separate"/>
        </w:r>
        <w:r w:rsidR="005520E5" w:rsidRPr="005520E5">
          <w:rPr>
            <w:rFonts w:ascii="Times New Roman" w:hAnsi="Times New Roman"/>
            <w:noProof/>
          </w:rPr>
          <w:t>2</w:t>
        </w:r>
        <w:r w:rsidRPr="00DE06E5">
          <w:rPr>
            <w:rFonts w:asciiTheme="minorHAnsi" w:hAnsiTheme="minorHAnsi"/>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2442889"/>
      <w:docPartObj>
        <w:docPartGallery w:val="Page Numbers (Bottom of Page)"/>
        <w:docPartUnique/>
      </w:docPartObj>
    </w:sdtPr>
    <w:sdtEndPr/>
    <w:sdtContent>
      <w:p w14:paraId="63E3D911" w14:textId="06E3087B" w:rsidR="00746EFF" w:rsidRPr="00CC6259" w:rsidRDefault="00746EFF" w:rsidP="00C3103B">
        <w:pPr>
          <w:pStyle w:val="Bullet"/>
          <w:jc w:val="center"/>
        </w:pPr>
        <w:r w:rsidRPr="00F672B1">
          <w:rPr>
            <w:rFonts w:asciiTheme="minorHAnsi" w:hAnsiTheme="minorHAnsi"/>
          </w:rPr>
          <w:fldChar w:fldCharType="begin"/>
        </w:r>
        <w:r w:rsidRPr="00F672B1">
          <w:rPr>
            <w:rFonts w:asciiTheme="minorHAnsi" w:hAnsiTheme="minorHAnsi"/>
          </w:rPr>
          <w:instrText xml:space="preserve"> PAGE   \* MERGEFORMAT </w:instrText>
        </w:r>
        <w:r w:rsidRPr="00F672B1">
          <w:rPr>
            <w:rFonts w:asciiTheme="minorHAnsi" w:hAnsiTheme="minorHAnsi"/>
          </w:rPr>
          <w:fldChar w:fldCharType="separate"/>
        </w:r>
        <w:r w:rsidR="005520E5">
          <w:rPr>
            <w:rFonts w:asciiTheme="minorHAnsi" w:hAnsiTheme="minorHAnsi"/>
            <w:noProof/>
          </w:rPr>
          <w:t>6</w:t>
        </w:r>
        <w:r w:rsidRPr="00F672B1">
          <w:rPr>
            <w:rFonts w:asciiTheme="minorHAnsi" w:hAnsiTheme="minorHAnsi"/>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30"/>
      <w:docPartObj>
        <w:docPartGallery w:val="Page Numbers (Bottom of Page)"/>
        <w:docPartUnique/>
      </w:docPartObj>
    </w:sdtPr>
    <w:sdtEndPr/>
    <w:sdtContent>
      <w:p w14:paraId="373EAA67" w14:textId="08050B37" w:rsidR="00746EFF" w:rsidRPr="00DE06E5" w:rsidRDefault="00746EFF" w:rsidP="00F934BA">
        <w:pPr>
          <w:pStyle w:val="Footer"/>
          <w:jc w:val="center"/>
        </w:pPr>
        <w:r w:rsidRPr="00DE06E5">
          <w:rPr>
            <w:rFonts w:asciiTheme="minorHAnsi" w:hAnsiTheme="minorHAnsi"/>
          </w:rPr>
          <w:fldChar w:fldCharType="begin"/>
        </w:r>
        <w:r w:rsidRPr="00DE06E5">
          <w:rPr>
            <w:rFonts w:asciiTheme="minorHAnsi" w:hAnsiTheme="minorHAnsi"/>
          </w:rPr>
          <w:instrText xml:space="preserve"> PAGE   \* MERGEFORMAT </w:instrText>
        </w:r>
        <w:r w:rsidRPr="00DE06E5">
          <w:rPr>
            <w:rFonts w:asciiTheme="minorHAnsi" w:hAnsiTheme="minorHAnsi"/>
          </w:rPr>
          <w:fldChar w:fldCharType="separate"/>
        </w:r>
        <w:r w:rsidR="005520E5" w:rsidRPr="005520E5">
          <w:rPr>
            <w:rFonts w:ascii="Times New Roman" w:hAnsi="Times New Roman"/>
            <w:noProof/>
          </w:rPr>
          <w:t>20</w:t>
        </w:r>
        <w:r w:rsidRPr="00DE06E5">
          <w:rPr>
            <w:rFonts w:asciiTheme="minorHAnsi" w:hAnsiTheme="minorHAnsi"/>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1E7EA97" w14:textId="77777777" w:rsidR="00CA6DCF" w:rsidRDefault="00CA6DCF" w:rsidP="003C0FB1">
      <w:r>
        <w:separator/>
      </w:r>
    </w:p>
  </w:footnote>
  <w:footnote w:type="continuationSeparator" w:id="0">
    <w:p w14:paraId="6C43D931" w14:textId="77777777" w:rsidR="00CA6DCF" w:rsidRDefault="00CA6DCF" w:rsidP="003C0FB1">
      <w:r>
        <w:continuationSeparator/>
      </w:r>
    </w:p>
  </w:footnote>
  <w:footnote w:type="continuationNotice" w:id="1">
    <w:p w14:paraId="7132C833" w14:textId="77777777" w:rsidR="00CA6DCF" w:rsidRDefault="00CA6DCF">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5C3FF5" w14:textId="2DF96E15" w:rsidR="00746EFF" w:rsidRPr="00F672B1" w:rsidRDefault="00746EFF" w:rsidP="00503F93">
    <w:pPr>
      <w:pStyle w:val="Header"/>
      <w:rPr>
        <w:rFonts w:asciiTheme="minorHAnsi" w:hAnsiTheme="minorHAnsi"/>
        <w:sz w:val="16"/>
        <w:szCs w:val="16"/>
        <w:lang w:val="en-IE"/>
      </w:rPr>
    </w:pPr>
    <w:r>
      <w:rPr>
        <w:rFonts w:asciiTheme="minorHAnsi" w:hAnsiTheme="minorHAnsi"/>
        <w:sz w:val="16"/>
        <w:szCs w:val="16"/>
        <w:lang w:val="en-IE"/>
      </w:rPr>
      <w:tab/>
    </w:r>
    <w:r>
      <w:rPr>
        <w:rFonts w:asciiTheme="minorHAnsi" w:hAnsiTheme="minorHAnsi"/>
        <w:sz w:val="16"/>
        <w:szCs w:val="16"/>
        <w:lang w:val="en-IE"/>
      </w:rPr>
      <w:tab/>
    </w:r>
  </w:p>
  <w:p w14:paraId="640E8141" w14:textId="77777777" w:rsidR="00746EFF" w:rsidRDefault="00746EFF">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2"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 w15:restartNumberingAfterBreak="0">
    <w:nsid w:val="0F543616"/>
    <w:multiLevelType w:val="multilevel"/>
    <w:tmpl w:val="C3CE6A72"/>
    <w:lvl w:ilvl="0">
      <w:start w:val="1"/>
      <w:numFmt w:val="decimal"/>
      <w:lvlText w:val="%1."/>
      <w:lvlJc w:val="left"/>
      <w:pPr>
        <w:ind w:left="720" w:hanging="360"/>
      </w:pPr>
      <w:rPr>
        <w:rFonts w:hint="default"/>
      </w:rPr>
    </w:lvl>
    <w:lvl w:ilvl="1">
      <w:start w:val="1"/>
      <w:numFmt w:val="decimal"/>
      <w:isLgl/>
      <w:lvlText w:val="%1.%2"/>
      <w:lvlJc w:val="left"/>
      <w:pPr>
        <w:ind w:left="1778"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5" w15:restartNumberingAfterBreak="0">
    <w:nsid w:val="11F22B53"/>
    <w:multiLevelType w:val="hybridMultilevel"/>
    <w:tmpl w:val="E93413C2"/>
    <w:lvl w:ilvl="0" w:tplc="1809000F">
      <w:start w:val="1"/>
      <w:numFmt w:val="decimal"/>
      <w:lvlText w:val="%1."/>
      <w:lvlJc w:val="left"/>
      <w:pPr>
        <w:ind w:left="360" w:hanging="360"/>
      </w:pPr>
      <w:rPr>
        <w:rFonts w:hint="default"/>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6" w15:restartNumberingAfterBreak="0">
    <w:nsid w:val="12A32102"/>
    <w:multiLevelType w:val="hybridMultilevel"/>
    <w:tmpl w:val="13AE59AA"/>
    <w:lvl w:ilvl="0" w:tplc="3022CD80">
      <w:start w:val="1"/>
      <w:numFmt w:val="bullet"/>
      <w:lvlText w:val=""/>
      <w:lvlJc w:val="left"/>
      <w:pPr>
        <w:ind w:left="720" w:hanging="360"/>
      </w:pPr>
      <w:rPr>
        <w:rFonts w:ascii="Symbol" w:hAnsi="Symbol"/>
      </w:rPr>
    </w:lvl>
    <w:lvl w:ilvl="1" w:tplc="1FAC8186">
      <w:start w:val="1"/>
      <w:numFmt w:val="bullet"/>
      <w:lvlText w:val=""/>
      <w:lvlJc w:val="left"/>
      <w:pPr>
        <w:ind w:left="720" w:hanging="360"/>
      </w:pPr>
      <w:rPr>
        <w:rFonts w:ascii="Symbol" w:hAnsi="Symbol"/>
      </w:rPr>
    </w:lvl>
    <w:lvl w:ilvl="2" w:tplc="756C439A">
      <w:start w:val="1"/>
      <w:numFmt w:val="bullet"/>
      <w:lvlText w:val=""/>
      <w:lvlJc w:val="left"/>
      <w:pPr>
        <w:ind w:left="720" w:hanging="360"/>
      </w:pPr>
      <w:rPr>
        <w:rFonts w:ascii="Symbol" w:hAnsi="Symbol"/>
      </w:rPr>
    </w:lvl>
    <w:lvl w:ilvl="3" w:tplc="E9CA96F4">
      <w:start w:val="1"/>
      <w:numFmt w:val="bullet"/>
      <w:lvlText w:val=""/>
      <w:lvlJc w:val="left"/>
      <w:pPr>
        <w:ind w:left="720" w:hanging="360"/>
      </w:pPr>
      <w:rPr>
        <w:rFonts w:ascii="Symbol" w:hAnsi="Symbol"/>
      </w:rPr>
    </w:lvl>
    <w:lvl w:ilvl="4" w:tplc="AACC02FC">
      <w:start w:val="1"/>
      <w:numFmt w:val="bullet"/>
      <w:lvlText w:val=""/>
      <w:lvlJc w:val="left"/>
      <w:pPr>
        <w:ind w:left="720" w:hanging="360"/>
      </w:pPr>
      <w:rPr>
        <w:rFonts w:ascii="Symbol" w:hAnsi="Symbol"/>
      </w:rPr>
    </w:lvl>
    <w:lvl w:ilvl="5" w:tplc="FDFE87E4">
      <w:start w:val="1"/>
      <w:numFmt w:val="bullet"/>
      <w:lvlText w:val=""/>
      <w:lvlJc w:val="left"/>
      <w:pPr>
        <w:ind w:left="720" w:hanging="360"/>
      </w:pPr>
      <w:rPr>
        <w:rFonts w:ascii="Symbol" w:hAnsi="Symbol"/>
      </w:rPr>
    </w:lvl>
    <w:lvl w:ilvl="6" w:tplc="962230B0">
      <w:start w:val="1"/>
      <w:numFmt w:val="bullet"/>
      <w:lvlText w:val=""/>
      <w:lvlJc w:val="left"/>
      <w:pPr>
        <w:ind w:left="720" w:hanging="360"/>
      </w:pPr>
      <w:rPr>
        <w:rFonts w:ascii="Symbol" w:hAnsi="Symbol"/>
      </w:rPr>
    </w:lvl>
    <w:lvl w:ilvl="7" w:tplc="2ECCBBA8">
      <w:start w:val="1"/>
      <w:numFmt w:val="bullet"/>
      <w:lvlText w:val=""/>
      <w:lvlJc w:val="left"/>
      <w:pPr>
        <w:ind w:left="720" w:hanging="360"/>
      </w:pPr>
      <w:rPr>
        <w:rFonts w:ascii="Symbol" w:hAnsi="Symbol"/>
      </w:rPr>
    </w:lvl>
    <w:lvl w:ilvl="8" w:tplc="C25CED5C">
      <w:start w:val="1"/>
      <w:numFmt w:val="bullet"/>
      <w:lvlText w:val=""/>
      <w:lvlJc w:val="left"/>
      <w:pPr>
        <w:ind w:left="720" w:hanging="360"/>
      </w:pPr>
      <w:rPr>
        <w:rFonts w:ascii="Symbol" w:hAnsi="Symbol"/>
      </w:rPr>
    </w:lvl>
  </w:abstractNum>
  <w:abstractNum w:abstractNumId="7"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8" w15:restartNumberingAfterBreak="0">
    <w:nsid w:val="151D3CE2"/>
    <w:multiLevelType w:val="hybridMultilevel"/>
    <w:tmpl w:val="AEAEF36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9" w15:restartNumberingAfterBreak="0">
    <w:nsid w:val="1575550E"/>
    <w:multiLevelType w:val="multilevel"/>
    <w:tmpl w:val="4DE48FFA"/>
    <w:lvl w:ilvl="0">
      <w:start w:val="1"/>
      <w:numFmt w:val="decimal"/>
      <w:lvlText w:val="%1."/>
      <w:lvlJc w:val="left"/>
      <w:pPr>
        <w:ind w:left="379" w:hanging="360"/>
      </w:pPr>
      <w:rPr>
        <w:rFonts w:hint="default"/>
        <w:b/>
      </w:rPr>
    </w:lvl>
    <w:lvl w:ilvl="1">
      <w:start w:val="2"/>
      <w:numFmt w:val="decimal"/>
      <w:isLgl/>
      <w:lvlText w:val="%1.%2."/>
      <w:lvlJc w:val="left"/>
      <w:pPr>
        <w:ind w:left="529" w:hanging="510"/>
      </w:pPr>
      <w:rPr>
        <w:rFonts w:hint="default"/>
      </w:rPr>
    </w:lvl>
    <w:lvl w:ilvl="2">
      <w:start w:val="2"/>
      <w:numFmt w:val="decimal"/>
      <w:isLgl/>
      <w:lvlText w:val="%1.%2.%3."/>
      <w:lvlJc w:val="left"/>
      <w:pPr>
        <w:ind w:left="739" w:hanging="720"/>
      </w:pPr>
      <w:rPr>
        <w:rFonts w:hint="default"/>
      </w:rPr>
    </w:lvl>
    <w:lvl w:ilvl="3">
      <w:start w:val="1"/>
      <w:numFmt w:val="decimal"/>
      <w:isLgl/>
      <w:lvlText w:val="%1.%2.%3.%4."/>
      <w:lvlJc w:val="left"/>
      <w:pPr>
        <w:ind w:left="739" w:hanging="720"/>
      </w:pPr>
      <w:rPr>
        <w:rFonts w:hint="default"/>
      </w:rPr>
    </w:lvl>
    <w:lvl w:ilvl="4">
      <w:start w:val="1"/>
      <w:numFmt w:val="decimal"/>
      <w:isLgl/>
      <w:lvlText w:val="%1.%2.%3.%4.%5."/>
      <w:lvlJc w:val="left"/>
      <w:pPr>
        <w:ind w:left="1099" w:hanging="1080"/>
      </w:pPr>
      <w:rPr>
        <w:rFonts w:hint="default"/>
      </w:rPr>
    </w:lvl>
    <w:lvl w:ilvl="5">
      <w:start w:val="1"/>
      <w:numFmt w:val="decimal"/>
      <w:isLgl/>
      <w:lvlText w:val="%1.%2.%3.%4.%5.%6."/>
      <w:lvlJc w:val="left"/>
      <w:pPr>
        <w:ind w:left="1099" w:hanging="1080"/>
      </w:pPr>
      <w:rPr>
        <w:rFonts w:hint="default"/>
      </w:rPr>
    </w:lvl>
    <w:lvl w:ilvl="6">
      <w:start w:val="1"/>
      <w:numFmt w:val="decimal"/>
      <w:isLgl/>
      <w:lvlText w:val="%1.%2.%3.%4.%5.%6.%7."/>
      <w:lvlJc w:val="left"/>
      <w:pPr>
        <w:ind w:left="1459" w:hanging="1440"/>
      </w:pPr>
      <w:rPr>
        <w:rFonts w:hint="default"/>
      </w:rPr>
    </w:lvl>
    <w:lvl w:ilvl="7">
      <w:start w:val="1"/>
      <w:numFmt w:val="decimal"/>
      <w:isLgl/>
      <w:lvlText w:val="%1.%2.%3.%4.%5.%6.%7.%8."/>
      <w:lvlJc w:val="left"/>
      <w:pPr>
        <w:ind w:left="1459" w:hanging="1440"/>
      </w:pPr>
      <w:rPr>
        <w:rFonts w:hint="default"/>
      </w:rPr>
    </w:lvl>
    <w:lvl w:ilvl="8">
      <w:start w:val="1"/>
      <w:numFmt w:val="decimal"/>
      <w:isLgl/>
      <w:lvlText w:val="%1.%2.%3.%4.%5.%6.%7.%8.%9."/>
      <w:lvlJc w:val="left"/>
      <w:pPr>
        <w:ind w:left="1819" w:hanging="1800"/>
      </w:pPr>
      <w:rPr>
        <w:rFonts w:hint="default"/>
      </w:rPr>
    </w:lvl>
  </w:abstractNum>
  <w:abstractNum w:abstractNumId="10" w15:restartNumberingAfterBreak="0">
    <w:nsid w:val="15824E77"/>
    <w:multiLevelType w:val="hybridMultilevel"/>
    <w:tmpl w:val="958201A8"/>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1" w15:restartNumberingAfterBreak="0">
    <w:nsid w:val="1618463F"/>
    <w:multiLevelType w:val="hybridMultilevel"/>
    <w:tmpl w:val="5114ED1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2" w15:restartNumberingAfterBreak="0">
    <w:nsid w:val="17542E1D"/>
    <w:multiLevelType w:val="hybridMultilevel"/>
    <w:tmpl w:val="723E32D2"/>
    <w:lvl w:ilvl="0" w:tplc="D78832DC">
      <w:start w:val="1"/>
      <w:numFmt w:val="lowerRoman"/>
      <w:lvlText w:val="(%1)"/>
      <w:lvlJc w:val="left"/>
      <w:pPr>
        <w:ind w:left="720" w:hanging="360"/>
      </w:pPr>
      <w:rPr>
        <w:b w:val="0"/>
        <w:i w:val="0"/>
      </w:rPr>
    </w:lvl>
    <w:lvl w:ilvl="1" w:tplc="18090019">
      <w:start w:val="1"/>
      <w:numFmt w:val="lowerLetter"/>
      <w:lvlText w:val="%2."/>
      <w:lvlJc w:val="left"/>
      <w:pPr>
        <w:ind w:left="1440" w:hanging="360"/>
      </w:pPr>
    </w:lvl>
    <w:lvl w:ilvl="2" w:tplc="1809001B">
      <w:start w:val="1"/>
      <w:numFmt w:val="lowerRoman"/>
      <w:lvlText w:val="%3."/>
      <w:lvlJc w:val="right"/>
      <w:pPr>
        <w:ind w:left="2160" w:hanging="180"/>
      </w:pPr>
    </w:lvl>
    <w:lvl w:ilvl="3" w:tplc="1809000F">
      <w:start w:val="1"/>
      <w:numFmt w:val="decimal"/>
      <w:lvlText w:val="%4."/>
      <w:lvlJc w:val="left"/>
      <w:pPr>
        <w:ind w:left="2880" w:hanging="360"/>
      </w:pPr>
    </w:lvl>
    <w:lvl w:ilvl="4" w:tplc="18090019">
      <w:start w:val="1"/>
      <w:numFmt w:val="lowerLetter"/>
      <w:lvlText w:val="%5."/>
      <w:lvlJc w:val="left"/>
      <w:pPr>
        <w:ind w:left="3600" w:hanging="360"/>
      </w:pPr>
    </w:lvl>
    <w:lvl w:ilvl="5" w:tplc="1809001B">
      <w:start w:val="1"/>
      <w:numFmt w:val="lowerRoman"/>
      <w:lvlText w:val="%6."/>
      <w:lvlJc w:val="right"/>
      <w:pPr>
        <w:ind w:left="4320" w:hanging="180"/>
      </w:pPr>
    </w:lvl>
    <w:lvl w:ilvl="6" w:tplc="1809000F">
      <w:start w:val="1"/>
      <w:numFmt w:val="decimal"/>
      <w:lvlText w:val="%7."/>
      <w:lvlJc w:val="left"/>
      <w:pPr>
        <w:ind w:left="5040" w:hanging="360"/>
      </w:pPr>
    </w:lvl>
    <w:lvl w:ilvl="7" w:tplc="18090019">
      <w:start w:val="1"/>
      <w:numFmt w:val="lowerLetter"/>
      <w:lvlText w:val="%8."/>
      <w:lvlJc w:val="left"/>
      <w:pPr>
        <w:ind w:left="5760" w:hanging="360"/>
      </w:pPr>
    </w:lvl>
    <w:lvl w:ilvl="8" w:tplc="1809001B">
      <w:start w:val="1"/>
      <w:numFmt w:val="lowerRoman"/>
      <w:lvlText w:val="%9."/>
      <w:lvlJc w:val="right"/>
      <w:pPr>
        <w:ind w:left="6480" w:hanging="180"/>
      </w:pPr>
    </w:lvl>
  </w:abstractNum>
  <w:abstractNum w:abstractNumId="13"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4" w15:restartNumberingAfterBreak="0">
    <w:nsid w:val="190620AE"/>
    <w:multiLevelType w:val="hybridMultilevel"/>
    <w:tmpl w:val="D5B40690"/>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5" w15:restartNumberingAfterBreak="0">
    <w:nsid w:val="19FA4368"/>
    <w:multiLevelType w:val="hybridMultilevel"/>
    <w:tmpl w:val="439AF17E"/>
    <w:lvl w:ilvl="0" w:tplc="DD8E4FC4">
      <w:start w:val="27"/>
      <w:numFmt w:val="bullet"/>
      <w:lvlText w:val="-"/>
      <w:lvlJc w:val="left"/>
      <w:pPr>
        <w:ind w:left="720" w:hanging="360"/>
      </w:pPr>
      <w:rPr>
        <w:rFonts w:ascii="Arial" w:eastAsiaTheme="minorHAnsi" w:hAnsi="Arial" w:cs="Aria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6" w15:restartNumberingAfterBreak="0">
    <w:nsid w:val="24423B8F"/>
    <w:multiLevelType w:val="hybridMultilevel"/>
    <w:tmpl w:val="2DDA6D9E"/>
    <w:lvl w:ilvl="0" w:tplc="DD8E4FC4">
      <w:start w:val="27"/>
      <w:numFmt w:val="bullet"/>
      <w:lvlText w:val="-"/>
      <w:lvlJc w:val="left"/>
      <w:pPr>
        <w:ind w:left="720" w:hanging="360"/>
      </w:pPr>
      <w:rPr>
        <w:rFonts w:ascii="Arial" w:eastAsiaTheme="minorHAnsi" w:hAnsi="Arial" w:cs="Aria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7" w15:restartNumberingAfterBreak="0">
    <w:nsid w:val="2E744CDE"/>
    <w:multiLevelType w:val="hybridMultilevel"/>
    <w:tmpl w:val="719268FA"/>
    <w:lvl w:ilvl="0" w:tplc="DD8E4FC4">
      <w:start w:val="27"/>
      <w:numFmt w:val="bullet"/>
      <w:lvlText w:val="-"/>
      <w:lvlJc w:val="left"/>
      <w:pPr>
        <w:ind w:left="720" w:hanging="360"/>
      </w:pPr>
      <w:rPr>
        <w:rFonts w:ascii="Arial" w:eastAsiaTheme="minorHAnsi" w:hAnsi="Arial" w:cs="Aria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8"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19" w15:restartNumberingAfterBreak="0">
    <w:nsid w:val="329D657E"/>
    <w:multiLevelType w:val="hybridMultilevel"/>
    <w:tmpl w:val="D6BA27B8"/>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0"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21" w15:restartNumberingAfterBreak="0">
    <w:nsid w:val="391D5278"/>
    <w:multiLevelType w:val="hybridMultilevel"/>
    <w:tmpl w:val="F342F04C"/>
    <w:lvl w:ilvl="0" w:tplc="1A44E0D8">
      <w:start w:val="1"/>
      <w:numFmt w:val="bullet"/>
      <w:lvlText w:val=""/>
      <w:lvlJc w:val="left"/>
      <w:pPr>
        <w:ind w:left="720" w:hanging="360"/>
      </w:pPr>
      <w:rPr>
        <w:rFonts w:ascii="Symbol" w:hAnsi="Symbol"/>
      </w:rPr>
    </w:lvl>
    <w:lvl w:ilvl="1" w:tplc="63624208">
      <w:start w:val="1"/>
      <w:numFmt w:val="bullet"/>
      <w:lvlText w:val=""/>
      <w:lvlJc w:val="left"/>
      <w:pPr>
        <w:ind w:left="720" w:hanging="360"/>
      </w:pPr>
      <w:rPr>
        <w:rFonts w:ascii="Symbol" w:hAnsi="Symbol"/>
      </w:rPr>
    </w:lvl>
    <w:lvl w:ilvl="2" w:tplc="9800CEDE">
      <w:start w:val="1"/>
      <w:numFmt w:val="bullet"/>
      <w:lvlText w:val=""/>
      <w:lvlJc w:val="left"/>
      <w:pPr>
        <w:ind w:left="720" w:hanging="360"/>
      </w:pPr>
      <w:rPr>
        <w:rFonts w:ascii="Symbol" w:hAnsi="Symbol"/>
      </w:rPr>
    </w:lvl>
    <w:lvl w:ilvl="3" w:tplc="CE287340">
      <w:start w:val="1"/>
      <w:numFmt w:val="bullet"/>
      <w:lvlText w:val=""/>
      <w:lvlJc w:val="left"/>
      <w:pPr>
        <w:ind w:left="720" w:hanging="360"/>
      </w:pPr>
      <w:rPr>
        <w:rFonts w:ascii="Symbol" w:hAnsi="Symbol"/>
      </w:rPr>
    </w:lvl>
    <w:lvl w:ilvl="4" w:tplc="DDCEDD10">
      <w:start w:val="1"/>
      <w:numFmt w:val="bullet"/>
      <w:lvlText w:val=""/>
      <w:lvlJc w:val="left"/>
      <w:pPr>
        <w:ind w:left="720" w:hanging="360"/>
      </w:pPr>
      <w:rPr>
        <w:rFonts w:ascii="Symbol" w:hAnsi="Symbol"/>
      </w:rPr>
    </w:lvl>
    <w:lvl w:ilvl="5" w:tplc="3702AD6E">
      <w:start w:val="1"/>
      <w:numFmt w:val="bullet"/>
      <w:lvlText w:val=""/>
      <w:lvlJc w:val="left"/>
      <w:pPr>
        <w:ind w:left="720" w:hanging="360"/>
      </w:pPr>
      <w:rPr>
        <w:rFonts w:ascii="Symbol" w:hAnsi="Symbol"/>
      </w:rPr>
    </w:lvl>
    <w:lvl w:ilvl="6" w:tplc="00B46742">
      <w:start w:val="1"/>
      <w:numFmt w:val="bullet"/>
      <w:lvlText w:val=""/>
      <w:lvlJc w:val="left"/>
      <w:pPr>
        <w:ind w:left="720" w:hanging="360"/>
      </w:pPr>
      <w:rPr>
        <w:rFonts w:ascii="Symbol" w:hAnsi="Symbol"/>
      </w:rPr>
    </w:lvl>
    <w:lvl w:ilvl="7" w:tplc="E0D02CA8">
      <w:start w:val="1"/>
      <w:numFmt w:val="bullet"/>
      <w:lvlText w:val=""/>
      <w:lvlJc w:val="left"/>
      <w:pPr>
        <w:ind w:left="720" w:hanging="360"/>
      </w:pPr>
      <w:rPr>
        <w:rFonts w:ascii="Symbol" w:hAnsi="Symbol"/>
      </w:rPr>
    </w:lvl>
    <w:lvl w:ilvl="8" w:tplc="72525742">
      <w:start w:val="1"/>
      <w:numFmt w:val="bullet"/>
      <w:lvlText w:val=""/>
      <w:lvlJc w:val="left"/>
      <w:pPr>
        <w:ind w:left="720" w:hanging="360"/>
      </w:pPr>
      <w:rPr>
        <w:rFonts w:ascii="Symbol" w:hAnsi="Symbol"/>
      </w:rPr>
    </w:lvl>
  </w:abstractNum>
  <w:abstractNum w:abstractNumId="22" w15:restartNumberingAfterBreak="0">
    <w:nsid w:val="3AC71296"/>
    <w:multiLevelType w:val="hybridMultilevel"/>
    <w:tmpl w:val="75A254DC"/>
    <w:lvl w:ilvl="0" w:tplc="18090017">
      <w:start w:val="1"/>
      <w:numFmt w:val="lowerLetter"/>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3" w15:restartNumberingAfterBreak="0">
    <w:nsid w:val="423C386F"/>
    <w:multiLevelType w:val="hybridMultilevel"/>
    <w:tmpl w:val="1ACED7E4"/>
    <w:lvl w:ilvl="0" w:tplc="93DE56BE">
      <w:start w:val="1"/>
      <w:numFmt w:val="decimal"/>
      <w:lvlText w:val="(%1)"/>
      <w:lvlJc w:val="left"/>
      <w:pPr>
        <w:ind w:left="405" w:hanging="360"/>
      </w:pPr>
      <w:rPr>
        <w:rFonts w:hint="default"/>
      </w:rPr>
    </w:lvl>
    <w:lvl w:ilvl="1" w:tplc="18090019" w:tentative="1">
      <w:start w:val="1"/>
      <w:numFmt w:val="lowerLetter"/>
      <w:lvlText w:val="%2."/>
      <w:lvlJc w:val="left"/>
      <w:pPr>
        <w:ind w:left="1125" w:hanging="360"/>
      </w:pPr>
    </w:lvl>
    <w:lvl w:ilvl="2" w:tplc="1809001B" w:tentative="1">
      <w:start w:val="1"/>
      <w:numFmt w:val="lowerRoman"/>
      <w:lvlText w:val="%3."/>
      <w:lvlJc w:val="right"/>
      <w:pPr>
        <w:ind w:left="1845" w:hanging="180"/>
      </w:pPr>
    </w:lvl>
    <w:lvl w:ilvl="3" w:tplc="1809000F" w:tentative="1">
      <w:start w:val="1"/>
      <w:numFmt w:val="decimal"/>
      <w:lvlText w:val="%4."/>
      <w:lvlJc w:val="left"/>
      <w:pPr>
        <w:ind w:left="2565" w:hanging="360"/>
      </w:pPr>
    </w:lvl>
    <w:lvl w:ilvl="4" w:tplc="18090019" w:tentative="1">
      <w:start w:val="1"/>
      <w:numFmt w:val="lowerLetter"/>
      <w:lvlText w:val="%5."/>
      <w:lvlJc w:val="left"/>
      <w:pPr>
        <w:ind w:left="3285" w:hanging="360"/>
      </w:pPr>
    </w:lvl>
    <w:lvl w:ilvl="5" w:tplc="1809001B" w:tentative="1">
      <w:start w:val="1"/>
      <w:numFmt w:val="lowerRoman"/>
      <w:lvlText w:val="%6."/>
      <w:lvlJc w:val="right"/>
      <w:pPr>
        <w:ind w:left="4005" w:hanging="180"/>
      </w:pPr>
    </w:lvl>
    <w:lvl w:ilvl="6" w:tplc="1809000F" w:tentative="1">
      <w:start w:val="1"/>
      <w:numFmt w:val="decimal"/>
      <w:lvlText w:val="%7."/>
      <w:lvlJc w:val="left"/>
      <w:pPr>
        <w:ind w:left="4725" w:hanging="360"/>
      </w:pPr>
    </w:lvl>
    <w:lvl w:ilvl="7" w:tplc="18090019" w:tentative="1">
      <w:start w:val="1"/>
      <w:numFmt w:val="lowerLetter"/>
      <w:lvlText w:val="%8."/>
      <w:lvlJc w:val="left"/>
      <w:pPr>
        <w:ind w:left="5445" w:hanging="360"/>
      </w:pPr>
    </w:lvl>
    <w:lvl w:ilvl="8" w:tplc="1809001B" w:tentative="1">
      <w:start w:val="1"/>
      <w:numFmt w:val="lowerRoman"/>
      <w:lvlText w:val="%9."/>
      <w:lvlJc w:val="right"/>
      <w:pPr>
        <w:ind w:left="6165" w:hanging="180"/>
      </w:pPr>
    </w:lvl>
  </w:abstractNum>
  <w:abstractNum w:abstractNumId="24" w15:restartNumberingAfterBreak="0">
    <w:nsid w:val="4390405A"/>
    <w:multiLevelType w:val="hybridMultilevel"/>
    <w:tmpl w:val="DE6A3D5A"/>
    <w:lvl w:ilvl="0" w:tplc="DD8E4FC4">
      <w:start w:val="27"/>
      <w:numFmt w:val="bullet"/>
      <w:lvlText w:val="-"/>
      <w:lvlJc w:val="left"/>
      <w:pPr>
        <w:ind w:left="720" w:hanging="360"/>
      </w:pPr>
      <w:rPr>
        <w:rFonts w:ascii="Arial" w:eastAsiaTheme="minorHAnsi" w:hAnsi="Arial" w:cs="Aria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5" w15:restartNumberingAfterBreak="0">
    <w:nsid w:val="47194B29"/>
    <w:multiLevelType w:val="hybridMultilevel"/>
    <w:tmpl w:val="5C2A3486"/>
    <w:lvl w:ilvl="0" w:tplc="DD8E4FC4">
      <w:start w:val="27"/>
      <w:numFmt w:val="bullet"/>
      <w:lvlText w:val="-"/>
      <w:lvlJc w:val="left"/>
      <w:pPr>
        <w:ind w:left="720" w:hanging="360"/>
      </w:pPr>
      <w:rPr>
        <w:rFonts w:ascii="Arial" w:eastAsiaTheme="minorHAnsi" w:hAnsi="Arial" w:cs="Aria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6"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7" w15:restartNumberingAfterBreak="0">
    <w:nsid w:val="49A74C6E"/>
    <w:multiLevelType w:val="multilevel"/>
    <w:tmpl w:val="C3CE6A72"/>
    <w:lvl w:ilvl="0">
      <w:start w:val="1"/>
      <w:numFmt w:val="decimal"/>
      <w:lvlText w:val="%1."/>
      <w:lvlJc w:val="left"/>
      <w:pPr>
        <w:ind w:left="720" w:hanging="360"/>
      </w:pPr>
      <w:rPr>
        <w:rFonts w:hint="default"/>
      </w:rPr>
    </w:lvl>
    <w:lvl w:ilvl="1">
      <w:start w:val="1"/>
      <w:numFmt w:val="decimal"/>
      <w:isLgl/>
      <w:lvlText w:val="%1.%2"/>
      <w:lvlJc w:val="left"/>
      <w:pPr>
        <w:ind w:left="1778"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28" w15:restartNumberingAfterBreak="0">
    <w:nsid w:val="4E490FC4"/>
    <w:multiLevelType w:val="multilevel"/>
    <w:tmpl w:val="F960718A"/>
    <w:lvl w:ilvl="0">
      <w:start w:val="2"/>
      <w:numFmt w:val="decimal"/>
      <w:lvlText w:val="%1"/>
      <w:lvlJc w:val="left"/>
      <w:pPr>
        <w:ind w:left="360" w:hanging="360"/>
      </w:pPr>
      <w:rPr>
        <w:rFonts w:hint="default"/>
      </w:rPr>
    </w:lvl>
    <w:lvl w:ilvl="1">
      <w:start w:val="3"/>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9" w15:restartNumberingAfterBreak="0">
    <w:nsid w:val="50AA5CE4"/>
    <w:multiLevelType w:val="hybridMultilevel"/>
    <w:tmpl w:val="DC16B460"/>
    <w:lvl w:ilvl="0" w:tplc="04090019">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0"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5C347683"/>
    <w:multiLevelType w:val="hybridMultilevel"/>
    <w:tmpl w:val="9BBE541E"/>
    <w:lvl w:ilvl="0" w:tplc="18090001">
      <w:start w:val="1"/>
      <w:numFmt w:val="bullet"/>
      <w:lvlText w:val=""/>
      <w:lvlJc w:val="left"/>
      <w:pPr>
        <w:ind w:left="720" w:hanging="360"/>
      </w:pPr>
      <w:rPr>
        <w:rFonts w:ascii="Symbol" w:hAnsi="Symbol"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2"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3" w15:restartNumberingAfterBreak="0">
    <w:nsid w:val="647D6533"/>
    <w:multiLevelType w:val="hybridMultilevel"/>
    <w:tmpl w:val="EFA07702"/>
    <w:lvl w:ilvl="0" w:tplc="29D8BDDA">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4"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35" w15:restartNumberingAfterBreak="0">
    <w:nsid w:val="6B0A3C16"/>
    <w:multiLevelType w:val="multilevel"/>
    <w:tmpl w:val="C3CE6A72"/>
    <w:lvl w:ilvl="0">
      <w:start w:val="1"/>
      <w:numFmt w:val="decimal"/>
      <w:lvlText w:val="%1."/>
      <w:lvlJc w:val="left"/>
      <w:pPr>
        <w:ind w:left="720" w:hanging="360"/>
      </w:pPr>
      <w:rPr>
        <w:rFonts w:hint="default"/>
      </w:rPr>
    </w:lvl>
    <w:lvl w:ilvl="1">
      <w:start w:val="1"/>
      <w:numFmt w:val="decimal"/>
      <w:isLgl/>
      <w:lvlText w:val="%1.%2"/>
      <w:lvlJc w:val="left"/>
      <w:pPr>
        <w:ind w:left="1778"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36" w15:restartNumberingAfterBreak="0">
    <w:nsid w:val="6EFA3C32"/>
    <w:multiLevelType w:val="hybridMultilevel"/>
    <w:tmpl w:val="23EA429A"/>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7" w15:restartNumberingAfterBreak="0">
    <w:nsid w:val="71954007"/>
    <w:multiLevelType w:val="multilevel"/>
    <w:tmpl w:val="77325A08"/>
    <w:lvl w:ilvl="0">
      <w:start w:val="1"/>
      <w:numFmt w:val="decimal"/>
      <w:lvlText w:val="%1."/>
      <w:lvlJc w:val="left"/>
      <w:pPr>
        <w:ind w:left="417" w:hanging="360"/>
      </w:pPr>
      <w:rPr>
        <w:rFonts w:hint="default"/>
      </w:rPr>
    </w:lvl>
    <w:lvl w:ilvl="1">
      <w:start w:val="1"/>
      <w:numFmt w:val="decimal"/>
      <w:isLgl/>
      <w:lvlText w:val="%1.%2"/>
      <w:lvlJc w:val="left"/>
      <w:pPr>
        <w:ind w:left="417" w:hanging="360"/>
      </w:pPr>
      <w:rPr>
        <w:rFonts w:hint="default"/>
      </w:rPr>
    </w:lvl>
    <w:lvl w:ilvl="2">
      <w:start w:val="1"/>
      <w:numFmt w:val="decimal"/>
      <w:isLgl/>
      <w:lvlText w:val="%1.%2.%3"/>
      <w:lvlJc w:val="left"/>
      <w:pPr>
        <w:ind w:left="777" w:hanging="720"/>
      </w:pPr>
      <w:rPr>
        <w:rFonts w:hint="default"/>
      </w:rPr>
    </w:lvl>
    <w:lvl w:ilvl="3">
      <w:start w:val="1"/>
      <w:numFmt w:val="decimal"/>
      <w:isLgl/>
      <w:lvlText w:val="%1.%2.%3.%4"/>
      <w:lvlJc w:val="left"/>
      <w:pPr>
        <w:ind w:left="777" w:hanging="720"/>
      </w:pPr>
      <w:rPr>
        <w:rFonts w:hint="default"/>
      </w:rPr>
    </w:lvl>
    <w:lvl w:ilvl="4">
      <w:start w:val="1"/>
      <w:numFmt w:val="decimal"/>
      <w:isLgl/>
      <w:lvlText w:val="%1.%2.%3.%4.%5"/>
      <w:lvlJc w:val="left"/>
      <w:pPr>
        <w:ind w:left="1137" w:hanging="1080"/>
      </w:pPr>
      <w:rPr>
        <w:rFonts w:hint="default"/>
      </w:rPr>
    </w:lvl>
    <w:lvl w:ilvl="5">
      <w:start w:val="1"/>
      <w:numFmt w:val="decimal"/>
      <w:isLgl/>
      <w:lvlText w:val="%1.%2.%3.%4.%5.%6"/>
      <w:lvlJc w:val="left"/>
      <w:pPr>
        <w:ind w:left="1137" w:hanging="1080"/>
      </w:pPr>
      <w:rPr>
        <w:rFonts w:hint="default"/>
      </w:rPr>
    </w:lvl>
    <w:lvl w:ilvl="6">
      <w:start w:val="1"/>
      <w:numFmt w:val="decimal"/>
      <w:isLgl/>
      <w:lvlText w:val="%1.%2.%3.%4.%5.%6.%7"/>
      <w:lvlJc w:val="left"/>
      <w:pPr>
        <w:ind w:left="1497" w:hanging="1440"/>
      </w:pPr>
      <w:rPr>
        <w:rFonts w:hint="default"/>
      </w:rPr>
    </w:lvl>
    <w:lvl w:ilvl="7">
      <w:start w:val="1"/>
      <w:numFmt w:val="decimal"/>
      <w:isLgl/>
      <w:lvlText w:val="%1.%2.%3.%4.%5.%6.%7.%8"/>
      <w:lvlJc w:val="left"/>
      <w:pPr>
        <w:ind w:left="1497" w:hanging="1440"/>
      </w:pPr>
      <w:rPr>
        <w:rFonts w:hint="default"/>
      </w:rPr>
    </w:lvl>
    <w:lvl w:ilvl="8">
      <w:start w:val="1"/>
      <w:numFmt w:val="decimal"/>
      <w:isLgl/>
      <w:lvlText w:val="%1.%2.%3.%4.%5.%6.%7.%8.%9"/>
      <w:lvlJc w:val="left"/>
      <w:pPr>
        <w:ind w:left="1857" w:hanging="1800"/>
      </w:pPr>
      <w:rPr>
        <w:rFonts w:hint="default"/>
      </w:rPr>
    </w:lvl>
  </w:abstractNum>
  <w:abstractNum w:abstractNumId="38" w15:restartNumberingAfterBreak="0">
    <w:nsid w:val="7ABD691E"/>
    <w:multiLevelType w:val="multilevel"/>
    <w:tmpl w:val="C3CE6A72"/>
    <w:lvl w:ilvl="0">
      <w:start w:val="1"/>
      <w:numFmt w:val="decimal"/>
      <w:lvlText w:val="%1."/>
      <w:lvlJc w:val="left"/>
      <w:pPr>
        <w:ind w:left="720" w:hanging="360"/>
      </w:pPr>
      <w:rPr>
        <w:rFonts w:hint="default"/>
      </w:rPr>
    </w:lvl>
    <w:lvl w:ilvl="1">
      <w:start w:val="1"/>
      <w:numFmt w:val="decimal"/>
      <w:isLgl/>
      <w:lvlText w:val="%1.%2"/>
      <w:lvlJc w:val="left"/>
      <w:pPr>
        <w:ind w:left="1778"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39" w15:restartNumberingAfterBreak="0">
    <w:nsid w:val="7B8F7C00"/>
    <w:multiLevelType w:val="hybridMultilevel"/>
    <w:tmpl w:val="7F566A50"/>
    <w:lvl w:ilvl="0" w:tplc="1809001B">
      <w:start w:val="1"/>
      <w:numFmt w:val="lowerRoman"/>
      <w:lvlText w:val="%1."/>
      <w:lvlJc w:val="right"/>
      <w:pPr>
        <w:ind w:left="720" w:hanging="360"/>
      </w:pPr>
    </w:lvl>
    <w:lvl w:ilvl="1" w:tplc="1809001B">
      <w:start w:val="1"/>
      <w:numFmt w:val="lowerRoman"/>
      <w:lvlText w:val="%2."/>
      <w:lvlJc w:val="right"/>
      <w:pPr>
        <w:ind w:left="1440" w:hanging="360"/>
      </w:pPr>
    </w:lvl>
    <w:lvl w:ilvl="2" w:tplc="F5D224EE">
      <w:start w:val="1"/>
      <w:numFmt w:val="upperLetter"/>
      <w:lvlText w:val="%3."/>
      <w:lvlJc w:val="left"/>
      <w:pPr>
        <w:ind w:left="2340" w:hanging="360"/>
      </w:pPr>
      <w:rPr>
        <w:rFonts w:hint="default"/>
      </w:r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0"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41"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abstractNum w:abstractNumId="42" w15:restartNumberingAfterBreak="0">
    <w:nsid w:val="7E462A01"/>
    <w:multiLevelType w:val="hybridMultilevel"/>
    <w:tmpl w:val="1060A78E"/>
    <w:lvl w:ilvl="0" w:tplc="1E7CFEA8">
      <w:start w:val="3"/>
      <w:numFmt w:val="decimal"/>
      <w:lvlText w:val="%1"/>
      <w:lvlJc w:val="left"/>
      <w:pPr>
        <w:ind w:left="360" w:hanging="360"/>
      </w:pPr>
      <w:rPr>
        <w:rFonts w:hint="default"/>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num w:numId="1" w16cid:durableId="1530266274">
    <w:abstractNumId w:val="30"/>
  </w:num>
  <w:num w:numId="2" w16cid:durableId="1651209617">
    <w:abstractNumId w:val="41"/>
  </w:num>
  <w:num w:numId="3" w16cid:durableId="663317399">
    <w:abstractNumId w:val="32"/>
  </w:num>
  <w:num w:numId="4" w16cid:durableId="24402640">
    <w:abstractNumId w:val="7"/>
  </w:num>
  <w:num w:numId="5" w16cid:durableId="623728548">
    <w:abstractNumId w:val="40"/>
  </w:num>
  <w:num w:numId="6" w16cid:durableId="23599344">
    <w:abstractNumId w:val="2"/>
  </w:num>
  <w:num w:numId="7" w16cid:durableId="1074087165">
    <w:abstractNumId w:val="3"/>
  </w:num>
  <w:num w:numId="8" w16cid:durableId="1460151718">
    <w:abstractNumId w:val="13"/>
  </w:num>
  <w:num w:numId="9" w16cid:durableId="610164285">
    <w:abstractNumId w:val="39"/>
  </w:num>
  <w:num w:numId="10" w16cid:durableId="1869105603">
    <w:abstractNumId w:val="27"/>
  </w:num>
  <w:num w:numId="11" w16cid:durableId="1179808833">
    <w:abstractNumId w:val="29"/>
  </w:num>
  <w:num w:numId="12" w16cid:durableId="731543153">
    <w:abstractNumId w:val="23"/>
  </w:num>
  <w:num w:numId="13" w16cid:durableId="1012491685">
    <w:abstractNumId w:val="36"/>
  </w:num>
  <w:num w:numId="14" w16cid:durableId="795947402">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325016855">
    <w:abstractNumId w:val="14"/>
  </w:num>
  <w:num w:numId="16" w16cid:durableId="2012833588">
    <w:abstractNumId w:val="33"/>
  </w:num>
  <w:num w:numId="17" w16cid:durableId="326514817">
    <w:abstractNumId w:val="26"/>
  </w:num>
  <w:num w:numId="18" w16cid:durableId="1471707365">
    <w:abstractNumId w:val="20"/>
  </w:num>
  <w:num w:numId="19" w16cid:durableId="1000350454">
    <w:abstractNumId w:val="34"/>
  </w:num>
  <w:num w:numId="20" w16cid:durableId="1023946454">
    <w:abstractNumId w:val="1"/>
  </w:num>
  <w:num w:numId="21" w16cid:durableId="439760095">
    <w:abstractNumId w:val="10"/>
  </w:num>
  <w:num w:numId="22" w16cid:durableId="67240265">
    <w:abstractNumId w:val="37"/>
  </w:num>
  <w:num w:numId="23" w16cid:durableId="785195058">
    <w:abstractNumId w:val="9"/>
  </w:num>
  <w:num w:numId="24" w16cid:durableId="1749383641">
    <w:abstractNumId w:val="21"/>
  </w:num>
  <w:num w:numId="25" w16cid:durableId="1225288883">
    <w:abstractNumId w:val="6"/>
  </w:num>
  <w:num w:numId="26" w16cid:durableId="348682082">
    <w:abstractNumId w:val="22"/>
  </w:num>
  <w:num w:numId="27" w16cid:durableId="24643269">
    <w:abstractNumId w:val="5"/>
  </w:num>
  <w:num w:numId="28" w16cid:durableId="1087266904">
    <w:abstractNumId w:val="31"/>
  </w:num>
  <w:num w:numId="29" w16cid:durableId="1933270950">
    <w:abstractNumId w:val="19"/>
  </w:num>
  <w:num w:numId="30" w16cid:durableId="1367678013">
    <w:abstractNumId w:val="11"/>
  </w:num>
  <w:num w:numId="31" w16cid:durableId="580795658">
    <w:abstractNumId w:val="4"/>
  </w:num>
  <w:num w:numId="32" w16cid:durableId="1858230602">
    <w:abstractNumId w:val="24"/>
  </w:num>
  <w:num w:numId="33" w16cid:durableId="893856034">
    <w:abstractNumId w:val="25"/>
  </w:num>
  <w:num w:numId="34" w16cid:durableId="2076737385">
    <w:abstractNumId w:val="17"/>
  </w:num>
  <w:num w:numId="35" w16cid:durableId="424810731">
    <w:abstractNumId w:val="16"/>
  </w:num>
  <w:num w:numId="36" w16cid:durableId="690257321">
    <w:abstractNumId w:val="15"/>
  </w:num>
  <w:num w:numId="37" w16cid:durableId="256251247">
    <w:abstractNumId w:val="28"/>
  </w:num>
  <w:num w:numId="38" w16cid:durableId="1153910161">
    <w:abstractNumId w:val="42"/>
  </w:num>
  <w:num w:numId="39" w16cid:durableId="1170489403">
    <w:abstractNumId w:val="8"/>
  </w:num>
  <w:num w:numId="40" w16cid:durableId="2091192924">
    <w:abstractNumId w:val="38"/>
  </w:num>
  <w:num w:numId="41" w16cid:durableId="1317564780">
    <w:abstractNumId w:val="35"/>
  </w:num>
  <w:numIdMacAtCleanup w:val="3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documentProtection w:edit="forms"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07E9"/>
    <w:rsid w:val="0000186D"/>
    <w:rsid w:val="000038AA"/>
    <w:rsid w:val="00004B6C"/>
    <w:rsid w:val="000050B5"/>
    <w:rsid w:val="0000669B"/>
    <w:rsid w:val="00007CC9"/>
    <w:rsid w:val="00007EF6"/>
    <w:rsid w:val="00010A60"/>
    <w:rsid w:val="0001388F"/>
    <w:rsid w:val="000148F7"/>
    <w:rsid w:val="000225C5"/>
    <w:rsid w:val="00023653"/>
    <w:rsid w:val="00023734"/>
    <w:rsid w:val="00024812"/>
    <w:rsid w:val="00026085"/>
    <w:rsid w:val="00027555"/>
    <w:rsid w:val="0003041E"/>
    <w:rsid w:val="00033FBB"/>
    <w:rsid w:val="00040486"/>
    <w:rsid w:val="00041A5F"/>
    <w:rsid w:val="00042B6C"/>
    <w:rsid w:val="00044C24"/>
    <w:rsid w:val="00045CE3"/>
    <w:rsid w:val="00051A76"/>
    <w:rsid w:val="00052391"/>
    <w:rsid w:val="00052D26"/>
    <w:rsid w:val="00054DDB"/>
    <w:rsid w:val="00056B48"/>
    <w:rsid w:val="00056D10"/>
    <w:rsid w:val="000577E6"/>
    <w:rsid w:val="000603F6"/>
    <w:rsid w:val="00061527"/>
    <w:rsid w:val="000625CD"/>
    <w:rsid w:val="0006379F"/>
    <w:rsid w:val="0006385F"/>
    <w:rsid w:val="00065AEE"/>
    <w:rsid w:val="000663FB"/>
    <w:rsid w:val="00070DC6"/>
    <w:rsid w:val="00072CB0"/>
    <w:rsid w:val="00074610"/>
    <w:rsid w:val="0007483C"/>
    <w:rsid w:val="00076A56"/>
    <w:rsid w:val="00083A24"/>
    <w:rsid w:val="0008445A"/>
    <w:rsid w:val="000856E8"/>
    <w:rsid w:val="00087650"/>
    <w:rsid w:val="000934DA"/>
    <w:rsid w:val="00095E02"/>
    <w:rsid w:val="000969E0"/>
    <w:rsid w:val="00096B9C"/>
    <w:rsid w:val="000A0DA6"/>
    <w:rsid w:val="000A4E09"/>
    <w:rsid w:val="000A5348"/>
    <w:rsid w:val="000A6C3E"/>
    <w:rsid w:val="000B1271"/>
    <w:rsid w:val="000B1C3E"/>
    <w:rsid w:val="000B1FF7"/>
    <w:rsid w:val="000C0E06"/>
    <w:rsid w:val="000C0E11"/>
    <w:rsid w:val="000C0FD5"/>
    <w:rsid w:val="000C34AA"/>
    <w:rsid w:val="000C3AC8"/>
    <w:rsid w:val="000C48A8"/>
    <w:rsid w:val="000C5549"/>
    <w:rsid w:val="000C65B7"/>
    <w:rsid w:val="000C78A2"/>
    <w:rsid w:val="000D10E2"/>
    <w:rsid w:val="000D41DB"/>
    <w:rsid w:val="000D51D8"/>
    <w:rsid w:val="000E1669"/>
    <w:rsid w:val="000E283A"/>
    <w:rsid w:val="000E2CF8"/>
    <w:rsid w:val="000E3233"/>
    <w:rsid w:val="000E3568"/>
    <w:rsid w:val="000E4872"/>
    <w:rsid w:val="000E60D2"/>
    <w:rsid w:val="000F0378"/>
    <w:rsid w:val="000F03CB"/>
    <w:rsid w:val="000F165C"/>
    <w:rsid w:val="000F41A9"/>
    <w:rsid w:val="000F4D74"/>
    <w:rsid w:val="000F4FE9"/>
    <w:rsid w:val="000F5F61"/>
    <w:rsid w:val="000F751F"/>
    <w:rsid w:val="000F7597"/>
    <w:rsid w:val="00101A30"/>
    <w:rsid w:val="00101AC8"/>
    <w:rsid w:val="00102515"/>
    <w:rsid w:val="0010725F"/>
    <w:rsid w:val="001136F0"/>
    <w:rsid w:val="00114317"/>
    <w:rsid w:val="001143F1"/>
    <w:rsid w:val="00120B79"/>
    <w:rsid w:val="001216E8"/>
    <w:rsid w:val="00122085"/>
    <w:rsid w:val="00124C48"/>
    <w:rsid w:val="00130442"/>
    <w:rsid w:val="00130D61"/>
    <w:rsid w:val="00130E60"/>
    <w:rsid w:val="0013102B"/>
    <w:rsid w:val="00136E62"/>
    <w:rsid w:val="00140E67"/>
    <w:rsid w:val="00142011"/>
    <w:rsid w:val="00142642"/>
    <w:rsid w:val="00142C56"/>
    <w:rsid w:val="001430E1"/>
    <w:rsid w:val="0014563C"/>
    <w:rsid w:val="001473BE"/>
    <w:rsid w:val="00147D08"/>
    <w:rsid w:val="00147DAB"/>
    <w:rsid w:val="00151DD3"/>
    <w:rsid w:val="001524AB"/>
    <w:rsid w:val="00152C00"/>
    <w:rsid w:val="001536DB"/>
    <w:rsid w:val="00154E46"/>
    <w:rsid w:val="00156BC5"/>
    <w:rsid w:val="001616B6"/>
    <w:rsid w:val="0016268B"/>
    <w:rsid w:val="001627B5"/>
    <w:rsid w:val="00162CEC"/>
    <w:rsid w:val="001630C5"/>
    <w:rsid w:val="00164156"/>
    <w:rsid w:val="00164CF1"/>
    <w:rsid w:val="001651D7"/>
    <w:rsid w:val="0017229C"/>
    <w:rsid w:val="00173329"/>
    <w:rsid w:val="00173C82"/>
    <w:rsid w:val="001750A8"/>
    <w:rsid w:val="00175C84"/>
    <w:rsid w:val="00180852"/>
    <w:rsid w:val="00180A04"/>
    <w:rsid w:val="001813DC"/>
    <w:rsid w:val="001823E2"/>
    <w:rsid w:val="001827A0"/>
    <w:rsid w:val="00182DCA"/>
    <w:rsid w:val="00184B7B"/>
    <w:rsid w:val="00185B9B"/>
    <w:rsid w:val="0018606D"/>
    <w:rsid w:val="0018707B"/>
    <w:rsid w:val="001876AC"/>
    <w:rsid w:val="00187F31"/>
    <w:rsid w:val="001908FF"/>
    <w:rsid w:val="00191A83"/>
    <w:rsid w:val="00192A31"/>
    <w:rsid w:val="00192D79"/>
    <w:rsid w:val="00193651"/>
    <w:rsid w:val="001936C8"/>
    <w:rsid w:val="0019379B"/>
    <w:rsid w:val="00194273"/>
    <w:rsid w:val="001A499A"/>
    <w:rsid w:val="001A6161"/>
    <w:rsid w:val="001B2FED"/>
    <w:rsid w:val="001B3296"/>
    <w:rsid w:val="001B38B5"/>
    <w:rsid w:val="001B5C7C"/>
    <w:rsid w:val="001B5D0B"/>
    <w:rsid w:val="001B602E"/>
    <w:rsid w:val="001B633F"/>
    <w:rsid w:val="001B6596"/>
    <w:rsid w:val="001C1DCC"/>
    <w:rsid w:val="001C3A95"/>
    <w:rsid w:val="001C3D44"/>
    <w:rsid w:val="001C3F68"/>
    <w:rsid w:val="001C5BE2"/>
    <w:rsid w:val="001D1C4C"/>
    <w:rsid w:val="001D2E1B"/>
    <w:rsid w:val="001D5AEA"/>
    <w:rsid w:val="001D72FA"/>
    <w:rsid w:val="001E59E6"/>
    <w:rsid w:val="001E6C25"/>
    <w:rsid w:val="001E7DD2"/>
    <w:rsid w:val="001F0CA0"/>
    <w:rsid w:val="001F3145"/>
    <w:rsid w:val="001F5861"/>
    <w:rsid w:val="001F6360"/>
    <w:rsid w:val="001F68D2"/>
    <w:rsid w:val="001F7D82"/>
    <w:rsid w:val="001F7FC2"/>
    <w:rsid w:val="00200100"/>
    <w:rsid w:val="002020C2"/>
    <w:rsid w:val="0020335A"/>
    <w:rsid w:val="0020630B"/>
    <w:rsid w:val="00206CC8"/>
    <w:rsid w:val="00210752"/>
    <w:rsid w:val="00211BBC"/>
    <w:rsid w:val="002126BE"/>
    <w:rsid w:val="00212EC6"/>
    <w:rsid w:val="002132FE"/>
    <w:rsid w:val="002159D0"/>
    <w:rsid w:val="00217207"/>
    <w:rsid w:val="002210B6"/>
    <w:rsid w:val="002219F6"/>
    <w:rsid w:val="00222416"/>
    <w:rsid w:val="00222C15"/>
    <w:rsid w:val="00227E6D"/>
    <w:rsid w:val="0023148B"/>
    <w:rsid w:val="00233529"/>
    <w:rsid w:val="00234C8E"/>
    <w:rsid w:val="0023618E"/>
    <w:rsid w:val="002407B4"/>
    <w:rsid w:val="002418DA"/>
    <w:rsid w:val="00241925"/>
    <w:rsid w:val="00245388"/>
    <w:rsid w:val="00245488"/>
    <w:rsid w:val="00246362"/>
    <w:rsid w:val="00246C80"/>
    <w:rsid w:val="00247A31"/>
    <w:rsid w:val="00247B4F"/>
    <w:rsid w:val="00251401"/>
    <w:rsid w:val="00251539"/>
    <w:rsid w:val="00251E56"/>
    <w:rsid w:val="0025246B"/>
    <w:rsid w:val="00253746"/>
    <w:rsid w:val="00253978"/>
    <w:rsid w:val="00260432"/>
    <w:rsid w:val="002628DF"/>
    <w:rsid w:val="0026356B"/>
    <w:rsid w:val="00265EE3"/>
    <w:rsid w:val="00267AA3"/>
    <w:rsid w:val="00272107"/>
    <w:rsid w:val="002724BB"/>
    <w:rsid w:val="002744DA"/>
    <w:rsid w:val="0028250A"/>
    <w:rsid w:val="002840A1"/>
    <w:rsid w:val="00284998"/>
    <w:rsid w:val="00285432"/>
    <w:rsid w:val="00286A37"/>
    <w:rsid w:val="00286DD5"/>
    <w:rsid w:val="002922AC"/>
    <w:rsid w:val="00292437"/>
    <w:rsid w:val="0029489E"/>
    <w:rsid w:val="00295FF5"/>
    <w:rsid w:val="00296C52"/>
    <w:rsid w:val="002979B2"/>
    <w:rsid w:val="002A1879"/>
    <w:rsid w:val="002A26E4"/>
    <w:rsid w:val="002A5B9F"/>
    <w:rsid w:val="002A7C9E"/>
    <w:rsid w:val="002B093F"/>
    <w:rsid w:val="002B11F8"/>
    <w:rsid w:val="002B1FC5"/>
    <w:rsid w:val="002B2232"/>
    <w:rsid w:val="002B2416"/>
    <w:rsid w:val="002B2535"/>
    <w:rsid w:val="002B60D2"/>
    <w:rsid w:val="002C08E8"/>
    <w:rsid w:val="002C2C64"/>
    <w:rsid w:val="002C58C4"/>
    <w:rsid w:val="002C6D32"/>
    <w:rsid w:val="002C7045"/>
    <w:rsid w:val="002C70D3"/>
    <w:rsid w:val="002C70EC"/>
    <w:rsid w:val="002C7140"/>
    <w:rsid w:val="002C72C0"/>
    <w:rsid w:val="002C7938"/>
    <w:rsid w:val="002D02EE"/>
    <w:rsid w:val="002D062E"/>
    <w:rsid w:val="002D1587"/>
    <w:rsid w:val="002D33DC"/>
    <w:rsid w:val="002D4662"/>
    <w:rsid w:val="002D50F7"/>
    <w:rsid w:val="002D59CC"/>
    <w:rsid w:val="002D6778"/>
    <w:rsid w:val="002E2145"/>
    <w:rsid w:val="002E273D"/>
    <w:rsid w:val="002E2F1A"/>
    <w:rsid w:val="002E7E49"/>
    <w:rsid w:val="002F0235"/>
    <w:rsid w:val="002F0288"/>
    <w:rsid w:val="002F1E14"/>
    <w:rsid w:val="002F25DE"/>
    <w:rsid w:val="002F6DCA"/>
    <w:rsid w:val="003021AE"/>
    <w:rsid w:val="0030399F"/>
    <w:rsid w:val="00305FDE"/>
    <w:rsid w:val="0030700E"/>
    <w:rsid w:val="003073E6"/>
    <w:rsid w:val="0031024C"/>
    <w:rsid w:val="00310EDC"/>
    <w:rsid w:val="00311BCB"/>
    <w:rsid w:val="00314D7F"/>
    <w:rsid w:val="003201E2"/>
    <w:rsid w:val="00320651"/>
    <w:rsid w:val="0032094C"/>
    <w:rsid w:val="00320F61"/>
    <w:rsid w:val="00321AC6"/>
    <w:rsid w:val="00323225"/>
    <w:rsid w:val="003245B8"/>
    <w:rsid w:val="00324989"/>
    <w:rsid w:val="00324DF8"/>
    <w:rsid w:val="00325955"/>
    <w:rsid w:val="00325B4F"/>
    <w:rsid w:val="003270FE"/>
    <w:rsid w:val="00327F22"/>
    <w:rsid w:val="003307E2"/>
    <w:rsid w:val="00331DE7"/>
    <w:rsid w:val="00334C2E"/>
    <w:rsid w:val="00337B26"/>
    <w:rsid w:val="00337BCD"/>
    <w:rsid w:val="0034128E"/>
    <w:rsid w:val="0034204D"/>
    <w:rsid w:val="00343BC3"/>
    <w:rsid w:val="00347E6B"/>
    <w:rsid w:val="00350DBC"/>
    <w:rsid w:val="00352300"/>
    <w:rsid w:val="00352C13"/>
    <w:rsid w:val="003600E9"/>
    <w:rsid w:val="00361109"/>
    <w:rsid w:val="00361689"/>
    <w:rsid w:val="00362947"/>
    <w:rsid w:val="003642A2"/>
    <w:rsid w:val="003656DF"/>
    <w:rsid w:val="00365DC7"/>
    <w:rsid w:val="003670C3"/>
    <w:rsid w:val="00367AB4"/>
    <w:rsid w:val="003700B0"/>
    <w:rsid w:val="0037365C"/>
    <w:rsid w:val="0037512E"/>
    <w:rsid w:val="00376059"/>
    <w:rsid w:val="00377945"/>
    <w:rsid w:val="00377B4D"/>
    <w:rsid w:val="0038077A"/>
    <w:rsid w:val="0038221E"/>
    <w:rsid w:val="00382BB7"/>
    <w:rsid w:val="00383C79"/>
    <w:rsid w:val="0038503C"/>
    <w:rsid w:val="0038799C"/>
    <w:rsid w:val="003910EF"/>
    <w:rsid w:val="00392231"/>
    <w:rsid w:val="003922E7"/>
    <w:rsid w:val="0039398D"/>
    <w:rsid w:val="00393D47"/>
    <w:rsid w:val="00394603"/>
    <w:rsid w:val="00394D9C"/>
    <w:rsid w:val="003962FC"/>
    <w:rsid w:val="0039777E"/>
    <w:rsid w:val="00397B50"/>
    <w:rsid w:val="003A129C"/>
    <w:rsid w:val="003A1A4F"/>
    <w:rsid w:val="003A2273"/>
    <w:rsid w:val="003A5CF8"/>
    <w:rsid w:val="003A6668"/>
    <w:rsid w:val="003A73BF"/>
    <w:rsid w:val="003B05AA"/>
    <w:rsid w:val="003B0DA0"/>
    <w:rsid w:val="003B64E0"/>
    <w:rsid w:val="003C0FB1"/>
    <w:rsid w:val="003C19E4"/>
    <w:rsid w:val="003C242B"/>
    <w:rsid w:val="003C2DA6"/>
    <w:rsid w:val="003C571E"/>
    <w:rsid w:val="003C7C7F"/>
    <w:rsid w:val="003D0838"/>
    <w:rsid w:val="003D1343"/>
    <w:rsid w:val="003D35B0"/>
    <w:rsid w:val="003D4018"/>
    <w:rsid w:val="003D773A"/>
    <w:rsid w:val="003E08C5"/>
    <w:rsid w:val="003E0E24"/>
    <w:rsid w:val="003E5ABB"/>
    <w:rsid w:val="003E5ECC"/>
    <w:rsid w:val="003E6F2E"/>
    <w:rsid w:val="003E7CC4"/>
    <w:rsid w:val="003F0C16"/>
    <w:rsid w:val="003F30D7"/>
    <w:rsid w:val="003F3CA9"/>
    <w:rsid w:val="003F3EE7"/>
    <w:rsid w:val="003F6E33"/>
    <w:rsid w:val="004054D7"/>
    <w:rsid w:val="00406EBA"/>
    <w:rsid w:val="00407349"/>
    <w:rsid w:val="0040773A"/>
    <w:rsid w:val="004101AD"/>
    <w:rsid w:val="00411205"/>
    <w:rsid w:val="00411862"/>
    <w:rsid w:val="00412D07"/>
    <w:rsid w:val="004149CA"/>
    <w:rsid w:val="004155B9"/>
    <w:rsid w:val="004213FD"/>
    <w:rsid w:val="004224AC"/>
    <w:rsid w:val="00423C7D"/>
    <w:rsid w:val="00425600"/>
    <w:rsid w:val="00426DF4"/>
    <w:rsid w:val="00430029"/>
    <w:rsid w:val="00430EA8"/>
    <w:rsid w:val="004313B1"/>
    <w:rsid w:val="004317F5"/>
    <w:rsid w:val="00432965"/>
    <w:rsid w:val="004378B5"/>
    <w:rsid w:val="00442576"/>
    <w:rsid w:val="00443976"/>
    <w:rsid w:val="0044426A"/>
    <w:rsid w:val="00444730"/>
    <w:rsid w:val="00447F98"/>
    <w:rsid w:val="004541CA"/>
    <w:rsid w:val="00455392"/>
    <w:rsid w:val="00455CD1"/>
    <w:rsid w:val="0046000A"/>
    <w:rsid w:val="0046007E"/>
    <w:rsid w:val="0046052A"/>
    <w:rsid w:val="00463B58"/>
    <w:rsid w:val="00465323"/>
    <w:rsid w:val="00473BDE"/>
    <w:rsid w:val="00474043"/>
    <w:rsid w:val="00474B65"/>
    <w:rsid w:val="00480325"/>
    <w:rsid w:val="00483B81"/>
    <w:rsid w:val="00484D5C"/>
    <w:rsid w:val="00490003"/>
    <w:rsid w:val="004901AC"/>
    <w:rsid w:val="00491D90"/>
    <w:rsid w:val="00491E52"/>
    <w:rsid w:val="004939B5"/>
    <w:rsid w:val="00496C17"/>
    <w:rsid w:val="00497B3C"/>
    <w:rsid w:val="00497D94"/>
    <w:rsid w:val="004A0961"/>
    <w:rsid w:val="004A15F8"/>
    <w:rsid w:val="004A27A0"/>
    <w:rsid w:val="004A2AAF"/>
    <w:rsid w:val="004A2FA3"/>
    <w:rsid w:val="004A6C8C"/>
    <w:rsid w:val="004A7360"/>
    <w:rsid w:val="004A7D33"/>
    <w:rsid w:val="004A7D76"/>
    <w:rsid w:val="004B28C0"/>
    <w:rsid w:val="004B2AF8"/>
    <w:rsid w:val="004B46E1"/>
    <w:rsid w:val="004B4771"/>
    <w:rsid w:val="004B576C"/>
    <w:rsid w:val="004B65A0"/>
    <w:rsid w:val="004C0C26"/>
    <w:rsid w:val="004C78BA"/>
    <w:rsid w:val="004C7F6E"/>
    <w:rsid w:val="004D3248"/>
    <w:rsid w:val="004D4D8D"/>
    <w:rsid w:val="004D5285"/>
    <w:rsid w:val="004E00BE"/>
    <w:rsid w:val="004F3DDB"/>
    <w:rsid w:val="004F5959"/>
    <w:rsid w:val="0050192F"/>
    <w:rsid w:val="00503F93"/>
    <w:rsid w:val="00506C4B"/>
    <w:rsid w:val="005137C1"/>
    <w:rsid w:val="00513BD9"/>
    <w:rsid w:val="00514DFD"/>
    <w:rsid w:val="00514EB8"/>
    <w:rsid w:val="005166D7"/>
    <w:rsid w:val="0051673A"/>
    <w:rsid w:val="00520118"/>
    <w:rsid w:val="00522DF9"/>
    <w:rsid w:val="00523853"/>
    <w:rsid w:val="005239E4"/>
    <w:rsid w:val="00530FA6"/>
    <w:rsid w:val="00533484"/>
    <w:rsid w:val="00534932"/>
    <w:rsid w:val="00534A1C"/>
    <w:rsid w:val="005350BB"/>
    <w:rsid w:val="005379F4"/>
    <w:rsid w:val="00537AD3"/>
    <w:rsid w:val="00541969"/>
    <w:rsid w:val="00542982"/>
    <w:rsid w:val="00543962"/>
    <w:rsid w:val="0054505A"/>
    <w:rsid w:val="0054610F"/>
    <w:rsid w:val="00550821"/>
    <w:rsid w:val="00550B2B"/>
    <w:rsid w:val="005520E5"/>
    <w:rsid w:val="00556333"/>
    <w:rsid w:val="005568C7"/>
    <w:rsid w:val="00557998"/>
    <w:rsid w:val="005635BE"/>
    <w:rsid w:val="005637A5"/>
    <w:rsid w:val="00564F8A"/>
    <w:rsid w:val="00566C18"/>
    <w:rsid w:val="00575992"/>
    <w:rsid w:val="005763BA"/>
    <w:rsid w:val="00576ED8"/>
    <w:rsid w:val="00580233"/>
    <w:rsid w:val="00580AF7"/>
    <w:rsid w:val="00582561"/>
    <w:rsid w:val="0058336E"/>
    <w:rsid w:val="00583CE4"/>
    <w:rsid w:val="00583ECA"/>
    <w:rsid w:val="00593E45"/>
    <w:rsid w:val="00593F89"/>
    <w:rsid w:val="00594C91"/>
    <w:rsid w:val="005959A7"/>
    <w:rsid w:val="00595CE5"/>
    <w:rsid w:val="00595FD7"/>
    <w:rsid w:val="005A0B30"/>
    <w:rsid w:val="005A2211"/>
    <w:rsid w:val="005A23CC"/>
    <w:rsid w:val="005A41B0"/>
    <w:rsid w:val="005A4A9D"/>
    <w:rsid w:val="005A4B5F"/>
    <w:rsid w:val="005A564A"/>
    <w:rsid w:val="005A79C8"/>
    <w:rsid w:val="005A7E08"/>
    <w:rsid w:val="005B04ED"/>
    <w:rsid w:val="005B0AC8"/>
    <w:rsid w:val="005B2A6D"/>
    <w:rsid w:val="005B6F60"/>
    <w:rsid w:val="005C1535"/>
    <w:rsid w:val="005C6E55"/>
    <w:rsid w:val="005D089A"/>
    <w:rsid w:val="005D4580"/>
    <w:rsid w:val="005D60C5"/>
    <w:rsid w:val="005D668D"/>
    <w:rsid w:val="005D7001"/>
    <w:rsid w:val="005E338E"/>
    <w:rsid w:val="005E3864"/>
    <w:rsid w:val="005E3F76"/>
    <w:rsid w:val="005E633A"/>
    <w:rsid w:val="005F1419"/>
    <w:rsid w:val="005F1455"/>
    <w:rsid w:val="005F18A6"/>
    <w:rsid w:val="005F2191"/>
    <w:rsid w:val="005F2DA8"/>
    <w:rsid w:val="005F35E5"/>
    <w:rsid w:val="005F37C3"/>
    <w:rsid w:val="005F65FD"/>
    <w:rsid w:val="005F67F0"/>
    <w:rsid w:val="005F7E00"/>
    <w:rsid w:val="00600EB9"/>
    <w:rsid w:val="00601E78"/>
    <w:rsid w:val="0060279B"/>
    <w:rsid w:val="00604936"/>
    <w:rsid w:val="00605037"/>
    <w:rsid w:val="006068AF"/>
    <w:rsid w:val="0061100A"/>
    <w:rsid w:val="00613C6D"/>
    <w:rsid w:val="00620679"/>
    <w:rsid w:val="00622588"/>
    <w:rsid w:val="00622E40"/>
    <w:rsid w:val="006259F2"/>
    <w:rsid w:val="00626D30"/>
    <w:rsid w:val="006327EA"/>
    <w:rsid w:val="00633847"/>
    <w:rsid w:val="00634F37"/>
    <w:rsid w:val="00635672"/>
    <w:rsid w:val="006409D2"/>
    <w:rsid w:val="006426BE"/>
    <w:rsid w:val="006457BC"/>
    <w:rsid w:val="00646B48"/>
    <w:rsid w:val="006479F6"/>
    <w:rsid w:val="00651A8A"/>
    <w:rsid w:val="00652D4A"/>
    <w:rsid w:val="006535A0"/>
    <w:rsid w:val="0065437C"/>
    <w:rsid w:val="00654AF9"/>
    <w:rsid w:val="006565BD"/>
    <w:rsid w:val="00657470"/>
    <w:rsid w:val="00657FAB"/>
    <w:rsid w:val="00660F43"/>
    <w:rsid w:val="00662F78"/>
    <w:rsid w:val="00663374"/>
    <w:rsid w:val="00663B2A"/>
    <w:rsid w:val="00671010"/>
    <w:rsid w:val="006754ED"/>
    <w:rsid w:val="006761DC"/>
    <w:rsid w:val="00677212"/>
    <w:rsid w:val="006779F2"/>
    <w:rsid w:val="00677D97"/>
    <w:rsid w:val="00680988"/>
    <w:rsid w:val="00681F8B"/>
    <w:rsid w:val="00684357"/>
    <w:rsid w:val="00687551"/>
    <w:rsid w:val="006935D2"/>
    <w:rsid w:val="00693AD1"/>
    <w:rsid w:val="00694834"/>
    <w:rsid w:val="006955D1"/>
    <w:rsid w:val="006A0B60"/>
    <w:rsid w:val="006A1D74"/>
    <w:rsid w:val="006A29B8"/>
    <w:rsid w:val="006A3AE4"/>
    <w:rsid w:val="006A3BF3"/>
    <w:rsid w:val="006A4E90"/>
    <w:rsid w:val="006A6D55"/>
    <w:rsid w:val="006A7016"/>
    <w:rsid w:val="006B0C1B"/>
    <w:rsid w:val="006B1DFC"/>
    <w:rsid w:val="006B3564"/>
    <w:rsid w:val="006B3B06"/>
    <w:rsid w:val="006B3DF3"/>
    <w:rsid w:val="006B5372"/>
    <w:rsid w:val="006B781D"/>
    <w:rsid w:val="006C4386"/>
    <w:rsid w:val="006C4DFC"/>
    <w:rsid w:val="006C6261"/>
    <w:rsid w:val="006C6715"/>
    <w:rsid w:val="006C71B4"/>
    <w:rsid w:val="006C7A84"/>
    <w:rsid w:val="006D31FE"/>
    <w:rsid w:val="006E1C40"/>
    <w:rsid w:val="006E2942"/>
    <w:rsid w:val="006E5F64"/>
    <w:rsid w:val="006F33BC"/>
    <w:rsid w:val="006F39E9"/>
    <w:rsid w:val="00700139"/>
    <w:rsid w:val="007009A3"/>
    <w:rsid w:val="00702A8B"/>
    <w:rsid w:val="00702C39"/>
    <w:rsid w:val="007033C1"/>
    <w:rsid w:val="00705BE6"/>
    <w:rsid w:val="00707486"/>
    <w:rsid w:val="00707E09"/>
    <w:rsid w:val="00713EE7"/>
    <w:rsid w:val="0071603D"/>
    <w:rsid w:val="00716EA3"/>
    <w:rsid w:val="0072198B"/>
    <w:rsid w:val="00725892"/>
    <w:rsid w:val="00725ECF"/>
    <w:rsid w:val="00727743"/>
    <w:rsid w:val="00730946"/>
    <w:rsid w:val="00732948"/>
    <w:rsid w:val="007339F5"/>
    <w:rsid w:val="00734467"/>
    <w:rsid w:val="00734590"/>
    <w:rsid w:val="007348DC"/>
    <w:rsid w:val="00735A33"/>
    <w:rsid w:val="0073644F"/>
    <w:rsid w:val="007368CF"/>
    <w:rsid w:val="00736D70"/>
    <w:rsid w:val="007373CD"/>
    <w:rsid w:val="0074469A"/>
    <w:rsid w:val="00746C69"/>
    <w:rsid w:val="00746EFF"/>
    <w:rsid w:val="00746F3D"/>
    <w:rsid w:val="00750834"/>
    <w:rsid w:val="00754A72"/>
    <w:rsid w:val="00755CF6"/>
    <w:rsid w:val="007563E9"/>
    <w:rsid w:val="00756CA9"/>
    <w:rsid w:val="00757561"/>
    <w:rsid w:val="00760C0F"/>
    <w:rsid w:val="00762607"/>
    <w:rsid w:val="00764A1D"/>
    <w:rsid w:val="00766B7C"/>
    <w:rsid w:val="0077033A"/>
    <w:rsid w:val="007704DA"/>
    <w:rsid w:val="007712DD"/>
    <w:rsid w:val="00773CD9"/>
    <w:rsid w:val="007746D2"/>
    <w:rsid w:val="0077685C"/>
    <w:rsid w:val="00780BB6"/>
    <w:rsid w:val="007831B0"/>
    <w:rsid w:val="00785827"/>
    <w:rsid w:val="00785AD1"/>
    <w:rsid w:val="00785B01"/>
    <w:rsid w:val="007878E7"/>
    <w:rsid w:val="007879CD"/>
    <w:rsid w:val="0079211F"/>
    <w:rsid w:val="007936AC"/>
    <w:rsid w:val="00794140"/>
    <w:rsid w:val="007948E5"/>
    <w:rsid w:val="00794DFC"/>
    <w:rsid w:val="00795414"/>
    <w:rsid w:val="00797CBA"/>
    <w:rsid w:val="007A1E6B"/>
    <w:rsid w:val="007A3C19"/>
    <w:rsid w:val="007A49FA"/>
    <w:rsid w:val="007A63DE"/>
    <w:rsid w:val="007A6555"/>
    <w:rsid w:val="007B120C"/>
    <w:rsid w:val="007B2BBB"/>
    <w:rsid w:val="007B2C0C"/>
    <w:rsid w:val="007B322F"/>
    <w:rsid w:val="007B4862"/>
    <w:rsid w:val="007B5A6D"/>
    <w:rsid w:val="007B7D0E"/>
    <w:rsid w:val="007C02A6"/>
    <w:rsid w:val="007C0B1C"/>
    <w:rsid w:val="007C1EF6"/>
    <w:rsid w:val="007C2AEA"/>
    <w:rsid w:val="007C5D7B"/>
    <w:rsid w:val="007C5E41"/>
    <w:rsid w:val="007C793D"/>
    <w:rsid w:val="007D21C2"/>
    <w:rsid w:val="007D25F2"/>
    <w:rsid w:val="007D30E2"/>
    <w:rsid w:val="007D478B"/>
    <w:rsid w:val="007D5431"/>
    <w:rsid w:val="007D628B"/>
    <w:rsid w:val="007D6B2B"/>
    <w:rsid w:val="007E093F"/>
    <w:rsid w:val="007E4B2B"/>
    <w:rsid w:val="007E546B"/>
    <w:rsid w:val="007E5B65"/>
    <w:rsid w:val="007E6DAC"/>
    <w:rsid w:val="007E76FD"/>
    <w:rsid w:val="007E77EB"/>
    <w:rsid w:val="007E7F2F"/>
    <w:rsid w:val="007F13F0"/>
    <w:rsid w:val="007F3458"/>
    <w:rsid w:val="007F4BD3"/>
    <w:rsid w:val="007F6E2F"/>
    <w:rsid w:val="00800535"/>
    <w:rsid w:val="00801880"/>
    <w:rsid w:val="0080233B"/>
    <w:rsid w:val="0080355B"/>
    <w:rsid w:val="00803D16"/>
    <w:rsid w:val="0080489A"/>
    <w:rsid w:val="008064E7"/>
    <w:rsid w:val="00810B05"/>
    <w:rsid w:val="008142F9"/>
    <w:rsid w:val="0081621E"/>
    <w:rsid w:val="008167B1"/>
    <w:rsid w:val="0081730C"/>
    <w:rsid w:val="008200AB"/>
    <w:rsid w:val="00824606"/>
    <w:rsid w:val="0082552F"/>
    <w:rsid w:val="0082556B"/>
    <w:rsid w:val="008271AF"/>
    <w:rsid w:val="0083112F"/>
    <w:rsid w:val="0083250E"/>
    <w:rsid w:val="008347C3"/>
    <w:rsid w:val="00837792"/>
    <w:rsid w:val="00837A39"/>
    <w:rsid w:val="008410AC"/>
    <w:rsid w:val="00841434"/>
    <w:rsid w:val="00841840"/>
    <w:rsid w:val="00843983"/>
    <w:rsid w:val="0084428F"/>
    <w:rsid w:val="00853D86"/>
    <w:rsid w:val="00854C0D"/>
    <w:rsid w:val="008565B7"/>
    <w:rsid w:val="008574FB"/>
    <w:rsid w:val="00857697"/>
    <w:rsid w:val="00861561"/>
    <w:rsid w:val="00862F02"/>
    <w:rsid w:val="00865529"/>
    <w:rsid w:val="00865C07"/>
    <w:rsid w:val="00866485"/>
    <w:rsid w:val="0086704E"/>
    <w:rsid w:val="00867EDE"/>
    <w:rsid w:val="0087069B"/>
    <w:rsid w:val="008717DE"/>
    <w:rsid w:val="0087530E"/>
    <w:rsid w:val="008764D1"/>
    <w:rsid w:val="00880687"/>
    <w:rsid w:val="0088375B"/>
    <w:rsid w:val="00884B72"/>
    <w:rsid w:val="0088594E"/>
    <w:rsid w:val="00891A74"/>
    <w:rsid w:val="008930C8"/>
    <w:rsid w:val="00893379"/>
    <w:rsid w:val="008936A0"/>
    <w:rsid w:val="00893941"/>
    <w:rsid w:val="008950EA"/>
    <w:rsid w:val="008A014A"/>
    <w:rsid w:val="008A1C6D"/>
    <w:rsid w:val="008A2569"/>
    <w:rsid w:val="008A3A76"/>
    <w:rsid w:val="008B0120"/>
    <w:rsid w:val="008B1040"/>
    <w:rsid w:val="008B35C6"/>
    <w:rsid w:val="008B3C0F"/>
    <w:rsid w:val="008B401D"/>
    <w:rsid w:val="008B5E85"/>
    <w:rsid w:val="008C07AC"/>
    <w:rsid w:val="008C16AD"/>
    <w:rsid w:val="008C27AF"/>
    <w:rsid w:val="008C2971"/>
    <w:rsid w:val="008C30C5"/>
    <w:rsid w:val="008C69A3"/>
    <w:rsid w:val="008C7E24"/>
    <w:rsid w:val="008D00E2"/>
    <w:rsid w:val="008D3954"/>
    <w:rsid w:val="008D3FA6"/>
    <w:rsid w:val="008D6303"/>
    <w:rsid w:val="008E09D9"/>
    <w:rsid w:val="008E235A"/>
    <w:rsid w:val="008E3C5A"/>
    <w:rsid w:val="008E3F81"/>
    <w:rsid w:val="008E48ED"/>
    <w:rsid w:val="008E4B73"/>
    <w:rsid w:val="008E6AA9"/>
    <w:rsid w:val="008F2E8B"/>
    <w:rsid w:val="008F2FD4"/>
    <w:rsid w:val="008F5874"/>
    <w:rsid w:val="008F637D"/>
    <w:rsid w:val="008F76CD"/>
    <w:rsid w:val="0090279C"/>
    <w:rsid w:val="009040A8"/>
    <w:rsid w:val="009049D6"/>
    <w:rsid w:val="00904FCA"/>
    <w:rsid w:val="00905A0F"/>
    <w:rsid w:val="00906526"/>
    <w:rsid w:val="00907498"/>
    <w:rsid w:val="00907E1B"/>
    <w:rsid w:val="00910099"/>
    <w:rsid w:val="00910F46"/>
    <w:rsid w:val="00913C73"/>
    <w:rsid w:val="009146A5"/>
    <w:rsid w:val="00914771"/>
    <w:rsid w:val="009147DA"/>
    <w:rsid w:val="00915446"/>
    <w:rsid w:val="00916113"/>
    <w:rsid w:val="00916A2D"/>
    <w:rsid w:val="00917C39"/>
    <w:rsid w:val="00920F1F"/>
    <w:rsid w:val="00921E8E"/>
    <w:rsid w:val="00921EBC"/>
    <w:rsid w:val="00926A14"/>
    <w:rsid w:val="00926F67"/>
    <w:rsid w:val="00927596"/>
    <w:rsid w:val="00927A61"/>
    <w:rsid w:val="009305F0"/>
    <w:rsid w:val="00930662"/>
    <w:rsid w:val="00931121"/>
    <w:rsid w:val="009326CE"/>
    <w:rsid w:val="009326E7"/>
    <w:rsid w:val="00932CFB"/>
    <w:rsid w:val="009340FB"/>
    <w:rsid w:val="00934BC4"/>
    <w:rsid w:val="00934BD6"/>
    <w:rsid w:val="00935221"/>
    <w:rsid w:val="00935C52"/>
    <w:rsid w:val="009362B7"/>
    <w:rsid w:val="009428B2"/>
    <w:rsid w:val="009430D1"/>
    <w:rsid w:val="0094434D"/>
    <w:rsid w:val="00944720"/>
    <w:rsid w:val="00944AD6"/>
    <w:rsid w:val="009456B4"/>
    <w:rsid w:val="009457FB"/>
    <w:rsid w:val="00946E21"/>
    <w:rsid w:val="009505E2"/>
    <w:rsid w:val="00951854"/>
    <w:rsid w:val="009528C8"/>
    <w:rsid w:val="0095374A"/>
    <w:rsid w:val="00953854"/>
    <w:rsid w:val="00953B48"/>
    <w:rsid w:val="00953BEA"/>
    <w:rsid w:val="00955536"/>
    <w:rsid w:val="00955F69"/>
    <w:rsid w:val="00956575"/>
    <w:rsid w:val="009608C5"/>
    <w:rsid w:val="009620C7"/>
    <w:rsid w:val="0096218B"/>
    <w:rsid w:val="00962511"/>
    <w:rsid w:val="009626B9"/>
    <w:rsid w:val="00962DDF"/>
    <w:rsid w:val="009642DE"/>
    <w:rsid w:val="009673AA"/>
    <w:rsid w:val="009673C7"/>
    <w:rsid w:val="0096757B"/>
    <w:rsid w:val="00970102"/>
    <w:rsid w:val="00973FAB"/>
    <w:rsid w:val="00974619"/>
    <w:rsid w:val="0097486A"/>
    <w:rsid w:val="00976471"/>
    <w:rsid w:val="00977BE7"/>
    <w:rsid w:val="00977CC4"/>
    <w:rsid w:val="00981FC6"/>
    <w:rsid w:val="009840F9"/>
    <w:rsid w:val="00984DFD"/>
    <w:rsid w:val="00984F48"/>
    <w:rsid w:val="009934EB"/>
    <w:rsid w:val="00994748"/>
    <w:rsid w:val="0099533F"/>
    <w:rsid w:val="00997226"/>
    <w:rsid w:val="009A0BAB"/>
    <w:rsid w:val="009A5B78"/>
    <w:rsid w:val="009B0FE7"/>
    <w:rsid w:val="009B1FA7"/>
    <w:rsid w:val="009B6F44"/>
    <w:rsid w:val="009C05E9"/>
    <w:rsid w:val="009C2348"/>
    <w:rsid w:val="009C27E0"/>
    <w:rsid w:val="009C6248"/>
    <w:rsid w:val="009C6CBD"/>
    <w:rsid w:val="009D0E41"/>
    <w:rsid w:val="009D52E5"/>
    <w:rsid w:val="009D6264"/>
    <w:rsid w:val="009D63F8"/>
    <w:rsid w:val="009D69B9"/>
    <w:rsid w:val="009E3E2F"/>
    <w:rsid w:val="009E6037"/>
    <w:rsid w:val="009E6B8D"/>
    <w:rsid w:val="009F0174"/>
    <w:rsid w:val="009F08FB"/>
    <w:rsid w:val="009F1A32"/>
    <w:rsid w:val="009F5C2B"/>
    <w:rsid w:val="009F6523"/>
    <w:rsid w:val="009F7CBF"/>
    <w:rsid w:val="00A01884"/>
    <w:rsid w:val="00A01948"/>
    <w:rsid w:val="00A033B8"/>
    <w:rsid w:val="00A034E8"/>
    <w:rsid w:val="00A05C01"/>
    <w:rsid w:val="00A05F86"/>
    <w:rsid w:val="00A0779A"/>
    <w:rsid w:val="00A10268"/>
    <w:rsid w:val="00A10C50"/>
    <w:rsid w:val="00A11C7E"/>
    <w:rsid w:val="00A15DDF"/>
    <w:rsid w:val="00A209C3"/>
    <w:rsid w:val="00A221AB"/>
    <w:rsid w:val="00A25C3C"/>
    <w:rsid w:val="00A26B89"/>
    <w:rsid w:val="00A31012"/>
    <w:rsid w:val="00A321E6"/>
    <w:rsid w:val="00A34561"/>
    <w:rsid w:val="00A378CF"/>
    <w:rsid w:val="00A44B59"/>
    <w:rsid w:val="00A46B80"/>
    <w:rsid w:val="00A46C71"/>
    <w:rsid w:val="00A51B6C"/>
    <w:rsid w:val="00A53FE7"/>
    <w:rsid w:val="00A555D4"/>
    <w:rsid w:val="00A55B4F"/>
    <w:rsid w:val="00A57722"/>
    <w:rsid w:val="00A57C7C"/>
    <w:rsid w:val="00A60A1D"/>
    <w:rsid w:val="00A62AA5"/>
    <w:rsid w:val="00A63A76"/>
    <w:rsid w:val="00A6430B"/>
    <w:rsid w:val="00A70E8B"/>
    <w:rsid w:val="00A723A3"/>
    <w:rsid w:val="00A72749"/>
    <w:rsid w:val="00A7281F"/>
    <w:rsid w:val="00A754A1"/>
    <w:rsid w:val="00A76E64"/>
    <w:rsid w:val="00A7704F"/>
    <w:rsid w:val="00A802EC"/>
    <w:rsid w:val="00A8258F"/>
    <w:rsid w:val="00A82605"/>
    <w:rsid w:val="00A82728"/>
    <w:rsid w:val="00A84D55"/>
    <w:rsid w:val="00A86122"/>
    <w:rsid w:val="00A86DD1"/>
    <w:rsid w:val="00A90D86"/>
    <w:rsid w:val="00A90FEE"/>
    <w:rsid w:val="00A9113D"/>
    <w:rsid w:val="00A91B33"/>
    <w:rsid w:val="00A937CE"/>
    <w:rsid w:val="00A94316"/>
    <w:rsid w:val="00A94EDC"/>
    <w:rsid w:val="00A9672D"/>
    <w:rsid w:val="00A9690A"/>
    <w:rsid w:val="00AA3229"/>
    <w:rsid w:val="00AA3A15"/>
    <w:rsid w:val="00AA51A4"/>
    <w:rsid w:val="00AA5D03"/>
    <w:rsid w:val="00AA6060"/>
    <w:rsid w:val="00AA6837"/>
    <w:rsid w:val="00AA7ABA"/>
    <w:rsid w:val="00AB05A3"/>
    <w:rsid w:val="00AB0702"/>
    <w:rsid w:val="00AB0F26"/>
    <w:rsid w:val="00AB1D7B"/>
    <w:rsid w:val="00AB27CB"/>
    <w:rsid w:val="00AB3391"/>
    <w:rsid w:val="00AB5697"/>
    <w:rsid w:val="00AB5FAE"/>
    <w:rsid w:val="00AB6F8D"/>
    <w:rsid w:val="00AB7E49"/>
    <w:rsid w:val="00AC1546"/>
    <w:rsid w:val="00AC1B0A"/>
    <w:rsid w:val="00AC44B0"/>
    <w:rsid w:val="00AC4D66"/>
    <w:rsid w:val="00AC567F"/>
    <w:rsid w:val="00AD1FD5"/>
    <w:rsid w:val="00AD2408"/>
    <w:rsid w:val="00AD2E00"/>
    <w:rsid w:val="00AD3A8A"/>
    <w:rsid w:val="00AD44D1"/>
    <w:rsid w:val="00AD45E0"/>
    <w:rsid w:val="00AD784E"/>
    <w:rsid w:val="00AD7FE7"/>
    <w:rsid w:val="00AE2717"/>
    <w:rsid w:val="00AE2B9D"/>
    <w:rsid w:val="00AE4355"/>
    <w:rsid w:val="00AE4A59"/>
    <w:rsid w:val="00AE5AD6"/>
    <w:rsid w:val="00AE619E"/>
    <w:rsid w:val="00AE6A97"/>
    <w:rsid w:val="00AE753C"/>
    <w:rsid w:val="00AE7E5C"/>
    <w:rsid w:val="00AF682A"/>
    <w:rsid w:val="00B0725A"/>
    <w:rsid w:val="00B07C9C"/>
    <w:rsid w:val="00B07DC2"/>
    <w:rsid w:val="00B10E35"/>
    <w:rsid w:val="00B11FFB"/>
    <w:rsid w:val="00B12044"/>
    <w:rsid w:val="00B12CE7"/>
    <w:rsid w:val="00B1490E"/>
    <w:rsid w:val="00B17BCB"/>
    <w:rsid w:val="00B2066C"/>
    <w:rsid w:val="00B21D29"/>
    <w:rsid w:val="00B25336"/>
    <w:rsid w:val="00B3259C"/>
    <w:rsid w:val="00B32DB2"/>
    <w:rsid w:val="00B35085"/>
    <w:rsid w:val="00B36BD6"/>
    <w:rsid w:val="00B402FB"/>
    <w:rsid w:val="00B404F8"/>
    <w:rsid w:val="00B40D0C"/>
    <w:rsid w:val="00B421F3"/>
    <w:rsid w:val="00B434F9"/>
    <w:rsid w:val="00B4453C"/>
    <w:rsid w:val="00B4550D"/>
    <w:rsid w:val="00B47782"/>
    <w:rsid w:val="00B50D23"/>
    <w:rsid w:val="00B530AD"/>
    <w:rsid w:val="00B54394"/>
    <w:rsid w:val="00B5463A"/>
    <w:rsid w:val="00B56B42"/>
    <w:rsid w:val="00B56D65"/>
    <w:rsid w:val="00B603D4"/>
    <w:rsid w:val="00B6057A"/>
    <w:rsid w:val="00B61934"/>
    <w:rsid w:val="00B61AEE"/>
    <w:rsid w:val="00B61DAD"/>
    <w:rsid w:val="00B625AA"/>
    <w:rsid w:val="00B6401F"/>
    <w:rsid w:val="00B64140"/>
    <w:rsid w:val="00B65642"/>
    <w:rsid w:val="00B66734"/>
    <w:rsid w:val="00B667C8"/>
    <w:rsid w:val="00B66FE4"/>
    <w:rsid w:val="00B6749F"/>
    <w:rsid w:val="00B67BCF"/>
    <w:rsid w:val="00B70263"/>
    <w:rsid w:val="00B72D46"/>
    <w:rsid w:val="00B74222"/>
    <w:rsid w:val="00B743BF"/>
    <w:rsid w:val="00B7456D"/>
    <w:rsid w:val="00B809C4"/>
    <w:rsid w:val="00B86352"/>
    <w:rsid w:val="00B87FF7"/>
    <w:rsid w:val="00B904D6"/>
    <w:rsid w:val="00B92180"/>
    <w:rsid w:val="00B94D11"/>
    <w:rsid w:val="00B9604F"/>
    <w:rsid w:val="00B9639C"/>
    <w:rsid w:val="00B97B71"/>
    <w:rsid w:val="00B97B9B"/>
    <w:rsid w:val="00BA3A5E"/>
    <w:rsid w:val="00BA3C02"/>
    <w:rsid w:val="00BA42BE"/>
    <w:rsid w:val="00BA76AF"/>
    <w:rsid w:val="00BA7FB8"/>
    <w:rsid w:val="00BB24E7"/>
    <w:rsid w:val="00BB5E9D"/>
    <w:rsid w:val="00BB7A38"/>
    <w:rsid w:val="00BC1D1D"/>
    <w:rsid w:val="00BC21B3"/>
    <w:rsid w:val="00BC2C2A"/>
    <w:rsid w:val="00BD2B8D"/>
    <w:rsid w:val="00BD46EB"/>
    <w:rsid w:val="00BD701C"/>
    <w:rsid w:val="00BE0109"/>
    <w:rsid w:val="00BE0C6B"/>
    <w:rsid w:val="00BE1073"/>
    <w:rsid w:val="00BE1E24"/>
    <w:rsid w:val="00BE2EC3"/>
    <w:rsid w:val="00BE4EBF"/>
    <w:rsid w:val="00BE5DF5"/>
    <w:rsid w:val="00BE63A3"/>
    <w:rsid w:val="00BE69B1"/>
    <w:rsid w:val="00BE7C38"/>
    <w:rsid w:val="00BF4019"/>
    <w:rsid w:val="00BF500D"/>
    <w:rsid w:val="00BF6631"/>
    <w:rsid w:val="00BF73D0"/>
    <w:rsid w:val="00C017C8"/>
    <w:rsid w:val="00C02739"/>
    <w:rsid w:val="00C033B0"/>
    <w:rsid w:val="00C037E2"/>
    <w:rsid w:val="00C039DE"/>
    <w:rsid w:val="00C07DF5"/>
    <w:rsid w:val="00C10C66"/>
    <w:rsid w:val="00C11244"/>
    <w:rsid w:val="00C11CEC"/>
    <w:rsid w:val="00C11F5D"/>
    <w:rsid w:val="00C161C7"/>
    <w:rsid w:val="00C17407"/>
    <w:rsid w:val="00C2002B"/>
    <w:rsid w:val="00C20204"/>
    <w:rsid w:val="00C21330"/>
    <w:rsid w:val="00C225CE"/>
    <w:rsid w:val="00C22B2F"/>
    <w:rsid w:val="00C23B90"/>
    <w:rsid w:val="00C23FF4"/>
    <w:rsid w:val="00C25940"/>
    <w:rsid w:val="00C3103B"/>
    <w:rsid w:val="00C3213C"/>
    <w:rsid w:val="00C32309"/>
    <w:rsid w:val="00C379EF"/>
    <w:rsid w:val="00C40FF3"/>
    <w:rsid w:val="00C413A3"/>
    <w:rsid w:val="00C42E06"/>
    <w:rsid w:val="00C43DF2"/>
    <w:rsid w:val="00C44196"/>
    <w:rsid w:val="00C4598F"/>
    <w:rsid w:val="00C4789B"/>
    <w:rsid w:val="00C52512"/>
    <w:rsid w:val="00C52B5F"/>
    <w:rsid w:val="00C5358F"/>
    <w:rsid w:val="00C5428A"/>
    <w:rsid w:val="00C55411"/>
    <w:rsid w:val="00C5583C"/>
    <w:rsid w:val="00C57446"/>
    <w:rsid w:val="00C57980"/>
    <w:rsid w:val="00C63FAA"/>
    <w:rsid w:val="00C64442"/>
    <w:rsid w:val="00C64B76"/>
    <w:rsid w:val="00C652FF"/>
    <w:rsid w:val="00C6596B"/>
    <w:rsid w:val="00C70878"/>
    <w:rsid w:val="00C7189F"/>
    <w:rsid w:val="00C77755"/>
    <w:rsid w:val="00C80203"/>
    <w:rsid w:val="00C804AD"/>
    <w:rsid w:val="00C81051"/>
    <w:rsid w:val="00C81A35"/>
    <w:rsid w:val="00C81CB8"/>
    <w:rsid w:val="00C82377"/>
    <w:rsid w:val="00C8372C"/>
    <w:rsid w:val="00C83E8A"/>
    <w:rsid w:val="00C86637"/>
    <w:rsid w:val="00C91F3C"/>
    <w:rsid w:val="00C93669"/>
    <w:rsid w:val="00C959C6"/>
    <w:rsid w:val="00C97191"/>
    <w:rsid w:val="00CA217E"/>
    <w:rsid w:val="00CA364F"/>
    <w:rsid w:val="00CA3AF8"/>
    <w:rsid w:val="00CA3B90"/>
    <w:rsid w:val="00CA4E06"/>
    <w:rsid w:val="00CA57FB"/>
    <w:rsid w:val="00CA5CE8"/>
    <w:rsid w:val="00CA6DCF"/>
    <w:rsid w:val="00CB036C"/>
    <w:rsid w:val="00CB1098"/>
    <w:rsid w:val="00CB58E4"/>
    <w:rsid w:val="00CB6C2B"/>
    <w:rsid w:val="00CB736E"/>
    <w:rsid w:val="00CB78EF"/>
    <w:rsid w:val="00CC2727"/>
    <w:rsid w:val="00CC568F"/>
    <w:rsid w:val="00CC74C6"/>
    <w:rsid w:val="00CC7906"/>
    <w:rsid w:val="00CD50D1"/>
    <w:rsid w:val="00CD5726"/>
    <w:rsid w:val="00CD610C"/>
    <w:rsid w:val="00CD7112"/>
    <w:rsid w:val="00CD7229"/>
    <w:rsid w:val="00CD7CD9"/>
    <w:rsid w:val="00CE0D05"/>
    <w:rsid w:val="00CE52AE"/>
    <w:rsid w:val="00CE7EE0"/>
    <w:rsid w:val="00CF7206"/>
    <w:rsid w:val="00D01DB9"/>
    <w:rsid w:val="00D03CC7"/>
    <w:rsid w:val="00D06166"/>
    <w:rsid w:val="00D102EC"/>
    <w:rsid w:val="00D103CA"/>
    <w:rsid w:val="00D10F98"/>
    <w:rsid w:val="00D116BB"/>
    <w:rsid w:val="00D126D2"/>
    <w:rsid w:val="00D150BF"/>
    <w:rsid w:val="00D167B6"/>
    <w:rsid w:val="00D16EAD"/>
    <w:rsid w:val="00D17C44"/>
    <w:rsid w:val="00D2034F"/>
    <w:rsid w:val="00D21C75"/>
    <w:rsid w:val="00D244FD"/>
    <w:rsid w:val="00D2530B"/>
    <w:rsid w:val="00D255BA"/>
    <w:rsid w:val="00D26E63"/>
    <w:rsid w:val="00D30834"/>
    <w:rsid w:val="00D3173A"/>
    <w:rsid w:val="00D3359A"/>
    <w:rsid w:val="00D34902"/>
    <w:rsid w:val="00D3541F"/>
    <w:rsid w:val="00D35AA7"/>
    <w:rsid w:val="00D42F7C"/>
    <w:rsid w:val="00D46AC2"/>
    <w:rsid w:val="00D5049B"/>
    <w:rsid w:val="00D513DA"/>
    <w:rsid w:val="00D51B7F"/>
    <w:rsid w:val="00D52099"/>
    <w:rsid w:val="00D522BB"/>
    <w:rsid w:val="00D53DD0"/>
    <w:rsid w:val="00D54161"/>
    <w:rsid w:val="00D546E3"/>
    <w:rsid w:val="00D54E7F"/>
    <w:rsid w:val="00D56780"/>
    <w:rsid w:val="00D61AC9"/>
    <w:rsid w:val="00D61ECD"/>
    <w:rsid w:val="00D62169"/>
    <w:rsid w:val="00D622B0"/>
    <w:rsid w:val="00D64590"/>
    <w:rsid w:val="00D64AF9"/>
    <w:rsid w:val="00D64B0D"/>
    <w:rsid w:val="00D6518E"/>
    <w:rsid w:val="00D65602"/>
    <w:rsid w:val="00D66283"/>
    <w:rsid w:val="00D71400"/>
    <w:rsid w:val="00D74111"/>
    <w:rsid w:val="00D7420C"/>
    <w:rsid w:val="00D75363"/>
    <w:rsid w:val="00D81880"/>
    <w:rsid w:val="00D820BD"/>
    <w:rsid w:val="00D87591"/>
    <w:rsid w:val="00D902CD"/>
    <w:rsid w:val="00D92907"/>
    <w:rsid w:val="00D946F1"/>
    <w:rsid w:val="00D95865"/>
    <w:rsid w:val="00D966D6"/>
    <w:rsid w:val="00D97FE5"/>
    <w:rsid w:val="00DA06DA"/>
    <w:rsid w:val="00DA072C"/>
    <w:rsid w:val="00DA259A"/>
    <w:rsid w:val="00DA3C54"/>
    <w:rsid w:val="00DA3C70"/>
    <w:rsid w:val="00DA508A"/>
    <w:rsid w:val="00DA513C"/>
    <w:rsid w:val="00DA5181"/>
    <w:rsid w:val="00DA6804"/>
    <w:rsid w:val="00DA6CF0"/>
    <w:rsid w:val="00DB1533"/>
    <w:rsid w:val="00DB2746"/>
    <w:rsid w:val="00DB295E"/>
    <w:rsid w:val="00DB3219"/>
    <w:rsid w:val="00DB4D07"/>
    <w:rsid w:val="00DB5E7D"/>
    <w:rsid w:val="00DB6F9F"/>
    <w:rsid w:val="00DC28E8"/>
    <w:rsid w:val="00DC443B"/>
    <w:rsid w:val="00DC7012"/>
    <w:rsid w:val="00DD0D1D"/>
    <w:rsid w:val="00DD0D8E"/>
    <w:rsid w:val="00DD1FB5"/>
    <w:rsid w:val="00DD2839"/>
    <w:rsid w:val="00DD59EC"/>
    <w:rsid w:val="00DD6EF2"/>
    <w:rsid w:val="00DD7BF8"/>
    <w:rsid w:val="00DE27D2"/>
    <w:rsid w:val="00DE3621"/>
    <w:rsid w:val="00DF065C"/>
    <w:rsid w:val="00DF26D3"/>
    <w:rsid w:val="00DF3295"/>
    <w:rsid w:val="00DF34AD"/>
    <w:rsid w:val="00DF3B01"/>
    <w:rsid w:val="00DF4819"/>
    <w:rsid w:val="00E003CE"/>
    <w:rsid w:val="00E01C3F"/>
    <w:rsid w:val="00E03583"/>
    <w:rsid w:val="00E04BE1"/>
    <w:rsid w:val="00E05D47"/>
    <w:rsid w:val="00E10939"/>
    <w:rsid w:val="00E11D4D"/>
    <w:rsid w:val="00E123F7"/>
    <w:rsid w:val="00E12DCD"/>
    <w:rsid w:val="00E17492"/>
    <w:rsid w:val="00E17810"/>
    <w:rsid w:val="00E22128"/>
    <w:rsid w:val="00E224FD"/>
    <w:rsid w:val="00E23E19"/>
    <w:rsid w:val="00E2644A"/>
    <w:rsid w:val="00E2701F"/>
    <w:rsid w:val="00E33534"/>
    <w:rsid w:val="00E351C5"/>
    <w:rsid w:val="00E36FDD"/>
    <w:rsid w:val="00E4177B"/>
    <w:rsid w:val="00E42727"/>
    <w:rsid w:val="00E42FF2"/>
    <w:rsid w:val="00E43DF9"/>
    <w:rsid w:val="00E446C0"/>
    <w:rsid w:val="00E44917"/>
    <w:rsid w:val="00E478AC"/>
    <w:rsid w:val="00E52BC0"/>
    <w:rsid w:val="00E53C8A"/>
    <w:rsid w:val="00E544B7"/>
    <w:rsid w:val="00E550B7"/>
    <w:rsid w:val="00E551F2"/>
    <w:rsid w:val="00E560C3"/>
    <w:rsid w:val="00E6238D"/>
    <w:rsid w:val="00E63584"/>
    <w:rsid w:val="00E67249"/>
    <w:rsid w:val="00E6789A"/>
    <w:rsid w:val="00E7266F"/>
    <w:rsid w:val="00E75056"/>
    <w:rsid w:val="00E80B01"/>
    <w:rsid w:val="00E80D6B"/>
    <w:rsid w:val="00E81D41"/>
    <w:rsid w:val="00E820F6"/>
    <w:rsid w:val="00E83168"/>
    <w:rsid w:val="00E84869"/>
    <w:rsid w:val="00E86BBC"/>
    <w:rsid w:val="00E86DEC"/>
    <w:rsid w:val="00E87474"/>
    <w:rsid w:val="00E92A3D"/>
    <w:rsid w:val="00E92FAE"/>
    <w:rsid w:val="00E93694"/>
    <w:rsid w:val="00E93EF9"/>
    <w:rsid w:val="00E9429D"/>
    <w:rsid w:val="00E9489C"/>
    <w:rsid w:val="00E94961"/>
    <w:rsid w:val="00E9598E"/>
    <w:rsid w:val="00E97A42"/>
    <w:rsid w:val="00E97D59"/>
    <w:rsid w:val="00EA1187"/>
    <w:rsid w:val="00EA1632"/>
    <w:rsid w:val="00EA39AD"/>
    <w:rsid w:val="00EA4E9D"/>
    <w:rsid w:val="00EA57B2"/>
    <w:rsid w:val="00EB1153"/>
    <w:rsid w:val="00EB1547"/>
    <w:rsid w:val="00EB1DDD"/>
    <w:rsid w:val="00EB444F"/>
    <w:rsid w:val="00EB5352"/>
    <w:rsid w:val="00EB6B58"/>
    <w:rsid w:val="00EB7C4F"/>
    <w:rsid w:val="00EC2AC0"/>
    <w:rsid w:val="00EC313A"/>
    <w:rsid w:val="00EC3227"/>
    <w:rsid w:val="00EC7568"/>
    <w:rsid w:val="00ED08A1"/>
    <w:rsid w:val="00ED1993"/>
    <w:rsid w:val="00ED340D"/>
    <w:rsid w:val="00ED4C0D"/>
    <w:rsid w:val="00ED5562"/>
    <w:rsid w:val="00EE08AA"/>
    <w:rsid w:val="00EE0A38"/>
    <w:rsid w:val="00EE3482"/>
    <w:rsid w:val="00EE37D2"/>
    <w:rsid w:val="00EE4B80"/>
    <w:rsid w:val="00EE4B87"/>
    <w:rsid w:val="00EE4E63"/>
    <w:rsid w:val="00EF0B10"/>
    <w:rsid w:val="00EF4EF3"/>
    <w:rsid w:val="00EF7A28"/>
    <w:rsid w:val="00F00268"/>
    <w:rsid w:val="00F00DCF"/>
    <w:rsid w:val="00F031DE"/>
    <w:rsid w:val="00F04417"/>
    <w:rsid w:val="00F052D7"/>
    <w:rsid w:val="00F058FA"/>
    <w:rsid w:val="00F12377"/>
    <w:rsid w:val="00F17A09"/>
    <w:rsid w:val="00F17D9A"/>
    <w:rsid w:val="00F20226"/>
    <w:rsid w:val="00F214FE"/>
    <w:rsid w:val="00F219C1"/>
    <w:rsid w:val="00F2249F"/>
    <w:rsid w:val="00F23237"/>
    <w:rsid w:val="00F258C4"/>
    <w:rsid w:val="00F26447"/>
    <w:rsid w:val="00F27C91"/>
    <w:rsid w:val="00F32CF1"/>
    <w:rsid w:val="00F35C1F"/>
    <w:rsid w:val="00F36615"/>
    <w:rsid w:val="00F37D17"/>
    <w:rsid w:val="00F42213"/>
    <w:rsid w:val="00F431C7"/>
    <w:rsid w:val="00F45C0C"/>
    <w:rsid w:val="00F45D56"/>
    <w:rsid w:val="00F475D7"/>
    <w:rsid w:val="00F47E44"/>
    <w:rsid w:val="00F54967"/>
    <w:rsid w:val="00F54F8B"/>
    <w:rsid w:val="00F551AE"/>
    <w:rsid w:val="00F55658"/>
    <w:rsid w:val="00F56D4C"/>
    <w:rsid w:val="00F6082B"/>
    <w:rsid w:val="00F64394"/>
    <w:rsid w:val="00F665CD"/>
    <w:rsid w:val="00F70257"/>
    <w:rsid w:val="00F71FC0"/>
    <w:rsid w:val="00F74EC4"/>
    <w:rsid w:val="00F7797F"/>
    <w:rsid w:val="00F82224"/>
    <w:rsid w:val="00F90323"/>
    <w:rsid w:val="00F912C0"/>
    <w:rsid w:val="00F92B67"/>
    <w:rsid w:val="00F930A4"/>
    <w:rsid w:val="00F934BA"/>
    <w:rsid w:val="00F93FE9"/>
    <w:rsid w:val="00F95520"/>
    <w:rsid w:val="00F96CB6"/>
    <w:rsid w:val="00F97238"/>
    <w:rsid w:val="00F976D2"/>
    <w:rsid w:val="00F9788B"/>
    <w:rsid w:val="00F979CD"/>
    <w:rsid w:val="00FA3C01"/>
    <w:rsid w:val="00FA4A41"/>
    <w:rsid w:val="00FA5448"/>
    <w:rsid w:val="00FB024D"/>
    <w:rsid w:val="00FB0E42"/>
    <w:rsid w:val="00FB1278"/>
    <w:rsid w:val="00FB251E"/>
    <w:rsid w:val="00FB3562"/>
    <w:rsid w:val="00FB4614"/>
    <w:rsid w:val="00FB5292"/>
    <w:rsid w:val="00FB7237"/>
    <w:rsid w:val="00FC038F"/>
    <w:rsid w:val="00FC1762"/>
    <w:rsid w:val="00FC354F"/>
    <w:rsid w:val="00FC4084"/>
    <w:rsid w:val="00FC409D"/>
    <w:rsid w:val="00FC46B8"/>
    <w:rsid w:val="00FC64EB"/>
    <w:rsid w:val="00FC6F98"/>
    <w:rsid w:val="00FC7AC6"/>
    <w:rsid w:val="00FD38B8"/>
    <w:rsid w:val="00FE0442"/>
    <w:rsid w:val="00FE14F4"/>
    <w:rsid w:val="00FF0421"/>
    <w:rsid w:val="00FF0F12"/>
    <w:rsid w:val="00FF60B2"/>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2C633B6"/>
  <w15:chartTrackingRefBased/>
  <w15:docId w15:val="{16E3B162-D2AB-402E-8E83-4B7C628697F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qFormat="1"/>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F052D7"/>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aliases w:val="section,sub,Section,12pt Bold,2,Heading2,h2,2m,heading 2,l2,subhead 1,h 2,Overskrift 21,Titre3,Heading 2 Hidden,Level 2 Heading,Numbered indent 2,ni2,Hanging 2 Indent,numbered indent 2,H21,H22,H23,H24,H25,H26,H27,H28,H29,H210,H211,Heading 2 CC"/>
    <w:basedOn w:val="Heading1"/>
    <w:next w:val="Normal"/>
    <w:link w:val="Heading2Char"/>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aliases w:val="H3,Headline,3m,h3,Head 3,Level 3 Head,3,Overskrift 31,Org Heading 1,Level 3 Topic Heading,H31,H32,H33,H34,H35,H36,H37,H38,H39,H310,H311,C Sub-Sub/Italic,h3 sub heading,Head 31,Head 32,C Sub-Sub/Italic1,Level 1 - 1,Level 1 - 11,l3,PA Heading 3"/>
    <w:basedOn w:val="Heading2"/>
    <w:next w:val="Normal"/>
    <w:link w:val="Heading3Char"/>
    <w:qFormat/>
    <w:rsid w:val="003C0FB1"/>
    <w:pPr>
      <w:pBdr>
        <w:bottom w:val="none" w:sz="0" w:space="0" w:color="auto"/>
      </w:pBdr>
      <w:shd w:val="clear" w:color="auto" w:fill="auto"/>
      <w:spacing w:before="300"/>
      <w:outlineLvl w:val="2"/>
    </w:pPr>
    <w:rPr>
      <w:rFonts w:ascii="Times New Roman" w:hAnsi="Times New Roman"/>
      <w:iCs/>
      <w:color w:val="000080"/>
    </w:rPr>
  </w:style>
  <w:style w:type="paragraph" w:styleId="Heading4">
    <w:name w:val="heading 4"/>
    <w:basedOn w:val="Normal"/>
    <w:next w:val="Normal"/>
    <w:link w:val="Heading4Char"/>
    <w:unhideWhenUsed/>
    <w:qFormat/>
    <w:rsid w:val="003C0FB1"/>
    <w:pPr>
      <w:keepNext/>
      <w:spacing w:line="360" w:lineRule="auto"/>
      <w:ind w:left="600"/>
      <w:jc w:val="both"/>
      <w:outlineLvl w:val="3"/>
    </w:pPr>
    <w:rPr>
      <w:b/>
      <w:bCs/>
    </w:rPr>
  </w:style>
  <w:style w:type="paragraph" w:styleId="Heading5">
    <w:name w:val="heading 5"/>
    <w:aliases w:val="Block Label"/>
    <w:basedOn w:val="Normal"/>
    <w:next w:val="Normal"/>
    <w:link w:val="Heading5Char"/>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aliases w:val="H6,Heading 6  Appendix Y &amp; Z,Overskrift 61,PA Heading 6,PA Appendix,Blank 2,Sub sub sub sub heading,Bullet list,2 column,h6,•H6,Legal Level 1.,cnp,Caption number (page-wide),Tables,T1,h61,Appendix Header,b,hd6,Lev 6,bullet2,Level 5.1,Bp"/>
    <w:basedOn w:val="Normal"/>
    <w:next w:val="Normal"/>
    <w:link w:val="Heading6Char"/>
    <w:unhideWhenUsed/>
    <w:qFormat/>
    <w:rsid w:val="003C0FB1"/>
    <w:pPr>
      <w:spacing w:before="240" w:after="60"/>
      <w:outlineLvl w:val="5"/>
    </w:pPr>
    <w:rPr>
      <w:b/>
      <w:bCs/>
      <w:szCs w:val="22"/>
    </w:rPr>
  </w:style>
  <w:style w:type="paragraph" w:styleId="Heading7">
    <w:name w:val="heading 7"/>
    <w:aliases w:val="Overskrift 71,PA Heading 7,PA Appendix Major,Blank 3,Appendix Heading,App Head,App heading,letter list,lettered list,H7,•H7,Legal Level 1.1.,Appendix,cnc,Caption number (column-wide),L7,Appendix Major,h7,hd7,Heading 7 (do not use)"/>
    <w:basedOn w:val="Normal"/>
    <w:next w:val="Normal"/>
    <w:link w:val="Heading7Char"/>
    <w:unhideWhenUsed/>
    <w:qFormat/>
    <w:rsid w:val="003C0FB1"/>
    <w:pPr>
      <w:keepNext/>
      <w:outlineLvl w:val="6"/>
    </w:pPr>
    <w:rPr>
      <w:b/>
      <w:bCs/>
    </w:rPr>
  </w:style>
  <w:style w:type="paragraph" w:styleId="Heading8">
    <w:name w:val="heading 8"/>
    <w:aliases w:val="Overskrift 81,PA Heading 8"/>
    <w:basedOn w:val="Normal"/>
    <w:next w:val="Normal"/>
    <w:link w:val="Heading8Char"/>
    <w:unhideWhenUsed/>
    <w:qFormat/>
    <w:rsid w:val="003C0FB1"/>
    <w:pPr>
      <w:keepNext/>
      <w:jc w:val="both"/>
      <w:outlineLvl w:val="7"/>
    </w:pPr>
    <w:rPr>
      <w:b/>
      <w:bCs/>
      <w:u w:val="single"/>
    </w:rPr>
  </w:style>
  <w:style w:type="paragraph" w:styleId="Heading9">
    <w:name w:val="heading 9"/>
    <w:aliases w:val="Overskrift 91"/>
    <w:basedOn w:val="Normal"/>
    <w:next w:val="Normal"/>
    <w:link w:val="Heading9Char"/>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A82605"/>
    <w:rPr>
      <w:rFonts w:ascii="Arial" w:eastAsia="Times New Roman" w:hAnsi="Arial" w:cs="Times New Roman"/>
      <w:b/>
      <w:bCs/>
      <w:color w:val="333399"/>
      <w:sz w:val="32"/>
      <w:szCs w:val="32"/>
    </w:rPr>
  </w:style>
  <w:style w:type="character" w:customStyle="1" w:styleId="Heading2Char">
    <w:name w:val="Heading 2 Char"/>
    <w:aliases w:val="section Char,sub Char,Section Char,12pt Bold Char,2 Char,Heading2 Char,h2 Char,2m Char,heading 2 Char,l2 Char,subhead 1 Char,h 2 Char,Overskrift 21 Char,Titre3 Char,Heading 2 Hidden Char,Level 2 Heading Char,Numbered indent 2 Char"/>
    <w:basedOn w:val="DefaultParagraphFont"/>
    <w:link w:val="Heading2"/>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aliases w:val="H3 Char,Headline Char,3m Char,h3 Char,Head 3 Char,Level 3 Head Char,3 Char,Overskrift 31 Char,Org Heading 1 Char,Level 3 Topic Heading Char,H31 Char,H32 Char,H33 Char,H34 Char,H35 Char,H36 Char,H37 Char,H38 Char,H39 Char,H310 Char,l3 Char"/>
    <w:basedOn w:val="DefaultParagraphFont"/>
    <w:link w:val="Heading3"/>
    <w:rsid w:val="003C0FB1"/>
    <w:rPr>
      <w:rFonts w:ascii="Times New Roman" w:eastAsia="Times New Roman" w:hAnsi="Times New Roman" w:cs="Times New Roman"/>
      <w:b/>
      <w:iCs/>
      <w:color w:val="000080"/>
      <w:lang w:val="en-GB"/>
    </w:rPr>
  </w:style>
  <w:style w:type="character" w:customStyle="1" w:styleId="Heading4Char">
    <w:name w:val="Heading 4 Char"/>
    <w:basedOn w:val="DefaultParagraphFont"/>
    <w:link w:val="Heading4"/>
    <w:semiHidden/>
    <w:rsid w:val="003C0FB1"/>
    <w:rPr>
      <w:rFonts w:ascii="Calibri" w:eastAsia="Times New Roman" w:hAnsi="Calibri" w:cs="Times New Roman"/>
      <w:b/>
      <w:bCs/>
      <w:szCs w:val="24"/>
      <w:lang w:val="en-GB"/>
    </w:rPr>
  </w:style>
  <w:style w:type="character" w:customStyle="1" w:styleId="Heading5Char">
    <w:name w:val="Heading 5 Char"/>
    <w:aliases w:val="Block Label Char1"/>
    <w:basedOn w:val="DefaultParagraphFont"/>
    <w:link w:val="Heading5"/>
    <w:rsid w:val="003C0FB1"/>
    <w:rPr>
      <w:rFonts w:ascii="Lucida Sans" w:eastAsia="Times New Roman" w:hAnsi="Lucida Sans" w:cs="Times New Roman"/>
      <w:b/>
      <w:szCs w:val="20"/>
    </w:rPr>
  </w:style>
  <w:style w:type="character" w:customStyle="1" w:styleId="Heading6Char">
    <w:name w:val="Heading 6 Char"/>
    <w:aliases w:val="H6 Char,Heading 6  Appendix Y &amp; Z Char,Overskrift 61 Char,PA Heading 6 Char,PA Appendix Char,Blank 2 Char,Sub sub sub sub heading Char,Bullet list Char,2 column Char,h6 Char,•H6 Char,Legal Level 1. Char,cnp Char,Tables Char,T1 Char,b Char"/>
    <w:basedOn w:val="DefaultParagraphFont"/>
    <w:link w:val="Heading6"/>
    <w:rsid w:val="003C0FB1"/>
    <w:rPr>
      <w:rFonts w:ascii="Calibri" w:eastAsia="Times New Roman" w:hAnsi="Calibri" w:cs="Times New Roman"/>
      <w:b/>
      <w:bCs/>
      <w:lang w:val="en-GB"/>
    </w:rPr>
  </w:style>
  <w:style w:type="character" w:customStyle="1" w:styleId="Heading7Char">
    <w:name w:val="Heading 7 Char"/>
    <w:aliases w:val="Overskrift 71 Char,PA Heading 7 Char,PA Appendix Major Char,Blank 3 Char,Appendix Heading Char,App Head Char,App heading Char,letter list Char,lettered list Char,H7 Char,•H7 Char,Legal Level 1.1. Char,Appendix Char,cnc Char,L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aliases w:val="Overskrift 81 Char,PA 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aliases w:val="Overskrift 91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aliases w:val="igunore,Subtitle Cover Page,Bullet List,FooterText,List Paragraph1,numbered,Paragraphe de liste1,Bulletr List Paragraph,列出段落,列出段落1,List Paragraph2,List Paragraph21,Listeafsnit1,Parágrafo da Lista1,Párrafo de lista1,リスト段落1,List Paragraph11"/>
    <w:basedOn w:val="Normal"/>
    <w:link w:val="ListParagraphChar"/>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rsid w:val="003C0FB1"/>
    <w:pPr>
      <w:tabs>
        <w:tab w:val="center" w:pos="4153"/>
        <w:tab w:val="right" w:pos="8306"/>
      </w:tabs>
    </w:pPr>
  </w:style>
  <w:style w:type="character" w:customStyle="1" w:styleId="HeaderChar">
    <w:name w:val="Header Char"/>
    <w:basedOn w:val="DefaultParagraphFont"/>
    <w:link w:val="Header"/>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aliases w:val="Deloitte"/>
    <w:basedOn w:val="TableNormal"/>
    <w:uiPriority w:val="59"/>
    <w:qFormat/>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uiPriority w:val="1"/>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character" w:customStyle="1" w:styleId="ListParagraphChar">
    <w:name w:val="List Paragraph Char"/>
    <w:aliases w:val="igunore Char,Subtitle Cover Page Char,Bullet List Char,FooterText Char,List Paragraph1 Char,numbered Char,Paragraphe de liste1 Char,Bulletr List Paragraph Char,列出段落 Char,列出段落1 Char,List Paragraph2 Char,List Paragraph21 Char"/>
    <w:link w:val="ListParagraph"/>
    <w:uiPriority w:val="34"/>
    <w:qFormat/>
    <w:locked/>
    <w:rsid w:val="009F5C2B"/>
    <w:rPr>
      <w:rFonts w:ascii="Calibri" w:eastAsia="Times New Roman" w:hAnsi="Calibri" w:cs="Times New Roman"/>
      <w:szCs w:val="24"/>
      <w:lang w:val="en-GB"/>
    </w:rPr>
  </w:style>
  <w:style w:type="paragraph" w:customStyle="1" w:styleId="RFTBody">
    <w:name w:val="RFT Body"/>
    <w:basedOn w:val="Normal"/>
    <w:qFormat/>
    <w:locked/>
    <w:rsid w:val="00B5463A"/>
    <w:pPr>
      <w:spacing w:after="0" w:line="240" w:lineRule="auto"/>
      <w:jc w:val="both"/>
    </w:pPr>
    <w:rPr>
      <w:rFonts w:cstheme="minorHAnsi"/>
      <w:sz w:val="24"/>
      <w:szCs w:val="22"/>
      <w:lang w:val="en-IE"/>
    </w:rPr>
  </w:style>
  <w:style w:type="paragraph" w:customStyle="1" w:styleId="TableParagraph">
    <w:name w:val="Table Paragraph"/>
    <w:basedOn w:val="Normal"/>
    <w:uiPriority w:val="1"/>
    <w:qFormat/>
    <w:rsid w:val="00BB7A38"/>
    <w:pPr>
      <w:widowControl w:val="0"/>
      <w:autoSpaceDE w:val="0"/>
      <w:autoSpaceDN w:val="0"/>
      <w:spacing w:after="0" w:line="240" w:lineRule="auto"/>
    </w:pPr>
    <w:rPr>
      <w:rFonts w:eastAsia="Calibri" w:cs="Calibri"/>
      <w:szCs w:val="22"/>
      <w:lang w:val="en-US"/>
    </w:rPr>
  </w:style>
  <w:style w:type="character" w:styleId="UnresolvedMention">
    <w:name w:val="Unresolved Mention"/>
    <w:basedOn w:val="DefaultParagraphFont"/>
    <w:uiPriority w:val="99"/>
    <w:semiHidden/>
    <w:unhideWhenUsed/>
    <w:rsid w:val="00AD784E"/>
    <w:rPr>
      <w:color w:val="605E5C"/>
      <w:shd w:val="clear" w:color="auto" w:fill="E1DFDD"/>
    </w:rPr>
  </w:style>
  <w:style w:type="paragraph" w:styleId="Caption">
    <w:name w:val="caption"/>
    <w:basedOn w:val="Normal"/>
    <w:next w:val="Normal"/>
    <w:uiPriority w:val="35"/>
    <w:unhideWhenUsed/>
    <w:qFormat/>
    <w:rsid w:val="00580233"/>
    <w:pPr>
      <w:spacing w:after="200" w:line="240" w:lineRule="auto"/>
    </w:pPr>
    <w:rPr>
      <w:i/>
      <w:iCs/>
      <w:color w:val="44546A" w:themeColor="text2"/>
      <w:sz w:val="18"/>
      <w:szCs w:val="18"/>
    </w:rPr>
  </w:style>
  <w:style w:type="paragraph" w:customStyle="1" w:styleId="Heading211pt">
    <w:name w:val="Heading 2 + 11 pt"/>
    <w:aliases w:val="Kern at 18 pt"/>
    <w:basedOn w:val="Heading1"/>
    <w:rsid w:val="000C78A2"/>
    <w:pPr>
      <w:pageBreakBefore w:val="0"/>
      <w:pBdr>
        <w:bottom w:val="none" w:sz="0" w:space="0" w:color="auto"/>
      </w:pBdr>
      <w:tabs>
        <w:tab w:val="clear" w:pos="397"/>
        <w:tab w:val="clear" w:pos="907"/>
        <w:tab w:val="clear" w:pos="1134"/>
      </w:tabs>
      <w:spacing w:before="240" w:after="60" w:line="240" w:lineRule="auto"/>
    </w:pPr>
    <w:rPr>
      <w:color w:val="auto"/>
      <w:kern w:val="36"/>
      <w:sz w:val="22"/>
      <w:szCs w:val="20"/>
      <w:lang w:val="en-IE"/>
    </w:rPr>
  </w:style>
  <w:style w:type="paragraph" w:styleId="Subtitle">
    <w:name w:val="Subtitle"/>
    <w:basedOn w:val="Normal"/>
    <w:next w:val="Normal"/>
    <w:link w:val="SubtitleChar"/>
    <w:uiPriority w:val="11"/>
    <w:qFormat/>
    <w:rsid w:val="00EB7C4F"/>
    <w:pPr>
      <w:widowControl w:val="0"/>
      <w:numPr>
        <w:ilvl w:val="1"/>
      </w:numPr>
      <w:autoSpaceDE w:val="0"/>
      <w:autoSpaceDN w:val="0"/>
      <w:spacing w:after="160" w:line="240" w:lineRule="auto"/>
    </w:pPr>
    <w:rPr>
      <w:rFonts w:ascii="Tahoma" w:eastAsiaTheme="majorEastAsia" w:hAnsi="Tahom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EB7C4F"/>
    <w:rPr>
      <w:rFonts w:ascii="Tahoma" w:eastAsiaTheme="majorEastAsia" w:hAnsi="Tahoma" w:cstheme="majorBidi"/>
      <w:color w:val="595959" w:themeColor="text1" w:themeTint="A6"/>
      <w:spacing w:val="15"/>
      <w:sz w:val="28"/>
      <w:szCs w:val="28"/>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8922604">
      <w:bodyDiv w:val="1"/>
      <w:marLeft w:val="0"/>
      <w:marRight w:val="0"/>
      <w:marTop w:val="0"/>
      <w:marBottom w:val="0"/>
      <w:divBdr>
        <w:top w:val="none" w:sz="0" w:space="0" w:color="auto"/>
        <w:left w:val="none" w:sz="0" w:space="0" w:color="auto"/>
        <w:bottom w:val="none" w:sz="0" w:space="0" w:color="auto"/>
        <w:right w:val="none" w:sz="0" w:space="0" w:color="auto"/>
      </w:divBdr>
    </w:div>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805588797">
      <w:bodyDiv w:val="1"/>
      <w:marLeft w:val="0"/>
      <w:marRight w:val="0"/>
      <w:marTop w:val="0"/>
      <w:marBottom w:val="0"/>
      <w:divBdr>
        <w:top w:val="none" w:sz="0" w:space="0" w:color="auto"/>
        <w:left w:val="none" w:sz="0" w:space="0" w:color="auto"/>
        <w:bottom w:val="none" w:sz="0" w:space="0" w:color="auto"/>
        <w:right w:val="none" w:sz="0" w:space="0" w:color="auto"/>
      </w:divBdr>
    </w:div>
    <w:div w:id="889002346">
      <w:bodyDiv w:val="1"/>
      <w:marLeft w:val="0"/>
      <w:marRight w:val="0"/>
      <w:marTop w:val="0"/>
      <w:marBottom w:val="0"/>
      <w:divBdr>
        <w:top w:val="none" w:sz="0" w:space="0" w:color="auto"/>
        <w:left w:val="none" w:sz="0" w:space="0" w:color="auto"/>
        <w:bottom w:val="none" w:sz="0" w:space="0" w:color="auto"/>
        <w:right w:val="none" w:sz="0" w:space="0" w:color="auto"/>
      </w:divBdr>
    </w:div>
    <w:div w:id="1296107948">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 w:id="1958222150">
      <w:bodyDiv w:val="1"/>
      <w:marLeft w:val="0"/>
      <w:marRight w:val="0"/>
      <w:marTop w:val="0"/>
      <w:marBottom w:val="0"/>
      <w:divBdr>
        <w:top w:val="none" w:sz="0" w:space="0" w:color="auto"/>
        <w:left w:val="none" w:sz="0" w:space="0" w:color="auto"/>
        <w:bottom w:val="none" w:sz="0" w:space="0" w:color="auto"/>
        <w:right w:val="none" w:sz="0" w:space="0" w:color="auto"/>
      </w:divBdr>
    </w:div>
    <w:div w:id="199055265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1.xml"/><Relationship Id="rId18" Type="http://schemas.openxmlformats.org/officeDocument/2006/relationships/hyperlink" Target="http://www.etenders.gov.ie" TargetMode="External"/><Relationship Id="rId26" Type="http://schemas.openxmlformats.org/officeDocument/2006/relationships/glossaryDocument" Target="glossary/document.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styles" Target="styles.xml"/><Relationship Id="rId12" Type="http://schemas.openxmlformats.org/officeDocument/2006/relationships/footer" Target="footer1.xml"/><Relationship Id="rId17" Type="http://schemas.openxmlformats.org/officeDocument/2006/relationships/hyperlink" Target="http://www.etenders.gov.ie" TargetMode="External"/><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yperlink" Target="http://www.etenders.gov.ie" TargetMode="External"/><Relationship Id="rId20" Type="http://schemas.openxmlformats.org/officeDocument/2006/relationships/hyperlink" Target="http://www.revenue.ie"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image" Target="media/image2.png"/><Relationship Id="rId5" Type="http://schemas.openxmlformats.org/officeDocument/2006/relationships/customXml" Target="../customXml/item5.xml"/><Relationship Id="rId15" Type="http://schemas.openxmlformats.org/officeDocument/2006/relationships/hyperlink" Target="http://www.etenders.gov.ie" TargetMode="External"/><Relationship Id="rId23" Type="http://schemas.openxmlformats.org/officeDocument/2006/relationships/image" Target="media/image1.emf"/><Relationship Id="rId10" Type="http://schemas.openxmlformats.org/officeDocument/2006/relationships/footnotes" Target="footnotes.xml"/><Relationship Id="rId19" Type="http://schemas.openxmlformats.org/officeDocument/2006/relationships/hyperlink" Target="https://www.cso.ie/en/statistics/prices/consumerpriceindex/"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2.xml"/><Relationship Id="rId22" Type="http://schemas.openxmlformats.org/officeDocument/2006/relationships/hyperlink" Target="http://www.etenders.gov.ie" TargetMode="External"/><Relationship Id="rId27" Type="http://schemas.openxmlformats.org/officeDocument/2006/relationships/theme" Target="theme/theme1.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D89F498DD4E47C0A83747143FE29135"/>
        <w:category>
          <w:name w:val="General"/>
          <w:gallery w:val="placeholder"/>
        </w:category>
        <w:types>
          <w:type w:val="bbPlcHdr"/>
        </w:types>
        <w:behaviors>
          <w:behavior w:val="content"/>
        </w:behaviors>
        <w:guid w:val="{58AE7A60-94CC-455F-9C3F-0D1EDF4C21E1}"/>
      </w:docPartPr>
      <w:docPartBody>
        <w:p w:rsidR="009D7763" w:rsidRDefault="009D7763" w:rsidP="009D7763">
          <w:pPr>
            <w:pStyle w:val="6D89F498DD4E47C0A83747143FE29135"/>
          </w:pPr>
          <w:r w:rsidRPr="00265139">
            <w:rPr>
              <w:rFonts w:ascii="Calibri" w:hAnsi="Calibri"/>
              <w:sz w:val="40"/>
              <w:szCs w:val="40"/>
            </w:rPr>
            <w:t>insert date</w:t>
          </w:r>
        </w:p>
      </w:docPartBody>
    </w:docPart>
    <w:docPart>
      <w:docPartPr>
        <w:name w:val="E5B87B3FD9CB4E93885F5503286AB1BB"/>
        <w:category>
          <w:name w:val="General"/>
          <w:gallery w:val="placeholder"/>
        </w:category>
        <w:types>
          <w:type w:val="bbPlcHdr"/>
        </w:types>
        <w:behaviors>
          <w:behavior w:val="content"/>
        </w:behaviors>
        <w:guid w:val="{820D711C-1A50-4326-906D-AA39C1FD1A4B}"/>
      </w:docPartPr>
      <w:docPartBody>
        <w:p w:rsidR="009D7763" w:rsidRDefault="009D7763" w:rsidP="009D7763">
          <w:pPr>
            <w:pStyle w:val="E5B87B3FD9CB4E93885F5503286AB1BB"/>
          </w:pPr>
          <w:r w:rsidRPr="00DC0160">
            <w:rPr>
              <w:rStyle w:val="PlaceholderText"/>
            </w:rPr>
            <w:t>Click here to enter text.</w:t>
          </w:r>
        </w:p>
      </w:docPartBody>
    </w:docPart>
    <w:docPart>
      <w:docPartPr>
        <w:name w:val="2242A3F4E0F24EC1AA874628DB11E43F"/>
        <w:category>
          <w:name w:val="General"/>
          <w:gallery w:val="placeholder"/>
        </w:category>
        <w:types>
          <w:type w:val="bbPlcHdr"/>
        </w:types>
        <w:behaviors>
          <w:behavior w:val="content"/>
        </w:behaviors>
        <w:guid w:val="{C1BB96DE-7A6B-405D-B242-D7C204866B1E}"/>
      </w:docPartPr>
      <w:docPartBody>
        <w:p w:rsidR="009D7763" w:rsidRDefault="009D7763" w:rsidP="009D7763">
          <w:pPr>
            <w:pStyle w:val="2242A3F4E0F24EC1AA874628DB11E43F"/>
          </w:pPr>
          <w:r w:rsidRPr="00770025">
            <w:rPr>
              <w:rStyle w:val="PlaceholderText"/>
            </w:rPr>
            <w:t>Click here to enter text.</w:t>
          </w:r>
        </w:p>
      </w:docPartBody>
    </w:docPart>
    <w:docPart>
      <w:docPartPr>
        <w:name w:val="8901D191F8114F88B2426FBE50455036"/>
        <w:category>
          <w:name w:val="General"/>
          <w:gallery w:val="placeholder"/>
        </w:category>
        <w:types>
          <w:type w:val="bbPlcHdr"/>
        </w:types>
        <w:behaviors>
          <w:behavior w:val="content"/>
        </w:behaviors>
        <w:guid w:val="{5016A9EE-2238-459D-8F36-2299729D6ED5}"/>
      </w:docPartPr>
      <w:docPartBody>
        <w:p w:rsidR="00D3147F" w:rsidRDefault="009D7763" w:rsidP="009D7763">
          <w:pPr>
            <w:pStyle w:val="8901D191F8114F88B2426FBE50455036"/>
          </w:pPr>
          <w:r w:rsidRPr="00770025">
            <w:rPr>
              <w:rStyle w:val="PlaceholderText"/>
            </w:rPr>
            <w:t>Click here to enter text.</w:t>
          </w:r>
        </w:p>
      </w:docPartBody>
    </w:docPart>
    <w:docPart>
      <w:docPartPr>
        <w:name w:val="50A4CAD30A4C42EA999076BC444A2477"/>
        <w:category>
          <w:name w:val="General"/>
          <w:gallery w:val="placeholder"/>
        </w:category>
        <w:types>
          <w:type w:val="bbPlcHdr"/>
        </w:types>
        <w:behaviors>
          <w:behavior w:val="content"/>
        </w:behaviors>
        <w:guid w:val="{0B5BDEA1-0334-4687-BA7F-2913E4422E25}"/>
      </w:docPartPr>
      <w:docPartBody>
        <w:p w:rsidR="00975DA6" w:rsidRDefault="00975DA6" w:rsidP="00975DA6">
          <w:pPr>
            <w:pStyle w:val="50A4CAD30A4C42EA999076BC444A2477"/>
          </w:pPr>
          <w:r w:rsidRPr="00770025">
            <w:rPr>
              <w:rStyle w:val="PlaceholderText"/>
            </w:rPr>
            <w:t>Click here to enter text.</w:t>
          </w:r>
        </w:p>
      </w:docPartBody>
    </w:docPart>
    <w:docPart>
      <w:docPartPr>
        <w:name w:val="C96B893A44EB4193BB782AF94E05F5C3"/>
        <w:category>
          <w:name w:val="General"/>
          <w:gallery w:val="placeholder"/>
        </w:category>
        <w:types>
          <w:type w:val="bbPlcHdr"/>
        </w:types>
        <w:behaviors>
          <w:behavior w:val="content"/>
        </w:behaviors>
        <w:guid w:val="{EC2FFDA3-80DB-4E79-B000-197A47A4D7D9}"/>
      </w:docPartPr>
      <w:docPartBody>
        <w:p w:rsidR="00975DA6" w:rsidRDefault="00975DA6" w:rsidP="00975DA6">
          <w:pPr>
            <w:pStyle w:val="C96B893A44EB4193BB782AF94E05F5C3"/>
          </w:pPr>
          <w:r w:rsidRPr="00770025">
            <w:rPr>
              <w:rStyle w:val="PlaceholderText"/>
            </w:rPr>
            <w:t>Click here to enter text.</w:t>
          </w:r>
        </w:p>
      </w:docPartBody>
    </w:docPart>
    <w:docPart>
      <w:docPartPr>
        <w:name w:val="242DA34E6AED4F51A351857C0994C5C1"/>
        <w:category>
          <w:name w:val="General"/>
          <w:gallery w:val="placeholder"/>
        </w:category>
        <w:types>
          <w:type w:val="bbPlcHdr"/>
        </w:types>
        <w:behaviors>
          <w:behavior w:val="content"/>
        </w:behaviors>
        <w:guid w:val="{D1779247-89B8-45E1-8F1F-2ECB45AF0DC6}"/>
      </w:docPartPr>
      <w:docPartBody>
        <w:p w:rsidR="00975DA6" w:rsidRDefault="00975DA6" w:rsidP="00975DA6">
          <w:pPr>
            <w:pStyle w:val="242DA34E6AED4F51A351857C0994C5C1"/>
          </w:pPr>
          <w:r w:rsidRPr="00770025">
            <w:rPr>
              <w:rStyle w:val="PlaceholderText"/>
            </w:rPr>
            <w:t>Click here to enter text.</w:t>
          </w:r>
        </w:p>
      </w:docPartBody>
    </w:docPart>
    <w:docPart>
      <w:docPartPr>
        <w:name w:val="6D573401CBBB4CA2B091C8D0E297F0A6"/>
        <w:category>
          <w:name w:val="General"/>
          <w:gallery w:val="placeholder"/>
        </w:category>
        <w:types>
          <w:type w:val="bbPlcHdr"/>
        </w:types>
        <w:behaviors>
          <w:behavior w:val="content"/>
        </w:behaviors>
        <w:guid w:val="{42D74472-28FC-48A2-85BE-9953081F124C}"/>
      </w:docPartPr>
      <w:docPartBody>
        <w:p w:rsidR="00790A85" w:rsidRDefault="00AA15E9" w:rsidP="00AA15E9">
          <w:pPr>
            <w:pStyle w:val="6D573401CBBB4CA2B091C8D0E297F0A64"/>
          </w:pPr>
          <w:r w:rsidRPr="00921E8E">
            <w:rPr>
              <w:rStyle w:val="PlaceholderText"/>
              <w:rFonts w:eastAsiaTheme="minorHAnsi"/>
              <w:highlight w:val="lightGray"/>
            </w:rPr>
            <w:t>[Insert name of Contracting Authority]</w:t>
          </w:r>
        </w:p>
      </w:docPartBody>
    </w:docPart>
    <w:docPart>
      <w:docPartPr>
        <w:name w:val="BD8B61178B3B496DB6C21CFBAD523CA9"/>
        <w:category>
          <w:name w:val="General"/>
          <w:gallery w:val="placeholder"/>
        </w:category>
        <w:types>
          <w:type w:val="bbPlcHdr"/>
        </w:types>
        <w:behaviors>
          <w:behavior w:val="content"/>
        </w:behaviors>
        <w:guid w:val="{8BF4672B-4595-40AE-869C-596BC2A2D17D}"/>
      </w:docPartPr>
      <w:docPartBody>
        <w:p w:rsidR="00790A85" w:rsidRDefault="00AA15E9" w:rsidP="00AA15E9">
          <w:pPr>
            <w:pStyle w:val="BD8B61178B3B496DB6C21CFBAD523CA94"/>
          </w:pPr>
          <w:r w:rsidRPr="00383C79">
            <w:rPr>
              <w:rStyle w:val="PlaceholderText"/>
              <w:rFonts w:eastAsiaTheme="minorHAnsi"/>
              <w:highlight w:val="lightGray"/>
            </w:rPr>
            <w:t>[Insert name of Contracting Authority]</w:t>
          </w:r>
        </w:p>
      </w:docPartBody>
    </w:docPart>
    <w:docPart>
      <w:docPartPr>
        <w:name w:val="5C9662E07BD046D980C10DCA8FD4E19A"/>
        <w:category>
          <w:name w:val="General"/>
          <w:gallery w:val="placeholder"/>
        </w:category>
        <w:types>
          <w:type w:val="bbPlcHdr"/>
        </w:types>
        <w:behaviors>
          <w:behavior w:val="content"/>
        </w:behaviors>
        <w:guid w:val="{47214A79-9B42-4118-ACE2-BF6B175C51C3}"/>
      </w:docPartPr>
      <w:docPartBody>
        <w:p w:rsidR="00790A85" w:rsidRDefault="00AA15E9" w:rsidP="00AA15E9">
          <w:pPr>
            <w:pStyle w:val="5C9662E07BD046D980C10DCA8FD4E19A4"/>
          </w:pPr>
          <w:r w:rsidRPr="003D35B0">
            <w:rPr>
              <w:rStyle w:val="PlaceholderText"/>
              <w:rFonts w:eastAsiaTheme="minorHAnsi"/>
            </w:rPr>
            <w:t>[Insert name of Contracting Authority]</w:t>
          </w:r>
        </w:p>
      </w:docPartBody>
    </w:docPart>
    <w:docPart>
      <w:docPartPr>
        <w:name w:val="4EA1E3A48DD9413EB0A14AD17508F8C9"/>
        <w:category>
          <w:name w:val="General"/>
          <w:gallery w:val="placeholder"/>
        </w:category>
        <w:types>
          <w:type w:val="bbPlcHdr"/>
        </w:types>
        <w:behaviors>
          <w:behavior w:val="content"/>
        </w:behaviors>
        <w:guid w:val="{314DB54F-C822-46F6-B433-4310D5D68A3E}"/>
      </w:docPartPr>
      <w:docPartBody>
        <w:p w:rsidR="00790A85" w:rsidRDefault="00AA15E9" w:rsidP="00AA15E9">
          <w:pPr>
            <w:pStyle w:val="4EA1E3A48DD9413EB0A14AD17508F8C94"/>
          </w:pPr>
          <w:r w:rsidRPr="003D35B0">
            <w:rPr>
              <w:rStyle w:val="PlaceholderText"/>
              <w:rFonts w:eastAsiaTheme="minorHAnsi"/>
            </w:rPr>
            <w:t>[Insert name of Contracting Authority]</w:t>
          </w:r>
        </w:p>
      </w:docPartBody>
    </w:docPart>
    <w:docPart>
      <w:docPartPr>
        <w:name w:val="D0EC56387C6D41C89CF9C17DECAF0E76"/>
        <w:category>
          <w:name w:val="General"/>
          <w:gallery w:val="placeholder"/>
        </w:category>
        <w:types>
          <w:type w:val="bbPlcHdr"/>
        </w:types>
        <w:behaviors>
          <w:behavior w:val="content"/>
        </w:behaviors>
        <w:guid w:val="{ECAE0256-5810-41F1-A201-04F9DA202E2A}"/>
      </w:docPartPr>
      <w:docPartBody>
        <w:p w:rsidR="00AA15E9" w:rsidRDefault="00AA15E9" w:rsidP="00AA15E9">
          <w:pPr>
            <w:pStyle w:val="D0EC56387C6D41C89CF9C17DECAF0E764"/>
          </w:pPr>
          <w:r>
            <w:rPr>
              <w:rStyle w:val="PlaceholderText"/>
              <w:rFonts w:asciiTheme="minorHAnsi" w:hAnsiTheme="minorHAnsi" w:cstheme="minorHAnsi"/>
              <w:sz w:val="40"/>
              <w:szCs w:val="40"/>
              <w:highlight w:val="lightGray"/>
            </w:rPr>
            <w:t>[Insert type of Services required</w:t>
          </w:r>
          <w:r w:rsidRPr="00E907C2">
            <w:rPr>
              <w:rStyle w:val="PlaceholderText"/>
              <w:rFonts w:asciiTheme="minorHAnsi" w:hAnsiTheme="minorHAnsi" w:cstheme="minorHAnsi"/>
              <w:sz w:val="40"/>
              <w:szCs w:val="40"/>
              <w:highlight w:val="lightGray"/>
            </w:rPr>
            <w:t>]</w:t>
          </w:r>
        </w:p>
      </w:docPartBody>
    </w:docPart>
    <w:docPart>
      <w:docPartPr>
        <w:name w:val="31F58FFDE33446F0A34067A67ED0A508"/>
        <w:category>
          <w:name w:val="General"/>
          <w:gallery w:val="placeholder"/>
        </w:category>
        <w:types>
          <w:type w:val="bbPlcHdr"/>
        </w:types>
        <w:behaviors>
          <w:behavior w:val="content"/>
        </w:behaviors>
        <w:guid w:val="{62C413E4-FD6A-496D-8B16-C7681A85323E}"/>
      </w:docPartPr>
      <w:docPartBody>
        <w:p w:rsidR="00AA15E9" w:rsidRDefault="00790A85" w:rsidP="00790A85">
          <w:pPr>
            <w:pStyle w:val="31F58FFDE33446F0A34067A67ED0A508"/>
          </w:pPr>
          <w:r w:rsidRPr="00265139">
            <w:rPr>
              <w:rFonts w:ascii="Calibri" w:hAnsi="Calibri"/>
              <w:sz w:val="40"/>
              <w:szCs w:val="40"/>
            </w:rPr>
            <w:t>insert date</w:t>
          </w:r>
        </w:p>
      </w:docPartBody>
    </w:docPart>
    <w:docPart>
      <w:docPartPr>
        <w:name w:val="A00FC379BF5544BFB800084F58835F02"/>
        <w:category>
          <w:name w:val="General"/>
          <w:gallery w:val="placeholder"/>
        </w:category>
        <w:types>
          <w:type w:val="bbPlcHdr"/>
        </w:types>
        <w:behaviors>
          <w:behavior w:val="content"/>
        </w:behaviors>
        <w:guid w:val="{A4899485-4263-43C7-A978-247B1969235C}"/>
      </w:docPartPr>
      <w:docPartBody>
        <w:p w:rsidR="009041FA" w:rsidRDefault="00AA15E9" w:rsidP="00AA15E9">
          <w:pPr>
            <w:pStyle w:val="A00FC379BF5544BFB800084F58835F02"/>
          </w:pPr>
          <w:r w:rsidRPr="00DC0160">
            <w:rPr>
              <w:rStyle w:val="PlaceholderText"/>
            </w:rPr>
            <w:t>Click here to enter text.</w:t>
          </w:r>
        </w:p>
      </w:docPartBody>
    </w:docPart>
    <w:docPart>
      <w:docPartPr>
        <w:name w:val="F4792B88E2D344CB88D77BF6152C06F7"/>
        <w:category>
          <w:name w:val="General"/>
          <w:gallery w:val="placeholder"/>
        </w:category>
        <w:types>
          <w:type w:val="bbPlcHdr"/>
        </w:types>
        <w:behaviors>
          <w:behavior w:val="content"/>
        </w:behaviors>
        <w:guid w:val="{5563C33B-34D7-4326-905B-304F6C4261A2}"/>
      </w:docPartPr>
      <w:docPartBody>
        <w:p w:rsidR="009041FA" w:rsidRDefault="00AA15E9" w:rsidP="00AA15E9">
          <w:pPr>
            <w:pStyle w:val="F4792B88E2D344CB88D77BF6152C06F7"/>
          </w:pPr>
          <w:r w:rsidRPr="00770025">
            <w:rPr>
              <w:rStyle w:val="PlaceholderText"/>
            </w:rPr>
            <w:t>Click here to enter text.</w:t>
          </w:r>
        </w:p>
      </w:docPartBody>
    </w:docPart>
    <w:docPart>
      <w:docPartPr>
        <w:name w:val="0DE2ECC5F18A4C11BA68556453A94056"/>
        <w:category>
          <w:name w:val="General"/>
          <w:gallery w:val="placeholder"/>
        </w:category>
        <w:types>
          <w:type w:val="bbPlcHdr"/>
        </w:types>
        <w:behaviors>
          <w:behavior w:val="content"/>
        </w:behaviors>
        <w:guid w:val="{C52E8CEA-CA64-4764-A3BB-196C72B7119B}"/>
      </w:docPartPr>
      <w:docPartBody>
        <w:p w:rsidR="009041FA" w:rsidRDefault="00AA15E9" w:rsidP="00AA15E9">
          <w:pPr>
            <w:pStyle w:val="0DE2ECC5F18A4C11BA68556453A940563"/>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26C473BB5B7B4CAE8B3563BF7B7D0983"/>
        <w:category>
          <w:name w:val="General"/>
          <w:gallery w:val="placeholder"/>
        </w:category>
        <w:types>
          <w:type w:val="bbPlcHdr"/>
        </w:types>
        <w:behaviors>
          <w:behavior w:val="content"/>
        </w:behaviors>
        <w:guid w:val="{854EB958-C339-4CA6-932F-80A6F7C26B94}"/>
      </w:docPartPr>
      <w:docPartBody>
        <w:p w:rsidR="009041FA" w:rsidRDefault="00AA15E9" w:rsidP="00AA15E9">
          <w:pPr>
            <w:pStyle w:val="26C473BB5B7B4CAE8B3563BF7B7D09831"/>
          </w:pPr>
          <w:r w:rsidRPr="0058336E">
            <w:rPr>
              <w:rStyle w:val="PlaceholderText"/>
              <w:szCs w:val="22"/>
              <w:highlight w:val="lightGray"/>
            </w:rPr>
            <w:t>[Insert type of services required]</w:t>
          </w:r>
        </w:p>
      </w:docPartBody>
    </w:docPart>
    <w:docPart>
      <w:docPartPr>
        <w:name w:val="A7B5549E23724FDA96E6C168B26C02DA"/>
        <w:category>
          <w:name w:val="General"/>
          <w:gallery w:val="placeholder"/>
        </w:category>
        <w:types>
          <w:type w:val="bbPlcHdr"/>
        </w:types>
        <w:behaviors>
          <w:behavior w:val="content"/>
        </w:behaviors>
        <w:guid w:val="{4D5E1353-1C95-44D6-B865-893070230310}"/>
      </w:docPartPr>
      <w:docPartBody>
        <w:p w:rsidR="009041FA" w:rsidRDefault="00AA15E9" w:rsidP="00AA15E9">
          <w:pPr>
            <w:pStyle w:val="A7B5549E23724FDA96E6C168B26C02DA1"/>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05151C30A79E4D1499F1BD6B30DF5B05"/>
        <w:category>
          <w:name w:val="General"/>
          <w:gallery w:val="placeholder"/>
        </w:category>
        <w:types>
          <w:type w:val="bbPlcHdr"/>
        </w:types>
        <w:behaviors>
          <w:behavior w:val="content"/>
        </w:behaviors>
        <w:guid w:val="{ADA8DACF-9166-49E4-91E3-004484114BC5}"/>
      </w:docPartPr>
      <w:docPartBody>
        <w:p w:rsidR="00A70F35" w:rsidRDefault="009041FA" w:rsidP="009041FA">
          <w:pPr>
            <w:pStyle w:val="05151C30A79E4D1499F1BD6B30DF5B05"/>
          </w:pPr>
          <w:r w:rsidRPr="002443E8">
            <w:rPr>
              <w:rStyle w:val="PlaceholderText"/>
            </w:rPr>
            <w:t>Click here to enter text.</w:t>
          </w:r>
        </w:p>
      </w:docPartBody>
    </w:docPart>
    <w:docPart>
      <w:docPartPr>
        <w:name w:val="52D584516FD24D2DAD20498AB394BD94"/>
        <w:category>
          <w:name w:val="General"/>
          <w:gallery w:val="placeholder"/>
        </w:category>
        <w:types>
          <w:type w:val="bbPlcHdr"/>
        </w:types>
        <w:behaviors>
          <w:behavior w:val="content"/>
        </w:behaviors>
        <w:guid w:val="{7F99AA71-8E18-42C4-9C36-821F97A3B336}"/>
      </w:docPartPr>
      <w:docPartBody>
        <w:p w:rsidR="00A70F35" w:rsidRDefault="009041FA" w:rsidP="009041FA">
          <w:pPr>
            <w:pStyle w:val="52D584516FD24D2DAD20498AB394BD94"/>
          </w:pPr>
          <w:r w:rsidRPr="002443E8">
            <w:rPr>
              <w:rStyle w:val="PlaceholderText"/>
            </w:rPr>
            <w:t>Click here to enter text.</w:t>
          </w:r>
        </w:p>
      </w:docPartBody>
    </w:docPart>
    <w:docPart>
      <w:docPartPr>
        <w:name w:val="D5D784056CEE4EBBA7848757590E779C"/>
        <w:category>
          <w:name w:val="General"/>
          <w:gallery w:val="placeholder"/>
        </w:category>
        <w:types>
          <w:type w:val="bbPlcHdr"/>
        </w:types>
        <w:behaviors>
          <w:behavior w:val="content"/>
        </w:behaviors>
        <w:guid w:val="{0CD16BF0-1AC3-4739-B0D1-2451171DE1AB}"/>
      </w:docPartPr>
      <w:docPartBody>
        <w:p w:rsidR="00A70F35" w:rsidRDefault="009041FA" w:rsidP="009041FA">
          <w:pPr>
            <w:pStyle w:val="D5D784056CEE4EBBA7848757590E779C"/>
          </w:pPr>
          <w:r w:rsidRPr="002443E8">
            <w:rPr>
              <w:rStyle w:val="PlaceholderText"/>
            </w:rPr>
            <w:t>Click here to enter text.</w:t>
          </w:r>
        </w:p>
      </w:docPartBody>
    </w:docPart>
    <w:docPart>
      <w:docPartPr>
        <w:name w:val="14C59CB05DCB43E895C3A0280AD1F76A"/>
        <w:category>
          <w:name w:val="General"/>
          <w:gallery w:val="placeholder"/>
        </w:category>
        <w:types>
          <w:type w:val="bbPlcHdr"/>
        </w:types>
        <w:behaviors>
          <w:behavior w:val="content"/>
        </w:behaviors>
        <w:guid w:val="{F380FE32-FA84-4E93-AF67-972F23FAC2EF}"/>
      </w:docPartPr>
      <w:docPartBody>
        <w:p w:rsidR="002B4D30" w:rsidRDefault="0085602E" w:rsidP="0085602E">
          <w:pPr>
            <w:pStyle w:val="14C59CB05DCB43E895C3A0280AD1F76A"/>
          </w:pPr>
          <w:r w:rsidRPr="00DC0160">
            <w:rPr>
              <w:rStyle w:val="PlaceholderText"/>
            </w:rPr>
            <w:t>Click here to enter text.</w:t>
          </w:r>
        </w:p>
      </w:docPartBody>
    </w:docPart>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BDC0A0D4EFF74AECB960F338E13470F1"/>
        <w:category>
          <w:name w:val="General"/>
          <w:gallery w:val="placeholder"/>
        </w:category>
        <w:types>
          <w:type w:val="bbPlcHdr"/>
        </w:types>
        <w:behaviors>
          <w:behavior w:val="content"/>
        </w:behaviors>
        <w:guid w:val="{86853F57-2783-4BE8-B803-87CD6B6D96DC}"/>
      </w:docPartPr>
      <w:docPartBody>
        <w:p w:rsidR="0048189C" w:rsidRDefault="00E84A40" w:rsidP="00E84A40">
          <w:pPr>
            <w:pStyle w:val="BDC0A0D4EFF74AECB960F338E13470F1"/>
          </w:pPr>
          <w:r w:rsidRPr="002204E4">
            <w:rPr>
              <w:rStyle w:val="PlaceholderText"/>
            </w:rPr>
            <w:t>Click here to enter text.</w:t>
          </w:r>
        </w:p>
      </w:docPartBody>
    </w:docPart>
    <w:docPart>
      <w:docPartPr>
        <w:name w:val="74EEE551E29B41A2826CD35EFAF9652F"/>
        <w:category>
          <w:name w:val="General"/>
          <w:gallery w:val="placeholder"/>
        </w:category>
        <w:types>
          <w:type w:val="bbPlcHdr"/>
        </w:types>
        <w:behaviors>
          <w:behavior w:val="content"/>
        </w:behaviors>
        <w:guid w:val="{1F3B8431-AF12-4C9D-A394-AEDF839D1B83}"/>
      </w:docPartPr>
      <w:docPartBody>
        <w:p w:rsidR="00C22A3B" w:rsidRDefault="004368B4" w:rsidP="004368B4">
          <w:pPr>
            <w:pStyle w:val="74EEE551E29B41A2826CD35EFAF9652F"/>
          </w:pPr>
          <w:r w:rsidRPr="00DC0160">
            <w:rPr>
              <w:rStyle w:val="PlaceholderText"/>
            </w:rPr>
            <w:t>Click here to enter text.</w:t>
          </w:r>
        </w:p>
      </w:docPartBody>
    </w:docPart>
    <w:docPart>
      <w:docPartPr>
        <w:name w:val="1F7AF9D59AD84958AA32F6681998FA68"/>
        <w:category>
          <w:name w:val="General"/>
          <w:gallery w:val="placeholder"/>
        </w:category>
        <w:types>
          <w:type w:val="bbPlcHdr"/>
        </w:types>
        <w:behaviors>
          <w:behavior w:val="content"/>
        </w:behaviors>
        <w:guid w:val="{4569A78C-9F4E-446F-998F-EEA465719C2D}"/>
      </w:docPartPr>
      <w:docPartBody>
        <w:p w:rsidR="00C22A3B" w:rsidRDefault="004368B4" w:rsidP="004368B4">
          <w:pPr>
            <w:pStyle w:val="1F7AF9D59AD84958AA32F6681998FA68"/>
          </w:pPr>
          <w:r w:rsidRPr="00770025">
            <w:rPr>
              <w:rStyle w:val="PlaceholderText"/>
            </w:rPr>
            <w:t>Click here to enter text.</w:t>
          </w:r>
        </w:p>
      </w:docPartBody>
    </w:docPart>
    <w:docPart>
      <w:docPartPr>
        <w:name w:val="83E9F822D9B04052A25E9DAD15BE50E8"/>
        <w:category>
          <w:name w:val="General"/>
          <w:gallery w:val="placeholder"/>
        </w:category>
        <w:types>
          <w:type w:val="bbPlcHdr"/>
        </w:types>
        <w:behaviors>
          <w:behavior w:val="content"/>
        </w:behaviors>
        <w:guid w:val="{82924541-67AB-4F15-95D4-EDBB69CA3D2F}"/>
      </w:docPartPr>
      <w:docPartBody>
        <w:p w:rsidR="00007BFF" w:rsidRDefault="00342601" w:rsidP="00342601">
          <w:pPr>
            <w:pStyle w:val="83E9F822D9B04052A25E9DAD15BE50E8"/>
          </w:pPr>
          <w:r>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
      <w:docPartPr>
        <w:name w:val="DefaultPlaceholder_-1854013440"/>
        <w:category>
          <w:name w:val="General"/>
          <w:gallery w:val="placeholder"/>
        </w:category>
        <w:types>
          <w:type w:val="bbPlcHdr"/>
        </w:types>
        <w:behaviors>
          <w:behavior w:val="content"/>
        </w:behaviors>
        <w:guid w:val="{ED91F5D4-28EC-4E7D-B71D-6E08F9AD2881}"/>
      </w:docPartPr>
      <w:docPartBody>
        <w:p w:rsidR="00F179AA" w:rsidRDefault="00AB4676">
          <w:r w:rsidRPr="00614743">
            <w:rPr>
              <w:rStyle w:val="PlaceholderText"/>
            </w:rPr>
            <w:t>Click or tap here to enter text.</w:t>
          </w:r>
        </w:p>
      </w:docPartBody>
    </w:docPart>
    <w:docPart>
      <w:docPartPr>
        <w:name w:val="5FF09FD362ED4CE991A3906635EDB7E9"/>
        <w:category>
          <w:name w:val="General"/>
          <w:gallery w:val="placeholder"/>
        </w:category>
        <w:types>
          <w:type w:val="bbPlcHdr"/>
        </w:types>
        <w:behaviors>
          <w:behavior w:val="content"/>
        </w:behaviors>
        <w:guid w:val="{D3974A00-CE64-4007-B7BF-B7AE998ED019}"/>
      </w:docPartPr>
      <w:docPartBody>
        <w:p w:rsidR="000878A3" w:rsidRDefault="00E8465B" w:rsidP="00E8465B">
          <w:pPr>
            <w:pStyle w:val="5FF09FD362ED4CE991A3906635EDB7E9"/>
          </w:pPr>
          <w:r w:rsidRPr="00383C79">
            <w:rPr>
              <w:rStyle w:val="PlaceholderText"/>
              <w:rFonts w:eastAsiaTheme="minorHAnsi"/>
              <w:highlight w:val="lightGray"/>
            </w:rPr>
            <w:t>[Insert name of Contracting Authority]</w:t>
          </w:r>
        </w:p>
      </w:docPartBody>
    </w:docPart>
    <w:docPart>
      <w:docPartPr>
        <w:name w:val="83B850C851934A11A733F9AAC6DD2939"/>
        <w:category>
          <w:name w:val="General"/>
          <w:gallery w:val="placeholder"/>
        </w:category>
        <w:types>
          <w:type w:val="bbPlcHdr"/>
        </w:types>
        <w:behaviors>
          <w:behavior w:val="content"/>
        </w:behaviors>
        <w:guid w:val="{6EE9BDF1-68FD-4BAA-90D2-0F2F7C323CFA}"/>
      </w:docPartPr>
      <w:docPartBody>
        <w:p w:rsidR="000878A3" w:rsidRDefault="00E8465B" w:rsidP="00E8465B">
          <w:pPr>
            <w:pStyle w:val="83B850C851934A11A733F9AAC6DD2939"/>
          </w:pPr>
          <w:r w:rsidRPr="00C03879">
            <w:rPr>
              <w:rStyle w:val="PlaceholderText"/>
              <w:highlight w:val="lightGray"/>
            </w:rPr>
            <w:t xml:space="preserve">[Insert type of </w:t>
          </w:r>
          <w:r>
            <w:rPr>
              <w:rStyle w:val="PlaceholderText"/>
              <w:highlight w:val="lightGray"/>
            </w:rPr>
            <w:t>services</w:t>
          </w:r>
          <w:r w:rsidRPr="00C03879">
            <w:rPr>
              <w:rStyle w:val="PlaceholderText"/>
              <w:highlight w:val="lightGray"/>
            </w:rPr>
            <w:t xml:space="preserve"> </w:t>
          </w:r>
          <w:r>
            <w:rPr>
              <w:rStyle w:val="PlaceholderText"/>
              <w:highlight w:val="lightGray"/>
            </w:rPr>
            <w:t>required</w:t>
          </w:r>
          <w:r w:rsidRPr="00C03879">
            <w:rPr>
              <w:rStyle w:val="PlaceholderText"/>
              <w:highlight w:val="lightGray"/>
            </w:rPr>
            <w:t>]</w:t>
          </w:r>
        </w:p>
      </w:docPartBody>
    </w:docPart>
    <w:docPart>
      <w:docPartPr>
        <w:name w:val="E99EEB4CC20343D5A185CF8D54599456"/>
        <w:category>
          <w:name w:val="General"/>
          <w:gallery w:val="placeholder"/>
        </w:category>
        <w:types>
          <w:type w:val="bbPlcHdr"/>
        </w:types>
        <w:behaviors>
          <w:behavior w:val="content"/>
        </w:behaviors>
        <w:guid w:val="{26440247-03B4-4C67-9CF6-3B2E1D360D2E}"/>
      </w:docPartPr>
      <w:docPartBody>
        <w:p w:rsidR="00F3224F" w:rsidRDefault="00C43F9A" w:rsidP="00C43F9A">
          <w:pPr>
            <w:pStyle w:val="E99EEB4CC20343D5A185CF8D54599456"/>
          </w:pPr>
          <w:r w:rsidRPr="00770025">
            <w:rPr>
              <w:rStyle w:val="PlaceholderText"/>
            </w:rPr>
            <w:t>Click here to enter text.</w:t>
          </w:r>
        </w:p>
      </w:docPartBody>
    </w:docPart>
    <w:docPart>
      <w:docPartPr>
        <w:name w:val="F094A4412A844F5ABCFCF26A9C3137E8"/>
        <w:category>
          <w:name w:val="General"/>
          <w:gallery w:val="placeholder"/>
        </w:category>
        <w:types>
          <w:type w:val="bbPlcHdr"/>
        </w:types>
        <w:behaviors>
          <w:behavior w:val="content"/>
        </w:behaviors>
        <w:guid w:val="{DBC11C83-06A8-415B-A338-20C62481D16B}"/>
      </w:docPartPr>
      <w:docPartBody>
        <w:p w:rsidR="008127B5" w:rsidRDefault="008127B5" w:rsidP="008127B5">
          <w:pPr>
            <w:pStyle w:val="F094A4412A844F5ABCFCF26A9C3137E8"/>
          </w:pPr>
          <w:r>
            <w:rPr>
              <w:rStyle w:val="PlaceholderText"/>
            </w:rPr>
            <w:t>Click here to enter text.</w:t>
          </w:r>
        </w:p>
      </w:docPartBody>
    </w:docPart>
    <w:docPart>
      <w:docPartPr>
        <w:name w:val="79B69A19752146F9B5FD1999128FB3D1"/>
        <w:category>
          <w:name w:val="General"/>
          <w:gallery w:val="placeholder"/>
        </w:category>
        <w:types>
          <w:type w:val="bbPlcHdr"/>
        </w:types>
        <w:behaviors>
          <w:behavior w:val="content"/>
        </w:behaviors>
        <w:guid w:val="{A5DC863E-28A1-4137-A746-3104F8276ADA}"/>
      </w:docPartPr>
      <w:docPartBody>
        <w:p w:rsidR="008127B5" w:rsidRDefault="008127B5" w:rsidP="008127B5">
          <w:pPr>
            <w:pStyle w:val="79B69A19752146F9B5FD1999128FB3D1"/>
          </w:pPr>
          <w:r w:rsidRPr="00770025">
            <w:rPr>
              <w:rStyle w:val="PlaceholderText"/>
            </w:rPr>
            <w:t>Click here to enter text.</w:t>
          </w:r>
        </w:p>
      </w:docPartBody>
    </w:docPart>
    <w:docPart>
      <w:docPartPr>
        <w:name w:val="55EEB0F1EBFC456A9F408E648AC9378F"/>
        <w:category>
          <w:name w:val="General"/>
          <w:gallery w:val="placeholder"/>
        </w:category>
        <w:types>
          <w:type w:val="bbPlcHdr"/>
        </w:types>
        <w:behaviors>
          <w:behavior w:val="content"/>
        </w:behaviors>
        <w:guid w:val="{72B1AFC9-0F02-4A3D-A252-4D24D6B2069A}"/>
      </w:docPartPr>
      <w:docPartBody>
        <w:p w:rsidR="009E6F76" w:rsidRDefault="009E6F76" w:rsidP="009E6F76">
          <w:pPr>
            <w:pStyle w:val="55EEB0F1EBFC456A9F408E648AC9378F"/>
          </w:pPr>
          <w:r w:rsidRPr="00DC0160">
            <w:rPr>
              <w:rStyle w:val="PlaceholderText"/>
            </w:rPr>
            <w:t>Click here to enter text.</w:t>
          </w:r>
        </w:p>
      </w:docPartBody>
    </w:docPart>
    <w:docPart>
      <w:docPartPr>
        <w:name w:val="59DE238BCC524A23BC34D2A707C1132A"/>
        <w:category>
          <w:name w:val="General"/>
          <w:gallery w:val="placeholder"/>
        </w:category>
        <w:types>
          <w:type w:val="bbPlcHdr"/>
        </w:types>
        <w:behaviors>
          <w:behavior w:val="content"/>
        </w:behaviors>
        <w:guid w:val="{7F4A02C7-C23E-4354-9508-15BBE3CE2ED7}"/>
      </w:docPartPr>
      <w:docPartBody>
        <w:p w:rsidR="009E6F76" w:rsidRDefault="009E6F76" w:rsidP="009E6F76">
          <w:pPr>
            <w:pStyle w:val="59DE238BCC524A23BC34D2A707C1132A"/>
          </w:pPr>
          <w:r w:rsidRPr="00770025">
            <w:rPr>
              <w:rStyle w:val="PlaceholderText"/>
            </w:rPr>
            <w:t>Click here to enter text.</w:t>
          </w:r>
        </w:p>
      </w:docPartBody>
    </w:docPart>
    <w:docPart>
      <w:docPartPr>
        <w:name w:val="B6634836FD28493BAD240F16469E0AD8"/>
        <w:category>
          <w:name w:val="General"/>
          <w:gallery w:val="placeholder"/>
        </w:category>
        <w:types>
          <w:type w:val="bbPlcHdr"/>
        </w:types>
        <w:behaviors>
          <w:behavior w:val="content"/>
        </w:behaviors>
        <w:guid w:val="{F0B1DC82-6B2A-498E-ADD6-FE3E6EB5D185}"/>
      </w:docPartPr>
      <w:docPartBody>
        <w:p w:rsidR="006E0A8B" w:rsidRDefault="00F9534C" w:rsidP="00F9534C">
          <w:pPr>
            <w:pStyle w:val="B6634836FD28493BAD240F16469E0AD8"/>
          </w:pPr>
          <w:r w:rsidRPr="00DC0160">
            <w:rPr>
              <w:rStyle w:val="PlaceholderText"/>
            </w:rPr>
            <w:t>Click here to enter text.</w:t>
          </w:r>
        </w:p>
      </w:docPartBody>
    </w:docPart>
    <w:docPart>
      <w:docPartPr>
        <w:name w:val="28607B9428A84152BAC1D5DE48CFF64B"/>
        <w:category>
          <w:name w:val="General"/>
          <w:gallery w:val="placeholder"/>
        </w:category>
        <w:types>
          <w:type w:val="bbPlcHdr"/>
        </w:types>
        <w:behaviors>
          <w:behavior w:val="content"/>
        </w:behaviors>
        <w:guid w:val="{F8E35A08-920E-41F9-B594-A363EE5D8448}"/>
      </w:docPartPr>
      <w:docPartBody>
        <w:p w:rsidR="006E0A8B" w:rsidRDefault="00F9534C" w:rsidP="00F9534C">
          <w:pPr>
            <w:pStyle w:val="28607B9428A84152BAC1D5DE48CFF64B"/>
          </w:pPr>
          <w:r w:rsidRPr="00770025">
            <w:rPr>
              <w:rStyle w:val="PlaceholderText"/>
            </w:rPr>
            <w:t>Click here to enter text.</w:t>
          </w:r>
        </w:p>
      </w:docPartBody>
    </w:docPart>
    <w:docPart>
      <w:docPartPr>
        <w:name w:val="927FF60C7BB44583ACFD27C299516595"/>
        <w:category>
          <w:name w:val="General"/>
          <w:gallery w:val="placeholder"/>
        </w:category>
        <w:types>
          <w:type w:val="bbPlcHdr"/>
        </w:types>
        <w:behaviors>
          <w:behavior w:val="content"/>
        </w:behaviors>
        <w:guid w:val="{F06E9009-ADB0-4A3A-B80F-8ABA890372A1}"/>
      </w:docPartPr>
      <w:docPartBody>
        <w:p w:rsidR="006E0A8B" w:rsidRDefault="00F9534C" w:rsidP="00F9534C">
          <w:pPr>
            <w:pStyle w:val="927FF60C7BB44583ACFD27C299516595"/>
          </w:pPr>
          <w:r w:rsidRPr="00DC0160">
            <w:rPr>
              <w:rStyle w:val="PlaceholderText"/>
            </w:rPr>
            <w:t>Click here to enter text.</w:t>
          </w:r>
        </w:p>
      </w:docPartBody>
    </w:docPart>
    <w:docPart>
      <w:docPartPr>
        <w:name w:val="19F42A45647C4C4C8C6815AEA439945E"/>
        <w:category>
          <w:name w:val="General"/>
          <w:gallery w:val="placeholder"/>
        </w:category>
        <w:types>
          <w:type w:val="bbPlcHdr"/>
        </w:types>
        <w:behaviors>
          <w:behavior w:val="content"/>
        </w:behaviors>
        <w:guid w:val="{7739B0AF-C50C-4B28-B225-78D7D632F624}"/>
      </w:docPartPr>
      <w:docPartBody>
        <w:p w:rsidR="006E0A8B" w:rsidRDefault="00F9534C" w:rsidP="00F9534C">
          <w:pPr>
            <w:pStyle w:val="19F42A45647C4C4C8C6815AEA439945E"/>
          </w:pPr>
          <w:r w:rsidRPr="00770025">
            <w:rPr>
              <w:rStyle w:val="PlaceholderText"/>
            </w:rPr>
            <w:t>Click here to enter text.</w:t>
          </w:r>
        </w:p>
      </w:docPartBody>
    </w:docPart>
    <w:docPart>
      <w:docPartPr>
        <w:name w:val="2F9275F64A264B019890A53EDECC4B05"/>
        <w:category>
          <w:name w:val="General"/>
          <w:gallery w:val="placeholder"/>
        </w:category>
        <w:types>
          <w:type w:val="bbPlcHdr"/>
        </w:types>
        <w:behaviors>
          <w:behavior w:val="content"/>
        </w:behaviors>
        <w:guid w:val="{BB049001-3618-4758-AF8A-F525A547CE25}"/>
      </w:docPartPr>
      <w:docPartBody>
        <w:p w:rsidR="00DC7BB8" w:rsidRDefault="006E0A8B" w:rsidP="006E0A8B">
          <w:pPr>
            <w:pStyle w:val="2F9275F64A264B019890A53EDECC4B05"/>
          </w:pPr>
          <w:r>
            <w:rPr>
              <w:rStyle w:val="PlaceholderText"/>
            </w:rPr>
            <w:t>Click here to enter text.</w:t>
          </w:r>
        </w:p>
      </w:docPartBody>
    </w:docPart>
    <w:docPart>
      <w:docPartPr>
        <w:name w:val="E2E299D04C234F58B682B34F3C667B38"/>
        <w:category>
          <w:name w:val="General"/>
          <w:gallery w:val="placeholder"/>
        </w:category>
        <w:types>
          <w:type w:val="bbPlcHdr"/>
        </w:types>
        <w:behaviors>
          <w:behavior w:val="content"/>
        </w:behaviors>
        <w:guid w:val="{8343108A-3FC4-434D-AD0D-3868B1D32759}"/>
      </w:docPartPr>
      <w:docPartBody>
        <w:p w:rsidR="008118BB" w:rsidRDefault="00A643A0" w:rsidP="00A643A0">
          <w:pPr>
            <w:pStyle w:val="E2E299D04C234F58B682B34F3C667B38"/>
          </w:pPr>
          <w:r w:rsidRPr="002443E8">
            <w:rPr>
              <w:rStyle w:val="PlaceholderText"/>
            </w:rPr>
            <w:t>Click here to enter text.</w:t>
          </w:r>
        </w:p>
      </w:docPartBody>
    </w:docPart>
    <w:docPart>
      <w:docPartPr>
        <w:name w:val="AEE124FA50AB4336B8CE0983CBA95A98"/>
        <w:category>
          <w:name w:val="General"/>
          <w:gallery w:val="placeholder"/>
        </w:category>
        <w:types>
          <w:type w:val="bbPlcHdr"/>
        </w:types>
        <w:behaviors>
          <w:behavior w:val="content"/>
        </w:behaviors>
        <w:guid w:val="{788AA5DD-B2CF-4794-9EAB-7BEE0CA66A10}"/>
      </w:docPartPr>
      <w:docPartBody>
        <w:p w:rsidR="008118BB" w:rsidRDefault="00A643A0" w:rsidP="00A643A0">
          <w:pPr>
            <w:pStyle w:val="AEE124FA50AB4336B8CE0983CBA95A98"/>
          </w:pPr>
          <w:r w:rsidRPr="002443E8">
            <w:rPr>
              <w:rStyle w:val="PlaceholderText"/>
            </w:rPr>
            <w:t>Click here to enter text.</w:t>
          </w:r>
        </w:p>
      </w:docPartBody>
    </w:docPart>
    <w:docPart>
      <w:docPartPr>
        <w:name w:val="46328793CE6F43CBA354D4DB8D30EC59"/>
        <w:category>
          <w:name w:val="General"/>
          <w:gallery w:val="placeholder"/>
        </w:category>
        <w:types>
          <w:type w:val="bbPlcHdr"/>
        </w:types>
        <w:behaviors>
          <w:behavior w:val="content"/>
        </w:behaviors>
        <w:guid w:val="{BB81FC5E-A6F0-45B6-9EEB-46AC70CE675C}"/>
      </w:docPartPr>
      <w:docPartBody>
        <w:p w:rsidR="00855F77" w:rsidRDefault="00554F33" w:rsidP="00554F33">
          <w:pPr>
            <w:pStyle w:val="46328793CE6F43CBA354D4DB8D30EC59"/>
          </w:pPr>
          <w:r w:rsidRPr="00770025">
            <w:rPr>
              <w:rStyle w:val="PlaceholderText"/>
            </w:rPr>
            <w:t>Click here to enter text.</w:t>
          </w:r>
        </w:p>
      </w:docPartBody>
    </w:docPart>
    <w:docPart>
      <w:docPartPr>
        <w:name w:val="02A298A1FEE84969BE43583C9CDA8962"/>
        <w:category>
          <w:name w:val="General"/>
          <w:gallery w:val="placeholder"/>
        </w:category>
        <w:types>
          <w:type w:val="bbPlcHdr"/>
        </w:types>
        <w:behaviors>
          <w:behavior w:val="content"/>
        </w:behaviors>
        <w:guid w:val="{26C1E176-DF26-46D8-8513-DB01728A4659}"/>
      </w:docPartPr>
      <w:docPartBody>
        <w:p w:rsidR="00855F77" w:rsidRDefault="00554F33" w:rsidP="00554F33">
          <w:pPr>
            <w:pStyle w:val="02A298A1FEE84969BE43583C9CDA8962"/>
          </w:pPr>
          <w:r>
            <w:rPr>
              <w:rStyle w:val="PlaceholderText"/>
            </w:rPr>
            <w:t>Click here to enter text.</w:t>
          </w:r>
        </w:p>
      </w:docPartBody>
    </w:docPart>
    <w:docPart>
      <w:docPartPr>
        <w:name w:val="5010759667D44F5A92BB719D34EBDC45"/>
        <w:category>
          <w:name w:val="General"/>
          <w:gallery w:val="placeholder"/>
        </w:category>
        <w:types>
          <w:type w:val="bbPlcHdr"/>
        </w:types>
        <w:behaviors>
          <w:behavior w:val="content"/>
        </w:behaviors>
        <w:guid w:val="{E994BA07-D216-47F0-AA46-A5F09E670ACD}"/>
      </w:docPartPr>
      <w:docPartBody>
        <w:p w:rsidR="005A415B" w:rsidRDefault="006F4530" w:rsidP="006F4530">
          <w:pPr>
            <w:pStyle w:val="5010759667D44F5A92BB719D34EBDC45"/>
          </w:pPr>
          <w:r>
            <w:rPr>
              <w:rStyle w:val="PlaceholderText"/>
            </w:rPr>
            <w:t>Click here to enter text.</w:t>
          </w:r>
        </w:p>
      </w:docPartBody>
    </w:docPart>
    <w:docPart>
      <w:docPartPr>
        <w:name w:val="F085F8C15DC74745AC68ACC366B64971"/>
        <w:category>
          <w:name w:val="General"/>
          <w:gallery w:val="placeholder"/>
        </w:category>
        <w:types>
          <w:type w:val="bbPlcHdr"/>
        </w:types>
        <w:behaviors>
          <w:behavior w:val="content"/>
        </w:behaviors>
        <w:guid w:val="{CBEB664D-DA22-4FB6-926A-CB2A36099301}"/>
      </w:docPartPr>
      <w:docPartBody>
        <w:p w:rsidR="005A415B" w:rsidRDefault="006F4530" w:rsidP="006F4530">
          <w:pPr>
            <w:pStyle w:val="F085F8C15DC74745AC68ACC366B64971"/>
          </w:pPr>
          <w:r>
            <w:rPr>
              <w:rFonts w:ascii="Verdana" w:hAnsi="Verdana" w:cstheme="minorHAnsi"/>
              <w:lang w:val="en-GB"/>
            </w:rPr>
            <w:t xml:space="preserve"> </w:t>
          </w:r>
        </w:p>
      </w:docPartBody>
    </w:docPart>
    <w:docPart>
      <w:docPartPr>
        <w:name w:val="444F60447B6746C9B57B671DF06CAF8C"/>
        <w:category>
          <w:name w:val="General"/>
          <w:gallery w:val="placeholder"/>
        </w:category>
        <w:types>
          <w:type w:val="bbPlcHdr"/>
        </w:types>
        <w:behaviors>
          <w:behavior w:val="content"/>
        </w:behaviors>
        <w:guid w:val="{66042202-7AB4-42F7-9E1A-1F88B09A193D}"/>
      </w:docPartPr>
      <w:docPartBody>
        <w:p w:rsidR="005A415B" w:rsidRDefault="006F4530" w:rsidP="006F4530">
          <w:pPr>
            <w:pStyle w:val="444F60447B6746C9B57B671DF06CAF8C"/>
          </w:pPr>
          <w:r>
            <w:rPr>
              <w:rFonts w:ascii="Verdana" w:hAnsi="Verdana" w:cstheme="minorHAnsi"/>
              <w:lang w:val="en-GB"/>
            </w:rPr>
            <w:t xml:space="preserve"> </w:t>
          </w:r>
        </w:p>
      </w:docPartBody>
    </w:docPart>
    <w:docPart>
      <w:docPartPr>
        <w:name w:val="7757A7F20A4140FFBF40759BC9FBCF25"/>
        <w:category>
          <w:name w:val="General"/>
          <w:gallery w:val="placeholder"/>
        </w:category>
        <w:types>
          <w:type w:val="bbPlcHdr"/>
        </w:types>
        <w:behaviors>
          <w:behavior w:val="content"/>
        </w:behaviors>
        <w:guid w:val="{4D3BCEC1-88E8-430C-B361-9296CE614A93}"/>
      </w:docPartPr>
      <w:docPartBody>
        <w:p w:rsidR="005A415B" w:rsidRDefault="006F4530" w:rsidP="006F4530">
          <w:pPr>
            <w:pStyle w:val="7757A7F20A4140FFBF40759BC9FBCF25"/>
          </w:pPr>
          <w:r>
            <w:rPr>
              <w:rFonts w:ascii="Verdana" w:hAnsi="Verdana" w:cstheme="minorHAnsi"/>
              <w:lang w:val="en-GB"/>
            </w:rPr>
            <w:t xml:space="preserve"> </w:t>
          </w:r>
        </w:p>
      </w:docPartBody>
    </w:docPart>
    <w:docPart>
      <w:docPartPr>
        <w:name w:val="C8F0617B347E42B09CB948AA12F254A0"/>
        <w:category>
          <w:name w:val="General"/>
          <w:gallery w:val="placeholder"/>
        </w:category>
        <w:types>
          <w:type w:val="bbPlcHdr"/>
        </w:types>
        <w:behaviors>
          <w:behavior w:val="content"/>
        </w:behaviors>
        <w:guid w:val="{1EA23744-E5AB-4C6C-ABEF-A2444814701D}"/>
      </w:docPartPr>
      <w:docPartBody>
        <w:p w:rsidR="005A415B" w:rsidRDefault="006F4530" w:rsidP="006F4530">
          <w:pPr>
            <w:pStyle w:val="C8F0617B347E42B09CB948AA12F254A0"/>
          </w:pPr>
          <w:r>
            <w:rPr>
              <w:rFonts w:ascii="Verdana" w:hAnsi="Verdana" w:cstheme="minorHAnsi"/>
              <w:lang w:val="en-GB"/>
            </w:rPr>
            <w:t xml:space="preserve"> </w:t>
          </w:r>
        </w:p>
      </w:docPartBody>
    </w:docPart>
    <w:docPart>
      <w:docPartPr>
        <w:name w:val="AE458B01498946668D37C71D2325FAF5"/>
        <w:category>
          <w:name w:val="General"/>
          <w:gallery w:val="placeholder"/>
        </w:category>
        <w:types>
          <w:type w:val="bbPlcHdr"/>
        </w:types>
        <w:behaviors>
          <w:behavior w:val="content"/>
        </w:behaviors>
        <w:guid w:val="{FB65681F-A74D-456E-BEB2-7A0C49ACE219}"/>
      </w:docPartPr>
      <w:docPartBody>
        <w:p w:rsidR="005A415B" w:rsidRDefault="006F4530" w:rsidP="006F4530">
          <w:pPr>
            <w:pStyle w:val="AE458B01498946668D37C71D2325FAF5"/>
          </w:pPr>
          <w:r>
            <w:rPr>
              <w:rFonts w:ascii="Verdana" w:hAnsi="Verdana" w:cstheme="minorHAnsi"/>
              <w:lang w:val="en-GB"/>
            </w:rPr>
            <w:t xml:space="preserve"> </w:t>
          </w:r>
        </w:p>
      </w:docPartBody>
    </w:docPart>
    <w:docPart>
      <w:docPartPr>
        <w:name w:val="C4D334756D774F95BBDA5B8AB5D3D6A4"/>
        <w:category>
          <w:name w:val="General"/>
          <w:gallery w:val="placeholder"/>
        </w:category>
        <w:types>
          <w:type w:val="bbPlcHdr"/>
        </w:types>
        <w:behaviors>
          <w:behavior w:val="content"/>
        </w:behaviors>
        <w:guid w:val="{E224541F-1FBD-40C7-951E-78CCC1DAE8D7}"/>
      </w:docPartPr>
      <w:docPartBody>
        <w:p w:rsidR="005A415B" w:rsidRDefault="006F4530" w:rsidP="006F4530">
          <w:pPr>
            <w:pStyle w:val="C4D334756D774F95BBDA5B8AB5D3D6A4"/>
          </w:pPr>
          <w:r>
            <w:rPr>
              <w:rFonts w:ascii="Verdana" w:hAnsi="Verdana" w:cstheme="minorHAnsi"/>
              <w:lang w:val="en-GB"/>
            </w:rPr>
            <w:t xml:space="preserve"> </w:t>
          </w:r>
        </w:p>
      </w:docPartBody>
    </w:docPart>
    <w:docPart>
      <w:docPartPr>
        <w:name w:val="3337A5F215CD49E1A05A4B9402AEF89B"/>
        <w:category>
          <w:name w:val="General"/>
          <w:gallery w:val="placeholder"/>
        </w:category>
        <w:types>
          <w:type w:val="bbPlcHdr"/>
        </w:types>
        <w:behaviors>
          <w:behavior w:val="content"/>
        </w:behaviors>
        <w:guid w:val="{D58146C5-C795-4AE4-A529-249FB647E6E7}"/>
      </w:docPartPr>
      <w:docPartBody>
        <w:p w:rsidR="005A415B" w:rsidRDefault="006F4530" w:rsidP="006F4530">
          <w:pPr>
            <w:pStyle w:val="3337A5F215CD49E1A05A4B9402AEF89B"/>
          </w:pPr>
          <w:r>
            <w:rPr>
              <w:rFonts w:ascii="Verdana" w:hAnsi="Verdana" w:cstheme="minorHAnsi"/>
              <w:lang w:val="en-GB"/>
            </w:rPr>
            <w:t xml:space="preserve"> </w:t>
          </w:r>
        </w:p>
      </w:docPartBody>
    </w:docPart>
    <w:docPart>
      <w:docPartPr>
        <w:name w:val="1F76B9C1028C4F7C9A1E001BF83F9DA7"/>
        <w:category>
          <w:name w:val="General"/>
          <w:gallery w:val="placeholder"/>
        </w:category>
        <w:types>
          <w:type w:val="bbPlcHdr"/>
        </w:types>
        <w:behaviors>
          <w:behavior w:val="content"/>
        </w:behaviors>
        <w:guid w:val="{205C1C22-A748-4827-8BB9-90C25A8BFA83}"/>
      </w:docPartPr>
      <w:docPartBody>
        <w:p w:rsidR="005A415B" w:rsidRDefault="006F4530" w:rsidP="006F4530">
          <w:pPr>
            <w:pStyle w:val="1F76B9C1028C4F7C9A1E001BF83F9DA7"/>
          </w:pPr>
          <w:r>
            <w:rPr>
              <w:rFonts w:ascii="Verdana" w:hAnsi="Verdana" w:cstheme="minorHAnsi"/>
              <w:lang w:val="en-GB"/>
            </w:rPr>
            <w:t xml:space="preserve"> </w:t>
          </w:r>
        </w:p>
      </w:docPartBody>
    </w:docPart>
    <w:docPart>
      <w:docPartPr>
        <w:name w:val="C758E0B7AC1A4244A322630C252B2714"/>
        <w:category>
          <w:name w:val="General"/>
          <w:gallery w:val="placeholder"/>
        </w:category>
        <w:types>
          <w:type w:val="bbPlcHdr"/>
        </w:types>
        <w:behaviors>
          <w:behavior w:val="content"/>
        </w:behaviors>
        <w:guid w:val="{A7D2D196-A03F-4AD5-B257-D11AFEA538B7}"/>
      </w:docPartPr>
      <w:docPartBody>
        <w:p w:rsidR="005A415B" w:rsidRDefault="006F4530" w:rsidP="006F4530">
          <w:pPr>
            <w:pStyle w:val="C758E0B7AC1A4244A322630C252B2714"/>
          </w:pPr>
          <w:r w:rsidRPr="00AA02F6">
            <w:rPr>
              <w:rFonts w:ascii="Verdana" w:hAnsi="Verdana" w:cstheme="minorHAnsi"/>
            </w:rPr>
            <w:t xml:space="preserve"> </w:t>
          </w:r>
        </w:p>
      </w:docPartBody>
    </w:docPart>
    <w:docPart>
      <w:docPartPr>
        <w:name w:val="93DB42FD385648EB940F8D136B56C07E"/>
        <w:category>
          <w:name w:val="General"/>
          <w:gallery w:val="placeholder"/>
        </w:category>
        <w:types>
          <w:type w:val="bbPlcHdr"/>
        </w:types>
        <w:behaviors>
          <w:behavior w:val="content"/>
        </w:behaviors>
        <w:guid w:val="{092200EE-2BBD-4C9B-A5D3-537C353D1536}"/>
      </w:docPartPr>
      <w:docPartBody>
        <w:p w:rsidR="005A415B" w:rsidRDefault="006F4530" w:rsidP="006F4530">
          <w:pPr>
            <w:pStyle w:val="93DB42FD385648EB940F8D136B56C07E"/>
          </w:pPr>
          <w:r>
            <w:rPr>
              <w:rFonts w:ascii="Verdana" w:hAnsi="Verdana" w:cstheme="minorHAnsi"/>
              <w:lang w:val="en-GB"/>
            </w:rPr>
            <w:t xml:space="preserve"> </w:t>
          </w:r>
        </w:p>
      </w:docPartBody>
    </w:docPart>
    <w:docPart>
      <w:docPartPr>
        <w:name w:val="205BA0C9FD50478CBC10C62D6B3DF51A"/>
        <w:category>
          <w:name w:val="General"/>
          <w:gallery w:val="placeholder"/>
        </w:category>
        <w:types>
          <w:type w:val="bbPlcHdr"/>
        </w:types>
        <w:behaviors>
          <w:behavior w:val="content"/>
        </w:behaviors>
        <w:guid w:val="{242DB203-0B5B-4585-9D99-09EAEE9E0565}"/>
      </w:docPartPr>
      <w:docPartBody>
        <w:p w:rsidR="005A415B" w:rsidRDefault="006F4530" w:rsidP="006F4530">
          <w:pPr>
            <w:pStyle w:val="205BA0C9FD50478CBC10C62D6B3DF51A"/>
          </w:pPr>
          <w:r>
            <w:rPr>
              <w:rFonts w:ascii="Verdana" w:hAnsi="Verdana" w:cstheme="minorHAnsi"/>
              <w:lang w:val="en-GB"/>
            </w:rPr>
            <w:t xml:space="preserve"> </w:t>
          </w:r>
        </w:p>
      </w:docPartBody>
    </w:docPart>
    <w:docPart>
      <w:docPartPr>
        <w:name w:val="94482FF2D478400EA8FCBB9EFBC6F31C"/>
        <w:category>
          <w:name w:val="General"/>
          <w:gallery w:val="placeholder"/>
        </w:category>
        <w:types>
          <w:type w:val="bbPlcHdr"/>
        </w:types>
        <w:behaviors>
          <w:behavior w:val="content"/>
        </w:behaviors>
        <w:guid w:val="{117C1705-EA3D-44AF-9FCF-7E526AF46DEA}"/>
      </w:docPartPr>
      <w:docPartBody>
        <w:p w:rsidR="005A415B" w:rsidRDefault="006F4530" w:rsidP="006F4530">
          <w:pPr>
            <w:pStyle w:val="94482FF2D478400EA8FCBB9EFBC6F31C"/>
          </w:pPr>
          <w:r>
            <w:rPr>
              <w:rFonts w:ascii="Verdana" w:hAnsi="Verdana" w:cstheme="minorHAnsi"/>
            </w:rPr>
            <w:t xml:space="preserve"> </w:t>
          </w:r>
        </w:p>
      </w:docPartBody>
    </w:docPart>
    <w:docPart>
      <w:docPartPr>
        <w:name w:val="94481C8203BF435F812D344D9BCBB4C9"/>
        <w:category>
          <w:name w:val="General"/>
          <w:gallery w:val="placeholder"/>
        </w:category>
        <w:types>
          <w:type w:val="bbPlcHdr"/>
        </w:types>
        <w:behaviors>
          <w:behavior w:val="content"/>
        </w:behaviors>
        <w:guid w:val="{E8E76C25-4B38-4E21-B1B1-1383F84C7E57}"/>
      </w:docPartPr>
      <w:docPartBody>
        <w:p w:rsidR="005A415B" w:rsidRDefault="006F4530" w:rsidP="006F4530">
          <w:pPr>
            <w:pStyle w:val="94481C8203BF435F812D344D9BCBB4C9"/>
          </w:pPr>
          <w:r>
            <w:rPr>
              <w:rFonts w:ascii="Verdana" w:hAnsi="Verdana" w:cstheme="minorHAnsi"/>
            </w:rPr>
            <w:t xml:space="preserve"> </w:t>
          </w:r>
        </w:p>
      </w:docPartBody>
    </w:docPart>
    <w:docPart>
      <w:docPartPr>
        <w:name w:val="EE2A146398AB48C9B66BA051F1B3D973"/>
        <w:category>
          <w:name w:val="General"/>
          <w:gallery w:val="placeholder"/>
        </w:category>
        <w:types>
          <w:type w:val="bbPlcHdr"/>
        </w:types>
        <w:behaviors>
          <w:behavior w:val="content"/>
        </w:behaviors>
        <w:guid w:val="{15C09DB7-44B4-43DF-9522-223306EFD444}"/>
      </w:docPartPr>
      <w:docPartBody>
        <w:p w:rsidR="005A415B" w:rsidRDefault="006F4530" w:rsidP="006F4530">
          <w:pPr>
            <w:pStyle w:val="EE2A146398AB48C9B66BA051F1B3D973"/>
          </w:pPr>
          <w:r>
            <w:rPr>
              <w:rFonts w:ascii="Verdana" w:hAnsi="Verdana" w:cstheme="minorHAnsi"/>
              <w:lang w:val="en-GB"/>
            </w:rPr>
            <w:t xml:space="preserve"> </w:t>
          </w:r>
        </w:p>
      </w:docPartBody>
    </w:docPart>
    <w:docPart>
      <w:docPartPr>
        <w:name w:val="A7D58A1D85CF4BF0A8C6D7DF6182A330"/>
        <w:category>
          <w:name w:val="General"/>
          <w:gallery w:val="placeholder"/>
        </w:category>
        <w:types>
          <w:type w:val="bbPlcHdr"/>
        </w:types>
        <w:behaviors>
          <w:behavior w:val="content"/>
        </w:behaviors>
        <w:guid w:val="{B3A806B5-D676-49AE-B388-88743F51CB16}"/>
      </w:docPartPr>
      <w:docPartBody>
        <w:p w:rsidR="005A415B" w:rsidRDefault="006F4530" w:rsidP="006F4530">
          <w:pPr>
            <w:pStyle w:val="A7D58A1D85CF4BF0A8C6D7DF6182A330"/>
          </w:pPr>
          <w:r>
            <w:rPr>
              <w:rFonts w:ascii="Verdana" w:hAnsi="Verdana" w:cstheme="minorHAnsi"/>
              <w:lang w:val="en-GB"/>
            </w:rPr>
            <w:t xml:space="preserve"> </w:t>
          </w:r>
        </w:p>
      </w:docPartBody>
    </w:docPart>
    <w:docPart>
      <w:docPartPr>
        <w:name w:val="53086B307A93489CBC9C654FB36160DF"/>
        <w:category>
          <w:name w:val="General"/>
          <w:gallery w:val="placeholder"/>
        </w:category>
        <w:types>
          <w:type w:val="bbPlcHdr"/>
        </w:types>
        <w:behaviors>
          <w:behavior w:val="content"/>
        </w:behaviors>
        <w:guid w:val="{BBCE5869-4D32-460C-8D3E-CAFB20CE1C95}"/>
      </w:docPartPr>
      <w:docPartBody>
        <w:p w:rsidR="005A415B" w:rsidRDefault="006F4530" w:rsidP="006F4530">
          <w:pPr>
            <w:pStyle w:val="53086B307A93489CBC9C654FB36160DF"/>
          </w:pPr>
          <w:r>
            <w:rPr>
              <w:rFonts w:ascii="Verdana" w:hAnsi="Verdana" w:cstheme="minorHAnsi"/>
              <w:lang w:val="en-GB"/>
            </w:rPr>
            <w:t xml:space="preserve"> </w:t>
          </w:r>
        </w:p>
      </w:docPartBody>
    </w:docPart>
    <w:docPart>
      <w:docPartPr>
        <w:name w:val="F075E1D35B044034982564F145380325"/>
        <w:category>
          <w:name w:val="General"/>
          <w:gallery w:val="placeholder"/>
        </w:category>
        <w:types>
          <w:type w:val="bbPlcHdr"/>
        </w:types>
        <w:behaviors>
          <w:behavior w:val="content"/>
        </w:behaviors>
        <w:guid w:val="{B9A9F79E-34E4-40E0-9C40-830288A2E6E4}"/>
      </w:docPartPr>
      <w:docPartBody>
        <w:p w:rsidR="005A415B" w:rsidRDefault="006F4530" w:rsidP="006F4530">
          <w:pPr>
            <w:pStyle w:val="F075E1D35B044034982564F145380325"/>
          </w:pPr>
          <w:r>
            <w:rPr>
              <w:rFonts w:ascii="Verdana" w:hAnsi="Verdana" w:cstheme="minorHAnsi"/>
              <w:lang w:val="en-GB"/>
            </w:rPr>
            <w:t xml:space="preserve"> </w:t>
          </w:r>
        </w:p>
      </w:docPartBody>
    </w:docPart>
    <w:docPart>
      <w:docPartPr>
        <w:name w:val="11693BFAA09D4F49B61E826D019F53C2"/>
        <w:category>
          <w:name w:val="General"/>
          <w:gallery w:val="placeholder"/>
        </w:category>
        <w:types>
          <w:type w:val="bbPlcHdr"/>
        </w:types>
        <w:behaviors>
          <w:behavior w:val="content"/>
        </w:behaviors>
        <w:guid w:val="{EBB2098D-0FDD-472B-927C-EF0DB83BDE56}"/>
      </w:docPartPr>
      <w:docPartBody>
        <w:p w:rsidR="005A415B" w:rsidRDefault="006F4530" w:rsidP="006F4530">
          <w:pPr>
            <w:pStyle w:val="11693BFAA09D4F49B61E826D019F53C2"/>
          </w:pPr>
          <w:r>
            <w:rPr>
              <w:rFonts w:ascii="Verdana" w:hAnsi="Verdana" w:cstheme="minorHAnsi"/>
              <w:lang w:val="en-GB"/>
            </w:rPr>
            <w:t xml:space="preserve"> </w:t>
          </w:r>
        </w:p>
      </w:docPartBody>
    </w:docPart>
    <w:docPart>
      <w:docPartPr>
        <w:name w:val="84BCFC92A22D4E978EC7CE0846C3EEF5"/>
        <w:category>
          <w:name w:val="General"/>
          <w:gallery w:val="placeholder"/>
        </w:category>
        <w:types>
          <w:type w:val="bbPlcHdr"/>
        </w:types>
        <w:behaviors>
          <w:behavior w:val="content"/>
        </w:behaviors>
        <w:guid w:val="{D45DD9C0-DFA4-40B2-977D-018613B16FEC}"/>
      </w:docPartPr>
      <w:docPartBody>
        <w:p w:rsidR="005A415B" w:rsidRDefault="006F4530" w:rsidP="006F4530">
          <w:pPr>
            <w:pStyle w:val="84BCFC92A22D4E978EC7CE0846C3EEF5"/>
          </w:pPr>
          <w:r>
            <w:rPr>
              <w:rFonts w:ascii="Verdana" w:hAnsi="Verdana" w:cstheme="minorHAnsi"/>
              <w:lang w:val="en-GB"/>
            </w:rPr>
            <w:t xml:space="preserve"> </w:t>
          </w:r>
        </w:p>
      </w:docPartBody>
    </w:docPart>
    <w:docPart>
      <w:docPartPr>
        <w:name w:val="B9D82A3B759841A08556D6924734DAAA"/>
        <w:category>
          <w:name w:val="General"/>
          <w:gallery w:val="placeholder"/>
        </w:category>
        <w:types>
          <w:type w:val="bbPlcHdr"/>
        </w:types>
        <w:behaviors>
          <w:behavior w:val="content"/>
        </w:behaviors>
        <w:guid w:val="{1406E9FF-4846-476A-9F1B-E756AB707940}"/>
      </w:docPartPr>
      <w:docPartBody>
        <w:p w:rsidR="005A415B" w:rsidRDefault="006F4530" w:rsidP="006F4530">
          <w:pPr>
            <w:pStyle w:val="B9D82A3B759841A08556D6924734DAAA"/>
          </w:pPr>
          <w:r>
            <w:rPr>
              <w:rFonts w:ascii="Verdana" w:hAnsi="Verdana" w:cstheme="minorHAnsi"/>
              <w:lang w:val="en-GB"/>
            </w:rPr>
            <w:t xml:space="preserve"> </w:t>
          </w:r>
        </w:p>
      </w:docPartBody>
    </w:docPart>
    <w:docPart>
      <w:docPartPr>
        <w:name w:val="EFE824978FD94EE1914FBA61AD59C1C2"/>
        <w:category>
          <w:name w:val="General"/>
          <w:gallery w:val="placeholder"/>
        </w:category>
        <w:types>
          <w:type w:val="bbPlcHdr"/>
        </w:types>
        <w:behaviors>
          <w:behavior w:val="content"/>
        </w:behaviors>
        <w:guid w:val="{30AEF059-11F0-46B6-9499-FC63706A1BA7}"/>
      </w:docPartPr>
      <w:docPartBody>
        <w:p w:rsidR="005A415B" w:rsidRDefault="006F4530" w:rsidP="006F4530">
          <w:pPr>
            <w:pStyle w:val="EFE824978FD94EE1914FBA61AD59C1C2"/>
          </w:pPr>
          <w:r>
            <w:rPr>
              <w:rFonts w:ascii="Verdana" w:hAnsi="Verdana" w:cstheme="minorHAnsi"/>
              <w:lang w:val="en-GB"/>
            </w:rPr>
            <w:t xml:space="preserve"> </w:t>
          </w:r>
        </w:p>
      </w:docPartBody>
    </w:docPart>
    <w:docPart>
      <w:docPartPr>
        <w:name w:val="4021EF9C09EA4A29A6A56ACE37F5E71B"/>
        <w:category>
          <w:name w:val="General"/>
          <w:gallery w:val="placeholder"/>
        </w:category>
        <w:types>
          <w:type w:val="bbPlcHdr"/>
        </w:types>
        <w:behaviors>
          <w:behavior w:val="content"/>
        </w:behaviors>
        <w:guid w:val="{65B422AC-D84E-4E31-8187-70ACB9E8953F}"/>
      </w:docPartPr>
      <w:docPartBody>
        <w:p w:rsidR="005A415B" w:rsidRDefault="006F4530" w:rsidP="006F4530">
          <w:pPr>
            <w:pStyle w:val="4021EF9C09EA4A29A6A56ACE37F5E71B"/>
          </w:pPr>
          <w:r>
            <w:rPr>
              <w:rFonts w:ascii="Verdana" w:hAnsi="Verdana" w:cstheme="minorHAnsi"/>
              <w:lang w:val="en-GB"/>
            </w:rPr>
            <w:t xml:space="preserve"> </w:t>
          </w:r>
        </w:p>
      </w:docPartBody>
    </w:docPart>
    <w:docPart>
      <w:docPartPr>
        <w:name w:val="BAB410A4A3294D448FB350114846B4A8"/>
        <w:category>
          <w:name w:val="General"/>
          <w:gallery w:val="placeholder"/>
        </w:category>
        <w:types>
          <w:type w:val="bbPlcHdr"/>
        </w:types>
        <w:behaviors>
          <w:behavior w:val="content"/>
        </w:behaviors>
        <w:guid w:val="{AD4BD171-CFA9-4BBE-B755-AE6010C2CDFF}"/>
      </w:docPartPr>
      <w:docPartBody>
        <w:p w:rsidR="005A415B" w:rsidRDefault="006F4530" w:rsidP="006F4530">
          <w:pPr>
            <w:pStyle w:val="BAB410A4A3294D448FB350114846B4A8"/>
          </w:pPr>
          <w:r>
            <w:rPr>
              <w:rFonts w:ascii="Verdana" w:hAnsi="Verdana" w:cstheme="minorHAnsi"/>
              <w:lang w:val="en-GB"/>
            </w:rPr>
            <w:t xml:space="preserve"> </w:t>
          </w:r>
        </w:p>
      </w:docPartBody>
    </w:docPart>
    <w:docPart>
      <w:docPartPr>
        <w:name w:val="9951492818A4475AB83C82569A7909CE"/>
        <w:category>
          <w:name w:val="General"/>
          <w:gallery w:val="placeholder"/>
        </w:category>
        <w:types>
          <w:type w:val="bbPlcHdr"/>
        </w:types>
        <w:behaviors>
          <w:behavior w:val="content"/>
        </w:behaviors>
        <w:guid w:val="{B72D41A4-2B58-495D-8E0A-E638BA8CB201}"/>
      </w:docPartPr>
      <w:docPartBody>
        <w:p w:rsidR="005A415B" w:rsidRDefault="006F4530" w:rsidP="006F4530">
          <w:pPr>
            <w:pStyle w:val="9951492818A4475AB83C82569A7909CE"/>
          </w:pPr>
          <w:r>
            <w:rPr>
              <w:rFonts w:ascii="Verdana" w:hAnsi="Verdana" w:cstheme="minorHAnsi"/>
              <w:lang w:val="en-GB"/>
            </w:rPr>
            <w:t xml:space="preserve"> </w:t>
          </w:r>
        </w:p>
      </w:docPartBody>
    </w:docPart>
    <w:docPart>
      <w:docPartPr>
        <w:name w:val="8635948D0D004552983C31098FF32377"/>
        <w:category>
          <w:name w:val="General"/>
          <w:gallery w:val="placeholder"/>
        </w:category>
        <w:types>
          <w:type w:val="bbPlcHdr"/>
        </w:types>
        <w:behaviors>
          <w:behavior w:val="content"/>
        </w:behaviors>
        <w:guid w:val="{137FBC8F-808C-4222-BA1C-B2CA66B50ECE}"/>
      </w:docPartPr>
      <w:docPartBody>
        <w:p w:rsidR="005A415B" w:rsidRDefault="006F4530" w:rsidP="006F4530">
          <w:pPr>
            <w:pStyle w:val="8635948D0D004552983C31098FF32377"/>
          </w:pPr>
          <w:r>
            <w:rPr>
              <w:rFonts w:ascii="Verdana" w:hAnsi="Verdana" w:cstheme="minorHAnsi"/>
              <w:lang w:val="en-GB"/>
            </w:rPr>
            <w:t xml:space="preserve"> </w:t>
          </w:r>
        </w:p>
      </w:docPartBody>
    </w:docPart>
    <w:docPart>
      <w:docPartPr>
        <w:name w:val="1723B3910B414DD1BB4831CF44160AD5"/>
        <w:category>
          <w:name w:val="General"/>
          <w:gallery w:val="placeholder"/>
        </w:category>
        <w:types>
          <w:type w:val="bbPlcHdr"/>
        </w:types>
        <w:behaviors>
          <w:behavior w:val="content"/>
        </w:behaviors>
        <w:guid w:val="{55FA8B1F-AE3D-40DD-A6B6-AEAD85A8B12B}"/>
      </w:docPartPr>
      <w:docPartBody>
        <w:p w:rsidR="005A415B" w:rsidRDefault="006F4530" w:rsidP="006F4530">
          <w:pPr>
            <w:pStyle w:val="1723B3910B414DD1BB4831CF44160AD5"/>
          </w:pPr>
          <w:r>
            <w:rPr>
              <w:rFonts w:ascii="Verdana" w:hAnsi="Verdana" w:cstheme="minorHAnsi"/>
              <w:lang w:val="en-GB"/>
            </w:rPr>
            <w:t xml:space="preserve"> </w:t>
          </w:r>
        </w:p>
      </w:docPartBody>
    </w:docPart>
    <w:docPart>
      <w:docPartPr>
        <w:name w:val="FBA65E8145E24CDCB2F143C458CB5CCB"/>
        <w:category>
          <w:name w:val="General"/>
          <w:gallery w:val="placeholder"/>
        </w:category>
        <w:types>
          <w:type w:val="bbPlcHdr"/>
        </w:types>
        <w:behaviors>
          <w:behavior w:val="content"/>
        </w:behaviors>
        <w:guid w:val="{BDA9BDA8-10FF-42EA-9A2B-CCBBADB01876}"/>
      </w:docPartPr>
      <w:docPartBody>
        <w:p w:rsidR="005A415B" w:rsidRDefault="006F4530" w:rsidP="006F4530">
          <w:pPr>
            <w:pStyle w:val="FBA65E8145E24CDCB2F143C458CB5CCB"/>
          </w:pPr>
          <w:r>
            <w:rPr>
              <w:rFonts w:ascii="Verdana" w:hAnsi="Verdana" w:cstheme="minorHAnsi"/>
              <w:lang w:val="en-GB"/>
            </w:rPr>
            <w:t xml:space="preserve"> </w:t>
          </w:r>
        </w:p>
      </w:docPartBody>
    </w:docPart>
    <w:docPart>
      <w:docPartPr>
        <w:name w:val="0FA0BD2C74CD44DC8781A2BDA0F2A2E5"/>
        <w:category>
          <w:name w:val="General"/>
          <w:gallery w:val="placeholder"/>
        </w:category>
        <w:types>
          <w:type w:val="bbPlcHdr"/>
        </w:types>
        <w:behaviors>
          <w:behavior w:val="content"/>
        </w:behaviors>
        <w:guid w:val="{B0F174A2-404A-4A95-AC72-D4E5A2EB534F}"/>
      </w:docPartPr>
      <w:docPartBody>
        <w:p w:rsidR="005A415B" w:rsidRDefault="006F4530" w:rsidP="006F4530">
          <w:pPr>
            <w:pStyle w:val="0FA0BD2C74CD44DC8781A2BDA0F2A2E5"/>
          </w:pPr>
          <w:r>
            <w:rPr>
              <w:rFonts w:ascii="Verdana" w:hAnsi="Verdana" w:cstheme="minorHAnsi"/>
              <w:lang w:val="en-GB"/>
            </w:rPr>
            <w:t xml:space="preserve"> </w:t>
          </w:r>
        </w:p>
      </w:docPartBody>
    </w:docPart>
    <w:docPart>
      <w:docPartPr>
        <w:name w:val="0E9601314A1D49ECACEF87329D422FCE"/>
        <w:category>
          <w:name w:val="General"/>
          <w:gallery w:val="placeholder"/>
        </w:category>
        <w:types>
          <w:type w:val="bbPlcHdr"/>
        </w:types>
        <w:behaviors>
          <w:behavior w:val="content"/>
        </w:behaviors>
        <w:guid w:val="{8DD7D21E-131E-4600-B344-FD0B5A01E63A}"/>
      </w:docPartPr>
      <w:docPartBody>
        <w:p w:rsidR="005A415B" w:rsidRDefault="006F4530" w:rsidP="006F4530">
          <w:pPr>
            <w:pStyle w:val="0E9601314A1D49ECACEF87329D422FCE"/>
          </w:pPr>
          <w:r>
            <w:rPr>
              <w:rFonts w:ascii="Verdana" w:hAnsi="Verdana" w:cstheme="minorHAnsi"/>
              <w:lang w:val="en-GB"/>
            </w:rPr>
            <w:t xml:space="preserve"> </w:t>
          </w:r>
        </w:p>
      </w:docPartBody>
    </w:docPart>
    <w:docPart>
      <w:docPartPr>
        <w:name w:val="0BC41CBB131240528D865B487E78482C"/>
        <w:category>
          <w:name w:val="General"/>
          <w:gallery w:val="placeholder"/>
        </w:category>
        <w:types>
          <w:type w:val="bbPlcHdr"/>
        </w:types>
        <w:behaviors>
          <w:behavior w:val="content"/>
        </w:behaviors>
        <w:guid w:val="{25106D81-746B-4E73-9DAE-C26C05375828}"/>
      </w:docPartPr>
      <w:docPartBody>
        <w:p w:rsidR="005A415B" w:rsidRDefault="006F4530" w:rsidP="006F4530">
          <w:pPr>
            <w:pStyle w:val="0BC41CBB131240528D865B487E78482C"/>
          </w:pPr>
          <w:r>
            <w:rPr>
              <w:rFonts w:ascii="Verdana" w:hAnsi="Verdana" w:cstheme="minorHAnsi"/>
              <w:lang w:val="en-GB"/>
            </w:rPr>
            <w:t xml:space="preserve"> </w:t>
          </w:r>
        </w:p>
      </w:docPartBody>
    </w:docPart>
    <w:docPart>
      <w:docPartPr>
        <w:name w:val="0C6F28BC60C04E43B7DB1B28B8A7FA85"/>
        <w:category>
          <w:name w:val="General"/>
          <w:gallery w:val="placeholder"/>
        </w:category>
        <w:types>
          <w:type w:val="bbPlcHdr"/>
        </w:types>
        <w:behaviors>
          <w:behavior w:val="content"/>
        </w:behaviors>
        <w:guid w:val="{39A5585D-992F-49C8-BACD-CD43D0657AE1}"/>
      </w:docPartPr>
      <w:docPartBody>
        <w:p w:rsidR="005A415B" w:rsidRDefault="006F4530" w:rsidP="006F4530">
          <w:pPr>
            <w:pStyle w:val="0C6F28BC60C04E43B7DB1B28B8A7FA85"/>
          </w:pPr>
          <w:r>
            <w:rPr>
              <w:rFonts w:ascii="Verdana" w:hAnsi="Verdana" w:cstheme="minorHAnsi"/>
              <w:lang w:val="en-GB"/>
            </w:rPr>
            <w:t xml:space="preserve"> </w:t>
          </w:r>
        </w:p>
      </w:docPartBody>
    </w:docPart>
    <w:docPart>
      <w:docPartPr>
        <w:name w:val="FA6AA70506184147B5AACA7B29090002"/>
        <w:category>
          <w:name w:val="General"/>
          <w:gallery w:val="placeholder"/>
        </w:category>
        <w:types>
          <w:type w:val="bbPlcHdr"/>
        </w:types>
        <w:behaviors>
          <w:behavior w:val="content"/>
        </w:behaviors>
        <w:guid w:val="{98BC9ECB-F75D-46AD-8147-A583AB9A0480}"/>
      </w:docPartPr>
      <w:docPartBody>
        <w:p w:rsidR="005A415B" w:rsidRDefault="006F4530" w:rsidP="006F4530">
          <w:pPr>
            <w:pStyle w:val="FA6AA70506184147B5AACA7B29090002"/>
          </w:pPr>
          <w:r>
            <w:rPr>
              <w:rFonts w:ascii="Verdana" w:hAnsi="Verdana" w:cstheme="minorHAnsi"/>
              <w:lang w:val="en-GB"/>
            </w:rPr>
            <w:t xml:space="preserve"> </w:t>
          </w:r>
        </w:p>
      </w:docPartBody>
    </w:docPart>
    <w:docPart>
      <w:docPartPr>
        <w:name w:val="BB5D8481AB944BD090772AF3EA281F2B"/>
        <w:category>
          <w:name w:val="General"/>
          <w:gallery w:val="placeholder"/>
        </w:category>
        <w:types>
          <w:type w:val="bbPlcHdr"/>
        </w:types>
        <w:behaviors>
          <w:behavior w:val="content"/>
        </w:behaviors>
        <w:guid w:val="{BA31DCF3-7242-49D1-850E-DC2EC47E397C}"/>
      </w:docPartPr>
      <w:docPartBody>
        <w:p w:rsidR="005A415B" w:rsidRDefault="006F4530" w:rsidP="006F4530">
          <w:pPr>
            <w:pStyle w:val="BB5D8481AB944BD090772AF3EA281F2B"/>
          </w:pPr>
          <w:r>
            <w:rPr>
              <w:rFonts w:ascii="Verdana" w:hAnsi="Verdana" w:cstheme="minorHAnsi"/>
              <w:lang w:val="en-GB"/>
            </w:rPr>
            <w:t xml:space="preserve"> </w:t>
          </w:r>
        </w:p>
      </w:docPartBody>
    </w:docPart>
    <w:docPart>
      <w:docPartPr>
        <w:name w:val="687AAD4376B042E6AF537F686E8C0F3D"/>
        <w:category>
          <w:name w:val="General"/>
          <w:gallery w:val="placeholder"/>
        </w:category>
        <w:types>
          <w:type w:val="bbPlcHdr"/>
        </w:types>
        <w:behaviors>
          <w:behavior w:val="content"/>
        </w:behaviors>
        <w:guid w:val="{8A6CC6F2-6F75-4612-8717-1E9706C3A952}"/>
      </w:docPartPr>
      <w:docPartBody>
        <w:p w:rsidR="005A415B" w:rsidRDefault="006F4530" w:rsidP="006F4530">
          <w:pPr>
            <w:pStyle w:val="687AAD4376B042E6AF537F686E8C0F3D"/>
          </w:pPr>
          <w:r>
            <w:rPr>
              <w:rFonts w:ascii="Verdana" w:hAnsi="Verdana" w:cstheme="minorHAnsi"/>
              <w:lang w:val="en-GB"/>
            </w:rPr>
            <w:t xml:space="preserve"> </w:t>
          </w:r>
        </w:p>
      </w:docPartBody>
    </w:docPart>
    <w:docPart>
      <w:docPartPr>
        <w:name w:val="EC1F93623A494C63B215025A91B0935D"/>
        <w:category>
          <w:name w:val="General"/>
          <w:gallery w:val="placeholder"/>
        </w:category>
        <w:types>
          <w:type w:val="bbPlcHdr"/>
        </w:types>
        <w:behaviors>
          <w:behavior w:val="content"/>
        </w:behaviors>
        <w:guid w:val="{0963A839-2374-4597-94F4-524AEDFD5B28}"/>
      </w:docPartPr>
      <w:docPartBody>
        <w:p w:rsidR="005A415B" w:rsidRDefault="006F4530" w:rsidP="006F4530">
          <w:pPr>
            <w:pStyle w:val="EC1F93623A494C63B215025A91B0935D"/>
          </w:pPr>
          <w:r>
            <w:rPr>
              <w:rFonts w:ascii="Verdana" w:hAnsi="Verdana" w:cstheme="minorHAnsi"/>
              <w:lang w:val="en-GB"/>
            </w:rPr>
            <w:t xml:space="preserve"> </w:t>
          </w:r>
        </w:p>
      </w:docPartBody>
    </w:docPart>
    <w:docPart>
      <w:docPartPr>
        <w:name w:val="01E6B0D7B88C464195E1217517EA8F3A"/>
        <w:category>
          <w:name w:val="General"/>
          <w:gallery w:val="placeholder"/>
        </w:category>
        <w:types>
          <w:type w:val="bbPlcHdr"/>
        </w:types>
        <w:behaviors>
          <w:behavior w:val="content"/>
        </w:behaviors>
        <w:guid w:val="{1BF1DD7B-EEB4-4C01-970C-F95B1C9AEF63}"/>
      </w:docPartPr>
      <w:docPartBody>
        <w:p w:rsidR="005A415B" w:rsidRDefault="006F4530" w:rsidP="006F4530">
          <w:pPr>
            <w:pStyle w:val="01E6B0D7B88C464195E1217517EA8F3A"/>
          </w:pPr>
          <w:r>
            <w:rPr>
              <w:rFonts w:ascii="Verdana" w:hAnsi="Verdana" w:cstheme="minorHAnsi"/>
              <w:lang w:val="en-GB"/>
            </w:rPr>
            <w:t xml:space="preserve"> </w:t>
          </w:r>
        </w:p>
      </w:docPartBody>
    </w:docPart>
    <w:docPart>
      <w:docPartPr>
        <w:name w:val="EFE0C669AF2A4B5EB8EF427FF79EB641"/>
        <w:category>
          <w:name w:val="General"/>
          <w:gallery w:val="placeholder"/>
        </w:category>
        <w:types>
          <w:type w:val="bbPlcHdr"/>
        </w:types>
        <w:behaviors>
          <w:behavior w:val="content"/>
        </w:behaviors>
        <w:guid w:val="{A781CC13-8C60-46C5-87FD-E36414D87AC4}"/>
      </w:docPartPr>
      <w:docPartBody>
        <w:p w:rsidR="005A415B" w:rsidRDefault="006F4530" w:rsidP="006F4530">
          <w:pPr>
            <w:pStyle w:val="EFE0C669AF2A4B5EB8EF427FF79EB641"/>
          </w:pPr>
          <w:r>
            <w:rPr>
              <w:rFonts w:ascii="Verdana" w:hAnsi="Verdana" w:cstheme="minorHAnsi"/>
              <w:lang w:val="en-GB"/>
            </w:rPr>
            <w:t xml:space="preserve"> </w:t>
          </w:r>
        </w:p>
      </w:docPartBody>
    </w:docPart>
    <w:docPart>
      <w:docPartPr>
        <w:name w:val="F3D552665357473F9C477BC1F0D85001"/>
        <w:category>
          <w:name w:val="General"/>
          <w:gallery w:val="placeholder"/>
        </w:category>
        <w:types>
          <w:type w:val="bbPlcHdr"/>
        </w:types>
        <w:behaviors>
          <w:behavior w:val="content"/>
        </w:behaviors>
        <w:guid w:val="{85B759A6-BB86-44A4-9D89-B76C226256E5}"/>
      </w:docPartPr>
      <w:docPartBody>
        <w:p w:rsidR="005A415B" w:rsidRDefault="006F4530" w:rsidP="006F4530">
          <w:pPr>
            <w:pStyle w:val="F3D552665357473F9C477BC1F0D85001"/>
          </w:pPr>
          <w:r>
            <w:rPr>
              <w:rFonts w:ascii="Verdana" w:hAnsi="Verdana" w:cstheme="minorHAnsi"/>
              <w:lang w:val="en-GB"/>
            </w:rPr>
            <w:t xml:space="preserve"> </w:t>
          </w:r>
        </w:p>
      </w:docPartBody>
    </w:docPart>
    <w:docPart>
      <w:docPartPr>
        <w:name w:val="B67DA59F61554741BEE7A2741BD0238E"/>
        <w:category>
          <w:name w:val="General"/>
          <w:gallery w:val="placeholder"/>
        </w:category>
        <w:types>
          <w:type w:val="bbPlcHdr"/>
        </w:types>
        <w:behaviors>
          <w:behavior w:val="content"/>
        </w:behaviors>
        <w:guid w:val="{860FB83A-2808-4D16-8E91-907C1D37E48A}"/>
      </w:docPartPr>
      <w:docPartBody>
        <w:p w:rsidR="005A415B" w:rsidRDefault="006F4530" w:rsidP="006F4530">
          <w:pPr>
            <w:pStyle w:val="B67DA59F61554741BEE7A2741BD0238E"/>
          </w:pPr>
          <w:r>
            <w:rPr>
              <w:rFonts w:ascii="Verdana" w:hAnsi="Verdana" w:cstheme="minorHAnsi"/>
              <w:lang w:val="en-GB"/>
            </w:rPr>
            <w:t xml:space="preserve"> </w:t>
          </w:r>
        </w:p>
      </w:docPartBody>
    </w:docPart>
    <w:docPart>
      <w:docPartPr>
        <w:name w:val="51C81897DAD1468F8B2055504D5FADE2"/>
        <w:category>
          <w:name w:val="General"/>
          <w:gallery w:val="placeholder"/>
        </w:category>
        <w:types>
          <w:type w:val="bbPlcHdr"/>
        </w:types>
        <w:behaviors>
          <w:behavior w:val="content"/>
        </w:behaviors>
        <w:guid w:val="{E2137600-BFFB-4EFB-BC98-5ACB25CF9CDD}"/>
      </w:docPartPr>
      <w:docPartBody>
        <w:p w:rsidR="005A415B" w:rsidRDefault="006F4530" w:rsidP="006F4530">
          <w:pPr>
            <w:pStyle w:val="51C81897DAD1468F8B2055504D5FADE2"/>
          </w:pPr>
          <w:r>
            <w:rPr>
              <w:rFonts w:ascii="Verdana" w:hAnsi="Verdana" w:cstheme="minorHAnsi"/>
              <w:lang w:val="en-GB"/>
            </w:rPr>
            <w:t xml:space="preserve"> </w:t>
          </w:r>
        </w:p>
      </w:docPartBody>
    </w:docPart>
    <w:docPart>
      <w:docPartPr>
        <w:name w:val="4B5EBDC4D86246C9813632830960C377"/>
        <w:category>
          <w:name w:val="General"/>
          <w:gallery w:val="placeholder"/>
        </w:category>
        <w:types>
          <w:type w:val="bbPlcHdr"/>
        </w:types>
        <w:behaviors>
          <w:behavior w:val="content"/>
        </w:behaviors>
        <w:guid w:val="{A2BA82EA-EA39-430F-A45A-0F75470CE1CF}"/>
      </w:docPartPr>
      <w:docPartBody>
        <w:p w:rsidR="005A415B" w:rsidRDefault="006F4530" w:rsidP="006F4530">
          <w:pPr>
            <w:pStyle w:val="4B5EBDC4D86246C9813632830960C377"/>
          </w:pPr>
          <w:r>
            <w:rPr>
              <w:rFonts w:ascii="Verdana" w:hAnsi="Verdana" w:cstheme="minorHAnsi"/>
              <w:lang w:val="en-GB"/>
            </w:rPr>
            <w:t xml:space="preserve"> </w:t>
          </w:r>
        </w:p>
      </w:docPartBody>
    </w:docPart>
    <w:docPart>
      <w:docPartPr>
        <w:name w:val="5C79B00FC3244E82B033BFCCE7EAD9F7"/>
        <w:category>
          <w:name w:val="General"/>
          <w:gallery w:val="placeholder"/>
        </w:category>
        <w:types>
          <w:type w:val="bbPlcHdr"/>
        </w:types>
        <w:behaviors>
          <w:behavior w:val="content"/>
        </w:behaviors>
        <w:guid w:val="{C6BD9707-7CF5-481B-8141-7B7314EC51B9}"/>
      </w:docPartPr>
      <w:docPartBody>
        <w:p w:rsidR="005A415B" w:rsidRDefault="006F4530" w:rsidP="006F4530">
          <w:pPr>
            <w:pStyle w:val="5C79B00FC3244E82B033BFCCE7EAD9F7"/>
          </w:pPr>
          <w:r>
            <w:rPr>
              <w:rFonts w:ascii="Verdana" w:hAnsi="Verdana" w:cstheme="minorHAnsi"/>
              <w:lang w:val="en-GB"/>
            </w:rPr>
            <w:t xml:space="preserve"> </w:t>
          </w:r>
        </w:p>
      </w:docPartBody>
    </w:docPart>
    <w:docPart>
      <w:docPartPr>
        <w:name w:val="62BEF64501014B08B6DB92C00B3E1B22"/>
        <w:category>
          <w:name w:val="General"/>
          <w:gallery w:val="placeholder"/>
        </w:category>
        <w:types>
          <w:type w:val="bbPlcHdr"/>
        </w:types>
        <w:behaviors>
          <w:behavior w:val="content"/>
        </w:behaviors>
        <w:guid w:val="{CE9DFEC5-102A-409A-B7A1-C8FDDD0C63AC}"/>
      </w:docPartPr>
      <w:docPartBody>
        <w:p w:rsidR="005A415B" w:rsidRDefault="006F4530" w:rsidP="006F4530">
          <w:pPr>
            <w:pStyle w:val="62BEF64501014B08B6DB92C00B3E1B22"/>
          </w:pPr>
          <w:r>
            <w:rPr>
              <w:rFonts w:ascii="Verdana" w:hAnsi="Verdana" w:cstheme="minorHAnsi"/>
              <w:lang w:val="en-GB"/>
            </w:rPr>
            <w:t xml:space="preserve"> </w:t>
          </w:r>
        </w:p>
      </w:docPartBody>
    </w:docPart>
    <w:docPart>
      <w:docPartPr>
        <w:name w:val="D585344669994709B25A43EF28322DED"/>
        <w:category>
          <w:name w:val="General"/>
          <w:gallery w:val="placeholder"/>
        </w:category>
        <w:types>
          <w:type w:val="bbPlcHdr"/>
        </w:types>
        <w:behaviors>
          <w:behavior w:val="content"/>
        </w:behaviors>
        <w:guid w:val="{35241351-89F6-4044-B939-4275C4E5C225}"/>
      </w:docPartPr>
      <w:docPartBody>
        <w:p w:rsidR="005A415B" w:rsidRDefault="006F4530" w:rsidP="006F4530">
          <w:pPr>
            <w:pStyle w:val="D585344669994709B25A43EF28322DED"/>
          </w:pPr>
          <w:r>
            <w:rPr>
              <w:rFonts w:ascii="Verdana" w:hAnsi="Verdana" w:cstheme="minorHAnsi"/>
              <w:lang w:val="en-GB"/>
            </w:rPr>
            <w:t xml:space="preserve"> </w:t>
          </w:r>
        </w:p>
      </w:docPartBody>
    </w:docPart>
    <w:docPart>
      <w:docPartPr>
        <w:name w:val="1CF0ACC5F9D442E996815667745F761C"/>
        <w:category>
          <w:name w:val="General"/>
          <w:gallery w:val="placeholder"/>
        </w:category>
        <w:types>
          <w:type w:val="bbPlcHdr"/>
        </w:types>
        <w:behaviors>
          <w:behavior w:val="content"/>
        </w:behaviors>
        <w:guid w:val="{DBC074AA-3CAE-44ED-8BDA-8D5B4D6976A8}"/>
      </w:docPartPr>
      <w:docPartBody>
        <w:p w:rsidR="005A415B" w:rsidRDefault="006F4530" w:rsidP="006F4530">
          <w:pPr>
            <w:pStyle w:val="1CF0ACC5F9D442E996815667745F761C"/>
          </w:pPr>
          <w:r>
            <w:rPr>
              <w:rFonts w:ascii="Verdana" w:hAnsi="Verdana" w:cstheme="minorHAnsi"/>
              <w:lang w:val="en-GB"/>
            </w:rPr>
            <w:t xml:space="preserve"> </w:t>
          </w:r>
        </w:p>
      </w:docPartBody>
    </w:docPart>
    <w:docPart>
      <w:docPartPr>
        <w:name w:val="9A071CFF1B20452CBDBF89F105047036"/>
        <w:category>
          <w:name w:val="General"/>
          <w:gallery w:val="placeholder"/>
        </w:category>
        <w:types>
          <w:type w:val="bbPlcHdr"/>
        </w:types>
        <w:behaviors>
          <w:behavior w:val="content"/>
        </w:behaviors>
        <w:guid w:val="{DD59DF2F-F7E0-455A-9276-D7664077B635}"/>
      </w:docPartPr>
      <w:docPartBody>
        <w:p w:rsidR="005A415B" w:rsidRDefault="006F4530" w:rsidP="006F4530">
          <w:pPr>
            <w:pStyle w:val="9A071CFF1B20452CBDBF89F105047036"/>
          </w:pPr>
          <w:r>
            <w:rPr>
              <w:rFonts w:ascii="Verdana" w:hAnsi="Verdana" w:cstheme="minorHAnsi"/>
              <w:lang w:val="en-GB"/>
            </w:rPr>
            <w:t xml:space="preserve"> </w:t>
          </w:r>
        </w:p>
      </w:docPartBody>
    </w:docPart>
    <w:docPart>
      <w:docPartPr>
        <w:name w:val="7A97058952C54EEEB93920D0EF7B4351"/>
        <w:category>
          <w:name w:val="General"/>
          <w:gallery w:val="placeholder"/>
        </w:category>
        <w:types>
          <w:type w:val="bbPlcHdr"/>
        </w:types>
        <w:behaviors>
          <w:behavior w:val="content"/>
        </w:behaviors>
        <w:guid w:val="{AAF2D677-AD82-487A-8A22-8261C3952B97}"/>
      </w:docPartPr>
      <w:docPartBody>
        <w:p w:rsidR="005A415B" w:rsidRDefault="006F4530" w:rsidP="006F4530">
          <w:pPr>
            <w:pStyle w:val="7A97058952C54EEEB93920D0EF7B4351"/>
          </w:pPr>
          <w:r>
            <w:rPr>
              <w:rFonts w:ascii="Verdana" w:hAnsi="Verdana" w:cstheme="minorHAnsi"/>
              <w:lang w:val="en-GB"/>
            </w:rPr>
            <w:t xml:space="preserve">  </w:t>
          </w:r>
        </w:p>
      </w:docPartBody>
    </w:docPart>
    <w:docPart>
      <w:docPartPr>
        <w:name w:val="D39B1D15E7E94E18945D62F2461DB884"/>
        <w:category>
          <w:name w:val="General"/>
          <w:gallery w:val="placeholder"/>
        </w:category>
        <w:types>
          <w:type w:val="bbPlcHdr"/>
        </w:types>
        <w:behaviors>
          <w:behavior w:val="content"/>
        </w:behaviors>
        <w:guid w:val="{2FDAC70D-C92E-422D-8855-B8D81DACD88B}"/>
      </w:docPartPr>
      <w:docPartBody>
        <w:p w:rsidR="005A415B" w:rsidRDefault="006F4530" w:rsidP="006F4530">
          <w:pPr>
            <w:pStyle w:val="D39B1D15E7E94E18945D62F2461DB884"/>
          </w:pPr>
          <w:r>
            <w:rPr>
              <w:rFonts w:ascii="Verdana" w:hAnsi="Verdana" w:cstheme="minorHAnsi"/>
              <w:lang w:val="en-GB"/>
            </w:rPr>
            <w:t xml:space="preserve">  </w:t>
          </w:r>
        </w:p>
      </w:docPartBody>
    </w:docPart>
    <w:docPart>
      <w:docPartPr>
        <w:name w:val="204896B4BB694C599DC1EBA45A0B1C8F"/>
        <w:category>
          <w:name w:val="General"/>
          <w:gallery w:val="placeholder"/>
        </w:category>
        <w:types>
          <w:type w:val="bbPlcHdr"/>
        </w:types>
        <w:behaviors>
          <w:behavior w:val="content"/>
        </w:behaviors>
        <w:guid w:val="{F3A7466C-4EF3-44A7-810B-93DC925EDC45}"/>
      </w:docPartPr>
      <w:docPartBody>
        <w:p w:rsidR="005A415B" w:rsidRDefault="006F4530" w:rsidP="006F4530">
          <w:pPr>
            <w:pStyle w:val="204896B4BB694C599DC1EBA45A0B1C8F"/>
          </w:pPr>
          <w:r>
            <w:rPr>
              <w:rFonts w:ascii="Verdana" w:hAnsi="Verdana" w:cstheme="minorHAnsi"/>
              <w:lang w:val="en-GB"/>
            </w:rPr>
            <w:t xml:space="preserve"> </w:t>
          </w:r>
        </w:p>
      </w:docPartBody>
    </w:docPart>
    <w:docPart>
      <w:docPartPr>
        <w:name w:val="8587BB5C6DD249FAB0A7719A3AA76271"/>
        <w:category>
          <w:name w:val="General"/>
          <w:gallery w:val="placeholder"/>
        </w:category>
        <w:types>
          <w:type w:val="bbPlcHdr"/>
        </w:types>
        <w:behaviors>
          <w:behavior w:val="content"/>
        </w:behaviors>
        <w:guid w:val="{E3401DC9-C0F4-4CBD-A1B3-B0114B0A8286}"/>
      </w:docPartPr>
      <w:docPartBody>
        <w:p w:rsidR="005A415B" w:rsidRDefault="006F4530" w:rsidP="006F4530">
          <w:pPr>
            <w:pStyle w:val="8587BB5C6DD249FAB0A7719A3AA76271"/>
          </w:pPr>
          <w:r>
            <w:rPr>
              <w:rFonts w:ascii="Verdana" w:hAnsi="Verdana" w:cstheme="minorHAnsi"/>
              <w:lang w:val="en-GB"/>
            </w:rPr>
            <w:t xml:space="preserve"> </w:t>
          </w:r>
        </w:p>
      </w:docPartBody>
    </w:docPart>
    <w:docPart>
      <w:docPartPr>
        <w:name w:val="EEBE1ADFD7DF467DB73DCE8900FDD7B4"/>
        <w:category>
          <w:name w:val="General"/>
          <w:gallery w:val="placeholder"/>
        </w:category>
        <w:types>
          <w:type w:val="bbPlcHdr"/>
        </w:types>
        <w:behaviors>
          <w:behavior w:val="content"/>
        </w:behaviors>
        <w:guid w:val="{8E28A94E-A09A-431F-8AF1-F131793447FE}"/>
      </w:docPartPr>
      <w:docPartBody>
        <w:p w:rsidR="005A415B" w:rsidRDefault="006F4530" w:rsidP="006F4530">
          <w:pPr>
            <w:pStyle w:val="EEBE1ADFD7DF467DB73DCE8900FDD7B4"/>
          </w:pPr>
          <w:r>
            <w:rPr>
              <w:rFonts w:ascii="Verdana" w:hAnsi="Verdana" w:cstheme="minorHAnsi"/>
              <w:lang w:val="en-GB"/>
            </w:rPr>
            <w:t xml:space="preserve"> </w:t>
          </w:r>
        </w:p>
      </w:docPartBody>
    </w:docPart>
    <w:docPart>
      <w:docPartPr>
        <w:name w:val="C46EB41BA3D24BC1B65B774A29B66AD1"/>
        <w:category>
          <w:name w:val="General"/>
          <w:gallery w:val="placeholder"/>
        </w:category>
        <w:types>
          <w:type w:val="bbPlcHdr"/>
        </w:types>
        <w:behaviors>
          <w:behavior w:val="content"/>
        </w:behaviors>
        <w:guid w:val="{9477CCE3-ECF8-461E-B771-A3B86057D750}"/>
      </w:docPartPr>
      <w:docPartBody>
        <w:p w:rsidR="005A415B" w:rsidRDefault="006F4530" w:rsidP="006F4530">
          <w:pPr>
            <w:pStyle w:val="C46EB41BA3D24BC1B65B774A29B66AD1"/>
          </w:pPr>
          <w:r>
            <w:rPr>
              <w:rFonts w:ascii="Verdana" w:hAnsi="Verdana" w:cstheme="minorHAnsi"/>
              <w:lang w:val="en-GB"/>
            </w:rPr>
            <w:t xml:space="preserve"> </w:t>
          </w:r>
        </w:p>
      </w:docPartBody>
    </w:docPart>
    <w:docPart>
      <w:docPartPr>
        <w:name w:val="3F230EB5CD2F4FBC819E486B331EB75B"/>
        <w:category>
          <w:name w:val="General"/>
          <w:gallery w:val="placeholder"/>
        </w:category>
        <w:types>
          <w:type w:val="bbPlcHdr"/>
        </w:types>
        <w:behaviors>
          <w:behavior w:val="content"/>
        </w:behaviors>
        <w:guid w:val="{9FCEFB27-996A-401D-88D1-7DE2068C4C8F}"/>
      </w:docPartPr>
      <w:docPartBody>
        <w:p w:rsidR="005A415B" w:rsidRDefault="006F4530" w:rsidP="006F4530">
          <w:pPr>
            <w:pStyle w:val="3F230EB5CD2F4FBC819E486B331EB75B"/>
          </w:pPr>
          <w:r>
            <w:rPr>
              <w:rFonts w:ascii="Verdana" w:hAnsi="Verdana" w:cstheme="minorHAnsi"/>
              <w:lang w:val="en-GB"/>
            </w:rPr>
            <w:t xml:space="preserve"> </w:t>
          </w:r>
        </w:p>
      </w:docPartBody>
    </w:docPart>
    <w:docPart>
      <w:docPartPr>
        <w:name w:val="AA98E54872CB4AF5A26839F8924E4961"/>
        <w:category>
          <w:name w:val="General"/>
          <w:gallery w:val="placeholder"/>
        </w:category>
        <w:types>
          <w:type w:val="bbPlcHdr"/>
        </w:types>
        <w:behaviors>
          <w:behavior w:val="content"/>
        </w:behaviors>
        <w:guid w:val="{115E47AC-9BB4-44B6-A2BB-E218949A2135}"/>
      </w:docPartPr>
      <w:docPartBody>
        <w:p w:rsidR="005A415B" w:rsidRDefault="006F4530" w:rsidP="006F4530">
          <w:pPr>
            <w:pStyle w:val="AA98E54872CB4AF5A26839F8924E4961"/>
          </w:pPr>
          <w:r w:rsidRPr="006B22DD">
            <w:rPr>
              <w:rStyle w:val="PlaceholderText"/>
              <w:rFonts w:ascii="Verdana" w:hAnsi="Verdana"/>
            </w:rPr>
            <w:t xml:space="preserve"> </w:t>
          </w:r>
        </w:p>
      </w:docPartBody>
    </w:docPart>
    <w:docPart>
      <w:docPartPr>
        <w:name w:val="EE1EA99CAA2B4DF2B3C3B5B1DD6C102D"/>
        <w:category>
          <w:name w:val="General"/>
          <w:gallery w:val="placeholder"/>
        </w:category>
        <w:types>
          <w:type w:val="bbPlcHdr"/>
        </w:types>
        <w:behaviors>
          <w:behavior w:val="content"/>
        </w:behaviors>
        <w:guid w:val="{0C2608AA-4360-49AD-89DF-C2D97CCE643C}"/>
      </w:docPartPr>
      <w:docPartBody>
        <w:p w:rsidR="005A415B" w:rsidRDefault="006F4530" w:rsidP="006F4530">
          <w:pPr>
            <w:pStyle w:val="EE1EA99CAA2B4DF2B3C3B5B1DD6C102D"/>
          </w:pPr>
          <w:r>
            <w:rPr>
              <w:rFonts w:ascii="Verdana" w:hAnsi="Verdana" w:cstheme="minorHAnsi"/>
              <w:lang w:val="en-GB"/>
            </w:rPr>
            <w:t xml:space="preserve"> </w:t>
          </w:r>
        </w:p>
      </w:docPartBody>
    </w:docPart>
    <w:docPart>
      <w:docPartPr>
        <w:name w:val="CF6ACED344184D9CB848982F5EFAE3A7"/>
        <w:category>
          <w:name w:val="General"/>
          <w:gallery w:val="placeholder"/>
        </w:category>
        <w:types>
          <w:type w:val="bbPlcHdr"/>
        </w:types>
        <w:behaviors>
          <w:behavior w:val="content"/>
        </w:behaviors>
        <w:guid w:val="{C7BA528C-32FA-4724-857F-AFD465ACEF62}"/>
      </w:docPartPr>
      <w:docPartBody>
        <w:p w:rsidR="005A415B" w:rsidRDefault="006F4530" w:rsidP="006F4530">
          <w:pPr>
            <w:pStyle w:val="CF6ACED344184D9CB848982F5EFAE3A7"/>
          </w:pPr>
          <w:r>
            <w:rPr>
              <w:rFonts w:ascii="Verdana" w:hAnsi="Verdana" w:cstheme="minorHAnsi"/>
              <w:lang w:val="en-GB"/>
            </w:rPr>
            <w:t xml:space="preserve"> </w:t>
          </w:r>
        </w:p>
      </w:docPartBody>
    </w:docPart>
    <w:docPart>
      <w:docPartPr>
        <w:name w:val="4AB44D4CA8674DF7BA1CEE4FAAD242CB"/>
        <w:category>
          <w:name w:val="General"/>
          <w:gallery w:val="placeholder"/>
        </w:category>
        <w:types>
          <w:type w:val="bbPlcHdr"/>
        </w:types>
        <w:behaviors>
          <w:behavior w:val="content"/>
        </w:behaviors>
        <w:guid w:val="{1DE381D0-7973-4F06-B6EC-49EC785CAAE9}"/>
      </w:docPartPr>
      <w:docPartBody>
        <w:p w:rsidR="005A415B" w:rsidRDefault="006F4530" w:rsidP="006F4530">
          <w:pPr>
            <w:pStyle w:val="4AB44D4CA8674DF7BA1CEE4FAAD242CB"/>
          </w:pPr>
          <w:r>
            <w:rPr>
              <w:rFonts w:ascii="Verdana" w:hAnsi="Verdana" w:cstheme="minorHAnsi"/>
              <w:lang w:val="en-GB"/>
            </w:rPr>
            <w:t xml:space="preserve"> </w:t>
          </w:r>
        </w:p>
      </w:docPartBody>
    </w:docPart>
    <w:docPart>
      <w:docPartPr>
        <w:name w:val="C5FEC9C678F6428E8FBB8BBB1A08F752"/>
        <w:category>
          <w:name w:val="General"/>
          <w:gallery w:val="placeholder"/>
        </w:category>
        <w:types>
          <w:type w:val="bbPlcHdr"/>
        </w:types>
        <w:behaviors>
          <w:behavior w:val="content"/>
        </w:behaviors>
        <w:guid w:val="{1A1121E9-3E7F-423A-AA67-6BB7CFF49201}"/>
      </w:docPartPr>
      <w:docPartBody>
        <w:p w:rsidR="005A415B" w:rsidRDefault="006F4530" w:rsidP="006F4530">
          <w:pPr>
            <w:pStyle w:val="C5FEC9C678F6428E8FBB8BBB1A08F752"/>
          </w:pPr>
          <w:r>
            <w:rPr>
              <w:rFonts w:ascii="Verdana" w:hAnsi="Verdana" w:cstheme="minorHAnsi"/>
              <w:lang w:val="en-GB"/>
            </w:rPr>
            <w:t xml:space="preserve"> </w:t>
          </w:r>
        </w:p>
      </w:docPartBody>
    </w:docPart>
    <w:docPart>
      <w:docPartPr>
        <w:name w:val="64DB1BC94FE04FB6A50FD0AE991334F9"/>
        <w:category>
          <w:name w:val="General"/>
          <w:gallery w:val="placeholder"/>
        </w:category>
        <w:types>
          <w:type w:val="bbPlcHdr"/>
        </w:types>
        <w:behaviors>
          <w:behavior w:val="content"/>
        </w:behaviors>
        <w:guid w:val="{00893172-04C0-4167-808A-A0443330A9E2}"/>
      </w:docPartPr>
      <w:docPartBody>
        <w:p w:rsidR="005A415B" w:rsidRDefault="006F4530" w:rsidP="006F4530">
          <w:pPr>
            <w:pStyle w:val="64DB1BC94FE04FB6A50FD0AE991334F9"/>
          </w:pPr>
          <w:r>
            <w:rPr>
              <w:rFonts w:ascii="Verdana" w:hAnsi="Verdana" w:cstheme="minorHAnsi"/>
              <w:lang w:val="en-GB"/>
            </w:rPr>
            <w:t xml:space="preserve"> </w:t>
          </w:r>
        </w:p>
      </w:docPartBody>
    </w:docPart>
    <w:docPart>
      <w:docPartPr>
        <w:name w:val="20D92AE63F3D4243AB53EF681A10B532"/>
        <w:category>
          <w:name w:val="General"/>
          <w:gallery w:val="placeholder"/>
        </w:category>
        <w:types>
          <w:type w:val="bbPlcHdr"/>
        </w:types>
        <w:behaviors>
          <w:behavior w:val="content"/>
        </w:behaviors>
        <w:guid w:val="{8BE06A63-D9FF-4AE7-81DD-83A2E07D77EB}"/>
      </w:docPartPr>
      <w:docPartBody>
        <w:p w:rsidR="005A415B" w:rsidRDefault="006F4530" w:rsidP="006F4530">
          <w:pPr>
            <w:pStyle w:val="20D92AE63F3D4243AB53EF681A10B532"/>
          </w:pPr>
          <w:r>
            <w:rPr>
              <w:rFonts w:ascii="Verdana" w:hAnsi="Verdana" w:cstheme="minorHAnsi"/>
              <w:lang w:val="en-GB"/>
            </w:rPr>
            <w:t xml:space="preserve"> </w:t>
          </w:r>
        </w:p>
      </w:docPartBody>
    </w:docPart>
    <w:docPart>
      <w:docPartPr>
        <w:name w:val="D789E3C3642A4DE3B49F2486497C5CC9"/>
        <w:category>
          <w:name w:val="General"/>
          <w:gallery w:val="placeholder"/>
        </w:category>
        <w:types>
          <w:type w:val="bbPlcHdr"/>
        </w:types>
        <w:behaviors>
          <w:behavior w:val="content"/>
        </w:behaviors>
        <w:guid w:val="{6C74A295-5A37-470C-AC5F-9A4B014601EE}"/>
      </w:docPartPr>
      <w:docPartBody>
        <w:p w:rsidR="005A415B" w:rsidRDefault="006F4530" w:rsidP="006F4530">
          <w:pPr>
            <w:pStyle w:val="D789E3C3642A4DE3B49F2486497C5CC9"/>
          </w:pPr>
          <w:r>
            <w:rPr>
              <w:rFonts w:ascii="Verdana" w:hAnsi="Verdana" w:cstheme="minorHAnsi"/>
              <w:lang w:val="en-GB"/>
            </w:rPr>
            <w:t xml:space="preserve"> </w:t>
          </w:r>
        </w:p>
      </w:docPartBody>
    </w:docPart>
    <w:docPart>
      <w:docPartPr>
        <w:name w:val="9AF6341004644569AFE488AD46BF9ED2"/>
        <w:category>
          <w:name w:val="General"/>
          <w:gallery w:val="placeholder"/>
        </w:category>
        <w:types>
          <w:type w:val="bbPlcHdr"/>
        </w:types>
        <w:behaviors>
          <w:behavior w:val="content"/>
        </w:behaviors>
        <w:guid w:val="{35ED4E38-6DAD-4A32-A816-1B30353BFCB6}"/>
      </w:docPartPr>
      <w:docPartBody>
        <w:p w:rsidR="005A415B" w:rsidRDefault="006F4530" w:rsidP="006F4530">
          <w:pPr>
            <w:pStyle w:val="9AF6341004644569AFE488AD46BF9ED2"/>
          </w:pPr>
          <w:r>
            <w:rPr>
              <w:rFonts w:ascii="Verdana" w:hAnsi="Verdana" w:cstheme="minorHAnsi"/>
              <w:lang w:val="en-GB"/>
            </w:rPr>
            <w:t xml:space="preserve"> </w:t>
          </w:r>
        </w:p>
      </w:docPartBody>
    </w:docPart>
    <w:docPart>
      <w:docPartPr>
        <w:name w:val="FC0F7F1F223B44858E4504A40C5C59EA"/>
        <w:category>
          <w:name w:val="General"/>
          <w:gallery w:val="placeholder"/>
        </w:category>
        <w:types>
          <w:type w:val="bbPlcHdr"/>
        </w:types>
        <w:behaviors>
          <w:behavior w:val="content"/>
        </w:behaviors>
        <w:guid w:val="{B681E4AA-BD8C-47A5-83F5-8CCFFABC09BA}"/>
      </w:docPartPr>
      <w:docPartBody>
        <w:p w:rsidR="005A415B" w:rsidRDefault="006F4530" w:rsidP="006F4530">
          <w:pPr>
            <w:pStyle w:val="FC0F7F1F223B44858E4504A40C5C59EA"/>
          </w:pPr>
          <w:r>
            <w:rPr>
              <w:rFonts w:ascii="Verdana" w:hAnsi="Verdana" w:cstheme="minorHAnsi"/>
              <w:lang w:val="en-GB"/>
            </w:rPr>
            <w:t xml:space="preserve"> </w:t>
          </w:r>
        </w:p>
      </w:docPartBody>
    </w:docPart>
    <w:docPart>
      <w:docPartPr>
        <w:name w:val="73F8083A33494019B5B38FD1FFFFBD57"/>
        <w:category>
          <w:name w:val="General"/>
          <w:gallery w:val="placeholder"/>
        </w:category>
        <w:types>
          <w:type w:val="bbPlcHdr"/>
        </w:types>
        <w:behaviors>
          <w:behavior w:val="content"/>
        </w:behaviors>
        <w:guid w:val="{B492D0C1-9498-44CF-B118-9C7AC67E81A6}"/>
      </w:docPartPr>
      <w:docPartBody>
        <w:p w:rsidR="005A415B" w:rsidRDefault="006F4530" w:rsidP="006F4530">
          <w:pPr>
            <w:pStyle w:val="73F8083A33494019B5B38FD1FFFFBD57"/>
          </w:pPr>
          <w:r>
            <w:rPr>
              <w:rFonts w:ascii="Verdana" w:hAnsi="Verdana" w:cstheme="minorHAnsi"/>
              <w:lang w:val="en-GB"/>
            </w:rPr>
            <w:t xml:space="preserve"> </w:t>
          </w:r>
        </w:p>
      </w:docPartBody>
    </w:docPart>
    <w:docPart>
      <w:docPartPr>
        <w:name w:val="E7C903C2B56A489FBB102D1B43A9A9DB"/>
        <w:category>
          <w:name w:val="General"/>
          <w:gallery w:val="placeholder"/>
        </w:category>
        <w:types>
          <w:type w:val="bbPlcHdr"/>
        </w:types>
        <w:behaviors>
          <w:behavior w:val="content"/>
        </w:behaviors>
        <w:guid w:val="{ADBE8B73-FFD1-4895-80BF-C09AF9447305}"/>
      </w:docPartPr>
      <w:docPartBody>
        <w:p w:rsidR="005A415B" w:rsidRDefault="006F4530" w:rsidP="006F4530">
          <w:pPr>
            <w:pStyle w:val="E7C903C2B56A489FBB102D1B43A9A9DB"/>
          </w:pPr>
          <w:r>
            <w:rPr>
              <w:rFonts w:ascii="Verdana" w:hAnsi="Verdana" w:cstheme="minorHAnsi"/>
              <w:lang w:val="en-GB"/>
            </w:rPr>
            <w:t xml:space="preserve"> </w:t>
          </w:r>
        </w:p>
      </w:docPartBody>
    </w:docPart>
    <w:docPart>
      <w:docPartPr>
        <w:name w:val="7FB421534C4A450A810F94595E0C9A67"/>
        <w:category>
          <w:name w:val="General"/>
          <w:gallery w:val="placeholder"/>
        </w:category>
        <w:types>
          <w:type w:val="bbPlcHdr"/>
        </w:types>
        <w:behaviors>
          <w:behavior w:val="content"/>
        </w:behaviors>
        <w:guid w:val="{D4A91377-B68D-46C5-ABF0-1FB360ADD5B5}"/>
      </w:docPartPr>
      <w:docPartBody>
        <w:p w:rsidR="005A415B" w:rsidRDefault="006F4530" w:rsidP="006F4530">
          <w:pPr>
            <w:pStyle w:val="7FB421534C4A450A810F94595E0C9A67"/>
          </w:pPr>
          <w:r>
            <w:rPr>
              <w:rFonts w:ascii="Verdana" w:hAnsi="Verdana" w:cstheme="minorHAnsi"/>
              <w:lang w:val="en-GB"/>
            </w:rPr>
            <w:t xml:space="preserve"> </w:t>
          </w:r>
        </w:p>
      </w:docPartBody>
    </w:docPart>
    <w:docPart>
      <w:docPartPr>
        <w:name w:val="9504C864E4FE4B41906D45D8894A12E8"/>
        <w:category>
          <w:name w:val="General"/>
          <w:gallery w:val="placeholder"/>
        </w:category>
        <w:types>
          <w:type w:val="bbPlcHdr"/>
        </w:types>
        <w:behaviors>
          <w:behavior w:val="content"/>
        </w:behaviors>
        <w:guid w:val="{0571DA06-A744-4BD9-AF7A-766D00305294}"/>
      </w:docPartPr>
      <w:docPartBody>
        <w:p w:rsidR="005A415B" w:rsidRDefault="006F4530" w:rsidP="006F4530">
          <w:pPr>
            <w:pStyle w:val="9504C864E4FE4B41906D45D8894A12E8"/>
          </w:pPr>
          <w:r>
            <w:rPr>
              <w:rFonts w:ascii="Verdana" w:hAnsi="Verdana" w:cstheme="minorHAnsi"/>
              <w:lang w:val="en-GB"/>
            </w:rPr>
            <w:t xml:space="preserve"> </w:t>
          </w:r>
        </w:p>
      </w:docPartBody>
    </w:docPart>
    <w:docPart>
      <w:docPartPr>
        <w:name w:val="C0B0D015DC33487493A3ADFE191F56AA"/>
        <w:category>
          <w:name w:val="General"/>
          <w:gallery w:val="placeholder"/>
        </w:category>
        <w:types>
          <w:type w:val="bbPlcHdr"/>
        </w:types>
        <w:behaviors>
          <w:behavior w:val="content"/>
        </w:behaviors>
        <w:guid w:val="{914E1732-F254-40AD-945F-2CF847686301}"/>
      </w:docPartPr>
      <w:docPartBody>
        <w:p w:rsidR="005A415B" w:rsidRDefault="006F4530" w:rsidP="006F4530">
          <w:pPr>
            <w:pStyle w:val="C0B0D015DC33487493A3ADFE191F56AA"/>
          </w:pPr>
          <w:r>
            <w:rPr>
              <w:rFonts w:ascii="Verdana" w:hAnsi="Verdana" w:cstheme="minorHAnsi"/>
              <w:lang w:val="en-GB"/>
            </w:rPr>
            <w:t xml:space="preserve"> </w:t>
          </w:r>
        </w:p>
      </w:docPartBody>
    </w:docPart>
    <w:docPart>
      <w:docPartPr>
        <w:name w:val="4F5A24BA32CD45CA8A2F6E86093CAC39"/>
        <w:category>
          <w:name w:val="General"/>
          <w:gallery w:val="placeholder"/>
        </w:category>
        <w:types>
          <w:type w:val="bbPlcHdr"/>
        </w:types>
        <w:behaviors>
          <w:behavior w:val="content"/>
        </w:behaviors>
        <w:guid w:val="{55226B24-3326-462A-BC42-34F168722425}"/>
      </w:docPartPr>
      <w:docPartBody>
        <w:p w:rsidR="005A415B" w:rsidRDefault="006F4530" w:rsidP="006F4530">
          <w:pPr>
            <w:pStyle w:val="4F5A24BA32CD45CA8A2F6E86093CAC39"/>
          </w:pPr>
          <w:r>
            <w:rPr>
              <w:rFonts w:ascii="Verdana" w:hAnsi="Verdana" w:cstheme="minorHAnsi"/>
              <w:lang w:val="en-GB"/>
            </w:rPr>
            <w:t xml:space="preserve"> </w:t>
          </w:r>
        </w:p>
      </w:docPartBody>
    </w:docPart>
    <w:docPart>
      <w:docPartPr>
        <w:name w:val="5A1830C7F68146A8AB620F88FB937F3E"/>
        <w:category>
          <w:name w:val="General"/>
          <w:gallery w:val="placeholder"/>
        </w:category>
        <w:types>
          <w:type w:val="bbPlcHdr"/>
        </w:types>
        <w:behaviors>
          <w:behavior w:val="content"/>
        </w:behaviors>
        <w:guid w:val="{82991A21-6FE7-4B01-A6C8-023312E391DA}"/>
      </w:docPartPr>
      <w:docPartBody>
        <w:p w:rsidR="005A415B" w:rsidRDefault="006F4530" w:rsidP="006F4530">
          <w:pPr>
            <w:pStyle w:val="5A1830C7F68146A8AB620F88FB937F3E"/>
          </w:pPr>
          <w:r>
            <w:rPr>
              <w:rFonts w:ascii="Verdana" w:hAnsi="Verdana" w:cstheme="minorHAnsi"/>
              <w:b/>
              <w:bCs/>
              <w:w w:val="95"/>
              <w:lang w:val="en-GB"/>
            </w:rPr>
            <w:t xml:space="preserve"> </w:t>
          </w:r>
        </w:p>
      </w:docPartBody>
    </w:docPart>
    <w:docPart>
      <w:docPartPr>
        <w:name w:val="9C834DA231D346928BA4311D48C31BD5"/>
        <w:category>
          <w:name w:val="General"/>
          <w:gallery w:val="placeholder"/>
        </w:category>
        <w:types>
          <w:type w:val="bbPlcHdr"/>
        </w:types>
        <w:behaviors>
          <w:behavior w:val="content"/>
        </w:behaviors>
        <w:guid w:val="{DD5A383A-50F8-4F87-8CCF-F871876A3EC0}"/>
      </w:docPartPr>
      <w:docPartBody>
        <w:p w:rsidR="005A415B" w:rsidRDefault="006F4530" w:rsidP="006F4530">
          <w:pPr>
            <w:pStyle w:val="9C834DA231D346928BA4311D48C31BD5"/>
          </w:pPr>
          <w:r>
            <w:rPr>
              <w:rFonts w:ascii="Verdana" w:hAnsi="Verdana" w:cstheme="minorHAnsi"/>
              <w:lang w:val="en-GB"/>
            </w:rPr>
            <w:t xml:space="preserve"> </w:t>
          </w:r>
        </w:p>
      </w:docPartBody>
    </w:docPart>
    <w:docPart>
      <w:docPartPr>
        <w:name w:val="E41FE2AFE6614E34ABF908274B7CE8D5"/>
        <w:category>
          <w:name w:val="General"/>
          <w:gallery w:val="placeholder"/>
        </w:category>
        <w:types>
          <w:type w:val="bbPlcHdr"/>
        </w:types>
        <w:behaviors>
          <w:behavior w:val="content"/>
        </w:behaviors>
        <w:guid w:val="{7AF56EEB-FBB4-4F86-AE8A-DBDDF7A540EB}"/>
      </w:docPartPr>
      <w:docPartBody>
        <w:p w:rsidR="005A415B" w:rsidRDefault="006F4530" w:rsidP="006F4530">
          <w:pPr>
            <w:pStyle w:val="E41FE2AFE6614E34ABF908274B7CE8D5"/>
          </w:pPr>
          <w:r>
            <w:rPr>
              <w:rFonts w:ascii="Verdana" w:hAnsi="Verdana" w:cstheme="minorHAnsi"/>
              <w:lang w:val="en-GB"/>
            </w:rPr>
            <w:t xml:space="preserve"> </w:t>
          </w:r>
        </w:p>
      </w:docPartBody>
    </w:docPart>
    <w:docPart>
      <w:docPartPr>
        <w:name w:val="6A034E78FA5247E5A5FBEAC4CA7C22E6"/>
        <w:category>
          <w:name w:val="General"/>
          <w:gallery w:val="placeholder"/>
        </w:category>
        <w:types>
          <w:type w:val="bbPlcHdr"/>
        </w:types>
        <w:behaviors>
          <w:behavior w:val="content"/>
        </w:behaviors>
        <w:guid w:val="{0D1C7115-1E8E-43BD-9BC0-28AFAC5A484E}"/>
      </w:docPartPr>
      <w:docPartBody>
        <w:p w:rsidR="005A415B" w:rsidRDefault="006F4530" w:rsidP="006F4530">
          <w:pPr>
            <w:pStyle w:val="6A034E78FA5247E5A5FBEAC4CA7C22E6"/>
          </w:pPr>
          <w:r>
            <w:rPr>
              <w:rFonts w:ascii="Verdana" w:hAnsi="Verdana" w:cstheme="minorHAnsi"/>
              <w:lang w:val="en-GB"/>
            </w:rPr>
            <w:t xml:space="preserve"> </w:t>
          </w:r>
        </w:p>
      </w:docPartBody>
    </w:docPart>
    <w:docPart>
      <w:docPartPr>
        <w:name w:val="D97E7E36EDF94A56BF2EFC74DD48E1C1"/>
        <w:category>
          <w:name w:val="General"/>
          <w:gallery w:val="placeholder"/>
        </w:category>
        <w:types>
          <w:type w:val="bbPlcHdr"/>
        </w:types>
        <w:behaviors>
          <w:behavior w:val="content"/>
        </w:behaviors>
        <w:guid w:val="{1C7F295E-21F1-46FE-B8CC-F03481A02132}"/>
      </w:docPartPr>
      <w:docPartBody>
        <w:p w:rsidR="005A415B" w:rsidRDefault="006F4530" w:rsidP="006F4530">
          <w:pPr>
            <w:pStyle w:val="D97E7E36EDF94A56BF2EFC74DD48E1C1"/>
          </w:pPr>
          <w:r>
            <w:rPr>
              <w:rFonts w:ascii="Verdana" w:hAnsi="Verdana" w:cstheme="minorHAnsi"/>
              <w:lang w:val="en-GB"/>
            </w:rPr>
            <w:t xml:space="preserve"> </w:t>
          </w:r>
        </w:p>
      </w:docPartBody>
    </w:docPart>
    <w:docPart>
      <w:docPartPr>
        <w:name w:val="657E421F25504FF79DCA829D1F1A1866"/>
        <w:category>
          <w:name w:val="General"/>
          <w:gallery w:val="placeholder"/>
        </w:category>
        <w:types>
          <w:type w:val="bbPlcHdr"/>
        </w:types>
        <w:behaviors>
          <w:behavior w:val="content"/>
        </w:behaviors>
        <w:guid w:val="{10B6884B-8092-4822-9695-439F873F770C}"/>
      </w:docPartPr>
      <w:docPartBody>
        <w:p w:rsidR="005A415B" w:rsidRDefault="006F4530" w:rsidP="006F4530">
          <w:pPr>
            <w:pStyle w:val="657E421F25504FF79DCA829D1F1A1866"/>
          </w:pPr>
          <w:r>
            <w:rPr>
              <w:rFonts w:ascii="Verdana" w:hAnsi="Verdana" w:cstheme="minorHAnsi"/>
              <w:lang w:val="en-GB"/>
            </w:rPr>
            <w:t xml:space="preserve"> </w:t>
          </w:r>
        </w:p>
      </w:docPartBody>
    </w:docPart>
    <w:docPart>
      <w:docPartPr>
        <w:name w:val="9AE7B2D1B9C64870A9822504B638CDA2"/>
        <w:category>
          <w:name w:val="General"/>
          <w:gallery w:val="placeholder"/>
        </w:category>
        <w:types>
          <w:type w:val="bbPlcHdr"/>
        </w:types>
        <w:behaviors>
          <w:behavior w:val="content"/>
        </w:behaviors>
        <w:guid w:val="{F9BFA707-5890-4F66-AEE5-39C5CBE1AD4B}"/>
      </w:docPartPr>
      <w:docPartBody>
        <w:p w:rsidR="005A415B" w:rsidRDefault="006F4530" w:rsidP="006F4530">
          <w:pPr>
            <w:pStyle w:val="9AE7B2D1B9C64870A9822504B638CDA2"/>
          </w:pPr>
          <w:r>
            <w:rPr>
              <w:rFonts w:ascii="Verdana" w:hAnsi="Verdana" w:cstheme="minorHAnsi"/>
              <w:lang w:val="en-GB"/>
            </w:rPr>
            <w:t xml:space="preserve"> </w:t>
          </w:r>
        </w:p>
      </w:docPartBody>
    </w:docPart>
    <w:docPart>
      <w:docPartPr>
        <w:name w:val="5B8B283D789F46969D78FCEFB3F07FDD"/>
        <w:category>
          <w:name w:val="General"/>
          <w:gallery w:val="placeholder"/>
        </w:category>
        <w:types>
          <w:type w:val="bbPlcHdr"/>
        </w:types>
        <w:behaviors>
          <w:behavior w:val="content"/>
        </w:behaviors>
        <w:guid w:val="{D59A172C-36CA-4BF7-AC57-9E13E2F60C02}"/>
      </w:docPartPr>
      <w:docPartBody>
        <w:p w:rsidR="005A415B" w:rsidRDefault="006F4530" w:rsidP="006F4530">
          <w:pPr>
            <w:pStyle w:val="5B8B283D789F46969D78FCEFB3F07FDD"/>
          </w:pPr>
          <w:r>
            <w:rPr>
              <w:rFonts w:ascii="Verdana" w:hAnsi="Verdana" w:cstheme="minorHAnsi"/>
              <w:lang w:val="en-GB"/>
            </w:rPr>
            <w:t xml:space="preserve"> </w:t>
          </w:r>
        </w:p>
      </w:docPartBody>
    </w:docPart>
    <w:docPart>
      <w:docPartPr>
        <w:name w:val="4E8C6F01EBED492685222ADD55F0280D"/>
        <w:category>
          <w:name w:val="General"/>
          <w:gallery w:val="placeholder"/>
        </w:category>
        <w:types>
          <w:type w:val="bbPlcHdr"/>
        </w:types>
        <w:behaviors>
          <w:behavior w:val="content"/>
        </w:behaviors>
        <w:guid w:val="{6A31A22C-8210-4BA1-986F-07A909F3A5D3}"/>
      </w:docPartPr>
      <w:docPartBody>
        <w:p w:rsidR="005A415B" w:rsidRDefault="006F4530" w:rsidP="006F4530">
          <w:pPr>
            <w:pStyle w:val="4E8C6F01EBED492685222ADD55F0280D"/>
          </w:pPr>
          <w:r>
            <w:rPr>
              <w:rFonts w:ascii="Verdana" w:hAnsi="Verdana" w:cstheme="minorHAnsi"/>
              <w:lang w:val="en-GB"/>
            </w:rPr>
            <w:t xml:space="preserve"> </w:t>
          </w:r>
        </w:p>
      </w:docPartBody>
    </w:docPart>
    <w:docPart>
      <w:docPartPr>
        <w:name w:val="E3F677CD72C2483594AA1C85CCE3668D"/>
        <w:category>
          <w:name w:val="General"/>
          <w:gallery w:val="placeholder"/>
        </w:category>
        <w:types>
          <w:type w:val="bbPlcHdr"/>
        </w:types>
        <w:behaviors>
          <w:behavior w:val="content"/>
        </w:behaviors>
        <w:guid w:val="{CF477D58-9FAD-437B-B428-0D3FDFC00E3B}"/>
      </w:docPartPr>
      <w:docPartBody>
        <w:p w:rsidR="005A415B" w:rsidRDefault="006F4530" w:rsidP="006F4530">
          <w:pPr>
            <w:pStyle w:val="E3F677CD72C2483594AA1C85CCE3668D"/>
          </w:pPr>
          <w:r>
            <w:rPr>
              <w:rFonts w:ascii="Verdana" w:hAnsi="Verdana" w:cstheme="minorHAnsi"/>
              <w:lang w:val="en-GB"/>
            </w:rPr>
            <w:t xml:space="preserve"> </w:t>
          </w:r>
        </w:p>
      </w:docPartBody>
    </w:docPart>
    <w:docPart>
      <w:docPartPr>
        <w:name w:val="5BF101EFBB0643BBAA8C2E4AC7DF3921"/>
        <w:category>
          <w:name w:val="General"/>
          <w:gallery w:val="placeholder"/>
        </w:category>
        <w:types>
          <w:type w:val="bbPlcHdr"/>
        </w:types>
        <w:behaviors>
          <w:behavior w:val="content"/>
        </w:behaviors>
        <w:guid w:val="{7FFF1741-795E-4A23-BE0F-053684B5D22D}"/>
      </w:docPartPr>
      <w:docPartBody>
        <w:p w:rsidR="005A415B" w:rsidRDefault="006F4530" w:rsidP="006F4530">
          <w:pPr>
            <w:pStyle w:val="5BF101EFBB0643BBAA8C2E4AC7DF3921"/>
          </w:pPr>
          <w:r>
            <w:rPr>
              <w:rFonts w:ascii="Verdana" w:hAnsi="Verdana" w:cstheme="minorHAnsi"/>
              <w:lang w:val="en-GB"/>
            </w:rPr>
            <w:t xml:space="preserve"> </w:t>
          </w:r>
        </w:p>
      </w:docPartBody>
    </w:docPart>
    <w:docPart>
      <w:docPartPr>
        <w:name w:val="3B4D002855964CD8A9B796E93C81A4FC"/>
        <w:category>
          <w:name w:val="General"/>
          <w:gallery w:val="placeholder"/>
        </w:category>
        <w:types>
          <w:type w:val="bbPlcHdr"/>
        </w:types>
        <w:behaviors>
          <w:behavior w:val="content"/>
        </w:behaviors>
        <w:guid w:val="{429BCFD8-81B3-4503-8911-4E2E9876034F}"/>
      </w:docPartPr>
      <w:docPartBody>
        <w:p w:rsidR="005A415B" w:rsidRDefault="006F4530" w:rsidP="006F4530">
          <w:pPr>
            <w:pStyle w:val="3B4D002855964CD8A9B796E93C81A4FC"/>
          </w:pPr>
          <w:r>
            <w:rPr>
              <w:rFonts w:ascii="Verdana" w:hAnsi="Verdana" w:cstheme="minorHAnsi"/>
              <w:lang w:val="en-GB"/>
            </w:rPr>
            <w:t xml:space="preserve"> </w:t>
          </w:r>
        </w:p>
      </w:docPartBody>
    </w:docPart>
    <w:docPart>
      <w:docPartPr>
        <w:name w:val="05F8A09E8B384D84BDAC96008E5327B6"/>
        <w:category>
          <w:name w:val="General"/>
          <w:gallery w:val="placeholder"/>
        </w:category>
        <w:types>
          <w:type w:val="bbPlcHdr"/>
        </w:types>
        <w:behaviors>
          <w:behavior w:val="content"/>
        </w:behaviors>
        <w:guid w:val="{E77A49F2-F326-45E8-ADEC-2B83F586AB3F}"/>
      </w:docPartPr>
      <w:docPartBody>
        <w:p w:rsidR="005A415B" w:rsidRDefault="006F4530" w:rsidP="006F4530">
          <w:pPr>
            <w:pStyle w:val="05F8A09E8B384D84BDAC96008E5327B6"/>
          </w:pPr>
          <w:r>
            <w:rPr>
              <w:rFonts w:ascii="Verdana" w:hAnsi="Verdana" w:cstheme="minorHAnsi"/>
              <w:lang w:val="en-GB"/>
            </w:rPr>
            <w:t xml:space="preserve"> </w:t>
          </w:r>
        </w:p>
      </w:docPartBody>
    </w:docPart>
    <w:docPart>
      <w:docPartPr>
        <w:name w:val="2E84254563924288BDCC563D05A1D528"/>
        <w:category>
          <w:name w:val="General"/>
          <w:gallery w:val="placeholder"/>
        </w:category>
        <w:types>
          <w:type w:val="bbPlcHdr"/>
        </w:types>
        <w:behaviors>
          <w:behavior w:val="content"/>
        </w:behaviors>
        <w:guid w:val="{74FD342F-722C-4F54-A60A-0F4369A4D55C}"/>
      </w:docPartPr>
      <w:docPartBody>
        <w:p w:rsidR="005A415B" w:rsidRDefault="006F4530" w:rsidP="006F4530">
          <w:pPr>
            <w:pStyle w:val="2E84254563924288BDCC563D05A1D528"/>
          </w:pPr>
          <w:r>
            <w:rPr>
              <w:rFonts w:ascii="Verdana" w:hAnsi="Verdana" w:cstheme="minorHAnsi"/>
              <w:lang w:val="en-GB"/>
            </w:rPr>
            <w:t xml:space="preserve"> </w:t>
          </w:r>
        </w:p>
      </w:docPartBody>
    </w:docPart>
    <w:docPart>
      <w:docPartPr>
        <w:name w:val="B264A8E49EF946B08C1D8378AD57E89E"/>
        <w:category>
          <w:name w:val="General"/>
          <w:gallery w:val="placeholder"/>
        </w:category>
        <w:types>
          <w:type w:val="bbPlcHdr"/>
        </w:types>
        <w:behaviors>
          <w:behavior w:val="content"/>
        </w:behaviors>
        <w:guid w:val="{7C1F106E-C872-4F2C-ACAC-6A74E03712F7}"/>
      </w:docPartPr>
      <w:docPartBody>
        <w:p w:rsidR="005A415B" w:rsidRDefault="006F4530" w:rsidP="006F4530">
          <w:pPr>
            <w:pStyle w:val="B264A8E49EF946B08C1D8378AD57E89E"/>
          </w:pPr>
          <w:r>
            <w:rPr>
              <w:rFonts w:ascii="Verdana" w:hAnsi="Verdana" w:cstheme="minorHAnsi"/>
              <w:sz w:val="20"/>
              <w:lang w:val="en-GB"/>
            </w:rPr>
            <w:t xml:space="preserve"> </w:t>
          </w:r>
        </w:p>
      </w:docPartBody>
    </w:docPart>
    <w:docPart>
      <w:docPartPr>
        <w:name w:val="EBCF5780933247939AFD3B91D9769F28"/>
        <w:category>
          <w:name w:val="General"/>
          <w:gallery w:val="placeholder"/>
        </w:category>
        <w:types>
          <w:type w:val="bbPlcHdr"/>
        </w:types>
        <w:behaviors>
          <w:behavior w:val="content"/>
        </w:behaviors>
        <w:guid w:val="{5A5977F1-9367-4402-BA92-637D13395126}"/>
      </w:docPartPr>
      <w:docPartBody>
        <w:p w:rsidR="005A415B" w:rsidRDefault="006F4530" w:rsidP="006F4530">
          <w:pPr>
            <w:pStyle w:val="EBCF5780933247939AFD3B91D9769F28"/>
          </w:pPr>
          <w:r>
            <w:rPr>
              <w:rFonts w:ascii="Verdana" w:hAnsi="Verdana" w:cstheme="minorHAnsi"/>
              <w:lang w:val="en-GB"/>
            </w:rPr>
            <w:t xml:space="preserve"> </w:t>
          </w:r>
        </w:p>
      </w:docPartBody>
    </w:docPart>
    <w:docPart>
      <w:docPartPr>
        <w:name w:val="19DC230AFD2F4E3496F8B527F2440F03"/>
        <w:category>
          <w:name w:val="General"/>
          <w:gallery w:val="placeholder"/>
        </w:category>
        <w:types>
          <w:type w:val="bbPlcHdr"/>
        </w:types>
        <w:behaviors>
          <w:behavior w:val="content"/>
        </w:behaviors>
        <w:guid w:val="{F9410890-E83D-4F6A-AE96-C03A94C7F1FD}"/>
      </w:docPartPr>
      <w:docPartBody>
        <w:p w:rsidR="005A415B" w:rsidRDefault="006F4530" w:rsidP="006F4530">
          <w:pPr>
            <w:pStyle w:val="19DC230AFD2F4E3496F8B527F2440F03"/>
          </w:pPr>
          <w:r>
            <w:rPr>
              <w:rFonts w:ascii="Verdana" w:hAnsi="Verdana" w:cstheme="minorHAnsi"/>
              <w:lang w:val="en-GB"/>
            </w:rPr>
            <w:t xml:space="preserve"> </w:t>
          </w:r>
        </w:p>
      </w:docPartBody>
    </w:docPart>
    <w:docPart>
      <w:docPartPr>
        <w:name w:val="8F405B4379F442698CD6CF2DAB4D425D"/>
        <w:category>
          <w:name w:val="General"/>
          <w:gallery w:val="placeholder"/>
        </w:category>
        <w:types>
          <w:type w:val="bbPlcHdr"/>
        </w:types>
        <w:behaviors>
          <w:behavior w:val="content"/>
        </w:behaviors>
        <w:guid w:val="{E8E77A9E-3628-4E86-A504-43EE17695C03}"/>
      </w:docPartPr>
      <w:docPartBody>
        <w:p w:rsidR="005A415B" w:rsidRDefault="006F4530" w:rsidP="006F4530">
          <w:pPr>
            <w:pStyle w:val="8F405B4379F442698CD6CF2DAB4D425D"/>
          </w:pPr>
          <w:r>
            <w:rPr>
              <w:rFonts w:ascii="Verdana" w:hAnsi="Verdana" w:cstheme="minorHAnsi"/>
              <w:lang w:val="en-GB"/>
            </w:rPr>
            <w:t xml:space="preserve"> </w:t>
          </w:r>
        </w:p>
      </w:docPartBody>
    </w:docPart>
    <w:docPart>
      <w:docPartPr>
        <w:name w:val="B12D336DF5A342B19E2351B446EDE7D5"/>
        <w:category>
          <w:name w:val="General"/>
          <w:gallery w:val="placeholder"/>
        </w:category>
        <w:types>
          <w:type w:val="bbPlcHdr"/>
        </w:types>
        <w:behaviors>
          <w:behavior w:val="content"/>
        </w:behaviors>
        <w:guid w:val="{A20CD941-BA07-47A2-94CD-D6756B2EFD61}"/>
      </w:docPartPr>
      <w:docPartBody>
        <w:p w:rsidR="005A415B" w:rsidRDefault="006F4530" w:rsidP="006F4530">
          <w:pPr>
            <w:pStyle w:val="B12D336DF5A342B19E2351B446EDE7D5"/>
          </w:pPr>
          <w:r>
            <w:rPr>
              <w:rFonts w:ascii="Verdana" w:hAnsi="Verdana" w:cstheme="minorHAnsi"/>
              <w:lang w:val="en-GB"/>
            </w:rPr>
            <w:t xml:space="preserve"> </w:t>
          </w:r>
        </w:p>
      </w:docPartBody>
    </w:docPart>
    <w:docPart>
      <w:docPartPr>
        <w:name w:val="BA274FCDCA424CAEA9ADF33D20AF40C6"/>
        <w:category>
          <w:name w:val="General"/>
          <w:gallery w:val="placeholder"/>
        </w:category>
        <w:types>
          <w:type w:val="bbPlcHdr"/>
        </w:types>
        <w:behaviors>
          <w:behavior w:val="content"/>
        </w:behaviors>
        <w:guid w:val="{CBDEA1DB-3E6B-44AF-8CE1-FC37B91F647E}"/>
      </w:docPartPr>
      <w:docPartBody>
        <w:p w:rsidR="005A415B" w:rsidRDefault="006F4530" w:rsidP="006F4530">
          <w:pPr>
            <w:pStyle w:val="BA274FCDCA424CAEA9ADF33D20AF40C6"/>
          </w:pPr>
          <w:r>
            <w:rPr>
              <w:rFonts w:ascii="Verdana" w:hAnsi="Verdana" w:cstheme="minorHAnsi"/>
              <w:lang w:val="en-GB"/>
            </w:rPr>
            <w:t xml:space="preserve"> </w:t>
          </w:r>
        </w:p>
      </w:docPartBody>
    </w:docPart>
    <w:docPart>
      <w:docPartPr>
        <w:name w:val="6C86DECA2947408990F93BE4E3FD2A1E"/>
        <w:category>
          <w:name w:val="General"/>
          <w:gallery w:val="placeholder"/>
        </w:category>
        <w:types>
          <w:type w:val="bbPlcHdr"/>
        </w:types>
        <w:behaviors>
          <w:behavior w:val="content"/>
        </w:behaviors>
        <w:guid w:val="{4F2E682A-A194-465A-9D80-5CF727DB2906}"/>
      </w:docPartPr>
      <w:docPartBody>
        <w:p w:rsidR="005A415B" w:rsidRDefault="006F4530" w:rsidP="006F4530">
          <w:pPr>
            <w:pStyle w:val="6C86DECA2947408990F93BE4E3FD2A1E"/>
          </w:pPr>
          <w:r>
            <w:rPr>
              <w:rFonts w:ascii="Verdana" w:hAnsi="Verdana" w:cstheme="minorHAnsi"/>
              <w:lang w:val="en-GB"/>
            </w:rPr>
            <w:t xml:space="preserve"> </w:t>
          </w:r>
        </w:p>
      </w:docPartBody>
    </w:docPart>
    <w:docPart>
      <w:docPartPr>
        <w:name w:val="B02EFC11B4E945998082F2C2B1709FAA"/>
        <w:category>
          <w:name w:val="General"/>
          <w:gallery w:val="placeholder"/>
        </w:category>
        <w:types>
          <w:type w:val="bbPlcHdr"/>
        </w:types>
        <w:behaviors>
          <w:behavior w:val="content"/>
        </w:behaviors>
        <w:guid w:val="{6E9C485D-4B9A-442B-8C8B-493E50BC14C3}"/>
      </w:docPartPr>
      <w:docPartBody>
        <w:p w:rsidR="005A415B" w:rsidRDefault="006F4530" w:rsidP="006F4530">
          <w:pPr>
            <w:pStyle w:val="B02EFC11B4E945998082F2C2B1709FAA"/>
          </w:pPr>
          <w:r>
            <w:rPr>
              <w:rFonts w:ascii="Verdana" w:hAnsi="Verdana" w:cstheme="minorHAnsi"/>
              <w:lang w:val="en-GB"/>
            </w:rPr>
            <w:t xml:space="preserve"> </w:t>
          </w:r>
        </w:p>
      </w:docPartBody>
    </w:docPart>
    <w:docPart>
      <w:docPartPr>
        <w:name w:val="BBC46D0BDACB4FA6B631CCE23A67CEFA"/>
        <w:category>
          <w:name w:val="General"/>
          <w:gallery w:val="placeholder"/>
        </w:category>
        <w:types>
          <w:type w:val="bbPlcHdr"/>
        </w:types>
        <w:behaviors>
          <w:behavior w:val="content"/>
        </w:behaviors>
        <w:guid w:val="{639318BB-2CC8-43EA-B383-1368B0A857EC}"/>
      </w:docPartPr>
      <w:docPartBody>
        <w:p w:rsidR="005A415B" w:rsidRDefault="006F4530" w:rsidP="006F4530">
          <w:pPr>
            <w:pStyle w:val="BBC46D0BDACB4FA6B631CCE23A67CEFA"/>
          </w:pPr>
          <w:r>
            <w:rPr>
              <w:rFonts w:ascii="Verdana" w:hAnsi="Verdana" w:cstheme="minorHAnsi"/>
              <w:lang w:val="en-GB"/>
            </w:rPr>
            <w:t xml:space="preserve"> </w:t>
          </w:r>
        </w:p>
      </w:docPartBody>
    </w:docPart>
    <w:docPart>
      <w:docPartPr>
        <w:name w:val="B262163466B24F56A497BC1422343037"/>
        <w:category>
          <w:name w:val="General"/>
          <w:gallery w:val="placeholder"/>
        </w:category>
        <w:types>
          <w:type w:val="bbPlcHdr"/>
        </w:types>
        <w:behaviors>
          <w:behavior w:val="content"/>
        </w:behaviors>
        <w:guid w:val="{2DC0C575-C96B-4C3C-A979-D62A521BC2F0}"/>
      </w:docPartPr>
      <w:docPartBody>
        <w:p w:rsidR="005A415B" w:rsidRDefault="006F4530" w:rsidP="006F4530">
          <w:pPr>
            <w:pStyle w:val="B262163466B24F56A497BC1422343037"/>
          </w:pPr>
          <w:r>
            <w:rPr>
              <w:rFonts w:ascii="Verdana" w:hAnsi="Verdana" w:cstheme="minorHAnsi"/>
              <w:w w:val="67"/>
              <w:u w:val="single"/>
              <w:lang w:val="en-GB"/>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altName w:val="Arial"/>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Segoe UI">
    <w:panose1 w:val="020B0502040204020203"/>
    <w:charset w:val="00"/>
    <w:family w:val="swiss"/>
    <w:pitch w:val="variable"/>
    <w:sig w:usb0="E4002EFF" w:usb1="C000E47F" w:usb2="00000009" w:usb3="00000000" w:csb0="000001FF" w:csb1="00000000"/>
  </w:font>
  <w:font w:name="Segoe UI Symbol">
    <w:panose1 w:val="020B0502040204020203"/>
    <w:charset w:val="00"/>
    <w:family w:val="swiss"/>
    <w:pitch w:val="variable"/>
    <w:sig w:usb0="800001E3" w:usb1="1200FFEF" w:usb2="00040000" w:usb3="00000000" w:csb0="00000001" w:csb1="00000000"/>
  </w:font>
  <w:font w:name="Verdana">
    <w:panose1 w:val="020B0604030504040204"/>
    <w:charset w:val="00"/>
    <w:family w:val="swiss"/>
    <w:pitch w:val="variable"/>
    <w:sig w:usb0="A00006FF" w:usb1="4000205B" w:usb2="00000010" w:usb3="00000000" w:csb0="0000019F" w:csb1="00000000"/>
  </w:font>
  <w:font w:name="Aptos">
    <w:panose1 w:val="020B0004020202020204"/>
    <w:charset w:val="00"/>
    <w:family w:val="swiss"/>
    <w:pitch w:val="variable"/>
    <w:sig w:usb0="20000287" w:usb1="00000003" w:usb2="00000000" w:usb3="00000000" w:csb0="0000019F" w:csb1="00000000"/>
  </w:font>
  <w:font w:name="Aptos Display">
    <w:panose1 w:val="020B0004020202020204"/>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7BFF"/>
    <w:rsid w:val="00020972"/>
    <w:rsid w:val="00041A5F"/>
    <w:rsid w:val="000878A3"/>
    <w:rsid w:val="00096EC6"/>
    <w:rsid w:val="000E19CC"/>
    <w:rsid w:val="000E50F2"/>
    <w:rsid w:val="000E60D2"/>
    <w:rsid w:val="000F16A3"/>
    <w:rsid w:val="000F1752"/>
    <w:rsid w:val="000F41A9"/>
    <w:rsid w:val="000F4BE0"/>
    <w:rsid w:val="00111BC0"/>
    <w:rsid w:val="00120EEE"/>
    <w:rsid w:val="0017502A"/>
    <w:rsid w:val="001813DC"/>
    <w:rsid w:val="00190449"/>
    <w:rsid w:val="001A2A77"/>
    <w:rsid w:val="00202000"/>
    <w:rsid w:val="0021568F"/>
    <w:rsid w:val="00223EA6"/>
    <w:rsid w:val="00233729"/>
    <w:rsid w:val="00237672"/>
    <w:rsid w:val="002411F6"/>
    <w:rsid w:val="00243E81"/>
    <w:rsid w:val="00251401"/>
    <w:rsid w:val="002954EC"/>
    <w:rsid w:val="002A7C9E"/>
    <w:rsid w:val="002B4D30"/>
    <w:rsid w:val="002D02EE"/>
    <w:rsid w:val="002D46CE"/>
    <w:rsid w:val="0030700E"/>
    <w:rsid w:val="00342601"/>
    <w:rsid w:val="00343BC3"/>
    <w:rsid w:val="003445F0"/>
    <w:rsid w:val="00345D9A"/>
    <w:rsid w:val="003642A2"/>
    <w:rsid w:val="003C47B8"/>
    <w:rsid w:val="003D0F6C"/>
    <w:rsid w:val="003E0E24"/>
    <w:rsid w:val="003E1B84"/>
    <w:rsid w:val="003F7A40"/>
    <w:rsid w:val="00416790"/>
    <w:rsid w:val="00423548"/>
    <w:rsid w:val="00430029"/>
    <w:rsid w:val="004368B4"/>
    <w:rsid w:val="0046052A"/>
    <w:rsid w:val="00461DA6"/>
    <w:rsid w:val="004631ED"/>
    <w:rsid w:val="004749B6"/>
    <w:rsid w:val="0048189C"/>
    <w:rsid w:val="004901AC"/>
    <w:rsid w:val="004D3DF9"/>
    <w:rsid w:val="005005BD"/>
    <w:rsid w:val="00507BB6"/>
    <w:rsid w:val="00520CC8"/>
    <w:rsid w:val="00550BBC"/>
    <w:rsid w:val="005540CF"/>
    <w:rsid w:val="00554F33"/>
    <w:rsid w:val="00556333"/>
    <w:rsid w:val="00593781"/>
    <w:rsid w:val="005A415B"/>
    <w:rsid w:val="005E5914"/>
    <w:rsid w:val="005F0348"/>
    <w:rsid w:val="005F65FD"/>
    <w:rsid w:val="00653685"/>
    <w:rsid w:val="00654AF9"/>
    <w:rsid w:val="00673AEE"/>
    <w:rsid w:val="006754ED"/>
    <w:rsid w:val="006853CD"/>
    <w:rsid w:val="006B1429"/>
    <w:rsid w:val="006C2E9A"/>
    <w:rsid w:val="006C4FCF"/>
    <w:rsid w:val="006E0A8B"/>
    <w:rsid w:val="006F4530"/>
    <w:rsid w:val="00700139"/>
    <w:rsid w:val="00704381"/>
    <w:rsid w:val="00752271"/>
    <w:rsid w:val="00777007"/>
    <w:rsid w:val="00790A85"/>
    <w:rsid w:val="007A3721"/>
    <w:rsid w:val="007A731F"/>
    <w:rsid w:val="008118BB"/>
    <w:rsid w:val="008127B5"/>
    <w:rsid w:val="00831B7E"/>
    <w:rsid w:val="00855F77"/>
    <w:rsid w:val="0085602E"/>
    <w:rsid w:val="008574FB"/>
    <w:rsid w:val="008717DE"/>
    <w:rsid w:val="00893379"/>
    <w:rsid w:val="008B35C6"/>
    <w:rsid w:val="008D6303"/>
    <w:rsid w:val="00902A65"/>
    <w:rsid w:val="009041FA"/>
    <w:rsid w:val="00907E1B"/>
    <w:rsid w:val="00910F46"/>
    <w:rsid w:val="009326CE"/>
    <w:rsid w:val="009457FB"/>
    <w:rsid w:val="009670DB"/>
    <w:rsid w:val="00975DA6"/>
    <w:rsid w:val="00984DFD"/>
    <w:rsid w:val="00984F48"/>
    <w:rsid w:val="009A3F97"/>
    <w:rsid w:val="009B3FDC"/>
    <w:rsid w:val="009C1B55"/>
    <w:rsid w:val="009C2348"/>
    <w:rsid w:val="009C3C9F"/>
    <w:rsid w:val="009D7763"/>
    <w:rsid w:val="009E6F76"/>
    <w:rsid w:val="009F5929"/>
    <w:rsid w:val="00A06CC8"/>
    <w:rsid w:val="00A221AB"/>
    <w:rsid w:val="00A33272"/>
    <w:rsid w:val="00A37992"/>
    <w:rsid w:val="00A44B59"/>
    <w:rsid w:val="00A50694"/>
    <w:rsid w:val="00A555D4"/>
    <w:rsid w:val="00A62CC7"/>
    <w:rsid w:val="00A643A0"/>
    <w:rsid w:val="00A70F35"/>
    <w:rsid w:val="00A90020"/>
    <w:rsid w:val="00A90D86"/>
    <w:rsid w:val="00A90FEE"/>
    <w:rsid w:val="00A96FA1"/>
    <w:rsid w:val="00AA15E9"/>
    <w:rsid w:val="00AA51A4"/>
    <w:rsid w:val="00AB1226"/>
    <w:rsid w:val="00AB4676"/>
    <w:rsid w:val="00AE3B33"/>
    <w:rsid w:val="00AE6A97"/>
    <w:rsid w:val="00B00D91"/>
    <w:rsid w:val="00B12044"/>
    <w:rsid w:val="00B3686F"/>
    <w:rsid w:val="00B434F9"/>
    <w:rsid w:val="00B530AD"/>
    <w:rsid w:val="00B64619"/>
    <w:rsid w:val="00B65792"/>
    <w:rsid w:val="00B96F44"/>
    <w:rsid w:val="00BC2C2A"/>
    <w:rsid w:val="00BE1073"/>
    <w:rsid w:val="00C0248A"/>
    <w:rsid w:val="00C11F5D"/>
    <w:rsid w:val="00C2002B"/>
    <w:rsid w:val="00C21330"/>
    <w:rsid w:val="00C22A3B"/>
    <w:rsid w:val="00C23B90"/>
    <w:rsid w:val="00C413A3"/>
    <w:rsid w:val="00C43F9A"/>
    <w:rsid w:val="00C61719"/>
    <w:rsid w:val="00C7052B"/>
    <w:rsid w:val="00C91F3C"/>
    <w:rsid w:val="00C97191"/>
    <w:rsid w:val="00CC6B57"/>
    <w:rsid w:val="00CF5019"/>
    <w:rsid w:val="00D2034F"/>
    <w:rsid w:val="00D3147F"/>
    <w:rsid w:val="00D41CD8"/>
    <w:rsid w:val="00D513DA"/>
    <w:rsid w:val="00D9796D"/>
    <w:rsid w:val="00DA3C54"/>
    <w:rsid w:val="00DC1B69"/>
    <w:rsid w:val="00DC7BB8"/>
    <w:rsid w:val="00DD7BF8"/>
    <w:rsid w:val="00E0041B"/>
    <w:rsid w:val="00E01C3F"/>
    <w:rsid w:val="00E42727"/>
    <w:rsid w:val="00E4602D"/>
    <w:rsid w:val="00E624C5"/>
    <w:rsid w:val="00E709B1"/>
    <w:rsid w:val="00E74482"/>
    <w:rsid w:val="00E8465B"/>
    <w:rsid w:val="00E84A40"/>
    <w:rsid w:val="00E86BBC"/>
    <w:rsid w:val="00EB32AD"/>
    <w:rsid w:val="00F179AA"/>
    <w:rsid w:val="00F3224F"/>
    <w:rsid w:val="00F42675"/>
    <w:rsid w:val="00F44154"/>
    <w:rsid w:val="00F74EC4"/>
    <w:rsid w:val="00F87A8D"/>
    <w:rsid w:val="00F9534C"/>
    <w:rsid w:val="00FB024D"/>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6D89F498DD4E47C0A83747143FE29135">
    <w:name w:val="6D89F498DD4E47C0A83747143FE29135"/>
    <w:rsid w:val="009D7763"/>
  </w:style>
  <w:style w:type="character" w:styleId="PlaceholderText">
    <w:name w:val="Placeholder Text"/>
    <w:basedOn w:val="DefaultParagraphFont"/>
    <w:uiPriority w:val="99"/>
    <w:rsid w:val="005A415B"/>
    <w:rPr>
      <w:color w:val="666666"/>
    </w:rPr>
  </w:style>
  <w:style w:type="paragraph" w:customStyle="1" w:styleId="E5B87B3FD9CB4E93885F5503286AB1BB">
    <w:name w:val="E5B87B3FD9CB4E93885F5503286AB1BB"/>
    <w:rsid w:val="009D7763"/>
  </w:style>
  <w:style w:type="paragraph" w:customStyle="1" w:styleId="2242A3F4E0F24EC1AA874628DB11E43F">
    <w:name w:val="2242A3F4E0F24EC1AA874628DB11E43F"/>
    <w:rsid w:val="009D7763"/>
  </w:style>
  <w:style w:type="paragraph" w:customStyle="1" w:styleId="8901D191F8114F88B2426FBE50455036">
    <w:name w:val="8901D191F8114F88B2426FBE50455036"/>
    <w:rsid w:val="009D7763"/>
  </w:style>
  <w:style w:type="paragraph" w:customStyle="1" w:styleId="50A4CAD30A4C42EA999076BC444A2477">
    <w:name w:val="50A4CAD30A4C42EA999076BC444A2477"/>
    <w:rsid w:val="00975DA6"/>
    <w:rPr>
      <w:lang w:val="en-IE" w:eastAsia="en-IE"/>
    </w:rPr>
  </w:style>
  <w:style w:type="paragraph" w:customStyle="1" w:styleId="C96B893A44EB4193BB782AF94E05F5C3">
    <w:name w:val="C96B893A44EB4193BB782AF94E05F5C3"/>
    <w:rsid w:val="00975DA6"/>
    <w:rPr>
      <w:lang w:val="en-IE" w:eastAsia="en-IE"/>
    </w:rPr>
  </w:style>
  <w:style w:type="paragraph" w:customStyle="1" w:styleId="242DA34E6AED4F51A351857C0994C5C1">
    <w:name w:val="242DA34E6AED4F51A351857C0994C5C1"/>
    <w:rsid w:val="00975DA6"/>
    <w:rPr>
      <w:lang w:val="en-IE" w:eastAsia="en-IE"/>
    </w:rPr>
  </w:style>
  <w:style w:type="paragraph" w:customStyle="1" w:styleId="31F58FFDE33446F0A34067A67ED0A508">
    <w:name w:val="31F58FFDE33446F0A34067A67ED0A508"/>
    <w:rsid w:val="00790A85"/>
    <w:rPr>
      <w:lang w:val="en-IE" w:eastAsia="en-IE"/>
    </w:rPr>
  </w:style>
  <w:style w:type="paragraph" w:customStyle="1" w:styleId="A00FC379BF5544BFB800084F58835F02">
    <w:name w:val="A00FC379BF5544BFB800084F58835F02"/>
    <w:rsid w:val="00AA15E9"/>
    <w:rPr>
      <w:lang w:val="en-IE" w:eastAsia="en-IE"/>
    </w:rPr>
  </w:style>
  <w:style w:type="paragraph" w:customStyle="1" w:styleId="F4792B88E2D344CB88D77BF6152C06F7">
    <w:name w:val="F4792B88E2D344CB88D77BF6152C06F7"/>
    <w:rsid w:val="00AA15E9"/>
    <w:rPr>
      <w:lang w:val="en-IE" w:eastAsia="en-IE"/>
    </w:rPr>
  </w:style>
  <w:style w:type="paragraph" w:customStyle="1" w:styleId="D0EC56387C6D41C89CF9C17DECAF0E764">
    <w:name w:val="D0EC56387C6D41C89CF9C17DECAF0E764"/>
    <w:rsid w:val="00AA15E9"/>
    <w:pPr>
      <w:keepNext/>
      <w:pageBreakBefore/>
      <w:pBdr>
        <w:bottom w:val="single" w:sz="18" w:space="1" w:color="333399"/>
      </w:pBdr>
      <w:tabs>
        <w:tab w:val="left" w:pos="397"/>
        <w:tab w:val="left" w:pos="907"/>
        <w:tab w:val="left" w:pos="1134"/>
      </w:tabs>
      <w:spacing w:before="320" w:line="276" w:lineRule="auto"/>
      <w:outlineLvl w:val="0"/>
    </w:pPr>
    <w:rPr>
      <w:rFonts w:ascii="Arial" w:eastAsia="Times New Roman" w:hAnsi="Arial" w:cs="Times New Roman"/>
      <w:b/>
      <w:bCs/>
      <w:color w:val="333399"/>
      <w:sz w:val="32"/>
      <w:szCs w:val="32"/>
    </w:rPr>
  </w:style>
  <w:style w:type="paragraph" w:customStyle="1" w:styleId="6D573401CBBB4CA2B091C8D0E297F0A64">
    <w:name w:val="6D573401CBBB4CA2B091C8D0E297F0A64"/>
    <w:rsid w:val="00AA15E9"/>
    <w:pPr>
      <w:spacing w:after="120" w:line="276" w:lineRule="auto"/>
    </w:pPr>
    <w:rPr>
      <w:rFonts w:ascii="Calibri" w:eastAsia="Times New Roman" w:hAnsi="Calibri" w:cs="Times New Roman"/>
      <w:szCs w:val="24"/>
      <w:lang w:val="en-GB"/>
    </w:rPr>
  </w:style>
  <w:style w:type="paragraph" w:customStyle="1" w:styleId="BD8B61178B3B496DB6C21CFBAD523CA94">
    <w:name w:val="BD8B61178B3B496DB6C21CFBAD523CA94"/>
    <w:rsid w:val="00AA15E9"/>
    <w:pPr>
      <w:spacing w:after="120" w:line="276" w:lineRule="auto"/>
    </w:pPr>
    <w:rPr>
      <w:rFonts w:ascii="Calibri" w:eastAsia="Times New Roman" w:hAnsi="Calibri" w:cs="Times New Roman"/>
      <w:szCs w:val="24"/>
      <w:lang w:val="en-GB"/>
    </w:rPr>
  </w:style>
  <w:style w:type="paragraph" w:customStyle="1" w:styleId="0DE2ECC5F18A4C11BA68556453A940563">
    <w:name w:val="0DE2ECC5F18A4C11BA68556453A940563"/>
    <w:rsid w:val="00AA15E9"/>
    <w:pPr>
      <w:spacing w:after="120" w:line="276" w:lineRule="auto"/>
    </w:pPr>
    <w:rPr>
      <w:rFonts w:ascii="Calibri" w:eastAsia="Times New Roman" w:hAnsi="Calibri" w:cs="Times New Roman"/>
      <w:szCs w:val="24"/>
      <w:lang w:val="en-GB"/>
    </w:rPr>
  </w:style>
  <w:style w:type="paragraph" w:customStyle="1" w:styleId="26C473BB5B7B4CAE8B3563BF7B7D09831">
    <w:name w:val="26C473BB5B7B4CAE8B3563BF7B7D09831"/>
    <w:rsid w:val="00AA15E9"/>
    <w:pPr>
      <w:spacing w:after="120" w:line="276" w:lineRule="auto"/>
    </w:pPr>
    <w:rPr>
      <w:rFonts w:ascii="Calibri" w:eastAsia="Times New Roman" w:hAnsi="Calibri" w:cs="Times New Roman"/>
      <w:szCs w:val="24"/>
      <w:lang w:val="en-GB"/>
    </w:rPr>
  </w:style>
  <w:style w:type="paragraph" w:customStyle="1" w:styleId="5C9662E07BD046D980C10DCA8FD4E19A4">
    <w:name w:val="5C9662E07BD046D980C10DCA8FD4E19A4"/>
    <w:rsid w:val="00AA15E9"/>
    <w:pPr>
      <w:spacing w:after="120" w:line="276" w:lineRule="auto"/>
    </w:pPr>
    <w:rPr>
      <w:rFonts w:ascii="Calibri" w:eastAsia="Times New Roman" w:hAnsi="Calibri" w:cs="Times New Roman"/>
      <w:szCs w:val="24"/>
      <w:lang w:val="en-GB"/>
    </w:rPr>
  </w:style>
  <w:style w:type="paragraph" w:customStyle="1" w:styleId="A7B5549E23724FDA96E6C168B26C02DA1">
    <w:name w:val="A7B5549E23724FDA96E6C168B26C02DA1"/>
    <w:rsid w:val="00AA15E9"/>
    <w:pPr>
      <w:spacing w:after="120" w:line="276" w:lineRule="auto"/>
    </w:pPr>
    <w:rPr>
      <w:rFonts w:ascii="Calibri" w:eastAsia="Times New Roman" w:hAnsi="Calibri" w:cs="Times New Roman"/>
      <w:szCs w:val="24"/>
      <w:lang w:val="en-GB"/>
    </w:rPr>
  </w:style>
  <w:style w:type="paragraph" w:customStyle="1" w:styleId="4EA1E3A48DD9413EB0A14AD17508F8C94">
    <w:name w:val="4EA1E3A48DD9413EB0A14AD17508F8C94"/>
    <w:rsid w:val="00AA15E9"/>
    <w:pPr>
      <w:spacing w:after="120" w:line="276" w:lineRule="auto"/>
    </w:pPr>
    <w:rPr>
      <w:rFonts w:ascii="Calibri" w:eastAsia="Times New Roman" w:hAnsi="Calibri" w:cs="Times New Roman"/>
      <w:szCs w:val="24"/>
      <w:lang w:val="en-GB"/>
    </w:rPr>
  </w:style>
  <w:style w:type="paragraph" w:customStyle="1" w:styleId="05151C30A79E4D1499F1BD6B30DF5B05">
    <w:name w:val="05151C30A79E4D1499F1BD6B30DF5B05"/>
    <w:rsid w:val="009041FA"/>
    <w:rPr>
      <w:lang w:val="en-IE" w:eastAsia="en-IE"/>
    </w:rPr>
  </w:style>
  <w:style w:type="paragraph" w:customStyle="1" w:styleId="52D584516FD24D2DAD20498AB394BD94">
    <w:name w:val="52D584516FD24D2DAD20498AB394BD94"/>
    <w:rsid w:val="009041FA"/>
    <w:rPr>
      <w:lang w:val="en-IE" w:eastAsia="en-IE"/>
    </w:rPr>
  </w:style>
  <w:style w:type="paragraph" w:customStyle="1" w:styleId="D5D784056CEE4EBBA7848757590E779C">
    <w:name w:val="D5D784056CEE4EBBA7848757590E779C"/>
    <w:rsid w:val="009041FA"/>
    <w:rPr>
      <w:lang w:val="en-IE" w:eastAsia="en-IE"/>
    </w:rPr>
  </w:style>
  <w:style w:type="paragraph" w:customStyle="1" w:styleId="14C59CB05DCB43E895C3A0280AD1F76A">
    <w:name w:val="14C59CB05DCB43E895C3A0280AD1F76A"/>
    <w:rsid w:val="0085602E"/>
    <w:rPr>
      <w:lang w:val="en-IE" w:eastAsia="en-IE"/>
    </w:rPr>
  </w:style>
  <w:style w:type="paragraph" w:customStyle="1" w:styleId="600E05FC36764FD594EE26394993B5C8">
    <w:name w:val="600E05FC36764FD594EE26394993B5C8"/>
    <w:rsid w:val="00E74482"/>
    <w:rPr>
      <w:lang w:val="en-IE" w:eastAsia="en-IE"/>
    </w:rPr>
  </w:style>
  <w:style w:type="paragraph" w:customStyle="1" w:styleId="BDC0A0D4EFF74AECB960F338E13470F1">
    <w:name w:val="BDC0A0D4EFF74AECB960F338E13470F1"/>
    <w:rsid w:val="00E84A40"/>
    <w:rPr>
      <w:lang w:val="en-IE" w:eastAsia="en-IE"/>
    </w:rPr>
  </w:style>
  <w:style w:type="paragraph" w:customStyle="1" w:styleId="74EEE551E29B41A2826CD35EFAF9652F">
    <w:name w:val="74EEE551E29B41A2826CD35EFAF9652F"/>
    <w:rsid w:val="004368B4"/>
    <w:rPr>
      <w:lang w:val="en-IE" w:eastAsia="en-IE"/>
    </w:rPr>
  </w:style>
  <w:style w:type="paragraph" w:customStyle="1" w:styleId="1F7AF9D59AD84958AA32F6681998FA68">
    <w:name w:val="1F7AF9D59AD84958AA32F6681998FA68"/>
    <w:rsid w:val="004368B4"/>
    <w:rPr>
      <w:lang w:val="en-IE" w:eastAsia="en-IE"/>
    </w:rPr>
  </w:style>
  <w:style w:type="paragraph" w:customStyle="1" w:styleId="83E9F822D9B04052A25E9DAD15BE50E8">
    <w:name w:val="83E9F822D9B04052A25E9DAD15BE50E8"/>
    <w:rsid w:val="00342601"/>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 w:type="paragraph" w:customStyle="1" w:styleId="5FF09FD362ED4CE991A3906635EDB7E9">
    <w:name w:val="5FF09FD362ED4CE991A3906635EDB7E9"/>
    <w:rsid w:val="00E8465B"/>
    <w:rPr>
      <w:lang w:val="en-IE" w:eastAsia="en-IE"/>
    </w:rPr>
  </w:style>
  <w:style w:type="paragraph" w:customStyle="1" w:styleId="83B850C851934A11A733F9AAC6DD2939">
    <w:name w:val="83B850C851934A11A733F9AAC6DD2939"/>
    <w:rsid w:val="00E8465B"/>
    <w:rPr>
      <w:lang w:val="en-IE" w:eastAsia="en-IE"/>
    </w:rPr>
  </w:style>
  <w:style w:type="paragraph" w:customStyle="1" w:styleId="E99EEB4CC20343D5A185CF8D54599456">
    <w:name w:val="E99EEB4CC20343D5A185CF8D54599456"/>
    <w:rsid w:val="00C43F9A"/>
    <w:rPr>
      <w:lang w:val="en-IE" w:eastAsia="en-IE"/>
    </w:rPr>
  </w:style>
  <w:style w:type="paragraph" w:customStyle="1" w:styleId="F094A4412A844F5ABCFCF26A9C3137E8">
    <w:name w:val="F094A4412A844F5ABCFCF26A9C3137E8"/>
    <w:rsid w:val="008127B5"/>
    <w:pPr>
      <w:spacing w:line="278" w:lineRule="auto"/>
    </w:pPr>
    <w:rPr>
      <w:kern w:val="2"/>
      <w:sz w:val="24"/>
      <w:szCs w:val="24"/>
      <w:lang w:val="en-IE" w:eastAsia="en-IE"/>
      <w14:ligatures w14:val="standardContextual"/>
    </w:rPr>
  </w:style>
  <w:style w:type="paragraph" w:customStyle="1" w:styleId="79B69A19752146F9B5FD1999128FB3D1">
    <w:name w:val="79B69A19752146F9B5FD1999128FB3D1"/>
    <w:rsid w:val="008127B5"/>
    <w:pPr>
      <w:spacing w:line="278" w:lineRule="auto"/>
    </w:pPr>
    <w:rPr>
      <w:kern w:val="2"/>
      <w:sz w:val="24"/>
      <w:szCs w:val="24"/>
      <w:lang w:val="en-IE" w:eastAsia="en-IE"/>
      <w14:ligatures w14:val="standardContextual"/>
    </w:rPr>
  </w:style>
  <w:style w:type="paragraph" w:customStyle="1" w:styleId="55EEB0F1EBFC456A9F408E648AC9378F">
    <w:name w:val="55EEB0F1EBFC456A9F408E648AC9378F"/>
    <w:rsid w:val="009E6F76"/>
    <w:pPr>
      <w:spacing w:line="278" w:lineRule="auto"/>
    </w:pPr>
    <w:rPr>
      <w:kern w:val="2"/>
      <w:sz w:val="24"/>
      <w:szCs w:val="24"/>
      <w:lang w:val="en-IE" w:eastAsia="en-IE"/>
      <w14:ligatures w14:val="standardContextual"/>
    </w:rPr>
  </w:style>
  <w:style w:type="paragraph" w:customStyle="1" w:styleId="59DE238BCC524A23BC34D2A707C1132A">
    <w:name w:val="59DE238BCC524A23BC34D2A707C1132A"/>
    <w:rsid w:val="009E6F76"/>
    <w:pPr>
      <w:spacing w:line="278" w:lineRule="auto"/>
    </w:pPr>
    <w:rPr>
      <w:kern w:val="2"/>
      <w:sz w:val="24"/>
      <w:szCs w:val="24"/>
      <w:lang w:val="en-IE" w:eastAsia="en-IE"/>
      <w14:ligatures w14:val="standardContextual"/>
    </w:rPr>
  </w:style>
  <w:style w:type="paragraph" w:customStyle="1" w:styleId="B6634836FD28493BAD240F16469E0AD8">
    <w:name w:val="B6634836FD28493BAD240F16469E0AD8"/>
    <w:rsid w:val="00F9534C"/>
    <w:pPr>
      <w:spacing w:line="278" w:lineRule="auto"/>
    </w:pPr>
    <w:rPr>
      <w:kern w:val="2"/>
      <w:sz w:val="24"/>
      <w:szCs w:val="24"/>
      <w:lang w:val="en-IE" w:eastAsia="en-IE"/>
      <w14:ligatures w14:val="standardContextual"/>
    </w:rPr>
  </w:style>
  <w:style w:type="paragraph" w:customStyle="1" w:styleId="28607B9428A84152BAC1D5DE48CFF64B">
    <w:name w:val="28607B9428A84152BAC1D5DE48CFF64B"/>
    <w:rsid w:val="00F9534C"/>
    <w:pPr>
      <w:spacing w:line="278" w:lineRule="auto"/>
    </w:pPr>
    <w:rPr>
      <w:kern w:val="2"/>
      <w:sz w:val="24"/>
      <w:szCs w:val="24"/>
      <w:lang w:val="en-IE" w:eastAsia="en-IE"/>
      <w14:ligatures w14:val="standardContextual"/>
    </w:rPr>
  </w:style>
  <w:style w:type="paragraph" w:customStyle="1" w:styleId="927FF60C7BB44583ACFD27C299516595">
    <w:name w:val="927FF60C7BB44583ACFD27C299516595"/>
    <w:rsid w:val="00F9534C"/>
    <w:pPr>
      <w:spacing w:line="278" w:lineRule="auto"/>
    </w:pPr>
    <w:rPr>
      <w:kern w:val="2"/>
      <w:sz w:val="24"/>
      <w:szCs w:val="24"/>
      <w:lang w:val="en-IE" w:eastAsia="en-IE"/>
      <w14:ligatures w14:val="standardContextual"/>
    </w:rPr>
  </w:style>
  <w:style w:type="paragraph" w:customStyle="1" w:styleId="19F42A45647C4C4C8C6815AEA439945E">
    <w:name w:val="19F42A45647C4C4C8C6815AEA439945E"/>
    <w:rsid w:val="00F9534C"/>
    <w:pPr>
      <w:spacing w:line="278" w:lineRule="auto"/>
    </w:pPr>
    <w:rPr>
      <w:kern w:val="2"/>
      <w:sz w:val="24"/>
      <w:szCs w:val="24"/>
      <w:lang w:val="en-IE" w:eastAsia="en-IE"/>
      <w14:ligatures w14:val="standardContextual"/>
    </w:rPr>
  </w:style>
  <w:style w:type="paragraph" w:customStyle="1" w:styleId="2F9275F64A264B019890A53EDECC4B05">
    <w:name w:val="2F9275F64A264B019890A53EDECC4B05"/>
    <w:rsid w:val="006E0A8B"/>
    <w:pPr>
      <w:spacing w:line="278" w:lineRule="auto"/>
    </w:pPr>
    <w:rPr>
      <w:kern w:val="2"/>
      <w:sz w:val="24"/>
      <w:szCs w:val="24"/>
      <w:lang w:val="en-IE" w:eastAsia="en-IE"/>
      <w14:ligatures w14:val="standardContextual"/>
    </w:rPr>
  </w:style>
  <w:style w:type="paragraph" w:customStyle="1" w:styleId="E2E299D04C234F58B682B34F3C667B38">
    <w:name w:val="E2E299D04C234F58B682B34F3C667B38"/>
    <w:rsid w:val="00A643A0"/>
    <w:pPr>
      <w:spacing w:line="278" w:lineRule="auto"/>
    </w:pPr>
    <w:rPr>
      <w:kern w:val="2"/>
      <w:sz w:val="24"/>
      <w:szCs w:val="24"/>
      <w:lang w:val="en-IE" w:eastAsia="en-IE"/>
      <w14:ligatures w14:val="standardContextual"/>
    </w:rPr>
  </w:style>
  <w:style w:type="paragraph" w:customStyle="1" w:styleId="AEE124FA50AB4336B8CE0983CBA95A98">
    <w:name w:val="AEE124FA50AB4336B8CE0983CBA95A98"/>
    <w:rsid w:val="00A643A0"/>
    <w:pPr>
      <w:spacing w:line="278" w:lineRule="auto"/>
    </w:pPr>
    <w:rPr>
      <w:kern w:val="2"/>
      <w:sz w:val="24"/>
      <w:szCs w:val="24"/>
      <w:lang w:val="en-IE" w:eastAsia="en-IE"/>
      <w14:ligatures w14:val="standardContextual"/>
    </w:rPr>
  </w:style>
  <w:style w:type="paragraph" w:customStyle="1" w:styleId="46328793CE6F43CBA354D4DB8D30EC59">
    <w:name w:val="46328793CE6F43CBA354D4DB8D30EC59"/>
    <w:rsid w:val="00554F33"/>
    <w:pPr>
      <w:spacing w:line="278" w:lineRule="auto"/>
    </w:pPr>
    <w:rPr>
      <w:kern w:val="2"/>
      <w:sz w:val="24"/>
      <w:szCs w:val="24"/>
      <w:lang w:val="en-IE" w:eastAsia="en-IE"/>
      <w14:ligatures w14:val="standardContextual"/>
    </w:rPr>
  </w:style>
  <w:style w:type="paragraph" w:customStyle="1" w:styleId="02A298A1FEE84969BE43583C9CDA8962">
    <w:name w:val="02A298A1FEE84969BE43583C9CDA8962"/>
    <w:rsid w:val="00554F33"/>
    <w:pPr>
      <w:spacing w:line="278" w:lineRule="auto"/>
    </w:pPr>
    <w:rPr>
      <w:kern w:val="2"/>
      <w:sz w:val="24"/>
      <w:szCs w:val="24"/>
      <w:lang w:val="en-IE" w:eastAsia="en-IE"/>
      <w14:ligatures w14:val="standardContextual"/>
    </w:rPr>
  </w:style>
  <w:style w:type="paragraph" w:customStyle="1" w:styleId="5010759667D44F5A92BB719D34EBDC45">
    <w:name w:val="5010759667D44F5A92BB719D34EBDC45"/>
    <w:rsid w:val="006F4530"/>
    <w:pPr>
      <w:spacing w:line="278" w:lineRule="auto"/>
    </w:pPr>
    <w:rPr>
      <w:kern w:val="2"/>
      <w:sz w:val="24"/>
      <w:szCs w:val="24"/>
      <w:lang w:val="en-IE" w:eastAsia="en-IE"/>
      <w14:ligatures w14:val="standardContextual"/>
    </w:rPr>
  </w:style>
  <w:style w:type="paragraph" w:customStyle="1" w:styleId="F085F8C15DC74745AC68ACC366B64971">
    <w:name w:val="F085F8C15DC74745AC68ACC366B64971"/>
    <w:rsid w:val="006F4530"/>
    <w:pPr>
      <w:spacing w:line="278" w:lineRule="auto"/>
    </w:pPr>
    <w:rPr>
      <w:kern w:val="2"/>
      <w:sz w:val="24"/>
      <w:szCs w:val="24"/>
      <w:lang w:val="en-IE" w:eastAsia="en-IE"/>
      <w14:ligatures w14:val="standardContextual"/>
    </w:rPr>
  </w:style>
  <w:style w:type="paragraph" w:customStyle="1" w:styleId="444F60447B6746C9B57B671DF06CAF8C">
    <w:name w:val="444F60447B6746C9B57B671DF06CAF8C"/>
    <w:rsid w:val="006F4530"/>
    <w:pPr>
      <w:spacing w:line="278" w:lineRule="auto"/>
    </w:pPr>
    <w:rPr>
      <w:kern w:val="2"/>
      <w:sz w:val="24"/>
      <w:szCs w:val="24"/>
      <w:lang w:val="en-IE" w:eastAsia="en-IE"/>
      <w14:ligatures w14:val="standardContextual"/>
    </w:rPr>
  </w:style>
  <w:style w:type="paragraph" w:customStyle="1" w:styleId="7757A7F20A4140FFBF40759BC9FBCF25">
    <w:name w:val="7757A7F20A4140FFBF40759BC9FBCF25"/>
    <w:rsid w:val="006F4530"/>
    <w:pPr>
      <w:spacing w:line="278" w:lineRule="auto"/>
    </w:pPr>
    <w:rPr>
      <w:kern w:val="2"/>
      <w:sz w:val="24"/>
      <w:szCs w:val="24"/>
      <w:lang w:val="en-IE" w:eastAsia="en-IE"/>
      <w14:ligatures w14:val="standardContextual"/>
    </w:rPr>
  </w:style>
  <w:style w:type="paragraph" w:customStyle="1" w:styleId="C8F0617B347E42B09CB948AA12F254A0">
    <w:name w:val="C8F0617B347E42B09CB948AA12F254A0"/>
    <w:rsid w:val="006F4530"/>
    <w:pPr>
      <w:spacing w:line="278" w:lineRule="auto"/>
    </w:pPr>
    <w:rPr>
      <w:kern w:val="2"/>
      <w:sz w:val="24"/>
      <w:szCs w:val="24"/>
      <w:lang w:val="en-IE" w:eastAsia="en-IE"/>
      <w14:ligatures w14:val="standardContextual"/>
    </w:rPr>
  </w:style>
  <w:style w:type="paragraph" w:customStyle="1" w:styleId="AE458B01498946668D37C71D2325FAF5">
    <w:name w:val="AE458B01498946668D37C71D2325FAF5"/>
    <w:rsid w:val="006F4530"/>
    <w:pPr>
      <w:spacing w:line="278" w:lineRule="auto"/>
    </w:pPr>
    <w:rPr>
      <w:kern w:val="2"/>
      <w:sz w:val="24"/>
      <w:szCs w:val="24"/>
      <w:lang w:val="en-IE" w:eastAsia="en-IE"/>
      <w14:ligatures w14:val="standardContextual"/>
    </w:rPr>
  </w:style>
  <w:style w:type="paragraph" w:customStyle="1" w:styleId="C4D334756D774F95BBDA5B8AB5D3D6A4">
    <w:name w:val="C4D334756D774F95BBDA5B8AB5D3D6A4"/>
    <w:rsid w:val="006F4530"/>
    <w:pPr>
      <w:spacing w:line="278" w:lineRule="auto"/>
    </w:pPr>
    <w:rPr>
      <w:kern w:val="2"/>
      <w:sz w:val="24"/>
      <w:szCs w:val="24"/>
      <w:lang w:val="en-IE" w:eastAsia="en-IE"/>
      <w14:ligatures w14:val="standardContextual"/>
    </w:rPr>
  </w:style>
  <w:style w:type="paragraph" w:customStyle="1" w:styleId="3337A5F215CD49E1A05A4B9402AEF89B">
    <w:name w:val="3337A5F215CD49E1A05A4B9402AEF89B"/>
    <w:rsid w:val="006F4530"/>
    <w:pPr>
      <w:spacing w:line="278" w:lineRule="auto"/>
    </w:pPr>
    <w:rPr>
      <w:kern w:val="2"/>
      <w:sz w:val="24"/>
      <w:szCs w:val="24"/>
      <w:lang w:val="en-IE" w:eastAsia="en-IE"/>
      <w14:ligatures w14:val="standardContextual"/>
    </w:rPr>
  </w:style>
  <w:style w:type="paragraph" w:customStyle="1" w:styleId="1F76B9C1028C4F7C9A1E001BF83F9DA7">
    <w:name w:val="1F76B9C1028C4F7C9A1E001BF83F9DA7"/>
    <w:rsid w:val="006F4530"/>
    <w:pPr>
      <w:spacing w:line="278" w:lineRule="auto"/>
    </w:pPr>
    <w:rPr>
      <w:kern w:val="2"/>
      <w:sz w:val="24"/>
      <w:szCs w:val="24"/>
      <w:lang w:val="en-IE" w:eastAsia="en-IE"/>
      <w14:ligatures w14:val="standardContextual"/>
    </w:rPr>
  </w:style>
  <w:style w:type="paragraph" w:customStyle="1" w:styleId="C758E0B7AC1A4244A322630C252B2714">
    <w:name w:val="C758E0B7AC1A4244A322630C252B2714"/>
    <w:rsid w:val="006F4530"/>
    <w:pPr>
      <w:spacing w:line="278" w:lineRule="auto"/>
    </w:pPr>
    <w:rPr>
      <w:kern w:val="2"/>
      <w:sz w:val="24"/>
      <w:szCs w:val="24"/>
      <w:lang w:val="en-IE" w:eastAsia="en-IE"/>
      <w14:ligatures w14:val="standardContextual"/>
    </w:rPr>
  </w:style>
  <w:style w:type="paragraph" w:customStyle="1" w:styleId="93DB42FD385648EB940F8D136B56C07E">
    <w:name w:val="93DB42FD385648EB940F8D136B56C07E"/>
    <w:rsid w:val="006F4530"/>
    <w:pPr>
      <w:spacing w:line="278" w:lineRule="auto"/>
    </w:pPr>
    <w:rPr>
      <w:kern w:val="2"/>
      <w:sz w:val="24"/>
      <w:szCs w:val="24"/>
      <w:lang w:val="en-IE" w:eastAsia="en-IE"/>
      <w14:ligatures w14:val="standardContextual"/>
    </w:rPr>
  </w:style>
  <w:style w:type="paragraph" w:customStyle="1" w:styleId="205BA0C9FD50478CBC10C62D6B3DF51A">
    <w:name w:val="205BA0C9FD50478CBC10C62D6B3DF51A"/>
    <w:rsid w:val="006F4530"/>
    <w:pPr>
      <w:spacing w:line="278" w:lineRule="auto"/>
    </w:pPr>
    <w:rPr>
      <w:kern w:val="2"/>
      <w:sz w:val="24"/>
      <w:szCs w:val="24"/>
      <w:lang w:val="en-IE" w:eastAsia="en-IE"/>
      <w14:ligatures w14:val="standardContextual"/>
    </w:rPr>
  </w:style>
  <w:style w:type="paragraph" w:customStyle="1" w:styleId="94482FF2D478400EA8FCBB9EFBC6F31C">
    <w:name w:val="94482FF2D478400EA8FCBB9EFBC6F31C"/>
    <w:rsid w:val="006F4530"/>
    <w:pPr>
      <w:spacing w:line="278" w:lineRule="auto"/>
    </w:pPr>
    <w:rPr>
      <w:kern w:val="2"/>
      <w:sz w:val="24"/>
      <w:szCs w:val="24"/>
      <w:lang w:val="en-IE" w:eastAsia="en-IE"/>
      <w14:ligatures w14:val="standardContextual"/>
    </w:rPr>
  </w:style>
  <w:style w:type="paragraph" w:customStyle="1" w:styleId="94481C8203BF435F812D344D9BCBB4C9">
    <w:name w:val="94481C8203BF435F812D344D9BCBB4C9"/>
    <w:rsid w:val="006F4530"/>
    <w:pPr>
      <w:spacing w:line="278" w:lineRule="auto"/>
    </w:pPr>
    <w:rPr>
      <w:kern w:val="2"/>
      <w:sz w:val="24"/>
      <w:szCs w:val="24"/>
      <w:lang w:val="en-IE" w:eastAsia="en-IE"/>
      <w14:ligatures w14:val="standardContextual"/>
    </w:rPr>
  </w:style>
  <w:style w:type="paragraph" w:customStyle="1" w:styleId="EE2A146398AB48C9B66BA051F1B3D973">
    <w:name w:val="EE2A146398AB48C9B66BA051F1B3D973"/>
    <w:rsid w:val="006F4530"/>
    <w:pPr>
      <w:spacing w:line="278" w:lineRule="auto"/>
    </w:pPr>
    <w:rPr>
      <w:kern w:val="2"/>
      <w:sz w:val="24"/>
      <w:szCs w:val="24"/>
      <w:lang w:val="en-IE" w:eastAsia="en-IE"/>
      <w14:ligatures w14:val="standardContextual"/>
    </w:rPr>
  </w:style>
  <w:style w:type="paragraph" w:customStyle="1" w:styleId="A7D58A1D85CF4BF0A8C6D7DF6182A330">
    <w:name w:val="A7D58A1D85CF4BF0A8C6D7DF6182A330"/>
    <w:rsid w:val="006F4530"/>
    <w:pPr>
      <w:spacing w:line="278" w:lineRule="auto"/>
    </w:pPr>
    <w:rPr>
      <w:kern w:val="2"/>
      <w:sz w:val="24"/>
      <w:szCs w:val="24"/>
      <w:lang w:val="en-IE" w:eastAsia="en-IE"/>
      <w14:ligatures w14:val="standardContextual"/>
    </w:rPr>
  </w:style>
  <w:style w:type="paragraph" w:customStyle="1" w:styleId="53086B307A93489CBC9C654FB36160DF">
    <w:name w:val="53086B307A93489CBC9C654FB36160DF"/>
    <w:rsid w:val="006F4530"/>
    <w:pPr>
      <w:spacing w:line="278" w:lineRule="auto"/>
    </w:pPr>
    <w:rPr>
      <w:kern w:val="2"/>
      <w:sz w:val="24"/>
      <w:szCs w:val="24"/>
      <w:lang w:val="en-IE" w:eastAsia="en-IE"/>
      <w14:ligatures w14:val="standardContextual"/>
    </w:rPr>
  </w:style>
  <w:style w:type="paragraph" w:customStyle="1" w:styleId="F075E1D35B044034982564F145380325">
    <w:name w:val="F075E1D35B044034982564F145380325"/>
    <w:rsid w:val="006F4530"/>
    <w:pPr>
      <w:spacing w:line="278" w:lineRule="auto"/>
    </w:pPr>
    <w:rPr>
      <w:kern w:val="2"/>
      <w:sz w:val="24"/>
      <w:szCs w:val="24"/>
      <w:lang w:val="en-IE" w:eastAsia="en-IE"/>
      <w14:ligatures w14:val="standardContextual"/>
    </w:rPr>
  </w:style>
  <w:style w:type="paragraph" w:customStyle="1" w:styleId="11693BFAA09D4F49B61E826D019F53C2">
    <w:name w:val="11693BFAA09D4F49B61E826D019F53C2"/>
    <w:rsid w:val="006F4530"/>
    <w:pPr>
      <w:spacing w:line="278" w:lineRule="auto"/>
    </w:pPr>
    <w:rPr>
      <w:kern w:val="2"/>
      <w:sz w:val="24"/>
      <w:szCs w:val="24"/>
      <w:lang w:val="en-IE" w:eastAsia="en-IE"/>
      <w14:ligatures w14:val="standardContextual"/>
    </w:rPr>
  </w:style>
  <w:style w:type="paragraph" w:customStyle="1" w:styleId="84BCFC92A22D4E978EC7CE0846C3EEF5">
    <w:name w:val="84BCFC92A22D4E978EC7CE0846C3EEF5"/>
    <w:rsid w:val="006F4530"/>
    <w:pPr>
      <w:spacing w:line="278" w:lineRule="auto"/>
    </w:pPr>
    <w:rPr>
      <w:kern w:val="2"/>
      <w:sz w:val="24"/>
      <w:szCs w:val="24"/>
      <w:lang w:val="en-IE" w:eastAsia="en-IE"/>
      <w14:ligatures w14:val="standardContextual"/>
    </w:rPr>
  </w:style>
  <w:style w:type="paragraph" w:customStyle="1" w:styleId="B9D82A3B759841A08556D6924734DAAA">
    <w:name w:val="B9D82A3B759841A08556D6924734DAAA"/>
    <w:rsid w:val="006F4530"/>
    <w:pPr>
      <w:spacing w:line="278" w:lineRule="auto"/>
    </w:pPr>
    <w:rPr>
      <w:kern w:val="2"/>
      <w:sz w:val="24"/>
      <w:szCs w:val="24"/>
      <w:lang w:val="en-IE" w:eastAsia="en-IE"/>
      <w14:ligatures w14:val="standardContextual"/>
    </w:rPr>
  </w:style>
  <w:style w:type="paragraph" w:customStyle="1" w:styleId="EFE824978FD94EE1914FBA61AD59C1C2">
    <w:name w:val="EFE824978FD94EE1914FBA61AD59C1C2"/>
    <w:rsid w:val="006F4530"/>
    <w:pPr>
      <w:spacing w:line="278" w:lineRule="auto"/>
    </w:pPr>
    <w:rPr>
      <w:kern w:val="2"/>
      <w:sz w:val="24"/>
      <w:szCs w:val="24"/>
      <w:lang w:val="en-IE" w:eastAsia="en-IE"/>
      <w14:ligatures w14:val="standardContextual"/>
    </w:rPr>
  </w:style>
  <w:style w:type="paragraph" w:customStyle="1" w:styleId="4021EF9C09EA4A29A6A56ACE37F5E71B">
    <w:name w:val="4021EF9C09EA4A29A6A56ACE37F5E71B"/>
    <w:rsid w:val="006F4530"/>
    <w:pPr>
      <w:spacing w:line="278" w:lineRule="auto"/>
    </w:pPr>
    <w:rPr>
      <w:kern w:val="2"/>
      <w:sz w:val="24"/>
      <w:szCs w:val="24"/>
      <w:lang w:val="en-IE" w:eastAsia="en-IE"/>
      <w14:ligatures w14:val="standardContextual"/>
    </w:rPr>
  </w:style>
  <w:style w:type="paragraph" w:customStyle="1" w:styleId="BAB410A4A3294D448FB350114846B4A8">
    <w:name w:val="BAB410A4A3294D448FB350114846B4A8"/>
    <w:rsid w:val="006F4530"/>
    <w:pPr>
      <w:spacing w:line="278" w:lineRule="auto"/>
    </w:pPr>
    <w:rPr>
      <w:kern w:val="2"/>
      <w:sz w:val="24"/>
      <w:szCs w:val="24"/>
      <w:lang w:val="en-IE" w:eastAsia="en-IE"/>
      <w14:ligatures w14:val="standardContextual"/>
    </w:rPr>
  </w:style>
  <w:style w:type="paragraph" w:customStyle="1" w:styleId="9951492818A4475AB83C82569A7909CE">
    <w:name w:val="9951492818A4475AB83C82569A7909CE"/>
    <w:rsid w:val="006F4530"/>
    <w:pPr>
      <w:spacing w:line="278" w:lineRule="auto"/>
    </w:pPr>
    <w:rPr>
      <w:kern w:val="2"/>
      <w:sz w:val="24"/>
      <w:szCs w:val="24"/>
      <w:lang w:val="en-IE" w:eastAsia="en-IE"/>
      <w14:ligatures w14:val="standardContextual"/>
    </w:rPr>
  </w:style>
  <w:style w:type="paragraph" w:customStyle="1" w:styleId="8635948D0D004552983C31098FF32377">
    <w:name w:val="8635948D0D004552983C31098FF32377"/>
    <w:rsid w:val="006F4530"/>
    <w:pPr>
      <w:spacing w:line="278" w:lineRule="auto"/>
    </w:pPr>
    <w:rPr>
      <w:kern w:val="2"/>
      <w:sz w:val="24"/>
      <w:szCs w:val="24"/>
      <w:lang w:val="en-IE" w:eastAsia="en-IE"/>
      <w14:ligatures w14:val="standardContextual"/>
    </w:rPr>
  </w:style>
  <w:style w:type="paragraph" w:customStyle="1" w:styleId="1723B3910B414DD1BB4831CF44160AD5">
    <w:name w:val="1723B3910B414DD1BB4831CF44160AD5"/>
    <w:rsid w:val="006F4530"/>
    <w:pPr>
      <w:spacing w:line="278" w:lineRule="auto"/>
    </w:pPr>
    <w:rPr>
      <w:kern w:val="2"/>
      <w:sz w:val="24"/>
      <w:szCs w:val="24"/>
      <w:lang w:val="en-IE" w:eastAsia="en-IE"/>
      <w14:ligatures w14:val="standardContextual"/>
    </w:rPr>
  </w:style>
  <w:style w:type="paragraph" w:customStyle="1" w:styleId="FBA65E8145E24CDCB2F143C458CB5CCB">
    <w:name w:val="FBA65E8145E24CDCB2F143C458CB5CCB"/>
    <w:rsid w:val="006F4530"/>
    <w:pPr>
      <w:spacing w:line="278" w:lineRule="auto"/>
    </w:pPr>
    <w:rPr>
      <w:kern w:val="2"/>
      <w:sz w:val="24"/>
      <w:szCs w:val="24"/>
      <w:lang w:val="en-IE" w:eastAsia="en-IE"/>
      <w14:ligatures w14:val="standardContextual"/>
    </w:rPr>
  </w:style>
  <w:style w:type="paragraph" w:customStyle="1" w:styleId="0FA0BD2C74CD44DC8781A2BDA0F2A2E5">
    <w:name w:val="0FA0BD2C74CD44DC8781A2BDA0F2A2E5"/>
    <w:rsid w:val="006F4530"/>
    <w:pPr>
      <w:spacing w:line="278" w:lineRule="auto"/>
    </w:pPr>
    <w:rPr>
      <w:kern w:val="2"/>
      <w:sz w:val="24"/>
      <w:szCs w:val="24"/>
      <w:lang w:val="en-IE" w:eastAsia="en-IE"/>
      <w14:ligatures w14:val="standardContextual"/>
    </w:rPr>
  </w:style>
  <w:style w:type="paragraph" w:customStyle="1" w:styleId="0E9601314A1D49ECACEF87329D422FCE">
    <w:name w:val="0E9601314A1D49ECACEF87329D422FCE"/>
    <w:rsid w:val="006F4530"/>
    <w:pPr>
      <w:spacing w:line="278" w:lineRule="auto"/>
    </w:pPr>
    <w:rPr>
      <w:kern w:val="2"/>
      <w:sz w:val="24"/>
      <w:szCs w:val="24"/>
      <w:lang w:val="en-IE" w:eastAsia="en-IE"/>
      <w14:ligatures w14:val="standardContextual"/>
    </w:rPr>
  </w:style>
  <w:style w:type="paragraph" w:customStyle="1" w:styleId="0BC41CBB131240528D865B487E78482C">
    <w:name w:val="0BC41CBB131240528D865B487E78482C"/>
    <w:rsid w:val="006F4530"/>
    <w:pPr>
      <w:spacing w:line="278" w:lineRule="auto"/>
    </w:pPr>
    <w:rPr>
      <w:kern w:val="2"/>
      <w:sz w:val="24"/>
      <w:szCs w:val="24"/>
      <w:lang w:val="en-IE" w:eastAsia="en-IE"/>
      <w14:ligatures w14:val="standardContextual"/>
    </w:rPr>
  </w:style>
  <w:style w:type="paragraph" w:customStyle="1" w:styleId="0C6F28BC60C04E43B7DB1B28B8A7FA85">
    <w:name w:val="0C6F28BC60C04E43B7DB1B28B8A7FA85"/>
    <w:rsid w:val="006F4530"/>
    <w:pPr>
      <w:spacing w:line="278" w:lineRule="auto"/>
    </w:pPr>
    <w:rPr>
      <w:kern w:val="2"/>
      <w:sz w:val="24"/>
      <w:szCs w:val="24"/>
      <w:lang w:val="en-IE" w:eastAsia="en-IE"/>
      <w14:ligatures w14:val="standardContextual"/>
    </w:rPr>
  </w:style>
  <w:style w:type="paragraph" w:customStyle="1" w:styleId="FA6AA70506184147B5AACA7B29090002">
    <w:name w:val="FA6AA70506184147B5AACA7B29090002"/>
    <w:rsid w:val="006F4530"/>
    <w:pPr>
      <w:spacing w:line="278" w:lineRule="auto"/>
    </w:pPr>
    <w:rPr>
      <w:kern w:val="2"/>
      <w:sz w:val="24"/>
      <w:szCs w:val="24"/>
      <w:lang w:val="en-IE" w:eastAsia="en-IE"/>
      <w14:ligatures w14:val="standardContextual"/>
    </w:rPr>
  </w:style>
  <w:style w:type="paragraph" w:customStyle="1" w:styleId="BB5D8481AB944BD090772AF3EA281F2B">
    <w:name w:val="BB5D8481AB944BD090772AF3EA281F2B"/>
    <w:rsid w:val="006F4530"/>
    <w:pPr>
      <w:spacing w:line="278" w:lineRule="auto"/>
    </w:pPr>
    <w:rPr>
      <w:kern w:val="2"/>
      <w:sz w:val="24"/>
      <w:szCs w:val="24"/>
      <w:lang w:val="en-IE" w:eastAsia="en-IE"/>
      <w14:ligatures w14:val="standardContextual"/>
    </w:rPr>
  </w:style>
  <w:style w:type="paragraph" w:customStyle="1" w:styleId="687AAD4376B042E6AF537F686E8C0F3D">
    <w:name w:val="687AAD4376B042E6AF537F686E8C0F3D"/>
    <w:rsid w:val="006F4530"/>
    <w:pPr>
      <w:spacing w:line="278" w:lineRule="auto"/>
    </w:pPr>
    <w:rPr>
      <w:kern w:val="2"/>
      <w:sz w:val="24"/>
      <w:szCs w:val="24"/>
      <w:lang w:val="en-IE" w:eastAsia="en-IE"/>
      <w14:ligatures w14:val="standardContextual"/>
    </w:rPr>
  </w:style>
  <w:style w:type="paragraph" w:customStyle="1" w:styleId="EC1F93623A494C63B215025A91B0935D">
    <w:name w:val="EC1F93623A494C63B215025A91B0935D"/>
    <w:rsid w:val="006F4530"/>
    <w:pPr>
      <w:spacing w:line="278" w:lineRule="auto"/>
    </w:pPr>
    <w:rPr>
      <w:kern w:val="2"/>
      <w:sz w:val="24"/>
      <w:szCs w:val="24"/>
      <w:lang w:val="en-IE" w:eastAsia="en-IE"/>
      <w14:ligatures w14:val="standardContextual"/>
    </w:rPr>
  </w:style>
  <w:style w:type="paragraph" w:customStyle="1" w:styleId="01E6B0D7B88C464195E1217517EA8F3A">
    <w:name w:val="01E6B0D7B88C464195E1217517EA8F3A"/>
    <w:rsid w:val="006F4530"/>
    <w:pPr>
      <w:spacing w:line="278" w:lineRule="auto"/>
    </w:pPr>
    <w:rPr>
      <w:kern w:val="2"/>
      <w:sz w:val="24"/>
      <w:szCs w:val="24"/>
      <w:lang w:val="en-IE" w:eastAsia="en-IE"/>
      <w14:ligatures w14:val="standardContextual"/>
    </w:rPr>
  </w:style>
  <w:style w:type="paragraph" w:customStyle="1" w:styleId="EFE0C669AF2A4B5EB8EF427FF79EB641">
    <w:name w:val="EFE0C669AF2A4B5EB8EF427FF79EB641"/>
    <w:rsid w:val="006F4530"/>
    <w:pPr>
      <w:spacing w:line="278" w:lineRule="auto"/>
    </w:pPr>
    <w:rPr>
      <w:kern w:val="2"/>
      <w:sz w:val="24"/>
      <w:szCs w:val="24"/>
      <w:lang w:val="en-IE" w:eastAsia="en-IE"/>
      <w14:ligatures w14:val="standardContextual"/>
    </w:rPr>
  </w:style>
  <w:style w:type="paragraph" w:customStyle="1" w:styleId="F3D552665357473F9C477BC1F0D85001">
    <w:name w:val="F3D552665357473F9C477BC1F0D85001"/>
    <w:rsid w:val="006F4530"/>
    <w:pPr>
      <w:spacing w:line="278" w:lineRule="auto"/>
    </w:pPr>
    <w:rPr>
      <w:kern w:val="2"/>
      <w:sz w:val="24"/>
      <w:szCs w:val="24"/>
      <w:lang w:val="en-IE" w:eastAsia="en-IE"/>
      <w14:ligatures w14:val="standardContextual"/>
    </w:rPr>
  </w:style>
  <w:style w:type="paragraph" w:customStyle="1" w:styleId="B67DA59F61554741BEE7A2741BD0238E">
    <w:name w:val="B67DA59F61554741BEE7A2741BD0238E"/>
    <w:rsid w:val="006F4530"/>
    <w:pPr>
      <w:spacing w:line="278" w:lineRule="auto"/>
    </w:pPr>
    <w:rPr>
      <w:kern w:val="2"/>
      <w:sz w:val="24"/>
      <w:szCs w:val="24"/>
      <w:lang w:val="en-IE" w:eastAsia="en-IE"/>
      <w14:ligatures w14:val="standardContextual"/>
    </w:rPr>
  </w:style>
  <w:style w:type="paragraph" w:customStyle="1" w:styleId="51C81897DAD1468F8B2055504D5FADE2">
    <w:name w:val="51C81897DAD1468F8B2055504D5FADE2"/>
    <w:rsid w:val="006F4530"/>
    <w:pPr>
      <w:spacing w:line="278" w:lineRule="auto"/>
    </w:pPr>
    <w:rPr>
      <w:kern w:val="2"/>
      <w:sz w:val="24"/>
      <w:szCs w:val="24"/>
      <w:lang w:val="en-IE" w:eastAsia="en-IE"/>
      <w14:ligatures w14:val="standardContextual"/>
    </w:rPr>
  </w:style>
  <w:style w:type="paragraph" w:customStyle="1" w:styleId="4B5EBDC4D86246C9813632830960C377">
    <w:name w:val="4B5EBDC4D86246C9813632830960C377"/>
    <w:rsid w:val="006F4530"/>
    <w:pPr>
      <w:spacing w:line="278" w:lineRule="auto"/>
    </w:pPr>
    <w:rPr>
      <w:kern w:val="2"/>
      <w:sz w:val="24"/>
      <w:szCs w:val="24"/>
      <w:lang w:val="en-IE" w:eastAsia="en-IE"/>
      <w14:ligatures w14:val="standardContextual"/>
    </w:rPr>
  </w:style>
  <w:style w:type="paragraph" w:customStyle="1" w:styleId="5C79B00FC3244E82B033BFCCE7EAD9F7">
    <w:name w:val="5C79B00FC3244E82B033BFCCE7EAD9F7"/>
    <w:rsid w:val="006F4530"/>
    <w:pPr>
      <w:spacing w:line="278" w:lineRule="auto"/>
    </w:pPr>
    <w:rPr>
      <w:kern w:val="2"/>
      <w:sz w:val="24"/>
      <w:szCs w:val="24"/>
      <w:lang w:val="en-IE" w:eastAsia="en-IE"/>
      <w14:ligatures w14:val="standardContextual"/>
    </w:rPr>
  </w:style>
  <w:style w:type="paragraph" w:customStyle="1" w:styleId="62BEF64501014B08B6DB92C00B3E1B22">
    <w:name w:val="62BEF64501014B08B6DB92C00B3E1B22"/>
    <w:rsid w:val="006F4530"/>
    <w:pPr>
      <w:spacing w:line="278" w:lineRule="auto"/>
    </w:pPr>
    <w:rPr>
      <w:kern w:val="2"/>
      <w:sz w:val="24"/>
      <w:szCs w:val="24"/>
      <w:lang w:val="en-IE" w:eastAsia="en-IE"/>
      <w14:ligatures w14:val="standardContextual"/>
    </w:rPr>
  </w:style>
  <w:style w:type="paragraph" w:customStyle="1" w:styleId="D585344669994709B25A43EF28322DED">
    <w:name w:val="D585344669994709B25A43EF28322DED"/>
    <w:rsid w:val="006F4530"/>
    <w:pPr>
      <w:spacing w:line="278" w:lineRule="auto"/>
    </w:pPr>
    <w:rPr>
      <w:kern w:val="2"/>
      <w:sz w:val="24"/>
      <w:szCs w:val="24"/>
      <w:lang w:val="en-IE" w:eastAsia="en-IE"/>
      <w14:ligatures w14:val="standardContextual"/>
    </w:rPr>
  </w:style>
  <w:style w:type="paragraph" w:customStyle="1" w:styleId="1CF0ACC5F9D442E996815667745F761C">
    <w:name w:val="1CF0ACC5F9D442E996815667745F761C"/>
    <w:rsid w:val="006F4530"/>
    <w:pPr>
      <w:spacing w:line="278" w:lineRule="auto"/>
    </w:pPr>
    <w:rPr>
      <w:kern w:val="2"/>
      <w:sz w:val="24"/>
      <w:szCs w:val="24"/>
      <w:lang w:val="en-IE" w:eastAsia="en-IE"/>
      <w14:ligatures w14:val="standardContextual"/>
    </w:rPr>
  </w:style>
  <w:style w:type="paragraph" w:customStyle="1" w:styleId="9A071CFF1B20452CBDBF89F105047036">
    <w:name w:val="9A071CFF1B20452CBDBF89F105047036"/>
    <w:rsid w:val="006F4530"/>
    <w:pPr>
      <w:spacing w:line="278" w:lineRule="auto"/>
    </w:pPr>
    <w:rPr>
      <w:kern w:val="2"/>
      <w:sz w:val="24"/>
      <w:szCs w:val="24"/>
      <w:lang w:val="en-IE" w:eastAsia="en-IE"/>
      <w14:ligatures w14:val="standardContextual"/>
    </w:rPr>
  </w:style>
  <w:style w:type="paragraph" w:customStyle="1" w:styleId="7A97058952C54EEEB93920D0EF7B4351">
    <w:name w:val="7A97058952C54EEEB93920D0EF7B4351"/>
    <w:rsid w:val="006F4530"/>
    <w:pPr>
      <w:spacing w:line="278" w:lineRule="auto"/>
    </w:pPr>
    <w:rPr>
      <w:kern w:val="2"/>
      <w:sz w:val="24"/>
      <w:szCs w:val="24"/>
      <w:lang w:val="en-IE" w:eastAsia="en-IE"/>
      <w14:ligatures w14:val="standardContextual"/>
    </w:rPr>
  </w:style>
  <w:style w:type="paragraph" w:customStyle="1" w:styleId="D39B1D15E7E94E18945D62F2461DB884">
    <w:name w:val="D39B1D15E7E94E18945D62F2461DB884"/>
    <w:rsid w:val="006F4530"/>
    <w:pPr>
      <w:spacing w:line="278" w:lineRule="auto"/>
    </w:pPr>
    <w:rPr>
      <w:kern w:val="2"/>
      <w:sz w:val="24"/>
      <w:szCs w:val="24"/>
      <w:lang w:val="en-IE" w:eastAsia="en-IE"/>
      <w14:ligatures w14:val="standardContextual"/>
    </w:rPr>
  </w:style>
  <w:style w:type="paragraph" w:customStyle="1" w:styleId="204896B4BB694C599DC1EBA45A0B1C8F">
    <w:name w:val="204896B4BB694C599DC1EBA45A0B1C8F"/>
    <w:rsid w:val="006F4530"/>
    <w:pPr>
      <w:spacing w:line="278" w:lineRule="auto"/>
    </w:pPr>
    <w:rPr>
      <w:kern w:val="2"/>
      <w:sz w:val="24"/>
      <w:szCs w:val="24"/>
      <w:lang w:val="en-IE" w:eastAsia="en-IE"/>
      <w14:ligatures w14:val="standardContextual"/>
    </w:rPr>
  </w:style>
  <w:style w:type="paragraph" w:customStyle="1" w:styleId="8587BB5C6DD249FAB0A7719A3AA76271">
    <w:name w:val="8587BB5C6DD249FAB0A7719A3AA76271"/>
    <w:rsid w:val="006F4530"/>
    <w:pPr>
      <w:spacing w:line="278" w:lineRule="auto"/>
    </w:pPr>
    <w:rPr>
      <w:kern w:val="2"/>
      <w:sz w:val="24"/>
      <w:szCs w:val="24"/>
      <w:lang w:val="en-IE" w:eastAsia="en-IE"/>
      <w14:ligatures w14:val="standardContextual"/>
    </w:rPr>
  </w:style>
  <w:style w:type="paragraph" w:customStyle="1" w:styleId="EEBE1ADFD7DF467DB73DCE8900FDD7B4">
    <w:name w:val="EEBE1ADFD7DF467DB73DCE8900FDD7B4"/>
    <w:rsid w:val="006F4530"/>
    <w:pPr>
      <w:spacing w:line="278" w:lineRule="auto"/>
    </w:pPr>
    <w:rPr>
      <w:kern w:val="2"/>
      <w:sz w:val="24"/>
      <w:szCs w:val="24"/>
      <w:lang w:val="en-IE" w:eastAsia="en-IE"/>
      <w14:ligatures w14:val="standardContextual"/>
    </w:rPr>
  </w:style>
  <w:style w:type="paragraph" w:customStyle="1" w:styleId="C46EB41BA3D24BC1B65B774A29B66AD1">
    <w:name w:val="C46EB41BA3D24BC1B65B774A29B66AD1"/>
    <w:rsid w:val="006F4530"/>
    <w:pPr>
      <w:spacing w:line="278" w:lineRule="auto"/>
    </w:pPr>
    <w:rPr>
      <w:kern w:val="2"/>
      <w:sz w:val="24"/>
      <w:szCs w:val="24"/>
      <w:lang w:val="en-IE" w:eastAsia="en-IE"/>
      <w14:ligatures w14:val="standardContextual"/>
    </w:rPr>
  </w:style>
  <w:style w:type="paragraph" w:customStyle="1" w:styleId="3F230EB5CD2F4FBC819E486B331EB75B">
    <w:name w:val="3F230EB5CD2F4FBC819E486B331EB75B"/>
    <w:rsid w:val="006F4530"/>
    <w:pPr>
      <w:spacing w:line="278" w:lineRule="auto"/>
    </w:pPr>
    <w:rPr>
      <w:kern w:val="2"/>
      <w:sz w:val="24"/>
      <w:szCs w:val="24"/>
      <w:lang w:val="en-IE" w:eastAsia="en-IE"/>
      <w14:ligatures w14:val="standardContextual"/>
    </w:rPr>
  </w:style>
  <w:style w:type="paragraph" w:customStyle="1" w:styleId="AA98E54872CB4AF5A26839F8924E4961">
    <w:name w:val="AA98E54872CB4AF5A26839F8924E4961"/>
    <w:rsid w:val="006F4530"/>
    <w:pPr>
      <w:spacing w:line="278" w:lineRule="auto"/>
    </w:pPr>
    <w:rPr>
      <w:kern w:val="2"/>
      <w:sz w:val="24"/>
      <w:szCs w:val="24"/>
      <w:lang w:val="en-IE" w:eastAsia="en-IE"/>
      <w14:ligatures w14:val="standardContextual"/>
    </w:rPr>
  </w:style>
  <w:style w:type="paragraph" w:customStyle="1" w:styleId="EE1EA99CAA2B4DF2B3C3B5B1DD6C102D">
    <w:name w:val="EE1EA99CAA2B4DF2B3C3B5B1DD6C102D"/>
    <w:rsid w:val="006F4530"/>
    <w:pPr>
      <w:spacing w:line="278" w:lineRule="auto"/>
    </w:pPr>
    <w:rPr>
      <w:kern w:val="2"/>
      <w:sz w:val="24"/>
      <w:szCs w:val="24"/>
      <w:lang w:val="en-IE" w:eastAsia="en-IE"/>
      <w14:ligatures w14:val="standardContextual"/>
    </w:rPr>
  </w:style>
  <w:style w:type="paragraph" w:customStyle="1" w:styleId="CF6ACED344184D9CB848982F5EFAE3A7">
    <w:name w:val="CF6ACED344184D9CB848982F5EFAE3A7"/>
    <w:rsid w:val="006F4530"/>
    <w:pPr>
      <w:spacing w:line="278" w:lineRule="auto"/>
    </w:pPr>
    <w:rPr>
      <w:kern w:val="2"/>
      <w:sz w:val="24"/>
      <w:szCs w:val="24"/>
      <w:lang w:val="en-IE" w:eastAsia="en-IE"/>
      <w14:ligatures w14:val="standardContextual"/>
    </w:rPr>
  </w:style>
  <w:style w:type="paragraph" w:customStyle="1" w:styleId="4AB44D4CA8674DF7BA1CEE4FAAD242CB">
    <w:name w:val="4AB44D4CA8674DF7BA1CEE4FAAD242CB"/>
    <w:rsid w:val="006F4530"/>
    <w:pPr>
      <w:spacing w:line="278" w:lineRule="auto"/>
    </w:pPr>
    <w:rPr>
      <w:kern w:val="2"/>
      <w:sz w:val="24"/>
      <w:szCs w:val="24"/>
      <w:lang w:val="en-IE" w:eastAsia="en-IE"/>
      <w14:ligatures w14:val="standardContextual"/>
    </w:rPr>
  </w:style>
  <w:style w:type="paragraph" w:customStyle="1" w:styleId="C5FEC9C678F6428E8FBB8BBB1A08F752">
    <w:name w:val="C5FEC9C678F6428E8FBB8BBB1A08F752"/>
    <w:rsid w:val="006F4530"/>
    <w:pPr>
      <w:spacing w:line="278" w:lineRule="auto"/>
    </w:pPr>
    <w:rPr>
      <w:kern w:val="2"/>
      <w:sz w:val="24"/>
      <w:szCs w:val="24"/>
      <w:lang w:val="en-IE" w:eastAsia="en-IE"/>
      <w14:ligatures w14:val="standardContextual"/>
    </w:rPr>
  </w:style>
  <w:style w:type="paragraph" w:customStyle="1" w:styleId="64DB1BC94FE04FB6A50FD0AE991334F9">
    <w:name w:val="64DB1BC94FE04FB6A50FD0AE991334F9"/>
    <w:rsid w:val="006F4530"/>
    <w:pPr>
      <w:spacing w:line="278" w:lineRule="auto"/>
    </w:pPr>
    <w:rPr>
      <w:kern w:val="2"/>
      <w:sz w:val="24"/>
      <w:szCs w:val="24"/>
      <w:lang w:val="en-IE" w:eastAsia="en-IE"/>
      <w14:ligatures w14:val="standardContextual"/>
    </w:rPr>
  </w:style>
  <w:style w:type="paragraph" w:customStyle="1" w:styleId="20D92AE63F3D4243AB53EF681A10B532">
    <w:name w:val="20D92AE63F3D4243AB53EF681A10B532"/>
    <w:rsid w:val="006F4530"/>
    <w:pPr>
      <w:spacing w:line="278" w:lineRule="auto"/>
    </w:pPr>
    <w:rPr>
      <w:kern w:val="2"/>
      <w:sz w:val="24"/>
      <w:szCs w:val="24"/>
      <w:lang w:val="en-IE" w:eastAsia="en-IE"/>
      <w14:ligatures w14:val="standardContextual"/>
    </w:rPr>
  </w:style>
  <w:style w:type="paragraph" w:customStyle="1" w:styleId="D789E3C3642A4DE3B49F2486497C5CC9">
    <w:name w:val="D789E3C3642A4DE3B49F2486497C5CC9"/>
    <w:rsid w:val="006F4530"/>
    <w:pPr>
      <w:spacing w:line="278" w:lineRule="auto"/>
    </w:pPr>
    <w:rPr>
      <w:kern w:val="2"/>
      <w:sz w:val="24"/>
      <w:szCs w:val="24"/>
      <w:lang w:val="en-IE" w:eastAsia="en-IE"/>
      <w14:ligatures w14:val="standardContextual"/>
    </w:rPr>
  </w:style>
  <w:style w:type="paragraph" w:customStyle="1" w:styleId="9AF6341004644569AFE488AD46BF9ED2">
    <w:name w:val="9AF6341004644569AFE488AD46BF9ED2"/>
    <w:rsid w:val="006F4530"/>
    <w:pPr>
      <w:spacing w:line="278" w:lineRule="auto"/>
    </w:pPr>
    <w:rPr>
      <w:kern w:val="2"/>
      <w:sz w:val="24"/>
      <w:szCs w:val="24"/>
      <w:lang w:val="en-IE" w:eastAsia="en-IE"/>
      <w14:ligatures w14:val="standardContextual"/>
    </w:rPr>
  </w:style>
  <w:style w:type="paragraph" w:customStyle="1" w:styleId="FC0F7F1F223B44858E4504A40C5C59EA">
    <w:name w:val="FC0F7F1F223B44858E4504A40C5C59EA"/>
    <w:rsid w:val="006F4530"/>
    <w:pPr>
      <w:spacing w:line="278" w:lineRule="auto"/>
    </w:pPr>
    <w:rPr>
      <w:kern w:val="2"/>
      <w:sz w:val="24"/>
      <w:szCs w:val="24"/>
      <w:lang w:val="en-IE" w:eastAsia="en-IE"/>
      <w14:ligatures w14:val="standardContextual"/>
    </w:rPr>
  </w:style>
  <w:style w:type="paragraph" w:customStyle="1" w:styleId="73F8083A33494019B5B38FD1FFFFBD57">
    <w:name w:val="73F8083A33494019B5B38FD1FFFFBD57"/>
    <w:rsid w:val="006F4530"/>
    <w:pPr>
      <w:spacing w:line="278" w:lineRule="auto"/>
    </w:pPr>
    <w:rPr>
      <w:kern w:val="2"/>
      <w:sz w:val="24"/>
      <w:szCs w:val="24"/>
      <w:lang w:val="en-IE" w:eastAsia="en-IE"/>
      <w14:ligatures w14:val="standardContextual"/>
    </w:rPr>
  </w:style>
  <w:style w:type="paragraph" w:customStyle="1" w:styleId="E7C903C2B56A489FBB102D1B43A9A9DB">
    <w:name w:val="E7C903C2B56A489FBB102D1B43A9A9DB"/>
    <w:rsid w:val="006F4530"/>
    <w:pPr>
      <w:spacing w:line="278" w:lineRule="auto"/>
    </w:pPr>
    <w:rPr>
      <w:kern w:val="2"/>
      <w:sz w:val="24"/>
      <w:szCs w:val="24"/>
      <w:lang w:val="en-IE" w:eastAsia="en-IE"/>
      <w14:ligatures w14:val="standardContextual"/>
    </w:rPr>
  </w:style>
  <w:style w:type="paragraph" w:customStyle="1" w:styleId="7FB421534C4A450A810F94595E0C9A67">
    <w:name w:val="7FB421534C4A450A810F94595E0C9A67"/>
    <w:rsid w:val="006F4530"/>
    <w:pPr>
      <w:spacing w:line="278" w:lineRule="auto"/>
    </w:pPr>
    <w:rPr>
      <w:kern w:val="2"/>
      <w:sz w:val="24"/>
      <w:szCs w:val="24"/>
      <w:lang w:val="en-IE" w:eastAsia="en-IE"/>
      <w14:ligatures w14:val="standardContextual"/>
    </w:rPr>
  </w:style>
  <w:style w:type="paragraph" w:customStyle="1" w:styleId="9504C864E4FE4B41906D45D8894A12E8">
    <w:name w:val="9504C864E4FE4B41906D45D8894A12E8"/>
    <w:rsid w:val="006F4530"/>
    <w:pPr>
      <w:spacing w:line="278" w:lineRule="auto"/>
    </w:pPr>
    <w:rPr>
      <w:kern w:val="2"/>
      <w:sz w:val="24"/>
      <w:szCs w:val="24"/>
      <w:lang w:val="en-IE" w:eastAsia="en-IE"/>
      <w14:ligatures w14:val="standardContextual"/>
    </w:rPr>
  </w:style>
  <w:style w:type="paragraph" w:customStyle="1" w:styleId="C0B0D015DC33487493A3ADFE191F56AA">
    <w:name w:val="C0B0D015DC33487493A3ADFE191F56AA"/>
    <w:rsid w:val="006F4530"/>
    <w:pPr>
      <w:spacing w:line="278" w:lineRule="auto"/>
    </w:pPr>
    <w:rPr>
      <w:kern w:val="2"/>
      <w:sz w:val="24"/>
      <w:szCs w:val="24"/>
      <w:lang w:val="en-IE" w:eastAsia="en-IE"/>
      <w14:ligatures w14:val="standardContextual"/>
    </w:rPr>
  </w:style>
  <w:style w:type="paragraph" w:customStyle="1" w:styleId="4F5A24BA32CD45CA8A2F6E86093CAC39">
    <w:name w:val="4F5A24BA32CD45CA8A2F6E86093CAC39"/>
    <w:rsid w:val="006F4530"/>
    <w:pPr>
      <w:spacing w:line="278" w:lineRule="auto"/>
    </w:pPr>
    <w:rPr>
      <w:kern w:val="2"/>
      <w:sz w:val="24"/>
      <w:szCs w:val="24"/>
      <w:lang w:val="en-IE" w:eastAsia="en-IE"/>
      <w14:ligatures w14:val="standardContextual"/>
    </w:rPr>
  </w:style>
  <w:style w:type="paragraph" w:customStyle="1" w:styleId="5A1830C7F68146A8AB620F88FB937F3E">
    <w:name w:val="5A1830C7F68146A8AB620F88FB937F3E"/>
    <w:rsid w:val="006F4530"/>
    <w:pPr>
      <w:spacing w:line="278" w:lineRule="auto"/>
    </w:pPr>
    <w:rPr>
      <w:kern w:val="2"/>
      <w:sz w:val="24"/>
      <w:szCs w:val="24"/>
      <w:lang w:val="en-IE" w:eastAsia="en-IE"/>
      <w14:ligatures w14:val="standardContextual"/>
    </w:rPr>
  </w:style>
  <w:style w:type="paragraph" w:customStyle="1" w:styleId="9C834DA231D346928BA4311D48C31BD5">
    <w:name w:val="9C834DA231D346928BA4311D48C31BD5"/>
    <w:rsid w:val="006F4530"/>
    <w:pPr>
      <w:spacing w:line="278" w:lineRule="auto"/>
    </w:pPr>
    <w:rPr>
      <w:kern w:val="2"/>
      <w:sz w:val="24"/>
      <w:szCs w:val="24"/>
      <w:lang w:val="en-IE" w:eastAsia="en-IE"/>
      <w14:ligatures w14:val="standardContextual"/>
    </w:rPr>
  </w:style>
  <w:style w:type="paragraph" w:customStyle="1" w:styleId="E41FE2AFE6614E34ABF908274B7CE8D5">
    <w:name w:val="E41FE2AFE6614E34ABF908274B7CE8D5"/>
    <w:rsid w:val="006F4530"/>
    <w:pPr>
      <w:spacing w:line="278" w:lineRule="auto"/>
    </w:pPr>
    <w:rPr>
      <w:kern w:val="2"/>
      <w:sz w:val="24"/>
      <w:szCs w:val="24"/>
      <w:lang w:val="en-IE" w:eastAsia="en-IE"/>
      <w14:ligatures w14:val="standardContextual"/>
    </w:rPr>
  </w:style>
  <w:style w:type="paragraph" w:customStyle="1" w:styleId="6A034E78FA5247E5A5FBEAC4CA7C22E6">
    <w:name w:val="6A034E78FA5247E5A5FBEAC4CA7C22E6"/>
    <w:rsid w:val="006F4530"/>
    <w:pPr>
      <w:spacing w:line="278" w:lineRule="auto"/>
    </w:pPr>
    <w:rPr>
      <w:kern w:val="2"/>
      <w:sz w:val="24"/>
      <w:szCs w:val="24"/>
      <w:lang w:val="en-IE" w:eastAsia="en-IE"/>
      <w14:ligatures w14:val="standardContextual"/>
    </w:rPr>
  </w:style>
  <w:style w:type="paragraph" w:customStyle="1" w:styleId="D97E7E36EDF94A56BF2EFC74DD48E1C1">
    <w:name w:val="D97E7E36EDF94A56BF2EFC74DD48E1C1"/>
    <w:rsid w:val="006F4530"/>
    <w:pPr>
      <w:spacing w:line="278" w:lineRule="auto"/>
    </w:pPr>
    <w:rPr>
      <w:kern w:val="2"/>
      <w:sz w:val="24"/>
      <w:szCs w:val="24"/>
      <w:lang w:val="en-IE" w:eastAsia="en-IE"/>
      <w14:ligatures w14:val="standardContextual"/>
    </w:rPr>
  </w:style>
  <w:style w:type="paragraph" w:customStyle="1" w:styleId="657E421F25504FF79DCA829D1F1A1866">
    <w:name w:val="657E421F25504FF79DCA829D1F1A1866"/>
    <w:rsid w:val="006F4530"/>
    <w:pPr>
      <w:spacing w:line="278" w:lineRule="auto"/>
    </w:pPr>
    <w:rPr>
      <w:kern w:val="2"/>
      <w:sz w:val="24"/>
      <w:szCs w:val="24"/>
      <w:lang w:val="en-IE" w:eastAsia="en-IE"/>
      <w14:ligatures w14:val="standardContextual"/>
    </w:rPr>
  </w:style>
  <w:style w:type="paragraph" w:customStyle="1" w:styleId="9AE7B2D1B9C64870A9822504B638CDA2">
    <w:name w:val="9AE7B2D1B9C64870A9822504B638CDA2"/>
    <w:rsid w:val="006F4530"/>
    <w:pPr>
      <w:spacing w:line="278" w:lineRule="auto"/>
    </w:pPr>
    <w:rPr>
      <w:kern w:val="2"/>
      <w:sz w:val="24"/>
      <w:szCs w:val="24"/>
      <w:lang w:val="en-IE" w:eastAsia="en-IE"/>
      <w14:ligatures w14:val="standardContextual"/>
    </w:rPr>
  </w:style>
  <w:style w:type="paragraph" w:customStyle="1" w:styleId="5B8B283D789F46969D78FCEFB3F07FDD">
    <w:name w:val="5B8B283D789F46969D78FCEFB3F07FDD"/>
    <w:rsid w:val="006F4530"/>
    <w:pPr>
      <w:spacing w:line="278" w:lineRule="auto"/>
    </w:pPr>
    <w:rPr>
      <w:kern w:val="2"/>
      <w:sz w:val="24"/>
      <w:szCs w:val="24"/>
      <w:lang w:val="en-IE" w:eastAsia="en-IE"/>
      <w14:ligatures w14:val="standardContextual"/>
    </w:rPr>
  </w:style>
  <w:style w:type="paragraph" w:customStyle="1" w:styleId="4E8C6F01EBED492685222ADD55F0280D">
    <w:name w:val="4E8C6F01EBED492685222ADD55F0280D"/>
    <w:rsid w:val="006F4530"/>
    <w:pPr>
      <w:spacing w:line="278" w:lineRule="auto"/>
    </w:pPr>
    <w:rPr>
      <w:kern w:val="2"/>
      <w:sz w:val="24"/>
      <w:szCs w:val="24"/>
      <w:lang w:val="en-IE" w:eastAsia="en-IE"/>
      <w14:ligatures w14:val="standardContextual"/>
    </w:rPr>
  </w:style>
  <w:style w:type="paragraph" w:customStyle="1" w:styleId="E3F677CD72C2483594AA1C85CCE3668D">
    <w:name w:val="E3F677CD72C2483594AA1C85CCE3668D"/>
    <w:rsid w:val="006F4530"/>
    <w:pPr>
      <w:spacing w:line="278" w:lineRule="auto"/>
    </w:pPr>
    <w:rPr>
      <w:kern w:val="2"/>
      <w:sz w:val="24"/>
      <w:szCs w:val="24"/>
      <w:lang w:val="en-IE" w:eastAsia="en-IE"/>
      <w14:ligatures w14:val="standardContextual"/>
    </w:rPr>
  </w:style>
  <w:style w:type="paragraph" w:customStyle="1" w:styleId="5BF101EFBB0643BBAA8C2E4AC7DF3921">
    <w:name w:val="5BF101EFBB0643BBAA8C2E4AC7DF3921"/>
    <w:rsid w:val="006F4530"/>
    <w:pPr>
      <w:spacing w:line="278" w:lineRule="auto"/>
    </w:pPr>
    <w:rPr>
      <w:kern w:val="2"/>
      <w:sz w:val="24"/>
      <w:szCs w:val="24"/>
      <w:lang w:val="en-IE" w:eastAsia="en-IE"/>
      <w14:ligatures w14:val="standardContextual"/>
    </w:rPr>
  </w:style>
  <w:style w:type="paragraph" w:customStyle="1" w:styleId="3B4D002855964CD8A9B796E93C81A4FC">
    <w:name w:val="3B4D002855964CD8A9B796E93C81A4FC"/>
    <w:rsid w:val="006F4530"/>
    <w:pPr>
      <w:spacing w:line="278" w:lineRule="auto"/>
    </w:pPr>
    <w:rPr>
      <w:kern w:val="2"/>
      <w:sz w:val="24"/>
      <w:szCs w:val="24"/>
      <w:lang w:val="en-IE" w:eastAsia="en-IE"/>
      <w14:ligatures w14:val="standardContextual"/>
    </w:rPr>
  </w:style>
  <w:style w:type="paragraph" w:customStyle="1" w:styleId="05F8A09E8B384D84BDAC96008E5327B6">
    <w:name w:val="05F8A09E8B384D84BDAC96008E5327B6"/>
    <w:rsid w:val="006F4530"/>
    <w:pPr>
      <w:spacing w:line="278" w:lineRule="auto"/>
    </w:pPr>
    <w:rPr>
      <w:kern w:val="2"/>
      <w:sz w:val="24"/>
      <w:szCs w:val="24"/>
      <w:lang w:val="en-IE" w:eastAsia="en-IE"/>
      <w14:ligatures w14:val="standardContextual"/>
    </w:rPr>
  </w:style>
  <w:style w:type="paragraph" w:customStyle="1" w:styleId="2E84254563924288BDCC563D05A1D528">
    <w:name w:val="2E84254563924288BDCC563D05A1D528"/>
    <w:rsid w:val="006F4530"/>
    <w:pPr>
      <w:spacing w:line="278" w:lineRule="auto"/>
    </w:pPr>
    <w:rPr>
      <w:kern w:val="2"/>
      <w:sz w:val="24"/>
      <w:szCs w:val="24"/>
      <w:lang w:val="en-IE" w:eastAsia="en-IE"/>
      <w14:ligatures w14:val="standardContextual"/>
    </w:rPr>
  </w:style>
  <w:style w:type="paragraph" w:customStyle="1" w:styleId="B264A8E49EF946B08C1D8378AD57E89E">
    <w:name w:val="B264A8E49EF946B08C1D8378AD57E89E"/>
    <w:rsid w:val="006F4530"/>
    <w:pPr>
      <w:spacing w:line="278" w:lineRule="auto"/>
    </w:pPr>
    <w:rPr>
      <w:kern w:val="2"/>
      <w:sz w:val="24"/>
      <w:szCs w:val="24"/>
      <w:lang w:val="en-IE" w:eastAsia="en-IE"/>
      <w14:ligatures w14:val="standardContextual"/>
    </w:rPr>
  </w:style>
  <w:style w:type="paragraph" w:customStyle="1" w:styleId="EBCF5780933247939AFD3B91D9769F28">
    <w:name w:val="EBCF5780933247939AFD3B91D9769F28"/>
    <w:rsid w:val="006F4530"/>
    <w:pPr>
      <w:spacing w:line="278" w:lineRule="auto"/>
    </w:pPr>
    <w:rPr>
      <w:kern w:val="2"/>
      <w:sz w:val="24"/>
      <w:szCs w:val="24"/>
      <w:lang w:val="en-IE" w:eastAsia="en-IE"/>
      <w14:ligatures w14:val="standardContextual"/>
    </w:rPr>
  </w:style>
  <w:style w:type="paragraph" w:customStyle="1" w:styleId="19DC230AFD2F4E3496F8B527F2440F03">
    <w:name w:val="19DC230AFD2F4E3496F8B527F2440F03"/>
    <w:rsid w:val="006F4530"/>
    <w:pPr>
      <w:spacing w:line="278" w:lineRule="auto"/>
    </w:pPr>
    <w:rPr>
      <w:kern w:val="2"/>
      <w:sz w:val="24"/>
      <w:szCs w:val="24"/>
      <w:lang w:val="en-IE" w:eastAsia="en-IE"/>
      <w14:ligatures w14:val="standardContextual"/>
    </w:rPr>
  </w:style>
  <w:style w:type="paragraph" w:customStyle="1" w:styleId="8F405B4379F442698CD6CF2DAB4D425D">
    <w:name w:val="8F405B4379F442698CD6CF2DAB4D425D"/>
    <w:rsid w:val="006F4530"/>
    <w:pPr>
      <w:spacing w:line="278" w:lineRule="auto"/>
    </w:pPr>
    <w:rPr>
      <w:kern w:val="2"/>
      <w:sz w:val="24"/>
      <w:szCs w:val="24"/>
      <w:lang w:val="en-IE" w:eastAsia="en-IE"/>
      <w14:ligatures w14:val="standardContextual"/>
    </w:rPr>
  </w:style>
  <w:style w:type="paragraph" w:customStyle="1" w:styleId="B12D336DF5A342B19E2351B446EDE7D5">
    <w:name w:val="B12D336DF5A342B19E2351B446EDE7D5"/>
    <w:rsid w:val="006F4530"/>
    <w:pPr>
      <w:spacing w:line="278" w:lineRule="auto"/>
    </w:pPr>
    <w:rPr>
      <w:kern w:val="2"/>
      <w:sz w:val="24"/>
      <w:szCs w:val="24"/>
      <w:lang w:val="en-IE" w:eastAsia="en-IE"/>
      <w14:ligatures w14:val="standardContextual"/>
    </w:rPr>
  </w:style>
  <w:style w:type="paragraph" w:customStyle="1" w:styleId="BA274FCDCA424CAEA9ADF33D20AF40C6">
    <w:name w:val="BA274FCDCA424CAEA9ADF33D20AF40C6"/>
    <w:rsid w:val="006F4530"/>
    <w:pPr>
      <w:spacing w:line="278" w:lineRule="auto"/>
    </w:pPr>
    <w:rPr>
      <w:kern w:val="2"/>
      <w:sz w:val="24"/>
      <w:szCs w:val="24"/>
      <w:lang w:val="en-IE" w:eastAsia="en-IE"/>
      <w14:ligatures w14:val="standardContextual"/>
    </w:rPr>
  </w:style>
  <w:style w:type="paragraph" w:customStyle="1" w:styleId="6C86DECA2947408990F93BE4E3FD2A1E">
    <w:name w:val="6C86DECA2947408990F93BE4E3FD2A1E"/>
    <w:rsid w:val="006F4530"/>
    <w:pPr>
      <w:spacing w:line="278" w:lineRule="auto"/>
    </w:pPr>
    <w:rPr>
      <w:kern w:val="2"/>
      <w:sz w:val="24"/>
      <w:szCs w:val="24"/>
      <w:lang w:val="en-IE" w:eastAsia="en-IE"/>
      <w14:ligatures w14:val="standardContextual"/>
    </w:rPr>
  </w:style>
  <w:style w:type="paragraph" w:customStyle="1" w:styleId="B02EFC11B4E945998082F2C2B1709FAA">
    <w:name w:val="B02EFC11B4E945998082F2C2B1709FAA"/>
    <w:rsid w:val="006F4530"/>
    <w:pPr>
      <w:spacing w:line="278" w:lineRule="auto"/>
    </w:pPr>
    <w:rPr>
      <w:kern w:val="2"/>
      <w:sz w:val="24"/>
      <w:szCs w:val="24"/>
      <w:lang w:val="en-IE" w:eastAsia="en-IE"/>
      <w14:ligatures w14:val="standardContextual"/>
    </w:rPr>
  </w:style>
  <w:style w:type="paragraph" w:customStyle="1" w:styleId="BBC46D0BDACB4FA6B631CCE23A67CEFA">
    <w:name w:val="BBC46D0BDACB4FA6B631CCE23A67CEFA"/>
    <w:rsid w:val="006F4530"/>
    <w:pPr>
      <w:spacing w:line="278" w:lineRule="auto"/>
    </w:pPr>
    <w:rPr>
      <w:kern w:val="2"/>
      <w:sz w:val="24"/>
      <w:szCs w:val="24"/>
      <w:lang w:val="en-IE" w:eastAsia="en-IE"/>
      <w14:ligatures w14:val="standardContextual"/>
    </w:rPr>
  </w:style>
  <w:style w:type="paragraph" w:customStyle="1" w:styleId="B262163466B24F56A497BC1422343037">
    <w:name w:val="B262163466B24F56A497BC1422343037"/>
    <w:rsid w:val="006F4530"/>
    <w:pPr>
      <w:spacing w:line="278" w:lineRule="auto"/>
    </w:pPr>
    <w:rPr>
      <w:kern w:val="2"/>
      <w:sz w:val="24"/>
      <w:szCs w:val="24"/>
      <w:lang w:val="en-IE" w:eastAsia="en-IE"/>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The Department of Justice, Home Affairs and Migration</Abstract>
  <CompanyAddress/>
  <CompanyPhone/>
  <CompanyFax>Vulnerability Assessments to International Protection Applicants</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7fe3901e-83a9-4b3c-9444-53598063f93f">
      <Value>5</Value>
      <Value>10</Value>
      <Value>1</Value>
      <Value>3</Value>
    </TaxCatchAll>
    <fbaa881fc4ae443f9fdafbdd527793df xmlns="7fe3901e-83a9-4b3c-9444-53598063f93f">
      <Terms xmlns="http://schemas.microsoft.com/office/infopath/2007/PartnerControls"/>
    </fbaa881fc4ae443f9fdafbdd527793df>
    <nb1b8a72855341e18dd75ce464e281f2 xmlns="7fe3901e-83a9-4b3c-9444-53598063f93f">
      <Terms xmlns="http://schemas.microsoft.com/office/infopath/2007/PartnerControls">
        <TermInfo xmlns="http://schemas.microsoft.com/office/infopath/2007/PartnerControls">
          <TermName xmlns="http://schemas.microsoft.com/office/infopath/2007/PartnerControls">2016</TermName>
          <TermId xmlns="http://schemas.microsoft.com/office/infopath/2007/PartnerControls">290abb38-182b-47f5-ab57-7f33b46e6252</TermId>
        </TermInfo>
      </Terms>
    </nb1b8a72855341e18dd75ce464e281f2>
    <mbbd3fafa5ab4e5eb8a6a5e099cef439 xmlns="7fe3901e-83a9-4b3c-9444-53598063f93f">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f33d2cd0-30e5-4f10-8d2a-4027eb6837f4</TermId>
        </TermInfo>
      </Terms>
    </mbbd3fafa5ab4e5eb8a6a5e099cef439>
    <m02c691f3efa402dab5cbaa8c240a9e7 xmlns="7fe3901e-83a9-4b3c-9444-53598063f93f">
      <Terms xmlns="http://schemas.microsoft.com/office/infopath/2007/PartnerControls">
        <TermInfo xmlns="http://schemas.microsoft.com/office/infopath/2007/PartnerControls">
          <TermName xmlns="http://schemas.microsoft.com/office/infopath/2007/PartnerControls">Undefined</TermName>
          <TermId xmlns="http://schemas.microsoft.com/office/infopath/2007/PartnerControls">1846028f-7f87-48c9-b155-380fd01fcb0c</TermId>
        </TermInfo>
      </Terms>
    </m02c691f3efa402dab5cbaa8c240a9e7>
    <_vti_ItemDeclaredRecord xmlns="7fe3901e-83a9-4b3c-9444-53598063f93f" xsi:nil="true"/>
    <eDocs_FileStatus xmlns="7fe3901e-83a9-4b3c-9444-53598063f93f">Live</eDocs_FileStatus>
    <h1f8bb4843d6459a8b809123185593c7 xmlns="7fe3901e-83a9-4b3c-9444-53598063f93f">
      <Terms xmlns="http://schemas.microsoft.com/office/infopath/2007/PartnerControls">
        <TermInfo xmlns="http://schemas.microsoft.com/office/infopath/2007/PartnerControls">
          <TermName xmlns="http://schemas.microsoft.com/office/infopath/2007/PartnerControls">002</TermName>
          <TermId xmlns="http://schemas.microsoft.com/office/infopath/2007/PartnerControls">230b5c71-8bf6-4beb-a83d-cddb41cc2b0c</TermId>
        </TermInfo>
      </Terms>
    </h1f8bb4843d6459a8b809123185593c7>
    <eDocs_eFileName xmlns="7fe3901e-83a9-4b3c-9444-53598063f93f" xsi:nil="true"/>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eDocument" ma:contentTypeID="0x0101000BC94875665D404BB1351B53C41FD2C00015EF1704ABE9B843B55BF4B76B23B5DE" ma:contentTypeVersion="163" ma:contentTypeDescription="" ma:contentTypeScope="" ma:versionID="14af824448e5553167443d21444e74a4">
  <xsd:schema xmlns:xsd="http://www.w3.org/2001/XMLSchema" xmlns:xs="http://www.w3.org/2001/XMLSchema" xmlns:p="http://schemas.microsoft.com/office/2006/metadata/properties" xmlns:ns2="7fe3901e-83a9-4b3c-9444-53598063f93f" targetNamespace="http://schemas.microsoft.com/office/2006/metadata/properties" ma:root="true" ma:fieldsID="e24072015e0f200b350a4019c364cf96" ns2:_="">
    <xsd:import namespace="7fe3901e-83a9-4b3c-9444-53598063f93f"/>
    <xsd:element name="properties">
      <xsd:complexType>
        <xsd:sequence>
          <xsd:element name="documentManagement">
            <xsd:complexType>
              <xsd:all>
                <xsd:element ref="ns2:_vti_ItemDeclaredRecord" minOccurs="0"/>
                <xsd:element ref="ns2:eDocs_FileStatus"/>
                <xsd:element ref="ns2:eDocs_eFileName" minOccurs="0"/>
                <xsd:element ref="ns2:TaxCatchAll" minOccurs="0"/>
                <xsd:element ref="ns2:TaxCatchAllLabel" minOccurs="0"/>
                <xsd:element ref="ns2:h1f8bb4843d6459a8b809123185593c7" minOccurs="0"/>
                <xsd:element ref="ns2:nb1b8a72855341e18dd75ce464e281f2" minOccurs="0"/>
                <xsd:element ref="ns2:m02c691f3efa402dab5cbaa8c240a9e7" minOccurs="0"/>
                <xsd:element ref="ns2:mbbd3fafa5ab4e5eb8a6a5e099cef439" minOccurs="0"/>
                <xsd:element ref="ns2:fbaa881fc4ae443f9fdafbdd527793d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fe3901e-83a9-4b3c-9444-53598063f93f" elementFormDefault="qualified">
    <xsd:import namespace="http://schemas.microsoft.com/office/2006/documentManagement/types"/>
    <xsd:import namespace="http://schemas.microsoft.com/office/infopath/2007/PartnerControls"/>
    <xsd:element name="_vti_ItemDeclaredRecord" ma:index="2" nillable="true" ma:displayName="Declared Record" ma:hidden="true" ma:internalName="_vti_ItemDeclaredRecord">
      <xsd:simpleType>
        <xsd:restriction base="dms:DateTime"/>
      </xsd:simpleType>
    </xsd:element>
    <xsd:element name="eDocs_FileStatus" ma:index="5" ma:displayName="Status" ma:default="Live" ma:format="Dropdown" ma:indexed="true" ma:internalName="eDocs_FileStatus">
      <xsd:simpleType>
        <xsd:restriction base="dms:Choice">
          <xsd:enumeration value="Live"/>
          <xsd:enumeration value="Archived"/>
          <xsd:enumeration value="PendingLive"/>
          <xsd:enumeration value="PendingArchived"/>
          <xsd:enumeration value="Cancelled"/>
          <xsd:enumeration value="SentToNationalArchives"/>
        </xsd:restriction>
      </xsd:simpleType>
    </xsd:element>
    <xsd:element name="eDocs_eFileName" ma:index="8" nillable="true" ma:displayName="eFile Reference" ma:indexed="true" ma:internalName="eDocs_eFileName" ma:readOnly="false">
      <xsd:simpleType>
        <xsd:restriction base="dms:Text"/>
      </xsd:simpleType>
    </xsd:element>
    <xsd:element name="TaxCatchAll" ma:index="9" nillable="true" ma:displayName="Taxonomy Catch All Column" ma:hidden="true" ma:list="{9783f28b-fe58-4182-9a1a-1c90ebd57642}" ma:internalName="TaxCatchAll" ma:showField="CatchAllData" ma:web="7fe3901e-83a9-4b3c-9444-53598063f93f">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9783f28b-fe58-4182-9a1a-1c90ebd57642}" ma:internalName="TaxCatchAllLabel" ma:readOnly="true" ma:showField="CatchAllDataLabel" ma:web="7fe3901e-83a9-4b3c-9444-53598063f93f">
      <xsd:complexType>
        <xsd:complexContent>
          <xsd:extension base="dms:MultiChoiceLookup">
            <xsd:sequence>
              <xsd:element name="Value" type="dms:Lookup" maxOccurs="unbounded" minOccurs="0" nillable="true"/>
            </xsd:sequence>
          </xsd:extension>
        </xsd:complexContent>
      </xsd:complexType>
    </xsd:element>
    <xsd:element name="h1f8bb4843d6459a8b809123185593c7" ma:index="13" nillable="true" ma:taxonomy="true" ma:internalName="h1f8bb4843d6459a8b809123185593c7" ma:taxonomyFieldName="eDocs_Series" ma:displayName="Series" ma:readOnly="false" ma:default="-1;#190|1fa17975-e14a-49ad-88be-19a66591ea94" ma:fieldId="{11f8bb48-43d6-459a-8b80-9123185593c7}" ma:sspId="8cb8c302-8092-486c-99b1-12e389666551" ma:termSetId="f077f246-e236-41a7-b5e7-32206ed0c02f" ma:anchorId="00000000-0000-0000-0000-000000000000" ma:open="false" ma:isKeyword="false">
      <xsd:complexType>
        <xsd:sequence>
          <xsd:element ref="pc:Terms" minOccurs="0" maxOccurs="1"/>
        </xsd:sequence>
      </xsd:complexType>
    </xsd:element>
    <xsd:element name="nb1b8a72855341e18dd75ce464e281f2" ma:index="15" nillable="true" ma:taxonomy="true" ma:internalName="nb1b8a72855341e18dd75ce464e281f2" ma:taxonomyFieldName="eDocs_Year" ma:displayName="Year" ma:readOnly="false" ma:fieldId="{7b1b8a72-8553-41e1-8dd7-5ce464e281f2}" ma:sspId="8cb8c302-8092-486c-99b1-12e389666551" ma:termSetId="ce59be0b-c475-4dad-9d13-d884cc984bf7" ma:anchorId="00000000-0000-0000-0000-000000000000" ma:open="false" ma:isKeyword="false">
      <xsd:complexType>
        <xsd:sequence>
          <xsd:element ref="pc:Terms" minOccurs="0" maxOccurs="1"/>
        </xsd:sequence>
      </xsd:complexType>
    </xsd:element>
    <xsd:element name="m02c691f3efa402dab5cbaa8c240a9e7" ma:index="18" nillable="true" ma:taxonomy="true" ma:internalName="m02c691f3efa402dab5cbaa8c240a9e7" ma:taxonomyFieldName="eDocs_FileTopics" ma:displayName="File Topics" ma:readOnly="false" ma:fieldId="{602c691f-3efa-402d-ab5c-baa8c240a9e7}" ma:taxonomyMulti="true" ma:sspId="8cb8c302-8092-486c-99b1-12e389666551" ma:termSetId="6de0ce42-6b73-402c-8ed3-c39624bb7c73" ma:anchorId="00000000-0000-0000-0000-000000000000" ma:open="false" ma:isKeyword="false">
      <xsd:complexType>
        <xsd:sequence>
          <xsd:element ref="pc:Terms" minOccurs="0" maxOccurs="1"/>
        </xsd:sequence>
      </xsd:complexType>
    </xsd:element>
    <xsd:element name="mbbd3fafa5ab4e5eb8a6a5e099cef439" ma:index="20" nillable="true" ma:taxonomy="true" ma:internalName="mbbd3fafa5ab4e5eb8a6a5e099cef439" ma:taxonomyFieldName="eDocs_SecurityClassification" ma:displayName="Security Classification" ma:readOnly="false" ma:default="-1;#Unclassified|d6154209-901f-4005-abe0-dde865f488ac" ma:fieldId="{6bbd3faf-a5ab-4e5e-b8a6-a5e099cef439}" ma:sspId="8cb8c302-8092-486c-99b1-12e389666551" ma:termSetId="8b64dfb4-ccd3-48c7-acb6-54f1ab2694fd" ma:anchorId="00000000-0000-0000-0000-000000000000" ma:open="false" ma:isKeyword="false">
      <xsd:complexType>
        <xsd:sequence>
          <xsd:element ref="pc:Terms" minOccurs="0" maxOccurs="1"/>
        </xsd:sequence>
      </xsd:complexType>
    </xsd:element>
    <xsd:element name="fbaa881fc4ae443f9fdafbdd527793df" ma:index="22" nillable="true" ma:taxonomy="true" ma:internalName="fbaa881fc4ae443f9fdafbdd527793df" ma:taxonomyFieldName="eDocs_DocumentTopics" ma:displayName="Document Topics" ma:fieldId="{fbaa881f-c4ae-443f-9fda-fbdd527793df}" ma:taxonomyMulti="true" ma:sspId="8cb8c302-8092-486c-99b1-12e389666551" ma:termSetId="00000000-0000-0000-0000-00000000000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inOccurs="0" maxOccurs="1" ma:index="0"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50FF90B-086E-4878-B208-0FADAFB2ACCF}">
  <ds:schemaRefs>
    <ds:schemaRef ds:uri="http://schemas.microsoft.com/office/2006/metadata/properties"/>
    <ds:schemaRef ds:uri="http://schemas.microsoft.com/office/infopath/2007/PartnerControls"/>
    <ds:schemaRef ds:uri="6d0199c9-04f1-4854-839d-65ee83e6826d"/>
  </ds:schemaRefs>
</ds:datastoreItem>
</file>

<file path=customXml/itemProps3.xml><?xml version="1.0" encoding="utf-8"?>
<ds:datastoreItem xmlns:ds="http://schemas.openxmlformats.org/officeDocument/2006/customXml" ds:itemID="{5F7A8B0E-B293-4FFF-9A46-5FF29751C3FC}">
  <ds:schemaRefs>
    <ds:schemaRef ds:uri="http://schemas.openxmlformats.org/officeDocument/2006/bibliography"/>
  </ds:schemaRefs>
</ds:datastoreItem>
</file>

<file path=customXml/itemProps4.xml><?xml version="1.0" encoding="utf-8"?>
<ds:datastoreItem xmlns:ds="http://schemas.openxmlformats.org/officeDocument/2006/customXml" ds:itemID="{8CBC25E2-E534-48C0-B2AD-6F916DBEEBE7}"/>
</file>

<file path=customXml/itemProps5.xml><?xml version="1.0" encoding="utf-8"?>
<ds:datastoreItem xmlns:ds="http://schemas.openxmlformats.org/officeDocument/2006/customXml" ds:itemID="{0C00EEAA-E208-47F1-B94E-D359E440248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817</TotalTime>
  <Pages>85</Pages>
  <Words>27724</Words>
  <Characters>158031</Characters>
  <Application>Microsoft Office Word</Application>
  <DocSecurity>0</DocSecurity>
  <Lines>1316</Lines>
  <Paragraphs>370</Paragraphs>
  <ScaleCrop>false</ScaleCrop>
  <HeadingPairs>
    <vt:vector size="2" baseType="variant">
      <vt:variant>
        <vt:lpstr>Title</vt:lpstr>
      </vt:variant>
      <vt:variant>
        <vt:i4>1</vt:i4>
      </vt:variant>
    </vt:vector>
  </HeadingPairs>
  <TitlesOfParts>
    <vt:vector size="1" baseType="lpstr">
      <vt:lpstr/>
    </vt:vector>
  </TitlesOfParts>
  <Company>Microsoft</Company>
  <LinksUpToDate>false</LinksUpToDate>
  <CharactersWithSpaces>185385</CharactersWithSpaces>
  <SharedDoc>false</SharedDoc>
  <HLinks>
    <vt:vector size="54" baseType="variant">
      <vt:variant>
        <vt:i4>3604516</vt:i4>
      </vt:variant>
      <vt:variant>
        <vt:i4>114</vt:i4>
      </vt:variant>
      <vt:variant>
        <vt:i4>0</vt:i4>
      </vt:variant>
      <vt:variant>
        <vt:i4>5</vt:i4>
      </vt:variant>
      <vt:variant>
        <vt:lpwstr>http://www.etenders.gov.ie/</vt:lpwstr>
      </vt:variant>
      <vt:variant>
        <vt:lpwstr/>
      </vt:variant>
      <vt:variant>
        <vt:i4>6422638</vt:i4>
      </vt:variant>
      <vt:variant>
        <vt:i4>39</vt:i4>
      </vt:variant>
      <vt:variant>
        <vt:i4>0</vt:i4>
      </vt:variant>
      <vt:variant>
        <vt:i4>5</vt:i4>
      </vt:variant>
      <vt:variant>
        <vt:lpwstr>http://www.revenue.ie/</vt:lpwstr>
      </vt:variant>
      <vt:variant>
        <vt:lpwstr/>
      </vt:variant>
      <vt:variant>
        <vt:i4>6750255</vt:i4>
      </vt:variant>
      <vt:variant>
        <vt:i4>36</vt:i4>
      </vt:variant>
      <vt:variant>
        <vt:i4>0</vt:i4>
      </vt:variant>
      <vt:variant>
        <vt:i4>5</vt:i4>
      </vt:variant>
      <vt:variant>
        <vt:lpwstr>https://www.cso.ie/en/statistics/prices/consumerpriceindex/</vt:lpwstr>
      </vt:variant>
      <vt:variant>
        <vt:lpwstr/>
      </vt:variant>
      <vt:variant>
        <vt:i4>3604516</vt:i4>
      </vt:variant>
      <vt:variant>
        <vt:i4>33</vt:i4>
      </vt:variant>
      <vt:variant>
        <vt:i4>0</vt:i4>
      </vt:variant>
      <vt:variant>
        <vt:i4>5</vt:i4>
      </vt:variant>
      <vt:variant>
        <vt:lpwstr>http://www.etenders.gov.ie/</vt:lpwstr>
      </vt:variant>
      <vt:variant>
        <vt:lpwstr/>
      </vt:variant>
      <vt:variant>
        <vt:i4>3604516</vt:i4>
      </vt:variant>
      <vt:variant>
        <vt:i4>30</vt:i4>
      </vt:variant>
      <vt:variant>
        <vt:i4>0</vt:i4>
      </vt:variant>
      <vt:variant>
        <vt:i4>5</vt:i4>
      </vt:variant>
      <vt:variant>
        <vt:lpwstr>http://www.etenders.gov.ie/</vt:lpwstr>
      </vt:variant>
      <vt:variant>
        <vt:lpwstr/>
      </vt:variant>
      <vt:variant>
        <vt:i4>3604516</vt:i4>
      </vt:variant>
      <vt:variant>
        <vt:i4>27</vt:i4>
      </vt:variant>
      <vt:variant>
        <vt:i4>0</vt:i4>
      </vt:variant>
      <vt:variant>
        <vt:i4>5</vt:i4>
      </vt:variant>
      <vt:variant>
        <vt:lpwstr>http://www.etenders.gov.ie/</vt:lpwstr>
      </vt:variant>
      <vt:variant>
        <vt:lpwstr/>
      </vt:variant>
      <vt:variant>
        <vt:i4>3604516</vt:i4>
      </vt:variant>
      <vt:variant>
        <vt:i4>21</vt:i4>
      </vt:variant>
      <vt:variant>
        <vt:i4>0</vt:i4>
      </vt:variant>
      <vt:variant>
        <vt:i4>5</vt:i4>
      </vt:variant>
      <vt:variant>
        <vt:lpwstr>http://www.etenders.gov.ie/</vt:lpwstr>
      </vt:variant>
      <vt:variant>
        <vt:lpwstr/>
      </vt:variant>
      <vt:variant>
        <vt:i4>2555940</vt:i4>
      </vt:variant>
      <vt:variant>
        <vt:i4>18</vt:i4>
      </vt:variant>
      <vt:variant>
        <vt:i4>0</vt:i4>
      </vt:variant>
      <vt:variant>
        <vt:i4>5</vt:i4>
      </vt:variant>
      <vt:variant>
        <vt:lpwstr>https://ogp.gov.ie/wp-content/uploads/Information-Note-ESPD.pdf</vt:lpwstr>
      </vt:variant>
      <vt:variant>
        <vt:lpwstr/>
      </vt:variant>
      <vt:variant>
        <vt:i4>1310807</vt:i4>
      </vt:variant>
      <vt:variant>
        <vt:i4>0</vt:i4>
      </vt:variant>
      <vt:variant>
        <vt:i4>0</vt:i4>
      </vt:variant>
      <vt:variant>
        <vt:i4>5</vt:i4>
      </vt:variant>
      <vt:variant>
        <vt:lpwstr>https://www.cso.ie/en/releasesandpublications/ep/p-cpi/consumerpriceindexmay2026/</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Denise</dc:creator>
  <cp:keywords/>
  <dc:description/>
  <cp:lastModifiedBy>Andrew V. Doyle</cp:lastModifiedBy>
  <cp:revision>77</cp:revision>
  <dcterms:created xsi:type="dcterms:W3CDTF">2026-08-04T22:09:00Z</dcterms:created>
  <dcterms:modified xsi:type="dcterms:W3CDTF">2026-09-04T08:22:00Z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0x0101000BC94875665D404BB1351B53C41FD2C00015EF1704ABE9B843B55BF4B76B23B5DE</vt:lpwstr>
  </property>
  <property fmtid="{D5CDD505-2E9C-101B-9397-08002B2CF9AE}" pid="3" name="eDocs_FileTopics">
    <vt:lpwstr>3;#Undefined|1846028f-7f87-48c9-b155-380fd01fcb0c</vt:lpwstr>
  </property>
  <property fmtid="{D5CDD505-2E9C-101B-9397-08002B2CF9AE}" pid="4" name="eDocs_DocumentTopics">
    <vt:lpwstr/>
  </property>
  <property fmtid="{D5CDD505-2E9C-101B-9397-08002B2CF9AE}" pid="5" name="eDocs_Year">
    <vt:lpwstr>10;#2016|290abb38-182b-47f5-ab57-7f33b46e6252</vt:lpwstr>
  </property>
  <property fmtid="{D5CDD505-2E9C-101B-9397-08002B2CF9AE}" pid="6" name="eDocs_SeriesSubSeries">
    <vt:lpwstr>2;#002|230b5c71-8bf6-4beb-a83d-cddb41cc2b0c</vt:lpwstr>
  </property>
  <property fmtid="{D5CDD505-2E9C-101B-9397-08002B2CF9AE}" pid="7" name="_dlc_policyId">
    <vt:lpwstr/>
  </property>
  <property fmtid="{D5CDD505-2E9C-101B-9397-08002B2CF9AE}" pid="8" name="ItemRetentionFormula">
    <vt:lpwstr/>
  </property>
  <property fmtid="{D5CDD505-2E9C-101B-9397-08002B2CF9AE}" pid="9" name="_docset_NoMedatataSyncRequired">
    <vt:lpwstr>False</vt:lpwstr>
  </property>
  <property fmtid="{D5CDD505-2E9C-101B-9397-08002B2CF9AE}" pid="10" name="_dlc_LastRun">
    <vt:lpwstr>11/30/2019 23:00:37</vt:lpwstr>
  </property>
  <property fmtid="{D5CDD505-2E9C-101B-9397-08002B2CF9AE}" pid="11" name="eDocs_SecurityClassification">
    <vt:lpwstr>5;#Unclassified|f33d2cd0-30e5-4f10-8d2a-4027eb6837f4</vt:lpwstr>
  </property>
  <property fmtid="{D5CDD505-2E9C-101B-9397-08002B2CF9AE}" pid="12" name="eDocs_SecurityLevel">
    <vt:lpwstr>Unclassified</vt:lpwstr>
  </property>
  <property fmtid="{D5CDD505-2E9C-101B-9397-08002B2CF9AE}" pid="13" name="eDocs_Series">
    <vt:lpwstr>1;#002|230b5c71-8bf6-4beb-a83d-cddb41cc2b0c</vt:lpwstr>
  </property>
  <property fmtid="{D5CDD505-2E9C-101B-9397-08002B2CF9AE}" pid="14" name="ge25f6a3ef6f42d4865685f2a74bf8c7">
    <vt:lpwstr/>
  </property>
  <property fmtid="{D5CDD505-2E9C-101B-9397-08002B2CF9AE}" pid="15" name="eDocs_RetentionPeriodTerm">
    <vt:lpwstr/>
  </property>
</Properties>
</file>