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5C9ECE5C" w:rsidR="00F650FE" w:rsidRDefault="00AE5213"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sidRPr="00406485">
        <w:rPr>
          <w:noProof/>
          <w:sz w:val="24"/>
          <w:lang w:eastAsia="en-GB"/>
        </w:rPr>
        <w:drawing>
          <wp:inline distT="0" distB="0" distL="0" distR="0" wp14:anchorId="7BA12139" wp14:editId="7C5ED1AD">
            <wp:extent cx="2065020" cy="1524000"/>
            <wp:effectExtent l="0" t="0" r="0" b="0"/>
            <wp:docPr id="1794140911" name="Picture 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10;&#10;Description automatically generated"/>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065020" cy="1524000"/>
                    </a:xfrm>
                    <a:prstGeom prst="rect">
                      <a:avLst/>
                    </a:prstGeom>
                    <a:noFill/>
                    <a:ln>
                      <a:noFill/>
                    </a:ln>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3593CE46" w:rsidR="006B1A29" w:rsidRPr="00744B4F" w:rsidRDefault="00AE5213"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744B4F">
        <w:rPr>
          <w:rFonts w:asciiTheme="minorHAnsi" w:eastAsia="Arial" w:hAnsiTheme="minorHAnsi" w:cstheme="minorHAnsi"/>
          <w:b/>
          <w:bCs/>
          <w:color w:val="333399"/>
          <w:sz w:val="40"/>
          <w:szCs w:val="40"/>
        </w:rPr>
        <w:t>Flagmount Central National School</w:t>
      </w:r>
    </w:p>
    <w:p w14:paraId="3247142B" w14:textId="78846CAE" w:rsidR="00421BFD" w:rsidRPr="00451124" w:rsidRDefault="00AE5213"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19338s</w:t>
      </w:r>
      <w:r w:rsidR="007027FA"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EB02789" w:rsidR="008A577D" w:rsidRPr="008A577D" w:rsidRDefault="00AE5213" w:rsidP="00C3400B">
            <w:pPr>
              <w:spacing w:after="0"/>
              <w:rPr>
                <w:rFonts w:asciiTheme="minorHAnsi" w:eastAsia="Arial" w:hAnsiTheme="minorHAnsi" w:cstheme="minorHAnsi"/>
                <w:b/>
                <w:bCs/>
                <w:color w:val="333399"/>
                <w:sz w:val="20"/>
                <w:szCs w:val="20"/>
                <w:highlight w:val="yellow"/>
              </w:rPr>
            </w:pPr>
            <w:r w:rsidRPr="00744B4F">
              <w:rPr>
                <w:rFonts w:asciiTheme="minorHAnsi" w:eastAsia="Arial" w:hAnsiTheme="minorHAnsi" w:cstheme="minorHAnsi"/>
                <w:b/>
                <w:bCs/>
                <w:color w:val="333399"/>
                <w:sz w:val="20"/>
                <w:szCs w:val="20"/>
              </w:rPr>
              <w:t>6.01.27</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5323BADA" w:rsidR="00915155" w:rsidRPr="008A577D" w:rsidRDefault="00AE5213"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Flagmount Central National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3500484E" w:rsidR="00915155" w:rsidRPr="008A577D" w:rsidRDefault="00AE521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19338s</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432B497A" w:rsidR="00915155" w:rsidRPr="008A577D" w:rsidRDefault="00AE521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Caher, Flagmount, Co. Clare V94YW70</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5B7E511D" w:rsidR="00915155" w:rsidRPr="008A577D" w:rsidRDefault="00AE521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 xml:space="preserve">39 </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744B4F" w:rsidRDefault="00915155" w:rsidP="00C3400B">
            <w:pPr>
              <w:spacing w:after="0"/>
              <w:rPr>
                <w:rFonts w:asciiTheme="minorHAnsi" w:eastAsia="Arial" w:hAnsiTheme="minorHAnsi" w:cstheme="minorHAnsi"/>
                <w:b/>
                <w:color w:val="FFFFFF" w:themeColor="background1"/>
                <w:sz w:val="20"/>
                <w:szCs w:val="20"/>
              </w:rPr>
            </w:pPr>
            <w:r w:rsidRPr="00744B4F">
              <w:rPr>
                <w:rFonts w:asciiTheme="minorHAnsi" w:eastAsia="Arial" w:hAnsiTheme="minorHAnsi" w:cstheme="minorHAnsi"/>
                <w:b/>
                <w:color w:val="FFFFFF" w:themeColor="background1"/>
                <w:sz w:val="20"/>
                <w:szCs w:val="20"/>
              </w:rPr>
              <w:t xml:space="preserve">School </w:t>
            </w:r>
            <w:r w:rsidR="00604AAB" w:rsidRPr="00744B4F">
              <w:rPr>
                <w:rFonts w:asciiTheme="minorHAnsi" w:eastAsia="Arial" w:hAnsiTheme="minorHAnsi" w:cstheme="minorHAnsi"/>
                <w:b/>
                <w:color w:val="FFFFFF" w:themeColor="background1"/>
                <w:sz w:val="20"/>
                <w:szCs w:val="20"/>
              </w:rPr>
              <w:t>Lunch</w:t>
            </w:r>
            <w:r w:rsidRPr="00744B4F">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6CF61181" w:rsidR="00915155" w:rsidRPr="00744B4F" w:rsidRDefault="00AE5213" w:rsidP="00C3400B">
            <w:pPr>
              <w:spacing w:after="0"/>
              <w:rPr>
                <w:rFonts w:asciiTheme="minorHAnsi" w:eastAsia="Arial" w:hAnsiTheme="minorHAnsi" w:cstheme="minorHAnsi"/>
                <w:b/>
                <w:color w:val="333399"/>
                <w:sz w:val="20"/>
                <w:szCs w:val="20"/>
              </w:rPr>
            </w:pPr>
            <w:r w:rsidRPr="00744B4F">
              <w:rPr>
                <w:rFonts w:asciiTheme="minorHAnsi" w:eastAsia="Arial" w:hAnsiTheme="minorHAnsi" w:cstheme="minorHAnsi"/>
                <w:b/>
                <w:color w:val="333399"/>
                <w:sz w:val="20"/>
                <w:szCs w:val="20"/>
              </w:rPr>
              <w:t>12.30/12.45/1pm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7F43AA3A" w:rsidR="00915155" w:rsidRPr="008A577D" w:rsidRDefault="00AE5213" w:rsidP="007D2F06">
            <w:pPr>
              <w:spacing w:after="0"/>
              <w:rPr>
                <w:rFonts w:asciiTheme="minorHAnsi" w:hAnsiTheme="minorHAnsi" w:cstheme="minorHAnsi"/>
                <w:b/>
                <w:color w:val="333399"/>
                <w:sz w:val="20"/>
                <w:szCs w:val="20"/>
                <w:highlight w:val="yellow"/>
              </w:rPr>
            </w:pPr>
            <w:r w:rsidRPr="00744B4F">
              <w:rPr>
                <w:rFonts w:asciiTheme="minorHAnsi" w:hAnsiTheme="minorHAnsi" w:cstheme="minorHAnsi"/>
                <w:b/>
                <w:color w:val="333399"/>
                <w:sz w:val="20"/>
                <w:szCs w:val="20"/>
              </w:rPr>
              <w:t>€68,141</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0C805C97" w:rsidR="00915155" w:rsidRPr="008A577D" w:rsidRDefault="00AE5213"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Oct 1</w:t>
            </w:r>
            <w:r w:rsidRPr="00AE5213">
              <w:rPr>
                <w:rFonts w:asciiTheme="minorHAnsi" w:hAnsiTheme="minorHAnsi" w:cstheme="minorHAnsi"/>
                <w:b/>
                <w:color w:val="333399"/>
                <w:sz w:val="20"/>
                <w:szCs w:val="20"/>
                <w:vertAlign w:val="superscript"/>
              </w:rPr>
              <w:t>st</w:t>
            </w:r>
            <w:r>
              <w:rPr>
                <w:rFonts w:asciiTheme="minorHAnsi" w:hAnsiTheme="minorHAnsi" w:cstheme="minorHAnsi"/>
                <w:b/>
                <w:color w:val="333399"/>
                <w:sz w:val="20"/>
                <w:szCs w:val="20"/>
              </w:rPr>
              <w:t xml:space="preserve">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7235E91F" w:rsidR="00915155" w:rsidRPr="008A577D" w:rsidRDefault="00AE5213" w:rsidP="00C3400B">
            <w:pPr>
              <w:spacing w:after="0" w:line="240" w:lineRule="auto"/>
              <w:rPr>
                <w:rFonts w:asciiTheme="minorHAnsi" w:hAnsiTheme="minorHAnsi" w:cstheme="minorHAnsi"/>
                <w:b/>
                <w:color w:val="333399"/>
                <w:sz w:val="20"/>
                <w:szCs w:val="20"/>
              </w:rPr>
            </w:pPr>
            <w:r>
              <w:rPr>
                <w:rFonts w:asciiTheme="minorHAnsi" w:hAnsiTheme="minorHAnsi" w:cstheme="minorHAnsi"/>
                <w:b/>
                <w:color w:val="333399"/>
                <w:sz w:val="20"/>
                <w:szCs w:val="20"/>
              </w:rPr>
              <w:t>Oct 29</w:t>
            </w:r>
            <w:r w:rsidRPr="00AE5213">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7CBA25D4" w:rsidR="00915155" w:rsidRPr="008A577D" w:rsidRDefault="00AE5213" w:rsidP="00C3400B">
            <w:pPr>
              <w:spacing w:after="0" w:line="240" w:lineRule="auto"/>
              <w:rPr>
                <w:rFonts w:asciiTheme="minorHAnsi" w:hAnsiTheme="minorHAnsi" w:cstheme="minorHAnsi"/>
                <w:b/>
                <w:color w:val="333399"/>
                <w:sz w:val="20"/>
                <w:szCs w:val="20"/>
                <w:highlight w:val="yellow"/>
                <w:lang w:val="en-IE"/>
              </w:rPr>
            </w:pPr>
            <w:r>
              <w:rPr>
                <w:rFonts w:asciiTheme="minorHAnsi" w:hAnsiTheme="minorHAnsi" w:cstheme="minorHAnsi"/>
                <w:b/>
                <w:color w:val="333399"/>
                <w:sz w:val="20"/>
                <w:szCs w:val="20"/>
              </w:rPr>
              <w:t>Oct 20</w:t>
            </w:r>
            <w:r w:rsidRPr="00AE5213">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0C4A3CBD" w:rsidR="00915155" w:rsidRPr="008A577D" w:rsidRDefault="00915155" w:rsidP="00C3400B">
            <w:pPr>
              <w:spacing w:after="0"/>
              <w:rPr>
                <w:rFonts w:asciiTheme="minorHAnsi" w:hAnsiTheme="minorHAnsi" w:cstheme="minorHAnsi"/>
                <w:b/>
                <w:bCs/>
                <w:color w:val="333399"/>
                <w:sz w:val="20"/>
                <w:szCs w:val="20"/>
                <w:highlight w:val="yellow"/>
              </w:rPr>
            </w:pPr>
            <w:r w:rsidRPr="00744B4F">
              <w:rPr>
                <w:rFonts w:asciiTheme="minorHAnsi" w:hAnsiTheme="minorHAnsi" w:cstheme="minorHAnsi"/>
                <w:b/>
                <w:color w:val="333399"/>
                <w:sz w:val="20"/>
                <w:szCs w:val="20"/>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6466067" w14:textId="77777777" w:rsidR="00915155" w:rsidRDefault="00317226" w:rsidP="00C3400B">
            <w:pPr>
              <w:spacing w:after="0" w:line="240" w:lineRule="auto"/>
              <w:rPr>
                <w:rFonts w:asciiTheme="minorHAnsi" w:hAnsiTheme="minorHAnsi" w:cstheme="minorHAnsi"/>
                <w:b/>
                <w:color w:val="333399"/>
                <w:sz w:val="20"/>
                <w:szCs w:val="20"/>
              </w:rPr>
            </w:pPr>
            <w:r>
              <w:rPr>
                <w:rFonts w:asciiTheme="minorHAnsi" w:hAnsiTheme="minorHAnsi" w:cstheme="minorHAnsi"/>
                <w:b/>
                <w:color w:val="333399"/>
                <w:sz w:val="20"/>
                <w:szCs w:val="20"/>
              </w:rPr>
              <w:t>October 15</w:t>
            </w:r>
            <w:r w:rsidRPr="00317226">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2026</w:t>
            </w:r>
          </w:p>
          <w:p w14:paraId="525B2D24" w14:textId="37681171" w:rsidR="00317226" w:rsidRPr="008A577D" w:rsidRDefault="00317226" w:rsidP="00C3400B">
            <w:pPr>
              <w:spacing w:after="0" w:line="240" w:lineRule="auto"/>
              <w:rPr>
                <w:rFonts w:asciiTheme="minorHAnsi" w:hAnsiTheme="minorHAnsi" w:cstheme="minorHAnsi"/>
                <w:b/>
                <w:color w:val="333399"/>
                <w:sz w:val="20"/>
                <w:szCs w:val="20"/>
              </w:rPr>
            </w:pPr>
            <w:r>
              <w:rPr>
                <w:rFonts w:asciiTheme="minorHAnsi" w:hAnsiTheme="minorHAnsi" w:cstheme="minorHAnsi"/>
                <w:b/>
                <w:color w:val="333399"/>
                <w:sz w:val="20"/>
                <w:szCs w:val="20"/>
              </w:rPr>
              <w:t>Flagmountns2019@gmail.com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065B8EAB" w14:textId="77777777" w:rsidR="00915155" w:rsidRPr="00744B4F" w:rsidRDefault="00317226" w:rsidP="00C3400B">
            <w:pPr>
              <w:spacing w:after="0"/>
              <w:rPr>
                <w:rFonts w:asciiTheme="minorHAnsi" w:hAnsiTheme="minorHAnsi" w:cstheme="minorHAnsi"/>
                <w:bCs/>
                <w:color w:val="333399"/>
                <w:sz w:val="20"/>
                <w:szCs w:val="20"/>
              </w:rPr>
            </w:pPr>
            <w:r w:rsidRPr="00744B4F">
              <w:rPr>
                <w:rFonts w:asciiTheme="minorHAnsi" w:hAnsiTheme="minorHAnsi" w:cstheme="minorHAnsi"/>
                <w:color w:val="333399"/>
                <w:sz w:val="20"/>
                <w:szCs w:val="20"/>
              </w:rPr>
              <w:t>N</w:t>
            </w:r>
            <w:r w:rsidRPr="00744B4F">
              <w:rPr>
                <w:rFonts w:asciiTheme="minorHAnsi" w:hAnsiTheme="minorHAnsi" w:cstheme="minorHAnsi"/>
                <w:bCs/>
                <w:color w:val="333399"/>
                <w:sz w:val="20"/>
                <w:szCs w:val="20"/>
              </w:rPr>
              <w:t>/A</w:t>
            </w:r>
          </w:p>
          <w:p w14:paraId="4D04E609" w14:textId="31186748" w:rsidR="00317226" w:rsidRPr="008A577D" w:rsidRDefault="00317226" w:rsidP="00C3400B">
            <w:pPr>
              <w:spacing w:after="0"/>
              <w:rPr>
                <w:rFonts w:asciiTheme="minorHAnsi" w:hAnsiTheme="minorHAnsi" w:cstheme="minorHAnsi"/>
                <w:bCs/>
                <w:color w:val="333399"/>
                <w:sz w:val="20"/>
                <w:szCs w:val="20"/>
                <w:highlight w:val="yellow"/>
              </w:rPr>
            </w:pPr>
            <w:r w:rsidRPr="00744B4F">
              <w:rPr>
                <w:rFonts w:asciiTheme="minorHAnsi" w:hAnsiTheme="minorHAnsi" w:cstheme="minorHAnsi"/>
                <w:b/>
                <w:color w:val="333399"/>
                <w:sz w:val="20"/>
                <w:szCs w:val="20"/>
              </w:rPr>
              <w:t>Hot drop only</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2A0D48D9" w:rsidR="00915155" w:rsidRPr="008A577D" w:rsidRDefault="00317226" w:rsidP="00C3400B">
            <w:pPr>
              <w:spacing w:after="0" w:line="240" w:lineRule="auto"/>
              <w:rPr>
                <w:rFonts w:asciiTheme="minorHAnsi" w:hAnsiTheme="minorHAnsi" w:cstheme="minorHAnsi"/>
                <w:b/>
                <w:color w:val="333399"/>
                <w:sz w:val="20"/>
                <w:szCs w:val="20"/>
                <w:highlight w:val="yellow"/>
              </w:rPr>
            </w:pPr>
            <w:r w:rsidRPr="00744B4F">
              <w:rPr>
                <w:rFonts w:asciiTheme="minorHAnsi" w:hAnsiTheme="minorHAnsi" w:cstheme="minorHAnsi"/>
                <w:b/>
                <w:color w:val="333399"/>
                <w:sz w:val="20"/>
                <w:szCs w:val="20"/>
              </w:rPr>
              <w:t>€22,713</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10C1FD2B" w:rsidR="00946C20" w:rsidRPr="008A577D" w:rsidRDefault="00317226" w:rsidP="00946C20">
            <w:pPr>
              <w:spacing w:after="0" w:line="240" w:lineRule="auto"/>
              <w:rPr>
                <w:rFonts w:asciiTheme="minorHAnsi" w:hAnsiTheme="minorHAnsi" w:cstheme="minorHAnsi"/>
                <w:b/>
                <w:color w:val="333399"/>
                <w:sz w:val="20"/>
                <w:szCs w:val="20"/>
                <w:highlight w:val="yellow"/>
              </w:rPr>
            </w:pPr>
            <w:r w:rsidRPr="00744B4F">
              <w:rPr>
                <w:rFonts w:asciiTheme="minorHAnsi" w:hAnsiTheme="minorHAnsi" w:cstheme="minorHAnsi"/>
                <w:b/>
                <w:color w:val="333399"/>
                <w:sz w:val="20"/>
                <w:szCs w:val="20"/>
              </w:rPr>
              <w:t>January 6</w:t>
            </w:r>
            <w:r w:rsidRPr="00744B4F">
              <w:rPr>
                <w:rFonts w:asciiTheme="minorHAnsi" w:hAnsiTheme="minorHAnsi" w:cstheme="minorHAnsi"/>
                <w:b/>
                <w:color w:val="333399"/>
                <w:sz w:val="20"/>
                <w:szCs w:val="20"/>
                <w:vertAlign w:val="superscript"/>
              </w:rPr>
              <w:t>th</w:t>
            </w:r>
            <w:r w:rsidRPr="00744B4F">
              <w:rPr>
                <w:rFonts w:asciiTheme="minorHAnsi" w:hAnsiTheme="minorHAnsi" w:cstheme="minorHAnsi"/>
                <w:b/>
                <w:color w:val="333399"/>
                <w:sz w:val="20"/>
                <w:szCs w:val="20"/>
              </w:rPr>
              <w:t xml:space="preserve"> 2027</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6CDEF3DC" w:rsidR="00E26F1F" w:rsidRDefault="00DA4A63" w:rsidP="00AF7D0E">
            <w:pPr>
              <w:jc w:val="both"/>
            </w:pPr>
            <w:r w:rsidRPr="220D17C0">
              <w:rPr>
                <w:rFonts w:cstheme="minorBidi"/>
              </w:rPr>
              <w:t>The Board of Management of</w:t>
            </w:r>
            <w:r w:rsidR="00AE5213">
              <w:rPr>
                <w:rFonts w:cstheme="minorBidi"/>
              </w:rPr>
              <w:t xml:space="preserve"> Flagmount Central National School</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215CA70D" w:rsidR="00A4629A" w:rsidRPr="0011264F" w:rsidRDefault="0011264F" w:rsidP="0011264F">
                                  <w:pPr>
                                    <w:spacing w:after="0" w:line="240" w:lineRule="auto"/>
                                    <w:rPr>
                                      <w:color w:val="0000FF"/>
                                      <w:lang w:val="en-US"/>
                                    </w:rPr>
                                  </w:pPr>
                                  <w:r>
                                    <w:rPr>
                                      <w:color w:val="0000FF"/>
                                      <w:lang w:val="en-US"/>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215CA70D" w:rsidR="00A4629A" w:rsidRPr="0011264F" w:rsidRDefault="0011264F" w:rsidP="0011264F">
                            <w:pPr>
                              <w:spacing w:after="0" w:line="240" w:lineRule="auto"/>
                              <w:rPr>
                                <w:color w:val="0000FF"/>
                                <w:lang w:val="en-US"/>
                              </w:rPr>
                            </w:pPr>
                            <w:r>
                              <w:rPr>
                                <w:color w:val="0000FF"/>
                                <w:lang w:val="en-US"/>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646A972A" w:rsidR="00793914" w:rsidRDefault="005F0CB9" w:rsidP="00DF6F9A">
            <w:pPr>
              <w:pStyle w:val="ListParagraph"/>
              <w:spacing w:line="360" w:lineRule="auto"/>
              <w:jc w:val="both"/>
            </w:pPr>
            <w:r>
              <w:t>(the “</w:t>
            </w:r>
            <w:r w:rsidRPr="00A34DAE">
              <w:t>Service Delivery Model</w:t>
            </w:r>
            <w:r>
              <w:t xml:space="preserve">”) </w:t>
            </w:r>
            <w:r w:rsidR="00DA4A63">
              <w:t>listed below</w:t>
            </w:r>
            <w:r w:rsidR="00744B4F">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5C69543B" w14:textId="19D0E886" w:rsidR="00440C1E" w:rsidRPr="00440C1E" w:rsidRDefault="0011264F" w:rsidP="00440C1E">
      <w:pPr>
        <w:jc w:val="center"/>
        <w:rPr>
          <w:rFonts w:hAnsiTheme="minorHAnsi" w:cstheme="minorHAnsi"/>
          <w:b/>
          <w:i/>
          <w:color w:val="333399"/>
          <w:sz w:val="24"/>
          <w:szCs w:val="22"/>
          <w:highlight w:val="yellow"/>
        </w:rPr>
      </w:pPr>
      <w:r w:rsidRPr="00406485">
        <w:rPr>
          <w:noProof/>
          <w:sz w:val="24"/>
          <w:lang w:eastAsia="en-GB"/>
        </w:rPr>
        <w:drawing>
          <wp:inline distT="0" distB="0" distL="0" distR="0" wp14:anchorId="7A815E75" wp14:editId="4DE65ED5">
            <wp:extent cx="2065020" cy="1524000"/>
            <wp:effectExtent l="0" t="0" r="0" b="0"/>
            <wp:docPr id="1663887903" name="Picture 3"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10;&#10;Description automatically generated"/>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065020" cy="1524000"/>
                    </a:xfrm>
                    <a:prstGeom prst="rect">
                      <a:avLst/>
                    </a:prstGeom>
                    <a:noFill/>
                    <a:ln>
                      <a:noFill/>
                    </a:ln>
                  </pic:spPr>
                </pic:pic>
              </a:graphicData>
            </a:graphic>
          </wp:inline>
        </w:drawing>
      </w: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3BFE40AB" w14:textId="77777777" w:rsidR="0011264F" w:rsidRPr="0011264F" w:rsidRDefault="0011264F" w:rsidP="00440C1E">
      <w:pPr>
        <w:jc w:val="center"/>
        <w:rPr>
          <w:rFonts w:hAnsiTheme="minorHAnsi" w:cstheme="minorHAnsi"/>
          <w:b/>
          <w:iCs/>
          <w:color w:val="333399"/>
          <w:sz w:val="24"/>
          <w:szCs w:val="22"/>
        </w:rPr>
      </w:pPr>
      <w:r w:rsidRPr="0011264F">
        <w:rPr>
          <w:rFonts w:hAnsiTheme="minorHAnsi" w:cstheme="minorHAnsi"/>
          <w:b/>
          <w:iCs/>
          <w:color w:val="333399"/>
          <w:sz w:val="24"/>
          <w:szCs w:val="22"/>
        </w:rPr>
        <w:t>Flagmount Central National School</w:t>
      </w:r>
    </w:p>
    <w:p w14:paraId="2FA32B0C" w14:textId="055D85B1" w:rsidR="00AF038B" w:rsidRPr="0011264F" w:rsidRDefault="0011264F" w:rsidP="00AF038B">
      <w:pPr>
        <w:jc w:val="center"/>
        <w:rPr>
          <w:rFonts w:hAnsiTheme="minorHAnsi" w:cstheme="minorHAnsi"/>
          <w:iCs/>
          <w:color w:val="333399"/>
          <w:sz w:val="28"/>
        </w:rPr>
      </w:pPr>
      <w:r w:rsidRPr="0011264F">
        <w:rPr>
          <w:rFonts w:hAnsiTheme="minorHAnsi" w:cstheme="minorHAnsi"/>
          <w:b/>
          <w:iCs/>
          <w:color w:val="333399"/>
          <w:sz w:val="24"/>
          <w:szCs w:val="22"/>
        </w:rPr>
        <w:t>19338s</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60BCE662" w:rsidR="00AF038B" w:rsidRPr="00A83ECF" w:rsidRDefault="0011264F" w:rsidP="00AF038B">
      <w:pPr>
        <w:jc w:val="both"/>
        <w:rPr>
          <w:rFonts w:hAnsiTheme="minorHAnsi" w:cstheme="minorHAnsi"/>
        </w:rPr>
      </w:pPr>
      <w:r w:rsidRPr="0011264F">
        <w:rPr>
          <w:rFonts w:hAnsiTheme="minorHAnsi" w:cstheme="minorHAnsi"/>
        </w:rPr>
        <w:t>Flagmount Central National School</w:t>
      </w:r>
      <w:r w:rsidR="00AF038B" w:rsidRPr="0011264F">
        <w:rPr>
          <w:rFonts w:hAnsiTheme="minorHAnsi" w:cstheme="minorHAnsi"/>
        </w:rPr>
        <w:t xml:space="preserve">, </w:t>
      </w:r>
      <w:r w:rsidRPr="0011264F">
        <w:rPr>
          <w:rFonts w:hAnsiTheme="minorHAnsi" w:cstheme="minorHAnsi"/>
        </w:rPr>
        <w:t>Caher</w:t>
      </w:r>
      <w:r>
        <w:rPr>
          <w:rFonts w:hAnsiTheme="minorHAnsi" w:cstheme="minorHAnsi"/>
        </w:rPr>
        <w:t>, Flagmount, Co. Clare</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30EB4C8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w:t>
      </w:r>
      <w:r w:rsidR="0011264F">
        <w:rPr>
          <w:rFonts w:hAnsiTheme="minorHAnsi" w:cstheme="minorHAnsi"/>
        </w:rPr>
        <w:t xml:space="preserve"> Oct 1</w:t>
      </w:r>
      <w:r w:rsidR="0011264F" w:rsidRPr="0011264F">
        <w:rPr>
          <w:rFonts w:hAnsiTheme="minorHAnsi" w:cstheme="minorHAnsi"/>
          <w:vertAlign w:val="superscript"/>
        </w:rPr>
        <w:t>st</w:t>
      </w:r>
      <w:r w:rsidR="0011264F">
        <w:rPr>
          <w:rFonts w:hAnsiTheme="minorHAnsi" w:cstheme="minorHAnsi"/>
        </w:rPr>
        <w:t xml:space="preserve"> 2026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8" w:name="_Hlk491159615"/>
      <w:r w:rsidRPr="0057000B">
        <w:rPr>
          <w:rFonts w:hAnsiTheme="minorHAnsi" w:cstheme="minorHAnsi"/>
        </w:rPr>
        <w:t xml:space="preserve">prior to the closing date of </w:t>
      </w:r>
      <w:r w:rsidR="0011264F">
        <w:rPr>
          <w:rFonts w:hAnsiTheme="minorHAnsi" w:cstheme="minorHAnsi"/>
        </w:rPr>
        <w:t>October 29</w:t>
      </w:r>
      <w:r w:rsidR="0011264F" w:rsidRPr="0011264F">
        <w:rPr>
          <w:rFonts w:hAnsiTheme="minorHAnsi" w:cstheme="minorHAnsi"/>
          <w:vertAlign w:val="superscript"/>
        </w:rPr>
        <w:t>th</w:t>
      </w:r>
      <w:r w:rsidR="0011264F">
        <w:rPr>
          <w:rFonts w:hAnsiTheme="minorHAnsi" w:cstheme="minorHAnsi"/>
        </w:rPr>
        <w:t xml:space="preserve"> 2026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8"/>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9"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9"/>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0"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0"/>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1" w:name="_Toc177720935"/>
      <w:r w:rsidRPr="0057000B">
        <w:rPr>
          <w:rFonts w:asciiTheme="minorHAnsi" w:hAnsiTheme="minorHAnsi" w:cstheme="minorHAnsi"/>
        </w:rPr>
        <w:lastRenderedPageBreak/>
        <w:t>Schedule A: Terms and Conditions</w:t>
      </w:r>
      <w:bookmarkEnd w:id="21"/>
    </w:p>
    <w:p w14:paraId="14685E97" w14:textId="77777777" w:rsidR="00AF038B" w:rsidRPr="00630721" w:rsidRDefault="00AF038B" w:rsidP="00630721">
      <w:pPr>
        <w:pStyle w:val="Heading2"/>
      </w:pPr>
      <w:bookmarkStart w:id="22" w:name="_Toc177720936"/>
      <w:r w:rsidRPr="00630721">
        <w:t>1.</w:t>
      </w:r>
      <w:r w:rsidRPr="00630721">
        <w:tab/>
        <w:t>CONTRACTOR’S OBLIGATIONS</w:t>
      </w:r>
      <w:bookmarkEnd w:id="22"/>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3" w:name="_Hlk491159751"/>
      <w:r w:rsidRPr="0057000B">
        <w:rPr>
          <w:rFonts w:hAnsiTheme="minorHAnsi" w:cstheme="minorHAnsi"/>
        </w:rPr>
        <w:t xml:space="preserve"> </w:t>
      </w:r>
    </w:p>
    <w:bookmarkEnd w:id="23"/>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4" w:name="_Hlk491159818"/>
      <w:r w:rsidRPr="0057000B">
        <w:rPr>
          <w:rFonts w:hAnsiTheme="minorHAnsi" w:cstheme="minorHAnsi"/>
        </w:rPr>
        <w:t>or any of the circumstances set forth in Regulation 73 of the Regulations</w:t>
      </w:r>
      <w:bookmarkEnd w:id="24"/>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5" w:name="_Toc177720937"/>
      <w:r w:rsidRPr="00630721">
        <w:t>2.</w:t>
      </w:r>
      <w:r w:rsidRPr="00630721">
        <w:tab/>
        <w:t>KEY PERSONNEL</w:t>
      </w:r>
      <w:bookmarkEnd w:id="25"/>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6" w:name="_Toc177720938"/>
      <w:r w:rsidRPr="00630721">
        <w:lastRenderedPageBreak/>
        <w:t>3.</w:t>
      </w:r>
      <w:r w:rsidRPr="00630721">
        <w:tab/>
        <w:t>PAYMENT</w:t>
      </w:r>
      <w:bookmarkEnd w:id="26"/>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7" w:name="_Toc177720939"/>
      <w:r w:rsidRPr="00630721">
        <w:lastRenderedPageBreak/>
        <w:t>4.</w:t>
      </w:r>
      <w:r w:rsidRPr="00630721">
        <w:tab/>
        <w:t>WARRANTIES, REPRESENTATIONS AND UNDERTAKINGS</w:t>
      </w:r>
      <w:bookmarkEnd w:id="27"/>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8" w:name="_Toc177720940"/>
      <w:r w:rsidRPr="00630721">
        <w:t>5.</w:t>
      </w:r>
      <w:r w:rsidRPr="00630721">
        <w:tab/>
        <w:t>REMEDIES</w:t>
      </w:r>
      <w:bookmarkEnd w:id="28"/>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9" w:name="_Toc177720941"/>
      <w:r w:rsidRPr="00630721">
        <w:t>6.</w:t>
      </w:r>
      <w:r w:rsidRPr="00630721">
        <w:tab/>
        <w:t>INTELLECTUAL PROPERTY</w:t>
      </w:r>
      <w:bookmarkEnd w:id="29"/>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0" w:name="_Toc177720942"/>
      <w:r w:rsidRPr="00630721">
        <w:t>7.</w:t>
      </w:r>
      <w:r w:rsidRPr="00630721">
        <w:tab/>
        <w:t>CONFIDENTIALITY</w:t>
      </w:r>
      <w:bookmarkEnd w:id="30"/>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1" w:name="_Toc177720943"/>
      <w:r w:rsidRPr="00630721">
        <w:t>8.</w:t>
      </w:r>
      <w:r w:rsidRPr="00630721">
        <w:tab/>
        <w:t>FORCE MAJEURE</w:t>
      </w:r>
      <w:bookmarkEnd w:id="31"/>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2" w:name="_Toc177720944"/>
      <w:r w:rsidRPr="00630721">
        <w:t>9.</w:t>
      </w:r>
      <w:r w:rsidRPr="00630721">
        <w:tab/>
        <w:t>TERMINATION</w:t>
      </w:r>
      <w:bookmarkEnd w:id="32"/>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3" w:name="_Toc177720945"/>
      <w:r w:rsidRPr="00630721">
        <w:t xml:space="preserve">10. </w:t>
      </w:r>
      <w:r w:rsidRPr="00630721">
        <w:tab/>
        <w:t>CONTRACT MANAGEMENT</w:t>
      </w:r>
      <w:bookmarkEnd w:id="33"/>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4" w:name="_Toc177720946"/>
      <w:r w:rsidRPr="00630721">
        <w:t>11.</w:t>
      </w:r>
      <w:r w:rsidRPr="00630721">
        <w:tab/>
        <w:t>DISPUTES</w:t>
      </w:r>
      <w:bookmarkEnd w:id="34"/>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5" w:name="_Toc177720947"/>
      <w:r w:rsidRPr="00630721">
        <w:t>12.</w:t>
      </w:r>
      <w:r w:rsidRPr="00630721">
        <w:tab/>
        <w:t>GOVERNING LAW, CHOICE OF JURISDICTION AND EXECUTION</w:t>
      </w:r>
      <w:bookmarkEnd w:id="35"/>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6" w:name="_Toc177720948"/>
      <w:r w:rsidRPr="00630721">
        <w:lastRenderedPageBreak/>
        <w:t>13.</w:t>
      </w:r>
      <w:r w:rsidRPr="00630721">
        <w:tab/>
        <w:t>NOTICES</w:t>
      </w:r>
      <w:bookmarkEnd w:id="36"/>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7" w:name="_Toc177720949"/>
      <w:r w:rsidRPr="00630721">
        <w:t>14.</w:t>
      </w:r>
      <w:r w:rsidRPr="00630721">
        <w:tab/>
        <w:t>ASSIGNMENT AND SUBCONTRACT</w:t>
      </w:r>
      <w:bookmarkEnd w:id="37"/>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8" w:name="_Toc177720950"/>
      <w:r w:rsidRPr="00630721">
        <w:t>15.</w:t>
      </w:r>
      <w:r w:rsidRPr="00630721">
        <w:tab/>
        <w:t>ENTIRE AGREEMENT</w:t>
      </w:r>
      <w:bookmarkEnd w:id="38"/>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9" w:name="_Toc177720951"/>
      <w:r w:rsidRPr="00630721">
        <w:t>16.</w:t>
      </w:r>
      <w:r w:rsidRPr="00630721">
        <w:tab/>
        <w:t>SEVERABILITY</w:t>
      </w:r>
      <w:bookmarkEnd w:id="39"/>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0" w:name="_Toc177720952"/>
      <w:r w:rsidRPr="00630721">
        <w:lastRenderedPageBreak/>
        <w:t>17.</w:t>
      </w:r>
      <w:r w:rsidRPr="00630721">
        <w:tab/>
        <w:t>WAIVER</w:t>
      </w:r>
      <w:bookmarkEnd w:id="40"/>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1" w:name="_Toc177720953"/>
      <w:r w:rsidRPr="00630721">
        <w:t>18.</w:t>
      </w:r>
      <w:r w:rsidRPr="00630721">
        <w:tab/>
        <w:t>NON-EXCLUSIVITY</w:t>
      </w:r>
      <w:bookmarkEnd w:id="41"/>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2" w:name="_Toc177720954"/>
      <w:r w:rsidRPr="00630721">
        <w:t>19.</w:t>
      </w:r>
      <w:r w:rsidRPr="00630721">
        <w:tab/>
        <w:t>MEDIA</w:t>
      </w:r>
      <w:bookmarkEnd w:id="42"/>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3" w:name="_Toc177720955"/>
      <w:r w:rsidRPr="00630721">
        <w:t>20.</w:t>
      </w:r>
      <w:r w:rsidRPr="00630721">
        <w:tab/>
        <w:t>CONFLICTS, REGISTRABLE INTERESTS AND CORRUPT GIFTS</w:t>
      </w:r>
      <w:bookmarkEnd w:id="43"/>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4" w:name="_Toc177720956"/>
      <w:r w:rsidRPr="00630721">
        <w:lastRenderedPageBreak/>
        <w:t>21.</w:t>
      </w:r>
      <w:r w:rsidRPr="00630721">
        <w:tab/>
        <w:t>ACCESS TO PREMISES</w:t>
      </w:r>
      <w:bookmarkEnd w:id="44"/>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5" w:name="_Toc177720957"/>
      <w:r w:rsidRPr="00630721">
        <w:t>22.</w:t>
      </w:r>
      <w:r w:rsidRPr="00630721">
        <w:tab/>
        <w:t>EQUIPMENT</w:t>
      </w:r>
      <w:bookmarkEnd w:id="45"/>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6" w:name="_Toc177720958"/>
      <w:r w:rsidRPr="00630721">
        <w:t>23.</w:t>
      </w:r>
      <w:r w:rsidRPr="00630721">
        <w:tab/>
        <w:t>NON-SOLICITATION</w:t>
      </w:r>
      <w:bookmarkEnd w:id="46"/>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7" w:name="_Toc177720959"/>
      <w:r w:rsidRPr="00630721">
        <w:t>24.</w:t>
      </w:r>
      <w:r w:rsidRPr="00630721">
        <w:tab/>
        <w:t>CHANGE CONTROL PROCEDURE</w:t>
      </w:r>
      <w:bookmarkEnd w:id="47"/>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8" w:name="_Toc177720960"/>
      <w:bookmarkStart w:id="49" w:name="_Hlk22478011"/>
      <w:r w:rsidRPr="00630721">
        <w:t>25.</w:t>
      </w:r>
      <w:r w:rsidRPr="00630721">
        <w:tab/>
        <w:t>DATA PROTECTION AND SECURITY</w:t>
      </w:r>
      <w:bookmarkEnd w:id="48"/>
    </w:p>
    <w:bookmarkEnd w:id="49"/>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0" w:name="_Toc177720961"/>
      <w:r w:rsidRPr="00630721">
        <w:t>26. ADDITIONAL CONDITION(S)</w:t>
      </w:r>
      <w:bookmarkEnd w:id="50"/>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0A47461E" w:rsidR="00187600" w:rsidRDefault="0011264F" w:rsidP="00187600">
      <w:pPr>
        <w:rPr>
          <w:szCs w:val="22"/>
          <w:lang w:val="en-US"/>
        </w:rPr>
      </w:pPr>
      <w:r>
        <w:rPr>
          <w:szCs w:val="22"/>
          <w:lang w:val="en-US"/>
        </w:rPr>
        <w:t>No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1"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2"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2"/>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3"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3"/>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4"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4"/>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5"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5"/>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6"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6"/>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1"/>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7"/>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7"/>
      <w:r w:rsidR="00BD6F4D">
        <w:rPr>
          <w:rStyle w:val="CommentReference"/>
          <w:b/>
          <w:color w:val="333399"/>
          <w:sz w:val="32"/>
          <w:szCs w:val="32"/>
          <w:lang w:val="en-US"/>
        </w:rPr>
        <w:commentReference w:id="57"/>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8"/>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8"/>
      <w:r w:rsidR="00F00234" w:rsidRPr="00630721">
        <w:rPr>
          <w:rStyle w:val="CommentReference"/>
          <w:b/>
          <w:color w:val="333399"/>
          <w:sz w:val="32"/>
          <w:szCs w:val="32"/>
          <w:lang w:val="en-US"/>
        </w:rPr>
        <w:commentReference w:id="58"/>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36EF79C2"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0011264F">
        <w:rPr>
          <w:rFonts w:asciiTheme="minorHAnsi" w:hAnsiTheme="minorHAnsi" w:cstheme="minorHAnsi"/>
          <w:b/>
          <w:bCs/>
          <w:szCs w:val="22"/>
          <w:lang w:val="en-US"/>
        </w:rPr>
        <w:t>Flagmount Central National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7"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8"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18EA3F" w14:textId="77777777" w:rsidR="008D3738" w:rsidRDefault="008D3738" w:rsidP="003C0FB1">
      <w:r>
        <w:separator/>
      </w:r>
    </w:p>
  </w:endnote>
  <w:endnote w:type="continuationSeparator" w:id="0">
    <w:p w14:paraId="0E15B921" w14:textId="77777777" w:rsidR="008D3738" w:rsidRDefault="008D3738" w:rsidP="003C0FB1">
      <w:r>
        <w:continuationSeparator/>
      </w:r>
    </w:p>
  </w:endnote>
  <w:endnote w:type="continuationNotice" w:id="1">
    <w:p w14:paraId="2CEB4CF3" w14:textId="77777777" w:rsidR="008D3738" w:rsidRDefault="008D373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9947C2" w14:textId="77777777" w:rsidR="008D3738" w:rsidRDefault="008D3738" w:rsidP="003C0FB1">
      <w:r>
        <w:separator/>
      </w:r>
    </w:p>
  </w:footnote>
  <w:footnote w:type="continuationSeparator" w:id="0">
    <w:p w14:paraId="69A6E109" w14:textId="77777777" w:rsidR="008D3738" w:rsidRDefault="008D3738" w:rsidP="003C0FB1">
      <w:r>
        <w:continuationSeparator/>
      </w:r>
    </w:p>
  </w:footnote>
  <w:footnote w:type="continuationNotice" w:id="1">
    <w:p w14:paraId="18080D9F" w14:textId="77777777" w:rsidR="008D3738" w:rsidRDefault="008D373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264F"/>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226"/>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6411B"/>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4B4F"/>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3738"/>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213"/>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15:docId w15:val="{E87C5348-6A0D-44B3-A7DC-D5DFBB18C4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6/09/relationships/commentsIds" Target="commentsIds.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comments" Target="comment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microsoft.com/office/2011/relationships/commentsExtended" Target="commentsExtended.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revenue.ie"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66"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6411B"/>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2022B"/>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21</TotalTime>
  <Pages>99</Pages>
  <Words>37140</Words>
  <Characters>211702</Characters>
  <Application>Microsoft Office Word</Application>
  <DocSecurity>0</DocSecurity>
  <Lines>1764</Lines>
  <Paragraphs>496</Paragraphs>
  <ScaleCrop>false</ScaleCrop>
  <Company/>
  <LinksUpToDate>false</LinksUpToDate>
  <CharactersWithSpaces>248346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
  <cp:lastModifiedBy>User</cp:lastModifiedBy>
  <cp:revision>3</cp:revision>
  <dcterms:created xsi:type="dcterms:W3CDTF">2026-10-01T12:08:00Z</dcterms:created>
  <dcterms:modified xsi:type="dcterms:W3CDTF">2026-10-01T12:19:00Z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